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3.xml" ContentType="application/vnd.openxmlformats-officedocument.presentationml.notesSlide+xml"/>
  <Override PartName="/ppt/diagrams/data12.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4.xml" ContentType="application/vnd.openxmlformats-officedocument.presentationml.notesSlide+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4.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15.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16.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92" r:id="rId4"/>
    <p:sldMasterId id="2147484321" r:id="rId5"/>
    <p:sldMasterId id="2147483674" r:id="rId6"/>
  </p:sldMasterIdLst>
  <p:notesMasterIdLst>
    <p:notesMasterId r:id="rId138"/>
  </p:notesMasterIdLst>
  <p:handoutMasterIdLst>
    <p:handoutMasterId r:id="rId139"/>
  </p:handoutMasterIdLst>
  <p:sldIdLst>
    <p:sldId id="554" r:id="rId7"/>
    <p:sldId id="557" r:id="rId8"/>
    <p:sldId id="558" r:id="rId9"/>
    <p:sldId id="439" r:id="rId10"/>
    <p:sldId id="610" r:id="rId11"/>
    <p:sldId id="619" r:id="rId12"/>
    <p:sldId id="659" r:id="rId13"/>
    <p:sldId id="623" r:id="rId14"/>
    <p:sldId id="622" r:id="rId15"/>
    <p:sldId id="615" r:id="rId16"/>
    <p:sldId id="624" r:id="rId17"/>
    <p:sldId id="626" r:id="rId18"/>
    <p:sldId id="660" r:id="rId19"/>
    <p:sldId id="661" r:id="rId20"/>
    <p:sldId id="611" r:id="rId21"/>
    <p:sldId id="559" r:id="rId22"/>
    <p:sldId id="612" r:id="rId23"/>
    <p:sldId id="613" r:id="rId24"/>
    <p:sldId id="546" r:id="rId25"/>
    <p:sldId id="614" r:id="rId26"/>
    <p:sldId id="560" r:id="rId27"/>
    <p:sldId id="596" r:id="rId28"/>
    <p:sldId id="616" r:id="rId29"/>
    <p:sldId id="617" r:id="rId30"/>
    <p:sldId id="618" r:id="rId31"/>
    <p:sldId id="800" r:id="rId32"/>
    <p:sldId id="665" r:id="rId33"/>
    <p:sldId id="631" r:id="rId34"/>
    <p:sldId id="628" r:id="rId35"/>
    <p:sldId id="447" r:id="rId36"/>
    <p:sldId id="632" r:id="rId37"/>
    <p:sldId id="657" r:id="rId38"/>
    <p:sldId id="633" r:id="rId39"/>
    <p:sldId id="653" r:id="rId40"/>
    <p:sldId id="666" r:id="rId41"/>
    <p:sldId id="667" r:id="rId42"/>
    <p:sldId id="662" r:id="rId43"/>
    <p:sldId id="652" r:id="rId44"/>
    <p:sldId id="663" r:id="rId45"/>
    <p:sldId id="664" r:id="rId46"/>
    <p:sldId id="644" r:id="rId47"/>
    <p:sldId id="771" r:id="rId48"/>
    <p:sldId id="755" r:id="rId49"/>
    <p:sldId id="645" r:id="rId50"/>
    <p:sldId id="668" r:id="rId51"/>
    <p:sldId id="713" r:id="rId52"/>
    <p:sldId id="684" r:id="rId53"/>
    <p:sldId id="685" r:id="rId54"/>
    <p:sldId id="686" r:id="rId55"/>
    <p:sldId id="687" r:id="rId56"/>
    <p:sldId id="688" r:id="rId57"/>
    <p:sldId id="689" r:id="rId58"/>
    <p:sldId id="690" r:id="rId59"/>
    <p:sldId id="691" r:id="rId60"/>
    <p:sldId id="692" r:id="rId61"/>
    <p:sldId id="693" r:id="rId62"/>
    <p:sldId id="707" r:id="rId63"/>
    <p:sldId id="710" r:id="rId64"/>
    <p:sldId id="708" r:id="rId65"/>
    <p:sldId id="694" r:id="rId66"/>
    <p:sldId id="695" r:id="rId67"/>
    <p:sldId id="696" r:id="rId68"/>
    <p:sldId id="697" r:id="rId69"/>
    <p:sldId id="698" r:id="rId70"/>
    <p:sldId id="699" r:id="rId71"/>
    <p:sldId id="700" r:id="rId72"/>
    <p:sldId id="701" r:id="rId73"/>
    <p:sldId id="702" r:id="rId74"/>
    <p:sldId id="703" r:id="rId75"/>
    <p:sldId id="704" r:id="rId76"/>
    <p:sldId id="706" r:id="rId77"/>
    <p:sldId id="637" r:id="rId78"/>
    <p:sldId id="646" r:id="rId79"/>
    <p:sldId id="639" r:id="rId80"/>
    <p:sldId id="640" r:id="rId81"/>
    <p:sldId id="718" r:id="rId82"/>
    <p:sldId id="727" r:id="rId83"/>
    <p:sldId id="721" r:id="rId84"/>
    <p:sldId id="719" r:id="rId85"/>
    <p:sldId id="720" r:id="rId86"/>
    <p:sldId id="722" r:id="rId87"/>
    <p:sldId id="723" r:id="rId88"/>
    <p:sldId id="724" r:id="rId89"/>
    <p:sldId id="725" r:id="rId90"/>
    <p:sldId id="756" r:id="rId91"/>
    <p:sldId id="764" r:id="rId92"/>
    <p:sldId id="648" r:id="rId93"/>
    <p:sldId id="649" r:id="rId94"/>
    <p:sldId id="757" r:id="rId95"/>
    <p:sldId id="758" r:id="rId96"/>
    <p:sldId id="759" r:id="rId97"/>
    <p:sldId id="643" r:id="rId98"/>
    <p:sldId id="714" r:id="rId99"/>
    <p:sldId id="715" r:id="rId100"/>
    <p:sldId id="716" r:id="rId101"/>
    <p:sldId id="717" r:id="rId102"/>
    <p:sldId id="728" r:id="rId103"/>
    <p:sldId id="765" r:id="rId104"/>
    <p:sldId id="729" r:id="rId105"/>
    <p:sldId id="730" r:id="rId106"/>
    <p:sldId id="731" r:id="rId107"/>
    <p:sldId id="732" r:id="rId108"/>
    <p:sldId id="733" r:id="rId109"/>
    <p:sldId id="734" r:id="rId110"/>
    <p:sldId id="735" r:id="rId111"/>
    <p:sldId id="736" r:id="rId112"/>
    <p:sldId id="737" r:id="rId113"/>
    <p:sldId id="738" r:id="rId114"/>
    <p:sldId id="739" r:id="rId115"/>
    <p:sldId id="740" r:id="rId116"/>
    <p:sldId id="741" r:id="rId117"/>
    <p:sldId id="742" r:id="rId118"/>
    <p:sldId id="743" r:id="rId119"/>
    <p:sldId id="744" r:id="rId120"/>
    <p:sldId id="745" r:id="rId121"/>
    <p:sldId id="746" r:id="rId122"/>
    <p:sldId id="747" r:id="rId123"/>
    <p:sldId id="748" r:id="rId124"/>
    <p:sldId id="749" r:id="rId125"/>
    <p:sldId id="754" r:id="rId126"/>
    <p:sldId id="766" r:id="rId127"/>
    <p:sldId id="768" r:id="rId128"/>
    <p:sldId id="769" r:id="rId129"/>
    <p:sldId id="770" r:id="rId130"/>
    <p:sldId id="772" r:id="rId131"/>
    <p:sldId id="773" r:id="rId132"/>
    <p:sldId id="801" r:id="rId133"/>
    <p:sldId id="802" r:id="rId134"/>
    <p:sldId id="803" r:id="rId135"/>
    <p:sldId id="465" r:id="rId136"/>
    <p:sldId id="505" r:id="rId137"/>
  </p:sldIdLst>
  <p:sldSz cx="12192000" cy="6858000"/>
  <p:notesSz cx="7010400" cy="923607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Microsoft Office User" initials="Office" lastIdx="1" clrIdx="0"/>
  <p:cmAuthor id="8" name="Pfannenstiel, Kathleen" initials="PK" lastIdx="12" clrIdx="7"/>
  <p:cmAuthor id="2" name="Microsoft Office User" initials="Office [2]" lastIdx="1" clrIdx="1"/>
  <p:cmAuthor id="9" name="Microsoft Office User" initials="MOU" lastIdx="10" clrIdx="8"/>
  <p:cmAuthor id="3" name="Microsoft Office User" initials="Office [3]" lastIdx="1" clrIdx="2"/>
  <p:cmAuthor id="10" name="Microsoft Office User" initials="MOU [2]" lastIdx="1" clrIdx="9"/>
  <p:cmAuthor id="4" name="Microsoft Office User" initials="Office [4]" lastIdx="1" clrIdx="3"/>
  <p:cmAuthor id="11" name="Sarah Arden" initials="" lastIdx="92" clrIdx="10"/>
  <p:cmAuthor id="5" name="Microsoft Office User" initials="Office [5]" lastIdx="1" clrIdx="4"/>
  <p:cmAuthor id="12" name="Zumeta Edmonds, Rebecca" initials="ZER" lastIdx="102" clrIdx="11"/>
  <p:cmAuthor id="6" name="Microsoft Office User" initials="Office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4D15"/>
    <a:srgbClr val="99FF99"/>
    <a:srgbClr val="66FF33"/>
    <a:srgbClr val="66FF66"/>
    <a:srgbClr val="99FF66"/>
    <a:srgbClr val="000000"/>
    <a:srgbClr val="30558C"/>
    <a:srgbClr val="2E4488"/>
    <a:srgbClr val="7098C2"/>
    <a:srgbClr val="3361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87360" autoAdjust="0"/>
  </p:normalViewPr>
  <p:slideViewPr>
    <p:cSldViewPr snapToGrid="0">
      <p:cViewPr varScale="1">
        <p:scale>
          <a:sx n="103" d="100"/>
          <a:sy n="103" d="100"/>
        </p:scale>
        <p:origin x="880" y="176"/>
      </p:cViewPr>
      <p:guideLst>
        <p:guide orient="horz" pos="2160"/>
        <p:guide pos="3840"/>
      </p:guideLst>
    </p:cSldViewPr>
  </p:slideViewPr>
  <p:outlineViewPr>
    <p:cViewPr>
      <p:scale>
        <a:sx n="33" d="100"/>
        <a:sy n="33" d="100"/>
      </p:scale>
      <p:origin x="0" y="-26208"/>
    </p:cViewPr>
  </p:outlineViewPr>
  <p:notesTextViewPr>
    <p:cViewPr>
      <p:scale>
        <a:sx n="100" d="100"/>
        <a:sy n="100" d="100"/>
      </p:scale>
      <p:origin x="0" y="0"/>
    </p:cViewPr>
  </p:notesTextViewPr>
  <p:sorterViewPr>
    <p:cViewPr>
      <p:scale>
        <a:sx n="90" d="100"/>
        <a:sy n="90" d="100"/>
      </p:scale>
      <p:origin x="0" y="-4902"/>
    </p:cViewPr>
  </p:sorterViewPr>
  <p:notesViewPr>
    <p:cSldViewPr snapToGrid="0">
      <p:cViewPr varScale="1">
        <p:scale>
          <a:sx n="88" d="100"/>
          <a:sy n="88" d="100"/>
        </p:scale>
        <p:origin x="3780" y="6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notesMaster" Target="notesMasters/notesMaster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handoutMaster" Target="handoutMasters/handoutMaster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576DB0-4332-4B4B-9CD3-7EB6C51B2B47}"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1E842B03-6272-CF4F-A26B-60D04729F8E7}">
      <dgm:prSet phldrT="[Text]"/>
      <dgm:spPr/>
      <dgm:t>
        <a:bodyPr/>
        <a:lstStyle/>
        <a:p>
          <a:r>
            <a:rPr lang="en-US" dirty="0"/>
            <a:t>Math Understanding</a:t>
          </a:r>
        </a:p>
      </dgm:t>
    </dgm:pt>
    <dgm:pt modelId="{CDE71EAE-B8E6-0546-AD72-0BFCBAB3C6AD}" type="parTrans" cxnId="{A45471EB-3530-3148-8410-543329E02FFB}">
      <dgm:prSet/>
      <dgm:spPr/>
      <dgm:t>
        <a:bodyPr/>
        <a:lstStyle/>
        <a:p>
          <a:endParaRPr lang="en-US"/>
        </a:p>
      </dgm:t>
    </dgm:pt>
    <dgm:pt modelId="{E9D8040C-46ED-0F4D-A0AB-56119A0F64E1}" type="sibTrans" cxnId="{A45471EB-3530-3148-8410-543329E02FFB}">
      <dgm:prSet/>
      <dgm:spPr/>
      <dgm:t>
        <a:bodyPr/>
        <a:lstStyle/>
        <a:p>
          <a:endParaRPr lang="en-US"/>
        </a:p>
      </dgm:t>
    </dgm:pt>
    <dgm:pt modelId="{D7908CE9-770C-5347-A0E0-FAF65C2588AA}">
      <dgm:prSet phldrT="[Text]"/>
      <dgm:spPr/>
      <dgm:t>
        <a:bodyPr/>
        <a:lstStyle/>
        <a:p>
          <a:r>
            <a:rPr lang="en-US" dirty="0"/>
            <a:t>Concepts</a:t>
          </a:r>
        </a:p>
      </dgm:t>
    </dgm:pt>
    <dgm:pt modelId="{108A078A-E70E-0E4D-8588-AF867BB753D3}" type="parTrans" cxnId="{22B1CA03-F5C8-AE49-925F-B3FD3DA12F70}">
      <dgm:prSet/>
      <dgm:spPr/>
      <dgm:t>
        <a:bodyPr/>
        <a:lstStyle/>
        <a:p>
          <a:endParaRPr lang="en-US"/>
        </a:p>
      </dgm:t>
    </dgm:pt>
    <dgm:pt modelId="{9074A958-57AE-6641-9139-27C9B8798C29}" type="sibTrans" cxnId="{22B1CA03-F5C8-AE49-925F-B3FD3DA12F70}">
      <dgm:prSet/>
      <dgm:spPr/>
      <dgm:t>
        <a:bodyPr/>
        <a:lstStyle/>
        <a:p>
          <a:endParaRPr lang="en-US"/>
        </a:p>
      </dgm:t>
    </dgm:pt>
    <dgm:pt modelId="{488B373A-4ED2-7B48-BFB9-505715EE9E24}">
      <dgm:prSet phldrT="[Text]"/>
      <dgm:spPr/>
      <dgm:t>
        <a:bodyPr/>
        <a:lstStyle/>
        <a:p>
          <a:r>
            <a:rPr lang="en-US" dirty="0"/>
            <a:t>Procedures</a:t>
          </a:r>
        </a:p>
      </dgm:t>
    </dgm:pt>
    <dgm:pt modelId="{E49F145D-2171-CE4B-8265-CC5F7251C505}" type="parTrans" cxnId="{836C71C0-252F-4546-BACC-95DCBB0ED717}">
      <dgm:prSet/>
      <dgm:spPr/>
      <dgm:t>
        <a:bodyPr/>
        <a:lstStyle/>
        <a:p>
          <a:endParaRPr lang="en-US"/>
        </a:p>
      </dgm:t>
    </dgm:pt>
    <dgm:pt modelId="{80E0B3B1-D996-4C48-A138-607910736FBB}" type="sibTrans" cxnId="{836C71C0-252F-4546-BACC-95DCBB0ED717}">
      <dgm:prSet/>
      <dgm:spPr/>
      <dgm:t>
        <a:bodyPr/>
        <a:lstStyle/>
        <a:p>
          <a:endParaRPr lang="en-US"/>
        </a:p>
      </dgm:t>
    </dgm:pt>
    <dgm:pt modelId="{55B472C3-61BA-D045-A3C4-5E23EA179334}">
      <dgm:prSet phldrT="[Text]"/>
      <dgm:spPr/>
      <dgm:t>
        <a:bodyPr/>
        <a:lstStyle/>
        <a:p>
          <a:r>
            <a:rPr lang="en-US" dirty="0"/>
            <a:t>Concepts</a:t>
          </a:r>
        </a:p>
      </dgm:t>
    </dgm:pt>
    <dgm:pt modelId="{F37B7B81-5D9F-8D4B-B92F-3124DF30D558}" type="parTrans" cxnId="{11999CA1-95FF-B446-92FD-5D5AA0176D7E}">
      <dgm:prSet/>
      <dgm:spPr/>
      <dgm:t>
        <a:bodyPr/>
        <a:lstStyle/>
        <a:p>
          <a:endParaRPr lang="en-US"/>
        </a:p>
      </dgm:t>
    </dgm:pt>
    <dgm:pt modelId="{735958D0-5F9C-5D49-90A4-50E5A9CD12DD}" type="sibTrans" cxnId="{11999CA1-95FF-B446-92FD-5D5AA0176D7E}">
      <dgm:prSet/>
      <dgm:spPr/>
      <dgm:t>
        <a:bodyPr/>
        <a:lstStyle/>
        <a:p>
          <a:endParaRPr lang="en-US"/>
        </a:p>
      </dgm:t>
    </dgm:pt>
    <dgm:pt modelId="{FC1E6769-26E0-F845-935E-945DD57C2D9F}">
      <dgm:prSet phldrT="[Text]"/>
      <dgm:spPr/>
      <dgm:t>
        <a:bodyPr/>
        <a:lstStyle/>
        <a:p>
          <a:r>
            <a:rPr lang="en-US" dirty="0"/>
            <a:t>Procedures</a:t>
          </a:r>
        </a:p>
      </dgm:t>
    </dgm:pt>
    <dgm:pt modelId="{1ECFBFB4-EE62-9749-8A8B-E51BA8A397D6}" type="parTrans" cxnId="{A486E0CF-C4CA-C34D-9716-56885B62A121}">
      <dgm:prSet/>
      <dgm:spPr/>
      <dgm:t>
        <a:bodyPr/>
        <a:lstStyle/>
        <a:p>
          <a:endParaRPr lang="en-US"/>
        </a:p>
      </dgm:t>
    </dgm:pt>
    <dgm:pt modelId="{301D3B4F-AF02-714C-A12D-1EB4FEE7EF77}" type="sibTrans" cxnId="{A486E0CF-C4CA-C34D-9716-56885B62A121}">
      <dgm:prSet/>
      <dgm:spPr/>
      <dgm:t>
        <a:bodyPr/>
        <a:lstStyle/>
        <a:p>
          <a:endParaRPr lang="en-US"/>
        </a:p>
      </dgm:t>
    </dgm:pt>
    <dgm:pt modelId="{9083C39D-BE54-674C-8EC7-36151AB4C2F6}" type="pres">
      <dgm:prSet presAssocID="{20576DB0-4332-4B4B-9CD3-7EB6C51B2B47}" presName="Name0" presStyleCnt="0">
        <dgm:presLayoutVars>
          <dgm:dir/>
          <dgm:resizeHandles val="exact"/>
        </dgm:presLayoutVars>
      </dgm:prSet>
      <dgm:spPr/>
    </dgm:pt>
    <dgm:pt modelId="{E8928FFF-AEC7-8E44-8E08-14C96CDC4602}" type="pres">
      <dgm:prSet presAssocID="{20576DB0-4332-4B4B-9CD3-7EB6C51B2B47}" presName="cycle" presStyleCnt="0"/>
      <dgm:spPr/>
    </dgm:pt>
    <dgm:pt modelId="{16CA51DF-1FE4-EF46-8889-8B1A4490CF27}" type="pres">
      <dgm:prSet presAssocID="{1E842B03-6272-CF4F-A26B-60D04729F8E7}" presName="nodeFirstNode" presStyleLbl="node1" presStyleIdx="0" presStyleCnt="5">
        <dgm:presLayoutVars>
          <dgm:bulletEnabled val="1"/>
        </dgm:presLayoutVars>
      </dgm:prSet>
      <dgm:spPr/>
    </dgm:pt>
    <dgm:pt modelId="{04DA455B-3F23-2440-8DBA-B3C4702D821B}" type="pres">
      <dgm:prSet presAssocID="{E9D8040C-46ED-0F4D-A0AB-56119A0F64E1}" presName="sibTransFirstNode" presStyleLbl="bgShp" presStyleIdx="0" presStyleCnt="1"/>
      <dgm:spPr/>
    </dgm:pt>
    <dgm:pt modelId="{15FF0380-6173-6845-AFA4-9497467FAA08}" type="pres">
      <dgm:prSet presAssocID="{D7908CE9-770C-5347-A0E0-FAF65C2588AA}" presName="nodeFollowingNodes" presStyleLbl="node1" presStyleIdx="1" presStyleCnt="5">
        <dgm:presLayoutVars>
          <dgm:bulletEnabled val="1"/>
        </dgm:presLayoutVars>
      </dgm:prSet>
      <dgm:spPr/>
    </dgm:pt>
    <dgm:pt modelId="{2CB44AE0-BD7D-C24B-9F69-46AEEFC7F00E}" type="pres">
      <dgm:prSet presAssocID="{488B373A-4ED2-7B48-BFB9-505715EE9E24}" presName="nodeFollowingNodes" presStyleLbl="node1" presStyleIdx="2" presStyleCnt="5">
        <dgm:presLayoutVars>
          <dgm:bulletEnabled val="1"/>
        </dgm:presLayoutVars>
      </dgm:prSet>
      <dgm:spPr/>
    </dgm:pt>
    <dgm:pt modelId="{9A64CBCA-6F13-EF46-9F43-E90A31B2FDE8}" type="pres">
      <dgm:prSet presAssocID="{55B472C3-61BA-D045-A3C4-5E23EA179334}" presName="nodeFollowingNodes" presStyleLbl="node1" presStyleIdx="3" presStyleCnt="5">
        <dgm:presLayoutVars>
          <dgm:bulletEnabled val="1"/>
        </dgm:presLayoutVars>
      </dgm:prSet>
      <dgm:spPr/>
    </dgm:pt>
    <dgm:pt modelId="{12AE591E-57DE-1E4F-B905-BB93FEA40D35}" type="pres">
      <dgm:prSet presAssocID="{FC1E6769-26E0-F845-935E-945DD57C2D9F}" presName="nodeFollowingNodes" presStyleLbl="node1" presStyleIdx="4" presStyleCnt="5">
        <dgm:presLayoutVars>
          <dgm:bulletEnabled val="1"/>
        </dgm:presLayoutVars>
      </dgm:prSet>
      <dgm:spPr/>
    </dgm:pt>
  </dgm:ptLst>
  <dgm:cxnLst>
    <dgm:cxn modelId="{22B1CA03-F5C8-AE49-925F-B3FD3DA12F70}" srcId="{20576DB0-4332-4B4B-9CD3-7EB6C51B2B47}" destId="{D7908CE9-770C-5347-A0E0-FAF65C2588AA}" srcOrd="1" destOrd="0" parTransId="{108A078A-E70E-0E4D-8588-AF867BB753D3}" sibTransId="{9074A958-57AE-6641-9139-27C9B8798C29}"/>
    <dgm:cxn modelId="{FADA3A08-91DD-4742-AC86-CB3AB8B65AA2}" type="presOf" srcId="{D7908CE9-770C-5347-A0E0-FAF65C2588AA}" destId="{15FF0380-6173-6845-AFA4-9497467FAA08}" srcOrd="0" destOrd="0" presId="urn:microsoft.com/office/officeart/2005/8/layout/cycle3"/>
    <dgm:cxn modelId="{AF41B62E-305B-A64C-8E08-C8E3DB344567}" type="presOf" srcId="{20576DB0-4332-4B4B-9CD3-7EB6C51B2B47}" destId="{9083C39D-BE54-674C-8EC7-36151AB4C2F6}" srcOrd="0" destOrd="0" presId="urn:microsoft.com/office/officeart/2005/8/layout/cycle3"/>
    <dgm:cxn modelId="{4F414E4D-85FB-F842-AECA-39CDCB02F23A}" type="presOf" srcId="{E9D8040C-46ED-0F4D-A0AB-56119A0F64E1}" destId="{04DA455B-3F23-2440-8DBA-B3C4702D821B}" srcOrd="0" destOrd="0" presId="urn:microsoft.com/office/officeart/2005/8/layout/cycle3"/>
    <dgm:cxn modelId="{4C7CF166-4EDF-FD40-AFDA-4AD1C51713FE}" type="presOf" srcId="{1E842B03-6272-CF4F-A26B-60D04729F8E7}" destId="{16CA51DF-1FE4-EF46-8889-8B1A4490CF27}" srcOrd="0" destOrd="0" presId="urn:microsoft.com/office/officeart/2005/8/layout/cycle3"/>
    <dgm:cxn modelId="{F7602A93-7B82-3D4C-9FA2-A831B511153E}" type="presOf" srcId="{FC1E6769-26E0-F845-935E-945DD57C2D9F}" destId="{12AE591E-57DE-1E4F-B905-BB93FEA40D35}" srcOrd="0" destOrd="0" presId="urn:microsoft.com/office/officeart/2005/8/layout/cycle3"/>
    <dgm:cxn modelId="{11999CA1-95FF-B446-92FD-5D5AA0176D7E}" srcId="{20576DB0-4332-4B4B-9CD3-7EB6C51B2B47}" destId="{55B472C3-61BA-D045-A3C4-5E23EA179334}" srcOrd="3" destOrd="0" parTransId="{F37B7B81-5D9F-8D4B-B92F-3124DF30D558}" sibTransId="{735958D0-5F9C-5D49-90A4-50E5A9CD12DD}"/>
    <dgm:cxn modelId="{399CACA1-7E10-5A4B-976B-A7770168EB88}" type="presOf" srcId="{488B373A-4ED2-7B48-BFB9-505715EE9E24}" destId="{2CB44AE0-BD7D-C24B-9F69-46AEEFC7F00E}" srcOrd="0" destOrd="0" presId="urn:microsoft.com/office/officeart/2005/8/layout/cycle3"/>
    <dgm:cxn modelId="{836C71C0-252F-4546-BACC-95DCBB0ED717}" srcId="{20576DB0-4332-4B4B-9CD3-7EB6C51B2B47}" destId="{488B373A-4ED2-7B48-BFB9-505715EE9E24}" srcOrd="2" destOrd="0" parTransId="{E49F145D-2171-CE4B-8265-CC5F7251C505}" sibTransId="{80E0B3B1-D996-4C48-A138-607910736FBB}"/>
    <dgm:cxn modelId="{A486E0CF-C4CA-C34D-9716-56885B62A121}" srcId="{20576DB0-4332-4B4B-9CD3-7EB6C51B2B47}" destId="{FC1E6769-26E0-F845-935E-945DD57C2D9F}" srcOrd="4" destOrd="0" parTransId="{1ECFBFB4-EE62-9749-8A8B-E51BA8A397D6}" sibTransId="{301D3B4F-AF02-714C-A12D-1EB4FEE7EF77}"/>
    <dgm:cxn modelId="{C4C46AD6-FB4E-064C-8234-5B4478DB772F}" type="presOf" srcId="{55B472C3-61BA-D045-A3C4-5E23EA179334}" destId="{9A64CBCA-6F13-EF46-9F43-E90A31B2FDE8}" srcOrd="0" destOrd="0" presId="urn:microsoft.com/office/officeart/2005/8/layout/cycle3"/>
    <dgm:cxn modelId="{A45471EB-3530-3148-8410-543329E02FFB}" srcId="{20576DB0-4332-4B4B-9CD3-7EB6C51B2B47}" destId="{1E842B03-6272-CF4F-A26B-60D04729F8E7}" srcOrd="0" destOrd="0" parTransId="{CDE71EAE-B8E6-0546-AD72-0BFCBAB3C6AD}" sibTransId="{E9D8040C-46ED-0F4D-A0AB-56119A0F64E1}"/>
    <dgm:cxn modelId="{D3766097-B8F0-7849-B9C4-47787043D3D3}" type="presParOf" srcId="{9083C39D-BE54-674C-8EC7-36151AB4C2F6}" destId="{E8928FFF-AEC7-8E44-8E08-14C96CDC4602}" srcOrd="0" destOrd="0" presId="urn:microsoft.com/office/officeart/2005/8/layout/cycle3"/>
    <dgm:cxn modelId="{829F7538-2983-1449-A1F5-09A8692FECFA}" type="presParOf" srcId="{E8928FFF-AEC7-8E44-8E08-14C96CDC4602}" destId="{16CA51DF-1FE4-EF46-8889-8B1A4490CF27}" srcOrd="0" destOrd="0" presId="urn:microsoft.com/office/officeart/2005/8/layout/cycle3"/>
    <dgm:cxn modelId="{39312003-D1F5-3441-9665-ECCF9277F09B}" type="presParOf" srcId="{E8928FFF-AEC7-8E44-8E08-14C96CDC4602}" destId="{04DA455B-3F23-2440-8DBA-B3C4702D821B}" srcOrd="1" destOrd="0" presId="urn:microsoft.com/office/officeart/2005/8/layout/cycle3"/>
    <dgm:cxn modelId="{0E55DD85-A20F-2B41-9101-40069354EDBF}" type="presParOf" srcId="{E8928FFF-AEC7-8E44-8E08-14C96CDC4602}" destId="{15FF0380-6173-6845-AFA4-9497467FAA08}" srcOrd="2" destOrd="0" presId="urn:microsoft.com/office/officeart/2005/8/layout/cycle3"/>
    <dgm:cxn modelId="{B42C2F0C-4864-1448-BCF9-989F0D1B3BDD}" type="presParOf" srcId="{E8928FFF-AEC7-8E44-8E08-14C96CDC4602}" destId="{2CB44AE0-BD7D-C24B-9F69-46AEEFC7F00E}" srcOrd="3" destOrd="0" presId="urn:microsoft.com/office/officeart/2005/8/layout/cycle3"/>
    <dgm:cxn modelId="{8EEABFD7-22FE-824D-9189-4F30B617873E}" type="presParOf" srcId="{E8928FFF-AEC7-8E44-8E08-14C96CDC4602}" destId="{9A64CBCA-6F13-EF46-9F43-E90A31B2FDE8}" srcOrd="4" destOrd="0" presId="urn:microsoft.com/office/officeart/2005/8/layout/cycle3"/>
    <dgm:cxn modelId="{FCD67907-7973-B147-9CAA-A7155FC73665}" type="presParOf" srcId="{E8928FFF-AEC7-8E44-8E08-14C96CDC4602}" destId="{12AE591E-57DE-1E4F-B905-BB93FEA40D35}"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335D73-26E8-F749-A8EC-8B2D8D3F3928}" type="doc">
      <dgm:prSet loTypeId="urn:microsoft.com/office/officeart/2005/8/layout/cycle8" loCatId="hierarchy" qsTypeId="urn:microsoft.com/office/officeart/2005/8/quickstyle/simple1" qsCatId="simple" csTypeId="urn:microsoft.com/office/officeart/2005/8/colors/accent1_2" csCatId="accent1" phldr="1"/>
      <dgm:spPr/>
    </dgm:pt>
    <dgm:pt modelId="{DD2EB21F-22FC-764E-B6FB-A92090D5FB10}">
      <dgm:prSet phldrT="[Text]" custT="1"/>
      <dgm:spPr>
        <a:solidFill>
          <a:srgbClr val="1466C5"/>
        </a:solidFill>
      </dgm:spPr>
      <dgm:t>
        <a:bodyPr/>
        <a:lstStyle/>
        <a:p>
          <a:r>
            <a:rPr lang="en-US" sz="1600" dirty="0">
              <a:solidFill>
                <a:srgbClr val="FFFFFF"/>
              </a:solidFill>
            </a:rPr>
            <a:t>Ordering</a:t>
          </a:r>
          <a:r>
            <a:rPr lang="en-US" sz="1600" dirty="0">
              <a:solidFill>
                <a:schemeClr val="tx1"/>
              </a:solidFill>
            </a:rPr>
            <a:t> </a:t>
          </a:r>
          <a:r>
            <a:rPr lang="en-US" sz="1600" dirty="0">
              <a:solidFill>
                <a:srgbClr val="FFFFFF"/>
              </a:solidFill>
            </a:rPr>
            <a:t>Fractions</a:t>
          </a:r>
        </a:p>
      </dgm:t>
    </dgm:pt>
    <dgm:pt modelId="{764E76CD-570B-6642-B9AF-201F06C473AF}" type="parTrans" cxnId="{91A2CF51-E546-484B-B332-7E420E7E9A06}">
      <dgm:prSet/>
      <dgm:spPr/>
      <dgm:t>
        <a:bodyPr/>
        <a:lstStyle/>
        <a:p>
          <a:endParaRPr lang="en-US" sz="1600">
            <a:solidFill>
              <a:schemeClr val="tx1"/>
            </a:solidFill>
          </a:endParaRPr>
        </a:p>
      </dgm:t>
    </dgm:pt>
    <dgm:pt modelId="{52586CDD-5245-4E4C-866D-2F388DCAF917}" type="sibTrans" cxnId="{91A2CF51-E546-484B-B332-7E420E7E9A06}">
      <dgm:prSet/>
      <dgm:spPr/>
      <dgm:t>
        <a:bodyPr/>
        <a:lstStyle/>
        <a:p>
          <a:endParaRPr lang="en-US" sz="1600">
            <a:solidFill>
              <a:schemeClr val="tx1"/>
            </a:solidFill>
          </a:endParaRPr>
        </a:p>
      </dgm:t>
    </dgm:pt>
    <dgm:pt modelId="{F3AB6409-0AE3-6C46-8F3D-94EE707BB1AA}">
      <dgm:prSet phldrT="[Text]" custT="1"/>
      <dgm:spPr>
        <a:solidFill>
          <a:srgbClr val="1466C5"/>
        </a:solidFill>
      </dgm:spPr>
      <dgm:t>
        <a:bodyPr/>
        <a:lstStyle/>
        <a:p>
          <a:r>
            <a:rPr lang="en-US" sz="1600" dirty="0">
              <a:solidFill>
                <a:srgbClr val="FFFFFF"/>
              </a:solidFill>
            </a:rPr>
            <a:t>Comparing</a:t>
          </a:r>
          <a:r>
            <a:rPr lang="en-US" sz="1600" dirty="0">
              <a:solidFill>
                <a:schemeClr val="tx1"/>
              </a:solidFill>
            </a:rPr>
            <a:t> </a:t>
          </a:r>
          <a:r>
            <a:rPr lang="en-US" sz="1600" dirty="0">
              <a:solidFill>
                <a:srgbClr val="FFFFFF"/>
              </a:solidFill>
            </a:rPr>
            <a:t>Fractions</a:t>
          </a:r>
        </a:p>
      </dgm:t>
    </dgm:pt>
    <dgm:pt modelId="{FC4DF1EB-B67D-EC4E-971A-92B5A93E6B09}" type="parTrans" cxnId="{D3F51494-A0AC-8242-B697-56971C0CC7CF}">
      <dgm:prSet/>
      <dgm:spPr/>
      <dgm:t>
        <a:bodyPr/>
        <a:lstStyle/>
        <a:p>
          <a:endParaRPr lang="en-US" sz="1600">
            <a:solidFill>
              <a:schemeClr val="tx1"/>
            </a:solidFill>
          </a:endParaRPr>
        </a:p>
      </dgm:t>
    </dgm:pt>
    <dgm:pt modelId="{63F4786A-535D-F249-8D2F-388A9AA0DC36}" type="sibTrans" cxnId="{D3F51494-A0AC-8242-B697-56971C0CC7CF}">
      <dgm:prSet/>
      <dgm:spPr/>
      <dgm:t>
        <a:bodyPr/>
        <a:lstStyle/>
        <a:p>
          <a:endParaRPr lang="en-US" sz="1600">
            <a:solidFill>
              <a:schemeClr val="tx1"/>
            </a:solidFill>
          </a:endParaRPr>
        </a:p>
      </dgm:t>
    </dgm:pt>
    <dgm:pt modelId="{98B90711-FB95-5245-80E5-24E7B3804194}">
      <dgm:prSet phldrT="[Text]" custT="1"/>
      <dgm:spPr>
        <a:solidFill>
          <a:srgbClr val="1466C5"/>
        </a:solidFill>
      </dgm:spPr>
      <dgm:t>
        <a:bodyPr/>
        <a:lstStyle/>
        <a:p>
          <a:r>
            <a:rPr lang="en-US" sz="1600" dirty="0">
              <a:solidFill>
                <a:schemeClr val="bg1"/>
              </a:solidFill>
            </a:rPr>
            <a:t>Placing Fractions on the Number Line</a:t>
          </a:r>
        </a:p>
      </dgm:t>
    </dgm:pt>
    <dgm:pt modelId="{4A004701-806A-244F-9314-72BDFBA190DD}" type="parTrans" cxnId="{E5F1ECEA-32DB-FE43-B88E-E73A3F9DD406}">
      <dgm:prSet/>
      <dgm:spPr/>
      <dgm:t>
        <a:bodyPr/>
        <a:lstStyle/>
        <a:p>
          <a:endParaRPr lang="en-US" sz="1600">
            <a:solidFill>
              <a:schemeClr val="tx1"/>
            </a:solidFill>
          </a:endParaRPr>
        </a:p>
      </dgm:t>
    </dgm:pt>
    <dgm:pt modelId="{9B344E3C-DD0B-D346-9676-6C489DA63040}" type="sibTrans" cxnId="{E5F1ECEA-32DB-FE43-B88E-E73A3F9DD406}">
      <dgm:prSet/>
      <dgm:spPr/>
      <dgm:t>
        <a:bodyPr/>
        <a:lstStyle/>
        <a:p>
          <a:endParaRPr lang="en-US" sz="1600">
            <a:solidFill>
              <a:schemeClr val="tx1"/>
            </a:solidFill>
          </a:endParaRPr>
        </a:p>
      </dgm:t>
    </dgm:pt>
    <dgm:pt modelId="{B67E448C-872B-4F4D-844F-1ABA7D6FDCE9}" type="pres">
      <dgm:prSet presAssocID="{47335D73-26E8-F749-A8EC-8B2D8D3F3928}" presName="compositeShape" presStyleCnt="0">
        <dgm:presLayoutVars>
          <dgm:chMax val="7"/>
          <dgm:dir/>
          <dgm:resizeHandles val="exact"/>
        </dgm:presLayoutVars>
      </dgm:prSet>
      <dgm:spPr/>
    </dgm:pt>
    <dgm:pt modelId="{D2F2634B-DC50-CD41-90E9-E613E5A9FBAE}" type="pres">
      <dgm:prSet presAssocID="{47335D73-26E8-F749-A8EC-8B2D8D3F3928}" presName="wedge1" presStyleLbl="node1" presStyleIdx="0" presStyleCnt="3"/>
      <dgm:spPr/>
    </dgm:pt>
    <dgm:pt modelId="{D44295F6-9BF7-7145-9CCE-927575FA59D8}" type="pres">
      <dgm:prSet presAssocID="{47335D73-26E8-F749-A8EC-8B2D8D3F3928}" presName="dummy1a" presStyleCnt="0"/>
      <dgm:spPr/>
    </dgm:pt>
    <dgm:pt modelId="{D52FA3B1-213D-054D-A890-BC1CDEA144FB}" type="pres">
      <dgm:prSet presAssocID="{47335D73-26E8-F749-A8EC-8B2D8D3F3928}" presName="dummy1b" presStyleCnt="0"/>
      <dgm:spPr/>
    </dgm:pt>
    <dgm:pt modelId="{3C7A64FE-A73C-124F-9EB2-351778FFB285}" type="pres">
      <dgm:prSet presAssocID="{47335D73-26E8-F749-A8EC-8B2D8D3F3928}" presName="wedge1Tx" presStyleLbl="node1" presStyleIdx="0" presStyleCnt="3">
        <dgm:presLayoutVars>
          <dgm:chMax val="0"/>
          <dgm:chPref val="0"/>
          <dgm:bulletEnabled val="1"/>
        </dgm:presLayoutVars>
      </dgm:prSet>
      <dgm:spPr/>
    </dgm:pt>
    <dgm:pt modelId="{FD754676-515F-C84F-ABF8-9A339AD850C4}" type="pres">
      <dgm:prSet presAssocID="{47335D73-26E8-F749-A8EC-8B2D8D3F3928}" presName="wedge2" presStyleLbl="node1" presStyleIdx="1" presStyleCnt="3"/>
      <dgm:spPr/>
    </dgm:pt>
    <dgm:pt modelId="{6AD0FCF8-7FE6-ED47-AA51-3C407746A8C8}" type="pres">
      <dgm:prSet presAssocID="{47335D73-26E8-F749-A8EC-8B2D8D3F3928}" presName="dummy2a" presStyleCnt="0"/>
      <dgm:spPr/>
    </dgm:pt>
    <dgm:pt modelId="{DA9A9336-EBAC-9A42-A5CE-E8D3527CE181}" type="pres">
      <dgm:prSet presAssocID="{47335D73-26E8-F749-A8EC-8B2D8D3F3928}" presName="dummy2b" presStyleCnt="0"/>
      <dgm:spPr/>
    </dgm:pt>
    <dgm:pt modelId="{EDA855AB-5AD7-1D4B-BF6C-16BD100DE795}" type="pres">
      <dgm:prSet presAssocID="{47335D73-26E8-F749-A8EC-8B2D8D3F3928}" presName="wedge2Tx" presStyleLbl="node1" presStyleIdx="1" presStyleCnt="3">
        <dgm:presLayoutVars>
          <dgm:chMax val="0"/>
          <dgm:chPref val="0"/>
          <dgm:bulletEnabled val="1"/>
        </dgm:presLayoutVars>
      </dgm:prSet>
      <dgm:spPr/>
    </dgm:pt>
    <dgm:pt modelId="{F9A18BA5-5EC2-DA45-9416-608E2866B641}" type="pres">
      <dgm:prSet presAssocID="{47335D73-26E8-F749-A8EC-8B2D8D3F3928}" presName="wedge3" presStyleLbl="node1" presStyleIdx="2" presStyleCnt="3"/>
      <dgm:spPr/>
    </dgm:pt>
    <dgm:pt modelId="{F6D5A85C-0EBC-FF4F-8069-F0EFB0B05EB4}" type="pres">
      <dgm:prSet presAssocID="{47335D73-26E8-F749-A8EC-8B2D8D3F3928}" presName="dummy3a" presStyleCnt="0"/>
      <dgm:spPr/>
    </dgm:pt>
    <dgm:pt modelId="{CC891A04-415F-BB4A-9745-65C6B29517DE}" type="pres">
      <dgm:prSet presAssocID="{47335D73-26E8-F749-A8EC-8B2D8D3F3928}" presName="dummy3b" presStyleCnt="0"/>
      <dgm:spPr/>
    </dgm:pt>
    <dgm:pt modelId="{2FB8F85B-4AD2-9D4D-9618-780668AB979A}" type="pres">
      <dgm:prSet presAssocID="{47335D73-26E8-F749-A8EC-8B2D8D3F3928}" presName="wedge3Tx" presStyleLbl="node1" presStyleIdx="2" presStyleCnt="3">
        <dgm:presLayoutVars>
          <dgm:chMax val="0"/>
          <dgm:chPref val="0"/>
          <dgm:bulletEnabled val="1"/>
        </dgm:presLayoutVars>
      </dgm:prSet>
      <dgm:spPr/>
    </dgm:pt>
    <dgm:pt modelId="{6AAAC502-F60A-F146-A8C4-67D31CCB8A28}" type="pres">
      <dgm:prSet presAssocID="{52586CDD-5245-4E4C-866D-2F388DCAF917}" presName="arrowWedge1" presStyleLbl="fgSibTrans2D1" presStyleIdx="0" presStyleCnt="3"/>
      <dgm:spPr/>
    </dgm:pt>
    <dgm:pt modelId="{3F681CB7-9DA0-6D4C-A5B9-64D371ED7EC1}" type="pres">
      <dgm:prSet presAssocID="{63F4786A-535D-F249-8D2F-388A9AA0DC36}" presName="arrowWedge2" presStyleLbl="fgSibTrans2D1" presStyleIdx="1" presStyleCnt="3"/>
      <dgm:spPr/>
    </dgm:pt>
    <dgm:pt modelId="{F4992AFF-F2C2-8243-9F5B-7A627218799D}" type="pres">
      <dgm:prSet presAssocID="{9B344E3C-DD0B-D346-9676-6C489DA63040}" presName="arrowWedge3" presStyleLbl="fgSibTrans2D1" presStyleIdx="2" presStyleCnt="3"/>
      <dgm:spPr/>
    </dgm:pt>
  </dgm:ptLst>
  <dgm:cxnLst>
    <dgm:cxn modelId="{DC63B70D-D281-1848-924F-88A37B8F4419}" type="presOf" srcId="{F3AB6409-0AE3-6C46-8F3D-94EE707BB1AA}" destId="{FD754676-515F-C84F-ABF8-9A339AD850C4}" srcOrd="0" destOrd="0" presId="urn:microsoft.com/office/officeart/2005/8/layout/cycle8"/>
    <dgm:cxn modelId="{59D59B0F-9139-D842-B0D1-93905114CE37}" type="presOf" srcId="{98B90711-FB95-5245-80E5-24E7B3804194}" destId="{F9A18BA5-5EC2-DA45-9416-608E2866B641}" srcOrd="0" destOrd="0" presId="urn:microsoft.com/office/officeart/2005/8/layout/cycle8"/>
    <dgm:cxn modelId="{4DD28313-790C-FD4F-BE0C-A6F1D3091F01}" type="presOf" srcId="{47335D73-26E8-F749-A8EC-8B2D8D3F3928}" destId="{B67E448C-872B-4F4D-844F-1ABA7D6FDCE9}" srcOrd="0" destOrd="0" presId="urn:microsoft.com/office/officeart/2005/8/layout/cycle8"/>
    <dgm:cxn modelId="{BE0B2918-4272-D84D-8BDA-749FE66804F1}" type="presOf" srcId="{98B90711-FB95-5245-80E5-24E7B3804194}" destId="{2FB8F85B-4AD2-9D4D-9618-780668AB979A}" srcOrd="1" destOrd="0" presId="urn:microsoft.com/office/officeart/2005/8/layout/cycle8"/>
    <dgm:cxn modelId="{91A2CF51-E546-484B-B332-7E420E7E9A06}" srcId="{47335D73-26E8-F749-A8EC-8B2D8D3F3928}" destId="{DD2EB21F-22FC-764E-B6FB-A92090D5FB10}" srcOrd="0" destOrd="0" parTransId="{764E76CD-570B-6642-B9AF-201F06C473AF}" sibTransId="{52586CDD-5245-4E4C-866D-2F388DCAF917}"/>
    <dgm:cxn modelId="{771B6D57-E501-7D43-B344-7C7BEEE6F509}" type="presOf" srcId="{DD2EB21F-22FC-764E-B6FB-A92090D5FB10}" destId="{3C7A64FE-A73C-124F-9EB2-351778FFB285}" srcOrd="1" destOrd="0" presId="urn:microsoft.com/office/officeart/2005/8/layout/cycle8"/>
    <dgm:cxn modelId="{DE486A5B-CB28-B146-9AB1-028B66FE7E08}" type="presOf" srcId="{DD2EB21F-22FC-764E-B6FB-A92090D5FB10}" destId="{D2F2634B-DC50-CD41-90E9-E613E5A9FBAE}" srcOrd="0" destOrd="0" presId="urn:microsoft.com/office/officeart/2005/8/layout/cycle8"/>
    <dgm:cxn modelId="{D3F51494-A0AC-8242-B697-56971C0CC7CF}" srcId="{47335D73-26E8-F749-A8EC-8B2D8D3F3928}" destId="{F3AB6409-0AE3-6C46-8F3D-94EE707BB1AA}" srcOrd="1" destOrd="0" parTransId="{FC4DF1EB-B67D-EC4E-971A-92B5A93E6B09}" sibTransId="{63F4786A-535D-F249-8D2F-388A9AA0DC36}"/>
    <dgm:cxn modelId="{F27999B5-6AB0-1949-A128-FBE688CCF7C6}" type="presOf" srcId="{F3AB6409-0AE3-6C46-8F3D-94EE707BB1AA}" destId="{EDA855AB-5AD7-1D4B-BF6C-16BD100DE795}" srcOrd="1" destOrd="0" presId="urn:microsoft.com/office/officeart/2005/8/layout/cycle8"/>
    <dgm:cxn modelId="{E5F1ECEA-32DB-FE43-B88E-E73A3F9DD406}" srcId="{47335D73-26E8-F749-A8EC-8B2D8D3F3928}" destId="{98B90711-FB95-5245-80E5-24E7B3804194}" srcOrd="2" destOrd="0" parTransId="{4A004701-806A-244F-9314-72BDFBA190DD}" sibTransId="{9B344E3C-DD0B-D346-9676-6C489DA63040}"/>
    <dgm:cxn modelId="{A6F45406-7F64-DF44-87EC-840DE31C1A47}" type="presParOf" srcId="{B67E448C-872B-4F4D-844F-1ABA7D6FDCE9}" destId="{D2F2634B-DC50-CD41-90E9-E613E5A9FBAE}" srcOrd="0" destOrd="0" presId="urn:microsoft.com/office/officeart/2005/8/layout/cycle8"/>
    <dgm:cxn modelId="{847CEC31-39EF-144B-8F72-E7985B3326BD}" type="presParOf" srcId="{B67E448C-872B-4F4D-844F-1ABA7D6FDCE9}" destId="{D44295F6-9BF7-7145-9CCE-927575FA59D8}" srcOrd="1" destOrd="0" presId="urn:microsoft.com/office/officeart/2005/8/layout/cycle8"/>
    <dgm:cxn modelId="{90A48474-43EA-EB42-9078-089D75B1B46C}" type="presParOf" srcId="{B67E448C-872B-4F4D-844F-1ABA7D6FDCE9}" destId="{D52FA3B1-213D-054D-A890-BC1CDEA144FB}" srcOrd="2" destOrd="0" presId="urn:microsoft.com/office/officeart/2005/8/layout/cycle8"/>
    <dgm:cxn modelId="{141891FC-DFB8-8A42-BB73-3484FEE93C1B}" type="presParOf" srcId="{B67E448C-872B-4F4D-844F-1ABA7D6FDCE9}" destId="{3C7A64FE-A73C-124F-9EB2-351778FFB285}" srcOrd="3" destOrd="0" presId="urn:microsoft.com/office/officeart/2005/8/layout/cycle8"/>
    <dgm:cxn modelId="{AEE62D3B-9FF8-E448-BC86-23C1FB1DC2DE}" type="presParOf" srcId="{B67E448C-872B-4F4D-844F-1ABA7D6FDCE9}" destId="{FD754676-515F-C84F-ABF8-9A339AD850C4}" srcOrd="4" destOrd="0" presId="urn:microsoft.com/office/officeart/2005/8/layout/cycle8"/>
    <dgm:cxn modelId="{478A6B5F-058A-4545-9E09-495A8B23D9C6}" type="presParOf" srcId="{B67E448C-872B-4F4D-844F-1ABA7D6FDCE9}" destId="{6AD0FCF8-7FE6-ED47-AA51-3C407746A8C8}" srcOrd="5" destOrd="0" presId="urn:microsoft.com/office/officeart/2005/8/layout/cycle8"/>
    <dgm:cxn modelId="{1285C697-E183-5A4D-AF20-940C00A21CDA}" type="presParOf" srcId="{B67E448C-872B-4F4D-844F-1ABA7D6FDCE9}" destId="{DA9A9336-EBAC-9A42-A5CE-E8D3527CE181}" srcOrd="6" destOrd="0" presId="urn:microsoft.com/office/officeart/2005/8/layout/cycle8"/>
    <dgm:cxn modelId="{4C34E53B-7753-2140-8C3E-9EFCAE2862B8}" type="presParOf" srcId="{B67E448C-872B-4F4D-844F-1ABA7D6FDCE9}" destId="{EDA855AB-5AD7-1D4B-BF6C-16BD100DE795}" srcOrd="7" destOrd="0" presId="urn:microsoft.com/office/officeart/2005/8/layout/cycle8"/>
    <dgm:cxn modelId="{6B08A5AE-DA3E-9D4C-8E16-E28AD7367411}" type="presParOf" srcId="{B67E448C-872B-4F4D-844F-1ABA7D6FDCE9}" destId="{F9A18BA5-5EC2-DA45-9416-608E2866B641}" srcOrd="8" destOrd="0" presId="urn:microsoft.com/office/officeart/2005/8/layout/cycle8"/>
    <dgm:cxn modelId="{E6E97ADC-CB70-2B4A-AC16-D24B2D7CD9CE}" type="presParOf" srcId="{B67E448C-872B-4F4D-844F-1ABA7D6FDCE9}" destId="{F6D5A85C-0EBC-FF4F-8069-F0EFB0B05EB4}" srcOrd="9" destOrd="0" presId="urn:microsoft.com/office/officeart/2005/8/layout/cycle8"/>
    <dgm:cxn modelId="{AF7E29B1-838A-4F4F-8011-BA188EEB223A}" type="presParOf" srcId="{B67E448C-872B-4F4D-844F-1ABA7D6FDCE9}" destId="{CC891A04-415F-BB4A-9745-65C6B29517DE}" srcOrd="10" destOrd="0" presId="urn:microsoft.com/office/officeart/2005/8/layout/cycle8"/>
    <dgm:cxn modelId="{4B5D572D-CE8B-DD4E-BF6A-D26470E6A94A}" type="presParOf" srcId="{B67E448C-872B-4F4D-844F-1ABA7D6FDCE9}" destId="{2FB8F85B-4AD2-9D4D-9618-780668AB979A}" srcOrd="11" destOrd="0" presId="urn:microsoft.com/office/officeart/2005/8/layout/cycle8"/>
    <dgm:cxn modelId="{B14E8EFA-D1AC-294F-ACEE-EA3D121935EC}" type="presParOf" srcId="{B67E448C-872B-4F4D-844F-1ABA7D6FDCE9}" destId="{6AAAC502-F60A-F146-A8C4-67D31CCB8A28}" srcOrd="12" destOrd="0" presId="urn:microsoft.com/office/officeart/2005/8/layout/cycle8"/>
    <dgm:cxn modelId="{DF3D1375-2189-F041-94E8-59F2303D7589}" type="presParOf" srcId="{B67E448C-872B-4F4D-844F-1ABA7D6FDCE9}" destId="{3F681CB7-9DA0-6D4C-A5B9-64D371ED7EC1}" srcOrd="13" destOrd="0" presId="urn:microsoft.com/office/officeart/2005/8/layout/cycle8"/>
    <dgm:cxn modelId="{CAB75FFF-F075-6B4F-9610-EA041712E9D6}" type="presParOf" srcId="{B67E448C-872B-4F4D-844F-1ABA7D6FDCE9}" destId="{F4992AFF-F2C2-8243-9F5B-7A627218799D}" srcOrd="14"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5D5521D-230D-5045-A79C-79FD5B0F2A27}"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F7FD0A49-00ED-6643-A6A4-AE2450798DB6}">
      <dgm:prSet phldrT="[Text]" custT="1"/>
      <dgm:spPr/>
      <dgm:t>
        <a:bodyPr/>
        <a:lstStyle/>
        <a:p>
          <a:r>
            <a:rPr lang="en-US" sz="3000" dirty="0"/>
            <a:t>Major emphasis on magnitude; </a:t>
          </a:r>
        </a:p>
        <a:p>
          <a:r>
            <a:rPr lang="en-US" sz="3000" dirty="0"/>
            <a:t>uses benchmark fractions.</a:t>
          </a:r>
        </a:p>
        <a:p>
          <a:endParaRPr lang="en-US" sz="1600" dirty="0"/>
        </a:p>
      </dgm:t>
    </dgm:pt>
    <dgm:pt modelId="{60223516-FA58-5544-89C2-B0AF7775CD83}" type="parTrans" cxnId="{7B0B7AAA-CF99-C04F-9DC0-0ECC41FBB592}">
      <dgm:prSet/>
      <dgm:spPr/>
      <dgm:t>
        <a:bodyPr/>
        <a:lstStyle/>
        <a:p>
          <a:endParaRPr lang="en-US"/>
        </a:p>
      </dgm:t>
    </dgm:pt>
    <dgm:pt modelId="{3C71A457-21D6-764C-AB88-31814F9352B6}" type="sibTrans" cxnId="{7B0B7AAA-CF99-C04F-9DC0-0ECC41FBB592}">
      <dgm:prSet/>
      <dgm:spPr/>
      <dgm:t>
        <a:bodyPr/>
        <a:lstStyle/>
        <a:p>
          <a:endParaRPr lang="en-US"/>
        </a:p>
      </dgm:t>
    </dgm:pt>
    <dgm:pt modelId="{18AF9AFC-1B1D-A241-80AB-1CC970291777}">
      <dgm:prSet phldrT="[Text]" custT="1"/>
      <dgm:spPr/>
      <dgm:t>
        <a:bodyPr/>
        <a:lstStyle/>
        <a:p>
          <a:r>
            <a:rPr lang="en-US" sz="3000" dirty="0"/>
            <a:t>Procedures</a:t>
          </a:r>
          <a:r>
            <a:rPr lang="en-US" sz="3000" baseline="0" dirty="0"/>
            <a:t> are broken down into steps with prompts.</a:t>
          </a:r>
          <a:endParaRPr lang="en-US" sz="3000" dirty="0"/>
        </a:p>
      </dgm:t>
    </dgm:pt>
    <dgm:pt modelId="{3E42E8FE-0F53-E345-97EB-EBA578FB113E}" type="parTrans" cxnId="{5FBC414E-B40C-434D-971D-564A1DAA544D}">
      <dgm:prSet/>
      <dgm:spPr/>
      <dgm:t>
        <a:bodyPr/>
        <a:lstStyle/>
        <a:p>
          <a:endParaRPr lang="en-US"/>
        </a:p>
      </dgm:t>
    </dgm:pt>
    <dgm:pt modelId="{3E9114FF-A6B8-7D49-B261-DD3E23FE33AB}" type="sibTrans" cxnId="{5FBC414E-B40C-434D-971D-564A1DAA544D}">
      <dgm:prSet/>
      <dgm:spPr/>
      <dgm:t>
        <a:bodyPr/>
        <a:lstStyle/>
        <a:p>
          <a:endParaRPr lang="en-US"/>
        </a:p>
      </dgm:t>
    </dgm:pt>
    <dgm:pt modelId="{6CAD28DB-8748-AB4E-AF6D-0138088DCC09}">
      <dgm:prSet phldrT="[Text]" custT="1"/>
      <dgm:spPr/>
      <dgm:t>
        <a:bodyPr/>
        <a:lstStyle/>
        <a:p>
          <a:r>
            <a:rPr lang="en-US" sz="3000" dirty="0"/>
            <a:t>Jumping-off point for DBI.</a:t>
          </a:r>
        </a:p>
      </dgm:t>
    </dgm:pt>
    <dgm:pt modelId="{6F8F75D2-6C78-3E42-A67E-C1873802E929}" type="parTrans" cxnId="{144B430F-EA55-B64B-992E-B95A687DF233}">
      <dgm:prSet/>
      <dgm:spPr/>
      <dgm:t>
        <a:bodyPr/>
        <a:lstStyle/>
        <a:p>
          <a:endParaRPr lang="en-US"/>
        </a:p>
      </dgm:t>
    </dgm:pt>
    <dgm:pt modelId="{B023DCED-5785-744C-BFE1-E229087F1BD6}" type="sibTrans" cxnId="{144B430F-EA55-B64B-992E-B95A687DF233}">
      <dgm:prSet/>
      <dgm:spPr/>
      <dgm:t>
        <a:bodyPr/>
        <a:lstStyle/>
        <a:p>
          <a:endParaRPr lang="en-US"/>
        </a:p>
      </dgm:t>
    </dgm:pt>
    <dgm:pt modelId="{CDB671F9-5F52-0C40-9A61-52A9C7974861}" type="pres">
      <dgm:prSet presAssocID="{15D5521D-230D-5045-A79C-79FD5B0F2A27}" presName="Name0" presStyleCnt="0">
        <dgm:presLayoutVars>
          <dgm:chMax val="7"/>
          <dgm:chPref val="7"/>
          <dgm:dir/>
          <dgm:animLvl val="lvl"/>
        </dgm:presLayoutVars>
      </dgm:prSet>
      <dgm:spPr/>
    </dgm:pt>
    <dgm:pt modelId="{C911B17C-10CA-5C4E-A161-8BFDE0EEF5F0}" type="pres">
      <dgm:prSet presAssocID="{F7FD0A49-00ED-6643-A6A4-AE2450798DB6}" presName="Accent1" presStyleCnt="0"/>
      <dgm:spPr/>
    </dgm:pt>
    <dgm:pt modelId="{E32AC20F-9FB9-F54C-98EA-95FF2B4AED8C}" type="pres">
      <dgm:prSet presAssocID="{F7FD0A49-00ED-6643-A6A4-AE2450798DB6}" presName="Accent" presStyleLbl="node1" presStyleIdx="0" presStyleCnt="3" custAng="0" custLinFactX="-67104" custLinFactNeighborX="-100000" custLinFactNeighborY="2265"/>
      <dgm:spPr/>
    </dgm:pt>
    <dgm:pt modelId="{31023442-D279-C540-BBD5-45B8CB91B462}" type="pres">
      <dgm:prSet presAssocID="{F7FD0A49-00ED-6643-A6A4-AE2450798DB6}" presName="Parent1" presStyleLbl="revTx" presStyleIdx="0" presStyleCnt="3" custScaleX="501533" custScaleY="231755" custLinFactNeighborX="-30334" custLinFactNeighborY="-2651">
        <dgm:presLayoutVars>
          <dgm:chMax val="1"/>
          <dgm:chPref val="1"/>
          <dgm:bulletEnabled val="1"/>
        </dgm:presLayoutVars>
      </dgm:prSet>
      <dgm:spPr/>
    </dgm:pt>
    <dgm:pt modelId="{064838D7-E085-1749-9850-44161587134C}" type="pres">
      <dgm:prSet presAssocID="{18AF9AFC-1B1D-A241-80AB-1CC970291777}" presName="Accent2" presStyleCnt="0"/>
      <dgm:spPr/>
    </dgm:pt>
    <dgm:pt modelId="{21D2E12C-EB3C-4F46-B51F-12A6B31FF14D}" type="pres">
      <dgm:prSet presAssocID="{18AF9AFC-1B1D-A241-80AB-1CC970291777}" presName="Accent" presStyleLbl="node1" presStyleIdx="1" presStyleCnt="3" custAng="0" custLinFactX="-67104" custLinFactNeighborX="-100000" custLinFactNeighborY="2265"/>
      <dgm:spPr/>
    </dgm:pt>
    <dgm:pt modelId="{8DB2E10D-6756-CC44-BEE7-0DDD0E944DAB}" type="pres">
      <dgm:prSet presAssocID="{18AF9AFC-1B1D-A241-80AB-1CC970291777}" presName="Parent2" presStyleLbl="revTx" presStyleIdx="1" presStyleCnt="3" custScaleX="687331" custLinFactNeighborX="14480" custLinFactNeighborY="13167">
        <dgm:presLayoutVars>
          <dgm:chMax val="1"/>
          <dgm:chPref val="1"/>
          <dgm:bulletEnabled val="1"/>
        </dgm:presLayoutVars>
      </dgm:prSet>
      <dgm:spPr/>
    </dgm:pt>
    <dgm:pt modelId="{BDEAB114-A62E-CB4A-8926-3374EFB62F83}" type="pres">
      <dgm:prSet presAssocID="{6CAD28DB-8748-AB4E-AF6D-0138088DCC09}" presName="Accent3" presStyleCnt="0"/>
      <dgm:spPr/>
    </dgm:pt>
    <dgm:pt modelId="{81C778EE-24E7-494C-8E78-6057694F40B0}" type="pres">
      <dgm:prSet presAssocID="{6CAD28DB-8748-AB4E-AF6D-0138088DCC09}" presName="Accent" presStyleLbl="node1" presStyleIdx="2" presStyleCnt="3" custAng="0" custLinFactX="-94513" custLinFactNeighborX="-100000" custLinFactNeighborY="2636"/>
      <dgm:spPr/>
    </dgm:pt>
    <dgm:pt modelId="{FA44F731-9CAD-954D-95C3-C397EA74A3FE}" type="pres">
      <dgm:prSet presAssocID="{6CAD28DB-8748-AB4E-AF6D-0138088DCC09}" presName="Parent3" presStyleLbl="revTx" presStyleIdx="2" presStyleCnt="3" custScaleX="334942" custLinFactNeighborX="-49979" custLinFactNeighborY="2248">
        <dgm:presLayoutVars>
          <dgm:chMax val="1"/>
          <dgm:chPref val="1"/>
          <dgm:bulletEnabled val="1"/>
        </dgm:presLayoutVars>
      </dgm:prSet>
      <dgm:spPr/>
    </dgm:pt>
  </dgm:ptLst>
  <dgm:cxnLst>
    <dgm:cxn modelId="{D6C4D801-AD4E-7D45-994E-98DE155B2953}" type="presOf" srcId="{15D5521D-230D-5045-A79C-79FD5B0F2A27}" destId="{CDB671F9-5F52-0C40-9A61-52A9C7974861}" srcOrd="0" destOrd="0" presId="urn:microsoft.com/office/officeart/2009/layout/CircleArrowProcess"/>
    <dgm:cxn modelId="{144B430F-EA55-B64B-992E-B95A687DF233}" srcId="{15D5521D-230D-5045-A79C-79FD5B0F2A27}" destId="{6CAD28DB-8748-AB4E-AF6D-0138088DCC09}" srcOrd="2" destOrd="0" parTransId="{6F8F75D2-6C78-3E42-A67E-C1873802E929}" sibTransId="{B023DCED-5785-744C-BFE1-E229087F1BD6}"/>
    <dgm:cxn modelId="{FB644719-F358-DD46-83CE-78ECB7B633A2}" type="presOf" srcId="{18AF9AFC-1B1D-A241-80AB-1CC970291777}" destId="{8DB2E10D-6756-CC44-BEE7-0DDD0E944DAB}" srcOrd="0" destOrd="0" presId="urn:microsoft.com/office/officeart/2009/layout/CircleArrowProcess"/>
    <dgm:cxn modelId="{5FBC414E-B40C-434D-971D-564A1DAA544D}" srcId="{15D5521D-230D-5045-A79C-79FD5B0F2A27}" destId="{18AF9AFC-1B1D-A241-80AB-1CC970291777}" srcOrd="1" destOrd="0" parTransId="{3E42E8FE-0F53-E345-97EB-EBA578FB113E}" sibTransId="{3E9114FF-A6B8-7D49-B261-DD3E23FE33AB}"/>
    <dgm:cxn modelId="{7B8907AA-0989-A447-B006-DAA741D46FE0}" type="presOf" srcId="{F7FD0A49-00ED-6643-A6A4-AE2450798DB6}" destId="{31023442-D279-C540-BBD5-45B8CB91B462}" srcOrd="0" destOrd="0" presId="urn:microsoft.com/office/officeart/2009/layout/CircleArrowProcess"/>
    <dgm:cxn modelId="{7B0B7AAA-CF99-C04F-9DC0-0ECC41FBB592}" srcId="{15D5521D-230D-5045-A79C-79FD5B0F2A27}" destId="{F7FD0A49-00ED-6643-A6A4-AE2450798DB6}" srcOrd="0" destOrd="0" parTransId="{60223516-FA58-5544-89C2-B0AF7775CD83}" sibTransId="{3C71A457-21D6-764C-AB88-31814F9352B6}"/>
    <dgm:cxn modelId="{1339B5C8-7010-A746-B66E-FC4011E88A62}" type="presOf" srcId="{6CAD28DB-8748-AB4E-AF6D-0138088DCC09}" destId="{FA44F731-9CAD-954D-95C3-C397EA74A3FE}" srcOrd="0" destOrd="0" presId="urn:microsoft.com/office/officeart/2009/layout/CircleArrowProcess"/>
    <dgm:cxn modelId="{045824E2-6FB2-8F4E-B64C-AD75D6E88745}" type="presParOf" srcId="{CDB671F9-5F52-0C40-9A61-52A9C7974861}" destId="{C911B17C-10CA-5C4E-A161-8BFDE0EEF5F0}" srcOrd="0" destOrd="0" presId="urn:microsoft.com/office/officeart/2009/layout/CircleArrowProcess"/>
    <dgm:cxn modelId="{F93D66D7-2FFE-5446-BA8B-A4B2629C1B73}" type="presParOf" srcId="{C911B17C-10CA-5C4E-A161-8BFDE0EEF5F0}" destId="{E32AC20F-9FB9-F54C-98EA-95FF2B4AED8C}" srcOrd="0" destOrd="0" presId="urn:microsoft.com/office/officeart/2009/layout/CircleArrowProcess"/>
    <dgm:cxn modelId="{759EBB20-AAD3-2749-B8F2-B1419A50B4D1}" type="presParOf" srcId="{CDB671F9-5F52-0C40-9A61-52A9C7974861}" destId="{31023442-D279-C540-BBD5-45B8CB91B462}" srcOrd="1" destOrd="0" presId="urn:microsoft.com/office/officeart/2009/layout/CircleArrowProcess"/>
    <dgm:cxn modelId="{4CE20435-AFA6-0D42-A2D0-D4A943B67580}" type="presParOf" srcId="{CDB671F9-5F52-0C40-9A61-52A9C7974861}" destId="{064838D7-E085-1749-9850-44161587134C}" srcOrd="2" destOrd="0" presId="urn:microsoft.com/office/officeart/2009/layout/CircleArrowProcess"/>
    <dgm:cxn modelId="{3A90B80F-149F-CC4F-B20A-A2F3EC63E323}" type="presParOf" srcId="{064838D7-E085-1749-9850-44161587134C}" destId="{21D2E12C-EB3C-4F46-B51F-12A6B31FF14D}" srcOrd="0" destOrd="0" presId="urn:microsoft.com/office/officeart/2009/layout/CircleArrowProcess"/>
    <dgm:cxn modelId="{92A6466B-A5E2-4A46-869E-B6F698E271EC}" type="presParOf" srcId="{CDB671F9-5F52-0C40-9A61-52A9C7974861}" destId="{8DB2E10D-6756-CC44-BEE7-0DDD0E944DAB}" srcOrd="3" destOrd="0" presId="urn:microsoft.com/office/officeart/2009/layout/CircleArrowProcess"/>
    <dgm:cxn modelId="{A36E45A3-659E-4541-AA84-10E9B5B03073}" type="presParOf" srcId="{CDB671F9-5F52-0C40-9A61-52A9C7974861}" destId="{BDEAB114-A62E-CB4A-8926-3374EFB62F83}" srcOrd="4" destOrd="0" presId="urn:microsoft.com/office/officeart/2009/layout/CircleArrowProcess"/>
    <dgm:cxn modelId="{CCA2D84B-DA9C-6542-BA4A-CAAFD2C5407F}" type="presParOf" srcId="{BDEAB114-A62E-CB4A-8926-3374EFB62F83}" destId="{81C778EE-24E7-494C-8E78-6057694F40B0}" srcOrd="0" destOrd="0" presId="urn:microsoft.com/office/officeart/2009/layout/CircleArrowProcess"/>
    <dgm:cxn modelId="{E7B3CD87-FAFC-E142-9667-D10F5779DCD6}" type="presParOf" srcId="{CDB671F9-5F52-0C40-9A61-52A9C7974861}" destId="{FA44F731-9CAD-954D-95C3-C397EA74A3FE}"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97BC02E-3010-CE41-9C28-439F79414D41}" type="doc">
      <dgm:prSet loTypeId="urn:microsoft.com/office/officeart/2005/8/layout/pyramid1" loCatId="" qsTypeId="urn:microsoft.com/office/officeart/2005/8/quickstyle/3D2" qsCatId="3D" csTypeId="urn:microsoft.com/office/officeart/2005/8/colors/accent1_3" csCatId="accent1" phldr="1"/>
      <dgm:spPr/>
    </dgm:pt>
    <dgm:pt modelId="{236E8111-70B9-194E-ABEA-989118D20859}">
      <dgm:prSet phldrT="[Text]"/>
      <dgm:spPr/>
      <dgm:t>
        <a:bodyPr/>
        <a:lstStyle/>
        <a:p>
          <a:endParaRPr lang="en-US" dirty="0"/>
        </a:p>
        <a:p>
          <a:r>
            <a:rPr lang="en-US" dirty="0"/>
            <a:t>DBI</a:t>
          </a:r>
        </a:p>
      </dgm:t>
    </dgm:pt>
    <dgm:pt modelId="{58F68A33-3D37-6443-8C7B-3F23CDD2B85E}" type="parTrans" cxnId="{1A84E945-5B4A-9745-A5D2-B0BB53820479}">
      <dgm:prSet/>
      <dgm:spPr/>
      <dgm:t>
        <a:bodyPr/>
        <a:lstStyle/>
        <a:p>
          <a:endParaRPr lang="en-US"/>
        </a:p>
      </dgm:t>
    </dgm:pt>
    <dgm:pt modelId="{BB1A2367-A6FB-5645-A54F-0596369AE7A4}" type="sibTrans" cxnId="{1A84E945-5B4A-9745-A5D2-B0BB53820479}">
      <dgm:prSet/>
      <dgm:spPr/>
      <dgm:t>
        <a:bodyPr/>
        <a:lstStyle/>
        <a:p>
          <a:endParaRPr lang="en-US"/>
        </a:p>
      </dgm:t>
    </dgm:pt>
    <dgm:pt modelId="{6F1AC225-D9A9-A948-B71F-BC6FED18C774}">
      <dgm:prSet phldrT="[Text]"/>
      <dgm:spPr/>
      <dgm:t>
        <a:bodyPr/>
        <a:lstStyle/>
        <a:p>
          <a:r>
            <a:rPr lang="en-US" dirty="0"/>
            <a:t>Tier 2</a:t>
          </a:r>
        </a:p>
      </dgm:t>
    </dgm:pt>
    <dgm:pt modelId="{61EA14EE-5128-3F44-9999-4148F96D69CA}" type="parTrans" cxnId="{23F24237-81E6-BE45-B5EA-80683244E54D}">
      <dgm:prSet/>
      <dgm:spPr/>
      <dgm:t>
        <a:bodyPr/>
        <a:lstStyle/>
        <a:p>
          <a:endParaRPr lang="en-US"/>
        </a:p>
      </dgm:t>
    </dgm:pt>
    <dgm:pt modelId="{494AC048-B7C8-7646-BF34-7C22E1C8EABE}" type="sibTrans" cxnId="{23F24237-81E6-BE45-B5EA-80683244E54D}">
      <dgm:prSet/>
      <dgm:spPr/>
      <dgm:t>
        <a:bodyPr/>
        <a:lstStyle/>
        <a:p>
          <a:endParaRPr lang="en-US"/>
        </a:p>
      </dgm:t>
    </dgm:pt>
    <dgm:pt modelId="{6712B8A9-46E4-324A-AE71-598B225BEEEC}">
      <dgm:prSet phldrT="[Text]"/>
      <dgm:spPr/>
      <dgm:t>
        <a:bodyPr/>
        <a:lstStyle/>
        <a:p>
          <a:r>
            <a:rPr lang="en-US" dirty="0"/>
            <a:t>TransMath® (L2)</a:t>
          </a:r>
        </a:p>
        <a:p>
          <a:r>
            <a:rPr lang="en-US" dirty="0"/>
            <a:t>(Struggling Students</a:t>
          </a:r>
          <a:r>
            <a:rPr lang="en-US" baseline="0" dirty="0"/>
            <a:t> in Tier 1) </a:t>
          </a:r>
          <a:endParaRPr lang="en-US" dirty="0"/>
        </a:p>
      </dgm:t>
    </dgm:pt>
    <dgm:pt modelId="{C7C2C5E9-E37F-6C4A-82BA-533EC4F91BAB}" type="parTrans" cxnId="{B496E6DD-F3E1-0040-AEB5-C990D3C7D570}">
      <dgm:prSet/>
      <dgm:spPr/>
      <dgm:t>
        <a:bodyPr/>
        <a:lstStyle/>
        <a:p>
          <a:endParaRPr lang="en-US"/>
        </a:p>
      </dgm:t>
    </dgm:pt>
    <dgm:pt modelId="{2BB817D5-2269-C04E-BBDB-B8E8B513E683}" type="sibTrans" cxnId="{B496E6DD-F3E1-0040-AEB5-C990D3C7D570}">
      <dgm:prSet/>
      <dgm:spPr/>
      <dgm:t>
        <a:bodyPr/>
        <a:lstStyle/>
        <a:p>
          <a:endParaRPr lang="en-US"/>
        </a:p>
      </dgm:t>
    </dgm:pt>
    <dgm:pt modelId="{62584F02-4221-0B4B-A364-CB7EC876CD39}" type="pres">
      <dgm:prSet presAssocID="{097BC02E-3010-CE41-9C28-439F79414D41}" presName="Name0" presStyleCnt="0">
        <dgm:presLayoutVars>
          <dgm:dir/>
          <dgm:animLvl val="lvl"/>
          <dgm:resizeHandles val="exact"/>
        </dgm:presLayoutVars>
      </dgm:prSet>
      <dgm:spPr/>
    </dgm:pt>
    <dgm:pt modelId="{DF0A9C0D-9584-5443-A0DC-1A3D04541E6B}" type="pres">
      <dgm:prSet presAssocID="{236E8111-70B9-194E-ABEA-989118D20859}" presName="Name8" presStyleCnt="0"/>
      <dgm:spPr/>
    </dgm:pt>
    <dgm:pt modelId="{F98224B4-B0F1-444C-A620-B97EF760EA7D}" type="pres">
      <dgm:prSet presAssocID="{236E8111-70B9-194E-ABEA-989118D20859}" presName="level" presStyleLbl="node1" presStyleIdx="0" presStyleCnt="3">
        <dgm:presLayoutVars>
          <dgm:chMax val="1"/>
          <dgm:bulletEnabled val="1"/>
        </dgm:presLayoutVars>
      </dgm:prSet>
      <dgm:spPr/>
    </dgm:pt>
    <dgm:pt modelId="{84D2B04E-E773-CD46-A664-C28229AB231D}" type="pres">
      <dgm:prSet presAssocID="{236E8111-70B9-194E-ABEA-989118D20859}" presName="levelTx" presStyleLbl="revTx" presStyleIdx="0" presStyleCnt="0">
        <dgm:presLayoutVars>
          <dgm:chMax val="1"/>
          <dgm:bulletEnabled val="1"/>
        </dgm:presLayoutVars>
      </dgm:prSet>
      <dgm:spPr/>
    </dgm:pt>
    <dgm:pt modelId="{FFFA3922-C2E2-A54A-BB60-D610FAD92977}" type="pres">
      <dgm:prSet presAssocID="{6F1AC225-D9A9-A948-B71F-BC6FED18C774}" presName="Name8" presStyleCnt="0"/>
      <dgm:spPr/>
    </dgm:pt>
    <dgm:pt modelId="{E6A76F70-A256-5A47-965E-D22AE5A71533}" type="pres">
      <dgm:prSet presAssocID="{6F1AC225-D9A9-A948-B71F-BC6FED18C774}" presName="level" presStyleLbl="node1" presStyleIdx="1" presStyleCnt="3">
        <dgm:presLayoutVars>
          <dgm:chMax val="1"/>
          <dgm:bulletEnabled val="1"/>
        </dgm:presLayoutVars>
      </dgm:prSet>
      <dgm:spPr/>
    </dgm:pt>
    <dgm:pt modelId="{23E2B911-3C41-A94D-B900-54CCB6DFBDDF}" type="pres">
      <dgm:prSet presAssocID="{6F1AC225-D9A9-A948-B71F-BC6FED18C774}" presName="levelTx" presStyleLbl="revTx" presStyleIdx="0" presStyleCnt="0">
        <dgm:presLayoutVars>
          <dgm:chMax val="1"/>
          <dgm:bulletEnabled val="1"/>
        </dgm:presLayoutVars>
      </dgm:prSet>
      <dgm:spPr/>
    </dgm:pt>
    <dgm:pt modelId="{69771741-DA5F-AE48-BFAC-079FDB54F4D8}" type="pres">
      <dgm:prSet presAssocID="{6712B8A9-46E4-324A-AE71-598B225BEEEC}" presName="Name8" presStyleCnt="0"/>
      <dgm:spPr/>
    </dgm:pt>
    <dgm:pt modelId="{1A808AC2-D245-BA42-871D-07FEB6B6C741}" type="pres">
      <dgm:prSet presAssocID="{6712B8A9-46E4-324A-AE71-598B225BEEEC}" presName="level" presStyleLbl="node1" presStyleIdx="2" presStyleCnt="3">
        <dgm:presLayoutVars>
          <dgm:chMax val="1"/>
          <dgm:bulletEnabled val="1"/>
        </dgm:presLayoutVars>
      </dgm:prSet>
      <dgm:spPr/>
    </dgm:pt>
    <dgm:pt modelId="{16C79AF0-CA81-524F-9210-8CA54B806BCF}" type="pres">
      <dgm:prSet presAssocID="{6712B8A9-46E4-324A-AE71-598B225BEEEC}" presName="levelTx" presStyleLbl="revTx" presStyleIdx="0" presStyleCnt="0">
        <dgm:presLayoutVars>
          <dgm:chMax val="1"/>
          <dgm:bulletEnabled val="1"/>
        </dgm:presLayoutVars>
      </dgm:prSet>
      <dgm:spPr/>
    </dgm:pt>
  </dgm:ptLst>
  <dgm:cxnLst>
    <dgm:cxn modelId="{E1CBA02B-AEED-B04A-9DD0-E0959E6ECA8E}" type="presOf" srcId="{6712B8A9-46E4-324A-AE71-598B225BEEEC}" destId="{1A808AC2-D245-BA42-871D-07FEB6B6C741}" srcOrd="0" destOrd="0" presId="urn:microsoft.com/office/officeart/2005/8/layout/pyramid1"/>
    <dgm:cxn modelId="{23F24237-81E6-BE45-B5EA-80683244E54D}" srcId="{097BC02E-3010-CE41-9C28-439F79414D41}" destId="{6F1AC225-D9A9-A948-B71F-BC6FED18C774}" srcOrd="1" destOrd="0" parTransId="{61EA14EE-5128-3F44-9999-4148F96D69CA}" sibTransId="{494AC048-B7C8-7646-BF34-7C22E1C8EABE}"/>
    <dgm:cxn modelId="{1A84E945-5B4A-9745-A5D2-B0BB53820479}" srcId="{097BC02E-3010-CE41-9C28-439F79414D41}" destId="{236E8111-70B9-194E-ABEA-989118D20859}" srcOrd="0" destOrd="0" parTransId="{58F68A33-3D37-6443-8C7B-3F23CDD2B85E}" sibTransId="{BB1A2367-A6FB-5645-A54F-0596369AE7A4}"/>
    <dgm:cxn modelId="{86D09462-5E2B-CC49-A3CF-27A58CDD9E18}" type="presOf" srcId="{6F1AC225-D9A9-A948-B71F-BC6FED18C774}" destId="{E6A76F70-A256-5A47-965E-D22AE5A71533}" srcOrd="0" destOrd="0" presId="urn:microsoft.com/office/officeart/2005/8/layout/pyramid1"/>
    <dgm:cxn modelId="{6C9C4F6A-2DE6-C942-B550-B8D442A06832}" type="presOf" srcId="{236E8111-70B9-194E-ABEA-989118D20859}" destId="{84D2B04E-E773-CD46-A664-C28229AB231D}" srcOrd="1" destOrd="0" presId="urn:microsoft.com/office/officeart/2005/8/layout/pyramid1"/>
    <dgm:cxn modelId="{3A7F4978-661B-4143-85C9-7EBB81931EC4}" type="presOf" srcId="{6F1AC225-D9A9-A948-B71F-BC6FED18C774}" destId="{23E2B911-3C41-A94D-B900-54CCB6DFBDDF}" srcOrd="1" destOrd="0" presId="urn:microsoft.com/office/officeart/2005/8/layout/pyramid1"/>
    <dgm:cxn modelId="{AB7F3E9A-B08D-0344-AC97-B0050FB3AF2E}" type="presOf" srcId="{236E8111-70B9-194E-ABEA-989118D20859}" destId="{F98224B4-B0F1-444C-A620-B97EF760EA7D}" srcOrd="0" destOrd="0" presId="urn:microsoft.com/office/officeart/2005/8/layout/pyramid1"/>
    <dgm:cxn modelId="{9A60BEAB-6DA2-874D-9040-44100400A506}" type="presOf" srcId="{097BC02E-3010-CE41-9C28-439F79414D41}" destId="{62584F02-4221-0B4B-A364-CB7EC876CD39}" srcOrd="0" destOrd="0" presId="urn:microsoft.com/office/officeart/2005/8/layout/pyramid1"/>
    <dgm:cxn modelId="{2B9140DA-A923-A049-B914-3211CE1FADA7}" type="presOf" srcId="{6712B8A9-46E4-324A-AE71-598B225BEEEC}" destId="{16C79AF0-CA81-524F-9210-8CA54B806BCF}" srcOrd="1" destOrd="0" presId="urn:microsoft.com/office/officeart/2005/8/layout/pyramid1"/>
    <dgm:cxn modelId="{B496E6DD-F3E1-0040-AEB5-C990D3C7D570}" srcId="{097BC02E-3010-CE41-9C28-439F79414D41}" destId="{6712B8A9-46E4-324A-AE71-598B225BEEEC}" srcOrd="2" destOrd="0" parTransId="{C7C2C5E9-E37F-6C4A-82BA-533EC4F91BAB}" sibTransId="{2BB817D5-2269-C04E-BBDB-B8E8B513E683}"/>
    <dgm:cxn modelId="{EE667A31-E974-984C-A1EF-CD4816A1B089}" type="presParOf" srcId="{62584F02-4221-0B4B-A364-CB7EC876CD39}" destId="{DF0A9C0D-9584-5443-A0DC-1A3D04541E6B}" srcOrd="0" destOrd="0" presId="urn:microsoft.com/office/officeart/2005/8/layout/pyramid1"/>
    <dgm:cxn modelId="{A379023E-E627-5D42-86D7-D9F3E9D102BF}" type="presParOf" srcId="{DF0A9C0D-9584-5443-A0DC-1A3D04541E6B}" destId="{F98224B4-B0F1-444C-A620-B97EF760EA7D}" srcOrd="0" destOrd="0" presId="urn:microsoft.com/office/officeart/2005/8/layout/pyramid1"/>
    <dgm:cxn modelId="{4FE8C02C-384D-2447-A2A0-1A72E8D05175}" type="presParOf" srcId="{DF0A9C0D-9584-5443-A0DC-1A3D04541E6B}" destId="{84D2B04E-E773-CD46-A664-C28229AB231D}" srcOrd="1" destOrd="0" presId="urn:microsoft.com/office/officeart/2005/8/layout/pyramid1"/>
    <dgm:cxn modelId="{F9C5DA2D-233C-7449-9D3D-B6341E88AAE1}" type="presParOf" srcId="{62584F02-4221-0B4B-A364-CB7EC876CD39}" destId="{FFFA3922-C2E2-A54A-BB60-D610FAD92977}" srcOrd="1" destOrd="0" presId="urn:microsoft.com/office/officeart/2005/8/layout/pyramid1"/>
    <dgm:cxn modelId="{A3A24317-BC9F-324F-AF3A-17ED2B39E3A1}" type="presParOf" srcId="{FFFA3922-C2E2-A54A-BB60-D610FAD92977}" destId="{E6A76F70-A256-5A47-965E-D22AE5A71533}" srcOrd="0" destOrd="0" presId="urn:microsoft.com/office/officeart/2005/8/layout/pyramid1"/>
    <dgm:cxn modelId="{7A6015EB-6232-104C-919B-CD3E242E69F3}" type="presParOf" srcId="{FFFA3922-C2E2-A54A-BB60-D610FAD92977}" destId="{23E2B911-3C41-A94D-B900-54CCB6DFBDDF}" srcOrd="1" destOrd="0" presId="urn:microsoft.com/office/officeart/2005/8/layout/pyramid1"/>
    <dgm:cxn modelId="{FC1E9EAD-6C92-0049-ABE3-242104D41607}" type="presParOf" srcId="{62584F02-4221-0B4B-A364-CB7EC876CD39}" destId="{69771741-DA5F-AE48-BFAC-079FDB54F4D8}" srcOrd="2" destOrd="0" presId="urn:microsoft.com/office/officeart/2005/8/layout/pyramid1"/>
    <dgm:cxn modelId="{E948A7BD-5B4A-1748-A72A-AE30D9873056}" type="presParOf" srcId="{69771741-DA5F-AE48-BFAC-079FDB54F4D8}" destId="{1A808AC2-D245-BA42-871D-07FEB6B6C741}" srcOrd="0" destOrd="0" presId="urn:microsoft.com/office/officeart/2005/8/layout/pyramid1"/>
    <dgm:cxn modelId="{DFD44C41-FF99-794D-AFE4-278FA3BC236F}" type="presParOf" srcId="{69771741-DA5F-AE48-BFAC-079FDB54F4D8}" destId="{16C79AF0-CA81-524F-9210-8CA54B806BC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9398925-7D79-0F43-813F-65A3C4076708}"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90FE5527-0E51-2349-8E86-F277D9A92F68}">
      <dgm:prSet custT="1"/>
      <dgm:spPr/>
      <dgm:t>
        <a:bodyPr anchor="t"/>
        <a:lstStyle/>
        <a:p>
          <a:pPr rtl="0"/>
          <a:endParaRPr lang="en-US" sz="800" dirty="0"/>
        </a:p>
        <a:p>
          <a:pPr rtl="0"/>
          <a:r>
            <a:rPr lang="en-US" sz="1700" dirty="0"/>
            <a:t>Number lines to facilitate</a:t>
          </a:r>
        </a:p>
      </dgm:t>
    </dgm:pt>
    <dgm:pt modelId="{0F33AA04-E79D-D641-BD5B-DA8482484CB9}" type="parTrans" cxnId="{7403626F-0DB4-114D-9C91-8ECBD93DFA75}">
      <dgm:prSet/>
      <dgm:spPr/>
      <dgm:t>
        <a:bodyPr/>
        <a:lstStyle/>
        <a:p>
          <a:endParaRPr lang="en-US"/>
        </a:p>
      </dgm:t>
    </dgm:pt>
    <dgm:pt modelId="{846C0186-CD93-AF41-8C12-FD13D1BD18EE}" type="sibTrans" cxnId="{7403626F-0DB4-114D-9C91-8ECBD93DFA75}">
      <dgm:prSet/>
      <dgm:spPr/>
      <dgm:t>
        <a:bodyPr/>
        <a:lstStyle/>
        <a:p>
          <a:endParaRPr lang="en-US"/>
        </a:p>
      </dgm:t>
    </dgm:pt>
    <dgm:pt modelId="{6232035D-526A-DE4A-9657-3B9ECA2BD09D}">
      <dgm:prSet/>
      <dgm:spPr/>
      <dgm:t>
        <a:bodyPr/>
        <a:lstStyle/>
        <a:p>
          <a:pPr rtl="0"/>
          <a:r>
            <a:rPr lang="en-US" dirty="0"/>
            <a:t>magnitude </a:t>
          </a:r>
        </a:p>
      </dgm:t>
    </dgm:pt>
    <dgm:pt modelId="{696D594F-A974-3F4F-AAE7-28F6BDEF7178}" type="parTrans" cxnId="{0A75D870-EAFC-6A41-B8E1-969A0C3370FC}">
      <dgm:prSet/>
      <dgm:spPr/>
      <dgm:t>
        <a:bodyPr/>
        <a:lstStyle/>
        <a:p>
          <a:endParaRPr lang="en-US"/>
        </a:p>
      </dgm:t>
    </dgm:pt>
    <dgm:pt modelId="{5758D40D-7F7E-DB46-88E0-6155D6A0BA86}" type="sibTrans" cxnId="{0A75D870-EAFC-6A41-B8E1-969A0C3370FC}">
      <dgm:prSet/>
      <dgm:spPr/>
      <dgm:t>
        <a:bodyPr/>
        <a:lstStyle/>
        <a:p>
          <a:endParaRPr lang="en-US"/>
        </a:p>
      </dgm:t>
    </dgm:pt>
    <dgm:pt modelId="{52A5D14F-074A-0B41-8ED8-5415531F50FD}">
      <dgm:prSet/>
      <dgm:spPr/>
      <dgm:t>
        <a:bodyPr/>
        <a:lstStyle/>
        <a:p>
          <a:pPr rtl="0"/>
          <a:r>
            <a:rPr lang="en-US" dirty="0"/>
            <a:t>fraction patterns </a:t>
          </a:r>
        </a:p>
      </dgm:t>
    </dgm:pt>
    <dgm:pt modelId="{7B15DEA0-955F-4645-8695-79CE96BEA9FE}" type="parTrans" cxnId="{E4FF414A-21F4-594E-BD36-73BE90BC55FB}">
      <dgm:prSet/>
      <dgm:spPr/>
      <dgm:t>
        <a:bodyPr/>
        <a:lstStyle/>
        <a:p>
          <a:endParaRPr lang="en-US"/>
        </a:p>
      </dgm:t>
    </dgm:pt>
    <dgm:pt modelId="{86DC076F-5AD2-3C40-AC2C-1B268055A20E}" type="sibTrans" cxnId="{E4FF414A-21F4-594E-BD36-73BE90BC55FB}">
      <dgm:prSet/>
      <dgm:spPr/>
      <dgm:t>
        <a:bodyPr/>
        <a:lstStyle/>
        <a:p>
          <a:endParaRPr lang="en-US"/>
        </a:p>
      </dgm:t>
    </dgm:pt>
    <dgm:pt modelId="{80FDA97E-9048-E747-81C7-93ED4587B8DB}">
      <dgm:prSet/>
      <dgm:spPr/>
      <dgm:t>
        <a:bodyPr/>
        <a:lstStyle/>
        <a:p>
          <a:pPr rtl="0"/>
          <a:r>
            <a:rPr lang="en-US" dirty="0"/>
            <a:t>comparing/benchmarks </a:t>
          </a:r>
        </a:p>
      </dgm:t>
    </dgm:pt>
    <dgm:pt modelId="{ED17ED7E-2AC0-414B-AE1B-9E6E0F165517}" type="parTrans" cxnId="{C2E86403-F3E3-F743-B2D2-3D030FD5D4F9}">
      <dgm:prSet/>
      <dgm:spPr/>
      <dgm:t>
        <a:bodyPr/>
        <a:lstStyle/>
        <a:p>
          <a:endParaRPr lang="en-US"/>
        </a:p>
      </dgm:t>
    </dgm:pt>
    <dgm:pt modelId="{8138FF8C-1623-EF4F-8B81-3A982D5A111F}" type="sibTrans" cxnId="{C2E86403-F3E3-F743-B2D2-3D030FD5D4F9}">
      <dgm:prSet/>
      <dgm:spPr/>
      <dgm:t>
        <a:bodyPr/>
        <a:lstStyle/>
        <a:p>
          <a:endParaRPr lang="en-US"/>
        </a:p>
      </dgm:t>
    </dgm:pt>
    <dgm:pt modelId="{78AC7D34-67FD-874F-8CEE-DD1AB9693E4E}">
      <dgm:prSet/>
      <dgm:spPr/>
      <dgm:t>
        <a:bodyPr/>
        <a:lstStyle/>
        <a:p>
          <a:pPr rtl="0"/>
          <a:r>
            <a:rPr lang="en-US" dirty="0"/>
            <a:t>improper </a:t>
          </a:r>
        </a:p>
      </dgm:t>
    </dgm:pt>
    <dgm:pt modelId="{3A7FB13A-6BEE-F740-A55B-2A53A047FF54}" type="parTrans" cxnId="{A20F6011-4A6B-3048-9900-CEB2EEBB7B0E}">
      <dgm:prSet/>
      <dgm:spPr/>
      <dgm:t>
        <a:bodyPr/>
        <a:lstStyle/>
        <a:p>
          <a:endParaRPr lang="en-US"/>
        </a:p>
      </dgm:t>
    </dgm:pt>
    <dgm:pt modelId="{77EAD03E-34EB-FE4D-BBF0-24D17822418A}" type="sibTrans" cxnId="{A20F6011-4A6B-3048-9900-CEB2EEBB7B0E}">
      <dgm:prSet/>
      <dgm:spPr/>
      <dgm:t>
        <a:bodyPr/>
        <a:lstStyle/>
        <a:p>
          <a:endParaRPr lang="en-US"/>
        </a:p>
      </dgm:t>
    </dgm:pt>
    <dgm:pt modelId="{1729C216-A0D6-2B4C-AFA4-84ABA1AFAFF0}">
      <dgm:prSet/>
      <dgm:spPr/>
      <dgm:t>
        <a:bodyPr/>
        <a:lstStyle/>
        <a:p>
          <a:pPr rtl="0"/>
          <a:r>
            <a:rPr lang="en-US" dirty="0"/>
            <a:t>mixed numbers </a:t>
          </a:r>
        </a:p>
      </dgm:t>
    </dgm:pt>
    <dgm:pt modelId="{20089FC2-DE88-4C4E-9FE4-0BEBAF60852A}" type="parTrans" cxnId="{DA27E012-6213-434C-9181-D9C07ADB4EEB}">
      <dgm:prSet/>
      <dgm:spPr/>
      <dgm:t>
        <a:bodyPr/>
        <a:lstStyle/>
        <a:p>
          <a:endParaRPr lang="en-US"/>
        </a:p>
      </dgm:t>
    </dgm:pt>
    <dgm:pt modelId="{398D5864-18A1-EA42-A314-F86B44EC8A3A}" type="sibTrans" cxnId="{DA27E012-6213-434C-9181-D9C07ADB4EEB}">
      <dgm:prSet/>
      <dgm:spPr/>
      <dgm:t>
        <a:bodyPr/>
        <a:lstStyle/>
        <a:p>
          <a:endParaRPr lang="en-US"/>
        </a:p>
      </dgm:t>
    </dgm:pt>
    <dgm:pt modelId="{7E66B0F8-4FCD-E045-A1BE-7B8C079691B0}">
      <dgm:prSet/>
      <dgm:spPr/>
      <dgm:t>
        <a:bodyPr/>
        <a:lstStyle/>
        <a:p>
          <a:pPr rtl="0"/>
          <a:r>
            <a:rPr lang="en-US" dirty="0"/>
            <a:t>equivalence </a:t>
          </a:r>
        </a:p>
      </dgm:t>
    </dgm:pt>
    <dgm:pt modelId="{90E6A353-EAD8-3148-85C7-4E008E68295C}" type="parTrans" cxnId="{B857158C-F5A2-E541-BDFA-7DB276E7C4AF}">
      <dgm:prSet/>
      <dgm:spPr/>
      <dgm:t>
        <a:bodyPr/>
        <a:lstStyle/>
        <a:p>
          <a:endParaRPr lang="en-US"/>
        </a:p>
      </dgm:t>
    </dgm:pt>
    <dgm:pt modelId="{1F7CE25E-6859-284F-A11F-3027938EA6FA}" type="sibTrans" cxnId="{B857158C-F5A2-E541-BDFA-7DB276E7C4AF}">
      <dgm:prSet/>
      <dgm:spPr/>
      <dgm:t>
        <a:bodyPr/>
        <a:lstStyle/>
        <a:p>
          <a:endParaRPr lang="en-US"/>
        </a:p>
      </dgm:t>
    </dgm:pt>
    <dgm:pt modelId="{D7D70141-174F-6945-8C3F-8FDE3F341501}">
      <dgm:prSet/>
      <dgm:spPr/>
      <dgm:t>
        <a:bodyPr/>
        <a:lstStyle/>
        <a:p>
          <a:pPr rtl="0"/>
          <a:r>
            <a:rPr lang="en-US" dirty="0"/>
            <a:t>four operations </a:t>
          </a:r>
        </a:p>
      </dgm:t>
    </dgm:pt>
    <dgm:pt modelId="{26ACF5A2-9F92-9F47-8666-A445149260D1}" type="parTrans" cxnId="{7A45DA19-0975-3840-A350-4C8E6F6454C0}">
      <dgm:prSet/>
      <dgm:spPr/>
      <dgm:t>
        <a:bodyPr/>
        <a:lstStyle/>
        <a:p>
          <a:endParaRPr lang="en-US"/>
        </a:p>
      </dgm:t>
    </dgm:pt>
    <dgm:pt modelId="{9D5AA973-13F3-F944-A4B2-6A34BD0CAAB7}" type="sibTrans" cxnId="{7A45DA19-0975-3840-A350-4C8E6F6454C0}">
      <dgm:prSet/>
      <dgm:spPr/>
      <dgm:t>
        <a:bodyPr/>
        <a:lstStyle/>
        <a:p>
          <a:endParaRPr lang="en-US"/>
        </a:p>
      </dgm:t>
    </dgm:pt>
    <dgm:pt modelId="{E5B85284-9231-F742-8FFD-82747E86E479}">
      <dgm:prSet/>
      <dgm:spPr/>
      <dgm:t>
        <a:bodyPr/>
        <a:lstStyle/>
        <a:p>
          <a:pPr rtl="0"/>
          <a:r>
            <a:rPr lang="en-US" dirty="0"/>
            <a:t>addition</a:t>
          </a:r>
        </a:p>
      </dgm:t>
    </dgm:pt>
    <dgm:pt modelId="{4FC8157B-BFC2-2245-B7B0-F0D87FA6A528}" type="parTrans" cxnId="{56AF7BAE-CACF-7F4C-B789-163DDD33AD00}">
      <dgm:prSet/>
      <dgm:spPr/>
      <dgm:t>
        <a:bodyPr/>
        <a:lstStyle/>
        <a:p>
          <a:endParaRPr lang="en-US"/>
        </a:p>
      </dgm:t>
    </dgm:pt>
    <dgm:pt modelId="{9C7A8C8E-C1C5-7E4A-B4BF-0CB49245E64A}" type="sibTrans" cxnId="{56AF7BAE-CACF-7F4C-B789-163DDD33AD00}">
      <dgm:prSet/>
      <dgm:spPr/>
      <dgm:t>
        <a:bodyPr/>
        <a:lstStyle/>
        <a:p>
          <a:endParaRPr lang="en-US"/>
        </a:p>
      </dgm:t>
    </dgm:pt>
    <dgm:pt modelId="{B02D6077-F1CB-B04B-A7DD-2306BE4D931F}">
      <dgm:prSet/>
      <dgm:spPr/>
      <dgm:t>
        <a:bodyPr/>
        <a:lstStyle/>
        <a:p>
          <a:pPr rtl="0"/>
          <a:r>
            <a:rPr lang="en-US" dirty="0"/>
            <a:t>subtraction</a:t>
          </a:r>
        </a:p>
      </dgm:t>
    </dgm:pt>
    <dgm:pt modelId="{2925ABE3-FB41-F54B-AB75-C473F5C4EEBE}" type="parTrans" cxnId="{6BC2A718-6FB3-BA4B-87F9-E29800EBC239}">
      <dgm:prSet/>
      <dgm:spPr/>
      <dgm:t>
        <a:bodyPr/>
        <a:lstStyle/>
        <a:p>
          <a:endParaRPr lang="en-US"/>
        </a:p>
      </dgm:t>
    </dgm:pt>
    <dgm:pt modelId="{BCC90FEE-9391-8243-A299-1275CAF7ABE6}" type="sibTrans" cxnId="{6BC2A718-6FB3-BA4B-87F9-E29800EBC239}">
      <dgm:prSet/>
      <dgm:spPr/>
      <dgm:t>
        <a:bodyPr/>
        <a:lstStyle/>
        <a:p>
          <a:endParaRPr lang="en-US"/>
        </a:p>
      </dgm:t>
    </dgm:pt>
    <dgm:pt modelId="{FF52D65E-68CA-BF45-A019-277D03504D18}">
      <dgm:prSet/>
      <dgm:spPr/>
      <dgm:t>
        <a:bodyPr/>
        <a:lstStyle/>
        <a:p>
          <a:pPr rtl="0"/>
          <a:r>
            <a:rPr lang="en-US" dirty="0"/>
            <a:t>multiplication</a:t>
          </a:r>
        </a:p>
      </dgm:t>
    </dgm:pt>
    <dgm:pt modelId="{AEA92AF1-20A7-4F40-B4EE-9B17D9253025}" type="parTrans" cxnId="{C8B60F63-B846-3849-B0CF-CA585C373935}">
      <dgm:prSet/>
      <dgm:spPr/>
      <dgm:t>
        <a:bodyPr/>
        <a:lstStyle/>
        <a:p>
          <a:endParaRPr lang="en-US"/>
        </a:p>
      </dgm:t>
    </dgm:pt>
    <dgm:pt modelId="{11707F52-6C5D-CC40-B555-B7AA08C0969E}" type="sibTrans" cxnId="{C8B60F63-B846-3849-B0CF-CA585C373935}">
      <dgm:prSet/>
      <dgm:spPr/>
      <dgm:t>
        <a:bodyPr/>
        <a:lstStyle/>
        <a:p>
          <a:endParaRPr lang="en-US"/>
        </a:p>
      </dgm:t>
    </dgm:pt>
    <dgm:pt modelId="{34A898E6-A9E7-8849-ACEF-F15851801789}">
      <dgm:prSet/>
      <dgm:spPr/>
      <dgm:t>
        <a:bodyPr/>
        <a:lstStyle/>
        <a:p>
          <a:pPr rtl="0"/>
          <a:r>
            <a:rPr lang="en-US" dirty="0"/>
            <a:t>division</a:t>
          </a:r>
        </a:p>
      </dgm:t>
    </dgm:pt>
    <dgm:pt modelId="{AFA4F201-EAF8-D34D-8D77-72001522799E}" type="parTrans" cxnId="{E0F52286-71FB-DB4F-B225-DCF986641AB7}">
      <dgm:prSet/>
      <dgm:spPr/>
      <dgm:t>
        <a:bodyPr/>
        <a:lstStyle/>
        <a:p>
          <a:endParaRPr lang="en-US"/>
        </a:p>
      </dgm:t>
    </dgm:pt>
    <dgm:pt modelId="{F26B6BF2-49BE-B345-A480-3C6DFC27B885}" type="sibTrans" cxnId="{E0F52286-71FB-DB4F-B225-DCF986641AB7}">
      <dgm:prSet/>
      <dgm:spPr/>
      <dgm:t>
        <a:bodyPr/>
        <a:lstStyle/>
        <a:p>
          <a:endParaRPr lang="en-US"/>
        </a:p>
      </dgm:t>
    </dgm:pt>
    <dgm:pt modelId="{888136B9-114B-844D-84EC-68F9A88318FE}" type="pres">
      <dgm:prSet presAssocID="{A9398925-7D79-0F43-813F-65A3C4076708}" presName="hierChild1" presStyleCnt="0">
        <dgm:presLayoutVars>
          <dgm:orgChart val="1"/>
          <dgm:chPref val="1"/>
          <dgm:dir/>
          <dgm:animOne val="branch"/>
          <dgm:animLvl val="lvl"/>
          <dgm:resizeHandles/>
        </dgm:presLayoutVars>
      </dgm:prSet>
      <dgm:spPr/>
    </dgm:pt>
    <dgm:pt modelId="{6377B9D4-F5C6-E147-9FE1-9D980D90EFB0}" type="pres">
      <dgm:prSet presAssocID="{90FE5527-0E51-2349-8E86-F277D9A92F68}" presName="hierRoot1" presStyleCnt="0">
        <dgm:presLayoutVars>
          <dgm:hierBranch val="init"/>
        </dgm:presLayoutVars>
      </dgm:prSet>
      <dgm:spPr/>
    </dgm:pt>
    <dgm:pt modelId="{B5BF9D22-85FE-964E-8781-65C351C05C64}" type="pres">
      <dgm:prSet presAssocID="{90FE5527-0E51-2349-8E86-F277D9A92F68}" presName="rootComposite1" presStyleCnt="0"/>
      <dgm:spPr/>
    </dgm:pt>
    <dgm:pt modelId="{5C89A1B4-F91E-0548-A7A3-D4FA6CA1E826}" type="pres">
      <dgm:prSet presAssocID="{90FE5527-0E51-2349-8E86-F277D9A92F68}" presName="rootText1" presStyleLbl="node0" presStyleIdx="0" presStyleCnt="1" custScaleX="715521" custScaleY="150914">
        <dgm:presLayoutVars>
          <dgm:chPref val="3"/>
        </dgm:presLayoutVars>
      </dgm:prSet>
      <dgm:spPr/>
    </dgm:pt>
    <dgm:pt modelId="{D118427D-15E4-4440-888D-DD85D9EA5FA2}" type="pres">
      <dgm:prSet presAssocID="{90FE5527-0E51-2349-8E86-F277D9A92F68}" presName="rootConnector1" presStyleLbl="node1" presStyleIdx="0" presStyleCnt="0"/>
      <dgm:spPr/>
    </dgm:pt>
    <dgm:pt modelId="{FAFDEE82-B81A-E248-AF00-A3860EAAB7F7}" type="pres">
      <dgm:prSet presAssocID="{90FE5527-0E51-2349-8E86-F277D9A92F68}" presName="hierChild2" presStyleCnt="0"/>
      <dgm:spPr/>
    </dgm:pt>
    <dgm:pt modelId="{B9131BAC-5721-734D-AD62-F3A459741347}" type="pres">
      <dgm:prSet presAssocID="{696D594F-A974-3F4F-AAE7-28F6BDEF7178}" presName="Name37" presStyleLbl="parChTrans1D2" presStyleIdx="0" presStyleCnt="2"/>
      <dgm:spPr/>
    </dgm:pt>
    <dgm:pt modelId="{7C96509A-941A-6C49-90A3-8E26E0548E0F}" type="pres">
      <dgm:prSet presAssocID="{6232035D-526A-DE4A-9657-3B9ECA2BD09D}" presName="hierRoot2" presStyleCnt="0">
        <dgm:presLayoutVars>
          <dgm:hierBranch val="init"/>
        </dgm:presLayoutVars>
      </dgm:prSet>
      <dgm:spPr/>
    </dgm:pt>
    <dgm:pt modelId="{256649DD-E274-CD49-845C-103AA797E0F1}" type="pres">
      <dgm:prSet presAssocID="{6232035D-526A-DE4A-9657-3B9ECA2BD09D}" presName="rootComposite" presStyleCnt="0"/>
      <dgm:spPr/>
    </dgm:pt>
    <dgm:pt modelId="{04F41F92-9EDA-3B41-8833-C13D9F8FCF5E}" type="pres">
      <dgm:prSet presAssocID="{6232035D-526A-DE4A-9657-3B9ECA2BD09D}" presName="rootText" presStyleLbl="node2" presStyleIdx="0" presStyleCnt="2" custScaleX="460522">
        <dgm:presLayoutVars>
          <dgm:chPref val="3"/>
        </dgm:presLayoutVars>
      </dgm:prSet>
      <dgm:spPr/>
    </dgm:pt>
    <dgm:pt modelId="{C4E942DE-CB93-384D-A5D9-89794E326479}" type="pres">
      <dgm:prSet presAssocID="{6232035D-526A-DE4A-9657-3B9ECA2BD09D}" presName="rootConnector" presStyleLbl="node2" presStyleIdx="0" presStyleCnt="2"/>
      <dgm:spPr/>
    </dgm:pt>
    <dgm:pt modelId="{8B271691-C7D4-BB4D-B573-580684AAD3EF}" type="pres">
      <dgm:prSet presAssocID="{6232035D-526A-DE4A-9657-3B9ECA2BD09D}" presName="hierChild4" presStyleCnt="0"/>
      <dgm:spPr/>
    </dgm:pt>
    <dgm:pt modelId="{5EBB6CF0-E5F5-BF46-B8EE-AF1B788BDE55}" type="pres">
      <dgm:prSet presAssocID="{7B15DEA0-955F-4645-8695-79CE96BEA9FE}" presName="Name37" presStyleLbl="parChTrans1D3" presStyleIdx="0" presStyleCnt="9"/>
      <dgm:spPr/>
    </dgm:pt>
    <dgm:pt modelId="{8199DAD4-F0D4-FF40-B9AF-13D5F2554767}" type="pres">
      <dgm:prSet presAssocID="{52A5D14F-074A-0B41-8ED8-5415531F50FD}" presName="hierRoot2" presStyleCnt="0">
        <dgm:presLayoutVars>
          <dgm:hierBranch val="init"/>
        </dgm:presLayoutVars>
      </dgm:prSet>
      <dgm:spPr/>
    </dgm:pt>
    <dgm:pt modelId="{552F2B43-F5D9-8F4A-9AD0-61B8920B7C9C}" type="pres">
      <dgm:prSet presAssocID="{52A5D14F-074A-0B41-8ED8-5415531F50FD}" presName="rootComposite" presStyleCnt="0"/>
      <dgm:spPr/>
    </dgm:pt>
    <dgm:pt modelId="{7042BF73-BFEC-0143-A3F2-49349B53BCE9}" type="pres">
      <dgm:prSet presAssocID="{52A5D14F-074A-0B41-8ED8-5415531F50FD}" presName="rootText" presStyleLbl="node3" presStyleIdx="0" presStyleCnt="9" custScaleX="219380">
        <dgm:presLayoutVars>
          <dgm:chPref val="3"/>
        </dgm:presLayoutVars>
      </dgm:prSet>
      <dgm:spPr/>
    </dgm:pt>
    <dgm:pt modelId="{13B523DA-7753-5E41-9004-66E1C84A6A6A}" type="pres">
      <dgm:prSet presAssocID="{52A5D14F-074A-0B41-8ED8-5415531F50FD}" presName="rootConnector" presStyleLbl="node3" presStyleIdx="0" presStyleCnt="9"/>
      <dgm:spPr/>
    </dgm:pt>
    <dgm:pt modelId="{684219BC-2146-364F-B861-1625CE408058}" type="pres">
      <dgm:prSet presAssocID="{52A5D14F-074A-0B41-8ED8-5415531F50FD}" presName="hierChild4" presStyleCnt="0"/>
      <dgm:spPr/>
    </dgm:pt>
    <dgm:pt modelId="{DB0E0A7F-83B2-E54C-974C-750CDDC7C4C3}" type="pres">
      <dgm:prSet presAssocID="{52A5D14F-074A-0B41-8ED8-5415531F50FD}" presName="hierChild5" presStyleCnt="0"/>
      <dgm:spPr/>
    </dgm:pt>
    <dgm:pt modelId="{342FC8D2-6D6E-4949-9F65-BBD8A74F0005}" type="pres">
      <dgm:prSet presAssocID="{ED17ED7E-2AC0-414B-AE1B-9E6E0F165517}" presName="Name37" presStyleLbl="parChTrans1D3" presStyleIdx="1" presStyleCnt="9"/>
      <dgm:spPr/>
    </dgm:pt>
    <dgm:pt modelId="{CBE649D0-AF4C-3742-B416-7C5382931183}" type="pres">
      <dgm:prSet presAssocID="{80FDA97E-9048-E747-81C7-93ED4587B8DB}" presName="hierRoot2" presStyleCnt="0">
        <dgm:presLayoutVars>
          <dgm:hierBranch val="init"/>
        </dgm:presLayoutVars>
      </dgm:prSet>
      <dgm:spPr/>
    </dgm:pt>
    <dgm:pt modelId="{DD2A38D6-EAB5-A34F-ADB1-C128F36824E0}" type="pres">
      <dgm:prSet presAssocID="{80FDA97E-9048-E747-81C7-93ED4587B8DB}" presName="rootComposite" presStyleCnt="0"/>
      <dgm:spPr/>
    </dgm:pt>
    <dgm:pt modelId="{BEA90B2E-290B-2B49-9DBB-A791468EBDA8}" type="pres">
      <dgm:prSet presAssocID="{80FDA97E-9048-E747-81C7-93ED4587B8DB}" presName="rootText" presStyleLbl="node3" presStyleIdx="1" presStyleCnt="9" custScaleX="219380">
        <dgm:presLayoutVars>
          <dgm:chPref val="3"/>
        </dgm:presLayoutVars>
      </dgm:prSet>
      <dgm:spPr/>
    </dgm:pt>
    <dgm:pt modelId="{B0CE4971-6A1D-5948-9FFB-02BA07AB0355}" type="pres">
      <dgm:prSet presAssocID="{80FDA97E-9048-E747-81C7-93ED4587B8DB}" presName="rootConnector" presStyleLbl="node3" presStyleIdx="1" presStyleCnt="9"/>
      <dgm:spPr/>
    </dgm:pt>
    <dgm:pt modelId="{E5E1797D-EA88-E345-9232-5DD32C8A5E5E}" type="pres">
      <dgm:prSet presAssocID="{80FDA97E-9048-E747-81C7-93ED4587B8DB}" presName="hierChild4" presStyleCnt="0"/>
      <dgm:spPr/>
    </dgm:pt>
    <dgm:pt modelId="{25B68E92-6819-A24B-9559-5C826180BB8E}" type="pres">
      <dgm:prSet presAssocID="{80FDA97E-9048-E747-81C7-93ED4587B8DB}" presName="hierChild5" presStyleCnt="0"/>
      <dgm:spPr/>
    </dgm:pt>
    <dgm:pt modelId="{7CE42B3B-8978-0D4D-AFEB-274705166B2D}" type="pres">
      <dgm:prSet presAssocID="{3A7FB13A-6BEE-F740-A55B-2A53A047FF54}" presName="Name37" presStyleLbl="parChTrans1D3" presStyleIdx="2" presStyleCnt="9"/>
      <dgm:spPr/>
    </dgm:pt>
    <dgm:pt modelId="{33B5E60B-96B3-194E-A173-15AAE86ABCE1}" type="pres">
      <dgm:prSet presAssocID="{78AC7D34-67FD-874F-8CEE-DD1AB9693E4E}" presName="hierRoot2" presStyleCnt="0">
        <dgm:presLayoutVars>
          <dgm:hierBranch val="init"/>
        </dgm:presLayoutVars>
      </dgm:prSet>
      <dgm:spPr/>
    </dgm:pt>
    <dgm:pt modelId="{982E4BE2-1A89-0841-929B-7FEEA5F1BE53}" type="pres">
      <dgm:prSet presAssocID="{78AC7D34-67FD-874F-8CEE-DD1AB9693E4E}" presName="rootComposite" presStyleCnt="0"/>
      <dgm:spPr/>
    </dgm:pt>
    <dgm:pt modelId="{6DCCEDDA-9F0A-3C42-A1B4-6D42922159D4}" type="pres">
      <dgm:prSet presAssocID="{78AC7D34-67FD-874F-8CEE-DD1AB9693E4E}" presName="rootText" presStyleLbl="node3" presStyleIdx="2" presStyleCnt="9" custScaleX="220097">
        <dgm:presLayoutVars>
          <dgm:chPref val="3"/>
        </dgm:presLayoutVars>
      </dgm:prSet>
      <dgm:spPr/>
    </dgm:pt>
    <dgm:pt modelId="{76C74668-F39E-2A46-9E3D-294349E6D74E}" type="pres">
      <dgm:prSet presAssocID="{78AC7D34-67FD-874F-8CEE-DD1AB9693E4E}" presName="rootConnector" presStyleLbl="node3" presStyleIdx="2" presStyleCnt="9"/>
      <dgm:spPr/>
    </dgm:pt>
    <dgm:pt modelId="{7F648BE9-8085-D348-BE1D-CA378F37D0FE}" type="pres">
      <dgm:prSet presAssocID="{78AC7D34-67FD-874F-8CEE-DD1AB9693E4E}" presName="hierChild4" presStyleCnt="0"/>
      <dgm:spPr/>
    </dgm:pt>
    <dgm:pt modelId="{F29A0DA8-CBD5-374A-9729-1099A32C4334}" type="pres">
      <dgm:prSet presAssocID="{78AC7D34-67FD-874F-8CEE-DD1AB9693E4E}" presName="hierChild5" presStyleCnt="0"/>
      <dgm:spPr/>
    </dgm:pt>
    <dgm:pt modelId="{BADB22C2-5302-8742-AF13-5FB2DEE793BC}" type="pres">
      <dgm:prSet presAssocID="{20089FC2-DE88-4C4E-9FE4-0BEBAF60852A}" presName="Name37" presStyleLbl="parChTrans1D3" presStyleIdx="3" presStyleCnt="9"/>
      <dgm:spPr/>
    </dgm:pt>
    <dgm:pt modelId="{111DD9A9-B21C-7B4D-AC4F-D2254C188EDC}" type="pres">
      <dgm:prSet presAssocID="{1729C216-A0D6-2B4C-AFA4-84ABA1AFAFF0}" presName="hierRoot2" presStyleCnt="0">
        <dgm:presLayoutVars>
          <dgm:hierBranch val="init"/>
        </dgm:presLayoutVars>
      </dgm:prSet>
      <dgm:spPr/>
    </dgm:pt>
    <dgm:pt modelId="{2B0D63E5-68B2-4A4F-82E6-6699CF7F5275}" type="pres">
      <dgm:prSet presAssocID="{1729C216-A0D6-2B4C-AFA4-84ABA1AFAFF0}" presName="rootComposite" presStyleCnt="0"/>
      <dgm:spPr/>
    </dgm:pt>
    <dgm:pt modelId="{3E460A4D-B1A7-1942-8980-3D90D4F0C6D2}" type="pres">
      <dgm:prSet presAssocID="{1729C216-A0D6-2B4C-AFA4-84ABA1AFAFF0}" presName="rootText" presStyleLbl="node3" presStyleIdx="3" presStyleCnt="9" custScaleX="220097">
        <dgm:presLayoutVars>
          <dgm:chPref val="3"/>
        </dgm:presLayoutVars>
      </dgm:prSet>
      <dgm:spPr/>
    </dgm:pt>
    <dgm:pt modelId="{E4F28CD4-3CE6-8143-9215-81F4A95B4A91}" type="pres">
      <dgm:prSet presAssocID="{1729C216-A0D6-2B4C-AFA4-84ABA1AFAFF0}" presName="rootConnector" presStyleLbl="node3" presStyleIdx="3" presStyleCnt="9"/>
      <dgm:spPr/>
    </dgm:pt>
    <dgm:pt modelId="{5732C6DF-2FBA-2740-88B6-CC5C28975A74}" type="pres">
      <dgm:prSet presAssocID="{1729C216-A0D6-2B4C-AFA4-84ABA1AFAFF0}" presName="hierChild4" presStyleCnt="0"/>
      <dgm:spPr/>
    </dgm:pt>
    <dgm:pt modelId="{F1EC42BA-6E0C-9741-B0A7-B6BDE00A9B3E}" type="pres">
      <dgm:prSet presAssocID="{1729C216-A0D6-2B4C-AFA4-84ABA1AFAFF0}" presName="hierChild5" presStyleCnt="0"/>
      <dgm:spPr/>
    </dgm:pt>
    <dgm:pt modelId="{B2CD86FE-02B7-884D-B6D6-19E1467CC303}" type="pres">
      <dgm:prSet presAssocID="{90E6A353-EAD8-3148-85C7-4E008E68295C}" presName="Name37" presStyleLbl="parChTrans1D3" presStyleIdx="4" presStyleCnt="9"/>
      <dgm:spPr/>
    </dgm:pt>
    <dgm:pt modelId="{48EDC517-A490-2145-AFD5-04C27C3443DF}" type="pres">
      <dgm:prSet presAssocID="{7E66B0F8-4FCD-E045-A1BE-7B8C079691B0}" presName="hierRoot2" presStyleCnt="0">
        <dgm:presLayoutVars>
          <dgm:hierBranch val="init"/>
        </dgm:presLayoutVars>
      </dgm:prSet>
      <dgm:spPr/>
    </dgm:pt>
    <dgm:pt modelId="{4EC311D4-8878-F140-8F11-CD11CF0AEEB5}" type="pres">
      <dgm:prSet presAssocID="{7E66B0F8-4FCD-E045-A1BE-7B8C079691B0}" presName="rootComposite" presStyleCnt="0"/>
      <dgm:spPr/>
    </dgm:pt>
    <dgm:pt modelId="{929F1E07-96B4-B24A-9D97-3084107B9E41}" type="pres">
      <dgm:prSet presAssocID="{7E66B0F8-4FCD-E045-A1BE-7B8C079691B0}" presName="rootText" presStyleLbl="node3" presStyleIdx="4" presStyleCnt="9" custScaleX="220097">
        <dgm:presLayoutVars>
          <dgm:chPref val="3"/>
        </dgm:presLayoutVars>
      </dgm:prSet>
      <dgm:spPr/>
    </dgm:pt>
    <dgm:pt modelId="{B1FEF06C-5865-AC45-AEFA-4A490DBEA0E7}" type="pres">
      <dgm:prSet presAssocID="{7E66B0F8-4FCD-E045-A1BE-7B8C079691B0}" presName="rootConnector" presStyleLbl="node3" presStyleIdx="4" presStyleCnt="9"/>
      <dgm:spPr/>
    </dgm:pt>
    <dgm:pt modelId="{632427A3-E954-C847-81E6-E582DC2DFE77}" type="pres">
      <dgm:prSet presAssocID="{7E66B0F8-4FCD-E045-A1BE-7B8C079691B0}" presName="hierChild4" presStyleCnt="0"/>
      <dgm:spPr/>
    </dgm:pt>
    <dgm:pt modelId="{D04D7006-1808-3C44-8932-C5E708C10F45}" type="pres">
      <dgm:prSet presAssocID="{7E66B0F8-4FCD-E045-A1BE-7B8C079691B0}" presName="hierChild5" presStyleCnt="0"/>
      <dgm:spPr/>
    </dgm:pt>
    <dgm:pt modelId="{52031E7C-20D7-7D4D-B237-1C20DAA1DC91}" type="pres">
      <dgm:prSet presAssocID="{6232035D-526A-DE4A-9657-3B9ECA2BD09D}" presName="hierChild5" presStyleCnt="0"/>
      <dgm:spPr/>
    </dgm:pt>
    <dgm:pt modelId="{1243FB82-6718-BE44-81F2-84A7468AFC7B}" type="pres">
      <dgm:prSet presAssocID="{26ACF5A2-9F92-9F47-8666-A445149260D1}" presName="Name37" presStyleLbl="parChTrans1D2" presStyleIdx="1" presStyleCnt="2"/>
      <dgm:spPr/>
    </dgm:pt>
    <dgm:pt modelId="{AE7322DD-1EC2-4C4B-A52A-D41BD70E891B}" type="pres">
      <dgm:prSet presAssocID="{D7D70141-174F-6945-8C3F-8FDE3F341501}" presName="hierRoot2" presStyleCnt="0">
        <dgm:presLayoutVars>
          <dgm:hierBranch val="init"/>
        </dgm:presLayoutVars>
      </dgm:prSet>
      <dgm:spPr/>
    </dgm:pt>
    <dgm:pt modelId="{DDC8120E-DB45-C14F-A59A-57B133DBEE5B}" type="pres">
      <dgm:prSet presAssocID="{D7D70141-174F-6945-8C3F-8FDE3F341501}" presName="rootComposite" presStyleCnt="0"/>
      <dgm:spPr/>
    </dgm:pt>
    <dgm:pt modelId="{EF731BE7-A9BC-3A4E-8637-A72B3F54F28C}" type="pres">
      <dgm:prSet presAssocID="{D7D70141-174F-6945-8C3F-8FDE3F341501}" presName="rootText" presStyleLbl="node2" presStyleIdx="1" presStyleCnt="2" custScaleX="460522">
        <dgm:presLayoutVars>
          <dgm:chPref val="3"/>
        </dgm:presLayoutVars>
      </dgm:prSet>
      <dgm:spPr/>
    </dgm:pt>
    <dgm:pt modelId="{38F69100-BBCC-2546-9274-B53566D7D78C}" type="pres">
      <dgm:prSet presAssocID="{D7D70141-174F-6945-8C3F-8FDE3F341501}" presName="rootConnector" presStyleLbl="node2" presStyleIdx="1" presStyleCnt="2"/>
      <dgm:spPr/>
    </dgm:pt>
    <dgm:pt modelId="{C72EDD6A-B98A-1C44-8A5A-2FB60DB95A89}" type="pres">
      <dgm:prSet presAssocID="{D7D70141-174F-6945-8C3F-8FDE3F341501}" presName="hierChild4" presStyleCnt="0"/>
      <dgm:spPr/>
    </dgm:pt>
    <dgm:pt modelId="{699733FD-66BD-3A4F-B714-36B669BBE516}" type="pres">
      <dgm:prSet presAssocID="{4FC8157B-BFC2-2245-B7B0-F0D87FA6A528}" presName="Name37" presStyleLbl="parChTrans1D3" presStyleIdx="5" presStyleCnt="9"/>
      <dgm:spPr/>
    </dgm:pt>
    <dgm:pt modelId="{B91B2014-C5A7-3342-A47E-EA10BFF5D43A}" type="pres">
      <dgm:prSet presAssocID="{E5B85284-9231-F742-8FFD-82747E86E479}" presName="hierRoot2" presStyleCnt="0">
        <dgm:presLayoutVars>
          <dgm:hierBranch val="init"/>
        </dgm:presLayoutVars>
      </dgm:prSet>
      <dgm:spPr/>
    </dgm:pt>
    <dgm:pt modelId="{14537A93-372A-304E-A250-423C18F46559}" type="pres">
      <dgm:prSet presAssocID="{E5B85284-9231-F742-8FFD-82747E86E479}" presName="rootComposite" presStyleCnt="0"/>
      <dgm:spPr/>
    </dgm:pt>
    <dgm:pt modelId="{A742996E-E2C7-5446-83C0-FA234EFF6A18}" type="pres">
      <dgm:prSet presAssocID="{E5B85284-9231-F742-8FFD-82747E86E479}" presName="rootText" presStyleLbl="node3" presStyleIdx="5" presStyleCnt="9" custScaleX="219880">
        <dgm:presLayoutVars>
          <dgm:chPref val="3"/>
        </dgm:presLayoutVars>
      </dgm:prSet>
      <dgm:spPr/>
    </dgm:pt>
    <dgm:pt modelId="{CAA01AB4-F8BD-5643-BB12-F98DCD1FC496}" type="pres">
      <dgm:prSet presAssocID="{E5B85284-9231-F742-8FFD-82747E86E479}" presName="rootConnector" presStyleLbl="node3" presStyleIdx="5" presStyleCnt="9"/>
      <dgm:spPr/>
    </dgm:pt>
    <dgm:pt modelId="{A40B4AD2-8C5B-E149-9356-61C06D0FF01D}" type="pres">
      <dgm:prSet presAssocID="{E5B85284-9231-F742-8FFD-82747E86E479}" presName="hierChild4" presStyleCnt="0"/>
      <dgm:spPr/>
    </dgm:pt>
    <dgm:pt modelId="{12B127FE-C6E6-7A45-877D-9809382EE5E4}" type="pres">
      <dgm:prSet presAssocID="{E5B85284-9231-F742-8FFD-82747E86E479}" presName="hierChild5" presStyleCnt="0"/>
      <dgm:spPr/>
    </dgm:pt>
    <dgm:pt modelId="{500D3ACD-482F-4648-9121-B0816F38E473}" type="pres">
      <dgm:prSet presAssocID="{2925ABE3-FB41-F54B-AB75-C473F5C4EEBE}" presName="Name37" presStyleLbl="parChTrans1D3" presStyleIdx="6" presStyleCnt="9"/>
      <dgm:spPr/>
    </dgm:pt>
    <dgm:pt modelId="{11606B89-FBF8-874F-8EAE-E083A968A243}" type="pres">
      <dgm:prSet presAssocID="{B02D6077-F1CB-B04B-A7DD-2306BE4D931F}" presName="hierRoot2" presStyleCnt="0">
        <dgm:presLayoutVars>
          <dgm:hierBranch val="init"/>
        </dgm:presLayoutVars>
      </dgm:prSet>
      <dgm:spPr/>
    </dgm:pt>
    <dgm:pt modelId="{753E2366-5AB2-324A-ADF0-282C86CEAF3D}" type="pres">
      <dgm:prSet presAssocID="{B02D6077-F1CB-B04B-A7DD-2306BE4D931F}" presName="rootComposite" presStyleCnt="0"/>
      <dgm:spPr/>
    </dgm:pt>
    <dgm:pt modelId="{477B25EA-8186-C44E-8CCE-133522AF7140}" type="pres">
      <dgm:prSet presAssocID="{B02D6077-F1CB-B04B-A7DD-2306BE4D931F}" presName="rootText" presStyleLbl="node3" presStyleIdx="6" presStyleCnt="9" custScaleX="219880">
        <dgm:presLayoutVars>
          <dgm:chPref val="3"/>
        </dgm:presLayoutVars>
      </dgm:prSet>
      <dgm:spPr/>
    </dgm:pt>
    <dgm:pt modelId="{D5E88031-FA61-5245-A517-B43475D656B2}" type="pres">
      <dgm:prSet presAssocID="{B02D6077-F1CB-B04B-A7DD-2306BE4D931F}" presName="rootConnector" presStyleLbl="node3" presStyleIdx="6" presStyleCnt="9"/>
      <dgm:spPr/>
    </dgm:pt>
    <dgm:pt modelId="{F9AAF3B3-390F-EB44-A3AA-53C14697ABC0}" type="pres">
      <dgm:prSet presAssocID="{B02D6077-F1CB-B04B-A7DD-2306BE4D931F}" presName="hierChild4" presStyleCnt="0"/>
      <dgm:spPr/>
    </dgm:pt>
    <dgm:pt modelId="{CD2FC4AC-815E-874C-AE05-AF10D4399062}" type="pres">
      <dgm:prSet presAssocID="{B02D6077-F1CB-B04B-A7DD-2306BE4D931F}" presName="hierChild5" presStyleCnt="0"/>
      <dgm:spPr/>
    </dgm:pt>
    <dgm:pt modelId="{B4198DF8-9A1E-3044-A4BD-7C13EFAEA3A0}" type="pres">
      <dgm:prSet presAssocID="{AEA92AF1-20A7-4F40-B4EE-9B17D9253025}" presName="Name37" presStyleLbl="parChTrans1D3" presStyleIdx="7" presStyleCnt="9"/>
      <dgm:spPr/>
    </dgm:pt>
    <dgm:pt modelId="{1926588E-1334-424E-B96B-09D410B237C8}" type="pres">
      <dgm:prSet presAssocID="{FF52D65E-68CA-BF45-A019-277D03504D18}" presName="hierRoot2" presStyleCnt="0">
        <dgm:presLayoutVars>
          <dgm:hierBranch val="init"/>
        </dgm:presLayoutVars>
      </dgm:prSet>
      <dgm:spPr/>
    </dgm:pt>
    <dgm:pt modelId="{A38E018A-8B06-2B4F-BC7A-5022442D4141}" type="pres">
      <dgm:prSet presAssocID="{FF52D65E-68CA-BF45-A019-277D03504D18}" presName="rootComposite" presStyleCnt="0"/>
      <dgm:spPr/>
    </dgm:pt>
    <dgm:pt modelId="{99AA535A-46EF-2947-B7FB-66B3500794F9}" type="pres">
      <dgm:prSet presAssocID="{FF52D65E-68CA-BF45-A019-277D03504D18}" presName="rootText" presStyleLbl="node3" presStyleIdx="7" presStyleCnt="9" custScaleX="219880">
        <dgm:presLayoutVars>
          <dgm:chPref val="3"/>
        </dgm:presLayoutVars>
      </dgm:prSet>
      <dgm:spPr/>
    </dgm:pt>
    <dgm:pt modelId="{0909D2BF-CF27-5B4C-97F7-F8BC98C97478}" type="pres">
      <dgm:prSet presAssocID="{FF52D65E-68CA-BF45-A019-277D03504D18}" presName="rootConnector" presStyleLbl="node3" presStyleIdx="7" presStyleCnt="9"/>
      <dgm:spPr/>
    </dgm:pt>
    <dgm:pt modelId="{7BB18128-9B3A-534E-B8D2-9FCD5FAC4E6D}" type="pres">
      <dgm:prSet presAssocID="{FF52D65E-68CA-BF45-A019-277D03504D18}" presName="hierChild4" presStyleCnt="0"/>
      <dgm:spPr/>
    </dgm:pt>
    <dgm:pt modelId="{994176BC-0960-2E47-90EA-0134F7F3AC30}" type="pres">
      <dgm:prSet presAssocID="{FF52D65E-68CA-BF45-A019-277D03504D18}" presName="hierChild5" presStyleCnt="0"/>
      <dgm:spPr/>
    </dgm:pt>
    <dgm:pt modelId="{CE2AE265-47E3-8D4C-9AA3-149879191094}" type="pres">
      <dgm:prSet presAssocID="{AFA4F201-EAF8-D34D-8D77-72001522799E}" presName="Name37" presStyleLbl="parChTrans1D3" presStyleIdx="8" presStyleCnt="9"/>
      <dgm:spPr/>
    </dgm:pt>
    <dgm:pt modelId="{2714604D-977F-E840-BB99-8DDBEA5D1904}" type="pres">
      <dgm:prSet presAssocID="{34A898E6-A9E7-8849-ACEF-F15851801789}" presName="hierRoot2" presStyleCnt="0">
        <dgm:presLayoutVars>
          <dgm:hierBranch val="init"/>
        </dgm:presLayoutVars>
      </dgm:prSet>
      <dgm:spPr/>
    </dgm:pt>
    <dgm:pt modelId="{0C0FECDB-EBF5-4945-BCF4-8187AC788EE3}" type="pres">
      <dgm:prSet presAssocID="{34A898E6-A9E7-8849-ACEF-F15851801789}" presName="rootComposite" presStyleCnt="0"/>
      <dgm:spPr/>
    </dgm:pt>
    <dgm:pt modelId="{ECB5101C-99D3-5A40-BA8B-EFE9220AB80E}" type="pres">
      <dgm:prSet presAssocID="{34A898E6-A9E7-8849-ACEF-F15851801789}" presName="rootText" presStyleLbl="node3" presStyleIdx="8" presStyleCnt="9" custScaleX="219880">
        <dgm:presLayoutVars>
          <dgm:chPref val="3"/>
        </dgm:presLayoutVars>
      </dgm:prSet>
      <dgm:spPr/>
    </dgm:pt>
    <dgm:pt modelId="{904E3F84-B662-1F48-8D8C-DBEBEEF3CA9B}" type="pres">
      <dgm:prSet presAssocID="{34A898E6-A9E7-8849-ACEF-F15851801789}" presName="rootConnector" presStyleLbl="node3" presStyleIdx="8" presStyleCnt="9"/>
      <dgm:spPr/>
    </dgm:pt>
    <dgm:pt modelId="{F83A4897-8754-FC4D-8998-34D7D31D32F2}" type="pres">
      <dgm:prSet presAssocID="{34A898E6-A9E7-8849-ACEF-F15851801789}" presName="hierChild4" presStyleCnt="0"/>
      <dgm:spPr/>
    </dgm:pt>
    <dgm:pt modelId="{9B74FF92-6C96-C048-8633-4249EDABF371}" type="pres">
      <dgm:prSet presAssocID="{34A898E6-A9E7-8849-ACEF-F15851801789}" presName="hierChild5" presStyleCnt="0"/>
      <dgm:spPr/>
    </dgm:pt>
    <dgm:pt modelId="{B8DDB429-D29E-A848-A582-0034E47CAC01}" type="pres">
      <dgm:prSet presAssocID="{D7D70141-174F-6945-8C3F-8FDE3F341501}" presName="hierChild5" presStyleCnt="0"/>
      <dgm:spPr/>
    </dgm:pt>
    <dgm:pt modelId="{2D9E6585-C604-214B-92A1-4B5148BD1057}" type="pres">
      <dgm:prSet presAssocID="{90FE5527-0E51-2349-8E86-F277D9A92F68}" presName="hierChild3" presStyleCnt="0"/>
      <dgm:spPr/>
    </dgm:pt>
  </dgm:ptLst>
  <dgm:cxnLst>
    <dgm:cxn modelId="{C2E86403-F3E3-F743-B2D2-3D030FD5D4F9}" srcId="{6232035D-526A-DE4A-9657-3B9ECA2BD09D}" destId="{80FDA97E-9048-E747-81C7-93ED4587B8DB}" srcOrd="1" destOrd="0" parTransId="{ED17ED7E-2AC0-414B-AE1B-9E6E0F165517}" sibTransId="{8138FF8C-1623-EF4F-8B81-3A982D5A111F}"/>
    <dgm:cxn modelId="{4852910F-EAE6-5746-A8F0-47F2AED16037}" type="presOf" srcId="{80FDA97E-9048-E747-81C7-93ED4587B8DB}" destId="{B0CE4971-6A1D-5948-9FFB-02BA07AB0355}" srcOrd="1" destOrd="0" presId="urn:microsoft.com/office/officeart/2005/8/layout/orgChart1"/>
    <dgm:cxn modelId="{A20F6011-4A6B-3048-9900-CEB2EEBB7B0E}" srcId="{6232035D-526A-DE4A-9657-3B9ECA2BD09D}" destId="{78AC7D34-67FD-874F-8CEE-DD1AB9693E4E}" srcOrd="2" destOrd="0" parTransId="{3A7FB13A-6BEE-F740-A55B-2A53A047FF54}" sibTransId="{77EAD03E-34EB-FE4D-BBF0-24D17822418A}"/>
    <dgm:cxn modelId="{DA27E012-6213-434C-9181-D9C07ADB4EEB}" srcId="{6232035D-526A-DE4A-9657-3B9ECA2BD09D}" destId="{1729C216-A0D6-2B4C-AFA4-84ABA1AFAFF0}" srcOrd="3" destOrd="0" parTransId="{20089FC2-DE88-4C4E-9FE4-0BEBAF60852A}" sibTransId="{398D5864-18A1-EA42-A314-F86B44EC8A3A}"/>
    <dgm:cxn modelId="{63FC9114-29B9-9744-8F09-CEF6FA9BDD60}" type="presOf" srcId="{90FE5527-0E51-2349-8E86-F277D9A92F68}" destId="{5C89A1B4-F91E-0548-A7A3-D4FA6CA1E826}" srcOrd="0" destOrd="0" presId="urn:microsoft.com/office/officeart/2005/8/layout/orgChart1"/>
    <dgm:cxn modelId="{30B0BC14-D816-6541-AC16-BFA80F4298F6}" type="presOf" srcId="{7E66B0F8-4FCD-E045-A1BE-7B8C079691B0}" destId="{929F1E07-96B4-B24A-9D97-3084107B9E41}" srcOrd="0" destOrd="0" presId="urn:microsoft.com/office/officeart/2005/8/layout/orgChart1"/>
    <dgm:cxn modelId="{6BC2A718-6FB3-BA4B-87F9-E29800EBC239}" srcId="{D7D70141-174F-6945-8C3F-8FDE3F341501}" destId="{B02D6077-F1CB-B04B-A7DD-2306BE4D931F}" srcOrd="1" destOrd="0" parTransId="{2925ABE3-FB41-F54B-AB75-C473F5C4EEBE}" sibTransId="{BCC90FEE-9391-8243-A299-1275CAF7ABE6}"/>
    <dgm:cxn modelId="{D769C719-DDC4-484F-AC66-1B56D7816B5A}" type="presOf" srcId="{34A898E6-A9E7-8849-ACEF-F15851801789}" destId="{ECB5101C-99D3-5A40-BA8B-EFE9220AB80E}" srcOrd="0" destOrd="0" presId="urn:microsoft.com/office/officeart/2005/8/layout/orgChart1"/>
    <dgm:cxn modelId="{7A45DA19-0975-3840-A350-4C8E6F6454C0}" srcId="{90FE5527-0E51-2349-8E86-F277D9A92F68}" destId="{D7D70141-174F-6945-8C3F-8FDE3F341501}" srcOrd="1" destOrd="0" parTransId="{26ACF5A2-9F92-9F47-8666-A445149260D1}" sibTransId="{9D5AA973-13F3-F944-A4B2-6A34BD0CAAB7}"/>
    <dgm:cxn modelId="{ED4E3B1C-338E-0044-AD11-BBB4196D1505}" type="presOf" srcId="{ED17ED7E-2AC0-414B-AE1B-9E6E0F165517}" destId="{342FC8D2-6D6E-4949-9F65-BBD8A74F0005}" srcOrd="0" destOrd="0" presId="urn:microsoft.com/office/officeart/2005/8/layout/orgChart1"/>
    <dgm:cxn modelId="{C95ABE1D-44DE-654C-B2F9-A896062150DD}" type="presOf" srcId="{1729C216-A0D6-2B4C-AFA4-84ABA1AFAFF0}" destId="{3E460A4D-B1A7-1942-8980-3D90D4F0C6D2}" srcOrd="0" destOrd="0" presId="urn:microsoft.com/office/officeart/2005/8/layout/orgChart1"/>
    <dgm:cxn modelId="{F66C7520-C857-3E40-9480-38BCB52B5D64}" type="presOf" srcId="{696D594F-A974-3F4F-AAE7-28F6BDEF7178}" destId="{B9131BAC-5721-734D-AD62-F3A459741347}" srcOrd="0" destOrd="0" presId="urn:microsoft.com/office/officeart/2005/8/layout/orgChart1"/>
    <dgm:cxn modelId="{2ECF3628-61EC-7C4F-9DCF-A60A25CC9E84}" type="presOf" srcId="{7B15DEA0-955F-4645-8695-79CE96BEA9FE}" destId="{5EBB6CF0-E5F5-BF46-B8EE-AF1B788BDE55}" srcOrd="0" destOrd="0" presId="urn:microsoft.com/office/officeart/2005/8/layout/orgChart1"/>
    <dgm:cxn modelId="{2B50C82A-1D49-9D48-9696-459ECE01A870}" type="presOf" srcId="{2925ABE3-FB41-F54B-AB75-C473F5C4EEBE}" destId="{500D3ACD-482F-4648-9121-B0816F38E473}" srcOrd="0" destOrd="0" presId="urn:microsoft.com/office/officeart/2005/8/layout/orgChart1"/>
    <dgm:cxn modelId="{FFEE202B-8CD0-6049-A294-075BB6076A20}" type="presOf" srcId="{E5B85284-9231-F742-8FFD-82747E86E479}" destId="{A742996E-E2C7-5446-83C0-FA234EFF6A18}" srcOrd="0" destOrd="0" presId="urn:microsoft.com/office/officeart/2005/8/layout/orgChart1"/>
    <dgm:cxn modelId="{6A88692C-3F7F-9344-AC92-8BDB41A13CA0}" type="presOf" srcId="{AFA4F201-EAF8-D34D-8D77-72001522799E}" destId="{CE2AE265-47E3-8D4C-9AA3-149879191094}" srcOrd="0" destOrd="0" presId="urn:microsoft.com/office/officeart/2005/8/layout/orgChart1"/>
    <dgm:cxn modelId="{80AAEB2D-6125-A24A-AD30-9AE3E73AE71F}" type="presOf" srcId="{A9398925-7D79-0F43-813F-65A3C4076708}" destId="{888136B9-114B-844D-84EC-68F9A88318FE}" srcOrd="0" destOrd="0" presId="urn:microsoft.com/office/officeart/2005/8/layout/orgChart1"/>
    <dgm:cxn modelId="{8B5B5840-B1D8-5F42-B5E5-112B7FB06516}" type="presOf" srcId="{7E66B0F8-4FCD-E045-A1BE-7B8C079691B0}" destId="{B1FEF06C-5865-AC45-AEFA-4A490DBEA0E7}" srcOrd="1" destOrd="0" presId="urn:microsoft.com/office/officeart/2005/8/layout/orgChart1"/>
    <dgm:cxn modelId="{4EA20D44-9D4C-AF4A-BE6D-8D3905AA502F}" type="presOf" srcId="{52A5D14F-074A-0B41-8ED8-5415531F50FD}" destId="{7042BF73-BFEC-0143-A3F2-49349B53BCE9}" srcOrd="0" destOrd="0" presId="urn:microsoft.com/office/officeart/2005/8/layout/orgChart1"/>
    <dgm:cxn modelId="{E4FF414A-21F4-594E-BD36-73BE90BC55FB}" srcId="{6232035D-526A-DE4A-9657-3B9ECA2BD09D}" destId="{52A5D14F-074A-0B41-8ED8-5415531F50FD}" srcOrd="0" destOrd="0" parTransId="{7B15DEA0-955F-4645-8695-79CE96BEA9FE}" sibTransId="{86DC076F-5AD2-3C40-AC2C-1B268055A20E}"/>
    <dgm:cxn modelId="{0DB8C84E-4C21-754D-8800-39B1A46DF416}" type="presOf" srcId="{AEA92AF1-20A7-4F40-B4EE-9B17D9253025}" destId="{B4198DF8-9A1E-3044-A4BD-7C13EFAEA3A0}" srcOrd="0" destOrd="0" presId="urn:microsoft.com/office/officeart/2005/8/layout/orgChart1"/>
    <dgm:cxn modelId="{29023554-98BE-FE42-9A06-EAA24BF9C946}" type="presOf" srcId="{26ACF5A2-9F92-9F47-8666-A445149260D1}" destId="{1243FB82-6718-BE44-81F2-84A7468AFC7B}" srcOrd="0" destOrd="0" presId="urn:microsoft.com/office/officeart/2005/8/layout/orgChart1"/>
    <dgm:cxn modelId="{8A35E660-3B86-D14D-A86A-ECB7A8B08485}" type="presOf" srcId="{B02D6077-F1CB-B04B-A7DD-2306BE4D931F}" destId="{477B25EA-8186-C44E-8CCE-133522AF7140}" srcOrd="0" destOrd="0" presId="urn:microsoft.com/office/officeart/2005/8/layout/orgChart1"/>
    <dgm:cxn modelId="{C8B60F63-B846-3849-B0CF-CA585C373935}" srcId="{D7D70141-174F-6945-8C3F-8FDE3F341501}" destId="{FF52D65E-68CA-BF45-A019-277D03504D18}" srcOrd="2" destOrd="0" parTransId="{AEA92AF1-20A7-4F40-B4EE-9B17D9253025}" sibTransId="{11707F52-6C5D-CC40-B555-B7AA08C0969E}"/>
    <dgm:cxn modelId="{7403626F-0DB4-114D-9C91-8ECBD93DFA75}" srcId="{A9398925-7D79-0F43-813F-65A3C4076708}" destId="{90FE5527-0E51-2349-8E86-F277D9A92F68}" srcOrd="0" destOrd="0" parTransId="{0F33AA04-E79D-D641-BD5B-DA8482484CB9}" sibTransId="{846C0186-CD93-AF41-8C12-FD13D1BD18EE}"/>
    <dgm:cxn modelId="{0A75D870-EAFC-6A41-B8E1-969A0C3370FC}" srcId="{90FE5527-0E51-2349-8E86-F277D9A92F68}" destId="{6232035D-526A-DE4A-9657-3B9ECA2BD09D}" srcOrd="0" destOrd="0" parTransId="{696D594F-A974-3F4F-AAE7-28F6BDEF7178}" sibTransId="{5758D40D-7F7E-DB46-88E0-6155D6A0BA86}"/>
    <dgm:cxn modelId="{8BFB8679-6E83-574A-AFEA-8FBBBF5A41F0}" type="presOf" srcId="{E5B85284-9231-F742-8FFD-82747E86E479}" destId="{CAA01AB4-F8BD-5643-BB12-F98DCD1FC496}" srcOrd="1" destOrd="0" presId="urn:microsoft.com/office/officeart/2005/8/layout/orgChart1"/>
    <dgm:cxn modelId="{D555E77B-FE15-724C-B7CA-95881AD04177}" type="presOf" srcId="{6232035D-526A-DE4A-9657-3B9ECA2BD09D}" destId="{C4E942DE-CB93-384D-A5D9-89794E326479}" srcOrd="1" destOrd="0" presId="urn:microsoft.com/office/officeart/2005/8/layout/orgChart1"/>
    <dgm:cxn modelId="{1CBE5581-52D3-2245-B0C3-6C1F49A5DDD4}" type="presOf" srcId="{B02D6077-F1CB-B04B-A7DD-2306BE4D931F}" destId="{D5E88031-FA61-5245-A517-B43475D656B2}" srcOrd="1" destOrd="0" presId="urn:microsoft.com/office/officeart/2005/8/layout/orgChart1"/>
    <dgm:cxn modelId="{E0F52286-71FB-DB4F-B225-DCF986641AB7}" srcId="{D7D70141-174F-6945-8C3F-8FDE3F341501}" destId="{34A898E6-A9E7-8849-ACEF-F15851801789}" srcOrd="3" destOrd="0" parTransId="{AFA4F201-EAF8-D34D-8D77-72001522799E}" sibTransId="{F26B6BF2-49BE-B345-A480-3C6DFC27B885}"/>
    <dgm:cxn modelId="{9A8BE186-243B-0C4B-B8A5-4987C70DD254}" type="presOf" srcId="{3A7FB13A-6BEE-F740-A55B-2A53A047FF54}" destId="{7CE42B3B-8978-0D4D-AFEB-274705166B2D}" srcOrd="0" destOrd="0" presId="urn:microsoft.com/office/officeart/2005/8/layout/orgChart1"/>
    <dgm:cxn modelId="{B857158C-F5A2-E541-BDFA-7DB276E7C4AF}" srcId="{6232035D-526A-DE4A-9657-3B9ECA2BD09D}" destId="{7E66B0F8-4FCD-E045-A1BE-7B8C079691B0}" srcOrd="4" destOrd="0" parTransId="{90E6A353-EAD8-3148-85C7-4E008E68295C}" sibTransId="{1F7CE25E-6859-284F-A11F-3027938EA6FA}"/>
    <dgm:cxn modelId="{98B3E88E-627A-8F41-A749-F4CA6B4CB204}" type="presOf" srcId="{FF52D65E-68CA-BF45-A019-277D03504D18}" destId="{99AA535A-46EF-2947-B7FB-66B3500794F9}" srcOrd="0" destOrd="0" presId="urn:microsoft.com/office/officeart/2005/8/layout/orgChart1"/>
    <dgm:cxn modelId="{50B0D28F-3EC0-A541-B9B0-F9581209108B}" type="presOf" srcId="{90FE5527-0E51-2349-8E86-F277D9A92F68}" destId="{D118427D-15E4-4440-888D-DD85D9EA5FA2}" srcOrd="1" destOrd="0" presId="urn:microsoft.com/office/officeart/2005/8/layout/orgChart1"/>
    <dgm:cxn modelId="{621F1296-4924-9A45-B78D-33508E16713C}" type="presOf" srcId="{78AC7D34-67FD-874F-8CEE-DD1AB9693E4E}" destId="{6DCCEDDA-9F0A-3C42-A1B4-6D42922159D4}" srcOrd="0" destOrd="0" presId="urn:microsoft.com/office/officeart/2005/8/layout/orgChart1"/>
    <dgm:cxn modelId="{0B1BD1A0-B2FB-F140-A43B-D6469E3DFEF8}" type="presOf" srcId="{4FC8157B-BFC2-2245-B7B0-F0D87FA6A528}" destId="{699733FD-66BD-3A4F-B714-36B669BBE516}" srcOrd="0" destOrd="0" presId="urn:microsoft.com/office/officeart/2005/8/layout/orgChart1"/>
    <dgm:cxn modelId="{DC06CEA6-58A1-C448-8042-688963C2EC15}" type="presOf" srcId="{D7D70141-174F-6945-8C3F-8FDE3F341501}" destId="{38F69100-BBCC-2546-9274-B53566D7D78C}" srcOrd="1" destOrd="0" presId="urn:microsoft.com/office/officeart/2005/8/layout/orgChart1"/>
    <dgm:cxn modelId="{D7F0EAA6-1BBC-104B-9396-289B62D4F61A}" type="presOf" srcId="{90E6A353-EAD8-3148-85C7-4E008E68295C}" destId="{B2CD86FE-02B7-884D-B6D6-19E1467CC303}" srcOrd="0" destOrd="0" presId="urn:microsoft.com/office/officeart/2005/8/layout/orgChart1"/>
    <dgm:cxn modelId="{D00B77A9-C8E6-5D4F-A0BF-9556F694C747}" type="presOf" srcId="{52A5D14F-074A-0B41-8ED8-5415531F50FD}" destId="{13B523DA-7753-5E41-9004-66E1C84A6A6A}" srcOrd="1" destOrd="0" presId="urn:microsoft.com/office/officeart/2005/8/layout/orgChart1"/>
    <dgm:cxn modelId="{56AF7BAE-CACF-7F4C-B789-163DDD33AD00}" srcId="{D7D70141-174F-6945-8C3F-8FDE3F341501}" destId="{E5B85284-9231-F742-8FFD-82747E86E479}" srcOrd="0" destOrd="0" parTransId="{4FC8157B-BFC2-2245-B7B0-F0D87FA6A528}" sibTransId="{9C7A8C8E-C1C5-7E4A-B4BF-0CB49245E64A}"/>
    <dgm:cxn modelId="{DA732BC2-315E-E747-BE0E-C4F85A7F3D49}" type="presOf" srcId="{D7D70141-174F-6945-8C3F-8FDE3F341501}" destId="{EF731BE7-A9BC-3A4E-8637-A72B3F54F28C}" srcOrd="0" destOrd="0" presId="urn:microsoft.com/office/officeart/2005/8/layout/orgChart1"/>
    <dgm:cxn modelId="{D1356BC3-0CE1-3B41-A8C9-26CB805BC04D}" type="presOf" srcId="{1729C216-A0D6-2B4C-AFA4-84ABA1AFAFF0}" destId="{E4F28CD4-3CE6-8143-9215-81F4A95B4A91}" srcOrd="1" destOrd="0" presId="urn:microsoft.com/office/officeart/2005/8/layout/orgChart1"/>
    <dgm:cxn modelId="{6F9E4EC9-FAFC-784D-9C88-6A05BB146BD6}" type="presOf" srcId="{80FDA97E-9048-E747-81C7-93ED4587B8DB}" destId="{BEA90B2E-290B-2B49-9DBB-A791468EBDA8}" srcOrd="0" destOrd="0" presId="urn:microsoft.com/office/officeart/2005/8/layout/orgChart1"/>
    <dgm:cxn modelId="{DA8A28D1-79EA-614D-A6FB-099E8DC1B51A}" type="presOf" srcId="{FF52D65E-68CA-BF45-A019-277D03504D18}" destId="{0909D2BF-CF27-5B4C-97F7-F8BC98C97478}" srcOrd="1" destOrd="0" presId="urn:microsoft.com/office/officeart/2005/8/layout/orgChart1"/>
    <dgm:cxn modelId="{97D757DD-5872-8D4F-96CA-1FD801775A6E}" type="presOf" srcId="{34A898E6-A9E7-8849-ACEF-F15851801789}" destId="{904E3F84-B662-1F48-8D8C-DBEBEEF3CA9B}" srcOrd="1" destOrd="0" presId="urn:microsoft.com/office/officeart/2005/8/layout/orgChart1"/>
    <dgm:cxn modelId="{1B93B5DD-F6EE-CA44-8387-32016A443AB1}" type="presOf" srcId="{20089FC2-DE88-4C4E-9FE4-0BEBAF60852A}" destId="{BADB22C2-5302-8742-AF13-5FB2DEE793BC}" srcOrd="0" destOrd="0" presId="urn:microsoft.com/office/officeart/2005/8/layout/orgChart1"/>
    <dgm:cxn modelId="{F4894FE5-BB1F-0D42-9741-FA7CFEE92FB8}" type="presOf" srcId="{78AC7D34-67FD-874F-8CEE-DD1AB9693E4E}" destId="{76C74668-F39E-2A46-9E3D-294349E6D74E}" srcOrd="1" destOrd="0" presId="urn:microsoft.com/office/officeart/2005/8/layout/orgChart1"/>
    <dgm:cxn modelId="{8037F8F4-427E-2A4D-B95A-C038B8F25E82}" type="presOf" srcId="{6232035D-526A-DE4A-9657-3B9ECA2BD09D}" destId="{04F41F92-9EDA-3B41-8833-C13D9F8FCF5E}" srcOrd="0" destOrd="0" presId="urn:microsoft.com/office/officeart/2005/8/layout/orgChart1"/>
    <dgm:cxn modelId="{DCCFCB72-A07C-3245-A728-BDD71AD9E708}" type="presParOf" srcId="{888136B9-114B-844D-84EC-68F9A88318FE}" destId="{6377B9D4-F5C6-E147-9FE1-9D980D90EFB0}" srcOrd="0" destOrd="0" presId="urn:microsoft.com/office/officeart/2005/8/layout/orgChart1"/>
    <dgm:cxn modelId="{C292EC1E-A2B6-1342-81EA-D2FBB3AAD013}" type="presParOf" srcId="{6377B9D4-F5C6-E147-9FE1-9D980D90EFB0}" destId="{B5BF9D22-85FE-964E-8781-65C351C05C64}" srcOrd="0" destOrd="0" presId="urn:microsoft.com/office/officeart/2005/8/layout/orgChart1"/>
    <dgm:cxn modelId="{9452D813-FF1F-D246-BE52-D957221FE05D}" type="presParOf" srcId="{B5BF9D22-85FE-964E-8781-65C351C05C64}" destId="{5C89A1B4-F91E-0548-A7A3-D4FA6CA1E826}" srcOrd="0" destOrd="0" presId="urn:microsoft.com/office/officeart/2005/8/layout/orgChart1"/>
    <dgm:cxn modelId="{0F47C13F-106D-7A40-ADC1-E35669837C3F}" type="presParOf" srcId="{B5BF9D22-85FE-964E-8781-65C351C05C64}" destId="{D118427D-15E4-4440-888D-DD85D9EA5FA2}" srcOrd="1" destOrd="0" presId="urn:microsoft.com/office/officeart/2005/8/layout/orgChart1"/>
    <dgm:cxn modelId="{762474DE-205A-A047-980E-8B5AEC91EBF6}" type="presParOf" srcId="{6377B9D4-F5C6-E147-9FE1-9D980D90EFB0}" destId="{FAFDEE82-B81A-E248-AF00-A3860EAAB7F7}" srcOrd="1" destOrd="0" presId="urn:microsoft.com/office/officeart/2005/8/layout/orgChart1"/>
    <dgm:cxn modelId="{D8E30D1A-DA43-5F4F-A39C-63727791959D}" type="presParOf" srcId="{FAFDEE82-B81A-E248-AF00-A3860EAAB7F7}" destId="{B9131BAC-5721-734D-AD62-F3A459741347}" srcOrd="0" destOrd="0" presId="urn:microsoft.com/office/officeart/2005/8/layout/orgChart1"/>
    <dgm:cxn modelId="{E109CC32-4509-4A4E-B56F-B0EC809E1DCF}" type="presParOf" srcId="{FAFDEE82-B81A-E248-AF00-A3860EAAB7F7}" destId="{7C96509A-941A-6C49-90A3-8E26E0548E0F}" srcOrd="1" destOrd="0" presId="urn:microsoft.com/office/officeart/2005/8/layout/orgChart1"/>
    <dgm:cxn modelId="{325139FE-20FD-494F-9049-F8FA91F41FB2}" type="presParOf" srcId="{7C96509A-941A-6C49-90A3-8E26E0548E0F}" destId="{256649DD-E274-CD49-845C-103AA797E0F1}" srcOrd="0" destOrd="0" presId="urn:microsoft.com/office/officeart/2005/8/layout/orgChart1"/>
    <dgm:cxn modelId="{011D2D23-2582-864B-8A06-900407D2874B}" type="presParOf" srcId="{256649DD-E274-CD49-845C-103AA797E0F1}" destId="{04F41F92-9EDA-3B41-8833-C13D9F8FCF5E}" srcOrd="0" destOrd="0" presId="urn:microsoft.com/office/officeart/2005/8/layout/orgChart1"/>
    <dgm:cxn modelId="{64A40E2D-A859-DD40-9816-9A206C81A216}" type="presParOf" srcId="{256649DD-E274-CD49-845C-103AA797E0F1}" destId="{C4E942DE-CB93-384D-A5D9-89794E326479}" srcOrd="1" destOrd="0" presId="urn:microsoft.com/office/officeart/2005/8/layout/orgChart1"/>
    <dgm:cxn modelId="{61286B68-A288-7A45-91CB-4B6C860EEA8D}" type="presParOf" srcId="{7C96509A-941A-6C49-90A3-8E26E0548E0F}" destId="{8B271691-C7D4-BB4D-B573-580684AAD3EF}" srcOrd="1" destOrd="0" presId="urn:microsoft.com/office/officeart/2005/8/layout/orgChart1"/>
    <dgm:cxn modelId="{86206F7C-2320-2F46-9645-2E901295EF8D}" type="presParOf" srcId="{8B271691-C7D4-BB4D-B573-580684AAD3EF}" destId="{5EBB6CF0-E5F5-BF46-B8EE-AF1B788BDE55}" srcOrd="0" destOrd="0" presId="urn:microsoft.com/office/officeart/2005/8/layout/orgChart1"/>
    <dgm:cxn modelId="{C1D5DF2C-9315-0B49-A9A7-62096AC7F2BB}" type="presParOf" srcId="{8B271691-C7D4-BB4D-B573-580684AAD3EF}" destId="{8199DAD4-F0D4-FF40-B9AF-13D5F2554767}" srcOrd="1" destOrd="0" presId="urn:microsoft.com/office/officeart/2005/8/layout/orgChart1"/>
    <dgm:cxn modelId="{AFB1B733-3CCB-8A4B-8D13-96AD2D70D968}" type="presParOf" srcId="{8199DAD4-F0D4-FF40-B9AF-13D5F2554767}" destId="{552F2B43-F5D9-8F4A-9AD0-61B8920B7C9C}" srcOrd="0" destOrd="0" presId="urn:microsoft.com/office/officeart/2005/8/layout/orgChart1"/>
    <dgm:cxn modelId="{1FE425D1-BCFF-B74A-9CB9-2826474DA951}" type="presParOf" srcId="{552F2B43-F5D9-8F4A-9AD0-61B8920B7C9C}" destId="{7042BF73-BFEC-0143-A3F2-49349B53BCE9}" srcOrd="0" destOrd="0" presId="urn:microsoft.com/office/officeart/2005/8/layout/orgChart1"/>
    <dgm:cxn modelId="{65CD02AA-2A09-C942-83C0-FE698E62805D}" type="presParOf" srcId="{552F2B43-F5D9-8F4A-9AD0-61B8920B7C9C}" destId="{13B523DA-7753-5E41-9004-66E1C84A6A6A}" srcOrd="1" destOrd="0" presId="urn:microsoft.com/office/officeart/2005/8/layout/orgChart1"/>
    <dgm:cxn modelId="{15CE4064-2163-EF41-8B1F-332FBB5F596E}" type="presParOf" srcId="{8199DAD4-F0D4-FF40-B9AF-13D5F2554767}" destId="{684219BC-2146-364F-B861-1625CE408058}" srcOrd="1" destOrd="0" presId="urn:microsoft.com/office/officeart/2005/8/layout/orgChart1"/>
    <dgm:cxn modelId="{539C0CAD-A57C-F74A-A60A-8700DD96E632}" type="presParOf" srcId="{8199DAD4-F0D4-FF40-B9AF-13D5F2554767}" destId="{DB0E0A7F-83B2-E54C-974C-750CDDC7C4C3}" srcOrd="2" destOrd="0" presId="urn:microsoft.com/office/officeart/2005/8/layout/orgChart1"/>
    <dgm:cxn modelId="{132CE710-99DF-714D-85B8-567652C0B9C6}" type="presParOf" srcId="{8B271691-C7D4-BB4D-B573-580684AAD3EF}" destId="{342FC8D2-6D6E-4949-9F65-BBD8A74F0005}" srcOrd="2" destOrd="0" presId="urn:microsoft.com/office/officeart/2005/8/layout/orgChart1"/>
    <dgm:cxn modelId="{EE337C39-9986-324C-BD73-26D5BC714DDD}" type="presParOf" srcId="{8B271691-C7D4-BB4D-B573-580684AAD3EF}" destId="{CBE649D0-AF4C-3742-B416-7C5382931183}" srcOrd="3" destOrd="0" presId="urn:microsoft.com/office/officeart/2005/8/layout/orgChart1"/>
    <dgm:cxn modelId="{29D34E0B-FA13-3B40-823A-08060816D55E}" type="presParOf" srcId="{CBE649D0-AF4C-3742-B416-7C5382931183}" destId="{DD2A38D6-EAB5-A34F-ADB1-C128F36824E0}" srcOrd="0" destOrd="0" presId="urn:microsoft.com/office/officeart/2005/8/layout/orgChart1"/>
    <dgm:cxn modelId="{48A921E6-428D-5D4F-8565-A2A72FE6D03A}" type="presParOf" srcId="{DD2A38D6-EAB5-A34F-ADB1-C128F36824E0}" destId="{BEA90B2E-290B-2B49-9DBB-A791468EBDA8}" srcOrd="0" destOrd="0" presId="urn:microsoft.com/office/officeart/2005/8/layout/orgChart1"/>
    <dgm:cxn modelId="{39CC61CB-AA1F-6544-9583-84AC0C2FD25E}" type="presParOf" srcId="{DD2A38D6-EAB5-A34F-ADB1-C128F36824E0}" destId="{B0CE4971-6A1D-5948-9FFB-02BA07AB0355}" srcOrd="1" destOrd="0" presId="urn:microsoft.com/office/officeart/2005/8/layout/orgChart1"/>
    <dgm:cxn modelId="{7540EF98-C4AE-0B4B-8354-9941B423A009}" type="presParOf" srcId="{CBE649D0-AF4C-3742-B416-7C5382931183}" destId="{E5E1797D-EA88-E345-9232-5DD32C8A5E5E}" srcOrd="1" destOrd="0" presId="urn:microsoft.com/office/officeart/2005/8/layout/orgChart1"/>
    <dgm:cxn modelId="{D579F54C-86B4-C54E-A1F4-FC1D8A13BC94}" type="presParOf" srcId="{CBE649D0-AF4C-3742-B416-7C5382931183}" destId="{25B68E92-6819-A24B-9559-5C826180BB8E}" srcOrd="2" destOrd="0" presId="urn:microsoft.com/office/officeart/2005/8/layout/orgChart1"/>
    <dgm:cxn modelId="{CBC63FB8-658B-F343-BC0E-F5D396B75CEA}" type="presParOf" srcId="{8B271691-C7D4-BB4D-B573-580684AAD3EF}" destId="{7CE42B3B-8978-0D4D-AFEB-274705166B2D}" srcOrd="4" destOrd="0" presId="urn:microsoft.com/office/officeart/2005/8/layout/orgChart1"/>
    <dgm:cxn modelId="{C057198D-6C54-EB45-95A1-2EF6CCD01126}" type="presParOf" srcId="{8B271691-C7D4-BB4D-B573-580684AAD3EF}" destId="{33B5E60B-96B3-194E-A173-15AAE86ABCE1}" srcOrd="5" destOrd="0" presId="urn:microsoft.com/office/officeart/2005/8/layout/orgChart1"/>
    <dgm:cxn modelId="{66FC2CE0-A27C-BB43-B50A-6BD0907A11E8}" type="presParOf" srcId="{33B5E60B-96B3-194E-A173-15AAE86ABCE1}" destId="{982E4BE2-1A89-0841-929B-7FEEA5F1BE53}" srcOrd="0" destOrd="0" presId="urn:microsoft.com/office/officeart/2005/8/layout/orgChart1"/>
    <dgm:cxn modelId="{865B3F5A-1B11-CA4C-B50A-6FD34E73E3EA}" type="presParOf" srcId="{982E4BE2-1A89-0841-929B-7FEEA5F1BE53}" destId="{6DCCEDDA-9F0A-3C42-A1B4-6D42922159D4}" srcOrd="0" destOrd="0" presId="urn:microsoft.com/office/officeart/2005/8/layout/orgChart1"/>
    <dgm:cxn modelId="{E1CDD1EA-C1F3-DD42-8023-190A410EF9B8}" type="presParOf" srcId="{982E4BE2-1A89-0841-929B-7FEEA5F1BE53}" destId="{76C74668-F39E-2A46-9E3D-294349E6D74E}" srcOrd="1" destOrd="0" presId="urn:microsoft.com/office/officeart/2005/8/layout/orgChart1"/>
    <dgm:cxn modelId="{6DBCE040-9198-3A48-9FF1-5D3B030F8B6C}" type="presParOf" srcId="{33B5E60B-96B3-194E-A173-15AAE86ABCE1}" destId="{7F648BE9-8085-D348-BE1D-CA378F37D0FE}" srcOrd="1" destOrd="0" presId="urn:microsoft.com/office/officeart/2005/8/layout/orgChart1"/>
    <dgm:cxn modelId="{6DA15568-6DD3-4645-97A7-FE1CFD42BB51}" type="presParOf" srcId="{33B5E60B-96B3-194E-A173-15AAE86ABCE1}" destId="{F29A0DA8-CBD5-374A-9729-1099A32C4334}" srcOrd="2" destOrd="0" presId="urn:microsoft.com/office/officeart/2005/8/layout/orgChart1"/>
    <dgm:cxn modelId="{CEDCE4A9-D80A-D549-BF5A-B1981EAC0A0D}" type="presParOf" srcId="{8B271691-C7D4-BB4D-B573-580684AAD3EF}" destId="{BADB22C2-5302-8742-AF13-5FB2DEE793BC}" srcOrd="6" destOrd="0" presId="urn:microsoft.com/office/officeart/2005/8/layout/orgChart1"/>
    <dgm:cxn modelId="{9A351B77-B398-A643-8252-21A379097DEE}" type="presParOf" srcId="{8B271691-C7D4-BB4D-B573-580684AAD3EF}" destId="{111DD9A9-B21C-7B4D-AC4F-D2254C188EDC}" srcOrd="7" destOrd="0" presId="urn:microsoft.com/office/officeart/2005/8/layout/orgChart1"/>
    <dgm:cxn modelId="{60206599-C3A5-0C43-A70B-DE1BB17B6B4E}" type="presParOf" srcId="{111DD9A9-B21C-7B4D-AC4F-D2254C188EDC}" destId="{2B0D63E5-68B2-4A4F-82E6-6699CF7F5275}" srcOrd="0" destOrd="0" presId="urn:microsoft.com/office/officeart/2005/8/layout/orgChart1"/>
    <dgm:cxn modelId="{3F2D9499-BBA9-AF4F-8797-D2DA1F9D3AF0}" type="presParOf" srcId="{2B0D63E5-68B2-4A4F-82E6-6699CF7F5275}" destId="{3E460A4D-B1A7-1942-8980-3D90D4F0C6D2}" srcOrd="0" destOrd="0" presId="urn:microsoft.com/office/officeart/2005/8/layout/orgChart1"/>
    <dgm:cxn modelId="{D3B21A5A-58EF-FF49-8EF1-127CA986E008}" type="presParOf" srcId="{2B0D63E5-68B2-4A4F-82E6-6699CF7F5275}" destId="{E4F28CD4-3CE6-8143-9215-81F4A95B4A91}" srcOrd="1" destOrd="0" presId="urn:microsoft.com/office/officeart/2005/8/layout/orgChart1"/>
    <dgm:cxn modelId="{788BFD61-8D03-8846-9AB2-BBC087A1865E}" type="presParOf" srcId="{111DD9A9-B21C-7B4D-AC4F-D2254C188EDC}" destId="{5732C6DF-2FBA-2740-88B6-CC5C28975A74}" srcOrd="1" destOrd="0" presId="urn:microsoft.com/office/officeart/2005/8/layout/orgChart1"/>
    <dgm:cxn modelId="{031082EE-888F-D744-BDC2-7730F18EA73B}" type="presParOf" srcId="{111DD9A9-B21C-7B4D-AC4F-D2254C188EDC}" destId="{F1EC42BA-6E0C-9741-B0A7-B6BDE00A9B3E}" srcOrd="2" destOrd="0" presId="urn:microsoft.com/office/officeart/2005/8/layout/orgChart1"/>
    <dgm:cxn modelId="{142FDC4A-7348-3046-AC85-1FCA73A4D8EB}" type="presParOf" srcId="{8B271691-C7D4-BB4D-B573-580684AAD3EF}" destId="{B2CD86FE-02B7-884D-B6D6-19E1467CC303}" srcOrd="8" destOrd="0" presId="urn:microsoft.com/office/officeart/2005/8/layout/orgChart1"/>
    <dgm:cxn modelId="{30962ACC-1BAC-7248-8429-916CDAF2C071}" type="presParOf" srcId="{8B271691-C7D4-BB4D-B573-580684AAD3EF}" destId="{48EDC517-A490-2145-AFD5-04C27C3443DF}" srcOrd="9" destOrd="0" presId="urn:microsoft.com/office/officeart/2005/8/layout/orgChart1"/>
    <dgm:cxn modelId="{34478F63-CAAC-B74D-8EBA-8C62F6656672}" type="presParOf" srcId="{48EDC517-A490-2145-AFD5-04C27C3443DF}" destId="{4EC311D4-8878-F140-8F11-CD11CF0AEEB5}" srcOrd="0" destOrd="0" presId="urn:microsoft.com/office/officeart/2005/8/layout/orgChart1"/>
    <dgm:cxn modelId="{75A1033C-DF8B-2243-B130-7C06CB0031FE}" type="presParOf" srcId="{4EC311D4-8878-F140-8F11-CD11CF0AEEB5}" destId="{929F1E07-96B4-B24A-9D97-3084107B9E41}" srcOrd="0" destOrd="0" presId="urn:microsoft.com/office/officeart/2005/8/layout/orgChart1"/>
    <dgm:cxn modelId="{CF5AC850-40E0-2641-A4C8-688DDBC1D018}" type="presParOf" srcId="{4EC311D4-8878-F140-8F11-CD11CF0AEEB5}" destId="{B1FEF06C-5865-AC45-AEFA-4A490DBEA0E7}" srcOrd="1" destOrd="0" presId="urn:microsoft.com/office/officeart/2005/8/layout/orgChart1"/>
    <dgm:cxn modelId="{A7C31024-1272-3740-B205-FDB9D2DA00D0}" type="presParOf" srcId="{48EDC517-A490-2145-AFD5-04C27C3443DF}" destId="{632427A3-E954-C847-81E6-E582DC2DFE77}" srcOrd="1" destOrd="0" presId="urn:microsoft.com/office/officeart/2005/8/layout/orgChart1"/>
    <dgm:cxn modelId="{1D4AA7EA-1B8F-BF43-B6AA-BFD3C88DCAA5}" type="presParOf" srcId="{48EDC517-A490-2145-AFD5-04C27C3443DF}" destId="{D04D7006-1808-3C44-8932-C5E708C10F45}" srcOrd="2" destOrd="0" presId="urn:microsoft.com/office/officeart/2005/8/layout/orgChart1"/>
    <dgm:cxn modelId="{ADAA8505-C1E0-4A48-AB7D-929B6EE84008}" type="presParOf" srcId="{7C96509A-941A-6C49-90A3-8E26E0548E0F}" destId="{52031E7C-20D7-7D4D-B237-1C20DAA1DC91}" srcOrd="2" destOrd="0" presId="urn:microsoft.com/office/officeart/2005/8/layout/orgChart1"/>
    <dgm:cxn modelId="{D436364C-0965-BD4C-8A71-5BA9B4BC3085}" type="presParOf" srcId="{FAFDEE82-B81A-E248-AF00-A3860EAAB7F7}" destId="{1243FB82-6718-BE44-81F2-84A7468AFC7B}" srcOrd="2" destOrd="0" presId="urn:microsoft.com/office/officeart/2005/8/layout/orgChart1"/>
    <dgm:cxn modelId="{0501DB0E-0F07-DB47-ACD1-91499C25BD1E}" type="presParOf" srcId="{FAFDEE82-B81A-E248-AF00-A3860EAAB7F7}" destId="{AE7322DD-1EC2-4C4B-A52A-D41BD70E891B}" srcOrd="3" destOrd="0" presId="urn:microsoft.com/office/officeart/2005/8/layout/orgChart1"/>
    <dgm:cxn modelId="{7E995125-8AF4-BA42-A80D-06B915F0852C}" type="presParOf" srcId="{AE7322DD-1EC2-4C4B-A52A-D41BD70E891B}" destId="{DDC8120E-DB45-C14F-A59A-57B133DBEE5B}" srcOrd="0" destOrd="0" presId="urn:microsoft.com/office/officeart/2005/8/layout/orgChart1"/>
    <dgm:cxn modelId="{4BC3157B-6561-D947-8154-306C32550C98}" type="presParOf" srcId="{DDC8120E-DB45-C14F-A59A-57B133DBEE5B}" destId="{EF731BE7-A9BC-3A4E-8637-A72B3F54F28C}" srcOrd="0" destOrd="0" presId="urn:microsoft.com/office/officeart/2005/8/layout/orgChart1"/>
    <dgm:cxn modelId="{D6B99F74-F1CF-9245-A09F-B7D18E2E8A92}" type="presParOf" srcId="{DDC8120E-DB45-C14F-A59A-57B133DBEE5B}" destId="{38F69100-BBCC-2546-9274-B53566D7D78C}" srcOrd="1" destOrd="0" presId="urn:microsoft.com/office/officeart/2005/8/layout/orgChart1"/>
    <dgm:cxn modelId="{B458FC38-80C3-3B4B-94BC-6F9A3E6F8C34}" type="presParOf" srcId="{AE7322DD-1EC2-4C4B-A52A-D41BD70E891B}" destId="{C72EDD6A-B98A-1C44-8A5A-2FB60DB95A89}" srcOrd="1" destOrd="0" presId="urn:microsoft.com/office/officeart/2005/8/layout/orgChart1"/>
    <dgm:cxn modelId="{B87BBAE4-13C6-2C48-A61F-6DBA390A5BB7}" type="presParOf" srcId="{C72EDD6A-B98A-1C44-8A5A-2FB60DB95A89}" destId="{699733FD-66BD-3A4F-B714-36B669BBE516}" srcOrd="0" destOrd="0" presId="urn:microsoft.com/office/officeart/2005/8/layout/orgChart1"/>
    <dgm:cxn modelId="{120D0BD9-EEA0-4E40-9237-6FE0F2089258}" type="presParOf" srcId="{C72EDD6A-B98A-1C44-8A5A-2FB60DB95A89}" destId="{B91B2014-C5A7-3342-A47E-EA10BFF5D43A}" srcOrd="1" destOrd="0" presId="urn:microsoft.com/office/officeart/2005/8/layout/orgChart1"/>
    <dgm:cxn modelId="{AF4B908D-A670-1A42-991B-4661630EC009}" type="presParOf" srcId="{B91B2014-C5A7-3342-A47E-EA10BFF5D43A}" destId="{14537A93-372A-304E-A250-423C18F46559}" srcOrd="0" destOrd="0" presId="urn:microsoft.com/office/officeart/2005/8/layout/orgChart1"/>
    <dgm:cxn modelId="{7B892B1C-B37A-B742-9E38-575BF2EBF416}" type="presParOf" srcId="{14537A93-372A-304E-A250-423C18F46559}" destId="{A742996E-E2C7-5446-83C0-FA234EFF6A18}" srcOrd="0" destOrd="0" presId="urn:microsoft.com/office/officeart/2005/8/layout/orgChart1"/>
    <dgm:cxn modelId="{B0C3B1FE-FFD3-1741-AAD7-CFEFDBE39946}" type="presParOf" srcId="{14537A93-372A-304E-A250-423C18F46559}" destId="{CAA01AB4-F8BD-5643-BB12-F98DCD1FC496}" srcOrd="1" destOrd="0" presId="urn:microsoft.com/office/officeart/2005/8/layout/orgChart1"/>
    <dgm:cxn modelId="{1F62F0F3-6CBC-624F-81B0-9893E8A4427E}" type="presParOf" srcId="{B91B2014-C5A7-3342-A47E-EA10BFF5D43A}" destId="{A40B4AD2-8C5B-E149-9356-61C06D0FF01D}" srcOrd="1" destOrd="0" presId="urn:microsoft.com/office/officeart/2005/8/layout/orgChart1"/>
    <dgm:cxn modelId="{4B6092F1-9B35-D34A-BB18-833F2D3BFA56}" type="presParOf" srcId="{B91B2014-C5A7-3342-A47E-EA10BFF5D43A}" destId="{12B127FE-C6E6-7A45-877D-9809382EE5E4}" srcOrd="2" destOrd="0" presId="urn:microsoft.com/office/officeart/2005/8/layout/orgChart1"/>
    <dgm:cxn modelId="{DD469AFD-7603-BD4F-A4E9-7F85790E5CED}" type="presParOf" srcId="{C72EDD6A-B98A-1C44-8A5A-2FB60DB95A89}" destId="{500D3ACD-482F-4648-9121-B0816F38E473}" srcOrd="2" destOrd="0" presId="urn:microsoft.com/office/officeart/2005/8/layout/orgChart1"/>
    <dgm:cxn modelId="{7F9750D7-C9CC-BC41-AA13-4FC442147382}" type="presParOf" srcId="{C72EDD6A-B98A-1C44-8A5A-2FB60DB95A89}" destId="{11606B89-FBF8-874F-8EAE-E083A968A243}" srcOrd="3" destOrd="0" presId="urn:microsoft.com/office/officeart/2005/8/layout/orgChart1"/>
    <dgm:cxn modelId="{1A527095-F6AC-4D48-8E85-1378AD2F8CE7}" type="presParOf" srcId="{11606B89-FBF8-874F-8EAE-E083A968A243}" destId="{753E2366-5AB2-324A-ADF0-282C86CEAF3D}" srcOrd="0" destOrd="0" presId="urn:microsoft.com/office/officeart/2005/8/layout/orgChart1"/>
    <dgm:cxn modelId="{96A7D52F-E3F1-8B42-8F8A-FF3A4251C1BB}" type="presParOf" srcId="{753E2366-5AB2-324A-ADF0-282C86CEAF3D}" destId="{477B25EA-8186-C44E-8CCE-133522AF7140}" srcOrd="0" destOrd="0" presId="urn:microsoft.com/office/officeart/2005/8/layout/orgChart1"/>
    <dgm:cxn modelId="{845A8C7A-4A64-314E-9DEB-238DF9B3BF9F}" type="presParOf" srcId="{753E2366-5AB2-324A-ADF0-282C86CEAF3D}" destId="{D5E88031-FA61-5245-A517-B43475D656B2}" srcOrd="1" destOrd="0" presId="urn:microsoft.com/office/officeart/2005/8/layout/orgChart1"/>
    <dgm:cxn modelId="{DC6DC314-399A-5044-873E-3EBD398490D5}" type="presParOf" srcId="{11606B89-FBF8-874F-8EAE-E083A968A243}" destId="{F9AAF3B3-390F-EB44-A3AA-53C14697ABC0}" srcOrd="1" destOrd="0" presId="urn:microsoft.com/office/officeart/2005/8/layout/orgChart1"/>
    <dgm:cxn modelId="{1BE72A68-0BAA-2642-884D-E1072EB463E2}" type="presParOf" srcId="{11606B89-FBF8-874F-8EAE-E083A968A243}" destId="{CD2FC4AC-815E-874C-AE05-AF10D4399062}" srcOrd="2" destOrd="0" presId="urn:microsoft.com/office/officeart/2005/8/layout/orgChart1"/>
    <dgm:cxn modelId="{31CBF276-9526-8946-9B4F-68E0DCAB496E}" type="presParOf" srcId="{C72EDD6A-B98A-1C44-8A5A-2FB60DB95A89}" destId="{B4198DF8-9A1E-3044-A4BD-7C13EFAEA3A0}" srcOrd="4" destOrd="0" presId="urn:microsoft.com/office/officeart/2005/8/layout/orgChart1"/>
    <dgm:cxn modelId="{686E1886-229E-C84E-AB79-02D39D441C4D}" type="presParOf" srcId="{C72EDD6A-B98A-1C44-8A5A-2FB60DB95A89}" destId="{1926588E-1334-424E-B96B-09D410B237C8}" srcOrd="5" destOrd="0" presId="urn:microsoft.com/office/officeart/2005/8/layout/orgChart1"/>
    <dgm:cxn modelId="{E2E98F63-D8B7-094A-8565-D5A9F59DD3D7}" type="presParOf" srcId="{1926588E-1334-424E-B96B-09D410B237C8}" destId="{A38E018A-8B06-2B4F-BC7A-5022442D4141}" srcOrd="0" destOrd="0" presId="urn:microsoft.com/office/officeart/2005/8/layout/orgChart1"/>
    <dgm:cxn modelId="{EE096AA4-AE60-1649-B7D0-02E8DE246B78}" type="presParOf" srcId="{A38E018A-8B06-2B4F-BC7A-5022442D4141}" destId="{99AA535A-46EF-2947-B7FB-66B3500794F9}" srcOrd="0" destOrd="0" presId="urn:microsoft.com/office/officeart/2005/8/layout/orgChart1"/>
    <dgm:cxn modelId="{0DA10D84-0AA4-3141-8A14-5763D83C875D}" type="presParOf" srcId="{A38E018A-8B06-2B4F-BC7A-5022442D4141}" destId="{0909D2BF-CF27-5B4C-97F7-F8BC98C97478}" srcOrd="1" destOrd="0" presId="urn:microsoft.com/office/officeart/2005/8/layout/orgChart1"/>
    <dgm:cxn modelId="{FE24AE8E-690B-F44F-98BE-D4FEE5F0E60C}" type="presParOf" srcId="{1926588E-1334-424E-B96B-09D410B237C8}" destId="{7BB18128-9B3A-534E-B8D2-9FCD5FAC4E6D}" srcOrd="1" destOrd="0" presId="urn:microsoft.com/office/officeart/2005/8/layout/orgChart1"/>
    <dgm:cxn modelId="{2152F169-5B08-5C4C-AD0A-07D52D01FCD6}" type="presParOf" srcId="{1926588E-1334-424E-B96B-09D410B237C8}" destId="{994176BC-0960-2E47-90EA-0134F7F3AC30}" srcOrd="2" destOrd="0" presId="urn:microsoft.com/office/officeart/2005/8/layout/orgChart1"/>
    <dgm:cxn modelId="{729D655D-9092-0D4F-9AEA-2AC3C0B33980}" type="presParOf" srcId="{C72EDD6A-B98A-1C44-8A5A-2FB60DB95A89}" destId="{CE2AE265-47E3-8D4C-9AA3-149879191094}" srcOrd="6" destOrd="0" presId="urn:microsoft.com/office/officeart/2005/8/layout/orgChart1"/>
    <dgm:cxn modelId="{0ABCF3F6-035A-BD4B-90F5-E0845B98FABA}" type="presParOf" srcId="{C72EDD6A-B98A-1C44-8A5A-2FB60DB95A89}" destId="{2714604D-977F-E840-BB99-8DDBEA5D1904}" srcOrd="7" destOrd="0" presId="urn:microsoft.com/office/officeart/2005/8/layout/orgChart1"/>
    <dgm:cxn modelId="{9DF46D49-C6C0-A841-8568-6AEBFD0E5438}" type="presParOf" srcId="{2714604D-977F-E840-BB99-8DDBEA5D1904}" destId="{0C0FECDB-EBF5-4945-BCF4-8187AC788EE3}" srcOrd="0" destOrd="0" presId="urn:microsoft.com/office/officeart/2005/8/layout/orgChart1"/>
    <dgm:cxn modelId="{D7F683F4-C5DA-444F-A5A2-C144931D95EC}" type="presParOf" srcId="{0C0FECDB-EBF5-4945-BCF4-8187AC788EE3}" destId="{ECB5101C-99D3-5A40-BA8B-EFE9220AB80E}" srcOrd="0" destOrd="0" presId="urn:microsoft.com/office/officeart/2005/8/layout/orgChart1"/>
    <dgm:cxn modelId="{D8475B6F-E7E9-BD44-9F1A-4E3D497C7C4D}" type="presParOf" srcId="{0C0FECDB-EBF5-4945-BCF4-8187AC788EE3}" destId="{904E3F84-B662-1F48-8D8C-DBEBEEF3CA9B}" srcOrd="1" destOrd="0" presId="urn:microsoft.com/office/officeart/2005/8/layout/orgChart1"/>
    <dgm:cxn modelId="{2896A19B-7A04-D449-BFAA-9C5313F3C415}" type="presParOf" srcId="{2714604D-977F-E840-BB99-8DDBEA5D1904}" destId="{F83A4897-8754-FC4D-8998-34D7D31D32F2}" srcOrd="1" destOrd="0" presId="urn:microsoft.com/office/officeart/2005/8/layout/orgChart1"/>
    <dgm:cxn modelId="{4891F0E6-A7C0-E74E-AF16-9A0049D03DC0}" type="presParOf" srcId="{2714604D-977F-E840-BB99-8DDBEA5D1904}" destId="{9B74FF92-6C96-C048-8633-4249EDABF371}" srcOrd="2" destOrd="0" presId="urn:microsoft.com/office/officeart/2005/8/layout/orgChart1"/>
    <dgm:cxn modelId="{90C3B6FC-683F-EC49-93CD-C7AAF740A19E}" type="presParOf" srcId="{AE7322DD-1EC2-4C4B-A52A-D41BD70E891B}" destId="{B8DDB429-D29E-A848-A582-0034E47CAC01}" srcOrd="2" destOrd="0" presId="urn:microsoft.com/office/officeart/2005/8/layout/orgChart1"/>
    <dgm:cxn modelId="{D9AB5F06-DF6B-DE4E-9CC7-E6069413BA2F}" type="presParOf" srcId="{6377B9D4-F5C6-E147-9FE1-9D980D90EFB0}" destId="{2D9E6585-C604-214B-92A1-4B5148BD105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A0CBCAB-7537-4D5C-9C61-5DFADE89EE5D}"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56B64E7-B795-4BF5-9FDD-D51CC22A6AE1}">
      <dgm:prSet phldrT="[Text]"/>
      <dgm:spPr>
        <a:solidFill>
          <a:schemeClr val="tx2">
            <a:lumMod val="20000"/>
            <a:lumOff val="80000"/>
            <a:alpha val="50000"/>
          </a:schemeClr>
        </a:solidFill>
      </dgm:spPr>
      <dgm:t>
        <a:bodyPr/>
        <a:lstStyle/>
        <a:p>
          <a:r>
            <a:rPr lang="en-US" dirty="0"/>
            <a:t>Change Dosage or Time</a:t>
          </a:r>
        </a:p>
      </dgm:t>
    </dgm:pt>
    <dgm:pt modelId="{F07A03D5-4F5B-4D97-BD84-934086D03B39}" type="parTrans" cxnId="{9EBA016A-911B-4378-9F10-2DD8990B062C}">
      <dgm:prSet/>
      <dgm:spPr/>
      <dgm:t>
        <a:bodyPr/>
        <a:lstStyle/>
        <a:p>
          <a:endParaRPr lang="en-US"/>
        </a:p>
      </dgm:t>
    </dgm:pt>
    <dgm:pt modelId="{5EB369AD-A556-405F-BFAF-3B8CE8F56C51}" type="sibTrans" cxnId="{9EBA016A-911B-4378-9F10-2DD8990B062C}">
      <dgm:prSet/>
      <dgm:spPr/>
      <dgm:t>
        <a:bodyPr/>
        <a:lstStyle/>
        <a:p>
          <a:endParaRPr lang="en-US"/>
        </a:p>
      </dgm:t>
    </dgm:pt>
    <dgm:pt modelId="{B342F71C-0935-494C-B638-D9E60026882A}">
      <dgm:prSet phldrT="[Text]"/>
      <dgm:spPr>
        <a:solidFill>
          <a:schemeClr val="accent1">
            <a:lumMod val="40000"/>
            <a:lumOff val="60000"/>
            <a:alpha val="50000"/>
          </a:schemeClr>
        </a:solidFill>
      </dgm:spPr>
      <dgm:t>
        <a:bodyPr/>
        <a:lstStyle/>
        <a:p>
          <a:r>
            <a:rPr lang="en-US" dirty="0"/>
            <a:t>Change the Learning Environment to Promote Attention and Engagement</a:t>
          </a:r>
        </a:p>
      </dgm:t>
    </dgm:pt>
    <dgm:pt modelId="{CDFCF50A-AF0F-4B05-91F3-F3F0F8506C50}" type="parTrans" cxnId="{A1A4C45D-158F-4580-A78B-00BE4DCD6476}">
      <dgm:prSet/>
      <dgm:spPr/>
      <dgm:t>
        <a:bodyPr/>
        <a:lstStyle/>
        <a:p>
          <a:endParaRPr lang="en-US"/>
        </a:p>
      </dgm:t>
    </dgm:pt>
    <dgm:pt modelId="{A3B363B6-2EEF-4FC8-AAF0-4EC271F4DD0C}" type="sibTrans" cxnId="{A1A4C45D-158F-4580-A78B-00BE4DCD6476}">
      <dgm:prSet/>
      <dgm:spPr/>
      <dgm:t>
        <a:bodyPr/>
        <a:lstStyle/>
        <a:p>
          <a:endParaRPr lang="en-US"/>
        </a:p>
      </dgm:t>
    </dgm:pt>
    <dgm:pt modelId="{9E5BB7A4-58EB-4DA3-AC83-ED53C1CC37C1}">
      <dgm:prSet phldrT="[Text]"/>
      <dgm:spPr>
        <a:solidFill>
          <a:schemeClr val="tx2">
            <a:lumMod val="75000"/>
            <a:alpha val="50000"/>
          </a:schemeClr>
        </a:solidFill>
      </dgm:spPr>
      <dgm:t>
        <a:bodyPr/>
        <a:lstStyle/>
        <a:p>
          <a:r>
            <a:rPr lang="en-US" dirty="0"/>
            <a:t>Combine Cognitive Processing Strategies with Academic Learning</a:t>
          </a:r>
        </a:p>
      </dgm:t>
    </dgm:pt>
    <dgm:pt modelId="{FA3E9BA6-ECB0-441D-9094-F87ACB1BBEDF}" type="parTrans" cxnId="{461ED3D4-21A3-4934-9D2D-42EB3DB4E53D}">
      <dgm:prSet/>
      <dgm:spPr/>
      <dgm:t>
        <a:bodyPr/>
        <a:lstStyle/>
        <a:p>
          <a:endParaRPr lang="en-US"/>
        </a:p>
      </dgm:t>
    </dgm:pt>
    <dgm:pt modelId="{6E07F294-BFF2-44F9-8033-77F6D8959DC8}" type="sibTrans" cxnId="{461ED3D4-21A3-4934-9D2D-42EB3DB4E53D}">
      <dgm:prSet/>
      <dgm:spPr/>
      <dgm:t>
        <a:bodyPr/>
        <a:lstStyle/>
        <a:p>
          <a:endParaRPr lang="en-US"/>
        </a:p>
      </dgm:t>
    </dgm:pt>
    <dgm:pt modelId="{125F6EC5-268D-4871-A1F4-8B35C2B627CF}">
      <dgm:prSet phldrT="[Text]"/>
      <dgm:spPr>
        <a:solidFill>
          <a:schemeClr val="tx2">
            <a:lumMod val="75000"/>
            <a:alpha val="80000"/>
          </a:schemeClr>
        </a:solidFill>
      </dgm:spPr>
      <dgm:t>
        <a:bodyPr/>
        <a:lstStyle/>
        <a:p>
          <a:r>
            <a:rPr lang="en-US" dirty="0"/>
            <a:t>Modify Delivery of Instruction </a:t>
          </a:r>
        </a:p>
      </dgm:t>
    </dgm:pt>
    <dgm:pt modelId="{64E0C60F-19C2-4DA0-8A69-973BF767D2CA}" type="parTrans" cxnId="{95C7A00A-F59D-409F-B7FD-741E877681E1}">
      <dgm:prSet/>
      <dgm:spPr/>
      <dgm:t>
        <a:bodyPr/>
        <a:lstStyle/>
        <a:p>
          <a:endParaRPr lang="en-US"/>
        </a:p>
      </dgm:t>
    </dgm:pt>
    <dgm:pt modelId="{E990EA91-0F87-49B6-A1E2-4C7793F5ABD8}" type="sibTrans" cxnId="{95C7A00A-F59D-409F-B7FD-741E877681E1}">
      <dgm:prSet/>
      <dgm:spPr/>
      <dgm:t>
        <a:bodyPr/>
        <a:lstStyle/>
        <a:p>
          <a:endParaRPr lang="en-US"/>
        </a:p>
      </dgm:t>
    </dgm:pt>
    <dgm:pt modelId="{AA2A4AF1-CA7E-411B-9E4D-2CE6633C23B2}" type="pres">
      <dgm:prSet presAssocID="{9A0CBCAB-7537-4D5C-9C61-5DFADE89EE5D}" presName="Name0" presStyleCnt="0">
        <dgm:presLayoutVars>
          <dgm:dir/>
          <dgm:resizeHandles val="exact"/>
        </dgm:presLayoutVars>
      </dgm:prSet>
      <dgm:spPr/>
    </dgm:pt>
    <dgm:pt modelId="{6CFBA4EF-3C46-49EC-9467-7DB11AD99409}" type="pres">
      <dgm:prSet presAssocID="{D56B64E7-B795-4BF5-9FDD-D51CC22A6AE1}" presName="Name5" presStyleLbl="vennNode1" presStyleIdx="0" presStyleCnt="4">
        <dgm:presLayoutVars>
          <dgm:bulletEnabled val="1"/>
        </dgm:presLayoutVars>
      </dgm:prSet>
      <dgm:spPr/>
    </dgm:pt>
    <dgm:pt modelId="{D9E0ECA3-4CDD-4231-BAC4-866C6B060E84}" type="pres">
      <dgm:prSet presAssocID="{5EB369AD-A556-405F-BFAF-3B8CE8F56C51}" presName="space" presStyleCnt="0"/>
      <dgm:spPr/>
    </dgm:pt>
    <dgm:pt modelId="{DF94FEE5-6127-4523-AFF5-FD5E8D6481E4}" type="pres">
      <dgm:prSet presAssocID="{B342F71C-0935-494C-B638-D9E60026882A}" presName="Name5" presStyleLbl="vennNode1" presStyleIdx="1" presStyleCnt="4">
        <dgm:presLayoutVars>
          <dgm:bulletEnabled val="1"/>
        </dgm:presLayoutVars>
      </dgm:prSet>
      <dgm:spPr/>
    </dgm:pt>
    <dgm:pt modelId="{769082DB-D953-4CFA-99E2-87A3C838658A}" type="pres">
      <dgm:prSet presAssocID="{A3B363B6-2EEF-4FC8-AAF0-4EC271F4DD0C}" presName="space" presStyleCnt="0"/>
      <dgm:spPr/>
    </dgm:pt>
    <dgm:pt modelId="{DB608E0E-55BB-4F28-8D26-FF5689F6849C}" type="pres">
      <dgm:prSet presAssocID="{9E5BB7A4-58EB-4DA3-AC83-ED53C1CC37C1}" presName="Name5" presStyleLbl="vennNode1" presStyleIdx="2" presStyleCnt="4" custLinFactNeighborX="20412" custLinFactNeighborY="2041">
        <dgm:presLayoutVars>
          <dgm:bulletEnabled val="1"/>
        </dgm:presLayoutVars>
      </dgm:prSet>
      <dgm:spPr/>
    </dgm:pt>
    <dgm:pt modelId="{5FB4FB49-A6C9-40B9-ADD8-CCA34B639604}" type="pres">
      <dgm:prSet presAssocID="{6E07F294-BFF2-44F9-8033-77F6D8959DC8}" presName="space" presStyleCnt="0"/>
      <dgm:spPr/>
    </dgm:pt>
    <dgm:pt modelId="{24C803E8-95BE-4928-8CC8-23F854845D30}" type="pres">
      <dgm:prSet presAssocID="{125F6EC5-268D-4871-A1F4-8B35C2B627CF}" presName="Name5" presStyleLbl="vennNode1" presStyleIdx="3" presStyleCnt="4">
        <dgm:presLayoutVars>
          <dgm:bulletEnabled val="1"/>
        </dgm:presLayoutVars>
      </dgm:prSet>
      <dgm:spPr/>
    </dgm:pt>
  </dgm:ptLst>
  <dgm:cxnLst>
    <dgm:cxn modelId="{95C7A00A-F59D-409F-B7FD-741E877681E1}" srcId="{9A0CBCAB-7537-4D5C-9C61-5DFADE89EE5D}" destId="{125F6EC5-268D-4871-A1F4-8B35C2B627CF}" srcOrd="3" destOrd="0" parTransId="{64E0C60F-19C2-4DA0-8A69-973BF767D2CA}" sibTransId="{E990EA91-0F87-49B6-A1E2-4C7793F5ABD8}"/>
    <dgm:cxn modelId="{7D689739-4B60-0043-B97B-E15ACE3CD946}" type="presOf" srcId="{9E5BB7A4-58EB-4DA3-AC83-ED53C1CC37C1}" destId="{DB608E0E-55BB-4F28-8D26-FF5689F6849C}" srcOrd="0" destOrd="0" presId="urn:microsoft.com/office/officeart/2005/8/layout/venn3"/>
    <dgm:cxn modelId="{405D6646-AF0B-C04D-AC1F-9078E6D45F18}" type="presOf" srcId="{B342F71C-0935-494C-B638-D9E60026882A}" destId="{DF94FEE5-6127-4523-AFF5-FD5E8D6481E4}" srcOrd="0" destOrd="0" presId="urn:microsoft.com/office/officeart/2005/8/layout/venn3"/>
    <dgm:cxn modelId="{50DC635A-C385-9542-B4B9-6488B349C498}" type="presOf" srcId="{9A0CBCAB-7537-4D5C-9C61-5DFADE89EE5D}" destId="{AA2A4AF1-CA7E-411B-9E4D-2CE6633C23B2}" srcOrd="0" destOrd="0" presId="urn:microsoft.com/office/officeart/2005/8/layout/venn3"/>
    <dgm:cxn modelId="{A1A4C45D-158F-4580-A78B-00BE4DCD6476}" srcId="{9A0CBCAB-7537-4D5C-9C61-5DFADE89EE5D}" destId="{B342F71C-0935-494C-B638-D9E60026882A}" srcOrd="1" destOrd="0" parTransId="{CDFCF50A-AF0F-4B05-91F3-F3F0F8506C50}" sibTransId="{A3B363B6-2EEF-4FC8-AAF0-4EC271F4DD0C}"/>
    <dgm:cxn modelId="{BF947262-3473-6646-B8F3-01CD1935A3FB}" type="presOf" srcId="{125F6EC5-268D-4871-A1F4-8B35C2B627CF}" destId="{24C803E8-95BE-4928-8CC8-23F854845D30}" srcOrd="0" destOrd="0" presId="urn:microsoft.com/office/officeart/2005/8/layout/venn3"/>
    <dgm:cxn modelId="{9EBA016A-911B-4378-9F10-2DD8990B062C}" srcId="{9A0CBCAB-7537-4D5C-9C61-5DFADE89EE5D}" destId="{D56B64E7-B795-4BF5-9FDD-D51CC22A6AE1}" srcOrd="0" destOrd="0" parTransId="{F07A03D5-4F5B-4D97-BD84-934086D03B39}" sibTransId="{5EB369AD-A556-405F-BFAF-3B8CE8F56C51}"/>
    <dgm:cxn modelId="{9B80C991-7008-2644-88D9-63DF7321D6EC}" type="presOf" srcId="{D56B64E7-B795-4BF5-9FDD-D51CC22A6AE1}" destId="{6CFBA4EF-3C46-49EC-9467-7DB11AD99409}" srcOrd="0" destOrd="0" presId="urn:microsoft.com/office/officeart/2005/8/layout/venn3"/>
    <dgm:cxn modelId="{461ED3D4-21A3-4934-9D2D-42EB3DB4E53D}" srcId="{9A0CBCAB-7537-4D5C-9C61-5DFADE89EE5D}" destId="{9E5BB7A4-58EB-4DA3-AC83-ED53C1CC37C1}" srcOrd="2" destOrd="0" parTransId="{FA3E9BA6-ECB0-441D-9094-F87ACB1BBEDF}" sibTransId="{6E07F294-BFF2-44F9-8033-77F6D8959DC8}"/>
    <dgm:cxn modelId="{AB5F3D9B-154B-7643-89E3-9750B7BD84F6}" type="presParOf" srcId="{AA2A4AF1-CA7E-411B-9E4D-2CE6633C23B2}" destId="{6CFBA4EF-3C46-49EC-9467-7DB11AD99409}" srcOrd="0" destOrd="0" presId="urn:microsoft.com/office/officeart/2005/8/layout/venn3"/>
    <dgm:cxn modelId="{EDCF322E-A20A-F841-8953-61E56375725E}" type="presParOf" srcId="{AA2A4AF1-CA7E-411B-9E4D-2CE6633C23B2}" destId="{D9E0ECA3-4CDD-4231-BAC4-866C6B060E84}" srcOrd="1" destOrd="0" presId="urn:microsoft.com/office/officeart/2005/8/layout/venn3"/>
    <dgm:cxn modelId="{9C152712-52EF-9941-BD61-CF11048BA71D}" type="presParOf" srcId="{AA2A4AF1-CA7E-411B-9E4D-2CE6633C23B2}" destId="{DF94FEE5-6127-4523-AFF5-FD5E8D6481E4}" srcOrd="2" destOrd="0" presId="urn:microsoft.com/office/officeart/2005/8/layout/venn3"/>
    <dgm:cxn modelId="{20241E36-CE73-8C44-A66F-BE3F3BE9AC92}" type="presParOf" srcId="{AA2A4AF1-CA7E-411B-9E4D-2CE6633C23B2}" destId="{769082DB-D953-4CFA-99E2-87A3C838658A}" srcOrd="3" destOrd="0" presId="urn:microsoft.com/office/officeart/2005/8/layout/venn3"/>
    <dgm:cxn modelId="{C988EBB2-6580-274A-91EB-6D79A4D1A868}" type="presParOf" srcId="{AA2A4AF1-CA7E-411B-9E4D-2CE6633C23B2}" destId="{DB608E0E-55BB-4F28-8D26-FF5689F6849C}" srcOrd="4" destOrd="0" presId="urn:microsoft.com/office/officeart/2005/8/layout/venn3"/>
    <dgm:cxn modelId="{9B8A715B-88E9-4944-BC38-EB0B942DC000}" type="presParOf" srcId="{AA2A4AF1-CA7E-411B-9E4D-2CE6633C23B2}" destId="{5FB4FB49-A6C9-40B9-ADD8-CCA34B639604}" srcOrd="5" destOrd="0" presId="urn:microsoft.com/office/officeart/2005/8/layout/venn3"/>
    <dgm:cxn modelId="{DB329C6A-E3B5-5349-864E-BC57D3A65CED}" type="presParOf" srcId="{AA2A4AF1-CA7E-411B-9E4D-2CE6633C23B2}" destId="{24C803E8-95BE-4928-8CC8-23F854845D30}"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808516-59E2-6143-AABF-53B946EE38A9}"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en-US"/>
        </a:p>
      </dgm:t>
    </dgm:pt>
    <dgm:pt modelId="{63D839A2-4943-034E-8B3F-2723B682D698}">
      <dgm:prSet custT="1"/>
      <dgm:spPr>
        <a:ln>
          <a:solidFill>
            <a:schemeClr val="accent2"/>
          </a:solidFill>
        </a:ln>
      </dgm:spPr>
      <dgm:t>
        <a:bodyPr/>
        <a:lstStyle/>
        <a:p>
          <a:pPr rtl="0"/>
          <a:r>
            <a:rPr lang="en-US" sz="2400" dirty="0"/>
            <a:t>Identify the error</a:t>
          </a:r>
        </a:p>
      </dgm:t>
    </dgm:pt>
    <dgm:pt modelId="{48E998A8-8281-BB49-893E-D861D5B542AD}" type="parTrans" cxnId="{7FB339BE-A335-E242-81E6-1F2138997E8F}">
      <dgm:prSet/>
      <dgm:spPr/>
      <dgm:t>
        <a:bodyPr/>
        <a:lstStyle/>
        <a:p>
          <a:endParaRPr lang="en-US"/>
        </a:p>
      </dgm:t>
    </dgm:pt>
    <dgm:pt modelId="{D50AF853-8A2A-AC48-9E4D-F7CA5D2F4A96}" type="sibTrans" cxnId="{7FB339BE-A335-E242-81E6-1F2138997E8F}">
      <dgm:prSet/>
      <dgm:spPr/>
      <dgm:t>
        <a:bodyPr/>
        <a:lstStyle/>
        <a:p>
          <a:endParaRPr lang="en-US"/>
        </a:p>
      </dgm:t>
    </dgm:pt>
    <dgm:pt modelId="{14355BE5-B921-5E45-B172-5555AA3AE257}">
      <dgm:prSet custT="1"/>
      <dgm:spPr>
        <a:ln>
          <a:solidFill>
            <a:schemeClr val="accent2"/>
          </a:solidFill>
        </a:ln>
      </dgm:spPr>
      <dgm:t>
        <a:bodyPr/>
        <a:lstStyle/>
        <a:p>
          <a:pPr rtl="0"/>
          <a:r>
            <a:rPr lang="en-US" sz="2400" dirty="0"/>
            <a:t>Follow error pattern to answer subsequent problems</a:t>
          </a:r>
        </a:p>
      </dgm:t>
    </dgm:pt>
    <dgm:pt modelId="{47D483E8-0ED9-3044-AD25-0E9DB19B8215}" type="parTrans" cxnId="{4AD10953-1483-CF4B-A883-EBE5689FCD75}">
      <dgm:prSet/>
      <dgm:spPr/>
      <dgm:t>
        <a:bodyPr/>
        <a:lstStyle/>
        <a:p>
          <a:endParaRPr lang="en-US"/>
        </a:p>
      </dgm:t>
    </dgm:pt>
    <dgm:pt modelId="{489FDBB1-4ACE-5A43-9687-9E36A5D80BC9}" type="sibTrans" cxnId="{4AD10953-1483-CF4B-A883-EBE5689FCD75}">
      <dgm:prSet/>
      <dgm:spPr/>
      <dgm:t>
        <a:bodyPr/>
        <a:lstStyle/>
        <a:p>
          <a:endParaRPr lang="en-US"/>
        </a:p>
      </dgm:t>
    </dgm:pt>
    <dgm:pt modelId="{9643213A-AB80-E847-96B0-5DACD813C2A3}">
      <dgm:prSet custT="1"/>
      <dgm:spPr>
        <a:ln>
          <a:solidFill>
            <a:schemeClr val="accent2"/>
          </a:solidFill>
        </a:ln>
      </dgm:spPr>
      <dgm:t>
        <a:bodyPr/>
        <a:lstStyle/>
        <a:p>
          <a:pPr rtl="0"/>
          <a:r>
            <a:rPr lang="en-US" sz="2400" dirty="0"/>
            <a:t>Discuss what the student (mis)understood</a:t>
          </a:r>
        </a:p>
      </dgm:t>
    </dgm:pt>
    <dgm:pt modelId="{F622413B-CCDA-824E-A464-B4B64A519C98}" type="parTrans" cxnId="{A39C26C3-E72D-1C4C-ACF0-6AEA96713AA3}">
      <dgm:prSet/>
      <dgm:spPr/>
      <dgm:t>
        <a:bodyPr/>
        <a:lstStyle/>
        <a:p>
          <a:endParaRPr lang="en-US"/>
        </a:p>
      </dgm:t>
    </dgm:pt>
    <dgm:pt modelId="{2971D334-1135-6541-8822-9FED62966354}" type="sibTrans" cxnId="{A39C26C3-E72D-1C4C-ACF0-6AEA96713AA3}">
      <dgm:prSet/>
      <dgm:spPr/>
      <dgm:t>
        <a:bodyPr/>
        <a:lstStyle/>
        <a:p>
          <a:endParaRPr lang="en-US"/>
        </a:p>
      </dgm:t>
    </dgm:pt>
    <dgm:pt modelId="{DDA8DBE8-F31B-BD4C-AE3B-8325F40616CF}" type="pres">
      <dgm:prSet presAssocID="{46808516-59E2-6143-AABF-53B946EE38A9}" presName="Name0" presStyleCnt="0">
        <dgm:presLayoutVars>
          <dgm:dir/>
          <dgm:resizeHandles val="exact"/>
        </dgm:presLayoutVars>
      </dgm:prSet>
      <dgm:spPr/>
    </dgm:pt>
    <dgm:pt modelId="{12C46BB6-615D-EF43-A072-21C1D2380842}" type="pres">
      <dgm:prSet presAssocID="{63D839A2-4943-034E-8B3F-2723B682D698}" presName="node" presStyleLbl="node1" presStyleIdx="0" presStyleCnt="3" custScaleY="146264" custLinFactY="-100000" custLinFactNeighborX="7650" custLinFactNeighborY="-101216">
        <dgm:presLayoutVars>
          <dgm:bulletEnabled val="1"/>
        </dgm:presLayoutVars>
      </dgm:prSet>
      <dgm:spPr/>
    </dgm:pt>
    <dgm:pt modelId="{D7BD5C11-A619-9345-800B-0F62B201F80A}" type="pres">
      <dgm:prSet presAssocID="{D50AF853-8A2A-AC48-9E4D-F7CA5D2F4A96}" presName="sibTrans" presStyleLbl="sibTrans2D1" presStyleIdx="0" presStyleCnt="2"/>
      <dgm:spPr/>
    </dgm:pt>
    <dgm:pt modelId="{11A47999-2772-BB4F-B4D3-637B072E884E}" type="pres">
      <dgm:prSet presAssocID="{D50AF853-8A2A-AC48-9E4D-F7CA5D2F4A96}" presName="connectorText" presStyleLbl="sibTrans2D1" presStyleIdx="0" presStyleCnt="2"/>
      <dgm:spPr/>
    </dgm:pt>
    <dgm:pt modelId="{F5386026-C9B6-774D-86AA-0BD3833651BA}" type="pres">
      <dgm:prSet presAssocID="{14355BE5-B921-5E45-B172-5555AA3AE257}" presName="node" presStyleLbl="node1" presStyleIdx="1" presStyleCnt="3" custScaleX="114546" custScaleY="146264">
        <dgm:presLayoutVars>
          <dgm:bulletEnabled val="1"/>
        </dgm:presLayoutVars>
      </dgm:prSet>
      <dgm:spPr/>
    </dgm:pt>
    <dgm:pt modelId="{BBF2661C-ABF6-7C4B-A529-59EEEA9E397B}" type="pres">
      <dgm:prSet presAssocID="{489FDBB1-4ACE-5A43-9687-9E36A5D80BC9}" presName="sibTrans" presStyleLbl="sibTrans2D1" presStyleIdx="1" presStyleCnt="2"/>
      <dgm:spPr/>
    </dgm:pt>
    <dgm:pt modelId="{65B0483A-EAAA-F149-8CB5-F6AC63636CAD}" type="pres">
      <dgm:prSet presAssocID="{489FDBB1-4ACE-5A43-9687-9E36A5D80BC9}" presName="connectorText" presStyleLbl="sibTrans2D1" presStyleIdx="1" presStyleCnt="2"/>
      <dgm:spPr/>
    </dgm:pt>
    <dgm:pt modelId="{9FD781AB-4B06-114B-9710-CCD081E8EAE7}" type="pres">
      <dgm:prSet presAssocID="{9643213A-AB80-E847-96B0-5DACD813C2A3}" presName="node" presStyleLbl="node1" presStyleIdx="2" presStyleCnt="3" custScaleX="112296" custScaleY="146264" custLinFactY="95254" custLinFactNeighborX="837" custLinFactNeighborY="100000">
        <dgm:presLayoutVars>
          <dgm:bulletEnabled val="1"/>
        </dgm:presLayoutVars>
      </dgm:prSet>
      <dgm:spPr/>
    </dgm:pt>
  </dgm:ptLst>
  <dgm:cxnLst>
    <dgm:cxn modelId="{1F4C2C24-0AC4-0D49-A82C-927509B92C5A}" type="presOf" srcId="{489FDBB1-4ACE-5A43-9687-9E36A5D80BC9}" destId="{BBF2661C-ABF6-7C4B-A529-59EEEA9E397B}" srcOrd="0" destOrd="0" presId="urn:microsoft.com/office/officeart/2005/8/layout/process1"/>
    <dgm:cxn modelId="{2561562F-4C98-284B-B74E-2F68FC3A7E9E}" type="presOf" srcId="{489FDBB1-4ACE-5A43-9687-9E36A5D80BC9}" destId="{65B0483A-EAAA-F149-8CB5-F6AC63636CAD}" srcOrd="1" destOrd="0" presId="urn:microsoft.com/office/officeart/2005/8/layout/process1"/>
    <dgm:cxn modelId="{4AD10953-1483-CF4B-A883-EBE5689FCD75}" srcId="{46808516-59E2-6143-AABF-53B946EE38A9}" destId="{14355BE5-B921-5E45-B172-5555AA3AE257}" srcOrd="1" destOrd="0" parTransId="{47D483E8-0ED9-3044-AD25-0E9DB19B8215}" sibTransId="{489FDBB1-4ACE-5A43-9687-9E36A5D80BC9}"/>
    <dgm:cxn modelId="{24DDF45A-4CEF-CD48-A7BD-F6AC046B993F}" type="presOf" srcId="{9643213A-AB80-E847-96B0-5DACD813C2A3}" destId="{9FD781AB-4B06-114B-9710-CCD081E8EAE7}" srcOrd="0" destOrd="0" presId="urn:microsoft.com/office/officeart/2005/8/layout/process1"/>
    <dgm:cxn modelId="{B2CD8571-7959-464A-AE3C-C48E718BB159}" type="presOf" srcId="{63D839A2-4943-034E-8B3F-2723B682D698}" destId="{12C46BB6-615D-EF43-A072-21C1D2380842}" srcOrd="0" destOrd="0" presId="urn:microsoft.com/office/officeart/2005/8/layout/process1"/>
    <dgm:cxn modelId="{4CBDDEA9-2D4E-EB4C-B6A3-AD296080BCDF}" type="presOf" srcId="{D50AF853-8A2A-AC48-9E4D-F7CA5D2F4A96}" destId="{11A47999-2772-BB4F-B4D3-637B072E884E}" srcOrd="1" destOrd="0" presId="urn:microsoft.com/office/officeart/2005/8/layout/process1"/>
    <dgm:cxn modelId="{6E50D1AE-9CA7-8A4E-A741-566E1E3575DB}" type="presOf" srcId="{D50AF853-8A2A-AC48-9E4D-F7CA5D2F4A96}" destId="{D7BD5C11-A619-9345-800B-0F62B201F80A}" srcOrd="0" destOrd="0" presId="urn:microsoft.com/office/officeart/2005/8/layout/process1"/>
    <dgm:cxn modelId="{2BA002AF-291F-944A-B740-C147129067BF}" type="presOf" srcId="{46808516-59E2-6143-AABF-53B946EE38A9}" destId="{DDA8DBE8-F31B-BD4C-AE3B-8325F40616CF}" srcOrd="0" destOrd="0" presId="urn:microsoft.com/office/officeart/2005/8/layout/process1"/>
    <dgm:cxn modelId="{7FB339BE-A335-E242-81E6-1F2138997E8F}" srcId="{46808516-59E2-6143-AABF-53B946EE38A9}" destId="{63D839A2-4943-034E-8B3F-2723B682D698}" srcOrd="0" destOrd="0" parTransId="{48E998A8-8281-BB49-893E-D861D5B542AD}" sibTransId="{D50AF853-8A2A-AC48-9E4D-F7CA5D2F4A96}"/>
    <dgm:cxn modelId="{A39C26C3-E72D-1C4C-ACF0-6AEA96713AA3}" srcId="{46808516-59E2-6143-AABF-53B946EE38A9}" destId="{9643213A-AB80-E847-96B0-5DACD813C2A3}" srcOrd="2" destOrd="0" parTransId="{F622413B-CCDA-824E-A464-B4B64A519C98}" sibTransId="{2971D334-1135-6541-8822-9FED62966354}"/>
    <dgm:cxn modelId="{3E1F5AD6-E898-E940-903C-7C604D1D05DA}" type="presOf" srcId="{14355BE5-B921-5E45-B172-5555AA3AE257}" destId="{F5386026-C9B6-774D-86AA-0BD3833651BA}" srcOrd="0" destOrd="0" presId="urn:microsoft.com/office/officeart/2005/8/layout/process1"/>
    <dgm:cxn modelId="{4AA087E7-BFF4-DF4A-A6B6-FCD4074A33E3}" type="presParOf" srcId="{DDA8DBE8-F31B-BD4C-AE3B-8325F40616CF}" destId="{12C46BB6-615D-EF43-A072-21C1D2380842}" srcOrd="0" destOrd="0" presId="urn:microsoft.com/office/officeart/2005/8/layout/process1"/>
    <dgm:cxn modelId="{A22EFEED-1658-9A44-9D83-970476750618}" type="presParOf" srcId="{DDA8DBE8-F31B-BD4C-AE3B-8325F40616CF}" destId="{D7BD5C11-A619-9345-800B-0F62B201F80A}" srcOrd="1" destOrd="0" presId="urn:microsoft.com/office/officeart/2005/8/layout/process1"/>
    <dgm:cxn modelId="{03ED25C9-00DF-024C-AF8E-23DD90F594C7}" type="presParOf" srcId="{D7BD5C11-A619-9345-800B-0F62B201F80A}" destId="{11A47999-2772-BB4F-B4D3-637B072E884E}" srcOrd="0" destOrd="0" presId="urn:microsoft.com/office/officeart/2005/8/layout/process1"/>
    <dgm:cxn modelId="{331F42D8-FF80-9F48-88C4-C5F118661295}" type="presParOf" srcId="{DDA8DBE8-F31B-BD4C-AE3B-8325F40616CF}" destId="{F5386026-C9B6-774D-86AA-0BD3833651BA}" srcOrd="2" destOrd="0" presId="urn:microsoft.com/office/officeart/2005/8/layout/process1"/>
    <dgm:cxn modelId="{9026E078-7A1D-8240-BC86-F6807FCD833E}" type="presParOf" srcId="{DDA8DBE8-F31B-BD4C-AE3B-8325F40616CF}" destId="{BBF2661C-ABF6-7C4B-A529-59EEEA9E397B}" srcOrd="3" destOrd="0" presId="urn:microsoft.com/office/officeart/2005/8/layout/process1"/>
    <dgm:cxn modelId="{B9BDDF59-5D0E-A94D-A886-E5DC49A40341}" type="presParOf" srcId="{BBF2661C-ABF6-7C4B-A529-59EEEA9E397B}" destId="{65B0483A-EAAA-F149-8CB5-F6AC63636CAD}" srcOrd="0" destOrd="0" presId="urn:microsoft.com/office/officeart/2005/8/layout/process1"/>
    <dgm:cxn modelId="{FD79148D-4196-374F-A523-088E64E1D11D}" type="presParOf" srcId="{DDA8DBE8-F31B-BD4C-AE3B-8325F40616CF}" destId="{9FD781AB-4B06-114B-9710-CCD081E8EAE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6808516-59E2-6143-AABF-53B946EE38A9}"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en-US"/>
        </a:p>
      </dgm:t>
    </dgm:pt>
    <dgm:pt modelId="{63D839A2-4943-034E-8B3F-2723B682D698}">
      <dgm:prSet custT="1"/>
      <dgm:spPr>
        <a:ln>
          <a:solidFill>
            <a:schemeClr val="accent2"/>
          </a:solidFill>
        </a:ln>
      </dgm:spPr>
      <dgm:t>
        <a:bodyPr/>
        <a:lstStyle/>
        <a:p>
          <a:pPr rtl="0">
            <a:spcBef>
              <a:spcPts val="600"/>
            </a:spcBef>
            <a:spcAft>
              <a:spcPts val="600"/>
            </a:spcAft>
          </a:pPr>
          <a:r>
            <a:rPr lang="en-US" sz="2000" dirty="0"/>
            <a:t>Identify the error</a:t>
          </a:r>
        </a:p>
      </dgm:t>
    </dgm:pt>
    <dgm:pt modelId="{48E998A8-8281-BB49-893E-D861D5B542AD}" type="parTrans" cxnId="{7FB339BE-A335-E242-81E6-1F2138997E8F}">
      <dgm:prSet/>
      <dgm:spPr/>
      <dgm:t>
        <a:bodyPr/>
        <a:lstStyle/>
        <a:p>
          <a:endParaRPr lang="en-US"/>
        </a:p>
      </dgm:t>
    </dgm:pt>
    <dgm:pt modelId="{D50AF853-8A2A-AC48-9E4D-F7CA5D2F4A96}" type="sibTrans" cxnId="{7FB339BE-A335-E242-81E6-1F2138997E8F}">
      <dgm:prSet/>
      <dgm:spPr/>
      <dgm:t>
        <a:bodyPr/>
        <a:lstStyle/>
        <a:p>
          <a:endParaRPr lang="en-US"/>
        </a:p>
      </dgm:t>
    </dgm:pt>
    <dgm:pt modelId="{14355BE5-B921-5E45-B172-5555AA3AE257}">
      <dgm:prSet custT="1"/>
      <dgm:spPr>
        <a:ln>
          <a:solidFill>
            <a:schemeClr val="accent2"/>
          </a:solidFill>
        </a:ln>
      </dgm:spPr>
      <dgm:t>
        <a:bodyPr/>
        <a:lstStyle/>
        <a:p>
          <a:pPr rtl="0"/>
          <a:r>
            <a:rPr lang="en-US" sz="2000" dirty="0"/>
            <a:t>Follow error pattern to answer subsequent problems </a:t>
          </a:r>
        </a:p>
      </dgm:t>
    </dgm:pt>
    <dgm:pt modelId="{47D483E8-0ED9-3044-AD25-0E9DB19B8215}" type="parTrans" cxnId="{4AD10953-1483-CF4B-A883-EBE5689FCD75}">
      <dgm:prSet/>
      <dgm:spPr/>
      <dgm:t>
        <a:bodyPr/>
        <a:lstStyle/>
        <a:p>
          <a:endParaRPr lang="en-US"/>
        </a:p>
      </dgm:t>
    </dgm:pt>
    <dgm:pt modelId="{489FDBB1-4ACE-5A43-9687-9E36A5D80BC9}" type="sibTrans" cxnId="{4AD10953-1483-CF4B-A883-EBE5689FCD75}">
      <dgm:prSet/>
      <dgm:spPr/>
      <dgm:t>
        <a:bodyPr/>
        <a:lstStyle/>
        <a:p>
          <a:endParaRPr lang="en-US"/>
        </a:p>
      </dgm:t>
    </dgm:pt>
    <dgm:pt modelId="{9643213A-AB80-E847-96B0-5DACD813C2A3}">
      <dgm:prSet custT="1"/>
      <dgm:spPr>
        <a:ln>
          <a:solidFill>
            <a:schemeClr val="accent2"/>
          </a:solidFill>
        </a:ln>
      </dgm:spPr>
      <dgm:t>
        <a:bodyPr/>
        <a:lstStyle/>
        <a:p>
          <a:pPr rtl="0"/>
          <a:r>
            <a:rPr lang="en-US" sz="2000" dirty="0"/>
            <a:t>Discuss what the student (mis)understood</a:t>
          </a:r>
        </a:p>
      </dgm:t>
    </dgm:pt>
    <dgm:pt modelId="{F622413B-CCDA-824E-A464-B4B64A519C98}" type="parTrans" cxnId="{A39C26C3-E72D-1C4C-ACF0-6AEA96713AA3}">
      <dgm:prSet/>
      <dgm:spPr/>
      <dgm:t>
        <a:bodyPr/>
        <a:lstStyle/>
        <a:p>
          <a:endParaRPr lang="en-US"/>
        </a:p>
      </dgm:t>
    </dgm:pt>
    <dgm:pt modelId="{2971D334-1135-6541-8822-9FED62966354}" type="sibTrans" cxnId="{A39C26C3-E72D-1C4C-ACF0-6AEA96713AA3}">
      <dgm:prSet/>
      <dgm:spPr/>
      <dgm:t>
        <a:bodyPr/>
        <a:lstStyle/>
        <a:p>
          <a:endParaRPr lang="en-US"/>
        </a:p>
      </dgm:t>
    </dgm:pt>
    <dgm:pt modelId="{DDA8DBE8-F31B-BD4C-AE3B-8325F40616CF}" type="pres">
      <dgm:prSet presAssocID="{46808516-59E2-6143-AABF-53B946EE38A9}" presName="Name0" presStyleCnt="0">
        <dgm:presLayoutVars>
          <dgm:dir/>
          <dgm:resizeHandles val="exact"/>
        </dgm:presLayoutVars>
      </dgm:prSet>
      <dgm:spPr/>
    </dgm:pt>
    <dgm:pt modelId="{12C46BB6-615D-EF43-A072-21C1D2380842}" type="pres">
      <dgm:prSet presAssocID="{63D839A2-4943-034E-8B3F-2723B682D698}" presName="node" presStyleLbl="node1" presStyleIdx="0" presStyleCnt="3" custScaleY="146264" custLinFactNeighborX="7650" custLinFactNeighborY="-41769">
        <dgm:presLayoutVars>
          <dgm:bulletEnabled val="1"/>
        </dgm:presLayoutVars>
      </dgm:prSet>
      <dgm:spPr/>
    </dgm:pt>
    <dgm:pt modelId="{D7BD5C11-A619-9345-800B-0F62B201F80A}" type="pres">
      <dgm:prSet presAssocID="{D50AF853-8A2A-AC48-9E4D-F7CA5D2F4A96}" presName="sibTrans" presStyleLbl="sibTrans2D1" presStyleIdx="0" presStyleCnt="2"/>
      <dgm:spPr/>
    </dgm:pt>
    <dgm:pt modelId="{11A47999-2772-BB4F-B4D3-637B072E884E}" type="pres">
      <dgm:prSet presAssocID="{D50AF853-8A2A-AC48-9E4D-F7CA5D2F4A96}" presName="connectorText" presStyleLbl="sibTrans2D1" presStyleIdx="0" presStyleCnt="2"/>
      <dgm:spPr/>
    </dgm:pt>
    <dgm:pt modelId="{F5386026-C9B6-774D-86AA-0BD3833651BA}" type="pres">
      <dgm:prSet presAssocID="{14355BE5-B921-5E45-B172-5555AA3AE257}" presName="node" presStyleLbl="node1" presStyleIdx="1" presStyleCnt="3" custScaleX="114546" custScaleY="146264">
        <dgm:presLayoutVars>
          <dgm:bulletEnabled val="1"/>
        </dgm:presLayoutVars>
      </dgm:prSet>
      <dgm:spPr/>
    </dgm:pt>
    <dgm:pt modelId="{BBF2661C-ABF6-7C4B-A529-59EEEA9E397B}" type="pres">
      <dgm:prSet presAssocID="{489FDBB1-4ACE-5A43-9687-9E36A5D80BC9}" presName="sibTrans" presStyleLbl="sibTrans2D1" presStyleIdx="1" presStyleCnt="2"/>
      <dgm:spPr/>
    </dgm:pt>
    <dgm:pt modelId="{65B0483A-EAAA-F149-8CB5-F6AC63636CAD}" type="pres">
      <dgm:prSet presAssocID="{489FDBB1-4ACE-5A43-9687-9E36A5D80BC9}" presName="connectorText" presStyleLbl="sibTrans2D1" presStyleIdx="1" presStyleCnt="2"/>
      <dgm:spPr/>
    </dgm:pt>
    <dgm:pt modelId="{9FD781AB-4B06-114B-9710-CCD081E8EAE7}" type="pres">
      <dgm:prSet presAssocID="{9643213A-AB80-E847-96B0-5DACD813C2A3}" presName="node" presStyleLbl="node1" presStyleIdx="2" presStyleCnt="3" custScaleX="112296" custScaleY="146264" custLinFactY="95254" custLinFactNeighborX="837" custLinFactNeighborY="100000">
        <dgm:presLayoutVars>
          <dgm:bulletEnabled val="1"/>
        </dgm:presLayoutVars>
      </dgm:prSet>
      <dgm:spPr/>
    </dgm:pt>
  </dgm:ptLst>
  <dgm:cxnLst>
    <dgm:cxn modelId="{B79AD224-002F-6140-B744-CD67796F4938}" type="presOf" srcId="{46808516-59E2-6143-AABF-53B946EE38A9}" destId="{DDA8DBE8-F31B-BD4C-AE3B-8325F40616CF}" srcOrd="0" destOrd="0" presId="urn:microsoft.com/office/officeart/2005/8/layout/process1"/>
    <dgm:cxn modelId="{9F46A629-1FF2-A54E-AD4D-C707E05E6E87}" type="presOf" srcId="{489FDBB1-4ACE-5A43-9687-9E36A5D80BC9}" destId="{BBF2661C-ABF6-7C4B-A529-59EEEA9E397B}" srcOrd="0" destOrd="0" presId="urn:microsoft.com/office/officeart/2005/8/layout/process1"/>
    <dgm:cxn modelId="{088EEF42-B776-094D-9FC0-18DF5803D4CE}" type="presOf" srcId="{D50AF853-8A2A-AC48-9E4D-F7CA5D2F4A96}" destId="{D7BD5C11-A619-9345-800B-0F62B201F80A}" srcOrd="0" destOrd="0" presId="urn:microsoft.com/office/officeart/2005/8/layout/process1"/>
    <dgm:cxn modelId="{4AD10953-1483-CF4B-A883-EBE5689FCD75}" srcId="{46808516-59E2-6143-AABF-53B946EE38A9}" destId="{14355BE5-B921-5E45-B172-5555AA3AE257}" srcOrd="1" destOrd="0" parTransId="{47D483E8-0ED9-3044-AD25-0E9DB19B8215}" sibTransId="{489FDBB1-4ACE-5A43-9687-9E36A5D80BC9}"/>
    <dgm:cxn modelId="{1471AA56-A481-194C-85C0-8005EA4C51F8}" type="presOf" srcId="{9643213A-AB80-E847-96B0-5DACD813C2A3}" destId="{9FD781AB-4B06-114B-9710-CCD081E8EAE7}" srcOrd="0" destOrd="0" presId="urn:microsoft.com/office/officeart/2005/8/layout/process1"/>
    <dgm:cxn modelId="{030C7A7A-043F-0D48-A935-B932BFCB4924}" type="presOf" srcId="{63D839A2-4943-034E-8B3F-2723B682D698}" destId="{12C46BB6-615D-EF43-A072-21C1D2380842}" srcOrd="0" destOrd="0" presId="urn:microsoft.com/office/officeart/2005/8/layout/process1"/>
    <dgm:cxn modelId="{F8313681-CD1D-4245-BE8F-699BAEACD3B4}" type="presOf" srcId="{14355BE5-B921-5E45-B172-5555AA3AE257}" destId="{F5386026-C9B6-774D-86AA-0BD3833651BA}" srcOrd="0" destOrd="0" presId="urn:microsoft.com/office/officeart/2005/8/layout/process1"/>
    <dgm:cxn modelId="{84683DB7-8780-7842-912E-8FB82FA189F0}" type="presOf" srcId="{D50AF853-8A2A-AC48-9E4D-F7CA5D2F4A96}" destId="{11A47999-2772-BB4F-B4D3-637B072E884E}" srcOrd="1" destOrd="0" presId="urn:microsoft.com/office/officeart/2005/8/layout/process1"/>
    <dgm:cxn modelId="{7FB339BE-A335-E242-81E6-1F2138997E8F}" srcId="{46808516-59E2-6143-AABF-53B946EE38A9}" destId="{63D839A2-4943-034E-8B3F-2723B682D698}" srcOrd="0" destOrd="0" parTransId="{48E998A8-8281-BB49-893E-D861D5B542AD}" sibTransId="{D50AF853-8A2A-AC48-9E4D-F7CA5D2F4A96}"/>
    <dgm:cxn modelId="{A39C26C3-E72D-1C4C-ACF0-6AEA96713AA3}" srcId="{46808516-59E2-6143-AABF-53B946EE38A9}" destId="{9643213A-AB80-E847-96B0-5DACD813C2A3}" srcOrd="2" destOrd="0" parTransId="{F622413B-CCDA-824E-A464-B4B64A519C98}" sibTransId="{2971D334-1135-6541-8822-9FED62966354}"/>
    <dgm:cxn modelId="{EB5B6FC7-EDF6-974A-BE82-8AA0523DB58A}" type="presOf" srcId="{489FDBB1-4ACE-5A43-9687-9E36A5D80BC9}" destId="{65B0483A-EAAA-F149-8CB5-F6AC63636CAD}" srcOrd="1" destOrd="0" presId="urn:microsoft.com/office/officeart/2005/8/layout/process1"/>
    <dgm:cxn modelId="{2C3C923F-071F-0F4E-9037-B8235D49C50B}" type="presParOf" srcId="{DDA8DBE8-F31B-BD4C-AE3B-8325F40616CF}" destId="{12C46BB6-615D-EF43-A072-21C1D2380842}" srcOrd="0" destOrd="0" presId="urn:microsoft.com/office/officeart/2005/8/layout/process1"/>
    <dgm:cxn modelId="{DBAC443C-9DEA-0040-B274-4B19E6FB4097}" type="presParOf" srcId="{DDA8DBE8-F31B-BD4C-AE3B-8325F40616CF}" destId="{D7BD5C11-A619-9345-800B-0F62B201F80A}" srcOrd="1" destOrd="0" presId="urn:microsoft.com/office/officeart/2005/8/layout/process1"/>
    <dgm:cxn modelId="{226713C0-9D7D-D04D-BA4E-39E2B660A675}" type="presParOf" srcId="{D7BD5C11-A619-9345-800B-0F62B201F80A}" destId="{11A47999-2772-BB4F-B4D3-637B072E884E}" srcOrd="0" destOrd="0" presId="urn:microsoft.com/office/officeart/2005/8/layout/process1"/>
    <dgm:cxn modelId="{30843F9E-18C6-ED48-ABDF-B57B7765DAF0}" type="presParOf" srcId="{DDA8DBE8-F31B-BD4C-AE3B-8325F40616CF}" destId="{F5386026-C9B6-774D-86AA-0BD3833651BA}" srcOrd="2" destOrd="0" presId="urn:microsoft.com/office/officeart/2005/8/layout/process1"/>
    <dgm:cxn modelId="{D5DEBBC3-E438-9F49-A16D-3CC05E757B77}" type="presParOf" srcId="{DDA8DBE8-F31B-BD4C-AE3B-8325F40616CF}" destId="{BBF2661C-ABF6-7C4B-A529-59EEEA9E397B}" srcOrd="3" destOrd="0" presId="urn:microsoft.com/office/officeart/2005/8/layout/process1"/>
    <dgm:cxn modelId="{D41FB2F1-AA3F-2A4A-9703-367B7C7A94F1}" type="presParOf" srcId="{BBF2661C-ABF6-7C4B-A529-59EEEA9E397B}" destId="{65B0483A-EAAA-F149-8CB5-F6AC63636CAD}" srcOrd="0" destOrd="0" presId="urn:microsoft.com/office/officeart/2005/8/layout/process1"/>
    <dgm:cxn modelId="{C836C53B-698D-1A40-AE9A-178A2650554F}" type="presParOf" srcId="{DDA8DBE8-F31B-BD4C-AE3B-8325F40616CF}" destId="{9FD781AB-4B06-114B-9710-CCD081E8EAE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05A168-5B24-41AD-B55A-22B8EA5F730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2274E20A-2044-426B-8F40-2D910BD6F0E4}">
      <dgm:prSet phldrT="[Text]"/>
      <dgm:spPr>
        <a:ln>
          <a:solidFill>
            <a:schemeClr val="accent2"/>
          </a:solidFill>
        </a:ln>
      </dgm:spPr>
      <dgm:t>
        <a:bodyPr/>
        <a:lstStyle/>
        <a:p>
          <a:r>
            <a:rPr lang="en-US" dirty="0"/>
            <a:t>Unit fraction</a:t>
          </a:r>
        </a:p>
      </dgm:t>
    </dgm:pt>
    <dgm:pt modelId="{566676ED-9C0A-49D0-80D5-45F9A69A70FC}" type="parTrans" cxnId="{F75EEAB8-CEF5-4FBA-80AE-49FBD56D2C29}">
      <dgm:prSet/>
      <dgm:spPr/>
      <dgm:t>
        <a:bodyPr/>
        <a:lstStyle/>
        <a:p>
          <a:endParaRPr lang="en-US"/>
        </a:p>
      </dgm:t>
    </dgm:pt>
    <dgm:pt modelId="{BB1EA6B3-67BF-491F-BF9F-B45AD83C8E1B}" type="sibTrans" cxnId="{F75EEAB8-CEF5-4FBA-80AE-49FBD56D2C29}">
      <dgm:prSet/>
      <dgm:spPr/>
      <dgm:t>
        <a:bodyPr/>
        <a:lstStyle/>
        <a:p>
          <a:endParaRPr lang="en-US"/>
        </a:p>
      </dgm:t>
    </dgm:pt>
    <dgm:pt modelId="{2B3B3C5B-9869-40F6-84B2-161EF02D8235}">
      <dgm:prSet phldrT="[Text]"/>
      <dgm:spPr/>
      <dgm:t>
        <a:bodyPr/>
        <a:lstStyle/>
        <a:p>
          <a:r>
            <a:rPr lang="en-US" dirty="0">
              <a:solidFill>
                <a:schemeClr val="accent2">
                  <a:lumMod val="20000"/>
                  <a:lumOff val="80000"/>
                </a:schemeClr>
              </a:solidFill>
            </a:rPr>
            <a:t>Student-friendly definition:</a:t>
          </a:r>
        </a:p>
        <a:p>
          <a:r>
            <a:rPr lang="en-US" dirty="0"/>
            <a:t>Means “a fraction where the numerator (top number) is 1”</a:t>
          </a:r>
        </a:p>
      </dgm:t>
    </dgm:pt>
    <dgm:pt modelId="{1DC8B2D1-EC75-4253-9226-448982B2EBB5}" type="parTrans" cxnId="{26643B06-EC0B-4DC3-BE4F-E8C13ED43C5E}">
      <dgm:prSet/>
      <dgm:spPr/>
      <dgm:t>
        <a:bodyPr/>
        <a:lstStyle/>
        <a:p>
          <a:endParaRPr lang="en-US"/>
        </a:p>
      </dgm:t>
    </dgm:pt>
    <dgm:pt modelId="{EFC0E1C8-A19A-4716-8C82-F7D456DD584E}" type="sibTrans" cxnId="{26643B06-EC0B-4DC3-BE4F-E8C13ED43C5E}">
      <dgm:prSet/>
      <dgm:spPr/>
      <dgm:t>
        <a:bodyPr/>
        <a:lstStyle/>
        <a:p>
          <a:endParaRPr lang="en-US"/>
        </a:p>
      </dgm:t>
    </dgm:pt>
    <mc:AlternateContent xmlns:mc="http://schemas.openxmlformats.org/markup-compatibility/2006" xmlns:a14="http://schemas.microsoft.com/office/drawing/2010/main">
      <mc:Choice Requires="a14">
        <dgm:pt modelId="{63AE7C6A-2158-4479-806D-6693FDDB02C5}">
          <dgm:prSet phldrT="[Text]"/>
          <dgm:spPr/>
          <dgm:t>
            <a:bodyPr/>
            <a:lstStyle/>
            <a:p>
              <a:r>
                <a:rPr lang="en-US" dirty="0">
                  <a:solidFill>
                    <a:schemeClr val="accent2">
                      <a:lumMod val="20000"/>
                      <a:lumOff val="80000"/>
                    </a:schemeClr>
                  </a:solidFill>
                </a:rPr>
                <a:t>Picture of symbol:</a:t>
              </a:r>
            </a:p>
            <a:p>
              <a14:m>
                <m:oMath xmlns:m="http://schemas.openxmlformats.org/officeDocument/2006/math">
                  <m:f>
                    <m:fPr>
                      <m:ctrlPr>
                        <a:rPr lang="en-US" b="0" i="1" smtClean="0">
                          <a:latin typeface="Cambria Math" panose="02040503050406030204" pitchFamily="18" charset="0"/>
                        </a:rPr>
                      </m:ctrlPr>
                    </m:fPr>
                    <m:num>
                      <m:r>
                        <a:rPr lang="en-US" b="0" i="1" smtClean="0">
                          <a:solidFill>
                            <a:srgbClr val="FF0000"/>
                          </a:solidFill>
                          <a:latin typeface="Cambria Math" charset="0"/>
                        </a:rPr>
                        <m:t>1</m:t>
                      </m:r>
                    </m:num>
                    <m:den>
                      <m:r>
                        <a:rPr lang="en-US" b="0" i="1" smtClean="0">
                          <a:latin typeface="Cambria Math" charset="0"/>
                        </a:rPr>
                        <m:t>2</m:t>
                      </m:r>
                    </m:den>
                  </m:f>
                </m:oMath>
              </a14:m>
              <a:r>
                <a:rPr lang="en-US" dirty="0"/>
                <a:t> OR </a:t>
              </a:r>
              <a14:m>
                <m:oMath xmlns:m="http://schemas.openxmlformats.org/officeDocument/2006/math">
                  <m:f>
                    <m:fPr>
                      <m:ctrlPr>
                        <a:rPr lang="en-US" b="0" i="1" smtClean="0">
                          <a:latin typeface="Cambria Math" panose="02040503050406030204" pitchFamily="18" charset="0"/>
                        </a:rPr>
                      </m:ctrlPr>
                    </m:fPr>
                    <m:num>
                      <m:r>
                        <a:rPr lang="en-US" b="0" i="1" smtClean="0">
                          <a:solidFill>
                            <a:srgbClr val="FF0000"/>
                          </a:solidFill>
                          <a:latin typeface="Cambria Math" charset="0"/>
                        </a:rPr>
                        <m:t>1</m:t>
                      </m:r>
                    </m:num>
                    <m:den>
                      <m:r>
                        <a:rPr lang="en-US" b="0" i="1" smtClean="0">
                          <a:latin typeface="Cambria Math" charset="0"/>
                        </a:rPr>
                        <m:t>5</m:t>
                      </m:r>
                    </m:den>
                  </m:f>
                </m:oMath>
              </a14:m>
              <a:endParaRPr lang="en-US" dirty="0"/>
            </a:p>
          </dgm:t>
        </dgm:pt>
      </mc:Choice>
      <mc:Fallback xmlns="">
        <dgm:pt modelId="{63AE7C6A-2158-4479-806D-6693FDDB02C5}">
          <dgm:prSet phldrT="[Text]"/>
          <dgm:spPr/>
          <dgm:t>
            <a:bodyPr/>
            <a:lstStyle/>
            <a:p>
              <a:r>
                <a:rPr lang="en-US" dirty="0" smtClean="0">
                  <a:solidFill>
                    <a:schemeClr val="accent2">
                      <a:lumMod val="20000"/>
                      <a:lumOff val="80000"/>
                    </a:schemeClr>
                  </a:solidFill>
                </a:rPr>
                <a:t>Picture of symbol:</a:t>
              </a:r>
            </a:p>
            <a:p>
              <a:r>
                <a:rPr lang="en-US" b="0" i="0" smtClean="0">
                  <a:solidFill>
                    <a:srgbClr val="FF0000"/>
                  </a:solidFill>
                  <a:latin typeface="Cambria Math" charset="0"/>
                </a:rPr>
                <a:t>1/</a:t>
              </a:r>
              <a:r>
                <a:rPr lang="en-US" b="0" i="0" smtClean="0">
                  <a:latin typeface="Cambria Math" charset="0"/>
                </a:rPr>
                <a:t>2</a:t>
              </a:r>
              <a:r>
                <a:rPr lang="en-US" dirty="0" smtClean="0"/>
                <a:t> OR </a:t>
              </a:r>
              <a:r>
                <a:rPr lang="en-US" b="0" i="0" smtClean="0">
                  <a:solidFill>
                    <a:srgbClr val="FF0000"/>
                  </a:solidFill>
                  <a:latin typeface="Cambria Math" charset="0"/>
                </a:rPr>
                <a:t>1/</a:t>
              </a:r>
              <a:r>
                <a:rPr lang="en-US" b="0" i="0" smtClean="0">
                  <a:latin typeface="Cambria Math" charset="0"/>
                </a:rPr>
                <a:t>5</a:t>
              </a:r>
              <a:endParaRPr lang="en-US" dirty="0"/>
            </a:p>
          </dgm:t>
        </dgm:pt>
      </mc:Fallback>
    </mc:AlternateContent>
    <dgm:pt modelId="{09BA5353-CA43-432C-8421-CE0577B37396}" type="parTrans" cxnId="{AA17933A-5FDF-4E9A-A017-7FF24852428E}">
      <dgm:prSet/>
      <dgm:spPr/>
      <dgm:t>
        <a:bodyPr/>
        <a:lstStyle/>
        <a:p>
          <a:endParaRPr lang="en-US"/>
        </a:p>
      </dgm:t>
    </dgm:pt>
    <dgm:pt modelId="{2C1DBB03-3845-4E13-ADC4-65DBF51DB110}" type="sibTrans" cxnId="{AA17933A-5FDF-4E9A-A017-7FF24852428E}">
      <dgm:prSet/>
      <dgm:spPr/>
      <dgm:t>
        <a:bodyPr/>
        <a:lstStyle/>
        <a:p>
          <a:endParaRPr lang="en-US"/>
        </a:p>
      </dgm:t>
    </dgm:pt>
    <mc:AlternateContent xmlns:mc="http://schemas.openxmlformats.org/markup-compatibility/2006" xmlns:a14="http://schemas.microsoft.com/office/drawing/2010/main">
      <mc:Choice Requires="a14">
        <dgm:pt modelId="{0FD39CCD-B47E-40A8-A0B7-CCAB1DF59370}">
          <dgm:prSet phldrT="[Text]"/>
          <dgm:spPr/>
          <dgm:t>
            <a:bodyPr/>
            <a:lstStyle/>
            <a:p>
              <a:r>
                <a:rPr lang="en-US" dirty="0">
                  <a:solidFill>
                    <a:schemeClr val="accent2">
                      <a:lumMod val="20000"/>
                      <a:lumOff val="80000"/>
                    </a:schemeClr>
                  </a:solidFill>
                </a:rPr>
                <a:t>Example:</a:t>
              </a:r>
            </a:p>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3</m:t>
                      </m:r>
                    </m:den>
                  </m:f>
                </m:oMath>
              </a14:m>
              <a:r>
                <a:rPr lang="en-US" dirty="0"/>
                <a:t> OR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10</m:t>
                      </m:r>
                    </m:den>
                  </m:f>
                </m:oMath>
              </a14:m>
              <a:endParaRPr lang="en-US" dirty="0"/>
            </a:p>
          </dgm:t>
        </dgm:pt>
      </mc:Choice>
      <mc:Fallback xmlns="">
        <dgm:pt modelId="{0FD39CCD-B47E-40A8-A0B7-CCAB1DF59370}">
          <dgm:prSet phldrT="[Text]"/>
          <dgm:spPr/>
          <dgm:t>
            <a:bodyPr/>
            <a:lstStyle/>
            <a:p>
              <a:r>
                <a:rPr lang="en-US" dirty="0" smtClean="0">
                  <a:solidFill>
                    <a:schemeClr val="accent2">
                      <a:lumMod val="20000"/>
                      <a:lumOff val="80000"/>
                    </a:schemeClr>
                  </a:solidFill>
                </a:rPr>
                <a:t>Example:</a:t>
              </a:r>
            </a:p>
            <a:p>
              <a:r>
                <a:rPr lang="en-US" b="0" i="0" smtClean="0">
                  <a:latin typeface="Cambria Math" charset="0"/>
                </a:rPr>
                <a:t>1/3</a:t>
              </a:r>
              <a:r>
                <a:rPr lang="en-US" dirty="0" smtClean="0"/>
                <a:t> OR </a:t>
              </a:r>
              <a:r>
                <a:rPr lang="en-US" b="0" i="0" smtClean="0">
                  <a:latin typeface="Cambria Math" charset="0"/>
                </a:rPr>
                <a:t>1/10</a:t>
              </a:r>
              <a:endParaRPr lang="en-US" dirty="0"/>
            </a:p>
          </dgm:t>
        </dgm:pt>
      </mc:Fallback>
    </mc:AlternateContent>
    <dgm:pt modelId="{C6115221-E256-4854-A069-D9C1535FEDCC}" type="parTrans" cxnId="{574CD0F4-8DFC-44C0-8D9E-94B251118039}">
      <dgm:prSet/>
      <dgm:spPr/>
      <dgm:t>
        <a:bodyPr/>
        <a:lstStyle/>
        <a:p>
          <a:endParaRPr lang="en-US"/>
        </a:p>
      </dgm:t>
    </dgm:pt>
    <dgm:pt modelId="{E749F6CE-E052-45E9-8ACC-4A652F97CF1B}" type="sibTrans" cxnId="{574CD0F4-8DFC-44C0-8D9E-94B251118039}">
      <dgm:prSet/>
      <dgm:spPr/>
      <dgm:t>
        <a:bodyPr/>
        <a:lstStyle/>
        <a:p>
          <a:endParaRPr lang="en-US"/>
        </a:p>
      </dgm:t>
    </dgm:pt>
    <mc:AlternateContent xmlns:mc="http://schemas.openxmlformats.org/markup-compatibility/2006" xmlns:a14="http://schemas.microsoft.com/office/drawing/2010/main">
      <mc:Choice Requires="a14">
        <dgm:pt modelId="{969E776D-340C-4686-B91C-7070775FAF1B}">
          <dgm:prSet phldrT="[Text]"/>
          <dgm:spPr/>
          <dgm:t>
            <a:bodyPr/>
            <a:lstStyle/>
            <a:p>
              <a:r>
                <a:rPr lang="en-US" dirty="0">
                  <a:solidFill>
                    <a:schemeClr val="accent2">
                      <a:lumMod val="20000"/>
                      <a:lumOff val="80000"/>
                    </a:schemeClr>
                  </a:solidFill>
                </a:rPr>
                <a:t>Nonexample:</a:t>
              </a:r>
            </a:p>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3</m:t>
                      </m:r>
                    </m:num>
                    <m:den>
                      <m:r>
                        <a:rPr lang="en-US" b="0" i="1" smtClean="0">
                          <a:latin typeface="Cambria Math" charset="0"/>
                        </a:rPr>
                        <m:t>5</m:t>
                      </m:r>
                    </m:den>
                  </m:f>
                </m:oMath>
              </a14:m>
              <a:r>
                <a:rPr lang="en-US" dirty="0"/>
                <a:t> OR</a:t>
              </a:r>
              <a:r>
                <a:rPr lang="en-US" baseline="0" dirty="0"/>
                <a:t>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5</m:t>
                      </m:r>
                    </m:num>
                    <m:den>
                      <m:r>
                        <a:rPr lang="en-US" b="0" i="1" smtClean="0">
                          <a:latin typeface="Cambria Math" charset="0"/>
                        </a:rPr>
                        <m:t>1</m:t>
                      </m:r>
                    </m:den>
                  </m:f>
                </m:oMath>
              </a14:m>
              <a:endParaRPr lang="en-US" dirty="0"/>
            </a:p>
          </dgm:t>
        </dgm:pt>
      </mc:Choice>
      <mc:Fallback xmlns="">
        <dgm:pt modelId="{969E776D-340C-4686-B91C-7070775FAF1B}">
          <dgm:prSet phldrT="[Text]"/>
          <dgm:spPr/>
          <dgm:t>
            <a:bodyPr/>
            <a:lstStyle/>
            <a:p>
              <a:r>
                <a:rPr lang="en-US" dirty="0">
                  <a:solidFill>
                    <a:schemeClr val="accent2">
                      <a:lumMod val="20000"/>
                      <a:lumOff val="80000"/>
                    </a:schemeClr>
                  </a:solidFill>
                </a:rPr>
                <a:t>Nonexample:</a:t>
              </a:r>
            </a:p>
            <a:p>
              <a:r>
                <a:rPr lang="en-US" b="0" i="0">
                  <a:latin typeface="Cambria Math" charset="0"/>
                </a:rPr>
                <a:t>3</a:t>
              </a:r>
              <a:r>
                <a:rPr lang="en-US" b="0" i="0">
                  <a:latin typeface="Cambria Math" panose="02040503050406030204" pitchFamily="18" charset="0"/>
                </a:rPr>
                <a:t>/</a:t>
              </a:r>
              <a:r>
                <a:rPr lang="en-US" b="0" i="0">
                  <a:latin typeface="Cambria Math" charset="0"/>
                </a:rPr>
                <a:t>5</a:t>
              </a:r>
              <a:r>
                <a:rPr lang="en-US" dirty="0"/>
                <a:t> OR</a:t>
              </a:r>
              <a:r>
                <a:rPr lang="en-US" baseline="0" dirty="0"/>
                <a:t> </a:t>
              </a:r>
              <a:r>
                <a:rPr lang="en-US" b="0" i="0">
                  <a:latin typeface="Cambria Math" charset="0"/>
                </a:rPr>
                <a:t>5</a:t>
              </a:r>
              <a:r>
                <a:rPr lang="en-US" b="0" i="0">
                  <a:latin typeface="Cambria Math" panose="02040503050406030204" pitchFamily="18" charset="0"/>
                </a:rPr>
                <a:t>/</a:t>
              </a:r>
              <a:r>
                <a:rPr lang="en-US" b="0" i="0">
                  <a:latin typeface="Cambria Math" charset="0"/>
                </a:rPr>
                <a:t>1</a:t>
              </a:r>
              <a:endParaRPr lang="en-US" dirty="0"/>
            </a:p>
          </dgm:t>
        </dgm:pt>
      </mc:Fallback>
    </mc:AlternateContent>
    <dgm:pt modelId="{78F532E4-22FA-480E-92B1-75B48D4996FE}" type="parTrans" cxnId="{88E09916-576E-49FC-883E-FBCAB124880F}">
      <dgm:prSet/>
      <dgm:spPr/>
      <dgm:t>
        <a:bodyPr/>
        <a:lstStyle/>
        <a:p>
          <a:endParaRPr lang="en-US"/>
        </a:p>
      </dgm:t>
    </dgm:pt>
    <dgm:pt modelId="{84AAF07D-3E18-4670-A412-45E692BC22BC}" type="sibTrans" cxnId="{88E09916-576E-49FC-883E-FBCAB124880F}">
      <dgm:prSet/>
      <dgm:spPr/>
      <dgm:t>
        <a:bodyPr/>
        <a:lstStyle/>
        <a:p>
          <a:endParaRPr lang="en-US"/>
        </a:p>
      </dgm:t>
    </dgm:pt>
    <dgm:pt modelId="{57BA9BAA-74F9-4B09-8547-7393CF7A4507}" type="pres">
      <dgm:prSet presAssocID="{DD05A168-5B24-41AD-B55A-22B8EA5F730E}" presName="diagram" presStyleCnt="0">
        <dgm:presLayoutVars>
          <dgm:chMax val="1"/>
          <dgm:dir/>
          <dgm:animLvl val="ctr"/>
          <dgm:resizeHandles val="exact"/>
        </dgm:presLayoutVars>
      </dgm:prSet>
      <dgm:spPr/>
    </dgm:pt>
    <dgm:pt modelId="{3D360EAD-A40E-4BC0-B818-36AFF92968D5}" type="pres">
      <dgm:prSet presAssocID="{DD05A168-5B24-41AD-B55A-22B8EA5F730E}" presName="matrix" presStyleCnt="0"/>
      <dgm:spPr/>
    </dgm:pt>
    <dgm:pt modelId="{8A325B50-D7DB-4B7F-84D2-279CF4BC3C9F}" type="pres">
      <dgm:prSet presAssocID="{DD05A168-5B24-41AD-B55A-22B8EA5F730E}" presName="tile1" presStyleLbl="node1" presStyleIdx="0" presStyleCnt="4"/>
      <dgm:spPr/>
    </dgm:pt>
    <dgm:pt modelId="{2BA8121C-6B31-416D-BBF3-DD5D471715DF}" type="pres">
      <dgm:prSet presAssocID="{DD05A168-5B24-41AD-B55A-22B8EA5F730E}" presName="tile1text" presStyleLbl="node1" presStyleIdx="0" presStyleCnt="4">
        <dgm:presLayoutVars>
          <dgm:chMax val="0"/>
          <dgm:chPref val="0"/>
          <dgm:bulletEnabled val="1"/>
        </dgm:presLayoutVars>
      </dgm:prSet>
      <dgm:spPr/>
    </dgm:pt>
    <dgm:pt modelId="{EB71964B-260A-41EE-B0C1-D1231BAE5930}" type="pres">
      <dgm:prSet presAssocID="{DD05A168-5B24-41AD-B55A-22B8EA5F730E}" presName="tile2" presStyleLbl="node1" presStyleIdx="1" presStyleCnt="4"/>
      <dgm:spPr/>
    </dgm:pt>
    <dgm:pt modelId="{1F74C870-5323-4E1C-BC09-366499BB57D8}" type="pres">
      <dgm:prSet presAssocID="{DD05A168-5B24-41AD-B55A-22B8EA5F730E}" presName="tile2text" presStyleLbl="node1" presStyleIdx="1" presStyleCnt="4">
        <dgm:presLayoutVars>
          <dgm:chMax val="0"/>
          <dgm:chPref val="0"/>
          <dgm:bulletEnabled val="1"/>
        </dgm:presLayoutVars>
      </dgm:prSet>
      <dgm:spPr/>
    </dgm:pt>
    <dgm:pt modelId="{07D16681-254D-42FE-A5B0-D4192BD821F0}" type="pres">
      <dgm:prSet presAssocID="{DD05A168-5B24-41AD-B55A-22B8EA5F730E}" presName="tile3" presStyleLbl="node1" presStyleIdx="2" presStyleCnt="4"/>
      <dgm:spPr/>
    </dgm:pt>
    <dgm:pt modelId="{672BECAF-CCA2-4B7B-B41A-A34D08F59E67}" type="pres">
      <dgm:prSet presAssocID="{DD05A168-5B24-41AD-B55A-22B8EA5F730E}" presName="tile3text" presStyleLbl="node1" presStyleIdx="2" presStyleCnt="4">
        <dgm:presLayoutVars>
          <dgm:chMax val="0"/>
          <dgm:chPref val="0"/>
          <dgm:bulletEnabled val="1"/>
        </dgm:presLayoutVars>
      </dgm:prSet>
      <dgm:spPr/>
    </dgm:pt>
    <dgm:pt modelId="{BA53714C-9029-4AB4-9087-6C2915A5430A}" type="pres">
      <dgm:prSet presAssocID="{DD05A168-5B24-41AD-B55A-22B8EA5F730E}" presName="tile4" presStyleLbl="node1" presStyleIdx="3" presStyleCnt="4"/>
      <dgm:spPr/>
    </dgm:pt>
    <dgm:pt modelId="{61E8197F-997F-42E7-9320-A8380E63C39C}" type="pres">
      <dgm:prSet presAssocID="{DD05A168-5B24-41AD-B55A-22B8EA5F730E}" presName="tile4text" presStyleLbl="node1" presStyleIdx="3" presStyleCnt="4">
        <dgm:presLayoutVars>
          <dgm:chMax val="0"/>
          <dgm:chPref val="0"/>
          <dgm:bulletEnabled val="1"/>
        </dgm:presLayoutVars>
      </dgm:prSet>
      <dgm:spPr/>
    </dgm:pt>
    <dgm:pt modelId="{3C9F6156-5920-4A73-A099-C125F7C527DE}" type="pres">
      <dgm:prSet presAssocID="{DD05A168-5B24-41AD-B55A-22B8EA5F730E}" presName="centerTile" presStyleLbl="fgShp" presStyleIdx="0" presStyleCnt="1">
        <dgm:presLayoutVars>
          <dgm:chMax val="0"/>
          <dgm:chPref val="0"/>
        </dgm:presLayoutVars>
      </dgm:prSet>
      <dgm:spPr/>
    </dgm:pt>
  </dgm:ptLst>
  <dgm:cxnLst>
    <dgm:cxn modelId="{26643B06-EC0B-4DC3-BE4F-E8C13ED43C5E}" srcId="{2274E20A-2044-426B-8F40-2D910BD6F0E4}" destId="{2B3B3C5B-9869-40F6-84B2-161EF02D8235}" srcOrd="0" destOrd="0" parTransId="{1DC8B2D1-EC75-4253-9226-448982B2EBB5}" sibTransId="{EFC0E1C8-A19A-4716-8C82-F7D456DD584E}"/>
    <dgm:cxn modelId="{88E09916-576E-49FC-883E-FBCAB124880F}" srcId="{2274E20A-2044-426B-8F40-2D910BD6F0E4}" destId="{969E776D-340C-4686-B91C-7070775FAF1B}" srcOrd="3" destOrd="0" parTransId="{78F532E4-22FA-480E-92B1-75B48D4996FE}" sibTransId="{84AAF07D-3E18-4670-A412-45E692BC22BC}"/>
    <dgm:cxn modelId="{CAE81819-556D-4A58-891B-BBB8C3BB9BEC}" type="presOf" srcId="{0FD39CCD-B47E-40A8-A0B7-CCAB1DF59370}" destId="{672BECAF-CCA2-4B7B-B41A-A34D08F59E67}" srcOrd="1" destOrd="0" presId="urn:microsoft.com/office/officeart/2005/8/layout/matrix1"/>
    <dgm:cxn modelId="{48BA0F1B-43F5-4769-B166-8DDDA8891C52}" type="presOf" srcId="{2274E20A-2044-426B-8F40-2D910BD6F0E4}" destId="{3C9F6156-5920-4A73-A099-C125F7C527DE}" srcOrd="0" destOrd="0" presId="urn:microsoft.com/office/officeart/2005/8/layout/matrix1"/>
    <dgm:cxn modelId="{FD2F8231-5F39-4EF9-8728-F1B635F41E12}" type="presOf" srcId="{969E776D-340C-4686-B91C-7070775FAF1B}" destId="{61E8197F-997F-42E7-9320-A8380E63C39C}" srcOrd="1" destOrd="0" presId="urn:microsoft.com/office/officeart/2005/8/layout/matrix1"/>
    <dgm:cxn modelId="{AA17933A-5FDF-4E9A-A017-7FF24852428E}" srcId="{2274E20A-2044-426B-8F40-2D910BD6F0E4}" destId="{63AE7C6A-2158-4479-806D-6693FDDB02C5}" srcOrd="1" destOrd="0" parTransId="{09BA5353-CA43-432C-8421-CE0577B37396}" sibTransId="{2C1DBB03-3845-4E13-ADC4-65DBF51DB110}"/>
    <dgm:cxn modelId="{40DF643F-EE41-4347-8097-CAC993036C18}" type="presOf" srcId="{2B3B3C5B-9869-40F6-84B2-161EF02D8235}" destId="{2BA8121C-6B31-416D-BBF3-DD5D471715DF}" srcOrd="1" destOrd="0" presId="urn:microsoft.com/office/officeart/2005/8/layout/matrix1"/>
    <dgm:cxn modelId="{378EC940-FE1F-46BD-93D7-2C47610C7212}" type="presOf" srcId="{63AE7C6A-2158-4479-806D-6693FDDB02C5}" destId="{1F74C870-5323-4E1C-BC09-366499BB57D8}" srcOrd="1" destOrd="0" presId="urn:microsoft.com/office/officeart/2005/8/layout/matrix1"/>
    <dgm:cxn modelId="{F0476452-4868-40C9-BDD1-69EE4B246BC5}" type="presOf" srcId="{0FD39CCD-B47E-40A8-A0B7-CCAB1DF59370}" destId="{07D16681-254D-42FE-A5B0-D4192BD821F0}" srcOrd="0" destOrd="0" presId="urn:microsoft.com/office/officeart/2005/8/layout/matrix1"/>
    <dgm:cxn modelId="{F7B92457-8259-4C48-85CE-671442FB5B98}" type="presOf" srcId="{2B3B3C5B-9869-40F6-84B2-161EF02D8235}" destId="{8A325B50-D7DB-4B7F-84D2-279CF4BC3C9F}" srcOrd="0" destOrd="0" presId="urn:microsoft.com/office/officeart/2005/8/layout/matrix1"/>
    <dgm:cxn modelId="{029EB89F-0670-4752-8E7B-AB99D31CB511}" type="presOf" srcId="{DD05A168-5B24-41AD-B55A-22B8EA5F730E}" destId="{57BA9BAA-74F9-4B09-8547-7393CF7A4507}" srcOrd="0" destOrd="0" presId="urn:microsoft.com/office/officeart/2005/8/layout/matrix1"/>
    <dgm:cxn modelId="{F75EEAB8-CEF5-4FBA-80AE-49FBD56D2C29}" srcId="{DD05A168-5B24-41AD-B55A-22B8EA5F730E}" destId="{2274E20A-2044-426B-8F40-2D910BD6F0E4}" srcOrd="0" destOrd="0" parTransId="{566676ED-9C0A-49D0-80D5-45F9A69A70FC}" sibTransId="{BB1EA6B3-67BF-491F-BF9F-B45AD83C8E1B}"/>
    <dgm:cxn modelId="{0C568DB9-E637-4489-87B9-3A1BD646CBDE}" type="presOf" srcId="{63AE7C6A-2158-4479-806D-6693FDDB02C5}" destId="{EB71964B-260A-41EE-B0C1-D1231BAE5930}" srcOrd="0" destOrd="0" presId="urn:microsoft.com/office/officeart/2005/8/layout/matrix1"/>
    <dgm:cxn modelId="{48C348C7-C446-44C9-B6E4-5F62FE00D1C2}" type="presOf" srcId="{969E776D-340C-4686-B91C-7070775FAF1B}" destId="{BA53714C-9029-4AB4-9087-6C2915A5430A}" srcOrd="0" destOrd="0" presId="urn:microsoft.com/office/officeart/2005/8/layout/matrix1"/>
    <dgm:cxn modelId="{574CD0F4-8DFC-44C0-8D9E-94B251118039}" srcId="{2274E20A-2044-426B-8F40-2D910BD6F0E4}" destId="{0FD39CCD-B47E-40A8-A0B7-CCAB1DF59370}" srcOrd="2" destOrd="0" parTransId="{C6115221-E256-4854-A069-D9C1535FEDCC}" sibTransId="{E749F6CE-E052-45E9-8ACC-4A652F97CF1B}"/>
    <dgm:cxn modelId="{BBEE563A-C171-4799-9863-987238B86E7A}" type="presParOf" srcId="{57BA9BAA-74F9-4B09-8547-7393CF7A4507}" destId="{3D360EAD-A40E-4BC0-B818-36AFF92968D5}" srcOrd="0" destOrd="0" presId="urn:microsoft.com/office/officeart/2005/8/layout/matrix1"/>
    <dgm:cxn modelId="{D7CC61E9-2450-44E2-820E-575943FDC66D}" type="presParOf" srcId="{3D360EAD-A40E-4BC0-B818-36AFF92968D5}" destId="{8A325B50-D7DB-4B7F-84D2-279CF4BC3C9F}" srcOrd="0" destOrd="0" presId="urn:microsoft.com/office/officeart/2005/8/layout/matrix1"/>
    <dgm:cxn modelId="{C0750E46-165A-43B4-BDF5-EA4A826BF9DA}" type="presParOf" srcId="{3D360EAD-A40E-4BC0-B818-36AFF92968D5}" destId="{2BA8121C-6B31-416D-BBF3-DD5D471715DF}" srcOrd="1" destOrd="0" presId="urn:microsoft.com/office/officeart/2005/8/layout/matrix1"/>
    <dgm:cxn modelId="{E7B3BE04-A92D-4EE4-B9E4-A2362B7EE4A3}" type="presParOf" srcId="{3D360EAD-A40E-4BC0-B818-36AFF92968D5}" destId="{EB71964B-260A-41EE-B0C1-D1231BAE5930}" srcOrd="2" destOrd="0" presId="urn:microsoft.com/office/officeart/2005/8/layout/matrix1"/>
    <dgm:cxn modelId="{615B8F97-C944-40DF-B379-65092BD3BA00}" type="presParOf" srcId="{3D360EAD-A40E-4BC0-B818-36AFF92968D5}" destId="{1F74C870-5323-4E1C-BC09-366499BB57D8}" srcOrd="3" destOrd="0" presId="urn:microsoft.com/office/officeart/2005/8/layout/matrix1"/>
    <dgm:cxn modelId="{73D27864-7B18-4A84-B542-3DB7163F417E}" type="presParOf" srcId="{3D360EAD-A40E-4BC0-B818-36AFF92968D5}" destId="{07D16681-254D-42FE-A5B0-D4192BD821F0}" srcOrd="4" destOrd="0" presId="urn:microsoft.com/office/officeart/2005/8/layout/matrix1"/>
    <dgm:cxn modelId="{02CCAA0B-BEE1-48D9-B6CF-980CBA74E273}" type="presParOf" srcId="{3D360EAD-A40E-4BC0-B818-36AFF92968D5}" destId="{672BECAF-CCA2-4B7B-B41A-A34D08F59E67}" srcOrd="5" destOrd="0" presId="urn:microsoft.com/office/officeart/2005/8/layout/matrix1"/>
    <dgm:cxn modelId="{AB018F00-11EA-45D7-BF56-AAF1D5B42508}" type="presParOf" srcId="{3D360EAD-A40E-4BC0-B818-36AFF92968D5}" destId="{BA53714C-9029-4AB4-9087-6C2915A5430A}" srcOrd="6" destOrd="0" presId="urn:microsoft.com/office/officeart/2005/8/layout/matrix1"/>
    <dgm:cxn modelId="{EEDA1ED2-51BA-40E9-8841-51A25ED0DA0B}" type="presParOf" srcId="{3D360EAD-A40E-4BC0-B818-36AFF92968D5}" destId="{61E8197F-997F-42E7-9320-A8380E63C39C}" srcOrd="7" destOrd="0" presId="urn:microsoft.com/office/officeart/2005/8/layout/matrix1"/>
    <dgm:cxn modelId="{5BE92BFD-67BD-456F-9F5C-62802EB30E0F}" type="presParOf" srcId="{57BA9BAA-74F9-4B09-8547-7393CF7A4507}" destId="{3C9F6156-5920-4A73-A099-C125F7C527DE}" srcOrd="1" destOrd="0" presId="urn:microsoft.com/office/officeart/2005/8/layout/matrix1"/>
  </dgm:cxnLst>
  <dgm:bg/>
  <dgm:whole>
    <a:ln>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05A168-5B24-41AD-B55A-22B8EA5F730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2274E20A-2044-426B-8F40-2D910BD6F0E4}">
      <dgm:prSet phldrT="[Text]"/>
      <dgm:spPr>
        <a:ln>
          <a:solidFill>
            <a:schemeClr val="accent2"/>
          </a:solidFill>
        </a:ln>
      </dgm:spPr>
      <dgm:t>
        <a:bodyPr/>
        <a:lstStyle/>
        <a:p>
          <a:r>
            <a:rPr lang="en-US" dirty="0"/>
            <a:t>Unit fraction</a:t>
          </a:r>
        </a:p>
      </dgm:t>
    </dgm:pt>
    <dgm:pt modelId="{566676ED-9C0A-49D0-80D5-45F9A69A70FC}" type="parTrans" cxnId="{F75EEAB8-CEF5-4FBA-80AE-49FBD56D2C29}">
      <dgm:prSet/>
      <dgm:spPr/>
      <dgm:t>
        <a:bodyPr/>
        <a:lstStyle/>
        <a:p>
          <a:endParaRPr lang="en-US"/>
        </a:p>
      </dgm:t>
    </dgm:pt>
    <dgm:pt modelId="{BB1EA6B3-67BF-491F-BF9F-B45AD83C8E1B}" type="sibTrans" cxnId="{F75EEAB8-CEF5-4FBA-80AE-49FBD56D2C29}">
      <dgm:prSet/>
      <dgm:spPr/>
      <dgm:t>
        <a:bodyPr/>
        <a:lstStyle/>
        <a:p>
          <a:endParaRPr lang="en-US"/>
        </a:p>
      </dgm:t>
    </dgm:pt>
    <dgm:pt modelId="{2B3B3C5B-9869-40F6-84B2-161EF02D8235}">
      <dgm:prSet phldrT="[Text]"/>
      <dgm:spPr/>
      <dgm:t>
        <a:bodyPr/>
        <a:lstStyle/>
        <a:p>
          <a:r>
            <a:rPr lang="en-US" dirty="0">
              <a:solidFill>
                <a:schemeClr val="accent2">
                  <a:lumMod val="20000"/>
                  <a:lumOff val="80000"/>
                </a:schemeClr>
              </a:solidFill>
            </a:rPr>
            <a:t>Student-friendly definition:</a:t>
          </a:r>
        </a:p>
        <a:p>
          <a:r>
            <a:rPr lang="en-US" dirty="0"/>
            <a:t>Means “a fraction where the numerator (top number) is 1”</a:t>
          </a:r>
        </a:p>
      </dgm:t>
    </dgm:pt>
    <dgm:pt modelId="{1DC8B2D1-EC75-4253-9226-448982B2EBB5}" type="parTrans" cxnId="{26643B06-EC0B-4DC3-BE4F-E8C13ED43C5E}">
      <dgm:prSet/>
      <dgm:spPr/>
      <dgm:t>
        <a:bodyPr/>
        <a:lstStyle/>
        <a:p>
          <a:endParaRPr lang="en-US"/>
        </a:p>
      </dgm:t>
    </dgm:pt>
    <dgm:pt modelId="{EFC0E1C8-A19A-4716-8C82-F7D456DD584E}" type="sibTrans" cxnId="{26643B06-EC0B-4DC3-BE4F-E8C13ED43C5E}">
      <dgm:prSet/>
      <dgm:spPr/>
      <dgm:t>
        <a:bodyPr/>
        <a:lstStyle/>
        <a:p>
          <a:endParaRPr lang="en-US"/>
        </a:p>
      </dgm:t>
    </dgm:pt>
    <dgm:pt modelId="{63AE7C6A-2158-4479-806D-6693FDDB02C5}">
      <dgm:prSet phldrT="[Text]"/>
      <dgm:spPr>
        <a:blipFill>
          <a:blip xmlns:r="http://schemas.openxmlformats.org/officeDocument/2006/relationships" r:embed="rId1"/>
          <a:stretch>
            <a:fillRect/>
          </a:stretch>
        </a:blipFill>
      </dgm:spPr>
      <dgm:t>
        <a:bodyPr/>
        <a:lstStyle/>
        <a:p>
          <a:r>
            <a:rPr lang="en-US">
              <a:noFill/>
            </a:rPr>
            <a:t> </a:t>
          </a:r>
        </a:p>
      </dgm:t>
    </dgm:pt>
    <dgm:pt modelId="{09BA5353-CA43-432C-8421-CE0577B37396}" type="parTrans" cxnId="{AA17933A-5FDF-4E9A-A017-7FF24852428E}">
      <dgm:prSet/>
      <dgm:spPr/>
      <dgm:t>
        <a:bodyPr/>
        <a:lstStyle/>
        <a:p>
          <a:endParaRPr lang="en-US"/>
        </a:p>
      </dgm:t>
    </dgm:pt>
    <dgm:pt modelId="{2C1DBB03-3845-4E13-ADC4-65DBF51DB110}" type="sibTrans" cxnId="{AA17933A-5FDF-4E9A-A017-7FF24852428E}">
      <dgm:prSet/>
      <dgm:spPr/>
      <dgm:t>
        <a:bodyPr/>
        <a:lstStyle/>
        <a:p>
          <a:endParaRPr lang="en-US"/>
        </a:p>
      </dgm:t>
    </dgm:pt>
    <dgm:pt modelId="{0FD39CCD-B47E-40A8-A0B7-CCAB1DF59370}">
      <dgm:prSet phldrT="[Text]"/>
      <dgm:spPr>
        <a:blipFill>
          <a:blip xmlns:r="http://schemas.openxmlformats.org/officeDocument/2006/relationships" r:embed="rId2"/>
          <a:stretch>
            <a:fillRect/>
          </a:stretch>
        </a:blipFill>
      </dgm:spPr>
      <dgm:t>
        <a:bodyPr/>
        <a:lstStyle/>
        <a:p>
          <a:r>
            <a:rPr lang="en-US">
              <a:noFill/>
            </a:rPr>
            <a:t> </a:t>
          </a:r>
        </a:p>
      </dgm:t>
    </dgm:pt>
    <dgm:pt modelId="{C6115221-E256-4854-A069-D9C1535FEDCC}" type="parTrans" cxnId="{574CD0F4-8DFC-44C0-8D9E-94B251118039}">
      <dgm:prSet/>
      <dgm:spPr/>
      <dgm:t>
        <a:bodyPr/>
        <a:lstStyle/>
        <a:p>
          <a:endParaRPr lang="en-US"/>
        </a:p>
      </dgm:t>
    </dgm:pt>
    <dgm:pt modelId="{E749F6CE-E052-45E9-8ACC-4A652F97CF1B}" type="sibTrans" cxnId="{574CD0F4-8DFC-44C0-8D9E-94B251118039}">
      <dgm:prSet/>
      <dgm:spPr/>
      <dgm:t>
        <a:bodyPr/>
        <a:lstStyle/>
        <a:p>
          <a:endParaRPr lang="en-US"/>
        </a:p>
      </dgm:t>
    </dgm:pt>
    <dgm:pt modelId="{969E776D-340C-4686-B91C-7070775FAF1B}">
      <dgm:prSet phldrT="[Text]"/>
      <dgm:spPr>
        <a:blipFill>
          <a:blip xmlns:r="http://schemas.openxmlformats.org/officeDocument/2006/relationships" r:embed="rId3"/>
          <a:stretch>
            <a:fillRect/>
          </a:stretch>
        </a:blipFill>
      </dgm:spPr>
      <dgm:t>
        <a:bodyPr/>
        <a:lstStyle/>
        <a:p>
          <a:r>
            <a:rPr lang="en-US">
              <a:noFill/>
            </a:rPr>
            <a:t> </a:t>
          </a:r>
        </a:p>
      </dgm:t>
    </dgm:pt>
    <dgm:pt modelId="{78F532E4-22FA-480E-92B1-75B48D4996FE}" type="parTrans" cxnId="{88E09916-576E-49FC-883E-FBCAB124880F}">
      <dgm:prSet/>
      <dgm:spPr/>
      <dgm:t>
        <a:bodyPr/>
        <a:lstStyle/>
        <a:p>
          <a:endParaRPr lang="en-US"/>
        </a:p>
      </dgm:t>
    </dgm:pt>
    <dgm:pt modelId="{84AAF07D-3E18-4670-A412-45E692BC22BC}" type="sibTrans" cxnId="{88E09916-576E-49FC-883E-FBCAB124880F}">
      <dgm:prSet/>
      <dgm:spPr/>
      <dgm:t>
        <a:bodyPr/>
        <a:lstStyle/>
        <a:p>
          <a:endParaRPr lang="en-US"/>
        </a:p>
      </dgm:t>
    </dgm:pt>
    <dgm:pt modelId="{57BA9BAA-74F9-4B09-8547-7393CF7A4507}" type="pres">
      <dgm:prSet presAssocID="{DD05A168-5B24-41AD-B55A-22B8EA5F730E}" presName="diagram" presStyleCnt="0">
        <dgm:presLayoutVars>
          <dgm:chMax val="1"/>
          <dgm:dir/>
          <dgm:animLvl val="ctr"/>
          <dgm:resizeHandles val="exact"/>
        </dgm:presLayoutVars>
      </dgm:prSet>
      <dgm:spPr/>
    </dgm:pt>
    <dgm:pt modelId="{3D360EAD-A40E-4BC0-B818-36AFF92968D5}" type="pres">
      <dgm:prSet presAssocID="{DD05A168-5B24-41AD-B55A-22B8EA5F730E}" presName="matrix" presStyleCnt="0"/>
      <dgm:spPr/>
    </dgm:pt>
    <dgm:pt modelId="{8A325B50-D7DB-4B7F-84D2-279CF4BC3C9F}" type="pres">
      <dgm:prSet presAssocID="{DD05A168-5B24-41AD-B55A-22B8EA5F730E}" presName="tile1" presStyleLbl="node1" presStyleIdx="0" presStyleCnt="4"/>
      <dgm:spPr/>
    </dgm:pt>
    <dgm:pt modelId="{2BA8121C-6B31-416D-BBF3-DD5D471715DF}" type="pres">
      <dgm:prSet presAssocID="{DD05A168-5B24-41AD-B55A-22B8EA5F730E}" presName="tile1text" presStyleLbl="node1" presStyleIdx="0" presStyleCnt="4">
        <dgm:presLayoutVars>
          <dgm:chMax val="0"/>
          <dgm:chPref val="0"/>
          <dgm:bulletEnabled val="1"/>
        </dgm:presLayoutVars>
      </dgm:prSet>
      <dgm:spPr/>
    </dgm:pt>
    <dgm:pt modelId="{EB71964B-260A-41EE-B0C1-D1231BAE5930}" type="pres">
      <dgm:prSet presAssocID="{DD05A168-5B24-41AD-B55A-22B8EA5F730E}" presName="tile2" presStyleLbl="node1" presStyleIdx="1" presStyleCnt="4"/>
      <dgm:spPr/>
    </dgm:pt>
    <dgm:pt modelId="{1F74C870-5323-4E1C-BC09-366499BB57D8}" type="pres">
      <dgm:prSet presAssocID="{DD05A168-5B24-41AD-B55A-22B8EA5F730E}" presName="tile2text" presStyleLbl="node1" presStyleIdx="1" presStyleCnt="4">
        <dgm:presLayoutVars>
          <dgm:chMax val="0"/>
          <dgm:chPref val="0"/>
          <dgm:bulletEnabled val="1"/>
        </dgm:presLayoutVars>
      </dgm:prSet>
      <dgm:spPr/>
    </dgm:pt>
    <dgm:pt modelId="{07D16681-254D-42FE-A5B0-D4192BD821F0}" type="pres">
      <dgm:prSet presAssocID="{DD05A168-5B24-41AD-B55A-22B8EA5F730E}" presName="tile3" presStyleLbl="node1" presStyleIdx="2" presStyleCnt="4"/>
      <dgm:spPr/>
    </dgm:pt>
    <dgm:pt modelId="{672BECAF-CCA2-4B7B-B41A-A34D08F59E67}" type="pres">
      <dgm:prSet presAssocID="{DD05A168-5B24-41AD-B55A-22B8EA5F730E}" presName="tile3text" presStyleLbl="node1" presStyleIdx="2" presStyleCnt="4">
        <dgm:presLayoutVars>
          <dgm:chMax val="0"/>
          <dgm:chPref val="0"/>
          <dgm:bulletEnabled val="1"/>
        </dgm:presLayoutVars>
      </dgm:prSet>
      <dgm:spPr/>
    </dgm:pt>
    <dgm:pt modelId="{BA53714C-9029-4AB4-9087-6C2915A5430A}" type="pres">
      <dgm:prSet presAssocID="{DD05A168-5B24-41AD-B55A-22B8EA5F730E}" presName="tile4" presStyleLbl="node1" presStyleIdx="3" presStyleCnt="4"/>
      <dgm:spPr/>
    </dgm:pt>
    <dgm:pt modelId="{61E8197F-997F-42E7-9320-A8380E63C39C}" type="pres">
      <dgm:prSet presAssocID="{DD05A168-5B24-41AD-B55A-22B8EA5F730E}" presName="tile4text" presStyleLbl="node1" presStyleIdx="3" presStyleCnt="4">
        <dgm:presLayoutVars>
          <dgm:chMax val="0"/>
          <dgm:chPref val="0"/>
          <dgm:bulletEnabled val="1"/>
        </dgm:presLayoutVars>
      </dgm:prSet>
      <dgm:spPr/>
    </dgm:pt>
    <dgm:pt modelId="{3C9F6156-5920-4A73-A099-C125F7C527DE}" type="pres">
      <dgm:prSet presAssocID="{DD05A168-5B24-41AD-B55A-22B8EA5F730E}" presName="centerTile" presStyleLbl="fgShp" presStyleIdx="0" presStyleCnt="1">
        <dgm:presLayoutVars>
          <dgm:chMax val="0"/>
          <dgm:chPref val="0"/>
        </dgm:presLayoutVars>
      </dgm:prSet>
      <dgm:spPr/>
    </dgm:pt>
  </dgm:ptLst>
  <dgm:cxnLst>
    <dgm:cxn modelId="{26643B06-EC0B-4DC3-BE4F-E8C13ED43C5E}" srcId="{2274E20A-2044-426B-8F40-2D910BD6F0E4}" destId="{2B3B3C5B-9869-40F6-84B2-161EF02D8235}" srcOrd="0" destOrd="0" parTransId="{1DC8B2D1-EC75-4253-9226-448982B2EBB5}" sibTransId="{EFC0E1C8-A19A-4716-8C82-F7D456DD584E}"/>
    <dgm:cxn modelId="{88E09916-576E-49FC-883E-FBCAB124880F}" srcId="{2274E20A-2044-426B-8F40-2D910BD6F0E4}" destId="{969E776D-340C-4686-B91C-7070775FAF1B}" srcOrd="3" destOrd="0" parTransId="{78F532E4-22FA-480E-92B1-75B48D4996FE}" sibTransId="{84AAF07D-3E18-4670-A412-45E692BC22BC}"/>
    <dgm:cxn modelId="{CAE81819-556D-4A58-891B-BBB8C3BB9BEC}" type="presOf" srcId="{0FD39CCD-B47E-40A8-A0B7-CCAB1DF59370}" destId="{672BECAF-CCA2-4B7B-B41A-A34D08F59E67}" srcOrd="1" destOrd="0" presId="urn:microsoft.com/office/officeart/2005/8/layout/matrix1"/>
    <dgm:cxn modelId="{48BA0F1B-43F5-4769-B166-8DDDA8891C52}" type="presOf" srcId="{2274E20A-2044-426B-8F40-2D910BD6F0E4}" destId="{3C9F6156-5920-4A73-A099-C125F7C527DE}" srcOrd="0" destOrd="0" presId="urn:microsoft.com/office/officeart/2005/8/layout/matrix1"/>
    <dgm:cxn modelId="{FD2F8231-5F39-4EF9-8728-F1B635F41E12}" type="presOf" srcId="{969E776D-340C-4686-B91C-7070775FAF1B}" destId="{61E8197F-997F-42E7-9320-A8380E63C39C}" srcOrd="1" destOrd="0" presId="urn:microsoft.com/office/officeart/2005/8/layout/matrix1"/>
    <dgm:cxn modelId="{AA17933A-5FDF-4E9A-A017-7FF24852428E}" srcId="{2274E20A-2044-426B-8F40-2D910BD6F0E4}" destId="{63AE7C6A-2158-4479-806D-6693FDDB02C5}" srcOrd="1" destOrd="0" parTransId="{09BA5353-CA43-432C-8421-CE0577B37396}" sibTransId="{2C1DBB03-3845-4E13-ADC4-65DBF51DB110}"/>
    <dgm:cxn modelId="{40DF643F-EE41-4347-8097-CAC993036C18}" type="presOf" srcId="{2B3B3C5B-9869-40F6-84B2-161EF02D8235}" destId="{2BA8121C-6B31-416D-BBF3-DD5D471715DF}" srcOrd="1" destOrd="0" presId="urn:microsoft.com/office/officeart/2005/8/layout/matrix1"/>
    <dgm:cxn modelId="{378EC940-FE1F-46BD-93D7-2C47610C7212}" type="presOf" srcId="{63AE7C6A-2158-4479-806D-6693FDDB02C5}" destId="{1F74C870-5323-4E1C-BC09-366499BB57D8}" srcOrd="1" destOrd="0" presId="urn:microsoft.com/office/officeart/2005/8/layout/matrix1"/>
    <dgm:cxn modelId="{F0476452-4868-40C9-BDD1-69EE4B246BC5}" type="presOf" srcId="{0FD39CCD-B47E-40A8-A0B7-CCAB1DF59370}" destId="{07D16681-254D-42FE-A5B0-D4192BD821F0}" srcOrd="0" destOrd="0" presId="urn:microsoft.com/office/officeart/2005/8/layout/matrix1"/>
    <dgm:cxn modelId="{F7B92457-8259-4C48-85CE-671442FB5B98}" type="presOf" srcId="{2B3B3C5B-9869-40F6-84B2-161EF02D8235}" destId="{8A325B50-D7DB-4B7F-84D2-279CF4BC3C9F}" srcOrd="0" destOrd="0" presId="urn:microsoft.com/office/officeart/2005/8/layout/matrix1"/>
    <dgm:cxn modelId="{029EB89F-0670-4752-8E7B-AB99D31CB511}" type="presOf" srcId="{DD05A168-5B24-41AD-B55A-22B8EA5F730E}" destId="{57BA9BAA-74F9-4B09-8547-7393CF7A4507}" srcOrd="0" destOrd="0" presId="urn:microsoft.com/office/officeart/2005/8/layout/matrix1"/>
    <dgm:cxn modelId="{F75EEAB8-CEF5-4FBA-80AE-49FBD56D2C29}" srcId="{DD05A168-5B24-41AD-B55A-22B8EA5F730E}" destId="{2274E20A-2044-426B-8F40-2D910BD6F0E4}" srcOrd="0" destOrd="0" parTransId="{566676ED-9C0A-49D0-80D5-45F9A69A70FC}" sibTransId="{BB1EA6B3-67BF-491F-BF9F-B45AD83C8E1B}"/>
    <dgm:cxn modelId="{0C568DB9-E637-4489-87B9-3A1BD646CBDE}" type="presOf" srcId="{63AE7C6A-2158-4479-806D-6693FDDB02C5}" destId="{EB71964B-260A-41EE-B0C1-D1231BAE5930}" srcOrd="0" destOrd="0" presId="urn:microsoft.com/office/officeart/2005/8/layout/matrix1"/>
    <dgm:cxn modelId="{48C348C7-C446-44C9-B6E4-5F62FE00D1C2}" type="presOf" srcId="{969E776D-340C-4686-B91C-7070775FAF1B}" destId="{BA53714C-9029-4AB4-9087-6C2915A5430A}" srcOrd="0" destOrd="0" presId="urn:microsoft.com/office/officeart/2005/8/layout/matrix1"/>
    <dgm:cxn modelId="{574CD0F4-8DFC-44C0-8D9E-94B251118039}" srcId="{2274E20A-2044-426B-8F40-2D910BD6F0E4}" destId="{0FD39CCD-B47E-40A8-A0B7-CCAB1DF59370}" srcOrd="2" destOrd="0" parTransId="{C6115221-E256-4854-A069-D9C1535FEDCC}" sibTransId="{E749F6CE-E052-45E9-8ACC-4A652F97CF1B}"/>
    <dgm:cxn modelId="{BBEE563A-C171-4799-9863-987238B86E7A}" type="presParOf" srcId="{57BA9BAA-74F9-4B09-8547-7393CF7A4507}" destId="{3D360EAD-A40E-4BC0-B818-36AFF92968D5}" srcOrd="0" destOrd="0" presId="urn:microsoft.com/office/officeart/2005/8/layout/matrix1"/>
    <dgm:cxn modelId="{D7CC61E9-2450-44E2-820E-575943FDC66D}" type="presParOf" srcId="{3D360EAD-A40E-4BC0-B818-36AFF92968D5}" destId="{8A325B50-D7DB-4B7F-84D2-279CF4BC3C9F}" srcOrd="0" destOrd="0" presId="urn:microsoft.com/office/officeart/2005/8/layout/matrix1"/>
    <dgm:cxn modelId="{C0750E46-165A-43B4-BDF5-EA4A826BF9DA}" type="presParOf" srcId="{3D360EAD-A40E-4BC0-B818-36AFF92968D5}" destId="{2BA8121C-6B31-416D-BBF3-DD5D471715DF}" srcOrd="1" destOrd="0" presId="urn:microsoft.com/office/officeart/2005/8/layout/matrix1"/>
    <dgm:cxn modelId="{E7B3BE04-A92D-4EE4-B9E4-A2362B7EE4A3}" type="presParOf" srcId="{3D360EAD-A40E-4BC0-B818-36AFF92968D5}" destId="{EB71964B-260A-41EE-B0C1-D1231BAE5930}" srcOrd="2" destOrd="0" presId="urn:microsoft.com/office/officeart/2005/8/layout/matrix1"/>
    <dgm:cxn modelId="{615B8F97-C944-40DF-B379-65092BD3BA00}" type="presParOf" srcId="{3D360EAD-A40E-4BC0-B818-36AFF92968D5}" destId="{1F74C870-5323-4E1C-BC09-366499BB57D8}" srcOrd="3" destOrd="0" presId="urn:microsoft.com/office/officeart/2005/8/layout/matrix1"/>
    <dgm:cxn modelId="{73D27864-7B18-4A84-B542-3DB7163F417E}" type="presParOf" srcId="{3D360EAD-A40E-4BC0-B818-36AFF92968D5}" destId="{07D16681-254D-42FE-A5B0-D4192BD821F0}" srcOrd="4" destOrd="0" presId="urn:microsoft.com/office/officeart/2005/8/layout/matrix1"/>
    <dgm:cxn modelId="{02CCAA0B-BEE1-48D9-B6CF-980CBA74E273}" type="presParOf" srcId="{3D360EAD-A40E-4BC0-B818-36AFF92968D5}" destId="{672BECAF-CCA2-4B7B-B41A-A34D08F59E67}" srcOrd="5" destOrd="0" presId="urn:microsoft.com/office/officeart/2005/8/layout/matrix1"/>
    <dgm:cxn modelId="{AB018F00-11EA-45D7-BF56-AAF1D5B42508}" type="presParOf" srcId="{3D360EAD-A40E-4BC0-B818-36AFF92968D5}" destId="{BA53714C-9029-4AB4-9087-6C2915A5430A}" srcOrd="6" destOrd="0" presId="urn:microsoft.com/office/officeart/2005/8/layout/matrix1"/>
    <dgm:cxn modelId="{EEDA1ED2-51BA-40E9-8841-51A25ED0DA0B}" type="presParOf" srcId="{3D360EAD-A40E-4BC0-B818-36AFF92968D5}" destId="{61E8197F-997F-42E7-9320-A8380E63C39C}" srcOrd="7" destOrd="0" presId="urn:microsoft.com/office/officeart/2005/8/layout/matrix1"/>
    <dgm:cxn modelId="{5BE92BFD-67BD-456F-9F5C-62802EB30E0F}" type="presParOf" srcId="{57BA9BAA-74F9-4B09-8547-7393CF7A4507}" destId="{3C9F6156-5920-4A73-A099-C125F7C527DE}" srcOrd="1" destOrd="0" presId="urn:microsoft.com/office/officeart/2005/8/layout/matrix1"/>
  </dgm:cxnLst>
  <dgm:bg/>
  <dgm:whole>
    <a:ln>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074190-B402-0F42-9086-FC862A6DB699}"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8468BAEC-41CD-9A44-B0E5-AA71DB21E485}">
      <dgm:prSet phldrT="[Text]"/>
      <dgm:spPr/>
      <dgm:t>
        <a:bodyPr/>
        <a:lstStyle/>
        <a:p>
          <a:r>
            <a:rPr lang="en-US" dirty="0"/>
            <a:t>Math</a:t>
          </a:r>
          <a:r>
            <a:rPr lang="en-US" baseline="0" dirty="0"/>
            <a:t> has its own language (words and symbols).</a:t>
          </a:r>
          <a:endParaRPr lang="en-US" dirty="0"/>
        </a:p>
      </dgm:t>
    </dgm:pt>
    <dgm:pt modelId="{E5B0CBD5-41C2-2348-9240-0789C293DFE4}" type="parTrans" cxnId="{F2A245ED-FF52-3646-BBBF-EF6567EE12CB}">
      <dgm:prSet/>
      <dgm:spPr/>
      <dgm:t>
        <a:bodyPr/>
        <a:lstStyle/>
        <a:p>
          <a:endParaRPr lang="en-US"/>
        </a:p>
      </dgm:t>
    </dgm:pt>
    <dgm:pt modelId="{2939B438-CC89-9C48-8EAA-B7EF058DDB9A}" type="sibTrans" cxnId="{F2A245ED-FF52-3646-BBBF-EF6567EE12CB}">
      <dgm:prSet/>
      <dgm:spPr/>
      <dgm:t>
        <a:bodyPr/>
        <a:lstStyle/>
        <a:p>
          <a:endParaRPr lang="en-US"/>
        </a:p>
      </dgm:t>
    </dgm:pt>
    <dgm:pt modelId="{D90070BC-2CC0-6743-96B8-5D7113EC5474}">
      <dgm:prSet phldrT="[Text]"/>
      <dgm:spPr/>
      <dgm:t>
        <a:bodyPr/>
        <a:lstStyle/>
        <a:p>
          <a:r>
            <a:rPr lang="en-US" dirty="0"/>
            <a:t>Use explicit instruction.</a:t>
          </a:r>
        </a:p>
      </dgm:t>
    </dgm:pt>
    <dgm:pt modelId="{BDC72F69-D84C-CE42-AB9D-50DDB424C042}" type="parTrans" cxnId="{1715B055-06D9-4F40-A333-7B1A9B436B46}">
      <dgm:prSet/>
      <dgm:spPr/>
      <dgm:t>
        <a:bodyPr/>
        <a:lstStyle/>
        <a:p>
          <a:endParaRPr lang="en-US"/>
        </a:p>
      </dgm:t>
    </dgm:pt>
    <dgm:pt modelId="{1FC793D3-0CA9-3B46-A420-DEF2CAC8039C}" type="sibTrans" cxnId="{1715B055-06D9-4F40-A333-7B1A9B436B46}">
      <dgm:prSet/>
      <dgm:spPr/>
      <dgm:t>
        <a:bodyPr/>
        <a:lstStyle/>
        <a:p>
          <a:endParaRPr lang="en-US"/>
        </a:p>
      </dgm:t>
    </dgm:pt>
    <dgm:pt modelId="{DDAFA366-4D87-9546-B078-B5C526DA9B74}">
      <dgm:prSet phldrT="[Text]"/>
      <dgm:spPr/>
      <dgm:t>
        <a:bodyPr/>
        <a:lstStyle/>
        <a:p>
          <a:r>
            <a:rPr lang="en-US" dirty="0"/>
            <a:t>Model and practice correct vocabulary.</a:t>
          </a:r>
        </a:p>
      </dgm:t>
    </dgm:pt>
    <dgm:pt modelId="{09011638-17DD-664B-9831-3D436C36AA2C}" type="parTrans" cxnId="{F1773D26-DFE4-AE46-8F82-DED595F6027B}">
      <dgm:prSet/>
      <dgm:spPr/>
      <dgm:t>
        <a:bodyPr/>
        <a:lstStyle/>
        <a:p>
          <a:endParaRPr lang="en-US"/>
        </a:p>
      </dgm:t>
    </dgm:pt>
    <dgm:pt modelId="{74635B38-1F1B-8945-9D4A-42180E370EF4}" type="sibTrans" cxnId="{F1773D26-DFE4-AE46-8F82-DED595F6027B}">
      <dgm:prSet/>
      <dgm:spPr/>
      <dgm:t>
        <a:bodyPr/>
        <a:lstStyle/>
        <a:p>
          <a:endParaRPr lang="en-US"/>
        </a:p>
      </dgm:t>
    </dgm:pt>
    <dgm:pt modelId="{73320591-3C1C-A243-A095-65DA0043FA8A}">
      <dgm:prSet phldrT="[Text]"/>
      <dgm:spPr/>
      <dgm:t>
        <a:bodyPr/>
        <a:lstStyle/>
        <a:p>
          <a:r>
            <a:rPr lang="en-US" dirty="0"/>
            <a:t>Link math vocabulary across curriculum.</a:t>
          </a:r>
        </a:p>
      </dgm:t>
    </dgm:pt>
    <dgm:pt modelId="{6F8D39D2-1610-5844-A033-7FBD5F3E38A4}" type="parTrans" cxnId="{73D1BBE1-E595-A34B-A93B-1F7614B5393B}">
      <dgm:prSet/>
      <dgm:spPr/>
      <dgm:t>
        <a:bodyPr/>
        <a:lstStyle/>
        <a:p>
          <a:endParaRPr lang="en-US"/>
        </a:p>
      </dgm:t>
    </dgm:pt>
    <dgm:pt modelId="{89B3F94D-D158-2848-8142-425E60ECD32D}" type="sibTrans" cxnId="{73D1BBE1-E595-A34B-A93B-1F7614B5393B}">
      <dgm:prSet/>
      <dgm:spPr/>
      <dgm:t>
        <a:bodyPr/>
        <a:lstStyle/>
        <a:p>
          <a:endParaRPr lang="en-US"/>
        </a:p>
      </dgm:t>
    </dgm:pt>
    <dgm:pt modelId="{3E7E6E70-733C-D342-AFF7-F261632B9422}">
      <dgm:prSet phldrT="[Text]"/>
      <dgm:spPr/>
      <dgm:t>
        <a:bodyPr/>
        <a:lstStyle/>
        <a:p>
          <a:r>
            <a:rPr lang="en-US" dirty="0"/>
            <a:t>Be intentional.</a:t>
          </a:r>
        </a:p>
      </dgm:t>
    </dgm:pt>
    <dgm:pt modelId="{9A53A70F-DF7B-0244-8D16-00C6F860269B}" type="parTrans" cxnId="{0A4284D6-8B5E-674D-8726-24C612121A65}">
      <dgm:prSet/>
      <dgm:spPr/>
      <dgm:t>
        <a:bodyPr/>
        <a:lstStyle/>
        <a:p>
          <a:endParaRPr lang="en-US"/>
        </a:p>
      </dgm:t>
    </dgm:pt>
    <dgm:pt modelId="{66E9DC0A-D872-764E-8FE4-2BED63C99C46}" type="sibTrans" cxnId="{0A4284D6-8B5E-674D-8726-24C612121A65}">
      <dgm:prSet/>
      <dgm:spPr/>
      <dgm:t>
        <a:bodyPr/>
        <a:lstStyle/>
        <a:p>
          <a:endParaRPr lang="en-US"/>
        </a:p>
      </dgm:t>
    </dgm:pt>
    <dgm:pt modelId="{94E80981-7762-344E-AD93-8BCFEA5BFCB5}" type="pres">
      <dgm:prSet presAssocID="{DC074190-B402-0F42-9086-FC862A6DB699}" presName="diagram" presStyleCnt="0">
        <dgm:presLayoutVars>
          <dgm:dir/>
          <dgm:resizeHandles val="exact"/>
        </dgm:presLayoutVars>
      </dgm:prSet>
      <dgm:spPr/>
    </dgm:pt>
    <dgm:pt modelId="{FBFFED02-82C8-4049-AC8D-6DF2CA5EC2EA}" type="pres">
      <dgm:prSet presAssocID="{8468BAEC-41CD-9A44-B0E5-AA71DB21E485}" presName="node" presStyleLbl="node1" presStyleIdx="0" presStyleCnt="5">
        <dgm:presLayoutVars>
          <dgm:bulletEnabled val="1"/>
        </dgm:presLayoutVars>
      </dgm:prSet>
      <dgm:spPr/>
    </dgm:pt>
    <dgm:pt modelId="{7B16A965-105C-1D46-9FB7-34CFFEB71652}" type="pres">
      <dgm:prSet presAssocID="{2939B438-CC89-9C48-8EAA-B7EF058DDB9A}" presName="sibTrans" presStyleCnt="0"/>
      <dgm:spPr/>
    </dgm:pt>
    <dgm:pt modelId="{B2D06DAA-D2A8-734F-884E-1636E7CBC2C0}" type="pres">
      <dgm:prSet presAssocID="{D90070BC-2CC0-6743-96B8-5D7113EC5474}" presName="node" presStyleLbl="node1" presStyleIdx="1" presStyleCnt="5">
        <dgm:presLayoutVars>
          <dgm:bulletEnabled val="1"/>
        </dgm:presLayoutVars>
      </dgm:prSet>
      <dgm:spPr/>
    </dgm:pt>
    <dgm:pt modelId="{8D59BE7C-61A1-4C44-BF0D-824A3A416D00}" type="pres">
      <dgm:prSet presAssocID="{1FC793D3-0CA9-3B46-A420-DEF2CAC8039C}" presName="sibTrans" presStyleCnt="0"/>
      <dgm:spPr/>
    </dgm:pt>
    <dgm:pt modelId="{C8564FCF-2A73-0843-B3B5-84EDFF072DD4}" type="pres">
      <dgm:prSet presAssocID="{DDAFA366-4D87-9546-B078-B5C526DA9B74}" presName="node" presStyleLbl="node1" presStyleIdx="2" presStyleCnt="5">
        <dgm:presLayoutVars>
          <dgm:bulletEnabled val="1"/>
        </dgm:presLayoutVars>
      </dgm:prSet>
      <dgm:spPr/>
    </dgm:pt>
    <dgm:pt modelId="{0EB660A8-5DF0-8749-BC83-E93E1BA7FF46}" type="pres">
      <dgm:prSet presAssocID="{74635B38-1F1B-8945-9D4A-42180E370EF4}" presName="sibTrans" presStyleCnt="0"/>
      <dgm:spPr/>
    </dgm:pt>
    <dgm:pt modelId="{BB4CADB7-5479-8C43-B00A-90845C7FD127}" type="pres">
      <dgm:prSet presAssocID="{73320591-3C1C-A243-A095-65DA0043FA8A}" presName="node" presStyleLbl="node1" presStyleIdx="3" presStyleCnt="5">
        <dgm:presLayoutVars>
          <dgm:bulletEnabled val="1"/>
        </dgm:presLayoutVars>
      </dgm:prSet>
      <dgm:spPr/>
    </dgm:pt>
    <dgm:pt modelId="{FA028899-EE93-9D4B-B003-022B45984E7F}" type="pres">
      <dgm:prSet presAssocID="{89B3F94D-D158-2848-8142-425E60ECD32D}" presName="sibTrans" presStyleCnt="0"/>
      <dgm:spPr/>
    </dgm:pt>
    <dgm:pt modelId="{C98A2EE3-9F9D-D947-9055-E951C03026B3}" type="pres">
      <dgm:prSet presAssocID="{3E7E6E70-733C-D342-AFF7-F261632B9422}" presName="node" presStyleLbl="node1" presStyleIdx="4" presStyleCnt="5">
        <dgm:presLayoutVars>
          <dgm:bulletEnabled val="1"/>
        </dgm:presLayoutVars>
      </dgm:prSet>
      <dgm:spPr/>
    </dgm:pt>
  </dgm:ptLst>
  <dgm:cxnLst>
    <dgm:cxn modelId="{F1773D26-DFE4-AE46-8F82-DED595F6027B}" srcId="{DC074190-B402-0F42-9086-FC862A6DB699}" destId="{DDAFA366-4D87-9546-B078-B5C526DA9B74}" srcOrd="2" destOrd="0" parTransId="{09011638-17DD-664B-9831-3D436C36AA2C}" sibTransId="{74635B38-1F1B-8945-9D4A-42180E370EF4}"/>
    <dgm:cxn modelId="{7FA18627-3B83-BE4B-866A-2E250C417B47}" type="presOf" srcId="{3E7E6E70-733C-D342-AFF7-F261632B9422}" destId="{C98A2EE3-9F9D-D947-9055-E951C03026B3}" srcOrd="0" destOrd="0" presId="urn:microsoft.com/office/officeart/2005/8/layout/default"/>
    <dgm:cxn modelId="{1715B055-06D9-4F40-A333-7B1A9B436B46}" srcId="{DC074190-B402-0F42-9086-FC862A6DB699}" destId="{D90070BC-2CC0-6743-96B8-5D7113EC5474}" srcOrd="1" destOrd="0" parTransId="{BDC72F69-D84C-CE42-AB9D-50DDB424C042}" sibTransId="{1FC793D3-0CA9-3B46-A420-DEF2CAC8039C}"/>
    <dgm:cxn modelId="{5273E273-66EE-E244-8B45-334836203FA4}" type="presOf" srcId="{DC074190-B402-0F42-9086-FC862A6DB699}" destId="{94E80981-7762-344E-AD93-8BCFEA5BFCB5}" srcOrd="0" destOrd="0" presId="urn:microsoft.com/office/officeart/2005/8/layout/default"/>
    <dgm:cxn modelId="{D4184E9D-75BF-1743-B8CE-2023259B0479}" type="presOf" srcId="{8468BAEC-41CD-9A44-B0E5-AA71DB21E485}" destId="{FBFFED02-82C8-4049-AC8D-6DF2CA5EC2EA}" srcOrd="0" destOrd="0" presId="urn:microsoft.com/office/officeart/2005/8/layout/default"/>
    <dgm:cxn modelId="{426313A5-A686-C940-BAD0-FD09E4883DB5}" type="presOf" srcId="{DDAFA366-4D87-9546-B078-B5C526DA9B74}" destId="{C8564FCF-2A73-0843-B3B5-84EDFF072DD4}" srcOrd="0" destOrd="0" presId="urn:microsoft.com/office/officeart/2005/8/layout/default"/>
    <dgm:cxn modelId="{C1C84EB6-C378-0A4B-842A-4B9A156B8336}" type="presOf" srcId="{73320591-3C1C-A243-A095-65DA0043FA8A}" destId="{BB4CADB7-5479-8C43-B00A-90845C7FD127}" srcOrd="0" destOrd="0" presId="urn:microsoft.com/office/officeart/2005/8/layout/default"/>
    <dgm:cxn modelId="{540634CC-913F-2048-84ED-E2A960FBA6BA}" type="presOf" srcId="{D90070BC-2CC0-6743-96B8-5D7113EC5474}" destId="{B2D06DAA-D2A8-734F-884E-1636E7CBC2C0}" srcOrd="0" destOrd="0" presId="urn:microsoft.com/office/officeart/2005/8/layout/default"/>
    <dgm:cxn modelId="{0A4284D6-8B5E-674D-8726-24C612121A65}" srcId="{DC074190-B402-0F42-9086-FC862A6DB699}" destId="{3E7E6E70-733C-D342-AFF7-F261632B9422}" srcOrd="4" destOrd="0" parTransId="{9A53A70F-DF7B-0244-8D16-00C6F860269B}" sibTransId="{66E9DC0A-D872-764E-8FE4-2BED63C99C46}"/>
    <dgm:cxn modelId="{73D1BBE1-E595-A34B-A93B-1F7614B5393B}" srcId="{DC074190-B402-0F42-9086-FC862A6DB699}" destId="{73320591-3C1C-A243-A095-65DA0043FA8A}" srcOrd="3" destOrd="0" parTransId="{6F8D39D2-1610-5844-A033-7FBD5F3E38A4}" sibTransId="{89B3F94D-D158-2848-8142-425E60ECD32D}"/>
    <dgm:cxn modelId="{F2A245ED-FF52-3646-BBBF-EF6567EE12CB}" srcId="{DC074190-B402-0F42-9086-FC862A6DB699}" destId="{8468BAEC-41CD-9A44-B0E5-AA71DB21E485}" srcOrd="0" destOrd="0" parTransId="{E5B0CBD5-41C2-2348-9240-0789C293DFE4}" sibTransId="{2939B438-CC89-9C48-8EAA-B7EF058DDB9A}"/>
    <dgm:cxn modelId="{04335E5D-8A37-0A40-9D98-CAA3D1A0D4AB}" type="presParOf" srcId="{94E80981-7762-344E-AD93-8BCFEA5BFCB5}" destId="{FBFFED02-82C8-4049-AC8D-6DF2CA5EC2EA}" srcOrd="0" destOrd="0" presId="urn:microsoft.com/office/officeart/2005/8/layout/default"/>
    <dgm:cxn modelId="{CE281FD9-CB61-9042-AC65-CEEDD439A317}" type="presParOf" srcId="{94E80981-7762-344E-AD93-8BCFEA5BFCB5}" destId="{7B16A965-105C-1D46-9FB7-34CFFEB71652}" srcOrd="1" destOrd="0" presId="urn:microsoft.com/office/officeart/2005/8/layout/default"/>
    <dgm:cxn modelId="{4839A0B0-92E4-A54E-A8B5-860D3604EB6B}" type="presParOf" srcId="{94E80981-7762-344E-AD93-8BCFEA5BFCB5}" destId="{B2D06DAA-D2A8-734F-884E-1636E7CBC2C0}" srcOrd="2" destOrd="0" presId="urn:microsoft.com/office/officeart/2005/8/layout/default"/>
    <dgm:cxn modelId="{1FB04977-96E8-E343-97AB-048C336B3267}" type="presParOf" srcId="{94E80981-7762-344E-AD93-8BCFEA5BFCB5}" destId="{8D59BE7C-61A1-4C44-BF0D-824A3A416D00}" srcOrd="3" destOrd="0" presId="urn:microsoft.com/office/officeart/2005/8/layout/default"/>
    <dgm:cxn modelId="{645A4682-0D6A-2148-9506-67BC85AD87B8}" type="presParOf" srcId="{94E80981-7762-344E-AD93-8BCFEA5BFCB5}" destId="{C8564FCF-2A73-0843-B3B5-84EDFF072DD4}" srcOrd="4" destOrd="0" presId="urn:microsoft.com/office/officeart/2005/8/layout/default"/>
    <dgm:cxn modelId="{7B6C0A84-05CA-D44F-8B28-40F756F3792E}" type="presParOf" srcId="{94E80981-7762-344E-AD93-8BCFEA5BFCB5}" destId="{0EB660A8-5DF0-8749-BC83-E93E1BA7FF46}" srcOrd="5" destOrd="0" presId="urn:microsoft.com/office/officeart/2005/8/layout/default"/>
    <dgm:cxn modelId="{93024250-6405-C841-879F-B3B22B0D4048}" type="presParOf" srcId="{94E80981-7762-344E-AD93-8BCFEA5BFCB5}" destId="{BB4CADB7-5479-8C43-B00A-90845C7FD127}" srcOrd="6" destOrd="0" presId="urn:microsoft.com/office/officeart/2005/8/layout/default"/>
    <dgm:cxn modelId="{037B8FEB-D297-E844-A2F7-112C5D6E1CEC}" type="presParOf" srcId="{94E80981-7762-344E-AD93-8BCFEA5BFCB5}" destId="{FA028899-EE93-9D4B-B003-022B45984E7F}" srcOrd="7" destOrd="0" presId="urn:microsoft.com/office/officeart/2005/8/layout/default"/>
    <dgm:cxn modelId="{286772D1-3DD7-4C4D-9C4A-0DB3BEAD8723}" type="presParOf" srcId="{94E80981-7762-344E-AD93-8BCFEA5BFCB5}" destId="{C98A2EE3-9F9D-D947-9055-E951C03026B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C75249-2215-D74C-AC8D-0133C957CB15}"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3C547FE8-6E4E-DB47-BECF-34E673D91E0F}">
      <dgm:prSet phldrT="[Text]"/>
      <dgm:spPr>
        <a:ln>
          <a:solidFill>
            <a:schemeClr val="accent2"/>
          </a:solidFill>
        </a:ln>
      </dgm:spPr>
      <dgm:t>
        <a:bodyPr/>
        <a:lstStyle/>
        <a:p>
          <a:r>
            <a:rPr lang="en-US" dirty="0"/>
            <a:t>Magnitude</a:t>
          </a:r>
        </a:p>
      </dgm:t>
    </dgm:pt>
    <dgm:pt modelId="{0C1BA2CF-36A9-3748-B379-01F41B3B341C}" type="parTrans" cxnId="{5526D73E-7752-B847-8EEF-B6973D80B8AF}">
      <dgm:prSet/>
      <dgm:spPr/>
      <dgm:t>
        <a:bodyPr/>
        <a:lstStyle/>
        <a:p>
          <a:endParaRPr lang="en-US"/>
        </a:p>
      </dgm:t>
    </dgm:pt>
    <dgm:pt modelId="{A0F68069-D3E1-BD4F-92B7-0EF596CFFA94}" type="sibTrans" cxnId="{5526D73E-7752-B847-8EEF-B6973D80B8AF}">
      <dgm:prSet/>
      <dgm:spPr/>
      <dgm:t>
        <a:bodyPr/>
        <a:lstStyle/>
        <a:p>
          <a:endParaRPr lang="en-US"/>
        </a:p>
      </dgm:t>
    </dgm:pt>
    <dgm:pt modelId="{CB057478-8EE4-3547-B44E-F76A43D1116B}">
      <dgm:prSet phldrT="[Text]"/>
      <dgm:spPr>
        <a:ln>
          <a:solidFill>
            <a:schemeClr val="accent2"/>
          </a:solidFill>
        </a:ln>
      </dgm:spPr>
      <dgm:t>
        <a:bodyPr/>
        <a:lstStyle/>
        <a:p>
          <a:r>
            <a:rPr lang="en-US" dirty="0"/>
            <a:t>Compare Fractions</a:t>
          </a:r>
        </a:p>
      </dgm:t>
    </dgm:pt>
    <dgm:pt modelId="{BE5CF8E0-673E-3240-92F6-77124BDE2530}" type="parTrans" cxnId="{CD87FDA2-F433-B043-9F93-79143A94946D}">
      <dgm:prSet/>
      <dgm:spPr/>
      <dgm:t>
        <a:bodyPr/>
        <a:lstStyle/>
        <a:p>
          <a:endParaRPr lang="en-US"/>
        </a:p>
      </dgm:t>
    </dgm:pt>
    <dgm:pt modelId="{C7D31FA9-D855-9F46-9512-E17CE3EFDA8A}" type="sibTrans" cxnId="{CD87FDA2-F433-B043-9F93-79143A94946D}">
      <dgm:prSet/>
      <dgm:spPr/>
      <dgm:t>
        <a:bodyPr/>
        <a:lstStyle/>
        <a:p>
          <a:endParaRPr lang="en-US"/>
        </a:p>
      </dgm:t>
    </dgm:pt>
    <dgm:pt modelId="{599C86C8-CD36-154A-B962-3B4D3EC76F7E}">
      <dgm:prSet phldrT="[Text]"/>
      <dgm:spPr>
        <a:ln>
          <a:solidFill>
            <a:schemeClr val="accent2"/>
          </a:solidFill>
        </a:ln>
      </dgm:spPr>
      <dgm:t>
        <a:bodyPr/>
        <a:lstStyle/>
        <a:p>
          <a:r>
            <a:rPr lang="en-US" dirty="0"/>
            <a:t>Number Line</a:t>
          </a:r>
        </a:p>
      </dgm:t>
    </dgm:pt>
    <dgm:pt modelId="{1A363F16-3506-1544-8B0C-7D38EA002A34}" type="parTrans" cxnId="{3EB506F4-A7CA-CD48-859F-17F327DCAEC4}">
      <dgm:prSet/>
      <dgm:spPr/>
      <dgm:t>
        <a:bodyPr/>
        <a:lstStyle/>
        <a:p>
          <a:endParaRPr lang="en-US"/>
        </a:p>
      </dgm:t>
    </dgm:pt>
    <dgm:pt modelId="{626BDF44-651F-FA48-9757-407B654B54CB}" type="sibTrans" cxnId="{3EB506F4-A7CA-CD48-859F-17F327DCAEC4}">
      <dgm:prSet/>
      <dgm:spPr/>
      <dgm:t>
        <a:bodyPr/>
        <a:lstStyle/>
        <a:p>
          <a:endParaRPr lang="en-US"/>
        </a:p>
      </dgm:t>
    </dgm:pt>
    <dgm:pt modelId="{27FA7E13-969F-A14D-88D5-E79BAFB6A1F5}">
      <dgm:prSet phldrT="[Text]"/>
      <dgm:spPr>
        <a:ln>
          <a:solidFill>
            <a:schemeClr val="accent2"/>
          </a:solidFill>
        </a:ln>
      </dgm:spPr>
      <dgm:t>
        <a:bodyPr/>
        <a:lstStyle/>
        <a:p>
          <a:r>
            <a:rPr lang="en-US" dirty="0"/>
            <a:t>Order Fractions</a:t>
          </a:r>
        </a:p>
      </dgm:t>
    </dgm:pt>
    <dgm:pt modelId="{2D3D69FD-DC03-B642-96D2-2BA885593793}" type="parTrans" cxnId="{112F2C14-FC63-BE47-8302-8DFCA5B35960}">
      <dgm:prSet/>
      <dgm:spPr/>
      <dgm:t>
        <a:bodyPr/>
        <a:lstStyle/>
        <a:p>
          <a:endParaRPr lang="en-US"/>
        </a:p>
      </dgm:t>
    </dgm:pt>
    <dgm:pt modelId="{7CB20965-2BEA-C243-A4DE-EA03002498A7}" type="sibTrans" cxnId="{112F2C14-FC63-BE47-8302-8DFCA5B35960}">
      <dgm:prSet/>
      <dgm:spPr/>
      <dgm:t>
        <a:bodyPr/>
        <a:lstStyle/>
        <a:p>
          <a:endParaRPr lang="en-US"/>
        </a:p>
      </dgm:t>
    </dgm:pt>
    <dgm:pt modelId="{3A08A828-CCEE-1C49-ACD9-89F83305DCA1}" type="pres">
      <dgm:prSet presAssocID="{D9C75249-2215-D74C-AC8D-0133C957CB15}" presName="Name0" presStyleCnt="0">
        <dgm:presLayoutVars>
          <dgm:chMax val="1"/>
          <dgm:chPref val="1"/>
          <dgm:dir/>
          <dgm:animOne val="branch"/>
          <dgm:animLvl val="lvl"/>
        </dgm:presLayoutVars>
      </dgm:prSet>
      <dgm:spPr/>
    </dgm:pt>
    <dgm:pt modelId="{E313D8CE-F877-5B48-BA53-AAEB72146F06}" type="pres">
      <dgm:prSet presAssocID="{3C547FE8-6E4E-DB47-BECF-34E673D91E0F}" presName="singleCycle" presStyleCnt="0"/>
      <dgm:spPr/>
    </dgm:pt>
    <dgm:pt modelId="{A767AEA2-A811-4E42-A158-5A8E719699F6}" type="pres">
      <dgm:prSet presAssocID="{3C547FE8-6E4E-DB47-BECF-34E673D91E0F}" presName="singleCenter" presStyleLbl="node1" presStyleIdx="0" presStyleCnt="4" custScaleX="189228" custLinFactNeighborX="12" custLinFactNeighborY="-8199">
        <dgm:presLayoutVars>
          <dgm:chMax val="7"/>
          <dgm:chPref val="7"/>
        </dgm:presLayoutVars>
      </dgm:prSet>
      <dgm:spPr/>
    </dgm:pt>
    <dgm:pt modelId="{ECC3273B-7D3C-544C-BF1D-06375555F0ED}" type="pres">
      <dgm:prSet presAssocID="{BE5CF8E0-673E-3240-92F6-77124BDE2530}" presName="Name56" presStyleLbl="parChTrans1D2" presStyleIdx="0" presStyleCnt="3"/>
      <dgm:spPr/>
    </dgm:pt>
    <dgm:pt modelId="{3B696D9E-DC77-A247-945B-831E423B342E}" type="pres">
      <dgm:prSet presAssocID="{CB057478-8EE4-3547-B44E-F76A43D1116B}" presName="text0" presStyleLbl="node1" presStyleIdx="1" presStyleCnt="4" custScaleX="264927" custScaleY="127230">
        <dgm:presLayoutVars>
          <dgm:bulletEnabled val="1"/>
        </dgm:presLayoutVars>
      </dgm:prSet>
      <dgm:spPr/>
    </dgm:pt>
    <dgm:pt modelId="{2B60BAD6-E481-B84A-B632-756D99E5DB93}" type="pres">
      <dgm:prSet presAssocID="{1A363F16-3506-1544-8B0C-7D38EA002A34}" presName="Name56" presStyleLbl="parChTrans1D2" presStyleIdx="1" presStyleCnt="3"/>
      <dgm:spPr/>
    </dgm:pt>
    <dgm:pt modelId="{10D8360A-D4D3-8A48-82FC-D4A587676E36}" type="pres">
      <dgm:prSet presAssocID="{599C86C8-CD36-154A-B962-3B4D3EC76F7E}" presName="text0" presStyleLbl="node1" presStyleIdx="2" presStyleCnt="4" custScaleX="264927" custScaleY="127230" custRadScaleRad="164789" custRadScaleInc="-21369">
        <dgm:presLayoutVars>
          <dgm:bulletEnabled val="1"/>
        </dgm:presLayoutVars>
      </dgm:prSet>
      <dgm:spPr/>
    </dgm:pt>
    <dgm:pt modelId="{216647DB-88C9-F841-AE6E-EE273ACC03A7}" type="pres">
      <dgm:prSet presAssocID="{2D3D69FD-DC03-B642-96D2-2BA885593793}" presName="Name56" presStyleLbl="parChTrans1D2" presStyleIdx="2" presStyleCnt="3"/>
      <dgm:spPr/>
    </dgm:pt>
    <dgm:pt modelId="{3FE5226D-B887-304F-89C1-9783767F74CF}" type="pres">
      <dgm:prSet presAssocID="{27FA7E13-969F-A14D-88D5-E79BAFB6A1F5}" presName="text0" presStyleLbl="node1" presStyleIdx="3" presStyleCnt="4" custScaleX="264927" custScaleY="127230" custRadScaleRad="161034" custRadScaleInc="20679">
        <dgm:presLayoutVars>
          <dgm:bulletEnabled val="1"/>
        </dgm:presLayoutVars>
      </dgm:prSet>
      <dgm:spPr/>
    </dgm:pt>
  </dgm:ptLst>
  <dgm:cxnLst>
    <dgm:cxn modelId="{112F2C14-FC63-BE47-8302-8DFCA5B35960}" srcId="{3C547FE8-6E4E-DB47-BECF-34E673D91E0F}" destId="{27FA7E13-969F-A14D-88D5-E79BAFB6A1F5}" srcOrd="2" destOrd="0" parTransId="{2D3D69FD-DC03-B642-96D2-2BA885593793}" sibTransId="{7CB20965-2BEA-C243-A4DE-EA03002498A7}"/>
    <dgm:cxn modelId="{1DA0C515-270A-A94D-A6E5-79CCCB766A1E}" type="presOf" srcId="{3C547FE8-6E4E-DB47-BECF-34E673D91E0F}" destId="{A767AEA2-A811-4E42-A158-5A8E719699F6}" srcOrd="0" destOrd="0" presId="urn:microsoft.com/office/officeart/2008/layout/RadialCluster"/>
    <dgm:cxn modelId="{0573932E-59D0-5049-A609-2D649DE1E346}" type="presOf" srcId="{2D3D69FD-DC03-B642-96D2-2BA885593793}" destId="{216647DB-88C9-F841-AE6E-EE273ACC03A7}" srcOrd="0" destOrd="0" presId="urn:microsoft.com/office/officeart/2008/layout/RadialCluster"/>
    <dgm:cxn modelId="{5526D73E-7752-B847-8EEF-B6973D80B8AF}" srcId="{D9C75249-2215-D74C-AC8D-0133C957CB15}" destId="{3C547FE8-6E4E-DB47-BECF-34E673D91E0F}" srcOrd="0" destOrd="0" parTransId="{0C1BA2CF-36A9-3748-B379-01F41B3B341C}" sibTransId="{A0F68069-D3E1-BD4F-92B7-0EF596CFFA94}"/>
    <dgm:cxn modelId="{2764EE40-F013-2D4F-B1E0-EC5B0FD29B14}" type="presOf" srcId="{D9C75249-2215-D74C-AC8D-0133C957CB15}" destId="{3A08A828-CCEE-1C49-ACD9-89F83305DCA1}" srcOrd="0" destOrd="0" presId="urn:microsoft.com/office/officeart/2008/layout/RadialCluster"/>
    <dgm:cxn modelId="{A122D544-B839-EC46-92C0-4D910D70B5D3}" type="presOf" srcId="{599C86C8-CD36-154A-B962-3B4D3EC76F7E}" destId="{10D8360A-D4D3-8A48-82FC-D4A587676E36}" srcOrd="0" destOrd="0" presId="urn:microsoft.com/office/officeart/2008/layout/RadialCluster"/>
    <dgm:cxn modelId="{44363048-CE8F-F64F-A1C6-DFC938C2ED6E}" type="presOf" srcId="{1A363F16-3506-1544-8B0C-7D38EA002A34}" destId="{2B60BAD6-E481-B84A-B632-756D99E5DB93}" srcOrd="0" destOrd="0" presId="urn:microsoft.com/office/officeart/2008/layout/RadialCluster"/>
    <dgm:cxn modelId="{838DB77B-F8A3-6643-8966-7B1D117A05D7}" type="presOf" srcId="{27FA7E13-969F-A14D-88D5-E79BAFB6A1F5}" destId="{3FE5226D-B887-304F-89C1-9783767F74CF}" srcOrd="0" destOrd="0" presId="urn:microsoft.com/office/officeart/2008/layout/RadialCluster"/>
    <dgm:cxn modelId="{EC7CF47D-F8C1-2C4D-A5CE-2E6B0361ECC2}" type="presOf" srcId="{BE5CF8E0-673E-3240-92F6-77124BDE2530}" destId="{ECC3273B-7D3C-544C-BF1D-06375555F0ED}" srcOrd="0" destOrd="0" presId="urn:microsoft.com/office/officeart/2008/layout/RadialCluster"/>
    <dgm:cxn modelId="{8030EE98-302F-8E45-9991-4787EC35D73C}" type="presOf" srcId="{CB057478-8EE4-3547-B44E-F76A43D1116B}" destId="{3B696D9E-DC77-A247-945B-831E423B342E}" srcOrd="0" destOrd="0" presId="urn:microsoft.com/office/officeart/2008/layout/RadialCluster"/>
    <dgm:cxn modelId="{CD87FDA2-F433-B043-9F93-79143A94946D}" srcId="{3C547FE8-6E4E-DB47-BECF-34E673D91E0F}" destId="{CB057478-8EE4-3547-B44E-F76A43D1116B}" srcOrd="0" destOrd="0" parTransId="{BE5CF8E0-673E-3240-92F6-77124BDE2530}" sibTransId="{C7D31FA9-D855-9F46-9512-E17CE3EFDA8A}"/>
    <dgm:cxn modelId="{3EB506F4-A7CA-CD48-859F-17F327DCAEC4}" srcId="{3C547FE8-6E4E-DB47-BECF-34E673D91E0F}" destId="{599C86C8-CD36-154A-B962-3B4D3EC76F7E}" srcOrd="1" destOrd="0" parTransId="{1A363F16-3506-1544-8B0C-7D38EA002A34}" sibTransId="{626BDF44-651F-FA48-9757-407B654B54CB}"/>
    <dgm:cxn modelId="{D9314B7D-A373-C74A-8E27-31322BD5F2AC}" type="presParOf" srcId="{3A08A828-CCEE-1C49-ACD9-89F83305DCA1}" destId="{E313D8CE-F877-5B48-BA53-AAEB72146F06}" srcOrd="0" destOrd="0" presId="urn:microsoft.com/office/officeart/2008/layout/RadialCluster"/>
    <dgm:cxn modelId="{163036B4-3E8A-E34D-BCB0-0975D37C32F7}" type="presParOf" srcId="{E313D8CE-F877-5B48-BA53-AAEB72146F06}" destId="{A767AEA2-A811-4E42-A158-5A8E719699F6}" srcOrd="0" destOrd="0" presId="urn:microsoft.com/office/officeart/2008/layout/RadialCluster"/>
    <dgm:cxn modelId="{C79D5C8A-7520-9841-B73C-F38D9F6AEC19}" type="presParOf" srcId="{E313D8CE-F877-5B48-BA53-AAEB72146F06}" destId="{ECC3273B-7D3C-544C-BF1D-06375555F0ED}" srcOrd="1" destOrd="0" presId="urn:microsoft.com/office/officeart/2008/layout/RadialCluster"/>
    <dgm:cxn modelId="{1130386E-27FA-0342-B04D-A547CE003F79}" type="presParOf" srcId="{E313D8CE-F877-5B48-BA53-AAEB72146F06}" destId="{3B696D9E-DC77-A247-945B-831E423B342E}" srcOrd="2" destOrd="0" presId="urn:microsoft.com/office/officeart/2008/layout/RadialCluster"/>
    <dgm:cxn modelId="{234F3246-108C-D74C-8FC5-C272B1C6F0F9}" type="presParOf" srcId="{E313D8CE-F877-5B48-BA53-AAEB72146F06}" destId="{2B60BAD6-E481-B84A-B632-756D99E5DB93}" srcOrd="3" destOrd="0" presId="urn:microsoft.com/office/officeart/2008/layout/RadialCluster"/>
    <dgm:cxn modelId="{1213809A-9F3D-5940-8767-EE3E9289EB34}" type="presParOf" srcId="{E313D8CE-F877-5B48-BA53-AAEB72146F06}" destId="{10D8360A-D4D3-8A48-82FC-D4A587676E36}" srcOrd="4" destOrd="0" presId="urn:microsoft.com/office/officeart/2008/layout/RadialCluster"/>
    <dgm:cxn modelId="{93D1A0F5-541E-0543-A37D-D02E1C3C27EE}" type="presParOf" srcId="{E313D8CE-F877-5B48-BA53-AAEB72146F06}" destId="{216647DB-88C9-F841-AE6E-EE273ACC03A7}" srcOrd="5" destOrd="0" presId="urn:microsoft.com/office/officeart/2008/layout/RadialCluster"/>
    <dgm:cxn modelId="{24470D1C-C8A3-904E-816B-26641E273F23}" type="presParOf" srcId="{E313D8CE-F877-5B48-BA53-AAEB72146F06}" destId="{3FE5226D-B887-304F-89C1-9783767F74CF}"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41365F-9F9A-0441-8D18-BB7262D92874}"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8661BF80-27C2-584D-A517-2494165001F3}">
      <dgm:prSet phldrT="[Text]">
        <dgm:style>
          <a:lnRef idx="3">
            <a:schemeClr val="lt1"/>
          </a:lnRef>
          <a:fillRef idx="1">
            <a:schemeClr val="accent2"/>
          </a:fillRef>
          <a:effectRef idx="1">
            <a:schemeClr val="accent2"/>
          </a:effectRef>
          <a:fontRef idx="minor">
            <a:schemeClr val="lt1"/>
          </a:fontRef>
        </dgm:style>
      </dgm:prSet>
      <dgm:spPr>
        <a:solidFill>
          <a:schemeClr val="accent1"/>
        </a:solidFill>
        <a:ln>
          <a:solidFill>
            <a:schemeClr val="accent2"/>
          </a:solidFill>
        </a:ln>
      </dgm:spPr>
      <dgm:t>
        <a:bodyPr anchor="t"/>
        <a:lstStyle/>
        <a:p>
          <a:endParaRPr lang="en-US" b="1" u="sng" dirty="0"/>
        </a:p>
        <a:p>
          <a:endParaRPr lang="en-US" dirty="0"/>
        </a:p>
      </dgm:t>
    </dgm:pt>
    <dgm:pt modelId="{A28E8236-2117-7540-B14C-A88839B59293}" type="parTrans" cxnId="{5EC190BE-185B-3740-A220-A8E0298ED5DB}">
      <dgm:prSet/>
      <dgm:spPr/>
      <dgm:t>
        <a:bodyPr/>
        <a:lstStyle/>
        <a:p>
          <a:endParaRPr lang="en-US"/>
        </a:p>
      </dgm:t>
    </dgm:pt>
    <dgm:pt modelId="{364A6296-DE55-7242-A4BC-EE3C934B3564}" type="sibTrans" cxnId="{5EC190BE-185B-3740-A220-A8E0298ED5DB}">
      <dgm:prSet/>
      <dgm:spPr/>
      <dgm:t>
        <a:bodyPr/>
        <a:lstStyle/>
        <a:p>
          <a:endParaRPr lang="en-US"/>
        </a:p>
      </dgm:t>
    </dgm:pt>
    <dgm:pt modelId="{93C79118-C396-5C45-92D7-2868E235FDCE}">
      <dgm:prSet phldrT="[Text]">
        <dgm:style>
          <a:lnRef idx="3">
            <a:schemeClr val="lt1"/>
          </a:lnRef>
          <a:fillRef idx="1">
            <a:schemeClr val="accent6"/>
          </a:fillRef>
          <a:effectRef idx="1">
            <a:schemeClr val="accent6"/>
          </a:effectRef>
          <a:fontRef idx="minor">
            <a:schemeClr val="lt1"/>
          </a:fontRef>
        </dgm:style>
      </dgm:prSet>
      <dgm:spPr>
        <a:solidFill>
          <a:schemeClr val="accent1"/>
        </a:solidFill>
        <a:ln>
          <a:solidFill>
            <a:schemeClr val="accent2"/>
          </a:solidFill>
        </a:ln>
      </dgm:spPr>
      <dgm:t>
        <a:bodyPr anchor="t"/>
        <a:lstStyle/>
        <a:p>
          <a:endParaRPr lang="en-US" b="1" u="sng" dirty="0"/>
        </a:p>
      </dgm:t>
    </dgm:pt>
    <dgm:pt modelId="{1A81055C-C4F4-EE4F-926B-3084DC331DDD}" type="parTrans" cxnId="{C15E5B06-51F9-C543-997A-34A3A921953E}">
      <dgm:prSet/>
      <dgm:spPr/>
      <dgm:t>
        <a:bodyPr/>
        <a:lstStyle/>
        <a:p>
          <a:endParaRPr lang="en-US"/>
        </a:p>
      </dgm:t>
    </dgm:pt>
    <dgm:pt modelId="{18564C6D-91A3-4443-8E9A-1F66A4F2B67A}" type="sibTrans" cxnId="{C15E5B06-51F9-C543-997A-34A3A921953E}">
      <dgm:prSet/>
      <dgm:spPr/>
      <dgm:t>
        <a:bodyPr/>
        <a:lstStyle/>
        <a:p>
          <a:endParaRPr lang="en-US"/>
        </a:p>
      </dgm:t>
    </dgm:pt>
    <dgm:pt modelId="{1398EBC4-8722-924D-B4D8-8E1977467FE6}">
      <dgm:prSet phldrT="[Text]" custT="1">
        <dgm:style>
          <a:lnRef idx="3">
            <a:schemeClr val="lt1"/>
          </a:lnRef>
          <a:fillRef idx="1">
            <a:schemeClr val="accent2"/>
          </a:fillRef>
          <a:effectRef idx="1">
            <a:schemeClr val="accent2"/>
          </a:effectRef>
          <a:fontRef idx="minor">
            <a:schemeClr val="lt1"/>
          </a:fontRef>
        </dgm:style>
      </dgm:prSet>
      <dgm:spPr>
        <a:solidFill>
          <a:schemeClr val="accent1"/>
        </a:solidFill>
        <a:ln>
          <a:solidFill>
            <a:schemeClr val="accent2"/>
          </a:solidFill>
        </a:ln>
      </dgm:spPr>
      <dgm:t>
        <a:bodyPr/>
        <a:lstStyle/>
        <a:p>
          <a:r>
            <a:rPr lang="en-US" sz="4000" dirty="0"/>
            <a:t>5 &gt; 1</a:t>
          </a:r>
        </a:p>
        <a:p>
          <a:r>
            <a:rPr lang="en-US" sz="4000" dirty="0"/>
            <a:t>6 &gt; 2</a:t>
          </a:r>
        </a:p>
      </dgm:t>
    </dgm:pt>
    <dgm:pt modelId="{8C61685B-D3BB-BF42-AFC4-4E59D939D49F}" type="parTrans" cxnId="{12BD92D6-E2F5-D24A-B236-9E4AB3704F2B}">
      <dgm:prSet/>
      <dgm:spPr/>
      <dgm:t>
        <a:bodyPr/>
        <a:lstStyle/>
        <a:p>
          <a:endParaRPr lang="en-US"/>
        </a:p>
      </dgm:t>
    </dgm:pt>
    <dgm:pt modelId="{147278C1-ACFC-1C42-9D48-9D827F184CF4}" type="sibTrans" cxnId="{12BD92D6-E2F5-D24A-B236-9E4AB3704F2B}">
      <dgm:prSet/>
      <dgm:spPr/>
      <dgm:t>
        <a:bodyPr/>
        <a:lstStyle/>
        <a:p>
          <a:endParaRPr lang="en-US"/>
        </a:p>
      </dgm:t>
    </dgm:pt>
    <dgm:pt modelId="{84199FB8-6F58-DB4E-B78C-3E06D84B7AB4}">
      <dgm:prSet phldrT="[Text]" custT="1">
        <dgm:style>
          <a:lnRef idx="3">
            <a:schemeClr val="lt1"/>
          </a:lnRef>
          <a:fillRef idx="1">
            <a:schemeClr val="accent6"/>
          </a:fillRef>
          <a:effectRef idx="1">
            <a:schemeClr val="accent6"/>
          </a:effectRef>
          <a:fontRef idx="minor">
            <a:schemeClr val="lt1"/>
          </a:fontRef>
        </dgm:style>
      </dgm:prSet>
      <dgm:spPr>
        <a:solidFill>
          <a:schemeClr val="accent1"/>
        </a:solidFill>
        <a:ln>
          <a:solidFill>
            <a:schemeClr val="accent2"/>
          </a:solidFill>
        </a:ln>
      </dgm:spPr>
      <dgm:t>
        <a:bodyPr/>
        <a:lstStyle/>
        <a:p>
          <a:r>
            <a:rPr lang="en-US" sz="4000" dirty="0"/>
            <a:t>1 &lt; 2</a:t>
          </a:r>
        </a:p>
        <a:p>
          <a:r>
            <a:rPr lang="en-US" sz="4000" dirty="0"/>
            <a:t>2 &lt; 6</a:t>
          </a:r>
        </a:p>
      </dgm:t>
    </dgm:pt>
    <dgm:pt modelId="{7EA50F82-C486-404B-963B-B35A4D1C7E22}" type="parTrans" cxnId="{6C9BD24B-D0CC-944F-B238-68F8B4D7756D}">
      <dgm:prSet/>
      <dgm:spPr/>
      <dgm:t>
        <a:bodyPr/>
        <a:lstStyle/>
        <a:p>
          <a:endParaRPr lang="en-US"/>
        </a:p>
      </dgm:t>
    </dgm:pt>
    <dgm:pt modelId="{0B68BC5F-3305-1C40-B020-84B21E0D1A7A}" type="sibTrans" cxnId="{6C9BD24B-D0CC-944F-B238-68F8B4D7756D}">
      <dgm:prSet/>
      <dgm:spPr/>
      <dgm:t>
        <a:bodyPr/>
        <a:lstStyle/>
        <a:p>
          <a:endParaRPr lang="en-US"/>
        </a:p>
      </dgm:t>
    </dgm:pt>
    <dgm:pt modelId="{5DA0A8DE-72A0-594D-83C0-0369DFA8E1F0}">
      <dgm:prSet/>
      <dgm:spPr/>
      <dgm:t>
        <a:bodyPr/>
        <a:lstStyle/>
        <a:p>
          <a:endParaRPr lang="en-US"/>
        </a:p>
      </dgm:t>
    </dgm:pt>
    <dgm:pt modelId="{169951C0-6937-2044-A56E-7DEE0752EDC6}" type="parTrans" cxnId="{70BB8AFC-2617-D749-A378-8521C60D21E2}">
      <dgm:prSet/>
      <dgm:spPr/>
      <dgm:t>
        <a:bodyPr/>
        <a:lstStyle/>
        <a:p>
          <a:endParaRPr lang="en-US"/>
        </a:p>
      </dgm:t>
    </dgm:pt>
    <dgm:pt modelId="{D05F1C0C-9D0B-614A-AD11-6747EA0E0945}" type="sibTrans" cxnId="{70BB8AFC-2617-D749-A378-8521C60D21E2}">
      <dgm:prSet/>
      <dgm:spPr/>
      <dgm:t>
        <a:bodyPr/>
        <a:lstStyle/>
        <a:p>
          <a:endParaRPr lang="en-US"/>
        </a:p>
      </dgm:t>
    </dgm:pt>
    <dgm:pt modelId="{59BFBD91-409C-854E-AAC9-2BFEC876F4F2}" type="pres">
      <dgm:prSet presAssocID="{BE41365F-9F9A-0441-8D18-BB7262D92874}" presName="matrix" presStyleCnt="0">
        <dgm:presLayoutVars>
          <dgm:chMax val="1"/>
          <dgm:dir/>
          <dgm:resizeHandles val="exact"/>
        </dgm:presLayoutVars>
      </dgm:prSet>
      <dgm:spPr/>
    </dgm:pt>
    <dgm:pt modelId="{8043B3C0-180E-0044-A647-224103755D5F}" type="pres">
      <dgm:prSet presAssocID="{BE41365F-9F9A-0441-8D18-BB7262D92874}" presName="diamond" presStyleLbl="bgShp" presStyleIdx="0" presStyleCnt="1" custLinFactNeighborX="-2995" custLinFactNeighborY="272"/>
      <dgm:spPr/>
    </dgm:pt>
    <dgm:pt modelId="{5D3F940E-978C-2246-88F3-5BDA80281C04}" type="pres">
      <dgm:prSet presAssocID="{BE41365F-9F9A-0441-8D18-BB7262D92874}" presName="quad1" presStyleLbl="node1" presStyleIdx="0" presStyleCnt="4" custLinFactNeighborX="-22235" custLinFactNeighborY="-7323">
        <dgm:presLayoutVars>
          <dgm:chMax val="0"/>
          <dgm:chPref val="0"/>
          <dgm:bulletEnabled val="1"/>
        </dgm:presLayoutVars>
      </dgm:prSet>
      <dgm:spPr/>
    </dgm:pt>
    <dgm:pt modelId="{7EF8B84F-71A5-FC41-B8B7-D80BB551B5BA}" type="pres">
      <dgm:prSet presAssocID="{BE41365F-9F9A-0441-8D18-BB7262D92874}" presName="quad2" presStyleLbl="node1" presStyleIdx="1" presStyleCnt="4" custLinFactNeighborX="13452" custLinFactNeighborY="-7143">
        <dgm:presLayoutVars>
          <dgm:chMax val="0"/>
          <dgm:chPref val="0"/>
          <dgm:bulletEnabled val="1"/>
        </dgm:presLayoutVars>
      </dgm:prSet>
      <dgm:spPr/>
    </dgm:pt>
    <dgm:pt modelId="{F0B0DABB-07A3-CF4E-BE8B-F10664185C2A}" type="pres">
      <dgm:prSet presAssocID="{BE41365F-9F9A-0441-8D18-BB7262D92874}" presName="quad3" presStyleLbl="node1" presStyleIdx="2" presStyleCnt="4" custLinFactNeighborX="-25308">
        <dgm:presLayoutVars>
          <dgm:chMax val="0"/>
          <dgm:chPref val="0"/>
          <dgm:bulletEnabled val="1"/>
        </dgm:presLayoutVars>
      </dgm:prSet>
      <dgm:spPr/>
    </dgm:pt>
    <dgm:pt modelId="{2B12D4CE-7635-E644-B049-18DB80EB71BD}" type="pres">
      <dgm:prSet presAssocID="{BE41365F-9F9A-0441-8D18-BB7262D92874}" presName="quad4" presStyleLbl="node1" presStyleIdx="3" presStyleCnt="4" custLinFactNeighborX="13879" custLinFactNeighborY="698">
        <dgm:presLayoutVars>
          <dgm:chMax val="0"/>
          <dgm:chPref val="0"/>
          <dgm:bulletEnabled val="1"/>
        </dgm:presLayoutVars>
      </dgm:prSet>
      <dgm:spPr/>
    </dgm:pt>
  </dgm:ptLst>
  <dgm:cxnLst>
    <dgm:cxn modelId="{C15E5B06-51F9-C543-997A-34A3A921953E}" srcId="{BE41365F-9F9A-0441-8D18-BB7262D92874}" destId="{93C79118-C396-5C45-92D7-2868E235FDCE}" srcOrd="1" destOrd="0" parTransId="{1A81055C-C4F4-EE4F-926B-3084DC331DDD}" sibTransId="{18564C6D-91A3-4443-8E9A-1F66A4F2B67A}"/>
    <dgm:cxn modelId="{F9B2F42F-5E0C-2940-A665-CFBFBFBCD075}" type="presOf" srcId="{1398EBC4-8722-924D-B4D8-8E1977467FE6}" destId="{F0B0DABB-07A3-CF4E-BE8B-F10664185C2A}" srcOrd="0" destOrd="0" presId="urn:microsoft.com/office/officeart/2005/8/layout/matrix3"/>
    <dgm:cxn modelId="{6C9BD24B-D0CC-944F-B238-68F8B4D7756D}" srcId="{BE41365F-9F9A-0441-8D18-BB7262D92874}" destId="{84199FB8-6F58-DB4E-B78C-3E06D84B7AB4}" srcOrd="3" destOrd="0" parTransId="{7EA50F82-C486-404B-963B-B35A4D1C7E22}" sibTransId="{0B68BC5F-3305-1C40-B020-84B21E0D1A7A}"/>
    <dgm:cxn modelId="{6D56F94E-37DD-624E-833C-A893FFC8CB70}" type="presOf" srcId="{84199FB8-6F58-DB4E-B78C-3E06D84B7AB4}" destId="{2B12D4CE-7635-E644-B049-18DB80EB71BD}" srcOrd="0" destOrd="0" presId="urn:microsoft.com/office/officeart/2005/8/layout/matrix3"/>
    <dgm:cxn modelId="{AEE5FA9B-D577-5F49-972C-CD4AD19D2837}" type="presOf" srcId="{8661BF80-27C2-584D-A517-2494165001F3}" destId="{5D3F940E-978C-2246-88F3-5BDA80281C04}" srcOrd="0" destOrd="0" presId="urn:microsoft.com/office/officeart/2005/8/layout/matrix3"/>
    <dgm:cxn modelId="{69BFD2AE-1D40-494A-B17F-C40B56EA99DB}" type="presOf" srcId="{BE41365F-9F9A-0441-8D18-BB7262D92874}" destId="{59BFBD91-409C-854E-AAC9-2BFEC876F4F2}" srcOrd="0" destOrd="0" presId="urn:microsoft.com/office/officeart/2005/8/layout/matrix3"/>
    <dgm:cxn modelId="{5EC190BE-185B-3740-A220-A8E0298ED5DB}" srcId="{BE41365F-9F9A-0441-8D18-BB7262D92874}" destId="{8661BF80-27C2-584D-A517-2494165001F3}" srcOrd="0" destOrd="0" parTransId="{A28E8236-2117-7540-B14C-A88839B59293}" sibTransId="{364A6296-DE55-7242-A4BC-EE3C934B3564}"/>
    <dgm:cxn modelId="{25641CC7-1CFF-5448-9918-7EEB9DD2259C}" type="presOf" srcId="{93C79118-C396-5C45-92D7-2868E235FDCE}" destId="{7EF8B84F-71A5-FC41-B8B7-D80BB551B5BA}" srcOrd="0" destOrd="0" presId="urn:microsoft.com/office/officeart/2005/8/layout/matrix3"/>
    <dgm:cxn modelId="{12BD92D6-E2F5-D24A-B236-9E4AB3704F2B}" srcId="{BE41365F-9F9A-0441-8D18-BB7262D92874}" destId="{1398EBC4-8722-924D-B4D8-8E1977467FE6}" srcOrd="2" destOrd="0" parTransId="{8C61685B-D3BB-BF42-AFC4-4E59D939D49F}" sibTransId="{147278C1-ACFC-1C42-9D48-9D827F184CF4}"/>
    <dgm:cxn modelId="{70BB8AFC-2617-D749-A378-8521C60D21E2}" srcId="{BE41365F-9F9A-0441-8D18-BB7262D92874}" destId="{5DA0A8DE-72A0-594D-83C0-0369DFA8E1F0}" srcOrd="4" destOrd="0" parTransId="{169951C0-6937-2044-A56E-7DEE0752EDC6}" sibTransId="{D05F1C0C-9D0B-614A-AD11-6747EA0E0945}"/>
    <dgm:cxn modelId="{1CA6A2EB-1B5E-574A-9536-54038E0B24F2}" type="presParOf" srcId="{59BFBD91-409C-854E-AAC9-2BFEC876F4F2}" destId="{8043B3C0-180E-0044-A647-224103755D5F}" srcOrd="0" destOrd="0" presId="urn:microsoft.com/office/officeart/2005/8/layout/matrix3"/>
    <dgm:cxn modelId="{D8DA10F0-A619-A542-A1F2-23B5CDA7B5E8}" type="presParOf" srcId="{59BFBD91-409C-854E-AAC9-2BFEC876F4F2}" destId="{5D3F940E-978C-2246-88F3-5BDA80281C04}" srcOrd="1" destOrd="0" presId="urn:microsoft.com/office/officeart/2005/8/layout/matrix3"/>
    <dgm:cxn modelId="{EC975235-5065-D149-B92E-CBCA9975580E}" type="presParOf" srcId="{59BFBD91-409C-854E-AAC9-2BFEC876F4F2}" destId="{7EF8B84F-71A5-FC41-B8B7-D80BB551B5BA}" srcOrd="2" destOrd="0" presId="urn:microsoft.com/office/officeart/2005/8/layout/matrix3"/>
    <dgm:cxn modelId="{C577C318-5C3F-564A-B94C-74FF7CB69732}" type="presParOf" srcId="{59BFBD91-409C-854E-AAC9-2BFEC876F4F2}" destId="{F0B0DABB-07A3-CF4E-BE8B-F10664185C2A}" srcOrd="3" destOrd="0" presId="urn:microsoft.com/office/officeart/2005/8/layout/matrix3"/>
    <dgm:cxn modelId="{6860CCA4-998B-4744-9E94-BE501C9C3988}" type="presParOf" srcId="{59BFBD91-409C-854E-AAC9-2BFEC876F4F2}" destId="{2B12D4CE-7635-E644-B049-18DB80EB71BD}"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28E693-14C1-0843-9166-BD76DE4CA928}"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DE1729D9-2B22-A247-8B64-680BD6FCC081}">
      <dgm:prSet phldrT="[Text]" custT="1">
        <dgm:style>
          <a:lnRef idx="0">
            <a:schemeClr val="accent1"/>
          </a:lnRef>
          <a:fillRef idx="3">
            <a:schemeClr val="accent1"/>
          </a:fillRef>
          <a:effectRef idx="3">
            <a:schemeClr val="accent1"/>
          </a:effectRef>
          <a:fontRef idx="minor">
            <a:schemeClr val="lt1"/>
          </a:fontRef>
        </dgm:style>
      </dgm:prSet>
      <dgm:spPr>
        <a:ln>
          <a:solidFill>
            <a:schemeClr val="accent2"/>
          </a:solidFill>
        </a:ln>
      </dgm:spPr>
      <dgm:t>
        <a:bodyPr/>
        <a:lstStyle/>
        <a:p>
          <a:r>
            <a:rPr lang="en-US" sz="1600" dirty="0"/>
            <a:t>Instruction fails to emphasize fraction magnitude</a:t>
          </a:r>
          <a:r>
            <a:rPr lang="en-US" sz="1300" dirty="0"/>
            <a:t>.</a:t>
          </a:r>
        </a:p>
      </dgm:t>
    </dgm:pt>
    <dgm:pt modelId="{439CB240-3B1F-5048-A6EF-78BC64F7CEC5}" type="parTrans" cxnId="{02C04DC4-4207-7348-AC01-277C3A24B600}">
      <dgm:prSet/>
      <dgm:spPr/>
      <dgm:t>
        <a:bodyPr/>
        <a:lstStyle/>
        <a:p>
          <a:endParaRPr lang="en-US" sz="1300"/>
        </a:p>
      </dgm:t>
    </dgm:pt>
    <dgm:pt modelId="{9214E40B-89F6-934E-8306-F0B4E7F1116A}" type="sibTrans" cxnId="{02C04DC4-4207-7348-AC01-277C3A24B600}">
      <dgm:prSet custT="1"/>
      <dgm:spPr>
        <a:solidFill>
          <a:schemeClr val="accent2"/>
        </a:solidFill>
      </dgm:spPr>
      <dgm:t>
        <a:bodyPr/>
        <a:lstStyle/>
        <a:p>
          <a:endParaRPr lang="en-US" sz="1300"/>
        </a:p>
      </dgm:t>
    </dgm:pt>
    <dgm:pt modelId="{8C8B3B17-2623-7E4C-8ECE-EA720CAA2D8A}">
      <dgm:prSet phldrT="[Text]" custT="1">
        <dgm:style>
          <a:lnRef idx="0">
            <a:schemeClr val="accent1"/>
          </a:lnRef>
          <a:fillRef idx="3">
            <a:schemeClr val="accent1"/>
          </a:fillRef>
          <a:effectRef idx="3">
            <a:schemeClr val="accent1"/>
          </a:effectRef>
          <a:fontRef idx="minor">
            <a:schemeClr val="lt1"/>
          </a:fontRef>
        </dgm:style>
      </dgm:prSet>
      <dgm:spPr>
        <a:ln>
          <a:solidFill>
            <a:schemeClr val="accent2"/>
          </a:solidFill>
        </a:ln>
      </dgm:spPr>
      <dgm:t>
        <a:bodyPr/>
        <a:lstStyle/>
        <a:p>
          <a:r>
            <a:rPr lang="en-US" sz="1600" dirty="0"/>
            <a:t>Students fail to consolidate principles of fractions and whole numbers</a:t>
          </a:r>
          <a:r>
            <a:rPr lang="en-US" sz="1300" dirty="0"/>
            <a:t>.</a:t>
          </a:r>
        </a:p>
      </dgm:t>
    </dgm:pt>
    <dgm:pt modelId="{3FCD6CD9-48BC-BD4B-8DEB-69AB6A705943}" type="parTrans" cxnId="{29B4E728-DA7A-534C-B02B-C0C42EB14B5B}">
      <dgm:prSet/>
      <dgm:spPr/>
      <dgm:t>
        <a:bodyPr/>
        <a:lstStyle/>
        <a:p>
          <a:endParaRPr lang="en-US" sz="1300"/>
        </a:p>
      </dgm:t>
    </dgm:pt>
    <dgm:pt modelId="{6BB22DF1-4D82-754A-863D-3653FE0DB48F}" type="sibTrans" cxnId="{29B4E728-DA7A-534C-B02B-C0C42EB14B5B}">
      <dgm:prSet custT="1"/>
      <dgm:spPr>
        <a:solidFill>
          <a:schemeClr val="accent2"/>
        </a:solidFill>
      </dgm:spPr>
      <dgm:t>
        <a:bodyPr/>
        <a:lstStyle/>
        <a:p>
          <a:endParaRPr lang="en-US" sz="1300"/>
        </a:p>
      </dgm:t>
    </dgm:pt>
    <dgm:pt modelId="{34093BD0-06AE-3544-AEE7-A4434C4B7B7E}">
      <dgm:prSet phldrT="[Text]" custT="1">
        <dgm:style>
          <a:lnRef idx="0">
            <a:schemeClr val="accent1"/>
          </a:lnRef>
          <a:fillRef idx="3">
            <a:schemeClr val="accent1"/>
          </a:fillRef>
          <a:effectRef idx="3">
            <a:schemeClr val="accent1"/>
          </a:effectRef>
          <a:fontRef idx="minor">
            <a:schemeClr val="lt1"/>
          </a:fontRef>
        </dgm:style>
      </dgm:prSet>
      <dgm:spPr>
        <a:ln>
          <a:solidFill>
            <a:schemeClr val="accent2"/>
          </a:solidFill>
        </a:ln>
      </dgm:spPr>
      <dgm:t>
        <a:bodyPr/>
        <a:lstStyle/>
        <a:p>
          <a:r>
            <a:rPr lang="en-US" sz="1600" dirty="0"/>
            <a:t>Students fail to expand their concept of number to include fractions.</a:t>
          </a:r>
        </a:p>
      </dgm:t>
    </dgm:pt>
    <dgm:pt modelId="{6090C38B-0F83-EB48-A4F4-4116CEA9A5DE}" type="parTrans" cxnId="{D0394279-FDA7-824F-A682-92294D24045A}">
      <dgm:prSet/>
      <dgm:spPr/>
      <dgm:t>
        <a:bodyPr/>
        <a:lstStyle/>
        <a:p>
          <a:endParaRPr lang="en-US" sz="1300"/>
        </a:p>
      </dgm:t>
    </dgm:pt>
    <dgm:pt modelId="{B082C47A-4996-F64B-ABEA-D29EA8F9F17C}" type="sibTrans" cxnId="{D0394279-FDA7-824F-A682-92294D24045A}">
      <dgm:prSet custT="1"/>
      <dgm:spPr>
        <a:solidFill>
          <a:schemeClr val="accent2"/>
        </a:solidFill>
      </dgm:spPr>
      <dgm:t>
        <a:bodyPr/>
        <a:lstStyle/>
        <a:p>
          <a:endParaRPr lang="en-US" sz="1300"/>
        </a:p>
      </dgm:t>
    </dgm:pt>
    <dgm:pt modelId="{B04A2908-E070-1046-87F3-DE6A7B1EA472}">
      <dgm:prSet phldrT="[Text]" custT="1">
        <dgm:style>
          <a:lnRef idx="0">
            <a:schemeClr val="accent1"/>
          </a:lnRef>
          <a:fillRef idx="3">
            <a:schemeClr val="accent1"/>
          </a:fillRef>
          <a:effectRef idx="3">
            <a:schemeClr val="accent1"/>
          </a:effectRef>
          <a:fontRef idx="minor">
            <a:schemeClr val="lt1"/>
          </a:fontRef>
        </dgm:style>
      </dgm:prSet>
      <dgm:spPr>
        <a:ln>
          <a:solidFill>
            <a:schemeClr val="accent2"/>
          </a:solidFill>
        </a:ln>
      </dgm:spPr>
      <dgm:t>
        <a:bodyPr/>
        <a:lstStyle/>
        <a:p>
          <a:r>
            <a:rPr lang="en-US" sz="1600" dirty="0"/>
            <a:t>Students rely on whole number principles to determine fraction value. </a:t>
          </a:r>
        </a:p>
      </dgm:t>
    </dgm:pt>
    <dgm:pt modelId="{28BD382C-5D4E-B646-829E-79F87FAEF930}" type="parTrans" cxnId="{EDE3602A-FF52-194F-9522-AEAD67610CDE}">
      <dgm:prSet/>
      <dgm:spPr/>
      <dgm:t>
        <a:bodyPr/>
        <a:lstStyle/>
        <a:p>
          <a:endParaRPr lang="en-US" sz="1300"/>
        </a:p>
      </dgm:t>
    </dgm:pt>
    <dgm:pt modelId="{3D8C876F-2472-6A40-9B43-BACAEECCE8BA}" type="sibTrans" cxnId="{EDE3602A-FF52-194F-9522-AEAD67610CDE}">
      <dgm:prSet custT="1"/>
      <dgm:spPr>
        <a:solidFill>
          <a:schemeClr val="accent2"/>
        </a:solidFill>
      </dgm:spPr>
      <dgm:t>
        <a:bodyPr/>
        <a:lstStyle/>
        <a:p>
          <a:endParaRPr lang="en-US" sz="1300"/>
        </a:p>
      </dgm:t>
    </dgm:pt>
    <dgm:pt modelId="{80EA9A70-B221-654E-8B97-7B34C6CBDBC1}">
      <dgm:prSet phldrT="[Text]" custT="1">
        <dgm:style>
          <a:lnRef idx="0">
            <a:schemeClr val="accent1"/>
          </a:lnRef>
          <a:fillRef idx="3">
            <a:schemeClr val="accent1"/>
          </a:fillRef>
          <a:effectRef idx="3">
            <a:schemeClr val="accent1"/>
          </a:effectRef>
          <a:fontRef idx="minor">
            <a:schemeClr val="lt1"/>
          </a:fontRef>
        </dgm:style>
      </dgm:prSet>
      <dgm:spPr>
        <a:ln>
          <a:solidFill>
            <a:schemeClr val="accent2"/>
          </a:solidFill>
        </a:ln>
      </dgm:spPr>
      <dgm:t>
        <a:bodyPr/>
        <a:lstStyle/>
        <a:p>
          <a:r>
            <a:rPr lang="en-US" sz="1600" dirty="0">
              <a:sym typeface="Wingdings"/>
            </a:rPr>
            <a:t>Students commit whole number errors. </a:t>
          </a:r>
          <a:endParaRPr lang="en-US" sz="1600" dirty="0"/>
        </a:p>
      </dgm:t>
    </dgm:pt>
    <dgm:pt modelId="{E9E71EB7-5BD6-164F-B6F9-E7C87A39D9B8}" type="parTrans" cxnId="{3E435EDE-91D1-3A46-A055-F046DEEC6217}">
      <dgm:prSet/>
      <dgm:spPr/>
      <dgm:t>
        <a:bodyPr/>
        <a:lstStyle/>
        <a:p>
          <a:endParaRPr lang="en-US" sz="1300"/>
        </a:p>
      </dgm:t>
    </dgm:pt>
    <dgm:pt modelId="{6A2C021E-79D6-E446-AF84-27A097D52779}" type="sibTrans" cxnId="{3E435EDE-91D1-3A46-A055-F046DEEC6217}">
      <dgm:prSet custT="1"/>
      <dgm:spPr>
        <a:solidFill>
          <a:schemeClr val="accent2"/>
        </a:solidFill>
      </dgm:spPr>
      <dgm:t>
        <a:bodyPr/>
        <a:lstStyle/>
        <a:p>
          <a:endParaRPr lang="en-US" sz="1300"/>
        </a:p>
      </dgm:t>
    </dgm:pt>
    <dgm:pt modelId="{6D19CDD9-7AE5-3D43-8B1F-87954EAF4289}" type="pres">
      <dgm:prSet presAssocID="{7428E693-14C1-0843-9166-BD76DE4CA928}" presName="cycle" presStyleCnt="0">
        <dgm:presLayoutVars>
          <dgm:dir/>
          <dgm:resizeHandles val="exact"/>
        </dgm:presLayoutVars>
      </dgm:prSet>
      <dgm:spPr/>
    </dgm:pt>
    <dgm:pt modelId="{3D6B6DA9-1A99-0645-A5EB-03EB434D3484}" type="pres">
      <dgm:prSet presAssocID="{DE1729D9-2B22-A247-8B64-680BD6FCC081}" presName="node" presStyleLbl="node1" presStyleIdx="0" presStyleCnt="5" custScaleX="130517" custScaleY="112959">
        <dgm:presLayoutVars>
          <dgm:bulletEnabled val="1"/>
        </dgm:presLayoutVars>
      </dgm:prSet>
      <dgm:spPr/>
    </dgm:pt>
    <dgm:pt modelId="{9CC5C18F-3357-BA4D-AC73-448FA5EFDA1B}" type="pres">
      <dgm:prSet presAssocID="{9214E40B-89F6-934E-8306-F0B4E7F1116A}" presName="sibTrans" presStyleLbl="sibTrans2D1" presStyleIdx="0" presStyleCnt="5"/>
      <dgm:spPr/>
    </dgm:pt>
    <dgm:pt modelId="{251160B2-6CE0-4147-81C0-8E9E89E5D3B9}" type="pres">
      <dgm:prSet presAssocID="{9214E40B-89F6-934E-8306-F0B4E7F1116A}" presName="connectorText" presStyleLbl="sibTrans2D1" presStyleIdx="0" presStyleCnt="5"/>
      <dgm:spPr/>
    </dgm:pt>
    <dgm:pt modelId="{32D3C52C-9CB4-5C41-913C-3A2BBC092AAE}" type="pres">
      <dgm:prSet presAssocID="{8C8B3B17-2623-7E4C-8ECE-EA720CAA2D8A}" presName="node" presStyleLbl="node1" presStyleIdx="1" presStyleCnt="5" custScaleX="130517" custScaleY="112959">
        <dgm:presLayoutVars>
          <dgm:bulletEnabled val="1"/>
        </dgm:presLayoutVars>
      </dgm:prSet>
      <dgm:spPr/>
    </dgm:pt>
    <dgm:pt modelId="{ABB51735-8D06-D642-9E38-A862A1C15345}" type="pres">
      <dgm:prSet presAssocID="{6BB22DF1-4D82-754A-863D-3653FE0DB48F}" presName="sibTrans" presStyleLbl="sibTrans2D1" presStyleIdx="1" presStyleCnt="5"/>
      <dgm:spPr/>
    </dgm:pt>
    <dgm:pt modelId="{83F8E873-F374-CB48-B34E-79560B23195E}" type="pres">
      <dgm:prSet presAssocID="{6BB22DF1-4D82-754A-863D-3653FE0DB48F}" presName="connectorText" presStyleLbl="sibTrans2D1" presStyleIdx="1" presStyleCnt="5"/>
      <dgm:spPr/>
    </dgm:pt>
    <dgm:pt modelId="{6DADD791-CF8D-F045-8D38-E2CC4654E93F}" type="pres">
      <dgm:prSet presAssocID="{34093BD0-06AE-3544-AEE7-A4434C4B7B7E}" presName="node" presStyleLbl="node1" presStyleIdx="2" presStyleCnt="5" custScaleX="130517" custScaleY="112959" custRadScaleRad="103386" custRadScaleInc="-6965">
        <dgm:presLayoutVars>
          <dgm:bulletEnabled val="1"/>
        </dgm:presLayoutVars>
      </dgm:prSet>
      <dgm:spPr/>
    </dgm:pt>
    <dgm:pt modelId="{7577CE9C-2D8C-4848-80B3-01018755803C}" type="pres">
      <dgm:prSet presAssocID="{B082C47A-4996-F64B-ABEA-D29EA8F9F17C}" presName="sibTrans" presStyleLbl="sibTrans2D1" presStyleIdx="2" presStyleCnt="5"/>
      <dgm:spPr/>
    </dgm:pt>
    <dgm:pt modelId="{07F21136-3C13-7D41-BED4-2E243A0FA996}" type="pres">
      <dgm:prSet presAssocID="{B082C47A-4996-F64B-ABEA-D29EA8F9F17C}" presName="connectorText" presStyleLbl="sibTrans2D1" presStyleIdx="2" presStyleCnt="5"/>
      <dgm:spPr/>
    </dgm:pt>
    <dgm:pt modelId="{2F0B25BD-F020-2047-BE1E-C79C0948FB71}" type="pres">
      <dgm:prSet presAssocID="{B04A2908-E070-1046-87F3-DE6A7B1EA472}" presName="node" presStyleLbl="node1" presStyleIdx="3" presStyleCnt="5" custScaleX="130517" custScaleY="112959" custRadScaleRad="102400" custRadScaleInc="5023">
        <dgm:presLayoutVars>
          <dgm:bulletEnabled val="1"/>
        </dgm:presLayoutVars>
      </dgm:prSet>
      <dgm:spPr/>
    </dgm:pt>
    <dgm:pt modelId="{BE920385-A1B5-704C-9957-D15662AE3B1F}" type="pres">
      <dgm:prSet presAssocID="{3D8C876F-2472-6A40-9B43-BACAEECCE8BA}" presName="sibTrans" presStyleLbl="sibTrans2D1" presStyleIdx="3" presStyleCnt="5"/>
      <dgm:spPr/>
    </dgm:pt>
    <dgm:pt modelId="{382718A4-2F18-7844-8448-408441A8B833}" type="pres">
      <dgm:prSet presAssocID="{3D8C876F-2472-6A40-9B43-BACAEECCE8BA}" presName="connectorText" presStyleLbl="sibTrans2D1" presStyleIdx="3" presStyleCnt="5"/>
      <dgm:spPr/>
    </dgm:pt>
    <dgm:pt modelId="{F1FFC3B7-BB56-BC42-BE4C-820309BA7E9B}" type="pres">
      <dgm:prSet presAssocID="{80EA9A70-B221-654E-8B97-7B34C6CBDBC1}" presName="node" presStyleLbl="node1" presStyleIdx="4" presStyleCnt="5" custScaleX="130517" custScaleY="112959">
        <dgm:presLayoutVars>
          <dgm:bulletEnabled val="1"/>
        </dgm:presLayoutVars>
      </dgm:prSet>
      <dgm:spPr/>
    </dgm:pt>
    <dgm:pt modelId="{DE451B61-DCBD-2A4D-B580-E0D134A54336}" type="pres">
      <dgm:prSet presAssocID="{6A2C021E-79D6-E446-AF84-27A097D52779}" presName="sibTrans" presStyleLbl="sibTrans2D1" presStyleIdx="4" presStyleCnt="5"/>
      <dgm:spPr/>
    </dgm:pt>
    <dgm:pt modelId="{D71A1383-59A8-A547-BB35-68F0FF7DEF71}" type="pres">
      <dgm:prSet presAssocID="{6A2C021E-79D6-E446-AF84-27A097D52779}" presName="connectorText" presStyleLbl="sibTrans2D1" presStyleIdx="4" presStyleCnt="5"/>
      <dgm:spPr/>
    </dgm:pt>
  </dgm:ptLst>
  <dgm:cxnLst>
    <dgm:cxn modelId="{AEE37705-400B-1845-A008-8B039C970FFD}" type="presOf" srcId="{DE1729D9-2B22-A247-8B64-680BD6FCC081}" destId="{3D6B6DA9-1A99-0645-A5EB-03EB434D3484}" srcOrd="0" destOrd="0" presId="urn:microsoft.com/office/officeart/2005/8/layout/cycle2"/>
    <dgm:cxn modelId="{52B9DE13-12B2-5847-AD99-DE05C298AC39}" type="presOf" srcId="{6BB22DF1-4D82-754A-863D-3653FE0DB48F}" destId="{83F8E873-F374-CB48-B34E-79560B23195E}" srcOrd="1" destOrd="0" presId="urn:microsoft.com/office/officeart/2005/8/layout/cycle2"/>
    <dgm:cxn modelId="{C28B2C1D-A276-A348-9C2C-C2B23A9BCAD1}" type="presOf" srcId="{9214E40B-89F6-934E-8306-F0B4E7F1116A}" destId="{251160B2-6CE0-4147-81C0-8E9E89E5D3B9}" srcOrd="1" destOrd="0" presId="urn:microsoft.com/office/officeart/2005/8/layout/cycle2"/>
    <dgm:cxn modelId="{29B4E728-DA7A-534C-B02B-C0C42EB14B5B}" srcId="{7428E693-14C1-0843-9166-BD76DE4CA928}" destId="{8C8B3B17-2623-7E4C-8ECE-EA720CAA2D8A}" srcOrd="1" destOrd="0" parTransId="{3FCD6CD9-48BC-BD4B-8DEB-69AB6A705943}" sibTransId="{6BB22DF1-4D82-754A-863D-3653FE0DB48F}"/>
    <dgm:cxn modelId="{EDE3602A-FF52-194F-9522-AEAD67610CDE}" srcId="{7428E693-14C1-0843-9166-BD76DE4CA928}" destId="{B04A2908-E070-1046-87F3-DE6A7B1EA472}" srcOrd="3" destOrd="0" parTransId="{28BD382C-5D4E-B646-829E-79F87FAEF930}" sibTransId="{3D8C876F-2472-6A40-9B43-BACAEECCE8BA}"/>
    <dgm:cxn modelId="{C1D1A44D-E6FF-D14D-9B3C-095737F433B1}" type="presOf" srcId="{6A2C021E-79D6-E446-AF84-27A097D52779}" destId="{D71A1383-59A8-A547-BB35-68F0FF7DEF71}" srcOrd="1" destOrd="0" presId="urn:microsoft.com/office/officeart/2005/8/layout/cycle2"/>
    <dgm:cxn modelId="{B20EB64F-0761-CB4A-8E18-8E58FB5845A8}" type="presOf" srcId="{B082C47A-4996-F64B-ABEA-D29EA8F9F17C}" destId="{7577CE9C-2D8C-4848-80B3-01018755803C}" srcOrd="0" destOrd="0" presId="urn:microsoft.com/office/officeart/2005/8/layout/cycle2"/>
    <dgm:cxn modelId="{9CA53A50-4E4D-6B47-BFA9-C61633743E7C}" type="presOf" srcId="{6A2C021E-79D6-E446-AF84-27A097D52779}" destId="{DE451B61-DCBD-2A4D-B580-E0D134A54336}" srcOrd="0" destOrd="0" presId="urn:microsoft.com/office/officeart/2005/8/layout/cycle2"/>
    <dgm:cxn modelId="{B5662951-D2A8-9A4A-95F5-D4E9EB9103F7}" type="presOf" srcId="{7428E693-14C1-0843-9166-BD76DE4CA928}" destId="{6D19CDD9-7AE5-3D43-8B1F-87954EAF4289}" srcOrd="0" destOrd="0" presId="urn:microsoft.com/office/officeart/2005/8/layout/cycle2"/>
    <dgm:cxn modelId="{1C89B855-C0AC-A94C-9C23-84CCBC9659CA}" type="presOf" srcId="{80EA9A70-B221-654E-8B97-7B34C6CBDBC1}" destId="{F1FFC3B7-BB56-BC42-BE4C-820309BA7E9B}" srcOrd="0" destOrd="0" presId="urn:microsoft.com/office/officeart/2005/8/layout/cycle2"/>
    <dgm:cxn modelId="{3E495F5B-9F33-C742-B974-3CC02879C554}" type="presOf" srcId="{B082C47A-4996-F64B-ABEA-D29EA8F9F17C}" destId="{07F21136-3C13-7D41-BED4-2E243A0FA996}" srcOrd="1" destOrd="0" presId="urn:microsoft.com/office/officeart/2005/8/layout/cycle2"/>
    <dgm:cxn modelId="{7AFC165E-B4DE-FF48-8AB5-61AB554015CE}" type="presOf" srcId="{3D8C876F-2472-6A40-9B43-BACAEECCE8BA}" destId="{BE920385-A1B5-704C-9957-D15662AE3B1F}" srcOrd="0" destOrd="0" presId="urn:microsoft.com/office/officeart/2005/8/layout/cycle2"/>
    <dgm:cxn modelId="{EC1BDE66-9331-1447-AF4A-6BEB58FA16D7}" type="presOf" srcId="{B04A2908-E070-1046-87F3-DE6A7B1EA472}" destId="{2F0B25BD-F020-2047-BE1E-C79C0948FB71}" srcOrd="0" destOrd="0" presId="urn:microsoft.com/office/officeart/2005/8/layout/cycle2"/>
    <dgm:cxn modelId="{D0394279-FDA7-824F-A682-92294D24045A}" srcId="{7428E693-14C1-0843-9166-BD76DE4CA928}" destId="{34093BD0-06AE-3544-AEE7-A4434C4B7B7E}" srcOrd="2" destOrd="0" parTransId="{6090C38B-0F83-EB48-A4F4-4116CEA9A5DE}" sibTransId="{B082C47A-4996-F64B-ABEA-D29EA8F9F17C}"/>
    <dgm:cxn modelId="{D7505B7A-F311-BB4E-8AC2-FB5E946935B6}" type="presOf" srcId="{34093BD0-06AE-3544-AEE7-A4434C4B7B7E}" destId="{6DADD791-CF8D-F045-8D38-E2CC4654E93F}" srcOrd="0" destOrd="0" presId="urn:microsoft.com/office/officeart/2005/8/layout/cycle2"/>
    <dgm:cxn modelId="{7EA1AB89-BB28-D043-BA7A-0EDB6182A296}" type="presOf" srcId="{6BB22DF1-4D82-754A-863D-3653FE0DB48F}" destId="{ABB51735-8D06-D642-9E38-A862A1C15345}" srcOrd="0" destOrd="0" presId="urn:microsoft.com/office/officeart/2005/8/layout/cycle2"/>
    <dgm:cxn modelId="{9A39A3A8-BD6B-FB46-BAF6-33601D1BF905}" type="presOf" srcId="{3D8C876F-2472-6A40-9B43-BACAEECCE8BA}" destId="{382718A4-2F18-7844-8448-408441A8B833}" srcOrd="1" destOrd="0" presId="urn:microsoft.com/office/officeart/2005/8/layout/cycle2"/>
    <dgm:cxn modelId="{819BB9A8-5A9A-F14A-A731-DDC1C049A19C}" type="presOf" srcId="{9214E40B-89F6-934E-8306-F0B4E7F1116A}" destId="{9CC5C18F-3357-BA4D-AC73-448FA5EFDA1B}" srcOrd="0" destOrd="0" presId="urn:microsoft.com/office/officeart/2005/8/layout/cycle2"/>
    <dgm:cxn modelId="{02C04DC4-4207-7348-AC01-277C3A24B600}" srcId="{7428E693-14C1-0843-9166-BD76DE4CA928}" destId="{DE1729D9-2B22-A247-8B64-680BD6FCC081}" srcOrd="0" destOrd="0" parTransId="{439CB240-3B1F-5048-A6EF-78BC64F7CEC5}" sibTransId="{9214E40B-89F6-934E-8306-F0B4E7F1116A}"/>
    <dgm:cxn modelId="{9170BBDC-A5A1-6B49-BDEF-CCAA91AB806D}" type="presOf" srcId="{8C8B3B17-2623-7E4C-8ECE-EA720CAA2D8A}" destId="{32D3C52C-9CB4-5C41-913C-3A2BBC092AAE}" srcOrd="0" destOrd="0" presId="urn:microsoft.com/office/officeart/2005/8/layout/cycle2"/>
    <dgm:cxn modelId="{3E435EDE-91D1-3A46-A055-F046DEEC6217}" srcId="{7428E693-14C1-0843-9166-BD76DE4CA928}" destId="{80EA9A70-B221-654E-8B97-7B34C6CBDBC1}" srcOrd="4" destOrd="0" parTransId="{E9E71EB7-5BD6-164F-B6F9-E7C87A39D9B8}" sibTransId="{6A2C021E-79D6-E446-AF84-27A097D52779}"/>
    <dgm:cxn modelId="{E4C8B294-2DAC-CE46-987B-F38A45A3039C}" type="presParOf" srcId="{6D19CDD9-7AE5-3D43-8B1F-87954EAF4289}" destId="{3D6B6DA9-1A99-0645-A5EB-03EB434D3484}" srcOrd="0" destOrd="0" presId="urn:microsoft.com/office/officeart/2005/8/layout/cycle2"/>
    <dgm:cxn modelId="{C7121496-9D0D-264A-B214-4EFC242A088E}" type="presParOf" srcId="{6D19CDD9-7AE5-3D43-8B1F-87954EAF4289}" destId="{9CC5C18F-3357-BA4D-AC73-448FA5EFDA1B}" srcOrd="1" destOrd="0" presId="urn:microsoft.com/office/officeart/2005/8/layout/cycle2"/>
    <dgm:cxn modelId="{E079B1FB-3B6E-1242-8F41-41AB524444EA}" type="presParOf" srcId="{9CC5C18F-3357-BA4D-AC73-448FA5EFDA1B}" destId="{251160B2-6CE0-4147-81C0-8E9E89E5D3B9}" srcOrd="0" destOrd="0" presId="urn:microsoft.com/office/officeart/2005/8/layout/cycle2"/>
    <dgm:cxn modelId="{4B891460-CC59-D642-A95E-165AE0DC9C6A}" type="presParOf" srcId="{6D19CDD9-7AE5-3D43-8B1F-87954EAF4289}" destId="{32D3C52C-9CB4-5C41-913C-3A2BBC092AAE}" srcOrd="2" destOrd="0" presId="urn:microsoft.com/office/officeart/2005/8/layout/cycle2"/>
    <dgm:cxn modelId="{95AC3757-1865-7E43-BD85-4B916F8BE3D8}" type="presParOf" srcId="{6D19CDD9-7AE5-3D43-8B1F-87954EAF4289}" destId="{ABB51735-8D06-D642-9E38-A862A1C15345}" srcOrd="3" destOrd="0" presId="urn:microsoft.com/office/officeart/2005/8/layout/cycle2"/>
    <dgm:cxn modelId="{34E7F216-4702-6945-A6B6-E3EE7A55F79C}" type="presParOf" srcId="{ABB51735-8D06-D642-9E38-A862A1C15345}" destId="{83F8E873-F374-CB48-B34E-79560B23195E}" srcOrd="0" destOrd="0" presId="urn:microsoft.com/office/officeart/2005/8/layout/cycle2"/>
    <dgm:cxn modelId="{FFF1F453-F1BB-124F-AB2E-798891D4DEB3}" type="presParOf" srcId="{6D19CDD9-7AE5-3D43-8B1F-87954EAF4289}" destId="{6DADD791-CF8D-F045-8D38-E2CC4654E93F}" srcOrd="4" destOrd="0" presId="urn:microsoft.com/office/officeart/2005/8/layout/cycle2"/>
    <dgm:cxn modelId="{D4E28207-9A5D-BE4A-A738-0BECD66A4BAF}" type="presParOf" srcId="{6D19CDD9-7AE5-3D43-8B1F-87954EAF4289}" destId="{7577CE9C-2D8C-4848-80B3-01018755803C}" srcOrd="5" destOrd="0" presId="urn:microsoft.com/office/officeart/2005/8/layout/cycle2"/>
    <dgm:cxn modelId="{7E244BC2-AFDE-5848-9C56-9F790710BFAC}" type="presParOf" srcId="{7577CE9C-2D8C-4848-80B3-01018755803C}" destId="{07F21136-3C13-7D41-BED4-2E243A0FA996}" srcOrd="0" destOrd="0" presId="urn:microsoft.com/office/officeart/2005/8/layout/cycle2"/>
    <dgm:cxn modelId="{D1CD3485-7615-9247-BAF9-606CA7BC34C6}" type="presParOf" srcId="{6D19CDD9-7AE5-3D43-8B1F-87954EAF4289}" destId="{2F0B25BD-F020-2047-BE1E-C79C0948FB71}" srcOrd="6" destOrd="0" presId="urn:microsoft.com/office/officeart/2005/8/layout/cycle2"/>
    <dgm:cxn modelId="{5BE6F4BE-6D0B-7040-9F99-5EC282DFCEEB}" type="presParOf" srcId="{6D19CDD9-7AE5-3D43-8B1F-87954EAF4289}" destId="{BE920385-A1B5-704C-9957-D15662AE3B1F}" srcOrd="7" destOrd="0" presId="urn:microsoft.com/office/officeart/2005/8/layout/cycle2"/>
    <dgm:cxn modelId="{B6CF2A0D-52EE-144B-B977-E3C3C069CE4F}" type="presParOf" srcId="{BE920385-A1B5-704C-9957-D15662AE3B1F}" destId="{382718A4-2F18-7844-8448-408441A8B833}" srcOrd="0" destOrd="0" presId="urn:microsoft.com/office/officeart/2005/8/layout/cycle2"/>
    <dgm:cxn modelId="{5B8BF5F7-72C9-504C-85A7-0AF46B5C2FA8}" type="presParOf" srcId="{6D19CDD9-7AE5-3D43-8B1F-87954EAF4289}" destId="{F1FFC3B7-BB56-BC42-BE4C-820309BA7E9B}" srcOrd="8" destOrd="0" presId="urn:microsoft.com/office/officeart/2005/8/layout/cycle2"/>
    <dgm:cxn modelId="{3EF1DCE6-B078-A74C-B7B4-DDFCADBDEA15}" type="presParOf" srcId="{6D19CDD9-7AE5-3D43-8B1F-87954EAF4289}" destId="{DE451B61-DCBD-2A4D-B580-E0D134A54336}" srcOrd="9" destOrd="0" presId="urn:microsoft.com/office/officeart/2005/8/layout/cycle2"/>
    <dgm:cxn modelId="{2CFEB447-F04A-1E45-A827-A74A8B54F7A9}" type="presParOf" srcId="{DE451B61-DCBD-2A4D-B580-E0D134A54336}" destId="{D71A1383-59A8-A547-BB35-68F0FF7DEF7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7BC02E-3010-CE41-9C28-439F79414D41}" type="doc">
      <dgm:prSet loTypeId="urn:microsoft.com/office/officeart/2005/8/layout/pyramid1" loCatId="" qsTypeId="urn:microsoft.com/office/officeart/2005/8/quickstyle/3D2" qsCatId="3D" csTypeId="urn:microsoft.com/office/officeart/2005/8/colors/accent1_3" csCatId="accent1" phldr="1"/>
      <dgm:spPr/>
    </dgm:pt>
    <dgm:pt modelId="{236E8111-70B9-194E-ABEA-989118D20859}">
      <dgm:prSet phldrT="[Text]"/>
      <dgm:spPr/>
      <dgm:t>
        <a:bodyPr/>
        <a:lstStyle/>
        <a:p>
          <a:endParaRPr lang="en-US" dirty="0"/>
        </a:p>
        <a:p>
          <a:r>
            <a:rPr lang="en-US" dirty="0"/>
            <a:t>DBI</a:t>
          </a:r>
        </a:p>
      </dgm:t>
    </dgm:pt>
    <dgm:pt modelId="{58F68A33-3D37-6443-8C7B-3F23CDD2B85E}" type="parTrans" cxnId="{1A84E945-5B4A-9745-A5D2-B0BB53820479}">
      <dgm:prSet/>
      <dgm:spPr/>
      <dgm:t>
        <a:bodyPr/>
        <a:lstStyle/>
        <a:p>
          <a:endParaRPr lang="en-US"/>
        </a:p>
      </dgm:t>
    </dgm:pt>
    <dgm:pt modelId="{BB1A2367-A6FB-5645-A54F-0596369AE7A4}" type="sibTrans" cxnId="{1A84E945-5B4A-9745-A5D2-B0BB53820479}">
      <dgm:prSet/>
      <dgm:spPr/>
      <dgm:t>
        <a:bodyPr/>
        <a:lstStyle/>
        <a:p>
          <a:endParaRPr lang="en-US"/>
        </a:p>
      </dgm:t>
    </dgm:pt>
    <dgm:pt modelId="{6F1AC225-D9A9-A948-B71F-BC6FED18C774}">
      <dgm:prSet phldrT="[Text]"/>
      <dgm:spPr/>
      <dgm:t>
        <a:bodyPr/>
        <a:lstStyle/>
        <a:p>
          <a:r>
            <a:rPr lang="en-US" dirty="0"/>
            <a:t>Tier 2</a:t>
          </a:r>
        </a:p>
        <a:p>
          <a:r>
            <a:rPr lang="en-US" dirty="0"/>
            <a:t>Fraction Face-Off! </a:t>
          </a:r>
        </a:p>
      </dgm:t>
    </dgm:pt>
    <dgm:pt modelId="{61EA14EE-5128-3F44-9999-4148F96D69CA}" type="parTrans" cxnId="{23F24237-81E6-BE45-B5EA-80683244E54D}">
      <dgm:prSet/>
      <dgm:spPr/>
      <dgm:t>
        <a:bodyPr/>
        <a:lstStyle/>
        <a:p>
          <a:endParaRPr lang="en-US"/>
        </a:p>
      </dgm:t>
    </dgm:pt>
    <dgm:pt modelId="{494AC048-B7C8-7646-BF34-7C22E1C8EABE}" type="sibTrans" cxnId="{23F24237-81E6-BE45-B5EA-80683244E54D}">
      <dgm:prSet/>
      <dgm:spPr/>
      <dgm:t>
        <a:bodyPr/>
        <a:lstStyle/>
        <a:p>
          <a:endParaRPr lang="en-US"/>
        </a:p>
      </dgm:t>
    </dgm:pt>
    <dgm:pt modelId="{6712B8A9-46E4-324A-AE71-598B225BEEEC}">
      <dgm:prSet phldrT="[Text]"/>
      <dgm:spPr/>
      <dgm:t>
        <a:bodyPr/>
        <a:lstStyle/>
        <a:p>
          <a:r>
            <a:rPr lang="en-US" dirty="0"/>
            <a:t>General Classroom Instruction</a:t>
          </a:r>
        </a:p>
      </dgm:t>
    </dgm:pt>
    <dgm:pt modelId="{C7C2C5E9-E37F-6C4A-82BA-533EC4F91BAB}" type="parTrans" cxnId="{B496E6DD-F3E1-0040-AEB5-C990D3C7D570}">
      <dgm:prSet/>
      <dgm:spPr/>
      <dgm:t>
        <a:bodyPr/>
        <a:lstStyle/>
        <a:p>
          <a:endParaRPr lang="en-US"/>
        </a:p>
      </dgm:t>
    </dgm:pt>
    <dgm:pt modelId="{2BB817D5-2269-C04E-BBDB-B8E8B513E683}" type="sibTrans" cxnId="{B496E6DD-F3E1-0040-AEB5-C990D3C7D570}">
      <dgm:prSet/>
      <dgm:spPr/>
      <dgm:t>
        <a:bodyPr/>
        <a:lstStyle/>
        <a:p>
          <a:endParaRPr lang="en-US"/>
        </a:p>
      </dgm:t>
    </dgm:pt>
    <dgm:pt modelId="{62584F02-4221-0B4B-A364-CB7EC876CD39}" type="pres">
      <dgm:prSet presAssocID="{097BC02E-3010-CE41-9C28-439F79414D41}" presName="Name0" presStyleCnt="0">
        <dgm:presLayoutVars>
          <dgm:dir/>
          <dgm:animLvl val="lvl"/>
          <dgm:resizeHandles val="exact"/>
        </dgm:presLayoutVars>
      </dgm:prSet>
      <dgm:spPr/>
    </dgm:pt>
    <dgm:pt modelId="{DF0A9C0D-9584-5443-A0DC-1A3D04541E6B}" type="pres">
      <dgm:prSet presAssocID="{236E8111-70B9-194E-ABEA-989118D20859}" presName="Name8" presStyleCnt="0"/>
      <dgm:spPr/>
    </dgm:pt>
    <dgm:pt modelId="{F98224B4-B0F1-444C-A620-B97EF760EA7D}" type="pres">
      <dgm:prSet presAssocID="{236E8111-70B9-194E-ABEA-989118D20859}" presName="level" presStyleLbl="node1" presStyleIdx="0" presStyleCnt="3">
        <dgm:presLayoutVars>
          <dgm:chMax val="1"/>
          <dgm:bulletEnabled val="1"/>
        </dgm:presLayoutVars>
      </dgm:prSet>
      <dgm:spPr/>
    </dgm:pt>
    <dgm:pt modelId="{84D2B04E-E773-CD46-A664-C28229AB231D}" type="pres">
      <dgm:prSet presAssocID="{236E8111-70B9-194E-ABEA-989118D20859}" presName="levelTx" presStyleLbl="revTx" presStyleIdx="0" presStyleCnt="0">
        <dgm:presLayoutVars>
          <dgm:chMax val="1"/>
          <dgm:bulletEnabled val="1"/>
        </dgm:presLayoutVars>
      </dgm:prSet>
      <dgm:spPr/>
    </dgm:pt>
    <dgm:pt modelId="{FFFA3922-C2E2-A54A-BB60-D610FAD92977}" type="pres">
      <dgm:prSet presAssocID="{6F1AC225-D9A9-A948-B71F-BC6FED18C774}" presName="Name8" presStyleCnt="0"/>
      <dgm:spPr/>
    </dgm:pt>
    <dgm:pt modelId="{E6A76F70-A256-5A47-965E-D22AE5A71533}" type="pres">
      <dgm:prSet presAssocID="{6F1AC225-D9A9-A948-B71F-BC6FED18C774}" presName="level" presStyleLbl="node1" presStyleIdx="1" presStyleCnt="3">
        <dgm:presLayoutVars>
          <dgm:chMax val="1"/>
          <dgm:bulletEnabled val="1"/>
        </dgm:presLayoutVars>
      </dgm:prSet>
      <dgm:spPr/>
    </dgm:pt>
    <dgm:pt modelId="{23E2B911-3C41-A94D-B900-54CCB6DFBDDF}" type="pres">
      <dgm:prSet presAssocID="{6F1AC225-D9A9-A948-B71F-BC6FED18C774}" presName="levelTx" presStyleLbl="revTx" presStyleIdx="0" presStyleCnt="0">
        <dgm:presLayoutVars>
          <dgm:chMax val="1"/>
          <dgm:bulletEnabled val="1"/>
        </dgm:presLayoutVars>
      </dgm:prSet>
      <dgm:spPr/>
    </dgm:pt>
    <dgm:pt modelId="{69771741-DA5F-AE48-BFAC-079FDB54F4D8}" type="pres">
      <dgm:prSet presAssocID="{6712B8A9-46E4-324A-AE71-598B225BEEEC}" presName="Name8" presStyleCnt="0"/>
      <dgm:spPr/>
    </dgm:pt>
    <dgm:pt modelId="{1A808AC2-D245-BA42-871D-07FEB6B6C741}" type="pres">
      <dgm:prSet presAssocID="{6712B8A9-46E4-324A-AE71-598B225BEEEC}" presName="level" presStyleLbl="node1" presStyleIdx="2" presStyleCnt="3">
        <dgm:presLayoutVars>
          <dgm:chMax val="1"/>
          <dgm:bulletEnabled val="1"/>
        </dgm:presLayoutVars>
      </dgm:prSet>
      <dgm:spPr/>
    </dgm:pt>
    <dgm:pt modelId="{16C79AF0-CA81-524F-9210-8CA54B806BCF}" type="pres">
      <dgm:prSet presAssocID="{6712B8A9-46E4-324A-AE71-598B225BEEEC}" presName="levelTx" presStyleLbl="revTx" presStyleIdx="0" presStyleCnt="0">
        <dgm:presLayoutVars>
          <dgm:chMax val="1"/>
          <dgm:bulletEnabled val="1"/>
        </dgm:presLayoutVars>
      </dgm:prSet>
      <dgm:spPr/>
    </dgm:pt>
  </dgm:ptLst>
  <dgm:cxnLst>
    <dgm:cxn modelId="{97AA7326-E0A1-734A-A21A-C0BB1860FD2E}" type="presOf" srcId="{6712B8A9-46E4-324A-AE71-598B225BEEEC}" destId="{16C79AF0-CA81-524F-9210-8CA54B806BCF}" srcOrd="1" destOrd="0" presId="urn:microsoft.com/office/officeart/2005/8/layout/pyramid1"/>
    <dgm:cxn modelId="{23F24237-81E6-BE45-B5EA-80683244E54D}" srcId="{097BC02E-3010-CE41-9C28-439F79414D41}" destId="{6F1AC225-D9A9-A948-B71F-BC6FED18C774}" srcOrd="1" destOrd="0" parTransId="{61EA14EE-5128-3F44-9999-4148F96D69CA}" sibTransId="{494AC048-B7C8-7646-BF34-7C22E1C8EABE}"/>
    <dgm:cxn modelId="{EFA3863B-B8F9-1941-9621-0DDCF3866619}" type="presOf" srcId="{6F1AC225-D9A9-A948-B71F-BC6FED18C774}" destId="{E6A76F70-A256-5A47-965E-D22AE5A71533}" srcOrd="0" destOrd="0" presId="urn:microsoft.com/office/officeart/2005/8/layout/pyramid1"/>
    <dgm:cxn modelId="{E898423D-019C-E349-BC94-714F41F0520A}" type="presOf" srcId="{6712B8A9-46E4-324A-AE71-598B225BEEEC}" destId="{1A808AC2-D245-BA42-871D-07FEB6B6C741}" srcOrd="0" destOrd="0" presId="urn:microsoft.com/office/officeart/2005/8/layout/pyramid1"/>
    <dgm:cxn modelId="{3B8B0245-E5CD-8D4C-81E7-FD357D434B3E}" type="presOf" srcId="{236E8111-70B9-194E-ABEA-989118D20859}" destId="{84D2B04E-E773-CD46-A664-C28229AB231D}" srcOrd="1" destOrd="0" presId="urn:microsoft.com/office/officeart/2005/8/layout/pyramid1"/>
    <dgm:cxn modelId="{1A84E945-5B4A-9745-A5D2-B0BB53820479}" srcId="{097BC02E-3010-CE41-9C28-439F79414D41}" destId="{236E8111-70B9-194E-ABEA-989118D20859}" srcOrd="0" destOrd="0" parTransId="{58F68A33-3D37-6443-8C7B-3F23CDD2B85E}" sibTransId="{BB1A2367-A6FB-5645-A54F-0596369AE7A4}"/>
    <dgm:cxn modelId="{D1F0B567-B53C-C243-ACE5-5992C9B45A83}" type="presOf" srcId="{097BC02E-3010-CE41-9C28-439F79414D41}" destId="{62584F02-4221-0B4B-A364-CB7EC876CD39}" srcOrd="0" destOrd="0" presId="urn:microsoft.com/office/officeart/2005/8/layout/pyramid1"/>
    <dgm:cxn modelId="{CBE4677D-9F5F-FC4D-B883-F41FCC2FE193}" type="presOf" srcId="{6F1AC225-D9A9-A948-B71F-BC6FED18C774}" destId="{23E2B911-3C41-A94D-B900-54CCB6DFBDDF}" srcOrd="1" destOrd="0" presId="urn:microsoft.com/office/officeart/2005/8/layout/pyramid1"/>
    <dgm:cxn modelId="{C36A33A8-F2B5-C54D-8283-A940EF276389}" type="presOf" srcId="{236E8111-70B9-194E-ABEA-989118D20859}" destId="{F98224B4-B0F1-444C-A620-B97EF760EA7D}" srcOrd="0" destOrd="0" presId="urn:microsoft.com/office/officeart/2005/8/layout/pyramid1"/>
    <dgm:cxn modelId="{B496E6DD-F3E1-0040-AEB5-C990D3C7D570}" srcId="{097BC02E-3010-CE41-9C28-439F79414D41}" destId="{6712B8A9-46E4-324A-AE71-598B225BEEEC}" srcOrd="2" destOrd="0" parTransId="{C7C2C5E9-E37F-6C4A-82BA-533EC4F91BAB}" sibTransId="{2BB817D5-2269-C04E-BBDB-B8E8B513E683}"/>
    <dgm:cxn modelId="{80435871-9BD9-9E43-87F0-2C71A9E0CEF4}" type="presParOf" srcId="{62584F02-4221-0B4B-A364-CB7EC876CD39}" destId="{DF0A9C0D-9584-5443-A0DC-1A3D04541E6B}" srcOrd="0" destOrd="0" presId="urn:microsoft.com/office/officeart/2005/8/layout/pyramid1"/>
    <dgm:cxn modelId="{D25B4393-917D-214A-A3ED-39DCEC6F4B10}" type="presParOf" srcId="{DF0A9C0D-9584-5443-A0DC-1A3D04541E6B}" destId="{F98224B4-B0F1-444C-A620-B97EF760EA7D}" srcOrd="0" destOrd="0" presId="urn:microsoft.com/office/officeart/2005/8/layout/pyramid1"/>
    <dgm:cxn modelId="{51FD3A15-ABAF-C040-AD13-2F79035794D9}" type="presParOf" srcId="{DF0A9C0D-9584-5443-A0DC-1A3D04541E6B}" destId="{84D2B04E-E773-CD46-A664-C28229AB231D}" srcOrd="1" destOrd="0" presId="urn:microsoft.com/office/officeart/2005/8/layout/pyramid1"/>
    <dgm:cxn modelId="{EAA0A0C5-60CB-F843-A490-78FA096F9045}" type="presParOf" srcId="{62584F02-4221-0B4B-A364-CB7EC876CD39}" destId="{FFFA3922-C2E2-A54A-BB60-D610FAD92977}" srcOrd="1" destOrd="0" presId="urn:microsoft.com/office/officeart/2005/8/layout/pyramid1"/>
    <dgm:cxn modelId="{D99B7177-C15C-BA44-AA52-B071853257CC}" type="presParOf" srcId="{FFFA3922-C2E2-A54A-BB60-D610FAD92977}" destId="{E6A76F70-A256-5A47-965E-D22AE5A71533}" srcOrd="0" destOrd="0" presId="urn:microsoft.com/office/officeart/2005/8/layout/pyramid1"/>
    <dgm:cxn modelId="{2E328520-818B-2344-A032-1BA599021151}" type="presParOf" srcId="{FFFA3922-C2E2-A54A-BB60-D610FAD92977}" destId="{23E2B911-3C41-A94D-B900-54CCB6DFBDDF}" srcOrd="1" destOrd="0" presId="urn:microsoft.com/office/officeart/2005/8/layout/pyramid1"/>
    <dgm:cxn modelId="{3DBF2B4E-5A4C-A94C-AD6B-D912DA8F9CED}" type="presParOf" srcId="{62584F02-4221-0B4B-A364-CB7EC876CD39}" destId="{69771741-DA5F-AE48-BFAC-079FDB54F4D8}" srcOrd="2" destOrd="0" presId="urn:microsoft.com/office/officeart/2005/8/layout/pyramid1"/>
    <dgm:cxn modelId="{2D2234F0-4A87-FC45-AF5F-13AEE495ABA1}" type="presParOf" srcId="{69771741-DA5F-AE48-BFAC-079FDB54F4D8}" destId="{1A808AC2-D245-BA42-871D-07FEB6B6C741}" srcOrd="0" destOrd="0" presId="urn:microsoft.com/office/officeart/2005/8/layout/pyramid1"/>
    <dgm:cxn modelId="{518F74F7-F125-1449-8A80-3D40A5AFF606}" type="presParOf" srcId="{69771741-DA5F-AE48-BFAC-079FDB54F4D8}" destId="{16C79AF0-CA81-524F-9210-8CA54B806BC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95FC4D6-1B55-DC4E-8039-419946EA6F5F}"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7DEB7DC9-D3AD-D445-8AA3-1B51997C116E}">
      <dgm:prSet/>
      <dgm:spPr>
        <a:solidFill>
          <a:schemeClr val="tx2"/>
        </a:solidFill>
        <a:ln>
          <a:solidFill>
            <a:schemeClr val="accent2"/>
          </a:solidFill>
        </a:ln>
      </dgm:spPr>
      <dgm:t>
        <a:bodyPr/>
        <a:lstStyle/>
        <a:p>
          <a:pPr rtl="0"/>
          <a:r>
            <a:rPr lang="en-US" dirty="0"/>
            <a:t>Magnitude activities</a:t>
          </a:r>
        </a:p>
      </dgm:t>
    </dgm:pt>
    <dgm:pt modelId="{C2770751-9ED9-7741-BB6A-FFE2A855A541}" type="parTrans" cxnId="{FF18D6D8-789E-1542-A144-1720F3AB5D09}">
      <dgm:prSet/>
      <dgm:spPr/>
      <dgm:t>
        <a:bodyPr/>
        <a:lstStyle/>
        <a:p>
          <a:endParaRPr lang="en-US"/>
        </a:p>
      </dgm:t>
    </dgm:pt>
    <dgm:pt modelId="{587D0161-1AC2-D04A-8022-CC687B4A64C5}" type="sibTrans" cxnId="{FF18D6D8-789E-1542-A144-1720F3AB5D09}">
      <dgm:prSet/>
      <dgm:spPr/>
      <dgm:t>
        <a:bodyPr/>
        <a:lstStyle/>
        <a:p>
          <a:endParaRPr lang="en-US"/>
        </a:p>
      </dgm:t>
    </dgm:pt>
    <dgm:pt modelId="{D90F4CA6-C3F5-024E-928D-5B94A1F83FA2}">
      <dgm:prSet/>
      <dgm:spPr>
        <a:solidFill>
          <a:schemeClr val="tx2"/>
        </a:solidFill>
        <a:ln>
          <a:solidFill>
            <a:schemeClr val="accent2"/>
          </a:solidFill>
        </a:ln>
      </dgm:spPr>
      <dgm:t>
        <a:bodyPr/>
        <a:lstStyle/>
        <a:p>
          <a:pPr rtl="0"/>
          <a:r>
            <a:rPr lang="en-US" dirty="0"/>
            <a:t>Number line</a:t>
          </a:r>
        </a:p>
      </dgm:t>
    </dgm:pt>
    <dgm:pt modelId="{3CE0E14C-A30C-C14C-8D55-3B53C41F3AC5}" type="parTrans" cxnId="{8F52CAB0-350C-1A42-A2EA-CBF5F9B9738F}">
      <dgm:prSet/>
      <dgm:spPr/>
      <dgm:t>
        <a:bodyPr/>
        <a:lstStyle/>
        <a:p>
          <a:endParaRPr lang="en-US"/>
        </a:p>
      </dgm:t>
    </dgm:pt>
    <dgm:pt modelId="{20BFBA90-E208-5442-82D1-926B6B04AC29}" type="sibTrans" cxnId="{8F52CAB0-350C-1A42-A2EA-CBF5F9B9738F}">
      <dgm:prSet/>
      <dgm:spPr/>
      <dgm:t>
        <a:bodyPr/>
        <a:lstStyle/>
        <a:p>
          <a:endParaRPr lang="en-US"/>
        </a:p>
      </dgm:t>
    </dgm:pt>
    <dgm:pt modelId="{095CFCAA-C859-D744-A502-7956ABCA0B66}">
      <dgm:prSet/>
      <dgm:spPr>
        <a:solidFill>
          <a:schemeClr val="tx2"/>
        </a:solidFill>
        <a:ln>
          <a:solidFill>
            <a:schemeClr val="accent2"/>
          </a:solidFill>
        </a:ln>
      </dgm:spPr>
      <dgm:t>
        <a:bodyPr/>
        <a:lstStyle/>
        <a:p>
          <a:pPr rtl="0"/>
          <a:r>
            <a:rPr lang="en-US" dirty="0"/>
            <a:t>Comparing</a:t>
          </a:r>
        </a:p>
      </dgm:t>
    </dgm:pt>
    <dgm:pt modelId="{18E564CE-8571-C24D-B484-B76068698E90}" type="parTrans" cxnId="{82F172CB-A6A5-8A4B-A10D-E318AE2CF9C2}">
      <dgm:prSet/>
      <dgm:spPr/>
      <dgm:t>
        <a:bodyPr/>
        <a:lstStyle/>
        <a:p>
          <a:endParaRPr lang="en-US"/>
        </a:p>
      </dgm:t>
    </dgm:pt>
    <dgm:pt modelId="{61DB0D6D-1B12-D54F-A022-E2F773C04F1A}" type="sibTrans" cxnId="{82F172CB-A6A5-8A4B-A10D-E318AE2CF9C2}">
      <dgm:prSet/>
      <dgm:spPr/>
      <dgm:t>
        <a:bodyPr/>
        <a:lstStyle/>
        <a:p>
          <a:endParaRPr lang="en-US"/>
        </a:p>
      </dgm:t>
    </dgm:pt>
    <dgm:pt modelId="{0602F1F9-4F4D-9A4C-8146-B0476A99561B}">
      <dgm:prSet/>
      <dgm:spPr>
        <a:solidFill>
          <a:schemeClr val="tx2"/>
        </a:solidFill>
        <a:ln>
          <a:solidFill>
            <a:schemeClr val="accent2"/>
          </a:solidFill>
        </a:ln>
      </dgm:spPr>
      <dgm:t>
        <a:bodyPr/>
        <a:lstStyle/>
        <a:p>
          <a:pPr rtl="0"/>
          <a:r>
            <a:rPr lang="en-US" dirty="0"/>
            <a:t>Ordering</a:t>
          </a:r>
        </a:p>
      </dgm:t>
    </dgm:pt>
    <dgm:pt modelId="{553AEFFC-7165-D14B-B6EB-3B8FF6356671}" type="parTrans" cxnId="{A35DB741-738D-464C-AFA9-56FF2ED892CE}">
      <dgm:prSet/>
      <dgm:spPr/>
      <dgm:t>
        <a:bodyPr/>
        <a:lstStyle/>
        <a:p>
          <a:endParaRPr lang="en-US"/>
        </a:p>
      </dgm:t>
    </dgm:pt>
    <dgm:pt modelId="{20CB6595-994C-6A47-8458-7AF4C82D4416}" type="sibTrans" cxnId="{A35DB741-738D-464C-AFA9-56FF2ED892CE}">
      <dgm:prSet/>
      <dgm:spPr/>
      <dgm:t>
        <a:bodyPr/>
        <a:lstStyle/>
        <a:p>
          <a:endParaRPr lang="en-US"/>
        </a:p>
      </dgm:t>
    </dgm:pt>
    <dgm:pt modelId="{55DBA0A7-3EBF-094D-88C6-4150C2F79A88}">
      <dgm:prSet/>
      <dgm:spPr>
        <a:ln>
          <a:solidFill>
            <a:schemeClr val="accent2"/>
          </a:solidFill>
        </a:ln>
      </dgm:spPr>
      <dgm:t>
        <a:bodyPr/>
        <a:lstStyle/>
        <a:p>
          <a:pPr rtl="0"/>
          <a:r>
            <a:rPr lang="en-US" dirty="0"/>
            <a:t>Convert improper fractions to mixed numbers</a:t>
          </a:r>
        </a:p>
      </dgm:t>
    </dgm:pt>
    <dgm:pt modelId="{56B1B8A2-81E2-C94C-9C71-2A9CA54A521D}" type="parTrans" cxnId="{7F9BBBC7-9CF7-754A-A4E4-9B3109F5BCE4}">
      <dgm:prSet/>
      <dgm:spPr/>
      <dgm:t>
        <a:bodyPr/>
        <a:lstStyle/>
        <a:p>
          <a:endParaRPr lang="en-US"/>
        </a:p>
      </dgm:t>
    </dgm:pt>
    <dgm:pt modelId="{17DDD120-29EF-8448-91E7-E21835AD2179}" type="sibTrans" cxnId="{7F9BBBC7-9CF7-754A-A4E4-9B3109F5BCE4}">
      <dgm:prSet/>
      <dgm:spPr/>
      <dgm:t>
        <a:bodyPr/>
        <a:lstStyle/>
        <a:p>
          <a:endParaRPr lang="en-US"/>
        </a:p>
      </dgm:t>
    </dgm:pt>
    <dgm:pt modelId="{AB021FC1-C58A-9A42-BA91-871E96D27F2F}">
      <dgm:prSet/>
      <dgm:spPr>
        <a:ln>
          <a:solidFill>
            <a:schemeClr val="accent2"/>
          </a:solidFill>
        </a:ln>
      </dgm:spPr>
      <dgm:t>
        <a:bodyPr/>
        <a:lstStyle/>
        <a:p>
          <a:pPr rtl="0"/>
          <a:r>
            <a:rPr lang="en-US" dirty="0"/>
            <a:t>Word problems; multiplicative reasoning</a:t>
          </a:r>
        </a:p>
      </dgm:t>
    </dgm:pt>
    <dgm:pt modelId="{B8BB724C-4E4B-794E-AD1E-D958F5A13A88}" type="parTrans" cxnId="{03392D4A-2BE8-E844-B49A-780693891C4C}">
      <dgm:prSet/>
      <dgm:spPr/>
      <dgm:t>
        <a:bodyPr/>
        <a:lstStyle/>
        <a:p>
          <a:endParaRPr lang="en-US"/>
        </a:p>
      </dgm:t>
    </dgm:pt>
    <dgm:pt modelId="{284A65E6-2149-7C47-BA09-75EC456769AB}" type="sibTrans" cxnId="{03392D4A-2BE8-E844-B49A-780693891C4C}">
      <dgm:prSet/>
      <dgm:spPr/>
      <dgm:t>
        <a:bodyPr/>
        <a:lstStyle/>
        <a:p>
          <a:endParaRPr lang="en-US"/>
        </a:p>
      </dgm:t>
    </dgm:pt>
    <dgm:pt modelId="{7969BFAC-C216-D54B-BD21-F6859C86226C}">
      <dgm:prSet/>
      <dgm:spPr>
        <a:ln>
          <a:solidFill>
            <a:schemeClr val="accent2"/>
          </a:solidFill>
        </a:ln>
      </dgm:spPr>
      <dgm:t>
        <a:bodyPr/>
        <a:lstStyle/>
        <a:p>
          <a:pPr rtl="0"/>
          <a:r>
            <a:rPr lang="en-US" dirty="0"/>
            <a:t>Computation (add and subtract)</a:t>
          </a:r>
        </a:p>
      </dgm:t>
    </dgm:pt>
    <dgm:pt modelId="{AB81DDD5-07F2-9C49-8FDE-AF398085A0BF}" type="sibTrans" cxnId="{9969E3CD-A88D-2B42-B845-A31044AFF89D}">
      <dgm:prSet/>
      <dgm:spPr/>
      <dgm:t>
        <a:bodyPr/>
        <a:lstStyle/>
        <a:p>
          <a:endParaRPr lang="en-US"/>
        </a:p>
      </dgm:t>
    </dgm:pt>
    <dgm:pt modelId="{250E07AD-F48A-C34B-A689-741287825573}" type="parTrans" cxnId="{9969E3CD-A88D-2B42-B845-A31044AFF89D}">
      <dgm:prSet/>
      <dgm:spPr/>
      <dgm:t>
        <a:bodyPr/>
        <a:lstStyle/>
        <a:p>
          <a:endParaRPr lang="en-US"/>
        </a:p>
      </dgm:t>
    </dgm:pt>
    <dgm:pt modelId="{EA113D4D-3E3E-5F4B-9B94-66DA1A007E3A}" type="pres">
      <dgm:prSet presAssocID="{695FC4D6-1B55-DC4E-8039-419946EA6F5F}" presName="hierChild1" presStyleCnt="0">
        <dgm:presLayoutVars>
          <dgm:orgChart val="1"/>
          <dgm:chPref val="1"/>
          <dgm:dir/>
          <dgm:animOne val="branch"/>
          <dgm:animLvl val="lvl"/>
          <dgm:resizeHandles/>
        </dgm:presLayoutVars>
      </dgm:prSet>
      <dgm:spPr/>
    </dgm:pt>
    <dgm:pt modelId="{4473F6EF-0DB4-DD41-BE38-7B8657133332}" type="pres">
      <dgm:prSet presAssocID="{7DEB7DC9-D3AD-D445-8AA3-1B51997C116E}" presName="hierRoot1" presStyleCnt="0">
        <dgm:presLayoutVars>
          <dgm:hierBranch val="init"/>
        </dgm:presLayoutVars>
      </dgm:prSet>
      <dgm:spPr/>
    </dgm:pt>
    <dgm:pt modelId="{6FD7C22B-E1B0-7A42-B7AF-B5062A588A2A}" type="pres">
      <dgm:prSet presAssocID="{7DEB7DC9-D3AD-D445-8AA3-1B51997C116E}" presName="rootComposite1" presStyleCnt="0"/>
      <dgm:spPr/>
    </dgm:pt>
    <dgm:pt modelId="{0DAEED7F-0C59-B74D-9585-4795A215BACE}" type="pres">
      <dgm:prSet presAssocID="{7DEB7DC9-D3AD-D445-8AA3-1B51997C116E}" presName="rootText1" presStyleLbl="node0" presStyleIdx="0" presStyleCnt="4" custScaleY="242581">
        <dgm:presLayoutVars>
          <dgm:chPref val="3"/>
        </dgm:presLayoutVars>
      </dgm:prSet>
      <dgm:spPr/>
    </dgm:pt>
    <dgm:pt modelId="{D5EC2EBF-A077-BC45-A9FB-CFEA8C5064D2}" type="pres">
      <dgm:prSet presAssocID="{7DEB7DC9-D3AD-D445-8AA3-1B51997C116E}" presName="rootConnector1" presStyleLbl="node1" presStyleIdx="0" presStyleCnt="0"/>
      <dgm:spPr/>
    </dgm:pt>
    <dgm:pt modelId="{68BB6C76-9E1C-4F4E-87BD-0F5763E5692C}" type="pres">
      <dgm:prSet presAssocID="{7DEB7DC9-D3AD-D445-8AA3-1B51997C116E}" presName="hierChild2" presStyleCnt="0"/>
      <dgm:spPr/>
    </dgm:pt>
    <dgm:pt modelId="{E813C2FD-B837-6947-845C-54ABB920ED81}" type="pres">
      <dgm:prSet presAssocID="{3CE0E14C-A30C-C14C-8D55-3B53C41F3AC5}" presName="Name37" presStyleLbl="parChTrans1D2" presStyleIdx="0" presStyleCnt="3"/>
      <dgm:spPr/>
    </dgm:pt>
    <dgm:pt modelId="{038B8749-4699-6844-93E5-4B1E6A1CD386}" type="pres">
      <dgm:prSet presAssocID="{D90F4CA6-C3F5-024E-928D-5B94A1F83FA2}" presName="hierRoot2" presStyleCnt="0">
        <dgm:presLayoutVars>
          <dgm:hierBranch val="init"/>
        </dgm:presLayoutVars>
      </dgm:prSet>
      <dgm:spPr/>
    </dgm:pt>
    <dgm:pt modelId="{6C78BE0D-E7C0-ED40-8C46-E59EC6C35AFF}" type="pres">
      <dgm:prSet presAssocID="{D90F4CA6-C3F5-024E-928D-5B94A1F83FA2}" presName="rootComposite" presStyleCnt="0"/>
      <dgm:spPr/>
    </dgm:pt>
    <dgm:pt modelId="{68C21D09-15B9-9C47-AF21-1B1EB5496EA9}" type="pres">
      <dgm:prSet presAssocID="{D90F4CA6-C3F5-024E-928D-5B94A1F83FA2}" presName="rootText" presStyleLbl="node2" presStyleIdx="0" presStyleCnt="3">
        <dgm:presLayoutVars>
          <dgm:chPref val="3"/>
        </dgm:presLayoutVars>
      </dgm:prSet>
      <dgm:spPr/>
    </dgm:pt>
    <dgm:pt modelId="{2B809B7C-14E8-3841-A450-790486AE85AA}" type="pres">
      <dgm:prSet presAssocID="{D90F4CA6-C3F5-024E-928D-5B94A1F83FA2}" presName="rootConnector" presStyleLbl="node2" presStyleIdx="0" presStyleCnt="3"/>
      <dgm:spPr/>
    </dgm:pt>
    <dgm:pt modelId="{906486DC-248C-0A47-B82D-05489B2637DC}" type="pres">
      <dgm:prSet presAssocID="{D90F4CA6-C3F5-024E-928D-5B94A1F83FA2}" presName="hierChild4" presStyleCnt="0"/>
      <dgm:spPr/>
    </dgm:pt>
    <dgm:pt modelId="{6F828093-4955-BE48-A18C-83A32D78813E}" type="pres">
      <dgm:prSet presAssocID="{D90F4CA6-C3F5-024E-928D-5B94A1F83FA2}" presName="hierChild5" presStyleCnt="0"/>
      <dgm:spPr/>
    </dgm:pt>
    <dgm:pt modelId="{84DEAFC6-68D1-6540-8015-277D89EFA094}" type="pres">
      <dgm:prSet presAssocID="{18E564CE-8571-C24D-B484-B76068698E90}" presName="Name37" presStyleLbl="parChTrans1D2" presStyleIdx="1" presStyleCnt="3"/>
      <dgm:spPr/>
    </dgm:pt>
    <dgm:pt modelId="{96F7C6E5-1708-D74A-9A9E-B786F8EE4D6C}" type="pres">
      <dgm:prSet presAssocID="{095CFCAA-C859-D744-A502-7956ABCA0B66}" presName="hierRoot2" presStyleCnt="0">
        <dgm:presLayoutVars>
          <dgm:hierBranch val="init"/>
        </dgm:presLayoutVars>
      </dgm:prSet>
      <dgm:spPr/>
    </dgm:pt>
    <dgm:pt modelId="{84405B6C-F8BF-2340-9FB1-A291D293E875}" type="pres">
      <dgm:prSet presAssocID="{095CFCAA-C859-D744-A502-7956ABCA0B66}" presName="rootComposite" presStyleCnt="0"/>
      <dgm:spPr/>
    </dgm:pt>
    <dgm:pt modelId="{8EFDFEFE-5D05-6342-B6B4-23C76FC810C6}" type="pres">
      <dgm:prSet presAssocID="{095CFCAA-C859-D744-A502-7956ABCA0B66}" presName="rootText" presStyleLbl="node2" presStyleIdx="1" presStyleCnt="3">
        <dgm:presLayoutVars>
          <dgm:chPref val="3"/>
        </dgm:presLayoutVars>
      </dgm:prSet>
      <dgm:spPr/>
    </dgm:pt>
    <dgm:pt modelId="{16AADDF9-EB38-AC4A-B0CD-9784830325B4}" type="pres">
      <dgm:prSet presAssocID="{095CFCAA-C859-D744-A502-7956ABCA0B66}" presName="rootConnector" presStyleLbl="node2" presStyleIdx="1" presStyleCnt="3"/>
      <dgm:spPr/>
    </dgm:pt>
    <dgm:pt modelId="{D350C339-261F-B947-9FA4-0BEB463D2227}" type="pres">
      <dgm:prSet presAssocID="{095CFCAA-C859-D744-A502-7956ABCA0B66}" presName="hierChild4" presStyleCnt="0"/>
      <dgm:spPr/>
    </dgm:pt>
    <dgm:pt modelId="{B3F72007-AEB4-794C-A17F-27725E2D4F1A}" type="pres">
      <dgm:prSet presAssocID="{095CFCAA-C859-D744-A502-7956ABCA0B66}" presName="hierChild5" presStyleCnt="0"/>
      <dgm:spPr/>
    </dgm:pt>
    <dgm:pt modelId="{FB1F5E8F-3352-CA47-B18F-C407784CF936}" type="pres">
      <dgm:prSet presAssocID="{553AEFFC-7165-D14B-B6EB-3B8FF6356671}" presName="Name37" presStyleLbl="parChTrans1D2" presStyleIdx="2" presStyleCnt="3"/>
      <dgm:spPr/>
    </dgm:pt>
    <dgm:pt modelId="{D2E7A5B9-6494-AE44-89CD-677505C45E64}" type="pres">
      <dgm:prSet presAssocID="{0602F1F9-4F4D-9A4C-8146-B0476A99561B}" presName="hierRoot2" presStyleCnt="0">
        <dgm:presLayoutVars>
          <dgm:hierBranch val="init"/>
        </dgm:presLayoutVars>
      </dgm:prSet>
      <dgm:spPr/>
    </dgm:pt>
    <dgm:pt modelId="{A23CC0FF-50E3-254C-90CD-B18E5BC2AFD4}" type="pres">
      <dgm:prSet presAssocID="{0602F1F9-4F4D-9A4C-8146-B0476A99561B}" presName="rootComposite" presStyleCnt="0"/>
      <dgm:spPr/>
    </dgm:pt>
    <dgm:pt modelId="{6B9FC06A-E6EC-BA48-BD56-BEEE9E749856}" type="pres">
      <dgm:prSet presAssocID="{0602F1F9-4F4D-9A4C-8146-B0476A99561B}" presName="rootText" presStyleLbl="node2" presStyleIdx="2" presStyleCnt="3">
        <dgm:presLayoutVars>
          <dgm:chPref val="3"/>
        </dgm:presLayoutVars>
      </dgm:prSet>
      <dgm:spPr/>
    </dgm:pt>
    <dgm:pt modelId="{8A688048-3A86-6641-BF88-7FA0C907E369}" type="pres">
      <dgm:prSet presAssocID="{0602F1F9-4F4D-9A4C-8146-B0476A99561B}" presName="rootConnector" presStyleLbl="node2" presStyleIdx="2" presStyleCnt="3"/>
      <dgm:spPr/>
    </dgm:pt>
    <dgm:pt modelId="{653A5457-B435-234E-AD1A-35B5C2C3E953}" type="pres">
      <dgm:prSet presAssocID="{0602F1F9-4F4D-9A4C-8146-B0476A99561B}" presName="hierChild4" presStyleCnt="0"/>
      <dgm:spPr/>
    </dgm:pt>
    <dgm:pt modelId="{133AA632-090C-3743-A097-9D4A3335D14C}" type="pres">
      <dgm:prSet presAssocID="{0602F1F9-4F4D-9A4C-8146-B0476A99561B}" presName="hierChild5" presStyleCnt="0"/>
      <dgm:spPr/>
    </dgm:pt>
    <dgm:pt modelId="{78A58A44-ED12-4249-A05C-C775D2B937F4}" type="pres">
      <dgm:prSet presAssocID="{7DEB7DC9-D3AD-D445-8AA3-1B51997C116E}" presName="hierChild3" presStyleCnt="0"/>
      <dgm:spPr/>
    </dgm:pt>
    <dgm:pt modelId="{8AAA5946-91B9-DD44-B2F4-6A07AD7853CA}" type="pres">
      <dgm:prSet presAssocID="{7969BFAC-C216-D54B-BD21-F6859C86226C}" presName="hierRoot1" presStyleCnt="0">
        <dgm:presLayoutVars>
          <dgm:hierBranch val="init"/>
        </dgm:presLayoutVars>
      </dgm:prSet>
      <dgm:spPr/>
    </dgm:pt>
    <dgm:pt modelId="{E87C0267-15BC-864E-92F3-5D2891ABCD45}" type="pres">
      <dgm:prSet presAssocID="{7969BFAC-C216-D54B-BD21-F6859C86226C}" presName="rootComposite1" presStyleCnt="0"/>
      <dgm:spPr/>
    </dgm:pt>
    <dgm:pt modelId="{C70A96A8-9694-2141-8EF2-283BB42DC4EB}" type="pres">
      <dgm:prSet presAssocID="{7969BFAC-C216-D54B-BD21-F6859C86226C}" presName="rootText1" presStyleLbl="node0" presStyleIdx="1" presStyleCnt="4" custScaleY="242581">
        <dgm:presLayoutVars>
          <dgm:chPref val="3"/>
        </dgm:presLayoutVars>
      </dgm:prSet>
      <dgm:spPr/>
    </dgm:pt>
    <dgm:pt modelId="{7E02343B-FFB1-9546-9F89-3A385A43F74A}" type="pres">
      <dgm:prSet presAssocID="{7969BFAC-C216-D54B-BD21-F6859C86226C}" presName="rootConnector1" presStyleLbl="node1" presStyleIdx="0" presStyleCnt="0"/>
      <dgm:spPr/>
    </dgm:pt>
    <dgm:pt modelId="{83683AC7-0A46-044E-84BB-63152B458347}" type="pres">
      <dgm:prSet presAssocID="{7969BFAC-C216-D54B-BD21-F6859C86226C}" presName="hierChild2" presStyleCnt="0"/>
      <dgm:spPr/>
    </dgm:pt>
    <dgm:pt modelId="{2758DC28-E079-7A46-B2F5-261F5EE1A83E}" type="pres">
      <dgm:prSet presAssocID="{7969BFAC-C216-D54B-BD21-F6859C86226C}" presName="hierChild3" presStyleCnt="0"/>
      <dgm:spPr/>
    </dgm:pt>
    <dgm:pt modelId="{3EEDE0DF-9DD1-A44A-BFC4-DFCC237A4F7D}" type="pres">
      <dgm:prSet presAssocID="{55DBA0A7-3EBF-094D-88C6-4150C2F79A88}" presName="hierRoot1" presStyleCnt="0">
        <dgm:presLayoutVars>
          <dgm:hierBranch val="init"/>
        </dgm:presLayoutVars>
      </dgm:prSet>
      <dgm:spPr/>
    </dgm:pt>
    <dgm:pt modelId="{EF886116-5698-6349-AAFE-2337B8BA9A4F}" type="pres">
      <dgm:prSet presAssocID="{55DBA0A7-3EBF-094D-88C6-4150C2F79A88}" presName="rootComposite1" presStyleCnt="0"/>
      <dgm:spPr/>
    </dgm:pt>
    <dgm:pt modelId="{E5222F8F-BA07-2649-B3DA-F5AA0B87289D}" type="pres">
      <dgm:prSet presAssocID="{55DBA0A7-3EBF-094D-88C6-4150C2F79A88}" presName="rootText1" presStyleLbl="node0" presStyleIdx="2" presStyleCnt="4" custScaleY="242581">
        <dgm:presLayoutVars>
          <dgm:chPref val="3"/>
        </dgm:presLayoutVars>
      </dgm:prSet>
      <dgm:spPr/>
    </dgm:pt>
    <dgm:pt modelId="{3D1A6449-C7FE-004E-BBC1-0DD2E468978F}" type="pres">
      <dgm:prSet presAssocID="{55DBA0A7-3EBF-094D-88C6-4150C2F79A88}" presName="rootConnector1" presStyleLbl="node1" presStyleIdx="0" presStyleCnt="0"/>
      <dgm:spPr/>
    </dgm:pt>
    <dgm:pt modelId="{5B0DFA0E-F40E-4247-8999-A80F59C3E771}" type="pres">
      <dgm:prSet presAssocID="{55DBA0A7-3EBF-094D-88C6-4150C2F79A88}" presName="hierChild2" presStyleCnt="0"/>
      <dgm:spPr/>
    </dgm:pt>
    <dgm:pt modelId="{71B7239F-8861-5141-8F16-99030BD6C40F}" type="pres">
      <dgm:prSet presAssocID="{55DBA0A7-3EBF-094D-88C6-4150C2F79A88}" presName="hierChild3" presStyleCnt="0"/>
      <dgm:spPr/>
    </dgm:pt>
    <dgm:pt modelId="{C897FE36-D86C-C946-8920-054ADFE70265}" type="pres">
      <dgm:prSet presAssocID="{AB021FC1-C58A-9A42-BA91-871E96D27F2F}" presName="hierRoot1" presStyleCnt="0">
        <dgm:presLayoutVars>
          <dgm:hierBranch val="init"/>
        </dgm:presLayoutVars>
      </dgm:prSet>
      <dgm:spPr/>
    </dgm:pt>
    <dgm:pt modelId="{C1D9D6D5-C333-8A41-9B88-D63A49FB233A}" type="pres">
      <dgm:prSet presAssocID="{AB021FC1-C58A-9A42-BA91-871E96D27F2F}" presName="rootComposite1" presStyleCnt="0"/>
      <dgm:spPr/>
    </dgm:pt>
    <dgm:pt modelId="{656237A4-E6D6-A74C-99B9-EE948B25EDE8}" type="pres">
      <dgm:prSet presAssocID="{AB021FC1-C58A-9A42-BA91-871E96D27F2F}" presName="rootText1" presStyleLbl="node0" presStyleIdx="3" presStyleCnt="4" custScaleY="242581">
        <dgm:presLayoutVars>
          <dgm:chPref val="3"/>
        </dgm:presLayoutVars>
      </dgm:prSet>
      <dgm:spPr/>
    </dgm:pt>
    <dgm:pt modelId="{282BFC95-FFAF-2E49-BF01-757C58F2F64D}" type="pres">
      <dgm:prSet presAssocID="{AB021FC1-C58A-9A42-BA91-871E96D27F2F}" presName="rootConnector1" presStyleLbl="node1" presStyleIdx="0" presStyleCnt="0"/>
      <dgm:spPr/>
    </dgm:pt>
    <dgm:pt modelId="{F1D58CD6-5AFD-6F4A-A371-4FF9EE36AC61}" type="pres">
      <dgm:prSet presAssocID="{AB021FC1-C58A-9A42-BA91-871E96D27F2F}" presName="hierChild2" presStyleCnt="0"/>
      <dgm:spPr/>
    </dgm:pt>
    <dgm:pt modelId="{525A5971-B056-174B-A1F4-EA7420CC4EE6}" type="pres">
      <dgm:prSet presAssocID="{AB021FC1-C58A-9A42-BA91-871E96D27F2F}" presName="hierChild3" presStyleCnt="0"/>
      <dgm:spPr/>
    </dgm:pt>
  </dgm:ptLst>
  <dgm:cxnLst>
    <dgm:cxn modelId="{9EF4B410-DE64-5249-A455-09A75DA4C182}" type="presOf" srcId="{55DBA0A7-3EBF-094D-88C6-4150C2F79A88}" destId="{3D1A6449-C7FE-004E-BBC1-0DD2E468978F}" srcOrd="1" destOrd="0" presId="urn:microsoft.com/office/officeart/2005/8/layout/orgChart1"/>
    <dgm:cxn modelId="{6338D912-7D7F-1D48-8F96-D50A53312129}" type="presOf" srcId="{D90F4CA6-C3F5-024E-928D-5B94A1F83FA2}" destId="{68C21D09-15B9-9C47-AF21-1B1EB5496EA9}" srcOrd="0" destOrd="0" presId="urn:microsoft.com/office/officeart/2005/8/layout/orgChart1"/>
    <dgm:cxn modelId="{32151E1E-BC6D-254E-89F5-71DE93211497}" type="presOf" srcId="{AB021FC1-C58A-9A42-BA91-871E96D27F2F}" destId="{656237A4-E6D6-A74C-99B9-EE948B25EDE8}" srcOrd="0" destOrd="0" presId="urn:microsoft.com/office/officeart/2005/8/layout/orgChart1"/>
    <dgm:cxn modelId="{153B8830-2CAB-3340-905D-1D9C3BA75F43}" type="presOf" srcId="{3CE0E14C-A30C-C14C-8D55-3B53C41F3AC5}" destId="{E813C2FD-B837-6947-845C-54ABB920ED81}" srcOrd="0" destOrd="0" presId="urn:microsoft.com/office/officeart/2005/8/layout/orgChart1"/>
    <dgm:cxn modelId="{BC44BC32-86A4-354E-9FDE-755B612FA367}" type="presOf" srcId="{7DEB7DC9-D3AD-D445-8AA3-1B51997C116E}" destId="{D5EC2EBF-A077-BC45-A9FB-CFEA8C5064D2}" srcOrd="1" destOrd="0" presId="urn:microsoft.com/office/officeart/2005/8/layout/orgChart1"/>
    <dgm:cxn modelId="{0A0D0B35-626C-7146-9C4E-0705E829D689}" type="presOf" srcId="{7969BFAC-C216-D54B-BD21-F6859C86226C}" destId="{C70A96A8-9694-2141-8EF2-283BB42DC4EB}" srcOrd="0" destOrd="0" presId="urn:microsoft.com/office/officeart/2005/8/layout/orgChart1"/>
    <dgm:cxn modelId="{D197D33B-84F2-B14B-BA43-F4814E30C919}" type="presOf" srcId="{AB021FC1-C58A-9A42-BA91-871E96D27F2F}" destId="{282BFC95-FFAF-2E49-BF01-757C58F2F64D}" srcOrd="1" destOrd="0" presId="urn:microsoft.com/office/officeart/2005/8/layout/orgChart1"/>
    <dgm:cxn modelId="{A35DB741-738D-464C-AFA9-56FF2ED892CE}" srcId="{7DEB7DC9-D3AD-D445-8AA3-1B51997C116E}" destId="{0602F1F9-4F4D-9A4C-8146-B0476A99561B}" srcOrd="2" destOrd="0" parTransId="{553AEFFC-7165-D14B-B6EB-3B8FF6356671}" sibTransId="{20CB6595-994C-6A47-8458-7AF4C82D4416}"/>
    <dgm:cxn modelId="{36E91C49-CA9E-4C4A-864E-A0BEA2FE01F2}" type="presOf" srcId="{7DEB7DC9-D3AD-D445-8AA3-1B51997C116E}" destId="{0DAEED7F-0C59-B74D-9585-4795A215BACE}" srcOrd="0" destOrd="0" presId="urn:microsoft.com/office/officeart/2005/8/layout/orgChart1"/>
    <dgm:cxn modelId="{03392D4A-2BE8-E844-B49A-780693891C4C}" srcId="{695FC4D6-1B55-DC4E-8039-419946EA6F5F}" destId="{AB021FC1-C58A-9A42-BA91-871E96D27F2F}" srcOrd="3" destOrd="0" parTransId="{B8BB724C-4E4B-794E-AD1E-D958F5A13A88}" sibTransId="{284A65E6-2149-7C47-BA09-75EC456769AB}"/>
    <dgm:cxn modelId="{D779904F-38A6-CD46-9186-0C3D8DA4A628}" type="presOf" srcId="{553AEFFC-7165-D14B-B6EB-3B8FF6356671}" destId="{FB1F5E8F-3352-CA47-B18F-C407784CF936}" srcOrd="0" destOrd="0" presId="urn:microsoft.com/office/officeart/2005/8/layout/orgChart1"/>
    <dgm:cxn modelId="{F185B058-509E-4F44-8BFE-1533287879A1}" type="presOf" srcId="{18E564CE-8571-C24D-B484-B76068698E90}" destId="{84DEAFC6-68D1-6540-8015-277D89EFA094}" srcOrd="0" destOrd="0" presId="urn:microsoft.com/office/officeart/2005/8/layout/orgChart1"/>
    <dgm:cxn modelId="{5AC23E5E-25C7-0E45-A72C-EBB73E6A8D35}" type="presOf" srcId="{695FC4D6-1B55-DC4E-8039-419946EA6F5F}" destId="{EA113D4D-3E3E-5F4B-9B94-66DA1A007E3A}" srcOrd="0" destOrd="0" presId="urn:microsoft.com/office/officeart/2005/8/layout/orgChart1"/>
    <dgm:cxn modelId="{B1830D7E-5E4F-9247-9636-B9A8B8D15CA1}" type="presOf" srcId="{55DBA0A7-3EBF-094D-88C6-4150C2F79A88}" destId="{E5222F8F-BA07-2649-B3DA-F5AA0B87289D}" srcOrd="0" destOrd="0" presId="urn:microsoft.com/office/officeart/2005/8/layout/orgChart1"/>
    <dgm:cxn modelId="{8A200B81-1494-574E-A240-7FD91B37A6C8}" type="presOf" srcId="{095CFCAA-C859-D744-A502-7956ABCA0B66}" destId="{8EFDFEFE-5D05-6342-B6B4-23C76FC810C6}" srcOrd="0" destOrd="0" presId="urn:microsoft.com/office/officeart/2005/8/layout/orgChart1"/>
    <dgm:cxn modelId="{9B437DA1-928E-9F49-8ADB-270EDD2B9187}" type="presOf" srcId="{D90F4CA6-C3F5-024E-928D-5B94A1F83FA2}" destId="{2B809B7C-14E8-3841-A450-790486AE85AA}" srcOrd="1" destOrd="0" presId="urn:microsoft.com/office/officeart/2005/8/layout/orgChart1"/>
    <dgm:cxn modelId="{E1514FB0-E1D3-B34A-9A56-58E967AB3AAA}" type="presOf" srcId="{0602F1F9-4F4D-9A4C-8146-B0476A99561B}" destId="{6B9FC06A-E6EC-BA48-BD56-BEEE9E749856}" srcOrd="0" destOrd="0" presId="urn:microsoft.com/office/officeart/2005/8/layout/orgChart1"/>
    <dgm:cxn modelId="{8F52CAB0-350C-1A42-A2EA-CBF5F9B9738F}" srcId="{7DEB7DC9-D3AD-D445-8AA3-1B51997C116E}" destId="{D90F4CA6-C3F5-024E-928D-5B94A1F83FA2}" srcOrd="0" destOrd="0" parTransId="{3CE0E14C-A30C-C14C-8D55-3B53C41F3AC5}" sibTransId="{20BFBA90-E208-5442-82D1-926B6B04AC29}"/>
    <dgm:cxn modelId="{7F9BBBC7-9CF7-754A-A4E4-9B3109F5BCE4}" srcId="{695FC4D6-1B55-DC4E-8039-419946EA6F5F}" destId="{55DBA0A7-3EBF-094D-88C6-4150C2F79A88}" srcOrd="2" destOrd="0" parTransId="{56B1B8A2-81E2-C94C-9C71-2A9CA54A521D}" sibTransId="{17DDD120-29EF-8448-91E7-E21835AD2179}"/>
    <dgm:cxn modelId="{82F172CB-A6A5-8A4B-A10D-E318AE2CF9C2}" srcId="{7DEB7DC9-D3AD-D445-8AA3-1B51997C116E}" destId="{095CFCAA-C859-D744-A502-7956ABCA0B66}" srcOrd="1" destOrd="0" parTransId="{18E564CE-8571-C24D-B484-B76068698E90}" sibTransId="{61DB0D6D-1B12-D54F-A022-E2F773C04F1A}"/>
    <dgm:cxn modelId="{9969E3CD-A88D-2B42-B845-A31044AFF89D}" srcId="{695FC4D6-1B55-DC4E-8039-419946EA6F5F}" destId="{7969BFAC-C216-D54B-BD21-F6859C86226C}" srcOrd="1" destOrd="0" parTransId="{250E07AD-F48A-C34B-A689-741287825573}" sibTransId="{AB81DDD5-07F2-9C49-8FDE-AF398085A0BF}"/>
    <dgm:cxn modelId="{FF18D6D8-789E-1542-A144-1720F3AB5D09}" srcId="{695FC4D6-1B55-DC4E-8039-419946EA6F5F}" destId="{7DEB7DC9-D3AD-D445-8AA3-1B51997C116E}" srcOrd="0" destOrd="0" parTransId="{C2770751-9ED9-7741-BB6A-FFE2A855A541}" sibTransId="{587D0161-1AC2-D04A-8022-CC687B4A64C5}"/>
    <dgm:cxn modelId="{8D75B5EA-E33A-0F47-B95C-592086EB519E}" type="presOf" srcId="{7969BFAC-C216-D54B-BD21-F6859C86226C}" destId="{7E02343B-FFB1-9546-9F89-3A385A43F74A}" srcOrd="1" destOrd="0" presId="urn:microsoft.com/office/officeart/2005/8/layout/orgChart1"/>
    <dgm:cxn modelId="{878234FA-D43A-E046-A9B1-FDB2DF405F3F}" type="presOf" srcId="{095CFCAA-C859-D744-A502-7956ABCA0B66}" destId="{16AADDF9-EB38-AC4A-B0CD-9784830325B4}" srcOrd="1" destOrd="0" presId="urn:microsoft.com/office/officeart/2005/8/layout/orgChart1"/>
    <dgm:cxn modelId="{AC48C9FC-E82B-CF46-978E-0B3B2DE78572}" type="presOf" srcId="{0602F1F9-4F4D-9A4C-8146-B0476A99561B}" destId="{8A688048-3A86-6641-BF88-7FA0C907E369}" srcOrd="1" destOrd="0" presId="urn:microsoft.com/office/officeart/2005/8/layout/orgChart1"/>
    <dgm:cxn modelId="{B1559326-919F-4B47-BF91-722D085ADF29}" type="presParOf" srcId="{EA113D4D-3E3E-5F4B-9B94-66DA1A007E3A}" destId="{4473F6EF-0DB4-DD41-BE38-7B8657133332}" srcOrd="0" destOrd="0" presId="urn:microsoft.com/office/officeart/2005/8/layout/orgChart1"/>
    <dgm:cxn modelId="{2654B25E-E989-7140-9EB6-1CA4587DE349}" type="presParOf" srcId="{4473F6EF-0DB4-DD41-BE38-7B8657133332}" destId="{6FD7C22B-E1B0-7A42-B7AF-B5062A588A2A}" srcOrd="0" destOrd="0" presId="urn:microsoft.com/office/officeart/2005/8/layout/orgChart1"/>
    <dgm:cxn modelId="{E686D1A9-875F-9A44-B3FD-A1C3216793C8}" type="presParOf" srcId="{6FD7C22B-E1B0-7A42-B7AF-B5062A588A2A}" destId="{0DAEED7F-0C59-B74D-9585-4795A215BACE}" srcOrd="0" destOrd="0" presId="urn:microsoft.com/office/officeart/2005/8/layout/orgChart1"/>
    <dgm:cxn modelId="{F1DB9AAC-A1FB-FF45-8833-48575C160756}" type="presParOf" srcId="{6FD7C22B-E1B0-7A42-B7AF-B5062A588A2A}" destId="{D5EC2EBF-A077-BC45-A9FB-CFEA8C5064D2}" srcOrd="1" destOrd="0" presId="urn:microsoft.com/office/officeart/2005/8/layout/orgChart1"/>
    <dgm:cxn modelId="{54CF77E8-CFC0-2044-A057-FB303FD8636C}" type="presParOf" srcId="{4473F6EF-0DB4-DD41-BE38-7B8657133332}" destId="{68BB6C76-9E1C-4F4E-87BD-0F5763E5692C}" srcOrd="1" destOrd="0" presId="urn:microsoft.com/office/officeart/2005/8/layout/orgChart1"/>
    <dgm:cxn modelId="{9F014CBF-0CC9-8A44-ADD8-6A585640AC09}" type="presParOf" srcId="{68BB6C76-9E1C-4F4E-87BD-0F5763E5692C}" destId="{E813C2FD-B837-6947-845C-54ABB920ED81}" srcOrd="0" destOrd="0" presId="urn:microsoft.com/office/officeart/2005/8/layout/orgChart1"/>
    <dgm:cxn modelId="{DE545260-5D33-114D-8B6C-F89C80D90524}" type="presParOf" srcId="{68BB6C76-9E1C-4F4E-87BD-0F5763E5692C}" destId="{038B8749-4699-6844-93E5-4B1E6A1CD386}" srcOrd="1" destOrd="0" presId="urn:microsoft.com/office/officeart/2005/8/layout/orgChart1"/>
    <dgm:cxn modelId="{F9CC82D7-9AE4-4341-8097-A86C0B5CF281}" type="presParOf" srcId="{038B8749-4699-6844-93E5-4B1E6A1CD386}" destId="{6C78BE0D-E7C0-ED40-8C46-E59EC6C35AFF}" srcOrd="0" destOrd="0" presId="urn:microsoft.com/office/officeart/2005/8/layout/orgChart1"/>
    <dgm:cxn modelId="{DDE216D6-55EA-5548-8456-E6C35929BD43}" type="presParOf" srcId="{6C78BE0D-E7C0-ED40-8C46-E59EC6C35AFF}" destId="{68C21D09-15B9-9C47-AF21-1B1EB5496EA9}" srcOrd="0" destOrd="0" presId="urn:microsoft.com/office/officeart/2005/8/layout/orgChart1"/>
    <dgm:cxn modelId="{3EB3F6CD-51FD-C345-BBAC-86208C0B3B84}" type="presParOf" srcId="{6C78BE0D-E7C0-ED40-8C46-E59EC6C35AFF}" destId="{2B809B7C-14E8-3841-A450-790486AE85AA}" srcOrd="1" destOrd="0" presId="urn:microsoft.com/office/officeart/2005/8/layout/orgChart1"/>
    <dgm:cxn modelId="{DD697762-37F7-3E4C-A443-423C64649F3A}" type="presParOf" srcId="{038B8749-4699-6844-93E5-4B1E6A1CD386}" destId="{906486DC-248C-0A47-B82D-05489B2637DC}" srcOrd="1" destOrd="0" presId="urn:microsoft.com/office/officeart/2005/8/layout/orgChart1"/>
    <dgm:cxn modelId="{2D6F68EC-CD9F-5345-BF37-23B269A1BD79}" type="presParOf" srcId="{038B8749-4699-6844-93E5-4B1E6A1CD386}" destId="{6F828093-4955-BE48-A18C-83A32D78813E}" srcOrd="2" destOrd="0" presId="urn:microsoft.com/office/officeart/2005/8/layout/orgChart1"/>
    <dgm:cxn modelId="{CF09725E-2664-FF4B-B512-963D57FBA850}" type="presParOf" srcId="{68BB6C76-9E1C-4F4E-87BD-0F5763E5692C}" destId="{84DEAFC6-68D1-6540-8015-277D89EFA094}" srcOrd="2" destOrd="0" presId="urn:microsoft.com/office/officeart/2005/8/layout/orgChart1"/>
    <dgm:cxn modelId="{A7B56A90-DAB4-3747-96D0-6069682BA18B}" type="presParOf" srcId="{68BB6C76-9E1C-4F4E-87BD-0F5763E5692C}" destId="{96F7C6E5-1708-D74A-9A9E-B786F8EE4D6C}" srcOrd="3" destOrd="0" presId="urn:microsoft.com/office/officeart/2005/8/layout/orgChart1"/>
    <dgm:cxn modelId="{E44522F2-E71E-5F46-B0F9-7F44E9E6AC07}" type="presParOf" srcId="{96F7C6E5-1708-D74A-9A9E-B786F8EE4D6C}" destId="{84405B6C-F8BF-2340-9FB1-A291D293E875}" srcOrd="0" destOrd="0" presId="urn:microsoft.com/office/officeart/2005/8/layout/orgChart1"/>
    <dgm:cxn modelId="{2C3ED32B-6CB5-B646-AC83-162EB80BC1C5}" type="presParOf" srcId="{84405B6C-F8BF-2340-9FB1-A291D293E875}" destId="{8EFDFEFE-5D05-6342-B6B4-23C76FC810C6}" srcOrd="0" destOrd="0" presId="urn:microsoft.com/office/officeart/2005/8/layout/orgChart1"/>
    <dgm:cxn modelId="{9C825333-3BAA-B24B-B669-90607E207D03}" type="presParOf" srcId="{84405B6C-F8BF-2340-9FB1-A291D293E875}" destId="{16AADDF9-EB38-AC4A-B0CD-9784830325B4}" srcOrd="1" destOrd="0" presId="urn:microsoft.com/office/officeart/2005/8/layout/orgChart1"/>
    <dgm:cxn modelId="{E990DC94-BFEC-184B-BB15-78AC322EC247}" type="presParOf" srcId="{96F7C6E5-1708-D74A-9A9E-B786F8EE4D6C}" destId="{D350C339-261F-B947-9FA4-0BEB463D2227}" srcOrd="1" destOrd="0" presId="urn:microsoft.com/office/officeart/2005/8/layout/orgChart1"/>
    <dgm:cxn modelId="{4F3424D1-AE7E-F749-B8F9-84536B3E575D}" type="presParOf" srcId="{96F7C6E5-1708-D74A-9A9E-B786F8EE4D6C}" destId="{B3F72007-AEB4-794C-A17F-27725E2D4F1A}" srcOrd="2" destOrd="0" presId="urn:microsoft.com/office/officeart/2005/8/layout/orgChart1"/>
    <dgm:cxn modelId="{C8698764-2E94-2141-997A-7AC6B63A36C1}" type="presParOf" srcId="{68BB6C76-9E1C-4F4E-87BD-0F5763E5692C}" destId="{FB1F5E8F-3352-CA47-B18F-C407784CF936}" srcOrd="4" destOrd="0" presId="urn:microsoft.com/office/officeart/2005/8/layout/orgChart1"/>
    <dgm:cxn modelId="{914DF697-FF35-924D-B997-A9DAC4540FC8}" type="presParOf" srcId="{68BB6C76-9E1C-4F4E-87BD-0F5763E5692C}" destId="{D2E7A5B9-6494-AE44-89CD-677505C45E64}" srcOrd="5" destOrd="0" presId="urn:microsoft.com/office/officeart/2005/8/layout/orgChart1"/>
    <dgm:cxn modelId="{4A3F957F-3D78-1443-BB06-05EA44B61C34}" type="presParOf" srcId="{D2E7A5B9-6494-AE44-89CD-677505C45E64}" destId="{A23CC0FF-50E3-254C-90CD-B18E5BC2AFD4}" srcOrd="0" destOrd="0" presId="urn:microsoft.com/office/officeart/2005/8/layout/orgChart1"/>
    <dgm:cxn modelId="{1596C2C3-3C05-1C48-83A0-C78F30C12030}" type="presParOf" srcId="{A23CC0FF-50E3-254C-90CD-B18E5BC2AFD4}" destId="{6B9FC06A-E6EC-BA48-BD56-BEEE9E749856}" srcOrd="0" destOrd="0" presId="urn:microsoft.com/office/officeart/2005/8/layout/orgChart1"/>
    <dgm:cxn modelId="{4865DF23-3159-8243-9803-DCC1826B119C}" type="presParOf" srcId="{A23CC0FF-50E3-254C-90CD-B18E5BC2AFD4}" destId="{8A688048-3A86-6641-BF88-7FA0C907E369}" srcOrd="1" destOrd="0" presId="urn:microsoft.com/office/officeart/2005/8/layout/orgChart1"/>
    <dgm:cxn modelId="{5E54684F-30AD-3447-A33B-89A5CB459E67}" type="presParOf" srcId="{D2E7A5B9-6494-AE44-89CD-677505C45E64}" destId="{653A5457-B435-234E-AD1A-35B5C2C3E953}" srcOrd="1" destOrd="0" presId="urn:microsoft.com/office/officeart/2005/8/layout/orgChart1"/>
    <dgm:cxn modelId="{571C6DCE-96CD-224C-934E-4990685ABEFE}" type="presParOf" srcId="{D2E7A5B9-6494-AE44-89CD-677505C45E64}" destId="{133AA632-090C-3743-A097-9D4A3335D14C}" srcOrd="2" destOrd="0" presId="urn:microsoft.com/office/officeart/2005/8/layout/orgChart1"/>
    <dgm:cxn modelId="{624B91EE-3B17-3749-8D65-4240C793DBC0}" type="presParOf" srcId="{4473F6EF-0DB4-DD41-BE38-7B8657133332}" destId="{78A58A44-ED12-4249-A05C-C775D2B937F4}" srcOrd="2" destOrd="0" presId="urn:microsoft.com/office/officeart/2005/8/layout/orgChart1"/>
    <dgm:cxn modelId="{6F84017D-78F4-8242-83B8-BE967D4762A5}" type="presParOf" srcId="{EA113D4D-3E3E-5F4B-9B94-66DA1A007E3A}" destId="{8AAA5946-91B9-DD44-B2F4-6A07AD7853CA}" srcOrd="1" destOrd="0" presId="urn:microsoft.com/office/officeart/2005/8/layout/orgChart1"/>
    <dgm:cxn modelId="{251D88F6-192C-0644-A717-B8C04A5F19F4}" type="presParOf" srcId="{8AAA5946-91B9-DD44-B2F4-6A07AD7853CA}" destId="{E87C0267-15BC-864E-92F3-5D2891ABCD45}" srcOrd="0" destOrd="0" presId="urn:microsoft.com/office/officeart/2005/8/layout/orgChart1"/>
    <dgm:cxn modelId="{7593B3DF-7802-A441-9CF5-06D2863E7B28}" type="presParOf" srcId="{E87C0267-15BC-864E-92F3-5D2891ABCD45}" destId="{C70A96A8-9694-2141-8EF2-283BB42DC4EB}" srcOrd="0" destOrd="0" presId="urn:microsoft.com/office/officeart/2005/8/layout/orgChart1"/>
    <dgm:cxn modelId="{C29D513B-9E20-5543-8568-E46B346B0FEE}" type="presParOf" srcId="{E87C0267-15BC-864E-92F3-5D2891ABCD45}" destId="{7E02343B-FFB1-9546-9F89-3A385A43F74A}" srcOrd="1" destOrd="0" presId="urn:microsoft.com/office/officeart/2005/8/layout/orgChart1"/>
    <dgm:cxn modelId="{D481E6A9-7FFB-C642-A966-886F6081A5D4}" type="presParOf" srcId="{8AAA5946-91B9-DD44-B2F4-6A07AD7853CA}" destId="{83683AC7-0A46-044E-84BB-63152B458347}" srcOrd="1" destOrd="0" presId="urn:microsoft.com/office/officeart/2005/8/layout/orgChart1"/>
    <dgm:cxn modelId="{43722BDD-B4C6-8B4D-88C6-8460A6377EE2}" type="presParOf" srcId="{8AAA5946-91B9-DD44-B2F4-6A07AD7853CA}" destId="{2758DC28-E079-7A46-B2F5-261F5EE1A83E}" srcOrd="2" destOrd="0" presId="urn:microsoft.com/office/officeart/2005/8/layout/orgChart1"/>
    <dgm:cxn modelId="{B77BD71F-320D-774A-BDC7-EE572C0EE0B2}" type="presParOf" srcId="{EA113D4D-3E3E-5F4B-9B94-66DA1A007E3A}" destId="{3EEDE0DF-9DD1-A44A-BFC4-DFCC237A4F7D}" srcOrd="2" destOrd="0" presId="urn:microsoft.com/office/officeart/2005/8/layout/orgChart1"/>
    <dgm:cxn modelId="{0B355BCD-61B6-7C43-92AE-8ED41C1ABA29}" type="presParOf" srcId="{3EEDE0DF-9DD1-A44A-BFC4-DFCC237A4F7D}" destId="{EF886116-5698-6349-AAFE-2337B8BA9A4F}" srcOrd="0" destOrd="0" presId="urn:microsoft.com/office/officeart/2005/8/layout/orgChart1"/>
    <dgm:cxn modelId="{EBFC4EFB-C5F5-004E-B7C9-FA9B47830A12}" type="presParOf" srcId="{EF886116-5698-6349-AAFE-2337B8BA9A4F}" destId="{E5222F8F-BA07-2649-B3DA-F5AA0B87289D}" srcOrd="0" destOrd="0" presId="urn:microsoft.com/office/officeart/2005/8/layout/orgChart1"/>
    <dgm:cxn modelId="{90DBF67C-913A-614A-AD3C-71D9AE10DB28}" type="presParOf" srcId="{EF886116-5698-6349-AAFE-2337B8BA9A4F}" destId="{3D1A6449-C7FE-004E-BBC1-0DD2E468978F}" srcOrd="1" destOrd="0" presId="urn:microsoft.com/office/officeart/2005/8/layout/orgChart1"/>
    <dgm:cxn modelId="{83387BDA-BCEF-1544-83FA-FA1DE4D8118D}" type="presParOf" srcId="{3EEDE0DF-9DD1-A44A-BFC4-DFCC237A4F7D}" destId="{5B0DFA0E-F40E-4247-8999-A80F59C3E771}" srcOrd="1" destOrd="0" presId="urn:microsoft.com/office/officeart/2005/8/layout/orgChart1"/>
    <dgm:cxn modelId="{F08097AD-07E3-7647-913E-9375C8C9A7FB}" type="presParOf" srcId="{3EEDE0DF-9DD1-A44A-BFC4-DFCC237A4F7D}" destId="{71B7239F-8861-5141-8F16-99030BD6C40F}" srcOrd="2" destOrd="0" presId="urn:microsoft.com/office/officeart/2005/8/layout/orgChart1"/>
    <dgm:cxn modelId="{371CF78E-C258-3A4C-BA30-14C02B8C4D95}" type="presParOf" srcId="{EA113D4D-3E3E-5F4B-9B94-66DA1A007E3A}" destId="{C897FE36-D86C-C946-8920-054ADFE70265}" srcOrd="3" destOrd="0" presId="urn:microsoft.com/office/officeart/2005/8/layout/orgChart1"/>
    <dgm:cxn modelId="{684AB4CF-5A6A-3D4A-A98F-2FE5382D44DF}" type="presParOf" srcId="{C897FE36-D86C-C946-8920-054ADFE70265}" destId="{C1D9D6D5-C333-8A41-9B88-D63A49FB233A}" srcOrd="0" destOrd="0" presId="urn:microsoft.com/office/officeart/2005/8/layout/orgChart1"/>
    <dgm:cxn modelId="{31A1115F-8377-B249-BF74-3AC9668FBDB1}" type="presParOf" srcId="{C1D9D6D5-C333-8A41-9B88-D63A49FB233A}" destId="{656237A4-E6D6-A74C-99B9-EE948B25EDE8}" srcOrd="0" destOrd="0" presId="urn:microsoft.com/office/officeart/2005/8/layout/orgChart1"/>
    <dgm:cxn modelId="{78599278-21C8-6E41-88EC-25F648F00C12}" type="presParOf" srcId="{C1D9D6D5-C333-8A41-9B88-D63A49FB233A}" destId="{282BFC95-FFAF-2E49-BF01-757C58F2F64D}" srcOrd="1" destOrd="0" presId="urn:microsoft.com/office/officeart/2005/8/layout/orgChart1"/>
    <dgm:cxn modelId="{6155449A-7713-C944-82B8-D1E8FFDBFC2D}" type="presParOf" srcId="{C897FE36-D86C-C946-8920-054ADFE70265}" destId="{F1D58CD6-5AFD-6F4A-A371-4FF9EE36AC61}" srcOrd="1" destOrd="0" presId="urn:microsoft.com/office/officeart/2005/8/layout/orgChart1"/>
    <dgm:cxn modelId="{BAEFBBA7-BBFE-3848-A72C-D38DC741483F}" type="presParOf" srcId="{C897FE36-D86C-C946-8920-054ADFE70265}" destId="{525A5971-B056-174B-A1F4-EA7420CC4EE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A455B-3F23-2440-8DBA-B3C4702D821B}">
      <dsp:nvSpPr>
        <dsp:cNvPr id="0" name=""/>
        <dsp:cNvSpPr/>
      </dsp:nvSpPr>
      <dsp:spPr>
        <a:xfrm>
          <a:off x="560534" y="503430"/>
          <a:ext cx="4203406" cy="4203406"/>
        </a:xfrm>
        <a:prstGeom prst="circularArrow">
          <a:avLst>
            <a:gd name="adj1" fmla="val 5544"/>
            <a:gd name="adj2" fmla="val 330680"/>
            <a:gd name="adj3" fmla="val 13843211"/>
            <a:gd name="adj4" fmla="val 17345149"/>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6CA51DF-1FE4-EF46-8889-8B1A4490CF27}">
      <dsp:nvSpPr>
        <dsp:cNvPr id="0" name=""/>
        <dsp:cNvSpPr/>
      </dsp:nvSpPr>
      <dsp:spPr>
        <a:xfrm>
          <a:off x="1706795" y="526675"/>
          <a:ext cx="1910883" cy="95544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Math Understanding</a:t>
          </a:r>
        </a:p>
      </dsp:txBody>
      <dsp:txXfrm>
        <a:off x="1753436" y="573316"/>
        <a:ext cx="1817601" cy="862159"/>
      </dsp:txXfrm>
    </dsp:sp>
    <dsp:sp modelId="{15FF0380-6173-6845-AFA4-9497467FAA08}">
      <dsp:nvSpPr>
        <dsp:cNvPr id="0" name=""/>
        <dsp:cNvSpPr/>
      </dsp:nvSpPr>
      <dsp:spPr>
        <a:xfrm>
          <a:off x="3411562" y="1765260"/>
          <a:ext cx="1910883" cy="95544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Concepts</a:t>
          </a:r>
        </a:p>
      </dsp:txBody>
      <dsp:txXfrm>
        <a:off x="3458203" y="1811901"/>
        <a:ext cx="1817601" cy="862159"/>
      </dsp:txXfrm>
    </dsp:sp>
    <dsp:sp modelId="{2CB44AE0-BD7D-C24B-9F69-46AEEFC7F00E}">
      <dsp:nvSpPr>
        <dsp:cNvPr id="0" name=""/>
        <dsp:cNvSpPr/>
      </dsp:nvSpPr>
      <dsp:spPr>
        <a:xfrm>
          <a:off x="2760399" y="3769333"/>
          <a:ext cx="1910883" cy="95544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Procedures</a:t>
          </a:r>
        </a:p>
      </dsp:txBody>
      <dsp:txXfrm>
        <a:off x="2807040" y="3815974"/>
        <a:ext cx="1817601" cy="862159"/>
      </dsp:txXfrm>
    </dsp:sp>
    <dsp:sp modelId="{9A64CBCA-6F13-EF46-9F43-E90A31B2FDE8}">
      <dsp:nvSpPr>
        <dsp:cNvPr id="0" name=""/>
        <dsp:cNvSpPr/>
      </dsp:nvSpPr>
      <dsp:spPr>
        <a:xfrm>
          <a:off x="653192" y="3769333"/>
          <a:ext cx="1910883" cy="95544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Concepts</a:t>
          </a:r>
        </a:p>
      </dsp:txBody>
      <dsp:txXfrm>
        <a:off x="699833" y="3815974"/>
        <a:ext cx="1817601" cy="862159"/>
      </dsp:txXfrm>
    </dsp:sp>
    <dsp:sp modelId="{12AE591E-57DE-1E4F-B905-BB93FEA40D35}">
      <dsp:nvSpPr>
        <dsp:cNvPr id="0" name=""/>
        <dsp:cNvSpPr/>
      </dsp:nvSpPr>
      <dsp:spPr>
        <a:xfrm>
          <a:off x="2029" y="1765260"/>
          <a:ext cx="1910883" cy="95544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Procedures</a:t>
          </a:r>
        </a:p>
      </dsp:txBody>
      <dsp:txXfrm>
        <a:off x="48670" y="1811901"/>
        <a:ext cx="1817601" cy="8621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AC20F-9FB9-F54C-98EA-95FF2B4AED8C}">
      <dsp:nvSpPr>
        <dsp:cNvPr id="0" name=""/>
        <dsp:cNvSpPr/>
      </dsp:nvSpPr>
      <dsp:spPr>
        <a:xfrm>
          <a:off x="701955" y="57208"/>
          <a:ext cx="2525371" cy="2525755"/>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1023442-D279-C540-BBD5-45B8CB91B462}">
      <dsp:nvSpPr>
        <dsp:cNvPr id="0" name=""/>
        <dsp:cNvSpPr/>
      </dsp:nvSpPr>
      <dsp:spPr>
        <a:xfrm>
          <a:off x="2237108" y="431159"/>
          <a:ext cx="7038013" cy="162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Major emphasis on magnitude; </a:t>
          </a:r>
        </a:p>
        <a:p>
          <a:pPr marL="0" lvl="0" indent="0" algn="ctr" defTabSz="1333500">
            <a:lnSpc>
              <a:spcPct val="90000"/>
            </a:lnSpc>
            <a:spcBef>
              <a:spcPct val="0"/>
            </a:spcBef>
            <a:spcAft>
              <a:spcPct val="35000"/>
            </a:spcAft>
            <a:buNone/>
          </a:pPr>
          <a:r>
            <a:rPr lang="en-US" sz="3000" kern="1200" dirty="0"/>
            <a:t>uses benchmark fractions.</a:t>
          </a:r>
        </a:p>
        <a:p>
          <a:pPr marL="0" lvl="0" indent="0" algn="ctr" defTabSz="1333500">
            <a:lnSpc>
              <a:spcPct val="90000"/>
            </a:lnSpc>
            <a:spcBef>
              <a:spcPct val="0"/>
            </a:spcBef>
            <a:spcAft>
              <a:spcPct val="35000"/>
            </a:spcAft>
            <a:buNone/>
          </a:pPr>
          <a:endParaRPr lang="en-US" sz="1600" kern="1200" dirty="0"/>
        </a:p>
      </dsp:txBody>
      <dsp:txXfrm>
        <a:off x="2237108" y="431159"/>
        <a:ext cx="7038013" cy="1625720"/>
      </dsp:txXfrm>
    </dsp:sp>
    <dsp:sp modelId="{21D2E12C-EB3C-4F46-B51F-12A6B31FF14D}">
      <dsp:nvSpPr>
        <dsp:cNvPr id="0" name=""/>
        <dsp:cNvSpPr/>
      </dsp:nvSpPr>
      <dsp:spPr>
        <a:xfrm>
          <a:off x="542" y="1508442"/>
          <a:ext cx="2525371" cy="2525755"/>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DB2E10D-6756-CC44-BEE7-0DDD0E944DAB}">
      <dsp:nvSpPr>
        <dsp:cNvPr id="0" name=""/>
        <dsp:cNvSpPr/>
      </dsp:nvSpPr>
      <dsp:spPr>
        <a:xfrm>
          <a:off x="863764" y="2463867"/>
          <a:ext cx="9645317" cy="701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Procedures</a:t>
          </a:r>
          <a:r>
            <a:rPr lang="en-US" sz="3000" kern="1200" baseline="0" dirty="0"/>
            <a:t> are broken down into steps with prompts.</a:t>
          </a:r>
          <a:endParaRPr lang="en-US" sz="3000" kern="1200" dirty="0"/>
        </a:p>
      </dsp:txBody>
      <dsp:txXfrm>
        <a:off x="863764" y="2463867"/>
        <a:ext cx="9645317" cy="701482"/>
      </dsp:txXfrm>
    </dsp:sp>
    <dsp:sp modelId="{81C778EE-24E7-494C-8E78-6057694F40B0}">
      <dsp:nvSpPr>
        <dsp:cNvPr id="0" name=""/>
        <dsp:cNvSpPr/>
      </dsp:nvSpPr>
      <dsp:spPr>
        <a:xfrm>
          <a:off x="881372" y="3133348"/>
          <a:ext cx="2169685" cy="2170554"/>
        </a:xfrm>
        <a:prstGeom prst="blockArc">
          <a:avLst>
            <a:gd name="adj1" fmla="val 13500000"/>
            <a:gd name="adj2" fmla="val 10800000"/>
            <a:gd name="adj3" fmla="val 127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A44F731-9CAD-954D-95C3-C397EA74A3FE}">
      <dsp:nvSpPr>
        <dsp:cNvPr id="0" name=""/>
        <dsp:cNvSpPr/>
      </dsp:nvSpPr>
      <dsp:spPr>
        <a:xfrm>
          <a:off x="3133635" y="3848999"/>
          <a:ext cx="4700241" cy="701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Jumping-off point for DBI.</a:t>
          </a:r>
        </a:p>
      </dsp:txBody>
      <dsp:txXfrm>
        <a:off x="3133635" y="3848999"/>
        <a:ext cx="4700241" cy="701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224B4-B0F1-444C-A620-B97EF760EA7D}">
      <dsp:nvSpPr>
        <dsp:cNvPr id="0" name=""/>
        <dsp:cNvSpPr/>
      </dsp:nvSpPr>
      <dsp:spPr>
        <a:xfrm>
          <a:off x="2164291" y="0"/>
          <a:ext cx="2164291" cy="1752600"/>
        </a:xfrm>
        <a:prstGeom prst="trapezoid">
          <a:avLst>
            <a:gd name="adj" fmla="val 61745"/>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en-US" sz="3700" kern="1200" dirty="0"/>
        </a:p>
        <a:p>
          <a:pPr marL="0" lvl="0" indent="0" algn="ctr" defTabSz="1644650">
            <a:lnSpc>
              <a:spcPct val="90000"/>
            </a:lnSpc>
            <a:spcBef>
              <a:spcPct val="0"/>
            </a:spcBef>
            <a:spcAft>
              <a:spcPct val="35000"/>
            </a:spcAft>
            <a:buNone/>
          </a:pPr>
          <a:r>
            <a:rPr lang="en-US" sz="3700" kern="1200" dirty="0"/>
            <a:t>DBI</a:t>
          </a:r>
        </a:p>
      </dsp:txBody>
      <dsp:txXfrm>
        <a:off x="2164291" y="0"/>
        <a:ext cx="2164291" cy="1752600"/>
      </dsp:txXfrm>
    </dsp:sp>
    <dsp:sp modelId="{E6A76F70-A256-5A47-965E-D22AE5A71533}">
      <dsp:nvSpPr>
        <dsp:cNvPr id="0" name=""/>
        <dsp:cNvSpPr/>
      </dsp:nvSpPr>
      <dsp:spPr>
        <a:xfrm>
          <a:off x="1082145" y="1752600"/>
          <a:ext cx="4328583" cy="1752600"/>
        </a:xfrm>
        <a:prstGeom prst="trapezoid">
          <a:avLst>
            <a:gd name="adj" fmla="val 61745"/>
          </a:avLst>
        </a:prstGeom>
        <a:gradFill rotWithShape="0">
          <a:gsLst>
            <a:gs pos="0">
              <a:schemeClr val="accent1">
                <a:shade val="80000"/>
                <a:hueOff val="144218"/>
                <a:satOff val="-6868"/>
                <a:lumOff val="14013"/>
                <a:alphaOff val="0"/>
                <a:shade val="51000"/>
                <a:satMod val="130000"/>
              </a:schemeClr>
            </a:gs>
            <a:gs pos="80000">
              <a:schemeClr val="accent1">
                <a:shade val="80000"/>
                <a:hueOff val="144218"/>
                <a:satOff val="-6868"/>
                <a:lumOff val="14013"/>
                <a:alphaOff val="0"/>
                <a:shade val="93000"/>
                <a:satMod val="130000"/>
              </a:schemeClr>
            </a:gs>
            <a:gs pos="100000">
              <a:schemeClr val="accent1">
                <a:shade val="80000"/>
                <a:hueOff val="144218"/>
                <a:satOff val="-6868"/>
                <a:lumOff val="1401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Tier 2</a:t>
          </a:r>
        </a:p>
      </dsp:txBody>
      <dsp:txXfrm>
        <a:off x="1839647" y="1752600"/>
        <a:ext cx="2813579" cy="1752600"/>
      </dsp:txXfrm>
    </dsp:sp>
    <dsp:sp modelId="{1A808AC2-D245-BA42-871D-07FEB6B6C741}">
      <dsp:nvSpPr>
        <dsp:cNvPr id="0" name=""/>
        <dsp:cNvSpPr/>
      </dsp:nvSpPr>
      <dsp:spPr>
        <a:xfrm>
          <a:off x="0" y="3505200"/>
          <a:ext cx="6492875" cy="1752600"/>
        </a:xfrm>
        <a:prstGeom prst="trapezoid">
          <a:avLst>
            <a:gd name="adj" fmla="val 61745"/>
          </a:avLst>
        </a:prstGeom>
        <a:gradFill rotWithShape="0">
          <a:gsLst>
            <a:gs pos="0">
              <a:schemeClr val="accent1">
                <a:shade val="80000"/>
                <a:hueOff val="288437"/>
                <a:satOff val="-13736"/>
                <a:lumOff val="28027"/>
                <a:alphaOff val="0"/>
                <a:shade val="51000"/>
                <a:satMod val="130000"/>
              </a:schemeClr>
            </a:gs>
            <a:gs pos="80000">
              <a:schemeClr val="accent1">
                <a:shade val="80000"/>
                <a:hueOff val="288437"/>
                <a:satOff val="-13736"/>
                <a:lumOff val="28027"/>
                <a:alphaOff val="0"/>
                <a:shade val="93000"/>
                <a:satMod val="130000"/>
              </a:schemeClr>
            </a:gs>
            <a:gs pos="100000">
              <a:schemeClr val="accent1">
                <a:shade val="80000"/>
                <a:hueOff val="288437"/>
                <a:satOff val="-13736"/>
                <a:lumOff val="280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TransMath® (L2)</a:t>
          </a:r>
        </a:p>
        <a:p>
          <a:pPr marL="0" lvl="0" indent="0" algn="ctr" defTabSz="1644650">
            <a:lnSpc>
              <a:spcPct val="90000"/>
            </a:lnSpc>
            <a:spcBef>
              <a:spcPct val="0"/>
            </a:spcBef>
            <a:spcAft>
              <a:spcPct val="35000"/>
            </a:spcAft>
            <a:buNone/>
          </a:pPr>
          <a:r>
            <a:rPr lang="en-US" sz="3700" kern="1200" dirty="0"/>
            <a:t>(Struggling Students</a:t>
          </a:r>
          <a:r>
            <a:rPr lang="en-US" sz="3700" kern="1200" baseline="0" dirty="0"/>
            <a:t> in Tier 1) </a:t>
          </a:r>
          <a:endParaRPr lang="en-US" sz="3700" kern="1200" dirty="0"/>
        </a:p>
      </dsp:txBody>
      <dsp:txXfrm>
        <a:off x="1136253" y="3505200"/>
        <a:ext cx="4220368" cy="17526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AE265-47E3-8D4C-9AA3-149879191094}">
      <dsp:nvSpPr>
        <dsp:cNvPr id="0" name=""/>
        <dsp:cNvSpPr/>
      </dsp:nvSpPr>
      <dsp:spPr>
        <a:xfrm>
          <a:off x="6074671" y="1532828"/>
          <a:ext cx="722449" cy="2708731"/>
        </a:xfrm>
        <a:custGeom>
          <a:avLst/>
          <a:gdLst/>
          <a:ahLst/>
          <a:cxnLst/>
          <a:rect l="0" t="0" r="0" b="0"/>
          <a:pathLst>
            <a:path>
              <a:moveTo>
                <a:pt x="0" y="0"/>
              </a:moveTo>
              <a:lnTo>
                <a:pt x="0" y="2708731"/>
              </a:lnTo>
              <a:lnTo>
                <a:pt x="722449" y="270873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4198DF8-9A1E-3044-A4BD-7C13EFAEA3A0}">
      <dsp:nvSpPr>
        <dsp:cNvPr id="0" name=""/>
        <dsp:cNvSpPr/>
      </dsp:nvSpPr>
      <dsp:spPr>
        <a:xfrm>
          <a:off x="6074671" y="1532828"/>
          <a:ext cx="722449" cy="1966183"/>
        </a:xfrm>
        <a:custGeom>
          <a:avLst/>
          <a:gdLst/>
          <a:ahLst/>
          <a:cxnLst/>
          <a:rect l="0" t="0" r="0" b="0"/>
          <a:pathLst>
            <a:path>
              <a:moveTo>
                <a:pt x="0" y="0"/>
              </a:moveTo>
              <a:lnTo>
                <a:pt x="0" y="1966183"/>
              </a:lnTo>
              <a:lnTo>
                <a:pt x="722449" y="196618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00D3ACD-482F-4648-9121-B0816F38E473}">
      <dsp:nvSpPr>
        <dsp:cNvPr id="0" name=""/>
        <dsp:cNvSpPr/>
      </dsp:nvSpPr>
      <dsp:spPr>
        <a:xfrm>
          <a:off x="6074671" y="1532828"/>
          <a:ext cx="722449" cy="1223635"/>
        </a:xfrm>
        <a:custGeom>
          <a:avLst/>
          <a:gdLst/>
          <a:ahLst/>
          <a:cxnLst/>
          <a:rect l="0" t="0" r="0" b="0"/>
          <a:pathLst>
            <a:path>
              <a:moveTo>
                <a:pt x="0" y="0"/>
              </a:moveTo>
              <a:lnTo>
                <a:pt x="0" y="1223635"/>
              </a:lnTo>
              <a:lnTo>
                <a:pt x="722449" y="122363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9733FD-66BD-3A4F-B714-36B669BBE516}">
      <dsp:nvSpPr>
        <dsp:cNvPr id="0" name=""/>
        <dsp:cNvSpPr/>
      </dsp:nvSpPr>
      <dsp:spPr>
        <a:xfrm>
          <a:off x="6074671" y="1532828"/>
          <a:ext cx="722449" cy="481087"/>
        </a:xfrm>
        <a:custGeom>
          <a:avLst/>
          <a:gdLst/>
          <a:ahLst/>
          <a:cxnLst/>
          <a:rect l="0" t="0" r="0" b="0"/>
          <a:pathLst>
            <a:path>
              <a:moveTo>
                <a:pt x="0" y="0"/>
              </a:moveTo>
              <a:lnTo>
                <a:pt x="0" y="481087"/>
              </a:lnTo>
              <a:lnTo>
                <a:pt x="722449" y="48108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43FB82-6718-BE44-81F2-84A7468AFC7B}">
      <dsp:nvSpPr>
        <dsp:cNvPr id="0" name=""/>
        <dsp:cNvSpPr/>
      </dsp:nvSpPr>
      <dsp:spPr>
        <a:xfrm>
          <a:off x="5483225" y="790280"/>
          <a:ext cx="2517980" cy="219626"/>
        </a:xfrm>
        <a:custGeom>
          <a:avLst/>
          <a:gdLst/>
          <a:ahLst/>
          <a:cxnLst/>
          <a:rect l="0" t="0" r="0" b="0"/>
          <a:pathLst>
            <a:path>
              <a:moveTo>
                <a:pt x="0" y="0"/>
              </a:moveTo>
              <a:lnTo>
                <a:pt x="0" y="109813"/>
              </a:lnTo>
              <a:lnTo>
                <a:pt x="2517980" y="109813"/>
              </a:lnTo>
              <a:lnTo>
                <a:pt x="2517980" y="21962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2CD86FE-02B7-884D-B6D6-19E1467CC303}">
      <dsp:nvSpPr>
        <dsp:cNvPr id="0" name=""/>
        <dsp:cNvSpPr/>
      </dsp:nvSpPr>
      <dsp:spPr>
        <a:xfrm>
          <a:off x="1038711" y="1532828"/>
          <a:ext cx="722449" cy="3451279"/>
        </a:xfrm>
        <a:custGeom>
          <a:avLst/>
          <a:gdLst/>
          <a:ahLst/>
          <a:cxnLst/>
          <a:rect l="0" t="0" r="0" b="0"/>
          <a:pathLst>
            <a:path>
              <a:moveTo>
                <a:pt x="0" y="0"/>
              </a:moveTo>
              <a:lnTo>
                <a:pt x="0" y="3451279"/>
              </a:lnTo>
              <a:lnTo>
                <a:pt x="722449" y="345127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DB22C2-5302-8742-AF13-5FB2DEE793BC}">
      <dsp:nvSpPr>
        <dsp:cNvPr id="0" name=""/>
        <dsp:cNvSpPr/>
      </dsp:nvSpPr>
      <dsp:spPr>
        <a:xfrm>
          <a:off x="1038711" y="1532828"/>
          <a:ext cx="722449" cy="2708731"/>
        </a:xfrm>
        <a:custGeom>
          <a:avLst/>
          <a:gdLst/>
          <a:ahLst/>
          <a:cxnLst/>
          <a:rect l="0" t="0" r="0" b="0"/>
          <a:pathLst>
            <a:path>
              <a:moveTo>
                <a:pt x="0" y="0"/>
              </a:moveTo>
              <a:lnTo>
                <a:pt x="0" y="2708731"/>
              </a:lnTo>
              <a:lnTo>
                <a:pt x="722449" y="270873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E42B3B-8978-0D4D-AFEB-274705166B2D}">
      <dsp:nvSpPr>
        <dsp:cNvPr id="0" name=""/>
        <dsp:cNvSpPr/>
      </dsp:nvSpPr>
      <dsp:spPr>
        <a:xfrm>
          <a:off x="1038711" y="1532828"/>
          <a:ext cx="722449" cy="1966183"/>
        </a:xfrm>
        <a:custGeom>
          <a:avLst/>
          <a:gdLst/>
          <a:ahLst/>
          <a:cxnLst/>
          <a:rect l="0" t="0" r="0" b="0"/>
          <a:pathLst>
            <a:path>
              <a:moveTo>
                <a:pt x="0" y="0"/>
              </a:moveTo>
              <a:lnTo>
                <a:pt x="0" y="1966183"/>
              </a:lnTo>
              <a:lnTo>
                <a:pt x="722449" y="196618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2FC8D2-6D6E-4949-9F65-BBD8A74F0005}">
      <dsp:nvSpPr>
        <dsp:cNvPr id="0" name=""/>
        <dsp:cNvSpPr/>
      </dsp:nvSpPr>
      <dsp:spPr>
        <a:xfrm>
          <a:off x="1038711" y="1532828"/>
          <a:ext cx="722449" cy="1223635"/>
        </a:xfrm>
        <a:custGeom>
          <a:avLst/>
          <a:gdLst/>
          <a:ahLst/>
          <a:cxnLst/>
          <a:rect l="0" t="0" r="0" b="0"/>
          <a:pathLst>
            <a:path>
              <a:moveTo>
                <a:pt x="0" y="0"/>
              </a:moveTo>
              <a:lnTo>
                <a:pt x="0" y="1223635"/>
              </a:lnTo>
              <a:lnTo>
                <a:pt x="722449" y="122363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EBB6CF0-E5F5-BF46-B8EE-AF1B788BDE55}">
      <dsp:nvSpPr>
        <dsp:cNvPr id="0" name=""/>
        <dsp:cNvSpPr/>
      </dsp:nvSpPr>
      <dsp:spPr>
        <a:xfrm>
          <a:off x="1038711" y="1532828"/>
          <a:ext cx="722449" cy="481087"/>
        </a:xfrm>
        <a:custGeom>
          <a:avLst/>
          <a:gdLst/>
          <a:ahLst/>
          <a:cxnLst/>
          <a:rect l="0" t="0" r="0" b="0"/>
          <a:pathLst>
            <a:path>
              <a:moveTo>
                <a:pt x="0" y="0"/>
              </a:moveTo>
              <a:lnTo>
                <a:pt x="0" y="481087"/>
              </a:lnTo>
              <a:lnTo>
                <a:pt x="722449" y="48108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9131BAC-5721-734D-AD62-F3A459741347}">
      <dsp:nvSpPr>
        <dsp:cNvPr id="0" name=""/>
        <dsp:cNvSpPr/>
      </dsp:nvSpPr>
      <dsp:spPr>
        <a:xfrm>
          <a:off x="2965244" y="790280"/>
          <a:ext cx="2517980" cy="219626"/>
        </a:xfrm>
        <a:custGeom>
          <a:avLst/>
          <a:gdLst/>
          <a:ahLst/>
          <a:cxnLst/>
          <a:rect l="0" t="0" r="0" b="0"/>
          <a:pathLst>
            <a:path>
              <a:moveTo>
                <a:pt x="2517980" y="0"/>
              </a:moveTo>
              <a:lnTo>
                <a:pt x="2517980" y="109813"/>
              </a:lnTo>
              <a:lnTo>
                <a:pt x="0" y="109813"/>
              </a:lnTo>
              <a:lnTo>
                <a:pt x="0" y="21962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89A1B4-F91E-0548-A7A3-D4FA6CA1E826}">
      <dsp:nvSpPr>
        <dsp:cNvPr id="0" name=""/>
        <dsp:cNvSpPr/>
      </dsp:nvSpPr>
      <dsp:spPr>
        <a:xfrm>
          <a:off x="1741614" y="1119"/>
          <a:ext cx="7483220" cy="78916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t" anchorCtr="0">
          <a:noAutofit/>
        </a:bodyPr>
        <a:lstStyle/>
        <a:p>
          <a:pPr marL="0" lvl="0" indent="0" algn="ctr" defTabSz="355600" rtl="0">
            <a:lnSpc>
              <a:spcPct val="90000"/>
            </a:lnSpc>
            <a:spcBef>
              <a:spcPct val="0"/>
            </a:spcBef>
            <a:spcAft>
              <a:spcPct val="35000"/>
            </a:spcAft>
            <a:buNone/>
          </a:pPr>
          <a:endParaRPr lang="en-US" sz="800" kern="1200" dirty="0"/>
        </a:p>
        <a:p>
          <a:pPr marL="0" lvl="0" indent="0" algn="ctr" defTabSz="355600" rtl="0">
            <a:lnSpc>
              <a:spcPct val="90000"/>
            </a:lnSpc>
            <a:spcBef>
              <a:spcPct val="0"/>
            </a:spcBef>
            <a:spcAft>
              <a:spcPct val="35000"/>
            </a:spcAft>
            <a:buNone/>
          </a:pPr>
          <a:r>
            <a:rPr lang="en-US" sz="1700" kern="1200" dirty="0"/>
            <a:t>Number lines to facilitate</a:t>
          </a:r>
        </a:p>
      </dsp:txBody>
      <dsp:txXfrm>
        <a:off x="1741614" y="1119"/>
        <a:ext cx="7483220" cy="789161"/>
      </dsp:txXfrm>
    </dsp:sp>
    <dsp:sp modelId="{04F41F92-9EDA-3B41-8833-C13D9F8FCF5E}">
      <dsp:nvSpPr>
        <dsp:cNvPr id="0" name=""/>
        <dsp:cNvSpPr/>
      </dsp:nvSpPr>
      <dsp:spPr>
        <a:xfrm>
          <a:off x="557078" y="1009907"/>
          <a:ext cx="4816333"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magnitude </a:t>
          </a:r>
        </a:p>
      </dsp:txBody>
      <dsp:txXfrm>
        <a:off x="557078" y="1009907"/>
        <a:ext cx="4816333" cy="522921"/>
      </dsp:txXfrm>
    </dsp:sp>
    <dsp:sp modelId="{7042BF73-BFEC-0143-A3F2-49349B53BCE9}">
      <dsp:nvSpPr>
        <dsp:cNvPr id="0" name=""/>
        <dsp:cNvSpPr/>
      </dsp:nvSpPr>
      <dsp:spPr>
        <a:xfrm>
          <a:off x="1761161" y="1752455"/>
          <a:ext cx="2294368"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fraction patterns </a:t>
          </a:r>
        </a:p>
      </dsp:txBody>
      <dsp:txXfrm>
        <a:off x="1761161" y="1752455"/>
        <a:ext cx="2294368" cy="522921"/>
      </dsp:txXfrm>
    </dsp:sp>
    <dsp:sp modelId="{BEA90B2E-290B-2B49-9DBB-A791468EBDA8}">
      <dsp:nvSpPr>
        <dsp:cNvPr id="0" name=""/>
        <dsp:cNvSpPr/>
      </dsp:nvSpPr>
      <dsp:spPr>
        <a:xfrm>
          <a:off x="1761161" y="2495003"/>
          <a:ext cx="2294368"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comparing/benchmarks </a:t>
          </a:r>
        </a:p>
      </dsp:txBody>
      <dsp:txXfrm>
        <a:off x="1761161" y="2495003"/>
        <a:ext cx="2294368" cy="522921"/>
      </dsp:txXfrm>
    </dsp:sp>
    <dsp:sp modelId="{6DCCEDDA-9F0A-3C42-A1B4-6D42922159D4}">
      <dsp:nvSpPr>
        <dsp:cNvPr id="0" name=""/>
        <dsp:cNvSpPr/>
      </dsp:nvSpPr>
      <dsp:spPr>
        <a:xfrm>
          <a:off x="1761161" y="3237551"/>
          <a:ext cx="2301867"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improper </a:t>
          </a:r>
        </a:p>
      </dsp:txBody>
      <dsp:txXfrm>
        <a:off x="1761161" y="3237551"/>
        <a:ext cx="2301867" cy="522921"/>
      </dsp:txXfrm>
    </dsp:sp>
    <dsp:sp modelId="{3E460A4D-B1A7-1942-8980-3D90D4F0C6D2}">
      <dsp:nvSpPr>
        <dsp:cNvPr id="0" name=""/>
        <dsp:cNvSpPr/>
      </dsp:nvSpPr>
      <dsp:spPr>
        <a:xfrm>
          <a:off x="1761161" y="3980099"/>
          <a:ext cx="2301867"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mixed numbers </a:t>
          </a:r>
        </a:p>
      </dsp:txBody>
      <dsp:txXfrm>
        <a:off x="1761161" y="3980099"/>
        <a:ext cx="2301867" cy="522921"/>
      </dsp:txXfrm>
    </dsp:sp>
    <dsp:sp modelId="{929F1E07-96B4-B24A-9D97-3084107B9E41}">
      <dsp:nvSpPr>
        <dsp:cNvPr id="0" name=""/>
        <dsp:cNvSpPr/>
      </dsp:nvSpPr>
      <dsp:spPr>
        <a:xfrm>
          <a:off x="1761161" y="4722647"/>
          <a:ext cx="2301867"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equivalence </a:t>
          </a:r>
        </a:p>
      </dsp:txBody>
      <dsp:txXfrm>
        <a:off x="1761161" y="4722647"/>
        <a:ext cx="2301867" cy="522921"/>
      </dsp:txXfrm>
    </dsp:sp>
    <dsp:sp modelId="{EF731BE7-A9BC-3A4E-8637-A72B3F54F28C}">
      <dsp:nvSpPr>
        <dsp:cNvPr id="0" name=""/>
        <dsp:cNvSpPr/>
      </dsp:nvSpPr>
      <dsp:spPr>
        <a:xfrm>
          <a:off x="5593038" y="1009907"/>
          <a:ext cx="4816333"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four operations </a:t>
          </a:r>
        </a:p>
      </dsp:txBody>
      <dsp:txXfrm>
        <a:off x="5593038" y="1009907"/>
        <a:ext cx="4816333" cy="522921"/>
      </dsp:txXfrm>
    </dsp:sp>
    <dsp:sp modelId="{A742996E-E2C7-5446-83C0-FA234EFF6A18}">
      <dsp:nvSpPr>
        <dsp:cNvPr id="0" name=""/>
        <dsp:cNvSpPr/>
      </dsp:nvSpPr>
      <dsp:spPr>
        <a:xfrm>
          <a:off x="6797121" y="1752455"/>
          <a:ext cx="2299597"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addition</a:t>
          </a:r>
        </a:p>
      </dsp:txBody>
      <dsp:txXfrm>
        <a:off x="6797121" y="1752455"/>
        <a:ext cx="2299597" cy="522921"/>
      </dsp:txXfrm>
    </dsp:sp>
    <dsp:sp modelId="{477B25EA-8186-C44E-8CCE-133522AF7140}">
      <dsp:nvSpPr>
        <dsp:cNvPr id="0" name=""/>
        <dsp:cNvSpPr/>
      </dsp:nvSpPr>
      <dsp:spPr>
        <a:xfrm>
          <a:off x="6797121" y="2495003"/>
          <a:ext cx="2299597"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subtraction</a:t>
          </a:r>
        </a:p>
      </dsp:txBody>
      <dsp:txXfrm>
        <a:off x="6797121" y="2495003"/>
        <a:ext cx="2299597" cy="522921"/>
      </dsp:txXfrm>
    </dsp:sp>
    <dsp:sp modelId="{99AA535A-46EF-2947-B7FB-66B3500794F9}">
      <dsp:nvSpPr>
        <dsp:cNvPr id="0" name=""/>
        <dsp:cNvSpPr/>
      </dsp:nvSpPr>
      <dsp:spPr>
        <a:xfrm>
          <a:off x="6797121" y="3237551"/>
          <a:ext cx="2299597"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multiplication</a:t>
          </a:r>
        </a:p>
      </dsp:txBody>
      <dsp:txXfrm>
        <a:off x="6797121" y="3237551"/>
        <a:ext cx="2299597" cy="522921"/>
      </dsp:txXfrm>
    </dsp:sp>
    <dsp:sp modelId="{ECB5101C-99D3-5A40-BA8B-EFE9220AB80E}">
      <dsp:nvSpPr>
        <dsp:cNvPr id="0" name=""/>
        <dsp:cNvSpPr/>
      </dsp:nvSpPr>
      <dsp:spPr>
        <a:xfrm>
          <a:off x="6797121" y="3980099"/>
          <a:ext cx="2299597" cy="52292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division</a:t>
          </a:r>
        </a:p>
      </dsp:txBody>
      <dsp:txXfrm>
        <a:off x="6797121" y="3980099"/>
        <a:ext cx="2299597" cy="52292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BA4EF-3C46-49EC-9467-7DB11AD99409}">
      <dsp:nvSpPr>
        <dsp:cNvPr id="0" name=""/>
        <dsp:cNvSpPr/>
      </dsp:nvSpPr>
      <dsp:spPr>
        <a:xfrm>
          <a:off x="3182" y="1260152"/>
          <a:ext cx="3192845" cy="3192845"/>
        </a:xfrm>
        <a:prstGeom prst="ellipse">
          <a:avLst/>
        </a:prstGeom>
        <a:solidFill>
          <a:schemeClr val="tx2">
            <a:lumMod val="20000"/>
            <a:lumOff val="8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5713" tIns="29210" rIns="175713"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Change Dosage or Time</a:t>
          </a:r>
        </a:p>
      </dsp:txBody>
      <dsp:txXfrm>
        <a:off x="470763" y="1727733"/>
        <a:ext cx="2257683" cy="2257683"/>
      </dsp:txXfrm>
    </dsp:sp>
    <dsp:sp modelId="{DF94FEE5-6127-4523-AFF5-FD5E8D6481E4}">
      <dsp:nvSpPr>
        <dsp:cNvPr id="0" name=""/>
        <dsp:cNvSpPr/>
      </dsp:nvSpPr>
      <dsp:spPr>
        <a:xfrm>
          <a:off x="2557458" y="1260152"/>
          <a:ext cx="3192845" cy="3192845"/>
        </a:xfrm>
        <a:prstGeom prst="ellipse">
          <a:avLst/>
        </a:prstGeom>
        <a:solidFill>
          <a:schemeClr val="accent1">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5713" tIns="29210" rIns="175713"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Change the Learning Environment to Promote Attention and Engagement</a:t>
          </a:r>
        </a:p>
      </dsp:txBody>
      <dsp:txXfrm>
        <a:off x="3025039" y="1727733"/>
        <a:ext cx="2257683" cy="2257683"/>
      </dsp:txXfrm>
    </dsp:sp>
    <dsp:sp modelId="{DB608E0E-55BB-4F28-8D26-FF5689F6849C}">
      <dsp:nvSpPr>
        <dsp:cNvPr id="0" name=""/>
        <dsp:cNvSpPr/>
      </dsp:nvSpPr>
      <dsp:spPr>
        <a:xfrm>
          <a:off x="5242080" y="1325318"/>
          <a:ext cx="3192845" cy="3192845"/>
        </a:xfrm>
        <a:prstGeom prst="ellipse">
          <a:avLst/>
        </a:prstGeom>
        <a:solidFill>
          <a:schemeClr val="tx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5713" tIns="29210" rIns="175713"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Combine Cognitive Processing Strategies with Academic Learning</a:t>
          </a:r>
        </a:p>
      </dsp:txBody>
      <dsp:txXfrm>
        <a:off x="5709661" y="1792899"/>
        <a:ext cx="2257683" cy="2257683"/>
      </dsp:txXfrm>
    </dsp:sp>
    <dsp:sp modelId="{24C803E8-95BE-4928-8CC8-23F854845D30}">
      <dsp:nvSpPr>
        <dsp:cNvPr id="0" name=""/>
        <dsp:cNvSpPr/>
      </dsp:nvSpPr>
      <dsp:spPr>
        <a:xfrm>
          <a:off x="7666012" y="1260152"/>
          <a:ext cx="3192845" cy="3192845"/>
        </a:xfrm>
        <a:prstGeom prst="ellipse">
          <a:avLst/>
        </a:prstGeom>
        <a:solidFill>
          <a:schemeClr val="tx2">
            <a:lumMod val="75000"/>
            <a:alpha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5713" tIns="29210" rIns="175713" bIns="29210" numCol="1" spcCol="1270" anchor="ctr" anchorCtr="0">
          <a:noAutofit/>
        </a:bodyPr>
        <a:lstStyle/>
        <a:p>
          <a:pPr marL="0" lvl="0" indent="0" algn="ctr" defTabSz="1022350">
            <a:lnSpc>
              <a:spcPct val="90000"/>
            </a:lnSpc>
            <a:spcBef>
              <a:spcPct val="0"/>
            </a:spcBef>
            <a:spcAft>
              <a:spcPct val="35000"/>
            </a:spcAft>
            <a:buNone/>
          </a:pPr>
          <a:r>
            <a:rPr lang="en-US" sz="2300" kern="1200" dirty="0"/>
            <a:t>Modify Delivery of Instruction </a:t>
          </a:r>
        </a:p>
      </dsp:txBody>
      <dsp:txXfrm>
        <a:off x="8133593" y="1727733"/>
        <a:ext cx="2257683" cy="225768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46BB6-615D-EF43-A072-21C1D2380842}">
      <dsp:nvSpPr>
        <dsp:cNvPr id="0" name=""/>
        <dsp:cNvSpPr/>
      </dsp:nvSpPr>
      <dsp:spPr>
        <a:xfrm>
          <a:off x="86661" y="0"/>
          <a:ext cx="2693420" cy="23637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Identify the error</a:t>
          </a:r>
        </a:p>
      </dsp:txBody>
      <dsp:txXfrm>
        <a:off x="155891" y="69230"/>
        <a:ext cx="2554960" cy="2225242"/>
      </dsp:txXfrm>
    </dsp:sp>
    <dsp:sp modelId="{D7BD5C11-A619-9345-800B-0F62B201F80A}">
      <dsp:nvSpPr>
        <dsp:cNvPr id="0" name=""/>
        <dsp:cNvSpPr/>
      </dsp:nvSpPr>
      <dsp:spPr>
        <a:xfrm rot="1010318">
          <a:off x="3017007" y="1410533"/>
          <a:ext cx="550945" cy="66796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020550" y="1520188"/>
        <a:ext cx="385662" cy="400780"/>
      </dsp:txXfrm>
    </dsp:sp>
    <dsp:sp modelId="{F5386026-C9B6-774D-86AA-0BD3833651BA}">
      <dsp:nvSpPr>
        <dsp:cNvPr id="0" name=""/>
        <dsp:cNvSpPr/>
      </dsp:nvSpPr>
      <dsp:spPr>
        <a:xfrm>
          <a:off x="3775031" y="1175586"/>
          <a:ext cx="3085204" cy="23637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Follow error pattern to answer subsequent problems</a:t>
          </a:r>
        </a:p>
      </dsp:txBody>
      <dsp:txXfrm>
        <a:off x="3844261" y="1244816"/>
        <a:ext cx="2946744" cy="2225242"/>
      </dsp:txXfrm>
    </dsp:sp>
    <dsp:sp modelId="{BBF2661C-ABF6-7C4B-A529-59EEEA9E397B}">
      <dsp:nvSpPr>
        <dsp:cNvPr id="0" name=""/>
        <dsp:cNvSpPr/>
      </dsp:nvSpPr>
      <dsp:spPr>
        <a:xfrm rot="951900">
          <a:off x="7119288" y="2620163"/>
          <a:ext cx="595954" cy="66796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122693" y="2729319"/>
        <a:ext cx="417168" cy="400780"/>
      </dsp:txXfrm>
    </dsp:sp>
    <dsp:sp modelId="{9FD781AB-4B06-114B-9710-CCD081E8EAE7}">
      <dsp:nvSpPr>
        <dsp:cNvPr id="0" name=""/>
        <dsp:cNvSpPr/>
      </dsp:nvSpPr>
      <dsp:spPr>
        <a:xfrm>
          <a:off x="7941846" y="2351172"/>
          <a:ext cx="3024603" cy="23637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Discuss what the student (mis)understood</a:t>
          </a:r>
        </a:p>
      </dsp:txBody>
      <dsp:txXfrm>
        <a:off x="8011076" y="2420402"/>
        <a:ext cx="2886143" cy="222524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46BB6-615D-EF43-A072-21C1D2380842}">
      <dsp:nvSpPr>
        <dsp:cNvPr id="0" name=""/>
        <dsp:cNvSpPr/>
      </dsp:nvSpPr>
      <dsp:spPr>
        <a:xfrm>
          <a:off x="57869" y="0"/>
          <a:ext cx="1693813" cy="232259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ts val="600"/>
            </a:spcAft>
            <a:buNone/>
          </a:pPr>
          <a:r>
            <a:rPr lang="en-US" sz="2000" kern="1200" dirty="0"/>
            <a:t>Identify the error</a:t>
          </a:r>
        </a:p>
      </dsp:txBody>
      <dsp:txXfrm>
        <a:off x="107479" y="49610"/>
        <a:ext cx="1594593" cy="2223378"/>
      </dsp:txXfrm>
    </dsp:sp>
    <dsp:sp modelId="{D7BD5C11-A619-9345-800B-0F62B201F80A}">
      <dsp:nvSpPr>
        <dsp:cNvPr id="0" name=""/>
        <dsp:cNvSpPr/>
      </dsp:nvSpPr>
      <dsp:spPr>
        <a:xfrm rot="577064">
          <a:off x="1905742" y="1149383"/>
          <a:ext cx="336345" cy="42006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906451" y="1224967"/>
        <a:ext cx="235442" cy="252039"/>
      </dsp:txXfrm>
    </dsp:sp>
    <dsp:sp modelId="{F5386026-C9B6-774D-86AA-0BD3833651BA}">
      <dsp:nvSpPr>
        <dsp:cNvPr id="0" name=""/>
        <dsp:cNvSpPr/>
      </dsp:nvSpPr>
      <dsp:spPr>
        <a:xfrm>
          <a:off x="2377377" y="413929"/>
          <a:ext cx="1940195" cy="232259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Follow error pattern to answer subsequent problems </a:t>
          </a:r>
        </a:p>
      </dsp:txBody>
      <dsp:txXfrm>
        <a:off x="2434203" y="470755"/>
        <a:ext cx="1826543" cy="2208946"/>
      </dsp:txXfrm>
    </dsp:sp>
    <dsp:sp modelId="{BBF2661C-ABF6-7C4B-A529-59EEEA9E397B}">
      <dsp:nvSpPr>
        <dsp:cNvPr id="0" name=""/>
        <dsp:cNvSpPr/>
      </dsp:nvSpPr>
      <dsp:spPr>
        <a:xfrm rot="541858">
          <a:off x="4486098" y="1575303"/>
          <a:ext cx="366638" cy="420065"/>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486780" y="1650683"/>
        <a:ext cx="256647" cy="252039"/>
      </dsp:txXfrm>
    </dsp:sp>
    <dsp:sp modelId="{9FD781AB-4B06-114B-9710-CCD081E8EAE7}">
      <dsp:nvSpPr>
        <dsp:cNvPr id="0" name=""/>
        <dsp:cNvSpPr/>
      </dsp:nvSpPr>
      <dsp:spPr>
        <a:xfrm>
          <a:off x="5000768" y="827858"/>
          <a:ext cx="1902084" cy="232259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Discuss what the student (mis)understood</a:t>
          </a:r>
        </a:p>
      </dsp:txBody>
      <dsp:txXfrm>
        <a:off x="5056478" y="883568"/>
        <a:ext cx="1790664" cy="2211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25B50-D7DB-4B7F-84D2-279CF4BC3C9F}">
      <dsp:nvSpPr>
        <dsp:cNvPr id="0" name=""/>
        <dsp:cNvSpPr/>
      </dsp:nvSpPr>
      <dsp:spPr>
        <a:xfrm rot="16200000">
          <a:off x="1562893" y="-1562893"/>
          <a:ext cx="2357437" cy="5483225"/>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accent2">
                  <a:lumMod val="20000"/>
                  <a:lumOff val="80000"/>
                </a:schemeClr>
              </a:solidFill>
            </a:rPr>
            <a:t>Student-friendly definition:</a:t>
          </a:r>
        </a:p>
        <a:p>
          <a:pPr marL="0" lvl="0" indent="0" algn="ctr" defTabSz="1333500">
            <a:lnSpc>
              <a:spcPct val="90000"/>
            </a:lnSpc>
            <a:spcBef>
              <a:spcPct val="0"/>
            </a:spcBef>
            <a:spcAft>
              <a:spcPct val="35000"/>
            </a:spcAft>
            <a:buNone/>
          </a:pPr>
          <a:r>
            <a:rPr lang="en-US" sz="3000" kern="1200" dirty="0"/>
            <a:t>Means “a fraction where the numerator (top number) is 1”</a:t>
          </a:r>
        </a:p>
      </dsp:txBody>
      <dsp:txXfrm rot="5400000">
        <a:off x="0" y="0"/>
        <a:ext cx="5483225" cy="1768078"/>
      </dsp:txXfrm>
    </dsp:sp>
    <dsp:sp modelId="{EB71964B-260A-41EE-B0C1-D1231BAE5930}">
      <dsp:nvSpPr>
        <dsp:cNvPr id="0" name=""/>
        <dsp:cNvSpPr/>
      </dsp:nvSpPr>
      <dsp:spPr>
        <a:xfrm>
          <a:off x="5483225" y="0"/>
          <a:ext cx="5483225" cy="2357437"/>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accent2">
                  <a:lumMod val="20000"/>
                  <a:lumOff val="80000"/>
                </a:schemeClr>
              </a:solidFill>
            </a:rPr>
            <a:t>Picture of symbol:</a:t>
          </a:r>
        </a:p>
        <a:p>
          <a:pPr marL="0" lvl="0" indent="0" algn="ctr" defTabSz="1333500">
            <a:lnSpc>
              <a:spcPct val="90000"/>
            </a:lnSpc>
            <a:spcBef>
              <a:spcPct val="0"/>
            </a:spcBef>
            <a:spcAft>
              <a:spcPct val="35000"/>
            </a:spcAft>
            <a:buNone/>
          </a:pPr>
          <a14:m xmlns:a14="http://schemas.microsoft.com/office/drawing/2010/main">
            <m:oMath xmlns:m="http://schemas.openxmlformats.org/officeDocument/2006/math">
              <m:f>
                <m:fPr>
                  <m:ctrlPr>
                    <a:rPr lang="en-US" sz="3000" b="0" i="1" kern="1200" smtClean="0">
                      <a:latin typeface="Cambria Math" panose="02040503050406030204" pitchFamily="18" charset="0"/>
                    </a:rPr>
                  </m:ctrlPr>
                </m:fPr>
                <m:num>
                  <m:r>
                    <a:rPr lang="en-US" sz="3000" b="0" i="1" kern="1200" smtClean="0">
                      <a:solidFill>
                        <a:srgbClr val="FF0000"/>
                      </a:solidFill>
                      <a:latin typeface="Cambria Math" charset="0"/>
                    </a:rPr>
                    <m:t>1</m:t>
                  </m:r>
                </m:num>
                <m:den>
                  <m:r>
                    <a:rPr lang="en-US" sz="3000" b="0" i="1" kern="1200" smtClean="0">
                      <a:latin typeface="Cambria Math" charset="0"/>
                    </a:rPr>
                    <m:t>2</m:t>
                  </m:r>
                </m:den>
              </m:f>
            </m:oMath>
          </a14:m>
          <a:r>
            <a:rPr lang="en-US" sz="3000" kern="1200" dirty="0"/>
            <a:t> OR </a:t>
          </a:r>
          <a14:m xmlns:a14="http://schemas.microsoft.com/office/drawing/2010/main">
            <m:oMath xmlns:m="http://schemas.openxmlformats.org/officeDocument/2006/math">
              <m:f>
                <m:fPr>
                  <m:ctrlPr>
                    <a:rPr lang="en-US" sz="3000" b="0" i="1" kern="1200" smtClean="0">
                      <a:latin typeface="Cambria Math" panose="02040503050406030204" pitchFamily="18" charset="0"/>
                    </a:rPr>
                  </m:ctrlPr>
                </m:fPr>
                <m:num>
                  <m:r>
                    <a:rPr lang="en-US" sz="3000" b="0" i="1" kern="1200" smtClean="0">
                      <a:solidFill>
                        <a:srgbClr val="FF0000"/>
                      </a:solidFill>
                      <a:latin typeface="Cambria Math" charset="0"/>
                    </a:rPr>
                    <m:t>1</m:t>
                  </m:r>
                </m:num>
                <m:den>
                  <m:r>
                    <a:rPr lang="en-US" sz="3000" b="0" i="1" kern="1200" smtClean="0">
                      <a:latin typeface="Cambria Math" charset="0"/>
                    </a:rPr>
                    <m:t>5</m:t>
                  </m:r>
                </m:den>
              </m:f>
            </m:oMath>
          </a14:m>
          <a:endParaRPr lang="en-US" sz="3000" kern="1200" dirty="0"/>
        </a:p>
      </dsp:txBody>
      <dsp:txXfrm>
        <a:off x="5483225" y="0"/>
        <a:ext cx="5483225" cy="1768078"/>
      </dsp:txXfrm>
    </dsp:sp>
    <dsp:sp modelId="{07D16681-254D-42FE-A5B0-D4192BD821F0}">
      <dsp:nvSpPr>
        <dsp:cNvPr id="0" name=""/>
        <dsp:cNvSpPr/>
      </dsp:nvSpPr>
      <dsp:spPr>
        <a:xfrm rot="10800000">
          <a:off x="0" y="2357437"/>
          <a:ext cx="5483225" cy="2357437"/>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accent2">
                  <a:lumMod val="20000"/>
                  <a:lumOff val="80000"/>
                </a:schemeClr>
              </a:solidFill>
            </a:rPr>
            <a:t>Example:</a:t>
          </a:r>
        </a:p>
        <a:p>
          <a:pPr marL="0" lvl="0" indent="0" algn="ctr" defTabSz="1333500">
            <a:lnSpc>
              <a:spcPct val="90000"/>
            </a:lnSpc>
            <a:spcBef>
              <a:spcPct val="0"/>
            </a:spcBef>
            <a:spcAft>
              <a:spcPct val="35000"/>
            </a:spcAft>
            <a:buNone/>
          </a:pPr>
          <a14:m xmlns:a14="http://schemas.microsoft.com/office/drawing/2010/main">
            <m:oMath xmlns:m="http://schemas.openxmlformats.org/officeDocument/2006/math">
              <m:f>
                <m:fPr>
                  <m:ctrlPr>
                    <a:rPr lang="en-US" sz="3000" b="0" i="1" kern="1200" smtClean="0">
                      <a:latin typeface="Cambria Math" panose="02040503050406030204" pitchFamily="18" charset="0"/>
                    </a:rPr>
                  </m:ctrlPr>
                </m:fPr>
                <m:num>
                  <m:r>
                    <a:rPr lang="en-US" sz="3000" b="0" i="1" kern="1200" smtClean="0">
                      <a:latin typeface="Cambria Math" charset="0"/>
                    </a:rPr>
                    <m:t>1</m:t>
                  </m:r>
                </m:num>
                <m:den>
                  <m:r>
                    <a:rPr lang="en-US" sz="3000" b="0" i="1" kern="1200" smtClean="0">
                      <a:latin typeface="Cambria Math" charset="0"/>
                    </a:rPr>
                    <m:t>3</m:t>
                  </m:r>
                </m:den>
              </m:f>
            </m:oMath>
          </a14:m>
          <a:r>
            <a:rPr lang="en-US" sz="3000" kern="1200" dirty="0"/>
            <a:t> OR </a:t>
          </a:r>
          <a14:m xmlns:a14="http://schemas.microsoft.com/office/drawing/2010/main">
            <m:oMath xmlns:m="http://schemas.openxmlformats.org/officeDocument/2006/math">
              <m:f>
                <m:fPr>
                  <m:ctrlPr>
                    <a:rPr lang="en-US" sz="3000" b="0" i="1" kern="1200" smtClean="0">
                      <a:latin typeface="Cambria Math" panose="02040503050406030204" pitchFamily="18" charset="0"/>
                    </a:rPr>
                  </m:ctrlPr>
                </m:fPr>
                <m:num>
                  <m:r>
                    <a:rPr lang="en-US" sz="3000" b="0" i="1" kern="1200" smtClean="0">
                      <a:latin typeface="Cambria Math" charset="0"/>
                    </a:rPr>
                    <m:t>1</m:t>
                  </m:r>
                </m:num>
                <m:den>
                  <m:r>
                    <a:rPr lang="en-US" sz="3000" b="0" i="1" kern="1200" smtClean="0">
                      <a:latin typeface="Cambria Math" charset="0"/>
                    </a:rPr>
                    <m:t>10</m:t>
                  </m:r>
                </m:den>
              </m:f>
            </m:oMath>
          </a14:m>
          <a:endParaRPr lang="en-US" sz="3000" kern="1200" dirty="0"/>
        </a:p>
      </dsp:txBody>
      <dsp:txXfrm rot="10800000">
        <a:off x="0" y="2946796"/>
        <a:ext cx="5483225" cy="1768078"/>
      </dsp:txXfrm>
    </dsp:sp>
    <dsp:sp modelId="{BA53714C-9029-4AB4-9087-6C2915A5430A}">
      <dsp:nvSpPr>
        <dsp:cNvPr id="0" name=""/>
        <dsp:cNvSpPr/>
      </dsp:nvSpPr>
      <dsp:spPr>
        <a:xfrm rot="5400000">
          <a:off x="7046118" y="794543"/>
          <a:ext cx="2357437" cy="5483225"/>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accent2">
                  <a:lumMod val="20000"/>
                  <a:lumOff val="80000"/>
                </a:schemeClr>
              </a:solidFill>
            </a:rPr>
            <a:t>Nonexample:</a:t>
          </a:r>
        </a:p>
        <a:p>
          <a:pPr marL="0" lvl="0" indent="0" algn="ctr" defTabSz="1333500">
            <a:lnSpc>
              <a:spcPct val="90000"/>
            </a:lnSpc>
            <a:spcBef>
              <a:spcPct val="0"/>
            </a:spcBef>
            <a:spcAft>
              <a:spcPct val="35000"/>
            </a:spcAft>
            <a:buNone/>
          </a:pPr>
          <a14:m xmlns:a14="http://schemas.microsoft.com/office/drawing/2010/main">
            <m:oMath xmlns:m="http://schemas.openxmlformats.org/officeDocument/2006/math">
              <m:f>
                <m:fPr>
                  <m:ctrlPr>
                    <a:rPr lang="en-US" sz="3000" b="0" i="1" kern="1200" smtClean="0">
                      <a:latin typeface="Cambria Math" panose="02040503050406030204" pitchFamily="18" charset="0"/>
                    </a:rPr>
                  </m:ctrlPr>
                </m:fPr>
                <m:num>
                  <m:r>
                    <a:rPr lang="en-US" sz="3000" b="0" i="1" kern="1200" smtClean="0">
                      <a:latin typeface="Cambria Math" charset="0"/>
                    </a:rPr>
                    <m:t>3</m:t>
                  </m:r>
                </m:num>
                <m:den>
                  <m:r>
                    <a:rPr lang="en-US" sz="3000" b="0" i="1" kern="1200" smtClean="0">
                      <a:latin typeface="Cambria Math" charset="0"/>
                    </a:rPr>
                    <m:t>5</m:t>
                  </m:r>
                </m:den>
              </m:f>
            </m:oMath>
          </a14:m>
          <a:r>
            <a:rPr lang="en-US" sz="3000" kern="1200" dirty="0"/>
            <a:t> OR</a:t>
          </a:r>
          <a:r>
            <a:rPr lang="en-US" sz="3000" kern="1200" baseline="0" dirty="0"/>
            <a:t> </a:t>
          </a:r>
          <a14:m xmlns:a14="http://schemas.microsoft.com/office/drawing/2010/main">
            <m:oMath xmlns:m="http://schemas.openxmlformats.org/officeDocument/2006/math">
              <m:f>
                <m:fPr>
                  <m:ctrlPr>
                    <a:rPr lang="en-US" sz="3000" b="0" i="1" kern="1200" smtClean="0">
                      <a:latin typeface="Cambria Math" panose="02040503050406030204" pitchFamily="18" charset="0"/>
                    </a:rPr>
                  </m:ctrlPr>
                </m:fPr>
                <m:num>
                  <m:r>
                    <a:rPr lang="en-US" sz="3000" b="0" i="1" kern="1200" smtClean="0">
                      <a:latin typeface="Cambria Math" charset="0"/>
                    </a:rPr>
                    <m:t>5</m:t>
                  </m:r>
                </m:num>
                <m:den>
                  <m:r>
                    <a:rPr lang="en-US" sz="3000" b="0" i="1" kern="1200" smtClean="0">
                      <a:latin typeface="Cambria Math" charset="0"/>
                    </a:rPr>
                    <m:t>1</m:t>
                  </m:r>
                </m:den>
              </m:f>
            </m:oMath>
          </a14:m>
          <a:endParaRPr lang="en-US" sz="3000" kern="1200" dirty="0"/>
        </a:p>
      </dsp:txBody>
      <dsp:txXfrm rot="-5400000">
        <a:off x="5483225" y="2946796"/>
        <a:ext cx="5483225" cy="1768078"/>
      </dsp:txXfrm>
    </dsp:sp>
    <dsp:sp modelId="{3C9F6156-5920-4A73-A099-C125F7C527DE}">
      <dsp:nvSpPr>
        <dsp:cNvPr id="0" name=""/>
        <dsp:cNvSpPr/>
      </dsp:nvSpPr>
      <dsp:spPr>
        <a:xfrm>
          <a:off x="3838257" y="1768078"/>
          <a:ext cx="3289935" cy="1178718"/>
        </a:xfrm>
        <a:prstGeom prst="roundRect">
          <a:avLst/>
        </a:prstGeom>
        <a:solidFill>
          <a:schemeClr val="accent1">
            <a:tint val="6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Unit fraction</a:t>
          </a:r>
        </a:p>
      </dsp:txBody>
      <dsp:txXfrm>
        <a:off x="3895797" y="1825618"/>
        <a:ext cx="3174855" cy="10636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FED02-82C8-4049-AC8D-6DF2CA5EC2EA}">
      <dsp:nvSpPr>
        <dsp:cNvPr id="0" name=""/>
        <dsp:cNvSpPr/>
      </dsp:nvSpPr>
      <dsp:spPr>
        <a:xfrm>
          <a:off x="0" y="135433"/>
          <a:ext cx="3427015" cy="2056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Math</a:t>
          </a:r>
          <a:r>
            <a:rPr lang="en-US" sz="3400" kern="1200" baseline="0" dirty="0"/>
            <a:t> has its own language (words and symbols).</a:t>
          </a:r>
          <a:endParaRPr lang="en-US" sz="3400" kern="1200" dirty="0"/>
        </a:p>
      </dsp:txBody>
      <dsp:txXfrm>
        <a:off x="0" y="135433"/>
        <a:ext cx="3427015" cy="2056209"/>
      </dsp:txXfrm>
    </dsp:sp>
    <dsp:sp modelId="{B2D06DAA-D2A8-734F-884E-1636E7CBC2C0}">
      <dsp:nvSpPr>
        <dsp:cNvPr id="0" name=""/>
        <dsp:cNvSpPr/>
      </dsp:nvSpPr>
      <dsp:spPr>
        <a:xfrm>
          <a:off x="3769717" y="135433"/>
          <a:ext cx="3427015" cy="2056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Use explicit instruction.</a:t>
          </a:r>
        </a:p>
      </dsp:txBody>
      <dsp:txXfrm>
        <a:off x="3769717" y="135433"/>
        <a:ext cx="3427015" cy="2056209"/>
      </dsp:txXfrm>
    </dsp:sp>
    <dsp:sp modelId="{C8564FCF-2A73-0843-B3B5-84EDFF072DD4}">
      <dsp:nvSpPr>
        <dsp:cNvPr id="0" name=""/>
        <dsp:cNvSpPr/>
      </dsp:nvSpPr>
      <dsp:spPr>
        <a:xfrm>
          <a:off x="7539434" y="135433"/>
          <a:ext cx="3427015" cy="2056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Model and practice correct vocabulary.</a:t>
          </a:r>
        </a:p>
      </dsp:txBody>
      <dsp:txXfrm>
        <a:off x="7539434" y="135433"/>
        <a:ext cx="3427015" cy="2056209"/>
      </dsp:txXfrm>
    </dsp:sp>
    <dsp:sp modelId="{BB4CADB7-5479-8C43-B00A-90845C7FD127}">
      <dsp:nvSpPr>
        <dsp:cNvPr id="0" name=""/>
        <dsp:cNvSpPr/>
      </dsp:nvSpPr>
      <dsp:spPr>
        <a:xfrm>
          <a:off x="1884858" y="2534344"/>
          <a:ext cx="3427015" cy="2056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Link math vocabulary across curriculum.</a:t>
          </a:r>
        </a:p>
      </dsp:txBody>
      <dsp:txXfrm>
        <a:off x="1884858" y="2534344"/>
        <a:ext cx="3427015" cy="2056209"/>
      </dsp:txXfrm>
    </dsp:sp>
    <dsp:sp modelId="{C98A2EE3-9F9D-D947-9055-E951C03026B3}">
      <dsp:nvSpPr>
        <dsp:cNvPr id="0" name=""/>
        <dsp:cNvSpPr/>
      </dsp:nvSpPr>
      <dsp:spPr>
        <a:xfrm>
          <a:off x="5654575" y="2534344"/>
          <a:ext cx="3427015" cy="2056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Be intentional.</a:t>
          </a:r>
        </a:p>
      </dsp:txBody>
      <dsp:txXfrm>
        <a:off x="5654575" y="2534344"/>
        <a:ext cx="3427015" cy="2056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7AEA2-A811-4E42-A158-5A8E719699F6}">
      <dsp:nvSpPr>
        <dsp:cNvPr id="0" name=""/>
        <dsp:cNvSpPr/>
      </dsp:nvSpPr>
      <dsp:spPr>
        <a:xfrm>
          <a:off x="3514135" y="1557362"/>
          <a:ext cx="2268934" cy="119904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US" sz="3300" kern="1200" dirty="0"/>
            <a:t>Magnitude</a:t>
          </a:r>
        </a:p>
      </dsp:txBody>
      <dsp:txXfrm>
        <a:off x="3572668" y="1615895"/>
        <a:ext cx="2151868" cy="1081981"/>
      </dsp:txXfrm>
    </dsp:sp>
    <dsp:sp modelId="{ECC3273B-7D3C-544C-BF1D-06375555F0ED}">
      <dsp:nvSpPr>
        <dsp:cNvPr id="0" name=""/>
        <dsp:cNvSpPr/>
      </dsp:nvSpPr>
      <dsp:spPr>
        <a:xfrm rot="16199013">
          <a:off x="4433565" y="1342559"/>
          <a:ext cx="429606" cy="0"/>
        </a:xfrm>
        <a:custGeom>
          <a:avLst/>
          <a:gdLst/>
          <a:ahLst/>
          <a:cxnLst/>
          <a:rect l="0" t="0" r="0" b="0"/>
          <a:pathLst>
            <a:path>
              <a:moveTo>
                <a:pt x="0" y="0"/>
              </a:moveTo>
              <a:lnTo>
                <a:pt x="429606"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B696D9E-DC77-A247-945B-831E423B342E}">
      <dsp:nvSpPr>
        <dsp:cNvPr id="0" name=""/>
        <dsp:cNvSpPr/>
      </dsp:nvSpPr>
      <dsp:spPr>
        <a:xfrm>
          <a:off x="3583999" y="105639"/>
          <a:ext cx="2128322" cy="102211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t>Compare Fractions</a:t>
          </a:r>
        </a:p>
      </dsp:txBody>
      <dsp:txXfrm>
        <a:off x="3633895" y="155535"/>
        <a:ext cx="2028530" cy="922325"/>
      </dsp:txXfrm>
    </dsp:sp>
    <dsp:sp modelId="{2B60BAD6-E481-B84A-B632-756D99E5DB93}">
      <dsp:nvSpPr>
        <dsp:cNvPr id="0" name=""/>
        <dsp:cNvSpPr/>
      </dsp:nvSpPr>
      <dsp:spPr>
        <a:xfrm rot="1347498">
          <a:off x="5754289" y="2770792"/>
          <a:ext cx="758940" cy="0"/>
        </a:xfrm>
        <a:custGeom>
          <a:avLst/>
          <a:gdLst/>
          <a:ahLst/>
          <a:cxnLst/>
          <a:rect l="0" t="0" r="0" b="0"/>
          <a:pathLst>
            <a:path>
              <a:moveTo>
                <a:pt x="0" y="0"/>
              </a:moveTo>
              <a:lnTo>
                <a:pt x="758940"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D8360A-D4D3-8A48-82FC-D4A587676E36}">
      <dsp:nvSpPr>
        <dsp:cNvPr id="0" name=""/>
        <dsp:cNvSpPr/>
      </dsp:nvSpPr>
      <dsp:spPr>
        <a:xfrm>
          <a:off x="6484450" y="2844578"/>
          <a:ext cx="2128322" cy="102211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t>Number Line</a:t>
          </a:r>
        </a:p>
      </dsp:txBody>
      <dsp:txXfrm>
        <a:off x="6534346" y="2894474"/>
        <a:ext cx="2028530" cy="922325"/>
      </dsp:txXfrm>
    </dsp:sp>
    <dsp:sp modelId="{216647DB-88C9-F841-AE6E-EE273ACC03A7}">
      <dsp:nvSpPr>
        <dsp:cNvPr id="0" name=""/>
        <dsp:cNvSpPr/>
      </dsp:nvSpPr>
      <dsp:spPr>
        <a:xfrm rot="9421861">
          <a:off x="2857252" y="2771173"/>
          <a:ext cx="683998" cy="0"/>
        </a:xfrm>
        <a:custGeom>
          <a:avLst/>
          <a:gdLst/>
          <a:ahLst/>
          <a:cxnLst/>
          <a:rect l="0" t="0" r="0" b="0"/>
          <a:pathLst>
            <a:path>
              <a:moveTo>
                <a:pt x="0" y="0"/>
              </a:moveTo>
              <a:lnTo>
                <a:pt x="683998"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FE5226D-B887-304F-89C1-9783767F74CF}">
      <dsp:nvSpPr>
        <dsp:cNvPr id="0" name=""/>
        <dsp:cNvSpPr/>
      </dsp:nvSpPr>
      <dsp:spPr>
        <a:xfrm>
          <a:off x="756044" y="2844604"/>
          <a:ext cx="2128322" cy="102211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t>Order Fractions</a:t>
          </a:r>
        </a:p>
      </dsp:txBody>
      <dsp:txXfrm>
        <a:off x="805940" y="2894500"/>
        <a:ext cx="2028530" cy="9223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3B3C0-180E-0044-A647-224103755D5F}">
      <dsp:nvSpPr>
        <dsp:cNvPr id="0" name=""/>
        <dsp:cNvSpPr/>
      </dsp:nvSpPr>
      <dsp:spPr>
        <a:xfrm>
          <a:off x="2948401" y="0"/>
          <a:ext cx="4783137" cy="4783137"/>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D3F940E-978C-2246-88F3-5BDA80281C04}">
      <dsp:nvSpPr>
        <dsp:cNvPr id="0" name=""/>
        <dsp:cNvSpPr/>
      </dsp:nvSpPr>
      <dsp:spPr>
        <a:xfrm>
          <a:off x="3131277" y="317793"/>
          <a:ext cx="1865423" cy="1865423"/>
        </a:xfrm>
        <a:prstGeom prst="roundRect">
          <a:avLst/>
        </a:prstGeom>
        <a:solidFill>
          <a:schemeClr val="accent1"/>
        </a:solidFill>
        <a:ln w="38100" cap="flat" cmpd="sng" algn="ctr">
          <a:solidFill>
            <a:schemeClr val="accent2"/>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63830" tIns="163830" rIns="163830" bIns="163830" numCol="1" spcCol="1270" anchor="t" anchorCtr="0">
          <a:noAutofit/>
        </a:bodyPr>
        <a:lstStyle/>
        <a:p>
          <a:pPr marL="0" lvl="0" indent="0" algn="ctr" defTabSz="1911350">
            <a:lnSpc>
              <a:spcPct val="90000"/>
            </a:lnSpc>
            <a:spcBef>
              <a:spcPct val="0"/>
            </a:spcBef>
            <a:spcAft>
              <a:spcPct val="35000"/>
            </a:spcAft>
            <a:buNone/>
          </a:pPr>
          <a:endParaRPr lang="en-US" sz="4300" b="1" u="sng" kern="1200" dirty="0"/>
        </a:p>
        <a:p>
          <a:pPr marL="0" lvl="0" indent="0" algn="ctr" defTabSz="1911350">
            <a:lnSpc>
              <a:spcPct val="90000"/>
            </a:lnSpc>
            <a:spcBef>
              <a:spcPct val="0"/>
            </a:spcBef>
            <a:spcAft>
              <a:spcPct val="35000"/>
            </a:spcAft>
            <a:buNone/>
          </a:pPr>
          <a:endParaRPr lang="en-US" sz="4300" kern="1200" dirty="0"/>
        </a:p>
      </dsp:txBody>
      <dsp:txXfrm>
        <a:off x="3222339" y="408855"/>
        <a:ext cx="1683299" cy="1683299"/>
      </dsp:txXfrm>
    </dsp:sp>
    <dsp:sp modelId="{7EF8B84F-71A5-FC41-B8B7-D80BB551B5BA}">
      <dsp:nvSpPr>
        <dsp:cNvPr id="0" name=""/>
        <dsp:cNvSpPr/>
      </dsp:nvSpPr>
      <dsp:spPr>
        <a:xfrm>
          <a:off x="5805908" y="321150"/>
          <a:ext cx="1865423" cy="1865423"/>
        </a:xfrm>
        <a:prstGeom prst="roundRect">
          <a:avLst/>
        </a:prstGeom>
        <a:solidFill>
          <a:schemeClr val="accent1"/>
        </a:solidFill>
        <a:ln w="38100" cap="flat" cmpd="sng" algn="ctr">
          <a:solidFill>
            <a:schemeClr val="accent2"/>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63830" tIns="163830" rIns="163830" bIns="163830" numCol="1" spcCol="1270" anchor="t" anchorCtr="0">
          <a:noAutofit/>
        </a:bodyPr>
        <a:lstStyle/>
        <a:p>
          <a:pPr marL="0" lvl="0" indent="0" algn="ctr" defTabSz="1911350">
            <a:lnSpc>
              <a:spcPct val="90000"/>
            </a:lnSpc>
            <a:spcBef>
              <a:spcPct val="0"/>
            </a:spcBef>
            <a:spcAft>
              <a:spcPct val="35000"/>
            </a:spcAft>
            <a:buNone/>
          </a:pPr>
          <a:endParaRPr lang="en-US" sz="4300" b="1" u="sng" kern="1200" dirty="0"/>
        </a:p>
      </dsp:txBody>
      <dsp:txXfrm>
        <a:off x="5896970" y="412212"/>
        <a:ext cx="1683299" cy="1683299"/>
      </dsp:txXfrm>
    </dsp:sp>
    <dsp:sp modelId="{F0B0DABB-07A3-CF4E-BE8B-F10664185C2A}">
      <dsp:nvSpPr>
        <dsp:cNvPr id="0" name=""/>
        <dsp:cNvSpPr/>
      </dsp:nvSpPr>
      <dsp:spPr>
        <a:xfrm>
          <a:off x="3073952" y="2463316"/>
          <a:ext cx="1865423" cy="1865423"/>
        </a:xfrm>
        <a:prstGeom prst="roundRect">
          <a:avLst/>
        </a:prstGeom>
        <a:solidFill>
          <a:schemeClr val="accent1"/>
        </a:solidFill>
        <a:ln w="38100" cap="flat" cmpd="sng" algn="ctr">
          <a:solidFill>
            <a:schemeClr val="accent2"/>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5 &gt; 1</a:t>
          </a:r>
        </a:p>
        <a:p>
          <a:pPr marL="0" lvl="0" indent="0" algn="ctr" defTabSz="1778000">
            <a:lnSpc>
              <a:spcPct val="90000"/>
            </a:lnSpc>
            <a:spcBef>
              <a:spcPct val="0"/>
            </a:spcBef>
            <a:spcAft>
              <a:spcPct val="35000"/>
            </a:spcAft>
            <a:buNone/>
          </a:pPr>
          <a:r>
            <a:rPr lang="en-US" sz="4000" kern="1200" dirty="0"/>
            <a:t>6 &gt; 2</a:t>
          </a:r>
        </a:p>
      </dsp:txBody>
      <dsp:txXfrm>
        <a:off x="3165014" y="2554378"/>
        <a:ext cx="1683299" cy="1683299"/>
      </dsp:txXfrm>
    </dsp:sp>
    <dsp:sp modelId="{2B12D4CE-7635-E644-B049-18DB80EB71BD}">
      <dsp:nvSpPr>
        <dsp:cNvPr id="0" name=""/>
        <dsp:cNvSpPr/>
      </dsp:nvSpPr>
      <dsp:spPr>
        <a:xfrm>
          <a:off x="5813874" y="2476336"/>
          <a:ext cx="1865423" cy="1865423"/>
        </a:xfrm>
        <a:prstGeom prst="roundRect">
          <a:avLst/>
        </a:prstGeom>
        <a:solidFill>
          <a:schemeClr val="accent1"/>
        </a:solidFill>
        <a:ln w="38100" cap="flat" cmpd="sng" algn="ctr">
          <a:solidFill>
            <a:schemeClr val="accent2"/>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1 &lt; 2</a:t>
          </a:r>
        </a:p>
        <a:p>
          <a:pPr marL="0" lvl="0" indent="0" algn="ctr" defTabSz="1778000">
            <a:lnSpc>
              <a:spcPct val="90000"/>
            </a:lnSpc>
            <a:spcBef>
              <a:spcPct val="0"/>
            </a:spcBef>
            <a:spcAft>
              <a:spcPct val="35000"/>
            </a:spcAft>
            <a:buNone/>
          </a:pPr>
          <a:r>
            <a:rPr lang="en-US" sz="4000" kern="1200" dirty="0"/>
            <a:t>2 &lt; 6</a:t>
          </a:r>
        </a:p>
      </dsp:txBody>
      <dsp:txXfrm>
        <a:off x="5904936" y="2567398"/>
        <a:ext cx="1683299" cy="16832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B6DA9-1A99-0645-A5EB-03EB434D3484}">
      <dsp:nvSpPr>
        <dsp:cNvPr id="0" name=""/>
        <dsp:cNvSpPr/>
      </dsp:nvSpPr>
      <dsp:spPr>
        <a:xfrm>
          <a:off x="3562406" y="-98717"/>
          <a:ext cx="2019187" cy="1747552"/>
        </a:xfrm>
        <a:prstGeom prst="ellipse">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Instruction fails to emphasize fraction magnitude</a:t>
          </a:r>
          <a:r>
            <a:rPr lang="en-US" sz="1300" kern="1200" dirty="0"/>
            <a:t>.</a:t>
          </a:r>
        </a:p>
      </dsp:txBody>
      <dsp:txXfrm>
        <a:off x="3858109" y="157206"/>
        <a:ext cx="1427781" cy="1235706"/>
      </dsp:txXfrm>
    </dsp:sp>
    <dsp:sp modelId="{9CC5C18F-3357-BA4D-AC73-448FA5EFDA1B}">
      <dsp:nvSpPr>
        <dsp:cNvPr id="0" name=""/>
        <dsp:cNvSpPr/>
      </dsp:nvSpPr>
      <dsp:spPr>
        <a:xfrm rot="2160000">
          <a:off x="5397358" y="1192414"/>
          <a:ext cx="216821" cy="522135"/>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403569" y="1277724"/>
        <a:ext cx="151775" cy="313281"/>
      </dsp:txXfrm>
    </dsp:sp>
    <dsp:sp modelId="{32D3C52C-9CB4-5C41-913C-3A2BBC092AAE}">
      <dsp:nvSpPr>
        <dsp:cNvPr id="0" name=""/>
        <dsp:cNvSpPr/>
      </dsp:nvSpPr>
      <dsp:spPr>
        <a:xfrm>
          <a:off x="5439874" y="1265343"/>
          <a:ext cx="2019187" cy="1747552"/>
        </a:xfrm>
        <a:prstGeom prst="ellipse">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Students fail to consolidate principles of fractions and whole numbers</a:t>
          </a:r>
          <a:r>
            <a:rPr lang="en-US" sz="1300" kern="1200" dirty="0"/>
            <a:t>.</a:t>
          </a:r>
        </a:p>
      </dsp:txBody>
      <dsp:txXfrm>
        <a:off x="5735577" y="1521266"/>
        <a:ext cx="1427781" cy="1235706"/>
      </dsp:txXfrm>
    </dsp:sp>
    <dsp:sp modelId="{ABB51735-8D06-D642-9E38-A862A1C15345}">
      <dsp:nvSpPr>
        <dsp:cNvPr id="0" name=""/>
        <dsp:cNvSpPr/>
      </dsp:nvSpPr>
      <dsp:spPr>
        <a:xfrm rot="6322288">
          <a:off x="6008842" y="2973994"/>
          <a:ext cx="278679" cy="522135"/>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6061725" y="3038114"/>
        <a:ext cx="195075" cy="313281"/>
      </dsp:txXfrm>
    </dsp:sp>
    <dsp:sp modelId="{6DADD791-CF8D-F045-8D38-E2CC4654E93F}">
      <dsp:nvSpPr>
        <dsp:cNvPr id="0" name=""/>
        <dsp:cNvSpPr/>
      </dsp:nvSpPr>
      <dsp:spPr>
        <a:xfrm>
          <a:off x="4833121" y="3472439"/>
          <a:ext cx="2019187" cy="1747552"/>
        </a:xfrm>
        <a:prstGeom prst="ellipse">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Students fail to expand their concept of number to include fractions.</a:t>
          </a:r>
        </a:p>
      </dsp:txBody>
      <dsp:txXfrm>
        <a:off x="5128824" y="3728362"/>
        <a:ext cx="1427781" cy="1235706"/>
      </dsp:txXfrm>
    </dsp:sp>
    <dsp:sp modelId="{7577CE9C-2D8C-4848-80B3-01018755803C}">
      <dsp:nvSpPr>
        <dsp:cNvPr id="0" name=""/>
        <dsp:cNvSpPr/>
      </dsp:nvSpPr>
      <dsp:spPr>
        <a:xfrm rot="10800000">
          <a:off x="4465074" y="4085147"/>
          <a:ext cx="260086" cy="522135"/>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4543100" y="4189574"/>
        <a:ext cx="182060" cy="313281"/>
      </dsp:txXfrm>
    </dsp:sp>
    <dsp:sp modelId="{2F0B25BD-F020-2047-BE1E-C79C0948FB71}">
      <dsp:nvSpPr>
        <dsp:cNvPr id="0" name=""/>
        <dsp:cNvSpPr/>
      </dsp:nvSpPr>
      <dsp:spPr>
        <a:xfrm>
          <a:off x="2323205" y="3472439"/>
          <a:ext cx="2019187" cy="1747552"/>
        </a:xfrm>
        <a:prstGeom prst="ellipse">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Students rely on whole number principles to determine fraction value. </a:t>
          </a:r>
        </a:p>
      </dsp:txBody>
      <dsp:txXfrm>
        <a:off x="2618908" y="3728362"/>
        <a:ext cx="1427781" cy="1235706"/>
      </dsp:txXfrm>
    </dsp:sp>
    <dsp:sp modelId="{BE920385-A1B5-704C-9957-D15662AE3B1F}">
      <dsp:nvSpPr>
        <dsp:cNvPr id="0" name=""/>
        <dsp:cNvSpPr/>
      </dsp:nvSpPr>
      <dsp:spPr>
        <a:xfrm rot="15232244">
          <a:off x="2874691" y="2989277"/>
          <a:ext cx="282387" cy="522135"/>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928816" y="3134395"/>
        <a:ext cx="197671" cy="313281"/>
      </dsp:txXfrm>
    </dsp:sp>
    <dsp:sp modelId="{F1FFC3B7-BB56-BC42-BE4C-820309BA7E9B}">
      <dsp:nvSpPr>
        <dsp:cNvPr id="0" name=""/>
        <dsp:cNvSpPr/>
      </dsp:nvSpPr>
      <dsp:spPr>
        <a:xfrm>
          <a:off x="1684938" y="1265343"/>
          <a:ext cx="2019187" cy="1747552"/>
        </a:xfrm>
        <a:prstGeom prst="ellipse">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ym typeface="Wingdings"/>
            </a:rPr>
            <a:t>Students commit whole number errors. </a:t>
          </a:r>
          <a:endParaRPr lang="en-US" sz="1600" kern="1200" dirty="0"/>
        </a:p>
      </dsp:txBody>
      <dsp:txXfrm>
        <a:off x="1980641" y="1521266"/>
        <a:ext cx="1427781" cy="1235706"/>
      </dsp:txXfrm>
    </dsp:sp>
    <dsp:sp modelId="{DE451B61-DCBD-2A4D-B580-E0D134A54336}">
      <dsp:nvSpPr>
        <dsp:cNvPr id="0" name=""/>
        <dsp:cNvSpPr/>
      </dsp:nvSpPr>
      <dsp:spPr>
        <a:xfrm rot="19440000">
          <a:off x="3519890" y="1199628"/>
          <a:ext cx="216821" cy="522135"/>
        </a:xfrm>
        <a:prstGeom prst="rightArrow">
          <a:avLst>
            <a:gd name="adj1" fmla="val 60000"/>
            <a:gd name="adj2" fmla="val 50000"/>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526101" y="1323172"/>
        <a:ext cx="151775" cy="3132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224B4-B0F1-444C-A620-B97EF760EA7D}">
      <dsp:nvSpPr>
        <dsp:cNvPr id="0" name=""/>
        <dsp:cNvSpPr/>
      </dsp:nvSpPr>
      <dsp:spPr>
        <a:xfrm>
          <a:off x="2164291" y="0"/>
          <a:ext cx="2164291" cy="1752600"/>
        </a:xfrm>
        <a:prstGeom prst="trapezoid">
          <a:avLst>
            <a:gd name="adj" fmla="val 61745"/>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en-US" sz="3700" kern="1200" dirty="0"/>
        </a:p>
        <a:p>
          <a:pPr marL="0" lvl="0" indent="0" algn="ctr" defTabSz="1644650">
            <a:lnSpc>
              <a:spcPct val="90000"/>
            </a:lnSpc>
            <a:spcBef>
              <a:spcPct val="0"/>
            </a:spcBef>
            <a:spcAft>
              <a:spcPct val="35000"/>
            </a:spcAft>
            <a:buNone/>
          </a:pPr>
          <a:r>
            <a:rPr lang="en-US" sz="3700" kern="1200" dirty="0"/>
            <a:t>DBI</a:t>
          </a:r>
        </a:p>
      </dsp:txBody>
      <dsp:txXfrm>
        <a:off x="2164291" y="0"/>
        <a:ext cx="2164291" cy="1752600"/>
      </dsp:txXfrm>
    </dsp:sp>
    <dsp:sp modelId="{E6A76F70-A256-5A47-965E-D22AE5A71533}">
      <dsp:nvSpPr>
        <dsp:cNvPr id="0" name=""/>
        <dsp:cNvSpPr/>
      </dsp:nvSpPr>
      <dsp:spPr>
        <a:xfrm>
          <a:off x="1082145" y="1752600"/>
          <a:ext cx="4328583" cy="1752600"/>
        </a:xfrm>
        <a:prstGeom prst="trapezoid">
          <a:avLst>
            <a:gd name="adj" fmla="val 61745"/>
          </a:avLst>
        </a:prstGeom>
        <a:gradFill rotWithShape="0">
          <a:gsLst>
            <a:gs pos="0">
              <a:schemeClr val="accent1">
                <a:shade val="80000"/>
                <a:hueOff val="144218"/>
                <a:satOff val="-6868"/>
                <a:lumOff val="14013"/>
                <a:alphaOff val="0"/>
                <a:shade val="51000"/>
                <a:satMod val="130000"/>
              </a:schemeClr>
            </a:gs>
            <a:gs pos="80000">
              <a:schemeClr val="accent1">
                <a:shade val="80000"/>
                <a:hueOff val="144218"/>
                <a:satOff val="-6868"/>
                <a:lumOff val="14013"/>
                <a:alphaOff val="0"/>
                <a:shade val="93000"/>
                <a:satMod val="130000"/>
              </a:schemeClr>
            </a:gs>
            <a:gs pos="100000">
              <a:schemeClr val="accent1">
                <a:shade val="80000"/>
                <a:hueOff val="144218"/>
                <a:satOff val="-6868"/>
                <a:lumOff val="1401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Tier 2</a:t>
          </a:r>
        </a:p>
        <a:p>
          <a:pPr marL="0" lvl="0" indent="0" algn="ctr" defTabSz="1644650">
            <a:lnSpc>
              <a:spcPct val="90000"/>
            </a:lnSpc>
            <a:spcBef>
              <a:spcPct val="0"/>
            </a:spcBef>
            <a:spcAft>
              <a:spcPct val="35000"/>
            </a:spcAft>
            <a:buNone/>
          </a:pPr>
          <a:r>
            <a:rPr lang="en-US" sz="3700" kern="1200" dirty="0"/>
            <a:t>Fraction Face-Off! </a:t>
          </a:r>
        </a:p>
      </dsp:txBody>
      <dsp:txXfrm>
        <a:off x="1839647" y="1752600"/>
        <a:ext cx="2813579" cy="1752600"/>
      </dsp:txXfrm>
    </dsp:sp>
    <dsp:sp modelId="{1A808AC2-D245-BA42-871D-07FEB6B6C741}">
      <dsp:nvSpPr>
        <dsp:cNvPr id="0" name=""/>
        <dsp:cNvSpPr/>
      </dsp:nvSpPr>
      <dsp:spPr>
        <a:xfrm>
          <a:off x="0" y="3505200"/>
          <a:ext cx="6492875" cy="1752600"/>
        </a:xfrm>
        <a:prstGeom prst="trapezoid">
          <a:avLst>
            <a:gd name="adj" fmla="val 61745"/>
          </a:avLst>
        </a:prstGeom>
        <a:gradFill rotWithShape="0">
          <a:gsLst>
            <a:gs pos="0">
              <a:schemeClr val="accent1">
                <a:shade val="80000"/>
                <a:hueOff val="288437"/>
                <a:satOff val="-13736"/>
                <a:lumOff val="28027"/>
                <a:alphaOff val="0"/>
                <a:shade val="51000"/>
                <a:satMod val="130000"/>
              </a:schemeClr>
            </a:gs>
            <a:gs pos="80000">
              <a:schemeClr val="accent1">
                <a:shade val="80000"/>
                <a:hueOff val="288437"/>
                <a:satOff val="-13736"/>
                <a:lumOff val="28027"/>
                <a:alphaOff val="0"/>
                <a:shade val="93000"/>
                <a:satMod val="130000"/>
              </a:schemeClr>
            </a:gs>
            <a:gs pos="100000">
              <a:schemeClr val="accent1">
                <a:shade val="80000"/>
                <a:hueOff val="288437"/>
                <a:satOff val="-13736"/>
                <a:lumOff val="280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General Classroom Instruction</a:t>
          </a:r>
        </a:p>
      </dsp:txBody>
      <dsp:txXfrm>
        <a:off x="1136253" y="3505200"/>
        <a:ext cx="4220368" cy="1752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F5E8F-3352-CA47-B18F-C407784CF936}">
      <dsp:nvSpPr>
        <dsp:cNvPr id="0" name=""/>
        <dsp:cNvSpPr/>
      </dsp:nvSpPr>
      <dsp:spPr>
        <a:xfrm>
          <a:off x="3211455" y="2829538"/>
          <a:ext cx="2271769" cy="394274"/>
        </a:xfrm>
        <a:custGeom>
          <a:avLst/>
          <a:gdLst/>
          <a:ahLst/>
          <a:cxnLst/>
          <a:rect l="0" t="0" r="0" b="0"/>
          <a:pathLst>
            <a:path>
              <a:moveTo>
                <a:pt x="0" y="0"/>
              </a:moveTo>
              <a:lnTo>
                <a:pt x="0" y="197137"/>
              </a:lnTo>
              <a:lnTo>
                <a:pt x="2271769" y="197137"/>
              </a:lnTo>
              <a:lnTo>
                <a:pt x="2271769" y="3942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DEAFC6-68D1-6540-8015-277D89EFA094}">
      <dsp:nvSpPr>
        <dsp:cNvPr id="0" name=""/>
        <dsp:cNvSpPr/>
      </dsp:nvSpPr>
      <dsp:spPr>
        <a:xfrm>
          <a:off x="3165735" y="2829538"/>
          <a:ext cx="91440" cy="394274"/>
        </a:xfrm>
        <a:custGeom>
          <a:avLst/>
          <a:gdLst/>
          <a:ahLst/>
          <a:cxnLst/>
          <a:rect l="0" t="0" r="0" b="0"/>
          <a:pathLst>
            <a:path>
              <a:moveTo>
                <a:pt x="45720" y="0"/>
              </a:moveTo>
              <a:lnTo>
                <a:pt x="45720" y="3942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813C2FD-B837-6947-845C-54ABB920ED81}">
      <dsp:nvSpPr>
        <dsp:cNvPr id="0" name=""/>
        <dsp:cNvSpPr/>
      </dsp:nvSpPr>
      <dsp:spPr>
        <a:xfrm>
          <a:off x="939685" y="2829538"/>
          <a:ext cx="2271769" cy="394274"/>
        </a:xfrm>
        <a:custGeom>
          <a:avLst/>
          <a:gdLst/>
          <a:ahLst/>
          <a:cxnLst/>
          <a:rect l="0" t="0" r="0" b="0"/>
          <a:pathLst>
            <a:path>
              <a:moveTo>
                <a:pt x="2271769" y="0"/>
              </a:moveTo>
              <a:lnTo>
                <a:pt x="2271769" y="197137"/>
              </a:lnTo>
              <a:lnTo>
                <a:pt x="0" y="197137"/>
              </a:lnTo>
              <a:lnTo>
                <a:pt x="0" y="3942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DAEED7F-0C59-B74D-9585-4795A215BACE}">
      <dsp:nvSpPr>
        <dsp:cNvPr id="0" name=""/>
        <dsp:cNvSpPr/>
      </dsp:nvSpPr>
      <dsp:spPr>
        <a:xfrm>
          <a:off x="2272707" y="552314"/>
          <a:ext cx="1877495" cy="2277224"/>
        </a:xfrm>
        <a:prstGeom prst="rect">
          <a:avLst/>
        </a:prstGeom>
        <a:solidFill>
          <a:schemeClr val="tx2"/>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Magnitude activities</a:t>
          </a:r>
        </a:p>
      </dsp:txBody>
      <dsp:txXfrm>
        <a:off x="2272707" y="552314"/>
        <a:ext cx="1877495" cy="2277224"/>
      </dsp:txXfrm>
    </dsp:sp>
    <dsp:sp modelId="{68C21D09-15B9-9C47-AF21-1B1EB5496EA9}">
      <dsp:nvSpPr>
        <dsp:cNvPr id="0" name=""/>
        <dsp:cNvSpPr/>
      </dsp:nvSpPr>
      <dsp:spPr>
        <a:xfrm>
          <a:off x="937" y="3223812"/>
          <a:ext cx="1877495" cy="938747"/>
        </a:xfrm>
        <a:prstGeom prst="rect">
          <a:avLst/>
        </a:prstGeom>
        <a:solidFill>
          <a:schemeClr val="tx2"/>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Number line</a:t>
          </a:r>
        </a:p>
      </dsp:txBody>
      <dsp:txXfrm>
        <a:off x="937" y="3223812"/>
        <a:ext cx="1877495" cy="938747"/>
      </dsp:txXfrm>
    </dsp:sp>
    <dsp:sp modelId="{8EFDFEFE-5D05-6342-B6B4-23C76FC810C6}">
      <dsp:nvSpPr>
        <dsp:cNvPr id="0" name=""/>
        <dsp:cNvSpPr/>
      </dsp:nvSpPr>
      <dsp:spPr>
        <a:xfrm>
          <a:off x="2272707" y="3223812"/>
          <a:ext cx="1877495" cy="938747"/>
        </a:xfrm>
        <a:prstGeom prst="rect">
          <a:avLst/>
        </a:prstGeom>
        <a:solidFill>
          <a:schemeClr val="tx2"/>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Comparing</a:t>
          </a:r>
        </a:p>
      </dsp:txBody>
      <dsp:txXfrm>
        <a:off x="2272707" y="3223812"/>
        <a:ext cx="1877495" cy="938747"/>
      </dsp:txXfrm>
    </dsp:sp>
    <dsp:sp modelId="{6B9FC06A-E6EC-BA48-BD56-BEEE9E749856}">
      <dsp:nvSpPr>
        <dsp:cNvPr id="0" name=""/>
        <dsp:cNvSpPr/>
      </dsp:nvSpPr>
      <dsp:spPr>
        <a:xfrm>
          <a:off x="4544477" y="3223812"/>
          <a:ext cx="1877495" cy="938747"/>
        </a:xfrm>
        <a:prstGeom prst="rect">
          <a:avLst/>
        </a:prstGeom>
        <a:solidFill>
          <a:schemeClr val="tx2"/>
        </a:soli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Ordering</a:t>
          </a:r>
        </a:p>
      </dsp:txBody>
      <dsp:txXfrm>
        <a:off x="4544477" y="3223812"/>
        <a:ext cx="1877495" cy="938747"/>
      </dsp:txXfrm>
    </dsp:sp>
    <dsp:sp modelId="{C70A96A8-9694-2141-8EF2-283BB42DC4EB}">
      <dsp:nvSpPr>
        <dsp:cNvPr id="0" name=""/>
        <dsp:cNvSpPr/>
      </dsp:nvSpPr>
      <dsp:spPr>
        <a:xfrm>
          <a:off x="4544477" y="552314"/>
          <a:ext cx="1877495" cy="227722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Computation (add and subtract)</a:t>
          </a:r>
        </a:p>
      </dsp:txBody>
      <dsp:txXfrm>
        <a:off x="4544477" y="552314"/>
        <a:ext cx="1877495" cy="2277224"/>
      </dsp:txXfrm>
    </dsp:sp>
    <dsp:sp modelId="{E5222F8F-BA07-2649-B3DA-F5AA0B87289D}">
      <dsp:nvSpPr>
        <dsp:cNvPr id="0" name=""/>
        <dsp:cNvSpPr/>
      </dsp:nvSpPr>
      <dsp:spPr>
        <a:xfrm>
          <a:off x="6816247" y="552314"/>
          <a:ext cx="1877495" cy="227722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Convert improper fractions to mixed numbers</a:t>
          </a:r>
        </a:p>
      </dsp:txBody>
      <dsp:txXfrm>
        <a:off x="6816247" y="552314"/>
        <a:ext cx="1877495" cy="2277224"/>
      </dsp:txXfrm>
    </dsp:sp>
    <dsp:sp modelId="{656237A4-E6D6-A74C-99B9-EE948B25EDE8}">
      <dsp:nvSpPr>
        <dsp:cNvPr id="0" name=""/>
        <dsp:cNvSpPr/>
      </dsp:nvSpPr>
      <dsp:spPr>
        <a:xfrm>
          <a:off x="9088017" y="552314"/>
          <a:ext cx="1877495" cy="227722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Word problems; multiplicative reasoning</a:t>
          </a:r>
        </a:p>
      </dsp:txBody>
      <dsp:txXfrm>
        <a:off x="9088017" y="552314"/>
        <a:ext cx="1877495" cy="22772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2634B-DC50-CD41-90E9-E613E5A9FBAE}">
      <dsp:nvSpPr>
        <dsp:cNvPr id="0" name=""/>
        <dsp:cNvSpPr/>
      </dsp:nvSpPr>
      <dsp:spPr>
        <a:xfrm>
          <a:off x="1265051" y="277106"/>
          <a:ext cx="3581068" cy="3581068"/>
        </a:xfrm>
        <a:prstGeom prst="pie">
          <a:avLst>
            <a:gd name="adj1" fmla="val 16200000"/>
            <a:gd name="adj2" fmla="val 1800000"/>
          </a:avLst>
        </a:prstGeom>
        <a:solidFill>
          <a:srgbClr val="1466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rPr>
            <a:t>Ordering</a:t>
          </a:r>
          <a:r>
            <a:rPr lang="en-US" sz="1600" kern="1200" dirty="0">
              <a:solidFill>
                <a:schemeClr val="tx1"/>
              </a:solidFill>
            </a:rPr>
            <a:t> </a:t>
          </a:r>
          <a:r>
            <a:rPr lang="en-US" sz="1600" kern="1200" dirty="0">
              <a:solidFill>
                <a:srgbClr val="FFFFFF"/>
              </a:solidFill>
            </a:rPr>
            <a:t>Fractions</a:t>
          </a:r>
        </a:p>
      </dsp:txBody>
      <dsp:txXfrm>
        <a:off x="3152359" y="1035952"/>
        <a:ext cx="1278953" cy="1065794"/>
      </dsp:txXfrm>
    </dsp:sp>
    <dsp:sp modelId="{FD754676-515F-C84F-ABF8-9A339AD850C4}">
      <dsp:nvSpPr>
        <dsp:cNvPr id="0" name=""/>
        <dsp:cNvSpPr/>
      </dsp:nvSpPr>
      <dsp:spPr>
        <a:xfrm>
          <a:off x="1191298" y="405001"/>
          <a:ext cx="3581068" cy="3581068"/>
        </a:xfrm>
        <a:prstGeom prst="pie">
          <a:avLst>
            <a:gd name="adj1" fmla="val 1800000"/>
            <a:gd name="adj2" fmla="val 9000000"/>
          </a:avLst>
        </a:prstGeom>
        <a:solidFill>
          <a:srgbClr val="1466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rPr>
            <a:t>Comparing</a:t>
          </a:r>
          <a:r>
            <a:rPr lang="en-US" sz="1600" kern="1200" dirty="0">
              <a:solidFill>
                <a:schemeClr val="tx1"/>
              </a:solidFill>
            </a:rPr>
            <a:t> </a:t>
          </a:r>
          <a:r>
            <a:rPr lang="en-US" sz="1600" kern="1200" dirty="0">
              <a:solidFill>
                <a:srgbClr val="FFFFFF"/>
              </a:solidFill>
            </a:rPr>
            <a:t>Fractions</a:t>
          </a:r>
        </a:p>
      </dsp:txBody>
      <dsp:txXfrm>
        <a:off x="2043933" y="2728433"/>
        <a:ext cx="1918429" cy="937898"/>
      </dsp:txXfrm>
    </dsp:sp>
    <dsp:sp modelId="{F9A18BA5-5EC2-DA45-9416-608E2866B641}">
      <dsp:nvSpPr>
        <dsp:cNvPr id="0" name=""/>
        <dsp:cNvSpPr/>
      </dsp:nvSpPr>
      <dsp:spPr>
        <a:xfrm>
          <a:off x="1117545" y="277106"/>
          <a:ext cx="3581068" cy="3581068"/>
        </a:xfrm>
        <a:prstGeom prst="pie">
          <a:avLst>
            <a:gd name="adj1" fmla="val 9000000"/>
            <a:gd name="adj2" fmla="val 16200000"/>
          </a:avLst>
        </a:prstGeom>
        <a:solidFill>
          <a:srgbClr val="1466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Placing Fractions on the Number Line</a:t>
          </a:r>
        </a:p>
      </dsp:txBody>
      <dsp:txXfrm>
        <a:off x="1532352" y="1035952"/>
        <a:ext cx="1278953" cy="1065794"/>
      </dsp:txXfrm>
    </dsp:sp>
    <dsp:sp modelId="{6AAAC502-F60A-F146-A8C4-67D31CCB8A28}">
      <dsp:nvSpPr>
        <dsp:cNvPr id="0" name=""/>
        <dsp:cNvSpPr/>
      </dsp:nvSpPr>
      <dsp:spPr>
        <a:xfrm>
          <a:off x="1043661" y="55421"/>
          <a:ext cx="4024439" cy="402443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681CB7-9DA0-6D4C-A5B9-64D371ED7EC1}">
      <dsp:nvSpPr>
        <dsp:cNvPr id="0" name=""/>
        <dsp:cNvSpPr/>
      </dsp:nvSpPr>
      <dsp:spPr>
        <a:xfrm>
          <a:off x="969612" y="183090"/>
          <a:ext cx="4024439" cy="402443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992AFF-F2C2-8243-9F5B-7A627218799D}">
      <dsp:nvSpPr>
        <dsp:cNvPr id="0" name=""/>
        <dsp:cNvSpPr/>
      </dsp:nvSpPr>
      <dsp:spPr>
        <a:xfrm>
          <a:off x="895564" y="55421"/>
          <a:ext cx="4024439" cy="402443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image" Target="../media/image58.emf"/><Relationship Id="rId4"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9.emf"/><Relationship Id="rId1"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9.emf"/><Relationship Id="rId1" Type="http://schemas.openxmlformats.org/officeDocument/2006/relationships/image" Target="../media/image40.emf"/><Relationship Id="rId4"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3" name="Rectangle 3"/>
          <p:cNvSpPr>
            <a:spLocks noGrp="1" noChangeArrowheads="1"/>
          </p:cNvSpPr>
          <p:nvPr>
            <p:ph type="dt" sz="quarter" idx="1"/>
          </p:nvPr>
        </p:nvSpPr>
        <p:spPr bwMode="auto">
          <a:xfrm>
            <a:off x="3971926"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20484" name="Rectangle 4"/>
          <p:cNvSpPr>
            <a:spLocks noGrp="1" noChangeArrowheads="1"/>
          </p:cNvSpPr>
          <p:nvPr>
            <p:ph type="ftr" sz="quarter" idx="2"/>
          </p:nvPr>
        </p:nvSpPr>
        <p:spPr bwMode="auto">
          <a:xfrm>
            <a:off x="2"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5" name="Rectangle 5"/>
          <p:cNvSpPr>
            <a:spLocks noGrp="1" noChangeArrowheads="1"/>
          </p:cNvSpPr>
          <p:nvPr>
            <p:ph type="sldNum" sz="quarter" idx="3"/>
          </p:nvPr>
        </p:nvSpPr>
        <p:spPr bwMode="auto">
          <a:xfrm>
            <a:off x="3971926"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dirty="0"/>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971926"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427038" y="692150"/>
            <a:ext cx="6157912" cy="34639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9" y="4387769"/>
            <a:ext cx="5140325" cy="4155919"/>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2"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1926"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dirty="0"/>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normAutofit fontScale="85000" lnSpcReduction="10000"/>
          </a:bodyPr>
          <a:lstStyle/>
          <a:p>
            <a:r>
              <a:rPr lang="en-US" sz="1200" i="1" kern="1200" dirty="0">
                <a:solidFill>
                  <a:schemeClr val="tx1"/>
                </a:solidFill>
                <a:effectLst/>
                <a:latin typeface="ITC Franklin Gothic Std Bk Cd"/>
                <a:ea typeface="ＭＳ Ｐゴシック" pitchFamily="-48" charset="-128"/>
                <a:cs typeface="ＭＳ Ｐゴシック"/>
              </a:rPr>
              <a:t>The purpose of this module is to focus on the importance of fractions, including the prerequisite skills. Fractions have been cited as a key skill that students need in order to be more successful in advanced mathematics skills, including algebra. This module is designed to be completed during a full-day professional development, or it may be broken into smaller chunks. The afternoon is a chance for teachers to apply what was learned in the morning to math-specific case examples. These cases may also be given as part of this training and then discussed at a later time. </a:t>
            </a:r>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i="1" kern="1200" dirty="0">
                <a:solidFill>
                  <a:schemeClr val="tx1"/>
                </a:solidFill>
                <a:effectLst/>
                <a:latin typeface="ITC Franklin Gothic Std Bk Cd"/>
                <a:ea typeface="ＭＳ Ｐゴシック" pitchFamily="-48" charset="-128"/>
                <a:cs typeface="ＭＳ Ｐゴシック"/>
              </a:rPr>
              <a:t>The handout includes background information, graphs to analyze, vocabulary tables, and student case studies.</a:t>
            </a:r>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b="1" kern="1200" dirty="0">
                <a:solidFill>
                  <a:schemeClr val="tx1"/>
                </a:solidFill>
                <a:effectLst/>
                <a:latin typeface="ITC Franklin Gothic Std Bk Cd"/>
                <a:ea typeface="ＭＳ Ｐゴシック" pitchFamily="-48" charset="-128"/>
                <a:cs typeface="ＭＳ Ｐゴシック"/>
              </a:rPr>
              <a:t>Instructions for using the speaker notes </a:t>
            </a:r>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 Text formatted in standard font is intended to be read aloud or paraphrased by the facilitator. </a:t>
            </a:r>
          </a:p>
          <a:p>
            <a:r>
              <a:rPr lang="en-US" sz="1200" kern="1200" dirty="0">
                <a:solidFill>
                  <a:schemeClr val="tx1"/>
                </a:solidFill>
                <a:effectLst/>
                <a:latin typeface="ITC Franklin Gothic Std Bk Cd"/>
                <a:ea typeface="ＭＳ Ｐゴシック" pitchFamily="-48" charset="-128"/>
                <a:cs typeface="ＭＳ Ｐゴシック"/>
              </a:rPr>
              <a:t>• Text formatted in italics is intended as directions or notes for the facilitator; italicized text is not meant to be read aloud. </a:t>
            </a:r>
          </a:p>
          <a:p>
            <a:r>
              <a:rPr lang="en-US" sz="1200" kern="1200" dirty="0">
                <a:solidFill>
                  <a:schemeClr val="tx1"/>
                </a:solidFill>
                <a:effectLst/>
                <a:latin typeface="ITC Franklin Gothic Std Bk Cd"/>
                <a:ea typeface="ＭＳ Ｐゴシック" pitchFamily="-48" charset="-128"/>
                <a:cs typeface="ＭＳ Ｐゴシック"/>
              </a:rPr>
              <a:t>• Text formatted in underline indicates an appropriate time to click to bring up the next stage of animation in an animated slide.</a:t>
            </a:r>
          </a:p>
          <a:p>
            <a:r>
              <a:rPr lang="en-US" sz="1200" kern="1200" dirty="0">
                <a:solidFill>
                  <a:schemeClr val="tx1"/>
                </a:solidFill>
                <a:effectLst/>
                <a:latin typeface="ITC Franklin Gothic Std Bk Cd"/>
                <a:ea typeface="ＭＳ Ｐゴシック" pitchFamily="-48" charset="-128"/>
                <a:cs typeface="ＭＳ Ｐゴシック"/>
              </a:rPr>
              <a:t> </a:t>
            </a:r>
          </a:p>
          <a:p>
            <a:r>
              <a:rPr lang="en-US" sz="1200" i="1" kern="1200" dirty="0">
                <a:solidFill>
                  <a:schemeClr val="tx1"/>
                </a:solidFill>
                <a:effectLst/>
                <a:latin typeface="ITC Franklin Gothic Std Bk Cd"/>
                <a:ea typeface="ＭＳ Ｐゴシック" pitchFamily="-48" charset="-128"/>
                <a:cs typeface="ＭＳ Ｐゴシック"/>
              </a:rPr>
              <a:t>Welcome participants to the training. Introduce yourself (or selves) as the facilitator(s) and briefly cite your professional experience in regard to mathematics instruction and intensive academic intervention in mathematics.</a:t>
            </a:r>
          </a:p>
          <a:p>
            <a:endParaRPr lang="en-US" sz="1200" i="1" kern="1200" dirty="0">
              <a:solidFill>
                <a:schemeClr val="tx1"/>
              </a:solidFill>
              <a:effectLst/>
              <a:latin typeface="ITC Franklin Gothic Std Bk Cd"/>
              <a:ea typeface="ＭＳ Ｐゴシック" pitchFamily="-48" charset="-128"/>
              <a:cs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ITC Franklin Gothic Std Bk Cd"/>
                <a:ea typeface="ＭＳ Ｐゴシック" pitchFamily="-48" charset="-128"/>
                <a:cs typeface="ＭＳ Ｐゴシック"/>
              </a:rPr>
              <a:t>Although permission to reprint this publication is not necessary, the citation should be as follows:</a:t>
            </a:r>
            <a:r>
              <a:rPr lang="en-US" sz="1200" kern="1200" dirty="0">
                <a:solidFill>
                  <a:schemeClr val="tx1"/>
                </a:solidFill>
                <a:effectLst/>
                <a:latin typeface="ITC Franklin Gothic Std Bk Cd"/>
                <a:ea typeface="ＭＳ Ｐゴシック" pitchFamily="-48" charset="-128"/>
                <a:cs typeface="ＭＳ Ｐゴシック"/>
              </a:rPr>
              <a:t> i3 Intensive Intervention in Mathematics. (2020). </a:t>
            </a:r>
            <a:r>
              <a:rPr lang="en-US" sz="1200" i="1" kern="1200" dirty="0">
                <a:solidFill>
                  <a:schemeClr val="tx1"/>
                </a:solidFill>
                <a:effectLst/>
                <a:latin typeface="ITC Franklin Gothic Std Bk Cd"/>
                <a:ea typeface="ＭＳ Ｐゴシック" pitchFamily="-48" charset="-128"/>
                <a:cs typeface="ＭＳ Ｐゴシック"/>
              </a:rPr>
              <a:t>Intensive intervention in mathematics. Fraction concepts and procedures. </a:t>
            </a:r>
            <a:r>
              <a:rPr lang="en-US" sz="1200" kern="1200" dirty="0">
                <a:solidFill>
                  <a:schemeClr val="tx1"/>
                </a:solidFill>
                <a:effectLst/>
                <a:latin typeface="ITC Franklin Gothic Std Bk Cd"/>
                <a:ea typeface="ＭＳ Ｐゴシック" pitchFamily="-48" charset="-128"/>
                <a:cs typeface="ＭＳ Ｐゴシック"/>
              </a:rPr>
              <a:t>Washington, DC: Education Innovation and Research Program, U.S. Department of Education. </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dirty="0"/>
          </a:p>
        </p:txBody>
      </p:sp>
    </p:spTree>
    <p:extLst>
      <p:ext uri="{BB962C8B-B14F-4D97-AF65-F5344CB8AC3E}">
        <p14:creationId xmlns:p14="http://schemas.microsoft.com/office/powerpoint/2010/main" val="360515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latin typeface="ITC Franklin Gothic Std Bk Cd"/>
                <a:ea typeface="ＭＳ Ｐゴシック" pitchFamily="-48" charset="-128"/>
                <a:cs typeface="ＭＳ Ｐゴシック"/>
              </a:rPr>
              <a:t>[Read slide.]</a:t>
            </a:r>
          </a:p>
          <a:p>
            <a:endParaRPr lang="en-US" sz="1200" kern="1200" dirty="0">
              <a:solidFill>
                <a:schemeClr val="tx1"/>
              </a:solidFill>
              <a:latin typeface="ITC Franklin Gothic Std Bk Cd"/>
              <a:ea typeface="ＭＳ Ｐゴシック" pitchFamily="-48" charset="-128"/>
              <a:cs typeface="ＭＳ Ｐゴシック"/>
            </a:endParaRPr>
          </a:p>
          <a:p>
            <a:r>
              <a:rPr lang="en-US" sz="1200" i="1" kern="1200" dirty="0">
                <a:solidFill>
                  <a:schemeClr val="tx1"/>
                </a:solidFill>
                <a:latin typeface="ITC Franklin Gothic Std Bk Cd"/>
                <a:ea typeface="ＭＳ Ｐゴシック" pitchFamily="-48" charset="-128"/>
                <a:cs typeface="ＭＳ Ｐゴシック"/>
              </a:rPr>
              <a:t>For more information, see:</a:t>
            </a:r>
          </a:p>
          <a:p>
            <a:endParaRPr lang="en-US" sz="1200" i="1" kern="1200" dirty="0">
              <a:solidFill>
                <a:schemeClr val="tx1"/>
              </a:solidFill>
              <a:latin typeface="ITC Franklin Gothic Std Bk Cd"/>
              <a:ea typeface="ＭＳ Ｐゴシック" pitchFamily="-48" charset="-128"/>
              <a:cs typeface="ＭＳ Ｐゴシック"/>
            </a:endParaRPr>
          </a:p>
          <a:p>
            <a:pPr marL="457200" indent="-457200">
              <a:buNone/>
            </a:pPr>
            <a:r>
              <a:rPr lang="en-US" sz="1200" dirty="0"/>
              <a:t>Rittle-Johnson, B., Siegler, R. S., &amp; Alibali, M. W. (2001). Developing conceptual  understanding and procedural skill in mathematics: An iterative process. </a:t>
            </a:r>
            <a:r>
              <a:rPr lang="en-US" sz="1200" i="1" dirty="0"/>
              <a:t>Journal of Educational Psychology, 93</a:t>
            </a:r>
            <a:r>
              <a:rPr lang="en-US" sz="1200" dirty="0"/>
              <a:t>(2), 346.</a:t>
            </a:r>
          </a:p>
          <a:p>
            <a:endParaRPr lang="en-US" sz="1200" i="1" kern="1200" dirty="0">
              <a:solidFill>
                <a:schemeClr val="tx1"/>
              </a:solidFill>
              <a:latin typeface="ITC Franklin Gothic Std Bk Cd"/>
              <a:ea typeface="ＭＳ Ｐゴシック" pitchFamily="-48" charset="-128"/>
              <a:cs typeface="ＭＳ Ｐゴシック"/>
            </a:endParaRPr>
          </a:p>
          <a:p>
            <a:pPr marL="457200" indent="-457200">
              <a:buNone/>
            </a:pPr>
            <a:r>
              <a:rPr lang="en-US" sz="1200" dirty="0"/>
              <a:t>Silver, E. A. (1986). Using conceptual and procedural knowledge: A focus on relationships. In J. Hiebert (Ed.), </a:t>
            </a:r>
            <a:r>
              <a:rPr lang="en-US" sz="1200" i="1" dirty="0"/>
              <a:t>Conceptual and procedural knowledge: The case of mathematics</a:t>
            </a:r>
            <a:r>
              <a:rPr lang="en-US" sz="1200" dirty="0"/>
              <a:t> (pp. 181–198). Lawrence Erlbaum Associates, Inc.</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a:t>
            </a:fld>
            <a:endParaRPr lang="en-US" dirty="0"/>
          </a:p>
        </p:txBody>
      </p:sp>
    </p:spTree>
    <p:extLst>
      <p:ext uri="{BB962C8B-B14F-4D97-AF65-F5344CB8AC3E}">
        <p14:creationId xmlns:p14="http://schemas.microsoft.com/office/powerpoint/2010/main" val="7631219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100</a:t>
            </a:fld>
            <a:endParaRPr lang="en-US" dirty="0"/>
          </a:p>
        </p:txBody>
      </p:sp>
    </p:spTree>
    <p:extLst>
      <p:ext uri="{BB962C8B-B14F-4D97-AF65-F5344CB8AC3E}">
        <p14:creationId xmlns:p14="http://schemas.microsoft.com/office/powerpoint/2010/main" val="19785711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pattern that Ann is displaying? (Correctly converts m to I, but then keeps</a:t>
            </a:r>
            <a:r>
              <a:rPr lang="en-US" baseline="0" dirty="0"/>
              <a:t> the whole number; changes the smaller denominator to larger without considering the numerator and denominator relationship.)</a:t>
            </a:r>
            <a:endParaRPr lang="en-US" dirty="0"/>
          </a:p>
          <a:p>
            <a:endParaRPr lang="en-US" dirty="0"/>
          </a:p>
          <a:p>
            <a:r>
              <a:rPr lang="en-US" dirty="0"/>
              <a:t>What is the answer to the bottom problem</a:t>
            </a:r>
            <a:r>
              <a:rPr lang="en-US" baseline="0" dirty="0"/>
              <a:t> using this pattern?</a:t>
            </a:r>
          </a:p>
          <a:p>
            <a:endParaRPr lang="en-US" baseline="0" dirty="0"/>
          </a:p>
          <a:p>
            <a:r>
              <a:rPr lang="en-US" baseline="0" dirty="0"/>
              <a:t>5 3/8 = 5 43/8 </a:t>
            </a:r>
          </a:p>
          <a:p>
            <a:r>
              <a:rPr lang="en-US" baseline="0" dirty="0"/>
              <a:t>2 ½ = 2 5/8</a:t>
            </a:r>
          </a:p>
          <a:p>
            <a:r>
              <a:rPr lang="en-US" baseline="0" dirty="0"/>
              <a:t>Answer = 3 38/8</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101</a:t>
            </a:fld>
            <a:endParaRPr lang="en-US" dirty="0"/>
          </a:p>
        </p:txBody>
      </p:sp>
    </p:spTree>
    <p:extLst>
      <p:ext uri="{BB962C8B-B14F-4D97-AF65-F5344CB8AC3E}">
        <p14:creationId xmlns:p14="http://schemas.microsoft.com/office/powerpoint/2010/main" val="16707032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102</a:t>
            </a:fld>
            <a:endParaRPr lang="en-US" dirty="0"/>
          </a:p>
        </p:txBody>
      </p:sp>
    </p:spTree>
    <p:extLst>
      <p:ext uri="{BB962C8B-B14F-4D97-AF65-F5344CB8AC3E}">
        <p14:creationId xmlns:p14="http://schemas.microsoft.com/office/powerpoint/2010/main" val="42479327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Carol? What is the pattern? (Subtracts across Ns and Ds and WNs. Disregards the</a:t>
            </a:r>
            <a:r>
              <a:rPr lang="en-US" baseline="0" dirty="0"/>
              <a:t> need to regroup and subtract smaller from larger regardless of subtrahend and minuend.)</a:t>
            </a:r>
            <a:endParaRPr lang="en-US" dirty="0"/>
          </a:p>
          <a:p>
            <a:endParaRPr lang="en-US" dirty="0"/>
          </a:p>
          <a:p>
            <a:r>
              <a:rPr lang="en-US" dirty="0"/>
              <a:t>What are the answers to the remaining</a:t>
            </a:r>
            <a:r>
              <a:rPr lang="en-US" baseline="0" dirty="0"/>
              <a:t> </a:t>
            </a:r>
            <a:r>
              <a:rPr lang="en-US" dirty="0"/>
              <a:t>two problems</a:t>
            </a:r>
            <a:r>
              <a:rPr lang="en-US" baseline="0" dirty="0"/>
              <a:t> using this pattern?</a:t>
            </a:r>
          </a:p>
          <a:p>
            <a:endParaRPr lang="en-US" baseline="0" dirty="0"/>
          </a:p>
          <a:p>
            <a:r>
              <a:rPr lang="en-US" baseline="0" dirty="0"/>
              <a:t>3 1/6</a:t>
            </a:r>
          </a:p>
          <a:p>
            <a:r>
              <a:rPr lang="en-US" baseline="0" dirty="0"/>
              <a:t>3 2/4</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103</a:t>
            </a:fld>
            <a:endParaRPr lang="en-US" dirty="0"/>
          </a:p>
        </p:txBody>
      </p:sp>
    </p:spTree>
    <p:extLst>
      <p:ext uri="{BB962C8B-B14F-4D97-AF65-F5344CB8AC3E}">
        <p14:creationId xmlns:p14="http://schemas.microsoft.com/office/powerpoint/2010/main" val="11608046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104</a:t>
            </a:fld>
            <a:endParaRPr lang="en-US" dirty="0"/>
          </a:p>
        </p:txBody>
      </p:sp>
    </p:spTree>
    <p:extLst>
      <p:ext uri="{BB962C8B-B14F-4D97-AF65-F5344CB8AC3E}">
        <p14:creationId xmlns:p14="http://schemas.microsoft.com/office/powerpoint/2010/main" val="39969270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pattern that Andy is demonstrating? (Does not regroup.)</a:t>
            </a:r>
          </a:p>
          <a:p>
            <a:endParaRPr lang="en-US" dirty="0"/>
          </a:p>
          <a:p>
            <a:r>
              <a:rPr lang="en-US" dirty="0"/>
              <a:t>What are the answers to the bottom two problems</a:t>
            </a:r>
            <a:r>
              <a:rPr lang="en-US" baseline="0" dirty="0"/>
              <a:t> using this pattern?</a:t>
            </a:r>
          </a:p>
          <a:p>
            <a:endParaRPr lang="en-US" baseline="0" dirty="0"/>
          </a:p>
          <a:p>
            <a:r>
              <a:rPr lang="en-US" baseline="0" dirty="0"/>
              <a:t>2 2/5</a:t>
            </a:r>
          </a:p>
          <a:p>
            <a:r>
              <a:rPr lang="en-US" baseline="0" dirty="0"/>
              <a:t>1 1/3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105</a:t>
            </a:fld>
            <a:endParaRPr lang="en-US" dirty="0"/>
          </a:p>
        </p:txBody>
      </p:sp>
    </p:spTree>
    <p:extLst>
      <p:ext uri="{BB962C8B-B14F-4D97-AF65-F5344CB8AC3E}">
        <p14:creationId xmlns:p14="http://schemas.microsoft.com/office/powerpoint/2010/main" val="19016477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106</a:t>
            </a:fld>
            <a:endParaRPr lang="en-US" dirty="0"/>
          </a:p>
        </p:txBody>
      </p:sp>
    </p:spTree>
    <p:extLst>
      <p:ext uri="{BB962C8B-B14F-4D97-AF65-F5344CB8AC3E}">
        <p14:creationId xmlns:p14="http://schemas.microsoft.com/office/powerpoint/2010/main" val="9833233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pattern Dan is exhibiting? (Multiply all the numbers.)</a:t>
            </a:r>
          </a:p>
          <a:p>
            <a:endParaRPr lang="en-US" dirty="0"/>
          </a:p>
          <a:p>
            <a:r>
              <a:rPr lang="en-US" dirty="0"/>
              <a:t>What are the answers to the bottom two problems</a:t>
            </a:r>
            <a:r>
              <a:rPr lang="en-US" baseline="0" dirty="0"/>
              <a:t> using this pattern?</a:t>
            </a:r>
          </a:p>
          <a:p>
            <a:endParaRPr lang="en-US" dirty="0"/>
          </a:p>
          <a:p>
            <a:r>
              <a:rPr lang="en-US" dirty="0"/>
              <a:t>72</a:t>
            </a:r>
          </a:p>
          <a:p>
            <a:r>
              <a:rPr lang="en-US" dirty="0"/>
              <a:t>360</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107</a:t>
            </a:fld>
            <a:endParaRPr lang="en-US" dirty="0"/>
          </a:p>
        </p:txBody>
      </p:sp>
    </p:spTree>
    <p:extLst>
      <p:ext uri="{BB962C8B-B14F-4D97-AF65-F5344CB8AC3E}">
        <p14:creationId xmlns:p14="http://schemas.microsoft.com/office/powerpoint/2010/main" val="21417466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108</a:t>
            </a:fld>
            <a:endParaRPr lang="en-US" dirty="0"/>
          </a:p>
        </p:txBody>
      </p:sp>
    </p:spTree>
    <p:extLst>
      <p:ext uri="{BB962C8B-B14F-4D97-AF65-F5344CB8AC3E}">
        <p14:creationId xmlns:p14="http://schemas.microsoft.com/office/powerpoint/2010/main" val="36300781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Lynn’s work. What is the pattern? (Multiply the N</a:t>
            </a:r>
            <a:r>
              <a:rPr lang="en-US" baseline="0" dirty="0"/>
              <a:t> </a:t>
            </a:r>
            <a:r>
              <a:rPr lang="en-US" dirty="0"/>
              <a:t>and D by the whole number, which results in an equivalent</a:t>
            </a:r>
            <a:r>
              <a:rPr lang="en-US" baseline="0" dirty="0"/>
              <a:t> fraction, not a multiple of the original fraction.)</a:t>
            </a:r>
            <a:endParaRPr lang="en-US" dirty="0"/>
          </a:p>
          <a:p>
            <a:endParaRPr lang="en-US" dirty="0"/>
          </a:p>
          <a:p>
            <a:r>
              <a:rPr lang="en-US" dirty="0"/>
              <a:t>What are the answers to the bottom two problems</a:t>
            </a:r>
            <a:r>
              <a:rPr lang="en-US" baseline="0" dirty="0"/>
              <a:t> using this pattern?</a:t>
            </a:r>
          </a:p>
          <a:p>
            <a:endParaRPr lang="en-US" baseline="0" dirty="0"/>
          </a:p>
          <a:p>
            <a:r>
              <a:rPr lang="en-US" baseline="0" dirty="0"/>
              <a:t>12/32</a:t>
            </a:r>
          </a:p>
          <a:p>
            <a:r>
              <a:rPr lang="en-US" baseline="0" dirty="0"/>
              <a:t>10/12</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109</a:t>
            </a:fld>
            <a:endParaRPr lang="en-US" dirty="0"/>
          </a:p>
        </p:txBody>
      </p:sp>
    </p:spTree>
    <p:extLst>
      <p:ext uri="{BB962C8B-B14F-4D97-AF65-F5344CB8AC3E}">
        <p14:creationId xmlns:p14="http://schemas.microsoft.com/office/powerpoint/2010/main" val="215038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[Introduction to next activity. </a:t>
            </a:r>
            <a:r>
              <a:rPr lang="en-US" i="1" baseline="0" dirty="0"/>
              <a:t>Next slide </a:t>
            </a:r>
            <a:r>
              <a:rPr lang="en-US" b="1" i="1" baseline="0" dirty="0"/>
              <a:t>lists</a:t>
            </a:r>
            <a:r>
              <a:rPr lang="en-US" i="1" baseline="0" dirty="0"/>
              <a:t> concepts and procedures; slide after places them on the continuum.</a:t>
            </a:r>
            <a:r>
              <a:rPr lang="en-US" i="1"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a:p>
            <a:r>
              <a:rPr lang="en-US" dirty="0"/>
              <a:t>Conceptual knowledge and procedural skills are interrelated and often difficult to separate; therefore,</a:t>
            </a:r>
            <a:r>
              <a:rPr lang="en-US" baseline="0" dirty="0"/>
              <a:t> let’s </a:t>
            </a:r>
            <a:r>
              <a:rPr lang="en-US" dirty="0"/>
              <a:t>consider them on a continuum. </a:t>
            </a:r>
          </a:p>
          <a:p>
            <a:endParaRPr lang="en-US" dirty="0"/>
          </a:p>
          <a:p>
            <a:r>
              <a:rPr lang="en-US" dirty="0"/>
              <a:t>Based on these definitions, let’s generate</a:t>
            </a:r>
            <a:r>
              <a:rPr lang="en-US" baseline="0" dirty="0"/>
              <a:t> some examples in fractions for what you consider conceptual knowledge and what you consider to be procedural skills. Let’s place these on a continuum. </a:t>
            </a:r>
          </a:p>
          <a:p>
            <a:endParaRPr lang="en-US" baseline="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a:t>
            </a:fld>
            <a:endParaRPr lang="en-US" dirty="0"/>
          </a:p>
        </p:txBody>
      </p:sp>
    </p:spTree>
    <p:extLst>
      <p:ext uri="{BB962C8B-B14F-4D97-AF65-F5344CB8AC3E}">
        <p14:creationId xmlns:p14="http://schemas.microsoft.com/office/powerpoint/2010/main" val="5892988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110</a:t>
            </a:fld>
            <a:endParaRPr lang="en-US" dirty="0"/>
          </a:p>
        </p:txBody>
      </p:sp>
    </p:spTree>
    <p:extLst>
      <p:ext uri="{BB962C8B-B14F-4D97-AF65-F5344CB8AC3E}">
        <p14:creationId xmlns:p14="http://schemas.microsoft.com/office/powerpoint/2010/main" val="26607878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Lindsay’s work. What is the pattern? (Divide across; ignore remainder.)</a:t>
            </a:r>
          </a:p>
          <a:p>
            <a:endParaRPr lang="en-US" dirty="0"/>
          </a:p>
          <a:p>
            <a:r>
              <a:rPr lang="en-US" dirty="0"/>
              <a:t>What are the answers to the bottom two problems</a:t>
            </a:r>
            <a:r>
              <a:rPr lang="en-US" baseline="0" dirty="0"/>
              <a:t> using this pattern?</a:t>
            </a:r>
          </a:p>
          <a:p>
            <a:r>
              <a:rPr lang="en-US" baseline="0" dirty="0"/>
              <a:t>1/3</a:t>
            </a:r>
          </a:p>
          <a:p>
            <a:r>
              <a:rPr lang="en-US" baseline="0" dirty="0"/>
              <a:t>2/3</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111</a:t>
            </a:fld>
            <a:endParaRPr lang="en-US" dirty="0"/>
          </a:p>
        </p:txBody>
      </p:sp>
    </p:spTree>
    <p:extLst>
      <p:ext uri="{BB962C8B-B14F-4D97-AF65-F5344CB8AC3E}">
        <p14:creationId xmlns:p14="http://schemas.microsoft.com/office/powerpoint/2010/main" val="20884240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112</a:t>
            </a:fld>
            <a:endParaRPr lang="en-US" dirty="0"/>
          </a:p>
        </p:txBody>
      </p:sp>
    </p:spTree>
    <p:extLst>
      <p:ext uri="{BB962C8B-B14F-4D97-AF65-F5344CB8AC3E}">
        <p14:creationId xmlns:p14="http://schemas.microsoft.com/office/powerpoint/2010/main" val="27048444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Joy’s pattern? (Invert</a:t>
            </a:r>
            <a:r>
              <a:rPr lang="en-US" baseline="0" dirty="0"/>
              <a:t> the dividend and multiply when you should invert the divisor.)</a:t>
            </a:r>
            <a:endParaRPr lang="en-US" dirty="0"/>
          </a:p>
          <a:p>
            <a:endParaRPr lang="en-US" dirty="0"/>
          </a:p>
          <a:p>
            <a:r>
              <a:rPr lang="en-US" dirty="0"/>
              <a:t>What are the answers to the bottom two problems</a:t>
            </a:r>
            <a:r>
              <a:rPr lang="en-US" baseline="0" dirty="0"/>
              <a:t> using this pattern?</a:t>
            </a:r>
          </a:p>
          <a:p>
            <a:r>
              <a:rPr lang="en-US" baseline="0" dirty="0"/>
              <a:t>16/15</a:t>
            </a:r>
          </a:p>
          <a:p>
            <a:r>
              <a:rPr lang="en-US" baseline="0" dirty="0"/>
              <a:t>2/4</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113</a:t>
            </a:fld>
            <a:endParaRPr lang="en-US" dirty="0"/>
          </a:p>
        </p:txBody>
      </p:sp>
    </p:spTree>
    <p:extLst>
      <p:ext uri="{BB962C8B-B14F-4D97-AF65-F5344CB8AC3E}">
        <p14:creationId xmlns:p14="http://schemas.microsoft.com/office/powerpoint/2010/main" val="16702649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114</a:t>
            </a:fld>
            <a:endParaRPr lang="en-US" dirty="0"/>
          </a:p>
        </p:txBody>
      </p:sp>
    </p:spTree>
    <p:extLst>
      <p:ext uri="{BB962C8B-B14F-4D97-AF65-F5344CB8AC3E}">
        <p14:creationId xmlns:p14="http://schemas.microsoft.com/office/powerpoint/2010/main" val="3755985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pattern? THIS one is tough and weird and sometimes results</a:t>
            </a:r>
            <a:r>
              <a:rPr lang="en-US" baseline="0" dirty="0"/>
              <a:t> in the correct answer:</a:t>
            </a:r>
          </a:p>
          <a:p>
            <a:r>
              <a:rPr lang="en-US" baseline="0" dirty="0"/>
              <a:t>Interview student to get a sense of what they’re doing. </a:t>
            </a:r>
          </a:p>
          <a:p>
            <a:r>
              <a:rPr lang="en-US" baseline="0" dirty="0"/>
              <a:t>Toby is associating a certain factor/number with a larger number and just reduces to that—sometimes it works, sometimes not.</a:t>
            </a:r>
            <a:endParaRPr lang="en-US" dirty="0"/>
          </a:p>
          <a:p>
            <a:endParaRPr lang="en-US" dirty="0"/>
          </a:p>
          <a:p>
            <a:r>
              <a:rPr lang="en-US" dirty="0"/>
              <a:t>What are the answers to the bottom two problems</a:t>
            </a:r>
            <a:r>
              <a:rPr lang="en-US" baseline="0" dirty="0"/>
              <a:t> using this pattern?</a:t>
            </a:r>
          </a:p>
          <a:p>
            <a:r>
              <a:rPr lang="en-US" baseline="0" dirty="0"/>
              <a:t>½</a:t>
            </a:r>
          </a:p>
          <a:p>
            <a:r>
              <a:rPr lang="en-US" baseline="0" dirty="0"/>
              <a:t>¼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115</a:t>
            </a:fld>
            <a:endParaRPr lang="en-US" dirty="0"/>
          </a:p>
        </p:txBody>
      </p:sp>
    </p:spTree>
    <p:extLst>
      <p:ext uri="{BB962C8B-B14F-4D97-AF65-F5344CB8AC3E}">
        <p14:creationId xmlns:p14="http://schemas.microsoft.com/office/powerpoint/2010/main" val="2372012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116</a:t>
            </a:fld>
            <a:endParaRPr lang="en-US" dirty="0"/>
          </a:p>
        </p:txBody>
      </p:sp>
    </p:spTree>
    <p:extLst>
      <p:ext uri="{BB962C8B-B14F-4D97-AF65-F5344CB8AC3E}">
        <p14:creationId xmlns:p14="http://schemas.microsoft.com/office/powerpoint/2010/main" val="201867339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pattern? How many times does the numerator go into the denominator?</a:t>
            </a:r>
            <a:r>
              <a:rPr lang="en-US" baseline="0" dirty="0"/>
              <a:t> Susan is keeping the denominator the same. What’s the weird example?</a:t>
            </a:r>
            <a:endParaRPr lang="en-US" dirty="0"/>
          </a:p>
          <a:p>
            <a:endParaRPr lang="en-US" dirty="0"/>
          </a:p>
          <a:p>
            <a:r>
              <a:rPr lang="en-US" dirty="0"/>
              <a:t>What are the answers to the bottom two problems</a:t>
            </a:r>
            <a:r>
              <a:rPr lang="en-US" baseline="0" dirty="0"/>
              <a:t> using this pattern?</a:t>
            </a:r>
          </a:p>
          <a:p>
            <a:r>
              <a:rPr lang="en-US" baseline="0" dirty="0"/>
              <a:t>2/6</a:t>
            </a:r>
          </a:p>
          <a:p>
            <a:r>
              <a:rPr lang="en-US" baseline="0" dirty="0"/>
              <a:t>1/6</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117</a:t>
            </a:fld>
            <a:endParaRPr lang="en-US" dirty="0"/>
          </a:p>
        </p:txBody>
      </p:sp>
    </p:spTree>
    <p:extLst>
      <p:ext uri="{BB962C8B-B14F-4D97-AF65-F5344CB8AC3E}">
        <p14:creationId xmlns:p14="http://schemas.microsoft.com/office/powerpoint/2010/main" val="9116086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118</a:t>
            </a:fld>
            <a:endParaRPr lang="en-US" dirty="0"/>
          </a:p>
        </p:txBody>
      </p:sp>
    </p:spTree>
    <p:extLst>
      <p:ext uri="{BB962C8B-B14F-4D97-AF65-F5344CB8AC3E}">
        <p14:creationId xmlns:p14="http://schemas.microsoft.com/office/powerpoint/2010/main" val="351947332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119</a:t>
            </a:fld>
            <a:endParaRPr lang="en-US" dirty="0"/>
          </a:p>
        </p:txBody>
      </p:sp>
    </p:spTree>
    <p:extLst>
      <p:ext uri="{BB962C8B-B14F-4D97-AF65-F5344CB8AC3E}">
        <p14:creationId xmlns:p14="http://schemas.microsoft.com/office/powerpoint/2010/main" val="514448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[Activity. Have chart paper or give small groups of participants an empty continuum line from the previous slide. Have participants write each concept along the continuum—meaning, is the skill developing more of a conceptual understanding or a procedure? Have teachers add specific examples or additional skills and then share with the larger group.]</a:t>
            </a:r>
          </a:p>
          <a:p>
            <a:endParaRPr lang="en-US" baseline="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a:t>
            </a:fld>
            <a:endParaRPr lang="en-US" dirty="0"/>
          </a:p>
        </p:txBody>
      </p:sp>
    </p:spTree>
    <p:extLst>
      <p:ext uri="{BB962C8B-B14F-4D97-AF65-F5344CB8AC3E}">
        <p14:creationId xmlns:p14="http://schemas.microsoft.com/office/powerpoint/2010/main" val="20106126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time, we will</a:t>
            </a:r>
            <a:r>
              <a:rPr lang="en-US" baseline="0" dirty="0"/>
              <a:t> do anywhere between one and three case examples. </a:t>
            </a:r>
          </a:p>
          <a:p>
            <a:endParaRPr lang="en-US" baseline="0" dirty="0"/>
          </a:p>
          <a:p>
            <a:r>
              <a:rPr lang="en-US" baseline="0" dirty="0"/>
              <a:t>Let’s practice with </a:t>
            </a:r>
            <a:r>
              <a:rPr lang="en-US" b="1" baseline="0" dirty="0"/>
              <a:t>Mindy</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120</a:t>
            </a:fld>
            <a:endParaRPr lang="en-US" dirty="0"/>
          </a:p>
        </p:txBody>
      </p:sp>
    </p:spTree>
    <p:extLst>
      <p:ext uri="{BB962C8B-B14F-4D97-AF65-F5344CB8AC3E}">
        <p14:creationId xmlns:p14="http://schemas.microsoft.com/office/powerpoint/2010/main" val="2610119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121</a:t>
            </a:fld>
            <a:endParaRPr lang="en-US" dirty="0"/>
          </a:p>
        </p:txBody>
      </p:sp>
    </p:spTree>
    <p:extLst>
      <p:ext uri="{BB962C8B-B14F-4D97-AF65-F5344CB8AC3E}">
        <p14:creationId xmlns:p14="http://schemas.microsoft.com/office/powerpoint/2010/main" val="5574043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this example taken from the NCII fraction module.</a:t>
            </a:r>
          </a:p>
          <a:p>
            <a:endParaRPr lang="en-US" dirty="0"/>
          </a:p>
          <a:p>
            <a:r>
              <a:rPr lang="en-US" dirty="0"/>
              <a:t>First example: Goes back to the idea of what you’re doing when adding unit fractions—part of CCSS; reinforces composing/decomposing.</a:t>
            </a:r>
          </a:p>
          <a:p>
            <a:endParaRPr lang="en-US" dirty="0"/>
          </a:p>
          <a:p>
            <a:r>
              <a:rPr lang="en-US" dirty="0"/>
              <a:t>Second</a:t>
            </a:r>
            <a:r>
              <a:rPr lang="en-US" baseline="0" dirty="0"/>
              <a:t> example: Shows adding with different Ds; shows one way to get the answer. </a:t>
            </a:r>
          </a:p>
          <a:p>
            <a:endParaRPr lang="en-US" baseline="0" dirty="0"/>
          </a:p>
          <a:p>
            <a:r>
              <a:rPr lang="en-US" baseline="0" dirty="0"/>
              <a:t>What else could you add to this instruction to reinforce why you can’t and shouldn’t add across?</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122</a:t>
            </a:fld>
            <a:endParaRPr lang="en-US" dirty="0"/>
          </a:p>
        </p:txBody>
      </p:sp>
    </p:spTree>
    <p:extLst>
      <p:ext uri="{BB962C8B-B14F-4D97-AF65-F5344CB8AC3E}">
        <p14:creationId xmlns:p14="http://schemas.microsoft.com/office/powerpoint/2010/main" val="13443556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would you add 4/8 to ¾?</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123</a:t>
            </a:fld>
            <a:endParaRPr lang="en-US" dirty="0"/>
          </a:p>
        </p:txBody>
      </p:sp>
    </p:spTree>
    <p:extLst>
      <p:ext uri="{BB962C8B-B14F-4D97-AF65-F5344CB8AC3E}">
        <p14:creationId xmlns:p14="http://schemas.microsoft.com/office/powerpoint/2010/main" val="11825567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124</a:t>
            </a:fld>
            <a:endParaRPr lang="en-US" dirty="0"/>
          </a:p>
        </p:txBody>
      </p:sp>
    </p:spTree>
    <p:extLst>
      <p:ext uri="{BB962C8B-B14F-4D97-AF65-F5344CB8AC3E}">
        <p14:creationId xmlns:p14="http://schemas.microsoft.com/office/powerpoint/2010/main" val="33885989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If teachers don’t know which cases to choose, they should focus on their grade level or revisit the CCSS for which</a:t>
            </a:r>
            <a:r>
              <a:rPr lang="en-US" i="1" baseline="0" dirty="0"/>
              <a:t> concepts are relevant by grade.]</a:t>
            </a:r>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125</a:t>
            </a:fld>
            <a:endParaRPr lang="en-US" dirty="0"/>
          </a:p>
        </p:txBody>
      </p:sp>
    </p:spTree>
    <p:extLst>
      <p:ext uri="{BB962C8B-B14F-4D97-AF65-F5344CB8AC3E}">
        <p14:creationId xmlns:p14="http://schemas.microsoft.com/office/powerpoint/2010/main" val="9264047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126</a:t>
            </a:fld>
            <a:endParaRPr lang="en-US" dirty="0"/>
          </a:p>
        </p:txBody>
      </p:sp>
    </p:spTree>
    <p:extLst>
      <p:ext uri="{BB962C8B-B14F-4D97-AF65-F5344CB8AC3E}">
        <p14:creationId xmlns:p14="http://schemas.microsoft.com/office/powerpoint/2010/main" val="5009363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128</a:t>
            </a:fld>
            <a:endParaRPr lang="en-US" dirty="0"/>
          </a:p>
        </p:txBody>
      </p:sp>
    </p:spTree>
    <p:extLst>
      <p:ext uri="{BB962C8B-B14F-4D97-AF65-F5344CB8AC3E}">
        <p14:creationId xmlns:p14="http://schemas.microsoft.com/office/powerpoint/2010/main" val="156070255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87424013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162244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[Following the group share-out, display this slide and compare. Discuss any differences or similarities.]</a:t>
            </a:r>
            <a:endParaRPr lang="en-US" i="1"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You have this line in your packet to put the conceptual and procedural skills on the continuum. Consider your continuum and this continuum. How similar did you place the skills? How can this affect your teaching of fractions in core instruction? Intervention? Where do we see misconceptions forming?</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dirty="0"/>
          </a:p>
        </p:txBody>
      </p:sp>
    </p:spTree>
    <p:extLst>
      <p:ext uri="{BB962C8B-B14F-4D97-AF65-F5344CB8AC3E}">
        <p14:creationId xmlns:p14="http://schemas.microsoft.com/office/powerpoint/2010/main" val="186756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recently, math instruction—and, specifically, fraction</a:t>
            </a:r>
            <a:r>
              <a:rPr lang="en-US" baseline="0" dirty="0"/>
              <a:t> instruction</a:t>
            </a:r>
            <a:r>
              <a:rPr lang="en-US" dirty="0"/>
              <a:t> focused on only on </a:t>
            </a:r>
            <a:r>
              <a:rPr lang="en-US" b="0" dirty="0"/>
              <a:t>procedural skills. Many </a:t>
            </a:r>
            <a:r>
              <a:rPr lang="en-US" dirty="0"/>
              <a:t>State</a:t>
            </a:r>
            <a:r>
              <a:rPr lang="en-US" baseline="0" dirty="0"/>
              <a:t> standards</a:t>
            </a:r>
            <a:r>
              <a:rPr lang="en-US" dirty="0"/>
              <a:t> include components for both concepts and procedures, but many times teachers lack an understanding of how to teach conceptually and procedures.</a:t>
            </a:r>
          </a:p>
          <a:p>
            <a:endParaRPr lang="en-US" dirty="0"/>
          </a:p>
          <a:p>
            <a:r>
              <a:rPr lang="en-US" dirty="0"/>
              <a:t>Rittle-Johnson and colleagues found that “conceptual and procedural knowledge develop in a hand-over-hand process (p. 360).” Gains in one type of knowledge support gains in the other type of knowledge. Instruction should therefore emphasize both. </a:t>
            </a:r>
          </a:p>
          <a:p>
            <a:endParaRPr lang="en-US" dirty="0"/>
          </a:p>
          <a:p>
            <a:r>
              <a:rPr lang="en-US" dirty="0"/>
              <a:t>With this hand-over-hand process, the State</a:t>
            </a:r>
            <a:r>
              <a:rPr lang="en-US" baseline="0" dirty="0"/>
              <a:t> Standards</a:t>
            </a:r>
            <a:r>
              <a:rPr lang="en-US" dirty="0"/>
              <a:t> should not only emphasize both but also go between and integrate concepts with procedures. I like to think of it as grounding instruction with fraction concepts, then working on procedures and explaining why/how certain rules govern procedures based on these concepts.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14</a:t>
            </a:fld>
            <a:endParaRPr lang="en-US" dirty="0"/>
          </a:p>
        </p:txBody>
      </p:sp>
    </p:spTree>
    <p:extLst>
      <p:ext uri="{BB962C8B-B14F-4D97-AF65-F5344CB8AC3E}">
        <p14:creationId xmlns:p14="http://schemas.microsoft.com/office/powerpoint/2010/main" val="2032998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Animated slide</a:t>
            </a:r>
            <a:r>
              <a:rPr lang="en-US" i="0" dirty="0"/>
              <a:t>. [</a:t>
            </a:r>
            <a:r>
              <a:rPr lang="en-US" i="1" dirty="0"/>
              <a:t>Read first quote.] </a:t>
            </a:r>
            <a:r>
              <a:rPr lang="en-US" i="0" baseline="0" dirty="0"/>
              <a:t>This is a student’s explanation of a problem. Can you guess what this problem might be? Do you feel confident that the student knows what he is doing?</a:t>
            </a:r>
          </a:p>
          <a:p>
            <a:endParaRPr lang="en-US" i="0" baseline="0" dirty="0"/>
          </a:p>
          <a:p>
            <a:r>
              <a:rPr lang="en-US" i="1" baseline="0" dirty="0"/>
              <a:t>[Click to reveal second quote.]</a:t>
            </a:r>
            <a:r>
              <a:rPr lang="en-US" i="0" baseline="0" dirty="0"/>
              <a:t> This is another student’s explanation of the same problem. Can you guess what this problem might be? Do you feel confident that this student knows what he is doing?</a:t>
            </a:r>
          </a:p>
          <a:p>
            <a:endParaRPr lang="en-US" i="0" baseline="0" dirty="0"/>
          </a:p>
          <a:p>
            <a:r>
              <a:rPr lang="en-US" i="0" baseline="0" dirty="0"/>
              <a:t>What are some of the key differences in these explanations?</a:t>
            </a:r>
            <a:endParaRPr lang="en-US" i="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15</a:t>
            </a:fld>
            <a:endParaRPr lang="en-US" dirty="0"/>
          </a:p>
        </p:txBody>
      </p:sp>
    </p:spTree>
    <p:extLst>
      <p:ext uri="{BB962C8B-B14F-4D97-AF65-F5344CB8AC3E}">
        <p14:creationId xmlns:p14="http://schemas.microsoft.com/office/powerpoint/2010/main" val="113528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Mathematics</a:t>
            </a:r>
            <a:r>
              <a:rPr lang="en-US" baseline="0" dirty="0"/>
              <a:t> has its own language. Using and understanding proper mathematics vocabulary enhances students’ specificity when explaining math concepts and helps pave the way for understanding content in more advanced sequences. Most college and career readiness standards (e.g., Common Core State Standards) and NCTM include the understanding of mathematically precise language as a necessary component. A deeper level of math comprehension is possible when we ask students to explain their work when using precise math vocabulary words, in addition to the teacher modeling math precise vocabulary. </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41600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157698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2" indent="0">
              <a:buFontTx/>
              <a:buNone/>
            </a:pPr>
            <a:r>
              <a:rPr lang="en-US" sz="1800" i="1" dirty="0"/>
              <a:t>[Read problem areas.] </a:t>
            </a:r>
            <a:r>
              <a:rPr lang="en-US" sz="1800" dirty="0"/>
              <a:t>For students with math difficulty, the use of graphic organizers, even in math, can be very beneficial. When using graphic organizers, teachers should model student-friendly language; include examples and nonexamples; and use graphs, pictures, and symbols when appropriate. How are you currently teaching math vocabulary?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1689975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common graphic organizer used across curriculum areas. </a:t>
            </a:r>
          </a:p>
          <a:p>
            <a:endParaRPr lang="en-US" dirty="0"/>
          </a:p>
          <a:p>
            <a:r>
              <a:rPr lang="en-US" i="1" dirty="0"/>
              <a:t>For more information on math vocabulary, see the </a:t>
            </a:r>
            <a:r>
              <a:rPr lang="en-US" i="1" baseline="0" dirty="0"/>
              <a:t>Early Childhood Math presentation on the NCII website, as well as additional math presentations as part of these modules.</a:t>
            </a:r>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19</a:t>
            </a:fld>
            <a:endParaRPr lang="en-US" dirty="0"/>
          </a:p>
        </p:txBody>
      </p:sp>
    </p:spTree>
    <p:extLst>
      <p:ext uri="{BB962C8B-B14F-4D97-AF65-F5344CB8AC3E}">
        <p14:creationId xmlns:p14="http://schemas.microsoft.com/office/powerpoint/2010/main" val="220400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r>
              <a:rPr lang="en-US" i="1" dirty="0"/>
              <a:t>[Read slide.] This is a suggested agenda and can be altered to fit your needs.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2</a:t>
            </a:fld>
            <a:endParaRPr lang="en-US" dirty="0">
              <a:solidFill>
                <a:srgbClr val="000000"/>
              </a:solidFill>
            </a:endParaRPr>
          </a:p>
        </p:txBody>
      </p:sp>
    </p:spTree>
    <p:extLst>
      <p:ext uri="{BB962C8B-B14F-4D97-AF65-F5344CB8AC3E}">
        <p14:creationId xmlns:p14="http://schemas.microsoft.com/office/powerpoint/2010/main" val="3429513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[Read slide.] </a:t>
            </a:r>
            <a:r>
              <a:rPr lang="en-US" dirty="0"/>
              <a:t>Fraction</a:t>
            </a:r>
            <a:r>
              <a:rPr lang="en-US" baseline="0" dirty="0"/>
              <a:t> vocabulary requires the teacher to define abstract concepts instead of concrete ideas.</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20</a:t>
            </a:fld>
            <a:endParaRPr lang="en-US" dirty="0">
              <a:solidFill>
                <a:srgbClr val="000000"/>
              </a:solidFill>
            </a:endParaRPr>
          </a:p>
        </p:txBody>
      </p:sp>
    </p:spTree>
    <p:extLst>
      <p:ext uri="{BB962C8B-B14F-4D97-AF65-F5344CB8AC3E}">
        <p14:creationId xmlns:p14="http://schemas.microsoft.com/office/powerpoint/2010/main" val="1455452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[Activity: Have the group brainstorm fraction vocabulary words for 1 minute. After 1 minute, have participants share.]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There is a blank sheet in your packet for this activity.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next four slides are a</a:t>
            </a:r>
            <a:r>
              <a:rPr lang="en-US" baseline="0" dirty="0"/>
              <a:t> way to create or generate a chart in your classroom.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Two purposes: for you to see an example AND for me to be sure all of you know the terms I’ll use during the presentation.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21</a:t>
            </a:fld>
            <a:endParaRPr lang="en-US" dirty="0">
              <a:solidFill>
                <a:srgbClr val="000000"/>
              </a:solidFill>
            </a:endParaRPr>
          </a:p>
        </p:txBody>
      </p:sp>
    </p:spTree>
    <p:extLst>
      <p:ext uri="{BB962C8B-B14F-4D97-AF65-F5344CB8AC3E}">
        <p14:creationId xmlns:p14="http://schemas.microsoft.com/office/powerpoint/2010/main" val="2674958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22</a:t>
            </a:fld>
            <a:endParaRPr lang="en-US" dirty="0"/>
          </a:p>
        </p:txBody>
      </p:sp>
    </p:spTree>
    <p:extLst>
      <p:ext uri="{BB962C8B-B14F-4D97-AF65-F5344CB8AC3E}">
        <p14:creationId xmlns:p14="http://schemas.microsoft.com/office/powerpoint/2010/main" val="2817644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23</a:t>
            </a:fld>
            <a:endParaRPr lang="en-US" dirty="0"/>
          </a:p>
        </p:txBody>
      </p:sp>
    </p:spTree>
    <p:extLst>
      <p:ext uri="{BB962C8B-B14F-4D97-AF65-F5344CB8AC3E}">
        <p14:creationId xmlns:p14="http://schemas.microsoft.com/office/powerpoint/2010/main" val="1978455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the pros and cons of each of these manipulatives.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24</a:t>
            </a:fld>
            <a:endParaRPr lang="en-US" dirty="0"/>
          </a:p>
        </p:txBody>
      </p:sp>
    </p:spTree>
    <p:extLst>
      <p:ext uri="{BB962C8B-B14F-4D97-AF65-F5344CB8AC3E}">
        <p14:creationId xmlns:p14="http://schemas.microsoft.com/office/powerpoint/2010/main" val="1145613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25</a:t>
            </a:fld>
            <a:endParaRPr lang="en-US" dirty="0"/>
          </a:p>
        </p:txBody>
      </p:sp>
    </p:spTree>
    <p:extLst>
      <p:ext uri="{BB962C8B-B14F-4D97-AF65-F5344CB8AC3E}">
        <p14:creationId xmlns:p14="http://schemas.microsoft.com/office/powerpoint/2010/main" val="1800032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a:t>
            </a:r>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26</a:t>
            </a:fld>
            <a:endParaRPr lang="en-US" dirty="0"/>
          </a:p>
        </p:txBody>
      </p:sp>
    </p:spTree>
    <p:extLst>
      <p:ext uri="{BB962C8B-B14F-4D97-AF65-F5344CB8AC3E}">
        <p14:creationId xmlns:p14="http://schemas.microsoft.com/office/powerpoint/2010/main" val="1564296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Mathematics has a language that contains words and symbols. Explicit instruction is vital to deep understanding and generalization of skills within core instruction, as well as by connecting core and intervention support. Teachers and students need to practice and use the correct language beginning as soon as they enter school. There is no reason for teachers to use simple terms rather than the math precise words. Teachers also need to model and provide corrective feedback on precise language, link mathematical vocabulary across units and skill areas, and operate with intention.</a:t>
            </a:r>
          </a:p>
          <a:p>
            <a:endParaRPr lang="en-US" dirty="0"/>
          </a:p>
          <a:p>
            <a:r>
              <a:rPr lang="en-US" dirty="0"/>
              <a:t>Think about the example in the beginning; this is pretty typical of a student with MD (pronoun</a:t>
            </a:r>
            <a:r>
              <a:rPr lang="en-US" baseline="0" dirty="0"/>
              <a:t> example)</a:t>
            </a:r>
            <a:r>
              <a:rPr lang="en-US" dirty="0"/>
              <a:t>. We can’t assume these students will pick up on vocabulary just because we model it; we need to be more intentional!</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i="0" dirty="0"/>
              <a:t>F</a:t>
            </a:r>
            <a:r>
              <a:rPr lang="en-US" b="1" dirty="0"/>
              <a:t>or students with MD</a:t>
            </a:r>
            <a:r>
              <a:rPr lang="en-US" dirty="0"/>
              <a:t>,</a:t>
            </a:r>
            <a:r>
              <a:rPr lang="en-US" baseline="0" dirty="0"/>
              <a:t> teachers cannot assume that students will develop or understand vocabulary on their own. Just like we need instruction for how to solve a word problem, we need to spend time instructing, practicing, modeling, and using mathematically precise language.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27</a:t>
            </a:fld>
            <a:endParaRPr lang="en-US" dirty="0"/>
          </a:p>
        </p:txBody>
      </p:sp>
    </p:spTree>
    <p:extLst>
      <p:ext uri="{BB962C8B-B14F-4D97-AF65-F5344CB8AC3E}">
        <p14:creationId xmlns:p14="http://schemas.microsoft.com/office/powerpoint/2010/main" val="1031804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[Links to Common Core State Standards to review the fraction standards. Delete or substitute with your state standards if you are a state that does not follow CCSS.]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28</a:t>
            </a:fld>
            <a:endParaRPr lang="en-US" dirty="0"/>
          </a:p>
        </p:txBody>
      </p:sp>
    </p:spTree>
    <p:extLst>
      <p:ext uri="{BB962C8B-B14F-4D97-AF65-F5344CB8AC3E}">
        <p14:creationId xmlns:p14="http://schemas.microsoft.com/office/powerpoint/2010/main" val="1695204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just a sample of big fraction ideas and how they progress through the grade levels, where certain fraction understandings get more difficult.</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29</a:t>
            </a:fld>
            <a:endParaRPr lang="en-US" dirty="0"/>
          </a:p>
        </p:txBody>
      </p:sp>
    </p:spTree>
    <p:extLst>
      <p:ext uri="{BB962C8B-B14F-4D97-AF65-F5344CB8AC3E}">
        <p14:creationId xmlns:p14="http://schemas.microsoft.com/office/powerpoint/2010/main" val="65782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1859061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30</a:t>
            </a:fld>
            <a:endParaRPr lang="en-US" dirty="0"/>
          </a:p>
        </p:txBody>
      </p:sp>
    </p:spTree>
    <p:extLst>
      <p:ext uri="{BB962C8B-B14F-4D97-AF65-F5344CB8AC3E}">
        <p14:creationId xmlns:p14="http://schemas.microsoft.com/office/powerpoint/2010/main" val="2395638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a:t>
            </a:r>
          </a:p>
          <a:p>
            <a:endParaRPr lang="en-US" i="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31</a:t>
            </a:fld>
            <a:endParaRPr lang="en-US" dirty="0"/>
          </a:p>
        </p:txBody>
      </p:sp>
    </p:spTree>
    <p:extLst>
      <p:ext uri="{BB962C8B-B14F-4D97-AF65-F5344CB8AC3E}">
        <p14:creationId xmlns:p14="http://schemas.microsoft.com/office/powerpoint/2010/main" val="1093807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cs typeface="Cambria"/>
              </a:rPr>
              <a:t>Understanding that fractions have magnitude and can be </a:t>
            </a:r>
            <a:r>
              <a:rPr lang="en-US" b="1" dirty="0">
                <a:cs typeface="Cambria"/>
              </a:rPr>
              <a:t>ordered, compared, and placed on the number line </a:t>
            </a:r>
            <a:r>
              <a:rPr lang="en-US" dirty="0">
                <a:cs typeface="Cambria"/>
              </a:rPr>
              <a:t>is essential for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combatting whole number bias, which leads to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cs typeface="Cambria"/>
              </a:rPr>
              <a:t>future success in higher level mathematics courses. </a:t>
            </a:r>
          </a:p>
          <a:p>
            <a:endParaRPr lang="en-US" dirty="0"/>
          </a:p>
          <a:p>
            <a:r>
              <a:rPr lang="en-US" dirty="0"/>
              <a:t>Let</a:t>
            </a:r>
            <a:r>
              <a:rPr lang="uk-UA" dirty="0"/>
              <a:t>’</a:t>
            </a:r>
            <a:r>
              <a:rPr lang="en-US" dirty="0"/>
              <a:t>s look at some examples and discuss.</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32</a:t>
            </a:fld>
            <a:endParaRPr lang="en-US" dirty="0"/>
          </a:p>
        </p:txBody>
      </p:sp>
    </p:spTree>
    <p:extLst>
      <p:ext uri="{BB962C8B-B14F-4D97-AF65-F5344CB8AC3E}">
        <p14:creationId xmlns:p14="http://schemas.microsoft.com/office/powerpoint/2010/main" val="1142531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ITC Franklin Gothic Std Bk Cd"/>
                <a:ea typeface="ＭＳ Ｐゴシック" pitchFamily="-48" charset="-128"/>
                <a:cs typeface="ＭＳ Ｐゴシック"/>
              </a:rPr>
              <a:t>Consider this example. Why might students struggle in placing fractions on a number line?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ITC Franklin Gothic Std Bk Cd"/>
              <a:ea typeface="ＭＳ Ｐゴシック" pitchFamily="-48" charset="-128"/>
              <a:cs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latin typeface="ITC Franklin Gothic Std Bk Cd"/>
                <a:ea typeface="ＭＳ Ｐゴシック" pitchFamily="-48" charset="-128"/>
                <a:cs typeface="ＭＳ Ｐゴシック"/>
              </a:rPr>
              <a:t>For more information, see </a:t>
            </a:r>
            <a:r>
              <a:rPr lang="en-US" sz="1200" dirty="0"/>
              <a:t>Malone, A. S., &amp; Fuchs, L. S. (2017). Error patterns in ordering fractions among at-risk fourth-grade students. </a:t>
            </a:r>
            <a:r>
              <a:rPr lang="en-US" sz="1200" i="1" dirty="0"/>
              <a:t>Journal of Learning Disabilities, 50</a:t>
            </a:r>
            <a:r>
              <a:rPr lang="en-US" sz="1200" dirty="0"/>
              <a:t>(3), 337–352.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33</a:t>
            </a:fld>
            <a:endParaRPr lang="en-US" dirty="0"/>
          </a:p>
        </p:txBody>
      </p:sp>
    </p:spTree>
    <p:extLst>
      <p:ext uri="{BB962C8B-B14F-4D97-AF65-F5344CB8AC3E}">
        <p14:creationId xmlns:p14="http://schemas.microsoft.com/office/powerpoint/2010/main" val="473704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ITC Franklin Gothic Std Bk Cd"/>
                <a:ea typeface="ＭＳ Ｐゴシック" pitchFamily="-48" charset="-128"/>
                <a:cs typeface="ＭＳ Ｐゴシック"/>
              </a:rPr>
              <a:t>Consider how students apply whole number magnitude understandings to fractions. The first comparison is consistent with whole</a:t>
            </a:r>
            <a:r>
              <a:rPr lang="en-US" sz="1200" kern="1200" baseline="0" dirty="0">
                <a:solidFill>
                  <a:schemeClr val="tx1"/>
                </a:solidFill>
                <a:latin typeface="ITC Franklin Gothic Std Bk Cd"/>
                <a:ea typeface="ＭＳ Ｐゴシック" pitchFamily="-48" charset="-128"/>
                <a:cs typeface="ＭＳ Ｐゴシック"/>
              </a:rPr>
              <a:t> numbers—so students still get the right answer. The second comparison is inconsistent with whole numbers—students get wrong answer.</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34</a:t>
            </a:fld>
            <a:endParaRPr lang="en-US" dirty="0"/>
          </a:p>
        </p:txBody>
      </p:sp>
    </p:spTree>
    <p:extLst>
      <p:ext uri="{BB962C8B-B14F-4D97-AF65-F5344CB8AC3E}">
        <p14:creationId xmlns:p14="http://schemas.microsoft.com/office/powerpoint/2010/main" val="1882614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How did these students order the fractions? </a:t>
            </a:r>
            <a:r>
              <a:rPr lang="en-US" i="1" dirty="0"/>
              <a:t>[Click for animations.]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35</a:t>
            </a:fld>
            <a:endParaRPr lang="en-US" dirty="0"/>
          </a:p>
        </p:txBody>
      </p:sp>
    </p:spTree>
    <p:extLst>
      <p:ext uri="{BB962C8B-B14F-4D97-AF65-F5344CB8AC3E}">
        <p14:creationId xmlns:p14="http://schemas.microsoft.com/office/powerpoint/2010/main" val="784697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misconceptions are the students applying to solve? </a:t>
            </a:r>
            <a:r>
              <a:rPr lang="en-US" i="1" dirty="0"/>
              <a:t>[Click for animations.]</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36</a:t>
            </a:fld>
            <a:endParaRPr lang="en-US" dirty="0"/>
          </a:p>
        </p:txBody>
      </p:sp>
    </p:spTree>
    <p:extLst>
      <p:ext uri="{BB962C8B-B14F-4D97-AF65-F5344CB8AC3E}">
        <p14:creationId xmlns:p14="http://schemas.microsoft.com/office/powerpoint/2010/main" val="218887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37</a:t>
            </a:fld>
            <a:endParaRPr lang="en-US" dirty="0"/>
          </a:p>
        </p:txBody>
      </p:sp>
    </p:spTree>
    <p:extLst>
      <p:ext uri="{BB962C8B-B14F-4D97-AF65-F5344CB8AC3E}">
        <p14:creationId xmlns:p14="http://schemas.microsoft.com/office/powerpoint/2010/main" val="1302403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38</a:t>
            </a:fld>
            <a:endParaRPr lang="en-US" dirty="0"/>
          </a:p>
        </p:txBody>
      </p:sp>
    </p:spTree>
    <p:extLst>
      <p:ext uri="{BB962C8B-B14F-4D97-AF65-F5344CB8AC3E}">
        <p14:creationId xmlns:p14="http://schemas.microsoft.com/office/powerpoint/2010/main" val="926025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we reviewed in order fractions and adding and subtracting fractions, student often overgeneralize rules when multiplying fractions. What do you notice about the way the students solved? </a:t>
            </a:r>
            <a:r>
              <a:rPr lang="en-US" i="1" dirty="0"/>
              <a:t>[Click for animations.]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39</a:t>
            </a:fld>
            <a:endParaRPr lang="en-US" dirty="0"/>
          </a:p>
        </p:txBody>
      </p:sp>
    </p:spTree>
    <p:extLst>
      <p:ext uri="{BB962C8B-B14F-4D97-AF65-F5344CB8AC3E}">
        <p14:creationId xmlns:p14="http://schemas.microsoft.com/office/powerpoint/2010/main" val="76572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3664796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students overgeneralizing these computations? </a:t>
            </a:r>
            <a:r>
              <a:rPr lang="en-US" i="1" dirty="0"/>
              <a:t>[Click for animations.]</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40</a:t>
            </a:fld>
            <a:endParaRPr lang="en-US" dirty="0"/>
          </a:p>
        </p:txBody>
      </p:sp>
    </p:spTree>
    <p:extLst>
      <p:ext uri="{BB962C8B-B14F-4D97-AF65-F5344CB8AC3E}">
        <p14:creationId xmlns:p14="http://schemas.microsoft.com/office/powerpoint/2010/main" val="717316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41</a:t>
            </a:fld>
            <a:endParaRPr lang="en-US" dirty="0"/>
          </a:p>
        </p:txBody>
      </p:sp>
    </p:spTree>
    <p:extLst>
      <p:ext uri="{BB962C8B-B14F-4D97-AF65-F5344CB8AC3E}">
        <p14:creationId xmlns:p14="http://schemas.microsoft.com/office/powerpoint/2010/main" val="2076453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look at some instructional methods from two evidence-based, validated curricula.</a:t>
            </a:r>
          </a:p>
          <a:p>
            <a:endParaRPr lang="en-US" dirty="0"/>
          </a:p>
          <a:p>
            <a:r>
              <a:rPr lang="en-US" dirty="0"/>
              <a:t>Both</a:t>
            </a:r>
            <a:r>
              <a:rPr lang="en-US" baseline="0" dirty="0"/>
              <a:t> of these emphasize number lines. Let’s look at the next slide to learn why number lines are important.</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42</a:t>
            </a:fld>
            <a:endParaRPr lang="en-US" dirty="0"/>
          </a:p>
        </p:txBody>
      </p:sp>
    </p:spTree>
    <p:extLst>
      <p:ext uri="{BB962C8B-B14F-4D97-AF65-F5344CB8AC3E}">
        <p14:creationId xmlns:p14="http://schemas.microsoft.com/office/powerpoint/2010/main" val="1594662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lines were</a:t>
            </a:r>
            <a:r>
              <a:rPr lang="en-US" baseline="0" dirty="0"/>
              <a:t> the major focus of three different national centers, short experiments directed by Siegler, and intervention studies directed by the Fuchs.</a:t>
            </a:r>
          </a:p>
          <a:p>
            <a:endParaRPr lang="en-US" baseline="0" dirty="0"/>
          </a:p>
          <a:p>
            <a:r>
              <a:rPr lang="en-US" baseline="0" dirty="0"/>
              <a:t>We’ll now focus on the work from the intervention strand at Vanderbilt University—Fraction Face Off!</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43</a:t>
            </a:fld>
            <a:endParaRPr lang="en-US" dirty="0"/>
          </a:p>
        </p:txBody>
      </p:sp>
    </p:spTree>
    <p:extLst>
      <p:ext uri="{BB962C8B-B14F-4D97-AF65-F5344CB8AC3E}">
        <p14:creationId xmlns:p14="http://schemas.microsoft.com/office/powerpoint/2010/main" val="836100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Tier 2 fraction intervention that Focuses on Grades 3 and 4 CCSS material</a:t>
            </a:r>
          </a:p>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44</a:t>
            </a:fld>
            <a:endParaRPr lang="en-US" dirty="0"/>
          </a:p>
        </p:txBody>
      </p:sp>
    </p:spTree>
    <p:extLst>
      <p:ext uri="{BB962C8B-B14F-4D97-AF65-F5344CB8AC3E}">
        <p14:creationId xmlns:p14="http://schemas.microsoft.com/office/powerpoint/2010/main" val="401379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45</a:t>
            </a:fld>
            <a:endParaRPr lang="en-US" dirty="0"/>
          </a:p>
        </p:txBody>
      </p:sp>
    </p:spTree>
    <p:extLst>
      <p:ext uri="{BB962C8B-B14F-4D97-AF65-F5344CB8AC3E}">
        <p14:creationId xmlns:p14="http://schemas.microsoft.com/office/powerpoint/2010/main" val="2523219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Fractions Face-Off! begins with comparing,</a:t>
            </a:r>
            <a:r>
              <a:rPr lang="en-US" baseline="0" dirty="0"/>
              <a:t> number lines, and ordering, which are all magnitude activities. The program builds a foundation here before moving toward computation, then to converting improper fractions to mixed numbers, and then to word problems. </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46</a:t>
            </a:fld>
            <a:endParaRPr lang="en-US" dirty="0"/>
          </a:p>
        </p:txBody>
      </p:sp>
    </p:spTree>
    <p:extLst>
      <p:ext uri="{BB962C8B-B14F-4D97-AF65-F5344CB8AC3E}">
        <p14:creationId xmlns:p14="http://schemas.microsoft.com/office/powerpoint/2010/main" val="129345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a:t>
            </a:r>
            <a:r>
              <a:rPr lang="en-US" baseline="0" dirty="0"/>
              <a:t> and understanding ½ as a benchmark is a HUGE part of the program with teaching magnitude and is relevant for comparing, ordering, and number line activities.</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47</a:t>
            </a:fld>
            <a:endParaRPr lang="en-US" dirty="0"/>
          </a:p>
        </p:txBody>
      </p:sp>
    </p:spTree>
    <p:extLst>
      <p:ext uri="{BB962C8B-B14F-4D97-AF65-F5344CB8AC3E}">
        <p14:creationId xmlns:p14="http://schemas.microsoft.com/office/powerpoint/2010/main" val="222240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48</a:t>
            </a:fld>
            <a:endParaRPr lang="en-US" dirty="0"/>
          </a:p>
        </p:txBody>
      </p:sp>
    </p:spTree>
    <p:extLst>
      <p:ext uri="{BB962C8B-B14F-4D97-AF65-F5344CB8AC3E}">
        <p14:creationId xmlns:p14="http://schemas.microsoft.com/office/powerpoint/2010/main" val="3634344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this example of how we can use ½ to compare fractions. </a:t>
            </a:r>
            <a:r>
              <a:rPr lang="en-US" i="1" dirty="0"/>
              <a:t>[Click for animations.] </a:t>
            </a:r>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49</a:t>
            </a:fld>
            <a:endParaRPr lang="en-US" dirty="0"/>
          </a:p>
        </p:txBody>
      </p:sp>
    </p:spTree>
    <p:extLst>
      <p:ext uri="{BB962C8B-B14F-4D97-AF65-F5344CB8AC3E}">
        <p14:creationId xmlns:p14="http://schemas.microsoft.com/office/powerpoint/2010/main" val="1251816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a:t>
            </a:r>
          </a:p>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a:t>
            </a:fld>
            <a:endParaRPr lang="en-US" dirty="0"/>
          </a:p>
        </p:txBody>
      </p:sp>
    </p:spTree>
    <p:extLst>
      <p:ext uri="{BB962C8B-B14F-4D97-AF65-F5344CB8AC3E}">
        <p14:creationId xmlns:p14="http://schemas.microsoft.com/office/powerpoint/2010/main" val="969606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another example. Click for animations.] </a:t>
            </a:r>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50</a:t>
            </a:fld>
            <a:endParaRPr lang="en-US" dirty="0"/>
          </a:p>
        </p:txBody>
      </p:sp>
    </p:spTree>
    <p:extLst>
      <p:ext uri="{BB962C8B-B14F-4D97-AF65-F5344CB8AC3E}">
        <p14:creationId xmlns:p14="http://schemas.microsoft.com/office/powerpoint/2010/main" val="2216932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[Review another example. Click for animations.]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51</a:t>
            </a:fld>
            <a:endParaRPr lang="en-US" dirty="0"/>
          </a:p>
        </p:txBody>
      </p:sp>
    </p:spTree>
    <p:extLst>
      <p:ext uri="{BB962C8B-B14F-4D97-AF65-F5344CB8AC3E}">
        <p14:creationId xmlns:p14="http://schemas.microsoft.com/office/powerpoint/2010/main" val="2130232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52</a:t>
            </a:fld>
            <a:endParaRPr lang="en-US" dirty="0"/>
          </a:p>
        </p:txBody>
      </p:sp>
    </p:spTree>
    <p:extLst>
      <p:ext uri="{BB962C8B-B14F-4D97-AF65-F5344CB8AC3E}">
        <p14:creationId xmlns:p14="http://schemas.microsoft.com/office/powerpoint/2010/main" val="717382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can also use ½ to expand from comparing to ordering fractions. </a:t>
            </a:r>
            <a:r>
              <a:rPr lang="en-US" i="1" dirty="0"/>
              <a:t>[Click for animations.]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53</a:t>
            </a:fld>
            <a:endParaRPr lang="en-US" dirty="0"/>
          </a:p>
        </p:txBody>
      </p:sp>
    </p:spTree>
    <p:extLst>
      <p:ext uri="{BB962C8B-B14F-4D97-AF65-F5344CB8AC3E}">
        <p14:creationId xmlns:p14="http://schemas.microsoft.com/office/powerpoint/2010/main" val="13568922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54</a:t>
            </a:fld>
            <a:endParaRPr lang="en-US" dirty="0"/>
          </a:p>
        </p:txBody>
      </p:sp>
    </p:spTree>
    <p:extLst>
      <p:ext uri="{BB962C8B-B14F-4D97-AF65-F5344CB8AC3E}">
        <p14:creationId xmlns:p14="http://schemas.microsoft.com/office/powerpoint/2010/main" val="25770294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review the application of ordering and comparing fractions by placing fractions on a number line. </a:t>
            </a:r>
            <a:r>
              <a:rPr lang="en-US" i="1" dirty="0"/>
              <a:t>[Click for animations.]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55</a:t>
            </a:fld>
            <a:endParaRPr lang="en-US" dirty="0"/>
          </a:p>
        </p:txBody>
      </p:sp>
    </p:spTree>
    <p:extLst>
      <p:ext uri="{BB962C8B-B14F-4D97-AF65-F5344CB8AC3E}">
        <p14:creationId xmlns:p14="http://schemas.microsoft.com/office/powerpoint/2010/main" val="3407449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56</a:t>
            </a:fld>
            <a:endParaRPr lang="en-US" dirty="0"/>
          </a:p>
        </p:txBody>
      </p:sp>
    </p:spTree>
    <p:extLst>
      <p:ext uri="{BB962C8B-B14F-4D97-AF65-F5344CB8AC3E}">
        <p14:creationId xmlns:p14="http://schemas.microsoft.com/office/powerpoint/2010/main" val="39540812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57</a:t>
            </a:fld>
            <a:endParaRPr lang="en-US" dirty="0"/>
          </a:p>
        </p:txBody>
      </p:sp>
    </p:spTree>
    <p:extLst>
      <p:ext uri="{BB962C8B-B14F-4D97-AF65-F5344CB8AC3E}">
        <p14:creationId xmlns:p14="http://schemas.microsoft.com/office/powerpoint/2010/main" val="30220803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review how we can apply using the ½ benchmark fraction to add fractions. </a:t>
            </a:r>
            <a:r>
              <a:rPr lang="en-US" i="1" dirty="0"/>
              <a:t>[Click for animations.]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58</a:t>
            </a:fld>
            <a:endParaRPr lang="en-US" dirty="0"/>
          </a:p>
        </p:txBody>
      </p:sp>
    </p:spTree>
    <p:extLst>
      <p:ext uri="{BB962C8B-B14F-4D97-AF65-F5344CB8AC3E}">
        <p14:creationId xmlns:p14="http://schemas.microsoft.com/office/powerpoint/2010/main" val="17726114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reviewed, Fractions Face-Off! progresses from comparing to ordering and then to computations before moving to improper and mixed fractions. When we think about writing a mixed number as an improper fraction or writing an improper fraction as a mixed number, it is best to first demonstrate with fraction circles and then move to using addition skills. Begin by limiting whole numbers to 1 and improper fractions less than 2.</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59</a:t>
            </a:fld>
            <a:endParaRPr lang="en-US" dirty="0"/>
          </a:p>
        </p:txBody>
      </p:sp>
    </p:spTree>
    <p:extLst>
      <p:ext uri="{BB962C8B-B14F-4D97-AF65-F5344CB8AC3E}">
        <p14:creationId xmlns:p14="http://schemas.microsoft.com/office/powerpoint/2010/main" val="57170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Fractions are often difficult for students because it is a new way to think about numbers—for example, the fact that a number is now represented by two numerals, the numerator and denominator.</a:t>
            </a:r>
            <a:r>
              <a:rPr lang="en-US" baseline="0" dirty="0"/>
              <a:t> This is new for students. Students are used to seeing numbers as individual digits, such as the number 4 or 168.</a:t>
            </a:r>
          </a:p>
          <a:p>
            <a:pPr marL="0" indent="0">
              <a:buFontTx/>
              <a:buNone/>
            </a:pPr>
            <a:endParaRPr lang="en-US" baseline="0" dirty="0"/>
          </a:p>
          <a:p>
            <a:pPr marL="0" indent="0">
              <a:buFontTx/>
              <a:buNone/>
            </a:pPr>
            <a:r>
              <a:rPr lang="en-US" baseline="0" dirty="0"/>
              <a:t>Students have been practicing comparing numbers for many years but will not be used to seeing the same value represented. With fractions, there can be many different representations of the same magnitude, whereas with whole numbers, there is not another whole number that can also equal “4.”</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a:t>
            </a:fld>
            <a:endParaRPr lang="en-US" dirty="0"/>
          </a:p>
        </p:txBody>
      </p:sp>
    </p:spTree>
    <p:extLst>
      <p:ext uri="{BB962C8B-B14F-4D97-AF65-F5344CB8AC3E}">
        <p14:creationId xmlns:p14="http://schemas.microsoft.com/office/powerpoint/2010/main" val="521486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60</a:t>
            </a:fld>
            <a:endParaRPr lang="en-US" dirty="0"/>
          </a:p>
        </p:txBody>
      </p:sp>
    </p:spTree>
    <p:extLst>
      <p:ext uri="{BB962C8B-B14F-4D97-AF65-F5344CB8AC3E}">
        <p14:creationId xmlns:p14="http://schemas.microsoft.com/office/powerpoint/2010/main" val="1218274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First, we need to have students identify the problem type. This is an example of a splitting problem</a:t>
            </a:r>
            <a:r>
              <a:rPr lang="en-US" i="1" dirty="0"/>
              <a:t>. [Read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61</a:t>
            </a:fld>
            <a:endParaRPr lang="en-US" dirty="0"/>
          </a:p>
        </p:txBody>
      </p:sp>
    </p:spTree>
    <p:extLst>
      <p:ext uri="{BB962C8B-B14F-4D97-AF65-F5344CB8AC3E}">
        <p14:creationId xmlns:p14="http://schemas.microsoft.com/office/powerpoint/2010/main" val="10961446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need to underline what is missing. What is the story asking us to find? This will help us label our answer in the end.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62</a:t>
            </a:fld>
            <a:endParaRPr lang="en-US" dirty="0"/>
          </a:p>
        </p:txBody>
      </p:sp>
    </p:spTree>
    <p:extLst>
      <p:ext uri="{BB962C8B-B14F-4D97-AF65-F5344CB8AC3E}">
        <p14:creationId xmlns:p14="http://schemas.microsoft.com/office/powerpoint/2010/main" val="15095168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63</a:t>
            </a:fld>
            <a:endParaRPr lang="en-US" dirty="0"/>
          </a:p>
        </p:txBody>
      </p:sp>
    </p:spTree>
    <p:extLst>
      <p:ext uri="{BB962C8B-B14F-4D97-AF65-F5344CB8AC3E}">
        <p14:creationId xmlns:p14="http://schemas.microsoft.com/office/powerpoint/2010/main" val="346201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 Click for animations.]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64</a:t>
            </a:fld>
            <a:endParaRPr lang="en-US" dirty="0"/>
          </a:p>
        </p:txBody>
      </p:sp>
    </p:spTree>
    <p:extLst>
      <p:ext uri="{BB962C8B-B14F-4D97-AF65-F5344CB8AC3E}">
        <p14:creationId xmlns:p14="http://schemas.microsoft.com/office/powerpoint/2010/main" val="23545583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 Click for animations.]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65</a:t>
            </a:fld>
            <a:endParaRPr lang="en-US" dirty="0"/>
          </a:p>
        </p:txBody>
      </p:sp>
    </p:spTree>
    <p:extLst>
      <p:ext uri="{BB962C8B-B14F-4D97-AF65-F5344CB8AC3E}">
        <p14:creationId xmlns:p14="http://schemas.microsoft.com/office/powerpoint/2010/main" val="13599417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problem type is grouping. Again, we start by having the student name the problem type by focusing on the story content. </a:t>
            </a:r>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66</a:t>
            </a:fld>
            <a:endParaRPr lang="en-US" dirty="0"/>
          </a:p>
        </p:txBody>
      </p:sp>
    </p:spTree>
    <p:extLst>
      <p:ext uri="{BB962C8B-B14F-4D97-AF65-F5344CB8AC3E}">
        <p14:creationId xmlns:p14="http://schemas.microsoft.com/office/powerpoint/2010/main" val="39586138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67</a:t>
            </a:fld>
            <a:endParaRPr lang="en-US" dirty="0"/>
          </a:p>
        </p:txBody>
      </p:sp>
    </p:spTree>
    <p:extLst>
      <p:ext uri="{BB962C8B-B14F-4D97-AF65-F5344CB8AC3E}">
        <p14:creationId xmlns:p14="http://schemas.microsoft.com/office/powerpoint/2010/main" val="11606821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 Click for animations.]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68</a:t>
            </a:fld>
            <a:endParaRPr lang="en-US" dirty="0"/>
          </a:p>
        </p:txBody>
      </p:sp>
    </p:spTree>
    <p:extLst>
      <p:ext uri="{BB962C8B-B14F-4D97-AF65-F5344CB8AC3E}">
        <p14:creationId xmlns:p14="http://schemas.microsoft.com/office/powerpoint/2010/main" val="10044999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 Click for animations.]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69</a:t>
            </a:fld>
            <a:endParaRPr lang="en-US" dirty="0"/>
          </a:p>
        </p:txBody>
      </p:sp>
    </p:spTree>
    <p:extLst>
      <p:ext uri="{BB962C8B-B14F-4D97-AF65-F5344CB8AC3E}">
        <p14:creationId xmlns:p14="http://schemas.microsoft.com/office/powerpoint/2010/main" val="208252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baseline="0" dirty="0"/>
              <a:t>[Spend a few minutes having participants consider the fractions on the slide.] </a:t>
            </a:r>
          </a:p>
          <a:p>
            <a:pPr marL="0" indent="0">
              <a:buFontTx/>
              <a:buNone/>
            </a:pPr>
            <a:r>
              <a:rPr lang="en-US" baseline="0" dirty="0"/>
              <a:t>Another important concept and misconception for students is in understanding the relationship of the numerator to the denominator. Mastery of this relationship is crucial in understanding fraction size and magnitude. Specifically, an increase in denominator means that the “size of each piece” gets smaller. One way for students to think about this concept is to practice equal shares and “splitting” up a rectangular candy bar. Many students quickly see that the more people they need to share the item with, the smaller the pieces.</a:t>
            </a:r>
          </a:p>
          <a:p>
            <a:pPr marL="0" indent="0">
              <a:buFontTx/>
              <a:buNone/>
            </a:pPr>
            <a:endParaRPr lang="en-US" baseline="0" dirty="0"/>
          </a:p>
          <a:p>
            <a:pPr marL="0" indent="0">
              <a:buFontTx/>
              <a:buNone/>
            </a:pPr>
            <a:r>
              <a:rPr lang="en-US" baseline="0" dirty="0"/>
              <a:t>In addition, students must evaluate magnitude based on a relationship of two numbers instead of by the whole number counting scheme. For many students, they simply revert to what they know about numbers—meaning the larger the number, the greater the value, rather than understanding the relationship of the part to the whole. As students progress in understanding fractions, they must combine their knowledge of magnitude as well as equivalency. </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a:t>
            </a:fld>
            <a:endParaRPr lang="en-US" dirty="0"/>
          </a:p>
        </p:txBody>
      </p:sp>
    </p:spTree>
    <p:extLst>
      <p:ext uri="{BB962C8B-B14F-4D97-AF65-F5344CB8AC3E}">
        <p14:creationId xmlns:p14="http://schemas.microsoft.com/office/powerpoint/2010/main" val="1099582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 Click for animations.]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70</a:t>
            </a:fld>
            <a:endParaRPr lang="en-US" dirty="0"/>
          </a:p>
        </p:txBody>
      </p:sp>
    </p:spTree>
    <p:extLst>
      <p:ext uri="{BB962C8B-B14F-4D97-AF65-F5344CB8AC3E}">
        <p14:creationId xmlns:p14="http://schemas.microsoft.com/office/powerpoint/2010/main" val="32016278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[Read slide. Click for animations.]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71</a:t>
            </a:fld>
            <a:endParaRPr lang="en-US" dirty="0"/>
          </a:p>
        </p:txBody>
      </p:sp>
    </p:spTree>
    <p:extLst>
      <p:ext uri="{BB962C8B-B14F-4D97-AF65-F5344CB8AC3E}">
        <p14:creationId xmlns:p14="http://schemas.microsoft.com/office/powerpoint/2010/main" val="17534013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you’ll notice that Fraction Face-Off! uses the benchmark fraction of 1/2 throughout the curriculum. A major emphasis on magnitude, procedures are broken down, prompt cards are used throughout. This program is a jumping-off point for DBI and includes several evidence-based</a:t>
            </a:r>
            <a:r>
              <a:rPr lang="en-US" baseline="0" dirty="0"/>
              <a:t> approaches to incorporate into your instructions.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72</a:t>
            </a:fld>
            <a:endParaRPr lang="en-US" dirty="0"/>
          </a:p>
        </p:txBody>
      </p:sp>
    </p:spTree>
    <p:extLst>
      <p:ext uri="{BB962C8B-B14F-4D97-AF65-F5344CB8AC3E}">
        <p14:creationId xmlns:p14="http://schemas.microsoft.com/office/powerpoint/2010/main" val="13583811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chemeClr val="tx2"/>
                </a:solidFill>
              </a:rPr>
              <a:t>The next problem we are going to review, and that can be included in Tier 1 for struggling students, is TransMath. This program includes three levels and </a:t>
            </a:r>
            <a:r>
              <a:rPr lang="en-US" dirty="0"/>
              <a:t>domains across math content. Today we will focus on fraction instruction and explain the three levels. The next few slides will be just a preview of the </a:t>
            </a:r>
            <a:r>
              <a:rPr lang="en-US" sz="1200" baseline="0" dirty="0">
                <a:solidFill>
                  <a:schemeClr val="tx2"/>
                </a:solidFill>
              </a:rPr>
              <a:t>fraction principles because there is evidence behind the instructional methods.</a:t>
            </a:r>
            <a:endParaRPr lang="en-US" sz="1200" dirty="0">
              <a:solidFill>
                <a:schemeClr val="tx2"/>
              </a:solidFill>
            </a:endParaRPr>
          </a:p>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73</a:t>
            </a:fld>
            <a:endParaRPr lang="en-US" dirty="0"/>
          </a:p>
        </p:txBody>
      </p:sp>
    </p:spTree>
    <p:extLst>
      <p:ext uri="{BB962C8B-B14F-4D97-AF65-F5344CB8AC3E}">
        <p14:creationId xmlns:p14="http://schemas.microsoft.com/office/powerpoint/2010/main" val="6887698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broad overview of how Trans Math uses numbers to facilitate magnitude and operations.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74</a:t>
            </a:fld>
            <a:endParaRPr lang="en-US" dirty="0"/>
          </a:p>
        </p:txBody>
      </p:sp>
    </p:spTree>
    <p:extLst>
      <p:ext uri="{BB962C8B-B14F-4D97-AF65-F5344CB8AC3E}">
        <p14:creationId xmlns:p14="http://schemas.microsoft.com/office/powerpoint/2010/main" val="3689015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[Discuss the pattern of same denominator. Discuss the pattern for</a:t>
            </a:r>
            <a:r>
              <a:rPr lang="en-US" i="1" baseline="0" dirty="0"/>
              <a:t> unit fractions.]</a:t>
            </a:r>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75</a:t>
            </a:fld>
            <a:endParaRPr lang="en-US" dirty="0"/>
          </a:p>
        </p:txBody>
      </p:sp>
    </p:spTree>
    <p:extLst>
      <p:ext uri="{BB962C8B-B14F-4D97-AF65-F5344CB8AC3E}">
        <p14:creationId xmlns:p14="http://schemas.microsoft.com/office/powerpoint/2010/main" val="3225703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Fraction Face-Off!, TransMath uses number lines to compare fractions. The program uses benchmarks (0, ½, 1). </a:t>
            </a:r>
          </a:p>
          <a:p>
            <a:endParaRPr lang="en-US" dirty="0"/>
          </a:p>
          <a:p>
            <a:r>
              <a:rPr lang="en-US" dirty="0"/>
              <a:t>Students are directed to draw two number lines. What is some background knowledge students need in order to correctly draw number lines?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76</a:t>
            </a:fld>
            <a:endParaRPr lang="en-US" dirty="0"/>
          </a:p>
        </p:txBody>
      </p:sp>
    </p:spTree>
    <p:extLst>
      <p:ext uri="{BB962C8B-B14F-4D97-AF65-F5344CB8AC3E}">
        <p14:creationId xmlns:p14="http://schemas.microsoft.com/office/powerpoint/2010/main" val="16356829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including benchmarks with relative size.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77</a:t>
            </a:fld>
            <a:endParaRPr lang="en-US" dirty="0"/>
          </a:p>
        </p:txBody>
      </p:sp>
    </p:spTree>
    <p:extLst>
      <p:ext uri="{BB962C8B-B14F-4D97-AF65-F5344CB8AC3E}">
        <p14:creationId xmlns:p14="http://schemas.microsoft.com/office/powerpoint/2010/main" val="17285106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78</a:t>
            </a:fld>
            <a:endParaRPr lang="en-US" dirty="0"/>
          </a:p>
        </p:txBody>
      </p:sp>
    </p:spTree>
    <p:extLst>
      <p:ext uri="{BB962C8B-B14F-4D97-AF65-F5344CB8AC3E}">
        <p14:creationId xmlns:p14="http://schemas.microsoft.com/office/powerpoint/2010/main" val="25567754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potential activity and a teaching progression using numbers lines and benchmark fractions to show improper fractions.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79</a:t>
            </a:fld>
            <a:endParaRPr lang="en-US" dirty="0"/>
          </a:p>
        </p:txBody>
      </p:sp>
    </p:spTree>
    <p:extLst>
      <p:ext uri="{BB962C8B-B14F-4D97-AF65-F5344CB8AC3E}">
        <p14:creationId xmlns:p14="http://schemas.microsoft.com/office/powerpoint/2010/main" val="1972276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Students have learned to accept infinity with</a:t>
            </a:r>
            <a:r>
              <a:rPr lang="en-US" baseline="0" dirty="0"/>
              <a:t> whole numbers</a:t>
            </a:r>
            <a:r>
              <a:rPr lang="en-US" dirty="0"/>
              <a:t> in that you can always “add one more.” Therefore, the number sequence</a:t>
            </a:r>
            <a:r>
              <a:rPr lang="en-US" baseline="0" dirty="0"/>
              <a:t> keeps going and going, to infinity. With fractions, students now have to accept the idea of infinity in that you can always “split the number again” or “divide something into one more part” or more fair or equal shares. A fraction can be represented by many other different fractions, all having the same magnitude. This goes into the understanding that equivalent fractions can and do exist. This goes back to the earlier point: that fractions with the same magnitude can look different.</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a:t>
            </a:fld>
            <a:endParaRPr lang="en-US" dirty="0"/>
          </a:p>
        </p:txBody>
      </p:sp>
    </p:spTree>
    <p:extLst>
      <p:ext uri="{BB962C8B-B14F-4D97-AF65-F5344CB8AC3E}">
        <p14:creationId xmlns:p14="http://schemas.microsoft.com/office/powerpoint/2010/main" val="17256344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mixed numbers</a:t>
            </a:r>
            <a:r>
              <a:rPr lang="en-US" i="1" baseline="0" dirty="0"/>
              <a:t> with improper equivalences.]</a:t>
            </a:r>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80</a:t>
            </a:fld>
            <a:endParaRPr lang="en-US" dirty="0"/>
          </a:p>
        </p:txBody>
      </p:sp>
    </p:spTree>
    <p:extLst>
      <p:ext uri="{BB962C8B-B14F-4D97-AF65-F5344CB8AC3E}">
        <p14:creationId xmlns:p14="http://schemas.microsoft.com/office/powerpoint/2010/main" val="8061470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the use of numbers lines to show addition of fractions with common denominators.]</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81</a:t>
            </a:fld>
            <a:endParaRPr lang="en-US" dirty="0"/>
          </a:p>
        </p:txBody>
      </p:sp>
    </p:spTree>
    <p:extLst>
      <p:ext uri="{BB962C8B-B14F-4D97-AF65-F5344CB8AC3E}">
        <p14:creationId xmlns:p14="http://schemas.microsoft.com/office/powerpoint/2010/main" val="14392475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82</a:t>
            </a:fld>
            <a:endParaRPr lang="en-US" dirty="0"/>
          </a:p>
        </p:txBody>
      </p:sp>
    </p:spTree>
    <p:extLst>
      <p:ext uri="{BB962C8B-B14F-4D97-AF65-F5344CB8AC3E}">
        <p14:creationId xmlns:p14="http://schemas.microsoft.com/office/powerpoint/2010/main" val="20794785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lines can also be used to show multiplication of fractions.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83</a:t>
            </a:fld>
            <a:endParaRPr lang="en-US" dirty="0"/>
          </a:p>
        </p:txBody>
      </p:sp>
    </p:spTree>
    <p:extLst>
      <p:ext uri="{BB962C8B-B14F-4D97-AF65-F5344CB8AC3E}">
        <p14:creationId xmlns:p14="http://schemas.microsoft.com/office/powerpoint/2010/main" val="23339477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84</a:t>
            </a:fld>
            <a:endParaRPr lang="en-US" dirty="0"/>
          </a:p>
        </p:txBody>
      </p:sp>
    </p:spTree>
    <p:extLst>
      <p:ext uri="{BB962C8B-B14F-4D97-AF65-F5344CB8AC3E}">
        <p14:creationId xmlns:p14="http://schemas.microsoft.com/office/powerpoint/2010/main" val="7895130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Progression of how numbers lines are used in both Fraction Face-Off! and TransMath</a:t>
            </a:r>
          </a:p>
          <a:p>
            <a:endParaRPr lang="en-US" i="1" dirty="0"/>
          </a:p>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85</a:t>
            </a:fld>
            <a:endParaRPr lang="en-US" dirty="0"/>
          </a:p>
        </p:txBody>
      </p:sp>
    </p:spTree>
    <p:extLst>
      <p:ext uri="{BB962C8B-B14F-4D97-AF65-F5344CB8AC3E}">
        <p14:creationId xmlns:p14="http://schemas.microsoft.com/office/powerpoint/2010/main" val="20934777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86</a:t>
            </a:fld>
            <a:endParaRPr lang="en-US" dirty="0"/>
          </a:p>
        </p:txBody>
      </p:sp>
    </p:spTree>
    <p:extLst>
      <p:ext uri="{BB962C8B-B14F-4D97-AF65-F5344CB8AC3E}">
        <p14:creationId xmlns:p14="http://schemas.microsoft.com/office/powerpoint/2010/main" val="1305492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87</a:t>
            </a:fld>
            <a:endParaRPr lang="en-US" dirty="0"/>
          </a:p>
        </p:txBody>
      </p:sp>
    </p:spTree>
    <p:extLst>
      <p:ext uri="{BB962C8B-B14F-4D97-AF65-F5344CB8AC3E}">
        <p14:creationId xmlns:p14="http://schemas.microsoft.com/office/powerpoint/2010/main" val="15100516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88</a:t>
            </a:fld>
            <a:endParaRPr lang="en-US" dirty="0"/>
          </a:p>
        </p:txBody>
      </p:sp>
    </p:spTree>
    <p:extLst>
      <p:ext uri="{BB962C8B-B14F-4D97-AF65-F5344CB8AC3E}">
        <p14:creationId xmlns:p14="http://schemas.microsoft.com/office/powerpoint/2010/main" val="11213227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790">
              <a:defRPr/>
            </a:pPr>
            <a:r>
              <a:rPr lang="en-US" dirty="0"/>
              <a:t>Let’s review: </a:t>
            </a:r>
          </a:p>
          <a:p>
            <a:pPr defTabSz="464790">
              <a:defRPr/>
            </a:pPr>
            <a:endParaRPr lang="en-US" dirty="0"/>
          </a:p>
          <a:p>
            <a:pPr defTabSz="464790">
              <a:defRPr/>
            </a:pPr>
            <a:r>
              <a:rPr lang="en-US" dirty="0"/>
              <a:t>You’ve seen these</a:t>
            </a:r>
            <a:r>
              <a:rPr lang="en-US" baseline="0" dirty="0"/>
              <a:t> </a:t>
            </a:r>
            <a:r>
              <a:rPr lang="en-US" dirty="0"/>
              <a:t>four dimensions before. The third and fourth dimensions are consistent with </a:t>
            </a:r>
            <a:r>
              <a:rPr lang="en-US" i="1" dirty="0"/>
              <a:t>qualitative </a:t>
            </a:r>
            <a:r>
              <a:rPr lang="en-US" dirty="0"/>
              <a:t>changes, or adaptations that change </a:t>
            </a:r>
            <a:r>
              <a:rPr lang="en-US" b="0" dirty="0"/>
              <a:t>the method or content of instruction/intervention delivered. </a:t>
            </a:r>
            <a:r>
              <a:rPr lang="en-US" dirty="0"/>
              <a:t>We will focus on</a:t>
            </a:r>
            <a:r>
              <a:rPr lang="en-US" baseline="0" dirty="0"/>
              <a:t> those dimensions when we think about analyzing errors and tailoring instruction to students’ specific needs. </a:t>
            </a:r>
            <a:endParaRPr lang="en-US" i="1" dirty="0"/>
          </a:p>
          <a:p>
            <a:pPr defTabSz="464790">
              <a:defRPr/>
            </a:pPr>
            <a:endParaRPr lang="en-US" i="1" dirty="0"/>
          </a:p>
          <a:p>
            <a:endParaRPr lang="en-US" i="1" dirty="0"/>
          </a:p>
        </p:txBody>
      </p:sp>
      <p:sp>
        <p:nvSpPr>
          <p:cNvPr id="4" name="Slide Number Placeholder 3"/>
          <p:cNvSpPr>
            <a:spLocks noGrp="1"/>
          </p:cNvSpPr>
          <p:nvPr>
            <p:ph type="sldNum" sz="quarter" idx="10"/>
          </p:nvPr>
        </p:nvSpPr>
        <p:spPr/>
        <p:txBody>
          <a:bodyPr/>
          <a:lstStyle/>
          <a:p>
            <a:fld id="{8D836AF3-CC6A-EB40-95BA-82A4417E5055}" type="slidenum">
              <a:rPr lang="en-US" smtClean="0">
                <a:solidFill>
                  <a:srgbClr val="000000"/>
                </a:solidFill>
              </a:rPr>
              <a:pPr/>
              <a:t>89</a:t>
            </a:fld>
            <a:endParaRPr lang="en-US" dirty="0">
              <a:solidFill>
                <a:srgbClr val="000000"/>
              </a:solidFill>
            </a:endParaRPr>
          </a:p>
        </p:txBody>
      </p:sp>
    </p:spTree>
    <p:extLst>
      <p:ext uri="{BB962C8B-B14F-4D97-AF65-F5344CB8AC3E}">
        <p14:creationId xmlns:p14="http://schemas.microsoft.com/office/powerpoint/2010/main" val="91502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Review</a:t>
            </a:r>
            <a:r>
              <a:rPr lang="en-US" i="1" baseline="0" dirty="0"/>
              <a:t> the patterns.]</a:t>
            </a:r>
          </a:p>
          <a:p>
            <a:endParaRPr lang="en-US" baseline="0" dirty="0"/>
          </a:p>
          <a:p>
            <a:r>
              <a:rPr lang="en-US" baseline="0" dirty="0"/>
              <a:t>Consider the patterns on the slide. What causes the greatest confusion for students? With division of fractions, be sure to point out that this pattern is true when the divisor is a proper fraction (&lt;1); 1/3 divided by 4 gives us 1/12, which is smaller and follows the whole number division pattern. Therefore, dividing a number (whole number or fraction) by a FRACTION is what results in the opposite pattern.</a:t>
            </a:r>
          </a:p>
          <a:p>
            <a:endParaRPr lang="en-US" baseline="0" dirty="0"/>
          </a:p>
          <a:p>
            <a:r>
              <a:rPr lang="en-US" baseline="0" dirty="0"/>
              <a:t>Don’t confuse dividend and divisor (look at the last example); the quotient is larger than the dividend but smaller than the divisor. </a:t>
            </a:r>
          </a:p>
          <a:p>
            <a:endParaRPr lang="en-US" baseline="0" dirty="0"/>
          </a:p>
          <a:p>
            <a:r>
              <a:rPr lang="en-US" baseline="0" dirty="0"/>
              <a:t>How practical do you think these patterns are to teach? In what grade do you think these patterns should be taught, and when?</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a:t>
            </a:fld>
            <a:endParaRPr lang="en-US" dirty="0"/>
          </a:p>
        </p:txBody>
      </p:sp>
    </p:spTree>
    <p:extLst>
      <p:ext uri="{BB962C8B-B14F-4D97-AF65-F5344CB8AC3E}">
        <p14:creationId xmlns:p14="http://schemas.microsoft.com/office/powerpoint/2010/main" val="9510476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fld id="{1BCF944E-AC27-4BEA-9C0A-695BFCE7C965}"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15307643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10"/>
          </p:nvPr>
        </p:nvSpPr>
        <p:spPr/>
        <p:txBody>
          <a:bodyPr/>
          <a:lstStyle/>
          <a:p>
            <a:fld id="{1BCF944E-AC27-4BEA-9C0A-695BFCE7C965}"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18726405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92</a:t>
            </a:fld>
            <a:endParaRPr lang="en-US" dirty="0"/>
          </a:p>
        </p:txBody>
      </p:sp>
    </p:spTree>
    <p:extLst>
      <p:ext uri="{BB962C8B-B14F-4D97-AF65-F5344CB8AC3E}">
        <p14:creationId xmlns:p14="http://schemas.microsoft.com/office/powerpoint/2010/main" val="35672117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apply our knowledge of fraction errors to case studies. In each case study we will examine the errors, follow the error patterns, and then identify what the student understood or a misconception they were applying to solve. </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93</a:t>
            </a:fld>
            <a:endParaRPr lang="en-US" dirty="0"/>
          </a:p>
        </p:txBody>
      </p:sp>
    </p:spTree>
    <p:extLst>
      <p:ext uri="{BB962C8B-B14F-4D97-AF65-F5344CB8AC3E}">
        <p14:creationId xmlns:p14="http://schemas.microsoft.com/office/powerpoint/2010/main" val="39456586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Mindy. What is the pattern? How is she solving? (Add across numerator; add across denominator.)</a:t>
            </a:r>
          </a:p>
          <a:p>
            <a:endParaRPr lang="en-US" dirty="0"/>
          </a:p>
          <a:p>
            <a:r>
              <a:rPr lang="en-US" dirty="0"/>
              <a:t>Apply the misconception of adding across numerators and denominators. What are the answers to the bottom two problems</a:t>
            </a:r>
            <a:r>
              <a:rPr lang="en-US" baseline="0" dirty="0"/>
              <a:t> using this pattern? [4/9 and 7/9]</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94</a:t>
            </a:fld>
            <a:endParaRPr lang="en-US" dirty="0"/>
          </a:p>
        </p:txBody>
      </p:sp>
    </p:spTree>
    <p:extLst>
      <p:ext uri="{BB962C8B-B14F-4D97-AF65-F5344CB8AC3E}">
        <p14:creationId xmlns:p14="http://schemas.microsoft.com/office/powerpoint/2010/main" val="7109059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95</a:t>
            </a:fld>
            <a:endParaRPr lang="en-US" dirty="0"/>
          </a:p>
        </p:txBody>
      </p:sp>
    </p:spTree>
    <p:extLst>
      <p:ext uri="{BB962C8B-B14F-4D97-AF65-F5344CB8AC3E}">
        <p14:creationId xmlns:p14="http://schemas.microsoft.com/office/powerpoint/2010/main" val="31519520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Sam? What is the pattern? (Add across numerator; multiply denominator.)</a:t>
            </a:r>
          </a:p>
          <a:p>
            <a:endParaRPr lang="en-US" dirty="0"/>
          </a:p>
          <a:p>
            <a:r>
              <a:rPr lang="en-US" dirty="0"/>
              <a:t>What are the answers to the bottom two problems</a:t>
            </a:r>
            <a:r>
              <a:rPr lang="en-US" baseline="0" dirty="0"/>
              <a:t> using this pattern? [4/15 and 7/40]</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96</a:t>
            </a:fld>
            <a:endParaRPr lang="en-US" dirty="0"/>
          </a:p>
        </p:txBody>
      </p:sp>
    </p:spTree>
    <p:extLst>
      <p:ext uri="{BB962C8B-B14F-4D97-AF65-F5344CB8AC3E}">
        <p14:creationId xmlns:p14="http://schemas.microsoft.com/office/powerpoint/2010/main" val="4776456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97</a:t>
            </a:fld>
            <a:endParaRPr lang="en-US" dirty="0"/>
          </a:p>
        </p:txBody>
      </p:sp>
    </p:spTree>
    <p:extLst>
      <p:ext uri="{BB962C8B-B14F-4D97-AF65-F5344CB8AC3E}">
        <p14:creationId xmlns:p14="http://schemas.microsoft.com/office/powerpoint/2010/main" val="36478139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Allow about 20–30</a:t>
            </a:r>
            <a:r>
              <a:rPr lang="en-US" i="1" baseline="0" dirty="0"/>
              <a:t> minutes for error analysis. Discuss as a group, having participants share the error, apply the pattern, and discuss the misconception/misunderstanding.]</a:t>
            </a:r>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98</a:t>
            </a:fld>
            <a:endParaRPr lang="en-US" dirty="0"/>
          </a:p>
        </p:txBody>
      </p:sp>
    </p:spTree>
    <p:extLst>
      <p:ext uri="{BB962C8B-B14F-4D97-AF65-F5344CB8AC3E}">
        <p14:creationId xmlns:p14="http://schemas.microsoft.com/office/powerpoint/2010/main" val="7481455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pattern? (Change to a common denominator; keep numerator the same.)</a:t>
            </a:r>
          </a:p>
          <a:p>
            <a:endParaRPr lang="en-US" dirty="0"/>
          </a:p>
          <a:p>
            <a:r>
              <a:rPr lang="en-US" dirty="0"/>
              <a:t>What are the answers to the bottom problem</a:t>
            </a:r>
            <a:r>
              <a:rPr lang="en-US" baseline="0" dirty="0"/>
              <a:t> using this pattern?</a:t>
            </a:r>
          </a:p>
          <a:p>
            <a:r>
              <a:rPr lang="en-US" baseline="0" dirty="0"/>
              <a:t>¾ = ¾; ½ = ¼ </a:t>
            </a:r>
          </a:p>
          <a:p>
            <a:r>
              <a:rPr lang="en-US" baseline="0" dirty="0"/>
              <a:t>¾ + ¼ = </a:t>
            </a:r>
            <a:r>
              <a:rPr lang="en-US" sz="1200" kern="1200" baseline="0" dirty="0">
                <a:solidFill>
                  <a:schemeClr val="tx1"/>
                </a:solidFill>
                <a:latin typeface="ITC Franklin Gothic Std Bk Cd"/>
                <a:ea typeface="ＭＳ Ｐゴシック" pitchFamily="-48" charset="-128"/>
              </a:rPr>
              <a:t>4/4</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99</a:t>
            </a:fld>
            <a:endParaRPr lang="en-US" dirty="0"/>
          </a:p>
        </p:txBody>
      </p:sp>
    </p:spTree>
    <p:extLst>
      <p:ext uri="{BB962C8B-B14F-4D97-AF65-F5344CB8AC3E}">
        <p14:creationId xmlns:p14="http://schemas.microsoft.com/office/powerpoint/2010/main" val="1359917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a:xfrm>
            <a:off x="911750" y="1151932"/>
            <a:ext cx="10971217" cy="1538883"/>
          </a:xfrm>
        </p:spPr>
        <p:txBody>
          <a:bodyPr>
            <a:normAutofit/>
          </a:bodyPr>
          <a:lstStyle>
            <a:lvl1pPr>
              <a:defRPr/>
            </a:lvl1pPr>
          </a:lstStyle>
          <a:p>
            <a:r>
              <a:rPr lang="en-US"/>
              <a:t>Click to edit Master title style</a:t>
            </a:r>
            <a:endParaRPr lang="en-US" dirty="0"/>
          </a:p>
        </p:txBody>
      </p:sp>
      <p:sp>
        <p:nvSpPr>
          <p:cNvPr id="15" name="Subtitle"/>
          <p:cNvSpPr>
            <a:spLocks noGrp="1"/>
          </p:cNvSpPr>
          <p:nvPr>
            <p:ph type="body" sz="quarter" idx="16" hasCustomPrompt="1"/>
          </p:nvPr>
        </p:nvSpPr>
        <p:spPr>
          <a:xfrm>
            <a:off x="912284" y="2935288"/>
            <a:ext cx="10970683" cy="1263650"/>
          </a:xfrm>
        </p:spPr>
        <p:txBody>
          <a:bodyPr/>
          <a:lstStyle>
            <a:lvl1pPr>
              <a:defRPr/>
            </a:lvl1pPr>
          </a:lstStyle>
          <a:p>
            <a:pPr lvl="0"/>
            <a:r>
              <a:rPr lang="en-US" dirty="0"/>
              <a:t>Subtitle</a:t>
            </a:r>
          </a:p>
        </p:txBody>
      </p:sp>
      <p:sp>
        <p:nvSpPr>
          <p:cNvPr id="13" name="Text Placeholder"/>
          <p:cNvSpPr>
            <a:spLocks noGrp="1"/>
          </p:cNvSpPr>
          <p:nvPr>
            <p:ph type="body" sz="quarter" idx="15" hasCustomPrompt="1"/>
          </p:nvPr>
        </p:nvSpPr>
        <p:spPr>
          <a:xfrm>
            <a:off x="912284" y="4427539"/>
            <a:ext cx="10970683" cy="904875"/>
          </a:xfrm>
        </p:spPr>
        <p:txBody>
          <a:bodyPr/>
          <a:lstStyle>
            <a:lvl2pPr>
              <a:defRPr/>
            </a:lvl2pPr>
            <a:lvl3pPr>
              <a:defRPr/>
            </a:lvl3pPr>
          </a:lstStyle>
          <a:p>
            <a:pPr lvl="1"/>
            <a:r>
              <a:rPr lang="en-US" dirty="0"/>
              <a:t>Name</a:t>
            </a:r>
          </a:p>
          <a:p>
            <a:pPr lvl="2"/>
            <a:r>
              <a:rPr lang="en-US" dirty="0"/>
              <a:t>Position</a:t>
            </a:r>
          </a:p>
        </p:txBody>
      </p:sp>
      <p:sp>
        <p:nvSpPr>
          <p:cNvPr id="8" name="Text Placeholder 7"/>
          <p:cNvSpPr>
            <a:spLocks noGrp="1"/>
          </p:cNvSpPr>
          <p:nvPr>
            <p:ph type="body" sz="quarter" idx="18" hasCustomPrompt="1"/>
          </p:nvPr>
        </p:nvSpPr>
        <p:spPr>
          <a:xfrm>
            <a:off x="11182455" y="6239292"/>
            <a:ext cx="700512" cy="153888"/>
          </a:xfrm>
        </p:spPr>
        <p:txBody>
          <a:bodyPr wrap="none">
            <a:spAutoFit/>
          </a:bodyPr>
          <a:lstStyle>
            <a:lvl1pPr algn="r">
              <a:defRPr sz="1000">
                <a:solidFill>
                  <a:schemeClr val="tx2"/>
                </a:solidFill>
              </a:defRPr>
            </a:lvl1pPr>
            <a:lvl2pPr>
              <a:defRPr sz="1000">
                <a:solidFill>
                  <a:schemeClr val="tx2"/>
                </a:solidFill>
              </a:defRPr>
            </a:lvl2pPr>
            <a:lvl3pPr>
              <a:defRPr sz="1000">
                <a:solidFill>
                  <a:schemeClr val="tx2"/>
                </a:solidFill>
              </a:defRPr>
            </a:lvl3pPr>
            <a:lvl4pPr>
              <a:defRPr sz="1000">
                <a:solidFill>
                  <a:schemeClr val="tx2"/>
                </a:solidFill>
              </a:defRPr>
            </a:lvl4pPr>
            <a:lvl5pPr>
              <a:defRPr sz="1000">
                <a:solidFill>
                  <a:schemeClr val="tx2"/>
                </a:solidFill>
              </a:defRPr>
            </a:lvl5pPr>
          </a:lstStyle>
          <a:p>
            <a:pPr lvl="0"/>
            <a:r>
              <a:rPr lang="en-US" dirty="0"/>
              <a:t>Month 20XX</a:t>
            </a:r>
          </a:p>
        </p:txBody>
      </p:sp>
      <p:sp>
        <p:nvSpPr>
          <p:cNvPr id="10" name="Text Placeholder 9"/>
          <p:cNvSpPr>
            <a:spLocks noGrp="1"/>
          </p:cNvSpPr>
          <p:nvPr>
            <p:ph type="body" sz="quarter" idx="19" hasCustomPrompt="1"/>
          </p:nvPr>
        </p:nvSpPr>
        <p:spPr>
          <a:xfrm>
            <a:off x="9220380" y="6567845"/>
            <a:ext cx="2662587" cy="123111"/>
          </a:xfrm>
        </p:spPr>
        <p:txBody>
          <a:bodyPr wrap="none">
            <a:spAutoFit/>
          </a:bodyPr>
          <a:lstStyle>
            <a:lvl1pPr algn="r">
              <a:defRPr sz="800">
                <a:solidFill>
                  <a:schemeClr val="bg2">
                    <a:lumMod val="90000"/>
                  </a:schemeClr>
                </a:solidFill>
                <a:latin typeface="Arial Narrow" panose="020B0606020202030204" pitchFamily="34" charset="0"/>
              </a:defRPr>
            </a:lvl1pPr>
            <a:lvl2pPr>
              <a:defRPr sz="800">
                <a:latin typeface="Arial Narrow" panose="020B0606020202030204" pitchFamily="34" charset="0"/>
              </a:defRPr>
            </a:lvl2pPr>
            <a:lvl3pPr>
              <a:defRPr sz="800">
                <a:latin typeface="Arial Narrow" panose="020B0606020202030204" pitchFamily="34" charset="0"/>
              </a:defRPr>
            </a:lvl3pPr>
            <a:lvl4pPr>
              <a:defRPr sz="800">
                <a:latin typeface="Arial Narrow" panose="020B0606020202030204" pitchFamily="34" charset="0"/>
              </a:defRPr>
            </a:lvl4pPr>
            <a:lvl5pPr>
              <a:defRPr sz="800">
                <a:latin typeface="Arial Narrow" panose="020B0606020202030204" pitchFamily="34" charset="0"/>
              </a:defRPr>
            </a:lvl5pPr>
          </a:lstStyle>
          <a:p>
            <a:pPr lvl="0"/>
            <a:r>
              <a:rPr lang="en-US" dirty="0"/>
              <a:t>Copyright © 20XX American Institutes for Research. All rights reserved.</a:t>
            </a:r>
          </a:p>
        </p:txBody>
      </p:sp>
    </p:spTree>
    <p:extLst>
      <p:ext uri="{BB962C8B-B14F-4D97-AF65-F5344CB8AC3E}">
        <p14:creationId xmlns:p14="http://schemas.microsoft.com/office/powerpoint/2010/main" val="385237429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ine Title, First Level No Bullet">
    <p:spTree>
      <p:nvGrpSpPr>
        <p:cNvPr id="1" name=""/>
        <p:cNvGrpSpPr/>
        <p:nvPr/>
      </p:nvGrpSpPr>
      <p:grpSpPr>
        <a:xfrm>
          <a:off x="0" y="0"/>
          <a:ext cx="0" cy="0"/>
          <a:chOff x="0" y="0"/>
          <a:chExt cx="0" cy="0"/>
        </a:xfrm>
      </p:grpSpPr>
      <p:cxnSp>
        <p:nvCxnSpPr>
          <p:cNvPr id="20"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18" y="360900"/>
            <a:ext cx="10966449" cy="492443"/>
          </a:xfrm>
        </p:spPr>
        <p:txBody>
          <a:bodyPr/>
          <a:lstStyle>
            <a:lvl1pPr>
              <a:defRPr>
                <a:solidFill>
                  <a:schemeClr val="bg2">
                    <a:lumMod val="75000"/>
                  </a:schemeClr>
                </a:solidFill>
              </a:defRPr>
            </a:lvl1pPr>
          </a:lstStyle>
          <a:p>
            <a:r>
              <a:rPr lang="en-US" dirty="0"/>
              <a:t>Click to edit Master title style</a:t>
            </a:r>
          </a:p>
        </p:txBody>
      </p:sp>
      <p:sp>
        <p:nvSpPr>
          <p:cNvPr id="3" name="Content"/>
          <p:cNvSpPr>
            <a:spLocks noGrp="1"/>
          </p:cNvSpPr>
          <p:nvPr userDrawn="1">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4" name="Slide Number"/>
          <p:cNvSpPr>
            <a:spLocks noGrp="1"/>
          </p:cNvSpPr>
          <p:nvPr userDrawn="1">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9163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Line Title, Bulleted Text">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59994"/>
            <a:ext cx="10966449" cy="492443"/>
          </a:xfrm>
        </p:spPr>
        <p:txBody>
          <a:bodyPr/>
          <a:lstStyle/>
          <a:p>
            <a:r>
              <a:rPr lang="en-US" dirty="0"/>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910883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Line Title, Two Column">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59994"/>
            <a:ext cx="10966449" cy="492443"/>
          </a:xfrm>
        </p:spPr>
        <p:txBody>
          <a:bodyPr/>
          <a:lstStyle/>
          <a:p>
            <a:r>
              <a:rPr lang="en-US" dirty="0"/>
              <a:t>Click to edit Master title style</a:t>
            </a:r>
          </a:p>
        </p:txBody>
      </p:sp>
      <p:sp>
        <p:nvSpPr>
          <p:cNvPr id="20" name="Content Left"/>
          <p:cNvSpPr>
            <a:spLocks noGrp="1"/>
          </p:cNvSpPr>
          <p:nvPr userDrawn="1">
            <p:ph sz="quarter" idx="11"/>
          </p:nvPr>
        </p:nvSpPr>
        <p:spPr>
          <a:xfrm>
            <a:off x="916518" y="1074694"/>
            <a:ext cx="5323417" cy="5251495"/>
          </a:xfrm>
        </p:spPr>
        <p:txBody>
          <a:bodyPr/>
          <a:lstStyle>
            <a:lvl2pPr marL="519112" indent="-285750">
              <a:defRPr lang="en-US" sz="1800" kern="1200" dirty="0">
                <a:solidFill>
                  <a:schemeClr val="tx2"/>
                </a:solidFill>
                <a:latin typeface="+mn-lt"/>
                <a:ea typeface="Arial" pitchFamily="34" charset="0"/>
                <a:cs typeface="Arial" pitchFamily="34" charset="0"/>
              </a:defRPr>
            </a:lvl2pPr>
            <a:lvl3pPr>
              <a:spcBef>
                <a:spcPts val="300"/>
              </a:spcBef>
              <a:defRPr/>
            </a:lvl3pPr>
            <a:lvl4pPr>
              <a:spcBef>
                <a:spcPts val="300"/>
              </a:spcBef>
              <a:defRPr/>
            </a:lvl4pPr>
          </a:lstStyle>
          <a:p>
            <a:pPr lvl="0"/>
            <a:r>
              <a:rPr lang="en-US" dirty="0"/>
              <a:t>Click to edit Master text styles</a:t>
            </a:r>
          </a:p>
          <a:p>
            <a:pPr marL="466725" lvl="1" indent="-233363" algn="l" rtl="0" eaLnBrk="0" fontAlgn="base" hangingPunct="0">
              <a:spcBef>
                <a:spcPts val="300"/>
              </a:spcBef>
              <a:spcAft>
                <a:spcPts val="0"/>
              </a:spcAft>
              <a:buClr>
                <a:schemeClr val="bg2">
                  <a:lumMod val="75000"/>
                </a:schemeClr>
              </a:buClr>
              <a:buFont typeface="Arial" pitchFamily="34" charset="0"/>
              <a:buChar char="–"/>
            </a:pPr>
            <a:r>
              <a:rPr lang="en-US" dirty="0"/>
              <a:t>Second level</a:t>
            </a:r>
          </a:p>
          <a:p>
            <a:pPr lvl="2"/>
            <a:r>
              <a:rPr lang="en-US" dirty="0"/>
              <a:t>Third level</a:t>
            </a:r>
          </a:p>
          <a:p>
            <a:pPr lvl="3"/>
            <a:r>
              <a:rPr lang="en-US" dirty="0"/>
              <a:t>Fourth level</a:t>
            </a:r>
          </a:p>
        </p:txBody>
      </p:sp>
      <p:sp>
        <p:nvSpPr>
          <p:cNvPr id="7" name="Content Right"/>
          <p:cNvSpPr>
            <a:spLocks noGrp="1"/>
          </p:cNvSpPr>
          <p:nvPr>
            <p:ph sz="quarter" idx="12"/>
          </p:nvPr>
        </p:nvSpPr>
        <p:spPr>
          <a:xfrm>
            <a:off x="6551084" y="1082676"/>
            <a:ext cx="5331883" cy="5243513"/>
          </a:xfrm>
        </p:spPr>
        <p:txBody>
          <a:bodyPr/>
          <a:lstStyle>
            <a:lvl2pPr marL="519112" indent="-285750">
              <a:defRPr lang="en-US" sz="1800" kern="1200" dirty="0">
                <a:solidFill>
                  <a:schemeClr val="tx2"/>
                </a:solidFill>
                <a:latin typeface="+mn-lt"/>
                <a:ea typeface="Arial" pitchFamily="34" charset="0"/>
                <a:cs typeface="Arial" pitchFamily="34" charset="0"/>
              </a:defRPr>
            </a:lvl2pPr>
            <a:lvl3pPr>
              <a:spcBef>
                <a:spcPts val="300"/>
              </a:spcBef>
              <a:defRPr/>
            </a:lvl3pPr>
            <a:lvl4pPr>
              <a:spcBef>
                <a:spcPts val="300"/>
              </a:spcBef>
              <a:defRPr/>
            </a:lvl4pPr>
            <a:lvl5pPr>
              <a:spcBef>
                <a:spcPts val="300"/>
              </a:spcBef>
              <a:defRPr/>
            </a:lvl5pPr>
          </a:lstStyle>
          <a:p>
            <a:pPr lvl="0"/>
            <a:r>
              <a:rPr lang="en-US" dirty="0"/>
              <a:t>Click to edit Master text styles</a:t>
            </a:r>
          </a:p>
          <a:p>
            <a:pPr marL="466725" lvl="1" indent="-233363" algn="l" rtl="0" eaLnBrk="0" fontAlgn="base" hangingPunct="0">
              <a:spcBef>
                <a:spcPts val="300"/>
              </a:spcBef>
              <a:spcAft>
                <a:spcPts val="0"/>
              </a:spcAft>
              <a:buClr>
                <a:schemeClr val="bg2">
                  <a:lumMod val="75000"/>
                </a:schemeClr>
              </a:buClr>
              <a:buFont typeface="Arial" pitchFamily="34" charset="0"/>
              <a:buChar char="–"/>
            </a:pPr>
            <a:r>
              <a:rPr lang="en-US" dirty="0"/>
              <a:t>Second level</a:t>
            </a:r>
          </a:p>
          <a:p>
            <a:pPr lvl="2"/>
            <a:r>
              <a:rPr lang="en-US" dirty="0"/>
              <a:t>Third level</a:t>
            </a:r>
          </a:p>
          <a:p>
            <a:pPr lvl="3"/>
            <a:r>
              <a:rPr lang="en-US" dirty="0"/>
              <a:t>Fourth level</a:t>
            </a:r>
          </a:p>
          <a:p>
            <a:pPr lvl="4"/>
            <a:r>
              <a:rPr lang="en-US" dirty="0"/>
              <a:t>Fifth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15099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 Rule">
    <p:spTree>
      <p:nvGrpSpPr>
        <p:cNvPr id="1" name=""/>
        <p:cNvGrpSpPr/>
        <p:nvPr/>
      </p:nvGrpSpPr>
      <p:grpSpPr>
        <a:xfrm>
          <a:off x="0" y="0"/>
          <a:ext cx="0" cy="0"/>
          <a:chOff x="0" y="0"/>
          <a:chExt cx="0" cy="0"/>
        </a:xfrm>
      </p:grpSpPr>
      <p:sp>
        <p:nvSpPr>
          <p:cNvPr id="3" name="Title"/>
          <p:cNvSpPr>
            <a:spLocks noGrp="1"/>
          </p:cNvSpPr>
          <p:nvPr userDrawn="1">
            <p:ph type="title"/>
          </p:nvPr>
        </p:nvSpPr>
        <p:spPr>
          <a:xfrm>
            <a:off x="916518" y="364089"/>
            <a:ext cx="10966449" cy="488348"/>
          </a:xfrm>
        </p:spPr>
        <p:txBody>
          <a:bodyPr/>
          <a:lstStyle/>
          <a:p>
            <a:r>
              <a:rPr lang="en-US" dirty="0"/>
              <a:t>Click to edit Master title style</a:t>
            </a:r>
          </a:p>
        </p:txBody>
      </p:sp>
      <p:sp>
        <p:nvSpPr>
          <p:cNvPr id="20" name="Content"/>
          <p:cNvSpPr>
            <a:spLocks noGrp="1"/>
          </p:cNvSpPr>
          <p:nvPr userDrawn="1">
            <p:ph sz="quarter" idx="11"/>
          </p:nvPr>
        </p:nvSpPr>
        <p:spPr>
          <a:xfrm>
            <a:off x="916518" y="1074694"/>
            <a:ext cx="10966449" cy="5251495"/>
          </a:xfrm>
        </p:spPr>
        <p:txBody>
          <a:bodyPr/>
          <a:lstStyle>
            <a:lvl2pPr>
              <a:spcBef>
                <a:spcPts val="300"/>
              </a:spcBef>
              <a:defRPr/>
            </a:lvl2pPr>
            <a:lvl3pPr>
              <a:spcBef>
                <a:spcPts val="300"/>
              </a:spcBef>
              <a:defRPr/>
            </a:lvl3pPr>
            <a:lvl4pPr>
              <a:spcBef>
                <a:spcPts val="3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893327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Source">
    <p:spTree>
      <p:nvGrpSpPr>
        <p:cNvPr id="1" name=""/>
        <p:cNvGrpSpPr/>
        <p:nvPr/>
      </p:nvGrpSpPr>
      <p:grpSpPr>
        <a:xfrm>
          <a:off x="0" y="0"/>
          <a:ext cx="0" cy="0"/>
          <a:chOff x="0" y="0"/>
          <a:chExt cx="0" cy="0"/>
        </a:xfrm>
      </p:grpSpPr>
      <p:cxnSp>
        <p:nvCxnSpPr>
          <p:cNvPr id="45"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18" y="882533"/>
            <a:ext cx="10966449" cy="492443"/>
          </a:xfrm>
        </p:spPr>
        <p:txBody>
          <a:bodyPr/>
          <a:lstStyle>
            <a:lvl1pPr>
              <a:defRPr>
                <a:solidFill>
                  <a:schemeClr val="bg2">
                    <a:lumMod val="75000"/>
                  </a:schemeClr>
                </a:solidFill>
              </a:defRPr>
            </a:lvl1pPr>
          </a:lstStyle>
          <a:p>
            <a:r>
              <a:rPr lang="en-US" dirty="0"/>
              <a:t>Click to edit Master title style</a:t>
            </a:r>
          </a:p>
        </p:txBody>
      </p:sp>
      <p:sp>
        <p:nvSpPr>
          <p:cNvPr id="3" name="Content"/>
          <p:cNvSpPr>
            <a:spLocks noGrp="1"/>
          </p:cNvSpPr>
          <p:nvPr userDrawn="1">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6" name="Source"/>
          <p:cNvSpPr>
            <a:spLocks noGrp="1"/>
          </p:cNvSpPr>
          <p:nvPr>
            <p:ph type="body" sz="quarter" idx="11" hasCustomPrompt="1"/>
          </p:nvPr>
        </p:nvSpPr>
        <p:spPr>
          <a:xfrm>
            <a:off x="916518" y="6018221"/>
            <a:ext cx="10966449" cy="307777"/>
          </a:xfrm>
        </p:spPr>
        <p:txBody>
          <a:bodyPr anchor="b" anchorCtr="0">
            <a:spAutoFit/>
          </a:bodyPr>
          <a:lstStyle>
            <a:lvl1pPr marL="0" indent="0">
              <a:buNone/>
              <a:defRPr sz="1000"/>
            </a:lvl1pPr>
            <a:lvl2pPr marL="228600" indent="0">
              <a:buNone/>
              <a:defRPr sz="1000"/>
            </a:lvl2pPr>
            <a:lvl3pPr marL="458788" indent="0">
              <a:buNone/>
              <a:defRPr sz="1000"/>
            </a:lvl3pPr>
            <a:lvl4pPr marL="685800" indent="0">
              <a:buNone/>
              <a:defRPr sz="1000"/>
            </a:lvl4pPr>
            <a:lvl5pPr marL="914400" indent="0">
              <a:buNone/>
              <a:defRPr sz="1000"/>
            </a:lvl5pPr>
          </a:lstStyle>
          <a:p>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p>
        </p:txBody>
      </p:sp>
      <p:sp>
        <p:nvSpPr>
          <p:cNvPr id="4" name="Slide Number"/>
          <p:cNvSpPr>
            <a:spLocks noGrp="1"/>
          </p:cNvSpPr>
          <p:nvPr userDrawn="1">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851540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ed Text, Source">
    <p:spTree>
      <p:nvGrpSpPr>
        <p:cNvPr id="1" name=""/>
        <p:cNvGrpSpPr/>
        <p:nvPr/>
      </p:nvGrpSpPr>
      <p:grpSpPr>
        <a:xfrm>
          <a:off x="0" y="0"/>
          <a:ext cx="0" cy="0"/>
          <a:chOff x="0" y="0"/>
          <a:chExt cx="0" cy="0"/>
        </a:xfrm>
      </p:grpSpPr>
      <p:cxnSp>
        <p:nvCxnSpPr>
          <p:cNvPr id="37"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dirty="0"/>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ource"/>
          <p:cNvSpPr>
            <a:spLocks noGrp="1"/>
          </p:cNvSpPr>
          <p:nvPr>
            <p:ph type="body" sz="quarter" idx="11" hasCustomPrompt="1"/>
          </p:nvPr>
        </p:nvSpPr>
        <p:spPr>
          <a:xfrm>
            <a:off x="916518" y="6026377"/>
            <a:ext cx="10966449" cy="307777"/>
          </a:xfrm>
        </p:spPr>
        <p:txBody>
          <a:bodyPr anchor="b" anchorCtr="0">
            <a:spAutoFit/>
          </a:bodyPr>
          <a:lstStyle>
            <a:lvl1pPr marL="0" indent="0">
              <a:buNone/>
              <a:defRPr sz="1000"/>
            </a:lvl1pPr>
            <a:lvl2pPr marL="228600" indent="0">
              <a:buNone/>
              <a:defRPr sz="1000"/>
            </a:lvl2pPr>
            <a:lvl3pPr marL="458788" indent="0">
              <a:buNone/>
              <a:defRPr sz="1000"/>
            </a:lvl3pPr>
            <a:lvl4pPr marL="685800" indent="0">
              <a:buNone/>
              <a:defRPr sz="1000"/>
            </a:lvl4pPr>
            <a:lvl5pPr marL="914400" indent="0">
              <a:buNone/>
              <a:defRPr sz="1000"/>
            </a:lvl5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586691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Source">
    <p:spTree>
      <p:nvGrpSpPr>
        <p:cNvPr id="1" name=""/>
        <p:cNvGrpSpPr/>
        <p:nvPr/>
      </p:nvGrpSpPr>
      <p:grpSpPr>
        <a:xfrm>
          <a:off x="0" y="0"/>
          <a:ext cx="0" cy="0"/>
          <a:chOff x="0" y="0"/>
          <a:chExt cx="0" cy="0"/>
        </a:xfrm>
      </p:grpSpPr>
      <p:cxnSp>
        <p:nvCxnSpPr>
          <p:cNvPr id="66"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dirty="0"/>
              <a:t>Click to edit Master title style</a:t>
            </a:r>
          </a:p>
        </p:txBody>
      </p:sp>
      <p:sp>
        <p:nvSpPr>
          <p:cNvPr id="40" name="Content Right"/>
          <p:cNvSpPr>
            <a:spLocks noGrp="1"/>
          </p:cNvSpPr>
          <p:nvPr>
            <p:ph sz="quarter" idx="12"/>
          </p:nvPr>
        </p:nvSpPr>
        <p:spPr>
          <a:xfrm>
            <a:off x="916517" y="1599874"/>
            <a:ext cx="5325535" cy="4723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Left"/>
          <p:cNvSpPr>
            <a:spLocks noGrp="1"/>
          </p:cNvSpPr>
          <p:nvPr>
            <p:ph sz="quarter" idx="13"/>
          </p:nvPr>
        </p:nvSpPr>
        <p:spPr>
          <a:xfrm>
            <a:off x="6551085" y="1599874"/>
            <a:ext cx="5331883" cy="4723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ource"/>
          <p:cNvSpPr>
            <a:spLocks noGrp="1"/>
          </p:cNvSpPr>
          <p:nvPr>
            <p:ph type="body" sz="quarter" idx="14" hasCustomPrompt="1"/>
          </p:nvPr>
        </p:nvSpPr>
        <p:spPr>
          <a:xfrm>
            <a:off x="916518" y="6015237"/>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458228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Line Title, First Level No Bullet, Source">
    <p:spTree>
      <p:nvGrpSpPr>
        <p:cNvPr id="1" name=""/>
        <p:cNvGrpSpPr/>
        <p:nvPr/>
      </p:nvGrpSpPr>
      <p:grpSpPr>
        <a:xfrm>
          <a:off x="0" y="0"/>
          <a:ext cx="0" cy="0"/>
          <a:chOff x="0" y="0"/>
          <a:chExt cx="0" cy="0"/>
        </a:xfrm>
      </p:grpSpPr>
      <p:cxnSp>
        <p:nvCxnSpPr>
          <p:cNvPr id="20"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18" y="360900"/>
            <a:ext cx="10966449" cy="492443"/>
          </a:xfrm>
        </p:spPr>
        <p:txBody>
          <a:bodyPr/>
          <a:lstStyle>
            <a:lvl1pPr>
              <a:defRPr>
                <a:solidFill>
                  <a:schemeClr val="bg2">
                    <a:lumMod val="75000"/>
                  </a:schemeClr>
                </a:solidFill>
              </a:defRPr>
            </a:lvl1pPr>
          </a:lstStyle>
          <a:p>
            <a:r>
              <a:rPr lang="en-US" dirty="0"/>
              <a:t>Click to edit Master title style</a:t>
            </a:r>
          </a:p>
        </p:txBody>
      </p:sp>
      <p:sp>
        <p:nvSpPr>
          <p:cNvPr id="3" name="Content"/>
          <p:cNvSpPr>
            <a:spLocks noGrp="1"/>
          </p:cNvSpPr>
          <p:nvPr userDrawn="1">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6" name="Source"/>
          <p:cNvSpPr>
            <a:spLocks noGrp="1"/>
          </p:cNvSpPr>
          <p:nvPr>
            <p:ph type="body" sz="quarter" idx="11" hasCustomPrompt="1"/>
          </p:nvPr>
        </p:nvSpPr>
        <p:spPr>
          <a:xfrm>
            <a:off x="916518" y="6019610"/>
            <a:ext cx="10966449" cy="306388"/>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4" name="Slide Number"/>
          <p:cNvSpPr>
            <a:spLocks noGrp="1"/>
          </p:cNvSpPr>
          <p:nvPr userDrawn="1">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95961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Line Title, Bulleted Text, Source">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59994"/>
            <a:ext cx="10966449" cy="492443"/>
          </a:xfrm>
        </p:spPr>
        <p:txBody>
          <a:bodyPr/>
          <a:lstStyle/>
          <a:p>
            <a:r>
              <a:rPr lang="en-US" dirty="0"/>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ource"/>
          <p:cNvSpPr>
            <a:spLocks noGrp="1"/>
          </p:cNvSpPr>
          <p:nvPr>
            <p:ph type="body" sz="quarter" idx="12" hasCustomPrompt="1"/>
          </p:nvPr>
        </p:nvSpPr>
        <p:spPr>
          <a:xfrm>
            <a:off x="916518" y="6018412"/>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userDrawn="1">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652592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Line Title, Two Column, Source">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59994"/>
            <a:ext cx="10966449" cy="492443"/>
          </a:xfrm>
        </p:spPr>
        <p:txBody>
          <a:bodyPr/>
          <a:lstStyle/>
          <a:p>
            <a:r>
              <a:rPr lang="en-US" dirty="0"/>
              <a:t>Click to edit Master title style</a:t>
            </a:r>
          </a:p>
        </p:txBody>
      </p:sp>
      <p:sp>
        <p:nvSpPr>
          <p:cNvPr id="20" name="Content Left"/>
          <p:cNvSpPr>
            <a:spLocks noGrp="1"/>
          </p:cNvSpPr>
          <p:nvPr userDrawn="1">
            <p:ph sz="quarter" idx="11"/>
          </p:nvPr>
        </p:nvSpPr>
        <p:spPr>
          <a:xfrm>
            <a:off x="916518" y="1074694"/>
            <a:ext cx="5323417"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Right"/>
          <p:cNvSpPr>
            <a:spLocks noGrp="1"/>
          </p:cNvSpPr>
          <p:nvPr>
            <p:ph sz="quarter" idx="12"/>
          </p:nvPr>
        </p:nvSpPr>
        <p:spPr>
          <a:xfrm>
            <a:off x="6551084" y="1082676"/>
            <a:ext cx="5331883"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ource"/>
          <p:cNvSpPr>
            <a:spLocks noGrp="1"/>
          </p:cNvSpPr>
          <p:nvPr>
            <p:ph type="body" sz="quarter" idx="13" hasCustomPrompt="1"/>
          </p:nvPr>
        </p:nvSpPr>
        <p:spPr>
          <a:xfrm>
            <a:off x="916518" y="6018412"/>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94757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a:xfrm>
            <a:off x="916517" y="3618528"/>
            <a:ext cx="10972800" cy="769441"/>
          </a:xfrm>
        </p:spPr>
        <p:txBody>
          <a:bodyPr/>
          <a:lstStyle>
            <a:lvl1pPr algn="l">
              <a:defRPr>
                <a:latin typeface="+mj-lt"/>
              </a:defRPr>
            </a:lvl1pPr>
          </a:lstStyle>
          <a:p>
            <a:r>
              <a:rPr lang="en-US" dirty="0"/>
              <a:t>Click to edit Master title style</a:t>
            </a:r>
          </a:p>
        </p:txBody>
      </p:sp>
      <p:sp>
        <p:nvSpPr>
          <p:cNvPr id="3" name="Content Placeholder 2"/>
          <p:cNvSpPr>
            <a:spLocks noGrp="1"/>
          </p:cNvSpPr>
          <p:nvPr>
            <p:ph idx="1"/>
          </p:nvPr>
        </p:nvSpPr>
        <p:spPr>
          <a:xfrm>
            <a:off x="916517" y="4616570"/>
            <a:ext cx="10972800" cy="1063752"/>
          </a:xfrm>
          <a:prstGeom prst="rect">
            <a:avLst/>
          </a:prstGeom>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980253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 Rule, Source">
    <p:spTree>
      <p:nvGrpSpPr>
        <p:cNvPr id="1" name=""/>
        <p:cNvGrpSpPr/>
        <p:nvPr/>
      </p:nvGrpSpPr>
      <p:grpSpPr>
        <a:xfrm>
          <a:off x="0" y="0"/>
          <a:ext cx="0" cy="0"/>
          <a:chOff x="0" y="0"/>
          <a:chExt cx="0" cy="0"/>
        </a:xfrm>
      </p:grpSpPr>
      <p:sp>
        <p:nvSpPr>
          <p:cNvPr id="3" name="Title"/>
          <p:cNvSpPr>
            <a:spLocks noGrp="1"/>
          </p:cNvSpPr>
          <p:nvPr userDrawn="1">
            <p:ph type="title"/>
          </p:nvPr>
        </p:nvSpPr>
        <p:spPr>
          <a:xfrm>
            <a:off x="916518" y="364089"/>
            <a:ext cx="10966449" cy="488348"/>
          </a:xfrm>
        </p:spPr>
        <p:txBody>
          <a:bodyPr/>
          <a:lstStyle/>
          <a:p>
            <a:r>
              <a:rPr lang="en-US" dirty="0"/>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ource"/>
          <p:cNvSpPr>
            <a:spLocks noGrp="1"/>
          </p:cNvSpPr>
          <p:nvPr>
            <p:ph type="body" sz="quarter" idx="12" hasCustomPrompt="1"/>
          </p:nvPr>
        </p:nvSpPr>
        <p:spPr>
          <a:xfrm>
            <a:off x="916518" y="6018412"/>
            <a:ext cx="10966449" cy="30777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93766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916518" y="2362082"/>
            <a:ext cx="10966449" cy="2964023"/>
          </a:xfrm>
        </p:spPr>
        <p:txBody>
          <a:bodyPr/>
          <a:lstStyle>
            <a:lvl1pPr>
              <a:defRPr lang="en-US" sz="2000" kern="1200" dirty="0">
                <a:solidFill>
                  <a:schemeClr val="bg1"/>
                </a:solidFill>
                <a:latin typeface="+mn-lt"/>
                <a:ea typeface="Arial" pitchFamily="34" charset="0"/>
                <a:cs typeface="Arial" pitchFamily="34" charset="0"/>
              </a:defRPr>
            </a:lvl1pPr>
          </a:lstStyle>
          <a:p>
            <a:pPr marL="0" lvl="0" indent="0" algn="l" rtl="0" eaLnBrk="0" fontAlgn="base" hangingPunct="0">
              <a:spcBef>
                <a:spcPts val="0"/>
              </a:spcBef>
              <a:spcAft>
                <a:spcPts val="0"/>
              </a:spcAft>
              <a:buClr>
                <a:schemeClr val="tx2"/>
              </a:buClr>
              <a:buFont typeface="Arial" pitchFamily="34" charset="0"/>
              <a:buNone/>
            </a:pPr>
            <a:r>
              <a:rPr lang="en-US" dirty="0"/>
              <a:t>Click to edit Master text styles</a:t>
            </a:r>
          </a:p>
          <a:p>
            <a:pPr marL="0" lvl="0" indent="0" algn="l" rtl="0" eaLnBrk="0" fontAlgn="base" hangingPunct="0">
              <a:spcBef>
                <a:spcPts val="0"/>
              </a:spcBef>
              <a:spcAft>
                <a:spcPts val="0"/>
              </a:spcAft>
              <a:buClr>
                <a:schemeClr val="tx2"/>
              </a:buClr>
              <a:buFont typeface="Arial" pitchFamily="34" charset="0"/>
              <a:buNone/>
            </a:pPr>
            <a:r>
              <a:rPr lang="en-US" dirty="0"/>
              <a:t>Second level</a:t>
            </a:r>
          </a:p>
          <a:p>
            <a:pPr marL="0" lvl="0" indent="0" algn="l" rtl="0" eaLnBrk="0" fontAlgn="base" hangingPunct="0">
              <a:spcBef>
                <a:spcPts val="0"/>
              </a:spcBef>
              <a:spcAft>
                <a:spcPts val="0"/>
              </a:spcAft>
              <a:buClr>
                <a:schemeClr val="tx2"/>
              </a:buClr>
              <a:buFont typeface="Arial" pitchFamily="34" charset="0"/>
              <a:buNone/>
            </a:pPr>
            <a:r>
              <a:rPr lang="en-US" dirty="0"/>
              <a:t>Third level</a:t>
            </a:r>
          </a:p>
          <a:p>
            <a:pPr marL="0" lvl="0" indent="0" algn="l" rtl="0" eaLnBrk="0" fontAlgn="base" hangingPunct="0">
              <a:spcBef>
                <a:spcPts val="0"/>
              </a:spcBef>
              <a:spcAft>
                <a:spcPts val="0"/>
              </a:spcAft>
              <a:buClr>
                <a:schemeClr val="tx2"/>
              </a:buClr>
              <a:buFont typeface="Arial" pitchFamily="34" charset="0"/>
              <a:buNone/>
            </a:pPr>
            <a:r>
              <a:rPr lang="en-US" dirty="0"/>
              <a:t>Fourth level</a:t>
            </a:r>
          </a:p>
          <a:p>
            <a:pPr marL="0" lvl="0" indent="0" algn="l" rtl="0" eaLnBrk="0" fontAlgn="base" hangingPunct="0">
              <a:spcBef>
                <a:spcPts val="0"/>
              </a:spcBef>
              <a:spcAft>
                <a:spcPts val="0"/>
              </a:spcAft>
              <a:buClr>
                <a:schemeClr val="tx2"/>
              </a:buClr>
              <a:buFont typeface="Arial" pitchFamily="34" charset="0"/>
              <a:buNone/>
            </a:pPr>
            <a:r>
              <a:rPr lang="en-US" dirty="0"/>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88905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7"/>
            <a:ext cx="2472271" cy="365125"/>
          </a:xfrm>
          <a:prstGeom prst="rect">
            <a:avLst/>
          </a:prstGeom>
        </p:spPr>
        <p:txBody>
          <a:bodyPr/>
          <a:lstStyle/>
          <a:p>
            <a:fld id="{57E06D71-E7CC-9F4C-B5BE-04BCE1DC8A95}" type="datetimeFigureOut">
              <a:rPr lang="en-US" smtClean="0"/>
              <a:t>2/27/20</a:t>
            </a:fld>
            <a:endParaRPr lang="en-US" dirty="0"/>
          </a:p>
        </p:txBody>
      </p:sp>
      <p:sp>
        <p:nvSpPr>
          <p:cNvPr id="5" name="Footer Placeholder 4"/>
          <p:cNvSpPr>
            <a:spLocks noGrp="1"/>
          </p:cNvSpPr>
          <p:nvPr>
            <p:ph type="ftr" sz="quarter" idx="11"/>
          </p:nvPr>
        </p:nvSpPr>
        <p:spPr>
          <a:xfrm>
            <a:off x="3686186" y="6459787"/>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56C903B-A9A8-9643-9413-B88BA9C2F039}" type="slidenum">
              <a:rPr lang="en-US" smtClean="0"/>
              <a:t>‹#›</a:t>
            </a:fld>
            <a:endParaRPr lang="en-US" dirty="0"/>
          </a:p>
        </p:txBody>
      </p:sp>
    </p:spTree>
    <p:extLst>
      <p:ext uri="{BB962C8B-B14F-4D97-AF65-F5344CB8AC3E}">
        <p14:creationId xmlns:p14="http://schemas.microsoft.com/office/powerpoint/2010/main" val="1806462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References">
    <p:spTree>
      <p:nvGrpSpPr>
        <p:cNvPr id="1" name=""/>
        <p:cNvGrpSpPr/>
        <p:nvPr/>
      </p:nvGrpSpPr>
      <p:grpSpPr>
        <a:xfrm>
          <a:off x="0" y="0"/>
          <a:ext cx="0" cy="0"/>
          <a:chOff x="0" y="0"/>
          <a:chExt cx="0" cy="0"/>
        </a:xfrm>
      </p:grpSpPr>
      <p:sp>
        <p:nvSpPr>
          <p:cNvPr id="5" name="Title 4"/>
          <p:cNvSpPr>
            <a:spLocks noGrp="1"/>
          </p:cNvSpPr>
          <p:nvPr>
            <p:ph type="title"/>
          </p:nvPr>
        </p:nvSpPr>
        <p:spPr>
          <a:xfrm>
            <a:off x="916518" y="357158"/>
            <a:ext cx="10966449" cy="492443"/>
          </a:xfrm>
        </p:spPr>
        <p:txBody>
          <a:bodyPr/>
          <a:lstStyle/>
          <a:p>
            <a:r>
              <a:rPr lang="en-US" dirty="0"/>
              <a:t>Click to edit Master title style</a:t>
            </a:r>
          </a:p>
        </p:txBody>
      </p:sp>
      <p:sp>
        <p:nvSpPr>
          <p:cNvPr id="3" name="Content Placeholder 2"/>
          <p:cNvSpPr>
            <a:spLocks noGrp="1"/>
          </p:cNvSpPr>
          <p:nvPr>
            <p:ph idx="1"/>
          </p:nvPr>
        </p:nvSpPr>
        <p:spPr bwMode="gray">
          <a:xfrm>
            <a:off x="916519" y="1087573"/>
            <a:ext cx="10966448" cy="5234678"/>
          </a:xfrm>
          <a:prstGeom prst="rect">
            <a:avLst/>
          </a:prstGeom>
        </p:spPr>
        <p:txBody>
          <a:bodyPr/>
          <a:lstStyle>
            <a:lvl1pPr marL="457200" indent="-457200">
              <a:buNone/>
              <a:defRPr sz="1800">
                <a:solidFill>
                  <a:schemeClr val="tx2"/>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cxnSp>
        <p:nvCxnSpPr>
          <p:cNvPr id="22" name="Straight Connector 21"/>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133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57E06D71-E7CC-9F4C-B5BE-04BCE1DC8A95}" type="datetimeFigureOut">
              <a:rPr lang="en-US" smtClean="0"/>
              <a:t>2/27/20</a:t>
            </a:fld>
            <a:endParaRPr lang="en-US" dirty="0"/>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6C903B-A9A8-9643-9413-B88BA9C2F039}" type="slidenum">
              <a:rPr lang="en-US" smtClean="0"/>
              <a:t>‹#›</a:t>
            </a:fld>
            <a:endParaRPr lang="en-US" dirty="0"/>
          </a:p>
        </p:txBody>
      </p:sp>
    </p:spTree>
    <p:extLst>
      <p:ext uri="{BB962C8B-B14F-4D97-AF65-F5344CB8AC3E}">
        <p14:creationId xmlns:p14="http://schemas.microsoft.com/office/powerpoint/2010/main" val="91044318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57E06D71-E7CC-9F4C-B5BE-04BCE1DC8A95}" type="datetimeFigureOut">
              <a:rPr lang="en-US" smtClean="0"/>
              <a:t>2/27/20</a:t>
            </a:fld>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556C903B-A9A8-9643-9413-B88BA9C2F039}" type="slidenum">
              <a:rPr lang="en-US" smtClean="0"/>
              <a:t>‹#›</a:t>
            </a:fld>
            <a:endParaRPr lang="en-US" dirty="0"/>
          </a:p>
        </p:txBody>
      </p:sp>
    </p:spTree>
    <p:extLst>
      <p:ext uri="{BB962C8B-B14F-4D97-AF65-F5344CB8AC3E}">
        <p14:creationId xmlns:p14="http://schemas.microsoft.com/office/powerpoint/2010/main" val="136913899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pSp>
        <p:nvGrpSpPr>
          <p:cNvPr id="12" name="Group 11"/>
          <p:cNvGrpSpPr/>
          <p:nvPr/>
        </p:nvGrpSpPr>
        <p:grpSpPr>
          <a:xfrm>
            <a:off x="243840" y="173699"/>
            <a:ext cx="1170432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dirty="0"/>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dirty="0"/>
              </a:p>
            </p:txBody>
          </p:sp>
        </p:gr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325120" y="6371592"/>
            <a:ext cx="2844800" cy="259317"/>
          </a:xfrm>
          <a:prstGeom prst="rect">
            <a:avLst/>
          </a:prstGeom>
        </p:spPr>
        <p:txBody>
          <a:bodyPr/>
          <a:lstStyle/>
          <a:p>
            <a:fld id="{1EFB012D-77A1-44B0-BB26-329BA1EE55C9}" type="datetime4">
              <a:rPr lang="en-US" smtClean="0"/>
              <a:pPr/>
              <a:t>February 27, 2020</a:t>
            </a:fld>
            <a:endParaRPr lang="en-US" dirty="0"/>
          </a:p>
        </p:txBody>
      </p:sp>
      <p:sp>
        <p:nvSpPr>
          <p:cNvPr id="4" name="Footer Placeholder 3"/>
          <p:cNvSpPr>
            <a:spLocks noGrp="1"/>
          </p:cNvSpPr>
          <p:nvPr>
            <p:ph type="ftr" sz="quarter" idx="11"/>
          </p:nvPr>
        </p:nvSpPr>
        <p:spPr>
          <a:xfrm>
            <a:off x="7945120" y="6371591"/>
            <a:ext cx="3860800" cy="257810"/>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68498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261F-09FC-4F37-9F50-CD1796ABAE2A}"/>
              </a:ext>
            </a:extLst>
          </p:cNvPr>
          <p:cNvSpPr>
            <a:spLocks noGrp="1"/>
          </p:cNvSpPr>
          <p:nvPr>
            <p:ph type="title"/>
          </p:nvPr>
        </p:nvSpPr>
        <p:spPr>
          <a:xfrm>
            <a:off x="910166" y="2057400"/>
            <a:ext cx="10972800" cy="400110"/>
          </a:xfrm>
        </p:spPr>
        <p:txBody>
          <a:bodyPr/>
          <a:lstStyle>
            <a:lvl1pPr algn="l">
              <a:defRPr kumimoji="0" lang="en-US" sz="2000" b="0" i="0" u="none" strike="noStrike" kern="1200" cap="none" spc="0" normalizeH="0" baseline="0" dirty="0">
                <a:ln>
                  <a:noFill/>
                </a:ln>
                <a:solidFill>
                  <a:srgbClr val="FFFFFF"/>
                </a:solidFill>
                <a:effectLst/>
                <a:uLnTx/>
                <a:uFillTx/>
                <a:latin typeface="Arial"/>
                <a:ea typeface="ＭＳ Ｐゴシック" charset="-128"/>
                <a:cs typeface="ＭＳ Ｐゴシック"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Click to edit Master title style</a:t>
            </a:r>
          </a:p>
        </p:txBody>
      </p:sp>
      <p:sp>
        <p:nvSpPr>
          <p:cNvPr id="3" name="Slide Number Placeholder 2">
            <a:extLst>
              <a:ext uri="{FF2B5EF4-FFF2-40B4-BE49-F238E27FC236}">
                <a16:creationId xmlns:a16="http://schemas.microsoft.com/office/drawing/2014/main" id="{52352EB5-33E0-4D3F-9605-EC0FEC3A509F}"/>
              </a:ext>
            </a:extLst>
          </p:cNvPr>
          <p:cNvSpPr>
            <a:spLocks noGrp="1"/>
          </p:cNvSpPr>
          <p:nvPr>
            <p:ph type="sldNum" sz="quarter" idx="10"/>
          </p:nvPr>
        </p:nvSpPr>
        <p:spPr/>
        <p:txBody>
          <a:body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03037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2E448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7098C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57E06D71-E7CC-9F4C-B5BE-04BCE1DC8A95}" type="datetimeFigureOut">
              <a:rPr lang="en-US" smtClean="0"/>
              <a:t>2/27/20</a:t>
            </a:fld>
            <a:endParaRPr lang="en-US" dirty="0"/>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6C903B-A9A8-9643-9413-B88BA9C2F039}" type="slidenum">
              <a:rPr lang="en-US" smtClean="0"/>
              <a:t>‹#›</a:t>
            </a:fld>
            <a:endParaRPr lang="en-US" dirty="0"/>
          </a:p>
        </p:txBody>
      </p:sp>
    </p:spTree>
    <p:extLst>
      <p:ext uri="{BB962C8B-B14F-4D97-AF65-F5344CB8AC3E}">
        <p14:creationId xmlns:p14="http://schemas.microsoft.com/office/powerpoint/2010/main" val="23835242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irst Level No Bullet">
    <p:spTree>
      <p:nvGrpSpPr>
        <p:cNvPr id="1" name=""/>
        <p:cNvGrpSpPr/>
        <p:nvPr/>
      </p:nvGrpSpPr>
      <p:grpSpPr>
        <a:xfrm>
          <a:off x="0" y="0"/>
          <a:ext cx="0" cy="0"/>
          <a:chOff x="0" y="0"/>
          <a:chExt cx="0" cy="0"/>
        </a:xfrm>
      </p:grpSpPr>
      <p:cxnSp>
        <p:nvCxnSpPr>
          <p:cNvPr id="45"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18" y="882533"/>
            <a:ext cx="10966449" cy="492443"/>
          </a:xfrm>
        </p:spPr>
        <p:txBody>
          <a:bodyPr/>
          <a:lstStyle>
            <a:lvl1pPr>
              <a:defRPr>
                <a:solidFill>
                  <a:schemeClr val="bg2">
                    <a:lumMod val="75000"/>
                  </a:schemeClr>
                </a:solidFill>
              </a:defRPr>
            </a:lvl1pPr>
          </a:lstStyle>
          <a:p>
            <a:r>
              <a:rPr lang="en-US" dirty="0"/>
              <a:t>Click to edit Master title style</a:t>
            </a:r>
          </a:p>
        </p:txBody>
      </p:sp>
      <p:sp>
        <p:nvSpPr>
          <p:cNvPr id="3" name="Content"/>
          <p:cNvSpPr>
            <a:spLocks noGrp="1"/>
          </p:cNvSpPr>
          <p:nvPr userDrawn="1">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4" name="Slide Number"/>
          <p:cNvSpPr>
            <a:spLocks noGrp="1"/>
          </p:cNvSpPr>
          <p:nvPr userDrawn="1">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55273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ingle Line Title, Two Column">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59994"/>
            <a:ext cx="10966449" cy="492443"/>
          </a:xfrm>
        </p:spPr>
        <p:txBody>
          <a:bodyPr/>
          <a:lstStyle/>
          <a:p>
            <a:r>
              <a:rPr lang="en-US" dirty="0"/>
              <a:t>Click to edit Master title style</a:t>
            </a:r>
          </a:p>
        </p:txBody>
      </p:sp>
      <p:sp>
        <p:nvSpPr>
          <p:cNvPr id="20" name="Content Left"/>
          <p:cNvSpPr>
            <a:spLocks noGrp="1"/>
          </p:cNvSpPr>
          <p:nvPr userDrawn="1">
            <p:ph sz="quarter" idx="11"/>
          </p:nvPr>
        </p:nvSpPr>
        <p:spPr>
          <a:xfrm>
            <a:off x="916518" y="1074694"/>
            <a:ext cx="5323417"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Right"/>
          <p:cNvSpPr>
            <a:spLocks noGrp="1"/>
          </p:cNvSpPr>
          <p:nvPr>
            <p:ph sz="quarter" idx="12"/>
          </p:nvPr>
        </p:nvSpPr>
        <p:spPr>
          <a:xfrm>
            <a:off x="6551084" y="1082676"/>
            <a:ext cx="5331883"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8321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cxnSp>
        <p:nvCxnSpPr>
          <p:cNvPr id="45"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18" y="882533"/>
            <a:ext cx="10966449" cy="492443"/>
          </a:xfrm>
        </p:spPr>
        <p:txBody>
          <a:bodyPr/>
          <a:lstStyle>
            <a:lvl1pPr>
              <a:defRPr>
                <a:solidFill>
                  <a:schemeClr val="bg2">
                    <a:lumMod val="75000"/>
                  </a:schemeClr>
                </a:solidFill>
              </a:defRPr>
            </a:lvl1pPr>
          </a:lstStyle>
          <a:p>
            <a:r>
              <a:rPr lang="en-US" dirty="0"/>
              <a:t>Click to edit Master title style</a:t>
            </a:r>
          </a:p>
        </p:txBody>
      </p:sp>
      <p:sp>
        <p:nvSpPr>
          <p:cNvPr id="3" name="Content"/>
          <p:cNvSpPr>
            <a:spLocks noGrp="1"/>
          </p:cNvSpPr>
          <p:nvPr userDrawn="1">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spcBef>
                <a:spcPts val="300"/>
              </a:spcBef>
              <a:buFont typeface="Arial" pitchFamily="34" charset="0"/>
              <a:buChar char="•"/>
              <a:defRPr>
                <a:solidFill>
                  <a:schemeClr val="tx2"/>
                </a:solidFill>
                <a:latin typeface="+mn-lt"/>
              </a:defRPr>
            </a:lvl2pPr>
            <a:lvl3pPr marL="465138" indent="-228600">
              <a:spcBef>
                <a:spcPts val="300"/>
              </a:spcBef>
              <a:buFont typeface="Arial" panose="020B0604020202020204" pitchFamily="34" charset="0"/>
              <a:buChar char="–"/>
              <a:defRPr>
                <a:solidFill>
                  <a:schemeClr val="tx2"/>
                </a:solidFill>
                <a:latin typeface="+mn-lt"/>
              </a:defRPr>
            </a:lvl3pPr>
            <a:lvl4pPr marL="685800" indent="-228600">
              <a:spcBef>
                <a:spcPts val="300"/>
              </a:spcBef>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4" name="Slide Number"/>
          <p:cNvSpPr>
            <a:spLocks noGrp="1"/>
          </p:cNvSpPr>
          <p:nvPr userDrawn="1">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cxnSp>
        <p:nvCxnSpPr>
          <p:cNvPr id="37"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dirty="0"/>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66"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dirty="0"/>
              <a:t>Click to edit Master title style</a:t>
            </a:r>
          </a:p>
        </p:txBody>
      </p:sp>
      <p:sp>
        <p:nvSpPr>
          <p:cNvPr id="40" name="Content Right"/>
          <p:cNvSpPr>
            <a:spLocks noGrp="1"/>
          </p:cNvSpPr>
          <p:nvPr>
            <p:ph sz="quarter" idx="12"/>
          </p:nvPr>
        </p:nvSpPr>
        <p:spPr>
          <a:xfrm>
            <a:off x="916517" y="1599874"/>
            <a:ext cx="5325535" cy="4723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Left"/>
          <p:cNvSpPr>
            <a:spLocks noGrp="1"/>
          </p:cNvSpPr>
          <p:nvPr>
            <p:ph sz="quarter" idx="13"/>
          </p:nvPr>
        </p:nvSpPr>
        <p:spPr>
          <a:xfrm>
            <a:off x="6551085" y="1599874"/>
            <a:ext cx="5331883" cy="4723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418493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heme" Target="../theme/theme3.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51" name="Title"/>
          <p:cNvSpPr>
            <a:spLocks noGrp="1"/>
          </p:cNvSpPr>
          <p:nvPr>
            <p:ph type="title"/>
          </p:nvPr>
        </p:nvSpPr>
        <p:spPr bwMode="gray">
          <a:xfrm>
            <a:off x="911749" y="1921374"/>
            <a:ext cx="10971223" cy="769441"/>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cNvSpPr>
            <a:spLocks noGrp="1"/>
          </p:cNvSpPr>
          <p:nvPr>
            <p:ph type="body" idx="1"/>
          </p:nvPr>
        </p:nvSpPr>
        <p:spPr bwMode="gray">
          <a:xfrm>
            <a:off x="911858" y="2935823"/>
            <a:ext cx="10971108" cy="1646605"/>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2"/>
          <p:cNvSpPr>
            <a:spLocks noGrp="1"/>
          </p:cNvSpPr>
          <p:nvPr>
            <p:ph type="ftr" sz="quarter" idx="3"/>
          </p:nvPr>
        </p:nvSpPr>
        <p:spPr bwMode="gray">
          <a:xfrm>
            <a:off x="7104454" y="6567845"/>
            <a:ext cx="4778513" cy="123111"/>
          </a:xfrm>
          <a:prstGeom prst="rect">
            <a:avLst/>
          </a:prstGeom>
        </p:spPr>
        <p:txBody>
          <a:bodyPr vert="horz" lIns="0" tIns="0" rIns="0" bIns="0" rtlCol="0" anchor="ctr">
            <a:spAutoFit/>
          </a:bodyPr>
          <a:lstStyle>
            <a:lvl1pPr algn="r">
              <a:defRPr sz="800">
                <a:solidFill>
                  <a:schemeClr val="bg1"/>
                </a:solidFill>
                <a:latin typeface="Arial Narrow" pitchFamily="34" charset="0"/>
              </a:defRPr>
            </a:lvl1pPr>
          </a:lstStyle>
          <a:p>
            <a:endParaRPr lang="en-US" dirty="0"/>
          </a:p>
        </p:txBody>
      </p:sp>
      <p:cxnSp>
        <p:nvCxnSpPr>
          <p:cNvPr id="6" name="Straight Connector 5"/>
          <p:cNvCxnSpPr/>
          <p:nvPr userDrawn="1"/>
        </p:nvCxnSpPr>
        <p:spPr>
          <a:xfrm>
            <a:off x="911749" y="4309872"/>
            <a:ext cx="11280251"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316"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indent="0" algn="l" rtl="0" eaLnBrk="1" fontAlgn="base" hangingPunct="1">
        <a:spcBef>
          <a:spcPts val="600"/>
        </a:spcBef>
        <a:spcAft>
          <a:spcPct val="0"/>
        </a:spcAft>
        <a:defRPr sz="3200" kern="1200">
          <a:solidFill>
            <a:schemeClr val="bg2">
              <a:lumMod val="75000"/>
            </a:schemeClr>
          </a:solidFill>
          <a:latin typeface="+mn-lt"/>
          <a:ea typeface="+mn-ea"/>
          <a:cs typeface="Arial" pitchFamily="34" charset="0"/>
        </a:defRPr>
      </a:lvl1pPr>
      <a:lvl2pPr marL="0" indent="0" algn="l" rtl="0" eaLnBrk="1" fontAlgn="base" hangingPunct="1">
        <a:spcBef>
          <a:spcPts val="600"/>
        </a:spcBef>
        <a:spcAft>
          <a:spcPct val="0"/>
        </a:spcAft>
        <a:defRPr sz="2400" kern="1200">
          <a:solidFill>
            <a:schemeClr val="bg1"/>
          </a:solidFill>
          <a:latin typeface="+mn-lt"/>
          <a:ea typeface="+mn-ea"/>
          <a:cs typeface="Arial" pitchFamily="34" charset="0"/>
        </a:defRPr>
      </a:lvl2pPr>
      <a:lvl3pPr marL="0" indent="0" algn="l" rtl="0" eaLnBrk="1" fontAlgn="base" hangingPunct="1">
        <a:spcBef>
          <a:spcPts val="6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ts val="6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6517" y="3612544"/>
            <a:ext cx="109728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dirty="0"/>
              <a:t>Click to edit Master title style</a:t>
            </a:r>
          </a:p>
        </p:txBody>
      </p:sp>
      <p:sp>
        <p:nvSpPr>
          <p:cNvPr id="4" name="Text Placeholder 3"/>
          <p:cNvSpPr>
            <a:spLocks noGrp="1"/>
          </p:cNvSpPr>
          <p:nvPr>
            <p:ph type="body" idx="1"/>
          </p:nvPr>
        </p:nvSpPr>
        <p:spPr>
          <a:xfrm>
            <a:off x="916517" y="4616569"/>
            <a:ext cx="10972800" cy="1063752"/>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11725872" y="6507316"/>
            <a:ext cx="157094" cy="153888"/>
          </a:xfrm>
          <a:prstGeom prst="rect">
            <a:avLst/>
          </a:prstGeom>
        </p:spPr>
        <p:txBody>
          <a:bodyPr vert="horz" wrap="none" lIns="0" tIns="0" rIns="0" bIns="0" rtlCol="0" anchor="ctr">
            <a:spAutoFit/>
          </a:bodyPr>
          <a:lstStyle>
            <a:lvl1pPr algn="r">
              <a:defRPr sz="1000">
                <a:solidFill>
                  <a:schemeClr val="tx2">
                    <a:lumMod val="7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 id="2147484766" r:id="rId2"/>
    <p:sldLayoutId id="2147484395" r:id="rId3"/>
    <p:sldLayoutId id="2147484729" r:id="rId4"/>
    <p:sldLayoutId id="2147484731" r:id="rId5"/>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0" indent="0" algn="l" defTabSz="914400" rtl="0" eaLnBrk="1" latinLnBrk="0" hangingPunct="1">
        <a:spcBef>
          <a:spcPct val="20000"/>
        </a:spcBef>
        <a:buFont typeface="Arial" pitchFamily="34" charset="0"/>
        <a:buNone/>
        <a:defRPr lang="en-US" sz="3200" kern="1200" smtClean="0">
          <a:solidFill>
            <a:schemeClr val="bg2">
              <a:lumMod val="75000"/>
            </a:schemeClr>
          </a:solidFill>
          <a:latin typeface="+mn-lt"/>
          <a:ea typeface="ＭＳ Ｐゴシック" charset="0"/>
          <a:cs typeface="+mn-cs"/>
        </a:defRPr>
      </a:lvl1pPr>
      <a:lvl2pPr marL="2857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AIR Identifier"/>
          <p:cNvSpPr txBox="1"/>
          <p:nvPr userDrawn="1"/>
        </p:nvSpPr>
        <p:spPr>
          <a:xfrm>
            <a:off x="304801" y="6675976"/>
            <a:ext cx="4150175" cy="138499"/>
          </a:xfrm>
          <a:prstGeom prst="rect">
            <a:avLst/>
          </a:prstGeom>
          <a:noFill/>
        </p:spPr>
        <p:txBody>
          <a:bodyPr wrap="none" lIns="0" tIns="0" rIns="0" bIns="0" rtlCol="0">
            <a:spAutoFit/>
          </a:bodyPr>
          <a:lstStyle/>
          <a:p>
            <a:r>
              <a:rPr lang="en-US" sz="900" cap="small" baseline="0" dirty="0">
                <a:solidFill>
                  <a:schemeClr val="bg2">
                    <a:lumMod val="75000"/>
                  </a:schemeClr>
                </a:solidFill>
                <a:latin typeface="Garamond" panose="02020404030301010803" pitchFamily="18" charset="0"/>
              </a:rPr>
              <a:t>i3 Intensive Intervention in Mathematics at American Institutes for Research</a:t>
            </a:r>
          </a:p>
        </p:txBody>
      </p:sp>
      <p:sp>
        <p:nvSpPr>
          <p:cNvPr id="5123" name="Title"/>
          <p:cNvSpPr>
            <a:spLocks noGrp="1"/>
          </p:cNvSpPr>
          <p:nvPr>
            <p:ph type="title"/>
          </p:nvPr>
        </p:nvSpPr>
        <p:spPr bwMode="gray">
          <a:xfrm>
            <a:off x="916518" y="882533"/>
            <a:ext cx="10966449" cy="49244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dirty="0"/>
              <a:t>Click to edit Master title style</a:t>
            </a:r>
          </a:p>
        </p:txBody>
      </p:sp>
      <p:sp>
        <p:nvSpPr>
          <p:cNvPr id="5124" name="Text"/>
          <p:cNvSpPr>
            <a:spLocks noGrp="1"/>
          </p:cNvSpPr>
          <p:nvPr>
            <p:ph type="body" idx="1"/>
          </p:nvPr>
        </p:nvSpPr>
        <p:spPr bwMode="gray">
          <a:xfrm>
            <a:off x="916518" y="1611466"/>
            <a:ext cx="10966449" cy="472268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 name="Slide Number"/>
          <p:cNvSpPr>
            <a:spLocks noGrp="1"/>
          </p:cNvSpPr>
          <p:nvPr>
            <p:ph type="sldNum" sz="quarter" idx="4"/>
          </p:nvPr>
        </p:nvSpPr>
        <p:spPr bwMode="gray">
          <a:xfrm>
            <a:off x="11741903" y="6675976"/>
            <a:ext cx="141064" cy="138499"/>
          </a:xfrm>
          <a:prstGeom prst="rect">
            <a:avLst/>
          </a:prstGeom>
          <a:noFill/>
        </p:spPr>
        <p:txBody>
          <a:bodyPr wrap="none" lIns="0" tIns="0" rIns="0" bIns="0">
            <a:spAutoFit/>
          </a:bodyPr>
          <a:lstStyle>
            <a:lvl1pPr>
              <a:defRPr lang="en-US" sz="900" smtClean="0">
                <a:solidFill>
                  <a:schemeClr val="bg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29" r:id="rId4"/>
    <p:sldLayoutId id="2147484327" r:id="rId5"/>
    <p:sldLayoutId id="2147484328" r:id="rId6"/>
    <p:sldLayoutId id="2147484326" r:id="rId7"/>
    <p:sldLayoutId id="2147484330" r:id="rId8"/>
    <p:sldLayoutId id="2147484331" r:id="rId9"/>
    <p:sldLayoutId id="2147484332" r:id="rId10"/>
    <p:sldLayoutId id="2147484333" r:id="rId11"/>
    <p:sldLayoutId id="2147484334" r:id="rId12"/>
    <p:sldLayoutId id="2147484335" r:id="rId13"/>
    <p:sldLayoutId id="2147484336" r:id="rId14"/>
    <p:sldLayoutId id="2147484337" r:id="rId15"/>
    <p:sldLayoutId id="2147484340" r:id="rId16"/>
    <p:sldLayoutId id="2147484394" r:id="rId17"/>
    <p:sldLayoutId id="2147484396" r:id="rId18"/>
    <p:sldLayoutId id="2147484397" r:id="rId19"/>
    <p:sldLayoutId id="2147484730" r:id="rId20"/>
  </p:sldLayoutIdLst>
  <p:hf hdr="0" ftr="0" dt="0"/>
  <p:txStyles>
    <p:titleStyle>
      <a:lvl1pPr algn="l" rtl="0" eaLnBrk="0" fontAlgn="base" hangingPunct="0">
        <a:spcBef>
          <a:spcPct val="0"/>
        </a:spcBef>
        <a:spcAft>
          <a:spcPct val="0"/>
        </a:spcAft>
        <a:defRPr lang="en-US" sz="3200" b="0" kern="1200" dirty="0">
          <a:solidFill>
            <a:schemeClr val="bg2">
              <a:lumMod val="7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28600" indent="-228600" algn="l" rtl="0" eaLnBrk="0" fontAlgn="base" hangingPunct="0">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0" fontAlgn="base" hangingPunct="0">
        <a:spcBef>
          <a:spcPts val="3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0" fontAlgn="base" hangingPunct="0">
        <a:spcBef>
          <a:spcPts val="3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0" fontAlgn="base" hangingPunct="0">
        <a:spcBef>
          <a:spcPts val="3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0" fontAlgn="base" hangingPunct="0">
        <a:spcBef>
          <a:spcPts val="3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3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3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3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3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7.xml"/><Relationship Id="rId1" Type="http://schemas.openxmlformats.org/officeDocument/2006/relationships/slideLayout" Target="../slideLayouts/slideLayout9.xml"/><Relationship Id="rId4" Type="http://schemas.openxmlformats.org/officeDocument/2006/relationships/image" Target="../media/image93.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9.xml"/><Relationship Id="rId1" Type="http://schemas.openxmlformats.org/officeDocument/2006/relationships/slideLayout" Target="../slideLayouts/slideLayout9.xml"/><Relationship Id="rId4" Type="http://schemas.openxmlformats.org/officeDocument/2006/relationships/image" Target="../media/image9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1.xml"/><Relationship Id="rId1" Type="http://schemas.openxmlformats.org/officeDocument/2006/relationships/slideLayout" Target="../slideLayouts/slideLayout9.xml"/><Relationship Id="rId4" Type="http://schemas.openxmlformats.org/officeDocument/2006/relationships/image" Target="../media/image97.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3.xml"/><Relationship Id="rId1" Type="http://schemas.openxmlformats.org/officeDocument/2006/relationships/slideLayout" Target="../slideLayouts/slideLayout9.xml"/><Relationship Id="rId4" Type="http://schemas.openxmlformats.org/officeDocument/2006/relationships/image" Target="../media/image99.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1.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122.xml"/><Relationship Id="rId1" Type="http://schemas.openxmlformats.org/officeDocument/2006/relationships/slideLayout" Target="../slideLayouts/slideLayout12.xml"/><Relationship Id="rId5" Type="http://schemas.openxmlformats.org/officeDocument/2006/relationships/image" Target="../media/image105.emf"/><Relationship Id="rId4" Type="http://schemas.openxmlformats.org/officeDocument/2006/relationships/image" Target="../media/image104.emf"/></Relationships>
</file>

<file path=ppt/slides/_rels/slide1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hyperlink" Target="https://doi.org/10.1037/a0025398" TargetMode="Externa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hyperlink" Target="http://www.centeroninstruction.org/files/Intensive%20Interventions%20for%20Students%20Struggling%20in%20Reading%20&amp;%20Math.pdf"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9.tiff"/><Relationship Id="rId5" Type="http://schemas.openxmlformats.org/officeDocument/2006/relationships/image" Target="../media/image8.emf"/><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2.emf"/><Relationship Id="rId5" Type="http://schemas.openxmlformats.org/officeDocument/2006/relationships/image" Target="../media/image11.tiff"/><Relationship Id="rId4" Type="http://schemas.openxmlformats.org/officeDocument/2006/relationships/image" Target="../media/image10.tiff"/></Relationships>
</file>

<file path=ppt/slides/_rels/slide2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5.tiff"/><Relationship Id="rId4" Type="http://schemas.openxmlformats.org/officeDocument/2006/relationships/image" Target="../media/image14.tif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corestandards.org/Math/Content/3/N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www.corestandards.org/Math/Content/5/NF/" TargetMode="External"/><Relationship Id="rId4" Type="http://schemas.openxmlformats.org/officeDocument/2006/relationships/hyperlink" Target="ttp://www.corestandards.org/Math/Content/4/N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tiff"/><Relationship Id="rId7"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oleObject" Target="../embeddings/oleObject3.bin"/><Relationship Id="rId3" Type="http://schemas.openxmlformats.org/officeDocument/2006/relationships/notesSlide" Target="../notesSlides/notesSlide34.xml"/><Relationship Id="rId7" Type="http://schemas.openxmlformats.org/officeDocument/2006/relationships/image" Target="../media/image18.emf"/><Relationship Id="rId12" Type="http://schemas.microsoft.com/office/2007/relationships/diagramDrawing" Target="../diagrams/drawing5.xml"/><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diagramColors" Target="../diagrams/colors5.xml"/><Relationship Id="rId5" Type="http://schemas.openxmlformats.org/officeDocument/2006/relationships/image" Target="../media/image17.emf"/><Relationship Id="rId10" Type="http://schemas.openxmlformats.org/officeDocument/2006/relationships/diagramQuickStyle" Target="../diagrams/quickStyle5.xml"/><Relationship Id="rId4" Type="http://schemas.openxmlformats.org/officeDocument/2006/relationships/oleObject" Target="../embeddings/oleObject1.bin"/><Relationship Id="rId9" Type="http://schemas.openxmlformats.org/officeDocument/2006/relationships/diagramLayout" Target="../diagrams/layout5.xml"/><Relationship Id="rId1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210.png"/></Relationships>
</file>

<file path=ppt/slides/_rels/slide3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80.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25.emf"/><Relationship Id="rId4" Type="http://schemas.openxmlformats.org/officeDocument/2006/relationships/image" Target="../media/image24.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3.emf"/><Relationship Id="rId4" Type="http://schemas.openxmlformats.org/officeDocument/2006/relationships/oleObject" Target="../embeddings/oleObject5.bin"/></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34.e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37.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36.emf"/><Relationship Id="rId4" Type="http://schemas.openxmlformats.org/officeDocument/2006/relationships/oleObject" Target="../embeddings/oleObject8.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51.xml"/><Relationship Id="rId7"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38.emf"/><Relationship Id="rId4" Type="http://schemas.openxmlformats.org/officeDocument/2006/relationships/oleObject" Target="../embeddings/oleObject10.bin"/><Relationship Id="rId9" Type="http://schemas.openxmlformats.org/officeDocument/2006/relationships/image" Target="../media/image37.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53.xml"/><Relationship Id="rId7"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42.emf"/><Relationship Id="rId5" Type="http://schemas.openxmlformats.org/officeDocument/2006/relationships/image" Target="../media/image40.e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41.emf"/></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47.emf"/><Relationship Id="rId3" Type="http://schemas.openxmlformats.org/officeDocument/2006/relationships/notesSlide" Target="../notesSlides/notesSlide55.xml"/><Relationship Id="rId7" Type="http://schemas.openxmlformats.org/officeDocument/2006/relationships/image" Target="../media/image44.emf"/><Relationship Id="rId12" Type="http://schemas.openxmlformats.org/officeDocument/2006/relationships/oleObject" Target="../embeddings/oleObject21.bin"/><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oleObject" Target="../embeddings/oleObject18.bin"/><Relationship Id="rId11" Type="http://schemas.openxmlformats.org/officeDocument/2006/relationships/image" Target="../media/image46.emf"/><Relationship Id="rId5" Type="http://schemas.openxmlformats.org/officeDocument/2006/relationships/image" Target="../media/image43.emf"/><Relationship Id="rId15" Type="http://schemas.openxmlformats.org/officeDocument/2006/relationships/image" Target="../media/image48.emf"/><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45.emf"/><Relationship Id="rId14" Type="http://schemas.openxmlformats.org/officeDocument/2006/relationships/oleObject" Target="../embeddings/oleObject22.bin"/></Relationships>
</file>

<file path=ppt/slides/_rels/slide5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diagramData" Target="../diagrams/data10.xml"/><Relationship Id="rId7" Type="http://schemas.microsoft.com/office/2007/relationships/diagramDrawing" Target="../diagrams/drawing9.xml"/><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56.xml"/><Relationship Id="rId16"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diagramColors" Target="../diagrams/colors9.xml"/><Relationship Id="rId11" Type="http://schemas.openxmlformats.org/officeDocument/2006/relationships/image" Target="../media/image56.png"/><Relationship Id="rId5" Type="http://schemas.openxmlformats.org/officeDocument/2006/relationships/diagramQuickStyle" Target="../diagrams/quickStyle9.xml"/><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diagramLayout" Target="../diagrams/layout9.xml"/><Relationship Id="rId9" Type="http://schemas.openxmlformats.org/officeDocument/2006/relationships/image" Target="../media/image54.png"/><Relationship Id="rId1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51.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notesSlide" Target="../notesSlides/notesSlide65.xml"/><Relationship Id="rId7"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4.bin"/><Relationship Id="rId5" Type="http://schemas.openxmlformats.org/officeDocument/2006/relationships/image" Target="../media/image53.emf"/><Relationship Id="rId4" Type="http://schemas.openxmlformats.org/officeDocument/2006/relationships/oleObject" Target="../embeddings/oleObject23.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70.xml"/><Relationship Id="rId7" Type="http://schemas.openxmlformats.org/officeDocument/2006/relationships/image" Target="../media/image56.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7.bin"/><Relationship Id="rId5" Type="http://schemas.openxmlformats.org/officeDocument/2006/relationships/image" Target="../media/image55.emf"/><Relationship Id="rId4" Type="http://schemas.openxmlformats.org/officeDocument/2006/relationships/oleObject" Target="../embeddings/oleObject26.bin"/><Relationship Id="rId9" Type="http://schemas.openxmlformats.org/officeDocument/2006/relationships/image" Target="../media/image57.emf"/></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71.xml"/><Relationship Id="rId7" Type="http://schemas.openxmlformats.org/officeDocument/2006/relationships/image" Target="../media/image59.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30.bin"/><Relationship Id="rId11" Type="http://schemas.openxmlformats.org/officeDocument/2006/relationships/image" Target="../media/image61.emf"/><Relationship Id="rId5" Type="http://schemas.openxmlformats.org/officeDocument/2006/relationships/image" Target="../media/image58.e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60.emf"/></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0.xml"/><Relationship Id="rId2" Type="http://schemas.openxmlformats.org/officeDocument/2006/relationships/notesSlide" Target="../notesSlides/notesSlide72.xml"/><Relationship Id="rId1" Type="http://schemas.openxmlformats.org/officeDocument/2006/relationships/slideLayout" Target="../slideLayouts/slideLayout1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1.xml"/><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2.xml"/><Relationship Id="rId2" Type="http://schemas.openxmlformats.org/officeDocument/2006/relationships/notesSlide" Target="../notesSlides/notesSlide74.xml"/><Relationship Id="rId1" Type="http://schemas.openxmlformats.org/officeDocument/2006/relationships/slideLayout" Target="../slideLayouts/slideLayout1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10.xml"/><Relationship Id="rId5" Type="http://schemas.openxmlformats.org/officeDocument/2006/relationships/image" Target="../media/image65.jpeg"/><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10.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0.xml"/><Relationship Id="rId5" Type="http://schemas.openxmlformats.org/officeDocument/2006/relationships/image" Target="../media/image75.jpeg"/><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8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10.xml"/><Relationship Id="rId5" Type="http://schemas.openxmlformats.org/officeDocument/2006/relationships/image" Target="../media/image78.jpeg"/><Relationship Id="rId4" Type="http://schemas.openxmlformats.org/officeDocument/2006/relationships/image" Target="../media/image77.jpeg"/></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3.xml"/><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4.xml"/><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5.xml"/><Relationship Id="rId2" Type="http://schemas.openxmlformats.org/officeDocument/2006/relationships/notesSlide" Target="../notesSlides/notesSlide98.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Intensive Intervention in Mathematics</a:t>
            </a:r>
          </a:p>
        </p:txBody>
      </p:sp>
      <p:sp>
        <p:nvSpPr>
          <p:cNvPr id="7171" name="Subtitle 2"/>
          <p:cNvSpPr>
            <a:spLocks noGrp="1"/>
          </p:cNvSpPr>
          <p:nvPr>
            <p:ph type="body" sz="quarter" idx="16"/>
          </p:nvPr>
        </p:nvSpPr>
        <p:spPr/>
        <p:txBody>
          <a:bodyPr/>
          <a:lstStyle/>
          <a:p>
            <a:r>
              <a:rPr lang="en-US" dirty="0"/>
              <a:t>Fraction Concepts and Procedures</a:t>
            </a:r>
          </a:p>
        </p:txBody>
      </p:sp>
      <p:sp>
        <p:nvSpPr>
          <p:cNvPr id="16" name="Text Placeholder 15"/>
          <p:cNvSpPr>
            <a:spLocks noGrp="1"/>
          </p:cNvSpPr>
          <p:nvPr>
            <p:ph type="body" sz="quarter" idx="19"/>
          </p:nvPr>
        </p:nvSpPr>
        <p:spPr/>
        <p:txBody>
          <a:bodyPr/>
          <a:lstStyle/>
          <a:p>
            <a:r>
              <a:rPr lang="en-US" dirty="0"/>
              <a:t>Copyright © 2020 American Institutes for Research. All rights reserved.</a:t>
            </a:r>
          </a:p>
        </p:txBody>
      </p:sp>
    </p:spTree>
    <p:extLst>
      <p:ext uri="{BB962C8B-B14F-4D97-AF65-F5344CB8AC3E}">
        <p14:creationId xmlns:p14="http://schemas.microsoft.com/office/powerpoint/2010/main" val="1910119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Concepts and Procedures</a:t>
            </a:r>
          </a:p>
        </p:txBody>
      </p:sp>
      <p:sp>
        <p:nvSpPr>
          <p:cNvPr id="2" name="Content Placeholder 1"/>
          <p:cNvSpPr>
            <a:spLocks noGrp="1"/>
          </p:cNvSpPr>
          <p:nvPr>
            <p:ph idx="1"/>
          </p:nvPr>
        </p:nvSpPr>
        <p:spPr/>
        <p:txBody>
          <a:bodyPr/>
          <a:lstStyle/>
          <a:p>
            <a:endParaRPr lang="en-US" dirty="0"/>
          </a:p>
          <a:p>
            <a:r>
              <a:rPr lang="en-US" sz="3000" dirty="0"/>
              <a:t>“Competence in mathematics domains rests on students developing and linking two types of knowledge: Conceptual and procedural.”</a:t>
            </a:r>
          </a:p>
          <a:p>
            <a:pPr algn="r"/>
            <a:r>
              <a:rPr lang="en-US" sz="3000" dirty="0"/>
              <a:t>— Silver (1986)</a:t>
            </a:r>
          </a:p>
          <a:p>
            <a:endParaRPr lang="en-US" dirty="0"/>
          </a:p>
        </p:txBody>
      </p:sp>
      <p:sp>
        <p:nvSpPr>
          <p:cNvPr id="8" name="Slide Number Placeholder 3">
            <a:extLst>
              <a:ext uri="{FF2B5EF4-FFF2-40B4-BE49-F238E27FC236}">
                <a16:creationId xmlns:a16="http://schemas.microsoft.com/office/drawing/2014/main" id="{EC57C9E9-9607-47FC-943D-2DD58BCC1EC9}"/>
              </a:ext>
            </a:extLst>
          </p:cNvPr>
          <p:cNvSpPr>
            <a:spLocks noGrp="1"/>
          </p:cNvSpPr>
          <p:nvPr>
            <p:ph type="sldNum" sz="quarter" idx="12"/>
          </p:nvPr>
        </p:nvSpPr>
        <p:spPr>
          <a:xfrm>
            <a:off x="11741902" y="6507316"/>
            <a:ext cx="141064" cy="153888"/>
          </a:xfrm>
        </p:spPr>
        <p:txBody>
          <a:bodyPr/>
          <a:lstStyle/>
          <a:p>
            <a:fld id="{A1A8B8B9-B651-4439-A868-E8F04EF81465}" type="slidenum">
              <a:rPr lang="en-US" smtClean="0"/>
              <a:pPr/>
              <a:t>10</a:t>
            </a:fld>
            <a:endParaRPr lang="en-US" dirty="0"/>
          </a:p>
        </p:txBody>
      </p:sp>
    </p:spTree>
    <p:extLst>
      <p:ext uri="{BB962C8B-B14F-4D97-AF65-F5344CB8AC3E}">
        <p14:creationId xmlns:p14="http://schemas.microsoft.com/office/powerpoint/2010/main" val="2052491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Reid</a:t>
            </a:r>
          </a:p>
        </p:txBody>
      </p:sp>
      <p:sp>
        <p:nvSpPr>
          <p:cNvPr id="5"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dirty="0"/>
              <a:t>You must have a common denominator to subtract</a:t>
            </a:r>
          </a:p>
          <a:p>
            <a:r>
              <a:rPr lang="en-US" dirty="0"/>
              <a:t>When you subtract, the denominator does not change</a:t>
            </a:r>
          </a:p>
          <a:p>
            <a:r>
              <a:rPr lang="en-US" dirty="0"/>
              <a:t>You subtract the numerators</a:t>
            </a:r>
          </a:p>
        </p:txBody>
      </p:sp>
      <p:sp>
        <p:nvSpPr>
          <p:cNvPr id="6" name="Content Placeholder 4"/>
          <p:cNvSpPr>
            <a:spLocks noGrp="1"/>
          </p:cNvSpPr>
          <p:nvPr>
            <p:ph sz="quarter" idx="13"/>
          </p:nvPr>
        </p:nvSpPr>
        <p:spPr>
          <a:prstGeom prst="rect">
            <a:avLst/>
          </a:prstGeom>
        </p:spPr>
        <p:txBody>
          <a:bodyPr/>
          <a:lstStyle/>
          <a:p>
            <a:pPr marL="0" indent="0">
              <a:buNone/>
            </a:pPr>
            <a:r>
              <a:rPr lang="en-US" b="1" dirty="0"/>
              <a:t>Misunderstandings:</a:t>
            </a:r>
          </a:p>
          <a:p>
            <a:r>
              <a:rPr lang="en-US" dirty="0"/>
              <a:t>Relationship between numerator and denominator</a:t>
            </a:r>
          </a:p>
          <a:p>
            <a:r>
              <a:rPr lang="en-US" dirty="0"/>
              <a:t>A fraction is one number</a:t>
            </a:r>
          </a:p>
          <a:p>
            <a:pPr marL="0" indent="0">
              <a:buNone/>
            </a:pPr>
            <a:endParaRPr lang="en-US" dirty="0"/>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100</a:t>
            </a:fld>
            <a:endParaRPr lang="en-US" dirty="0"/>
          </a:p>
        </p:txBody>
      </p:sp>
    </p:spTree>
    <p:extLst>
      <p:ext uri="{BB962C8B-B14F-4D97-AF65-F5344CB8AC3E}">
        <p14:creationId xmlns:p14="http://schemas.microsoft.com/office/powerpoint/2010/main" val="10877069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101</a:t>
            </a:fld>
            <a:endParaRPr lang="en-US" dirty="0"/>
          </a:p>
        </p:txBody>
      </p:sp>
      <p:pic>
        <p:nvPicPr>
          <p:cNvPr id="6" name="Picture 5" descr="Ann's worksheet, showing  Two and three-fourths minus one and one-half equals two and eleven-fourths minus one and three-fourths. This is equal to one and eight-fourths."/>
          <p:cNvPicPr>
            <a:picLocks noChangeAspect="1"/>
          </p:cNvPicPr>
          <p:nvPr/>
        </p:nvPicPr>
        <p:blipFill>
          <a:blip r:embed="rId3"/>
          <a:stretch>
            <a:fillRect/>
          </a:stretch>
        </p:blipFill>
        <p:spPr>
          <a:xfrm rot="16200000">
            <a:off x="7757795" y="564424"/>
            <a:ext cx="2503765" cy="4608156"/>
          </a:xfrm>
          <a:prstGeom prst="rect">
            <a:avLst/>
          </a:prstGeom>
        </p:spPr>
      </p:pic>
      <p:pic>
        <p:nvPicPr>
          <p:cNvPr id="7" name="Picture 6" descr="Ann's worksheet, showing the equation nine and one-third minus two-thirds equals nine and twenty-eight-thirds minus two-thirds. This is equal to nine and twenty-six-thirds. &#10;"/>
          <p:cNvPicPr>
            <a:picLocks noChangeAspect="1"/>
          </p:cNvPicPr>
          <p:nvPr/>
        </p:nvPicPr>
        <p:blipFill>
          <a:blip r:embed="rId4"/>
          <a:stretch>
            <a:fillRect/>
          </a:stretch>
        </p:blipFill>
        <p:spPr>
          <a:xfrm rot="16200000">
            <a:off x="1160977" y="1922303"/>
            <a:ext cx="4631109" cy="4019742"/>
          </a:xfrm>
          <a:prstGeom prst="rect">
            <a:avLst/>
          </a:prstGeom>
        </p:spPr>
      </p:pic>
    </p:spTree>
    <p:extLst>
      <p:ext uri="{BB962C8B-B14F-4D97-AF65-F5344CB8AC3E}">
        <p14:creationId xmlns:p14="http://schemas.microsoft.com/office/powerpoint/2010/main" val="17101070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a:t>
            </a:r>
          </a:p>
        </p:txBody>
      </p:sp>
      <p:sp>
        <p:nvSpPr>
          <p:cNvPr id="6" name="Content Placeholder 4"/>
          <p:cNvSpPr>
            <a:spLocks noGrp="1"/>
          </p:cNvSpPr>
          <p:nvPr>
            <p:ph sz="quarter" idx="12"/>
          </p:nvPr>
        </p:nvSpPr>
        <p:spPr>
          <a:prstGeom prst="rect">
            <a:avLst/>
          </a:prstGeom>
        </p:spPr>
        <p:txBody>
          <a:bodyPr/>
          <a:lstStyle/>
          <a:p>
            <a:pPr marL="0" indent="0">
              <a:buNone/>
            </a:pPr>
            <a:r>
              <a:rPr lang="en-US" b="1" dirty="0"/>
              <a:t>Misunderstandings:</a:t>
            </a:r>
          </a:p>
          <a:p>
            <a:r>
              <a:rPr lang="en-US" dirty="0"/>
              <a:t>An improper fraction does not have a whole number component</a:t>
            </a:r>
          </a:p>
          <a:p>
            <a:r>
              <a:rPr lang="en-US" dirty="0"/>
              <a:t>Relationship between numerator and denominator</a:t>
            </a:r>
          </a:p>
          <a:p>
            <a:pPr lvl="1"/>
            <a:r>
              <a:rPr lang="en-US" sz="2400" dirty="0"/>
              <a:t>You can’t just rewrite a denominator without also changing the numerator</a:t>
            </a:r>
          </a:p>
        </p:txBody>
      </p:sp>
      <p:sp>
        <p:nvSpPr>
          <p:cNvPr id="5" name="Content Placeholder 2"/>
          <p:cNvSpPr>
            <a:spLocks noGrp="1"/>
          </p:cNvSpPr>
          <p:nvPr>
            <p:ph sz="quarter" idx="13"/>
          </p:nvPr>
        </p:nvSpPr>
        <p:spPr>
          <a:prstGeom prst="rect">
            <a:avLst/>
          </a:prstGeom>
        </p:spPr>
        <p:txBody>
          <a:bodyPr/>
          <a:lstStyle/>
          <a:p>
            <a:pPr marL="0" indent="0">
              <a:buNone/>
            </a:pPr>
            <a:r>
              <a:rPr lang="en-US" b="1" dirty="0"/>
              <a:t>Understandings:</a:t>
            </a:r>
          </a:p>
          <a:p>
            <a:r>
              <a:rPr lang="en-US" dirty="0"/>
              <a:t>How to correctly convert from improper to mixed number</a:t>
            </a:r>
          </a:p>
          <a:p>
            <a:r>
              <a:rPr lang="en-US" dirty="0"/>
              <a:t>Multiplication</a:t>
            </a:r>
          </a:p>
          <a:p>
            <a:r>
              <a:rPr lang="en-US" dirty="0"/>
              <a:t>Addition</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102</a:t>
            </a:fld>
            <a:endParaRPr lang="en-US" dirty="0"/>
          </a:p>
        </p:txBody>
      </p:sp>
    </p:spTree>
    <p:extLst>
      <p:ext uri="{BB962C8B-B14F-4D97-AF65-F5344CB8AC3E}">
        <p14:creationId xmlns:p14="http://schemas.microsoft.com/office/powerpoint/2010/main" val="19958776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Carol</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103</a:t>
            </a:fld>
            <a:endParaRPr lang="en-US" dirty="0"/>
          </a:p>
        </p:txBody>
      </p:sp>
      <p:pic>
        <p:nvPicPr>
          <p:cNvPr id="6" name="Picture 5" descr="Carol's worksheet, showing multiple equations.&#10;Eight and three-fourths minus six and one-eighth is equal to two and two-fourths.&#10;Five and three-eighths minus two and two-thirds is equal to three and one-fifth.&#10;Nine and one-fifth minus one and three-eighths is equal to eight and two-thirds.&#10;Seven and two-fifths minus four and seven-tenths is equal to three and five-fifths."/>
          <p:cNvPicPr>
            <a:picLocks noChangeAspect="1"/>
          </p:cNvPicPr>
          <p:nvPr/>
        </p:nvPicPr>
        <p:blipFill>
          <a:blip r:embed="rId3"/>
          <a:stretch>
            <a:fillRect/>
          </a:stretch>
        </p:blipFill>
        <p:spPr>
          <a:xfrm rot="16200000">
            <a:off x="1564529" y="1294712"/>
            <a:ext cx="4246912" cy="5076387"/>
          </a:xfrm>
          <a:prstGeom prst="rect">
            <a:avLst/>
          </a:prstGeom>
        </p:spPr>
      </p:pic>
      <p:pic>
        <p:nvPicPr>
          <p:cNvPr id="7" name="Picture 6" descr="Six and two-thirds minus three and one-sixth is equal to blank.&#10;Four and five-eighths minus one and three-fourths is equal to blank."/>
          <p:cNvPicPr>
            <a:picLocks noChangeAspect="1"/>
          </p:cNvPicPr>
          <p:nvPr/>
        </p:nvPicPr>
        <p:blipFill>
          <a:blip r:embed="rId4"/>
          <a:stretch>
            <a:fillRect/>
          </a:stretch>
        </p:blipFill>
        <p:spPr>
          <a:xfrm rot="16200000">
            <a:off x="8243880" y="245738"/>
            <a:ext cx="2034311" cy="4961734"/>
          </a:xfrm>
          <a:prstGeom prst="rect">
            <a:avLst/>
          </a:prstGeom>
        </p:spPr>
      </p:pic>
    </p:spTree>
    <p:extLst>
      <p:ext uri="{BB962C8B-B14F-4D97-AF65-F5344CB8AC3E}">
        <p14:creationId xmlns:p14="http://schemas.microsoft.com/office/powerpoint/2010/main" val="4170663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Carol</a:t>
            </a:r>
          </a:p>
        </p:txBody>
      </p:sp>
      <p:sp>
        <p:nvSpPr>
          <p:cNvPr id="5"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dirty="0"/>
              <a:t>Subtraction basic facts</a:t>
            </a:r>
          </a:p>
        </p:txBody>
      </p:sp>
      <p:sp>
        <p:nvSpPr>
          <p:cNvPr id="6" name="Content Placeholder 4"/>
          <p:cNvSpPr>
            <a:spLocks noGrp="1"/>
          </p:cNvSpPr>
          <p:nvPr>
            <p:ph sz="quarter" idx="13"/>
          </p:nvPr>
        </p:nvSpPr>
        <p:spPr>
          <a:prstGeom prst="rect">
            <a:avLst/>
          </a:prstGeom>
        </p:spPr>
        <p:txBody>
          <a:bodyPr/>
          <a:lstStyle/>
          <a:p>
            <a:pPr marL="0" indent="0">
              <a:buNone/>
            </a:pPr>
            <a:r>
              <a:rPr lang="en-US" b="1" dirty="0"/>
              <a:t>Misunderstandings:</a:t>
            </a:r>
          </a:p>
          <a:p>
            <a:r>
              <a:rPr lang="en-US" dirty="0"/>
              <a:t>Operating with whole number bias</a:t>
            </a:r>
          </a:p>
          <a:p>
            <a:r>
              <a:rPr lang="en-US" dirty="0"/>
              <a:t>Relationship between numerator and denominator</a:t>
            </a:r>
          </a:p>
          <a:p>
            <a:r>
              <a:rPr lang="en-US" dirty="0"/>
              <a:t>A fraction is one number</a:t>
            </a:r>
          </a:p>
          <a:p>
            <a:r>
              <a:rPr lang="en-US" dirty="0"/>
              <a:t>When regrouping is necessary</a:t>
            </a:r>
          </a:p>
          <a:p>
            <a:endParaRPr lang="en-US" dirty="0"/>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104</a:t>
            </a:fld>
            <a:endParaRPr lang="en-US" dirty="0"/>
          </a:p>
        </p:txBody>
      </p:sp>
    </p:spTree>
    <p:extLst>
      <p:ext uri="{BB962C8B-B14F-4D97-AF65-F5344CB8AC3E}">
        <p14:creationId xmlns:p14="http://schemas.microsoft.com/office/powerpoint/2010/main" val="2470668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Andy</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105</a:t>
            </a:fld>
            <a:endParaRPr lang="en-US" dirty="0"/>
          </a:p>
        </p:txBody>
      </p:sp>
      <p:pic>
        <p:nvPicPr>
          <p:cNvPr id="5" name="Picture 4" descr="Andy's worksheet, with multiple equations.&#10;Seven and one-half minus three is equal to four and one-half.&#10;Eight and one-third minus two-thirds is equal to eight and one-third. &#10;Six minus one and one-fourth is equal to five and one-fourth.&#10;Five and one-fifth minus three and three-fifths is equal to blank.&#10;One minus one-third is equal to blank."/>
          <p:cNvPicPr>
            <a:picLocks noChangeAspect="1"/>
          </p:cNvPicPr>
          <p:nvPr/>
        </p:nvPicPr>
        <p:blipFill>
          <a:blip r:embed="rId3"/>
          <a:stretch>
            <a:fillRect/>
          </a:stretch>
        </p:blipFill>
        <p:spPr>
          <a:xfrm rot="16200000">
            <a:off x="3539425" y="627541"/>
            <a:ext cx="4612258" cy="6651213"/>
          </a:xfrm>
          <a:prstGeom prst="rect">
            <a:avLst/>
          </a:prstGeom>
        </p:spPr>
      </p:pic>
    </p:spTree>
    <p:extLst>
      <p:ext uri="{BB962C8B-B14F-4D97-AF65-F5344CB8AC3E}">
        <p14:creationId xmlns:p14="http://schemas.microsoft.com/office/powerpoint/2010/main" val="13667087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Andy</a:t>
            </a:r>
          </a:p>
        </p:txBody>
      </p:sp>
      <p:sp>
        <p:nvSpPr>
          <p:cNvPr id="5"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dirty="0"/>
              <a:t>Subtraction basic facts</a:t>
            </a:r>
          </a:p>
        </p:txBody>
      </p:sp>
      <p:sp>
        <p:nvSpPr>
          <p:cNvPr id="6" name="Content Placeholder 4"/>
          <p:cNvSpPr>
            <a:spLocks noGrp="1"/>
          </p:cNvSpPr>
          <p:nvPr>
            <p:ph sz="quarter" idx="13"/>
          </p:nvPr>
        </p:nvSpPr>
        <p:spPr>
          <a:prstGeom prst="rect">
            <a:avLst/>
          </a:prstGeom>
        </p:spPr>
        <p:txBody>
          <a:bodyPr/>
          <a:lstStyle/>
          <a:p>
            <a:pPr marL="0" indent="0">
              <a:buNone/>
            </a:pPr>
            <a:r>
              <a:rPr lang="en-US" b="1" dirty="0"/>
              <a:t>Misunderstandings:</a:t>
            </a:r>
          </a:p>
          <a:p>
            <a:r>
              <a:rPr lang="en-US" dirty="0"/>
              <a:t>Regrouping</a:t>
            </a:r>
          </a:p>
          <a:p>
            <a:r>
              <a:rPr lang="en-US" dirty="0"/>
              <a:t>Place value with fractions</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106</a:t>
            </a:fld>
            <a:endParaRPr lang="en-US" dirty="0"/>
          </a:p>
        </p:txBody>
      </p:sp>
    </p:spTree>
    <p:extLst>
      <p:ext uri="{BB962C8B-B14F-4D97-AF65-F5344CB8AC3E}">
        <p14:creationId xmlns:p14="http://schemas.microsoft.com/office/powerpoint/2010/main" val="7883687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107</a:t>
            </a:fld>
            <a:endParaRPr lang="en-US" dirty="0"/>
          </a:p>
        </p:txBody>
      </p:sp>
      <p:pic>
        <p:nvPicPr>
          <p:cNvPr id="5" name="Picture 4" descr="Dan's worksheet, with multiple equations.&#10;Four-fifths times three-fourths is equal to 166.&#10;One-half times three-eighths is equal to 68.&#10;Two-ninths times one-fifth is equal to 100.&#10;Two-thirds times four-sixthsis equal to 132.&#10;"/>
          <p:cNvPicPr>
            <a:picLocks noChangeAspect="1"/>
          </p:cNvPicPr>
          <p:nvPr/>
        </p:nvPicPr>
        <p:blipFill>
          <a:blip r:embed="rId3"/>
          <a:stretch>
            <a:fillRect/>
          </a:stretch>
        </p:blipFill>
        <p:spPr>
          <a:xfrm rot="16200000">
            <a:off x="1209951" y="2039615"/>
            <a:ext cx="4567725" cy="3818917"/>
          </a:xfrm>
          <a:prstGeom prst="rect">
            <a:avLst/>
          </a:prstGeom>
        </p:spPr>
      </p:pic>
      <p:pic>
        <p:nvPicPr>
          <p:cNvPr id="6" name="Picture 5" descr="Three-fourths times two-thirds is equal to blank.&#10;Four-ninths times two-fifths is equal to blank."/>
          <p:cNvPicPr>
            <a:picLocks noChangeAspect="1"/>
          </p:cNvPicPr>
          <p:nvPr/>
        </p:nvPicPr>
        <p:blipFill>
          <a:blip r:embed="rId4"/>
          <a:stretch>
            <a:fillRect/>
          </a:stretch>
        </p:blipFill>
        <p:spPr>
          <a:xfrm rot="16200000">
            <a:off x="6958041" y="1495902"/>
            <a:ext cx="2912123" cy="3250742"/>
          </a:xfrm>
          <a:prstGeom prst="rect">
            <a:avLst/>
          </a:prstGeom>
        </p:spPr>
      </p:pic>
    </p:spTree>
    <p:extLst>
      <p:ext uri="{BB962C8B-B14F-4D97-AF65-F5344CB8AC3E}">
        <p14:creationId xmlns:p14="http://schemas.microsoft.com/office/powerpoint/2010/main" val="8487730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a:t>
            </a:r>
          </a:p>
        </p:txBody>
      </p:sp>
      <p:sp>
        <p:nvSpPr>
          <p:cNvPr id="5"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dirty="0"/>
              <a:t>Multiplication</a:t>
            </a:r>
          </a:p>
        </p:txBody>
      </p:sp>
      <p:sp>
        <p:nvSpPr>
          <p:cNvPr id="6" name="Content Placeholder 4"/>
          <p:cNvSpPr>
            <a:spLocks noGrp="1"/>
          </p:cNvSpPr>
          <p:nvPr>
            <p:ph sz="quarter" idx="13"/>
          </p:nvPr>
        </p:nvSpPr>
        <p:spPr>
          <a:prstGeom prst="rect">
            <a:avLst/>
          </a:prstGeom>
        </p:spPr>
        <p:txBody>
          <a:bodyPr/>
          <a:lstStyle/>
          <a:p>
            <a:pPr marL="0" indent="0">
              <a:buNone/>
            </a:pPr>
            <a:r>
              <a:rPr lang="en-US" b="1" dirty="0"/>
              <a:t>Misunderstandings:</a:t>
            </a:r>
          </a:p>
          <a:p>
            <a:r>
              <a:rPr lang="en-US" dirty="0"/>
              <a:t>Relationship between numerator and denominator</a:t>
            </a:r>
          </a:p>
          <a:p>
            <a:r>
              <a:rPr lang="en-US" dirty="0"/>
              <a:t>A fraction is one number</a:t>
            </a:r>
          </a:p>
          <a:p>
            <a:r>
              <a:rPr lang="en-US" dirty="0"/>
              <a:t>Answer should be a fraction</a:t>
            </a:r>
          </a:p>
          <a:p>
            <a:pPr marL="0" indent="0">
              <a:buNone/>
            </a:pPr>
            <a:endParaRPr lang="en-US" dirty="0"/>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108</a:t>
            </a:fld>
            <a:endParaRPr lang="en-US" dirty="0"/>
          </a:p>
        </p:txBody>
      </p:sp>
    </p:spTree>
    <p:extLst>
      <p:ext uri="{BB962C8B-B14F-4D97-AF65-F5344CB8AC3E}">
        <p14:creationId xmlns:p14="http://schemas.microsoft.com/office/powerpoint/2010/main" val="17421335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Lynn</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109</a:t>
            </a:fld>
            <a:endParaRPr lang="en-US" dirty="0"/>
          </a:p>
        </p:txBody>
      </p:sp>
      <p:pic>
        <p:nvPicPr>
          <p:cNvPr id="5" name="Picture 4" descr="Lynn's worksheet with multiple equations.&#10;One-eighth times one is one-eighth.&#10;Two-thirds times three is equal to six-ninths.&#10;One-fourth times six is equal to six-twenty-fourths.&#10;Four-fifths times two is equal to eight-tenths."/>
          <p:cNvPicPr>
            <a:picLocks noChangeAspect="1"/>
          </p:cNvPicPr>
          <p:nvPr/>
        </p:nvPicPr>
        <p:blipFill>
          <a:blip r:embed="rId3"/>
          <a:stretch>
            <a:fillRect/>
          </a:stretch>
        </p:blipFill>
        <p:spPr>
          <a:xfrm rot="16200000">
            <a:off x="1557231" y="1888172"/>
            <a:ext cx="4802930" cy="4274607"/>
          </a:xfrm>
          <a:prstGeom prst="rect">
            <a:avLst/>
          </a:prstGeom>
        </p:spPr>
      </p:pic>
      <p:pic>
        <p:nvPicPr>
          <p:cNvPr id="6" name="Picture 5" descr="Three-eighths times four is equal to blank.&#10;Five-sixths times two is equal to blank."/>
          <p:cNvPicPr>
            <a:picLocks noChangeAspect="1"/>
          </p:cNvPicPr>
          <p:nvPr/>
        </p:nvPicPr>
        <p:blipFill>
          <a:blip r:embed="rId4"/>
          <a:stretch>
            <a:fillRect/>
          </a:stretch>
        </p:blipFill>
        <p:spPr>
          <a:xfrm rot="16200000">
            <a:off x="7468370" y="2187863"/>
            <a:ext cx="2120900" cy="2260600"/>
          </a:xfrm>
          <a:prstGeom prst="rect">
            <a:avLst/>
          </a:prstGeom>
        </p:spPr>
      </p:pic>
    </p:spTree>
    <p:extLst>
      <p:ext uri="{BB962C8B-B14F-4D97-AF65-F5344CB8AC3E}">
        <p14:creationId xmlns:p14="http://schemas.microsoft.com/office/powerpoint/2010/main" val="124602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Conceptual and Procedural Knowledge Continuum</a:t>
            </a:r>
          </a:p>
        </p:txBody>
      </p:sp>
      <p:sp>
        <p:nvSpPr>
          <p:cNvPr id="3" name="Content Placeholder 2"/>
          <p:cNvSpPr>
            <a:spLocks noGrp="1"/>
          </p:cNvSpPr>
          <p:nvPr>
            <p:ph idx="1"/>
          </p:nvPr>
        </p:nvSpPr>
        <p:spPr>
          <a:xfrm>
            <a:off x="916518" y="1600200"/>
            <a:ext cx="10966449" cy="4714531"/>
          </a:xfrm>
        </p:spPr>
        <p:txBody>
          <a:bodyPr/>
          <a:lstStyle/>
          <a:p>
            <a:r>
              <a:rPr lang="en-US" dirty="0"/>
              <a:t>	Conceptual Knowledge				Procedural Skills</a:t>
            </a:r>
          </a:p>
          <a:p>
            <a:endParaRPr lang="en-US" dirty="0"/>
          </a:p>
          <a:p>
            <a:r>
              <a:rPr lang="en-US" b="1" dirty="0"/>
              <a:t>Procedural Skill: </a:t>
            </a:r>
            <a:r>
              <a:rPr lang="en-US" dirty="0"/>
              <a:t>Ability to execute action sequences in order to solve problems</a:t>
            </a:r>
          </a:p>
          <a:p>
            <a:endParaRPr lang="en-US" b="1" dirty="0"/>
          </a:p>
          <a:p>
            <a:r>
              <a:rPr lang="en-US" b="1" dirty="0"/>
              <a:t>Conceptual Knowledge:</a:t>
            </a:r>
            <a:r>
              <a:rPr lang="en-US" dirty="0"/>
              <a:t> Implicit or explicit understanding of the principles that govern a domain and the interrelations between units of knowledge in that domain</a:t>
            </a:r>
          </a:p>
        </p:txBody>
      </p:sp>
      <p:sp>
        <p:nvSpPr>
          <p:cNvPr id="5" name="Slide Number Placeholder 4"/>
          <p:cNvSpPr>
            <a:spLocks noGrp="1"/>
          </p:cNvSpPr>
          <p:nvPr>
            <p:ph type="sldNum" sz="quarter" idx="10"/>
          </p:nvPr>
        </p:nvSpPr>
        <p:spPr/>
        <p:txBody>
          <a:bodyPr/>
          <a:lstStyle/>
          <a:p>
            <a:fld id="{556C903B-A9A8-9643-9413-B88BA9C2F039}" type="slidenum">
              <a:rPr lang="en-US" smtClean="0"/>
              <a:t>11</a:t>
            </a:fld>
            <a:endParaRPr lang="en-US" dirty="0"/>
          </a:p>
        </p:txBody>
      </p:sp>
      <p:sp>
        <p:nvSpPr>
          <p:cNvPr id="9" name="Text Placeholder 8"/>
          <p:cNvSpPr>
            <a:spLocks noGrp="1"/>
          </p:cNvSpPr>
          <p:nvPr>
            <p:ph type="body" sz="quarter" idx="4294967295"/>
          </p:nvPr>
        </p:nvSpPr>
        <p:spPr>
          <a:xfrm>
            <a:off x="916518" y="6019800"/>
            <a:ext cx="10966449" cy="306388"/>
          </a:xfrm>
          <a:prstGeom prst="rect">
            <a:avLst/>
          </a:prstGeom>
        </p:spPr>
        <p:txBody>
          <a:bodyPr>
            <a:normAutofit/>
          </a:bodyPr>
          <a:lstStyle/>
          <a:p>
            <a:pPr marL="0" indent="0">
              <a:buNone/>
            </a:pPr>
            <a:r>
              <a:rPr lang="en-US" sz="1400" dirty="0">
                <a:solidFill>
                  <a:schemeClr val="tx1"/>
                </a:solidFill>
                <a:latin typeface="ITC Franklin Gothic Std Bk Cd"/>
                <a:ea typeface="ＭＳ Ｐゴシック" pitchFamily="-48" charset="-128"/>
                <a:cs typeface="ＭＳ Ｐゴシック"/>
              </a:rPr>
              <a:t>Source: Rittle-Johnson, Siegler, &amp; Alibali (2001).</a:t>
            </a:r>
            <a:endParaRPr lang="en-US" sz="1400" dirty="0"/>
          </a:p>
        </p:txBody>
      </p:sp>
      <p:cxnSp>
        <p:nvCxnSpPr>
          <p:cNvPr id="6" name="Straight Arrow Connector 5">
            <a:extLst>
              <a:ext uri="{C183D7F6-B498-43B3-948B-1728B52AA6E4}">
                <adec:decorative xmlns:adec="http://schemas.microsoft.com/office/drawing/2017/decorative" val="1"/>
              </a:ext>
            </a:extLst>
          </p:cNvPr>
          <p:cNvCxnSpPr/>
          <p:nvPr/>
        </p:nvCxnSpPr>
        <p:spPr>
          <a:xfrm flipV="1">
            <a:off x="2405535" y="2117237"/>
            <a:ext cx="7572375" cy="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0602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Lynn</a:t>
            </a:r>
          </a:p>
        </p:txBody>
      </p:sp>
      <p:sp>
        <p:nvSpPr>
          <p:cNvPr id="5"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dirty="0"/>
              <a:t>Multiplication basic facts</a:t>
            </a:r>
          </a:p>
        </p:txBody>
      </p:sp>
      <p:sp>
        <p:nvSpPr>
          <p:cNvPr id="6" name="Content Placeholder 4"/>
          <p:cNvSpPr>
            <a:spLocks noGrp="1"/>
          </p:cNvSpPr>
          <p:nvPr>
            <p:ph sz="quarter" idx="13"/>
          </p:nvPr>
        </p:nvSpPr>
        <p:spPr>
          <a:prstGeom prst="rect">
            <a:avLst/>
          </a:prstGeom>
        </p:spPr>
        <p:txBody>
          <a:bodyPr/>
          <a:lstStyle/>
          <a:p>
            <a:pPr marL="0" indent="0">
              <a:buNone/>
            </a:pPr>
            <a:r>
              <a:rPr lang="en-US" b="1" dirty="0"/>
              <a:t>Misunderstandings:</a:t>
            </a:r>
          </a:p>
          <a:p>
            <a:r>
              <a:rPr lang="en-US" dirty="0"/>
              <a:t>How to write a whole number in fraction form</a:t>
            </a:r>
          </a:p>
          <a:p>
            <a:r>
              <a:rPr lang="en-US" dirty="0"/>
              <a:t>Multiplying by a whole number and rewriting an equivalent fraction are different activities</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110</a:t>
            </a:fld>
            <a:endParaRPr lang="en-US" dirty="0"/>
          </a:p>
        </p:txBody>
      </p:sp>
    </p:spTree>
    <p:extLst>
      <p:ext uri="{BB962C8B-B14F-4D97-AF65-F5344CB8AC3E}">
        <p14:creationId xmlns:p14="http://schemas.microsoft.com/office/powerpoint/2010/main" val="18701757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Lindsay</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111</a:t>
            </a:fld>
            <a:endParaRPr lang="en-US" dirty="0"/>
          </a:p>
        </p:txBody>
      </p:sp>
      <p:pic>
        <p:nvPicPr>
          <p:cNvPr id="5" name="Picture 4" descr="Lindsay's worksheet, with multiple equations.&#10;Four-sixths divided by two-halves is equal to two-thirds.&#10;Six-eighths divided by two-eighths is equal to three wholes. &#10;Six-eighths divided by two-fourths is three-halves.&#10;Seven-fifths divided by three-halves is two-halves."/>
          <p:cNvPicPr>
            <a:picLocks noChangeAspect="1"/>
          </p:cNvPicPr>
          <p:nvPr/>
        </p:nvPicPr>
        <p:blipFill>
          <a:blip r:embed="rId3"/>
          <a:stretch>
            <a:fillRect/>
          </a:stretch>
        </p:blipFill>
        <p:spPr>
          <a:xfrm rot="16200000">
            <a:off x="1646562" y="1945191"/>
            <a:ext cx="4474062" cy="3842925"/>
          </a:xfrm>
          <a:prstGeom prst="rect">
            <a:avLst/>
          </a:prstGeom>
        </p:spPr>
      </p:pic>
      <p:pic>
        <p:nvPicPr>
          <p:cNvPr id="6" name="Picture 5" descr="Four-twelfths divided by four-fourths is equal to blank.&#10;Thirteen-Twentieths divided by five-sixths is blank."/>
          <p:cNvPicPr>
            <a:picLocks noChangeAspect="1"/>
          </p:cNvPicPr>
          <p:nvPr/>
        </p:nvPicPr>
        <p:blipFill>
          <a:blip r:embed="rId4"/>
          <a:stretch>
            <a:fillRect/>
          </a:stretch>
        </p:blipFill>
        <p:spPr>
          <a:xfrm rot="16200000">
            <a:off x="7232141" y="1099637"/>
            <a:ext cx="2467744" cy="3527714"/>
          </a:xfrm>
          <a:prstGeom prst="rect">
            <a:avLst/>
          </a:prstGeom>
        </p:spPr>
      </p:pic>
    </p:spTree>
    <p:extLst>
      <p:ext uri="{BB962C8B-B14F-4D97-AF65-F5344CB8AC3E}">
        <p14:creationId xmlns:p14="http://schemas.microsoft.com/office/powerpoint/2010/main" val="248090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Lindsay</a:t>
            </a:r>
          </a:p>
        </p:txBody>
      </p:sp>
      <p:sp>
        <p:nvSpPr>
          <p:cNvPr id="5"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dirty="0"/>
              <a:t>Division concept </a:t>
            </a:r>
          </a:p>
        </p:txBody>
      </p:sp>
      <p:sp>
        <p:nvSpPr>
          <p:cNvPr id="6" name="Content Placeholder 4"/>
          <p:cNvSpPr>
            <a:spLocks noGrp="1"/>
          </p:cNvSpPr>
          <p:nvPr>
            <p:ph sz="quarter" idx="13"/>
          </p:nvPr>
        </p:nvSpPr>
        <p:spPr>
          <a:prstGeom prst="rect">
            <a:avLst/>
          </a:prstGeom>
        </p:spPr>
        <p:txBody>
          <a:bodyPr/>
          <a:lstStyle/>
          <a:p>
            <a:pPr marL="0" indent="0">
              <a:buNone/>
            </a:pPr>
            <a:r>
              <a:rPr lang="en-US" b="1" dirty="0"/>
              <a:t>Misunderstandings:</a:t>
            </a:r>
          </a:p>
          <a:p>
            <a:r>
              <a:rPr lang="en-US" dirty="0"/>
              <a:t>Divides across; misapplies multiplication procedures</a:t>
            </a:r>
          </a:p>
          <a:p>
            <a:r>
              <a:rPr lang="en-US" dirty="0"/>
              <a:t>What remainders mean in division</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112</a:t>
            </a:fld>
            <a:endParaRPr lang="en-US" dirty="0"/>
          </a:p>
        </p:txBody>
      </p:sp>
    </p:spTree>
    <p:extLst>
      <p:ext uri="{BB962C8B-B14F-4D97-AF65-F5344CB8AC3E}">
        <p14:creationId xmlns:p14="http://schemas.microsoft.com/office/powerpoint/2010/main" val="3546993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113</a:t>
            </a:fld>
            <a:endParaRPr lang="en-US" dirty="0"/>
          </a:p>
        </p:txBody>
      </p:sp>
      <p:pic>
        <p:nvPicPr>
          <p:cNvPr id="5" name="Picture 4" descr="Joy's worksheet, with multiple equations.&#10;Two-thirds times three-eighths equals three-halves times three-eights, equals nine-sixteenths.&#10;Two-fifths times one-third equals five-halves times one-third equals five-sixths.&#10;Three-fourths divided by one-fifth equals four-thirds times one-fifth equals four-fifteenths."/>
          <p:cNvPicPr>
            <a:picLocks noChangeAspect="1"/>
          </p:cNvPicPr>
          <p:nvPr/>
        </p:nvPicPr>
        <p:blipFill>
          <a:blip r:embed="rId3"/>
          <a:stretch>
            <a:fillRect/>
          </a:stretch>
        </p:blipFill>
        <p:spPr>
          <a:xfrm rot="16200000">
            <a:off x="1928276" y="588117"/>
            <a:ext cx="3750479" cy="5773994"/>
          </a:xfrm>
          <a:prstGeom prst="rect">
            <a:avLst/>
          </a:prstGeom>
        </p:spPr>
      </p:pic>
      <p:pic>
        <p:nvPicPr>
          <p:cNvPr id="6" name="Picture 5" descr="Five-eighths divided by two-thirds is equal to blank.&#10;One-half divided by one-fourth is equal to blank."/>
          <p:cNvPicPr>
            <a:picLocks noChangeAspect="1"/>
          </p:cNvPicPr>
          <p:nvPr/>
        </p:nvPicPr>
        <p:blipFill>
          <a:blip r:embed="rId4"/>
          <a:stretch>
            <a:fillRect/>
          </a:stretch>
        </p:blipFill>
        <p:spPr>
          <a:xfrm rot="16200000">
            <a:off x="7972003" y="1336927"/>
            <a:ext cx="2629478" cy="3155373"/>
          </a:xfrm>
          <a:prstGeom prst="rect">
            <a:avLst/>
          </a:prstGeom>
        </p:spPr>
      </p:pic>
    </p:spTree>
    <p:extLst>
      <p:ext uri="{BB962C8B-B14F-4D97-AF65-F5344CB8AC3E}">
        <p14:creationId xmlns:p14="http://schemas.microsoft.com/office/powerpoint/2010/main" val="177915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Joy</a:t>
            </a:r>
          </a:p>
        </p:txBody>
      </p:sp>
      <p:sp>
        <p:nvSpPr>
          <p:cNvPr id="5"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dirty="0"/>
              <a:t>Fraction division requires rewriting a fraction inverted</a:t>
            </a:r>
          </a:p>
          <a:p>
            <a:r>
              <a:rPr lang="en-US" dirty="0"/>
              <a:t>After inverting a fraction, you change the sign to multiplication</a:t>
            </a:r>
          </a:p>
        </p:txBody>
      </p:sp>
      <p:sp>
        <p:nvSpPr>
          <p:cNvPr id="6" name="Content Placeholder 4"/>
          <p:cNvSpPr>
            <a:spLocks noGrp="1"/>
          </p:cNvSpPr>
          <p:nvPr>
            <p:ph sz="quarter" idx="13"/>
          </p:nvPr>
        </p:nvSpPr>
        <p:spPr>
          <a:prstGeom prst="rect">
            <a:avLst/>
          </a:prstGeom>
        </p:spPr>
        <p:txBody>
          <a:bodyPr/>
          <a:lstStyle/>
          <a:p>
            <a:pPr marL="0" indent="0">
              <a:buNone/>
            </a:pPr>
            <a:r>
              <a:rPr lang="en-US" b="1" dirty="0"/>
              <a:t>Misunderstandings:</a:t>
            </a:r>
          </a:p>
          <a:p>
            <a:r>
              <a:rPr lang="en-US" dirty="0"/>
              <a:t>Student rewrites the dividend instead of the divisor in division problem</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114</a:t>
            </a:fld>
            <a:endParaRPr lang="en-US" dirty="0"/>
          </a:p>
        </p:txBody>
      </p:sp>
    </p:spTree>
    <p:extLst>
      <p:ext uri="{BB962C8B-B14F-4D97-AF65-F5344CB8AC3E}">
        <p14:creationId xmlns:p14="http://schemas.microsoft.com/office/powerpoint/2010/main" val="5224043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Toby</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115</a:t>
            </a:fld>
            <a:endParaRPr lang="en-US" dirty="0"/>
          </a:p>
        </p:txBody>
      </p:sp>
      <p:pic>
        <p:nvPicPr>
          <p:cNvPr id="5" name="Picture 4" descr="Toby's worksheet, showing multiple equations.&#10;Four-ninths is equal to two-thirds.&#10;Three-ninths is equal to one-third.&#10;Three-eighths is equal to one-fourth.&#10;Four-eighths is equal to two-fourths.&#10;Three-fourths is equal to blank.&#10;Two-eighths is equal to blank."/>
          <p:cNvPicPr>
            <a:picLocks noChangeAspect="1"/>
          </p:cNvPicPr>
          <p:nvPr/>
        </p:nvPicPr>
        <p:blipFill>
          <a:blip r:embed="rId3"/>
          <a:stretch>
            <a:fillRect/>
          </a:stretch>
        </p:blipFill>
        <p:spPr>
          <a:xfrm rot="16200000">
            <a:off x="3837207" y="1255549"/>
            <a:ext cx="4517586" cy="5578764"/>
          </a:xfrm>
          <a:prstGeom prst="rect">
            <a:avLst/>
          </a:prstGeom>
        </p:spPr>
      </p:pic>
    </p:spTree>
    <p:extLst>
      <p:ext uri="{BB962C8B-B14F-4D97-AF65-F5344CB8AC3E}">
        <p14:creationId xmlns:p14="http://schemas.microsoft.com/office/powerpoint/2010/main" val="17923357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Toby</a:t>
            </a:r>
          </a:p>
        </p:txBody>
      </p:sp>
      <p:sp>
        <p:nvSpPr>
          <p:cNvPr id="5"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dirty="0"/>
              <a:t>Simplest terms makes the numerator and denominator smaller in a fraction</a:t>
            </a:r>
          </a:p>
        </p:txBody>
      </p:sp>
      <p:sp>
        <p:nvSpPr>
          <p:cNvPr id="6" name="Content Placeholder 4"/>
          <p:cNvSpPr>
            <a:spLocks noGrp="1"/>
          </p:cNvSpPr>
          <p:nvPr>
            <p:ph sz="quarter" idx="13"/>
          </p:nvPr>
        </p:nvSpPr>
        <p:spPr>
          <a:prstGeom prst="rect">
            <a:avLst/>
          </a:prstGeom>
        </p:spPr>
        <p:txBody>
          <a:bodyPr/>
          <a:lstStyle/>
          <a:p>
            <a:pPr marL="0" indent="0">
              <a:buNone/>
            </a:pPr>
            <a:r>
              <a:rPr lang="en-US" b="1" dirty="0"/>
              <a:t>Misunderstandings:</a:t>
            </a:r>
          </a:p>
          <a:p>
            <a:r>
              <a:rPr lang="en-US" dirty="0"/>
              <a:t>To simplify, you must divide by the same number in the numerator and denominator</a:t>
            </a:r>
          </a:p>
          <a:p>
            <a:r>
              <a:rPr lang="en-US" dirty="0"/>
              <a:t>Simplest terms fraction and original are equivalent (have the same magnitude)</a:t>
            </a:r>
          </a:p>
          <a:p>
            <a:endParaRPr lang="en-US" dirty="0"/>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116</a:t>
            </a:fld>
            <a:endParaRPr lang="en-US" dirty="0"/>
          </a:p>
        </p:txBody>
      </p:sp>
    </p:spTree>
    <p:extLst>
      <p:ext uri="{BB962C8B-B14F-4D97-AF65-F5344CB8AC3E}">
        <p14:creationId xmlns:p14="http://schemas.microsoft.com/office/powerpoint/2010/main" val="10338673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Susan</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117</a:t>
            </a:fld>
            <a:endParaRPr lang="en-US" dirty="0"/>
          </a:p>
        </p:txBody>
      </p:sp>
      <p:pic>
        <p:nvPicPr>
          <p:cNvPr id="5" name="Picture 4" descr="Susan's worksheet, with multiple equations.&#10;Four-eighths is equal to two-eighths.&#10;Six-eighths is equal to one-eighth.&#10;Two-fourths is equal to two-fourths.&#10;Seven-sevenths is equal to one-seventh.&#10;Four-sixths is equal to one-sixth.&#10;Nine-thirds is equal to three-ninths.&#10;Three-sixths is equal to blank.&#10;Six-fourths is equal to blank."/>
          <p:cNvPicPr>
            <a:picLocks noChangeAspect="1"/>
          </p:cNvPicPr>
          <p:nvPr/>
        </p:nvPicPr>
        <p:blipFill>
          <a:blip r:embed="rId3"/>
          <a:stretch>
            <a:fillRect/>
          </a:stretch>
        </p:blipFill>
        <p:spPr>
          <a:xfrm rot="16200000">
            <a:off x="4382903" y="1662696"/>
            <a:ext cx="4475450" cy="4350747"/>
          </a:xfrm>
          <a:prstGeom prst="rect">
            <a:avLst/>
          </a:prstGeom>
        </p:spPr>
      </p:pic>
    </p:spTree>
    <p:extLst>
      <p:ext uri="{BB962C8B-B14F-4D97-AF65-F5344CB8AC3E}">
        <p14:creationId xmlns:p14="http://schemas.microsoft.com/office/powerpoint/2010/main" val="9191198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Susan</a:t>
            </a:r>
          </a:p>
        </p:txBody>
      </p:sp>
      <p:sp>
        <p:nvSpPr>
          <p:cNvPr id="5"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dirty="0"/>
              <a:t>Simplest terms makes the numerator smaller in a fraction</a:t>
            </a:r>
          </a:p>
          <a:p>
            <a:pPr marL="0" indent="0">
              <a:buNone/>
            </a:pPr>
            <a:endParaRPr lang="en-US" dirty="0"/>
          </a:p>
        </p:txBody>
      </p:sp>
      <p:sp>
        <p:nvSpPr>
          <p:cNvPr id="6" name="Content Placeholder 4"/>
          <p:cNvSpPr>
            <a:spLocks noGrp="1"/>
          </p:cNvSpPr>
          <p:nvPr>
            <p:ph sz="quarter" idx="13"/>
          </p:nvPr>
        </p:nvSpPr>
        <p:spPr>
          <a:prstGeom prst="rect">
            <a:avLst/>
          </a:prstGeom>
        </p:spPr>
        <p:txBody>
          <a:bodyPr/>
          <a:lstStyle/>
          <a:p>
            <a:pPr marL="0" indent="0">
              <a:buNone/>
            </a:pPr>
            <a:r>
              <a:rPr lang="en-US" b="1" dirty="0"/>
              <a:t>Misunderstandings:</a:t>
            </a:r>
          </a:p>
          <a:p>
            <a:r>
              <a:rPr lang="en-US" dirty="0"/>
              <a:t>When you simplify, the denominator will also change </a:t>
            </a:r>
          </a:p>
          <a:p>
            <a:r>
              <a:rPr lang="en-US" dirty="0"/>
              <a:t>To simplify, you must divide by the same number in the numerator and denominator</a:t>
            </a:r>
          </a:p>
          <a:p>
            <a:r>
              <a:rPr lang="en-US" dirty="0"/>
              <a:t>Simplest terms fraction and original are equivalent (have the same magnitude)</a:t>
            </a:r>
          </a:p>
          <a:p>
            <a:endParaRPr lang="en-US" dirty="0"/>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118</a:t>
            </a:fld>
            <a:endParaRPr lang="en-US" dirty="0"/>
          </a:p>
        </p:txBody>
      </p:sp>
    </p:spTree>
    <p:extLst>
      <p:ext uri="{BB962C8B-B14F-4D97-AF65-F5344CB8AC3E}">
        <p14:creationId xmlns:p14="http://schemas.microsoft.com/office/powerpoint/2010/main" val="7980847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Determining and Practicing Evidence-Based Approaches</a:t>
            </a:r>
          </a:p>
        </p:txBody>
      </p:sp>
      <p:sp>
        <p:nvSpPr>
          <p:cNvPr id="5" name="Text Placeholder 5"/>
          <p:cNvSpPr>
            <a:spLocks noGrp="1"/>
          </p:cNvSpPr>
          <p:nvPr>
            <p:ph type="body" sz="half" idx="2"/>
          </p:nvPr>
        </p:nvSpPr>
        <p:spPr/>
        <p:txBody>
          <a:bodyPr/>
          <a:lstStyle/>
          <a:p>
            <a:pPr lvl="0"/>
            <a:r>
              <a:rPr lang="en-US" dirty="0"/>
              <a:t> </a:t>
            </a:r>
          </a:p>
          <a:p>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00600" y="731520"/>
            <a:ext cx="6438900" cy="4292600"/>
          </a:xfrm>
          <a:prstGeom prst="rect">
            <a:avLst/>
          </a:prstGeom>
        </p:spPr>
      </p:pic>
      <p:sp>
        <p:nvSpPr>
          <p:cNvPr id="9" name="Slide Number Placeholder 3">
            <a:extLst>
              <a:ext uri="{FF2B5EF4-FFF2-40B4-BE49-F238E27FC236}">
                <a16:creationId xmlns:a16="http://schemas.microsoft.com/office/drawing/2014/main" id="{3CE85F44-DF09-4CC7-A4A1-6C8B79CE428D}"/>
              </a:ext>
            </a:extLst>
          </p:cNvPr>
          <p:cNvSpPr>
            <a:spLocks noGrp="1"/>
          </p:cNvSpPr>
          <p:nvPr>
            <p:ph type="sldNum" sz="quarter" idx="12"/>
          </p:nvPr>
        </p:nvSpPr>
        <p:spPr>
          <a:xfrm>
            <a:off x="11725872" y="6507316"/>
            <a:ext cx="157094" cy="153888"/>
          </a:xfrm>
        </p:spPr>
        <p:txBody>
          <a:bodyPr/>
          <a:lstStyle/>
          <a:p>
            <a:fld id="{A1A8B8B9-B651-4439-A868-E8F04EF81465}" type="slidenum">
              <a:rPr lang="en-US" smtClean="0"/>
              <a:pPr/>
              <a:t>119</a:t>
            </a:fld>
            <a:endParaRPr lang="en-US" dirty="0"/>
          </a:p>
        </p:txBody>
      </p:sp>
    </p:spTree>
    <p:extLst>
      <p:ext uri="{BB962C8B-B14F-4D97-AF65-F5344CB8AC3E}">
        <p14:creationId xmlns:p14="http://schemas.microsoft.com/office/powerpoint/2010/main" val="143775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Examples of Fraction Concepts and Procedures</a:t>
            </a:r>
          </a:p>
        </p:txBody>
      </p:sp>
      <p:sp>
        <p:nvSpPr>
          <p:cNvPr id="6" name="Content Placeholder 5"/>
          <p:cNvSpPr>
            <a:spLocks noGrp="1"/>
          </p:cNvSpPr>
          <p:nvPr>
            <p:ph sz="quarter" idx="12"/>
          </p:nvPr>
        </p:nvSpPr>
        <p:spPr/>
        <p:txBody>
          <a:bodyPr/>
          <a:lstStyle/>
          <a:p>
            <a:pPr marL="0" indent="0">
              <a:buNone/>
            </a:pPr>
            <a:r>
              <a:rPr lang="en-US" b="1" dirty="0"/>
              <a:t>Fraction Concepts</a:t>
            </a:r>
          </a:p>
          <a:p>
            <a:r>
              <a:rPr lang="en-US" dirty="0"/>
              <a:t>Magnitude understanding “fraction number sense”</a:t>
            </a:r>
          </a:p>
          <a:p>
            <a:r>
              <a:rPr lang="en-US" dirty="0"/>
              <a:t>Representations of fractions</a:t>
            </a:r>
          </a:p>
          <a:p>
            <a:pPr lvl="1"/>
            <a:r>
              <a:rPr lang="en-US" dirty="0"/>
              <a:t>How the numerator and denominator relate to each other</a:t>
            </a:r>
          </a:p>
          <a:p>
            <a:r>
              <a:rPr lang="en-US" dirty="0"/>
              <a:t>Fraction equivalence</a:t>
            </a:r>
          </a:p>
          <a:p>
            <a:r>
              <a:rPr lang="en-US" dirty="0"/>
              <a:t>Fraction (in)equality</a:t>
            </a:r>
          </a:p>
          <a:p>
            <a:r>
              <a:rPr lang="en-US" dirty="0"/>
              <a:t>When and why common denominators matter</a:t>
            </a:r>
          </a:p>
        </p:txBody>
      </p:sp>
      <p:sp>
        <p:nvSpPr>
          <p:cNvPr id="7" name="Content Placeholder 6"/>
          <p:cNvSpPr>
            <a:spLocks noGrp="1"/>
          </p:cNvSpPr>
          <p:nvPr>
            <p:ph sz="quarter" idx="13"/>
          </p:nvPr>
        </p:nvSpPr>
        <p:spPr/>
        <p:txBody>
          <a:bodyPr/>
          <a:lstStyle/>
          <a:p>
            <a:pPr marL="0" indent="0">
              <a:buNone/>
            </a:pPr>
            <a:r>
              <a:rPr lang="en-US" b="1" dirty="0"/>
              <a:t>Fraction Procedures</a:t>
            </a:r>
          </a:p>
          <a:p>
            <a:r>
              <a:rPr lang="en-US" dirty="0"/>
              <a:t>Converting fractions from mixed to improper</a:t>
            </a:r>
          </a:p>
          <a:p>
            <a:r>
              <a:rPr lang="en-US" dirty="0"/>
              <a:t>Solving word problems with required calculations</a:t>
            </a:r>
          </a:p>
          <a:p>
            <a:r>
              <a:rPr lang="en-US" dirty="0"/>
              <a:t>Solving inequalities; evaluating magnitude (comparing or ordering)</a:t>
            </a:r>
          </a:p>
          <a:p>
            <a:r>
              <a:rPr lang="en-US" dirty="0"/>
              <a:t>Calculations</a:t>
            </a:r>
          </a:p>
          <a:p>
            <a:pPr lvl="1"/>
            <a:r>
              <a:rPr lang="en-US" dirty="0"/>
              <a:t>Add, subtract, multiply, divide</a:t>
            </a:r>
          </a:p>
          <a:p>
            <a:pPr lvl="1"/>
            <a:r>
              <a:rPr lang="en-US" dirty="0"/>
              <a:t>Includes proper, improper, or mixed numbers</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12</a:t>
            </a:fld>
            <a:endParaRPr lang="en-US" dirty="0"/>
          </a:p>
        </p:txBody>
      </p:sp>
    </p:spTree>
    <p:extLst>
      <p:ext uri="{BB962C8B-B14F-4D97-AF65-F5344CB8AC3E}">
        <p14:creationId xmlns:p14="http://schemas.microsoft.com/office/powerpoint/2010/main" val="121489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dissolv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dissolve">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dissolve">
                                      <p:cBhvr>
                                        <p:cTn id="25" dur="500"/>
                                        <p:tgtEl>
                                          <p:spTgt spid="6">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dissolve">
                                      <p:cBhvr>
                                        <p:cTn id="30" dur="500"/>
                                        <p:tgtEl>
                                          <p:spTgt spid="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dissolve">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dissolve">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dissolve">
                                      <p:cBhvr>
                                        <p:cTn id="45" dur="500"/>
                                        <p:tgtEl>
                                          <p:spTgt spid="7">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dissolve">
                                      <p:cBhvr>
                                        <p:cTn id="50" dur="500"/>
                                        <p:tgtEl>
                                          <p:spTgt spid="7">
                                            <p:txEl>
                                              <p:pRg st="4" end="4"/>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7">
                                            <p:txEl>
                                              <p:pRg st="5" end="5"/>
                                            </p:txEl>
                                          </p:spTgt>
                                        </p:tgtEl>
                                        <p:attrNameLst>
                                          <p:attrName>style.visibility</p:attrName>
                                        </p:attrNameLst>
                                      </p:cBhvr>
                                      <p:to>
                                        <p:strVal val="visible"/>
                                      </p:to>
                                    </p:set>
                                    <p:animEffect transition="in" filter="dissolve">
                                      <p:cBhvr>
                                        <p:cTn id="53" dur="500"/>
                                        <p:tgtEl>
                                          <p:spTgt spid="7">
                                            <p:txEl>
                                              <p:pRg st="5" end="5"/>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dissolve">
                                      <p:cBhvr>
                                        <p:cTn id="5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Activity: Instructional Planning</a:t>
            </a:r>
          </a:p>
        </p:txBody>
      </p:sp>
      <p:sp>
        <p:nvSpPr>
          <p:cNvPr id="7" name="Content Placeholder 6"/>
          <p:cNvSpPr>
            <a:spLocks noGrp="1"/>
          </p:cNvSpPr>
          <p:nvPr>
            <p:ph idx="1"/>
          </p:nvPr>
        </p:nvSpPr>
        <p:spPr/>
        <p:txBody>
          <a:bodyPr/>
          <a:lstStyle/>
          <a:p>
            <a:r>
              <a:rPr lang="en-US" sz="3000" dirty="0"/>
              <a:t>Select two/three case examples</a:t>
            </a:r>
            <a:r>
              <a:rPr lang="en-US" sz="3000" dirty="0">
                <a:sym typeface="Wingdings"/>
              </a:rPr>
              <a:t> (error patterns):</a:t>
            </a:r>
            <a:endParaRPr lang="en-US" sz="3000" dirty="0"/>
          </a:p>
          <a:p>
            <a:pPr lvl="1"/>
            <a:r>
              <a:rPr lang="en-US" sz="2400" dirty="0"/>
              <a:t>Based on the </a:t>
            </a:r>
            <a:r>
              <a:rPr lang="en-US" sz="2400" dirty="0">
                <a:solidFill>
                  <a:schemeClr val="accent2"/>
                </a:solidFill>
              </a:rPr>
              <a:t>error pattern </a:t>
            </a:r>
            <a:r>
              <a:rPr lang="en-US" sz="2400" dirty="0"/>
              <a:t>and the </a:t>
            </a:r>
            <a:r>
              <a:rPr lang="en-US" sz="2400" dirty="0">
                <a:solidFill>
                  <a:schemeClr val="accent2"/>
                </a:solidFill>
              </a:rPr>
              <a:t>understandings/misunderstandings.</a:t>
            </a:r>
            <a:endParaRPr lang="en-US" sz="2400" dirty="0"/>
          </a:p>
          <a:p>
            <a:pPr lvl="1"/>
            <a:r>
              <a:rPr lang="en-US" sz="2400" dirty="0"/>
              <a:t>Design instructional modifications:</a:t>
            </a:r>
          </a:p>
          <a:p>
            <a:pPr lvl="2"/>
            <a:r>
              <a:rPr lang="en-US" sz="2200" dirty="0"/>
              <a:t>Manipulatives?</a:t>
            </a:r>
          </a:p>
          <a:p>
            <a:pPr lvl="2"/>
            <a:r>
              <a:rPr lang="en-US" sz="2200" dirty="0"/>
              <a:t>Number lines?</a:t>
            </a:r>
          </a:p>
          <a:p>
            <a:pPr lvl="2"/>
            <a:r>
              <a:rPr lang="en-US" sz="2200" dirty="0"/>
              <a:t>What concepts to reinforce?</a:t>
            </a:r>
          </a:p>
          <a:p>
            <a:pPr lvl="2"/>
            <a:r>
              <a:rPr lang="en-US" sz="2200" dirty="0"/>
              <a:t>What procedures to reinforce?</a:t>
            </a:r>
          </a:p>
          <a:p>
            <a:pPr lvl="2"/>
            <a:r>
              <a:rPr lang="en-US" sz="2200" dirty="0"/>
              <a:t>Examples/nonexamples?</a:t>
            </a:r>
          </a:p>
        </p:txBody>
      </p:sp>
      <p:sp>
        <p:nvSpPr>
          <p:cNvPr id="5" name="Slide Number Placeholder 4"/>
          <p:cNvSpPr>
            <a:spLocks noGrp="1"/>
          </p:cNvSpPr>
          <p:nvPr>
            <p:ph type="sldNum" sz="quarter" idx="10"/>
          </p:nvPr>
        </p:nvSpPr>
        <p:spPr/>
        <p:txBody>
          <a:bodyPr/>
          <a:lstStyle/>
          <a:p>
            <a:fld id="{556C903B-A9A8-9643-9413-B88BA9C2F039}" type="slidenum">
              <a:rPr lang="en-US" smtClean="0"/>
              <a:t>120</a:t>
            </a:fld>
            <a:endParaRPr lang="en-US" dirty="0"/>
          </a:p>
        </p:txBody>
      </p:sp>
    </p:spTree>
    <p:extLst>
      <p:ext uri="{BB962C8B-B14F-4D97-AF65-F5344CB8AC3E}">
        <p14:creationId xmlns:p14="http://schemas.microsoft.com/office/powerpoint/2010/main" val="10874481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Mindy</a:t>
            </a:r>
          </a:p>
        </p:txBody>
      </p:sp>
      <p:sp>
        <p:nvSpPr>
          <p:cNvPr id="7"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sz="2200" dirty="0"/>
              <a:t>Basic addition</a:t>
            </a:r>
          </a:p>
          <a:p>
            <a:r>
              <a:rPr lang="en-US" sz="2200" dirty="0"/>
              <a:t>You add numerators</a:t>
            </a:r>
          </a:p>
          <a:p>
            <a:pPr marL="0" indent="0">
              <a:spcBef>
                <a:spcPts val="1200"/>
              </a:spcBef>
              <a:buNone/>
            </a:pPr>
            <a:r>
              <a:rPr lang="en-US" b="1" dirty="0"/>
              <a:t>Misunderstandings:</a:t>
            </a:r>
          </a:p>
          <a:p>
            <a:r>
              <a:rPr lang="en-US" sz="2200" dirty="0"/>
              <a:t>Likely operating with whole number bias</a:t>
            </a:r>
          </a:p>
          <a:p>
            <a:r>
              <a:rPr lang="en-US" sz="2200" dirty="0"/>
              <a:t>Overgeneralizing multiplication procedures?</a:t>
            </a:r>
          </a:p>
          <a:p>
            <a:r>
              <a:rPr lang="en-US" sz="2200" dirty="0"/>
              <a:t>The relationship between numerator and denominator</a:t>
            </a:r>
          </a:p>
          <a:p>
            <a:r>
              <a:rPr lang="en-US" sz="2200" dirty="0"/>
              <a:t>Common denominators are required before adding</a:t>
            </a:r>
          </a:p>
          <a:p>
            <a:endParaRPr lang="en-US" dirty="0"/>
          </a:p>
          <a:p>
            <a:pPr marL="0" indent="0">
              <a:buNone/>
            </a:pPr>
            <a:endParaRPr lang="en-US" dirty="0"/>
          </a:p>
        </p:txBody>
      </p:sp>
      <p:sp>
        <p:nvSpPr>
          <p:cNvPr id="5" name="Content Placeholder 4">
            <a:extLst>
              <a:ext uri="{FF2B5EF4-FFF2-40B4-BE49-F238E27FC236}">
                <a16:creationId xmlns:a16="http://schemas.microsoft.com/office/drawing/2014/main" id="{C313D6D4-4291-4060-88C9-9D3C39A438BB}"/>
              </a:ext>
            </a:extLst>
          </p:cNvPr>
          <p:cNvSpPr>
            <a:spLocks noGrp="1"/>
          </p:cNvSpPr>
          <p:nvPr>
            <p:ph sz="quarter" idx="13"/>
          </p:nvPr>
        </p:nvSpPr>
        <p:spPr/>
        <p:txBody>
          <a:bodyPr/>
          <a:lstStyle/>
          <a:p>
            <a:endParaRPr lang="en-US" dirty="0"/>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121</a:t>
            </a:fld>
            <a:endParaRPr lang="en-US" dirty="0"/>
          </a:p>
        </p:txBody>
      </p:sp>
      <p:pic>
        <p:nvPicPr>
          <p:cNvPr id="6" name="Picture 5" descr="Mindy's worksheet, showing multiple equations.&#10;Four-fifths plus two-thirds is equal to six-eighths.&#10;One-fourth plus two-thirds  is equal to three-sevenths.&#10;Seven-eighths plus five-sixths is equal to twelve-fourteenths.&#10;Three-sevenths plus one-half is equal to four-ninths.&#10;Three-fourths plus one-fifth is equal to blank.&#10;Two-thirds plus five-sixths is equal to blank."/>
          <p:cNvPicPr>
            <a:picLocks noChangeAspect="1"/>
          </p:cNvPicPr>
          <p:nvPr/>
        </p:nvPicPr>
        <p:blipFill>
          <a:blip r:embed="rId3"/>
          <a:stretch>
            <a:fillRect/>
          </a:stretch>
        </p:blipFill>
        <p:spPr>
          <a:xfrm rot="16200000">
            <a:off x="7340057" y="822432"/>
            <a:ext cx="3753937" cy="5308822"/>
          </a:xfrm>
          <a:prstGeom prst="rect">
            <a:avLst/>
          </a:prstGeom>
        </p:spPr>
      </p:pic>
    </p:spTree>
    <p:extLst>
      <p:ext uri="{BB962C8B-B14F-4D97-AF65-F5344CB8AC3E}">
        <p14:creationId xmlns:p14="http://schemas.microsoft.com/office/powerpoint/2010/main" val="19815387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Concept of Fraction Addition: Fraction Tiles</a:t>
            </a:r>
          </a:p>
        </p:txBody>
      </p:sp>
      <p:pic>
        <p:nvPicPr>
          <p:cNvPr id="7" name="Content Placeholder 6" descr="Adding Fractions.&#10;Start with the whole. Place four-eighths under the whole. Place three-fourths under the four-eighths."/>
          <p:cNvPicPr>
            <a:picLocks noGrp="1" noChangeAspect="1"/>
          </p:cNvPicPr>
          <p:nvPr>
            <p:ph sz="quarter" idx="11"/>
          </p:nvPr>
        </p:nvPicPr>
        <p:blipFill>
          <a:blip r:embed="rId3"/>
          <a:stretch>
            <a:fillRect/>
          </a:stretch>
        </p:blipFill>
        <p:spPr>
          <a:xfrm>
            <a:off x="6399742" y="1079815"/>
            <a:ext cx="5324475" cy="2851595"/>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pPr algn="r"/>
              <a:t>122</a:t>
            </a:fld>
            <a:endParaRPr lang="en-US" dirty="0"/>
          </a:p>
        </p:txBody>
      </p:sp>
      <p:pic>
        <p:nvPicPr>
          <p:cNvPr id="8" name="Picture 7" descr="Combine four-eighths plus three-fourths under the whole. Students should realize that one-fourth more is needed to complete the problem. &#10;Four-eighths plus three-fourths is equal to one and one-fourth."/>
          <p:cNvPicPr>
            <a:picLocks noChangeAspect="1"/>
          </p:cNvPicPr>
          <p:nvPr/>
        </p:nvPicPr>
        <p:blipFill>
          <a:blip r:embed="rId4"/>
          <a:stretch>
            <a:fillRect/>
          </a:stretch>
        </p:blipFill>
        <p:spPr>
          <a:xfrm>
            <a:off x="6313335" y="3765873"/>
            <a:ext cx="5499100" cy="1828800"/>
          </a:xfrm>
          <a:prstGeom prst="rect">
            <a:avLst/>
          </a:prstGeom>
        </p:spPr>
      </p:pic>
      <p:pic>
        <p:nvPicPr>
          <p:cNvPr id="9" name="Picture 8" descr="Four one-eighth tiles"/>
          <p:cNvPicPr>
            <a:picLocks noChangeAspect="1"/>
          </p:cNvPicPr>
          <p:nvPr/>
        </p:nvPicPr>
        <p:blipFill rotWithShape="1">
          <a:blip r:embed="rId5"/>
          <a:srcRect b="86956"/>
          <a:stretch/>
        </p:blipFill>
        <p:spPr>
          <a:xfrm>
            <a:off x="807346" y="1077144"/>
            <a:ext cx="6018474" cy="631888"/>
          </a:xfrm>
          <a:prstGeom prst="rect">
            <a:avLst/>
          </a:prstGeom>
        </p:spPr>
      </p:pic>
      <p:pic>
        <p:nvPicPr>
          <p:cNvPr id="10" name="Picture 9" descr="1. Place one tile in front of the student and review numerator and denominator vocabulary.&#10;2. Place four of the one-eighth tiles in front of the student (not pushed together)&#10;3. Explain that one tile is one-eighth.&#10;4. Sample Language. When you put two tiles together, you have two-eighths. By joining the two one-eighth pieces, you are adding them to get two-eighths. Show an equation saying one-eighth plus one-eighth is equal to two-eighths.&#10;5. Sample Language. When you add a third one-eighth tile, you get three-eighths. By joining the three one-eighth pieces, you are adding them to get three-eighths. Show equation saying one-eighth plus one-eighth plus one-eighth is equal to three-eighths.&#10;6. Repeat for steps to show four-eighths.&#10;7. Explain that to get any fraction with a number that is greater than one in the numerator, you join or add together fractions with 1 in the numerator. ">
            <a:extLst>
              <a:ext uri="{FF2B5EF4-FFF2-40B4-BE49-F238E27FC236}">
                <a16:creationId xmlns:a16="http://schemas.microsoft.com/office/drawing/2014/main" id="{D67820A5-51BF-4AEB-8EEB-DA55096E7A01}"/>
              </a:ext>
            </a:extLst>
          </p:cNvPr>
          <p:cNvPicPr>
            <a:picLocks noChangeAspect="1"/>
          </p:cNvPicPr>
          <p:nvPr/>
        </p:nvPicPr>
        <p:blipFill rotWithShape="1">
          <a:blip r:embed="rId5"/>
          <a:srcRect l="20375" t="13450" b="-226"/>
          <a:stretch/>
        </p:blipFill>
        <p:spPr>
          <a:xfrm>
            <a:off x="916518" y="1829625"/>
            <a:ext cx="4792250" cy="4203569"/>
          </a:xfrm>
          <a:prstGeom prst="rect">
            <a:avLst/>
          </a:prstGeom>
        </p:spPr>
      </p:pic>
    </p:spTree>
    <p:extLst>
      <p:ext uri="{BB962C8B-B14F-4D97-AF65-F5344CB8AC3E}">
        <p14:creationId xmlns:p14="http://schemas.microsoft.com/office/powerpoint/2010/main" val="4595323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Procedures for Fraction Addition</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123</a:t>
            </a:fld>
            <a:endParaRPr lang="en-US" dirty="0"/>
          </a:p>
        </p:txBody>
      </p:sp>
      <mc:AlternateContent xmlns:mc="http://schemas.openxmlformats.org/markup-compatibility/2006" xmlns:a14="http://schemas.microsoft.com/office/drawing/2010/main">
        <mc:Choice Requires="a14">
          <p:sp>
            <p:nvSpPr>
              <p:cNvPr id="40" name="Content Placeholder 2">
                <a:extLst>
                  <a:ext uri="{FF2B5EF4-FFF2-40B4-BE49-F238E27FC236}">
                    <a16:creationId xmlns:a16="http://schemas.microsoft.com/office/drawing/2014/main" id="{CE9A9CE0-E15A-4EFB-B019-443602728533}"/>
                  </a:ext>
                </a:extLst>
              </p:cNvPr>
              <p:cNvSpPr>
                <a:spLocks noGrp="1"/>
              </p:cNvSpPr>
              <p:nvPr>
                <p:ph idx="1"/>
              </p:nvPr>
            </p:nvSpPr>
            <p:spPr>
              <a:xfrm>
                <a:off x="916518" y="1882248"/>
                <a:ext cx="10966449" cy="3834015"/>
              </a:xfrm>
            </p:spPr>
            <p:txBody>
              <a:bodyPr/>
              <a:lstStyle/>
              <a:p>
                <a:pPr/>
                <a14:m>
                  <m:oMathPara xmlns:m="http://schemas.openxmlformats.org/officeDocument/2006/math">
                    <m:oMathParaPr>
                      <m:jc m:val="left"/>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3</m:t>
                          </m:r>
                        </m:num>
                        <m:den>
                          <m:r>
                            <a:rPr lang="en-US" b="0" i="1" smtClean="0">
                              <a:latin typeface="Cambria Math" charset="0"/>
                            </a:rPr>
                            <m:t>4</m:t>
                          </m:r>
                        </m:den>
                      </m:f>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4</m:t>
                          </m:r>
                        </m:num>
                        <m:den>
                          <m:r>
                            <a:rPr lang="en-US" b="0" i="1" smtClean="0">
                              <a:latin typeface="Cambria Math" charset="0"/>
                            </a:rPr>
                            <m:t>8</m:t>
                          </m:r>
                        </m:den>
                      </m:f>
                      <m:r>
                        <a:rPr lang="en-US" b="0" i="1" smtClean="0">
                          <a:latin typeface="Cambria Math" charset="0"/>
                        </a:rPr>
                        <m:t>= </m:t>
                      </m:r>
                    </m:oMath>
                  </m:oMathPara>
                </a14:m>
                <a:endParaRPr lang="en-US" dirty="0"/>
              </a:p>
            </p:txBody>
          </p:sp>
        </mc:Choice>
        <mc:Fallback xmlns="">
          <p:sp>
            <p:nvSpPr>
              <p:cNvPr id="40" name="Content Placeholder 2">
                <a:extLst>
                  <a:ext uri="{FF2B5EF4-FFF2-40B4-BE49-F238E27FC236}">
                    <a16:creationId xmlns:a16="http://schemas.microsoft.com/office/drawing/2014/main" id="{CE9A9CE0-E15A-4EFB-B019-443602728533}"/>
                  </a:ext>
                </a:extLst>
              </p:cNvPr>
              <p:cNvSpPr>
                <a:spLocks noGrp="1" noRot="1" noChangeAspect="1" noMove="1" noResize="1" noEditPoints="1" noAdjustHandles="1" noChangeArrowheads="1" noChangeShapeType="1" noTextEdit="1"/>
              </p:cNvSpPr>
              <p:nvPr>
                <p:ph idx="1"/>
              </p:nvPr>
            </p:nvSpPr>
            <p:spPr>
              <a:xfrm>
                <a:off x="916518" y="1882248"/>
                <a:ext cx="10966449" cy="3834015"/>
              </a:xfrm>
              <a:blipFill>
                <a:blip r:embed="rId3"/>
                <a:stretch>
                  <a:fillRect/>
                </a:stretch>
              </a:blipFill>
            </p:spPr>
            <p:txBody>
              <a:bodyPr/>
              <a:lstStyle/>
              <a:p>
                <a:r>
                  <a:rPr lang="en-US">
                    <a:noFill/>
                  </a:rPr>
                  <a:t> </a:t>
                </a:r>
              </a:p>
            </p:txBody>
          </p:sp>
        </mc:Fallback>
      </mc:AlternateContent>
      <p:cxnSp>
        <p:nvCxnSpPr>
          <p:cNvPr id="41" name="Straight Arrow Connector 40" descr="Number line from 0 to 2, which also denotes three-fourths, 1, and ten-eighths or one and two-eighths along the number line. From three-fourths to ten-eighths, every one-eighth distance is noted. ">
            <a:extLst>
              <a:ext uri="{FF2B5EF4-FFF2-40B4-BE49-F238E27FC236}">
                <a16:creationId xmlns:a16="http://schemas.microsoft.com/office/drawing/2014/main" id="{92D45637-7A82-4086-B339-C476B7F887A9}"/>
              </a:ext>
            </a:extLst>
          </p:cNvPr>
          <p:cNvCxnSpPr/>
          <p:nvPr/>
        </p:nvCxnSpPr>
        <p:spPr>
          <a:xfrm flipV="1">
            <a:off x="916518" y="3546262"/>
            <a:ext cx="11099270" cy="285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79F44D-79B8-4735-BF07-9E28BD2AA8B9}"/>
              </a:ext>
              <a:ext uri="{C183D7F6-B498-43B3-948B-1728B52AA6E4}">
                <adec:decorative xmlns:adec="http://schemas.microsoft.com/office/drawing/2017/decorative" val="1"/>
              </a:ext>
            </a:extLst>
          </p:cNvPr>
          <p:cNvCxnSpPr/>
          <p:nvPr/>
        </p:nvCxnSpPr>
        <p:spPr>
          <a:xfrm>
            <a:off x="6429375" y="3303375"/>
            <a:ext cx="0" cy="62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F9D51B-32D9-4403-A0C2-A5A9A792693B}"/>
              </a:ext>
              <a:ext uri="{C183D7F6-B498-43B3-948B-1728B52AA6E4}">
                <adec:decorative xmlns:adec="http://schemas.microsoft.com/office/drawing/2017/decorative" val="1"/>
              </a:ext>
            </a:extLst>
          </p:cNvPr>
          <p:cNvCxnSpPr/>
          <p:nvPr/>
        </p:nvCxnSpPr>
        <p:spPr>
          <a:xfrm>
            <a:off x="1181100" y="3284325"/>
            <a:ext cx="0" cy="62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82770EA-B41E-4D74-BC0B-2D099D76C740}"/>
              </a:ext>
              <a:ext uri="{C183D7F6-B498-43B3-948B-1728B52AA6E4}">
                <adec:decorative xmlns:adec="http://schemas.microsoft.com/office/drawing/2017/decorative" val="1"/>
              </a:ext>
            </a:extLst>
          </p:cNvPr>
          <p:cNvCxnSpPr/>
          <p:nvPr/>
        </p:nvCxnSpPr>
        <p:spPr>
          <a:xfrm>
            <a:off x="3748088" y="3284325"/>
            <a:ext cx="0" cy="62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45016C9-EBA0-48B7-95A4-FD435AF2E4BD}"/>
              </a:ext>
              <a:ext uri="{C183D7F6-B498-43B3-948B-1728B52AA6E4}">
                <adec:decorative xmlns:adec="http://schemas.microsoft.com/office/drawing/2017/decorative" val="1"/>
              </a:ext>
            </a:extLst>
          </p:cNvPr>
          <p:cNvCxnSpPr/>
          <p:nvPr/>
        </p:nvCxnSpPr>
        <p:spPr>
          <a:xfrm>
            <a:off x="5114925" y="3260512"/>
            <a:ext cx="0" cy="62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AB79F49-BDB0-4A20-AE1B-2AFB0AB54ED8}"/>
              </a:ext>
              <a:ext uri="{C183D7F6-B498-43B3-948B-1728B52AA6E4}">
                <adec:decorative xmlns:adec="http://schemas.microsoft.com/office/drawing/2017/decorative" val="1"/>
              </a:ext>
            </a:extLst>
          </p:cNvPr>
          <p:cNvCxnSpPr/>
          <p:nvPr/>
        </p:nvCxnSpPr>
        <p:spPr>
          <a:xfrm>
            <a:off x="2395538" y="3303375"/>
            <a:ext cx="0" cy="62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111680D-0F4C-4886-ABE2-5120EEC1D07E}"/>
              </a:ext>
              <a:ext uri="{C183D7F6-B498-43B3-948B-1728B52AA6E4}">
                <adec:decorative xmlns:adec="http://schemas.microsoft.com/office/drawing/2017/decorative" val="1"/>
              </a:ext>
            </a:extLst>
          </p:cNvPr>
          <p:cNvCxnSpPr/>
          <p:nvPr/>
        </p:nvCxnSpPr>
        <p:spPr>
          <a:xfrm>
            <a:off x="7800975" y="3303375"/>
            <a:ext cx="0" cy="62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D616E17-AC59-4310-BC6A-068A82B631A3}"/>
              </a:ext>
              <a:ext uri="{C183D7F6-B498-43B3-948B-1728B52AA6E4}">
                <adec:decorative xmlns:adec="http://schemas.microsoft.com/office/drawing/2017/decorative" val="1"/>
              </a:ext>
            </a:extLst>
          </p:cNvPr>
          <p:cNvCxnSpPr/>
          <p:nvPr/>
        </p:nvCxnSpPr>
        <p:spPr>
          <a:xfrm>
            <a:off x="9129712" y="3303375"/>
            <a:ext cx="0" cy="62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2BB12CE-737B-4931-A67E-DD33BDD06DF7}"/>
              </a:ext>
              <a:ext uri="{C183D7F6-B498-43B3-948B-1728B52AA6E4}">
                <adec:decorative xmlns:adec="http://schemas.microsoft.com/office/drawing/2017/decorative" val="1"/>
              </a:ext>
            </a:extLst>
          </p:cNvPr>
          <p:cNvCxnSpPr/>
          <p:nvPr/>
        </p:nvCxnSpPr>
        <p:spPr>
          <a:xfrm>
            <a:off x="10339388" y="3260512"/>
            <a:ext cx="0" cy="62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9BEBBB4-AF6F-4CC3-B57A-AAE1B1F0F6C1}"/>
              </a:ext>
              <a:ext uri="{C183D7F6-B498-43B3-948B-1728B52AA6E4}">
                <adec:decorative xmlns:adec="http://schemas.microsoft.com/office/drawing/2017/decorative" val="1"/>
              </a:ext>
            </a:extLst>
          </p:cNvPr>
          <p:cNvCxnSpPr/>
          <p:nvPr/>
        </p:nvCxnSpPr>
        <p:spPr>
          <a:xfrm>
            <a:off x="11620500" y="3231937"/>
            <a:ext cx="0" cy="628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FF42FEB-EF1A-4DE0-B972-0F72B826DF52}"/>
              </a:ext>
              <a:ext uri="{C183D7F6-B498-43B3-948B-1728B52AA6E4}">
                <adec:decorative xmlns:adec="http://schemas.microsoft.com/office/drawing/2017/decorative" val="1"/>
              </a:ext>
            </a:extLst>
          </p:cNvPr>
          <p:cNvCxnSpPr/>
          <p:nvPr/>
        </p:nvCxnSpPr>
        <p:spPr>
          <a:xfrm>
            <a:off x="3005138" y="3303375"/>
            <a:ext cx="0" cy="6286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7918BC-C009-4F49-9075-72401572F5EF}"/>
              </a:ext>
              <a:ext uri="{C183D7F6-B498-43B3-948B-1728B52AA6E4}">
                <adec:decorative xmlns:adec="http://schemas.microsoft.com/office/drawing/2017/decorative" val="1"/>
              </a:ext>
            </a:extLst>
          </p:cNvPr>
          <p:cNvCxnSpPr/>
          <p:nvPr/>
        </p:nvCxnSpPr>
        <p:spPr>
          <a:xfrm>
            <a:off x="4419600" y="3284325"/>
            <a:ext cx="0" cy="6286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CC00A5C-359C-4350-8724-E20219E9F3A2}"/>
              </a:ext>
              <a:ext uri="{C183D7F6-B498-43B3-948B-1728B52AA6E4}">
                <adec:decorative xmlns:adec="http://schemas.microsoft.com/office/drawing/2017/decorative" val="1"/>
              </a:ext>
            </a:extLst>
          </p:cNvPr>
          <p:cNvCxnSpPr/>
          <p:nvPr/>
        </p:nvCxnSpPr>
        <p:spPr>
          <a:xfrm>
            <a:off x="5715001" y="3303375"/>
            <a:ext cx="0" cy="6286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F30FC8C-4A60-4BD3-AA2E-B57963B1C354}"/>
              </a:ext>
              <a:ext uri="{C183D7F6-B498-43B3-948B-1728B52AA6E4}">
                <adec:decorative xmlns:adec="http://schemas.microsoft.com/office/drawing/2017/decorative" val="1"/>
              </a:ext>
            </a:extLst>
          </p:cNvPr>
          <p:cNvCxnSpPr/>
          <p:nvPr/>
        </p:nvCxnSpPr>
        <p:spPr>
          <a:xfrm>
            <a:off x="7081838" y="3284325"/>
            <a:ext cx="0" cy="6286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0EF1D1C-40B4-45E5-A076-E82FC53C630C}"/>
              </a:ext>
              <a:ext uri="{C183D7F6-B498-43B3-948B-1728B52AA6E4}">
                <adec:decorative xmlns:adec="http://schemas.microsoft.com/office/drawing/2017/decorative" val="1"/>
              </a:ext>
            </a:extLst>
          </p:cNvPr>
          <p:cNvCxnSpPr/>
          <p:nvPr/>
        </p:nvCxnSpPr>
        <p:spPr>
          <a:xfrm>
            <a:off x="8434388" y="3303375"/>
            <a:ext cx="0" cy="6286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8BDCC27-1B04-4337-A208-06CE8F945DD2}"/>
              </a:ext>
              <a:ext uri="{C183D7F6-B498-43B3-948B-1728B52AA6E4}">
                <adec:decorative xmlns:adec="http://schemas.microsoft.com/office/drawing/2017/decorative" val="1"/>
              </a:ext>
            </a:extLst>
          </p:cNvPr>
          <p:cNvCxnSpPr/>
          <p:nvPr/>
        </p:nvCxnSpPr>
        <p:spPr>
          <a:xfrm>
            <a:off x="1800225" y="3308138"/>
            <a:ext cx="0" cy="6286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52E3CA9-B8E1-44DA-881F-BB7ACB9B1B3E}"/>
              </a:ext>
              <a:ext uri="{C183D7F6-B498-43B3-948B-1728B52AA6E4}">
                <adec:decorative xmlns:adec="http://schemas.microsoft.com/office/drawing/2017/decorative" val="1"/>
              </a:ext>
            </a:extLst>
          </p:cNvPr>
          <p:cNvCxnSpPr/>
          <p:nvPr/>
        </p:nvCxnSpPr>
        <p:spPr>
          <a:xfrm>
            <a:off x="10987088" y="3270037"/>
            <a:ext cx="0" cy="6286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0D8F172-9554-4C55-96BD-787B78A9D249}"/>
              </a:ext>
              <a:ext uri="{C183D7F6-B498-43B3-948B-1728B52AA6E4}">
                <adec:decorative xmlns:adec="http://schemas.microsoft.com/office/drawing/2017/decorative" val="1"/>
              </a:ext>
            </a:extLst>
          </p:cNvPr>
          <p:cNvCxnSpPr/>
          <p:nvPr/>
        </p:nvCxnSpPr>
        <p:spPr>
          <a:xfrm>
            <a:off x="9753601" y="3303375"/>
            <a:ext cx="0" cy="6286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D5C20EA-680A-486F-BF33-5C42276EB659}"/>
              </a:ext>
            </a:extLst>
          </p:cNvPr>
          <p:cNvSpPr txBox="1"/>
          <p:nvPr/>
        </p:nvSpPr>
        <p:spPr>
          <a:xfrm>
            <a:off x="1003006" y="4017541"/>
            <a:ext cx="356188" cy="461665"/>
          </a:xfrm>
          <a:prstGeom prst="rect">
            <a:avLst/>
          </a:prstGeom>
          <a:noFill/>
        </p:spPr>
        <p:txBody>
          <a:bodyPr wrap="none" rtlCol="0">
            <a:spAutoFit/>
          </a:bodyPr>
          <a:lstStyle/>
          <a:p>
            <a:r>
              <a:rPr lang="en-US" dirty="0"/>
              <a:t>0</a:t>
            </a:r>
          </a:p>
        </p:txBody>
      </p:sp>
      <p:sp>
        <p:nvSpPr>
          <p:cNvPr id="60" name="TextBox 59">
            <a:extLst>
              <a:ext uri="{FF2B5EF4-FFF2-40B4-BE49-F238E27FC236}">
                <a16:creationId xmlns:a16="http://schemas.microsoft.com/office/drawing/2014/main" id="{B789DBFE-1F4A-46E6-A374-460C721FDC4E}"/>
              </a:ext>
            </a:extLst>
          </p:cNvPr>
          <p:cNvSpPr txBox="1"/>
          <p:nvPr/>
        </p:nvSpPr>
        <p:spPr>
          <a:xfrm>
            <a:off x="11442406" y="4043989"/>
            <a:ext cx="356188" cy="461665"/>
          </a:xfrm>
          <a:prstGeom prst="rect">
            <a:avLst/>
          </a:prstGeom>
          <a:noFill/>
        </p:spPr>
        <p:txBody>
          <a:bodyPr wrap="none" rtlCol="0">
            <a:spAutoFit/>
          </a:bodyPr>
          <a:lstStyle/>
          <a:p>
            <a:r>
              <a:rPr lang="en-US" dirty="0"/>
              <a:t>2</a:t>
            </a:r>
          </a:p>
        </p:txBody>
      </p:sp>
      <p:sp>
        <p:nvSpPr>
          <p:cNvPr id="61" name="TextBox 60">
            <a:extLst>
              <a:ext uri="{FF2B5EF4-FFF2-40B4-BE49-F238E27FC236}">
                <a16:creationId xmlns:a16="http://schemas.microsoft.com/office/drawing/2014/main" id="{47454AAF-938D-4C68-A2CF-3C1823A7341F}"/>
              </a:ext>
            </a:extLst>
          </p:cNvPr>
          <p:cNvSpPr txBox="1"/>
          <p:nvPr/>
        </p:nvSpPr>
        <p:spPr>
          <a:xfrm>
            <a:off x="6258985" y="4017541"/>
            <a:ext cx="356129" cy="464596"/>
          </a:xfrm>
          <a:prstGeom prst="rect">
            <a:avLst/>
          </a:prstGeom>
          <a:noFill/>
        </p:spPr>
        <p:txBody>
          <a:bodyPr wrap="square" rtlCol="0">
            <a:spAutoFit/>
          </a:bodyPr>
          <a:lstStyle/>
          <a:p>
            <a:r>
              <a:rPr lang="en-US" dirty="0"/>
              <a:t>1</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9C209E6-4C71-4C21-ACEA-C2F79E960B62}"/>
                  </a:ext>
                </a:extLst>
              </p:cNvPr>
              <p:cNvSpPr txBox="1"/>
              <p:nvPr/>
            </p:nvSpPr>
            <p:spPr>
              <a:xfrm>
                <a:off x="4895153" y="4033609"/>
                <a:ext cx="439544"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charset="0"/>
                            </a:rPr>
                            <m:t>3</m:t>
                          </m:r>
                        </m:num>
                        <m:den>
                          <m:r>
                            <a:rPr lang="en-US" i="1">
                              <a:latin typeface="Cambria Math" charset="0"/>
                            </a:rPr>
                            <m:t>4</m:t>
                          </m:r>
                        </m:den>
                      </m:f>
                    </m:oMath>
                  </m:oMathPara>
                </a14:m>
                <a:endParaRPr lang="en-US" dirty="0"/>
              </a:p>
            </p:txBody>
          </p:sp>
        </mc:Choice>
        <mc:Fallback xmlns="">
          <p:sp>
            <p:nvSpPr>
              <p:cNvPr id="62" name="TextBox 61">
                <a:extLst>
                  <a:ext uri="{FF2B5EF4-FFF2-40B4-BE49-F238E27FC236}">
                    <a16:creationId xmlns:a16="http://schemas.microsoft.com/office/drawing/2014/main" id="{A9C209E6-4C71-4C21-ACEA-C2F79E960B62}"/>
                  </a:ext>
                </a:extLst>
              </p:cNvPr>
              <p:cNvSpPr txBox="1">
                <a:spLocks noRot="1" noChangeAspect="1" noMove="1" noResize="1" noEditPoints="1" noAdjustHandles="1" noChangeArrowheads="1" noChangeShapeType="1" noTextEdit="1"/>
              </p:cNvSpPr>
              <p:nvPr/>
            </p:nvSpPr>
            <p:spPr>
              <a:xfrm>
                <a:off x="4895153" y="4033609"/>
                <a:ext cx="439544" cy="783804"/>
              </a:xfrm>
              <a:prstGeom prst="rect">
                <a:avLst/>
              </a:prstGeom>
              <a:blipFill>
                <a:blip r:embed="rId4"/>
                <a:stretch>
                  <a:fillRect/>
                </a:stretch>
              </a:blipFill>
            </p:spPr>
            <p:txBody>
              <a:bodyPr/>
              <a:lstStyle/>
              <a:p>
                <a:r>
                  <a:rPr lang="en-US">
                    <a:noFill/>
                  </a:rPr>
                  <a:t> </a:t>
                </a:r>
              </a:p>
            </p:txBody>
          </p:sp>
        </mc:Fallback>
      </mc:AlternateContent>
      <p:sp>
        <p:nvSpPr>
          <p:cNvPr id="63" name="Left Brace 62">
            <a:extLst>
              <a:ext uri="{FF2B5EF4-FFF2-40B4-BE49-F238E27FC236}">
                <a16:creationId xmlns:a16="http://schemas.microsoft.com/office/drawing/2014/main" id="{DE8C664C-F6B8-4C57-AB62-8A229A81B9CB}"/>
              </a:ext>
              <a:ext uri="{C183D7F6-B498-43B3-948B-1728B52AA6E4}">
                <adec:decorative xmlns:adec="http://schemas.microsoft.com/office/drawing/2017/decorative" val="1"/>
              </a:ext>
            </a:extLst>
          </p:cNvPr>
          <p:cNvSpPr/>
          <p:nvPr/>
        </p:nvSpPr>
        <p:spPr>
          <a:xfrm rot="5400000">
            <a:off x="5243517" y="2731875"/>
            <a:ext cx="414338" cy="5000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Left Brace 63">
            <a:extLst>
              <a:ext uri="{FF2B5EF4-FFF2-40B4-BE49-F238E27FC236}">
                <a16:creationId xmlns:a16="http://schemas.microsoft.com/office/drawing/2014/main" id="{7A6578D1-06D1-41FC-93E2-1F31CCB2FCA1}"/>
              </a:ext>
              <a:ext uri="{C183D7F6-B498-43B3-948B-1728B52AA6E4}">
                <adec:decorative xmlns:adec="http://schemas.microsoft.com/office/drawing/2017/decorative" val="1"/>
              </a:ext>
            </a:extLst>
          </p:cNvPr>
          <p:cNvSpPr/>
          <p:nvPr/>
        </p:nvSpPr>
        <p:spPr>
          <a:xfrm rot="5400000">
            <a:off x="5873225" y="2739018"/>
            <a:ext cx="414338" cy="5000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5" name="Left Brace 64">
            <a:extLst>
              <a:ext uri="{FF2B5EF4-FFF2-40B4-BE49-F238E27FC236}">
                <a16:creationId xmlns:a16="http://schemas.microsoft.com/office/drawing/2014/main" id="{C081D883-BB60-4380-9803-A0A712672CBC}"/>
              </a:ext>
              <a:ext uri="{C183D7F6-B498-43B3-948B-1728B52AA6E4}">
                <adec:decorative xmlns:adec="http://schemas.microsoft.com/office/drawing/2017/decorative" val="1"/>
              </a:ext>
            </a:extLst>
          </p:cNvPr>
          <p:cNvSpPr/>
          <p:nvPr/>
        </p:nvSpPr>
        <p:spPr>
          <a:xfrm rot="5400000">
            <a:off x="7200895" y="2673779"/>
            <a:ext cx="414338" cy="5000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Left Brace 65">
            <a:extLst>
              <a:ext uri="{FF2B5EF4-FFF2-40B4-BE49-F238E27FC236}">
                <a16:creationId xmlns:a16="http://schemas.microsoft.com/office/drawing/2014/main" id="{84DF0BBB-2B86-487A-A14B-21BEDE1A87F1}"/>
              </a:ext>
              <a:ext uri="{C183D7F6-B498-43B3-948B-1728B52AA6E4}">
                <adec:decorative xmlns:adec="http://schemas.microsoft.com/office/drawing/2017/decorative" val="1"/>
              </a:ext>
            </a:extLst>
          </p:cNvPr>
          <p:cNvSpPr/>
          <p:nvPr/>
        </p:nvSpPr>
        <p:spPr>
          <a:xfrm rot="5400000">
            <a:off x="6537854" y="2703300"/>
            <a:ext cx="414338" cy="5000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D51DEDE-0A61-4B30-93F3-704C77EA7EE9}"/>
                  </a:ext>
                </a:extLst>
              </p:cNvPr>
              <p:cNvSpPr txBox="1"/>
              <p:nvPr/>
            </p:nvSpPr>
            <p:spPr>
              <a:xfrm>
                <a:off x="5207803" y="1913684"/>
                <a:ext cx="439543"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8</m:t>
                          </m:r>
                        </m:den>
                      </m:f>
                    </m:oMath>
                  </m:oMathPara>
                </a14:m>
                <a:endParaRPr lang="en-US" dirty="0"/>
              </a:p>
            </p:txBody>
          </p:sp>
        </mc:Choice>
        <mc:Fallback xmlns="">
          <p:sp>
            <p:nvSpPr>
              <p:cNvPr id="67" name="TextBox 66">
                <a:extLst>
                  <a:ext uri="{FF2B5EF4-FFF2-40B4-BE49-F238E27FC236}">
                    <a16:creationId xmlns:a16="http://schemas.microsoft.com/office/drawing/2014/main" id="{7D51DEDE-0A61-4B30-93F3-704C77EA7EE9}"/>
                  </a:ext>
                </a:extLst>
              </p:cNvPr>
              <p:cNvSpPr txBox="1">
                <a:spLocks noRot="1" noChangeAspect="1" noMove="1" noResize="1" noEditPoints="1" noAdjustHandles="1" noChangeArrowheads="1" noChangeShapeType="1" noTextEdit="1"/>
              </p:cNvSpPr>
              <p:nvPr/>
            </p:nvSpPr>
            <p:spPr>
              <a:xfrm>
                <a:off x="5207803" y="1913684"/>
                <a:ext cx="439543" cy="7861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0AB45674-DF4A-4707-BD89-877C8F88BEF4}"/>
                  </a:ext>
                </a:extLst>
              </p:cNvPr>
              <p:cNvSpPr txBox="1"/>
              <p:nvPr/>
            </p:nvSpPr>
            <p:spPr>
              <a:xfrm>
                <a:off x="5877657" y="1911153"/>
                <a:ext cx="439543"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charset="0"/>
                            </a:rPr>
                            <m:t>2</m:t>
                          </m:r>
                        </m:num>
                        <m:den>
                          <m:r>
                            <a:rPr lang="en-US" b="0" i="1" smtClean="0">
                              <a:latin typeface="Cambria Math" charset="0"/>
                            </a:rPr>
                            <m:t>8</m:t>
                          </m:r>
                        </m:den>
                      </m:f>
                    </m:oMath>
                  </m:oMathPara>
                </a14:m>
                <a:endParaRPr lang="en-US" dirty="0"/>
              </a:p>
            </p:txBody>
          </p:sp>
        </mc:Choice>
        <mc:Fallback xmlns="">
          <p:sp>
            <p:nvSpPr>
              <p:cNvPr id="68" name="TextBox 67">
                <a:extLst>
                  <a:ext uri="{FF2B5EF4-FFF2-40B4-BE49-F238E27FC236}">
                    <a16:creationId xmlns:a16="http://schemas.microsoft.com/office/drawing/2014/main" id="{0AB45674-DF4A-4707-BD89-877C8F88BEF4}"/>
                  </a:ext>
                </a:extLst>
              </p:cNvPr>
              <p:cNvSpPr txBox="1">
                <a:spLocks noRot="1" noChangeAspect="1" noMove="1" noResize="1" noEditPoints="1" noAdjustHandles="1" noChangeArrowheads="1" noChangeShapeType="1" noTextEdit="1"/>
              </p:cNvSpPr>
              <p:nvPr/>
            </p:nvSpPr>
            <p:spPr>
              <a:xfrm>
                <a:off x="5877657" y="1911153"/>
                <a:ext cx="439543" cy="7861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AAFC5A56-14EF-4858-BB88-0606C733F88C}"/>
                  </a:ext>
                </a:extLst>
              </p:cNvPr>
              <p:cNvSpPr txBox="1"/>
              <p:nvPr/>
            </p:nvSpPr>
            <p:spPr>
              <a:xfrm>
                <a:off x="6494992" y="1910370"/>
                <a:ext cx="439543"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charset="0"/>
                            </a:rPr>
                            <m:t>3</m:t>
                          </m:r>
                        </m:num>
                        <m:den>
                          <m:r>
                            <a:rPr lang="en-US" b="0" i="1" smtClean="0">
                              <a:latin typeface="Cambria Math" charset="0"/>
                            </a:rPr>
                            <m:t>8</m:t>
                          </m:r>
                        </m:den>
                      </m:f>
                    </m:oMath>
                  </m:oMathPara>
                </a14:m>
                <a:endParaRPr lang="en-US" dirty="0"/>
              </a:p>
            </p:txBody>
          </p:sp>
        </mc:Choice>
        <mc:Fallback xmlns="">
          <p:sp>
            <p:nvSpPr>
              <p:cNvPr id="69" name="TextBox 68">
                <a:extLst>
                  <a:ext uri="{FF2B5EF4-FFF2-40B4-BE49-F238E27FC236}">
                    <a16:creationId xmlns:a16="http://schemas.microsoft.com/office/drawing/2014/main" id="{AAFC5A56-14EF-4858-BB88-0606C733F88C}"/>
                  </a:ext>
                </a:extLst>
              </p:cNvPr>
              <p:cNvSpPr txBox="1">
                <a:spLocks noRot="1" noChangeAspect="1" noMove="1" noResize="1" noEditPoints="1" noAdjustHandles="1" noChangeArrowheads="1" noChangeShapeType="1" noTextEdit="1"/>
              </p:cNvSpPr>
              <p:nvPr/>
            </p:nvSpPr>
            <p:spPr>
              <a:xfrm>
                <a:off x="6494992" y="1910370"/>
                <a:ext cx="439543" cy="7861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AD422F0-4E1D-4278-893E-EB0CC7455959}"/>
                  </a:ext>
                </a:extLst>
              </p:cNvPr>
              <p:cNvSpPr txBox="1"/>
              <p:nvPr/>
            </p:nvSpPr>
            <p:spPr>
              <a:xfrm>
                <a:off x="7218552" y="1864781"/>
                <a:ext cx="439543" cy="7848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charset="0"/>
                            </a:rPr>
                            <m:t>4</m:t>
                          </m:r>
                        </m:num>
                        <m:den>
                          <m:r>
                            <a:rPr lang="en-US" b="0" i="1" smtClean="0">
                              <a:latin typeface="Cambria Math" charset="0"/>
                            </a:rPr>
                            <m:t>8</m:t>
                          </m:r>
                        </m:den>
                      </m:f>
                    </m:oMath>
                  </m:oMathPara>
                </a14:m>
                <a:endParaRPr lang="en-US" dirty="0"/>
              </a:p>
            </p:txBody>
          </p:sp>
        </mc:Choice>
        <mc:Fallback xmlns="">
          <p:sp>
            <p:nvSpPr>
              <p:cNvPr id="70" name="TextBox 69">
                <a:extLst>
                  <a:ext uri="{FF2B5EF4-FFF2-40B4-BE49-F238E27FC236}">
                    <a16:creationId xmlns:a16="http://schemas.microsoft.com/office/drawing/2014/main" id="{0AD422F0-4E1D-4278-893E-EB0CC7455959}"/>
                  </a:ext>
                </a:extLst>
              </p:cNvPr>
              <p:cNvSpPr txBox="1">
                <a:spLocks noRot="1" noChangeAspect="1" noMove="1" noResize="1" noEditPoints="1" noAdjustHandles="1" noChangeArrowheads="1" noChangeShapeType="1" noTextEdit="1"/>
              </p:cNvSpPr>
              <p:nvPr/>
            </p:nvSpPr>
            <p:spPr>
              <a:xfrm>
                <a:off x="7218552" y="1864781"/>
                <a:ext cx="439543" cy="784830"/>
              </a:xfrm>
              <a:prstGeom prst="rect">
                <a:avLst/>
              </a:prstGeom>
              <a:blipFill>
                <a:blip r:embed="rId8"/>
                <a:stretch>
                  <a:fillRect/>
                </a:stretch>
              </a:blipFill>
            </p:spPr>
            <p:txBody>
              <a:bodyPr/>
              <a:lstStyle/>
              <a:p>
                <a:r>
                  <a:rPr lang="en-US">
                    <a:noFill/>
                  </a:rPr>
                  <a:t> </a:t>
                </a:r>
              </a:p>
            </p:txBody>
          </p:sp>
        </mc:Fallback>
      </mc:AlternateContent>
      <p:sp>
        <p:nvSpPr>
          <p:cNvPr id="71" name="5-Point Star 22" descr="Star marking ten-eighths or one and two-eighths as the ending point of the equation.">
            <a:extLst>
              <a:ext uri="{FF2B5EF4-FFF2-40B4-BE49-F238E27FC236}">
                <a16:creationId xmlns:a16="http://schemas.microsoft.com/office/drawing/2014/main" id="{42F39758-FE72-4800-9AF2-86F56D440868}"/>
              </a:ext>
            </a:extLst>
          </p:cNvPr>
          <p:cNvSpPr/>
          <p:nvPr/>
        </p:nvSpPr>
        <p:spPr>
          <a:xfrm>
            <a:off x="7632171" y="3417674"/>
            <a:ext cx="370947" cy="3143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370DCE2-0E33-466A-BA72-5EA27757731E}"/>
                  </a:ext>
                </a:extLst>
              </p:cNvPr>
              <p:cNvSpPr txBox="1"/>
              <p:nvPr/>
            </p:nvSpPr>
            <p:spPr>
              <a:xfrm>
                <a:off x="7581203" y="3972036"/>
                <a:ext cx="570990" cy="1511311"/>
              </a:xfrm>
              <a:prstGeom prst="rect">
                <a:avLst/>
              </a:prstGeom>
              <a:noFill/>
            </p:spPr>
            <p:txBody>
              <a:bodyPr wrap="none"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charset="0"/>
                          </a:rPr>
                          <m:t>10</m:t>
                        </m:r>
                      </m:num>
                      <m:den>
                        <m:r>
                          <a:rPr lang="en-US" b="0" i="1" smtClean="0">
                            <a:latin typeface="Cambria Math" charset="0"/>
                          </a:rPr>
                          <m:t>8</m:t>
                        </m:r>
                      </m:den>
                    </m:f>
                  </m:oMath>
                </a14:m>
                <a:r>
                  <a:rPr lang="en-US" dirty="0"/>
                  <a:t> </a:t>
                </a:r>
              </a:p>
              <a:p>
                <a:r>
                  <a:rPr lang="en-US" dirty="0"/>
                  <a:t>or </a:t>
                </a:r>
              </a:p>
              <a:p>
                <a:r>
                  <a:rPr lang="en-US" dirty="0"/>
                  <a:t>1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2</m:t>
                        </m:r>
                      </m:num>
                      <m:den>
                        <m:r>
                          <a:rPr lang="en-US" b="0" i="1" smtClean="0">
                            <a:latin typeface="Cambria Math" charset="0"/>
                          </a:rPr>
                          <m:t>8</m:t>
                        </m:r>
                      </m:den>
                    </m:f>
                  </m:oMath>
                </a14:m>
                <a:endParaRPr lang="en-US" dirty="0"/>
              </a:p>
            </p:txBody>
          </p:sp>
        </mc:Choice>
        <mc:Fallback xmlns="">
          <p:sp>
            <p:nvSpPr>
              <p:cNvPr id="72" name="TextBox 71">
                <a:extLst>
                  <a:ext uri="{FF2B5EF4-FFF2-40B4-BE49-F238E27FC236}">
                    <a16:creationId xmlns:a16="http://schemas.microsoft.com/office/drawing/2014/main" id="{1370DCE2-0E33-466A-BA72-5EA27757731E}"/>
                  </a:ext>
                </a:extLst>
              </p:cNvPr>
              <p:cNvSpPr txBox="1">
                <a:spLocks noRot="1" noChangeAspect="1" noMove="1" noResize="1" noEditPoints="1" noAdjustHandles="1" noChangeArrowheads="1" noChangeShapeType="1" noTextEdit="1"/>
              </p:cNvSpPr>
              <p:nvPr/>
            </p:nvSpPr>
            <p:spPr>
              <a:xfrm>
                <a:off x="7581203" y="3972036"/>
                <a:ext cx="570990" cy="1511311"/>
              </a:xfrm>
              <a:prstGeom prst="rect">
                <a:avLst/>
              </a:prstGeom>
              <a:blipFill>
                <a:blip r:embed="rId9"/>
                <a:stretch>
                  <a:fillRect l="-17204" r="-10753" b="-3239"/>
                </a:stretch>
              </a:blipFill>
            </p:spPr>
            <p:txBody>
              <a:bodyPr/>
              <a:lstStyle/>
              <a:p>
                <a:r>
                  <a:rPr lang="en-US">
                    <a:noFill/>
                  </a:rPr>
                  <a:t> </a:t>
                </a:r>
              </a:p>
            </p:txBody>
          </p:sp>
        </mc:Fallback>
      </mc:AlternateContent>
    </p:spTree>
    <p:extLst>
      <p:ext uri="{BB962C8B-B14F-4D97-AF65-F5344CB8AC3E}">
        <p14:creationId xmlns:p14="http://schemas.microsoft.com/office/powerpoint/2010/main" val="87983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9"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ssolve">
                                      <p:cBhvr>
                                        <p:cTn id="10" dur="500"/>
                                        <p:tgtEl>
                                          <p:spTgt spid="44"/>
                                        </p:tgtEl>
                                      </p:cBhvr>
                                    </p:animEffect>
                                  </p:childTnLst>
                                </p:cTn>
                              </p:par>
                              <p:par>
                                <p:cTn id="11" presetID="9"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dissolve">
                                      <p:cBhvr>
                                        <p:cTn id="13" dur="500"/>
                                        <p:tgtEl>
                                          <p:spTgt spid="45"/>
                                        </p:tgtEl>
                                      </p:cBhvr>
                                    </p:animEffect>
                                  </p:childTnLst>
                                </p:cTn>
                              </p:par>
                              <p:par>
                                <p:cTn id="14" presetID="9"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dissolve">
                                      <p:cBhvr>
                                        <p:cTn id="16" dur="500"/>
                                        <p:tgtEl>
                                          <p:spTgt spid="47"/>
                                        </p:tgtEl>
                                      </p:cBhvr>
                                    </p:animEffect>
                                  </p:childTnLst>
                                </p:cTn>
                              </p:par>
                              <p:par>
                                <p:cTn id="17" presetID="9"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dissolve">
                                      <p:cBhvr>
                                        <p:cTn id="19" dur="500"/>
                                        <p:tgtEl>
                                          <p:spTgt spid="48"/>
                                        </p:tgtEl>
                                      </p:cBhvr>
                                    </p:animEffect>
                                  </p:childTnLst>
                                </p:cTn>
                              </p:par>
                              <p:par>
                                <p:cTn id="20" presetID="9"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dissolv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dissolv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dissolve">
                                      <p:cBhvr>
                                        <p:cTn id="32" dur="500"/>
                                        <p:tgtEl>
                                          <p:spTgt spid="56"/>
                                        </p:tgtEl>
                                      </p:cBhvr>
                                    </p:animEffect>
                                  </p:childTnLst>
                                </p:cTn>
                              </p:par>
                              <p:par>
                                <p:cTn id="33" presetID="9"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dissolve">
                                      <p:cBhvr>
                                        <p:cTn id="35" dur="500"/>
                                        <p:tgtEl>
                                          <p:spTgt spid="51"/>
                                        </p:tgtEl>
                                      </p:cBhvr>
                                    </p:animEffect>
                                  </p:childTnLst>
                                </p:cTn>
                              </p:par>
                              <p:par>
                                <p:cTn id="36" presetID="9"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dissolve">
                                      <p:cBhvr>
                                        <p:cTn id="38" dur="500"/>
                                        <p:tgtEl>
                                          <p:spTgt spid="52"/>
                                        </p:tgtEl>
                                      </p:cBhvr>
                                    </p:animEffect>
                                  </p:childTnLst>
                                </p:cTn>
                              </p:par>
                              <p:par>
                                <p:cTn id="39" presetID="9"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dissolve">
                                      <p:cBhvr>
                                        <p:cTn id="41" dur="500"/>
                                        <p:tgtEl>
                                          <p:spTgt spid="53"/>
                                        </p:tgtEl>
                                      </p:cBhvr>
                                    </p:animEffect>
                                  </p:childTnLst>
                                </p:cTn>
                              </p:par>
                              <p:par>
                                <p:cTn id="42" presetID="9" presetClass="entr" presetSubtype="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dissolve">
                                      <p:cBhvr>
                                        <p:cTn id="44" dur="500"/>
                                        <p:tgtEl>
                                          <p:spTgt spid="54"/>
                                        </p:tgtEl>
                                      </p:cBhvr>
                                    </p:animEffect>
                                  </p:childTnLst>
                                </p:cTn>
                              </p:par>
                              <p:par>
                                <p:cTn id="45" presetID="9"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dissolve">
                                      <p:cBhvr>
                                        <p:cTn id="47" dur="500"/>
                                        <p:tgtEl>
                                          <p:spTgt spid="55"/>
                                        </p:tgtEl>
                                      </p:cBhvr>
                                    </p:animEffect>
                                  </p:childTnLst>
                                </p:cTn>
                              </p:par>
                              <p:par>
                                <p:cTn id="48" presetID="9" presetClass="entr" presetSubtype="0"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dissolve">
                                      <p:cBhvr>
                                        <p:cTn id="50" dur="500"/>
                                        <p:tgtEl>
                                          <p:spTgt spid="58"/>
                                        </p:tgtEl>
                                      </p:cBhvr>
                                    </p:animEffect>
                                  </p:childTnLst>
                                </p:cTn>
                              </p:par>
                              <p:par>
                                <p:cTn id="51" presetID="9"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dissolve">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dissolve">
                                      <p:cBhvr>
                                        <p:cTn id="58" dur="500"/>
                                        <p:tgtEl>
                                          <p:spTgt spid="63"/>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dissolve">
                                      <p:cBhvr>
                                        <p:cTn id="63" dur="500"/>
                                        <p:tgtEl>
                                          <p:spTgt spid="67"/>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dissolve">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dissolve">
                                      <p:cBhvr>
                                        <p:cTn id="73" dur="500"/>
                                        <p:tgtEl>
                                          <p:spTgt spid="68"/>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dissolve">
                                      <p:cBhvr>
                                        <p:cTn id="78" dur="500"/>
                                        <p:tgtEl>
                                          <p:spTgt spid="66"/>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dissolve">
                                      <p:cBhvr>
                                        <p:cTn id="83" dur="500"/>
                                        <p:tgtEl>
                                          <p:spTgt spid="69"/>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dissolve">
                                      <p:cBhvr>
                                        <p:cTn id="88" dur="500"/>
                                        <p:tgtEl>
                                          <p:spTgt spid="65"/>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70"/>
                                        </p:tgtEl>
                                        <p:attrNameLst>
                                          <p:attrName>style.visibility</p:attrName>
                                        </p:attrNameLst>
                                      </p:cBhvr>
                                      <p:to>
                                        <p:strVal val="visible"/>
                                      </p:to>
                                    </p:set>
                                    <p:animEffect transition="in" filter="dissolve">
                                      <p:cBhvr>
                                        <p:cTn id="93" dur="500"/>
                                        <p:tgtEl>
                                          <p:spTgt spid="70"/>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dissolve">
                                      <p:cBhvr>
                                        <p:cTn id="98" dur="500"/>
                                        <p:tgtEl>
                                          <p:spTgt spid="71"/>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dissolve">
                                      <p:cBhvr>
                                        <p:cTn id="10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animBg="1"/>
      <p:bldP spid="64" grpId="0" animBg="1"/>
      <p:bldP spid="65" grpId="0" animBg="1"/>
      <p:bldP spid="66" grpId="0" animBg="1"/>
      <p:bldP spid="67" grpId="0"/>
      <p:bldP spid="68" grpId="0"/>
      <p:bldP spid="69" grpId="0"/>
      <p:bldP spid="70" grpId="0"/>
      <p:bldP spid="71" grpId="0" animBg="1"/>
      <p:bldP spid="7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Linking Concepts and Procedures: Fraction Addition</a:t>
            </a:r>
          </a:p>
        </p:txBody>
      </p:sp>
      <p:sp>
        <p:nvSpPr>
          <p:cNvPr id="9" name="Content Placeholder 8">
            <a:extLst>
              <a:ext uri="{FF2B5EF4-FFF2-40B4-BE49-F238E27FC236}">
                <a16:creationId xmlns:a16="http://schemas.microsoft.com/office/drawing/2014/main" id="{0B4647C1-A3B4-45A0-BE6D-2B5CCEC9549A}"/>
              </a:ext>
            </a:extLst>
          </p:cNvPr>
          <p:cNvSpPr>
            <a:spLocks noGrp="1"/>
          </p:cNvSpPr>
          <p:nvPr>
            <p:ph sz="quarter" idx="12"/>
          </p:nvPr>
        </p:nvSpPr>
        <p:spPr>
          <a:xfrm>
            <a:off x="916517" y="1599875"/>
            <a:ext cx="5325535" cy="1410454"/>
          </a:xfrm>
        </p:spPr>
        <p:txBody>
          <a:bodyPr/>
          <a:lstStyle/>
          <a:p>
            <a:r>
              <a:rPr lang="en-US" dirty="0"/>
              <a:t>Concepts</a:t>
            </a:r>
          </a:p>
          <a:p>
            <a:pPr lvl="1"/>
            <a:r>
              <a:rPr lang="en-US" sz="2200" dirty="0"/>
              <a:t>Denominators must be the same to add </a:t>
            </a:r>
          </a:p>
        </p:txBody>
      </p:sp>
      <p:sp>
        <p:nvSpPr>
          <p:cNvPr id="10" name="Content Placeholder 9">
            <a:extLst>
              <a:ext uri="{FF2B5EF4-FFF2-40B4-BE49-F238E27FC236}">
                <a16:creationId xmlns:a16="http://schemas.microsoft.com/office/drawing/2014/main" id="{4CDB38D9-1714-4CAE-9C80-B633AB27F888}"/>
              </a:ext>
            </a:extLst>
          </p:cNvPr>
          <p:cNvSpPr>
            <a:spLocks noGrp="1"/>
          </p:cNvSpPr>
          <p:nvPr>
            <p:ph sz="quarter" idx="13"/>
          </p:nvPr>
        </p:nvSpPr>
        <p:spPr>
          <a:xfrm>
            <a:off x="6551085" y="1599875"/>
            <a:ext cx="5331883" cy="1690628"/>
          </a:xfrm>
        </p:spPr>
        <p:txBody>
          <a:bodyPr/>
          <a:lstStyle/>
          <a:p>
            <a:r>
              <a:rPr lang="en-US" dirty="0"/>
              <a:t>Procedures</a:t>
            </a:r>
          </a:p>
          <a:p>
            <a:pPr lvl="1"/>
            <a:r>
              <a:rPr lang="en-US" sz="2200" dirty="0"/>
              <a:t>Ways to find common denominators (Tiles, number lines, rewrite equivalent fractions)</a:t>
            </a:r>
          </a:p>
        </p:txBody>
      </p:sp>
      <p:sp>
        <p:nvSpPr>
          <p:cNvPr id="11" name="Content Placeholder 2">
            <a:extLst>
              <a:ext uri="{FF2B5EF4-FFF2-40B4-BE49-F238E27FC236}">
                <a16:creationId xmlns:a16="http://schemas.microsoft.com/office/drawing/2014/main" id="{5DBA1557-B720-47EC-9338-73CB328E1701}"/>
              </a:ext>
            </a:extLst>
          </p:cNvPr>
          <p:cNvSpPr txBox="1">
            <a:spLocks/>
          </p:cNvSpPr>
          <p:nvPr/>
        </p:nvSpPr>
        <p:spPr>
          <a:xfrm>
            <a:off x="845986" y="3428113"/>
            <a:ext cx="10966449" cy="2547354"/>
          </a:xfrm>
          <a:prstGeom prst="rect">
            <a:avLst/>
          </a:prstGeom>
        </p:spPr>
        <p:txBody>
          <a:bodyPr/>
          <a:lstStyle>
            <a:lvl1pPr marL="228600" indent="-228600" algn="l" rtl="0" eaLnBrk="0" fontAlgn="base" hangingPunct="0">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0" fontAlgn="base" hangingPunct="0">
              <a:spcBef>
                <a:spcPts val="3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0" fontAlgn="base" hangingPunct="0">
              <a:spcBef>
                <a:spcPts val="3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0" fontAlgn="base" hangingPunct="0">
              <a:spcBef>
                <a:spcPts val="3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0" fontAlgn="base" hangingPunct="0">
              <a:spcBef>
                <a:spcPts val="3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3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3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3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3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a:lstStyle>
          <a:p>
            <a:r>
              <a:rPr lang="en-US" dirty="0"/>
              <a:t>For the </a:t>
            </a:r>
            <a:r>
              <a:rPr lang="en-US" dirty="0">
                <a:solidFill>
                  <a:schemeClr val="accent2"/>
                </a:solidFill>
              </a:rPr>
              <a:t>error</a:t>
            </a:r>
            <a:r>
              <a:rPr lang="en-US" dirty="0"/>
              <a:t> of </a:t>
            </a:r>
            <a:r>
              <a:rPr lang="en-US" dirty="0">
                <a:solidFill>
                  <a:schemeClr val="accent2"/>
                </a:solidFill>
              </a:rPr>
              <a:t>adding across, </a:t>
            </a:r>
            <a:r>
              <a:rPr lang="en-US" dirty="0"/>
              <a:t>what concepts and procedures are required?</a:t>
            </a:r>
          </a:p>
          <a:p>
            <a:endParaRPr lang="en-US" dirty="0">
              <a:highlight>
                <a:srgbClr val="00FFFF"/>
              </a:highlight>
            </a:endParaRPr>
          </a:p>
          <a:p>
            <a:r>
              <a:rPr lang="en-US" dirty="0"/>
              <a:t>Any others?</a:t>
            </a:r>
          </a:p>
        </p:txBody>
      </p:sp>
      <p:sp>
        <p:nvSpPr>
          <p:cNvPr id="12" name="Slide Number Placeholder 3">
            <a:extLst>
              <a:ext uri="{FF2B5EF4-FFF2-40B4-BE49-F238E27FC236}">
                <a16:creationId xmlns:a16="http://schemas.microsoft.com/office/drawing/2014/main" id="{4669BFAE-C920-4250-A0C8-B54F675B31DA}"/>
              </a:ext>
            </a:extLst>
          </p:cNvPr>
          <p:cNvSpPr txBox="1">
            <a:spLocks/>
          </p:cNvSpPr>
          <p:nvPr/>
        </p:nvSpPr>
        <p:spPr>
          <a:xfrm>
            <a:off x="15055471" y="6499089"/>
            <a:ext cx="141064" cy="138499"/>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pPr algn="r"/>
            <a:fld id="{F3477EC8-074D-41C4-94AE-E9EA7CEEA348}" type="slidenum">
              <a:rPr lang="en-US" smtClean="0"/>
              <a:pPr algn="r"/>
              <a:t>124</a:t>
            </a:fld>
            <a:endParaRPr lang="en-US" dirty="0"/>
          </a:p>
        </p:txBody>
      </p:sp>
      <p:sp>
        <p:nvSpPr>
          <p:cNvPr id="13" name="Slide Number Placeholder 12">
            <a:extLst>
              <a:ext uri="{FF2B5EF4-FFF2-40B4-BE49-F238E27FC236}">
                <a16:creationId xmlns:a16="http://schemas.microsoft.com/office/drawing/2014/main" id="{057B6EDB-5788-4B5D-8294-FCC4C6071CB9}"/>
              </a:ext>
            </a:extLst>
          </p:cNvPr>
          <p:cNvSpPr>
            <a:spLocks noGrp="1"/>
          </p:cNvSpPr>
          <p:nvPr>
            <p:ph type="sldNum" sz="quarter" idx="11"/>
          </p:nvPr>
        </p:nvSpPr>
        <p:spPr/>
        <p:txBody>
          <a:bodyPr/>
          <a:lstStyle/>
          <a:p>
            <a:pPr algn="r"/>
            <a:fld id="{F3477EC8-074D-41C4-94AE-E9EA7CEEA348}" type="slidenum">
              <a:rPr lang="en-US" smtClean="0"/>
              <a:pPr algn="r"/>
              <a:t>124</a:t>
            </a:fld>
            <a:endParaRPr lang="en-US" dirty="0"/>
          </a:p>
        </p:txBody>
      </p:sp>
    </p:spTree>
    <p:extLst>
      <p:ext uri="{BB962C8B-B14F-4D97-AF65-F5344CB8AC3E}">
        <p14:creationId xmlns:p14="http://schemas.microsoft.com/office/powerpoint/2010/main" val="20531555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Turn! </a:t>
            </a:r>
          </a:p>
        </p:txBody>
      </p:sp>
      <p:sp>
        <p:nvSpPr>
          <p:cNvPr id="3" name="Content Placeholder 2"/>
          <p:cNvSpPr>
            <a:spLocks noGrp="1"/>
          </p:cNvSpPr>
          <p:nvPr>
            <p:ph idx="1"/>
          </p:nvPr>
        </p:nvSpPr>
        <p:spPr/>
        <p:txBody>
          <a:bodyPr/>
          <a:lstStyle/>
          <a:p>
            <a:pPr>
              <a:spcAft>
                <a:spcPts val="1200"/>
              </a:spcAft>
            </a:pPr>
            <a:r>
              <a:rPr lang="en-US" dirty="0"/>
              <a:t>You have some blank pages to design instruction. </a:t>
            </a:r>
          </a:p>
          <a:p>
            <a:pPr marL="457200" indent="-457200">
              <a:buAutoNum type="arabicPeriod"/>
            </a:pPr>
            <a:r>
              <a:rPr lang="en-US" dirty="0"/>
              <a:t>Pick a case from error analysis.</a:t>
            </a:r>
          </a:p>
          <a:p>
            <a:pPr marL="457200" indent="-457200">
              <a:buAutoNum type="arabicPeriod"/>
            </a:pPr>
            <a:r>
              <a:rPr lang="en-US" dirty="0"/>
              <a:t>Determine understandings and misunderstandings.</a:t>
            </a:r>
          </a:p>
          <a:p>
            <a:pPr marL="457200" indent="-457200">
              <a:buAutoNum type="arabicPeriod"/>
            </a:pPr>
            <a:r>
              <a:rPr lang="en-US" dirty="0"/>
              <a:t>Think about how you would reinforce the concepts and procedures to demonstrate correct work.</a:t>
            </a:r>
          </a:p>
          <a:p>
            <a:pPr marL="457200" indent="-457200">
              <a:buAutoNum type="arabicPeriod"/>
            </a:pPr>
            <a:r>
              <a:rPr lang="en-US" dirty="0"/>
              <a:t>Design instruction to meet these needs .</a:t>
            </a:r>
          </a:p>
          <a:p>
            <a:pPr>
              <a:spcBef>
                <a:spcPts val="1200"/>
              </a:spcBef>
            </a:pPr>
            <a:r>
              <a:rPr lang="en-US" dirty="0"/>
              <a:t>Ideally, select </a:t>
            </a:r>
            <a:r>
              <a:rPr lang="en-US" b="1" dirty="0"/>
              <a:t>three cases </a:t>
            </a:r>
            <a:r>
              <a:rPr lang="en-US" dirty="0"/>
              <a:t>(we’ll watch the time!). </a:t>
            </a:r>
          </a:p>
          <a:p>
            <a:r>
              <a:rPr lang="en-US" dirty="0"/>
              <a:t>These lesson plans can be rough—but mathematical correctness is key! Consider drawing and/or writing out procedural steps to reteach these concepts.</a:t>
            </a:r>
          </a:p>
          <a:p>
            <a:r>
              <a:rPr lang="en-US" dirty="0"/>
              <a:t>We will share some ideas. </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125</a:t>
            </a:fld>
            <a:endParaRPr lang="en-US" dirty="0"/>
          </a:p>
        </p:txBody>
      </p:sp>
    </p:spTree>
    <p:extLst>
      <p:ext uri="{BB962C8B-B14F-4D97-AF65-F5344CB8AC3E}">
        <p14:creationId xmlns:p14="http://schemas.microsoft.com/office/powerpoint/2010/main" val="7059787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and Share</a:t>
            </a:r>
          </a:p>
        </p:txBody>
      </p:sp>
      <p:sp>
        <p:nvSpPr>
          <p:cNvPr id="3" name="Content Placeholder 2">
            <a:extLst>
              <a:ext uri="{FF2B5EF4-FFF2-40B4-BE49-F238E27FC236}">
                <a16:creationId xmlns:a16="http://schemas.microsoft.com/office/drawing/2014/main" id="{9ECC60B7-51A8-AD4B-A0C6-6A7D3BCE6D7B}"/>
              </a:ext>
            </a:extLst>
          </p:cNvPr>
          <p:cNvSpPr>
            <a:spLocks noGrp="1"/>
          </p:cNvSpPr>
          <p:nvPr>
            <p:ph idx="1"/>
          </p:nvPr>
        </p:nvSpPr>
        <p:spPr/>
        <p:txBody>
          <a:bodyPr/>
          <a:lstStyle/>
          <a:p>
            <a:r>
              <a:rPr lang="en-US" dirty="0"/>
              <a:t>Any surprises? </a:t>
            </a:r>
          </a:p>
          <a:p>
            <a:r>
              <a:rPr lang="en-US" dirty="0"/>
              <a:t>What misconceptions were exhibited?</a:t>
            </a:r>
          </a:p>
          <a:p>
            <a:r>
              <a:rPr lang="en-US" dirty="0"/>
              <a:t>What were instructional needs?</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126</a:t>
            </a:fld>
            <a:endParaRPr lang="en-US" dirty="0"/>
          </a:p>
        </p:txBody>
      </p:sp>
    </p:spTree>
    <p:extLst>
      <p:ext uri="{BB962C8B-B14F-4D97-AF65-F5344CB8AC3E}">
        <p14:creationId xmlns:p14="http://schemas.microsoft.com/office/powerpoint/2010/main" val="2959565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32E0-9226-E446-9EA2-D417EDD4035A}"/>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7E155307-2AD1-994D-8BED-E8B0DEBCDDB7}"/>
              </a:ext>
            </a:extLst>
          </p:cNvPr>
          <p:cNvSpPr>
            <a:spLocks noGrp="1"/>
          </p:cNvSpPr>
          <p:nvPr>
            <p:ph idx="1"/>
          </p:nvPr>
        </p:nvSpPr>
        <p:spPr>
          <a:xfrm>
            <a:off x="916702" y="1607852"/>
            <a:ext cx="10966265" cy="4907247"/>
          </a:xfrm>
        </p:spPr>
        <p:txBody>
          <a:bodyPr>
            <a:normAutofit lnSpcReduction="10000"/>
          </a:bodyPr>
          <a:lstStyle/>
          <a:p>
            <a:pPr marL="457200" indent="-457200">
              <a:buNone/>
            </a:pPr>
            <a:r>
              <a:rPr lang="en-US" sz="1800" dirty="0"/>
              <a:t>Geary, D. C., Hoard, M. K., Nugent, L., &amp; Bailey, D. H. (2012). Mathematical cognition deficits in children with learning disabilities and persistent low achievement: A five year prospective study. </a:t>
            </a:r>
            <a:r>
              <a:rPr lang="en-US" sz="1800" i="1" dirty="0"/>
              <a:t>Journal of Educational Psychology, 104</a:t>
            </a:r>
            <a:r>
              <a:rPr lang="en-US" sz="1800" dirty="0"/>
              <a:t>, 206-223. </a:t>
            </a:r>
            <a:r>
              <a:rPr lang="en-US" sz="1800" dirty="0">
                <a:hlinkClick r:id="rId2"/>
              </a:rPr>
              <a:t>https://doi.org/10.1037/a0025398</a:t>
            </a:r>
            <a:endParaRPr lang="en-US" sz="1800" dirty="0"/>
          </a:p>
          <a:p>
            <a:pPr marL="457200" indent="-457200">
              <a:buNone/>
            </a:pPr>
            <a:endParaRPr lang="en-US" sz="1800" dirty="0"/>
          </a:p>
          <a:p>
            <a:pPr marL="457200" indent="-457200">
              <a:buNone/>
            </a:pPr>
            <a:r>
              <a:rPr lang="en-US" sz="1800" dirty="0"/>
              <a:t>Booth, J. L., &amp; Newton, K. J. (2012). Fractions: Could they really be the gatekeeper’s doorman? Contemporary Educational Psychology, 37(4), 247 - 253. https://</a:t>
            </a:r>
            <a:r>
              <a:rPr lang="en-US" sz="1800" dirty="0" err="1"/>
              <a:t>doi.org</a:t>
            </a:r>
            <a:r>
              <a:rPr lang="en-US" sz="1800" dirty="0"/>
              <a:t>/10.1016/j.cedpsych.2012.07.001</a:t>
            </a:r>
          </a:p>
          <a:p>
            <a:pPr marL="457200" indent="-457200">
              <a:buNone/>
            </a:pPr>
            <a:endParaRPr lang="en-US" sz="1800" dirty="0"/>
          </a:p>
          <a:p>
            <a:pPr marL="457200" indent="-457200">
              <a:buNone/>
            </a:pPr>
            <a:r>
              <a:rPr lang="en-US" sz="1800" dirty="0"/>
              <a:t>Brown, G. &amp; Quinn, R.(2007). Investigating the relationship between fraction proficiency and success in algebra. </a:t>
            </a:r>
            <a:r>
              <a:rPr lang="en-US" sz="1800" i="1" dirty="0"/>
              <a:t>The Australian Mathematics Teacher,</a:t>
            </a:r>
            <a:r>
              <a:rPr lang="en-US" sz="1800" dirty="0"/>
              <a:t> </a:t>
            </a:r>
            <a:r>
              <a:rPr lang="en-US" sz="1800" i="1" dirty="0"/>
              <a:t>63</a:t>
            </a:r>
            <a:r>
              <a:rPr lang="en-US" sz="1800" dirty="0"/>
              <a:t>(4), 8 – 15.</a:t>
            </a:r>
          </a:p>
          <a:p>
            <a:pPr marL="457200" indent="-457200">
              <a:buNone/>
            </a:pPr>
            <a:endParaRPr lang="en-US" sz="1800" dirty="0"/>
          </a:p>
          <a:p>
            <a:pPr marL="457200" indent="-457200">
              <a:buNone/>
            </a:pPr>
            <a:r>
              <a:rPr lang="en-US" sz="1800" dirty="0"/>
              <a:t>Case, R., Okamoto, Y., Griffin, S., McKeough, A., </a:t>
            </a:r>
            <a:r>
              <a:rPr lang="en-US" sz="1800" dirty="0" err="1"/>
              <a:t>Bleiker</a:t>
            </a:r>
            <a:r>
              <a:rPr lang="en-US" sz="1800" dirty="0"/>
              <a:t>, C., Henderson, B., . . . Keating, D. P. (1996). The role of central conceptual structures in the development of children's thought [Monograph]. </a:t>
            </a:r>
            <a:r>
              <a:rPr lang="en-US" sz="1800" i="1" dirty="0"/>
              <a:t>Monographs of the Society for Research in Child Development, 61</a:t>
            </a:r>
            <a:r>
              <a:rPr lang="en-US" sz="1800" dirty="0"/>
              <a:t>(1-2, Serial No. 246).</a:t>
            </a:r>
          </a:p>
          <a:p>
            <a:pPr marL="457200" indent="-457200">
              <a:buNone/>
            </a:pPr>
            <a:endParaRPr lang="en-US" sz="1800" dirty="0"/>
          </a:p>
          <a:p>
            <a:pPr marL="457200" indent="-457200">
              <a:buNone/>
            </a:pPr>
            <a:r>
              <a:rPr lang="en-US" sz="1800" dirty="0"/>
              <a:t>Fuchs, L., Schumacher, R., Malone, A., &amp; Fuchs, D. (2015). </a:t>
            </a:r>
            <a:r>
              <a:rPr lang="en-US" sz="1800" i="1" dirty="0"/>
              <a:t>Fraction face-off! Fraction foundation tutoring program for fourth grade</a:t>
            </a:r>
            <a:r>
              <a:rPr lang="en-US" sz="1800" dirty="0"/>
              <a:t>. Nashville, TN Vanderbilt University. </a:t>
            </a:r>
          </a:p>
          <a:p>
            <a:pPr marL="457200" indent="-457200"/>
            <a:endParaRPr lang="en-US" sz="1800" dirty="0"/>
          </a:p>
          <a:p>
            <a:pPr marL="457200" indent="-457200">
              <a:buNone/>
            </a:pPr>
            <a:endParaRPr lang="en-US" sz="1800" dirty="0"/>
          </a:p>
          <a:p>
            <a:pPr marL="457200" indent="-457200">
              <a:buNone/>
            </a:pPr>
            <a:endParaRPr lang="en-US" sz="1800" dirty="0"/>
          </a:p>
        </p:txBody>
      </p:sp>
      <p:sp>
        <p:nvSpPr>
          <p:cNvPr id="4" name="Slide Number Placeholder 3">
            <a:extLst>
              <a:ext uri="{FF2B5EF4-FFF2-40B4-BE49-F238E27FC236}">
                <a16:creationId xmlns:a16="http://schemas.microsoft.com/office/drawing/2014/main" id="{7B9E8991-A36E-B547-A81D-1F3EFFC4FA8E}"/>
              </a:ext>
            </a:extLst>
          </p:cNvPr>
          <p:cNvSpPr>
            <a:spLocks noGrp="1"/>
          </p:cNvSpPr>
          <p:nvPr>
            <p:ph type="sldNum" sz="quarter" idx="10"/>
          </p:nvPr>
        </p:nvSpPr>
        <p:spPr/>
        <p:txBody>
          <a:bodyPr/>
          <a:lstStyle/>
          <a:p>
            <a:pPr algn="r"/>
            <a:fld id="{F3477EC8-074D-41C4-94AE-E9EA7CEEA348}" type="slidenum">
              <a:rPr lang="en-US" smtClean="0"/>
              <a:pPr algn="r"/>
              <a:t>127</a:t>
            </a:fld>
            <a:endParaRPr lang="en-US" dirty="0"/>
          </a:p>
        </p:txBody>
      </p:sp>
    </p:spTree>
    <p:extLst>
      <p:ext uri="{BB962C8B-B14F-4D97-AF65-F5344CB8AC3E}">
        <p14:creationId xmlns:p14="http://schemas.microsoft.com/office/powerpoint/2010/main" val="26075488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32E0-9226-E446-9EA2-D417EDD4035A}"/>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7E155307-2AD1-994D-8BED-E8B0DEBCDDB7}"/>
              </a:ext>
            </a:extLst>
          </p:cNvPr>
          <p:cNvSpPr>
            <a:spLocks noGrp="1"/>
          </p:cNvSpPr>
          <p:nvPr>
            <p:ph idx="1"/>
          </p:nvPr>
        </p:nvSpPr>
        <p:spPr/>
        <p:txBody>
          <a:bodyPr>
            <a:normAutofit/>
          </a:bodyPr>
          <a:lstStyle/>
          <a:p>
            <a:pPr marL="457200" indent="-457200">
              <a:buNone/>
            </a:pPr>
            <a:r>
              <a:rPr lang="en-US" sz="1800" dirty="0"/>
              <a:t>Malone, A. S., &amp; Fuchs, L. S. (2017). Error patterns in ordering fractions among at-risk fourth-grade students. </a:t>
            </a:r>
            <a:r>
              <a:rPr lang="en-US" sz="1800" i="1" dirty="0"/>
              <a:t>Journal of Learning Disabilities, 50</a:t>
            </a:r>
            <a:r>
              <a:rPr lang="en-US" sz="1800" dirty="0"/>
              <a:t>(3), 337–352.</a:t>
            </a:r>
          </a:p>
          <a:p>
            <a:pPr marL="457200" indent="-457200">
              <a:buNone/>
            </a:pPr>
            <a:endParaRPr lang="en-US" sz="1800" dirty="0"/>
          </a:p>
          <a:p>
            <a:pPr marL="457200" indent="-457200">
              <a:buNone/>
            </a:pPr>
            <a:r>
              <a:rPr lang="en-US" sz="1800" dirty="0"/>
              <a:t>Ni, Y. &amp; Zhou, Y.D. (2005). Teaching and learning fraction and rational numbers: the origins and implications of whole number bias. Educational Psychologist, 40(1), 27 – 52.</a:t>
            </a:r>
            <a:endParaRPr lang="en-US" sz="1800" dirty="0">
              <a:highlight>
                <a:srgbClr val="FFFF00"/>
              </a:highlight>
            </a:endParaRPr>
          </a:p>
          <a:p>
            <a:pPr marL="457200" indent="-457200">
              <a:buNone/>
            </a:pPr>
            <a:endParaRPr lang="en-US" sz="1800" dirty="0"/>
          </a:p>
          <a:p>
            <a:pPr marL="457200" indent="-457200">
              <a:buNone/>
            </a:pPr>
            <a:r>
              <a:rPr lang="en-US" sz="1800" dirty="0"/>
              <a:t>Rittle-Johnson, B., Siegler, R. S., &amp; Alibali, M. W. (2001). Developing conceptual  understanding and procedural skill in mathematics: An iterative process. </a:t>
            </a:r>
            <a:r>
              <a:rPr lang="en-US" sz="1800" i="1" dirty="0"/>
              <a:t>Journal of Educational Psychology, 93</a:t>
            </a:r>
            <a:r>
              <a:rPr lang="en-US" sz="1800" dirty="0"/>
              <a:t>(2), 346.</a:t>
            </a:r>
          </a:p>
          <a:p>
            <a:pPr marL="457200" indent="-457200">
              <a:buNone/>
            </a:pPr>
            <a:endParaRPr lang="en-US" sz="1800" dirty="0"/>
          </a:p>
          <a:p>
            <a:pPr marL="457200" indent="-457200">
              <a:buNone/>
            </a:pPr>
            <a:r>
              <a:rPr lang="en-US" sz="1800" dirty="0"/>
              <a:t>Siegler, R., Duncan, G., &amp; Davis-Kean, P. (2012). Early predictors of high school mathematics achievement. Psychological Science, 23(7), 691 – 700.</a:t>
            </a:r>
          </a:p>
          <a:p>
            <a:pPr marL="457200" indent="-457200">
              <a:buNone/>
            </a:pPr>
            <a:endParaRPr lang="en-US" sz="1800" dirty="0"/>
          </a:p>
          <a:p>
            <a:pPr marL="457200" indent="-457200">
              <a:buNone/>
            </a:pPr>
            <a:endParaRPr lang="en-US" sz="1800" i="1" dirty="0"/>
          </a:p>
          <a:p>
            <a:pPr marL="457200" indent="-457200">
              <a:buNone/>
            </a:pPr>
            <a:endParaRPr lang="en-US" sz="1800" dirty="0"/>
          </a:p>
        </p:txBody>
      </p:sp>
      <p:sp>
        <p:nvSpPr>
          <p:cNvPr id="4" name="Slide Number Placeholder 3">
            <a:extLst>
              <a:ext uri="{FF2B5EF4-FFF2-40B4-BE49-F238E27FC236}">
                <a16:creationId xmlns:a16="http://schemas.microsoft.com/office/drawing/2014/main" id="{7B9E8991-A36E-B547-A81D-1F3EFFC4FA8E}"/>
              </a:ext>
            </a:extLst>
          </p:cNvPr>
          <p:cNvSpPr>
            <a:spLocks noGrp="1"/>
          </p:cNvSpPr>
          <p:nvPr>
            <p:ph type="sldNum" sz="quarter" idx="10"/>
          </p:nvPr>
        </p:nvSpPr>
        <p:spPr/>
        <p:txBody>
          <a:bodyPr/>
          <a:lstStyle/>
          <a:p>
            <a:pPr algn="r"/>
            <a:fld id="{F3477EC8-074D-41C4-94AE-E9EA7CEEA348}" type="slidenum">
              <a:rPr lang="en-US" smtClean="0"/>
              <a:pPr algn="r"/>
              <a:t>128</a:t>
            </a:fld>
            <a:endParaRPr lang="en-US" dirty="0"/>
          </a:p>
        </p:txBody>
      </p:sp>
    </p:spTree>
    <p:extLst>
      <p:ext uri="{BB962C8B-B14F-4D97-AF65-F5344CB8AC3E}">
        <p14:creationId xmlns:p14="http://schemas.microsoft.com/office/powerpoint/2010/main" val="33002642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32E0-9226-E446-9EA2-D417EDD4035A}"/>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7E155307-2AD1-994D-8BED-E8B0DEBCDDB7}"/>
              </a:ext>
            </a:extLst>
          </p:cNvPr>
          <p:cNvSpPr>
            <a:spLocks noGrp="1"/>
          </p:cNvSpPr>
          <p:nvPr>
            <p:ph idx="1"/>
          </p:nvPr>
        </p:nvSpPr>
        <p:spPr>
          <a:xfrm>
            <a:off x="916702" y="1607852"/>
            <a:ext cx="10966265" cy="5068123"/>
          </a:xfrm>
        </p:spPr>
        <p:txBody>
          <a:bodyPr>
            <a:normAutofit fontScale="92500" lnSpcReduction="10000"/>
          </a:bodyPr>
          <a:lstStyle/>
          <a:p>
            <a:pPr marL="457200" indent="-457200">
              <a:buNone/>
            </a:pPr>
            <a:r>
              <a:rPr lang="en-US" sz="1800" dirty="0"/>
              <a:t>Siegler, R. S. &amp; </a:t>
            </a:r>
            <a:r>
              <a:rPr lang="en-US" sz="1800" dirty="0" err="1"/>
              <a:t>Lortie-Forgues</a:t>
            </a:r>
            <a:r>
              <a:rPr lang="en-US" sz="1800" dirty="0"/>
              <a:t>, H. (2014). An integrative theory of numerical development. Child Development Perspectives, 8, 144-150. </a:t>
            </a:r>
            <a:r>
              <a:rPr lang="en-US" sz="1800" dirty="0" err="1"/>
              <a:t>doi</a:t>
            </a:r>
            <a:r>
              <a:rPr lang="en-US" sz="1800" dirty="0"/>
              <a:t>: 10.1111/cdep.12077</a:t>
            </a:r>
          </a:p>
          <a:p>
            <a:pPr marL="457200" indent="-457200">
              <a:buNone/>
            </a:pPr>
            <a:endParaRPr lang="en-US" sz="1800" dirty="0"/>
          </a:p>
          <a:p>
            <a:pPr marL="457200" indent="-457200">
              <a:buNone/>
            </a:pPr>
            <a:r>
              <a:rPr lang="en-US" sz="1800" dirty="0"/>
              <a:t>Silver, E. A. (1986). Using conceptual and procedural knowledge: A focus on relationships. In J. Hiebert (Ed.), </a:t>
            </a:r>
            <a:r>
              <a:rPr lang="en-US" sz="1800" i="1" dirty="0"/>
              <a:t>Conceptual and procedural knowledge: The case of mathematics</a:t>
            </a:r>
            <a:r>
              <a:rPr lang="en-US" sz="1800" dirty="0"/>
              <a:t> (pp. 181–198). Lawrence Erlbaum Associates, Inc.</a:t>
            </a:r>
          </a:p>
          <a:p>
            <a:pPr marL="457200" indent="-457200">
              <a:lnSpc>
                <a:spcPct val="120000"/>
              </a:lnSpc>
              <a:buNone/>
            </a:pPr>
            <a:endParaRPr lang="en-US" sz="1800" dirty="0"/>
          </a:p>
          <a:p>
            <a:pPr marL="457200" indent="-457200">
              <a:lnSpc>
                <a:spcPct val="120000"/>
              </a:lnSpc>
              <a:buNone/>
            </a:pPr>
            <a:r>
              <a:rPr lang="en-US" sz="1800" dirty="0"/>
              <a:t>Vaughn, S., </a:t>
            </a:r>
            <a:r>
              <a:rPr lang="en-US" sz="1800" dirty="0" err="1"/>
              <a:t>Wanzek</a:t>
            </a:r>
            <a:r>
              <a:rPr lang="en-US" sz="1800" dirty="0"/>
              <a:t>, J., Murray, C. S., &amp; Roberts, G. (2012). </a:t>
            </a:r>
            <a:r>
              <a:rPr lang="en-US" sz="1800" i="1" dirty="0"/>
              <a:t>Intensive interventions for students struggling in reading and mathematics: A practice guide</a:t>
            </a:r>
            <a:r>
              <a:rPr lang="en-US" sz="1800" dirty="0"/>
              <a:t>. Portsmouth, NH: RMC Research Corporation, Center on Instruction. Retrieved from </a:t>
            </a:r>
            <a:r>
              <a:rPr lang="en-US" sz="1800" dirty="0">
                <a:hlinkClick r:id="rId2"/>
              </a:rPr>
              <a:t>http://www.centeroninstruction.org/files/Intensive%20Interventions%20for%20Students%20Struggling%20in%20Reading%20%26%20Math.pdf</a:t>
            </a:r>
            <a:endParaRPr lang="en-US" sz="1800" dirty="0"/>
          </a:p>
          <a:p>
            <a:pPr marL="0" indent="0">
              <a:buNone/>
            </a:pPr>
            <a:endParaRPr lang="en-US" sz="1800" dirty="0">
              <a:ea typeface="Abadi MT Condensed Light" charset="0"/>
              <a:cs typeface="Abadi MT Condensed Light" charset="0"/>
            </a:endParaRPr>
          </a:p>
          <a:p>
            <a:pPr marL="0" indent="0">
              <a:buNone/>
            </a:pPr>
            <a:r>
              <a:rPr lang="en-US" sz="1800" dirty="0">
                <a:ea typeface="Abadi MT Condensed Light" charset="0"/>
                <a:cs typeface="Abadi MT Condensed Light" charset="0"/>
              </a:rPr>
              <a:t>Woodward &amp; Stroh. (2015). </a:t>
            </a:r>
            <a:r>
              <a:rPr lang="en-US" sz="1800" dirty="0" err="1"/>
              <a:t>TransMath</a:t>
            </a:r>
            <a:r>
              <a:rPr lang="en-US" sz="1800" dirty="0"/>
              <a:t>®. Voyager </a:t>
            </a:r>
            <a:r>
              <a:rPr lang="en-US" sz="1800" dirty="0" err="1"/>
              <a:t>Sopris</a:t>
            </a:r>
            <a:r>
              <a:rPr lang="en-US" sz="1800" dirty="0"/>
              <a:t> Learning®.</a:t>
            </a:r>
          </a:p>
          <a:p>
            <a:pPr marL="0" indent="0">
              <a:buNone/>
            </a:pPr>
            <a:endParaRPr lang="en-US" sz="1800" dirty="0"/>
          </a:p>
          <a:p>
            <a:pPr marL="415925" indent="-415925">
              <a:buNone/>
            </a:pPr>
            <a:r>
              <a:rPr lang="en-US" sz="1800" dirty="0"/>
              <a:t>Wu. (2010). Teaching fractions: Is it poetry or mathematics? Conference presentation at National Council of Teachers of Mathematics, San Diego, CA.</a:t>
            </a:r>
          </a:p>
        </p:txBody>
      </p:sp>
      <p:sp>
        <p:nvSpPr>
          <p:cNvPr id="4" name="Slide Number Placeholder 3">
            <a:extLst>
              <a:ext uri="{FF2B5EF4-FFF2-40B4-BE49-F238E27FC236}">
                <a16:creationId xmlns:a16="http://schemas.microsoft.com/office/drawing/2014/main" id="{7B9E8991-A36E-B547-A81D-1F3EFFC4FA8E}"/>
              </a:ext>
            </a:extLst>
          </p:cNvPr>
          <p:cNvSpPr>
            <a:spLocks noGrp="1"/>
          </p:cNvSpPr>
          <p:nvPr>
            <p:ph type="sldNum" sz="quarter" idx="10"/>
          </p:nvPr>
        </p:nvSpPr>
        <p:spPr/>
        <p:txBody>
          <a:bodyPr/>
          <a:lstStyle/>
          <a:p>
            <a:pPr algn="r"/>
            <a:fld id="{F3477EC8-074D-41C4-94AE-E9EA7CEEA348}" type="slidenum">
              <a:rPr lang="en-US" smtClean="0"/>
              <a:pPr algn="r"/>
              <a:t>129</a:t>
            </a:fld>
            <a:endParaRPr lang="en-US" dirty="0"/>
          </a:p>
        </p:txBody>
      </p:sp>
    </p:spTree>
    <p:extLst>
      <p:ext uri="{BB962C8B-B14F-4D97-AF65-F5344CB8AC3E}">
        <p14:creationId xmlns:p14="http://schemas.microsoft.com/office/powerpoint/2010/main" val="2631831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Conceptual and Procedural Knowledge Continuum</a:t>
            </a:r>
          </a:p>
        </p:txBody>
      </p:sp>
      <p:sp>
        <p:nvSpPr>
          <p:cNvPr id="3" name="Content Placeholder 2"/>
          <p:cNvSpPr>
            <a:spLocks noGrp="1"/>
          </p:cNvSpPr>
          <p:nvPr>
            <p:ph idx="1"/>
          </p:nvPr>
        </p:nvSpPr>
        <p:spPr/>
        <p:txBody>
          <a:bodyPr/>
          <a:lstStyle/>
          <a:p>
            <a:r>
              <a:rPr lang="en-US" dirty="0"/>
              <a:t>	Conceptual Knowledge				Procedural Skills</a:t>
            </a:r>
          </a:p>
          <a:p>
            <a:endParaRPr lang="en-US" dirty="0"/>
          </a:p>
          <a:p>
            <a:endParaRPr lang="en-US" dirty="0"/>
          </a:p>
          <a:p>
            <a:endParaRPr lang="en-US" dirty="0"/>
          </a:p>
        </p:txBody>
      </p:sp>
      <p:sp>
        <p:nvSpPr>
          <p:cNvPr id="5" name="Slide Number Placeholder 4"/>
          <p:cNvSpPr>
            <a:spLocks noGrp="1"/>
          </p:cNvSpPr>
          <p:nvPr>
            <p:ph type="sldNum" sz="quarter" idx="10"/>
          </p:nvPr>
        </p:nvSpPr>
        <p:spPr/>
        <p:txBody>
          <a:bodyPr/>
          <a:lstStyle/>
          <a:p>
            <a:fld id="{556C903B-A9A8-9643-9413-B88BA9C2F039}" type="slidenum">
              <a:rPr lang="en-US" smtClean="0"/>
              <a:t>13</a:t>
            </a:fld>
            <a:endParaRPr lang="en-US" dirty="0"/>
          </a:p>
        </p:txBody>
      </p:sp>
      <p:cxnSp>
        <p:nvCxnSpPr>
          <p:cNvPr id="6" name="Straight Arrow Connector 5">
            <a:extLst>
              <a:ext uri="{C183D7F6-B498-43B3-948B-1728B52AA6E4}">
                <adec:decorative xmlns:adec="http://schemas.microsoft.com/office/drawing/2017/decorative" val="1"/>
              </a:ext>
            </a:extLst>
          </p:cNvPr>
          <p:cNvCxnSpPr/>
          <p:nvPr/>
        </p:nvCxnSpPr>
        <p:spPr>
          <a:xfrm flipV="1">
            <a:off x="1325765" y="2072473"/>
            <a:ext cx="9929812" cy="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3275641">
            <a:off x="1369405" y="3564492"/>
            <a:ext cx="3663182" cy="461665"/>
          </a:xfrm>
          <a:prstGeom prst="rect">
            <a:avLst/>
          </a:prstGeom>
          <a:noFill/>
        </p:spPr>
        <p:txBody>
          <a:bodyPr wrap="none" rtlCol="0">
            <a:spAutoFit/>
          </a:bodyPr>
          <a:lstStyle/>
          <a:p>
            <a:r>
              <a:rPr lang="en-US" dirty="0">
                <a:ln>
                  <a:solidFill>
                    <a:schemeClr val="accent3">
                      <a:lumMod val="50000"/>
                    </a:schemeClr>
                  </a:solidFill>
                </a:ln>
                <a:solidFill>
                  <a:schemeClr val="accent3"/>
                </a:solidFill>
              </a:rPr>
              <a:t>Magnitude understanding</a:t>
            </a:r>
          </a:p>
        </p:txBody>
      </p:sp>
      <p:sp>
        <p:nvSpPr>
          <p:cNvPr id="7" name="TextBox 6"/>
          <p:cNvSpPr txBox="1"/>
          <p:nvPr/>
        </p:nvSpPr>
        <p:spPr>
          <a:xfrm rot="3275641">
            <a:off x="698150" y="3404862"/>
            <a:ext cx="3352200" cy="461665"/>
          </a:xfrm>
          <a:prstGeom prst="rect">
            <a:avLst/>
          </a:prstGeom>
          <a:noFill/>
        </p:spPr>
        <p:txBody>
          <a:bodyPr wrap="none" rtlCol="0">
            <a:spAutoFit/>
          </a:bodyPr>
          <a:lstStyle/>
          <a:p>
            <a:r>
              <a:rPr lang="en-US" dirty="0">
                <a:ln>
                  <a:solidFill>
                    <a:schemeClr val="accent3">
                      <a:lumMod val="50000"/>
                    </a:schemeClr>
                  </a:solidFill>
                </a:ln>
                <a:solidFill>
                  <a:schemeClr val="accent3"/>
                </a:solidFill>
              </a:rPr>
              <a:t>Representing fractions</a:t>
            </a:r>
          </a:p>
        </p:txBody>
      </p:sp>
      <p:sp>
        <p:nvSpPr>
          <p:cNvPr id="8" name="TextBox 7"/>
          <p:cNvSpPr txBox="1"/>
          <p:nvPr/>
        </p:nvSpPr>
        <p:spPr>
          <a:xfrm rot="3275641">
            <a:off x="4020335" y="3279139"/>
            <a:ext cx="3028393" cy="461665"/>
          </a:xfrm>
          <a:prstGeom prst="rect">
            <a:avLst/>
          </a:prstGeom>
          <a:noFill/>
        </p:spPr>
        <p:txBody>
          <a:bodyPr wrap="none" rtlCol="0">
            <a:spAutoFit/>
          </a:bodyPr>
          <a:lstStyle/>
          <a:p>
            <a:r>
              <a:rPr lang="en-US" dirty="0">
                <a:ln>
                  <a:solidFill>
                    <a:schemeClr val="accent3">
                      <a:lumMod val="50000"/>
                    </a:schemeClr>
                  </a:solidFill>
                </a:ln>
                <a:solidFill>
                  <a:schemeClr val="accent3"/>
                </a:solidFill>
              </a:rPr>
              <a:t>Fraction equivalence</a:t>
            </a:r>
          </a:p>
        </p:txBody>
      </p:sp>
      <p:sp>
        <p:nvSpPr>
          <p:cNvPr id="9" name="TextBox 8"/>
          <p:cNvSpPr txBox="1"/>
          <p:nvPr/>
        </p:nvSpPr>
        <p:spPr>
          <a:xfrm rot="3275641">
            <a:off x="4432804" y="3177689"/>
            <a:ext cx="2890535" cy="461665"/>
          </a:xfrm>
          <a:prstGeom prst="rect">
            <a:avLst/>
          </a:prstGeom>
          <a:noFill/>
        </p:spPr>
        <p:txBody>
          <a:bodyPr wrap="none" rtlCol="0">
            <a:spAutoFit/>
          </a:bodyPr>
          <a:lstStyle/>
          <a:p>
            <a:r>
              <a:rPr lang="en-US" dirty="0">
                <a:ln>
                  <a:solidFill>
                    <a:schemeClr val="accent3">
                      <a:lumMod val="50000"/>
                    </a:schemeClr>
                  </a:solidFill>
                </a:ln>
                <a:solidFill>
                  <a:schemeClr val="accent3"/>
                </a:solidFill>
              </a:rPr>
              <a:t>Fraction (in)equality</a:t>
            </a:r>
          </a:p>
        </p:txBody>
      </p:sp>
      <p:sp>
        <p:nvSpPr>
          <p:cNvPr id="10" name="TextBox 9"/>
          <p:cNvSpPr txBox="1"/>
          <p:nvPr/>
        </p:nvSpPr>
        <p:spPr>
          <a:xfrm rot="3275641">
            <a:off x="2668668" y="3358608"/>
            <a:ext cx="3629025" cy="830997"/>
          </a:xfrm>
          <a:prstGeom prst="rect">
            <a:avLst/>
          </a:prstGeom>
          <a:noFill/>
        </p:spPr>
        <p:txBody>
          <a:bodyPr wrap="square" rtlCol="0">
            <a:spAutoFit/>
          </a:bodyPr>
          <a:lstStyle/>
          <a:p>
            <a:r>
              <a:rPr lang="en-US" dirty="0">
                <a:ln>
                  <a:solidFill>
                    <a:schemeClr val="accent3">
                      <a:lumMod val="50000"/>
                    </a:schemeClr>
                  </a:solidFill>
                </a:ln>
                <a:solidFill>
                  <a:schemeClr val="accent3"/>
                </a:solidFill>
              </a:rPr>
              <a:t>When and why common denominators matter</a:t>
            </a:r>
          </a:p>
        </p:txBody>
      </p:sp>
      <p:sp>
        <p:nvSpPr>
          <p:cNvPr id="11" name="TextBox 10"/>
          <p:cNvSpPr txBox="1"/>
          <p:nvPr/>
        </p:nvSpPr>
        <p:spPr>
          <a:xfrm rot="3275641">
            <a:off x="7419114" y="3424033"/>
            <a:ext cx="3709670" cy="830997"/>
          </a:xfrm>
          <a:prstGeom prst="rect">
            <a:avLst/>
          </a:prstGeom>
          <a:noFill/>
        </p:spPr>
        <p:txBody>
          <a:bodyPr wrap="none" rtlCol="0">
            <a:spAutoFit/>
          </a:bodyPr>
          <a:lstStyle/>
          <a:p>
            <a:r>
              <a:rPr lang="en-US" dirty="0">
                <a:ln>
                  <a:solidFill>
                    <a:schemeClr val="accent2"/>
                  </a:solidFill>
                </a:ln>
                <a:solidFill>
                  <a:schemeClr val="accent2"/>
                </a:solidFill>
              </a:rPr>
              <a:t>Converting fractions from </a:t>
            </a:r>
          </a:p>
          <a:p>
            <a:r>
              <a:rPr lang="en-US" dirty="0">
                <a:ln>
                  <a:solidFill>
                    <a:schemeClr val="accent2"/>
                  </a:solidFill>
                </a:ln>
                <a:solidFill>
                  <a:schemeClr val="accent2"/>
                </a:solidFill>
              </a:rPr>
              <a:t>mixed to improper</a:t>
            </a:r>
          </a:p>
        </p:txBody>
      </p:sp>
      <p:sp>
        <p:nvSpPr>
          <p:cNvPr id="13" name="TextBox 12"/>
          <p:cNvSpPr txBox="1"/>
          <p:nvPr/>
        </p:nvSpPr>
        <p:spPr>
          <a:xfrm rot="3275641">
            <a:off x="6303184" y="3258723"/>
            <a:ext cx="3114955" cy="830997"/>
          </a:xfrm>
          <a:prstGeom prst="rect">
            <a:avLst/>
          </a:prstGeom>
          <a:noFill/>
        </p:spPr>
        <p:txBody>
          <a:bodyPr wrap="none" rtlCol="0">
            <a:spAutoFit/>
          </a:bodyPr>
          <a:lstStyle/>
          <a:p>
            <a:r>
              <a:rPr lang="en-US" dirty="0">
                <a:ln>
                  <a:solidFill>
                    <a:schemeClr val="accent2"/>
                  </a:solidFill>
                </a:ln>
                <a:solidFill>
                  <a:schemeClr val="accent2"/>
                </a:solidFill>
              </a:rPr>
              <a:t>Solving inequalities;</a:t>
            </a:r>
          </a:p>
          <a:p>
            <a:r>
              <a:rPr lang="en-US" dirty="0">
                <a:ln>
                  <a:solidFill>
                    <a:schemeClr val="accent2"/>
                  </a:solidFill>
                </a:ln>
                <a:solidFill>
                  <a:schemeClr val="accent2"/>
                </a:solidFill>
              </a:rPr>
              <a:t>evaluating magnitude</a:t>
            </a:r>
          </a:p>
        </p:txBody>
      </p:sp>
      <p:sp>
        <p:nvSpPr>
          <p:cNvPr id="14" name="TextBox 13"/>
          <p:cNvSpPr txBox="1"/>
          <p:nvPr/>
        </p:nvSpPr>
        <p:spPr>
          <a:xfrm rot="3275641">
            <a:off x="8812674" y="3198166"/>
            <a:ext cx="2855269" cy="461665"/>
          </a:xfrm>
          <a:prstGeom prst="rect">
            <a:avLst/>
          </a:prstGeom>
          <a:noFill/>
        </p:spPr>
        <p:txBody>
          <a:bodyPr wrap="none" rtlCol="0">
            <a:spAutoFit/>
          </a:bodyPr>
          <a:lstStyle/>
          <a:p>
            <a:r>
              <a:rPr lang="en-US" dirty="0">
                <a:ln>
                  <a:solidFill>
                    <a:schemeClr val="accent2"/>
                  </a:solidFill>
                </a:ln>
                <a:solidFill>
                  <a:schemeClr val="accent2"/>
                </a:solidFill>
              </a:rPr>
              <a:t>The four operations</a:t>
            </a:r>
          </a:p>
        </p:txBody>
      </p:sp>
      <p:sp>
        <p:nvSpPr>
          <p:cNvPr id="15" name="TextBox 14"/>
          <p:cNvSpPr txBox="1"/>
          <p:nvPr/>
        </p:nvSpPr>
        <p:spPr>
          <a:xfrm rot="3275641">
            <a:off x="5100488" y="3404861"/>
            <a:ext cx="3302507" cy="461665"/>
          </a:xfrm>
          <a:prstGeom prst="rect">
            <a:avLst/>
          </a:prstGeom>
          <a:noFill/>
        </p:spPr>
        <p:txBody>
          <a:bodyPr wrap="none" rtlCol="0">
            <a:spAutoFit/>
          </a:bodyPr>
          <a:lstStyle/>
          <a:p>
            <a:r>
              <a:rPr lang="en-US" dirty="0">
                <a:ln>
                  <a:solidFill>
                    <a:schemeClr val="accent2"/>
                  </a:solidFill>
                </a:ln>
                <a:solidFill>
                  <a:schemeClr val="accent2"/>
                </a:solidFill>
              </a:rPr>
              <a:t>Solving word problems</a:t>
            </a:r>
          </a:p>
        </p:txBody>
      </p:sp>
    </p:spTree>
    <p:extLst>
      <p:ext uri="{BB962C8B-B14F-4D97-AF65-F5344CB8AC3E}">
        <p14:creationId xmlns:p14="http://schemas.microsoft.com/office/powerpoint/2010/main" val="78898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3" grpId="0"/>
      <p:bldP spid="14" grpId="0"/>
      <p:bldP spid="1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Disclaimer</a:t>
            </a:r>
          </a:p>
        </p:txBody>
      </p:sp>
      <p:sp>
        <p:nvSpPr>
          <p:cNvPr id="9" name="Content Placeholder 2"/>
          <p:cNvSpPr>
            <a:spLocks noGrp="1"/>
          </p:cNvSpPr>
          <p:nvPr>
            <p:ph idx="1"/>
          </p:nvPr>
        </p:nvSpPr>
        <p:spPr>
          <a:xfrm>
            <a:off x="916703" y="1607853"/>
            <a:ext cx="10703798" cy="4726300"/>
          </a:xfrm>
        </p:spPr>
        <p:txBody>
          <a:bodyPr/>
          <a:lstStyle/>
          <a:p>
            <a:pPr marL="0" indent="0">
              <a:buNone/>
            </a:pPr>
            <a:r>
              <a:rPr lang="en-US" dirty="0"/>
              <a:t>This module was produced under a grant from the Investing in Innovation Fund (i3), U.S. Department of Education, Award No. U411C140029.</a:t>
            </a:r>
          </a:p>
          <a:p>
            <a:pPr marL="0" indent="0">
              <a:buNone/>
            </a:pPr>
            <a:endParaRPr lang="en-US" dirty="0"/>
          </a:p>
          <a:p>
            <a:pPr marL="0" indent="0">
              <a:buNone/>
            </a:pPr>
            <a:r>
              <a:rPr lang="en-US" dirty="0"/>
              <a:t>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
        <p:nvSpPr>
          <p:cNvPr id="2" name="Slide Number Placeholder 1"/>
          <p:cNvSpPr>
            <a:spLocks noGrp="1"/>
          </p:cNvSpPr>
          <p:nvPr>
            <p:ph type="sldNum" sz="quarter" idx="10"/>
          </p:nvPr>
        </p:nvSpPr>
        <p:spPr/>
        <p:txBody>
          <a:bodyPr/>
          <a:lstStyle/>
          <a:p>
            <a:pPr algn="r"/>
            <a:fld id="{F3477EC8-074D-41C4-94AE-E9EA7CEEA348}" type="slidenum">
              <a:rPr lang="en-US">
                <a:solidFill>
                  <a:srgbClr val="D4D4D4">
                    <a:lumMod val="75000"/>
                  </a:srgbClr>
                </a:solidFill>
                <a:latin typeface="Arial"/>
              </a:rPr>
              <a:pPr algn="r"/>
              <a:t>130</a:t>
            </a:fld>
            <a:endParaRPr lang="en-US" dirty="0">
              <a:solidFill>
                <a:srgbClr val="D4D4D4">
                  <a:lumMod val="75000"/>
                </a:srgbClr>
              </a:solidFill>
              <a:latin typeface="Arial"/>
            </a:endParaRPr>
          </a:p>
        </p:txBody>
      </p:sp>
    </p:spTree>
    <p:extLst>
      <p:ext uri="{BB962C8B-B14F-4D97-AF65-F5344CB8AC3E}">
        <p14:creationId xmlns:p14="http://schemas.microsoft.com/office/powerpoint/2010/main" val="21649832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BC513F-A747-49F2-9097-0F932864749B}"/>
              </a:ext>
            </a:extLst>
          </p:cNvPr>
          <p:cNvSpPr>
            <a:spLocks noGrp="1"/>
          </p:cNvSpPr>
          <p:nvPr>
            <p:ph type="title"/>
          </p:nvPr>
        </p:nvSpPr>
        <p:spPr>
          <a:xfrm>
            <a:off x="910166" y="2057400"/>
            <a:ext cx="10972800" cy="1323439"/>
          </a:xfrm>
        </p:spPr>
        <p:txBody>
          <a:bodyPr anchor="t" anchorCtr="0"/>
          <a:lstStyle/>
          <a:p>
            <a:r>
              <a:rPr lang="en-US" dirty="0"/>
              <a:t>1000 Thomas Jefferson Street NW</a:t>
            </a:r>
            <a:br>
              <a:rPr lang="en-US" dirty="0"/>
            </a:br>
            <a:r>
              <a:rPr lang="en-US" dirty="0"/>
              <a:t>Washington, DC 20007-3835</a:t>
            </a:r>
            <a:br>
              <a:rPr lang="en-US" dirty="0"/>
            </a:br>
            <a:r>
              <a:rPr lang="en-US" dirty="0"/>
              <a:t>General Information: 202-403-5000</a:t>
            </a:r>
            <a:br>
              <a:rPr lang="en-US" dirty="0"/>
            </a:br>
            <a:r>
              <a:rPr lang="en-US" dirty="0"/>
              <a:t>www.air.org</a:t>
            </a:r>
          </a:p>
        </p:txBody>
      </p:sp>
    </p:spTree>
    <p:extLst>
      <p:ext uri="{BB962C8B-B14F-4D97-AF65-F5344CB8AC3E}">
        <p14:creationId xmlns:p14="http://schemas.microsoft.com/office/powerpoint/2010/main" val="1063234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Concepts and Procedures Develop Iteratively</a:t>
            </a:r>
          </a:p>
        </p:txBody>
      </p:sp>
      <p:graphicFrame>
        <p:nvGraphicFramePr>
          <p:cNvPr id="3" name="Content Placeholder 2" descr="A continuous cycle"/>
          <p:cNvGraphicFramePr>
            <a:graphicFrameLocks noGrp="1"/>
          </p:cNvGraphicFramePr>
          <p:nvPr>
            <p:ph sz="quarter" idx="11"/>
            <p:extLst>
              <p:ext uri="{D42A27DB-BD31-4B8C-83A1-F6EECF244321}">
                <p14:modId xmlns:p14="http://schemas.microsoft.com/office/powerpoint/2010/main" val="4177222350"/>
              </p:ext>
            </p:extLst>
          </p:nvPr>
        </p:nvGraphicFramePr>
        <p:xfrm>
          <a:off x="915988" y="1074738"/>
          <a:ext cx="5324475" cy="525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p:cNvSpPr>
            <a:spLocks noGrp="1"/>
          </p:cNvSpPr>
          <p:nvPr>
            <p:ph sz="quarter" idx="12"/>
          </p:nvPr>
        </p:nvSpPr>
        <p:spPr/>
        <p:txBody>
          <a:bodyPr/>
          <a:lstStyle/>
          <a:p>
            <a:pPr marL="0" indent="0">
              <a:buNone/>
            </a:pPr>
            <a:r>
              <a:rPr lang="en-US" dirty="0"/>
              <a:t>“[C]onceptual and procedural knowledge develop in a hand-over-hand process (p. 360).” </a:t>
            </a:r>
          </a:p>
          <a:p>
            <a:pPr marL="0" indent="0" algn="r">
              <a:buNone/>
            </a:pPr>
            <a:r>
              <a:rPr lang="en-US" dirty="0"/>
              <a:t>— Rittle-Johnson et al. (2001)</a:t>
            </a:r>
          </a:p>
          <a:p>
            <a:endParaRPr lang="en-US" dirty="0"/>
          </a:p>
          <a:p>
            <a:endParaRPr lang="en-US" dirty="0"/>
          </a:p>
          <a:p>
            <a:endParaRPr lang="en-US" dirty="0"/>
          </a:p>
          <a:p>
            <a:endParaRPr lang="en-US" dirty="0"/>
          </a:p>
          <a:p>
            <a:endParaRPr lang="en-US" dirty="0"/>
          </a:p>
          <a:p>
            <a:r>
              <a:rPr lang="en-US" dirty="0"/>
              <a:t>Ground in concepts – show procedures – revisit concepts – make connections between the two. </a:t>
            </a:r>
          </a:p>
        </p:txBody>
      </p:sp>
      <p:sp>
        <p:nvSpPr>
          <p:cNvPr id="4" name="Slide Number Placeholder 3"/>
          <p:cNvSpPr>
            <a:spLocks noGrp="1"/>
          </p:cNvSpPr>
          <p:nvPr>
            <p:ph type="sldNum" sz="quarter" idx="10"/>
          </p:nvPr>
        </p:nvSpPr>
        <p:spPr/>
        <p:txBody>
          <a:bodyPr/>
          <a:lstStyle/>
          <a:p>
            <a:fld id="{F3477EC8-074D-41C4-94AE-E9EA7CEEA348}" type="slidenum">
              <a:rPr lang="en-US" smtClean="0"/>
              <a:pPr/>
              <a:t>14</a:t>
            </a:fld>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827145" y="2717977"/>
            <a:ext cx="1900044" cy="1844970"/>
          </a:xfrm>
          <a:prstGeom prst="rect">
            <a:avLst/>
          </a:prstGeom>
        </p:spPr>
      </p:pic>
    </p:spTree>
    <p:extLst>
      <p:ext uri="{BB962C8B-B14F-4D97-AF65-F5344CB8AC3E}">
        <p14:creationId xmlns:p14="http://schemas.microsoft.com/office/powerpoint/2010/main" val="1239392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Fraction Vocabulary and Terminology</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sz="2400" dirty="0"/>
                  <a:t>“I know this is right because I changed this to that and then I got this answer.” </a:t>
                </a:r>
              </a:p>
              <a:p>
                <a:endParaRPr lang="en-US" sz="2400" dirty="0"/>
              </a:p>
              <a:p>
                <a:r>
                  <a:rPr lang="en-US" sz="2400" dirty="0"/>
                  <a:t>“I know </a:t>
                </a:r>
                <a14:m>
                  <m:oMath xmlns:m="http://schemas.openxmlformats.org/officeDocument/2006/math">
                    <m:f>
                      <m:fPr>
                        <m:ctrlPr>
                          <a:rPr lang="en-US" sz="2400" i="1">
                            <a:latin typeface="Cambria Math" panose="02040503050406030204" pitchFamily="18" charset="0"/>
                          </a:rPr>
                        </m:ctrlPr>
                      </m:fPr>
                      <m:num>
                        <m:r>
                          <a:rPr lang="en-US" sz="2400">
                            <a:latin typeface="Cambria Math" panose="02040503050406030204" pitchFamily="18" charset="0"/>
                          </a:rPr>
                          <m:t>3</m:t>
                        </m:r>
                      </m:num>
                      <m:den>
                        <m:r>
                          <a:rPr lang="en-US" sz="2400">
                            <a:latin typeface="Cambria Math" panose="02040503050406030204" pitchFamily="18" charset="0"/>
                          </a:rPr>
                          <m:t>4</m:t>
                        </m:r>
                      </m:den>
                    </m:f>
                    <m:r>
                      <a:rPr lang="en-US" sz="2400" smtClean="0">
                        <a:latin typeface="Cambria Math" panose="02040503050406030204" pitchFamily="18" charset="0"/>
                      </a:rPr>
                      <m:t> </m:t>
                    </m:r>
                  </m:oMath>
                </a14:m>
                <a:r>
                  <a:rPr lang="en-US" sz="2400" dirty="0"/>
                  <a:t>is right because I changed </a:t>
                </a:r>
                <a14:m>
                  <m:oMath xmlns:m="http://schemas.openxmlformats.org/officeDocument/2006/math">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2</m:t>
                        </m:r>
                      </m:den>
                    </m:f>
                    <m:r>
                      <a:rPr lang="en-US" sz="2400" smtClean="0">
                        <a:latin typeface="Cambria Math" panose="02040503050406030204" pitchFamily="18" charset="0"/>
                      </a:rPr>
                      <m:t> </m:t>
                    </m:r>
                  </m:oMath>
                </a14:m>
                <a:r>
                  <a:rPr lang="en-US" sz="2400" dirty="0"/>
                  <a:t>to </a:t>
                </a:r>
                <a14:m>
                  <m:oMath xmlns:m="http://schemas.openxmlformats.org/officeDocument/2006/math">
                    <m:f>
                      <m:fPr>
                        <m:ctrlPr>
                          <a:rPr lang="en-US" sz="2400" i="1">
                            <a:latin typeface="Cambria Math" panose="02040503050406030204" pitchFamily="18" charset="0"/>
                          </a:rPr>
                        </m:ctrlPr>
                      </m:fPr>
                      <m:num>
                        <m:r>
                          <a:rPr lang="en-US" sz="2400">
                            <a:latin typeface="Cambria Math" panose="02040503050406030204" pitchFamily="18" charset="0"/>
                          </a:rPr>
                          <m:t>2</m:t>
                        </m:r>
                      </m:num>
                      <m:den>
                        <m:r>
                          <a:rPr lang="en-US" sz="2400">
                            <a:latin typeface="Cambria Math" panose="02040503050406030204" pitchFamily="18" charset="0"/>
                          </a:rPr>
                          <m:t>4</m:t>
                        </m:r>
                      </m:den>
                    </m:f>
                  </m:oMath>
                </a14:m>
                <a:endParaRPr lang="en-US" sz="2400" dirty="0"/>
              </a:p>
              <a:p>
                <a:r>
                  <a:rPr lang="en-US" sz="2400" dirty="0"/>
                  <a:t>because they are equivalent fractions. Then I could add the </a:t>
                </a:r>
                <a14:m>
                  <m:oMath xmlns:m="http://schemas.openxmlformats.org/officeDocument/2006/math">
                    <m:f>
                      <m:fPr>
                        <m:ctrlPr>
                          <a:rPr lang="en-US" sz="2400" i="1">
                            <a:latin typeface="Cambria Math" panose="02040503050406030204" pitchFamily="18" charset="0"/>
                          </a:rPr>
                        </m:ctrlPr>
                      </m:fPr>
                      <m:num>
                        <m:r>
                          <a:rPr lang="en-US" sz="2400">
                            <a:latin typeface="Cambria Math" panose="02040503050406030204" pitchFamily="18" charset="0"/>
                          </a:rPr>
                          <m:t>2</m:t>
                        </m:r>
                      </m:num>
                      <m:den>
                        <m:r>
                          <a:rPr lang="en-US" sz="2400">
                            <a:latin typeface="Cambria Math" panose="02040503050406030204" pitchFamily="18" charset="0"/>
                          </a:rPr>
                          <m:t>4</m:t>
                        </m:r>
                      </m:den>
                    </m:f>
                  </m:oMath>
                </a14:m>
                <a:r>
                  <a:rPr lang="en-US" sz="2400" dirty="0"/>
                  <a:t> and </a:t>
                </a:r>
                <a14:m>
                  <m:oMath xmlns:m="http://schemas.openxmlformats.org/officeDocument/2006/math">
                    <m:f>
                      <m:fPr>
                        <m:ctrlPr>
                          <a:rPr lang="en-US" sz="2400" i="1">
                            <a:latin typeface="Cambria Math" panose="02040503050406030204" pitchFamily="18" charset="0"/>
                          </a:rPr>
                        </m:ctrlPr>
                      </m:fPr>
                      <m:num>
                        <m:r>
                          <a:rPr lang="en-US" sz="2400">
                            <a:latin typeface="Cambria Math" panose="02040503050406030204" pitchFamily="18" charset="0"/>
                          </a:rPr>
                          <m:t>1</m:t>
                        </m:r>
                      </m:num>
                      <m:den>
                        <m:r>
                          <a:rPr lang="en-US" sz="2400">
                            <a:latin typeface="Cambria Math" panose="02040503050406030204" pitchFamily="18" charset="0"/>
                          </a:rPr>
                          <m:t>4</m:t>
                        </m:r>
                      </m:den>
                    </m:f>
                    <m:r>
                      <a:rPr lang="en-US" sz="2400" smtClean="0">
                        <a:latin typeface="Cambria Math" panose="02040503050406030204" pitchFamily="18" charset="0"/>
                      </a:rPr>
                      <m:t> </m:t>
                    </m:r>
                  </m:oMath>
                </a14:m>
                <a:r>
                  <a:rPr lang="en-US" sz="2400" dirty="0"/>
                  <a:t>because the denominators are now the same. My answer is </a:t>
                </a:r>
                <a14:m>
                  <m:oMath xmlns:m="http://schemas.openxmlformats.org/officeDocument/2006/math">
                    <m:f>
                      <m:fPr>
                        <m:ctrlPr>
                          <a:rPr lang="en-US" sz="2400" i="1">
                            <a:latin typeface="Cambria Math" panose="02040503050406030204" pitchFamily="18" charset="0"/>
                          </a:rPr>
                        </m:ctrlPr>
                      </m:fPr>
                      <m:num>
                        <m:r>
                          <a:rPr lang="en-US" sz="2400">
                            <a:latin typeface="Cambria Math" panose="02040503050406030204" pitchFamily="18" charset="0"/>
                          </a:rPr>
                          <m:t>3</m:t>
                        </m:r>
                      </m:num>
                      <m:den>
                        <m:r>
                          <a:rPr lang="en-US" sz="2400">
                            <a:latin typeface="Cambria Math" panose="02040503050406030204" pitchFamily="18" charset="0"/>
                          </a:rPr>
                          <m:t>4</m:t>
                        </m:r>
                      </m:den>
                    </m:f>
                  </m:oMath>
                </a14:m>
                <a:r>
                  <a:rPr lang="en-US" sz="2400" dirty="0"/>
                  <a:t>. When denominators are the same you just add the numerators.”</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3"/>
                <a:stretch>
                  <a:fillRect l="-2911" t="-1622" r="-1221"/>
                </a:stretch>
              </a:blipFill>
            </p:spPr>
            <p:txBody>
              <a:bodyPr/>
              <a:lstStyle/>
              <a:p>
                <a:r>
                  <a:rPr lang="en-US">
                    <a:noFill/>
                  </a:rPr>
                  <a:t> </a:t>
                </a:r>
              </a:p>
            </p:txBody>
          </p:sp>
        </mc:Fallback>
      </mc:AlternateContent>
      <p:sp>
        <p:nvSpPr>
          <p:cNvPr id="6" name="Text Placeholder 5"/>
          <p:cNvSpPr>
            <a:spLocks noGrp="1"/>
          </p:cNvSpPr>
          <p:nvPr>
            <p:ph type="body" sz="half" idx="2"/>
          </p:nvPr>
        </p:nvSpPr>
        <p:spPr/>
        <p:txBody>
          <a:bodyPr/>
          <a:lstStyle/>
          <a:p>
            <a:r>
              <a:rPr lang="en-US" dirty="0"/>
              <a:t> </a:t>
            </a:r>
          </a:p>
        </p:txBody>
      </p:sp>
      <p:sp>
        <p:nvSpPr>
          <p:cNvPr id="8" name="Slide Number Placeholder 3">
            <a:extLst>
              <a:ext uri="{FF2B5EF4-FFF2-40B4-BE49-F238E27FC236}">
                <a16:creationId xmlns:a16="http://schemas.microsoft.com/office/drawing/2014/main" id="{161DD3E5-4A44-4C26-BAB0-5B16F886975C}"/>
              </a:ext>
            </a:extLst>
          </p:cNvPr>
          <p:cNvSpPr>
            <a:spLocks noGrp="1"/>
          </p:cNvSpPr>
          <p:nvPr>
            <p:ph type="sldNum" sz="quarter" idx="12"/>
          </p:nvPr>
        </p:nvSpPr>
        <p:spPr>
          <a:xfrm>
            <a:off x="11741902" y="6507316"/>
            <a:ext cx="141064" cy="153888"/>
          </a:xfrm>
        </p:spPr>
        <p:txBody>
          <a:bodyPr/>
          <a:lstStyle/>
          <a:p>
            <a:fld id="{A1A8B8B9-B651-4439-A868-E8F04EF81465}" type="slidenum">
              <a:rPr lang="en-US" smtClean="0"/>
              <a:pPr/>
              <a:t>15</a:t>
            </a:fld>
            <a:endParaRPr lang="en-US" dirty="0"/>
          </a:p>
        </p:txBody>
      </p:sp>
    </p:spTree>
    <p:extLst>
      <p:ext uri="{BB962C8B-B14F-4D97-AF65-F5344CB8AC3E}">
        <p14:creationId xmlns:p14="http://schemas.microsoft.com/office/powerpoint/2010/main" val="101861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6518" y="759423"/>
            <a:ext cx="10966449" cy="615553"/>
          </a:xfrm>
        </p:spPr>
        <p:txBody>
          <a:bodyPr/>
          <a:lstStyle/>
          <a:p>
            <a:r>
              <a:rPr lang="en-US" sz="4000" dirty="0"/>
              <a:t>Mathematics Vocabulary: Why Is it Important?</a:t>
            </a:r>
          </a:p>
        </p:txBody>
      </p:sp>
      <p:sp>
        <p:nvSpPr>
          <p:cNvPr id="7" name="Content Placeholder 6"/>
          <p:cNvSpPr>
            <a:spLocks noGrp="1"/>
          </p:cNvSpPr>
          <p:nvPr>
            <p:ph idx="1"/>
          </p:nvPr>
        </p:nvSpPr>
        <p:spPr>
          <a:xfrm>
            <a:off x="916519" y="1600200"/>
            <a:ext cx="10500782" cy="4714531"/>
          </a:xfrm>
        </p:spPr>
        <p:txBody>
          <a:bodyPr/>
          <a:lstStyle/>
          <a:p>
            <a:pPr marL="342900" indent="-342900">
              <a:buFont typeface="Arial" panose="020B0604020202020204" pitchFamily="34" charset="0"/>
              <a:buChar char="•"/>
            </a:pPr>
            <a:r>
              <a:rPr lang="en-US" dirty="0">
                <a:solidFill>
                  <a:schemeClr val="accent2"/>
                </a:solidFill>
              </a:rPr>
              <a:t>Comprehending</a:t>
            </a:r>
            <a:r>
              <a:rPr lang="en-US" dirty="0"/>
              <a:t> fraction concepts and procedures requires an understanding of specific fraction vocabulary words and terminology.</a:t>
            </a:r>
          </a:p>
          <a:p>
            <a:pPr marL="342900" indent="-342900">
              <a:buFont typeface="Arial" panose="020B0604020202020204" pitchFamily="34" charset="0"/>
              <a:buChar char="•"/>
            </a:pPr>
            <a:r>
              <a:rPr lang="en-US" dirty="0"/>
              <a:t>Using correct fraction vocabulary words enhances the teacher’s ability to precisely </a:t>
            </a:r>
            <a:r>
              <a:rPr lang="en-US" dirty="0">
                <a:solidFill>
                  <a:schemeClr val="accent2"/>
                </a:solidFill>
              </a:rPr>
              <a:t>explain content </a:t>
            </a:r>
            <a:r>
              <a:rPr lang="en-US" dirty="0"/>
              <a:t>to students.</a:t>
            </a:r>
          </a:p>
          <a:p>
            <a:pPr marL="342900" indent="-342900">
              <a:buFont typeface="Arial" panose="020B0604020202020204" pitchFamily="34" charset="0"/>
              <a:buChar char="•"/>
            </a:pPr>
            <a:r>
              <a:rPr lang="en-US" dirty="0">
                <a:solidFill>
                  <a:schemeClr val="accent2"/>
                </a:solidFill>
              </a:rPr>
              <a:t>College and career readiness standards and NCTM </a:t>
            </a:r>
            <a:r>
              <a:rPr lang="en-US" dirty="0"/>
              <a:t>include understanding precise mathematics terminology in their standards.</a:t>
            </a:r>
          </a:p>
          <a:p>
            <a:pPr marL="342900" indent="-342900">
              <a:buFont typeface="Arial" panose="020B0604020202020204" pitchFamily="34" charset="0"/>
              <a:buChar char="•"/>
            </a:pPr>
            <a:r>
              <a:rPr lang="en-US" dirty="0">
                <a:solidFill>
                  <a:schemeClr val="accent2"/>
                </a:solidFill>
              </a:rPr>
              <a:t>Assessment</a:t>
            </a:r>
            <a:r>
              <a:rPr lang="en-US" dirty="0"/>
              <a:t> increasingly includes the </a:t>
            </a:r>
            <a:r>
              <a:rPr lang="en-US" dirty="0">
                <a:solidFill>
                  <a:schemeClr val="accent2"/>
                </a:solidFill>
              </a:rPr>
              <a:t>requirement</a:t>
            </a:r>
            <a:r>
              <a:rPr lang="en-US" dirty="0"/>
              <a:t> for students to explain their thinking or their process of problem solving—using correct mathematics vocabulary increases precision.</a:t>
            </a:r>
          </a:p>
        </p:txBody>
      </p:sp>
      <p:sp>
        <p:nvSpPr>
          <p:cNvPr id="5" name="Slide Number Placeholder 4"/>
          <p:cNvSpPr>
            <a:spLocks noGrp="1"/>
          </p:cNvSpPr>
          <p:nvPr>
            <p:ph type="sldNum" sz="quarter" idx="10"/>
          </p:nvPr>
        </p:nvSpPr>
        <p:spPr/>
        <p:txBody>
          <a:bodyPr/>
          <a:lstStyle/>
          <a:p>
            <a:fld id="{556C903B-A9A8-9643-9413-B88BA9C2F039}" type="slidenum">
              <a:rPr smtClean="0">
                <a:solidFill>
                  <a:srgbClr val="D4D4D4">
                    <a:lumMod val="75000"/>
                  </a:srgbClr>
                </a:solidFill>
              </a:rPr>
              <a:pPr/>
              <a:t>16</a:t>
            </a:fld>
            <a:endParaRPr dirty="0">
              <a:solidFill>
                <a:srgbClr val="D4D4D4">
                  <a:lumMod val="75000"/>
                </a:srgbClr>
              </a:solidFill>
            </a:endParaRPr>
          </a:p>
        </p:txBody>
      </p:sp>
    </p:spTree>
    <p:extLst>
      <p:ext uri="{BB962C8B-B14F-4D97-AF65-F5344CB8AC3E}">
        <p14:creationId xmlns:p14="http://schemas.microsoft.com/office/powerpoint/2010/main" val="2740128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t>Mathematics Vocabulary: Best Practices</a:t>
            </a:r>
          </a:p>
        </p:txBody>
      </p:sp>
      <p:sp>
        <p:nvSpPr>
          <p:cNvPr id="7" name="Content Placeholder 6"/>
          <p:cNvSpPr>
            <a:spLocks noGrp="1"/>
          </p:cNvSpPr>
          <p:nvPr>
            <p:ph sz="quarter" idx="12"/>
          </p:nvPr>
        </p:nvSpPr>
        <p:spPr/>
        <p:txBody>
          <a:bodyPr/>
          <a:lstStyle/>
          <a:p>
            <a:pPr marL="0" indent="0">
              <a:buNone/>
            </a:pPr>
            <a:r>
              <a:rPr lang="en-US" b="1" dirty="0"/>
              <a:t>Direct, Explicit Teaching</a:t>
            </a:r>
          </a:p>
          <a:p>
            <a:r>
              <a:rPr lang="en-US" dirty="0"/>
              <a:t>Student-friendly definition</a:t>
            </a:r>
          </a:p>
          <a:p>
            <a:r>
              <a:rPr lang="en-US" dirty="0"/>
              <a:t>Examples and nonexamples</a:t>
            </a:r>
          </a:p>
          <a:p>
            <a:r>
              <a:rPr lang="en-US" dirty="0"/>
              <a:t>Graphic organizers</a:t>
            </a:r>
          </a:p>
          <a:p>
            <a:r>
              <a:rPr lang="en-US" dirty="0"/>
              <a:t>Vocabulary charts</a:t>
            </a:r>
          </a:p>
        </p:txBody>
      </p:sp>
      <p:sp>
        <p:nvSpPr>
          <p:cNvPr id="2" name="Content Placeholder 1"/>
          <p:cNvSpPr>
            <a:spLocks noGrp="1"/>
          </p:cNvSpPr>
          <p:nvPr>
            <p:ph sz="quarter" idx="13"/>
          </p:nvPr>
        </p:nvSpPr>
        <p:spPr/>
        <p:txBody>
          <a:bodyPr/>
          <a:lstStyle/>
          <a:p>
            <a:pPr marL="0" indent="0">
              <a:buNone/>
            </a:pPr>
            <a:r>
              <a:rPr lang="en-US" b="1" dirty="0"/>
              <a:t>Use in a meaningful context</a:t>
            </a:r>
          </a:p>
          <a:p>
            <a:r>
              <a:rPr lang="en-US" b="1" dirty="0">
                <a:solidFill>
                  <a:schemeClr val="accent2"/>
                </a:solidFill>
              </a:rPr>
              <a:t>Model</a:t>
            </a:r>
            <a:r>
              <a:rPr lang="en-US" dirty="0">
                <a:solidFill>
                  <a:schemeClr val="accent2"/>
                </a:solidFill>
              </a:rPr>
              <a:t> </a:t>
            </a:r>
            <a:r>
              <a:rPr lang="en-US" dirty="0"/>
              <a:t>correct vocabulary during explanations. </a:t>
            </a:r>
          </a:p>
          <a:p>
            <a:r>
              <a:rPr lang="en-US" b="1" dirty="0">
                <a:solidFill>
                  <a:schemeClr val="accent2"/>
                </a:solidFill>
              </a:rPr>
              <a:t>Practice</a:t>
            </a:r>
            <a:r>
              <a:rPr lang="en-US" dirty="0">
                <a:solidFill>
                  <a:schemeClr val="accent2"/>
                </a:solidFill>
              </a:rPr>
              <a:t> </a:t>
            </a:r>
            <a:r>
              <a:rPr lang="en-US" dirty="0"/>
              <a:t>the vocabulary in context.</a:t>
            </a:r>
          </a:p>
          <a:p>
            <a:r>
              <a:rPr lang="en-US" b="1" dirty="0">
                <a:solidFill>
                  <a:schemeClr val="accent2"/>
                </a:solidFill>
              </a:rPr>
              <a:t>Create</a:t>
            </a:r>
            <a:r>
              <a:rPr lang="en-US" dirty="0">
                <a:solidFill>
                  <a:schemeClr val="accent2"/>
                </a:solidFill>
              </a:rPr>
              <a:t> </a:t>
            </a:r>
            <a:r>
              <a:rPr lang="en-US" dirty="0"/>
              <a:t>word walls or other </a:t>
            </a:r>
            <a:r>
              <a:rPr lang="en-US" u="sng" dirty="0"/>
              <a:t>vocabulary visuals</a:t>
            </a:r>
            <a:r>
              <a:rPr lang="en-US" dirty="0"/>
              <a:t> for reinforcement.</a:t>
            </a:r>
          </a:p>
          <a:p>
            <a:r>
              <a:rPr lang="en-US" b="1" dirty="0">
                <a:solidFill>
                  <a:schemeClr val="accent2"/>
                </a:solidFill>
              </a:rPr>
              <a:t>Review</a:t>
            </a:r>
            <a:r>
              <a:rPr lang="en-US" dirty="0">
                <a:solidFill>
                  <a:schemeClr val="accent2"/>
                </a:solidFill>
              </a:rPr>
              <a:t> </a:t>
            </a:r>
            <a:r>
              <a:rPr lang="en-US" dirty="0"/>
              <a:t>and reinforce correct mathematics vocabulary.</a:t>
            </a:r>
          </a:p>
          <a:p>
            <a:endParaRPr lang="en-US" dirty="0"/>
          </a:p>
        </p:txBody>
      </p:sp>
      <p:sp>
        <p:nvSpPr>
          <p:cNvPr id="5" name="Slide Number Placeholder 4"/>
          <p:cNvSpPr>
            <a:spLocks noGrp="1"/>
          </p:cNvSpPr>
          <p:nvPr>
            <p:ph type="sldNum" sz="quarter" idx="11"/>
          </p:nvPr>
        </p:nvSpPr>
        <p:spPr/>
        <p:txBody>
          <a:bodyPr/>
          <a:lstStyle/>
          <a:p>
            <a:fld id="{556C903B-A9A8-9643-9413-B88BA9C2F039}" type="slidenum">
              <a:rPr smtClean="0">
                <a:solidFill>
                  <a:srgbClr val="D4D4D4">
                    <a:lumMod val="75000"/>
                  </a:srgbClr>
                </a:solidFill>
              </a:rPr>
              <a:pPr/>
              <a:t>17</a:t>
            </a:fld>
            <a:endParaRPr dirty="0">
              <a:solidFill>
                <a:srgbClr val="D4D4D4">
                  <a:lumMod val="75000"/>
                </a:srgbClr>
              </a:solidFill>
            </a:endParaRPr>
          </a:p>
        </p:txBody>
      </p:sp>
    </p:spTree>
    <p:extLst>
      <p:ext uri="{BB962C8B-B14F-4D97-AF65-F5344CB8AC3E}">
        <p14:creationId xmlns:p14="http://schemas.microsoft.com/office/powerpoint/2010/main" val="1413137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t>Mathematics Vocabulary: Students With MD</a:t>
            </a:r>
          </a:p>
        </p:txBody>
      </p:sp>
      <p:sp>
        <p:nvSpPr>
          <p:cNvPr id="7" name="Content Placeholder 6"/>
          <p:cNvSpPr>
            <a:spLocks noGrp="1"/>
          </p:cNvSpPr>
          <p:nvPr>
            <p:ph sz="quarter" idx="12"/>
          </p:nvPr>
        </p:nvSpPr>
        <p:spPr/>
        <p:txBody>
          <a:bodyPr/>
          <a:lstStyle/>
          <a:p>
            <a:pPr marL="0" lvl="1" indent="0">
              <a:buNone/>
            </a:pPr>
            <a:r>
              <a:rPr lang="en-US" sz="2400" b="1" dirty="0"/>
              <a:t>Problem Areas</a:t>
            </a:r>
          </a:p>
          <a:p>
            <a:pPr marL="114300" indent="-342900"/>
            <a:r>
              <a:rPr lang="en-US" dirty="0"/>
              <a:t>Students—</a:t>
            </a:r>
          </a:p>
          <a:p>
            <a:pPr lvl="2">
              <a:buFont typeface="Times New Roman" panose="02020603050405020304" pitchFamily="18" charset="0"/>
              <a:buChar char="–"/>
            </a:pPr>
            <a:r>
              <a:rPr lang="en-US" sz="2200" dirty="0"/>
              <a:t>often </a:t>
            </a:r>
            <a:r>
              <a:rPr lang="en-US" sz="2200" dirty="0">
                <a:solidFill>
                  <a:schemeClr val="accent2"/>
                </a:solidFill>
              </a:rPr>
              <a:t>don’t generalize </a:t>
            </a:r>
            <a:r>
              <a:rPr lang="en-US" sz="2200" dirty="0"/>
              <a:t>from definition to symbol.</a:t>
            </a:r>
          </a:p>
          <a:p>
            <a:pPr lvl="2">
              <a:buFont typeface="Times New Roman" panose="02020603050405020304" pitchFamily="18" charset="0"/>
              <a:buChar char="–"/>
            </a:pPr>
            <a:r>
              <a:rPr lang="en-US" sz="2200" dirty="0"/>
              <a:t>tend to </a:t>
            </a:r>
            <a:r>
              <a:rPr lang="en-US" sz="2200" dirty="0">
                <a:solidFill>
                  <a:schemeClr val="accent2"/>
                </a:solidFill>
              </a:rPr>
              <a:t>use words inappropriately</a:t>
            </a:r>
            <a:r>
              <a:rPr lang="en-US" sz="2200" dirty="0"/>
              <a:t> (over- or undergeneralization).</a:t>
            </a:r>
          </a:p>
          <a:p>
            <a:pPr lvl="2">
              <a:buFont typeface="Times New Roman" panose="02020603050405020304" pitchFamily="18" charset="0"/>
              <a:buChar char="–"/>
            </a:pPr>
            <a:r>
              <a:rPr lang="en-US" sz="2200" dirty="0"/>
              <a:t>do not use mathematically precise words (e.g., </a:t>
            </a:r>
            <a:r>
              <a:rPr lang="en-US" sz="2200" dirty="0">
                <a:solidFill>
                  <a:schemeClr val="accent2"/>
                </a:solidFill>
              </a:rPr>
              <a:t>rely on pronouns: </a:t>
            </a:r>
            <a:r>
              <a:rPr lang="en-US" sz="2200" i="1" dirty="0"/>
              <a:t>this</a:t>
            </a:r>
            <a:r>
              <a:rPr lang="en-US" sz="2200" dirty="0"/>
              <a:t>, </a:t>
            </a:r>
            <a:r>
              <a:rPr lang="en-US" sz="2200" i="1" dirty="0"/>
              <a:t>that</a:t>
            </a:r>
            <a:r>
              <a:rPr lang="en-US" sz="2200" dirty="0"/>
              <a:t>, </a:t>
            </a:r>
            <a:r>
              <a:rPr lang="en-US" sz="2200" i="1" dirty="0"/>
              <a:t>it</a:t>
            </a:r>
            <a:r>
              <a:rPr lang="en-US" sz="2200" dirty="0"/>
              <a:t>).</a:t>
            </a:r>
          </a:p>
          <a:p>
            <a:pPr lvl="2">
              <a:buFont typeface="Times New Roman" panose="02020603050405020304" pitchFamily="18" charset="0"/>
              <a:buChar char="–"/>
            </a:pPr>
            <a:r>
              <a:rPr lang="en-US" sz="2200" dirty="0">
                <a:solidFill>
                  <a:schemeClr val="accent2"/>
                </a:solidFill>
              </a:rPr>
              <a:t>are unable to explain </a:t>
            </a:r>
            <a:r>
              <a:rPr lang="en-US" sz="2200" dirty="0"/>
              <a:t>how a problem was completed.</a:t>
            </a:r>
          </a:p>
          <a:p>
            <a:pPr marL="573088" lvl="1" indent="-342900"/>
            <a:endParaRPr lang="en-US" dirty="0"/>
          </a:p>
          <a:p>
            <a:pPr marL="342900" indent="-342900">
              <a:buFont typeface="Arial" panose="020B0604020202020204" pitchFamily="34" charset="0"/>
              <a:buChar char="•"/>
            </a:pPr>
            <a:endParaRPr lang="en-US" dirty="0"/>
          </a:p>
        </p:txBody>
      </p:sp>
      <p:sp>
        <p:nvSpPr>
          <p:cNvPr id="2" name="Content Placeholder 1"/>
          <p:cNvSpPr>
            <a:spLocks noGrp="1"/>
          </p:cNvSpPr>
          <p:nvPr>
            <p:ph sz="quarter" idx="13"/>
          </p:nvPr>
        </p:nvSpPr>
        <p:spPr/>
        <p:txBody>
          <a:bodyPr/>
          <a:lstStyle/>
          <a:p>
            <a:pPr marL="0" lvl="1" indent="0">
              <a:buNone/>
            </a:pPr>
            <a:r>
              <a:rPr lang="en-US" sz="2400" b="1" dirty="0"/>
              <a:t>How to help</a:t>
            </a:r>
          </a:p>
          <a:p>
            <a:pPr lvl="1">
              <a:spcBef>
                <a:spcPts val="600"/>
              </a:spcBef>
              <a:buFont typeface="Arial" charset="0"/>
              <a:buChar char="•"/>
            </a:pPr>
            <a:r>
              <a:rPr lang="en-US" sz="2400" dirty="0"/>
              <a:t>Potential of the </a:t>
            </a:r>
            <a:r>
              <a:rPr lang="en-US" sz="2400" b="1" dirty="0"/>
              <a:t>GRAPHIC ORGANIZER </a:t>
            </a:r>
            <a:r>
              <a:rPr lang="en-US" sz="2400" dirty="0"/>
              <a:t>(Frayer model)</a:t>
            </a:r>
          </a:p>
          <a:p>
            <a:pPr lvl="2">
              <a:buFont typeface="Times New Roman" panose="02020603050405020304" pitchFamily="18" charset="0"/>
              <a:buChar char="–"/>
            </a:pPr>
            <a:r>
              <a:rPr lang="en-US" sz="2200" dirty="0"/>
              <a:t>Can be used across content areas.</a:t>
            </a:r>
          </a:p>
          <a:p>
            <a:pPr lvl="2">
              <a:buFont typeface="Times New Roman" panose="02020603050405020304" pitchFamily="18" charset="0"/>
              <a:buChar char="–"/>
            </a:pPr>
            <a:r>
              <a:rPr lang="en-US" sz="2200" dirty="0"/>
              <a:t>Provides a visual. </a:t>
            </a:r>
          </a:p>
          <a:p>
            <a:pPr lvl="2">
              <a:buFont typeface="Times New Roman" panose="02020603050405020304" pitchFamily="18" charset="0"/>
              <a:buChar char="–"/>
            </a:pPr>
            <a:r>
              <a:rPr lang="en-US" sz="2200" dirty="0"/>
              <a:t>Develops a deeper understanding of the word, not just a definition.</a:t>
            </a:r>
          </a:p>
          <a:p>
            <a:pPr>
              <a:buFont typeface="Arial" charset="0"/>
              <a:buChar char="•"/>
            </a:pPr>
            <a:endParaRPr lang="en-US" dirty="0"/>
          </a:p>
        </p:txBody>
      </p:sp>
      <p:sp>
        <p:nvSpPr>
          <p:cNvPr id="5" name="Slide Number Placeholder 4"/>
          <p:cNvSpPr>
            <a:spLocks noGrp="1"/>
          </p:cNvSpPr>
          <p:nvPr>
            <p:ph type="sldNum" sz="quarter" idx="11"/>
          </p:nvPr>
        </p:nvSpPr>
        <p:spPr/>
        <p:txBody>
          <a:bodyPr/>
          <a:lstStyle/>
          <a:p>
            <a:fld id="{556C903B-A9A8-9643-9413-B88BA9C2F039}" type="slidenum">
              <a:rPr smtClean="0">
                <a:solidFill>
                  <a:srgbClr val="D4D4D4">
                    <a:lumMod val="75000"/>
                  </a:srgbClr>
                </a:solidFill>
              </a:rPr>
              <a:pPr/>
              <a:t>18</a:t>
            </a:fld>
            <a:endParaRPr dirty="0">
              <a:solidFill>
                <a:srgbClr val="D4D4D4">
                  <a:lumMod val="75000"/>
                </a:srgbClr>
              </a:solidFill>
            </a:endParaRPr>
          </a:p>
        </p:txBody>
      </p:sp>
      <p:sp>
        <p:nvSpPr>
          <p:cNvPr id="3" name="TextBox 2">
            <a:extLst>
              <a:ext uri="{FF2B5EF4-FFF2-40B4-BE49-F238E27FC236}">
                <a16:creationId xmlns:a16="http://schemas.microsoft.com/office/drawing/2014/main" id="{8BA56E23-A84A-40DB-B64E-38AD54434704}"/>
              </a:ext>
            </a:extLst>
          </p:cNvPr>
          <p:cNvSpPr txBox="1"/>
          <p:nvPr/>
        </p:nvSpPr>
        <p:spPr>
          <a:xfrm>
            <a:off x="916517" y="6015236"/>
            <a:ext cx="2922057" cy="307777"/>
          </a:xfrm>
          <a:prstGeom prst="rect">
            <a:avLst/>
          </a:prstGeom>
          <a:noFill/>
        </p:spPr>
        <p:txBody>
          <a:bodyPr wrap="square" rtlCol="0">
            <a:spAutoFit/>
          </a:bodyPr>
          <a:lstStyle/>
          <a:p>
            <a:r>
              <a:rPr lang="en-US" sz="1400" i="1" dirty="0"/>
              <a:t>Note</a:t>
            </a:r>
            <a:r>
              <a:rPr lang="en-US" sz="1400" dirty="0"/>
              <a:t>. MD = math difficulty.</a:t>
            </a:r>
          </a:p>
        </p:txBody>
      </p:sp>
    </p:spTree>
    <p:extLst>
      <p:ext uri="{BB962C8B-B14F-4D97-AF65-F5344CB8AC3E}">
        <p14:creationId xmlns:p14="http://schemas.microsoft.com/office/powerpoint/2010/main" val="88775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 Frayer Model for Fraction Vocabulary Term</a:t>
            </a:r>
          </a:p>
        </p:txBody>
      </p:sp>
      <mc:AlternateContent xmlns:mc="http://schemas.openxmlformats.org/markup-compatibility/2006" xmlns:a14="http://schemas.microsoft.com/office/drawing/2010/main">
        <mc:Choice Requires="a14">
          <p:graphicFrame>
            <p:nvGraphicFramePr>
              <p:cNvPr id="5" name="Content Placeholder 4">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24577713"/>
                  </p:ext>
                </p:extLst>
              </p:nvPr>
            </p:nvGraphicFramePr>
            <p:xfrm>
              <a:off x="915988" y="1611313"/>
              <a:ext cx="10966450"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5" name="Content Placeholder 4">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24577713"/>
                  </p:ext>
                </p:extLst>
              </p:nvPr>
            </p:nvGraphicFramePr>
            <p:xfrm>
              <a:off x="915988" y="1611313"/>
              <a:ext cx="10966450" cy="47148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4" name="Slide Number Placeholder 3"/>
          <p:cNvSpPr>
            <a:spLocks noGrp="1"/>
          </p:cNvSpPr>
          <p:nvPr>
            <p:ph type="sldNum" sz="quarter" idx="10"/>
          </p:nvPr>
        </p:nvSpPr>
        <p:spPr/>
        <p:txBody>
          <a:bodyPr/>
          <a:lstStyle/>
          <a:p>
            <a:fld id="{F3477EC8-074D-41C4-94AE-E9EA7CEEA348}" type="slidenum">
              <a:rPr lang="en-US" smtClean="0"/>
              <a:pPr/>
              <a:t>19</a:t>
            </a:fld>
            <a:endParaRPr lang="en-US" dirty="0"/>
          </a:p>
        </p:txBody>
      </p:sp>
    </p:spTree>
    <p:extLst>
      <p:ext uri="{BB962C8B-B14F-4D97-AF65-F5344CB8AC3E}">
        <p14:creationId xmlns:p14="http://schemas.microsoft.com/office/powerpoint/2010/main" val="55447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p:txBody>
          <a:bodyPr>
            <a:normAutofit/>
          </a:bodyPr>
          <a:lstStyle/>
          <a:p>
            <a:r>
              <a:rPr lang="en-US" dirty="0"/>
              <a:t>Agenda</a:t>
            </a:r>
          </a:p>
        </p:txBody>
      </p:sp>
      <p:sp>
        <p:nvSpPr>
          <p:cNvPr id="9218" name="Content Placeholder 2"/>
          <p:cNvSpPr>
            <a:spLocks noGrp="1"/>
          </p:cNvSpPr>
          <p:nvPr>
            <p:ph sz="quarter" idx="11"/>
          </p:nvPr>
        </p:nvSpPr>
        <p:spPr/>
        <p:txBody>
          <a:bodyPr>
            <a:noAutofit/>
          </a:bodyPr>
          <a:lstStyle/>
          <a:p>
            <a:pPr marL="0" indent="0">
              <a:buNone/>
            </a:pPr>
            <a:r>
              <a:rPr lang="en-US" b="1" dirty="0"/>
              <a:t>Morning</a:t>
            </a:r>
          </a:p>
          <a:p>
            <a:r>
              <a:rPr lang="en-US" sz="2200" dirty="0"/>
              <a:t>Fraction Content</a:t>
            </a:r>
          </a:p>
          <a:p>
            <a:pPr marL="466725" lvl="1" indent="-233363">
              <a:spcBef>
                <a:spcPts val="300"/>
              </a:spcBef>
            </a:pPr>
            <a:r>
              <a:rPr lang="en-US" sz="2000" dirty="0"/>
              <a:t>Why are fractions so difficult?</a:t>
            </a:r>
          </a:p>
          <a:p>
            <a:pPr marL="466725" lvl="1" indent="-233363">
              <a:spcBef>
                <a:spcPts val="300"/>
              </a:spcBef>
            </a:pPr>
            <a:r>
              <a:rPr lang="en-US" sz="2000" dirty="0"/>
              <a:t>Concepts vs. Procedures</a:t>
            </a:r>
          </a:p>
          <a:p>
            <a:pPr marL="466725" lvl="1" indent="-233363">
              <a:spcBef>
                <a:spcPts val="300"/>
              </a:spcBef>
            </a:pPr>
            <a:r>
              <a:rPr lang="en-US" sz="2000" dirty="0"/>
              <a:t>Fraction Vocabulary</a:t>
            </a:r>
          </a:p>
          <a:p>
            <a:pPr marL="466725" lvl="1" indent="-233363">
              <a:spcBef>
                <a:spcPts val="300"/>
              </a:spcBef>
            </a:pPr>
            <a:r>
              <a:rPr lang="en-US" sz="2000" dirty="0"/>
              <a:t>3rd-, 4th-, and 5th-grade CCSS in Fractions</a:t>
            </a:r>
          </a:p>
          <a:p>
            <a:r>
              <a:rPr lang="en-US" sz="2200" dirty="0"/>
              <a:t>Common Fraction Misunderstandings</a:t>
            </a:r>
          </a:p>
          <a:p>
            <a:pPr marL="466725" lvl="1" indent="-233363">
              <a:spcBef>
                <a:spcPts val="300"/>
              </a:spcBef>
            </a:pPr>
            <a:r>
              <a:rPr lang="en-US" sz="2000" dirty="0"/>
              <a:t>Whole Number Bias</a:t>
            </a:r>
          </a:p>
          <a:p>
            <a:r>
              <a:rPr lang="en-US" sz="2200" dirty="0"/>
              <a:t>Evidence-Based Curricula: Tier 2 Interventions</a:t>
            </a:r>
          </a:p>
          <a:p>
            <a:pPr marL="407988" lvl="1" indent="-233363">
              <a:spcBef>
                <a:spcPts val="300"/>
              </a:spcBef>
            </a:pPr>
            <a:r>
              <a:rPr lang="en-US" sz="2000" dirty="0"/>
              <a:t>Fraction Face Off! – Tier 2 program – Full training next fall</a:t>
            </a:r>
          </a:p>
          <a:p>
            <a:pPr marL="407988" lvl="1" indent="-233363">
              <a:spcBef>
                <a:spcPts val="300"/>
              </a:spcBef>
            </a:pPr>
            <a:r>
              <a:rPr lang="en-US" sz="2000" dirty="0"/>
              <a:t>TransMath® – Tier 1 program for struggling math students</a:t>
            </a:r>
          </a:p>
          <a:p>
            <a:endParaRPr lang="en-US" sz="2400" dirty="0"/>
          </a:p>
          <a:p>
            <a:pPr lvl="1"/>
            <a:endParaRPr lang="en-US" dirty="0"/>
          </a:p>
        </p:txBody>
      </p:sp>
      <p:sp>
        <p:nvSpPr>
          <p:cNvPr id="5" name="Content Placeholder 4">
            <a:extLst>
              <a:ext uri="{FF2B5EF4-FFF2-40B4-BE49-F238E27FC236}">
                <a16:creationId xmlns:a16="http://schemas.microsoft.com/office/drawing/2014/main" id="{80500F5F-15E3-2346-9C47-D2A8F350ECCB}"/>
              </a:ext>
            </a:extLst>
          </p:cNvPr>
          <p:cNvSpPr>
            <a:spLocks noGrp="1"/>
          </p:cNvSpPr>
          <p:nvPr>
            <p:ph sz="quarter" idx="12"/>
          </p:nvPr>
        </p:nvSpPr>
        <p:spPr/>
        <p:txBody>
          <a:bodyPr/>
          <a:lstStyle/>
          <a:p>
            <a:pPr marL="0" indent="0">
              <a:buNone/>
            </a:pPr>
            <a:r>
              <a:rPr lang="en-US" b="1" dirty="0"/>
              <a:t>Afternoon</a:t>
            </a:r>
          </a:p>
          <a:p>
            <a:r>
              <a:rPr lang="en-US" sz="2200" dirty="0"/>
              <a:t>Error Analysis and Student-Level Planning</a:t>
            </a:r>
          </a:p>
          <a:p>
            <a:pPr marL="466725" lvl="1" indent="-233363"/>
            <a:r>
              <a:rPr lang="en-US" sz="2000" dirty="0"/>
              <a:t>Case Examples</a:t>
            </a:r>
          </a:p>
          <a:p>
            <a:pPr marL="466725" lvl="1" indent="-233363"/>
            <a:r>
              <a:rPr lang="en-US" sz="2000" dirty="0"/>
              <a:t>Determining and Practicing Evidence-Based Approaches</a:t>
            </a:r>
          </a:p>
          <a:p>
            <a:pPr marL="0" indent="0">
              <a:buNone/>
            </a:pPr>
            <a:endParaRPr lang="en-US" dirty="0"/>
          </a:p>
        </p:txBody>
      </p:sp>
      <p:sp>
        <p:nvSpPr>
          <p:cNvPr id="2" name="Slide Number Placeholder 1"/>
          <p:cNvSpPr>
            <a:spLocks noGrp="1"/>
          </p:cNvSpPr>
          <p:nvPr>
            <p:ph type="sldNum" sz="quarter" idx="10"/>
          </p:nvPr>
        </p:nvSpPr>
        <p:spPr/>
        <p:txBody>
          <a:bodyPr/>
          <a:lstStyle/>
          <a:p>
            <a:pPr algn="r"/>
            <a:fld id="{F3477EC8-074D-41C4-94AE-E9EA7CEEA348}" type="slidenum">
              <a:rPr smtClean="0">
                <a:solidFill>
                  <a:srgbClr val="D4D4D4">
                    <a:lumMod val="75000"/>
                  </a:srgbClr>
                </a:solidFill>
              </a:rPr>
              <a:pPr algn="r"/>
              <a:t>2</a:t>
            </a:fld>
            <a:endParaRPr dirty="0">
              <a:solidFill>
                <a:srgbClr val="D4D4D4">
                  <a:lumMod val="75000"/>
                </a:srgbClr>
              </a:solidFill>
            </a:endParaRPr>
          </a:p>
        </p:txBody>
      </p:sp>
    </p:spTree>
    <p:extLst>
      <p:ext uri="{BB962C8B-B14F-4D97-AF65-F5344CB8AC3E}">
        <p14:creationId xmlns:p14="http://schemas.microsoft.com/office/powerpoint/2010/main" val="4245835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Fraction Vocabulary</a:t>
            </a:r>
          </a:p>
        </p:txBody>
      </p:sp>
      <p:sp>
        <p:nvSpPr>
          <p:cNvPr id="7" name="Content Placeholder 6">
            <a:extLst>
              <a:ext uri="{C183D7F6-B498-43B3-948B-1728B52AA6E4}">
                <adec:decorative xmlns:adec="http://schemas.microsoft.com/office/drawing/2017/decorative" val="1"/>
              </a:ext>
            </a:extLst>
          </p:cNvPr>
          <p:cNvSpPr>
            <a:spLocks noGrp="1"/>
          </p:cNvSpPr>
          <p:nvPr>
            <p:ph idx="1"/>
          </p:nvPr>
        </p:nvSpPr>
        <p:spPr/>
        <p:txBody>
          <a:bodyPr/>
          <a:lstStyle/>
          <a:p>
            <a:pPr lvl="1"/>
            <a:endParaRPr lang="en-US" dirty="0"/>
          </a:p>
          <a:p>
            <a:pPr lvl="1"/>
            <a:endParaRPr lang="en-US" dirty="0"/>
          </a:p>
          <a:p>
            <a:pPr lvl="1"/>
            <a:endParaRPr lang="en-US" dirty="0"/>
          </a:p>
          <a:p>
            <a:pPr lvl="1"/>
            <a:endParaRPr lang="en-US" dirty="0"/>
          </a:p>
          <a:p>
            <a:pPr lvl="1"/>
            <a:endParaRPr lang="en-US" dirty="0"/>
          </a:p>
        </p:txBody>
      </p:sp>
      <p:sp>
        <p:nvSpPr>
          <p:cNvPr id="5" name="Slide Number Placeholder 4"/>
          <p:cNvSpPr>
            <a:spLocks noGrp="1"/>
          </p:cNvSpPr>
          <p:nvPr>
            <p:ph type="sldNum" sz="quarter" idx="10"/>
          </p:nvPr>
        </p:nvSpPr>
        <p:spPr/>
        <p:txBody>
          <a:bodyPr/>
          <a:lstStyle/>
          <a:p>
            <a:fld id="{556C903B-A9A8-9643-9413-B88BA9C2F039}" type="slidenum">
              <a:rPr lang="en-US" smtClean="0"/>
              <a:pPr/>
              <a:t>20</a:t>
            </a:fld>
            <a:endParaRPr lang="en-US" dirty="0"/>
          </a:p>
        </p:txBody>
      </p:sp>
      <p:sp>
        <p:nvSpPr>
          <p:cNvPr id="8" name="Content Placeholder 6"/>
          <p:cNvSpPr txBox="1">
            <a:spLocks/>
          </p:cNvSpPr>
          <p:nvPr/>
        </p:nvSpPr>
        <p:spPr bwMode="gray">
          <a:xfrm>
            <a:off x="916518" y="1600200"/>
            <a:ext cx="10358780" cy="458773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0" fontAlgn="base" hangingPunct="0">
              <a:spcBef>
                <a:spcPts val="600"/>
              </a:spcBef>
              <a:spcAft>
                <a:spcPts val="0"/>
              </a:spcAft>
              <a:buClr>
                <a:schemeClr val="bg2">
                  <a:lumMod val="75000"/>
                </a:schemeClr>
              </a:buClr>
              <a:buFont typeface="Arial" panose="020B0604020202020204" pitchFamily="34" charset="0"/>
              <a:buNone/>
              <a:defRPr sz="2400" kern="1200">
                <a:solidFill>
                  <a:schemeClr val="tx2"/>
                </a:solidFill>
                <a:latin typeface="+mn-lt"/>
                <a:ea typeface="Arial" pitchFamily="34" charset="0"/>
                <a:cs typeface="Franklin Gothic Book" pitchFamily="34" charset="0"/>
              </a:defRPr>
            </a:lvl1pPr>
            <a:lvl2pPr marL="230188" indent="-230188" algn="l" rtl="0" eaLnBrk="0" fontAlgn="base" hangingPunct="0">
              <a:spcBef>
                <a:spcPts val="6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465138" indent="-228600" algn="l" defTabSz="914400" rtl="0" eaLnBrk="0" fontAlgn="base" hangingPunct="0">
              <a:spcBef>
                <a:spcPts val="6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685800" indent="-228600" algn="l" rtl="0" eaLnBrk="0" fontAlgn="base" hangingPunct="0">
              <a:spcBef>
                <a:spcPts val="6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912813" indent="-228600" algn="l" rtl="0" eaLnBrk="0" fontAlgn="base" hangingPunct="0">
              <a:spcBef>
                <a:spcPts val="600"/>
              </a:spcBef>
              <a:spcAft>
                <a:spcPts val="0"/>
              </a:spcAft>
              <a:buClr>
                <a:schemeClr val="bg2">
                  <a:lumMod val="75000"/>
                </a:schemeClr>
              </a:buClr>
              <a:buFont typeface="Arial" pitchFamily="34" charset="0"/>
              <a:buChar char="•"/>
              <a:defRPr sz="1400" kern="1200" baseline="0">
                <a:solidFill>
                  <a:schemeClr val="tx2">
                    <a:lumMod val="75000"/>
                  </a:schemeClr>
                </a:solidFill>
                <a:latin typeface="+mn-lt"/>
                <a:ea typeface="Arial" pitchFamily="34" charset="0"/>
                <a:cs typeface="Arial" pitchFamily="34" charset="0"/>
              </a:defRPr>
            </a:lvl5pPr>
            <a:lvl6pPr marL="1146175"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lumMod val="75000"/>
                  </a:schemeClr>
                </a:solidFill>
                <a:latin typeface="+mn-lt"/>
                <a:ea typeface="+mn-ea"/>
                <a:cs typeface="+mn-cs"/>
              </a:defRPr>
            </a:lvl6pPr>
            <a:lvl7pPr marL="1374775"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lumMod val="75000"/>
                  </a:schemeClr>
                </a:solidFill>
                <a:latin typeface="+mn-lt"/>
                <a:ea typeface="+mn-ea"/>
                <a:cs typeface="+mn-cs"/>
              </a:defRPr>
            </a:lvl7pPr>
            <a:lvl8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lumMod val="75000"/>
                  </a:schemeClr>
                </a:solidFill>
                <a:latin typeface="+mn-lt"/>
                <a:ea typeface="+mn-ea"/>
                <a:cs typeface="+mn-cs"/>
              </a:defRPr>
            </a:lvl8pPr>
            <a:lvl9pPr marL="1827213"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lumMod val="75000"/>
                  </a:schemeClr>
                </a:solidFill>
                <a:latin typeface="+mn-lt"/>
                <a:ea typeface="+mn-ea"/>
                <a:cs typeface="+mn-cs"/>
              </a:defRPr>
            </a:lvl9pPr>
          </a:lstStyle>
          <a:p>
            <a:pPr lvl="1"/>
            <a:r>
              <a:rPr lang="en-US" sz="2400" dirty="0"/>
              <a:t>Fractions are </a:t>
            </a:r>
            <a:r>
              <a:rPr lang="en-US" sz="2400" dirty="0">
                <a:solidFill>
                  <a:schemeClr val="accent2"/>
                </a:solidFill>
              </a:rPr>
              <a:t>introduced</a:t>
            </a:r>
            <a:r>
              <a:rPr lang="en-US" sz="2400" dirty="0"/>
              <a:t> in the Common Core State Standards curriculum in </a:t>
            </a:r>
            <a:r>
              <a:rPr lang="en-US" sz="2400" dirty="0">
                <a:solidFill>
                  <a:schemeClr val="accent2"/>
                </a:solidFill>
              </a:rPr>
              <a:t>third grade.</a:t>
            </a:r>
          </a:p>
          <a:p>
            <a:pPr lvl="1"/>
            <a:r>
              <a:rPr lang="en-US" sz="2400" dirty="0"/>
              <a:t>Integrating fractions into the math curriculum (when up until that point math focused on whole numbers) introduces </a:t>
            </a:r>
            <a:r>
              <a:rPr lang="en-US" sz="2400" dirty="0">
                <a:solidFill>
                  <a:schemeClr val="accent2"/>
                </a:solidFill>
              </a:rPr>
              <a:t>new and complex vocabulary.</a:t>
            </a:r>
          </a:p>
          <a:p>
            <a:pPr marL="687388" lvl="2">
              <a:spcBef>
                <a:spcPts val="300"/>
              </a:spcBef>
              <a:buFont typeface="Times New Roman" panose="02020603050405020304" pitchFamily="18" charset="0"/>
              <a:buChar char="–"/>
            </a:pPr>
            <a:r>
              <a:rPr lang="en-US" sz="2200" dirty="0"/>
              <a:t>As teachers, we must define </a:t>
            </a:r>
            <a:r>
              <a:rPr lang="en-US" sz="2200" dirty="0">
                <a:solidFill>
                  <a:srgbClr val="A74D15"/>
                </a:solidFill>
              </a:rPr>
              <a:t>abstract and interrelated concepts </a:t>
            </a:r>
            <a:r>
              <a:rPr lang="en-US" sz="2200" dirty="0"/>
              <a:t>when fractions are introduced.</a:t>
            </a:r>
          </a:p>
          <a:p>
            <a:pPr lvl="1"/>
            <a:r>
              <a:rPr lang="en-US" sz="2400" dirty="0"/>
              <a:t>New terms must be carefully  introduced and defined to enable students to access the new material.</a:t>
            </a:r>
            <a:endParaRPr lang="en-US" dirty="0"/>
          </a:p>
        </p:txBody>
      </p:sp>
    </p:spTree>
    <p:extLst>
      <p:ext uri="{BB962C8B-B14F-4D97-AF65-F5344CB8AC3E}">
        <p14:creationId xmlns:p14="http://schemas.microsoft.com/office/powerpoint/2010/main" val="1632644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br>
              <a:rPr lang="en-US" sz="4000" dirty="0"/>
            </a:br>
            <a:r>
              <a:rPr lang="en-US" sz="4000" dirty="0"/>
              <a:t>Fraction Vocabulary Activity</a:t>
            </a:r>
          </a:p>
        </p:txBody>
      </p:sp>
      <p:sp>
        <p:nvSpPr>
          <p:cNvPr id="7" name="Content Placeholder 6"/>
          <p:cNvSpPr>
            <a:spLocks noGrp="1"/>
          </p:cNvSpPr>
          <p:nvPr>
            <p:ph idx="1"/>
          </p:nvPr>
        </p:nvSpPr>
        <p:spPr/>
        <p:txBody>
          <a:bodyPr/>
          <a:lstStyle/>
          <a:p>
            <a:r>
              <a:rPr lang="en-US" sz="2800" b="1" dirty="0"/>
              <a:t>List</a:t>
            </a:r>
            <a:r>
              <a:rPr lang="en-US" sz="2800" dirty="0"/>
              <a:t> as many fraction vocabulary terms you can think of in </a:t>
            </a:r>
            <a:r>
              <a:rPr lang="en-US" sz="2800" b="1" dirty="0"/>
              <a:t>1 minute</a:t>
            </a:r>
            <a:r>
              <a:rPr lang="en-US" sz="2800" dirty="0"/>
              <a:t>.</a:t>
            </a:r>
          </a:p>
          <a:p>
            <a:r>
              <a:rPr lang="en-US" sz="3600" dirty="0"/>
              <a:t>			</a:t>
            </a:r>
          </a:p>
          <a:p>
            <a:r>
              <a:rPr lang="en-US" sz="3600" dirty="0"/>
              <a:t>			</a:t>
            </a:r>
          </a:p>
          <a:p>
            <a:r>
              <a:rPr lang="en-US" sz="3600" dirty="0"/>
              <a:t>			</a:t>
            </a:r>
            <a:endParaRPr lang="en-US" sz="2800" dirty="0"/>
          </a:p>
          <a:p>
            <a:endParaRPr lang="en-US" sz="2800" dirty="0"/>
          </a:p>
          <a:p>
            <a:endParaRPr lang="en-US" sz="2800" dirty="0"/>
          </a:p>
          <a:p>
            <a:pPr algn="r"/>
            <a:r>
              <a:rPr lang="en-US" sz="2800" dirty="0"/>
              <a:t>How many did you write down?</a:t>
            </a:r>
          </a:p>
          <a:p>
            <a:pPr algn="r"/>
            <a:r>
              <a:rPr lang="en-US" sz="2800" dirty="0"/>
              <a:t>Let’s see how we did.... </a:t>
            </a:r>
          </a:p>
          <a:p>
            <a:pPr marL="573088" lvl="1" indent="-342900">
              <a:buFont typeface="+mj-lt"/>
              <a:buAutoNum type="arabicPeriod"/>
            </a:pPr>
            <a:endParaRPr lang="en-US" dirty="0"/>
          </a:p>
          <a:p>
            <a:pPr marL="573088" lvl="1" indent="-342900">
              <a:buFont typeface="Arial"/>
              <a:buChar char="•"/>
            </a:pPr>
            <a:endParaRPr lang="en-US" dirty="0"/>
          </a:p>
          <a:p>
            <a:pPr marL="573088" lvl="1" indent="-342900">
              <a:buFont typeface="Arial"/>
              <a:buChar char="•"/>
            </a:pPr>
            <a:endParaRPr lang="en-US" dirty="0"/>
          </a:p>
          <a:p>
            <a:pPr marL="573088" lvl="1" indent="-342900">
              <a:buFont typeface="Arial"/>
              <a:buChar char="•"/>
            </a:pPr>
            <a:endParaRPr lang="en-US" dirty="0"/>
          </a:p>
        </p:txBody>
      </p:sp>
      <p:sp>
        <p:nvSpPr>
          <p:cNvPr id="5" name="Slide Number Placeholder 4"/>
          <p:cNvSpPr>
            <a:spLocks noGrp="1"/>
          </p:cNvSpPr>
          <p:nvPr>
            <p:ph type="sldNum" sz="quarter" idx="10"/>
          </p:nvPr>
        </p:nvSpPr>
        <p:spPr/>
        <p:txBody>
          <a:bodyPr/>
          <a:lstStyle/>
          <a:p>
            <a:fld id="{556C903B-A9A8-9643-9413-B88BA9C2F039}" type="slidenum">
              <a:rPr smtClean="0">
                <a:solidFill>
                  <a:srgbClr val="D4D4D4">
                    <a:lumMod val="75000"/>
                  </a:srgbClr>
                </a:solidFill>
              </a:rPr>
              <a:pPr/>
              <a:t>21</a:t>
            </a:fld>
            <a:endParaRPr dirty="0">
              <a:solidFill>
                <a:srgbClr val="D4D4D4">
                  <a:lumMod val="75000"/>
                </a:srgbClr>
              </a:solidFill>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65740" y="2109603"/>
            <a:ext cx="2010755" cy="1974849"/>
          </a:xfrm>
          <a:prstGeom prst="rect">
            <a:avLst/>
          </a:prstGeom>
        </p:spPr>
      </p:pic>
    </p:spTree>
    <p:extLst>
      <p:ext uri="{BB962C8B-B14F-4D97-AF65-F5344CB8AC3E}">
        <p14:creationId xmlns:p14="http://schemas.microsoft.com/office/powerpoint/2010/main" val="3215486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Fraction Vocabulary: Terminology for </a:t>
            </a:r>
            <a:r>
              <a:rPr lang="en-US" dirty="0">
                <a:solidFill>
                  <a:schemeClr val="accent2"/>
                </a:solidFill>
              </a:rPr>
              <a:t>Concepts</a:t>
            </a:r>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idx="1"/>
                <p:extLst>
                  <p:ext uri="{D42A27DB-BD31-4B8C-83A1-F6EECF244321}">
                    <p14:modId xmlns:p14="http://schemas.microsoft.com/office/powerpoint/2010/main" val="972154507"/>
                  </p:ext>
                </p:extLst>
              </p:nvPr>
            </p:nvGraphicFramePr>
            <p:xfrm>
              <a:off x="915988" y="1079500"/>
              <a:ext cx="10967615" cy="5080011"/>
            </p:xfrm>
            <a:graphic>
              <a:graphicData uri="http://schemas.openxmlformats.org/drawingml/2006/table">
                <a:tbl>
                  <a:tblPr firstRow="1" bandRow="1">
                    <a:tableStyleId>{5C22544A-7EE6-4342-B048-85BDC9FD1C3A}</a:tableStyleId>
                  </a:tblPr>
                  <a:tblGrid>
                    <a:gridCol w="1887739">
                      <a:extLst>
                        <a:ext uri="{9D8B030D-6E8A-4147-A177-3AD203B41FA5}">
                          <a16:colId xmlns:a16="http://schemas.microsoft.com/office/drawing/2014/main" val="20000"/>
                        </a:ext>
                      </a:extLst>
                    </a:gridCol>
                    <a:gridCol w="5664101">
                      <a:extLst>
                        <a:ext uri="{9D8B030D-6E8A-4147-A177-3AD203B41FA5}">
                          <a16:colId xmlns:a16="http://schemas.microsoft.com/office/drawing/2014/main" val="20001"/>
                        </a:ext>
                      </a:extLst>
                    </a:gridCol>
                    <a:gridCol w="3415775">
                      <a:extLst>
                        <a:ext uri="{9D8B030D-6E8A-4147-A177-3AD203B41FA5}">
                          <a16:colId xmlns:a16="http://schemas.microsoft.com/office/drawing/2014/main" val="20002"/>
                        </a:ext>
                      </a:extLst>
                    </a:gridCol>
                  </a:tblGrid>
                  <a:tr h="328928">
                    <a:tc>
                      <a:txBody>
                        <a:bodyPr/>
                        <a:lstStyle/>
                        <a:p>
                          <a:r>
                            <a:rPr lang="en-US" sz="1600" dirty="0"/>
                            <a:t>TERM</a:t>
                          </a:r>
                        </a:p>
                      </a:txBody>
                      <a:tcPr marL="91005" marR="91005"/>
                    </a:tc>
                    <a:tc>
                      <a:txBody>
                        <a:bodyPr/>
                        <a:lstStyle/>
                        <a:p>
                          <a:r>
                            <a:rPr lang="en-US" sz="1600" dirty="0"/>
                            <a:t>DEFINITION</a:t>
                          </a:r>
                        </a:p>
                      </a:txBody>
                      <a:tcPr marL="91005" marR="91005"/>
                    </a:tc>
                    <a:tc>
                      <a:txBody>
                        <a:bodyPr/>
                        <a:lstStyle/>
                        <a:p>
                          <a:r>
                            <a:rPr lang="en-US" sz="1600" dirty="0"/>
                            <a:t>Example/Representation</a:t>
                          </a:r>
                          <a:r>
                            <a:rPr lang="en-US" sz="1600" baseline="0" dirty="0"/>
                            <a:t> </a:t>
                          </a:r>
                          <a:endParaRPr lang="en-US" sz="1600" dirty="0"/>
                        </a:p>
                      </a:txBody>
                      <a:tcPr marL="91005" marR="91005"/>
                    </a:tc>
                    <a:extLst>
                      <a:ext uri="{0D108BD9-81ED-4DB2-BD59-A6C34878D82A}">
                        <a16:rowId xmlns:a16="http://schemas.microsoft.com/office/drawing/2014/main" val="10000"/>
                      </a:ext>
                    </a:extLst>
                  </a:tr>
                  <a:tr h="599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Fraction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200" dirty="0"/>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A number with parts of a whole; includes a numerator and a denominator.</a:t>
                          </a:r>
                        </a:p>
                      </a:txBody>
                      <a:tcPr marL="91005" marR="91005"/>
                    </a:tc>
                    <a:tc>
                      <a:txBody>
                        <a:bodyPr/>
                        <a:lstStyle/>
                        <a:p>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3</m:t>
                                  </m:r>
                                </m:num>
                                <m:den>
                                  <m:r>
                                    <a:rPr lang="en-US" sz="1800" b="0" i="1" smtClean="0">
                                      <a:solidFill>
                                        <a:srgbClr val="FF0000"/>
                                      </a:solidFill>
                                      <a:latin typeface="Cambria Math" panose="02040503050406030204" pitchFamily="18" charset="0"/>
                                      <a:ea typeface="Cambria Math" panose="02040503050406030204" pitchFamily="18" charset="0"/>
                                    </a:rPr>
                                    <m:t>4</m:t>
                                  </m:r>
                                </m:den>
                              </m:f>
                            </m:oMath>
                          </a14:m>
                          <a:r>
                            <a:rPr lang="en-US" sz="1800" dirty="0">
                              <a:solidFill>
                                <a:srgbClr val="FF0000"/>
                              </a:solidFill>
                              <a:latin typeface="Cambria Math" panose="02040503050406030204" pitchFamily="18" charset="0"/>
                              <a:ea typeface="Cambria Math" panose="02040503050406030204" pitchFamily="18" charset="0"/>
                            </a:rPr>
                            <a:t> </a:t>
                          </a:r>
                          <a14:m>
                            <m:oMath xmlns:m="http://schemas.openxmlformats.org/officeDocument/2006/math">
                              <m:r>
                                <a:rPr lang="en-US" sz="1800" b="0" i="0" smtClean="0">
                                  <a:solidFill>
                                    <a:srgbClr val="FF0000"/>
                                  </a:solidFill>
                                  <a:latin typeface="Cambria Math" panose="02040503050406030204" pitchFamily="18" charset="0"/>
                                  <a:ea typeface="Cambria Math" panose="02040503050406030204" pitchFamily="18" charset="0"/>
                                </a:rPr>
                                <m:t>, </m:t>
                              </m:r>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5</m:t>
                                  </m:r>
                                </m:num>
                                <m:den>
                                  <m:r>
                                    <a:rPr lang="en-US" sz="1800" b="0" i="1" smtClean="0">
                                      <a:solidFill>
                                        <a:srgbClr val="FF0000"/>
                                      </a:solidFill>
                                      <a:latin typeface="Cambria Math" panose="02040503050406030204" pitchFamily="18" charset="0"/>
                                      <a:ea typeface="Cambria Math" panose="02040503050406030204" pitchFamily="18" charset="0"/>
                                    </a:rPr>
                                    <m:t>8</m:t>
                                  </m:r>
                                </m:den>
                              </m:f>
                            </m:oMath>
                          </a14:m>
                          <a:r>
                            <a:rPr lang="en-US" sz="1800" dirty="0">
                              <a:solidFill>
                                <a:srgbClr val="FF0000"/>
                              </a:solidFill>
                              <a:latin typeface="Cambria Math" panose="02040503050406030204" pitchFamily="18" charset="0"/>
                              <a:ea typeface="Cambria Math" panose="02040503050406030204" pitchFamily="18" charset="0"/>
                            </a:rPr>
                            <a:t> ,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1</m:t>
                                  </m:r>
                                </m:num>
                                <m:den>
                                  <m:r>
                                    <a:rPr lang="en-US" sz="1800" b="0" i="1" smtClean="0">
                                      <a:solidFill>
                                        <a:srgbClr val="FF0000"/>
                                      </a:solidFill>
                                      <a:latin typeface="Cambria Math" panose="02040503050406030204" pitchFamily="18" charset="0"/>
                                      <a:ea typeface="Cambria Math" panose="02040503050406030204" pitchFamily="18" charset="0"/>
                                    </a:rPr>
                                    <m:t>8</m:t>
                                  </m:r>
                                </m:den>
                              </m:f>
                            </m:oMath>
                          </a14:m>
                          <a:r>
                            <a:rPr lang="en-US" sz="1800" dirty="0">
                              <a:solidFill>
                                <a:srgbClr val="FF0000"/>
                              </a:solidFill>
                              <a:latin typeface="Cambria Math" panose="02040503050406030204" pitchFamily="18" charset="0"/>
                              <a:ea typeface="Cambria Math" panose="02040503050406030204" pitchFamily="18" charset="0"/>
                            </a:rPr>
                            <a:t> ,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3</m:t>
                                  </m:r>
                                </m:num>
                                <m:den>
                                  <m:r>
                                    <a:rPr lang="en-US" sz="1800" b="0" i="1" smtClean="0">
                                      <a:solidFill>
                                        <a:srgbClr val="FF0000"/>
                                      </a:solidFill>
                                      <a:latin typeface="Cambria Math" panose="02040503050406030204" pitchFamily="18" charset="0"/>
                                      <a:ea typeface="Cambria Math" panose="02040503050406030204" pitchFamily="18" charset="0"/>
                                    </a:rPr>
                                    <m:t>2</m:t>
                                  </m:r>
                                </m:den>
                              </m:f>
                            </m:oMath>
                          </a14:m>
                          <a:r>
                            <a:rPr lang="en-US" sz="1800" dirty="0">
                              <a:solidFill>
                                <a:srgbClr val="FF0000"/>
                              </a:solidFill>
                              <a:latin typeface="Cambria Math" panose="02040503050406030204" pitchFamily="18" charset="0"/>
                              <a:ea typeface="Cambria Math" panose="02040503050406030204" pitchFamily="18" charset="0"/>
                            </a:rPr>
                            <a:t> </a:t>
                          </a:r>
                          <a14:m>
                            <m:oMath xmlns:m="http://schemas.openxmlformats.org/officeDocument/2006/math">
                              <m:r>
                                <a:rPr lang="en-US" sz="1800" b="0" i="0" smtClean="0">
                                  <a:solidFill>
                                    <a:srgbClr val="FF0000"/>
                                  </a:solidFill>
                                  <a:latin typeface="Cambria Math" panose="02040503050406030204" pitchFamily="18" charset="0"/>
                                  <a:ea typeface="Cambria Math" panose="02040503050406030204" pitchFamily="18" charset="0"/>
                                </a:rPr>
                                <m:t>, </m:t>
                              </m:r>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5</m:t>
                                  </m:r>
                                </m:num>
                                <m:den>
                                  <m:r>
                                    <a:rPr lang="en-US" sz="1800" b="0" i="1" smtClean="0">
                                      <a:solidFill>
                                        <a:srgbClr val="FF0000"/>
                                      </a:solidFill>
                                      <a:latin typeface="Cambria Math" panose="02040503050406030204" pitchFamily="18" charset="0"/>
                                      <a:ea typeface="Cambria Math" panose="02040503050406030204" pitchFamily="18" charset="0"/>
                                    </a:rPr>
                                    <m:t>5</m:t>
                                  </m:r>
                                </m:den>
                              </m:f>
                            </m:oMath>
                          </a14:m>
                          <a:endParaRPr lang="en-US" sz="1800" dirty="0">
                            <a:latin typeface="Cambria Math" panose="02040503050406030204" pitchFamily="18" charset="0"/>
                            <a:ea typeface="Cambria Math" panose="02040503050406030204" pitchFamily="18" charset="0"/>
                          </a:endParaRPr>
                        </a:p>
                      </a:txBody>
                      <a:tcPr marL="91005" marR="91005"/>
                    </a:tc>
                    <a:extLst>
                      <a:ext uri="{0D108BD9-81ED-4DB2-BD59-A6C34878D82A}">
                        <a16:rowId xmlns:a16="http://schemas.microsoft.com/office/drawing/2014/main" val="10001"/>
                      </a:ext>
                    </a:extLst>
                  </a:tr>
                  <a:tr h="6007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Numerator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200" dirty="0"/>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The number of parts in</a:t>
                          </a:r>
                          <a:r>
                            <a:rPr lang="en-US" sz="1600" kern="200" baseline="0" dirty="0"/>
                            <a:t> a fraction.</a:t>
                          </a:r>
                          <a:endParaRPr lang="en-US" sz="1600" kern="200" dirty="0"/>
                        </a:p>
                      </a:txBody>
                      <a:tcPr marL="91005" marR="91005"/>
                    </a:tc>
                    <a:tc>
                      <a:txBody>
                        <a:bodyPr/>
                        <a:lstStyle/>
                        <a:p>
                          <a:pPr/>
                          <a14:m>
                            <m:oMathPara xmlns:m="http://schemas.openxmlformats.org/officeDocument/2006/math">
                              <m:oMathParaPr>
                                <m:jc m:val="left"/>
                              </m:oMathParaPr>
                              <m:oMath xmlns:m="http://schemas.openxmlformats.org/officeDocument/2006/math">
                                <m:r>
                                  <a:rPr lang="en-US" sz="1800" b="0" i="0" smtClean="0">
                                    <a:solidFill>
                                      <a:srgbClr val="FF0000"/>
                                    </a:solidFill>
                                    <a:latin typeface="Cambria Math" charset="0"/>
                                  </a:rPr>
                                  <m:t> </m:t>
                                </m:r>
                                <m:f>
                                  <m:fPr>
                                    <m:ctrlPr>
                                      <a:rPr lang="en-US" sz="1800" b="0" i="1" smtClean="0">
                                        <a:solidFill>
                                          <a:srgbClr val="FF0000"/>
                                        </a:solidFill>
                                        <a:latin typeface="Cambria Math" panose="02040503050406030204" pitchFamily="18" charset="0"/>
                                      </a:rPr>
                                    </m:ctrlPr>
                                  </m:fPr>
                                  <m:num>
                                    <m:r>
                                      <a:rPr lang="en-US" sz="1800" b="0" i="0" smtClean="0">
                                        <a:solidFill>
                                          <a:srgbClr val="FF0000"/>
                                        </a:solidFill>
                                        <a:latin typeface="Cambria Math" charset="0"/>
                                      </a:rPr>
                                      <m:t>5</m:t>
                                    </m:r>
                                  </m:num>
                                  <m:den>
                                    <m:r>
                                      <a:rPr lang="en-US" sz="1800" b="0" i="0" smtClean="0">
                                        <a:solidFill>
                                          <a:srgbClr val="FF0000"/>
                                        </a:solidFill>
                                        <a:latin typeface="Cambria Math" charset="0"/>
                                      </a:rPr>
                                      <m:t>6</m:t>
                                    </m:r>
                                  </m:den>
                                </m:f>
                              </m:oMath>
                            </m:oMathPara>
                          </a14:m>
                          <a:endParaRPr lang="en-US" sz="1800" i="0" dirty="0"/>
                        </a:p>
                      </a:txBody>
                      <a:tcPr marL="91005" marR="91005"/>
                    </a:tc>
                    <a:extLst>
                      <a:ext uri="{0D108BD9-81ED-4DB2-BD59-A6C34878D82A}">
                        <a16:rowId xmlns:a16="http://schemas.microsoft.com/office/drawing/2014/main" val="10002"/>
                      </a:ext>
                    </a:extLst>
                  </a:tr>
                  <a:tr h="6279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Denominator</a:t>
                          </a:r>
                        </a:p>
                      </a:txBody>
                      <a:tcPr marL="91005" marR="91005"/>
                    </a:tc>
                    <a:tc>
                      <a:txBody>
                        <a:bodyPr/>
                        <a:lstStyle/>
                        <a:p>
                          <a:r>
                            <a:rPr lang="en-US" sz="1600" dirty="0"/>
                            <a:t>How many parts make up</a:t>
                          </a:r>
                          <a:r>
                            <a:rPr lang="en-US" sz="1600" baseline="0" dirty="0"/>
                            <a:t> the whole in a fraction.</a:t>
                          </a:r>
                          <a:endParaRPr lang="en-US" sz="1600" dirty="0"/>
                        </a:p>
                      </a:txBody>
                      <a:tcPr marL="91005" marR="91005"/>
                    </a:tc>
                    <a:tc>
                      <a:txBody>
                        <a:bodyPr/>
                        <a:lstStyle/>
                        <a:p>
                          <a:r>
                            <a:rPr lang="en-US" sz="1800" dirty="0">
                              <a:solidFill>
                                <a:srgbClr val="FF0000"/>
                              </a:solidFill>
                              <a:latin typeface="Cambria Math" panose="02040503050406030204" pitchFamily="18" charset="0"/>
                              <a:ea typeface="Cambria Math" panose="02040503050406030204" pitchFamily="18" charset="0"/>
                            </a:rPr>
                            <a:t>_</a:t>
                          </a:r>
                        </a:p>
                        <a:p>
                          <a:r>
                            <a:rPr lang="en-US" sz="1800" dirty="0">
                              <a:solidFill>
                                <a:srgbClr val="FF0000"/>
                              </a:solidFill>
                              <a:latin typeface="Cambria Math" panose="02040503050406030204" pitchFamily="18" charset="0"/>
                              <a:ea typeface="Cambria Math" panose="02040503050406030204" pitchFamily="18" charset="0"/>
                            </a:rPr>
                            <a:t>4</a:t>
                          </a:r>
                        </a:p>
                      </a:txBody>
                      <a:tcPr marL="91005" marR="91005"/>
                    </a:tc>
                    <a:extLst>
                      <a:ext uri="{0D108BD9-81ED-4DB2-BD59-A6C34878D82A}">
                        <a16:rowId xmlns:a16="http://schemas.microsoft.com/office/drawing/2014/main" val="10003"/>
                      </a:ext>
                    </a:extLst>
                  </a:tr>
                  <a:tr h="5681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Unit/Whole</a:t>
                          </a:r>
                        </a:p>
                      </a:txBody>
                      <a:tcPr marL="91005" marR="91005"/>
                    </a:tc>
                    <a:tc>
                      <a:txBody>
                        <a:bodyPr/>
                        <a:lstStyle/>
                        <a:p>
                          <a:r>
                            <a:rPr lang="en-US" sz="1600" dirty="0"/>
                            <a:t>One standard object</a:t>
                          </a:r>
                          <a:r>
                            <a:rPr lang="en-US" sz="1600" baseline="0" dirty="0"/>
                            <a:t> or standard of measure.</a:t>
                          </a:r>
                        </a:p>
                        <a:p>
                          <a:r>
                            <a:rPr lang="en-US" sz="1600" baseline="0" dirty="0"/>
                            <a:t>*Used to compare other quantities, like fractions.</a:t>
                          </a:r>
                          <a:endParaRPr lang="en-US" sz="1600" dirty="0"/>
                        </a:p>
                      </a:txBody>
                      <a:tcPr marL="91005" marR="91005"/>
                    </a:tc>
                    <a:tc>
                      <a:txBody>
                        <a:bodyPr/>
                        <a:lstStyle/>
                        <a:p>
                          <a:endParaRPr lang="en-US" sz="1800" dirty="0"/>
                        </a:p>
                      </a:txBody>
                      <a:tcPr marL="91005" marR="91005"/>
                    </a:tc>
                    <a:extLst>
                      <a:ext uri="{0D108BD9-81ED-4DB2-BD59-A6C34878D82A}">
                        <a16:rowId xmlns:a16="http://schemas.microsoft.com/office/drawing/2014/main" val="10004"/>
                      </a:ext>
                    </a:extLst>
                  </a:tr>
                  <a:tr h="568148">
                    <a:tc>
                      <a:txBody>
                        <a:bodyPr/>
                        <a:lstStyle/>
                        <a:p>
                          <a:pPr algn="l"/>
                          <a:r>
                            <a:rPr lang="en-US" sz="1600" dirty="0"/>
                            <a:t>Whole Number</a:t>
                          </a:r>
                        </a:p>
                      </a:txBody>
                      <a:tcPr marL="91005" marR="91005"/>
                    </a:tc>
                    <a:tc>
                      <a:txBody>
                        <a:bodyPr/>
                        <a:lstStyle/>
                        <a:p>
                          <a:r>
                            <a:rPr lang="en-US" sz="1600" dirty="0"/>
                            <a:t>A number represented</a:t>
                          </a:r>
                          <a:r>
                            <a:rPr lang="en-US" sz="1600" baseline="0" dirty="0"/>
                            <a:t> without a fraction; an integer.</a:t>
                          </a:r>
                        </a:p>
                        <a:p>
                          <a:r>
                            <a:rPr lang="en-US" sz="1600" baseline="0" dirty="0"/>
                            <a:t>*Can be used to count objects.</a:t>
                          </a:r>
                          <a:endParaRPr lang="en-US" sz="1600" dirty="0"/>
                        </a:p>
                      </a:txBody>
                      <a:tcPr marL="91005" marR="91005"/>
                    </a:tc>
                    <a:tc>
                      <a:txBody>
                        <a:bodyPr/>
                        <a:lstStyle/>
                        <a:p>
                          <a:r>
                            <a:rPr lang="en-US" sz="1800" dirty="0">
                              <a:solidFill>
                                <a:srgbClr val="FF0000"/>
                              </a:solidFill>
                              <a:latin typeface="Cambria Math" panose="02040503050406030204" pitchFamily="18" charset="0"/>
                              <a:ea typeface="Cambria Math" panose="02040503050406030204" pitchFamily="18" charset="0"/>
                            </a:rPr>
                            <a:t>1, 2, 3, 4, 5</a:t>
                          </a:r>
                          <a:r>
                            <a:rPr lang="is-IS" sz="1800" dirty="0">
                              <a:solidFill>
                                <a:srgbClr val="FF0000"/>
                              </a:solidFill>
                              <a:latin typeface="Cambria Math" panose="02040503050406030204" pitchFamily="18" charset="0"/>
                              <a:ea typeface="Cambria Math" panose="02040503050406030204" pitchFamily="18" charset="0"/>
                            </a:rPr>
                            <a:t> . . . </a:t>
                          </a:r>
                          <a:endParaRPr lang="en-US" sz="1800" dirty="0">
                            <a:solidFill>
                              <a:srgbClr val="FF0000"/>
                            </a:solidFill>
                            <a:latin typeface="Cambria Math" panose="02040503050406030204" pitchFamily="18" charset="0"/>
                            <a:ea typeface="Cambria Math" panose="02040503050406030204" pitchFamily="18" charset="0"/>
                          </a:endParaRPr>
                        </a:p>
                      </a:txBody>
                      <a:tcPr marL="91005" marR="91005"/>
                    </a:tc>
                    <a:extLst>
                      <a:ext uri="{0D108BD9-81ED-4DB2-BD59-A6C34878D82A}">
                        <a16:rowId xmlns:a16="http://schemas.microsoft.com/office/drawing/2014/main" val="10005"/>
                      </a:ext>
                    </a:extLst>
                  </a:tr>
                  <a:tr h="471526">
                    <a:tc>
                      <a:txBody>
                        <a:bodyPr/>
                        <a:lstStyle/>
                        <a:p>
                          <a:pPr algn="l"/>
                          <a:r>
                            <a:rPr lang="en-US" sz="1600" dirty="0"/>
                            <a:t>Unit Fraction</a:t>
                          </a:r>
                        </a:p>
                      </a:txBody>
                      <a:tcPr marL="91005" marR="91005"/>
                    </a:tc>
                    <a:tc>
                      <a:txBody>
                        <a:bodyPr/>
                        <a:lstStyle/>
                        <a:p>
                          <a:r>
                            <a:rPr lang="en-US" sz="1600" dirty="0"/>
                            <a:t>A fraction with 1 in the numerator.</a:t>
                          </a:r>
                        </a:p>
                      </a:txBody>
                      <a:tcPr marL="91005" marR="91005"/>
                    </a:tc>
                    <a:tc>
                      <a:txBody>
                        <a:bodyPr/>
                        <a:lstStyle/>
                        <a:p>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1</m:t>
                                  </m:r>
                                </m:num>
                                <m:den>
                                  <m:r>
                                    <a:rPr lang="en-US" sz="1800" b="0" i="1" smtClean="0">
                                      <a:solidFill>
                                        <a:srgbClr val="FF0000"/>
                                      </a:solidFill>
                                      <a:latin typeface="Cambria Math" panose="02040503050406030204" pitchFamily="18" charset="0"/>
                                      <a:ea typeface="Cambria Math" panose="02040503050406030204" pitchFamily="18" charset="0"/>
                                    </a:rPr>
                                    <m:t>2</m:t>
                                  </m:r>
                                </m:den>
                              </m:f>
                            </m:oMath>
                          </a14:m>
                          <a:r>
                            <a:rPr lang="en-US" sz="1800" dirty="0">
                              <a:solidFill>
                                <a:srgbClr val="FF0000"/>
                              </a:solidFill>
                              <a:latin typeface="Cambria Math" panose="02040503050406030204" pitchFamily="18" charset="0"/>
                              <a:ea typeface="Cambria Math" panose="02040503050406030204" pitchFamily="18" charset="0"/>
                            </a:rPr>
                            <a:t> </a:t>
                          </a:r>
                          <a14:m>
                            <m:oMath xmlns:m="http://schemas.openxmlformats.org/officeDocument/2006/math">
                              <m:r>
                                <a:rPr lang="en-US" sz="1800" b="0" i="1" smtClean="0">
                                  <a:solidFill>
                                    <a:srgbClr val="FF0000"/>
                                  </a:solidFill>
                                  <a:latin typeface="Cambria Math" panose="02040503050406030204" pitchFamily="18" charset="0"/>
                                  <a:ea typeface="Cambria Math" panose="02040503050406030204" pitchFamily="18" charset="0"/>
                                </a:rPr>
                                <m:t>,</m:t>
                              </m:r>
                              <m:r>
                                <a:rPr lang="en-US" sz="1800" b="0" i="0" smtClean="0">
                                  <a:solidFill>
                                    <a:srgbClr val="FF0000"/>
                                  </a:solidFill>
                                  <a:latin typeface="Cambria Math" panose="02040503050406030204" pitchFamily="18" charset="0"/>
                                  <a:ea typeface="Cambria Math" panose="02040503050406030204" pitchFamily="18" charset="0"/>
                                </a:rPr>
                                <m:t> </m:t>
                              </m:r>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1</m:t>
                                  </m:r>
                                </m:num>
                                <m:den>
                                  <m:r>
                                    <a:rPr lang="en-US" sz="1800" b="0" i="1" smtClean="0">
                                      <a:solidFill>
                                        <a:srgbClr val="FF0000"/>
                                      </a:solidFill>
                                      <a:latin typeface="Cambria Math" panose="02040503050406030204" pitchFamily="18" charset="0"/>
                                      <a:ea typeface="Cambria Math" panose="02040503050406030204" pitchFamily="18" charset="0"/>
                                    </a:rPr>
                                    <m:t>5</m:t>
                                  </m:r>
                                </m:den>
                              </m:f>
                            </m:oMath>
                          </a14:m>
                          <a:r>
                            <a:rPr lang="en-US" sz="1800" dirty="0">
                              <a:solidFill>
                                <a:srgbClr val="FF0000"/>
                              </a:solidFill>
                              <a:latin typeface="Cambria Math" panose="02040503050406030204" pitchFamily="18" charset="0"/>
                              <a:ea typeface="Cambria Math" panose="02040503050406030204" pitchFamily="18" charset="0"/>
                            </a:rPr>
                            <a:t> ,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1</m:t>
                                  </m:r>
                                </m:num>
                                <m:den>
                                  <m:r>
                                    <a:rPr lang="en-US" sz="1800" b="0" i="1" smtClean="0">
                                      <a:solidFill>
                                        <a:srgbClr val="FF0000"/>
                                      </a:solidFill>
                                      <a:latin typeface="Cambria Math" panose="02040503050406030204" pitchFamily="18" charset="0"/>
                                      <a:ea typeface="Cambria Math" panose="02040503050406030204" pitchFamily="18" charset="0"/>
                                    </a:rPr>
                                    <m:t>4</m:t>
                                  </m:r>
                                </m:den>
                              </m:f>
                            </m:oMath>
                          </a14:m>
                          <a:r>
                            <a:rPr lang="en-US" sz="1800" dirty="0">
                              <a:solidFill>
                                <a:srgbClr val="FF0000"/>
                              </a:solidFill>
                              <a:latin typeface="Cambria Math" panose="02040503050406030204" pitchFamily="18" charset="0"/>
                              <a:ea typeface="Cambria Math" panose="02040503050406030204" pitchFamily="18" charset="0"/>
                            </a:rPr>
                            <a:t> ,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1</m:t>
                                  </m:r>
                                </m:num>
                                <m:den>
                                  <m:r>
                                    <a:rPr lang="en-US" sz="1800" b="0" i="1" smtClean="0">
                                      <a:solidFill>
                                        <a:srgbClr val="FF0000"/>
                                      </a:solidFill>
                                      <a:latin typeface="Cambria Math" panose="02040503050406030204" pitchFamily="18" charset="0"/>
                                      <a:ea typeface="Cambria Math" panose="02040503050406030204" pitchFamily="18" charset="0"/>
                                    </a:rPr>
                                    <m:t>8</m:t>
                                  </m:r>
                                </m:den>
                              </m:f>
                            </m:oMath>
                          </a14:m>
                          <a:endParaRPr lang="en-US" sz="1800" dirty="0">
                            <a:latin typeface="Cambria Math" panose="02040503050406030204" pitchFamily="18" charset="0"/>
                            <a:ea typeface="Cambria Math" panose="02040503050406030204" pitchFamily="18" charset="0"/>
                          </a:endParaRPr>
                        </a:p>
                      </a:txBody>
                      <a:tcPr marL="91005" marR="91005"/>
                    </a:tc>
                    <a:extLst>
                      <a:ext uri="{0D108BD9-81ED-4DB2-BD59-A6C34878D82A}">
                        <a16:rowId xmlns:a16="http://schemas.microsoft.com/office/drawing/2014/main" val="10006"/>
                      </a:ext>
                    </a:extLst>
                  </a:tr>
                  <a:tr h="568148">
                    <a:tc>
                      <a:txBody>
                        <a:bodyPr/>
                        <a:lstStyle/>
                        <a:p>
                          <a:r>
                            <a:rPr lang="en-US" sz="1600" dirty="0"/>
                            <a:t>Proper Fraction</a:t>
                          </a:r>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A fraction that is less than 1. </a:t>
                          </a:r>
                          <a:endParaRPr lang="en-US" sz="1600" dirty="0"/>
                        </a:p>
                        <a:p>
                          <a:r>
                            <a:rPr lang="en-US" sz="1600" dirty="0"/>
                            <a:t>The numerator</a:t>
                          </a:r>
                          <a:r>
                            <a:rPr lang="en-US" sz="1600" baseline="0" dirty="0"/>
                            <a:t> is less than the denominator.</a:t>
                          </a:r>
                          <a:endParaRPr lang="en-US" sz="1600" dirty="0"/>
                        </a:p>
                      </a:txBody>
                      <a:tcPr marL="91005" marR="91005"/>
                    </a:tc>
                    <a:tc>
                      <a:txBody>
                        <a:bodyPr/>
                        <a:lstStyle/>
                        <a:p>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3</m:t>
                                  </m:r>
                                </m:num>
                                <m:den>
                                  <m:r>
                                    <a:rPr lang="en-US" sz="1800" b="0" i="1" smtClean="0">
                                      <a:solidFill>
                                        <a:srgbClr val="FF0000"/>
                                      </a:solidFill>
                                      <a:latin typeface="Cambria Math" panose="02040503050406030204" pitchFamily="18" charset="0"/>
                                      <a:ea typeface="Cambria Math" panose="02040503050406030204" pitchFamily="18" charset="0"/>
                                    </a:rPr>
                                    <m:t>4</m:t>
                                  </m:r>
                                </m:den>
                              </m:f>
                            </m:oMath>
                          </a14:m>
                          <a:r>
                            <a:rPr lang="en-US" sz="1800" dirty="0">
                              <a:solidFill>
                                <a:srgbClr val="FF0000"/>
                              </a:solidFill>
                              <a:latin typeface="Cambria Math" panose="02040503050406030204" pitchFamily="18" charset="0"/>
                              <a:ea typeface="Cambria Math" panose="02040503050406030204" pitchFamily="18" charset="0"/>
                            </a:rPr>
                            <a:t> </a:t>
                          </a:r>
                          <a14:m>
                            <m:oMath xmlns:m="http://schemas.openxmlformats.org/officeDocument/2006/math">
                              <m:r>
                                <a:rPr lang="en-US" sz="1800" b="0" i="0" smtClean="0">
                                  <a:solidFill>
                                    <a:srgbClr val="FF0000"/>
                                  </a:solidFill>
                                  <a:latin typeface="Cambria Math" panose="02040503050406030204" pitchFamily="18" charset="0"/>
                                  <a:ea typeface="Cambria Math" panose="02040503050406030204" pitchFamily="18" charset="0"/>
                                </a:rPr>
                                <m:t>, </m:t>
                              </m:r>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5</m:t>
                                  </m:r>
                                </m:num>
                                <m:den>
                                  <m:r>
                                    <a:rPr lang="en-US" sz="1800" b="0" i="1" smtClean="0">
                                      <a:solidFill>
                                        <a:srgbClr val="FF0000"/>
                                      </a:solidFill>
                                      <a:latin typeface="Cambria Math" panose="02040503050406030204" pitchFamily="18" charset="0"/>
                                      <a:ea typeface="Cambria Math" panose="02040503050406030204" pitchFamily="18" charset="0"/>
                                    </a:rPr>
                                    <m:t>8</m:t>
                                  </m:r>
                                </m:den>
                              </m:f>
                            </m:oMath>
                          </a14:m>
                          <a:r>
                            <a:rPr lang="en-US" sz="1800" dirty="0">
                              <a:solidFill>
                                <a:srgbClr val="FF0000"/>
                              </a:solidFill>
                              <a:latin typeface="Cambria Math" panose="02040503050406030204" pitchFamily="18" charset="0"/>
                              <a:ea typeface="Cambria Math" panose="02040503050406030204" pitchFamily="18" charset="0"/>
                            </a:rPr>
                            <a:t> ,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10</m:t>
                                  </m:r>
                                </m:num>
                                <m:den>
                                  <m:r>
                                    <a:rPr lang="en-US" sz="1800" b="0" i="1" smtClean="0">
                                      <a:solidFill>
                                        <a:srgbClr val="FF0000"/>
                                      </a:solidFill>
                                      <a:latin typeface="Cambria Math" panose="02040503050406030204" pitchFamily="18" charset="0"/>
                                      <a:ea typeface="Cambria Math" panose="02040503050406030204" pitchFamily="18" charset="0"/>
                                    </a:rPr>
                                    <m:t>12</m:t>
                                  </m:r>
                                </m:den>
                              </m:f>
                            </m:oMath>
                          </a14:m>
                          <a:r>
                            <a:rPr lang="en-US" sz="1800" dirty="0">
                              <a:solidFill>
                                <a:srgbClr val="FF0000"/>
                              </a:solidFill>
                              <a:latin typeface="Cambria Math" panose="02040503050406030204" pitchFamily="18" charset="0"/>
                              <a:ea typeface="Cambria Math" panose="02040503050406030204" pitchFamily="18" charset="0"/>
                            </a:rPr>
                            <a:t> ,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1</m:t>
                                  </m:r>
                                </m:num>
                                <m:den>
                                  <m:r>
                                    <a:rPr lang="en-US" sz="1800" b="0" i="1" smtClean="0">
                                      <a:solidFill>
                                        <a:srgbClr val="FF0000"/>
                                      </a:solidFill>
                                      <a:latin typeface="Cambria Math" panose="02040503050406030204" pitchFamily="18" charset="0"/>
                                      <a:ea typeface="Cambria Math" panose="02040503050406030204" pitchFamily="18" charset="0"/>
                                    </a:rPr>
                                    <m:t>8</m:t>
                                  </m:r>
                                </m:den>
                              </m:f>
                            </m:oMath>
                          </a14:m>
                          <a:endParaRPr lang="en-US" sz="1800" dirty="0">
                            <a:latin typeface="Cambria Math" panose="02040503050406030204" pitchFamily="18" charset="0"/>
                            <a:ea typeface="Cambria Math" panose="02040503050406030204" pitchFamily="18" charset="0"/>
                          </a:endParaRPr>
                        </a:p>
                      </a:txBody>
                      <a:tcPr marL="91005" marR="91005"/>
                    </a:tc>
                    <a:extLst>
                      <a:ext uri="{0D108BD9-81ED-4DB2-BD59-A6C34878D82A}">
                        <a16:rowId xmlns:a16="http://schemas.microsoft.com/office/drawing/2014/main" val="10007"/>
                      </a:ext>
                    </a:extLst>
                  </a:tr>
                  <a:tr h="674816">
                    <a:tc>
                      <a:txBody>
                        <a:bodyPr/>
                        <a:lstStyle/>
                        <a:p>
                          <a:r>
                            <a:rPr lang="en-US" sz="1600" dirty="0"/>
                            <a:t>Improper</a:t>
                          </a:r>
                          <a:r>
                            <a:rPr lang="en-US" sz="1600" baseline="0" dirty="0"/>
                            <a:t> </a:t>
                          </a:r>
                          <a:r>
                            <a:rPr lang="en-US" sz="1600" dirty="0"/>
                            <a:t>Fraction</a:t>
                          </a:r>
                        </a:p>
                      </a:txBody>
                      <a:tcPr marL="91005" marR="91005"/>
                    </a:tc>
                    <a:tc>
                      <a:txBody>
                        <a:bodyPr/>
                        <a:lstStyle/>
                        <a:p>
                          <a:r>
                            <a:rPr lang="en-US" sz="1600" dirty="0"/>
                            <a:t>A fraction that is equal</a:t>
                          </a:r>
                          <a:r>
                            <a:rPr lang="en-US" sz="1600" baseline="0" dirty="0"/>
                            <a:t> to or </a:t>
                          </a:r>
                          <a:r>
                            <a:rPr lang="en-US" sz="1600" dirty="0"/>
                            <a:t>greater than 1.</a:t>
                          </a:r>
                        </a:p>
                      </a:txBody>
                      <a:tcPr marL="91005" marR="9100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3</m:t>
                                  </m:r>
                                </m:num>
                                <m:den>
                                  <m:r>
                                    <a:rPr lang="en-US" sz="1800" b="0" i="1" smtClean="0">
                                      <a:solidFill>
                                        <a:srgbClr val="FF0000"/>
                                      </a:solidFill>
                                      <a:latin typeface="Cambria Math" panose="02040503050406030204" pitchFamily="18" charset="0"/>
                                      <a:ea typeface="Cambria Math" panose="02040503050406030204" pitchFamily="18" charset="0"/>
                                    </a:rPr>
                                    <m:t>2</m:t>
                                  </m:r>
                                </m:den>
                              </m:f>
                            </m:oMath>
                          </a14:m>
                          <a:r>
                            <a:rPr lang="en-US" sz="1800" dirty="0">
                              <a:solidFill>
                                <a:srgbClr val="FF0000"/>
                              </a:solidFill>
                              <a:latin typeface="Cambria Math" panose="02040503050406030204" pitchFamily="18" charset="0"/>
                              <a:ea typeface="Cambria Math" panose="02040503050406030204" pitchFamily="18" charset="0"/>
                            </a:rPr>
                            <a:t> </a:t>
                          </a:r>
                          <a14:m>
                            <m:oMath xmlns:m="http://schemas.openxmlformats.org/officeDocument/2006/math">
                              <m:r>
                                <a:rPr lang="en-US" sz="1800" b="0" i="0" smtClean="0">
                                  <a:solidFill>
                                    <a:srgbClr val="FF0000"/>
                                  </a:solidFill>
                                  <a:latin typeface="Cambria Math" panose="02040503050406030204" pitchFamily="18" charset="0"/>
                                  <a:ea typeface="Cambria Math" panose="02040503050406030204" pitchFamily="18" charset="0"/>
                                </a:rPr>
                                <m:t>, </m:t>
                              </m:r>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5</m:t>
                                  </m:r>
                                </m:num>
                                <m:den>
                                  <m:r>
                                    <a:rPr lang="en-US" sz="1800" b="0" i="1" smtClean="0">
                                      <a:solidFill>
                                        <a:srgbClr val="FF0000"/>
                                      </a:solidFill>
                                      <a:latin typeface="Cambria Math" panose="02040503050406030204" pitchFamily="18" charset="0"/>
                                      <a:ea typeface="Cambria Math" panose="02040503050406030204" pitchFamily="18" charset="0"/>
                                    </a:rPr>
                                    <m:t>5</m:t>
                                  </m:r>
                                </m:den>
                              </m:f>
                            </m:oMath>
                          </a14:m>
                          <a:r>
                            <a:rPr lang="en-US" sz="1800" dirty="0">
                              <a:solidFill>
                                <a:srgbClr val="FF0000"/>
                              </a:solidFill>
                              <a:latin typeface="Cambria Math" panose="02040503050406030204" pitchFamily="18" charset="0"/>
                              <a:ea typeface="Cambria Math" panose="02040503050406030204" pitchFamily="18" charset="0"/>
                            </a:rPr>
                            <a:t> ,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10</m:t>
                                  </m:r>
                                </m:num>
                                <m:den>
                                  <m:r>
                                    <a:rPr lang="en-US" sz="1800" b="0" i="1" smtClean="0">
                                      <a:solidFill>
                                        <a:srgbClr val="FF0000"/>
                                      </a:solidFill>
                                      <a:latin typeface="Cambria Math" panose="02040503050406030204" pitchFamily="18" charset="0"/>
                                      <a:ea typeface="Cambria Math" panose="02040503050406030204" pitchFamily="18" charset="0"/>
                                    </a:rPr>
                                    <m:t>4</m:t>
                                  </m:r>
                                </m:den>
                              </m:f>
                            </m:oMath>
                          </a14:m>
                          <a:r>
                            <a:rPr lang="en-US" sz="1800" dirty="0">
                              <a:solidFill>
                                <a:srgbClr val="FF0000"/>
                              </a:solidFill>
                              <a:latin typeface="Cambria Math" panose="02040503050406030204" pitchFamily="18" charset="0"/>
                              <a:ea typeface="Cambria Math" panose="02040503050406030204" pitchFamily="18" charset="0"/>
                            </a:rPr>
                            <a:t> ,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8</m:t>
                                  </m:r>
                                </m:num>
                                <m:den>
                                  <m:r>
                                    <a:rPr lang="en-US" sz="1800" b="0" i="1" smtClean="0">
                                      <a:solidFill>
                                        <a:srgbClr val="FF0000"/>
                                      </a:solidFill>
                                      <a:latin typeface="Cambria Math" panose="02040503050406030204" pitchFamily="18" charset="0"/>
                                      <a:ea typeface="Cambria Math" panose="02040503050406030204" pitchFamily="18" charset="0"/>
                                    </a:rPr>
                                    <m:t>8</m:t>
                                  </m:r>
                                </m:den>
                              </m:f>
                            </m:oMath>
                          </a14:m>
                          <a:endParaRPr lang="en-US" sz="1800" dirty="0">
                            <a:latin typeface="Cambria Math" panose="02040503050406030204" pitchFamily="18" charset="0"/>
                            <a:ea typeface="Cambria Math" panose="02040503050406030204" pitchFamily="18" charset="0"/>
                          </a:endParaRPr>
                        </a:p>
                      </a:txBody>
                      <a:tcPr marL="91005" marR="91005"/>
                    </a:tc>
                    <a:extLst>
                      <a:ext uri="{0D108BD9-81ED-4DB2-BD59-A6C34878D82A}">
                        <a16:rowId xmlns:a16="http://schemas.microsoft.com/office/drawing/2014/main" val="10008"/>
                      </a:ext>
                    </a:extLst>
                  </a:tr>
                </a:tbl>
              </a:graphicData>
            </a:graphic>
          </p:graphicFrame>
        </mc:Choice>
        <mc:Fallback xmlns="">
          <p:graphicFrame>
            <p:nvGraphicFramePr>
              <p:cNvPr id="5" name="Content Placeholder 4"/>
              <p:cNvGraphicFramePr>
                <a:graphicFrameLocks noGrp="1"/>
              </p:cNvGraphicFramePr>
              <p:nvPr>
                <p:ph idx="1"/>
                <p:extLst>
                  <p:ext uri="{D42A27DB-BD31-4B8C-83A1-F6EECF244321}">
                    <p14:modId xmlns:p14="http://schemas.microsoft.com/office/powerpoint/2010/main" val="972154507"/>
                  </p:ext>
                </p:extLst>
              </p:nvPr>
            </p:nvGraphicFramePr>
            <p:xfrm>
              <a:off x="915988" y="1079500"/>
              <a:ext cx="10967615" cy="5080011"/>
            </p:xfrm>
            <a:graphic>
              <a:graphicData uri="http://schemas.openxmlformats.org/drawingml/2006/table">
                <a:tbl>
                  <a:tblPr firstRow="1" bandRow="1">
                    <a:tableStyleId>{5C22544A-7EE6-4342-B048-85BDC9FD1C3A}</a:tableStyleId>
                  </a:tblPr>
                  <a:tblGrid>
                    <a:gridCol w="1887739">
                      <a:extLst>
                        <a:ext uri="{9D8B030D-6E8A-4147-A177-3AD203B41FA5}">
                          <a16:colId xmlns:a16="http://schemas.microsoft.com/office/drawing/2014/main" val="20000"/>
                        </a:ext>
                      </a:extLst>
                    </a:gridCol>
                    <a:gridCol w="5664101">
                      <a:extLst>
                        <a:ext uri="{9D8B030D-6E8A-4147-A177-3AD203B41FA5}">
                          <a16:colId xmlns:a16="http://schemas.microsoft.com/office/drawing/2014/main" val="20001"/>
                        </a:ext>
                      </a:extLst>
                    </a:gridCol>
                    <a:gridCol w="3415775">
                      <a:extLst>
                        <a:ext uri="{9D8B030D-6E8A-4147-A177-3AD203B41FA5}">
                          <a16:colId xmlns:a16="http://schemas.microsoft.com/office/drawing/2014/main" val="20002"/>
                        </a:ext>
                      </a:extLst>
                    </a:gridCol>
                  </a:tblGrid>
                  <a:tr h="335280">
                    <a:tc>
                      <a:txBody>
                        <a:bodyPr/>
                        <a:lstStyle/>
                        <a:p>
                          <a:r>
                            <a:rPr lang="en-US" sz="1600" dirty="0"/>
                            <a:t>TERM</a:t>
                          </a:r>
                        </a:p>
                      </a:txBody>
                      <a:tcPr marL="91005" marR="91005"/>
                    </a:tc>
                    <a:tc>
                      <a:txBody>
                        <a:bodyPr/>
                        <a:lstStyle/>
                        <a:p>
                          <a:r>
                            <a:rPr lang="en-US" sz="1600" dirty="0"/>
                            <a:t>DEFINITION</a:t>
                          </a:r>
                        </a:p>
                      </a:txBody>
                      <a:tcPr marL="91005" marR="91005"/>
                    </a:tc>
                    <a:tc>
                      <a:txBody>
                        <a:bodyPr/>
                        <a:lstStyle/>
                        <a:p>
                          <a:r>
                            <a:rPr lang="en-US" sz="1600" dirty="0"/>
                            <a:t>Example/Representation</a:t>
                          </a:r>
                          <a:r>
                            <a:rPr lang="en-US" sz="1600" baseline="0" dirty="0"/>
                            <a:t> </a:t>
                          </a:r>
                          <a:endParaRPr lang="en-US" sz="1600" dirty="0"/>
                        </a:p>
                      </a:txBody>
                      <a:tcPr marL="91005" marR="91005"/>
                    </a:tc>
                    <a:extLst>
                      <a:ext uri="{0D108BD9-81ED-4DB2-BD59-A6C34878D82A}">
                        <a16:rowId xmlns:a16="http://schemas.microsoft.com/office/drawing/2014/main" val="10000"/>
                      </a:ext>
                    </a:extLst>
                  </a:tr>
                  <a:tr h="5995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Fraction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200" dirty="0"/>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A number with parts of a whole; includes a numerator and a denominator.</a:t>
                          </a:r>
                        </a:p>
                      </a:txBody>
                      <a:tcPr marL="91005" marR="91005"/>
                    </a:tc>
                    <a:tc>
                      <a:txBody>
                        <a:bodyPr/>
                        <a:lstStyle/>
                        <a:p>
                          <a:endParaRPr lang="en-US"/>
                        </a:p>
                      </a:txBody>
                      <a:tcPr marL="91005" marR="91005">
                        <a:blipFill>
                          <a:blip r:embed="rId3"/>
                          <a:stretch>
                            <a:fillRect l="-221034" t="-59184" r="-713" b="-696939"/>
                          </a:stretch>
                        </a:blipFill>
                      </a:tcPr>
                    </a:tc>
                    <a:extLst>
                      <a:ext uri="{0D108BD9-81ED-4DB2-BD59-A6C34878D82A}">
                        <a16:rowId xmlns:a16="http://schemas.microsoft.com/office/drawing/2014/main" val="10001"/>
                      </a:ext>
                    </a:extLst>
                  </a:tr>
                  <a:tr h="6123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Numerator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200" dirty="0"/>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The number of parts in</a:t>
                          </a:r>
                          <a:r>
                            <a:rPr lang="en-US" sz="1600" kern="200" baseline="0" dirty="0"/>
                            <a:t> a fraction.</a:t>
                          </a:r>
                          <a:endParaRPr lang="en-US" sz="1600" kern="200" dirty="0"/>
                        </a:p>
                      </a:txBody>
                      <a:tcPr marL="91005" marR="91005"/>
                    </a:tc>
                    <a:tc>
                      <a:txBody>
                        <a:bodyPr/>
                        <a:lstStyle/>
                        <a:p>
                          <a:endParaRPr lang="en-US"/>
                        </a:p>
                      </a:txBody>
                      <a:tcPr marL="91005" marR="91005">
                        <a:blipFill>
                          <a:blip r:embed="rId3"/>
                          <a:stretch>
                            <a:fillRect l="-221034" t="-154455" r="-713" b="-576238"/>
                          </a:stretch>
                        </a:blipFill>
                      </a:tcPr>
                    </a:tc>
                    <a:extLst>
                      <a:ext uri="{0D108BD9-81ED-4DB2-BD59-A6C34878D82A}">
                        <a16:rowId xmlns:a16="http://schemas.microsoft.com/office/drawing/2014/main" val="10002"/>
                      </a:ext>
                    </a:extLst>
                  </a:tr>
                  <a:tr h="64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Denominator</a:t>
                          </a:r>
                        </a:p>
                      </a:txBody>
                      <a:tcPr marL="91005" marR="91005"/>
                    </a:tc>
                    <a:tc>
                      <a:txBody>
                        <a:bodyPr/>
                        <a:lstStyle/>
                        <a:p>
                          <a:r>
                            <a:rPr lang="en-US" sz="1600" dirty="0"/>
                            <a:t>How many parts make up</a:t>
                          </a:r>
                          <a:r>
                            <a:rPr lang="en-US" sz="1600" baseline="0" dirty="0"/>
                            <a:t> the whole in a fraction.</a:t>
                          </a:r>
                          <a:endParaRPr lang="en-US" sz="1600" dirty="0"/>
                        </a:p>
                      </a:txBody>
                      <a:tcPr marL="91005" marR="91005"/>
                    </a:tc>
                    <a:tc>
                      <a:txBody>
                        <a:bodyPr/>
                        <a:lstStyle/>
                        <a:p>
                          <a:r>
                            <a:rPr lang="en-US" sz="1800" dirty="0">
                              <a:solidFill>
                                <a:srgbClr val="FF0000"/>
                              </a:solidFill>
                              <a:latin typeface="Cambria Math" panose="02040503050406030204" pitchFamily="18" charset="0"/>
                              <a:ea typeface="Cambria Math" panose="02040503050406030204" pitchFamily="18" charset="0"/>
                            </a:rPr>
                            <a:t>_</a:t>
                          </a:r>
                        </a:p>
                        <a:p>
                          <a:r>
                            <a:rPr lang="en-US" sz="1800" dirty="0">
                              <a:solidFill>
                                <a:srgbClr val="FF0000"/>
                              </a:solidFill>
                              <a:latin typeface="Cambria Math" panose="02040503050406030204" pitchFamily="18" charset="0"/>
                              <a:ea typeface="Cambria Math" panose="02040503050406030204" pitchFamily="18" charset="0"/>
                            </a:rPr>
                            <a:t>4</a:t>
                          </a:r>
                        </a:p>
                      </a:txBody>
                      <a:tcPr marL="91005" marR="91005"/>
                    </a:tc>
                    <a:extLst>
                      <a:ext uri="{0D108BD9-81ED-4DB2-BD59-A6C34878D82A}">
                        <a16:rowId xmlns:a16="http://schemas.microsoft.com/office/drawing/2014/main" val="10003"/>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200" dirty="0"/>
                            <a:t>Unit/Whole</a:t>
                          </a:r>
                        </a:p>
                      </a:txBody>
                      <a:tcPr marL="91005" marR="91005"/>
                    </a:tc>
                    <a:tc>
                      <a:txBody>
                        <a:bodyPr/>
                        <a:lstStyle/>
                        <a:p>
                          <a:r>
                            <a:rPr lang="en-US" sz="1600" dirty="0"/>
                            <a:t>One standard object</a:t>
                          </a:r>
                          <a:r>
                            <a:rPr lang="en-US" sz="1600" baseline="0" dirty="0"/>
                            <a:t> or standard of measure.</a:t>
                          </a:r>
                        </a:p>
                        <a:p>
                          <a:r>
                            <a:rPr lang="en-US" sz="1600" baseline="0" dirty="0"/>
                            <a:t>*Used to compare other quantities, like fractions.</a:t>
                          </a:r>
                          <a:endParaRPr lang="en-US" sz="1600" dirty="0"/>
                        </a:p>
                      </a:txBody>
                      <a:tcPr marL="91005" marR="91005"/>
                    </a:tc>
                    <a:tc>
                      <a:txBody>
                        <a:bodyPr/>
                        <a:lstStyle/>
                        <a:p>
                          <a:endParaRPr lang="en-US" sz="1800" dirty="0"/>
                        </a:p>
                      </a:txBody>
                      <a:tcPr marL="91005" marR="91005"/>
                    </a:tc>
                    <a:extLst>
                      <a:ext uri="{0D108BD9-81ED-4DB2-BD59-A6C34878D82A}">
                        <a16:rowId xmlns:a16="http://schemas.microsoft.com/office/drawing/2014/main" val="10004"/>
                      </a:ext>
                    </a:extLst>
                  </a:tr>
                  <a:tr h="579120">
                    <a:tc>
                      <a:txBody>
                        <a:bodyPr/>
                        <a:lstStyle/>
                        <a:p>
                          <a:pPr algn="l"/>
                          <a:r>
                            <a:rPr lang="en-US" sz="1600" dirty="0"/>
                            <a:t>Whole Number</a:t>
                          </a:r>
                        </a:p>
                      </a:txBody>
                      <a:tcPr marL="91005" marR="91005"/>
                    </a:tc>
                    <a:tc>
                      <a:txBody>
                        <a:bodyPr/>
                        <a:lstStyle/>
                        <a:p>
                          <a:r>
                            <a:rPr lang="en-US" sz="1600" dirty="0"/>
                            <a:t>A number represented</a:t>
                          </a:r>
                          <a:r>
                            <a:rPr lang="en-US" sz="1600" baseline="0" dirty="0"/>
                            <a:t> without a fraction; an integer.</a:t>
                          </a:r>
                        </a:p>
                        <a:p>
                          <a:r>
                            <a:rPr lang="en-US" sz="1600" baseline="0" dirty="0"/>
                            <a:t>*Can be used to count objects.</a:t>
                          </a:r>
                          <a:endParaRPr lang="en-US" sz="1600" dirty="0"/>
                        </a:p>
                      </a:txBody>
                      <a:tcPr marL="91005" marR="91005"/>
                    </a:tc>
                    <a:tc>
                      <a:txBody>
                        <a:bodyPr/>
                        <a:lstStyle/>
                        <a:p>
                          <a:r>
                            <a:rPr lang="en-US" sz="1800" dirty="0">
                              <a:solidFill>
                                <a:srgbClr val="FF0000"/>
                              </a:solidFill>
                              <a:latin typeface="Cambria Math" panose="02040503050406030204" pitchFamily="18" charset="0"/>
                              <a:ea typeface="Cambria Math" panose="02040503050406030204" pitchFamily="18" charset="0"/>
                            </a:rPr>
                            <a:t>1, 2, 3, 4, 5</a:t>
                          </a:r>
                          <a:r>
                            <a:rPr lang="is-IS" sz="1800" dirty="0">
                              <a:solidFill>
                                <a:srgbClr val="FF0000"/>
                              </a:solidFill>
                              <a:latin typeface="Cambria Math" panose="02040503050406030204" pitchFamily="18" charset="0"/>
                              <a:ea typeface="Cambria Math" panose="02040503050406030204" pitchFamily="18" charset="0"/>
                            </a:rPr>
                            <a:t> . . . </a:t>
                          </a:r>
                          <a:endParaRPr lang="en-US" sz="1800" dirty="0">
                            <a:solidFill>
                              <a:srgbClr val="FF0000"/>
                            </a:solidFill>
                            <a:latin typeface="Cambria Math" panose="02040503050406030204" pitchFamily="18" charset="0"/>
                            <a:ea typeface="Cambria Math" panose="02040503050406030204" pitchFamily="18" charset="0"/>
                          </a:endParaRPr>
                        </a:p>
                      </a:txBody>
                      <a:tcPr marL="91005" marR="91005"/>
                    </a:tc>
                    <a:extLst>
                      <a:ext uri="{0D108BD9-81ED-4DB2-BD59-A6C34878D82A}">
                        <a16:rowId xmlns:a16="http://schemas.microsoft.com/office/drawing/2014/main" val="10005"/>
                      </a:ext>
                    </a:extLst>
                  </a:tr>
                  <a:tr h="480632">
                    <a:tc>
                      <a:txBody>
                        <a:bodyPr/>
                        <a:lstStyle/>
                        <a:p>
                          <a:pPr algn="l"/>
                          <a:r>
                            <a:rPr lang="en-US" sz="1600" dirty="0"/>
                            <a:t>Unit Fraction</a:t>
                          </a:r>
                        </a:p>
                      </a:txBody>
                      <a:tcPr marL="91005" marR="91005"/>
                    </a:tc>
                    <a:tc>
                      <a:txBody>
                        <a:bodyPr/>
                        <a:lstStyle/>
                        <a:p>
                          <a:r>
                            <a:rPr lang="en-US" sz="1600" dirty="0"/>
                            <a:t>A fraction with 1 in the numerator.</a:t>
                          </a:r>
                        </a:p>
                      </a:txBody>
                      <a:tcPr marL="91005" marR="91005"/>
                    </a:tc>
                    <a:tc>
                      <a:txBody>
                        <a:bodyPr/>
                        <a:lstStyle/>
                        <a:p>
                          <a:endParaRPr lang="en-US"/>
                        </a:p>
                      </a:txBody>
                      <a:tcPr marL="91005" marR="91005">
                        <a:blipFill>
                          <a:blip r:embed="rId3"/>
                          <a:stretch>
                            <a:fillRect l="-221034" t="-698734" r="-713" b="-263291"/>
                          </a:stretch>
                        </a:blipFill>
                      </a:tcPr>
                    </a:tc>
                    <a:extLst>
                      <a:ext uri="{0D108BD9-81ED-4DB2-BD59-A6C34878D82A}">
                        <a16:rowId xmlns:a16="http://schemas.microsoft.com/office/drawing/2014/main" val="10006"/>
                      </a:ext>
                    </a:extLst>
                  </a:tr>
                  <a:tr h="579120">
                    <a:tc>
                      <a:txBody>
                        <a:bodyPr/>
                        <a:lstStyle/>
                        <a:p>
                          <a:r>
                            <a:rPr lang="en-US" sz="1600" dirty="0"/>
                            <a:t>Proper Fraction</a:t>
                          </a:r>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A fraction that is less than 1. </a:t>
                          </a:r>
                          <a:endParaRPr lang="en-US" sz="1600" dirty="0"/>
                        </a:p>
                        <a:p>
                          <a:r>
                            <a:rPr lang="en-US" sz="1600" dirty="0"/>
                            <a:t>The numerator</a:t>
                          </a:r>
                          <a:r>
                            <a:rPr lang="en-US" sz="1600" baseline="0" dirty="0"/>
                            <a:t> is less than the denominator.</a:t>
                          </a:r>
                          <a:endParaRPr lang="en-US" sz="1600" dirty="0"/>
                        </a:p>
                      </a:txBody>
                      <a:tcPr marL="91005" marR="91005"/>
                    </a:tc>
                    <a:tc>
                      <a:txBody>
                        <a:bodyPr/>
                        <a:lstStyle/>
                        <a:p>
                          <a:endParaRPr lang="en-US"/>
                        </a:p>
                      </a:txBody>
                      <a:tcPr marL="91005" marR="91005">
                        <a:blipFill>
                          <a:blip r:embed="rId3"/>
                          <a:stretch>
                            <a:fillRect l="-221034" t="-664211" r="-713" b="-118947"/>
                          </a:stretch>
                        </a:blipFill>
                      </a:tcPr>
                    </a:tc>
                    <a:extLst>
                      <a:ext uri="{0D108BD9-81ED-4DB2-BD59-A6C34878D82A}">
                        <a16:rowId xmlns:a16="http://schemas.microsoft.com/office/drawing/2014/main" val="10007"/>
                      </a:ext>
                    </a:extLst>
                  </a:tr>
                  <a:tr h="674816">
                    <a:tc>
                      <a:txBody>
                        <a:bodyPr/>
                        <a:lstStyle/>
                        <a:p>
                          <a:r>
                            <a:rPr lang="en-US" sz="1600" dirty="0"/>
                            <a:t>Improper</a:t>
                          </a:r>
                          <a:r>
                            <a:rPr lang="en-US" sz="1600" baseline="0" dirty="0"/>
                            <a:t> </a:t>
                          </a:r>
                          <a:r>
                            <a:rPr lang="en-US" sz="1600" dirty="0"/>
                            <a:t>Fraction</a:t>
                          </a:r>
                        </a:p>
                      </a:txBody>
                      <a:tcPr marL="91005" marR="91005"/>
                    </a:tc>
                    <a:tc>
                      <a:txBody>
                        <a:bodyPr/>
                        <a:lstStyle/>
                        <a:p>
                          <a:r>
                            <a:rPr lang="en-US" sz="1600" dirty="0"/>
                            <a:t>A fraction that is equal</a:t>
                          </a:r>
                          <a:r>
                            <a:rPr lang="en-US" sz="1600" baseline="0" dirty="0"/>
                            <a:t> to or </a:t>
                          </a:r>
                          <a:r>
                            <a:rPr lang="en-US" sz="1600" dirty="0"/>
                            <a:t>greater than 1.</a:t>
                          </a:r>
                        </a:p>
                      </a:txBody>
                      <a:tcPr marL="91005" marR="91005"/>
                    </a:tc>
                    <a:tc>
                      <a:txBody>
                        <a:bodyPr/>
                        <a:lstStyle/>
                        <a:p>
                          <a:endParaRPr lang="en-US"/>
                        </a:p>
                      </a:txBody>
                      <a:tcPr marL="91005" marR="91005">
                        <a:blipFill>
                          <a:blip r:embed="rId3"/>
                          <a:stretch>
                            <a:fillRect l="-221034" t="-654054" r="-713" b="-1802"/>
                          </a:stretch>
                        </a:blipFill>
                      </a:tcPr>
                    </a:tc>
                    <a:extLst>
                      <a:ext uri="{0D108BD9-81ED-4DB2-BD59-A6C34878D82A}">
                        <a16:rowId xmlns:a16="http://schemas.microsoft.com/office/drawing/2014/main" val="10008"/>
                      </a:ext>
                    </a:extLst>
                  </a:tr>
                </a:tbl>
              </a:graphicData>
            </a:graphic>
          </p:graphicFrame>
        </mc:Fallback>
      </mc:AlternateContent>
      <p:sp>
        <p:nvSpPr>
          <p:cNvPr id="4" name="Slide Number Placeholder 3"/>
          <p:cNvSpPr>
            <a:spLocks noGrp="1"/>
          </p:cNvSpPr>
          <p:nvPr>
            <p:ph type="sldNum" sz="quarter" idx="10"/>
          </p:nvPr>
        </p:nvSpPr>
        <p:spPr/>
        <p:txBody>
          <a:bodyPr/>
          <a:lstStyle/>
          <a:p>
            <a:pPr algn="r"/>
            <a:fld id="{F3477EC8-074D-41C4-94AE-E9EA7CEEA348}" type="slidenum">
              <a:rPr lang="en-US" smtClean="0"/>
              <a:pPr algn="r"/>
              <a:t>22</a:t>
            </a:fld>
            <a:endParaRPr lang="en-US" dirty="0"/>
          </a:p>
        </p:txBody>
      </p:sp>
      <p:pic>
        <p:nvPicPr>
          <p:cNvPr id="6" name="Picture 5" descr="Circle with 5 out of 6 pieces shaded in"/>
          <p:cNvPicPr>
            <a:picLocks noChangeAspect="1"/>
          </p:cNvPicPr>
          <p:nvPr/>
        </p:nvPicPr>
        <p:blipFill>
          <a:blip r:embed="rId4"/>
          <a:stretch>
            <a:fillRect/>
          </a:stretch>
        </p:blipFill>
        <p:spPr>
          <a:xfrm>
            <a:off x="9369721" y="2073844"/>
            <a:ext cx="662623" cy="525891"/>
          </a:xfrm>
          <a:prstGeom prst="rect">
            <a:avLst/>
          </a:prstGeom>
        </p:spPr>
      </p:pic>
      <p:pic>
        <p:nvPicPr>
          <p:cNvPr id="9" name="Picture 8" descr="Circle with 4 out of 4 pieces shaded in"/>
          <p:cNvPicPr>
            <a:picLocks noChangeAspect="1"/>
          </p:cNvPicPr>
          <p:nvPr/>
        </p:nvPicPr>
        <p:blipFill>
          <a:blip r:embed="rId5"/>
          <a:stretch>
            <a:fillRect/>
          </a:stretch>
        </p:blipFill>
        <p:spPr>
          <a:xfrm>
            <a:off x="8958884" y="2627174"/>
            <a:ext cx="821674" cy="554897"/>
          </a:xfrm>
          <a:prstGeom prst="rect">
            <a:avLst/>
          </a:prstGeom>
        </p:spPr>
      </p:pic>
      <p:pic>
        <p:nvPicPr>
          <p:cNvPr id="12" name="Picture 11" descr="Number line ranging from 0 to 1."/>
          <p:cNvPicPr>
            <a:picLocks noChangeAspect="1"/>
          </p:cNvPicPr>
          <p:nvPr/>
        </p:nvPicPr>
        <p:blipFill>
          <a:blip r:embed="rId6"/>
          <a:stretch>
            <a:fillRect/>
          </a:stretch>
        </p:blipFill>
        <p:spPr>
          <a:xfrm>
            <a:off x="8576126" y="3373613"/>
            <a:ext cx="3165777" cy="360362"/>
          </a:xfrm>
          <a:prstGeom prst="rect">
            <a:avLst/>
          </a:prstGeom>
        </p:spPr>
      </p:pic>
      <p:cxnSp>
        <p:nvCxnSpPr>
          <p:cNvPr id="16" name="Straight Arrow Connector 15">
            <a:extLst>
              <a:ext uri="{C183D7F6-B498-43B3-948B-1728B52AA6E4}">
                <adec:decorative xmlns:adec="http://schemas.microsoft.com/office/drawing/2017/decorative" val="1"/>
              </a:ext>
            </a:extLst>
          </p:cNvPr>
          <p:cNvCxnSpPr/>
          <p:nvPr/>
        </p:nvCxnSpPr>
        <p:spPr>
          <a:xfrm flipH="1" flipV="1">
            <a:off x="8835220" y="2220445"/>
            <a:ext cx="419261" cy="1163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17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Fraction Vocabulary: Terminology for </a:t>
            </a:r>
            <a:r>
              <a:rPr lang="en-US" dirty="0">
                <a:solidFill>
                  <a:schemeClr val="accent2"/>
                </a:solidFill>
              </a:rPr>
              <a:t>Concepts (Cont.)</a:t>
            </a:r>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sz="quarter" idx="11"/>
                <p:extLst>
                  <p:ext uri="{D42A27DB-BD31-4B8C-83A1-F6EECF244321}">
                    <p14:modId xmlns:p14="http://schemas.microsoft.com/office/powerpoint/2010/main" val="154558823"/>
                  </p:ext>
                </p:extLst>
              </p:nvPr>
            </p:nvGraphicFramePr>
            <p:xfrm>
              <a:off x="915988" y="1074738"/>
              <a:ext cx="10967615" cy="5002195"/>
            </p:xfrm>
            <a:graphic>
              <a:graphicData uri="http://schemas.openxmlformats.org/drawingml/2006/table">
                <a:tbl>
                  <a:tblPr firstRow="1" bandRow="1">
                    <a:tableStyleId>{5C22544A-7EE6-4342-B048-85BDC9FD1C3A}</a:tableStyleId>
                  </a:tblPr>
                  <a:tblGrid>
                    <a:gridCol w="1887739">
                      <a:extLst>
                        <a:ext uri="{9D8B030D-6E8A-4147-A177-3AD203B41FA5}">
                          <a16:colId xmlns:a16="http://schemas.microsoft.com/office/drawing/2014/main" val="20000"/>
                        </a:ext>
                      </a:extLst>
                    </a:gridCol>
                    <a:gridCol w="4562265">
                      <a:extLst>
                        <a:ext uri="{9D8B030D-6E8A-4147-A177-3AD203B41FA5}">
                          <a16:colId xmlns:a16="http://schemas.microsoft.com/office/drawing/2014/main" val="20001"/>
                        </a:ext>
                      </a:extLst>
                    </a:gridCol>
                    <a:gridCol w="4517611">
                      <a:extLst>
                        <a:ext uri="{9D8B030D-6E8A-4147-A177-3AD203B41FA5}">
                          <a16:colId xmlns:a16="http://schemas.microsoft.com/office/drawing/2014/main" val="20002"/>
                        </a:ext>
                      </a:extLst>
                    </a:gridCol>
                  </a:tblGrid>
                  <a:tr h="354423">
                    <a:tc>
                      <a:txBody>
                        <a:bodyPr/>
                        <a:lstStyle/>
                        <a:p>
                          <a:r>
                            <a:rPr lang="en-US" sz="1600" dirty="0"/>
                            <a:t>TERM</a:t>
                          </a:r>
                        </a:p>
                      </a:txBody>
                      <a:tcPr marL="91005" marR="91005"/>
                    </a:tc>
                    <a:tc>
                      <a:txBody>
                        <a:bodyPr/>
                        <a:lstStyle/>
                        <a:p>
                          <a:r>
                            <a:rPr lang="en-US" sz="1600" dirty="0"/>
                            <a:t>DEFINITION</a:t>
                          </a:r>
                        </a:p>
                      </a:txBody>
                      <a:tcPr marL="91005" marR="91005"/>
                    </a:tc>
                    <a:tc>
                      <a:txBody>
                        <a:bodyPr/>
                        <a:lstStyle/>
                        <a:p>
                          <a:r>
                            <a:rPr lang="en-US" sz="1600" dirty="0"/>
                            <a:t>Example</a:t>
                          </a:r>
                          <a:r>
                            <a:rPr lang="en-US" sz="1600" baseline="0" dirty="0"/>
                            <a:t>/Representation</a:t>
                          </a:r>
                          <a:endParaRPr lang="en-US" sz="1600" dirty="0"/>
                        </a:p>
                      </a:txBody>
                      <a:tcPr marL="91005" marR="91005"/>
                    </a:tc>
                    <a:extLst>
                      <a:ext uri="{0D108BD9-81ED-4DB2-BD59-A6C34878D82A}">
                        <a16:rowId xmlns:a16="http://schemas.microsoft.com/office/drawing/2014/main" val="10000"/>
                      </a:ext>
                    </a:extLst>
                  </a:tr>
                  <a:tr h="822960">
                    <a:tc>
                      <a:txBody>
                        <a:bodyPr/>
                        <a:lstStyle/>
                        <a:p>
                          <a:r>
                            <a:rPr lang="en-US" sz="1600" dirty="0"/>
                            <a:t>Equivalent</a:t>
                          </a:r>
                        </a:p>
                      </a:txBody>
                      <a:tcPr marL="91005" marR="91005"/>
                    </a:tc>
                    <a:tc>
                      <a:txBody>
                        <a:bodyPr/>
                        <a:lstStyle/>
                        <a:p>
                          <a:r>
                            <a:rPr lang="en-US" sz="1600" dirty="0"/>
                            <a:t>When two things have equal</a:t>
                          </a:r>
                          <a:r>
                            <a:rPr lang="en-US" sz="1600" baseline="0" dirty="0"/>
                            <a:t> value; the same.</a:t>
                          </a:r>
                          <a:endParaRPr lang="en-US" sz="1600" dirty="0"/>
                        </a:p>
                      </a:txBody>
                      <a:tcPr marL="91005" marR="91005"/>
                    </a:tc>
                    <a:tc>
                      <a:txBody>
                        <a:bodyPr/>
                        <a:lstStyle/>
                        <a:p>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cs typeface="Arial" charset="0"/>
                                    </a:rPr>
                                  </m:ctrlPr>
                                </m:fPr>
                                <m:num>
                                  <m:r>
                                    <a:rPr lang="en-US" sz="1800" b="0" i="0" smtClean="0">
                                      <a:solidFill>
                                        <a:srgbClr val="FF0000"/>
                                      </a:solidFill>
                                      <a:latin typeface="Cambria Math" panose="02040503050406030204" pitchFamily="18" charset="0"/>
                                      <a:ea typeface="Cambria Math" panose="02040503050406030204" pitchFamily="18" charset="0"/>
                                      <a:cs typeface="Arial" charset="0"/>
                                    </a:rPr>
                                    <m:t>1</m:t>
                                  </m:r>
                                </m:num>
                                <m:den>
                                  <m:r>
                                    <a:rPr lang="en-US" sz="1800" b="0" i="0" smtClean="0">
                                      <a:solidFill>
                                        <a:srgbClr val="FF0000"/>
                                      </a:solidFill>
                                      <a:latin typeface="Cambria Math" panose="02040503050406030204" pitchFamily="18" charset="0"/>
                                      <a:ea typeface="Cambria Math" panose="02040503050406030204" pitchFamily="18" charset="0"/>
                                      <a:cs typeface="Arial" charset="0"/>
                                    </a:rPr>
                                    <m:t>2</m:t>
                                  </m:r>
                                </m:den>
                              </m:f>
                            </m:oMath>
                          </a14:m>
                          <a:r>
                            <a:rPr lang="en-US" sz="1800" i="0" dirty="0">
                              <a:solidFill>
                                <a:srgbClr val="FF0000"/>
                              </a:solidFill>
                              <a:latin typeface="Cambria Math" panose="02040503050406030204" pitchFamily="18" charset="0"/>
                              <a:ea typeface="Cambria Math" panose="02040503050406030204" pitchFamily="18" charset="0"/>
                              <a:cs typeface="Arial" charset="0"/>
                            </a:rPr>
                            <a:t> and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cs typeface="Arial" charset="0"/>
                                    </a:rPr>
                                  </m:ctrlPr>
                                </m:fPr>
                                <m:num>
                                  <m:r>
                                    <a:rPr lang="en-US" sz="1800" b="0" i="0" smtClean="0">
                                      <a:solidFill>
                                        <a:srgbClr val="FF0000"/>
                                      </a:solidFill>
                                      <a:latin typeface="Cambria Math" panose="02040503050406030204" pitchFamily="18" charset="0"/>
                                      <a:ea typeface="Cambria Math" panose="02040503050406030204" pitchFamily="18" charset="0"/>
                                      <a:cs typeface="Arial" charset="0"/>
                                    </a:rPr>
                                    <m:t>4</m:t>
                                  </m:r>
                                </m:num>
                                <m:den>
                                  <m:r>
                                    <a:rPr lang="en-US" sz="1800" b="0" i="0" smtClean="0">
                                      <a:solidFill>
                                        <a:srgbClr val="FF0000"/>
                                      </a:solidFill>
                                      <a:latin typeface="Cambria Math" panose="02040503050406030204" pitchFamily="18" charset="0"/>
                                      <a:ea typeface="Cambria Math" panose="02040503050406030204" pitchFamily="18" charset="0"/>
                                      <a:cs typeface="Arial" charset="0"/>
                                    </a:rPr>
                                    <m:t>8</m:t>
                                  </m:r>
                                </m:den>
                              </m:f>
                            </m:oMath>
                          </a14:m>
                          <a:r>
                            <a:rPr lang="en-US" sz="1800" i="0" dirty="0">
                              <a:solidFill>
                                <a:srgbClr val="FF0000"/>
                              </a:solidFill>
                              <a:latin typeface="Cambria Math" panose="02040503050406030204" pitchFamily="18" charset="0"/>
                              <a:ea typeface="Cambria Math" panose="02040503050406030204" pitchFamily="18" charset="0"/>
                              <a:cs typeface="Arial" charset="0"/>
                            </a:rPr>
                            <a:t> are circled</a:t>
                          </a:r>
                          <a:endParaRPr lang="en-US" sz="1800" i="0" dirty="0">
                            <a:latin typeface="Cambria Math" panose="02040503050406030204" pitchFamily="18" charset="0"/>
                            <a:ea typeface="Cambria Math" panose="02040503050406030204" pitchFamily="18" charset="0"/>
                            <a:cs typeface="Arial" charset="0"/>
                          </a:endParaRPr>
                        </a:p>
                      </a:txBody>
                      <a:tcPr marL="91005" marR="91005"/>
                    </a:tc>
                    <a:extLst>
                      <a:ext uri="{0D108BD9-81ED-4DB2-BD59-A6C34878D82A}">
                        <a16:rowId xmlns:a16="http://schemas.microsoft.com/office/drawing/2014/main" val="10001"/>
                      </a:ext>
                    </a:extLst>
                  </a:tr>
                  <a:tr h="640080">
                    <a:tc>
                      <a:txBody>
                        <a:bodyPr/>
                        <a:lstStyle/>
                        <a:p>
                          <a:r>
                            <a:rPr lang="en-US" sz="1600" dirty="0"/>
                            <a:t>Equivalent Fractions</a:t>
                          </a:r>
                        </a:p>
                      </a:txBody>
                      <a:tcPr marL="91005" marR="91005"/>
                    </a:tc>
                    <a:tc>
                      <a:txBody>
                        <a:bodyPr/>
                        <a:lstStyle/>
                        <a:p>
                          <a:r>
                            <a:rPr lang="en-US" sz="1600" dirty="0"/>
                            <a:t>Fractions with equal value.</a:t>
                          </a:r>
                        </a:p>
                      </a:txBody>
                      <a:tcPr marL="91005" marR="91005"/>
                    </a:tc>
                    <a:tc>
                      <a:txBody>
                        <a:bodyPr/>
                        <a:lstStyle/>
                        <a:p>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1</m:t>
                                  </m:r>
                                </m:num>
                                <m:den>
                                  <m:r>
                                    <a:rPr lang="en-US" sz="1800" b="0" i="1" smtClean="0">
                                      <a:solidFill>
                                        <a:srgbClr val="FF0000"/>
                                      </a:solidFill>
                                      <a:latin typeface="Cambria Math" panose="02040503050406030204" pitchFamily="18" charset="0"/>
                                      <a:ea typeface="Cambria Math" panose="02040503050406030204" pitchFamily="18" charset="0"/>
                                    </a:rPr>
                                    <m:t>2</m:t>
                                  </m:r>
                                </m:den>
                              </m:f>
                            </m:oMath>
                          </a14:m>
                          <a:r>
                            <a:rPr lang="en-US" sz="1800" dirty="0">
                              <a:solidFill>
                                <a:srgbClr val="FF0000"/>
                              </a:solidFill>
                              <a:latin typeface="Cambria Math" panose="02040503050406030204" pitchFamily="18" charset="0"/>
                              <a:ea typeface="Cambria Math" panose="02040503050406030204" pitchFamily="18" charset="0"/>
                            </a:rPr>
                            <a:t> </a:t>
                          </a:r>
                          <a14:m>
                            <m:oMath xmlns:m="http://schemas.openxmlformats.org/officeDocument/2006/math">
                              <m:r>
                                <a:rPr lang="en-US" sz="1800" b="0" i="1" smtClean="0">
                                  <a:solidFill>
                                    <a:srgbClr val="FF0000"/>
                                  </a:solidFill>
                                  <a:latin typeface="Cambria Math" panose="02040503050406030204" pitchFamily="18" charset="0"/>
                                  <a:ea typeface="Cambria Math" panose="02040503050406030204" pitchFamily="18" charset="0"/>
                                </a:rPr>
                                <m:t>= </m:t>
                              </m:r>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3</m:t>
                                  </m:r>
                                </m:num>
                                <m:den>
                                  <m:r>
                                    <a:rPr lang="en-US" sz="1800" b="0" i="1" smtClean="0">
                                      <a:solidFill>
                                        <a:srgbClr val="FF0000"/>
                                      </a:solidFill>
                                      <a:latin typeface="Cambria Math" panose="02040503050406030204" pitchFamily="18" charset="0"/>
                                      <a:ea typeface="Cambria Math" panose="02040503050406030204" pitchFamily="18" charset="0"/>
                                    </a:rPr>
                                    <m:t>6</m:t>
                                  </m:r>
                                </m:den>
                              </m:f>
                            </m:oMath>
                          </a14:m>
                          <a:r>
                            <a:rPr lang="en-US" sz="1800" dirty="0">
                              <a:solidFill>
                                <a:srgbClr val="FF0000"/>
                              </a:solidFill>
                              <a:latin typeface="Cambria Math" panose="02040503050406030204" pitchFamily="18" charset="0"/>
                              <a:ea typeface="Cambria Math" panose="02040503050406030204" pitchFamily="18" charset="0"/>
                            </a:rPr>
                            <a:t> </a:t>
                          </a:r>
                          <a:r>
                            <a:rPr lang="en-US" sz="1800" baseline="0" dirty="0">
                              <a:solidFill>
                                <a:srgbClr val="FF0000"/>
                              </a:solidFill>
                              <a:latin typeface="Cambria Math" panose="02040503050406030204" pitchFamily="18" charset="0"/>
                              <a:ea typeface="Cambria Math" panose="02040503050406030204" pitchFamily="18" charset="0"/>
                            </a:rPr>
                            <a:t>and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3</m:t>
                                  </m:r>
                                </m:num>
                                <m:den>
                                  <m:r>
                                    <a:rPr lang="en-US" sz="1800" b="0" i="1" smtClean="0">
                                      <a:solidFill>
                                        <a:srgbClr val="FF0000"/>
                                      </a:solidFill>
                                      <a:latin typeface="Cambria Math" panose="02040503050406030204" pitchFamily="18" charset="0"/>
                                      <a:ea typeface="Cambria Math" panose="02040503050406030204" pitchFamily="18" charset="0"/>
                                    </a:rPr>
                                    <m:t>4</m:t>
                                  </m:r>
                                </m:den>
                              </m:f>
                            </m:oMath>
                          </a14:m>
                          <a:r>
                            <a:rPr lang="en-US" sz="1800" dirty="0">
                              <a:solidFill>
                                <a:srgbClr val="FF0000"/>
                              </a:solidFill>
                              <a:latin typeface="Cambria Math" panose="02040503050406030204" pitchFamily="18" charset="0"/>
                              <a:ea typeface="Cambria Math" panose="02040503050406030204" pitchFamily="18" charset="0"/>
                            </a:rPr>
                            <a:t> </a:t>
                          </a:r>
                          <a:r>
                            <a:rPr lang="en-US" sz="1800" baseline="0" dirty="0">
                              <a:solidFill>
                                <a:srgbClr val="FF000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6</m:t>
                                  </m:r>
                                </m:num>
                                <m:den>
                                  <m:r>
                                    <a:rPr lang="en-US" sz="1800" b="0" i="1" smtClean="0">
                                      <a:solidFill>
                                        <a:srgbClr val="FF0000"/>
                                      </a:solidFill>
                                      <a:latin typeface="Cambria Math" panose="02040503050406030204" pitchFamily="18" charset="0"/>
                                      <a:ea typeface="Cambria Math" panose="02040503050406030204" pitchFamily="18" charset="0"/>
                                    </a:rPr>
                                    <m:t>8</m:t>
                                  </m:r>
                                </m:den>
                              </m:f>
                            </m:oMath>
                          </a14:m>
                          <a:endParaRPr lang="en-US" sz="1800" dirty="0">
                            <a:latin typeface="Cambria Math" panose="02040503050406030204" pitchFamily="18" charset="0"/>
                            <a:ea typeface="Cambria Math" panose="02040503050406030204" pitchFamily="18" charset="0"/>
                          </a:endParaRPr>
                        </a:p>
                      </a:txBody>
                      <a:tcPr marL="91005" marR="91005"/>
                    </a:tc>
                    <a:extLst>
                      <a:ext uri="{0D108BD9-81ED-4DB2-BD59-A6C34878D82A}">
                        <a16:rowId xmlns:a16="http://schemas.microsoft.com/office/drawing/2014/main" val="10002"/>
                      </a:ext>
                    </a:extLst>
                  </a:tr>
                  <a:tr h="558607">
                    <a:tc>
                      <a:txBody>
                        <a:bodyPr/>
                        <a:lstStyle/>
                        <a:p>
                          <a:r>
                            <a:rPr lang="en-US" sz="1600" dirty="0"/>
                            <a:t>Mixed Number</a:t>
                          </a:r>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A number that has a whole number </a:t>
                          </a:r>
                          <a:r>
                            <a:rPr lang="en-US" sz="1600" i="1" kern="1200" dirty="0">
                              <a:solidFill>
                                <a:schemeClr val="dk1"/>
                              </a:solidFill>
                              <a:effectLst/>
                              <a:latin typeface="+mn-lt"/>
                              <a:ea typeface="+mn-ea"/>
                              <a:cs typeface="+mn-cs"/>
                            </a:rPr>
                            <a:t>and </a:t>
                          </a:r>
                          <a:r>
                            <a:rPr lang="en-US" sz="1600" kern="1200" dirty="0">
                              <a:solidFill>
                                <a:schemeClr val="dk1"/>
                              </a:solidFill>
                              <a:effectLst/>
                              <a:latin typeface="+mn-lt"/>
                              <a:ea typeface="+mn-ea"/>
                              <a:cs typeface="+mn-cs"/>
                            </a:rPr>
                            <a:t>a proper fraction. </a:t>
                          </a:r>
                          <a:endParaRPr lang="en-US" sz="1600" dirty="0"/>
                        </a:p>
                      </a:txBody>
                      <a:tcPr marL="91005" marR="91005"/>
                    </a:tc>
                    <a:tc>
                      <a:txBody>
                        <a:bodyPr/>
                        <a:lstStyle/>
                        <a:p>
                          <a14:m>
                            <m:oMath xmlns:m="http://schemas.openxmlformats.org/officeDocument/2006/math">
                              <m:r>
                                <a:rPr lang="en-US" sz="1800" b="0" i="1" smtClean="0">
                                  <a:solidFill>
                                    <a:srgbClr val="FF0000"/>
                                  </a:solidFill>
                                  <a:latin typeface="Cambria Math" panose="02040503050406030204" pitchFamily="18" charset="0"/>
                                  <a:ea typeface="Cambria Math" panose="02040503050406030204" pitchFamily="18" charset="0"/>
                                </a:rPr>
                                <m:t>12 </m:t>
                              </m:r>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3</m:t>
                                  </m:r>
                                </m:num>
                                <m:den>
                                  <m:r>
                                    <a:rPr lang="en-US" sz="1800" b="0" i="1" smtClean="0">
                                      <a:solidFill>
                                        <a:srgbClr val="FF0000"/>
                                      </a:solidFill>
                                      <a:latin typeface="Cambria Math" panose="02040503050406030204" pitchFamily="18" charset="0"/>
                                      <a:ea typeface="Cambria Math" panose="02040503050406030204" pitchFamily="18" charset="0"/>
                                    </a:rPr>
                                    <m:t>6</m:t>
                                  </m:r>
                                </m:den>
                              </m:f>
                            </m:oMath>
                          </a14:m>
                          <a:r>
                            <a:rPr lang="en-US" sz="1800" dirty="0">
                              <a:solidFill>
                                <a:srgbClr val="FF0000"/>
                              </a:solidFill>
                              <a:latin typeface="Cambria Math" panose="02040503050406030204" pitchFamily="18" charset="0"/>
                              <a:ea typeface="Cambria Math" panose="02040503050406030204" pitchFamily="18" charset="0"/>
                            </a:rPr>
                            <a:t>   3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3</m:t>
                                  </m:r>
                                </m:num>
                                <m:den>
                                  <m:r>
                                    <a:rPr lang="en-US" sz="1800" b="0" i="1" smtClean="0">
                                      <a:solidFill>
                                        <a:srgbClr val="FF0000"/>
                                      </a:solidFill>
                                      <a:latin typeface="Cambria Math" panose="02040503050406030204" pitchFamily="18" charset="0"/>
                                      <a:ea typeface="Cambria Math" panose="02040503050406030204" pitchFamily="18" charset="0"/>
                                    </a:rPr>
                                    <m:t>4</m:t>
                                  </m:r>
                                </m:den>
                              </m:f>
                            </m:oMath>
                          </a14:m>
                          <a:endParaRPr lang="en-US" sz="1800" dirty="0">
                            <a:latin typeface="Cambria Math" panose="02040503050406030204" pitchFamily="18" charset="0"/>
                            <a:ea typeface="Cambria Math" panose="02040503050406030204" pitchFamily="18" charset="0"/>
                          </a:endParaRPr>
                        </a:p>
                      </a:txBody>
                      <a:tcPr marL="91005" marR="91005"/>
                    </a:tc>
                    <a:extLst>
                      <a:ext uri="{0D108BD9-81ED-4DB2-BD59-A6C34878D82A}">
                        <a16:rowId xmlns:a16="http://schemas.microsoft.com/office/drawing/2014/main" val="10003"/>
                      </a:ext>
                    </a:extLst>
                  </a:tr>
                  <a:tr h="558607">
                    <a:tc>
                      <a:txBody>
                        <a:bodyPr/>
                        <a:lstStyle/>
                        <a:p>
                          <a:r>
                            <a:rPr lang="en-US" sz="1600" dirty="0"/>
                            <a:t>Magnitude</a:t>
                          </a:r>
                        </a:p>
                      </a:txBody>
                      <a:tcPr marL="91005" marR="91005"/>
                    </a:tc>
                    <a:tc>
                      <a:txBody>
                        <a:bodyPr/>
                        <a:lstStyle/>
                        <a:p>
                          <a:r>
                            <a:rPr lang="en-US" sz="1600" dirty="0"/>
                            <a:t>Size or value.</a:t>
                          </a:r>
                        </a:p>
                      </a:txBody>
                      <a:tcPr marL="91005" marR="91005"/>
                    </a:tc>
                    <a:tc>
                      <a:txBody>
                        <a:bodyPr/>
                        <a:lstStyle/>
                        <a:p>
                          <a:r>
                            <a:rPr lang="en-US" sz="1800" dirty="0">
                              <a:solidFill>
                                <a:srgbClr val="FF0000"/>
                              </a:solidFill>
                            </a:rPr>
                            <a:t>Where a number belongs on a number line in relation to other</a:t>
                          </a:r>
                          <a:r>
                            <a:rPr lang="en-US" sz="1800" baseline="0" dirty="0">
                              <a:solidFill>
                                <a:srgbClr val="FF0000"/>
                              </a:solidFill>
                            </a:rPr>
                            <a:t> numbers.</a:t>
                          </a:r>
                          <a:endParaRPr lang="en-US" sz="1800" dirty="0">
                            <a:solidFill>
                              <a:srgbClr val="FF0000"/>
                            </a:solidFill>
                          </a:endParaRPr>
                        </a:p>
                      </a:txBody>
                      <a:tcPr marL="91005" marR="91005"/>
                    </a:tc>
                    <a:extLst>
                      <a:ext uri="{0D108BD9-81ED-4DB2-BD59-A6C34878D82A}">
                        <a16:rowId xmlns:a16="http://schemas.microsoft.com/office/drawing/2014/main" val="10004"/>
                      </a:ext>
                    </a:extLst>
                  </a:tr>
                  <a:tr h="1355932">
                    <a:tc>
                      <a:txBody>
                        <a:bodyPr/>
                        <a:lstStyle/>
                        <a:p>
                          <a:r>
                            <a:rPr lang="en-US" sz="1600" dirty="0"/>
                            <a:t>Number Line</a:t>
                          </a:r>
                        </a:p>
                        <a:p>
                          <a:endParaRPr lang="en-US" sz="1600" dirty="0"/>
                        </a:p>
                      </a:txBody>
                      <a:tcPr marL="91005" marR="91005"/>
                    </a:tc>
                    <a:tc>
                      <a:txBody>
                        <a:bodyPr/>
                        <a:lstStyle/>
                        <a:p>
                          <a:r>
                            <a:rPr lang="en-US" sz="1600" dirty="0"/>
                            <a:t>A linear representation of whole numbers and fractions; shows</a:t>
                          </a:r>
                          <a:r>
                            <a:rPr lang="en-US" sz="1600" baseline="0" dirty="0"/>
                            <a:t> magnitude.</a:t>
                          </a:r>
                          <a:endParaRPr lang="en-US" sz="1600" dirty="0"/>
                        </a:p>
                      </a:txBody>
                      <a:tcPr marL="91005" marR="91005"/>
                    </a:tc>
                    <a:tc>
                      <a:txBody>
                        <a:bodyPr/>
                        <a:lstStyle/>
                        <a:p>
                          <a:endParaRPr lang="en-US" sz="1800" dirty="0"/>
                        </a:p>
                      </a:txBody>
                      <a:tcPr marL="91005" marR="91005"/>
                    </a:tc>
                    <a:extLst>
                      <a:ext uri="{0D108BD9-81ED-4DB2-BD59-A6C34878D82A}">
                        <a16:rowId xmlns:a16="http://schemas.microsoft.com/office/drawing/2014/main" val="10005"/>
                      </a:ext>
                    </a:extLst>
                  </a:tr>
                  <a:tr h="558607">
                    <a:tc>
                      <a:txBody>
                        <a:bodyPr/>
                        <a:lstStyle/>
                        <a:p>
                          <a:r>
                            <a:rPr lang="en-US" sz="1600" dirty="0"/>
                            <a:t>Relative Size</a:t>
                          </a:r>
                        </a:p>
                      </a:txBody>
                      <a:tcPr marL="91005" marR="91005"/>
                    </a:tc>
                    <a:tc>
                      <a:txBody>
                        <a:bodyPr/>
                        <a:lstStyle/>
                        <a:p>
                          <a:r>
                            <a:rPr lang="en-US" sz="1600" dirty="0"/>
                            <a:t>How big or small a number is when compared to another specified</a:t>
                          </a:r>
                          <a:r>
                            <a:rPr lang="en-US" sz="1600" baseline="0" dirty="0"/>
                            <a:t> number.</a:t>
                          </a:r>
                          <a:endParaRPr lang="en-US" sz="1600" dirty="0"/>
                        </a:p>
                      </a:txBody>
                      <a:tcPr marL="91005" marR="91005"/>
                    </a:tc>
                    <a:tc>
                      <a:txBody>
                        <a:bodyPr/>
                        <a:lstStyle/>
                        <a:p>
                          <a:r>
                            <a:rPr lang="en-US" sz="1700" dirty="0">
                              <a:solidFill>
                                <a:srgbClr val="FF0000"/>
                              </a:solidFill>
                            </a:rPr>
                            <a:t>9</a:t>
                          </a:r>
                          <a:r>
                            <a:rPr lang="en-US" sz="1700" baseline="0" dirty="0">
                              <a:solidFill>
                                <a:srgbClr val="FF0000"/>
                              </a:solidFill>
                            </a:rPr>
                            <a:t> is relatively large when compared to 10.</a:t>
                          </a:r>
                        </a:p>
                        <a:p>
                          <a:r>
                            <a:rPr lang="en-US" sz="1700" baseline="0" dirty="0">
                              <a:solidFill>
                                <a:srgbClr val="FF0000"/>
                              </a:solidFill>
                            </a:rPr>
                            <a:t>9 is relatively small when compared to 100.</a:t>
                          </a:r>
                          <a:endParaRPr lang="en-US" sz="1700" dirty="0">
                            <a:solidFill>
                              <a:srgbClr val="FF0000"/>
                            </a:solidFill>
                          </a:endParaRPr>
                        </a:p>
                      </a:txBody>
                      <a:tcPr marL="91005" marR="91005"/>
                    </a:tc>
                    <a:extLst>
                      <a:ext uri="{0D108BD9-81ED-4DB2-BD59-A6C34878D82A}">
                        <a16:rowId xmlns:a16="http://schemas.microsoft.com/office/drawing/2014/main" val="10006"/>
                      </a:ext>
                    </a:extLst>
                  </a:tr>
                </a:tbl>
              </a:graphicData>
            </a:graphic>
          </p:graphicFrame>
        </mc:Choice>
        <mc:Fallback xmlns="">
          <p:graphicFrame>
            <p:nvGraphicFramePr>
              <p:cNvPr id="5" name="Content Placeholder 4"/>
              <p:cNvGraphicFramePr>
                <a:graphicFrameLocks noGrp="1"/>
              </p:cNvGraphicFramePr>
              <p:nvPr>
                <p:ph sz="quarter" idx="11"/>
                <p:extLst>
                  <p:ext uri="{D42A27DB-BD31-4B8C-83A1-F6EECF244321}">
                    <p14:modId xmlns:p14="http://schemas.microsoft.com/office/powerpoint/2010/main" val="154558823"/>
                  </p:ext>
                </p:extLst>
              </p:nvPr>
            </p:nvGraphicFramePr>
            <p:xfrm>
              <a:off x="915988" y="1074738"/>
              <a:ext cx="10967615" cy="5002195"/>
            </p:xfrm>
            <a:graphic>
              <a:graphicData uri="http://schemas.openxmlformats.org/drawingml/2006/table">
                <a:tbl>
                  <a:tblPr firstRow="1" bandRow="1">
                    <a:tableStyleId>{5C22544A-7EE6-4342-B048-85BDC9FD1C3A}</a:tableStyleId>
                  </a:tblPr>
                  <a:tblGrid>
                    <a:gridCol w="1887739">
                      <a:extLst>
                        <a:ext uri="{9D8B030D-6E8A-4147-A177-3AD203B41FA5}">
                          <a16:colId xmlns:a16="http://schemas.microsoft.com/office/drawing/2014/main" val="20000"/>
                        </a:ext>
                      </a:extLst>
                    </a:gridCol>
                    <a:gridCol w="4562265">
                      <a:extLst>
                        <a:ext uri="{9D8B030D-6E8A-4147-A177-3AD203B41FA5}">
                          <a16:colId xmlns:a16="http://schemas.microsoft.com/office/drawing/2014/main" val="20001"/>
                        </a:ext>
                      </a:extLst>
                    </a:gridCol>
                    <a:gridCol w="4517611">
                      <a:extLst>
                        <a:ext uri="{9D8B030D-6E8A-4147-A177-3AD203B41FA5}">
                          <a16:colId xmlns:a16="http://schemas.microsoft.com/office/drawing/2014/main" val="20002"/>
                        </a:ext>
                      </a:extLst>
                    </a:gridCol>
                  </a:tblGrid>
                  <a:tr h="354423">
                    <a:tc>
                      <a:txBody>
                        <a:bodyPr/>
                        <a:lstStyle/>
                        <a:p>
                          <a:r>
                            <a:rPr lang="en-US" sz="1600" dirty="0"/>
                            <a:t>TERM</a:t>
                          </a:r>
                        </a:p>
                      </a:txBody>
                      <a:tcPr marL="91005" marR="91005"/>
                    </a:tc>
                    <a:tc>
                      <a:txBody>
                        <a:bodyPr/>
                        <a:lstStyle/>
                        <a:p>
                          <a:r>
                            <a:rPr lang="en-US" sz="1600" dirty="0"/>
                            <a:t>DEFINITION</a:t>
                          </a:r>
                        </a:p>
                      </a:txBody>
                      <a:tcPr marL="91005" marR="91005"/>
                    </a:tc>
                    <a:tc>
                      <a:txBody>
                        <a:bodyPr/>
                        <a:lstStyle/>
                        <a:p>
                          <a:r>
                            <a:rPr lang="en-US" sz="1600" dirty="0"/>
                            <a:t>Example</a:t>
                          </a:r>
                          <a:r>
                            <a:rPr lang="en-US" sz="1600" baseline="0" dirty="0"/>
                            <a:t>/Representation</a:t>
                          </a:r>
                          <a:endParaRPr lang="en-US" sz="1600" dirty="0"/>
                        </a:p>
                      </a:txBody>
                      <a:tcPr marL="91005" marR="91005"/>
                    </a:tc>
                    <a:extLst>
                      <a:ext uri="{0D108BD9-81ED-4DB2-BD59-A6C34878D82A}">
                        <a16:rowId xmlns:a16="http://schemas.microsoft.com/office/drawing/2014/main" val="10000"/>
                      </a:ext>
                    </a:extLst>
                  </a:tr>
                  <a:tr h="822960">
                    <a:tc>
                      <a:txBody>
                        <a:bodyPr/>
                        <a:lstStyle/>
                        <a:p>
                          <a:r>
                            <a:rPr lang="en-US" sz="1600" dirty="0"/>
                            <a:t>Equivalent</a:t>
                          </a:r>
                        </a:p>
                      </a:txBody>
                      <a:tcPr marL="91005" marR="91005"/>
                    </a:tc>
                    <a:tc>
                      <a:txBody>
                        <a:bodyPr/>
                        <a:lstStyle/>
                        <a:p>
                          <a:r>
                            <a:rPr lang="en-US" sz="1600" dirty="0"/>
                            <a:t>When two things have equal</a:t>
                          </a:r>
                          <a:r>
                            <a:rPr lang="en-US" sz="1600" baseline="0" dirty="0"/>
                            <a:t> value; the same.</a:t>
                          </a:r>
                          <a:endParaRPr lang="en-US" sz="1600" dirty="0"/>
                        </a:p>
                      </a:txBody>
                      <a:tcPr marL="91005" marR="91005"/>
                    </a:tc>
                    <a:tc>
                      <a:txBody>
                        <a:bodyPr/>
                        <a:lstStyle/>
                        <a:p>
                          <a:endParaRPr lang="en-US"/>
                        </a:p>
                      </a:txBody>
                      <a:tcPr marL="91005" marR="91005">
                        <a:blipFill>
                          <a:blip r:embed="rId3"/>
                          <a:stretch>
                            <a:fillRect l="-143050" t="-45185" r="-540" b="-475556"/>
                          </a:stretch>
                        </a:blipFill>
                      </a:tcPr>
                    </a:tc>
                    <a:extLst>
                      <a:ext uri="{0D108BD9-81ED-4DB2-BD59-A6C34878D82A}">
                        <a16:rowId xmlns:a16="http://schemas.microsoft.com/office/drawing/2014/main" val="10001"/>
                      </a:ext>
                    </a:extLst>
                  </a:tr>
                  <a:tr h="640080">
                    <a:tc>
                      <a:txBody>
                        <a:bodyPr/>
                        <a:lstStyle/>
                        <a:p>
                          <a:r>
                            <a:rPr lang="en-US" sz="1600" dirty="0"/>
                            <a:t>Equivalent Fractions</a:t>
                          </a:r>
                        </a:p>
                      </a:txBody>
                      <a:tcPr marL="91005" marR="91005"/>
                    </a:tc>
                    <a:tc>
                      <a:txBody>
                        <a:bodyPr/>
                        <a:lstStyle/>
                        <a:p>
                          <a:r>
                            <a:rPr lang="en-US" sz="1600" dirty="0"/>
                            <a:t>Fractions with equal value.</a:t>
                          </a:r>
                        </a:p>
                      </a:txBody>
                      <a:tcPr marL="91005" marR="91005"/>
                    </a:tc>
                    <a:tc>
                      <a:txBody>
                        <a:bodyPr/>
                        <a:lstStyle/>
                        <a:p>
                          <a:endParaRPr lang="en-US"/>
                        </a:p>
                      </a:txBody>
                      <a:tcPr marL="91005" marR="91005">
                        <a:blipFill>
                          <a:blip r:embed="rId3"/>
                          <a:stretch>
                            <a:fillRect l="-143050" t="-186667" r="-540" b="-511429"/>
                          </a:stretch>
                        </a:blipFill>
                      </a:tcPr>
                    </a:tc>
                    <a:extLst>
                      <a:ext uri="{0D108BD9-81ED-4DB2-BD59-A6C34878D82A}">
                        <a16:rowId xmlns:a16="http://schemas.microsoft.com/office/drawing/2014/main" val="10002"/>
                      </a:ext>
                    </a:extLst>
                  </a:tr>
                  <a:tr h="579120">
                    <a:tc>
                      <a:txBody>
                        <a:bodyPr/>
                        <a:lstStyle/>
                        <a:p>
                          <a:r>
                            <a:rPr lang="en-US" sz="1600" dirty="0"/>
                            <a:t>Mixed Number</a:t>
                          </a:r>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A number that has a whole number </a:t>
                          </a:r>
                          <a:r>
                            <a:rPr lang="en-US" sz="1600" i="1" kern="1200" dirty="0">
                              <a:solidFill>
                                <a:schemeClr val="dk1"/>
                              </a:solidFill>
                              <a:effectLst/>
                              <a:latin typeface="+mn-lt"/>
                              <a:ea typeface="+mn-ea"/>
                              <a:cs typeface="+mn-cs"/>
                            </a:rPr>
                            <a:t>and </a:t>
                          </a:r>
                          <a:r>
                            <a:rPr lang="en-US" sz="1600" kern="1200" dirty="0">
                              <a:solidFill>
                                <a:schemeClr val="dk1"/>
                              </a:solidFill>
                              <a:effectLst/>
                              <a:latin typeface="+mn-lt"/>
                              <a:ea typeface="+mn-ea"/>
                              <a:cs typeface="+mn-cs"/>
                            </a:rPr>
                            <a:t>a proper fraction. </a:t>
                          </a:r>
                          <a:endParaRPr lang="en-US" sz="1600" dirty="0"/>
                        </a:p>
                      </a:txBody>
                      <a:tcPr marL="91005" marR="91005"/>
                    </a:tc>
                    <a:tc>
                      <a:txBody>
                        <a:bodyPr/>
                        <a:lstStyle/>
                        <a:p>
                          <a:endParaRPr lang="en-US"/>
                        </a:p>
                      </a:txBody>
                      <a:tcPr marL="91005" marR="91005">
                        <a:blipFill>
                          <a:blip r:embed="rId3"/>
                          <a:stretch>
                            <a:fillRect l="-143050" t="-316842" r="-540" b="-465263"/>
                          </a:stretch>
                        </a:blipFill>
                      </a:tcPr>
                    </a:tc>
                    <a:extLst>
                      <a:ext uri="{0D108BD9-81ED-4DB2-BD59-A6C34878D82A}">
                        <a16:rowId xmlns:a16="http://schemas.microsoft.com/office/drawing/2014/main" val="10003"/>
                      </a:ext>
                    </a:extLst>
                  </a:tr>
                  <a:tr h="640080">
                    <a:tc>
                      <a:txBody>
                        <a:bodyPr/>
                        <a:lstStyle/>
                        <a:p>
                          <a:r>
                            <a:rPr lang="en-US" sz="1600" dirty="0"/>
                            <a:t>Magnitude</a:t>
                          </a:r>
                        </a:p>
                      </a:txBody>
                      <a:tcPr marL="91005" marR="91005"/>
                    </a:tc>
                    <a:tc>
                      <a:txBody>
                        <a:bodyPr/>
                        <a:lstStyle/>
                        <a:p>
                          <a:r>
                            <a:rPr lang="en-US" sz="1600" dirty="0"/>
                            <a:t>Size or value.</a:t>
                          </a:r>
                        </a:p>
                      </a:txBody>
                      <a:tcPr marL="91005" marR="91005"/>
                    </a:tc>
                    <a:tc>
                      <a:txBody>
                        <a:bodyPr/>
                        <a:lstStyle/>
                        <a:p>
                          <a:r>
                            <a:rPr lang="en-US" sz="1800" dirty="0">
                              <a:solidFill>
                                <a:srgbClr val="FF0000"/>
                              </a:solidFill>
                            </a:rPr>
                            <a:t>Where a number belongs on a number line in relation to other</a:t>
                          </a:r>
                          <a:r>
                            <a:rPr lang="en-US" sz="1800" baseline="0" dirty="0">
                              <a:solidFill>
                                <a:srgbClr val="FF0000"/>
                              </a:solidFill>
                            </a:rPr>
                            <a:t> numbers.</a:t>
                          </a:r>
                          <a:endParaRPr lang="en-US" sz="1800" dirty="0">
                            <a:solidFill>
                              <a:srgbClr val="FF0000"/>
                            </a:solidFill>
                          </a:endParaRPr>
                        </a:p>
                      </a:txBody>
                      <a:tcPr marL="91005" marR="91005"/>
                    </a:tc>
                    <a:extLst>
                      <a:ext uri="{0D108BD9-81ED-4DB2-BD59-A6C34878D82A}">
                        <a16:rowId xmlns:a16="http://schemas.microsoft.com/office/drawing/2014/main" val="10004"/>
                      </a:ext>
                    </a:extLst>
                  </a:tr>
                  <a:tr h="1355932">
                    <a:tc>
                      <a:txBody>
                        <a:bodyPr/>
                        <a:lstStyle/>
                        <a:p>
                          <a:r>
                            <a:rPr lang="en-US" sz="1600" dirty="0"/>
                            <a:t>Number Line</a:t>
                          </a:r>
                        </a:p>
                        <a:p>
                          <a:endParaRPr lang="en-US" sz="1600" dirty="0"/>
                        </a:p>
                      </a:txBody>
                      <a:tcPr marL="91005" marR="91005"/>
                    </a:tc>
                    <a:tc>
                      <a:txBody>
                        <a:bodyPr/>
                        <a:lstStyle/>
                        <a:p>
                          <a:r>
                            <a:rPr lang="en-US" sz="1600" dirty="0"/>
                            <a:t>A linear representation of whole numbers and fractions; shows</a:t>
                          </a:r>
                          <a:r>
                            <a:rPr lang="en-US" sz="1600" baseline="0" dirty="0"/>
                            <a:t> magnitude.</a:t>
                          </a:r>
                          <a:endParaRPr lang="en-US" sz="1600" dirty="0"/>
                        </a:p>
                      </a:txBody>
                      <a:tcPr marL="91005" marR="91005"/>
                    </a:tc>
                    <a:tc>
                      <a:txBody>
                        <a:bodyPr/>
                        <a:lstStyle/>
                        <a:p>
                          <a:endParaRPr lang="en-US" sz="1800" dirty="0"/>
                        </a:p>
                      </a:txBody>
                      <a:tcPr marL="91005" marR="91005"/>
                    </a:tc>
                    <a:extLst>
                      <a:ext uri="{0D108BD9-81ED-4DB2-BD59-A6C34878D82A}">
                        <a16:rowId xmlns:a16="http://schemas.microsoft.com/office/drawing/2014/main" val="10005"/>
                      </a:ext>
                    </a:extLst>
                  </a:tr>
                  <a:tr h="609600">
                    <a:tc>
                      <a:txBody>
                        <a:bodyPr/>
                        <a:lstStyle/>
                        <a:p>
                          <a:r>
                            <a:rPr lang="en-US" sz="1600" dirty="0"/>
                            <a:t>Relative Size</a:t>
                          </a:r>
                        </a:p>
                      </a:txBody>
                      <a:tcPr marL="91005" marR="91005"/>
                    </a:tc>
                    <a:tc>
                      <a:txBody>
                        <a:bodyPr/>
                        <a:lstStyle/>
                        <a:p>
                          <a:r>
                            <a:rPr lang="en-US" sz="1600" dirty="0"/>
                            <a:t>How big or small a number is when compared to another specified</a:t>
                          </a:r>
                          <a:r>
                            <a:rPr lang="en-US" sz="1600" baseline="0" dirty="0"/>
                            <a:t> number.</a:t>
                          </a:r>
                          <a:endParaRPr lang="en-US" sz="1600" dirty="0"/>
                        </a:p>
                      </a:txBody>
                      <a:tcPr marL="91005" marR="91005"/>
                    </a:tc>
                    <a:tc>
                      <a:txBody>
                        <a:bodyPr/>
                        <a:lstStyle/>
                        <a:p>
                          <a:r>
                            <a:rPr lang="en-US" sz="1700" dirty="0">
                              <a:solidFill>
                                <a:srgbClr val="FF0000"/>
                              </a:solidFill>
                            </a:rPr>
                            <a:t>9</a:t>
                          </a:r>
                          <a:r>
                            <a:rPr lang="en-US" sz="1700" baseline="0" dirty="0">
                              <a:solidFill>
                                <a:srgbClr val="FF0000"/>
                              </a:solidFill>
                            </a:rPr>
                            <a:t> is relatively large when compared to 10.</a:t>
                          </a:r>
                        </a:p>
                        <a:p>
                          <a:r>
                            <a:rPr lang="en-US" sz="1700" baseline="0" dirty="0">
                              <a:solidFill>
                                <a:srgbClr val="FF0000"/>
                              </a:solidFill>
                            </a:rPr>
                            <a:t>9 is relatively small when compared to 100.</a:t>
                          </a:r>
                          <a:endParaRPr lang="en-US" sz="1700" dirty="0">
                            <a:solidFill>
                              <a:srgbClr val="FF0000"/>
                            </a:solidFill>
                          </a:endParaRPr>
                        </a:p>
                      </a:txBody>
                      <a:tcPr marL="91005" marR="91005"/>
                    </a:tc>
                    <a:extLst>
                      <a:ext uri="{0D108BD9-81ED-4DB2-BD59-A6C34878D82A}">
                        <a16:rowId xmlns:a16="http://schemas.microsoft.com/office/drawing/2014/main" val="10006"/>
                      </a:ext>
                    </a:extLst>
                  </a:tr>
                </a:tbl>
              </a:graphicData>
            </a:graphic>
          </p:graphicFrame>
        </mc:Fallback>
      </mc:AlternateContent>
      <p:sp>
        <p:nvSpPr>
          <p:cNvPr id="4" name="Slide Number Placeholder 3"/>
          <p:cNvSpPr>
            <a:spLocks noGrp="1"/>
          </p:cNvSpPr>
          <p:nvPr>
            <p:ph type="sldNum" sz="quarter" idx="10"/>
          </p:nvPr>
        </p:nvSpPr>
        <p:spPr/>
        <p:txBody>
          <a:bodyPr/>
          <a:lstStyle/>
          <a:p>
            <a:pPr algn="r"/>
            <a:fld id="{F3477EC8-074D-41C4-94AE-E9EA7CEEA348}" type="slidenum">
              <a:rPr lang="en-US" smtClean="0"/>
              <a:pPr algn="r"/>
              <a:t>23</a:t>
            </a:fld>
            <a:endParaRPr lang="en-US" dirty="0"/>
          </a:p>
        </p:txBody>
      </p:sp>
      <p:pic>
        <p:nvPicPr>
          <p:cNvPr id="6" name="Picture 5" descr="Number line from 0 to 1, marking each twelfth in between."/>
          <p:cNvPicPr>
            <a:picLocks noChangeAspect="1"/>
          </p:cNvPicPr>
          <p:nvPr/>
        </p:nvPicPr>
        <p:blipFill>
          <a:blip r:embed="rId4"/>
          <a:stretch>
            <a:fillRect/>
          </a:stretch>
        </p:blipFill>
        <p:spPr>
          <a:xfrm>
            <a:off x="7658099" y="4200528"/>
            <a:ext cx="4083804" cy="638094"/>
          </a:xfrm>
          <a:prstGeom prst="rect">
            <a:avLst/>
          </a:prstGeom>
        </p:spPr>
      </p:pic>
      <p:pic>
        <p:nvPicPr>
          <p:cNvPr id="7" name="Picture 6" descr="Number line from 0 to 4, marking each whole number between the two."/>
          <p:cNvPicPr>
            <a:picLocks noChangeAspect="1"/>
          </p:cNvPicPr>
          <p:nvPr/>
        </p:nvPicPr>
        <p:blipFill>
          <a:blip r:embed="rId5"/>
          <a:stretch>
            <a:fillRect/>
          </a:stretch>
        </p:blipFill>
        <p:spPr>
          <a:xfrm>
            <a:off x="8225230" y="4926831"/>
            <a:ext cx="2689226" cy="478591"/>
          </a:xfrm>
          <a:prstGeom prst="rect">
            <a:avLst/>
          </a:prstGeom>
        </p:spPr>
      </p:pic>
      <p:pic>
        <p:nvPicPr>
          <p:cNvPr id="8" name="Picture 7" descr="8 apples with 4 of the apples circled."/>
          <p:cNvPicPr>
            <a:picLocks noChangeAspect="1"/>
          </p:cNvPicPr>
          <p:nvPr/>
        </p:nvPicPr>
        <p:blipFill>
          <a:blip r:embed="rId6"/>
          <a:stretch>
            <a:fillRect/>
          </a:stretch>
        </p:blipFill>
        <p:spPr>
          <a:xfrm>
            <a:off x="9992138" y="1384525"/>
            <a:ext cx="1820297" cy="937969"/>
          </a:xfrm>
          <a:prstGeom prst="rect">
            <a:avLst/>
          </a:prstGeom>
        </p:spPr>
      </p:pic>
    </p:spTree>
    <p:extLst>
      <p:ext uri="{BB962C8B-B14F-4D97-AF65-F5344CB8AC3E}">
        <p14:creationId xmlns:p14="http://schemas.microsoft.com/office/powerpoint/2010/main" val="1386456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Fraction Vocabulary: Terminology for </a:t>
            </a:r>
            <a:r>
              <a:rPr lang="en-US" dirty="0">
                <a:solidFill>
                  <a:schemeClr val="accent2"/>
                </a:solidFill>
              </a:rPr>
              <a:t>Manipulatives</a:t>
            </a:r>
          </a:p>
        </p:txBody>
      </p:sp>
      <p:graphicFrame>
        <p:nvGraphicFramePr>
          <p:cNvPr id="5" name="Content Placeholder 4"/>
          <p:cNvGraphicFramePr>
            <a:graphicFrameLocks noGrp="1"/>
          </p:cNvGraphicFramePr>
          <p:nvPr>
            <p:ph sz="quarter" idx="11"/>
            <p:extLst>
              <p:ext uri="{D42A27DB-BD31-4B8C-83A1-F6EECF244321}">
                <p14:modId xmlns:p14="http://schemas.microsoft.com/office/powerpoint/2010/main" val="2608898562"/>
              </p:ext>
            </p:extLst>
          </p:nvPr>
        </p:nvGraphicFramePr>
        <p:xfrm>
          <a:off x="915988" y="1074738"/>
          <a:ext cx="10967618" cy="4968675"/>
        </p:xfrm>
        <a:graphic>
          <a:graphicData uri="http://schemas.openxmlformats.org/drawingml/2006/table">
            <a:tbl>
              <a:tblPr firstRow="1" bandRow="1">
                <a:tableStyleId>{5C22544A-7EE6-4342-B048-85BDC9FD1C3A}</a:tableStyleId>
              </a:tblPr>
              <a:tblGrid>
                <a:gridCol w="1247557">
                  <a:extLst>
                    <a:ext uri="{9D8B030D-6E8A-4147-A177-3AD203B41FA5}">
                      <a16:colId xmlns:a16="http://schemas.microsoft.com/office/drawing/2014/main" val="20000"/>
                    </a:ext>
                  </a:extLst>
                </a:gridCol>
                <a:gridCol w="3254367">
                  <a:extLst>
                    <a:ext uri="{9D8B030D-6E8A-4147-A177-3AD203B41FA5}">
                      <a16:colId xmlns:a16="http://schemas.microsoft.com/office/drawing/2014/main" val="20001"/>
                    </a:ext>
                  </a:extLst>
                </a:gridCol>
                <a:gridCol w="6465694">
                  <a:extLst>
                    <a:ext uri="{9D8B030D-6E8A-4147-A177-3AD203B41FA5}">
                      <a16:colId xmlns:a16="http://schemas.microsoft.com/office/drawing/2014/main" val="20002"/>
                    </a:ext>
                  </a:extLst>
                </a:gridCol>
              </a:tblGrid>
              <a:tr h="374352">
                <a:tc>
                  <a:txBody>
                    <a:bodyPr/>
                    <a:lstStyle/>
                    <a:p>
                      <a:r>
                        <a:rPr lang="en-US" sz="1600" dirty="0"/>
                        <a:t>TERM</a:t>
                      </a:r>
                    </a:p>
                  </a:txBody>
                  <a:tcPr marL="91005" marR="91005"/>
                </a:tc>
                <a:tc>
                  <a:txBody>
                    <a:bodyPr/>
                    <a:lstStyle/>
                    <a:p>
                      <a:r>
                        <a:rPr lang="en-US" sz="1600" dirty="0"/>
                        <a:t>DEFINITION</a:t>
                      </a:r>
                    </a:p>
                  </a:txBody>
                  <a:tcPr marL="91005" marR="91005"/>
                </a:tc>
                <a:tc>
                  <a:txBody>
                    <a:bodyPr/>
                    <a:lstStyle/>
                    <a:p>
                      <a:r>
                        <a:rPr lang="en-US" sz="1600" dirty="0"/>
                        <a:t>Example</a:t>
                      </a:r>
                      <a:r>
                        <a:rPr lang="en-US" sz="1600" baseline="0" dirty="0"/>
                        <a:t> </a:t>
                      </a:r>
                      <a:endParaRPr lang="en-US" sz="1600" dirty="0"/>
                    </a:p>
                  </a:txBody>
                  <a:tcPr marL="91005" marR="91005"/>
                </a:tc>
                <a:extLst>
                  <a:ext uri="{0D108BD9-81ED-4DB2-BD59-A6C34878D82A}">
                    <a16:rowId xmlns:a16="http://schemas.microsoft.com/office/drawing/2014/main" val="10000"/>
                  </a:ext>
                </a:extLst>
              </a:tr>
              <a:tr h="1531441">
                <a:tc>
                  <a:txBody>
                    <a:bodyPr/>
                    <a:lstStyle/>
                    <a:p>
                      <a:r>
                        <a:rPr lang="en-US" sz="1400" dirty="0"/>
                        <a:t>Fraction Tiles</a:t>
                      </a:r>
                    </a:p>
                    <a:p>
                      <a:endParaRPr lang="en-US" sz="1400" dirty="0"/>
                    </a:p>
                    <a:p>
                      <a:endParaRPr lang="en-US" sz="1400" dirty="0"/>
                    </a:p>
                    <a:p>
                      <a:endParaRPr lang="en-US" sz="1400" dirty="0"/>
                    </a:p>
                    <a:p>
                      <a:endParaRPr lang="en-US" sz="1400" dirty="0"/>
                    </a:p>
                  </a:txBody>
                  <a:tcPr marL="91005" marR="91005"/>
                </a:tc>
                <a:tc>
                  <a:txBody>
                    <a:bodyPr/>
                    <a:lstStyle/>
                    <a:p>
                      <a:r>
                        <a:rPr lang="en-US" sz="1400" dirty="0"/>
                        <a:t>Linear manipulative that defines one unit/whole. </a:t>
                      </a:r>
                    </a:p>
                    <a:p>
                      <a:r>
                        <a:rPr lang="en-US" sz="1400" baseline="0" dirty="0"/>
                        <a:t>Shows different fraction quantities based on fixed denominators.</a:t>
                      </a:r>
                      <a:endParaRPr lang="en-US" sz="1400" dirty="0"/>
                    </a:p>
                  </a:txBody>
                  <a:tcPr marL="91005" marR="91005"/>
                </a:tc>
                <a:tc>
                  <a:txBody>
                    <a:bodyPr/>
                    <a:lstStyle/>
                    <a:p>
                      <a:endParaRPr lang="en-US" sz="1400" dirty="0"/>
                    </a:p>
                  </a:txBody>
                  <a:tcPr marL="91005" marR="91005"/>
                </a:tc>
                <a:extLst>
                  <a:ext uri="{0D108BD9-81ED-4DB2-BD59-A6C34878D82A}">
                    <a16:rowId xmlns:a16="http://schemas.microsoft.com/office/drawing/2014/main" val="10001"/>
                  </a:ext>
                </a:extLst>
              </a:tr>
              <a:tr h="1531441">
                <a:tc>
                  <a:txBody>
                    <a:bodyPr/>
                    <a:lstStyle/>
                    <a:p>
                      <a:r>
                        <a:rPr lang="en-US" sz="1400" dirty="0"/>
                        <a:t>Fraction Circles</a:t>
                      </a:r>
                    </a:p>
                    <a:p>
                      <a:endParaRPr lang="en-US" sz="1400" dirty="0"/>
                    </a:p>
                    <a:p>
                      <a:endParaRPr lang="en-US" sz="1400" dirty="0"/>
                    </a:p>
                    <a:p>
                      <a:endParaRPr lang="en-US" sz="1400" dirty="0"/>
                    </a:p>
                    <a:p>
                      <a:endParaRPr lang="en-US" sz="1400" dirty="0"/>
                    </a:p>
                  </a:txBody>
                  <a:tcPr marL="91005" marR="91005"/>
                </a:tc>
                <a:tc>
                  <a:txBody>
                    <a:bodyPr/>
                    <a:lstStyle/>
                    <a:p>
                      <a:r>
                        <a:rPr lang="en-US" sz="1400" dirty="0"/>
                        <a:t>Circular</a:t>
                      </a:r>
                      <a:r>
                        <a:rPr lang="en-US" sz="1400" baseline="0" dirty="0"/>
                        <a:t> manipulative that defines one whole as one circle.</a:t>
                      </a:r>
                    </a:p>
                    <a:p>
                      <a:r>
                        <a:rPr lang="en-US" sz="1400" baseline="0" dirty="0"/>
                        <a:t>Shows different fraction quantities based on fixed denominators.</a:t>
                      </a:r>
                      <a:endParaRPr lang="en-US" sz="1400" dirty="0"/>
                    </a:p>
                  </a:txBody>
                  <a:tcPr marL="91005" marR="91005"/>
                </a:tc>
                <a:tc>
                  <a:txBody>
                    <a:bodyPr/>
                    <a:lstStyle/>
                    <a:p>
                      <a:endParaRPr lang="en-US" sz="1400" dirty="0"/>
                    </a:p>
                  </a:txBody>
                  <a:tcPr marL="91005" marR="91005"/>
                </a:tc>
                <a:extLst>
                  <a:ext uri="{0D108BD9-81ED-4DB2-BD59-A6C34878D82A}">
                    <a16:rowId xmlns:a16="http://schemas.microsoft.com/office/drawing/2014/main" val="10002"/>
                  </a:ext>
                </a:extLst>
              </a:tr>
              <a:tr h="1531441">
                <a:tc>
                  <a:txBody>
                    <a:bodyPr/>
                    <a:lstStyle/>
                    <a:p>
                      <a:r>
                        <a:rPr lang="en-US" sz="1400" dirty="0"/>
                        <a:t>Cuisenaire®</a:t>
                      </a:r>
                      <a:r>
                        <a:rPr lang="en-US" sz="1400" baseline="0" dirty="0"/>
                        <a:t> Rods</a:t>
                      </a:r>
                    </a:p>
                    <a:p>
                      <a:endParaRPr lang="en-US" sz="1400" baseline="0" dirty="0"/>
                    </a:p>
                    <a:p>
                      <a:endParaRPr lang="en-US" sz="1400" baseline="0" dirty="0"/>
                    </a:p>
                    <a:p>
                      <a:endParaRPr lang="en-US" sz="1400" baseline="0" dirty="0"/>
                    </a:p>
                    <a:p>
                      <a:endParaRPr lang="en-US" sz="1400" baseline="0" dirty="0"/>
                    </a:p>
                  </a:txBody>
                  <a:tcPr marL="91005" marR="91005"/>
                </a:tc>
                <a:tc>
                  <a:txBody>
                    <a:bodyPr/>
                    <a:lstStyle/>
                    <a:p>
                      <a:r>
                        <a:rPr lang="en-US" sz="1400" dirty="0"/>
                        <a:t>Collection of 10 rectangular</a:t>
                      </a:r>
                      <a:r>
                        <a:rPr lang="en-US" sz="1400" baseline="0" dirty="0"/>
                        <a:t> rods. The smallest is 1 cm, and the largest is 10 cm. They can show different fraction quantities depending on how the unit/whole is defined.</a:t>
                      </a:r>
                      <a:endParaRPr lang="en-US" sz="1400" dirty="0"/>
                    </a:p>
                  </a:txBody>
                  <a:tcPr marL="91005" marR="91005"/>
                </a:tc>
                <a:tc>
                  <a:txBody>
                    <a:bodyPr/>
                    <a:lstStyle/>
                    <a:p>
                      <a:endParaRPr lang="en-US" sz="1400" dirty="0"/>
                    </a:p>
                  </a:txBody>
                  <a:tcPr marL="91005" marR="91005"/>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0"/>
          </p:nvPr>
        </p:nvSpPr>
        <p:spPr/>
        <p:txBody>
          <a:bodyPr/>
          <a:lstStyle/>
          <a:p>
            <a:pPr algn="r"/>
            <a:fld id="{F3477EC8-074D-41C4-94AE-E9EA7CEEA348}" type="slidenum">
              <a:rPr lang="en-US" smtClean="0"/>
              <a:pPr algn="r"/>
              <a:t>24</a:t>
            </a:fld>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28249" y="3896892"/>
            <a:ext cx="1684186" cy="2028826"/>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13968" y="2800150"/>
            <a:ext cx="2134406" cy="1858405"/>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684694" y="1802422"/>
            <a:ext cx="2042421" cy="2278912"/>
          </a:xfrm>
          <a:prstGeom prst="rect">
            <a:avLst/>
          </a:prstGeom>
        </p:spPr>
      </p:pic>
    </p:spTree>
    <p:extLst>
      <p:ext uri="{BB962C8B-B14F-4D97-AF65-F5344CB8AC3E}">
        <p14:creationId xmlns:p14="http://schemas.microsoft.com/office/powerpoint/2010/main" val="2010578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Fraction Vocabulary: Terminology for </a:t>
            </a:r>
            <a:r>
              <a:rPr lang="en-US" dirty="0">
                <a:solidFill>
                  <a:schemeClr val="accent2"/>
                </a:solidFill>
              </a:rPr>
              <a:t>Procedures</a:t>
            </a:r>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idx="1"/>
                <p:extLst>
                  <p:ext uri="{D42A27DB-BD31-4B8C-83A1-F6EECF244321}">
                    <p14:modId xmlns:p14="http://schemas.microsoft.com/office/powerpoint/2010/main" val="1249630805"/>
                  </p:ext>
                </p:extLst>
              </p:nvPr>
            </p:nvGraphicFramePr>
            <p:xfrm>
              <a:off x="915988" y="1079500"/>
              <a:ext cx="10967207" cy="5128765"/>
            </p:xfrm>
            <a:graphic>
              <a:graphicData uri="http://schemas.openxmlformats.org/drawingml/2006/table">
                <a:tbl>
                  <a:tblPr firstRow="1" bandRow="1">
                    <a:tableStyleId>{5C22544A-7EE6-4342-B048-85BDC9FD1C3A}</a:tableStyleId>
                  </a:tblPr>
                  <a:tblGrid>
                    <a:gridCol w="1900394">
                      <a:extLst>
                        <a:ext uri="{9D8B030D-6E8A-4147-A177-3AD203B41FA5}">
                          <a16:colId xmlns:a16="http://schemas.microsoft.com/office/drawing/2014/main" val="20000"/>
                        </a:ext>
                      </a:extLst>
                    </a:gridCol>
                    <a:gridCol w="3840204">
                      <a:extLst>
                        <a:ext uri="{9D8B030D-6E8A-4147-A177-3AD203B41FA5}">
                          <a16:colId xmlns:a16="http://schemas.microsoft.com/office/drawing/2014/main" val="20001"/>
                        </a:ext>
                      </a:extLst>
                    </a:gridCol>
                    <a:gridCol w="5226609">
                      <a:extLst>
                        <a:ext uri="{9D8B030D-6E8A-4147-A177-3AD203B41FA5}">
                          <a16:colId xmlns:a16="http://schemas.microsoft.com/office/drawing/2014/main" val="20002"/>
                        </a:ext>
                      </a:extLst>
                    </a:gridCol>
                  </a:tblGrid>
                  <a:tr h="333915">
                    <a:tc>
                      <a:txBody>
                        <a:bodyPr/>
                        <a:lstStyle/>
                        <a:p>
                          <a:r>
                            <a:rPr lang="en-US" sz="1600" dirty="0"/>
                            <a:t>TERM</a:t>
                          </a:r>
                        </a:p>
                      </a:txBody>
                      <a:tcPr marL="90874" marR="90874"/>
                    </a:tc>
                    <a:tc>
                      <a:txBody>
                        <a:bodyPr/>
                        <a:lstStyle/>
                        <a:p>
                          <a:r>
                            <a:rPr lang="en-US" sz="1600" dirty="0"/>
                            <a:t>DEFINITION</a:t>
                          </a:r>
                        </a:p>
                      </a:txBody>
                      <a:tcPr marL="90874" marR="90874"/>
                    </a:tc>
                    <a:tc>
                      <a:txBody>
                        <a:bodyPr/>
                        <a:lstStyle/>
                        <a:p>
                          <a:r>
                            <a:rPr lang="en-US" sz="1600" dirty="0"/>
                            <a:t>Example</a:t>
                          </a:r>
                          <a:r>
                            <a:rPr lang="en-US" sz="1600" baseline="0" dirty="0"/>
                            <a:t> </a:t>
                          </a:r>
                          <a:endParaRPr lang="en-US" sz="1600" dirty="0"/>
                        </a:p>
                      </a:txBody>
                      <a:tcPr marL="90874" marR="90874"/>
                    </a:tc>
                    <a:extLst>
                      <a:ext uri="{0D108BD9-81ED-4DB2-BD59-A6C34878D82A}">
                        <a16:rowId xmlns:a16="http://schemas.microsoft.com/office/drawing/2014/main" val="10000"/>
                      </a:ext>
                    </a:extLst>
                  </a:tr>
                  <a:tr h="804616">
                    <a:tc>
                      <a:txBody>
                        <a:bodyPr/>
                        <a:lstStyle/>
                        <a:p>
                          <a:r>
                            <a:rPr lang="en-US" sz="1600" dirty="0"/>
                            <a:t>Common Denominator</a:t>
                          </a:r>
                        </a:p>
                      </a:txBody>
                      <a:tcPr marL="90874" marR="90874"/>
                    </a:tc>
                    <a:tc>
                      <a:txBody>
                        <a:bodyPr/>
                        <a:lstStyle/>
                        <a:p>
                          <a:r>
                            <a:rPr lang="en-US" sz="1600" dirty="0"/>
                            <a:t>One or</a:t>
                          </a:r>
                          <a:r>
                            <a:rPr lang="en-US" sz="1600" baseline="0" dirty="0"/>
                            <a:t> more fractions have the same denominator.</a:t>
                          </a:r>
                        </a:p>
                        <a:p>
                          <a:r>
                            <a:rPr lang="en-US" sz="1600" baseline="0" dirty="0"/>
                            <a:t>*Necessary for adding or subtracting fractions.</a:t>
                          </a:r>
                          <a:endParaRPr lang="en-US" sz="1600" dirty="0"/>
                        </a:p>
                      </a:txBody>
                      <a:tcPr marL="90874" marR="90874"/>
                    </a:tc>
                    <a:tc>
                      <a:txBody>
                        <a:bodyPr/>
                        <a:lstStyle/>
                        <a:p>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6</m:t>
                                  </m:r>
                                </m:num>
                                <m:den>
                                  <m:r>
                                    <a:rPr lang="en-US" sz="1800" b="0" i="1" smtClean="0">
                                      <a:solidFill>
                                        <a:srgbClr val="FF0000"/>
                                      </a:solidFill>
                                      <a:latin typeface="Cambria Math" panose="02040503050406030204" pitchFamily="18" charset="0"/>
                                      <a:ea typeface="Cambria Math" panose="02040503050406030204" pitchFamily="18" charset="0"/>
                                    </a:rPr>
                                    <m:t>8</m:t>
                                  </m:r>
                                </m:den>
                              </m:f>
                            </m:oMath>
                          </a14:m>
                          <a:r>
                            <a:rPr lang="en-US" sz="1800" dirty="0">
                              <a:solidFill>
                                <a:srgbClr val="FF0000"/>
                              </a:solidFill>
                              <a:latin typeface="Cambria Math" panose="02040503050406030204" pitchFamily="18" charset="0"/>
                              <a:ea typeface="Cambria Math" panose="02040503050406030204" pitchFamily="18" charset="0"/>
                            </a:rPr>
                            <a:t> ,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1</m:t>
                                  </m:r>
                                </m:num>
                                <m:den>
                                  <m:r>
                                    <a:rPr lang="en-US" sz="1800" b="0" i="1" smtClean="0">
                                      <a:solidFill>
                                        <a:srgbClr val="FF0000"/>
                                      </a:solidFill>
                                      <a:latin typeface="Cambria Math" panose="02040503050406030204" pitchFamily="18" charset="0"/>
                                      <a:ea typeface="Cambria Math" panose="02040503050406030204" pitchFamily="18" charset="0"/>
                                    </a:rPr>
                                    <m:t>8</m:t>
                                  </m:r>
                                </m:den>
                              </m:f>
                            </m:oMath>
                          </a14:m>
                          <a:r>
                            <a:rPr lang="en-US" sz="1800" dirty="0">
                              <a:solidFill>
                                <a:srgbClr val="FF0000"/>
                              </a:solidFill>
                              <a:latin typeface="Cambria Math" panose="02040503050406030204" pitchFamily="18" charset="0"/>
                              <a:ea typeface="Cambria Math" panose="02040503050406030204" pitchFamily="18" charset="0"/>
                            </a:rPr>
                            <a:t>; </a:t>
                          </a:r>
                        </a:p>
                        <a:p>
                          <a:r>
                            <a:rPr lang="en-US" sz="1800" dirty="0">
                              <a:solidFill>
                                <a:srgbClr val="FF0000"/>
                              </a:solidFill>
                              <a:latin typeface="Cambria Math" panose="02040503050406030204" pitchFamily="18" charset="0"/>
                              <a:ea typeface="Cambria Math" panose="02040503050406030204" pitchFamily="18" charset="0"/>
                            </a:rPr>
                            <a:t>8 is the common denominator</a:t>
                          </a:r>
                        </a:p>
                      </a:txBody>
                      <a:tcPr marL="90874" marR="90874"/>
                    </a:tc>
                    <a:extLst>
                      <a:ext uri="{0D108BD9-81ED-4DB2-BD59-A6C34878D82A}">
                        <a16:rowId xmlns:a16="http://schemas.microsoft.com/office/drawing/2014/main" val="10001"/>
                      </a:ext>
                    </a:extLst>
                  </a:tr>
                  <a:tr h="526285">
                    <a:tc>
                      <a:txBody>
                        <a:bodyPr/>
                        <a:lstStyle/>
                        <a:p>
                          <a:r>
                            <a:rPr lang="en-US" sz="1600" dirty="0"/>
                            <a:t>Simplify/Reduce</a:t>
                          </a:r>
                        </a:p>
                      </a:txBody>
                      <a:tcPr marL="90874" marR="90874"/>
                    </a:tc>
                    <a:tc>
                      <a:txBody>
                        <a:bodyPr/>
                        <a:lstStyle/>
                        <a:p>
                          <a:r>
                            <a:rPr lang="en-US" sz="1600" dirty="0"/>
                            <a:t>Putting fractions in lowest</a:t>
                          </a:r>
                          <a:r>
                            <a:rPr lang="en-US" sz="1600" baseline="0" dirty="0"/>
                            <a:t> terms.</a:t>
                          </a:r>
                          <a:endParaRPr lang="en-US" sz="1600" dirty="0"/>
                        </a:p>
                      </a:txBody>
                      <a:tcPr marL="90874" marR="90874"/>
                    </a:tc>
                    <a:tc>
                      <a:txBody>
                        <a:bodyPr/>
                        <a:lstStyle/>
                        <a:p>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6</m:t>
                                  </m:r>
                                </m:num>
                                <m:den>
                                  <m:r>
                                    <a:rPr lang="en-US" sz="1800" b="0" i="1" smtClean="0">
                                      <a:solidFill>
                                        <a:srgbClr val="FF0000"/>
                                      </a:solidFill>
                                      <a:latin typeface="Cambria Math" panose="02040503050406030204" pitchFamily="18" charset="0"/>
                                      <a:ea typeface="Cambria Math" panose="02040503050406030204" pitchFamily="18" charset="0"/>
                                    </a:rPr>
                                    <m:t>8</m:t>
                                  </m:r>
                                </m:den>
                              </m:f>
                            </m:oMath>
                          </a14:m>
                          <a:r>
                            <a:rPr lang="en-US" sz="1800" dirty="0">
                              <a:solidFill>
                                <a:srgbClr val="FF0000"/>
                              </a:solidFill>
                              <a:latin typeface="Cambria Math" panose="02040503050406030204" pitchFamily="18" charset="0"/>
                              <a:ea typeface="Cambria Math" panose="02040503050406030204" pitchFamily="18" charset="0"/>
                            </a:rPr>
                            <a:t> can be reduced to</a:t>
                          </a:r>
                          <a:r>
                            <a:rPr lang="en-US" sz="1800" baseline="0" dirty="0">
                              <a:solidFill>
                                <a:srgbClr val="FF000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3</m:t>
                                  </m:r>
                                </m:num>
                                <m:den>
                                  <m:r>
                                    <a:rPr lang="en-US" sz="1800" b="0" i="1" smtClean="0">
                                      <a:solidFill>
                                        <a:srgbClr val="FF0000"/>
                                      </a:solidFill>
                                      <a:latin typeface="Cambria Math" panose="02040503050406030204" pitchFamily="18" charset="0"/>
                                      <a:ea typeface="Cambria Math" panose="02040503050406030204" pitchFamily="18" charset="0"/>
                                    </a:rPr>
                                    <m:t>4</m:t>
                                  </m:r>
                                </m:den>
                              </m:f>
                            </m:oMath>
                          </a14:m>
                          <a:endParaRPr lang="en-US" sz="1800" dirty="0">
                            <a:solidFill>
                              <a:srgbClr val="FF0000"/>
                            </a:solidFill>
                            <a:latin typeface="Cambria Math" panose="02040503050406030204" pitchFamily="18" charset="0"/>
                            <a:ea typeface="Cambria Math" panose="02040503050406030204" pitchFamily="18" charset="0"/>
                          </a:endParaRPr>
                        </a:p>
                      </a:txBody>
                      <a:tcPr marL="90874" marR="90874"/>
                    </a:tc>
                    <a:extLst>
                      <a:ext uri="{0D108BD9-81ED-4DB2-BD59-A6C34878D82A}">
                        <a16:rowId xmlns:a16="http://schemas.microsoft.com/office/drawing/2014/main" val="10002"/>
                      </a:ext>
                    </a:extLst>
                  </a:tr>
                  <a:tr h="804616">
                    <a:tc>
                      <a:txBody>
                        <a:bodyPr/>
                        <a:lstStyle/>
                        <a:p>
                          <a:r>
                            <a:rPr lang="en-US" sz="1600" dirty="0"/>
                            <a:t>Lowest Terms</a:t>
                          </a:r>
                        </a:p>
                      </a:txBody>
                      <a:tcPr marL="90874" marR="90874"/>
                    </a:tc>
                    <a:tc>
                      <a:txBody>
                        <a:bodyPr/>
                        <a:lstStyle/>
                        <a:p>
                          <a:r>
                            <a:rPr lang="en-US" sz="1600" baseline="0" dirty="0"/>
                            <a:t>The numerator and denominator do not have a common factor greater than 1 that can be used to simplify. </a:t>
                          </a:r>
                          <a:endParaRPr lang="en-US" sz="1600" dirty="0"/>
                        </a:p>
                      </a:txBody>
                      <a:tcPr marL="90874" marR="90874"/>
                    </a:tc>
                    <a:tc>
                      <a:txBody>
                        <a:bodyPr/>
                        <a:lstStyle/>
                        <a:p>
                          <a14:m>
                            <m:oMath xmlns:m="http://schemas.openxmlformats.org/officeDocument/2006/math">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smtClean="0">
                                      <a:solidFill>
                                        <a:srgbClr val="FF0000"/>
                                      </a:solidFill>
                                      <a:latin typeface="Cambria Math" panose="02040503050406030204" pitchFamily="18" charset="0"/>
                                      <a:ea typeface="Cambria Math" panose="02040503050406030204" pitchFamily="18" charset="0"/>
                                    </a:rPr>
                                    <m:t>3</m:t>
                                  </m:r>
                                </m:num>
                                <m:den>
                                  <m:r>
                                    <a:rPr lang="en-US" sz="1800" b="0" i="1" smtClean="0">
                                      <a:solidFill>
                                        <a:srgbClr val="FF0000"/>
                                      </a:solidFill>
                                      <a:latin typeface="Cambria Math" panose="02040503050406030204" pitchFamily="18" charset="0"/>
                                      <a:ea typeface="Cambria Math" panose="02040503050406030204" pitchFamily="18" charset="0"/>
                                    </a:rPr>
                                    <m:t>4</m:t>
                                  </m:r>
                                </m:den>
                              </m:f>
                            </m:oMath>
                          </a14:m>
                          <a:r>
                            <a:rPr lang="en-US" sz="1800" dirty="0">
                              <a:solidFill>
                                <a:srgbClr val="FF0000"/>
                              </a:solidFill>
                              <a:latin typeface="Cambria Math" panose="02040503050406030204" pitchFamily="18" charset="0"/>
                              <a:ea typeface="Cambria Math" panose="02040503050406030204" pitchFamily="18" charset="0"/>
                            </a:rPr>
                            <a:t> is in</a:t>
                          </a:r>
                          <a:r>
                            <a:rPr lang="en-US" sz="1800" baseline="0" dirty="0">
                              <a:solidFill>
                                <a:srgbClr val="FF0000"/>
                              </a:solidFill>
                              <a:latin typeface="Cambria Math" panose="02040503050406030204" pitchFamily="18" charset="0"/>
                              <a:ea typeface="Cambria Math" panose="02040503050406030204" pitchFamily="18" charset="0"/>
                            </a:rPr>
                            <a:t> lowest terms; </a:t>
                          </a:r>
                        </a:p>
                        <a:p>
                          <a:r>
                            <a:rPr lang="en-US" sz="1800" baseline="0" dirty="0">
                              <a:solidFill>
                                <a:srgbClr val="FF0000"/>
                              </a:solidFill>
                              <a:latin typeface="Cambria Math" panose="02040503050406030204" pitchFamily="18" charset="0"/>
                              <a:ea typeface="Cambria Math" panose="02040503050406030204" pitchFamily="18" charset="0"/>
                            </a:rPr>
                            <a:t>1 is the greatest common factor.</a:t>
                          </a:r>
                          <a:endParaRPr lang="en-US" sz="1800" dirty="0">
                            <a:solidFill>
                              <a:srgbClr val="FF0000"/>
                            </a:solidFill>
                            <a:latin typeface="Cambria Math" panose="02040503050406030204" pitchFamily="18" charset="0"/>
                            <a:ea typeface="Cambria Math" panose="02040503050406030204" pitchFamily="18" charset="0"/>
                          </a:endParaRPr>
                        </a:p>
                      </a:txBody>
                      <a:tcPr marL="90874" marR="90874"/>
                    </a:tc>
                    <a:extLst>
                      <a:ext uri="{0D108BD9-81ED-4DB2-BD59-A6C34878D82A}">
                        <a16:rowId xmlns:a16="http://schemas.microsoft.com/office/drawing/2014/main" val="10003"/>
                      </a:ext>
                    </a:extLst>
                  </a:tr>
                  <a:tr h="804616">
                    <a:tc>
                      <a:txBody>
                        <a:bodyPr/>
                        <a:lstStyle/>
                        <a:p>
                          <a:r>
                            <a:rPr lang="en-US" sz="1600" dirty="0"/>
                            <a:t>Common Multiple </a:t>
                          </a:r>
                        </a:p>
                      </a:txBody>
                      <a:tcPr marL="90874" marR="9087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 number into which each number in a given set may be evenly divided.</a:t>
                          </a:r>
                        </a:p>
                        <a:p>
                          <a:endParaRPr lang="en-US" sz="1600" dirty="0"/>
                        </a:p>
                      </a:txBody>
                      <a:tcPr marL="90874" marR="90874"/>
                    </a:tc>
                    <a:tc>
                      <a:txBody>
                        <a:bodyPr/>
                        <a:lstStyle/>
                        <a:p>
                          <a:r>
                            <a:rPr lang="en-US" sz="1800" kern="1200" dirty="0">
                              <a:solidFill>
                                <a:srgbClr val="FF0000"/>
                              </a:solidFill>
                              <a:effectLst/>
                              <a:latin typeface="Cambria Math" panose="02040503050406030204" pitchFamily="18" charset="0"/>
                              <a:ea typeface="Cambria Math" panose="02040503050406030204" pitchFamily="18" charset="0"/>
                              <a:cs typeface="+mn-cs"/>
                            </a:rPr>
                            <a:t>Example:</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2: 2, 4, 6, 8, 10, 12, 14, 16, 18, 20</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6: 6, 12, 18, 24, 30, 36</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6, 12, and 18 are common multiples for 2 and 6. </a:t>
                          </a:r>
                        </a:p>
                      </a:txBody>
                      <a:tcPr marL="90874" marR="90874"/>
                    </a:tc>
                    <a:extLst>
                      <a:ext uri="{0D108BD9-81ED-4DB2-BD59-A6C34878D82A}">
                        <a16:rowId xmlns:a16="http://schemas.microsoft.com/office/drawing/2014/main" val="10004"/>
                      </a:ext>
                    </a:extLst>
                  </a:tr>
                  <a:tr h="804616">
                    <a:tc>
                      <a:txBody>
                        <a:bodyPr/>
                        <a:lstStyle/>
                        <a:p>
                          <a:r>
                            <a:rPr lang="en-US" sz="1600" dirty="0"/>
                            <a:t>Common Factor</a:t>
                          </a:r>
                        </a:p>
                      </a:txBody>
                      <a:tcPr marL="90874" marR="90874"/>
                    </a:tc>
                    <a:tc>
                      <a:txBody>
                        <a:bodyPr/>
                        <a:lstStyle/>
                        <a:p>
                          <a:r>
                            <a:rPr lang="en-US" sz="1800" kern="1200" dirty="0">
                              <a:solidFill>
                                <a:schemeClr val="dk1"/>
                              </a:solidFill>
                              <a:effectLst/>
                              <a:latin typeface="+mn-lt"/>
                              <a:ea typeface="+mn-ea"/>
                              <a:cs typeface="+mn-cs"/>
                            </a:rPr>
                            <a:t>A number into which each number in a given set may be evenly divided.</a:t>
                          </a:r>
                          <a:endParaRPr lang="en-US" sz="1600" dirty="0"/>
                        </a:p>
                      </a:txBody>
                      <a:tcPr marL="90874" marR="90874"/>
                    </a:tc>
                    <a:tc>
                      <a:txBody>
                        <a:bodyPr/>
                        <a:lstStyle/>
                        <a:p>
                          <a:r>
                            <a:rPr lang="en-US" sz="1800" kern="1200" dirty="0">
                              <a:solidFill>
                                <a:srgbClr val="FF0000"/>
                              </a:solidFill>
                              <a:effectLst/>
                              <a:latin typeface="Cambria Math" panose="02040503050406030204" pitchFamily="18" charset="0"/>
                              <a:ea typeface="Cambria Math" panose="02040503050406030204" pitchFamily="18" charset="0"/>
                              <a:cs typeface="+mn-cs"/>
                            </a:rPr>
                            <a:t>Example:</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12: 1, 2, 3, 4, 6, 12</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6: 1, 2, 3, 6</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1, 2, 3, and 6 are common factors for 6 and 12.</a:t>
                          </a:r>
                        </a:p>
                      </a:txBody>
                      <a:tcPr marL="90874" marR="90874"/>
                    </a:tc>
                    <a:extLst>
                      <a:ext uri="{0D108BD9-81ED-4DB2-BD59-A6C34878D82A}">
                        <a16:rowId xmlns:a16="http://schemas.microsoft.com/office/drawing/2014/main" val="10005"/>
                      </a:ext>
                    </a:extLst>
                  </a:tr>
                </a:tbl>
              </a:graphicData>
            </a:graphic>
          </p:graphicFrame>
        </mc:Choice>
        <mc:Fallback xmlns="">
          <p:graphicFrame>
            <p:nvGraphicFramePr>
              <p:cNvPr id="5" name="Content Placeholder 4"/>
              <p:cNvGraphicFramePr>
                <a:graphicFrameLocks noGrp="1"/>
              </p:cNvGraphicFramePr>
              <p:nvPr>
                <p:ph idx="1"/>
                <p:extLst>
                  <p:ext uri="{D42A27DB-BD31-4B8C-83A1-F6EECF244321}">
                    <p14:modId xmlns:p14="http://schemas.microsoft.com/office/powerpoint/2010/main" val="1249630805"/>
                  </p:ext>
                </p:extLst>
              </p:nvPr>
            </p:nvGraphicFramePr>
            <p:xfrm>
              <a:off x="915988" y="1079500"/>
              <a:ext cx="10967207" cy="5128765"/>
            </p:xfrm>
            <a:graphic>
              <a:graphicData uri="http://schemas.openxmlformats.org/drawingml/2006/table">
                <a:tbl>
                  <a:tblPr firstRow="1" bandRow="1">
                    <a:tableStyleId>{5C22544A-7EE6-4342-B048-85BDC9FD1C3A}</a:tableStyleId>
                  </a:tblPr>
                  <a:tblGrid>
                    <a:gridCol w="1900394">
                      <a:extLst>
                        <a:ext uri="{9D8B030D-6E8A-4147-A177-3AD203B41FA5}">
                          <a16:colId xmlns:a16="http://schemas.microsoft.com/office/drawing/2014/main" val="20000"/>
                        </a:ext>
                      </a:extLst>
                    </a:gridCol>
                    <a:gridCol w="3840204">
                      <a:extLst>
                        <a:ext uri="{9D8B030D-6E8A-4147-A177-3AD203B41FA5}">
                          <a16:colId xmlns:a16="http://schemas.microsoft.com/office/drawing/2014/main" val="20001"/>
                        </a:ext>
                      </a:extLst>
                    </a:gridCol>
                    <a:gridCol w="5226609">
                      <a:extLst>
                        <a:ext uri="{9D8B030D-6E8A-4147-A177-3AD203B41FA5}">
                          <a16:colId xmlns:a16="http://schemas.microsoft.com/office/drawing/2014/main" val="20002"/>
                        </a:ext>
                      </a:extLst>
                    </a:gridCol>
                  </a:tblGrid>
                  <a:tr h="335280">
                    <a:tc>
                      <a:txBody>
                        <a:bodyPr/>
                        <a:lstStyle/>
                        <a:p>
                          <a:r>
                            <a:rPr lang="en-US" sz="1600" dirty="0"/>
                            <a:t>TERM</a:t>
                          </a:r>
                        </a:p>
                      </a:txBody>
                      <a:tcPr marL="90874" marR="90874"/>
                    </a:tc>
                    <a:tc>
                      <a:txBody>
                        <a:bodyPr/>
                        <a:lstStyle/>
                        <a:p>
                          <a:r>
                            <a:rPr lang="en-US" sz="1600" dirty="0"/>
                            <a:t>DEFINITION</a:t>
                          </a:r>
                        </a:p>
                      </a:txBody>
                      <a:tcPr marL="90874" marR="90874"/>
                    </a:tc>
                    <a:tc>
                      <a:txBody>
                        <a:bodyPr/>
                        <a:lstStyle/>
                        <a:p>
                          <a:r>
                            <a:rPr lang="en-US" sz="1600" dirty="0"/>
                            <a:t>Example</a:t>
                          </a:r>
                          <a:r>
                            <a:rPr lang="en-US" sz="1600" baseline="0" dirty="0"/>
                            <a:t> </a:t>
                          </a:r>
                          <a:endParaRPr lang="en-US" sz="1600" dirty="0"/>
                        </a:p>
                      </a:txBody>
                      <a:tcPr marL="90874" marR="90874"/>
                    </a:tc>
                    <a:extLst>
                      <a:ext uri="{0D108BD9-81ED-4DB2-BD59-A6C34878D82A}">
                        <a16:rowId xmlns:a16="http://schemas.microsoft.com/office/drawing/2014/main" val="10000"/>
                      </a:ext>
                    </a:extLst>
                  </a:tr>
                  <a:tr h="1066800">
                    <a:tc>
                      <a:txBody>
                        <a:bodyPr/>
                        <a:lstStyle/>
                        <a:p>
                          <a:r>
                            <a:rPr lang="en-US" sz="1600" dirty="0"/>
                            <a:t>Common Denominator</a:t>
                          </a:r>
                        </a:p>
                      </a:txBody>
                      <a:tcPr marL="90874" marR="90874"/>
                    </a:tc>
                    <a:tc>
                      <a:txBody>
                        <a:bodyPr/>
                        <a:lstStyle/>
                        <a:p>
                          <a:r>
                            <a:rPr lang="en-US" sz="1600" dirty="0"/>
                            <a:t>One or</a:t>
                          </a:r>
                          <a:r>
                            <a:rPr lang="en-US" sz="1600" baseline="0" dirty="0"/>
                            <a:t> more fractions have the same denominator.</a:t>
                          </a:r>
                        </a:p>
                        <a:p>
                          <a:r>
                            <a:rPr lang="en-US" sz="1600" baseline="0" dirty="0"/>
                            <a:t>*Necessary for adding or subtracting fractions.</a:t>
                          </a:r>
                          <a:endParaRPr lang="en-US" sz="1600" dirty="0"/>
                        </a:p>
                      </a:txBody>
                      <a:tcPr marL="90874" marR="90874"/>
                    </a:tc>
                    <a:tc>
                      <a:txBody>
                        <a:bodyPr/>
                        <a:lstStyle/>
                        <a:p>
                          <a:endParaRPr lang="en-US"/>
                        </a:p>
                      </a:txBody>
                      <a:tcPr marL="90874" marR="90874">
                        <a:blipFill>
                          <a:blip r:embed="rId3"/>
                          <a:stretch>
                            <a:fillRect l="-109907" t="-33143" r="-466" b="-357714"/>
                          </a:stretch>
                        </a:blipFill>
                      </a:tcPr>
                    </a:tc>
                    <a:extLst>
                      <a:ext uri="{0D108BD9-81ED-4DB2-BD59-A6C34878D82A}">
                        <a16:rowId xmlns:a16="http://schemas.microsoft.com/office/drawing/2014/main" val="10001"/>
                      </a:ext>
                    </a:extLst>
                  </a:tr>
                  <a:tr h="526285">
                    <a:tc>
                      <a:txBody>
                        <a:bodyPr/>
                        <a:lstStyle/>
                        <a:p>
                          <a:r>
                            <a:rPr lang="en-US" sz="1600" dirty="0"/>
                            <a:t>Simplify/Reduce</a:t>
                          </a:r>
                        </a:p>
                      </a:txBody>
                      <a:tcPr marL="90874" marR="90874"/>
                    </a:tc>
                    <a:tc>
                      <a:txBody>
                        <a:bodyPr/>
                        <a:lstStyle/>
                        <a:p>
                          <a:r>
                            <a:rPr lang="en-US" sz="1600" dirty="0"/>
                            <a:t>Putting fractions in lowest</a:t>
                          </a:r>
                          <a:r>
                            <a:rPr lang="en-US" sz="1600" baseline="0" dirty="0"/>
                            <a:t> terms.</a:t>
                          </a:r>
                          <a:endParaRPr lang="en-US" sz="1600" dirty="0"/>
                        </a:p>
                      </a:txBody>
                      <a:tcPr marL="90874" marR="90874"/>
                    </a:tc>
                    <a:tc>
                      <a:txBody>
                        <a:bodyPr/>
                        <a:lstStyle/>
                        <a:p>
                          <a:endParaRPr lang="en-US"/>
                        </a:p>
                      </a:txBody>
                      <a:tcPr marL="90874" marR="90874">
                        <a:blipFill>
                          <a:blip r:embed="rId3"/>
                          <a:stretch>
                            <a:fillRect l="-109907" t="-267816" r="-466" b="-619540"/>
                          </a:stretch>
                        </a:blipFill>
                      </a:tcPr>
                    </a:tc>
                    <a:extLst>
                      <a:ext uri="{0D108BD9-81ED-4DB2-BD59-A6C34878D82A}">
                        <a16:rowId xmlns:a16="http://schemas.microsoft.com/office/drawing/2014/main" val="10002"/>
                      </a:ext>
                    </a:extLst>
                  </a:tr>
                  <a:tr h="822960">
                    <a:tc>
                      <a:txBody>
                        <a:bodyPr/>
                        <a:lstStyle/>
                        <a:p>
                          <a:r>
                            <a:rPr lang="en-US" sz="1600" dirty="0"/>
                            <a:t>Lowest Terms</a:t>
                          </a:r>
                        </a:p>
                      </a:txBody>
                      <a:tcPr marL="90874" marR="90874"/>
                    </a:tc>
                    <a:tc>
                      <a:txBody>
                        <a:bodyPr/>
                        <a:lstStyle/>
                        <a:p>
                          <a:r>
                            <a:rPr lang="en-US" sz="1600" baseline="0" dirty="0"/>
                            <a:t>The numerator and denominator do not have a common factor greater than 1 that can be used to simplify. </a:t>
                          </a:r>
                          <a:endParaRPr lang="en-US" sz="1600" dirty="0"/>
                        </a:p>
                      </a:txBody>
                      <a:tcPr marL="90874" marR="90874"/>
                    </a:tc>
                    <a:tc>
                      <a:txBody>
                        <a:bodyPr/>
                        <a:lstStyle/>
                        <a:p>
                          <a:endParaRPr lang="en-US"/>
                        </a:p>
                      </a:txBody>
                      <a:tcPr marL="90874" marR="90874">
                        <a:blipFill>
                          <a:blip r:embed="rId3"/>
                          <a:stretch>
                            <a:fillRect l="-109907" t="-237037" r="-466" b="-299259"/>
                          </a:stretch>
                        </a:blipFill>
                      </a:tcPr>
                    </a:tc>
                    <a:extLst>
                      <a:ext uri="{0D108BD9-81ED-4DB2-BD59-A6C34878D82A}">
                        <a16:rowId xmlns:a16="http://schemas.microsoft.com/office/drawing/2014/main" val="10003"/>
                      </a:ext>
                    </a:extLst>
                  </a:tr>
                  <a:tr h="1188720">
                    <a:tc>
                      <a:txBody>
                        <a:bodyPr/>
                        <a:lstStyle/>
                        <a:p>
                          <a:r>
                            <a:rPr lang="en-US" sz="1600" dirty="0"/>
                            <a:t>Common Multiple </a:t>
                          </a:r>
                        </a:p>
                      </a:txBody>
                      <a:tcPr marL="90874" marR="9087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 number into which each number in a given set may be evenly divided.</a:t>
                          </a:r>
                        </a:p>
                        <a:p>
                          <a:endParaRPr lang="en-US" sz="1600" dirty="0"/>
                        </a:p>
                      </a:txBody>
                      <a:tcPr marL="90874" marR="90874"/>
                    </a:tc>
                    <a:tc>
                      <a:txBody>
                        <a:bodyPr/>
                        <a:lstStyle/>
                        <a:p>
                          <a:r>
                            <a:rPr lang="en-US" sz="1800" kern="1200" dirty="0">
                              <a:solidFill>
                                <a:srgbClr val="FF0000"/>
                              </a:solidFill>
                              <a:effectLst/>
                              <a:latin typeface="Cambria Math" panose="02040503050406030204" pitchFamily="18" charset="0"/>
                              <a:ea typeface="Cambria Math" panose="02040503050406030204" pitchFamily="18" charset="0"/>
                              <a:cs typeface="+mn-cs"/>
                            </a:rPr>
                            <a:t>Example:</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2: 2, 4, 6, 8, 10, 12, 14, 16, 18, 20</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6: 6, 12, 18, 24, 30, 36</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6, 12, and 18 are common multiples for 2 and 6. </a:t>
                          </a:r>
                        </a:p>
                      </a:txBody>
                      <a:tcPr marL="90874" marR="90874"/>
                    </a:tc>
                    <a:extLst>
                      <a:ext uri="{0D108BD9-81ED-4DB2-BD59-A6C34878D82A}">
                        <a16:rowId xmlns:a16="http://schemas.microsoft.com/office/drawing/2014/main" val="10004"/>
                      </a:ext>
                    </a:extLst>
                  </a:tr>
                  <a:tr h="1188720">
                    <a:tc>
                      <a:txBody>
                        <a:bodyPr/>
                        <a:lstStyle/>
                        <a:p>
                          <a:r>
                            <a:rPr lang="en-US" sz="1600" dirty="0"/>
                            <a:t>Common Factor</a:t>
                          </a:r>
                        </a:p>
                      </a:txBody>
                      <a:tcPr marL="90874" marR="90874"/>
                    </a:tc>
                    <a:tc>
                      <a:txBody>
                        <a:bodyPr/>
                        <a:lstStyle/>
                        <a:p>
                          <a:r>
                            <a:rPr lang="en-US" sz="1800" kern="1200" dirty="0">
                              <a:solidFill>
                                <a:schemeClr val="dk1"/>
                              </a:solidFill>
                              <a:effectLst/>
                              <a:latin typeface="+mn-lt"/>
                              <a:ea typeface="+mn-ea"/>
                              <a:cs typeface="+mn-cs"/>
                            </a:rPr>
                            <a:t>A number into which each number in a given set may be evenly divided.</a:t>
                          </a:r>
                          <a:endParaRPr lang="en-US" sz="1600" dirty="0"/>
                        </a:p>
                      </a:txBody>
                      <a:tcPr marL="90874" marR="90874"/>
                    </a:tc>
                    <a:tc>
                      <a:txBody>
                        <a:bodyPr/>
                        <a:lstStyle/>
                        <a:p>
                          <a:r>
                            <a:rPr lang="en-US" sz="1800" kern="1200" dirty="0">
                              <a:solidFill>
                                <a:srgbClr val="FF0000"/>
                              </a:solidFill>
                              <a:effectLst/>
                              <a:latin typeface="Cambria Math" panose="02040503050406030204" pitchFamily="18" charset="0"/>
                              <a:ea typeface="Cambria Math" panose="02040503050406030204" pitchFamily="18" charset="0"/>
                              <a:cs typeface="+mn-cs"/>
                            </a:rPr>
                            <a:t>Example:</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12: 1, 2, 3, 4, 6, 12</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6: 1, 2, 3, 6</a:t>
                          </a:r>
                        </a:p>
                        <a:p>
                          <a:r>
                            <a:rPr lang="en-US" sz="1800" kern="1200" dirty="0">
                              <a:solidFill>
                                <a:srgbClr val="FF0000"/>
                              </a:solidFill>
                              <a:effectLst/>
                              <a:latin typeface="Cambria Math" panose="02040503050406030204" pitchFamily="18" charset="0"/>
                              <a:ea typeface="Cambria Math" panose="02040503050406030204" pitchFamily="18" charset="0"/>
                              <a:cs typeface="+mn-cs"/>
                            </a:rPr>
                            <a:t>1, 2, 3, and 6 are common factors for 6 and 12.</a:t>
                          </a:r>
                        </a:p>
                      </a:txBody>
                      <a:tcPr marL="90874" marR="90874"/>
                    </a:tc>
                    <a:extLst>
                      <a:ext uri="{0D108BD9-81ED-4DB2-BD59-A6C34878D82A}">
                        <a16:rowId xmlns:a16="http://schemas.microsoft.com/office/drawing/2014/main" val="10005"/>
                      </a:ext>
                    </a:extLst>
                  </a:tr>
                </a:tbl>
              </a:graphicData>
            </a:graphic>
          </p:graphicFrame>
        </mc:Fallback>
      </mc:AlternateContent>
      <p:sp>
        <p:nvSpPr>
          <p:cNvPr id="4" name="Slide Number Placeholder 3"/>
          <p:cNvSpPr>
            <a:spLocks noGrp="1"/>
          </p:cNvSpPr>
          <p:nvPr>
            <p:ph type="sldNum" sz="quarter" idx="10"/>
          </p:nvPr>
        </p:nvSpPr>
        <p:spPr/>
        <p:txBody>
          <a:bodyPr/>
          <a:lstStyle/>
          <a:p>
            <a:pPr algn="r"/>
            <a:fld id="{F3477EC8-074D-41C4-94AE-E9EA7CEEA348}" type="slidenum">
              <a:rPr lang="en-US" smtClean="0"/>
              <a:pPr algn="r"/>
              <a:t>25</a:t>
            </a:fld>
            <a:endParaRPr lang="en-US" dirty="0"/>
          </a:p>
        </p:txBody>
      </p:sp>
    </p:spTree>
    <p:extLst>
      <p:ext uri="{BB962C8B-B14F-4D97-AF65-F5344CB8AC3E}">
        <p14:creationId xmlns:p14="http://schemas.microsoft.com/office/powerpoint/2010/main" val="2106575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Fraction Vocabulary: Terminology for </a:t>
            </a:r>
            <a:r>
              <a:rPr lang="en-US" dirty="0">
                <a:solidFill>
                  <a:schemeClr val="accent2"/>
                </a:solidFill>
              </a:rPr>
              <a:t>Procedures (Cont.)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49307047"/>
              </p:ext>
            </p:extLst>
          </p:nvPr>
        </p:nvGraphicFramePr>
        <p:xfrm>
          <a:off x="915988" y="1079500"/>
          <a:ext cx="10966449" cy="3054853"/>
        </p:xfrm>
        <a:graphic>
          <a:graphicData uri="http://schemas.openxmlformats.org/drawingml/2006/table">
            <a:tbl>
              <a:tblPr firstRow="1" bandRow="1">
                <a:tableStyleId>{5C22544A-7EE6-4342-B048-85BDC9FD1C3A}</a:tableStyleId>
              </a:tblPr>
              <a:tblGrid>
                <a:gridCol w="3655483">
                  <a:extLst>
                    <a:ext uri="{9D8B030D-6E8A-4147-A177-3AD203B41FA5}">
                      <a16:colId xmlns:a16="http://schemas.microsoft.com/office/drawing/2014/main" val="20000"/>
                    </a:ext>
                  </a:extLst>
                </a:gridCol>
                <a:gridCol w="3655483">
                  <a:extLst>
                    <a:ext uri="{9D8B030D-6E8A-4147-A177-3AD203B41FA5}">
                      <a16:colId xmlns:a16="http://schemas.microsoft.com/office/drawing/2014/main" val="20001"/>
                    </a:ext>
                  </a:extLst>
                </a:gridCol>
                <a:gridCol w="3655483">
                  <a:extLst>
                    <a:ext uri="{9D8B030D-6E8A-4147-A177-3AD203B41FA5}">
                      <a16:colId xmlns:a16="http://schemas.microsoft.com/office/drawing/2014/main" val="20002"/>
                    </a:ext>
                  </a:extLst>
                </a:gridCol>
              </a:tblGrid>
              <a:tr h="481370">
                <a:tc>
                  <a:txBody>
                    <a:bodyPr/>
                    <a:lstStyle/>
                    <a:p>
                      <a:r>
                        <a:rPr lang="en-US" sz="1600" dirty="0"/>
                        <a:t>TERM</a:t>
                      </a:r>
                    </a:p>
                  </a:txBody>
                  <a:tcPr/>
                </a:tc>
                <a:tc>
                  <a:txBody>
                    <a:bodyPr/>
                    <a:lstStyle/>
                    <a:p>
                      <a:r>
                        <a:rPr lang="en-US" sz="1600" dirty="0"/>
                        <a:t>DEFINITION</a:t>
                      </a:r>
                    </a:p>
                  </a:txBody>
                  <a:tcPr/>
                </a:tc>
                <a:tc>
                  <a:txBody>
                    <a:bodyPr/>
                    <a:lstStyle/>
                    <a:p>
                      <a:r>
                        <a:rPr lang="en-US" sz="1600" dirty="0"/>
                        <a:t>Example</a:t>
                      </a:r>
                      <a:r>
                        <a:rPr lang="en-US" sz="1600" baseline="0" dirty="0"/>
                        <a:t> </a:t>
                      </a:r>
                      <a:endParaRPr lang="en-US" sz="1600" dirty="0"/>
                    </a:p>
                  </a:txBody>
                  <a:tcPr/>
                </a:tc>
                <a:extLst>
                  <a:ext uri="{0D108BD9-81ED-4DB2-BD59-A6C34878D82A}">
                    <a16:rowId xmlns:a16="http://schemas.microsoft.com/office/drawing/2014/main" val="10000"/>
                  </a:ext>
                </a:extLst>
              </a:tr>
              <a:tr h="1384763">
                <a:tc>
                  <a:txBody>
                    <a:bodyPr/>
                    <a:lstStyle/>
                    <a:p>
                      <a:r>
                        <a:rPr lang="en-US" sz="1800" dirty="0"/>
                        <a:t>Least</a:t>
                      </a:r>
                      <a:r>
                        <a:rPr lang="en-US" sz="1800" baseline="0" dirty="0"/>
                        <a:t> Common Multiple (LCM)</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The smallest common multiple of two or more denominators.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*Used to determine common denominator. </a:t>
                      </a:r>
                      <a:endParaRPr lang="en-US" sz="1800" dirty="0"/>
                    </a:p>
                  </a:txBody>
                  <a:tcPr/>
                </a:tc>
                <a:tc>
                  <a:txBody>
                    <a:bodyPr/>
                    <a:lstStyle/>
                    <a:p>
                      <a:r>
                        <a:rPr lang="en-US" sz="1800" dirty="0">
                          <a:solidFill>
                            <a:srgbClr val="FF0000"/>
                          </a:solidFill>
                          <a:latin typeface="Cambria Math" panose="02040503050406030204" pitchFamily="18" charset="0"/>
                          <a:ea typeface="Cambria Math" panose="02040503050406030204" pitchFamily="18" charset="0"/>
                        </a:rPr>
                        <a:t>2: 2, 4, 6, 8, 10, 12, 14, 16, 18, 20</a:t>
                      </a:r>
                    </a:p>
                    <a:p>
                      <a:r>
                        <a:rPr lang="en-US" sz="1800" dirty="0">
                          <a:solidFill>
                            <a:srgbClr val="FF0000"/>
                          </a:solidFill>
                          <a:latin typeface="Cambria Math" panose="02040503050406030204" pitchFamily="18" charset="0"/>
                          <a:ea typeface="Cambria Math" panose="02040503050406030204" pitchFamily="18" charset="0"/>
                        </a:rPr>
                        <a:t>6:</a:t>
                      </a:r>
                      <a:r>
                        <a:rPr lang="en-US" sz="1800" baseline="0" dirty="0">
                          <a:solidFill>
                            <a:srgbClr val="FF0000"/>
                          </a:solidFill>
                          <a:latin typeface="Cambria Math" panose="02040503050406030204" pitchFamily="18" charset="0"/>
                          <a:ea typeface="Cambria Math" panose="02040503050406030204" pitchFamily="18" charset="0"/>
                        </a:rPr>
                        <a:t> 6, 12, 18, 24, 30, 36</a:t>
                      </a:r>
                    </a:p>
                    <a:p>
                      <a:endParaRPr lang="en-US" sz="1800" baseline="0" dirty="0">
                        <a:solidFill>
                          <a:srgbClr val="FF0000"/>
                        </a:solidFill>
                        <a:latin typeface="Cambria Math" panose="02040503050406030204" pitchFamily="18" charset="0"/>
                        <a:ea typeface="Cambria Math" panose="02040503050406030204" pitchFamily="18" charset="0"/>
                      </a:endParaRPr>
                    </a:p>
                    <a:p>
                      <a:r>
                        <a:rPr lang="en-US" sz="1800" baseline="0" dirty="0">
                          <a:solidFill>
                            <a:srgbClr val="FF0000"/>
                          </a:solidFill>
                          <a:latin typeface="Cambria Math" panose="02040503050406030204" pitchFamily="18" charset="0"/>
                          <a:ea typeface="Cambria Math" panose="02040503050406030204" pitchFamily="18" charset="0"/>
                        </a:rPr>
                        <a:t>6 is the LCM for 2 and 6.</a:t>
                      </a:r>
                      <a:endParaRPr lang="en-US" sz="1800" dirty="0">
                        <a:solidFill>
                          <a:srgbClr val="FF0000"/>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0001"/>
                  </a:ext>
                </a:extLst>
              </a:tr>
              <a:tr h="1186939">
                <a:tc>
                  <a:txBody>
                    <a:bodyPr/>
                    <a:lstStyle/>
                    <a:p>
                      <a:r>
                        <a:rPr lang="en-US" sz="1800" dirty="0"/>
                        <a:t>Greatest Common Factor (GCF)</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Largest common factor for the numerator and the denominator.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*Used to simply/reduce fractions. </a:t>
                      </a:r>
                      <a:endParaRPr lang="en-US" sz="1800" dirty="0"/>
                    </a:p>
                  </a:txBody>
                  <a:tcPr/>
                </a:tc>
                <a:tc>
                  <a:txBody>
                    <a:bodyPr/>
                    <a:lstStyle/>
                    <a:p>
                      <a:r>
                        <a:rPr lang="en-US" sz="1800" dirty="0">
                          <a:solidFill>
                            <a:srgbClr val="FF0000"/>
                          </a:solidFill>
                          <a:latin typeface="Cambria Math" panose="02040503050406030204" pitchFamily="18" charset="0"/>
                          <a:ea typeface="Cambria Math" panose="02040503050406030204" pitchFamily="18" charset="0"/>
                        </a:rPr>
                        <a:t>2: 1, 2</a:t>
                      </a:r>
                    </a:p>
                    <a:p>
                      <a:r>
                        <a:rPr lang="en-US" sz="1800" dirty="0">
                          <a:solidFill>
                            <a:srgbClr val="FF0000"/>
                          </a:solidFill>
                          <a:latin typeface="Cambria Math" panose="02040503050406030204" pitchFamily="18" charset="0"/>
                          <a:ea typeface="Cambria Math" panose="02040503050406030204" pitchFamily="18" charset="0"/>
                        </a:rPr>
                        <a:t>6: 1, 2, 3, 6</a:t>
                      </a:r>
                    </a:p>
                    <a:p>
                      <a:endParaRPr lang="en-US" sz="1800" dirty="0">
                        <a:solidFill>
                          <a:srgbClr val="FF0000"/>
                        </a:solidFill>
                        <a:latin typeface="Cambria Math" panose="02040503050406030204" pitchFamily="18" charset="0"/>
                        <a:ea typeface="Cambria Math" panose="02040503050406030204" pitchFamily="18" charset="0"/>
                      </a:endParaRPr>
                    </a:p>
                    <a:p>
                      <a:r>
                        <a:rPr lang="en-US" sz="1800" dirty="0">
                          <a:solidFill>
                            <a:srgbClr val="FF0000"/>
                          </a:solidFill>
                          <a:latin typeface="Cambria Math" panose="02040503050406030204" pitchFamily="18" charset="0"/>
                          <a:ea typeface="Cambria Math" panose="02040503050406030204" pitchFamily="18" charset="0"/>
                        </a:rPr>
                        <a:t>2 is the GCF </a:t>
                      </a:r>
                      <a:r>
                        <a:rPr lang="en-US" sz="1800" baseline="0" dirty="0">
                          <a:solidFill>
                            <a:srgbClr val="FF0000"/>
                          </a:solidFill>
                          <a:latin typeface="Cambria Math" panose="02040503050406030204" pitchFamily="18" charset="0"/>
                          <a:ea typeface="Cambria Math" panose="02040503050406030204" pitchFamily="18" charset="0"/>
                        </a:rPr>
                        <a:t>for 2 and 6.</a:t>
                      </a:r>
                      <a:endParaRPr lang="en-US" sz="1800" dirty="0">
                        <a:solidFill>
                          <a:srgbClr val="FF0000"/>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0"/>
          </p:nvPr>
        </p:nvSpPr>
        <p:spPr/>
        <p:txBody>
          <a:bodyPr/>
          <a:lstStyle/>
          <a:p>
            <a:pPr algn="r"/>
            <a:fld id="{F3477EC8-074D-41C4-94AE-E9EA7CEEA348}" type="slidenum">
              <a:rPr lang="en-US" smtClean="0"/>
              <a:pPr algn="r"/>
              <a:t>26</a:t>
            </a:fld>
            <a:endParaRPr lang="en-US" dirty="0"/>
          </a:p>
        </p:txBody>
      </p:sp>
      <p:sp>
        <p:nvSpPr>
          <p:cNvPr id="6" name="TextBox 5"/>
          <p:cNvSpPr txBox="1"/>
          <p:nvPr/>
        </p:nvSpPr>
        <p:spPr>
          <a:xfrm>
            <a:off x="971550" y="6015031"/>
            <a:ext cx="4314001" cy="369332"/>
          </a:xfrm>
          <a:prstGeom prst="rect">
            <a:avLst/>
          </a:prstGeom>
          <a:noFill/>
        </p:spPr>
        <p:txBody>
          <a:bodyPr wrap="none" rtlCol="0">
            <a:spAutoFit/>
          </a:bodyPr>
          <a:lstStyle/>
          <a:p>
            <a:r>
              <a:rPr lang="en-US" sz="1800" dirty="0"/>
              <a:t>* Students often confuse GCF and LCM.</a:t>
            </a:r>
          </a:p>
        </p:txBody>
      </p:sp>
    </p:spTree>
    <p:extLst>
      <p:ext uri="{BB962C8B-B14F-4D97-AF65-F5344CB8AC3E}">
        <p14:creationId xmlns:p14="http://schemas.microsoft.com/office/powerpoint/2010/main" val="3769946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Math Vocabulary Instruction</a:t>
            </a:r>
          </a:p>
        </p:txBody>
      </p:sp>
      <p:graphicFrame>
        <p:nvGraphicFramePr>
          <p:cNvPr id="5" name="Content Placeholder 4" descr="&#10;Overview of the important aspects of Math Vocabulary Instruction"/>
          <p:cNvGraphicFramePr>
            <a:graphicFrameLocks noGrp="1"/>
          </p:cNvGraphicFramePr>
          <p:nvPr>
            <p:ph idx="1"/>
            <p:extLst>
              <p:ext uri="{D42A27DB-BD31-4B8C-83A1-F6EECF244321}">
                <p14:modId xmlns:p14="http://schemas.microsoft.com/office/powerpoint/2010/main" val="2997090772"/>
              </p:ext>
            </p:extLst>
          </p:nvPr>
        </p:nvGraphicFramePr>
        <p:xfrm>
          <a:off x="915988" y="1608138"/>
          <a:ext cx="10966450" cy="4725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pPr algn="r"/>
            <a:fld id="{F3477EC8-074D-41C4-94AE-E9EA7CEEA348}" type="slidenum">
              <a:rPr lang="en-US" smtClean="0"/>
              <a:pPr algn="r"/>
              <a:t>27</a:t>
            </a:fld>
            <a:endParaRPr lang="en-US" dirty="0"/>
          </a:p>
        </p:txBody>
      </p:sp>
    </p:spTree>
    <p:extLst>
      <p:ext uri="{BB962C8B-B14F-4D97-AF65-F5344CB8AC3E}">
        <p14:creationId xmlns:p14="http://schemas.microsoft.com/office/powerpoint/2010/main" val="1849049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en-US" sz="4400" b="1" dirty="0">
                <a:latin typeface="Arial" charset="0"/>
              </a:rPr>
              <a:t>Common Core State Standards</a:t>
            </a:r>
            <a:endParaRPr lang="en-US" sz="4400" dirty="0"/>
          </a:p>
        </p:txBody>
      </p:sp>
      <p:sp>
        <p:nvSpPr>
          <p:cNvPr id="2" name="Content Placeholder 1"/>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3200" i="1" dirty="0">
              <a:latin typeface="Abadi MT Condensed Light" charset="0"/>
              <a:ea typeface="Abadi MT Condensed Light" charset="0"/>
              <a:cs typeface="Abadi MT Condensed Light"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3200" i="1" dirty="0">
                <a:latin typeface="Abadi MT Condensed Light" charset="0"/>
                <a:ea typeface="Abadi MT Condensed Light" charset="0"/>
                <a:cs typeface="Abadi MT Condensed Light" charset="0"/>
              </a:rPr>
              <a:t>CCSS that emphasize fractions: </a:t>
            </a:r>
          </a:p>
          <a:p>
            <a:pPr marL="0" marR="0" lvl="0" indent="0" defTabSz="914400" eaLnBrk="1" fontAlgn="auto" latinLnBrk="0" hangingPunct="1">
              <a:lnSpc>
                <a:spcPct val="100000"/>
              </a:lnSpc>
              <a:spcBef>
                <a:spcPts val="0"/>
              </a:spcBef>
              <a:spcAft>
                <a:spcPts val="0"/>
              </a:spcAft>
              <a:buClrTx/>
              <a:buSzTx/>
              <a:buFontTx/>
              <a:buNone/>
              <a:tabLst/>
              <a:defRPr/>
            </a:pPr>
            <a:endParaRPr lang="en-US" sz="3200" i="1" dirty="0">
              <a:solidFill>
                <a:schemeClr val="tx2"/>
              </a:solidFill>
              <a:latin typeface="Abadi MT Condensed Light" charset="0"/>
              <a:ea typeface="Abadi MT Condensed Light" charset="0"/>
              <a:cs typeface="Abadi MT Condensed Light" charset="0"/>
            </a:endParaRPr>
          </a:p>
          <a:p>
            <a:pPr marL="0" lvl="0" indent="0" algn="ctr" eaLnBrk="1" fontAlgn="auto" hangingPunct="1">
              <a:spcBef>
                <a:spcPts val="0"/>
              </a:spcBef>
              <a:buClrTx/>
              <a:buNone/>
              <a:defRPr/>
            </a:pPr>
            <a:r>
              <a:rPr lang="en-US" sz="3200" i="1" dirty="0">
                <a:latin typeface="Abadi MT Condensed Light" charset="0"/>
                <a:ea typeface="Abadi MT Condensed Light" charset="0"/>
                <a:cs typeface="Abadi MT Condensed Light" charset="0"/>
                <a:hlinkClick r:id="rId3"/>
              </a:rPr>
              <a:t>Third Grade</a:t>
            </a:r>
            <a:endParaRPr lang="en-US" sz="3200" i="1" dirty="0">
              <a:latin typeface="Abadi MT Condensed Light" charset="0"/>
              <a:ea typeface="Abadi MT Condensed Light" charset="0"/>
              <a:cs typeface="Abadi MT Condensed Light" charset="0"/>
            </a:endParaRPr>
          </a:p>
          <a:p>
            <a:pPr marL="0" lvl="0" indent="0" algn="ctr" eaLnBrk="1" fontAlgn="auto" hangingPunct="1">
              <a:spcBef>
                <a:spcPts val="0"/>
              </a:spcBef>
              <a:buClrTx/>
              <a:buNone/>
              <a:defRPr/>
            </a:pPr>
            <a:r>
              <a:rPr lang="en-US" sz="3200" i="1" dirty="0">
                <a:latin typeface="Abadi MT Condensed Light" charset="0"/>
                <a:ea typeface="Abadi MT Condensed Light" charset="0"/>
                <a:cs typeface="Abadi MT Condensed Light" charset="0"/>
                <a:hlinkClick r:id="rId4"/>
              </a:rPr>
              <a:t>Fourth Grade</a:t>
            </a:r>
            <a:endParaRPr lang="en-US" sz="3200" i="1" dirty="0">
              <a:latin typeface="Abadi MT Condensed Light" charset="0"/>
              <a:ea typeface="Abadi MT Condensed Light" charset="0"/>
              <a:cs typeface="Abadi MT Condensed Light" charset="0"/>
            </a:endParaRPr>
          </a:p>
          <a:p>
            <a:pPr marL="0" lvl="0" indent="0" algn="ctr" eaLnBrk="1" fontAlgn="auto" hangingPunct="1">
              <a:spcBef>
                <a:spcPts val="0"/>
              </a:spcBef>
              <a:buClrTx/>
              <a:buNone/>
              <a:defRPr/>
            </a:pPr>
            <a:r>
              <a:rPr lang="en-US" sz="3200" i="1" dirty="0">
                <a:latin typeface="Abadi MT Condensed Light" charset="0"/>
                <a:ea typeface="Abadi MT Condensed Light" charset="0"/>
                <a:cs typeface="Abadi MT Condensed Light" charset="0"/>
                <a:hlinkClick r:id="rId5"/>
              </a:rPr>
              <a:t>Fifth Grade </a:t>
            </a:r>
            <a:endParaRPr lang="en-US" sz="3200" i="1" dirty="0">
              <a:latin typeface="Abadi MT Condensed Light" charset="0"/>
              <a:ea typeface="Abadi MT Condensed Light" charset="0"/>
              <a:cs typeface="Abadi MT Condensed Light"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3200" i="1" dirty="0">
              <a:latin typeface="Abadi MT Condensed Light" charset="0"/>
              <a:ea typeface="Abadi MT Condensed Light" charset="0"/>
              <a:cs typeface="Abadi MT Condensed Light" charset="0"/>
            </a:endParaRPr>
          </a:p>
        </p:txBody>
      </p:sp>
      <p:sp>
        <p:nvSpPr>
          <p:cNvPr id="5" name="Slide Number Placeholder 3">
            <a:extLst>
              <a:ext uri="{FF2B5EF4-FFF2-40B4-BE49-F238E27FC236}">
                <a16:creationId xmlns:a16="http://schemas.microsoft.com/office/drawing/2014/main" id="{4B469F55-678A-416F-A1C1-F770586092E6}"/>
              </a:ext>
            </a:extLst>
          </p:cNvPr>
          <p:cNvSpPr>
            <a:spLocks noGrp="1"/>
          </p:cNvSpPr>
          <p:nvPr>
            <p:ph type="sldNum" sz="quarter" idx="12"/>
          </p:nvPr>
        </p:nvSpPr>
        <p:spPr>
          <a:xfrm>
            <a:off x="11741902" y="6507316"/>
            <a:ext cx="141064" cy="153888"/>
          </a:xfrm>
        </p:spPr>
        <p:txBody>
          <a:bodyPr/>
          <a:lstStyle/>
          <a:p>
            <a:fld id="{A1A8B8B9-B651-4439-A868-E8F04EF81465}" type="slidenum">
              <a:rPr lang="en-US" smtClean="0"/>
              <a:pPr/>
              <a:t>28</a:t>
            </a:fld>
            <a:endParaRPr lang="en-US" dirty="0"/>
          </a:p>
        </p:txBody>
      </p:sp>
    </p:spTree>
    <p:extLst>
      <p:ext uri="{BB962C8B-B14F-4D97-AF65-F5344CB8AC3E}">
        <p14:creationId xmlns:p14="http://schemas.microsoft.com/office/powerpoint/2010/main" val="2063509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CCSS Overall Skill Progression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76047373"/>
              </p:ext>
            </p:extLst>
          </p:nvPr>
        </p:nvGraphicFramePr>
        <p:xfrm>
          <a:off x="915988" y="1079500"/>
          <a:ext cx="10966452" cy="4947920"/>
        </p:xfrm>
        <a:graphic>
          <a:graphicData uri="http://schemas.openxmlformats.org/drawingml/2006/table">
            <a:tbl>
              <a:tblPr firstRow="1" bandRow="1">
                <a:tableStyleId>{5C22544A-7EE6-4342-B048-85BDC9FD1C3A}</a:tableStyleId>
              </a:tblPr>
              <a:tblGrid>
                <a:gridCol w="2741613">
                  <a:extLst>
                    <a:ext uri="{9D8B030D-6E8A-4147-A177-3AD203B41FA5}">
                      <a16:colId xmlns:a16="http://schemas.microsoft.com/office/drawing/2014/main" val="20000"/>
                    </a:ext>
                  </a:extLst>
                </a:gridCol>
                <a:gridCol w="2741613">
                  <a:extLst>
                    <a:ext uri="{9D8B030D-6E8A-4147-A177-3AD203B41FA5}">
                      <a16:colId xmlns:a16="http://schemas.microsoft.com/office/drawing/2014/main" val="20001"/>
                    </a:ext>
                  </a:extLst>
                </a:gridCol>
                <a:gridCol w="2741613">
                  <a:extLst>
                    <a:ext uri="{9D8B030D-6E8A-4147-A177-3AD203B41FA5}">
                      <a16:colId xmlns:a16="http://schemas.microsoft.com/office/drawing/2014/main" val="20002"/>
                    </a:ext>
                  </a:extLst>
                </a:gridCol>
                <a:gridCol w="2741613">
                  <a:extLst>
                    <a:ext uri="{9D8B030D-6E8A-4147-A177-3AD203B41FA5}">
                      <a16:colId xmlns:a16="http://schemas.microsoft.com/office/drawing/2014/main" val="20003"/>
                    </a:ext>
                  </a:extLst>
                </a:gridCol>
              </a:tblGrid>
              <a:tr h="370840">
                <a:tc>
                  <a:txBody>
                    <a:bodyPr/>
                    <a:lstStyle/>
                    <a:p>
                      <a:pPr algn="ctr"/>
                      <a:r>
                        <a:rPr lang="en-US" dirty="0"/>
                        <a:t>Big Idea</a:t>
                      </a:r>
                    </a:p>
                  </a:txBody>
                  <a:tcPr/>
                </a:tc>
                <a:tc>
                  <a:txBody>
                    <a:bodyPr/>
                    <a:lstStyle/>
                    <a:p>
                      <a:pPr algn="ctr"/>
                      <a:r>
                        <a:rPr lang="en-US" dirty="0"/>
                        <a:t>Third Grade</a:t>
                      </a:r>
                    </a:p>
                  </a:txBody>
                  <a:tcPr/>
                </a:tc>
                <a:tc>
                  <a:txBody>
                    <a:bodyPr/>
                    <a:lstStyle/>
                    <a:p>
                      <a:pPr algn="ctr"/>
                      <a:r>
                        <a:rPr lang="en-US" dirty="0"/>
                        <a:t>Fourth Grade</a:t>
                      </a:r>
                    </a:p>
                  </a:txBody>
                  <a:tcPr/>
                </a:tc>
                <a:tc>
                  <a:txBody>
                    <a:bodyPr/>
                    <a:lstStyle/>
                    <a:p>
                      <a:pPr algn="ctr"/>
                      <a:r>
                        <a:rPr lang="en-US" dirty="0"/>
                        <a:t>Fifth Grade</a:t>
                      </a:r>
                    </a:p>
                  </a:txBody>
                  <a:tcPr/>
                </a:tc>
                <a:extLst>
                  <a:ext uri="{0D108BD9-81ED-4DB2-BD59-A6C34878D82A}">
                    <a16:rowId xmlns:a16="http://schemas.microsoft.com/office/drawing/2014/main" val="10000"/>
                  </a:ext>
                </a:extLst>
              </a:tr>
              <a:tr h="370840">
                <a:tc>
                  <a:txBody>
                    <a:bodyPr/>
                    <a:lstStyle/>
                    <a:p>
                      <a:r>
                        <a:rPr lang="en-US" sz="1600" dirty="0"/>
                        <a:t>Fraction definitions and representations</a:t>
                      </a:r>
                    </a:p>
                  </a:txBody>
                  <a:tcPr/>
                </a:tc>
                <a:tc>
                  <a:txBody>
                    <a:bodyPr/>
                    <a:lstStyle/>
                    <a:p>
                      <a:r>
                        <a:rPr lang="en-US" sz="1600" dirty="0"/>
                        <a:t>Part/whole representation.</a:t>
                      </a:r>
                    </a:p>
                    <a:p>
                      <a:r>
                        <a:rPr lang="en-US" sz="1600" dirty="0"/>
                        <a:t>Number line representation.</a:t>
                      </a:r>
                    </a:p>
                  </a:txBody>
                  <a:tcPr/>
                </a:tc>
                <a:tc>
                  <a:txBody>
                    <a:bodyPr/>
                    <a:lstStyle/>
                    <a:p>
                      <a:endParaRPr lang="en-US" sz="1600" dirty="0"/>
                    </a:p>
                  </a:txBody>
                  <a:tcPr/>
                </a:tc>
                <a:tc>
                  <a:txBody>
                    <a:bodyPr/>
                    <a:lstStyle/>
                    <a:p>
                      <a:r>
                        <a:rPr lang="en-US" sz="1600" dirty="0"/>
                        <a:t>Division representation.</a:t>
                      </a:r>
                      <a:r>
                        <a:rPr lang="en-US" sz="1600" baseline="0" dirty="0"/>
                        <a:t> fraction is a division problem.</a:t>
                      </a:r>
                      <a:endParaRPr lang="en-US" sz="1600" dirty="0"/>
                    </a:p>
                  </a:txBody>
                  <a:tcPr/>
                </a:tc>
                <a:extLst>
                  <a:ext uri="{0D108BD9-81ED-4DB2-BD59-A6C34878D82A}">
                    <a16:rowId xmlns:a16="http://schemas.microsoft.com/office/drawing/2014/main" val="10001"/>
                  </a:ext>
                </a:extLst>
              </a:tr>
              <a:tr h="370840">
                <a:tc>
                  <a:txBody>
                    <a:bodyPr/>
                    <a:lstStyle/>
                    <a:p>
                      <a:r>
                        <a:rPr lang="en-US" sz="1600" dirty="0"/>
                        <a:t>Compare fractions</a:t>
                      </a:r>
                      <a:r>
                        <a:rPr lang="en-US" sz="1600" baseline="0" dirty="0"/>
                        <a:t> or </a:t>
                      </a:r>
                      <a:r>
                        <a:rPr lang="en-US" sz="1600" dirty="0"/>
                        <a:t>evaluate magnitude</a:t>
                      </a:r>
                    </a:p>
                  </a:txBody>
                  <a:tcPr/>
                </a:tc>
                <a:tc>
                  <a:txBody>
                    <a:bodyPr/>
                    <a:lstStyle/>
                    <a:p>
                      <a:r>
                        <a:rPr lang="en-US" sz="1600" dirty="0">
                          <a:solidFill>
                            <a:srgbClr val="FF0000"/>
                          </a:solidFill>
                        </a:rPr>
                        <a:t>Same</a:t>
                      </a:r>
                      <a:r>
                        <a:rPr lang="en-US" sz="1600" dirty="0"/>
                        <a:t> numerator or </a:t>
                      </a:r>
                    </a:p>
                    <a:p>
                      <a:r>
                        <a:rPr lang="en-US" sz="1600" dirty="0">
                          <a:solidFill>
                            <a:srgbClr val="FF0000"/>
                          </a:solidFill>
                        </a:rPr>
                        <a:t>Same</a:t>
                      </a:r>
                      <a:r>
                        <a:rPr lang="en-US" sz="1600" dirty="0"/>
                        <a:t> denominator</a:t>
                      </a:r>
                    </a:p>
                  </a:txBody>
                  <a:tcPr/>
                </a:tc>
                <a:tc>
                  <a:txBody>
                    <a:bodyPr/>
                    <a:lstStyle/>
                    <a:p>
                      <a:r>
                        <a:rPr lang="en-US" sz="1600" dirty="0">
                          <a:solidFill>
                            <a:srgbClr val="FF0000"/>
                          </a:solidFill>
                        </a:rPr>
                        <a:t>Different</a:t>
                      </a:r>
                      <a:r>
                        <a:rPr lang="en-US" sz="1600" dirty="0"/>
                        <a:t> numerators or </a:t>
                      </a:r>
                      <a:r>
                        <a:rPr lang="en-US" sz="1600" dirty="0">
                          <a:solidFill>
                            <a:srgbClr val="FF0000"/>
                          </a:solidFill>
                        </a:rPr>
                        <a:t>Different</a:t>
                      </a:r>
                      <a:r>
                        <a:rPr lang="en-US" sz="1600" baseline="0" dirty="0">
                          <a:solidFill>
                            <a:srgbClr val="FF0000"/>
                          </a:solidFill>
                        </a:rPr>
                        <a:t> </a:t>
                      </a:r>
                      <a:r>
                        <a:rPr lang="en-US" sz="1600" baseline="0" dirty="0"/>
                        <a:t>denominators</a:t>
                      </a:r>
                      <a:endParaRPr lang="en-US" sz="1600" dirty="0"/>
                    </a:p>
                  </a:txBody>
                  <a:tcPr/>
                </a:tc>
                <a:tc>
                  <a:txBody>
                    <a:bodyPr/>
                    <a:lstStyle/>
                    <a:p>
                      <a:endParaRPr lang="en-US" sz="1600" dirty="0"/>
                    </a:p>
                  </a:txBody>
                  <a:tcPr/>
                </a:tc>
                <a:extLst>
                  <a:ext uri="{0D108BD9-81ED-4DB2-BD59-A6C34878D82A}">
                    <a16:rowId xmlns:a16="http://schemas.microsoft.com/office/drawing/2014/main" val="10002"/>
                  </a:ext>
                </a:extLst>
              </a:tr>
              <a:tr h="370840">
                <a:tc>
                  <a:txBody>
                    <a:bodyPr/>
                    <a:lstStyle/>
                    <a:p>
                      <a:r>
                        <a:rPr lang="en-US" sz="1600" dirty="0"/>
                        <a:t>Equivalence</a:t>
                      </a:r>
                    </a:p>
                  </a:txBody>
                  <a:tcPr/>
                </a:tc>
                <a:tc>
                  <a:txBody>
                    <a:bodyPr/>
                    <a:lstStyle/>
                    <a:p>
                      <a:r>
                        <a:rPr lang="en-US" sz="1600" dirty="0"/>
                        <a:t>Same size or same number line point;</a:t>
                      </a:r>
                      <a:r>
                        <a:rPr lang="en-US" sz="1600" baseline="0" dirty="0"/>
                        <a:t> g</a:t>
                      </a:r>
                      <a:r>
                        <a:rPr lang="en-US" sz="1600" dirty="0"/>
                        <a:t>enerate; use for reasoning and</a:t>
                      </a:r>
                      <a:r>
                        <a:rPr lang="en-US" sz="1600" baseline="0" dirty="0"/>
                        <a:t> benchmarks</a:t>
                      </a:r>
                      <a:endParaRPr lang="en-US" sz="1600" dirty="0"/>
                    </a:p>
                  </a:txBody>
                  <a:tcPr/>
                </a:tc>
                <a:tc>
                  <a:txBody>
                    <a:bodyPr/>
                    <a:lstStyle/>
                    <a:p>
                      <a:r>
                        <a:rPr lang="en-US" sz="1600" dirty="0"/>
                        <a:t>Decimals and fractions</a:t>
                      </a:r>
                    </a:p>
                  </a:txBody>
                  <a:tcPr/>
                </a:tc>
                <a:tc>
                  <a:txBody>
                    <a:bodyPr/>
                    <a:lstStyle/>
                    <a:p>
                      <a:r>
                        <a:rPr lang="en-US" sz="1600" dirty="0"/>
                        <a:t>Use for addition/subtraction.</a:t>
                      </a:r>
                    </a:p>
                  </a:txBody>
                  <a:tcPr/>
                </a:tc>
                <a:extLst>
                  <a:ext uri="{0D108BD9-81ED-4DB2-BD59-A6C34878D82A}">
                    <a16:rowId xmlns:a16="http://schemas.microsoft.com/office/drawing/2014/main" val="10003"/>
                  </a:ext>
                </a:extLst>
              </a:tr>
              <a:tr h="370840">
                <a:tc>
                  <a:txBody>
                    <a:bodyPr/>
                    <a:lstStyle/>
                    <a:p>
                      <a:r>
                        <a:rPr lang="en-US" sz="1600" dirty="0"/>
                        <a:t>Add/subtract fractions</a:t>
                      </a:r>
                    </a:p>
                  </a:txBody>
                  <a:tcPr/>
                </a:tc>
                <a:tc>
                  <a:txBody>
                    <a:bodyPr/>
                    <a:lstStyle/>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Unit</a:t>
                      </a:r>
                      <a:r>
                        <a:rPr lang="en-US" sz="1600" baseline="0" dirty="0"/>
                        <a:t> fraction-building</a:t>
                      </a:r>
                      <a:endParaRPr lang="en-US" sz="1600" dirty="0"/>
                    </a:p>
                    <a:p>
                      <a:r>
                        <a:rPr lang="en-US" sz="1600" dirty="0">
                          <a:solidFill>
                            <a:srgbClr val="FF0000"/>
                          </a:solidFill>
                        </a:rPr>
                        <a:t>Same</a:t>
                      </a:r>
                      <a:r>
                        <a:rPr lang="en-US" sz="1600" dirty="0"/>
                        <a:t> denominators</a:t>
                      </a:r>
                    </a:p>
                    <a:p>
                      <a:r>
                        <a:rPr lang="en-US" sz="1600" dirty="0"/>
                        <a:t>(proper or mixed)</a:t>
                      </a:r>
                    </a:p>
                  </a:txBody>
                  <a:tcPr/>
                </a:tc>
                <a:tc>
                  <a:txBody>
                    <a:bodyPr/>
                    <a:lstStyle/>
                    <a:p>
                      <a:r>
                        <a:rPr lang="en-US" sz="1600" dirty="0">
                          <a:solidFill>
                            <a:srgbClr val="FF0000"/>
                          </a:solidFill>
                        </a:rPr>
                        <a:t>Different</a:t>
                      </a:r>
                      <a:r>
                        <a:rPr lang="en-US" sz="1600" dirty="0"/>
                        <a:t> denominators</a:t>
                      </a:r>
                    </a:p>
                    <a:p>
                      <a:r>
                        <a:rPr lang="en-US" sz="1600" dirty="0"/>
                        <a:t>(proper or mixed)</a:t>
                      </a:r>
                    </a:p>
                  </a:txBody>
                  <a:tcPr/>
                </a:tc>
                <a:extLst>
                  <a:ext uri="{0D108BD9-81ED-4DB2-BD59-A6C34878D82A}">
                    <a16:rowId xmlns:a16="http://schemas.microsoft.com/office/drawing/2014/main" val="10004"/>
                  </a:ext>
                </a:extLst>
              </a:tr>
              <a:tr h="370840">
                <a:tc>
                  <a:txBody>
                    <a:bodyPr/>
                    <a:lstStyle/>
                    <a:p>
                      <a:r>
                        <a:rPr lang="en-US" sz="1600" dirty="0"/>
                        <a:t>Addition/subtraction word problems</a:t>
                      </a:r>
                    </a:p>
                  </a:txBody>
                  <a:tcPr/>
                </a:tc>
                <a:tc>
                  <a:txBody>
                    <a:bodyPr/>
                    <a:lstStyle/>
                    <a:p>
                      <a:endParaRPr lang="en-US" sz="1600" dirty="0"/>
                    </a:p>
                  </a:txBody>
                  <a:tcPr/>
                </a:tc>
                <a:tc>
                  <a:txBody>
                    <a:bodyPr/>
                    <a:lstStyle/>
                    <a:p>
                      <a:r>
                        <a:rPr lang="en-US" sz="1600" dirty="0">
                          <a:solidFill>
                            <a:srgbClr val="FF0000"/>
                          </a:solidFill>
                        </a:rPr>
                        <a:t>Same</a:t>
                      </a:r>
                      <a:r>
                        <a:rPr lang="en-US" sz="1600" dirty="0"/>
                        <a:t> denominators</a:t>
                      </a:r>
                    </a:p>
                    <a:p>
                      <a:r>
                        <a:rPr lang="en-US" sz="1600" dirty="0"/>
                        <a:t>(proper or mixed)</a:t>
                      </a:r>
                    </a:p>
                  </a:txBody>
                  <a:tcPr/>
                </a:tc>
                <a:tc>
                  <a:txBody>
                    <a:bodyPr/>
                    <a:lstStyle/>
                    <a:p>
                      <a:r>
                        <a:rPr lang="en-US" sz="1600" dirty="0">
                          <a:solidFill>
                            <a:srgbClr val="FF0000"/>
                          </a:solidFill>
                        </a:rPr>
                        <a:t>Different</a:t>
                      </a:r>
                      <a:r>
                        <a:rPr lang="en-US" sz="1600" dirty="0"/>
                        <a:t> denominators</a:t>
                      </a:r>
                    </a:p>
                    <a:p>
                      <a:r>
                        <a:rPr lang="en-US" sz="1600" dirty="0"/>
                        <a:t>(proper or mixed)</a:t>
                      </a:r>
                    </a:p>
                  </a:txBody>
                  <a:tcPr/>
                </a:tc>
                <a:extLst>
                  <a:ext uri="{0D108BD9-81ED-4DB2-BD59-A6C34878D82A}">
                    <a16:rowId xmlns:a16="http://schemas.microsoft.com/office/drawing/2014/main" val="10005"/>
                  </a:ext>
                </a:extLst>
              </a:tr>
              <a:tr h="370840">
                <a:tc>
                  <a:txBody>
                    <a:bodyPr/>
                    <a:lstStyle/>
                    <a:p>
                      <a:r>
                        <a:rPr lang="en-US" sz="1600" dirty="0"/>
                        <a:t>Fraction multiplication</a:t>
                      </a:r>
                    </a:p>
                  </a:txBody>
                  <a:tcPr/>
                </a:tc>
                <a:tc>
                  <a:txBody>
                    <a:bodyPr/>
                    <a:lstStyle/>
                    <a:p>
                      <a:endParaRPr lang="en-US" sz="1600" dirty="0"/>
                    </a:p>
                  </a:txBody>
                  <a:tcPr/>
                </a:tc>
                <a:tc>
                  <a:txBody>
                    <a:bodyPr/>
                    <a:lstStyle/>
                    <a:p>
                      <a:r>
                        <a:rPr lang="en-US" sz="1600" dirty="0"/>
                        <a:t>WN times fraction</a:t>
                      </a:r>
                    </a:p>
                  </a:txBody>
                  <a:tcPr/>
                </a:tc>
                <a:tc>
                  <a:txBody>
                    <a:bodyPr/>
                    <a:lstStyle/>
                    <a:p>
                      <a:r>
                        <a:rPr lang="en-US" sz="1600" dirty="0"/>
                        <a:t>Fraction times fraction</a:t>
                      </a:r>
                    </a:p>
                  </a:txBody>
                  <a:tcPr/>
                </a:tc>
                <a:extLst>
                  <a:ext uri="{0D108BD9-81ED-4DB2-BD59-A6C34878D82A}">
                    <a16:rowId xmlns:a16="http://schemas.microsoft.com/office/drawing/2014/main" val="10006"/>
                  </a:ext>
                </a:extLst>
              </a:tr>
              <a:tr h="370840">
                <a:tc>
                  <a:txBody>
                    <a:bodyPr/>
                    <a:lstStyle/>
                    <a:p>
                      <a:r>
                        <a:rPr lang="en-US" sz="1600" dirty="0"/>
                        <a:t>Fraction</a:t>
                      </a:r>
                      <a:r>
                        <a:rPr lang="en-US" sz="1600" baseline="0" dirty="0"/>
                        <a:t> division</a:t>
                      </a:r>
                      <a:endParaRPr lang="en-US" sz="1600" dirty="0"/>
                    </a:p>
                  </a:txBody>
                  <a:tcPr/>
                </a:tc>
                <a:tc>
                  <a:txBody>
                    <a:bodyPr/>
                    <a:lstStyle/>
                    <a:p>
                      <a:endParaRPr lang="en-US" sz="1600" dirty="0"/>
                    </a:p>
                  </a:txBody>
                  <a:tcPr/>
                </a:tc>
                <a:tc>
                  <a:txBody>
                    <a:bodyPr/>
                    <a:lstStyle/>
                    <a:p>
                      <a:endParaRPr lang="en-US" sz="1600" dirty="0"/>
                    </a:p>
                  </a:txBody>
                  <a:tcPr/>
                </a:tc>
                <a:tc>
                  <a:txBody>
                    <a:bodyPr/>
                    <a:lstStyle/>
                    <a:p>
                      <a:r>
                        <a:rPr lang="en-US" sz="1600" dirty="0"/>
                        <a:t>UF</a:t>
                      </a:r>
                      <a:r>
                        <a:rPr lang="en-US" sz="1600" baseline="0" dirty="0"/>
                        <a:t>/WN or WN/UF; </a:t>
                      </a:r>
                    </a:p>
                    <a:p>
                      <a:r>
                        <a:rPr lang="en-US" sz="1600" baseline="0" dirty="0"/>
                        <a:t>include in word problems.</a:t>
                      </a:r>
                      <a:endParaRPr lang="en-US" sz="1600" dirty="0"/>
                    </a:p>
                  </a:txBody>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0"/>
          </p:nvPr>
        </p:nvSpPr>
        <p:spPr/>
        <p:txBody>
          <a:bodyPr/>
          <a:lstStyle/>
          <a:p>
            <a:pPr algn="r"/>
            <a:fld id="{F3477EC8-074D-41C4-94AE-E9EA7CEEA348}" type="slidenum">
              <a:rPr lang="en-US" smtClean="0"/>
              <a:pPr algn="r"/>
              <a:t>29</a:t>
            </a:fld>
            <a:endParaRPr lang="en-US" dirty="0"/>
          </a:p>
        </p:txBody>
      </p:sp>
    </p:spTree>
    <p:extLst>
      <p:ext uri="{BB962C8B-B14F-4D97-AF65-F5344CB8AC3E}">
        <p14:creationId xmlns:p14="http://schemas.microsoft.com/office/powerpoint/2010/main" val="120072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p:txBody>
          <a:bodyPr>
            <a:normAutofit/>
          </a:bodyPr>
          <a:lstStyle/>
          <a:p>
            <a:r>
              <a:rPr lang="en-US" dirty="0"/>
              <a:t>Learning Outcomes </a:t>
            </a:r>
          </a:p>
        </p:txBody>
      </p:sp>
      <p:sp>
        <p:nvSpPr>
          <p:cNvPr id="9218" name="Content Placeholder 2"/>
          <p:cNvSpPr>
            <a:spLocks noGrp="1"/>
          </p:cNvSpPr>
          <p:nvPr>
            <p:ph idx="1"/>
          </p:nvPr>
        </p:nvSpPr>
        <p:spPr>
          <a:xfrm>
            <a:off x="916702" y="1600200"/>
            <a:ext cx="10966265" cy="4726300"/>
          </a:xfrm>
        </p:spPr>
        <p:txBody>
          <a:bodyPr>
            <a:normAutofit/>
          </a:bodyPr>
          <a:lstStyle/>
          <a:p>
            <a:pPr marL="0" indent="0">
              <a:buNone/>
            </a:pPr>
            <a:r>
              <a:rPr lang="en-US" sz="2600" dirty="0"/>
              <a:t>Participants will: </a:t>
            </a:r>
          </a:p>
          <a:p>
            <a:r>
              <a:rPr lang="en-US" dirty="0"/>
              <a:t>Understand challenges for students with mathematics difficulties when learning content in the fraction domain, specifically:</a:t>
            </a:r>
          </a:p>
          <a:p>
            <a:pPr lvl="1"/>
            <a:r>
              <a:rPr lang="en-US" sz="2200" dirty="0"/>
              <a:t>Characteristics of fractions that make them difficult</a:t>
            </a:r>
          </a:p>
          <a:p>
            <a:pPr lvl="1"/>
            <a:r>
              <a:rPr lang="en-US" sz="2200" dirty="0"/>
              <a:t>Concepts vs. procedures</a:t>
            </a:r>
          </a:p>
          <a:p>
            <a:pPr lvl="1"/>
            <a:r>
              <a:rPr lang="en-US" sz="2200" dirty="0"/>
              <a:t>Mathematics vocabulary</a:t>
            </a:r>
          </a:p>
          <a:p>
            <a:pPr lvl="1"/>
            <a:r>
              <a:rPr lang="en-US" sz="2200" dirty="0"/>
              <a:t>Whole number bias</a:t>
            </a:r>
          </a:p>
          <a:p>
            <a:r>
              <a:rPr lang="en-US" dirty="0"/>
              <a:t>Review two evidence-based curricula and discuss common strategies for increasing understanding of fractions</a:t>
            </a:r>
          </a:p>
          <a:p>
            <a:r>
              <a:rPr lang="en-US" dirty="0"/>
              <a:t>Apply error analysis to fraction procedure problems</a:t>
            </a:r>
          </a:p>
          <a:p>
            <a:r>
              <a:rPr lang="en-US" dirty="0"/>
              <a:t>Design instruction for specific error patterns</a:t>
            </a:r>
          </a:p>
        </p:txBody>
      </p:sp>
      <p:sp>
        <p:nvSpPr>
          <p:cNvPr id="2" name="Slide Number Placeholder 1"/>
          <p:cNvSpPr>
            <a:spLocks noGrp="1"/>
          </p:cNvSpPr>
          <p:nvPr>
            <p:ph type="sldNum" sz="quarter" idx="10"/>
          </p:nvPr>
        </p:nvSpPr>
        <p:spPr/>
        <p:txBody>
          <a:bodyPr/>
          <a:lstStyle/>
          <a:p>
            <a:pPr algn="r"/>
            <a:fld id="{F3477EC8-074D-41C4-94AE-E9EA7CEEA348}" type="slidenum">
              <a:rPr smtClean="0">
                <a:solidFill>
                  <a:srgbClr val="D4D4D4">
                    <a:lumMod val="75000"/>
                  </a:srgbClr>
                </a:solidFill>
              </a:rPr>
              <a:pPr algn="r"/>
              <a:t>3</a:t>
            </a:fld>
            <a:endParaRPr dirty="0">
              <a:solidFill>
                <a:srgbClr val="D4D4D4">
                  <a:lumMod val="75000"/>
                </a:srgbClr>
              </a:solidFill>
            </a:endParaRPr>
          </a:p>
        </p:txBody>
      </p:sp>
    </p:spTree>
    <p:extLst>
      <p:ext uri="{BB962C8B-B14F-4D97-AF65-F5344CB8AC3E}">
        <p14:creationId xmlns:p14="http://schemas.microsoft.com/office/powerpoint/2010/main" val="3126302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748" y="2960874"/>
            <a:ext cx="11647251" cy="1446550"/>
          </a:xfrm>
        </p:spPr>
        <p:txBody>
          <a:bodyPr/>
          <a:lstStyle/>
          <a:p>
            <a:r>
              <a:rPr lang="en-US" dirty="0"/>
              <a:t>Part 2: </a:t>
            </a:r>
            <a:br>
              <a:rPr lang="en-US" dirty="0"/>
            </a:br>
            <a:r>
              <a:rPr lang="en-US" dirty="0"/>
              <a:t>Common Fraction Misunderstandings</a:t>
            </a:r>
          </a:p>
        </p:txBody>
      </p:sp>
      <p:sp>
        <p:nvSpPr>
          <p:cNvPr id="4" name="Slide Number Placeholder 3"/>
          <p:cNvSpPr>
            <a:spLocks noGrp="1"/>
          </p:cNvSpPr>
          <p:nvPr>
            <p:ph type="sldNum" sz="quarter" idx="12"/>
          </p:nvPr>
        </p:nvSpPr>
        <p:spPr>
          <a:xfrm>
            <a:off x="11741902" y="6507316"/>
            <a:ext cx="141064" cy="153888"/>
          </a:xfrm>
        </p:spPr>
        <p:txBody>
          <a:bodyPr/>
          <a:lstStyle/>
          <a:p>
            <a:fld id="{A1A8B8B9-B651-4439-A868-E8F04EF81465}" type="slidenum">
              <a:rPr lang="en-US" smtClean="0"/>
              <a:pPr/>
              <a:t>30</a:t>
            </a:fld>
            <a:endParaRPr lang="en-US" dirty="0"/>
          </a:p>
        </p:txBody>
      </p:sp>
    </p:spTree>
    <p:extLst>
      <p:ext uri="{BB962C8B-B14F-4D97-AF65-F5344CB8AC3E}">
        <p14:creationId xmlns:p14="http://schemas.microsoft.com/office/powerpoint/2010/main" val="985362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40080"/>
            <a:ext cx="3505200" cy="2286000"/>
          </a:xfrm>
        </p:spPr>
        <p:txBody>
          <a:bodyPr>
            <a:normAutofit/>
          </a:bodyPr>
          <a:lstStyle/>
          <a:p>
            <a:pPr algn="r"/>
            <a:r>
              <a:rPr lang="en-US" sz="4400" b="1" dirty="0">
                <a:latin typeface="Arial" charset="0"/>
              </a:rPr>
              <a:t>Whole Number </a:t>
            </a:r>
            <a:br>
              <a:rPr lang="en-US" sz="4400" b="1" dirty="0">
                <a:latin typeface="Arial" charset="0"/>
              </a:rPr>
            </a:br>
            <a:r>
              <a:rPr lang="en-US" sz="4400" b="1" dirty="0">
                <a:latin typeface="Arial" charset="0"/>
              </a:rPr>
              <a:t>Bias</a:t>
            </a:r>
            <a:endParaRPr lang="en-US" sz="4400" dirty="0"/>
          </a:p>
        </p:txBody>
      </p:sp>
      <p:sp>
        <p:nvSpPr>
          <p:cNvPr id="6" name="Text Placeholder 5"/>
          <p:cNvSpPr>
            <a:spLocks noGrp="1"/>
          </p:cNvSpPr>
          <p:nvPr>
            <p:ph type="body" sz="half" idx="2"/>
          </p:nvPr>
        </p:nvSpPr>
        <p:spPr>
          <a:xfrm>
            <a:off x="152401" y="2926080"/>
            <a:ext cx="3505200" cy="3379124"/>
          </a:xfrm>
        </p:spPr>
        <p:txBody>
          <a:bodyPr>
            <a:normAutofit/>
          </a:bodyPr>
          <a:lstStyle/>
          <a:p>
            <a:pPr lvl="0" algn="r"/>
            <a:r>
              <a:rPr lang="en-US" sz="3200" i="1" dirty="0">
                <a:solidFill>
                  <a:schemeClr val="bg2"/>
                </a:solidFill>
                <a:latin typeface="Abadi MT Condensed Light" charset="0"/>
                <a:ea typeface="Abadi MT Condensed Light" charset="0"/>
                <a:cs typeface="Abadi MT Condensed Light" charset="0"/>
              </a:rPr>
              <a:t>The Overgeneralization of Whole Number Concepts to Fractions</a:t>
            </a:r>
          </a:p>
          <a:p>
            <a:pPr lvl="0" algn="r"/>
            <a:r>
              <a:rPr lang="en-US" sz="2400" dirty="0">
                <a:latin typeface="Abadi MT Condensed Light" charset="0"/>
                <a:ea typeface="Abadi MT Condensed Light" charset="0"/>
                <a:cs typeface="Abadi MT Condensed Light" charset="0"/>
              </a:rPr>
              <a:t>(Ni &amp; Zhou, 2005)</a:t>
            </a:r>
            <a:endParaRPr lang="en-US" sz="2400" i="1" dirty="0">
              <a:solidFill>
                <a:schemeClr val="bg2"/>
              </a:solidFill>
              <a:latin typeface="Abadi MT Condensed Light" charset="0"/>
              <a:ea typeface="Abadi MT Condensed Light" charset="0"/>
              <a:cs typeface="Abadi MT Condensed Light" charset="0"/>
            </a:endParaRPr>
          </a:p>
          <a:p>
            <a:pPr algn="r"/>
            <a:endParaRPr lang="en-US" sz="3200" dirty="0">
              <a:solidFill>
                <a:schemeClr val="bg2"/>
              </a:solidFill>
              <a:latin typeface="Arial" charset="0"/>
            </a:endParaRP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i="1" dirty="0">
                  <a:solidFill>
                    <a:schemeClr val="tx2"/>
                  </a:solidFill>
                  <a:latin typeface="Abadi MT Condensed Light" charset="0"/>
                  <a:ea typeface="Abadi MT Condensed Light" charset="0"/>
                  <a:cs typeface="Abadi MT Condensed Light"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i="1" dirty="0">
                  <a:solidFill>
                    <a:schemeClr val="tx2"/>
                  </a:solidFill>
                  <a:latin typeface="Abadi MT Condensed Light" charset="0"/>
                  <a:ea typeface="Abadi MT Condensed Light" charset="0"/>
                  <a:cs typeface="Abadi MT Condensed Light" charset="0"/>
                </a:endParaRPr>
              </a:p>
              <a:p>
                <a:pPr algn="ctr">
                  <a:spcBef>
                    <a:spcPts val="0"/>
                  </a:spcBef>
                  <a:defRPr/>
                </a:pPr>
                <a:r>
                  <a:rPr lang="en-US" sz="3200" dirty="0">
                    <a:solidFill>
                      <a:schemeClr val="tx2"/>
                    </a:solidFill>
                    <a:latin typeface="Abadi MT Condensed Light" charset="0"/>
                    <a:ea typeface="Abadi MT Condensed Light" charset="0"/>
                    <a:cs typeface="Abadi MT Condensed Light" charset="0"/>
                  </a:rPr>
                  <a:t>“I know </a:t>
                </a:r>
                <a14:m>
                  <m:oMath xmlns:m="http://schemas.openxmlformats.org/officeDocument/2006/math">
                    <m:f>
                      <m:fPr>
                        <m:ctrlPr>
                          <a:rPr lang="en-US" i="1">
                            <a:solidFill>
                              <a:schemeClr val="tx2"/>
                            </a:solidFill>
                            <a:latin typeface="Cambria Math" panose="02040503050406030204" pitchFamily="18" charset="0"/>
                          </a:rPr>
                        </m:ctrlPr>
                      </m:fPr>
                      <m:num>
                        <m:r>
                          <a:rPr lang="en-US" i="0">
                            <a:solidFill>
                              <a:schemeClr val="tx2"/>
                            </a:solidFill>
                            <a:latin typeface="Cambria Math" charset="0"/>
                          </a:rPr>
                          <m:t>13</m:t>
                        </m:r>
                      </m:num>
                      <m:den>
                        <m:r>
                          <a:rPr lang="en-US" i="0">
                            <a:solidFill>
                              <a:schemeClr val="tx2"/>
                            </a:solidFill>
                            <a:latin typeface="Cambria Math" charset="0"/>
                          </a:rPr>
                          <m:t>14</m:t>
                        </m:r>
                      </m:den>
                    </m:f>
                    <m:r>
                      <a:rPr lang="en-US" b="0" i="0" smtClean="0">
                        <a:solidFill>
                          <a:schemeClr val="tx2"/>
                        </a:solidFill>
                        <a:latin typeface="Cambria Math" charset="0"/>
                      </a:rPr>
                      <m:t> </m:t>
                    </m:r>
                  </m:oMath>
                </a14:m>
                <a:r>
                  <a:rPr lang="en-US" sz="3200" dirty="0">
                    <a:solidFill>
                      <a:schemeClr val="tx2"/>
                    </a:solidFill>
                    <a:latin typeface="Abadi MT Condensed Light" charset="0"/>
                    <a:ea typeface="Abadi MT Condensed Light" charset="0"/>
                    <a:cs typeface="Abadi MT Condensed Light" charset="0"/>
                  </a:rPr>
                  <a:t>is bigger than 2 because 13 and 14 are bigger than 2.”</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i="1" dirty="0">
                  <a:solidFill>
                    <a:schemeClr val="tx2"/>
                  </a:solidFill>
                  <a:latin typeface="Abadi MT Condensed Light" charset="0"/>
                  <a:ea typeface="Abadi MT Condensed Light" charset="0"/>
                  <a:cs typeface="Abadi MT Condensed Light" charset="0"/>
                </a:endParaRPr>
              </a:p>
              <a:p>
                <a:pPr algn="r">
                  <a:spcBef>
                    <a:spcPts val="0"/>
                  </a:spcBef>
                  <a:defRPr/>
                </a:pPr>
                <a:r>
                  <a:rPr lang="en-US" sz="2600" i="1" dirty="0">
                    <a:solidFill>
                      <a:schemeClr val="tx2"/>
                    </a:solidFill>
                    <a:latin typeface="Abadi MT Condensed Light" charset="0"/>
                    <a:ea typeface="Abadi MT Condensed Light" charset="0"/>
                    <a:cs typeface="Abadi MT Condensed Light" charset="0"/>
                  </a:rPr>
                  <a:t>— Student response when putting </a:t>
                </a:r>
                <a14:m>
                  <m:oMath xmlns:m="http://schemas.openxmlformats.org/officeDocument/2006/math">
                    <m:f>
                      <m:fPr>
                        <m:ctrlPr>
                          <a:rPr lang="en-US" sz="2600" i="1">
                            <a:solidFill>
                              <a:schemeClr val="tx2"/>
                            </a:solidFill>
                            <a:latin typeface="Cambria Math" panose="02040503050406030204" pitchFamily="18" charset="0"/>
                          </a:rPr>
                        </m:ctrlPr>
                      </m:fPr>
                      <m:num>
                        <m:r>
                          <a:rPr lang="en-US" sz="2600" i="1">
                            <a:solidFill>
                              <a:schemeClr val="tx2"/>
                            </a:solidFill>
                            <a:latin typeface="Cambria Math" charset="0"/>
                          </a:rPr>
                          <m:t>13</m:t>
                        </m:r>
                      </m:num>
                      <m:den>
                        <m:r>
                          <a:rPr lang="en-US" sz="2600" i="1">
                            <a:solidFill>
                              <a:schemeClr val="tx2"/>
                            </a:solidFill>
                            <a:latin typeface="Cambria Math" charset="0"/>
                          </a:rPr>
                          <m:t>14</m:t>
                        </m:r>
                      </m:den>
                    </m:f>
                  </m:oMath>
                </a14:m>
                <a:endParaRPr lang="en-US" sz="2600" dirty="0">
                  <a:solidFill>
                    <a:schemeClr val="tx2"/>
                  </a:solidFill>
                </a:endParaRPr>
              </a:p>
              <a:p>
                <a:pPr marL="0" marR="0" lvl="0" indent="0" algn="r" defTabSz="914400" eaLnBrk="1" fontAlgn="auto" latinLnBrk="0" hangingPunct="1">
                  <a:lnSpc>
                    <a:spcPct val="100000"/>
                  </a:lnSpc>
                  <a:spcBef>
                    <a:spcPts val="0"/>
                  </a:spcBef>
                  <a:spcAft>
                    <a:spcPts val="0"/>
                  </a:spcAft>
                  <a:buClrTx/>
                  <a:buSzTx/>
                  <a:buFontTx/>
                  <a:buNone/>
                  <a:tabLst/>
                  <a:defRPr/>
                </a:pPr>
                <a:r>
                  <a:rPr lang="en-US" sz="2600" i="1" dirty="0">
                    <a:solidFill>
                      <a:schemeClr val="tx2"/>
                    </a:solidFill>
                    <a:latin typeface="Abadi MT Condensed Light" charset="0"/>
                    <a:ea typeface="Abadi MT Condensed Light" charset="0"/>
                    <a:cs typeface="Abadi MT Condensed Light" charset="0"/>
                  </a:rPr>
                  <a:t>on a number line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i="1" dirty="0">
                  <a:solidFill>
                    <a:schemeClr val="tx2"/>
                  </a:solidFill>
                  <a:latin typeface="Abadi MT Condensed Light" charset="0"/>
                  <a:ea typeface="Abadi MT Condensed Light" charset="0"/>
                  <a:cs typeface="Abadi MT Condensed Light"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3200" i="1" dirty="0">
                  <a:solidFill>
                    <a:schemeClr val="tx2"/>
                  </a:solidFill>
                  <a:latin typeface="Abadi MT Condensed Light" charset="0"/>
                  <a:ea typeface="Abadi MT Condensed Light" charset="0"/>
                  <a:cs typeface="Abadi MT Condensed Light" charset="0"/>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3"/>
                <a:stretch>
                  <a:fillRect l="-2160" r="-3474"/>
                </a:stretch>
              </a:blipFill>
            </p:spPr>
            <p:txBody>
              <a:bodyPr/>
              <a:lstStyle/>
              <a:p>
                <a:r>
                  <a:rPr lang="en-US">
                    <a:noFill/>
                  </a:rPr>
                  <a:t> </a:t>
                </a:r>
              </a:p>
            </p:txBody>
          </p:sp>
        </mc:Fallback>
      </mc:AlternateContent>
      <p:sp>
        <p:nvSpPr>
          <p:cNvPr id="5" name="Slide Number Placeholder 3">
            <a:extLst>
              <a:ext uri="{FF2B5EF4-FFF2-40B4-BE49-F238E27FC236}">
                <a16:creationId xmlns:a16="http://schemas.microsoft.com/office/drawing/2014/main" id="{EE5A7D80-ED4F-4A9C-BA1A-903A06BFDB46}"/>
              </a:ext>
            </a:extLst>
          </p:cNvPr>
          <p:cNvSpPr>
            <a:spLocks noGrp="1"/>
          </p:cNvSpPr>
          <p:nvPr>
            <p:ph type="sldNum" sz="quarter" idx="12"/>
          </p:nvPr>
        </p:nvSpPr>
        <p:spPr>
          <a:xfrm>
            <a:off x="11741902" y="6507316"/>
            <a:ext cx="141064" cy="153888"/>
          </a:xfrm>
        </p:spPr>
        <p:txBody>
          <a:bodyPr/>
          <a:lstStyle/>
          <a:p>
            <a:fld id="{A1A8B8B9-B651-4439-A868-E8F04EF81465}" type="slidenum">
              <a:rPr lang="en-US" smtClean="0"/>
              <a:pPr/>
              <a:t>31</a:t>
            </a:fld>
            <a:endParaRPr lang="en-US" dirty="0"/>
          </a:p>
        </p:txBody>
      </p:sp>
    </p:spTree>
    <p:extLst>
      <p:ext uri="{BB962C8B-B14F-4D97-AF65-F5344CB8AC3E}">
        <p14:creationId xmlns:p14="http://schemas.microsoft.com/office/powerpoint/2010/main" val="1411191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900" dirty="0"/>
              <a:t>Magnitude Understanding Can Help Combat Whole Number Bias</a:t>
            </a:r>
          </a:p>
        </p:txBody>
      </p:sp>
      <p:graphicFrame>
        <p:nvGraphicFramePr>
          <p:cNvPr id="9" name="Content Placeholder 8">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53241045"/>
              </p:ext>
            </p:extLst>
          </p:nvPr>
        </p:nvGraphicFramePr>
        <p:xfrm>
          <a:off x="1447839" y="1497362"/>
          <a:ext cx="9296321" cy="3996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fld id="{556C903B-A9A8-9643-9413-B88BA9C2F039}" type="slidenum">
              <a:rPr lang="en-US" smtClean="0"/>
              <a:t>32</a:t>
            </a:fld>
            <a:endParaRPr lang="en-US" dirty="0"/>
          </a:p>
        </p:txBody>
      </p:sp>
      <p:sp>
        <p:nvSpPr>
          <p:cNvPr id="8" name="Text Placeholder 7"/>
          <p:cNvSpPr>
            <a:spLocks noGrp="1"/>
          </p:cNvSpPr>
          <p:nvPr>
            <p:ph type="body" sz="quarter" idx="4294967295"/>
          </p:nvPr>
        </p:nvSpPr>
        <p:spPr>
          <a:xfrm>
            <a:off x="916518" y="6214104"/>
            <a:ext cx="10049932" cy="295338"/>
          </a:xfrm>
        </p:spPr>
        <p:txBody>
          <a:bodyPr/>
          <a:lstStyle/>
          <a:p>
            <a:pPr marL="0" indent="0">
              <a:buNone/>
            </a:pPr>
            <a:r>
              <a:rPr lang="en-US" sz="1400" dirty="0"/>
              <a:t>Sources: Bailey, Hoard, Nugent, &amp; Geary, 2012; Booth &amp; Newton, 2012; Brown &amp; Quinn, 2007; Siegler et al., 2012.</a:t>
            </a:r>
          </a:p>
        </p:txBody>
      </p:sp>
    </p:spTree>
    <p:extLst>
      <p:ext uri="{BB962C8B-B14F-4D97-AF65-F5344CB8AC3E}">
        <p14:creationId xmlns:p14="http://schemas.microsoft.com/office/powerpoint/2010/main" val="1604260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Examples of Whole Number Bias</a:t>
            </a:r>
          </a:p>
        </p:txBody>
      </p:sp>
      <p:sp>
        <p:nvSpPr>
          <p:cNvPr id="7" name="Content Placeholder 6"/>
          <p:cNvSpPr>
            <a:spLocks noGrp="1"/>
          </p:cNvSpPr>
          <p:nvPr>
            <p:ph idx="1"/>
          </p:nvPr>
        </p:nvSpPr>
        <p:spPr/>
        <p:txBody>
          <a:bodyPr/>
          <a:lstStyle/>
          <a:p>
            <a:pPr marL="0" indent="0" algn="ctr">
              <a:buNone/>
            </a:pPr>
            <a:r>
              <a:rPr lang="en-US" dirty="0"/>
              <a:t>Putting Fractions on a Number Line</a:t>
            </a:r>
          </a:p>
          <a:p>
            <a:endParaRPr lang="en-US" dirty="0"/>
          </a:p>
        </p:txBody>
      </p:sp>
      <p:sp>
        <p:nvSpPr>
          <p:cNvPr id="5" name="Slide Number Placeholder 4"/>
          <p:cNvSpPr>
            <a:spLocks noGrp="1"/>
          </p:cNvSpPr>
          <p:nvPr>
            <p:ph type="sldNum" sz="quarter" idx="10"/>
          </p:nvPr>
        </p:nvSpPr>
        <p:spPr>
          <a:xfrm>
            <a:off x="11740896" y="6665976"/>
            <a:ext cx="141064" cy="138499"/>
          </a:xfrm>
        </p:spPr>
        <p:txBody>
          <a:bodyPr/>
          <a:lstStyle/>
          <a:p>
            <a:fld id="{556C903B-A9A8-9643-9413-B88BA9C2F039}" type="slidenum">
              <a:rPr lang="en-US" smtClean="0"/>
              <a:t>33</a:t>
            </a:fld>
            <a:endParaRPr lang="en-US" dirty="0"/>
          </a:p>
        </p:txBody>
      </p:sp>
      <p:pic>
        <p:nvPicPr>
          <p:cNvPr id="3" name="Picture 2" descr="Number line from 0 to 1, with markings that incorrectly marks where one-half, one-fourth, and one-tenth are located along the number line."/>
          <p:cNvPicPr>
            <a:picLocks noChangeAspect="1"/>
          </p:cNvPicPr>
          <p:nvPr/>
        </p:nvPicPr>
        <p:blipFill>
          <a:blip r:embed="rId3"/>
          <a:stretch>
            <a:fillRect/>
          </a:stretch>
        </p:blipFill>
        <p:spPr>
          <a:xfrm>
            <a:off x="2825750" y="2215217"/>
            <a:ext cx="6540500" cy="800100"/>
          </a:xfrm>
          <a:prstGeom prst="rect">
            <a:avLst/>
          </a:prstGeom>
        </p:spPr>
      </p:pic>
      <p:pic>
        <p:nvPicPr>
          <p:cNvPr id="4" name="Picture 3" descr="Number line from 0 to 1, with markings that correctly marks where one-half, one-fourth, and one-tenth are located along the number line."/>
          <p:cNvPicPr>
            <a:picLocks noChangeAspect="1"/>
          </p:cNvPicPr>
          <p:nvPr/>
        </p:nvPicPr>
        <p:blipFill>
          <a:blip r:embed="rId3"/>
          <a:stretch>
            <a:fillRect/>
          </a:stretch>
        </p:blipFill>
        <p:spPr>
          <a:xfrm>
            <a:off x="2825750" y="3889559"/>
            <a:ext cx="6540500" cy="8001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3666404" y="3199801"/>
                <a:ext cx="399468" cy="613886"/>
              </a:xfrm>
              <a:prstGeom prst="rect">
                <a:avLst/>
              </a:prstGeom>
            </p:spPr>
            <p:txBody>
              <a:bodyPr wrap="none">
                <a:spAutoFit/>
              </a:bodyPr>
              <a:lstStyle/>
              <a:p>
                <a:r>
                  <a:rPr lang="en-US" dirty="0">
                    <a:solidFill>
                      <a:srgbClr val="FF0000"/>
                    </a:solidFill>
                  </a:rPr>
                  <a:t> </a:t>
                </a:r>
                <a14:m>
                  <m:oMath xmlns:m="http://schemas.openxmlformats.org/officeDocument/2006/math">
                    <m:f>
                      <m:fPr>
                        <m:ctrlPr>
                          <a:rPr lang="en-US" i="1" smtClean="0">
                            <a:solidFill>
                              <a:schemeClr val="accent2"/>
                            </a:solidFill>
                            <a:latin typeface="Cambria Math" panose="02040503050406030204" pitchFamily="18" charset="0"/>
                          </a:rPr>
                        </m:ctrlPr>
                      </m:fPr>
                      <m:num>
                        <m:r>
                          <a:rPr lang="en-US" b="0" i="1" smtClean="0">
                            <a:solidFill>
                              <a:schemeClr val="accent2"/>
                            </a:solidFill>
                            <a:latin typeface="Cambria Math" charset="0"/>
                          </a:rPr>
                          <m:t>1</m:t>
                        </m:r>
                      </m:num>
                      <m:den>
                        <m:r>
                          <a:rPr lang="en-US" i="1">
                            <a:solidFill>
                              <a:schemeClr val="accent2"/>
                            </a:solidFill>
                            <a:latin typeface="Cambria Math" charset="0"/>
                          </a:rPr>
                          <m:t>4</m:t>
                        </m:r>
                      </m:den>
                    </m:f>
                  </m:oMath>
                </a14:m>
                <a:endParaRPr lang="en-US" dirty="0">
                  <a:solidFill>
                    <a:schemeClr val="accent5"/>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3666404" y="3199801"/>
                <a:ext cx="399468" cy="61388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530040" y="3238044"/>
                <a:ext cx="529312" cy="616194"/>
              </a:xfrm>
              <a:prstGeom prst="rect">
                <a:avLst/>
              </a:prstGeom>
            </p:spPr>
            <p:txBody>
              <a:bodyPr wrap="none">
                <a:spAutoFit/>
              </a:bodyPr>
              <a:lstStyle/>
              <a:p>
                <a:r>
                  <a:rPr lang="en-US" dirty="0">
                    <a:solidFill>
                      <a:srgbClr val="FF0000"/>
                    </a:solidFill>
                  </a:rPr>
                  <a:t> </a:t>
                </a:r>
                <a14:m>
                  <m:oMath xmlns:m="http://schemas.openxmlformats.org/officeDocument/2006/math">
                    <m:f>
                      <m:fPr>
                        <m:ctrlPr>
                          <a:rPr lang="en-US" i="1" smtClean="0">
                            <a:solidFill>
                              <a:schemeClr val="accent2"/>
                            </a:solidFill>
                            <a:latin typeface="Cambria Math" panose="02040503050406030204" pitchFamily="18" charset="0"/>
                          </a:rPr>
                        </m:ctrlPr>
                      </m:fPr>
                      <m:num>
                        <m:r>
                          <a:rPr lang="en-US" b="0" i="1" smtClean="0">
                            <a:solidFill>
                              <a:schemeClr val="accent2"/>
                            </a:solidFill>
                            <a:latin typeface="Cambria Math" charset="0"/>
                          </a:rPr>
                          <m:t>1</m:t>
                        </m:r>
                      </m:num>
                      <m:den>
                        <m:r>
                          <a:rPr lang="en-US" b="0" i="1" smtClean="0">
                            <a:solidFill>
                              <a:schemeClr val="accent2"/>
                            </a:solidFill>
                            <a:latin typeface="Cambria Math" charset="0"/>
                          </a:rPr>
                          <m:t>10</m:t>
                        </m:r>
                      </m:den>
                    </m:f>
                  </m:oMath>
                </a14:m>
                <a:endParaRPr lang="en-US" dirty="0">
                  <a:solidFill>
                    <a:schemeClr val="accent2"/>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7530040" y="3238044"/>
                <a:ext cx="529312" cy="61619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249344" y="3206520"/>
                <a:ext cx="399468" cy="613886"/>
              </a:xfrm>
              <a:prstGeom prst="rect">
                <a:avLst/>
              </a:prstGeom>
            </p:spPr>
            <p:txBody>
              <a:bodyPr wrap="none">
                <a:spAutoFit/>
              </a:bodyPr>
              <a:lstStyle/>
              <a:p>
                <a:r>
                  <a:rPr lang="en-US" dirty="0">
                    <a:solidFill>
                      <a:srgbClr val="FF0000"/>
                    </a:solidFill>
                  </a:rPr>
                  <a:t> </a:t>
                </a:r>
                <a14:m>
                  <m:oMath xmlns:m="http://schemas.openxmlformats.org/officeDocument/2006/math">
                    <m:f>
                      <m:fPr>
                        <m:ctrlPr>
                          <a:rPr lang="en-US" i="1" smtClean="0">
                            <a:solidFill>
                              <a:schemeClr val="accent2"/>
                            </a:solidFill>
                            <a:latin typeface="Cambria Math" panose="02040503050406030204" pitchFamily="18" charset="0"/>
                          </a:rPr>
                        </m:ctrlPr>
                      </m:fPr>
                      <m:num>
                        <m:r>
                          <a:rPr lang="en-US" b="0" i="1" smtClean="0">
                            <a:solidFill>
                              <a:schemeClr val="accent2"/>
                            </a:solidFill>
                            <a:latin typeface="Cambria Math" charset="0"/>
                          </a:rPr>
                          <m:t>1</m:t>
                        </m:r>
                      </m:num>
                      <m:den>
                        <m:r>
                          <a:rPr lang="en-US" b="0" i="1" smtClean="0">
                            <a:solidFill>
                              <a:schemeClr val="accent2"/>
                            </a:solidFill>
                            <a:latin typeface="Cambria Math" charset="0"/>
                          </a:rPr>
                          <m:t>2</m:t>
                        </m:r>
                      </m:den>
                    </m:f>
                  </m:oMath>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3249344" y="3206520"/>
                <a:ext cx="399468" cy="61388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5135094" y="4930627"/>
                <a:ext cx="399468" cy="613886"/>
              </a:xfrm>
              <a:prstGeom prst="rect">
                <a:avLst/>
              </a:prstGeom>
            </p:spPr>
            <p:txBody>
              <a:bodyPr wrap="none">
                <a:spAutoFit/>
              </a:bodyPr>
              <a:lstStyle/>
              <a:p>
                <a:r>
                  <a:rPr lang="en-US" dirty="0">
                    <a:solidFill>
                      <a:schemeClr val="accent2"/>
                    </a:solidFill>
                  </a:rPr>
                  <a:t> </a:t>
                </a:r>
                <a14:m>
                  <m:oMath xmlns:m="http://schemas.openxmlformats.org/officeDocument/2006/math">
                    <m:f>
                      <m:fPr>
                        <m:ctrlPr>
                          <a:rPr lang="en-US" i="1" smtClean="0">
                            <a:solidFill>
                              <a:schemeClr val="accent2"/>
                            </a:solidFill>
                            <a:latin typeface="Cambria Math" panose="02040503050406030204" pitchFamily="18" charset="0"/>
                          </a:rPr>
                        </m:ctrlPr>
                      </m:fPr>
                      <m:num>
                        <m:r>
                          <a:rPr lang="en-US" b="0" i="1" smtClean="0">
                            <a:solidFill>
                              <a:schemeClr val="accent2"/>
                            </a:solidFill>
                            <a:latin typeface="Cambria Math" charset="0"/>
                          </a:rPr>
                          <m:t>1</m:t>
                        </m:r>
                      </m:num>
                      <m:den>
                        <m:r>
                          <a:rPr lang="en-US" b="0" i="1" smtClean="0">
                            <a:solidFill>
                              <a:schemeClr val="accent2"/>
                            </a:solidFill>
                            <a:latin typeface="Cambria Math" charset="0"/>
                          </a:rPr>
                          <m:t>2</m:t>
                        </m:r>
                      </m:den>
                    </m:f>
                  </m:oMath>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5135094" y="4930627"/>
                <a:ext cx="399468" cy="613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133157" y="4928986"/>
                <a:ext cx="399468" cy="613886"/>
              </a:xfrm>
              <a:prstGeom prst="rect">
                <a:avLst/>
              </a:prstGeom>
            </p:spPr>
            <p:txBody>
              <a:bodyPr wrap="none">
                <a:spAutoFit/>
              </a:bodyPr>
              <a:lstStyle/>
              <a:p>
                <a:r>
                  <a:rPr lang="en-US" dirty="0">
                    <a:solidFill>
                      <a:schemeClr val="accent2"/>
                    </a:solidFill>
                  </a:rPr>
                  <a:t> </a:t>
                </a:r>
                <a14:m>
                  <m:oMath xmlns:m="http://schemas.openxmlformats.org/officeDocument/2006/math">
                    <m:f>
                      <m:fPr>
                        <m:ctrlPr>
                          <a:rPr lang="en-US" i="1" smtClean="0">
                            <a:solidFill>
                              <a:schemeClr val="accent2"/>
                            </a:solidFill>
                            <a:latin typeface="Cambria Math" panose="02040503050406030204" pitchFamily="18" charset="0"/>
                          </a:rPr>
                        </m:ctrlPr>
                      </m:fPr>
                      <m:num>
                        <m:r>
                          <a:rPr lang="en-US" b="0" i="1" smtClean="0">
                            <a:solidFill>
                              <a:schemeClr val="accent2"/>
                            </a:solidFill>
                            <a:latin typeface="Cambria Math" charset="0"/>
                          </a:rPr>
                          <m:t>1</m:t>
                        </m:r>
                      </m:num>
                      <m:den>
                        <m:r>
                          <a:rPr lang="en-US" i="1">
                            <a:solidFill>
                              <a:schemeClr val="accent2"/>
                            </a:solidFill>
                            <a:latin typeface="Cambria Math" charset="0"/>
                          </a:rPr>
                          <m:t>4</m:t>
                        </m:r>
                      </m:den>
                    </m:f>
                  </m:oMath>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4133157" y="4928986"/>
                <a:ext cx="399468" cy="613886"/>
              </a:xfrm>
              <a:prstGeom prst="rect">
                <a:avLst/>
              </a:prstGeom>
              <a:blipFill>
                <a:blip r:embed="rId8"/>
                <a:stretch>
                  <a:fillRect/>
                </a:stretch>
              </a:blipFill>
            </p:spPr>
            <p:txBody>
              <a:bodyPr/>
              <a:lstStyle/>
              <a:p>
                <a:r>
                  <a:rPr lang="en-US">
                    <a:noFill/>
                  </a:rPr>
                  <a:t> </a:t>
                </a:r>
              </a:p>
            </p:txBody>
          </p:sp>
        </mc:Fallback>
      </mc:AlternateContent>
      <p:cxnSp>
        <p:nvCxnSpPr>
          <p:cNvPr id="23" name="Straight Arrow Connector 22">
            <a:extLst>
              <a:ext uri="{C183D7F6-B498-43B3-948B-1728B52AA6E4}">
                <adec:decorative xmlns:adec="http://schemas.microsoft.com/office/drawing/2017/decorative" val="1"/>
              </a:ext>
            </a:extLst>
          </p:cNvPr>
          <p:cNvCxnSpPr/>
          <p:nvPr/>
        </p:nvCxnSpPr>
        <p:spPr>
          <a:xfrm flipV="1">
            <a:off x="3588584" y="4200703"/>
            <a:ext cx="221768" cy="574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3263254" y="4917148"/>
                <a:ext cx="529312" cy="616194"/>
              </a:xfrm>
              <a:prstGeom prst="rect">
                <a:avLst/>
              </a:prstGeom>
            </p:spPr>
            <p:txBody>
              <a:bodyPr wrap="none">
                <a:spAutoFit/>
              </a:bodyPr>
              <a:lstStyle/>
              <a:p>
                <a:r>
                  <a:rPr lang="en-US" dirty="0">
                    <a:solidFill>
                      <a:srgbClr val="FF0000"/>
                    </a:solidFill>
                  </a:rPr>
                  <a:t> </a:t>
                </a:r>
                <a14:m>
                  <m:oMath xmlns:m="http://schemas.openxmlformats.org/officeDocument/2006/math">
                    <m:f>
                      <m:fPr>
                        <m:ctrlPr>
                          <a:rPr lang="en-US" i="1" smtClean="0">
                            <a:solidFill>
                              <a:schemeClr val="accent2"/>
                            </a:solidFill>
                            <a:latin typeface="Cambria Math" panose="02040503050406030204" pitchFamily="18" charset="0"/>
                          </a:rPr>
                        </m:ctrlPr>
                      </m:fPr>
                      <m:num>
                        <m:r>
                          <a:rPr lang="en-US" b="0" i="1" smtClean="0">
                            <a:solidFill>
                              <a:schemeClr val="accent2"/>
                            </a:solidFill>
                            <a:latin typeface="Cambria Math" charset="0"/>
                          </a:rPr>
                          <m:t>1</m:t>
                        </m:r>
                      </m:num>
                      <m:den>
                        <m:r>
                          <a:rPr lang="en-US" b="0" i="1" smtClean="0">
                            <a:solidFill>
                              <a:schemeClr val="accent2"/>
                            </a:solidFill>
                            <a:latin typeface="Cambria Math" charset="0"/>
                          </a:rPr>
                          <m:t>10</m:t>
                        </m:r>
                      </m:den>
                    </m:f>
                  </m:oMath>
                </a14:m>
                <a:endParaRPr lang="en-US" dirty="0">
                  <a:solidFill>
                    <a:schemeClr val="accent5"/>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3263254" y="4917148"/>
                <a:ext cx="529312" cy="616194"/>
              </a:xfrm>
              <a:prstGeom prst="rect">
                <a:avLst/>
              </a:prstGeom>
              <a:blipFill>
                <a:blip r:embed="rId9"/>
                <a:stretch>
                  <a:fillRect/>
                </a:stretch>
              </a:blipFill>
            </p:spPr>
            <p:txBody>
              <a:bodyPr/>
              <a:lstStyle/>
              <a:p>
                <a:r>
                  <a:rPr lang="en-US">
                    <a:noFill/>
                  </a:rPr>
                  <a:t> </a:t>
                </a:r>
              </a:p>
            </p:txBody>
          </p:sp>
        </mc:Fallback>
      </mc:AlternateContent>
      <p:cxnSp>
        <p:nvCxnSpPr>
          <p:cNvPr id="25" name="Straight Arrow Connector 24">
            <a:extLst>
              <a:ext uri="{C183D7F6-B498-43B3-948B-1728B52AA6E4}">
                <adec:decorative xmlns:adec="http://schemas.microsoft.com/office/drawing/2017/decorative" val="1"/>
              </a:ext>
            </a:extLst>
          </p:cNvPr>
          <p:cNvCxnSpPr/>
          <p:nvPr/>
        </p:nvCxnSpPr>
        <p:spPr>
          <a:xfrm flipV="1">
            <a:off x="4381294" y="4202342"/>
            <a:ext cx="221768" cy="574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C183D7F6-B498-43B3-948B-1728B52AA6E4}">
                <adec:decorative xmlns:adec="http://schemas.microsoft.com/office/drawing/2017/decorative" val="1"/>
              </a:ext>
            </a:extLst>
          </p:cNvPr>
          <p:cNvCxnSpPr/>
          <p:nvPr/>
        </p:nvCxnSpPr>
        <p:spPr>
          <a:xfrm flipV="1">
            <a:off x="5375229" y="4216918"/>
            <a:ext cx="221768" cy="574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C183D7F6-B498-43B3-948B-1728B52AA6E4}">
                <adec:decorative xmlns:adec="http://schemas.microsoft.com/office/drawing/2017/decorative" val="1"/>
              </a:ext>
            </a:extLst>
          </p:cNvPr>
          <p:cNvCxnSpPr/>
          <p:nvPr/>
        </p:nvCxnSpPr>
        <p:spPr>
          <a:xfrm flipV="1">
            <a:off x="3902293" y="2555762"/>
            <a:ext cx="221768" cy="574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C183D7F6-B498-43B3-948B-1728B52AA6E4}">
                <adec:decorative xmlns:adec="http://schemas.microsoft.com/office/drawing/2017/decorative" val="1"/>
              </a:ext>
            </a:extLst>
          </p:cNvPr>
          <p:cNvCxnSpPr/>
          <p:nvPr/>
        </p:nvCxnSpPr>
        <p:spPr>
          <a:xfrm flipV="1">
            <a:off x="3490485" y="2552522"/>
            <a:ext cx="221768" cy="574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C183D7F6-B498-43B3-948B-1728B52AA6E4}">
                <adec:decorative xmlns:adec="http://schemas.microsoft.com/office/drawing/2017/decorative" val="1"/>
              </a:ext>
            </a:extLst>
          </p:cNvPr>
          <p:cNvCxnSpPr/>
          <p:nvPr/>
        </p:nvCxnSpPr>
        <p:spPr>
          <a:xfrm flipV="1">
            <a:off x="7832273" y="2516852"/>
            <a:ext cx="221768" cy="574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49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par>
                                <p:cTn id="17" presetID="9"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par>
                                <p:cTn id="20" presetID="9"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par>
                                <p:cTn id="34" presetID="9"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500"/>
                                        <p:tgtEl>
                                          <p:spTgt spid="23"/>
                                        </p:tgtEl>
                                      </p:cBhvr>
                                    </p:animEffect>
                                  </p:childTnLst>
                                </p:cTn>
                              </p:par>
                              <p:par>
                                <p:cTn id="37" presetID="9"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par>
                                <p:cTn id="40" presetID="9"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dissolv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0" grpId="0"/>
      <p:bldP spid="22"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Examples of Whole Number Bias (Cont.)</a:t>
            </a:r>
          </a:p>
        </p:txBody>
      </p:sp>
      <p:sp>
        <p:nvSpPr>
          <p:cNvPr id="7" name="Content Placeholder 6"/>
          <p:cNvSpPr>
            <a:spLocks noGrp="1"/>
          </p:cNvSpPr>
          <p:nvPr>
            <p:ph idx="1"/>
          </p:nvPr>
        </p:nvSpPr>
        <p:spPr/>
        <p:txBody>
          <a:bodyPr/>
          <a:lstStyle/>
          <a:p>
            <a:pPr algn="ctr"/>
            <a:r>
              <a:rPr lang="en-US" dirty="0"/>
              <a:t>Comparing Two Fractions</a:t>
            </a:r>
          </a:p>
          <a:p>
            <a:endParaRPr lang="en-US" dirty="0"/>
          </a:p>
        </p:txBody>
      </p:sp>
      <p:sp>
        <p:nvSpPr>
          <p:cNvPr id="5" name="Slide Number Placeholder 4"/>
          <p:cNvSpPr>
            <a:spLocks noGrp="1"/>
          </p:cNvSpPr>
          <p:nvPr>
            <p:ph type="sldNum" sz="quarter" idx="10"/>
          </p:nvPr>
        </p:nvSpPr>
        <p:spPr/>
        <p:txBody>
          <a:bodyPr/>
          <a:lstStyle/>
          <a:p>
            <a:fld id="{556C903B-A9A8-9643-9413-B88BA9C2F039}" type="slidenum">
              <a:rPr lang="en-US" smtClean="0"/>
              <a:t>34</a:t>
            </a:fld>
            <a:endParaRPr lang="en-US" dirty="0"/>
          </a:p>
        </p:txBody>
      </p:sp>
      <p:graphicFrame>
        <p:nvGraphicFramePr>
          <p:cNvPr id="11" name="Object 10">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31057650"/>
              </p:ext>
            </p:extLst>
          </p:nvPr>
        </p:nvGraphicFramePr>
        <p:xfrm>
          <a:off x="4147932" y="1909016"/>
          <a:ext cx="1420213" cy="1511839"/>
        </p:xfrm>
        <a:graphic>
          <a:graphicData uri="http://schemas.openxmlformats.org/presentationml/2006/ole">
            <mc:AlternateContent xmlns:mc="http://schemas.openxmlformats.org/markup-compatibility/2006">
              <mc:Choice xmlns:v="urn:schemas-microsoft-com:vml" Requires="v">
                <p:oleObj spid="_x0000_s26114" name="Equation" r:id="rId4" imgW="393700" imgH="419100" progId="Equation.DSMT4">
                  <p:embed/>
                </p:oleObj>
              </mc:Choice>
              <mc:Fallback>
                <p:oleObj name="Equation" r:id="rId4" imgW="393700" imgH="419100" progId="Equation.DSMT4">
                  <p:embed/>
                  <p:pic>
                    <p:nvPicPr>
                      <p:cNvPr id="0" name=""/>
                      <p:cNvPicPr/>
                      <p:nvPr/>
                    </p:nvPicPr>
                    <p:blipFill>
                      <a:blip r:embed="rId5"/>
                      <a:stretch>
                        <a:fillRect/>
                      </a:stretch>
                    </p:blipFill>
                    <p:spPr>
                      <a:xfrm>
                        <a:off x="4147932" y="1909016"/>
                        <a:ext cx="1420213" cy="1511839"/>
                      </a:xfrm>
                      <a:prstGeom prst="rect">
                        <a:avLst/>
                      </a:prstGeom>
                    </p:spPr>
                  </p:pic>
                </p:oleObj>
              </mc:Fallback>
            </mc:AlternateContent>
          </a:graphicData>
        </a:graphic>
      </p:graphicFrame>
      <p:graphicFrame>
        <p:nvGraphicFramePr>
          <p:cNvPr id="12" name="Object 11" descr="One-half is greater than two-sixths."/>
          <p:cNvGraphicFramePr>
            <a:graphicFrameLocks noChangeAspect="1"/>
          </p:cNvGraphicFramePr>
          <p:nvPr>
            <p:extLst>
              <p:ext uri="{D42A27DB-BD31-4B8C-83A1-F6EECF244321}">
                <p14:modId xmlns:p14="http://schemas.microsoft.com/office/powerpoint/2010/main" val="2404400974"/>
              </p:ext>
            </p:extLst>
          </p:nvPr>
        </p:nvGraphicFramePr>
        <p:xfrm>
          <a:off x="7094457" y="1929823"/>
          <a:ext cx="1381120" cy="1470224"/>
        </p:xfrm>
        <a:graphic>
          <a:graphicData uri="http://schemas.openxmlformats.org/presentationml/2006/ole">
            <mc:AlternateContent xmlns:mc="http://schemas.openxmlformats.org/markup-compatibility/2006">
              <mc:Choice xmlns:v="urn:schemas-microsoft-com:vml" Requires="v">
                <p:oleObj spid="_x0000_s26115" name="Equation" r:id="rId6" imgW="393700" imgH="419100" progId="Equation.DSMT4">
                  <p:embed/>
                </p:oleObj>
              </mc:Choice>
              <mc:Fallback>
                <p:oleObj name="Equation" r:id="rId6" imgW="393700" imgH="419100" progId="Equation.DSMT4">
                  <p:embed/>
                  <p:pic>
                    <p:nvPicPr>
                      <p:cNvPr id="0" name=""/>
                      <p:cNvPicPr/>
                      <p:nvPr/>
                    </p:nvPicPr>
                    <p:blipFill>
                      <a:blip r:embed="rId7"/>
                      <a:stretch>
                        <a:fillRect/>
                      </a:stretch>
                    </p:blipFill>
                    <p:spPr>
                      <a:xfrm>
                        <a:off x="7094457" y="1929823"/>
                        <a:ext cx="1381120" cy="1470224"/>
                      </a:xfrm>
                      <a:prstGeom prst="rect">
                        <a:avLst/>
                      </a:prstGeom>
                    </p:spPr>
                  </p:pic>
                </p:oleObj>
              </mc:Fallback>
            </mc:AlternateContent>
          </a:graphicData>
        </a:graphic>
      </p:graphicFrame>
      <p:graphicFrame>
        <p:nvGraphicFramePr>
          <p:cNvPr id="13" name="Content Placeholder 5" descr="Visual with two fraction comparisons. The first is, five-sixths is greater than one half. 5 is greater than 1, and 6 is greater than 2. The second is one-half is less than two-sixths. 1 is less than 2 and 2 is less than 6."/>
          <p:cNvGraphicFramePr>
            <a:graphicFrameLocks/>
          </p:cNvGraphicFramePr>
          <p:nvPr>
            <p:extLst>
              <p:ext uri="{D42A27DB-BD31-4B8C-83A1-F6EECF244321}">
                <p14:modId xmlns:p14="http://schemas.microsoft.com/office/powerpoint/2010/main" val="1801304709"/>
              </p:ext>
            </p:extLst>
          </p:nvPr>
        </p:nvGraphicFramePr>
        <p:xfrm>
          <a:off x="915988" y="1700705"/>
          <a:ext cx="10966450" cy="47831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Object 13" descr="Five-sixths is greater than one-half."/>
          <p:cNvGraphicFramePr>
            <a:graphicFrameLocks noChangeAspect="1"/>
          </p:cNvGraphicFramePr>
          <p:nvPr>
            <p:extLst>
              <p:ext uri="{D42A27DB-BD31-4B8C-83A1-F6EECF244321}">
                <p14:modId xmlns:p14="http://schemas.microsoft.com/office/powerpoint/2010/main" val="3878174102"/>
              </p:ext>
            </p:extLst>
          </p:nvPr>
        </p:nvGraphicFramePr>
        <p:xfrm>
          <a:off x="4271756" y="2052548"/>
          <a:ext cx="1420213" cy="1511839"/>
        </p:xfrm>
        <a:graphic>
          <a:graphicData uri="http://schemas.openxmlformats.org/presentationml/2006/ole">
            <mc:AlternateContent xmlns:mc="http://schemas.openxmlformats.org/markup-compatibility/2006">
              <mc:Choice xmlns:v="urn:schemas-microsoft-com:vml" Requires="v">
                <p:oleObj spid="_x0000_s26116" name="Equation" r:id="rId13" imgW="393700" imgH="419100" progId="Equation.DSMT4">
                  <p:embed/>
                </p:oleObj>
              </mc:Choice>
              <mc:Fallback>
                <p:oleObj name="Equation" r:id="rId13" imgW="393700" imgH="419100" progId="Equation.DSMT4">
                  <p:embed/>
                  <p:pic>
                    <p:nvPicPr>
                      <p:cNvPr id="0" name=""/>
                      <p:cNvPicPr/>
                      <p:nvPr/>
                    </p:nvPicPr>
                    <p:blipFill>
                      <a:blip r:embed="rId5"/>
                      <a:stretch>
                        <a:fillRect/>
                      </a:stretch>
                    </p:blipFill>
                    <p:spPr>
                      <a:xfrm>
                        <a:off x="4271756" y="2052548"/>
                        <a:ext cx="1420213" cy="1511839"/>
                      </a:xfrm>
                      <a:prstGeom prst="rect">
                        <a:avLst/>
                      </a:prstGeom>
                    </p:spPr>
                  </p:pic>
                </p:oleObj>
              </mc:Fallback>
            </mc:AlternateContent>
          </a:graphicData>
        </a:graphic>
      </p:graphicFrame>
      <p:graphicFrame>
        <p:nvGraphicFramePr>
          <p:cNvPr id="15" name="Object 14" descr="One-half is less than two-sixths."/>
          <p:cNvGraphicFramePr>
            <a:graphicFrameLocks noChangeAspect="1"/>
          </p:cNvGraphicFramePr>
          <p:nvPr>
            <p:extLst>
              <p:ext uri="{D42A27DB-BD31-4B8C-83A1-F6EECF244321}">
                <p14:modId xmlns:p14="http://schemas.microsoft.com/office/powerpoint/2010/main" val="339113180"/>
              </p:ext>
            </p:extLst>
          </p:nvPr>
        </p:nvGraphicFramePr>
        <p:xfrm>
          <a:off x="7003961" y="2057589"/>
          <a:ext cx="1381120" cy="1470224"/>
        </p:xfrm>
        <a:graphic>
          <a:graphicData uri="http://schemas.openxmlformats.org/presentationml/2006/ole">
            <mc:AlternateContent xmlns:mc="http://schemas.openxmlformats.org/markup-compatibility/2006">
              <mc:Choice xmlns:v="urn:schemas-microsoft-com:vml" Requires="v">
                <p:oleObj spid="_x0000_s26117" name="Equation" r:id="rId14" imgW="393700" imgH="419100" progId="Equation.DSMT4">
                  <p:embed/>
                </p:oleObj>
              </mc:Choice>
              <mc:Fallback>
                <p:oleObj name="Equation" r:id="rId14" imgW="393700" imgH="419100" progId="Equation.DSMT4">
                  <p:embed/>
                  <p:pic>
                    <p:nvPicPr>
                      <p:cNvPr id="0" name=""/>
                      <p:cNvPicPr/>
                      <p:nvPr/>
                    </p:nvPicPr>
                    <p:blipFill>
                      <a:blip r:embed="rId7"/>
                      <a:stretch>
                        <a:fillRect/>
                      </a:stretch>
                    </p:blipFill>
                    <p:spPr>
                      <a:xfrm>
                        <a:off x="7003961" y="2057589"/>
                        <a:ext cx="1381120" cy="1470224"/>
                      </a:xfrm>
                      <a:prstGeom prst="rect">
                        <a:avLst/>
                      </a:prstGeom>
                    </p:spPr>
                  </p:pic>
                </p:oleObj>
              </mc:Fallback>
            </mc:AlternateContent>
          </a:graphicData>
        </a:graphic>
      </p:graphicFrame>
      <p:sp>
        <p:nvSpPr>
          <p:cNvPr id="2" name="Left Brace 1">
            <a:extLst>
              <a:ext uri="{C183D7F6-B498-43B3-948B-1728B52AA6E4}">
                <adec:decorative xmlns:adec="http://schemas.microsoft.com/office/drawing/2017/decorative" val="1"/>
              </a:ext>
            </a:extLst>
          </p:cNvPr>
          <p:cNvSpPr/>
          <p:nvPr/>
        </p:nvSpPr>
        <p:spPr>
          <a:xfrm flipH="1">
            <a:off x="8503008" y="2712796"/>
            <a:ext cx="537641" cy="27274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Left Brace 15">
            <a:extLst>
              <a:ext uri="{C183D7F6-B498-43B3-948B-1728B52AA6E4}">
                <adec:decorative xmlns:adec="http://schemas.microsoft.com/office/drawing/2017/decorative" val="1"/>
              </a:ext>
            </a:extLst>
          </p:cNvPr>
          <p:cNvSpPr/>
          <p:nvPr/>
        </p:nvSpPr>
        <p:spPr>
          <a:xfrm>
            <a:off x="3463171" y="2706413"/>
            <a:ext cx="646386" cy="27274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p:cNvSpPr txBox="1"/>
          <p:nvPr/>
        </p:nvSpPr>
        <p:spPr>
          <a:xfrm>
            <a:off x="856160" y="2917762"/>
            <a:ext cx="2613216" cy="1569660"/>
          </a:xfrm>
          <a:prstGeom prst="rect">
            <a:avLst/>
          </a:prstGeom>
          <a:noFill/>
        </p:spPr>
        <p:txBody>
          <a:bodyPr wrap="none" rtlCol="0">
            <a:spAutoFit/>
          </a:bodyPr>
          <a:lstStyle/>
          <a:p>
            <a:r>
              <a:rPr lang="en-US" dirty="0">
                <a:solidFill>
                  <a:schemeClr val="tx2"/>
                </a:solidFill>
              </a:rPr>
              <a:t>This comparison </a:t>
            </a:r>
          </a:p>
          <a:p>
            <a:r>
              <a:rPr lang="en-US" dirty="0">
                <a:solidFill>
                  <a:schemeClr val="tx2"/>
                </a:solidFill>
              </a:rPr>
              <a:t>is </a:t>
            </a:r>
            <a:r>
              <a:rPr lang="en-US" dirty="0">
                <a:solidFill>
                  <a:schemeClr val="accent2"/>
                </a:solidFill>
              </a:rPr>
              <a:t>consistent</a:t>
            </a:r>
            <a:r>
              <a:rPr lang="en-US" dirty="0">
                <a:solidFill>
                  <a:schemeClr val="tx2"/>
                </a:solidFill>
              </a:rPr>
              <a:t> with </a:t>
            </a:r>
          </a:p>
          <a:p>
            <a:r>
              <a:rPr lang="en-US" dirty="0">
                <a:solidFill>
                  <a:schemeClr val="tx2"/>
                </a:solidFill>
              </a:rPr>
              <a:t>whole number</a:t>
            </a:r>
          </a:p>
          <a:p>
            <a:r>
              <a:rPr lang="en-US" dirty="0">
                <a:solidFill>
                  <a:schemeClr val="tx2"/>
                </a:solidFill>
              </a:rPr>
              <a:t>Principles.</a:t>
            </a:r>
          </a:p>
        </p:txBody>
      </p:sp>
      <p:sp>
        <p:nvSpPr>
          <p:cNvPr id="17" name="TextBox 16"/>
          <p:cNvSpPr txBox="1"/>
          <p:nvPr/>
        </p:nvSpPr>
        <p:spPr>
          <a:xfrm>
            <a:off x="9282938" y="2904580"/>
            <a:ext cx="2837636" cy="1569660"/>
          </a:xfrm>
          <a:prstGeom prst="rect">
            <a:avLst/>
          </a:prstGeom>
          <a:noFill/>
        </p:spPr>
        <p:txBody>
          <a:bodyPr wrap="none" rtlCol="0">
            <a:spAutoFit/>
          </a:bodyPr>
          <a:lstStyle/>
          <a:p>
            <a:r>
              <a:rPr lang="en-US" dirty="0">
                <a:solidFill>
                  <a:schemeClr val="tx2"/>
                </a:solidFill>
              </a:rPr>
              <a:t>This comparison </a:t>
            </a:r>
          </a:p>
          <a:p>
            <a:r>
              <a:rPr lang="en-US" dirty="0">
                <a:solidFill>
                  <a:schemeClr val="tx2"/>
                </a:solidFill>
              </a:rPr>
              <a:t>is </a:t>
            </a:r>
            <a:r>
              <a:rPr lang="en-US" dirty="0">
                <a:solidFill>
                  <a:schemeClr val="accent2"/>
                </a:solidFill>
              </a:rPr>
              <a:t>inconsistent</a:t>
            </a:r>
            <a:r>
              <a:rPr lang="en-US" dirty="0">
                <a:solidFill>
                  <a:schemeClr val="tx2"/>
                </a:solidFill>
              </a:rPr>
              <a:t> with </a:t>
            </a:r>
          </a:p>
          <a:p>
            <a:r>
              <a:rPr lang="en-US" dirty="0">
                <a:solidFill>
                  <a:schemeClr val="tx2"/>
                </a:solidFill>
              </a:rPr>
              <a:t>whole number</a:t>
            </a:r>
          </a:p>
          <a:p>
            <a:r>
              <a:rPr lang="en-US" dirty="0">
                <a:solidFill>
                  <a:schemeClr val="tx2"/>
                </a:solidFill>
              </a:rPr>
              <a:t>Principles.</a:t>
            </a:r>
          </a:p>
        </p:txBody>
      </p:sp>
    </p:spTree>
    <p:extLst>
      <p:ext uri="{BB962C8B-B14F-4D97-AF65-F5344CB8AC3E}">
        <p14:creationId xmlns:p14="http://schemas.microsoft.com/office/powerpoint/2010/main" val="83025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Examples of Whole Number Bias</a:t>
            </a:r>
          </a:p>
        </p:txBody>
      </p:sp>
      <p:sp>
        <p:nvSpPr>
          <p:cNvPr id="7" name="Content Placeholder 6"/>
          <p:cNvSpPr>
            <a:spLocks noGrp="1"/>
          </p:cNvSpPr>
          <p:nvPr>
            <p:ph idx="1"/>
          </p:nvPr>
        </p:nvSpPr>
        <p:spPr/>
        <p:txBody>
          <a:bodyPr/>
          <a:lstStyle/>
          <a:p>
            <a:pPr algn="ctr"/>
            <a:r>
              <a:rPr lang="en-US" dirty="0"/>
              <a:t>Ordering Three Fractions From Least to Greatest</a:t>
            </a:r>
          </a:p>
          <a:p>
            <a:endParaRPr lang="en-US" dirty="0"/>
          </a:p>
        </p:txBody>
      </p:sp>
      <p:sp>
        <p:nvSpPr>
          <p:cNvPr id="5" name="Slide Number Placeholder 4"/>
          <p:cNvSpPr>
            <a:spLocks noGrp="1"/>
          </p:cNvSpPr>
          <p:nvPr>
            <p:ph type="sldNum" sz="quarter" idx="10"/>
          </p:nvPr>
        </p:nvSpPr>
        <p:spPr/>
        <p:txBody>
          <a:bodyPr/>
          <a:lstStyle/>
          <a:p>
            <a:fld id="{556C903B-A9A8-9643-9413-B88BA9C2F039}" type="slidenum">
              <a:rPr lang="en-US" smtClean="0"/>
              <a:t>35</a:t>
            </a:fld>
            <a:endParaRPr lang="en-US" dirty="0"/>
          </a:p>
        </p:txBody>
      </p:sp>
      <p:grpSp>
        <p:nvGrpSpPr>
          <p:cNvPr id="13" name="Group 12" descr="The order of one-half, one-tenth, one-twelfth, crossed out"/>
          <p:cNvGrpSpPr/>
          <p:nvPr/>
        </p:nvGrpSpPr>
        <p:grpSpPr>
          <a:xfrm>
            <a:off x="1859598" y="1784033"/>
            <a:ext cx="3200400" cy="1981200"/>
            <a:chOff x="-3200400" y="533400"/>
            <a:chExt cx="3200400" cy="1981200"/>
          </a:xfrm>
        </p:grpSpPr>
        <p:cxnSp>
          <p:nvCxnSpPr>
            <p:cNvPr id="14" name="Straight Connector 13"/>
            <p:cNvCxnSpPr/>
            <p:nvPr/>
          </p:nvCxnSpPr>
          <p:spPr>
            <a:xfrm>
              <a:off x="-3200400" y="533400"/>
              <a:ext cx="3200400" cy="19812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200400" y="609600"/>
              <a:ext cx="3200400" cy="19050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grpSp>
      <p:sp>
        <p:nvSpPr>
          <p:cNvPr id="19" name="Oval 18" descr="The order one-twelfth, one-tenth,  one-half, circled"/>
          <p:cNvSpPr/>
          <p:nvPr/>
        </p:nvSpPr>
        <p:spPr>
          <a:xfrm>
            <a:off x="6781800" y="1752600"/>
            <a:ext cx="3352800" cy="2133600"/>
          </a:xfrm>
          <a:prstGeom prst="ellipse">
            <a:avLst/>
          </a:prstGeom>
          <a:noFill/>
          <a:ln>
            <a:solidFill>
              <a:srgbClr val="FF8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descr="The order of two-sixths, one-half, five-eights, circled"/>
          <p:cNvSpPr/>
          <p:nvPr/>
        </p:nvSpPr>
        <p:spPr>
          <a:xfrm>
            <a:off x="6934200" y="4038600"/>
            <a:ext cx="3352800" cy="2133600"/>
          </a:xfrm>
          <a:prstGeom prst="ellipse">
            <a:avLst/>
          </a:prstGeom>
          <a:noFill/>
          <a:ln>
            <a:solidFill>
              <a:srgbClr val="FF8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descr="The order of one-half, two-sixths, five-eights, crossed out"/>
          <p:cNvGrpSpPr/>
          <p:nvPr/>
        </p:nvGrpSpPr>
        <p:grpSpPr>
          <a:xfrm>
            <a:off x="1859598" y="3991076"/>
            <a:ext cx="3200400" cy="1981200"/>
            <a:chOff x="-3200400" y="533400"/>
            <a:chExt cx="3200400" cy="1981200"/>
          </a:xfrm>
        </p:grpSpPr>
        <p:cxnSp>
          <p:nvCxnSpPr>
            <p:cNvPr id="22" name="Straight Connector 21"/>
            <p:cNvCxnSpPr/>
            <p:nvPr/>
          </p:nvCxnSpPr>
          <p:spPr>
            <a:xfrm>
              <a:off x="-3200400" y="533400"/>
              <a:ext cx="3200400" cy="19812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200400" y="609600"/>
              <a:ext cx="3200400" cy="19050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3" name="TextBox 2"/>
              <p:cNvSpPr txBox="1"/>
              <p:nvPr/>
            </p:nvSpPr>
            <p:spPr>
              <a:xfrm>
                <a:off x="2584434" y="2179322"/>
                <a:ext cx="1911101" cy="13290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000" i="1">
                              <a:latin typeface="Cambria Math" panose="02040503050406030204" pitchFamily="18" charset="0"/>
                            </a:rPr>
                          </m:ctrlPr>
                        </m:fPr>
                        <m:num>
                          <m:r>
                            <a:rPr lang="en-US" sz="3000" i="1">
                              <a:latin typeface="Cambria Math" charset="0"/>
                            </a:rPr>
                            <m:t>1</m:t>
                          </m:r>
                        </m:num>
                        <m:den>
                          <m:r>
                            <a:rPr lang="en-US" sz="3000" i="1">
                              <a:latin typeface="Cambria Math" charset="0"/>
                            </a:rPr>
                            <m:t>2</m:t>
                          </m:r>
                        </m:den>
                      </m:f>
                      <m:r>
                        <a:rPr lang="en-US" sz="3000" i="1">
                          <a:latin typeface="Cambria Math" charset="0"/>
                        </a:rPr>
                        <m:t>  </m:t>
                      </m:r>
                      <m:f>
                        <m:fPr>
                          <m:ctrlPr>
                            <a:rPr lang="en-US" sz="3000" i="1">
                              <a:latin typeface="Cambria Math" panose="02040503050406030204" pitchFamily="18" charset="0"/>
                            </a:rPr>
                          </m:ctrlPr>
                        </m:fPr>
                        <m:num>
                          <m:r>
                            <a:rPr lang="en-US" sz="3000" i="1">
                              <a:latin typeface="Cambria Math" charset="0"/>
                            </a:rPr>
                            <m:t>1</m:t>
                          </m:r>
                        </m:num>
                        <m:den>
                          <m:r>
                            <a:rPr lang="en-US" sz="3000" i="1">
                              <a:latin typeface="Cambria Math" charset="0"/>
                            </a:rPr>
                            <m:t>10</m:t>
                          </m:r>
                        </m:den>
                      </m:f>
                      <m:r>
                        <a:rPr lang="en-US" sz="3000" i="1">
                          <a:latin typeface="Cambria Math" charset="0"/>
                        </a:rPr>
                        <m:t>  </m:t>
                      </m:r>
                      <m:f>
                        <m:fPr>
                          <m:ctrlPr>
                            <a:rPr lang="en-US" sz="3000" i="1">
                              <a:latin typeface="Cambria Math" panose="02040503050406030204" pitchFamily="18" charset="0"/>
                            </a:rPr>
                          </m:ctrlPr>
                        </m:fPr>
                        <m:num>
                          <m:r>
                            <a:rPr lang="en-US" sz="3000" i="1">
                              <a:latin typeface="Cambria Math" charset="0"/>
                            </a:rPr>
                            <m:t>1</m:t>
                          </m:r>
                        </m:num>
                        <m:den>
                          <m:r>
                            <a:rPr lang="en-US" sz="3000" i="1">
                              <a:latin typeface="Cambria Math" charset="0"/>
                            </a:rPr>
                            <m:t>12</m:t>
                          </m:r>
                        </m:den>
                      </m:f>
                      <m:r>
                        <a:rPr lang="en-US" sz="3000" i="1">
                          <a:latin typeface="Cambria Math" charset="0"/>
                        </a:rPr>
                        <m:t> </m:t>
                      </m:r>
                    </m:oMath>
                  </m:oMathPara>
                </a14:m>
                <a:endParaRPr lang="en-US" sz="3000"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584434" y="2179322"/>
                <a:ext cx="1911101" cy="132901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441324" y="2301766"/>
                <a:ext cx="1911101" cy="13290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000" i="1">
                              <a:latin typeface="Cambria Math" panose="02040503050406030204" pitchFamily="18" charset="0"/>
                            </a:rPr>
                          </m:ctrlPr>
                        </m:fPr>
                        <m:num>
                          <m:r>
                            <a:rPr lang="en-US" sz="3000" i="1">
                              <a:latin typeface="Cambria Math" charset="0"/>
                            </a:rPr>
                            <m:t>1</m:t>
                          </m:r>
                        </m:num>
                        <m:den>
                          <m:r>
                            <a:rPr lang="en-US" sz="3000" i="1">
                              <a:latin typeface="Cambria Math" charset="0"/>
                            </a:rPr>
                            <m:t>12</m:t>
                          </m:r>
                        </m:den>
                      </m:f>
                      <m:r>
                        <a:rPr lang="en-US" sz="3000" i="1">
                          <a:latin typeface="Cambria Math" charset="0"/>
                        </a:rPr>
                        <m:t>  </m:t>
                      </m:r>
                      <m:f>
                        <m:fPr>
                          <m:ctrlPr>
                            <a:rPr lang="en-US" sz="3000" i="1">
                              <a:latin typeface="Cambria Math" panose="02040503050406030204" pitchFamily="18" charset="0"/>
                            </a:rPr>
                          </m:ctrlPr>
                        </m:fPr>
                        <m:num>
                          <m:r>
                            <a:rPr lang="en-US" sz="3000" i="1">
                              <a:latin typeface="Cambria Math" charset="0"/>
                            </a:rPr>
                            <m:t>1</m:t>
                          </m:r>
                        </m:num>
                        <m:den>
                          <m:r>
                            <a:rPr lang="en-US" sz="3000" i="1">
                              <a:latin typeface="Cambria Math" charset="0"/>
                            </a:rPr>
                            <m:t>10</m:t>
                          </m:r>
                        </m:den>
                      </m:f>
                      <m:r>
                        <a:rPr lang="en-US" sz="3000" i="1">
                          <a:latin typeface="Cambria Math" charset="0"/>
                        </a:rPr>
                        <m:t>  </m:t>
                      </m:r>
                      <m:f>
                        <m:fPr>
                          <m:ctrlPr>
                            <a:rPr lang="en-US" sz="3000" i="1">
                              <a:latin typeface="Cambria Math" panose="02040503050406030204" pitchFamily="18" charset="0"/>
                            </a:rPr>
                          </m:ctrlPr>
                        </m:fPr>
                        <m:num>
                          <m:r>
                            <a:rPr lang="en-US" sz="3000" i="1">
                              <a:latin typeface="Cambria Math" charset="0"/>
                            </a:rPr>
                            <m:t>1</m:t>
                          </m:r>
                        </m:num>
                        <m:den>
                          <m:r>
                            <a:rPr lang="en-US" sz="3000" i="1">
                              <a:latin typeface="Cambria Math" charset="0"/>
                            </a:rPr>
                            <m:t>2</m:t>
                          </m:r>
                        </m:den>
                      </m:f>
                      <m:r>
                        <a:rPr lang="en-US" sz="3000" i="1">
                          <a:latin typeface="Cambria Math" charset="0"/>
                        </a:rPr>
                        <m:t> </m:t>
                      </m:r>
                    </m:oMath>
                  </m:oMathPara>
                </a14:m>
                <a:endParaRPr lang="en-US" sz="3000" dirty="0"/>
              </a:p>
              <a:p>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7441324" y="2301766"/>
                <a:ext cx="1911101" cy="132901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584434" y="4446137"/>
                <a:ext cx="1654620" cy="9690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000" i="1" smtClean="0">
                              <a:latin typeface="Cambria Math" panose="02040503050406030204" pitchFamily="18" charset="0"/>
                            </a:rPr>
                          </m:ctrlPr>
                        </m:fPr>
                        <m:num>
                          <m:r>
                            <a:rPr lang="en-US" sz="3000">
                              <a:latin typeface="Cambria Math" charset="0"/>
                            </a:rPr>
                            <m:t>1</m:t>
                          </m:r>
                        </m:num>
                        <m:den>
                          <m:r>
                            <a:rPr lang="en-US" sz="3000" i="0">
                              <a:latin typeface="Cambria Math" charset="0"/>
                            </a:rPr>
                            <m:t>2</m:t>
                          </m:r>
                        </m:den>
                      </m:f>
                      <m:r>
                        <a:rPr lang="en-US" sz="3000" i="0">
                          <a:latin typeface="Cambria Math" charset="0"/>
                        </a:rPr>
                        <m:t>   </m:t>
                      </m:r>
                      <m:f>
                        <m:fPr>
                          <m:ctrlPr>
                            <a:rPr lang="en-US" sz="3000" i="1">
                              <a:latin typeface="Cambria Math" panose="02040503050406030204" pitchFamily="18" charset="0"/>
                            </a:rPr>
                          </m:ctrlPr>
                        </m:fPr>
                        <m:num>
                          <m:r>
                            <a:rPr lang="en-US" sz="3000" i="0">
                              <a:latin typeface="Cambria Math" charset="0"/>
                            </a:rPr>
                            <m:t>2</m:t>
                          </m:r>
                        </m:num>
                        <m:den>
                          <m:r>
                            <a:rPr lang="en-US" sz="3000" i="0">
                              <a:latin typeface="Cambria Math" charset="0"/>
                            </a:rPr>
                            <m:t>6</m:t>
                          </m:r>
                        </m:den>
                      </m:f>
                      <m:r>
                        <a:rPr lang="en-US" sz="3000" i="0">
                          <a:latin typeface="Cambria Math" charset="0"/>
                        </a:rPr>
                        <m:t>   </m:t>
                      </m:r>
                      <m:f>
                        <m:fPr>
                          <m:ctrlPr>
                            <a:rPr lang="en-US" sz="3000" i="1">
                              <a:latin typeface="Cambria Math" panose="02040503050406030204" pitchFamily="18" charset="0"/>
                            </a:rPr>
                          </m:ctrlPr>
                        </m:fPr>
                        <m:num>
                          <m:r>
                            <a:rPr lang="en-US" sz="3000" i="0">
                              <a:latin typeface="Cambria Math" charset="0"/>
                            </a:rPr>
                            <m:t>5</m:t>
                          </m:r>
                        </m:num>
                        <m:den>
                          <m:r>
                            <a:rPr lang="en-US" sz="3000" i="0">
                              <a:latin typeface="Cambria Math" charset="0"/>
                            </a:rPr>
                            <m:t>8</m:t>
                          </m:r>
                        </m:den>
                      </m:f>
                      <m:r>
                        <a:rPr lang="en-US" sz="3000" i="0">
                          <a:latin typeface="Cambria Math" charset="0"/>
                        </a:rPr>
                        <m:t> </m:t>
                      </m:r>
                    </m:oMath>
                  </m:oMathPara>
                </a14:m>
                <a:endParaRPr lang="en-US" sz="3000" dirty="0"/>
              </a:p>
            </p:txBody>
          </p:sp>
        </mc:Choice>
        <mc:Fallback xmlns="">
          <p:sp>
            <p:nvSpPr>
              <p:cNvPr id="8" name="Rectangle 7"/>
              <p:cNvSpPr>
                <a:spLocks noRot="1" noChangeAspect="1" noMove="1" noResize="1" noEditPoints="1" noAdjustHandles="1" noChangeArrowheads="1" noChangeShapeType="1" noTextEdit="1"/>
              </p:cNvSpPr>
              <p:nvPr/>
            </p:nvSpPr>
            <p:spPr>
              <a:xfrm>
                <a:off x="2584434" y="4446137"/>
                <a:ext cx="1654620" cy="96904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569563" y="4446137"/>
                <a:ext cx="1782861" cy="13383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000" i="1">
                              <a:latin typeface="Cambria Math" panose="02040503050406030204" pitchFamily="18" charset="0"/>
                            </a:rPr>
                          </m:ctrlPr>
                        </m:fPr>
                        <m:num>
                          <m:r>
                            <a:rPr lang="en-US" sz="3000" i="1">
                              <a:latin typeface="Cambria Math" charset="0"/>
                            </a:rPr>
                            <m:t>2</m:t>
                          </m:r>
                        </m:num>
                        <m:den>
                          <m:r>
                            <a:rPr lang="en-US" sz="3000" i="1">
                              <a:latin typeface="Cambria Math" charset="0"/>
                            </a:rPr>
                            <m:t>6</m:t>
                          </m:r>
                        </m:den>
                      </m:f>
                      <m:r>
                        <a:rPr lang="en-US" sz="3000" i="1">
                          <a:latin typeface="Cambria Math" charset="0"/>
                        </a:rPr>
                        <m:t>   </m:t>
                      </m:r>
                      <m:f>
                        <m:fPr>
                          <m:ctrlPr>
                            <a:rPr lang="en-US" sz="3000" i="1">
                              <a:latin typeface="Cambria Math" panose="02040503050406030204" pitchFamily="18" charset="0"/>
                            </a:rPr>
                          </m:ctrlPr>
                        </m:fPr>
                        <m:num>
                          <m:r>
                            <a:rPr lang="en-US" sz="3000" i="1">
                              <a:latin typeface="Cambria Math" charset="0"/>
                            </a:rPr>
                            <m:t>1</m:t>
                          </m:r>
                        </m:num>
                        <m:den>
                          <m:r>
                            <a:rPr lang="en-US" sz="3000" i="1">
                              <a:latin typeface="Cambria Math" charset="0"/>
                            </a:rPr>
                            <m:t>2</m:t>
                          </m:r>
                        </m:den>
                      </m:f>
                      <m:r>
                        <a:rPr lang="en-US" sz="3000" i="1">
                          <a:latin typeface="Cambria Math" charset="0"/>
                        </a:rPr>
                        <m:t>   </m:t>
                      </m:r>
                      <m:f>
                        <m:fPr>
                          <m:ctrlPr>
                            <a:rPr lang="en-US" sz="3000" i="1">
                              <a:latin typeface="Cambria Math" panose="02040503050406030204" pitchFamily="18" charset="0"/>
                            </a:rPr>
                          </m:ctrlPr>
                        </m:fPr>
                        <m:num>
                          <m:r>
                            <a:rPr lang="en-US" sz="3000" i="1">
                              <a:latin typeface="Cambria Math" charset="0"/>
                            </a:rPr>
                            <m:t>5</m:t>
                          </m:r>
                        </m:num>
                        <m:den>
                          <m:r>
                            <a:rPr lang="en-US" sz="3000" i="1">
                              <a:latin typeface="Cambria Math" charset="0"/>
                            </a:rPr>
                            <m:t>8</m:t>
                          </m:r>
                        </m:den>
                      </m:f>
                      <m:r>
                        <a:rPr lang="en-US" sz="3000" i="1">
                          <a:latin typeface="Cambria Math" charset="0"/>
                        </a:rPr>
                        <m:t> </m:t>
                      </m:r>
                    </m:oMath>
                  </m:oMathPara>
                </a14:m>
                <a:endParaRPr lang="en-US" sz="3000" dirty="0"/>
              </a:p>
              <a:p>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7569563" y="4446137"/>
                <a:ext cx="1782861" cy="1338380"/>
              </a:xfrm>
              <a:prstGeom prst="rect">
                <a:avLst/>
              </a:prstGeom>
              <a:blipFill rotWithShape="0">
                <a:blip r:embed="rId6"/>
                <a:stretch>
                  <a:fillRect/>
                </a:stretch>
              </a:blipFill>
            </p:spPr>
            <p:txBody>
              <a:bodyPr/>
              <a:lstStyle/>
              <a:p>
                <a:r>
                  <a:rPr lang="en-US">
                    <a:noFill/>
                  </a:rPr>
                  <a:t> </a:t>
                </a:r>
              </a:p>
            </p:txBody>
          </p:sp>
        </mc:Fallback>
      </mc:AlternateContent>
      <p:sp>
        <p:nvSpPr>
          <p:cNvPr id="11" name="TextBox 10"/>
          <p:cNvSpPr txBox="1"/>
          <p:nvPr/>
        </p:nvSpPr>
        <p:spPr>
          <a:xfrm>
            <a:off x="344461" y="2266801"/>
            <a:ext cx="1768433" cy="1015663"/>
          </a:xfrm>
          <a:prstGeom prst="rect">
            <a:avLst/>
          </a:prstGeom>
          <a:noFill/>
        </p:spPr>
        <p:txBody>
          <a:bodyPr wrap="none" rtlCol="0">
            <a:spAutoFit/>
          </a:bodyPr>
          <a:lstStyle/>
          <a:p>
            <a:r>
              <a:rPr lang="en-US" sz="2000" dirty="0">
                <a:solidFill>
                  <a:schemeClr val="tx2"/>
                </a:solidFill>
              </a:rPr>
              <a:t>Relied on WN</a:t>
            </a:r>
          </a:p>
          <a:p>
            <a:r>
              <a:rPr lang="en-US" sz="2000" dirty="0">
                <a:solidFill>
                  <a:schemeClr val="tx2"/>
                </a:solidFill>
              </a:rPr>
              <a:t>denominator </a:t>
            </a:r>
          </a:p>
          <a:p>
            <a:r>
              <a:rPr lang="en-US" sz="2000" dirty="0">
                <a:solidFill>
                  <a:schemeClr val="tx2"/>
                </a:solidFill>
              </a:rPr>
              <a:t>magnitude.</a:t>
            </a:r>
          </a:p>
        </p:txBody>
      </p:sp>
      <p:sp>
        <p:nvSpPr>
          <p:cNvPr id="24" name="TextBox 23"/>
          <p:cNvSpPr txBox="1"/>
          <p:nvPr/>
        </p:nvSpPr>
        <p:spPr>
          <a:xfrm>
            <a:off x="263631" y="4470079"/>
            <a:ext cx="1768433" cy="1015663"/>
          </a:xfrm>
          <a:prstGeom prst="rect">
            <a:avLst/>
          </a:prstGeom>
          <a:noFill/>
        </p:spPr>
        <p:txBody>
          <a:bodyPr wrap="none" rtlCol="0">
            <a:spAutoFit/>
          </a:bodyPr>
          <a:lstStyle/>
          <a:p>
            <a:r>
              <a:rPr lang="en-US" sz="2000" dirty="0">
                <a:solidFill>
                  <a:schemeClr val="tx2"/>
                </a:solidFill>
              </a:rPr>
              <a:t>Relied on WN</a:t>
            </a:r>
          </a:p>
          <a:p>
            <a:r>
              <a:rPr lang="en-US" sz="2000" dirty="0">
                <a:solidFill>
                  <a:schemeClr val="tx2"/>
                </a:solidFill>
              </a:rPr>
              <a:t>denominator </a:t>
            </a:r>
          </a:p>
          <a:p>
            <a:r>
              <a:rPr lang="en-US" sz="2000" dirty="0">
                <a:solidFill>
                  <a:schemeClr val="tx2"/>
                </a:solidFill>
              </a:rPr>
              <a:t>magnitude.</a:t>
            </a:r>
          </a:p>
        </p:txBody>
      </p:sp>
    </p:spTree>
    <p:extLst>
      <p:ext uri="{BB962C8B-B14F-4D97-AF65-F5344CB8AC3E}">
        <p14:creationId xmlns:p14="http://schemas.microsoft.com/office/powerpoint/2010/main" val="15071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1"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br>
              <a:rPr lang="en-US" dirty="0"/>
            </a:br>
            <a:r>
              <a:rPr lang="en-US" dirty="0"/>
              <a:t>Examples of Whole Number Bias (Cont.)</a:t>
            </a:r>
          </a:p>
        </p:txBody>
      </p:sp>
      <p:sp>
        <p:nvSpPr>
          <p:cNvPr id="8" name="Content Placeholder 7"/>
          <p:cNvSpPr>
            <a:spLocks noGrp="1"/>
          </p:cNvSpPr>
          <p:nvPr>
            <p:ph idx="1"/>
          </p:nvPr>
        </p:nvSpPr>
        <p:spPr/>
        <p:txBody>
          <a:bodyPr/>
          <a:lstStyle/>
          <a:p>
            <a:pPr algn="ctr"/>
            <a:r>
              <a:rPr lang="en-US" dirty="0"/>
              <a:t>Adding and Subtracting Fractions</a:t>
            </a:r>
          </a:p>
          <a:p>
            <a:endParaRPr lang="en-US" dirty="0"/>
          </a:p>
          <a:p>
            <a:endParaRPr lang="en-US" dirty="0"/>
          </a:p>
        </p:txBody>
      </p:sp>
      <p:sp>
        <p:nvSpPr>
          <p:cNvPr id="2" name="Slide Number Placeholder 1"/>
          <p:cNvSpPr>
            <a:spLocks noGrp="1"/>
          </p:cNvSpPr>
          <p:nvPr>
            <p:ph type="sldNum" sz="quarter" idx="10"/>
          </p:nvPr>
        </p:nvSpPr>
        <p:spPr/>
        <p:txBody>
          <a:bodyPr/>
          <a:lstStyle/>
          <a:p>
            <a:pPr>
              <a:defRPr/>
            </a:pPr>
            <a:fld id="{7A62A025-16B9-094B-8C92-316A03F22BA1}" type="slidenum">
              <a:rPr lang="en-US" smtClean="0"/>
              <a:pPr>
                <a:defRPr/>
              </a:pPr>
              <a:t>36</a:t>
            </a:fld>
            <a:endParaRPr lang="en-US" dirty="0"/>
          </a:p>
        </p:txBody>
      </p:sp>
      <p:grpSp>
        <p:nvGrpSpPr>
          <p:cNvPr id="23" name="Group 22" descr="Two-tenths plus one-half equals three-twelfths, crossed out"/>
          <p:cNvGrpSpPr/>
          <p:nvPr/>
        </p:nvGrpSpPr>
        <p:grpSpPr>
          <a:xfrm>
            <a:off x="1828800" y="4267200"/>
            <a:ext cx="3200400" cy="1981200"/>
            <a:chOff x="-3200400" y="533400"/>
            <a:chExt cx="3200400" cy="1981200"/>
          </a:xfrm>
        </p:grpSpPr>
        <p:cxnSp>
          <p:nvCxnSpPr>
            <p:cNvPr id="24" name="Straight Connector 23"/>
            <p:cNvCxnSpPr/>
            <p:nvPr/>
          </p:nvCxnSpPr>
          <p:spPr>
            <a:xfrm>
              <a:off x="-3200400" y="533400"/>
              <a:ext cx="3200400" cy="19812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200400" y="609600"/>
              <a:ext cx="3200400" cy="19050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grpSp>
      <p:sp>
        <p:nvSpPr>
          <p:cNvPr id="26" name="Oval 25" descr="three-eights plus four-eights equals seven-eights, circled"/>
          <p:cNvSpPr/>
          <p:nvPr/>
        </p:nvSpPr>
        <p:spPr>
          <a:xfrm>
            <a:off x="6781800" y="1752600"/>
            <a:ext cx="3352800" cy="2133600"/>
          </a:xfrm>
          <a:prstGeom prst="ellipse">
            <a:avLst/>
          </a:prstGeom>
          <a:noFill/>
          <a:ln>
            <a:solidFill>
              <a:srgbClr val="FF8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descr="two-tenths plus one-half equals seven-tenths, circled"/>
          <p:cNvSpPr/>
          <p:nvPr/>
        </p:nvSpPr>
        <p:spPr>
          <a:xfrm>
            <a:off x="6934200" y="4038600"/>
            <a:ext cx="3352800" cy="2133600"/>
          </a:xfrm>
          <a:prstGeom prst="ellipse">
            <a:avLst/>
          </a:prstGeom>
          <a:noFill/>
          <a:ln>
            <a:solidFill>
              <a:srgbClr val="FF8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descr="Three-eights plus four-eights equals seven-sixteenths, crossed out"/>
          <p:cNvGrpSpPr/>
          <p:nvPr/>
        </p:nvGrpSpPr>
        <p:grpSpPr>
          <a:xfrm>
            <a:off x="1828800" y="1746438"/>
            <a:ext cx="3200400" cy="1981200"/>
            <a:chOff x="-3200400" y="533400"/>
            <a:chExt cx="3200400" cy="1981200"/>
          </a:xfrm>
        </p:grpSpPr>
        <p:cxnSp>
          <p:nvCxnSpPr>
            <p:cNvPr id="20" name="Straight Connector 19"/>
            <p:cNvCxnSpPr/>
            <p:nvPr/>
          </p:nvCxnSpPr>
          <p:spPr>
            <a:xfrm>
              <a:off x="-3200400" y="533400"/>
              <a:ext cx="3200400" cy="19812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200400" y="609600"/>
              <a:ext cx="3200400" cy="19050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p:cNvSpPr txBox="1"/>
              <p:nvPr/>
            </p:nvSpPr>
            <p:spPr>
              <a:xfrm>
                <a:off x="1968102" y="2070490"/>
                <a:ext cx="2934973" cy="13290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000" i="1">
                              <a:latin typeface="Cambria Math" panose="02040503050406030204" pitchFamily="18" charset="0"/>
                            </a:rPr>
                          </m:ctrlPr>
                        </m:fPr>
                        <m:num>
                          <m:r>
                            <a:rPr lang="en-US" sz="3000" i="1">
                              <a:latin typeface="Cambria Math" charset="0"/>
                            </a:rPr>
                            <m:t>3</m:t>
                          </m:r>
                        </m:num>
                        <m:den>
                          <m:r>
                            <a:rPr lang="en-US" sz="3000" i="1">
                              <a:latin typeface="Cambria Math" charset="0"/>
                            </a:rPr>
                            <m:t>8</m:t>
                          </m:r>
                        </m:den>
                      </m:f>
                      <m:r>
                        <a:rPr lang="en-US" sz="3000" i="1">
                          <a:latin typeface="Cambria Math" charset="0"/>
                        </a:rPr>
                        <m:t>+</m:t>
                      </m:r>
                      <m:f>
                        <m:fPr>
                          <m:ctrlPr>
                            <a:rPr lang="en-US" sz="3000" i="1">
                              <a:latin typeface="Cambria Math" panose="02040503050406030204" pitchFamily="18" charset="0"/>
                            </a:rPr>
                          </m:ctrlPr>
                        </m:fPr>
                        <m:num>
                          <m:r>
                            <a:rPr lang="en-US" sz="3000" i="1">
                              <a:latin typeface="Cambria Math" charset="0"/>
                            </a:rPr>
                            <m:t>4</m:t>
                          </m:r>
                        </m:num>
                        <m:den>
                          <m:r>
                            <a:rPr lang="en-US" sz="3000" i="1">
                              <a:latin typeface="Cambria Math" charset="0"/>
                            </a:rPr>
                            <m:t>8</m:t>
                          </m:r>
                        </m:den>
                      </m:f>
                      <m:r>
                        <a:rPr lang="en-US" sz="3000" i="1">
                          <a:latin typeface="Cambria Math" charset="0"/>
                        </a:rPr>
                        <m:t>=</m:t>
                      </m:r>
                      <m:f>
                        <m:fPr>
                          <m:ctrlPr>
                            <a:rPr lang="en-US" sz="3000" i="1">
                              <a:latin typeface="Cambria Math" panose="02040503050406030204" pitchFamily="18" charset="0"/>
                            </a:rPr>
                          </m:ctrlPr>
                        </m:fPr>
                        <m:num>
                          <m:r>
                            <a:rPr lang="en-US" sz="3000" i="1">
                              <a:latin typeface="Cambria Math" charset="0"/>
                            </a:rPr>
                            <m:t>7</m:t>
                          </m:r>
                        </m:num>
                        <m:den>
                          <m:r>
                            <a:rPr lang="en-US" sz="3000" i="1">
                              <a:latin typeface="Cambria Math" charset="0"/>
                            </a:rPr>
                            <m:t>16</m:t>
                          </m:r>
                        </m:den>
                      </m:f>
                    </m:oMath>
                  </m:oMathPara>
                </a14:m>
                <a:endParaRPr lang="en-US" sz="3000" dirty="0"/>
              </a:p>
              <a:p>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968102" y="2070490"/>
                <a:ext cx="2934973" cy="132901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7516535" y="2180930"/>
                <a:ext cx="1890261" cy="13290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000" i="1">
                              <a:latin typeface="Cambria Math" panose="02040503050406030204" pitchFamily="18" charset="0"/>
                            </a:rPr>
                          </m:ctrlPr>
                        </m:fPr>
                        <m:num>
                          <m:r>
                            <a:rPr lang="en-US" sz="3000" i="1">
                              <a:latin typeface="Cambria Math" charset="0"/>
                            </a:rPr>
                            <m:t>3</m:t>
                          </m:r>
                        </m:num>
                        <m:den>
                          <m:r>
                            <a:rPr lang="en-US" sz="3000" i="1">
                              <a:latin typeface="Cambria Math" charset="0"/>
                            </a:rPr>
                            <m:t>8</m:t>
                          </m:r>
                        </m:den>
                      </m:f>
                      <m:r>
                        <a:rPr lang="en-US" sz="3000" i="1">
                          <a:latin typeface="Cambria Math" charset="0"/>
                        </a:rPr>
                        <m:t>+</m:t>
                      </m:r>
                      <m:f>
                        <m:fPr>
                          <m:ctrlPr>
                            <a:rPr lang="en-US" sz="3000" i="1">
                              <a:latin typeface="Cambria Math" panose="02040503050406030204" pitchFamily="18" charset="0"/>
                            </a:rPr>
                          </m:ctrlPr>
                        </m:fPr>
                        <m:num>
                          <m:r>
                            <a:rPr lang="en-US" sz="3000" i="1">
                              <a:latin typeface="Cambria Math" charset="0"/>
                            </a:rPr>
                            <m:t>4</m:t>
                          </m:r>
                        </m:num>
                        <m:den>
                          <m:r>
                            <a:rPr lang="en-US" sz="3000" i="1">
                              <a:latin typeface="Cambria Math" charset="0"/>
                            </a:rPr>
                            <m:t>8</m:t>
                          </m:r>
                        </m:den>
                      </m:f>
                      <m:r>
                        <a:rPr lang="en-US" sz="3000" i="1">
                          <a:latin typeface="Cambria Math" charset="0"/>
                        </a:rPr>
                        <m:t>=</m:t>
                      </m:r>
                      <m:f>
                        <m:fPr>
                          <m:ctrlPr>
                            <a:rPr lang="en-US" sz="3000" i="1">
                              <a:latin typeface="Cambria Math" panose="02040503050406030204" pitchFamily="18" charset="0"/>
                            </a:rPr>
                          </m:ctrlPr>
                        </m:fPr>
                        <m:num>
                          <m:r>
                            <a:rPr lang="en-US" sz="3000" i="1">
                              <a:latin typeface="Cambria Math" charset="0"/>
                            </a:rPr>
                            <m:t>7</m:t>
                          </m:r>
                        </m:num>
                        <m:den>
                          <m:r>
                            <a:rPr lang="en-US" sz="3000" i="1">
                              <a:latin typeface="Cambria Math" charset="0"/>
                            </a:rPr>
                            <m:t>8</m:t>
                          </m:r>
                        </m:den>
                      </m:f>
                    </m:oMath>
                  </m:oMathPara>
                </a14:m>
                <a:endParaRPr lang="en-US" sz="3000" dirty="0"/>
              </a:p>
              <a:p>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7516535" y="2180930"/>
                <a:ext cx="1890261" cy="132901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352194" y="4631391"/>
                <a:ext cx="2316660" cy="13290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000" i="1">
                              <a:latin typeface="Cambria Math" panose="02040503050406030204" pitchFamily="18" charset="0"/>
                            </a:rPr>
                          </m:ctrlPr>
                        </m:fPr>
                        <m:num>
                          <m:r>
                            <a:rPr lang="en-US" sz="3000" i="1">
                              <a:latin typeface="Cambria Math" charset="0"/>
                            </a:rPr>
                            <m:t>2</m:t>
                          </m:r>
                        </m:num>
                        <m:den>
                          <m:r>
                            <a:rPr lang="en-US" sz="3000" i="1">
                              <a:latin typeface="Cambria Math" charset="0"/>
                            </a:rPr>
                            <m:t>10</m:t>
                          </m:r>
                        </m:den>
                      </m:f>
                      <m:r>
                        <a:rPr lang="en-US" sz="3000" i="1">
                          <a:latin typeface="Cambria Math" charset="0"/>
                        </a:rPr>
                        <m:t>+</m:t>
                      </m:r>
                      <m:f>
                        <m:fPr>
                          <m:ctrlPr>
                            <a:rPr lang="en-US" sz="3000" i="1">
                              <a:latin typeface="Cambria Math" panose="02040503050406030204" pitchFamily="18" charset="0"/>
                            </a:rPr>
                          </m:ctrlPr>
                        </m:fPr>
                        <m:num>
                          <m:r>
                            <a:rPr lang="en-US" sz="3000" i="1">
                              <a:latin typeface="Cambria Math" charset="0"/>
                            </a:rPr>
                            <m:t>1</m:t>
                          </m:r>
                        </m:num>
                        <m:den>
                          <m:r>
                            <a:rPr lang="en-US" sz="3000" i="1">
                              <a:latin typeface="Cambria Math" charset="0"/>
                            </a:rPr>
                            <m:t>2</m:t>
                          </m:r>
                        </m:den>
                      </m:f>
                      <m:r>
                        <a:rPr lang="en-US" sz="3000" i="1">
                          <a:latin typeface="Cambria Math" charset="0"/>
                        </a:rPr>
                        <m:t>=</m:t>
                      </m:r>
                      <m:f>
                        <m:fPr>
                          <m:ctrlPr>
                            <a:rPr lang="en-US" sz="3000" i="1">
                              <a:latin typeface="Cambria Math" panose="02040503050406030204" pitchFamily="18" charset="0"/>
                            </a:rPr>
                          </m:ctrlPr>
                        </m:fPr>
                        <m:num>
                          <m:r>
                            <a:rPr lang="en-US" sz="3000" i="1">
                              <a:latin typeface="Cambria Math" charset="0"/>
                            </a:rPr>
                            <m:t>3</m:t>
                          </m:r>
                        </m:num>
                        <m:den>
                          <m:r>
                            <a:rPr lang="en-US" sz="3000" i="1">
                              <a:latin typeface="Cambria Math" charset="0"/>
                            </a:rPr>
                            <m:t>12</m:t>
                          </m:r>
                        </m:den>
                      </m:f>
                    </m:oMath>
                  </m:oMathPara>
                </a14:m>
                <a:endParaRPr lang="en-US" sz="3000" dirty="0"/>
              </a:p>
              <a:p>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352194" y="4631391"/>
                <a:ext cx="2316660" cy="132901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452270" y="4593291"/>
                <a:ext cx="2316660" cy="13290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000" i="1">
                              <a:latin typeface="Cambria Math" panose="02040503050406030204" pitchFamily="18" charset="0"/>
                            </a:rPr>
                          </m:ctrlPr>
                        </m:fPr>
                        <m:num>
                          <m:r>
                            <a:rPr lang="en-US" sz="3000" i="1">
                              <a:latin typeface="Cambria Math" charset="0"/>
                            </a:rPr>
                            <m:t>2</m:t>
                          </m:r>
                        </m:num>
                        <m:den>
                          <m:r>
                            <a:rPr lang="en-US" sz="3000" i="1">
                              <a:latin typeface="Cambria Math" charset="0"/>
                            </a:rPr>
                            <m:t>10</m:t>
                          </m:r>
                        </m:den>
                      </m:f>
                      <m:r>
                        <a:rPr lang="en-US" sz="3000" i="1">
                          <a:latin typeface="Cambria Math" charset="0"/>
                        </a:rPr>
                        <m:t>+</m:t>
                      </m:r>
                      <m:f>
                        <m:fPr>
                          <m:ctrlPr>
                            <a:rPr lang="en-US" sz="3000" i="1">
                              <a:latin typeface="Cambria Math" panose="02040503050406030204" pitchFamily="18" charset="0"/>
                            </a:rPr>
                          </m:ctrlPr>
                        </m:fPr>
                        <m:num>
                          <m:r>
                            <a:rPr lang="en-US" sz="3000" i="1">
                              <a:latin typeface="Cambria Math" charset="0"/>
                            </a:rPr>
                            <m:t>1</m:t>
                          </m:r>
                        </m:num>
                        <m:den>
                          <m:r>
                            <a:rPr lang="en-US" sz="3000" i="1">
                              <a:latin typeface="Cambria Math" charset="0"/>
                            </a:rPr>
                            <m:t>2</m:t>
                          </m:r>
                        </m:den>
                      </m:f>
                      <m:r>
                        <a:rPr lang="en-US" sz="3000" i="1">
                          <a:latin typeface="Cambria Math" charset="0"/>
                        </a:rPr>
                        <m:t>=</m:t>
                      </m:r>
                      <m:f>
                        <m:fPr>
                          <m:ctrlPr>
                            <a:rPr lang="en-US" sz="3000" i="1">
                              <a:latin typeface="Cambria Math" panose="02040503050406030204" pitchFamily="18" charset="0"/>
                            </a:rPr>
                          </m:ctrlPr>
                        </m:fPr>
                        <m:num>
                          <m:r>
                            <a:rPr lang="en-US" sz="3000" i="1">
                              <a:latin typeface="Cambria Math" charset="0"/>
                            </a:rPr>
                            <m:t>7</m:t>
                          </m:r>
                        </m:num>
                        <m:den>
                          <m:r>
                            <a:rPr lang="en-US" sz="3000" i="1">
                              <a:latin typeface="Cambria Math" charset="0"/>
                            </a:rPr>
                            <m:t>10</m:t>
                          </m:r>
                        </m:den>
                      </m:f>
                    </m:oMath>
                  </m:oMathPara>
                </a14:m>
                <a:endParaRPr lang="en-US" sz="3000" dirty="0"/>
              </a:p>
              <a:p>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7452270" y="4593291"/>
                <a:ext cx="2316660" cy="1329018"/>
              </a:xfrm>
              <a:prstGeom prst="rect">
                <a:avLst/>
              </a:prstGeom>
              <a:blipFill rotWithShape="0">
                <a:blip r:embed="rId6"/>
                <a:stretch>
                  <a:fillRect/>
                </a:stretch>
              </a:blipFill>
            </p:spPr>
            <p:txBody>
              <a:bodyPr/>
              <a:lstStyle/>
              <a:p>
                <a:r>
                  <a:rPr lang="en-US">
                    <a:noFill/>
                  </a:rPr>
                  <a:t> </a:t>
                </a:r>
              </a:p>
            </p:txBody>
          </p:sp>
        </mc:Fallback>
      </mc:AlternateContent>
      <p:sp>
        <p:nvSpPr>
          <p:cNvPr id="22" name="TextBox 21"/>
          <p:cNvSpPr txBox="1"/>
          <p:nvPr/>
        </p:nvSpPr>
        <p:spPr>
          <a:xfrm>
            <a:off x="175101" y="2342036"/>
            <a:ext cx="1808508" cy="707886"/>
          </a:xfrm>
          <a:prstGeom prst="rect">
            <a:avLst/>
          </a:prstGeom>
          <a:noFill/>
        </p:spPr>
        <p:txBody>
          <a:bodyPr wrap="none" rtlCol="0">
            <a:spAutoFit/>
          </a:bodyPr>
          <a:lstStyle/>
          <a:p>
            <a:r>
              <a:rPr lang="en-US" sz="2000" dirty="0">
                <a:solidFill>
                  <a:schemeClr val="tx2"/>
                </a:solidFill>
              </a:rPr>
              <a:t>Added across</a:t>
            </a:r>
            <a:br>
              <a:rPr lang="en-US" sz="2000" dirty="0">
                <a:solidFill>
                  <a:schemeClr val="tx2"/>
                </a:solidFill>
              </a:rPr>
            </a:br>
            <a:r>
              <a:rPr lang="en-US" sz="2000" dirty="0">
                <a:solidFill>
                  <a:schemeClr val="tx2"/>
                </a:solidFill>
              </a:rPr>
              <a:t>denominators.</a:t>
            </a:r>
          </a:p>
        </p:txBody>
      </p:sp>
      <p:sp>
        <p:nvSpPr>
          <p:cNvPr id="28" name="TextBox 27"/>
          <p:cNvSpPr txBox="1"/>
          <p:nvPr/>
        </p:nvSpPr>
        <p:spPr>
          <a:xfrm>
            <a:off x="154003" y="4628257"/>
            <a:ext cx="2335896" cy="1323439"/>
          </a:xfrm>
          <a:prstGeom prst="rect">
            <a:avLst/>
          </a:prstGeom>
          <a:noFill/>
        </p:spPr>
        <p:txBody>
          <a:bodyPr wrap="none" rtlCol="0">
            <a:spAutoFit/>
          </a:bodyPr>
          <a:lstStyle/>
          <a:p>
            <a:r>
              <a:rPr lang="en-US" sz="2000" dirty="0">
                <a:solidFill>
                  <a:schemeClr val="tx2"/>
                </a:solidFill>
              </a:rPr>
              <a:t>Added across</a:t>
            </a:r>
          </a:p>
          <a:p>
            <a:r>
              <a:rPr lang="en-US" sz="2000" dirty="0">
                <a:solidFill>
                  <a:schemeClr val="tx2"/>
                </a:solidFill>
              </a:rPr>
              <a:t>denominators; </a:t>
            </a:r>
          </a:p>
          <a:p>
            <a:r>
              <a:rPr lang="en-US" sz="2000" dirty="0">
                <a:solidFill>
                  <a:schemeClr val="tx2"/>
                </a:solidFill>
              </a:rPr>
              <a:t>did not rewrite </a:t>
            </a:r>
          </a:p>
          <a:p>
            <a:r>
              <a:rPr lang="en-US" sz="2000" dirty="0">
                <a:solidFill>
                  <a:schemeClr val="tx2"/>
                </a:solidFill>
              </a:rPr>
              <a:t>equivalent fraction.</a:t>
            </a:r>
          </a:p>
        </p:txBody>
      </p:sp>
    </p:spTree>
    <p:extLst>
      <p:ext uri="{BB962C8B-B14F-4D97-AF65-F5344CB8AC3E}">
        <p14:creationId xmlns:p14="http://schemas.microsoft.com/office/powerpoint/2010/main" val="87947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dissolv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2"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Cycle of Misunderstanding With Whole Number Bias</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37</a:t>
            </a:fld>
            <a:endParaRPr lang="en-US" dirty="0"/>
          </a:p>
        </p:txBody>
      </p:sp>
      <p:graphicFrame>
        <p:nvGraphicFramePr>
          <p:cNvPr id="5" name="Content Placeholder 6" descr="Visual of cycle of misunderstanding with whole number bias"/>
          <p:cNvGraphicFramePr>
            <a:graphicFrameLocks/>
          </p:cNvGraphicFramePr>
          <p:nvPr>
            <p:extLst>
              <p:ext uri="{D42A27DB-BD31-4B8C-83A1-F6EECF244321}">
                <p14:modId xmlns:p14="http://schemas.microsoft.com/office/powerpoint/2010/main" val="2674322111"/>
              </p:ext>
            </p:extLst>
          </p:nvPr>
        </p:nvGraphicFramePr>
        <p:xfrm>
          <a:off x="1524000" y="1138656"/>
          <a:ext cx="9144000" cy="512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7"/>
          <p:cNvSpPr txBox="1">
            <a:spLocks/>
          </p:cNvSpPr>
          <p:nvPr/>
        </p:nvSpPr>
        <p:spPr>
          <a:xfrm>
            <a:off x="449783" y="6259931"/>
            <a:ext cx="10966449" cy="263397"/>
          </a:xfrm>
          <a:prstGeom prst="rect">
            <a:avLst/>
          </a:prstGeom>
        </p:spPr>
        <p:txBody>
          <a:bodyPr/>
          <a:lstStyle>
            <a:lvl1pPr marL="228600" indent="-228600" algn="l" rtl="0" eaLnBrk="0" fontAlgn="base" hangingPunct="0">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0" fontAlgn="base" hangingPunct="0">
              <a:spcBef>
                <a:spcPts val="6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0" fontAlgn="base" hangingPunct="0">
              <a:spcBef>
                <a:spcPts val="6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0" fontAlgn="base" hangingPunct="0">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a:lstStyle>
          <a:p>
            <a:pPr marL="0" indent="0">
              <a:buNone/>
            </a:pPr>
            <a:r>
              <a:rPr lang="en-US" sz="1200" dirty="0">
                <a:latin typeface="ITC Franklin Gothic Std Bk Cd"/>
                <a:ea typeface="ＭＳ Ｐゴシック" pitchFamily="-48" charset="-128"/>
                <a:cs typeface="ＭＳ Ｐゴシック"/>
              </a:rPr>
              <a:t>Source: Malone &amp; Fuchs (in press). </a:t>
            </a:r>
            <a:endParaRPr lang="en-US" sz="1200" dirty="0"/>
          </a:p>
        </p:txBody>
      </p:sp>
    </p:spTree>
    <p:extLst>
      <p:ext uri="{BB962C8B-B14F-4D97-AF65-F5344CB8AC3E}">
        <p14:creationId xmlns:p14="http://schemas.microsoft.com/office/powerpoint/2010/main" val="1763281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Over-generalizing Procedures</a:t>
            </a:r>
          </a:p>
        </p:txBody>
      </p:sp>
      <p:sp>
        <p:nvSpPr>
          <p:cNvPr id="2" name="Content Placeholder 1"/>
          <p:cNvSpPr>
            <a:spLocks noGrp="1"/>
          </p:cNvSpPr>
          <p:nvPr>
            <p:ph idx="1"/>
          </p:nvPr>
        </p:nvSpPr>
        <p:spPr/>
        <p:txBody>
          <a:bodyPr/>
          <a:lstStyle/>
          <a:p>
            <a:pPr lvl="0"/>
            <a:endParaRPr lang="en-US" dirty="0"/>
          </a:p>
          <a:p>
            <a:pPr lvl="0"/>
            <a:endParaRPr lang="en-US" dirty="0"/>
          </a:p>
          <a:p>
            <a:pPr lvl="0"/>
            <a:r>
              <a:rPr lang="en-US" dirty="0"/>
              <a:t>Extending the application of a rule to items that are excluded from it.</a:t>
            </a:r>
          </a:p>
        </p:txBody>
      </p:sp>
      <p:sp>
        <p:nvSpPr>
          <p:cNvPr id="9" name="Slide Number Placeholder 3">
            <a:extLst>
              <a:ext uri="{FF2B5EF4-FFF2-40B4-BE49-F238E27FC236}">
                <a16:creationId xmlns:a16="http://schemas.microsoft.com/office/drawing/2014/main" id="{24B47281-3938-482A-ACB2-FB792FA71B54}"/>
              </a:ext>
            </a:extLst>
          </p:cNvPr>
          <p:cNvSpPr>
            <a:spLocks noGrp="1"/>
          </p:cNvSpPr>
          <p:nvPr>
            <p:ph type="sldNum" sz="quarter" idx="12"/>
          </p:nvPr>
        </p:nvSpPr>
        <p:spPr>
          <a:xfrm>
            <a:off x="11741902" y="6507316"/>
            <a:ext cx="141064" cy="153888"/>
          </a:xfrm>
        </p:spPr>
        <p:txBody>
          <a:bodyPr/>
          <a:lstStyle/>
          <a:p>
            <a:fld id="{A1A8B8B9-B651-4439-A868-E8F04EF81465}" type="slidenum">
              <a:rPr lang="en-US" smtClean="0"/>
              <a:pPr/>
              <a:t>38</a:t>
            </a:fld>
            <a:endParaRPr lang="en-US" dirty="0"/>
          </a:p>
        </p:txBody>
      </p:sp>
    </p:spTree>
    <p:extLst>
      <p:ext uri="{BB962C8B-B14F-4D97-AF65-F5344CB8AC3E}">
        <p14:creationId xmlns:p14="http://schemas.microsoft.com/office/powerpoint/2010/main" val="1381538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Examples of Overgeneralization</a:t>
            </a:r>
          </a:p>
        </p:txBody>
      </p:sp>
      <p:sp>
        <p:nvSpPr>
          <p:cNvPr id="7" name="Content Placeholder 6"/>
          <p:cNvSpPr>
            <a:spLocks noGrp="1"/>
          </p:cNvSpPr>
          <p:nvPr>
            <p:ph idx="1"/>
          </p:nvPr>
        </p:nvSpPr>
        <p:spPr/>
        <p:txBody>
          <a:bodyPr/>
          <a:lstStyle/>
          <a:p>
            <a:pPr algn="ctr"/>
            <a:r>
              <a:rPr lang="en-US" dirty="0"/>
              <a:t>Multiplying Fractions</a:t>
            </a:r>
          </a:p>
          <a:p>
            <a:endParaRPr lang="en-US" dirty="0"/>
          </a:p>
        </p:txBody>
      </p:sp>
      <p:sp>
        <p:nvSpPr>
          <p:cNvPr id="5" name="Slide Number Placeholder 4"/>
          <p:cNvSpPr>
            <a:spLocks noGrp="1"/>
          </p:cNvSpPr>
          <p:nvPr>
            <p:ph type="sldNum" sz="quarter" idx="10"/>
          </p:nvPr>
        </p:nvSpPr>
        <p:spPr/>
        <p:txBody>
          <a:bodyPr/>
          <a:lstStyle/>
          <a:p>
            <a:fld id="{556C903B-A9A8-9643-9413-B88BA9C2F039}" type="slidenum">
              <a:rPr lang="en-US" smtClean="0"/>
              <a:t>39</a:t>
            </a:fld>
            <a:endParaRPr lang="en-US" dirty="0"/>
          </a:p>
        </p:txBody>
      </p:sp>
      <p:grpSp>
        <p:nvGrpSpPr>
          <p:cNvPr id="13" name="Group 12" descr="One-half times one-fourth. One-half times four over one, equals four-halves, equals 2. This is crossed out"/>
          <p:cNvGrpSpPr/>
          <p:nvPr/>
        </p:nvGrpSpPr>
        <p:grpSpPr>
          <a:xfrm>
            <a:off x="1859598" y="1784033"/>
            <a:ext cx="3200400" cy="1981200"/>
            <a:chOff x="-3200400" y="533400"/>
            <a:chExt cx="3200400" cy="1981200"/>
          </a:xfrm>
        </p:grpSpPr>
        <p:cxnSp>
          <p:nvCxnSpPr>
            <p:cNvPr id="14" name="Straight Connector 13"/>
            <p:cNvCxnSpPr/>
            <p:nvPr/>
          </p:nvCxnSpPr>
          <p:spPr>
            <a:xfrm>
              <a:off x="-3200400" y="533400"/>
              <a:ext cx="3200400" cy="19812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200400" y="609600"/>
              <a:ext cx="3200400" cy="19050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grpSp>
      <p:sp>
        <p:nvSpPr>
          <p:cNvPr id="19" name="Oval 18" descr="One-half times one-fourth. One-half times one-fourth, equals one-eighth. This is circled."/>
          <p:cNvSpPr/>
          <p:nvPr/>
        </p:nvSpPr>
        <p:spPr>
          <a:xfrm>
            <a:off x="6781800" y="1752600"/>
            <a:ext cx="3352800" cy="2133600"/>
          </a:xfrm>
          <a:prstGeom prst="ellipse">
            <a:avLst/>
          </a:prstGeom>
          <a:noFill/>
          <a:ln>
            <a:solidFill>
              <a:srgbClr val="FF8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20" descr="One-half times one-fourth. Two-fourths times one-fourth, equals two-sixteenths. This is crossed out"/>
          <p:cNvGrpSpPr/>
          <p:nvPr/>
        </p:nvGrpSpPr>
        <p:grpSpPr>
          <a:xfrm>
            <a:off x="1859598" y="3991076"/>
            <a:ext cx="3200400" cy="1981200"/>
            <a:chOff x="-3200400" y="533400"/>
            <a:chExt cx="3200400" cy="1981200"/>
          </a:xfrm>
        </p:grpSpPr>
        <p:cxnSp>
          <p:nvCxnSpPr>
            <p:cNvPr id="22" name="Straight Connector 21"/>
            <p:cNvCxnSpPr/>
            <p:nvPr/>
          </p:nvCxnSpPr>
          <p:spPr>
            <a:xfrm>
              <a:off x="-3200400" y="533400"/>
              <a:ext cx="3200400" cy="19812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200400" y="609600"/>
              <a:ext cx="3200400" cy="19050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grpSp>
      <p:grpSp>
        <p:nvGrpSpPr>
          <p:cNvPr id="18" name="Group 17">
            <a:extLst>
              <a:ext uri="{C183D7F6-B498-43B3-948B-1728B52AA6E4}">
                <adec:decorative xmlns:adec="http://schemas.microsoft.com/office/drawing/2017/decorative" val="1"/>
              </a:ext>
            </a:extLst>
          </p:cNvPr>
          <p:cNvGrpSpPr/>
          <p:nvPr/>
        </p:nvGrpSpPr>
        <p:grpSpPr>
          <a:xfrm>
            <a:off x="7564550" y="1764373"/>
            <a:ext cx="2013119" cy="1931789"/>
            <a:chOff x="7564550" y="1764373"/>
            <a:chExt cx="2013119" cy="1931789"/>
          </a:xfrm>
        </p:grpSpPr>
        <p:pic>
          <p:nvPicPr>
            <p:cNvPr id="3" name="Picture 2"/>
            <p:cNvPicPr>
              <a:picLocks noChangeAspect="1"/>
            </p:cNvPicPr>
            <p:nvPr/>
          </p:nvPicPr>
          <p:blipFill>
            <a:blip r:embed="rId3"/>
            <a:stretch>
              <a:fillRect/>
            </a:stretch>
          </p:blipFill>
          <p:spPr>
            <a:xfrm>
              <a:off x="7564550" y="1764373"/>
              <a:ext cx="1655399" cy="1006662"/>
            </a:xfrm>
            <a:prstGeom prst="rect">
              <a:avLst/>
            </a:prstGeom>
          </p:spPr>
        </p:pic>
        <p:pic>
          <p:nvPicPr>
            <p:cNvPr id="10" name="Picture 9"/>
            <p:cNvPicPr>
              <a:picLocks noChangeAspect="1"/>
            </p:cNvPicPr>
            <p:nvPr/>
          </p:nvPicPr>
          <p:blipFill>
            <a:blip r:embed="rId4"/>
            <a:stretch>
              <a:fillRect/>
            </a:stretch>
          </p:blipFill>
          <p:spPr>
            <a:xfrm>
              <a:off x="7631457" y="2600020"/>
              <a:ext cx="1946212" cy="1096142"/>
            </a:xfrm>
            <a:prstGeom prst="rect">
              <a:avLst/>
            </a:prstGeom>
          </p:spPr>
        </p:pic>
      </p:grpSp>
      <p:grpSp>
        <p:nvGrpSpPr>
          <p:cNvPr id="16" name="Group 15">
            <a:extLst>
              <a:ext uri="{C183D7F6-B498-43B3-948B-1728B52AA6E4}">
                <adec:decorative xmlns:adec="http://schemas.microsoft.com/office/drawing/2017/decorative" val="1"/>
              </a:ext>
            </a:extLst>
          </p:cNvPr>
          <p:cNvGrpSpPr/>
          <p:nvPr/>
        </p:nvGrpSpPr>
        <p:grpSpPr>
          <a:xfrm>
            <a:off x="1990801" y="1697467"/>
            <a:ext cx="2753391" cy="2039629"/>
            <a:chOff x="1990801" y="1697467"/>
            <a:chExt cx="2753391" cy="2039629"/>
          </a:xfrm>
        </p:grpSpPr>
        <p:pic>
          <p:nvPicPr>
            <p:cNvPr id="2" name="Picture 1"/>
            <p:cNvPicPr>
              <a:picLocks noChangeAspect="1"/>
            </p:cNvPicPr>
            <p:nvPr/>
          </p:nvPicPr>
          <p:blipFill>
            <a:blip r:embed="rId3"/>
            <a:stretch>
              <a:fillRect/>
            </a:stretch>
          </p:blipFill>
          <p:spPr>
            <a:xfrm>
              <a:off x="1990801" y="1697467"/>
              <a:ext cx="1655399" cy="1006662"/>
            </a:xfrm>
            <a:prstGeom prst="rect">
              <a:avLst/>
            </a:prstGeom>
          </p:spPr>
        </p:pic>
        <p:pic>
          <p:nvPicPr>
            <p:cNvPr id="11" name="Picture 10"/>
            <p:cNvPicPr>
              <a:picLocks noChangeAspect="1"/>
            </p:cNvPicPr>
            <p:nvPr/>
          </p:nvPicPr>
          <p:blipFill>
            <a:blip r:embed="rId5"/>
            <a:stretch>
              <a:fillRect/>
            </a:stretch>
          </p:blipFill>
          <p:spPr>
            <a:xfrm>
              <a:off x="2149242" y="2596213"/>
              <a:ext cx="2594950" cy="1140883"/>
            </a:xfrm>
            <a:prstGeom prst="rect">
              <a:avLst/>
            </a:prstGeom>
          </p:spPr>
        </p:pic>
      </p:grpSp>
      <p:grpSp>
        <p:nvGrpSpPr>
          <p:cNvPr id="17" name="Group 16">
            <a:extLst>
              <a:ext uri="{C183D7F6-B498-43B3-948B-1728B52AA6E4}">
                <adec:decorative xmlns:adec="http://schemas.microsoft.com/office/drawing/2017/decorative" val="1"/>
              </a:ext>
            </a:extLst>
          </p:cNvPr>
          <p:cNvGrpSpPr/>
          <p:nvPr/>
        </p:nvGrpSpPr>
        <p:grpSpPr>
          <a:xfrm>
            <a:off x="2035407" y="3849800"/>
            <a:ext cx="2202056" cy="2015601"/>
            <a:chOff x="2035407" y="3849800"/>
            <a:chExt cx="2202056" cy="2015601"/>
          </a:xfrm>
        </p:grpSpPr>
        <p:pic>
          <p:nvPicPr>
            <p:cNvPr id="4" name="Picture 3"/>
            <p:cNvPicPr>
              <a:picLocks noChangeAspect="1"/>
            </p:cNvPicPr>
            <p:nvPr/>
          </p:nvPicPr>
          <p:blipFill>
            <a:blip r:embed="rId3"/>
            <a:stretch>
              <a:fillRect/>
            </a:stretch>
          </p:blipFill>
          <p:spPr>
            <a:xfrm>
              <a:off x="2035407" y="3849800"/>
              <a:ext cx="1655399" cy="1006662"/>
            </a:xfrm>
            <a:prstGeom prst="rect">
              <a:avLst/>
            </a:prstGeom>
          </p:spPr>
        </p:pic>
        <p:pic>
          <p:nvPicPr>
            <p:cNvPr id="12" name="Picture 11"/>
            <p:cNvPicPr>
              <a:picLocks noChangeAspect="1"/>
            </p:cNvPicPr>
            <p:nvPr/>
          </p:nvPicPr>
          <p:blipFill>
            <a:blip r:embed="rId6"/>
            <a:stretch>
              <a:fillRect/>
            </a:stretch>
          </p:blipFill>
          <p:spPr>
            <a:xfrm>
              <a:off x="2134659" y="4791629"/>
              <a:ext cx="2102804" cy="1073772"/>
            </a:xfrm>
            <a:prstGeom prst="rect">
              <a:avLst/>
            </a:prstGeom>
          </p:spPr>
        </p:pic>
      </p:grpSp>
      <p:sp>
        <p:nvSpPr>
          <p:cNvPr id="24" name="TextBox 23"/>
          <p:cNvSpPr txBox="1"/>
          <p:nvPr/>
        </p:nvSpPr>
        <p:spPr>
          <a:xfrm>
            <a:off x="137796" y="2771035"/>
            <a:ext cx="1826141" cy="646331"/>
          </a:xfrm>
          <a:prstGeom prst="rect">
            <a:avLst/>
          </a:prstGeom>
          <a:noFill/>
        </p:spPr>
        <p:txBody>
          <a:bodyPr wrap="none" rtlCol="0">
            <a:spAutoFit/>
          </a:bodyPr>
          <a:lstStyle/>
          <a:p>
            <a:r>
              <a:rPr lang="en-US" sz="1800" dirty="0">
                <a:solidFill>
                  <a:schemeClr val="tx2"/>
                </a:solidFill>
              </a:rPr>
              <a:t>Inverted second</a:t>
            </a:r>
            <a:br>
              <a:rPr lang="en-US" sz="1800" dirty="0">
                <a:solidFill>
                  <a:schemeClr val="tx2"/>
                </a:solidFill>
              </a:rPr>
            </a:br>
            <a:r>
              <a:rPr lang="en-US" sz="1800" dirty="0">
                <a:solidFill>
                  <a:schemeClr val="tx2"/>
                </a:solidFill>
              </a:rPr>
              <a:t>fraction. </a:t>
            </a:r>
          </a:p>
        </p:txBody>
      </p:sp>
      <p:sp>
        <p:nvSpPr>
          <p:cNvPr id="25" name="TextBox 24"/>
          <p:cNvSpPr txBox="1"/>
          <p:nvPr/>
        </p:nvSpPr>
        <p:spPr>
          <a:xfrm>
            <a:off x="170987" y="4902964"/>
            <a:ext cx="1492716" cy="923330"/>
          </a:xfrm>
          <a:prstGeom prst="rect">
            <a:avLst/>
          </a:prstGeom>
          <a:noFill/>
        </p:spPr>
        <p:txBody>
          <a:bodyPr wrap="none" rtlCol="0">
            <a:spAutoFit/>
          </a:bodyPr>
          <a:lstStyle/>
          <a:p>
            <a:r>
              <a:rPr lang="en-US" sz="1800" dirty="0">
                <a:solidFill>
                  <a:schemeClr val="tx2"/>
                </a:solidFill>
              </a:rPr>
              <a:t>Performed </a:t>
            </a:r>
            <a:br>
              <a:rPr lang="en-US" sz="1800" dirty="0">
                <a:solidFill>
                  <a:schemeClr val="tx2"/>
                </a:solidFill>
              </a:rPr>
            </a:br>
            <a:r>
              <a:rPr lang="en-US" sz="1800" dirty="0">
                <a:solidFill>
                  <a:schemeClr val="tx2"/>
                </a:solidFill>
              </a:rPr>
              <a:t>unnecessary</a:t>
            </a:r>
            <a:br>
              <a:rPr lang="en-US" sz="1800" dirty="0">
                <a:solidFill>
                  <a:schemeClr val="tx2"/>
                </a:solidFill>
              </a:rPr>
            </a:br>
            <a:r>
              <a:rPr lang="en-US" sz="1800" dirty="0">
                <a:solidFill>
                  <a:schemeClr val="tx2"/>
                </a:solidFill>
              </a:rPr>
              <a:t>step.</a:t>
            </a:r>
          </a:p>
        </p:txBody>
      </p:sp>
    </p:spTree>
    <p:extLst>
      <p:ext uri="{BB962C8B-B14F-4D97-AF65-F5344CB8AC3E}">
        <p14:creationId xmlns:p14="http://schemas.microsoft.com/office/powerpoint/2010/main" val="17275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7" y="2941419"/>
            <a:ext cx="10972800" cy="1446550"/>
          </a:xfrm>
        </p:spPr>
        <p:txBody>
          <a:bodyPr/>
          <a:lstStyle/>
          <a:p>
            <a:br>
              <a:rPr lang="en-US" dirty="0"/>
            </a:br>
            <a:r>
              <a:rPr lang="en-US" dirty="0"/>
              <a:t>Fraction Content</a:t>
            </a:r>
          </a:p>
        </p:txBody>
      </p:sp>
      <p:sp>
        <p:nvSpPr>
          <p:cNvPr id="4" name="Slide Number Placeholder 3"/>
          <p:cNvSpPr>
            <a:spLocks noGrp="1"/>
          </p:cNvSpPr>
          <p:nvPr>
            <p:ph type="sldNum" sz="quarter" idx="12"/>
          </p:nvPr>
        </p:nvSpPr>
        <p:spPr>
          <a:xfrm>
            <a:off x="11741902" y="6507316"/>
            <a:ext cx="141064" cy="153888"/>
          </a:xfrm>
        </p:spPr>
        <p:txBody>
          <a:bodyPr/>
          <a:lstStyle/>
          <a:p>
            <a:fld id="{A1A8B8B9-B651-4439-A868-E8F04EF81465}" type="slidenum">
              <a:rPr lang="en-US" smtClean="0"/>
              <a:pPr/>
              <a:t>4</a:t>
            </a:fld>
            <a:endParaRPr lang="en-US" dirty="0"/>
          </a:p>
        </p:txBody>
      </p:sp>
    </p:spTree>
    <p:extLst>
      <p:ext uri="{BB962C8B-B14F-4D97-AF65-F5344CB8AC3E}">
        <p14:creationId xmlns:p14="http://schemas.microsoft.com/office/powerpoint/2010/main" val="4248575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br>
              <a:rPr lang="en-US" dirty="0"/>
            </a:br>
            <a:r>
              <a:rPr lang="en-US" dirty="0"/>
              <a:t>Examples of Overgeneralization (Cont.)</a:t>
            </a:r>
          </a:p>
        </p:txBody>
      </p:sp>
      <p:sp>
        <p:nvSpPr>
          <p:cNvPr id="8" name="Content Placeholder 7"/>
          <p:cNvSpPr>
            <a:spLocks noGrp="1"/>
          </p:cNvSpPr>
          <p:nvPr>
            <p:ph idx="1"/>
          </p:nvPr>
        </p:nvSpPr>
        <p:spPr/>
        <p:txBody>
          <a:bodyPr/>
          <a:lstStyle/>
          <a:p>
            <a:pPr algn="ctr"/>
            <a:r>
              <a:rPr lang="en-US" dirty="0"/>
              <a:t>Dividing Fractions</a:t>
            </a:r>
          </a:p>
          <a:p>
            <a:endParaRPr lang="en-US" dirty="0"/>
          </a:p>
        </p:txBody>
      </p:sp>
      <p:sp>
        <p:nvSpPr>
          <p:cNvPr id="2" name="Slide Number Placeholder 1"/>
          <p:cNvSpPr>
            <a:spLocks noGrp="1"/>
          </p:cNvSpPr>
          <p:nvPr>
            <p:ph type="sldNum" sz="quarter" idx="10"/>
          </p:nvPr>
        </p:nvSpPr>
        <p:spPr/>
        <p:txBody>
          <a:bodyPr/>
          <a:lstStyle/>
          <a:p>
            <a:pPr>
              <a:defRPr/>
            </a:pPr>
            <a:fld id="{7A62A025-16B9-094B-8C92-316A03F22BA1}" type="slidenum">
              <a:rPr lang="en-US" smtClean="0"/>
              <a:pPr>
                <a:defRPr/>
              </a:pPr>
              <a:t>40</a:t>
            </a:fld>
            <a:endParaRPr lang="en-US" dirty="0"/>
          </a:p>
        </p:txBody>
      </p:sp>
      <p:grpSp>
        <p:nvGrpSpPr>
          <p:cNvPr id="23" name="Group 22" descr="One-fourth times two wholes, equals two-fourths, equals one-half. This is crossed out."/>
          <p:cNvGrpSpPr/>
          <p:nvPr/>
        </p:nvGrpSpPr>
        <p:grpSpPr>
          <a:xfrm>
            <a:off x="1828800" y="4267200"/>
            <a:ext cx="3200400" cy="1981200"/>
            <a:chOff x="-3200400" y="533400"/>
            <a:chExt cx="3200400" cy="1981200"/>
          </a:xfrm>
        </p:grpSpPr>
        <p:cxnSp>
          <p:nvCxnSpPr>
            <p:cNvPr id="24" name="Straight Connector 23"/>
            <p:cNvCxnSpPr/>
            <p:nvPr/>
          </p:nvCxnSpPr>
          <p:spPr>
            <a:xfrm>
              <a:off x="-3200400" y="533400"/>
              <a:ext cx="3200400" cy="19812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200400" y="609600"/>
              <a:ext cx="3200400" cy="19050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grpSp>
      <p:sp>
        <p:nvSpPr>
          <p:cNvPr id="26" name="Oval 25" descr="Four wholes divided by one-half.&#10;Four wholes times two wholes is equal to eight wholes. This is circled."/>
          <p:cNvSpPr/>
          <p:nvPr/>
        </p:nvSpPr>
        <p:spPr>
          <a:xfrm>
            <a:off x="6596056" y="1752600"/>
            <a:ext cx="3352800" cy="2133600"/>
          </a:xfrm>
          <a:prstGeom prst="ellipse">
            <a:avLst/>
          </a:prstGeom>
          <a:noFill/>
          <a:ln>
            <a:solidFill>
              <a:srgbClr val="FF8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descr="Four wholes divided by one-half.&#10;Four divided by two is equal to two. This is crossed out."/>
          <p:cNvGrpSpPr/>
          <p:nvPr/>
        </p:nvGrpSpPr>
        <p:grpSpPr>
          <a:xfrm>
            <a:off x="1828800" y="1746438"/>
            <a:ext cx="3200400" cy="1981200"/>
            <a:chOff x="-3200400" y="533400"/>
            <a:chExt cx="3200400" cy="1981200"/>
          </a:xfrm>
        </p:grpSpPr>
        <p:cxnSp>
          <p:nvCxnSpPr>
            <p:cNvPr id="20" name="Straight Connector 19"/>
            <p:cNvCxnSpPr/>
            <p:nvPr/>
          </p:nvCxnSpPr>
          <p:spPr>
            <a:xfrm>
              <a:off x="-3200400" y="533400"/>
              <a:ext cx="3200400" cy="19812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200400" y="609600"/>
              <a:ext cx="3200400" cy="1905000"/>
            </a:xfrm>
            <a:prstGeom prst="line">
              <a:avLst/>
            </a:prstGeom>
            <a:ln>
              <a:solidFill>
                <a:srgbClr val="FF8600"/>
              </a:solidFill>
            </a:ln>
          </p:spPr>
          <p:style>
            <a:lnRef idx="2">
              <a:schemeClr val="accent1"/>
            </a:lnRef>
            <a:fillRef idx="0">
              <a:schemeClr val="accent1"/>
            </a:fillRef>
            <a:effectRef idx="1">
              <a:schemeClr val="accent1"/>
            </a:effectRef>
            <a:fontRef idx="minor">
              <a:schemeClr val="tx1"/>
            </a:fontRef>
          </p:style>
        </p:cxnSp>
      </p:gr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95499" y="1822638"/>
            <a:ext cx="2203429" cy="1825698"/>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81199" y="4630868"/>
            <a:ext cx="2817841" cy="1145464"/>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38152" y="1832274"/>
            <a:ext cx="2158088" cy="1895364"/>
          </a:xfrm>
          <a:prstGeom prst="rect">
            <a:avLst/>
          </a:prstGeom>
        </p:spPr>
      </p:pic>
      <p:sp>
        <p:nvSpPr>
          <p:cNvPr id="18" name="TextBox 17"/>
          <p:cNvSpPr txBox="1"/>
          <p:nvPr/>
        </p:nvSpPr>
        <p:spPr>
          <a:xfrm>
            <a:off x="137796" y="2771035"/>
            <a:ext cx="1813317" cy="646331"/>
          </a:xfrm>
          <a:prstGeom prst="rect">
            <a:avLst/>
          </a:prstGeom>
          <a:noFill/>
        </p:spPr>
        <p:txBody>
          <a:bodyPr wrap="none" rtlCol="0">
            <a:spAutoFit/>
          </a:bodyPr>
          <a:lstStyle/>
          <a:p>
            <a:r>
              <a:rPr lang="en-US" sz="1800" dirty="0">
                <a:solidFill>
                  <a:schemeClr val="tx2"/>
                </a:solidFill>
              </a:rPr>
              <a:t>Divided the </a:t>
            </a:r>
          </a:p>
          <a:p>
            <a:r>
              <a:rPr lang="en-US" sz="1800" dirty="0">
                <a:solidFill>
                  <a:schemeClr val="tx2"/>
                </a:solidFill>
              </a:rPr>
              <a:t>whole numbers.</a:t>
            </a:r>
          </a:p>
        </p:txBody>
      </p:sp>
      <p:sp>
        <p:nvSpPr>
          <p:cNvPr id="22" name="TextBox 21"/>
          <p:cNvSpPr txBox="1"/>
          <p:nvPr/>
        </p:nvSpPr>
        <p:spPr>
          <a:xfrm>
            <a:off x="137795" y="4688727"/>
            <a:ext cx="1531188" cy="646331"/>
          </a:xfrm>
          <a:prstGeom prst="rect">
            <a:avLst/>
          </a:prstGeom>
          <a:noFill/>
        </p:spPr>
        <p:txBody>
          <a:bodyPr wrap="none" rtlCol="0">
            <a:spAutoFit/>
          </a:bodyPr>
          <a:lstStyle/>
          <a:p>
            <a:r>
              <a:rPr lang="en-US" sz="1800" dirty="0">
                <a:solidFill>
                  <a:schemeClr val="tx2"/>
                </a:solidFill>
              </a:rPr>
              <a:t>Inverted both</a:t>
            </a:r>
            <a:br>
              <a:rPr lang="en-US" sz="1800" dirty="0">
                <a:solidFill>
                  <a:schemeClr val="tx2"/>
                </a:solidFill>
              </a:rPr>
            </a:br>
            <a:r>
              <a:rPr lang="en-US" sz="1800" dirty="0">
                <a:solidFill>
                  <a:schemeClr val="tx2"/>
                </a:solidFill>
              </a:rPr>
              <a:t>fractions.</a:t>
            </a:r>
          </a:p>
        </p:txBody>
      </p:sp>
    </p:spTree>
    <p:extLst>
      <p:ext uri="{BB962C8B-B14F-4D97-AF65-F5344CB8AC3E}">
        <p14:creationId xmlns:p14="http://schemas.microsoft.com/office/powerpoint/2010/main" val="17502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8"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7" y="2941419"/>
            <a:ext cx="10972800" cy="1446550"/>
          </a:xfrm>
        </p:spPr>
        <p:txBody>
          <a:bodyPr/>
          <a:lstStyle/>
          <a:p>
            <a:r>
              <a:rPr lang="en-US" dirty="0"/>
              <a:t>Part 3: </a:t>
            </a:r>
            <a:br>
              <a:rPr lang="en-US" dirty="0"/>
            </a:br>
            <a:r>
              <a:rPr lang="en-US" dirty="0"/>
              <a:t>Evidence-Based Curriculum</a:t>
            </a:r>
          </a:p>
        </p:txBody>
      </p:sp>
      <p:sp>
        <p:nvSpPr>
          <p:cNvPr id="3" name="Content Placeholder 2"/>
          <p:cNvSpPr>
            <a:spLocks noGrp="1"/>
          </p:cNvSpPr>
          <p:nvPr>
            <p:ph idx="1"/>
          </p:nvPr>
        </p:nvSpPr>
        <p:spPr/>
        <p:txBody>
          <a:bodyPr/>
          <a:lstStyle/>
          <a:p>
            <a:r>
              <a:rPr lang="en-US" dirty="0"/>
              <a:t>Tier 2 Interventions and Instructional Approaches</a:t>
            </a:r>
          </a:p>
        </p:txBody>
      </p:sp>
      <p:sp>
        <p:nvSpPr>
          <p:cNvPr id="4" name="Slide Number Placeholder 3"/>
          <p:cNvSpPr>
            <a:spLocks noGrp="1"/>
          </p:cNvSpPr>
          <p:nvPr>
            <p:ph type="sldNum" sz="quarter" idx="12"/>
          </p:nvPr>
        </p:nvSpPr>
        <p:spPr/>
        <p:txBody>
          <a:bodyPr/>
          <a:lstStyle/>
          <a:p>
            <a:fld id="{A1A8B8B9-B651-4439-A868-E8F04EF81465}" type="slidenum">
              <a:rPr lang="en-US" smtClean="0"/>
              <a:pPr/>
              <a:t>41</a:t>
            </a:fld>
            <a:endParaRPr lang="en-US" dirty="0"/>
          </a:p>
        </p:txBody>
      </p:sp>
    </p:spTree>
    <p:extLst>
      <p:ext uri="{BB962C8B-B14F-4D97-AF65-F5344CB8AC3E}">
        <p14:creationId xmlns:p14="http://schemas.microsoft.com/office/powerpoint/2010/main" val="1329858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Data-Based Individualization</a:t>
            </a:r>
          </a:p>
        </p:txBody>
      </p:sp>
      <p:sp>
        <p:nvSpPr>
          <p:cNvPr id="5" name="Slide Number Placeholder 4"/>
          <p:cNvSpPr>
            <a:spLocks noGrp="1"/>
          </p:cNvSpPr>
          <p:nvPr>
            <p:ph type="sldNum" sz="quarter" idx="10"/>
          </p:nvPr>
        </p:nvSpPr>
        <p:spPr/>
        <p:txBody>
          <a:bodyPr/>
          <a:lstStyle/>
          <a:p>
            <a:fld id="{556C903B-A9A8-9643-9413-B88BA9C2F039}" type="slidenum">
              <a:rPr lang="en-US" smtClean="0"/>
              <a:t>42</a:t>
            </a:fld>
            <a:endParaRPr lang="en-US" dirty="0"/>
          </a:p>
        </p:txBody>
      </p:sp>
      <p:pic>
        <p:nvPicPr>
          <p:cNvPr id="10" name="Content Placeholder 9"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11117" y="1079500"/>
            <a:ext cx="2976191" cy="5246688"/>
          </a:xfrm>
          <a:prstGeom prst="rect">
            <a:avLst/>
          </a:prstGeom>
        </p:spPr>
      </p:pic>
      <p:sp>
        <p:nvSpPr>
          <p:cNvPr id="11" name="Right Arrow 10" descr="Arrow pointing to the Validated Intervention Program box of the Data-Based Individualization flow chart"/>
          <p:cNvSpPr/>
          <p:nvPr/>
        </p:nvSpPr>
        <p:spPr>
          <a:xfrm rot="20002263">
            <a:off x="1085305" y="2102413"/>
            <a:ext cx="4319746" cy="1020416"/>
          </a:xfrm>
          <a:prstGeom prst="rightArrow">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3064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Case for Number Lines</a:t>
            </a:r>
          </a:p>
        </p:txBody>
      </p:sp>
      <p:sp>
        <p:nvSpPr>
          <p:cNvPr id="3" name="Content Placeholder 2"/>
          <p:cNvSpPr>
            <a:spLocks noGrp="1"/>
          </p:cNvSpPr>
          <p:nvPr>
            <p:ph sz="quarter" idx="11"/>
          </p:nvPr>
        </p:nvSpPr>
        <p:spPr/>
        <p:txBody>
          <a:bodyPr/>
          <a:lstStyle/>
          <a:p>
            <a:pPr marL="0" indent="0">
              <a:buNone/>
            </a:pPr>
            <a:r>
              <a:rPr lang="en-US" dirty="0"/>
              <a:t>What is a fraction?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Teaching number lines can combat overgeneralizing the part/whole understanding of fractions.</a:t>
            </a:r>
          </a:p>
          <a:p>
            <a:pPr marL="0" indent="0">
              <a:buNone/>
            </a:pPr>
            <a:endParaRPr lang="en-US" dirty="0"/>
          </a:p>
          <a:p>
            <a:pPr marL="0" indent="0">
              <a:buNone/>
            </a:pPr>
            <a:endParaRPr lang="en-US" dirty="0"/>
          </a:p>
          <a:p>
            <a:pPr marL="0" indent="0">
              <a:buNone/>
            </a:pPr>
            <a:endParaRPr lang="en-US" dirty="0"/>
          </a:p>
        </p:txBody>
      </p:sp>
      <p:sp>
        <p:nvSpPr>
          <p:cNvPr id="6" name="Content Placeholder 5"/>
          <p:cNvSpPr>
            <a:spLocks noGrp="1"/>
          </p:cNvSpPr>
          <p:nvPr>
            <p:ph sz="quarter" idx="12"/>
          </p:nvPr>
        </p:nvSpPr>
        <p:spPr/>
        <p:txBody>
          <a:bodyPr/>
          <a:lstStyle/>
          <a:p>
            <a:pPr marL="0" indent="0">
              <a:buNone/>
            </a:pPr>
            <a:r>
              <a:rPr lang="en-US" sz="2200" dirty="0"/>
              <a:t>The Research: </a:t>
            </a:r>
          </a:p>
          <a:p>
            <a:pPr marL="0" indent="0">
              <a:buNone/>
            </a:pPr>
            <a:endParaRPr lang="en-US" sz="2200" i="1" dirty="0"/>
          </a:p>
          <a:p>
            <a:pPr marL="0" indent="0">
              <a:buNone/>
            </a:pPr>
            <a:r>
              <a:rPr lang="en-US" sz="2200" i="1" dirty="0"/>
              <a:t>The ability to demonstrate the </a:t>
            </a:r>
            <a:r>
              <a:rPr lang="en-US" sz="2200" i="1" u="sng" dirty="0"/>
              <a:t>magnitude of a number</a:t>
            </a:r>
            <a:r>
              <a:rPr lang="en-US" sz="2200" i="1" dirty="0"/>
              <a:t> (either a fraction or a whole number) on a </a:t>
            </a:r>
            <a:r>
              <a:rPr lang="en-US" sz="2200" i="1" u="sng" dirty="0"/>
              <a:t>number line</a:t>
            </a:r>
            <a:r>
              <a:rPr lang="en-US" sz="2200" i="1" dirty="0"/>
              <a:t> with increasing accuracy is a solid indicator of the sophistication of a child’s </a:t>
            </a:r>
            <a:r>
              <a:rPr lang="en-US" sz="2200" i="1" u="sng" dirty="0"/>
              <a:t>understanding</a:t>
            </a:r>
            <a:r>
              <a:rPr lang="en-US" sz="2200" i="1" dirty="0"/>
              <a:t> of number and arithmetic operations. </a:t>
            </a:r>
          </a:p>
          <a:p>
            <a:pPr marL="0" indent="0">
              <a:buNone/>
            </a:pPr>
            <a:endParaRPr lang="en-US" sz="1600" dirty="0"/>
          </a:p>
          <a:p>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43</a:t>
            </a:fld>
            <a:endParaRPr lang="en-US" dirty="0"/>
          </a:p>
        </p:txBody>
      </p:sp>
      <p:sp>
        <p:nvSpPr>
          <p:cNvPr id="7" name="Oval Callout 6"/>
          <p:cNvSpPr/>
          <p:nvPr/>
        </p:nvSpPr>
        <p:spPr>
          <a:xfrm>
            <a:off x="3400962" y="1265346"/>
            <a:ext cx="2650650" cy="191288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The shaded part!</a:t>
            </a:r>
          </a:p>
        </p:txBody>
      </p:sp>
      <p:sp>
        <p:nvSpPr>
          <p:cNvPr id="8" name="Oval Callout 7"/>
          <p:cNvSpPr/>
          <p:nvPr/>
        </p:nvSpPr>
        <p:spPr>
          <a:xfrm flipH="1">
            <a:off x="916518" y="1778141"/>
            <a:ext cx="2329134" cy="20074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It’s a pie!</a:t>
            </a:r>
          </a:p>
        </p:txBody>
      </p:sp>
      <p:sp>
        <p:nvSpPr>
          <p:cNvPr id="10" name="Text Placeholder 7">
            <a:extLst>
              <a:ext uri="{FF2B5EF4-FFF2-40B4-BE49-F238E27FC236}">
                <a16:creationId xmlns:a16="http://schemas.microsoft.com/office/drawing/2014/main" id="{035FDE51-6752-46B9-8612-29953D4F5ACA}"/>
              </a:ext>
            </a:extLst>
          </p:cNvPr>
          <p:cNvSpPr txBox="1">
            <a:spLocks/>
          </p:cNvSpPr>
          <p:nvPr/>
        </p:nvSpPr>
        <p:spPr bwMode="gray">
          <a:xfrm>
            <a:off x="916518" y="6205744"/>
            <a:ext cx="10049932" cy="29533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28600" indent="-228600" algn="l" rtl="0" eaLnBrk="0" fontAlgn="base" hangingPunct="0">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0" fontAlgn="base" hangingPunct="0">
              <a:spcBef>
                <a:spcPts val="3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0" fontAlgn="base" hangingPunct="0">
              <a:spcBef>
                <a:spcPts val="3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0" fontAlgn="base" hangingPunct="0">
              <a:spcBef>
                <a:spcPts val="3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0" fontAlgn="base" hangingPunct="0">
              <a:spcBef>
                <a:spcPts val="3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3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3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3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3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a:lstStyle>
          <a:p>
            <a:pPr marL="0" indent="0">
              <a:buNone/>
            </a:pPr>
            <a:r>
              <a:rPr lang="fr-FR" sz="1400" dirty="0"/>
              <a:t>Sources: Case et al., 1996; Siegler &amp; Lorti-Forgues, 2014.</a:t>
            </a:r>
          </a:p>
        </p:txBody>
      </p:sp>
    </p:spTree>
    <p:extLst>
      <p:ext uri="{BB962C8B-B14F-4D97-AF65-F5344CB8AC3E}">
        <p14:creationId xmlns:p14="http://schemas.microsoft.com/office/powerpoint/2010/main" val="1871798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en-US" sz="4400" b="1" dirty="0">
                <a:latin typeface="Arial" charset="0"/>
              </a:rPr>
              <a:t>Fraction Face-Off!</a:t>
            </a:r>
            <a:endParaRPr lang="en-US" sz="4400" dirty="0"/>
          </a:p>
        </p:txBody>
      </p:sp>
      <p:graphicFrame>
        <p:nvGraphicFramePr>
          <p:cNvPr id="3" name="Content Placeholder 2" descr="Pyramid visual, much like the tiers of intervention pyramid, that shows General Classroom Instruction on the bottom, Fraction Face-Off in the middle, and DBI at the top of the pyramid."/>
          <p:cNvGraphicFramePr>
            <a:graphicFrameLocks noGrp="1"/>
          </p:cNvGraphicFramePr>
          <p:nvPr>
            <p:ph idx="1"/>
            <p:extLst>
              <p:ext uri="{D42A27DB-BD31-4B8C-83A1-F6EECF244321}">
                <p14:modId xmlns:p14="http://schemas.microsoft.com/office/powerpoint/2010/main" val="768857499"/>
              </p:ext>
            </p:extLst>
          </p:nvPr>
        </p:nvGraphicFramePr>
        <p:xfrm>
          <a:off x="4800600" y="731838"/>
          <a:ext cx="649287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5"/>
          <p:cNvSpPr>
            <a:spLocks noGrp="1"/>
          </p:cNvSpPr>
          <p:nvPr>
            <p:ph type="body" sz="half" idx="2"/>
          </p:nvPr>
        </p:nvSpPr>
        <p:spPr/>
        <p:txBody>
          <a:bodyPr>
            <a:normAutofit/>
          </a:bodyPr>
          <a:lstStyle/>
          <a:p>
            <a:pPr lvl="0" algn="r"/>
            <a:r>
              <a:rPr lang="en-US" sz="3200" i="1" dirty="0">
                <a:solidFill>
                  <a:schemeClr val="bg2"/>
                </a:solidFill>
                <a:latin typeface="Abadi MT Condensed Light" charset="0"/>
                <a:ea typeface="Abadi MT Condensed Light" charset="0"/>
                <a:cs typeface="Abadi MT Condensed Light" charset="0"/>
              </a:rPr>
              <a:t>Tier 2 Fraction Intervention,</a:t>
            </a:r>
          </a:p>
          <a:p>
            <a:pPr lvl="0" algn="r"/>
            <a:r>
              <a:rPr lang="en-US" sz="3200" i="1" dirty="0">
                <a:solidFill>
                  <a:schemeClr val="bg2"/>
                </a:solidFill>
                <a:latin typeface="Abadi MT Condensed Light" charset="0"/>
                <a:ea typeface="Abadi MT Condensed Light" charset="0"/>
                <a:cs typeface="Abadi MT Condensed Light" charset="0"/>
              </a:rPr>
              <a:t>Grades 3 and 4</a:t>
            </a:r>
          </a:p>
          <a:p>
            <a:pPr lvl="0" algn="r"/>
            <a:r>
              <a:rPr lang="en-US" sz="2100" dirty="0">
                <a:latin typeface="Abadi MT Condensed Light" charset="0"/>
                <a:ea typeface="Abadi MT Condensed Light" charset="0"/>
                <a:cs typeface="Abadi MT Condensed Light" charset="0"/>
              </a:rPr>
              <a:t>(Fuchs, Schumacher, Malone, &amp; Fuchs, 2016)</a:t>
            </a:r>
            <a:endParaRPr lang="en-US" sz="2100" i="1" dirty="0">
              <a:solidFill>
                <a:schemeClr val="bg2"/>
              </a:solidFill>
              <a:latin typeface="Abadi MT Condensed Light" charset="0"/>
              <a:ea typeface="Abadi MT Condensed Light" charset="0"/>
              <a:cs typeface="Abadi MT Condensed Light" charset="0"/>
            </a:endParaRPr>
          </a:p>
          <a:p>
            <a:pPr algn="r"/>
            <a:endParaRPr lang="en-US" sz="3200" dirty="0">
              <a:solidFill>
                <a:schemeClr val="bg2"/>
              </a:solidFill>
              <a:latin typeface="Arial" charset="0"/>
            </a:endParaRPr>
          </a:p>
        </p:txBody>
      </p:sp>
      <p:sp>
        <p:nvSpPr>
          <p:cNvPr id="6" name="Slide Number Placeholder 3">
            <a:extLst>
              <a:ext uri="{FF2B5EF4-FFF2-40B4-BE49-F238E27FC236}">
                <a16:creationId xmlns:a16="http://schemas.microsoft.com/office/drawing/2014/main" id="{58AD29D8-8A14-483C-BC53-41ECA6AF19C7}"/>
              </a:ext>
            </a:extLst>
          </p:cNvPr>
          <p:cNvSpPr>
            <a:spLocks noGrp="1"/>
          </p:cNvSpPr>
          <p:nvPr>
            <p:ph type="sldNum" sz="quarter" idx="12"/>
          </p:nvPr>
        </p:nvSpPr>
        <p:spPr>
          <a:xfrm>
            <a:off x="11741902" y="6507316"/>
            <a:ext cx="141064" cy="153888"/>
          </a:xfrm>
        </p:spPr>
        <p:txBody>
          <a:bodyPr/>
          <a:lstStyle/>
          <a:p>
            <a:fld id="{A1A8B8B9-B651-4439-A868-E8F04EF81465}" type="slidenum">
              <a:rPr lang="en-US" smtClean="0"/>
              <a:pPr/>
              <a:t>44</a:t>
            </a:fld>
            <a:endParaRPr lang="en-US" dirty="0"/>
          </a:p>
        </p:txBody>
      </p:sp>
      <p:sp>
        <p:nvSpPr>
          <p:cNvPr id="2" name="TextBox 1">
            <a:extLst>
              <a:ext uri="{FF2B5EF4-FFF2-40B4-BE49-F238E27FC236}">
                <a16:creationId xmlns:a16="http://schemas.microsoft.com/office/drawing/2014/main" id="{1287E836-7D90-4ABF-94C6-7481A248D05C}"/>
              </a:ext>
            </a:extLst>
          </p:cNvPr>
          <p:cNvSpPr txBox="1"/>
          <p:nvPr/>
        </p:nvSpPr>
        <p:spPr>
          <a:xfrm>
            <a:off x="4800600" y="6226139"/>
            <a:ext cx="6492875" cy="215444"/>
          </a:xfrm>
          <a:prstGeom prst="rect">
            <a:avLst/>
          </a:prstGeom>
        </p:spPr>
        <p:txBody>
          <a:bodyPr vert="horz" wrap="square" lIns="0" tIns="0" rIns="0" bIns="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i="1" dirty="0">
                <a:latin typeface="Arial"/>
                <a:ea typeface="ＭＳ Ｐゴシック" charset="-128"/>
              </a:rPr>
              <a:t>Note</a:t>
            </a:r>
            <a:r>
              <a:rPr lang="en-US" sz="1400" dirty="0">
                <a:latin typeface="Arial"/>
                <a:ea typeface="ＭＳ Ｐゴシック" charset="-128"/>
              </a:rPr>
              <a:t>. </a:t>
            </a:r>
            <a:r>
              <a:rPr kumimoji="0" lang="en-US" sz="1400" b="0" i="0" u="none" strike="noStrike" kern="1200" cap="none" spc="0" normalizeH="0" baseline="0" noProof="0" dirty="0">
                <a:ln>
                  <a:noFill/>
                </a:ln>
                <a:effectLst/>
                <a:uLnTx/>
                <a:uFillTx/>
                <a:latin typeface="Arial"/>
                <a:ea typeface="ＭＳ Ｐゴシック" charset="-128"/>
              </a:rPr>
              <a:t>DBI = data-based individualization. </a:t>
            </a:r>
          </a:p>
        </p:txBody>
      </p:sp>
    </p:spTree>
    <p:extLst>
      <p:ext uri="{BB962C8B-B14F-4D97-AF65-F5344CB8AC3E}">
        <p14:creationId xmlns:p14="http://schemas.microsoft.com/office/powerpoint/2010/main" val="193344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41" y="561926"/>
            <a:ext cx="11536126" cy="492443"/>
          </a:xfrm>
        </p:spPr>
        <p:txBody>
          <a:bodyPr anchor="ctr"/>
          <a:lstStyle/>
          <a:p>
            <a:r>
              <a:rPr lang="en-US" dirty="0"/>
              <a:t>Fraction Face-Off! Big Ideas</a:t>
            </a:r>
          </a:p>
        </p:txBody>
      </p:sp>
      <p:sp>
        <p:nvSpPr>
          <p:cNvPr id="3" name="Content Placeholder 2"/>
          <p:cNvSpPr>
            <a:spLocks noGrp="1"/>
          </p:cNvSpPr>
          <p:nvPr>
            <p:ph idx="1"/>
          </p:nvPr>
        </p:nvSpPr>
        <p:spPr>
          <a:xfrm>
            <a:off x="346841" y="1358073"/>
            <a:ext cx="11395062" cy="5137320"/>
          </a:xfrm>
        </p:spPr>
        <p:txBody>
          <a:bodyPr>
            <a:noAutofit/>
          </a:bodyPr>
          <a:lstStyle/>
          <a:p>
            <a:pPr marL="560070" indent="-514350">
              <a:buFont typeface="+mj-lt"/>
              <a:buAutoNum type="arabicPeriod"/>
            </a:pPr>
            <a:r>
              <a:rPr lang="en-US" dirty="0"/>
              <a:t>Build </a:t>
            </a:r>
            <a:r>
              <a:rPr lang="en-US" dirty="0">
                <a:solidFill>
                  <a:schemeClr val="accent2"/>
                </a:solidFill>
              </a:rPr>
              <a:t>conceptual understanding </a:t>
            </a:r>
            <a:r>
              <a:rPr lang="en-US" dirty="0"/>
              <a:t>of fractions as numbers through </a:t>
            </a:r>
            <a:r>
              <a:rPr lang="en-US" dirty="0">
                <a:solidFill>
                  <a:schemeClr val="accent2"/>
                </a:solidFill>
              </a:rPr>
              <a:t>multiple representations.</a:t>
            </a:r>
          </a:p>
          <a:p>
            <a:pPr marL="917575" lvl="1" indent="-182563"/>
            <a:r>
              <a:rPr lang="en-US" sz="2200" dirty="0"/>
              <a:t>Fraction circles</a:t>
            </a:r>
          </a:p>
          <a:p>
            <a:pPr marL="917575" lvl="1" indent="-182563"/>
            <a:r>
              <a:rPr lang="en-US" sz="2200" dirty="0"/>
              <a:t>Fraction tiles</a:t>
            </a:r>
          </a:p>
          <a:p>
            <a:pPr marL="917575" lvl="1" indent="-182563"/>
            <a:r>
              <a:rPr lang="en-US" sz="2200" dirty="0"/>
              <a:t>Number lines</a:t>
            </a:r>
          </a:p>
          <a:p>
            <a:pPr marL="560070" indent="-514350">
              <a:buFont typeface="+mj-lt"/>
              <a:buAutoNum type="arabicPeriod"/>
            </a:pPr>
            <a:r>
              <a:rPr lang="en-US" dirty="0"/>
              <a:t>Build from </a:t>
            </a:r>
            <a:r>
              <a:rPr lang="en-US" dirty="0">
                <a:solidFill>
                  <a:schemeClr val="accent2"/>
                </a:solidFill>
              </a:rPr>
              <a:t>prior knowledge</a:t>
            </a:r>
            <a:r>
              <a:rPr lang="en-US" dirty="0"/>
              <a:t>: part-whole </a:t>
            </a:r>
          </a:p>
          <a:p>
            <a:pPr marL="917575" lvl="1" indent="-182563"/>
            <a:r>
              <a:rPr lang="en-US" sz="2200" dirty="0"/>
              <a:t>Area models/shaded regions</a:t>
            </a:r>
          </a:p>
          <a:p>
            <a:pPr marL="917575" lvl="1" indent="-182563"/>
            <a:r>
              <a:rPr lang="en-US" sz="2200" dirty="0"/>
              <a:t>Focus of instruction in U.S.</a:t>
            </a:r>
          </a:p>
          <a:p>
            <a:pPr marL="560070" indent="-514350">
              <a:buFont typeface="+mj-lt"/>
              <a:buAutoNum type="arabicPeriod"/>
            </a:pPr>
            <a:r>
              <a:rPr lang="en-US" dirty="0"/>
              <a:t>Primary focus: </a:t>
            </a:r>
            <a:r>
              <a:rPr lang="en-US" dirty="0">
                <a:solidFill>
                  <a:schemeClr val="accent2"/>
                </a:solidFill>
              </a:rPr>
              <a:t>magnitude</a:t>
            </a:r>
            <a:r>
              <a:rPr lang="en-US" dirty="0"/>
              <a:t> understanding</a:t>
            </a:r>
          </a:p>
          <a:p>
            <a:pPr marL="917575" lvl="1" indent="-182563"/>
            <a:r>
              <a:rPr lang="en-US" sz="2200" dirty="0"/>
              <a:t>Number lines</a:t>
            </a:r>
          </a:p>
          <a:p>
            <a:pPr marL="917575" lvl="1" indent="-182563"/>
            <a:r>
              <a:rPr lang="en-US" sz="2200" dirty="0"/>
              <a:t>Comparing and ordering</a:t>
            </a:r>
          </a:p>
          <a:p>
            <a:pPr marL="917575" lvl="1" indent="-182563"/>
            <a:r>
              <a:rPr lang="en-US" sz="2200" dirty="0"/>
              <a:t>Focus of instruction in Asian countries</a:t>
            </a:r>
          </a:p>
        </p:txBody>
      </p:sp>
      <p:sp>
        <p:nvSpPr>
          <p:cNvPr id="4" name="Slide Number Placeholder 3"/>
          <p:cNvSpPr>
            <a:spLocks noGrp="1"/>
          </p:cNvSpPr>
          <p:nvPr>
            <p:ph type="sldNum" sz="quarter" idx="12"/>
          </p:nvPr>
        </p:nvSpPr>
        <p:spPr/>
        <p:txBody>
          <a:bodyPr/>
          <a:lstStyle/>
          <a:p>
            <a:fld id="{CE8079A4-7AA8-4A4F-87E2-7781EC5097DD}" type="slidenum">
              <a:rPr lang="en-US" smtClean="0"/>
              <a:pPr/>
              <a:t>45</a:t>
            </a:fld>
            <a:endParaRPr lang="en-US" dirty="0"/>
          </a:p>
        </p:txBody>
      </p:sp>
    </p:spTree>
    <p:extLst>
      <p:ext uri="{BB962C8B-B14F-4D97-AF65-F5344CB8AC3E}">
        <p14:creationId xmlns:p14="http://schemas.microsoft.com/office/powerpoint/2010/main" val="647815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Fraction Face-Off! Activities</a:t>
            </a:r>
          </a:p>
        </p:txBody>
      </p:sp>
      <p:graphicFrame>
        <p:nvGraphicFramePr>
          <p:cNvPr id="6" name="Content Placeholder 5" descr="Activities involved in the Fractions Face-Off intervention"/>
          <p:cNvGraphicFramePr>
            <a:graphicFrameLocks noGrp="1"/>
          </p:cNvGraphicFramePr>
          <p:nvPr>
            <p:ph idx="1"/>
            <p:extLst>
              <p:ext uri="{D42A27DB-BD31-4B8C-83A1-F6EECF244321}">
                <p14:modId xmlns:p14="http://schemas.microsoft.com/office/powerpoint/2010/main" val="3958721758"/>
              </p:ext>
            </p:extLst>
          </p:nvPr>
        </p:nvGraphicFramePr>
        <p:xfrm>
          <a:off x="915988" y="1611313"/>
          <a:ext cx="10966450"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fld id="{556C903B-A9A8-9643-9413-B88BA9C2F039}" type="slidenum">
              <a:rPr lang="en-US" smtClean="0"/>
              <a:t>46</a:t>
            </a:fld>
            <a:endParaRPr lang="en-US" dirty="0"/>
          </a:p>
        </p:txBody>
      </p:sp>
    </p:spTree>
    <p:extLst>
      <p:ext uri="{BB962C8B-B14F-4D97-AF65-F5344CB8AC3E}">
        <p14:creationId xmlns:p14="http://schemas.microsoft.com/office/powerpoint/2010/main" val="908730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a:br>
            <a:r>
              <a:rPr lang="en-US" sz="4000" dirty="0"/>
              <a:t>Benchmark Numbers </a:t>
            </a:r>
          </a:p>
        </p:txBody>
      </p:sp>
      <p:sp>
        <p:nvSpPr>
          <p:cNvPr id="3" name="Content Placeholder 2"/>
          <p:cNvSpPr>
            <a:spLocks noGrp="1"/>
          </p:cNvSpPr>
          <p:nvPr>
            <p:ph idx="1"/>
          </p:nvPr>
        </p:nvSpPr>
        <p:spPr/>
        <p:txBody>
          <a:bodyPr>
            <a:noAutofit/>
          </a:bodyPr>
          <a:lstStyle/>
          <a:p>
            <a:pPr>
              <a:spcBef>
                <a:spcPts val="0"/>
              </a:spcBef>
              <a:spcAft>
                <a:spcPts val="200"/>
              </a:spcAft>
            </a:pPr>
            <a:r>
              <a:rPr lang="en-US" sz="2800" dirty="0"/>
              <a:t>Using ½ as a benchmark:</a:t>
            </a:r>
          </a:p>
          <a:p>
            <a:pPr lvl="1">
              <a:spcBef>
                <a:spcPts val="600"/>
              </a:spcBef>
            </a:pPr>
            <a:r>
              <a:rPr lang="en-US" sz="2400" dirty="0"/>
              <a:t>Teach fractions equivalent to ½ with multiplication, supported by fraction tiles, circles, and number lines. </a:t>
            </a:r>
          </a:p>
          <a:p>
            <a:pPr lvl="1">
              <a:spcBef>
                <a:spcPts val="600"/>
              </a:spcBef>
            </a:pPr>
            <a:r>
              <a:rPr lang="en-US" sz="2400" dirty="0"/>
              <a:t>For fluency—teach the </a:t>
            </a:r>
            <a:r>
              <a:rPr lang="en-US" sz="2400" b="1" dirty="0"/>
              <a:t>Doubling Rule:</a:t>
            </a:r>
          </a:p>
          <a:p>
            <a:pPr lvl="2">
              <a:spcAft>
                <a:spcPts val="200"/>
              </a:spcAft>
            </a:pPr>
            <a:r>
              <a:rPr lang="en-US" sz="2400" dirty="0"/>
              <a:t>If the numerator is double the denominator, the fraction is equal to ½. Quick strategy for rewriting ½.</a:t>
            </a:r>
          </a:p>
          <a:p>
            <a:pPr lvl="2"/>
            <a:r>
              <a:rPr lang="en-US" sz="2400" dirty="0"/>
              <a:t>Move toward fluent retrieval of one-half equivalencies.</a:t>
            </a:r>
          </a:p>
        </p:txBody>
      </p:sp>
      <p:graphicFrame>
        <p:nvGraphicFramePr>
          <p:cNvPr id="4" name="Object 3" descr="Visual representing the Doubling Rule."/>
          <p:cNvGraphicFramePr>
            <a:graphicFrameLocks noChangeAspect="1"/>
          </p:cNvGraphicFramePr>
          <p:nvPr>
            <p:extLst>
              <p:ext uri="{D42A27DB-BD31-4B8C-83A1-F6EECF244321}">
                <p14:modId xmlns:p14="http://schemas.microsoft.com/office/powerpoint/2010/main" val="823215073"/>
              </p:ext>
            </p:extLst>
          </p:nvPr>
        </p:nvGraphicFramePr>
        <p:xfrm>
          <a:off x="2183291" y="4664805"/>
          <a:ext cx="7825417" cy="1803933"/>
        </p:xfrm>
        <a:graphic>
          <a:graphicData uri="http://schemas.openxmlformats.org/presentationml/2006/ole">
            <mc:AlternateContent xmlns:mc="http://schemas.openxmlformats.org/markup-compatibility/2006">
              <mc:Choice xmlns:v="urn:schemas-microsoft-com:vml" Requires="v">
                <p:oleObj spid="_x0000_s16750" name="Equation" r:id="rId4" imgW="2755900" imgH="635000" progId="Equation.DSMT4">
                  <p:embed/>
                </p:oleObj>
              </mc:Choice>
              <mc:Fallback>
                <p:oleObj name="Equation" r:id="rId4" imgW="2755900" imgH="635000" progId="Equation.DSMT4">
                  <p:embed/>
                  <p:pic>
                    <p:nvPicPr>
                      <p:cNvPr id="0" name=""/>
                      <p:cNvPicPr/>
                      <p:nvPr/>
                    </p:nvPicPr>
                    <p:blipFill>
                      <a:blip r:embed="rId5"/>
                      <a:stretch>
                        <a:fillRect/>
                      </a:stretch>
                    </p:blipFill>
                    <p:spPr>
                      <a:xfrm>
                        <a:off x="2183291" y="4664805"/>
                        <a:ext cx="7825417" cy="1803933"/>
                      </a:xfrm>
                      <a:prstGeom prst="rect">
                        <a:avLst/>
                      </a:prstGeom>
                    </p:spPr>
                  </p:pic>
                </p:oleObj>
              </mc:Fallback>
            </mc:AlternateContent>
          </a:graphicData>
        </a:graphic>
      </p:graphicFrame>
      <p:sp>
        <p:nvSpPr>
          <p:cNvPr id="5" name="Slide Number Placeholder 3">
            <a:extLst>
              <a:ext uri="{FF2B5EF4-FFF2-40B4-BE49-F238E27FC236}">
                <a16:creationId xmlns:a16="http://schemas.microsoft.com/office/drawing/2014/main" id="{06ADD289-3835-4DED-A2AF-F5EAC5A7FB76}"/>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47</a:t>
            </a:fld>
            <a:endParaRPr lang="en-US" dirty="0"/>
          </a:p>
        </p:txBody>
      </p:sp>
    </p:spTree>
    <p:extLst>
      <p:ext uri="{BB962C8B-B14F-4D97-AF65-F5344CB8AC3E}">
        <p14:creationId xmlns:p14="http://schemas.microsoft.com/office/powerpoint/2010/main" val="1596124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Strategies: Comparing Fractions</a:t>
            </a:r>
          </a:p>
        </p:txBody>
      </p:sp>
      <p:sp>
        <p:nvSpPr>
          <p:cNvPr id="4" name="Content Placeholder 3">
            <a:extLst>
              <a:ext uri="{FF2B5EF4-FFF2-40B4-BE49-F238E27FC236}">
                <a16:creationId xmlns:a16="http://schemas.microsoft.com/office/drawing/2014/main" id="{1FB8450C-BF02-2748-8E04-E7CB7521BDC4}"/>
              </a:ext>
            </a:extLst>
          </p:cNvPr>
          <p:cNvSpPr>
            <a:spLocks noGrp="1"/>
          </p:cNvSpPr>
          <p:nvPr>
            <p:ph sz="quarter" idx="12"/>
          </p:nvPr>
        </p:nvSpPr>
        <p:spPr/>
        <p:txBody>
          <a:bodyPr/>
          <a:lstStyle/>
          <a:p>
            <a:r>
              <a:rPr lang="en-US" dirty="0"/>
              <a:t>Students are given a “Comparing” card to be used to promote self-regulation of the skills needed to compare fractions.</a:t>
            </a:r>
          </a:p>
          <a:p>
            <a:r>
              <a:rPr lang="en-US" dirty="0"/>
              <a:t>First, students look at the denominator. If the denominator is the same:</a:t>
            </a:r>
          </a:p>
          <a:p>
            <a:pPr lvl="1"/>
            <a:r>
              <a:rPr lang="en-US" dirty="0"/>
              <a:t>Same denominators?</a:t>
            </a:r>
          </a:p>
          <a:p>
            <a:pPr lvl="2"/>
            <a:r>
              <a:rPr lang="en-US" dirty="0"/>
              <a:t>Bigger numerator = nigger fractions</a:t>
            </a:r>
          </a:p>
          <a:p>
            <a:pPr lvl="1"/>
            <a:r>
              <a:rPr lang="en-US" dirty="0"/>
              <a:t>Same numerators?</a:t>
            </a:r>
          </a:p>
          <a:p>
            <a:pPr lvl="2"/>
            <a:r>
              <a:rPr lang="en-US" dirty="0"/>
              <a:t>Fewer parts = bigger fractions</a:t>
            </a:r>
          </a:p>
          <a:p>
            <a:pPr lvl="2"/>
            <a:endParaRPr lang="en-US" dirty="0"/>
          </a:p>
        </p:txBody>
      </p:sp>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5E206B35-00B6-8E43-8747-7945F7E7068B}"/>
                  </a:ext>
                </a:extLst>
              </p:cNvPr>
              <p:cNvSpPr>
                <a:spLocks noGrp="1"/>
              </p:cNvSpPr>
              <p:nvPr>
                <p:ph sz="quarter" idx="13"/>
              </p:nvPr>
            </p:nvSpPr>
            <p:spPr/>
            <p:txBody>
              <a:bodyPr/>
              <a:lstStyle/>
              <a:p>
                <a:r>
                  <a:rPr lang="en-US" dirty="0"/>
                  <a:t>If both the numerators and denominators are different:</a:t>
                </a:r>
              </a:p>
              <a:p>
                <a:pPr lvl="1"/>
                <a:r>
                  <a:rPr lang="en-US" dirty="0"/>
                  <a:t>First, label the fraction as proper, improper or mixed</a:t>
                </a:r>
              </a:p>
              <a:p>
                <a:pPr lvl="1"/>
                <a:r>
                  <a:rPr lang="en-US" dirty="0"/>
                  <a:t>Are they equivalent?</a:t>
                </a:r>
              </a:p>
              <a:p>
                <a:pPr lvl="1"/>
                <a:r>
                  <a:rPr lang="en-US" dirty="0"/>
                  <a:t>Is one fraction equivalent to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oMath>
                </a14:m>
                <a:r>
                  <a:rPr lang="en-US" dirty="0"/>
                  <a:t>?</a:t>
                </a:r>
              </a:p>
              <a:p>
                <a:pPr lvl="1"/>
                <a:r>
                  <a:rPr lang="en-US" dirty="0"/>
                  <a:t>Are none equivalent to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oMath>
                </a14:m>
                <a:r>
                  <a:rPr lang="en-US" dirty="0"/>
                  <a:t>?</a:t>
                </a:r>
              </a:p>
              <a:p>
                <a:pPr lvl="2"/>
                <a:r>
                  <a:rPr lang="en-US" dirty="0"/>
                  <a:t>Compare each fraction to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oMath>
                </a14:m>
                <a:endParaRPr lang="en-US" dirty="0"/>
              </a:p>
              <a:p>
                <a:pPr lvl="2"/>
                <a:r>
                  <a:rPr lang="en-US" dirty="0"/>
                  <a:t>Write LEAST or GREATER</a:t>
                </a:r>
              </a:p>
              <a:p>
                <a:pPr lvl="2"/>
                <a:r>
                  <a:rPr lang="en-US" dirty="0"/>
                  <a:t>Or rewrite the equivalent fraction to make the denominators the same</a:t>
                </a:r>
              </a:p>
              <a:p>
                <a:endParaRPr lang="en-US" dirty="0"/>
              </a:p>
            </p:txBody>
          </p:sp>
        </mc:Choice>
        <mc:Fallback xmlns="">
          <p:sp>
            <p:nvSpPr>
              <p:cNvPr id="12" name="Content Placeholder 11">
                <a:extLst>
                  <a:ext uri="{FF2B5EF4-FFF2-40B4-BE49-F238E27FC236}">
                    <a16:creationId xmlns:a16="http://schemas.microsoft.com/office/drawing/2014/main" id="{5E206B35-00B6-8E43-8747-7945F7E7068B}"/>
                  </a:ext>
                </a:extLst>
              </p:cNvPr>
              <p:cNvSpPr>
                <a:spLocks noGrp="1" noRot="1" noChangeAspect="1" noMove="1" noResize="1" noEditPoints="1" noAdjustHandles="1" noChangeArrowheads="1" noChangeShapeType="1" noTextEdit="1"/>
              </p:cNvSpPr>
              <p:nvPr>
                <p:ph sz="quarter" idx="13"/>
              </p:nvPr>
            </p:nvSpPr>
            <p:spPr>
              <a:blipFill>
                <a:blip r:embed="rId3"/>
                <a:stretch>
                  <a:fillRect l="-3333" t="-1877"/>
                </a:stretch>
              </a:blipFill>
            </p:spPr>
            <p:txBody>
              <a:bodyPr/>
              <a:lstStyle/>
              <a:p>
                <a:r>
                  <a:rPr lang="en-US">
                    <a:noFill/>
                  </a:rPr>
                  <a:t> </a:t>
                </a:r>
              </a:p>
            </p:txBody>
          </p:sp>
        </mc:Fallback>
      </mc:AlternateContent>
      <p:sp>
        <p:nvSpPr>
          <p:cNvPr id="11" name="Slide Number Placeholder 3">
            <a:extLst>
              <a:ext uri="{FF2B5EF4-FFF2-40B4-BE49-F238E27FC236}">
                <a16:creationId xmlns:a16="http://schemas.microsoft.com/office/drawing/2014/main" id="{63A05A98-108A-4CCB-A3EA-6E12973B85C2}"/>
              </a:ext>
            </a:extLst>
          </p:cNvPr>
          <p:cNvSpPr>
            <a:spLocks noGrp="1"/>
          </p:cNvSpPr>
          <p:nvPr>
            <p:ph type="sldNum" sz="quarter" idx="11"/>
          </p:nvPr>
        </p:nvSpPr>
        <p:spPr/>
        <p:txBody>
          <a:bodyPr/>
          <a:lstStyle/>
          <a:p>
            <a:fld id="{556C903B-A9A8-9643-9413-B88BA9C2F039}" type="slidenum">
              <a:rPr lang="en-US" smtClean="0"/>
              <a:t>48</a:t>
            </a:fld>
            <a:endParaRPr lang="en-US" dirty="0"/>
          </a:p>
        </p:txBody>
      </p:sp>
      <p:sp>
        <p:nvSpPr>
          <p:cNvPr id="3" name="TextBox 2">
            <a:extLst>
              <a:ext uri="{FF2B5EF4-FFF2-40B4-BE49-F238E27FC236}">
                <a16:creationId xmlns:a16="http://schemas.microsoft.com/office/drawing/2014/main" id="{ED5AD141-A777-714F-8804-C6C76EBC546B}"/>
              </a:ext>
            </a:extLst>
          </p:cNvPr>
          <p:cNvSpPr txBox="1"/>
          <p:nvPr/>
        </p:nvSpPr>
        <p:spPr>
          <a:xfrm>
            <a:off x="7086601" y="6241284"/>
            <a:ext cx="6284360" cy="338554"/>
          </a:xfrm>
          <a:prstGeom prst="rect">
            <a:avLst/>
          </a:prstGeom>
          <a:noFill/>
        </p:spPr>
        <p:txBody>
          <a:bodyPr wrap="square" rtlCol="0">
            <a:spAutoFit/>
          </a:bodyPr>
          <a:lstStyle/>
          <a:p>
            <a:r>
              <a:rPr lang="en-US" sz="1600" dirty="0">
                <a:latin typeface="Abadi MT Condensed Light" charset="0"/>
                <a:ea typeface="Abadi MT Condensed Light" charset="0"/>
                <a:cs typeface="Abadi MT Condensed Light" charset="0"/>
              </a:rPr>
              <a:t>Fuchs, Schumacher, Malone, &amp; Fuchs, 2016; </a:t>
            </a:r>
            <a:r>
              <a:rPr lang="en-US" sz="1600" dirty="0"/>
              <a:t>Fraction Face-off! ©</a:t>
            </a:r>
          </a:p>
        </p:txBody>
      </p:sp>
    </p:spTree>
    <p:extLst>
      <p:ext uri="{BB962C8B-B14F-4D97-AF65-F5344CB8AC3E}">
        <p14:creationId xmlns:p14="http://schemas.microsoft.com/office/powerpoint/2010/main" val="1854472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Comparing Fractions Using ½ as a Benchmark</a:t>
            </a:r>
          </a:p>
        </p:txBody>
      </p:sp>
      <p:graphicFrame>
        <p:nvGraphicFramePr>
          <p:cNvPr id="4" name="Object 3" descr="One-half is less than five-sixths, which one-half crossed out and replaced with three-sixths."/>
          <p:cNvGraphicFramePr>
            <a:graphicFrameLocks noChangeAspect="1"/>
          </p:cNvGraphicFramePr>
          <p:nvPr>
            <p:extLst>
              <p:ext uri="{D42A27DB-BD31-4B8C-83A1-F6EECF244321}">
                <p14:modId xmlns:p14="http://schemas.microsoft.com/office/powerpoint/2010/main" val="1538465783"/>
              </p:ext>
            </p:extLst>
          </p:nvPr>
        </p:nvGraphicFramePr>
        <p:xfrm>
          <a:off x="4316413" y="1458527"/>
          <a:ext cx="3162300" cy="2900363"/>
        </p:xfrm>
        <a:graphic>
          <a:graphicData uri="http://schemas.openxmlformats.org/presentationml/2006/ole">
            <mc:AlternateContent xmlns:mc="http://schemas.openxmlformats.org/markup-compatibility/2006">
              <mc:Choice xmlns:v="urn:schemas-microsoft-com:vml" Requires="v">
                <p:oleObj spid="_x0000_s18109" name="Equation" r:id="rId4" imgW="457200" imgH="419100" progId="Equation.DSMT4">
                  <p:embed/>
                </p:oleObj>
              </mc:Choice>
              <mc:Fallback>
                <p:oleObj name="Equation" r:id="rId4" imgW="457200" imgH="419100" progId="Equation.DSMT4">
                  <p:embed/>
                  <p:pic>
                    <p:nvPicPr>
                      <p:cNvPr id="0" name=""/>
                      <p:cNvPicPr/>
                      <p:nvPr/>
                    </p:nvPicPr>
                    <p:blipFill>
                      <a:blip r:embed="rId5"/>
                      <a:stretch>
                        <a:fillRect/>
                      </a:stretch>
                    </p:blipFill>
                    <p:spPr>
                      <a:xfrm>
                        <a:off x="4316413" y="1458527"/>
                        <a:ext cx="3162300" cy="2900363"/>
                      </a:xfrm>
                      <a:prstGeom prst="rect">
                        <a:avLst/>
                      </a:prstGeom>
                    </p:spPr>
                  </p:pic>
                </p:oleObj>
              </mc:Fallback>
            </mc:AlternateContent>
          </a:graphicData>
        </a:graphic>
      </p:graphicFrame>
      <p:graphicFrame>
        <p:nvGraphicFramePr>
          <p:cNvPr id="5" name="Object 4">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98283619"/>
              </p:ext>
            </p:extLst>
          </p:nvPr>
        </p:nvGraphicFramePr>
        <p:xfrm>
          <a:off x="3588013" y="1994622"/>
          <a:ext cx="636265" cy="1908794"/>
        </p:xfrm>
        <a:graphic>
          <a:graphicData uri="http://schemas.openxmlformats.org/presentationml/2006/ole">
            <mc:AlternateContent xmlns:mc="http://schemas.openxmlformats.org/markup-compatibility/2006">
              <mc:Choice xmlns:v="urn:schemas-microsoft-com:vml" Requires="v">
                <p:oleObj spid="_x0000_s18110" name="Equation" r:id="rId6" imgW="139700" imgH="419100" progId="Equation.DSMT4">
                  <p:embed/>
                </p:oleObj>
              </mc:Choice>
              <mc:Fallback>
                <p:oleObj name="Equation" r:id="rId6" imgW="139700" imgH="419100" progId="Equation.DSMT4">
                  <p:embed/>
                  <p:pic>
                    <p:nvPicPr>
                      <p:cNvPr id="0" name=""/>
                      <p:cNvPicPr/>
                      <p:nvPr/>
                    </p:nvPicPr>
                    <p:blipFill>
                      <a:blip r:embed="rId7"/>
                      <a:stretch>
                        <a:fillRect/>
                      </a:stretch>
                    </p:blipFill>
                    <p:spPr>
                      <a:xfrm>
                        <a:off x="3588013" y="1994622"/>
                        <a:ext cx="636265" cy="1908794"/>
                      </a:xfrm>
                      <a:prstGeom prst="rect">
                        <a:avLst/>
                      </a:prstGeom>
                    </p:spPr>
                  </p:pic>
                </p:oleObj>
              </mc:Fallback>
            </mc:AlternateContent>
          </a:graphicData>
        </a:graphic>
      </p:graphicFrame>
      <p:cxnSp>
        <p:nvCxnSpPr>
          <p:cNvPr id="7" name="Straight Connector 6">
            <a:extLst>
              <a:ext uri="{C183D7F6-B498-43B3-948B-1728B52AA6E4}">
                <adec:decorative xmlns:adec="http://schemas.microsoft.com/office/drawing/2017/decorative" val="1"/>
              </a:ext>
            </a:extLst>
          </p:cNvPr>
          <p:cNvCxnSpPr/>
          <p:nvPr/>
        </p:nvCxnSpPr>
        <p:spPr>
          <a:xfrm>
            <a:off x="4578884" y="2219634"/>
            <a:ext cx="733132" cy="176218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583583" y="2443702"/>
            <a:ext cx="559769" cy="861774"/>
          </a:xfrm>
          <a:prstGeom prst="rect">
            <a:avLst/>
          </a:prstGeom>
          <a:noFill/>
        </p:spPr>
        <p:txBody>
          <a:bodyPr wrap="none" rtlCol="0">
            <a:spAutoFit/>
          </a:bodyPr>
          <a:lstStyle/>
          <a:p>
            <a:r>
              <a:rPr lang="en-US" sz="5000" b="1" dirty="0">
                <a:solidFill>
                  <a:srgbClr val="0000FF"/>
                </a:solidFill>
              </a:rPr>
              <a:t>&lt;</a:t>
            </a:r>
          </a:p>
        </p:txBody>
      </p:sp>
      <p:sp>
        <p:nvSpPr>
          <p:cNvPr id="10" name="TextBox 9"/>
          <p:cNvSpPr txBox="1"/>
          <p:nvPr/>
        </p:nvSpPr>
        <p:spPr>
          <a:xfrm>
            <a:off x="831264" y="4612441"/>
            <a:ext cx="3074880" cy="1569660"/>
          </a:xfrm>
          <a:prstGeom prst="rect">
            <a:avLst/>
          </a:prstGeom>
          <a:noFill/>
        </p:spPr>
        <p:txBody>
          <a:bodyPr wrap="none" rtlCol="0">
            <a:spAutoFit/>
          </a:bodyPr>
          <a:lstStyle/>
          <a:p>
            <a:pPr algn="ctr"/>
            <a:r>
              <a:rPr lang="en-US" b="1" dirty="0"/>
              <a:t>Same denominator </a:t>
            </a:r>
          </a:p>
          <a:p>
            <a:pPr algn="ctr"/>
            <a:endParaRPr lang="en-US" dirty="0"/>
          </a:p>
          <a:p>
            <a:pPr algn="ctr"/>
            <a:r>
              <a:rPr lang="en-US" dirty="0"/>
              <a:t>Bigger numerator,</a:t>
            </a:r>
            <a:br>
              <a:rPr lang="en-US" dirty="0"/>
            </a:br>
            <a:r>
              <a:rPr lang="en-US" dirty="0"/>
              <a:t>bigger fraction</a:t>
            </a:r>
          </a:p>
        </p:txBody>
      </p:sp>
      <p:sp>
        <p:nvSpPr>
          <p:cNvPr id="3" name="Oval 2">
            <a:extLst>
              <a:ext uri="{C183D7F6-B498-43B3-948B-1728B52AA6E4}">
                <adec:decorative xmlns:adec="http://schemas.microsoft.com/office/drawing/2017/decorative" val="1"/>
              </a:ext>
            </a:extLst>
          </p:cNvPr>
          <p:cNvSpPr/>
          <p:nvPr/>
        </p:nvSpPr>
        <p:spPr>
          <a:xfrm>
            <a:off x="5409919" y="2455146"/>
            <a:ext cx="952579" cy="952579"/>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3">
            <a:extLst>
              <a:ext uri="{FF2B5EF4-FFF2-40B4-BE49-F238E27FC236}">
                <a16:creationId xmlns:a16="http://schemas.microsoft.com/office/drawing/2014/main" id="{E9F2874A-6BC6-4790-B84E-3FE75639B1F9}"/>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49</a:t>
            </a:fld>
            <a:endParaRPr lang="en-US" dirty="0"/>
          </a:p>
        </p:txBody>
      </p:sp>
    </p:spTree>
    <p:extLst>
      <p:ext uri="{BB962C8B-B14F-4D97-AF65-F5344CB8AC3E}">
        <p14:creationId xmlns:p14="http://schemas.microsoft.com/office/powerpoint/2010/main" val="7140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Are Fractions So Difficult?</a:t>
            </a:r>
          </a:p>
        </p:txBody>
      </p:sp>
      <p:sp>
        <p:nvSpPr>
          <p:cNvPr id="2" name="Content Placeholder 1"/>
          <p:cNvSpPr>
            <a:spLocks noGrp="1"/>
          </p:cNvSpPr>
          <p:nvPr>
            <p:ph idx="1"/>
          </p:nvPr>
        </p:nvSpPr>
        <p:spPr/>
        <p:txBody>
          <a:bodyPr/>
          <a:lstStyle/>
          <a:p>
            <a:r>
              <a:rPr lang="en-US" sz="3000" dirty="0"/>
              <a:t>“The bane of elementary school students is, without a doubt, the fact that the concept of a fraction, unlike that of whole numbers, is an abstraction. Whereas the learning of whole numbers can be grounded on the counting of fingers, there is no obvious replacement of one’s fingers for the learning of fractions (p. 174).” </a:t>
            </a:r>
          </a:p>
          <a:p>
            <a:pPr algn="r"/>
            <a:r>
              <a:rPr lang="en-US" dirty="0"/>
              <a:t>— Wu (2010)</a:t>
            </a:r>
          </a:p>
        </p:txBody>
      </p:sp>
      <p:sp>
        <p:nvSpPr>
          <p:cNvPr id="10" name="Slide Number Placeholder 3">
            <a:extLst>
              <a:ext uri="{FF2B5EF4-FFF2-40B4-BE49-F238E27FC236}">
                <a16:creationId xmlns:a16="http://schemas.microsoft.com/office/drawing/2014/main" id="{6D83B27D-EE65-4341-BCA9-179E445D3F72}"/>
              </a:ext>
            </a:extLst>
          </p:cNvPr>
          <p:cNvSpPr>
            <a:spLocks noGrp="1"/>
          </p:cNvSpPr>
          <p:nvPr>
            <p:ph type="sldNum" sz="quarter" idx="12"/>
          </p:nvPr>
        </p:nvSpPr>
        <p:spPr>
          <a:xfrm>
            <a:off x="11741902" y="6507316"/>
            <a:ext cx="141064" cy="153888"/>
          </a:xfrm>
        </p:spPr>
        <p:txBody>
          <a:bodyPr/>
          <a:lstStyle/>
          <a:p>
            <a:fld id="{A1A8B8B9-B651-4439-A868-E8F04EF81465}" type="slidenum">
              <a:rPr lang="en-US" smtClean="0"/>
              <a:pPr/>
              <a:t>5</a:t>
            </a:fld>
            <a:endParaRPr lang="en-US" dirty="0"/>
          </a:p>
        </p:txBody>
      </p:sp>
    </p:spTree>
    <p:extLst>
      <p:ext uri="{BB962C8B-B14F-4D97-AF65-F5344CB8AC3E}">
        <p14:creationId xmlns:p14="http://schemas.microsoft.com/office/powerpoint/2010/main" val="154279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Comparing Fractions Using ½ as a Benchmark (Cont.)</a:t>
            </a:r>
          </a:p>
        </p:txBody>
      </p:sp>
      <p:graphicFrame>
        <p:nvGraphicFramePr>
          <p:cNvPr id="3" name="Object 2" descr="Two-eighths and five-sixths with an empty circle between them."/>
          <p:cNvGraphicFramePr>
            <a:graphicFrameLocks noChangeAspect="1"/>
          </p:cNvGraphicFramePr>
          <p:nvPr>
            <p:extLst>
              <p:ext uri="{D42A27DB-BD31-4B8C-83A1-F6EECF244321}">
                <p14:modId xmlns:p14="http://schemas.microsoft.com/office/powerpoint/2010/main" val="1858914203"/>
              </p:ext>
            </p:extLst>
          </p:nvPr>
        </p:nvGraphicFramePr>
        <p:xfrm>
          <a:off x="4269351" y="1996379"/>
          <a:ext cx="3388910" cy="3289237"/>
        </p:xfrm>
        <a:graphic>
          <a:graphicData uri="http://schemas.openxmlformats.org/presentationml/2006/ole">
            <mc:AlternateContent xmlns:mc="http://schemas.openxmlformats.org/markup-compatibility/2006">
              <mc:Choice xmlns:v="urn:schemas-microsoft-com:vml" Requires="v">
                <p:oleObj spid="_x0000_s19135" name="Equation" r:id="rId4" imgW="431800" imgH="419100" progId="Equation.DSMT4">
                  <p:embed/>
                </p:oleObj>
              </mc:Choice>
              <mc:Fallback>
                <p:oleObj name="Equation" r:id="rId4" imgW="431800" imgH="419100" progId="Equation.DSMT4">
                  <p:embed/>
                  <p:pic>
                    <p:nvPicPr>
                      <p:cNvPr id="0" name=""/>
                      <p:cNvPicPr/>
                      <p:nvPr/>
                    </p:nvPicPr>
                    <p:blipFill>
                      <a:blip r:embed="rId5"/>
                      <a:stretch>
                        <a:fillRect/>
                      </a:stretch>
                    </p:blipFill>
                    <p:spPr>
                      <a:xfrm>
                        <a:off x="4269351" y="1996379"/>
                        <a:ext cx="3388910" cy="3289237"/>
                      </a:xfrm>
                      <a:prstGeom prst="rect">
                        <a:avLst/>
                      </a:prstGeom>
                    </p:spPr>
                  </p:pic>
                </p:oleObj>
              </mc:Fallback>
            </mc:AlternateContent>
          </a:graphicData>
        </a:graphic>
      </p:graphicFrame>
      <p:graphicFrame>
        <p:nvGraphicFramePr>
          <p:cNvPr id="5" name="Object 4" descr="Four-Eighths written in blue, next to two-eightsh."/>
          <p:cNvGraphicFramePr>
            <a:graphicFrameLocks noChangeAspect="1"/>
          </p:cNvGraphicFramePr>
          <p:nvPr>
            <p:extLst>
              <p:ext uri="{D42A27DB-BD31-4B8C-83A1-F6EECF244321}">
                <p14:modId xmlns:p14="http://schemas.microsoft.com/office/powerpoint/2010/main" val="3901880449"/>
              </p:ext>
            </p:extLst>
          </p:nvPr>
        </p:nvGraphicFramePr>
        <p:xfrm>
          <a:off x="3575613" y="2770563"/>
          <a:ext cx="693738" cy="1909762"/>
        </p:xfrm>
        <a:graphic>
          <a:graphicData uri="http://schemas.openxmlformats.org/presentationml/2006/ole">
            <mc:AlternateContent xmlns:mc="http://schemas.openxmlformats.org/markup-compatibility/2006">
              <mc:Choice xmlns:v="urn:schemas-microsoft-com:vml" Requires="v">
                <p:oleObj spid="_x0000_s19136" name="Equation" r:id="rId6" imgW="152400" imgH="419100" progId="Equation.DSMT4">
                  <p:embed/>
                </p:oleObj>
              </mc:Choice>
              <mc:Fallback>
                <p:oleObj name="Equation" r:id="rId6" imgW="152400" imgH="419100" progId="Equation.DSMT4">
                  <p:embed/>
                  <p:pic>
                    <p:nvPicPr>
                      <p:cNvPr id="0" name=""/>
                      <p:cNvPicPr/>
                      <p:nvPr/>
                    </p:nvPicPr>
                    <p:blipFill>
                      <a:blip r:embed="rId7"/>
                      <a:stretch>
                        <a:fillRect/>
                      </a:stretch>
                    </p:blipFill>
                    <p:spPr>
                      <a:xfrm>
                        <a:off x="3575613" y="2770563"/>
                        <a:ext cx="693738" cy="1909762"/>
                      </a:xfrm>
                      <a:prstGeom prst="rect">
                        <a:avLst/>
                      </a:prstGeom>
                    </p:spPr>
                  </p:pic>
                </p:oleObj>
              </mc:Fallback>
            </mc:AlternateContent>
          </a:graphicData>
        </a:graphic>
      </p:graphicFrame>
      <p:sp>
        <p:nvSpPr>
          <p:cNvPr id="6" name="Rectangle 5">
            <a:extLst>
              <a:ext uri="{C183D7F6-B498-43B3-948B-1728B52AA6E4}">
                <adec:decorative xmlns:adec="http://schemas.microsoft.com/office/drawing/2017/decorative" val="1"/>
              </a:ext>
            </a:extLst>
          </p:cNvPr>
          <p:cNvSpPr/>
          <p:nvPr/>
        </p:nvSpPr>
        <p:spPr>
          <a:xfrm>
            <a:off x="6529469" y="1850230"/>
            <a:ext cx="2257584" cy="4266382"/>
          </a:xfrm>
          <a:prstGeom prst="rect">
            <a:avLst/>
          </a:prstGeom>
          <a:solidFill>
            <a:schemeClr val="bg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7" name="TextBox 6"/>
          <p:cNvSpPr txBox="1"/>
          <p:nvPr/>
        </p:nvSpPr>
        <p:spPr>
          <a:xfrm>
            <a:off x="4567416" y="5285616"/>
            <a:ext cx="527709" cy="830997"/>
          </a:xfrm>
          <a:prstGeom prst="rect">
            <a:avLst/>
          </a:prstGeom>
          <a:noFill/>
        </p:spPr>
        <p:txBody>
          <a:bodyPr wrap="none" rtlCol="0">
            <a:spAutoFit/>
          </a:bodyPr>
          <a:lstStyle/>
          <a:p>
            <a:r>
              <a:rPr lang="en-US" sz="4800" dirty="0">
                <a:solidFill>
                  <a:srgbClr val="0000FF"/>
                </a:solidFill>
              </a:rPr>
              <a:t>L</a:t>
            </a:r>
          </a:p>
        </p:txBody>
      </p:sp>
      <p:sp>
        <p:nvSpPr>
          <p:cNvPr id="9" name="TextBox 8"/>
          <p:cNvSpPr txBox="1"/>
          <p:nvPr/>
        </p:nvSpPr>
        <p:spPr>
          <a:xfrm>
            <a:off x="603829" y="4680325"/>
            <a:ext cx="3074880" cy="1569660"/>
          </a:xfrm>
          <a:prstGeom prst="rect">
            <a:avLst/>
          </a:prstGeom>
          <a:noFill/>
        </p:spPr>
        <p:txBody>
          <a:bodyPr wrap="none" rtlCol="0">
            <a:spAutoFit/>
          </a:bodyPr>
          <a:lstStyle/>
          <a:p>
            <a:pPr algn="ctr"/>
            <a:r>
              <a:rPr lang="en-US" b="1" dirty="0"/>
              <a:t>Same denominator </a:t>
            </a:r>
          </a:p>
          <a:p>
            <a:pPr algn="ctr"/>
            <a:endParaRPr lang="en-US" dirty="0"/>
          </a:p>
          <a:p>
            <a:pPr algn="ctr"/>
            <a:r>
              <a:rPr lang="en-US" dirty="0"/>
              <a:t>Bigger numerator,</a:t>
            </a:r>
            <a:br>
              <a:rPr lang="en-US" dirty="0"/>
            </a:br>
            <a:r>
              <a:rPr lang="en-US" dirty="0"/>
              <a:t>bigger fraction</a:t>
            </a:r>
          </a:p>
        </p:txBody>
      </p:sp>
      <p:sp>
        <p:nvSpPr>
          <p:cNvPr id="8" name="Oval 7">
            <a:extLst>
              <a:ext uri="{C183D7F6-B498-43B3-948B-1728B52AA6E4}">
                <adec:decorative xmlns:adec="http://schemas.microsoft.com/office/drawing/2017/decorative" val="1"/>
              </a:ext>
            </a:extLst>
          </p:cNvPr>
          <p:cNvSpPr/>
          <p:nvPr/>
        </p:nvSpPr>
        <p:spPr>
          <a:xfrm>
            <a:off x="5455279" y="3101536"/>
            <a:ext cx="952579" cy="952579"/>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3">
            <a:extLst>
              <a:ext uri="{FF2B5EF4-FFF2-40B4-BE49-F238E27FC236}">
                <a16:creationId xmlns:a16="http://schemas.microsoft.com/office/drawing/2014/main" id="{00665743-7329-4E63-989D-DD2DEE6E09BD}"/>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50</a:t>
            </a:fld>
            <a:endParaRPr lang="en-US" dirty="0"/>
          </a:p>
        </p:txBody>
      </p:sp>
    </p:spTree>
    <p:extLst>
      <p:ext uri="{BB962C8B-B14F-4D97-AF65-F5344CB8AC3E}">
        <p14:creationId xmlns:p14="http://schemas.microsoft.com/office/powerpoint/2010/main" val="49352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47362" y="5262624"/>
            <a:ext cx="527709" cy="830997"/>
          </a:xfrm>
          <a:prstGeom prst="rect">
            <a:avLst/>
          </a:prstGeom>
          <a:noFill/>
        </p:spPr>
        <p:txBody>
          <a:bodyPr wrap="none" rtlCol="0">
            <a:spAutoFit/>
          </a:bodyPr>
          <a:lstStyle/>
          <a:p>
            <a:r>
              <a:rPr lang="en-US" sz="4800" dirty="0">
                <a:solidFill>
                  <a:srgbClr val="0000FF"/>
                </a:solidFill>
              </a:rPr>
              <a:t>L</a:t>
            </a:r>
          </a:p>
        </p:txBody>
      </p:sp>
      <p:sp>
        <p:nvSpPr>
          <p:cNvPr id="2" name="Title 1"/>
          <p:cNvSpPr>
            <a:spLocks noGrp="1"/>
          </p:cNvSpPr>
          <p:nvPr>
            <p:ph type="title"/>
          </p:nvPr>
        </p:nvSpPr>
        <p:spPr/>
        <p:txBody>
          <a:bodyPr>
            <a:normAutofit/>
          </a:bodyPr>
          <a:lstStyle/>
          <a:p>
            <a:r>
              <a:rPr lang="en-US" dirty="0"/>
              <a:t>Comparing Fractions Using ½ as a Benchmark (Cont.)</a:t>
            </a:r>
          </a:p>
        </p:txBody>
      </p:sp>
      <p:graphicFrame>
        <p:nvGraphicFramePr>
          <p:cNvPr id="3" name="Object 2" descr="Two-eighths and five-sixths with an empty circle between them."/>
          <p:cNvGraphicFramePr>
            <a:graphicFrameLocks noChangeAspect="1"/>
          </p:cNvGraphicFramePr>
          <p:nvPr>
            <p:extLst>
              <p:ext uri="{D42A27DB-BD31-4B8C-83A1-F6EECF244321}">
                <p14:modId xmlns:p14="http://schemas.microsoft.com/office/powerpoint/2010/main" val="2485807836"/>
              </p:ext>
            </p:extLst>
          </p:nvPr>
        </p:nvGraphicFramePr>
        <p:xfrm>
          <a:off x="4269351" y="1996379"/>
          <a:ext cx="3388910" cy="3289237"/>
        </p:xfrm>
        <a:graphic>
          <a:graphicData uri="http://schemas.openxmlformats.org/presentationml/2006/ole">
            <mc:AlternateContent xmlns:mc="http://schemas.openxmlformats.org/markup-compatibility/2006">
              <mc:Choice xmlns:v="urn:schemas-microsoft-com:vml" Requires="v">
                <p:oleObj spid="_x0000_s37902" name="Equation" r:id="rId4" imgW="431800" imgH="419100" progId="Equation.DSMT4">
                  <p:embed/>
                </p:oleObj>
              </mc:Choice>
              <mc:Fallback>
                <p:oleObj name="Equation" r:id="rId4" imgW="431800" imgH="419100" progId="Equation.DSMT4">
                  <p:embed/>
                  <p:pic>
                    <p:nvPicPr>
                      <p:cNvPr id="0" name=""/>
                      <p:cNvPicPr/>
                      <p:nvPr/>
                    </p:nvPicPr>
                    <p:blipFill>
                      <a:blip r:embed="rId5"/>
                      <a:stretch>
                        <a:fillRect/>
                      </a:stretch>
                    </p:blipFill>
                    <p:spPr>
                      <a:xfrm>
                        <a:off x="4269351" y="1996379"/>
                        <a:ext cx="3388910" cy="3289237"/>
                      </a:xfrm>
                      <a:prstGeom prst="rect">
                        <a:avLst/>
                      </a:prstGeom>
                    </p:spPr>
                  </p:pic>
                </p:oleObj>
              </mc:Fallback>
            </mc:AlternateContent>
          </a:graphicData>
        </a:graphic>
      </p:graphicFrame>
      <p:graphicFrame>
        <p:nvGraphicFramePr>
          <p:cNvPr id="4" name="Object 3" descr="Three-sixths written in blue, next to five-sixths"/>
          <p:cNvGraphicFramePr>
            <a:graphicFrameLocks noChangeAspect="1"/>
          </p:cNvGraphicFramePr>
          <p:nvPr>
            <p:extLst>
              <p:ext uri="{D42A27DB-BD31-4B8C-83A1-F6EECF244321}">
                <p14:modId xmlns:p14="http://schemas.microsoft.com/office/powerpoint/2010/main" val="371573660"/>
              </p:ext>
            </p:extLst>
          </p:nvPr>
        </p:nvGraphicFramePr>
        <p:xfrm>
          <a:off x="7658261" y="2770563"/>
          <a:ext cx="636298" cy="1908894"/>
        </p:xfrm>
        <a:graphic>
          <a:graphicData uri="http://schemas.openxmlformats.org/presentationml/2006/ole">
            <mc:AlternateContent xmlns:mc="http://schemas.openxmlformats.org/markup-compatibility/2006">
              <mc:Choice xmlns:v="urn:schemas-microsoft-com:vml" Requires="v">
                <p:oleObj spid="_x0000_s37903" name="Equation" r:id="rId6" imgW="139700" imgH="419100" progId="Equation.DSMT4">
                  <p:embed/>
                </p:oleObj>
              </mc:Choice>
              <mc:Fallback>
                <p:oleObj name="Equation" r:id="rId6" imgW="139700" imgH="419100" progId="Equation.DSMT4">
                  <p:embed/>
                  <p:pic>
                    <p:nvPicPr>
                      <p:cNvPr id="0" name=""/>
                      <p:cNvPicPr/>
                      <p:nvPr/>
                    </p:nvPicPr>
                    <p:blipFill>
                      <a:blip r:embed="rId7"/>
                      <a:stretch>
                        <a:fillRect/>
                      </a:stretch>
                    </p:blipFill>
                    <p:spPr>
                      <a:xfrm>
                        <a:off x="7658261" y="2770563"/>
                        <a:ext cx="636298" cy="1908894"/>
                      </a:xfrm>
                      <a:prstGeom prst="rect">
                        <a:avLst/>
                      </a:prstGeom>
                    </p:spPr>
                  </p:pic>
                </p:oleObj>
              </mc:Fallback>
            </mc:AlternateContent>
          </a:graphicData>
        </a:graphic>
      </p:graphicFrame>
      <p:graphicFrame>
        <p:nvGraphicFramePr>
          <p:cNvPr id="5" name="Object 4">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301066796"/>
              </p:ext>
            </p:extLst>
          </p:nvPr>
        </p:nvGraphicFramePr>
        <p:xfrm>
          <a:off x="3575613" y="2770563"/>
          <a:ext cx="693738" cy="1909762"/>
        </p:xfrm>
        <a:graphic>
          <a:graphicData uri="http://schemas.openxmlformats.org/presentationml/2006/ole">
            <mc:AlternateContent xmlns:mc="http://schemas.openxmlformats.org/markup-compatibility/2006">
              <mc:Choice xmlns:v="urn:schemas-microsoft-com:vml" Requires="v">
                <p:oleObj spid="_x0000_s37904" name="Equation" r:id="rId8" imgW="152400" imgH="419100" progId="Equation.DSMT4">
                  <p:embed/>
                </p:oleObj>
              </mc:Choice>
              <mc:Fallback>
                <p:oleObj name="Equation" r:id="rId8" imgW="152400" imgH="419100" progId="Equation.DSMT4">
                  <p:embed/>
                  <p:pic>
                    <p:nvPicPr>
                      <p:cNvPr id="0" name=""/>
                      <p:cNvPicPr/>
                      <p:nvPr/>
                    </p:nvPicPr>
                    <p:blipFill>
                      <a:blip r:embed="rId9"/>
                      <a:stretch>
                        <a:fillRect/>
                      </a:stretch>
                    </p:blipFill>
                    <p:spPr>
                      <a:xfrm>
                        <a:off x="3575613" y="2770563"/>
                        <a:ext cx="693738" cy="1909762"/>
                      </a:xfrm>
                      <a:prstGeom prst="rect">
                        <a:avLst/>
                      </a:prstGeom>
                    </p:spPr>
                  </p:pic>
                </p:oleObj>
              </mc:Fallback>
            </mc:AlternateContent>
          </a:graphicData>
        </a:graphic>
      </p:graphicFrame>
      <p:sp>
        <p:nvSpPr>
          <p:cNvPr id="6" name="Rectangle 5">
            <a:extLst>
              <a:ext uri="{C183D7F6-B498-43B3-948B-1728B52AA6E4}">
                <adec:decorative xmlns:adec="http://schemas.microsoft.com/office/drawing/2017/decorative" val="1"/>
              </a:ext>
            </a:extLst>
          </p:cNvPr>
          <p:cNvSpPr/>
          <p:nvPr/>
        </p:nvSpPr>
        <p:spPr>
          <a:xfrm>
            <a:off x="3050048" y="2005494"/>
            <a:ext cx="2257584" cy="4097242"/>
          </a:xfrm>
          <a:prstGeom prst="rect">
            <a:avLst/>
          </a:prstGeom>
          <a:solidFill>
            <a:srgbClr val="7F7F7F"/>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7" name="TextBox 6"/>
          <p:cNvSpPr txBox="1"/>
          <p:nvPr/>
        </p:nvSpPr>
        <p:spPr>
          <a:xfrm>
            <a:off x="6793644" y="5262624"/>
            <a:ext cx="663964" cy="830997"/>
          </a:xfrm>
          <a:prstGeom prst="rect">
            <a:avLst/>
          </a:prstGeom>
          <a:noFill/>
        </p:spPr>
        <p:txBody>
          <a:bodyPr wrap="none" rtlCol="0">
            <a:spAutoFit/>
          </a:bodyPr>
          <a:lstStyle/>
          <a:p>
            <a:r>
              <a:rPr lang="en-US" sz="4800" dirty="0">
                <a:solidFill>
                  <a:srgbClr val="0000FF"/>
                </a:solidFill>
              </a:rPr>
              <a:t>G</a:t>
            </a:r>
          </a:p>
        </p:txBody>
      </p:sp>
      <p:sp>
        <p:nvSpPr>
          <p:cNvPr id="9" name="TextBox 8"/>
          <p:cNvSpPr txBox="1"/>
          <p:nvPr/>
        </p:nvSpPr>
        <p:spPr>
          <a:xfrm>
            <a:off x="5622475" y="3074837"/>
            <a:ext cx="559769" cy="861774"/>
          </a:xfrm>
          <a:prstGeom prst="rect">
            <a:avLst/>
          </a:prstGeom>
          <a:noFill/>
        </p:spPr>
        <p:txBody>
          <a:bodyPr wrap="none" rtlCol="0">
            <a:spAutoFit/>
          </a:bodyPr>
          <a:lstStyle/>
          <a:p>
            <a:r>
              <a:rPr lang="en-US" sz="5000" b="1" dirty="0">
                <a:solidFill>
                  <a:srgbClr val="0000FF"/>
                </a:solidFill>
              </a:rPr>
              <a:t>&lt;</a:t>
            </a:r>
          </a:p>
        </p:txBody>
      </p:sp>
      <p:sp>
        <p:nvSpPr>
          <p:cNvPr id="10" name="TextBox 9"/>
          <p:cNvSpPr txBox="1"/>
          <p:nvPr/>
        </p:nvSpPr>
        <p:spPr>
          <a:xfrm>
            <a:off x="8369632" y="4523960"/>
            <a:ext cx="3039614" cy="1569660"/>
          </a:xfrm>
          <a:prstGeom prst="rect">
            <a:avLst/>
          </a:prstGeom>
          <a:noFill/>
        </p:spPr>
        <p:txBody>
          <a:bodyPr wrap="none" rtlCol="0">
            <a:spAutoFit/>
          </a:bodyPr>
          <a:lstStyle/>
          <a:p>
            <a:pPr algn="ctr"/>
            <a:r>
              <a:rPr lang="en-US" b="1" dirty="0"/>
              <a:t>Same denominator </a:t>
            </a:r>
          </a:p>
          <a:p>
            <a:pPr algn="ctr"/>
            <a:endParaRPr lang="en-US" dirty="0"/>
          </a:p>
          <a:p>
            <a:pPr algn="ctr"/>
            <a:r>
              <a:rPr lang="en-US" dirty="0"/>
              <a:t>Bigger numerator,</a:t>
            </a:r>
            <a:br>
              <a:rPr lang="en-US" dirty="0"/>
            </a:br>
            <a:r>
              <a:rPr lang="en-US" dirty="0"/>
              <a:t>bigger fraction</a:t>
            </a:r>
          </a:p>
        </p:txBody>
      </p:sp>
      <p:sp>
        <p:nvSpPr>
          <p:cNvPr id="11" name="Oval 10" descr="Less than symbol inside the circle between Two-eights and five-sixths."/>
          <p:cNvSpPr/>
          <p:nvPr/>
        </p:nvSpPr>
        <p:spPr>
          <a:xfrm>
            <a:off x="5470399" y="3101536"/>
            <a:ext cx="952579" cy="952579"/>
          </a:xfrm>
          <a:prstGeom prst="ellipse">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lide Number Placeholder 3">
            <a:extLst>
              <a:ext uri="{FF2B5EF4-FFF2-40B4-BE49-F238E27FC236}">
                <a16:creationId xmlns:a16="http://schemas.microsoft.com/office/drawing/2014/main" id="{56BF1736-42E6-4F90-8EEF-1F60FAAB53F1}"/>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51</a:t>
            </a:fld>
            <a:endParaRPr lang="en-US" dirty="0"/>
          </a:p>
        </p:txBody>
      </p:sp>
    </p:spTree>
    <p:extLst>
      <p:ext uri="{BB962C8B-B14F-4D97-AF65-F5344CB8AC3E}">
        <p14:creationId xmlns:p14="http://schemas.microsoft.com/office/powerpoint/2010/main" val="104545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10"/>
                                        </p:tgtEl>
                                        <p:attrNameLst>
                                          <p:attrName>ppt_x</p:attrName>
                                        </p:attrNameLst>
                                      </p:cBhvr>
                                      <p:tavLst>
                                        <p:tav tm="0">
                                          <p:val>
                                            <p:strVal val="ppt_x"/>
                                          </p:val>
                                        </p:tav>
                                        <p:tav tm="100000">
                                          <p:val>
                                            <p:strVal val="ppt_x"/>
                                          </p:val>
                                        </p:tav>
                                      </p:tavLst>
                                    </p:anim>
                                    <p:anim calcmode="lin" valueType="num">
                                      <p:cBhvr additive="base">
                                        <p:cTn id="22" dur="500"/>
                                        <p:tgtEl>
                                          <p:spTgt spid="10"/>
                                        </p:tgtEl>
                                        <p:attrNameLst>
                                          <p:attrName>ppt_y</p:attrName>
                                        </p:attrNameLst>
                                      </p:cBhvr>
                                      <p:tavLst>
                                        <p:tav tm="0">
                                          <p:val>
                                            <p:strVal val="ppt_y"/>
                                          </p:val>
                                        </p:tav>
                                        <p:tav tm="100000">
                                          <p:val>
                                            <p:strVal val="1+ppt_h/2"/>
                                          </p:val>
                                        </p:tav>
                                      </p:tavLst>
                                    </p:anim>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2" presetClass="exit" presetSubtype="4" fill="hold" grpId="0" nodeType="clickEffect">
                                  <p:stCondLst>
                                    <p:cond delay="0"/>
                                  </p:stCondLst>
                                  <p:childTnLst>
                                    <p:anim calcmode="lin" valueType="num">
                                      <p:cBhvr additive="base">
                                        <p:cTn id="27" dur="500"/>
                                        <p:tgtEl>
                                          <p:spTgt spid="6"/>
                                        </p:tgtEl>
                                        <p:attrNameLst>
                                          <p:attrName>ppt_y</p:attrName>
                                        </p:attrNameLst>
                                      </p:cBhvr>
                                      <p:tavLst>
                                        <p:tav tm="0">
                                          <p:val>
                                            <p:strVal val="#ppt_y"/>
                                          </p:val>
                                        </p:tav>
                                        <p:tav tm="100000">
                                          <p:val>
                                            <p:strVal val="#ppt_y+#ppt_h*1.125000"/>
                                          </p:val>
                                        </p:tav>
                                      </p:tavLst>
                                    </p:anim>
                                    <p:animEffect transition="out" filter="wipe(down)">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0"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Teaching Strategies: Ordering Fractions</a:t>
            </a:r>
          </a:p>
        </p:txBody>
      </p:sp>
      <p:sp>
        <p:nvSpPr>
          <p:cNvPr id="3" name="Content Placeholder 2">
            <a:extLst>
              <a:ext uri="{FF2B5EF4-FFF2-40B4-BE49-F238E27FC236}">
                <a16:creationId xmlns:a16="http://schemas.microsoft.com/office/drawing/2014/main" id="{F83DF001-8F48-BC4D-BCFA-33EA79D59722}"/>
              </a:ext>
            </a:extLst>
          </p:cNvPr>
          <p:cNvSpPr>
            <a:spLocks noGrp="1"/>
          </p:cNvSpPr>
          <p:nvPr>
            <p:ph sz="quarter" idx="11"/>
          </p:nvPr>
        </p:nvSpPr>
        <p:spPr/>
        <p:txBody>
          <a:bodyPr/>
          <a:lstStyle/>
          <a:p>
            <a:r>
              <a:rPr lang="en-US" dirty="0"/>
              <a:t>Students are given an “Ordering” card to be used to promote self-regulation of the skills needed to order fractions.</a:t>
            </a:r>
          </a:p>
          <a:p>
            <a:r>
              <a:rPr lang="en-US" dirty="0"/>
              <a:t>First, they label the fractions as proper, improper, or mixed. All improper fractions are changed to mix.</a:t>
            </a:r>
          </a:p>
          <a:p>
            <a:pPr lvl="1"/>
            <a:r>
              <a:rPr lang="en-US" sz="2200" dirty="0"/>
              <a:t>Then they compare – using the same same questions as the compare card.</a:t>
            </a:r>
          </a:p>
          <a:p>
            <a:pPr lvl="1"/>
            <a:r>
              <a:rPr lang="en-US" sz="2200" dirty="0"/>
              <a:t>Utilizing the same process will lead to greater generalization and mastery of the skills</a:t>
            </a:r>
          </a:p>
        </p:txBody>
      </p:sp>
      <p:sp>
        <p:nvSpPr>
          <p:cNvPr id="8" name="Slide Number Placeholder 3">
            <a:extLst>
              <a:ext uri="{FF2B5EF4-FFF2-40B4-BE49-F238E27FC236}">
                <a16:creationId xmlns:a16="http://schemas.microsoft.com/office/drawing/2014/main" id="{B15CD0C3-B683-4A61-9041-690E5036C89A}"/>
              </a:ext>
            </a:extLst>
          </p:cNvPr>
          <p:cNvSpPr>
            <a:spLocks noGrp="1"/>
          </p:cNvSpPr>
          <p:nvPr>
            <p:ph type="sldNum" sz="quarter" idx="10"/>
          </p:nvPr>
        </p:nvSpPr>
        <p:spPr/>
        <p:txBody>
          <a:bodyPr/>
          <a:lstStyle/>
          <a:p>
            <a:fld id="{556C903B-A9A8-9643-9413-B88BA9C2F039}" type="slidenum">
              <a:rPr lang="en-US" smtClean="0"/>
              <a:t>52</a:t>
            </a:fld>
            <a:endParaRPr lang="en-US" dirty="0"/>
          </a:p>
        </p:txBody>
      </p:sp>
      <p:sp>
        <p:nvSpPr>
          <p:cNvPr id="10" name="TextBox 9">
            <a:extLst>
              <a:ext uri="{FF2B5EF4-FFF2-40B4-BE49-F238E27FC236}">
                <a16:creationId xmlns:a16="http://schemas.microsoft.com/office/drawing/2014/main" id="{FB962F37-8CDF-C84D-BB4C-C2B90B85AADF}"/>
              </a:ext>
            </a:extLst>
          </p:cNvPr>
          <p:cNvSpPr txBox="1"/>
          <p:nvPr/>
        </p:nvSpPr>
        <p:spPr>
          <a:xfrm>
            <a:off x="7086601" y="6241284"/>
            <a:ext cx="6284360" cy="338554"/>
          </a:xfrm>
          <a:prstGeom prst="rect">
            <a:avLst/>
          </a:prstGeom>
          <a:noFill/>
        </p:spPr>
        <p:txBody>
          <a:bodyPr wrap="square" rtlCol="0">
            <a:spAutoFit/>
          </a:bodyPr>
          <a:lstStyle/>
          <a:p>
            <a:r>
              <a:rPr lang="en-US" sz="1600" dirty="0">
                <a:latin typeface="Abadi MT Condensed Light" charset="0"/>
                <a:ea typeface="Abadi MT Condensed Light" charset="0"/>
                <a:cs typeface="Abadi MT Condensed Light" charset="0"/>
              </a:rPr>
              <a:t>Fuchs, Schumacher, Malone, &amp; Fuchs, 2016; </a:t>
            </a:r>
            <a:r>
              <a:rPr lang="en-US" sz="1600" dirty="0"/>
              <a:t>Fraction Face-off! ©</a:t>
            </a:r>
          </a:p>
        </p:txBody>
      </p:sp>
    </p:spTree>
    <p:extLst>
      <p:ext uri="{BB962C8B-B14F-4D97-AF65-F5344CB8AC3E}">
        <p14:creationId xmlns:p14="http://schemas.microsoft.com/office/powerpoint/2010/main" val="189690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3600" b="1" dirty="0"/>
              <a:t>Ordering Fractions Using ½ as a Benchmark</a:t>
            </a:r>
          </a:p>
        </p:txBody>
      </p:sp>
      <p:graphicFrame>
        <p:nvGraphicFramePr>
          <p:cNvPr id="4" name="Object 3" descr="One-half, five-sixths, two-eighths. Three-sixths is written in blue next to five-sixths. Four-eighths is written in blue next to two-eighths."/>
          <p:cNvGraphicFramePr>
            <a:graphicFrameLocks noChangeAspect="1"/>
          </p:cNvGraphicFramePr>
          <p:nvPr>
            <p:extLst>
              <p:ext uri="{D42A27DB-BD31-4B8C-83A1-F6EECF244321}">
                <p14:modId xmlns:p14="http://schemas.microsoft.com/office/powerpoint/2010/main" val="1576433696"/>
              </p:ext>
            </p:extLst>
          </p:nvPr>
        </p:nvGraphicFramePr>
        <p:xfrm>
          <a:off x="1452173" y="1977397"/>
          <a:ext cx="3614738" cy="2486025"/>
        </p:xfrm>
        <a:graphic>
          <a:graphicData uri="http://schemas.openxmlformats.org/presentationml/2006/ole">
            <mc:AlternateContent xmlns:mc="http://schemas.openxmlformats.org/markup-compatibility/2006">
              <mc:Choice xmlns:v="urn:schemas-microsoft-com:vml" Requires="v">
                <p:oleObj spid="_x0000_s36195" name="Equation" r:id="rId4" imgW="609600" imgH="419100" progId="Equation.DSMT4">
                  <p:embed/>
                </p:oleObj>
              </mc:Choice>
              <mc:Fallback>
                <p:oleObj name="Equation" r:id="rId4" imgW="609600" imgH="419100" progId="Equation.DSMT4">
                  <p:embed/>
                  <p:pic>
                    <p:nvPicPr>
                      <p:cNvPr id="0" name=""/>
                      <p:cNvPicPr/>
                      <p:nvPr/>
                    </p:nvPicPr>
                    <p:blipFill>
                      <a:blip r:embed="rId5"/>
                      <a:stretch>
                        <a:fillRect/>
                      </a:stretch>
                    </p:blipFill>
                    <p:spPr>
                      <a:xfrm>
                        <a:off x="1452173" y="1977397"/>
                        <a:ext cx="3614738" cy="2486025"/>
                      </a:xfrm>
                      <a:prstGeom prst="rect">
                        <a:avLst/>
                      </a:prstGeom>
                    </p:spPr>
                  </p:pic>
                </p:oleObj>
              </mc:Fallback>
            </mc:AlternateContent>
          </a:graphicData>
        </a:graphic>
      </p:graphicFrame>
      <p:sp>
        <p:nvSpPr>
          <p:cNvPr id="5" name="TextBox 4"/>
          <p:cNvSpPr txBox="1"/>
          <p:nvPr/>
        </p:nvSpPr>
        <p:spPr>
          <a:xfrm>
            <a:off x="5649326" y="3799832"/>
            <a:ext cx="4633988" cy="461665"/>
          </a:xfrm>
          <a:prstGeom prst="rect">
            <a:avLst/>
          </a:prstGeom>
          <a:noFill/>
        </p:spPr>
        <p:txBody>
          <a:bodyPr wrap="square" rtlCol="0">
            <a:spAutoFit/>
          </a:bodyPr>
          <a:lstStyle/>
          <a:p>
            <a:r>
              <a:rPr lang="en-US" dirty="0"/>
              <a:t>_______   _______    _______</a:t>
            </a:r>
          </a:p>
        </p:txBody>
      </p:sp>
      <p:graphicFrame>
        <p:nvGraphicFramePr>
          <p:cNvPr id="6" name="Object 5">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01301127"/>
              </p:ext>
            </p:extLst>
          </p:nvPr>
        </p:nvGraphicFramePr>
        <p:xfrm>
          <a:off x="3647196" y="2616852"/>
          <a:ext cx="436092" cy="1308277"/>
        </p:xfrm>
        <a:graphic>
          <a:graphicData uri="http://schemas.openxmlformats.org/presentationml/2006/ole">
            <mc:AlternateContent xmlns:mc="http://schemas.openxmlformats.org/markup-compatibility/2006">
              <mc:Choice xmlns:v="urn:schemas-microsoft-com:vml" Requires="v">
                <p:oleObj spid="_x0000_s36196" name="Equation" r:id="rId6" imgW="139700" imgH="419100" progId="Equation.DSMT4">
                  <p:embed/>
                </p:oleObj>
              </mc:Choice>
              <mc:Fallback>
                <p:oleObj name="Equation" r:id="rId6" imgW="139700" imgH="419100" progId="Equation.DSMT4">
                  <p:embed/>
                  <p:pic>
                    <p:nvPicPr>
                      <p:cNvPr id="0" name=""/>
                      <p:cNvPicPr/>
                      <p:nvPr/>
                    </p:nvPicPr>
                    <p:blipFill>
                      <a:blip r:embed="rId7"/>
                      <a:stretch>
                        <a:fillRect/>
                      </a:stretch>
                    </p:blipFill>
                    <p:spPr>
                      <a:xfrm>
                        <a:off x="3647196" y="2616852"/>
                        <a:ext cx="436092" cy="1308277"/>
                      </a:xfrm>
                      <a:prstGeom prst="rect">
                        <a:avLst/>
                      </a:prstGeom>
                    </p:spPr>
                  </p:pic>
                </p:oleObj>
              </mc:Fallback>
            </mc:AlternateContent>
          </a:graphicData>
        </a:graphic>
      </p:graphicFrame>
      <p:graphicFrame>
        <p:nvGraphicFramePr>
          <p:cNvPr id="7" name="Object 6">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85785387"/>
              </p:ext>
            </p:extLst>
          </p:nvPr>
        </p:nvGraphicFramePr>
        <p:xfrm>
          <a:off x="4982361" y="2617159"/>
          <a:ext cx="476250" cy="1308100"/>
        </p:xfrm>
        <a:graphic>
          <a:graphicData uri="http://schemas.openxmlformats.org/presentationml/2006/ole">
            <mc:AlternateContent xmlns:mc="http://schemas.openxmlformats.org/markup-compatibility/2006">
              <mc:Choice xmlns:v="urn:schemas-microsoft-com:vml" Requires="v">
                <p:oleObj spid="_x0000_s36197" name="Equation" r:id="rId8" imgW="152400" imgH="419100" progId="Equation.DSMT4">
                  <p:embed/>
                </p:oleObj>
              </mc:Choice>
              <mc:Fallback>
                <p:oleObj name="Equation" r:id="rId8" imgW="152400" imgH="419100" progId="Equation.DSMT4">
                  <p:embed/>
                  <p:pic>
                    <p:nvPicPr>
                      <p:cNvPr id="0" name=""/>
                      <p:cNvPicPr/>
                      <p:nvPr/>
                    </p:nvPicPr>
                    <p:blipFill>
                      <a:blip r:embed="rId9"/>
                      <a:stretch>
                        <a:fillRect/>
                      </a:stretch>
                    </p:blipFill>
                    <p:spPr>
                      <a:xfrm>
                        <a:off x="4982361" y="2617159"/>
                        <a:ext cx="476250" cy="1308100"/>
                      </a:xfrm>
                      <a:prstGeom prst="rect">
                        <a:avLst/>
                      </a:prstGeom>
                    </p:spPr>
                  </p:pic>
                </p:oleObj>
              </mc:Fallback>
            </mc:AlternateContent>
          </a:graphicData>
        </a:graphic>
      </p:graphicFrame>
      <p:sp>
        <p:nvSpPr>
          <p:cNvPr id="8" name="TextBox 7"/>
          <p:cNvSpPr txBox="1"/>
          <p:nvPr/>
        </p:nvSpPr>
        <p:spPr>
          <a:xfrm>
            <a:off x="3016194" y="4488956"/>
            <a:ext cx="663964" cy="830997"/>
          </a:xfrm>
          <a:prstGeom prst="rect">
            <a:avLst/>
          </a:prstGeom>
          <a:noFill/>
        </p:spPr>
        <p:txBody>
          <a:bodyPr wrap="none" rtlCol="0">
            <a:spAutoFit/>
          </a:bodyPr>
          <a:lstStyle/>
          <a:p>
            <a:r>
              <a:rPr lang="en-US" sz="4800" dirty="0">
                <a:solidFill>
                  <a:srgbClr val="0000FF"/>
                </a:solidFill>
              </a:rPr>
              <a:t>G</a:t>
            </a:r>
          </a:p>
        </p:txBody>
      </p:sp>
      <p:sp>
        <p:nvSpPr>
          <p:cNvPr id="9" name="TextBox 8"/>
          <p:cNvSpPr txBox="1"/>
          <p:nvPr/>
        </p:nvSpPr>
        <p:spPr>
          <a:xfrm>
            <a:off x="4351360" y="4488956"/>
            <a:ext cx="527709" cy="830997"/>
          </a:xfrm>
          <a:prstGeom prst="rect">
            <a:avLst/>
          </a:prstGeom>
          <a:noFill/>
        </p:spPr>
        <p:txBody>
          <a:bodyPr wrap="none" rtlCol="0">
            <a:spAutoFit/>
          </a:bodyPr>
          <a:lstStyle/>
          <a:p>
            <a:r>
              <a:rPr lang="en-US" sz="4800" dirty="0">
                <a:solidFill>
                  <a:srgbClr val="0000FF"/>
                </a:solidFill>
              </a:rPr>
              <a:t>L</a:t>
            </a:r>
          </a:p>
        </p:txBody>
      </p:sp>
      <p:sp>
        <p:nvSpPr>
          <p:cNvPr id="10" name="TextBox 9"/>
          <p:cNvSpPr txBox="1"/>
          <p:nvPr/>
        </p:nvSpPr>
        <p:spPr>
          <a:xfrm>
            <a:off x="1575399" y="4488956"/>
            <a:ext cx="543739" cy="830997"/>
          </a:xfrm>
          <a:prstGeom prst="rect">
            <a:avLst/>
          </a:prstGeom>
          <a:noFill/>
        </p:spPr>
        <p:txBody>
          <a:bodyPr wrap="none" rtlCol="0">
            <a:spAutoFit/>
          </a:bodyPr>
          <a:lstStyle/>
          <a:p>
            <a:r>
              <a:rPr lang="en-US" sz="4800" dirty="0">
                <a:solidFill>
                  <a:srgbClr val="0000FF"/>
                </a:solidFill>
              </a:rPr>
              <a:t>=</a:t>
            </a:r>
          </a:p>
        </p:txBody>
      </p:sp>
      <p:graphicFrame>
        <p:nvGraphicFramePr>
          <p:cNvPr id="11" name="Object 10" descr="Two-eighths, one-half, five-sixths."/>
          <p:cNvGraphicFramePr>
            <a:graphicFrameLocks noChangeAspect="1"/>
          </p:cNvGraphicFramePr>
          <p:nvPr>
            <p:extLst>
              <p:ext uri="{D42A27DB-BD31-4B8C-83A1-F6EECF244321}">
                <p14:modId xmlns:p14="http://schemas.microsoft.com/office/powerpoint/2010/main" val="3793340204"/>
              </p:ext>
            </p:extLst>
          </p:nvPr>
        </p:nvGraphicFramePr>
        <p:xfrm>
          <a:off x="5984108" y="2163135"/>
          <a:ext cx="3617912" cy="1990725"/>
        </p:xfrm>
        <a:graphic>
          <a:graphicData uri="http://schemas.openxmlformats.org/presentationml/2006/ole">
            <mc:AlternateContent xmlns:mc="http://schemas.openxmlformats.org/markup-compatibility/2006">
              <mc:Choice xmlns:v="urn:schemas-microsoft-com:vml" Requires="v">
                <p:oleObj spid="_x0000_s36198" name="Equation" r:id="rId10" imgW="762000" imgH="419100" progId="Equation.DSMT4">
                  <p:embed/>
                </p:oleObj>
              </mc:Choice>
              <mc:Fallback>
                <p:oleObj name="Equation" r:id="rId10" imgW="762000" imgH="419100" progId="Equation.DSMT4">
                  <p:embed/>
                  <p:pic>
                    <p:nvPicPr>
                      <p:cNvPr id="0" name=""/>
                      <p:cNvPicPr/>
                      <p:nvPr/>
                    </p:nvPicPr>
                    <p:blipFill>
                      <a:blip r:embed="rId11"/>
                      <a:stretch>
                        <a:fillRect/>
                      </a:stretch>
                    </p:blipFill>
                    <p:spPr>
                      <a:xfrm>
                        <a:off x="5984108" y="2163135"/>
                        <a:ext cx="3617912" cy="1990725"/>
                      </a:xfrm>
                      <a:prstGeom prst="rect">
                        <a:avLst/>
                      </a:prstGeom>
                    </p:spPr>
                  </p:pic>
                </p:oleObj>
              </mc:Fallback>
            </mc:AlternateContent>
          </a:graphicData>
        </a:graphic>
      </p:graphicFrame>
      <p:sp>
        <p:nvSpPr>
          <p:cNvPr id="12" name="Slide Number Placeholder 3">
            <a:extLst>
              <a:ext uri="{FF2B5EF4-FFF2-40B4-BE49-F238E27FC236}">
                <a16:creationId xmlns:a16="http://schemas.microsoft.com/office/drawing/2014/main" id="{6EFC52D7-3C74-40A9-8DAC-DAD080C90BD2}"/>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53</a:t>
            </a:fld>
            <a:endParaRPr lang="en-US" dirty="0"/>
          </a:p>
        </p:txBody>
      </p:sp>
    </p:spTree>
    <p:extLst>
      <p:ext uri="{BB962C8B-B14F-4D97-AF65-F5344CB8AC3E}">
        <p14:creationId xmlns:p14="http://schemas.microsoft.com/office/powerpoint/2010/main" val="12560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p:tgtEl>
                                          <p:spTgt spid="11"/>
                                        </p:tgtEl>
                                        <p:attrNameLst>
                                          <p:attrName>ppt_y</p:attrName>
                                        </p:attrNameLst>
                                      </p:cBhvr>
                                      <p:tavLst>
                                        <p:tav tm="0">
                                          <p:val>
                                            <p:strVal val="#ppt_y+#ppt_h*1.125000"/>
                                          </p:val>
                                        </p:tav>
                                        <p:tav tm="100000">
                                          <p:val>
                                            <p:strVal val="#ppt_y"/>
                                          </p:val>
                                        </p:tav>
                                      </p:tavLst>
                                    </p:anim>
                                    <p:animEffect transition="in" filter="wipe(up)">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br>
              <a:rPr lang="en-US" dirty="0"/>
            </a:br>
            <a:r>
              <a:rPr lang="en-US" dirty="0"/>
              <a:t>Teaching Strategies: Number Line</a:t>
            </a:r>
          </a:p>
        </p:txBody>
      </p:sp>
      <p:sp>
        <p:nvSpPr>
          <p:cNvPr id="3" name="Content Placeholder 2">
            <a:extLst>
              <a:ext uri="{FF2B5EF4-FFF2-40B4-BE49-F238E27FC236}">
                <a16:creationId xmlns:a16="http://schemas.microsoft.com/office/drawing/2014/main" id="{E3BE1989-2C48-8343-9EC8-BCDA562C55A2}"/>
              </a:ext>
            </a:extLst>
          </p:cNvPr>
          <p:cNvSpPr>
            <a:spLocks noGrp="1"/>
          </p:cNvSpPr>
          <p:nvPr>
            <p:ph sz="quarter" idx="12"/>
          </p:nvPr>
        </p:nvSpPr>
        <p:spPr>
          <a:xfrm>
            <a:off x="916517" y="1599874"/>
            <a:ext cx="5325535" cy="4723139"/>
          </a:xfrm>
        </p:spPr>
        <p:txBody>
          <a:bodyPr/>
          <a:lstStyle/>
          <a:p>
            <a:r>
              <a:rPr lang="en-US" dirty="0"/>
              <a:t>Students are given a “Number Lines” card to promote the skills and for self-regulation.</a:t>
            </a:r>
          </a:p>
          <a:p>
            <a:r>
              <a:rPr lang="en-US" dirty="0"/>
              <a:t>Students identify an appropriate number to use based on the fraction type: proper, improper, or mixed fraction. (changing improper to mixed fractions)</a:t>
            </a:r>
          </a:p>
          <a:p>
            <a:pPr marL="228600" lvl="1" indent="0">
              <a:buNone/>
            </a:pPr>
            <a:endParaRPr 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CFE41E6-3EE7-3C46-B7CB-D3F284A501E8}"/>
                  </a:ext>
                </a:extLst>
              </p:cNvPr>
              <p:cNvSpPr>
                <a:spLocks noGrp="1"/>
              </p:cNvSpPr>
              <p:nvPr>
                <p:ph sz="quarter" idx="13"/>
              </p:nvPr>
            </p:nvSpPr>
            <p:spPr/>
            <p:txBody>
              <a:bodyPr/>
              <a:lstStyle/>
              <a:p>
                <a:r>
                  <a:rPr lang="en-US" dirty="0"/>
                  <a:t>Using the number line, students find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a14:m>
                <a:r>
                  <a:rPr lang="en-US" dirty="0"/>
                  <a:t> or 1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oMath>
                </a14:m>
                <a:r>
                  <a:rPr lang="en-US" dirty="0"/>
                  <a:t>. </a:t>
                </a:r>
              </a:p>
              <a:p>
                <a:r>
                  <a:rPr lang="en-US" dirty="0"/>
                  <a:t>Students then use this benchmark fraction to compare other fractions to identify if it is least or greater, inserting a &lt; or &gt;.</a:t>
                </a:r>
              </a:p>
            </p:txBody>
          </p:sp>
        </mc:Choice>
        <mc:Fallback xmlns="">
          <p:sp>
            <p:nvSpPr>
              <p:cNvPr id="4" name="Content Placeholder 3">
                <a:extLst>
                  <a:ext uri="{FF2B5EF4-FFF2-40B4-BE49-F238E27FC236}">
                    <a16:creationId xmlns:a16="http://schemas.microsoft.com/office/drawing/2014/main" id="{9CFE41E6-3EE7-3C46-B7CB-D3F284A501E8}"/>
                  </a:ext>
                </a:extLst>
              </p:cNvPr>
              <p:cNvSpPr>
                <a:spLocks noGrp="1" noRot="1" noChangeAspect="1" noMove="1" noResize="1" noEditPoints="1" noAdjustHandles="1" noChangeArrowheads="1" noChangeShapeType="1" noTextEdit="1"/>
              </p:cNvSpPr>
              <p:nvPr>
                <p:ph sz="quarter" idx="13"/>
              </p:nvPr>
            </p:nvSpPr>
            <p:spPr>
              <a:blipFill>
                <a:blip r:embed="rId3"/>
                <a:stretch>
                  <a:fillRect l="-3333" t="-268" r="-2381"/>
                </a:stretch>
              </a:blipFill>
            </p:spPr>
            <p:txBody>
              <a:bodyPr/>
              <a:lstStyle/>
              <a:p>
                <a:r>
                  <a:rPr lang="en-US">
                    <a:noFill/>
                  </a:rPr>
                  <a:t> </a:t>
                </a:r>
              </a:p>
            </p:txBody>
          </p:sp>
        </mc:Fallback>
      </mc:AlternateContent>
      <p:sp>
        <p:nvSpPr>
          <p:cNvPr id="9" name="Slide Number Placeholder 3">
            <a:extLst>
              <a:ext uri="{FF2B5EF4-FFF2-40B4-BE49-F238E27FC236}">
                <a16:creationId xmlns:a16="http://schemas.microsoft.com/office/drawing/2014/main" id="{466A3A03-949D-4457-8A8A-0A70B64A0017}"/>
              </a:ext>
            </a:extLst>
          </p:cNvPr>
          <p:cNvSpPr>
            <a:spLocks noGrp="1"/>
          </p:cNvSpPr>
          <p:nvPr>
            <p:ph type="sldNum" sz="quarter" idx="11"/>
          </p:nvPr>
        </p:nvSpPr>
        <p:spPr/>
        <p:txBody>
          <a:bodyPr/>
          <a:lstStyle/>
          <a:p>
            <a:fld id="{556C903B-A9A8-9643-9413-B88BA9C2F039}" type="slidenum">
              <a:rPr lang="en-US" smtClean="0"/>
              <a:t>54</a:t>
            </a:fld>
            <a:endParaRPr lang="en-US" dirty="0"/>
          </a:p>
        </p:txBody>
      </p:sp>
      <p:sp>
        <p:nvSpPr>
          <p:cNvPr id="10" name="TextBox 9">
            <a:extLst>
              <a:ext uri="{FF2B5EF4-FFF2-40B4-BE49-F238E27FC236}">
                <a16:creationId xmlns:a16="http://schemas.microsoft.com/office/drawing/2014/main" id="{6F4C101B-2943-454A-B307-480CDA865E4F}"/>
              </a:ext>
            </a:extLst>
          </p:cNvPr>
          <p:cNvSpPr txBox="1"/>
          <p:nvPr/>
        </p:nvSpPr>
        <p:spPr>
          <a:xfrm>
            <a:off x="7086601" y="6241284"/>
            <a:ext cx="6284360" cy="338554"/>
          </a:xfrm>
          <a:prstGeom prst="rect">
            <a:avLst/>
          </a:prstGeom>
          <a:noFill/>
        </p:spPr>
        <p:txBody>
          <a:bodyPr wrap="square" rtlCol="0">
            <a:spAutoFit/>
          </a:bodyPr>
          <a:lstStyle/>
          <a:p>
            <a:r>
              <a:rPr lang="en-US" sz="1600" dirty="0">
                <a:latin typeface="Abadi MT Condensed Light" charset="0"/>
                <a:ea typeface="Abadi MT Condensed Light" charset="0"/>
                <a:cs typeface="Abadi MT Condensed Light" charset="0"/>
              </a:rPr>
              <a:t>Fuchs, Schumacher, Malone, &amp; Fuchs, 2016; </a:t>
            </a:r>
            <a:r>
              <a:rPr lang="en-US" sz="1600" dirty="0"/>
              <a:t>Fraction Face-off! ©</a:t>
            </a:r>
          </a:p>
        </p:txBody>
      </p:sp>
      <p:grpSp>
        <p:nvGrpSpPr>
          <p:cNvPr id="17" name="Group 16" descr="Number line from 0 to 1.">
            <a:extLst>
              <a:ext uri="{FF2B5EF4-FFF2-40B4-BE49-F238E27FC236}">
                <a16:creationId xmlns:a16="http://schemas.microsoft.com/office/drawing/2014/main" id="{00B1E66A-3AA5-DA47-B761-8AE01034E2BA}"/>
              </a:ext>
            </a:extLst>
          </p:cNvPr>
          <p:cNvGrpSpPr/>
          <p:nvPr/>
        </p:nvGrpSpPr>
        <p:grpSpPr>
          <a:xfrm>
            <a:off x="981831" y="5157788"/>
            <a:ext cx="2618501" cy="849587"/>
            <a:chOff x="1079207" y="4686300"/>
            <a:chExt cx="2618501" cy="849587"/>
          </a:xfrm>
        </p:grpSpPr>
        <p:cxnSp>
          <p:nvCxnSpPr>
            <p:cNvPr id="11" name="Straight Connector 10">
              <a:extLst>
                <a:ext uri="{FF2B5EF4-FFF2-40B4-BE49-F238E27FC236}">
                  <a16:creationId xmlns:a16="http://schemas.microsoft.com/office/drawing/2014/main" id="{5D55842A-0F9C-3948-B66F-4F62B948486C}"/>
                </a:ext>
              </a:extLst>
            </p:cNvPr>
            <p:cNvCxnSpPr/>
            <p:nvPr/>
          </p:nvCxnSpPr>
          <p:spPr>
            <a:xfrm>
              <a:off x="1222941" y="4857750"/>
              <a:ext cx="2291784"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2B7E2917-A874-D046-809E-EE555BD8577B}"/>
                </a:ext>
              </a:extLst>
            </p:cNvPr>
            <p:cNvCxnSpPr/>
            <p:nvPr/>
          </p:nvCxnSpPr>
          <p:spPr>
            <a:xfrm>
              <a:off x="1243013" y="4686300"/>
              <a:ext cx="0" cy="471488"/>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0738F363-1570-5C46-A78B-DF34F08E4DE4}"/>
                </a:ext>
              </a:extLst>
            </p:cNvPr>
            <p:cNvCxnSpPr/>
            <p:nvPr/>
          </p:nvCxnSpPr>
          <p:spPr>
            <a:xfrm>
              <a:off x="3514725" y="4688681"/>
              <a:ext cx="0" cy="471488"/>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F060D0B7-89B5-0645-B750-4F5A7A29EBE0}"/>
                </a:ext>
              </a:extLst>
            </p:cNvPr>
            <p:cNvSpPr txBox="1"/>
            <p:nvPr/>
          </p:nvSpPr>
          <p:spPr>
            <a:xfrm>
              <a:off x="1079207" y="5074222"/>
              <a:ext cx="356188" cy="461665"/>
            </a:xfrm>
            <a:prstGeom prst="rect">
              <a:avLst/>
            </a:prstGeom>
            <a:noFill/>
          </p:spPr>
          <p:txBody>
            <a:bodyPr wrap="none" rtlCol="0">
              <a:spAutoFit/>
            </a:bodyPr>
            <a:lstStyle/>
            <a:p>
              <a:r>
                <a:rPr lang="en-US" dirty="0"/>
                <a:t>0</a:t>
              </a:r>
            </a:p>
          </p:txBody>
        </p:sp>
        <p:sp>
          <p:nvSpPr>
            <p:cNvPr id="16" name="TextBox 15">
              <a:extLst>
                <a:ext uri="{FF2B5EF4-FFF2-40B4-BE49-F238E27FC236}">
                  <a16:creationId xmlns:a16="http://schemas.microsoft.com/office/drawing/2014/main" id="{DB4456C9-D6E0-8843-B752-4D3A27AF225C}"/>
                </a:ext>
              </a:extLst>
            </p:cNvPr>
            <p:cNvSpPr txBox="1"/>
            <p:nvPr/>
          </p:nvSpPr>
          <p:spPr>
            <a:xfrm>
              <a:off x="3341520" y="5074221"/>
              <a:ext cx="356188" cy="461665"/>
            </a:xfrm>
            <a:prstGeom prst="rect">
              <a:avLst/>
            </a:prstGeom>
            <a:noFill/>
          </p:spPr>
          <p:txBody>
            <a:bodyPr wrap="none" rtlCol="0">
              <a:spAutoFit/>
            </a:bodyPr>
            <a:lstStyle/>
            <a:p>
              <a:r>
                <a:rPr lang="en-US" dirty="0"/>
                <a:t>1</a:t>
              </a:r>
            </a:p>
          </p:txBody>
        </p:sp>
      </p:grpSp>
      <p:grpSp>
        <p:nvGrpSpPr>
          <p:cNvPr id="18" name="Group 17" descr="Number line from 1 to 2.">
            <a:extLst>
              <a:ext uri="{FF2B5EF4-FFF2-40B4-BE49-F238E27FC236}">
                <a16:creationId xmlns:a16="http://schemas.microsoft.com/office/drawing/2014/main" id="{92A1D9CC-74D4-954B-828B-8EB870D6AA07}"/>
              </a:ext>
            </a:extLst>
          </p:cNvPr>
          <p:cNvGrpSpPr/>
          <p:nvPr/>
        </p:nvGrpSpPr>
        <p:grpSpPr>
          <a:xfrm>
            <a:off x="3852671" y="5120915"/>
            <a:ext cx="2618501" cy="849587"/>
            <a:chOff x="1079207" y="4686300"/>
            <a:chExt cx="2618501" cy="849587"/>
          </a:xfrm>
        </p:grpSpPr>
        <p:cxnSp>
          <p:nvCxnSpPr>
            <p:cNvPr id="19" name="Straight Connector 18">
              <a:extLst>
                <a:ext uri="{FF2B5EF4-FFF2-40B4-BE49-F238E27FC236}">
                  <a16:creationId xmlns:a16="http://schemas.microsoft.com/office/drawing/2014/main" id="{B91E3001-0164-D74D-AAE3-9A3CDFDDFB28}"/>
                </a:ext>
              </a:extLst>
            </p:cNvPr>
            <p:cNvCxnSpPr/>
            <p:nvPr/>
          </p:nvCxnSpPr>
          <p:spPr>
            <a:xfrm>
              <a:off x="1222941" y="4857750"/>
              <a:ext cx="2291784"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B83571A1-79E9-9B40-8F7E-FCE0A583A195}"/>
                </a:ext>
              </a:extLst>
            </p:cNvPr>
            <p:cNvCxnSpPr/>
            <p:nvPr/>
          </p:nvCxnSpPr>
          <p:spPr>
            <a:xfrm>
              <a:off x="1243013" y="4686300"/>
              <a:ext cx="0" cy="471488"/>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A3A41ADB-D36D-0447-B715-7BA261800693}"/>
                </a:ext>
              </a:extLst>
            </p:cNvPr>
            <p:cNvCxnSpPr/>
            <p:nvPr/>
          </p:nvCxnSpPr>
          <p:spPr>
            <a:xfrm>
              <a:off x="3514725" y="4688681"/>
              <a:ext cx="0" cy="471488"/>
            </a:xfrm>
            <a:prstGeom prst="line">
              <a:avLst/>
            </a:prstGeom>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71E79944-AA3B-0941-A1A7-CF41B2CBB022}"/>
                </a:ext>
              </a:extLst>
            </p:cNvPr>
            <p:cNvSpPr txBox="1"/>
            <p:nvPr/>
          </p:nvSpPr>
          <p:spPr>
            <a:xfrm>
              <a:off x="1079207" y="5074222"/>
              <a:ext cx="356188" cy="461665"/>
            </a:xfrm>
            <a:prstGeom prst="rect">
              <a:avLst/>
            </a:prstGeom>
            <a:noFill/>
          </p:spPr>
          <p:txBody>
            <a:bodyPr wrap="none" rtlCol="0">
              <a:spAutoFit/>
            </a:bodyPr>
            <a:lstStyle/>
            <a:p>
              <a:r>
                <a:rPr lang="en-US" dirty="0"/>
                <a:t>1</a:t>
              </a:r>
            </a:p>
          </p:txBody>
        </p:sp>
        <p:sp>
          <p:nvSpPr>
            <p:cNvPr id="23" name="TextBox 22">
              <a:extLst>
                <a:ext uri="{FF2B5EF4-FFF2-40B4-BE49-F238E27FC236}">
                  <a16:creationId xmlns:a16="http://schemas.microsoft.com/office/drawing/2014/main" id="{C61FA1CD-767B-934E-98B9-D2704B0B9959}"/>
                </a:ext>
              </a:extLst>
            </p:cNvPr>
            <p:cNvSpPr txBox="1"/>
            <p:nvPr/>
          </p:nvSpPr>
          <p:spPr>
            <a:xfrm>
              <a:off x="3341520" y="5074221"/>
              <a:ext cx="356188" cy="461665"/>
            </a:xfrm>
            <a:prstGeom prst="rect">
              <a:avLst/>
            </a:prstGeom>
            <a:noFill/>
          </p:spPr>
          <p:txBody>
            <a:bodyPr wrap="none" rtlCol="0">
              <a:spAutoFit/>
            </a:bodyPr>
            <a:lstStyle/>
            <a:p>
              <a:r>
                <a:rPr lang="en-US" dirty="0"/>
                <a:t>2</a:t>
              </a:r>
            </a:p>
          </p:txBody>
        </p:sp>
      </p:grpSp>
    </p:spTree>
    <p:extLst>
      <p:ext uri="{BB962C8B-B14F-4D97-AF65-F5344CB8AC3E}">
        <p14:creationId xmlns:p14="http://schemas.microsoft.com/office/powerpoint/2010/main" val="907952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600" dirty="0"/>
            </a:br>
            <a:r>
              <a:rPr lang="en-US" sz="3600" dirty="0"/>
              <a:t>Placing Fractions on the Number Line: </a:t>
            </a:r>
            <a:br>
              <a:rPr lang="en-US" sz="3600" dirty="0"/>
            </a:br>
            <a:r>
              <a:rPr lang="en-US" sz="3600" dirty="0"/>
              <a:t>Using ½ as a Benchmark</a:t>
            </a:r>
          </a:p>
        </p:txBody>
      </p:sp>
      <p:cxnSp>
        <p:nvCxnSpPr>
          <p:cNvPr id="4" name="Straight Arrow Connector 3" descr="Number line from 0 to 1, with one-half also denoted on the line."/>
          <p:cNvCxnSpPr/>
          <p:nvPr/>
        </p:nvCxnSpPr>
        <p:spPr>
          <a:xfrm>
            <a:off x="2093152" y="3376249"/>
            <a:ext cx="6471487" cy="0"/>
          </a:xfrm>
          <a:prstGeom prst="straightConnector1">
            <a:avLst/>
          </a:prstGeom>
          <a:ln w="2857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C183D7F6-B498-43B3-948B-1728B52AA6E4}">
                <adec:decorative xmlns:adec="http://schemas.microsoft.com/office/drawing/2017/decorative" val="1"/>
              </a:ext>
            </a:extLst>
          </p:cNvPr>
          <p:cNvCxnSpPr/>
          <p:nvPr/>
        </p:nvCxnSpPr>
        <p:spPr>
          <a:xfrm>
            <a:off x="2308026" y="3117318"/>
            <a:ext cx="0" cy="4808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C183D7F6-B498-43B3-948B-1728B52AA6E4}">
                <adec:decorative xmlns:adec="http://schemas.microsoft.com/office/drawing/2017/decorative" val="1"/>
              </a:ext>
            </a:extLst>
          </p:cNvPr>
          <p:cNvCxnSpPr/>
          <p:nvPr/>
        </p:nvCxnSpPr>
        <p:spPr>
          <a:xfrm>
            <a:off x="5254060" y="3098823"/>
            <a:ext cx="0" cy="4808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8338129" y="3117318"/>
            <a:ext cx="0" cy="4808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75831" y="3579700"/>
            <a:ext cx="356188" cy="461665"/>
          </a:xfrm>
          <a:prstGeom prst="rect">
            <a:avLst/>
          </a:prstGeom>
          <a:noFill/>
        </p:spPr>
        <p:txBody>
          <a:bodyPr wrap="none" rtlCol="0">
            <a:spAutoFit/>
          </a:bodyPr>
          <a:lstStyle/>
          <a:p>
            <a:r>
              <a:rPr lang="en-US" dirty="0"/>
              <a:t>0</a:t>
            </a:r>
          </a:p>
        </p:txBody>
      </p:sp>
      <p:sp>
        <p:nvSpPr>
          <p:cNvPr id="15" name="TextBox 14"/>
          <p:cNvSpPr txBox="1"/>
          <p:nvPr/>
        </p:nvSpPr>
        <p:spPr>
          <a:xfrm>
            <a:off x="8231213" y="3579700"/>
            <a:ext cx="356188" cy="461665"/>
          </a:xfrm>
          <a:prstGeom prst="rect">
            <a:avLst/>
          </a:prstGeom>
          <a:noFill/>
        </p:spPr>
        <p:txBody>
          <a:bodyPr wrap="none" rtlCol="0">
            <a:spAutoFit/>
          </a:bodyPr>
          <a:lstStyle/>
          <a:p>
            <a:r>
              <a:rPr lang="en-US" dirty="0"/>
              <a:t>1</a:t>
            </a:r>
          </a:p>
        </p:txBody>
      </p:sp>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928657010"/>
              </p:ext>
            </p:extLst>
          </p:nvPr>
        </p:nvGraphicFramePr>
        <p:xfrm>
          <a:off x="5190362" y="3579698"/>
          <a:ext cx="127397" cy="512717"/>
        </p:xfrm>
        <a:graphic>
          <a:graphicData uri="http://schemas.openxmlformats.org/presentationml/2006/ole">
            <mc:AlternateContent xmlns:mc="http://schemas.openxmlformats.org/markup-compatibility/2006">
              <mc:Choice xmlns:v="urn:schemas-microsoft-com:vml" Requires="v">
                <p:oleObj spid="_x0000_s2043" name="Equation" r:id="rId4" imgW="152400" imgH="419100" progId="Equation.DSMT4">
                  <p:embed/>
                </p:oleObj>
              </mc:Choice>
              <mc:Fallback>
                <p:oleObj name="Equation" r:id="rId4" imgW="152400" imgH="419100" progId="Equation.DSMT4">
                  <p:embed/>
                  <p:pic>
                    <p:nvPicPr>
                      <p:cNvPr id="0" name=""/>
                      <p:cNvPicPr/>
                      <p:nvPr/>
                    </p:nvPicPr>
                    <p:blipFill>
                      <a:blip r:embed="rId5"/>
                      <a:stretch>
                        <a:fillRect/>
                      </a:stretch>
                    </p:blipFill>
                    <p:spPr>
                      <a:xfrm>
                        <a:off x="5190362" y="3579698"/>
                        <a:ext cx="127397" cy="512717"/>
                      </a:xfrm>
                      <a:prstGeom prst="rect">
                        <a:avLst/>
                      </a:prstGeom>
                    </p:spPr>
                  </p:pic>
                </p:oleObj>
              </mc:Fallback>
            </mc:AlternateContent>
          </a:graphicData>
        </a:graphic>
      </p:graphicFrame>
      <p:sp>
        <p:nvSpPr>
          <p:cNvPr id="17" name="TextBox 16"/>
          <p:cNvSpPr txBox="1"/>
          <p:nvPr/>
        </p:nvSpPr>
        <p:spPr>
          <a:xfrm>
            <a:off x="2093152" y="2041465"/>
            <a:ext cx="527709" cy="830997"/>
          </a:xfrm>
          <a:prstGeom prst="rect">
            <a:avLst/>
          </a:prstGeom>
          <a:noFill/>
        </p:spPr>
        <p:txBody>
          <a:bodyPr wrap="none" rtlCol="0">
            <a:spAutoFit/>
          </a:bodyPr>
          <a:lstStyle/>
          <a:p>
            <a:r>
              <a:rPr lang="en-US" sz="4800" dirty="0">
                <a:solidFill>
                  <a:srgbClr val="0000FF"/>
                </a:solidFill>
              </a:rPr>
              <a:t>L</a:t>
            </a:r>
          </a:p>
        </p:txBody>
      </p:sp>
      <p:sp>
        <p:nvSpPr>
          <p:cNvPr id="18" name="TextBox 17"/>
          <p:cNvSpPr txBox="1"/>
          <p:nvPr/>
        </p:nvSpPr>
        <p:spPr>
          <a:xfrm>
            <a:off x="8022628" y="2041465"/>
            <a:ext cx="663964" cy="830997"/>
          </a:xfrm>
          <a:prstGeom prst="rect">
            <a:avLst/>
          </a:prstGeom>
          <a:noFill/>
        </p:spPr>
        <p:txBody>
          <a:bodyPr wrap="none" rtlCol="0">
            <a:spAutoFit/>
          </a:bodyPr>
          <a:lstStyle/>
          <a:p>
            <a:r>
              <a:rPr lang="en-US" sz="4800" dirty="0">
                <a:solidFill>
                  <a:srgbClr val="0000FF"/>
                </a:solidFill>
              </a:rPr>
              <a:t>G</a:t>
            </a:r>
          </a:p>
        </p:txBody>
      </p:sp>
      <p:graphicFrame>
        <p:nvGraphicFramePr>
          <p:cNvPr id="21" name="Object 20" descr="Five-sixths and two-eighths. Three-sixths is written in blue next to five-sixths. Four-eighths is written in blue next to two-eighths."/>
          <p:cNvGraphicFramePr>
            <a:graphicFrameLocks noChangeAspect="1"/>
          </p:cNvGraphicFramePr>
          <p:nvPr>
            <p:extLst>
              <p:ext uri="{D42A27DB-BD31-4B8C-83A1-F6EECF244321}">
                <p14:modId xmlns:p14="http://schemas.microsoft.com/office/powerpoint/2010/main" val="1437353901"/>
              </p:ext>
            </p:extLst>
          </p:nvPr>
        </p:nvGraphicFramePr>
        <p:xfrm>
          <a:off x="8998503" y="2835715"/>
          <a:ext cx="1113828" cy="1081068"/>
        </p:xfrm>
        <a:graphic>
          <a:graphicData uri="http://schemas.openxmlformats.org/presentationml/2006/ole">
            <mc:AlternateContent xmlns:mc="http://schemas.openxmlformats.org/markup-compatibility/2006">
              <mc:Choice xmlns:v="urn:schemas-microsoft-com:vml" Requires="v">
                <p:oleObj spid="_x0000_s2044" name="Equation" r:id="rId6" imgW="431800" imgH="419100" progId="Equation.DSMT4">
                  <p:embed/>
                </p:oleObj>
              </mc:Choice>
              <mc:Fallback>
                <p:oleObj name="Equation" r:id="rId6" imgW="431800" imgH="419100" progId="Equation.DSMT4">
                  <p:embed/>
                  <p:pic>
                    <p:nvPicPr>
                      <p:cNvPr id="0" name=""/>
                      <p:cNvPicPr/>
                      <p:nvPr/>
                    </p:nvPicPr>
                    <p:blipFill>
                      <a:blip r:embed="rId7"/>
                      <a:stretch>
                        <a:fillRect/>
                      </a:stretch>
                    </p:blipFill>
                    <p:spPr>
                      <a:xfrm>
                        <a:off x="8998503" y="2835715"/>
                        <a:ext cx="1113828" cy="1081068"/>
                      </a:xfrm>
                      <a:prstGeom prst="rect">
                        <a:avLst/>
                      </a:prstGeom>
                    </p:spPr>
                  </p:pic>
                </p:oleObj>
              </mc:Fallback>
            </mc:AlternateContent>
          </a:graphicData>
        </a:graphic>
      </p:graphicFrame>
      <p:graphicFrame>
        <p:nvGraphicFramePr>
          <p:cNvPr id="22" name="Object 21">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61985209"/>
              </p:ext>
            </p:extLst>
          </p:nvPr>
        </p:nvGraphicFramePr>
        <p:xfrm>
          <a:off x="9398496" y="3147554"/>
          <a:ext cx="167394" cy="502182"/>
        </p:xfrm>
        <a:graphic>
          <a:graphicData uri="http://schemas.openxmlformats.org/presentationml/2006/ole">
            <mc:AlternateContent xmlns:mc="http://schemas.openxmlformats.org/markup-compatibility/2006">
              <mc:Choice xmlns:v="urn:schemas-microsoft-com:vml" Requires="v">
                <p:oleObj spid="_x0000_s2045" name="Equation" r:id="rId8" imgW="139700" imgH="419100" progId="Equation.DSMT4">
                  <p:embed/>
                </p:oleObj>
              </mc:Choice>
              <mc:Fallback>
                <p:oleObj name="Equation" r:id="rId8" imgW="139700" imgH="419100" progId="Equation.DSMT4">
                  <p:embed/>
                  <p:pic>
                    <p:nvPicPr>
                      <p:cNvPr id="0" name=""/>
                      <p:cNvPicPr/>
                      <p:nvPr/>
                    </p:nvPicPr>
                    <p:blipFill>
                      <a:blip r:embed="rId9"/>
                      <a:stretch>
                        <a:fillRect/>
                      </a:stretch>
                    </p:blipFill>
                    <p:spPr>
                      <a:xfrm>
                        <a:off x="9398496" y="3147554"/>
                        <a:ext cx="167394" cy="502182"/>
                      </a:xfrm>
                      <a:prstGeom prst="rect">
                        <a:avLst/>
                      </a:prstGeom>
                    </p:spPr>
                  </p:pic>
                </p:oleObj>
              </mc:Fallback>
            </mc:AlternateContent>
          </a:graphicData>
        </a:graphic>
      </p:graphicFrame>
      <p:sp>
        <p:nvSpPr>
          <p:cNvPr id="23" name="TextBox 22"/>
          <p:cNvSpPr txBox="1"/>
          <p:nvPr/>
        </p:nvSpPr>
        <p:spPr>
          <a:xfrm>
            <a:off x="8969173" y="3918001"/>
            <a:ext cx="484428" cy="553998"/>
          </a:xfrm>
          <a:prstGeom prst="rect">
            <a:avLst/>
          </a:prstGeom>
          <a:noFill/>
        </p:spPr>
        <p:txBody>
          <a:bodyPr wrap="none" rtlCol="0">
            <a:spAutoFit/>
          </a:bodyPr>
          <a:lstStyle/>
          <a:p>
            <a:r>
              <a:rPr lang="en-US" sz="3000" dirty="0">
                <a:solidFill>
                  <a:srgbClr val="0000FF"/>
                </a:solidFill>
              </a:rPr>
              <a:t>G</a:t>
            </a:r>
          </a:p>
        </p:txBody>
      </p:sp>
      <p:graphicFrame>
        <p:nvGraphicFramePr>
          <p:cNvPr id="24" name="Object 23">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975724820"/>
              </p:ext>
            </p:extLst>
          </p:nvPr>
        </p:nvGraphicFramePr>
        <p:xfrm>
          <a:off x="10133013" y="3148013"/>
          <a:ext cx="184150" cy="501650"/>
        </p:xfrm>
        <a:graphic>
          <a:graphicData uri="http://schemas.openxmlformats.org/presentationml/2006/ole">
            <mc:AlternateContent xmlns:mc="http://schemas.openxmlformats.org/markup-compatibility/2006">
              <mc:Choice xmlns:v="urn:schemas-microsoft-com:vml" Requires="v">
                <p:oleObj spid="_x0000_s2046" name="Equation" r:id="rId10" imgW="152400" imgH="419100" progId="Equation.DSMT4">
                  <p:embed/>
                </p:oleObj>
              </mc:Choice>
              <mc:Fallback>
                <p:oleObj name="Equation" r:id="rId10" imgW="152400" imgH="419100" progId="Equation.DSMT4">
                  <p:embed/>
                  <p:pic>
                    <p:nvPicPr>
                      <p:cNvPr id="0" name=""/>
                      <p:cNvPicPr/>
                      <p:nvPr/>
                    </p:nvPicPr>
                    <p:blipFill>
                      <a:blip r:embed="rId11"/>
                      <a:stretch>
                        <a:fillRect/>
                      </a:stretch>
                    </p:blipFill>
                    <p:spPr>
                      <a:xfrm>
                        <a:off x="10133013" y="3148013"/>
                        <a:ext cx="184150" cy="501650"/>
                      </a:xfrm>
                      <a:prstGeom prst="rect">
                        <a:avLst/>
                      </a:prstGeom>
                    </p:spPr>
                  </p:pic>
                </p:oleObj>
              </mc:Fallback>
            </mc:AlternateContent>
          </a:graphicData>
        </a:graphic>
      </p:graphicFrame>
      <p:sp>
        <p:nvSpPr>
          <p:cNvPr id="25" name="TextBox 24"/>
          <p:cNvSpPr txBox="1"/>
          <p:nvPr/>
        </p:nvSpPr>
        <p:spPr>
          <a:xfrm>
            <a:off x="9725187" y="3918001"/>
            <a:ext cx="397866" cy="553998"/>
          </a:xfrm>
          <a:prstGeom prst="rect">
            <a:avLst/>
          </a:prstGeom>
          <a:noFill/>
        </p:spPr>
        <p:txBody>
          <a:bodyPr wrap="none" rtlCol="0">
            <a:spAutoFit/>
          </a:bodyPr>
          <a:lstStyle/>
          <a:p>
            <a:r>
              <a:rPr lang="en-US" sz="3000" dirty="0">
                <a:solidFill>
                  <a:srgbClr val="0000FF"/>
                </a:solidFill>
              </a:rPr>
              <a:t>L</a:t>
            </a:r>
          </a:p>
        </p:txBody>
      </p:sp>
      <p:cxnSp>
        <p:nvCxnSpPr>
          <p:cNvPr id="26" name="Straight Connector 25" descr="Marking that denotes where five-sixths would fall on the number line."/>
          <p:cNvCxnSpPr/>
          <p:nvPr/>
        </p:nvCxnSpPr>
        <p:spPr>
          <a:xfrm>
            <a:off x="7644264" y="3117318"/>
            <a:ext cx="0" cy="48087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aphicFrame>
        <p:nvGraphicFramePr>
          <p:cNvPr id="27" name="Object 26">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3132126"/>
              </p:ext>
            </p:extLst>
          </p:nvPr>
        </p:nvGraphicFramePr>
        <p:xfrm>
          <a:off x="7475990" y="3586278"/>
          <a:ext cx="338055" cy="1007787"/>
        </p:xfrm>
        <a:graphic>
          <a:graphicData uri="http://schemas.openxmlformats.org/presentationml/2006/ole">
            <mc:AlternateContent xmlns:mc="http://schemas.openxmlformats.org/markup-compatibility/2006">
              <mc:Choice xmlns:v="urn:schemas-microsoft-com:vml" Requires="v">
                <p:oleObj spid="_x0000_s2047" name="Equation" r:id="rId12" imgW="139700" imgH="419100" progId="Equation.DSMT4">
                  <p:embed/>
                </p:oleObj>
              </mc:Choice>
              <mc:Fallback>
                <p:oleObj name="Equation" r:id="rId12" imgW="139700" imgH="419100" progId="Equation.DSMT4">
                  <p:embed/>
                  <p:pic>
                    <p:nvPicPr>
                      <p:cNvPr id="0" name=""/>
                      <p:cNvPicPr/>
                      <p:nvPr/>
                    </p:nvPicPr>
                    <p:blipFill>
                      <a:blip r:embed="rId13"/>
                      <a:stretch>
                        <a:fillRect/>
                      </a:stretch>
                    </p:blipFill>
                    <p:spPr>
                      <a:xfrm>
                        <a:off x="7475990" y="3586278"/>
                        <a:ext cx="338055" cy="1007787"/>
                      </a:xfrm>
                      <a:prstGeom prst="rect">
                        <a:avLst/>
                      </a:prstGeom>
                    </p:spPr>
                  </p:pic>
                </p:oleObj>
              </mc:Fallback>
            </mc:AlternateContent>
          </a:graphicData>
        </a:graphic>
      </p:graphicFrame>
      <p:cxnSp>
        <p:nvCxnSpPr>
          <p:cNvPr id="28" name="Straight Connector 27" descr="Marking that denotes where two-eighths would fall on the number line."/>
          <p:cNvCxnSpPr/>
          <p:nvPr/>
        </p:nvCxnSpPr>
        <p:spPr>
          <a:xfrm>
            <a:off x="3744424" y="3058678"/>
            <a:ext cx="0" cy="48087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aphicFrame>
        <p:nvGraphicFramePr>
          <p:cNvPr id="29" name="Object 28">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22181565"/>
              </p:ext>
            </p:extLst>
          </p:nvPr>
        </p:nvGraphicFramePr>
        <p:xfrm>
          <a:off x="3562350" y="3527426"/>
          <a:ext cx="368300" cy="1008063"/>
        </p:xfrm>
        <a:graphic>
          <a:graphicData uri="http://schemas.openxmlformats.org/presentationml/2006/ole">
            <mc:AlternateContent xmlns:mc="http://schemas.openxmlformats.org/markup-compatibility/2006">
              <mc:Choice xmlns:v="urn:schemas-microsoft-com:vml" Requires="v">
                <p:oleObj spid="_x0000_s44032" name="Equation" r:id="rId14" imgW="152400" imgH="419100" progId="Equation.DSMT4">
                  <p:embed/>
                </p:oleObj>
              </mc:Choice>
              <mc:Fallback>
                <p:oleObj name="Equation" r:id="rId14" imgW="152400" imgH="419100" progId="Equation.DSMT4">
                  <p:embed/>
                  <p:pic>
                    <p:nvPicPr>
                      <p:cNvPr id="0" name=""/>
                      <p:cNvPicPr/>
                      <p:nvPr/>
                    </p:nvPicPr>
                    <p:blipFill>
                      <a:blip r:embed="rId15"/>
                      <a:stretch>
                        <a:fillRect/>
                      </a:stretch>
                    </p:blipFill>
                    <p:spPr>
                      <a:xfrm>
                        <a:off x="3562350" y="3527426"/>
                        <a:ext cx="368300" cy="1008063"/>
                      </a:xfrm>
                      <a:prstGeom prst="rect">
                        <a:avLst/>
                      </a:prstGeom>
                    </p:spPr>
                  </p:pic>
                </p:oleObj>
              </mc:Fallback>
            </mc:AlternateContent>
          </a:graphicData>
        </a:graphic>
      </p:graphicFrame>
      <p:sp>
        <p:nvSpPr>
          <p:cNvPr id="30" name="Slide Number Placeholder 3">
            <a:extLst>
              <a:ext uri="{FF2B5EF4-FFF2-40B4-BE49-F238E27FC236}">
                <a16:creationId xmlns:a16="http://schemas.microsoft.com/office/drawing/2014/main" id="{7D012C14-DA89-4BAA-9EF3-6C70C66EF03E}"/>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55</a:t>
            </a:fld>
            <a:endParaRPr lang="en-US" dirty="0"/>
          </a:p>
        </p:txBody>
      </p:sp>
    </p:spTree>
    <p:extLst>
      <p:ext uri="{BB962C8B-B14F-4D97-AF65-F5344CB8AC3E}">
        <p14:creationId xmlns:p14="http://schemas.microsoft.com/office/powerpoint/2010/main" val="20894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heckerboard(across)">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par>
                                <p:cTn id="40" presetID="9"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dissolv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par>
                                <p:cTn id="48" presetID="9"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dissolv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Magnitude Understanding</a:t>
            </a:r>
          </a:p>
        </p:txBody>
      </p:sp>
      <p:graphicFrame>
        <p:nvGraphicFramePr>
          <p:cNvPr id="5" name="Diagram 4" descr="Visual of a cycle divided into three components. Placing fractions on the number line, ordering fractions, and comparing fractions."/>
          <p:cNvGraphicFramePr/>
          <p:nvPr>
            <p:extLst>
              <p:ext uri="{D42A27DB-BD31-4B8C-83A1-F6EECF244321}">
                <p14:modId xmlns:p14="http://schemas.microsoft.com/office/powerpoint/2010/main" val="1312248682"/>
              </p:ext>
            </p:extLst>
          </p:nvPr>
        </p:nvGraphicFramePr>
        <p:xfrm>
          <a:off x="-566121" y="1297411"/>
          <a:ext cx="5963665" cy="4263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a:extLst>
              <a:ext uri="{FF2B5EF4-FFF2-40B4-BE49-F238E27FC236}">
                <a16:creationId xmlns:a16="http://schemas.microsoft.com/office/drawing/2014/main" id="{95AE3FEA-BB18-42BB-92CE-D3396F7EFC24}"/>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56</a:t>
            </a:fld>
            <a:endParaRPr lang="en-US" dirty="0"/>
          </a:p>
        </p:txBody>
      </p:sp>
      <p:grpSp>
        <p:nvGrpSpPr>
          <p:cNvPr id="18" name="Group 17" descr="Number line from 0 to 1, with a marking on one-half.">
            <a:extLst>
              <a:ext uri="{FF2B5EF4-FFF2-40B4-BE49-F238E27FC236}">
                <a16:creationId xmlns:a16="http://schemas.microsoft.com/office/drawing/2014/main" id="{68ED5392-FAFE-6C44-81C9-C419F37719B7}"/>
              </a:ext>
            </a:extLst>
          </p:cNvPr>
          <p:cNvGrpSpPr/>
          <p:nvPr/>
        </p:nvGrpSpPr>
        <p:grpSpPr>
          <a:xfrm>
            <a:off x="5306234" y="2540839"/>
            <a:ext cx="4599295" cy="905908"/>
            <a:chOff x="4940490" y="2840266"/>
            <a:chExt cx="4599295" cy="905908"/>
          </a:xfrm>
        </p:grpSpPr>
        <p:cxnSp>
          <p:nvCxnSpPr>
            <p:cNvPr id="9" name="Straight Arrow Connector 8">
              <a:extLst>
                <a:ext uri="{FF2B5EF4-FFF2-40B4-BE49-F238E27FC236}">
                  <a16:creationId xmlns:a16="http://schemas.microsoft.com/office/drawing/2014/main" id="{AC3553AD-27F0-5641-9132-5B53CA16E99D}"/>
                </a:ext>
              </a:extLst>
            </p:cNvPr>
            <p:cNvCxnSpPr>
              <a:cxnSpLocks/>
            </p:cNvCxnSpPr>
            <p:nvPr/>
          </p:nvCxnSpPr>
          <p:spPr>
            <a:xfrm flipV="1">
              <a:off x="4940490" y="3002642"/>
              <a:ext cx="4599295" cy="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71BE1702-EE61-6B49-B46F-5F40C9A99259}"/>
                </a:ext>
              </a:extLst>
            </p:cNvPr>
            <p:cNvCxnSpPr/>
            <p:nvPr/>
          </p:nvCxnSpPr>
          <p:spPr>
            <a:xfrm>
              <a:off x="5076967" y="2866030"/>
              <a:ext cx="0" cy="330564"/>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A51CF56-31BA-CD46-BE8A-2D2AA24BC372}"/>
                </a:ext>
              </a:extLst>
            </p:cNvPr>
            <p:cNvCxnSpPr/>
            <p:nvPr/>
          </p:nvCxnSpPr>
          <p:spPr>
            <a:xfrm>
              <a:off x="7228764" y="2840266"/>
              <a:ext cx="0" cy="330564"/>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8ED06D7-3222-194B-9173-917665A4D2A2}"/>
                </a:ext>
              </a:extLst>
            </p:cNvPr>
            <p:cNvCxnSpPr/>
            <p:nvPr/>
          </p:nvCxnSpPr>
          <p:spPr>
            <a:xfrm>
              <a:off x="9353266" y="2840266"/>
              <a:ext cx="0" cy="330564"/>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EA236AD-32F6-6B43-A887-818A6E0B752C}"/>
                    </a:ext>
                  </a:extLst>
                </p:cNvPr>
                <p:cNvSpPr/>
                <p:nvPr/>
              </p:nvSpPr>
              <p:spPr>
                <a:xfrm>
                  <a:off x="7091834" y="3132288"/>
                  <a:ext cx="449162" cy="613886"/>
                </a:xfrm>
                <a:prstGeom prst="rect">
                  <a:avLst/>
                </a:prstGeom>
              </p:spPr>
              <p:txBody>
                <a:bodyPr wrap="none">
                  <a:spAutoFit/>
                </a:bodyPr>
                <a:lstStyle/>
                <a:p>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1 </m:t>
                          </m:r>
                        </m:num>
                        <m:den>
                          <m:r>
                            <a:rPr lang="en-US" i="1" dirty="0">
                              <a:latin typeface="Cambria Math" panose="02040503050406030204" pitchFamily="18" charset="0"/>
                            </a:rPr>
                            <m:t>2</m:t>
                          </m:r>
                        </m:den>
                      </m:f>
                    </m:oMath>
                  </a14:m>
                  <a:r>
                    <a:rPr lang="en-US" dirty="0"/>
                    <a:t> </a:t>
                  </a:r>
                </a:p>
              </p:txBody>
            </p:sp>
          </mc:Choice>
          <mc:Fallback xmlns="">
            <p:sp>
              <p:nvSpPr>
                <p:cNvPr id="15" name="Rectangle 14">
                  <a:extLst>
                    <a:ext uri="{FF2B5EF4-FFF2-40B4-BE49-F238E27FC236}">
                      <a16:creationId xmlns:a16="http://schemas.microsoft.com/office/drawing/2014/main" id="{DEA236AD-32F6-6B43-A887-818A6E0B752C}"/>
                    </a:ext>
                  </a:extLst>
                </p:cNvPr>
                <p:cNvSpPr>
                  <a:spLocks noRot="1" noChangeAspect="1" noMove="1" noResize="1" noEditPoints="1" noAdjustHandles="1" noChangeArrowheads="1" noChangeShapeType="1" noTextEdit="1"/>
                </p:cNvSpPr>
                <p:nvPr/>
              </p:nvSpPr>
              <p:spPr>
                <a:xfrm>
                  <a:off x="7091834" y="3132288"/>
                  <a:ext cx="449162" cy="613886"/>
                </a:xfrm>
                <a:prstGeom prst="rect">
                  <a:avLst/>
                </a:prstGeom>
                <a:blipFill>
                  <a:blip r:embed="rId8"/>
                  <a:stretch>
                    <a:fillRect b="-4082"/>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9F750977-E94E-2A40-B2E6-B07994E23048}"/>
                </a:ext>
              </a:extLst>
            </p:cNvPr>
            <p:cNvSpPr txBox="1"/>
            <p:nvPr/>
          </p:nvSpPr>
          <p:spPr>
            <a:xfrm>
              <a:off x="4940490" y="3196594"/>
              <a:ext cx="245659" cy="461665"/>
            </a:xfrm>
            <a:prstGeom prst="rect">
              <a:avLst/>
            </a:prstGeom>
            <a:noFill/>
          </p:spPr>
          <p:txBody>
            <a:bodyPr wrap="square" rtlCol="0">
              <a:spAutoFit/>
            </a:bodyPr>
            <a:lstStyle/>
            <a:p>
              <a:r>
                <a:rPr lang="en-US" dirty="0"/>
                <a:t>0</a:t>
              </a:r>
            </a:p>
          </p:txBody>
        </p:sp>
        <p:sp>
          <p:nvSpPr>
            <p:cNvPr id="17" name="TextBox 16">
              <a:extLst>
                <a:ext uri="{FF2B5EF4-FFF2-40B4-BE49-F238E27FC236}">
                  <a16:creationId xmlns:a16="http://schemas.microsoft.com/office/drawing/2014/main" id="{13EC95C7-72D9-6546-BC60-745749B06C86}"/>
                </a:ext>
              </a:extLst>
            </p:cNvPr>
            <p:cNvSpPr txBox="1"/>
            <p:nvPr/>
          </p:nvSpPr>
          <p:spPr>
            <a:xfrm>
              <a:off x="9190157" y="3208398"/>
              <a:ext cx="245659" cy="461665"/>
            </a:xfrm>
            <a:prstGeom prst="rect">
              <a:avLst/>
            </a:prstGeom>
            <a:noFill/>
          </p:spPr>
          <p:txBody>
            <a:bodyPr wrap="square" rtlCol="0">
              <a:spAutoFit/>
            </a:bodyPr>
            <a:lstStyle/>
            <a:p>
              <a:r>
                <a:rPr lang="en-US" dirty="0"/>
                <a:t>1</a:t>
              </a:r>
            </a:p>
          </p:txBody>
        </p:sp>
      </p:grpSp>
      <p:grpSp>
        <p:nvGrpSpPr>
          <p:cNvPr id="21" name="Group 20" descr="Math problem asking one to order seven-eighths, three-twelfths, and one-half from least to greatest.">
            <a:extLst>
              <a:ext uri="{FF2B5EF4-FFF2-40B4-BE49-F238E27FC236}">
                <a16:creationId xmlns:a16="http://schemas.microsoft.com/office/drawing/2014/main" id="{0EA17AAA-E503-134B-8894-7D1922E48808}"/>
              </a:ext>
            </a:extLst>
          </p:cNvPr>
          <p:cNvGrpSpPr/>
          <p:nvPr/>
        </p:nvGrpSpPr>
        <p:grpSpPr>
          <a:xfrm>
            <a:off x="6725737" y="1053671"/>
            <a:ext cx="3443732" cy="833781"/>
            <a:chOff x="5869254" y="1298534"/>
            <a:chExt cx="3443732" cy="833781"/>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CEA35D7-AD30-AE4C-A5AB-3AC5AFA9A1C8}"/>
                    </a:ext>
                  </a:extLst>
                </p:cNvPr>
                <p:cNvSpPr txBox="1"/>
                <p:nvPr/>
              </p:nvSpPr>
              <p:spPr>
                <a:xfrm>
                  <a:off x="5869254" y="1517275"/>
                  <a:ext cx="3353483" cy="615040"/>
                </a:xfrm>
                <a:prstGeom prst="rect">
                  <a:avLst/>
                </a:prstGeom>
                <a:noFill/>
              </p:spPr>
              <p:txBody>
                <a:bodyPr wrap="square" rtlCol="0">
                  <a:spAutoFit/>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8</m:t>
                          </m:r>
                        </m:den>
                      </m:f>
                    </m:oMath>
                  </a14:m>
                  <a:r>
                    <a:rPr lang="en-US" dirty="0"/>
                    <a:t>   </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3</m:t>
                          </m:r>
                        </m:num>
                        <m:den>
                          <m:r>
                            <a:rPr lang="en-US" b="0" i="1" dirty="0" smtClean="0">
                              <a:latin typeface="Cambria Math" panose="02040503050406030204" pitchFamily="18" charset="0"/>
                            </a:rPr>
                            <m:t> 12 </m:t>
                          </m:r>
                        </m:den>
                      </m:f>
                    </m:oMath>
                  </a14:m>
                  <a:r>
                    <a:rPr lang="en-US" dirty="0"/>
                    <a:t>   </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1 </m:t>
                          </m:r>
                        </m:num>
                        <m:den>
                          <m:r>
                            <a:rPr lang="en-US" b="0" i="1" dirty="0" smtClean="0">
                              <a:latin typeface="Cambria Math" panose="02040503050406030204" pitchFamily="18" charset="0"/>
                            </a:rPr>
                            <m:t>2</m:t>
                          </m:r>
                        </m:den>
                      </m:f>
                    </m:oMath>
                  </a14:m>
                  <a:r>
                    <a:rPr lang="en-US" dirty="0"/>
                    <a:t>  __     __   __</a:t>
                  </a:r>
                </a:p>
              </p:txBody>
            </p:sp>
          </mc:Choice>
          <mc:Fallback xmlns="">
            <p:sp>
              <p:nvSpPr>
                <p:cNvPr id="3" name="TextBox 2">
                  <a:extLst>
                    <a:ext uri="{FF2B5EF4-FFF2-40B4-BE49-F238E27FC236}">
                      <a16:creationId xmlns:a16="http://schemas.microsoft.com/office/drawing/2014/main" id="{6CEA35D7-AD30-AE4C-A5AB-3AC5AFA9A1C8}"/>
                    </a:ext>
                  </a:extLst>
                </p:cNvPr>
                <p:cNvSpPr txBox="1">
                  <a:spLocks noRot="1" noChangeAspect="1" noMove="1" noResize="1" noEditPoints="1" noAdjustHandles="1" noChangeArrowheads="1" noChangeShapeType="1" noTextEdit="1"/>
                </p:cNvSpPr>
                <p:nvPr/>
              </p:nvSpPr>
              <p:spPr>
                <a:xfrm>
                  <a:off x="5869254" y="1517275"/>
                  <a:ext cx="3353483" cy="615040"/>
                </a:xfrm>
                <a:prstGeom prst="rect">
                  <a:avLst/>
                </a:prstGeom>
                <a:blipFill>
                  <a:blip r:embed="rId9"/>
                  <a:stretch>
                    <a:fillRect b="-1600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9C28BC31-846C-FF40-A65C-01F8A51E76C7}"/>
                </a:ext>
              </a:extLst>
            </p:cNvPr>
            <p:cNvSpPr txBox="1"/>
            <p:nvPr/>
          </p:nvSpPr>
          <p:spPr>
            <a:xfrm>
              <a:off x="7100932" y="1298534"/>
              <a:ext cx="622286" cy="307777"/>
            </a:xfrm>
            <a:prstGeom prst="rect">
              <a:avLst/>
            </a:prstGeom>
            <a:noFill/>
          </p:spPr>
          <p:txBody>
            <a:bodyPr wrap="none" rtlCol="0">
              <a:spAutoFit/>
            </a:bodyPr>
            <a:lstStyle/>
            <a:p>
              <a:r>
                <a:rPr lang="en-US" sz="1400" dirty="0"/>
                <a:t>Least</a:t>
              </a:r>
            </a:p>
          </p:txBody>
        </p:sp>
        <p:sp>
          <p:nvSpPr>
            <p:cNvPr id="20" name="TextBox 19">
              <a:extLst>
                <a:ext uri="{FF2B5EF4-FFF2-40B4-BE49-F238E27FC236}">
                  <a16:creationId xmlns:a16="http://schemas.microsoft.com/office/drawing/2014/main" id="{F0342C64-1E6A-AE44-92F0-6EC8A55D7B09}"/>
                </a:ext>
              </a:extLst>
            </p:cNvPr>
            <p:cNvSpPr txBox="1"/>
            <p:nvPr/>
          </p:nvSpPr>
          <p:spPr>
            <a:xfrm>
              <a:off x="8442235" y="1309791"/>
              <a:ext cx="870751" cy="307777"/>
            </a:xfrm>
            <a:prstGeom prst="rect">
              <a:avLst/>
            </a:prstGeom>
            <a:noFill/>
          </p:spPr>
          <p:txBody>
            <a:bodyPr wrap="none" rtlCol="0">
              <a:spAutoFit/>
            </a:bodyPr>
            <a:lstStyle/>
            <a:p>
              <a:r>
                <a:rPr lang="en-US" sz="1400" dirty="0"/>
                <a:t>Greatest</a:t>
              </a:r>
            </a:p>
          </p:txBody>
        </p:sp>
      </p:grpSp>
      <p:grpSp>
        <p:nvGrpSpPr>
          <p:cNvPr id="25" name="Group 24" descr="Three-twelfths and one-half with an empty circle between them.">
            <a:extLst>
              <a:ext uri="{FF2B5EF4-FFF2-40B4-BE49-F238E27FC236}">
                <a16:creationId xmlns:a16="http://schemas.microsoft.com/office/drawing/2014/main" id="{18A1CFED-EE55-1F45-9697-BDD782283C73}"/>
              </a:ext>
            </a:extLst>
          </p:cNvPr>
          <p:cNvGrpSpPr/>
          <p:nvPr/>
        </p:nvGrpSpPr>
        <p:grpSpPr>
          <a:xfrm>
            <a:off x="4914334" y="4595602"/>
            <a:ext cx="1366224" cy="783804"/>
            <a:chOff x="5186149" y="4710803"/>
            <a:chExt cx="1366224" cy="783804"/>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758C1EB-C58F-B945-8F2A-A10579368CEF}"/>
                    </a:ext>
                  </a:extLst>
                </p:cNvPr>
                <p:cNvSpPr txBox="1"/>
                <p:nvPr/>
              </p:nvSpPr>
              <p:spPr>
                <a:xfrm>
                  <a:off x="5186149" y="4710803"/>
                  <a:ext cx="609462"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12</m:t>
                            </m:r>
                          </m:den>
                        </m:f>
                      </m:oMath>
                    </m:oMathPara>
                  </a14:m>
                  <a:endParaRPr lang="en-US" dirty="0"/>
                </a:p>
              </p:txBody>
            </p:sp>
          </mc:Choice>
          <mc:Fallback xmlns="">
            <p:sp>
              <p:nvSpPr>
                <p:cNvPr id="22" name="TextBox 21">
                  <a:extLst>
                    <a:ext uri="{FF2B5EF4-FFF2-40B4-BE49-F238E27FC236}">
                      <a16:creationId xmlns:a16="http://schemas.microsoft.com/office/drawing/2014/main" id="{C758C1EB-C58F-B945-8F2A-A10579368CEF}"/>
                    </a:ext>
                  </a:extLst>
                </p:cNvPr>
                <p:cNvSpPr txBox="1">
                  <a:spLocks noRot="1" noChangeAspect="1" noMove="1" noResize="1" noEditPoints="1" noAdjustHandles="1" noChangeArrowheads="1" noChangeShapeType="1" noTextEdit="1"/>
                </p:cNvSpPr>
                <p:nvPr/>
              </p:nvSpPr>
              <p:spPr>
                <a:xfrm>
                  <a:off x="5186149" y="4710803"/>
                  <a:ext cx="609462" cy="783804"/>
                </a:xfrm>
                <a:prstGeom prst="rect">
                  <a:avLst/>
                </a:prstGeom>
                <a:blipFill>
                  <a:blip r:embed="rId10"/>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57927C5-71C3-E042-BBDE-CBD280B67465}"/>
                    </a:ext>
                  </a:extLst>
                </p:cNvPr>
                <p:cNvSpPr txBox="1"/>
                <p:nvPr/>
              </p:nvSpPr>
              <p:spPr>
                <a:xfrm>
                  <a:off x="6112830" y="4710803"/>
                  <a:ext cx="439543"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23" name="TextBox 22">
                  <a:extLst>
                    <a:ext uri="{FF2B5EF4-FFF2-40B4-BE49-F238E27FC236}">
                      <a16:creationId xmlns:a16="http://schemas.microsoft.com/office/drawing/2014/main" id="{757927C5-71C3-E042-BBDE-CBD280B67465}"/>
                    </a:ext>
                  </a:extLst>
                </p:cNvPr>
                <p:cNvSpPr txBox="1">
                  <a:spLocks noRot="1" noChangeAspect="1" noMove="1" noResize="1" noEditPoints="1" noAdjustHandles="1" noChangeArrowheads="1" noChangeShapeType="1" noTextEdit="1"/>
                </p:cNvSpPr>
                <p:nvPr/>
              </p:nvSpPr>
              <p:spPr>
                <a:xfrm>
                  <a:off x="6112830" y="4710803"/>
                  <a:ext cx="439543" cy="783804"/>
                </a:xfrm>
                <a:prstGeom prst="rect">
                  <a:avLst/>
                </a:prstGeom>
                <a:blipFill>
                  <a:blip r:embed="rId11"/>
                  <a:stretch>
                    <a:fillRect b="-4762"/>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9EC91CA0-8DA6-8A4A-89F9-F31284E7C362}"/>
                </a:ext>
              </a:extLst>
            </p:cNvPr>
            <p:cNvSpPr/>
            <p:nvPr/>
          </p:nvSpPr>
          <p:spPr>
            <a:xfrm>
              <a:off x="5795611" y="4995082"/>
              <a:ext cx="300389" cy="3138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 name="Group 25" descr="Seven-eighths and one-half with an empty circle between them.">
            <a:extLst>
              <a:ext uri="{FF2B5EF4-FFF2-40B4-BE49-F238E27FC236}">
                <a16:creationId xmlns:a16="http://schemas.microsoft.com/office/drawing/2014/main" id="{F0CBEDD7-09DB-8B43-BD11-17FDD218EC58}"/>
              </a:ext>
            </a:extLst>
          </p:cNvPr>
          <p:cNvGrpSpPr/>
          <p:nvPr/>
        </p:nvGrpSpPr>
        <p:grpSpPr>
          <a:xfrm>
            <a:off x="7241138" y="4613652"/>
            <a:ext cx="1366224" cy="783804"/>
            <a:chOff x="5186149" y="4710803"/>
            <a:chExt cx="1366224" cy="783804"/>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B4434A2-9482-9D48-975A-AC2A17CCDBE4}"/>
                    </a:ext>
                  </a:extLst>
                </p:cNvPr>
                <p:cNvSpPr txBox="1"/>
                <p:nvPr/>
              </p:nvSpPr>
              <p:spPr>
                <a:xfrm>
                  <a:off x="5186149" y="4710803"/>
                  <a:ext cx="439543"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27" name="TextBox 26">
                  <a:extLst>
                    <a:ext uri="{FF2B5EF4-FFF2-40B4-BE49-F238E27FC236}">
                      <a16:creationId xmlns:a16="http://schemas.microsoft.com/office/drawing/2014/main" id="{DB4434A2-9482-9D48-975A-AC2A17CCDBE4}"/>
                    </a:ext>
                  </a:extLst>
                </p:cNvPr>
                <p:cNvSpPr txBox="1">
                  <a:spLocks noRot="1" noChangeAspect="1" noMove="1" noResize="1" noEditPoints="1" noAdjustHandles="1" noChangeArrowheads="1" noChangeShapeType="1" noTextEdit="1"/>
                </p:cNvSpPr>
                <p:nvPr/>
              </p:nvSpPr>
              <p:spPr>
                <a:xfrm>
                  <a:off x="5186149" y="4710803"/>
                  <a:ext cx="439543" cy="783804"/>
                </a:xfrm>
                <a:prstGeom prst="rect">
                  <a:avLst/>
                </a:prstGeom>
                <a:blipFill>
                  <a:blip r:embed="rId12"/>
                  <a:stretch>
                    <a:fillRect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829E7B3-4977-C141-B5B4-9D25675CD5CF}"/>
                    </a:ext>
                  </a:extLst>
                </p:cNvPr>
                <p:cNvSpPr txBox="1"/>
                <p:nvPr/>
              </p:nvSpPr>
              <p:spPr>
                <a:xfrm>
                  <a:off x="6112830" y="4710803"/>
                  <a:ext cx="439543" cy="7837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8</m:t>
                            </m:r>
                          </m:den>
                        </m:f>
                      </m:oMath>
                    </m:oMathPara>
                  </a14:m>
                  <a:endParaRPr lang="en-US" dirty="0"/>
                </a:p>
              </p:txBody>
            </p:sp>
          </mc:Choice>
          <mc:Fallback xmlns="">
            <p:sp>
              <p:nvSpPr>
                <p:cNvPr id="28" name="TextBox 27">
                  <a:extLst>
                    <a:ext uri="{FF2B5EF4-FFF2-40B4-BE49-F238E27FC236}">
                      <a16:creationId xmlns:a16="http://schemas.microsoft.com/office/drawing/2014/main" id="{7829E7B3-4977-C141-B5B4-9D25675CD5CF}"/>
                    </a:ext>
                  </a:extLst>
                </p:cNvPr>
                <p:cNvSpPr txBox="1">
                  <a:spLocks noRot="1" noChangeAspect="1" noMove="1" noResize="1" noEditPoints="1" noAdjustHandles="1" noChangeArrowheads="1" noChangeShapeType="1" noTextEdit="1"/>
                </p:cNvSpPr>
                <p:nvPr/>
              </p:nvSpPr>
              <p:spPr>
                <a:xfrm>
                  <a:off x="6112830" y="4710803"/>
                  <a:ext cx="439543" cy="783741"/>
                </a:xfrm>
                <a:prstGeom prst="rect">
                  <a:avLst/>
                </a:prstGeom>
                <a:blipFill>
                  <a:blip r:embed="rId13"/>
                  <a:stretch>
                    <a:fillRect b="-6349"/>
                  </a:stretch>
                </a:blipFill>
              </p:spPr>
              <p:txBody>
                <a:bodyPr/>
                <a:lstStyle/>
                <a:p>
                  <a:r>
                    <a:rPr lang="en-US">
                      <a:noFill/>
                    </a:rPr>
                    <a:t> </a:t>
                  </a:r>
                </a:p>
              </p:txBody>
            </p:sp>
          </mc:Fallback>
        </mc:AlternateContent>
        <p:sp>
          <p:nvSpPr>
            <p:cNvPr id="29" name="Oval 28">
              <a:extLst>
                <a:ext uri="{FF2B5EF4-FFF2-40B4-BE49-F238E27FC236}">
                  <a16:creationId xmlns:a16="http://schemas.microsoft.com/office/drawing/2014/main" id="{336CBE2B-FE17-4942-8F9F-C74B12EB0B60}"/>
                </a:ext>
              </a:extLst>
            </p:cNvPr>
            <p:cNvSpPr/>
            <p:nvPr/>
          </p:nvSpPr>
          <p:spPr>
            <a:xfrm>
              <a:off x="5795611" y="4995082"/>
              <a:ext cx="300389" cy="3138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 name="Group 29" descr="Three-twelfths and seven-eighths with an empty circle between them.">
            <a:extLst>
              <a:ext uri="{FF2B5EF4-FFF2-40B4-BE49-F238E27FC236}">
                <a16:creationId xmlns:a16="http://schemas.microsoft.com/office/drawing/2014/main" id="{A46C9BE4-7938-B341-9C40-4A4E6F25E730}"/>
              </a:ext>
            </a:extLst>
          </p:cNvPr>
          <p:cNvGrpSpPr/>
          <p:nvPr/>
        </p:nvGrpSpPr>
        <p:grpSpPr>
          <a:xfrm>
            <a:off x="9638027" y="4613589"/>
            <a:ext cx="1366224" cy="783804"/>
            <a:chOff x="5186149" y="4710803"/>
            <a:chExt cx="1366224" cy="783804"/>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5A1EC39-16BD-C244-ACFD-525C0D8DF33A}"/>
                    </a:ext>
                  </a:extLst>
                </p:cNvPr>
                <p:cNvSpPr txBox="1"/>
                <p:nvPr/>
              </p:nvSpPr>
              <p:spPr>
                <a:xfrm>
                  <a:off x="5186149" y="4710803"/>
                  <a:ext cx="609462"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12</m:t>
                            </m:r>
                          </m:den>
                        </m:f>
                      </m:oMath>
                    </m:oMathPara>
                  </a14:m>
                  <a:endParaRPr lang="en-US" dirty="0"/>
                </a:p>
              </p:txBody>
            </p:sp>
          </mc:Choice>
          <mc:Fallback xmlns="">
            <p:sp>
              <p:nvSpPr>
                <p:cNvPr id="31" name="TextBox 30">
                  <a:extLst>
                    <a:ext uri="{FF2B5EF4-FFF2-40B4-BE49-F238E27FC236}">
                      <a16:creationId xmlns:a16="http://schemas.microsoft.com/office/drawing/2014/main" id="{55A1EC39-16BD-C244-ACFD-525C0D8DF33A}"/>
                    </a:ext>
                  </a:extLst>
                </p:cNvPr>
                <p:cNvSpPr txBox="1">
                  <a:spLocks noRot="1" noChangeAspect="1" noMove="1" noResize="1" noEditPoints="1" noAdjustHandles="1" noChangeArrowheads="1" noChangeShapeType="1" noTextEdit="1"/>
                </p:cNvSpPr>
                <p:nvPr/>
              </p:nvSpPr>
              <p:spPr>
                <a:xfrm>
                  <a:off x="5186149" y="4710803"/>
                  <a:ext cx="609462" cy="783804"/>
                </a:xfrm>
                <a:prstGeom prst="rect">
                  <a:avLst/>
                </a:prstGeom>
                <a:blipFill>
                  <a:blip r:embed="rId14"/>
                  <a:stretch>
                    <a:fillRect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2EEF3F3-41DC-0749-864A-0F0504252E24}"/>
                    </a:ext>
                  </a:extLst>
                </p:cNvPr>
                <p:cNvSpPr txBox="1"/>
                <p:nvPr/>
              </p:nvSpPr>
              <p:spPr>
                <a:xfrm>
                  <a:off x="6112830" y="4710803"/>
                  <a:ext cx="439543" cy="7837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8</m:t>
                            </m:r>
                          </m:den>
                        </m:f>
                      </m:oMath>
                    </m:oMathPara>
                  </a14:m>
                  <a:endParaRPr lang="en-US" dirty="0"/>
                </a:p>
              </p:txBody>
            </p:sp>
          </mc:Choice>
          <mc:Fallback xmlns="">
            <p:sp>
              <p:nvSpPr>
                <p:cNvPr id="32" name="TextBox 31">
                  <a:extLst>
                    <a:ext uri="{FF2B5EF4-FFF2-40B4-BE49-F238E27FC236}">
                      <a16:creationId xmlns:a16="http://schemas.microsoft.com/office/drawing/2014/main" id="{22EEF3F3-41DC-0749-864A-0F0504252E24}"/>
                    </a:ext>
                  </a:extLst>
                </p:cNvPr>
                <p:cNvSpPr txBox="1">
                  <a:spLocks noRot="1" noChangeAspect="1" noMove="1" noResize="1" noEditPoints="1" noAdjustHandles="1" noChangeArrowheads="1" noChangeShapeType="1" noTextEdit="1"/>
                </p:cNvSpPr>
                <p:nvPr/>
              </p:nvSpPr>
              <p:spPr>
                <a:xfrm>
                  <a:off x="6112830" y="4710803"/>
                  <a:ext cx="439543" cy="783741"/>
                </a:xfrm>
                <a:prstGeom prst="rect">
                  <a:avLst/>
                </a:prstGeom>
                <a:blipFill>
                  <a:blip r:embed="rId15"/>
                  <a:stretch>
                    <a:fillRect b="-6349"/>
                  </a:stretch>
                </a:blipFill>
              </p:spPr>
              <p:txBody>
                <a:bodyPr/>
                <a:lstStyle/>
                <a:p>
                  <a:r>
                    <a:rPr lang="en-US">
                      <a:noFill/>
                    </a:rPr>
                    <a:t> </a:t>
                  </a:r>
                </a:p>
              </p:txBody>
            </p:sp>
          </mc:Fallback>
        </mc:AlternateContent>
        <p:sp>
          <p:nvSpPr>
            <p:cNvPr id="33" name="Oval 32">
              <a:extLst>
                <a:ext uri="{FF2B5EF4-FFF2-40B4-BE49-F238E27FC236}">
                  <a16:creationId xmlns:a16="http://schemas.microsoft.com/office/drawing/2014/main" id="{4C8D3CE9-7B1A-5F4D-A513-697B1AC55618}"/>
                </a:ext>
              </a:extLst>
            </p:cNvPr>
            <p:cNvSpPr/>
            <p:nvPr/>
          </p:nvSpPr>
          <p:spPr>
            <a:xfrm>
              <a:off x="5795611" y="4995082"/>
              <a:ext cx="300389" cy="3138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6" name="Group 35" descr="Seven-eighths and three-twelfths">
            <a:extLst>
              <a:ext uri="{FF2B5EF4-FFF2-40B4-BE49-F238E27FC236}">
                <a16:creationId xmlns:a16="http://schemas.microsoft.com/office/drawing/2014/main" id="{837FC4DC-48DC-D24B-B3BE-260F381EFAA9}"/>
              </a:ext>
            </a:extLst>
          </p:cNvPr>
          <p:cNvGrpSpPr/>
          <p:nvPr/>
        </p:nvGrpSpPr>
        <p:grpSpPr>
          <a:xfrm>
            <a:off x="10054661" y="2474159"/>
            <a:ext cx="1269451" cy="783804"/>
            <a:chOff x="10054661" y="2474159"/>
            <a:chExt cx="1269451" cy="783804"/>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738A2EF-E2D1-7C40-BD81-185047C305CB}"/>
                    </a:ext>
                  </a:extLst>
                </p:cNvPr>
                <p:cNvSpPr txBox="1"/>
                <p:nvPr/>
              </p:nvSpPr>
              <p:spPr>
                <a:xfrm>
                  <a:off x="10054661" y="2474159"/>
                  <a:ext cx="439543" cy="7837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8</m:t>
                            </m:r>
                          </m:den>
                        </m:f>
                      </m:oMath>
                    </m:oMathPara>
                  </a14:m>
                  <a:endParaRPr lang="en-US" dirty="0"/>
                </a:p>
              </p:txBody>
            </p:sp>
          </mc:Choice>
          <mc:Fallback xmlns="">
            <p:sp>
              <p:nvSpPr>
                <p:cNvPr id="34" name="TextBox 33">
                  <a:extLst>
                    <a:ext uri="{FF2B5EF4-FFF2-40B4-BE49-F238E27FC236}">
                      <a16:creationId xmlns:a16="http://schemas.microsoft.com/office/drawing/2014/main" id="{9738A2EF-E2D1-7C40-BD81-185047C305CB}"/>
                    </a:ext>
                  </a:extLst>
                </p:cNvPr>
                <p:cNvSpPr txBox="1">
                  <a:spLocks noRot="1" noChangeAspect="1" noMove="1" noResize="1" noEditPoints="1" noAdjustHandles="1" noChangeArrowheads="1" noChangeShapeType="1" noTextEdit="1"/>
                </p:cNvSpPr>
                <p:nvPr/>
              </p:nvSpPr>
              <p:spPr>
                <a:xfrm>
                  <a:off x="10054661" y="2474159"/>
                  <a:ext cx="439543" cy="783741"/>
                </a:xfrm>
                <a:prstGeom prst="rect">
                  <a:avLst/>
                </a:prstGeom>
                <a:blipFill>
                  <a:blip r:embed="rId16"/>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5FFD050-A12B-F048-B60C-106245DD4CCA}"/>
                    </a:ext>
                  </a:extLst>
                </p:cNvPr>
                <p:cNvSpPr txBox="1"/>
                <p:nvPr/>
              </p:nvSpPr>
              <p:spPr>
                <a:xfrm>
                  <a:off x="10714650" y="2474159"/>
                  <a:ext cx="609462"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12</m:t>
                            </m:r>
                          </m:den>
                        </m:f>
                      </m:oMath>
                    </m:oMathPara>
                  </a14:m>
                  <a:endParaRPr lang="en-US" dirty="0"/>
                </a:p>
              </p:txBody>
            </p:sp>
          </mc:Choice>
          <mc:Fallback xmlns="">
            <p:sp>
              <p:nvSpPr>
                <p:cNvPr id="35" name="TextBox 34">
                  <a:extLst>
                    <a:ext uri="{FF2B5EF4-FFF2-40B4-BE49-F238E27FC236}">
                      <a16:creationId xmlns:a16="http://schemas.microsoft.com/office/drawing/2014/main" id="{D5FFD050-A12B-F048-B60C-106245DD4CCA}"/>
                    </a:ext>
                  </a:extLst>
                </p:cNvPr>
                <p:cNvSpPr txBox="1">
                  <a:spLocks noRot="1" noChangeAspect="1" noMove="1" noResize="1" noEditPoints="1" noAdjustHandles="1" noChangeArrowheads="1" noChangeShapeType="1" noTextEdit="1"/>
                </p:cNvSpPr>
                <p:nvPr/>
              </p:nvSpPr>
              <p:spPr>
                <a:xfrm>
                  <a:off x="10714650" y="2474159"/>
                  <a:ext cx="609462" cy="783804"/>
                </a:xfrm>
                <a:prstGeom prst="rect">
                  <a:avLst/>
                </a:prstGeom>
                <a:blipFill>
                  <a:blip r:embed="rId17"/>
                  <a:stretch>
                    <a:fillRect b="-4762"/>
                  </a:stretch>
                </a:blipFill>
              </p:spPr>
              <p:txBody>
                <a:bodyPr/>
                <a:lstStyle/>
                <a:p>
                  <a:r>
                    <a:rPr lang="en-US">
                      <a:noFill/>
                    </a:rPr>
                    <a:t> </a:t>
                  </a:r>
                </a:p>
              </p:txBody>
            </p:sp>
          </mc:Fallback>
        </mc:AlternateContent>
      </p:grpSp>
    </p:spTree>
    <p:extLst>
      <p:ext uri="{BB962C8B-B14F-4D97-AF65-F5344CB8AC3E}">
        <p14:creationId xmlns:p14="http://schemas.microsoft.com/office/powerpoint/2010/main" val="400773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Fraction Skill: Computation</a:t>
            </a:r>
          </a:p>
        </p:txBody>
      </p:sp>
      <p:sp>
        <p:nvSpPr>
          <p:cNvPr id="5" name="Content Placeholder 4"/>
          <p:cNvSpPr>
            <a:spLocks noGrp="1"/>
          </p:cNvSpPr>
          <p:nvPr>
            <p:ph sz="quarter" idx="11"/>
          </p:nvPr>
        </p:nvSpPr>
        <p:spPr/>
        <p:txBody>
          <a:bodyPr>
            <a:noAutofit/>
          </a:bodyPr>
          <a:lstStyle/>
          <a:p>
            <a:r>
              <a:rPr lang="en-US" sz="2800" dirty="0"/>
              <a:t>Limited instruction for computation.</a:t>
            </a:r>
          </a:p>
          <a:p>
            <a:r>
              <a:rPr lang="en-US" sz="2800" dirty="0"/>
              <a:t>Explain that denominators need to be the same.</a:t>
            </a:r>
          </a:p>
          <a:p>
            <a:pPr lvl="1"/>
            <a:r>
              <a:rPr lang="en-US" sz="2200" dirty="0"/>
              <a:t>Demonstrate procedures with fraction circles.</a:t>
            </a:r>
          </a:p>
          <a:p>
            <a:r>
              <a:rPr lang="en-US" sz="2800" dirty="0"/>
              <a:t>Explain that an equivalent fraction is written to add correctly.</a:t>
            </a:r>
          </a:p>
          <a:p>
            <a:r>
              <a:rPr lang="en-US" sz="2800" dirty="0"/>
              <a:t>This builds on ½ as benchmark.</a:t>
            </a:r>
          </a:p>
        </p:txBody>
      </p:sp>
      <p:sp>
        <p:nvSpPr>
          <p:cNvPr id="3" name="Slide Number Placeholder 2"/>
          <p:cNvSpPr>
            <a:spLocks noGrp="1"/>
          </p:cNvSpPr>
          <p:nvPr>
            <p:ph type="sldNum" sz="quarter" idx="10"/>
          </p:nvPr>
        </p:nvSpPr>
        <p:spPr/>
        <p:txBody>
          <a:bodyPr/>
          <a:lstStyle/>
          <a:p>
            <a:fld id="{CE8079A4-7AA8-4A4F-87E2-7781EC5097DD}" type="slidenum">
              <a:rPr lang="en-US" smtClean="0"/>
              <a:pPr/>
              <a:t>57</a:t>
            </a:fld>
            <a:endParaRPr lang="en-US" dirty="0"/>
          </a:p>
        </p:txBody>
      </p:sp>
      <p:pic>
        <p:nvPicPr>
          <p:cNvPr id="6" name="Picture 5" descr="Example of fraction computation worksheet"/>
          <p:cNvPicPr>
            <a:picLocks noChangeAspect="1"/>
          </p:cNvPicPr>
          <p:nvPr/>
        </p:nvPicPr>
        <p:blipFill>
          <a:blip r:embed="rId3"/>
          <a:stretch>
            <a:fillRect/>
          </a:stretch>
        </p:blipFill>
        <p:spPr>
          <a:xfrm>
            <a:off x="7124408" y="1074694"/>
            <a:ext cx="4185233" cy="5398344"/>
          </a:xfrm>
          <a:prstGeom prst="rect">
            <a:avLst/>
          </a:prstGeom>
        </p:spPr>
      </p:pic>
    </p:spTree>
    <p:extLst>
      <p:ext uri="{BB962C8B-B14F-4D97-AF65-F5344CB8AC3E}">
        <p14:creationId xmlns:p14="http://schemas.microsoft.com/office/powerpoint/2010/main" val="1043858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3600" dirty="0"/>
              <a:t>Fraction Addition</a:t>
            </a:r>
          </a:p>
        </p:txBody>
      </p:sp>
      <p:cxnSp>
        <p:nvCxnSpPr>
          <p:cNvPr id="7" name="Straight Connector 6" descr="One-half is crossed out"/>
          <p:cNvCxnSpPr/>
          <p:nvPr/>
        </p:nvCxnSpPr>
        <p:spPr>
          <a:xfrm>
            <a:off x="5233131" y="1793457"/>
            <a:ext cx="733132" cy="176218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42628" y="3909162"/>
            <a:ext cx="9381094" cy="1969770"/>
          </a:xfrm>
          <a:prstGeom prst="rect">
            <a:avLst/>
          </a:prstGeom>
          <a:noFill/>
        </p:spPr>
        <p:txBody>
          <a:bodyPr wrap="none" rtlCol="0">
            <a:spAutoFit/>
          </a:bodyPr>
          <a:lstStyle/>
          <a:p>
            <a:pPr algn="ctr"/>
            <a:r>
              <a:rPr lang="en-US" b="1" dirty="0"/>
              <a:t>Are the denominators the same?</a:t>
            </a:r>
          </a:p>
          <a:p>
            <a:pPr algn="ctr"/>
            <a:endParaRPr lang="en-US" b="1" dirty="0"/>
          </a:p>
          <a:p>
            <a:pPr algn="ctr"/>
            <a:r>
              <a:rPr lang="en-US" b="1" dirty="0"/>
              <a:t>Is one of the fractions </a:t>
            </a:r>
            <a:r>
              <a:rPr lang="en-US" sz="2600" b="1" dirty="0"/>
              <a:t>½</a:t>
            </a:r>
            <a:r>
              <a:rPr lang="en-US" b="1" dirty="0"/>
              <a:t>?</a:t>
            </a:r>
          </a:p>
          <a:p>
            <a:pPr algn="ctr"/>
            <a:endParaRPr lang="en-US" b="1" dirty="0"/>
          </a:p>
          <a:p>
            <a:pPr algn="ctr"/>
            <a:r>
              <a:rPr lang="en-US" b="1" dirty="0"/>
              <a:t>Rewrite an equivalent fraction for ½ to get same denominators.</a:t>
            </a:r>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353184" y="1822921"/>
                <a:ext cx="4597528" cy="18493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i="1" smtClean="0">
                              <a:latin typeface="Cambria Math" panose="02040503050406030204" pitchFamily="18" charset="0"/>
                            </a:rPr>
                          </m:ctrlPr>
                        </m:fPr>
                        <m:num>
                          <m:r>
                            <a:rPr lang="en-US" sz="4800" i="1">
                              <a:latin typeface="Cambria Math" charset="0"/>
                            </a:rPr>
                            <m:t>2</m:t>
                          </m:r>
                        </m:num>
                        <m:den>
                          <m:r>
                            <a:rPr lang="en-US" sz="4800" i="1">
                              <a:latin typeface="Cambria Math" charset="0"/>
                            </a:rPr>
                            <m:t>10</m:t>
                          </m:r>
                        </m:den>
                      </m:f>
                      <m:r>
                        <a:rPr lang="en-US" sz="4800" i="1">
                          <a:latin typeface="Cambria Math" charset="0"/>
                        </a:rPr>
                        <m:t>+</m:t>
                      </m:r>
                      <m:f>
                        <m:fPr>
                          <m:ctrlPr>
                            <a:rPr lang="en-US" sz="4800" i="1">
                              <a:latin typeface="Cambria Math" panose="02040503050406030204" pitchFamily="18" charset="0"/>
                            </a:rPr>
                          </m:ctrlPr>
                        </m:fPr>
                        <m:num>
                          <m:r>
                            <a:rPr lang="en-US" sz="4800" i="1">
                              <a:latin typeface="Cambria Math" charset="0"/>
                            </a:rPr>
                            <m:t>1</m:t>
                          </m:r>
                        </m:num>
                        <m:den>
                          <m:r>
                            <a:rPr lang="en-US" sz="4800" i="1">
                              <a:latin typeface="Cambria Math" charset="0"/>
                            </a:rPr>
                            <m:t>2</m:t>
                          </m:r>
                        </m:den>
                      </m:f>
                      <m:r>
                        <a:rPr lang="en-US" sz="4800" b="0" i="1" smtClean="0">
                          <a:latin typeface="Cambria Math" charset="0"/>
                        </a:rPr>
                        <m:t>      </m:t>
                      </m:r>
                      <m:r>
                        <a:rPr lang="en-US" sz="4800" i="1">
                          <a:latin typeface="Cambria Math" charset="0"/>
                        </a:rPr>
                        <m:t>=</m:t>
                      </m:r>
                    </m:oMath>
                  </m:oMathPara>
                </a14:m>
                <a:endParaRPr lang="en-US" sz="4800" dirty="0"/>
              </a:p>
              <a:p>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353184" y="1822921"/>
                <a:ext cx="4597528" cy="184935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808980" y="1852385"/>
                <a:ext cx="1670485" cy="19082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charset="0"/>
                            </a:rPr>
                            <m:t>7</m:t>
                          </m:r>
                        </m:num>
                        <m:den>
                          <m:r>
                            <a:rPr lang="en-US" sz="4800" i="1">
                              <a:latin typeface="Cambria Math" charset="0"/>
                            </a:rPr>
                            <m:t>1</m:t>
                          </m:r>
                          <m:r>
                            <a:rPr lang="en-US" sz="4800" b="0" i="1" smtClean="0">
                              <a:latin typeface="Cambria Math" charset="0"/>
                            </a:rPr>
                            <m:t>0</m:t>
                          </m:r>
                        </m:den>
                      </m:f>
                    </m:oMath>
                  </m:oMathPara>
                </a14:m>
                <a:endParaRPr lang="en-US" sz="4800" dirty="0"/>
              </a:p>
              <a:p>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6808980" y="1852385"/>
                <a:ext cx="1670485" cy="190827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820421" y="1822921"/>
                <a:ext cx="1072784" cy="19082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i="1" smtClean="0">
                              <a:solidFill>
                                <a:schemeClr val="accent1"/>
                              </a:solidFill>
                              <a:latin typeface="Cambria Math" panose="02040503050406030204" pitchFamily="18" charset="0"/>
                            </a:rPr>
                          </m:ctrlPr>
                        </m:fPr>
                        <m:num>
                          <m:r>
                            <a:rPr lang="en-US" sz="4800" b="0" i="1" smtClean="0">
                              <a:solidFill>
                                <a:schemeClr val="accent1"/>
                              </a:solidFill>
                              <a:latin typeface="Cambria Math" charset="0"/>
                            </a:rPr>
                            <m:t>5</m:t>
                          </m:r>
                        </m:num>
                        <m:den>
                          <m:r>
                            <a:rPr lang="en-US" sz="4800" i="1">
                              <a:solidFill>
                                <a:schemeClr val="accent1"/>
                              </a:solidFill>
                              <a:latin typeface="Cambria Math" charset="0"/>
                            </a:rPr>
                            <m:t>1</m:t>
                          </m:r>
                          <m:r>
                            <a:rPr lang="en-US" sz="4800" b="0" i="1" smtClean="0">
                              <a:solidFill>
                                <a:schemeClr val="accent1"/>
                              </a:solidFill>
                              <a:latin typeface="Cambria Math" charset="0"/>
                            </a:rPr>
                            <m:t>0</m:t>
                          </m:r>
                        </m:den>
                      </m:f>
                    </m:oMath>
                  </m:oMathPara>
                </a14:m>
                <a:endParaRPr lang="en-US" sz="4800" dirty="0"/>
              </a:p>
              <a:p>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5820421" y="1822921"/>
                <a:ext cx="1072784" cy="1908279"/>
              </a:xfrm>
              <a:prstGeom prst="rect">
                <a:avLst/>
              </a:prstGeom>
              <a:blipFill>
                <a:blip r:embed="rId5"/>
                <a:stretch>
                  <a:fillRect/>
                </a:stretch>
              </a:blipFill>
            </p:spPr>
            <p:txBody>
              <a:bodyPr/>
              <a:lstStyle/>
              <a:p>
                <a:r>
                  <a:rPr lang="en-US">
                    <a:noFill/>
                  </a:rPr>
                  <a:t> </a:t>
                </a:r>
              </a:p>
            </p:txBody>
          </p:sp>
        </mc:Fallback>
      </mc:AlternateContent>
      <p:sp>
        <p:nvSpPr>
          <p:cNvPr id="13" name="Slide Number Placeholder 3">
            <a:extLst>
              <a:ext uri="{FF2B5EF4-FFF2-40B4-BE49-F238E27FC236}">
                <a16:creationId xmlns:a16="http://schemas.microsoft.com/office/drawing/2014/main" id="{22DBDDA3-9074-4692-B3CF-A9EC96A5829A}"/>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58</a:t>
            </a:fld>
            <a:endParaRPr lang="en-US" dirty="0"/>
          </a:p>
        </p:txBody>
      </p:sp>
    </p:spTree>
    <p:extLst>
      <p:ext uri="{BB962C8B-B14F-4D97-AF65-F5344CB8AC3E}">
        <p14:creationId xmlns:p14="http://schemas.microsoft.com/office/powerpoint/2010/main" val="9857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dissolv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dissolv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Fraction Skill: Improper to Mixed</a:t>
            </a:r>
          </a:p>
        </p:txBody>
      </p:sp>
      <p:sp>
        <p:nvSpPr>
          <p:cNvPr id="3" name="Slide Number Placeholder 2"/>
          <p:cNvSpPr>
            <a:spLocks noGrp="1"/>
          </p:cNvSpPr>
          <p:nvPr>
            <p:ph type="sldNum" sz="quarter" idx="10"/>
          </p:nvPr>
        </p:nvSpPr>
        <p:spPr/>
        <p:txBody>
          <a:bodyPr/>
          <a:lstStyle/>
          <a:p>
            <a:fld id="{CE8079A4-7AA8-4A4F-87E2-7781EC5097DD}" type="slidenum">
              <a:rPr lang="en-US" smtClean="0"/>
              <a:pPr/>
              <a:t>59</a:t>
            </a:fld>
            <a:endParaRPr lang="en-US" dirty="0"/>
          </a:p>
        </p:txBody>
      </p:sp>
      <p:pic>
        <p:nvPicPr>
          <p:cNvPr id="5" name="Picture 4" descr="Writing mixed numbers as improper fractions. Mixed number one and one-half.&#10;&#10;Step 1: Write a fraction equal to 1 with the same denominator. Two-halves. &#10;&#10;Step 2: Answer to Step 1 plus proper fraction. Two-halves plus one-half is equal to three-halves.&#10;&#10;Three-halves is your new improper fraction."/>
          <p:cNvPicPr>
            <a:picLocks noChangeAspect="1"/>
          </p:cNvPicPr>
          <p:nvPr/>
        </p:nvPicPr>
        <p:blipFill>
          <a:blip r:embed="rId3"/>
          <a:stretch>
            <a:fillRect/>
          </a:stretch>
        </p:blipFill>
        <p:spPr>
          <a:xfrm>
            <a:off x="1042112" y="1074694"/>
            <a:ext cx="4349695" cy="5394082"/>
          </a:xfrm>
          <a:prstGeom prst="rect">
            <a:avLst/>
          </a:prstGeom>
          <a:noFill/>
        </p:spPr>
      </p:pic>
      <p:pic>
        <p:nvPicPr>
          <p:cNvPr id="6" name="Picture 5" descr="Writing improper fractions as mixed numbers&#10;&#10;Improper Fraction: three-halves&#10;&#10;Step 1: Write a fraction equal to 1 with the same denominator. Two-halves.&#10;&#10;Step 2: Subtract. Three-halves minus two-halves is equal to one-half.&#10;&#10;Step 3: Answer to Step 2 plus 1. One-half plus one is equal to one and one-half."/>
          <p:cNvPicPr>
            <a:picLocks noChangeAspect="1"/>
          </p:cNvPicPr>
          <p:nvPr/>
        </p:nvPicPr>
        <p:blipFill>
          <a:blip r:embed="rId4"/>
          <a:stretch>
            <a:fillRect/>
          </a:stretch>
        </p:blipFill>
        <p:spPr>
          <a:xfrm>
            <a:off x="6750974" y="1169208"/>
            <a:ext cx="4048405" cy="5359715"/>
          </a:xfrm>
          <a:prstGeom prst="rect">
            <a:avLst/>
          </a:prstGeom>
          <a:noFill/>
        </p:spPr>
      </p:pic>
      <p:sp>
        <p:nvSpPr>
          <p:cNvPr id="7" name="TextBox 6">
            <a:extLst>
              <a:ext uri="{FF2B5EF4-FFF2-40B4-BE49-F238E27FC236}">
                <a16:creationId xmlns:a16="http://schemas.microsoft.com/office/drawing/2014/main" id="{28C6B405-8350-6945-81BF-4DD5D86B5051}"/>
              </a:ext>
            </a:extLst>
          </p:cNvPr>
          <p:cNvSpPr txBox="1"/>
          <p:nvPr/>
        </p:nvSpPr>
        <p:spPr>
          <a:xfrm>
            <a:off x="7151427" y="6299499"/>
            <a:ext cx="6284360" cy="338554"/>
          </a:xfrm>
          <a:prstGeom prst="rect">
            <a:avLst/>
          </a:prstGeom>
          <a:noFill/>
        </p:spPr>
        <p:txBody>
          <a:bodyPr wrap="square" rtlCol="0">
            <a:spAutoFit/>
          </a:bodyPr>
          <a:lstStyle/>
          <a:p>
            <a:r>
              <a:rPr lang="en-US" sz="1600" dirty="0">
                <a:latin typeface="Abadi MT Condensed Light" charset="0"/>
                <a:ea typeface="Abadi MT Condensed Light" charset="0"/>
                <a:cs typeface="Abadi MT Condensed Light" charset="0"/>
              </a:rPr>
              <a:t>Fuchs, Schumacher, Malone, &amp; Fuchs, 2016; </a:t>
            </a:r>
            <a:r>
              <a:rPr lang="en-US" sz="1600" dirty="0"/>
              <a:t>Fraction Face-off! ©</a:t>
            </a:r>
          </a:p>
        </p:txBody>
      </p:sp>
    </p:spTree>
    <p:extLst>
      <p:ext uri="{BB962C8B-B14F-4D97-AF65-F5344CB8AC3E}">
        <p14:creationId xmlns:p14="http://schemas.microsoft.com/office/powerpoint/2010/main" val="132840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Learning a </a:t>
            </a:r>
            <a:r>
              <a:rPr lang="en-US" i="1" dirty="0"/>
              <a:t>New Representation </a:t>
            </a:r>
            <a:r>
              <a:rPr lang="en-US" dirty="0"/>
              <a:t>in Relation to </a:t>
            </a:r>
            <a:r>
              <a:rPr lang="en-US" i="1" dirty="0"/>
              <a:t>Magnitude</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916518" y="1600200"/>
                <a:ext cx="10966449" cy="4714531"/>
              </a:xfrm>
            </p:spPr>
            <p:txBody>
              <a:bodyPr>
                <a:normAutofit/>
              </a:bodyPr>
              <a:lstStyle/>
              <a:p>
                <a:pPr marL="571500" indent="-571500">
                  <a:spcBef>
                    <a:spcPts val="900"/>
                  </a:spcBef>
                  <a:buFont typeface="Arial" panose="020B0604020202020204" pitchFamily="34" charset="0"/>
                  <a:buChar char="•"/>
                </a:pPr>
                <a:r>
                  <a:rPr lang="en-US" dirty="0"/>
                  <a:t>One number is represented by two numerals separated by a fraction bar. </a:t>
                </a:r>
              </a:p>
              <a:p>
                <a:pPr>
                  <a:spcBef>
                    <a:spcPts val="900"/>
                  </a:spcBef>
                </a:pP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3</m:t>
                        </m:r>
                      </m:num>
                      <m:den>
                        <m:r>
                          <a:rPr lang="en-US" i="1">
                            <a:latin typeface="Cambria Math"/>
                          </a:rPr>
                          <m:t>4</m:t>
                        </m:r>
                      </m:den>
                    </m:f>
                  </m:oMath>
                </a14:m>
                <a:r>
                  <a:rPr lang="en-US" dirty="0"/>
                  <a:t> 	vs. 	4</a:t>
                </a:r>
              </a:p>
              <a:p>
                <a:pPr marL="571500" indent="-571500">
                  <a:spcBef>
                    <a:spcPts val="1200"/>
                  </a:spcBef>
                  <a:buFont typeface="Arial" panose="020B0604020202020204" pitchFamily="34" charset="0"/>
                  <a:buChar char="•"/>
                </a:pPr>
                <a:r>
                  <a:rPr lang="en-US" dirty="0"/>
                  <a:t>Numbers of the same magnitude can look different. </a:t>
                </a:r>
              </a:p>
              <a:p>
                <a:pPr>
                  <a:spcBef>
                    <a:spcPts val="900"/>
                  </a:spcBef>
                </a:pP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3</m:t>
                        </m:r>
                      </m:num>
                      <m:den>
                        <m:r>
                          <a:rPr lang="en-US" i="1">
                            <a:latin typeface="Cambria Math"/>
                          </a:rPr>
                          <m:t>4</m:t>
                        </m:r>
                      </m:den>
                    </m:f>
                    <m:r>
                      <a:rPr lang="en-US" i="1">
                        <a:latin typeface="Cambria Math"/>
                      </a:rPr>
                      <m:t> </m:t>
                    </m:r>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9</m:t>
                        </m:r>
                      </m:num>
                      <m:den>
                        <m:r>
                          <a:rPr lang="en-US" i="1">
                            <a:latin typeface="Cambria Math"/>
                          </a:rPr>
                          <m:t>12</m:t>
                        </m:r>
                      </m:den>
                    </m:f>
                    <m:r>
                      <a:rPr lang="en-US" b="0" i="0" smtClean="0">
                        <a:latin typeface="Cambria Math" charset="0"/>
                      </a:rPr>
                      <m:t> </m:t>
                    </m:r>
                  </m:oMath>
                </a14:m>
                <a:r>
                  <a:rPr lang="en-US" dirty="0"/>
                  <a:t>		</a:t>
                </a:r>
                <a14:m>
                  <m:oMath xmlns:m="http://schemas.openxmlformats.org/officeDocument/2006/math">
                    <m:f>
                      <m:fPr>
                        <m:ctrlPr>
                          <a:rPr lang="en-US" i="1">
                            <a:latin typeface="Cambria Math" panose="02040503050406030204" pitchFamily="18" charset="0"/>
                          </a:rPr>
                        </m:ctrlPr>
                      </m:fPr>
                      <m:num>
                        <m:r>
                          <a:rPr lang="en-US" b="0" i="1" smtClean="0">
                            <a:latin typeface="Cambria Math" charset="0"/>
                          </a:rPr>
                          <m:t>15</m:t>
                        </m:r>
                      </m:num>
                      <m:den>
                        <m:r>
                          <a:rPr lang="en-US" i="1">
                            <a:latin typeface="Cambria Math"/>
                          </a:rPr>
                          <m:t>2</m:t>
                        </m:r>
                        <m:r>
                          <a:rPr lang="en-US" b="0" i="1" smtClean="0">
                            <a:latin typeface="Cambria Math" charset="0"/>
                          </a:rPr>
                          <m:t>0</m:t>
                        </m:r>
                      </m:den>
                    </m:f>
                    <m:r>
                      <a:rPr lang="en-US">
                        <a:latin typeface="Cambria Math" charset="0"/>
                      </a:rPr>
                      <m:t> </m:t>
                    </m:r>
                  </m:oMath>
                </a14:m>
                <a:r>
                  <a:rPr lang="en-US" dirty="0"/>
                  <a:t>		</a:t>
                </a:r>
                <a14:m>
                  <m:oMath xmlns:m="http://schemas.openxmlformats.org/officeDocument/2006/math">
                    <m:f>
                      <m:fPr>
                        <m:ctrlPr>
                          <a:rPr lang="en-US" i="1">
                            <a:latin typeface="Cambria Math" panose="02040503050406030204" pitchFamily="18" charset="0"/>
                          </a:rPr>
                        </m:ctrlPr>
                      </m:fPr>
                      <m:num>
                        <m:r>
                          <a:rPr lang="en-US" b="0" i="1" smtClean="0">
                            <a:latin typeface="Cambria Math" charset="0"/>
                          </a:rPr>
                          <m:t>7</m:t>
                        </m:r>
                        <m:r>
                          <a:rPr lang="en-US" i="1">
                            <a:latin typeface="Cambria Math" charset="0"/>
                          </a:rPr>
                          <m:t>5</m:t>
                        </m:r>
                      </m:num>
                      <m:den>
                        <m:r>
                          <a:rPr lang="en-US" b="0" i="1" smtClean="0">
                            <a:latin typeface="Cambria Math" charset="0"/>
                          </a:rPr>
                          <m:t>10</m:t>
                        </m:r>
                        <m:r>
                          <a:rPr lang="en-US" i="1">
                            <a:latin typeface="Cambria Math" charset="0"/>
                          </a:rPr>
                          <m:t>0</m:t>
                        </m:r>
                      </m:den>
                    </m:f>
                    <m:r>
                      <a:rPr lang="en-US">
                        <a:latin typeface="Cambria Math" charset="0"/>
                      </a:rPr>
                      <m:t> </m:t>
                    </m:r>
                  </m:oMath>
                </a14:m>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916518" y="1600200"/>
                <a:ext cx="10966449" cy="4714531"/>
              </a:xfrm>
              <a:blipFill>
                <a:blip r:embed="rId3"/>
                <a:stretch>
                  <a:fillRect l="-1556" t="-1940"/>
                </a:stretch>
              </a:blipFill>
            </p:spPr>
            <p:txBody>
              <a:bodyPr/>
              <a:lstStyle/>
              <a:p>
                <a:r>
                  <a:rPr lang="en-US">
                    <a:noFill/>
                  </a:rPr>
                  <a:t> </a:t>
                </a:r>
              </a:p>
            </p:txBody>
          </p:sp>
        </mc:Fallback>
      </mc:AlternateContent>
      <p:sp>
        <p:nvSpPr>
          <p:cNvPr id="5" name="Slide Number Placeholder 4"/>
          <p:cNvSpPr>
            <a:spLocks noGrp="1"/>
          </p:cNvSpPr>
          <p:nvPr>
            <p:ph type="sldNum" sz="quarter" idx="10"/>
          </p:nvPr>
        </p:nvSpPr>
        <p:spPr/>
        <p:txBody>
          <a:bodyPr/>
          <a:lstStyle/>
          <a:p>
            <a:fld id="{556C903B-A9A8-9643-9413-B88BA9C2F039}" type="slidenum">
              <a:rPr lang="en-US" smtClean="0"/>
              <a:t>6</a:t>
            </a:fld>
            <a:endParaRPr lang="en-US" dirty="0"/>
          </a:p>
        </p:txBody>
      </p:sp>
    </p:spTree>
    <p:extLst>
      <p:ext uri="{BB962C8B-B14F-4D97-AF65-F5344CB8AC3E}">
        <p14:creationId xmlns:p14="http://schemas.microsoft.com/office/powerpoint/2010/main" val="5860463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Problems: Multiplicative Reasoning</a:t>
            </a:r>
          </a:p>
        </p:txBody>
      </p:sp>
      <p:pic>
        <p:nvPicPr>
          <p:cNvPr id="4" name="Content Placeholder 3" descr="Splitting:Grouping Card.pdf"/>
          <p:cNvPicPr>
            <a:picLocks noGrp="1" noChangeAspect="1"/>
          </p:cNvPicPr>
          <p:nvPr>
            <p:ph sz="quarter" idx="11"/>
          </p:nvPr>
        </p:nvPicPr>
        <p:blipFill rotWithShape="1">
          <a:blip r:embed="rId3">
            <a:extLst>
              <a:ext uri="{28A0092B-C50C-407E-A947-70E740481C1C}">
                <a14:useLocalDpi xmlns:a14="http://schemas.microsoft.com/office/drawing/2010/main" val="0"/>
              </a:ext>
            </a:extLst>
          </a:blip>
          <a:stretch/>
        </p:blipFill>
        <p:spPr>
          <a:xfrm>
            <a:off x="6096000" y="1462209"/>
            <a:ext cx="5324475" cy="4114367"/>
          </a:xfrm>
        </p:spPr>
      </p:pic>
      <p:sp>
        <p:nvSpPr>
          <p:cNvPr id="5" name="Content Placeholder 4"/>
          <p:cNvSpPr txBox="1">
            <a:spLocks/>
          </p:cNvSpPr>
          <p:nvPr/>
        </p:nvSpPr>
        <p:spPr>
          <a:xfrm>
            <a:off x="916518" y="1074694"/>
            <a:ext cx="4384145" cy="5237207"/>
          </a:xfrm>
          <a:prstGeom prst="rect">
            <a:avLst/>
          </a:prstGeom>
        </p:spPr>
        <p:txBody>
          <a:bodyPr>
            <a:noAutofit/>
          </a:bodyPr>
          <a:lstStyle>
            <a:lvl1pPr marL="228600" indent="-228600" algn="l" rtl="0" eaLnBrk="0" fontAlgn="base" hangingPunct="0">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0" fontAlgn="base" hangingPunct="0">
              <a:spcBef>
                <a:spcPts val="6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0" fontAlgn="base" hangingPunct="0">
              <a:spcBef>
                <a:spcPts val="6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0" fontAlgn="base" hangingPunct="0">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a:lstStyle>
          <a:p>
            <a:pPr marL="0" indent="0">
              <a:buNone/>
            </a:pPr>
            <a:endParaRPr lang="en-US" sz="2800" dirty="0"/>
          </a:p>
          <a:p>
            <a:r>
              <a:rPr lang="en-US" dirty="0"/>
              <a:t>Word problem instruction uses schema-based instruction.</a:t>
            </a:r>
          </a:p>
          <a:p>
            <a:pPr>
              <a:spcBef>
                <a:spcPts val="1200"/>
              </a:spcBef>
            </a:pPr>
            <a:r>
              <a:rPr lang="en-US" dirty="0"/>
              <a:t>Students are taught to recognize and solve similar problem types and apply procedures appropriately.</a:t>
            </a:r>
          </a:p>
        </p:txBody>
      </p:sp>
      <p:sp>
        <p:nvSpPr>
          <p:cNvPr id="7" name="Slide Number Placeholder 3">
            <a:extLst>
              <a:ext uri="{FF2B5EF4-FFF2-40B4-BE49-F238E27FC236}">
                <a16:creationId xmlns:a16="http://schemas.microsoft.com/office/drawing/2014/main" id="{8D1C1835-A502-486C-BE67-B7FA8B3341D7}"/>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60</a:t>
            </a:fld>
            <a:endParaRPr lang="en-US" dirty="0"/>
          </a:p>
        </p:txBody>
      </p:sp>
      <p:sp>
        <p:nvSpPr>
          <p:cNvPr id="6" name="TextBox 5">
            <a:extLst>
              <a:ext uri="{FF2B5EF4-FFF2-40B4-BE49-F238E27FC236}">
                <a16:creationId xmlns:a16="http://schemas.microsoft.com/office/drawing/2014/main" id="{BD2680E8-11B9-4D45-831C-E2CBE1AE4E56}"/>
              </a:ext>
            </a:extLst>
          </p:cNvPr>
          <p:cNvSpPr txBox="1"/>
          <p:nvPr/>
        </p:nvSpPr>
        <p:spPr>
          <a:xfrm>
            <a:off x="7086601" y="6241284"/>
            <a:ext cx="6284360" cy="338554"/>
          </a:xfrm>
          <a:prstGeom prst="rect">
            <a:avLst/>
          </a:prstGeom>
          <a:noFill/>
        </p:spPr>
        <p:txBody>
          <a:bodyPr wrap="square" rtlCol="0">
            <a:spAutoFit/>
          </a:bodyPr>
          <a:lstStyle/>
          <a:p>
            <a:r>
              <a:rPr lang="en-US" sz="1600" dirty="0">
                <a:latin typeface="Abadi MT Condensed Light" charset="0"/>
                <a:ea typeface="Abadi MT Condensed Light" charset="0"/>
                <a:cs typeface="Abadi MT Condensed Light" charset="0"/>
              </a:rPr>
              <a:t>Fuchs, Schumacher, Malone, &amp; Fuchs, 2016; </a:t>
            </a:r>
            <a:r>
              <a:rPr lang="en-US" sz="1600" dirty="0"/>
              <a:t>Fraction Face-off! ©</a:t>
            </a:r>
          </a:p>
        </p:txBody>
      </p:sp>
    </p:spTree>
    <p:extLst>
      <p:ext uri="{BB962C8B-B14F-4D97-AF65-F5344CB8AC3E}">
        <p14:creationId xmlns:p14="http://schemas.microsoft.com/office/powerpoint/2010/main" val="1285228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Word Problems: Splitting</a:t>
            </a:r>
          </a:p>
        </p:txBody>
      </p:sp>
      <p:sp>
        <p:nvSpPr>
          <p:cNvPr id="4" name="Rectangle 3"/>
          <p:cNvSpPr/>
          <p:nvPr/>
        </p:nvSpPr>
        <p:spPr>
          <a:xfrm>
            <a:off x="2098196" y="2649555"/>
            <a:ext cx="8081457" cy="830997"/>
          </a:xfrm>
          <a:prstGeom prst="rect">
            <a:avLst/>
          </a:prstGeom>
        </p:spPr>
        <p:txBody>
          <a:bodyPr wrap="square">
            <a:spAutoFit/>
          </a:bodyPr>
          <a:lstStyle/>
          <a:p>
            <a:pPr lvl="0"/>
            <a:r>
              <a:rPr lang="en-US" b="1" dirty="0"/>
              <a:t>Matt has 2 apples. He cut each apple into fifths. How many pieces of apple does Matt have?  </a:t>
            </a:r>
          </a:p>
        </p:txBody>
      </p:sp>
      <p:sp>
        <p:nvSpPr>
          <p:cNvPr id="5" name="TextBox 4"/>
          <p:cNvSpPr txBox="1"/>
          <p:nvPr/>
        </p:nvSpPr>
        <p:spPr>
          <a:xfrm>
            <a:off x="2098195" y="1906690"/>
            <a:ext cx="1281120" cy="461665"/>
          </a:xfrm>
          <a:prstGeom prst="rect">
            <a:avLst/>
          </a:prstGeom>
          <a:noFill/>
        </p:spPr>
        <p:txBody>
          <a:bodyPr wrap="none" rtlCol="0">
            <a:spAutoFit/>
          </a:bodyPr>
          <a:lstStyle/>
          <a:p>
            <a:r>
              <a:rPr lang="en-US" dirty="0">
                <a:solidFill>
                  <a:schemeClr val="bg2">
                    <a:lumMod val="50000"/>
                  </a:schemeClr>
                </a:solidFill>
              </a:rPr>
              <a:t>Splitting</a:t>
            </a:r>
          </a:p>
        </p:txBody>
      </p:sp>
      <p:sp>
        <p:nvSpPr>
          <p:cNvPr id="6" name="TextBox 5"/>
          <p:cNvSpPr txBox="1"/>
          <p:nvPr/>
        </p:nvSpPr>
        <p:spPr>
          <a:xfrm>
            <a:off x="2098196" y="4058887"/>
            <a:ext cx="8089074" cy="1938992"/>
          </a:xfrm>
          <a:prstGeom prst="rect">
            <a:avLst/>
          </a:prstGeom>
          <a:noFill/>
        </p:spPr>
        <p:txBody>
          <a:bodyPr wrap="none" rtlCol="0">
            <a:spAutoFit/>
          </a:bodyPr>
          <a:lstStyle/>
          <a:p>
            <a:r>
              <a:rPr lang="en-US" i="1" dirty="0"/>
              <a:t>Name the Problem Type</a:t>
            </a:r>
          </a:p>
          <a:p>
            <a:endParaRPr lang="en-US" dirty="0"/>
          </a:p>
          <a:p>
            <a:r>
              <a:rPr lang="en-US" dirty="0"/>
              <a:t>Focus on vocabulary (e.g., </a:t>
            </a:r>
            <a:r>
              <a:rPr lang="en-US" i="1" dirty="0"/>
              <a:t>cutting</a:t>
            </a:r>
            <a:r>
              <a:rPr lang="en-US" dirty="0"/>
              <a:t>, </a:t>
            </a:r>
            <a:r>
              <a:rPr lang="en-US" i="1" dirty="0"/>
              <a:t>dividing</a:t>
            </a:r>
            <a:r>
              <a:rPr lang="en-US" dirty="0"/>
              <a:t>, </a:t>
            </a:r>
            <a:r>
              <a:rPr lang="en-US" i="1" dirty="0"/>
              <a:t>splitting</a:t>
            </a:r>
            <a:r>
              <a:rPr lang="en-US" dirty="0"/>
              <a:t>, etc.).</a:t>
            </a:r>
          </a:p>
          <a:p>
            <a:r>
              <a:rPr lang="en-US" dirty="0"/>
              <a:t>What’s happening in the story? </a:t>
            </a:r>
          </a:p>
          <a:p>
            <a:r>
              <a:rPr lang="en-US" dirty="0"/>
              <a:t>Do we end up with pieces at the end?</a:t>
            </a:r>
          </a:p>
        </p:txBody>
      </p:sp>
      <p:sp>
        <p:nvSpPr>
          <p:cNvPr id="8" name="Slide Number Placeholder 3">
            <a:extLst>
              <a:ext uri="{FF2B5EF4-FFF2-40B4-BE49-F238E27FC236}">
                <a16:creationId xmlns:a16="http://schemas.microsoft.com/office/drawing/2014/main" id="{5C643EB0-F7B2-4CE2-BF60-655DDA6272F5}"/>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61</a:t>
            </a:fld>
            <a:endParaRPr lang="en-US" dirty="0"/>
          </a:p>
        </p:txBody>
      </p:sp>
    </p:spTree>
    <p:extLst>
      <p:ext uri="{BB962C8B-B14F-4D97-AF65-F5344CB8AC3E}">
        <p14:creationId xmlns:p14="http://schemas.microsoft.com/office/powerpoint/2010/main" val="144482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Word Problems: Splitting (Cont.)</a:t>
            </a:r>
          </a:p>
        </p:txBody>
      </p:sp>
      <p:sp>
        <p:nvSpPr>
          <p:cNvPr id="4" name="Rectangle 3"/>
          <p:cNvSpPr/>
          <p:nvPr/>
        </p:nvSpPr>
        <p:spPr>
          <a:xfrm>
            <a:off x="2098196" y="2649555"/>
            <a:ext cx="8081457" cy="830997"/>
          </a:xfrm>
          <a:prstGeom prst="rect">
            <a:avLst/>
          </a:prstGeom>
        </p:spPr>
        <p:txBody>
          <a:bodyPr wrap="square">
            <a:spAutoFit/>
          </a:bodyPr>
          <a:lstStyle/>
          <a:p>
            <a:pPr lvl="0"/>
            <a:r>
              <a:rPr lang="en-US" b="1" dirty="0"/>
              <a:t>Matt has 2 apples. He cut each apple into fifths. How many pieces of apple does Matt have?  </a:t>
            </a:r>
          </a:p>
        </p:txBody>
      </p:sp>
      <p:sp>
        <p:nvSpPr>
          <p:cNvPr id="5" name="TextBox 4"/>
          <p:cNvSpPr txBox="1"/>
          <p:nvPr/>
        </p:nvSpPr>
        <p:spPr>
          <a:xfrm>
            <a:off x="2098195" y="1906690"/>
            <a:ext cx="1281120" cy="461665"/>
          </a:xfrm>
          <a:prstGeom prst="rect">
            <a:avLst/>
          </a:prstGeom>
          <a:noFill/>
        </p:spPr>
        <p:txBody>
          <a:bodyPr wrap="none" rtlCol="0">
            <a:spAutoFit/>
          </a:bodyPr>
          <a:lstStyle/>
          <a:p>
            <a:r>
              <a:rPr lang="en-US" dirty="0">
                <a:solidFill>
                  <a:schemeClr val="bg2">
                    <a:lumMod val="50000"/>
                  </a:schemeClr>
                </a:solidFill>
              </a:rPr>
              <a:t>Splitting</a:t>
            </a:r>
          </a:p>
        </p:txBody>
      </p:sp>
      <p:sp>
        <p:nvSpPr>
          <p:cNvPr id="6" name="TextBox 5"/>
          <p:cNvSpPr txBox="1"/>
          <p:nvPr/>
        </p:nvSpPr>
        <p:spPr>
          <a:xfrm>
            <a:off x="2098196" y="4058887"/>
            <a:ext cx="6229590" cy="1569660"/>
          </a:xfrm>
          <a:prstGeom prst="rect">
            <a:avLst/>
          </a:prstGeom>
          <a:noFill/>
        </p:spPr>
        <p:txBody>
          <a:bodyPr wrap="none" rtlCol="0">
            <a:spAutoFit/>
          </a:bodyPr>
          <a:lstStyle/>
          <a:p>
            <a:r>
              <a:rPr lang="en-US" i="1" dirty="0"/>
              <a:t>1. Underline what’s </a:t>
            </a:r>
            <a:r>
              <a:rPr lang="en-US" i="1" u="sng" dirty="0"/>
              <a:t>missing</a:t>
            </a:r>
            <a:r>
              <a:rPr lang="en-US" dirty="0"/>
              <a:t>.</a:t>
            </a:r>
          </a:p>
          <a:p>
            <a:endParaRPr lang="en-US" dirty="0"/>
          </a:p>
          <a:p>
            <a:r>
              <a:rPr lang="en-US" dirty="0"/>
              <a:t>What is the story asking us to find? </a:t>
            </a:r>
          </a:p>
          <a:p>
            <a:r>
              <a:rPr lang="en-US" dirty="0"/>
              <a:t>This will help us label our answer in the end.</a:t>
            </a:r>
          </a:p>
        </p:txBody>
      </p:sp>
      <p:sp>
        <p:nvSpPr>
          <p:cNvPr id="3" name="TextBox 2">
            <a:extLst>
              <a:ext uri="{C183D7F6-B498-43B3-948B-1728B52AA6E4}">
                <adec:decorative xmlns:adec="http://schemas.microsoft.com/office/drawing/2017/decorative" val="1"/>
              </a:ext>
            </a:extLst>
          </p:cNvPr>
          <p:cNvSpPr txBox="1"/>
          <p:nvPr/>
        </p:nvSpPr>
        <p:spPr>
          <a:xfrm>
            <a:off x="-1711804" y="2485034"/>
            <a:ext cx="184731" cy="461665"/>
          </a:xfrm>
          <a:prstGeom prst="rect">
            <a:avLst/>
          </a:prstGeom>
          <a:noFill/>
        </p:spPr>
        <p:txBody>
          <a:bodyPr wrap="none" rtlCol="0">
            <a:spAutoFit/>
          </a:bodyPr>
          <a:lstStyle/>
          <a:p>
            <a:endParaRPr lang="en-US" dirty="0"/>
          </a:p>
        </p:txBody>
      </p:sp>
      <p:sp>
        <p:nvSpPr>
          <p:cNvPr id="8" name="Slide Number Placeholder 3">
            <a:extLst>
              <a:ext uri="{FF2B5EF4-FFF2-40B4-BE49-F238E27FC236}">
                <a16:creationId xmlns:a16="http://schemas.microsoft.com/office/drawing/2014/main" id="{7CC3A572-CCDF-4245-95BD-9A9509CB052D}"/>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62</a:t>
            </a:fld>
            <a:endParaRPr lang="en-US" dirty="0"/>
          </a:p>
        </p:txBody>
      </p:sp>
    </p:spTree>
    <p:extLst>
      <p:ext uri="{BB962C8B-B14F-4D97-AF65-F5344CB8AC3E}">
        <p14:creationId xmlns:p14="http://schemas.microsoft.com/office/powerpoint/2010/main" val="1619086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Word Problems: Splitting (Cont.)</a:t>
            </a:r>
          </a:p>
        </p:txBody>
      </p:sp>
      <p:sp>
        <p:nvSpPr>
          <p:cNvPr id="4" name="Rectangle 3"/>
          <p:cNvSpPr/>
          <p:nvPr/>
        </p:nvSpPr>
        <p:spPr>
          <a:xfrm>
            <a:off x="2098196" y="2649555"/>
            <a:ext cx="8081457" cy="830997"/>
          </a:xfrm>
          <a:prstGeom prst="rect">
            <a:avLst/>
          </a:prstGeom>
        </p:spPr>
        <p:txBody>
          <a:bodyPr wrap="square">
            <a:spAutoFit/>
          </a:bodyPr>
          <a:lstStyle/>
          <a:p>
            <a:pPr lvl="0"/>
            <a:r>
              <a:rPr lang="en-US" b="1" dirty="0"/>
              <a:t>Matt has 2 apples. He cut each apple into fifths. How many </a:t>
            </a:r>
            <a:r>
              <a:rPr lang="en-US" b="1" u="sng" dirty="0">
                <a:solidFill>
                  <a:srgbClr val="1466C5"/>
                </a:solidFill>
              </a:rPr>
              <a:t>pieces of apple</a:t>
            </a:r>
            <a:r>
              <a:rPr lang="en-US" dirty="0">
                <a:solidFill>
                  <a:srgbClr val="1466C5"/>
                </a:solidFill>
              </a:rPr>
              <a:t> </a:t>
            </a:r>
            <a:r>
              <a:rPr lang="en-US" b="1" dirty="0"/>
              <a:t>does Matt have?  </a:t>
            </a:r>
          </a:p>
        </p:txBody>
      </p:sp>
      <p:sp>
        <p:nvSpPr>
          <p:cNvPr id="5" name="TextBox 4"/>
          <p:cNvSpPr txBox="1"/>
          <p:nvPr/>
        </p:nvSpPr>
        <p:spPr>
          <a:xfrm>
            <a:off x="2098195" y="1906690"/>
            <a:ext cx="1281120" cy="461665"/>
          </a:xfrm>
          <a:prstGeom prst="rect">
            <a:avLst/>
          </a:prstGeom>
          <a:noFill/>
        </p:spPr>
        <p:txBody>
          <a:bodyPr wrap="none" rtlCol="0">
            <a:spAutoFit/>
          </a:bodyPr>
          <a:lstStyle/>
          <a:p>
            <a:r>
              <a:rPr lang="en-US" dirty="0">
                <a:solidFill>
                  <a:schemeClr val="bg2">
                    <a:lumMod val="50000"/>
                  </a:schemeClr>
                </a:solidFill>
              </a:rPr>
              <a:t>Splitting</a:t>
            </a:r>
          </a:p>
        </p:txBody>
      </p:sp>
      <p:sp>
        <p:nvSpPr>
          <p:cNvPr id="6" name="TextBox 5"/>
          <p:cNvSpPr txBox="1"/>
          <p:nvPr/>
        </p:nvSpPr>
        <p:spPr>
          <a:xfrm>
            <a:off x="2098196" y="4058887"/>
            <a:ext cx="6229590" cy="1569660"/>
          </a:xfrm>
          <a:prstGeom prst="rect">
            <a:avLst/>
          </a:prstGeom>
          <a:noFill/>
        </p:spPr>
        <p:txBody>
          <a:bodyPr wrap="none" rtlCol="0">
            <a:spAutoFit/>
          </a:bodyPr>
          <a:lstStyle/>
          <a:p>
            <a:pPr marL="457200" indent="-457200">
              <a:buAutoNum type="arabicPeriod"/>
            </a:pPr>
            <a:r>
              <a:rPr lang="en-US" i="1" dirty="0"/>
              <a:t>Underline what’s </a:t>
            </a:r>
            <a:r>
              <a:rPr lang="en-US" i="1" u="sng" dirty="0"/>
              <a:t>missing</a:t>
            </a:r>
            <a:r>
              <a:rPr lang="en-US" dirty="0"/>
              <a:t>.</a:t>
            </a:r>
          </a:p>
          <a:p>
            <a:pPr marL="457200" indent="-457200">
              <a:buAutoNum type="arabicPeriod"/>
            </a:pPr>
            <a:endParaRPr lang="en-US" i="1" u="sng" dirty="0"/>
          </a:p>
          <a:p>
            <a:r>
              <a:rPr lang="en-US" dirty="0"/>
              <a:t>What is the story asking us to find? </a:t>
            </a:r>
          </a:p>
          <a:p>
            <a:r>
              <a:rPr lang="en-US" dirty="0"/>
              <a:t>This will help us label our answer in the end.</a:t>
            </a:r>
          </a:p>
        </p:txBody>
      </p:sp>
      <p:sp>
        <p:nvSpPr>
          <p:cNvPr id="3" name="TextBox 2">
            <a:extLst>
              <a:ext uri="{C183D7F6-B498-43B3-948B-1728B52AA6E4}">
                <adec:decorative xmlns:adec="http://schemas.microsoft.com/office/drawing/2017/decorative" val="1"/>
              </a:ext>
            </a:extLst>
          </p:cNvPr>
          <p:cNvSpPr txBox="1"/>
          <p:nvPr/>
        </p:nvSpPr>
        <p:spPr>
          <a:xfrm>
            <a:off x="-1711804" y="2485034"/>
            <a:ext cx="184731" cy="461665"/>
          </a:xfrm>
          <a:prstGeom prst="rect">
            <a:avLst/>
          </a:prstGeom>
          <a:noFill/>
        </p:spPr>
        <p:txBody>
          <a:bodyPr wrap="none" rtlCol="0">
            <a:spAutoFit/>
          </a:bodyPr>
          <a:lstStyle/>
          <a:p>
            <a:endParaRPr lang="en-US" dirty="0"/>
          </a:p>
        </p:txBody>
      </p:sp>
      <p:sp>
        <p:nvSpPr>
          <p:cNvPr id="8" name="Slide Number Placeholder 3">
            <a:extLst>
              <a:ext uri="{FF2B5EF4-FFF2-40B4-BE49-F238E27FC236}">
                <a16:creationId xmlns:a16="http://schemas.microsoft.com/office/drawing/2014/main" id="{C3F268CF-BD00-48C6-B165-6235CBACC84C}"/>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63</a:t>
            </a:fld>
            <a:endParaRPr lang="en-US" dirty="0"/>
          </a:p>
        </p:txBody>
      </p:sp>
    </p:spTree>
    <p:extLst>
      <p:ext uri="{BB962C8B-B14F-4D97-AF65-F5344CB8AC3E}">
        <p14:creationId xmlns:p14="http://schemas.microsoft.com/office/powerpoint/2010/main" val="1223900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Word Problems: Splitting (Cont.)</a:t>
            </a:r>
          </a:p>
        </p:txBody>
      </p:sp>
      <p:sp>
        <p:nvSpPr>
          <p:cNvPr id="4" name="Rectangle 3"/>
          <p:cNvSpPr/>
          <p:nvPr/>
        </p:nvSpPr>
        <p:spPr>
          <a:xfrm>
            <a:off x="2098196" y="2649555"/>
            <a:ext cx="8081457" cy="830997"/>
          </a:xfrm>
          <a:prstGeom prst="rect">
            <a:avLst/>
          </a:prstGeom>
        </p:spPr>
        <p:txBody>
          <a:bodyPr wrap="square">
            <a:spAutoFit/>
          </a:bodyPr>
          <a:lstStyle/>
          <a:p>
            <a:pPr lvl="0"/>
            <a:r>
              <a:rPr lang="en-US" b="1" dirty="0"/>
              <a:t>Matt has 2 apples. He cut each apple into fifths. How many </a:t>
            </a:r>
            <a:r>
              <a:rPr lang="en-US" b="1" u="sng" dirty="0">
                <a:solidFill>
                  <a:srgbClr val="1466C5"/>
                </a:solidFill>
              </a:rPr>
              <a:t>pieces of apple</a:t>
            </a:r>
            <a:r>
              <a:rPr lang="en-US" b="1" dirty="0">
                <a:solidFill>
                  <a:srgbClr val="1466C5"/>
                </a:solidFill>
              </a:rPr>
              <a:t> </a:t>
            </a:r>
            <a:r>
              <a:rPr lang="en-US" b="1" dirty="0"/>
              <a:t>does Matt have?  </a:t>
            </a:r>
          </a:p>
        </p:txBody>
      </p:sp>
      <p:sp>
        <p:nvSpPr>
          <p:cNvPr id="5" name="TextBox 4"/>
          <p:cNvSpPr txBox="1"/>
          <p:nvPr/>
        </p:nvSpPr>
        <p:spPr>
          <a:xfrm>
            <a:off x="2098195" y="1906690"/>
            <a:ext cx="1281120" cy="461665"/>
          </a:xfrm>
          <a:prstGeom prst="rect">
            <a:avLst/>
          </a:prstGeom>
          <a:noFill/>
        </p:spPr>
        <p:txBody>
          <a:bodyPr wrap="none" rtlCol="0">
            <a:spAutoFit/>
          </a:bodyPr>
          <a:lstStyle/>
          <a:p>
            <a:r>
              <a:rPr lang="en-US" dirty="0">
                <a:solidFill>
                  <a:schemeClr val="bg2">
                    <a:lumMod val="50000"/>
                  </a:schemeClr>
                </a:solidFill>
              </a:rPr>
              <a:t>Splitting</a:t>
            </a:r>
          </a:p>
        </p:txBody>
      </p:sp>
      <p:sp>
        <p:nvSpPr>
          <p:cNvPr id="6" name="TextBox 5"/>
          <p:cNvSpPr txBox="1"/>
          <p:nvPr/>
        </p:nvSpPr>
        <p:spPr>
          <a:xfrm>
            <a:off x="2098195" y="4058887"/>
            <a:ext cx="6208751" cy="2308324"/>
          </a:xfrm>
          <a:prstGeom prst="rect">
            <a:avLst/>
          </a:prstGeom>
          <a:noFill/>
        </p:spPr>
        <p:txBody>
          <a:bodyPr wrap="none" rtlCol="0">
            <a:spAutoFit/>
          </a:bodyPr>
          <a:lstStyle/>
          <a:p>
            <a:r>
              <a:rPr lang="en-US" i="1" dirty="0"/>
              <a:t>2. Circle what’s  known.</a:t>
            </a:r>
          </a:p>
          <a:p>
            <a:r>
              <a:rPr lang="en-US" dirty="0"/>
              <a:t>	Write </a:t>
            </a:r>
            <a:r>
              <a:rPr lang="en-US" u="sng" dirty="0"/>
              <a:t>U</a:t>
            </a:r>
            <a:r>
              <a:rPr lang="en-US" dirty="0"/>
              <a:t>nits.</a:t>
            </a:r>
            <a:endParaRPr lang="en-US" u="sng" dirty="0"/>
          </a:p>
          <a:p>
            <a:r>
              <a:rPr lang="en-US" dirty="0"/>
              <a:t>	Write </a:t>
            </a:r>
            <a:r>
              <a:rPr lang="en-US" u="sng" dirty="0"/>
              <a:t>S</a:t>
            </a:r>
            <a:r>
              <a:rPr lang="en-US" dirty="0"/>
              <a:t>ize.</a:t>
            </a:r>
          </a:p>
          <a:p>
            <a:endParaRPr lang="en-US" dirty="0"/>
          </a:p>
          <a:p>
            <a:r>
              <a:rPr lang="en-US" dirty="0"/>
              <a:t>What do we already know in the story? </a:t>
            </a:r>
          </a:p>
          <a:p>
            <a:r>
              <a:rPr lang="en-US" dirty="0"/>
              <a:t>Think about how to write words as numbers.</a:t>
            </a:r>
          </a:p>
        </p:txBody>
      </p:sp>
      <p:sp>
        <p:nvSpPr>
          <p:cNvPr id="3" name="TextBox 2">
            <a:extLst>
              <a:ext uri="{C183D7F6-B498-43B3-948B-1728B52AA6E4}">
                <adec:decorative xmlns:adec="http://schemas.microsoft.com/office/drawing/2017/decorative" val="1"/>
              </a:ext>
            </a:extLst>
          </p:cNvPr>
          <p:cNvSpPr txBox="1"/>
          <p:nvPr/>
        </p:nvSpPr>
        <p:spPr>
          <a:xfrm>
            <a:off x="-1711804" y="2485034"/>
            <a:ext cx="184731" cy="461665"/>
          </a:xfrm>
          <a:prstGeom prst="rect">
            <a:avLst/>
          </a:prstGeom>
          <a:noFill/>
        </p:spPr>
        <p:txBody>
          <a:bodyPr wrap="none" rtlCol="0">
            <a:spAutoFit/>
          </a:bodyPr>
          <a:lstStyle/>
          <a:p>
            <a:endParaRPr lang="en-US" dirty="0"/>
          </a:p>
        </p:txBody>
      </p:sp>
      <p:sp>
        <p:nvSpPr>
          <p:cNvPr id="7" name="Oval 6" descr="Circle around the word &quot;known&quot;"/>
          <p:cNvSpPr/>
          <p:nvPr/>
        </p:nvSpPr>
        <p:spPr>
          <a:xfrm>
            <a:off x="4354002" y="4058887"/>
            <a:ext cx="1118195" cy="497006"/>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descr="Circle emphasizing that Matt has 2 apples."/>
          <p:cNvSpPr/>
          <p:nvPr/>
        </p:nvSpPr>
        <p:spPr>
          <a:xfrm>
            <a:off x="3422169" y="2649554"/>
            <a:ext cx="1677293" cy="497006"/>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sp>
        <p:nvSpPr>
          <p:cNvPr id="9" name="TextBox 8"/>
          <p:cNvSpPr txBox="1"/>
          <p:nvPr/>
        </p:nvSpPr>
        <p:spPr>
          <a:xfrm>
            <a:off x="4146924" y="2183689"/>
            <a:ext cx="417452" cy="461665"/>
          </a:xfrm>
          <a:prstGeom prst="rect">
            <a:avLst/>
          </a:prstGeom>
          <a:noFill/>
        </p:spPr>
        <p:txBody>
          <a:bodyPr wrap="none" rtlCol="0">
            <a:spAutoFit/>
          </a:bodyPr>
          <a:lstStyle/>
          <a:p>
            <a:r>
              <a:rPr lang="en-US" dirty="0">
                <a:solidFill>
                  <a:srgbClr val="1466C5"/>
                </a:solidFill>
              </a:rPr>
              <a:t>U</a:t>
            </a:r>
          </a:p>
        </p:txBody>
      </p:sp>
      <p:sp>
        <p:nvSpPr>
          <p:cNvPr id="10" name="Oval 9" descr="Circle emphasizing that Matt cut each apple into fifths. "/>
          <p:cNvSpPr/>
          <p:nvPr/>
        </p:nvSpPr>
        <p:spPr>
          <a:xfrm>
            <a:off x="7980139" y="2605862"/>
            <a:ext cx="1132000" cy="497006"/>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sp>
        <p:nvSpPr>
          <p:cNvPr id="11" name="TextBox 10"/>
          <p:cNvSpPr txBox="1"/>
          <p:nvPr/>
        </p:nvSpPr>
        <p:spPr>
          <a:xfrm>
            <a:off x="8408635" y="2105256"/>
            <a:ext cx="474810" cy="461665"/>
          </a:xfrm>
          <a:prstGeom prst="rect">
            <a:avLst/>
          </a:prstGeom>
          <a:noFill/>
        </p:spPr>
        <p:txBody>
          <a:bodyPr wrap="none" rtlCol="0">
            <a:spAutoFit/>
          </a:bodyPr>
          <a:lstStyle/>
          <a:p>
            <a:r>
              <a:rPr lang="en-US" dirty="0">
                <a:solidFill>
                  <a:srgbClr val="1466C5"/>
                </a:solidFill>
              </a:rPr>
              <a:t>S </a:t>
            </a:r>
          </a:p>
        </p:txBody>
      </p:sp>
      <p:sp>
        <p:nvSpPr>
          <p:cNvPr id="13" name="Slide Number Placeholder 3">
            <a:extLst>
              <a:ext uri="{FF2B5EF4-FFF2-40B4-BE49-F238E27FC236}">
                <a16:creationId xmlns:a16="http://schemas.microsoft.com/office/drawing/2014/main" id="{6D15FA46-53B2-4810-9A16-3F25B5FADA68}"/>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64</a:t>
            </a:fld>
            <a:endParaRPr lang="en-US" dirty="0"/>
          </a:p>
        </p:txBody>
      </p:sp>
    </p:spTree>
    <p:extLst>
      <p:ext uri="{BB962C8B-B14F-4D97-AF65-F5344CB8AC3E}">
        <p14:creationId xmlns:p14="http://schemas.microsoft.com/office/powerpoint/2010/main" val="150501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Word Problems: Splitting (Cont.)</a:t>
            </a:r>
          </a:p>
        </p:txBody>
      </p:sp>
      <p:sp>
        <p:nvSpPr>
          <p:cNvPr id="4" name="Rectangle 3"/>
          <p:cNvSpPr/>
          <p:nvPr/>
        </p:nvSpPr>
        <p:spPr>
          <a:xfrm>
            <a:off x="2098196" y="2649555"/>
            <a:ext cx="8081457" cy="830997"/>
          </a:xfrm>
          <a:prstGeom prst="rect">
            <a:avLst/>
          </a:prstGeom>
        </p:spPr>
        <p:txBody>
          <a:bodyPr wrap="square">
            <a:spAutoFit/>
          </a:bodyPr>
          <a:lstStyle/>
          <a:p>
            <a:pPr lvl="0"/>
            <a:r>
              <a:rPr lang="en-US" b="1" dirty="0"/>
              <a:t>Matt has 2 apples. He cut each apple into fifths. How many </a:t>
            </a:r>
            <a:r>
              <a:rPr lang="en-US" b="1" u="sng" dirty="0">
                <a:solidFill>
                  <a:srgbClr val="1466C5"/>
                </a:solidFill>
              </a:rPr>
              <a:t>pieces of apple</a:t>
            </a:r>
            <a:r>
              <a:rPr lang="en-US" b="1" dirty="0">
                <a:solidFill>
                  <a:srgbClr val="1466C5"/>
                </a:solidFill>
              </a:rPr>
              <a:t> </a:t>
            </a:r>
            <a:r>
              <a:rPr lang="en-US" b="1" dirty="0"/>
              <a:t>does Matt have?   </a:t>
            </a:r>
          </a:p>
        </p:txBody>
      </p:sp>
      <p:sp>
        <p:nvSpPr>
          <p:cNvPr id="5" name="TextBox 4"/>
          <p:cNvSpPr txBox="1"/>
          <p:nvPr/>
        </p:nvSpPr>
        <p:spPr>
          <a:xfrm>
            <a:off x="2098195" y="1906690"/>
            <a:ext cx="1281120" cy="461665"/>
          </a:xfrm>
          <a:prstGeom prst="rect">
            <a:avLst/>
          </a:prstGeom>
          <a:noFill/>
        </p:spPr>
        <p:txBody>
          <a:bodyPr wrap="none" rtlCol="0">
            <a:spAutoFit/>
          </a:bodyPr>
          <a:lstStyle/>
          <a:p>
            <a:r>
              <a:rPr lang="en-US" dirty="0">
                <a:solidFill>
                  <a:schemeClr val="bg2">
                    <a:lumMod val="50000"/>
                  </a:schemeClr>
                </a:solidFill>
              </a:rPr>
              <a:t>Splitting</a:t>
            </a:r>
          </a:p>
        </p:txBody>
      </p:sp>
      <p:sp>
        <p:nvSpPr>
          <p:cNvPr id="6" name="TextBox 5"/>
          <p:cNvSpPr txBox="1"/>
          <p:nvPr/>
        </p:nvSpPr>
        <p:spPr>
          <a:xfrm>
            <a:off x="2098196" y="4058888"/>
            <a:ext cx="3074899" cy="830997"/>
          </a:xfrm>
          <a:prstGeom prst="rect">
            <a:avLst/>
          </a:prstGeom>
          <a:noFill/>
        </p:spPr>
        <p:txBody>
          <a:bodyPr wrap="none" rtlCol="0">
            <a:spAutoFit/>
          </a:bodyPr>
          <a:lstStyle/>
          <a:p>
            <a:r>
              <a:rPr lang="en-US" i="1" dirty="0"/>
              <a:t>3. Make a table.</a:t>
            </a:r>
          </a:p>
          <a:p>
            <a:r>
              <a:rPr lang="en-US" i="1" dirty="0"/>
              <a:t>4. Solve the problem.</a:t>
            </a:r>
          </a:p>
        </p:txBody>
      </p:sp>
      <p:sp>
        <p:nvSpPr>
          <p:cNvPr id="3" name="TextBox 2">
            <a:extLst>
              <a:ext uri="{C183D7F6-B498-43B3-948B-1728B52AA6E4}">
                <adec:decorative xmlns:adec="http://schemas.microsoft.com/office/drawing/2017/decorative" val="1"/>
              </a:ext>
            </a:extLst>
          </p:cNvPr>
          <p:cNvSpPr txBox="1"/>
          <p:nvPr/>
        </p:nvSpPr>
        <p:spPr>
          <a:xfrm>
            <a:off x="-1711804" y="2485034"/>
            <a:ext cx="184731" cy="461665"/>
          </a:xfrm>
          <a:prstGeom prst="rect">
            <a:avLst/>
          </a:prstGeom>
          <a:noFill/>
        </p:spPr>
        <p:txBody>
          <a:bodyPr wrap="none" rtlCol="0">
            <a:spAutoFit/>
          </a:bodyPr>
          <a:lstStyle/>
          <a:p>
            <a:endParaRPr lang="en-US" dirty="0"/>
          </a:p>
        </p:txBody>
      </p:sp>
      <p:sp>
        <p:nvSpPr>
          <p:cNvPr id="8" name="Oval 7" descr="Circle emphasizing that Matt has 2 apples."/>
          <p:cNvSpPr/>
          <p:nvPr/>
        </p:nvSpPr>
        <p:spPr>
          <a:xfrm>
            <a:off x="3422169" y="2649554"/>
            <a:ext cx="1677293" cy="497006"/>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sp>
        <p:nvSpPr>
          <p:cNvPr id="9" name="TextBox 8"/>
          <p:cNvSpPr txBox="1"/>
          <p:nvPr/>
        </p:nvSpPr>
        <p:spPr>
          <a:xfrm>
            <a:off x="4146924" y="2183689"/>
            <a:ext cx="417452" cy="461665"/>
          </a:xfrm>
          <a:prstGeom prst="rect">
            <a:avLst/>
          </a:prstGeom>
          <a:noFill/>
        </p:spPr>
        <p:txBody>
          <a:bodyPr wrap="none" rtlCol="0">
            <a:spAutoFit/>
          </a:bodyPr>
          <a:lstStyle/>
          <a:p>
            <a:r>
              <a:rPr lang="en-US" dirty="0">
                <a:solidFill>
                  <a:srgbClr val="1466C5"/>
                </a:solidFill>
              </a:rPr>
              <a:t>U</a:t>
            </a:r>
          </a:p>
        </p:txBody>
      </p:sp>
      <p:sp>
        <p:nvSpPr>
          <p:cNvPr id="10" name="Oval 9" descr="Circle emphasizing that Matt cut each apple into fifths. "/>
          <p:cNvSpPr/>
          <p:nvPr/>
        </p:nvSpPr>
        <p:spPr>
          <a:xfrm>
            <a:off x="8022999" y="2605862"/>
            <a:ext cx="1132000" cy="497006"/>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sp>
        <p:nvSpPr>
          <p:cNvPr id="11" name="TextBox 10"/>
          <p:cNvSpPr txBox="1"/>
          <p:nvPr/>
        </p:nvSpPr>
        <p:spPr>
          <a:xfrm>
            <a:off x="8465300" y="2105256"/>
            <a:ext cx="644728" cy="461665"/>
          </a:xfrm>
          <a:prstGeom prst="rect">
            <a:avLst/>
          </a:prstGeom>
          <a:noFill/>
        </p:spPr>
        <p:txBody>
          <a:bodyPr wrap="none" rtlCol="0">
            <a:spAutoFit/>
          </a:bodyPr>
          <a:lstStyle/>
          <a:p>
            <a:r>
              <a:rPr lang="en-US" dirty="0">
                <a:solidFill>
                  <a:srgbClr val="1466C5"/>
                </a:solidFill>
              </a:rPr>
              <a:t>S   </a:t>
            </a:r>
          </a:p>
        </p:txBody>
      </p:sp>
      <p:graphicFrame>
        <p:nvGraphicFramePr>
          <p:cNvPr id="12" name="Table 11"/>
          <p:cNvGraphicFramePr>
            <a:graphicFrameLocks noGrp="1"/>
          </p:cNvGraphicFramePr>
          <p:nvPr/>
        </p:nvGraphicFramePr>
        <p:xfrm>
          <a:off x="5913949" y="3797440"/>
          <a:ext cx="3741120" cy="1798320"/>
        </p:xfrm>
        <a:graphic>
          <a:graphicData uri="http://schemas.openxmlformats.org/drawingml/2006/table">
            <a:tbl>
              <a:tblPr firstRow="1" bandRow="1">
                <a:tableStyleId>{5C22544A-7EE6-4342-B048-85BDC9FD1C3A}</a:tableStyleId>
              </a:tblPr>
              <a:tblGrid>
                <a:gridCol w="1870560">
                  <a:extLst>
                    <a:ext uri="{9D8B030D-6E8A-4147-A177-3AD203B41FA5}">
                      <a16:colId xmlns:a16="http://schemas.microsoft.com/office/drawing/2014/main" val="20000"/>
                    </a:ext>
                  </a:extLst>
                </a:gridCol>
                <a:gridCol w="1870560">
                  <a:extLst>
                    <a:ext uri="{9D8B030D-6E8A-4147-A177-3AD203B41FA5}">
                      <a16:colId xmlns:a16="http://schemas.microsoft.com/office/drawing/2014/main" val="20001"/>
                    </a:ext>
                  </a:extLst>
                </a:gridCol>
              </a:tblGrid>
              <a:tr h="370840">
                <a:tc>
                  <a:txBody>
                    <a:bodyPr/>
                    <a:lstStyle/>
                    <a:p>
                      <a:pPr algn="ctr"/>
                      <a:r>
                        <a:rPr lang="en-US" sz="2800" b="0" baseline="0" dirty="0">
                          <a:solidFill>
                            <a:srgbClr val="1466C5"/>
                          </a:solidFill>
                        </a:rPr>
                        <a:t>  </a:t>
                      </a:r>
                      <a:r>
                        <a:rPr lang="en-US" sz="2800" b="1" dirty="0">
                          <a:solidFill>
                            <a:srgbClr val="1466C5"/>
                          </a:solidFill>
                        </a:rPr>
                        <a:t>U </a:t>
                      </a: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2800" b="0" dirty="0">
                          <a:solidFill>
                            <a:srgbClr val="1466C5"/>
                          </a:solidFill>
                        </a:rPr>
                        <a:t> </a:t>
                      </a:r>
                      <a:r>
                        <a:rPr lang="en-US" sz="2800" b="0" baseline="0" dirty="0">
                          <a:solidFill>
                            <a:srgbClr val="1466C5"/>
                          </a:solidFill>
                        </a:rPr>
                        <a:t>    </a:t>
                      </a:r>
                      <a:r>
                        <a:rPr lang="en-US" sz="2800" b="1" dirty="0">
                          <a:solidFill>
                            <a:srgbClr val="1466C5"/>
                          </a:solidFill>
                        </a:rPr>
                        <a:t>S</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70840">
                <a:tc>
                  <a:txBody>
                    <a:bodyPr/>
                    <a:lstStyle/>
                    <a:p>
                      <a:pPr algn="ctr"/>
                      <a:endParaRPr lang="en-US" sz="2400" dirty="0">
                        <a:solidFill>
                          <a:srgbClr val="1466C5"/>
                        </a:solidFill>
                      </a:endParaRPr>
                    </a:p>
                  </a:txBody>
                  <a:tcPr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endParaRPr lang="en-US" dirty="0">
                        <a:solidFill>
                          <a:srgbClr val="1466C5"/>
                        </a:solidFill>
                      </a:endParaRPr>
                    </a:p>
                    <a:p>
                      <a:endParaRPr lang="en-US" dirty="0">
                        <a:solidFill>
                          <a:srgbClr val="1466C5"/>
                        </a:solidFil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70840">
                <a:tc>
                  <a:txBody>
                    <a:bodyPr/>
                    <a:lstStyle/>
                    <a:p>
                      <a:pPr algn="ctr"/>
                      <a:endParaRPr lang="en-US" sz="2400" dirty="0">
                        <a:solidFill>
                          <a:srgbClr val="1466C5"/>
                        </a:solidFill>
                      </a:endParaRPr>
                    </a:p>
                  </a:txBody>
                  <a:tcPr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endParaRPr lang="en-US" dirty="0">
                        <a:solidFill>
                          <a:srgbClr val="1466C5"/>
                        </a:solidFill>
                      </a:endParaRPr>
                    </a:p>
                    <a:p>
                      <a:endParaRPr lang="en-US" dirty="0">
                        <a:solidFill>
                          <a:srgbClr val="1466C5"/>
                        </a:solidFil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Object 12" descr="One-fifth written 5 times, with 2 of the one-fifths crossed out."/>
          <p:cNvGraphicFramePr>
            <a:graphicFrameLocks noChangeAspect="1"/>
          </p:cNvGraphicFramePr>
          <p:nvPr>
            <p:extLst>
              <p:ext uri="{D42A27DB-BD31-4B8C-83A1-F6EECF244321}">
                <p14:modId xmlns:p14="http://schemas.microsoft.com/office/powerpoint/2010/main" val="3558891393"/>
              </p:ext>
            </p:extLst>
          </p:nvPr>
        </p:nvGraphicFramePr>
        <p:xfrm>
          <a:off x="8184058" y="4385510"/>
          <a:ext cx="1028700" cy="419100"/>
        </p:xfrm>
        <a:graphic>
          <a:graphicData uri="http://schemas.openxmlformats.org/presentationml/2006/ole">
            <mc:AlternateContent xmlns:mc="http://schemas.openxmlformats.org/markup-compatibility/2006">
              <mc:Choice xmlns:v="urn:schemas-microsoft-com:vml" Requires="v">
                <p:oleObj spid="_x0000_s38926" name="Equation" r:id="rId4" imgW="1028700" imgH="419100" progId="Equation.DSMT4">
                  <p:embed/>
                </p:oleObj>
              </mc:Choice>
              <mc:Fallback>
                <p:oleObj name="Equation" r:id="rId4" imgW="1028700" imgH="419100" progId="Equation.DSMT4">
                  <p:embed/>
                  <p:pic>
                    <p:nvPicPr>
                      <p:cNvPr id="0" name=""/>
                      <p:cNvPicPr/>
                      <p:nvPr/>
                    </p:nvPicPr>
                    <p:blipFill>
                      <a:blip r:embed="rId5"/>
                      <a:stretch>
                        <a:fillRect/>
                      </a:stretch>
                    </p:blipFill>
                    <p:spPr>
                      <a:xfrm>
                        <a:off x="8184058" y="4385510"/>
                        <a:ext cx="1028700" cy="419100"/>
                      </a:xfrm>
                      <a:prstGeom prst="rect">
                        <a:avLst/>
                      </a:prstGeom>
                    </p:spPr>
                  </p:pic>
                </p:oleObj>
              </mc:Fallback>
            </mc:AlternateContent>
          </a:graphicData>
        </a:graphic>
      </p:graphicFrame>
      <p:graphicFrame>
        <p:nvGraphicFramePr>
          <p:cNvPr id="14" name="Object 13" descr="One-fifth written 5 times, with 2 of the one-fifths crossed out."/>
          <p:cNvGraphicFramePr>
            <a:graphicFrameLocks noChangeAspect="1"/>
          </p:cNvGraphicFramePr>
          <p:nvPr>
            <p:extLst>
              <p:ext uri="{D42A27DB-BD31-4B8C-83A1-F6EECF244321}">
                <p14:modId xmlns:p14="http://schemas.microsoft.com/office/powerpoint/2010/main" val="1514216749"/>
              </p:ext>
            </p:extLst>
          </p:nvPr>
        </p:nvGraphicFramePr>
        <p:xfrm>
          <a:off x="8184058" y="4997181"/>
          <a:ext cx="1028700" cy="419100"/>
        </p:xfrm>
        <a:graphic>
          <a:graphicData uri="http://schemas.openxmlformats.org/presentationml/2006/ole">
            <mc:AlternateContent xmlns:mc="http://schemas.openxmlformats.org/markup-compatibility/2006">
              <mc:Choice xmlns:v="urn:schemas-microsoft-com:vml" Requires="v">
                <p:oleObj spid="_x0000_s38927" name="Equation" r:id="rId6" imgW="1028700" imgH="419100" progId="Equation.DSMT4">
                  <p:embed/>
                </p:oleObj>
              </mc:Choice>
              <mc:Fallback>
                <p:oleObj name="Equation" r:id="rId6" imgW="1028700" imgH="419100" progId="Equation.DSMT4">
                  <p:embed/>
                  <p:pic>
                    <p:nvPicPr>
                      <p:cNvPr id="0" name=""/>
                      <p:cNvPicPr/>
                      <p:nvPr/>
                    </p:nvPicPr>
                    <p:blipFill>
                      <a:blip r:embed="rId5"/>
                      <a:stretch>
                        <a:fillRect/>
                      </a:stretch>
                    </p:blipFill>
                    <p:spPr>
                      <a:xfrm>
                        <a:off x="8184058" y="4997181"/>
                        <a:ext cx="1028700" cy="419100"/>
                      </a:xfrm>
                      <a:prstGeom prst="rect">
                        <a:avLst/>
                      </a:prstGeom>
                    </p:spPr>
                  </p:pic>
                </p:oleObj>
              </mc:Fallback>
            </mc:AlternateContent>
          </a:graphicData>
        </a:graphic>
      </p:graphicFrame>
      <p:graphicFrame>
        <p:nvGraphicFramePr>
          <p:cNvPr id="15" name="Object 14" descr="One-fifth"/>
          <p:cNvGraphicFramePr>
            <a:graphicFrameLocks noChangeAspect="1"/>
          </p:cNvGraphicFramePr>
          <p:nvPr>
            <p:extLst>
              <p:ext uri="{D42A27DB-BD31-4B8C-83A1-F6EECF244321}">
                <p14:modId xmlns:p14="http://schemas.microsoft.com/office/powerpoint/2010/main" val="2882881623"/>
              </p:ext>
            </p:extLst>
          </p:nvPr>
        </p:nvGraphicFramePr>
        <p:xfrm>
          <a:off x="8523069" y="3839074"/>
          <a:ext cx="139700" cy="419100"/>
        </p:xfrm>
        <a:graphic>
          <a:graphicData uri="http://schemas.openxmlformats.org/presentationml/2006/ole">
            <mc:AlternateContent xmlns:mc="http://schemas.openxmlformats.org/markup-compatibility/2006">
              <mc:Choice xmlns:v="urn:schemas-microsoft-com:vml" Requires="v">
                <p:oleObj spid="_x0000_s38928" name="Equation" r:id="rId7" imgW="139700" imgH="419100" progId="Equation.DSMT4">
                  <p:embed/>
                </p:oleObj>
              </mc:Choice>
              <mc:Fallback>
                <p:oleObj name="Equation" r:id="rId7" imgW="139700" imgH="419100" progId="Equation.DSMT4">
                  <p:embed/>
                  <p:pic>
                    <p:nvPicPr>
                      <p:cNvPr id="0" name=""/>
                      <p:cNvPicPr/>
                      <p:nvPr/>
                    </p:nvPicPr>
                    <p:blipFill>
                      <a:blip r:embed="rId8"/>
                      <a:stretch>
                        <a:fillRect/>
                      </a:stretch>
                    </p:blipFill>
                    <p:spPr>
                      <a:xfrm>
                        <a:off x="8523069" y="3839074"/>
                        <a:ext cx="139700" cy="419100"/>
                      </a:xfrm>
                      <a:prstGeom prst="rect">
                        <a:avLst/>
                      </a:prstGeom>
                    </p:spPr>
                  </p:pic>
                </p:oleObj>
              </mc:Fallback>
            </mc:AlternateContent>
          </a:graphicData>
        </a:graphic>
      </p:graphicFrame>
      <p:cxnSp>
        <p:nvCxnSpPr>
          <p:cNvPr id="18" name="Straight Connector 17">
            <a:extLst>
              <a:ext uri="{C183D7F6-B498-43B3-948B-1728B52AA6E4}">
                <adec:decorative xmlns:adec="http://schemas.microsoft.com/office/drawing/2017/decorative" val="1"/>
              </a:ext>
            </a:extLst>
          </p:cNvPr>
          <p:cNvCxnSpPr/>
          <p:nvPr/>
        </p:nvCxnSpPr>
        <p:spPr>
          <a:xfrm flipV="1">
            <a:off x="8184059" y="4385510"/>
            <a:ext cx="159547" cy="419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C183D7F6-B498-43B3-948B-1728B52AA6E4}">
                <adec:decorative xmlns:adec="http://schemas.microsoft.com/office/drawing/2017/decorative" val="1"/>
              </a:ext>
            </a:extLst>
          </p:cNvPr>
          <p:cNvCxnSpPr/>
          <p:nvPr/>
        </p:nvCxnSpPr>
        <p:spPr>
          <a:xfrm flipV="1">
            <a:off x="8416232" y="4385510"/>
            <a:ext cx="159547" cy="41910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233791" y="5798410"/>
            <a:ext cx="3283271" cy="523220"/>
          </a:xfrm>
          <a:prstGeom prst="rect">
            <a:avLst/>
          </a:prstGeom>
          <a:noFill/>
        </p:spPr>
        <p:txBody>
          <a:bodyPr wrap="none" rtlCol="0">
            <a:spAutoFit/>
          </a:bodyPr>
          <a:lstStyle/>
          <a:p>
            <a:r>
              <a:rPr lang="en-US" sz="2800" b="1" dirty="0">
                <a:solidFill>
                  <a:srgbClr val="1466C5"/>
                </a:solidFill>
              </a:rPr>
              <a:t>10 pieces of apple</a:t>
            </a:r>
          </a:p>
        </p:txBody>
      </p:sp>
      <p:sp>
        <p:nvSpPr>
          <p:cNvPr id="7" name="TextBox 6"/>
          <p:cNvSpPr txBox="1"/>
          <p:nvPr/>
        </p:nvSpPr>
        <p:spPr>
          <a:xfrm>
            <a:off x="6750185" y="4333794"/>
            <a:ext cx="370614" cy="492443"/>
          </a:xfrm>
          <a:prstGeom prst="rect">
            <a:avLst/>
          </a:prstGeom>
          <a:noFill/>
        </p:spPr>
        <p:txBody>
          <a:bodyPr wrap="none" rtlCol="0">
            <a:spAutoFit/>
          </a:bodyPr>
          <a:lstStyle/>
          <a:p>
            <a:r>
              <a:rPr lang="en-US" sz="2600" dirty="0">
                <a:solidFill>
                  <a:schemeClr val="bg2">
                    <a:lumMod val="50000"/>
                  </a:schemeClr>
                </a:solidFill>
              </a:rPr>
              <a:t>1</a:t>
            </a:r>
          </a:p>
        </p:txBody>
      </p:sp>
      <p:sp>
        <p:nvSpPr>
          <p:cNvPr id="21" name="TextBox 20"/>
          <p:cNvSpPr txBox="1"/>
          <p:nvPr/>
        </p:nvSpPr>
        <p:spPr>
          <a:xfrm>
            <a:off x="6750185" y="4947265"/>
            <a:ext cx="370614" cy="492443"/>
          </a:xfrm>
          <a:prstGeom prst="rect">
            <a:avLst/>
          </a:prstGeom>
          <a:noFill/>
        </p:spPr>
        <p:txBody>
          <a:bodyPr wrap="none" rtlCol="0">
            <a:spAutoFit/>
          </a:bodyPr>
          <a:lstStyle/>
          <a:p>
            <a:r>
              <a:rPr lang="en-US" sz="2600" dirty="0">
                <a:solidFill>
                  <a:schemeClr val="bg2">
                    <a:lumMod val="50000"/>
                  </a:schemeClr>
                </a:solidFill>
              </a:rPr>
              <a:t>1</a:t>
            </a:r>
          </a:p>
        </p:txBody>
      </p:sp>
      <p:sp>
        <p:nvSpPr>
          <p:cNvPr id="22" name="TextBox 21"/>
          <p:cNvSpPr txBox="1"/>
          <p:nvPr/>
        </p:nvSpPr>
        <p:spPr>
          <a:xfrm>
            <a:off x="6422252" y="3799498"/>
            <a:ext cx="370915" cy="492443"/>
          </a:xfrm>
          <a:prstGeom prst="rect">
            <a:avLst/>
          </a:prstGeom>
          <a:noFill/>
        </p:spPr>
        <p:txBody>
          <a:bodyPr wrap="none" rtlCol="0">
            <a:spAutoFit/>
          </a:bodyPr>
          <a:lstStyle/>
          <a:p>
            <a:r>
              <a:rPr lang="en-US" sz="2600" dirty="0">
                <a:solidFill>
                  <a:schemeClr val="bg2">
                    <a:lumMod val="50000"/>
                  </a:schemeClr>
                </a:solidFill>
              </a:rPr>
              <a:t>2</a:t>
            </a:r>
          </a:p>
        </p:txBody>
      </p:sp>
      <p:sp>
        <p:nvSpPr>
          <p:cNvPr id="23" name="Slide Number Placeholder 3">
            <a:extLst>
              <a:ext uri="{FF2B5EF4-FFF2-40B4-BE49-F238E27FC236}">
                <a16:creationId xmlns:a16="http://schemas.microsoft.com/office/drawing/2014/main" id="{111463E1-3C13-4333-82AB-762F42A0AD8D}"/>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65</a:t>
            </a:fld>
            <a:endParaRPr lang="en-US" dirty="0"/>
          </a:p>
        </p:txBody>
      </p:sp>
    </p:spTree>
    <p:extLst>
      <p:ext uri="{BB962C8B-B14F-4D97-AF65-F5344CB8AC3E}">
        <p14:creationId xmlns:p14="http://schemas.microsoft.com/office/powerpoint/2010/main" val="169669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edge">
                                      <p:cBhvr>
                                        <p:cTn id="4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21" grpId="0"/>
      <p:bldP spid="2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Word Problems: Grouping</a:t>
            </a:r>
          </a:p>
        </p:txBody>
      </p:sp>
      <p:sp>
        <p:nvSpPr>
          <p:cNvPr id="4" name="Rectangle 3"/>
          <p:cNvSpPr/>
          <p:nvPr/>
        </p:nvSpPr>
        <p:spPr>
          <a:xfrm>
            <a:off x="2089142" y="2228672"/>
            <a:ext cx="8081457" cy="1200328"/>
          </a:xfrm>
          <a:prstGeom prst="rect">
            <a:avLst/>
          </a:prstGeom>
        </p:spPr>
        <p:txBody>
          <a:bodyPr wrap="square">
            <a:spAutoFit/>
          </a:bodyPr>
          <a:lstStyle/>
          <a:p>
            <a:pPr lvl="0"/>
            <a:r>
              <a:rPr lang="en-US" b="1" dirty="0"/>
              <a:t>Keisha is making 4 necklaces for friends. For each necklace, she needs 1/3 yard of string. How many yards of string does Keisha need? </a:t>
            </a:r>
          </a:p>
        </p:txBody>
      </p:sp>
      <p:sp>
        <p:nvSpPr>
          <p:cNvPr id="5" name="TextBox 4"/>
          <p:cNvSpPr txBox="1"/>
          <p:nvPr/>
        </p:nvSpPr>
        <p:spPr>
          <a:xfrm>
            <a:off x="2050232" y="1767007"/>
            <a:ext cx="1481445" cy="461665"/>
          </a:xfrm>
          <a:prstGeom prst="rect">
            <a:avLst/>
          </a:prstGeom>
          <a:noFill/>
        </p:spPr>
        <p:txBody>
          <a:bodyPr wrap="none" rtlCol="0">
            <a:spAutoFit/>
          </a:bodyPr>
          <a:lstStyle/>
          <a:p>
            <a:r>
              <a:rPr lang="en-US" dirty="0">
                <a:solidFill>
                  <a:schemeClr val="bg2">
                    <a:lumMod val="50000"/>
                  </a:schemeClr>
                </a:solidFill>
              </a:rPr>
              <a:t>Grouping</a:t>
            </a:r>
          </a:p>
        </p:txBody>
      </p:sp>
      <p:sp>
        <p:nvSpPr>
          <p:cNvPr id="6" name="TextBox 5"/>
          <p:cNvSpPr txBox="1"/>
          <p:nvPr/>
        </p:nvSpPr>
        <p:spPr>
          <a:xfrm>
            <a:off x="916518" y="4039584"/>
            <a:ext cx="11275482" cy="2308324"/>
          </a:xfrm>
          <a:prstGeom prst="rect">
            <a:avLst/>
          </a:prstGeom>
          <a:noFill/>
        </p:spPr>
        <p:txBody>
          <a:bodyPr wrap="square" rtlCol="0">
            <a:spAutoFit/>
          </a:bodyPr>
          <a:lstStyle/>
          <a:p>
            <a:r>
              <a:rPr lang="en-US" i="1" dirty="0"/>
              <a:t>Name the problem type.</a:t>
            </a:r>
          </a:p>
          <a:p>
            <a:endParaRPr lang="en-US" dirty="0"/>
          </a:p>
          <a:p>
            <a:r>
              <a:rPr lang="en-US" u="sng" dirty="0"/>
              <a:t>Focus on story content</a:t>
            </a:r>
            <a:r>
              <a:rPr lang="en-US" dirty="0"/>
              <a:t>: Does the story tell us about cutting, dividing, or splitting something? Or does the story tell us about grouping together parts of something to figure out an amount? What’s happening in the story?</a:t>
            </a:r>
          </a:p>
          <a:p>
            <a:r>
              <a:rPr lang="en-US" dirty="0"/>
              <a:t>Do we end up with pieces at the end? Or does the story ask us to find groups?</a:t>
            </a:r>
          </a:p>
        </p:txBody>
      </p:sp>
      <p:sp>
        <p:nvSpPr>
          <p:cNvPr id="7" name="Slide Number Placeholder 3">
            <a:extLst>
              <a:ext uri="{FF2B5EF4-FFF2-40B4-BE49-F238E27FC236}">
                <a16:creationId xmlns:a16="http://schemas.microsoft.com/office/drawing/2014/main" id="{40B61AC1-7ED5-4034-B47C-85926D393CEE}"/>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66</a:t>
            </a:fld>
            <a:endParaRPr lang="en-US" dirty="0"/>
          </a:p>
        </p:txBody>
      </p:sp>
    </p:spTree>
    <p:extLst>
      <p:ext uri="{BB962C8B-B14F-4D97-AF65-F5344CB8AC3E}">
        <p14:creationId xmlns:p14="http://schemas.microsoft.com/office/powerpoint/2010/main" val="203752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Word Problems: Grouping (Cont.)</a:t>
            </a:r>
          </a:p>
        </p:txBody>
      </p:sp>
      <p:sp>
        <p:nvSpPr>
          <p:cNvPr id="4" name="Rectangle 3"/>
          <p:cNvSpPr/>
          <p:nvPr/>
        </p:nvSpPr>
        <p:spPr>
          <a:xfrm>
            <a:off x="2098196" y="2649554"/>
            <a:ext cx="8081457" cy="1200328"/>
          </a:xfrm>
          <a:prstGeom prst="rect">
            <a:avLst/>
          </a:prstGeom>
        </p:spPr>
        <p:txBody>
          <a:bodyPr wrap="square">
            <a:spAutoFit/>
          </a:bodyPr>
          <a:lstStyle/>
          <a:p>
            <a:pPr lvl="0"/>
            <a:r>
              <a:rPr lang="en-US" b="1" dirty="0"/>
              <a:t>Keisha is making 4 necklaces for friends. For each necklace, she needs 1/3 yard of string. How many yards of string does Keisha need? </a:t>
            </a:r>
          </a:p>
        </p:txBody>
      </p:sp>
      <p:sp>
        <p:nvSpPr>
          <p:cNvPr id="5" name="TextBox 4"/>
          <p:cNvSpPr txBox="1"/>
          <p:nvPr/>
        </p:nvSpPr>
        <p:spPr>
          <a:xfrm>
            <a:off x="2098196" y="1906690"/>
            <a:ext cx="1481445" cy="461665"/>
          </a:xfrm>
          <a:prstGeom prst="rect">
            <a:avLst/>
          </a:prstGeom>
          <a:noFill/>
        </p:spPr>
        <p:txBody>
          <a:bodyPr wrap="none" rtlCol="0">
            <a:spAutoFit/>
          </a:bodyPr>
          <a:lstStyle/>
          <a:p>
            <a:r>
              <a:rPr lang="en-US" dirty="0">
                <a:solidFill>
                  <a:schemeClr val="bg2">
                    <a:lumMod val="50000"/>
                  </a:schemeClr>
                </a:solidFill>
              </a:rPr>
              <a:t>Grouping</a:t>
            </a:r>
          </a:p>
        </p:txBody>
      </p:sp>
      <p:sp>
        <p:nvSpPr>
          <p:cNvPr id="6" name="TextBox 5"/>
          <p:cNvSpPr txBox="1"/>
          <p:nvPr/>
        </p:nvSpPr>
        <p:spPr>
          <a:xfrm>
            <a:off x="2098196" y="4058887"/>
            <a:ext cx="6229590" cy="1569660"/>
          </a:xfrm>
          <a:prstGeom prst="rect">
            <a:avLst/>
          </a:prstGeom>
          <a:noFill/>
        </p:spPr>
        <p:txBody>
          <a:bodyPr wrap="none" rtlCol="0">
            <a:spAutoFit/>
          </a:bodyPr>
          <a:lstStyle/>
          <a:p>
            <a:r>
              <a:rPr lang="en-US" i="1" dirty="0"/>
              <a:t>1. Underline what’s </a:t>
            </a:r>
            <a:r>
              <a:rPr lang="en-US" i="1" u="sng" dirty="0"/>
              <a:t>missing</a:t>
            </a:r>
            <a:r>
              <a:rPr lang="en-US" i="1" dirty="0"/>
              <a:t>.</a:t>
            </a:r>
          </a:p>
          <a:p>
            <a:endParaRPr lang="en-US" dirty="0"/>
          </a:p>
          <a:p>
            <a:r>
              <a:rPr lang="en-US" dirty="0"/>
              <a:t>What is the story asking us to find? </a:t>
            </a:r>
          </a:p>
          <a:p>
            <a:r>
              <a:rPr lang="en-US" dirty="0"/>
              <a:t>This will help us label our answer in the end.</a:t>
            </a:r>
          </a:p>
        </p:txBody>
      </p:sp>
      <p:sp>
        <p:nvSpPr>
          <p:cNvPr id="3" name="TextBox 2">
            <a:extLst>
              <a:ext uri="{C183D7F6-B498-43B3-948B-1728B52AA6E4}">
                <adec:decorative xmlns:adec="http://schemas.microsoft.com/office/drawing/2017/decorative" val="1"/>
              </a:ext>
            </a:extLst>
          </p:cNvPr>
          <p:cNvSpPr txBox="1"/>
          <p:nvPr/>
        </p:nvSpPr>
        <p:spPr>
          <a:xfrm>
            <a:off x="-1711804" y="2485034"/>
            <a:ext cx="184731" cy="461665"/>
          </a:xfrm>
          <a:prstGeom prst="rect">
            <a:avLst/>
          </a:prstGeom>
          <a:noFill/>
        </p:spPr>
        <p:txBody>
          <a:bodyPr wrap="none" rtlCol="0">
            <a:spAutoFit/>
          </a:bodyPr>
          <a:lstStyle/>
          <a:p>
            <a:endParaRPr lang="en-US" dirty="0"/>
          </a:p>
        </p:txBody>
      </p:sp>
      <p:sp>
        <p:nvSpPr>
          <p:cNvPr id="8" name="Slide Number Placeholder 3">
            <a:extLst>
              <a:ext uri="{FF2B5EF4-FFF2-40B4-BE49-F238E27FC236}">
                <a16:creationId xmlns:a16="http://schemas.microsoft.com/office/drawing/2014/main" id="{ADC4B7A1-D904-4391-8EE2-E26E15F875CF}"/>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67</a:t>
            </a:fld>
            <a:endParaRPr lang="en-US" dirty="0"/>
          </a:p>
        </p:txBody>
      </p:sp>
    </p:spTree>
    <p:extLst>
      <p:ext uri="{BB962C8B-B14F-4D97-AF65-F5344CB8AC3E}">
        <p14:creationId xmlns:p14="http://schemas.microsoft.com/office/powerpoint/2010/main" val="835984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Word Problems: Grouping (Cont.)</a:t>
            </a:r>
          </a:p>
        </p:txBody>
      </p:sp>
      <p:sp>
        <p:nvSpPr>
          <p:cNvPr id="4" name="Rectangle 3"/>
          <p:cNvSpPr/>
          <p:nvPr/>
        </p:nvSpPr>
        <p:spPr>
          <a:xfrm>
            <a:off x="2098196" y="2649554"/>
            <a:ext cx="8081457" cy="1200328"/>
          </a:xfrm>
          <a:prstGeom prst="rect">
            <a:avLst/>
          </a:prstGeom>
        </p:spPr>
        <p:txBody>
          <a:bodyPr wrap="square">
            <a:spAutoFit/>
          </a:bodyPr>
          <a:lstStyle/>
          <a:p>
            <a:pPr lvl="0"/>
            <a:r>
              <a:rPr lang="en-US" b="1" dirty="0"/>
              <a:t>Keisha is making 4 necklaces for friends. For each necklace, she needs 1/3 yard of string. How many </a:t>
            </a:r>
            <a:r>
              <a:rPr lang="en-US" b="1" u="sng" dirty="0">
                <a:solidFill>
                  <a:srgbClr val="1466C5"/>
                </a:solidFill>
              </a:rPr>
              <a:t>yards of string</a:t>
            </a:r>
            <a:r>
              <a:rPr lang="en-US" b="1" dirty="0">
                <a:solidFill>
                  <a:srgbClr val="1466C5"/>
                </a:solidFill>
              </a:rPr>
              <a:t> </a:t>
            </a:r>
            <a:r>
              <a:rPr lang="en-US" b="1" dirty="0"/>
              <a:t>does Keisha need? </a:t>
            </a:r>
          </a:p>
        </p:txBody>
      </p:sp>
      <p:sp>
        <p:nvSpPr>
          <p:cNvPr id="5" name="TextBox 4"/>
          <p:cNvSpPr txBox="1"/>
          <p:nvPr/>
        </p:nvSpPr>
        <p:spPr>
          <a:xfrm>
            <a:off x="2098196" y="1906690"/>
            <a:ext cx="1481445" cy="461665"/>
          </a:xfrm>
          <a:prstGeom prst="rect">
            <a:avLst/>
          </a:prstGeom>
          <a:noFill/>
        </p:spPr>
        <p:txBody>
          <a:bodyPr wrap="none" rtlCol="0">
            <a:spAutoFit/>
          </a:bodyPr>
          <a:lstStyle/>
          <a:p>
            <a:r>
              <a:rPr lang="en-US" dirty="0">
                <a:solidFill>
                  <a:schemeClr val="bg2">
                    <a:lumMod val="50000"/>
                  </a:schemeClr>
                </a:solidFill>
              </a:rPr>
              <a:t>Grouping</a:t>
            </a:r>
          </a:p>
        </p:txBody>
      </p:sp>
      <p:sp>
        <p:nvSpPr>
          <p:cNvPr id="6" name="TextBox 5"/>
          <p:cNvSpPr txBox="1"/>
          <p:nvPr/>
        </p:nvSpPr>
        <p:spPr>
          <a:xfrm>
            <a:off x="2098196" y="4058887"/>
            <a:ext cx="6229590" cy="1569660"/>
          </a:xfrm>
          <a:prstGeom prst="rect">
            <a:avLst/>
          </a:prstGeom>
          <a:noFill/>
        </p:spPr>
        <p:txBody>
          <a:bodyPr wrap="none" rtlCol="0">
            <a:spAutoFit/>
          </a:bodyPr>
          <a:lstStyle/>
          <a:p>
            <a:r>
              <a:rPr lang="en-US" i="1" dirty="0"/>
              <a:t>1. Underline what’s </a:t>
            </a:r>
            <a:r>
              <a:rPr lang="en-US" i="1" u="sng" dirty="0"/>
              <a:t>missing</a:t>
            </a:r>
            <a:r>
              <a:rPr lang="en-US" i="1" dirty="0"/>
              <a:t>.</a:t>
            </a:r>
          </a:p>
          <a:p>
            <a:endParaRPr lang="en-US" dirty="0"/>
          </a:p>
          <a:p>
            <a:r>
              <a:rPr lang="en-US" dirty="0"/>
              <a:t>What is the story asking us to find? </a:t>
            </a:r>
          </a:p>
          <a:p>
            <a:r>
              <a:rPr lang="en-US" dirty="0"/>
              <a:t>This will help us label our answer in the end.</a:t>
            </a:r>
          </a:p>
        </p:txBody>
      </p:sp>
      <p:sp>
        <p:nvSpPr>
          <p:cNvPr id="3" name="TextBox 2">
            <a:extLst>
              <a:ext uri="{C183D7F6-B498-43B3-948B-1728B52AA6E4}">
                <adec:decorative xmlns:adec="http://schemas.microsoft.com/office/drawing/2017/decorative" val="1"/>
              </a:ext>
            </a:extLst>
          </p:cNvPr>
          <p:cNvSpPr txBox="1"/>
          <p:nvPr/>
        </p:nvSpPr>
        <p:spPr>
          <a:xfrm>
            <a:off x="-1711804" y="2485034"/>
            <a:ext cx="184731" cy="461665"/>
          </a:xfrm>
          <a:prstGeom prst="rect">
            <a:avLst/>
          </a:prstGeom>
          <a:noFill/>
        </p:spPr>
        <p:txBody>
          <a:bodyPr wrap="none" rtlCol="0">
            <a:spAutoFit/>
          </a:bodyPr>
          <a:lstStyle/>
          <a:p>
            <a:endParaRPr lang="en-US" dirty="0"/>
          </a:p>
        </p:txBody>
      </p:sp>
      <p:sp>
        <p:nvSpPr>
          <p:cNvPr id="8" name="Slide Number Placeholder 3">
            <a:extLst>
              <a:ext uri="{FF2B5EF4-FFF2-40B4-BE49-F238E27FC236}">
                <a16:creationId xmlns:a16="http://schemas.microsoft.com/office/drawing/2014/main" id="{8D6EB893-24A6-45CB-8E45-0B17466BA6AD}"/>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68</a:t>
            </a:fld>
            <a:endParaRPr lang="en-US" dirty="0"/>
          </a:p>
        </p:txBody>
      </p:sp>
    </p:spTree>
    <p:extLst>
      <p:ext uri="{BB962C8B-B14F-4D97-AF65-F5344CB8AC3E}">
        <p14:creationId xmlns:p14="http://schemas.microsoft.com/office/powerpoint/2010/main" val="1561220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Word Problems: Grouping (Cont.)</a:t>
            </a:r>
          </a:p>
        </p:txBody>
      </p:sp>
      <p:sp>
        <p:nvSpPr>
          <p:cNvPr id="4" name="Rectangle 3"/>
          <p:cNvSpPr/>
          <p:nvPr/>
        </p:nvSpPr>
        <p:spPr>
          <a:xfrm>
            <a:off x="2098196" y="2184977"/>
            <a:ext cx="8081457" cy="1200329"/>
          </a:xfrm>
          <a:prstGeom prst="rect">
            <a:avLst/>
          </a:prstGeom>
        </p:spPr>
        <p:txBody>
          <a:bodyPr wrap="square">
            <a:spAutoFit/>
          </a:bodyPr>
          <a:lstStyle/>
          <a:p>
            <a:pPr lvl="0"/>
            <a:r>
              <a:rPr lang="en-US" b="1" dirty="0"/>
              <a:t>Keisha is making 4 necklaces for friends. For each necklace, she needs 1/3 yard of string. How many </a:t>
            </a:r>
            <a:r>
              <a:rPr lang="en-US" b="1" u="sng" dirty="0">
                <a:solidFill>
                  <a:srgbClr val="1466C5"/>
                </a:solidFill>
              </a:rPr>
              <a:t>yards of string</a:t>
            </a:r>
            <a:r>
              <a:rPr lang="en-US" b="1" dirty="0">
                <a:solidFill>
                  <a:srgbClr val="1466C5"/>
                </a:solidFill>
              </a:rPr>
              <a:t> </a:t>
            </a:r>
            <a:r>
              <a:rPr lang="en-US" b="1" dirty="0"/>
              <a:t>does Keisha need? </a:t>
            </a:r>
          </a:p>
        </p:txBody>
      </p:sp>
      <p:sp>
        <p:nvSpPr>
          <p:cNvPr id="5" name="TextBox 4"/>
          <p:cNvSpPr txBox="1"/>
          <p:nvPr/>
        </p:nvSpPr>
        <p:spPr>
          <a:xfrm>
            <a:off x="2098196" y="1528156"/>
            <a:ext cx="1481445" cy="461665"/>
          </a:xfrm>
          <a:prstGeom prst="rect">
            <a:avLst/>
          </a:prstGeom>
          <a:noFill/>
        </p:spPr>
        <p:txBody>
          <a:bodyPr wrap="none" rtlCol="0">
            <a:spAutoFit/>
          </a:bodyPr>
          <a:lstStyle/>
          <a:p>
            <a:r>
              <a:rPr lang="en-US" dirty="0">
                <a:solidFill>
                  <a:schemeClr val="bg2">
                    <a:lumMod val="50000"/>
                  </a:schemeClr>
                </a:solidFill>
              </a:rPr>
              <a:t>Grouping</a:t>
            </a:r>
          </a:p>
        </p:txBody>
      </p:sp>
      <p:sp>
        <p:nvSpPr>
          <p:cNvPr id="6" name="TextBox 5"/>
          <p:cNvSpPr txBox="1"/>
          <p:nvPr/>
        </p:nvSpPr>
        <p:spPr>
          <a:xfrm>
            <a:off x="2098196" y="4116775"/>
            <a:ext cx="3413948" cy="1200329"/>
          </a:xfrm>
          <a:prstGeom prst="rect">
            <a:avLst/>
          </a:prstGeom>
          <a:noFill/>
        </p:spPr>
        <p:txBody>
          <a:bodyPr wrap="none" rtlCol="0">
            <a:spAutoFit/>
          </a:bodyPr>
          <a:lstStyle/>
          <a:p>
            <a:r>
              <a:rPr lang="en-US" i="1" dirty="0"/>
              <a:t>2. Circle what’s  known.</a:t>
            </a:r>
          </a:p>
          <a:p>
            <a:r>
              <a:rPr lang="en-US" dirty="0"/>
              <a:t>	Write </a:t>
            </a:r>
            <a:r>
              <a:rPr lang="en-US" u="sng" dirty="0"/>
              <a:t>I</a:t>
            </a:r>
            <a:r>
              <a:rPr lang="en-US" dirty="0"/>
              <a:t>tems.</a:t>
            </a:r>
            <a:endParaRPr lang="en-US" u="sng" dirty="0"/>
          </a:p>
          <a:p>
            <a:r>
              <a:rPr lang="en-US" dirty="0"/>
              <a:t>	Write </a:t>
            </a:r>
            <a:r>
              <a:rPr lang="en-US" u="sng" dirty="0"/>
              <a:t>S</a:t>
            </a:r>
            <a:r>
              <a:rPr lang="en-US" dirty="0"/>
              <a:t>ize.</a:t>
            </a:r>
          </a:p>
        </p:txBody>
      </p:sp>
      <p:sp>
        <p:nvSpPr>
          <p:cNvPr id="3" name="TextBox 2">
            <a:extLst>
              <a:ext uri="{C183D7F6-B498-43B3-948B-1728B52AA6E4}">
                <adec:decorative xmlns:adec="http://schemas.microsoft.com/office/drawing/2017/decorative" val="1"/>
              </a:ext>
            </a:extLst>
          </p:cNvPr>
          <p:cNvSpPr txBox="1"/>
          <p:nvPr/>
        </p:nvSpPr>
        <p:spPr>
          <a:xfrm>
            <a:off x="-1711804" y="2485034"/>
            <a:ext cx="184731" cy="461665"/>
          </a:xfrm>
          <a:prstGeom prst="rect">
            <a:avLst/>
          </a:prstGeom>
          <a:noFill/>
        </p:spPr>
        <p:txBody>
          <a:bodyPr wrap="none" rtlCol="0">
            <a:spAutoFit/>
          </a:bodyPr>
          <a:lstStyle/>
          <a:p>
            <a:endParaRPr lang="en-US" dirty="0"/>
          </a:p>
        </p:txBody>
      </p:sp>
      <p:sp>
        <p:nvSpPr>
          <p:cNvPr id="7" name="Oval 6">
            <a:extLst>
              <a:ext uri="{C183D7F6-B498-43B3-948B-1728B52AA6E4}">
                <adec:decorative xmlns:adec="http://schemas.microsoft.com/office/drawing/2017/decorative" val="1"/>
              </a:ext>
            </a:extLst>
          </p:cNvPr>
          <p:cNvSpPr/>
          <p:nvPr/>
        </p:nvSpPr>
        <p:spPr>
          <a:xfrm>
            <a:off x="4360350" y="4116775"/>
            <a:ext cx="1118195" cy="497006"/>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descr="Circle emphasizing that Keisha is making 4 necklaces."/>
          <p:cNvSpPr/>
          <p:nvPr/>
        </p:nvSpPr>
        <p:spPr>
          <a:xfrm>
            <a:off x="4589265" y="2125718"/>
            <a:ext cx="1880054" cy="497006"/>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sp>
        <p:nvSpPr>
          <p:cNvPr id="9" name="TextBox 8"/>
          <p:cNvSpPr txBox="1"/>
          <p:nvPr/>
        </p:nvSpPr>
        <p:spPr>
          <a:xfrm>
            <a:off x="5706875" y="1694760"/>
            <a:ext cx="269626" cy="461665"/>
          </a:xfrm>
          <a:prstGeom prst="rect">
            <a:avLst/>
          </a:prstGeom>
          <a:noFill/>
        </p:spPr>
        <p:txBody>
          <a:bodyPr wrap="none" rtlCol="0">
            <a:spAutoFit/>
          </a:bodyPr>
          <a:lstStyle/>
          <a:p>
            <a:r>
              <a:rPr lang="en-US" dirty="0">
                <a:solidFill>
                  <a:srgbClr val="1466C5"/>
                </a:solidFill>
              </a:rPr>
              <a:t>I</a:t>
            </a:r>
          </a:p>
        </p:txBody>
      </p:sp>
      <p:sp>
        <p:nvSpPr>
          <p:cNvPr id="10" name="Oval 9" descr="Circle emphasizing that Keisha needs one-third yard of string."/>
          <p:cNvSpPr/>
          <p:nvPr/>
        </p:nvSpPr>
        <p:spPr>
          <a:xfrm>
            <a:off x="5123205" y="2565309"/>
            <a:ext cx="1490926" cy="497006"/>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sp>
        <p:nvSpPr>
          <p:cNvPr id="11" name="TextBox 10"/>
          <p:cNvSpPr txBox="1"/>
          <p:nvPr/>
        </p:nvSpPr>
        <p:spPr>
          <a:xfrm>
            <a:off x="6266820" y="2372538"/>
            <a:ext cx="474810" cy="461665"/>
          </a:xfrm>
          <a:prstGeom prst="rect">
            <a:avLst/>
          </a:prstGeom>
          <a:noFill/>
        </p:spPr>
        <p:txBody>
          <a:bodyPr wrap="none" rtlCol="0">
            <a:spAutoFit/>
          </a:bodyPr>
          <a:lstStyle/>
          <a:p>
            <a:r>
              <a:rPr lang="en-US" dirty="0">
                <a:solidFill>
                  <a:srgbClr val="1466C5"/>
                </a:solidFill>
              </a:rPr>
              <a:t>S </a:t>
            </a:r>
          </a:p>
        </p:txBody>
      </p:sp>
      <p:sp>
        <p:nvSpPr>
          <p:cNvPr id="13" name="Slide Number Placeholder 3">
            <a:extLst>
              <a:ext uri="{FF2B5EF4-FFF2-40B4-BE49-F238E27FC236}">
                <a16:creationId xmlns:a16="http://schemas.microsoft.com/office/drawing/2014/main" id="{1EDEBB5C-5F84-4A8B-B349-A4FA2D90EA18}"/>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69</a:t>
            </a:fld>
            <a:endParaRPr lang="en-US" dirty="0"/>
          </a:p>
        </p:txBody>
      </p:sp>
    </p:spTree>
    <p:extLst>
      <p:ext uri="{BB962C8B-B14F-4D97-AF65-F5344CB8AC3E}">
        <p14:creationId xmlns:p14="http://schemas.microsoft.com/office/powerpoint/2010/main" val="148367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Learning a New Representation in Relation to Magnitude</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916518" y="1600200"/>
                <a:ext cx="10966449" cy="4714531"/>
              </a:xfrm>
            </p:spPr>
            <p:txBody>
              <a:bodyPr/>
              <a:lstStyle/>
              <a:p>
                <a:r>
                  <a:rPr lang="en-US" dirty="0"/>
                  <a:t>Sometimes, when numerals get bigger, the fraction gets smaller.</a:t>
                </a:r>
              </a:p>
              <a:p>
                <a:pPr defTabSz="1143000"/>
                <a:r>
                  <a:rPr lang="en-US" dirty="0"/>
                  <a:t>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4</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a:latin typeface="Cambria Math" panose="02040503050406030204" pitchFamily="18" charset="0"/>
                          </a:rPr>
                          <m:t>6</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a:latin typeface="Cambria Math" panose="02040503050406030204" pitchFamily="18" charset="0"/>
                          </a:rPr>
                          <m:t>8</m:t>
                        </m:r>
                      </m:den>
                    </m:f>
                  </m:oMath>
                </a14:m>
                <a:r>
                  <a:rPr lang="en-US" dirty="0"/>
                  <a:t>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smtClean="0">
                            <a:latin typeface="Cambria Math" panose="02040503050406030204" pitchFamily="18" charset="0"/>
                          </a:rPr>
                          <m:t>20</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smtClean="0">
                            <a:latin typeface="Cambria Math" panose="02040503050406030204" pitchFamily="18" charset="0"/>
                          </a:rPr>
                          <m:t>50</m:t>
                        </m:r>
                      </m:den>
                    </m:f>
                  </m:oMath>
                </a14:m>
                <a:r>
                  <a:rPr lang="en-US" dirty="0"/>
                  <a:t> 	</a:t>
                </a:r>
                <a14:m>
                  <m:oMath xmlns:m="http://schemas.openxmlformats.org/officeDocument/2006/math">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smtClean="0">
                            <a:latin typeface="Cambria Math" panose="02040503050406030204" pitchFamily="18" charset="0"/>
                          </a:rPr>
                          <m:t>100</m:t>
                        </m:r>
                      </m:den>
                    </m:f>
                  </m:oMath>
                </a14:m>
                <a:endParaRPr lang="en-US" dirty="0"/>
              </a:p>
              <a:p>
                <a:endParaRPr lang="en-US" dirty="0"/>
              </a:p>
              <a:p>
                <a:r>
                  <a:rPr lang="en-US" dirty="0"/>
                  <a:t>BUT, not always the case!</a:t>
                </a:r>
              </a:p>
              <a:p>
                <a:r>
                  <a:rPr lang="en-US" dirty="0"/>
                  <a:t>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2</m:t>
                        </m:r>
                      </m:num>
                      <m:den>
                        <m:r>
                          <a:rPr lang="en-US">
                            <a:latin typeface="Cambria Math" panose="02040503050406030204" pitchFamily="18" charset="0"/>
                          </a:rPr>
                          <m:t>4</m:t>
                        </m:r>
                      </m:den>
                    </m:f>
                  </m:oMath>
                </a14:m>
                <a:r>
                  <a:rPr lang="en-US" dirty="0"/>
                  <a:t> 	&lt;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6</m:t>
                        </m:r>
                      </m:num>
                      <m:den>
                        <m:r>
                          <a:rPr lang="en-US">
                            <a:latin typeface="Cambria Math" panose="02040503050406030204" pitchFamily="18" charset="0"/>
                          </a:rPr>
                          <m:t>7</m:t>
                        </m:r>
                      </m:den>
                    </m:f>
                    <m:r>
                      <a:rPr lang="en-US">
                        <a:latin typeface="Cambria Math" panose="02040503050406030204" pitchFamily="18" charset="0"/>
                      </a:rPr>
                      <m:t> </m:t>
                    </m:r>
                  </m:oMath>
                </a14:m>
                <a:r>
                  <a:rPr lang="en-US" dirty="0"/>
                  <a:t>	or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2</m:t>
                        </m:r>
                      </m:den>
                    </m:f>
                  </m:oMath>
                </a14:m>
                <a:r>
                  <a:rPr lang="en-US" dirty="0"/>
                  <a:t> 	&lt;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11</m:t>
                        </m:r>
                      </m:num>
                      <m:den>
                        <m:r>
                          <a:rPr lang="en-US">
                            <a:latin typeface="Cambria Math" panose="02040503050406030204" pitchFamily="18" charset="0"/>
                          </a:rPr>
                          <m:t>12</m:t>
                        </m:r>
                      </m:den>
                    </m:f>
                  </m:oMath>
                </a14:m>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916518" y="1600200"/>
                <a:ext cx="10966449" cy="4714531"/>
              </a:xfrm>
              <a:blipFill>
                <a:blip r:embed="rId3"/>
                <a:stretch>
                  <a:fillRect l="-1668" t="-1940"/>
                </a:stretch>
              </a:blipFill>
            </p:spPr>
            <p:txBody>
              <a:bodyPr/>
              <a:lstStyle/>
              <a:p>
                <a:r>
                  <a:rPr lang="en-US">
                    <a:noFill/>
                  </a:rPr>
                  <a:t> </a:t>
                </a:r>
              </a:p>
            </p:txBody>
          </p:sp>
        </mc:Fallback>
      </mc:AlternateContent>
      <p:sp>
        <p:nvSpPr>
          <p:cNvPr id="5" name="Slide Number Placeholder 4"/>
          <p:cNvSpPr>
            <a:spLocks noGrp="1"/>
          </p:cNvSpPr>
          <p:nvPr>
            <p:ph type="sldNum" sz="quarter" idx="10"/>
          </p:nvPr>
        </p:nvSpPr>
        <p:spPr/>
        <p:txBody>
          <a:bodyPr/>
          <a:lstStyle/>
          <a:p>
            <a:fld id="{556C903B-A9A8-9643-9413-B88BA9C2F039}" type="slidenum">
              <a:rPr lang="en-US" smtClean="0"/>
              <a:pPr/>
              <a:t>7</a:t>
            </a:fld>
            <a:endParaRPr lang="en-US" dirty="0"/>
          </a:p>
        </p:txBody>
      </p:sp>
    </p:spTree>
    <p:extLst>
      <p:ext uri="{BB962C8B-B14F-4D97-AF65-F5344CB8AC3E}">
        <p14:creationId xmlns:p14="http://schemas.microsoft.com/office/powerpoint/2010/main" val="1279713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Word Problems: Grouping (Cont.)</a:t>
            </a:r>
          </a:p>
        </p:txBody>
      </p:sp>
      <p:sp>
        <p:nvSpPr>
          <p:cNvPr id="4" name="Rectangle 3"/>
          <p:cNvSpPr/>
          <p:nvPr/>
        </p:nvSpPr>
        <p:spPr>
          <a:xfrm>
            <a:off x="2098196" y="2649554"/>
            <a:ext cx="8081457" cy="1200328"/>
          </a:xfrm>
          <a:prstGeom prst="rect">
            <a:avLst/>
          </a:prstGeom>
        </p:spPr>
        <p:txBody>
          <a:bodyPr wrap="square">
            <a:spAutoFit/>
          </a:bodyPr>
          <a:lstStyle/>
          <a:p>
            <a:pPr lvl="0"/>
            <a:r>
              <a:rPr lang="en-US" b="1" dirty="0"/>
              <a:t>Keisha is making 4 necklaces for friends. For each necklace, she needs 1/3 yard of string. How many </a:t>
            </a:r>
            <a:r>
              <a:rPr lang="en-US" b="1" u="sng" dirty="0">
                <a:solidFill>
                  <a:srgbClr val="1466C5"/>
                </a:solidFill>
              </a:rPr>
              <a:t>yards of string</a:t>
            </a:r>
            <a:r>
              <a:rPr lang="en-US" b="1" dirty="0">
                <a:solidFill>
                  <a:srgbClr val="1466C5"/>
                </a:solidFill>
              </a:rPr>
              <a:t> </a:t>
            </a:r>
            <a:r>
              <a:rPr lang="en-US" b="1" dirty="0"/>
              <a:t>does Keisha need? </a:t>
            </a:r>
          </a:p>
        </p:txBody>
      </p:sp>
      <p:sp>
        <p:nvSpPr>
          <p:cNvPr id="5" name="TextBox 4"/>
          <p:cNvSpPr txBox="1"/>
          <p:nvPr/>
        </p:nvSpPr>
        <p:spPr>
          <a:xfrm>
            <a:off x="2098196" y="1906690"/>
            <a:ext cx="1481445" cy="461665"/>
          </a:xfrm>
          <a:prstGeom prst="rect">
            <a:avLst/>
          </a:prstGeom>
          <a:noFill/>
        </p:spPr>
        <p:txBody>
          <a:bodyPr wrap="none" rtlCol="0">
            <a:spAutoFit/>
          </a:bodyPr>
          <a:lstStyle/>
          <a:p>
            <a:r>
              <a:rPr lang="en-US" dirty="0">
                <a:solidFill>
                  <a:schemeClr val="bg2">
                    <a:lumMod val="50000"/>
                  </a:schemeClr>
                </a:solidFill>
              </a:rPr>
              <a:t>Grouping</a:t>
            </a:r>
          </a:p>
        </p:txBody>
      </p:sp>
      <p:sp>
        <p:nvSpPr>
          <p:cNvPr id="6" name="TextBox 5"/>
          <p:cNvSpPr txBox="1"/>
          <p:nvPr/>
        </p:nvSpPr>
        <p:spPr>
          <a:xfrm>
            <a:off x="2098196" y="4058888"/>
            <a:ext cx="3074899" cy="830997"/>
          </a:xfrm>
          <a:prstGeom prst="rect">
            <a:avLst/>
          </a:prstGeom>
          <a:noFill/>
        </p:spPr>
        <p:txBody>
          <a:bodyPr wrap="none" rtlCol="0">
            <a:spAutoFit/>
          </a:bodyPr>
          <a:lstStyle/>
          <a:p>
            <a:r>
              <a:rPr lang="en-US" i="1" dirty="0"/>
              <a:t>3. Make a table.</a:t>
            </a:r>
          </a:p>
          <a:p>
            <a:r>
              <a:rPr lang="en-US" i="1" dirty="0"/>
              <a:t>4. Solve the problem.</a:t>
            </a:r>
          </a:p>
        </p:txBody>
      </p:sp>
      <p:sp>
        <p:nvSpPr>
          <p:cNvPr id="3" name="TextBox 2">
            <a:extLst>
              <a:ext uri="{C183D7F6-B498-43B3-948B-1728B52AA6E4}">
                <adec:decorative xmlns:adec="http://schemas.microsoft.com/office/drawing/2017/decorative" val="1"/>
              </a:ext>
            </a:extLst>
          </p:cNvPr>
          <p:cNvSpPr txBox="1"/>
          <p:nvPr/>
        </p:nvSpPr>
        <p:spPr>
          <a:xfrm>
            <a:off x="-1711804" y="2485034"/>
            <a:ext cx="184731" cy="461665"/>
          </a:xfrm>
          <a:prstGeom prst="rect">
            <a:avLst/>
          </a:prstGeom>
          <a:noFill/>
        </p:spPr>
        <p:txBody>
          <a:bodyPr wrap="none" rtlCol="0">
            <a:spAutoFit/>
          </a:bodyPr>
          <a:lstStyle/>
          <a:p>
            <a:endParaRPr lang="en-US" dirty="0"/>
          </a:p>
        </p:txBody>
      </p:sp>
      <p:sp>
        <p:nvSpPr>
          <p:cNvPr id="8" name="Oval 7" descr="Circle emphasizing that Keisha is making 4 necklaces."/>
          <p:cNvSpPr/>
          <p:nvPr/>
        </p:nvSpPr>
        <p:spPr>
          <a:xfrm>
            <a:off x="4586404" y="2649554"/>
            <a:ext cx="1967195" cy="497006"/>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sp>
        <p:nvSpPr>
          <p:cNvPr id="9" name="TextBox 8"/>
          <p:cNvSpPr txBox="1"/>
          <p:nvPr/>
        </p:nvSpPr>
        <p:spPr>
          <a:xfrm>
            <a:off x="5705223" y="2105256"/>
            <a:ext cx="269626" cy="461665"/>
          </a:xfrm>
          <a:prstGeom prst="rect">
            <a:avLst/>
          </a:prstGeom>
          <a:noFill/>
        </p:spPr>
        <p:txBody>
          <a:bodyPr wrap="none" rtlCol="0">
            <a:spAutoFit/>
          </a:bodyPr>
          <a:lstStyle/>
          <a:p>
            <a:r>
              <a:rPr lang="en-US" dirty="0">
                <a:solidFill>
                  <a:srgbClr val="1466C5"/>
                </a:solidFill>
              </a:rPr>
              <a:t>I</a:t>
            </a:r>
          </a:p>
        </p:txBody>
      </p:sp>
      <p:sp>
        <p:nvSpPr>
          <p:cNvPr id="10" name="Oval 9" descr="Circle emphasizing that Keisha needs one-third yard of string."/>
          <p:cNvSpPr/>
          <p:nvPr/>
        </p:nvSpPr>
        <p:spPr>
          <a:xfrm>
            <a:off x="5064126" y="3016675"/>
            <a:ext cx="1532341" cy="497006"/>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sp>
        <p:nvSpPr>
          <p:cNvPr id="11" name="TextBox 10"/>
          <p:cNvSpPr txBox="1"/>
          <p:nvPr/>
        </p:nvSpPr>
        <p:spPr>
          <a:xfrm>
            <a:off x="6467731" y="2857283"/>
            <a:ext cx="644728" cy="461665"/>
          </a:xfrm>
          <a:prstGeom prst="rect">
            <a:avLst/>
          </a:prstGeom>
          <a:noFill/>
        </p:spPr>
        <p:txBody>
          <a:bodyPr wrap="none" rtlCol="0">
            <a:spAutoFit/>
          </a:bodyPr>
          <a:lstStyle/>
          <a:p>
            <a:r>
              <a:rPr lang="en-US" dirty="0">
                <a:solidFill>
                  <a:srgbClr val="1466C5"/>
                </a:solidFill>
              </a:rPr>
              <a:t>S   </a:t>
            </a:r>
          </a:p>
        </p:txBody>
      </p:sp>
      <p:graphicFrame>
        <p:nvGraphicFramePr>
          <p:cNvPr id="12" name="Table 11"/>
          <p:cNvGraphicFramePr>
            <a:graphicFrameLocks noGrp="1"/>
          </p:cNvGraphicFramePr>
          <p:nvPr/>
        </p:nvGraphicFramePr>
        <p:xfrm>
          <a:off x="5911620" y="4164614"/>
          <a:ext cx="3741120" cy="1158240"/>
        </p:xfrm>
        <a:graphic>
          <a:graphicData uri="http://schemas.openxmlformats.org/drawingml/2006/table">
            <a:tbl>
              <a:tblPr firstRow="1" bandRow="1">
                <a:tableStyleId>{5C22544A-7EE6-4342-B048-85BDC9FD1C3A}</a:tableStyleId>
              </a:tblPr>
              <a:tblGrid>
                <a:gridCol w="786877">
                  <a:extLst>
                    <a:ext uri="{9D8B030D-6E8A-4147-A177-3AD203B41FA5}">
                      <a16:colId xmlns:a16="http://schemas.microsoft.com/office/drawing/2014/main" val="20000"/>
                    </a:ext>
                  </a:extLst>
                </a:gridCol>
                <a:gridCol w="2954243">
                  <a:extLst>
                    <a:ext uri="{9D8B030D-6E8A-4147-A177-3AD203B41FA5}">
                      <a16:colId xmlns:a16="http://schemas.microsoft.com/office/drawing/2014/main" val="20001"/>
                    </a:ext>
                  </a:extLst>
                </a:gridCol>
              </a:tblGrid>
              <a:tr h="370840">
                <a:tc>
                  <a:txBody>
                    <a:bodyPr/>
                    <a:lstStyle/>
                    <a:p>
                      <a:pPr algn="ctr"/>
                      <a:r>
                        <a:rPr lang="en-US" sz="2800" b="1" dirty="0">
                          <a:solidFill>
                            <a:srgbClr val="1466C5"/>
                          </a:solidFill>
                        </a:rPr>
                        <a:t> S</a:t>
                      </a: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2800" b="0" dirty="0">
                          <a:solidFill>
                            <a:srgbClr val="1466C5"/>
                          </a:solidFill>
                        </a:rPr>
                        <a:t> </a:t>
                      </a:r>
                      <a:r>
                        <a:rPr lang="en-US" sz="2800" b="0" baseline="0" dirty="0">
                          <a:solidFill>
                            <a:srgbClr val="1466C5"/>
                          </a:solidFill>
                        </a:rPr>
                        <a:t>    </a:t>
                      </a:r>
                      <a:endParaRPr lang="en-US" sz="2800" b="1" dirty="0">
                        <a:solidFill>
                          <a:srgbClr val="1466C5"/>
                        </a:solidFil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70840">
                <a:tc>
                  <a:txBody>
                    <a:bodyPr/>
                    <a:lstStyle/>
                    <a:p>
                      <a:pPr algn="ctr"/>
                      <a:r>
                        <a:rPr lang="en-US" sz="2800" b="1" dirty="0">
                          <a:solidFill>
                            <a:srgbClr val="1466C5"/>
                          </a:solidFill>
                        </a:rPr>
                        <a:t>I</a:t>
                      </a:r>
                    </a:p>
                  </a:txBody>
                  <a:tcPr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endParaRPr lang="en-US" dirty="0">
                        <a:solidFill>
                          <a:srgbClr val="1466C5"/>
                        </a:solidFill>
                      </a:endParaRPr>
                    </a:p>
                    <a:p>
                      <a:endParaRPr lang="en-US" dirty="0">
                        <a:solidFill>
                          <a:srgbClr val="1466C5"/>
                        </a:solidFil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14" name="Object 13" descr="One-third written four times, with three of the occurrences circled. "/>
          <p:cNvGraphicFramePr>
            <a:graphicFrameLocks noChangeAspect="1"/>
          </p:cNvGraphicFramePr>
          <p:nvPr>
            <p:extLst>
              <p:ext uri="{D42A27DB-BD31-4B8C-83A1-F6EECF244321}">
                <p14:modId xmlns:p14="http://schemas.microsoft.com/office/powerpoint/2010/main" val="2800623764"/>
              </p:ext>
            </p:extLst>
          </p:nvPr>
        </p:nvGraphicFramePr>
        <p:xfrm>
          <a:off x="7121868" y="4165367"/>
          <a:ext cx="2679700" cy="901700"/>
        </p:xfrm>
        <a:graphic>
          <a:graphicData uri="http://schemas.openxmlformats.org/presentationml/2006/ole">
            <mc:AlternateContent xmlns:mc="http://schemas.openxmlformats.org/markup-compatibility/2006">
              <mc:Choice xmlns:v="urn:schemas-microsoft-com:vml" Requires="v">
                <p:oleObj spid="_x0000_s39950" name="Equation" r:id="rId4" imgW="1244600" imgH="419100" progId="Equation.DSMT4">
                  <p:embed/>
                </p:oleObj>
              </mc:Choice>
              <mc:Fallback>
                <p:oleObj name="Equation" r:id="rId4" imgW="1244600" imgH="419100" progId="Equation.DSMT4">
                  <p:embed/>
                  <p:pic>
                    <p:nvPicPr>
                      <p:cNvPr id="0" name=""/>
                      <p:cNvPicPr/>
                      <p:nvPr/>
                    </p:nvPicPr>
                    <p:blipFill>
                      <a:blip r:embed="rId5"/>
                      <a:stretch>
                        <a:fillRect/>
                      </a:stretch>
                    </p:blipFill>
                    <p:spPr>
                      <a:xfrm>
                        <a:off x="7121868" y="4165367"/>
                        <a:ext cx="2679700" cy="901700"/>
                      </a:xfrm>
                      <a:prstGeom prst="rect">
                        <a:avLst/>
                      </a:prstGeom>
                    </p:spPr>
                  </p:pic>
                </p:oleObj>
              </mc:Fallback>
            </mc:AlternateContent>
          </a:graphicData>
        </a:graphic>
      </p:graphicFrame>
      <p:graphicFrame>
        <p:nvGraphicFramePr>
          <p:cNvPr id="15" name="Object 14" descr="One-third"/>
          <p:cNvGraphicFramePr>
            <a:graphicFrameLocks noChangeAspect="1"/>
          </p:cNvGraphicFramePr>
          <p:nvPr>
            <p:extLst>
              <p:ext uri="{D42A27DB-BD31-4B8C-83A1-F6EECF244321}">
                <p14:modId xmlns:p14="http://schemas.microsoft.com/office/powerpoint/2010/main" val="3292810134"/>
              </p:ext>
            </p:extLst>
          </p:nvPr>
        </p:nvGraphicFramePr>
        <p:xfrm>
          <a:off x="6009814" y="4165693"/>
          <a:ext cx="139700" cy="419100"/>
        </p:xfrm>
        <a:graphic>
          <a:graphicData uri="http://schemas.openxmlformats.org/presentationml/2006/ole">
            <mc:AlternateContent xmlns:mc="http://schemas.openxmlformats.org/markup-compatibility/2006">
              <mc:Choice xmlns:v="urn:schemas-microsoft-com:vml" Requires="v">
                <p:oleObj spid="_x0000_s39951" name="Equation" r:id="rId6" imgW="139700" imgH="419100" progId="Equation.DSMT4">
                  <p:embed/>
                </p:oleObj>
              </mc:Choice>
              <mc:Fallback>
                <p:oleObj name="Equation" r:id="rId6" imgW="139700" imgH="419100" progId="Equation.DSMT4">
                  <p:embed/>
                  <p:pic>
                    <p:nvPicPr>
                      <p:cNvPr id="0" name=""/>
                      <p:cNvPicPr/>
                      <p:nvPr/>
                    </p:nvPicPr>
                    <p:blipFill>
                      <a:blip r:embed="rId7"/>
                      <a:stretch>
                        <a:fillRect/>
                      </a:stretch>
                    </p:blipFill>
                    <p:spPr>
                      <a:xfrm>
                        <a:off x="6009814" y="4165693"/>
                        <a:ext cx="139700" cy="419100"/>
                      </a:xfrm>
                      <a:prstGeom prst="rect">
                        <a:avLst/>
                      </a:prstGeom>
                    </p:spPr>
                  </p:pic>
                </p:oleObj>
              </mc:Fallback>
            </mc:AlternateContent>
          </a:graphicData>
        </a:graphic>
      </p:graphicFrame>
      <p:sp>
        <p:nvSpPr>
          <p:cNvPr id="20" name="TextBox 19"/>
          <p:cNvSpPr txBox="1"/>
          <p:nvPr/>
        </p:nvSpPr>
        <p:spPr>
          <a:xfrm>
            <a:off x="6724368" y="5664242"/>
            <a:ext cx="2682145" cy="523220"/>
          </a:xfrm>
          <a:prstGeom prst="rect">
            <a:avLst/>
          </a:prstGeom>
          <a:noFill/>
        </p:spPr>
        <p:txBody>
          <a:bodyPr wrap="none" rtlCol="0">
            <a:spAutoFit/>
          </a:bodyPr>
          <a:lstStyle/>
          <a:p>
            <a:r>
              <a:rPr lang="en-US" sz="2800" b="1" dirty="0">
                <a:solidFill>
                  <a:srgbClr val="1466C5"/>
                </a:solidFill>
              </a:rPr>
              <a:t>yards of string</a:t>
            </a:r>
          </a:p>
        </p:txBody>
      </p:sp>
      <p:sp>
        <p:nvSpPr>
          <p:cNvPr id="7" name="TextBox 6"/>
          <p:cNvSpPr txBox="1"/>
          <p:nvPr/>
        </p:nvSpPr>
        <p:spPr>
          <a:xfrm>
            <a:off x="5824620" y="4736887"/>
            <a:ext cx="344052" cy="430887"/>
          </a:xfrm>
          <a:prstGeom prst="rect">
            <a:avLst/>
          </a:prstGeom>
          <a:noFill/>
        </p:spPr>
        <p:txBody>
          <a:bodyPr wrap="none" rtlCol="0">
            <a:spAutoFit/>
          </a:bodyPr>
          <a:lstStyle/>
          <a:p>
            <a:r>
              <a:rPr lang="en-US" sz="2200" dirty="0">
                <a:solidFill>
                  <a:srgbClr val="1466C5"/>
                </a:solidFill>
              </a:rPr>
              <a:t>4</a:t>
            </a:r>
          </a:p>
        </p:txBody>
      </p:sp>
      <p:sp>
        <p:nvSpPr>
          <p:cNvPr id="16" name="TextBox 15"/>
          <p:cNvSpPr txBox="1"/>
          <p:nvPr/>
        </p:nvSpPr>
        <p:spPr>
          <a:xfrm>
            <a:off x="6907197" y="4836101"/>
            <a:ext cx="3566194" cy="369332"/>
          </a:xfrm>
          <a:prstGeom prst="rect">
            <a:avLst/>
          </a:prstGeom>
          <a:noFill/>
        </p:spPr>
        <p:txBody>
          <a:bodyPr wrap="square" rtlCol="0">
            <a:spAutoFit/>
          </a:bodyPr>
          <a:lstStyle/>
          <a:p>
            <a:r>
              <a:rPr lang="en-US" sz="1800" dirty="0"/>
              <a:t>____     ____    ____    ____</a:t>
            </a:r>
          </a:p>
        </p:txBody>
      </p:sp>
      <p:sp>
        <p:nvSpPr>
          <p:cNvPr id="21" name="Oval 20">
            <a:extLst>
              <a:ext uri="{C183D7F6-B498-43B3-948B-1728B52AA6E4}">
                <adec:decorative xmlns:adec="http://schemas.microsoft.com/office/drawing/2017/decorative" val="1"/>
              </a:ext>
            </a:extLst>
          </p:cNvPr>
          <p:cNvSpPr/>
          <p:nvPr/>
        </p:nvSpPr>
        <p:spPr>
          <a:xfrm>
            <a:off x="6845112" y="4017465"/>
            <a:ext cx="2340591" cy="1277776"/>
          </a:xfrm>
          <a:prstGeom prst="ellipse">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graphicFrame>
        <p:nvGraphicFramePr>
          <p:cNvPr id="22" name="Object 21" descr="One and one-third"/>
          <p:cNvGraphicFramePr>
            <a:graphicFrameLocks noChangeAspect="1"/>
          </p:cNvGraphicFramePr>
          <p:nvPr>
            <p:extLst>
              <p:ext uri="{D42A27DB-BD31-4B8C-83A1-F6EECF244321}">
                <p14:modId xmlns:p14="http://schemas.microsoft.com/office/powerpoint/2010/main" val="3293384987"/>
              </p:ext>
            </p:extLst>
          </p:nvPr>
        </p:nvGraphicFramePr>
        <p:xfrm>
          <a:off x="6280119" y="5460914"/>
          <a:ext cx="444249" cy="916263"/>
        </p:xfrm>
        <a:graphic>
          <a:graphicData uri="http://schemas.openxmlformats.org/presentationml/2006/ole">
            <mc:AlternateContent xmlns:mc="http://schemas.openxmlformats.org/markup-compatibility/2006">
              <mc:Choice xmlns:v="urn:schemas-microsoft-com:vml" Requires="v">
                <p:oleObj spid="_x0000_s39952" name="Equation" r:id="rId8" imgW="203200" imgH="419100" progId="Equation.DSMT4">
                  <p:embed/>
                </p:oleObj>
              </mc:Choice>
              <mc:Fallback>
                <p:oleObj name="Equation" r:id="rId8" imgW="203200" imgH="419100" progId="Equation.DSMT4">
                  <p:embed/>
                  <p:pic>
                    <p:nvPicPr>
                      <p:cNvPr id="0" name=""/>
                      <p:cNvPicPr/>
                      <p:nvPr/>
                    </p:nvPicPr>
                    <p:blipFill>
                      <a:blip r:embed="rId9"/>
                      <a:stretch>
                        <a:fillRect/>
                      </a:stretch>
                    </p:blipFill>
                    <p:spPr>
                      <a:xfrm>
                        <a:off x="6280119" y="5460914"/>
                        <a:ext cx="444249" cy="916263"/>
                      </a:xfrm>
                      <a:prstGeom prst="rect">
                        <a:avLst/>
                      </a:prstGeom>
                    </p:spPr>
                  </p:pic>
                </p:oleObj>
              </mc:Fallback>
            </mc:AlternateContent>
          </a:graphicData>
        </a:graphic>
      </p:graphicFrame>
      <p:sp>
        <p:nvSpPr>
          <p:cNvPr id="23" name="Slide Number Placeholder 3">
            <a:extLst>
              <a:ext uri="{FF2B5EF4-FFF2-40B4-BE49-F238E27FC236}">
                <a16:creationId xmlns:a16="http://schemas.microsoft.com/office/drawing/2014/main" id="{D308E8A7-5C2D-491C-B160-65C4C89566CE}"/>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70</a:t>
            </a:fld>
            <a:endParaRPr lang="en-US" dirty="0"/>
          </a:p>
        </p:txBody>
      </p:sp>
    </p:spTree>
    <p:extLst>
      <p:ext uri="{BB962C8B-B14F-4D97-AF65-F5344CB8AC3E}">
        <p14:creationId xmlns:p14="http://schemas.microsoft.com/office/powerpoint/2010/main" val="173217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down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trips(down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ppt_y</p:attrName>
                                        </p:attrNameLst>
                                      </p:cBhvr>
                                      <p:tavLst>
                                        <p:tav tm="0">
                                          <p:val>
                                            <p:strVal val="#ppt_y+#ppt_h*1.125000"/>
                                          </p:val>
                                        </p:tav>
                                        <p:tav tm="100000">
                                          <p:val>
                                            <p:strVal val="#ppt_y"/>
                                          </p:val>
                                        </p:tav>
                                      </p:tavLst>
                                    </p:anim>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16" grpId="0"/>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Grouping: Non-unit Fractions</a:t>
            </a:r>
          </a:p>
        </p:txBody>
      </p:sp>
      <p:sp>
        <p:nvSpPr>
          <p:cNvPr id="3" name="Content Placeholder 2"/>
          <p:cNvSpPr>
            <a:spLocks noGrp="1"/>
          </p:cNvSpPr>
          <p:nvPr>
            <p:ph idx="1"/>
          </p:nvPr>
        </p:nvSpPr>
        <p:spPr/>
        <p:txBody>
          <a:bodyPr/>
          <a:lstStyle/>
          <a:p>
            <a:r>
              <a:rPr lang="en-US" sz="2800" dirty="0">
                <a:solidFill>
                  <a:srgbClr val="000000"/>
                </a:solidFill>
              </a:rPr>
              <a:t>Non-unit Fractions (Grouping) </a:t>
            </a:r>
          </a:p>
          <a:p>
            <a:pPr lvl="1">
              <a:spcBef>
                <a:spcPts val="600"/>
              </a:spcBef>
            </a:pPr>
            <a:r>
              <a:rPr lang="en-US" sz="2400" dirty="0">
                <a:solidFill>
                  <a:srgbClr val="000000"/>
                </a:solidFill>
              </a:rPr>
              <a:t>Ray needs 2/3 of a cup of flour to make a loaf of bread. He’s making 4 loaves of bread. How many cups of flour does Ray need?</a:t>
            </a:r>
          </a:p>
          <a:p>
            <a:pPr marL="350838" lvl="1" indent="0">
              <a:buNone/>
            </a:pPr>
            <a:endParaRPr lang="en-US" dirty="0">
              <a:solidFill>
                <a:srgbClr val="000000"/>
              </a:solidFill>
            </a:endParaRPr>
          </a:p>
        </p:txBody>
      </p:sp>
      <p:graphicFrame>
        <p:nvGraphicFramePr>
          <p:cNvPr id="4" name="Table 3"/>
          <p:cNvGraphicFramePr>
            <a:graphicFrameLocks noGrp="1"/>
          </p:cNvGraphicFramePr>
          <p:nvPr/>
        </p:nvGraphicFramePr>
        <p:xfrm>
          <a:off x="2983522" y="4963614"/>
          <a:ext cx="3741120" cy="1158240"/>
        </p:xfrm>
        <a:graphic>
          <a:graphicData uri="http://schemas.openxmlformats.org/drawingml/2006/table">
            <a:tbl>
              <a:tblPr firstRow="1" bandRow="1">
                <a:tableStyleId>{5C22544A-7EE6-4342-B048-85BDC9FD1C3A}</a:tableStyleId>
              </a:tblPr>
              <a:tblGrid>
                <a:gridCol w="786877">
                  <a:extLst>
                    <a:ext uri="{9D8B030D-6E8A-4147-A177-3AD203B41FA5}">
                      <a16:colId xmlns:a16="http://schemas.microsoft.com/office/drawing/2014/main" val="20000"/>
                    </a:ext>
                  </a:extLst>
                </a:gridCol>
                <a:gridCol w="2954243">
                  <a:extLst>
                    <a:ext uri="{9D8B030D-6E8A-4147-A177-3AD203B41FA5}">
                      <a16:colId xmlns:a16="http://schemas.microsoft.com/office/drawing/2014/main" val="20001"/>
                    </a:ext>
                  </a:extLst>
                </a:gridCol>
              </a:tblGrid>
              <a:tr h="370840">
                <a:tc>
                  <a:txBody>
                    <a:bodyPr/>
                    <a:lstStyle/>
                    <a:p>
                      <a:pPr algn="ctr"/>
                      <a:r>
                        <a:rPr lang="en-US" sz="2800" b="1" dirty="0">
                          <a:solidFill>
                            <a:srgbClr val="1466C5"/>
                          </a:solidFill>
                        </a:rPr>
                        <a:t> </a:t>
                      </a:r>
                      <a:r>
                        <a:rPr lang="en-US" sz="2800" b="1" dirty="0">
                          <a:solidFill>
                            <a:srgbClr val="0000FF"/>
                          </a:solidFill>
                        </a:rPr>
                        <a:t>S</a:t>
                      </a: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2800" b="0" dirty="0">
                          <a:solidFill>
                            <a:srgbClr val="1466C5"/>
                          </a:solidFill>
                        </a:rPr>
                        <a:t> </a:t>
                      </a:r>
                      <a:r>
                        <a:rPr lang="en-US" sz="2800" b="0" baseline="0" dirty="0">
                          <a:solidFill>
                            <a:srgbClr val="1466C5"/>
                          </a:solidFill>
                        </a:rPr>
                        <a:t>    </a:t>
                      </a:r>
                      <a:endParaRPr lang="en-US" sz="2800" b="1" dirty="0">
                        <a:solidFill>
                          <a:srgbClr val="1466C5"/>
                        </a:solidFil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70840">
                <a:tc>
                  <a:txBody>
                    <a:bodyPr/>
                    <a:lstStyle/>
                    <a:p>
                      <a:pPr algn="ctr"/>
                      <a:r>
                        <a:rPr lang="en-US" sz="2800" b="1" dirty="0">
                          <a:solidFill>
                            <a:srgbClr val="0000FF"/>
                          </a:solidFill>
                        </a:rPr>
                        <a:t>I</a:t>
                      </a:r>
                    </a:p>
                  </a:txBody>
                  <a:tcPr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endParaRPr lang="en-US" dirty="0">
                        <a:solidFill>
                          <a:srgbClr val="1466C5"/>
                        </a:solidFill>
                      </a:endParaRPr>
                    </a:p>
                    <a:p>
                      <a:endParaRPr lang="en-US" dirty="0">
                        <a:solidFill>
                          <a:srgbClr val="1466C5"/>
                        </a:solidFil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5" name="Object 4" descr="Two-thirds written four times. Each has an arrow above that divides it into one-third plus one-third. Every three instances of one-third is circled."/>
          <p:cNvGraphicFramePr>
            <a:graphicFrameLocks noChangeAspect="1"/>
          </p:cNvGraphicFramePr>
          <p:nvPr>
            <p:extLst>
              <p:ext uri="{D42A27DB-BD31-4B8C-83A1-F6EECF244321}">
                <p14:modId xmlns:p14="http://schemas.microsoft.com/office/powerpoint/2010/main" val="3809501375"/>
              </p:ext>
            </p:extLst>
          </p:nvPr>
        </p:nvGraphicFramePr>
        <p:xfrm>
          <a:off x="4140025" y="4964274"/>
          <a:ext cx="2789238" cy="901700"/>
        </p:xfrm>
        <a:graphic>
          <a:graphicData uri="http://schemas.openxmlformats.org/presentationml/2006/ole">
            <mc:AlternateContent xmlns:mc="http://schemas.openxmlformats.org/markup-compatibility/2006">
              <mc:Choice xmlns:v="urn:schemas-microsoft-com:vml" Requires="v">
                <p:oleObj spid="_x0000_s37219" name="Equation" r:id="rId4" imgW="1295400" imgH="419100" progId="Equation.DSMT4">
                  <p:embed/>
                </p:oleObj>
              </mc:Choice>
              <mc:Fallback>
                <p:oleObj name="Equation" r:id="rId4" imgW="1295400" imgH="419100" progId="Equation.DSMT4">
                  <p:embed/>
                  <p:pic>
                    <p:nvPicPr>
                      <p:cNvPr id="0" name=""/>
                      <p:cNvPicPr/>
                      <p:nvPr/>
                    </p:nvPicPr>
                    <p:blipFill>
                      <a:blip r:embed="rId5"/>
                      <a:stretch>
                        <a:fillRect/>
                      </a:stretch>
                    </p:blipFill>
                    <p:spPr>
                      <a:xfrm>
                        <a:off x="4140025" y="4964274"/>
                        <a:ext cx="2789238" cy="901700"/>
                      </a:xfrm>
                      <a:prstGeom prst="rect">
                        <a:avLst/>
                      </a:prstGeom>
                    </p:spPr>
                  </p:pic>
                </p:oleObj>
              </mc:Fallback>
            </mc:AlternateContent>
          </a:graphicData>
        </a:graphic>
      </p:graphicFrame>
      <p:graphicFrame>
        <p:nvGraphicFramePr>
          <p:cNvPr id="6" name="Object 5" descr="Two-thirds."/>
          <p:cNvGraphicFramePr>
            <a:graphicFrameLocks noChangeAspect="1"/>
          </p:cNvGraphicFramePr>
          <p:nvPr>
            <p:extLst>
              <p:ext uri="{D42A27DB-BD31-4B8C-83A1-F6EECF244321}">
                <p14:modId xmlns:p14="http://schemas.microsoft.com/office/powerpoint/2010/main" val="647682233"/>
              </p:ext>
            </p:extLst>
          </p:nvPr>
        </p:nvGraphicFramePr>
        <p:xfrm>
          <a:off x="3074813" y="4964113"/>
          <a:ext cx="152400" cy="419100"/>
        </p:xfrm>
        <a:graphic>
          <a:graphicData uri="http://schemas.openxmlformats.org/presentationml/2006/ole">
            <mc:AlternateContent xmlns:mc="http://schemas.openxmlformats.org/markup-compatibility/2006">
              <mc:Choice xmlns:v="urn:schemas-microsoft-com:vml" Requires="v">
                <p:oleObj spid="_x0000_s37220" name="Equation" r:id="rId6" imgW="152400" imgH="419100" progId="Equation.DSMT4">
                  <p:embed/>
                </p:oleObj>
              </mc:Choice>
              <mc:Fallback>
                <p:oleObj name="Equation" r:id="rId6" imgW="152400" imgH="419100" progId="Equation.DSMT4">
                  <p:embed/>
                  <p:pic>
                    <p:nvPicPr>
                      <p:cNvPr id="0" name=""/>
                      <p:cNvPicPr/>
                      <p:nvPr/>
                    </p:nvPicPr>
                    <p:blipFill>
                      <a:blip r:embed="rId7"/>
                      <a:stretch>
                        <a:fillRect/>
                      </a:stretch>
                    </p:blipFill>
                    <p:spPr>
                      <a:xfrm>
                        <a:off x="3074813" y="4964113"/>
                        <a:ext cx="152400" cy="419100"/>
                      </a:xfrm>
                      <a:prstGeom prst="rect">
                        <a:avLst/>
                      </a:prstGeom>
                    </p:spPr>
                  </p:pic>
                </p:oleObj>
              </mc:Fallback>
            </mc:AlternateContent>
          </a:graphicData>
        </a:graphic>
      </p:graphicFrame>
      <p:sp>
        <p:nvSpPr>
          <p:cNvPr id="7" name="TextBox 6"/>
          <p:cNvSpPr txBox="1"/>
          <p:nvPr/>
        </p:nvSpPr>
        <p:spPr>
          <a:xfrm>
            <a:off x="2954914" y="5565085"/>
            <a:ext cx="344052" cy="430887"/>
          </a:xfrm>
          <a:prstGeom prst="rect">
            <a:avLst/>
          </a:prstGeom>
          <a:noFill/>
        </p:spPr>
        <p:txBody>
          <a:bodyPr wrap="none" rtlCol="0">
            <a:spAutoFit/>
          </a:bodyPr>
          <a:lstStyle/>
          <a:p>
            <a:r>
              <a:rPr lang="en-US" sz="2200" dirty="0">
                <a:solidFill>
                  <a:srgbClr val="0000FF"/>
                </a:solidFill>
              </a:rPr>
              <a:t>4</a:t>
            </a:r>
          </a:p>
        </p:txBody>
      </p:sp>
      <p:sp>
        <p:nvSpPr>
          <p:cNvPr id="8" name="TextBox 7"/>
          <p:cNvSpPr txBox="1"/>
          <p:nvPr/>
        </p:nvSpPr>
        <p:spPr>
          <a:xfrm>
            <a:off x="3896973" y="5597442"/>
            <a:ext cx="3262432" cy="461665"/>
          </a:xfrm>
          <a:prstGeom prst="rect">
            <a:avLst/>
          </a:prstGeom>
          <a:noFill/>
        </p:spPr>
        <p:txBody>
          <a:bodyPr wrap="none" rtlCol="0">
            <a:spAutoFit/>
          </a:bodyPr>
          <a:lstStyle/>
          <a:p>
            <a:r>
              <a:rPr lang="en-US" dirty="0"/>
              <a:t>___    ___    ___    ___</a:t>
            </a:r>
          </a:p>
        </p:txBody>
      </p:sp>
      <p:sp>
        <p:nvSpPr>
          <p:cNvPr id="9" name="Oval 8">
            <a:extLst>
              <a:ext uri="{C183D7F6-B498-43B3-948B-1728B52AA6E4}">
                <adec:decorative xmlns:adec="http://schemas.microsoft.com/office/drawing/2017/decorative" val="1"/>
              </a:ext>
            </a:extLst>
          </p:cNvPr>
          <p:cNvSpPr/>
          <p:nvPr/>
        </p:nvSpPr>
        <p:spPr>
          <a:xfrm>
            <a:off x="3896972" y="4031672"/>
            <a:ext cx="1175967" cy="911512"/>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graphicFrame>
        <p:nvGraphicFramePr>
          <p:cNvPr id="10" name="Object 9">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54290724"/>
              </p:ext>
            </p:extLst>
          </p:nvPr>
        </p:nvGraphicFramePr>
        <p:xfrm>
          <a:off x="3991718" y="4205014"/>
          <a:ext cx="3010657" cy="590896"/>
        </p:xfrm>
        <a:graphic>
          <a:graphicData uri="http://schemas.openxmlformats.org/presentationml/2006/ole">
            <mc:AlternateContent xmlns:mc="http://schemas.openxmlformats.org/markup-compatibility/2006">
              <mc:Choice xmlns:v="urn:schemas-microsoft-com:vml" Requires="v">
                <p:oleObj spid="_x0000_s37221" name="Equation" r:id="rId8" imgW="2133600" imgH="419100" progId="Equation.DSMT4">
                  <p:embed/>
                </p:oleObj>
              </mc:Choice>
              <mc:Fallback>
                <p:oleObj name="Equation" r:id="rId8" imgW="2133600" imgH="419100" progId="Equation.DSMT4">
                  <p:embed/>
                  <p:pic>
                    <p:nvPicPr>
                      <p:cNvPr id="0" name=""/>
                      <p:cNvPicPr/>
                      <p:nvPr/>
                    </p:nvPicPr>
                    <p:blipFill>
                      <a:blip r:embed="rId9"/>
                      <a:stretch>
                        <a:fillRect/>
                      </a:stretch>
                    </p:blipFill>
                    <p:spPr>
                      <a:xfrm>
                        <a:off x="3991718" y="4205014"/>
                        <a:ext cx="3010657" cy="590896"/>
                      </a:xfrm>
                      <a:prstGeom prst="rect">
                        <a:avLst/>
                      </a:prstGeom>
                    </p:spPr>
                  </p:pic>
                </p:oleObj>
              </mc:Fallback>
            </mc:AlternateContent>
          </a:graphicData>
        </a:graphic>
      </p:graphicFrame>
      <p:sp>
        <p:nvSpPr>
          <p:cNvPr id="11" name="Oval 10">
            <a:extLst>
              <a:ext uri="{C183D7F6-B498-43B3-948B-1728B52AA6E4}">
                <adec:decorative xmlns:adec="http://schemas.microsoft.com/office/drawing/2017/decorative" val="1"/>
              </a:ext>
            </a:extLst>
          </p:cNvPr>
          <p:cNvSpPr/>
          <p:nvPr/>
        </p:nvSpPr>
        <p:spPr>
          <a:xfrm>
            <a:off x="5072939" y="4053191"/>
            <a:ext cx="1175967" cy="911512"/>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466C5"/>
              </a:solidFill>
            </a:endParaRPr>
          </a:p>
        </p:txBody>
      </p:sp>
      <p:graphicFrame>
        <p:nvGraphicFramePr>
          <p:cNvPr id="14" name="Object 13" descr="Two and two-thirds"/>
          <p:cNvGraphicFramePr>
            <a:graphicFrameLocks noChangeAspect="1"/>
          </p:cNvGraphicFramePr>
          <p:nvPr>
            <p:extLst>
              <p:ext uri="{D42A27DB-BD31-4B8C-83A1-F6EECF244321}">
                <p14:modId xmlns:p14="http://schemas.microsoft.com/office/powerpoint/2010/main" val="1010598663"/>
              </p:ext>
            </p:extLst>
          </p:nvPr>
        </p:nvGraphicFramePr>
        <p:xfrm>
          <a:off x="8145617" y="4872834"/>
          <a:ext cx="595676" cy="1034595"/>
        </p:xfrm>
        <a:graphic>
          <a:graphicData uri="http://schemas.openxmlformats.org/presentationml/2006/ole">
            <mc:AlternateContent xmlns:mc="http://schemas.openxmlformats.org/markup-compatibility/2006">
              <mc:Choice xmlns:v="urn:schemas-microsoft-com:vml" Requires="v">
                <p:oleObj spid="_x0000_s37222" name="Equation" r:id="rId10" imgW="241300" imgH="419100" progId="Equation.DSMT4">
                  <p:embed/>
                </p:oleObj>
              </mc:Choice>
              <mc:Fallback>
                <p:oleObj name="Equation" r:id="rId10" imgW="241300" imgH="419100" progId="Equation.DSMT4">
                  <p:embed/>
                  <p:pic>
                    <p:nvPicPr>
                      <p:cNvPr id="0" name=""/>
                      <p:cNvPicPr/>
                      <p:nvPr/>
                    </p:nvPicPr>
                    <p:blipFill>
                      <a:blip r:embed="rId11"/>
                      <a:stretch>
                        <a:fillRect/>
                      </a:stretch>
                    </p:blipFill>
                    <p:spPr>
                      <a:xfrm>
                        <a:off x="8145617" y="4872834"/>
                        <a:ext cx="595676" cy="1034595"/>
                      </a:xfrm>
                      <a:prstGeom prst="rect">
                        <a:avLst/>
                      </a:prstGeom>
                    </p:spPr>
                  </p:pic>
                </p:oleObj>
              </mc:Fallback>
            </mc:AlternateContent>
          </a:graphicData>
        </a:graphic>
      </p:graphicFrame>
      <p:sp>
        <p:nvSpPr>
          <p:cNvPr id="15" name="TextBox 14"/>
          <p:cNvSpPr txBox="1"/>
          <p:nvPr/>
        </p:nvSpPr>
        <p:spPr>
          <a:xfrm>
            <a:off x="8650574" y="5198548"/>
            <a:ext cx="2045753" cy="461665"/>
          </a:xfrm>
          <a:prstGeom prst="rect">
            <a:avLst/>
          </a:prstGeom>
          <a:noFill/>
        </p:spPr>
        <p:txBody>
          <a:bodyPr wrap="none" rtlCol="0">
            <a:spAutoFit/>
          </a:bodyPr>
          <a:lstStyle/>
          <a:p>
            <a:r>
              <a:rPr lang="en-US" b="1" dirty="0">
                <a:solidFill>
                  <a:srgbClr val="0000FF"/>
                </a:solidFill>
              </a:rPr>
              <a:t>cups of flour</a:t>
            </a:r>
          </a:p>
        </p:txBody>
      </p:sp>
      <p:grpSp>
        <p:nvGrpSpPr>
          <p:cNvPr id="20" name="Group 19">
            <a:extLst>
              <a:ext uri="{C183D7F6-B498-43B3-948B-1728B52AA6E4}">
                <adec:decorative xmlns:adec="http://schemas.microsoft.com/office/drawing/2017/decorative" val="1"/>
              </a:ext>
            </a:extLst>
          </p:cNvPr>
          <p:cNvGrpSpPr/>
          <p:nvPr/>
        </p:nvGrpSpPr>
        <p:grpSpPr>
          <a:xfrm>
            <a:off x="4140026" y="4795911"/>
            <a:ext cx="274435" cy="168793"/>
            <a:chOff x="2616025" y="4795910"/>
            <a:chExt cx="274435" cy="168793"/>
          </a:xfrm>
        </p:grpSpPr>
        <p:cxnSp>
          <p:nvCxnSpPr>
            <p:cNvPr id="17" name="Straight Connector 16"/>
            <p:cNvCxnSpPr/>
            <p:nvPr/>
          </p:nvCxnSpPr>
          <p:spPr>
            <a:xfrm flipH="1" flipV="1">
              <a:off x="2616025" y="4795910"/>
              <a:ext cx="113854" cy="16879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29879" y="4795910"/>
              <a:ext cx="160581" cy="167704"/>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21" name="Group 20">
            <a:extLst>
              <a:ext uri="{C183D7F6-B498-43B3-948B-1728B52AA6E4}">
                <adec:decorative xmlns:adec="http://schemas.microsoft.com/office/drawing/2017/decorative" val="1"/>
              </a:ext>
            </a:extLst>
          </p:cNvPr>
          <p:cNvGrpSpPr/>
          <p:nvPr/>
        </p:nvGrpSpPr>
        <p:grpSpPr>
          <a:xfrm>
            <a:off x="4935721" y="4858788"/>
            <a:ext cx="274435" cy="168793"/>
            <a:chOff x="2616025" y="4795910"/>
            <a:chExt cx="274435" cy="168793"/>
          </a:xfrm>
        </p:grpSpPr>
        <p:cxnSp>
          <p:nvCxnSpPr>
            <p:cNvPr id="22" name="Straight Connector 21"/>
            <p:cNvCxnSpPr/>
            <p:nvPr/>
          </p:nvCxnSpPr>
          <p:spPr>
            <a:xfrm flipH="1" flipV="1">
              <a:off x="2616025" y="4795910"/>
              <a:ext cx="113854" cy="16879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2729879" y="4795910"/>
              <a:ext cx="160581" cy="167704"/>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C183D7F6-B498-43B3-948B-1728B52AA6E4}">
                <adec:decorative xmlns:adec="http://schemas.microsoft.com/office/drawing/2017/decorative" val="1"/>
              </a:ext>
            </a:extLst>
          </p:cNvPr>
          <p:cNvGrpSpPr/>
          <p:nvPr/>
        </p:nvGrpSpPr>
        <p:grpSpPr>
          <a:xfrm>
            <a:off x="5781451" y="4846833"/>
            <a:ext cx="274435" cy="168793"/>
            <a:chOff x="2616025" y="4795910"/>
            <a:chExt cx="274435" cy="168793"/>
          </a:xfrm>
        </p:grpSpPr>
        <p:cxnSp>
          <p:nvCxnSpPr>
            <p:cNvPr id="25" name="Straight Connector 24"/>
            <p:cNvCxnSpPr/>
            <p:nvPr/>
          </p:nvCxnSpPr>
          <p:spPr>
            <a:xfrm flipH="1" flipV="1">
              <a:off x="2616025" y="4795910"/>
              <a:ext cx="113854" cy="16879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729879" y="4795910"/>
              <a:ext cx="160581" cy="167704"/>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27" name="Group 26">
            <a:extLst>
              <a:ext uri="{C183D7F6-B498-43B3-948B-1728B52AA6E4}">
                <adec:decorative xmlns:adec="http://schemas.microsoft.com/office/drawing/2017/decorative" val="1"/>
              </a:ext>
            </a:extLst>
          </p:cNvPr>
          <p:cNvGrpSpPr/>
          <p:nvPr/>
        </p:nvGrpSpPr>
        <p:grpSpPr>
          <a:xfrm>
            <a:off x="6611035" y="4834787"/>
            <a:ext cx="274435" cy="168793"/>
            <a:chOff x="2616025" y="4795910"/>
            <a:chExt cx="274435" cy="168793"/>
          </a:xfrm>
        </p:grpSpPr>
        <p:cxnSp>
          <p:nvCxnSpPr>
            <p:cNvPr id="28" name="Straight Connector 27"/>
            <p:cNvCxnSpPr/>
            <p:nvPr/>
          </p:nvCxnSpPr>
          <p:spPr>
            <a:xfrm flipH="1" flipV="1">
              <a:off x="2616025" y="4795910"/>
              <a:ext cx="113854" cy="16879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729879" y="4795910"/>
              <a:ext cx="160581" cy="167704"/>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30" name="Slide Number Placeholder 3">
            <a:extLst>
              <a:ext uri="{FF2B5EF4-FFF2-40B4-BE49-F238E27FC236}">
                <a16:creationId xmlns:a16="http://schemas.microsoft.com/office/drawing/2014/main" id="{57007710-1D26-4FD3-A019-5EF590BB39F7}"/>
              </a:ext>
            </a:extLst>
          </p:cNvPr>
          <p:cNvSpPr>
            <a:spLocks noGrp="1"/>
          </p:cNvSpPr>
          <p:nvPr>
            <p:ph type="sldNum" sz="quarter" idx="10"/>
          </p:nvPr>
        </p:nvSpPr>
        <p:spPr>
          <a:xfrm>
            <a:off x="11741903" y="6666758"/>
            <a:ext cx="141064" cy="138499"/>
          </a:xfrm>
        </p:spPr>
        <p:txBody>
          <a:bodyPr/>
          <a:lstStyle/>
          <a:p>
            <a:fld id="{556C903B-A9A8-9643-9413-B88BA9C2F039}" type="slidenum">
              <a:rPr lang="en-US" smtClean="0"/>
              <a:t>71</a:t>
            </a:fld>
            <a:endParaRPr lang="en-US" dirty="0"/>
          </a:p>
        </p:txBody>
      </p:sp>
    </p:spTree>
    <p:extLst>
      <p:ext uri="{BB962C8B-B14F-4D97-AF65-F5344CB8AC3E}">
        <p14:creationId xmlns:p14="http://schemas.microsoft.com/office/powerpoint/2010/main" val="40821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strVal val="#ppt_w*0.70"/>
                                          </p:val>
                                        </p:tav>
                                        <p:tav tm="100000">
                                          <p:val>
                                            <p:strVal val="#ppt_w"/>
                                          </p:val>
                                        </p:tav>
                                      </p:tavLst>
                                    </p:anim>
                                    <p:anim calcmode="lin" valueType="num">
                                      <p:cBhvr>
                                        <p:cTn id="30" dur="1000" fill="hold"/>
                                        <p:tgtEl>
                                          <p:spTgt spid="27"/>
                                        </p:tgtEl>
                                        <p:attrNameLst>
                                          <p:attrName>ppt_h</p:attrName>
                                        </p:attrNameLst>
                                      </p:cBhvr>
                                      <p:tavLst>
                                        <p:tav tm="0">
                                          <p:val>
                                            <p:strVal val="#ppt_h"/>
                                          </p:val>
                                        </p:tav>
                                        <p:tav tm="100000">
                                          <p:val>
                                            <p:strVal val="#ppt_h"/>
                                          </p:val>
                                        </p:tav>
                                      </p:tavLst>
                                    </p:anim>
                                    <p:animEffect transition="in" filter="fade">
                                      <p:cBhvr>
                                        <p:cTn id="31" dur="1000"/>
                                        <p:tgtEl>
                                          <p:spTgt spid="27"/>
                                        </p:tgtEl>
                                      </p:cBhvr>
                                    </p:animEffect>
                                  </p:childTnLst>
                                </p:cTn>
                              </p:par>
                              <p:par>
                                <p:cTn id="32" presetID="55"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1000" fill="hold"/>
                                        <p:tgtEl>
                                          <p:spTgt spid="24"/>
                                        </p:tgtEl>
                                        <p:attrNameLst>
                                          <p:attrName>ppt_w</p:attrName>
                                        </p:attrNameLst>
                                      </p:cBhvr>
                                      <p:tavLst>
                                        <p:tav tm="0">
                                          <p:val>
                                            <p:strVal val="#ppt_w*0.70"/>
                                          </p:val>
                                        </p:tav>
                                        <p:tav tm="100000">
                                          <p:val>
                                            <p:strVal val="#ppt_w"/>
                                          </p:val>
                                        </p:tav>
                                      </p:tavLst>
                                    </p:anim>
                                    <p:anim calcmode="lin" valueType="num">
                                      <p:cBhvr>
                                        <p:cTn id="35" dur="1000" fill="hold"/>
                                        <p:tgtEl>
                                          <p:spTgt spid="24"/>
                                        </p:tgtEl>
                                        <p:attrNameLst>
                                          <p:attrName>ppt_h</p:attrName>
                                        </p:attrNameLst>
                                      </p:cBhvr>
                                      <p:tavLst>
                                        <p:tav tm="0">
                                          <p:val>
                                            <p:strVal val="#ppt_h"/>
                                          </p:val>
                                        </p:tav>
                                        <p:tav tm="100000">
                                          <p:val>
                                            <p:strVal val="#ppt_h"/>
                                          </p:val>
                                        </p:tav>
                                      </p:tavLst>
                                    </p:anim>
                                    <p:animEffect transition="in" filter="fade">
                                      <p:cBhvr>
                                        <p:cTn id="36" dur="1000"/>
                                        <p:tgtEl>
                                          <p:spTgt spid="24"/>
                                        </p:tgtEl>
                                      </p:cBhvr>
                                    </p:animEffect>
                                  </p:childTnLst>
                                </p:cTn>
                              </p:par>
                              <p:par>
                                <p:cTn id="37" presetID="55"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par>
                                <p:cTn id="42" presetID="55"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strVal val="#ppt_w*0.70"/>
                                          </p:val>
                                        </p:tav>
                                        <p:tav tm="100000">
                                          <p:val>
                                            <p:strVal val="#ppt_w"/>
                                          </p:val>
                                        </p:tav>
                                      </p:tavLst>
                                    </p:anim>
                                    <p:anim calcmode="lin" valueType="num">
                                      <p:cBhvr>
                                        <p:cTn id="45" dur="1000" fill="hold"/>
                                        <p:tgtEl>
                                          <p:spTgt spid="20"/>
                                        </p:tgtEl>
                                        <p:attrNameLst>
                                          <p:attrName>ppt_h</p:attrName>
                                        </p:attrNameLst>
                                      </p:cBhvr>
                                      <p:tavLst>
                                        <p:tav tm="0">
                                          <p:val>
                                            <p:strVal val="#ppt_h"/>
                                          </p:val>
                                        </p:tav>
                                        <p:tav tm="100000">
                                          <p:val>
                                            <p:strVal val="#ppt_h"/>
                                          </p:val>
                                        </p:tav>
                                      </p:tavLst>
                                    </p:anim>
                                    <p:animEffect transition="in" filter="fade">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circle(in)">
                                      <p:cBhvr>
                                        <p:cTn id="56" dur="20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ircle(in)">
                                      <p:cBhvr>
                                        <p:cTn id="61" dur="20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strips(downLeft)">
                                      <p:cBhvr>
                                        <p:cTn id="66" dur="500"/>
                                        <p:tgtEl>
                                          <p:spTgt spid="14"/>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strips(downLeft)">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animBg="1"/>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Fraction Face-Off! Wrap-Up</a:t>
            </a:r>
          </a:p>
        </p:txBody>
      </p:sp>
      <p:graphicFrame>
        <p:nvGraphicFramePr>
          <p:cNvPr id="3" name="Content Placeholder 2" descr="Progression of steps for wrapping off Fraction Face-Off"/>
          <p:cNvGraphicFramePr>
            <a:graphicFrameLocks noGrp="1"/>
          </p:cNvGraphicFramePr>
          <p:nvPr>
            <p:ph idx="1"/>
            <p:extLst>
              <p:ext uri="{D42A27DB-BD31-4B8C-83A1-F6EECF244321}">
                <p14:modId xmlns:p14="http://schemas.microsoft.com/office/powerpoint/2010/main" val="1896361212"/>
              </p:ext>
            </p:extLst>
          </p:nvPr>
        </p:nvGraphicFramePr>
        <p:xfrm>
          <a:off x="915988" y="1079500"/>
          <a:ext cx="10966450" cy="5246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fld id="{556C903B-A9A8-9643-9413-B88BA9C2F039}" type="slidenum">
              <a:rPr lang="en-US" smtClean="0"/>
              <a:t>72</a:t>
            </a:fld>
            <a:endParaRPr lang="en-US" dirty="0"/>
          </a:p>
        </p:txBody>
      </p:sp>
    </p:spTree>
    <p:extLst>
      <p:ext uri="{BB962C8B-B14F-4D97-AF65-F5344CB8AC3E}">
        <p14:creationId xmlns:p14="http://schemas.microsoft.com/office/powerpoint/2010/main" val="1195790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3085" y="594359"/>
            <a:ext cx="3304515" cy="2286000"/>
          </a:xfrm>
        </p:spPr>
        <p:txBody>
          <a:bodyPr>
            <a:normAutofit/>
          </a:bodyPr>
          <a:lstStyle/>
          <a:p>
            <a:pPr algn="r"/>
            <a:r>
              <a:rPr lang="en-US" sz="4400" b="1" dirty="0">
                <a:latin typeface="Arial" charset="0"/>
              </a:rPr>
              <a:t>TransMath</a:t>
            </a:r>
            <a:r>
              <a:rPr lang="en-US" sz="4400" dirty="0"/>
              <a:t>®</a:t>
            </a:r>
          </a:p>
        </p:txBody>
      </p:sp>
      <p:sp>
        <p:nvSpPr>
          <p:cNvPr id="2" name="Content Placeholder 1">
            <a:extLst>
              <a:ext uri="{FF2B5EF4-FFF2-40B4-BE49-F238E27FC236}">
                <a16:creationId xmlns:a16="http://schemas.microsoft.com/office/drawing/2014/main" id="{5BF7FE4C-B096-4EEB-B21B-1FFF948CAF3D}"/>
              </a:ext>
            </a:extLst>
          </p:cNvPr>
          <p:cNvSpPr>
            <a:spLocks noGrp="1"/>
          </p:cNvSpPr>
          <p:nvPr>
            <p:ph idx="1"/>
          </p:nvPr>
        </p:nvSpPr>
        <p:spPr/>
        <p:txBody>
          <a:bodyPr/>
          <a:lstStyle/>
          <a:p>
            <a:endParaRPr lang="en-US" dirty="0"/>
          </a:p>
        </p:txBody>
      </p:sp>
      <p:sp>
        <p:nvSpPr>
          <p:cNvPr id="6" name="Text Placeholder 5"/>
          <p:cNvSpPr>
            <a:spLocks noGrp="1"/>
          </p:cNvSpPr>
          <p:nvPr>
            <p:ph type="body" sz="half" idx="2"/>
          </p:nvPr>
        </p:nvSpPr>
        <p:spPr/>
        <p:txBody>
          <a:bodyPr>
            <a:normAutofit/>
          </a:bodyPr>
          <a:lstStyle/>
          <a:p>
            <a:pPr lvl="0" algn="r"/>
            <a:r>
              <a:rPr lang="en-US" sz="3200" i="1" dirty="0">
                <a:solidFill>
                  <a:schemeClr val="bg2"/>
                </a:solidFill>
                <a:latin typeface="Abadi MT Condensed Light" charset="0"/>
                <a:ea typeface="Abadi MT Condensed Light" charset="0"/>
                <a:cs typeface="Abadi MT Condensed Light" charset="0"/>
              </a:rPr>
              <a:t>Tier 1 Fraction Instruction</a:t>
            </a:r>
          </a:p>
          <a:p>
            <a:pPr lvl="0" algn="r"/>
            <a:r>
              <a:rPr lang="en-US" sz="3200" i="1" dirty="0">
                <a:solidFill>
                  <a:schemeClr val="bg2"/>
                </a:solidFill>
                <a:latin typeface="Abadi MT Condensed Light" charset="0"/>
                <a:ea typeface="Abadi MT Condensed Light" charset="0"/>
                <a:cs typeface="Abadi MT Condensed Light" charset="0"/>
              </a:rPr>
              <a:t>Spans Grades 3–8</a:t>
            </a:r>
          </a:p>
          <a:p>
            <a:pPr lvl="0" algn="r"/>
            <a:r>
              <a:rPr lang="en-US" sz="2100" dirty="0">
                <a:latin typeface="Abadi MT Condensed Light" charset="0"/>
                <a:ea typeface="Abadi MT Condensed Light" charset="0"/>
                <a:cs typeface="Abadi MT Condensed Light" charset="0"/>
              </a:rPr>
              <a:t>(Woodward &amp; Stroh, 2015)</a:t>
            </a:r>
            <a:endParaRPr lang="en-US" sz="2100" i="1" dirty="0">
              <a:solidFill>
                <a:schemeClr val="bg2"/>
              </a:solidFill>
              <a:latin typeface="Abadi MT Condensed Light" charset="0"/>
              <a:ea typeface="Abadi MT Condensed Light" charset="0"/>
              <a:cs typeface="Abadi MT Condensed Light" charset="0"/>
            </a:endParaRPr>
          </a:p>
          <a:p>
            <a:pPr algn="r"/>
            <a:endParaRPr lang="en-US" sz="3200" dirty="0">
              <a:solidFill>
                <a:schemeClr val="bg2"/>
              </a:solidFill>
              <a:latin typeface="Arial" charset="0"/>
            </a:endParaRPr>
          </a:p>
        </p:txBody>
      </p:sp>
      <p:graphicFrame>
        <p:nvGraphicFramePr>
          <p:cNvPr id="5" name="Content Placeholder 2" descr="Pyramid visual, much like the tiers of intervention pyramid, that shows Trans Math (L2) on the bottom, Tier 2in the middle, and DBI at the top of the pyramid."/>
          <p:cNvGraphicFramePr>
            <a:graphicFrameLocks/>
          </p:cNvGraphicFramePr>
          <p:nvPr>
            <p:extLst>
              <p:ext uri="{D42A27DB-BD31-4B8C-83A1-F6EECF244321}">
                <p14:modId xmlns:p14="http://schemas.microsoft.com/office/powerpoint/2010/main" val="2534973424"/>
              </p:ext>
            </p:extLst>
          </p:nvPr>
        </p:nvGraphicFramePr>
        <p:xfrm>
          <a:off x="4879428" y="700307"/>
          <a:ext cx="649287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a:extLst>
              <a:ext uri="{FF2B5EF4-FFF2-40B4-BE49-F238E27FC236}">
                <a16:creationId xmlns:a16="http://schemas.microsoft.com/office/drawing/2014/main" id="{AB4C3C66-2644-494B-8307-BDD082237550}"/>
              </a:ext>
            </a:extLst>
          </p:cNvPr>
          <p:cNvSpPr>
            <a:spLocks noGrp="1"/>
          </p:cNvSpPr>
          <p:nvPr>
            <p:ph type="sldNum" sz="quarter" idx="12"/>
          </p:nvPr>
        </p:nvSpPr>
        <p:spPr>
          <a:xfrm>
            <a:off x="11725872" y="6507316"/>
            <a:ext cx="157094" cy="153888"/>
          </a:xfrm>
        </p:spPr>
        <p:txBody>
          <a:bodyPr/>
          <a:lstStyle/>
          <a:p>
            <a:fld id="{A1A8B8B9-B651-4439-A868-E8F04EF81465}" type="slidenum">
              <a:rPr lang="en-US" smtClean="0"/>
              <a:pPr/>
              <a:t>73</a:t>
            </a:fld>
            <a:endParaRPr lang="en-US" dirty="0"/>
          </a:p>
        </p:txBody>
      </p:sp>
    </p:spTree>
    <p:extLst>
      <p:ext uri="{BB962C8B-B14F-4D97-AF65-F5344CB8AC3E}">
        <p14:creationId xmlns:p14="http://schemas.microsoft.com/office/powerpoint/2010/main" val="11221449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a:t>
            </a:r>
          </a:p>
        </p:txBody>
      </p:sp>
      <p:graphicFrame>
        <p:nvGraphicFramePr>
          <p:cNvPr id="2" name="Content Placeholder 1" descr="Visual that shows a broad overview of how Trans Math uses numbers to facilitate magnitude and operations. "/>
          <p:cNvGraphicFramePr>
            <a:graphicFrameLocks noGrp="1"/>
          </p:cNvGraphicFramePr>
          <p:nvPr>
            <p:ph idx="1"/>
            <p:extLst>
              <p:ext uri="{D42A27DB-BD31-4B8C-83A1-F6EECF244321}">
                <p14:modId xmlns:p14="http://schemas.microsoft.com/office/powerpoint/2010/main" val="815471557"/>
              </p:ext>
            </p:extLst>
          </p:nvPr>
        </p:nvGraphicFramePr>
        <p:xfrm>
          <a:off x="915988" y="1079500"/>
          <a:ext cx="10966450" cy="5246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fld id="{556C903B-A9A8-9643-9413-B88BA9C2F039}" type="slidenum">
              <a:rPr lang="en-US" smtClean="0"/>
              <a:t>74</a:t>
            </a:fld>
            <a:endParaRPr lang="en-US" dirty="0"/>
          </a:p>
        </p:txBody>
      </p:sp>
      <p:cxnSp>
        <p:nvCxnSpPr>
          <p:cNvPr id="4" name="Straight Arrow Connector 3">
            <a:extLst>
              <a:ext uri="{C183D7F6-B498-43B3-948B-1728B52AA6E4}">
                <adec:decorative xmlns:adec="http://schemas.microsoft.com/office/drawing/2017/decorative" val="1"/>
              </a:ext>
            </a:extLst>
          </p:cNvPr>
          <p:cNvCxnSpPr/>
          <p:nvPr/>
        </p:nvCxnSpPr>
        <p:spPr>
          <a:xfrm>
            <a:off x="3671888" y="1485900"/>
            <a:ext cx="5400675" cy="0"/>
          </a:xfrm>
          <a:prstGeom prst="straightConnector1">
            <a:avLst/>
          </a:prstGeom>
          <a:ln w="412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3707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 Number Lines: Fraction Patterns</a:t>
            </a:r>
          </a:p>
        </p:txBody>
      </p:sp>
      <p:pic>
        <p:nvPicPr>
          <p:cNvPr id="4" name="Content Placeholder 3" descr="Five number lines, each shaded to show one-half, one-third, one-fourth, one-fifth, and one-sixth respectively."/>
          <p:cNvPicPr>
            <a:picLocks noGrp="1" noChangeAspect="1"/>
          </p:cNvPicPr>
          <p:nvPr>
            <p:ph idx="1"/>
          </p:nvPr>
        </p:nvPicPr>
        <p:blipFill>
          <a:blip r:embed="rId3"/>
          <a:stretch>
            <a:fillRect/>
          </a:stretch>
        </p:blipFill>
        <p:spPr>
          <a:xfrm>
            <a:off x="500063" y="2749549"/>
            <a:ext cx="5054600" cy="2730500"/>
          </a:xfrm>
          <a:prstGeom prst="rect">
            <a:avLst/>
          </a:prstGeom>
        </p:spPr>
      </p:pic>
      <p:sp>
        <p:nvSpPr>
          <p:cNvPr id="5" name="Slide Number Placeholder 4"/>
          <p:cNvSpPr>
            <a:spLocks noGrp="1"/>
          </p:cNvSpPr>
          <p:nvPr>
            <p:ph type="sldNum" sz="quarter" idx="10"/>
          </p:nvPr>
        </p:nvSpPr>
        <p:spPr/>
        <p:txBody>
          <a:bodyPr/>
          <a:lstStyle/>
          <a:p>
            <a:fld id="{556C903B-A9A8-9643-9413-B88BA9C2F039}" type="slidenum">
              <a:rPr lang="en-US" smtClean="0"/>
              <a:t>75</a:t>
            </a:fld>
            <a:endParaRPr lang="en-US" dirty="0"/>
          </a:p>
        </p:txBody>
      </p:sp>
      <p:pic>
        <p:nvPicPr>
          <p:cNvPr id="3" name="Picture 2" descr="Fractions get greater"/>
          <p:cNvPicPr>
            <a:picLocks noChangeAspect="1"/>
          </p:cNvPicPr>
          <p:nvPr/>
        </p:nvPicPr>
        <p:blipFill>
          <a:blip r:embed="rId4"/>
          <a:stretch>
            <a:fillRect/>
          </a:stretch>
        </p:blipFill>
        <p:spPr>
          <a:xfrm>
            <a:off x="430213" y="1395046"/>
            <a:ext cx="5194300" cy="812800"/>
          </a:xfrm>
          <a:prstGeom prst="rect">
            <a:avLst/>
          </a:prstGeom>
        </p:spPr>
      </p:pic>
      <p:pic>
        <p:nvPicPr>
          <p:cNvPr id="8" name="Picture 7" descr="Six number lines, each shaded to show one-third, two-thirds, three-thirds, four-thirds, five-thirds, and six-thirds respectively."/>
          <p:cNvPicPr>
            <a:picLocks noChangeAspect="1"/>
          </p:cNvPicPr>
          <p:nvPr/>
        </p:nvPicPr>
        <p:blipFill>
          <a:blip r:embed="rId5"/>
          <a:stretch>
            <a:fillRect/>
          </a:stretch>
        </p:blipFill>
        <p:spPr>
          <a:xfrm>
            <a:off x="6535737" y="1670049"/>
            <a:ext cx="5016500" cy="3810000"/>
          </a:xfrm>
          <a:prstGeom prst="rect">
            <a:avLst/>
          </a:prstGeom>
        </p:spPr>
      </p:pic>
    </p:spTree>
    <p:extLst>
      <p:ext uri="{BB962C8B-B14F-4D97-AF65-F5344CB8AC3E}">
        <p14:creationId xmlns:p14="http://schemas.microsoft.com/office/powerpoint/2010/main" val="4494756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 Number Lines: Comparing/Benchmarks</a:t>
            </a:r>
          </a:p>
        </p:txBody>
      </p:sp>
      <p:pic>
        <p:nvPicPr>
          <p:cNvPr id="2" name="Content Placeholder 1" descr="Because one-fifth is to the left of eight-ninths, one-fifth is less than eight-ninths."/>
          <p:cNvPicPr>
            <a:picLocks noGrp="1" noChangeAspect="1"/>
          </p:cNvPicPr>
          <p:nvPr>
            <p:ph idx="1"/>
          </p:nvPr>
        </p:nvPicPr>
        <p:blipFill>
          <a:blip r:embed="rId3"/>
          <a:stretch>
            <a:fillRect/>
          </a:stretch>
        </p:blipFill>
        <p:spPr>
          <a:xfrm>
            <a:off x="6399742" y="4832814"/>
            <a:ext cx="5143500" cy="1409700"/>
          </a:xfrm>
          <a:prstGeom prst="rect">
            <a:avLst/>
          </a:prstGeom>
        </p:spPr>
      </p:pic>
      <p:sp>
        <p:nvSpPr>
          <p:cNvPr id="5" name="Slide Number Placeholder 4"/>
          <p:cNvSpPr>
            <a:spLocks noGrp="1"/>
          </p:cNvSpPr>
          <p:nvPr>
            <p:ph type="sldNum" sz="quarter" idx="10"/>
          </p:nvPr>
        </p:nvSpPr>
        <p:spPr/>
        <p:txBody>
          <a:bodyPr/>
          <a:lstStyle/>
          <a:p>
            <a:fld id="{556C903B-A9A8-9643-9413-B88BA9C2F039}" type="slidenum">
              <a:rPr lang="en-US" smtClean="0"/>
              <a:t>76</a:t>
            </a:fld>
            <a:endParaRPr lang="en-US" dirty="0"/>
          </a:p>
        </p:txBody>
      </p:sp>
      <p:pic>
        <p:nvPicPr>
          <p:cNvPr id="3" name="Picture 2" descr="Number line from 0 to 1."/>
          <p:cNvPicPr>
            <a:picLocks noChangeAspect="1"/>
          </p:cNvPicPr>
          <p:nvPr/>
        </p:nvPicPr>
        <p:blipFill>
          <a:blip r:embed="rId4"/>
          <a:stretch>
            <a:fillRect/>
          </a:stretch>
        </p:blipFill>
        <p:spPr>
          <a:xfrm>
            <a:off x="916518" y="1258918"/>
            <a:ext cx="4953000" cy="1333500"/>
          </a:xfrm>
          <a:prstGeom prst="rect">
            <a:avLst/>
          </a:prstGeom>
        </p:spPr>
      </p:pic>
      <p:pic>
        <p:nvPicPr>
          <p:cNvPr id="4" name="Picture 3" descr="Example problem asking which fraction, two-thirds or three-fifths is greater. Both fractions are shown on a number line, showing that two-thirds is greater than three-fifths."/>
          <p:cNvPicPr>
            <a:picLocks noChangeAspect="1"/>
          </p:cNvPicPr>
          <p:nvPr/>
        </p:nvPicPr>
        <p:blipFill>
          <a:blip r:embed="rId5"/>
          <a:stretch>
            <a:fillRect/>
          </a:stretch>
        </p:blipFill>
        <p:spPr>
          <a:xfrm>
            <a:off x="916518" y="3030598"/>
            <a:ext cx="5156200" cy="2933700"/>
          </a:xfrm>
          <a:prstGeom prst="rect">
            <a:avLst/>
          </a:prstGeom>
        </p:spPr>
      </p:pic>
      <p:pic>
        <p:nvPicPr>
          <p:cNvPr id="8" name="Picture 7" descr="Example number line comparing five-eighths to two-fifths">
            <a:extLs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75942" y="3163150"/>
            <a:ext cx="4991100" cy="1193800"/>
          </a:xfrm>
          <a:prstGeom prst="rect">
            <a:avLst/>
          </a:prstGeom>
        </p:spPr>
      </p:pic>
      <p:pic>
        <p:nvPicPr>
          <p:cNvPr id="9" name="Picture 8" descr="Example number line comparing six-eighths and five-sixths."/>
          <p:cNvPicPr>
            <a:picLocks noChangeAspect="1"/>
          </p:cNvPicPr>
          <p:nvPr/>
        </p:nvPicPr>
        <p:blipFill>
          <a:blip r:embed="rId7"/>
          <a:stretch>
            <a:fillRect/>
          </a:stretch>
        </p:blipFill>
        <p:spPr>
          <a:xfrm>
            <a:off x="6590242" y="1518886"/>
            <a:ext cx="4953000" cy="1168400"/>
          </a:xfrm>
          <a:prstGeom prst="rect">
            <a:avLst/>
          </a:prstGeom>
        </p:spPr>
      </p:pic>
    </p:spTree>
    <p:extLst>
      <p:ext uri="{BB962C8B-B14F-4D97-AF65-F5344CB8AC3E}">
        <p14:creationId xmlns:p14="http://schemas.microsoft.com/office/powerpoint/2010/main" val="1016184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 Number Lines: 0 and 1 as benchmarks</a:t>
            </a:r>
          </a:p>
        </p:txBody>
      </p:sp>
      <p:sp>
        <p:nvSpPr>
          <p:cNvPr id="5" name="Slide Number Placeholder 4"/>
          <p:cNvSpPr>
            <a:spLocks noGrp="1"/>
          </p:cNvSpPr>
          <p:nvPr>
            <p:ph type="sldNum" sz="quarter" idx="10"/>
          </p:nvPr>
        </p:nvSpPr>
        <p:spPr/>
        <p:txBody>
          <a:bodyPr/>
          <a:lstStyle/>
          <a:p>
            <a:fld id="{556C903B-A9A8-9643-9413-B88BA9C2F039}" type="slidenum">
              <a:rPr lang="en-US" smtClean="0"/>
              <a:t>77</a:t>
            </a:fld>
            <a:endParaRPr lang="en-US" dirty="0"/>
          </a:p>
        </p:txBody>
      </p:sp>
      <p:pic>
        <p:nvPicPr>
          <p:cNvPr id="7" name="Content Placeholder 6" descr="Example problem showing two-thirds on a number line, and then showing the text, &quot;Because the numerator of two-thirds is very close to the denominator, this fraction is close to 1.&quot;&#10;&#10;Also shown is a number line showing one-fifth, and the text &quot;Look at another number line. This number line shows that one-fifth is close to 0. Because the numerator of one-fifth is much less than the denominator, this fraction is close to 0.&quot;"/>
          <p:cNvPicPr>
            <a:picLocks noGrp="1" noChangeAspect="1"/>
          </p:cNvPicPr>
          <p:nvPr>
            <p:ph idx="1"/>
          </p:nvPr>
        </p:nvPicPr>
        <p:blipFill>
          <a:blip r:embed="rId3"/>
          <a:stretch>
            <a:fillRect/>
          </a:stretch>
        </p:blipFill>
        <p:spPr>
          <a:xfrm>
            <a:off x="1828800" y="1453911"/>
            <a:ext cx="8072438" cy="3972152"/>
          </a:xfrm>
          <a:prstGeom prst="rect">
            <a:avLst/>
          </a:prstGeom>
        </p:spPr>
      </p:pic>
    </p:spTree>
    <p:extLst>
      <p:ext uri="{BB962C8B-B14F-4D97-AF65-F5344CB8AC3E}">
        <p14:creationId xmlns:p14="http://schemas.microsoft.com/office/powerpoint/2010/main" val="10643638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 Number Lines: Equivalence</a:t>
            </a:r>
          </a:p>
        </p:txBody>
      </p:sp>
      <p:sp>
        <p:nvSpPr>
          <p:cNvPr id="5" name="Slide Number Placeholder 4"/>
          <p:cNvSpPr>
            <a:spLocks noGrp="1"/>
          </p:cNvSpPr>
          <p:nvPr>
            <p:ph type="sldNum" sz="quarter" idx="10"/>
          </p:nvPr>
        </p:nvSpPr>
        <p:spPr/>
        <p:txBody>
          <a:bodyPr/>
          <a:lstStyle/>
          <a:p>
            <a:fld id="{556C903B-A9A8-9643-9413-B88BA9C2F039}" type="slidenum">
              <a:rPr lang="en-US" smtClean="0"/>
              <a:t>78</a:t>
            </a:fld>
            <a:endParaRPr lang="en-US" dirty="0"/>
          </a:p>
        </p:txBody>
      </p:sp>
      <p:pic>
        <p:nvPicPr>
          <p:cNvPr id="3" name="Picture 2" descr="Three number lines showing that one-half, two-fourths, and four-eighths are all equal"/>
          <p:cNvPicPr>
            <a:picLocks noChangeAspect="1"/>
          </p:cNvPicPr>
          <p:nvPr/>
        </p:nvPicPr>
        <p:blipFill>
          <a:blip r:embed="rId3"/>
          <a:stretch>
            <a:fillRect/>
          </a:stretch>
        </p:blipFill>
        <p:spPr>
          <a:xfrm>
            <a:off x="2046982" y="1685926"/>
            <a:ext cx="8525769" cy="3199848"/>
          </a:xfrm>
          <a:prstGeom prst="rect">
            <a:avLst/>
          </a:prstGeom>
        </p:spPr>
      </p:pic>
    </p:spTree>
    <p:extLst>
      <p:ext uri="{BB962C8B-B14F-4D97-AF65-F5344CB8AC3E}">
        <p14:creationId xmlns:p14="http://schemas.microsoft.com/office/powerpoint/2010/main" val="1127725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 Number Lines: Improper</a:t>
            </a:r>
          </a:p>
        </p:txBody>
      </p:sp>
      <p:pic>
        <p:nvPicPr>
          <p:cNvPr id="2" name="Content Placeholder 1" descr="Visual highlighting that all proper fractions are between 0 and 1, while all improper fractions are equal to or greater than one. "/>
          <p:cNvPicPr>
            <a:picLocks noGrp="1" noChangeAspect="1"/>
          </p:cNvPicPr>
          <p:nvPr>
            <p:ph idx="1"/>
          </p:nvPr>
        </p:nvPicPr>
        <p:blipFill>
          <a:blip r:embed="rId3"/>
          <a:stretch>
            <a:fillRect/>
          </a:stretch>
        </p:blipFill>
        <p:spPr>
          <a:xfrm>
            <a:off x="1039812" y="1293517"/>
            <a:ext cx="6255807" cy="1322745"/>
          </a:xfrm>
          <a:prstGeom prst="rect">
            <a:avLst/>
          </a:prstGeom>
        </p:spPr>
      </p:pic>
      <p:sp>
        <p:nvSpPr>
          <p:cNvPr id="5" name="Slide Number Placeholder 4"/>
          <p:cNvSpPr>
            <a:spLocks noGrp="1"/>
          </p:cNvSpPr>
          <p:nvPr>
            <p:ph type="sldNum" sz="quarter" idx="10"/>
          </p:nvPr>
        </p:nvSpPr>
        <p:spPr/>
        <p:txBody>
          <a:bodyPr/>
          <a:lstStyle/>
          <a:p>
            <a:fld id="{556C903B-A9A8-9643-9413-B88BA9C2F039}" type="slidenum">
              <a:rPr lang="en-US" smtClean="0"/>
              <a:t>79</a:t>
            </a:fld>
            <a:endParaRPr lang="en-US" dirty="0"/>
          </a:p>
        </p:txBody>
      </p:sp>
      <p:pic>
        <p:nvPicPr>
          <p:cNvPr id="3" name="Picture 2" descr="Several fractions sorted into boxes corresponding to whether they are proper or improper fractions.  "/>
          <p:cNvPicPr>
            <a:picLocks noChangeAspect="1"/>
          </p:cNvPicPr>
          <p:nvPr/>
        </p:nvPicPr>
        <p:blipFill>
          <a:blip r:embed="rId4"/>
          <a:stretch>
            <a:fillRect/>
          </a:stretch>
        </p:blipFill>
        <p:spPr>
          <a:xfrm>
            <a:off x="6022975" y="4637086"/>
            <a:ext cx="5464267" cy="1696799"/>
          </a:xfrm>
          <a:prstGeom prst="rect">
            <a:avLst/>
          </a:prstGeom>
        </p:spPr>
      </p:pic>
      <p:pic>
        <p:nvPicPr>
          <p:cNvPr id="4" name="Picture 3" descr="Visual showing three boxes, the first between 0 and one-half, the second between one-half and 1, and the third equal to and greater than 1. Arrows show that the first two boxes are proper fractions, while the third box are improper fractions."/>
          <p:cNvPicPr>
            <a:picLocks noChangeAspect="1"/>
          </p:cNvPicPr>
          <p:nvPr/>
        </p:nvPicPr>
        <p:blipFill>
          <a:blip r:embed="rId5"/>
          <a:stretch>
            <a:fillRect/>
          </a:stretch>
        </p:blipFill>
        <p:spPr>
          <a:xfrm>
            <a:off x="2963863" y="2816294"/>
            <a:ext cx="5994492" cy="1727138"/>
          </a:xfrm>
          <a:prstGeom prst="rect">
            <a:avLst/>
          </a:prstGeom>
        </p:spPr>
      </p:pic>
    </p:spTree>
    <p:extLst>
      <p:ext uri="{BB962C8B-B14F-4D97-AF65-F5344CB8AC3E}">
        <p14:creationId xmlns:p14="http://schemas.microsoft.com/office/powerpoint/2010/main" val="267949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Idea of Infinity Must Be Expanded in Two Key Ways</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916518" y="1600200"/>
                <a:ext cx="10966449" cy="4714531"/>
              </a:xfrm>
            </p:spPr>
            <p:txBody>
              <a:bodyPr/>
              <a:lstStyle/>
              <a:p>
                <a:pPr lvl="1"/>
                <a:r>
                  <a:rPr lang="en-US" sz="2400" dirty="0"/>
                  <a:t>An infinite number of fractions are between two whole numbers or between two fractions. </a:t>
                </a:r>
              </a:p>
              <a:p>
                <a:endParaRPr lang="en-US" dirty="0"/>
              </a:p>
              <a:p>
                <a:endParaRPr lang="en-US" dirty="0"/>
              </a:p>
              <a:p>
                <a:endParaRPr lang="en-US" dirty="0"/>
              </a:p>
              <a:p>
                <a:endParaRPr lang="en-US" dirty="0"/>
              </a:p>
              <a:p>
                <a:pPr lvl="1"/>
                <a:r>
                  <a:rPr lang="en-US" sz="2400" dirty="0"/>
                  <a:t>Fractions can be written in an infinite number of ways (not always as a fraction). </a:t>
                </a:r>
                <a:br>
                  <a:rPr lang="en-US" sz="2400" dirty="0"/>
                </a:br>
                <a:r>
                  <a:rPr lang="en-US" sz="2400" dirty="0"/>
                  <a:t>Three-fourths can be written as </a:t>
                </a:r>
                <a:br>
                  <a:rPr lang="en-US" sz="2400" dirty="0"/>
                </a:br>
                <a:r>
                  <a:rPr lang="en-US" sz="2400" dirty="0"/>
                  <a:t>	 </a:t>
                </a:r>
                <a14:m>
                  <m:oMath xmlns:m="http://schemas.openxmlformats.org/officeDocument/2006/math">
                    <m:f>
                      <m:fPr>
                        <m:ctrlPr>
                          <a:rPr lang="en-US" sz="2400" i="1">
                            <a:latin typeface="Cambria Math" panose="02040503050406030204" pitchFamily="18" charset="0"/>
                          </a:rPr>
                        </m:ctrlPr>
                      </m:fPr>
                      <m:num>
                        <m:r>
                          <a:rPr lang="en-US" sz="2400">
                            <a:latin typeface="Cambria Math" panose="02040503050406030204" pitchFamily="18" charset="0"/>
                          </a:rPr>
                          <m:t>3</m:t>
                        </m:r>
                      </m:num>
                      <m:den>
                        <m:r>
                          <a:rPr lang="en-US" sz="2400">
                            <a:latin typeface="Cambria Math" panose="02040503050406030204" pitchFamily="18" charset="0"/>
                          </a:rPr>
                          <m:t>4</m:t>
                        </m:r>
                      </m:den>
                    </m:f>
                  </m:oMath>
                </a14:m>
                <a:r>
                  <a:rPr lang="en-US" sz="2400" dirty="0"/>
                  <a:t>, 	or 	.75,	 </a:t>
                </a:r>
                <a14:m>
                  <m:oMath xmlns:m="http://schemas.openxmlformats.org/officeDocument/2006/math">
                    <m:f>
                      <m:fPr>
                        <m:ctrlPr>
                          <a:rPr lang="en-US" sz="2400" i="1">
                            <a:latin typeface="Cambria Math" panose="02040503050406030204" pitchFamily="18" charset="0"/>
                          </a:rPr>
                        </m:ctrlPr>
                      </m:fPr>
                      <m:num>
                        <m:r>
                          <a:rPr lang="en-US" sz="2400">
                            <a:latin typeface="Cambria Math" panose="02040503050406030204" pitchFamily="18" charset="0"/>
                          </a:rPr>
                          <m:t>12</m:t>
                        </m:r>
                      </m:num>
                      <m:den>
                        <m:r>
                          <a:rPr lang="en-US" sz="2400">
                            <a:latin typeface="Cambria Math" panose="02040503050406030204" pitchFamily="18" charset="0"/>
                          </a:rPr>
                          <m:t>16</m:t>
                        </m:r>
                      </m:den>
                    </m:f>
                  </m:oMath>
                </a14:m>
                <a:r>
                  <a:rPr lang="en-US" sz="2400" dirty="0"/>
                  <a:t>,	 </a:t>
                </a:r>
                <a14:m>
                  <m:oMath xmlns:m="http://schemas.openxmlformats.org/officeDocument/2006/math">
                    <m:f>
                      <m:fPr>
                        <m:ctrlPr>
                          <a:rPr lang="en-US" sz="2400" i="1">
                            <a:latin typeface="Cambria Math" panose="02040503050406030204" pitchFamily="18" charset="0"/>
                          </a:rPr>
                        </m:ctrlPr>
                      </m:fPr>
                      <m:num>
                        <m:r>
                          <a:rPr lang="en-US" sz="2400">
                            <a:latin typeface="Cambria Math" panose="02040503050406030204" pitchFamily="18" charset="0"/>
                          </a:rPr>
                          <m:t>300</m:t>
                        </m:r>
                      </m:num>
                      <m:den>
                        <m:r>
                          <a:rPr lang="en-US" sz="2400">
                            <a:latin typeface="Cambria Math" panose="02040503050406030204" pitchFamily="18" charset="0"/>
                          </a:rPr>
                          <m:t>400</m:t>
                        </m:r>
                      </m:den>
                    </m:f>
                  </m:oMath>
                </a14:m>
                <a:r>
                  <a:rPr lang="en-US" sz="2400" dirty="0"/>
                  <a:t>,	 75%</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916518" y="1600200"/>
                <a:ext cx="10966449" cy="4714531"/>
              </a:xfrm>
              <a:blipFill>
                <a:blip r:embed="rId3"/>
                <a:stretch>
                  <a:fillRect l="-1556" t="-1940" r="-1834"/>
                </a:stretch>
              </a:blipFill>
            </p:spPr>
            <p:txBody>
              <a:bodyPr/>
              <a:lstStyle/>
              <a:p>
                <a:r>
                  <a:rPr lang="en-US">
                    <a:noFill/>
                  </a:rPr>
                  <a:t> </a:t>
                </a:r>
              </a:p>
            </p:txBody>
          </p:sp>
        </mc:Fallback>
      </mc:AlternateContent>
      <p:sp>
        <p:nvSpPr>
          <p:cNvPr id="6" name="Slide Number Placeholder 5"/>
          <p:cNvSpPr>
            <a:spLocks noGrp="1"/>
          </p:cNvSpPr>
          <p:nvPr>
            <p:ph type="sldNum" sz="quarter" idx="10"/>
          </p:nvPr>
        </p:nvSpPr>
        <p:spPr/>
        <p:txBody>
          <a:bodyPr/>
          <a:lstStyle/>
          <a:p>
            <a:fld id="{F3477EC8-074D-41C4-94AE-E9EA7CEEA348}" type="slidenum">
              <a:rPr lang="en-US" smtClean="0"/>
              <a:pPr/>
              <a:t>8</a:t>
            </a:fld>
            <a:endParaRPr lang="en-US" dirty="0"/>
          </a:p>
        </p:txBody>
      </p:sp>
      <p:pic>
        <p:nvPicPr>
          <p:cNvPr id="9" name="Picture 8" descr="Number line demonstrating the number of fractions that exist between 0 and 1."/>
          <p:cNvPicPr>
            <a:picLocks noChangeAspect="1"/>
          </p:cNvPicPr>
          <p:nvPr/>
        </p:nvPicPr>
        <p:blipFill>
          <a:blip r:embed="rId4"/>
          <a:stretch>
            <a:fillRect/>
          </a:stretch>
        </p:blipFill>
        <p:spPr>
          <a:xfrm>
            <a:off x="4040316" y="2186973"/>
            <a:ext cx="3437846" cy="1879147"/>
          </a:xfrm>
          <a:prstGeom prst="rect">
            <a:avLst/>
          </a:prstGeom>
        </p:spPr>
      </p:pic>
    </p:spTree>
    <p:extLst>
      <p:ext uri="{BB962C8B-B14F-4D97-AF65-F5344CB8AC3E}">
        <p14:creationId xmlns:p14="http://schemas.microsoft.com/office/powerpoint/2010/main" val="15864931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 Number Lines: Mixed Numbers</a:t>
            </a:r>
          </a:p>
        </p:txBody>
      </p:sp>
      <p:pic>
        <p:nvPicPr>
          <p:cNvPr id="3" name="Content Placeholder 2" descr="20 divided by 3 is equal to 3 remainder 2. This is equal to three and two-sixths.&#10;&#10;So twenty-sixths is equal to three and two-sixths"/>
          <p:cNvPicPr>
            <a:picLocks noGrp="1" noChangeAspect="1"/>
          </p:cNvPicPr>
          <p:nvPr>
            <p:ph idx="1"/>
          </p:nvPr>
        </p:nvPicPr>
        <p:blipFill>
          <a:blip r:embed="rId3"/>
          <a:stretch>
            <a:fillRect/>
          </a:stretch>
        </p:blipFill>
        <p:spPr>
          <a:xfrm>
            <a:off x="8396770" y="4474723"/>
            <a:ext cx="3769898" cy="1673157"/>
          </a:xfrm>
          <a:prstGeom prst="rect">
            <a:avLst/>
          </a:prstGeom>
        </p:spPr>
      </p:pic>
      <p:sp>
        <p:nvSpPr>
          <p:cNvPr id="5" name="Slide Number Placeholder 4"/>
          <p:cNvSpPr>
            <a:spLocks noGrp="1"/>
          </p:cNvSpPr>
          <p:nvPr>
            <p:ph type="sldNum" sz="quarter" idx="10"/>
          </p:nvPr>
        </p:nvSpPr>
        <p:spPr>
          <a:xfrm>
            <a:off x="11740896" y="6665976"/>
            <a:ext cx="141064" cy="138499"/>
          </a:xfrm>
        </p:spPr>
        <p:txBody>
          <a:bodyPr/>
          <a:lstStyle/>
          <a:p>
            <a:fld id="{556C903B-A9A8-9643-9413-B88BA9C2F039}" type="slidenum">
              <a:rPr lang="en-US" smtClean="0"/>
              <a:t>80</a:t>
            </a:fld>
            <a:endParaRPr lang="en-US" dirty="0"/>
          </a:p>
        </p:txBody>
      </p:sp>
      <p:pic>
        <p:nvPicPr>
          <p:cNvPr id="2" name="Picture 1" descr="3 wholes are equal to eighteen-sixths, plus two-sixths is twenty-sixths"/>
          <p:cNvPicPr>
            <a:picLocks noChangeAspect="1"/>
          </p:cNvPicPr>
          <p:nvPr/>
        </p:nvPicPr>
        <p:blipFill>
          <a:blip r:embed="rId4"/>
          <a:stretch>
            <a:fillRect/>
          </a:stretch>
        </p:blipFill>
        <p:spPr>
          <a:xfrm>
            <a:off x="2717097" y="3141326"/>
            <a:ext cx="6685710" cy="1819779"/>
          </a:xfrm>
          <a:prstGeom prst="rect">
            <a:avLst/>
          </a:prstGeom>
        </p:spPr>
      </p:pic>
      <p:pic>
        <p:nvPicPr>
          <p:cNvPr id="8" name="Picture 7" descr="One whole plus One whole plus two-thirds is equal to eight-thirds."/>
          <p:cNvPicPr>
            <a:picLocks noChangeAspect="1"/>
          </p:cNvPicPr>
          <p:nvPr/>
        </p:nvPicPr>
        <p:blipFill>
          <a:blip r:embed="rId5"/>
          <a:stretch>
            <a:fillRect/>
          </a:stretch>
        </p:blipFill>
        <p:spPr>
          <a:xfrm>
            <a:off x="218905" y="1252170"/>
            <a:ext cx="8038962" cy="1889156"/>
          </a:xfrm>
          <a:prstGeom prst="rect">
            <a:avLst/>
          </a:prstGeom>
        </p:spPr>
      </p:pic>
    </p:spTree>
    <p:extLst>
      <p:ext uri="{BB962C8B-B14F-4D97-AF65-F5344CB8AC3E}">
        <p14:creationId xmlns:p14="http://schemas.microsoft.com/office/powerpoint/2010/main" val="15498328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 Number Lines: Addition</a:t>
            </a:r>
          </a:p>
        </p:txBody>
      </p:sp>
      <p:sp>
        <p:nvSpPr>
          <p:cNvPr id="5" name="Slide Number Placeholder 4"/>
          <p:cNvSpPr>
            <a:spLocks noGrp="1"/>
          </p:cNvSpPr>
          <p:nvPr>
            <p:ph type="sldNum" sz="quarter" idx="10"/>
          </p:nvPr>
        </p:nvSpPr>
        <p:spPr/>
        <p:txBody>
          <a:bodyPr/>
          <a:lstStyle/>
          <a:p>
            <a:fld id="{556C903B-A9A8-9643-9413-B88BA9C2F039}" type="slidenum">
              <a:rPr lang="en-US" smtClean="0"/>
              <a:t>81</a:t>
            </a:fld>
            <a:endParaRPr lang="en-US" dirty="0"/>
          </a:p>
        </p:txBody>
      </p:sp>
      <p:pic>
        <p:nvPicPr>
          <p:cNvPr id="2" name="Picture 1" descr="Number line highlighting that one-sixth plus three-sixths is equal to four-sixths"/>
          <p:cNvPicPr>
            <a:picLocks noChangeAspect="1"/>
          </p:cNvPicPr>
          <p:nvPr/>
        </p:nvPicPr>
        <p:blipFill>
          <a:blip r:embed="rId3"/>
          <a:stretch>
            <a:fillRect/>
          </a:stretch>
        </p:blipFill>
        <p:spPr>
          <a:xfrm>
            <a:off x="1354354" y="1985963"/>
            <a:ext cx="9828597" cy="2400300"/>
          </a:xfrm>
          <a:prstGeom prst="rect">
            <a:avLst/>
          </a:prstGeom>
        </p:spPr>
      </p:pic>
    </p:spTree>
    <p:extLst>
      <p:ext uri="{BB962C8B-B14F-4D97-AF65-F5344CB8AC3E}">
        <p14:creationId xmlns:p14="http://schemas.microsoft.com/office/powerpoint/2010/main" val="18608715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 Number Lines: Subtraction</a:t>
            </a:r>
          </a:p>
        </p:txBody>
      </p:sp>
      <p:pic>
        <p:nvPicPr>
          <p:cNvPr id="2" name="Content Placeholder 1" descr="Number line showing that the difference of three-fourths minus two-fourths is one-fourth."/>
          <p:cNvPicPr>
            <a:picLocks noGrp="1" noChangeAspect="1"/>
          </p:cNvPicPr>
          <p:nvPr>
            <p:ph idx="1"/>
          </p:nvPr>
        </p:nvPicPr>
        <p:blipFill>
          <a:blip r:embed="rId3"/>
          <a:stretch>
            <a:fillRect/>
          </a:stretch>
        </p:blipFill>
        <p:spPr>
          <a:xfrm>
            <a:off x="612775" y="1817493"/>
            <a:ext cx="10966450" cy="3433381"/>
          </a:xfrm>
          <a:prstGeom prst="rect">
            <a:avLst/>
          </a:prstGeom>
        </p:spPr>
      </p:pic>
      <p:sp>
        <p:nvSpPr>
          <p:cNvPr id="5" name="Slide Number Placeholder 4"/>
          <p:cNvSpPr>
            <a:spLocks noGrp="1"/>
          </p:cNvSpPr>
          <p:nvPr>
            <p:ph type="sldNum" sz="quarter" idx="10"/>
          </p:nvPr>
        </p:nvSpPr>
        <p:spPr/>
        <p:txBody>
          <a:bodyPr/>
          <a:lstStyle/>
          <a:p>
            <a:fld id="{556C903B-A9A8-9643-9413-B88BA9C2F039}" type="slidenum">
              <a:rPr lang="en-US" smtClean="0"/>
              <a:t>82</a:t>
            </a:fld>
            <a:endParaRPr lang="en-US" dirty="0"/>
          </a:p>
        </p:txBody>
      </p:sp>
    </p:spTree>
    <p:extLst>
      <p:ext uri="{BB962C8B-B14F-4D97-AF65-F5344CB8AC3E}">
        <p14:creationId xmlns:p14="http://schemas.microsoft.com/office/powerpoint/2010/main" val="1049122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 Number Lines: Multiplication</a:t>
            </a:r>
          </a:p>
        </p:txBody>
      </p:sp>
      <p:sp>
        <p:nvSpPr>
          <p:cNvPr id="5" name="Slide Number Placeholder 4"/>
          <p:cNvSpPr>
            <a:spLocks noGrp="1"/>
          </p:cNvSpPr>
          <p:nvPr>
            <p:ph type="sldNum" sz="quarter" idx="10"/>
          </p:nvPr>
        </p:nvSpPr>
        <p:spPr/>
        <p:txBody>
          <a:bodyPr/>
          <a:lstStyle/>
          <a:p>
            <a:fld id="{556C903B-A9A8-9643-9413-B88BA9C2F039}" type="slidenum">
              <a:rPr lang="en-US" smtClean="0"/>
              <a:t>83</a:t>
            </a:fld>
            <a:endParaRPr lang="en-US" dirty="0"/>
          </a:p>
        </p:txBody>
      </p:sp>
      <p:pic>
        <p:nvPicPr>
          <p:cNvPr id="2" name="Picture 1" descr="Number line showing that three times two-fifths is equal to six-fifths"/>
          <p:cNvPicPr>
            <a:picLocks noChangeAspect="1"/>
          </p:cNvPicPr>
          <p:nvPr/>
        </p:nvPicPr>
        <p:blipFill>
          <a:blip r:embed="rId3"/>
          <a:stretch>
            <a:fillRect/>
          </a:stretch>
        </p:blipFill>
        <p:spPr>
          <a:xfrm>
            <a:off x="1047350" y="1624011"/>
            <a:ext cx="9960956" cy="2753435"/>
          </a:xfrm>
          <a:prstGeom prst="rect">
            <a:avLst/>
          </a:prstGeom>
        </p:spPr>
      </p:pic>
    </p:spTree>
    <p:extLst>
      <p:ext uri="{BB962C8B-B14F-4D97-AF65-F5344CB8AC3E}">
        <p14:creationId xmlns:p14="http://schemas.microsoft.com/office/powerpoint/2010/main" val="3651477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TransMath® Number Lines: Division</a:t>
            </a:r>
          </a:p>
        </p:txBody>
      </p:sp>
      <p:pic>
        <p:nvPicPr>
          <p:cNvPr id="9" name="Content Placeholder 1" descr="Number showing that five-sixths is one-sixth repeated 5 times. There are five groups of one-sixth in five-sixths.">
            <a:extLst>
              <a:ext uri="{FF2B5EF4-FFF2-40B4-BE49-F238E27FC236}">
                <a16:creationId xmlns:a16="http://schemas.microsoft.com/office/drawing/2014/main" id="{5A1F8C55-0738-4F1C-A7AD-BD5C9291102E}"/>
              </a:ext>
            </a:extLst>
          </p:cNvPr>
          <p:cNvPicPr>
            <a:picLocks noGrp="1" noChangeAspect="1"/>
          </p:cNvPicPr>
          <p:nvPr>
            <p:ph idx="1"/>
          </p:nvPr>
        </p:nvPicPr>
        <p:blipFill>
          <a:blip r:embed="rId3"/>
          <a:stretch>
            <a:fillRect/>
          </a:stretch>
        </p:blipFill>
        <p:spPr>
          <a:xfrm>
            <a:off x="5027276" y="2929570"/>
            <a:ext cx="6855691" cy="3634896"/>
          </a:xfrm>
          <a:prstGeom prst="rect">
            <a:avLst/>
          </a:prstGeom>
        </p:spPr>
      </p:pic>
      <p:sp>
        <p:nvSpPr>
          <p:cNvPr id="10" name="Slide Number Placeholder 4">
            <a:extLst>
              <a:ext uri="{FF2B5EF4-FFF2-40B4-BE49-F238E27FC236}">
                <a16:creationId xmlns:a16="http://schemas.microsoft.com/office/drawing/2014/main" id="{1D9654EF-58F8-4523-B208-02457F0367DD}"/>
              </a:ext>
            </a:extLst>
          </p:cNvPr>
          <p:cNvSpPr>
            <a:spLocks noGrp="1"/>
          </p:cNvSpPr>
          <p:nvPr>
            <p:ph type="sldNum" sz="quarter" idx="10"/>
          </p:nvPr>
        </p:nvSpPr>
        <p:spPr>
          <a:xfrm>
            <a:off x="12058274" y="7208117"/>
            <a:ext cx="133726" cy="131294"/>
          </a:xfrm>
        </p:spPr>
        <p:txBody>
          <a:bodyPr/>
          <a:lstStyle/>
          <a:p>
            <a:fld id="{556C903B-A9A8-9643-9413-B88BA9C2F039}" type="slidenum">
              <a:rPr lang="en-US" smtClean="0"/>
              <a:t>84</a:t>
            </a:fld>
            <a:endParaRPr lang="en-US" dirty="0"/>
          </a:p>
        </p:txBody>
      </p:sp>
      <p:pic>
        <p:nvPicPr>
          <p:cNvPr id="11" name="Picture 10" descr="Number line showing that 3 is one-half repeated 6 times.">
            <a:extLst>
              <a:ext uri="{FF2B5EF4-FFF2-40B4-BE49-F238E27FC236}">
                <a16:creationId xmlns:a16="http://schemas.microsoft.com/office/drawing/2014/main" id="{5A729630-293E-4FE5-9EB0-D4E4A008A9B8}"/>
              </a:ext>
            </a:extLst>
          </p:cNvPr>
          <p:cNvPicPr>
            <a:picLocks noChangeAspect="1"/>
          </p:cNvPicPr>
          <p:nvPr/>
        </p:nvPicPr>
        <p:blipFill>
          <a:blip r:embed="rId4"/>
          <a:stretch>
            <a:fillRect/>
          </a:stretch>
        </p:blipFill>
        <p:spPr>
          <a:xfrm>
            <a:off x="916518" y="1638677"/>
            <a:ext cx="6709480" cy="1602733"/>
          </a:xfrm>
          <a:prstGeom prst="rect">
            <a:avLst/>
          </a:prstGeom>
        </p:spPr>
      </p:pic>
      <p:sp>
        <p:nvSpPr>
          <p:cNvPr id="12" name="Slide Number Placeholder 3">
            <a:extLst>
              <a:ext uri="{FF2B5EF4-FFF2-40B4-BE49-F238E27FC236}">
                <a16:creationId xmlns:a16="http://schemas.microsoft.com/office/drawing/2014/main" id="{39A4B500-97FE-4E0F-BBBD-B1BAA4D0D4AF}"/>
              </a:ext>
            </a:extLst>
          </p:cNvPr>
          <p:cNvSpPr txBox="1">
            <a:spLocks/>
          </p:cNvSpPr>
          <p:nvPr/>
        </p:nvSpPr>
        <p:spPr bwMode="gray">
          <a:xfrm>
            <a:off x="11741903" y="6666758"/>
            <a:ext cx="141064" cy="138499"/>
          </a:xfrm>
          <a:prstGeom prst="rect">
            <a:avLst/>
          </a:prstGeom>
          <a:noFill/>
        </p:spPr>
        <p:txBody>
          <a:bodyPr wrap="none" lIns="0" tIns="0" rIns="0" bIns="0">
            <a:spAutoFit/>
          </a:bodyPr>
          <a:lstStyle>
            <a:defPPr>
              <a:defRPr lang="en-US"/>
            </a:defPPr>
            <a:lvl1pPr algn="l" rtl="0" fontAlgn="base">
              <a:spcBef>
                <a:spcPct val="0"/>
              </a:spcBef>
              <a:spcAft>
                <a:spcPct val="0"/>
              </a:spcAft>
              <a:defRPr lang="en-US" sz="900" kern="1200">
                <a:solidFill>
                  <a:schemeClr val="bg2">
                    <a:lumMod val="75000"/>
                  </a:schemeClr>
                </a:solidFill>
                <a:latin typeface="+mn-lt"/>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fld id="{556C903B-A9A8-9643-9413-B88BA9C2F039}" type="slidenum">
              <a:rPr lang="en-US" smtClean="0"/>
              <a:pPr/>
              <a:t>84</a:t>
            </a:fld>
            <a:endParaRPr lang="en-US" dirty="0"/>
          </a:p>
        </p:txBody>
      </p:sp>
    </p:spTree>
    <p:extLst>
      <p:ext uri="{BB962C8B-B14F-4D97-AF65-F5344CB8AC3E}">
        <p14:creationId xmlns:p14="http://schemas.microsoft.com/office/powerpoint/2010/main" val="17533138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Lines: Fraction Face-Off and TransMath®</a:t>
            </a:r>
          </a:p>
        </p:txBody>
      </p:sp>
      <p:sp>
        <p:nvSpPr>
          <p:cNvPr id="3" name="Content Placeholder 2"/>
          <p:cNvSpPr>
            <a:spLocks noGrp="1"/>
          </p:cNvSpPr>
          <p:nvPr>
            <p:ph idx="1"/>
          </p:nvPr>
        </p:nvSpPr>
        <p:spPr/>
        <p:txBody>
          <a:bodyPr/>
          <a:lstStyle/>
          <a:p>
            <a:pPr marL="0" indent="0">
              <a:buNone/>
            </a:pPr>
            <a:endParaRPr lang="en-US" sz="1000" dirty="0"/>
          </a:p>
          <a:p>
            <a:pPr marL="457200" indent="-457200">
              <a:spcBef>
                <a:spcPts val="1200"/>
              </a:spcBef>
              <a:buFont typeface="+mj-lt"/>
              <a:buAutoNum type="arabicPeriod"/>
            </a:pPr>
            <a:r>
              <a:rPr lang="en-US" dirty="0"/>
              <a:t>0–1 is the whole.</a:t>
            </a:r>
          </a:p>
          <a:p>
            <a:pPr marL="457200" indent="-457200">
              <a:spcBef>
                <a:spcPts val="1200"/>
              </a:spcBef>
              <a:buFont typeface="+mj-lt"/>
              <a:buAutoNum type="arabicPeriod"/>
            </a:pPr>
            <a:r>
              <a:rPr lang="en-US" dirty="0"/>
              <a:t>Divided into fair shares.</a:t>
            </a:r>
          </a:p>
          <a:p>
            <a:pPr marL="457200" indent="-457200">
              <a:spcBef>
                <a:spcPts val="1200"/>
              </a:spcBef>
              <a:buFont typeface="+mj-lt"/>
              <a:buAutoNum type="arabicPeriod"/>
            </a:pPr>
            <a:r>
              <a:rPr lang="en-US" dirty="0"/>
              <a:t>Estimate placement with ½ as benchmark.</a:t>
            </a:r>
          </a:p>
          <a:p>
            <a:pPr marL="457200" indent="-457200">
              <a:spcBef>
                <a:spcPts val="1200"/>
              </a:spcBef>
              <a:buFont typeface="+mj-lt"/>
              <a:buAutoNum type="arabicPeriod"/>
            </a:pPr>
            <a:r>
              <a:rPr lang="en-US" dirty="0"/>
              <a:t>Incorporate improper fractions (go beyond 1).</a:t>
            </a:r>
          </a:p>
          <a:p>
            <a:pPr marL="457200" indent="-457200">
              <a:spcBef>
                <a:spcPts val="1200"/>
              </a:spcBef>
              <a:buFont typeface="+mj-lt"/>
              <a:buAutoNum type="arabicPeriod"/>
            </a:pPr>
            <a:r>
              <a:rPr lang="en-US" dirty="0"/>
              <a:t>Three categories of fractions.</a:t>
            </a:r>
          </a:p>
          <a:p>
            <a:pPr marL="457200" indent="-457200">
              <a:spcBef>
                <a:spcPts val="1200"/>
              </a:spcBef>
              <a:buFont typeface="+mj-lt"/>
              <a:buAutoNum type="arabicPeriod"/>
            </a:pPr>
            <a:r>
              <a:rPr lang="en-US" dirty="0"/>
              <a:t>Two number lines to compare.</a:t>
            </a:r>
          </a:p>
          <a:p>
            <a:pPr marL="457200" indent="-457200">
              <a:spcBef>
                <a:spcPts val="1200"/>
              </a:spcBef>
              <a:buFont typeface="+mj-lt"/>
              <a:buAutoNum type="arabicPeriod"/>
            </a:pPr>
            <a:r>
              <a:rPr lang="en-US" dirty="0"/>
              <a:t>Four operations.</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85</a:t>
            </a:fld>
            <a:endParaRPr lang="en-US" dirty="0"/>
          </a:p>
        </p:txBody>
      </p:sp>
    </p:spTree>
    <p:extLst>
      <p:ext uri="{BB962C8B-B14F-4D97-AF65-F5344CB8AC3E}">
        <p14:creationId xmlns:p14="http://schemas.microsoft.com/office/powerpoint/2010/main" val="903324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Concepts Can We Reinforce With Number Lines?</a:t>
            </a:r>
          </a:p>
        </p:txBody>
      </p:sp>
      <p:sp>
        <p:nvSpPr>
          <p:cNvPr id="4" name="Content Placeholder 3"/>
          <p:cNvSpPr>
            <a:spLocks noGrp="1"/>
          </p:cNvSpPr>
          <p:nvPr>
            <p:ph sz="quarter" idx="13"/>
          </p:nvPr>
        </p:nvSpPr>
        <p:spPr>
          <a:xfrm>
            <a:off x="916518" y="1663906"/>
            <a:ext cx="10895917" cy="4723139"/>
          </a:xfrm>
        </p:spPr>
        <p:txBody>
          <a:bodyPr/>
          <a:lstStyle/>
          <a:p>
            <a:pPr marL="0" indent="0">
              <a:buNone/>
            </a:pPr>
            <a:endParaRPr lang="en-US" sz="1000" dirty="0"/>
          </a:p>
          <a:p>
            <a:pPr marL="457200" indent="-457200">
              <a:spcBef>
                <a:spcPts val="1200"/>
              </a:spcBef>
              <a:buFont typeface="+mj-lt"/>
              <a:buAutoNum type="arabicPeriod"/>
            </a:pPr>
            <a:r>
              <a:rPr lang="en-US" dirty="0"/>
              <a:t>Equivalence</a:t>
            </a:r>
          </a:p>
          <a:p>
            <a:pPr marL="457200" indent="-457200">
              <a:spcBef>
                <a:spcPts val="1200"/>
              </a:spcBef>
              <a:buFont typeface="+mj-lt"/>
              <a:buAutoNum type="arabicPeriod"/>
            </a:pPr>
            <a:r>
              <a:rPr lang="en-US" dirty="0"/>
              <a:t>Magnitude/order</a:t>
            </a:r>
          </a:p>
          <a:p>
            <a:pPr marL="457200" indent="-457200">
              <a:spcBef>
                <a:spcPts val="1200"/>
              </a:spcBef>
              <a:buFont typeface="+mj-lt"/>
              <a:buAutoNum type="arabicPeriod"/>
            </a:pPr>
            <a:r>
              <a:rPr lang="en-US" dirty="0"/>
              <a:t>Part/whole understanding</a:t>
            </a:r>
          </a:p>
          <a:p>
            <a:pPr marL="457200" indent="-457200">
              <a:spcBef>
                <a:spcPts val="1200"/>
              </a:spcBef>
              <a:buFont typeface="+mj-lt"/>
              <a:buAutoNum type="arabicPeriod"/>
            </a:pPr>
            <a:r>
              <a:rPr lang="en-US" dirty="0"/>
              <a:t>Idea of infinity</a:t>
            </a:r>
          </a:p>
          <a:p>
            <a:pPr marL="457200" indent="-457200">
              <a:buFont typeface="+mj-lt"/>
              <a:buAutoNum type="arabicPeriod"/>
            </a:pPr>
            <a:endParaRPr lang="en-US" dirty="0"/>
          </a:p>
          <a:p>
            <a:pPr marL="0" indent="0">
              <a:buNone/>
            </a:pPr>
            <a:r>
              <a:rPr lang="en-US" dirty="0"/>
              <a:t>Others?</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pPr algn="r"/>
              <a:t>86</a:t>
            </a:fld>
            <a:endParaRPr lang="en-US" dirty="0"/>
          </a:p>
        </p:txBody>
      </p:sp>
    </p:spTree>
    <p:extLst>
      <p:ext uri="{BB962C8B-B14F-4D97-AF65-F5344CB8AC3E}">
        <p14:creationId xmlns:p14="http://schemas.microsoft.com/office/powerpoint/2010/main" val="263859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7" y="3002974"/>
            <a:ext cx="10972800" cy="1384995"/>
          </a:xfrm>
        </p:spPr>
        <p:txBody>
          <a:bodyPr/>
          <a:lstStyle/>
          <a:p>
            <a:r>
              <a:rPr lang="en-US" sz="4200" dirty="0"/>
              <a:t>Part 4: </a:t>
            </a:r>
            <a:br>
              <a:rPr lang="en-US" sz="4200" dirty="0"/>
            </a:br>
            <a:r>
              <a:rPr lang="en-US" sz="4200" dirty="0"/>
              <a:t>Error Analysis and Instructional Decisions</a:t>
            </a:r>
          </a:p>
        </p:txBody>
      </p:sp>
      <p:sp>
        <p:nvSpPr>
          <p:cNvPr id="3" name="Content Placeholder 2"/>
          <p:cNvSpPr>
            <a:spLocks noGrp="1"/>
          </p:cNvSpPr>
          <p:nvPr>
            <p:ph idx="1"/>
          </p:nvPr>
        </p:nvSpPr>
        <p:spPr/>
        <p:txBody>
          <a:bodyPr/>
          <a:lstStyle/>
          <a:p>
            <a:r>
              <a:rPr lang="en-US" dirty="0"/>
              <a:t>Using Error Patterns for Planning Intensive Intervention</a:t>
            </a:r>
          </a:p>
        </p:txBody>
      </p:sp>
      <p:sp>
        <p:nvSpPr>
          <p:cNvPr id="4" name="Slide Number Placeholder 3"/>
          <p:cNvSpPr>
            <a:spLocks noGrp="1"/>
          </p:cNvSpPr>
          <p:nvPr>
            <p:ph type="sldNum" sz="quarter" idx="12"/>
          </p:nvPr>
        </p:nvSpPr>
        <p:spPr/>
        <p:txBody>
          <a:bodyPr/>
          <a:lstStyle/>
          <a:p>
            <a:fld id="{A1A8B8B9-B651-4439-A868-E8F04EF81465}" type="slidenum">
              <a:rPr lang="en-US" smtClean="0"/>
              <a:pPr/>
              <a:t>87</a:t>
            </a:fld>
            <a:endParaRPr lang="en-US" dirty="0"/>
          </a:p>
        </p:txBody>
      </p:sp>
    </p:spTree>
    <p:extLst>
      <p:ext uri="{BB962C8B-B14F-4D97-AF65-F5344CB8AC3E}">
        <p14:creationId xmlns:p14="http://schemas.microsoft.com/office/powerpoint/2010/main" val="5698304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en-US" sz="4400" b="1" dirty="0">
                <a:latin typeface="Arial" charset="0"/>
              </a:rPr>
              <a:t>Analyze This!</a:t>
            </a:r>
            <a:endParaRPr lang="en-US" sz="4400" dirty="0"/>
          </a:p>
        </p:txBody>
      </p:sp>
      <p:sp>
        <p:nvSpPr>
          <p:cNvPr id="2" name="Content Placeholder 1"/>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a:t>Addition</a:t>
            </a:r>
          </a:p>
          <a:p>
            <a:pPr marL="0" marR="0" lvl="0" indent="0" defTabSz="914400" eaLnBrk="1" fontAlgn="auto" latinLnBrk="0" hangingPunct="1">
              <a:lnSpc>
                <a:spcPct val="100000"/>
              </a:lnSpc>
              <a:spcBef>
                <a:spcPts val="0"/>
              </a:spcBef>
              <a:spcAft>
                <a:spcPts val="0"/>
              </a:spcAft>
              <a:buClrTx/>
              <a:buSzTx/>
              <a:buFontTx/>
              <a:buNone/>
              <a:tabLst/>
              <a:defRPr/>
            </a:pPr>
            <a:r>
              <a:rPr lang="en-US" sz="3200" dirty="0">
                <a:solidFill>
                  <a:schemeClr val="tx2"/>
                </a:solidFill>
              </a:rPr>
              <a:t>Subtraction</a:t>
            </a:r>
          </a:p>
          <a:p>
            <a:pPr marL="0" marR="0" lvl="0" indent="0" defTabSz="914400" eaLnBrk="1" fontAlgn="auto" latinLnBrk="0" hangingPunct="1">
              <a:lnSpc>
                <a:spcPct val="100000"/>
              </a:lnSpc>
              <a:spcBef>
                <a:spcPts val="0"/>
              </a:spcBef>
              <a:spcAft>
                <a:spcPts val="0"/>
              </a:spcAft>
              <a:buClrTx/>
              <a:buSzTx/>
              <a:buFontTx/>
              <a:buNone/>
              <a:tabLst/>
              <a:defRPr/>
            </a:pPr>
            <a:r>
              <a:rPr lang="en-US" sz="3200" dirty="0"/>
              <a:t>Multiplication</a:t>
            </a:r>
          </a:p>
          <a:p>
            <a:pPr marL="0" marR="0" lvl="0" indent="0" defTabSz="914400" eaLnBrk="1" fontAlgn="auto" latinLnBrk="0" hangingPunct="1">
              <a:lnSpc>
                <a:spcPct val="100000"/>
              </a:lnSpc>
              <a:spcBef>
                <a:spcPts val="0"/>
              </a:spcBef>
              <a:spcAft>
                <a:spcPts val="0"/>
              </a:spcAft>
              <a:buClrTx/>
              <a:buSzTx/>
              <a:buFontTx/>
              <a:buNone/>
              <a:tabLst/>
              <a:defRPr/>
            </a:pPr>
            <a:r>
              <a:rPr lang="en-US" sz="3200" dirty="0">
                <a:solidFill>
                  <a:schemeClr val="tx2"/>
                </a:solidFill>
              </a:rPr>
              <a:t>Division</a:t>
            </a:r>
          </a:p>
          <a:p>
            <a:pPr marL="0" marR="0" lvl="0" indent="0" defTabSz="914400" eaLnBrk="1" fontAlgn="auto" latinLnBrk="0" hangingPunct="1">
              <a:lnSpc>
                <a:spcPct val="100000"/>
              </a:lnSpc>
              <a:spcBef>
                <a:spcPts val="0"/>
              </a:spcBef>
              <a:spcAft>
                <a:spcPts val="0"/>
              </a:spcAft>
              <a:buClrTx/>
              <a:buSzTx/>
              <a:buFontTx/>
              <a:buNone/>
              <a:tabLst/>
              <a:defRPr/>
            </a:pPr>
            <a:r>
              <a:rPr lang="en-US" sz="3200" dirty="0"/>
              <a:t>Equivalence/Simplest Terms</a:t>
            </a:r>
            <a:endParaRPr lang="en-US" sz="3200" dirty="0">
              <a:solidFill>
                <a:schemeClr val="tx2"/>
              </a:solidFill>
            </a:endParaRPr>
          </a:p>
        </p:txBody>
      </p:sp>
      <p:sp>
        <p:nvSpPr>
          <p:cNvPr id="5" name="Text Placeholder 5"/>
          <p:cNvSpPr>
            <a:spLocks noGrp="1"/>
          </p:cNvSpPr>
          <p:nvPr>
            <p:ph type="body" sz="half" idx="2"/>
          </p:nvPr>
        </p:nvSpPr>
        <p:spPr/>
        <p:txBody>
          <a:bodyPr>
            <a:normAutofit/>
          </a:bodyPr>
          <a:lstStyle/>
          <a:p>
            <a:pPr lvl="0" algn="r"/>
            <a:r>
              <a:rPr lang="en-US" sz="3200" i="1" dirty="0">
                <a:solidFill>
                  <a:schemeClr val="bg2"/>
                </a:solidFill>
                <a:latin typeface="Abadi MT Condensed Light" charset="0"/>
                <a:ea typeface="Abadi MT Condensed Light" charset="0"/>
                <a:cs typeface="Abadi MT Condensed Light" charset="0"/>
              </a:rPr>
              <a:t>Case Examples</a:t>
            </a:r>
            <a:endParaRPr lang="en-US" sz="3200" dirty="0">
              <a:solidFill>
                <a:schemeClr val="bg2"/>
              </a:solidFill>
              <a:latin typeface="Arial" charset="0"/>
            </a:endParaRPr>
          </a:p>
        </p:txBody>
      </p:sp>
      <p:sp>
        <p:nvSpPr>
          <p:cNvPr id="6" name="Slide Number Placeholder 3">
            <a:extLst>
              <a:ext uri="{FF2B5EF4-FFF2-40B4-BE49-F238E27FC236}">
                <a16:creationId xmlns:a16="http://schemas.microsoft.com/office/drawing/2014/main" id="{B3D75B70-8C5F-442F-8A22-9F8B59865BF6}"/>
              </a:ext>
            </a:extLst>
          </p:cNvPr>
          <p:cNvSpPr>
            <a:spLocks noGrp="1"/>
          </p:cNvSpPr>
          <p:nvPr>
            <p:ph type="sldNum" sz="quarter" idx="12"/>
          </p:nvPr>
        </p:nvSpPr>
        <p:spPr>
          <a:xfrm>
            <a:off x="11725872" y="6507316"/>
            <a:ext cx="157094" cy="153888"/>
          </a:xfrm>
        </p:spPr>
        <p:txBody>
          <a:bodyPr/>
          <a:lstStyle/>
          <a:p>
            <a:fld id="{A1A8B8B9-B651-4439-A868-E8F04EF81465}" type="slidenum">
              <a:rPr lang="en-US" smtClean="0"/>
              <a:pPr/>
              <a:t>88</a:t>
            </a:fld>
            <a:endParaRPr lang="en-US" dirty="0"/>
          </a:p>
        </p:txBody>
      </p:sp>
    </p:spTree>
    <p:extLst>
      <p:ext uri="{BB962C8B-B14F-4D97-AF65-F5344CB8AC3E}">
        <p14:creationId xmlns:p14="http://schemas.microsoft.com/office/powerpoint/2010/main" val="4766606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Categories of Practice for Organizing and Planning Intensive Intervention </a:t>
            </a:r>
          </a:p>
        </p:txBody>
      </p:sp>
      <p:graphicFrame>
        <p:nvGraphicFramePr>
          <p:cNvPr id="4" name="Diagram 3" descr="4 ovals looped togeter to show the different caregories of practice for organizing and planning intensive intervention. The four ovals are Change Dosage or Time, Change the Learning Environment to Promote Attention and Engagement, Combine Cognitive Processing Strategies with Academic Learning, and&#10;Modify Delivery of Instruction &#10;"/>
          <p:cNvGraphicFramePr/>
          <p:nvPr>
            <p:extLst>
              <p:ext uri="{D42A27DB-BD31-4B8C-83A1-F6EECF244321}">
                <p14:modId xmlns:p14="http://schemas.microsoft.com/office/powerpoint/2010/main" val="2623347199"/>
              </p:ext>
            </p:extLst>
          </p:nvPr>
        </p:nvGraphicFramePr>
        <p:xfrm>
          <a:off x="916518" y="932688"/>
          <a:ext cx="10862040" cy="5713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916518" y="6193206"/>
            <a:ext cx="2503055" cy="307777"/>
          </a:xfrm>
          <a:prstGeom prst="rect">
            <a:avLst/>
          </a:prstGeom>
          <a:noFill/>
        </p:spPr>
        <p:txBody>
          <a:bodyPr wrap="square" rtlCol="0">
            <a:spAutoFit/>
          </a:bodyPr>
          <a:lstStyle/>
          <a:p>
            <a:pPr algn="r"/>
            <a:r>
              <a:rPr lang="en-US" sz="1400" dirty="0">
                <a:solidFill>
                  <a:srgbClr val="000000"/>
                </a:solidFill>
              </a:rPr>
              <a:t>Source: Vaughn et al., 2013.</a:t>
            </a:r>
          </a:p>
        </p:txBody>
      </p:sp>
      <p:sp>
        <p:nvSpPr>
          <p:cNvPr id="5" name="TextBox 4">
            <a:extLst>
              <a:ext uri="{C183D7F6-B498-43B3-948B-1728B52AA6E4}">
                <adec:decorative xmlns:adec="http://schemas.microsoft.com/office/drawing/2017/decorative" val="1"/>
              </a:ext>
            </a:extLst>
          </p:cNvPr>
          <p:cNvSpPr txBox="1"/>
          <p:nvPr/>
        </p:nvSpPr>
        <p:spPr>
          <a:xfrm>
            <a:off x="124913" y="2373623"/>
            <a:ext cx="184666" cy="461665"/>
          </a:xfrm>
          <a:prstGeom prst="rect">
            <a:avLst/>
          </a:prstGeom>
          <a:noFill/>
        </p:spPr>
        <p:txBody>
          <a:bodyPr wrap="none" rtlCol="0">
            <a:spAutoFit/>
          </a:bodyPr>
          <a:lstStyle/>
          <a:p>
            <a:endParaRPr lang="en-US" dirty="0">
              <a:solidFill>
                <a:srgbClr val="000000"/>
              </a:solidFill>
            </a:endParaRPr>
          </a:p>
        </p:txBody>
      </p:sp>
      <p:sp>
        <p:nvSpPr>
          <p:cNvPr id="2" name="TextBox 1"/>
          <p:cNvSpPr txBox="1"/>
          <p:nvPr/>
        </p:nvSpPr>
        <p:spPr>
          <a:xfrm>
            <a:off x="2719436" y="1804166"/>
            <a:ext cx="2047355" cy="461665"/>
          </a:xfrm>
          <a:prstGeom prst="rect">
            <a:avLst/>
          </a:prstGeom>
          <a:noFill/>
        </p:spPr>
        <p:txBody>
          <a:bodyPr wrap="none" rtlCol="0">
            <a:spAutoFit/>
          </a:bodyPr>
          <a:lstStyle/>
          <a:p>
            <a:r>
              <a:rPr lang="en-US" b="1" dirty="0"/>
              <a:t>Quantitative</a:t>
            </a:r>
            <a:r>
              <a:rPr lang="en-US" dirty="0"/>
              <a:t> </a:t>
            </a:r>
          </a:p>
        </p:txBody>
      </p:sp>
      <p:sp>
        <p:nvSpPr>
          <p:cNvPr id="7" name="TextBox 6"/>
          <p:cNvSpPr txBox="1"/>
          <p:nvPr/>
        </p:nvSpPr>
        <p:spPr>
          <a:xfrm>
            <a:off x="7994088" y="1804165"/>
            <a:ext cx="1842171" cy="461665"/>
          </a:xfrm>
          <a:prstGeom prst="rect">
            <a:avLst/>
          </a:prstGeom>
          <a:noFill/>
        </p:spPr>
        <p:txBody>
          <a:bodyPr wrap="none" rtlCol="0">
            <a:spAutoFit/>
          </a:bodyPr>
          <a:lstStyle/>
          <a:p>
            <a:r>
              <a:rPr lang="en-US" b="1" dirty="0"/>
              <a:t>Qualitative</a:t>
            </a:r>
            <a:r>
              <a:rPr lang="en-US" dirty="0"/>
              <a:t> </a:t>
            </a:r>
          </a:p>
        </p:txBody>
      </p:sp>
      <p:sp>
        <p:nvSpPr>
          <p:cNvPr id="9" name="Slide Number Placeholder 8">
            <a:extLst>
              <a:ext uri="{FF2B5EF4-FFF2-40B4-BE49-F238E27FC236}">
                <a16:creationId xmlns:a16="http://schemas.microsoft.com/office/drawing/2014/main" id="{B5AE6A90-0F57-4B1A-BF96-798F346BC405}"/>
              </a:ext>
            </a:extLst>
          </p:cNvPr>
          <p:cNvSpPr>
            <a:spLocks noGrp="1"/>
          </p:cNvSpPr>
          <p:nvPr>
            <p:ph type="sldNum" sz="quarter" idx="10"/>
          </p:nvPr>
        </p:nvSpPr>
        <p:spPr/>
        <p:txBody>
          <a:bodyPr/>
          <a:lstStyle/>
          <a:p>
            <a:pPr algn="r"/>
            <a:fld id="{F3477EC8-074D-41C4-94AE-E9EA7CEEA348}" type="slidenum">
              <a:rPr lang="en-US" smtClean="0"/>
              <a:pPr algn="r"/>
              <a:t>89</a:t>
            </a:fld>
            <a:endParaRPr lang="en-US" dirty="0"/>
          </a:p>
        </p:txBody>
      </p:sp>
    </p:spTree>
    <p:extLst>
      <p:ext uri="{BB962C8B-B14F-4D97-AF65-F5344CB8AC3E}">
        <p14:creationId xmlns:p14="http://schemas.microsoft.com/office/powerpoint/2010/main" val="174236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Fraction Operations Can Have a Reverse Pattern </a:t>
            </a:r>
            <a:br>
              <a:rPr lang="en-US" dirty="0"/>
            </a:br>
            <a:r>
              <a:rPr lang="en-US" dirty="0"/>
              <a:t>to That of Whole Numbers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16518" y="1600200"/>
                <a:ext cx="10966449" cy="4714531"/>
              </a:xfrm>
            </p:spPr>
            <p:txBody>
              <a:bodyPr/>
              <a:lstStyle/>
              <a:p>
                <a:r>
                  <a:rPr lang="en-US" b="1" dirty="0"/>
                  <a:t>Multiplication Example</a:t>
                </a:r>
              </a:p>
              <a:p>
                <a:pPr>
                  <a:spcBef>
                    <a:spcPts val="1200"/>
                  </a:spcBef>
                </a:pPr>
                <a:r>
                  <a:rPr lang="en-US" dirty="0"/>
                  <a:t>Whole Numbers:	4 x 3 = 12 	The product is </a:t>
                </a:r>
                <a:r>
                  <a:rPr lang="en-US" b="1" dirty="0">
                    <a:solidFill>
                      <a:srgbClr val="A74D15"/>
                    </a:solidFill>
                  </a:rPr>
                  <a:t>larger</a:t>
                </a:r>
                <a:r>
                  <a:rPr lang="en-US" dirty="0"/>
                  <a:t> than two factors.</a:t>
                </a:r>
              </a:p>
              <a:p>
                <a:pPr>
                  <a:spcBef>
                    <a:spcPts val="1200"/>
                  </a:spcBef>
                </a:pPr>
                <a:r>
                  <a:rPr lang="en-US" dirty="0"/>
                  <a:t>Fractions: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4</m:t>
                        </m:r>
                      </m:den>
                    </m:f>
                    <m:r>
                      <a:rPr lang="en-US" smtClean="0">
                        <a:latin typeface="Cambria Math" panose="02040503050406030204" pitchFamily="18" charset="0"/>
                      </a:rPr>
                      <m:t>×</m:t>
                    </m:r>
                  </m:oMath>
                </a14:m>
                <a:r>
                  <a:rPr lang="en-US" dirty="0"/>
                  <a:t> </a:t>
                </a:r>
                <a14:m>
                  <m:oMath xmlns:m="http://schemas.openxmlformats.org/officeDocument/2006/math">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a:latin typeface="Cambria Math" panose="02040503050406030204" pitchFamily="18" charset="0"/>
                          </a:rPr>
                          <m:t>3</m:t>
                        </m:r>
                      </m:den>
                    </m:f>
                    <m:r>
                      <a:rPr lang="en-US" dirty="0">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12</m:t>
                        </m:r>
                      </m:den>
                    </m:f>
                  </m:oMath>
                </a14:m>
                <a:r>
                  <a:rPr lang="en-US" dirty="0"/>
                  <a:t> 	The product is </a:t>
                </a:r>
                <a:r>
                  <a:rPr lang="en-US" b="1" dirty="0">
                    <a:solidFill>
                      <a:srgbClr val="A74D15"/>
                    </a:solidFill>
                  </a:rPr>
                  <a:t>smaller</a:t>
                </a:r>
                <a:r>
                  <a:rPr lang="en-US" dirty="0"/>
                  <a:t> than both factors.</a:t>
                </a:r>
              </a:p>
              <a:p>
                <a:pPr>
                  <a:spcBef>
                    <a:spcPts val="1800"/>
                  </a:spcBef>
                </a:pPr>
                <a:r>
                  <a:rPr lang="en-US" b="1" dirty="0"/>
                  <a:t>Division Example</a:t>
                </a:r>
              </a:p>
              <a:p>
                <a:pPr>
                  <a:spcBef>
                    <a:spcPts val="1200"/>
                  </a:spcBef>
                </a:pPr>
                <a:r>
                  <a:rPr lang="en-US" dirty="0"/>
                  <a:t>Whole Numbers:	12 </a:t>
                </a:r>
                <a14:m>
                  <m:oMath xmlns:m="http://schemas.openxmlformats.org/officeDocument/2006/math">
                    <m:r>
                      <a:rPr lang="en-US">
                        <a:latin typeface="Cambria Math" panose="02040503050406030204" pitchFamily="18" charset="0"/>
                      </a:rPr>
                      <m:t>÷</m:t>
                    </m:r>
                  </m:oMath>
                </a14:m>
                <a:r>
                  <a:rPr lang="en-US" dirty="0"/>
                  <a:t> 4 = 3 	The quotient is </a:t>
                </a:r>
                <a:r>
                  <a:rPr lang="en-US" b="1" dirty="0">
                    <a:solidFill>
                      <a:srgbClr val="A74D15"/>
                    </a:solidFill>
                  </a:rPr>
                  <a:t>smaller</a:t>
                </a:r>
                <a:r>
                  <a:rPr lang="en-US" dirty="0"/>
                  <a:t> than the dividend.</a:t>
                </a:r>
              </a:p>
              <a:p>
                <a:pPr>
                  <a:spcBef>
                    <a:spcPts val="1200"/>
                  </a:spcBef>
                </a:pPr>
                <a:r>
                  <a:rPr lang="en-US" dirty="0"/>
                  <a:t>WN/Fraction:		4 </a:t>
                </a:r>
                <a14:m>
                  <m:oMath xmlns:m="http://schemas.openxmlformats.org/officeDocument/2006/math">
                    <m:r>
                      <a:rPr lang="en-US">
                        <a:latin typeface="Cambria Math" panose="02040503050406030204" pitchFamily="18" charset="0"/>
                      </a:rPr>
                      <m:t>÷</m:t>
                    </m:r>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a:latin typeface="Cambria Math" panose="02040503050406030204" pitchFamily="18" charset="0"/>
                          </a:rPr>
                          <m:t>3</m:t>
                        </m:r>
                      </m:den>
                    </m:f>
                    <m:r>
                      <a:rPr lang="en-US" dirty="0" smtClean="0">
                        <a:latin typeface="Cambria Math" panose="02040503050406030204" pitchFamily="18" charset="0"/>
                      </a:rPr>
                      <m:t> </m:t>
                    </m:r>
                  </m:oMath>
                </a14:m>
                <a:r>
                  <a:rPr lang="en-US" dirty="0"/>
                  <a:t>= 12	The quotient is </a:t>
                </a:r>
                <a:r>
                  <a:rPr lang="en-US" b="1" dirty="0">
                    <a:solidFill>
                      <a:srgbClr val="A74D15"/>
                    </a:solidFill>
                  </a:rPr>
                  <a:t>larger</a:t>
                </a:r>
                <a:r>
                  <a:rPr lang="en-US" dirty="0"/>
                  <a:t> than the dividend.</a:t>
                </a:r>
              </a:p>
              <a:p>
                <a:pPr>
                  <a:spcBef>
                    <a:spcPts val="1200"/>
                  </a:spcBef>
                </a:pPr>
                <a:r>
                  <a:rPr lang="en-US" dirty="0"/>
                  <a:t>Fraction/Fraction:	</a:t>
                </a:r>
                <a14:m>
                  <m:oMath xmlns:m="http://schemas.openxmlformats.org/officeDocument/2006/math">
                    <m:r>
                      <a:rPr lang="en-US" smtClean="0">
                        <a:latin typeface="Cambria Math" panose="02040503050406030204" pitchFamily="18" charset="0"/>
                      </a:rPr>
                      <m:t> </m:t>
                    </m:r>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a:latin typeface="Cambria Math" panose="02040503050406030204" pitchFamily="18" charset="0"/>
                          </a:rPr>
                          <m:t>3</m:t>
                        </m:r>
                      </m:den>
                    </m:f>
                    <m:r>
                      <a:rPr lang="en-US">
                        <a:latin typeface="Cambria Math" panose="02040503050406030204" pitchFamily="18" charset="0"/>
                      </a:rPr>
                      <m:t>÷</m:t>
                    </m:r>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smtClean="0">
                            <a:latin typeface="Cambria Math" panose="02040503050406030204" pitchFamily="18" charset="0"/>
                          </a:rPr>
                          <m:t>4</m:t>
                        </m:r>
                      </m:den>
                    </m:f>
                  </m:oMath>
                </a14:m>
                <a:r>
                  <a:rPr lang="en-US" dirty="0"/>
                  <a:t> = 1 </a:t>
                </a:r>
                <a14:m>
                  <m:oMath xmlns:m="http://schemas.openxmlformats.org/officeDocument/2006/math">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a:latin typeface="Cambria Math" panose="02040503050406030204" pitchFamily="18" charset="0"/>
                          </a:rPr>
                          <m:t>3</m:t>
                        </m:r>
                      </m:den>
                    </m:f>
                  </m:oMath>
                </a14:m>
                <a:r>
                  <a:rPr lang="en-US" dirty="0"/>
                  <a:t>	The quotient is </a:t>
                </a:r>
                <a:r>
                  <a:rPr lang="en-US" b="1" dirty="0">
                    <a:solidFill>
                      <a:srgbClr val="A74D15"/>
                    </a:solidFill>
                  </a:rPr>
                  <a:t>larger</a:t>
                </a:r>
                <a:r>
                  <a:rPr lang="en-US" dirty="0"/>
                  <a:t> than the dividend.</a:t>
                </a:r>
              </a:p>
              <a:p>
                <a:r>
                  <a:rPr lang="en-US" dirty="0"/>
                  <a:t>			</a:t>
                </a:r>
                <a14:m>
                  <m:oMath xmlns:m="http://schemas.openxmlformats.org/officeDocument/2006/math">
                    <m:r>
                      <a:rPr lang="en-US">
                        <a:latin typeface="Cambria Math" panose="02040503050406030204" pitchFamily="18" charset="0"/>
                      </a:rPr>
                      <m:t> </m:t>
                    </m:r>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a:latin typeface="Cambria Math" panose="02040503050406030204" pitchFamily="18" charset="0"/>
                          </a:rPr>
                          <m:t>3</m:t>
                        </m:r>
                      </m:den>
                    </m:f>
                    <m:r>
                      <a:rPr lang="en-US">
                        <a:latin typeface="Cambria Math" panose="02040503050406030204" pitchFamily="18" charset="0"/>
                      </a:rPr>
                      <m:t>÷</m:t>
                    </m:r>
                    <m:f>
                      <m:fPr>
                        <m:ctrlPr>
                          <a:rPr lang="en-US" i="1" dirty="0">
                            <a:latin typeface="Cambria Math" panose="02040503050406030204" pitchFamily="18" charset="0"/>
                          </a:rPr>
                        </m:ctrlPr>
                      </m:fPr>
                      <m:num>
                        <m:r>
                          <a:rPr lang="en-US" dirty="0" smtClean="0">
                            <a:latin typeface="Cambria Math" panose="02040503050406030204" pitchFamily="18" charset="0"/>
                          </a:rPr>
                          <m:t>2</m:t>
                        </m:r>
                      </m:num>
                      <m:den>
                        <m:r>
                          <a:rPr lang="en-US" dirty="0" smtClean="0">
                            <a:latin typeface="Cambria Math" panose="02040503050406030204" pitchFamily="18" charset="0"/>
                          </a:rPr>
                          <m:t>3</m:t>
                        </m:r>
                      </m:den>
                    </m:f>
                  </m:oMath>
                </a14:m>
                <a:r>
                  <a:rPr lang="en-US" dirty="0"/>
                  <a:t> = </a:t>
                </a:r>
                <a14:m>
                  <m:oMath xmlns:m="http://schemas.openxmlformats.org/officeDocument/2006/math">
                    <m:f>
                      <m:fPr>
                        <m:ctrlPr>
                          <a:rPr lang="en-US" i="1" dirty="0">
                            <a:latin typeface="Cambria Math" panose="02040503050406030204" pitchFamily="18" charset="0"/>
                          </a:rPr>
                        </m:ctrlPr>
                      </m:fPr>
                      <m:num>
                        <m:r>
                          <a:rPr lang="en-US" dirty="0">
                            <a:latin typeface="Cambria Math" panose="02040503050406030204" pitchFamily="18" charset="0"/>
                          </a:rPr>
                          <m:t>1</m:t>
                        </m:r>
                      </m:num>
                      <m:den>
                        <m:r>
                          <a:rPr lang="en-US" dirty="0" smtClean="0">
                            <a:latin typeface="Cambria Math" panose="02040503050406030204" pitchFamily="18" charset="0"/>
                          </a:rPr>
                          <m:t>2</m:t>
                        </m:r>
                      </m:den>
                    </m:f>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16518" y="1600200"/>
                <a:ext cx="10966449" cy="4714531"/>
              </a:xfrm>
              <a:blipFill>
                <a:blip r:embed="rId3"/>
                <a:stretch>
                  <a:fillRect l="-1668" t="-1940" b="-647"/>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F3477EC8-074D-41C4-94AE-E9EA7CEEA348}" type="slidenum">
              <a:rPr lang="en-US" smtClean="0"/>
              <a:pPr/>
              <a:t>9</a:t>
            </a:fld>
            <a:endParaRPr lang="en-US" dirty="0"/>
          </a:p>
        </p:txBody>
      </p:sp>
    </p:spTree>
    <p:extLst>
      <p:ext uri="{BB962C8B-B14F-4D97-AF65-F5344CB8AC3E}">
        <p14:creationId xmlns:p14="http://schemas.microsoft.com/office/powerpoint/2010/main" val="3970757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 Adaptation:</a:t>
            </a:r>
            <a:br>
              <a:rPr lang="en-US" dirty="0"/>
            </a:br>
            <a:r>
              <a:rPr lang="en-US" dirty="0"/>
              <a:t>Review of Quantitative Changes </a:t>
            </a:r>
          </a:p>
        </p:txBody>
      </p:sp>
      <p:sp>
        <p:nvSpPr>
          <p:cNvPr id="3" name="Content Placeholder 2"/>
          <p:cNvSpPr>
            <a:spLocks noGrp="1"/>
          </p:cNvSpPr>
          <p:nvPr>
            <p:ph idx="1"/>
          </p:nvPr>
        </p:nvSpPr>
        <p:spPr/>
        <p:txBody>
          <a:bodyPr/>
          <a:lstStyle/>
          <a:p>
            <a:r>
              <a:rPr lang="en-US" b="1" dirty="0"/>
              <a:t>Quantitative adaptations alter— </a:t>
            </a:r>
          </a:p>
          <a:p>
            <a:pPr lvl="1"/>
            <a:r>
              <a:rPr lang="en-US" sz="2400" dirty="0"/>
              <a:t>intervention frequency, length of sessions, or duration;</a:t>
            </a:r>
          </a:p>
          <a:p>
            <a:pPr lvl="1"/>
            <a:r>
              <a:rPr lang="en-US" sz="2400" dirty="0"/>
              <a:t>group size; and</a:t>
            </a:r>
          </a:p>
          <a:p>
            <a:pPr lvl="1"/>
            <a:r>
              <a:rPr lang="en-US" sz="2400" dirty="0"/>
              <a:t>heterogeneity of the intervention group.</a:t>
            </a:r>
          </a:p>
          <a:p>
            <a:endParaRPr lang="en-US" dirty="0"/>
          </a:p>
          <a:p>
            <a:r>
              <a:rPr lang="en-US" dirty="0"/>
              <a:t>Note: In many cases, quantitative changes may be necessary, but not sufficient, to facilitate progress for students with intensive needs. </a:t>
            </a:r>
          </a:p>
          <a:p>
            <a:endParaRPr lang="en-US" dirty="0"/>
          </a:p>
        </p:txBody>
      </p:sp>
      <p:sp>
        <p:nvSpPr>
          <p:cNvPr id="5" name="Slide Number Placeholder 4"/>
          <p:cNvSpPr>
            <a:spLocks noGrp="1"/>
          </p:cNvSpPr>
          <p:nvPr>
            <p:ph type="sldNum" sz="quarter" idx="10"/>
          </p:nvPr>
        </p:nvSpPr>
        <p:spPr/>
        <p:txBody>
          <a:bodyPr/>
          <a:lstStyle/>
          <a:p>
            <a:fld id="{F3477EC8-074D-41C4-94AE-E9EA7CEEA348}" type="slidenum">
              <a:rPr lang="en-US"/>
              <a:pPr/>
              <a:t>90</a:t>
            </a:fld>
            <a:endParaRPr lang="en-US" dirty="0"/>
          </a:p>
        </p:txBody>
      </p:sp>
    </p:spTree>
    <p:extLst>
      <p:ext uri="{BB962C8B-B14F-4D97-AF65-F5344CB8AC3E}">
        <p14:creationId xmlns:p14="http://schemas.microsoft.com/office/powerpoint/2010/main" val="6899384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 Adaptation:</a:t>
            </a:r>
            <a:br>
              <a:rPr lang="en-US" dirty="0"/>
            </a:br>
            <a:r>
              <a:rPr lang="en-US" dirty="0"/>
              <a:t>Review of Qualitative Changes </a:t>
            </a:r>
          </a:p>
        </p:txBody>
      </p:sp>
      <p:sp>
        <p:nvSpPr>
          <p:cNvPr id="3" name="Content Placeholder 2"/>
          <p:cNvSpPr>
            <a:spLocks noGrp="1"/>
          </p:cNvSpPr>
          <p:nvPr>
            <p:ph idx="1"/>
          </p:nvPr>
        </p:nvSpPr>
        <p:spPr/>
        <p:txBody>
          <a:bodyPr/>
          <a:lstStyle/>
          <a:p>
            <a:pPr marL="0" indent="0">
              <a:buNone/>
            </a:pPr>
            <a:r>
              <a:rPr lang="en-US" sz="2800" b="1" dirty="0"/>
              <a:t>Qualitative</a:t>
            </a:r>
            <a:r>
              <a:rPr lang="en-US" sz="2800" dirty="0"/>
              <a:t> adaptations alter— </a:t>
            </a:r>
          </a:p>
          <a:p>
            <a:pPr lvl="1"/>
            <a:r>
              <a:rPr lang="en-US" sz="2400" dirty="0"/>
              <a:t>instruction based on learner characteristics (e.g., addressing working memory, attention problems, or foundational skills required for target); </a:t>
            </a:r>
          </a:p>
          <a:p>
            <a:pPr lvl="1"/>
            <a:r>
              <a:rPr lang="en-US" sz="2400" dirty="0"/>
              <a:t>skill level of interventionist;</a:t>
            </a:r>
          </a:p>
          <a:p>
            <a:pPr lvl="1"/>
            <a:r>
              <a:rPr lang="en-US" sz="2400" dirty="0"/>
              <a:t>content delivery;</a:t>
            </a:r>
          </a:p>
          <a:p>
            <a:pPr lvl="1"/>
            <a:r>
              <a:rPr lang="en-US" sz="2400" dirty="0"/>
              <a:t>the type or amount of adult feedback and error correction students receive,</a:t>
            </a:r>
          </a:p>
          <a:p>
            <a:pPr lvl="1"/>
            <a:r>
              <a:rPr lang="en-US" sz="2400" dirty="0"/>
              <a:t>frequency/specificity of checks for retention; and</a:t>
            </a:r>
          </a:p>
          <a:p>
            <a:pPr lvl="1"/>
            <a:r>
              <a:rPr lang="en-US" sz="2400" dirty="0"/>
              <a:t>the materials, curriculum, or whole intervention (could be a complete change in program). </a:t>
            </a:r>
          </a:p>
          <a:p>
            <a:endParaRPr lang="en-US" sz="2400" dirty="0"/>
          </a:p>
        </p:txBody>
      </p:sp>
      <p:sp>
        <p:nvSpPr>
          <p:cNvPr id="5" name="Slide Number Placeholder 4"/>
          <p:cNvSpPr>
            <a:spLocks noGrp="1"/>
          </p:cNvSpPr>
          <p:nvPr>
            <p:ph type="sldNum" sz="quarter" idx="10"/>
          </p:nvPr>
        </p:nvSpPr>
        <p:spPr/>
        <p:txBody>
          <a:bodyPr/>
          <a:lstStyle/>
          <a:p>
            <a:pPr algn="r"/>
            <a:fld id="{F3477EC8-074D-41C4-94AE-E9EA7CEEA348}" type="slidenum">
              <a:rPr>
                <a:solidFill>
                  <a:srgbClr val="FFFFFF">
                    <a:lumMod val="75000"/>
                  </a:srgbClr>
                </a:solidFill>
              </a:rPr>
              <a:pPr algn="r"/>
              <a:t>91</a:t>
            </a:fld>
            <a:endParaRPr dirty="0">
              <a:solidFill>
                <a:srgbClr val="FFFFFF">
                  <a:lumMod val="75000"/>
                </a:srgbClr>
              </a:solidFill>
            </a:endParaRPr>
          </a:p>
        </p:txBody>
      </p:sp>
    </p:spTree>
    <p:extLst>
      <p:ext uri="{BB962C8B-B14F-4D97-AF65-F5344CB8AC3E}">
        <p14:creationId xmlns:p14="http://schemas.microsoft.com/office/powerpoint/2010/main" val="7026083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Situation</a:t>
            </a:r>
          </a:p>
        </p:txBody>
      </p:sp>
      <p:sp>
        <p:nvSpPr>
          <p:cNvPr id="7" name="Content Placeholder 6"/>
          <p:cNvSpPr>
            <a:spLocks noGrp="1"/>
          </p:cNvSpPr>
          <p:nvPr>
            <p:ph idx="1"/>
          </p:nvPr>
        </p:nvSpPr>
        <p:spPr>
          <a:xfrm>
            <a:off x="916518" y="1092072"/>
            <a:ext cx="7281551" cy="5246813"/>
          </a:xfrm>
        </p:spPr>
        <p:txBody>
          <a:bodyPr/>
          <a:lstStyle/>
          <a:p>
            <a:pPr lvl="1">
              <a:spcBef>
                <a:spcPts val="600"/>
              </a:spcBef>
            </a:pPr>
            <a:r>
              <a:rPr lang="en-US" sz="2400" dirty="0"/>
              <a:t>You’ve implemented Tier 2 intervention.</a:t>
            </a:r>
          </a:p>
          <a:p>
            <a:pPr lvl="1">
              <a:spcBef>
                <a:spcPts val="600"/>
              </a:spcBef>
            </a:pPr>
            <a:r>
              <a:rPr lang="en-US" sz="2400" dirty="0"/>
              <a:t>You’ve monitored progress (inadequate growth).</a:t>
            </a:r>
          </a:p>
          <a:p>
            <a:pPr lvl="1">
              <a:spcBef>
                <a:spcPts val="600"/>
              </a:spcBef>
            </a:pPr>
            <a:r>
              <a:rPr lang="en-US" sz="2400" dirty="0"/>
              <a:t>You’ve decreased group size (quantitative change).</a:t>
            </a:r>
          </a:p>
          <a:p>
            <a:pPr lvl="1">
              <a:spcBef>
                <a:spcPts val="600"/>
              </a:spcBef>
            </a:pPr>
            <a:r>
              <a:rPr lang="en-US" sz="2400" dirty="0"/>
              <a:t>You’ve monitored progress (inadequate growth).</a:t>
            </a:r>
          </a:p>
          <a:p>
            <a:endParaRPr lang="en-US" dirty="0"/>
          </a:p>
          <a:p>
            <a:pPr lvl="1">
              <a:spcBef>
                <a:spcPts val="600"/>
              </a:spcBef>
            </a:pPr>
            <a:r>
              <a:rPr lang="en-US" sz="2400" dirty="0"/>
              <a:t>What’s the next step?</a:t>
            </a:r>
          </a:p>
          <a:p>
            <a:endParaRPr lang="en-US" dirty="0"/>
          </a:p>
          <a:p>
            <a:endParaRPr lang="en-US" dirty="0"/>
          </a:p>
        </p:txBody>
      </p:sp>
      <p:sp>
        <p:nvSpPr>
          <p:cNvPr id="5" name="Slide Number Placeholder 4"/>
          <p:cNvSpPr>
            <a:spLocks noGrp="1"/>
          </p:cNvSpPr>
          <p:nvPr>
            <p:ph type="sldNum" sz="quarter" idx="10"/>
          </p:nvPr>
        </p:nvSpPr>
        <p:spPr/>
        <p:txBody>
          <a:bodyPr/>
          <a:lstStyle/>
          <a:p>
            <a:fld id="{556C903B-A9A8-9643-9413-B88BA9C2F039}" type="slidenum">
              <a:rPr lang="en-US" smtClean="0"/>
              <a:t>92</a:t>
            </a:fld>
            <a:endParaRPr lang="en-US" dirty="0"/>
          </a:p>
        </p:txBody>
      </p:sp>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1113" y="614613"/>
            <a:ext cx="3247102" cy="5724272"/>
          </a:xfrm>
          <a:prstGeom prst="rect">
            <a:avLst/>
          </a:prstGeom>
        </p:spPr>
      </p:pic>
      <p:sp>
        <p:nvSpPr>
          <p:cNvPr id="2" name="TextBox 1"/>
          <p:cNvSpPr txBox="1"/>
          <p:nvPr/>
        </p:nvSpPr>
        <p:spPr>
          <a:xfrm>
            <a:off x="916518" y="4029075"/>
            <a:ext cx="6415088" cy="1569660"/>
          </a:xfrm>
          <a:prstGeom prst="rect">
            <a:avLst/>
          </a:prstGeom>
          <a:noFill/>
        </p:spPr>
        <p:txBody>
          <a:bodyPr wrap="square" rtlCol="0">
            <a:spAutoFit/>
          </a:bodyPr>
          <a:lstStyle/>
          <a:p>
            <a:r>
              <a:rPr lang="en-US" dirty="0">
                <a:solidFill>
                  <a:schemeClr val="accent2"/>
                </a:solidFill>
              </a:rPr>
              <a:t>You decide to make a qualitative change to your instruction based on </a:t>
            </a:r>
            <a:r>
              <a:rPr lang="en-US" b="1" dirty="0">
                <a:solidFill>
                  <a:schemeClr val="accent3"/>
                </a:solidFill>
              </a:rPr>
              <a:t>analyzing errors </a:t>
            </a:r>
            <a:r>
              <a:rPr lang="en-US" dirty="0">
                <a:solidFill>
                  <a:schemeClr val="accent2"/>
                </a:solidFill>
              </a:rPr>
              <a:t>that</a:t>
            </a:r>
            <a:r>
              <a:rPr lang="en-US" b="1" dirty="0">
                <a:solidFill>
                  <a:schemeClr val="accent3"/>
                </a:solidFill>
              </a:rPr>
              <a:t> </a:t>
            </a:r>
            <a:r>
              <a:rPr lang="en-US" dirty="0">
                <a:solidFill>
                  <a:schemeClr val="accent2"/>
                </a:solidFill>
              </a:rPr>
              <a:t>students make on fraction computation problems. </a:t>
            </a:r>
          </a:p>
        </p:txBody>
      </p:sp>
    </p:spTree>
    <p:extLst>
      <p:ext uri="{BB962C8B-B14F-4D97-AF65-F5344CB8AC3E}">
        <p14:creationId xmlns:p14="http://schemas.microsoft.com/office/powerpoint/2010/main" val="211688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Examples for Error Analysis</a:t>
            </a:r>
          </a:p>
        </p:txBody>
      </p:sp>
      <p:graphicFrame>
        <p:nvGraphicFramePr>
          <p:cNvPr id="8" name="Content Placeholder 7">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90564726"/>
              </p:ext>
            </p:extLst>
          </p:nvPr>
        </p:nvGraphicFramePr>
        <p:xfrm>
          <a:off x="915988" y="1611313"/>
          <a:ext cx="10966450"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pPr algn="r"/>
            <a:fld id="{F3477EC8-074D-41C4-94AE-E9EA7CEEA348}" type="slidenum">
              <a:rPr lang="en-US" smtClean="0"/>
              <a:pPr algn="r"/>
              <a:t>93</a:t>
            </a:fld>
            <a:endParaRPr lang="en-US" dirty="0"/>
          </a:p>
        </p:txBody>
      </p:sp>
    </p:spTree>
    <p:extLst>
      <p:ext uri="{BB962C8B-B14F-4D97-AF65-F5344CB8AC3E}">
        <p14:creationId xmlns:p14="http://schemas.microsoft.com/office/powerpoint/2010/main" val="19629314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Mindy</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94</a:t>
            </a:fld>
            <a:endParaRPr lang="en-US" dirty="0"/>
          </a:p>
        </p:txBody>
      </p:sp>
      <p:pic>
        <p:nvPicPr>
          <p:cNvPr id="5" name="Picture 4" descr="Mindy's worksheet, showing multiple equations.&#10;Four-fifths plus two-thirds is equal to six-eighths.&#10;One-fourth plus two-thirds  is equal to three-sevenths.&#10;Seven-eighths plus five-sixths is equal to twelve-fourteenths.&#10;Three-sevenths plus one-half is equal to four-ninths.&#10;Three-fourths plus one-fifth is equal to blank.&#10;Two-thirds plus five-sixths is equal to blank."/>
          <p:cNvPicPr>
            <a:picLocks noChangeAspect="1"/>
          </p:cNvPicPr>
          <p:nvPr/>
        </p:nvPicPr>
        <p:blipFill>
          <a:blip r:embed="rId3"/>
          <a:stretch>
            <a:fillRect/>
          </a:stretch>
        </p:blipFill>
        <p:spPr>
          <a:xfrm rot="16200000">
            <a:off x="4304975" y="658482"/>
            <a:ext cx="4743364" cy="6708070"/>
          </a:xfrm>
          <a:prstGeom prst="rect">
            <a:avLst/>
          </a:prstGeom>
        </p:spPr>
      </p:pic>
    </p:spTree>
    <p:extLst>
      <p:ext uri="{BB962C8B-B14F-4D97-AF65-F5344CB8AC3E}">
        <p14:creationId xmlns:p14="http://schemas.microsoft.com/office/powerpoint/2010/main" val="12343281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Mindy</a:t>
            </a:r>
          </a:p>
        </p:txBody>
      </p:sp>
      <p:sp>
        <p:nvSpPr>
          <p:cNvPr id="3" name="Content Placeholder 2"/>
          <p:cNvSpPr>
            <a:spLocks noGrp="1"/>
          </p:cNvSpPr>
          <p:nvPr>
            <p:ph idx="1"/>
          </p:nvPr>
        </p:nvSpPr>
        <p:spPr/>
        <p:txBody>
          <a:bodyPr/>
          <a:lstStyle/>
          <a:p>
            <a:pPr marL="0" indent="0">
              <a:buNone/>
            </a:pPr>
            <a:r>
              <a:rPr lang="en-US" dirty="0"/>
              <a:t>Understandings:</a:t>
            </a:r>
          </a:p>
          <a:p>
            <a:r>
              <a:rPr lang="en-US" dirty="0"/>
              <a:t>Basic addition</a:t>
            </a:r>
          </a:p>
          <a:p>
            <a:r>
              <a:rPr lang="en-US" dirty="0"/>
              <a:t>You add numerators</a:t>
            </a:r>
          </a:p>
          <a:p>
            <a:pPr marL="0" indent="0">
              <a:buNone/>
            </a:pPr>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95</a:t>
            </a:fld>
            <a:endParaRPr lang="en-US" dirty="0"/>
          </a:p>
        </p:txBody>
      </p:sp>
      <p:sp>
        <p:nvSpPr>
          <p:cNvPr id="5" name="Content Placeholder 4"/>
          <p:cNvSpPr>
            <a:spLocks noGrp="1"/>
          </p:cNvSpPr>
          <p:nvPr>
            <p:ph sz="quarter" idx="4294967295"/>
          </p:nvPr>
        </p:nvSpPr>
        <p:spPr>
          <a:xfrm>
            <a:off x="7227888" y="1082675"/>
            <a:ext cx="4964112" cy="5243513"/>
          </a:xfrm>
        </p:spPr>
        <p:txBody>
          <a:bodyPr/>
          <a:lstStyle/>
          <a:p>
            <a:pPr marL="0" indent="0">
              <a:buNone/>
            </a:pPr>
            <a:r>
              <a:rPr lang="en-US" dirty="0"/>
              <a:t>Misunderstandings:</a:t>
            </a:r>
          </a:p>
          <a:p>
            <a:r>
              <a:rPr lang="en-US" dirty="0"/>
              <a:t>Likely operating with whole number bias</a:t>
            </a:r>
          </a:p>
          <a:p>
            <a:r>
              <a:rPr lang="en-US" dirty="0"/>
              <a:t>Overgeneralizing multiplication procedures</a:t>
            </a:r>
          </a:p>
          <a:p>
            <a:r>
              <a:rPr lang="en-US" dirty="0"/>
              <a:t>Relationship between numerator and denominator</a:t>
            </a:r>
          </a:p>
          <a:p>
            <a:r>
              <a:rPr lang="en-US" dirty="0"/>
              <a:t>Common denominators are required before adding</a:t>
            </a:r>
          </a:p>
        </p:txBody>
      </p:sp>
    </p:spTree>
    <p:extLst>
      <p:ext uri="{BB962C8B-B14F-4D97-AF65-F5344CB8AC3E}">
        <p14:creationId xmlns:p14="http://schemas.microsoft.com/office/powerpoint/2010/main" val="537864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96</a:t>
            </a:fld>
            <a:endParaRPr lang="en-US" dirty="0"/>
          </a:p>
        </p:txBody>
      </p:sp>
      <p:pic>
        <p:nvPicPr>
          <p:cNvPr id="5" name="Picture 4" descr="Sam's worksheet, showing multiple equations.&#10;Three-fourths plus two-thirds is equal to five-twelfths.&#10;Six-eighths plus one-third is equal to seven-twenty-fourths.&#10;Two-thirds plus five-sixths is equal to seven-eighteenths.&#10;Two-thirds plus three-fifths is equal to five-fifteenths, which is equal to one-third.&#10;One-third plus three-fifths is equal to blank.&#10;Three-eights plus four-fifths is equal to blank."/>
          <p:cNvPicPr>
            <a:picLocks noChangeAspect="1"/>
          </p:cNvPicPr>
          <p:nvPr/>
        </p:nvPicPr>
        <p:blipFill>
          <a:blip r:embed="rId3"/>
          <a:stretch>
            <a:fillRect/>
          </a:stretch>
        </p:blipFill>
        <p:spPr>
          <a:xfrm rot="16200000">
            <a:off x="4401115" y="-209641"/>
            <a:ext cx="4872208" cy="7606144"/>
          </a:xfrm>
          <a:prstGeom prst="rect">
            <a:avLst/>
          </a:prstGeom>
        </p:spPr>
      </p:pic>
    </p:spTree>
    <p:extLst>
      <p:ext uri="{BB962C8B-B14F-4D97-AF65-F5344CB8AC3E}">
        <p14:creationId xmlns:p14="http://schemas.microsoft.com/office/powerpoint/2010/main" val="2531442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a:t>
            </a:r>
          </a:p>
        </p:txBody>
      </p:sp>
      <p:sp>
        <p:nvSpPr>
          <p:cNvPr id="7" name="Content Placeholder 2"/>
          <p:cNvSpPr>
            <a:spLocks noGrp="1"/>
          </p:cNvSpPr>
          <p:nvPr>
            <p:ph sz="quarter" idx="12"/>
          </p:nvPr>
        </p:nvSpPr>
        <p:spPr>
          <a:prstGeom prst="rect">
            <a:avLst/>
          </a:prstGeom>
        </p:spPr>
        <p:txBody>
          <a:bodyPr/>
          <a:lstStyle/>
          <a:p>
            <a:pPr marL="0" indent="0">
              <a:buNone/>
            </a:pPr>
            <a:r>
              <a:rPr lang="en-US" b="1" dirty="0"/>
              <a:t>Understandings:</a:t>
            </a:r>
          </a:p>
          <a:p>
            <a:r>
              <a:rPr lang="en-US" dirty="0"/>
              <a:t>Basic addition</a:t>
            </a:r>
          </a:p>
          <a:p>
            <a:r>
              <a:rPr lang="en-US" dirty="0"/>
              <a:t>You add numerators</a:t>
            </a:r>
          </a:p>
          <a:p>
            <a:r>
              <a:rPr lang="en-US" dirty="0"/>
              <a:t>Basic multiplication</a:t>
            </a:r>
          </a:p>
          <a:p>
            <a:r>
              <a:rPr lang="en-US" dirty="0"/>
              <a:t>Sometimes you multiply denominators when you add fractions</a:t>
            </a:r>
          </a:p>
          <a:p>
            <a:pPr marL="0" indent="0">
              <a:buNone/>
            </a:pPr>
            <a:endParaRPr lang="en-US" dirty="0"/>
          </a:p>
        </p:txBody>
      </p:sp>
      <p:sp>
        <p:nvSpPr>
          <p:cNvPr id="8" name="Content Placeholder 4"/>
          <p:cNvSpPr>
            <a:spLocks noGrp="1"/>
          </p:cNvSpPr>
          <p:nvPr>
            <p:ph sz="quarter" idx="13"/>
          </p:nvPr>
        </p:nvSpPr>
        <p:spPr>
          <a:prstGeom prst="rect">
            <a:avLst/>
          </a:prstGeom>
        </p:spPr>
        <p:txBody>
          <a:bodyPr/>
          <a:lstStyle/>
          <a:p>
            <a:pPr marL="0" indent="0">
              <a:buNone/>
            </a:pPr>
            <a:r>
              <a:rPr lang="en-US" b="1" dirty="0"/>
              <a:t>Misunderstandings:</a:t>
            </a:r>
          </a:p>
          <a:p>
            <a:r>
              <a:rPr lang="en-US" dirty="0"/>
              <a:t>Common denominators are required before adding</a:t>
            </a:r>
          </a:p>
          <a:p>
            <a:r>
              <a:rPr lang="en-US" dirty="0"/>
              <a:t>Relationship between numerator and denominator</a:t>
            </a:r>
          </a:p>
          <a:p>
            <a:r>
              <a:rPr lang="en-US" dirty="0"/>
              <a:t>A fraction is one number</a:t>
            </a:r>
          </a:p>
          <a:p>
            <a:endParaRPr lang="en-US" dirty="0"/>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97</a:t>
            </a:fld>
            <a:endParaRPr lang="en-US" dirty="0"/>
          </a:p>
        </p:txBody>
      </p:sp>
    </p:spTree>
    <p:extLst>
      <p:ext uri="{BB962C8B-B14F-4D97-AF65-F5344CB8AC3E}">
        <p14:creationId xmlns:p14="http://schemas.microsoft.com/office/powerpoint/2010/main" val="20241484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It’s Your Turn!</a:t>
            </a:r>
          </a:p>
        </p:txBody>
      </p:sp>
      <p:sp>
        <p:nvSpPr>
          <p:cNvPr id="3" name="Content Placeholder 2"/>
          <p:cNvSpPr>
            <a:spLocks noGrp="1"/>
          </p:cNvSpPr>
          <p:nvPr>
            <p:ph idx="1"/>
          </p:nvPr>
        </p:nvSpPr>
        <p:spPr/>
        <p:txBody>
          <a:bodyPr/>
          <a:lstStyle/>
          <a:p>
            <a:r>
              <a:rPr lang="en-US" sz="2300" dirty="0"/>
              <a:t>We went through the addition examples together.</a:t>
            </a:r>
          </a:p>
          <a:p>
            <a:r>
              <a:rPr lang="en-US" sz="2300" dirty="0"/>
              <a:t>With a partner, go through the remaining 10 case examples and follow the three procedures:</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98</a:t>
            </a:fld>
            <a:endParaRPr lang="en-US" dirty="0"/>
          </a:p>
        </p:txBody>
      </p:sp>
      <p:graphicFrame>
        <p:nvGraphicFramePr>
          <p:cNvPr id="5" name="Content Placeholder 7" descr="Progression of the three procedures. Identify the error, follow the error pattern to answer the subsequent problems, discuss what the student understood or misunderstood."/>
          <p:cNvGraphicFramePr>
            <a:graphicFrameLocks/>
          </p:cNvGraphicFramePr>
          <p:nvPr>
            <p:extLst>
              <p:ext uri="{D42A27DB-BD31-4B8C-83A1-F6EECF244321}">
                <p14:modId xmlns:p14="http://schemas.microsoft.com/office/powerpoint/2010/main" val="4103658187"/>
              </p:ext>
            </p:extLst>
          </p:nvPr>
        </p:nvGraphicFramePr>
        <p:xfrm>
          <a:off x="3892990" y="2545818"/>
          <a:ext cx="6903221" cy="3150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916518" y="5770627"/>
            <a:ext cx="11275482" cy="830997"/>
          </a:xfrm>
          <a:prstGeom prst="rect">
            <a:avLst/>
          </a:prstGeom>
          <a:noFill/>
        </p:spPr>
        <p:txBody>
          <a:bodyPr wrap="square" rtlCol="0">
            <a:spAutoFit/>
          </a:bodyPr>
          <a:lstStyle/>
          <a:p>
            <a:pPr marL="233363" indent="-233363" eaLnBrk="0" hangingPunct="0">
              <a:spcBef>
                <a:spcPts val="600"/>
              </a:spcBef>
              <a:spcAft>
                <a:spcPts val="0"/>
              </a:spcAft>
              <a:buClr>
                <a:schemeClr val="bg2">
                  <a:lumMod val="75000"/>
                </a:schemeClr>
              </a:buClr>
              <a:buFont typeface="Arial" panose="020B0604020202020204" pitchFamily="34" charset="0"/>
              <a:buChar char="•"/>
            </a:pPr>
            <a:r>
              <a:rPr lang="en-US" sz="2300" dirty="0">
                <a:solidFill>
                  <a:schemeClr val="tx2"/>
                </a:solidFill>
                <a:latin typeface="+mn-lt"/>
              </a:rPr>
              <a:t>We’ll discuss after everyone has had a change to review the remaining 10 error patterns.</a:t>
            </a:r>
          </a:p>
        </p:txBody>
      </p:sp>
    </p:spTree>
    <p:extLst>
      <p:ext uri="{BB962C8B-B14F-4D97-AF65-F5344CB8AC3E}">
        <p14:creationId xmlns:p14="http://schemas.microsoft.com/office/powerpoint/2010/main" val="16085386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Reid</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99</a:t>
            </a:fld>
            <a:endParaRPr lang="en-US" dirty="0"/>
          </a:p>
        </p:txBody>
      </p:sp>
      <p:pic>
        <p:nvPicPr>
          <p:cNvPr id="5" name="Picture 4" descr="Reid's worksheet, with multiple equations.&#10;One-half plus one-fourth equals one-fourth plus one-fourth. This is equal to two-fourths.&#10;Two-fifths plus one-half equals two-tenths plus one-tenth. This is equal to three-tenths.&#10;Three-fifths plus one-third  equals two-tenths plus one-fifteenth. This is equal to four-fifteenths.&#10;Three-fourths plus one-half i equal to blank."/>
          <p:cNvPicPr>
            <a:picLocks noChangeAspect="1"/>
          </p:cNvPicPr>
          <p:nvPr/>
        </p:nvPicPr>
        <p:blipFill>
          <a:blip r:embed="rId3"/>
          <a:stretch>
            <a:fillRect/>
          </a:stretch>
        </p:blipFill>
        <p:spPr>
          <a:xfrm rot="16200000">
            <a:off x="3725624" y="923296"/>
            <a:ext cx="4740752" cy="6114241"/>
          </a:xfrm>
          <a:prstGeom prst="rect">
            <a:avLst/>
          </a:prstGeom>
        </p:spPr>
      </p:pic>
    </p:spTree>
    <p:extLst>
      <p:ext uri="{BB962C8B-B14F-4D97-AF65-F5344CB8AC3E}">
        <p14:creationId xmlns:p14="http://schemas.microsoft.com/office/powerpoint/2010/main" val="1808693921"/>
      </p:ext>
    </p:extLst>
  </p:cSld>
  <p:clrMapOvr>
    <a:masterClrMapping/>
  </p:clrMapOvr>
</p:sld>
</file>

<file path=ppt/theme/theme1.xml><?xml version="1.0" encoding="utf-8"?>
<a:theme xmlns:a="http://schemas.openxmlformats.org/drawingml/2006/main" name="1_AIR_PowerPoint_Template_030615">
  <a:themeElements>
    <a:clrScheme name="AIR 2015 Corporate">
      <a:dk1>
        <a:srgbClr val="000000"/>
      </a:dk1>
      <a:lt1>
        <a:srgbClr val="FFFFFF"/>
      </a:lt1>
      <a:dk2>
        <a:srgbClr val="003462"/>
      </a:dk2>
      <a:lt2>
        <a:srgbClr val="D4D4D4"/>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3_PowerPoint_122415" id="{EF93BCD9-C45F-4824-B399-52FDB16C9660}" vid="{2564491C-86B1-4B17-820F-A7D7DDD6DE9B}"/>
    </a:ext>
  </a:extLst>
</a:theme>
</file>

<file path=ppt/theme/theme2.xml><?xml version="1.0" encoding="utf-8"?>
<a:theme xmlns:a="http://schemas.openxmlformats.org/drawingml/2006/main" name="2-Divider Master">
  <a:themeElements>
    <a:clrScheme name="AIR 2015 Corporate">
      <a:dk1>
        <a:srgbClr val="000000"/>
      </a:dk1>
      <a:lt1>
        <a:srgbClr val="FFFFFF"/>
      </a:lt1>
      <a:dk2>
        <a:srgbClr val="003462"/>
      </a:dk2>
      <a:lt2>
        <a:srgbClr val="D4D4D4"/>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0" bIns="0" rtlCol="0" anchor="t" anchorCtr="0">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kern="1200" cap="none" spc="0" normalizeH="0" baseline="0" noProof="0" dirty="0" smtClean="0">
            <a:ln>
              <a:noFill/>
            </a:ln>
            <a:solidFill>
              <a:srgbClr val="FFFFFF"/>
            </a:solidFill>
            <a:effectLst/>
            <a:uLnTx/>
            <a:uFillTx/>
            <a:latin typeface="Arial"/>
            <a:ea typeface="ＭＳ Ｐゴシック" charset="-128"/>
          </a:defRPr>
        </a:defPPr>
      </a:lstStyle>
    </a:txDef>
  </a:objectDefaults>
  <a:extraClrSchemeLst/>
  <a:extLst>
    <a:ext uri="{05A4C25C-085E-4340-85A3-A5531E510DB2}">
      <thm15:themeFamily xmlns:thm15="http://schemas.microsoft.com/office/thememl/2012/main" name="i3_PowerPoint_122415" id="{EF93BCD9-C45F-4824-B399-52FDB16C9660}" vid="{71AEAEE3-DBC5-4957-84D9-D0C754A0A6A1}"/>
    </a:ext>
  </a:extLst>
</a:theme>
</file>

<file path=ppt/theme/theme3.xml><?xml version="1.0" encoding="utf-8"?>
<a:theme xmlns:a="http://schemas.openxmlformats.org/drawingml/2006/main" name="3-NEW_Basic">
  <a:themeElements>
    <a:clrScheme name="Custom 1">
      <a:dk1>
        <a:srgbClr val="000000"/>
      </a:dk1>
      <a:lt1>
        <a:srgbClr val="FFFFFF"/>
      </a:lt1>
      <a:dk2>
        <a:srgbClr val="003462"/>
      </a:dk2>
      <a:lt2>
        <a:srgbClr val="D4D4D4"/>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3_PowerPoint_122415" id="{EF93BCD9-C45F-4824-B399-52FDB16C9660}" vid="{4B4A9B3E-39E4-451E-9F45-59F015BEEE16}"/>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Description0 xmlns="6a44d00f-12d8-4625-9d23-7790e8b8f83b">i3 Math Intervention</Description0>
    <Category xmlns="6a44d00f-12d8-4625-9d23-7790e8b8f83b">EDu</Categor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0C33AA411B5D47BCD0B41055E1E427" ma:contentTypeVersion="2" ma:contentTypeDescription="Create a new document." ma:contentTypeScope="" ma:versionID="2921ec8c50edb2e7c005cabb9adfc4e4">
  <xsd:schema xmlns:xsd="http://www.w3.org/2001/XMLSchema" xmlns:xs="http://www.w3.org/2001/XMLSchema" xmlns:p="http://schemas.microsoft.com/office/2006/metadata/properties" xmlns:ns2="6a44d00f-12d8-4625-9d23-7790e8b8f83b" targetNamespace="http://schemas.microsoft.com/office/2006/metadata/properties" ma:root="true" ma:fieldsID="adf174422fedbd277cb6747b092f63af" ns2:_="">
    <xsd:import namespace="6a44d00f-12d8-4625-9d23-7790e8b8f83b"/>
    <xsd:element name="properties">
      <xsd:complexType>
        <xsd:sequence>
          <xsd:element name="documentManagement">
            <xsd:complexType>
              <xsd:all>
                <xsd:element ref="ns2:Description0"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4d00f-12d8-4625-9d23-7790e8b8f83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format="Dropdown" ma:internalName="Category">
      <xsd:simpleType>
        <xsd:restriction base="dms:Choice">
          <xsd:enumeration value="AIR"/>
          <xsd:enumeration value="EDu"/>
          <xsd:enumeration value="H&amp;SD"/>
          <xsd:enumeration value="WLL"/>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9652C8-D67B-4FF3-B7BB-E3551F138D5B}">
  <ds:schemaRefs>
    <ds:schemaRef ds:uri="http://schemas.microsoft.com/sharepoint/v3/contenttype/forms"/>
  </ds:schemaRefs>
</ds:datastoreItem>
</file>

<file path=customXml/itemProps2.xml><?xml version="1.0" encoding="utf-8"?>
<ds:datastoreItem xmlns:ds="http://schemas.openxmlformats.org/officeDocument/2006/customXml" ds:itemID="{B078DE03-1B1E-4BB3-BFB8-1FE8E8D90566}">
  <ds:schemaRefs>
    <ds:schemaRef ds:uri="http://purl.org/dc/elements/1.1/"/>
    <ds:schemaRef ds:uri="http://schemas.microsoft.com/office/2006/metadata/properties"/>
    <ds:schemaRef ds:uri="6a44d00f-12d8-4625-9d23-7790e8b8f83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B610194-5864-43E9-A45F-0DD1FDD95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4d00f-12d8-4625-9d23-7790e8b8f8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i3_PowerPoint_122415</Template>
  <TotalTime>37147</TotalTime>
  <Words>10244</Words>
  <Application>Microsoft Macintosh PowerPoint</Application>
  <PresentationFormat>Widescreen</PresentationFormat>
  <Paragraphs>1488</Paragraphs>
  <Slides>131</Slides>
  <Notes>129</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131</vt:i4>
      </vt:variant>
    </vt:vector>
  </HeadingPairs>
  <TitlesOfParts>
    <vt:vector size="146" baseType="lpstr">
      <vt:lpstr>Abadi MT Condensed Light</vt:lpstr>
      <vt:lpstr>Arial</vt:lpstr>
      <vt:lpstr>Arial Narrow</vt:lpstr>
      <vt:lpstr>Cambria Math</vt:lpstr>
      <vt:lpstr>Franklin Gothic Book</vt:lpstr>
      <vt:lpstr>Franklin Gothic Demi</vt:lpstr>
      <vt:lpstr>FranklinGothic</vt:lpstr>
      <vt:lpstr>Garamond</vt:lpstr>
      <vt:lpstr>ITC Franklin Gothic Std Bk Cd</vt:lpstr>
      <vt:lpstr>Times New Roman</vt:lpstr>
      <vt:lpstr>Wingdings</vt:lpstr>
      <vt:lpstr>1_AIR_PowerPoint_Template_030615</vt:lpstr>
      <vt:lpstr>2-Divider Master</vt:lpstr>
      <vt:lpstr>3-NEW_Basic</vt:lpstr>
      <vt:lpstr>Equation</vt:lpstr>
      <vt:lpstr>Intensive Intervention in Mathematics</vt:lpstr>
      <vt:lpstr>Agenda</vt:lpstr>
      <vt:lpstr>Learning Outcomes </vt:lpstr>
      <vt:lpstr> Fraction Content</vt:lpstr>
      <vt:lpstr>Why Are Fractions So Difficult?</vt:lpstr>
      <vt:lpstr>Learning a New Representation in Relation to Magnitude</vt:lpstr>
      <vt:lpstr>Learning a New Representation in Relation to Magnitude</vt:lpstr>
      <vt:lpstr>The Idea of Infinity Must Be Expanded in Two Key Ways</vt:lpstr>
      <vt:lpstr>Fraction Operations Can Have a Reverse Pattern  to That of Whole Numbers</vt:lpstr>
      <vt:lpstr>Concepts and Procedures</vt:lpstr>
      <vt:lpstr>Conceptual and Procedural Knowledge Continuum</vt:lpstr>
      <vt:lpstr>Examples of Fraction Concepts and Procedures</vt:lpstr>
      <vt:lpstr>Conceptual and Procedural Knowledge Continuum</vt:lpstr>
      <vt:lpstr>Concepts and Procedures Develop Iteratively</vt:lpstr>
      <vt:lpstr>Fraction Vocabulary and Terminology</vt:lpstr>
      <vt:lpstr>Mathematics Vocabulary: Why Is it Important?</vt:lpstr>
      <vt:lpstr>Mathematics Vocabulary: Best Practices</vt:lpstr>
      <vt:lpstr>Mathematics Vocabulary: Students With MD</vt:lpstr>
      <vt:lpstr>Example of a Frayer Model for Fraction Vocabulary Term</vt:lpstr>
      <vt:lpstr>Fraction Vocabulary</vt:lpstr>
      <vt:lpstr> Fraction Vocabulary Activity</vt:lpstr>
      <vt:lpstr>Fraction Vocabulary: Terminology for Concepts</vt:lpstr>
      <vt:lpstr>Fraction Vocabulary: Terminology for Concepts (Cont.)</vt:lpstr>
      <vt:lpstr>Fraction Vocabulary: Terminology for Manipulatives</vt:lpstr>
      <vt:lpstr>Fraction Vocabulary: Terminology for Procedures</vt:lpstr>
      <vt:lpstr>Fraction Vocabulary: Terminology for Procedures (Cont.)</vt:lpstr>
      <vt:lpstr>Summary: Math Vocabulary Instruction</vt:lpstr>
      <vt:lpstr>Common Core State Standards</vt:lpstr>
      <vt:lpstr>CCSS Overall Skill Progression</vt:lpstr>
      <vt:lpstr>Part 2:  Common Fraction Misunderstandings</vt:lpstr>
      <vt:lpstr>Whole Number  Bias</vt:lpstr>
      <vt:lpstr>Magnitude Understanding Can Help Combat Whole Number Bias</vt:lpstr>
      <vt:lpstr>Examples of Whole Number Bias</vt:lpstr>
      <vt:lpstr>Examples of Whole Number Bias (Cont.)</vt:lpstr>
      <vt:lpstr>Examples of Whole Number Bias</vt:lpstr>
      <vt:lpstr> Examples of Whole Number Bias (Cont.)</vt:lpstr>
      <vt:lpstr>Cycle of Misunderstanding With Whole Number Bias</vt:lpstr>
      <vt:lpstr>Over-generalizing Procedures</vt:lpstr>
      <vt:lpstr>Examples of Overgeneralization</vt:lpstr>
      <vt:lpstr> Examples of Overgeneralization (Cont.)</vt:lpstr>
      <vt:lpstr>Part 3:  Evidence-Based Curriculum</vt:lpstr>
      <vt:lpstr>Data-Based Individualization</vt:lpstr>
      <vt:lpstr>The Case for Number Lines</vt:lpstr>
      <vt:lpstr>Fraction Face-Off!</vt:lpstr>
      <vt:lpstr>Fraction Face-Off! Big Ideas</vt:lpstr>
      <vt:lpstr>Fraction Face-Off! Activities</vt:lpstr>
      <vt:lpstr> Benchmark Numbers </vt:lpstr>
      <vt:lpstr>Teaching Strategies: Comparing Fractions</vt:lpstr>
      <vt:lpstr> Comparing Fractions Using ½ as a Benchmark</vt:lpstr>
      <vt:lpstr> Comparing Fractions Using ½ as a Benchmark (Cont.)</vt:lpstr>
      <vt:lpstr>Comparing Fractions Using ½ as a Benchmark (Cont.)</vt:lpstr>
      <vt:lpstr> Teaching Strategies: Ordering Fractions</vt:lpstr>
      <vt:lpstr> Ordering Fractions Using ½ as a Benchmark</vt:lpstr>
      <vt:lpstr>  Teaching Strategies: Number Line</vt:lpstr>
      <vt:lpstr> Placing Fractions on the Number Line:  Using ½ as a Benchmark</vt:lpstr>
      <vt:lpstr>Building Magnitude Understanding</vt:lpstr>
      <vt:lpstr>Fraction Skill: Computation</vt:lpstr>
      <vt:lpstr> Fraction Addition</vt:lpstr>
      <vt:lpstr>Fraction Skill: Improper to Mixed</vt:lpstr>
      <vt:lpstr>Word Problems: Multiplicative Reasoning</vt:lpstr>
      <vt:lpstr>Word Problems: Splitting</vt:lpstr>
      <vt:lpstr>Word Problems: Splitting (Cont.)</vt:lpstr>
      <vt:lpstr>Word Problems: Splitting (Cont.)</vt:lpstr>
      <vt:lpstr>Word Problems: Splitting (Cont.)</vt:lpstr>
      <vt:lpstr>Word Problems: Splitting (Cont.)</vt:lpstr>
      <vt:lpstr>Word Problems: Grouping</vt:lpstr>
      <vt:lpstr>Word Problems: Grouping (Cont.)</vt:lpstr>
      <vt:lpstr>Word Problems: Grouping (Cont.)</vt:lpstr>
      <vt:lpstr>Word Problems: Grouping (Cont.)</vt:lpstr>
      <vt:lpstr>Word Problems: Grouping (Cont.)</vt:lpstr>
      <vt:lpstr>Grouping: Non-unit Fractions</vt:lpstr>
      <vt:lpstr>Fraction Face-Off! Wrap-Up</vt:lpstr>
      <vt:lpstr>TransMath®</vt:lpstr>
      <vt:lpstr>TransMath®</vt:lpstr>
      <vt:lpstr>TransMath® Number Lines: Fraction Patterns</vt:lpstr>
      <vt:lpstr>TransMath® Number Lines: Comparing/Benchmarks</vt:lpstr>
      <vt:lpstr>TransMath® Number Lines: 0 and 1 as benchmarks</vt:lpstr>
      <vt:lpstr>TransMath® Number Lines: Equivalence</vt:lpstr>
      <vt:lpstr>TransMath® Number Lines: Improper</vt:lpstr>
      <vt:lpstr>TransMath® Number Lines: Mixed Numbers</vt:lpstr>
      <vt:lpstr>TransMath® Number Lines: Addition</vt:lpstr>
      <vt:lpstr>TransMath® Number Lines: Subtraction</vt:lpstr>
      <vt:lpstr>TransMath® Number Lines: Multiplication</vt:lpstr>
      <vt:lpstr>TransMath® Number Lines: Division</vt:lpstr>
      <vt:lpstr>Number Lines: Fraction Face-Off and TransMath®</vt:lpstr>
      <vt:lpstr>What Concepts Can We Reinforce With Number Lines?</vt:lpstr>
      <vt:lpstr>Part 4:  Error Analysis and Instructional Decisions</vt:lpstr>
      <vt:lpstr>Analyze This!</vt:lpstr>
      <vt:lpstr>Categories of Practice for Organizing and Planning Intensive Intervention </vt:lpstr>
      <vt:lpstr>Intervention Adaptation: Review of Quantitative Changes </vt:lpstr>
      <vt:lpstr>Intervention Adaptation: Review of Qualitative Changes </vt:lpstr>
      <vt:lpstr>The Situation</vt:lpstr>
      <vt:lpstr>Case Examples for Error Analysis</vt:lpstr>
      <vt:lpstr>Mindy</vt:lpstr>
      <vt:lpstr>Mindy</vt:lpstr>
      <vt:lpstr>Sam</vt:lpstr>
      <vt:lpstr>Sam</vt:lpstr>
      <vt:lpstr>Now It’s Your Turn!</vt:lpstr>
      <vt:lpstr>Reid</vt:lpstr>
      <vt:lpstr>Reid</vt:lpstr>
      <vt:lpstr>Ann</vt:lpstr>
      <vt:lpstr>Ann</vt:lpstr>
      <vt:lpstr>Carol</vt:lpstr>
      <vt:lpstr>Carol</vt:lpstr>
      <vt:lpstr>Andy</vt:lpstr>
      <vt:lpstr>Andy</vt:lpstr>
      <vt:lpstr>Dan</vt:lpstr>
      <vt:lpstr>Dan</vt:lpstr>
      <vt:lpstr>Lynn</vt:lpstr>
      <vt:lpstr>Lynn</vt:lpstr>
      <vt:lpstr>Lindsay</vt:lpstr>
      <vt:lpstr>Lindsay</vt:lpstr>
      <vt:lpstr>Joy</vt:lpstr>
      <vt:lpstr>Joy</vt:lpstr>
      <vt:lpstr>Toby</vt:lpstr>
      <vt:lpstr>Toby</vt:lpstr>
      <vt:lpstr>Susan</vt:lpstr>
      <vt:lpstr>Susan</vt:lpstr>
      <vt:lpstr>Determining and Practicing Evidence-Based Approaches</vt:lpstr>
      <vt:lpstr>Activity: Instructional Planning</vt:lpstr>
      <vt:lpstr>Mindy</vt:lpstr>
      <vt:lpstr>Teaching Concept of Fraction Addition: Fraction Tiles</vt:lpstr>
      <vt:lpstr>Teaching Procedures for Fraction Addition</vt:lpstr>
      <vt:lpstr>Linking Concepts and Procedures: Fraction Addition</vt:lpstr>
      <vt:lpstr>Your Turn! </vt:lpstr>
      <vt:lpstr>Debrief and Share</vt:lpstr>
      <vt:lpstr>References </vt:lpstr>
      <vt:lpstr>References </vt:lpstr>
      <vt:lpstr>References </vt:lpstr>
      <vt:lpstr>Disclaimer</vt:lpstr>
      <vt:lpstr>1000 Thomas Jefferson Street NW Washington, DC 20007-3835 General Information: 202-403-5000 www.air.org</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This Template</dc:title>
  <dc:subject/>
  <dc:creator>Croninger, Nicholas</dc:creator>
  <cp:lastModifiedBy>Pfannenstiel, Kathleen</cp:lastModifiedBy>
  <cp:revision>715</cp:revision>
  <cp:lastPrinted>2013-01-03T18:38:02Z</cp:lastPrinted>
  <dcterms:created xsi:type="dcterms:W3CDTF">2016-01-05T16:36:00Z</dcterms:created>
  <dcterms:modified xsi:type="dcterms:W3CDTF">2020-02-27T18:19:14Z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0x010100EE0C33AA411B5D47BCD0B41055E1E427</vt:lpwstr>
  </property>
</Properties>
</file>