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theme/theme13.xml" ContentType="application/vnd.openxmlformats-officedocument.theme+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348" r:id="rId4"/>
    <p:sldMasterId id="2147484355" r:id="rId5"/>
    <p:sldMasterId id="2147484357" r:id="rId6"/>
    <p:sldMasterId id="2147484359" r:id="rId7"/>
    <p:sldMasterId id="2147484361" r:id="rId8"/>
    <p:sldMasterId id="2147484363" r:id="rId9"/>
    <p:sldMasterId id="2147484379" r:id="rId10"/>
    <p:sldMasterId id="2147484381" r:id="rId11"/>
    <p:sldMasterId id="2147484383" r:id="rId12"/>
    <p:sldMasterId id="2147484385" r:id="rId13"/>
    <p:sldMasterId id="2147484387" r:id="rId14"/>
    <p:sldMasterId id="2147484389" r:id="rId15"/>
    <p:sldMasterId id="2147484391" r:id="rId16"/>
    <p:sldMasterId id="2147484393" r:id="rId17"/>
    <p:sldMasterId id="2147484398" r:id="rId18"/>
    <p:sldMasterId id="2147484403" r:id="rId19"/>
  </p:sldMasterIdLst>
  <p:notesMasterIdLst>
    <p:notesMasterId r:id="rId108"/>
  </p:notesMasterIdLst>
  <p:handoutMasterIdLst>
    <p:handoutMasterId r:id="rId109"/>
  </p:handoutMasterIdLst>
  <p:sldIdLst>
    <p:sldId id="258" r:id="rId20"/>
    <p:sldId id="322" r:id="rId21"/>
    <p:sldId id="391" r:id="rId22"/>
    <p:sldId id="364" r:id="rId23"/>
    <p:sldId id="366" r:id="rId24"/>
    <p:sldId id="502" r:id="rId25"/>
    <p:sldId id="394" r:id="rId26"/>
    <p:sldId id="472" r:id="rId27"/>
    <p:sldId id="473" r:id="rId28"/>
    <p:sldId id="476" r:id="rId29"/>
    <p:sldId id="474" r:id="rId30"/>
    <p:sldId id="475" r:id="rId31"/>
    <p:sldId id="477" r:id="rId32"/>
    <p:sldId id="478" r:id="rId33"/>
    <p:sldId id="496" r:id="rId34"/>
    <p:sldId id="497" r:id="rId35"/>
    <p:sldId id="498" r:id="rId36"/>
    <p:sldId id="499" r:id="rId37"/>
    <p:sldId id="500" r:id="rId38"/>
    <p:sldId id="395" r:id="rId39"/>
    <p:sldId id="333" r:id="rId40"/>
    <p:sldId id="368" r:id="rId41"/>
    <p:sldId id="411" r:id="rId42"/>
    <p:sldId id="413" r:id="rId43"/>
    <p:sldId id="484" r:id="rId44"/>
    <p:sldId id="485" r:id="rId45"/>
    <p:sldId id="483" r:id="rId46"/>
    <p:sldId id="480" r:id="rId47"/>
    <p:sldId id="481" r:id="rId48"/>
    <p:sldId id="339" r:id="rId49"/>
    <p:sldId id="428" r:id="rId50"/>
    <p:sldId id="371" r:id="rId51"/>
    <p:sldId id="429" r:id="rId52"/>
    <p:sldId id="427" r:id="rId53"/>
    <p:sldId id="408" r:id="rId54"/>
    <p:sldId id="461" r:id="rId55"/>
    <p:sldId id="341" r:id="rId56"/>
    <p:sldId id="343" r:id="rId57"/>
    <p:sldId id="344" r:id="rId58"/>
    <p:sldId id="346" r:id="rId59"/>
    <p:sldId id="486" r:id="rId60"/>
    <p:sldId id="487" r:id="rId61"/>
    <p:sldId id="488" r:id="rId62"/>
    <p:sldId id="489" r:id="rId63"/>
    <p:sldId id="492" r:id="rId64"/>
    <p:sldId id="490" r:id="rId65"/>
    <p:sldId id="491" r:id="rId66"/>
    <p:sldId id="482" r:id="rId67"/>
    <p:sldId id="345" r:id="rId68"/>
    <p:sldId id="380" r:id="rId69"/>
    <p:sldId id="347" r:id="rId70"/>
    <p:sldId id="354" r:id="rId71"/>
    <p:sldId id="357" r:id="rId72"/>
    <p:sldId id="495" r:id="rId73"/>
    <p:sldId id="386" r:id="rId74"/>
    <p:sldId id="417" r:id="rId75"/>
    <p:sldId id="360" r:id="rId76"/>
    <p:sldId id="410" r:id="rId77"/>
    <p:sldId id="431" r:id="rId78"/>
    <p:sldId id="432" r:id="rId79"/>
    <p:sldId id="463" r:id="rId80"/>
    <p:sldId id="433" r:id="rId81"/>
    <p:sldId id="439" r:id="rId82"/>
    <p:sldId id="436" r:id="rId83"/>
    <p:sldId id="437" r:id="rId84"/>
    <p:sldId id="464" r:id="rId85"/>
    <p:sldId id="467" r:id="rId86"/>
    <p:sldId id="440" r:id="rId87"/>
    <p:sldId id="441" r:id="rId88"/>
    <p:sldId id="442" r:id="rId89"/>
    <p:sldId id="443" r:id="rId90"/>
    <p:sldId id="444" r:id="rId91"/>
    <p:sldId id="445" r:id="rId92"/>
    <p:sldId id="452" r:id="rId93"/>
    <p:sldId id="453" r:id="rId94"/>
    <p:sldId id="454" r:id="rId95"/>
    <p:sldId id="455" r:id="rId96"/>
    <p:sldId id="456" r:id="rId97"/>
    <p:sldId id="493" r:id="rId98"/>
    <p:sldId id="379" r:id="rId99"/>
    <p:sldId id="457" r:id="rId100"/>
    <p:sldId id="494" r:id="rId101"/>
    <p:sldId id="396" r:id="rId102"/>
    <p:sldId id="378" r:id="rId103"/>
    <p:sldId id="460" r:id="rId104"/>
    <p:sldId id="466" r:id="rId105"/>
    <p:sldId id="479" r:id="rId106"/>
    <p:sldId id="459" r:id="rId107"/>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agnuson" initials="l" lastIdx="5" clrIdx="0"/>
  <p:cmAuthor id="1" name="Laura Berry Kuchle" initials="LBK" lastIdx="5" clrIdx="1"/>
  <p:cmAuthor id="2" name="Kuchle, Laura" initials="LBK" lastIdx="15" clrIdx="2"/>
  <p:cmAuthor id="3" name="rzumeta" initials="r" lastIdx="20" clrIdx="3"/>
  <p:cmAuthor id="4" name="Stephanie Jackson" initials="SJ"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6B630"/>
    <a:srgbClr val="1262BA"/>
    <a:srgbClr val="DDDDDD"/>
    <a:srgbClr val="EAEAEA"/>
    <a:srgbClr val="025395"/>
    <a:srgbClr val="005295"/>
    <a:srgbClr val="78A22F"/>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72267" autoAdjust="0"/>
  </p:normalViewPr>
  <p:slideViewPr>
    <p:cSldViewPr snapToGrid="0">
      <p:cViewPr>
        <p:scale>
          <a:sx n="80" d="100"/>
          <a:sy n="80" d="100"/>
        </p:scale>
        <p:origin x="840" y="17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6072"/>
    </p:cViewPr>
  </p:sorterViewPr>
  <p:notesViewPr>
    <p:cSldViewPr snapToGrid="0">
      <p:cViewPr varScale="1">
        <p:scale>
          <a:sx n="63" d="100"/>
          <a:sy n="63" d="100"/>
        </p:scale>
        <p:origin x="-2748" y="-12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07" Type="http://schemas.openxmlformats.org/officeDocument/2006/relationships/slide" Target="slides/slide88.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102" Type="http://schemas.openxmlformats.org/officeDocument/2006/relationships/slide" Target="slides/slide83.xml"/><Relationship Id="rId110"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13"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notesMaster" Target="notesMasters/notes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14"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109" Type="http://schemas.openxmlformats.org/officeDocument/2006/relationships/handoutMaster" Target="handoutMasters/handoutMaster1.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7" Type="http://schemas.openxmlformats.org/officeDocument/2006/relationships/slideMaster" Target="slideMasters/slideMaster4.xml"/><Relationship Id="rId71" Type="http://schemas.openxmlformats.org/officeDocument/2006/relationships/slide" Target="slides/slide52.xml"/><Relationship Id="rId92" Type="http://schemas.openxmlformats.org/officeDocument/2006/relationships/slide" Target="slides/slide7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971921506318714"/>
          <c:y val="5.0925925925925923E-2"/>
          <c:w val="0.55040864903540898"/>
          <c:h val="0.83309419655876349"/>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'PostSec Enrollment SWDs'!$A$1:$A$4</c:f>
              <c:strCache>
                <c:ptCount val="4"/>
                <c:pt idx="0">
                  <c:v>Any postsecondary school</c:v>
                </c:pt>
                <c:pt idx="1">
                  <c:v>2-year community college </c:v>
                </c:pt>
                <c:pt idx="2">
                  <c:v>Vocational, business, or technical school </c:v>
                </c:pt>
                <c:pt idx="3">
                  <c:v>4-year college</c:v>
                </c:pt>
              </c:strCache>
            </c:strRef>
          </c:cat>
          <c:val>
            <c:numRef>
              <c:f>'PostSec Enrollment SWDs'!$B$1:$B$4</c:f>
              <c:numCache>
                <c:formatCode>0.00%</c:formatCode>
                <c:ptCount val="4"/>
                <c:pt idx="0">
                  <c:v>0.54900000000000004</c:v>
                </c:pt>
                <c:pt idx="1">
                  <c:v>0.374</c:v>
                </c:pt>
                <c:pt idx="2">
                  <c:v>0.28299999999999997</c:v>
                </c:pt>
                <c:pt idx="3">
                  <c:v>0.14599999999999999</c:v>
                </c:pt>
              </c:numCache>
            </c:numRef>
          </c:val>
        </c:ser>
        <c:dLbls>
          <c:showLegendKey val="0"/>
          <c:showVal val="0"/>
          <c:showCatName val="0"/>
          <c:showSerName val="0"/>
          <c:showPercent val="0"/>
          <c:showBubbleSize val="0"/>
        </c:dLbls>
        <c:gapWidth val="150"/>
        <c:axId val="571300752"/>
        <c:axId val="571301144"/>
      </c:barChart>
      <c:catAx>
        <c:axId val="571300752"/>
        <c:scaling>
          <c:orientation val="minMax"/>
        </c:scaling>
        <c:delete val="0"/>
        <c:axPos val="l"/>
        <c:numFmt formatCode="General" sourceLinked="0"/>
        <c:majorTickMark val="out"/>
        <c:minorTickMark val="none"/>
        <c:tickLblPos val="nextTo"/>
        <c:crossAx val="571301144"/>
        <c:crosses val="autoZero"/>
        <c:auto val="1"/>
        <c:lblAlgn val="ctr"/>
        <c:lblOffset val="100"/>
        <c:noMultiLvlLbl val="0"/>
      </c:catAx>
      <c:valAx>
        <c:axId val="571301144"/>
        <c:scaling>
          <c:orientation val="minMax"/>
          <c:max val="1"/>
        </c:scaling>
        <c:delete val="0"/>
        <c:axPos val="b"/>
        <c:majorGridlines/>
        <c:numFmt formatCode="0.00%" sourceLinked="1"/>
        <c:majorTickMark val="out"/>
        <c:minorTickMark val="none"/>
        <c:tickLblPos val="nextTo"/>
        <c:crossAx val="571300752"/>
        <c:crosses val="autoZero"/>
        <c:crossBetween val="between"/>
      </c:valAx>
    </c:plotArea>
    <c:plotVisOnly val="1"/>
    <c:dispBlanksAs val="gap"/>
    <c:showDLblsOverMax val="0"/>
  </c:chart>
  <c:txPr>
    <a:bodyPr/>
    <a:lstStyle/>
    <a:p>
      <a:pPr>
        <a:defRPr sz="1400" baseline="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256963847261029"/>
          <c:y val="3.2505910165484632E-2"/>
          <c:w val="0.54720258421998325"/>
          <c:h val="0.89742395897321348"/>
        </c:manualLayout>
      </c:layout>
      <c:barChart>
        <c:barDir val="bar"/>
        <c:grouping val="clustered"/>
        <c:varyColors val="0"/>
        <c:ser>
          <c:idx val="0"/>
          <c:order val="0"/>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Sheet1!$A$1:$A$4</c:f>
              <c:strCache>
                <c:ptCount val="4"/>
                <c:pt idx="0">
                  <c:v>Any postsecondary school </c:v>
                </c:pt>
                <c:pt idx="1">
                  <c:v>2-year community college </c:v>
                </c:pt>
                <c:pt idx="2">
                  <c:v>Vocational, business, or technical school </c:v>
                </c:pt>
                <c:pt idx="3">
                  <c:v>4-year college</c:v>
                </c:pt>
              </c:strCache>
            </c:strRef>
          </c:cat>
          <c:val>
            <c:numRef>
              <c:f>Sheet1!$B$1:$B$4</c:f>
              <c:numCache>
                <c:formatCode>0.00%</c:formatCode>
                <c:ptCount val="4"/>
                <c:pt idx="0">
                  <c:v>0.38400000000000001</c:v>
                </c:pt>
                <c:pt idx="1">
                  <c:v>0.29699999999999999</c:v>
                </c:pt>
                <c:pt idx="2">
                  <c:v>0.54600000000000004</c:v>
                </c:pt>
                <c:pt idx="3">
                  <c:v>0.29399999999999998</c:v>
                </c:pt>
              </c:numCache>
            </c:numRef>
          </c:val>
        </c:ser>
        <c:dLbls>
          <c:showLegendKey val="0"/>
          <c:showVal val="0"/>
          <c:showCatName val="0"/>
          <c:showSerName val="0"/>
          <c:showPercent val="0"/>
          <c:showBubbleSize val="0"/>
        </c:dLbls>
        <c:gapWidth val="150"/>
        <c:axId val="571302320"/>
        <c:axId val="571302712"/>
      </c:barChart>
      <c:catAx>
        <c:axId val="571302320"/>
        <c:scaling>
          <c:orientation val="minMax"/>
        </c:scaling>
        <c:delete val="0"/>
        <c:axPos val="l"/>
        <c:numFmt formatCode="General" sourceLinked="0"/>
        <c:majorTickMark val="out"/>
        <c:minorTickMark val="none"/>
        <c:tickLblPos val="nextTo"/>
        <c:txPr>
          <a:bodyPr/>
          <a:lstStyle/>
          <a:p>
            <a:pPr>
              <a:defRPr sz="1400" baseline="0"/>
            </a:pPr>
            <a:endParaRPr lang="en-US"/>
          </a:p>
        </c:txPr>
        <c:crossAx val="571302712"/>
        <c:crosses val="autoZero"/>
        <c:auto val="1"/>
        <c:lblAlgn val="ctr"/>
        <c:lblOffset val="100"/>
        <c:noMultiLvlLbl val="0"/>
      </c:catAx>
      <c:valAx>
        <c:axId val="571302712"/>
        <c:scaling>
          <c:orientation val="minMax"/>
          <c:max val="1"/>
        </c:scaling>
        <c:delete val="0"/>
        <c:axPos val="b"/>
        <c:majorGridlines/>
        <c:numFmt formatCode="0.00%" sourceLinked="1"/>
        <c:majorTickMark val="out"/>
        <c:minorTickMark val="none"/>
        <c:tickLblPos val="nextTo"/>
        <c:txPr>
          <a:bodyPr/>
          <a:lstStyle/>
          <a:p>
            <a:pPr>
              <a:defRPr sz="1400" baseline="0"/>
            </a:pPr>
            <a:endParaRPr lang="en-US"/>
          </a:p>
        </c:txPr>
        <c:crossAx val="571302320"/>
        <c:crosses val="autoZero"/>
        <c:crossBetween val="between"/>
        <c:majorUnit val="0.2"/>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Ryan's</a:t>
            </a:r>
            <a:r>
              <a:rPr lang="en-US" baseline="0" dirty="0"/>
              <a:t> CICO Points</a:t>
            </a:r>
            <a:endParaRPr lang="en-US" dirty="0"/>
          </a:p>
        </c:rich>
      </c:tx>
      <c:layout/>
      <c:overlay val="0"/>
    </c:title>
    <c:autoTitleDeleted val="0"/>
    <c:plotArea>
      <c:layout>
        <c:manualLayout>
          <c:layoutTarget val="inner"/>
          <c:xMode val="edge"/>
          <c:yMode val="edge"/>
          <c:x val="8.607174103237096E-2"/>
          <c:y val="0.19480351414406533"/>
          <c:w val="0.63853368798829002"/>
          <c:h val="0.62333697871099447"/>
        </c:manualLayout>
      </c:layout>
      <c:barChart>
        <c:barDir val="col"/>
        <c:grouping val="clustered"/>
        <c:varyColors val="0"/>
        <c:ser>
          <c:idx val="2"/>
          <c:order val="2"/>
          <c:tx>
            <c:strRef>
              <c:f>Sheet2!$D$1</c:f>
              <c:strCache>
                <c:ptCount val="1"/>
                <c:pt idx="0">
                  <c:v>ODRs</c:v>
                </c:pt>
              </c:strCache>
            </c:strRef>
          </c:tx>
          <c:invertIfNegative val="0"/>
          <c:cat>
            <c:numRef>
              <c:f>Sheet2!$A$2:$A$11</c:f>
              <c:numCache>
                <c:formatCode>d\-mmm</c:formatCode>
                <c:ptCount val="10"/>
                <c:pt idx="0">
                  <c:v>41281</c:v>
                </c:pt>
                <c:pt idx="1">
                  <c:v>41282</c:v>
                </c:pt>
                <c:pt idx="2">
                  <c:v>41283</c:v>
                </c:pt>
                <c:pt idx="3">
                  <c:v>41284</c:v>
                </c:pt>
                <c:pt idx="4">
                  <c:v>41285</c:v>
                </c:pt>
                <c:pt idx="5">
                  <c:v>41288</c:v>
                </c:pt>
                <c:pt idx="6">
                  <c:v>41289</c:v>
                </c:pt>
                <c:pt idx="7">
                  <c:v>41290</c:v>
                </c:pt>
                <c:pt idx="8">
                  <c:v>41291</c:v>
                </c:pt>
                <c:pt idx="9">
                  <c:v>41292</c:v>
                </c:pt>
              </c:numCache>
            </c:numRef>
          </c:cat>
          <c:val>
            <c:numRef>
              <c:f>Sheet2!$D$2:$D$11</c:f>
              <c:numCache>
                <c:formatCode>General</c:formatCode>
                <c:ptCount val="10"/>
                <c:pt idx="2">
                  <c:v>1</c:v>
                </c:pt>
                <c:pt idx="9">
                  <c:v>1</c:v>
                </c:pt>
              </c:numCache>
            </c:numRef>
          </c:val>
        </c:ser>
        <c:dLbls>
          <c:showLegendKey val="0"/>
          <c:showVal val="0"/>
          <c:showCatName val="0"/>
          <c:showSerName val="0"/>
          <c:showPercent val="0"/>
          <c:showBubbleSize val="0"/>
        </c:dLbls>
        <c:gapWidth val="150"/>
        <c:axId val="571307024"/>
        <c:axId val="571306632"/>
      </c:barChart>
      <c:lineChart>
        <c:grouping val="standard"/>
        <c:varyColors val="0"/>
        <c:ser>
          <c:idx val="0"/>
          <c:order val="0"/>
          <c:tx>
            <c:strRef>
              <c:f>Sheet2!$B$1</c:f>
              <c:strCache>
                <c:ptCount val="1"/>
                <c:pt idx="0">
                  <c:v>% Total CICO Points</c:v>
                </c:pt>
              </c:strCache>
            </c:strRef>
          </c:tx>
          <c:cat>
            <c:numRef>
              <c:f>Sheet2!$A$2:$A$11</c:f>
              <c:numCache>
                <c:formatCode>d\-mmm</c:formatCode>
                <c:ptCount val="10"/>
                <c:pt idx="0">
                  <c:v>41281</c:v>
                </c:pt>
                <c:pt idx="1">
                  <c:v>41282</c:v>
                </c:pt>
                <c:pt idx="2">
                  <c:v>41283</c:v>
                </c:pt>
                <c:pt idx="3">
                  <c:v>41284</c:v>
                </c:pt>
                <c:pt idx="4">
                  <c:v>41285</c:v>
                </c:pt>
                <c:pt idx="5">
                  <c:v>41288</c:v>
                </c:pt>
                <c:pt idx="6">
                  <c:v>41289</c:v>
                </c:pt>
                <c:pt idx="7">
                  <c:v>41290</c:v>
                </c:pt>
                <c:pt idx="8">
                  <c:v>41291</c:v>
                </c:pt>
                <c:pt idx="9">
                  <c:v>41292</c:v>
                </c:pt>
              </c:numCache>
            </c:numRef>
          </c:cat>
          <c:val>
            <c:numRef>
              <c:f>Sheet2!$B$2:$B$11</c:f>
              <c:numCache>
                <c:formatCode>General</c:formatCode>
                <c:ptCount val="10"/>
                <c:pt idx="0">
                  <c:v>47</c:v>
                </c:pt>
                <c:pt idx="1">
                  <c:v>69</c:v>
                </c:pt>
                <c:pt idx="2">
                  <c:v>54</c:v>
                </c:pt>
                <c:pt idx="3">
                  <c:v>86</c:v>
                </c:pt>
                <c:pt idx="4">
                  <c:v>80</c:v>
                </c:pt>
                <c:pt idx="5">
                  <c:v>50</c:v>
                </c:pt>
                <c:pt idx="6">
                  <c:v>89</c:v>
                </c:pt>
                <c:pt idx="7">
                  <c:v>82</c:v>
                </c:pt>
                <c:pt idx="8">
                  <c:v>60</c:v>
                </c:pt>
                <c:pt idx="9">
                  <c:v>58</c:v>
                </c:pt>
              </c:numCache>
            </c:numRef>
          </c:val>
          <c:smooth val="0"/>
        </c:ser>
        <c:ser>
          <c:idx val="1"/>
          <c:order val="1"/>
          <c:tx>
            <c:strRef>
              <c:f>Sheet2!$C$1</c:f>
              <c:strCache>
                <c:ptCount val="1"/>
                <c:pt idx="0">
                  <c:v>CICO Goal</c:v>
                </c:pt>
              </c:strCache>
            </c:strRef>
          </c:tx>
          <c:marker>
            <c:symbol val="none"/>
          </c:marker>
          <c:cat>
            <c:numRef>
              <c:f>Sheet2!$A$2:$A$11</c:f>
              <c:numCache>
                <c:formatCode>d\-mmm</c:formatCode>
                <c:ptCount val="10"/>
                <c:pt idx="0">
                  <c:v>41281</c:v>
                </c:pt>
                <c:pt idx="1">
                  <c:v>41282</c:v>
                </c:pt>
                <c:pt idx="2">
                  <c:v>41283</c:v>
                </c:pt>
                <c:pt idx="3">
                  <c:v>41284</c:v>
                </c:pt>
                <c:pt idx="4">
                  <c:v>41285</c:v>
                </c:pt>
                <c:pt idx="5">
                  <c:v>41288</c:v>
                </c:pt>
                <c:pt idx="6">
                  <c:v>41289</c:v>
                </c:pt>
                <c:pt idx="7">
                  <c:v>41290</c:v>
                </c:pt>
                <c:pt idx="8">
                  <c:v>41291</c:v>
                </c:pt>
                <c:pt idx="9">
                  <c:v>41292</c:v>
                </c:pt>
              </c:numCache>
            </c:numRef>
          </c:cat>
          <c:val>
            <c:numRef>
              <c:f>Sheet2!$C$2:$C$11</c:f>
              <c:numCache>
                <c:formatCode>General</c:formatCode>
                <c:ptCount val="10"/>
                <c:pt idx="0">
                  <c:v>80</c:v>
                </c:pt>
                <c:pt idx="1">
                  <c:v>80</c:v>
                </c:pt>
                <c:pt idx="2">
                  <c:v>80</c:v>
                </c:pt>
                <c:pt idx="3">
                  <c:v>80</c:v>
                </c:pt>
                <c:pt idx="4">
                  <c:v>80</c:v>
                </c:pt>
                <c:pt idx="5">
                  <c:v>80</c:v>
                </c:pt>
                <c:pt idx="6">
                  <c:v>80</c:v>
                </c:pt>
                <c:pt idx="7">
                  <c:v>80</c:v>
                </c:pt>
                <c:pt idx="8">
                  <c:v>80</c:v>
                </c:pt>
                <c:pt idx="9">
                  <c:v>80</c:v>
                </c:pt>
              </c:numCache>
            </c:numRef>
          </c:val>
          <c:smooth val="0"/>
        </c:ser>
        <c:dLbls>
          <c:showLegendKey val="0"/>
          <c:showVal val="0"/>
          <c:showCatName val="0"/>
          <c:showSerName val="0"/>
          <c:showPercent val="0"/>
          <c:showBubbleSize val="0"/>
        </c:dLbls>
        <c:marker val="1"/>
        <c:smooth val="0"/>
        <c:axId val="571305848"/>
        <c:axId val="571306240"/>
      </c:lineChart>
      <c:dateAx>
        <c:axId val="571305848"/>
        <c:scaling>
          <c:orientation val="minMax"/>
        </c:scaling>
        <c:delete val="0"/>
        <c:axPos val="b"/>
        <c:numFmt formatCode="d\-mmm" sourceLinked="1"/>
        <c:majorTickMark val="out"/>
        <c:minorTickMark val="none"/>
        <c:tickLblPos val="nextTo"/>
        <c:crossAx val="571306240"/>
        <c:crosses val="autoZero"/>
        <c:auto val="1"/>
        <c:lblOffset val="100"/>
        <c:baseTimeUnit val="days"/>
      </c:dateAx>
      <c:valAx>
        <c:axId val="571306240"/>
        <c:scaling>
          <c:orientation val="minMax"/>
        </c:scaling>
        <c:delete val="0"/>
        <c:axPos val="l"/>
        <c:majorGridlines>
          <c:spPr>
            <a:ln>
              <a:noFill/>
            </a:ln>
          </c:spPr>
        </c:majorGridlines>
        <c:title>
          <c:tx>
            <c:rich>
              <a:bodyPr rot="-5400000" vert="horz"/>
              <a:lstStyle/>
              <a:p>
                <a:pPr>
                  <a:defRPr sz="1400"/>
                </a:pPr>
                <a:r>
                  <a:rPr lang="en-US" sz="1400" dirty="0"/>
                  <a:t>% Total</a:t>
                </a:r>
                <a:r>
                  <a:rPr lang="en-US" sz="1400" baseline="0" dirty="0"/>
                  <a:t> CICO</a:t>
                </a:r>
                <a:r>
                  <a:rPr lang="en-US" sz="1400" dirty="0"/>
                  <a:t> Points</a:t>
                </a:r>
              </a:p>
            </c:rich>
          </c:tx>
          <c:layout/>
          <c:overlay val="0"/>
        </c:title>
        <c:numFmt formatCode="General" sourceLinked="1"/>
        <c:majorTickMark val="out"/>
        <c:minorTickMark val="none"/>
        <c:tickLblPos val="nextTo"/>
        <c:crossAx val="571305848"/>
        <c:crosses val="autoZero"/>
        <c:crossBetween val="between"/>
      </c:valAx>
      <c:valAx>
        <c:axId val="571306632"/>
        <c:scaling>
          <c:orientation val="minMax"/>
          <c:max val="3"/>
          <c:min val="0"/>
        </c:scaling>
        <c:delete val="0"/>
        <c:axPos val="r"/>
        <c:title>
          <c:tx>
            <c:rich>
              <a:bodyPr rot="-5400000" vert="horz"/>
              <a:lstStyle/>
              <a:p>
                <a:pPr>
                  <a:defRPr sz="1400"/>
                </a:pPr>
                <a:r>
                  <a:rPr lang="en-US" sz="1400" dirty="0"/>
                  <a:t>ODRs</a:t>
                </a:r>
              </a:p>
            </c:rich>
          </c:tx>
          <c:layout/>
          <c:overlay val="0"/>
        </c:title>
        <c:numFmt formatCode="General" sourceLinked="1"/>
        <c:majorTickMark val="out"/>
        <c:minorTickMark val="none"/>
        <c:tickLblPos val="nextTo"/>
        <c:crossAx val="571307024"/>
        <c:crosses val="max"/>
        <c:crossBetween val="between"/>
        <c:majorUnit val="1"/>
      </c:valAx>
      <c:dateAx>
        <c:axId val="571307024"/>
        <c:scaling>
          <c:orientation val="minMax"/>
        </c:scaling>
        <c:delete val="1"/>
        <c:axPos val="b"/>
        <c:numFmt formatCode="d\-mmm" sourceLinked="1"/>
        <c:majorTickMark val="out"/>
        <c:minorTickMark val="none"/>
        <c:tickLblPos val="nextTo"/>
        <c:crossAx val="571306632"/>
        <c:crosses val="autoZero"/>
        <c:auto val="1"/>
        <c:lblOffset val="100"/>
        <c:baseTimeUnit val="days"/>
      </c:dateAx>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ayout>
        <c:manualLayout>
          <c:xMode val="edge"/>
          <c:yMode val="edge"/>
          <c:x val="0.79842979002624659"/>
          <c:y val="0.30723680373286671"/>
          <c:w val="0.18490354330708661"/>
          <c:h val="0.57522564887722372"/>
        </c:manualLayout>
      </c:layout>
      <c:overlay val="0"/>
    </c:legend>
    <c:plotVisOnly val="1"/>
    <c:dispBlanksAs val="gap"/>
    <c:showDLblsOverMax val="0"/>
  </c:chart>
  <c:spPr>
    <a:solidFill>
      <a:schemeClr val="bg1">
        <a:lumMod val="95000"/>
      </a:schemeClr>
    </a:solidFill>
    <a:ln w="19050">
      <a:solidFill>
        <a:schemeClr val="bg2">
          <a:lumMod val="10000"/>
        </a:schemeClr>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Ryan's</a:t>
            </a:r>
            <a:r>
              <a:rPr lang="en-US" baseline="0" dirty="0"/>
              <a:t> Modified CICO Points</a:t>
            </a:r>
            <a:endParaRPr lang="en-US" dirty="0"/>
          </a:p>
        </c:rich>
      </c:tx>
      <c:layout/>
      <c:overlay val="0"/>
    </c:title>
    <c:autoTitleDeleted val="0"/>
    <c:plotArea>
      <c:layout>
        <c:manualLayout>
          <c:layoutTarget val="inner"/>
          <c:xMode val="edge"/>
          <c:yMode val="edge"/>
          <c:x val="8.607174103237096E-2"/>
          <c:y val="0.19480351414406533"/>
          <c:w val="0.63853368798829002"/>
          <c:h val="0.62333697871099447"/>
        </c:manualLayout>
      </c:layout>
      <c:barChart>
        <c:barDir val="col"/>
        <c:grouping val="clustered"/>
        <c:varyColors val="0"/>
        <c:ser>
          <c:idx val="2"/>
          <c:order val="2"/>
          <c:tx>
            <c:strRef>
              <c:f>Sheet2!$D$1</c:f>
              <c:strCache>
                <c:ptCount val="1"/>
                <c:pt idx="0">
                  <c:v>ODRs</c:v>
                </c:pt>
              </c:strCache>
            </c:strRef>
          </c:tx>
          <c:invertIfNegative val="0"/>
          <c:cat>
            <c:numRef>
              <c:f>Sheet2!$A$2:$A$11</c:f>
              <c:numCache>
                <c:formatCode>d\-mmm</c:formatCode>
                <c:ptCount val="10"/>
                <c:pt idx="0">
                  <c:v>41295</c:v>
                </c:pt>
                <c:pt idx="1">
                  <c:v>41296</c:v>
                </c:pt>
                <c:pt idx="2">
                  <c:v>41297</c:v>
                </c:pt>
                <c:pt idx="3">
                  <c:v>41298</c:v>
                </c:pt>
                <c:pt idx="4">
                  <c:v>41299</c:v>
                </c:pt>
                <c:pt idx="5">
                  <c:v>41300</c:v>
                </c:pt>
                <c:pt idx="6">
                  <c:v>41301</c:v>
                </c:pt>
                <c:pt idx="7">
                  <c:v>41302</c:v>
                </c:pt>
                <c:pt idx="8">
                  <c:v>41303</c:v>
                </c:pt>
                <c:pt idx="9">
                  <c:v>41304</c:v>
                </c:pt>
              </c:numCache>
            </c:numRef>
          </c:cat>
          <c:val>
            <c:numRef>
              <c:f>Sheet2!$D$2:$D$11</c:f>
              <c:numCache>
                <c:formatCode>General</c:formatCode>
                <c:ptCount val="10"/>
                <c:pt idx="3">
                  <c:v>1</c:v>
                </c:pt>
                <c:pt idx="7">
                  <c:v>1</c:v>
                </c:pt>
              </c:numCache>
            </c:numRef>
          </c:val>
        </c:ser>
        <c:dLbls>
          <c:showLegendKey val="0"/>
          <c:showVal val="0"/>
          <c:showCatName val="0"/>
          <c:showSerName val="0"/>
          <c:showPercent val="0"/>
          <c:showBubbleSize val="0"/>
        </c:dLbls>
        <c:gapWidth val="150"/>
        <c:axId val="438545512"/>
        <c:axId val="438545120"/>
      </c:barChart>
      <c:lineChart>
        <c:grouping val="standard"/>
        <c:varyColors val="0"/>
        <c:ser>
          <c:idx val="0"/>
          <c:order val="0"/>
          <c:tx>
            <c:strRef>
              <c:f>Sheet2!$B$1</c:f>
              <c:strCache>
                <c:ptCount val="1"/>
                <c:pt idx="0">
                  <c:v>% Total CICO Points</c:v>
                </c:pt>
              </c:strCache>
            </c:strRef>
          </c:tx>
          <c:cat>
            <c:numRef>
              <c:f>Sheet2!$A$2:$A$11</c:f>
              <c:numCache>
                <c:formatCode>d\-mmm</c:formatCode>
                <c:ptCount val="10"/>
                <c:pt idx="0">
                  <c:v>41295</c:v>
                </c:pt>
                <c:pt idx="1">
                  <c:v>41296</c:v>
                </c:pt>
                <c:pt idx="2">
                  <c:v>41297</c:v>
                </c:pt>
                <c:pt idx="3">
                  <c:v>41298</c:v>
                </c:pt>
                <c:pt idx="4">
                  <c:v>41299</c:v>
                </c:pt>
                <c:pt idx="5">
                  <c:v>41300</c:v>
                </c:pt>
                <c:pt idx="6">
                  <c:v>41301</c:v>
                </c:pt>
                <c:pt idx="7">
                  <c:v>41302</c:v>
                </c:pt>
                <c:pt idx="8">
                  <c:v>41303</c:v>
                </c:pt>
                <c:pt idx="9">
                  <c:v>41304</c:v>
                </c:pt>
              </c:numCache>
            </c:numRef>
          </c:cat>
          <c:val>
            <c:numRef>
              <c:f>Sheet2!$B$2:$B$11</c:f>
              <c:numCache>
                <c:formatCode>General</c:formatCode>
                <c:ptCount val="10"/>
                <c:pt idx="0">
                  <c:v>60</c:v>
                </c:pt>
                <c:pt idx="1">
                  <c:v>81</c:v>
                </c:pt>
                <c:pt idx="2">
                  <c:v>73</c:v>
                </c:pt>
                <c:pt idx="3">
                  <c:v>40</c:v>
                </c:pt>
                <c:pt idx="4">
                  <c:v>90</c:v>
                </c:pt>
                <c:pt idx="5">
                  <c:v>86</c:v>
                </c:pt>
                <c:pt idx="6">
                  <c:v>90</c:v>
                </c:pt>
                <c:pt idx="7">
                  <c:v>50</c:v>
                </c:pt>
                <c:pt idx="8">
                  <c:v>84</c:v>
                </c:pt>
                <c:pt idx="9">
                  <c:v>58</c:v>
                </c:pt>
              </c:numCache>
            </c:numRef>
          </c:val>
          <c:smooth val="0"/>
        </c:ser>
        <c:ser>
          <c:idx val="1"/>
          <c:order val="1"/>
          <c:tx>
            <c:strRef>
              <c:f>Sheet2!$C$1</c:f>
              <c:strCache>
                <c:ptCount val="1"/>
                <c:pt idx="0">
                  <c:v>CICO Goal</c:v>
                </c:pt>
              </c:strCache>
            </c:strRef>
          </c:tx>
          <c:marker>
            <c:symbol val="none"/>
          </c:marker>
          <c:cat>
            <c:numRef>
              <c:f>Sheet2!$A$2:$A$11</c:f>
              <c:numCache>
                <c:formatCode>d\-mmm</c:formatCode>
                <c:ptCount val="10"/>
                <c:pt idx="0">
                  <c:v>41295</c:v>
                </c:pt>
                <c:pt idx="1">
                  <c:v>41296</c:v>
                </c:pt>
                <c:pt idx="2">
                  <c:v>41297</c:v>
                </c:pt>
                <c:pt idx="3">
                  <c:v>41298</c:v>
                </c:pt>
                <c:pt idx="4">
                  <c:v>41299</c:v>
                </c:pt>
                <c:pt idx="5">
                  <c:v>41300</c:v>
                </c:pt>
                <c:pt idx="6">
                  <c:v>41301</c:v>
                </c:pt>
                <c:pt idx="7">
                  <c:v>41302</c:v>
                </c:pt>
                <c:pt idx="8">
                  <c:v>41303</c:v>
                </c:pt>
                <c:pt idx="9">
                  <c:v>41304</c:v>
                </c:pt>
              </c:numCache>
            </c:numRef>
          </c:cat>
          <c:val>
            <c:numRef>
              <c:f>Sheet2!$C$2:$C$11</c:f>
              <c:numCache>
                <c:formatCode>General</c:formatCode>
                <c:ptCount val="10"/>
                <c:pt idx="0">
                  <c:v>80</c:v>
                </c:pt>
                <c:pt idx="1">
                  <c:v>80</c:v>
                </c:pt>
                <c:pt idx="2">
                  <c:v>80</c:v>
                </c:pt>
                <c:pt idx="3">
                  <c:v>80</c:v>
                </c:pt>
                <c:pt idx="4">
                  <c:v>80</c:v>
                </c:pt>
                <c:pt idx="5">
                  <c:v>80</c:v>
                </c:pt>
                <c:pt idx="6">
                  <c:v>80</c:v>
                </c:pt>
                <c:pt idx="7">
                  <c:v>80</c:v>
                </c:pt>
                <c:pt idx="8">
                  <c:v>80</c:v>
                </c:pt>
                <c:pt idx="9">
                  <c:v>80</c:v>
                </c:pt>
              </c:numCache>
            </c:numRef>
          </c:val>
          <c:smooth val="0"/>
        </c:ser>
        <c:dLbls>
          <c:showLegendKey val="0"/>
          <c:showVal val="0"/>
          <c:showCatName val="0"/>
          <c:showSerName val="0"/>
          <c:showPercent val="0"/>
          <c:showBubbleSize val="0"/>
        </c:dLbls>
        <c:marker val="1"/>
        <c:smooth val="0"/>
        <c:axId val="213531032"/>
        <c:axId val="213529464"/>
      </c:lineChart>
      <c:dateAx>
        <c:axId val="213531032"/>
        <c:scaling>
          <c:orientation val="minMax"/>
        </c:scaling>
        <c:delete val="0"/>
        <c:axPos val="b"/>
        <c:numFmt formatCode="d\-mmm" sourceLinked="1"/>
        <c:majorTickMark val="out"/>
        <c:minorTickMark val="none"/>
        <c:tickLblPos val="nextTo"/>
        <c:crossAx val="213529464"/>
        <c:crosses val="autoZero"/>
        <c:auto val="1"/>
        <c:lblOffset val="100"/>
        <c:baseTimeUnit val="days"/>
      </c:dateAx>
      <c:valAx>
        <c:axId val="213529464"/>
        <c:scaling>
          <c:orientation val="minMax"/>
        </c:scaling>
        <c:delete val="0"/>
        <c:axPos val="l"/>
        <c:majorGridlines>
          <c:spPr>
            <a:ln>
              <a:noFill/>
            </a:ln>
          </c:spPr>
        </c:majorGridlines>
        <c:title>
          <c:tx>
            <c:rich>
              <a:bodyPr rot="-5400000" vert="horz"/>
              <a:lstStyle/>
              <a:p>
                <a:pPr>
                  <a:defRPr sz="1400"/>
                </a:pPr>
                <a:r>
                  <a:rPr lang="en-US" sz="1400" dirty="0"/>
                  <a:t>% Total</a:t>
                </a:r>
                <a:r>
                  <a:rPr lang="en-US" sz="1400" baseline="0" dirty="0"/>
                  <a:t> CICO</a:t>
                </a:r>
                <a:r>
                  <a:rPr lang="en-US" sz="1400" dirty="0"/>
                  <a:t> Points</a:t>
                </a:r>
              </a:p>
            </c:rich>
          </c:tx>
          <c:layout/>
          <c:overlay val="0"/>
        </c:title>
        <c:numFmt formatCode="General" sourceLinked="1"/>
        <c:majorTickMark val="out"/>
        <c:minorTickMark val="none"/>
        <c:tickLblPos val="nextTo"/>
        <c:crossAx val="213531032"/>
        <c:crosses val="autoZero"/>
        <c:crossBetween val="between"/>
      </c:valAx>
      <c:valAx>
        <c:axId val="438545120"/>
        <c:scaling>
          <c:orientation val="minMax"/>
          <c:max val="3"/>
          <c:min val="0"/>
        </c:scaling>
        <c:delete val="0"/>
        <c:axPos val="r"/>
        <c:title>
          <c:tx>
            <c:rich>
              <a:bodyPr rot="-5400000" vert="horz"/>
              <a:lstStyle/>
              <a:p>
                <a:pPr>
                  <a:defRPr sz="1400"/>
                </a:pPr>
                <a:r>
                  <a:rPr lang="en-US" sz="1400" dirty="0"/>
                  <a:t>ODRs</a:t>
                </a:r>
              </a:p>
            </c:rich>
          </c:tx>
          <c:layout/>
          <c:overlay val="0"/>
        </c:title>
        <c:numFmt formatCode="General" sourceLinked="1"/>
        <c:majorTickMark val="out"/>
        <c:minorTickMark val="none"/>
        <c:tickLblPos val="nextTo"/>
        <c:crossAx val="438545512"/>
        <c:crosses val="max"/>
        <c:crossBetween val="between"/>
        <c:majorUnit val="1"/>
      </c:valAx>
      <c:dateAx>
        <c:axId val="438545512"/>
        <c:scaling>
          <c:orientation val="minMax"/>
        </c:scaling>
        <c:delete val="1"/>
        <c:axPos val="b"/>
        <c:numFmt formatCode="d\-mmm" sourceLinked="1"/>
        <c:majorTickMark val="out"/>
        <c:minorTickMark val="none"/>
        <c:tickLblPos val="nextTo"/>
        <c:crossAx val="438545120"/>
        <c:crosses val="autoZero"/>
        <c:auto val="1"/>
        <c:lblOffset val="100"/>
        <c:baseTimeUnit val="days"/>
      </c:dateAx>
    </c:plotArea>
    <c:legend>
      <c:legendPos val="r"/>
      <c:layout>
        <c:manualLayout>
          <c:xMode val="edge"/>
          <c:yMode val="edge"/>
          <c:x val="0.79842979002624659"/>
          <c:y val="0.30723680373286671"/>
          <c:w val="0.18490354330708661"/>
          <c:h val="0.57522564887722372"/>
        </c:manualLayout>
      </c:layout>
      <c:overlay val="0"/>
    </c:legend>
    <c:plotVisOnly val="1"/>
    <c:dispBlanksAs val="gap"/>
    <c:showDLblsOverMax val="0"/>
  </c:chart>
  <c:spPr>
    <a:solidFill>
      <a:srgbClr val="FFFFFF">
        <a:lumMod val="95000"/>
      </a:srgbClr>
    </a:solidFill>
    <a:ln>
      <a:solidFill>
        <a:srgbClr val="E4E5E6">
          <a:lumMod val="10000"/>
        </a:srgbClr>
      </a:solidFill>
    </a:ln>
  </c:spPr>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cdr:x>
      <cdr:y>0.92791</cdr:y>
    </cdr:from>
    <cdr:to>
      <cdr:x>0.20143</cdr:x>
      <cdr:y>1</cdr:y>
    </cdr:to>
    <cdr:pic>
      <cdr:nvPicPr>
        <cdr:cNvPr id="2" name="chart" descr="Citation for bar graph."/>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4728513"/>
          <a:ext cx="1793911" cy="36736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0.9302</cdr:y>
    </cdr:from>
    <cdr:to>
      <cdr:x>0.19357</cdr:x>
      <cdr:y>1</cdr:y>
    </cdr:to>
    <cdr:pic>
      <cdr:nvPicPr>
        <cdr:cNvPr id="2" name="chart" descr="Citation for bar graph."/>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4224501"/>
          <a:ext cx="1646063" cy="31701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43978" cy="465773"/>
          </a:xfrm>
          <a:prstGeom prst="rect">
            <a:avLst/>
          </a:prstGeom>
          <a:noFill/>
          <a:ln w="9525">
            <a:noFill/>
            <a:miter lim="800000"/>
            <a:headEnd/>
            <a:tailEnd/>
          </a:ln>
        </p:spPr>
        <p:txBody>
          <a:bodyPr vert="horz" wrap="square" lIns="93916" tIns="46955" rIns="93916" bIns="46955" numCol="1" anchor="t" anchorCtr="0" compatLnSpc="1">
            <a:prstTxWarp prst="textNoShape">
              <a:avLst/>
            </a:prstTxWarp>
          </a:bodyPr>
          <a:lstStyle>
            <a:lvl1pPr eaLnBrk="0" hangingPunct="0">
              <a:defRPr sz="1300">
                <a:latin typeface="Arial" charset="0"/>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9122" y="1"/>
            <a:ext cx="3043978" cy="465773"/>
          </a:xfrm>
          <a:prstGeom prst="rect">
            <a:avLst/>
          </a:prstGeom>
          <a:noFill/>
          <a:ln w="9525">
            <a:noFill/>
            <a:miter lim="800000"/>
            <a:headEnd/>
            <a:tailEnd/>
          </a:ln>
        </p:spPr>
        <p:txBody>
          <a:bodyPr vert="horz" wrap="square" lIns="93916" tIns="46955" rIns="93916" bIns="46955" numCol="1" anchor="t" anchorCtr="0" compatLnSpc="1">
            <a:prstTxWarp prst="textNoShape">
              <a:avLst/>
            </a:prstTxWarp>
          </a:bodyPr>
          <a:lstStyle>
            <a:lvl1pPr algn="r" eaLnBrk="0" hangingPunct="0">
              <a:defRPr sz="1300">
                <a:latin typeface="Arial" charset="0"/>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843330"/>
            <a:ext cx="3043978" cy="465772"/>
          </a:xfrm>
          <a:prstGeom prst="rect">
            <a:avLst/>
          </a:prstGeom>
          <a:noFill/>
          <a:ln w="9525">
            <a:noFill/>
            <a:miter lim="800000"/>
            <a:headEnd/>
            <a:tailEnd/>
          </a:ln>
        </p:spPr>
        <p:txBody>
          <a:bodyPr vert="horz" wrap="square" lIns="93916" tIns="46955" rIns="93916" bIns="46955" numCol="1" anchor="b" anchorCtr="0" compatLnSpc="1">
            <a:prstTxWarp prst="textNoShape">
              <a:avLst/>
            </a:prstTxWarp>
          </a:bodyPr>
          <a:lstStyle>
            <a:lvl1pPr eaLnBrk="0" hangingPunct="0">
              <a:defRPr sz="1300">
                <a:latin typeface="Arial" charset="0"/>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9122" y="8843330"/>
            <a:ext cx="3043978" cy="465772"/>
          </a:xfrm>
          <a:prstGeom prst="rect">
            <a:avLst/>
          </a:prstGeom>
          <a:noFill/>
          <a:ln w="9525">
            <a:noFill/>
            <a:miter lim="800000"/>
            <a:headEnd/>
            <a:tailEnd/>
          </a:ln>
        </p:spPr>
        <p:txBody>
          <a:bodyPr vert="horz" wrap="square" lIns="93916" tIns="46955" rIns="93916" bIns="46955" numCol="1" anchor="b" anchorCtr="0" compatLnSpc="1">
            <a:prstTxWarp prst="textNoShape">
              <a:avLst/>
            </a:prstTxWarp>
          </a:bodyPr>
          <a:lstStyle>
            <a:lvl1pPr algn="r" eaLnBrk="0" hangingPunct="0">
              <a:defRPr sz="1300"/>
            </a:lvl1pPr>
          </a:lstStyle>
          <a:p>
            <a:fld id="{97B619A7-D5F1-448A-A53C-F4646FD05C43}" type="slidenum">
              <a:rPr lang="en-US"/>
              <a:pPr/>
              <a:t>‹#›</a:t>
            </a:fld>
            <a:endParaRPr lang="en-US" dirty="0"/>
          </a:p>
        </p:txBody>
      </p:sp>
    </p:spTree>
    <p:extLst>
      <p:ext uri="{BB962C8B-B14F-4D97-AF65-F5344CB8AC3E}">
        <p14:creationId xmlns:p14="http://schemas.microsoft.com/office/powerpoint/2010/main" val="193150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3043978" cy="465773"/>
          </a:xfrm>
          <a:prstGeom prst="rect">
            <a:avLst/>
          </a:prstGeom>
          <a:noFill/>
          <a:ln w="9525">
            <a:noFill/>
            <a:miter lim="800000"/>
            <a:headEnd/>
            <a:tailEnd/>
          </a:ln>
        </p:spPr>
        <p:txBody>
          <a:bodyPr vert="horz" wrap="square" lIns="93916" tIns="46955" rIns="93916" bIns="46955" numCol="1" anchor="t" anchorCtr="0" compatLnSpc="1">
            <a:prstTxWarp prst="textNoShape">
              <a:avLst/>
            </a:prstTxWarp>
          </a:bodyPr>
          <a:lstStyle>
            <a:lvl1pPr eaLnBrk="0" hangingPunct="0">
              <a:defRPr sz="1300">
                <a:latin typeface="Arial" charset="0"/>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9122" y="1"/>
            <a:ext cx="3043978" cy="465773"/>
          </a:xfrm>
          <a:prstGeom prst="rect">
            <a:avLst/>
          </a:prstGeom>
          <a:noFill/>
          <a:ln w="9525">
            <a:noFill/>
            <a:miter lim="800000"/>
            <a:headEnd/>
            <a:tailEnd/>
          </a:ln>
        </p:spPr>
        <p:txBody>
          <a:bodyPr vert="horz" wrap="square" lIns="93916" tIns="46955" rIns="93916" bIns="46955" numCol="1" anchor="t" anchorCtr="0" compatLnSpc="1">
            <a:prstTxWarp prst="textNoShape">
              <a:avLst/>
            </a:prstTxWarp>
          </a:bodyPr>
          <a:lstStyle>
            <a:lvl1pPr algn="r" eaLnBrk="0" hangingPunct="0">
              <a:defRPr sz="1300">
                <a:latin typeface="Arial" charset="0"/>
                <a:ea typeface="ＭＳ Ｐゴシック" pitchFamily="-48" charset="-128"/>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732" y="4422460"/>
            <a:ext cx="5149638" cy="4188778"/>
          </a:xfrm>
          <a:prstGeom prst="rect">
            <a:avLst/>
          </a:prstGeom>
          <a:noFill/>
          <a:ln w="9525">
            <a:noFill/>
            <a:miter lim="800000"/>
            <a:headEnd/>
            <a:tailEnd/>
          </a:ln>
        </p:spPr>
        <p:txBody>
          <a:bodyPr vert="horz" wrap="square" lIns="93916" tIns="46955" rIns="93916" bIns="469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2" y="8843330"/>
            <a:ext cx="3043978" cy="465772"/>
          </a:xfrm>
          <a:prstGeom prst="rect">
            <a:avLst/>
          </a:prstGeom>
          <a:noFill/>
          <a:ln w="9525">
            <a:noFill/>
            <a:miter lim="800000"/>
            <a:headEnd/>
            <a:tailEnd/>
          </a:ln>
        </p:spPr>
        <p:txBody>
          <a:bodyPr vert="horz" wrap="square" lIns="93916" tIns="46955" rIns="93916" bIns="46955" numCol="1" anchor="b" anchorCtr="0" compatLnSpc="1">
            <a:prstTxWarp prst="textNoShape">
              <a:avLst/>
            </a:prstTxWarp>
          </a:bodyPr>
          <a:lstStyle>
            <a:lvl1pPr eaLnBrk="0" hangingPunct="0">
              <a:defRPr sz="1300">
                <a:latin typeface="Arial" charset="0"/>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9122" y="8843330"/>
            <a:ext cx="3043978" cy="465772"/>
          </a:xfrm>
          <a:prstGeom prst="rect">
            <a:avLst/>
          </a:prstGeom>
          <a:noFill/>
          <a:ln w="9525">
            <a:noFill/>
            <a:miter lim="800000"/>
            <a:headEnd/>
            <a:tailEnd/>
          </a:ln>
        </p:spPr>
        <p:txBody>
          <a:bodyPr vert="horz" wrap="square" lIns="93916" tIns="46955" rIns="93916" bIns="46955" numCol="1" anchor="b" anchorCtr="0" compatLnSpc="1">
            <a:prstTxWarp prst="textNoShape">
              <a:avLst/>
            </a:prstTxWarp>
          </a:bodyPr>
          <a:lstStyle>
            <a:lvl1pPr algn="r" eaLnBrk="0" hangingPunct="0">
              <a:defRPr sz="1300"/>
            </a:lvl1pPr>
          </a:lstStyle>
          <a:p>
            <a:fld id="{1BCF944E-AC27-4BEA-9C0A-695BFCE7C965}" type="slidenum">
              <a:rPr lang="en-US"/>
              <a:pPr/>
              <a:t>‹#›</a:t>
            </a:fld>
            <a:endParaRPr lang="en-US" dirty="0"/>
          </a:p>
        </p:txBody>
      </p:sp>
    </p:spTree>
    <p:extLst>
      <p:ext uri="{BB962C8B-B14F-4D97-AF65-F5344CB8AC3E}">
        <p14:creationId xmlns:p14="http://schemas.microsoft.com/office/powerpoint/2010/main" val="1496152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ies.ed.gov/ncee/ww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95267">
              <a:lnSpc>
                <a:spcPct val="110000"/>
              </a:lnSpc>
              <a:spcBef>
                <a:spcPts val="193"/>
              </a:spcBef>
            </a:pPr>
            <a:r>
              <a:rPr lang="en-US" sz="1000" u="sng" dirty="0"/>
              <a:t>Introduction to the module</a:t>
            </a:r>
          </a:p>
          <a:p>
            <a:pPr>
              <a:lnSpc>
                <a:spcPct val="110000"/>
              </a:lnSpc>
              <a:spcBef>
                <a:spcPts val="193"/>
              </a:spcBef>
            </a:pPr>
            <a:r>
              <a:rPr lang="en-US" sz="1000" dirty="0"/>
              <a:t>This is the first in a series of training modules developed by the National Center on Intensive Intervention (NCII) aimed at district or school teams involved in initial planning for using DBI as a framework for providing intensive intervention in academics and behavior. The audience for this module may include the behavior support team, interventionists, special educators, school psychologists, counselors, and administrators, as appropriate. Subsequent modules will provide additional information about specific components of the DBI process. More information about NCII’s approach to intensive intervention can be found in the NCII concept paper </a:t>
            </a:r>
            <a:r>
              <a:rPr lang="en-US" sz="1000" i="1" dirty="0"/>
              <a:t>Data-Based Individualization: A Framework for Intensive Intervention</a:t>
            </a:r>
            <a:r>
              <a:rPr lang="en-US" sz="1000" dirty="0"/>
              <a:t>. The concept paper is available at</a:t>
            </a:r>
            <a:r>
              <a:rPr lang="en-US" sz="1000" i="1" dirty="0"/>
              <a:t> </a:t>
            </a:r>
            <a:r>
              <a:rPr lang="en-US" sz="1000" dirty="0"/>
              <a:t>http://www.intensiveintervention.org/sites/default/files/Data-based_Individualization_A_Framework.pdf.</a:t>
            </a:r>
          </a:p>
          <a:p>
            <a:pPr>
              <a:lnSpc>
                <a:spcPct val="110000"/>
              </a:lnSpc>
              <a:spcBef>
                <a:spcPts val="193"/>
              </a:spcBef>
            </a:pPr>
            <a:endParaRPr lang="en-US" sz="300" dirty="0"/>
          </a:p>
          <a:p>
            <a:pPr>
              <a:lnSpc>
                <a:spcPct val="110000"/>
              </a:lnSpc>
              <a:spcBef>
                <a:spcPts val="193"/>
              </a:spcBef>
            </a:pPr>
            <a:r>
              <a:rPr lang="en-US" sz="1000" u="sng" dirty="0"/>
              <a:t>Instructions for using the speaker notes</a:t>
            </a:r>
          </a:p>
          <a:p>
            <a:pPr marL="173304" indent="-173304">
              <a:lnSpc>
                <a:spcPct val="110000"/>
              </a:lnSpc>
              <a:spcBef>
                <a:spcPts val="193"/>
              </a:spcBef>
              <a:buFont typeface="Arial" pitchFamily="34" charset="0"/>
              <a:buChar char="•"/>
            </a:pPr>
            <a:r>
              <a:rPr lang="en-US" sz="1000" dirty="0"/>
              <a:t>Text formatted in standard font is intended to be read aloud or paraphrased by the facilitator. </a:t>
            </a:r>
          </a:p>
          <a:p>
            <a:pPr marL="173304" indent="-173304">
              <a:lnSpc>
                <a:spcPct val="110000"/>
              </a:lnSpc>
              <a:spcBef>
                <a:spcPts val="193"/>
              </a:spcBef>
              <a:buFont typeface="Arial" pitchFamily="34" charset="0"/>
              <a:buChar char="•"/>
            </a:pPr>
            <a:r>
              <a:rPr lang="en-US" sz="1000" dirty="0"/>
              <a:t>Text formatted in </a:t>
            </a:r>
            <a:r>
              <a:rPr lang="en-US" sz="1000" b="1" dirty="0"/>
              <a:t>bold </a:t>
            </a:r>
            <a:r>
              <a:rPr lang="en-US" sz="1000" dirty="0"/>
              <a:t>is excerpted directly from the presentation slides. </a:t>
            </a:r>
          </a:p>
          <a:p>
            <a:pPr marL="173304" indent="-173304">
              <a:lnSpc>
                <a:spcPct val="110000"/>
              </a:lnSpc>
              <a:spcBef>
                <a:spcPts val="193"/>
              </a:spcBef>
              <a:buFont typeface="Arial" pitchFamily="34" charset="0"/>
              <a:buChar char="•"/>
            </a:pPr>
            <a:r>
              <a:rPr lang="en-US" sz="1000" dirty="0"/>
              <a:t>Text formatted in </a:t>
            </a:r>
            <a:r>
              <a:rPr lang="en-US" sz="1000" i="1" dirty="0"/>
              <a:t>italics </a:t>
            </a:r>
            <a:r>
              <a:rPr lang="en-US" sz="1000" dirty="0"/>
              <a:t>is intended as directions or notes for the facilitator; italicized text is not meant to be read aloud. </a:t>
            </a:r>
          </a:p>
          <a:p>
            <a:pPr marL="173304" indent="-173304">
              <a:lnSpc>
                <a:spcPct val="110000"/>
              </a:lnSpc>
              <a:spcBef>
                <a:spcPts val="193"/>
              </a:spcBef>
              <a:buFont typeface="Arial" pitchFamily="34" charset="0"/>
              <a:buChar char="•"/>
            </a:pPr>
            <a:r>
              <a:rPr lang="en-US" sz="1000" dirty="0"/>
              <a:t>Text formatted in </a:t>
            </a:r>
            <a:r>
              <a:rPr lang="en-US" sz="1000" u="sng" dirty="0"/>
              <a:t>underline</a:t>
            </a:r>
            <a:r>
              <a:rPr lang="en-US" sz="1000" dirty="0"/>
              <a:t> indicates an appropriate time to click to bring up the next stage of animation in an animated slide.</a:t>
            </a:r>
          </a:p>
          <a:p>
            <a:pPr>
              <a:lnSpc>
                <a:spcPct val="110000"/>
              </a:lnSpc>
              <a:spcBef>
                <a:spcPts val="193"/>
              </a:spcBef>
            </a:pPr>
            <a:endParaRPr lang="en-US" sz="300" i="1" dirty="0"/>
          </a:p>
          <a:p>
            <a:pPr>
              <a:lnSpc>
                <a:spcPct val="110000"/>
              </a:lnSpc>
              <a:spcBef>
                <a:spcPts val="193"/>
              </a:spcBef>
            </a:pPr>
            <a:r>
              <a:rPr lang="en-US" sz="1000" u="sng" dirty="0"/>
              <a:t>Speaker notes for Title Slide</a:t>
            </a:r>
          </a:p>
          <a:p>
            <a:pPr defTabSz="924287">
              <a:lnSpc>
                <a:spcPct val="110000"/>
              </a:lnSpc>
              <a:spcBef>
                <a:spcPts val="193"/>
              </a:spcBef>
              <a:defRPr/>
            </a:pPr>
            <a:r>
              <a:rPr lang="en-US" sz="1000" i="1" dirty="0"/>
              <a:t>Welcome participants to the training on Data-Based Individualization (DBI). Introduce yourself (or selves) as the facilitator(s) and briefly cite your professional experience with regard to intensive intervention and DBI</a:t>
            </a:r>
          </a:p>
          <a:p>
            <a:pPr>
              <a:lnSpc>
                <a:spcPct val="110000"/>
              </a:lnSpc>
              <a:spcBef>
                <a:spcPts val="193"/>
              </a:spcBef>
            </a:pPr>
            <a:endParaRPr lang="en-US" sz="300" i="1" dirty="0"/>
          </a:p>
          <a:p>
            <a:pPr>
              <a:lnSpc>
                <a:spcPct val="110000"/>
              </a:lnSpc>
              <a:spcBef>
                <a:spcPts val="193"/>
              </a:spcBef>
            </a:pPr>
            <a:r>
              <a:rPr lang="en-US" sz="1000" i="1" dirty="0"/>
              <a:t>Please note that pen and paper will be required for the Think-Pair-Share activity (Slide 24). </a:t>
            </a:r>
          </a:p>
          <a:p>
            <a:pPr>
              <a:lnSpc>
                <a:spcPct val="110000"/>
              </a:lnSpc>
              <a:spcBef>
                <a:spcPts val="193"/>
              </a:spcBef>
            </a:pPr>
            <a:endParaRPr lang="en-US" sz="300" i="1" dirty="0"/>
          </a:p>
          <a:p>
            <a:pPr>
              <a:lnSpc>
                <a:spcPct val="110000"/>
              </a:lnSpc>
              <a:spcBef>
                <a:spcPts val="193"/>
              </a:spcBef>
            </a:pPr>
            <a:r>
              <a:rPr lang="en-US" sz="1000" i="1" dirty="0"/>
              <a:t>The following handouts should be provided to participants:</a:t>
            </a:r>
          </a:p>
          <a:p>
            <a:pPr>
              <a:lnSpc>
                <a:spcPct val="110000"/>
              </a:lnSpc>
              <a:spcBef>
                <a:spcPts val="193"/>
              </a:spcBef>
            </a:pPr>
            <a:r>
              <a:rPr lang="en-US" sz="1000" i="1" dirty="0"/>
              <a:t>“Handout 1: Instruction and Intervention Inventory” for Activity 1 (see Slide 34)</a:t>
            </a:r>
          </a:p>
          <a:p>
            <a:pPr>
              <a:lnSpc>
                <a:spcPct val="110000"/>
              </a:lnSpc>
              <a:spcBef>
                <a:spcPts val="193"/>
              </a:spcBef>
            </a:pPr>
            <a:r>
              <a:rPr lang="en-US" sz="1000" i="1" dirty="0"/>
              <a:t>“Handout 2: Academic Intervention Progression” visual to accompany Academic Illustration (see Slide 36)</a:t>
            </a:r>
          </a:p>
          <a:p>
            <a:pPr>
              <a:lnSpc>
                <a:spcPct val="110000"/>
              </a:lnSpc>
              <a:spcBef>
                <a:spcPts val="193"/>
              </a:spcBef>
            </a:pPr>
            <a:r>
              <a:rPr lang="en-US" sz="1000" i="1" spc="-30" dirty="0"/>
              <a:t>“Handout 3: Behavioral Progression” visual to accompany Behavior Illustration (see Slide 59)</a:t>
            </a:r>
          </a:p>
          <a:p>
            <a:pPr>
              <a:lnSpc>
                <a:spcPct val="110000"/>
              </a:lnSpc>
              <a:spcBef>
                <a:spcPts val="193"/>
              </a:spcBef>
            </a:pPr>
            <a:endParaRPr lang="en-US" sz="1000" i="1" spc="-30" dirty="0"/>
          </a:p>
          <a:p>
            <a:pPr lvl="0"/>
            <a:r>
              <a:rPr lang="en-US" sz="1000" i="1" dirty="0"/>
              <a:t>While permission to reprint this publication is not necessary, the citation should be: </a:t>
            </a:r>
          </a:p>
          <a:p>
            <a:pPr lvl="0"/>
            <a:r>
              <a:rPr lang="en-US" sz="1000" i="1" dirty="0"/>
              <a:t>National Center on Intensive Intervention (July, 2013). Introduction to Data-Based Individualization (DBI): Considerations for Implementation in Academics </a:t>
            </a:r>
            <a:r>
              <a:rPr lang="en-US" sz="1000" i="1"/>
              <a:t>and Behavior, </a:t>
            </a:r>
            <a:r>
              <a:rPr lang="en-US" sz="1000" i="1" dirty="0"/>
              <a:t>DC: U.S. Department of Education, Office of Special Education Programs, National Center on Intensive Intervention.</a:t>
            </a:r>
            <a:endParaRPr lang="en-US" sz="1000" b="1" i="1" dirty="0"/>
          </a:p>
          <a:p>
            <a:endParaRPr lang="en-US" sz="1000" i="1" dirty="0"/>
          </a:p>
          <a:p>
            <a:pPr>
              <a:lnSpc>
                <a:spcPct val="110000"/>
              </a:lnSpc>
              <a:spcBef>
                <a:spcPts val="193"/>
              </a:spcBef>
            </a:pPr>
            <a:endParaRPr lang="en-US" sz="1000" spc="-3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a:t>
            </a:fld>
            <a:endParaRPr lang="en-US" dirty="0"/>
          </a:p>
        </p:txBody>
      </p:sp>
    </p:spTree>
    <p:extLst>
      <p:ext uri="{BB962C8B-B14F-4D97-AF65-F5344CB8AC3E}">
        <p14:creationId xmlns:p14="http://schemas.microsoft.com/office/powerpoint/2010/main" val="46625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i="1" dirty="0" smtClean="0"/>
              <a:t>These data come the National Longitudinal Transition Study-2 (NLTS2).</a:t>
            </a:r>
          </a:p>
          <a:p>
            <a:endParaRPr lang="en-US" dirty="0" smtClean="0"/>
          </a:p>
          <a:p>
            <a:r>
              <a:rPr lang="en-US" dirty="0" smtClean="0"/>
              <a:t>Students</a:t>
            </a:r>
            <a:r>
              <a:rPr lang="en-US" baseline="0" dirty="0" smtClean="0"/>
              <a:t> with disabilities earn lower wages than their peers without disabilities. When considered within the context of their low rate of participation in postsecondary education, this wage gap is likely to grow with time, as many students with disabilities will not develop the skills necessary to advance into higher paying jobs.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393093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i="1" dirty="0" smtClean="0"/>
              <a:t>These data come the National Longitudinal Transition Study-2 (NLTS2).</a:t>
            </a:r>
          </a:p>
          <a:p>
            <a:endParaRPr lang="en-US" dirty="0" smtClean="0"/>
          </a:p>
          <a:p>
            <a:r>
              <a:rPr lang="en-US" dirty="0" smtClean="0"/>
              <a:t>Only 54.9 percent of young</a:t>
            </a:r>
            <a:r>
              <a:rPr lang="en-US" baseline="0" dirty="0" smtClean="0"/>
              <a:t> adults with disabilities have ever enrolled in any postsecondary education, compared to 62.1 percent of young adults in the general population.</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30518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i="1" dirty="0" smtClean="0"/>
              <a:t>These data come the National Longitudinal Transition Study-2 (NLTS2).</a:t>
            </a:r>
          </a:p>
          <a:p>
            <a:endParaRPr lang="en-US" dirty="0" smtClean="0"/>
          </a:p>
          <a:p>
            <a:r>
              <a:rPr lang="en-US" dirty="0" smtClean="0"/>
              <a:t>Among young adults </a:t>
            </a:r>
            <a:r>
              <a:rPr lang="en-US" baseline="0" dirty="0" smtClean="0"/>
              <a:t>who ever enrolled in postsecondary college (54.9 percent of students with disabilities), completion rate is significantly lower among students with disabilities (38.4 percent) than young adults without disabilities (51.2 percent).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507716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sz="1300" b="1" dirty="0">
                <a:latin typeface="ITC Franklin Gothic Std Bk Cd"/>
              </a:rPr>
              <a:t>Twenty-three percent of young adults with disabilities have been arrested at least once, almost twice the rate for youth in the general population (12 percent). </a:t>
            </a:r>
            <a:r>
              <a:rPr lang="en-US" sz="1300" dirty="0">
                <a:latin typeface="ITC Franklin Gothic Std Bk Cd"/>
              </a:rPr>
              <a:t>Rates for arrest and parole are highest among students identified as having Emotional Disturbance (49.4 percent).</a:t>
            </a:r>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347999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(Sanford</a:t>
            </a:r>
            <a:r>
              <a:rPr lang="en-US" i="1" baseline="0" dirty="0" smtClean="0"/>
              <a:t> et al., 2011)</a:t>
            </a:r>
          </a:p>
          <a:p>
            <a:endParaRPr lang="en-US" i="1" baseline="0" dirty="0" smtClean="0"/>
          </a:p>
          <a:p>
            <a:r>
              <a:rPr lang="en-US" i="1" baseline="0" dirty="0" smtClean="0"/>
              <a:t>Read slide.</a:t>
            </a:r>
          </a:p>
          <a:p>
            <a:r>
              <a:rPr lang="en-US" i="1" baseline="0" dirty="0" smtClean="0"/>
              <a:t>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273195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While students with disabilities</a:t>
            </a:r>
            <a:r>
              <a:rPr lang="en-US" i="0" baseline="0" dirty="0" smtClean="0"/>
              <a:t> still face poorer outcomes on average, these outcomes can be improved.</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15</a:t>
            </a:fld>
            <a:endParaRPr lang="en-US" dirty="0"/>
          </a:p>
        </p:txBody>
      </p:sp>
    </p:spTree>
    <p:extLst>
      <p:ext uri="{BB962C8B-B14F-4D97-AF65-F5344CB8AC3E}">
        <p14:creationId xmlns:p14="http://schemas.microsoft.com/office/powerpoint/2010/main" val="3902480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meta-analysis</a:t>
            </a:r>
            <a:r>
              <a:rPr lang="en-US" baseline="0" dirty="0" smtClean="0"/>
              <a:t> of extensive interventions (75 or more sessions not part of the general curriculum) found positive results for students with learning disabilities or reading difficulties, with stronger effect sizes for early elementary.</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16</a:t>
            </a:fld>
            <a:endParaRPr lang="en-US" dirty="0"/>
          </a:p>
        </p:txBody>
      </p:sp>
    </p:spTree>
    <p:extLst>
      <p:ext uri="{BB962C8B-B14F-4D97-AF65-F5344CB8AC3E}">
        <p14:creationId xmlns:p14="http://schemas.microsoft.com/office/powerpoint/2010/main" val="499361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 of its knowledge development activities, NCII identified high-performing districts. </a:t>
            </a:r>
            <a:r>
              <a:rPr lang="en-US" dirty="0" smtClean="0"/>
              <a:t>Okaloosa was the No. 1 ranked district in the state of Florida. The students</a:t>
            </a:r>
            <a:r>
              <a:rPr lang="en-US" baseline="0" dirty="0" smtClean="0"/>
              <a:t> with disabilities in this district were much likelier to achieve a proficient score on state tests compared to the state average.</a:t>
            </a:r>
            <a:endParaRPr lang="en-US" dirty="0"/>
          </a:p>
        </p:txBody>
      </p:sp>
      <p:sp>
        <p:nvSpPr>
          <p:cNvPr id="4" name="Slide Number Placeholder 3"/>
          <p:cNvSpPr>
            <a:spLocks noGrp="1"/>
          </p:cNvSpPr>
          <p:nvPr>
            <p:ph type="sldNum" sz="quarter" idx="10"/>
          </p:nvPr>
        </p:nvSpPr>
        <p:spPr/>
        <p:txBody>
          <a:bodyPr/>
          <a:lstStyle/>
          <a:p>
            <a:fld id="{42B940E7-726D-469D-AF3B-AD67FC5BF1B6}" type="slidenum">
              <a:rPr lang="en-US" smtClean="0"/>
              <a:t>17</a:t>
            </a:fld>
            <a:endParaRPr lang="en-US" dirty="0"/>
          </a:p>
        </p:txBody>
      </p:sp>
    </p:spTree>
    <p:extLst>
      <p:ext uri="{BB962C8B-B14F-4D97-AF65-F5344CB8AC3E}">
        <p14:creationId xmlns:p14="http://schemas.microsoft.com/office/powerpoint/2010/main" val="420116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Jenison was nominated</a:t>
            </a:r>
            <a:r>
              <a:rPr lang="en-US" baseline="0" dirty="0" smtClean="0"/>
              <a:t> due to its</a:t>
            </a:r>
            <a:r>
              <a:rPr lang="en-US" dirty="0" smtClean="0"/>
              <a:t> involvement with MiBlisi, Michigan's Integrated Behavior and Learning Support Initiative. Jenison’s students with disabilities outperformed the state average in both</a:t>
            </a:r>
            <a:r>
              <a:rPr lang="en-US" baseline="0" dirty="0" smtClean="0"/>
              <a:t> mathematics and English </a:t>
            </a:r>
            <a:r>
              <a:rPr lang="en-US" dirty="0"/>
              <a:t>l</a:t>
            </a:r>
            <a:r>
              <a:rPr lang="en-US" baseline="0" dirty="0" smtClean="0"/>
              <a:t>anguage arts (ELA), with almost three quarters achieving proficiency in ELA.</a:t>
            </a:r>
          </a:p>
        </p:txBody>
      </p:sp>
      <p:sp>
        <p:nvSpPr>
          <p:cNvPr id="4" name="Slide Number Placeholder 3"/>
          <p:cNvSpPr>
            <a:spLocks noGrp="1"/>
          </p:cNvSpPr>
          <p:nvPr>
            <p:ph type="sldNum" sz="quarter" idx="10"/>
          </p:nvPr>
        </p:nvSpPr>
        <p:spPr/>
        <p:txBody>
          <a:bodyPr/>
          <a:lstStyle/>
          <a:p>
            <a:fld id="{42B940E7-726D-469D-AF3B-AD67FC5BF1B6}" type="slidenum">
              <a:rPr lang="en-US" smtClean="0"/>
              <a:t>18</a:t>
            </a:fld>
            <a:endParaRPr lang="en-US" dirty="0"/>
          </a:p>
        </p:txBody>
      </p:sp>
    </p:spTree>
    <p:extLst>
      <p:ext uri="{BB962C8B-B14F-4D97-AF65-F5344CB8AC3E}">
        <p14:creationId xmlns:p14="http://schemas.microsoft.com/office/powerpoint/2010/main" val="99089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Data-based</a:t>
            </a:r>
            <a:r>
              <a:rPr lang="en-US" baseline="0" dirty="0" smtClean="0"/>
              <a:t> individualization helps to address these challenges.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19</a:t>
            </a:fld>
            <a:endParaRPr lang="en-US" dirty="0"/>
          </a:p>
        </p:txBody>
      </p:sp>
    </p:spTree>
    <p:extLst>
      <p:ext uri="{BB962C8B-B14F-4D97-AF65-F5344CB8AC3E}">
        <p14:creationId xmlns:p14="http://schemas.microsoft.com/office/powerpoint/2010/main" val="366131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886">
              <a:defRPr/>
            </a:pPr>
            <a:r>
              <a:rPr lang="en-US" i="1" dirty="0" smtClean="0"/>
              <a:t>Read slide.</a:t>
            </a:r>
            <a:endParaRPr lang="en-US" dirty="0" smtClean="0"/>
          </a:p>
          <a:p>
            <a:endParaRPr lang="en-US" i="1" dirty="0" smtClean="0"/>
          </a:p>
          <a:p>
            <a:r>
              <a:rPr lang="en-US" i="1" dirty="0" smtClean="0"/>
              <a:t>The agenda may</a:t>
            </a:r>
            <a:r>
              <a:rPr lang="en-US" i="1" baseline="0" dirty="0" smtClean="0"/>
              <a:t> </a:t>
            </a:r>
            <a:r>
              <a:rPr lang="en-US" i="1" dirty="0" smtClean="0"/>
              <a:t>be changed to fit the time frame and focus of the training. </a:t>
            </a:r>
          </a:p>
          <a:p>
            <a:endParaRPr lang="en-US" dirty="0" smtClean="0"/>
          </a:p>
          <a:p>
            <a:r>
              <a:rPr lang="en-US" i="1" dirty="0" smtClean="0"/>
              <a:t>This module takes 2.5</a:t>
            </a:r>
            <a:r>
              <a:rPr lang="en-US" i="1" dirty="0" smtClean="0">
                <a:latin typeface="Calibri"/>
              </a:rPr>
              <a:t>–</a:t>
            </a:r>
            <a:r>
              <a:rPr lang="en-US" i="1" dirty="0" smtClean="0"/>
              <a:t>3.5 hours</a:t>
            </a:r>
            <a:r>
              <a:rPr lang="en-US" i="1" baseline="0" dirty="0" smtClean="0"/>
              <a:t> to complete (including slide presentation and integrated activities). A good time to take a break is after Activity 1, before beginning the Academic Illustration (Slide 36). An alternative break time is after the Academic Illustration, before beginning the Behavior Illustration (</a:t>
            </a:r>
            <a:r>
              <a:rPr lang="en-US" i="1" dirty="0"/>
              <a:t>S</a:t>
            </a:r>
            <a:r>
              <a:rPr lang="en-US" i="1" baseline="0" dirty="0" smtClean="0"/>
              <a:t>lide 59).</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a:t>
            </a:fld>
            <a:endParaRPr lang="en-US" dirty="0"/>
          </a:p>
        </p:txBody>
      </p:sp>
    </p:spTree>
    <p:extLst>
      <p:ext uri="{BB962C8B-B14F-4D97-AF65-F5344CB8AC3E}">
        <p14:creationId xmlns:p14="http://schemas.microsoft.com/office/powerpoint/2010/main" val="390883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identified the challenges facing students with disabilities,</a:t>
            </a:r>
            <a:r>
              <a:rPr lang="en-US" baseline="0" dirty="0" smtClean="0"/>
              <a:t> and shown that positive outcomes are possible, w</a:t>
            </a:r>
            <a:r>
              <a:rPr lang="en-US" dirty="0" smtClean="0"/>
              <a:t>e would like to introduce data-based</a:t>
            </a:r>
            <a:r>
              <a:rPr lang="en-US" baseline="0" dirty="0" smtClean="0"/>
              <a:t> individualization, NCII’s approach to intensive intervention.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dirty="0"/>
          </a:p>
        </p:txBody>
      </p:sp>
    </p:spTree>
    <p:extLst>
      <p:ext uri="{BB962C8B-B14F-4D97-AF65-F5344CB8AC3E}">
        <p14:creationId xmlns:p14="http://schemas.microsoft.com/office/powerpoint/2010/main" val="3169690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21</a:t>
            </a:fld>
            <a:endParaRPr lang="en-US" dirty="0"/>
          </a:p>
        </p:txBody>
      </p:sp>
    </p:spTree>
    <p:extLst>
      <p:ext uri="{BB962C8B-B14F-4D97-AF65-F5344CB8AC3E}">
        <p14:creationId xmlns:p14="http://schemas.microsoft.com/office/powerpoint/2010/main" val="3590886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300" i="1" dirty="0"/>
              <a:t>Note for second bullet:</a:t>
            </a:r>
          </a:p>
          <a:p>
            <a:pPr defTabSz="924287">
              <a:defRPr/>
            </a:pPr>
            <a:endParaRPr lang="en-US" b="0" baseline="0" dirty="0" smtClean="0"/>
          </a:p>
          <a:p>
            <a:pPr defTabSz="924287">
              <a:defRPr/>
            </a:pPr>
            <a:r>
              <a:rPr lang="en-US" b="0" baseline="0" dirty="0" smtClean="0"/>
              <a:t>The decision to move a student directly to an intensive intervention should be made on an individual and case-by-case basis. In most cases, data should be collected over time to help demonstrate that the student’s low achievement/behavior challenges are both significant AND persistent. </a:t>
            </a:r>
            <a:endParaRPr lang="en-US" b="0" dirty="0" smtClean="0"/>
          </a:p>
          <a:p>
            <a:pPr marL="924287" lvl="1" indent="-462144">
              <a:buFont typeface="Wingdings" pitchFamily="2" charset="2"/>
              <a:buChar char="§"/>
              <a:defRPr/>
            </a:pPr>
            <a:endParaRPr lang="en-US" sz="1300" dirty="0">
              <a:solidFill>
                <a:srgbClr val="FF0000"/>
              </a:solidFill>
            </a:endParaRPr>
          </a:p>
          <a:p>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22</a:t>
            </a:fld>
            <a:endParaRPr lang="en-US" dirty="0"/>
          </a:p>
        </p:txBody>
      </p:sp>
    </p:spTree>
    <p:extLst>
      <p:ext uri="{BB962C8B-B14F-4D97-AF65-F5344CB8AC3E}">
        <p14:creationId xmlns:p14="http://schemas.microsoft.com/office/powerpoint/2010/main" val="2633286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2" y="4422459"/>
            <a:ext cx="5149638" cy="4044471"/>
          </a:xfrm>
        </p:spPr>
        <p:txBody>
          <a:bodyPr/>
          <a:lstStyle/>
          <a:p>
            <a:r>
              <a:rPr lang="en-US" dirty="0" smtClean="0"/>
              <a:t>When thinking of students with the most intense</a:t>
            </a:r>
            <a:r>
              <a:rPr lang="en-US" baseline="0" dirty="0" smtClean="0"/>
              <a:t> needs, it may be natural to think of students who qualify for special education services, or those students who require the most intensive services available in tiered intervention systems such as Response to Intervention (RTI), multi-tiered system of support (MTSS), or positive behavioral interventions and supports (PBIS). </a:t>
            </a:r>
          </a:p>
          <a:p>
            <a:endParaRPr lang="en-US" baseline="0" dirty="0" smtClean="0"/>
          </a:p>
          <a:p>
            <a:r>
              <a:rPr lang="en-US" b="1" dirty="0" smtClean="0"/>
              <a:t>Many components of DBI are consistent with elements of special education and tiered service delivery systems.</a:t>
            </a:r>
            <a:r>
              <a:rPr lang="en-US" b="0" dirty="0" smtClean="0"/>
              <a:t> The individualization aspect of DBI is aligned with the principles of serving students with diverse needs.</a:t>
            </a:r>
          </a:p>
          <a:p>
            <a:endParaRPr lang="en-US" b="0" dirty="0" smtClean="0"/>
          </a:p>
          <a:p>
            <a:r>
              <a:rPr lang="en-US" b="0" dirty="0" smtClean="0"/>
              <a:t>Progress monitoring</a:t>
            </a:r>
            <a:r>
              <a:rPr lang="en-US" b="0" baseline="0" dirty="0" smtClean="0"/>
              <a:t> and team-based decisions based on data are shared, key components of DBI, tiered interventions, and special education. </a:t>
            </a:r>
            <a:r>
              <a:rPr lang="en-US" i="0" baseline="0" dirty="0" smtClean="0"/>
              <a:t>Students who are likely to benefit from DBI may be, but are not necessarily, receiving special education.</a:t>
            </a:r>
          </a:p>
          <a:p>
            <a:endParaRPr lang="en-US" i="0" baseline="0" dirty="0" smtClean="0"/>
          </a:p>
          <a:p>
            <a:r>
              <a:rPr lang="en-US" i="0" dirty="0" smtClean="0"/>
              <a:t>DBI is</a:t>
            </a:r>
            <a:r>
              <a:rPr lang="en-US" i="0" baseline="0" dirty="0" smtClean="0"/>
              <a:t> often built upon tiered systems, with strong universal and secondary interventions serving as precursors to individualization. </a:t>
            </a:r>
          </a:p>
        </p:txBody>
      </p:sp>
      <p:sp>
        <p:nvSpPr>
          <p:cNvPr id="4" name="Slide Number Placeholder 3"/>
          <p:cNvSpPr>
            <a:spLocks noGrp="1"/>
          </p:cNvSpPr>
          <p:nvPr>
            <p:ph type="sldNum" sz="quarter" idx="10"/>
          </p:nvPr>
        </p:nvSpPr>
        <p:spPr/>
        <p:txBody>
          <a:bodyPr/>
          <a:lstStyle/>
          <a:p>
            <a:fld id="{1BCF944E-AC27-4BEA-9C0A-695BFCE7C965}" type="slidenum">
              <a:rPr lang="en-US" smtClean="0"/>
              <a:pPr/>
              <a:t>23</a:t>
            </a:fld>
            <a:endParaRPr lang="en-US" dirty="0"/>
          </a:p>
        </p:txBody>
      </p:sp>
    </p:spTree>
    <p:extLst>
      <p:ext uri="{BB962C8B-B14F-4D97-AF65-F5344CB8AC3E}">
        <p14:creationId xmlns:p14="http://schemas.microsoft.com/office/powerpoint/2010/main" val="304999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Think about how intensive</a:t>
            </a:r>
            <a:r>
              <a:rPr lang="en-US" b="0" baseline="0" dirty="0" smtClean="0"/>
              <a:t> interventions and special education services in your school are different and similar</a:t>
            </a:r>
            <a:r>
              <a:rPr lang="en-US" b="0" dirty="0" smtClean="0"/>
              <a:t>.</a:t>
            </a:r>
          </a:p>
          <a:p>
            <a:endParaRPr lang="en-US" b="0" dirty="0" smtClean="0"/>
          </a:p>
          <a:p>
            <a:r>
              <a:rPr lang="en-US" b="0" i="1" dirty="0" smtClean="0"/>
              <a:t>Give participants approximately 20 seconds.</a:t>
            </a:r>
          </a:p>
          <a:p>
            <a:endParaRPr lang="en-US" b="0" dirty="0" smtClean="0"/>
          </a:p>
          <a:p>
            <a:r>
              <a:rPr lang="en-US" b="0" dirty="0" smtClean="0"/>
              <a:t>Pair and share with your neighbor/table and jot down your answer.</a:t>
            </a:r>
          </a:p>
          <a:p>
            <a:endParaRPr lang="en-US" b="0" dirty="0" smtClean="0"/>
          </a:p>
          <a:p>
            <a:r>
              <a:rPr lang="en-US" b="0" i="1" dirty="0" smtClean="0"/>
              <a:t>Give participants approximately two to three minutes.</a:t>
            </a:r>
          </a:p>
          <a:p>
            <a:endParaRPr lang="en-US" b="0" dirty="0" smtClean="0"/>
          </a:p>
          <a:p>
            <a:r>
              <a:rPr lang="en-US" b="0" i="1" dirty="0" smtClean="0"/>
              <a:t>Allow two or three pairs/tables to orally share their answers.</a:t>
            </a:r>
            <a:endParaRPr lang="en-US" b="0"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24</a:t>
            </a:fld>
            <a:endParaRPr lang="en-US" dirty="0"/>
          </a:p>
        </p:txBody>
      </p:sp>
    </p:spTree>
    <p:extLst>
      <p:ext uri="{BB962C8B-B14F-4D97-AF65-F5344CB8AC3E}">
        <p14:creationId xmlns:p14="http://schemas.microsoft.com/office/powerpoint/2010/main" val="2776728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Throughout the DBI process, we use progress monitoring data to evaluate a student’s response to intervention, moving to the next component as needed:</a:t>
            </a:r>
          </a:p>
          <a:p>
            <a:endParaRPr lang="en-US" b="0" dirty="0" smtClean="0"/>
          </a:p>
          <a:p>
            <a:pPr marL="519912" indent="-519912">
              <a:buAutoNum type="arabicPeriod"/>
            </a:pPr>
            <a:r>
              <a:rPr lang="en-US" b="1" dirty="0" smtClean="0"/>
              <a:t>Secondary intervention program, delivered with greater intensity</a:t>
            </a:r>
            <a:r>
              <a:rPr lang="en-US" b="0" dirty="0" smtClean="0"/>
              <a:t>. We usually begin by intensifying the secondary</a:t>
            </a:r>
            <a:r>
              <a:rPr lang="en-US" b="0" baseline="0" dirty="0" smtClean="0"/>
              <a:t> intervention already being used.</a:t>
            </a:r>
            <a:endParaRPr lang="en-US" b="0" dirty="0" smtClean="0"/>
          </a:p>
          <a:p>
            <a:pPr marL="519912" indent="-519912">
              <a:buAutoNum type="arabicPeriod"/>
            </a:pPr>
            <a:r>
              <a:rPr lang="en-US" b="1" dirty="0" smtClean="0"/>
              <a:t>Progress monitoring </a:t>
            </a:r>
            <a:r>
              <a:rPr lang="en-US" b="0" dirty="0" smtClean="0"/>
              <a:t>data are used to evaluate the</a:t>
            </a:r>
            <a:r>
              <a:rPr lang="en-US" b="0" baseline="0" dirty="0" smtClean="0"/>
              <a:t> student’s response to the intensified intervention. If the student is still not showing enough progress, we collect and review additional data to determine specific skill deficits.</a:t>
            </a:r>
          </a:p>
          <a:p>
            <a:pPr marL="519912" indent="-519912">
              <a:buAutoNum type="arabicPeriod"/>
            </a:pPr>
            <a:r>
              <a:rPr lang="en-US" b="1" dirty="0" smtClean="0"/>
              <a:t>Informal</a:t>
            </a:r>
            <a:r>
              <a:rPr lang="en-US" b="1" baseline="0" dirty="0" smtClean="0"/>
              <a:t> d</a:t>
            </a:r>
            <a:r>
              <a:rPr lang="en-US" b="1" dirty="0" smtClean="0"/>
              <a:t>iagnostic assessment </a:t>
            </a:r>
            <a:r>
              <a:rPr lang="en-US" b="0" dirty="0" smtClean="0"/>
              <a:t>data</a:t>
            </a:r>
            <a:r>
              <a:rPr lang="en-US" b="0" baseline="0" dirty="0" smtClean="0"/>
              <a:t> are used </a:t>
            </a:r>
            <a:r>
              <a:rPr lang="en-US" b="0" dirty="0" smtClean="0"/>
              <a:t>to identify skill</a:t>
            </a:r>
            <a:r>
              <a:rPr lang="en-US" b="0" baseline="0" dirty="0" smtClean="0"/>
              <a:t> deficits, which tell us how the intervention needs to be changed.</a:t>
            </a:r>
            <a:endParaRPr lang="en-US" b="0" dirty="0" smtClean="0"/>
          </a:p>
          <a:p>
            <a:pPr marL="519912" indent="-519912">
              <a:buAutoNum type="arabicPeriod"/>
            </a:pPr>
            <a:r>
              <a:rPr lang="en-US" b="1" dirty="0" smtClean="0"/>
              <a:t>Adaptation</a:t>
            </a:r>
            <a:r>
              <a:rPr lang="en-US" b="0" dirty="0" smtClean="0"/>
              <a:t>.</a:t>
            </a:r>
            <a:r>
              <a:rPr lang="en-US" b="0" baseline="0" dirty="0" smtClean="0"/>
              <a:t> Based on data, we may choose to adapt the current intervention or try a new intervention.</a:t>
            </a:r>
            <a:endParaRPr lang="en-US" b="0" dirty="0" smtClean="0"/>
          </a:p>
          <a:p>
            <a:pPr marL="519912" indent="-519912">
              <a:buAutoNum type="arabicPeriod"/>
            </a:pPr>
            <a:r>
              <a:rPr lang="en-US" b="1" dirty="0" smtClean="0"/>
              <a:t>Continued progress monitoring, with adaptations occurring whenever needed to ensure adequate progress.</a:t>
            </a:r>
          </a:p>
          <a:p>
            <a:endParaRPr lang="en-US" b="1"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25</a:t>
            </a:fld>
            <a:endParaRPr lang="en-US" dirty="0"/>
          </a:p>
        </p:txBody>
      </p:sp>
    </p:spTree>
    <p:extLst>
      <p:ext uri="{BB962C8B-B14F-4D97-AF65-F5344CB8AC3E}">
        <p14:creationId xmlns:p14="http://schemas.microsoft.com/office/powerpoint/2010/main" val="743133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a:t>
            </a:r>
            <a:r>
              <a:rPr lang="en-US" i="1" baseline="0" dirty="0" smtClean="0"/>
              <a:t> slide. Click at underlined text.</a:t>
            </a:r>
            <a:endParaRPr lang="en-US" i="1" dirty="0" smtClean="0"/>
          </a:p>
          <a:p>
            <a:endParaRPr lang="en-US" dirty="0" smtClean="0"/>
          </a:p>
          <a:p>
            <a:r>
              <a:rPr lang="en-US" dirty="0" smtClean="0"/>
              <a:t>NCII uses this graphic to illustrate</a:t>
            </a:r>
            <a:r>
              <a:rPr lang="en-US" baseline="0" dirty="0" smtClean="0"/>
              <a:t> the progression of DBI. We begin with a </a:t>
            </a:r>
            <a:r>
              <a:rPr lang="en-US" b="0" u="sng" baseline="0" dirty="0" smtClean="0"/>
              <a:t>secondary</a:t>
            </a:r>
            <a:r>
              <a:rPr lang="en-US" baseline="0" dirty="0" smtClean="0"/>
              <a:t> intervention program, delivered with greater intensity, and </a:t>
            </a:r>
            <a:r>
              <a:rPr lang="en-US" b="0" u="sng" baseline="0" dirty="0" smtClean="0"/>
              <a:t>progress</a:t>
            </a:r>
            <a:r>
              <a:rPr lang="en-US" baseline="0" dirty="0" smtClean="0"/>
              <a:t> monitor to determine the student’s response. If the student is </a:t>
            </a:r>
            <a:r>
              <a:rPr lang="en-US" b="0" u="sng" baseline="0" dirty="0" smtClean="0"/>
              <a:t>responsive</a:t>
            </a:r>
            <a:r>
              <a:rPr lang="en-US" baseline="0" dirty="0" smtClean="0"/>
              <a:t>, we can </a:t>
            </a:r>
            <a:r>
              <a:rPr lang="en-US" b="0" u="sng" baseline="0" dirty="0" smtClean="0"/>
              <a:t>continue</a:t>
            </a:r>
            <a:r>
              <a:rPr lang="en-US" baseline="0" dirty="0" smtClean="0"/>
              <a:t> the current intervention or consider reducing intensity as goals are met (depending on rate and duration of response and nature of skill deficits). If the student is </a:t>
            </a:r>
            <a:r>
              <a:rPr lang="en-US" b="0" u="sng" baseline="0" dirty="0" smtClean="0"/>
              <a:t>not</a:t>
            </a:r>
            <a:r>
              <a:rPr lang="en-US" baseline="0" dirty="0" smtClean="0"/>
              <a:t> sufficiently responsive, we gather additional information through informal </a:t>
            </a:r>
            <a:r>
              <a:rPr lang="en-US" b="0" u="sng" baseline="0" dirty="0" smtClean="0"/>
              <a:t>diagnostic</a:t>
            </a:r>
            <a:r>
              <a:rPr lang="en-US" baseline="0" dirty="0" smtClean="0"/>
              <a:t> assessment, which identifies student needs to guide intervention </a:t>
            </a:r>
            <a:r>
              <a:rPr lang="en-US" b="0" u="sng" baseline="0" dirty="0" smtClean="0"/>
              <a:t>adaptations</a:t>
            </a:r>
            <a:r>
              <a:rPr lang="en-US" baseline="0" dirty="0" smtClean="0"/>
              <a:t>. We continue </a:t>
            </a:r>
            <a:r>
              <a:rPr lang="en-US" b="0" u="sng" baseline="0" dirty="0" smtClean="0"/>
              <a:t>progress</a:t>
            </a:r>
            <a:r>
              <a:rPr lang="en-US" baseline="0" dirty="0" smtClean="0"/>
              <a:t> monitoring to make decisions about whether or not the student is responding to the adapted intervention.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26</a:t>
            </a:fld>
            <a:endParaRPr lang="en-US" dirty="0"/>
          </a:p>
        </p:txBody>
      </p:sp>
    </p:spTree>
    <p:extLst>
      <p:ext uri="{BB962C8B-B14F-4D97-AF65-F5344CB8AC3E}">
        <p14:creationId xmlns:p14="http://schemas.microsoft.com/office/powerpoint/2010/main" val="544521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we want to give students the chance to respond to a secondary intervention</a:t>
            </a:r>
            <a:r>
              <a:rPr lang="en-US" baseline="0" dirty="0" smtClean="0"/>
              <a:t> appropriate to their needs before we determine that they need intensive, individualized interventions. After we go over the DBI steps, we will talk more about what we mean by secondary interventions.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27</a:t>
            </a:fld>
            <a:endParaRPr lang="en-US" dirty="0"/>
          </a:p>
        </p:txBody>
      </p:sp>
    </p:spTree>
    <p:extLst>
      <p:ext uri="{BB962C8B-B14F-4D97-AF65-F5344CB8AC3E}">
        <p14:creationId xmlns:p14="http://schemas.microsoft.com/office/powerpoint/2010/main" val="1852053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 interventions are standardized,</a:t>
            </a:r>
            <a:r>
              <a:rPr lang="en-US" baseline="0" dirty="0" smtClean="0"/>
              <a:t> evidence-based interventions designed for at-risk students. They are sometimes scripted and involve detailed lesson components and a specific scope and sequence.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28</a:t>
            </a:fld>
            <a:endParaRPr lang="en-US" dirty="0"/>
          </a:p>
        </p:txBody>
      </p:sp>
    </p:spTree>
    <p:extLst>
      <p:ext uri="{BB962C8B-B14F-4D97-AF65-F5344CB8AC3E}">
        <p14:creationId xmlns:p14="http://schemas.microsoft.com/office/powerpoint/2010/main" val="1396256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table. Highlight </a:t>
            </a:r>
            <a:r>
              <a:rPr lang="en-US" i="1" baseline="0" dirty="0" smtClean="0"/>
              <a:t>the differences between the tiers in terms of:</a:t>
            </a:r>
          </a:p>
          <a:p>
            <a:endParaRPr lang="en-US" i="1" baseline="0" dirty="0" smtClean="0"/>
          </a:p>
          <a:p>
            <a:pPr marL="173304" indent="-173304">
              <a:buFont typeface="Arial" pitchFamily="34" charset="0"/>
              <a:buChar char="•"/>
            </a:pPr>
            <a:r>
              <a:rPr lang="en-US" i="1" baseline="0" dirty="0" smtClean="0"/>
              <a:t>Increasingly focused/tailored approach</a:t>
            </a:r>
          </a:p>
          <a:p>
            <a:pPr marL="173304" indent="-173304">
              <a:buFont typeface="Arial" pitchFamily="34" charset="0"/>
              <a:buChar char="•"/>
            </a:pPr>
            <a:r>
              <a:rPr lang="en-US" i="1" dirty="0" smtClean="0"/>
              <a:t>Decreasing group size</a:t>
            </a:r>
          </a:p>
          <a:p>
            <a:pPr marL="173304" indent="-173304">
              <a:buFont typeface="Arial" pitchFamily="34" charset="0"/>
              <a:buChar char="•"/>
            </a:pPr>
            <a:r>
              <a:rPr lang="en-US" i="1" dirty="0" smtClean="0"/>
              <a:t>Increasing frequency of progress monitoring</a:t>
            </a:r>
          </a:p>
          <a:p>
            <a:pPr marL="173304" indent="-173304">
              <a:buFont typeface="Arial" pitchFamily="34" charset="0"/>
              <a:buChar char="•"/>
            </a:pPr>
            <a:r>
              <a:rPr lang="en-US" i="1" dirty="0" smtClean="0"/>
              <a:t>Increasing</a:t>
            </a:r>
            <a:r>
              <a:rPr lang="en-US" i="1" baseline="0" dirty="0" smtClean="0"/>
              <a:t> student need</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29</a:t>
            </a:fld>
            <a:endParaRPr lang="en-US" dirty="0"/>
          </a:p>
        </p:txBody>
      </p:sp>
    </p:spTree>
    <p:extLst>
      <p:ext uri="{BB962C8B-B14F-4D97-AF65-F5344CB8AC3E}">
        <p14:creationId xmlns:p14="http://schemas.microsoft.com/office/powerpoint/2010/main" val="332326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objectives for this training are: </a:t>
            </a:r>
          </a:p>
          <a:p>
            <a:r>
              <a:rPr lang="en-US" dirty="0" smtClean="0"/>
              <a:t> </a:t>
            </a:r>
          </a:p>
          <a:p>
            <a:r>
              <a:rPr lang="en-US" i="1" dirty="0" smtClean="0"/>
              <a:t>Read slide to participants.</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a:t>
            </a:fld>
            <a:endParaRPr lang="en-US" dirty="0"/>
          </a:p>
        </p:txBody>
      </p:sp>
    </p:spTree>
    <p:extLst>
      <p:ext uri="{BB962C8B-B14F-4D97-AF65-F5344CB8AC3E}">
        <p14:creationId xmlns:p14="http://schemas.microsoft.com/office/powerpoint/2010/main" val="3975025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we would not determine that a student requires data-based individualization until we have evidence that she or he is not responding to secondary intervention. Key questions in reviewing this evidence include—</a:t>
            </a:r>
          </a:p>
          <a:p>
            <a:pPr marL="227863" lvl="1" indent="-227863">
              <a:buFont typeface="Wingdings" pitchFamily="2" charset="2"/>
              <a:buChar char="§"/>
            </a:pPr>
            <a:r>
              <a:rPr lang="en-US" b="1" dirty="0"/>
              <a:t>Has the student been taught using an evidence-based secondary intervention program (if available) that is appropriate for his or her needs? </a:t>
            </a:r>
            <a:r>
              <a:rPr lang="en-US" dirty="0"/>
              <a:t>The secondary intervention should match the student’s identified needs.</a:t>
            </a:r>
          </a:p>
          <a:p>
            <a:pPr marL="227863" lvl="1" indent="-227863">
              <a:buFont typeface="Wingdings" pitchFamily="2" charset="2"/>
              <a:buChar char="§"/>
            </a:pPr>
            <a:r>
              <a:rPr lang="en-US" b="1" dirty="0"/>
              <a:t>Has the program been implemented with fidelity? </a:t>
            </a:r>
            <a:r>
              <a:rPr lang="en-US" dirty="0"/>
              <a:t>Fidelity addresses whether or not the intervention is being delivered as planned.</a:t>
            </a:r>
          </a:p>
          <a:p>
            <a:pPr marL="470168" lvl="2" indent="-242305">
              <a:buFont typeface="Arial" pitchFamily="34" charset="0"/>
              <a:buChar char="•"/>
            </a:pPr>
            <a:r>
              <a:rPr lang="en-US" b="1" dirty="0"/>
              <a:t>Content</a:t>
            </a:r>
            <a:r>
              <a:rPr lang="en-US" dirty="0"/>
              <a:t>. Are all key components being delivered per instructions?</a:t>
            </a:r>
          </a:p>
          <a:p>
            <a:pPr marL="470168" lvl="2" indent="-242305">
              <a:buFont typeface="Arial" pitchFamily="34" charset="0"/>
              <a:buChar char="•"/>
            </a:pPr>
            <a:r>
              <a:rPr lang="en-US" b="1" dirty="0"/>
              <a:t>Dosage/schedule</a:t>
            </a:r>
            <a:r>
              <a:rPr lang="en-US" dirty="0"/>
              <a:t>. Has the intervention been delivered as intended in terms of frequency and length of sessions?</a:t>
            </a:r>
          </a:p>
          <a:p>
            <a:pPr marL="470168" lvl="2" indent="-242305">
              <a:buFont typeface="Arial" pitchFamily="34" charset="0"/>
              <a:buChar char="•"/>
            </a:pPr>
            <a:r>
              <a:rPr lang="en-US" b="1" dirty="0"/>
              <a:t>Group size</a:t>
            </a:r>
            <a:r>
              <a:rPr lang="en-US" dirty="0"/>
              <a:t>. Is the group the size recommended by the intervention developer? You might also want to consider the group composition—do these students have similar needs that match the intervention? Do any students have competing behavior issues?</a:t>
            </a:r>
          </a:p>
          <a:p>
            <a:pPr marL="227863" lvl="1" indent="-227863">
              <a:buFont typeface="Wingdings" pitchFamily="2" charset="2"/>
              <a:buChar char="§"/>
            </a:pPr>
            <a:r>
              <a:rPr lang="en-US" b="1" dirty="0"/>
              <a:t>Has the program been implemented for a sufficient amount of time to determine response? </a:t>
            </a:r>
            <a:r>
              <a:rPr lang="en-US" dirty="0"/>
              <a:t>Consider this question in terms of how long the intervention is intended to be implemented and also in terms of having enough data to detect a change in performance.</a:t>
            </a:r>
            <a:endParaRPr lang="en-US" sz="130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30</a:t>
            </a:fld>
            <a:endParaRPr lang="en-US" dirty="0"/>
          </a:p>
        </p:txBody>
      </p:sp>
    </p:spTree>
    <p:extLst>
      <p:ext uri="{BB962C8B-B14F-4D97-AF65-F5344CB8AC3E}">
        <p14:creationId xmlns:p14="http://schemas.microsoft.com/office/powerpoint/2010/main" val="3364323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31</a:t>
            </a:fld>
            <a:endParaRPr lang="en-US" dirty="0"/>
          </a:p>
        </p:txBody>
      </p:sp>
    </p:spTree>
    <p:extLst>
      <p:ext uri="{BB962C8B-B14F-4D97-AF65-F5344CB8AC3E}">
        <p14:creationId xmlns:p14="http://schemas.microsoft.com/office/powerpoint/2010/main" val="128546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a:t>
            </a:r>
            <a:r>
              <a:rPr lang="en-US" baseline="0" dirty="0" smtClean="0"/>
              <a:t> NCII website for training resources for using the tools charts. Tools charts are updated annually, so check the site for changes and new content.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32</a:t>
            </a:fld>
            <a:endParaRPr lang="en-US" dirty="0"/>
          </a:p>
        </p:txBody>
      </p:sp>
    </p:spTree>
    <p:extLst>
      <p:ext uri="{BB962C8B-B14F-4D97-AF65-F5344CB8AC3E}">
        <p14:creationId xmlns:p14="http://schemas.microsoft.com/office/powerpoint/2010/main" val="1254638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Sources for recommendations</a:t>
            </a:r>
            <a:r>
              <a:rPr lang="en-US" i="1" baseline="0" dirty="0" smtClean="0"/>
              <a:t> include:</a:t>
            </a:r>
          </a:p>
          <a:p>
            <a:endParaRPr lang="en-US" i="1" baseline="0" dirty="0" smtClean="0"/>
          </a:p>
          <a:p>
            <a:r>
              <a:rPr lang="en-US" i="1" baseline="0" dirty="0" smtClean="0"/>
              <a:t>What Works Clearing house </a:t>
            </a:r>
            <a:r>
              <a:rPr lang="en-US" i="1" dirty="0" smtClean="0">
                <a:hlinkClick r:id="rId3"/>
              </a:rPr>
              <a:t>http://ies.ed.gov/ncee/wwc/</a:t>
            </a:r>
            <a:r>
              <a:rPr lang="en-US" i="1" dirty="0" smtClean="0"/>
              <a:t>, which includes IES </a:t>
            </a:r>
            <a:r>
              <a:rPr lang="en-US" i="1" smtClean="0"/>
              <a:t>practice guides</a:t>
            </a:r>
            <a:endParaRPr lang="en-US" i="1"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dirty="0"/>
          </a:p>
        </p:txBody>
      </p:sp>
    </p:spTree>
    <p:extLst>
      <p:ext uri="{BB962C8B-B14F-4D97-AF65-F5344CB8AC3E}">
        <p14:creationId xmlns:p14="http://schemas.microsoft.com/office/powerpoint/2010/main" val="168713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
              </a:spcBef>
            </a:pPr>
            <a:r>
              <a:rPr lang="en-US" sz="1000" i="1" dirty="0"/>
              <a:t>Use Handout 1—Instruction and Intervention Inventory.</a:t>
            </a:r>
          </a:p>
          <a:p>
            <a:pPr>
              <a:spcBef>
                <a:spcPts val="101"/>
              </a:spcBef>
            </a:pPr>
            <a:endParaRPr lang="en-US" sz="1000" i="1" dirty="0"/>
          </a:p>
          <a:p>
            <a:pPr>
              <a:spcBef>
                <a:spcPts val="101"/>
              </a:spcBef>
            </a:pPr>
            <a:r>
              <a:rPr lang="en-US" sz="1000" i="1" dirty="0"/>
              <a:t>The purpose of this optional activity is to have teams: </a:t>
            </a:r>
          </a:p>
          <a:p>
            <a:pPr marL="231072" indent="-231072">
              <a:spcBef>
                <a:spcPts val="101"/>
              </a:spcBef>
              <a:buFont typeface="+mj-lt"/>
              <a:buAutoNum type="arabicPeriod"/>
            </a:pPr>
            <a:r>
              <a:rPr lang="en-US" sz="1000" i="1" dirty="0"/>
              <a:t> Consider current secondary practices and how they differ from current Tier 3/ intensive practices.</a:t>
            </a:r>
          </a:p>
          <a:p>
            <a:pPr marL="231072" indent="-231072">
              <a:spcBef>
                <a:spcPts val="101"/>
              </a:spcBef>
              <a:buFont typeface="+mj-lt"/>
              <a:buAutoNum type="arabicPeriod"/>
            </a:pPr>
            <a:r>
              <a:rPr lang="en-US" sz="1000" i="1" dirty="0"/>
              <a:t>Begin to think about the role of standardized versus individualized intervention as critical features when planning secondary and intensive intervention groups.</a:t>
            </a:r>
          </a:p>
          <a:p>
            <a:pPr marL="231072" indent="-231072">
              <a:spcBef>
                <a:spcPts val="101"/>
              </a:spcBef>
              <a:buFont typeface="+mj-lt"/>
              <a:buAutoNum type="arabicPeriod"/>
            </a:pPr>
            <a:r>
              <a:rPr lang="en-US" sz="1000" i="1" dirty="0"/>
              <a:t>Begin to identify current strengths and needs in their current intervention system.</a:t>
            </a:r>
          </a:p>
          <a:p>
            <a:pPr>
              <a:spcBef>
                <a:spcPts val="101"/>
              </a:spcBef>
            </a:pPr>
            <a:endParaRPr lang="en-US" sz="1000" i="1" dirty="0"/>
          </a:p>
          <a:p>
            <a:pPr>
              <a:spcBef>
                <a:spcPts val="101"/>
              </a:spcBef>
            </a:pPr>
            <a:r>
              <a:rPr lang="en-US" sz="1000" i="1" dirty="0"/>
              <a:t>After teams have discussed the handout for ~10 minutes, bring the group together for a short conversation, if time allows. </a:t>
            </a:r>
          </a:p>
          <a:p>
            <a:pPr>
              <a:spcBef>
                <a:spcPts val="101"/>
              </a:spcBef>
            </a:pPr>
            <a:endParaRPr lang="en-US" sz="1000" i="1" dirty="0"/>
          </a:p>
          <a:p>
            <a:pPr>
              <a:spcBef>
                <a:spcPts val="101"/>
              </a:spcBef>
            </a:pPr>
            <a:r>
              <a:rPr lang="en-US" sz="1000" i="1" dirty="0"/>
              <a:t>Possible questions:</a:t>
            </a:r>
          </a:p>
          <a:p>
            <a:pPr marL="231072" indent="-231072">
              <a:spcBef>
                <a:spcPts val="101"/>
              </a:spcBef>
              <a:buAutoNum type="arabicPeriod"/>
            </a:pPr>
            <a:r>
              <a:rPr lang="en-US" sz="1000" i="1" dirty="0"/>
              <a:t>Are you satisfied with current intervention offerings at your school?</a:t>
            </a:r>
          </a:p>
          <a:p>
            <a:pPr marL="231072" indent="-231072">
              <a:spcBef>
                <a:spcPts val="101"/>
              </a:spcBef>
              <a:buAutoNum type="arabicPeriod"/>
            </a:pPr>
            <a:r>
              <a:rPr lang="en-US" sz="1000" i="1" dirty="0"/>
              <a:t>What are some advantages/disadvantages of standardized programs?</a:t>
            </a:r>
          </a:p>
          <a:p>
            <a:pPr marL="231072" indent="-231072">
              <a:spcBef>
                <a:spcPts val="101"/>
              </a:spcBef>
              <a:buAutoNum type="arabicPeriod"/>
            </a:pPr>
            <a:r>
              <a:rPr lang="en-US" sz="1000" i="1" dirty="0"/>
              <a:t>Do you know if the interventions used at your school are being implemented as planned?</a:t>
            </a:r>
          </a:p>
          <a:p>
            <a:pPr marL="693216" lvl="1" indent="-231072">
              <a:spcBef>
                <a:spcPts val="101"/>
              </a:spcBef>
              <a:buAutoNum type="arabicPeriod"/>
            </a:pPr>
            <a:r>
              <a:rPr lang="en-US" sz="1000" i="1" dirty="0"/>
              <a:t>Session length and frequency</a:t>
            </a:r>
          </a:p>
          <a:p>
            <a:pPr marL="693216" lvl="1" indent="-231072">
              <a:spcBef>
                <a:spcPts val="101"/>
              </a:spcBef>
              <a:buAutoNum type="arabicPeriod"/>
            </a:pPr>
            <a:r>
              <a:rPr lang="en-US" sz="1000" i="1" dirty="0"/>
              <a:t>Group size</a:t>
            </a:r>
          </a:p>
          <a:p>
            <a:pPr marL="693216" lvl="1" indent="-231072">
              <a:spcBef>
                <a:spcPts val="101"/>
              </a:spcBef>
              <a:buAutoNum type="arabicPeriod"/>
            </a:pPr>
            <a:r>
              <a:rPr lang="en-US" sz="1000" i="1" dirty="0"/>
              <a:t>Following standard instructions</a:t>
            </a:r>
          </a:p>
          <a:p>
            <a:pPr marL="231072" indent="-231072">
              <a:spcBef>
                <a:spcPts val="101"/>
              </a:spcBef>
              <a:buAutoNum type="arabicPeriod"/>
            </a:pPr>
            <a:r>
              <a:rPr lang="en-US" sz="1000" i="1" dirty="0"/>
              <a:t>What additional information do you need to gather?</a:t>
            </a:r>
          </a:p>
          <a:p>
            <a:pPr marL="231072" indent="-231072">
              <a:buAutoNum type="arabicPeriod"/>
            </a:pPr>
            <a:endParaRPr lang="en-US" baseline="0"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34</a:t>
            </a:fld>
            <a:endParaRPr lang="en-US" dirty="0"/>
          </a:p>
        </p:txBody>
      </p:sp>
    </p:spTree>
    <p:extLst>
      <p:ext uri="{BB962C8B-B14F-4D97-AF65-F5344CB8AC3E}">
        <p14:creationId xmlns:p14="http://schemas.microsoft.com/office/powerpoint/2010/main" val="712711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use an academic case example</a:t>
            </a:r>
            <a:r>
              <a:rPr lang="en-US" baseline="0" dirty="0" smtClean="0"/>
              <a:t> to illustrate the DBI process.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35</a:t>
            </a:fld>
            <a:endParaRPr lang="en-US" dirty="0"/>
          </a:p>
        </p:txBody>
      </p:sp>
    </p:spTree>
    <p:extLst>
      <p:ext uri="{BB962C8B-B14F-4D97-AF65-F5344CB8AC3E}">
        <p14:creationId xmlns:p14="http://schemas.microsoft.com/office/powerpoint/2010/main" val="3886098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 Click at underlined text to bring up next arrow.</a:t>
            </a:r>
          </a:p>
          <a:p>
            <a:endParaRPr lang="en-US" dirty="0" smtClean="0"/>
          </a:p>
          <a:p>
            <a:pPr defTabSz="924287">
              <a:defRPr/>
            </a:pPr>
            <a:r>
              <a:rPr lang="en-US" i="1" baseline="0" dirty="0" smtClean="0"/>
              <a:t>See Handout 2—Academic Intervention Progression for a larger, printable version of this slide.</a:t>
            </a:r>
            <a:endParaRPr lang="en-US" i="1" dirty="0" smtClean="0"/>
          </a:p>
          <a:p>
            <a:endParaRPr lang="en-US" dirty="0" smtClean="0"/>
          </a:p>
          <a:p>
            <a:r>
              <a:rPr lang="en-US" dirty="0" smtClean="0"/>
              <a:t>In this academic illustration, we will walk</a:t>
            </a:r>
            <a:r>
              <a:rPr lang="en-US" baseline="0" dirty="0" smtClean="0"/>
              <a:t> you through the DBI process for a student having reading difficulties. As in the previous DBI graphic, we begin with a </a:t>
            </a:r>
            <a:r>
              <a:rPr lang="en-US" b="0" u="sng" baseline="0" dirty="0" smtClean="0"/>
              <a:t>secondary</a:t>
            </a:r>
            <a:r>
              <a:rPr lang="en-US" baseline="0" dirty="0" smtClean="0"/>
              <a:t> intervention delivered with fidelity. </a:t>
            </a:r>
            <a:r>
              <a:rPr lang="en-US" b="0" u="sng" baseline="0" dirty="0" smtClean="0"/>
              <a:t>Progress monitoring</a:t>
            </a:r>
            <a:r>
              <a:rPr lang="en-US" baseline="0" dirty="0" smtClean="0"/>
              <a:t> data identify students who are not responding. </a:t>
            </a:r>
            <a:r>
              <a:rPr lang="en-US" b="0" u="sng" baseline="0" dirty="0" smtClean="0"/>
              <a:t>Diagnostic assessment </a:t>
            </a:r>
            <a:r>
              <a:rPr lang="en-US" baseline="0" dirty="0" smtClean="0"/>
              <a:t>helps us determine the student’s needs, and these needs guide our </a:t>
            </a:r>
            <a:r>
              <a:rPr lang="en-US" b="0" u="sng" baseline="0" dirty="0" smtClean="0"/>
              <a:t>adaptation</a:t>
            </a:r>
            <a:r>
              <a:rPr lang="en-US" baseline="0" dirty="0" smtClean="0"/>
              <a:t> to the intervention. We continue </a:t>
            </a:r>
            <a:r>
              <a:rPr lang="en-US" b="0" u="sng" baseline="0" dirty="0" smtClean="0"/>
              <a:t>progress monitoring </a:t>
            </a:r>
            <a:r>
              <a:rPr lang="en-US" baseline="0" dirty="0" smtClean="0"/>
              <a:t>to determine if the student is responding to the adaptation. If not, we will make more data-based </a:t>
            </a:r>
            <a:r>
              <a:rPr lang="en-US" b="0" u="sng" baseline="0" dirty="0" smtClean="0"/>
              <a:t>changes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484112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37</a:t>
            </a:fld>
            <a:endParaRPr lang="en-US" dirty="0"/>
          </a:p>
        </p:txBody>
      </p:sp>
    </p:spTree>
    <p:extLst>
      <p:ext uri="{BB962C8B-B14F-4D97-AF65-F5344CB8AC3E}">
        <p14:creationId xmlns:p14="http://schemas.microsoft.com/office/powerpoint/2010/main" val="2613332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Kelsey’s teacher</a:t>
            </a:r>
            <a:r>
              <a:rPr lang="en-US" b="0" baseline="0" dirty="0" smtClean="0"/>
              <a:t> made sure to implement the program with fidelity by following key components (</a:t>
            </a:r>
            <a:r>
              <a:rPr lang="en-US" b="0" i="1" baseline="0" dirty="0" smtClean="0"/>
              <a:t>review slide</a:t>
            </a:r>
            <a:r>
              <a:rPr lang="en-US" b="0" baseline="0" dirty="0" smtClean="0"/>
              <a:t>).</a:t>
            </a:r>
          </a:p>
          <a:p>
            <a:endParaRPr lang="en-US" b="0" baseline="0" dirty="0" smtClean="0"/>
          </a:p>
          <a:p>
            <a:r>
              <a:rPr lang="en-US" b="0" baseline="0" dirty="0" smtClean="0"/>
              <a:t>Caveat: </a:t>
            </a:r>
            <a:r>
              <a:rPr lang="en-US" dirty="0" smtClean="0"/>
              <a:t>A small number of students may present with very significant academic or behavioral difficulties where a standardized secondary intervention is unlikely to be effective. Intervention teams may choose to bypass the secondary intervention program in favor of moving directly to intensive intervention in these instances. However, decisions to bypass a standardized secondary program should be made on an individual, case-by-case basis. Progress monitoring data should be reviewed</a:t>
            </a:r>
            <a:r>
              <a:rPr lang="en-US" baseline="0" dirty="0" smtClean="0"/>
              <a:t> regularly to determine if the student is making progress in his or her intervention program.</a:t>
            </a:r>
            <a:endParaRPr lang="en-US" b="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38</a:t>
            </a:fld>
            <a:endParaRPr lang="en-US" dirty="0"/>
          </a:p>
        </p:txBody>
      </p:sp>
    </p:spTree>
    <p:extLst>
      <p:ext uri="{BB962C8B-B14F-4D97-AF65-F5344CB8AC3E}">
        <p14:creationId xmlns:p14="http://schemas.microsoft.com/office/powerpoint/2010/main" val="2139631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39</a:t>
            </a:fld>
            <a:endParaRPr lang="en-US" dirty="0"/>
          </a:p>
        </p:txBody>
      </p:sp>
    </p:spTree>
    <p:extLst>
      <p:ext uri="{BB962C8B-B14F-4D97-AF65-F5344CB8AC3E}">
        <p14:creationId xmlns:p14="http://schemas.microsoft.com/office/powerpoint/2010/main" val="111304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to highlight distinguishing</a:t>
            </a:r>
            <a:r>
              <a:rPr lang="en-US" i="1" baseline="0" dirty="0" smtClean="0"/>
              <a:t> characteristics of intensive intervention.</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a:t>
            </a:fld>
            <a:endParaRPr lang="en-US" dirty="0"/>
          </a:p>
        </p:txBody>
      </p:sp>
    </p:spTree>
    <p:extLst>
      <p:ext uri="{BB962C8B-B14F-4D97-AF65-F5344CB8AC3E}">
        <p14:creationId xmlns:p14="http://schemas.microsoft.com/office/powerpoint/2010/main" val="1456522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Kelsey’s reading progress monitoring data using Passage Reading Fluency, with scores in correct words read per minute. The first three scores, before the first vertical line, show her baseline reading assessments. The X</a:t>
            </a:r>
            <a:r>
              <a:rPr lang="en-US" baseline="0" dirty="0" smtClean="0"/>
              <a:t> on this line shows her average baseline score. This score is connected with her target score, the X on the far right, to form the goal line. The second set of scores was collected during Kelsey’s time in secondary intervention. You can see that all of these scores are below the goal line, suggesting that Kelsey is not responding to the secondary intervention and that she requires an instructional change (the dotted vertical line) to make progress.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40</a:t>
            </a:fld>
            <a:endParaRPr lang="en-US" dirty="0"/>
          </a:p>
        </p:txBody>
      </p:sp>
    </p:spTree>
    <p:extLst>
      <p:ext uri="{BB962C8B-B14F-4D97-AF65-F5344CB8AC3E}">
        <p14:creationId xmlns:p14="http://schemas.microsoft.com/office/powerpoint/2010/main" val="3492026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i="1" dirty="0" smtClean="0"/>
              <a:t>Animated slide. Click at underlined text.</a:t>
            </a:r>
          </a:p>
          <a:p>
            <a:pPr defTabSz="924287">
              <a:defRPr/>
            </a:pPr>
            <a:endParaRPr lang="en-US" dirty="0" smtClean="0"/>
          </a:p>
          <a:p>
            <a:r>
              <a:rPr lang="en-US" dirty="0" smtClean="0"/>
              <a:t>Kelsey’s teacher</a:t>
            </a:r>
            <a:r>
              <a:rPr lang="en-US" baseline="0" dirty="0" smtClean="0"/>
              <a:t> has determined that the </a:t>
            </a:r>
            <a:r>
              <a:rPr lang="en-US" b="0" u="sng" baseline="0" dirty="0" smtClean="0"/>
              <a:t>secondary</a:t>
            </a:r>
            <a:r>
              <a:rPr lang="en-US" baseline="0" dirty="0" smtClean="0"/>
              <a:t> reading intervention has been delivered with fidelity, but Kelsey’s </a:t>
            </a:r>
            <a:r>
              <a:rPr lang="en-US" b="0" u="sng" baseline="0" dirty="0" smtClean="0"/>
              <a:t>response</a:t>
            </a:r>
            <a:r>
              <a:rPr lang="en-US" baseline="0" dirty="0" smtClean="0"/>
              <a:t> is not sufficient. She needs more intensive supports, and her teacher will begin the DBI process.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16186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111751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 frequency</a:t>
            </a:r>
            <a:r>
              <a:rPr lang="en-US" baseline="0" dirty="0" smtClean="0"/>
              <a:t> = sessions per week</a:t>
            </a:r>
          </a:p>
          <a:p>
            <a:r>
              <a:rPr lang="en-US" baseline="0" dirty="0" smtClean="0"/>
              <a:t>Length = minutes per session</a:t>
            </a:r>
          </a:p>
          <a:p>
            <a:r>
              <a:rPr lang="en-US" baseline="0" dirty="0" smtClean="0"/>
              <a:t>Duration = number of sessions/how long the student receives the intervention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44961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833669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i="1" dirty="0" smtClean="0"/>
              <a:t>Animated slide. Click at underlined text.</a:t>
            </a:r>
          </a:p>
          <a:p>
            <a:pPr defTabSz="924287">
              <a:defRPr/>
            </a:pPr>
            <a:endParaRPr lang="en-US" dirty="0" smtClean="0"/>
          </a:p>
          <a:p>
            <a:r>
              <a:rPr lang="en-US" dirty="0" smtClean="0"/>
              <a:t>Because</a:t>
            </a:r>
            <a:r>
              <a:rPr lang="en-US" baseline="0" dirty="0" smtClean="0"/>
              <a:t> Kelsey was </a:t>
            </a:r>
            <a:r>
              <a:rPr lang="en-US" b="0" u="sng" baseline="0" dirty="0" smtClean="0"/>
              <a:t>not responding </a:t>
            </a:r>
            <a:r>
              <a:rPr lang="en-US" baseline="0" dirty="0" smtClean="0"/>
              <a:t>to the standardized secondary intervention, her teacher decided to </a:t>
            </a:r>
            <a:r>
              <a:rPr lang="en-US" b="0" baseline="0" dirty="0" smtClean="0"/>
              <a:t>intensify</a:t>
            </a:r>
            <a:r>
              <a:rPr lang="en-US" baseline="0" dirty="0" smtClean="0"/>
              <a:t> it. She believed that Kelsey might benefit from more </a:t>
            </a:r>
            <a:r>
              <a:rPr lang="en-US" b="0" u="sng" baseline="0" dirty="0" smtClean="0"/>
              <a:t>time</a:t>
            </a:r>
            <a:r>
              <a:rPr lang="en-US" baseline="0" dirty="0" smtClean="0"/>
              <a:t> in intervention and increased the </a:t>
            </a:r>
            <a:r>
              <a:rPr lang="en-US" b="0" u="sng" baseline="0" dirty="0" smtClean="0"/>
              <a:t>length</a:t>
            </a:r>
            <a:r>
              <a:rPr lang="en-US" baseline="0" dirty="0" smtClean="0"/>
              <a:t> </a:t>
            </a:r>
            <a:r>
              <a:rPr lang="en-US" b="0" baseline="0" dirty="0" smtClean="0"/>
              <a:t>of each session. She will continue progress monitoring to determine Kelsey’s response to the intensified intervention.</a:t>
            </a:r>
          </a:p>
          <a:p>
            <a:endParaRPr lang="en-US" b="0" baseline="0" dirty="0" smtClean="0"/>
          </a:p>
          <a:p>
            <a:pPr defTabSz="924287">
              <a:defRPr/>
            </a:pPr>
            <a:r>
              <a:rPr lang="en-US" b="0" baseline="0" dirty="0" smtClean="0"/>
              <a:t>Note that while Kelsey’s teacher has many possible changes she can make, she is starting with just one. Making too many changes at once is hard to implement and also makes it hard to know which specific adaptations, if any, are affecting a student’s performance.</a:t>
            </a:r>
            <a:endParaRPr lang="en-US" sz="1300" dirty="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16186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Kelsey’s teacher began</a:t>
            </a:r>
            <a:r>
              <a:rPr lang="en-US" b="0" baseline="0" dirty="0" smtClean="0"/>
              <a:t> the DBI process by intensifying the secondary intervention with a quantitative change—increasing each intervention session by 15 minutes. She continued to collect progress monitoring data and found that this change was not yielding enough progress.</a:t>
            </a:r>
            <a:endParaRPr lang="en-US" b="0"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859649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section of the graph shows Kelsey’s</a:t>
            </a:r>
            <a:r>
              <a:rPr lang="en-US" baseline="0" dirty="0" smtClean="0"/>
              <a:t> reading performance while receiving additional time in the secondary intervention. Her scores continued to fall below the goal line, suggesting another instructional change is needed. Her teacher decided additional instructional changes were needed.</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289259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making qualitative changes, Kelsey’s teacher</a:t>
            </a:r>
            <a:r>
              <a:rPr lang="en-US" baseline="0" dirty="0" smtClean="0"/>
              <a:t> conducted informal </a:t>
            </a:r>
            <a:r>
              <a:rPr lang="en-US" b="0" baseline="0" dirty="0" smtClean="0"/>
              <a:t>diagnostic</a:t>
            </a:r>
            <a:r>
              <a:rPr lang="en-US" baseline="0" dirty="0" smtClean="0"/>
              <a:t> assessment to identify Kelsey's specific needs.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16186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Diagnostic assessment does not have to be exhaustive. It is meant</a:t>
            </a:r>
            <a:r>
              <a:rPr lang="en-US" baseline="0" dirty="0" smtClean="0"/>
              <a:t> to identify skill deficits to guide us toward appropriate intervention adaptations.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49</a:t>
            </a:fld>
            <a:endParaRPr lang="en-US" dirty="0"/>
          </a:p>
        </p:txBody>
      </p:sp>
    </p:spTree>
    <p:extLst>
      <p:ext uri="{BB962C8B-B14F-4D97-AF65-F5344CB8AC3E}">
        <p14:creationId xmlns:p14="http://schemas.microsoft.com/office/powerpoint/2010/main" val="389829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1" dirty="0" smtClean="0">
                <a:ea typeface="ＭＳ Ｐゴシック" pitchFamily="34" charset="-128"/>
              </a:rPr>
              <a:t>Read slide.</a:t>
            </a:r>
            <a:endParaRPr lang="en-US" b="0" i="1" baseline="0" dirty="0" smtClean="0">
              <a:ea typeface="ＭＳ Ｐゴシック" pitchFamily="34" charset="-128"/>
            </a:endParaRPr>
          </a:p>
        </p:txBody>
      </p:sp>
      <p:sp>
        <p:nvSpPr>
          <p:cNvPr id="44036" name="Slide Number Placeholder 3"/>
          <p:cNvSpPr>
            <a:spLocks noGrp="1"/>
          </p:cNvSpPr>
          <p:nvPr>
            <p:ph type="sldNum" sz="quarter" idx="5"/>
          </p:nvPr>
        </p:nvSpPr>
        <p:spPr/>
        <p:txBody>
          <a:bodyPr/>
          <a:lstStyle/>
          <a:p>
            <a:pPr>
              <a:defRPr/>
            </a:pPr>
            <a:fld id="{6D8A62D1-7784-4FBB-9F78-FA36E6CB00D4}" type="slidenum">
              <a:rPr lang="en-US" smtClean="0">
                <a:latin typeface="Arial" charset="0"/>
                <a:ea typeface="ＭＳ Ｐゴシック" pitchFamily="34" charset="-128"/>
              </a:rPr>
              <a:pPr>
                <a:defRPr/>
              </a:pPr>
              <a:t>5</a:t>
            </a:fld>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630398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These</a:t>
            </a:r>
            <a:r>
              <a:rPr lang="en-US" i="0" baseline="0" dirty="0" smtClean="0"/>
              <a:t> are examples of data sources that might be used in diagnostic assessment. You might use one or more of these, or a different data source. </a:t>
            </a:r>
            <a:r>
              <a:rPr lang="en-US" i="1" baseline="0" dirty="0" smtClean="0"/>
              <a:t>Read list</a:t>
            </a:r>
            <a:r>
              <a:rPr lang="en-US" i="0" baseline="0" dirty="0" smtClean="0"/>
              <a:t>. In error analysis, we look at the errors students are making to see if we can identify a pattern that would suggest a skill to be targeted.</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50</a:t>
            </a:fld>
            <a:endParaRPr lang="en-US" dirty="0"/>
          </a:p>
        </p:txBody>
      </p:sp>
    </p:spTree>
    <p:extLst>
      <p:ext uri="{BB962C8B-B14F-4D97-AF65-F5344CB8AC3E}">
        <p14:creationId xmlns:p14="http://schemas.microsoft.com/office/powerpoint/2010/main" val="2297099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51</a:t>
            </a:fld>
            <a:endParaRPr lang="en-US" dirty="0"/>
          </a:p>
        </p:txBody>
      </p:sp>
    </p:spTree>
    <p:extLst>
      <p:ext uri="{BB962C8B-B14F-4D97-AF65-F5344CB8AC3E}">
        <p14:creationId xmlns:p14="http://schemas.microsoft.com/office/powerpoint/2010/main" val="1755408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Kelsey’s teacher has identified Kelsey’s needs through diagnostic assessment, she will adapt the intervention</a:t>
            </a:r>
            <a:r>
              <a:rPr lang="en-US" baseline="0" dirty="0" smtClean="0"/>
              <a:t> using qualitative changes that address those needs.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52</a:t>
            </a:fld>
            <a:endParaRPr lang="en-US" dirty="0"/>
          </a:p>
        </p:txBody>
      </p:sp>
    </p:spTree>
    <p:extLst>
      <p:ext uri="{BB962C8B-B14F-4D97-AF65-F5344CB8AC3E}">
        <p14:creationId xmlns:p14="http://schemas.microsoft.com/office/powerpoint/2010/main" val="22362246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53</a:t>
            </a:fld>
            <a:endParaRPr lang="en-US" dirty="0"/>
          </a:p>
        </p:txBody>
      </p:sp>
    </p:spTree>
    <p:extLst>
      <p:ext uri="{BB962C8B-B14F-4D97-AF65-F5344CB8AC3E}">
        <p14:creationId xmlns:p14="http://schemas.microsoft.com/office/powerpoint/2010/main" val="3782624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While this graphic shows several of many possible qualitative changes, Kelsey’s teacher selected only a few that directly tied to the decoding concerns identified using diagnostic assessment.</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54</a:t>
            </a:fld>
            <a:endParaRPr lang="en-US" dirty="0"/>
          </a:p>
        </p:txBody>
      </p:sp>
    </p:spTree>
    <p:extLst>
      <p:ext uri="{BB962C8B-B14F-4D97-AF65-F5344CB8AC3E}">
        <p14:creationId xmlns:p14="http://schemas.microsoft.com/office/powerpoint/2010/main" val="3782624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Kelsey’s teacher will continue progress monitoring to determine Kelsey’s response to the</a:t>
            </a:r>
            <a:r>
              <a:rPr lang="en-US" baseline="0" dirty="0" smtClean="0"/>
              <a:t> adapted intervention.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55</a:t>
            </a:fld>
            <a:endParaRPr lang="en-US" dirty="0"/>
          </a:p>
        </p:txBody>
      </p:sp>
    </p:spTree>
    <p:extLst>
      <p:ext uri="{BB962C8B-B14F-4D97-AF65-F5344CB8AC3E}">
        <p14:creationId xmlns:p14="http://schemas.microsoft.com/office/powerpoint/2010/main" val="27186823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section of this graph corresponds to Kelsey’s reading performance</a:t>
            </a:r>
            <a:r>
              <a:rPr lang="en-US" baseline="0" dirty="0" smtClean="0"/>
              <a:t> while receiving the adapted intervention that incorporated qualitative changes. While she is improving with the program, she is not improving fast enough to meet her goal. Her four most recent progress monitoring scores were all below the goal line.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56</a:t>
            </a:fld>
            <a:endParaRPr lang="en-US" dirty="0"/>
          </a:p>
        </p:txBody>
      </p:sp>
    </p:spTree>
    <p:extLst>
      <p:ext uri="{BB962C8B-B14F-4D97-AF65-F5344CB8AC3E}">
        <p14:creationId xmlns:p14="http://schemas.microsoft.com/office/powerpoint/2010/main" val="35910374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57</a:t>
            </a:fld>
            <a:endParaRPr lang="en-US" dirty="0"/>
          </a:p>
        </p:txBody>
      </p:sp>
    </p:spTree>
    <p:extLst>
      <p:ext uri="{BB962C8B-B14F-4D97-AF65-F5344CB8AC3E}">
        <p14:creationId xmlns:p14="http://schemas.microsoft.com/office/powerpoint/2010/main" val="13290617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will use a behavior example to illustrate the DBI process.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58</a:t>
            </a:fld>
            <a:endParaRPr lang="en-US" dirty="0"/>
          </a:p>
        </p:txBody>
      </p:sp>
    </p:spTree>
    <p:extLst>
      <p:ext uri="{BB962C8B-B14F-4D97-AF65-F5344CB8AC3E}">
        <p14:creationId xmlns:p14="http://schemas.microsoft.com/office/powerpoint/2010/main" val="26324799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 Click at underlined text.</a:t>
            </a:r>
          </a:p>
          <a:p>
            <a:endParaRPr lang="en-US" i="1" dirty="0" smtClean="0"/>
          </a:p>
          <a:p>
            <a:pPr defTabSz="924287">
              <a:defRPr/>
            </a:pPr>
            <a:r>
              <a:rPr lang="en-US" i="1" baseline="0" dirty="0" smtClean="0"/>
              <a:t>See Handout 3—Behavior Progression for a larger, printable version of this slide.</a:t>
            </a:r>
            <a:endParaRPr lang="en-US" i="1" dirty="0" smtClean="0"/>
          </a:p>
          <a:p>
            <a:endParaRPr lang="en-US" i="1" dirty="0" smtClean="0"/>
          </a:p>
          <a:p>
            <a:r>
              <a:rPr lang="en-US" dirty="0" smtClean="0"/>
              <a:t>Our behavioral</a:t>
            </a:r>
            <a:r>
              <a:rPr lang="en-US" baseline="0" dirty="0" smtClean="0"/>
              <a:t> illustration occurs in a school that uses Check-in/Check-out (</a:t>
            </a:r>
            <a:r>
              <a:rPr lang="en-US" b="0" u="sng" baseline="0" dirty="0" smtClean="0"/>
              <a:t>CICO</a:t>
            </a:r>
            <a:r>
              <a:rPr lang="en-US" baseline="0" dirty="0" smtClean="0"/>
              <a:t>) as a secondary intervention for behavior. The CICO </a:t>
            </a:r>
            <a:r>
              <a:rPr lang="en-US" b="0" u="sng" baseline="0" dirty="0" smtClean="0"/>
              <a:t>card</a:t>
            </a:r>
            <a:r>
              <a:rPr lang="en-US" baseline="0" dirty="0" smtClean="0"/>
              <a:t> also provides progress monitoring data. The left side of the graphic depicts the </a:t>
            </a:r>
            <a:r>
              <a:rPr lang="en-US" b="0" u="sng" baseline="0" dirty="0" smtClean="0"/>
              <a:t>intervention</a:t>
            </a:r>
            <a:r>
              <a:rPr lang="en-US" baseline="0" dirty="0" smtClean="0"/>
              <a:t> progression. The right shows how </a:t>
            </a:r>
            <a:r>
              <a:rPr lang="en-US" b="0" u="sng" baseline="0" dirty="0" smtClean="0"/>
              <a:t>progress</a:t>
            </a:r>
            <a:r>
              <a:rPr lang="en-US" baseline="0" dirty="0" smtClean="0"/>
              <a:t> monitoring tools may change as the intervention changes.</a:t>
            </a:r>
          </a:p>
          <a:p>
            <a:endParaRPr lang="en-US" baseline="0" dirty="0" smtClean="0"/>
          </a:p>
          <a:p>
            <a:r>
              <a:rPr lang="en-US" baseline="0" dirty="0" smtClean="0"/>
              <a:t>When a student is not </a:t>
            </a:r>
            <a:r>
              <a:rPr lang="en-US" b="0" u="sng" baseline="0" dirty="0" smtClean="0"/>
              <a:t>responsive</a:t>
            </a:r>
            <a:r>
              <a:rPr lang="en-US" baseline="0" dirty="0" smtClean="0"/>
              <a:t> to the standard CICO intervention, the team will ask </a:t>
            </a:r>
            <a:r>
              <a:rPr lang="en-US" b="0" u="sng" baseline="0" dirty="0" smtClean="0"/>
              <a:t>why</a:t>
            </a:r>
            <a:r>
              <a:rPr lang="en-US" baseline="0" dirty="0" smtClean="0"/>
              <a:t> the student is not responding and </a:t>
            </a:r>
            <a:r>
              <a:rPr lang="en-US" b="0" u="sng" baseline="0" dirty="0" smtClean="0"/>
              <a:t>adapt</a:t>
            </a:r>
            <a:r>
              <a:rPr lang="en-US" baseline="0" dirty="0" smtClean="0"/>
              <a:t> the intervention. If this is not sufficient, the team may conduct a </a:t>
            </a:r>
            <a:r>
              <a:rPr lang="en-US" u="sng" baseline="0" dirty="0" smtClean="0"/>
              <a:t>f</a:t>
            </a:r>
            <a:r>
              <a:rPr lang="en-US" b="0" u="sng" baseline="0" dirty="0" smtClean="0"/>
              <a:t>unctional</a:t>
            </a:r>
            <a:r>
              <a:rPr lang="en-US" baseline="0" dirty="0" smtClean="0"/>
              <a:t> behavior assessment and use it to develop an individualized </a:t>
            </a:r>
            <a:r>
              <a:rPr lang="en-US" b="0" u="sng" baseline="0" dirty="0" smtClean="0"/>
              <a:t>behavior</a:t>
            </a:r>
            <a:r>
              <a:rPr lang="en-US" baseline="0" dirty="0" smtClean="0"/>
              <a:t> intervention plan.</a:t>
            </a:r>
          </a:p>
          <a:p>
            <a:endParaRPr lang="en-US" baseline="0"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59</a:t>
            </a:fld>
            <a:endParaRPr lang="en-US" dirty="0"/>
          </a:p>
        </p:txBody>
      </p:sp>
    </p:spTree>
    <p:extLst>
      <p:ext uri="{BB962C8B-B14F-4D97-AF65-F5344CB8AC3E}">
        <p14:creationId xmlns:p14="http://schemas.microsoft.com/office/powerpoint/2010/main" val="114811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compares the performance across time of students with disabilities (bottom</a:t>
            </a:r>
            <a:r>
              <a:rPr lang="en-US" baseline="0" dirty="0" smtClean="0"/>
              <a:t> line) </a:t>
            </a:r>
            <a:r>
              <a:rPr lang="en-US" dirty="0" smtClean="0"/>
              <a:t>and without disabilities</a:t>
            </a:r>
            <a:r>
              <a:rPr lang="en-US" baseline="0" dirty="0" smtClean="0"/>
              <a:t> (top line) in </a:t>
            </a:r>
            <a:r>
              <a:rPr lang="en-US" dirty="0" smtClean="0"/>
              <a:t>fourth-</a:t>
            </a:r>
            <a:r>
              <a:rPr lang="en-US" baseline="0" dirty="0" smtClean="0"/>
              <a:t>grade reading on the National Assessment of Educational Progress (NAEP). </a:t>
            </a:r>
            <a:r>
              <a:rPr lang="en-US" dirty="0" smtClean="0"/>
              <a:t>12 percent of fourth-</a:t>
            </a:r>
            <a:r>
              <a:rPr lang="en-US" baseline="0" dirty="0" smtClean="0"/>
              <a:t>graders with disabilities performed at or above the “Proficient” level on the NAEP in 2015, compared to 40 percent of their non-disabled peers. This proficiency rate is up from 11 percent in 2011 (</a:t>
            </a:r>
            <a:r>
              <a:rPr lang="en-US" i="1" baseline="0" dirty="0" smtClean="0"/>
              <a:t>p</a:t>
            </a:r>
            <a:r>
              <a:rPr lang="en-US" i="0" baseline="0" dirty="0" smtClean="0"/>
              <a:t> &lt; .05). Patterns are similar at eighth grade (8 percent Proficient) and for mathematics (16 percent at fourth grade and 8 percent at eighth grade).</a:t>
            </a:r>
          </a:p>
          <a:p>
            <a:endParaRPr lang="en-US" i="1" baseline="0" dirty="0" smtClean="0"/>
          </a:p>
          <a:p>
            <a:r>
              <a:rPr lang="en-US" sz="1200" kern="1200" dirty="0" smtClean="0">
                <a:solidFill>
                  <a:schemeClr val="tx1"/>
                </a:solidFill>
                <a:effectLst/>
                <a:latin typeface="Arial" charset="0"/>
                <a:ea typeface="ＭＳ Ｐゴシック" pitchFamily="-48" charset="-128"/>
                <a:cs typeface="ＭＳ Ｐゴシック"/>
              </a:rPr>
              <a:t>Continuing</a:t>
            </a:r>
            <a:r>
              <a:rPr lang="en-US" sz="1200" kern="1200" baseline="0" dirty="0" smtClean="0">
                <a:solidFill>
                  <a:schemeClr val="tx1"/>
                </a:solidFill>
                <a:effectLst/>
                <a:latin typeface="Arial" charset="0"/>
                <a:ea typeface="ＭＳ Ｐゴシック" pitchFamily="-48" charset="-128"/>
                <a:cs typeface="ＭＳ Ｐゴシック"/>
              </a:rPr>
              <a:t> a decade long trend, </a:t>
            </a:r>
            <a:r>
              <a:rPr lang="en-US" sz="1200" kern="1200" dirty="0" smtClean="0">
                <a:solidFill>
                  <a:schemeClr val="tx1"/>
                </a:solidFill>
                <a:effectLst/>
                <a:latin typeface="Arial" charset="0"/>
                <a:ea typeface="ＭＳ Ｐゴシック" pitchFamily="-48" charset="-128"/>
                <a:cs typeface="ＭＳ Ｐゴシック"/>
              </a:rPr>
              <a:t>NAEP data highlight a discrepancy of 30 percentage points between IEP students and total student performance (The NAEP Data Explorer</a:t>
            </a:r>
            <a:r>
              <a:rPr lang="en-US" sz="1200" kern="1200" baseline="0" dirty="0" smtClean="0">
                <a:solidFill>
                  <a:schemeClr val="tx1"/>
                </a:solidFill>
                <a:effectLst/>
                <a:latin typeface="Arial" charset="0"/>
                <a:ea typeface="ＭＳ Ｐゴシック" pitchFamily="-48" charset="-128"/>
                <a:cs typeface="ＭＳ Ｐゴシック"/>
              </a:rPr>
              <a:t> Data; </a:t>
            </a:r>
            <a:r>
              <a:rPr lang="en-US" sz="1200" kern="1200" dirty="0" smtClean="0">
                <a:solidFill>
                  <a:schemeClr val="tx1"/>
                </a:solidFill>
                <a:effectLst/>
                <a:latin typeface="Arial" charset="0"/>
                <a:ea typeface="ＭＳ Ｐゴシック" pitchFamily="-48" charset="-128"/>
                <a:cs typeface="ＭＳ Ｐゴシック"/>
              </a:rPr>
              <a:t>The Special Ed Connection, November 12, 2013). Whether measured by grade level proficiency, grade-point average, or credits earned, students with disabilities consistently</a:t>
            </a:r>
          </a:p>
          <a:p>
            <a:r>
              <a:rPr lang="en-US" sz="1200" kern="1200" dirty="0" smtClean="0">
                <a:solidFill>
                  <a:schemeClr val="tx1"/>
                </a:solidFill>
                <a:effectLst/>
                <a:latin typeface="Arial" charset="0"/>
                <a:ea typeface="ＭＳ Ｐゴシック" pitchFamily="-48" charset="-128"/>
                <a:cs typeface="ＭＳ Ｐゴシック"/>
              </a:rPr>
              <a:t>fall behind their classmates (</a:t>
            </a:r>
            <a:r>
              <a:rPr lang="en-US" sz="1200" kern="1200" dirty="0" err="1" smtClean="0">
                <a:solidFill>
                  <a:schemeClr val="tx1"/>
                </a:solidFill>
                <a:effectLst/>
                <a:latin typeface="Arial" charset="0"/>
                <a:ea typeface="ＭＳ Ｐゴシック" pitchFamily="-48" charset="-128"/>
                <a:cs typeface="ＭＳ Ｐゴシック"/>
              </a:rPr>
              <a:t>Blackorby</a:t>
            </a:r>
            <a:r>
              <a:rPr lang="en-US" sz="1200" kern="1200" dirty="0" smtClean="0">
                <a:solidFill>
                  <a:schemeClr val="tx1"/>
                </a:solidFill>
                <a:effectLst/>
                <a:latin typeface="Arial" charset="0"/>
                <a:ea typeface="ＭＳ Ｐゴシック" pitchFamily="-48" charset="-128"/>
                <a:cs typeface="ＭＳ Ｐゴシック"/>
              </a:rPr>
              <a:t> et al., 2007; Council for Exceptional Children, 2013; Newman et al., 2011a; USED, 2012b; Wagner et al., 2006).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(Downloaded from http://nationsreportcard.gov/).</a:t>
            </a:r>
          </a:p>
          <a:p>
            <a:endParaRPr lang="en-US" sz="1200" kern="1200" dirty="0" smtClean="0">
              <a:solidFill>
                <a:schemeClr val="tx1"/>
              </a:solidFill>
              <a:effectLst/>
              <a:latin typeface="Arial" charset="0"/>
              <a:ea typeface="ＭＳ Ｐゴシック" pitchFamily="-48" charset="-128"/>
              <a:cs typeface="ＭＳ Ｐゴシック"/>
            </a:endParaRPr>
          </a:p>
          <a:p>
            <a:r>
              <a:rPr lang="en-US" sz="1200" i="1" kern="1200" dirty="0" smtClean="0">
                <a:solidFill>
                  <a:schemeClr val="tx1"/>
                </a:solidFill>
                <a:effectLst/>
                <a:latin typeface="Arial" charset="0"/>
                <a:ea typeface="ＭＳ Ｐゴシック" pitchFamily="-48" charset="-128"/>
                <a:cs typeface="ＭＳ Ｐゴシック"/>
              </a:rPr>
              <a:t>Additional</a:t>
            </a:r>
            <a:r>
              <a:rPr lang="en-US" sz="1200" i="1" kern="1200" baseline="0" dirty="0" smtClean="0">
                <a:solidFill>
                  <a:schemeClr val="tx1"/>
                </a:solidFill>
                <a:effectLst/>
                <a:latin typeface="Arial" charset="0"/>
                <a:ea typeface="ＭＳ Ｐゴシック" pitchFamily="-48" charset="-128"/>
                <a:cs typeface="ＭＳ Ｐゴシック"/>
              </a:rPr>
              <a:t> information:</a:t>
            </a:r>
          </a:p>
          <a:p>
            <a:endParaRPr lang="en-US" sz="1200" i="1" kern="1200" baseline="0" dirty="0" smtClean="0">
              <a:solidFill>
                <a:schemeClr val="tx1"/>
              </a:solidFill>
              <a:effectLst/>
              <a:latin typeface="Arial" charset="0"/>
              <a:ea typeface="ＭＳ Ｐゴシック" pitchFamily="-48" charset="-128"/>
              <a:cs typeface="ＭＳ Ｐゴシック"/>
            </a:endParaRPr>
          </a:p>
          <a:p>
            <a:r>
              <a:rPr lang="en-US" sz="1200" i="1" kern="1200" baseline="0" dirty="0" smtClean="0">
                <a:solidFill>
                  <a:schemeClr val="tx1"/>
                </a:solidFill>
                <a:effectLst/>
                <a:latin typeface="Arial" charset="0"/>
                <a:ea typeface="ＭＳ Ｐゴシック" pitchFamily="-48" charset="-128"/>
                <a:cs typeface="ＭＳ Ｐゴシック"/>
              </a:rPr>
              <a:t>The NAEP DATA explorer reports that 67 and 45 percent of fourth-graders with IEDs performed below “below basic” in reading and math respectively in 2015. Similarly, 63 and 68 percent of eighth-graders with IEPs performed below “below basic” in reading and math respectively in 2015. </a:t>
            </a:r>
            <a:endParaRPr lang="en-US" sz="1200" i="1" kern="1200" dirty="0" smtClean="0">
              <a:solidFill>
                <a:schemeClr val="tx1"/>
              </a:solidFill>
              <a:effectLst/>
              <a:latin typeface="Arial" charset="0"/>
              <a:ea typeface="ＭＳ Ｐゴシック" pitchFamily="-48" charset="-128"/>
              <a:cs typeface="ＭＳ Ｐゴシック"/>
            </a:endParaRPr>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316037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2" y="4422460"/>
            <a:ext cx="5352268" cy="4188778"/>
          </a:xfrm>
        </p:spPr>
        <p:txBody>
          <a:bodyPr/>
          <a:lstStyle/>
          <a:p>
            <a:r>
              <a:rPr lang="en-US" i="1" baseline="0" dirty="0" smtClean="0"/>
              <a:t>For more information on CICO, see these and other resources from the OSEP Technical Assistance Center on Positive Behavioral Interventions and Supports (PBIS), http://www.pbis.org/.</a:t>
            </a:r>
          </a:p>
          <a:p>
            <a:endParaRPr lang="en-US" i="1" dirty="0" smtClean="0"/>
          </a:p>
          <a:p>
            <a:r>
              <a:rPr lang="en-US" i="1" dirty="0"/>
              <a:t>School-Wide Tier II Interventions: Check-In Check-Out Getting Started Workbook. http://www.pbis.org/common/pbisresources/presentations/8APBS_Tier2_GettingStartedWorkbook.pdf</a:t>
            </a:r>
          </a:p>
          <a:p>
            <a:endParaRPr lang="en-US" i="1" dirty="0"/>
          </a:p>
          <a:p>
            <a:r>
              <a:rPr lang="en-US" i="1" dirty="0"/>
              <a:t>Presentations on CICO</a:t>
            </a:r>
          </a:p>
          <a:p>
            <a:pPr marL="173304" indent="-173304">
              <a:buFont typeface="Arial" pitchFamily="34" charset="0"/>
              <a:buChar char="•"/>
            </a:pPr>
            <a:r>
              <a:rPr lang="en-US" sz="1000" i="1" dirty="0"/>
              <a:t>Check In Check Out: A Targeted Intervention (PBIS in Costa Mesa, CA), http://www.pbis.org/pbis_resource_detail_page.aspx?Type=1&amp;PBIS_ResourceID=183</a:t>
            </a:r>
          </a:p>
          <a:p>
            <a:pPr marL="173304" indent="-173304">
              <a:buFont typeface="Arial" pitchFamily="34" charset="0"/>
              <a:buChar char="•"/>
            </a:pPr>
            <a:r>
              <a:rPr lang="en-US" sz="1000" i="1" dirty="0"/>
              <a:t>The Behavior Education Program (BEP): Advanced Training on a Check In/Check Out Intervention for Students at Risk (Chicago Forum-07), http://www.pbis.org/pbis_resource_detail_page.aspx?Type=1&amp;PBIS_ResourceID=688</a:t>
            </a:r>
          </a:p>
          <a:p>
            <a:pPr marL="173304" indent="-173304">
              <a:buFont typeface="Arial" pitchFamily="34" charset="0"/>
              <a:buChar char="•"/>
            </a:pPr>
            <a:r>
              <a:rPr lang="en-US" sz="1000" i="1" dirty="0"/>
              <a:t>The Behavior Education Program (BEP): Basic Steps of Check In/Check Out (Chicago Forum-07), http://www.pbis.org/pbis_resource_detail_page.aspx?Type=1&amp;PBIS_ResourceID=669</a:t>
            </a:r>
          </a:p>
          <a:p>
            <a:pPr marL="173304" indent="-173304">
              <a:buFont typeface="Arial" pitchFamily="34" charset="0"/>
              <a:buChar char="•"/>
            </a:pPr>
            <a:r>
              <a:rPr lang="en-US" sz="1000" i="1" dirty="0"/>
              <a:t>Check In Check Out: A Targeted Intervention (PBIS in Costa Mesa, CA), http://www.pbis.org/pbis_resource_detail_page.aspx?Type=1&amp;PBIS_ResourceID=183</a:t>
            </a:r>
          </a:p>
        </p:txBody>
      </p:sp>
      <p:sp>
        <p:nvSpPr>
          <p:cNvPr id="4" name="Slide Number Placeholder 3"/>
          <p:cNvSpPr>
            <a:spLocks noGrp="1"/>
          </p:cNvSpPr>
          <p:nvPr>
            <p:ph type="sldNum" sz="quarter" idx="10"/>
          </p:nvPr>
        </p:nvSpPr>
        <p:spPr/>
        <p:txBody>
          <a:bodyPr/>
          <a:lstStyle/>
          <a:p>
            <a:fld id="{1BCF944E-AC27-4BEA-9C0A-695BFCE7C965}" type="slidenum">
              <a:rPr lang="en-US" smtClean="0"/>
              <a:pPr/>
              <a:t>60</a:t>
            </a:fld>
            <a:endParaRPr lang="en-US" dirty="0"/>
          </a:p>
        </p:txBody>
      </p:sp>
    </p:spTree>
    <p:extLst>
      <p:ext uri="{BB962C8B-B14F-4D97-AF65-F5344CB8AC3E}">
        <p14:creationId xmlns:p14="http://schemas.microsoft.com/office/powerpoint/2010/main" val="4098440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61</a:t>
            </a:fld>
            <a:endParaRPr lang="en-US" dirty="0"/>
          </a:p>
        </p:txBody>
      </p:sp>
    </p:spTree>
    <p:extLst>
      <p:ext uri="{BB962C8B-B14F-4D97-AF65-F5344CB8AC3E}">
        <p14:creationId xmlns:p14="http://schemas.microsoft.com/office/powerpoint/2010/main" val="5330030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Ryan is receiving CICO as a standardized secondary intervention, his progress is being monitored with the school’s standard CICO card. It has not been customized at this point.</a:t>
            </a:r>
          </a:p>
          <a:p>
            <a:endParaRPr lang="en-US" baseline="0" dirty="0" smtClean="0"/>
          </a:p>
          <a:p>
            <a:r>
              <a:rPr lang="en-US" i="0" baseline="0" dirty="0" smtClean="0"/>
              <a:t>For each period of the school day, the appropriate teacher will rate how well, on a scale of 0</a:t>
            </a:r>
            <a:r>
              <a:rPr lang="en-US" i="0" baseline="0" dirty="0" smtClean="0">
                <a:latin typeface="Calibri"/>
              </a:rPr>
              <a:t>–</a:t>
            </a:r>
            <a:r>
              <a:rPr lang="en-US" i="0" baseline="0" dirty="0" smtClean="0"/>
              <a:t>2, Ryan met the three school-wide expectations.</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62</a:t>
            </a:fld>
            <a:endParaRPr lang="en-US" dirty="0"/>
          </a:p>
        </p:txBody>
      </p:sp>
    </p:spTree>
    <p:extLst>
      <p:ext uri="{BB962C8B-B14F-4D97-AF65-F5344CB8AC3E}">
        <p14:creationId xmlns:p14="http://schemas.microsoft.com/office/powerpoint/2010/main" val="3325379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 Click at underlined text.</a:t>
            </a:r>
          </a:p>
          <a:p>
            <a:endParaRPr lang="en-US" dirty="0" smtClean="0"/>
          </a:p>
          <a:p>
            <a:r>
              <a:rPr lang="en-US" dirty="0" smtClean="0"/>
              <a:t>The team will collect </a:t>
            </a:r>
            <a:r>
              <a:rPr lang="en-US" b="0" u="sng" dirty="0" smtClean="0"/>
              <a:t>progress</a:t>
            </a:r>
            <a:r>
              <a:rPr lang="en-US" dirty="0" smtClean="0"/>
              <a:t> monitoring and fidelity data to determine if </a:t>
            </a:r>
            <a:r>
              <a:rPr lang="en-US" b="0" u="sng" dirty="0" smtClean="0"/>
              <a:t>CICO</a:t>
            </a:r>
            <a:r>
              <a:rPr lang="en-US" dirty="0" smtClean="0"/>
              <a:t> is working for Ryan. If he is not responding</a:t>
            </a:r>
            <a:r>
              <a:rPr lang="en-US" baseline="0" dirty="0" smtClean="0"/>
              <a:t> sufficiently to meet his goal, the team will </a:t>
            </a:r>
            <a:r>
              <a:rPr lang="en-US" b="0" baseline="0" dirty="0" smtClean="0"/>
              <a:t>intensify</a:t>
            </a:r>
            <a:r>
              <a:rPr lang="en-US" baseline="0" dirty="0" smtClean="0"/>
              <a:t> the secondary intervention.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63</a:t>
            </a:fld>
            <a:endParaRPr lang="en-US" dirty="0"/>
          </a:p>
        </p:txBody>
      </p:sp>
    </p:spTree>
    <p:extLst>
      <p:ext uri="{BB962C8B-B14F-4D97-AF65-F5344CB8AC3E}">
        <p14:creationId xmlns:p14="http://schemas.microsoft.com/office/powerpoint/2010/main" val="24937567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measures of Ryan’s behavior are collected—the points earned on his CICO card and his office discipline referrals (ODRs). His teacher uses a brief, self-assessment checklist to verify that the intervention is implemented according to recommended procedures.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64</a:t>
            </a:fld>
            <a:endParaRPr lang="en-US" dirty="0"/>
          </a:p>
        </p:txBody>
      </p:sp>
    </p:spTree>
    <p:extLst>
      <p:ext uri="{BB962C8B-B14F-4D97-AF65-F5344CB8AC3E}">
        <p14:creationId xmlns:p14="http://schemas.microsoft.com/office/powerpoint/2010/main" val="29191544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sz="1300" dirty="0"/>
              <a:t>Although some progress was evident, Ryan continued to have an unacceptable number of ODRs based on school cut points, and he met his daily report card goal of earning 80 percent of his CICO points only 40 percent of the time. </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65</a:t>
            </a:fld>
            <a:endParaRPr lang="en-US" dirty="0"/>
          </a:p>
        </p:txBody>
      </p:sp>
    </p:spTree>
    <p:extLst>
      <p:ext uri="{BB962C8B-B14F-4D97-AF65-F5344CB8AC3E}">
        <p14:creationId xmlns:p14="http://schemas.microsoft.com/office/powerpoint/2010/main" val="327198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66</a:t>
            </a:fld>
            <a:endParaRPr lang="en-US" dirty="0"/>
          </a:p>
        </p:txBody>
      </p:sp>
    </p:spTree>
    <p:extLst>
      <p:ext uri="{BB962C8B-B14F-4D97-AF65-F5344CB8AC3E}">
        <p14:creationId xmlns:p14="http://schemas.microsoft.com/office/powerpoint/2010/main" val="1001914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Ryan</a:t>
            </a:r>
            <a:r>
              <a:rPr lang="en-US" baseline="0" dirty="0" smtClean="0"/>
              <a:t> was not responding to CICO, the intervention needed to be adapted. </a:t>
            </a:r>
            <a:r>
              <a:rPr lang="en-US" dirty="0" smtClean="0"/>
              <a:t>The</a:t>
            </a:r>
            <a:r>
              <a:rPr lang="en-US" baseline="0" dirty="0" smtClean="0"/>
              <a:t> team thought that merely intensifying the CICO intervention with quantitative changes would not be enough and </a:t>
            </a:r>
            <a:r>
              <a:rPr lang="en-US" dirty="0" smtClean="0"/>
              <a:t>decided to </a:t>
            </a:r>
            <a:r>
              <a:rPr lang="en-US" baseline="0" dirty="0" smtClean="0"/>
              <a:t>collect more data about his skill deficits.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67</a:t>
            </a:fld>
            <a:endParaRPr lang="en-US" dirty="0"/>
          </a:p>
        </p:txBody>
      </p:sp>
    </p:spTree>
    <p:extLst>
      <p:ext uri="{BB962C8B-B14F-4D97-AF65-F5344CB8AC3E}">
        <p14:creationId xmlns:p14="http://schemas.microsoft.com/office/powerpoint/2010/main" val="2493756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68</a:t>
            </a:fld>
            <a:endParaRPr lang="en-US" dirty="0"/>
          </a:p>
        </p:txBody>
      </p:sp>
    </p:spTree>
    <p:extLst>
      <p:ext uri="{BB962C8B-B14F-4D97-AF65-F5344CB8AC3E}">
        <p14:creationId xmlns:p14="http://schemas.microsoft.com/office/powerpoint/2010/main" val="1532074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hypothesized</a:t>
            </a:r>
            <a:r>
              <a:rPr lang="en-US" baseline="0" dirty="0" smtClean="0"/>
              <a:t> that Ryan has social skills deficits, so they decided to add social skills group instruction to CICO. His progress will be monitored with a modified CICO card that reflects the intervention adaptation.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69</a:t>
            </a:fld>
            <a:endParaRPr lang="en-US" dirty="0"/>
          </a:p>
        </p:txBody>
      </p:sp>
    </p:spTree>
    <p:extLst>
      <p:ext uri="{BB962C8B-B14F-4D97-AF65-F5344CB8AC3E}">
        <p14:creationId xmlns:p14="http://schemas.microsoft.com/office/powerpoint/2010/main" val="27480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dirty="0" smtClean="0"/>
              <a:t>The achievement gap between students with and without a learning disability</a:t>
            </a:r>
            <a:r>
              <a:rPr lang="en-US" baseline="0" dirty="0" smtClean="0"/>
              <a:t> (LD) increases as students advance from one grade to the next. By the secondary level, students with an LD are, on average, three years behind in reading and mathematics.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a:t>
            </a:fld>
            <a:endParaRPr lang="en-US" dirty="0"/>
          </a:p>
        </p:txBody>
      </p:sp>
    </p:spTree>
    <p:extLst>
      <p:ext uri="{BB962C8B-B14F-4D97-AF65-F5344CB8AC3E}">
        <p14:creationId xmlns:p14="http://schemas.microsoft.com/office/powerpoint/2010/main" val="41695726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CICO card is modified, but overall g</a:t>
            </a:r>
            <a:r>
              <a:rPr lang="en-US" dirty="0" smtClean="0"/>
              <a:t>oals still reflect</a:t>
            </a:r>
            <a:r>
              <a:rPr lang="en-US" baseline="0" dirty="0" smtClean="0"/>
              <a:t> school-wide expectations. The specific skills associated with each goal are being taught in Ryan’s social skills group.</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70</a:t>
            </a:fld>
            <a:endParaRPr lang="en-US" dirty="0"/>
          </a:p>
        </p:txBody>
      </p:sp>
    </p:spTree>
    <p:extLst>
      <p:ext uri="{BB962C8B-B14F-4D97-AF65-F5344CB8AC3E}">
        <p14:creationId xmlns:p14="http://schemas.microsoft.com/office/powerpoint/2010/main" val="42722297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that Ryan met his</a:t>
            </a:r>
            <a:r>
              <a:rPr lang="en-US" baseline="0" dirty="0" smtClean="0"/>
              <a:t> CICO points goal on 5 of 10 days. He received two ODRs during that time.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71</a:t>
            </a:fld>
            <a:endParaRPr lang="en-US" dirty="0"/>
          </a:p>
        </p:txBody>
      </p:sp>
    </p:spTree>
    <p:extLst>
      <p:ext uri="{BB962C8B-B14F-4D97-AF65-F5344CB8AC3E}">
        <p14:creationId xmlns:p14="http://schemas.microsoft.com/office/powerpoint/2010/main" val="31163673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72</a:t>
            </a:fld>
            <a:endParaRPr lang="en-US" dirty="0"/>
          </a:p>
        </p:txBody>
      </p:sp>
    </p:spTree>
    <p:extLst>
      <p:ext uri="{BB962C8B-B14F-4D97-AF65-F5344CB8AC3E}">
        <p14:creationId xmlns:p14="http://schemas.microsoft.com/office/powerpoint/2010/main" val="38040482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Because Ryan did not respond to adapted CICO, the team decided to conduct an FBA to guide the development of a Behavior Intervention Plan (BIP).</a:t>
            </a:r>
            <a:endParaRPr lang="en-US" b="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73</a:t>
            </a:fld>
            <a:endParaRPr lang="en-US" dirty="0"/>
          </a:p>
        </p:txBody>
      </p:sp>
    </p:spTree>
    <p:extLst>
      <p:ext uri="{BB962C8B-B14F-4D97-AF65-F5344CB8AC3E}">
        <p14:creationId xmlns:p14="http://schemas.microsoft.com/office/powerpoint/2010/main" val="41940257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After clearly defining Ryan’s problem behavior and gathering more information (teacher and parent reports, observations of student behavior, review of existing data), the team began to analyze the function of Ryan’s behavior.</a:t>
            </a:r>
          </a:p>
          <a:p>
            <a:endParaRPr lang="en-US" sz="1300" dirty="0"/>
          </a:p>
          <a:p>
            <a:r>
              <a:rPr lang="en-US" sz="1300" dirty="0"/>
              <a:t>In determining the function of Ryan’s behavior, the team will be better equipped to address Ryan’s problem behaviors by encouraging replacement behaviors that serve the same function.</a:t>
            </a:r>
          </a:p>
          <a:p>
            <a:endParaRPr lang="en-US" dirty="0" smtClean="0"/>
          </a:p>
          <a:p>
            <a:r>
              <a:rPr lang="en-US" i="1" dirty="0" smtClean="0"/>
              <a:t>Review</a:t>
            </a:r>
            <a:r>
              <a:rPr lang="en-US" i="1" baseline="0" dirty="0" smtClean="0"/>
              <a:t> table.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74</a:t>
            </a:fld>
            <a:endParaRPr lang="en-US" dirty="0"/>
          </a:p>
        </p:txBody>
      </p:sp>
    </p:spTree>
    <p:extLst>
      <p:ext uri="{BB962C8B-B14F-4D97-AF65-F5344CB8AC3E}">
        <p14:creationId xmlns:p14="http://schemas.microsoft.com/office/powerpoint/2010/main" val="1929605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75</a:t>
            </a:fld>
            <a:endParaRPr lang="en-US" dirty="0"/>
          </a:p>
        </p:txBody>
      </p:sp>
    </p:spTree>
    <p:extLst>
      <p:ext uri="{BB962C8B-B14F-4D97-AF65-F5344CB8AC3E}">
        <p14:creationId xmlns:p14="http://schemas.microsoft.com/office/powerpoint/2010/main" val="4915710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Ryan’s Behavior Intervention Plan addresses the functions noted in the FBA:</a:t>
            </a:r>
          </a:p>
          <a:p>
            <a:pPr marL="173304" lvl="1" indent="-173304" defTabSz="924287">
              <a:buFont typeface="Arial" pitchFamily="34" charset="0"/>
              <a:buChar char="•"/>
              <a:defRPr/>
            </a:pPr>
            <a:r>
              <a:rPr lang="en-US" sz="1300" dirty="0">
                <a:ea typeface="Calibri"/>
                <a:cs typeface="Times New Roman"/>
              </a:rPr>
              <a:t>Gain attention from peers.</a:t>
            </a:r>
          </a:p>
          <a:p>
            <a:pPr marL="173304" lvl="1" indent="-173304" defTabSz="924287">
              <a:buFont typeface="Arial" pitchFamily="34" charset="0"/>
              <a:buChar char="•"/>
              <a:defRPr/>
            </a:pPr>
            <a:r>
              <a:rPr lang="en-US" sz="1300" dirty="0">
                <a:ea typeface="Calibri"/>
                <a:cs typeface="Times New Roman"/>
              </a:rPr>
              <a:t>Avoid difficult tasks.</a:t>
            </a:r>
          </a:p>
          <a:p>
            <a:pPr marL="173304" lvl="1" indent="-173304" defTabSz="924287">
              <a:buFont typeface="Arial" pitchFamily="34" charset="0"/>
              <a:buChar char="•"/>
              <a:defRPr/>
            </a:pPr>
            <a:endParaRPr lang="en-US" sz="1300" dirty="0"/>
          </a:p>
          <a:p>
            <a:pPr marL="0" lvl="1" defTabSz="924287">
              <a:defRPr/>
            </a:pPr>
            <a:r>
              <a:rPr lang="en-US" sz="1300"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76</a:t>
            </a:fld>
            <a:endParaRPr lang="en-US" dirty="0"/>
          </a:p>
        </p:txBody>
      </p:sp>
    </p:spTree>
    <p:extLst>
      <p:ext uri="{BB962C8B-B14F-4D97-AF65-F5344CB8AC3E}">
        <p14:creationId xmlns:p14="http://schemas.microsoft.com/office/powerpoint/2010/main" val="30834243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dirty="0" smtClean="0"/>
              <a:t>DBR uses ratings of a general outcome behavior following a specified observation period (e.g., lunch, class period).</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77</a:t>
            </a:fld>
            <a:endParaRPr lang="en-US" dirty="0"/>
          </a:p>
        </p:txBody>
      </p:sp>
    </p:spTree>
    <p:extLst>
      <p:ext uri="{BB962C8B-B14F-4D97-AF65-F5344CB8AC3E}">
        <p14:creationId xmlns:p14="http://schemas.microsoft.com/office/powerpoint/2010/main" val="35973811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p>
          <a:p>
            <a:endParaRPr lang="en-US" i="0" dirty="0" smtClean="0"/>
          </a:p>
          <a:p>
            <a:r>
              <a:rPr lang="en-US" i="0" dirty="0" smtClean="0"/>
              <a:t>Ryan’s behavior has markedly</a:t>
            </a:r>
            <a:r>
              <a:rPr lang="en-US" i="0" baseline="0" dirty="0" smtClean="0"/>
              <a:t> improved and the team thinks the plan is working. However, this is not to say that his behavior is perfect. Teams should remember that we are not expecting students like Ryan to become the best behaved student in the class but to behave in a manner more similar to their peers.</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78</a:t>
            </a:fld>
            <a:endParaRPr lang="en-US" dirty="0"/>
          </a:p>
        </p:txBody>
      </p:sp>
    </p:spTree>
    <p:extLst>
      <p:ext uri="{BB962C8B-B14F-4D97-AF65-F5344CB8AC3E}">
        <p14:creationId xmlns:p14="http://schemas.microsoft.com/office/powerpoint/2010/main" val="18955760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p>
          <a:p>
            <a:endParaRPr lang="en-US" i="1" dirty="0" smtClean="0"/>
          </a:p>
          <a:p>
            <a:r>
              <a:rPr lang="en-US" i="0" dirty="0" smtClean="0"/>
              <a:t>In most cases, students who need DBI will require ongoing support, not a temporary</a:t>
            </a:r>
            <a:r>
              <a:rPr lang="en-US" i="0" baseline="0" dirty="0" smtClean="0"/>
              <a:t> intervention. It is important to continue monitoring progress and adjusting the intervention if data indicate that changes are needed.</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79</a:t>
            </a:fld>
            <a:endParaRPr lang="en-US" dirty="0"/>
          </a:p>
        </p:txBody>
      </p:sp>
    </p:spTree>
    <p:extLst>
      <p:ext uri="{BB962C8B-B14F-4D97-AF65-F5344CB8AC3E}">
        <p14:creationId xmlns:p14="http://schemas.microsoft.com/office/powerpoint/2010/main" val="190136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 There are</a:t>
            </a:r>
            <a:r>
              <a:rPr lang="en-US" i="1" baseline="0" dirty="0" smtClean="0"/>
              <a:t> differences in how “dropout” was defined in these sources (The Condition of Education 2012 and 2006), and 2006 was the latest available data broken out for students with disabilities.</a:t>
            </a:r>
            <a:endParaRPr lang="en-US" i="0" baseline="0" dirty="0" smtClean="0"/>
          </a:p>
          <a:p>
            <a:endParaRPr lang="en-US" baseline="0" dirty="0" smtClean="0"/>
          </a:p>
          <a:p>
            <a:r>
              <a:rPr lang="en-US" baseline="0" dirty="0" smtClean="0"/>
              <a:t>In general, students with disabilities have a much higher dropout rate. </a:t>
            </a:r>
            <a:r>
              <a:rPr lang="en-US" dirty="0" smtClean="0"/>
              <a:t>Students in the Emotional Disturbance category had the highest dropout rate of all disability</a:t>
            </a:r>
            <a:r>
              <a:rPr lang="en-US" baseline="0" dirty="0" smtClean="0"/>
              <a:t> categories, followed by Learning Disabilities.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24453201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80</a:t>
            </a:fld>
            <a:endParaRPr lang="en-US" dirty="0"/>
          </a:p>
        </p:txBody>
      </p:sp>
    </p:spTree>
    <p:extLst>
      <p:ext uri="{BB962C8B-B14F-4D97-AF65-F5344CB8AC3E}">
        <p14:creationId xmlns:p14="http://schemas.microsoft.com/office/powerpoint/2010/main" val="28149226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04" indent="-173304">
              <a:buFont typeface="Arial" pitchFamily="34" charset="0"/>
              <a:buChar char="•"/>
            </a:pPr>
            <a:r>
              <a:rPr lang="en-US" b="1" dirty="0" smtClean="0"/>
              <a:t>DBI is intense—relatively few students should need it</a:t>
            </a:r>
            <a:r>
              <a:rPr lang="en-US" sz="1300" dirty="0"/>
              <a:t>.</a:t>
            </a:r>
          </a:p>
          <a:p>
            <a:pPr marL="635448" lvl="1" indent="-173304">
              <a:buFont typeface="Arial" pitchFamily="34" charset="0"/>
              <a:buChar char="•"/>
            </a:pPr>
            <a:r>
              <a:rPr lang="en-US" sz="1300" dirty="0"/>
              <a:t>If more than 3 to 5 percent of students in a school appear to require DBI, consider evaluating core instruction, school-wide behavior supports, and secondary intervention programs. </a:t>
            </a:r>
          </a:p>
          <a:p>
            <a:pPr marL="173304" indent="-173304">
              <a:buFont typeface="Arial" pitchFamily="34" charset="0"/>
              <a:buChar char="•"/>
            </a:pPr>
            <a:r>
              <a:rPr lang="en-US" sz="1300" b="1" dirty="0"/>
              <a:t>Academic and behavior supports do not exist in isolation</a:t>
            </a:r>
            <a:r>
              <a:rPr lang="en-US" sz="1300" dirty="0"/>
              <a:t>.</a:t>
            </a:r>
          </a:p>
          <a:p>
            <a:pPr marL="635448" lvl="1" indent="-173304">
              <a:buFont typeface="Arial" pitchFamily="34" charset="0"/>
              <a:buChar char="•"/>
            </a:pPr>
            <a:r>
              <a:rPr lang="en-US" sz="1300" dirty="0"/>
              <a:t>They are often most successful when combined to meet students’ individual needs. </a:t>
            </a:r>
          </a:p>
          <a:p>
            <a:pPr marL="173304" indent="-173304">
              <a:buFont typeface="Arial" pitchFamily="34" charset="0"/>
              <a:buChar char="•"/>
            </a:pPr>
            <a:r>
              <a:rPr lang="en-US" sz="1300" b="1" dirty="0"/>
              <a:t>Don’t make too many intervention adaptations at the same time</a:t>
            </a:r>
            <a:r>
              <a:rPr lang="en-US" sz="1300" dirty="0"/>
              <a:t>.</a:t>
            </a:r>
          </a:p>
          <a:p>
            <a:pPr marL="635448" lvl="1" indent="-173304">
              <a:buFont typeface="Arial" pitchFamily="34" charset="0"/>
              <a:buChar char="•"/>
            </a:pPr>
            <a:r>
              <a:rPr lang="en-US" sz="1300" dirty="0"/>
              <a:t>It may be tempting to try everything at once because you want to help a student as soon as possible, but if you make all possible changes at the same time, you won’t know which ones the student needs (any improvement in performance could be the result of one or more adaptations). Fewer changes may also make implementation more sustainable.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81</a:t>
            </a:fld>
            <a:endParaRPr lang="en-US" dirty="0"/>
          </a:p>
        </p:txBody>
      </p:sp>
    </p:spTree>
    <p:extLst>
      <p:ext uri="{BB962C8B-B14F-4D97-AF65-F5344CB8AC3E}">
        <p14:creationId xmlns:p14="http://schemas.microsoft.com/office/powerpoint/2010/main" val="21072705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7">
              <a:defRPr/>
            </a:pPr>
            <a:r>
              <a:rPr lang="en-US" i="1" dirty="0" smtClean="0"/>
              <a:t>Read slide.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82</a:t>
            </a:fld>
            <a:endParaRPr lang="en-US" dirty="0"/>
          </a:p>
        </p:txBody>
      </p:sp>
    </p:spTree>
    <p:extLst>
      <p:ext uri="{BB962C8B-B14F-4D97-AF65-F5344CB8AC3E}">
        <p14:creationId xmlns:p14="http://schemas.microsoft.com/office/powerpoint/2010/main" val="41348108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072" indent="-231072">
              <a:buAutoNum type="arabicPeriod"/>
            </a:pPr>
            <a:r>
              <a:rPr lang="en-US" dirty="0" smtClean="0"/>
              <a:t>Five components:</a:t>
            </a:r>
          </a:p>
          <a:p>
            <a:pPr marL="982056" lvl="1" indent="-519912">
              <a:buAutoNum type="arabicPeriod"/>
            </a:pPr>
            <a:r>
              <a:rPr lang="en-US" dirty="0" smtClean="0"/>
              <a:t>Secondary intervention program, delivered with greater intensity</a:t>
            </a:r>
          </a:p>
          <a:p>
            <a:pPr marL="982056" lvl="1" indent="-519912">
              <a:buAutoNum type="arabicPeriod"/>
            </a:pPr>
            <a:r>
              <a:rPr lang="en-US" dirty="0" smtClean="0"/>
              <a:t>Progress monitoring</a:t>
            </a:r>
          </a:p>
          <a:p>
            <a:pPr marL="982056" lvl="1" indent="-519912">
              <a:buAutoNum type="arabicPeriod"/>
            </a:pPr>
            <a:r>
              <a:rPr lang="en-US" dirty="0" smtClean="0"/>
              <a:t>Diagnostic assessment</a:t>
            </a:r>
          </a:p>
          <a:p>
            <a:pPr marL="982056" lvl="1" indent="-519912">
              <a:buAutoNum type="arabicPeriod"/>
            </a:pPr>
            <a:r>
              <a:rPr lang="en-US" dirty="0" smtClean="0"/>
              <a:t>Adaptation</a:t>
            </a:r>
          </a:p>
          <a:p>
            <a:pPr marL="982056" lvl="1" indent="-519912">
              <a:buAutoNum type="arabicPeriod"/>
            </a:pPr>
            <a:r>
              <a:rPr lang="en-US" dirty="0" smtClean="0"/>
              <a:t>Continued progress monitoring, with adaptations occurring whenever needed to ensure adequate progress</a:t>
            </a:r>
          </a:p>
          <a:p>
            <a:pPr marL="231072" indent="-231072">
              <a:buAutoNum type="arabicPeriod"/>
            </a:pPr>
            <a:r>
              <a:rPr lang="en-US" dirty="0" smtClean="0"/>
              <a:t>Intensive interventions have increased in intensity and are individualized, whereas secondary interventions are standardized. Increased intensity may reflect group size,</a:t>
            </a:r>
            <a:r>
              <a:rPr lang="en-US" baseline="0" dirty="0" smtClean="0"/>
              <a:t> length and frequency of intervention sessions, and frequency of progress monitoring. </a:t>
            </a:r>
            <a:r>
              <a:rPr lang="en-US" dirty="0" smtClean="0"/>
              <a:t>Implications for cost and efficiency.</a:t>
            </a:r>
          </a:p>
          <a:p>
            <a:pPr marL="231072" indent="-231072">
              <a:buAutoNum type="arabicPeriod"/>
            </a:pPr>
            <a:r>
              <a:rPr lang="en-US" dirty="0"/>
              <a:t>Quantitative—changes</a:t>
            </a:r>
            <a:r>
              <a:rPr lang="en-US" baseline="0" dirty="0" smtClean="0"/>
              <a:t> in amounts/numbers (e.g., group size, frequency of intervention, duration of intervention)</a:t>
            </a:r>
            <a:r>
              <a:rPr lang="en-US" dirty="0" smtClean="0"/>
              <a:t>; </a:t>
            </a:r>
            <a:br>
              <a:rPr lang="en-US" dirty="0" smtClean="0"/>
            </a:br>
            <a:r>
              <a:rPr lang="en-US" dirty="0" smtClean="0"/>
              <a:t>Qualitative—changes in content/</a:t>
            </a:r>
            <a:r>
              <a:rPr lang="en-US" baseline="0" dirty="0" smtClean="0"/>
              <a:t>format (e.g., materials, interventionist, delivery method, student response format)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83</a:t>
            </a:fld>
            <a:endParaRPr lang="en-US" dirty="0"/>
          </a:p>
        </p:txBody>
      </p:sp>
    </p:spTree>
    <p:extLst>
      <p:ext uri="{BB962C8B-B14F-4D97-AF65-F5344CB8AC3E}">
        <p14:creationId xmlns:p14="http://schemas.microsoft.com/office/powerpoint/2010/main" val="33635956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84</a:t>
            </a:fld>
            <a:endParaRPr lang="en-US" dirty="0"/>
          </a:p>
        </p:txBody>
      </p:sp>
    </p:spTree>
    <p:extLst>
      <p:ext uri="{BB962C8B-B14F-4D97-AF65-F5344CB8AC3E}">
        <p14:creationId xmlns:p14="http://schemas.microsoft.com/office/powerpoint/2010/main" val="22680142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85</a:t>
            </a:fld>
            <a:endParaRPr lang="en-US" dirty="0"/>
          </a:p>
        </p:txBody>
      </p:sp>
    </p:spTree>
    <p:extLst>
      <p:ext uri="{BB962C8B-B14F-4D97-AF65-F5344CB8AC3E}">
        <p14:creationId xmlns:p14="http://schemas.microsoft.com/office/powerpoint/2010/main" val="36757082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86</a:t>
            </a:fld>
            <a:endParaRPr lang="en-US" dirty="0"/>
          </a:p>
        </p:txBody>
      </p:sp>
    </p:spTree>
    <p:extLst>
      <p:ext uri="{BB962C8B-B14F-4D97-AF65-F5344CB8AC3E}">
        <p14:creationId xmlns:p14="http://schemas.microsoft.com/office/powerpoint/2010/main" val="37909466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87</a:t>
            </a:fld>
            <a:endParaRPr lang="en-US" dirty="0"/>
          </a:p>
        </p:txBody>
      </p:sp>
    </p:spTree>
    <p:extLst>
      <p:ext uri="{BB962C8B-B14F-4D97-AF65-F5344CB8AC3E}">
        <p14:creationId xmlns:p14="http://schemas.microsoft.com/office/powerpoint/2010/main" val="17148121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88</a:t>
            </a:fld>
            <a:endParaRPr lang="en-US" dirty="0"/>
          </a:p>
        </p:txBody>
      </p:sp>
    </p:spTree>
    <p:extLst>
      <p:ext uri="{BB962C8B-B14F-4D97-AF65-F5344CB8AC3E}">
        <p14:creationId xmlns:p14="http://schemas.microsoft.com/office/powerpoint/2010/main" val="208967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These data come from the National Longitudinal Transition Study-2 (NLTS-2).</a:t>
            </a:r>
          </a:p>
          <a:p>
            <a:endParaRPr lang="en-US" i="1" dirty="0" smtClean="0"/>
          </a:p>
          <a:p>
            <a:r>
              <a:rPr lang="en-US" i="0" dirty="0" smtClean="0"/>
              <a:t>This</a:t>
            </a:r>
            <a:r>
              <a:rPr lang="en-US" i="0" baseline="0" dirty="0" smtClean="0"/>
              <a:t> pie chart shows how young adults with disabilities were engaged after high school. Overall, 15 percent had not engaged in paid employment, job training, or postsecondary education since leaving high school. This is significantly higher than the rate of 5 percent for young adults in the general population. Furthermore, 25.7 percent of students with disabilities were engaged in employment only, suggesting lower wages than those who gained employment following postsecondary education (see next slide).</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1505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B094D1B2-26D5-48CC-9B16-6583E954EFA6}"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Slide Number Placeholder 4"/>
          <p:cNvSpPr>
            <a:spLocks noGrp="1"/>
          </p:cNvSpPr>
          <p:nvPr>
            <p:ph type="sldNum" sz="quarter" idx="10"/>
          </p:nvPr>
        </p:nvSpPr>
        <p:spPr/>
        <p:txBody>
          <a:bodyPr/>
          <a:lstStyle/>
          <a:p>
            <a:fld id="{4DBB3109-6B36-4C42-ABE5-993D6B0A452A}"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94D1B2-26D5-48CC-9B16-6583E954EFA6}" type="slidenum">
              <a:rPr lang="en-US" smtClean="0"/>
              <a:t>‹#›</a:t>
            </a:fld>
            <a:endParaRPr lang="en-US" dirty="0"/>
          </a:p>
        </p:txBody>
      </p:sp>
    </p:spTree>
    <p:extLst>
      <p:ext uri="{BB962C8B-B14F-4D97-AF65-F5344CB8AC3E}">
        <p14:creationId xmlns:p14="http://schemas.microsoft.com/office/powerpoint/2010/main" val="1207997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1669269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4047258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066248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4224915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90169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295981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2791605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3033874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Slide Number Placeholder 4"/>
          <p:cNvSpPr>
            <a:spLocks noGrp="1"/>
          </p:cNvSpPr>
          <p:nvPr>
            <p:ph type="sldNum" sz="quarter" idx="10"/>
          </p:nvPr>
        </p:nvSpPr>
        <p:spPr/>
        <p:txBody>
          <a:bodyPr/>
          <a:lstStyle/>
          <a:p>
            <a:fld id="{4DBB3109-6B36-4C42-ABE5-993D6B0A452A}" type="slidenum">
              <a:rPr>
                <a:solidFill>
                  <a:prstClr val="white">
                    <a:lumMod val="75000"/>
                  </a:prstClr>
                </a:solidFill>
              </a:rPr>
              <a:pPr/>
              <a:t>‹#›</a:t>
            </a:fld>
            <a:endParaRPr dirty="0">
              <a:solidFill>
                <a:prstClr val="white">
                  <a:lumMod val="75000"/>
                </a:prstClr>
              </a:solidFill>
            </a:endParaRPr>
          </a:p>
        </p:txBody>
      </p:sp>
    </p:spTree>
    <p:extLst>
      <p:ext uri="{BB962C8B-B14F-4D97-AF65-F5344CB8AC3E}">
        <p14:creationId xmlns:p14="http://schemas.microsoft.com/office/powerpoint/2010/main" val="1834378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18440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2937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619876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B094D1B2-26D5-48CC-9B16-6583E954EFA6}"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432896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806075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198407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498135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74758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549486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Slide Number Placeholder 4"/>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632077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094D1B2-26D5-48CC-9B16-6583E954EFA6}"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879100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71160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33327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313622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209170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2.xml"/><Relationship Id="rId1" Type="http://schemas.openxmlformats.org/officeDocument/2006/relationships/slideLayout" Target="../slideLayouts/slideLayout3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3.xml"/><Relationship Id="rId1" Type="http://schemas.openxmlformats.org/officeDocument/2006/relationships/slideLayout" Target="../slideLayouts/slideLayout3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4.xml"/><Relationship Id="rId1" Type="http://schemas.openxmlformats.org/officeDocument/2006/relationships/slideLayout" Target="../slideLayouts/slideLayout3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5.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16.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402"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86"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056464863"/>
      </p:ext>
    </p:extLst>
  </p:cSld>
  <p:clrMap bg1="lt1" tx1="dk1" bg2="lt2" tx2="dk2" accent1="accent1" accent2="accent2" accent3="accent3" accent4="accent4" accent5="accent5" accent6="accent6" hlink="hlink" folHlink="folHlink"/>
  <p:sldLayoutIdLst>
    <p:sldLayoutId id="2147484388"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1810544862"/>
      </p:ext>
    </p:extLst>
  </p:cSld>
  <p:clrMap bg1="lt1" tx1="dk1" bg2="lt2" tx2="dk2" accent1="accent1" accent2="accent2" accent3="accent3" accent4="accent4" accent5="accent5" accent6="accent6" hlink="hlink" folHlink="folHlink"/>
  <p:sldLayoutIdLst>
    <p:sldLayoutId id="2147484390"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162195215"/>
      </p:ext>
    </p:extLst>
  </p:cSld>
  <p:clrMap bg1="lt1" tx1="dk1" bg2="lt2" tx2="dk2" accent1="accent1" accent2="accent2" accent3="accent3" accent4="accent4" accent5="accent5" accent6="accent6" hlink="hlink" folHlink="folHlink"/>
  <p:sldLayoutIdLst>
    <p:sldLayoutId id="2147484392"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2153085890"/>
      </p:ext>
    </p:extLst>
  </p:cSld>
  <p:clrMap bg1="lt1" tx1="dk1" bg2="lt2" tx2="dk2" accent1="accent1" accent2="accent2" accent3="accent3" accent4="accent4" accent5="accent5" accent6="accent6" hlink="hlink" folHlink="folHlink"/>
  <p:sldLayoutIdLst>
    <p:sldLayoutId id="2147484394"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1491063471"/>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403836562"/>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5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58"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60"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62"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7" r:id="rId13"/>
    <p:sldLayoutId id="2147484395" r:id="rId14"/>
    <p:sldLayoutId id="2147484418" r:id="rId15"/>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80"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82"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8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intensiveintervention.org/resources/tools-charts"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Excel_97-2003_Worksheet1.xls"/></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1.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Microsoft_Excel_97-2003_Worksheet2.xls"/></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hyperlink" Target="http://nces.ed.gov/pubs2012/2012045.pdf" TargetMode="External"/><Relationship Id="rId2" Type="http://schemas.openxmlformats.org/officeDocument/2006/relationships/notesSlide" Target="../notesSlides/notesSlide85.xml"/><Relationship Id="rId1" Type="http://schemas.openxmlformats.org/officeDocument/2006/relationships/slideLayout" Target="../slideLayouts/slideLayout5.xml"/><Relationship Id="rId4" Type="http://schemas.openxmlformats.org/officeDocument/2006/relationships/hyperlink" Target="http://www.ncld.org/images/stories/OnCapitolHill/PolicyRelatedPublications/stateofld/2011_state_of_ld_final.pdf"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nces.ed.gov/pubs2008/2008031.pdf" TargetMode="External"/><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www.nlts2.org/nlts2/reports/2011_09/nlts2_report_2011_09_complete.pdf" TargetMode="External"/><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8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
          <p:cNvSpPr>
            <a:spLocks noGrp="1"/>
          </p:cNvSpPr>
          <p:nvPr>
            <p:ph type="title"/>
          </p:nvPr>
        </p:nvSpPr>
        <p:spPr>
          <a:xfrm>
            <a:off x="640268" y="2458738"/>
            <a:ext cx="8228413" cy="1785104"/>
          </a:xfrm>
        </p:spPr>
        <p:txBody>
          <a:bodyPr>
            <a:noAutofit/>
          </a:bodyPr>
          <a:lstStyle/>
          <a:p>
            <a:pPr eaLnBrk="1" hangingPunct="1"/>
            <a:r>
              <a:rPr lang="en-US" sz="4400" dirty="0" smtClean="0">
                <a:ea typeface="ＭＳ Ｐゴシック" charset="-128"/>
              </a:rPr>
              <a:t>Introduction to Data-Based Individualization (DBI): Considerations for Implementation in Academics and Behavior</a:t>
            </a:r>
            <a:endParaRPr lang="en-US" sz="4400" dirty="0" smtClean="0">
              <a:solidFill>
                <a:schemeClr val="tx2"/>
              </a:solidFill>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4400" dirty="0" smtClean="0"/>
              <a:t>Need </a:t>
            </a:r>
            <a:r>
              <a:rPr lang="en-US" sz="4400" dirty="0"/>
              <a:t>for Intensive Intervention: Wage </a:t>
            </a:r>
            <a:r>
              <a:rPr lang="en-US" sz="4400" dirty="0" smtClean="0"/>
              <a:t>Comparison by Disability Status</a:t>
            </a:r>
            <a:endParaRPr lang="en-US" sz="4400" b="1" dirty="0">
              <a:solidFill>
                <a:schemeClr val="accent2"/>
              </a:solidFill>
            </a:endParaRPr>
          </a:p>
        </p:txBody>
      </p:sp>
      <p:pic>
        <p:nvPicPr>
          <p:cNvPr id="2050" name="Picture 2" descr="a bar chart that compares the average hourly wage in dollars for all out-of-high school young adults with disabilities and in the general population. Those with disabilities earn nine dollars and forty cents as oppose to thirteen dollars and twenty cents for those in the general population. "/>
          <p:cNvPicPr>
            <a:picLocks noChangeAspect="1" noChangeArrowheads="1"/>
          </p:cNvPicPr>
          <p:nvPr/>
        </p:nvPicPr>
        <p:blipFill rotWithShape="1">
          <a:blip r:embed="rId3">
            <a:extLst>
              <a:ext uri="{28A0092B-C50C-407E-A947-70E740481C1C}">
                <a14:useLocalDpi xmlns:a14="http://schemas.microsoft.com/office/drawing/2010/main" val="0"/>
              </a:ext>
            </a:extLst>
          </a:blip>
          <a:srcRect l="17874" t="48541" r="5314" b="7401"/>
          <a:stretch/>
        </p:blipFill>
        <p:spPr bwMode="auto">
          <a:xfrm>
            <a:off x="88758" y="2163649"/>
            <a:ext cx="9041684" cy="324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66271" y="5563673"/>
            <a:ext cx="3936064" cy="338554"/>
          </a:xfrm>
          <a:prstGeom prst="rect">
            <a:avLst/>
          </a:prstGeom>
          <a:noFill/>
        </p:spPr>
        <p:txBody>
          <a:bodyPr wrap="square" rtlCol="0">
            <a:spAutoFit/>
          </a:bodyPr>
          <a:lstStyle/>
          <a:p>
            <a:pPr algn="r"/>
            <a:r>
              <a:rPr lang="en-US" sz="1600" dirty="0" smtClean="0"/>
              <a:t>(**</a:t>
            </a:r>
            <a:r>
              <a:rPr lang="en-US" sz="1600" i="1" dirty="0" smtClean="0"/>
              <a:t>p</a:t>
            </a:r>
            <a:r>
              <a:rPr lang="en-US" sz="1600" dirty="0" smtClean="0"/>
              <a:t> </a:t>
            </a:r>
            <a:r>
              <a:rPr lang="en-US" sz="1600" dirty="0"/>
              <a:t>&lt; .</a:t>
            </a:r>
            <a:r>
              <a:rPr lang="en-US" sz="1600" dirty="0" smtClean="0"/>
              <a:t>01; Sanford et al., 2011, p. 27)</a:t>
            </a:r>
            <a:endParaRPr lang="en-US" sz="1600" dirty="0"/>
          </a:p>
        </p:txBody>
      </p:sp>
      <p:sp>
        <p:nvSpPr>
          <p:cNvPr id="11" name="Slide Number Placeholder 2"/>
          <p:cNvSpPr>
            <a:spLocks noGrp="1"/>
          </p:cNvSpPr>
          <p:nvPr>
            <p:ph type="sldNum" sz="quarter" idx="10"/>
          </p:nvPr>
        </p:nvSpPr>
        <p:spPr>
          <a:xfrm>
            <a:off x="8755131" y="6507316"/>
            <a:ext cx="157094" cy="153888"/>
          </a:xfrm>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3409505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6" descr="a bar graph that shows the percentage of young adults with disabilities who have ever enrolled in postsecondary education. Fourteen point six zero percent of young adults with disabilities have ever enrolled in four year colleges, twenty eight point three zero have enrolled in vocational, business, or technical schools. Thirty seven point four percent have enrolled in two year community colleges and fifty four point nine percent in any postsecondary school. " title="Percentage of Young Adults with Disabilities Who Have Ever Enrolled in Postsecondary Education"/>
          <p:cNvGraphicFramePr>
            <a:graphicFrameLocks noGrp="1"/>
          </p:cNvGraphicFramePr>
          <p:nvPr>
            <p:ph type="dgm" sz="quarter" idx="10"/>
            <p:extLst>
              <p:ext uri="{D42A27DB-BD31-4B8C-83A1-F6EECF244321}">
                <p14:modId xmlns:p14="http://schemas.microsoft.com/office/powerpoint/2010/main" val="95542540"/>
              </p:ext>
            </p:extLst>
          </p:nvPr>
        </p:nvGraphicFramePr>
        <p:xfrm>
          <a:off x="0" y="1003118"/>
          <a:ext cx="8905875" cy="50958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1"/>
          </p:nvPr>
        </p:nvSpPr>
        <p:spPr/>
        <p:txBody>
          <a:bodyPr/>
          <a:lstStyle/>
          <a:p>
            <a:pPr algn="r"/>
            <a:fld id="{F3477EC8-074D-41C4-94AE-E9EA7CEEA348}" type="slidenum">
              <a:rPr lang="en-US" smtClean="0"/>
              <a:pPr algn="r"/>
              <a:t>11</a:t>
            </a:fld>
            <a:endParaRPr lang="en-US" dirty="0"/>
          </a:p>
        </p:txBody>
      </p:sp>
      <p:sp>
        <p:nvSpPr>
          <p:cNvPr id="4" name="Title 3"/>
          <p:cNvSpPr>
            <a:spLocks noGrp="1"/>
          </p:cNvSpPr>
          <p:nvPr>
            <p:ph type="title"/>
          </p:nvPr>
        </p:nvSpPr>
        <p:spPr>
          <a:xfrm>
            <a:off x="218810" y="730028"/>
            <a:ext cx="8906256" cy="361468"/>
          </a:xfrm>
        </p:spPr>
        <p:txBody>
          <a:bodyPr>
            <a:noAutofit/>
          </a:bodyPr>
          <a:lstStyle/>
          <a:p>
            <a:pPr algn="l"/>
            <a:r>
              <a:rPr lang="en-US" sz="2800" b="0" dirty="0" smtClean="0"/>
              <a:t>Percentage of Young Adults With Disabilities Who Have Ever Enrolled in Postsecondary Education</a:t>
            </a:r>
            <a:endParaRPr lang="en-US" sz="2800" b="0" dirty="0"/>
          </a:p>
        </p:txBody>
      </p:sp>
    </p:spTree>
    <p:extLst>
      <p:ext uri="{BB962C8B-B14F-4D97-AF65-F5344CB8AC3E}">
        <p14:creationId xmlns:p14="http://schemas.microsoft.com/office/powerpoint/2010/main" val="1992643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a bar graph that shows the percentage of young adults with disabilities who have ever enrolled in postsecondary education. Fourteen point six zero percent of young adults with disabilities have ever enrolled in four year colleges, twenty eight point three zero have enrolled in vocational, business, or technical schools. Thirty seven point four percent have enrolled in two year community colleges and fifty four point nine percent in any postsecondary school."/>
          <p:cNvSpPr>
            <a:spLocks noGrp="1"/>
          </p:cNvSpPr>
          <p:nvPr>
            <p:ph type="title"/>
          </p:nvPr>
        </p:nvSpPr>
        <p:spPr>
          <a:xfrm>
            <a:off x="207935" y="740422"/>
            <a:ext cx="8906256" cy="361468"/>
          </a:xfrm>
        </p:spPr>
        <p:txBody>
          <a:bodyPr>
            <a:noAutofit/>
          </a:bodyPr>
          <a:lstStyle/>
          <a:p>
            <a:pPr algn="l"/>
            <a:r>
              <a:rPr lang="en-US" sz="2400" b="0" dirty="0" smtClean="0"/>
              <a:t>Need for Intensive Intervention: Percentage of Young Adults With Disabilities Completing Postsecondary School (Among Those Ever Enrolled)</a:t>
            </a:r>
            <a:endParaRPr lang="en-US" sz="2400" b="0" dirty="0"/>
          </a:p>
        </p:txBody>
      </p:sp>
      <p:graphicFrame>
        <p:nvGraphicFramePr>
          <p:cNvPr id="6" name="Chart 5" descr="a bar graph that shows the percentage of young adults with disabilities who have completed postsecondary education among those ever enrolled. Twenty nine point four zero percent of young adults with disabilities have ever completed a four year colleges, fifty four point six zero percent have completed a vocational, business, or technical schools. Twenty nine point seven have completed a two year community college and thrity eight point four percent completed any postsecondary school. " title="Bar Graph"/>
          <p:cNvGraphicFramePr>
            <a:graphicFrameLocks/>
          </p:cNvGraphicFramePr>
          <p:nvPr>
            <p:extLst>
              <p:ext uri="{D42A27DB-BD31-4B8C-83A1-F6EECF244321}">
                <p14:modId xmlns:p14="http://schemas.microsoft.com/office/powerpoint/2010/main" val="4224064555"/>
              </p:ext>
            </p:extLst>
          </p:nvPr>
        </p:nvGraphicFramePr>
        <p:xfrm>
          <a:off x="407257" y="1258861"/>
          <a:ext cx="8503920" cy="454152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descr="slide number"/>
          <p:cNvSpPr>
            <a:spLocks noGrp="1"/>
          </p:cNvSpPr>
          <p:nvPr>
            <p:ph type="sldNum" sz="quarter" idx="11"/>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1760511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5227" y="848828"/>
            <a:ext cx="8224837" cy="684485"/>
          </a:xfrm>
        </p:spPr>
        <p:txBody>
          <a:bodyPr>
            <a:noAutofit/>
          </a:bodyPr>
          <a:lstStyle/>
          <a:p>
            <a:r>
              <a:rPr lang="en-US" sz="4400" dirty="0" smtClean="0"/>
              <a:t>Need </a:t>
            </a:r>
            <a:r>
              <a:rPr lang="en-US" sz="4400" dirty="0"/>
              <a:t>for Intensive Intervention: </a:t>
            </a:r>
            <a:r>
              <a:rPr lang="en-US" sz="4400" dirty="0" smtClean="0"/>
              <a:t>Interaction With Criminal Justice System</a:t>
            </a:r>
            <a:endParaRPr lang="en-US" sz="4400" dirty="0"/>
          </a:p>
        </p:txBody>
      </p:sp>
      <p:pic>
        <p:nvPicPr>
          <p:cNvPr id="6146" name="Picture 2" descr="A table that shows criminal justice system. Across the top row, it lists the different disabilities - with an interaction across the first column - which divides the numbers to those Arrested one or more times and those Paroled one or more times. Data is provided for young adults. Twenty two point three of those with learning disability have been arrested one or more times and eleven point eight have been paroled. Sixteen point five for speech/language impairment for arrests, and six point three for parole. Twelve point five with Mental retardation have been arrested and five point two have been paroled. "/>
          <p:cNvPicPr>
            <a:picLocks noChangeAspect="1" noChangeArrowheads="1"/>
          </p:cNvPicPr>
          <p:nvPr/>
        </p:nvPicPr>
        <p:blipFill rotWithShape="1">
          <a:blip r:embed="rId3">
            <a:extLst>
              <a:ext uri="{28A0092B-C50C-407E-A947-70E740481C1C}">
                <a14:useLocalDpi xmlns:a14="http://schemas.microsoft.com/office/drawing/2010/main" val="0"/>
              </a:ext>
            </a:extLst>
          </a:blip>
          <a:srcRect l="25838" t="21484" r="10027" b="66173"/>
          <a:stretch/>
        </p:blipFill>
        <p:spPr bwMode="auto">
          <a:xfrm>
            <a:off x="0" y="1836133"/>
            <a:ext cx="9170504" cy="110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A table that shows criminal justice system. Across the top row, it lists the different disabilities - with an interaction across the first column - which divides the numbers to those Arrested one or more times and those Paroled one or more times. Data is provided for young adults. Twenty two point three of those with learning disability have been arrested one or more times and eleven point eight have been paroled. Sixteen point five for speech/language impairment for arrests, and six point three for parole. Twelve point five with Mental retardation have been arrested and five point two have been paroled. "/>
          <p:cNvSpPr txBox="1"/>
          <p:nvPr/>
        </p:nvSpPr>
        <p:spPr>
          <a:xfrm>
            <a:off x="238543" y="3366043"/>
            <a:ext cx="1630018" cy="492443"/>
          </a:xfrm>
          <a:prstGeom prst="rect">
            <a:avLst/>
          </a:prstGeom>
          <a:noFill/>
        </p:spPr>
        <p:txBody>
          <a:bodyPr wrap="square" rtlCol="0">
            <a:spAutoFit/>
          </a:bodyPr>
          <a:lstStyle/>
          <a:p>
            <a:r>
              <a:rPr lang="en-US" sz="1300" dirty="0"/>
              <a:t>A</a:t>
            </a:r>
            <a:r>
              <a:rPr lang="en-US" sz="1300" dirty="0" smtClean="0"/>
              <a:t>rrested one or more times</a:t>
            </a:r>
            <a:endParaRPr lang="en-US" sz="1300" dirty="0"/>
          </a:p>
        </p:txBody>
      </p:sp>
      <p:pic>
        <p:nvPicPr>
          <p:cNvPr id="13" name="Picture 2" descr="A table that shows criminal justice system. Across the top row, it lists the different disabilities - with an interaction across the first column - which divides the numbers to those Arrested one or more times and those Paroled one or more times. Data is provided for young adults. Twenty two point three of those with learning disability have been arrested one or more times and eleven point eight have been paroled. Sixteen point five for speech/language impairment for arrests, and six point three for parole. Twelve point five with Mental retardation have been arrested and five point two have been paroled. "/>
          <p:cNvPicPr>
            <a:picLocks noChangeAspect="1" noChangeArrowheads="1"/>
          </p:cNvPicPr>
          <p:nvPr/>
        </p:nvPicPr>
        <p:blipFill rotWithShape="1">
          <a:blip r:embed="rId3">
            <a:extLst>
              <a:ext uri="{28A0092B-C50C-407E-A947-70E740481C1C}">
                <a14:useLocalDpi xmlns:a14="http://schemas.microsoft.com/office/drawing/2010/main" val="0"/>
              </a:ext>
            </a:extLst>
          </a:blip>
          <a:srcRect l="38794" t="49742" r="10236" b="42363"/>
          <a:stretch/>
        </p:blipFill>
        <p:spPr bwMode="auto">
          <a:xfrm>
            <a:off x="1802295" y="3140758"/>
            <a:ext cx="7315200" cy="70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descr="A table that shows criminal justice system. Across the top row, it lists the different disabilities - with an interaction across the first column - which divides the numbers to those Arrested one or more times and those Paroled one or more times. Data is provided for young adults. 22.3 of those with learning disability have been arrested one or more times and 11.8 have been paroled. 16.5 for speech/language impairment for arrests, and 6.3 for parole. 12.5 with Mental retardation have been arrested and 5.2 have been paroled. Of those with emotional disturbance, 49.4 percent have been arrested one or more times, and 34 percent have been paroled one or more times. 10.3 percent of those with hearing impairment have been arrested and 3.0 have been paroled. Among those with visual impairment, 7.9 have been arrested, and 2.9 have been paroled. 7.5 percent of young adules with orthopedic impairments have been arrested and 3.6 percent have been paroled. Of those that have other health impairments, 22.4 percent have been arrested and 12.4 have been paroled. 6.2 of those young adults that have been arrested one or more times, and 2.2 percent have been paroled. Among those that suffered traumatic brain injury, 23.2 percent have been arrested and 19.2 have been paroled. For those that have multiple disabilities, 8.1 percent have been arrested one or more times, and 5.0 percent have been paroled. 10.5 percent of young adults that are have deaf-blindness have been arrested, and 1.1 percent have been paroled. "/>
          <p:cNvSpPr txBox="1"/>
          <p:nvPr/>
        </p:nvSpPr>
        <p:spPr>
          <a:xfrm>
            <a:off x="266163" y="4076968"/>
            <a:ext cx="1456620" cy="492443"/>
          </a:xfrm>
          <a:prstGeom prst="rect">
            <a:avLst/>
          </a:prstGeom>
          <a:noFill/>
        </p:spPr>
        <p:txBody>
          <a:bodyPr wrap="square" rtlCol="0">
            <a:spAutoFit/>
          </a:bodyPr>
          <a:lstStyle/>
          <a:p>
            <a:r>
              <a:rPr lang="en-US" sz="1300" dirty="0" smtClean="0"/>
              <a:t>Parole one or more times</a:t>
            </a:r>
            <a:endParaRPr lang="en-US" sz="1300" dirty="0"/>
          </a:p>
        </p:txBody>
      </p:sp>
      <p:pic>
        <p:nvPicPr>
          <p:cNvPr id="17" name="Picture 2" descr="A table that shows criminal justice system. Across the top row, it lists the different disabilities - with an interaction across the first column - which divides the numbers to those Arrested one or more times and those Paroled one or more times. Data is provided for young adults. 22.3 of those with learning disability have been arrested one or more times and 11.8 have been paroled. 16.5 for speech/language impairment for arrests, and 6.3 for parole. 12.5 with Mental retardation have been arrested and 5.2 have been paroled. Of those with emotional disturbance, 49.4 percent have been arrested one or more times, and 34 percent have been paroled one or more times. 10.3 percent of those with hearing impairment have been arrested and 3.0 have been paroled. Among those with visual impairment, 7.9 have been arrested, and 2.9 have been paroled. 7.5 percent of young adules with orthopedic impairments have been arrested and 3.6 percent have been paroled. Of those that have other health impairments, 22.4 percent have been arrested and 12.4 have been paroled. 6.2 of those young adults that have been arrested one or more times, and 2.2 percent have been paroled. Among those that suffered traumatic brain injury, 23.2 percent have been arrested and 19.2 have been paroled. For those that have multiple disabilities, 8.1 percent have been arrested one or more times, and 5.0 percent have been paroled. 10.5 percent of young adults that are have deaf-blindness have been arrested, and 1.1 percent have been paroled. "/>
          <p:cNvPicPr>
            <a:picLocks noChangeAspect="1" noChangeArrowheads="1"/>
          </p:cNvPicPr>
          <p:nvPr/>
        </p:nvPicPr>
        <p:blipFill rotWithShape="1">
          <a:blip r:embed="rId3">
            <a:extLst>
              <a:ext uri="{28A0092B-C50C-407E-A947-70E740481C1C}">
                <a14:useLocalDpi xmlns:a14="http://schemas.microsoft.com/office/drawing/2010/main" val="0"/>
              </a:ext>
            </a:extLst>
          </a:blip>
          <a:srcRect l="39332" t="76855" r="10476" b="16845"/>
          <a:stretch/>
        </p:blipFill>
        <p:spPr bwMode="auto">
          <a:xfrm>
            <a:off x="1802295" y="3966200"/>
            <a:ext cx="7247819" cy="56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descr="A table that shows criminal justice system. Across the top row, it lists the different disabilities - with an interaction across the first column - which divides the numbers to those Arrested one or more times and those Paroled one or more times. Data is provided for young adults. 22.3 of those with learning disability have been arrested one or more times and 11.8 have been paroled. 16.5 for speech/language impairment for arrests, and 6.3 for parole. 12.5 with Mental retardation have been arrested and 5.2 have been paroled. Of those with emotional disturbance, 49.4 percent have been arrested one or more times, and 34 percent have been paroled one or more times. 10.3 percent of those with hearing impairment have been arrested and 3.0 have been paroled. Among those with visual impairment, 7.9 have been arrested, and 2.9 have been paroled. 7.5 percent of young adules with orthopedic impairments have been arrested and 3.6 percent have been paroled. Of those that have other health impairments, 22.4 percent have been arrested and 12.4 have been paroled. 6.2 of those young adults that have been arrested one or more times, and 2.2 percent have been paroled. Among those that suffered traumatic brain injury, 23.2 percent have been arrested and 19.2 have been paroled. For those that have multiple disabilities, 8.1 percent have been arrested one or more times, and 5.0 percent have been paroled. 10.5 percent of young adults that are have deaf-blindness have been arrested, and 1.1 percent have been paroled. "/>
          <p:cNvCxnSpPr/>
          <p:nvPr/>
        </p:nvCxnSpPr>
        <p:spPr>
          <a:xfrm flipV="1">
            <a:off x="79512" y="4848642"/>
            <a:ext cx="8984974" cy="397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512" y="4943065"/>
            <a:ext cx="9011480" cy="646331"/>
          </a:xfrm>
          <a:prstGeom prst="rect">
            <a:avLst/>
          </a:prstGeom>
          <a:noFill/>
        </p:spPr>
        <p:txBody>
          <a:bodyPr wrap="square" rtlCol="0">
            <a:spAutoFit/>
          </a:bodyPr>
          <a:lstStyle/>
          <a:p>
            <a:r>
              <a:rPr lang="en-US" sz="1800" dirty="0" smtClean="0">
                <a:latin typeface="ITC Franklin Gothic Std Bk Cd"/>
                <a:ea typeface="ＭＳ Ｐゴシック" pitchFamily="-48" charset="-128"/>
              </a:rPr>
              <a:t>Twenty-three percent of </a:t>
            </a:r>
            <a:r>
              <a:rPr lang="en-US" sz="1800" dirty="0">
                <a:latin typeface="ITC Franklin Gothic Std Bk Cd"/>
                <a:ea typeface="ＭＳ Ｐゴシック" pitchFamily="-48" charset="-128"/>
              </a:rPr>
              <a:t>young adults with disabilities </a:t>
            </a:r>
            <a:r>
              <a:rPr lang="en-US" sz="1800" dirty="0" smtClean="0">
                <a:latin typeface="ITC Franklin Gothic Std Bk Cd"/>
                <a:ea typeface="ＭＳ Ｐゴシック" pitchFamily="-48" charset="-128"/>
              </a:rPr>
              <a:t>have been </a:t>
            </a:r>
            <a:r>
              <a:rPr lang="en-US" sz="1800" dirty="0">
                <a:latin typeface="ITC Franklin Gothic Std Bk Cd"/>
                <a:ea typeface="ＭＳ Ｐゴシック" pitchFamily="-48" charset="-128"/>
              </a:rPr>
              <a:t>arrested at </a:t>
            </a:r>
            <a:r>
              <a:rPr lang="en-US" sz="1800" dirty="0" smtClean="0">
                <a:latin typeface="ITC Franklin Gothic Std Bk Cd"/>
                <a:ea typeface="ＭＳ Ｐゴシック" pitchFamily="-48" charset="-128"/>
              </a:rPr>
              <a:t>least once, </a:t>
            </a:r>
            <a:r>
              <a:rPr lang="en-US" sz="1800" dirty="0">
                <a:latin typeface="ITC Franklin Gothic Std Bk Cd"/>
                <a:ea typeface="ＭＳ Ｐゴシック" pitchFamily="-48" charset="-128"/>
              </a:rPr>
              <a:t>approximately twice the rate for youth in the general population (</a:t>
            </a:r>
            <a:r>
              <a:rPr lang="en-US" sz="1800" dirty="0" smtClean="0">
                <a:latin typeface="ITC Franklin Gothic Std Bk Cd"/>
                <a:ea typeface="ＭＳ Ｐゴシック" pitchFamily="-48" charset="-128"/>
              </a:rPr>
              <a:t>12%; </a:t>
            </a:r>
            <a:r>
              <a:rPr lang="en-US" sz="1800" i="1" dirty="0" smtClean="0">
                <a:latin typeface="ITC Franklin Gothic Std Bk Cd"/>
                <a:ea typeface="ＭＳ Ｐゴシック" pitchFamily="-48" charset="-128"/>
              </a:rPr>
              <a:t>p </a:t>
            </a:r>
            <a:r>
              <a:rPr lang="en-US" sz="1800" dirty="0">
                <a:latin typeface="ITC Franklin Gothic Std Bk Cd"/>
                <a:ea typeface="ＭＳ Ｐゴシック" pitchFamily="-48" charset="-128"/>
              </a:rPr>
              <a:t>&lt; .001).</a:t>
            </a:r>
            <a:endParaRPr lang="en-US" sz="1800" dirty="0"/>
          </a:p>
        </p:txBody>
      </p:sp>
      <p:sp>
        <p:nvSpPr>
          <p:cNvPr id="20" name="Rectangle 19"/>
          <p:cNvSpPr/>
          <p:nvPr/>
        </p:nvSpPr>
        <p:spPr>
          <a:xfrm>
            <a:off x="6911625" y="5535664"/>
            <a:ext cx="2184381" cy="461665"/>
          </a:xfrm>
          <a:prstGeom prst="rect">
            <a:avLst/>
          </a:prstGeom>
        </p:spPr>
        <p:txBody>
          <a:bodyPr wrap="none">
            <a:spAutoFit/>
          </a:bodyPr>
          <a:lstStyle/>
          <a:p>
            <a:r>
              <a:rPr lang="en-US" dirty="0">
                <a:latin typeface="ITC Franklin Gothic Std Bk Cd"/>
                <a:ea typeface="ＭＳ Ｐゴシック" pitchFamily="-48" charset="-128"/>
              </a:rPr>
              <a:t> </a:t>
            </a:r>
            <a:r>
              <a:rPr lang="en-US" sz="1600" dirty="0">
                <a:latin typeface="ITC Franklin Gothic Std Bk Cd"/>
                <a:ea typeface="ＭＳ Ｐゴシック" pitchFamily="-48" charset="-128"/>
              </a:rPr>
              <a:t>(Sanford et al., 2011)</a:t>
            </a:r>
            <a:endParaRPr lang="en-US" sz="160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3166759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862628"/>
            <a:ext cx="8378825" cy="4065732"/>
          </a:xfrm>
        </p:spPr>
        <p:txBody>
          <a:bodyPr/>
          <a:lstStyle/>
          <a:p>
            <a:r>
              <a:rPr lang="en-US" sz="1900" dirty="0" smtClean="0"/>
              <a:t>On average, students with disabilities continue to have low academic achievement.</a:t>
            </a:r>
          </a:p>
          <a:p>
            <a:r>
              <a:rPr lang="en-US" sz="1900" dirty="0" smtClean="0"/>
              <a:t>Despite improvements over the past two decades, students with disabilities continue to drop out of school at unacceptably high rates.</a:t>
            </a:r>
          </a:p>
          <a:p>
            <a:r>
              <a:rPr lang="en-US" sz="1900" dirty="0" smtClean="0"/>
              <a:t>Low postsecondary completion rates suggest many students with disabilities lack the skills and supports (social/emotional, financial, and academic) needed to graduate. </a:t>
            </a:r>
          </a:p>
          <a:p>
            <a:r>
              <a:rPr lang="en-US" sz="1900" dirty="0" smtClean="0"/>
              <a:t>The low rates of postsecondary engagement among young adults with disabilities puts them at risk for a lifetime of unstable employment and low-wage work and may also contribute to high incarceration rates.</a:t>
            </a:r>
          </a:p>
          <a:p>
            <a:pPr marL="0" indent="0">
              <a:buNone/>
            </a:pPr>
            <a:endParaRPr lang="en-US" sz="800" dirty="0" smtClean="0"/>
          </a:p>
          <a:p>
            <a:pPr marL="0" indent="0" algn="ctr">
              <a:buNone/>
            </a:pPr>
            <a:r>
              <a:rPr lang="en-US" sz="1800" b="1" i="1" dirty="0" smtClean="0"/>
              <a:t>Our current K</a:t>
            </a:r>
            <a:r>
              <a:rPr lang="en-US" sz="1800" b="1" i="1" dirty="0" smtClean="0">
                <a:latin typeface="Calibri"/>
              </a:rPr>
              <a:t>–</a:t>
            </a:r>
            <a:r>
              <a:rPr lang="en-US" sz="1800" b="1" i="1" dirty="0" smtClean="0"/>
              <a:t>12 system may not adequately prepare students with disabilities for school, work, and life. </a:t>
            </a:r>
          </a:p>
          <a:p>
            <a:endParaRPr lang="en-US" sz="2000" dirty="0" smtClean="0"/>
          </a:p>
        </p:txBody>
      </p:sp>
      <p:sp>
        <p:nvSpPr>
          <p:cNvPr id="5" name="Title 4"/>
          <p:cNvSpPr>
            <a:spLocks noGrp="1"/>
          </p:cNvSpPr>
          <p:nvPr>
            <p:ph type="title"/>
          </p:nvPr>
        </p:nvSpPr>
        <p:spPr/>
        <p:txBody>
          <a:bodyPr/>
          <a:lstStyle/>
          <a:p>
            <a:r>
              <a:rPr lang="en-US" dirty="0" smtClean="0"/>
              <a:t>What do these data suggest?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2284454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Positive outcomes are possible!</a:t>
            </a:r>
          </a:p>
          <a:p>
            <a:r>
              <a:rPr lang="en-US" dirty="0" smtClean="0"/>
              <a:t>Reading intervention research</a:t>
            </a:r>
          </a:p>
          <a:p>
            <a:pPr lvl="1"/>
            <a:r>
              <a:rPr lang="en-US" sz="2000" dirty="0" smtClean="0"/>
              <a:t>Intensive intervention is associated with improved reading across skills and grades</a:t>
            </a:r>
          </a:p>
          <a:p>
            <a:r>
              <a:rPr lang="en-US" dirty="0" smtClean="0"/>
              <a:t>High-performing sites</a:t>
            </a:r>
          </a:p>
          <a:p>
            <a:pPr lvl="1"/>
            <a:r>
              <a:rPr lang="en-US" sz="2000" dirty="0" smtClean="0"/>
              <a:t>Students with disabilities in innovative districts are more likely to do well on state achievement tests</a:t>
            </a:r>
          </a:p>
          <a:p>
            <a:pPr lvl="1"/>
            <a:endParaRPr lang="en-US" dirty="0"/>
          </a:p>
        </p:txBody>
      </p:sp>
      <p:sp>
        <p:nvSpPr>
          <p:cNvPr id="3" name="Title 2"/>
          <p:cNvSpPr>
            <a:spLocks noGrp="1"/>
          </p:cNvSpPr>
          <p:nvPr>
            <p:ph type="title"/>
          </p:nvPr>
        </p:nvSpPr>
        <p:spPr/>
        <p:txBody>
          <a:bodyPr/>
          <a:lstStyle/>
          <a:p>
            <a:r>
              <a:rPr lang="en-US" dirty="0" smtClean="0"/>
              <a:t>What can we do?</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1070315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sz="3600" dirty="0" smtClean="0">
                <a:ea typeface="Calibri" pitchFamily="34" charset="0"/>
                <a:cs typeface="Times New Roman" pitchFamily="18" charset="0"/>
              </a:rPr>
              <a:t>Mean </a:t>
            </a:r>
            <a:r>
              <a:rPr lang="en-US" sz="3600" dirty="0">
                <a:ea typeface="Calibri" pitchFamily="34" charset="0"/>
                <a:cs typeface="Times New Roman" pitchFamily="18" charset="0"/>
              </a:rPr>
              <a:t>Effect Sizes for </a:t>
            </a:r>
            <a:r>
              <a:rPr lang="en-US" sz="3600" dirty="0" smtClean="0">
                <a:ea typeface="Calibri" pitchFamily="34" charset="0"/>
                <a:cs typeface="Times New Roman" pitchFamily="18" charset="0"/>
              </a:rPr>
              <a:t>Students With </a:t>
            </a:r>
            <a:r>
              <a:rPr lang="en-US" sz="3600" dirty="0">
                <a:ea typeface="Calibri" pitchFamily="34" charset="0"/>
                <a:cs typeface="Times New Roman" pitchFamily="18" charset="0"/>
              </a:rPr>
              <a:t>Reading Difficulties Provided Intensive </a:t>
            </a:r>
            <a:r>
              <a:rPr lang="en-US" sz="3600" dirty="0" smtClean="0">
                <a:ea typeface="Calibri" pitchFamily="34" charset="0"/>
                <a:cs typeface="Times New Roman" pitchFamily="18" charset="0"/>
              </a:rPr>
              <a:t>Interventions</a:t>
            </a:r>
            <a:endParaRPr lang="en-US" dirty="0"/>
          </a:p>
        </p:txBody>
      </p:sp>
      <p:graphicFrame>
        <p:nvGraphicFramePr>
          <p:cNvPr id="5" name="Content Placeholder 4" descr="A table that shows the mean effect sizes for students with reading difficulties provided intensive interventions. Student outcome is divided into two groups - Early elementary K through 3, and Upper grades 4 through 9, and the mean effect size and number of effects is shown in four different groups under Comprehension, reading fluency, word reading, and spelling. Under the Early elementary K through 3 group - Comprehension's mean effect size is .46, and had 25 number of effects - Reading's mean effect size is .34 and had 11 number of effects - Word reading's mean effect size is .56 and had 53 number of effects - and spelling's mean effect size is .40 and had 24 number of effects. For the second group - upper grades 4 thorugh 9, Comprehension's mean effect size is .09, and had 37 number of effects - Reading's mean effect size is .12 and had 8 number of effects - Word reading's mean effect size is .20 and had 22 number of effects - and spelling's mean effect size is .20 and had 5 number of effects. "/>
          <p:cNvGraphicFramePr>
            <a:graphicFrameLocks noGrp="1"/>
          </p:cNvGraphicFramePr>
          <p:nvPr>
            <p:ph idx="1"/>
            <p:extLst>
              <p:ext uri="{D42A27DB-BD31-4B8C-83A1-F6EECF244321}">
                <p14:modId xmlns:p14="http://schemas.microsoft.com/office/powerpoint/2010/main" val="1130190635"/>
              </p:ext>
            </p:extLst>
          </p:nvPr>
        </p:nvGraphicFramePr>
        <p:xfrm>
          <a:off x="327548" y="1992570"/>
          <a:ext cx="8598087" cy="3375950"/>
        </p:xfrm>
        <a:graphic>
          <a:graphicData uri="http://schemas.openxmlformats.org/drawingml/2006/table">
            <a:tbl>
              <a:tblPr firstRow="1" firstCol="1" bandRow="1">
                <a:tableStyleId>{5C22544A-7EE6-4342-B048-85BDC9FD1C3A}</a:tableStyleId>
              </a:tblPr>
              <a:tblGrid>
                <a:gridCol w="2564095"/>
                <a:gridCol w="1532885"/>
                <a:gridCol w="1518949"/>
                <a:gridCol w="1407467"/>
                <a:gridCol w="1574691"/>
              </a:tblGrid>
              <a:tr h="540681">
                <a:tc>
                  <a:txBody>
                    <a:bodyPr/>
                    <a:lstStyle/>
                    <a:p>
                      <a:pPr marL="0" marR="0">
                        <a:spcBef>
                          <a:spcPts val="400"/>
                        </a:spcBef>
                        <a:spcAft>
                          <a:spcPts val="400"/>
                        </a:spcAft>
                      </a:pPr>
                      <a:r>
                        <a:rPr lang="en-US" sz="2000" dirty="0">
                          <a:effectLst/>
                        </a:rPr>
                        <a:t>Student Outcome</a:t>
                      </a:r>
                      <a:endParaRPr lang="en-US" sz="2000" dirty="0">
                        <a:effectLst/>
                        <a:latin typeface="Times New Roman"/>
                        <a:ea typeface="Calibri"/>
                        <a:cs typeface="Times New Roman"/>
                      </a:endParaRPr>
                    </a:p>
                  </a:txBody>
                  <a:tcPr marL="68580" marR="68580" marT="0" marB="0" anchor="ctr"/>
                </a:tc>
                <a:tc gridSpan="2">
                  <a:txBody>
                    <a:bodyPr/>
                    <a:lstStyle/>
                    <a:p>
                      <a:pPr marL="0" marR="0" algn="ctr">
                        <a:spcBef>
                          <a:spcPts val="400"/>
                        </a:spcBef>
                        <a:spcAft>
                          <a:spcPts val="400"/>
                        </a:spcAft>
                      </a:pPr>
                      <a:r>
                        <a:rPr lang="en-US" sz="2000" dirty="0">
                          <a:effectLst/>
                        </a:rPr>
                        <a:t>Early Elementary </a:t>
                      </a:r>
                      <a:r>
                        <a:rPr lang="en-US" sz="2000" dirty="0" smtClean="0">
                          <a:effectLst/>
                        </a:rPr>
                        <a:t>K</a:t>
                      </a:r>
                      <a:r>
                        <a:rPr lang="en-US" sz="2000" dirty="0" smtClean="0">
                          <a:effectLst/>
                          <a:latin typeface="Calibri"/>
                        </a:rPr>
                        <a:t>–</a:t>
                      </a:r>
                      <a:r>
                        <a:rPr lang="en-US" sz="2000" dirty="0" smtClean="0">
                          <a:effectLst/>
                        </a:rPr>
                        <a:t>3</a:t>
                      </a:r>
                      <a:endParaRPr lang="en-US" sz="2000" dirty="0">
                        <a:effectLst/>
                        <a:latin typeface="Times New Roman"/>
                        <a:ea typeface="Calibri"/>
                        <a:cs typeface="Times New Roman"/>
                      </a:endParaRPr>
                    </a:p>
                  </a:txBody>
                  <a:tcPr marL="68580" marR="68580" marT="0" marB="0" anchor="ctr"/>
                </a:tc>
                <a:tc hMerge="1">
                  <a:txBody>
                    <a:bodyPr/>
                    <a:lstStyle/>
                    <a:p>
                      <a:endParaRPr lang="en-US"/>
                    </a:p>
                  </a:txBody>
                  <a:tcPr/>
                </a:tc>
                <a:tc gridSpan="2">
                  <a:txBody>
                    <a:bodyPr/>
                    <a:lstStyle/>
                    <a:p>
                      <a:pPr marL="0" marR="0" algn="ctr">
                        <a:spcBef>
                          <a:spcPts val="400"/>
                        </a:spcBef>
                        <a:spcAft>
                          <a:spcPts val="400"/>
                        </a:spcAft>
                      </a:pPr>
                      <a:r>
                        <a:rPr lang="en-US" sz="2000" dirty="0">
                          <a:effectLst/>
                        </a:rPr>
                        <a:t>Upper </a:t>
                      </a:r>
                      <a:r>
                        <a:rPr lang="en-US" sz="2000" dirty="0" smtClean="0">
                          <a:effectLst/>
                        </a:rPr>
                        <a:t>Grades 4</a:t>
                      </a:r>
                      <a:r>
                        <a:rPr lang="en-US" sz="2000" dirty="0" smtClean="0">
                          <a:effectLst/>
                          <a:latin typeface="Calibri"/>
                        </a:rPr>
                        <a:t>–</a:t>
                      </a:r>
                      <a:r>
                        <a:rPr lang="en-US" sz="2000" dirty="0" smtClean="0">
                          <a:effectLst/>
                        </a:rPr>
                        <a:t>9</a:t>
                      </a:r>
                      <a:endParaRPr lang="en-US" sz="2000" dirty="0">
                        <a:effectLst/>
                        <a:latin typeface="Times New Roman"/>
                        <a:ea typeface="Calibri"/>
                        <a:cs typeface="Times New Roman"/>
                      </a:endParaRPr>
                    </a:p>
                  </a:txBody>
                  <a:tcPr marL="68580" marR="68580" marT="0" marB="0" anchor="ctr"/>
                </a:tc>
                <a:tc hMerge="1">
                  <a:txBody>
                    <a:bodyPr/>
                    <a:lstStyle/>
                    <a:p>
                      <a:endParaRPr lang="en-US"/>
                    </a:p>
                  </a:txBody>
                  <a:tcPr/>
                </a:tc>
              </a:tr>
              <a:tr h="672545">
                <a:tc>
                  <a:txBody>
                    <a:bodyPr/>
                    <a:lstStyle/>
                    <a:p>
                      <a:pPr marL="0" marR="0">
                        <a:spcBef>
                          <a:spcPts val="400"/>
                        </a:spcBef>
                        <a:spcAft>
                          <a:spcPts val="400"/>
                        </a:spcAft>
                      </a:pPr>
                      <a:r>
                        <a:rPr lang="en-US" sz="2000" dirty="0">
                          <a:effectLst/>
                        </a:rPr>
                        <a:t> </a:t>
                      </a:r>
                      <a:endParaRPr lang="en-US" sz="2000" dirty="0">
                        <a:effectLst/>
                        <a:latin typeface="Times New Roman"/>
                        <a:ea typeface="Calibri"/>
                        <a:cs typeface="Times New Roman"/>
                      </a:endParaRPr>
                    </a:p>
                  </a:txBody>
                  <a:tcPr marL="68580" marR="68580" marT="0" marB="0" anchor="ctr"/>
                </a:tc>
                <a:tc>
                  <a:txBody>
                    <a:bodyPr/>
                    <a:lstStyle/>
                    <a:p>
                      <a:pPr marL="0" marR="0" algn="l">
                        <a:spcBef>
                          <a:spcPts val="400"/>
                        </a:spcBef>
                        <a:spcAft>
                          <a:spcPts val="400"/>
                        </a:spcAft>
                      </a:pPr>
                      <a:r>
                        <a:rPr lang="en-US" sz="2000" dirty="0">
                          <a:effectLst/>
                        </a:rPr>
                        <a:t>Mean ES</a:t>
                      </a:r>
                      <a:endParaRPr lang="en-US" sz="2000" dirty="0">
                        <a:effectLst/>
                        <a:latin typeface="Times New Roman"/>
                        <a:ea typeface="Calibri"/>
                        <a:cs typeface="Times New Roman"/>
                      </a:endParaRPr>
                    </a:p>
                  </a:txBody>
                  <a:tcPr marL="68580" marR="68580" marT="0" marB="0" anchor="ctr"/>
                </a:tc>
                <a:tc>
                  <a:txBody>
                    <a:bodyPr/>
                    <a:lstStyle/>
                    <a:p>
                      <a:pPr marL="0" marR="0" algn="l">
                        <a:spcBef>
                          <a:spcPts val="400"/>
                        </a:spcBef>
                        <a:spcAft>
                          <a:spcPts val="400"/>
                        </a:spcAft>
                      </a:pPr>
                      <a:r>
                        <a:rPr lang="en-US" sz="2000" spc="0" baseline="0" dirty="0" smtClean="0">
                          <a:effectLst/>
                        </a:rPr>
                        <a:t>No. </a:t>
                      </a:r>
                      <a:r>
                        <a:rPr lang="en-US" sz="2000" spc="0" baseline="0" dirty="0">
                          <a:effectLst/>
                        </a:rPr>
                        <a:t>of Effects</a:t>
                      </a:r>
                      <a:endParaRPr lang="en-US" sz="2000" spc="0" baseline="0" dirty="0">
                        <a:effectLst/>
                        <a:latin typeface="Times New Roman"/>
                        <a:ea typeface="Calibri"/>
                        <a:cs typeface="Times New Roman"/>
                      </a:endParaRPr>
                    </a:p>
                  </a:txBody>
                  <a:tcPr marL="68580" marR="68580" marT="0" marB="0" anchor="ctr"/>
                </a:tc>
                <a:tc>
                  <a:txBody>
                    <a:bodyPr/>
                    <a:lstStyle/>
                    <a:p>
                      <a:pPr marL="0" marR="0" algn="l">
                        <a:spcBef>
                          <a:spcPts val="400"/>
                        </a:spcBef>
                        <a:spcAft>
                          <a:spcPts val="400"/>
                        </a:spcAft>
                      </a:pPr>
                      <a:r>
                        <a:rPr lang="en-US" sz="2000" dirty="0">
                          <a:effectLst/>
                        </a:rPr>
                        <a:t>Mean ES</a:t>
                      </a:r>
                      <a:endParaRPr lang="en-US" sz="2000" dirty="0">
                        <a:effectLst/>
                        <a:latin typeface="Times New Roman"/>
                        <a:ea typeface="Calibri"/>
                        <a:cs typeface="Times New Roman"/>
                      </a:endParaRPr>
                    </a:p>
                  </a:txBody>
                  <a:tcPr marL="68580" marR="68580" marT="0" marB="0" anchor="ctr"/>
                </a:tc>
                <a:tc>
                  <a:txBody>
                    <a:bodyPr/>
                    <a:lstStyle/>
                    <a:p>
                      <a:pPr marL="0" marR="0" algn="l">
                        <a:spcBef>
                          <a:spcPts val="400"/>
                        </a:spcBef>
                        <a:spcAft>
                          <a:spcPts val="400"/>
                        </a:spcAft>
                      </a:pPr>
                      <a:r>
                        <a:rPr lang="en-US" sz="2000" dirty="0" smtClean="0">
                          <a:effectLst/>
                        </a:rPr>
                        <a:t>No. </a:t>
                      </a:r>
                      <a:r>
                        <a:rPr lang="en-US" sz="2000" dirty="0">
                          <a:effectLst/>
                        </a:rPr>
                        <a:t>of Effects</a:t>
                      </a:r>
                      <a:endParaRPr lang="en-US" sz="2000" dirty="0">
                        <a:effectLst/>
                        <a:latin typeface="Times New Roman"/>
                        <a:ea typeface="Calibri"/>
                        <a:cs typeface="Times New Roman"/>
                      </a:endParaRPr>
                    </a:p>
                  </a:txBody>
                  <a:tcPr marL="68580" marR="68580" marT="0" marB="0" anchor="ctr"/>
                </a:tc>
              </a:tr>
              <a:tr h="540681">
                <a:tc>
                  <a:txBody>
                    <a:bodyPr/>
                    <a:lstStyle/>
                    <a:p>
                      <a:pPr marL="0" marR="0">
                        <a:spcBef>
                          <a:spcPts val="0"/>
                        </a:spcBef>
                        <a:spcAft>
                          <a:spcPts val="0"/>
                        </a:spcAft>
                      </a:pPr>
                      <a:r>
                        <a:rPr lang="en-US" sz="2000" dirty="0">
                          <a:effectLst/>
                        </a:rPr>
                        <a:t>Comprehension</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.46</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25</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.09</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37</a:t>
                      </a:r>
                      <a:endParaRPr lang="en-US" sz="2000" dirty="0">
                        <a:effectLst/>
                        <a:latin typeface="Times New Roman"/>
                        <a:ea typeface="Calibri"/>
                        <a:cs typeface="Times New Roman"/>
                      </a:endParaRPr>
                    </a:p>
                  </a:txBody>
                  <a:tcPr marL="68580" marR="68580" marT="0" marB="0"/>
                </a:tc>
              </a:tr>
              <a:tr h="540681">
                <a:tc>
                  <a:txBody>
                    <a:bodyPr/>
                    <a:lstStyle/>
                    <a:p>
                      <a:pPr marL="0" marR="0">
                        <a:spcBef>
                          <a:spcPts val="0"/>
                        </a:spcBef>
                        <a:spcAft>
                          <a:spcPts val="0"/>
                        </a:spcAft>
                      </a:pPr>
                      <a:r>
                        <a:rPr lang="en-US" sz="2000" dirty="0">
                          <a:effectLst/>
                        </a:rPr>
                        <a:t>Reading Fluency</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.34</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11</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.12</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8</a:t>
                      </a:r>
                      <a:endParaRPr lang="en-US" sz="2000" dirty="0">
                        <a:effectLst/>
                        <a:latin typeface="Times New Roman"/>
                        <a:ea typeface="Calibri"/>
                        <a:cs typeface="Times New Roman"/>
                      </a:endParaRPr>
                    </a:p>
                  </a:txBody>
                  <a:tcPr marL="68580" marR="68580" marT="0" marB="0"/>
                </a:tc>
              </a:tr>
              <a:tr h="540681">
                <a:tc>
                  <a:txBody>
                    <a:bodyPr/>
                    <a:lstStyle/>
                    <a:p>
                      <a:pPr marL="0" marR="0">
                        <a:spcBef>
                          <a:spcPts val="0"/>
                        </a:spcBef>
                        <a:spcAft>
                          <a:spcPts val="0"/>
                        </a:spcAft>
                      </a:pPr>
                      <a:r>
                        <a:rPr lang="en-US" sz="2000" dirty="0">
                          <a:effectLst/>
                        </a:rPr>
                        <a:t>Word Reading</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.56</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53</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.20</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22</a:t>
                      </a:r>
                      <a:endParaRPr lang="en-US" sz="2000" dirty="0">
                        <a:effectLst/>
                        <a:latin typeface="Times New Roman"/>
                        <a:ea typeface="Calibri"/>
                        <a:cs typeface="Times New Roman"/>
                      </a:endParaRPr>
                    </a:p>
                  </a:txBody>
                  <a:tcPr marL="68580" marR="68580" marT="0" marB="0"/>
                </a:tc>
              </a:tr>
              <a:tr h="540681">
                <a:tc>
                  <a:txBody>
                    <a:bodyPr/>
                    <a:lstStyle/>
                    <a:p>
                      <a:pPr marL="0" marR="0">
                        <a:spcBef>
                          <a:spcPts val="0"/>
                        </a:spcBef>
                        <a:spcAft>
                          <a:spcPts val="0"/>
                        </a:spcAft>
                      </a:pPr>
                      <a:r>
                        <a:rPr lang="en-US" sz="2000" dirty="0">
                          <a:effectLst/>
                        </a:rPr>
                        <a:t>Spelling </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.40</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24</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.20</a:t>
                      </a:r>
                      <a:endParaRPr lang="en-US" sz="20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2000" dirty="0">
                          <a:effectLst/>
                        </a:rPr>
                        <a:t>5</a:t>
                      </a:r>
                      <a:endParaRPr lang="en-US" sz="2000" dirty="0">
                        <a:effectLst/>
                        <a:latin typeface="Times New Roman"/>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298639" y="5383910"/>
            <a:ext cx="72622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mn-lt"/>
                <a:ea typeface="Calibri" pitchFamily="34" charset="0"/>
                <a:cs typeface="Times New Roman" pitchFamily="18" charset="0"/>
              </a:rPr>
              <a:t>Note: </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ES = effect size</a:t>
            </a:r>
            <a:endParaRPr kumimoji="0" lang="en-US"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5288505" y="5389141"/>
            <a:ext cx="3674660" cy="400110"/>
          </a:xfrm>
          <a:prstGeom prst="rect">
            <a:avLst/>
          </a:prstGeom>
        </p:spPr>
        <p:txBody>
          <a:bodyPr wrap="square">
            <a:spAutoFit/>
          </a:bodyPr>
          <a:lstStyle/>
          <a:p>
            <a:pPr algn="r"/>
            <a:r>
              <a:rPr lang="en-US" sz="2000" dirty="0" smtClean="0"/>
              <a:t>(Wanzek et al.,</a:t>
            </a:r>
            <a:r>
              <a:rPr lang="en-US" sz="2000" dirty="0"/>
              <a:t> </a:t>
            </a:r>
            <a:r>
              <a:rPr lang="en-US" sz="2000" dirty="0" smtClean="0"/>
              <a:t>2013)</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844504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67" y="4997603"/>
            <a:ext cx="8336370" cy="921282"/>
          </a:xfrm>
        </p:spPr>
        <p:txBody>
          <a:bodyPr>
            <a:noAutofit/>
          </a:bodyPr>
          <a:lstStyle/>
          <a:p>
            <a:pPr algn="l"/>
            <a:r>
              <a:rPr lang="en-US" b="1" dirty="0" smtClean="0">
                <a:latin typeface="+mn-lt"/>
              </a:rPr>
              <a:t>Okaloosa, Florida: Average percentage of students with disabilities achieving proficiency on the state reading and mathematics tests, compared to the state average: 2007</a:t>
            </a:r>
            <a:r>
              <a:rPr lang="en-US" b="1" dirty="0" smtClean="0">
                <a:latin typeface="Calibri"/>
              </a:rPr>
              <a:t>–</a:t>
            </a:r>
            <a:r>
              <a:rPr lang="en-US" b="1" dirty="0" smtClean="0">
                <a:latin typeface="+mn-lt"/>
              </a:rPr>
              <a:t>2011</a:t>
            </a:r>
            <a:r>
              <a:rPr lang="en-US" sz="2400" b="1" dirty="0" smtClean="0">
                <a:latin typeface="+mn-lt"/>
              </a:rPr>
              <a:t> </a:t>
            </a:r>
            <a:endParaRPr lang="en-US" sz="2400" b="1" dirty="0">
              <a:latin typeface="+mn-lt"/>
            </a:endParaRPr>
          </a:p>
        </p:txBody>
      </p:sp>
      <p:pic>
        <p:nvPicPr>
          <p:cNvPr id="1026" name="Picture 2" descr="A bar graph that shows average percentage of students with disabilities achieving proficiency on the state reading and mathematics tests compared to the state average between two thousand seven and two thousand eleven in Okaloosa, Florida. It shows for reading the district was at forty five percent in blue bar, while in red it shows the state average at twenty eight percent. It also shows for math the district was at fifty one percent in blue bar, while in red it shows the state average at thirty three per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66" y="389408"/>
            <a:ext cx="7885621" cy="415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3271306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bar graph that shows average percentage of students with disabilities achieving proficiency on the state reading and mathematics tests compared to the state average between two thousand seven and two thousand eleven in Jenison, Michigan. It shows for reading the district was at seventy four percent in blue bar, while in red it shows the state average at fifty two percent. It also shows for math the district was at forty seven percent in blue bar, while in red it shows the state average at thirty two percent."/>
          <p:cNvPicPr>
            <a:picLocks noGrp="1" noChangeAspect="1" noChangeArrowheads="1"/>
          </p:cNvPicPr>
          <p:nvPr>
            <p:ph type="dgm" sz="quarter" idx="10"/>
          </p:nvPr>
        </p:nvPicPr>
        <p:blipFill>
          <a:blip r:embed="rId3">
            <a:extLst>
              <a:ext uri="{28A0092B-C50C-407E-A947-70E740481C1C}">
                <a14:useLocalDpi xmlns:a14="http://schemas.microsoft.com/office/drawing/2010/main" val="0"/>
              </a:ext>
            </a:extLst>
          </a:blip>
          <a:stretch>
            <a:fillRect/>
          </a:stretch>
        </p:blipFill>
        <p:spPr bwMode="auto">
          <a:xfrm>
            <a:off x="1124465" y="370704"/>
            <a:ext cx="7043351" cy="423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lang="en-US" smtClean="0"/>
              <a:pPr algn="r"/>
              <a:t>18</a:t>
            </a:fld>
            <a:endParaRPr lang="en-US" dirty="0"/>
          </a:p>
        </p:txBody>
      </p:sp>
      <p:sp>
        <p:nvSpPr>
          <p:cNvPr id="2" name="Title 1"/>
          <p:cNvSpPr>
            <a:spLocks noGrp="1"/>
          </p:cNvSpPr>
          <p:nvPr>
            <p:ph type="title"/>
          </p:nvPr>
        </p:nvSpPr>
        <p:spPr>
          <a:xfrm>
            <a:off x="954436" y="5504231"/>
            <a:ext cx="8004213" cy="361468"/>
          </a:xfrm>
        </p:spPr>
        <p:txBody>
          <a:bodyPr>
            <a:noAutofit/>
          </a:bodyPr>
          <a:lstStyle/>
          <a:p>
            <a:pPr algn="l"/>
            <a:r>
              <a:rPr lang="en-US" b="1" dirty="0" smtClean="0">
                <a:latin typeface="+mn-lt"/>
              </a:rPr>
              <a:t>Jenison, Michigan: </a:t>
            </a:r>
            <a:r>
              <a:rPr lang="en-US" b="1" dirty="0">
                <a:latin typeface="+mn-lt"/>
              </a:rPr>
              <a:t>Average percentage of </a:t>
            </a:r>
            <a:r>
              <a:rPr lang="en-US" b="1" dirty="0" smtClean="0">
                <a:latin typeface="+mn-lt"/>
              </a:rPr>
              <a:t>students with disabilities </a:t>
            </a:r>
            <a:r>
              <a:rPr lang="en-US" b="1" dirty="0">
                <a:latin typeface="+mn-lt"/>
              </a:rPr>
              <a:t>achieving proficiency on the state reading and </a:t>
            </a:r>
            <a:r>
              <a:rPr lang="en-US" b="1" dirty="0" smtClean="0">
                <a:latin typeface="+mn-lt"/>
              </a:rPr>
              <a:t>mathematics </a:t>
            </a:r>
            <a:r>
              <a:rPr lang="en-US" b="1" dirty="0">
                <a:latin typeface="+mn-lt"/>
              </a:rPr>
              <a:t>tests, compared to the state average: </a:t>
            </a:r>
            <a:r>
              <a:rPr lang="en-US" b="1" dirty="0" smtClean="0">
                <a:latin typeface="+mn-lt"/>
              </a:rPr>
              <a:t>2011 </a:t>
            </a:r>
            <a:endParaRPr lang="en-US" dirty="0">
              <a:latin typeface="+mn-lt"/>
            </a:endParaRPr>
          </a:p>
        </p:txBody>
      </p:sp>
    </p:spTree>
    <p:extLst>
      <p:ext uri="{BB962C8B-B14F-4D97-AF65-F5344CB8AC3E}">
        <p14:creationId xmlns:p14="http://schemas.microsoft.com/office/powerpoint/2010/main" val="853290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6" y="2018742"/>
            <a:ext cx="8224699" cy="3852006"/>
          </a:xfrm>
        </p:spPr>
        <p:txBody>
          <a:bodyPr/>
          <a:lstStyle/>
          <a:p>
            <a:r>
              <a:rPr lang="en-US" sz="2200" dirty="0" smtClean="0"/>
              <a:t>Intensive intervention is embedded </a:t>
            </a:r>
            <a:r>
              <a:rPr lang="en-US" sz="2200" dirty="0"/>
              <a:t>within a multi-tiered system of support (MTSS) such as </a:t>
            </a:r>
            <a:r>
              <a:rPr lang="en-US" sz="2200" dirty="0" smtClean="0"/>
              <a:t>Response to Intervention (RTI) </a:t>
            </a:r>
            <a:r>
              <a:rPr lang="en-US" sz="2200" dirty="0"/>
              <a:t>or </a:t>
            </a:r>
            <a:r>
              <a:rPr lang="en-US" sz="2200" dirty="0" smtClean="0"/>
              <a:t>positive behavioral interventions and supports (PBIS).</a:t>
            </a:r>
          </a:p>
          <a:p>
            <a:r>
              <a:rPr lang="en-US" sz="2200" dirty="0" smtClean="0"/>
              <a:t>Progress monitoring data collected to determine response to intervention.</a:t>
            </a:r>
          </a:p>
          <a:p>
            <a:r>
              <a:rPr lang="en-US" sz="2200" dirty="0" smtClean="0"/>
              <a:t>Challenges remain:</a:t>
            </a:r>
          </a:p>
          <a:p>
            <a:pPr lvl="1" indent="-347663"/>
            <a:r>
              <a:rPr lang="en-US" sz="1600" dirty="0"/>
              <a:t>Unclear distinction between </a:t>
            </a:r>
            <a:r>
              <a:rPr lang="en-US" sz="1600" dirty="0" smtClean="0"/>
              <a:t>secondary </a:t>
            </a:r>
            <a:r>
              <a:rPr lang="en-US" sz="1600" dirty="0"/>
              <a:t>(Tier 2) and </a:t>
            </a:r>
            <a:r>
              <a:rPr lang="en-US" sz="1600" dirty="0" smtClean="0"/>
              <a:t>intensive (tertiary/Tier </a:t>
            </a:r>
            <a:r>
              <a:rPr lang="en-US" sz="1600" dirty="0"/>
              <a:t>3</a:t>
            </a:r>
            <a:r>
              <a:rPr lang="en-US" sz="1600" dirty="0" smtClean="0"/>
              <a:t>) interventions</a:t>
            </a:r>
            <a:endParaRPr lang="en-US" sz="1600" dirty="0"/>
          </a:p>
          <a:p>
            <a:pPr lvl="1" indent="-347663"/>
            <a:r>
              <a:rPr lang="en-US" sz="1600" dirty="0" smtClean="0"/>
              <a:t>Intensity </a:t>
            </a:r>
            <a:r>
              <a:rPr lang="en-US" sz="1600" dirty="0"/>
              <a:t>of intervention defined more often in “quantitative” ways than in “qualitative” </a:t>
            </a:r>
            <a:r>
              <a:rPr lang="en-US" sz="1600" dirty="0" smtClean="0"/>
              <a:t>ways</a:t>
            </a:r>
            <a:endParaRPr lang="en-US" sz="1600" dirty="0"/>
          </a:p>
          <a:p>
            <a:pPr lvl="1" indent="-347663"/>
            <a:r>
              <a:rPr lang="en-US" sz="1600" dirty="0"/>
              <a:t>Use of progress monitoring data more clearly defined and </a:t>
            </a:r>
            <a:r>
              <a:rPr lang="en-US" sz="1600" dirty="0" smtClean="0"/>
              <a:t>well established </a:t>
            </a:r>
            <a:r>
              <a:rPr lang="en-US" sz="1600" dirty="0"/>
              <a:t>in </a:t>
            </a:r>
            <a:r>
              <a:rPr lang="en-US" sz="1600" dirty="0" smtClean="0"/>
              <a:t>reading than in mathematics or behavior</a:t>
            </a:r>
            <a:endParaRPr lang="en-US" sz="1600" dirty="0"/>
          </a:p>
          <a:p>
            <a:pPr lvl="1" indent="-347663"/>
            <a:endParaRPr lang="en-US" dirty="0" smtClean="0"/>
          </a:p>
          <a:p>
            <a:endParaRPr lang="en-US" dirty="0"/>
          </a:p>
        </p:txBody>
      </p:sp>
      <p:sp>
        <p:nvSpPr>
          <p:cNvPr id="4" name="Title 3"/>
          <p:cNvSpPr>
            <a:spLocks noGrp="1"/>
          </p:cNvSpPr>
          <p:nvPr>
            <p:ph type="title"/>
          </p:nvPr>
        </p:nvSpPr>
        <p:spPr/>
        <p:txBody>
          <a:bodyPr/>
          <a:lstStyle/>
          <a:p>
            <a:r>
              <a:rPr lang="en-US" dirty="0" smtClean="0"/>
              <a:t>Patterns Observed in High-Performing Sites</a:t>
            </a:r>
            <a:endParaRPr lang="en-US" dirty="0"/>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77840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49184" y="1974694"/>
            <a:ext cx="7593098" cy="4702175"/>
          </a:xfrm>
        </p:spPr>
        <p:txBody>
          <a:bodyPr/>
          <a:lstStyle/>
          <a:p>
            <a:r>
              <a:rPr lang="en-US" sz="2400" dirty="0" smtClean="0"/>
              <a:t>Overview </a:t>
            </a:r>
          </a:p>
          <a:p>
            <a:r>
              <a:rPr lang="en-US" sz="2400" dirty="0" smtClean="0"/>
              <a:t>Rationale </a:t>
            </a:r>
            <a:r>
              <a:rPr lang="en-US" sz="2400" dirty="0"/>
              <a:t>for </a:t>
            </a:r>
            <a:r>
              <a:rPr lang="en-US" sz="2400" dirty="0" smtClean="0"/>
              <a:t>intensive intervention</a:t>
            </a:r>
            <a:endParaRPr lang="en-US" sz="2400" dirty="0"/>
          </a:p>
          <a:p>
            <a:r>
              <a:rPr lang="en-US" sz="2400" dirty="0" smtClean="0"/>
              <a:t>Introduction </a:t>
            </a:r>
            <a:r>
              <a:rPr lang="en-US" sz="2400" dirty="0"/>
              <a:t>to </a:t>
            </a:r>
            <a:r>
              <a:rPr lang="en-US" sz="2400" dirty="0" smtClean="0"/>
              <a:t>Data-Based Individualization (DBI)</a:t>
            </a:r>
          </a:p>
          <a:p>
            <a:r>
              <a:rPr lang="en-US" dirty="0" smtClean="0"/>
              <a:t>Academic illustration</a:t>
            </a:r>
          </a:p>
          <a:p>
            <a:r>
              <a:rPr lang="en-US" sz="2400" dirty="0" smtClean="0"/>
              <a:t>Behavior illustration</a:t>
            </a:r>
            <a:endParaRPr lang="en-US" sz="2400" dirty="0"/>
          </a:p>
          <a:p>
            <a:r>
              <a:rPr lang="en-US" sz="2400" dirty="0" smtClean="0"/>
              <a:t>Wrap-up</a:t>
            </a:r>
            <a:endParaRPr lang="en-US" sz="2400" dirty="0"/>
          </a:p>
          <a:p>
            <a:pPr>
              <a:spcBef>
                <a:spcPts val="0"/>
              </a:spcBef>
              <a:buFont typeface="Wingdings" pitchFamily="2" charset="2"/>
              <a:buChar char="§"/>
            </a:pPr>
            <a:endParaRPr lang="en-US" sz="2400" dirty="0" smtClean="0">
              <a:ea typeface="ＭＳ Ｐゴシック" charset="-128"/>
            </a:endParaRPr>
          </a:p>
        </p:txBody>
      </p:sp>
      <p:sp>
        <p:nvSpPr>
          <p:cNvPr id="12289" name="Title 1"/>
          <p:cNvSpPr>
            <a:spLocks noGrp="1"/>
          </p:cNvSpPr>
          <p:nvPr>
            <p:ph type="title"/>
          </p:nvPr>
        </p:nvSpPr>
        <p:spPr/>
        <p:txBody>
          <a:bodyPr/>
          <a:lstStyle/>
          <a:p>
            <a:r>
              <a:rPr lang="en-US" dirty="0" smtClean="0">
                <a:ea typeface="ＭＳ Ｐゴシック" charset="-128"/>
              </a:rPr>
              <a:t>Today’s Presentation </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388" y="3032879"/>
            <a:ext cx="8229600" cy="1446550"/>
          </a:xfrm>
        </p:spPr>
        <p:txBody>
          <a:bodyPr/>
          <a:lstStyle/>
          <a:p>
            <a:r>
              <a:rPr lang="en-US" dirty="0" smtClean="0"/>
              <a:t>Introduction to Data-Based Individualization (DBI)</a:t>
            </a:r>
            <a:endParaRPr lang="en-US" dirty="0"/>
          </a:p>
        </p:txBody>
      </p:sp>
      <p:sp>
        <p:nvSpPr>
          <p:cNvPr id="5" name="Subtitle 4"/>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20</a:t>
            </a:fld>
            <a:endParaRPr lang="en-US" dirty="0"/>
          </a:p>
        </p:txBody>
      </p:sp>
    </p:spTree>
    <p:extLst>
      <p:ext uri="{BB962C8B-B14F-4D97-AF65-F5344CB8AC3E}">
        <p14:creationId xmlns:p14="http://schemas.microsoft.com/office/powerpoint/2010/main" val="46025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buNone/>
            </a:pPr>
            <a:r>
              <a:rPr lang="en-US" sz="2400" b="1" dirty="0" smtClean="0"/>
              <a:t>Data-Based Individualization </a:t>
            </a:r>
            <a:r>
              <a:rPr lang="en-US" sz="2400" dirty="0" smtClean="0"/>
              <a:t>(DBI)</a:t>
            </a:r>
            <a:r>
              <a:rPr lang="en-US" sz="2400" dirty="0" smtClean="0">
                <a:latin typeface="Arial" charset="0"/>
                <a:cs typeface="Arial" charset="0"/>
              </a:rPr>
              <a:t> is a </a:t>
            </a:r>
            <a:r>
              <a:rPr lang="en-US" sz="2400" u="sng" dirty="0" smtClean="0">
                <a:latin typeface="Arial" charset="0"/>
                <a:cs typeface="Arial" charset="0"/>
              </a:rPr>
              <a:t>systematic method</a:t>
            </a:r>
            <a:r>
              <a:rPr lang="en-US" sz="2400" dirty="0" smtClean="0">
                <a:latin typeface="Arial" charset="0"/>
                <a:cs typeface="Arial" charset="0"/>
              </a:rPr>
              <a:t> for using data to determine </a:t>
            </a:r>
            <a:r>
              <a:rPr lang="en-US" sz="2400" i="1" dirty="0" smtClean="0">
                <a:latin typeface="Arial" charset="0"/>
                <a:cs typeface="Arial" charset="0"/>
              </a:rPr>
              <a:t>when and how </a:t>
            </a:r>
            <a:r>
              <a:rPr lang="en-US" sz="2400" dirty="0" smtClean="0">
                <a:latin typeface="Arial" charset="0"/>
                <a:cs typeface="Arial" charset="0"/>
              </a:rPr>
              <a:t>to provide more intensive intervention:</a:t>
            </a:r>
          </a:p>
          <a:p>
            <a:pPr marL="230188" lvl="1" indent="-230188">
              <a:buNone/>
            </a:pPr>
            <a:endParaRPr lang="en-US" sz="1200" dirty="0" smtClean="0">
              <a:latin typeface="Arial" charset="0"/>
              <a:cs typeface="Arial" charset="0"/>
            </a:endParaRPr>
          </a:p>
          <a:p>
            <a:pPr marL="522287" lvl="1" indent="-342900">
              <a:buFont typeface="Wingdings" pitchFamily="2" charset="2"/>
              <a:buChar char="§"/>
            </a:pPr>
            <a:r>
              <a:rPr lang="en-US" sz="2000" dirty="0" smtClean="0"/>
              <a:t>Origins in data-based program modification/experimental teaching were first developed at the University of Minnesota (Deno &amp; Mirkin, 1977) and expanded upon by others </a:t>
            </a:r>
            <a:r>
              <a:rPr lang="en-US" sz="2000" dirty="0"/>
              <a:t>(Capizzi &amp; Fuchs, </a:t>
            </a:r>
            <a:r>
              <a:rPr lang="en-US" sz="2000" dirty="0" smtClean="0"/>
              <a:t>2005; Fuchs, Deno, &amp; Mirkin, 1984; Fuchs, Fuchs, &amp; Hamlett, 1989). </a:t>
            </a:r>
          </a:p>
          <a:p>
            <a:pPr marL="522287" lvl="1" indent="-342900">
              <a:buFont typeface="Wingdings" pitchFamily="2" charset="2"/>
              <a:buChar char="§"/>
            </a:pPr>
            <a:r>
              <a:rPr lang="en-US" sz="2000" dirty="0" smtClean="0"/>
              <a:t>DBI is a process, not a single intervention program or strategy.</a:t>
            </a:r>
          </a:p>
          <a:p>
            <a:pPr marL="522287" lvl="1" indent="-342900">
              <a:buFont typeface="Wingdings" pitchFamily="2" charset="2"/>
              <a:buChar char="§"/>
            </a:pPr>
            <a:r>
              <a:rPr lang="en-US" sz="2000" dirty="0" smtClean="0"/>
              <a:t>Not a one-time fix—ongoing process comprising intervention and assessment adjusted over time.</a:t>
            </a:r>
          </a:p>
        </p:txBody>
      </p:sp>
      <p:sp>
        <p:nvSpPr>
          <p:cNvPr id="2" name="Title 1"/>
          <p:cNvSpPr>
            <a:spLocks noGrp="1"/>
          </p:cNvSpPr>
          <p:nvPr>
            <p:ph type="title"/>
          </p:nvPr>
        </p:nvSpPr>
        <p:spPr>
          <a:xfrm>
            <a:off x="687388" y="318053"/>
            <a:ext cx="8456612" cy="1486894"/>
          </a:xfrm>
        </p:spPr>
        <p:txBody>
          <a:bodyPr>
            <a:normAutofit/>
          </a:bodyPr>
          <a:lstStyle/>
          <a:p>
            <a:r>
              <a:rPr lang="en-US" sz="4400" dirty="0" smtClean="0"/>
              <a:t>NCII’s Approach to Intensive Intervention: </a:t>
            </a:r>
            <a:r>
              <a:rPr lang="en-US" sz="4400" b="0" dirty="0" smtClean="0"/>
              <a:t>Data-Based Individualization (DBI)</a:t>
            </a:r>
            <a:endParaRPr lang="en-US" sz="4400" b="0"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Wingdings" pitchFamily="2" charset="2"/>
              <a:buChar char="§"/>
              <a:defRPr/>
            </a:pPr>
            <a:r>
              <a:rPr lang="en-US" sz="2400" dirty="0"/>
              <a:t>Students with disabilities </a:t>
            </a:r>
            <a:r>
              <a:rPr lang="en-US" sz="2400" dirty="0" smtClean="0"/>
              <a:t>who are </a:t>
            </a:r>
            <a:r>
              <a:rPr lang="en-US" sz="2400" u="sng" dirty="0"/>
              <a:t>not </a:t>
            </a:r>
            <a:r>
              <a:rPr lang="en-US" sz="2400" u="sng" dirty="0" smtClean="0"/>
              <a:t>making adequate </a:t>
            </a:r>
            <a:r>
              <a:rPr lang="en-US" sz="2400" u="sng" dirty="0"/>
              <a:t>progress</a:t>
            </a:r>
            <a:r>
              <a:rPr lang="en-US" sz="2400" dirty="0"/>
              <a:t> in their </a:t>
            </a:r>
            <a:r>
              <a:rPr lang="en-US" sz="2400" dirty="0" smtClean="0"/>
              <a:t>current instructional program</a:t>
            </a:r>
            <a:endParaRPr lang="en-US" sz="2400" dirty="0"/>
          </a:p>
          <a:p>
            <a:pPr marL="457200" indent="-457200">
              <a:buFont typeface="Wingdings" pitchFamily="2" charset="2"/>
              <a:buChar char="§"/>
              <a:defRPr/>
            </a:pPr>
            <a:r>
              <a:rPr lang="en-US" sz="2400" dirty="0"/>
              <a:t>Students </a:t>
            </a:r>
            <a:r>
              <a:rPr lang="en-US" sz="2400" dirty="0" smtClean="0"/>
              <a:t>who </a:t>
            </a:r>
            <a:r>
              <a:rPr lang="en-US" sz="2400" dirty="0"/>
              <a:t>present with very </a:t>
            </a:r>
            <a:r>
              <a:rPr lang="en-US" sz="2400" u="sng" dirty="0"/>
              <a:t>low academic </a:t>
            </a:r>
            <a:r>
              <a:rPr lang="en-US" sz="2400" u="sng" dirty="0" smtClean="0"/>
              <a:t>achievement</a:t>
            </a:r>
            <a:r>
              <a:rPr lang="en-US" sz="2400" dirty="0" smtClean="0"/>
              <a:t> </a:t>
            </a:r>
            <a:r>
              <a:rPr lang="en-US" sz="2400" dirty="0"/>
              <a:t>and/or </a:t>
            </a:r>
            <a:r>
              <a:rPr lang="en-US" sz="2400" u="sng" dirty="0" smtClean="0"/>
              <a:t>high-intensity or high-frequency </a:t>
            </a:r>
            <a:r>
              <a:rPr lang="en-US" sz="2400" u="sng" dirty="0"/>
              <a:t>behavior </a:t>
            </a:r>
            <a:r>
              <a:rPr lang="en-US" sz="2400" u="sng" dirty="0" smtClean="0"/>
              <a:t>problems</a:t>
            </a:r>
            <a:r>
              <a:rPr lang="en-US" sz="2400" dirty="0" smtClean="0"/>
              <a:t> (typically those with disabilities) </a:t>
            </a:r>
            <a:endParaRPr lang="en-US" sz="2400" dirty="0">
              <a:solidFill>
                <a:srgbClr val="FF0000"/>
              </a:solidFill>
            </a:endParaRPr>
          </a:p>
          <a:p>
            <a:pPr marL="457200" indent="-457200">
              <a:buFont typeface="Wingdings" pitchFamily="2" charset="2"/>
              <a:buChar char="§"/>
              <a:defRPr/>
            </a:pPr>
            <a:r>
              <a:rPr lang="en-US" sz="2400" dirty="0"/>
              <a:t>Students in a tiered intervention program who have </a:t>
            </a:r>
            <a:r>
              <a:rPr lang="en-US" sz="2400" u="sng" dirty="0"/>
              <a:t>not responded </a:t>
            </a:r>
            <a:r>
              <a:rPr lang="en-US" sz="2400" dirty="0"/>
              <a:t>to secondary intervention programs delivered with fidelity</a:t>
            </a:r>
          </a:p>
          <a:p>
            <a:endParaRPr lang="en-US" dirty="0"/>
          </a:p>
        </p:txBody>
      </p:sp>
      <p:sp>
        <p:nvSpPr>
          <p:cNvPr id="2" name="Title 1"/>
          <p:cNvSpPr>
            <a:spLocks noGrp="1"/>
          </p:cNvSpPr>
          <p:nvPr>
            <p:ph type="title"/>
          </p:nvPr>
        </p:nvSpPr>
        <p:spPr/>
        <p:txBody>
          <a:bodyPr/>
          <a:lstStyle/>
          <a:p>
            <a:r>
              <a:rPr lang="en-US" dirty="0" smtClean="0"/>
              <a:t>Who needs intensive intervention?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2202611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Is DBI the same as RTI?</a:t>
            </a:r>
            <a:br>
              <a:rPr lang="en-US" dirty="0" smtClean="0"/>
            </a:br>
            <a:r>
              <a:rPr lang="en-US" dirty="0" smtClean="0"/>
              <a:t>Special education?</a:t>
            </a:r>
            <a:endParaRPr lang="en-US" dirty="0"/>
          </a:p>
        </p:txBody>
      </p:sp>
      <p:sp>
        <p:nvSpPr>
          <p:cNvPr id="3" name="Content Placeholder 2"/>
          <p:cNvSpPr>
            <a:spLocks noGrp="1"/>
          </p:cNvSpPr>
          <p:nvPr>
            <p:ph idx="4294967295"/>
          </p:nvPr>
        </p:nvSpPr>
        <p:spPr>
          <a:xfrm>
            <a:off x="655957" y="1908476"/>
            <a:ext cx="8007350" cy="4702175"/>
          </a:xfrm>
        </p:spPr>
        <p:txBody>
          <a:bodyPr/>
          <a:lstStyle/>
          <a:p>
            <a:pPr marL="0" indent="0">
              <a:buNone/>
            </a:pPr>
            <a:r>
              <a:rPr lang="en-US" dirty="0" smtClean="0"/>
              <a:t>Many components of DBI are consistent with elements of special education and tiered service delivery systems. </a:t>
            </a:r>
            <a:endParaRPr lang="en-US" dirty="0"/>
          </a:p>
        </p:txBody>
      </p:sp>
      <p:sp>
        <p:nvSpPr>
          <p:cNvPr id="4" name="Rectangle 3"/>
          <p:cNvSpPr/>
          <p:nvPr/>
        </p:nvSpPr>
        <p:spPr>
          <a:xfrm>
            <a:off x="627082" y="3384469"/>
            <a:ext cx="4378055" cy="2533064"/>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2">
                  <a:lumMod val="10000"/>
                </a:schemeClr>
              </a:solidFill>
            </a:endParaRPr>
          </a:p>
          <a:p>
            <a:pPr algn="ctr"/>
            <a:endParaRPr lang="en-US" dirty="0">
              <a:solidFill>
                <a:schemeClr val="bg2">
                  <a:lumMod val="10000"/>
                </a:schemeClr>
              </a:solidFill>
            </a:endParaRPr>
          </a:p>
          <a:p>
            <a:pPr algn="ctr"/>
            <a:r>
              <a:rPr lang="en-US" dirty="0" smtClean="0">
                <a:solidFill>
                  <a:schemeClr val="bg2">
                    <a:lumMod val="10000"/>
                  </a:schemeClr>
                </a:solidFill>
              </a:rPr>
              <a:t>Tiered Interventions (RTI, MTSS, PBIS)</a:t>
            </a:r>
          </a:p>
          <a:p>
            <a:pPr algn="ctr"/>
            <a:endParaRPr lang="en-US" sz="1800" dirty="0" smtClean="0">
              <a:solidFill>
                <a:schemeClr val="bg2">
                  <a:lumMod val="10000"/>
                </a:schemeClr>
              </a:solidFill>
            </a:endParaRPr>
          </a:p>
          <a:p>
            <a:pPr marL="407988" indent="-179388">
              <a:buFont typeface="Arial" pitchFamily="34" charset="0"/>
              <a:buChar char="•"/>
            </a:pPr>
            <a:r>
              <a:rPr lang="en-US" sz="2000" dirty="0" smtClean="0">
                <a:solidFill>
                  <a:schemeClr val="bg2">
                    <a:lumMod val="10000"/>
                  </a:schemeClr>
                </a:solidFill>
              </a:rPr>
              <a:t>Universal, secondary, and tertiary interventions</a:t>
            </a:r>
            <a:endParaRPr lang="en-US" sz="2000" dirty="0">
              <a:solidFill>
                <a:schemeClr val="bg2">
                  <a:lumMod val="10000"/>
                </a:schemeClr>
              </a:solidFill>
            </a:endParaRPr>
          </a:p>
          <a:p>
            <a:pPr marL="407988" indent="-179388">
              <a:buFont typeface="Arial" pitchFamily="34" charset="0"/>
              <a:buChar char="•"/>
            </a:pPr>
            <a:r>
              <a:rPr lang="en-US" sz="2000" dirty="0" smtClean="0">
                <a:solidFill>
                  <a:schemeClr val="bg2">
                    <a:lumMod val="10000"/>
                  </a:schemeClr>
                </a:solidFill>
              </a:rPr>
              <a:t>Progress monitoring</a:t>
            </a:r>
          </a:p>
          <a:p>
            <a:pPr marL="407988" indent="-179388">
              <a:buFont typeface="Arial" pitchFamily="34" charset="0"/>
              <a:buChar char="•"/>
            </a:pPr>
            <a:r>
              <a:rPr lang="en-US" sz="2000" dirty="0" smtClean="0">
                <a:solidFill>
                  <a:schemeClr val="bg2">
                    <a:lumMod val="10000"/>
                  </a:schemeClr>
                </a:solidFill>
              </a:rPr>
              <a:t>Team-based decisions based on data </a:t>
            </a:r>
          </a:p>
          <a:p>
            <a:pPr algn="ctr"/>
            <a:endParaRPr lang="en-US" dirty="0">
              <a:solidFill>
                <a:schemeClr val="bg2">
                  <a:lumMod val="10000"/>
                </a:schemeClr>
              </a:solidFill>
            </a:endParaRPr>
          </a:p>
          <a:p>
            <a:pPr algn="ctr"/>
            <a:endParaRPr lang="en-US" dirty="0">
              <a:solidFill>
                <a:schemeClr val="bg2">
                  <a:lumMod val="10000"/>
                </a:schemeClr>
              </a:solidFill>
            </a:endParaRPr>
          </a:p>
        </p:txBody>
      </p:sp>
      <p:sp>
        <p:nvSpPr>
          <p:cNvPr id="5" name="Rectangle 4"/>
          <p:cNvSpPr/>
          <p:nvPr/>
        </p:nvSpPr>
        <p:spPr>
          <a:xfrm>
            <a:off x="5465679" y="3384469"/>
            <a:ext cx="3289300" cy="2538878"/>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rPr>
              <a:t>Special Education</a:t>
            </a:r>
          </a:p>
          <a:p>
            <a:pPr algn="ctr"/>
            <a:endParaRPr lang="en-US" dirty="0">
              <a:solidFill>
                <a:schemeClr val="bg2">
                  <a:lumMod val="10000"/>
                </a:schemeClr>
              </a:solidFill>
            </a:endParaRPr>
          </a:p>
          <a:p>
            <a:pPr marL="342900" indent="-163513">
              <a:buFont typeface="Arial" pitchFamily="34" charset="0"/>
              <a:buChar char="•"/>
            </a:pPr>
            <a:r>
              <a:rPr lang="en-US" sz="2000" dirty="0" smtClean="0">
                <a:solidFill>
                  <a:schemeClr val="bg2">
                    <a:lumMod val="10000"/>
                  </a:schemeClr>
                </a:solidFill>
              </a:rPr>
              <a:t>Individualized intervention</a:t>
            </a:r>
          </a:p>
          <a:p>
            <a:pPr marL="342900" indent="-163513">
              <a:buFont typeface="Arial" pitchFamily="34" charset="0"/>
              <a:buChar char="•"/>
            </a:pPr>
            <a:r>
              <a:rPr lang="en-US" sz="2000" dirty="0" smtClean="0">
                <a:solidFill>
                  <a:schemeClr val="bg2">
                    <a:lumMod val="10000"/>
                  </a:schemeClr>
                </a:solidFill>
              </a:rPr>
              <a:t>Progress monitoring</a:t>
            </a:r>
          </a:p>
          <a:p>
            <a:pPr marL="342900" indent="-163513">
              <a:buFont typeface="Arial" pitchFamily="34" charset="0"/>
              <a:buChar char="•"/>
            </a:pPr>
            <a:r>
              <a:rPr lang="en-US" sz="2000" dirty="0" smtClean="0">
                <a:solidFill>
                  <a:schemeClr val="bg2">
                    <a:lumMod val="10000"/>
                  </a:schemeClr>
                </a:solidFill>
              </a:rPr>
              <a:t>Team-based decisions based on data </a:t>
            </a:r>
            <a:endParaRPr lang="en-US" sz="2000" dirty="0">
              <a:solidFill>
                <a:schemeClr val="bg2">
                  <a:lumMod val="10000"/>
                </a:schemeClr>
              </a:solidFill>
            </a:endParaRPr>
          </a:p>
        </p:txBody>
      </p:sp>
      <p:sp>
        <p:nvSpPr>
          <p:cNvPr id="6" name="Slide Number Placeholder 5"/>
          <p:cNvSpPr>
            <a:spLocks noGrp="1"/>
          </p:cNvSpPr>
          <p:nvPr>
            <p:ph type="sldNum" sz="quarter" idx="10"/>
          </p:nvPr>
        </p:nvSpPr>
        <p:spPr/>
        <p:txBody>
          <a:bodyPr/>
          <a:lstStyle/>
          <a:p>
            <a:fld id="{B094D1B2-26D5-48CC-9B16-6583E954EFA6}" type="slidenum">
              <a:rPr lang="en-US" smtClean="0"/>
              <a:t>23</a:t>
            </a:fld>
            <a:endParaRPr lang="en-US" dirty="0"/>
          </a:p>
        </p:txBody>
      </p:sp>
    </p:spTree>
    <p:extLst>
      <p:ext uri="{BB962C8B-B14F-4D97-AF65-F5344CB8AC3E}">
        <p14:creationId xmlns:p14="http://schemas.microsoft.com/office/powerpoint/2010/main" val="484039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In what ways are Tier 3/intensive interventions in your school different from special education services? In what ways are they the same?</a:t>
            </a:r>
            <a:endParaRPr lang="en-US" sz="2800" dirty="0"/>
          </a:p>
        </p:txBody>
      </p:sp>
      <p:sp>
        <p:nvSpPr>
          <p:cNvPr id="2" name="Title 1"/>
          <p:cNvSpPr>
            <a:spLocks noGrp="1"/>
          </p:cNvSpPr>
          <p:nvPr>
            <p:ph type="title"/>
          </p:nvPr>
        </p:nvSpPr>
        <p:spPr/>
        <p:txBody>
          <a:bodyPr/>
          <a:lstStyle/>
          <a:p>
            <a:r>
              <a:rPr lang="en-US" dirty="0" smtClean="0"/>
              <a:t>Think-Pair-Share </a:t>
            </a:r>
            <a:endParaRPr lang="en-US"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24</a:t>
            </a:fld>
            <a:endParaRPr lang="en-US" dirty="0"/>
          </a:p>
        </p:txBody>
      </p:sp>
    </p:spTree>
    <p:extLst>
      <p:ext uri="{BB962C8B-B14F-4D97-AF65-F5344CB8AC3E}">
        <p14:creationId xmlns:p14="http://schemas.microsoft.com/office/powerpoint/2010/main" val="2753143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35031"/>
            <a:ext cx="8224837" cy="3732737"/>
          </a:xfrm>
        </p:spPr>
        <p:txBody>
          <a:bodyPr/>
          <a:lstStyle/>
          <a:p>
            <a:pPr marL="514350" indent="-514350">
              <a:buAutoNum type="arabicPeriod"/>
            </a:pPr>
            <a:r>
              <a:rPr lang="en-US" dirty="0"/>
              <a:t>Secondary intervention program, delivered with greater </a:t>
            </a:r>
            <a:r>
              <a:rPr lang="en-US" dirty="0" smtClean="0"/>
              <a:t>intensity</a:t>
            </a:r>
          </a:p>
          <a:p>
            <a:pPr marL="514350" indent="-514350">
              <a:buAutoNum type="arabicPeriod"/>
            </a:pPr>
            <a:r>
              <a:rPr lang="en-US" dirty="0"/>
              <a:t>Progress </a:t>
            </a:r>
            <a:r>
              <a:rPr lang="en-US" dirty="0" smtClean="0"/>
              <a:t>monitoring</a:t>
            </a:r>
          </a:p>
          <a:p>
            <a:pPr marL="514350" indent="-514350">
              <a:buAutoNum type="arabicPeriod"/>
            </a:pPr>
            <a:r>
              <a:rPr lang="en-US" dirty="0" smtClean="0"/>
              <a:t>Informal diagnostic assessment</a:t>
            </a:r>
          </a:p>
          <a:p>
            <a:pPr marL="514350" indent="-514350">
              <a:buAutoNum type="arabicPeriod"/>
            </a:pPr>
            <a:r>
              <a:rPr lang="en-US" dirty="0" smtClean="0"/>
              <a:t>Adaptation</a:t>
            </a:r>
          </a:p>
          <a:p>
            <a:pPr marL="514350" indent="-514350">
              <a:buAutoNum type="arabicPeriod"/>
            </a:pPr>
            <a:r>
              <a:rPr lang="en-US" dirty="0"/>
              <a:t>Continued progress monitoring, with adaptations occurring whenever needed </a:t>
            </a:r>
            <a:r>
              <a:rPr lang="en-US" dirty="0" smtClean="0"/>
              <a:t>to ensure </a:t>
            </a:r>
            <a:r>
              <a:rPr lang="en-US" dirty="0"/>
              <a:t>adequate progress</a:t>
            </a:r>
            <a:endParaRPr lang="en-US" dirty="0" smtClean="0"/>
          </a:p>
        </p:txBody>
      </p:sp>
      <p:sp>
        <p:nvSpPr>
          <p:cNvPr id="2" name="Title 1"/>
          <p:cNvSpPr>
            <a:spLocks noGrp="1"/>
          </p:cNvSpPr>
          <p:nvPr>
            <p:ph type="title"/>
          </p:nvPr>
        </p:nvSpPr>
        <p:spPr/>
        <p:txBody>
          <a:bodyPr/>
          <a:lstStyle/>
          <a:p>
            <a:r>
              <a:rPr lang="en-US" dirty="0" smtClean="0"/>
              <a:t>Five DBI Steps</a:t>
            </a:r>
            <a:endParaRPr lang="en-US" dirty="0"/>
          </a:p>
        </p:txBody>
      </p:sp>
      <p:sp>
        <p:nvSpPr>
          <p:cNvPr id="5"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25</a:t>
            </a:fld>
            <a:endParaRPr lang="en-US" dirty="0"/>
          </a:p>
        </p:txBody>
      </p:sp>
    </p:spTree>
    <p:extLst>
      <p:ext uri="{BB962C8B-B14F-4D97-AF65-F5344CB8AC3E}">
        <p14:creationId xmlns:p14="http://schemas.microsoft.com/office/powerpoint/2010/main" val="1731701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59" y="3649876"/>
            <a:ext cx="3514431" cy="361468"/>
          </a:xfrm>
        </p:spPr>
        <p:txBody>
          <a:bodyPr>
            <a:noAutofit/>
          </a:bodyPr>
          <a:lstStyle/>
          <a:p>
            <a:pPr algn="ctr"/>
            <a:r>
              <a:rPr lang="en-US" sz="4800" b="0" dirty="0" smtClean="0"/>
              <a:t>A Bird’s Eye View of DBI</a:t>
            </a:r>
            <a:endParaRPr lang="en-US" sz="4800" b="0" dirty="0"/>
          </a:p>
        </p:txBody>
      </p:sp>
      <p:pic>
        <p:nvPicPr>
          <p:cNvPr id="71682" name="Picture 2" descr="Picture of a Quetzal 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06775" y="735521"/>
            <a:ext cx="1497540" cy="149754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p:cNvSpPr>
            <a:spLocks noGrp="1"/>
          </p:cNvSpPr>
          <p:nvPr>
            <p:ph type="sldNum" sz="quarter" idx="11"/>
          </p:nvPr>
        </p:nvSpPr>
        <p:spPr/>
        <p:txBody>
          <a:bodyPr/>
          <a:lstStyle/>
          <a:p>
            <a:pPr algn="r"/>
            <a:fld id="{F3477EC8-074D-41C4-94AE-E9EA7CEEA348}" type="slidenum">
              <a:rPr lang="en-US" smtClean="0"/>
              <a:pPr algn="r"/>
              <a:t>26</a:t>
            </a:fld>
            <a:endParaRPr lang="en-US" dirty="0"/>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977" y="441138"/>
            <a:ext cx="3125364" cy="5509662"/>
          </a:xfrm>
          <a:prstGeom prst="rect">
            <a:avLst/>
          </a:prstGeom>
        </p:spPr>
      </p:pic>
    </p:spTree>
    <p:extLst>
      <p:ext uri="{BB962C8B-B14F-4D97-AF65-F5344CB8AC3E}">
        <p14:creationId xmlns:p14="http://schemas.microsoft.com/office/powerpoint/2010/main" val="2760419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Before we begin DBI…</a:t>
            </a:r>
            <a:endParaRPr lang="en-US" dirty="0"/>
          </a:p>
        </p:txBody>
      </p:sp>
      <p:sp>
        <p:nvSpPr>
          <p:cNvPr id="2" name="Content Placeholder 1"/>
          <p:cNvSpPr>
            <a:spLocks noGrp="1"/>
          </p:cNvSpPr>
          <p:nvPr>
            <p:ph idx="1"/>
          </p:nvPr>
        </p:nvSpPr>
        <p:spPr/>
        <p:txBody>
          <a:bodyPr/>
          <a:lstStyle/>
          <a:p>
            <a:r>
              <a:rPr lang="en-US" dirty="0"/>
              <a:t>Start with a standardized secondary </a:t>
            </a:r>
            <a:r>
              <a:rPr lang="en-US" dirty="0" smtClean="0"/>
              <a:t>program (</a:t>
            </a:r>
            <a:r>
              <a:rPr lang="en-US" dirty="0"/>
              <a:t>if available; e.g., </a:t>
            </a:r>
            <a:r>
              <a:rPr lang="en-US" dirty="0" smtClean="0"/>
              <a:t>Check-in/Check-out</a:t>
            </a:r>
            <a:r>
              <a:rPr lang="en-US" dirty="0"/>
              <a:t>, Good Behavior Game, Number Rockets</a:t>
            </a:r>
            <a:r>
              <a:rPr lang="en-US" dirty="0" smtClean="0"/>
              <a:t>*).</a:t>
            </a:r>
            <a:endParaRPr lang="en-US" dirty="0"/>
          </a:p>
          <a:p>
            <a:r>
              <a:rPr lang="en-US" dirty="0" smtClean="0"/>
              <a:t>Progress monitor to evaluate the student’s response to the secondary intervention.</a:t>
            </a:r>
            <a:endParaRPr lang="en-US" dirty="0"/>
          </a:p>
        </p:txBody>
      </p:sp>
      <p:sp>
        <p:nvSpPr>
          <p:cNvPr id="5" name="TextBox 4"/>
          <p:cNvSpPr txBox="1"/>
          <p:nvPr/>
        </p:nvSpPr>
        <p:spPr>
          <a:xfrm>
            <a:off x="635973" y="5153041"/>
            <a:ext cx="8227472" cy="707886"/>
          </a:xfrm>
          <a:prstGeom prst="rect">
            <a:avLst/>
          </a:prstGeom>
          <a:noFill/>
        </p:spPr>
        <p:txBody>
          <a:bodyPr wrap="square" rtlCol="0">
            <a:spAutoFit/>
          </a:bodyPr>
          <a:lstStyle/>
          <a:p>
            <a:r>
              <a:rPr lang="en-US" sz="2000" dirty="0" smtClean="0"/>
              <a:t>*NCII does not endorse products. These are noted for illustrative purposes only.</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2257650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Standardized, evidence-based interventions designed for at-risk students</a:t>
            </a:r>
            <a:endParaRPr lang="en-US" sz="800" dirty="0"/>
          </a:p>
          <a:p>
            <a:r>
              <a:rPr lang="en-US" dirty="0" smtClean="0"/>
              <a:t>Often referred to as…</a:t>
            </a:r>
          </a:p>
          <a:p>
            <a:pPr lvl="1"/>
            <a:r>
              <a:rPr lang="en-US" dirty="0" smtClean="0"/>
              <a:t>Tier 2 or strategic intervention</a:t>
            </a:r>
          </a:p>
          <a:p>
            <a:pPr lvl="1"/>
            <a:r>
              <a:rPr lang="en-US" dirty="0" smtClean="0"/>
              <a:t>Remedial curriculum</a:t>
            </a:r>
            <a:endParaRPr lang="en-US" sz="800" dirty="0"/>
          </a:p>
          <a:p>
            <a:r>
              <a:rPr lang="en-US" dirty="0" smtClean="0"/>
              <a:t>Common examples</a:t>
            </a:r>
          </a:p>
          <a:p>
            <a:pPr lvl="1"/>
            <a:r>
              <a:rPr lang="en-US" dirty="0" smtClean="0"/>
              <a:t>Leveled Literacy Intervention (LLI)</a:t>
            </a:r>
          </a:p>
          <a:p>
            <a:pPr lvl="1"/>
            <a:r>
              <a:rPr lang="en-US" dirty="0" smtClean="0"/>
              <a:t>Wilson Just Words</a:t>
            </a:r>
          </a:p>
          <a:p>
            <a:pPr lvl="1"/>
            <a:r>
              <a:rPr lang="en-US" dirty="0" smtClean="0"/>
              <a:t>Check-in/Check-out</a:t>
            </a:r>
          </a:p>
          <a:p>
            <a:pPr lvl="1"/>
            <a:r>
              <a:rPr lang="en-US" dirty="0" smtClean="0"/>
              <a:t>Corrective Math</a:t>
            </a:r>
            <a:endParaRPr lang="en-US" dirty="0"/>
          </a:p>
        </p:txBody>
      </p:sp>
      <p:sp>
        <p:nvSpPr>
          <p:cNvPr id="3" name="Title 2"/>
          <p:cNvSpPr>
            <a:spLocks noGrp="1"/>
          </p:cNvSpPr>
          <p:nvPr>
            <p:ph type="title"/>
          </p:nvPr>
        </p:nvSpPr>
        <p:spPr/>
        <p:txBody>
          <a:bodyPr/>
          <a:lstStyle/>
          <a:p>
            <a:r>
              <a:rPr lang="en-US" dirty="0" smtClean="0"/>
              <a:t>What are secondary interventions?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181300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Thinking About Intervention Levels/Tiers </a:t>
            </a:r>
            <a:endParaRPr lang="en-US" dirty="0">
              <a:latin typeface="+mj-lt"/>
            </a:endParaRPr>
          </a:p>
        </p:txBody>
      </p:sp>
      <p:sp>
        <p:nvSpPr>
          <p:cNvPr id="4" name="Slide Number Placeholder 3"/>
          <p:cNvSpPr>
            <a:spLocks noGrp="1"/>
          </p:cNvSpPr>
          <p:nvPr>
            <p:ph type="sldNum" sz="quarter" idx="10"/>
          </p:nvPr>
        </p:nvSpPr>
        <p:spPr/>
        <p:txBody>
          <a:bodyPr/>
          <a:lstStyle/>
          <a:p>
            <a:fld id="{4DBB3109-6B36-4C42-ABE5-993D6B0A452A}" type="slidenum">
              <a:rPr lang="en-US" smtClean="0"/>
              <a:pPr/>
              <a:t>29</a:t>
            </a:fld>
            <a:endParaRPr lang="en-US" dirty="0"/>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noGrp="1"/>
          </p:cNvGraphicFramePr>
          <p:nvPr>
            <p:ph sz="half" idx="4294967295"/>
            <p:extLst>
              <p:ext uri="{D42A27DB-BD31-4B8C-83A1-F6EECF244321}">
                <p14:modId xmlns:p14="http://schemas.microsoft.com/office/powerpoint/2010/main" val="2218511249"/>
              </p:ext>
            </p:extLst>
          </p:nvPr>
        </p:nvGraphicFramePr>
        <p:xfrm>
          <a:off x="681487" y="1927914"/>
          <a:ext cx="7419832" cy="3875196"/>
        </p:xfrm>
        <a:graphic>
          <a:graphicData uri="http://schemas.openxmlformats.org/drawingml/2006/table">
            <a:tbl>
              <a:tblPr firstRow="1" bandRow="1">
                <a:tableStyleId>{5C22544A-7EE6-4342-B048-85BDC9FD1C3A}</a:tableStyleId>
              </a:tblPr>
              <a:tblGrid>
                <a:gridCol w="1600921"/>
                <a:gridCol w="2008909"/>
                <a:gridCol w="1898073"/>
                <a:gridCol w="1911929"/>
              </a:tblGrid>
              <a:tr h="491916">
                <a:tc>
                  <a:txBody>
                    <a:bodyPr/>
                    <a:lstStyle/>
                    <a:p>
                      <a:endParaRPr lang="en-US" dirty="0"/>
                    </a:p>
                  </a:txBody>
                  <a:tcPr/>
                </a:tc>
                <a:tc>
                  <a:txBody>
                    <a:bodyPr/>
                    <a:lstStyle/>
                    <a:p>
                      <a:r>
                        <a:rPr lang="en-US" dirty="0" smtClean="0"/>
                        <a:t>Primary (T1)</a:t>
                      </a:r>
                      <a:endParaRPr lang="en-US" dirty="0"/>
                    </a:p>
                  </a:txBody>
                  <a:tcPr/>
                </a:tc>
                <a:tc>
                  <a:txBody>
                    <a:bodyPr/>
                    <a:lstStyle/>
                    <a:p>
                      <a:r>
                        <a:rPr lang="en-US" dirty="0" smtClean="0"/>
                        <a:t>Secondary (T2)</a:t>
                      </a:r>
                      <a:endParaRPr lang="en-US" dirty="0"/>
                    </a:p>
                  </a:txBody>
                  <a:tcPr/>
                </a:tc>
                <a:tc>
                  <a:txBody>
                    <a:bodyPr/>
                    <a:lstStyle/>
                    <a:p>
                      <a:r>
                        <a:rPr lang="en-US" dirty="0" smtClean="0"/>
                        <a:t>Intensive (T3) </a:t>
                      </a:r>
                      <a:endParaRPr lang="en-US" dirty="0"/>
                    </a:p>
                  </a:txBody>
                  <a:tcPr/>
                </a:tc>
              </a:tr>
              <a:tr h="605006">
                <a:tc>
                  <a:txBody>
                    <a:bodyPr/>
                    <a:lstStyle/>
                    <a:p>
                      <a:r>
                        <a:rPr lang="en-US" b="1" dirty="0" smtClean="0">
                          <a:solidFill>
                            <a:schemeClr val="bg1"/>
                          </a:solidFill>
                        </a:rPr>
                        <a:t>Instruction/</a:t>
                      </a:r>
                    </a:p>
                    <a:p>
                      <a:r>
                        <a:rPr lang="en-US" b="1" dirty="0" smtClean="0">
                          <a:solidFill>
                            <a:schemeClr val="bg1"/>
                          </a:solidFill>
                        </a:rPr>
                        <a:t>Intervention</a:t>
                      </a:r>
                      <a:r>
                        <a:rPr lang="en-US" b="1" baseline="0" dirty="0" smtClean="0">
                          <a:solidFill>
                            <a:schemeClr val="bg1"/>
                          </a:solidFill>
                        </a:rPr>
                        <a:t> Approach</a:t>
                      </a:r>
                      <a:endParaRPr lang="en-US" b="1" dirty="0">
                        <a:solidFill>
                          <a:schemeClr val="bg1"/>
                        </a:solidFill>
                      </a:endParaRPr>
                    </a:p>
                  </a:txBody>
                  <a:tcPr>
                    <a:solidFill>
                      <a:schemeClr val="tx2"/>
                    </a:solidFill>
                  </a:tcPr>
                </a:tc>
                <a:tc>
                  <a:txBody>
                    <a:bodyPr/>
                    <a:lstStyle/>
                    <a:p>
                      <a:r>
                        <a:rPr lang="en-US" dirty="0" smtClean="0"/>
                        <a:t>Comprehensive</a:t>
                      </a:r>
                      <a:r>
                        <a:rPr lang="en-US" baseline="0" dirty="0" smtClean="0"/>
                        <a:t> research-based curriculum</a:t>
                      </a:r>
                      <a:endParaRPr lang="en-US" dirty="0"/>
                    </a:p>
                  </a:txBody>
                  <a:tcPr/>
                </a:tc>
                <a:tc>
                  <a:txBody>
                    <a:bodyPr/>
                    <a:lstStyle/>
                    <a:p>
                      <a:r>
                        <a:rPr lang="en-US" dirty="0" smtClean="0"/>
                        <a:t>Standardized, targeted</a:t>
                      </a:r>
                      <a:r>
                        <a:rPr lang="en-US" baseline="0" dirty="0" smtClean="0"/>
                        <a:t> </a:t>
                      </a:r>
                      <a:r>
                        <a:rPr lang="en-US" dirty="0" smtClean="0"/>
                        <a:t>small-group instruction</a:t>
                      </a:r>
                      <a:endParaRPr lang="en-US" dirty="0"/>
                    </a:p>
                  </a:txBody>
                  <a:tcPr/>
                </a:tc>
                <a:tc>
                  <a:txBody>
                    <a:bodyPr/>
                    <a:lstStyle/>
                    <a:p>
                      <a:r>
                        <a:rPr lang="en-US" dirty="0" smtClean="0"/>
                        <a:t>Individualized,</a:t>
                      </a:r>
                      <a:r>
                        <a:rPr lang="en-US" baseline="0" dirty="0" smtClean="0"/>
                        <a:t> based on student data </a:t>
                      </a:r>
                      <a:endParaRPr lang="en-US" dirty="0"/>
                    </a:p>
                  </a:txBody>
                  <a:tcPr/>
                </a:tc>
              </a:tr>
              <a:tr h="550467">
                <a:tc>
                  <a:txBody>
                    <a:bodyPr/>
                    <a:lstStyle/>
                    <a:p>
                      <a:r>
                        <a:rPr lang="en-US" b="1" dirty="0" smtClean="0">
                          <a:solidFill>
                            <a:schemeClr val="bg1"/>
                          </a:solidFill>
                        </a:rPr>
                        <a:t>Group</a:t>
                      </a:r>
                      <a:r>
                        <a:rPr lang="en-US" b="1" baseline="0" dirty="0" smtClean="0">
                          <a:solidFill>
                            <a:schemeClr val="bg1"/>
                          </a:solidFill>
                        </a:rPr>
                        <a:t> Size </a:t>
                      </a:r>
                      <a:endParaRPr lang="en-US" b="1" dirty="0">
                        <a:solidFill>
                          <a:schemeClr val="bg1"/>
                        </a:solidFill>
                      </a:endParaRPr>
                    </a:p>
                  </a:txBody>
                  <a:tcPr>
                    <a:solidFill>
                      <a:schemeClr val="tx2"/>
                    </a:solidFill>
                  </a:tcPr>
                </a:tc>
                <a:tc>
                  <a:txBody>
                    <a:bodyPr/>
                    <a:lstStyle/>
                    <a:p>
                      <a:r>
                        <a:rPr lang="en-US" dirty="0" smtClean="0"/>
                        <a:t>Class-wide</a:t>
                      </a:r>
                      <a:r>
                        <a:rPr lang="en-US" baseline="0" dirty="0" smtClean="0"/>
                        <a:t> (with some small group instruction)</a:t>
                      </a:r>
                      <a:endParaRPr lang="en-US" dirty="0"/>
                    </a:p>
                  </a:txBody>
                  <a:tcPr/>
                </a:tc>
                <a:tc>
                  <a:txBody>
                    <a:bodyPr/>
                    <a:lstStyle/>
                    <a:p>
                      <a:r>
                        <a:rPr lang="en-US" dirty="0" smtClean="0"/>
                        <a:t>3</a:t>
                      </a:r>
                      <a:r>
                        <a:rPr lang="en-US" dirty="0" smtClean="0">
                          <a:latin typeface="Calibri"/>
                        </a:rPr>
                        <a:t>–</a:t>
                      </a:r>
                      <a:r>
                        <a:rPr lang="en-US" dirty="0" smtClean="0"/>
                        <a:t>7</a:t>
                      </a:r>
                      <a:r>
                        <a:rPr lang="en-US" baseline="0" dirty="0" smtClean="0"/>
                        <a:t> students</a:t>
                      </a:r>
                      <a:endParaRPr lang="en-US" dirty="0"/>
                    </a:p>
                  </a:txBody>
                  <a:tcPr/>
                </a:tc>
                <a:tc>
                  <a:txBody>
                    <a:bodyPr/>
                    <a:lstStyle/>
                    <a:p>
                      <a:r>
                        <a:rPr lang="en-US" dirty="0" smtClean="0"/>
                        <a:t>No more than 3 students</a:t>
                      </a:r>
                      <a:endParaRPr lang="en-US" dirty="0"/>
                    </a:p>
                  </a:txBody>
                  <a:tcPr/>
                </a:tc>
              </a:tr>
              <a:tr h="529784">
                <a:tc>
                  <a:txBody>
                    <a:bodyPr/>
                    <a:lstStyle/>
                    <a:p>
                      <a:r>
                        <a:rPr lang="en-US" b="1" dirty="0" smtClean="0">
                          <a:solidFill>
                            <a:schemeClr val="bg1"/>
                          </a:solidFill>
                        </a:rPr>
                        <a:t>Monitor</a:t>
                      </a:r>
                      <a:r>
                        <a:rPr lang="en-US" b="1" baseline="0" dirty="0" smtClean="0">
                          <a:solidFill>
                            <a:schemeClr val="bg1"/>
                          </a:solidFill>
                        </a:rPr>
                        <a:t> Progress</a:t>
                      </a:r>
                      <a:endParaRPr lang="en-US" b="1" dirty="0">
                        <a:solidFill>
                          <a:schemeClr val="bg1"/>
                        </a:solidFill>
                      </a:endParaRPr>
                    </a:p>
                  </a:txBody>
                  <a:tcPr>
                    <a:solidFill>
                      <a:schemeClr val="tx2"/>
                    </a:solidFill>
                  </a:tcPr>
                </a:tc>
                <a:tc>
                  <a:txBody>
                    <a:bodyPr/>
                    <a:lstStyle/>
                    <a:p>
                      <a:r>
                        <a:rPr lang="en-US" dirty="0" smtClean="0"/>
                        <a:t>1x per term</a:t>
                      </a:r>
                      <a:endParaRPr lang="en-US" dirty="0"/>
                    </a:p>
                  </a:txBody>
                  <a:tcPr/>
                </a:tc>
                <a:tc>
                  <a:txBody>
                    <a:bodyPr/>
                    <a:lstStyle/>
                    <a:p>
                      <a:r>
                        <a:rPr lang="en-US" dirty="0" smtClean="0"/>
                        <a:t>At least</a:t>
                      </a:r>
                      <a:r>
                        <a:rPr lang="en-US" baseline="0" dirty="0" smtClean="0"/>
                        <a:t> 1x per month</a:t>
                      </a:r>
                      <a:endParaRPr lang="en-US" dirty="0"/>
                    </a:p>
                  </a:txBody>
                  <a:tcPr/>
                </a:tc>
                <a:tc>
                  <a:txBody>
                    <a:bodyPr/>
                    <a:lstStyle/>
                    <a:p>
                      <a:r>
                        <a:rPr lang="en-US" dirty="0" smtClean="0"/>
                        <a:t>Weekly</a:t>
                      </a:r>
                      <a:endParaRPr lang="en-US" dirty="0"/>
                    </a:p>
                  </a:txBody>
                  <a:tcPr/>
                </a:tc>
              </a:tr>
              <a:tr h="780341">
                <a:tc>
                  <a:txBody>
                    <a:bodyPr/>
                    <a:lstStyle/>
                    <a:p>
                      <a:r>
                        <a:rPr lang="en-US" b="1" dirty="0" smtClean="0">
                          <a:solidFill>
                            <a:schemeClr val="bg1"/>
                          </a:solidFill>
                        </a:rPr>
                        <a:t>Population</a:t>
                      </a:r>
                      <a:r>
                        <a:rPr lang="en-US" b="1" baseline="0" dirty="0" smtClean="0">
                          <a:solidFill>
                            <a:schemeClr val="bg1"/>
                          </a:solidFill>
                        </a:rPr>
                        <a:t> Served</a:t>
                      </a:r>
                      <a:endParaRPr lang="en-US" b="1" dirty="0">
                        <a:solidFill>
                          <a:schemeClr val="bg1"/>
                        </a:solidFill>
                      </a:endParaRPr>
                    </a:p>
                  </a:txBody>
                  <a:tcPr>
                    <a:solidFill>
                      <a:schemeClr val="tx2"/>
                    </a:solidFill>
                  </a:tcPr>
                </a:tc>
                <a:tc>
                  <a:txBody>
                    <a:bodyPr/>
                    <a:lstStyle/>
                    <a:p>
                      <a:r>
                        <a:rPr lang="en-US" dirty="0" smtClean="0"/>
                        <a:t>All</a:t>
                      </a:r>
                      <a:r>
                        <a:rPr lang="en-US" baseline="0" dirty="0" smtClean="0"/>
                        <a:t> students</a:t>
                      </a:r>
                      <a:endParaRPr lang="en-US" dirty="0"/>
                    </a:p>
                  </a:txBody>
                  <a:tcPr/>
                </a:tc>
                <a:tc>
                  <a:txBody>
                    <a:bodyPr/>
                    <a:lstStyle/>
                    <a:p>
                      <a:r>
                        <a:rPr lang="en-US" dirty="0" smtClean="0"/>
                        <a:t>At-risk students</a:t>
                      </a:r>
                      <a:r>
                        <a:rPr lang="en-US" baseline="0" dirty="0" smtClean="0"/>
                        <a:t> </a:t>
                      </a:r>
                      <a:endParaRPr lang="en-US" dirty="0"/>
                    </a:p>
                  </a:txBody>
                  <a:tcPr/>
                </a:tc>
                <a:tc>
                  <a:txBody>
                    <a:bodyPr/>
                    <a:lstStyle/>
                    <a:p>
                      <a:r>
                        <a:rPr lang="en-US" dirty="0" smtClean="0"/>
                        <a:t>Significant</a:t>
                      </a:r>
                      <a:r>
                        <a:rPr lang="en-US" baseline="0" dirty="0" smtClean="0"/>
                        <a:t> and persistent learning needs</a:t>
                      </a:r>
                      <a:endParaRPr lang="en-US" dirty="0"/>
                    </a:p>
                  </a:txBody>
                  <a:tcPr/>
                </a:tc>
              </a:tr>
            </a:tbl>
          </a:graphicData>
        </a:graphic>
      </p:graphicFrame>
    </p:spTree>
    <p:extLst>
      <p:ext uri="{BB962C8B-B14F-4D97-AF65-F5344CB8AC3E}">
        <p14:creationId xmlns:p14="http://schemas.microsoft.com/office/powerpoint/2010/main" val="844398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Learning Objectives</a:t>
            </a:r>
            <a:r>
              <a:rPr lang="en-US" dirty="0" smtClean="0"/>
              <a:t>:</a:t>
            </a:r>
            <a:br>
              <a:rPr lang="en-US" dirty="0" smtClean="0"/>
            </a:br>
            <a:r>
              <a:rPr lang="en-US" sz="3600" dirty="0" smtClean="0"/>
              <a:t>By the end of today, participants will be able to… </a:t>
            </a:r>
            <a:endParaRPr lang="en-US" sz="3600" dirty="0"/>
          </a:p>
        </p:txBody>
      </p:sp>
      <p:sp>
        <p:nvSpPr>
          <p:cNvPr id="3" name="Content Placeholder 2"/>
          <p:cNvSpPr>
            <a:spLocks noGrp="1"/>
          </p:cNvSpPr>
          <p:nvPr>
            <p:ph idx="4294967295"/>
          </p:nvPr>
        </p:nvSpPr>
        <p:spPr>
          <a:xfrm>
            <a:off x="919163" y="2055813"/>
            <a:ext cx="8224837" cy="3732212"/>
          </a:xfrm>
        </p:spPr>
        <p:txBody>
          <a:bodyPr/>
          <a:lstStyle/>
          <a:p>
            <a:pPr marL="514350" indent="-514350">
              <a:buAutoNum type="arabicPeriod"/>
            </a:pPr>
            <a:r>
              <a:rPr lang="en-US" dirty="0" smtClean="0"/>
              <a:t>Understand the rationale for intensive intervention. </a:t>
            </a:r>
          </a:p>
          <a:p>
            <a:pPr marL="514350" indent="-514350">
              <a:buAutoNum type="arabicPeriod"/>
            </a:pPr>
            <a:r>
              <a:rPr lang="en-US" dirty="0" smtClean="0"/>
              <a:t>Describe the progression of the DBI process. </a:t>
            </a:r>
          </a:p>
          <a:p>
            <a:pPr marL="514350" indent="-514350">
              <a:buAutoNum type="arabicPeriod"/>
            </a:pPr>
            <a:r>
              <a:rPr lang="en-US" dirty="0" smtClean="0"/>
              <a:t>Name two important features that distinguish secondary (e.g., Tier 2) from intensive intervention.</a:t>
            </a:r>
          </a:p>
          <a:p>
            <a:pPr marL="514350" indent="-514350">
              <a:buAutoNum type="arabicPeriod"/>
            </a:pPr>
            <a:r>
              <a:rPr lang="en-US" dirty="0" smtClean="0"/>
              <a:t>Provide examples of quantitative and qualitative intervention changes.</a:t>
            </a:r>
          </a:p>
        </p:txBody>
      </p:sp>
      <p:sp>
        <p:nvSpPr>
          <p:cNvPr id="5" name="Slide Number Placeholder 4"/>
          <p:cNvSpPr>
            <a:spLocks noGrp="1"/>
          </p:cNvSpPr>
          <p:nvPr>
            <p:ph type="sldNum" sz="quarter" idx="10"/>
          </p:nvPr>
        </p:nvSpPr>
        <p:spPr/>
        <p:txBody>
          <a:bodyPr/>
          <a:lstStyle/>
          <a:p>
            <a:fld id="{B094D1B2-26D5-48CC-9B16-6583E954EFA6}" type="slidenum">
              <a:rPr lang="en-US" smtClean="0"/>
              <a:t>3</a:t>
            </a:fld>
            <a:endParaRPr lang="en-US" dirty="0"/>
          </a:p>
        </p:txBody>
      </p:sp>
    </p:spTree>
    <p:extLst>
      <p:ext uri="{BB962C8B-B14F-4D97-AF65-F5344CB8AC3E}">
        <p14:creationId xmlns:p14="http://schemas.microsoft.com/office/powerpoint/2010/main" val="2464682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87" y="1911196"/>
            <a:ext cx="8496184" cy="4702175"/>
          </a:xfrm>
        </p:spPr>
        <p:txBody>
          <a:bodyPr/>
          <a:lstStyle/>
          <a:p>
            <a:pPr marL="457200" lvl="1" indent="-457200">
              <a:buFont typeface="Wingdings" pitchFamily="2" charset="2"/>
              <a:buChar char="§"/>
            </a:pPr>
            <a:r>
              <a:rPr lang="en-US" sz="2400" dirty="0" smtClean="0"/>
              <a:t>Has the student been taught using an evidence-based secondary intervention program (if available) that is appropriate for his or her needs?</a:t>
            </a:r>
          </a:p>
          <a:p>
            <a:pPr marL="457200" lvl="1" indent="-457200">
              <a:buFont typeface="Wingdings" pitchFamily="2" charset="2"/>
              <a:buChar char="§"/>
            </a:pPr>
            <a:r>
              <a:rPr lang="en-US" sz="2400" dirty="0" smtClean="0"/>
              <a:t>Has the program been implemented with fidelity?</a:t>
            </a:r>
          </a:p>
          <a:p>
            <a:pPr marL="803275" lvl="2" indent="-342900">
              <a:buFont typeface="Arial" pitchFamily="34" charset="0"/>
              <a:buChar char="•"/>
            </a:pPr>
            <a:r>
              <a:rPr lang="en-US" sz="2000" dirty="0" smtClean="0"/>
              <a:t>Content</a:t>
            </a:r>
          </a:p>
          <a:p>
            <a:pPr marL="803275" lvl="2" indent="-342900">
              <a:buFont typeface="Arial" pitchFamily="34" charset="0"/>
              <a:buChar char="•"/>
            </a:pPr>
            <a:r>
              <a:rPr lang="en-US" sz="2000" dirty="0" smtClean="0"/>
              <a:t>Dosage/schedule</a:t>
            </a:r>
          </a:p>
          <a:p>
            <a:pPr marL="803275" lvl="2" indent="-342900">
              <a:buFont typeface="Arial" pitchFamily="34" charset="0"/>
              <a:buChar char="•"/>
            </a:pPr>
            <a:r>
              <a:rPr lang="en-US" sz="2000" dirty="0" smtClean="0"/>
              <a:t>Group size</a:t>
            </a:r>
          </a:p>
          <a:p>
            <a:pPr marL="457200" lvl="1" indent="-457200">
              <a:buFont typeface="Wingdings" pitchFamily="2" charset="2"/>
              <a:buChar char="§"/>
            </a:pPr>
            <a:r>
              <a:rPr lang="en-US" sz="2400" dirty="0" smtClean="0"/>
              <a:t>Has the program been implemented for a sufficient amount of time to determine response?</a:t>
            </a:r>
          </a:p>
          <a:p>
            <a:pPr marL="0" indent="0">
              <a:buNone/>
            </a:pPr>
            <a:endParaRPr lang="en-US" sz="2000" dirty="0" smtClean="0"/>
          </a:p>
        </p:txBody>
      </p:sp>
      <p:sp>
        <p:nvSpPr>
          <p:cNvPr id="2" name="Title 1"/>
          <p:cNvSpPr>
            <a:spLocks noGrp="1"/>
          </p:cNvSpPr>
          <p:nvPr>
            <p:ph type="title"/>
          </p:nvPr>
        </p:nvSpPr>
        <p:spPr/>
        <p:txBody>
          <a:bodyPr>
            <a:normAutofit/>
          </a:bodyPr>
          <a:lstStyle/>
          <a:p>
            <a:r>
              <a:rPr lang="en-US" dirty="0" smtClean="0"/>
              <a:t>Key Questions About the Secondary Intervention</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40" y="793451"/>
            <a:ext cx="7289551" cy="982662"/>
          </a:xfrm>
        </p:spPr>
        <p:txBody>
          <a:bodyPr>
            <a:noAutofit/>
          </a:bodyPr>
          <a:lstStyle/>
          <a:p>
            <a:r>
              <a:rPr lang="en-US" dirty="0" smtClean="0"/>
              <a:t>Why start with a standardized, </a:t>
            </a:r>
            <a:br>
              <a:rPr lang="en-US" dirty="0" smtClean="0"/>
            </a:br>
            <a:r>
              <a:rPr lang="en-US" dirty="0" smtClean="0"/>
              <a:t>evidence-based program?</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When properly aligned to students’ needs, they tend to work—teachers don’t need to “reinvent the wheel.” </a:t>
            </a:r>
          </a:p>
          <a:p>
            <a:pPr marL="457200" indent="-457200">
              <a:buFont typeface="Arial" pitchFamily="34" charset="0"/>
              <a:buChar char="•"/>
            </a:pPr>
            <a:r>
              <a:rPr lang="en-US" dirty="0" smtClean="0"/>
              <a:t>They are efficient—teachers can plan instruction for groups rather than individual students.</a:t>
            </a:r>
          </a:p>
          <a:p>
            <a:pPr marL="457200" indent="-457200">
              <a:buFont typeface="Arial" pitchFamily="34" charset="0"/>
              <a:buChar char="•"/>
            </a:pPr>
            <a:r>
              <a:rPr lang="en-US" dirty="0" smtClean="0"/>
              <a:t>Many require only a modest amount of training—often, paraeducators can help with delivery.</a:t>
            </a:r>
          </a:p>
          <a:p>
            <a:pPr marL="457200" indent="-457200">
              <a:buFont typeface="Arial" pitchFamily="34" charset="0"/>
              <a:buChar char="•"/>
            </a:pPr>
            <a:r>
              <a:rPr lang="en-US" dirty="0" smtClean="0"/>
              <a:t>Often inexpensive. </a:t>
            </a:r>
          </a:p>
        </p:txBody>
      </p:sp>
      <p:pic>
        <p:nvPicPr>
          <p:cNvPr id="75778" name="Picture 2" descr="Decorati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491" y="698679"/>
            <a:ext cx="1020650" cy="10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31</a:t>
            </a:fld>
            <a:endParaRPr lang="en-US" dirty="0"/>
          </a:p>
        </p:txBody>
      </p:sp>
    </p:spTree>
    <p:extLst>
      <p:ext uri="{BB962C8B-B14F-4D97-AF65-F5344CB8AC3E}">
        <p14:creationId xmlns:p14="http://schemas.microsoft.com/office/powerpoint/2010/main" val="427412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18053"/>
            <a:ext cx="8456612" cy="1486894"/>
          </a:xfrm>
        </p:spPr>
        <p:txBody>
          <a:bodyPr>
            <a:noAutofit/>
          </a:bodyPr>
          <a:lstStyle/>
          <a:p>
            <a:r>
              <a:rPr lang="en-US" sz="4000" dirty="0" smtClean="0"/>
              <a:t>NCII’s Intervention Tools Chart Provides Reviews of Secondary Intervention Programs</a:t>
            </a:r>
            <a:endParaRPr lang="en-US" sz="4000" dirty="0"/>
          </a:p>
        </p:txBody>
      </p:sp>
      <p:sp>
        <p:nvSpPr>
          <p:cNvPr id="5" name="Rectangle 4" descr="A link to national center on intersive intervention's website"/>
          <p:cNvSpPr/>
          <p:nvPr/>
        </p:nvSpPr>
        <p:spPr>
          <a:xfrm>
            <a:off x="676729" y="1920468"/>
            <a:ext cx="8222574" cy="461665"/>
          </a:xfrm>
          <a:prstGeom prst="rect">
            <a:avLst/>
          </a:prstGeom>
        </p:spPr>
        <p:txBody>
          <a:bodyPr wrap="square">
            <a:spAutoFit/>
          </a:bodyPr>
          <a:lstStyle/>
          <a:p>
            <a:r>
              <a:rPr lang="en-US" dirty="0">
                <a:hlinkClick r:id="rId3"/>
              </a:rPr>
              <a:t>http://www.intensiveintervention.org/resources/tools-charts</a:t>
            </a:r>
            <a:endParaRPr lang="en-US" dirty="0"/>
          </a:p>
        </p:txBody>
      </p:sp>
      <p:sp>
        <p:nvSpPr>
          <p:cNvPr id="6" name="Slide Number Placeholder 5"/>
          <p:cNvSpPr>
            <a:spLocks noGrp="1"/>
          </p:cNvSpPr>
          <p:nvPr>
            <p:ph type="sldNum" sz="quarter" idx="10"/>
          </p:nvPr>
        </p:nvSpPr>
        <p:spPr/>
        <p:txBody>
          <a:bodyPr/>
          <a:lstStyle/>
          <a:p>
            <a:fld id="{4DBB3109-6B36-4C42-ABE5-993D6B0A452A}" type="slidenum">
              <a:rPr lang="en-US" smtClean="0"/>
              <a:pPr/>
              <a:t>32</a:t>
            </a:fld>
            <a:endParaRPr lang="en-US" dirty="0"/>
          </a:p>
        </p:txBody>
      </p:sp>
      <p:pic>
        <p:nvPicPr>
          <p:cNvPr id="3" name="Picture 2" descr="A screenshot of the national center on intensive intervention's website for training resources for using the tools charts."/>
          <p:cNvPicPr>
            <a:picLocks noChangeAspect="1"/>
          </p:cNvPicPr>
          <p:nvPr/>
        </p:nvPicPr>
        <p:blipFill>
          <a:blip r:embed="rId4"/>
          <a:stretch>
            <a:fillRect/>
          </a:stretch>
        </p:blipFill>
        <p:spPr>
          <a:xfrm>
            <a:off x="3019245" y="2382133"/>
            <a:ext cx="3537542" cy="3541231"/>
          </a:xfrm>
          <a:prstGeom prst="rect">
            <a:avLst/>
          </a:prstGeom>
        </p:spPr>
      </p:pic>
    </p:spTree>
    <p:extLst>
      <p:ext uri="{BB962C8B-B14F-4D97-AF65-F5344CB8AC3E}">
        <p14:creationId xmlns:p14="http://schemas.microsoft.com/office/powerpoint/2010/main" val="1125906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28" y="763074"/>
            <a:ext cx="7627657" cy="982662"/>
          </a:xfrm>
        </p:spPr>
        <p:txBody>
          <a:bodyPr>
            <a:noAutofit/>
          </a:bodyPr>
          <a:lstStyle/>
          <a:p>
            <a:r>
              <a:rPr lang="en-US" sz="3800" dirty="0" smtClean="0"/>
              <a:t>Can I still implement DBI if I don’t have a complete menu of standardized programs?</a:t>
            </a:r>
            <a:endParaRPr lang="en-US" sz="3800" dirty="0"/>
          </a:p>
        </p:txBody>
      </p:sp>
      <p:sp>
        <p:nvSpPr>
          <p:cNvPr id="3" name="Content Placeholder 2"/>
          <p:cNvSpPr>
            <a:spLocks noGrp="1"/>
          </p:cNvSpPr>
          <p:nvPr>
            <p:ph idx="1"/>
          </p:nvPr>
        </p:nvSpPr>
        <p:spPr>
          <a:xfrm>
            <a:off x="662327" y="1856192"/>
            <a:ext cx="8386781" cy="4196561"/>
          </a:xfrm>
        </p:spPr>
        <p:txBody>
          <a:bodyPr/>
          <a:lstStyle/>
          <a:p>
            <a:pPr marL="457200" indent="-457200">
              <a:buFont typeface="Wingdings" pitchFamily="2" charset="2"/>
              <a:buChar char="§"/>
            </a:pPr>
            <a:r>
              <a:rPr lang="en-US" sz="2200" dirty="0" smtClean="0"/>
              <a:t>Yes! </a:t>
            </a:r>
          </a:p>
          <a:p>
            <a:pPr marL="457200" indent="-457200">
              <a:buFont typeface="Wingdings" pitchFamily="2" charset="2"/>
              <a:buChar char="§"/>
            </a:pPr>
            <a:r>
              <a:rPr lang="en-US" sz="2200" dirty="0" smtClean="0"/>
              <a:t>Use them </a:t>
            </a:r>
            <a:r>
              <a:rPr lang="en-US" sz="2200" i="1" dirty="0" smtClean="0"/>
              <a:t>when available</a:t>
            </a:r>
            <a:r>
              <a:rPr lang="en-US" sz="2200" dirty="0" smtClean="0"/>
              <a:t> and consider augmenting current offerings if there are content areas where you have insufficient resources.</a:t>
            </a:r>
          </a:p>
          <a:p>
            <a:pPr marL="457200" indent="-457200">
              <a:buFont typeface="Wingdings" pitchFamily="2" charset="2"/>
              <a:buChar char="§"/>
            </a:pPr>
            <a:r>
              <a:rPr lang="en-US" sz="2200" dirty="0" smtClean="0"/>
              <a:t>Also consider—</a:t>
            </a:r>
          </a:p>
          <a:p>
            <a:pPr marL="798513" lvl="1" indent="-333375"/>
            <a:r>
              <a:rPr lang="en-US" sz="2000" dirty="0" smtClean="0"/>
              <a:t>Remediation materials that came with your core program</a:t>
            </a:r>
          </a:p>
          <a:p>
            <a:pPr marL="798513" lvl="1" indent="-333375"/>
            <a:r>
              <a:rPr lang="en-US" sz="2000" spc="-20" dirty="0" smtClean="0"/>
              <a:t>Expert recommendations (if evidence-based programs are not available) from Institute of Education Sciences (IES) practice guides, reputable professional organizations, etc. </a:t>
            </a:r>
          </a:p>
          <a:p>
            <a:pPr marL="798513" lvl="1" indent="-333375"/>
            <a:r>
              <a:rPr lang="en-US" sz="2000" dirty="0" smtClean="0"/>
              <a:t>Standards-aligned materials</a:t>
            </a:r>
          </a:p>
          <a:p>
            <a:pPr marL="468313" lvl="1" indent="-468313">
              <a:buFont typeface="Wingdings" pitchFamily="2" charset="2"/>
              <a:buChar char="§"/>
            </a:pPr>
            <a:r>
              <a:rPr lang="en-US" sz="2200" dirty="0" smtClean="0"/>
              <a:t>Collect data to determine whether </a:t>
            </a:r>
            <a:r>
              <a:rPr lang="en-US" sz="2200" i="1" dirty="0" smtClean="0"/>
              <a:t>most </a:t>
            </a:r>
            <a:r>
              <a:rPr lang="en-US" sz="2200" dirty="0" smtClean="0"/>
              <a:t>students are profiting.</a:t>
            </a:r>
          </a:p>
        </p:txBody>
      </p:sp>
      <p:pic>
        <p:nvPicPr>
          <p:cNvPr id="4" name="Picture 2" descr="Decorativ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012" r="7012"/>
          <a:stretch/>
        </p:blipFill>
        <p:spPr bwMode="auto">
          <a:xfrm>
            <a:off x="8266482" y="582878"/>
            <a:ext cx="877518" cy="1020650"/>
          </a:xfrm>
          <a:prstGeom prst="rect">
            <a:avLst/>
          </a:prstGeom>
          <a:noFill/>
          <a:ln>
            <a:noFill/>
          </a:ln>
          <a:effectLst/>
          <a:extLst/>
        </p:spPr>
      </p:pic>
      <p:sp>
        <p:nvSpPr>
          <p:cNvPr id="5"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33</a:t>
            </a:fld>
            <a:endParaRPr lang="en-US" dirty="0"/>
          </a:p>
        </p:txBody>
      </p:sp>
    </p:spTree>
    <p:extLst>
      <p:ext uri="{BB962C8B-B14F-4D97-AF65-F5344CB8AC3E}">
        <p14:creationId xmlns:p14="http://schemas.microsoft.com/office/powerpoint/2010/main" val="4183103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Wingdings" pitchFamily="2" charset="2"/>
              <a:buChar char="§"/>
            </a:pPr>
            <a:r>
              <a:rPr lang="en-US" dirty="0" smtClean="0"/>
              <a:t>See “Instruction and Intervention Inventory” handout.</a:t>
            </a:r>
          </a:p>
          <a:p>
            <a:pPr marL="457200" indent="-457200">
              <a:buFont typeface="Wingdings" pitchFamily="2" charset="2"/>
              <a:buChar char="§"/>
            </a:pPr>
            <a:r>
              <a:rPr lang="en-US" dirty="0" smtClean="0"/>
              <a:t>As a team, take 10 minutes to discuss:</a:t>
            </a:r>
          </a:p>
          <a:p>
            <a:pPr marL="1139825" lvl="1" indent="-457200">
              <a:buFont typeface="Arial" pitchFamily="34" charset="0"/>
              <a:buChar char="•"/>
            </a:pPr>
            <a:r>
              <a:rPr lang="en-US" sz="2000" dirty="0" smtClean="0"/>
              <a:t>Core program offerings (do this quickly and then focus on interventions at Tiers 2 and 3).</a:t>
            </a:r>
          </a:p>
          <a:p>
            <a:pPr marL="1139825" lvl="1" indent="-457200">
              <a:buFont typeface="Arial" pitchFamily="34" charset="0"/>
              <a:buChar char="•"/>
            </a:pPr>
            <a:r>
              <a:rPr lang="en-US" sz="2000" dirty="0" smtClean="0"/>
              <a:t>Available </a:t>
            </a:r>
            <a:r>
              <a:rPr lang="en-US" sz="2000" i="1" dirty="0" smtClean="0"/>
              <a:t>standardized intervention programs</a:t>
            </a:r>
            <a:r>
              <a:rPr lang="en-US" sz="2000" dirty="0" smtClean="0"/>
              <a:t> in your school in reading, mathematics, and behavior (for Tier 2). </a:t>
            </a:r>
          </a:p>
          <a:p>
            <a:pPr marL="1139825" lvl="1" indent="-457200">
              <a:buFont typeface="Arial" pitchFamily="34" charset="0"/>
              <a:buChar char="•"/>
            </a:pPr>
            <a:r>
              <a:rPr lang="en-US" sz="2000" dirty="0" smtClean="0"/>
              <a:t>Supports provided at the intensive (Tier 3) level.</a:t>
            </a:r>
          </a:p>
          <a:p>
            <a:pPr marL="1139825" lvl="1" indent="-457200">
              <a:buFont typeface="Arial" pitchFamily="34" charset="0"/>
              <a:buChar char="•"/>
            </a:pPr>
            <a:r>
              <a:rPr lang="en-US" sz="2000" dirty="0" smtClean="0"/>
              <a:t>Areas in need of additional resources at either the Tier 2 or Tier 3 intervention levels. </a:t>
            </a:r>
          </a:p>
          <a:p>
            <a:pPr lvl="1" indent="0"/>
            <a:endParaRPr lang="en-US" dirty="0" smtClean="0"/>
          </a:p>
        </p:txBody>
      </p:sp>
      <p:sp>
        <p:nvSpPr>
          <p:cNvPr id="2" name="Title 1"/>
          <p:cNvSpPr>
            <a:spLocks noGrp="1"/>
          </p:cNvSpPr>
          <p:nvPr>
            <p:ph type="title"/>
          </p:nvPr>
        </p:nvSpPr>
        <p:spPr>
          <a:xfrm>
            <a:off x="662329" y="726906"/>
            <a:ext cx="7414360" cy="982662"/>
          </a:xfrm>
        </p:spPr>
        <p:txBody>
          <a:bodyPr>
            <a:noAutofit/>
          </a:bodyPr>
          <a:lstStyle/>
          <a:p>
            <a:r>
              <a:rPr lang="en-US" dirty="0" smtClean="0"/>
              <a:t>Handout 1: Instruction and Intervention Inventory (Optional)</a:t>
            </a:r>
            <a:endParaRPr lang="en-US"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34</a:t>
            </a:fld>
            <a:endParaRPr lang="en-US" dirty="0"/>
          </a:p>
        </p:txBody>
      </p:sp>
    </p:spTree>
    <p:extLst>
      <p:ext uri="{BB962C8B-B14F-4D97-AF65-F5344CB8AC3E}">
        <p14:creationId xmlns:p14="http://schemas.microsoft.com/office/powerpoint/2010/main" val="745784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Academic Illustration of DBI </a:t>
            </a:r>
            <a:endParaRPr lang="en-US" dirty="0"/>
          </a:p>
        </p:txBody>
      </p:sp>
      <p:sp>
        <p:nvSpPr>
          <p:cNvPr id="2" name="Content Placeholder 1"/>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35</a:t>
            </a:fld>
            <a:endParaRPr lang="en-US" dirty="0"/>
          </a:p>
        </p:txBody>
      </p:sp>
    </p:spTree>
    <p:extLst>
      <p:ext uri="{BB962C8B-B14F-4D97-AF65-F5344CB8AC3E}">
        <p14:creationId xmlns:p14="http://schemas.microsoft.com/office/powerpoint/2010/main" val="4143772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his diagram illustrates the process of secondary intervention delivered with fidelity for responders and non-responders.  There are three questions that are connected to the non-responders box. The first box asks Does student need a smaller group? Below this question box is another box which states secondary intervention with smaller group and one to one intervention. The second box asks does student need more time in intervention? Below this question box is another box which states secondary intervention with additional sessions, more sessions per week, and more minutes per session. The third box asks does student have problem with attention/motivation? Below this box it states secondary intervention with strategies to promote attention/engagement. These three question boxes connect to a box that says non-responders, which connects to a box below it which states make changes to intervenion based on data, including, but not limited to: addition of program components, adjustment of language or vocabulary, increased explicit instruction and error correction procedures, and addition of speeded practice."/>
          <p:cNvPicPr>
            <a:picLocks noChangeAspect="1" noChangeArrowheads="1"/>
          </p:cNvPicPr>
          <p:nvPr/>
        </p:nvPicPr>
        <p:blipFill rotWithShape="1">
          <a:blip r:embed="rId3">
            <a:extLst>
              <a:ext uri="{28A0092B-C50C-407E-A947-70E740481C1C}">
                <a14:useLocalDpi xmlns:a14="http://schemas.microsoft.com/office/drawing/2010/main" val="0"/>
              </a:ext>
            </a:extLst>
          </a:blip>
          <a:srcRect l="30968" t="24834" r="29892" b="11054"/>
          <a:stretch/>
        </p:blipFill>
        <p:spPr bwMode="auto">
          <a:xfrm>
            <a:off x="3889094" y="349134"/>
            <a:ext cx="5083906" cy="520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0" y="2370243"/>
            <a:ext cx="2705963" cy="1848464"/>
          </a:xfrm>
        </p:spPr>
        <p:txBody>
          <a:bodyPr>
            <a:noAutofit/>
          </a:bodyPr>
          <a:lstStyle/>
          <a:p>
            <a:pPr marL="115888" algn="l"/>
            <a:r>
              <a:rPr lang="en-US" sz="4400" b="0" dirty="0" smtClean="0"/>
              <a:t>Sample Academic Intervention Progression</a:t>
            </a:r>
            <a:endParaRPr lang="en-US" sz="4400" b="0" dirty="0"/>
          </a:p>
        </p:txBody>
      </p:sp>
      <p:sp>
        <p:nvSpPr>
          <p:cNvPr id="12" name="Right Arrow 11" descr="An arrow points to non-responders, the students who are not making adequate progress while receiving the secondary intervention"/>
          <p:cNvSpPr/>
          <p:nvPr/>
        </p:nvSpPr>
        <p:spPr>
          <a:xfrm>
            <a:off x="5229966" y="1026645"/>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8"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a:solidFill>
                  <a:prstClr val="white">
                    <a:lumMod val="75000"/>
                  </a:prstClr>
                </a:solidFill>
              </a:rPr>
              <a:pPr algn="r"/>
              <a:t>36</a:t>
            </a:fld>
            <a:endParaRPr dirty="0">
              <a:solidFill>
                <a:prstClr val="white">
                  <a:lumMod val="75000"/>
                </a:prstClr>
              </a:solidFill>
            </a:endParaRPr>
          </a:p>
        </p:txBody>
      </p:sp>
      <p:sp>
        <p:nvSpPr>
          <p:cNvPr id="17" name="Right Arrow 16" descr="An arrow points to non-responders, the students who are not making adequate progress while receiving the secondary intervention"/>
          <p:cNvSpPr/>
          <p:nvPr/>
        </p:nvSpPr>
        <p:spPr>
          <a:xfrm>
            <a:off x="5008335" y="484563"/>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8" name="Right Arrow 17" descr="An arrow points to non-responders, the students who are not making adequate progress while receiving the secondary intervention"/>
          <p:cNvSpPr/>
          <p:nvPr/>
        </p:nvSpPr>
        <p:spPr>
          <a:xfrm>
            <a:off x="3445267" y="1494136"/>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9" name="Right Arrow 18" descr="An arrow points to non-responders, the students who are not making adequate progress while receiving the secondary intervention"/>
          <p:cNvSpPr/>
          <p:nvPr/>
        </p:nvSpPr>
        <p:spPr>
          <a:xfrm>
            <a:off x="3308567" y="2601721"/>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0" name="Right Arrow 19" descr="An arrow points to non-responders, the students who are not making adequate progress while receiving the secondary intervention"/>
          <p:cNvSpPr/>
          <p:nvPr/>
        </p:nvSpPr>
        <p:spPr>
          <a:xfrm>
            <a:off x="5258815" y="3528705"/>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1" name="Right Arrow 20" descr="An arrow points to non-responders, the students who are not making adequate progress while receiving the secondary intervention"/>
          <p:cNvSpPr/>
          <p:nvPr/>
        </p:nvSpPr>
        <p:spPr>
          <a:xfrm>
            <a:off x="4562930" y="4547277"/>
            <a:ext cx="586011" cy="3498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308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18053"/>
            <a:ext cx="8456612" cy="1486894"/>
          </a:xfrm>
        </p:spPr>
        <p:txBody>
          <a:bodyPr>
            <a:noAutofit/>
          </a:bodyPr>
          <a:lstStyle/>
          <a:p>
            <a:r>
              <a:rPr lang="en-US" sz="4400" dirty="0" smtClean="0">
                <a:latin typeface="+mj-lt"/>
              </a:rPr>
              <a:t>Secondary Intervention Program: </a:t>
            </a:r>
            <a:br>
              <a:rPr lang="en-US" sz="4400" dirty="0" smtClean="0">
                <a:latin typeface="+mj-lt"/>
              </a:rPr>
            </a:br>
            <a:r>
              <a:rPr lang="en-US" sz="4400" b="0" dirty="0" smtClean="0">
                <a:latin typeface="+mj-lt"/>
              </a:rPr>
              <a:t>Student Example—Kelsey</a:t>
            </a:r>
            <a:endParaRPr lang="en-US" sz="4400" b="0" dirty="0">
              <a:latin typeface="+mj-lt"/>
            </a:endParaRPr>
          </a:p>
        </p:txBody>
      </p:sp>
      <p:sp>
        <p:nvSpPr>
          <p:cNvPr id="4" name="Content Placeholder 3"/>
          <p:cNvSpPr>
            <a:spLocks noGrp="1"/>
          </p:cNvSpPr>
          <p:nvPr>
            <p:ph sz="half" idx="1"/>
          </p:nvPr>
        </p:nvSpPr>
        <p:spPr>
          <a:xfrm>
            <a:off x="680491" y="2177143"/>
            <a:ext cx="8113486" cy="3902529"/>
          </a:xfrm>
          <a:ln>
            <a:noFill/>
          </a:ln>
        </p:spPr>
        <p:txBody>
          <a:bodyPr/>
          <a:lstStyle/>
          <a:p>
            <a:pPr marL="0" indent="0">
              <a:buNone/>
            </a:pPr>
            <a:r>
              <a:rPr lang="en-US" b="1" dirty="0" smtClean="0"/>
              <a:t>Background</a:t>
            </a:r>
            <a:r>
              <a:rPr lang="en-US" dirty="0" smtClean="0"/>
              <a:t>: Kelsey presented serious reading problems, reading at an early second-grade level at the beginning of fourth grade.</a:t>
            </a:r>
            <a:endParaRPr lang="en-US" dirty="0"/>
          </a:p>
          <a:p>
            <a:pPr marL="0" indent="0">
              <a:buNone/>
            </a:pPr>
            <a:endParaRPr lang="en-US" sz="1800" b="1" dirty="0" smtClean="0"/>
          </a:p>
          <a:p>
            <a:pPr marL="0" indent="0">
              <a:buNone/>
            </a:pPr>
            <a:r>
              <a:rPr lang="en-US" b="1" smtClean="0"/>
              <a:t>Intervention program</a:t>
            </a:r>
            <a:r>
              <a:rPr lang="en-US" b="1" dirty="0" smtClean="0"/>
              <a:t>: </a:t>
            </a:r>
            <a:r>
              <a:rPr lang="en-US" dirty="0" smtClean="0"/>
              <a:t>Kelsey’s teacher selected a research-validated program that addressed phonological awareness, word study, and fluency skills.</a:t>
            </a:r>
          </a:p>
          <a:p>
            <a:pPr>
              <a:buNone/>
            </a:pPr>
            <a:endParaRPr lang="en-US" dirty="0"/>
          </a:p>
        </p:txBody>
      </p:sp>
      <p:sp>
        <p:nvSpPr>
          <p:cNvPr id="5" name="Slide Number Placeholder 4"/>
          <p:cNvSpPr>
            <a:spLocks noGrp="1"/>
          </p:cNvSpPr>
          <p:nvPr>
            <p:ph type="sldNum" sz="quarter" idx="10"/>
          </p:nvPr>
        </p:nvSpPr>
        <p:spPr/>
        <p:txBody>
          <a:bodyPr/>
          <a:lstStyle/>
          <a:p>
            <a:fld id="{4DBB3109-6B36-4C42-ABE5-993D6B0A452A}"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Arial Narrow" pitchFamily="34" charset="0"/>
              </a:rPr>
              <a:t>Secondary Intervention Program: </a:t>
            </a:r>
            <a:r>
              <a:rPr lang="en-US" b="0" dirty="0" smtClean="0">
                <a:latin typeface="Arial Narrow" pitchFamily="34" charset="0"/>
              </a:rPr>
              <a:t>Kelsey</a:t>
            </a:r>
            <a:endParaRPr lang="en-US" b="0" dirty="0">
              <a:latin typeface="Arial Narrow" pitchFamily="34" charset="0"/>
            </a:endParaRPr>
          </a:p>
        </p:txBody>
      </p:sp>
      <p:sp>
        <p:nvSpPr>
          <p:cNvPr id="3" name="Content Placeholder 2"/>
          <p:cNvSpPr>
            <a:spLocks noGrp="1"/>
          </p:cNvSpPr>
          <p:nvPr>
            <p:ph sz="half" idx="1"/>
          </p:nvPr>
        </p:nvSpPr>
        <p:spPr>
          <a:xfrm>
            <a:off x="685800" y="2125190"/>
            <a:ext cx="8269514" cy="3697514"/>
          </a:xfrm>
          <a:ln>
            <a:noFill/>
          </a:ln>
        </p:spPr>
        <p:txBody>
          <a:bodyPr/>
          <a:lstStyle/>
          <a:p>
            <a:pPr>
              <a:buNone/>
            </a:pPr>
            <a:r>
              <a:rPr lang="en-US" b="1" dirty="0" smtClean="0"/>
              <a:t>Fidelity</a:t>
            </a:r>
          </a:p>
          <a:p>
            <a:pPr marL="346075" lvl="2" indent="-179388">
              <a:buFont typeface="Wingdings" pitchFamily="2" charset="2"/>
              <a:buChar char="§"/>
            </a:pPr>
            <a:r>
              <a:rPr lang="en-US" sz="2400" dirty="0" smtClean="0"/>
              <a:t>Group size: six students</a:t>
            </a:r>
          </a:p>
          <a:p>
            <a:pPr marL="346075" lvl="2" indent="-179388">
              <a:buFont typeface="Wingdings" pitchFamily="2" charset="2"/>
              <a:buChar char="§"/>
            </a:pPr>
            <a:r>
              <a:rPr lang="en-US" sz="2400" dirty="0" smtClean="0"/>
              <a:t>Session length: 20</a:t>
            </a:r>
            <a:r>
              <a:rPr lang="en-US" sz="2400" dirty="0" smtClean="0">
                <a:latin typeface="Calibri"/>
              </a:rPr>
              <a:t>–</a:t>
            </a:r>
            <a:r>
              <a:rPr lang="en-US" sz="2400" dirty="0" smtClean="0"/>
              <a:t>40 minutes per session</a:t>
            </a:r>
          </a:p>
          <a:p>
            <a:pPr marL="346075" lvl="2" indent="-179388">
              <a:buFont typeface="Wingdings" pitchFamily="2" charset="2"/>
              <a:buChar char="§"/>
            </a:pPr>
            <a:r>
              <a:rPr lang="en-US" sz="2400" dirty="0" smtClean="0"/>
              <a:t>Frequency: three to four sessions per week</a:t>
            </a:r>
          </a:p>
          <a:p>
            <a:pPr marL="346075" lvl="2" indent="-179388">
              <a:buFont typeface="Wingdings" pitchFamily="2" charset="2"/>
              <a:buChar char="§"/>
            </a:pPr>
            <a:r>
              <a:rPr lang="en-US" sz="2400" dirty="0" smtClean="0"/>
              <a:t>Program duration: seven weeks</a:t>
            </a:r>
          </a:p>
          <a:p>
            <a:pPr marL="346075" lvl="2" indent="-179388">
              <a:buFont typeface="Wingdings" pitchFamily="2" charset="2"/>
              <a:buChar char="§"/>
            </a:pPr>
            <a:r>
              <a:rPr lang="en-US" sz="2400" dirty="0" smtClean="0"/>
              <a:t>Instructional content and delivery: explicit instruction covering all components laid out in the instruction manual </a:t>
            </a:r>
          </a:p>
          <a:p>
            <a:pPr marL="346075" lvl="2" indent="-179388">
              <a:buFont typeface="Wingdings" pitchFamily="2" charset="2"/>
              <a:buChar char="§"/>
            </a:pPr>
            <a:r>
              <a:rPr lang="en-US" sz="2400" dirty="0" smtClean="0"/>
              <a:t>Progress monitoring: Passage Reading Fluency (PRF) </a:t>
            </a:r>
            <a:endParaRPr lang="en-US" sz="2400" dirty="0"/>
          </a:p>
        </p:txBody>
      </p:sp>
      <p:sp>
        <p:nvSpPr>
          <p:cNvPr id="5" name="Slide Number Placeholder 4"/>
          <p:cNvSpPr>
            <a:spLocks noGrp="1"/>
          </p:cNvSpPr>
          <p:nvPr>
            <p:ph type="sldNum" sz="quarter" idx="10"/>
          </p:nvPr>
        </p:nvSpPr>
        <p:spPr/>
        <p:txBody>
          <a:bodyPr/>
          <a:lstStyle/>
          <a:p>
            <a:fld id="{4DBB3109-6B36-4C42-ABE5-993D6B0A452A}"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j-lt"/>
              </a:rPr>
              <a:t>Progress Monitoring</a:t>
            </a:r>
            <a:r>
              <a:rPr lang="en-US" dirty="0" smtClean="0">
                <a:latin typeface="+mj-lt"/>
              </a:rPr>
              <a:t>: </a:t>
            </a:r>
            <a:br>
              <a:rPr lang="en-US" dirty="0" smtClean="0">
                <a:latin typeface="+mj-lt"/>
              </a:rPr>
            </a:br>
            <a:r>
              <a:rPr lang="en-US" b="0" dirty="0" smtClean="0">
                <a:latin typeface="+mj-lt"/>
              </a:rPr>
              <a:t>Does Kelsey need DBI?</a:t>
            </a:r>
            <a:endParaRPr lang="en-US" b="0" dirty="0">
              <a:latin typeface="+mj-lt"/>
            </a:endParaRPr>
          </a:p>
        </p:txBody>
      </p:sp>
      <p:sp>
        <p:nvSpPr>
          <p:cNvPr id="3" name="Content Placeholder 2"/>
          <p:cNvSpPr>
            <a:spLocks noGrp="1"/>
          </p:cNvSpPr>
          <p:nvPr>
            <p:ph sz="half" idx="1"/>
          </p:nvPr>
        </p:nvSpPr>
        <p:spPr>
          <a:xfrm>
            <a:off x="700313" y="2050791"/>
            <a:ext cx="6955971" cy="3838051"/>
          </a:xfrm>
          <a:ln>
            <a:noFill/>
          </a:ln>
        </p:spPr>
        <p:txBody>
          <a:bodyPr/>
          <a:lstStyle/>
          <a:p>
            <a:pPr marL="115888" indent="0">
              <a:buNone/>
            </a:pPr>
            <a:r>
              <a:rPr lang="en-US" sz="2200" b="1" dirty="0" smtClean="0"/>
              <a:t>Reliable and valid tool: </a:t>
            </a:r>
            <a:r>
              <a:rPr lang="en-US" sz="2200" dirty="0" smtClean="0"/>
              <a:t>Kelsey’s teacher implemented formal progress monitoring using PRF assessments that were a match for her reading skills.</a:t>
            </a:r>
          </a:p>
          <a:p>
            <a:pPr marL="115888" indent="0">
              <a:buNone/>
            </a:pPr>
            <a:r>
              <a:rPr lang="en-US" sz="2200" b="1" dirty="0" smtClean="0"/>
              <a:t>Detect improvement: </a:t>
            </a:r>
            <a:r>
              <a:rPr lang="en-US" sz="2200" dirty="0" smtClean="0"/>
              <a:t>This progress monitoring tool is appropriate to her skill level, allowing her teacher to detect changes in Kelsey’s reading. </a:t>
            </a:r>
          </a:p>
          <a:p>
            <a:pPr marL="115888" indent="0">
              <a:buNone/>
            </a:pPr>
            <a:r>
              <a:rPr lang="en-US" sz="2200" b="1" dirty="0" smtClean="0"/>
              <a:t>Rate of progress: </a:t>
            </a:r>
            <a:r>
              <a:rPr lang="en-US" sz="2200" dirty="0" smtClean="0"/>
              <a:t>Based on Kelsey’s progress monitoring graph, she was not progressing at the rate needed to meet her goal.</a:t>
            </a:r>
            <a:endParaRPr lang="en-US" sz="2200" b="1" dirty="0" smtClean="0"/>
          </a:p>
          <a:p>
            <a:endParaRPr lang="en-US" b="1" dirty="0" smtClean="0"/>
          </a:p>
        </p:txBody>
      </p:sp>
      <p:sp>
        <p:nvSpPr>
          <p:cNvPr id="5" name="Slide Number Placeholder 4"/>
          <p:cNvSpPr>
            <a:spLocks noGrp="1"/>
          </p:cNvSpPr>
          <p:nvPr>
            <p:ph type="sldNum" sz="quarter" idx="10"/>
          </p:nvPr>
        </p:nvSpPr>
        <p:spPr/>
        <p:txBody>
          <a:bodyPr/>
          <a:lstStyle/>
          <a:p>
            <a:fld id="{4DBB3109-6B36-4C42-ABE5-993D6B0A452A}"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intensive intervention?</a:t>
            </a:r>
            <a:endParaRPr lang="en-US" dirty="0"/>
          </a:p>
        </p:txBody>
      </p:sp>
      <p:sp>
        <p:nvSpPr>
          <p:cNvPr id="3" name="Content Placeholder 2"/>
          <p:cNvSpPr>
            <a:spLocks noGrp="1"/>
          </p:cNvSpPr>
          <p:nvPr>
            <p:ph idx="4294967295"/>
          </p:nvPr>
        </p:nvSpPr>
        <p:spPr>
          <a:xfrm>
            <a:off x="688157" y="2055813"/>
            <a:ext cx="8224837" cy="3732212"/>
          </a:xfrm>
        </p:spPr>
        <p:txBody>
          <a:bodyPr/>
          <a:lstStyle/>
          <a:p>
            <a:pPr marL="0" indent="0">
              <a:buNone/>
            </a:pPr>
            <a:r>
              <a:rPr lang="en-US" b="1" dirty="0" smtClean="0"/>
              <a:t>Intensive intervention</a:t>
            </a:r>
            <a:r>
              <a:rPr lang="en-US" dirty="0" smtClean="0"/>
              <a:t> is designed to address </a:t>
            </a:r>
            <a:r>
              <a:rPr lang="en-US" i="1" dirty="0" smtClean="0"/>
              <a:t>severe and persistent </a:t>
            </a:r>
            <a:r>
              <a:rPr lang="en-US" dirty="0" smtClean="0"/>
              <a:t>learning or behavior difficulties. Intensive interventions should be: </a:t>
            </a:r>
          </a:p>
          <a:p>
            <a:pPr marL="514350" indent="-514350">
              <a:buAutoNum type="alphaLcParenBoth"/>
            </a:pPr>
            <a:r>
              <a:rPr lang="en-US" dirty="0" smtClean="0"/>
              <a:t>Driven by data </a:t>
            </a:r>
          </a:p>
          <a:p>
            <a:pPr marL="514350" indent="-514350">
              <a:buAutoNum type="alphaLcParenBoth"/>
            </a:pPr>
            <a:r>
              <a:rPr lang="en-US" dirty="0"/>
              <a:t>C</a:t>
            </a:r>
            <a:r>
              <a:rPr lang="en-US" dirty="0" smtClean="0"/>
              <a:t>haracterized by increased intensity (e.g., smaller group, expanded time) and individualization of academic instruction and/or </a:t>
            </a:r>
            <a:r>
              <a:rPr lang="en-US" smtClean="0"/>
              <a:t>behavioral supports</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Progress Monitoring: </a:t>
            </a:r>
            <a:br>
              <a:rPr lang="en-US" dirty="0" smtClean="0"/>
            </a:br>
            <a:r>
              <a:rPr lang="en-US" b="0" dirty="0" smtClean="0"/>
              <a:t>Kelsey’s Reading</a:t>
            </a:r>
            <a:endParaRPr lang="en-US" dirty="0"/>
          </a:p>
        </p:txBody>
      </p:sp>
      <p:graphicFrame>
        <p:nvGraphicFramePr>
          <p:cNvPr id="70658" name="Object 3" descr="This graph shows Kelsey’s reading progress monitoring data using Passage Reading Fluency, with scores in correct words read per minute. The first three scores, before the first vertical line at the October 21, show her baseline reading assessments. The X on this line shows her average baseline score at about 30. This score is connected with her target score, the X on the far right, to form the goal line which ends with an X at about 85. The second set of scores was collected during Kelsey’s time in secondary intervention during the initial instruction. All of these scores are below the goal line, suggesting that Kelsey is not responding to the secondary intervention and that she requires an instructional change (a dotted vertical line) to make progress."/>
          <p:cNvGraphicFramePr>
            <a:graphicFrameLocks noChangeAspect="1"/>
          </p:cNvGraphicFramePr>
          <p:nvPr>
            <p:extLst>
              <p:ext uri="{D42A27DB-BD31-4B8C-83A1-F6EECF244321}">
                <p14:modId xmlns:p14="http://schemas.microsoft.com/office/powerpoint/2010/main" val="1712611696"/>
              </p:ext>
            </p:extLst>
          </p:nvPr>
        </p:nvGraphicFramePr>
        <p:xfrm>
          <a:off x="653143" y="1949832"/>
          <a:ext cx="7155543" cy="3955668"/>
        </p:xfrm>
        <a:graphic>
          <a:graphicData uri="http://schemas.openxmlformats.org/presentationml/2006/ole">
            <mc:AlternateContent xmlns:mc="http://schemas.openxmlformats.org/markup-compatibility/2006">
              <mc:Choice xmlns:v="urn:schemas-microsoft-com:vml" Requires="v">
                <p:oleObj spid="_x0000_s71468" name="Worksheet" r:id="rId4" imgW="6858000" imgH="4648290" progId="Excel.Sheet.8">
                  <p:embed/>
                </p:oleObj>
              </mc:Choice>
              <mc:Fallback>
                <p:oleObj name="Worksheet" r:id="rId4" imgW="6858000" imgH="4648290" progId="Excel.Sheet.8">
                  <p:embed/>
                  <p:pic>
                    <p:nvPicPr>
                      <p:cNvPr id="0" name="Picture 22"/>
                      <p:cNvPicPr>
                        <a:picLocks noChangeAspect="1" noChangeArrowheads="1"/>
                      </p:cNvPicPr>
                      <p:nvPr/>
                    </p:nvPicPr>
                    <p:blipFill>
                      <a:blip r:embed="rId5"/>
                      <a:srcRect/>
                      <a:stretch>
                        <a:fillRect/>
                      </a:stretch>
                    </p:blipFill>
                    <p:spPr bwMode="auto">
                      <a:xfrm>
                        <a:off x="653143" y="1949832"/>
                        <a:ext cx="7155543" cy="3955668"/>
                      </a:xfrm>
                      <a:prstGeom prst="rect">
                        <a:avLst/>
                      </a:prstGeom>
                      <a:solidFill>
                        <a:schemeClr val="accent1">
                          <a:lumMod val="60000"/>
                          <a:lumOff val="40000"/>
                        </a:schemeClr>
                      </a:solidFill>
                      <a:ln>
                        <a:noFill/>
                      </a:ln>
                      <a:effectLst/>
                      <a:extLst/>
                    </p:spPr>
                  </p:pic>
                </p:oleObj>
              </mc:Fallback>
            </mc:AlternateContent>
          </a:graphicData>
        </a:graphic>
      </p:graphicFrame>
      <p:sp>
        <p:nvSpPr>
          <p:cNvPr id="4" name="Slide Number Placeholder 3"/>
          <p:cNvSpPr>
            <a:spLocks noGrp="1"/>
          </p:cNvSpPr>
          <p:nvPr>
            <p:ph type="sldNum" sz="quarter" idx="10"/>
          </p:nvPr>
        </p:nvSpPr>
        <p:spPr/>
        <p:txBody>
          <a:bodyPr/>
          <a:lstStyle/>
          <a:p>
            <a:fld id="{4DBB3109-6B36-4C42-ABE5-993D6B0A452A}"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7" y="1710708"/>
            <a:ext cx="3349862" cy="2070460"/>
          </a:xfrm>
        </p:spPr>
        <p:txBody>
          <a:bodyPr anchor="t">
            <a:noAutofit/>
          </a:bodyPr>
          <a:lstStyle/>
          <a:p>
            <a:pPr marL="117475" algn="l"/>
            <a:r>
              <a:rPr lang="en-US" sz="4400" dirty="0" smtClean="0"/>
              <a:t>Progress Monitoring: </a:t>
            </a:r>
            <a:r>
              <a:rPr lang="en-US" sz="4400" b="0" dirty="0" smtClean="0"/>
              <a:t>Determining Kelsey’s Need for DBI</a:t>
            </a:r>
            <a:endParaRPr lang="en-US" sz="4400" b="0" dirty="0"/>
          </a:p>
        </p:txBody>
      </p:sp>
      <p:pic>
        <p:nvPicPr>
          <p:cNvPr id="9" name="Picture 2" descr="The flow chart that shows a sample academic intervention progression.  This is the same flow chart described before, but now highlighting the components related to progress monito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142" y="-5051"/>
            <a:ext cx="7939872" cy="596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descr="An arrow points to Secondary Intervention Program - Delivered with fidelity.  Kelsey is already receiving a secondary reading program, and her teacher has determined it has been delivered according to instructions."/>
          <p:cNvSpPr/>
          <p:nvPr/>
        </p:nvSpPr>
        <p:spPr>
          <a:xfrm>
            <a:off x="4391419" y="343581"/>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2" name="Oval 11" descr="An oval circles Non-Responders because Kelsey's progress monitoring reveals that her response is not sufficient.  She needs more intensive supports, and her teacher will begin the DBI process."/>
          <p:cNvSpPr/>
          <p:nvPr/>
        </p:nvSpPr>
        <p:spPr>
          <a:xfrm>
            <a:off x="5656898" y="852735"/>
            <a:ext cx="1346359" cy="542927"/>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41</a:t>
            </a:fld>
            <a:endParaRPr dirty="0">
              <a:solidFill>
                <a:prstClr val="white">
                  <a:lumMod val="75000"/>
                </a:prstClr>
              </a:solidFill>
            </a:endParaRPr>
          </a:p>
        </p:txBody>
      </p:sp>
    </p:spTree>
    <p:extLst>
      <p:ext uri="{BB962C8B-B14F-4D97-AF65-F5344CB8AC3E}">
        <p14:creationId xmlns:p14="http://schemas.microsoft.com/office/powerpoint/2010/main" val="33419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041299"/>
            <a:ext cx="8224699" cy="3852006"/>
          </a:xfrm>
        </p:spPr>
        <p:txBody>
          <a:bodyPr/>
          <a:lstStyle/>
          <a:p>
            <a:pPr>
              <a:buFont typeface="Wingdings" pitchFamily="2" charset="2"/>
              <a:buChar char="§"/>
            </a:pPr>
            <a:r>
              <a:rPr lang="en-US" sz="2400" dirty="0" smtClean="0"/>
              <a:t>When appropriate, use data to make adjustments/adaptations to the secondary intervention program to meet the unique needs of the individual.</a:t>
            </a:r>
          </a:p>
          <a:p>
            <a:pPr>
              <a:buFont typeface="Wingdings" pitchFamily="2" charset="2"/>
              <a:buChar char="§"/>
            </a:pPr>
            <a:r>
              <a:rPr lang="en-US" sz="2400" dirty="0" smtClean="0"/>
              <a:t>In some cases, however, data may indicate that the student requires a different intervention program or approach. </a:t>
            </a:r>
          </a:p>
          <a:p>
            <a:pPr marL="0" indent="0">
              <a:buNone/>
            </a:pPr>
            <a:endParaRPr lang="en-US" sz="1400" dirty="0" smtClean="0"/>
          </a:p>
          <a:p>
            <a:pPr marL="0" indent="0">
              <a:buNone/>
            </a:pPr>
            <a:r>
              <a:rPr lang="en-US" sz="2400" b="1" dirty="0" smtClean="0"/>
              <a:t>Consider two types of intervention change: </a:t>
            </a:r>
          </a:p>
          <a:p>
            <a:pPr lvl="1">
              <a:buFont typeface="Wingdings" pitchFamily="2" charset="2"/>
              <a:buChar char="§"/>
            </a:pPr>
            <a:r>
              <a:rPr lang="en-US" sz="2400" dirty="0" smtClean="0"/>
              <a:t>Quantitative changes to setting or format</a:t>
            </a:r>
          </a:p>
          <a:p>
            <a:pPr lvl="1">
              <a:buFont typeface="Wingdings" pitchFamily="2" charset="2"/>
              <a:buChar char="§"/>
            </a:pPr>
            <a:r>
              <a:rPr lang="en-US" sz="2400" dirty="0" smtClean="0"/>
              <a:t>Qualitative changes to delivery </a:t>
            </a:r>
            <a:endParaRPr lang="en-US" sz="2400" dirty="0"/>
          </a:p>
          <a:p>
            <a:endParaRPr lang="en-US" sz="2400" dirty="0" smtClean="0"/>
          </a:p>
        </p:txBody>
      </p:sp>
      <p:sp>
        <p:nvSpPr>
          <p:cNvPr id="2" name="Title 1"/>
          <p:cNvSpPr>
            <a:spLocks noGrp="1"/>
          </p:cNvSpPr>
          <p:nvPr>
            <p:ph type="title"/>
          </p:nvPr>
        </p:nvSpPr>
        <p:spPr/>
        <p:txBody>
          <a:bodyPr/>
          <a:lstStyle/>
          <a:p>
            <a:r>
              <a:rPr lang="en-US" dirty="0" smtClean="0"/>
              <a:t>Intervention Adaptation/Change </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a:solidFill>
                  <a:srgbClr val="FFFFFF">
                    <a:lumMod val="75000"/>
                  </a:srgbClr>
                </a:solidFill>
              </a:rPr>
              <a:pPr algn="r"/>
              <a:t>42</a:t>
            </a:fld>
            <a:endParaRPr dirty="0">
              <a:solidFill>
                <a:srgbClr val="FFFFFF">
                  <a:lumMod val="75000"/>
                </a:srgbClr>
              </a:solidFill>
            </a:endParaRPr>
          </a:p>
        </p:txBody>
      </p:sp>
    </p:spTree>
    <p:extLst>
      <p:ext uri="{BB962C8B-B14F-4D97-AF65-F5344CB8AC3E}">
        <p14:creationId xmlns:p14="http://schemas.microsoft.com/office/powerpoint/2010/main" val="17233892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844" y="1978226"/>
            <a:ext cx="7221567" cy="4375695"/>
          </a:xfrm>
        </p:spPr>
        <p:txBody>
          <a:bodyPr/>
          <a:lstStyle/>
          <a:p>
            <a:pPr marL="290513" lvl="2" indent="-290513">
              <a:buFont typeface="Wingdings" pitchFamily="2" charset="2"/>
              <a:buChar char="§"/>
            </a:pPr>
            <a:r>
              <a:rPr lang="en-US" sz="2400" b="1" dirty="0" smtClean="0"/>
              <a:t>Increase</a:t>
            </a:r>
            <a:r>
              <a:rPr lang="en-US" sz="2400" dirty="0" smtClean="0"/>
              <a:t> intervention frequency, length of sessions, or duration.</a:t>
            </a:r>
            <a:endParaRPr lang="en-US" sz="2400" dirty="0"/>
          </a:p>
          <a:p>
            <a:pPr marL="290513" lvl="2" indent="-290513">
              <a:buFont typeface="Wingdings" pitchFamily="2" charset="2"/>
              <a:buChar char="§"/>
            </a:pPr>
            <a:r>
              <a:rPr lang="en-US" sz="2400" b="1" dirty="0" smtClean="0"/>
              <a:t>Decrease</a:t>
            </a:r>
            <a:r>
              <a:rPr lang="en-US" sz="2400" dirty="0" smtClean="0"/>
              <a:t> </a:t>
            </a:r>
            <a:r>
              <a:rPr lang="en-US" sz="2400" dirty="0"/>
              <a:t>group </a:t>
            </a:r>
            <a:r>
              <a:rPr lang="en-US" sz="2400" dirty="0" smtClean="0"/>
              <a:t>size.</a:t>
            </a:r>
            <a:endParaRPr lang="en-US" sz="2400" dirty="0"/>
          </a:p>
          <a:p>
            <a:pPr marL="290513" lvl="2" indent="-290513">
              <a:buFont typeface="Wingdings" pitchFamily="2" charset="2"/>
              <a:buChar char="§"/>
            </a:pPr>
            <a:r>
              <a:rPr lang="en-US" sz="2400" b="1" dirty="0" smtClean="0"/>
              <a:t>Decrease </a:t>
            </a:r>
            <a:r>
              <a:rPr lang="en-US" sz="2400" dirty="0" smtClean="0"/>
              <a:t>heterogeneity of the intervention group.</a:t>
            </a:r>
          </a:p>
          <a:p>
            <a:endParaRPr lang="en-US" dirty="0"/>
          </a:p>
          <a:p>
            <a:r>
              <a:rPr lang="en-US" sz="2400" b="1" dirty="0" smtClean="0"/>
              <a:t>Note: </a:t>
            </a:r>
            <a:r>
              <a:rPr lang="en-US" sz="2400" dirty="0" smtClean="0"/>
              <a:t>In many cases, quantitative changes may be necessary, but not sufficient, to facilitate progress for students with intensive needs. </a:t>
            </a:r>
            <a:endParaRPr lang="en-US" sz="2400" b="1" dirty="0"/>
          </a:p>
        </p:txBody>
      </p:sp>
      <p:sp>
        <p:nvSpPr>
          <p:cNvPr id="2" name="Title 1"/>
          <p:cNvSpPr>
            <a:spLocks noGrp="1"/>
          </p:cNvSpPr>
          <p:nvPr>
            <p:ph type="title"/>
          </p:nvPr>
        </p:nvSpPr>
        <p:spPr/>
        <p:txBody>
          <a:bodyPr/>
          <a:lstStyle/>
          <a:p>
            <a:r>
              <a:rPr lang="en-US" dirty="0" smtClean="0"/>
              <a:t>Try quantitative change(s) first…</a:t>
            </a:r>
            <a:endParaRPr lang="en-US"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a:solidFill>
                  <a:srgbClr val="FFFFFF">
                    <a:lumMod val="75000"/>
                  </a:srgbClr>
                </a:solidFill>
              </a:rPr>
              <a:pPr/>
              <a:t>43</a:t>
            </a:fld>
            <a:endParaRPr dirty="0">
              <a:solidFill>
                <a:srgbClr val="FFFFFF">
                  <a:lumMod val="75000"/>
                </a:srgbClr>
              </a:solidFill>
            </a:endParaRPr>
          </a:p>
        </p:txBody>
      </p:sp>
    </p:spTree>
    <p:extLst>
      <p:ext uri="{BB962C8B-B14F-4D97-AF65-F5344CB8AC3E}">
        <p14:creationId xmlns:p14="http://schemas.microsoft.com/office/powerpoint/2010/main" val="109645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42" y="1874954"/>
            <a:ext cx="8337690" cy="3853544"/>
          </a:xfrm>
        </p:spPr>
        <p:txBody>
          <a:bodyPr/>
          <a:lstStyle/>
          <a:p>
            <a:pPr marL="0" indent="0">
              <a:buNone/>
            </a:pPr>
            <a:r>
              <a:rPr lang="en-US" sz="2200" b="1" dirty="0" smtClean="0"/>
              <a:t>Qualitative</a:t>
            </a:r>
            <a:r>
              <a:rPr lang="en-US" sz="2200" dirty="0" smtClean="0"/>
              <a:t> adaptations may be made to the intervention program that alter— </a:t>
            </a:r>
          </a:p>
          <a:p>
            <a:r>
              <a:rPr lang="en-US" sz="2000" dirty="0" smtClean="0"/>
              <a:t>Instruction based on learner characteristics (e.g., addressing working memory or attention problems) </a:t>
            </a:r>
          </a:p>
          <a:p>
            <a:r>
              <a:rPr lang="en-US" sz="2000" dirty="0" smtClean="0"/>
              <a:t>Skill level of interventionist</a:t>
            </a:r>
          </a:p>
          <a:p>
            <a:r>
              <a:rPr lang="en-US" sz="2000" dirty="0" smtClean="0"/>
              <a:t>Content delivery</a:t>
            </a:r>
          </a:p>
          <a:p>
            <a:r>
              <a:rPr lang="en-US" sz="2000" dirty="0"/>
              <a:t>H</a:t>
            </a:r>
            <a:r>
              <a:rPr lang="en-US" sz="2000" dirty="0" smtClean="0"/>
              <a:t>ow students respond</a:t>
            </a:r>
          </a:p>
          <a:p>
            <a:r>
              <a:rPr lang="en-US" sz="2000" dirty="0"/>
              <a:t>T</a:t>
            </a:r>
            <a:r>
              <a:rPr lang="en-US" sz="2000" dirty="0" smtClean="0"/>
              <a:t>he amount of adult feedback and error correction students receive</a:t>
            </a:r>
            <a:endParaRPr lang="en-US" sz="2000" dirty="0"/>
          </a:p>
          <a:p>
            <a:r>
              <a:rPr lang="en-US" sz="2000" dirty="0" smtClean="0"/>
              <a:t>Frequency/specificity of checks for retention</a:t>
            </a:r>
          </a:p>
          <a:p>
            <a:r>
              <a:rPr lang="en-US" sz="2000" dirty="0" smtClean="0"/>
              <a:t>The materials, curriculum, or whole intervention (could be a complete change in program) </a:t>
            </a:r>
          </a:p>
          <a:p>
            <a:endParaRPr lang="en-US" sz="2000" dirty="0"/>
          </a:p>
        </p:txBody>
      </p:sp>
      <p:sp>
        <p:nvSpPr>
          <p:cNvPr id="2" name="Title 1"/>
          <p:cNvSpPr>
            <a:spLocks noGrp="1"/>
          </p:cNvSpPr>
          <p:nvPr>
            <p:ph type="title"/>
          </p:nvPr>
        </p:nvSpPr>
        <p:spPr/>
        <p:txBody>
          <a:bodyPr/>
          <a:lstStyle/>
          <a:p>
            <a:r>
              <a:rPr lang="en-US" dirty="0" smtClean="0"/>
              <a:t>Consider qualitative changes </a:t>
            </a:r>
            <a:r>
              <a:rPr lang="en-US" dirty="0"/>
              <a:t>s</a:t>
            </a:r>
            <a:r>
              <a:rPr lang="en-US" dirty="0" smtClean="0"/>
              <a:t>econd… </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a:solidFill>
                  <a:srgbClr val="FFFFFF">
                    <a:lumMod val="75000"/>
                  </a:srgbClr>
                </a:solidFill>
              </a:rPr>
              <a:pPr algn="r"/>
              <a:t>44</a:t>
            </a:fld>
            <a:endParaRPr dirty="0">
              <a:solidFill>
                <a:srgbClr val="FFFFFF">
                  <a:lumMod val="75000"/>
                </a:srgbClr>
              </a:solidFill>
            </a:endParaRPr>
          </a:p>
        </p:txBody>
      </p:sp>
    </p:spTree>
    <p:extLst>
      <p:ext uri="{BB962C8B-B14F-4D97-AF65-F5344CB8AC3E}">
        <p14:creationId xmlns:p14="http://schemas.microsoft.com/office/powerpoint/2010/main" val="2247110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is diagram illustrates the process of secondary intervention delivered with fidelity for responders and non-responders.  There are three questions that are connected to the non-responders box. The first box asks Does student need a smaller group? Below this question box is another box which states secondary intervention with smaller group and one to one intervention. The second box asks does student need more time in intervention? Below this question box is another box which states secondary intervention with additional sessions, more sessions per week, and more minutes per session. The third box asks does student have problem with attention/motivation? Below this box it states secondary intervention with strategies to promote attention/engagement. These three question boxes connect to a box that says non-responders, which connects to a box below it which states make changes to intervenion based on data, including, but not limited to: addition of program components, adjustment of language or vocabulary, increased explicit instruction and error correction procedures, and addition of speeded practice."/>
          <p:cNvPicPr>
            <a:picLocks noChangeAspect="1" noChangeArrowheads="1"/>
          </p:cNvPicPr>
          <p:nvPr/>
        </p:nvPicPr>
        <p:blipFill rotWithShape="1">
          <a:blip r:embed="rId3">
            <a:extLst>
              <a:ext uri="{28A0092B-C50C-407E-A947-70E740481C1C}">
                <a14:useLocalDpi xmlns:a14="http://schemas.microsoft.com/office/drawing/2010/main" val="0"/>
              </a:ext>
            </a:extLst>
          </a:blip>
          <a:srcRect l="30968" t="24834" r="29892" b="11054"/>
          <a:stretch/>
        </p:blipFill>
        <p:spPr bwMode="auto">
          <a:xfrm>
            <a:off x="3889094" y="349134"/>
            <a:ext cx="5083906" cy="520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550351"/>
            <a:ext cx="3065657" cy="1909822"/>
          </a:xfrm>
        </p:spPr>
        <p:txBody>
          <a:bodyPr anchor="t">
            <a:noAutofit/>
          </a:bodyPr>
          <a:lstStyle/>
          <a:p>
            <a:pPr marL="233363" algn="l"/>
            <a:r>
              <a:rPr lang="en-US" sz="4000" dirty="0" smtClean="0"/>
              <a:t>Intensify the Secondary </a:t>
            </a:r>
            <a:r>
              <a:rPr lang="en-US" sz="4000" dirty="0"/>
              <a:t>I</a:t>
            </a:r>
            <a:r>
              <a:rPr lang="en-US" sz="4000" dirty="0" smtClean="0"/>
              <a:t>ntervention: </a:t>
            </a:r>
            <a:r>
              <a:rPr lang="en-US" sz="4000" b="0" dirty="0" smtClean="0"/>
              <a:t>Begin With Quantitative Changes</a:t>
            </a:r>
            <a:endParaRPr lang="en-US" sz="4000" b="0" dirty="0"/>
          </a:p>
        </p:txBody>
      </p:sp>
      <p:sp>
        <p:nvSpPr>
          <p:cNvPr id="11" name="Oval 10" descr="The first oval circles Secondary intervention delivered with fidelity and non-responders, because Kelsey's progress monitoring data showed that the secondary reading intervention was not enough."/>
          <p:cNvSpPr/>
          <p:nvPr/>
        </p:nvSpPr>
        <p:spPr>
          <a:xfrm>
            <a:off x="5191521" y="204729"/>
            <a:ext cx="2270413" cy="1111826"/>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descr="An oval circles Does student need more time in intervention?  Kelsey's teacher thought Kelsey might benefit from more time in intervention"/>
          <p:cNvSpPr/>
          <p:nvPr/>
        </p:nvSpPr>
        <p:spPr>
          <a:xfrm>
            <a:off x="5446230" y="1316555"/>
            <a:ext cx="1797627" cy="912506"/>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descr="An oval circles more minutes per session.  Kelsey's teacher iincreased the length of each intervention session. She will continue progress monitoring to determine Kelsey’s response to the intensified intervention.&#10;&#10;Note that while Kelsey’s teacher has many possible changes she can make, she is starting with just one. Making too many changes at once is hard to implement and also makes it hard to know which specific adaptations, if any, are affecting a student’s performance.&#10;"/>
          <p:cNvSpPr/>
          <p:nvPr/>
        </p:nvSpPr>
        <p:spPr>
          <a:xfrm>
            <a:off x="5647585" y="3460173"/>
            <a:ext cx="1474033" cy="457200"/>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45</a:t>
            </a:fld>
            <a:endParaRPr dirty="0">
              <a:solidFill>
                <a:prstClr val="white">
                  <a:lumMod val="75000"/>
                </a:prstClr>
              </a:solidFill>
            </a:endParaRPr>
          </a:p>
        </p:txBody>
      </p:sp>
    </p:spTree>
    <p:extLst>
      <p:ext uri="{BB962C8B-B14F-4D97-AF65-F5344CB8AC3E}">
        <p14:creationId xmlns:p14="http://schemas.microsoft.com/office/powerpoint/2010/main" val="6991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Quantitative Intervention Adaptation: </a:t>
            </a:r>
            <a:br>
              <a:rPr lang="en-US" dirty="0" smtClean="0">
                <a:latin typeface="+mj-lt"/>
              </a:rPr>
            </a:br>
            <a:r>
              <a:rPr lang="en-US" b="0" dirty="0" smtClean="0">
                <a:latin typeface="+mj-lt"/>
              </a:rPr>
              <a:t>Kelsey</a:t>
            </a:r>
            <a:endParaRPr lang="en-US" b="0" dirty="0">
              <a:latin typeface="+mj-lt"/>
            </a:endParaRPr>
          </a:p>
        </p:txBody>
      </p:sp>
      <p:sp>
        <p:nvSpPr>
          <p:cNvPr id="4" name="Content Placeholder 3"/>
          <p:cNvSpPr>
            <a:spLocks noGrp="1"/>
          </p:cNvSpPr>
          <p:nvPr>
            <p:ph sz="half" idx="1"/>
          </p:nvPr>
        </p:nvSpPr>
        <p:spPr>
          <a:xfrm>
            <a:off x="688705" y="1999939"/>
            <a:ext cx="8237086" cy="3110411"/>
          </a:xfrm>
          <a:ln>
            <a:noFill/>
          </a:ln>
        </p:spPr>
        <p:txBody>
          <a:bodyPr/>
          <a:lstStyle/>
          <a:p>
            <a:pPr marL="0" indent="0">
              <a:buNone/>
            </a:pPr>
            <a:r>
              <a:rPr lang="en-US" dirty="0" smtClean="0"/>
              <a:t>Kelsey’s teacher intensified her instruction by adding an additional 15 minutes of instruction per session. Despite this change in intervention length, Kelsey continued to make insufficient progress.</a:t>
            </a:r>
            <a:endParaRPr lang="en-US" dirty="0"/>
          </a:p>
        </p:txBody>
      </p:sp>
      <p:sp>
        <p:nvSpPr>
          <p:cNvPr id="5" name="Slide Number Placeholder 4"/>
          <p:cNvSpPr>
            <a:spLocks noGrp="1"/>
          </p:cNvSpPr>
          <p:nvPr>
            <p:ph type="sldNum" sz="quarter" idx="10"/>
          </p:nvPr>
        </p:nvSpPr>
        <p:spPr/>
        <p:txBody>
          <a:bodyPr/>
          <a:lstStyle/>
          <a:p>
            <a:fld id="{4DBB3109-6B36-4C42-ABE5-993D6B0A452A}" type="slidenum">
              <a:rPr>
                <a:solidFill>
                  <a:srgbClr val="FFFFFF">
                    <a:lumMod val="75000"/>
                  </a:srgbClr>
                </a:solidFill>
              </a:rPr>
              <a:pPr/>
              <a:t>46</a:t>
            </a:fld>
            <a:endParaRPr dirty="0">
              <a:solidFill>
                <a:srgbClr val="FFFFFF">
                  <a:lumMod val="75000"/>
                </a:srgbClr>
              </a:solidFill>
            </a:endParaRPr>
          </a:p>
        </p:txBody>
      </p:sp>
    </p:spTree>
    <p:extLst>
      <p:ext uri="{BB962C8B-B14F-4D97-AF65-F5344CB8AC3E}">
        <p14:creationId xmlns:p14="http://schemas.microsoft.com/office/powerpoint/2010/main" val="1563967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Kelsey’s Progress Monitoring Graph</a:t>
            </a:r>
            <a:endParaRPr lang="en-US" dirty="0"/>
          </a:p>
        </p:txBody>
      </p:sp>
      <p:graphicFrame>
        <p:nvGraphicFramePr>
          <p:cNvPr id="70658" name="Object 3" descr="This graph shows Kelsey’s reading progress monitoring data using Passage Reading Fluency, with scores in correct words read per minute. The first three scores, before the first vertical line at the October 21, show her baseline reading assessments. The X on this line shows her average baseline score at about 30. This score is connected with her target score, the X on the far right, to form the goal line which ends with an X at about 85. The second set of scores was collected during Kelsey’s time in secondary intervention during the initial instruction. All of these scores are below the goal line, suggesting that Kelsey is not responding to the secondary intervention and that she requires an instructional change (a dotted vertical line) to make progress. The third section of the graph shows Kelsey’s reading performance while receiving additional time in the secondary intervention. Her scores continued to fall below the goal line, suggesting another instructional change is needed. Her teacher decided additional instructional changes were needed.&#10;"/>
          <p:cNvGraphicFramePr>
            <a:graphicFrameLocks noChangeAspect="1"/>
          </p:cNvGraphicFramePr>
          <p:nvPr>
            <p:extLst>
              <p:ext uri="{D42A27DB-BD31-4B8C-83A1-F6EECF244321}">
                <p14:modId xmlns:p14="http://schemas.microsoft.com/office/powerpoint/2010/main" val="3141336521"/>
              </p:ext>
            </p:extLst>
          </p:nvPr>
        </p:nvGraphicFramePr>
        <p:xfrm>
          <a:off x="682171" y="1976736"/>
          <a:ext cx="6966857" cy="3836235"/>
        </p:xfrm>
        <a:graphic>
          <a:graphicData uri="http://schemas.openxmlformats.org/presentationml/2006/ole">
            <mc:AlternateContent xmlns:mc="http://schemas.openxmlformats.org/markup-compatibility/2006">
              <mc:Choice xmlns:v="urn:schemas-microsoft-com:vml" Requires="v">
                <p:oleObj spid="_x0000_s75223" name="Worksheet" r:id="rId4" imgW="6886620" imgH="4648290" progId="Excel.Sheet.8">
                  <p:embed/>
                </p:oleObj>
              </mc:Choice>
              <mc:Fallback>
                <p:oleObj name="Worksheet" r:id="rId4" imgW="6886620" imgH="4648290" progId="Excel.Sheet.8">
                  <p:embed/>
                  <p:pic>
                    <p:nvPicPr>
                      <p:cNvPr id="0" name=""/>
                      <p:cNvPicPr>
                        <a:picLocks noChangeAspect="1" noChangeArrowheads="1"/>
                      </p:cNvPicPr>
                      <p:nvPr/>
                    </p:nvPicPr>
                    <p:blipFill>
                      <a:blip r:embed="rId5"/>
                      <a:srcRect/>
                      <a:stretch>
                        <a:fillRect/>
                      </a:stretch>
                    </p:blipFill>
                    <p:spPr bwMode="auto">
                      <a:xfrm>
                        <a:off x="682171" y="1976736"/>
                        <a:ext cx="6966857" cy="3836235"/>
                      </a:xfrm>
                      <a:prstGeom prst="rect">
                        <a:avLst/>
                      </a:prstGeom>
                      <a:solidFill>
                        <a:schemeClr val="accent1">
                          <a:lumMod val="60000"/>
                          <a:lumOff val="40000"/>
                        </a:schemeClr>
                      </a:solidFill>
                      <a:ln>
                        <a:noFill/>
                      </a:ln>
                      <a:effectLst/>
                      <a:extLst/>
                    </p:spPr>
                  </p:pic>
                </p:oleObj>
              </mc:Fallback>
            </mc:AlternateContent>
          </a:graphicData>
        </a:graphic>
      </p:graphicFrame>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47</a:t>
            </a:fld>
            <a:endParaRPr dirty="0">
              <a:solidFill>
                <a:srgbClr val="FFFFFF">
                  <a:lumMod val="75000"/>
                </a:srgbClr>
              </a:solidFill>
            </a:endParaRPr>
          </a:p>
        </p:txBody>
      </p:sp>
    </p:spTree>
    <p:extLst>
      <p:ext uri="{BB962C8B-B14F-4D97-AF65-F5344CB8AC3E}">
        <p14:creationId xmlns:p14="http://schemas.microsoft.com/office/powerpoint/2010/main" val="3055246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651" y="1708298"/>
            <a:ext cx="3023755" cy="3337494"/>
          </a:xfrm>
        </p:spPr>
        <p:txBody>
          <a:bodyPr anchor="t">
            <a:noAutofit/>
          </a:bodyPr>
          <a:lstStyle/>
          <a:p>
            <a:pPr marL="117475" algn="l"/>
            <a:r>
              <a:rPr lang="en-US" sz="4000" dirty="0"/>
              <a:t>Diagnostic </a:t>
            </a:r>
            <a:r>
              <a:rPr lang="en-US" sz="4000" dirty="0" smtClean="0"/>
              <a:t>Assessment</a:t>
            </a:r>
            <a:r>
              <a:rPr lang="en-US" sz="4000" dirty="0"/>
              <a:t>: </a:t>
            </a:r>
            <a:r>
              <a:rPr lang="en-US" sz="4000" b="0" i="1" dirty="0" smtClean="0"/>
              <a:t>What </a:t>
            </a:r>
            <a:r>
              <a:rPr lang="en-US" sz="4000" b="0" dirty="0"/>
              <a:t>changes are needed </a:t>
            </a:r>
            <a:r>
              <a:rPr lang="en-US" sz="4000" b="0" dirty="0" smtClean="0"/>
              <a:t>to support </a:t>
            </a:r>
            <a:r>
              <a:rPr lang="en-US" sz="4000" b="0" dirty="0"/>
              <a:t>Kelsey?</a:t>
            </a:r>
          </a:p>
        </p:txBody>
      </p:sp>
      <p:sp>
        <p:nvSpPr>
          <p:cNvPr id="14" name="Right Arrow 13" descr="An arrow points to Diagnostic assessment to determine specific needs.  Kelsey's teacher will conduct informal diagnostic assessment to so she can select qualitative changes aligned with Kelsey's needs."/>
          <p:cNvSpPr/>
          <p:nvPr/>
        </p:nvSpPr>
        <p:spPr>
          <a:xfrm>
            <a:off x="3958432" y="2769443"/>
            <a:ext cx="1246909" cy="7287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6"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a:solidFill>
                  <a:prstClr val="white">
                    <a:lumMod val="75000"/>
                  </a:prstClr>
                </a:solidFill>
              </a:rPr>
              <a:pPr algn="r"/>
              <a:t>48</a:t>
            </a:fld>
            <a:endParaRPr dirty="0">
              <a:solidFill>
                <a:prstClr val="white">
                  <a:lumMod val="75000"/>
                </a:prstClr>
              </a:solidFill>
            </a:endParaRPr>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367" y="402907"/>
            <a:ext cx="3146108" cy="5546232"/>
          </a:xfrm>
          <a:prstGeom prst="rect">
            <a:avLst/>
          </a:prstGeom>
        </p:spPr>
      </p:pic>
    </p:spTree>
    <p:extLst>
      <p:ext uri="{BB962C8B-B14F-4D97-AF65-F5344CB8AC3E}">
        <p14:creationId xmlns:p14="http://schemas.microsoft.com/office/powerpoint/2010/main" val="1284742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r>
              <a:rPr lang="en-US" dirty="0" smtClean="0"/>
              <a:t>Progress monitoring assessments help teams determine </a:t>
            </a:r>
            <a:r>
              <a:rPr lang="en-US" i="1" dirty="0" smtClean="0"/>
              <a:t>when</a:t>
            </a:r>
            <a:r>
              <a:rPr lang="en-US" dirty="0" smtClean="0"/>
              <a:t> an instructional change is needed. </a:t>
            </a:r>
          </a:p>
          <a:p>
            <a:pPr>
              <a:buFont typeface="Wingdings" pitchFamily="2" charset="2"/>
              <a:buChar char="§"/>
            </a:pPr>
            <a:r>
              <a:rPr lang="en-US" dirty="0" smtClean="0"/>
              <a:t>Informal diagnostic assessments allow teams to use available data (e.g., progress monitoring data, informal skill inventories, work samples) to help determine the </a:t>
            </a:r>
            <a:r>
              <a:rPr lang="en-US" i="1" dirty="0" smtClean="0"/>
              <a:t>nature</a:t>
            </a:r>
            <a:r>
              <a:rPr lang="en-US" dirty="0" smtClean="0"/>
              <a:t> of the intervention change needed.</a:t>
            </a:r>
            <a:endParaRPr lang="en-US" sz="1200" dirty="0" smtClean="0"/>
          </a:p>
          <a:p>
            <a:pPr marL="0" indent="0">
              <a:buNone/>
            </a:pPr>
            <a:endParaRPr lang="en-US" sz="1200" dirty="0"/>
          </a:p>
          <a:p>
            <a:pPr>
              <a:buNone/>
            </a:pPr>
            <a:endParaRPr lang="en-US" dirty="0"/>
          </a:p>
        </p:txBody>
      </p:sp>
      <p:sp>
        <p:nvSpPr>
          <p:cNvPr id="2" name="Title 1"/>
          <p:cNvSpPr>
            <a:spLocks noGrp="1"/>
          </p:cNvSpPr>
          <p:nvPr>
            <p:ph type="title"/>
          </p:nvPr>
        </p:nvSpPr>
        <p:spPr/>
        <p:txBody>
          <a:bodyPr/>
          <a:lstStyle/>
          <a:p>
            <a:r>
              <a:rPr lang="en-US" dirty="0" smtClean="0"/>
              <a:t>Informal Diagnostic Assessment</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latin typeface="+mj-lt"/>
              </a:rPr>
              <a:t>Rationale </a:t>
            </a:r>
            <a:r>
              <a:rPr lang="en-US" dirty="0">
                <a:latin typeface="+mj-lt"/>
              </a:rPr>
              <a:t>for Intensive Intervention</a:t>
            </a:r>
            <a:endParaRPr lang="en-US" i="1" dirty="0" smtClean="0">
              <a:latin typeface="+mj-lt"/>
              <a:ea typeface="ＭＳ Ｐゴシック" pitchFamily="34" charset="-128"/>
              <a:cs typeface="Arial" charset="0"/>
            </a:endParaRPr>
          </a:p>
        </p:txBody>
      </p:sp>
      <p:sp>
        <p:nvSpPr>
          <p:cNvPr id="3" name="Content Placeholder 2"/>
          <p:cNvSpPr>
            <a:spLocks noGrp="1"/>
          </p:cNvSpPr>
          <p:nvPr>
            <p:ph sz="half" idx="1"/>
          </p:nvPr>
        </p:nvSpPr>
        <p:spPr>
          <a:xfrm>
            <a:off x="627970" y="1843315"/>
            <a:ext cx="8439028" cy="4869543"/>
          </a:xfrm>
        </p:spPr>
        <p:txBody>
          <a:bodyPr/>
          <a:lstStyle/>
          <a:p>
            <a:pPr marL="293688" lvl="1" indent="-293688">
              <a:buFont typeface="Wingdings" pitchFamily="2" charset="2"/>
              <a:buNone/>
              <a:defRPr/>
            </a:pPr>
            <a:endParaRPr lang="en-US" sz="1200" dirty="0" smtClean="0"/>
          </a:p>
          <a:p>
            <a:pPr marL="342900" lvl="1" indent="-342900">
              <a:buFont typeface="Wingdings" pitchFamily="2" charset="2"/>
              <a:buChar char="§"/>
              <a:defRPr/>
            </a:pPr>
            <a:r>
              <a:rPr lang="en-US" sz="2400" dirty="0" smtClean="0"/>
              <a:t>Students with disabilities have a history of poor outcomes, compared to their peers without disabilities, in several areas:</a:t>
            </a:r>
          </a:p>
          <a:p>
            <a:pPr marL="685800" lvl="2" indent="-342900">
              <a:buFont typeface="Arial" pitchFamily="34" charset="0"/>
              <a:buChar char="•"/>
              <a:defRPr/>
            </a:pPr>
            <a:r>
              <a:rPr lang="en-US" dirty="0" smtClean="0"/>
              <a:t>Academic achievement</a:t>
            </a:r>
          </a:p>
          <a:p>
            <a:pPr marL="688975" lvl="2" indent="-344488">
              <a:buFont typeface="Arial" pitchFamily="34" charset="0"/>
              <a:buChar char="•"/>
              <a:defRPr/>
            </a:pPr>
            <a:r>
              <a:rPr lang="en-US" dirty="0" smtClean="0"/>
              <a:t>High school completion</a:t>
            </a:r>
          </a:p>
          <a:p>
            <a:pPr marL="688975" lvl="2" indent="-344488">
              <a:buFont typeface="Arial" pitchFamily="34" charset="0"/>
              <a:buChar char="•"/>
              <a:defRPr/>
            </a:pPr>
            <a:r>
              <a:rPr lang="en-US" dirty="0" smtClean="0"/>
              <a:t>Postsecondary education</a:t>
            </a:r>
          </a:p>
          <a:p>
            <a:pPr marL="688975" lvl="2" indent="-344488">
              <a:buFont typeface="Arial" pitchFamily="34" charset="0"/>
              <a:buChar char="•"/>
              <a:defRPr/>
            </a:pPr>
            <a:r>
              <a:rPr lang="en-US" dirty="0" smtClean="0"/>
              <a:t>Employment</a:t>
            </a:r>
          </a:p>
          <a:p>
            <a:pPr marL="688975" lvl="2" indent="-344488">
              <a:buFont typeface="Arial" pitchFamily="34" charset="0"/>
              <a:buChar char="•"/>
              <a:defRPr/>
            </a:pPr>
            <a:r>
              <a:rPr lang="en-US" dirty="0" smtClean="0"/>
              <a:t>Involvement with the criminal justice system</a:t>
            </a:r>
          </a:p>
          <a:p>
            <a:pPr marL="293688" indent="-293688">
              <a:buFont typeface="Arial" pitchFamily="34" charset="0"/>
              <a:buNone/>
              <a:defRPr/>
            </a:pPr>
            <a:endParaRPr lang="en-US" sz="1000" dirty="0" smtClean="0"/>
          </a:p>
          <a:p>
            <a:pPr marL="0" indent="0">
              <a:buNone/>
              <a:defRPr/>
            </a:pPr>
            <a:endParaRPr lang="en-US" sz="1800"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5</a:t>
            </a:fld>
            <a:endParaRPr lang="en-US" dirty="0"/>
          </a:p>
        </p:txBody>
      </p:sp>
    </p:spTree>
    <p:extLst>
      <p:ext uri="{BB962C8B-B14F-4D97-AF65-F5344CB8AC3E}">
        <p14:creationId xmlns:p14="http://schemas.microsoft.com/office/powerpoint/2010/main" val="38931851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Potential </a:t>
            </a:r>
            <a:r>
              <a:rPr lang="en-US" b="1" dirty="0" smtClean="0"/>
              <a:t>data sources</a:t>
            </a:r>
            <a:r>
              <a:rPr lang="en-US" b="1" dirty="0"/>
              <a:t>: </a:t>
            </a:r>
          </a:p>
          <a:p>
            <a:pPr marL="457200" indent="-457200">
              <a:buFont typeface="Wingdings" pitchFamily="2" charset="2"/>
              <a:buChar char="§"/>
            </a:pPr>
            <a:r>
              <a:rPr lang="en-US" dirty="0"/>
              <a:t>Classroom-based assessments </a:t>
            </a:r>
            <a:endParaRPr lang="en-US" dirty="0" smtClean="0"/>
          </a:p>
          <a:p>
            <a:pPr marL="457200" indent="-457200">
              <a:buFont typeface="Wingdings" pitchFamily="2" charset="2"/>
              <a:buChar char="§"/>
            </a:pPr>
            <a:r>
              <a:rPr lang="en-US" dirty="0" smtClean="0"/>
              <a:t>Error </a:t>
            </a:r>
            <a:r>
              <a:rPr lang="en-US" dirty="0"/>
              <a:t>analysis of progress monitoring </a:t>
            </a:r>
            <a:r>
              <a:rPr lang="en-US" dirty="0" smtClean="0"/>
              <a:t>data</a:t>
            </a:r>
          </a:p>
          <a:p>
            <a:pPr marL="457200" indent="-457200">
              <a:buFont typeface="Wingdings" pitchFamily="2" charset="2"/>
              <a:buChar char="§"/>
            </a:pPr>
            <a:r>
              <a:rPr lang="en-US" dirty="0" smtClean="0"/>
              <a:t>Student </a:t>
            </a:r>
            <a:r>
              <a:rPr lang="en-US" dirty="0"/>
              <a:t>work </a:t>
            </a:r>
            <a:r>
              <a:rPr lang="en-US" dirty="0" smtClean="0"/>
              <a:t>samples</a:t>
            </a:r>
          </a:p>
          <a:p>
            <a:pPr marL="457200" indent="-457200">
              <a:buFont typeface="Wingdings" pitchFamily="2" charset="2"/>
              <a:buChar char="§"/>
            </a:pPr>
            <a:r>
              <a:rPr lang="en-US" dirty="0" smtClean="0"/>
              <a:t>Standardized </a:t>
            </a:r>
            <a:r>
              <a:rPr lang="en-US" dirty="0"/>
              <a:t>measures (if feasible) </a:t>
            </a:r>
            <a:endParaRPr lang="en-US" dirty="0" smtClean="0"/>
          </a:p>
          <a:p>
            <a:pPr marL="457200" indent="-457200">
              <a:buFont typeface="Arial" pitchFamily="34" charset="0"/>
              <a:buChar char="•"/>
            </a:pPr>
            <a:endParaRPr lang="en-US" dirty="0"/>
          </a:p>
          <a:p>
            <a:pPr marL="457200" indent="-457200">
              <a:buFont typeface="Arial" pitchFamily="34" charset="0"/>
              <a:buChar char="•"/>
            </a:pPr>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Informal Diagnostic Assessment </a:t>
            </a:r>
            <a:endParaRPr lang="en-US"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50</a:t>
            </a:fld>
            <a:endParaRPr lang="en-US" dirty="0"/>
          </a:p>
        </p:txBody>
      </p:sp>
    </p:spTree>
    <p:extLst>
      <p:ext uri="{BB962C8B-B14F-4D97-AF65-F5344CB8AC3E}">
        <p14:creationId xmlns:p14="http://schemas.microsoft.com/office/powerpoint/2010/main" val="1553203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Informal Diagnostic Assessment: </a:t>
            </a:r>
            <a:r>
              <a:rPr lang="en-US" b="0" dirty="0" smtClean="0">
                <a:latin typeface="+mj-lt"/>
              </a:rPr>
              <a:t>Kelsey</a:t>
            </a:r>
            <a:endParaRPr lang="en-US" b="0" dirty="0">
              <a:latin typeface="+mj-lt"/>
            </a:endParaRPr>
          </a:p>
        </p:txBody>
      </p:sp>
      <p:sp>
        <p:nvSpPr>
          <p:cNvPr id="3" name="Content Placeholder 2"/>
          <p:cNvSpPr>
            <a:spLocks noGrp="1"/>
          </p:cNvSpPr>
          <p:nvPr>
            <p:ph sz="half" idx="1"/>
          </p:nvPr>
        </p:nvSpPr>
        <p:spPr>
          <a:xfrm>
            <a:off x="678618" y="2126000"/>
            <a:ext cx="7112727" cy="2857137"/>
          </a:xfrm>
          <a:ln>
            <a:noFill/>
          </a:ln>
        </p:spPr>
        <p:txBody>
          <a:bodyPr/>
          <a:lstStyle/>
          <a:p>
            <a:pPr marL="233363">
              <a:buFont typeface="Wingdings" pitchFamily="2" charset="2"/>
              <a:buChar char="§"/>
            </a:pPr>
            <a:r>
              <a:rPr lang="en-US" sz="2200" dirty="0" smtClean="0"/>
              <a:t>To determine the nature of the instructional change needed, Kelsey’s teacher conducted an error analysis of Kelsey’s most recent PRF data. </a:t>
            </a:r>
          </a:p>
          <a:p>
            <a:pPr marL="233363">
              <a:buFont typeface="Wingdings" pitchFamily="2" charset="2"/>
              <a:buChar char="§"/>
            </a:pPr>
            <a:r>
              <a:rPr lang="en-US" sz="2200" dirty="0" smtClean="0"/>
              <a:t>She also administered a phonics survey to determine Kelsey’s decoding strengths and weaknesses. </a:t>
            </a:r>
          </a:p>
          <a:p>
            <a:pPr marL="0" indent="0">
              <a:buNone/>
            </a:pPr>
            <a:endParaRPr lang="en-US" b="1" dirty="0" smtClean="0"/>
          </a:p>
        </p:txBody>
      </p:sp>
      <p:sp>
        <p:nvSpPr>
          <p:cNvPr id="5" name="Slide Number Placeholder 4"/>
          <p:cNvSpPr>
            <a:spLocks noGrp="1"/>
          </p:cNvSpPr>
          <p:nvPr>
            <p:ph type="sldNum" sz="quarter" idx="10"/>
          </p:nvPr>
        </p:nvSpPr>
        <p:spPr/>
        <p:txBody>
          <a:bodyPr/>
          <a:lstStyle/>
          <a:p>
            <a:fld id="{4DBB3109-6B36-4C42-ABE5-993D6B0A452A}"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3450"/>
            <a:ext cx="3239557" cy="2043796"/>
          </a:xfrm>
        </p:spPr>
        <p:txBody>
          <a:bodyPr>
            <a:noAutofit/>
          </a:bodyPr>
          <a:lstStyle/>
          <a:p>
            <a:pPr marL="233363" algn="l"/>
            <a:r>
              <a:rPr lang="en-US" sz="4000" dirty="0" smtClean="0"/>
              <a:t>Intervention Adaptation: </a:t>
            </a:r>
            <a:br>
              <a:rPr lang="en-US" sz="4000" dirty="0" smtClean="0"/>
            </a:br>
            <a:r>
              <a:rPr lang="en-US" sz="4000" b="0" dirty="0" smtClean="0"/>
              <a:t>Use Diagnostic Information to Adapt the Intervention</a:t>
            </a:r>
            <a:endParaRPr lang="en-US" sz="4000" b="0" dirty="0"/>
          </a:p>
        </p:txBody>
      </p:sp>
      <p:sp>
        <p:nvSpPr>
          <p:cNvPr id="7" name="Right Arrow 6" descr="An arrow points to Intervention adaptation - based on observed needs.  Kelsey's teacher will make qualitative changes to the intervention based on the results of informal diagnostic assessment."/>
          <p:cNvSpPr/>
          <p:nvPr/>
        </p:nvSpPr>
        <p:spPr>
          <a:xfrm>
            <a:off x="3605645" y="3734344"/>
            <a:ext cx="1246909" cy="7287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6"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lang="en-US" smtClean="0"/>
              <a:pPr algn="r"/>
              <a:t>52</a:t>
            </a:fld>
            <a:endParaRPr lang="en-US" dirty="0"/>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42" y="380287"/>
            <a:ext cx="3191828" cy="562683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noFill/>
          </a:ln>
        </p:spPr>
        <p:txBody>
          <a:bodyPr>
            <a:normAutofit/>
          </a:bodyPr>
          <a:lstStyle/>
          <a:p>
            <a:pPr marL="3175" indent="0">
              <a:buNone/>
            </a:pPr>
            <a:r>
              <a:rPr lang="en-US" sz="2400" dirty="0" smtClean="0"/>
              <a:t>Diagnostic assessment showed </a:t>
            </a:r>
            <a:r>
              <a:rPr lang="en-US" sz="2400" dirty="0"/>
              <a:t>that Kelsey </a:t>
            </a:r>
            <a:r>
              <a:rPr lang="en-US" sz="2400" dirty="0" smtClean="0"/>
              <a:t>had difficulty </a:t>
            </a:r>
            <a:r>
              <a:rPr lang="en-US" sz="2400" dirty="0"/>
              <a:t>applying decoding strategies to vowel teams. </a:t>
            </a:r>
            <a:r>
              <a:rPr lang="en-US" sz="2400" dirty="0" smtClean="0"/>
              <a:t>Her teacher </a:t>
            </a:r>
            <a:r>
              <a:rPr lang="en-US" sz="2400" dirty="0"/>
              <a:t>applied the following intensive intervention principles to intensify her decoding instruction</a:t>
            </a:r>
            <a:r>
              <a:rPr lang="en-US" sz="2400" dirty="0" smtClean="0"/>
              <a:t>:</a:t>
            </a:r>
          </a:p>
          <a:p>
            <a:pPr marL="3175" indent="0">
              <a:buNone/>
            </a:pPr>
            <a:endParaRPr lang="en-US" dirty="0"/>
          </a:p>
          <a:p>
            <a:pPr marL="228600" indent="-225425">
              <a:spcBef>
                <a:spcPts val="0"/>
              </a:spcBef>
            </a:pPr>
            <a:r>
              <a:rPr lang="en-US" dirty="0" smtClean="0"/>
              <a:t>Incorporated </a:t>
            </a:r>
            <a:r>
              <a:rPr lang="en-US" dirty="0"/>
              <a:t>fluency practice of newly taught teams, with specified mastery criteria </a:t>
            </a:r>
          </a:p>
          <a:p>
            <a:pPr marL="228600" indent="-225425">
              <a:spcBef>
                <a:spcPts val="0"/>
              </a:spcBef>
            </a:pPr>
            <a:r>
              <a:rPr lang="en-US" dirty="0"/>
              <a:t>Provided </a:t>
            </a:r>
            <a:r>
              <a:rPr lang="en-US" dirty="0" smtClean="0"/>
              <a:t>explicit instruction and </a:t>
            </a:r>
            <a:r>
              <a:rPr lang="en-US" dirty="0"/>
              <a:t>error correction</a:t>
            </a:r>
          </a:p>
          <a:p>
            <a:pPr marL="228600" indent="-225425">
              <a:spcBef>
                <a:spcPts val="0"/>
              </a:spcBef>
            </a:pPr>
            <a:r>
              <a:rPr lang="en-US" dirty="0" smtClean="0"/>
              <a:t>Frequently checked for retention</a:t>
            </a:r>
            <a:r>
              <a:rPr lang="en-US" dirty="0"/>
              <a:t> </a:t>
            </a:r>
            <a:r>
              <a:rPr lang="en-US" dirty="0" smtClean="0"/>
              <a:t>with reteaching as needed</a:t>
            </a:r>
          </a:p>
        </p:txBody>
      </p:sp>
      <p:sp>
        <p:nvSpPr>
          <p:cNvPr id="2" name="Title 1"/>
          <p:cNvSpPr>
            <a:spLocks noGrp="1"/>
          </p:cNvSpPr>
          <p:nvPr>
            <p:ph type="title"/>
          </p:nvPr>
        </p:nvSpPr>
        <p:spPr/>
        <p:txBody>
          <a:bodyPr>
            <a:noAutofit/>
          </a:bodyPr>
          <a:lstStyle/>
          <a:p>
            <a:r>
              <a:rPr lang="en-US" sz="4400" b="0" dirty="0" smtClean="0">
                <a:latin typeface="+mj-lt"/>
              </a:rPr>
              <a:t>Intervention Adaptation: Kelsey </a:t>
            </a:r>
            <a:endParaRPr lang="en-US" sz="4400" b="0" dirty="0">
              <a:latin typeface="+mj-lt"/>
            </a:endParaRPr>
          </a:p>
        </p:txBody>
      </p:sp>
      <p:sp>
        <p:nvSpPr>
          <p:cNvPr id="5" name="Slide Number Placeholder 4"/>
          <p:cNvSpPr>
            <a:spLocks noGrp="1"/>
          </p:cNvSpPr>
          <p:nvPr>
            <p:ph type="sldNum" sz="quarter" idx="10"/>
          </p:nvPr>
        </p:nvSpPr>
        <p:spPr/>
        <p:txBody>
          <a:bodyPr/>
          <a:lstStyle/>
          <a:p>
            <a:fld id="{4DBB3109-6B36-4C42-ABE5-993D6B0A452A}"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is diagram illustrates the process of secondary intervention delivered with fidelity for responders and non-responders.  There are three questions that are connected to the non-responders box. The first box asks Does student need a smaller group? Below this question box is another box which states secondary intervention with smaller group and one to one intervention. The second box asks does student need more time in intervention? Below this question box is another box which states secondary intervention with additional sessions, more sessions per week, and more minutes per session. The third box asks does student have problem with attention/motivation? Below this box it states secondary intervention with strategies to promote attention/engagement. These three question boxes connect to a box that says non-responders, which connects to a box below it which states make changes to intervenion based on data, including, but not limited to: addition of program components, adjustment of language or vocabulary, increased explicit instruction and error correction procedures, and addition of speeded practice."/>
          <p:cNvPicPr>
            <a:picLocks noChangeAspect="1" noChangeArrowheads="1"/>
          </p:cNvPicPr>
          <p:nvPr/>
        </p:nvPicPr>
        <p:blipFill rotWithShape="1">
          <a:blip r:embed="rId3">
            <a:extLst>
              <a:ext uri="{28A0092B-C50C-407E-A947-70E740481C1C}">
                <a14:useLocalDpi xmlns:a14="http://schemas.microsoft.com/office/drawing/2010/main" val="0"/>
              </a:ext>
            </a:extLst>
          </a:blip>
          <a:srcRect l="30968" t="24834" r="29892" b="11054"/>
          <a:stretch/>
        </p:blipFill>
        <p:spPr bwMode="auto">
          <a:xfrm>
            <a:off x="3889094" y="349134"/>
            <a:ext cx="5083906" cy="520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038" y="1320036"/>
            <a:ext cx="3768211" cy="2996501"/>
          </a:xfrm>
        </p:spPr>
        <p:txBody>
          <a:bodyPr>
            <a:noAutofit/>
          </a:bodyPr>
          <a:lstStyle/>
          <a:p>
            <a:pPr marL="457200" algn="l"/>
            <a:r>
              <a:rPr lang="en-US" sz="4800" b="0" dirty="0" smtClean="0">
                <a:latin typeface="+mj-lt"/>
              </a:rPr>
              <a:t>Kelsey’s Intervention Adaptation</a:t>
            </a:r>
            <a:endParaRPr lang="en-US" sz="4800" b="0" dirty="0">
              <a:latin typeface="+mj-lt"/>
            </a:endParaRPr>
          </a:p>
        </p:txBody>
      </p:sp>
      <p:sp>
        <p:nvSpPr>
          <p:cNvPr id="7" name="Rounded Rectangle 6" descr="A rounded rectangle highlights - Explicit instruction and error correction.  While the graphic shows several of many possible qualitative changes, kelsey's teacher selected only a few that directly tied to the decoding concerns identified using diagnostic assessment."/>
          <p:cNvSpPr/>
          <p:nvPr/>
        </p:nvSpPr>
        <p:spPr>
          <a:xfrm>
            <a:off x="5139158" y="4826606"/>
            <a:ext cx="2599298" cy="49774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1"/>
          </p:nvPr>
        </p:nvSpPr>
        <p:spPr/>
        <p:txBody>
          <a:bodyPr/>
          <a:lstStyle/>
          <a:p>
            <a:fld id="{4DBB3109-6B36-4C42-ABE5-993D6B0A452A}" type="slidenum">
              <a:rPr lang="en-US" smtClean="0"/>
              <a:pPr/>
              <a:t>54</a:t>
            </a:fld>
            <a:endParaRPr lang="en-US" dirty="0"/>
          </a:p>
        </p:txBody>
      </p:sp>
    </p:spTree>
    <p:extLst>
      <p:ext uri="{BB962C8B-B14F-4D97-AF65-F5344CB8AC3E}">
        <p14:creationId xmlns:p14="http://schemas.microsoft.com/office/powerpoint/2010/main" val="24253344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bwMode="gray">
          <a:xfrm>
            <a:off x="458053" y="677945"/>
            <a:ext cx="3380532" cy="2308324"/>
          </a:xfrm>
          <a:prstGeom prst="rect">
            <a:avLst/>
          </a:prstGeom>
          <a:noFill/>
          <a:ln w="9525">
            <a:noFill/>
            <a:miter lim="800000"/>
            <a:headEnd/>
            <a:tailEnd/>
          </a:ln>
        </p:spPr>
        <p:txBody>
          <a:bodyPr wrap="square">
            <a:spAutoFit/>
          </a:bodyPr>
          <a:lstStyle/>
          <a:p>
            <a:pPr algn="l"/>
            <a:r>
              <a:rPr kumimoji="0" lang="en-US" sz="4400" b="0" i="0" u="none" strike="noStrike" kern="0" cap="none" spc="0" normalizeH="0" baseline="0" noProof="0" dirty="0">
                <a:ln>
                  <a:noFill/>
                </a:ln>
                <a:solidFill>
                  <a:prstClr val="white">
                    <a:lumMod val="65000"/>
                  </a:prstClr>
                </a:solidFill>
                <a:effectLst/>
                <a:uLnTx/>
                <a:uFillTx/>
                <a:latin typeface="Arial Narrow"/>
                <a:ea typeface="ＭＳ Ｐゴシック" charset="0"/>
                <a:cs typeface="+mj-cs"/>
              </a:rPr>
              <a:t>Ongoing Progress </a:t>
            </a:r>
            <a:r>
              <a:rPr kumimoji="0" lang="en-US" sz="4400" b="0" i="0" u="none" strike="noStrike" kern="0" cap="none" spc="0" normalizeH="0" baseline="0" noProof="0" dirty="0" smtClean="0">
                <a:ln>
                  <a:noFill/>
                </a:ln>
                <a:solidFill>
                  <a:prstClr val="white">
                    <a:lumMod val="65000"/>
                  </a:prstClr>
                </a:solidFill>
                <a:effectLst/>
                <a:uLnTx/>
                <a:uFillTx/>
                <a:latin typeface="Arial Narrow"/>
                <a:ea typeface="ＭＳ Ｐゴシック" charset="0"/>
                <a:cs typeface="+mj-cs"/>
              </a:rPr>
              <a:t>Monitoring</a:t>
            </a:r>
            <a:r>
              <a:rPr kumimoji="0" lang="en-US" sz="3600" b="1" i="0" u="none" strike="noStrike" kern="0" cap="none" spc="0" normalizeH="0" baseline="0" noProof="0" dirty="0" smtClean="0">
                <a:ln>
                  <a:noFill/>
                </a:ln>
                <a:solidFill>
                  <a:prstClr val="white">
                    <a:lumMod val="65000"/>
                  </a:prstClr>
                </a:solidFill>
                <a:effectLst/>
                <a:uLnTx/>
                <a:uFillTx/>
                <a:latin typeface="Arial Narrow"/>
                <a:ea typeface="ＭＳ Ｐゴシック" charset="0"/>
                <a:cs typeface="+mj-cs"/>
              </a:rPr>
              <a:t/>
            </a:r>
            <a:br>
              <a:rPr kumimoji="0" lang="en-US" sz="3600" b="1" i="0" u="none" strike="noStrike" kern="0" cap="none" spc="0" normalizeH="0" baseline="0" noProof="0" dirty="0" smtClean="0">
                <a:ln>
                  <a:noFill/>
                </a:ln>
                <a:solidFill>
                  <a:prstClr val="white">
                    <a:lumMod val="65000"/>
                  </a:prstClr>
                </a:solidFill>
                <a:effectLst/>
                <a:uLnTx/>
                <a:uFillTx/>
                <a:latin typeface="Arial Narrow"/>
                <a:ea typeface="ＭＳ Ｐゴシック" charset="0"/>
                <a:cs typeface="+mj-cs"/>
              </a:rPr>
            </a:br>
            <a:endParaRPr kumimoji="0" lang="en-US" sz="1800" b="0"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451412" y="2963120"/>
            <a:ext cx="2500132" cy="2677656"/>
          </a:xfrm>
          <a:prstGeom prst="rect">
            <a:avLst/>
          </a:prstGeom>
          <a:noFill/>
        </p:spPr>
        <p:txBody>
          <a:bodyPr wrap="square" rtlCol="0">
            <a:spAutoFit/>
          </a:bodyPr>
          <a:lstStyle/>
          <a:p>
            <a:pPr marL="342900" indent="-342900">
              <a:buFont typeface="Arial" pitchFamily="34" charset="0"/>
              <a:buChar char="•"/>
            </a:pPr>
            <a:r>
              <a:rPr lang="en-US" dirty="0">
                <a:solidFill>
                  <a:schemeClr val="tx2"/>
                </a:solidFill>
                <a:latin typeface="+mn-lt"/>
              </a:rPr>
              <a:t>Is Kelsey responding to the adapted instruction</a:t>
            </a:r>
            <a:r>
              <a:rPr lang="en-US" dirty="0" smtClean="0">
                <a:solidFill>
                  <a:schemeClr val="tx2"/>
                </a:solidFill>
                <a:latin typeface="+mn-lt"/>
              </a:rPr>
              <a:t>?</a:t>
            </a:r>
          </a:p>
          <a:p>
            <a:pPr marL="342900" indent="-342900">
              <a:buFont typeface="Arial" pitchFamily="34" charset="0"/>
              <a:buChar char="•"/>
            </a:pPr>
            <a:r>
              <a:rPr lang="en-US" dirty="0" smtClean="0">
                <a:solidFill>
                  <a:schemeClr val="tx2"/>
                </a:solidFill>
                <a:latin typeface="+mn-lt"/>
              </a:rPr>
              <a:t>Is </a:t>
            </a:r>
            <a:r>
              <a:rPr lang="en-US" dirty="0">
                <a:solidFill>
                  <a:schemeClr val="tx2"/>
                </a:solidFill>
                <a:latin typeface="+mn-lt"/>
              </a:rPr>
              <a:t>her response sufficient?</a:t>
            </a:r>
          </a:p>
        </p:txBody>
      </p:sp>
      <p:sp>
        <p:nvSpPr>
          <p:cNvPr id="8" name="Right Arrow 7" descr="An arrow points to Progress Monitor - to determine response to adaptation."/>
          <p:cNvSpPr/>
          <p:nvPr/>
        </p:nvSpPr>
        <p:spPr>
          <a:xfrm>
            <a:off x="3491344" y="4640215"/>
            <a:ext cx="1246909" cy="7287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7" name="Slide Number Placeholder 1"/>
          <p:cNvSpPr>
            <a:spLocks noGrp="1"/>
          </p:cNvSpPr>
          <p:nvPr>
            <p:ph type="sldNum" sz="quarter" idx="11"/>
          </p:nvPr>
        </p:nvSpPr>
        <p:spPr/>
        <p:txBody>
          <a:bodyPr/>
          <a:lstStyle/>
          <a:p>
            <a:pPr algn="r"/>
            <a:fld id="{F3477EC8-074D-41C4-94AE-E9EA7CEEA348}" type="slidenum">
              <a:rPr lang="en-US" smtClean="0"/>
              <a:pPr algn="r"/>
              <a:t>55</a:t>
            </a:fld>
            <a:endParaRPr lang="en-US" dirty="0"/>
          </a:p>
        </p:txBody>
      </p:sp>
      <p:pic>
        <p:nvPicPr>
          <p:cNvPr id="3" name="Picture 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212" y="368617"/>
            <a:ext cx="3191828" cy="5626831"/>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br>
              <a:rPr lang="en-US" dirty="0" smtClean="0"/>
            </a:br>
            <a:r>
              <a:rPr lang="en-US" b="0" dirty="0" smtClean="0"/>
              <a:t>Kelsey’s Reading</a:t>
            </a:r>
            <a:endParaRPr lang="en-US" dirty="0"/>
          </a:p>
        </p:txBody>
      </p:sp>
      <p:pic>
        <p:nvPicPr>
          <p:cNvPr id="73786" name="Picture 58" descr="This graph shows Kelsey’s reading progress monitoring data using Passage Reading Fluency, with scores in correct words read per minute. The first three scores, before the first vertical line at the October 21, show her baseline reading assessments. The X on this line shows her average baseline score at about 30. This score is connected with her target score, the X on the far right, to form the goal line which ends with an X at about 85. The second set of scores was collected during Kelsey’s time in secondary intervention during the initial instruction. All of these scores are below the goal line, suggesting that Kelsey is not responding to the secondary intervention and that she requires an instructional change (a dotted vertical line) to make progress. The third section of the graph shows Kelsey’s reading performance while receiving additional time in the secondary intervention. Her scores continued to fall below the goal line, suggesting another instructional change is needed. Her teacher decided additional instructional changes were needed. The final section of this graph corresponds to Kelsey’s reading performance while receiving the adapted intervention that incorporated qualitative changes. While she is improving with the program, she is not improving fast enough to meet her goal. Her four most recent progress monitoring scores were all below the goal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1949450"/>
            <a:ext cx="6980237"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4DBB3109-6B36-4C42-ABE5-993D6B0A452A}" type="slidenum">
              <a:rPr lang="en-US" smtClean="0"/>
              <a:pPr/>
              <a:t>56</a:t>
            </a:fld>
            <a:endParaRPr lang="en-US" dirty="0"/>
          </a:p>
        </p:txBody>
      </p:sp>
    </p:spTree>
    <p:extLst>
      <p:ext uri="{BB962C8B-B14F-4D97-AF65-F5344CB8AC3E}">
        <p14:creationId xmlns:p14="http://schemas.microsoft.com/office/powerpoint/2010/main" val="25578001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172" y="893288"/>
            <a:ext cx="8287658" cy="982662"/>
          </a:xfrm>
        </p:spPr>
        <p:txBody>
          <a:bodyPr>
            <a:normAutofit/>
          </a:bodyPr>
          <a:lstStyle/>
          <a:p>
            <a:r>
              <a:rPr lang="en-US" dirty="0" smtClean="0">
                <a:latin typeface="+mj-lt"/>
              </a:rPr>
              <a:t>Evaluation of Kelsey’s Progress</a:t>
            </a:r>
            <a:endParaRPr lang="en-US" b="0" dirty="0">
              <a:latin typeface="+mj-lt"/>
            </a:endParaRPr>
          </a:p>
        </p:txBody>
      </p:sp>
      <p:sp>
        <p:nvSpPr>
          <p:cNvPr id="3" name="Content Placeholder 2"/>
          <p:cNvSpPr>
            <a:spLocks noGrp="1"/>
          </p:cNvSpPr>
          <p:nvPr>
            <p:ph sz="half" idx="1"/>
          </p:nvPr>
        </p:nvSpPr>
        <p:spPr>
          <a:xfrm>
            <a:off x="725714" y="1926765"/>
            <a:ext cx="8142515" cy="3922492"/>
          </a:xfrm>
          <a:ln>
            <a:noFill/>
          </a:ln>
        </p:spPr>
        <p:txBody>
          <a:bodyPr/>
          <a:lstStyle/>
          <a:p>
            <a:pPr indent="-230188">
              <a:lnSpc>
                <a:spcPct val="90000"/>
              </a:lnSpc>
              <a:defRPr/>
            </a:pPr>
            <a:r>
              <a:rPr lang="en-US" dirty="0" smtClean="0"/>
              <a:t>Kelsey’s reading is improving but not fast enough to achieve her goal. Another </a:t>
            </a:r>
            <a:r>
              <a:rPr lang="en-US" dirty="0"/>
              <a:t>instructional change is needed. </a:t>
            </a:r>
            <a:endParaRPr lang="en-US" dirty="0" smtClean="0"/>
          </a:p>
          <a:p>
            <a:pPr indent="-230188" eaLnBrk="1" hangingPunct="1">
              <a:lnSpc>
                <a:spcPct val="90000"/>
              </a:lnSpc>
              <a:buFont typeface="Wingdings" pitchFamily="2" charset="2"/>
              <a:buChar char="§"/>
              <a:defRPr/>
            </a:pPr>
            <a:r>
              <a:rPr lang="en-US" dirty="0" smtClean="0"/>
              <a:t>Kelsey’s teacher may collect additional diagnostic data if needed to make an informed instructional change. </a:t>
            </a:r>
          </a:p>
          <a:p>
            <a:pPr indent="-230188">
              <a:buFont typeface="Wingdings" pitchFamily="2" charset="2"/>
              <a:buChar char="§"/>
            </a:pPr>
            <a:r>
              <a:rPr lang="en-US" dirty="0" smtClean="0"/>
              <a:t>Kelsey’s teacher will continue to collect progress monitoring data and meet with the intervention team to evaluate progress and modify the plan as needed. </a:t>
            </a:r>
          </a:p>
        </p:txBody>
      </p:sp>
      <p:sp>
        <p:nvSpPr>
          <p:cNvPr id="5" name="Slide Number Placeholder 4"/>
          <p:cNvSpPr>
            <a:spLocks noGrp="1"/>
          </p:cNvSpPr>
          <p:nvPr>
            <p:ph type="sldNum" sz="quarter" idx="10"/>
          </p:nvPr>
        </p:nvSpPr>
        <p:spPr/>
        <p:txBody>
          <a:bodyPr/>
          <a:lstStyle/>
          <a:p>
            <a:fld id="{4DBB3109-6B36-4C42-ABE5-993D6B0A452A}"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Behavior Illustration of DBI</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58</a:t>
            </a:fld>
            <a:endParaRPr lang="en-US" dirty="0"/>
          </a:p>
        </p:txBody>
      </p:sp>
    </p:spTree>
    <p:extLst>
      <p:ext uri="{BB962C8B-B14F-4D97-AF65-F5344CB8AC3E}">
        <p14:creationId xmlns:p14="http://schemas.microsoft.com/office/powerpoint/2010/main" val="2852422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his behavioral illustration occurs in a school that uses Check-in/Check-out (CICO) as a secondary intervention for behavior. The CICO card also provides progress monitoring data. The left side of the graphic depicts the intervention progression. The right shows how progress monitoring tools may change as the intervention changes.&#10;&#10;When a student is not responsive to the standard CICO intervention, the team will ask why the student is not responding and adapt the intervention. If this is not sufficient, the team may conduct a functional behavior assessment and use it to develop an individualized behavior intervention plan."/>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t="21771" r="21278" b="8530"/>
          <a:stretch/>
        </p:blipFill>
        <p:spPr bwMode="auto">
          <a:xfrm>
            <a:off x="2793745" y="480847"/>
            <a:ext cx="6513461" cy="520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4732" y="1662545"/>
            <a:ext cx="2629719" cy="2315689"/>
          </a:xfrm>
        </p:spPr>
        <p:txBody>
          <a:bodyPr>
            <a:noAutofit/>
          </a:bodyPr>
          <a:lstStyle/>
          <a:p>
            <a:pPr algn="l"/>
            <a:r>
              <a:rPr lang="en-US" sz="4400" b="0" dirty="0" smtClean="0"/>
              <a:t>Sample Behavioral Progression</a:t>
            </a:r>
            <a:endParaRPr lang="en-US" sz="4400" b="0" dirty="0"/>
          </a:p>
        </p:txBody>
      </p:sp>
      <p:sp>
        <p:nvSpPr>
          <p:cNvPr id="6" name="Rounded Rectangle 5" descr="A series of rounded rectangles walks highlights components of the graphic as they will relate to our behavior illustration.  The first rounded rectangle highlights CICO, which stands for Check-In/Check-Out.  Our behavioral illustration occurs in a school that uses CICO as a secondary intervention for behavior."/>
          <p:cNvSpPr/>
          <p:nvPr/>
        </p:nvSpPr>
        <p:spPr>
          <a:xfrm>
            <a:off x="4870445" y="899686"/>
            <a:ext cx="1153391" cy="3955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descr=" A rounded rectangle highlights CICO Card, which provides progress monitoring data."/>
          <p:cNvSpPr/>
          <p:nvPr/>
        </p:nvSpPr>
        <p:spPr>
          <a:xfrm>
            <a:off x="7733713" y="1039664"/>
            <a:ext cx="1153391" cy="3955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descr="A rounded rectangle highlights Intervention progression, the left side of the graphic."/>
          <p:cNvSpPr/>
          <p:nvPr/>
        </p:nvSpPr>
        <p:spPr>
          <a:xfrm>
            <a:off x="4591375" y="439173"/>
            <a:ext cx="1711532" cy="3955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descr="A rounded rectangle highlights Progress monitoring tools, which are depicted on the right side of the graphic"/>
          <p:cNvSpPr/>
          <p:nvPr/>
        </p:nvSpPr>
        <p:spPr>
          <a:xfrm>
            <a:off x="7536531" y="469272"/>
            <a:ext cx="1390501" cy="48788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descr="A rounded rectangle highlights non-responders, or the students who are not showing a sufficient response to CICO."/>
          <p:cNvSpPr/>
          <p:nvPr/>
        </p:nvSpPr>
        <p:spPr>
          <a:xfrm>
            <a:off x="4845731" y="1435261"/>
            <a:ext cx="1153391" cy="25820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descr="A rounded rectangle highlights the three questions that might explain why a student is not responding to CICO.  These questions address the need for additional mentoring, academic problems, and social skills problems."/>
          <p:cNvSpPr/>
          <p:nvPr/>
        </p:nvSpPr>
        <p:spPr>
          <a:xfrm>
            <a:off x="2944890" y="1675532"/>
            <a:ext cx="4788823" cy="83016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descr="A rounded rectangle highlights three boxes, corresponding to the three questions, that provide possible additions to CICO, based on student need."/>
          <p:cNvSpPr/>
          <p:nvPr/>
        </p:nvSpPr>
        <p:spPr>
          <a:xfrm>
            <a:off x="2957247" y="2693668"/>
            <a:ext cx="4788823" cy="119149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descr="A rounded rectangle highlights Non-responders.  Progress monitoring continues to see if students respond to the adapted CICO intervention."/>
          <p:cNvSpPr/>
          <p:nvPr/>
        </p:nvSpPr>
        <p:spPr>
          <a:xfrm>
            <a:off x="4845730" y="4006389"/>
            <a:ext cx="1153391" cy="3955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descr="A rounded rectangle highlights FBA and linked BIP for non-responders."/>
          <p:cNvSpPr/>
          <p:nvPr/>
        </p:nvSpPr>
        <p:spPr>
          <a:xfrm>
            <a:off x="4391695" y="4440621"/>
            <a:ext cx="2160317" cy="121400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2736" y="5647767"/>
            <a:ext cx="9185563" cy="338554"/>
          </a:xfrm>
          <a:prstGeom prst="rect">
            <a:avLst/>
          </a:prstGeom>
          <a:noFill/>
        </p:spPr>
        <p:txBody>
          <a:bodyPr wrap="square" rtlCol="0">
            <a:spAutoFit/>
          </a:bodyPr>
          <a:lstStyle/>
          <a:p>
            <a:r>
              <a:rPr lang="en-US" sz="1600" dirty="0" smtClean="0">
                <a:solidFill>
                  <a:schemeClr val="tx1">
                    <a:lumMod val="50000"/>
                  </a:schemeClr>
                </a:solidFill>
              </a:rPr>
              <a:t>*NCII does not endorse products. We use Check-in/Check-out (CICO) for illustrative purposes only. </a:t>
            </a:r>
            <a:endParaRPr lang="en-US" sz="1600" dirty="0">
              <a:solidFill>
                <a:schemeClr val="tx1">
                  <a:lumMod val="50000"/>
                </a:schemeClr>
              </a:solidFill>
            </a:endParaRPr>
          </a:p>
        </p:txBody>
      </p:sp>
      <p:sp>
        <p:nvSpPr>
          <p:cNvPr id="5"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lang="en-US" smtClean="0"/>
              <a:pPr algn="r"/>
              <a:t>59</a:t>
            </a:fld>
            <a:endParaRPr lang="en-US" dirty="0"/>
          </a:p>
        </p:txBody>
      </p:sp>
    </p:spTree>
    <p:extLst>
      <p:ext uri="{BB962C8B-B14F-4D97-AF65-F5344CB8AC3E}">
        <p14:creationId xmlns:p14="http://schemas.microsoft.com/office/powerpoint/2010/main" val="31447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xit" presetSubtype="0" fill="hold" grpId="1"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xit" presetSubtype="0" fill="hold" grpId="1" nodeType="withEffect">
                                  <p:stCondLst>
                                    <p:cond delay="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xit" presetSubtype="0" fill="hold" grpId="1" nodeType="with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823" y="1388962"/>
            <a:ext cx="3190676" cy="3044141"/>
          </a:xfrm>
          <a:solidFill>
            <a:schemeClr val="bg1"/>
          </a:solidFill>
        </p:spPr>
        <p:txBody>
          <a:bodyPr anchor="t">
            <a:noAutofit/>
          </a:bodyPr>
          <a:lstStyle/>
          <a:p>
            <a:pPr algn="l"/>
            <a:r>
              <a:rPr lang="en-US" sz="3600" b="0" dirty="0" smtClean="0"/>
              <a:t>Example: </a:t>
            </a:r>
            <a:br>
              <a:rPr lang="en-US" sz="3600" b="0" dirty="0" smtClean="0"/>
            </a:br>
            <a:r>
              <a:rPr lang="en-US" sz="3600" b="0" dirty="0" smtClean="0"/>
              <a:t>NAEP Reading, Percentage </a:t>
            </a:r>
            <a:r>
              <a:rPr lang="en-US" sz="3600" b="0" dirty="0"/>
              <a:t>of </a:t>
            </a:r>
            <a:r>
              <a:rPr lang="en-US" sz="3600" b="0" dirty="0" smtClean="0"/>
              <a:t>Fourth-Grade </a:t>
            </a:r>
            <a:r>
              <a:rPr lang="en-US" sz="3600" b="0" dirty="0"/>
              <a:t>Students </a:t>
            </a:r>
            <a:r>
              <a:rPr lang="en-US" sz="3600" b="0" dirty="0" smtClean="0"/>
              <a:t>at or Above “Proficient” (1998</a:t>
            </a:r>
            <a:r>
              <a:rPr lang="en-US" sz="3600" b="0" dirty="0" smtClean="0">
                <a:latin typeface="Calibri"/>
              </a:rPr>
              <a:t>–</a:t>
            </a:r>
            <a:r>
              <a:rPr lang="en-US" sz="3600" b="0" dirty="0" smtClean="0"/>
              <a:t>2015)</a:t>
            </a:r>
            <a:endParaRPr lang="en-US" sz="3600" b="0" dirty="0"/>
          </a:p>
        </p:txBody>
      </p:sp>
      <p:sp>
        <p:nvSpPr>
          <p:cNvPr id="6" name="Rectangle 5" descr="a legend or key box for the graph on this page which indicates that circles are for students with no identified disability and a delta or triangel sign for students with disabilities "/>
          <p:cNvSpPr/>
          <p:nvPr/>
        </p:nvSpPr>
        <p:spPr>
          <a:xfrm>
            <a:off x="5116032" y="5232823"/>
            <a:ext cx="3183038" cy="6440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descr="a legend or key box for the graph on this page which indicates that circles are for students with no identified disability and a delta or triangel sign for students with disabilities "/>
          <p:cNvSpPr/>
          <p:nvPr/>
        </p:nvSpPr>
        <p:spPr>
          <a:xfrm>
            <a:off x="5239781" y="5385400"/>
            <a:ext cx="90152" cy="84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342811" y="5268095"/>
            <a:ext cx="3462774" cy="276999"/>
          </a:xfrm>
          <a:prstGeom prst="rect">
            <a:avLst/>
          </a:prstGeom>
          <a:noFill/>
        </p:spPr>
        <p:txBody>
          <a:bodyPr wrap="square" rtlCol="0">
            <a:spAutoFit/>
          </a:bodyPr>
          <a:lstStyle/>
          <a:p>
            <a:r>
              <a:rPr lang="en-US" sz="1200" dirty="0" smtClean="0"/>
              <a:t>Students w/ no identified disability</a:t>
            </a:r>
            <a:endParaRPr lang="en-US" sz="1200" dirty="0"/>
          </a:p>
        </p:txBody>
      </p:sp>
      <p:sp>
        <p:nvSpPr>
          <p:cNvPr id="9" name="Isosceles Triangle 8" descr="a legend or key box for the graph on this page which indicates that circles are for students with no identified disability and a delta or triangel sign for students with disabilities "/>
          <p:cNvSpPr/>
          <p:nvPr/>
        </p:nvSpPr>
        <p:spPr>
          <a:xfrm>
            <a:off x="5246219" y="5651727"/>
            <a:ext cx="122349" cy="8916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68568" y="5545094"/>
            <a:ext cx="3786864" cy="276999"/>
          </a:xfrm>
          <a:prstGeom prst="rect">
            <a:avLst/>
          </a:prstGeom>
          <a:noFill/>
        </p:spPr>
        <p:txBody>
          <a:bodyPr wrap="square" rtlCol="0">
            <a:spAutoFit/>
          </a:bodyPr>
          <a:lstStyle/>
          <a:p>
            <a:r>
              <a:rPr lang="en-US" sz="1200" dirty="0" smtClean="0"/>
              <a:t>Students w/ disabilities</a:t>
            </a:r>
            <a:endParaRPr lang="en-US" sz="1200" dirty="0"/>
          </a:p>
        </p:txBody>
      </p:sp>
      <p:sp>
        <p:nvSpPr>
          <p:cNvPr id="2" name="Rectangle 1"/>
          <p:cNvSpPr/>
          <p:nvPr/>
        </p:nvSpPr>
        <p:spPr>
          <a:xfrm>
            <a:off x="-61785" y="5738353"/>
            <a:ext cx="2193946" cy="276999"/>
          </a:xfrm>
          <a:prstGeom prst="rect">
            <a:avLst/>
          </a:prstGeom>
        </p:spPr>
        <p:txBody>
          <a:bodyPr wrap="square">
            <a:spAutoFit/>
          </a:bodyPr>
          <a:lstStyle/>
          <a:p>
            <a:r>
              <a:rPr lang="en-US" sz="1200" dirty="0" smtClean="0"/>
              <a:t>(http</a:t>
            </a:r>
            <a:r>
              <a:rPr lang="en-US" sz="1200" dirty="0"/>
              <a:t>://nationsreportcard.gov/)</a:t>
            </a:r>
          </a:p>
        </p:txBody>
      </p:sp>
      <p:sp>
        <p:nvSpPr>
          <p:cNvPr id="3" name="Slide Number Placeholder 2"/>
          <p:cNvSpPr>
            <a:spLocks noGrp="1"/>
          </p:cNvSpPr>
          <p:nvPr>
            <p:ph type="sldNum" sz="quarter" idx="11"/>
          </p:nvPr>
        </p:nvSpPr>
        <p:spPr/>
        <p:txBody>
          <a:bodyPr/>
          <a:lstStyle/>
          <a:p>
            <a:pPr algn="r"/>
            <a:fld id="{F3477EC8-074D-41C4-94AE-E9EA7CEEA348}" type="slidenum">
              <a:rPr lang="en-US" smtClean="0"/>
              <a:pPr algn="r"/>
              <a:t>6</a:t>
            </a:fld>
            <a:endParaRPr lang="en-US" dirty="0"/>
          </a:p>
        </p:txBody>
      </p:sp>
      <p:pic>
        <p:nvPicPr>
          <p:cNvPr id="11" name="Picture 10" descr="This graph compares the performance across time of students with disabilities (bottom line) and without disabilities (top line) in fourth-grade reading on the National Assessment of Educational Progress (NAEP). 12 percent of fourth-graders with disabilities performed at or above the “Proficient” level on the NAEP in 2015, compared to 40 percent of their non-disabled peers. This proficiency rate is up from 11 percent in 2011 (p &lt; .05). Patterns are similar at eighth grade (8 percent Proficient) and for mathematics (16 percent at fourth grade and 8 percent at eighth gra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420" y="660400"/>
            <a:ext cx="5611012" cy="4433923"/>
          </a:xfrm>
          <a:prstGeom prst="rect">
            <a:avLst/>
          </a:prstGeom>
        </p:spPr>
      </p:pic>
    </p:spTree>
    <p:extLst>
      <p:ext uri="{BB962C8B-B14F-4D97-AF65-F5344CB8AC3E}">
        <p14:creationId xmlns:p14="http://schemas.microsoft.com/office/powerpoint/2010/main" val="5631417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Secondary Intervention: </a:t>
            </a:r>
            <a:br>
              <a:rPr lang="en-US" dirty="0" smtClean="0">
                <a:latin typeface="+mj-lt"/>
              </a:rPr>
            </a:br>
            <a:r>
              <a:rPr lang="en-US" b="0" dirty="0" smtClean="0">
                <a:latin typeface="+mj-lt"/>
              </a:rPr>
              <a:t>Student Example—Ryan </a:t>
            </a:r>
            <a:endParaRPr lang="en-US" b="0" dirty="0">
              <a:latin typeface="+mj-lt"/>
            </a:endParaRPr>
          </a:p>
        </p:txBody>
      </p:sp>
      <p:sp>
        <p:nvSpPr>
          <p:cNvPr id="5" name="Content Placeholder 4"/>
          <p:cNvSpPr>
            <a:spLocks noGrp="1"/>
          </p:cNvSpPr>
          <p:nvPr>
            <p:ph sz="half" idx="1"/>
          </p:nvPr>
        </p:nvSpPr>
        <p:spPr>
          <a:xfrm>
            <a:off x="737919" y="2102262"/>
            <a:ext cx="7779657" cy="3828143"/>
          </a:xfrm>
          <a:ln>
            <a:noFill/>
          </a:ln>
        </p:spPr>
        <p:txBody>
          <a:bodyPr/>
          <a:lstStyle/>
          <a:p>
            <a:pPr marL="0" indent="0">
              <a:buNone/>
            </a:pPr>
            <a:r>
              <a:rPr lang="en-US" b="1" dirty="0" smtClean="0"/>
              <a:t>Background: </a:t>
            </a:r>
            <a:r>
              <a:rPr lang="en-US" dirty="0" smtClean="0"/>
              <a:t>Ryan was identified as having externalizing behavior problems in January of his fourth-grade year due to an excessive number of office disciplinary referrals (ODRs) and frequently instigated fights with other students.</a:t>
            </a:r>
          </a:p>
          <a:p>
            <a:pPr marL="0" indent="0">
              <a:buNone/>
            </a:pPr>
            <a:endParaRPr lang="en-US" sz="2000" b="1" dirty="0" smtClean="0"/>
          </a:p>
          <a:p>
            <a:pPr marL="0" indent="0">
              <a:buNone/>
            </a:pPr>
            <a:r>
              <a:rPr lang="en-US" b="1" dirty="0" smtClean="0"/>
              <a:t>Intervention program: </a:t>
            </a:r>
            <a:r>
              <a:rPr lang="en-US" dirty="0" smtClean="0"/>
              <a:t>Because of Ryan’s excessive ODRs, a Check-in/Check-out (CICO) system was implemented.</a:t>
            </a:r>
          </a:p>
          <a:p>
            <a:endParaRPr lang="en-US" sz="1600" b="1" dirty="0" smtClean="0"/>
          </a:p>
          <a:p>
            <a:pPr>
              <a:buNone/>
            </a:pPr>
            <a:endParaRPr lang="en-US" sz="1600"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60</a:t>
            </a:fld>
            <a:endParaRPr lang="en-US" dirty="0"/>
          </a:p>
        </p:txBody>
      </p:sp>
    </p:spTree>
    <p:extLst>
      <p:ext uri="{BB962C8B-B14F-4D97-AF65-F5344CB8AC3E}">
        <p14:creationId xmlns:p14="http://schemas.microsoft.com/office/powerpoint/2010/main" val="10323825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smtClean="0"/>
              <a:t>Check-in/Check-out Procedures</a:t>
            </a:r>
          </a:p>
          <a:p>
            <a:pPr marL="231775" indent="-231775">
              <a:buFont typeface="Wingdings" pitchFamily="2" charset="2"/>
              <a:buChar char="§"/>
            </a:pPr>
            <a:r>
              <a:rPr lang="en-US" sz="2300" dirty="0"/>
              <a:t>Dedicated staff person “checks in” with the student to get ready for the day</a:t>
            </a:r>
          </a:p>
          <a:p>
            <a:pPr marL="231775" indent="-231775">
              <a:buFont typeface="Wingdings" pitchFamily="2" charset="2"/>
              <a:buChar char="§"/>
            </a:pPr>
            <a:r>
              <a:rPr lang="en-US" sz="2300" dirty="0"/>
              <a:t>Teachers provide feedback on student goals (aligned to school-wide expectations) throughout the day</a:t>
            </a:r>
          </a:p>
          <a:p>
            <a:pPr marL="231775" indent="-231775">
              <a:buFont typeface="Wingdings" pitchFamily="2" charset="2"/>
              <a:buChar char="§"/>
            </a:pPr>
            <a:r>
              <a:rPr lang="en-US" sz="2300" dirty="0"/>
              <a:t>Dedicated staff person “checks out” with the student to reflect on the day</a:t>
            </a:r>
          </a:p>
          <a:p>
            <a:pPr marL="231775" indent="-231775">
              <a:buFont typeface="Wingdings" pitchFamily="2" charset="2"/>
              <a:buChar char="§"/>
            </a:pPr>
            <a:r>
              <a:rPr lang="en-US" sz="2300" dirty="0"/>
              <a:t>Student accumulates points that can be traded at </a:t>
            </a:r>
            <a:r>
              <a:rPr lang="en-US" sz="2300" dirty="0" smtClean="0"/>
              <a:t>predetermined </a:t>
            </a:r>
            <a:r>
              <a:rPr lang="en-US" sz="2300" dirty="0"/>
              <a:t>times for activities, prizes, or free time</a:t>
            </a:r>
          </a:p>
          <a:p>
            <a:pPr marL="231775" indent="-231775">
              <a:buFont typeface="Wingdings" pitchFamily="2" charset="2"/>
              <a:buChar char="§"/>
            </a:pPr>
            <a:r>
              <a:rPr lang="en-US" sz="2300" dirty="0"/>
              <a:t>Staff collect data daily and review student progress weekly</a:t>
            </a:r>
          </a:p>
          <a:p>
            <a:pPr marL="342900" indent="-342900">
              <a:buFont typeface="Wingdings" pitchFamily="2" charset="2"/>
              <a:buChar char="§"/>
            </a:pPr>
            <a:endParaRPr lang="en-US" dirty="0"/>
          </a:p>
        </p:txBody>
      </p:sp>
      <p:sp>
        <p:nvSpPr>
          <p:cNvPr id="2" name="Title 1"/>
          <p:cNvSpPr>
            <a:spLocks noGrp="1"/>
          </p:cNvSpPr>
          <p:nvPr>
            <p:ph type="title"/>
          </p:nvPr>
        </p:nvSpPr>
        <p:spPr/>
        <p:txBody>
          <a:bodyPr/>
          <a:lstStyle/>
          <a:p>
            <a:r>
              <a:rPr lang="en-US" dirty="0"/>
              <a:t>Secondary Intervention: </a:t>
            </a:r>
            <a:r>
              <a:rPr lang="en-US" dirty="0" smtClean="0"/>
              <a:t>Ryan </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pPr/>
              <a:t>61</a:t>
            </a:fld>
            <a:endParaRPr lang="en-US" dirty="0"/>
          </a:p>
        </p:txBody>
      </p:sp>
    </p:spTree>
    <p:extLst>
      <p:ext uri="{BB962C8B-B14F-4D97-AF65-F5344CB8AC3E}">
        <p14:creationId xmlns:p14="http://schemas.microsoft.com/office/powerpoint/2010/main" val="5728261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Ryan’s Check-in/Check-out Card</a:t>
            </a:r>
            <a:endParaRPr lang="en-US" dirty="0"/>
          </a:p>
        </p:txBody>
      </p:sp>
      <p:graphicFrame>
        <p:nvGraphicFramePr>
          <p:cNvPr id="4" name="Table 3" descr="A 8 by 5 table that depicts Ryan's check-in/check-out card. Goals listed in the first column are - Be Safe, Be Respectful, Work Hard, and the total score at the bottom. Each of the 5 periods are across the top row along with lunch and recess. The box for each period and goal are filled with 0, 1, and 3 where the appropriate teacher will rate how well met the expectations. 0 = Goal not met, 1 = Goal partially met, and 2 = Goal fully met."/>
          <p:cNvGraphicFramePr>
            <a:graphicFrameLocks noGrp="1"/>
          </p:cNvGraphicFramePr>
          <p:nvPr>
            <p:extLst>
              <p:ext uri="{D42A27DB-BD31-4B8C-83A1-F6EECF244321}">
                <p14:modId xmlns:p14="http://schemas.microsoft.com/office/powerpoint/2010/main" val="4035274906"/>
              </p:ext>
            </p:extLst>
          </p:nvPr>
        </p:nvGraphicFramePr>
        <p:xfrm>
          <a:off x="144687" y="2115929"/>
          <a:ext cx="6548721" cy="3785586"/>
        </p:xfrm>
        <a:graphic>
          <a:graphicData uri="http://schemas.openxmlformats.org/drawingml/2006/table">
            <a:tbl>
              <a:tblPr firstRow="1"/>
              <a:tblGrid>
                <a:gridCol w="1050743"/>
                <a:gridCol w="743066"/>
                <a:gridCol w="796654"/>
                <a:gridCol w="757356"/>
                <a:gridCol w="700197"/>
                <a:gridCol w="900253"/>
                <a:gridCol w="843095"/>
                <a:gridCol w="757357"/>
              </a:tblGrid>
              <a:tr h="728581">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GOALS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1</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3</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Lunch</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Recess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dirty="0">
                          <a:effectLst/>
                          <a:latin typeface="Comic Sans MS"/>
                          <a:ea typeface="Calibri"/>
                          <a:cs typeface="Times New Roman"/>
                        </a:rPr>
                        <a:t>Period     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71940">
                <a:tc>
                  <a:txBody>
                    <a:bodyPr/>
                    <a:lstStyle/>
                    <a:p>
                      <a:pPr marL="0" marR="0" algn="just">
                        <a:lnSpc>
                          <a:spcPct val="115000"/>
                        </a:lnSpc>
                        <a:spcBef>
                          <a:spcPts val="0"/>
                        </a:spcBef>
                        <a:spcAft>
                          <a:spcPts val="0"/>
                        </a:spcAft>
                      </a:pPr>
                      <a:endParaRPr lang="en-US" sz="1400" dirty="0" smtClean="0">
                        <a:effectLst/>
                        <a:latin typeface="Comic Sans MS"/>
                        <a:ea typeface="Calibri"/>
                        <a:cs typeface="Times New Roman"/>
                      </a:endParaRPr>
                    </a:p>
                    <a:p>
                      <a:pPr marL="0" marR="0" algn="just">
                        <a:lnSpc>
                          <a:spcPct val="115000"/>
                        </a:lnSpc>
                        <a:spcBef>
                          <a:spcPts val="0"/>
                        </a:spcBef>
                        <a:spcAft>
                          <a:spcPts val="0"/>
                        </a:spcAft>
                      </a:pPr>
                      <a:r>
                        <a:rPr lang="en-US" sz="1400" dirty="0" smtClean="0">
                          <a:effectLst/>
                          <a:latin typeface="Comic Sans MS"/>
                          <a:ea typeface="Calibri"/>
                          <a:cs typeface="Times New Roman"/>
                        </a:rPr>
                        <a:t>Be </a:t>
                      </a:r>
                      <a:r>
                        <a:rPr lang="en-US" sz="1400" dirty="0">
                          <a:effectLst/>
                          <a:latin typeface="Comic Sans MS"/>
                          <a:ea typeface="Calibri"/>
                          <a:cs typeface="Times New Roman"/>
                        </a:rPr>
                        <a:t>Safe</a:t>
                      </a:r>
                      <a:endParaRPr lang="en-US" sz="1400" dirty="0">
                        <a:effectLst/>
                        <a:latin typeface="Calibri"/>
                        <a:ea typeface="Calibri"/>
                        <a:cs typeface="Times New Roman"/>
                      </a:endParaRPr>
                    </a:p>
                    <a:p>
                      <a:pPr marL="0" marR="0" algn="just">
                        <a:lnSpc>
                          <a:spcPct val="115000"/>
                        </a:lnSpc>
                        <a:spcBef>
                          <a:spcPts val="0"/>
                        </a:spcBef>
                        <a:spcAft>
                          <a:spcPts val="0"/>
                        </a:spcAft>
                      </a:pPr>
                      <a:r>
                        <a:rPr lang="en-US" sz="1400" dirty="0">
                          <a:effectLst/>
                          <a:latin typeface="Comic Sans MS"/>
                          <a:ea typeface="Calibri"/>
                          <a:cs typeface="Times New Roman"/>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349">
                <a:tc>
                  <a:txBody>
                    <a:bodyPr/>
                    <a:lstStyle/>
                    <a:p>
                      <a:pPr marL="0" marR="0" algn="just">
                        <a:lnSpc>
                          <a:spcPct val="115000"/>
                        </a:lnSpc>
                        <a:spcBef>
                          <a:spcPts val="0"/>
                        </a:spcBef>
                        <a:spcAft>
                          <a:spcPts val="0"/>
                        </a:spcAft>
                      </a:pPr>
                      <a:r>
                        <a:rPr lang="en-US" sz="1400" dirty="0">
                          <a:effectLst/>
                          <a:latin typeface="Comic Sans MS"/>
                          <a:ea typeface="Calibri"/>
                          <a:cs typeface="Times New Roman"/>
                        </a:rPr>
                        <a:t>Be Respectful</a:t>
                      </a:r>
                      <a:endParaRPr lang="en-US" sz="1400" dirty="0">
                        <a:effectLst/>
                        <a:latin typeface="Calibri"/>
                        <a:ea typeface="Calibri"/>
                        <a:cs typeface="Times New Roman"/>
                      </a:endParaRPr>
                    </a:p>
                    <a:p>
                      <a:pPr marL="0" marR="0" algn="just">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347">
                <a:tc>
                  <a:txBody>
                    <a:bodyPr/>
                    <a:lstStyle/>
                    <a:p>
                      <a:pPr marL="0" marR="0" algn="just">
                        <a:lnSpc>
                          <a:spcPct val="115000"/>
                        </a:lnSpc>
                        <a:spcBef>
                          <a:spcPts val="0"/>
                        </a:spcBef>
                        <a:spcAft>
                          <a:spcPts val="0"/>
                        </a:spcAft>
                      </a:pPr>
                      <a:endParaRPr lang="en-US" sz="1400" dirty="0" smtClean="0">
                        <a:effectLst/>
                        <a:latin typeface="Comic Sans MS"/>
                        <a:ea typeface="Calibri"/>
                        <a:cs typeface="Times New Roman"/>
                      </a:endParaRPr>
                    </a:p>
                    <a:p>
                      <a:pPr marL="0" marR="0" algn="just">
                        <a:lnSpc>
                          <a:spcPct val="115000"/>
                        </a:lnSpc>
                        <a:spcBef>
                          <a:spcPts val="0"/>
                        </a:spcBef>
                        <a:spcAft>
                          <a:spcPts val="0"/>
                        </a:spcAft>
                      </a:pPr>
                      <a:r>
                        <a:rPr lang="en-US" sz="1400" dirty="0" smtClean="0">
                          <a:effectLst/>
                          <a:latin typeface="Comic Sans MS"/>
                          <a:ea typeface="Calibri"/>
                          <a:cs typeface="Times New Roman"/>
                        </a:rPr>
                        <a:t>Work </a:t>
                      </a:r>
                      <a:r>
                        <a:rPr lang="en-US" sz="1400" dirty="0">
                          <a:effectLst/>
                          <a:latin typeface="Comic Sans MS"/>
                          <a:ea typeface="Calibri"/>
                          <a:cs typeface="Times New Roman"/>
                        </a:rPr>
                        <a:t>Hard</a:t>
                      </a:r>
                      <a:endParaRPr lang="en-US" sz="1400" dirty="0">
                        <a:effectLst/>
                        <a:latin typeface="Calibri"/>
                        <a:ea typeface="Calibri"/>
                        <a:cs typeface="Times New Roman"/>
                      </a:endParaRPr>
                    </a:p>
                    <a:p>
                      <a:pPr marL="0" marR="0" algn="just">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a:t>
                      </a:r>
                      <a:r>
                        <a:rPr lang="en-US" sz="1200" dirty="0" smtClean="0">
                          <a:effectLst/>
                          <a:latin typeface="Comic Sans MS"/>
                          <a:ea typeface="Calibri"/>
                          <a:cs typeface="Times New Roman"/>
                        </a:rPr>
                        <a:t>2</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smtClean="0">
                        <a:effectLst/>
                        <a:latin typeface="Comic Sans MS"/>
                        <a:ea typeface="Calibri"/>
                        <a:cs typeface="Times New Roman"/>
                      </a:endParaRPr>
                    </a:p>
                    <a:p>
                      <a:pPr marL="0" marR="0" algn="ctr">
                        <a:lnSpc>
                          <a:spcPct val="115000"/>
                        </a:lnSpc>
                        <a:spcBef>
                          <a:spcPts val="0"/>
                        </a:spcBef>
                        <a:spcAft>
                          <a:spcPts val="0"/>
                        </a:spcAft>
                      </a:pPr>
                      <a:r>
                        <a:rPr lang="en-US" sz="1200" dirty="0" smtClean="0">
                          <a:effectLst/>
                          <a:latin typeface="Comic Sans MS"/>
                          <a:ea typeface="Calibri"/>
                          <a:cs typeface="Times New Roman"/>
                        </a:rPr>
                        <a:t>0   </a:t>
                      </a:r>
                      <a:r>
                        <a:rPr lang="en-US" sz="1200" dirty="0">
                          <a:effectLst/>
                          <a:latin typeface="Comic Sans MS"/>
                          <a:ea typeface="Calibri"/>
                          <a:cs typeface="Times New Roman"/>
                        </a:rPr>
                        <a:t>1   2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559">
                <a:tc>
                  <a:txBody>
                    <a:bodyPr/>
                    <a:lstStyle/>
                    <a:p>
                      <a:pPr marL="0" marR="0" algn="just">
                        <a:lnSpc>
                          <a:spcPct val="115000"/>
                        </a:lnSpc>
                        <a:spcBef>
                          <a:spcPts val="0"/>
                        </a:spcBef>
                        <a:spcAft>
                          <a:spcPts val="0"/>
                        </a:spcAft>
                      </a:pPr>
                      <a:endParaRPr lang="en-US" sz="1100" dirty="0" smtClean="0">
                        <a:effectLst/>
                        <a:latin typeface="Comic Sans MS"/>
                        <a:ea typeface="Calibri"/>
                        <a:cs typeface="Times New Roman"/>
                      </a:endParaRPr>
                    </a:p>
                    <a:p>
                      <a:pPr marL="0" marR="0" algn="just">
                        <a:lnSpc>
                          <a:spcPct val="115000"/>
                        </a:lnSpc>
                        <a:spcBef>
                          <a:spcPts val="0"/>
                        </a:spcBef>
                        <a:spcAft>
                          <a:spcPts val="0"/>
                        </a:spcAft>
                      </a:pPr>
                      <a:r>
                        <a:rPr lang="en-US" sz="1100" dirty="0" smtClean="0">
                          <a:effectLst/>
                          <a:latin typeface="Comic Sans MS"/>
                          <a:ea typeface="Calibri"/>
                          <a:cs typeface="Times New Roman"/>
                        </a:rPr>
                        <a:t>TOTAL</a:t>
                      </a:r>
                      <a:endParaRPr lang="en-US" sz="1100" dirty="0">
                        <a:effectLst/>
                        <a:latin typeface="Calibri"/>
                        <a:ea typeface="Calibri"/>
                        <a:cs typeface="Times New Roman"/>
                      </a:endParaRPr>
                    </a:p>
                    <a:p>
                      <a:pPr marL="0" marR="0" algn="just">
                        <a:lnSpc>
                          <a:spcPct val="115000"/>
                        </a:lnSpc>
                        <a:spcBef>
                          <a:spcPts val="0"/>
                        </a:spcBef>
                        <a:spcAft>
                          <a:spcPts val="0"/>
                        </a:spcAft>
                      </a:pPr>
                      <a:r>
                        <a:rPr lang="en-US" sz="11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omic Sans MS"/>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6868885" y="2950473"/>
            <a:ext cx="1982507" cy="1200329"/>
          </a:xfrm>
          <a:prstGeom prst="rect">
            <a:avLst/>
          </a:prstGeom>
          <a:noFill/>
          <a:ln>
            <a:solidFill>
              <a:schemeClr val="accent1"/>
            </a:solidFill>
          </a:ln>
        </p:spPr>
        <p:txBody>
          <a:bodyPr wrap="square" rtlCol="0">
            <a:spAutoFit/>
          </a:bodyPr>
          <a:lstStyle/>
          <a:p>
            <a:r>
              <a:rPr lang="en-US" sz="1800" dirty="0" smtClean="0"/>
              <a:t>0 = Goal not met</a:t>
            </a:r>
          </a:p>
          <a:p>
            <a:r>
              <a:rPr lang="en-US" sz="1800" dirty="0" smtClean="0"/>
              <a:t>1 = Goal partially</a:t>
            </a:r>
          </a:p>
          <a:p>
            <a:r>
              <a:rPr lang="en-US" sz="1800" dirty="0"/>
              <a:t> </a:t>
            </a:r>
            <a:r>
              <a:rPr lang="en-US" sz="1800" dirty="0" smtClean="0"/>
              <a:t>      met</a:t>
            </a:r>
          </a:p>
          <a:p>
            <a:r>
              <a:rPr lang="en-US" sz="1800" dirty="0" smtClean="0"/>
              <a:t>2 = Goal fully met</a:t>
            </a:r>
            <a:endParaRPr lang="en-US" sz="1800" dirty="0"/>
          </a:p>
        </p:txBody>
      </p:sp>
      <p:sp>
        <p:nvSpPr>
          <p:cNvPr id="6" name="Slide Number Placeholder 5"/>
          <p:cNvSpPr>
            <a:spLocks noGrp="1"/>
          </p:cNvSpPr>
          <p:nvPr>
            <p:ph type="sldNum" sz="quarter" idx="10"/>
          </p:nvPr>
        </p:nvSpPr>
        <p:spPr/>
        <p:txBody>
          <a:bodyPr/>
          <a:lstStyle/>
          <a:p>
            <a:fld id="{4DBB3109-6B36-4C42-ABE5-993D6B0A452A}" type="slidenum">
              <a:rPr lang="en-US" smtClean="0"/>
              <a:pPr/>
              <a:t>62</a:t>
            </a:fld>
            <a:endParaRPr lang="en-US" dirty="0"/>
          </a:p>
        </p:txBody>
      </p:sp>
    </p:spTree>
    <p:extLst>
      <p:ext uri="{BB962C8B-B14F-4D97-AF65-F5344CB8AC3E}">
        <p14:creationId xmlns:p14="http://schemas.microsoft.com/office/powerpoint/2010/main" val="2343832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is behavioral illustration occurs in a school that uses Check-in/Check-out (CICO) as a secondary intervention for behavior. The CICO card also provides progress monitoring data. The left side of the graphic depicts the intervention progression. The right shows how progress monitoring tools may change as the intervention changes.&#10;&#10;When a student is not responsive to the standard CICO intervention, the team will ask why the student is not responding and adapt the intervention. If this is not sufficient, the team may conduct a functional behavior assessment and use it to develop an individualized behavior intervention plan."/>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t="21771" r="21278" b="8530"/>
          <a:stretch/>
        </p:blipFill>
        <p:spPr bwMode="auto">
          <a:xfrm>
            <a:off x="2369510" y="306426"/>
            <a:ext cx="6713531" cy="53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4985" y="2490434"/>
            <a:ext cx="2412469" cy="2394082"/>
          </a:xfrm>
        </p:spPr>
        <p:txBody>
          <a:bodyPr>
            <a:normAutofit fontScale="90000"/>
          </a:bodyPr>
          <a:lstStyle/>
          <a:p>
            <a:r>
              <a:rPr lang="en-US" sz="4400" b="0" dirty="0"/>
              <a:t>Progress Monitoring: Is the secondary intervention working? </a:t>
            </a:r>
          </a:p>
        </p:txBody>
      </p:sp>
      <p:sp>
        <p:nvSpPr>
          <p:cNvPr id="11" name="Oval 10" descr="An oval highlights CICO card, which provides progress monitoring data for Ryan."/>
          <p:cNvSpPr/>
          <p:nvPr/>
        </p:nvSpPr>
        <p:spPr>
          <a:xfrm>
            <a:off x="7481125" y="871151"/>
            <a:ext cx="1304060" cy="446809"/>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Oval 9" descr="An oval highlights CICO and Non-Responders.  If Ryan is not responding sufficiently to meet his goal, the team will intensify CICO."/>
          <p:cNvSpPr/>
          <p:nvPr/>
        </p:nvSpPr>
        <p:spPr>
          <a:xfrm>
            <a:off x="4296376" y="808238"/>
            <a:ext cx="1610310" cy="872836"/>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Slide Number Placeholder 1"/>
          <p:cNvSpPr>
            <a:spLocks noGrp="1"/>
          </p:cNvSpPr>
          <p:nvPr>
            <p:ph type="sldNum" sz="quarter" idx="11"/>
          </p:nvPr>
        </p:nvSpPr>
        <p:spPr/>
        <p:txBody>
          <a:bodyPr/>
          <a:lstStyle/>
          <a:p>
            <a:pPr algn="r"/>
            <a:fld id="{F3477EC8-074D-41C4-94AE-E9EA7CEEA348}" type="slidenum">
              <a:rPr lang="en-US" sz="900" smtClean="0"/>
              <a:pPr algn="r"/>
              <a:t>63</a:t>
            </a:fld>
            <a:endParaRPr lang="en-US" sz="900" dirty="0"/>
          </a:p>
        </p:txBody>
      </p:sp>
    </p:spTree>
    <p:extLst>
      <p:ext uri="{BB962C8B-B14F-4D97-AF65-F5344CB8AC3E}">
        <p14:creationId xmlns:p14="http://schemas.microsoft.com/office/powerpoint/2010/main" val="26319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184" y="764954"/>
            <a:ext cx="7289551" cy="982662"/>
          </a:xfrm>
        </p:spPr>
        <p:txBody>
          <a:bodyPr>
            <a:normAutofit/>
          </a:bodyPr>
          <a:lstStyle/>
          <a:p>
            <a:r>
              <a:rPr lang="en-US" dirty="0" smtClean="0">
                <a:latin typeface="+mj-lt"/>
              </a:rPr>
              <a:t>Progress Monitoring: Ryan</a:t>
            </a:r>
            <a:endParaRPr lang="en-US" sz="3100" b="0" dirty="0">
              <a:latin typeface="+mj-lt"/>
            </a:endParaRPr>
          </a:p>
        </p:txBody>
      </p:sp>
      <p:sp>
        <p:nvSpPr>
          <p:cNvPr id="4" name="Content Placeholder 3"/>
          <p:cNvSpPr>
            <a:spLocks noGrp="1"/>
          </p:cNvSpPr>
          <p:nvPr>
            <p:ph sz="half" idx="1"/>
          </p:nvPr>
        </p:nvSpPr>
        <p:spPr>
          <a:xfrm>
            <a:off x="692726" y="1899711"/>
            <a:ext cx="7910947" cy="3978575"/>
          </a:xfrm>
          <a:ln>
            <a:noFill/>
          </a:ln>
        </p:spPr>
        <p:txBody>
          <a:bodyPr/>
          <a:lstStyle/>
          <a:p>
            <a:pPr marL="0" indent="0">
              <a:spcBef>
                <a:spcPts val="0"/>
              </a:spcBef>
              <a:buNone/>
            </a:pPr>
            <a:r>
              <a:rPr lang="en-US" b="1" dirty="0" smtClean="0"/>
              <a:t>Progress monitoring tool: </a:t>
            </a:r>
            <a:r>
              <a:rPr lang="en-US" dirty="0" smtClean="0"/>
              <a:t>Check-in/Check-out point card, collected at regular intervals throughout the day</a:t>
            </a:r>
          </a:p>
          <a:p>
            <a:pPr marL="0" indent="0">
              <a:spcBef>
                <a:spcPts val="0"/>
              </a:spcBef>
              <a:buNone/>
            </a:pPr>
            <a:endParaRPr lang="en-US" dirty="0" smtClean="0"/>
          </a:p>
          <a:p>
            <a:pPr marL="0" indent="0">
              <a:spcBef>
                <a:spcPts val="0"/>
              </a:spcBef>
              <a:buNone/>
            </a:pPr>
            <a:r>
              <a:rPr lang="en-US" b="1" dirty="0" smtClean="0"/>
              <a:t>Measure(s): </a:t>
            </a:r>
          </a:p>
          <a:p>
            <a:pPr marL="457200" indent="-457200">
              <a:spcBef>
                <a:spcPts val="0"/>
              </a:spcBef>
              <a:buFont typeface="+mj-lt"/>
              <a:buAutoNum type="arabicPeriod"/>
            </a:pPr>
            <a:r>
              <a:rPr lang="en-US" dirty="0" smtClean="0"/>
              <a:t>Percentage of daily Check-in/Check-out points</a:t>
            </a:r>
          </a:p>
          <a:p>
            <a:pPr marL="457200" indent="-457200">
              <a:spcBef>
                <a:spcPts val="0"/>
              </a:spcBef>
              <a:buFont typeface="+mj-lt"/>
              <a:buAutoNum type="arabicPeriod"/>
            </a:pPr>
            <a:r>
              <a:rPr lang="en-US" dirty="0" smtClean="0"/>
              <a:t>ODRs: collected on all students</a:t>
            </a:r>
            <a:endParaRPr lang="en-US" b="1" dirty="0" smtClean="0"/>
          </a:p>
          <a:p>
            <a:pPr marL="457200" indent="-457200">
              <a:spcBef>
                <a:spcPts val="0"/>
              </a:spcBef>
              <a:buFont typeface="+mj-lt"/>
              <a:buAutoNum type="arabicPeriod"/>
            </a:pPr>
            <a:r>
              <a:rPr lang="en-US" dirty="0" smtClean="0"/>
              <a:t>Fidelity checks to ensure that components of Ryan’s intervention are executed in accordance with the team’s plan</a:t>
            </a:r>
            <a:endParaRPr lang="en-US" b="1" dirty="0" smtClean="0"/>
          </a:p>
          <a:p>
            <a:pPr marL="0" indent="0">
              <a:spcBef>
                <a:spcPts val="0"/>
              </a:spcBef>
              <a:buNone/>
            </a:pPr>
            <a:endParaRPr lang="en-US" sz="2200" b="1" dirty="0" smtClean="0"/>
          </a:p>
        </p:txBody>
      </p:sp>
      <p:sp>
        <p:nvSpPr>
          <p:cNvPr id="5" name="Slide Number Placeholder 4"/>
          <p:cNvSpPr>
            <a:spLocks noGrp="1"/>
          </p:cNvSpPr>
          <p:nvPr>
            <p:ph type="sldNum" sz="quarter" idx="10"/>
          </p:nvPr>
        </p:nvSpPr>
        <p:spPr/>
        <p:txBody>
          <a:bodyPr/>
          <a:lstStyle/>
          <a:p>
            <a:fld id="{4DBB3109-6B36-4C42-ABE5-993D6B0A452A}" type="slidenum">
              <a:rPr lang="en-US" smtClean="0"/>
              <a:pPr/>
              <a:t>64</a:t>
            </a:fld>
            <a:endParaRPr lang="en-US" dirty="0"/>
          </a:p>
        </p:txBody>
      </p:sp>
    </p:spTree>
    <p:extLst>
      <p:ext uri="{BB962C8B-B14F-4D97-AF65-F5344CB8AC3E}">
        <p14:creationId xmlns:p14="http://schemas.microsoft.com/office/powerpoint/2010/main" val="2606141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815" y="1192702"/>
            <a:ext cx="7289551" cy="575504"/>
          </a:xfrm>
        </p:spPr>
        <p:txBody>
          <a:bodyPr>
            <a:normAutofit fontScale="90000"/>
          </a:bodyPr>
          <a:lstStyle/>
          <a:p>
            <a:r>
              <a:rPr lang="en-US" sz="5300" smtClean="0"/>
              <a:t>Progress Monitoring</a:t>
            </a:r>
            <a:r>
              <a:rPr lang="en-US" sz="5300" dirty="0" smtClean="0"/>
              <a:t>:</a:t>
            </a:r>
            <a:r>
              <a:rPr lang="en-US" sz="5300" b="0" dirty="0"/>
              <a:t/>
            </a:r>
            <a:br>
              <a:rPr lang="en-US" sz="5300" b="0" dirty="0"/>
            </a:br>
            <a:r>
              <a:rPr lang="en-US" sz="5300" b="0" dirty="0" smtClean="0"/>
              <a:t>Is CICO working for Ryan?</a:t>
            </a:r>
            <a:endParaRPr lang="en-US" sz="5300" dirty="0"/>
          </a:p>
        </p:txBody>
      </p:sp>
      <p:graphicFrame>
        <p:nvGraphicFramePr>
          <p:cNvPr id="4" name="Chart 3" descr="A line chart that shows progress monitoring to see if CICO is workign for Ryan. The y axis depicts percentage of total CICO points from 0 to 100 percent with 10 percent interval and x axis depicts dates from January 7 to January 18 with a daily interval. Green bards represent ODRs, blue lines with dots represent persent of total CICO points, and a red line represents CICO goal. The red line is across the 80 percent mark. ODRs are marked on January 9 and Jan 18. Although some progress was evident, Ryan continued to have an unacceptable number of ODRs based on school cut points, and he met his daily report card goal of earning 80 percent of his CICO points only 40 percent of the time. "/>
          <p:cNvGraphicFramePr>
            <a:graphicFrameLocks/>
          </p:cNvGraphicFramePr>
          <p:nvPr>
            <p:extLst>
              <p:ext uri="{D42A27DB-BD31-4B8C-83A1-F6EECF244321}">
                <p14:modId xmlns:p14="http://schemas.microsoft.com/office/powerpoint/2010/main" val="1846421657"/>
              </p:ext>
            </p:extLst>
          </p:nvPr>
        </p:nvGraphicFramePr>
        <p:xfrm>
          <a:off x="1456661" y="2032000"/>
          <a:ext cx="6714882" cy="378400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4DBB3109-6B36-4C42-ABE5-993D6B0A452A}" type="slidenum">
              <a:rPr lang="en-US" smtClean="0"/>
              <a:pPr/>
              <a:t>65</a:t>
            </a:fld>
            <a:endParaRPr lang="en-US" dirty="0"/>
          </a:p>
        </p:txBody>
      </p:sp>
    </p:spTree>
    <p:extLst>
      <p:ext uri="{BB962C8B-B14F-4D97-AF65-F5344CB8AC3E}">
        <p14:creationId xmlns:p14="http://schemas.microsoft.com/office/powerpoint/2010/main" val="26295670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r>
              <a:rPr lang="en-US" dirty="0"/>
              <a:t>Despite secondary interventions delivered with fidelity, Ryan continued to make insufficient progress</a:t>
            </a:r>
            <a:r>
              <a:rPr lang="en-US" dirty="0" smtClean="0"/>
              <a:t>.</a:t>
            </a:r>
            <a:endParaRPr lang="en-US" dirty="0"/>
          </a:p>
          <a:p>
            <a:pPr marL="457200" indent="-457200"/>
            <a:r>
              <a:rPr lang="en-US" dirty="0"/>
              <a:t>The intervention </a:t>
            </a:r>
            <a:r>
              <a:rPr lang="en-US" dirty="0" smtClean="0"/>
              <a:t>team </a:t>
            </a:r>
            <a:r>
              <a:rPr lang="en-US" dirty="0"/>
              <a:t>decided that more intensive supports were needed. </a:t>
            </a:r>
          </a:p>
          <a:p>
            <a:pPr marL="457200" indent="-457200"/>
            <a:r>
              <a:rPr lang="en-US" dirty="0"/>
              <a:t>The team needs to </a:t>
            </a:r>
            <a:r>
              <a:rPr lang="en-US" dirty="0" smtClean="0"/>
              <a:t>meet to review data and use it to hypothesize </a:t>
            </a:r>
            <a:r>
              <a:rPr lang="en-US" dirty="0"/>
              <a:t>what modifications may be effective.</a:t>
            </a:r>
          </a:p>
          <a:p>
            <a:endParaRPr lang="en-US" dirty="0"/>
          </a:p>
        </p:txBody>
      </p:sp>
      <p:sp>
        <p:nvSpPr>
          <p:cNvPr id="4" name="Title 3"/>
          <p:cNvSpPr>
            <a:spLocks noGrp="1"/>
          </p:cNvSpPr>
          <p:nvPr>
            <p:ph type="title"/>
          </p:nvPr>
        </p:nvSpPr>
        <p:spPr/>
        <p:txBody>
          <a:bodyPr/>
          <a:lstStyle/>
          <a:p>
            <a:r>
              <a:rPr lang="en-US" dirty="0" smtClean="0"/>
              <a:t>Next Steps: Ryan </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pPr/>
              <a:t>66</a:t>
            </a:fld>
            <a:endParaRPr lang="en-US" dirty="0"/>
          </a:p>
        </p:txBody>
      </p:sp>
    </p:spTree>
    <p:extLst>
      <p:ext uri="{BB962C8B-B14F-4D97-AF65-F5344CB8AC3E}">
        <p14:creationId xmlns:p14="http://schemas.microsoft.com/office/powerpoint/2010/main" val="2402964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is behavioral illustration occurs in a school that uses Check-in/Check-out (CICO) as a secondary intervention for behavior. The CICO card also provides progress monitoring data. The left side of the graphic depicts the intervention progression. The right shows how progress monitoring tools may change as the intervention changes.&#10;&#10;When a student is not responsive to the standard CICO intervention, the team will ask why the student is not responding and adapt the intervention. If this is not sufficient, the team may conduct a functional behavior assessment and use it to develop an individualized behavior intervention plan."/>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t="21771" r="21278" b="8530"/>
          <a:stretch/>
        </p:blipFill>
        <p:spPr bwMode="auto">
          <a:xfrm>
            <a:off x="2369510" y="306426"/>
            <a:ext cx="6713531" cy="53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0" y="1670500"/>
            <a:ext cx="2631835" cy="3333986"/>
          </a:xfrm>
        </p:spPr>
        <p:txBody>
          <a:bodyPr>
            <a:noAutofit/>
          </a:bodyPr>
          <a:lstStyle/>
          <a:p>
            <a:pPr marL="115888" algn="l"/>
            <a:r>
              <a:rPr lang="en-US" sz="4000" smtClean="0"/>
              <a:t>Assess Student Needs</a:t>
            </a:r>
            <a:r>
              <a:rPr lang="en-US" sz="4000" dirty="0" smtClean="0"/>
              <a:t>:</a:t>
            </a:r>
            <a:r>
              <a:rPr lang="en-US" sz="4000" b="0" dirty="0" smtClean="0"/>
              <a:t/>
            </a:r>
            <a:br>
              <a:rPr lang="en-US" sz="4000" b="0" dirty="0" smtClean="0"/>
            </a:br>
            <a:r>
              <a:rPr lang="en-US" sz="4000" b="0" dirty="0" smtClean="0"/>
              <a:t>Why is the secondary intervention not working?</a:t>
            </a:r>
            <a:endParaRPr lang="en-US" sz="4000" b="0" dirty="0"/>
          </a:p>
        </p:txBody>
      </p:sp>
      <p:sp>
        <p:nvSpPr>
          <p:cNvPr id="2" name="Rounded Rectangle 1" descr="A rounded rectangle highlights non-responders and the three questions about what the student might need.  Because Ryan was not responding to CICO, the intervention needed to be adapted. The team thought that merely intensifying the CICO intervention with quantitative changes would not be enough and decided to collect more data about his skill deficits.&#10;"/>
          <p:cNvSpPr/>
          <p:nvPr/>
        </p:nvSpPr>
        <p:spPr>
          <a:xfrm>
            <a:off x="2670482" y="1297459"/>
            <a:ext cx="5077204" cy="1307290"/>
          </a:xfrm>
          <a:prstGeom prst="roundRect">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lang="en-US" smtClean="0"/>
              <a:pPr algn="r"/>
              <a:t>67</a:t>
            </a:fld>
            <a:endParaRPr lang="en-US" dirty="0"/>
          </a:p>
        </p:txBody>
      </p:sp>
    </p:spTree>
    <p:extLst>
      <p:ext uri="{BB962C8B-B14F-4D97-AF65-F5344CB8AC3E}">
        <p14:creationId xmlns:p14="http://schemas.microsoft.com/office/powerpoint/2010/main" val="3388619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901" y="1903978"/>
            <a:ext cx="8305190" cy="4702175"/>
          </a:xfrm>
        </p:spPr>
        <p:txBody>
          <a:bodyPr/>
          <a:lstStyle/>
          <a:p>
            <a:r>
              <a:rPr lang="en-US" sz="2000" dirty="0"/>
              <a:t>The team met to analyze Ryan’s progress.</a:t>
            </a:r>
          </a:p>
          <a:p>
            <a:r>
              <a:rPr lang="en-US" sz="2000" b="1" dirty="0" smtClean="0"/>
              <a:t>Review </a:t>
            </a:r>
            <a:r>
              <a:rPr lang="en-US" sz="2000" b="1" dirty="0"/>
              <a:t>student data:</a:t>
            </a:r>
          </a:p>
          <a:p>
            <a:pPr lvl="1"/>
            <a:r>
              <a:rPr lang="en-US" dirty="0"/>
              <a:t>Ryan’s CICO cards showed that he had difficulty earning points for “Be </a:t>
            </a:r>
            <a:r>
              <a:rPr lang="en-US" dirty="0" smtClean="0"/>
              <a:t>Respectful.”</a:t>
            </a:r>
            <a:endParaRPr lang="en-US" dirty="0"/>
          </a:p>
          <a:p>
            <a:r>
              <a:rPr lang="en-US" sz="2000" b="1" dirty="0"/>
              <a:t>Define the problem:</a:t>
            </a:r>
          </a:p>
          <a:p>
            <a:pPr lvl="1"/>
            <a:r>
              <a:rPr lang="en-US" dirty="0"/>
              <a:t>Ryan’s teachers noted that Ryan often disrupts class with both verbal (yelling out) and physical (throwing pencils, touching peers) outbursts</a:t>
            </a:r>
            <a:r>
              <a:rPr lang="en-US" dirty="0" smtClean="0"/>
              <a:t>.</a:t>
            </a:r>
            <a:endParaRPr lang="en-US" dirty="0"/>
          </a:p>
          <a:p>
            <a:r>
              <a:rPr lang="en-US" sz="2000" b="1" dirty="0" smtClean="0"/>
              <a:t>Hypothesis:</a:t>
            </a:r>
            <a:endParaRPr lang="en-US" sz="2000" b="1" dirty="0"/>
          </a:p>
          <a:p>
            <a:pPr lvl="1"/>
            <a:r>
              <a:rPr lang="en-US" dirty="0" smtClean="0"/>
              <a:t>Ryan will benefit </a:t>
            </a:r>
            <a:r>
              <a:rPr lang="en-US" dirty="0"/>
              <a:t>from social skills instruction surrounding appropriate ways to get attention from others, as well as instruction and monitoring in goals specific to his needs.</a:t>
            </a:r>
          </a:p>
          <a:p>
            <a:pPr marL="457200" lvl="1" indent="0">
              <a:buNone/>
            </a:pPr>
            <a:endParaRPr lang="en-US" sz="1800" dirty="0" smtClean="0"/>
          </a:p>
          <a:p>
            <a:pPr marL="0" indent="0">
              <a:buNone/>
            </a:pPr>
            <a:endParaRPr lang="en-US" sz="1200" dirty="0"/>
          </a:p>
          <a:p>
            <a:pPr>
              <a:buNone/>
            </a:pPr>
            <a:endParaRPr lang="en-US" dirty="0"/>
          </a:p>
        </p:txBody>
      </p:sp>
      <p:sp>
        <p:nvSpPr>
          <p:cNvPr id="2" name="Title 1"/>
          <p:cNvSpPr>
            <a:spLocks noGrp="1"/>
          </p:cNvSpPr>
          <p:nvPr>
            <p:ph type="title"/>
          </p:nvPr>
        </p:nvSpPr>
        <p:spPr>
          <a:xfrm>
            <a:off x="672962" y="849123"/>
            <a:ext cx="8471038" cy="982662"/>
          </a:xfrm>
        </p:spPr>
        <p:txBody>
          <a:bodyPr>
            <a:normAutofit fontScale="90000"/>
          </a:bodyPr>
          <a:lstStyle/>
          <a:p>
            <a:r>
              <a:rPr lang="en-US" smtClean="0"/>
              <a:t>Team </a:t>
            </a:r>
            <a:r>
              <a:rPr lang="en-US"/>
              <a:t>P</a:t>
            </a:r>
            <a:r>
              <a:rPr lang="en-US" smtClean="0"/>
              <a:t>roblem Solving</a:t>
            </a:r>
            <a:r>
              <a:rPr lang="en-US" dirty="0" smtClean="0"/>
              <a:t>:</a:t>
            </a:r>
            <a:br>
              <a:rPr lang="en-US" dirty="0" smtClean="0"/>
            </a:br>
            <a:r>
              <a:rPr lang="en-US" sz="3600" b="0" dirty="0" smtClean="0"/>
              <a:t>What could be intensified to make the intervention more effective for Ryan?</a:t>
            </a:r>
            <a:endParaRPr lang="en-US" sz="3600"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68</a:t>
            </a:fld>
            <a:endParaRPr lang="en-US" dirty="0"/>
          </a:p>
        </p:txBody>
      </p:sp>
    </p:spTree>
    <p:extLst>
      <p:ext uri="{BB962C8B-B14F-4D97-AF65-F5344CB8AC3E}">
        <p14:creationId xmlns:p14="http://schemas.microsoft.com/office/powerpoint/2010/main" val="2053917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is behavioral illustration occurs in a school that uses Check-in/Check-out (CICO) as a secondary intervention for behavior. The CICO card also provides progress monitoring data. The left side of the graphic depicts the intervention progression. The right shows how progress monitoring tools may change as the intervention changes.&#10;&#10;When a student is not responsive to the standard CICO intervention, the team will ask why the student is not responding and adapt the intervention. If this is not sufficient, the team may conduct a functional behavior assessment and use it to develop an individualized behavior intervention plan."/>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t="21771" r="21278" b="8530"/>
          <a:stretch/>
        </p:blipFill>
        <p:spPr bwMode="auto">
          <a:xfrm>
            <a:off x="2369510" y="306426"/>
            <a:ext cx="6713531" cy="53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071" y="1598091"/>
            <a:ext cx="2567906" cy="2837985"/>
          </a:xfrm>
        </p:spPr>
        <p:txBody>
          <a:bodyPr>
            <a:noAutofit/>
          </a:bodyPr>
          <a:lstStyle/>
          <a:p>
            <a:pPr marL="117475" algn="l"/>
            <a:r>
              <a:rPr lang="en-US" sz="4400" b="0" dirty="0" smtClean="0"/>
              <a:t>Intensify the Secondary Intervention</a:t>
            </a:r>
            <a:endParaRPr lang="en-US" sz="4400" b="0" dirty="0"/>
          </a:p>
        </p:txBody>
      </p:sp>
      <p:sp>
        <p:nvSpPr>
          <p:cNvPr id="9" name="Rounded Rectangle 8" descr="A rounded rectangle highlights the question Does student have social skills problems? Along with the box for - CICO with Goals related social skills group and school wide expectations - and the box for Modified CICO card.  The team hypothesized that Ryan has social skills deficits, so they decided to add social skills group instruction to CICO. His progress will be monitored with a modified CICO card that reflects the intervention adaptation.&#10;"/>
          <p:cNvSpPr/>
          <p:nvPr/>
        </p:nvSpPr>
        <p:spPr>
          <a:xfrm>
            <a:off x="5896038" y="1581496"/>
            <a:ext cx="2854411" cy="2567399"/>
          </a:xfrm>
          <a:prstGeom prst="roundRect">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lang="en-US" smtClean="0"/>
              <a:pPr algn="r"/>
              <a:t>69</a:t>
            </a:fld>
            <a:endParaRPr lang="en-US" dirty="0"/>
          </a:p>
        </p:txBody>
      </p:sp>
    </p:spTree>
    <p:extLst>
      <p:ext uri="{BB962C8B-B14F-4D97-AF65-F5344CB8AC3E}">
        <p14:creationId xmlns:p14="http://schemas.microsoft.com/office/powerpoint/2010/main" val="391292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Rationale for Intensive Intervention: Growing Achievement Gap </a:t>
            </a:r>
            <a:endParaRPr lang="en-US" dirty="0">
              <a:latin typeface="+mj-lt"/>
            </a:endParaRPr>
          </a:p>
        </p:txBody>
      </p:sp>
      <p:pic>
        <p:nvPicPr>
          <p:cNvPr id="4" name="Picture 3" descr="a line graph that shows the The achievement gap between students with and without a learning disability (L D) increases as students advance from one grade to the next. By the secondary level, students with an L D are, on average, three years behind in reading and mathematics.&#10;"/>
          <p:cNvPicPr>
            <a:picLocks noChangeAspect="1" noChangeArrowheads="1"/>
          </p:cNvPicPr>
          <p:nvPr/>
        </p:nvPicPr>
        <p:blipFill rotWithShape="1">
          <a:blip r:embed="rId3" cstate="print"/>
          <a:srcRect l="9200" t="9717" r="10558" b="8932"/>
          <a:stretch/>
        </p:blipFill>
        <p:spPr bwMode="auto">
          <a:xfrm>
            <a:off x="2336798" y="1963555"/>
            <a:ext cx="4265189" cy="3869356"/>
          </a:xfrm>
          <a:prstGeom prst="rect">
            <a:avLst/>
          </a:prstGeom>
          <a:noFill/>
          <a:ln w="9525">
            <a:noFill/>
            <a:miter lim="800000"/>
            <a:headEnd/>
            <a:tailEnd/>
          </a:ln>
        </p:spPr>
      </p:pic>
      <p:sp>
        <p:nvSpPr>
          <p:cNvPr id="6" name="Rectangle 5"/>
          <p:cNvSpPr/>
          <p:nvPr/>
        </p:nvSpPr>
        <p:spPr>
          <a:xfrm>
            <a:off x="7202956" y="5525134"/>
            <a:ext cx="1941044" cy="307777"/>
          </a:xfrm>
          <a:prstGeom prst="rect">
            <a:avLst/>
          </a:prstGeom>
        </p:spPr>
        <p:txBody>
          <a:bodyPr wrap="none">
            <a:spAutoFit/>
          </a:bodyPr>
          <a:lstStyle/>
          <a:p>
            <a:r>
              <a:rPr lang="en-US" sz="1400" dirty="0" smtClean="0"/>
              <a:t>(Cortiella</a:t>
            </a:r>
            <a:r>
              <a:rPr lang="en-US" sz="1400" dirty="0"/>
              <a:t>, </a:t>
            </a:r>
            <a:r>
              <a:rPr lang="en-US" sz="1400" dirty="0" smtClean="0"/>
              <a:t>2011, p. 15)</a:t>
            </a:r>
            <a:endParaRPr lang="en-US" sz="1400" dirty="0"/>
          </a:p>
        </p:txBody>
      </p:sp>
      <p:sp>
        <p:nvSpPr>
          <p:cNvPr id="5" name="Slide Number Placeholder 4"/>
          <p:cNvSpPr>
            <a:spLocks noGrp="1"/>
          </p:cNvSpPr>
          <p:nvPr>
            <p:ph type="sldNum" sz="quarter" idx="10"/>
          </p:nvPr>
        </p:nvSpPr>
        <p:spPr/>
        <p:txBody>
          <a:bodyPr/>
          <a:lstStyle/>
          <a:p>
            <a:fld id="{4DBB3109-6B36-4C42-ABE5-993D6B0A452A}" type="slidenum">
              <a:rPr lang="en-US" smtClean="0"/>
              <a:pPr/>
              <a:t>7</a:t>
            </a:fld>
            <a:endParaRPr lang="en-US" dirty="0"/>
          </a:p>
        </p:txBody>
      </p:sp>
    </p:spTree>
    <p:extLst>
      <p:ext uri="{BB962C8B-B14F-4D97-AF65-F5344CB8AC3E}">
        <p14:creationId xmlns:p14="http://schemas.microsoft.com/office/powerpoint/2010/main" val="4154525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11" y="445020"/>
            <a:ext cx="8906256" cy="361468"/>
          </a:xfrm>
        </p:spPr>
        <p:txBody>
          <a:bodyPr>
            <a:noAutofit/>
          </a:bodyPr>
          <a:lstStyle/>
          <a:p>
            <a:pPr algn="l"/>
            <a:r>
              <a:rPr lang="en-US" sz="4000" b="0" dirty="0" smtClean="0"/>
              <a:t>Intensify the Intervention: Ryan</a:t>
            </a:r>
            <a:endParaRPr lang="en-US" sz="4000" b="0" dirty="0"/>
          </a:p>
        </p:txBody>
      </p:sp>
      <p:sp>
        <p:nvSpPr>
          <p:cNvPr id="3" name="Content Placeholder 2"/>
          <p:cNvSpPr>
            <a:spLocks noGrp="1"/>
          </p:cNvSpPr>
          <p:nvPr>
            <p:ph idx="4294967295"/>
          </p:nvPr>
        </p:nvSpPr>
        <p:spPr>
          <a:xfrm>
            <a:off x="411163" y="909185"/>
            <a:ext cx="8224837" cy="3851275"/>
          </a:xfrm>
        </p:spPr>
        <p:txBody>
          <a:bodyPr/>
          <a:lstStyle/>
          <a:p>
            <a:r>
              <a:rPr lang="en-US" sz="1800" b="1" dirty="0" smtClean="0"/>
              <a:t>Social skills group: </a:t>
            </a:r>
            <a:r>
              <a:rPr lang="en-US" sz="1800" dirty="0" smtClean="0"/>
              <a:t>Ryan will join a social skills group working on showing respect with language and physical interaction.</a:t>
            </a:r>
          </a:p>
          <a:p>
            <a:r>
              <a:rPr lang="en-US" sz="1800" b="1" dirty="0" smtClean="0"/>
              <a:t>Social goals: </a:t>
            </a:r>
            <a:r>
              <a:rPr lang="en-US" sz="1800" dirty="0" smtClean="0"/>
              <a:t>Ryan will work toward specific goals related to his social skills curriculum and school-wide expectations.</a:t>
            </a:r>
          </a:p>
          <a:p>
            <a:pPr marL="0" indent="0" algn="ctr">
              <a:buNone/>
            </a:pPr>
            <a:r>
              <a:rPr lang="en-US" sz="1800" b="1" dirty="0" smtClean="0"/>
              <a:t>Ryan’s Modified CICO Card</a:t>
            </a:r>
            <a:endParaRPr lang="en-US" sz="1800" b="1" dirty="0"/>
          </a:p>
        </p:txBody>
      </p:sp>
      <p:graphicFrame>
        <p:nvGraphicFramePr>
          <p:cNvPr id="4" name="Table 3" descr="A 9 by 5 table showing a modified CICO card to add specific skills associated with each goal. Goals listed in the first column are - Be Safe, Be Respectful, Work Hard, and the total score at the bottom. The added specific skills in the second column - Be Safe includes Keep hands and feet to yourself, use stratefies to cool down. Be Respectful includes Use kind words and give others space. Work Hard includes - Ask for help when you need it and follow directions the first time.  Each of the 5 periods are across the top row along with lunch and recess. The box for each period and goal are filled with 0, 1, and 3 where the appropriate teacher will rate how well met the expectations. 0 = Goal not met, 1 = Goal partially met, and 2 = Goal fully met. "/>
          <p:cNvGraphicFramePr>
            <a:graphicFrameLocks noGrp="1"/>
          </p:cNvGraphicFramePr>
          <p:nvPr>
            <p:extLst>
              <p:ext uri="{D42A27DB-BD31-4B8C-83A1-F6EECF244321}">
                <p14:modId xmlns:p14="http://schemas.microsoft.com/office/powerpoint/2010/main" val="1523428409"/>
              </p:ext>
            </p:extLst>
          </p:nvPr>
        </p:nvGraphicFramePr>
        <p:xfrm>
          <a:off x="893938" y="2520206"/>
          <a:ext cx="7720122" cy="3423394"/>
        </p:xfrm>
        <a:graphic>
          <a:graphicData uri="http://schemas.openxmlformats.org/drawingml/2006/table">
            <a:tbl>
              <a:tblPr firstRow="1"/>
              <a:tblGrid>
                <a:gridCol w="1418488"/>
                <a:gridCol w="1314965"/>
                <a:gridCol w="691116"/>
                <a:gridCol w="712381"/>
                <a:gridCol w="712382"/>
                <a:gridCol w="680484"/>
                <a:gridCol w="765544"/>
                <a:gridCol w="733646"/>
                <a:gridCol w="691116"/>
              </a:tblGrid>
              <a:tr h="698126">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GOALS</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Period  1</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Period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Period 3</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Lunch</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Recess</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Period 4</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500" kern="1200" dirty="0">
                          <a:solidFill>
                            <a:srgbClr val="000000"/>
                          </a:solidFill>
                          <a:effectLst/>
                          <a:latin typeface="Comic Sans MS"/>
                          <a:ea typeface="Calibri"/>
                          <a:cs typeface="Times New Roman"/>
                        </a:rPr>
                        <a:t>Period     5</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12316">
                <a:tc rowSpan="2">
                  <a:txBody>
                    <a:bodyPr/>
                    <a:lstStyle/>
                    <a:p>
                      <a:pPr marL="0" marR="0" algn="just">
                        <a:lnSpc>
                          <a:spcPct val="115000"/>
                        </a:lnSpc>
                        <a:spcBef>
                          <a:spcPts val="0"/>
                        </a:spcBef>
                        <a:spcAft>
                          <a:spcPts val="0"/>
                        </a:spcAft>
                      </a:pPr>
                      <a:r>
                        <a:rPr lang="en-US" sz="1300" kern="1200" dirty="0">
                          <a:solidFill>
                            <a:srgbClr val="000000"/>
                          </a:solidFill>
                          <a:effectLst/>
                          <a:latin typeface="Comic Sans MS"/>
                          <a:ea typeface="Calibri"/>
                          <a:cs typeface="Times New Roman"/>
                        </a:rPr>
                        <a:t>Be Safe</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Keep hands and feet to yourself.</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730">
                <a:tc vMerge="1">
                  <a:txBody>
                    <a:bodyPr/>
                    <a:lstStyle/>
                    <a:p>
                      <a:endParaRPr lang="en-US"/>
                    </a:p>
                  </a:txBody>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Use strategies to cool down.</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87952">
                <a:tc rowSpan="2">
                  <a:txBody>
                    <a:bodyPr/>
                    <a:lstStyle/>
                    <a:p>
                      <a:pPr marL="0" marR="0" algn="just">
                        <a:lnSpc>
                          <a:spcPct val="115000"/>
                        </a:lnSpc>
                        <a:spcBef>
                          <a:spcPts val="0"/>
                        </a:spcBef>
                        <a:spcAft>
                          <a:spcPts val="0"/>
                        </a:spcAft>
                      </a:pPr>
                      <a:r>
                        <a:rPr lang="en-US" sz="1300" kern="1200" dirty="0">
                          <a:solidFill>
                            <a:srgbClr val="000000"/>
                          </a:solidFill>
                          <a:effectLst/>
                          <a:latin typeface="Comic Sans MS"/>
                          <a:ea typeface="Calibri"/>
                          <a:cs typeface="Times New Roman"/>
                        </a:rPr>
                        <a:t>Be Respectful</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Use kind words.</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12">
                <a:tc vMerge="1">
                  <a:txBody>
                    <a:bodyPr/>
                    <a:lstStyle/>
                    <a:p>
                      <a:endParaRPr lang="en-US"/>
                    </a:p>
                  </a:txBody>
                  <a:tcPr/>
                </a:tc>
                <a:tc>
                  <a:txBody>
                    <a:bodyPr/>
                    <a:lstStyle/>
                    <a:p>
                      <a:pPr marL="0" marR="0" algn="ctr">
                        <a:lnSpc>
                          <a:spcPct val="115000"/>
                        </a:lnSpc>
                        <a:spcBef>
                          <a:spcPts val="0"/>
                        </a:spcBef>
                        <a:spcAft>
                          <a:spcPts val="1000"/>
                        </a:spcAft>
                      </a:pPr>
                      <a:r>
                        <a:rPr lang="en-US" sz="1100" dirty="0">
                          <a:solidFill>
                            <a:schemeClr val="bg2">
                              <a:lumMod val="10000"/>
                            </a:schemeClr>
                          </a:solidFill>
                          <a:effectLst/>
                          <a:latin typeface="Comic Sans MS"/>
                          <a:ea typeface="Calibri"/>
                          <a:cs typeface="Times New Roman"/>
                        </a:rPr>
                        <a:t>Give others space.</a:t>
                      </a:r>
                      <a:endParaRPr lang="en-US" sz="1000" dirty="0">
                        <a:solidFill>
                          <a:schemeClr val="bg2">
                            <a:lumMod val="10000"/>
                          </a:schemeClr>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87952">
                <a:tc rowSpan="2">
                  <a:txBody>
                    <a:bodyPr/>
                    <a:lstStyle/>
                    <a:p>
                      <a:pPr marL="0" marR="0" algn="just">
                        <a:lnSpc>
                          <a:spcPct val="115000"/>
                        </a:lnSpc>
                        <a:spcBef>
                          <a:spcPts val="0"/>
                        </a:spcBef>
                        <a:spcAft>
                          <a:spcPts val="0"/>
                        </a:spcAft>
                      </a:pPr>
                      <a:r>
                        <a:rPr lang="en-US" sz="1300" kern="1200" dirty="0">
                          <a:solidFill>
                            <a:srgbClr val="000000"/>
                          </a:solidFill>
                          <a:effectLst/>
                          <a:latin typeface="Comic Sans MS"/>
                          <a:ea typeface="Calibri"/>
                          <a:cs typeface="Times New Roman"/>
                        </a:rPr>
                        <a:t>Work Hard</a:t>
                      </a:r>
                      <a:endParaRPr lang="en-US" sz="1000" dirty="0">
                        <a:effectLst/>
                        <a:latin typeface="Calibri"/>
                        <a:ea typeface="Calibri"/>
                        <a:cs typeface="Times New Roman"/>
                      </a:endParaRPr>
                    </a:p>
                    <a:p>
                      <a:pPr marL="0" marR="0" algn="just">
                        <a:lnSpc>
                          <a:spcPct val="115000"/>
                        </a:lnSpc>
                        <a:spcBef>
                          <a:spcPts val="0"/>
                        </a:spcBef>
                        <a:spcAft>
                          <a:spcPts val="0"/>
                        </a:spcAft>
                      </a:pPr>
                      <a:r>
                        <a:rPr lang="en-US" sz="1300" kern="1200" dirty="0">
                          <a:solidFill>
                            <a:srgbClr val="000000"/>
                          </a:solidFill>
                          <a:effectLst/>
                          <a:latin typeface="Calibri"/>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Ask for help when you need it.</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0   1   2</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952">
                <a:tc vMerge="1">
                  <a:txBody>
                    <a:bodyPr/>
                    <a:lstStyle/>
                    <a:p>
                      <a:endParaRPr lang="en-US"/>
                    </a:p>
                  </a:txBody>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Follow directions the first time.</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80254">
                <a:tc>
                  <a:txBody>
                    <a:bodyPr/>
                    <a:lstStyle/>
                    <a:p>
                      <a:pPr marL="0" marR="0" algn="just">
                        <a:lnSpc>
                          <a:spcPct val="115000"/>
                        </a:lnSpc>
                        <a:spcBef>
                          <a:spcPts val="0"/>
                        </a:spcBef>
                        <a:spcAft>
                          <a:spcPts val="0"/>
                        </a:spcAft>
                      </a:pPr>
                      <a:r>
                        <a:rPr lang="en-US" sz="1000" kern="1200" dirty="0">
                          <a:solidFill>
                            <a:srgbClr val="000000"/>
                          </a:solidFill>
                          <a:effectLst/>
                          <a:latin typeface="Comic Sans MS"/>
                          <a:ea typeface="Calibri"/>
                          <a:cs typeface="Times New Roman"/>
                        </a:rPr>
                        <a:t>TOTAL</a:t>
                      </a:r>
                      <a:endParaRPr lang="en-US" sz="1000" dirty="0">
                        <a:effectLst/>
                        <a:latin typeface="Calibri"/>
                        <a:ea typeface="Calibri"/>
                        <a:cs typeface="Times New Roman"/>
                      </a:endParaRPr>
                    </a:p>
                    <a:p>
                      <a:pPr marL="0" marR="0" algn="just">
                        <a:lnSpc>
                          <a:spcPct val="115000"/>
                        </a:lnSpc>
                        <a:spcBef>
                          <a:spcPts val="0"/>
                        </a:spcBef>
                        <a:spcAft>
                          <a:spcPts val="0"/>
                        </a:spcAft>
                      </a:pPr>
                      <a:r>
                        <a:rPr lang="en-US" sz="10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kern="1200" dirty="0">
                          <a:solidFill>
                            <a:srgbClr val="000000"/>
                          </a:solidFill>
                          <a:effectLst/>
                          <a:latin typeface="Comic Sans MS"/>
                          <a:ea typeface="Calibri"/>
                          <a:cs typeface="Times New Roman"/>
                        </a:rPr>
                        <a:t> </a:t>
                      </a:r>
                      <a:endParaRPr lang="en-US" sz="1000" dirty="0">
                        <a:effectLst/>
                        <a:latin typeface="Calibri"/>
                        <a:ea typeface="Calibri"/>
                        <a:cs typeface="Times New Roman"/>
                      </a:endParaRPr>
                    </a:p>
                  </a:txBody>
                  <a:tcPr marL="63253" marR="63253" marT="8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lang="en-US" smtClean="0"/>
              <a:pPr algn="r"/>
              <a:t>70</a:t>
            </a:fld>
            <a:endParaRPr lang="en-US" dirty="0"/>
          </a:p>
        </p:txBody>
      </p:sp>
    </p:spTree>
    <p:extLst>
      <p:ext uri="{BB962C8B-B14F-4D97-AF65-F5344CB8AC3E}">
        <p14:creationId xmlns:p14="http://schemas.microsoft.com/office/powerpoint/2010/main" val="11528717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 line chart that shows progress monitoring to see if CICO is workign for Ryan. The y axis depicts percentage of total CICO points from 0 to 100 percent with 10 percent interval and x axis depicts dates from January 7 to January 18 with a daily interval. Green bards represent ODRs, blue lines with dots represent persent of total CICO points, and a red line represents CICO goal. The red line is across the 80 percent mark. ODRs are marked on January 9 and Jan 18. Although some progress was evident, Ryan continued to have an unacceptable number of ODRs based on school cut points, and he met his daily report card goal of earning 80 percent of his CICO points only 40 percent of the time. "/>
          <p:cNvGraphicFramePr>
            <a:graphicFrameLocks noGrp="1"/>
          </p:cNvGraphicFramePr>
          <p:nvPr>
            <p:ph idx="1"/>
            <p:extLst>
              <p:ext uri="{D42A27DB-BD31-4B8C-83A1-F6EECF244321}">
                <p14:modId xmlns:p14="http://schemas.microsoft.com/office/powerpoint/2010/main" val="4037016348"/>
              </p:ext>
            </p:extLst>
          </p:nvPr>
        </p:nvGraphicFramePr>
        <p:xfrm>
          <a:off x="687388" y="2055813"/>
          <a:ext cx="8224837" cy="37322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05872" y="507999"/>
            <a:ext cx="7289551" cy="1204685"/>
          </a:xfrm>
        </p:spPr>
        <p:txBody>
          <a:bodyPr>
            <a:normAutofit/>
          </a:bodyPr>
          <a:lstStyle/>
          <a:p>
            <a:r>
              <a:rPr lang="en-US" dirty="0" smtClean="0"/>
              <a:t>Progress Monitoring: Ryan </a:t>
            </a:r>
            <a:endParaRPr lang="en-US" sz="2400"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71</a:t>
            </a:fld>
            <a:endParaRPr lang="en-US" dirty="0"/>
          </a:p>
        </p:txBody>
      </p:sp>
    </p:spTree>
    <p:extLst>
      <p:ext uri="{BB962C8B-B14F-4D97-AF65-F5344CB8AC3E}">
        <p14:creationId xmlns:p14="http://schemas.microsoft.com/office/powerpoint/2010/main" val="38937275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Wingdings" pitchFamily="2" charset="2"/>
              <a:buChar char="§"/>
            </a:pPr>
            <a:r>
              <a:rPr lang="en-US" dirty="0" smtClean="0"/>
              <a:t>Ryan is making some progress and is now meeting his CICO goal 50 percent of the time.</a:t>
            </a:r>
            <a:endParaRPr lang="en-US" dirty="0"/>
          </a:p>
          <a:p>
            <a:pPr marL="457200" indent="-457200">
              <a:buFont typeface="Wingdings" pitchFamily="2" charset="2"/>
              <a:buChar char="§"/>
            </a:pPr>
            <a:r>
              <a:rPr lang="en-US" dirty="0" smtClean="0"/>
              <a:t>However, the team determined that the rate of Ryan’s progress is insufficient, and he continues to receive ODRs almost weekly.</a:t>
            </a:r>
            <a:endParaRPr lang="en-US" dirty="0"/>
          </a:p>
          <a:p>
            <a:pPr marL="457200" indent="-457200">
              <a:buFont typeface="Wingdings" pitchFamily="2" charset="2"/>
              <a:buChar char="§"/>
            </a:pPr>
            <a:r>
              <a:rPr lang="en-US" dirty="0" smtClean="0"/>
              <a:t>After one or two more attempts to modify Ryan’s secondary (i.e., Tier 2) intervention, the team should move to a more intensive (i.e., Tier 3) intervention.</a:t>
            </a:r>
          </a:p>
          <a:p>
            <a:pPr marL="687387" lvl="1" indent="-457200">
              <a:buFont typeface="Wingdings" pitchFamily="2" charset="2"/>
              <a:buChar char="§"/>
            </a:pPr>
            <a:r>
              <a:rPr lang="en-US" sz="2000" dirty="0" smtClean="0"/>
              <a:t>The team may also need to determine if a referral to special education is warranted.</a:t>
            </a:r>
            <a:endParaRPr lang="en-US" sz="2000" dirty="0"/>
          </a:p>
        </p:txBody>
      </p:sp>
      <p:sp>
        <p:nvSpPr>
          <p:cNvPr id="2" name="Title 1"/>
          <p:cNvSpPr>
            <a:spLocks noGrp="1"/>
          </p:cNvSpPr>
          <p:nvPr>
            <p:ph type="title"/>
          </p:nvPr>
        </p:nvSpPr>
        <p:spPr/>
        <p:txBody>
          <a:bodyPr/>
          <a:lstStyle/>
          <a:p>
            <a:r>
              <a:rPr lang="en-US" dirty="0" smtClean="0"/>
              <a:t>Next </a:t>
            </a:r>
            <a:r>
              <a:rPr lang="en-US" dirty="0"/>
              <a:t>Steps: </a:t>
            </a:r>
            <a:r>
              <a:rPr lang="en-US" dirty="0" smtClean="0"/>
              <a:t>Ryan </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72</a:t>
            </a:fld>
            <a:endParaRPr lang="en-US" dirty="0"/>
          </a:p>
        </p:txBody>
      </p:sp>
    </p:spTree>
    <p:extLst>
      <p:ext uri="{BB962C8B-B14F-4D97-AF65-F5344CB8AC3E}">
        <p14:creationId xmlns:p14="http://schemas.microsoft.com/office/powerpoint/2010/main" val="9197295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is behavioral illustration occurs in a school that uses Check-in/Check-out (CICO) as a secondary intervention for behavior. The CICO card also provides progress monitoring data. The left side of the graphic depicts the intervention progression. The right shows how progress monitoring tools may change as the intervention changes.&#10;&#10;When a student is not responsive to the standard CICO intervention, the team will ask why the student is not responding and adapt the intervention. If this is not sufficient, the team may conduct a functional behavior assessment and use it to develop an individualized behavior intervention plan."/>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t="21771" r="21278" b="8530"/>
          <a:stretch/>
        </p:blipFill>
        <p:spPr bwMode="auto">
          <a:xfrm>
            <a:off x="2369510" y="306426"/>
            <a:ext cx="6713531" cy="53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4520" y="1104584"/>
            <a:ext cx="2287405" cy="4054116"/>
          </a:xfrm>
        </p:spPr>
        <p:txBody>
          <a:bodyPr>
            <a:normAutofit/>
          </a:bodyPr>
          <a:lstStyle/>
          <a:p>
            <a:pPr algn="l"/>
            <a:r>
              <a:rPr lang="en-US" sz="4000" b="0" dirty="0" smtClean="0"/>
              <a:t>Collect More Information to Inform Intervention Change</a:t>
            </a:r>
            <a:endParaRPr lang="en-US" sz="4000" b="0" dirty="0"/>
          </a:p>
        </p:txBody>
      </p:sp>
      <p:sp>
        <p:nvSpPr>
          <p:cNvPr id="11" name="Rounded Rectangle 10" descr="A rounded rectangle highlights non-responders - and FBA and BIP.  Because Ryan did not respond to adapted CICO, the team decided to conduct an FBA to guide the development of a Behavior Intervention Plan (BIP).&#10;"/>
          <p:cNvSpPr/>
          <p:nvPr/>
        </p:nvSpPr>
        <p:spPr>
          <a:xfrm>
            <a:off x="4113300" y="4297025"/>
            <a:ext cx="2287499" cy="1682062"/>
          </a:xfrm>
          <a:prstGeom prst="roundRect">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1"/>
          <p:cNvSpPr>
            <a:spLocks noGrp="1"/>
          </p:cNvSpPr>
          <p:nvPr>
            <p:ph type="sldNum" sz="quarter" idx="11"/>
          </p:nvPr>
        </p:nvSpPr>
        <p:spPr>
          <a:xfrm>
            <a:off x="8755131" y="6507316"/>
            <a:ext cx="157094" cy="153888"/>
          </a:xfrm>
        </p:spPr>
        <p:txBody>
          <a:bodyPr/>
          <a:lstStyle/>
          <a:p>
            <a:pPr algn="r"/>
            <a:fld id="{F3477EC8-074D-41C4-94AE-E9EA7CEEA348}" type="slidenum">
              <a:rPr lang="en-US" smtClean="0"/>
              <a:pPr algn="r"/>
              <a:t>73</a:t>
            </a:fld>
            <a:endParaRPr lang="en-US" dirty="0"/>
          </a:p>
        </p:txBody>
      </p:sp>
    </p:spTree>
    <p:extLst>
      <p:ext uri="{BB962C8B-B14F-4D97-AF65-F5344CB8AC3E}">
        <p14:creationId xmlns:p14="http://schemas.microsoft.com/office/powerpoint/2010/main" val="35294041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Functional Behavior Assessment (FBA): </a:t>
            </a:r>
            <a:r>
              <a:rPr lang="en-US" b="0" dirty="0" smtClean="0"/>
              <a:t>Ryan</a:t>
            </a:r>
            <a:endParaRPr lang="en-US" b="0" dirty="0"/>
          </a:p>
        </p:txBody>
      </p:sp>
      <p:graphicFrame>
        <p:nvGraphicFramePr>
          <p:cNvPr id="6" name="Table 5" descr="A two by two table that shows the functional behavior assessment (F B A) for Ryan. Under Behaviors, the following are listed - Pushing peers while in line, pulling peers' hair during lessons, yelling out, hiding under desk, and running out of class. Under the second column, function - the following are listed - Gain attention form peers, and avoid difficult tasks/gain attention from peers. "/>
          <p:cNvGraphicFramePr>
            <a:graphicFrameLocks noGrp="1"/>
          </p:cNvGraphicFramePr>
          <p:nvPr>
            <p:extLst>
              <p:ext uri="{D42A27DB-BD31-4B8C-83A1-F6EECF244321}">
                <p14:modId xmlns:p14="http://schemas.microsoft.com/office/powerpoint/2010/main" val="486784741"/>
              </p:ext>
            </p:extLst>
          </p:nvPr>
        </p:nvGraphicFramePr>
        <p:xfrm>
          <a:off x="581890" y="2327562"/>
          <a:ext cx="8406245" cy="3373792"/>
        </p:xfrm>
        <a:graphic>
          <a:graphicData uri="http://schemas.openxmlformats.org/drawingml/2006/table">
            <a:tbl>
              <a:tblPr firstRow="1" firstCol="1" bandRow="1"/>
              <a:tblGrid>
                <a:gridCol w="4206975"/>
                <a:gridCol w="4199270"/>
              </a:tblGrid>
              <a:tr h="502480">
                <a:tc>
                  <a:txBody>
                    <a:bodyPr/>
                    <a:lstStyle/>
                    <a:p>
                      <a:pPr marL="0" marR="0" algn="ctr">
                        <a:lnSpc>
                          <a:spcPct val="115000"/>
                        </a:lnSpc>
                        <a:spcBef>
                          <a:spcPts val="0"/>
                        </a:spcBef>
                        <a:spcAft>
                          <a:spcPts val="0"/>
                        </a:spcAft>
                      </a:pPr>
                      <a:r>
                        <a:rPr lang="en-US" sz="2400" b="1" dirty="0">
                          <a:effectLst/>
                          <a:latin typeface="Calibri"/>
                          <a:ea typeface="Calibri"/>
                          <a:cs typeface="Times New Roman"/>
                        </a:rPr>
                        <a:t> </a:t>
                      </a:r>
                      <a:r>
                        <a:rPr lang="en-US" sz="2400" b="1" dirty="0" smtClean="0">
                          <a:effectLst/>
                          <a:latin typeface="Calibri"/>
                          <a:ea typeface="Calibri"/>
                          <a:cs typeface="Times New Roman"/>
                        </a:rPr>
                        <a:t>Behavior</a:t>
                      </a:r>
                      <a:endParaRPr lang="en-US"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400" b="1" dirty="0" smtClean="0">
                          <a:effectLst/>
                          <a:latin typeface="Calibri"/>
                          <a:ea typeface="Calibri"/>
                          <a:cs typeface="Times New Roman"/>
                        </a:rPr>
                        <a:t>Function</a:t>
                      </a:r>
                      <a:r>
                        <a:rPr lang="en-US" sz="2400" b="1"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871312">
                <a:tc>
                  <a:txBody>
                    <a:bodyPr/>
                    <a:lstStyle/>
                    <a:p>
                      <a:pPr marL="0" marR="0">
                        <a:lnSpc>
                          <a:spcPct val="115000"/>
                        </a:lnSpc>
                        <a:spcBef>
                          <a:spcPts val="0"/>
                        </a:spcBef>
                        <a:spcAft>
                          <a:spcPts val="0"/>
                        </a:spcAft>
                      </a:pPr>
                      <a:endParaRPr lang="en-US" sz="2000" dirty="0" smtClean="0">
                        <a:effectLst/>
                        <a:latin typeface="Calibri"/>
                        <a:ea typeface="Calibri"/>
                        <a:cs typeface="Times New Roman"/>
                      </a:endParaRPr>
                    </a:p>
                    <a:p>
                      <a:pPr marL="342900" marR="0" indent="-342900">
                        <a:lnSpc>
                          <a:spcPct val="115000"/>
                        </a:lnSpc>
                        <a:spcBef>
                          <a:spcPts val="0"/>
                        </a:spcBef>
                        <a:spcAft>
                          <a:spcPts val="0"/>
                        </a:spcAft>
                        <a:buFont typeface="Arial" pitchFamily="34" charset="0"/>
                        <a:buChar char="•"/>
                      </a:pPr>
                      <a:r>
                        <a:rPr lang="en-US" sz="2000" dirty="0" smtClean="0">
                          <a:effectLst/>
                          <a:latin typeface="Calibri"/>
                          <a:ea typeface="Calibri"/>
                          <a:cs typeface="Times New Roman"/>
                        </a:rPr>
                        <a:t>Pushing peers while in line</a:t>
                      </a:r>
                    </a:p>
                    <a:p>
                      <a:pPr marL="342900" marR="0" indent="-342900">
                        <a:lnSpc>
                          <a:spcPct val="115000"/>
                        </a:lnSpc>
                        <a:spcBef>
                          <a:spcPts val="0"/>
                        </a:spcBef>
                        <a:spcAft>
                          <a:spcPts val="0"/>
                        </a:spcAft>
                        <a:buFont typeface="Arial" pitchFamily="34" charset="0"/>
                        <a:buChar char="•"/>
                      </a:pPr>
                      <a:r>
                        <a:rPr lang="en-US" sz="2000" dirty="0" smtClean="0">
                          <a:effectLst/>
                          <a:latin typeface="Calibri"/>
                          <a:ea typeface="Calibri"/>
                          <a:cs typeface="Times New Roman"/>
                        </a:rPr>
                        <a:t>Pulling peers’ hair during lessons</a:t>
                      </a:r>
                    </a:p>
                    <a:p>
                      <a:pPr marL="342900" marR="0" indent="-342900">
                        <a:lnSpc>
                          <a:spcPct val="115000"/>
                        </a:lnSpc>
                        <a:spcBef>
                          <a:spcPts val="0"/>
                        </a:spcBef>
                        <a:spcAft>
                          <a:spcPts val="0"/>
                        </a:spcAft>
                        <a:buFont typeface="Arial" pitchFamily="34" charset="0"/>
                        <a:buChar char="•"/>
                      </a:pPr>
                      <a:r>
                        <a:rPr lang="en-US" sz="2000" dirty="0" smtClean="0">
                          <a:effectLst/>
                          <a:latin typeface="Calibri"/>
                          <a:ea typeface="Calibri"/>
                          <a:cs typeface="Times New Roman"/>
                        </a:rPr>
                        <a:t>Yelling out</a:t>
                      </a:r>
                    </a:p>
                    <a:p>
                      <a:pPr marL="342900" marR="0" indent="-342900">
                        <a:lnSpc>
                          <a:spcPct val="115000"/>
                        </a:lnSpc>
                        <a:spcBef>
                          <a:spcPts val="0"/>
                        </a:spcBef>
                        <a:spcAft>
                          <a:spcPts val="0"/>
                        </a:spcAft>
                        <a:buFont typeface="Arial" pitchFamily="34" charset="0"/>
                        <a:buChar char="•"/>
                      </a:pPr>
                      <a:endParaRPr lang="en-US" sz="2000" dirty="0" smtClean="0">
                        <a:effectLst/>
                        <a:latin typeface="Calibri"/>
                        <a:ea typeface="Calibri"/>
                        <a:cs typeface="Times New Roman"/>
                      </a:endParaRPr>
                    </a:p>
                    <a:p>
                      <a:pPr marL="342900" marR="0" indent="-342900">
                        <a:lnSpc>
                          <a:spcPct val="115000"/>
                        </a:lnSpc>
                        <a:spcBef>
                          <a:spcPts val="0"/>
                        </a:spcBef>
                        <a:spcAft>
                          <a:spcPts val="0"/>
                        </a:spcAft>
                        <a:buFont typeface="Arial" pitchFamily="34" charset="0"/>
                        <a:buChar char="•"/>
                      </a:pPr>
                      <a:r>
                        <a:rPr lang="en-US" sz="2000" dirty="0" smtClean="0">
                          <a:effectLst/>
                          <a:latin typeface="Calibri"/>
                          <a:ea typeface="Calibri"/>
                          <a:cs typeface="Times New Roman"/>
                        </a:rPr>
                        <a:t>Hiding under desk</a:t>
                      </a:r>
                    </a:p>
                    <a:p>
                      <a:pPr marL="342900" marR="0" indent="-342900">
                        <a:lnSpc>
                          <a:spcPct val="115000"/>
                        </a:lnSpc>
                        <a:spcBef>
                          <a:spcPts val="0"/>
                        </a:spcBef>
                        <a:spcAft>
                          <a:spcPts val="0"/>
                        </a:spcAft>
                        <a:buFont typeface="Arial" pitchFamily="34" charset="0"/>
                        <a:buChar char="•"/>
                      </a:pPr>
                      <a:r>
                        <a:rPr lang="en-US" sz="2000" dirty="0" smtClean="0">
                          <a:effectLst/>
                          <a:latin typeface="Calibri"/>
                          <a:ea typeface="Calibri"/>
                          <a:cs typeface="Times New Roman"/>
                        </a:rPr>
                        <a:t>Running out</a:t>
                      </a:r>
                      <a:r>
                        <a:rPr lang="en-US" sz="2000" baseline="0" dirty="0" smtClean="0">
                          <a:effectLst/>
                          <a:latin typeface="Calibri"/>
                          <a:ea typeface="Calibri"/>
                          <a:cs typeface="Times New Roman"/>
                        </a:rPr>
                        <a:t> of class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endParaRPr lang="en-US" sz="1600" dirty="0" smtClean="0">
                        <a:effectLst/>
                        <a:latin typeface="Calibri"/>
                        <a:ea typeface="Calibri"/>
                        <a:cs typeface="Times New Roman"/>
                      </a:endParaRPr>
                    </a:p>
                    <a:p>
                      <a:pPr marL="0" marR="0">
                        <a:lnSpc>
                          <a:spcPct val="115000"/>
                        </a:lnSpc>
                        <a:spcBef>
                          <a:spcPts val="0"/>
                        </a:spcBef>
                        <a:spcAft>
                          <a:spcPts val="0"/>
                        </a:spcAft>
                      </a:pPr>
                      <a:endParaRPr lang="en-US" sz="2000" dirty="0" smtClean="0">
                        <a:effectLst/>
                        <a:latin typeface="Calibri"/>
                        <a:ea typeface="Calibri"/>
                        <a:cs typeface="Times New Roman"/>
                      </a:endParaRPr>
                    </a:p>
                    <a:p>
                      <a:pPr marL="0" marR="0">
                        <a:lnSpc>
                          <a:spcPct val="115000"/>
                        </a:lnSpc>
                        <a:spcBef>
                          <a:spcPts val="0"/>
                        </a:spcBef>
                        <a:spcAft>
                          <a:spcPts val="0"/>
                        </a:spcAft>
                      </a:pPr>
                      <a:r>
                        <a:rPr lang="en-US" sz="2000" dirty="0" smtClean="0">
                          <a:effectLst/>
                          <a:latin typeface="Calibri"/>
                          <a:ea typeface="Calibri"/>
                          <a:cs typeface="Times New Roman"/>
                        </a:rPr>
                        <a:t>Gain attention from peers</a:t>
                      </a:r>
                    </a:p>
                    <a:p>
                      <a:pPr marL="0" marR="0">
                        <a:lnSpc>
                          <a:spcPct val="115000"/>
                        </a:lnSpc>
                        <a:spcBef>
                          <a:spcPts val="0"/>
                        </a:spcBef>
                        <a:spcAft>
                          <a:spcPts val="0"/>
                        </a:spcAft>
                      </a:pPr>
                      <a:endParaRPr lang="en-US" sz="2000" dirty="0" smtClean="0">
                        <a:effectLst/>
                        <a:latin typeface="Calibri"/>
                        <a:ea typeface="Calibri"/>
                        <a:cs typeface="Times New Roman"/>
                      </a:endParaRPr>
                    </a:p>
                    <a:p>
                      <a:pPr marL="0" marR="0">
                        <a:lnSpc>
                          <a:spcPct val="115000"/>
                        </a:lnSpc>
                        <a:spcBef>
                          <a:spcPts val="0"/>
                        </a:spcBef>
                        <a:spcAft>
                          <a:spcPts val="0"/>
                        </a:spcAft>
                      </a:pPr>
                      <a:endParaRPr lang="en-US" sz="2000" dirty="0" smtClean="0">
                        <a:effectLst/>
                        <a:latin typeface="Calibri"/>
                        <a:ea typeface="Calibri"/>
                        <a:cs typeface="Times New Roman"/>
                      </a:endParaRPr>
                    </a:p>
                    <a:p>
                      <a:pPr marL="0" marR="0">
                        <a:lnSpc>
                          <a:spcPct val="115000"/>
                        </a:lnSpc>
                        <a:spcBef>
                          <a:spcPts val="0"/>
                        </a:spcBef>
                        <a:spcAft>
                          <a:spcPts val="0"/>
                        </a:spcAft>
                      </a:pPr>
                      <a:r>
                        <a:rPr lang="en-US" sz="2000" dirty="0" smtClean="0">
                          <a:effectLst/>
                          <a:latin typeface="Calibri"/>
                          <a:ea typeface="Calibri"/>
                          <a:cs typeface="Times New Roman"/>
                        </a:rPr>
                        <a:t>Avoid</a:t>
                      </a:r>
                      <a:r>
                        <a:rPr lang="en-US" sz="2000" baseline="0" dirty="0" smtClean="0">
                          <a:effectLst/>
                          <a:latin typeface="Calibri"/>
                          <a:ea typeface="Calibri"/>
                          <a:cs typeface="Times New Roman"/>
                        </a:rPr>
                        <a:t> difficult tasks/gain attention from peers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7" name="Slide Number Placeholder 6"/>
          <p:cNvSpPr>
            <a:spLocks noGrp="1"/>
          </p:cNvSpPr>
          <p:nvPr>
            <p:ph type="sldNum" sz="quarter" idx="10"/>
          </p:nvPr>
        </p:nvSpPr>
        <p:spPr/>
        <p:txBody>
          <a:bodyPr/>
          <a:lstStyle/>
          <a:p>
            <a:pPr algn="r"/>
            <a:fld id="{F3477EC8-074D-41C4-94AE-E9EA7CEEA348}" type="slidenum">
              <a:rPr lang="en-US" smtClean="0"/>
              <a:pPr algn="r"/>
              <a:t>74</a:t>
            </a:fld>
            <a:endParaRPr lang="en-US" dirty="0"/>
          </a:p>
        </p:txBody>
      </p:sp>
    </p:spTree>
    <p:extLst>
      <p:ext uri="{BB962C8B-B14F-4D97-AF65-F5344CB8AC3E}">
        <p14:creationId xmlns:p14="http://schemas.microsoft.com/office/powerpoint/2010/main" val="22896198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Wingdings" pitchFamily="2" charset="2"/>
              <a:buChar char="§"/>
            </a:pPr>
            <a:r>
              <a:rPr lang="en-US" dirty="0"/>
              <a:t>The next step is to develop a behavior plan based on the </a:t>
            </a:r>
            <a:r>
              <a:rPr lang="en-US" dirty="0" smtClean="0"/>
              <a:t>FBA.</a:t>
            </a:r>
            <a:endParaRPr lang="en-US" dirty="0"/>
          </a:p>
          <a:p>
            <a:pPr marL="457200" indent="-457200">
              <a:buFont typeface="Wingdings" pitchFamily="2" charset="2"/>
              <a:buChar char="§"/>
            </a:pPr>
            <a:r>
              <a:rPr lang="en-US" dirty="0" smtClean="0"/>
              <a:t>The </a:t>
            </a:r>
            <a:r>
              <a:rPr lang="en-US" dirty="0"/>
              <a:t>plan should be clearly linked to the hypothesized function(s) of behavior.</a:t>
            </a:r>
          </a:p>
          <a:p>
            <a:pPr marL="457200" indent="-457200">
              <a:buFont typeface="Wingdings" pitchFamily="2" charset="2"/>
              <a:buChar char="§"/>
            </a:pPr>
            <a:r>
              <a:rPr lang="en-US" dirty="0" smtClean="0"/>
              <a:t>The </a:t>
            </a:r>
            <a:r>
              <a:rPr lang="en-US" dirty="0"/>
              <a:t>plan should be ambitious but feasible, targeting prioritized behaviors and setting achievable goals.</a:t>
            </a:r>
          </a:p>
          <a:p>
            <a:pPr marL="457200" indent="-457200">
              <a:buFont typeface="Wingdings" pitchFamily="2" charset="2"/>
              <a:buChar char="§"/>
            </a:pPr>
            <a:r>
              <a:rPr lang="en-US" dirty="0" smtClean="0"/>
              <a:t>The </a:t>
            </a:r>
            <a:r>
              <a:rPr lang="en-US" dirty="0"/>
              <a:t>plan will draw from principles of intensive intervention.</a:t>
            </a:r>
          </a:p>
        </p:txBody>
      </p:sp>
      <p:sp>
        <p:nvSpPr>
          <p:cNvPr id="2" name="Title 1"/>
          <p:cNvSpPr>
            <a:spLocks noGrp="1"/>
          </p:cNvSpPr>
          <p:nvPr>
            <p:ph type="title"/>
          </p:nvPr>
        </p:nvSpPr>
        <p:spPr/>
        <p:txBody>
          <a:bodyPr/>
          <a:lstStyle/>
          <a:p>
            <a:r>
              <a:rPr lang="en-US" dirty="0" smtClean="0"/>
              <a:t>Developing a Behavior Intervention Plan for Ryan</a:t>
            </a:r>
            <a:endParaRPr lang="en-US"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75</a:t>
            </a:fld>
            <a:endParaRPr lang="en-US" dirty="0"/>
          </a:p>
        </p:txBody>
      </p:sp>
    </p:spTree>
    <p:extLst>
      <p:ext uri="{BB962C8B-B14F-4D97-AF65-F5344CB8AC3E}">
        <p14:creationId xmlns:p14="http://schemas.microsoft.com/office/powerpoint/2010/main" val="7824247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800" b="0" dirty="0" smtClean="0"/>
              <a:t>Ryan’s Behavior Intervention Plan</a:t>
            </a:r>
            <a:endParaRPr lang="en-US" sz="4800" b="0" dirty="0"/>
          </a:p>
        </p:txBody>
      </p:sp>
      <p:sp>
        <p:nvSpPr>
          <p:cNvPr id="6" name="Slide Number Placeholder 1"/>
          <p:cNvSpPr>
            <a:spLocks noGrp="1"/>
          </p:cNvSpPr>
          <p:nvPr>
            <p:ph type="sldNum" sz="quarter" idx="10"/>
          </p:nvPr>
        </p:nvSpPr>
        <p:spPr/>
        <p:txBody>
          <a:bodyPr/>
          <a:lstStyle/>
          <a:p>
            <a:pPr algn="r"/>
            <a:fld id="{F3477EC8-074D-41C4-94AE-E9EA7CEEA348}" type="slidenum">
              <a:rPr lang="en-US" smtClean="0"/>
              <a:pPr algn="r"/>
              <a:t>76</a:t>
            </a:fld>
            <a:endParaRPr lang="en-US" dirty="0"/>
          </a:p>
        </p:txBody>
      </p:sp>
      <p:sp>
        <p:nvSpPr>
          <p:cNvPr id="3" name="Content Placeholder 2"/>
          <p:cNvSpPr>
            <a:spLocks noGrp="1"/>
          </p:cNvSpPr>
          <p:nvPr>
            <p:ph idx="1"/>
          </p:nvPr>
        </p:nvSpPr>
        <p:spPr/>
        <p:txBody>
          <a:bodyPr/>
          <a:lstStyle/>
          <a:p>
            <a:r>
              <a:rPr lang="en-US" dirty="0" smtClean="0"/>
              <a:t>Explicitly teach positive </a:t>
            </a:r>
            <a:r>
              <a:rPr lang="en-US" dirty="0"/>
              <a:t>replacement </a:t>
            </a:r>
            <a:r>
              <a:rPr lang="en-US" dirty="0" smtClean="0"/>
              <a:t>behaviors.</a:t>
            </a:r>
            <a:endParaRPr lang="en-US" dirty="0"/>
          </a:p>
          <a:p>
            <a:pPr lvl="1"/>
            <a:r>
              <a:rPr lang="en-US" sz="2000" dirty="0" smtClean="0"/>
              <a:t>Initiating </a:t>
            </a:r>
            <a:r>
              <a:rPr lang="en-US" sz="2000" dirty="0"/>
              <a:t>contact with </a:t>
            </a:r>
            <a:r>
              <a:rPr lang="en-US" sz="2000" dirty="0" smtClean="0"/>
              <a:t>peers. </a:t>
            </a:r>
          </a:p>
          <a:p>
            <a:pPr lvl="1"/>
            <a:r>
              <a:rPr lang="en-US" sz="2000" dirty="0" smtClean="0"/>
              <a:t>Appropriately </a:t>
            </a:r>
            <a:r>
              <a:rPr lang="en-US" sz="2000" dirty="0"/>
              <a:t>making requests</a:t>
            </a:r>
            <a:r>
              <a:rPr lang="en-US" sz="2000" dirty="0" smtClean="0"/>
              <a:t>.</a:t>
            </a:r>
          </a:p>
          <a:p>
            <a:pPr lvl="1"/>
            <a:r>
              <a:rPr lang="en-US" sz="2000" dirty="0" smtClean="0"/>
              <a:t>Instruction includes </a:t>
            </a:r>
            <a:r>
              <a:rPr lang="en-US" sz="2000" dirty="0"/>
              <a:t>examples, a rationale for why the behaviors are important, modeling, and practice.</a:t>
            </a:r>
          </a:p>
          <a:p>
            <a:r>
              <a:rPr lang="en-US" dirty="0" smtClean="0"/>
              <a:t>Continue check-ins with modified goals.</a:t>
            </a:r>
          </a:p>
          <a:p>
            <a:pPr lvl="1"/>
            <a:r>
              <a:rPr lang="en-US" sz="2000" dirty="0" smtClean="0"/>
              <a:t>Increased </a:t>
            </a:r>
            <a:r>
              <a:rPr lang="en-US" sz="2000" dirty="0"/>
              <a:t>opportunity for practice and </a:t>
            </a:r>
            <a:r>
              <a:rPr lang="en-US" sz="2000" dirty="0" smtClean="0"/>
              <a:t>prompting.</a:t>
            </a:r>
          </a:p>
          <a:p>
            <a:pPr lvl="1"/>
            <a:r>
              <a:rPr lang="en-US" sz="2000" dirty="0" smtClean="0"/>
              <a:t>Reinforcement </a:t>
            </a:r>
            <a:r>
              <a:rPr lang="en-US" sz="2000" dirty="0"/>
              <a:t>for appropriate behavior.</a:t>
            </a:r>
          </a:p>
          <a:p>
            <a:endParaRPr lang="en-US" dirty="0"/>
          </a:p>
        </p:txBody>
      </p:sp>
    </p:spTree>
    <p:extLst>
      <p:ext uri="{BB962C8B-B14F-4D97-AF65-F5344CB8AC3E}">
        <p14:creationId xmlns:p14="http://schemas.microsoft.com/office/powerpoint/2010/main" val="32171285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32" y="688072"/>
            <a:ext cx="8737768" cy="1108907"/>
          </a:xfrm>
        </p:spPr>
        <p:txBody>
          <a:bodyPr>
            <a:normAutofit fontScale="90000"/>
          </a:bodyPr>
          <a:lstStyle/>
          <a:p>
            <a:r>
              <a:rPr lang="en-US" dirty="0" smtClean="0"/>
              <a:t>Monitoring Progress for Intensive Intervention: Direct Behavior Rating (DBR)</a:t>
            </a:r>
            <a:endParaRPr lang="en-US" dirty="0"/>
          </a:p>
        </p:txBody>
      </p:sp>
      <p:sp>
        <p:nvSpPr>
          <p:cNvPr id="3" name="Content Placeholder 2"/>
          <p:cNvSpPr>
            <a:spLocks noGrp="1"/>
          </p:cNvSpPr>
          <p:nvPr>
            <p:ph idx="1"/>
          </p:nvPr>
        </p:nvSpPr>
        <p:spPr>
          <a:xfrm>
            <a:off x="618786" y="1903148"/>
            <a:ext cx="8229000" cy="4702175"/>
          </a:xfrm>
        </p:spPr>
        <p:txBody>
          <a:bodyPr/>
          <a:lstStyle/>
          <a:p>
            <a:r>
              <a:rPr lang="en-US" dirty="0" smtClean="0"/>
              <a:t>The </a:t>
            </a:r>
            <a:r>
              <a:rPr lang="en-US" dirty="0"/>
              <a:t>team defined two behaviors to track using DBR: </a:t>
            </a:r>
          </a:p>
          <a:p>
            <a:pPr lvl="1"/>
            <a:r>
              <a:rPr lang="en-US" sz="2000" dirty="0"/>
              <a:t>Disruptive behavior</a:t>
            </a:r>
          </a:p>
          <a:p>
            <a:pPr lvl="1"/>
            <a:r>
              <a:rPr lang="en-US" sz="2000" dirty="0"/>
              <a:t>Academic </a:t>
            </a:r>
            <a:r>
              <a:rPr lang="en-US" sz="2000" dirty="0" smtClean="0"/>
              <a:t>engagement</a:t>
            </a:r>
            <a:endParaRPr lang="en-US" sz="2000" dirty="0"/>
          </a:p>
          <a:p>
            <a:r>
              <a:rPr lang="en-US" dirty="0" smtClean="0"/>
              <a:t>Teachers also kept a tally of appropriate requests for assistance.</a:t>
            </a:r>
            <a:endParaRPr lang="en-US" dirty="0"/>
          </a:p>
        </p:txBody>
      </p:sp>
      <p:pic>
        <p:nvPicPr>
          <p:cNvPr id="7" name="Picture 2" descr="A scale that shows the percent of total times - goes from 0, 0 percent (never) to 5, 50 percent (sometimes) and 10, 100 percent (al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82" y="4169648"/>
            <a:ext cx="7601000" cy="154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0"/>
          </p:nvPr>
        </p:nvSpPr>
        <p:spPr/>
        <p:txBody>
          <a:bodyPr/>
          <a:lstStyle/>
          <a:p>
            <a:pPr algn="r"/>
            <a:fld id="{F3477EC8-074D-41C4-94AE-E9EA7CEEA348}" type="slidenum">
              <a:rPr lang="en-US" smtClean="0"/>
              <a:pPr algn="r"/>
              <a:t>77</a:t>
            </a:fld>
            <a:endParaRPr lang="en-US" dirty="0"/>
          </a:p>
        </p:txBody>
      </p:sp>
    </p:spTree>
    <p:extLst>
      <p:ext uri="{BB962C8B-B14F-4D97-AF65-F5344CB8AC3E}">
        <p14:creationId xmlns:p14="http://schemas.microsoft.com/office/powerpoint/2010/main" val="13381281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Review of Ryan’s DBR and ODR data after </a:t>
            </a:r>
            <a:r>
              <a:rPr lang="en-US" dirty="0" smtClean="0"/>
              <a:t>six </a:t>
            </a:r>
            <a:r>
              <a:rPr lang="en-US" dirty="0"/>
              <a:t>weeks indicated that his behavior plan was working. </a:t>
            </a:r>
            <a:endParaRPr lang="en-US" dirty="0" smtClean="0"/>
          </a:p>
          <a:p>
            <a:pPr marL="0" indent="0">
              <a:buNone/>
            </a:pPr>
            <a:endParaRPr lang="en-US" dirty="0" smtClean="0"/>
          </a:p>
          <a:p>
            <a:r>
              <a:rPr lang="en-US" dirty="0" smtClean="0"/>
              <a:t>DBR </a:t>
            </a:r>
            <a:r>
              <a:rPr lang="en-US" dirty="0"/>
              <a:t>data </a:t>
            </a:r>
            <a:r>
              <a:rPr lang="en-US" dirty="0" smtClean="0"/>
              <a:t>reached </a:t>
            </a:r>
            <a:r>
              <a:rPr lang="en-US" dirty="0"/>
              <a:t>typical class levels (</a:t>
            </a:r>
            <a:r>
              <a:rPr lang="en-US" dirty="0" smtClean="0"/>
              <a:t>80 percent </a:t>
            </a:r>
            <a:r>
              <a:rPr lang="en-US" dirty="0"/>
              <a:t>for academic engagement, </a:t>
            </a:r>
            <a:r>
              <a:rPr lang="en-US" dirty="0" smtClean="0"/>
              <a:t>10 percent </a:t>
            </a:r>
            <a:r>
              <a:rPr lang="en-US" dirty="0"/>
              <a:t>for disruptive behavior</a:t>
            </a:r>
            <a:r>
              <a:rPr lang="en-US" dirty="0" smtClean="0"/>
              <a:t>). </a:t>
            </a:r>
          </a:p>
          <a:p>
            <a:r>
              <a:rPr lang="en-US" dirty="0" smtClean="0"/>
              <a:t>ODRs decreased. </a:t>
            </a:r>
          </a:p>
          <a:p>
            <a:r>
              <a:rPr lang="en-US" dirty="0"/>
              <a:t>R</a:t>
            </a:r>
            <a:r>
              <a:rPr lang="en-US" dirty="0" smtClean="0"/>
              <a:t>eached </a:t>
            </a:r>
            <a:r>
              <a:rPr lang="en-US" dirty="0"/>
              <a:t>his goals on his daily report card </a:t>
            </a:r>
            <a:r>
              <a:rPr lang="en-US" dirty="0" smtClean="0"/>
              <a:t>90 percent </a:t>
            </a:r>
            <a:r>
              <a:rPr lang="en-US" dirty="0"/>
              <a:t>of the time. </a:t>
            </a:r>
          </a:p>
          <a:p>
            <a:endParaRPr lang="en-US" dirty="0"/>
          </a:p>
        </p:txBody>
      </p:sp>
      <p:sp>
        <p:nvSpPr>
          <p:cNvPr id="2" name="Title 1"/>
          <p:cNvSpPr>
            <a:spLocks noGrp="1"/>
          </p:cNvSpPr>
          <p:nvPr>
            <p:ph type="title"/>
          </p:nvPr>
        </p:nvSpPr>
        <p:spPr/>
        <p:txBody>
          <a:bodyPr>
            <a:noAutofit/>
          </a:bodyPr>
          <a:lstStyle/>
          <a:p>
            <a:r>
              <a:rPr lang="en-US" dirty="0" smtClean="0"/>
              <a:t>Evaluation of Ryan’s Progress </a:t>
            </a:r>
            <a:endParaRPr lang="en-US" b="0" dirty="0"/>
          </a:p>
        </p:txBody>
      </p:sp>
      <p:sp>
        <p:nvSpPr>
          <p:cNvPr id="5" name="Slide Number Placeholder 4"/>
          <p:cNvSpPr>
            <a:spLocks noGrp="1"/>
          </p:cNvSpPr>
          <p:nvPr>
            <p:ph type="sldNum" sz="quarter" idx="10"/>
          </p:nvPr>
        </p:nvSpPr>
        <p:spPr/>
        <p:txBody>
          <a:bodyPr/>
          <a:lstStyle/>
          <a:p>
            <a:fld id="{4DBB3109-6B36-4C42-ABE5-993D6B0A452A}" type="slidenum">
              <a:rPr lang="en-US" smtClean="0"/>
              <a:pPr/>
              <a:t>78</a:t>
            </a:fld>
            <a:endParaRPr lang="en-US" dirty="0"/>
          </a:p>
        </p:txBody>
      </p:sp>
    </p:spTree>
    <p:extLst>
      <p:ext uri="{BB962C8B-B14F-4D97-AF65-F5344CB8AC3E}">
        <p14:creationId xmlns:p14="http://schemas.microsoft.com/office/powerpoint/2010/main" val="12755530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Ryan’s </a:t>
            </a:r>
            <a:r>
              <a:rPr lang="en-US" dirty="0"/>
              <a:t>teachers reported that he was making progress in his social interactions</a:t>
            </a:r>
            <a:r>
              <a:rPr lang="en-US" dirty="0" smtClean="0"/>
              <a:t>. A </a:t>
            </a:r>
            <a:r>
              <a:rPr lang="en-US" dirty="0"/>
              <a:t>tally kept by Ryan’s teacher indicated that he appropriately asked for help with a task when he did not understand </a:t>
            </a:r>
            <a:r>
              <a:rPr lang="en-US" dirty="0" smtClean="0"/>
              <a:t>70 percent </a:t>
            </a:r>
            <a:r>
              <a:rPr lang="en-US" dirty="0"/>
              <a:t>of the time</a:t>
            </a:r>
            <a:r>
              <a:rPr lang="en-US" dirty="0" smtClean="0"/>
              <a:t>.</a:t>
            </a:r>
            <a:endParaRPr lang="en-US" dirty="0"/>
          </a:p>
          <a:p>
            <a:r>
              <a:rPr lang="en-US" dirty="0"/>
              <a:t>The team determined that Ryan continued to need this level of support to be successful, so they decided to continue to implement the plan, </a:t>
            </a:r>
            <a:r>
              <a:rPr lang="en-US" dirty="0" smtClean="0"/>
              <a:t>as well as collect </a:t>
            </a:r>
            <a:r>
              <a:rPr lang="en-US" dirty="0"/>
              <a:t>and regularly evaluate progress data. </a:t>
            </a:r>
          </a:p>
          <a:p>
            <a:endParaRPr lang="en-US" dirty="0"/>
          </a:p>
        </p:txBody>
      </p:sp>
      <p:sp>
        <p:nvSpPr>
          <p:cNvPr id="2" name="Title 1"/>
          <p:cNvSpPr>
            <a:spLocks noGrp="1"/>
          </p:cNvSpPr>
          <p:nvPr>
            <p:ph type="title"/>
          </p:nvPr>
        </p:nvSpPr>
        <p:spPr/>
        <p:txBody>
          <a:bodyPr>
            <a:noAutofit/>
          </a:bodyPr>
          <a:lstStyle/>
          <a:p>
            <a:r>
              <a:rPr lang="en-US" dirty="0" smtClean="0"/>
              <a:t>Evaluation of Ryan’s Progress</a:t>
            </a:r>
            <a:endParaRPr lang="en-US" b="0" dirty="0"/>
          </a:p>
        </p:txBody>
      </p:sp>
      <p:sp>
        <p:nvSpPr>
          <p:cNvPr id="5" name="Slide Number Placeholder 4"/>
          <p:cNvSpPr>
            <a:spLocks noGrp="1"/>
          </p:cNvSpPr>
          <p:nvPr>
            <p:ph type="sldNum" sz="quarter" idx="10"/>
          </p:nvPr>
        </p:nvSpPr>
        <p:spPr/>
        <p:txBody>
          <a:bodyPr/>
          <a:lstStyle/>
          <a:p>
            <a:fld id="{4DBB3109-6B36-4C42-ABE5-993D6B0A452A}" type="slidenum">
              <a:rPr lang="en-US" smtClean="0"/>
              <a:pPr/>
              <a:t>79</a:t>
            </a:fld>
            <a:endParaRPr lang="en-US" dirty="0"/>
          </a:p>
        </p:txBody>
      </p:sp>
    </p:spTree>
    <p:extLst>
      <p:ext uri="{BB962C8B-B14F-4D97-AF65-F5344CB8AC3E}">
        <p14:creationId xmlns:p14="http://schemas.microsoft.com/office/powerpoint/2010/main" val="326198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Rationale for </a:t>
            </a:r>
            <a:r>
              <a:rPr lang="en-US" dirty="0"/>
              <a:t>Intensive Intervention: </a:t>
            </a:r>
            <a:r>
              <a:rPr lang="en-US" dirty="0" smtClean="0"/>
              <a:t>Dropout Rates </a:t>
            </a:r>
            <a:endParaRPr lang="en-US" dirty="0"/>
          </a:p>
        </p:txBody>
      </p:sp>
      <p:sp>
        <p:nvSpPr>
          <p:cNvPr id="2" name="Content Placeholder 1"/>
          <p:cNvSpPr>
            <a:spLocks noGrp="1"/>
          </p:cNvSpPr>
          <p:nvPr>
            <p:ph idx="1"/>
          </p:nvPr>
        </p:nvSpPr>
        <p:spPr/>
        <p:txBody>
          <a:bodyPr/>
          <a:lstStyle/>
          <a:p>
            <a:r>
              <a:rPr lang="en-US" sz="2800" dirty="0" smtClean="0"/>
              <a:t>All students (2010): 7.4 percent </a:t>
            </a:r>
          </a:p>
          <a:p>
            <a:r>
              <a:rPr lang="en-US" sz="2800" dirty="0" smtClean="0"/>
              <a:t>All students with disabilities (2006): </a:t>
            </a:r>
            <a:r>
              <a:rPr lang="en-US" sz="2800" dirty="0"/>
              <a:t>26.2 percent</a:t>
            </a:r>
            <a:endParaRPr lang="en-US" sz="2800" dirty="0" smtClean="0"/>
          </a:p>
          <a:p>
            <a:pPr lvl="1"/>
            <a:r>
              <a:rPr lang="en-US" sz="2200" dirty="0" smtClean="0"/>
              <a:t>Learning disabilities: 25.1</a:t>
            </a:r>
            <a:r>
              <a:rPr lang="en-US" sz="2400" dirty="0"/>
              <a:t> percent</a:t>
            </a:r>
            <a:r>
              <a:rPr lang="en-US" sz="2200" dirty="0" smtClean="0"/>
              <a:t> </a:t>
            </a:r>
          </a:p>
          <a:p>
            <a:pPr lvl="1"/>
            <a:r>
              <a:rPr lang="en-US" sz="2200" dirty="0"/>
              <a:t>Emotional </a:t>
            </a:r>
            <a:r>
              <a:rPr lang="en-US" sz="2200" dirty="0" smtClean="0"/>
              <a:t>disturbance</a:t>
            </a:r>
            <a:r>
              <a:rPr lang="en-US" sz="2200" dirty="0"/>
              <a:t>: </a:t>
            </a:r>
            <a:r>
              <a:rPr lang="en-US" sz="2200" dirty="0" smtClean="0"/>
              <a:t>44.9</a:t>
            </a:r>
            <a:r>
              <a:rPr lang="en-US" sz="2400" dirty="0"/>
              <a:t> percent</a:t>
            </a:r>
            <a:r>
              <a:rPr lang="en-US" sz="2200" dirty="0" smtClean="0"/>
              <a:t> </a:t>
            </a:r>
          </a:p>
          <a:p>
            <a:pPr lvl="1"/>
            <a:r>
              <a:rPr lang="en-US" sz="2200" dirty="0" smtClean="0"/>
              <a:t>Intellectual Disability (formerly mental retardation): 22.3</a:t>
            </a:r>
            <a:r>
              <a:rPr lang="en-US" sz="2400" dirty="0"/>
              <a:t> percent</a:t>
            </a:r>
            <a:endParaRPr lang="en-US" sz="2200" dirty="0" smtClean="0"/>
          </a:p>
          <a:p>
            <a:pPr lvl="1"/>
            <a:r>
              <a:rPr lang="en-US" sz="2200" dirty="0" smtClean="0"/>
              <a:t>Other health impaired: 23.4</a:t>
            </a:r>
            <a:r>
              <a:rPr lang="en-US" sz="2400" dirty="0"/>
              <a:t> percent</a:t>
            </a:r>
            <a:r>
              <a:rPr lang="en-US" sz="2200" dirty="0" smtClean="0"/>
              <a:t> </a:t>
            </a:r>
            <a:endParaRPr lang="en-US" sz="2200" dirty="0"/>
          </a:p>
        </p:txBody>
      </p:sp>
      <p:sp>
        <p:nvSpPr>
          <p:cNvPr id="5" name="TextBox 4"/>
          <p:cNvSpPr txBox="1"/>
          <p:nvPr/>
        </p:nvSpPr>
        <p:spPr>
          <a:xfrm>
            <a:off x="978800" y="5409127"/>
            <a:ext cx="7997782" cy="338554"/>
          </a:xfrm>
          <a:prstGeom prst="rect">
            <a:avLst/>
          </a:prstGeom>
          <a:noFill/>
        </p:spPr>
        <p:txBody>
          <a:bodyPr wrap="square" rtlCol="0">
            <a:spAutoFit/>
          </a:bodyPr>
          <a:lstStyle/>
          <a:p>
            <a:pPr algn="r"/>
            <a:r>
              <a:rPr lang="en-US" sz="1600" dirty="0" smtClean="0"/>
              <a:t>(Aud et al., 2012; Planty et al., 2008)</a:t>
            </a:r>
            <a:endParaRPr lang="en-US" sz="16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38508989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Wingdings" pitchFamily="2" charset="2"/>
              <a:buChar char="§"/>
            </a:pPr>
            <a:r>
              <a:rPr lang="en-US" sz="2400" dirty="0" smtClean="0"/>
              <a:t>DBI is an ongoing process that comprises ongoing assessment, intervention, evaluation, and adjustment to maximize student outcomes. </a:t>
            </a:r>
          </a:p>
          <a:p>
            <a:pPr marL="342900" indent="-342900">
              <a:buFont typeface="Wingdings" pitchFamily="2" charset="2"/>
              <a:buChar char="§"/>
            </a:pPr>
            <a:r>
              <a:rPr lang="en-US" sz="2400" dirty="0" smtClean="0"/>
              <a:t>Intensive interventions will not look the same for all students. They are individualized based on unique needs.</a:t>
            </a:r>
          </a:p>
          <a:p>
            <a:pPr marL="342900" indent="-342900">
              <a:buFont typeface="Wingdings" pitchFamily="2" charset="2"/>
              <a:buChar char="§"/>
            </a:pPr>
            <a:r>
              <a:rPr lang="en-US" sz="2400" dirty="0" smtClean="0"/>
              <a:t>Students requiring intensive intervention are likely to need it for a significant time.</a:t>
            </a:r>
          </a:p>
        </p:txBody>
      </p:sp>
      <p:sp>
        <p:nvSpPr>
          <p:cNvPr id="2" name="Title 1"/>
          <p:cNvSpPr>
            <a:spLocks noGrp="1"/>
          </p:cNvSpPr>
          <p:nvPr>
            <p:ph type="title"/>
          </p:nvPr>
        </p:nvSpPr>
        <p:spPr/>
        <p:txBody>
          <a:bodyPr/>
          <a:lstStyle/>
          <a:p>
            <a:r>
              <a:rPr lang="en-US" dirty="0" smtClean="0"/>
              <a:t>In Summary </a:t>
            </a:r>
            <a:endParaRPr lang="en-US"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80</a:t>
            </a:fld>
            <a:endParaRPr lang="en-US" dirty="0"/>
          </a:p>
        </p:txBody>
      </p:sp>
    </p:spTree>
    <p:extLst>
      <p:ext uri="{BB962C8B-B14F-4D97-AF65-F5344CB8AC3E}">
        <p14:creationId xmlns:p14="http://schemas.microsoft.com/office/powerpoint/2010/main" val="27186264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r>
              <a:rPr lang="en-US" dirty="0" smtClean="0"/>
              <a:t>DBI is intense—relatively few students should need it (3 percent to 5</a:t>
            </a:r>
            <a:r>
              <a:rPr lang="en-US" dirty="0"/>
              <a:t> </a:t>
            </a:r>
            <a:r>
              <a:rPr lang="en-US" dirty="0" smtClean="0"/>
              <a:t>percent of the school population).</a:t>
            </a:r>
          </a:p>
          <a:p>
            <a:pPr>
              <a:buFont typeface="Wingdings" pitchFamily="2" charset="2"/>
              <a:buChar char="§"/>
            </a:pPr>
            <a:r>
              <a:rPr lang="en-US" dirty="0" smtClean="0"/>
              <a:t>Academic and behavior supports do not exist in isolation.</a:t>
            </a:r>
          </a:p>
          <a:p>
            <a:pPr>
              <a:buFont typeface="Wingdings" pitchFamily="2" charset="2"/>
              <a:buChar char="§"/>
            </a:pPr>
            <a:r>
              <a:rPr lang="en-US" dirty="0" smtClean="0"/>
              <a:t>Don’t make too many intervention adaptations at the same time.</a:t>
            </a:r>
          </a:p>
        </p:txBody>
      </p:sp>
      <p:sp>
        <p:nvSpPr>
          <p:cNvPr id="2" name="Title 1"/>
          <p:cNvSpPr>
            <a:spLocks noGrp="1"/>
          </p:cNvSpPr>
          <p:nvPr>
            <p:ph type="title"/>
          </p:nvPr>
        </p:nvSpPr>
        <p:spPr/>
        <p:txBody>
          <a:bodyPr/>
          <a:lstStyle/>
          <a:p>
            <a:r>
              <a:rPr lang="en-US" dirty="0" smtClean="0"/>
              <a:t>Things to Remember</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81</a:t>
            </a:fld>
            <a:endParaRPr lang="en-US" dirty="0"/>
          </a:p>
        </p:txBody>
      </p:sp>
    </p:spTree>
    <p:extLst>
      <p:ext uri="{BB962C8B-B14F-4D97-AF65-F5344CB8AC3E}">
        <p14:creationId xmlns:p14="http://schemas.microsoft.com/office/powerpoint/2010/main" val="33177632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r>
              <a:rPr lang="en-US" dirty="0" smtClean="0"/>
              <a:t>Every student presents unique needs. While our examples provide an illustration of the DBI process, it will vary based on individual needs. Some DBI processes will be much more involved than others.</a:t>
            </a:r>
          </a:p>
          <a:p>
            <a:pPr>
              <a:buFont typeface="Wingdings" pitchFamily="2" charset="2"/>
              <a:buChar char="§"/>
            </a:pPr>
            <a:r>
              <a:rPr lang="en-US" dirty="0" smtClean="0"/>
              <a:t>Areas of need may vary by domain. For example, a student may require intensive intervention in reading but not in mathematics. Data should drive these determinations.</a:t>
            </a:r>
          </a:p>
        </p:txBody>
      </p:sp>
      <p:sp>
        <p:nvSpPr>
          <p:cNvPr id="2" name="Title 1"/>
          <p:cNvSpPr>
            <a:spLocks noGrp="1"/>
          </p:cNvSpPr>
          <p:nvPr>
            <p:ph type="title"/>
          </p:nvPr>
        </p:nvSpPr>
        <p:spPr/>
        <p:txBody>
          <a:bodyPr/>
          <a:lstStyle/>
          <a:p>
            <a:r>
              <a:rPr lang="en-US" dirty="0" smtClean="0"/>
              <a:t>Keep in mind…</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82</a:t>
            </a:fld>
            <a:endParaRPr lang="en-US" dirty="0"/>
          </a:p>
        </p:txBody>
      </p:sp>
    </p:spTree>
    <p:extLst>
      <p:ext uri="{BB962C8B-B14F-4D97-AF65-F5344CB8AC3E}">
        <p14:creationId xmlns:p14="http://schemas.microsoft.com/office/powerpoint/2010/main" val="11986857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smtClean="0"/>
              <a:t>Name the five components of the DBI process.</a:t>
            </a:r>
          </a:p>
          <a:p>
            <a:pPr marL="514350" indent="-514350">
              <a:buAutoNum type="arabicPeriod"/>
            </a:pPr>
            <a:r>
              <a:rPr lang="en-US" dirty="0" smtClean="0"/>
              <a:t>What are two features that distinguish secondary (Tier 2) and intensive (Tier 3) interventions?</a:t>
            </a:r>
          </a:p>
          <a:p>
            <a:pPr marL="514350" indent="-514350">
              <a:buAutoNum type="arabicPeriod"/>
            </a:pPr>
            <a:r>
              <a:rPr lang="en-US" dirty="0" smtClean="0"/>
              <a:t>What is the difference between a quantitative and qualitative change to instruction/intervention? Give an example of each type of change.</a:t>
            </a:r>
          </a:p>
        </p:txBody>
      </p:sp>
      <p:sp>
        <p:nvSpPr>
          <p:cNvPr id="2" name="Title 1"/>
          <p:cNvSpPr>
            <a:spLocks noGrp="1"/>
          </p:cNvSpPr>
          <p:nvPr>
            <p:ph type="title"/>
          </p:nvPr>
        </p:nvSpPr>
        <p:spPr/>
        <p:txBody>
          <a:bodyPr/>
          <a:lstStyle/>
          <a:p>
            <a:r>
              <a:rPr lang="en-US" dirty="0" smtClean="0"/>
              <a:t>Quick Quiz</a:t>
            </a:r>
            <a:endParaRPr lang="en-US"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83</a:t>
            </a:fld>
            <a:endParaRPr lang="en-US" dirty="0"/>
          </a:p>
        </p:txBody>
      </p:sp>
    </p:spTree>
    <p:extLst>
      <p:ext uri="{BB962C8B-B14F-4D97-AF65-F5344CB8AC3E}">
        <p14:creationId xmlns:p14="http://schemas.microsoft.com/office/powerpoint/2010/main" val="24069156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This module was produced under the U.S. Department of Education, Office of Special Education Programs, Award No. H326Q110005. Celia Rosenquist serves as the project officer. </a:t>
            </a:r>
          </a:p>
          <a:p>
            <a:endParaRPr lang="en-US" sz="2400" dirty="0" smtClean="0"/>
          </a:p>
          <a:p>
            <a:r>
              <a:rPr lang="en-US" sz="2400" dirty="0" smtClean="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endParaRPr lang="en-US" sz="2400" dirty="0"/>
          </a:p>
        </p:txBody>
      </p:sp>
      <p:sp>
        <p:nvSpPr>
          <p:cNvPr id="2" name="Title 1"/>
          <p:cNvSpPr>
            <a:spLocks noGrp="1"/>
          </p:cNvSpPr>
          <p:nvPr>
            <p:ph type="title"/>
          </p:nvPr>
        </p:nvSpPr>
        <p:spPr/>
        <p:txBody>
          <a:bodyPr/>
          <a:lstStyle/>
          <a:p>
            <a:r>
              <a:rPr lang="en-US" dirty="0" smtClean="0"/>
              <a:t>Disclaimer</a:t>
            </a:r>
            <a:endParaRPr lang="en-US" dirty="0"/>
          </a:p>
        </p:txBody>
      </p:sp>
      <p:sp>
        <p:nvSpPr>
          <p:cNvPr id="4" name="Slide Number Placeholder 5"/>
          <p:cNvSpPr>
            <a:spLocks noGrp="1"/>
          </p:cNvSpPr>
          <p:nvPr>
            <p:ph type="sldNum" sz="quarter" idx="10"/>
          </p:nvPr>
        </p:nvSpPr>
        <p:spPr>
          <a:xfrm>
            <a:off x="8755131" y="6507316"/>
            <a:ext cx="157094" cy="153888"/>
          </a:xfrm>
        </p:spPr>
        <p:txBody>
          <a:bodyPr/>
          <a:lstStyle/>
          <a:p>
            <a:fld id="{B094D1B2-26D5-48CC-9B16-6583E954EFA6}" type="slidenum">
              <a:rPr lang="en-US" smtClean="0"/>
              <a:t>84</a:t>
            </a:fld>
            <a:endParaRPr lang="en-US" dirty="0"/>
          </a:p>
        </p:txBody>
      </p:sp>
    </p:spTree>
    <p:extLst>
      <p:ext uri="{BB962C8B-B14F-4D97-AF65-F5344CB8AC3E}">
        <p14:creationId xmlns:p14="http://schemas.microsoft.com/office/powerpoint/2010/main" val="14674061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61963" indent="-461963"/>
            <a:r>
              <a:rPr lang="en-US" sz="1600" dirty="0"/>
              <a:t>Aud, S., Hussar, W., Johnson, F., Kena, G., Roth, E., Manning, </a:t>
            </a:r>
            <a:r>
              <a:rPr lang="en-US" sz="1600" dirty="0" smtClean="0"/>
              <a:t>et al. </a:t>
            </a:r>
            <a:r>
              <a:rPr lang="en-US" sz="1600" dirty="0"/>
              <a:t>(2012). </a:t>
            </a:r>
            <a:r>
              <a:rPr lang="en-US" sz="1600" i="1" dirty="0"/>
              <a:t>The </a:t>
            </a:r>
            <a:r>
              <a:rPr lang="en-US" sz="1600" i="1" dirty="0" smtClean="0"/>
              <a:t>condition of education </a:t>
            </a:r>
            <a:r>
              <a:rPr lang="en-US" sz="1600" i="1" dirty="0"/>
              <a:t>2012 </a:t>
            </a:r>
            <a:r>
              <a:rPr lang="en-US" sz="1600" dirty="0"/>
              <a:t>(NCES 2012-045). Washington, </a:t>
            </a:r>
            <a:r>
              <a:rPr lang="en-US" sz="1600" dirty="0" smtClean="0"/>
              <a:t>DC: National </a:t>
            </a:r>
            <a:r>
              <a:rPr lang="en-US" sz="1600" dirty="0"/>
              <a:t>Center for Education Statistics, Institute of Education Sciences, U.S. Department of </a:t>
            </a:r>
            <a:r>
              <a:rPr lang="en-US" sz="1600" dirty="0" smtClean="0"/>
              <a:t>Education. </a:t>
            </a:r>
            <a:r>
              <a:rPr lang="en-US" sz="1600" dirty="0"/>
              <a:t>Retrieved </a:t>
            </a:r>
            <a:r>
              <a:rPr lang="en-US" sz="1600" dirty="0" smtClean="0"/>
              <a:t>from </a:t>
            </a:r>
            <a:r>
              <a:rPr lang="en-US" sz="1600" dirty="0">
                <a:hlinkClick r:id="rId3"/>
              </a:rPr>
              <a:t>http://</a:t>
            </a:r>
            <a:r>
              <a:rPr lang="en-US" sz="1600" dirty="0" smtClean="0">
                <a:hlinkClick r:id="rId3"/>
              </a:rPr>
              <a:t>nces.ed.gov/pubs2012/2012045.pdf</a:t>
            </a:r>
            <a:endParaRPr lang="en-US" sz="1600" dirty="0"/>
          </a:p>
          <a:p>
            <a:r>
              <a:rPr lang="en-US" sz="1600" dirty="0" smtClean="0"/>
              <a:t>Capizzi</a:t>
            </a:r>
            <a:r>
              <a:rPr lang="en-US" sz="1600" dirty="0"/>
              <a:t>, A</a:t>
            </a:r>
            <a:r>
              <a:rPr lang="en-US" sz="1600" dirty="0" smtClean="0"/>
              <a:t>. M</a:t>
            </a:r>
            <a:r>
              <a:rPr lang="en-US" sz="1600" dirty="0"/>
              <a:t>., &amp; Fuchs, L</a:t>
            </a:r>
            <a:r>
              <a:rPr lang="en-US" sz="1600" dirty="0" smtClean="0"/>
              <a:t>. S. (</a:t>
            </a:r>
            <a:r>
              <a:rPr lang="en-US" sz="1600" dirty="0"/>
              <a:t>2005). Effects of curriculum-based measurement with and without diagnostic feedback on teacher planning. </a:t>
            </a:r>
            <a:r>
              <a:rPr lang="en-US" sz="1600" i="1" dirty="0"/>
              <a:t>Remedial and Special Education</a:t>
            </a:r>
            <a:r>
              <a:rPr lang="en-US" sz="1600" dirty="0"/>
              <a:t>, </a:t>
            </a:r>
            <a:r>
              <a:rPr lang="en-US" sz="1600" i="1" dirty="0" smtClean="0"/>
              <a:t>26</a:t>
            </a:r>
            <a:r>
              <a:rPr lang="en-US" sz="1600" dirty="0" smtClean="0"/>
              <a:t>(3</a:t>
            </a:r>
            <a:r>
              <a:rPr lang="en-US" sz="1600" dirty="0"/>
              <a:t>), </a:t>
            </a:r>
            <a:r>
              <a:rPr lang="en-US" sz="1600" dirty="0" smtClean="0"/>
              <a:t>159</a:t>
            </a:r>
            <a:r>
              <a:rPr lang="en-US" sz="1600" dirty="0" smtClean="0">
                <a:latin typeface="Calibri"/>
              </a:rPr>
              <a:t>–</a:t>
            </a:r>
            <a:r>
              <a:rPr lang="en-US" sz="1600" dirty="0" smtClean="0"/>
              <a:t>174</a:t>
            </a:r>
            <a:r>
              <a:rPr lang="en-US" sz="1600" dirty="0"/>
              <a:t>.</a:t>
            </a:r>
          </a:p>
          <a:p>
            <a:r>
              <a:rPr lang="en-US" sz="1600" dirty="0" smtClean="0"/>
              <a:t>Cortiella, C. (2011). </a:t>
            </a:r>
            <a:r>
              <a:rPr lang="en-US" sz="1600" i="1" dirty="0" smtClean="0"/>
              <a:t>The state of learning disabilities.</a:t>
            </a:r>
            <a:r>
              <a:rPr lang="en-US" sz="1600" dirty="0" smtClean="0"/>
              <a:t> New York: National Center for Learning Disabilities. Retrieved from </a:t>
            </a:r>
            <a:r>
              <a:rPr lang="en-US" sz="1600" dirty="0">
                <a:hlinkClick r:id="rId4"/>
              </a:rPr>
              <a:t>http://www.ncld.org/images/stories/OnCapitolHill/PolicyRelatedPublications/stateofld/2011_state_of_ld_final.pdf</a:t>
            </a:r>
            <a:endParaRPr lang="en-US" sz="1600" dirty="0" smtClean="0"/>
          </a:p>
          <a:p>
            <a:r>
              <a:rPr lang="en-US" sz="1600" dirty="0"/>
              <a:t>Deno, S. L., &amp; Mirkin, P. K. (1977). </a:t>
            </a:r>
            <a:r>
              <a:rPr lang="en-US" sz="1600" i="1" dirty="0"/>
              <a:t>Data-based program modification: A manual.</a:t>
            </a:r>
            <a:r>
              <a:rPr lang="en-US" sz="1600" dirty="0"/>
              <a:t> Minneapolis, MN: Leadership Training Institute for Special </a:t>
            </a:r>
            <a:r>
              <a:rPr lang="en-US" sz="1600" dirty="0" smtClean="0"/>
              <a:t>Education.</a:t>
            </a:r>
            <a:endParaRPr lang="en-US" sz="1600" dirty="0"/>
          </a:p>
          <a:p>
            <a:endParaRPr lang="en-US" dirty="0"/>
          </a:p>
        </p:txBody>
      </p:sp>
      <p:sp>
        <p:nvSpPr>
          <p:cNvPr id="5" name="Title 4"/>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85</a:t>
            </a:fld>
            <a:endParaRPr lang="en-US" dirty="0"/>
          </a:p>
        </p:txBody>
      </p:sp>
    </p:spTree>
    <p:extLst>
      <p:ext uri="{BB962C8B-B14F-4D97-AF65-F5344CB8AC3E}">
        <p14:creationId xmlns:p14="http://schemas.microsoft.com/office/powerpoint/2010/main" val="19995874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600" dirty="0"/>
              <a:t>Fuchs, L. S., Deno, </a:t>
            </a:r>
            <a:r>
              <a:rPr lang="en-US" sz="1600" dirty="0" smtClean="0"/>
              <a:t>S. L., &amp; </a:t>
            </a:r>
            <a:r>
              <a:rPr lang="en-US" sz="1600" dirty="0"/>
              <a:t>Mirkin, P. K. (1984</a:t>
            </a:r>
            <a:r>
              <a:rPr lang="en-US" sz="1600" dirty="0" smtClean="0"/>
              <a:t>). The </a:t>
            </a:r>
            <a:r>
              <a:rPr lang="en-US" sz="1600" dirty="0"/>
              <a:t>effects of curriculum-based measurement evaluation on pedagogy, student achievement, and student awareness of learning</a:t>
            </a:r>
            <a:r>
              <a:rPr lang="en-US" sz="1600" dirty="0" smtClean="0"/>
              <a:t>. </a:t>
            </a:r>
            <a:r>
              <a:rPr lang="en-US" sz="1600" i="1" dirty="0" smtClean="0"/>
              <a:t>American </a:t>
            </a:r>
            <a:r>
              <a:rPr lang="en-US" sz="1600" i="1" dirty="0"/>
              <a:t>Educational Research Journal, 21</a:t>
            </a:r>
            <a:r>
              <a:rPr lang="en-US" sz="1600" dirty="0"/>
              <a:t>(2), </a:t>
            </a:r>
            <a:r>
              <a:rPr lang="en-US" sz="1600" dirty="0" smtClean="0"/>
              <a:t>449</a:t>
            </a:r>
            <a:r>
              <a:rPr lang="en-US" sz="1600" dirty="0" smtClean="0">
                <a:latin typeface="Calibri"/>
              </a:rPr>
              <a:t>–</a:t>
            </a:r>
            <a:r>
              <a:rPr lang="en-US" sz="1600" dirty="0" smtClean="0"/>
              <a:t>460</a:t>
            </a:r>
            <a:r>
              <a:rPr lang="en-US" sz="1600" dirty="0"/>
              <a:t>.</a:t>
            </a:r>
          </a:p>
          <a:p>
            <a:r>
              <a:rPr lang="en-US" sz="1600" dirty="0" smtClean="0"/>
              <a:t>Fuchs</a:t>
            </a:r>
            <a:r>
              <a:rPr lang="en-US" sz="1600" dirty="0"/>
              <a:t>, L</a:t>
            </a:r>
            <a:r>
              <a:rPr lang="en-US" sz="1600" dirty="0" smtClean="0"/>
              <a:t>. S</a:t>
            </a:r>
            <a:r>
              <a:rPr lang="en-US" sz="1600" dirty="0"/>
              <a:t>., Fuchs, </a:t>
            </a:r>
            <a:r>
              <a:rPr lang="en-US" sz="1600" dirty="0" smtClean="0"/>
              <a:t>D., </a:t>
            </a:r>
            <a:r>
              <a:rPr lang="en-US" sz="1600" dirty="0"/>
              <a:t>&amp; Hamlett, C</a:t>
            </a:r>
            <a:r>
              <a:rPr lang="en-US" sz="1600" dirty="0" smtClean="0"/>
              <a:t>. L</a:t>
            </a:r>
            <a:r>
              <a:rPr lang="en-US" sz="1600" dirty="0"/>
              <a:t>. (1989</a:t>
            </a:r>
            <a:r>
              <a:rPr lang="en-US" sz="1600" dirty="0" smtClean="0"/>
              <a:t>). Effects </a:t>
            </a:r>
            <a:r>
              <a:rPr lang="en-US" sz="1600" dirty="0"/>
              <a:t>of instrumental use of curriculum-based measurement to enhance instructional programs</a:t>
            </a:r>
            <a:r>
              <a:rPr lang="en-US" sz="1600" dirty="0" smtClean="0"/>
              <a:t>. </a:t>
            </a:r>
            <a:r>
              <a:rPr lang="en-US" sz="1600" i="1" dirty="0" smtClean="0"/>
              <a:t>Remedial</a:t>
            </a:r>
            <a:r>
              <a:rPr lang="en-US" sz="1600" dirty="0" smtClean="0"/>
              <a:t> </a:t>
            </a:r>
            <a:r>
              <a:rPr lang="en-US" sz="1600" i="1" dirty="0"/>
              <a:t>and Special Education, 10</a:t>
            </a:r>
            <a:r>
              <a:rPr lang="en-US" sz="1600" dirty="0"/>
              <a:t>, </a:t>
            </a:r>
            <a:r>
              <a:rPr lang="en-US" sz="1600" dirty="0" smtClean="0"/>
              <a:t>43</a:t>
            </a:r>
            <a:r>
              <a:rPr lang="en-US" sz="1600" dirty="0">
                <a:latin typeface="Calibri"/>
              </a:rPr>
              <a:t>–</a:t>
            </a:r>
            <a:r>
              <a:rPr lang="en-US" sz="1600" dirty="0" smtClean="0"/>
              <a:t>52.</a:t>
            </a:r>
          </a:p>
          <a:p>
            <a:r>
              <a:rPr lang="en-US" sz="1600" dirty="0"/>
              <a:t>Planty, M., Hussar, W., Snyder, T., Provasnik, S., Kena, G., Dinkes, R., </a:t>
            </a:r>
            <a:r>
              <a:rPr lang="en-US" sz="1600" dirty="0" smtClean="0"/>
              <a:t>et al. </a:t>
            </a:r>
            <a:r>
              <a:rPr lang="en-US" sz="1600" dirty="0"/>
              <a:t>(2008). </a:t>
            </a:r>
            <a:r>
              <a:rPr lang="en-US" sz="1600" i="1" dirty="0"/>
              <a:t>The </a:t>
            </a:r>
            <a:r>
              <a:rPr lang="en-US" sz="1600" i="1" dirty="0" smtClean="0"/>
              <a:t>condition of education </a:t>
            </a:r>
            <a:r>
              <a:rPr lang="en-US" sz="1600" i="1" dirty="0"/>
              <a:t>2008</a:t>
            </a:r>
            <a:r>
              <a:rPr lang="en-US" sz="1600" dirty="0"/>
              <a:t> (NCES 2008-031). </a:t>
            </a:r>
            <a:r>
              <a:rPr lang="en-US" sz="1600" dirty="0" smtClean="0"/>
              <a:t>Washington, DC: National </a:t>
            </a:r>
            <a:r>
              <a:rPr lang="en-US" sz="1600" dirty="0"/>
              <a:t>Center for Education Statistics, Institute of Education Sciences, U.S. Department of Education. </a:t>
            </a:r>
            <a:r>
              <a:rPr lang="en-US" sz="1600" dirty="0" smtClean="0"/>
              <a:t>Retrieved from </a:t>
            </a:r>
            <a:r>
              <a:rPr lang="en-US" sz="1600" dirty="0">
                <a:hlinkClick r:id="rId3"/>
              </a:rPr>
              <a:t>http://</a:t>
            </a:r>
            <a:r>
              <a:rPr lang="en-US" sz="1600" dirty="0" smtClean="0">
                <a:hlinkClick r:id="rId3"/>
              </a:rPr>
              <a:t>nces.ed.gov/pubs2008/2008031.pdf</a:t>
            </a:r>
            <a:endParaRPr lang="en-US" sz="1600" dirty="0"/>
          </a:p>
          <a:p>
            <a:endParaRPr lang="en-US" dirty="0" smtClean="0"/>
          </a:p>
          <a:p>
            <a:endParaRPr lang="en-US" dirty="0"/>
          </a:p>
        </p:txBody>
      </p:sp>
      <p:sp>
        <p:nvSpPr>
          <p:cNvPr id="5" name="Title 4"/>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86</a:t>
            </a:fld>
            <a:endParaRPr dirty="0">
              <a:solidFill>
                <a:srgbClr val="FFFFFF">
                  <a:lumMod val="75000"/>
                </a:srgbClr>
              </a:solidFill>
            </a:endParaRPr>
          </a:p>
        </p:txBody>
      </p:sp>
    </p:spTree>
    <p:extLst>
      <p:ext uri="{BB962C8B-B14F-4D97-AF65-F5344CB8AC3E}">
        <p14:creationId xmlns:p14="http://schemas.microsoft.com/office/powerpoint/2010/main" val="31164695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1963" indent="-461963"/>
            <a:r>
              <a:rPr lang="en-US" sz="1600" dirty="0" smtClean="0"/>
              <a:t>Sanford</a:t>
            </a:r>
            <a:r>
              <a:rPr lang="en-US" sz="1600" dirty="0"/>
              <a:t>, C., Newman, L., Wagner, M., Cameto, R., Knokey, A.-M., and Shaver, D. (2011). </a:t>
            </a:r>
            <a:r>
              <a:rPr lang="en-US" sz="1600" i="1" dirty="0"/>
              <a:t>The </a:t>
            </a:r>
            <a:r>
              <a:rPr lang="en-US" sz="1600" i="1" dirty="0" smtClean="0"/>
              <a:t>post-high school outcomes of young adults with disabilities up to 6 years after high school: </a:t>
            </a:r>
            <a:r>
              <a:rPr lang="en-US" sz="1600" i="1" dirty="0"/>
              <a:t>Key </a:t>
            </a:r>
            <a:r>
              <a:rPr lang="en-US" sz="1600" i="1" dirty="0" smtClean="0"/>
              <a:t>findings from </a:t>
            </a:r>
            <a:r>
              <a:rPr lang="en-US" sz="1600" i="1" dirty="0"/>
              <a:t>the National Longitudinal Transition Study-2 (NLTS2) </a:t>
            </a:r>
            <a:r>
              <a:rPr lang="en-US" sz="1600" dirty="0"/>
              <a:t>(NCSER 2011-3004). Menlo Park, CA: SRI International. Retrieved </a:t>
            </a:r>
            <a:r>
              <a:rPr lang="en-US" sz="1600" dirty="0" smtClean="0"/>
              <a:t>from </a:t>
            </a:r>
            <a:r>
              <a:rPr lang="en-US" sz="1600" dirty="0">
                <a:hlinkClick r:id="rId3"/>
              </a:rPr>
              <a:t>http://</a:t>
            </a:r>
            <a:r>
              <a:rPr lang="en-US" sz="1600" dirty="0" smtClean="0">
                <a:hlinkClick r:id="rId3"/>
              </a:rPr>
              <a:t>www.nlts2.org/nlts2/reports/2011_09/nlts2_report_2011_09_complete.pdf</a:t>
            </a:r>
            <a:endParaRPr lang="en-US" sz="1600" dirty="0"/>
          </a:p>
          <a:p>
            <a:r>
              <a:rPr lang="en-US" sz="1600" dirty="0"/>
              <a:t>Wanzek, J., Vaughn, S., Scammacca, N. K., Metz, K. L., Murray, C. S., Roberts, G., </a:t>
            </a:r>
            <a:r>
              <a:rPr lang="en-US" sz="1600" dirty="0" smtClean="0"/>
              <a:t>et al. (2013). </a:t>
            </a:r>
            <a:r>
              <a:rPr lang="en-US" sz="1600" dirty="0"/>
              <a:t>Extensive </a:t>
            </a:r>
            <a:r>
              <a:rPr lang="en-US" sz="1600" dirty="0" smtClean="0"/>
              <a:t>reading interventions </a:t>
            </a:r>
            <a:r>
              <a:rPr lang="en-US" sz="1600" dirty="0"/>
              <a:t>for </a:t>
            </a:r>
            <a:r>
              <a:rPr lang="en-US" sz="1600" dirty="0" smtClean="0"/>
              <a:t>students with reading difficulties after grade </a:t>
            </a:r>
            <a:r>
              <a:rPr lang="en-US" sz="1600" dirty="0"/>
              <a:t>3. </a:t>
            </a:r>
            <a:r>
              <a:rPr lang="en-US" sz="1600" i="1" dirty="0" smtClean="0"/>
              <a:t>Review of </a:t>
            </a:r>
            <a:r>
              <a:rPr lang="en-US" sz="1600" i="1" dirty="0"/>
              <a:t>Educational Research, 83, </a:t>
            </a:r>
            <a:r>
              <a:rPr lang="en-US" sz="1600" dirty="0"/>
              <a:t>163–195</a:t>
            </a:r>
            <a:r>
              <a:rPr lang="en-US" sz="1600" dirty="0" smtClean="0"/>
              <a:t>. </a:t>
            </a:r>
            <a:r>
              <a:rPr lang="en-US" sz="1600" dirty="0"/>
              <a:t>doi: 10.3102/0034654313477212</a:t>
            </a:r>
            <a:endParaRPr lang="en-US" sz="1600"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87</a:t>
            </a:fld>
            <a:endParaRPr lang="en-US" dirty="0"/>
          </a:p>
        </p:txBody>
      </p:sp>
    </p:spTree>
    <p:extLst>
      <p:ext uri="{BB962C8B-B14F-4D97-AF65-F5344CB8AC3E}">
        <p14:creationId xmlns:p14="http://schemas.microsoft.com/office/powerpoint/2010/main" val="31918134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hidden="1"/>
          <p:cNvSpPr>
            <a:spLocks noGrp="1"/>
          </p:cNvSpPr>
          <p:nvPr>
            <p:ph type="title"/>
          </p:nvPr>
        </p:nvSpPr>
        <p:spPr>
          <a:xfrm>
            <a:off x="683811" y="1921373"/>
            <a:ext cx="8228413" cy="769441"/>
          </a:xfrm>
        </p:spPr>
        <p:txBody>
          <a:bodyPr/>
          <a:lstStyle/>
          <a:p>
            <a:r>
              <a:rPr lang="en-US" dirty="0" smtClean="0"/>
              <a:t>A</a:t>
            </a:r>
            <a:endParaRPr lang="en-US" dirty="0"/>
          </a:p>
        </p:txBody>
      </p:sp>
      <p:sp>
        <p:nvSpPr>
          <p:cNvPr id="2" name="Text Placeholder 1" descr="National Center on Intensive Intervention&#10;1000 Thomas Jefferson Street NW&#10;Washington, DC 20007-3835&#10;866-577-5787&#10;&#10;website link to national center for intensive intervention at www.intensiveintervention.org&#10;&#10;an email address to national center for intensive intervention ncii@air.org&#10;" hidden="1"/>
          <p:cNvSpPr>
            <a:spLocks noGrp="1"/>
          </p:cNvSpPr>
          <p:nvPr>
            <p:ph type="body" sz="quarter" idx="12"/>
          </p:nvPr>
        </p:nvSpPr>
        <p:spPr/>
        <p:txBody>
          <a:bodyPr/>
          <a:lstStyle/>
          <a:p>
            <a:pPr lvl="0"/>
            <a:r>
              <a:rPr lang="en-US" dirty="0" smtClean="0"/>
              <a:t>National Center on Intensive Intervention</a:t>
            </a:r>
          </a:p>
          <a:p>
            <a:pPr lvl="0"/>
            <a:r>
              <a:rPr lang="en-US" dirty="0" smtClean="0"/>
              <a:t>1000 Thomas Jefferson Street NW</a:t>
            </a:r>
          </a:p>
          <a:p>
            <a:pPr lvl="0"/>
            <a:r>
              <a:rPr lang="en-US" dirty="0" smtClean="0"/>
              <a:t>Washington, DC 20007-3835</a:t>
            </a:r>
          </a:p>
          <a:p>
            <a:pPr lvl="0"/>
            <a:endParaRPr lang="en-US" dirty="0" smtClean="0"/>
          </a:p>
          <a:p>
            <a:pPr lvl="0"/>
            <a:r>
              <a:rPr lang="en-US" dirty="0" smtClean="0"/>
              <a:t>866-577-5787</a:t>
            </a:r>
          </a:p>
          <a:p>
            <a:pPr lvl="0"/>
            <a:endParaRPr lang="en-US" dirty="0" smtClean="0"/>
          </a:p>
          <a:p>
            <a:pPr lvl="0"/>
            <a:r>
              <a:rPr lang="en-US" dirty="0" smtClean="0">
                <a:hlinkClick r:id="rId3"/>
              </a:rPr>
              <a:t>www.intensiveintervention.org</a:t>
            </a:r>
            <a:endParaRPr lang="en-US" dirty="0" smtClean="0"/>
          </a:p>
          <a:p>
            <a:pPr lvl="0"/>
            <a:endParaRPr lang="en-US" dirty="0" smtClean="0"/>
          </a:p>
          <a:p>
            <a:pPr lvl="0"/>
            <a:r>
              <a:rPr lang="en-US" dirty="0" smtClean="0"/>
              <a:t>ncii@air.org</a:t>
            </a:r>
          </a:p>
        </p:txBody>
      </p:sp>
      <p:sp>
        <p:nvSpPr>
          <p:cNvPr id="6" name="Slide Number Placeholder 1" hidden="1"/>
          <p:cNvSpPr>
            <a:spLocks noGrp="1"/>
          </p:cNvSpPr>
          <p:nvPr>
            <p:ph type="sldNum" sz="quarter" idx="4294967295"/>
          </p:nvPr>
        </p:nvSpPr>
        <p:spPr>
          <a:xfrm>
            <a:off x="8986838" y="6110288"/>
            <a:ext cx="157162" cy="153987"/>
          </a:xfrm>
          <a:prstGeom prst="rect">
            <a:avLst/>
          </a:prstGeom>
        </p:spPr>
        <p:txBody>
          <a:bodyPr/>
          <a:lstStyle/>
          <a:p>
            <a:fld id="{F3477EC8-074D-41C4-94AE-E9EA7CEEA348}" type="slidenum">
              <a:rPr lang="en-US" smtClean="0"/>
              <a:pPr/>
              <a:t>88</a:t>
            </a:fld>
            <a:endParaRPr lang="en-US" dirty="0"/>
          </a:p>
        </p:txBody>
      </p:sp>
      <p:sp>
        <p:nvSpPr>
          <p:cNvPr id="21" name="Title 18" hidden="1"/>
          <p:cNvSpPr txBox="1">
            <a:spLocks/>
          </p:cNvSpPr>
          <p:nvPr/>
        </p:nvSpPr>
        <p:spPr bwMode="gray">
          <a:xfrm>
            <a:off x="683812" y="1134517"/>
            <a:ext cx="8228413"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1200" cap="none" spc="0" normalizeH="0" baseline="0" noProof="0" dirty="0" smtClean="0">
                <a:ln>
                  <a:noFill/>
                </a:ln>
                <a:solidFill>
                  <a:sysClr val="window" lastClr="FFFFFF"/>
                </a:solidFill>
                <a:effectLst/>
                <a:uLnTx/>
                <a:uFillTx/>
                <a:latin typeface="Arial"/>
                <a:ea typeface="+mj-ea"/>
                <a:cs typeface="+mj-cs"/>
              </a:rPr>
              <a:t>f</a:t>
            </a:r>
            <a:endParaRPr kumimoji="0" lang="en-US" sz="5000" b="1" i="0" u="none" strike="noStrike" kern="1200" cap="none" spc="0" normalizeH="0" baseline="0" noProof="0" dirty="0">
              <a:ln>
                <a:noFill/>
              </a:ln>
              <a:solidFill>
                <a:sysClr val="window" lastClr="FFFFFF"/>
              </a:solidFill>
              <a:effectLst/>
              <a:uLnTx/>
              <a:uFillTx/>
              <a:latin typeface="Arial"/>
              <a:ea typeface="+mj-ea"/>
              <a:cs typeface="+mj-cs"/>
            </a:endParaRPr>
          </a:p>
        </p:txBody>
      </p:sp>
      <p:pic>
        <p:nvPicPr>
          <p:cNvPr id="24" name="Picture 23" descr="The address for NCII is 1000 Thomas Jefferson Street Northwest Washington DC 20007-3835. The phone number is 8665775787. NCII's website is www.intensiveintervention.org. The email is ncii@air.org." title="NCII Contact Information"/>
          <p:cNvPicPr>
            <a:picLocks noChangeAspect="1"/>
          </p:cNvPicPr>
          <p:nvPr/>
        </p:nvPicPr>
        <p:blipFill>
          <a:blip r:embed="rId4"/>
          <a:stretch>
            <a:fillRect/>
          </a:stretch>
        </p:blipFill>
        <p:spPr>
          <a:xfrm>
            <a:off x="0" y="-11723"/>
            <a:ext cx="9226062" cy="6948892"/>
          </a:xfrm>
          <a:prstGeom prst="rect">
            <a:avLst/>
          </a:prstGeom>
        </p:spPr>
      </p:pic>
    </p:spTree>
    <p:extLst>
      <p:ext uri="{BB962C8B-B14F-4D97-AF65-F5344CB8AC3E}">
        <p14:creationId xmlns:p14="http://schemas.microsoft.com/office/powerpoint/2010/main" val="2341173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495" y="995733"/>
            <a:ext cx="8906256" cy="361468"/>
          </a:xfrm>
        </p:spPr>
        <p:txBody>
          <a:bodyPr>
            <a:noAutofit/>
          </a:bodyPr>
          <a:lstStyle/>
          <a:p>
            <a:pPr algn="l"/>
            <a:r>
              <a:rPr lang="en-US" sz="3000" b="0" dirty="0" smtClean="0"/>
              <a:t>Rationale for Intensive Intervention: Modes of Postsecondary Engagement Among Students With Disabilities</a:t>
            </a:r>
            <a:endParaRPr lang="en-US" sz="3000" b="0" dirty="0"/>
          </a:p>
        </p:txBody>
      </p:sp>
      <p:pic>
        <p:nvPicPr>
          <p:cNvPr id="4098" name="Picture 2" descr="This pie chart shows how young adults with disabilities were engaged after high school. Overall, fifteen percent had not engaged in paid employment, job training, or postsecondary education since leaving high school. This is significantly higher than the rate of five percent for young adults in the general population. Furthermore, twenty five point seven percent of students with disabilities were engaged in employment only, suggesting lower wages than those who gained employment following postsecondary education.&#10;"/>
          <p:cNvPicPr>
            <a:picLocks noChangeAspect="1" noChangeArrowheads="1"/>
          </p:cNvPicPr>
          <p:nvPr/>
        </p:nvPicPr>
        <p:blipFill rotWithShape="1">
          <a:blip r:embed="rId3">
            <a:extLst>
              <a:ext uri="{28A0092B-C50C-407E-A947-70E740481C1C}">
                <a14:useLocalDpi xmlns:a14="http://schemas.microsoft.com/office/drawing/2010/main" val="0"/>
              </a:ext>
            </a:extLst>
          </a:blip>
          <a:srcRect l="28792" t="26898" r="15749" b="25783"/>
          <a:stretch/>
        </p:blipFill>
        <p:spPr bwMode="auto">
          <a:xfrm>
            <a:off x="660010" y="1404093"/>
            <a:ext cx="7752034" cy="413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8941" y="5537915"/>
            <a:ext cx="4354129" cy="338554"/>
          </a:xfrm>
          <a:prstGeom prst="rect">
            <a:avLst/>
          </a:prstGeom>
          <a:noFill/>
        </p:spPr>
        <p:txBody>
          <a:bodyPr wrap="square" rtlCol="0">
            <a:spAutoFit/>
          </a:bodyPr>
          <a:lstStyle/>
          <a:p>
            <a:r>
              <a:rPr lang="en-US" sz="1600" i="1" dirty="0" smtClean="0"/>
              <a:t>Note:</a:t>
            </a:r>
            <a:r>
              <a:rPr lang="en-US" sz="1600" dirty="0" smtClean="0"/>
              <a:t> Standard </a:t>
            </a:r>
            <a:r>
              <a:rPr lang="en-US" sz="1600" dirty="0"/>
              <a:t>errors are in </a:t>
            </a:r>
            <a:r>
              <a:rPr lang="en-US" sz="1600" dirty="0" smtClean="0"/>
              <a:t>parentheses.</a:t>
            </a:r>
            <a:endParaRPr lang="en-US" sz="1600" dirty="0"/>
          </a:p>
        </p:txBody>
      </p:sp>
      <p:sp>
        <p:nvSpPr>
          <p:cNvPr id="14" name="TextBox 13"/>
          <p:cNvSpPr txBox="1"/>
          <p:nvPr/>
        </p:nvSpPr>
        <p:spPr>
          <a:xfrm>
            <a:off x="6369739" y="5542277"/>
            <a:ext cx="2766646" cy="338554"/>
          </a:xfrm>
          <a:prstGeom prst="rect">
            <a:avLst/>
          </a:prstGeom>
          <a:noFill/>
        </p:spPr>
        <p:txBody>
          <a:bodyPr wrap="square" rtlCol="0">
            <a:spAutoFit/>
          </a:bodyPr>
          <a:lstStyle/>
          <a:p>
            <a:pPr algn="r"/>
            <a:r>
              <a:rPr lang="en-US" sz="1600" dirty="0" smtClean="0"/>
              <a:t>(Sanford et al., 2011, p. 33)</a:t>
            </a:r>
            <a:endParaRPr lang="en-US" sz="1600" dirty="0"/>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1605869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Contact">
  <a:themeElements>
    <a:clrScheme name="Custom 1">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74D0E453DA444BDEE5CB35E633B8F" ma:contentTypeVersion="0" ma:contentTypeDescription="Create a new document." ma:contentTypeScope="" ma:versionID="217d213fef8b0163cd29fd79576869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278B86A-FD39-414C-98BA-4763C3B01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76763312-DADE-4C80-B39D-96FFF3096E41}">
  <ds:schemaRef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2012_NCII_PowerPoint_Template_FINAL_Logo</Template>
  <TotalTime>20804</TotalTime>
  <Words>8641</Words>
  <Application>Microsoft Office PowerPoint</Application>
  <PresentationFormat>On-screen Show (4:3)</PresentationFormat>
  <Paragraphs>1000</Paragraphs>
  <Slides>88</Slides>
  <Notes>88</Notes>
  <HiddenSlides>0</HiddenSlides>
  <MMClips>0</MMClips>
  <ScaleCrop>false</ScaleCrop>
  <HeadingPairs>
    <vt:vector size="8" baseType="variant">
      <vt:variant>
        <vt:lpstr>Fonts Used</vt:lpstr>
      </vt:variant>
      <vt:variant>
        <vt:i4>12</vt:i4>
      </vt:variant>
      <vt:variant>
        <vt:lpstr>Theme</vt:lpstr>
      </vt:variant>
      <vt:variant>
        <vt:i4>16</vt:i4>
      </vt:variant>
      <vt:variant>
        <vt:lpstr>Embedded OLE Servers</vt:lpstr>
      </vt:variant>
      <vt:variant>
        <vt:i4>1</vt:i4>
      </vt:variant>
      <vt:variant>
        <vt:lpstr>Slide Titles</vt:lpstr>
      </vt:variant>
      <vt:variant>
        <vt:i4>88</vt:i4>
      </vt:variant>
    </vt:vector>
  </HeadingPairs>
  <TitlesOfParts>
    <vt:vector size="117" baseType="lpstr">
      <vt:lpstr>ＭＳ Ｐゴシック</vt:lpstr>
      <vt:lpstr>Arial</vt:lpstr>
      <vt:lpstr>Arial Narrow</vt:lpstr>
      <vt:lpstr>Calibri</vt:lpstr>
      <vt:lpstr>Comic Sans MS</vt:lpstr>
      <vt:lpstr>Courier New</vt:lpstr>
      <vt:lpstr>Franklin Gothic Book</vt:lpstr>
      <vt:lpstr>Franklin Gothic Demi</vt:lpstr>
      <vt:lpstr>FranklinGothic</vt:lpstr>
      <vt:lpstr>ITC Franklin Gothic Std Bk Cd</vt:lpstr>
      <vt:lpstr>Times New Roman</vt:lpstr>
      <vt:lpstr>Wingdings</vt:lpstr>
      <vt:lpstr>Basic</vt:lpstr>
      <vt:lpstr>Title</vt:lpstr>
      <vt:lpstr>Divider Master</vt:lpstr>
      <vt:lpstr>Contact</vt:lpstr>
      <vt:lpstr>Org Chart</vt:lpstr>
      <vt:lpstr>1_Basic</vt:lpstr>
      <vt:lpstr>1_Title</vt:lpstr>
      <vt:lpstr>1_Divider Master</vt:lpstr>
      <vt:lpstr>1_Contact</vt:lpstr>
      <vt:lpstr>1_Org Chart</vt:lpstr>
      <vt:lpstr>2_Contact</vt:lpstr>
      <vt:lpstr>2_Org Chart</vt:lpstr>
      <vt:lpstr>3_Org Chart</vt:lpstr>
      <vt:lpstr>4_Org Chart</vt:lpstr>
      <vt:lpstr>5_Org Chart</vt:lpstr>
      <vt:lpstr>2_Basic</vt:lpstr>
      <vt:lpstr>Worksheet</vt:lpstr>
      <vt:lpstr>Introduction to Data-Based Individualization (DBI): Considerations for Implementation in Academics and Behavior</vt:lpstr>
      <vt:lpstr>Today’s Presentation </vt:lpstr>
      <vt:lpstr>Learning Objectives: By the end of today, participants will be able to… </vt:lpstr>
      <vt:lpstr>What is intensive intervention?</vt:lpstr>
      <vt:lpstr>Rationale for Intensive Intervention</vt:lpstr>
      <vt:lpstr>Example:  NAEP Reading, Percentage of Fourth-Grade Students at or Above “Proficient” (1998–2015)</vt:lpstr>
      <vt:lpstr>Rationale for Intensive Intervention: Growing Achievement Gap </vt:lpstr>
      <vt:lpstr>Rationale for Intensive Intervention: Dropout Rates </vt:lpstr>
      <vt:lpstr>Rationale for Intensive Intervention: Modes of Postsecondary Engagement Among Students With Disabilities</vt:lpstr>
      <vt:lpstr>Need for Intensive Intervention: Wage Comparison by Disability Status</vt:lpstr>
      <vt:lpstr>Percentage of Young Adults With Disabilities Who Have Ever Enrolled in Postsecondary Education</vt:lpstr>
      <vt:lpstr>Need for Intensive Intervention: Percentage of Young Adults With Disabilities Completing Postsecondary School (Among Those Ever Enrolled)</vt:lpstr>
      <vt:lpstr>Need for Intensive Intervention: Interaction With Criminal Justice System</vt:lpstr>
      <vt:lpstr>What do these data suggest?</vt:lpstr>
      <vt:lpstr>What can we do?</vt:lpstr>
      <vt:lpstr>Mean Effect Sizes for Students With Reading Difficulties Provided Intensive Interventions</vt:lpstr>
      <vt:lpstr>Okaloosa, Florida: Average percentage of students with disabilities achieving proficiency on the state reading and mathematics tests, compared to the state average: 2007–2011 </vt:lpstr>
      <vt:lpstr>Jenison, Michigan: Average percentage of students with disabilities achieving proficiency on the state reading and mathematics tests, compared to the state average: 2011 </vt:lpstr>
      <vt:lpstr>Patterns Observed in High-Performing Sites</vt:lpstr>
      <vt:lpstr>Introduction to Data-Based Individualization (DBI)</vt:lpstr>
      <vt:lpstr>NCII’s Approach to Intensive Intervention: Data-Based Individualization (DBI)</vt:lpstr>
      <vt:lpstr>Who needs intensive intervention?</vt:lpstr>
      <vt:lpstr>Is DBI the same as RTI? Special education?</vt:lpstr>
      <vt:lpstr>Think-Pair-Share </vt:lpstr>
      <vt:lpstr>Five DBI Steps</vt:lpstr>
      <vt:lpstr>A Bird’s Eye View of DBI</vt:lpstr>
      <vt:lpstr>Before we begin DBI…</vt:lpstr>
      <vt:lpstr>What are secondary interventions?</vt:lpstr>
      <vt:lpstr>Thinking About Intervention Levels/Tiers </vt:lpstr>
      <vt:lpstr>Key Questions About the Secondary Intervention</vt:lpstr>
      <vt:lpstr>Why start with a standardized,  evidence-based program?</vt:lpstr>
      <vt:lpstr>NCII’s Intervention Tools Chart Provides Reviews of Secondary Intervention Programs</vt:lpstr>
      <vt:lpstr>Can I still implement DBI if I don’t have a complete menu of standardized programs?</vt:lpstr>
      <vt:lpstr>Handout 1: Instruction and Intervention Inventory (Optional)</vt:lpstr>
      <vt:lpstr>Academic Illustration of DBI </vt:lpstr>
      <vt:lpstr>Sample Academic Intervention Progression</vt:lpstr>
      <vt:lpstr>Secondary Intervention Program:  Student Example—Kelsey</vt:lpstr>
      <vt:lpstr>Secondary Intervention Program: Kelsey</vt:lpstr>
      <vt:lpstr>Progress Monitoring:  Does Kelsey need DBI?</vt:lpstr>
      <vt:lpstr>Progress Monitoring:  Kelsey’s Reading</vt:lpstr>
      <vt:lpstr>Progress Monitoring: Determining Kelsey’s Need for DBI</vt:lpstr>
      <vt:lpstr>Intervention Adaptation/Change </vt:lpstr>
      <vt:lpstr>Try quantitative change(s) first…</vt:lpstr>
      <vt:lpstr>Consider qualitative changes second… </vt:lpstr>
      <vt:lpstr>Intensify the Secondary Intervention: Begin With Quantitative Changes</vt:lpstr>
      <vt:lpstr>Quantitative Intervention Adaptation:  Kelsey</vt:lpstr>
      <vt:lpstr>Kelsey’s Progress Monitoring Graph</vt:lpstr>
      <vt:lpstr>Diagnostic Assessment: What changes are needed to support Kelsey?</vt:lpstr>
      <vt:lpstr>Informal Diagnostic Assessment</vt:lpstr>
      <vt:lpstr>Informal Diagnostic Assessment </vt:lpstr>
      <vt:lpstr>Informal Diagnostic Assessment: Kelsey</vt:lpstr>
      <vt:lpstr>Intervention Adaptation:  Use Diagnostic Information to Adapt the Intervention</vt:lpstr>
      <vt:lpstr>Intervention Adaptation: Kelsey </vt:lpstr>
      <vt:lpstr>Kelsey’s Intervention Adaptation</vt:lpstr>
      <vt:lpstr>Ongoing Progress Monitoring </vt:lpstr>
      <vt:lpstr>Progress Monitoring: Kelsey’s Reading</vt:lpstr>
      <vt:lpstr>Evaluation of Kelsey’s Progress</vt:lpstr>
      <vt:lpstr>Behavior Illustration of DBI</vt:lpstr>
      <vt:lpstr>Sample Behavioral Progression</vt:lpstr>
      <vt:lpstr>Secondary Intervention:  Student Example—Ryan </vt:lpstr>
      <vt:lpstr>Secondary Intervention: Ryan </vt:lpstr>
      <vt:lpstr>Ryan’s Check-in/Check-out Card</vt:lpstr>
      <vt:lpstr>Progress Monitoring: Is the secondary intervention working? </vt:lpstr>
      <vt:lpstr>Progress Monitoring: Ryan</vt:lpstr>
      <vt:lpstr>Progress Monitoring: Is CICO working for Ryan?</vt:lpstr>
      <vt:lpstr>Next Steps: Ryan </vt:lpstr>
      <vt:lpstr>Assess Student Needs: Why is the secondary intervention not working?</vt:lpstr>
      <vt:lpstr>Team Problem Solving: What could be intensified to make the intervention more effective for Ryan?</vt:lpstr>
      <vt:lpstr>Intensify the Secondary Intervention</vt:lpstr>
      <vt:lpstr>Intensify the Intervention: Ryan</vt:lpstr>
      <vt:lpstr>Progress Monitoring: Ryan </vt:lpstr>
      <vt:lpstr>Next Steps: Ryan </vt:lpstr>
      <vt:lpstr>Collect More Information to Inform Intervention Change</vt:lpstr>
      <vt:lpstr>Functional Behavior Assessment (FBA): Ryan</vt:lpstr>
      <vt:lpstr>Developing a Behavior Intervention Plan for Ryan</vt:lpstr>
      <vt:lpstr>Ryan’s Behavior Intervention Plan</vt:lpstr>
      <vt:lpstr>Monitoring Progress for Intensive Intervention: Direct Behavior Rating (DBR)</vt:lpstr>
      <vt:lpstr>Evaluation of Ryan’s Progress </vt:lpstr>
      <vt:lpstr>Evaluation of Ryan’s Progress</vt:lpstr>
      <vt:lpstr>In Summary </vt:lpstr>
      <vt:lpstr>Things to Remember</vt:lpstr>
      <vt:lpstr>Keep in mind…</vt:lpstr>
      <vt:lpstr>Quick Quiz</vt:lpstr>
      <vt:lpstr>Disclaimer</vt:lpstr>
      <vt:lpstr>References</vt:lpstr>
      <vt:lpstr>References</vt:lpstr>
      <vt:lpstr>References</vt:lpstr>
      <vt:lpstr>A</vt:lpstr>
    </vt:vector>
  </TitlesOfParts>
  <Company>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Intensifying Interventions for Struggling Students through Data Based Individualization</dc:title>
  <dc:creator>lem</dc:creator>
  <cp:lastModifiedBy>Seflek, Beyza</cp:lastModifiedBy>
  <cp:revision>853</cp:revision>
  <cp:lastPrinted>2013-07-30T16:12:29Z</cp:lastPrinted>
  <dcterms:created xsi:type="dcterms:W3CDTF">2012-10-29T12:36:25Z</dcterms:created>
  <dcterms:modified xsi:type="dcterms:W3CDTF">2016-05-31T14:44:27Z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0x0101001C274D0E453DA444BDEE5CB35E633B8F</vt:lpwstr>
  </property>
</Properties>
</file>