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1.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handoutMasterIdLst>
    <p:handoutMasterId r:id="rId63"/>
  </p:handoutMasterIdLst>
  <p:sldIdLst>
    <p:sldId id="294" r:id="rId5"/>
    <p:sldId id="751" r:id="rId6"/>
    <p:sldId id="406" r:id="rId7"/>
    <p:sldId id="407" r:id="rId8"/>
    <p:sldId id="307" r:id="rId9"/>
    <p:sldId id="408" r:id="rId10"/>
    <p:sldId id="318" r:id="rId11"/>
    <p:sldId id="410" r:id="rId12"/>
    <p:sldId id="401" r:id="rId13"/>
    <p:sldId id="411" r:id="rId14"/>
    <p:sldId id="412" r:id="rId15"/>
    <p:sldId id="752" r:id="rId16"/>
    <p:sldId id="413" r:id="rId17"/>
    <p:sldId id="414" r:id="rId18"/>
    <p:sldId id="417" r:id="rId19"/>
    <p:sldId id="415" r:id="rId20"/>
    <p:sldId id="416" r:id="rId21"/>
    <p:sldId id="419" r:id="rId22"/>
    <p:sldId id="420" r:id="rId23"/>
    <p:sldId id="418" r:id="rId24"/>
    <p:sldId id="421" r:id="rId25"/>
    <p:sldId id="422" r:id="rId26"/>
    <p:sldId id="423" r:id="rId27"/>
    <p:sldId id="424" r:id="rId28"/>
    <p:sldId id="425" r:id="rId29"/>
    <p:sldId id="426" r:id="rId30"/>
    <p:sldId id="753" r:id="rId31"/>
    <p:sldId id="429" r:id="rId32"/>
    <p:sldId id="430" r:id="rId33"/>
    <p:sldId id="431" r:id="rId34"/>
    <p:sldId id="432" r:id="rId35"/>
    <p:sldId id="433" r:id="rId36"/>
    <p:sldId id="434" r:id="rId37"/>
    <p:sldId id="436" r:id="rId38"/>
    <p:sldId id="435" r:id="rId39"/>
    <p:sldId id="437" r:id="rId40"/>
    <p:sldId id="438" r:id="rId41"/>
    <p:sldId id="440" r:id="rId42"/>
    <p:sldId id="439" r:id="rId43"/>
    <p:sldId id="441" r:id="rId44"/>
    <p:sldId id="442" r:id="rId45"/>
    <p:sldId id="443" r:id="rId46"/>
    <p:sldId id="444" r:id="rId47"/>
    <p:sldId id="445" r:id="rId48"/>
    <p:sldId id="446" r:id="rId49"/>
    <p:sldId id="447" r:id="rId50"/>
    <p:sldId id="448" r:id="rId51"/>
    <p:sldId id="454" r:id="rId52"/>
    <p:sldId id="449" r:id="rId53"/>
    <p:sldId id="451" r:id="rId54"/>
    <p:sldId id="452" r:id="rId55"/>
    <p:sldId id="450" r:id="rId56"/>
    <p:sldId id="453" r:id="rId57"/>
    <p:sldId id="754" r:id="rId58"/>
    <p:sldId id="455" r:id="rId59"/>
    <p:sldId id="395" r:id="rId60"/>
    <p:sldId id="404" r:id="rId6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ps and Instructions" id="{80991B3B-E4EA-4D63-B579-22E53F2D82F5}">
          <p14:sldIdLst/>
        </p14:section>
        <p14:section name="Layouts From Specifications" id="{40064D69-CE95-46B7-8DE8-1065BBA2B5F2}">
          <p14:sldIdLst>
            <p14:sldId id="294"/>
            <p14:sldId id="751"/>
            <p14:sldId id="406"/>
            <p14:sldId id="407"/>
            <p14:sldId id="307"/>
            <p14:sldId id="408"/>
            <p14:sldId id="318"/>
            <p14:sldId id="410"/>
            <p14:sldId id="401"/>
            <p14:sldId id="411"/>
            <p14:sldId id="412"/>
            <p14:sldId id="752"/>
            <p14:sldId id="413"/>
            <p14:sldId id="414"/>
            <p14:sldId id="417"/>
            <p14:sldId id="415"/>
            <p14:sldId id="416"/>
            <p14:sldId id="419"/>
            <p14:sldId id="420"/>
            <p14:sldId id="418"/>
            <p14:sldId id="421"/>
            <p14:sldId id="422"/>
            <p14:sldId id="423"/>
            <p14:sldId id="424"/>
            <p14:sldId id="425"/>
            <p14:sldId id="426"/>
            <p14:sldId id="753"/>
            <p14:sldId id="429"/>
            <p14:sldId id="430"/>
            <p14:sldId id="431"/>
            <p14:sldId id="432"/>
            <p14:sldId id="433"/>
            <p14:sldId id="434"/>
            <p14:sldId id="436"/>
            <p14:sldId id="435"/>
            <p14:sldId id="437"/>
            <p14:sldId id="438"/>
            <p14:sldId id="440"/>
            <p14:sldId id="439"/>
            <p14:sldId id="441"/>
            <p14:sldId id="442"/>
            <p14:sldId id="443"/>
            <p14:sldId id="444"/>
            <p14:sldId id="445"/>
            <p14:sldId id="446"/>
            <p14:sldId id="447"/>
            <p14:sldId id="448"/>
            <p14:sldId id="454"/>
            <p14:sldId id="449"/>
            <p14:sldId id="451"/>
            <p14:sldId id="452"/>
            <p14:sldId id="450"/>
            <p14:sldId id="453"/>
            <p14:sldId id="754"/>
            <p14:sldId id="455"/>
            <p14:sldId id="395"/>
            <p14:sldId id="404"/>
          </p14:sldIdLst>
        </p14:section>
        <p14:section name="Additional Slide Layouts" id="{DE06AE44-4415-41F6-8B55-3C6073742C4E}">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Peterson, Amy" initials="PA" lastIdx="1" clrIdx="2">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10719C"/>
    <a:srgbClr val="000000"/>
    <a:srgbClr val="C25131"/>
    <a:srgbClr val="006298"/>
    <a:srgbClr val="319EFF"/>
    <a:srgbClr val="F2AC85"/>
    <a:srgbClr val="E49573"/>
    <a:srgbClr val="FFFFFF"/>
    <a:srgbClr val="6D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90" autoAdjust="0"/>
    <p:restoredTop sz="82491" autoAdjust="0"/>
  </p:normalViewPr>
  <p:slideViewPr>
    <p:cSldViewPr snapToGrid="0">
      <p:cViewPr varScale="1">
        <p:scale>
          <a:sx n="67" d="100"/>
          <a:sy n="67" d="100"/>
        </p:scale>
        <p:origin x="102" y="666"/>
      </p:cViewPr>
      <p:guideLst>
        <p:guide orient="horz" pos="648"/>
        <p:guide pos="3840"/>
      </p:guideLst>
    </p:cSldViewPr>
  </p:slideViewPr>
  <p:outlineViewPr>
    <p:cViewPr>
      <p:scale>
        <a:sx n="33" d="100"/>
        <a:sy n="33" d="100"/>
      </p:scale>
      <p:origin x="0" y="-14088"/>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1" d="100"/>
          <a:sy n="91" d="100"/>
        </p:scale>
        <p:origin x="4013"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9-08-19T16:08:07.666" idx="1">
    <p:pos x="5423" y="2054"/>
    <p:text>Didn't we talk about adding this as well, Sarah? Feel free to add/adapt as you would like just put some images on the screen as examples!</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Arial" panose="020B060402020202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dirty="0">
                <a:latin typeface="Arial" panose="020B060402020202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13</a:t>
            </a:fld>
            <a:endParaRPr lang="en-US" dirty="0"/>
          </a:p>
        </p:txBody>
      </p:sp>
    </p:spTree>
    <p:extLst>
      <p:ext uri="{BB962C8B-B14F-4D97-AF65-F5344CB8AC3E}">
        <p14:creationId xmlns:p14="http://schemas.microsoft.com/office/powerpoint/2010/main" val="283047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1296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15</a:t>
            </a:fld>
            <a:endParaRPr lang="en-US" dirty="0"/>
          </a:p>
        </p:txBody>
      </p:sp>
    </p:spTree>
    <p:extLst>
      <p:ext uri="{BB962C8B-B14F-4D97-AF65-F5344CB8AC3E}">
        <p14:creationId xmlns:p14="http://schemas.microsoft.com/office/powerpoint/2010/main" val="319890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2019987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17</a:t>
            </a:fld>
            <a:endParaRPr lang="en-US" dirty="0"/>
          </a:p>
        </p:txBody>
      </p:sp>
    </p:spTree>
    <p:extLst>
      <p:ext uri="{BB962C8B-B14F-4D97-AF65-F5344CB8AC3E}">
        <p14:creationId xmlns:p14="http://schemas.microsoft.com/office/powerpoint/2010/main" val="1384040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18</a:t>
            </a:fld>
            <a:endParaRPr lang="en-US" dirty="0"/>
          </a:p>
        </p:txBody>
      </p:sp>
    </p:spTree>
    <p:extLst>
      <p:ext uri="{BB962C8B-B14F-4D97-AF65-F5344CB8AC3E}">
        <p14:creationId xmlns:p14="http://schemas.microsoft.com/office/powerpoint/2010/main" val="2500153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19</a:t>
            </a:fld>
            <a:endParaRPr lang="en-US" dirty="0"/>
          </a:p>
        </p:txBody>
      </p:sp>
    </p:spTree>
    <p:extLst>
      <p:ext uri="{BB962C8B-B14F-4D97-AF65-F5344CB8AC3E}">
        <p14:creationId xmlns:p14="http://schemas.microsoft.com/office/powerpoint/2010/main" val="3016303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20</a:t>
            </a:fld>
            <a:endParaRPr lang="en-US" dirty="0"/>
          </a:p>
        </p:txBody>
      </p:sp>
    </p:spTree>
    <p:extLst>
      <p:ext uri="{BB962C8B-B14F-4D97-AF65-F5344CB8AC3E}">
        <p14:creationId xmlns:p14="http://schemas.microsoft.com/office/powerpoint/2010/main" val="1600019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21</a:t>
            </a:fld>
            <a:endParaRPr lang="en-US" dirty="0"/>
          </a:p>
        </p:txBody>
      </p:sp>
    </p:spTree>
    <p:extLst>
      <p:ext uri="{BB962C8B-B14F-4D97-AF65-F5344CB8AC3E}">
        <p14:creationId xmlns:p14="http://schemas.microsoft.com/office/powerpoint/2010/main" val="73903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22</a:t>
            </a:fld>
            <a:endParaRPr lang="en-US" dirty="0"/>
          </a:p>
        </p:txBody>
      </p:sp>
    </p:spTree>
    <p:extLst>
      <p:ext uri="{BB962C8B-B14F-4D97-AF65-F5344CB8AC3E}">
        <p14:creationId xmlns:p14="http://schemas.microsoft.com/office/powerpoint/2010/main" val="2507498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CC356-F3FB-4EFF-8CC6-CE45B8A6F07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289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23</a:t>
            </a:fld>
            <a:endParaRPr lang="en-US" dirty="0"/>
          </a:p>
        </p:txBody>
      </p:sp>
    </p:spTree>
    <p:extLst>
      <p:ext uri="{BB962C8B-B14F-4D97-AF65-F5344CB8AC3E}">
        <p14:creationId xmlns:p14="http://schemas.microsoft.com/office/powerpoint/2010/main" val="2536697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24</a:t>
            </a:fld>
            <a:endParaRPr lang="en-US" dirty="0"/>
          </a:p>
        </p:txBody>
      </p:sp>
    </p:spTree>
    <p:extLst>
      <p:ext uri="{BB962C8B-B14F-4D97-AF65-F5344CB8AC3E}">
        <p14:creationId xmlns:p14="http://schemas.microsoft.com/office/powerpoint/2010/main" val="2124701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2731582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26</a:t>
            </a:fld>
            <a:endParaRPr lang="en-US" dirty="0"/>
          </a:p>
        </p:txBody>
      </p:sp>
    </p:spTree>
    <p:extLst>
      <p:ext uri="{BB962C8B-B14F-4D97-AF65-F5344CB8AC3E}">
        <p14:creationId xmlns:p14="http://schemas.microsoft.com/office/powerpoint/2010/main" val="1731274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27</a:t>
            </a:fld>
            <a:endParaRPr lang="en-US" dirty="0"/>
          </a:p>
        </p:txBody>
      </p:sp>
    </p:spTree>
    <p:extLst>
      <p:ext uri="{BB962C8B-B14F-4D97-AF65-F5344CB8AC3E}">
        <p14:creationId xmlns:p14="http://schemas.microsoft.com/office/powerpoint/2010/main" val="3877482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28</a:t>
            </a:fld>
            <a:endParaRPr lang="en-US" dirty="0"/>
          </a:p>
        </p:txBody>
      </p:sp>
    </p:spTree>
    <p:extLst>
      <p:ext uri="{BB962C8B-B14F-4D97-AF65-F5344CB8AC3E}">
        <p14:creationId xmlns:p14="http://schemas.microsoft.com/office/powerpoint/2010/main" val="1515465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29</a:t>
            </a:fld>
            <a:endParaRPr lang="en-US" dirty="0"/>
          </a:p>
        </p:txBody>
      </p:sp>
    </p:spTree>
    <p:extLst>
      <p:ext uri="{BB962C8B-B14F-4D97-AF65-F5344CB8AC3E}">
        <p14:creationId xmlns:p14="http://schemas.microsoft.com/office/powerpoint/2010/main" val="2788621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30</a:t>
            </a:fld>
            <a:endParaRPr lang="en-US" dirty="0"/>
          </a:p>
        </p:txBody>
      </p:sp>
    </p:spTree>
    <p:extLst>
      <p:ext uri="{BB962C8B-B14F-4D97-AF65-F5344CB8AC3E}">
        <p14:creationId xmlns:p14="http://schemas.microsoft.com/office/powerpoint/2010/main" val="1607038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31</a:t>
            </a:fld>
            <a:endParaRPr lang="en-US" dirty="0"/>
          </a:p>
        </p:txBody>
      </p:sp>
    </p:spTree>
    <p:extLst>
      <p:ext uri="{BB962C8B-B14F-4D97-AF65-F5344CB8AC3E}">
        <p14:creationId xmlns:p14="http://schemas.microsoft.com/office/powerpoint/2010/main" val="1347553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32</a:t>
            </a:fld>
            <a:endParaRPr lang="en-US" dirty="0"/>
          </a:p>
        </p:txBody>
      </p:sp>
    </p:spTree>
    <p:extLst>
      <p:ext uri="{BB962C8B-B14F-4D97-AF65-F5344CB8AC3E}">
        <p14:creationId xmlns:p14="http://schemas.microsoft.com/office/powerpoint/2010/main" val="300124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4178489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33</a:t>
            </a:fld>
            <a:endParaRPr lang="en-US" dirty="0"/>
          </a:p>
        </p:txBody>
      </p:sp>
    </p:spTree>
    <p:extLst>
      <p:ext uri="{BB962C8B-B14F-4D97-AF65-F5344CB8AC3E}">
        <p14:creationId xmlns:p14="http://schemas.microsoft.com/office/powerpoint/2010/main" val="3123978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34</a:t>
            </a:fld>
            <a:endParaRPr lang="en-US" dirty="0"/>
          </a:p>
        </p:txBody>
      </p:sp>
    </p:spTree>
    <p:extLst>
      <p:ext uri="{BB962C8B-B14F-4D97-AF65-F5344CB8AC3E}">
        <p14:creationId xmlns:p14="http://schemas.microsoft.com/office/powerpoint/2010/main" val="353275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35</a:t>
            </a:fld>
            <a:endParaRPr lang="en-US" dirty="0"/>
          </a:p>
        </p:txBody>
      </p:sp>
    </p:spTree>
    <p:extLst>
      <p:ext uri="{BB962C8B-B14F-4D97-AF65-F5344CB8AC3E}">
        <p14:creationId xmlns:p14="http://schemas.microsoft.com/office/powerpoint/2010/main" val="410460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36</a:t>
            </a:fld>
            <a:endParaRPr lang="en-US" dirty="0"/>
          </a:p>
        </p:txBody>
      </p:sp>
    </p:spTree>
    <p:extLst>
      <p:ext uri="{BB962C8B-B14F-4D97-AF65-F5344CB8AC3E}">
        <p14:creationId xmlns:p14="http://schemas.microsoft.com/office/powerpoint/2010/main" val="740796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37</a:t>
            </a:fld>
            <a:endParaRPr lang="en-US" dirty="0"/>
          </a:p>
        </p:txBody>
      </p:sp>
    </p:spTree>
    <p:extLst>
      <p:ext uri="{BB962C8B-B14F-4D97-AF65-F5344CB8AC3E}">
        <p14:creationId xmlns:p14="http://schemas.microsoft.com/office/powerpoint/2010/main" val="1104607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38</a:t>
            </a:fld>
            <a:endParaRPr lang="en-US" dirty="0"/>
          </a:p>
        </p:txBody>
      </p:sp>
    </p:spTree>
    <p:extLst>
      <p:ext uri="{BB962C8B-B14F-4D97-AF65-F5344CB8AC3E}">
        <p14:creationId xmlns:p14="http://schemas.microsoft.com/office/powerpoint/2010/main" val="2624551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39</a:t>
            </a:fld>
            <a:endParaRPr lang="en-US" dirty="0"/>
          </a:p>
        </p:txBody>
      </p:sp>
    </p:spTree>
    <p:extLst>
      <p:ext uri="{BB962C8B-B14F-4D97-AF65-F5344CB8AC3E}">
        <p14:creationId xmlns:p14="http://schemas.microsoft.com/office/powerpoint/2010/main" val="2837755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40</a:t>
            </a:fld>
            <a:endParaRPr lang="en-US" dirty="0"/>
          </a:p>
        </p:txBody>
      </p:sp>
    </p:spTree>
    <p:extLst>
      <p:ext uri="{BB962C8B-B14F-4D97-AF65-F5344CB8AC3E}">
        <p14:creationId xmlns:p14="http://schemas.microsoft.com/office/powerpoint/2010/main" val="1019577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41</a:t>
            </a:fld>
            <a:endParaRPr lang="en-US" dirty="0"/>
          </a:p>
        </p:txBody>
      </p:sp>
    </p:spTree>
    <p:extLst>
      <p:ext uri="{BB962C8B-B14F-4D97-AF65-F5344CB8AC3E}">
        <p14:creationId xmlns:p14="http://schemas.microsoft.com/office/powerpoint/2010/main" val="1598123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42</a:t>
            </a:fld>
            <a:endParaRPr lang="en-US" dirty="0"/>
          </a:p>
        </p:txBody>
      </p:sp>
    </p:spTree>
    <p:extLst>
      <p:ext uri="{BB962C8B-B14F-4D97-AF65-F5344CB8AC3E}">
        <p14:creationId xmlns:p14="http://schemas.microsoft.com/office/powerpoint/2010/main" val="393332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5</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932238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43</a:t>
            </a:fld>
            <a:endParaRPr lang="en-US" dirty="0"/>
          </a:p>
        </p:txBody>
      </p:sp>
    </p:spTree>
    <p:extLst>
      <p:ext uri="{BB962C8B-B14F-4D97-AF65-F5344CB8AC3E}">
        <p14:creationId xmlns:p14="http://schemas.microsoft.com/office/powerpoint/2010/main" val="1007845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44</a:t>
            </a:fld>
            <a:endParaRPr lang="en-US" dirty="0"/>
          </a:p>
        </p:txBody>
      </p:sp>
    </p:spTree>
    <p:extLst>
      <p:ext uri="{BB962C8B-B14F-4D97-AF65-F5344CB8AC3E}">
        <p14:creationId xmlns:p14="http://schemas.microsoft.com/office/powerpoint/2010/main" val="421611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45</a:t>
            </a:fld>
            <a:endParaRPr lang="en-US" dirty="0"/>
          </a:p>
        </p:txBody>
      </p:sp>
    </p:spTree>
    <p:extLst>
      <p:ext uri="{BB962C8B-B14F-4D97-AF65-F5344CB8AC3E}">
        <p14:creationId xmlns:p14="http://schemas.microsoft.com/office/powerpoint/2010/main" val="4083762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46</a:t>
            </a:fld>
            <a:endParaRPr lang="en-US" dirty="0"/>
          </a:p>
        </p:txBody>
      </p:sp>
    </p:spTree>
    <p:extLst>
      <p:ext uri="{BB962C8B-B14F-4D97-AF65-F5344CB8AC3E}">
        <p14:creationId xmlns:p14="http://schemas.microsoft.com/office/powerpoint/2010/main" val="4105222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47</a:t>
            </a:fld>
            <a:endParaRPr lang="en-US" dirty="0"/>
          </a:p>
        </p:txBody>
      </p:sp>
    </p:spTree>
    <p:extLst>
      <p:ext uri="{BB962C8B-B14F-4D97-AF65-F5344CB8AC3E}">
        <p14:creationId xmlns:p14="http://schemas.microsoft.com/office/powerpoint/2010/main" val="3899990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49</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8834179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55</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402903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solidFill>
                  <a:srgbClr val="595959"/>
                </a:solidFill>
              </a:rPr>
              <a:pPr/>
              <a:t>56</a:t>
            </a:fld>
            <a:endParaRPr lang="en-US" dirty="0">
              <a:solidFill>
                <a:srgbClr val="595959"/>
              </a:solidFill>
            </a:endParaRPr>
          </a:p>
        </p:txBody>
      </p:sp>
      <p:sp>
        <p:nvSpPr>
          <p:cNvPr id="5" name="Date Placeholder 4">
            <a:extLst>
              <a:ext uri="{FF2B5EF4-FFF2-40B4-BE49-F238E27FC236}">
                <a16:creationId xmlns:a16="http://schemas.microsoft.com/office/drawing/2014/main" id="{B2F31C0F-5825-4C82-9AF1-90FE85153E58}"/>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1AA7068B-7A5E-49EE-B084-B5B64857B918}"/>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6544309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57</a:t>
            </a:fld>
            <a:endParaRPr lang="en-US" dirty="0"/>
          </a:p>
        </p:txBody>
      </p:sp>
    </p:spTree>
    <p:extLst>
      <p:ext uri="{BB962C8B-B14F-4D97-AF65-F5344CB8AC3E}">
        <p14:creationId xmlns:p14="http://schemas.microsoft.com/office/powerpoint/2010/main" val="251797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7</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148716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9</a:t>
            </a:fld>
            <a:endParaRPr lang="en-US" dirty="0"/>
          </a:p>
        </p:txBody>
      </p:sp>
    </p:spTree>
    <p:extLst>
      <p:ext uri="{BB962C8B-B14F-4D97-AF65-F5344CB8AC3E}">
        <p14:creationId xmlns:p14="http://schemas.microsoft.com/office/powerpoint/2010/main" val="2008269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10</a:t>
            </a:fld>
            <a:endParaRPr lang="en-US" dirty="0"/>
          </a:p>
        </p:txBody>
      </p:sp>
    </p:spTree>
    <p:extLst>
      <p:ext uri="{BB962C8B-B14F-4D97-AF65-F5344CB8AC3E}">
        <p14:creationId xmlns:p14="http://schemas.microsoft.com/office/powerpoint/2010/main" val="174711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129556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12</a:t>
            </a:fld>
            <a:endParaRPr lang="en-US" dirty="0"/>
          </a:p>
        </p:txBody>
      </p:sp>
    </p:spTree>
    <p:extLst>
      <p:ext uri="{BB962C8B-B14F-4D97-AF65-F5344CB8AC3E}">
        <p14:creationId xmlns:p14="http://schemas.microsoft.com/office/powerpoint/2010/main" val="964236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dirty="0"/>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dirty="0"/>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858934"/>
            <a:ext cx="10874324" cy="1346735"/>
          </a:xfrm>
          <a:prstGeom prst="rect">
            <a:avLst/>
          </a:prstGeom>
          <a:noFill/>
        </p:spPr>
        <p:txBody>
          <a:bodyPr wrap="square" rtlCol="0">
            <a:noAutofit/>
          </a:bodyPr>
          <a:lstStyle/>
          <a:p>
            <a:pPr>
              <a:lnSpc>
                <a:spcPct val="175000"/>
              </a:lnSpc>
            </a:pPr>
            <a:r>
              <a:rPr lang="en-US" sz="2200" dirty="0"/>
              <a:t>1000 Thomas Jefferson St.,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dirty="0"/>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dirty="0"/>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Tree>
    <p:extLst>
      <p:ext uri="{BB962C8B-B14F-4D97-AF65-F5344CB8AC3E}">
        <p14:creationId xmlns:p14="http://schemas.microsoft.com/office/powerpoint/2010/main" val="400836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dirty="0"/>
              <a:t>Presenter’s Job Title</a:t>
            </a:r>
          </a:p>
          <a:p>
            <a:r>
              <a:rPr lang="en-US" dirty="0"/>
              <a:t>###.###.####</a:t>
            </a:r>
          </a:p>
          <a:p>
            <a:r>
              <a:rPr lang="en-US" dirty="0"/>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dirty="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dirty="0"/>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dirty="0"/>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dirty="0"/>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dirty="0"/>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dirty="0"/>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dirty="0"/>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dirty="0"/>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dirty="0"/>
              <a:t>Bullet 1, bullet character Wingding 167, text size 26, 85% black </a:t>
            </a:r>
          </a:p>
          <a:p>
            <a:pPr lvl="1"/>
            <a:r>
              <a:rPr lang="en-US" dirty="0"/>
              <a:t>Bullet 2, bullet character 149</a:t>
            </a:r>
          </a:p>
          <a:p>
            <a:pPr lvl="2"/>
            <a:r>
              <a:rPr lang="en-US" dirty="0"/>
              <a:t>Bullet 3, bullet character 150</a:t>
            </a:r>
          </a:p>
          <a:p>
            <a:pPr lvl="3"/>
            <a:r>
              <a:rPr lang="en-US" dirty="0"/>
              <a:t>Bullet 4, bullet character 187</a:t>
            </a:r>
          </a:p>
          <a:p>
            <a:pPr lvl="4"/>
            <a:r>
              <a:rPr lang="en-US" dirty="0"/>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06" r:id="rId13"/>
    <p:sldLayoutId id="2147483811" r:id="rId14"/>
    <p:sldLayoutId id="2147483810" r:id="rId15"/>
    <p:sldLayoutId id="2147483775" r:id="rId16"/>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intensiveintervention.org/intensive-intervention-features-explicit-instruc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intensiveintervention.org/intensive-intervention-math-course" TargetMode="Externa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hyperlink" Target="https://blog.smu.edu/projectstair/" TargetMode="External"/><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2790" y="3615165"/>
            <a:ext cx="10515600" cy="769441"/>
          </a:xfrm>
        </p:spPr>
        <p:txBody>
          <a:bodyPr/>
          <a:lstStyle/>
          <a:p>
            <a:r>
              <a:rPr lang="en-US" dirty="0"/>
              <a:t>Count Me In!</a:t>
            </a:r>
          </a:p>
        </p:txBody>
      </p:sp>
      <p:sp>
        <p:nvSpPr>
          <p:cNvPr id="3" name="Subtitle 2"/>
          <p:cNvSpPr>
            <a:spLocks noGrp="1"/>
          </p:cNvSpPr>
          <p:nvPr>
            <p:ph type="subTitle" idx="1"/>
          </p:nvPr>
        </p:nvSpPr>
        <p:spPr>
          <a:xfrm>
            <a:off x="732790" y="4384606"/>
            <a:ext cx="10515600" cy="1138773"/>
          </a:xfrm>
        </p:spPr>
        <p:txBody>
          <a:bodyPr/>
          <a:lstStyle/>
          <a:p>
            <a:r>
              <a:rPr lang="en-US" dirty="0"/>
              <a:t>Supporting Students in Your Class </a:t>
            </a:r>
          </a:p>
          <a:p>
            <a:r>
              <a:rPr lang="en-US" dirty="0"/>
              <a:t>with Math Difficulty</a:t>
            </a:r>
          </a:p>
        </p:txBody>
      </p:sp>
      <p:sp>
        <p:nvSpPr>
          <p:cNvPr id="10" name="Text Placeholder 9"/>
          <p:cNvSpPr>
            <a:spLocks noGrp="1"/>
          </p:cNvSpPr>
          <p:nvPr>
            <p:ph type="body" sz="quarter" idx="14"/>
          </p:nvPr>
        </p:nvSpPr>
        <p:spPr>
          <a:xfrm>
            <a:off x="10387577" y="3716536"/>
            <a:ext cx="860813" cy="184666"/>
          </a:xfrm>
        </p:spPr>
        <p:txBody>
          <a:bodyPr/>
          <a:lstStyle/>
          <a:p>
            <a:r>
              <a:rPr lang="en-US" dirty="0"/>
              <a:t>August 2019</a:t>
            </a:r>
          </a:p>
        </p:txBody>
      </p:sp>
      <p:sp>
        <p:nvSpPr>
          <p:cNvPr id="6" name="Text Placeholder 5"/>
          <p:cNvSpPr>
            <a:spLocks noGrp="1"/>
          </p:cNvSpPr>
          <p:nvPr>
            <p:ph type="body" sz="quarter" idx="13"/>
          </p:nvPr>
        </p:nvSpPr>
        <p:spPr>
          <a:xfrm>
            <a:off x="732790" y="6287653"/>
            <a:ext cx="10515600" cy="400110"/>
          </a:xfrm>
        </p:spPr>
        <p:txBody>
          <a:bodyPr/>
          <a:lstStyle/>
          <a:p>
            <a:pPr lvl="0"/>
            <a:r>
              <a:rPr lang="en-US" dirty="0"/>
              <a:t>Sarah Powell, Associate Professor, The University of Texas at Austin</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10</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2" name="Picture 1" descr="A screenshot Module 1 in the math course.">
            <a:extLst>
              <a:ext uri="{FF2B5EF4-FFF2-40B4-BE49-F238E27FC236}">
                <a16:creationId xmlns:a16="http://schemas.microsoft.com/office/drawing/2014/main" id="{A2CF05B0-223F-6A4E-B163-0414C19FE443}"/>
              </a:ext>
            </a:extLst>
          </p:cNvPr>
          <p:cNvPicPr>
            <a:picLocks noChangeAspect="1"/>
          </p:cNvPicPr>
          <p:nvPr/>
        </p:nvPicPr>
        <p:blipFill>
          <a:blip r:embed="rId3"/>
          <a:stretch>
            <a:fillRect/>
          </a:stretch>
        </p:blipFill>
        <p:spPr>
          <a:xfrm>
            <a:off x="2337685" y="1772815"/>
            <a:ext cx="7515105" cy="3441829"/>
          </a:xfrm>
          <a:prstGeom prst="rect">
            <a:avLst/>
          </a:prstGeom>
        </p:spPr>
      </p:pic>
      <p:sp>
        <p:nvSpPr>
          <p:cNvPr id="6" name="Right Arrow 5">
            <a:extLst>
              <a:ext uri="{FF2B5EF4-FFF2-40B4-BE49-F238E27FC236}">
                <a16:creationId xmlns:a16="http://schemas.microsoft.com/office/drawing/2014/main" id="{3DD88178-A6B0-334F-9179-493432B1F981}"/>
              </a:ext>
              <a:ext uri="{C183D7F6-B498-43B3-948B-1728B52AA6E4}">
                <adec:decorative xmlns:adec="http://schemas.microsoft.com/office/drawing/2017/decorative" val="1"/>
              </a:ext>
            </a:extLst>
          </p:cNvPr>
          <p:cNvSpPr/>
          <p:nvPr/>
        </p:nvSpPr>
        <p:spPr>
          <a:xfrm rot="20715055">
            <a:off x="4011636" y="4097049"/>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7" name="TextBox 6">
            <a:extLst>
              <a:ext uri="{FF2B5EF4-FFF2-40B4-BE49-F238E27FC236}">
                <a16:creationId xmlns:a16="http://schemas.microsoft.com/office/drawing/2014/main" id="{26E2DC0D-A566-E646-B648-A03566B990F7}"/>
              </a:ext>
            </a:extLst>
          </p:cNvPr>
          <p:cNvSpPr txBox="1"/>
          <p:nvPr/>
        </p:nvSpPr>
        <p:spPr>
          <a:xfrm>
            <a:off x="457200" y="4602486"/>
            <a:ext cx="4657306" cy="923330"/>
          </a:xfrm>
          <a:prstGeom prst="rect">
            <a:avLst/>
          </a:prstGeom>
          <a:solidFill>
            <a:schemeClr val="bg1"/>
          </a:solidFill>
        </p:spPr>
        <p:txBody>
          <a:bodyPr wrap="square" rtlCol="0">
            <a:spAutoFit/>
          </a:bodyPr>
          <a:lstStyle/>
          <a:p>
            <a:r>
              <a:rPr lang="en-US" b="1" dirty="0">
                <a:solidFill>
                  <a:schemeClr val="accent2"/>
                </a:solidFill>
              </a:rPr>
              <a:t>Each Introduction video provides a brief overview of the content within each Module.</a:t>
            </a:r>
          </a:p>
        </p:txBody>
      </p:sp>
    </p:spTree>
    <p:extLst>
      <p:ext uri="{BB962C8B-B14F-4D97-AF65-F5344CB8AC3E}">
        <p14:creationId xmlns:p14="http://schemas.microsoft.com/office/powerpoint/2010/main" val="2272445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11</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2" name="Picture 1" descr="A screenshot of NCIIs Math Module Course ">
            <a:extLst>
              <a:ext uri="{FF2B5EF4-FFF2-40B4-BE49-F238E27FC236}">
                <a16:creationId xmlns:a16="http://schemas.microsoft.com/office/drawing/2014/main" id="{B9909911-136A-1148-869B-0C7468F16271}"/>
              </a:ext>
            </a:extLst>
          </p:cNvPr>
          <p:cNvPicPr>
            <a:picLocks noChangeAspect="1"/>
          </p:cNvPicPr>
          <p:nvPr/>
        </p:nvPicPr>
        <p:blipFill>
          <a:blip r:embed="rId3"/>
          <a:stretch>
            <a:fillRect/>
          </a:stretch>
        </p:blipFill>
        <p:spPr>
          <a:xfrm>
            <a:off x="2817114" y="1558330"/>
            <a:ext cx="6556248" cy="4110115"/>
          </a:xfrm>
          <a:prstGeom prst="rect">
            <a:avLst/>
          </a:prstGeom>
        </p:spPr>
      </p:pic>
      <p:sp>
        <p:nvSpPr>
          <p:cNvPr id="6" name="Right Arrow 5">
            <a:extLst>
              <a:ext uri="{FF2B5EF4-FFF2-40B4-BE49-F238E27FC236}">
                <a16:creationId xmlns:a16="http://schemas.microsoft.com/office/drawing/2014/main" id="{BF071889-085C-2F48-89D5-5F8DCE963FBE}"/>
              </a:ext>
              <a:ext uri="{C183D7F6-B498-43B3-948B-1728B52AA6E4}">
                <adec:decorative xmlns:adec="http://schemas.microsoft.com/office/drawing/2017/decorative" val="1"/>
              </a:ext>
            </a:extLst>
          </p:cNvPr>
          <p:cNvSpPr/>
          <p:nvPr/>
        </p:nvSpPr>
        <p:spPr>
          <a:xfrm rot="9432895">
            <a:off x="9286076" y="2814555"/>
            <a:ext cx="794711" cy="400692"/>
          </a:xfrm>
          <a:prstGeom prst="rightArrow">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7" name="TextBox 6">
            <a:extLst>
              <a:ext uri="{FF2B5EF4-FFF2-40B4-BE49-F238E27FC236}">
                <a16:creationId xmlns:a16="http://schemas.microsoft.com/office/drawing/2014/main" id="{DFF58A99-6837-8D4A-9463-39307009E350}"/>
              </a:ext>
            </a:extLst>
          </p:cNvPr>
          <p:cNvSpPr txBox="1"/>
          <p:nvPr/>
        </p:nvSpPr>
        <p:spPr>
          <a:xfrm>
            <a:off x="10127369" y="2191642"/>
            <a:ext cx="1868065" cy="1200329"/>
          </a:xfrm>
          <a:prstGeom prst="rect">
            <a:avLst/>
          </a:prstGeom>
          <a:noFill/>
        </p:spPr>
        <p:txBody>
          <a:bodyPr wrap="square" rtlCol="0">
            <a:spAutoFit/>
          </a:bodyPr>
          <a:lstStyle/>
          <a:p>
            <a:r>
              <a:rPr lang="en-US" b="1" dirty="0">
                <a:solidFill>
                  <a:schemeClr val="accent3"/>
                </a:solidFill>
              </a:rPr>
              <a:t>The NCII DBI framework is introduced in this video.</a:t>
            </a:r>
          </a:p>
        </p:txBody>
      </p:sp>
      <p:pic>
        <p:nvPicPr>
          <p:cNvPr id="4" name="Picture 3" descr="A screenshot of the NCII DBI Process">
            <a:extLst>
              <a:ext uri="{FF2B5EF4-FFF2-40B4-BE49-F238E27FC236}">
                <a16:creationId xmlns:a16="http://schemas.microsoft.com/office/drawing/2014/main" id="{86E56071-8F7F-B54C-A863-0C60F232EBCB}"/>
              </a:ext>
            </a:extLst>
          </p:cNvPr>
          <p:cNvPicPr>
            <a:picLocks noChangeAspect="1"/>
          </p:cNvPicPr>
          <p:nvPr/>
        </p:nvPicPr>
        <p:blipFill>
          <a:blip r:embed="rId4"/>
          <a:stretch>
            <a:fillRect/>
          </a:stretch>
        </p:blipFill>
        <p:spPr>
          <a:xfrm>
            <a:off x="10324434" y="3320713"/>
            <a:ext cx="1488913" cy="2543175"/>
          </a:xfrm>
          <a:prstGeom prst="rect">
            <a:avLst/>
          </a:prstGeom>
        </p:spPr>
      </p:pic>
    </p:spTree>
    <p:extLst>
      <p:ext uri="{BB962C8B-B14F-4D97-AF65-F5344CB8AC3E}">
        <p14:creationId xmlns:p14="http://schemas.microsoft.com/office/powerpoint/2010/main" val="1357831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12</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4" name="Picture 3" descr="A screenshot of the NCII DBI Process">
            <a:extLst>
              <a:ext uri="{FF2B5EF4-FFF2-40B4-BE49-F238E27FC236}">
                <a16:creationId xmlns:a16="http://schemas.microsoft.com/office/drawing/2014/main" id="{86E56071-8F7F-B54C-A863-0C60F232EBCB}"/>
              </a:ext>
            </a:extLst>
          </p:cNvPr>
          <p:cNvPicPr>
            <a:picLocks noChangeAspect="1"/>
          </p:cNvPicPr>
          <p:nvPr/>
        </p:nvPicPr>
        <p:blipFill>
          <a:blip r:embed="rId3"/>
          <a:stretch>
            <a:fillRect/>
          </a:stretch>
        </p:blipFill>
        <p:spPr>
          <a:xfrm>
            <a:off x="4545367" y="1280160"/>
            <a:ext cx="3099741" cy="5294590"/>
          </a:xfrm>
          <a:prstGeom prst="rect">
            <a:avLst/>
          </a:prstGeom>
        </p:spPr>
      </p:pic>
    </p:spTree>
    <p:extLst>
      <p:ext uri="{BB962C8B-B14F-4D97-AF65-F5344CB8AC3E}">
        <p14:creationId xmlns:p14="http://schemas.microsoft.com/office/powerpoint/2010/main" val="280030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13</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2" name="Picture 1" descr="A screenshot of  Module 1 of the Math Module">
            <a:extLst>
              <a:ext uri="{FF2B5EF4-FFF2-40B4-BE49-F238E27FC236}">
                <a16:creationId xmlns:a16="http://schemas.microsoft.com/office/drawing/2014/main" id="{AD661897-3DE8-E043-8217-38B0D50BAE68}"/>
              </a:ext>
            </a:extLst>
          </p:cNvPr>
          <p:cNvPicPr>
            <a:picLocks noChangeAspect="1"/>
          </p:cNvPicPr>
          <p:nvPr/>
        </p:nvPicPr>
        <p:blipFill>
          <a:blip r:embed="rId3"/>
          <a:stretch>
            <a:fillRect/>
          </a:stretch>
        </p:blipFill>
        <p:spPr>
          <a:xfrm>
            <a:off x="2714846" y="1374899"/>
            <a:ext cx="6556542" cy="5234473"/>
          </a:xfrm>
          <a:prstGeom prst="rect">
            <a:avLst/>
          </a:prstGeom>
        </p:spPr>
      </p:pic>
    </p:spTree>
    <p:extLst>
      <p:ext uri="{BB962C8B-B14F-4D97-AF65-F5344CB8AC3E}">
        <p14:creationId xmlns:p14="http://schemas.microsoft.com/office/powerpoint/2010/main" val="249741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14</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318638" y="-105450"/>
            <a:ext cx="11573256" cy="1280160"/>
          </a:xfrm>
        </p:spPr>
        <p:txBody>
          <a:bodyPr/>
          <a:lstStyle/>
          <a:p>
            <a:r>
              <a:rPr lang="en-US" dirty="0"/>
              <a:t>Module 1: Developing a Scope and Sequence</a:t>
            </a:r>
          </a:p>
        </p:txBody>
      </p:sp>
      <p:pic>
        <p:nvPicPr>
          <p:cNvPr id="4" name="Picture 3" descr="A screenshot of part 3 of the math module">
            <a:extLst>
              <a:ext uri="{FF2B5EF4-FFF2-40B4-BE49-F238E27FC236}">
                <a16:creationId xmlns:a16="http://schemas.microsoft.com/office/drawing/2014/main" id="{10CA018F-136F-6841-9115-B4068D1F95EE}"/>
              </a:ext>
            </a:extLst>
          </p:cNvPr>
          <p:cNvPicPr>
            <a:picLocks noChangeAspect="1"/>
          </p:cNvPicPr>
          <p:nvPr/>
        </p:nvPicPr>
        <p:blipFill>
          <a:blip r:embed="rId3"/>
          <a:stretch>
            <a:fillRect/>
          </a:stretch>
        </p:blipFill>
        <p:spPr>
          <a:xfrm>
            <a:off x="2737104" y="981814"/>
            <a:ext cx="6556248" cy="5518624"/>
          </a:xfrm>
          <a:prstGeom prst="rect">
            <a:avLst/>
          </a:prstGeom>
        </p:spPr>
      </p:pic>
    </p:spTree>
    <p:extLst>
      <p:ext uri="{BB962C8B-B14F-4D97-AF65-F5344CB8AC3E}">
        <p14:creationId xmlns:p14="http://schemas.microsoft.com/office/powerpoint/2010/main" val="238850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15</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2" name="Picture 1" descr="A screenshot of the coaching activities associated with the modules. ">
            <a:extLst>
              <a:ext uri="{FF2B5EF4-FFF2-40B4-BE49-F238E27FC236}">
                <a16:creationId xmlns:a16="http://schemas.microsoft.com/office/drawing/2014/main" id="{DE58BE9B-FCDF-0F4B-B9A4-673FD07634A1}"/>
              </a:ext>
            </a:extLst>
          </p:cNvPr>
          <p:cNvPicPr>
            <a:picLocks noChangeAspect="1"/>
          </p:cNvPicPr>
          <p:nvPr/>
        </p:nvPicPr>
        <p:blipFill>
          <a:blip r:embed="rId3"/>
          <a:stretch>
            <a:fillRect/>
          </a:stretch>
        </p:blipFill>
        <p:spPr>
          <a:xfrm>
            <a:off x="2817114" y="1887505"/>
            <a:ext cx="6556248" cy="2320728"/>
          </a:xfrm>
          <a:prstGeom prst="rect">
            <a:avLst/>
          </a:prstGeom>
        </p:spPr>
      </p:pic>
      <p:sp>
        <p:nvSpPr>
          <p:cNvPr id="6" name="Right Arrow 5">
            <a:extLst>
              <a:ext uri="{FF2B5EF4-FFF2-40B4-BE49-F238E27FC236}">
                <a16:creationId xmlns:a16="http://schemas.microsoft.com/office/drawing/2014/main" id="{5160A76E-5F83-744A-A021-22E8BB78DEA9}"/>
              </a:ext>
              <a:ext uri="{C183D7F6-B498-43B3-948B-1728B52AA6E4}">
                <adec:decorative xmlns:adec="http://schemas.microsoft.com/office/drawing/2017/decorative" val="1"/>
              </a:ext>
            </a:extLst>
          </p:cNvPr>
          <p:cNvSpPr/>
          <p:nvPr/>
        </p:nvSpPr>
        <p:spPr>
          <a:xfrm rot="11977901">
            <a:off x="4472987" y="3923120"/>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7" name="TextBox 6">
            <a:extLst>
              <a:ext uri="{FF2B5EF4-FFF2-40B4-BE49-F238E27FC236}">
                <a16:creationId xmlns:a16="http://schemas.microsoft.com/office/drawing/2014/main" id="{96A2934A-1704-904C-B18F-AF6B99065D9A}"/>
              </a:ext>
            </a:extLst>
          </p:cNvPr>
          <p:cNvSpPr txBox="1"/>
          <p:nvPr/>
        </p:nvSpPr>
        <p:spPr>
          <a:xfrm>
            <a:off x="5308609" y="4208233"/>
            <a:ext cx="4225684" cy="646331"/>
          </a:xfrm>
          <a:prstGeom prst="rect">
            <a:avLst/>
          </a:prstGeom>
          <a:noFill/>
        </p:spPr>
        <p:txBody>
          <a:bodyPr wrap="square" rtlCol="0">
            <a:spAutoFit/>
          </a:bodyPr>
          <a:lstStyle/>
          <a:p>
            <a:r>
              <a:rPr lang="en-US" b="1" dirty="0">
                <a:solidFill>
                  <a:schemeClr val="accent2"/>
                </a:solidFill>
              </a:rPr>
              <a:t>This is provided at the end of each module. Most helpful for Coaches.</a:t>
            </a:r>
          </a:p>
        </p:txBody>
      </p:sp>
    </p:spTree>
    <p:extLst>
      <p:ext uri="{BB962C8B-B14F-4D97-AF65-F5344CB8AC3E}">
        <p14:creationId xmlns:p14="http://schemas.microsoft.com/office/powerpoint/2010/main" val="3080949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16</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2: </a:t>
            </a:r>
            <a:br>
              <a:rPr lang="en-US" dirty="0"/>
            </a:br>
            <a:r>
              <a:rPr lang="en-US" dirty="0"/>
              <a:t>Mathematics Progress Monitoring</a:t>
            </a:r>
          </a:p>
        </p:txBody>
      </p:sp>
      <p:pic>
        <p:nvPicPr>
          <p:cNvPr id="2" name="Picture 1" descr="A screenshot of the assessment module. ">
            <a:extLst>
              <a:ext uri="{FF2B5EF4-FFF2-40B4-BE49-F238E27FC236}">
                <a16:creationId xmlns:a16="http://schemas.microsoft.com/office/drawing/2014/main" id="{CED41E0B-CA5D-2247-8D51-64E75C7C122C}"/>
              </a:ext>
            </a:extLst>
          </p:cNvPr>
          <p:cNvPicPr>
            <a:picLocks noChangeAspect="1"/>
          </p:cNvPicPr>
          <p:nvPr/>
        </p:nvPicPr>
        <p:blipFill>
          <a:blip r:embed="rId3"/>
          <a:stretch>
            <a:fillRect/>
          </a:stretch>
        </p:blipFill>
        <p:spPr>
          <a:xfrm>
            <a:off x="787400" y="2451100"/>
            <a:ext cx="10617200" cy="19558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461665"/>
          </a:xfrm>
          <a:prstGeom prst="rect">
            <a:avLst/>
          </a:prstGeom>
          <a:noFill/>
        </p:spPr>
        <p:txBody>
          <a:bodyPr wrap="square" rtlCol="0">
            <a:spAutoFit/>
          </a:bodyPr>
          <a:lstStyle/>
          <a:p>
            <a:r>
              <a:rPr lang="en-US" sz="2400" b="1" dirty="0">
                <a:solidFill>
                  <a:schemeClr val="accent6"/>
                </a:solidFill>
              </a:rPr>
              <a:t>This is the </a:t>
            </a:r>
            <a:r>
              <a:rPr lang="en-US" sz="2400" b="1" u="sng" dirty="0">
                <a:solidFill>
                  <a:schemeClr val="accent6"/>
                </a:solidFill>
              </a:rPr>
              <a:t>assessment</a:t>
            </a:r>
            <a:r>
              <a:rPr lang="en-US" sz="2400" b="1" dirty="0">
                <a:solidFill>
                  <a:schemeClr val="accent6"/>
                </a:solidFill>
              </a:rPr>
              <a:t> module!</a:t>
            </a:r>
          </a:p>
        </p:txBody>
      </p:sp>
    </p:spTree>
    <p:extLst>
      <p:ext uri="{BB962C8B-B14F-4D97-AF65-F5344CB8AC3E}">
        <p14:creationId xmlns:p14="http://schemas.microsoft.com/office/powerpoint/2010/main" val="275034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17</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2: </a:t>
            </a:r>
            <a:br>
              <a:rPr lang="en-US" dirty="0"/>
            </a:br>
            <a:r>
              <a:rPr lang="en-US" dirty="0"/>
              <a:t>Mathematics Progress Monitoring</a:t>
            </a:r>
          </a:p>
        </p:txBody>
      </p:sp>
      <p:pic>
        <p:nvPicPr>
          <p:cNvPr id="8" name="Picture 7" descr="A screenshot of part 1 of module 2 of the math course. ">
            <a:extLst>
              <a:ext uri="{FF2B5EF4-FFF2-40B4-BE49-F238E27FC236}">
                <a16:creationId xmlns:a16="http://schemas.microsoft.com/office/drawing/2014/main" id="{48C7027C-60D5-5443-9C70-78ECCBB177F4}"/>
              </a:ext>
            </a:extLst>
          </p:cNvPr>
          <p:cNvPicPr>
            <a:picLocks noChangeAspect="1"/>
          </p:cNvPicPr>
          <p:nvPr/>
        </p:nvPicPr>
        <p:blipFill>
          <a:blip r:embed="rId3"/>
          <a:stretch>
            <a:fillRect/>
          </a:stretch>
        </p:blipFill>
        <p:spPr>
          <a:xfrm>
            <a:off x="2821094" y="1446245"/>
            <a:ext cx="6556248" cy="4786980"/>
          </a:xfrm>
          <a:prstGeom prst="rect">
            <a:avLst/>
          </a:prstGeom>
        </p:spPr>
      </p:pic>
    </p:spTree>
    <p:extLst>
      <p:ext uri="{BB962C8B-B14F-4D97-AF65-F5344CB8AC3E}">
        <p14:creationId xmlns:p14="http://schemas.microsoft.com/office/powerpoint/2010/main" val="270858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18</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457200" y="-251460"/>
            <a:ext cx="11276076" cy="1280160"/>
          </a:xfrm>
        </p:spPr>
        <p:txBody>
          <a:bodyPr/>
          <a:lstStyle/>
          <a:p>
            <a:r>
              <a:rPr lang="en-US" dirty="0"/>
              <a:t>Module 2: Mathematics Progress Monitoring</a:t>
            </a:r>
          </a:p>
        </p:txBody>
      </p:sp>
      <p:pic>
        <p:nvPicPr>
          <p:cNvPr id="2" name="Picture 1" descr="A screenshot of module 2 part 2 of the math course.">
            <a:extLst>
              <a:ext uri="{FF2B5EF4-FFF2-40B4-BE49-F238E27FC236}">
                <a16:creationId xmlns:a16="http://schemas.microsoft.com/office/drawing/2014/main" id="{879FF56E-D891-F545-BCA4-51BFACAEA6C3}"/>
              </a:ext>
            </a:extLst>
          </p:cNvPr>
          <p:cNvPicPr>
            <a:picLocks noChangeAspect="1"/>
          </p:cNvPicPr>
          <p:nvPr/>
        </p:nvPicPr>
        <p:blipFill>
          <a:blip r:embed="rId3"/>
          <a:stretch>
            <a:fillRect/>
          </a:stretch>
        </p:blipFill>
        <p:spPr>
          <a:xfrm>
            <a:off x="2817114" y="924760"/>
            <a:ext cx="6556248" cy="5647990"/>
          </a:xfrm>
          <a:prstGeom prst="rect">
            <a:avLst/>
          </a:prstGeom>
        </p:spPr>
      </p:pic>
    </p:spTree>
    <p:extLst>
      <p:ext uri="{BB962C8B-B14F-4D97-AF65-F5344CB8AC3E}">
        <p14:creationId xmlns:p14="http://schemas.microsoft.com/office/powerpoint/2010/main" val="1438034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19</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2: </a:t>
            </a:r>
            <a:br>
              <a:rPr lang="en-US" dirty="0"/>
            </a:br>
            <a:r>
              <a:rPr lang="en-US" dirty="0"/>
              <a:t>Mathematics Progress Monitoring</a:t>
            </a:r>
          </a:p>
        </p:txBody>
      </p:sp>
      <p:pic>
        <p:nvPicPr>
          <p:cNvPr id="7" name="Picture 6" descr="A screenshot of  NCII mathematics Progress monitoring related videos.">
            <a:extLst>
              <a:ext uri="{FF2B5EF4-FFF2-40B4-BE49-F238E27FC236}">
                <a16:creationId xmlns:a16="http://schemas.microsoft.com/office/drawing/2014/main" id="{95C0AF8F-B078-E74B-8AB1-FA88AAA95EAF}"/>
              </a:ext>
            </a:extLst>
          </p:cNvPr>
          <p:cNvPicPr>
            <a:picLocks noChangeAspect="1"/>
          </p:cNvPicPr>
          <p:nvPr/>
        </p:nvPicPr>
        <p:blipFill>
          <a:blip r:embed="rId3"/>
          <a:stretch>
            <a:fillRect/>
          </a:stretch>
        </p:blipFill>
        <p:spPr>
          <a:xfrm>
            <a:off x="2817114" y="1583715"/>
            <a:ext cx="6556248" cy="4014652"/>
          </a:xfrm>
          <a:prstGeom prst="rect">
            <a:avLst/>
          </a:prstGeom>
        </p:spPr>
      </p:pic>
    </p:spTree>
    <p:extLst>
      <p:ext uri="{BB962C8B-B14F-4D97-AF65-F5344CB8AC3E}">
        <p14:creationId xmlns:p14="http://schemas.microsoft.com/office/powerpoint/2010/main" val="583711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750" b="0" i="0" u="none" strike="noStrike" kern="1200" cap="none" spc="0" normalizeH="0" baseline="0" noProof="0">
                <a:ln>
                  <a:noFill/>
                </a:ln>
                <a:solidFill>
                  <a:srgbClr val="FFFFFF">
                    <a:lumMod val="75000"/>
                  </a:srgbClr>
                </a:solidFill>
                <a:effectLst/>
                <a:uLnTx/>
                <a:uFillTx/>
                <a:latin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750" b="0" i="0" u="none" strike="noStrike" kern="1200" cap="none" spc="0" normalizeH="0" baseline="0" noProof="0" dirty="0">
              <a:ln>
                <a:noFill/>
              </a:ln>
              <a:solidFill>
                <a:srgbClr val="FFFFFF">
                  <a:lumMod val="75000"/>
                </a:srgbClr>
              </a:solidFill>
              <a:effectLst/>
              <a:uLnTx/>
              <a:uFillTx/>
              <a:latin typeface="Arial"/>
            </a:endParaRPr>
          </a:p>
        </p:txBody>
      </p:sp>
      <p:sp>
        <p:nvSpPr>
          <p:cNvPr id="3" name="Title 2"/>
          <p:cNvSpPr>
            <a:spLocks noGrp="1"/>
          </p:cNvSpPr>
          <p:nvPr>
            <p:ph type="title"/>
          </p:nvPr>
        </p:nvSpPr>
        <p:spPr/>
        <p:txBody>
          <a:bodyPr/>
          <a:lstStyle/>
          <a:p>
            <a:r>
              <a:rPr lang="en-US" dirty="0"/>
              <a:t>Webinar Format &amp; Questions </a:t>
            </a:r>
          </a:p>
        </p:txBody>
      </p:sp>
      <p:sp>
        <p:nvSpPr>
          <p:cNvPr id="5" name="Content Placeholder 4"/>
          <p:cNvSpPr>
            <a:spLocks noGrp="1"/>
          </p:cNvSpPr>
          <p:nvPr>
            <p:ph sz="quarter" idx="15"/>
          </p:nvPr>
        </p:nvSpPr>
        <p:spPr>
          <a:xfrm>
            <a:off x="457200" y="1371600"/>
            <a:ext cx="8190089" cy="4343400"/>
          </a:xfrm>
        </p:spPr>
        <p:txBody>
          <a:bodyPr>
            <a:normAutofit/>
          </a:bodyPr>
          <a:lstStyle/>
          <a:p>
            <a:r>
              <a:rPr lang="en-US" dirty="0"/>
              <a:t>Throughout the presentation, submit your questions into the question pod.  </a:t>
            </a:r>
          </a:p>
          <a:p>
            <a:pPr lvl="1"/>
            <a:r>
              <a:rPr lang="en-US" dirty="0"/>
              <a:t>For technical issues/questions, a webinar team member will try to assist you as soon as possible. </a:t>
            </a:r>
          </a:p>
          <a:p>
            <a:pPr lvl="1"/>
            <a:r>
              <a:rPr lang="en-US" dirty="0"/>
              <a:t>For content related questions, there will be a time for </a:t>
            </a:r>
            <a:r>
              <a:rPr lang="en-US" b="1" dirty="0"/>
              <a:t>Q&amp;A</a:t>
            </a:r>
            <a:r>
              <a:rPr lang="en-US" dirty="0"/>
              <a:t> at the end of the presentation. Submit your questions and we will share them with the presenters.  </a:t>
            </a:r>
          </a:p>
          <a:p>
            <a:endParaRPr lang="en-US" dirty="0"/>
          </a:p>
          <a:p>
            <a:endParaRPr lang="en-US" sz="1950" dirty="0"/>
          </a:p>
        </p:txBody>
      </p:sp>
      <p:pic>
        <p:nvPicPr>
          <p:cNvPr id="6" name="Picture 5" descr="Gotowebinar Question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48425" y="1371600"/>
            <a:ext cx="2935948" cy="3900311"/>
          </a:xfrm>
          <a:prstGeom prst="rect">
            <a:avLst/>
          </a:prstGeom>
        </p:spPr>
      </p:pic>
      <p:sp>
        <p:nvSpPr>
          <p:cNvPr id="2" name="Text Placeholder 1" hidden="1">
            <a:extLst>
              <a:ext uri="{FF2B5EF4-FFF2-40B4-BE49-F238E27FC236}">
                <a16:creationId xmlns:a16="http://schemas.microsoft.com/office/drawing/2014/main" id="{2D05AB07-B1AF-45A8-B7A7-2FAC73CD5117}"/>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07400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20</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2: </a:t>
            </a:r>
            <a:br>
              <a:rPr lang="en-US" dirty="0"/>
            </a:br>
            <a:r>
              <a:rPr lang="en-US" dirty="0"/>
              <a:t>Mathematics Progress Monitoring</a:t>
            </a:r>
          </a:p>
        </p:txBody>
      </p:sp>
      <p:sp>
        <p:nvSpPr>
          <p:cNvPr id="9" name="Right Arrow 8">
            <a:extLst>
              <a:ext uri="{FF2B5EF4-FFF2-40B4-BE49-F238E27FC236}">
                <a16:creationId xmlns:a16="http://schemas.microsoft.com/office/drawing/2014/main" id="{AE67CFA7-37D1-BD45-BD00-13547C880943}"/>
              </a:ext>
              <a:ext uri="{C183D7F6-B498-43B3-948B-1728B52AA6E4}">
                <adec:decorative xmlns:adec="http://schemas.microsoft.com/office/drawing/2017/decorative" val="1"/>
              </a:ext>
            </a:extLst>
          </p:cNvPr>
          <p:cNvSpPr/>
          <p:nvPr/>
        </p:nvSpPr>
        <p:spPr>
          <a:xfrm rot="9191413">
            <a:off x="9421012" y="4909618"/>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0" name="TextBox 9">
            <a:extLst>
              <a:ext uri="{FF2B5EF4-FFF2-40B4-BE49-F238E27FC236}">
                <a16:creationId xmlns:a16="http://schemas.microsoft.com/office/drawing/2014/main" id="{F38C537C-D2D1-5949-934D-2BEDFCCBAFA9}"/>
              </a:ext>
            </a:extLst>
          </p:cNvPr>
          <p:cNvSpPr txBox="1"/>
          <p:nvPr/>
        </p:nvSpPr>
        <p:spPr>
          <a:xfrm>
            <a:off x="10263373" y="4501672"/>
            <a:ext cx="1687377" cy="1477328"/>
          </a:xfrm>
          <a:prstGeom prst="rect">
            <a:avLst/>
          </a:prstGeom>
          <a:noFill/>
        </p:spPr>
        <p:txBody>
          <a:bodyPr wrap="square" rtlCol="0">
            <a:spAutoFit/>
          </a:bodyPr>
          <a:lstStyle/>
          <a:p>
            <a:r>
              <a:rPr lang="en-US" b="1" dirty="0">
                <a:solidFill>
                  <a:schemeClr val="accent5"/>
                </a:solidFill>
              </a:rPr>
              <a:t>Connects data to instructional decision making</a:t>
            </a:r>
          </a:p>
        </p:txBody>
      </p:sp>
      <p:pic>
        <p:nvPicPr>
          <p:cNvPr id="2" name="Picture 1" descr="A screenshot of Module 2 part 3 of the math modules. ">
            <a:extLst>
              <a:ext uri="{FF2B5EF4-FFF2-40B4-BE49-F238E27FC236}">
                <a16:creationId xmlns:a16="http://schemas.microsoft.com/office/drawing/2014/main" id="{C98F4663-B5D5-C84C-8335-917B5F8112DB}"/>
              </a:ext>
            </a:extLst>
          </p:cNvPr>
          <p:cNvPicPr>
            <a:picLocks noChangeAspect="1"/>
          </p:cNvPicPr>
          <p:nvPr/>
        </p:nvPicPr>
        <p:blipFill>
          <a:blip r:embed="rId3"/>
          <a:stretch>
            <a:fillRect/>
          </a:stretch>
        </p:blipFill>
        <p:spPr>
          <a:xfrm>
            <a:off x="2817114" y="1385455"/>
            <a:ext cx="6556248" cy="4991602"/>
          </a:xfrm>
          <a:prstGeom prst="rect">
            <a:avLst/>
          </a:prstGeom>
        </p:spPr>
      </p:pic>
      <p:sp>
        <p:nvSpPr>
          <p:cNvPr id="11" name="Right Arrow 10">
            <a:extLst>
              <a:ext uri="{FF2B5EF4-FFF2-40B4-BE49-F238E27FC236}">
                <a16:creationId xmlns:a16="http://schemas.microsoft.com/office/drawing/2014/main" id="{590BBB07-47E7-BC43-AF75-BCF015BDF07D}"/>
              </a:ext>
              <a:ext uri="{C183D7F6-B498-43B3-948B-1728B52AA6E4}">
                <adec:decorative xmlns:adec="http://schemas.microsoft.com/office/drawing/2017/decorative" val="1"/>
              </a:ext>
            </a:extLst>
          </p:cNvPr>
          <p:cNvSpPr/>
          <p:nvPr/>
        </p:nvSpPr>
        <p:spPr>
          <a:xfrm rot="9191413">
            <a:off x="9421012" y="5398020"/>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935293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21</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fontScale="90000"/>
          </a:bodyPr>
          <a:lstStyle/>
          <a:p>
            <a:r>
              <a:rPr lang="en-US" dirty="0"/>
              <a:t>Module 3: </a:t>
            </a:r>
            <a:br>
              <a:rPr lang="en-US" dirty="0"/>
            </a:br>
            <a:r>
              <a:rPr lang="en-US" dirty="0"/>
              <a:t>Selecting and Evaluating Evidence-Based Practices</a:t>
            </a:r>
          </a:p>
        </p:txBody>
      </p:sp>
      <p:pic>
        <p:nvPicPr>
          <p:cNvPr id="4" name="Picture 3" descr="A screenshot of the module 3 instruction. ">
            <a:extLst>
              <a:ext uri="{FF2B5EF4-FFF2-40B4-BE49-F238E27FC236}">
                <a16:creationId xmlns:a16="http://schemas.microsoft.com/office/drawing/2014/main" id="{20E0A567-1F0D-6C47-B9C6-2DCE036C7CDD}"/>
              </a:ext>
            </a:extLst>
          </p:cNvPr>
          <p:cNvPicPr>
            <a:picLocks noChangeAspect="1"/>
          </p:cNvPicPr>
          <p:nvPr/>
        </p:nvPicPr>
        <p:blipFill>
          <a:blip r:embed="rId3"/>
          <a:stretch>
            <a:fillRect/>
          </a:stretch>
        </p:blipFill>
        <p:spPr>
          <a:xfrm>
            <a:off x="768350" y="2457450"/>
            <a:ext cx="10655300" cy="19431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4"/>
                </a:solidFill>
              </a:rPr>
              <a:t>This is the first </a:t>
            </a:r>
            <a:r>
              <a:rPr lang="en-US" sz="2400" b="1" u="sng" dirty="0">
                <a:solidFill>
                  <a:schemeClr val="accent4"/>
                </a:solidFill>
              </a:rPr>
              <a:t>instruction</a:t>
            </a:r>
            <a:r>
              <a:rPr lang="en-US" sz="2400" b="1" dirty="0">
                <a:solidFill>
                  <a:schemeClr val="accent4"/>
                </a:solidFill>
              </a:rPr>
              <a:t> module! (Followed by 4, 5, 6, and 7)</a:t>
            </a:r>
          </a:p>
        </p:txBody>
      </p:sp>
    </p:spTree>
    <p:extLst>
      <p:ext uri="{BB962C8B-B14F-4D97-AF65-F5344CB8AC3E}">
        <p14:creationId xmlns:p14="http://schemas.microsoft.com/office/powerpoint/2010/main" val="1126740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22</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fontScale="90000"/>
          </a:bodyPr>
          <a:lstStyle/>
          <a:p>
            <a:r>
              <a:rPr lang="en-US" dirty="0"/>
              <a:t>Module 3: </a:t>
            </a:r>
            <a:br>
              <a:rPr lang="en-US" dirty="0"/>
            </a:br>
            <a:r>
              <a:rPr lang="en-US" dirty="0"/>
              <a:t>Selecting and Evaluating Evidence-Based Practices</a:t>
            </a:r>
          </a:p>
        </p:txBody>
      </p:sp>
      <p:pic>
        <p:nvPicPr>
          <p:cNvPr id="2" name="Picture 1" descr="A screenshot of  Module 3 part 1 of the math module. ">
            <a:extLst>
              <a:ext uri="{FF2B5EF4-FFF2-40B4-BE49-F238E27FC236}">
                <a16:creationId xmlns:a16="http://schemas.microsoft.com/office/drawing/2014/main" id="{71FE9316-E622-4215-9EDE-CF2E818A5E84}"/>
              </a:ext>
            </a:extLst>
          </p:cNvPr>
          <p:cNvPicPr>
            <a:picLocks noChangeAspect="1"/>
          </p:cNvPicPr>
          <p:nvPr/>
        </p:nvPicPr>
        <p:blipFill>
          <a:blip r:embed="rId3"/>
          <a:stretch>
            <a:fillRect/>
          </a:stretch>
        </p:blipFill>
        <p:spPr>
          <a:xfrm>
            <a:off x="2153648" y="1280160"/>
            <a:ext cx="7188600" cy="5211127"/>
          </a:xfrm>
          <a:prstGeom prst="rect">
            <a:avLst/>
          </a:prstGeom>
        </p:spPr>
      </p:pic>
    </p:spTree>
    <p:extLst>
      <p:ext uri="{BB962C8B-B14F-4D97-AF65-F5344CB8AC3E}">
        <p14:creationId xmlns:p14="http://schemas.microsoft.com/office/powerpoint/2010/main" val="1495184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23</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fontScale="90000"/>
          </a:bodyPr>
          <a:lstStyle/>
          <a:p>
            <a:r>
              <a:rPr lang="en-US" dirty="0"/>
              <a:t>Module 3: </a:t>
            </a:r>
            <a:br>
              <a:rPr lang="en-US" dirty="0"/>
            </a:br>
            <a:r>
              <a:rPr lang="en-US" dirty="0"/>
              <a:t>Selecting and Evaluating Evidence-Based Practices</a:t>
            </a:r>
          </a:p>
        </p:txBody>
      </p:sp>
      <p:pic>
        <p:nvPicPr>
          <p:cNvPr id="2" name="Picture 1" descr="A screenshot of Module 3 part 2 of the math course. ">
            <a:extLst>
              <a:ext uri="{FF2B5EF4-FFF2-40B4-BE49-F238E27FC236}">
                <a16:creationId xmlns:a16="http://schemas.microsoft.com/office/drawing/2014/main" id="{718B1CE3-8538-814F-B70B-FA837BFC737E}"/>
              </a:ext>
            </a:extLst>
          </p:cNvPr>
          <p:cNvPicPr>
            <a:picLocks noChangeAspect="1"/>
          </p:cNvPicPr>
          <p:nvPr/>
        </p:nvPicPr>
        <p:blipFill>
          <a:blip r:embed="rId3"/>
          <a:stretch>
            <a:fillRect/>
          </a:stretch>
        </p:blipFill>
        <p:spPr>
          <a:xfrm>
            <a:off x="2817876" y="1280160"/>
            <a:ext cx="6556248" cy="4621617"/>
          </a:xfrm>
          <a:prstGeom prst="rect">
            <a:avLst/>
          </a:prstGeom>
        </p:spPr>
      </p:pic>
    </p:spTree>
    <p:extLst>
      <p:ext uri="{BB962C8B-B14F-4D97-AF65-F5344CB8AC3E}">
        <p14:creationId xmlns:p14="http://schemas.microsoft.com/office/powerpoint/2010/main" val="1484787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24</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fontScale="90000"/>
          </a:bodyPr>
          <a:lstStyle/>
          <a:p>
            <a:r>
              <a:rPr lang="en-US" dirty="0"/>
              <a:t>Module 3: </a:t>
            </a:r>
            <a:br>
              <a:rPr lang="en-US" dirty="0"/>
            </a:br>
            <a:r>
              <a:rPr lang="en-US" dirty="0"/>
              <a:t>Selecting and Evaluating Evidence-Based Practices</a:t>
            </a:r>
          </a:p>
        </p:txBody>
      </p:sp>
      <p:pic>
        <p:nvPicPr>
          <p:cNvPr id="7" name="Picture 6" descr="A screenshot of part 3 of the module 3 of the math course. ">
            <a:extLst>
              <a:ext uri="{FF2B5EF4-FFF2-40B4-BE49-F238E27FC236}">
                <a16:creationId xmlns:a16="http://schemas.microsoft.com/office/drawing/2014/main" id="{32D87A9C-162E-0E44-90C1-9B5E7E52C30D}"/>
              </a:ext>
            </a:extLst>
          </p:cNvPr>
          <p:cNvPicPr>
            <a:picLocks noChangeAspect="1"/>
          </p:cNvPicPr>
          <p:nvPr/>
        </p:nvPicPr>
        <p:blipFill>
          <a:blip r:embed="rId3"/>
          <a:stretch>
            <a:fillRect/>
          </a:stretch>
        </p:blipFill>
        <p:spPr>
          <a:xfrm>
            <a:off x="2797095" y="1280160"/>
            <a:ext cx="6556248" cy="4995601"/>
          </a:xfrm>
          <a:prstGeom prst="rect">
            <a:avLst/>
          </a:prstGeom>
        </p:spPr>
      </p:pic>
    </p:spTree>
    <p:extLst>
      <p:ext uri="{BB962C8B-B14F-4D97-AF65-F5344CB8AC3E}">
        <p14:creationId xmlns:p14="http://schemas.microsoft.com/office/powerpoint/2010/main" val="2235351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25</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4: </a:t>
            </a:r>
            <a:br>
              <a:rPr lang="en-US" dirty="0"/>
            </a:br>
            <a:r>
              <a:rPr lang="en-US" dirty="0"/>
              <a:t>Instructional Delivery</a:t>
            </a:r>
          </a:p>
        </p:txBody>
      </p:sp>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2"/>
                </a:solidFill>
              </a:rPr>
              <a:t>Modules 4 and 5 provide an overview of the instructional platform.</a:t>
            </a:r>
          </a:p>
        </p:txBody>
      </p:sp>
      <p:pic>
        <p:nvPicPr>
          <p:cNvPr id="2" name="Picture 1" descr="A screenshot of math module 4 overview. ">
            <a:extLst>
              <a:ext uri="{FF2B5EF4-FFF2-40B4-BE49-F238E27FC236}">
                <a16:creationId xmlns:a16="http://schemas.microsoft.com/office/drawing/2014/main" id="{3692CE2C-B5F6-7144-81DD-5CFBA9BA5A32}"/>
              </a:ext>
            </a:extLst>
          </p:cNvPr>
          <p:cNvPicPr>
            <a:picLocks noChangeAspect="1"/>
          </p:cNvPicPr>
          <p:nvPr/>
        </p:nvPicPr>
        <p:blipFill>
          <a:blip r:embed="rId3"/>
          <a:stretch>
            <a:fillRect/>
          </a:stretch>
        </p:blipFill>
        <p:spPr>
          <a:xfrm>
            <a:off x="781050" y="2470150"/>
            <a:ext cx="10629900" cy="1917700"/>
          </a:xfrm>
          <a:prstGeom prst="rect">
            <a:avLst/>
          </a:prstGeom>
        </p:spPr>
      </p:pic>
    </p:spTree>
    <p:extLst>
      <p:ext uri="{BB962C8B-B14F-4D97-AF65-F5344CB8AC3E}">
        <p14:creationId xmlns:p14="http://schemas.microsoft.com/office/powerpoint/2010/main" val="46415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26</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17764" y="-260758"/>
            <a:ext cx="11956472" cy="1280160"/>
          </a:xfrm>
        </p:spPr>
        <p:txBody>
          <a:bodyPr>
            <a:normAutofit/>
          </a:bodyPr>
          <a:lstStyle/>
          <a:p>
            <a:r>
              <a:rPr lang="en-US" dirty="0"/>
              <a:t>Module 4: Instructional Delivery</a:t>
            </a:r>
          </a:p>
        </p:txBody>
      </p:sp>
      <p:pic>
        <p:nvPicPr>
          <p:cNvPr id="6" name="Picture 5" descr="A screenshot of the math course module 4 part 1. ">
            <a:extLst>
              <a:ext uri="{FF2B5EF4-FFF2-40B4-BE49-F238E27FC236}">
                <a16:creationId xmlns:a16="http://schemas.microsoft.com/office/drawing/2014/main" id="{966A686D-63FF-1A45-857A-C6A5477A8A97}"/>
              </a:ext>
            </a:extLst>
          </p:cNvPr>
          <p:cNvPicPr>
            <a:picLocks noChangeAspect="1"/>
          </p:cNvPicPr>
          <p:nvPr/>
        </p:nvPicPr>
        <p:blipFill>
          <a:blip r:embed="rId3"/>
          <a:stretch>
            <a:fillRect/>
          </a:stretch>
        </p:blipFill>
        <p:spPr>
          <a:xfrm>
            <a:off x="2797095" y="777386"/>
            <a:ext cx="6556248" cy="592672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199277" y="1901572"/>
            <a:ext cx="2597818" cy="2031325"/>
          </a:xfrm>
          <a:prstGeom prst="rect">
            <a:avLst/>
          </a:prstGeom>
          <a:noFill/>
        </p:spPr>
        <p:txBody>
          <a:bodyPr wrap="square" rtlCol="0">
            <a:spAutoFit/>
          </a:bodyPr>
          <a:lstStyle/>
          <a:p>
            <a:r>
              <a:rPr lang="en-US" b="1" dirty="0">
                <a:solidFill>
                  <a:schemeClr val="accent6"/>
                </a:solidFill>
              </a:rPr>
              <a:t>Essential information about explicit instruction - uses same framework as Features of Explicit Instruction Course Content from NCII. </a:t>
            </a:r>
          </a:p>
        </p:txBody>
      </p:sp>
      <p:sp>
        <p:nvSpPr>
          <p:cNvPr id="8" name="Right Arrow 7">
            <a:extLst>
              <a:ext uri="{FF2B5EF4-FFF2-40B4-BE49-F238E27FC236}">
                <a16:creationId xmlns:a16="http://schemas.microsoft.com/office/drawing/2014/main" id="{2B159396-F510-DA44-9205-8E3C19E1C20C}"/>
              </a:ext>
              <a:ext uri="{C183D7F6-B498-43B3-948B-1728B52AA6E4}">
                <adec:decorative xmlns:adec="http://schemas.microsoft.com/office/drawing/2017/decorative" val="1"/>
              </a:ext>
            </a:extLst>
          </p:cNvPr>
          <p:cNvSpPr/>
          <p:nvPr/>
        </p:nvSpPr>
        <p:spPr>
          <a:xfrm rot="20450964">
            <a:off x="1958649" y="1399426"/>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513906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27</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17764" y="-260758"/>
            <a:ext cx="11956472" cy="1280160"/>
          </a:xfrm>
        </p:spPr>
        <p:txBody>
          <a:bodyPr>
            <a:normAutofit/>
          </a:bodyPr>
          <a:lstStyle/>
          <a:p>
            <a:r>
              <a:rPr lang="en-US" dirty="0"/>
              <a:t>Explicit Instruction</a:t>
            </a:r>
          </a:p>
        </p:txBody>
      </p:sp>
      <p:pic>
        <p:nvPicPr>
          <p:cNvPr id="2" name="Picture 1" descr="A screenshot of NCII's Module 5-8: Features of Explicit Instruction Course Content">
            <a:extLst>
              <a:ext uri="{FF2B5EF4-FFF2-40B4-BE49-F238E27FC236}">
                <a16:creationId xmlns:a16="http://schemas.microsoft.com/office/drawing/2014/main" id="{7B93C3BB-A7E5-714E-B381-D62D9BF228B0}"/>
              </a:ext>
            </a:extLst>
          </p:cNvPr>
          <p:cNvPicPr>
            <a:picLocks noChangeAspect="1"/>
          </p:cNvPicPr>
          <p:nvPr/>
        </p:nvPicPr>
        <p:blipFill>
          <a:blip r:embed="rId3"/>
          <a:stretch>
            <a:fillRect/>
          </a:stretch>
        </p:blipFill>
        <p:spPr>
          <a:xfrm>
            <a:off x="3903528" y="1380610"/>
            <a:ext cx="5286803" cy="4962293"/>
          </a:xfrm>
          <a:prstGeom prst="rect">
            <a:avLst/>
          </a:prstGeom>
        </p:spPr>
      </p:pic>
      <p:sp>
        <p:nvSpPr>
          <p:cNvPr id="4" name="Rectangle 3">
            <a:extLst>
              <a:ext uri="{FF2B5EF4-FFF2-40B4-BE49-F238E27FC236}">
                <a16:creationId xmlns:a16="http://schemas.microsoft.com/office/drawing/2014/main" id="{5B1007C6-CAE5-1E49-985C-FE8A818E7DF6}"/>
              </a:ext>
            </a:extLst>
          </p:cNvPr>
          <p:cNvSpPr/>
          <p:nvPr/>
        </p:nvSpPr>
        <p:spPr>
          <a:xfrm>
            <a:off x="2124983" y="924209"/>
            <a:ext cx="8843894" cy="369332"/>
          </a:xfrm>
          <a:prstGeom prst="rect">
            <a:avLst/>
          </a:prstGeom>
        </p:spPr>
        <p:txBody>
          <a:bodyPr wrap="square">
            <a:spAutoFit/>
          </a:bodyPr>
          <a:lstStyle/>
          <a:p>
            <a:r>
              <a:rPr lang="en-US" dirty="0">
                <a:hlinkClick r:id="rId4"/>
              </a:rPr>
              <a:t>https://intensiveintervention.org/intensive-intervention-features-explicit-instruction</a:t>
            </a:r>
            <a:endParaRPr lang="en-US" dirty="0"/>
          </a:p>
        </p:txBody>
      </p:sp>
    </p:spTree>
    <p:extLst>
      <p:ext uri="{BB962C8B-B14F-4D97-AF65-F5344CB8AC3E}">
        <p14:creationId xmlns:p14="http://schemas.microsoft.com/office/powerpoint/2010/main" val="382007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28</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4: </a:t>
            </a:r>
            <a:br>
              <a:rPr lang="en-US" dirty="0"/>
            </a:br>
            <a:r>
              <a:rPr lang="en-US" dirty="0"/>
              <a:t>Instructional Delivery</a:t>
            </a:r>
          </a:p>
        </p:txBody>
      </p:sp>
      <p:pic>
        <p:nvPicPr>
          <p:cNvPr id="9" name="Picture 8" descr="A screenshot of module 4s related videos. ">
            <a:extLst>
              <a:ext uri="{FF2B5EF4-FFF2-40B4-BE49-F238E27FC236}">
                <a16:creationId xmlns:a16="http://schemas.microsoft.com/office/drawing/2014/main" id="{95742502-4E91-294F-9728-FAE1F1751CAF}"/>
              </a:ext>
            </a:extLst>
          </p:cNvPr>
          <p:cNvPicPr>
            <a:picLocks noChangeAspect="1"/>
          </p:cNvPicPr>
          <p:nvPr/>
        </p:nvPicPr>
        <p:blipFill>
          <a:blip r:embed="rId3"/>
          <a:stretch>
            <a:fillRect/>
          </a:stretch>
        </p:blipFill>
        <p:spPr>
          <a:xfrm>
            <a:off x="2797095" y="1280160"/>
            <a:ext cx="6556248" cy="4613089"/>
          </a:xfrm>
          <a:prstGeom prst="rect">
            <a:avLst/>
          </a:prstGeom>
        </p:spPr>
      </p:pic>
    </p:spTree>
    <p:extLst>
      <p:ext uri="{BB962C8B-B14F-4D97-AF65-F5344CB8AC3E}">
        <p14:creationId xmlns:p14="http://schemas.microsoft.com/office/powerpoint/2010/main" val="1592733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29</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4: </a:t>
            </a:r>
            <a:br>
              <a:rPr lang="en-US" dirty="0"/>
            </a:br>
            <a:r>
              <a:rPr lang="en-US" dirty="0"/>
              <a:t>Instructional Delivery</a:t>
            </a:r>
          </a:p>
        </p:txBody>
      </p:sp>
      <p:pic>
        <p:nvPicPr>
          <p:cNvPr id="2" name="Picture 1" descr="A screenshot of  math course module 4 part 2. ">
            <a:extLst>
              <a:ext uri="{FF2B5EF4-FFF2-40B4-BE49-F238E27FC236}">
                <a16:creationId xmlns:a16="http://schemas.microsoft.com/office/drawing/2014/main" id="{85642301-1F2A-0046-9606-794F818F78C3}"/>
              </a:ext>
            </a:extLst>
          </p:cNvPr>
          <p:cNvPicPr>
            <a:picLocks noChangeAspect="1"/>
          </p:cNvPicPr>
          <p:nvPr/>
        </p:nvPicPr>
        <p:blipFill>
          <a:blip r:embed="rId3"/>
          <a:stretch>
            <a:fillRect/>
          </a:stretch>
        </p:blipFill>
        <p:spPr>
          <a:xfrm>
            <a:off x="2791088" y="1303909"/>
            <a:ext cx="6556248" cy="5175186"/>
          </a:xfrm>
          <a:prstGeom prst="rect">
            <a:avLst/>
          </a:prstGeom>
        </p:spPr>
      </p:pic>
    </p:spTree>
    <p:extLst>
      <p:ext uri="{BB962C8B-B14F-4D97-AF65-F5344CB8AC3E}">
        <p14:creationId xmlns:p14="http://schemas.microsoft.com/office/powerpoint/2010/main" val="28382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34800" y="6704112"/>
            <a:ext cx="157094" cy="153888"/>
          </a:xfrm>
        </p:spPr>
        <p:txBody>
          <a:bodyPr/>
          <a:lstStyle/>
          <a:p>
            <a:fld id="{99A20822-4A49-4D36-86E3-300BA48D3F00}" type="slidenum">
              <a:rPr lang="en-US" smtClean="0"/>
              <a:pPr/>
              <a:t>3</a:t>
            </a:fld>
            <a:endParaRPr lang="en-US" dirty="0"/>
          </a:p>
        </p:txBody>
      </p:sp>
      <p:sp>
        <p:nvSpPr>
          <p:cNvPr id="4" name="Title 3"/>
          <p:cNvSpPr>
            <a:spLocks noGrp="1"/>
          </p:cNvSpPr>
          <p:nvPr>
            <p:ph type="title"/>
          </p:nvPr>
        </p:nvSpPr>
        <p:spPr/>
        <p:txBody>
          <a:bodyPr/>
          <a:lstStyle/>
          <a:p>
            <a:r>
              <a:rPr lang="en-US" dirty="0"/>
              <a:t>Today’s Overview</a:t>
            </a:r>
          </a:p>
        </p:txBody>
      </p:sp>
      <p:sp>
        <p:nvSpPr>
          <p:cNvPr id="3" name="Content Placeholder 2"/>
          <p:cNvSpPr>
            <a:spLocks noGrp="1"/>
          </p:cNvSpPr>
          <p:nvPr>
            <p:ph sz="quarter" idx="14"/>
          </p:nvPr>
        </p:nvSpPr>
        <p:spPr/>
        <p:txBody>
          <a:bodyPr/>
          <a:lstStyle/>
          <a:p>
            <a:pPr lvl="1"/>
            <a:r>
              <a:rPr lang="en-US" dirty="0"/>
              <a:t>Overview of </a:t>
            </a:r>
            <a:r>
              <a:rPr lang="en-US" b="1" dirty="0"/>
              <a:t>Mathematics Course</a:t>
            </a:r>
          </a:p>
          <a:p>
            <a:pPr lvl="2"/>
            <a:r>
              <a:rPr lang="en-US" dirty="0"/>
              <a:t>Description of content within each module</a:t>
            </a:r>
          </a:p>
          <a:p>
            <a:pPr lvl="1"/>
            <a:r>
              <a:rPr lang="en-US" dirty="0"/>
              <a:t>Review of other resources</a:t>
            </a:r>
          </a:p>
          <a:p>
            <a:pPr lvl="1"/>
            <a:r>
              <a:rPr lang="en-US" dirty="0"/>
              <a:t>Questions</a:t>
            </a:r>
          </a:p>
        </p:txBody>
      </p:sp>
    </p:spTree>
    <p:extLst>
      <p:ext uri="{BB962C8B-B14F-4D97-AF65-F5344CB8AC3E}">
        <p14:creationId xmlns:p14="http://schemas.microsoft.com/office/powerpoint/2010/main" val="3188871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30</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4: </a:t>
            </a:r>
            <a:br>
              <a:rPr lang="en-US" dirty="0"/>
            </a:br>
            <a:r>
              <a:rPr lang="en-US" dirty="0"/>
              <a:t>Instructional Delivery</a:t>
            </a:r>
          </a:p>
        </p:txBody>
      </p:sp>
      <p:pic>
        <p:nvPicPr>
          <p:cNvPr id="2" name="Picture 1" descr="A picture of math course module 4 related videos. ">
            <a:extLst>
              <a:ext uri="{FF2B5EF4-FFF2-40B4-BE49-F238E27FC236}">
                <a16:creationId xmlns:a16="http://schemas.microsoft.com/office/drawing/2014/main" id="{5F0EB61F-C1C6-DF4D-A6A5-59956F420212}"/>
              </a:ext>
            </a:extLst>
          </p:cNvPr>
          <p:cNvPicPr>
            <a:picLocks noChangeAspect="1"/>
          </p:cNvPicPr>
          <p:nvPr/>
        </p:nvPicPr>
        <p:blipFill>
          <a:blip r:embed="rId3"/>
          <a:stretch>
            <a:fillRect/>
          </a:stretch>
        </p:blipFill>
        <p:spPr>
          <a:xfrm>
            <a:off x="2817876" y="1322639"/>
            <a:ext cx="6556248" cy="2531017"/>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199277" y="1387818"/>
            <a:ext cx="2597818" cy="1200329"/>
          </a:xfrm>
          <a:prstGeom prst="rect">
            <a:avLst/>
          </a:prstGeom>
          <a:noFill/>
        </p:spPr>
        <p:txBody>
          <a:bodyPr wrap="square" rtlCol="0">
            <a:spAutoFit/>
          </a:bodyPr>
          <a:lstStyle/>
          <a:p>
            <a:r>
              <a:rPr lang="en-US" b="1" dirty="0">
                <a:solidFill>
                  <a:schemeClr val="accent1"/>
                </a:solidFill>
              </a:rPr>
              <a:t>Examples of concrete, representational, and abstract</a:t>
            </a:r>
          </a:p>
        </p:txBody>
      </p:sp>
      <p:sp>
        <p:nvSpPr>
          <p:cNvPr id="8" name="Right Arrow 7">
            <a:extLst>
              <a:ext uri="{FF2B5EF4-FFF2-40B4-BE49-F238E27FC236}">
                <a16:creationId xmlns:a16="http://schemas.microsoft.com/office/drawing/2014/main" id="{2B159396-F510-DA44-9205-8E3C19E1C20C}"/>
              </a:ext>
              <a:ext uri="{C183D7F6-B498-43B3-948B-1728B52AA6E4}">
                <adec:decorative xmlns:adec="http://schemas.microsoft.com/office/drawing/2017/decorative" val="1"/>
              </a:ext>
            </a:extLst>
          </p:cNvPr>
          <p:cNvSpPr/>
          <p:nvPr/>
        </p:nvSpPr>
        <p:spPr>
          <a:xfrm rot="20450964">
            <a:off x="1958649" y="1399426"/>
            <a:ext cx="794711" cy="40069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824006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31</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4: </a:t>
            </a:r>
            <a:br>
              <a:rPr lang="en-US" dirty="0"/>
            </a:br>
            <a:r>
              <a:rPr lang="en-US" dirty="0"/>
              <a:t>Instructional Delivery</a:t>
            </a:r>
          </a:p>
        </p:txBody>
      </p:sp>
      <p:pic>
        <p:nvPicPr>
          <p:cNvPr id="6" name="Picture 5" descr="A screenshot of math course module 4 part 3. ">
            <a:extLst>
              <a:ext uri="{FF2B5EF4-FFF2-40B4-BE49-F238E27FC236}">
                <a16:creationId xmlns:a16="http://schemas.microsoft.com/office/drawing/2014/main" id="{C3FCFBC4-F0FE-684E-9661-0206497C589B}"/>
              </a:ext>
            </a:extLst>
          </p:cNvPr>
          <p:cNvPicPr>
            <a:picLocks noChangeAspect="1"/>
          </p:cNvPicPr>
          <p:nvPr/>
        </p:nvPicPr>
        <p:blipFill>
          <a:blip r:embed="rId3"/>
          <a:stretch>
            <a:fillRect/>
          </a:stretch>
        </p:blipFill>
        <p:spPr>
          <a:xfrm>
            <a:off x="2817876" y="1387818"/>
            <a:ext cx="6556248" cy="4750793"/>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336659" y="3239633"/>
            <a:ext cx="2597818" cy="1754326"/>
          </a:xfrm>
          <a:prstGeom prst="rect">
            <a:avLst/>
          </a:prstGeom>
          <a:noFill/>
        </p:spPr>
        <p:txBody>
          <a:bodyPr wrap="square" rtlCol="0">
            <a:spAutoFit/>
          </a:bodyPr>
          <a:lstStyle/>
          <a:p>
            <a:r>
              <a:rPr lang="en-US" b="1" dirty="0">
                <a:solidFill>
                  <a:schemeClr val="accent2"/>
                </a:solidFill>
              </a:rPr>
              <a:t>Good activity to use with Hughes et al. (2016) or Powell et al. (2018) – both in </a:t>
            </a:r>
            <a:r>
              <a:rPr lang="en-US" b="1" i="1" dirty="0">
                <a:solidFill>
                  <a:schemeClr val="accent2"/>
                </a:solidFill>
              </a:rPr>
              <a:t>Teaching Exceptional Children.</a:t>
            </a:r>
            <a:endParaRPr lang="en-US" b="1" dirty="0">
              <a:solidFill>
                <a:schemeClr val="accent2"/>
              </a:solidFill>
            </a:endParaRPr>
          </a:p>
        </p:txBody>
      </p:sp>
      <p:sp>
        <p:nvSpPr>
          <p:cNvPr id="8" name="Right Arrow 7">
            <a:extLst>
              <a:ext uri="{FF2B5EF4-FFF2-40B4-BE49-F238E27FC236}">
                <a16:creationId xmlns:a16="http://schemas.microsoft.com/office/drawing/2014/main" id="{2B159396-F510-DA44-9205-8E3C19E1C20C}"/>
              </a:ext>
              <a:ext uri="{C183D7F6-B498-43B3-948B-1728B52AA6E4}">
                <adec:decorative xmlns:adec="http://schemas.microsoft.com/office/drawing/2017/decorative" val="1"/>
              </a:ext>
            </a:extLst>
          </p:cNvPr>
          <p:cNvSpPr/>
          <p:nvPr/>
        </p:nvSpPr>
        <p:spPr>
          <a:xfrm rot="1356108">
            <a:off x="2093285" y="4743107"/>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380263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32</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5: </a:t>
            </a:r>
            <a:br>
              <a:rPr lang="en-US" dirty="0"/>
            </a:br>
            <a:r>
              <a:rPr lang="en-US" dirty="0"/>
              <a:t>Instructional Strategies</a:t>
            </a:r>
          </a:p>
        </p:txBody>
      </p:sp>
      <p:pic>
        <p:nvPicPr>
          <p:cNvPr id="4" name="Picture 3" descr="A screenshot of the math course module 5 overview. ">
            <a:extLst>
              <a:ext uri="{FF2B5EF4-FFF2-40B4-BE49-F238E27FC236}">
                <a16:creationId xmlns:a16="http://schemas.microsoft.com/office/drawing/2014/main" id="{20C8A0C3-645D-6042-BDF5-BA7E4020BA63}"/>
              </a:ext>
            </a:extLst>
          </p:cNvPr>
          <p:cNvPicPr>
            <a:picLocks noChangeAspect="1"/>
          </p:cNvPicPr>
          <p:nvPr/>
        </p:nvPicPr>
        <p:blipFill>
          <a:blip r:embed="rId3"/>
          <a:stretch>
            <a:fillRect/>
          </a:stretch>
        </p:blipFill>
        <p:spPr>
          <a:xfrm>
            <a:off x="762000" y="2305050"/>
            <a:ext cx="10668000" cy="22479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2"/>
                </a:solidFill>
              </a:rPr>
              <a:t>Modules 4 and 5 provide an overview of the instructional platform.</a:t>
            </a:r>
          </a:p>
        </p:txBody>
      </p:sp>
    </p:spTree>
    <p:extLst>
      <p:ext uri="{BB962C8B-B14F-4D97-AF65-F5344CB8AC3E}">
        <p14:creationId xmlns:p14="http://schemas.microsoft.com/office/powerpoint/2010/main" val="1716393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33</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5: </a:t>
            </a:r>
            <a:br>
              <a:rPr lang="en-US" dirty="0"/>
            </a:br>
            <a:r>
              <a:rPr lang="en-US" dirty="0"/>
              <a:t>Instructional Strategies</a:t>
            </a:r>
          </a:p>
        </p:txBody>
      </p:sp>
      <p:pic>
        <p:nvPicPr>
          <p:cNvPr id="2" name="Picture 1" descr="A screenshot of the math course module 5 part 1. ">
            <a:extLst>
              <a:ext uri="{FF2B5EF4-FFF2-40B4-BE49-F238E27FC236}">
                <a16:creationId xmlns:a16="http://schemas.microsoft.com/office/drawing/2014/main" id="{C2F8FE81-8B17-154C-AF7F-1ECC9A8EDBD8}"/>
              </a:ext>
            </a:extLst>
          </p:cNvPr>
          <p:cNvPicPr>
            <a:picLocks noChangeAspect="1"/>
          </p:cNvPicPr>
          <p:nvPr/>
        </p:nvPicPr>
        <p:blipFill>
          <a:blip r:embed="rId3"/>
          <a:stretch>
            <a:fillRect/>
          </a:stretch>
        </p:blipFill>
        <p:spPr>
          <a:xfrm>
            <a:off x="2797095" y="1280160"/>
            <a:ext cx="6556248" cy="5275671"/>
          </a:xfrm>
          <a:prstGeom prst="rect">
            <a:avLst/>
          </a:prstGeom>
        </p:spPr>
      </p:pic>
    </p:spTree>
    <p:extLst>
      <p:ext uri="{BB962C8B-B14F-4D97-AF65-F5344CB8AC3E}">
        <p14:creationId xmlns:p14="http://schemas.microsoft.com/office/powerpoint/2010/main" val="4158227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34</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291950"/>
            <a:ext cx="11956472" cy="1280160"/>
          </a:xfrm>
        </p:spPr>
        <p:txBody>
          <a:bodyPr>
            <a:normAutofit/>
          </a:bodyPr>
          <a:lstStyle/>
          <a:p>
            <a:r>
              <a:rPr lang="en-US" dirty="0"/>
              <a:t>Module 5: Instructional Strategies</a:t>
            </a:r>
          </a:p>
        </p:txBody>
      </p:sp>
      <p:pic>
        <p:nvPicPr>
          <p:cNvPr id="6" name="Picture 5" descr="A screenshot of the math course module 5 part 2. ">
            <a:extLst>
              <a:ext uri="{FF2B5EF4-FFF2-40B4-BE49-F238E27FC236}">
                <a16:creationId xmlns:a16="http://schemas.microsoft.com/office/drawing/2014/main" id="{6942E136-A728-EA41-B686-94923330C9BB}"/>
              </a:ext>
            </a:extLst>
          </p:cNvPr>
          <p:cNvPicPr>
            <a:picLocks noChangeAspect="1"/>
          </p:cNvPicPr>
          <p:nvPr/>
        </p:nvPicPr>
        <p:blipFill>
          <a:blip r:embed="rId3"/>
          <a:stretch>
            <a:fillRect/>
          </a:stretch>
        </p:blipFill>
        <p:spPr>
          <a:xfrm>
            <a:off x="2797095" y="988210"/>
            <a:ext cx="6556248" cy="546864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415638" y="2191642"/>
            <a:ext cx="2597818" cy="1200329"/>
          </a:xfrm>
          <a:prstGeom prst="rect">
            <a:avLst/>
          </a:prstGeom>
          <a:noFill/>
        </p:spPr>
        <p:txBody>
          <a:bodyPr wrap="square" rtlCol="0">
            <a:spAutoFit/>
          </a:bodyPr>
          <a:lstStyle/>
          <a:p>
            <a:r>
              <a:rPr lang="en-US" b="1" dirty="0">
                <a:solidFill>
                  <a:schemeClr val="accent5"/>
                </a:solidFill>
              </a:rPr>
              <a:t>If you ever wanted a review on word-problem schemas, here it is.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18890665">
            <a:off x="2019043" y="1612024"/>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78206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35</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5: </a:t>
            </a:r>
            <a:br>
              <a:rPr lang="en-US" dirty="0"/>
            </a:br>
            <a:r>
              <a:rPr lang="en-US" dirty="0"/>
              <a:t>Instructional Strategies</a:t>
            </a:r>
          </a:p>
        </p:txBody>
      </p:sp>
      <p:pic>
        <p:nvPicPr>
          <p:cNvPr id="6" name="Picture 5" descr="A screenshot of math course module 5 part 3. ">
            <a:extLst>
              <a:ext uri="{FF2B5EF4-FFF2-40B4-BE49-F238E27FC236}">
                <a16:creationId xmlns:a16="http://schemas.microsoft.com/office/drawing/2014/main" id="{EC4DF5EA-62BC-2840-ABBD-C764BE3B7598}"/>
              </a:ext>
            </a:extLst>
          </p:cNvPr>
          <p:cNvPicPr>
            <a:picLocks noChangeAspect="1"/>
          </p:cNvPicPr>
          <p:nvPr/>
        </p:nvPicPr>
        <p:blipFill>
          <a:blip r:embed="rId3"/>
          <a:stretch>
            <a:fillRect/>
          </a:stretch>
        </p:blipFill>
        <p:spPr>
          <a:xfrm>
            <a:off x="2817876" y="1280158"/>
            <a:ext cx="6556248" cy="4588605"/>
          </a:xfrm>
          <a:prstGeom prst="rect">
            <a:avLst/>
          </a:prstGeom>
        </p:spPr>
      </p:pic>
    </p:spTree>
    <p:extLst>
      <p:ext uri="{BB962C8B-B14F-4D97-AF65-F5344CB8AC3E}">
        <p14:creationId xmlns:p14="http://schemas.microsoft.com/office/powerpoint/2010/main" val="1439116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36</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6: </a:t>
            </a:r>
            <a:br>
              <a:rPr lang="en-US" dirty="0"/>
            </a:br>
            <a:r>
              <a:rPr lang="en-US" dirty="0"/>
              <a:t>Whole-Number Content</a:t>
            </a:r>
          </a:p>
        </p:txBody>
      </p:sp>
      <p:pic>
        <p:nvPicPr>
          <p:cNvPr id="2" name="Picture 1" descr="A screenshot of the math course module 6 overview. ">
            <a:extLst>
              <a:ext uri="{FF2B5EF4-FFF2-40B4-BE49-F238E27FC236}">
                <a16:creationId xmlns:a16="http://schemas.microsoft.com/office/drawing/2014/main" id="{B473DA86-B111-2147-A57D-838734A30DDF}"/>
              </a:ext>
            </a:extLst>
          </p:cNvPr>
          <p:cNvPicPr>
            <a:picLocks noChangeAspect="1"/>
          </p:cNvPicPr>
          <p:nvPr/>
        </p:nvPicPr>
        <p:blipFill>
          <a:blip r:embed="rId3"/>
          <a:stretch>
            <a:fillRect/>
          </a:stretch>
        </p:blipFill>
        <p:spPr>
          <a:xfrm>
            <a:off x="717550" y="2171700"/>
            <a:ext cx="10756900" cy="25146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3"/>
                </a:solidFill>
              </a:rPr>
              <a:t>Modules 6 and 7 help increase </a:t>
            </a:r>
          </a:p>
          <a:p>
            <a:pPr algn="ctr"/>
            <a:r>
              <a:rPr lang="en-US" sz="2400" b="1" u="sng" dirty="0">
                <a:solidFill>
                  <a:schemeClr val="accent3"/>
                </a:solidFill>
              </a:rPr>
              <a:t>teacher</a:t>
            </a:r>
            <a:r>
              <a:rPr lang="en-US" sz="2400" b="1" dirty="0">
                <a:solidFill>
                  <a:schemeClr val="accent3"/>
                </a:solidFill>
              </a:rPr>
              <a:t> knowledge about content.</a:t>
            </a:r>
          </a:p>
        </p:txBody>
      </p:sp>
    </p:spTree>
    <p:extLst>
      <p:ext uri="{BB962C8B-B14F-4D97-AF65-F5344CB8AC3E}">
        <p14:creationId xmlns:p14="http://schemas.microsoft.com/office/powerpoint/2010/main" val="2897842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37</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195950"/>
            <a:ext cx="11956472" cy="1280160"/>
          </a:xfrm>
        </p:spPr>
        <p:txBody>
          <a:bodyPr>
            <a:normAutofit/>
          </a:bodyPr>
          <a:lstStyle/>
          <a:p>
            <a:r>
              <a:rPr lang="en-US" dirty="0"/>
              <a:t>Module 6: Whole-Number Content</a:t>
            </a:r>
          </a:p>
        </p:txBody>
      </p:sp>
      <p:pic>
        <p:nvPicPr>
          <p:cNvPr id="2" name="Picture 1" descr="A screenshot of the math course module 6 part 1. ">
            <a:extLst>
              <a:ext uri="{FF2B5EF4-FFF2-40B4-BE49-F238E27FC236}">
                <a16:creationId xmlns:a16="http://schemas.microsoft.com/office/drawing/2014/main" id="{A17427E0-3864-B14D-B47E-F4BC9A4D537A}"/>
              </a:ext>
            </a:extLst>
          </p:cNvPr>
          <p:cNvPicPr>
            <a:picLocks noChangeAspect="1"/>
          </p:cNvPicPr>
          <p:nvPr/>
        </p:nvPicPr>
        <p:blipFill>
          <a:blip r:embed="rId3"/>
          <a:stretch>
            <a:fillRect/>
          </a:stretch>
        </p:blipFill>
        <p:spPr>
          <a:xfrm>
            <a:off x="2797095" y="1084210"/>
            <a:ext cx="6556248" cy="5432975"/>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415638" y="1401658"/>
            <a:ext cx="2597818" cy="1754326"/>
          </a:xfrm>
          <a:prstGeom prst="rect">
            <a:avLst/>
          </a:prstGeom>
          <a:noFill/>
        </p:spPr>
        <p:txBody>
          <a:bodyPr wrap="square" rtlCol="0">
            <a:spAutoFit/>
          </a:bodyPr>
          <a:lstStyle/>
          <a:p>
            <a:r>
              <a:rPr lang="en-US" b="1" dirty="0">
                <a:solidFill>
                  <a:schemeClr val="accent3"/>
                </a:solidFill>
              </a:rPr>
              <a:t>Focused on conceptual understanding – directly related to word-problem schemas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20226631">
            <a:off x="1955747" y="1486859"/>
            <a:ext cx="794711" cy="400692"/>
          </a:xfrm>
          <a:prstGeom prst="rightArrow">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4233817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38</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27126" y="-181049"/>
            <a:ext cx="11956472" cy="1280160"/>
          </a:xfrm>
        </p:spPr>
        <p:txBody>
          <a:bodyPr>
            <a:normAutofit/>
          </a:bodyPr>
          <a:lstStyle/>
          <a:p>
            <a:r>
              <a:rPr lang="en-US" dirty="0"/>
              <a:t>Module 6: Whole-Number Content</a:t>
            </a:r>
          </a:p>
        </p:txBody>
      </p:sp>
      <p:pic>
        <p:nvPicPr>
          <p:cNvPr id="6" name="Picture 5" descr="A screenshot of the math course module 6 part 2. ">
            <a:extLst>
              <a:ext uri="{FF2B5EF4-FFF2-40B4-BE49-F238E27FC236}">
                <a16:creationId xmlns:a16="http://schemas.microsoft.com/office/drawing/2014/main" id="{0F3FB471-B18B-E545-B239-EF94F7AAC718}"/>
              </a:ext>
            </a:extLst>
          </p:cNvPr>
          <p:cNvPicPr>
            <a:picLocks noChangeAspect="1"/>
          </p:cNvPicPr>
          <p:nvPr/>
        </p:nvPicPr>
        <p:blipFill>
          <a:blip r:embed="rId3"/>
          <a:stretch>
            <a:fillRect/>
          </a:stretch>
        </p:blipFill>
        <p:spPr>
          <a:xfrm>
            <a:off x="2817876" y="847651"/>
            <a:ext cx="6556248" cy="546864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10257297" y="4363721"/>
            <a:ext cx="1752691" cy="1200329"/>
          </a:xfrm>
          <a:prstGeom prst="rect">
            <a:avLst/>
          </a:prstGeom>
          <a:noFill/>
        </p:spPr>
        <p:txBody>
          <a:bodyPr wrap="square" rtlCol="0">
            <a:spAutoFit/>
          </a:bodyPr>
          <a:lstStyle/>
          <a:p>
            <a:r>
              <a:rPr lang="en-US" b="1" dirty="0">
                <a:solidFill>
                  <a:schemeClr val="accent6"/>
                </a:solidFill>
              </a:rPr>
              <a:t>Encourages use of alternate algorithms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10136920">
            <a:off x="9405160" y="4490740"/>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0" name="Right Arrow 9">
            <a:extLst>
              <a:ext uri="{FF2B5EF4-FFF2-40B4-BE49-F238E27FC236}">
                <a16:creationId xmlns:a16="http://schemas.microsoft.com/office/drawing/2014/main" id="{DEB0CFB7-A2EB-4746-82B9-690489217B2A}"/>
              </a:ext>
              <a:ext uri="{C183D7F6-B498-43B3-948B-1728B52AA6E4}">
                <adec:decorative xmlns:adec="http://schemas.microsoft.com/office/drawing/2017/decorative" val="1"/>
              </a:ext>
            </a:extLst>
          </p:cNvPr>
          <p:cNvSpPr/>
          <p:nvPr/>
        </p:nvSpPr>
        <p:spPr>
          <a:xfrm rot="10136920">
            <a:off x="9378770" y="5036340"/>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2663090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39</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17764" y="-266719"/>
            <a:ext cx="11956472" cy="1280160"/>
          </a:xfrm>
        </p:spPr>
        <p:txBody>
          <a:bodyPr>
            <a:normAutofit/>
          </a:bodyPr>
          <a:lstStyle/>
          <a:p>
            <a:r>
              <a:rPr lang="en-US" dirty="0"/>
              <a:t>Module 6: Whole-Number Content</a:t>
            </a:r>
          </a:p>
        </p:txBody>
      </p:sp>
      <p:pic>
        <p:nvPicPr>
          <p:cNvPr id="6" name="Picture 5" descr="A screenshot of the math course module 6 part 3. ">
            <a:extLst>
              <a:ext uri="{FF2B5EF4-FFF2-40B4-BE49-F238E27FC236}">
                <a16:creationId xmlns:a16="http://schemas.microsoft.com/office/drawing/2014/main" id="{5CEC601D-BF68-AD4B-BFB0-AAC5069C3D88}"/>
              </a:ext>
            </a:extLst>
          </p:cNvPr>
          <p:cNvPicPr>
            <a:picLocks noChangeAspect="1"/>
          </p:cNvPicPr>
          <p:nvPr/>
        </p:nvPicPr>
        <p:blipFill>
          <a:blip r:embed="rId3"/>
          <a:stretch>
            <a:fillRect/>
          </a:stretch>
        </p:blipFill>
        <p:spPr>
          <a:xfrm>
            <a:off x="2883018" y="694740"/>
            <a:ext cx="5876669" cy="5917861"/>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138545" y="1222575"/>
            <a:ext cx="2597818" cy="923330"/>
          </a:xfrm>
          <a:prstGeom prst="rect">
            <a:avLst/>
          </a:prstGeom>
          <a:noFill/>
        </p:spPr>
        <p:txBody>
          <a:bodyPr wrap="square" rtlCol="0">
            <a:spAutoFit/>
          </a:bodyPr>
          <a:lstStyle/>
          <a:p>
            <a:r>
              <a:rPr lang="en-US" b="1" dirty="0">
                <a:solidFill>
                  <a:schemeClr val="accent1"/>
                </a:solidFill>
              </a:rPr>
              <a:t>Includes video examples with tutors and students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20327339">
            <a:off x="2042740" y="1006363"/>
            <a:ext cx="794711" cy="40069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185713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12D3E3-2BF3-4EBA-BD2C-3893013F441A}"/>
              </a:ext>
            </a:extLst>
          </p:cNvPr>
          <p:cNvSpPr>
            <a:spLocks noGrp="1"/>
          </p:cNvSpPr>
          <p:nvPr>
            <p:ph type="title"/>
          </p:nvPr>
        </p:nvSpPr>
        <p:spPr/>
        <p:txBody>
          <a:bodyPr/>
          <a:lstStyle/>
          <a:p>
            <a:r>
              <a:rPr lang="en-US" dirty="0"/>
              <a:t>NCII Math Course</a:t>
            </a:r>
          </a:p>
        </p:txBody>
      </p:sp>
      <p:sp>
        <p:nvSpPr>
          <p:cNvPr id="7" name="Content Placeholder 6" hidden="1">
            <a:extLst>
              <a:ext uri="{FF2B5EF4-FFF2-40B4-BE49-F238E27FC236}">
                <a16:creationId xmlns:a16="http://schemas.microsoft.com/office/drawing/2014/main" id="{A668D18A-AEAC-466F-A534-49C01DDED4C1}"/>
              </a:ext>
            </a:extLst>
          </p:cNvPr>
          <p:cNvSpPr>
            <a:spLocks noGrp="1"/>
          </p:cNvSpPr>
          <p:nvPr>
            <p:ph sz="quarter" idx="15"/>
          </p:nvPr>
        </p:nvSpPr>
        <p:spPr/>
        <p:txBody>
          <a:bodyPr/>
          <a:lstStyle/>
          <a:p>
            <a:endParaRPr lang="en-US"/>
          </a:p>
        </p:txBody>
      </p:sp>
      <p:sp>
        <p:nvSpPr>
          <p:cNvPr id="3" name="Text Placeholder 2" hidden="1">
            <a:extLst>
              <a:ext uri="{FF2B5EF4-FFF2-40B4-BE49-F238E27FC236}">
                <a16:creationId xmlns:a16="http://schemas.microsoft.com/office/drawing/2014/main" id="{6EBAD5BA-05AD-48F9-825B-5F6DB5F166E6}"/>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DD2BFD6-5096-2449-92B5-86DD7653353A}"/>
              </a:ext>
            </a:extLst>
          </p:cNvPr>
          <p:cNvSpPr>
            <a:spLocks noGrp="1"/>
          </p:cNvSpPr>
          <p:nvPr>
            <p:ph type="sldNum" sz="quarter" idx="14"/>
          </p:nvPr>
        </p:nvSpPr>
        <p:spPr/>
        <p:txBody>
          <a:bodyPr/>
          <a:lstStyle/>
          <a:p>
            <a:fld id="{99A20822-4A49-4D36-86E3-300BA48D3F00}" type="slidenum">
              <a:rPr lang="en-US" smtClean="0"/>
              <a:pPr/>
              <a:t>4</a:t>
            </a:fld>
            <a:endParaRPr lang="en-US" dirty="0"/>
          </a:p>
        </p:txBody>
      </p:sp>
      <p:pic>
        <p:nvPicPr>
          <p:cNvPr id="5" name="Picture 4" descr="A screenshot of the NCII Math Course">
            <a:extLst>
              <a:ext uri="{FF2B5EF4-FFF2-40B4-BE49-F238E27FC236}">
                <a16:creationId xmlns:a16="http://schemas.microsoft.com/office/drawing/2014/main" id="{4AE4F8B2-1BA6-2745-8AF9-4DE19BFE3EFE}"/>
              </a:ext>
            </a:extLst>
          </p:cNvPr>
          <p:cNvPicPr>
            <a:picLocks noChangeAspect="1"/>
          </p:cNvPicPr>
          <p:nvPr/>
        </p:nvPicPr>
        <p:blipFill>
          <a:blip r:embed="rId2"/>
          <a:stretch>
            <a:fillRect/>
          </a:stretch>
        </p:blipFill>
        <p:spPr>
          <a:xfrm>
            <a:off x="4283083" y="873303"/>
            <a:ext cx="6856633" cy="5286054"/>
          </a:xfrm>
          <a:prstGeom prst="rect">
            <a:avLst/>
          </a:prstGeom>
        </p:spPr>
      </p:pic>
      <p:sp>
        <p:nvSpPr>
          <p:cNvPr id="6" name="Rectangle 5">
            <a:extLst>
              <a:ext uri="{FF2B5EF4-FFF2-40B4-BE49-F238E27FC236}">
                <a16:creationId xmlns:a16="http://schemas.microsoft.com/office/drawing/2014/main" id="{4D11A410-53B6-B143-91FE-956C027574FD}"/>
              </a:ext>
            </a:extLst>
          </p:cNvPr>
          <p:cNvSpPr/>
          <p:nvPr/>
        </p:nvSpPr>
        <p:spPr>
          <a:xfrm>
            <a:off x="130139" y="105782"/>
            <a:ext cx="7791236" cy="369332"/>
          </a:xfrm>
          <a:prstGeom prst="rect">
            <a:avLst/>
          </a:prstGeom>
        </p:spPr>
        <p:txBody>
          <a:bodyPr wrap="square">
            <a:spAutoFit/>
          </a:bodyPr>
          <a:lstStyle/>
          <a:p>
            <a:r>
              <a:rPr lang="en-US" dirty="0">
                <a:solidFill>
                  <a:schemeClr val="accent3"/>
                </a:solidFill>
                <a:hlinkClick r:id="rId3">
                  <a:extLst>
                    <a:ext uri="{A12FA001-AC4F-418D-AE19-62706E023703}">
                      <ahyp:hlinkClr xmlns:ahyp="http://schemas.microsoft.com/office/drawing/2018/hyperlinkcolor" val="tx"/>
                    </a:ext>
                  </a:extLst>
                </a:hlinkClick>
              </a:rPr>
              <a:t>https://intensiveintervention.org/intensive-intervention-math-course</a:t>
            </a:r>
            <a:endParaRPr lang="en-US" dirty="0">
              <a:solidFill>
                <a:schemeClr val="accent3"/>
              </a:solidFill>
            </a:endParaRPr>
          </a:p>
        </p:txBody>
      </p:sp>
    </p:spTree>
    <p:extLst>
      <p:ext uri="{BB962C8B-B14F-4D97-AF65-F5344CB8AC3E}">
        <p14:creationId xmlns:p14="http://schemas.microsoft.com/office/powerpoint/2010/main" val="3627238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40</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7: </a:t>
            </a:r>
            <a:br>
              <a:rPr lang="en-US" dirty="0"/>
            </a:br>
            <a:r>
              <a:rPr lang="en-US" dirty="0"/>
              <a:t>Rational-Number Content</a:t>
            </a:r>
          </a:p>
        </p:txBody>
      </p:sp>
      <p:pic>
        <p:nvPicPr>
          <p:cNvPr id="4" name="Picture 3" descr="A screenshot of math course module 7 overview. ">
            <a:extLst>
              <a:ext uri="{FF2B5EF4-FFF2-40B4-BE49-F238E27FC236}">
                <a16:creationId xmlns:a16="http://schemas.microsoft.com/office/drawing/2014/main" id="{6C22BB45-4236-B84C-AC9E-CF62DA9873EF}"/>
              </a:ext>
            </a:extLst>
          </p:cNvPr>
          <p:cNvPicPr>
            <a:picLocks noChangeAspect="1"/>
          </p:cNvPicPr>
          <p:nvPr/>
        </p:nvPicPr>
        <p:blipFill>
          <a:blip r:embed="rId3"/>
          <a:stretch>
            <a:fillRect/>
          </a:stretch>
        </p:blipFill>
        <p:spPr>
          <a:xfrm>
            <a:off x="698500" y="2127250"/>
            <a:ext cx="10795000" cy="26035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3"/>
                </a:solidFill>
              </a:rPr>
              <a:t>Modules 6 and 7 help increase </a:t>
            </a:r>
          </a:p>
          <a:p>
            <a:pPr algn="ctr"/>
            <a:r>
              <a:rPr lang="en-US" sz="2400" b="1" u="sng" dirty="0">
                <a:solidFill>
                  <a:schemeClr val="accent3"/>
                </a:solidFill>
              </a:rPr>
              <a:t>teacher</a:t>
            </a:r>
            <a:r>
              <a:rPr lang="en-US" sz="2400" b="1" dirty="0">
                <a:solidFill>
                  <a:schemeClr val="accent3"/>
                </a:solidFill>
              </a:rPr>
              <a:t> knowledge about content.</a:t>
            </a:r>
          </a:p>
        </p:txBody>
      </p:sp>
    </p:spTree>
    <p:extLst>
      <p:ext uri="{BB962C8B-B14F-4D97-AF65-F5344CB8AC3E}">
        <p14:creationId xmlns:p14="http://schemas.microsoft.com/office/powerpoint/2010/main" val="2426892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41</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17764" y="-231382"/>
            <a:ext cx="11956472" cy="1280160"/>
          </a:xfrm>
        </p:spPr>
        <p:txBody>
          <a:bodyPr>
            <a:normAutofit/>
          </a:bodyPr>
          <a:lstStyle/>
          <a:p>
            <a:r>
              <a:rPr lang="en-US" dirty="0"/>
              <a:t>Module 7: Rational-Number Content</a:t>
            </a:r>
          </a:p>
        </p:txBody>
      </p:sp>
      <p:pic>
        <p:nvPicPr>
          <p:cNvPr id="2" name="Picture 1" descr="A screenshot of math course module 7 part 1.">
            <a:extLst>
              <a:ext uri="{FF2B5EF4-FFF2-40B4-BE49-F238E27FC236}">
                <a16:creationId xmlns:a16="http://schemas.microsoft.com/office/drawing/2014/main" id="{71ECBC11-3CDC-8E45-9896-EFA696A1AD5D}"/>
              </a:ext>
            </a:extLst>
          </p:cNvPr>
          <p:cNvPicPr>
            <a:picLocks noChangeAspect="1"/>
          </p:cNvPicPr>
          <p:nvPr/>
        </p:nvPicPr>
        <p:blipFill>
          <a:blip r:embed="rId3"/>
          <a:stretch>
            <a:fillRect/>
          </a:stretch>
        </p:blipFill>
        <p:spPr>
          <a:xfrm>
            <a:off x="2817876" y="920724"/>
            <a:ext cx="6556248" cy="546864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336659" y="1057875"/>
            <a:ext cx="2597818" cy="646331"/>
          </a:xfrm>
          <a:prstGeom prst="rect">
            <a:avLst/>
          </a:prstGeom>
          <a:noFill/>
        </p:spPr>
        <p:txBody>
          <a:bodyPr wrap="square" rtlCol="0">
            <a:spAutoFit/>
          </a:bodyPr>
          <a:lstStyle/>
          <a:p>
            <a:r>
              <a:rPr lang="en-US" b="1" dirty="0">
                <a:solidFill>
                  <a:schemeClr val="accent4"/>
                </a:solidFill>
              </a:rPr>
              <a:t>Really big emphasis on fractions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a:off x="1952405" y="1381041"/>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2480813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42</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7: Rational-Number Content</a:t>
            </a:r>
          </a:p>
        </p:txBody>
      </p:sp>
      <p:pic>
        <p:nvPicPr>
          <p:cNvPr id="6" name="Picture 5" descr="A screenshot of math course module 7 part 2. ">
            <a:extLst>
              <a:ext uri="{FF2B5EF4-FFF2-40B4-BE49-F238E27FC236}">
                <a16:creationId xmlns:a16="http://schemas.microsoft.com/office/drawing/2014/main" id="{E6D0E45E-9C28-6640-B9BC-28E210535157}"/>
              </a:ext>
            </a:extLst>
          </p:cNvPr>
          <p:cNvPicPr>
            <a:picLocks noChangeAspect="1"/>
          </p:cNvPicPr>
          <p:nvPr/>
        </p:nvPicPr>
        <p:blipFill>
          <a:blip r:embed="rId3"/>
          <a:stretch>
            <a:fillRect/>
          </a:stretch>
        </p:blipFill>
        <p:spPr>
          <a:xfrm>
            <a:off x="2817876" y="1072430"/>
            <a:ext cx="6556248" cy="5475042"/>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499552" y="4086723"/>
            <a:ext cx="1662544" cy="1754326"/>
          </a:xfrm>
          <a:prstGeom prst="rect">
            <a:avLst/>
          </a:prstGeom>
          <a:noFill/>
        </p:spPr>
        <p:txBody>
          <a:bodyPr wrap="square" rtlCol="0">
            <a:spAutoFit/>
          </a:bodyPr>
          <a:lstStyle/>
          <a:p>
            <a:r>
              <a:rPr lang="en-US" b="1" dirty="0">
                <a:solidFill>
                  <a:schemeClr val="accent2"/>
                </a:solidFill>
              </a:rPr>
              <a:t>Helps explain the procedures used with fraction computation</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1668655">
            <a:off x="2032848" y="4542796"/>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0" name="Right Arrow 9">
            <a:extLst>
              <a:ext uri="{FF2B5EF4-FFF2-40B4-BE49-F238E27FC236}">
                <a16:creationId xmlns:a16="http://schemas.microsoft.com/office/drawing/2014/main" id="{796FF0A1-9540-F84A-834C-09D55726AFE2}"/>
              </a:ext>
              <a:ext uri="{C183D7F6-B498-43B3-948B-1728B52AA6E4}">
                <adec:decorative xmlns:adec="http://schemas.microsoft.com/office/drawing/2017/decorative" val="1"/>
              </a:ext>
            </a:extLst>
          </p:cNvPr>
          <p:cNvSpPr/>
          <p:nvPr/>
        </p:nvSpPr>
        <p:spPr>
          <a:xfrm rot="1668655">
            <a:off x="1975591" y="5057366"/>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307456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43</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7: </a:t>
            </a:r>
            <a:br>
              <a:rPr lang="en-US" dirty="0"/>
            </a:br>
            <a:r>
              <a:rPr lang="en-US" dirty="0"/>
              <a:t>Rational-Number Content</a:t>
            </a:r>
          </a:p>
        </p:txBody>
      </p:sp>
      <p:pic>
        <p:nvPicPr>
          <p:cNvPr id="6" name="Picture 5" descr="A screenshot of math course module 7 part 3. ">
            <a:extLst>
              <a:ext uri="{FF2B5EF4-FFF2-40B4-BE49-F238E27FC236}">
                <a16:creationId xmlns:a16="http://schemas.microsoft.com/office/drawing/2014/main" id="{AEC2BE2B-9C8C-0548-BF5B-5A86A1599EBB}"/>
              </a:ext>
            </a:extLst>
          </p:cNvPr>
          <p:cNvPicPr>
            <a:picLocks noChangeAspect="1"/>
          </p:cNvPicPr>
          <p:nvPr/>
        </p:nvPicPr>
        <p:blipFill>
          <a:blip r:embed="rId3"/>
          <a:stretch>
            <a:fillRect/>
          </a:stretch>
        </p:blipFill>
        <p:spPr>
          <a:xfrm>
            <a:off x="2817876" y="1280160"/>
            <a:ext cx="6556248" cy="5049153"/>
          </a:xfrm>
          <a:prstGeom prst="rect">
            <a:avLst/>
          </a:prstGeom>
        </p:spPr>
      </p:pic>
      <p:sp>
        <p:nvSpPr>
          <p:cNvPr id="8" name="TextBox 7">
            <a:extLst>
              <a:ext uri="{FF2B5EF4-FFF2-40B4-BE49-F238E27FC236}">
                <a16:creationId xmlns:a16="http://schemas.microsoft.com/office/drawing/2014/main" id="{0536E924-76F1-A44E-8D27-7DD17BAEAE16}"/>
              </a:ext>
            </a:extLst>
          </p:cNvPr>
          <p:cNvSpPr txBox="1"/>
          <p:nvPr/>
        </p:nvSpPr>
        <p:spPr>
          <a:xfrm>
            <a:off x="193743" y="1737028"/>
            <a:ext cx="2597818" cy="923330"/>
          </a:xfrm>
          <a:prstGeom prst="rect">
            <a:avLst/>
          </a:prstGeom>
          <a:noFill/>
        </p:spPr>
        <p:txBody>
          <a:bodyPr wrap="square" rtlCol="0">
            <a:spAutoFit/>
          </a:bodyPr>
          <a:lstStyle/>
          <a:p>
            <a:r>
              <a:rPr lang="en-US" b="1" dirty="0">
                <a:solidFill>
                  <a:schemeClr val="accent1"/>
                </a:solidFill>
              </a:rPr>
              <a:t>Includes video examples with tutors and children</a:t>
            </a:r>
          </a:p>
        </p:txBody>
      </p:sp>
      <p:sp>
        <p:nvSpPr>
          <p:cNvPr id="10" name="Right Arrow 9">
            <a:extLst>
              <a:ext uri="{FF2B5EF4-FFF2-40B4-BE49-F238E27FC236}">
                <a16:creationId xmlns:a16="http://schemas.microsoft.com/office/drawing/2014/main" id="{39BB12E1-1F20-3849-9083-77F5EE720BB8}"/>
              </a:ext>
              <a:ext uri="{C183D7F6-B498-43B3-948B-1728B52AA6E4}">
                <adec:decorative xmlns:adec="http://schemas.microsoft.com/office/drawing/2017/decorative" val="1"/>
              </a:ext>
            </a:extLst>
          </p:cNvPr>
          <p:cNvSpPr/>
          <p:nvPr/>
        </p:nvSpPr>
        <p:spPr>
          <a:xfrm rot="21131453">
            <a:off x="1973313" y="1576569"/>
            <a:ext cx="794711" cy="40069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806378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44</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8: </a:t>
            </a:r>
            <a:br>
              <a:rPr lang="en-US" dirty="0"/>
            </a:br>
            <a:r>
              <a:rPr lang="en-US" dirty="0"/>
              <a:t>DBI for Intensive Mathematics Intervention</a:t>
            </a:r>
          </a:p>
        </p:txBody>
      </p:sp>
      <p:pic>
        <p:nvPicPr>
          <p:cNvPr id="2" name="Picture 1" descr="A screenshot of math course module 8 overview. ">
            <a:extLst>
              <a:ext uri="{FF2B5EF4-FFF2-40B4-BE49-F238E27FC236}">
                <a16:creationId xmlns:a16="http://schemas.microsoft.com/office/drawing/2014/main" id="{6DE6AE79-EE9B-0A4D-886B-CD3CA549D21B}"/>
              </a:ext>
            </a:extLst>
          </p:cNvPr>
          <p:cNvPicPr>
            <a:picLocks noChangeAspect="1"/>
          </p:cNvPicPr>
          <p:nvPr/>
        </p:nvPicPr>
        <p:blipFill>
          <a:blip r:embed="rId3"/>
          <a:stretch>
            <a:fillRect/>
          </a:stretch>
        </p:blipFill>
        <p:spPr>
          <a:xfrm>
            <a:off x="692150" y="2298700"/>
            <a:ext cx="10807700" cy="2260600"/>
          </a:xfrm>
          <a:prstGeom prst="rect">
            <a:avLst/>
          </a:prstGeom>
        </p:spPr>
      </p:pic>
    </p:spTree>
    <p:extLst>
      <p:ext uri="{BB962C8B-B14F-4D97-AF65-F5344CB8AC3E}">
        <p14:creationId xmlns:p14="http://schemas.microsoft.com/office/powerpoint/2010/main" val="1392510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45</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8: </a:t>
            </a:r>
            <a:br>
              <a:rPr lang="en-US" dirty="0"/>
            </a:br>
            <a:r>
              <a:rPr lang="en-US" dirty="0"/>
              <a:t>DBI for Intensive Mathematics Intervention</a:t>
            </a:r>
          </a:p>
        </p:txBody>
      </p:sp>
      <p:pic>
        <p:nvPicPr>
          <p:cNvPr id="2" name="Picture 1" descr="A screenshot of math course module 8 part 1. ">
            <a:extLst>
              <a:ext uri="{FF2B5EF4-FFF2-40B4-BE49-F238E27FC236}">
                <a16:creationId xmlns:a16="http://schemas.microsoft.com/office/drawing/2014/main" id="{21CBE5F7-78EF-0A42-B7E9-1CEBAC76ABD8}"/>
              </a:ext>
            </a:extLst>
          </p:cNvPr>
          <p:cNvPicPr>
            <a:picLocks noChangeAspect="1"/>
          </p:cNvPicPr>
          <p:nvPr/>
        </p:nvPicPr>
        <p:blipFill>
          <a:blip r:embed="rId3"/>
          <a:stretch>
            <a:fillRect/>
          </a:stretch>
        </p:blipFill>
        <p:spPr>
          <a:xfrm>
            <a:off x="2817876" y="1277499"/>
            <a:ext cx="6421407" cy="5317611"/>
          </a:xfrm>
          <a:prstGeom prst="rect">
            <a:avLst/>
          </a:prstGeom>
        </p:spPr>
      </p:pic>
    </p:spTree>
    <p:extLst>
      <p:ext uri="{BB962C8B-B14F-4D97-AF65-F5344CB8AC3E}">
        <p14:creationId xmlns:p14="http://schemas.microsoft.com/office/powerpoint/2010/main" val="73478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46</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8: </a:t>
            </a:r>
            <a:br>
              <a:rPr lang="en-US" dirty="0"/>
            </a:br>
            <a:r>
              <a:rPr lang="en-US" dirty="0"/>
              <a:t>DBI for Intensive Mathematics Intervention</a:t>
            </a:r>
          </a:p>
        </p:txBody>
      </p:sp>
      <p:pic>
        <p:nvPicPr>
          <p:cNvPr id="6" name="Picture 5" descr="A screenshot of math course module 8 part 2.">
            <a:extLst>
              <a:ext uri="{FF2B5EF4-FFF2-40B4-BE49-F238E27FC236}">
                <a16:creationId xmlns:a16="http://schemas.microsoft.com/office/drawing/2014/main" id="{2F454BEC-75A8-3E47-8146-D69890B304EA}"/>
              </a:ext>
            </a:extLst>
          </p:cNvPr>
          <p:cNvPicPr>
            <a:picLocks noChangeAspect="1"/>
          </p:cNvPicPr>
          <p:nvPr/>
        </p:nvPicPr>
        <p:blipFill>
          <a:blip r:embed="rId3"/>
          <a:stretch>
            <a:fillRect/>
          </a:stretch>
        </p:blipFill>
        <p:spPr>
          <a:xfrm>
            <a:off x="2816676" y="1377358"/>
            <a:ext cx="6536371" cy="5290255"/>
          </a:xfrm>
          <a:prstGeom prst="rect">
            <a:avLst/>
          </a:prstGeom>
        </p:spPr>
      </p:pic>
    </p:spTree>
    <p:extLst>
      <p:ext uri="{BB962C8B-B14F-4D97-AF65-F5344CB8AC3E}">
        <p14:creationId xmlns:p14="http://schemas.microsoft.com/office/powerpoint/2010/main" val="3291364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47</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8: </a:t>
            </a:r>
            <a:br>
              <a:rPr lang="en-US" dirty="0"/>
            </a:br>
            <a:r>
              <a:rPr lang="en-US" dirty="0"/>
              <a:t>DBI for Intensive Mathematics Intervention</a:t>
            </a:r>
          </a:p>
        </p:txBody>
      </p:sp>
      <p:pic>
        <p:nvPicPr>
          <p:cNvPr id="2" name="Picture 1" descr="A screenshot of math course module 8 part 3. ">
            <a:extLst>
              <a:ext uri="{FF2B5EF4-FFF2-40B4-BE49-F238E27FC236}">
                <a16:creationId xmlns:a16="http://schemas.microsoft.com/office/drawing/2014/main" id="{6DDD29E8-5F00-D149-9420-42573FB9F8C2}"/>
              </a:ext>
            </a:extLst>
          </p:cNvPr>
          <p:cNvPicPr>
            <a:picLocks noChangeAspect="1"/>
          </p:cNvPicPr>
          <p:nvPr/>
        </p:nvPicPr>
        <p:blipFill>
          <a:blip r:embed="rId3"/>
          <a:stretch>
            <a:fillRect/>
          </a:stretch>
        </p:blipFill>
        <p:spPr>
          <a:xfrm>
            <a:off x="2830155" y="1312128"/>
            <a:ext cx="6556248" cy="4827296"/>
          </a:xfrm>
          <a:prstGeom prst="rect">
            <a:avLst/>
          </a:prstGeom>
        </p:spPr>
      </p:pic>
      <p:sp>
        <p:nvSpPr>
          <p:cNvPr id="8" name="TextBox 7">
            <a:extLst>
              <a:ext uri="{FF2B5EF4-FFF2-40B4-BE49-F238E27FC236}">
                <a16:creationId xmlns:a16="http://schemas.microsoft.com/office/drawing/2014/main" id="{0536E924-76F1-A44E-8D27-7DD17BAEAE16}"/>
              </a:ext>
            </a:extLst>
          </p:cNvPr>
          <p:cNvSpPr txBox="1"/>
          <p:nvPr/>
        </p:nvSpPr>
        <p:spPr>
          <a:xfrm>
            <a:off x="9386403" y="3500160"/>
            <a:ext cx="2597818" cy="1200329"/>
          </a:xfrm>
          <a:prstGeom prst="rect">
            <a:avLst/>
          </a:prstGeom>
          <a:noFill/>
        </p:spPr>
        <p:txBody>
          <a:bodyPr wrap="square" rtlCol="0">
            <a:spAutoFit/>
          </a:bodyPr>
          <a:lstStyle/>
          <a:p>
            <a:r>
              <a:rPr lang="en-US" b="1" dirty="0">
                <a:solidFill>
                  <a:schemeClr val="accent5"/>
                </a:solidFill>
              </a:rPr>
              <a:t>Helpful review of all eight modules – consider watching first?</a:t>
            </a:r>
          </a:p>
        </p:txBody>
      </p:sp>
      <p:sp>
        <p:nvSpPr>
          <p:cNvPr id="10" name="Right Arrow 9">
            <a:extLst>
              <a:ext uri="{FF2B5EF4-FFF2-40B4-BE49-F238E27FC236}">
                <a16:creationId xmlns:a16="http://schemas.microsoft.com/office/drawing/2014/main" id="{39BB12E1-1F20-3849-9083-77F5EE720BB8}"/>
              </a:ext>
              <a:ext uri="{C183D7F6-B498-43B3-948B-1728B52AA6E4}">
                <adec:decorative xmlns:adec="http://schemas.microsoft.com/office/drawing/2017/decorative" val="1"/>
              </a:ext>
            </a:extLst>
          </p:cNvPr>
          <p:cNvSpPr/>
          <p:nvPr/>
        </p:nvSpPr>
        <p:spPr>
          <a:xfrm rot="12692008">
            <a:off x="9407949" y="2921236"/>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479707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855065-D615-4E4B-9910-9AA7D4191709}"/>
              </a:ext>
            </a:extLst>
          </p:cNvPr>
          <p:cNvSpPr>
            <a:spLocks noGrp="1"/>
          </p:cNvSpPr>
          <p:nvPr>
            <p:ph type="sldNum" sz="quarter" idx="12"/>
          </p:nvPr>
        </p:nvSpPr>
        <p:spPr/>
        <p:txBody>
          <a:bodyPr/>
          <a:lstStyle/>
          <a:p>
            <a:fld id="{99A20822-4A49-4D36-86E3-300BA48D3F00}" type="slidenum">
              <a:rPr lang="en-US" smtClean="0"/>
              <a:t>48</a:t>
            </a:fld>
            <a:endParaRPr lang="en-US" dirty="0"/>
          </a:p>
        </p:txBody>
      </p:sp>
      <p:sp>
        <p:nvSpPr>
          <p:cNvPr id="2" name="Title 1">
            <a:extLst>
              <a:ext uri="{FF2B5EF4-FFF2-40B4-BE49-F238E27FC236}">
                <a16:creationId xmlns:a16="http://schemas.microsoft.com/office/drawing/2014/main" id="{35D0BD09-A3AC-BA45-A3D4-6EDFD14F2C56}"/>
              </a:ext>
            </a:extLst>
          </p:cNvPr>
          <p:cNvSpPr>
            <a:spLocks noGrp="1"/>
          </p:cNvSpPr>
          <p:nvPr>
            <p:ph type="title"/>
          </p:nvPr>
        </p:nvSpPr>
        <p:spPr/>
        <p:txBody>
          <a:bodyPr/>
          <a:lstStyle/>
          <a:p>
            <a:r>
              <a:rPr lang="en-US" dirty="0"/>
              <a:t>Modules</a:t>
            </a:r>
          </a:p>
        </p:txBody>
      </p:sp>
      <p:pic>
        <p:nvPicPr>
          <p:cNvPr id="9" name="Picture 8" descr="A screenshot of a math course module. ">
            <a:extLst>
              <a:ext uri="{FF2B5EF4-FFF2-40B4-BE49-F238E27FC236}">
                <a16:creationId xmlns:a16="http://schemas.microsoft.com/office/drawing/2014/main" id="{760C0591-F196-2C40-AABD-664C70F836BD}"/>
              </a:ext>
            </a:extLst>
          </p:cNvPr>
          <p:cNvPicPr>
            <a:picLocks noChangeAspect="1"/>
          </p:cNvPicPr>
          <p:nvPr/>
        </p:nvPicPr>
        <p:blipFill>
          <a:blip r:embed="rId2"/>
          <a:stretch>
            <a:fillRect/>
          </a:stretch>
        </p:blipFill>
        <p:spPr>
          <a:xfrm>
            <a:off x="464960" y="908233"/>
            <a:ext cx="5519779" cy="2441142"/>
          </a:xfrm>
          <a:prstGeom prst="rect">
            <a:avLst/>
          </a:prstGeom>
        </p:spPr>
      </p:pic>
      <p:pic>
        <p:nvPicPr>
          <p:cNvPr id="10" name="Picture 9" descr="A screenshot of a math course module. ">
            <a:extLst>
              <a:ext uri="{FF2B5EF4-FFF2-40B4-BE49-F238E27FC236}">
                <a16:creationId xmlns:a16="http://schemas.microsoft.com/office/drawing/2014/main" id="{74D00B0A-55ED-FD4A-A923-61F4E1A40A08}"/>
              </a:ext>
            </a:extLst>
          </p:cNvPr>
          <p:cNvPicPr>
            <a:picLocks noChangeAspect="1"/>
          </p:cNvPicPr>
          <p:nvPr/>
        </p:nvPicPr>
        <p:blipFill>
          <a:blip r:embed="rId3"/>
          <a:stretch>
            <a:fillRect/>
          </a:stretch>
        </p:blipFill>
        <p:spPr>
          <a:xfrm>
            <a:off x="6105513" y="908233"/>
            <a:ext cx="5555164" cy="2441142"/>
          </a:xfrm>
          <a:prstGeom prst="rect">
            <a:avLst/>
          </a:prstGeom>
        </p:spPr>
      </p:pic>
      <p:pic>
        <p:nvPicPr>
          <p:cNvPr id="11" name="Picture 10" descr="A screenshot of a math course module. ">
            <a:extLst>
              <a:ext uri="{FF2B5EF4-FFF2-40B4-BE49-F238E27FC236}">
                <a16:creationId xmlns:a16="http://schemas.microsoft.com/office/drawing/2014/main" id="{BC297EAC-B7D2-1646-9819-D40532233230}"/>
              </a:ext>
            </a:extLst>
          </p:cNvPr>
          <p:cNvPicPr>
            <a:picLocks noChangeAspect="1"/>
          </p:cNvPicPr>
          <p:nvPr/>
        </p:nvPicPr>
        <p:blipFill>
          <a:blip r:embed="rId4"/>
          <a:stretch>
            <a:fillRect/>
          </a:stretch>
        </p:blipFill>
        <p:spPr>
          <a:xfrm>
            <a:off x="464960" y="3631203"/>
            <a:ext cx="5519779" cy="2441141"/>
          </a:xfrm>
          <a:prstGeom prst="rect">
            <a:avLst/>
          </a:prstGeom>
        </p:spPr>
      </p:pic>
      <p:pic>
        <p:nvPicPr>
          <p:cNvPr id="12" name="Picture 11" descr="A screenshot of a math course module. ">
            <a:extLst>
              <a:ext uri="{FF2B5EF4-FFF2-40B4-BE49-F238E27FC236}">
                <a16:creationId xmlns:a16="http://schemas.microsoft.com/office/drawing/2014/main" id="{47904B81-A9C3-524A-83CC-688538B6FFBE}"/>
              </a:ext>
            </a:extLst>
          </p:cNvPr>
          <p:cNvPicPr>
            <a:picLocks noChangeAspect="1"/>
          </p:cNvPicPr>
          <p:nvPr/>
        </p:nvPicPr>
        <p:blipFill>
          <a:blip r:embed="rId5"/>
          <a:stretch>
            <a:fillRect/>
          </a:stretch>
        </p:blipFill>
        <p:spPr>
          <a:xfrm>
            <a:off x="6105513" y="3631203"/>
            <a:ext cx="5555164" cy="2442088"/>
          </a:xfrm>
          <a:prstGeom prst="rect">
            <a:avLst/>
          </a:prstGeom>
        </p:spPr>
      </p:pic>
    </p:spTree>
    <p:extLst>
      <p:ext uri="{BB962C8B-B14F-4D97-AF65-F5344CB8AC3E}">
        <p14:creationId xmlns:p14="http://schemas.microsoft.com/office/powerpoint/2010/main" val="1670131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BABF4E83-61DB-418F-A99F-17BC9BB58EF6}" type="slidenum">
              <a:rPr lang="en-US" smtClean="0"/>
              <a:pPr/>
              <a:t>49</a:t>
            </a:fld>
            <a:endParaRPr lang="en-US"/>
          </a:p>
        </p:txBody>
      </p:sp>
      <p:sp>
        <p:nvSpPr>
          <p:cNvPr id="2" name="Title 1"/>
          <p:cNvSpPr>
            <a:spLocks noGrp="1"/>
          </p:cNvSpPr>
          <p:nvPr>
            <p:ph type="title"/>
          </p:nvPr>
        </p:nvSpPr>
        <p:spPr/>
        <p:txBody>
          <a:bodyPr/>
          <a:lstStyle/>
          <a:p>
            <a:r>
              <a:rPr lang="en-US" dirty="0"/>
              <a:t>Other Resources</a:t>
            </a:r>
          </a:p>
        </p:txBody>
      </p:sp>
    </p:spTree>
    <p:extLst>
      <p:ext uri="{BB962C8B-B14F-4D97-AF65-F5344CB8AC3E}">
        <p14:creationId xmlns:p14="http://schemas.microsoft.com/office/powerpoint/2010/main" val="361793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BABF4E83-61DB-418F-A99F-17BC9BB58EF6}" type="slidenum">
              <a:rPr lang="en-US" smtClean="0"/>
              <a:pPr/>
              <a:t>5</a:t>
            </a:fld>
            <a:endParaRPr lang="en-US"/>
          </a:p>
        </p:txBody>
      </p:sp>
      <p:sp>
        <p:nvSpPr>
          <p:cNvPr id="2" name="Title 1"/>
          <p:cNvSpPr>
            <a:spLocks noGrp="1"/>
          </p:cNvSpPr>
          <p:nvPr>
            <p:ph type="title"/>
          </p:nvPr>
        </p:nvSpPr>
        <p:spPr/>
        <p:txBody>
          <a:bodyPr/>
          <a:lstStyle/>
          <a:p>
            <a:r>
              <a:rPr lang="en-US" dirty="0"/>
              <a:t>Overview of Course</a:t>
            </a:r>
          </a:p>
        </p:txBody>
      </p:sp>
    </p:spTree>
    <p:extLst>
      <p:ext uri="{BB962C8B-B14F-4D97-AF65-F5344CB8AC3E}">
        <p14:creationId xmlns:p14="http://schemas.microsoft.com/office/powerpoint/2010/main" val="3413631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4CEB4B-7391-D54A-A649-18FDB89A9E7A}"/>
              </a:ext>
            </a:extLst>
          </p:cNvPr>
          <p:cNvSpPr>
            <a:spLocks noGrp="1"/>
          </p:cNvSpPr>
          <p:nvPr>
            <p:ph type="sldNum" sz="quarter" idx="12"/>
          </p:nvPr>
        </p:nvSpPr>
        <p:spPr/>
        <p:txBody>
          <a:bodyPr/>
          <a:lstStyle/>
          <a:p>
            <a:fld id="{99A20822-4A49-4D36-86E3-300BA48D3F00}" type="slidenum">
              <a:rPr lang="en-US" smtClean="0"/>
              <a:t>50</a:t>
            </a:fld>
            <a:endParaRPr lang="en-US" dirty="0"/>
          </a:p>
        </p:txBody>
      </p:sp>
      <p:sp>
        <p:nvSpPr>
          <p:cNvPr id="2" name="Title 1">
            <a:extLst>
              <a:ext uri="{FF2B5EF4-FFF2-40B4-BE49-F238E27FC236}">
                <a16:creationId xmlns:a16="http://schemas.microsoft.com/office/drawing/2014/main" id="{0BB28ED5-9FB7-3745-8CF1-9D8C6E4CE3B9}"/>
              </a:ext>
            </a:extLst>
          </p:cNvPr>
          <p:cNvSpPr>
            <a:spLocks noGrp="1"/>
          </p:cNvSpPr>
          <p:nvPr>
            <p:ph type="title"/>
          </p:nvPr>
        </p:nvSpPr>
        <p:spPr/>
        <p:txBody>
          <a:bodyPr/>
          <a:lstStyle/>
          <a:p>
            <a:r>
              <a:rPr lang="en-US" dirty="0"/>
              <a:t>Course Overview</a:t>
            </a:r>
          </a:p>
        </p:txBody>
      </p:sp>
      <p:pic>
        <p:nvPicPr>
          <p:cNvPr id="4" name="Picture 3" descr="A screenshot of the course objectives. ">
            <a:extLst>
              <a:ext uri="{FF2B5EF4-FFF2-40B4-BE49-F238E27FC236}">
                <a16:creationId xmlns:a16="http://schemas.microsoft.com/office/drawing/2014/main" id="{D915B0B3-0C6A-FD44-BF9B-494F0AADB9F8}"/>
              </a:ext>
            </a:extLst>
          </p:cNvPr>
          <p:cNvPicPr>
            <a:picLocks noChangeAspect="1"/>
          </p:cNvPicPr>
          <p:nvPr/>
        </p:nvPicPr>
        <p:blipFill>
          <a:blip r:embed="rId2"/>
          <a:stretch>
            <a:fillRect/>
          </a:stretch>
        </p:blipFill>
        <p:spPr>
          <a:xfrm>
            <a:off x="4310424" y="1600835"/>
            <a:ext cx="7881576" cy="4044950"/>
          </a:xfrm>
          <a:prstGeom prst="rect">
            <a:avLst/>
          </a:prstGeom>
        </p:spPr>
      </p:pic>
      <p:pic>
        <p:nvPicPr>
          <p:cNvPr id="7" name="Picture 6" descr="An image of course overview materials. ">
            <a:extLst>
              <a:ext uri="{FF2B5EF4-FFF2-40B4-BE49-F238E27FC236}">
                <a16:creationId xmlns:a16="http://schemas.microsoft.com/office/drawing/2014/main" id="{8E62A0A0-A035-CF47-93D8-171A23C1275F}"/>
              </a:ext>
            </a:extLst>
          </p:cNvPr>
          <p:cNvPicPr>
            <a:picLocks noChangeAspect="1"/>
          </p:cNvPicPr>
          <p:nvPr/>
        </p:nvPicPr>
        <p:blipFill>
          <a:blip r:embed="rId3"/>
          <a:stretch>
            <a:fillRect/>
          </a:stretch>
        </p:blipFill>
        <p:spPr>
          <a:xfrm>
            <a:off x="223838" y="1485900"/>
            <a:ext cx="3543300" cy="3886200"/>
          </a:xfrm>
          <a:prstGeom prst="rect">
            <a:avLst/>
          </a:prstGeom>
        </p:spPr>
      </p:pic>
      <p:sp>
        <p:nvSpPr>
          <p:cNvPr id="8" name="Right Arrow 7">
            <a:extLst>
              <a:ext uri="{FF2B5EF4-FFF2-40B4-BE49-F238E27FC236}">
                <a16:creationId xmlns:a16="http://schemas.microsoft.com/office/drawing/2014/main" id="{F4784E73-B8AF-DF4A-AB07-8DC36CC34E42}"/>
              </a:ext>
              <a:ext uri="{C183D7F6-B498-43B3-948B-1728B52AA6E4}">
                <adec:decorative xmlns:adec="http://schemas.microsoft.com/office/drawing/2017/decorative" val="1"/>
              </a:ext>
            </a:extLst>
          </p:cNvPr>
          <p:cNvSpPr/>
          <p:nvPr/>
        </p:nvSpPr>
        <p:spPr>
          <a:xfrm rot="9515457">
            <a:off x="2041200" y="2134358"/>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1158796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4CEB4B-7391-D54A-A649-18FDB89A9E7A}"/>
              </a:ext>
            </a:extLst>
          </p:cNvPr>
          <p:cNvSpPr>
            <a:spLocks noGrp="1"/>
          </p:cNvSpPr>
          <p:nvPr>
            <p:ph type="sldNum" sz="quarter" idx="12"/>
          </p:nvPr>
        </p:nvSpPr>
        <p:spPr/>
        <p:txBody>
          <a:bodyPr/>
          <a:lstStyle/>
          <a:p>
            <a:fld id="{99A20822-4A49-4D36-86E3-300BA48D3F00}" type="slidenum">
              <a:rPr lang="en-US" smtClean="0"/>
              <a:t>51</a:t>
            </a:fld>
            <a:endParaRPr lang="en-US" dirty="0"/>
          </a:p>
        </p:txBody>
      </p:sp>
      <p:sp>
        <p:nvSpPr>
          <p:cNvPr id="2" name="Title 1">
            <a:extLst>
              <a:ext uri="{FF2B5EF4-FFF2-40B4-BE49-F238E27FC236}">
                <a16:creationId xmlns:a16="http://schemas.microsoft.com/office/drawing/2014/main" id="{0BB28ED5-9FB7-3745-8CF1-9D8C6E4CE3B9}"/>
              </a:ext>
            </a:extLst>
          </p:cNvPr>
          <p:cNvSpPr>
            <a:spLocks noGrp="1"/>
          </p:cNvSpPr>
          <p:nvPr>
            <p:ph type="title"/>
          </p:nvPr>
        </p:nvSpPr>
        <p:spPr/>
        <p:txBody>
          <a:bodyPr/>
          <a:lstStyle/>
          <a:p>
            <a:r>
              <a:rPr lang="en-US" dirty="0"/>
              <a:t>Preparation Standards</a:t>
            </a:r>
          </a:p>
        </p:txBody>
      </p:sp>
      <p:pic>
        <p:nvPicPr>
          <p:cNvPr id="3" name="Picture 2" descr="A screenshot of preparation standards. ">
            <a:extLst>
              <a:ext uri="{FF2B5EF4-FFF2-40B4-BE49-F238E27FC236}">
                <a16:creationId xmlns:a16="http://schemas.microsoft.com/office/drawing/2014/main" id="{F0EB11BD-7BA4-AB4B-B32B-278EBD886207}"/>
              </a:ext>
            </a:extLst>
          </p:cNvPr>
          <p:cNvPicPr>
            <a:picLocks noChangeAspect="1"/>
          </p:cNvPicPr>
          <p:nvPr/>
        </p:nvPicPr>
        <p:blipFill>
          <a:blip r:embed="rId2"/>
          <a:stretch>
            <a:fillRect/>
          </a:stretch>
        </p:blipFill>
        <p:spPr>
          <a:xfrm>
            <a:off x="4100763" y="1394460"/>
            <a:ext cx="7933762" cy="4298950"/>
          </a:xfrm>
          <a:prstGeom prst="rect">
            <a:avLst/>
          </a:prstGeom>
        </p:spPr>
      </p:pic>
      <p:pic>
        <p:nvPicPr>
          <p:cNvPr id="7" name="Picture 6" descr="A screenshot of the related course content. ">
            <a:extLst>
              <a:ext uri="{FF2B5EF4-FFF2-40B4-BE49-F238E27FC236}">
                <a16:creationId xmlns:a16="http://schemas.microsoft.com/office/drawing/2014/main" id="{8E62A0A0-A035-CF47-93D8-171A23C1275F}"/>
              </a:ext>
            </a:extLst>
          </p:cNvPr>
          <p:cNvPicPr>
            <a:picLocks noChangeAspect="1"/>
          </p:cNvPicPr>
          <p:nvPr/>
        </p:nvPicPr>
        <p:blipFill>
          <a:blip r:embed="rId3"/>
          <a:stretch>
            <a:fillRect/>
          </a:stretch>
        </p:blipFill>
        <p:spPr>
          <a:xfrm>
            <a:off x="223838" y="1485900"/>
            <a:ext cx="3543300" cy="3886200"/>
          </a:xfrm>
          <a:prstGeom prst="rect">
            <a:avLst/>
          </a:prstGeom>
        </p:spPr>
      </p:pic>
      <p:sp>
        <p:nvSpPr>
          <p:cNvPr id="8" name="Right Arrow 7">
            <a:extLst>
              <a:ext uri="{FF2B5EF4-FFF2-40B4-BE49-F238E27FC236}">
                <a16:creationId xmlns:a16="http://schemas.microsoft.com/office/drawing/2014/main" id="{F4784E73-B8AF-DF4A-AB07-8DC36CC34E42}"/>
              </a:ext>
              <a:ext uri="{C183D7F6-B498-43B3-948B-1728B52AA6E4}">
                <adec:decorative xmlns:adec="http://schemas.microsoft.com/office/drawing/2017/decorative" val="1"/>
              </a:ext>
            </a:extLst>
          </p:cNvPr>
          <p:cNvSpPr/>
          <p:nvPr/>
        </p:nvSpPr>
        <p:spPr>
          <a:xfrm rot="9515457">
            <a:off x="2926714" y="2905884"/>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1649633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4CEB4B-7391-D54A-A649-18FDB89A9E7A}"/>
              </a:ext>
            </a:extLst>
          </p:cNvPr>
          <p:cNvSpPr>
            <a:spLocks noGrp="1"/>
          </p:cNvSpPr>
          <p:nvPr>
            <p:ph type="sldNum" sz="quarter" idx="12"/>
          </p:nvPr>
        </p:nvSpPr>
        <p:spPr/>
        <p:txBody>
          <a:bodyPr/>
          <a:lstStyle/>
          <a:p>
            <a:fld id="{99A20822-4A49-4D36-86E3-300BA48D3F00}" type="slidenum">
              <a:rPr lang="en-US" smtClean="0"/>
              <a:t>52</a:t>
            </a:fld>
            <a:endParaRPr lang="en-US" dirty="0"/>
          </a:p>
        </p:txBody>
      </p:sp>
      <p:sp>
        <p:nvSpPr>
          <p:cNvPr id="2" name="Title 1">
            <a:extLst>
              <a:ext uri="{FF2B5EF4-FFF2-40B4-BE49-F238E27FC236}">
                <a16:creationId xmlns:a16="http://schemas.microsoft.com/office/drawing/2014/main" id="{0BB28ED5-9FB7-3745-8CF1-9D8C6E4CE3B9}"/>
              </a:ext>
            </a:extLst>
          </p:cNvPr>
          <p:cNvSpPr>
            <a:spLocks noGrp="1"/>
          </p:cNvSpPr>
          <p:nvPr>
            <p:ph type="title"/>
          </p:nvPr>
        </p:nvSpPr>
        <p:spPr/>
        <p:txBody>
          <a:bodyPr/>
          <a:lstStyle/>
          <a:p>
            <a:r>
              <a:rPr lang="en-US" dirty="0"/>
              <a:t>Readings</a:t>
            </a:r>
          </a:p>
        </p:txBody>
      </p:sp>
      <p:pic>
        <p:nvPicPr>
          <p:cNvPr id="7" name="Picture 6" descr="A screenshot of related course content for the math course. ">
            <a:extLst>
              <a:ext uri="{FF2B5EF4-FFF2-40B4-BE49-F238E27FC236}">
                <a16:creationId xmlns:a16="http://schemas.microsoft.com/office/drawing/2014/main" id="{8E62A0A0-A035-CF47-93D8-171A23C1275F}"/>
              </a:ext>
            </a:extLst>
          </p:cNvPr>
          <p:cNvPicPr>
            <a:picLocks noChangeAspect="1"/>
          </p:cNvPicPr>
          <p:nvPr/>
        </p:nvPicPr>
        <p:blipFill>
          <a:blip r:embed="rId2"/>
          <a:stretch>
            <a:fillRect/>
          </a:stretch>
        </p:blipFill>
        <p:spPr>
          <a:xfrm>
            <a:off x="223838" y="1485900"/>
            <a:ext cx="3543300" cy="3886200"/>
          </a:xfrm>
          <a:prstGeom prst="rect">
            <a:avLst/>
          </a:prstGeom>
        </p:spPr>
      </p:pic>
      <p:pic>
        <p:nvPicPr>
          <p:cNvPr id="6" name="Picture 5" descr="A screenshot of readings for the math course. ">
            <a:extLst>
              <a:ext uri="{FF2B5EF4-FFF2-40B4-BE49-F238E27FC236}">
                <a16:creationId xmlns:a16="http://schemas.microsoft.com/office/drawing/2014/main" id="{0C9B1D04-49B5-4342-831E-EB8B1FF42FB9}"/>
              </a:ext>
            </a:extLst>
          </p:cNvPr>
          <p:cNvPicPr>
            <a:picLocks noChangeAspect="1"/>
          </p:cNvPicPr>
          <p:nvPr/>
        </p:nvPicPr>
        <p:blipFill>
          <a:blip r:embed="rId3"/>
          <a:stretch>
            <a:fillRect/>
          </a:stretch>
        </p:blipFill>
        <p:spPr>
          <a:xfrm>
            <a:off x="5051643" y="1124014"/>
            <a:ext cx="7049869" cy="4627562"/>
          </a:xfrm>
          <a:prstGeom prst="rect">
            <a:avLst/>
          </a:prstGeom>
        </p:spPr>
      </p:pic>
      <p:sp>
        <p:nvSpPr>
          <p:cNvPr id="8" name="Right Arrow 7">
            <a:extLst>
              <a:ext uri="{FF2B5EF4-FFF2-40B4-BE49-F238E27FC236}">
                <a16:creationId xmlns:a16="http://schemas.microsoft.com/office/drawing/2014/main" id="{F4784E73-B8AF-DF4A-AB07-8DC36CC34E42}"/>
              </a:ext>
              <a:ext uri="{C183D7F6-B498-43B3-948B-1728B52AA6E4}">
                <adec:decorative xmlns:adec="http://schemas.microsoft.com/office/drawing/2017/decorative" val="1"/>
              </a:ext>
            </a:extLst>
          </p:cNvPr>
          <p:cNvSpPr/>
          <p:nvPr/>
        </p:nvSpPr>
        <p:spPr>
          <a:xfrm rot="9515457">
            <a:off x="2635674" y="3721336"/>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0647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4CEB4B-7391-D54A-A649-18FDB89A9E7A}"/>
              </a:ext>
            </a:extLst>
          </p:cNvPr>
          <p:cNvSpPr>
            <a:spLocks noGrp="1"/>
          </p:cNvSpPr>
          <p:nvPr>
            <p:ph type="sldNum" sz="quarter" idx="12"/>
          </p:nvPr>
        </p:nvSpPr>
        <p:spPr/>
        <p:txBody>
          <a:bodyPr/>
          <a:lstStyle/>
          <a:p>
            <a:fld id="{99A20822-4A49-4D36-86E3-300BA48D3F00}" type="slidenum">
              <a:rPr lang="en-US" smtClean="0"/>
              <a:t>53</a:t>
            </a:fld>
            <a:endParaRPr lang="en-US" dirty="0"/>
          </a:p>
        </p:txBody>
      </p:sp>
      <p:sp>
        <p:nvSpPr>
          <p:cNvPr id="2" name="Title 1">
            <a:extLst>
              <a:ext uri="{FF2B5EF4-FFF2-40B4-BE49-F238E27FC236}">
                <a16:creationId xmlns:a16="http://schemas.microsoft.com/office/drawing/2014/main" id="{0BB28ED5-9FB7-3745-8CF1-9D8C6E4CE3B9}"/>
              </a:ext>
            </a:extLst>
          </p:cNvPr>
          <p:cNvSpPr>
            <a:spLocks noGrp="1"/>
          </p:cNvSpPr>
          <p:nvPr>
            <p:ph type="title"/>
          </p:nvPr>
        </p:nvSpPr>
        <p:spPr>
          <a:xfrm>
            <a:off x="89065" y="80528"/>
            <a:ext cx="11276076" cy="1280160"/>
          </a:xfrm>
        </p:spPr>
        <p:txBody>
          <a:bodyPr/>
          <a:lstStyle/>
          <a:p>
            <a:r>
              <a:rPr lang="en-US" dirty="0"/>
              <a:t>Lessons and Videos</a:t>
            </a:r>
          </a:p>
        </p:txBody>
      </p:sp>
      <p:pic>
        <p:nvPicPr>
          <p:cNvPr id="7" name="Picture 6" descr="A screenshot of related course content for the math course. ">
            <a:extLst>
              <a:ext uri="{FF2B5EF4-FFF2-40B4-BE49-F238E27FC236}">
                <a16:creationId xmlns:a16="http://schemas.microsoft.com/office/drawing/2014/main" id="{8E62A0A0-A035-CF47-93D8-171A23C1275F}"/>
              </a:ext>
            </a:extLst>
          </p:cNvPr>
          <p:cNvPicPr>
            <a:picLocks noChangeAspect="1"/>
          </p:cNvPicPr>
          <p:nvPr/>
        </p:nvPicPr>
        <p:blipFill>
          <a:blip r:embed="rId2"/>
          <a:stretch>
            <a:fillRect/>
          </a:stretch>
        </p:blipFill>
        <p:spPr>
          <a:xfrm>
            <a:off x="375887" y="1243088"/>
            <a:ext cx="3247782" cy="3886200"/>
          </a:xfrm>
          <a:prstGeom prst="rect">
            <a:avLst/>
          </a:prstGeom>
        </p:spPr>
      </p:pic>
      <p:sp>
        <p:nvSpPr>
          <p:cNvPr id="8" name="Right Arrow 7">
            <a:extLst>
              <a:ext uri="{FF2B5EF4-FFF2-40B4-BE49-F238E27FC236}">
                <a16:creationId xmlns:a16="http://schemas.microsoft.com/office/drawing/2014/main" id="{F4784E73-B8AF-DF4A-AB07-8DC36CC34E42}"/>
              </a:ext>
              <a:ext uri="{C183D7F6-B498-43B3-948B-1728B52AA6E4}">
                <adec:decorative xmlns:adec="http://schemas.microsoft.com/office/drawing/2017/decorative" val="1"/>
              </a:ext>
            </a:extLst>
          </p:cNvPr>
          <p:cNvSpPr/>
          <p:nvPr/>
        </p:nvSpPr>
        <p:spPr>
          <a:xfrm rot="12727929">
            <a:off x="3378032" y="4720858"/>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pic>
        <p:nvPicPr>
          <p:cNvPr id="3" name="Picture 2" descr="A screenshot of skills to explore in the math course. ">
            <a:extLst>
              <a:ext uri="{FF2B5EF4-FFF2-40B4-BE49-F238E27FC236}">
                <a16:creationId xmlns:a16="http://schemas.microsoft.com/office/drawing/2014/main" id="{EC9E5B02-A2D9-7242-AED0-0E8144F1CE9C}"/>
              </a:ext>
            </a:extLst>
          </p:cNvPr>
          <p:cNvPicPr>
            <a:picLocks noChangeAspect="1"/>
          </p:cNvPicPr>
          <p:nvPr/>
        </p:nvPicPr>
        <p:blipFill>
          <a:blip r:embed="rId3"/>
          <a:stretch>
            <a:fillRect/>
          </a:stretch>
        </p:blipFill>
        <p:spPr>
          <a:xfrm>
            <a:off x="4463218" y="1193135"/>
            <a:ext cx="6341503" cy="3013137"/>
          </a:xfrm>
          <a:prstGeom prst="rect">
            <a:avLst/>
          </a:prstGeom>
        </p:spPr>
      </p:pic>
      <p:pic>
        <p:nvPicPr>
          <p:cNvPr id="6" name="Picture 5" descr="A screenshot of a math lesson. ">
            <a:extLst>
              <a:ext uri="{FF2B5EF4-FFF2-40B4-BE49-F238E27FC236}">
                <a16:creationId xmlns:a16="http://schemas.microsoft.com/office/drawing/2014/main" id="{8FE1FFE6-4262-4CAD-9C5A-D6E7AAB92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762" y="4135012"/>
            <a:ext cx="2474762" cy="1988551"/>
          </a:xfrm>
          <a:prstGeom prst="rect">
            <a:avLst/>
          </a:prstGeom>
        </p:spPr>
      </p:pic>
      <p:pic>
        <p:nvPicPr>
          <p:cNvPr id="4" name="Picture 3" descr="cover of teaching counting sample lessons and strategies resource">
            <a:extLst>
              <a:ext uri="{FF2B5EF4-FFF2-40B4-BE49-F238E27FC236}">
                <a16:creationId xmlns:a16="http://schemas.microsoft.com/office/drawing/2014/main" id="{78F9F18E-F1D7-4AA7-8A8F-573E2DACB03A}"/>
              </a:ext>
            </a:extLst>
          </p:cNvPr>
          <p:cNvPicPr>
            <a:picLocks noChangeAspect="1"/>
          </p:cNvPicPr>
          <p:nvPr/>
        </p:nvPicPr>
        <p:blipFill>
          <a:blip r:embed="rId5"/>
          <a:stretch>
            <a:fillRect/>
          </a:stretch>
        </p:blipFill>
        <p:spPr>
          <a:xfrm rot="21117634">
            <a:off x="5909832" y="4245363"/>
            <a:ext cx="1735515" cy="2240531"/>
          </a:xfrm>
          <a:prstGeom prst="rect">
            <a:avLst/>
          </a:prstGeom>
        </p:spPr>
      </p:pic>
    </p:spTree>
    <p:extLst>
      <p:ext uri="{BB962C8B-B14F-4D97-AF65-F5344CB8AC3E}">
        <p14:creationId xmlns:p14="http://schemas.microsoft.com/office/powerpoint/2010/main" val="963122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E6AF0-1CD2-4FD8-9455-F786F825D64D}"/>
              </a:ext>
            </a:extLst>
          </p:cNvPr>
          <p:cNvSpPr>
            <a:spLocks noGrp="1"/>
          </p:cNvSpPr>
          <p:nvPr>
            <p:ph type="title"/>
          </p:nvPr>
        </p:nvSpPr>
        <p:spPr/>
        <p:txBody>
          <a:bodyPr/>
          <a:lstStyle/>
          <a:p>
            <a:r>
              <a:rPr lang="en-US" dirty="0"/>
              <a:t>Project STAIR</a:t>
            </a:r>
          </a:p>
        </p:txBody>
      </p:sp>
      <p:pic>
        <p:nvPicPr>
          <p:cNvPr id="7" name="Content Placeholder 6" descr="Project STAIR Logo">
            <a:extLst>
              <a:ext uri="{FF2B5EF4-FFF2-40B4-BE49-F238E27FC236}">
                <a16:creationId xmlns:a16="http://schemas.microsoft.com/office/drawing/2014/main" id="{909386B2-4920-4F4B-B92D-C4389D2C96F9}"/>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8721432" y="159340"/>
            <a:ext cx="2648781" cy="961479"/>
          </a:xfrm>
        </p:spPr>
      </p:pic>
      <p:sp>
        <p:nvSpPr>
          <p:cNvPr id="4" name="Text Placeholder 3">
            <a:extLst>
              <a:ext uri="{FF2B5EF4-FFF2-40B4-BE49-F238E27FC236}">
                <a16:creationId xmlns:a16="http://schemas.microsoft.com/office/drawing/2014/main" id="{E89F1715-C182-4601-A673-E1E9B8775527}"/>
              </a:ext>
            </a:extLst>
          </p:cNvPr>
          <p:cNvSpPr>
            <a:spLocks noGrp="1"/>
          </p:cNvSpPr>
          <p:nvPr>
            <p:ph type="body" sz="quarter" idx="13"/>
          </p:nvPr>
        </p:nvSpPr>
        <p:spPr/>
        <p:txBody>
          <a:bodyPr/>
          <a:lstStyle/>
          <a:p>
            <a:r>
              <a:rPr lang="en-US" dirty="0">
                <a:hlinkClick r:id="rId3"/>
              </a:rPr>
              <a:t>https://blog.smu.edu/projectstair/</a:t>
            </a:r>
            <a:endParaRPr lang="en-US" dirty="0"/>
          </a:p>
        </p:txBody>
      </p:sp>
      <p:sp>
        <p:nvSpPr>
          <p:cNvPr id="5" name="Slide Number Placeholder 4">
            <a:extLst>
              <a:ext uri="{FF2B5EF4-FFF2-40B4-BE49-F238E27FC236}">
                <a16:creationId xmlns:a16="http://schemas.microsoft.com/office/drawing/2014/main" id="{07691451-99B6-4DB4-8A8A-69EC9BFC0FD2}"/>
              </a:ext>
            </a:extLst>
          </p:cNvPr>
          <p:cNvSpPr>
            <a:spLocks noGrp="1"/>
          </p:cNvSpPr>
          <p:nvPr>
            <p:ph type="sldNum" sz="quarter" idx="12"/>
          </p:nvPr>
        </p:nvSpPr>
        <p:spPr/>
        <p:txBody>
          <a:bodyPr/>
          <a:lstStyle/>
          <a:p>
            <a:fld id="{99A20822-4A49-4D36-86E3-300BA48D3F00}" type="slidenum">
              <a:rPr lang="en-US" smtClean="0"/>
              <a:t>54</a:t>
            </a:fld>
            <a:endParaRPr lang="en-US" dirty="0"/>
          </a:p>
        </p:txBody>
      </p:sp>
      <p:pic>
        <p:nvPicPr>
          <p:cNvPr id="8" name="Picture 7" descr="A screenshot of the Ideas that Work Project STAIR web page.">
            <a:extLst>
              <a:ext uri="{FF2B5EF4-FFF2-40B4-BE49-F238E27FC236}">
                <a16:creationId xmlns:a16="http://schemas.microsoft.com/office/drawing/2014/main" id="{62211CA3-9622-439C-9FED-43AD488961A3}"/>
              </a:ext>
            </a:extLst>
          </p:cNvPr>
          <p:cNvPicPr>
            <a:picLocks noChangeAspect="1"/>
          </p:cNvPicPr>
          <p:nvPr/>
        </p:nvPicPr>
        <p:blipFill>
          <a:blip r:embed="rId4"/>
          <a:stretch>
            <a:fillRect/>
          </a:stretch>
        </p:blipFill>
        <p:spPr>
          <a:xfrm>
            <a:off x="1040235" y="1460567"/>
            <a:ext cx="4574596" cy="3589220"/>
          </a:xfrm>
          <a:prstGeom prst="rect">
            <a:avLst/>
          </a:prstGeom>
        </p:spPr>
      </p:pic>
      <p:pic>
        <p:nvPicPr>
          <p:cNvPr id="9" name="Picture 8" descr="A screenshot of a project stair video. ">
            <a:extLst>
              <a:ext uri="{FF2B5EF4-FFF2-40B4-BE49-F238E27FC236}">
                <a16:creationId xmlns:a16="http://schemas.microsoft.com/office/drawing/2014/main" id="{E6018E25-4C81-4396-A724-8227E0A19DC7}"/>
              </a:ext>
            </a:extLst>
          </p:cNvPr>
          <p:cNvPicPr>
            <a:picLocks noChangeAspect="1"/>
          </p:cNvPicPr>
          <p:nvPr/>
        </p:nvPicPr>
        <p:blipFill>
          <a:blip r:embed="rId5"/>
          <a:stretch>
            <a:fillRect/>
          </a:stretch>
        </p:blipFill>
        <p:spPr>
          <a:xfrm>
            <a:off x="6213348" y="2055301"/>
            <a:ext cx="3423111" cy="1969753"/>
          </a:xfrm>
          <a:prstGeom prst="rect">
            <a:avLst/>
          </a:prstGeom>
        </p:spPr>
      </p:pic>
      <p:pic>
        <p:nvPicPr>
          <p:cNvPr id="10" name="Picture 9" descr="A screenshot of a project stair video. ">
            <a:extLst>
              <a:ext uri="{FF2B5EF4-FFF2-40B4-BE49-F238E27FC236}">
                <a16:creationId xmlns:a16="http://schemas.microsoft.com/office/drawing/2014/main" id="{C462E0EE-F59E-40ED-9A1A-2905843A34B2}"/>
              </a:ext>
            </a:extLst>
          </p:cNvPr>
          <p:cNvPicPr>
            <a:picLocks noChangeAspect="1"/>
          </p:cNvPicPr>
          <p:nvPr/>
        </p:nvPicPr>
        <p:blipFill>
          <a:blip r:embed="rId6"/>
          <a:stretch>
            <a:fillRect/>
          </a:stretch>
        </p:blipFill>
        <p:spPr>
          <a:xfrm>
            <a:off x="8822497" y="3429000"/>
            <a:ext cx="2990850" cy="1733550"/>
          </a:xfrm>
          <a:prstGeom prst="rect">
            <a:avLst/>
          </a:prstGeom>
        </p:spPr>
      </p:pic>
      <p:pic>
        <p:nvPicPr>
          <p:cNvPr id="11" name="Picture 10" descr="A screenshot of a project stair video. ">
            <a:extLst>
              <a:ext uri="{FF2B5EF4-FFF2-40B4-BE49-F238E27FC236}">
                <a16:creationId xmlns:a16="http://schemas.microsoft.com/office/drawing/2014/main" id="{10747992-A6F5-407F-B391-80A33FC98F5B}"/>
              </a:ext>
            </a:extLst>
          </p:cNvPr>
          <p:cNvPicPr>
            <a:picLocks noChangeAspect="1"/>
          </p:cNvPicPr>
          <p:nvPr/>
        </p:nvPicPr>
        <p:blipFill>
          <a:blip r:embed="rId7"/>
          <a:stretch>
            <a:fillRect/>
          </a:stretch>
        </p:blipFill>
        <p:spPr>
          <a:xfrm>
            <a:off x="5147803" y="3260441"/>
            <a:ext cx="3460822" cy="1969753"/>
          </a:xfrm>
          <a:prstGeom prst="rect">
            <a:avLst/>
          </a:prstGeom>
        </p:spPr>
      </p:pic>
    </p:spTree>
    <p:extLst>
      <p:ext uri="{BB962C8B-B14F-4D97-AF65-F5344CB8AC3E}">
        <p14:creationId xmlns:p14="http://schemas.microsoft.com/office/powerpoint/2010/main" val="3602579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BABF4E83-61DB-418F-A99F-17BC9BB58EF6}" type="slidenum">
              <a:rPr lang="en-US" smtClean="0"/>
              <a:pPr/>
              <a:t>55</a:t>
            </a:fld>
            <a:endParaRPr lang="en-US"/>
          </a:p>
        </p:txBody>
      </p:sp>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041066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185627-691A-43AA-ACBE-0EAB5F0CA725}"/>
              </a:ext>
            </a:extLst>
          </p:cNvPr>
          <p:cNvSpPr>
            <a:spLocks noGrp="1"/>
          </p:cNvSpPr>
          <p:nvPr>
            <p:ph type="sldNum" sz="quarter" idx="14"/>
          </p:nvPr>
        </p:nvSpPr>
        <p:spPr/>
        <p:txBody>
          <a:bodyPr/>
          <a:lstStyle/>
          <a:p>
            <a:fld id="{99A20822-4A49-4D36-86E3-300BA48D3F00}" type="slidenum">
              <a:rPr lang="en-US" smtClean="0"/>
              <a:pPr/>
              <a:t>56</a:t>
            </a:fld>
            <a:endParaRPr lang="en-US" dirty="0"/>
          </a:p>
        </p:txBody>
      </p:sp>
      <p:sp>
        <p:nvSpPr>
          <p:cNvPr id="4" name="Title 3"/>
          <p:cNvSpPr>
            <a:spLocks noGrp="1"/>
          </p:cNvSpPr>
          <p:nvPr>
            <p:ph type="title"/>
          </p:nvPr>
        </p:nvSpPr>
        <p:spPr>
          <a:xfrm>
            <a:off x="2578958" y="1544147"/>
            <a:ext cx="8558784" cy="353687"/>
          </a:xfrm>
        </p:spPr>
        <p:txBody>
          <a:bodyPr/>
          <a:lstStyle/>
          <a:p>
            <a:r>
              <a:rPr lang="en-US" dirty="0"/>
              <a:t>Sarah R. Powell	</a:t>
            </a:r>
          </a:p>
        </p:txBody>
      </p:sp>
      <p:sp>
        <p:nvSpPr>
          <p:cNvPr id="7" name="Text Placeholder 6"/>
          <p:cNvSpPr>
            <a:spLocks noGrp="1"/>
          </p:cNvSpPr>
          <p:nvPr>
            <p:ph type="body" sz="quarter" idx="11"/>
          </p:nvPr>
        </p:nvSpPr>
        <p:spPr>
          <a:xfrm>
            <a:off x="2578958" y="1940262"/>
            <a:ext cx="8556522" cy="1231786"/>
          </a:xfrm>
        </p:spPr>
        <p:txBody>
          <a:bodyPr/>
          <a:lstStyle/>
          <a:p>
            <a:r>
              <a:rPr lang="en-US" dirty="0"/>
              <a:t>Associate Professor</a:t>
            </a:r>
          </a:p>
          <a:p>
            <a:r>
              <a:rPr lang="en-US" dirty="0" err="1"/>
              <a:t>srpowell@austin.utexas.edu</a:t>
            </a:r>
            <a:endParaRPr lang="en-US" dirty="0"/>
          </a:p>
          <a:p>
            <a:r>
              <a:rPr lang="en-US" dirty="0"/>
              <a:t>@sarahpowellphd</a:t>
            </a:r>
          </a:p>
        </p:txBody>
      </p:sp>
    </p:spTree>
    <p:extLst>
      <p:ext uri="{BB962C8B-B14F-4D97-AF65-F5344CB8AC3E}">
        <p14:creationId xmlns:p14="http://schemas.microsoft.com/office/powerpoint/2010/main" val="1252012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57</a:t>
            </a:fld>
            <a:endParaRPr lang="en-US" dirty="0"/>
          </a:p>
        </p:txBody>
      </p:sp>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r>
              <a:rPr lang="en-US" dirty="0"/>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spTree>
    <p:extLst>
      <p:ext uri="{BB962C8B-B14F-4D97-AF65-F5344CB8AC3E}">
        <p14:creationId xmlns:p14="http://schemas.microsoft.com/office/powerpoint/2010/main" val="274161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855065-D615-4E4B-9910-9AA7D4191709}"/>
              </a:ext>
            </a:extLst>
          </p:cNvPr>
          <p:cNvSpPr>
            <a:spLocks noGrp="1"/>
          </p:cNvSpPr>
          <p:nvPr>
            <p:ph type="sldNum" sz="quarter" idx="12"/>
          </p:nvPr>
        </p:nvSpPr>
        <p:spPr/>
        <p:txBody>
          <a:bodyPr/>
          <a:lstStyle/>
          <a:p>
            <a:fld id="{99A20822-4A49-4D36-86E3-300BA48D3F00}" type="slidenum">
              <a:rPr lang="en-US" smtClean="0"/>
              <a:t>6</a:t>
            </a:fld>
            <a:endParaRPr lang="en-US" dirty="0"/>
          </a:p>
        </p:txBody>
      </p:sp>
      <p:sp>
        <p:nvSpPr>
          <p:cNvPr id="2" name="Title 1">
            <a:extLst>
              <a:ext uri="{FF2B5EF4-FFF2-40B4-BE49-F238E27FC236}">
                <a16:creationId xmlns:a16="http://schemas.microsoft.com/office/drawing/2014/main" id="{35D0BD09-A3AC-BA45-A3D4-6EDFD14F2C56}"/>
              </a:ext>
            </a:extLst>
          </p:cNvPr>
          <p:cNvSpPr>
            <a:spLocks noGrp="1"/>
          </p:cNvSpPr>
          <p:nvPr>
            <p:ph type="title"/>
          </p:nvPr>
        </p:nvSpPr>
        <p:spPr/>
        <p:txBody>
          <a:bodyPr/>
          <a:lstStyle/>
          <a:p>
            <a:r>
              <a:rPr lang="en-US" dirty="0"/>
              <a:t>Modules</a:t>
            </a:r>
          </a:p>
        </p:txBody>
      </p:sp>
      <p:pic>
        <p:nvPicPr>
          <p:cNvPr id="9" name="Picture 8" descr="A picture of NCII Math Modules">
            <a:extLst>
              <a:ext uri="{FF2B5EF4-FFF2-40B4-BE49-F238E27FC236}">
                <a16:creationId xmlns:a16="http://schemas.microsoft.com/office/drawing/2014/main" id="{760C0591-F196-2C40-AABD-664C70F836BD}"/>
              </a:ext>
            </a:extLst>
          </p:cNvPr>
          <p:cNvPicPr>
            <a:picLocks noChangeAspect="1"/>
          </p:cNvPicPr>
          <p:nvPr/>
        </p:nvPicPr>
        <p:blipFill>
          <a:blip r:embed="rId2"/>
          <a:stretch>
            <a:fillRect/>
          </a:stretch>
        </p:blipFill>
        <p:spPr>
          <a:xfrm>
            <a:off x="464960" y="908233"/>
            <a:ext cx="5519779" cy="2441142"/>
          </a:xfrm>
          <a:prstGeom prst="rect">
            <a:avLst/>
          </a:prstGeom>
        </p:spPr>
      </p:pic>
      <p:pic>
        <p:nvPicPr>
          <p:cNvPr id="10" name="Picture 9" descr="A picture of NCII Math Modules">
            <a:extLst>
              <a:ext uri="{FF2B5EF4-FFF2-40B4-BE49-F238E27FC236}">
                <a16:creationId xmlns:a16="http://schemas.microsoft.com/office/drawing/2014/main" id="{74D00B0A-55ED-FD4A-A923-61F4E1A40A08}"/>
              </a:ext>
            </a:extLst>
          </p:cNvPr>
          <p:cNvPicPr>
            <a:picLocks noChangeAspect="1"/>
          </p:cNvPicPr>
          <p:nvPr/>
        </p:nvPicPr>
        <p:blipFill>
          <a:blip r:embed="rId3"/>
          <a:stretch>
            <a:fillRect/>
          </a:stretch>
        </p:blipFill>
        <p:spPr>
          <a:xfrm>
            <a:off x="6105513" y="908233"/>
            <a:ext cx="5555164" cy="2441142"/>
          </a:xfrm>
          <a:prstGeom prst="rect">
            <a:avLst/>
          </a:prstGeom>
        </p:spPr>
      </p:pic>
      <p:pic>
        <p:nvPicPr>
          <p:cNvPr id="11" name="Picture 10" descr="A picture of NCII Math Modules">
            <a:extLst>
              <a:ext uri="{FF2B5EF4-FFF2-40B4-BE49-F238E27FC236}">
                <a16:creationId xmlns:a16="http://schemas.microsoft.com/office/drawing/2014/main" id="{BC297EAC-B7D2-1646-9819-D40532233230}"/>
              </a:ext>
            </a:extLst>
          </p:cNvPr>
          <p:cNvPicPr>
            <a:picLocks noChangeAspect="1"/>
          </p:cNvPicPr>
          <p:nvPr/>
        </p:nvPicPr>
        <p:blipFill>
          <a:blip r:embed="rId4"/>
          <a:stretch>
            <a:fillRect/>
          </a:stretch>
        </p:blipFill>
        <p:spPr>
          <a:xfrm>
            <a:off x="464960" y="3631203"/>
            <a:ext cx="5519779" cy="2441141"/>
          </a:xfrm>
          <a:prstGeom prst="rect">
            <a:avLst/>
          </a:prstGeom>
        </p:spPr>
      </p:pic>
      <p:pic>
        <p:nvPicPr>
          <p:cNvPr id="12" name="Picture 11" descr="A picture of NCII Math Modules">
            <a:extLst>
              <a:ext uri="{FF2B5EF4-FFF2-40B4-BE49-F238E27FC236}">
                <a16:creationId xmlns:a16="http://schemas.microsoft.com/office/drawing/2014/main" id="{47904B81-A9C3-524A-83CC-688538B6FFBE}"/>
              </a:ext>
            </a:extLst>
          </p:cNvPr>
          <p:cNvPicPr>
            <a:picLocks noChangeAspect="1"/>
          </p:cNvPicPr>
          <p:nvPr/>
        </p:nvPicPr>
        <p:blipFill>
          <a:blip r:embed="rId5"/>
          <a:stretch>
            <a:fillRect/>
          </a:stretch>
        </p:blipFill>
        <p:spPr>
          <a:xfrm>
            <a:off x="6105513" y="3631203"/>
            <a:ext cx="5555164" cy="2442088"/>
          </a:xfrm>
          <a:prstGeom prst="rect">
            <a:avLst/>
          </a:prstGeom>
        </p:spPr>
      </p:pic>
    </p:spTree>
    <p:extLst>
      <p:ext uri="{BB962C8B-B14F-4D97-AF65-F5344CB8AC3E}">
        <p14:creationId xmlns:p14="http://schemas.microsoft.com/office/powerpoint/2010/main" val="116819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9A20822-4A49-4D36-86E3-300BA48D3F00}" type="slidenum">
              <a:rPr lang="en-US" smtClean="0"/>
              <a:pPr/>
              <a:t>7</a:t>
            </a:fld>
            <a:endParaRPr lang="en-US" dirty="0"/>
          </a:p>
        </p:txBody>
      </p:sp>
      <p:sp>
        <p:nvSpPr>
          <p:cNvPr id="4" name="Title 3"/>
          <p:cNvSpPr>
            <a:spLocks noGrp="1"/>
          </p:cNvSpPr>
          <p:nvPr>
            <p:ph type="title"/>
          </p:nvPr>
        </p:nvSpPr>
        <p:spPr/>
        <p:txBody>
          <a:bodyPr/>
          <a:lstStyle/>
          <a:p>
            <a:r>
              <a:rPr lang="en-US" dirty="0"/>
              <a:t>Within Each Module</a:t>
            </a:r>
          </a:p>
        </p:txBody>
      </p:sp>
      <p:pic>
        <p:nvPicPr>
          <p:cNvPr id="7" name="Picture 6" descr="A screenshot of NCII Math Modules">
            <a:extLst>
              <a:ext uri="{FF2B5EF4-FFF2-40B4-BE49-F238E27FC236}">
                <a16:creationId xmlns:a16="http://schemas.microsoft.com/office/drawing/2014/main" id="{8CBF0682-CB7F-2F40-AED0-5F99DEC99E4C}"/>
              </a:ext>
            </a:extLst>
          </p:cNvPr>
          <p:cNvPicPr>
            <a:picLocks noChangeAspect="1"/>
          </p:cNvPicPr>
          <p:nvPr/>
        </p:nvPicPr>
        <p:blipFill>
          <a:blip r:embed="rId3"/>
          <a:stretch>
            <a:fillRect/>
          </a:stretch>
        </p:blipFill>
        <p:spPr>
          <a:xfrm>
            <a:off x="4732012" y="1043636"/>
            <a:ext cx="2726451" cy="4958066"/>
          </a:xfrm>
          <a:prstGeom prst="rect">
            <a:avLst/>
          </a:prstGeom>
        </p:spPr>
      </p:pic>
    </p:spTree>
    <p:extLst>
      <p:ext uri="{BB962C8B-B14F-4D97-AF65-F5344CB8AC3E}">
        <p14:creationId xmlns:p14="http://schemas.microsoft.com/office/powerpoint/2010/main" val="410320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003E07-94D9-C141-A7BF-099A712C19B1}"/>
              </a:ext>
            </a:extLst>
          </p:cNvPr>
          <p:cNvSpPr>
            <a:spLocks noGrp="1"/>
          </p:cNvSpPr>
          <p:nvPr>
            <p:ph type="sldNum" sz="quarter" idx="12"/>
          </p:nvPr>
        </p:nvSpPr>
        <p:spPr/>
        <p:txBody>
          <a:bodyPr/>
          <a:lstStyle/>
          <a:p>
            <a:fld id="{99A20822-4A49-4D36-86E3-300BA48D3F00}" type="slidenum">
              <a:rPr lang="en-US" smtClean="0"/>
              <a:t>8</a:t>
            </a:fld>
            <a:endParaRPr lang="en-US" dirty="0"/>
          </a:p>
        </p:txBody>
      </p:sp>
      <p:sp>
        <p:nvSpPr>
          <p:cNvPr id="2" name="Title 1">
            <a:extLst>
              <a:ext uri="{FF2B5EF4-FFF2-40B4-BE49-F238E27FC236}">
                <a16:creationId xmlns:a16="http://schemas.microsoft.com/office/drawing/2014/main" id="{A7F9409D-FE1A-8B49-A9DB-7A1328D72E9F}"/>
              </a:ext>
            </a:extLst>
          </p:cNvPr>
          <p:cNvSpPr>
            <a:spLocks noGrp="1"/>
          </p:cNvSpPr>
          <p:nvPr>
            <p:ph type="title"/>
          </p:nvPr>
        </p:nvSpPr>
        <p:spPr/>
        <p:txBody>
          <a:bodyPr/>
          <a:lstStyle/>
          <a:p>
            <a:r>
              <a:rPr lang="en-US" dirty="0"/>
              <a:t>Using Each Module…</a:t>
            </a:r>
            <a:endParaRPr lang="en-US" dirty="0">
              <a:solidFill>
                <a:schemeClr val="accent4"/>
              </a:solidFill>
            </a:endParaRPr>
          </a:p>
        </p:txBody>
      </p:sp>
      <p:pic>
        <p:nvPicPr>
          <p:cNvPr id="3" name="Picture 2" descr="A screenshot of NCII Math Modules and associated materials">
            <a:extLst>
              <a:ext uri="{FF2B5EF4-FFF2-40B4-BE49-F238E27FC236}">
                <a16:creationId xmlns:a16="http://schemas.microsoft.com/office/drawing/2014/main" id="{F3229274-8E69-BF49-8448-7FB4A25A8D44}"/>
              </a:ext>
            </a:extLst>
          </p:cNvPr>
          <p:cNvPicPr>
            <a:picLocks noChangeAspect="1"/>
          </p:cNvPicPr>
          <p:nvPr/>
        </p:nvPicPr>
        <p:blipFill>
          <a:blip r:embed="rId2"/>
          <a:stretch>
            <a:fillRect/>
          </a:stretch>
        </p:blipFill>
        <p:spPr>
          <a:xfrm>
            <a:off x="2720455" y="1320341"/>
            <a:ext cx="6504453" cy="5460715"/>
          </a:xfrm>
          <a:prstGeom prst="rect">
            <a:avLst/>
          </a:prstGeom>
        </p:spPr>
      </p:pic>
      <p:sp>
        <p:nvSpPr>
          <p:cNvPr id="10" name="Right Arrow 9">
            <a:extLst>
              <a:ext uri="{FF2B5EF4-FFF2-40B4-BE49-F238E27FC236}">
                <a16:creationId xmlns:a16="http://schemas.microsoft.com/office/drawing/2014/main" id="{55A9E34B-F0FD-EE44-AC0D-FB1974360F30}"/>
              </a:ext>
              <a:ext uri="{C183D7F6-B498-43B3-948B-1728B52AA6E4}">
                <adec:decorative xmlns:adec="http://schemas.microsoft.com/office/drawing/2017/decorative" val="1"/>
              </a:ext>
            </a:extLst>
          </p:cNvPr>
          <p:cNvSpPr/>
          <p:nvPr/>
        </p:nvSpPr>
        <p:spPr>
          <a:xfrm rot="9526974">
            <a:off x="9088191" y="2432603"/>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1" name="TextBox 10">
            <a:extLst>
              <a:ext uri="{FF2B5EF4-FFF2-40B4-BE49-F238E27FC236}">
                <a16:creationId xmlns:a16="http://schemas.microsoft.com/office/drawing/2014/main" id="{44B3977F-FD52-CC48-B474-085902BDD71B}"/>
              </a:ext>
            </a:extLst>
          </p:cNvPr>
          <p:cNvSpPr txBox="1"/>
          <p:nvPr/>
        </p:nvSpPr>
        <p:spPr>
          <a:xfrm>
            <a:off x="9834465" y="2032784"/>
            <a:ext cx="2192694" cy="923330"/>
          </a:xfrm>
          <a:prstGeom prst="rect">
            <a:avLst/>
          </a:prstGeom>
          <a:noFill/>
        </p:spPr>
        <p:txBody>
          <a:bodyPr wrap="square" rtlCol="0">
            <a:spAutoFit/>
          </a:bodyPr>
          <a:lstStyle/>
          <a:p>
            <a:r>
              <a:rPr lang="en-US" b="1" dirty="0">
                <a:solidFill>
                  <a:schemeClr val="accent2"/>
                </a:solidFill>
              </a:rPr>
              <a:t>This is the video of the entire </a:t>
            </a:r>
            <a:r>
              <a:rPr lang="en-US" b="1" u="sng" dirty="0">
                <a:solidFill>
                  <a:schemeClr val="accent2"/>
                </a:solidFill>
              </a:rPr>
              <a:t>part </a:t>
            </a:r>
            <a:r>
              <a:rPr lang="en-US" b="1" dirty="0">
                <a:solidFill>
                  <a:schemeClr val="accent2"/>
                </a:solidFill>
              </a:rPr>
              <a:t>of this </a:t>
            </a:r>
            <a:r>
              <a:rPr lang="en-US" b="1" u="sng" dirty="0">
                <a:solidFill>
                  <a:schemeClr val="accent2"/>
                </a:solidFill>
              </a:rPr>
              <a:t>module.</a:t>
            </a:r>
          </a:p>
        </p:txBody>
      </p:sp>
      <p:sp>
        <p:nvSpPr>
          <p:cNvPr id="12" name="Right Arrow 11">
            <a:extLst>
              <a:ext uri="{FF2B5EF4-FFF2-40B4-BE49-F238E27FC236}">
                <a16:creationId xmlns:a16="http://schemas.microsoft.com/office/drawing/2014/main" id="{62C042E2-F3EE-074E-89CE-779EC6B4ECE1}"/>
              </a:ext>
              <a:ext uri="{C183D7F6-B498-43B3-948B-1728B52AA6E4}">
                <adec:decorative xmlns:adec="http://schemas.microsoft.com/office/drawing/2017/decorative" val="1"/>
              </a:ext>
            </a:extLst>
          </p:cNvPr>
          <p:cNvSpPr/>
          <p:nvPr/>
        </p:nvSpPr>
        <p:spPr>
          <a:xfrm rot="1376871">
            <a:off x="1879077" y="4784032"/>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3" name="TextBox 12">
            <a:extLst>
              <a:ext uri="{FF2B5EF4-FFF2-40B4-BE49-F238E27FC236}">
                <a16:creationId xmlns:a16="http://schemas.microsoft.com/office/drawing/2014/main" id="{CB888D5F-8373-D245-A163-9885E8657525}"/>
              </a:ext>
            </a:extLst>
          </p:cNvPr>
          <p:cNvSpPr txBox="1"/>
          <p:nvPr/>
        </p:nvSpPr>
        <p:spPr>
          <a:xfrm>
            <a:off x="74212" y="4245714"/>
            <a:ext cx="1868065" cy="1477328"/>
          </a:xfrm>
          <a:prstGeom prst="rect">
            <a:avLst/>
          </a:prstGeom>
          <a:noFill/>
        </p:spPr>
        <p:txBody>
          <a:bodyPr wrap="square" rtlCol="0">
            <a:spAutoFit/>
          </a:bodyPr>
          <a:lstStyle/>
          <a:p>
            <a:r>
              <a:rPr lang="en-US" b="1" dirty="0">
                <a:solidFill>
                  <a:schemeClr val="accent6"/>
                </a:solidFill>
              </a:rPr>
              <a:t>These are the Word versions of each activity (from the Workbook).</a:t>
            </a:r>
          </a:p>
        </p:txBody>
      </p:sp>
      <p:sp>
        <p:nvSpPr>
          <p:cNvPr id="14" name="Right Arrow 13">
            <a:extLst>
              <a:ext uri="{FF2B5EF4-FFF2-40B4-BE49-F238E27FC236}">
                <a16:creationId xmlns:a16="http://schemas.microsoft.com/office/drawing/2014/main" id="{859CB755-58A7-0C40-95AE-6730C844BD95}"/>
              </a:ext>
              <a:ext uri="{C183D7F6-B498-43B3-948B-1728B52AA6E4}">
                <adec:decorative xmlns:adec="http://schemas.microsoft.com/office/drawing/2017/decorative" val="1"/>
              </a:ext>
            </a:extLst>
          </p:cNvPr>
          <p:cNvSpPr/>
          <p:nvPr/>
        </p:nvSpPr>
        <p:spPr>
          <a:xfrm rot="8457977">
            <a:off x="9002280" y="5924978"/>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5" name="TextBox 14">
            <a:extLst>
              <a:ext uri="{FF2B5EF4-FFF2-40B4-BE49-F238E27FC236}">
                <a16:creationId xmlns:a16="http://schemas.microsoft.com/office/drawing/2014/main" id="{BB3C3DB5-428D-4F4F-BA7F-480DFFDA8F27}"/>
              </a:ext>
            </a:extLst>
          </p:cNvPr>
          <p:cNvSpPr txBox="1"/>
          <p:nvPr/>
        </p:nvSpPr>
        <p:spPr>
          <a:xfrm>
            <a:off x="9715515" y="5023532"/>
            <a:ext cx="1936072" cy="1200329"/>
          </a:xfrm>
          <a:prstGeom prst="rect">
            <a:avLst/>
          </a:prstGeom>
          <a:noFill/>
        </p:spPr>
        <p:txBody>
          <a:bodyPr wrap="square" rtlCol="0">
            <a:spAutoFit/>
          </a:bodyPr>
          <a:lstStyle/>
          <a:p>
            <a:r>
              <a:rPr lang="en-US" b="1" dirty="0">
                <a:solidFill>
                  <a:schemeClr val="accent4"/>
                </a:solidFill>
              </a:rPr>
              <a:t>This is a single video (usually teacher/child examples).</a:t>
            </a:r>
          </a:p>
        </p:txBody>
      </p:sp>
    </p:spTree>
    <p:extLst>
      <p:ext uri="{BB962C8B-B14F-4D97-AF65-F5344CB8AC3E}">
        <p14:creationId xmlns:p14="http://schemas.microsoft.com/office/powerpoint/2010/main" val="2052660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9</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14" name="Picture 13" descr="A screenshot of the NCII Module outline">
            <a:extLst>
              <a:ext uri="{FF2B5EF4-FFF2-40B4-BE49-F238E27FC236}">
                <a16:creationId xmlns:a16="http://schemas.microsoft.com/office/drawing/2014/main" id="{A1FD2AB1-0562-CD45-8C00-9E1946EFDD25}"/>
              </a:ext>
            </a:extLst>
          </p:cNvPr>
          <p:cNvPicPr>
            <a:picLocks noChangeAspect="1"/>
          </p:cNvPicPr>
          <p:nvPr/>
        </p:nvPicPr>
        <p:blipFill>
          <a:blip r:embed="rId3"/>
          <a:stretch>
            <a:fillRect/>
          </a:stretch>
        </p:blipFill>
        <p:spPr>
          <a:xfrm>
            <a:off x="735838" y="2395116"/>
            <a:ext cx="10718800" cy="1955800"/>
          </a:xfrm>
          <a:prstGeom prst="rect">
            <a:avLst/>
          </a:prstGeom>
        </p:spPr>
      </p:pic>
      <p:sp>
        <p:nvSpPr>
          <p:cNvPr id="15" name="Right Arrow 14">
            <a:extLst>
              <a:ext uri="{FF2B5EF4-FFF2-40B4-BE49-F238E27FC236}">
                <a16:creationId xmlns:a16="http://schemas.microsoft.com/office/drawing/2014/main" id="{AA10CF94-E0FC-9E44-A463-3F7527951B85}"/>
              </a:ext>
              <a:ext uri="{C183D7F6-B498-43B3-948B-1728B52AA6E4}">
                <adec:decorative xmlns:adec="http://schemas.microsoft.com/office/drawing/2017/decorative" val="1"/>
              </a:ext>
            </a:extLst>
          </p:cNvPr>
          <p:cNvSpPr/>
          <p:nvPr/>
        </p:nvSpPr>
        <p:spPr>
          <a:xfrm rot="11962197">
            <a:off x="8564975" y="3829775"/>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6" name="TextBox 15">
            <a:extLst>
              <a:ext uri="{FF2B5EF4-FFF2-40B4-BE49-F238E27FC236}">
                <a16:creationId xmlns:a16="http://schemas.microsoft.com/office/drawing/2014/main" id="{88F844D3-47B9-DD4A-A86F-B7F619FFC897}"/>
              </a:ext>
            </a:extLst>
          </p:cNvPr>
          <p:cNvSpPr txBox="1"/>
          <p:nvPr/>
        </p:nvSpPr>
        <p:spPr>
          <a:xfrm>
            <a:off x="8793339" y="4228176"/>
            <a:ext cx="3020008" cy="646331"/>
          </a:xfrm>
          <a:prstGeom prst="rect">
            <a:avLst/>
          </a:prstGeom>
          <a:noFill/>
        </p:spPr>
        <p:txBody>
          <a:bodyPr wrap="square" rtlCol="0">
            <a:spAutoFit/>
          </a:bodyPr>
          <a:lstStyle/>
          <a:p>
            <a:r>
              <a:rPr lang="en-US" b="1" dirty="0">
                <a:solidFill>
                  <a:schemeClr val="accent4"/>
                </a:solidFill>
              </a:rPr>
              <a:t>This is the outline of the three </a:t>
            </a:r>
            <a:r>
              <a:rPr lang="en-US" b="1" u="sng" dirty="0">
                <a:solidFill>
                  <a:schemeClr val="accent4"/>
                </a:solidFill>
              </a:rPr>
              <a:t>parts</a:t>
            </a:r>
            <a:r>
              <a:rPr lang="en-US" b="1" dirty="0">
                <a:solidFill>
                  <a:schemeClr val="accent4"/>
                </a:solidFill>
              </a:rPr>
              <a:t> of the module.</a:t>
            </a:r>
          </a:p>
        </p:txBody>
      </p:sp>
    </p:spTree>
    <p:extLst>
      <p:ext uri="{BB962C8B-B14F-4D97-AF65-F5344CB8AC3E}">
        <p14:creationId xmlns:p14="http://schemas.microsoft.com/office/powerpoint/2010/main" val="3975129403"/>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9714abc1-815c-4960-b75e-546bf8732ca3">
      <Terms xmlns="http://schemas.microsoft.com/office/infopath/2007/PartnerControls"/>
    </TaxKeywordTaxHTField>
    <TaxCatchAll xmlns="1709d302-aa1c-49f7-a43d-f13e34b813dc"/>
    <Description0 xmlns="6a44d00f-12d8-4625-9d23-7790e8b8f83b">NCII</Description0>
    <Category xmlns="6a44d00f-12d8-4625-9d23-7790e8b8f83b">EDu</Categor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5" ma:contentTypeDescription="Create a new document." ma:contentTypeScope="" ma:versionID="70e280df67bb0c4864fd888e6a42f20e">
  <xsd:schema xmlns:xsd="http://www.w3.org/2001/XMLSchema" xmlns:xs="http://www.w3.org/2001/XMLSchema" xmlns:p="http://schemas.microsoft.com/office/2006/metadata/properties" xmlns:ns2="6a44d00f-12d8-4625-9d23-7790e8b8f83b" xmlns:ns3="1709d302-aa1c-49f7-a43d-f13e34b813dc" xmlns:ns4="9714abc1-815c-4960-b75e-546bf8732ca3" targetNamespace="http://schemas.microsoft.com/office/2006/metadata/properties" ma:root="true" ma:fieldsID="4f6155c84a8648e8d9677a7fe59a12c4" ns2:_="" ns3:_="" ns4:_="">
    <xsd:import namespace="6a44d00f-12d8-4625-9d23-7790e8b8f83b"/>
    <xsd:import namespace="1709d302-aa1c-49f7-a43d-f13e34b813dc"/>
    <xsd:import namespace="9714abc1-815c-4960-b75e-546bf8732ca3"/>
    <xsd:element name="properties">
      <xsd:complexType>
        <xsd:sequence>
          <xsd:element name="documentManagement">
            <xsd:complexType>
              <xsd:all>
                <xsd:element ref="ns2:Description0" minOccurs="0"/>
                <xsd:element ref="ns2:Category" minOccurs="0"/>
                <xsd:element ref="ns4: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91EAC94F-0CB7-47E2-B1CC-A0F105248E94}">
  <ds:schemaRefs>
    <ds:schemaRef ds:uri="http://www.w3.org/XML/1998/namespace"/>
    <ds:schemaRef ds:uri="http://purl.org/dc/dcmitype/"/>
    <ds:schemaRef ds:uri="6a44d00f-12d8-4625-9d23-7790e8b8f83b"/>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purl.org/dc/terms/"/>
    <ds:schemaRef ds:uri="http://schemas.openxmlformats.org/package/2006/metadata/core-properties"/>
    <ds:schemaRef ds:uri="9714abc1-815c-4960-b75e-546bf8732ca3"/>
    <ds:schemaRef ds:uri="1709d302-aa1c-49f7-a43d-f13e34b813dc"/>
  </ds:schemaRefs>
</ds:datastoreItem>
</file>

<file path=customXml/itemProps3.xml><?xml version="1.0" encoding="utf-8"?>
<ds:datastoreItem xmlns:ds="http://schemas.openxmlformats.org/officeDocument/2006/customXml" ds:itemID="{2D349673-05A9-468E-A248-AE3160DEB3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NCII-PPT-061118</Template>
  <TotalTime>326</TotalTime>
  <Words>2208</Words>
  <Application>Microsoft Office PowerPoint</Application>
  <PresentationFormat>Widescreen</PresentationFormat>
  <Paragraphs>300</Paragraphs>
  <Slides>57</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Arial Narrow</vt:lpstr>
      <vt:lpstr>Calibri</vt:lpstr>
      <vt:lpstr>Wingdings</vt:lpstr>
      <vt:lpstr>2018 NCII PPT</vt:lpstr>
      <vt:lpstr>Count Me In!</vt:lpstr>
      <vt:lpstr>Webinar Format &amp; Questions </vt:lpstr>
      <vt:lpstr>Today’s Overview</vt:lpstr>
      <vt:lpstr>NCII Math Course</vt:lpstr>
      <vt:lpstr>Overview of Course</vt:lpstr>
      <vt:lpstr>Modules</vt:lpstr>
      <vt:lpstr>Within Each Module</vt:lpstr>
      <vt:lpstr>Using Each Module…</vt:lpstr>
      <vt:lpstr>Module 1:  Developing a Scope and Sequence</vt:lpstr>
      <vt:lpstr>Module 1:  Developing a Scope and Sequence</vt:lpstr>
      <vt:lpstr>Module 1:  Developing a Scope and Sequence</vt:lpstr>
      <vt:lpstr>Module 1:  Developing a Scope and Sequence</vt:lpstr>
      <vt:lpstr>Module 1:  Developing a Scope and Sequence</vt:lpstr>
      <vt:lpstr>Module 1: Developing a Scope and Sequence</vt:lpstr>
      <vt:lpstr>Module 1:  Developing a Scope and Sequence</vt:lpstr>
      <vt:lpstr>Module 2:  Mathematics Progress Monitoring</vt:lpstr>
      <vt:lpstr>Module 2:  Mathematics Progress Monitoring</vt:lpstr>
      <vt:lpstr>Module 2: Mathematics Progress Monitoring</vt:lpstr>
      <vt:lpstr>Module 2:  Mathematics Progress Monitoring</vt:lpstr>
      <vt:lpstr>Module 2:  Mathematics Progress Monitoring</vt:lpstr>
      <vt:lpstr>Module 3:  Selecting and Evaluating Evidence-Based Practices</vt:lpstr>
      <vt:lpstr>Module 3:  Selecting and Evaluating Evidence-Based Practices</vt:lpstr>
      <vt:lpstr>Module 3:  Selecting and Evaluating Evidence-Based Practices</vt:lpstr>
      <vt:lpstr>Module 3:  Selecting and Evaluating Evidence-Based Practices</vt:lpstr>
      <vt:lpstr>Module 4:  Instructional Delivery</vt:lpstr>
      <vt:lpstr>Module 4: Instructional Delivery</vt:lpstr>
      <vt:lpstr>Explicit Instruction</vt:lpstr>
      <vt:lpstr>Module 4:  Instructional Delivery</vt:lpstr>
      <vt:lpstr>Module 4:  Instructional Delivery</vt:lpstr>
      <vt:lpstr>Module 4:  Instructional Delivery</vt:lpstr>
      <vt:lpstr>Module 4:  Instructional Delivery</vt:lpstr>
      <vt:lpstr>Module 5:  Instructional Strategies</vt:lpstr>
      <vt:lpstr>Module 5:  Instructional Strategies</vt:lpstr>
      <vt:lpstr>Module 5: Instructional Strategies</vt:lpstr>
      <vt:lpstr>Module 5:  Instructional Strategies</vt:lpstr>
      <vt:lpstr>Module 6:  Whole-Number Content</vt:lpstr>
      <vt:lpstr>Module 6: Whole-Number Content</vt:lpstr>
      <vt:lpstr>Module 6: Whole-Number Content</vt:lpstr>
      <vt:lpstr>Module 6: Whole-Number Content</vt:lpstr>
      <vt:lpstr>Module 7:  Rational-Number Content</vt:lpstr>
      <vt:lpstr>Module 7: Rational-Number Content</vt:lpstr>
      <vt:lpstr>Module 7: Rational-Number Content</vt:lpstr>
      <vt:lpstr>Module 7:  Rational-Number Content</vt:lpstr>
      <vt:lpstr>Module 8:  DBI for Intensive Mathematics Intervention</vt:lpstr>
      <vt:lpstr>Module 8:  DBI for Intensive Mathematics Intervention</vt:lpstr>
      <vt:lpstr>Module 8:  DBI for Intensive Mathematics Intervention</vt:lpstr>
      <vt:lpstr>Module 8:  DBI for Intensive Mathematics Intervention</vt:lpstr>
      <vt:lpstr>Modules</vt:lpstr>
      <vt:lpstr>Other Resources</vt:lpstr>
      <vt:lpstr>Course Overview</vt:lpstr>
      <vt:lpstr>Preparation Standards</vt:lpstr>
      <vt:lpstr>Readings</vt:lpstr>
      <vt:lpstr>Lessons and Videos</vt:lpstr>
      <vt:lpstr>Project STAIR</vt:lpstr>
      <vt:lpstr>Questions?</vt:lpstr>
      <vt:lpstr>Sarah R. Powell </vt:lpstr>
      <vt:lpstr>NCII Disclaimer</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Peterson, Amy</dc:creator>
  <cp:keywords/>
  <cp:lastModifiedBy>Croninger, Nicholas</cp:lastModifiedBy>
  <cp:revision>70</cp:revision>
  <cp:lastPrinted>2017-10-19T00:36:21Z</cp:lastPrinted>
  <dcterms:created xsi:type="dcterms:W3CDTF">2018-06-11T15:35:52Z</dcterms:created>
  <dcterms:modified xsi:type="dcterms:W3CDTF">2019-08-20T14:36:27Z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0x010100EE0C33AA411B5D47BCD0B41055E1E427</vt:lpwstr>
  </property>
  <property fmtid="{D5CDD505-2E9C-101B-9397-08002B2CF9AE}" pid="4" name="TaxKeyword">
    <vt:lpwstr/>
  </property>
</Properties>
</file>