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2"/>
  </p:notesMasterIdLst>
  <p:handoutMasterIdLst>
    <p:handoutMasterId r:id="rId163"/>
  </p:handoutMasterIdLst>
  <p:sldIdLst>
    <p:sldId id="580" r:id="rId2"/>
    <p:sldId id="578" r:id="rId3"/>
    <p:sldId id="579" r:id="rId4"/>
    <p:sldId id="585" r:id="rId5"/>
    <p:sldId id="586" r:id="rId6"/>
    <p:sldId id="587" r:id="rId7"/>
    <p:sldId id="582" r:id="rId8"/>
    <p:sldId id="584" r:id="rId9"/>
    <p:sldId id="589" r:id="rId10"/>
    <p:sldId id="588" r:id="rId11"/>
    <p:sldId id="590"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624" r:id="rId46"/>
    <p:sldId id="625" r:id="rId47"/>
    <p:sldId id="626" r:id="rId48"/>
    <p:sldId id="627" r:id="rId49"/>
    <p:sldId id="628" r:id="rId50"/>
    <p:sldId id="629" r:id="rId51"/>
    <p:sldId id="630" r:id="rId52"/>
    <p:sldId id="631" r:id="rId53"/>
    <p:sldId id="632" r:id="rId54"/>
    <p:sldId id="633" r:id="rId55"/>
    <p:sldId id="634" r:id="rId56"/>
    <p:sldId id="635" r:id="rId57"/>
    <p:sldId id="636" r:id="rId58"/>
    <p:sldId id="637" r:id="rId59"/>
    <p:sldId id="638" r:id="rId60"/>
    <p:sldId id="639" r:id="rId61"/>
    <p:sldId id="640" r:id="rId62"/>
    <p:sldId id="641" r:id="rId63"/>
    <p:sldId id="642" r:id="rId64"/>
    <p:sldId id="643" r:id="rId65"/>
    <p:sldId id="644" r:id="rId66"/>
    <p:sldId id="645" r:id="rId67"/>
    <p:sldId id="646" r:id="rId68"/>
    <p:sldId id="647" r:id="rId69"/>
    <p:sldId id="648" r:id="rId70"/>
    <p:sldId id="649" r:id="rId71"/>
    <p:sldId id="650" r:id="rId72"/>
    <p:sldId id="651" r:id="rId73"/>
    <p:sldId id="652" r:id="rId74"/>
    <p:sldId id="653" r:id="rId75"/>
    <p:sldId id="654" r:id="rId76"/>
    <p:sldId id="655" r:id="rId77"/>
    <p:sldId id="656" r:id="rId78"/>
    <p:sldId id="657" r:id="rId79"/>
    <p:sldId id="739" r:id="rId80"/>
    <p:sldId id="658" r:id="rId81"/>
    <p:sldId id="659" r:id="rId82"/>
    <p:sldId id="660" r:id="rId83"/>
    <p:sldId id="661" r:id="rId84"/>
    <p:sldId id="662" r:id="rId85"/>
    <p:sldId id="663" r:id="rId86"/>
    <p:sldId id="664" r:id="rId87"/>
    <p:sldId id="665" r:id="rId88"/>
    <p:sldId id="666" r:id="rId89"/>
    <p:sldId id="667" r:id="rId90"/>
    <p:sldId id="668" r:id="rId91"/>
    <p:sldId id="669" r:id="rId92"/>
    <p:sldId id="670" r:id="rId93"/>
    <p:sldId id="671" r:id="rId94"/>
    <p:sldId id="672" r:id="rId95"/>
    <p:sldId id="673" r:id="rId96"/>
    <p:sldId id="674" r:id="rId97"/>
    <p:sldId id="675" r:id="rId98"/>
    <p:sldId id="676" r:id="rId99"/>
    <p:sldId id="677" r:id="rId100"/>
    <p:sldId id="678" r:id="rId101"/>
    <p:sldId id="679" r:id="rId102"/>
    <p:sldId id="680" r:id="rId103"/>
    <p:sldId id="681" r:id="rId104"/>
    <p:sldId id="682" r:id="rId105"/>
    <p:sldId id="683" r:id="rId106"/>
    <p:sldId id="684" r:id="rId107"/>
    <p:sldId id="685" r:id="rId108"/>
    <p:sldId id="686" r:id="rId109"/>
    <p:sldId id="687" r:id="rId110"/>
    <p:sldId id="688" r:id="rId111"/>
    <p:sldId id="689" r:id="rId112"/>
    <p:sldId id="690" r:id="rId113"/>
    <p:sldId id="691" r:id="rId114"/>
    <p:sldId id="692" r:id="rId115"/>
    <p:sldId id="693" r:id="rId116"/>
    <p:sldId id="694" r:id="rId117"/>
    <p:sldId id="695" r:id="rId118"/>
    <p:sldId id="696" r:id="rId119"/>
    <p:sldId id="697" r:id="rId120"/>
    <p:sldId id="698" r:id="rId121"/>
    <p:sldId id="699" r:id="rId122"/>
    <p:sldId id="700" r:id="rId123"/>
    <p:sldId id="701" r:id="rId124"/>
    <p:sldId id="702" r:id="rId125"/>
    <p:sldId id="703" r:id="rId126"/>
    <p:sldId id="704" r:id="rId127"/>
    <p:sldId id="705" r:id="rId128"/>
    <p:sldId id="706" r:id="rId129"/>
    <p:sldId id="707" r:id="rId130"/>
    <p:sldId id="708" r:id="rId131"/>
    <p:sldId id="709" r:id="rId132"/>
    <p:sldId id="710" r:id="rId133"/>
    <p:sldId id="711" r:id="rId134"/>
    <p:sldId id="712" r:id="rId135"/>
    <p:sldId id="713" r:id="rId136"/>
    <p:sldId id="714" r:id="rId137"/>
    <p:sldId id="715" r:id="rId138"/>
    <p:sldId id="716" r:id="rId139"/>
    <p:sldId id="717" r:id="rId140"/>
    <p:sldId id="718" r:id="rId141"/>
    <p:sldId id="719" r:id="rId142"/>
    <p:sldId id="720" r:id="rId143"/>
    <p:sldId id="721" r:id="rId144"/>
    <p:sldId id="722" r:id="rId145"/>
    <p:sldId id="723" r:id="rId146"/>
    <p:sldId id="724" r:id="rId147"/>
    <p:sldId id="725" r:id="rId148"/>
    <p:sldId id="726" r:id="rId149"/>
    <p:sldId id="727" r:id="rId150"/>
    <p:sldId id="728" r:id="rId151"/>
    <p:sldId id="729" r:id="rId152"/>
    <p:sldId id="730" r:id="rId153"/>
    <p:sldId id="731" r:id="rId154"/>
    <p:sldId id="732" r:id="rId155"/>
    <p:sldId id="733" r:id="rId156"/>
    <p:sldId id="734" r:id="rId157"/>
    <p:sldId id="735" r:id="rId158"/>
    <p:sldId id="736" r:id="rId159"/>
    <p:sldId id="737" r:id="rId160"/>
    <p:sldId id="738"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4F814AF-5434-4E4D-ABAF-A3978B714071}">
          <p14:sldIdLst>
            <p14:sldId id="580"/>
            <p14:sldId id="578"/>
            <p14:sldId id="579"/>
            <p14:sldId id="585"/>
            <p14:sldId id="586"/>
            <p14:sldId id="587"/>
            <p14:sldId id="582"/>
            <p14:sldId id="584"/>
            <p14:sldId id="589"/>
            <p14:sldId id="588"/>
          </p14:sldIdLst>
        </p14:section>
        <p14:section name="Part 1" id="{8EDD3AD1-2F16-4D28-98C6-DCE01C5699DD}">
          <p14:sldIdLst>
            <p14:sldId id="590"/>
            <p14:sldId id="591"/>
            <p14:sldId id="592"/>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Lst>
        </p14:section>
        <p14:section name="Part 2" id="{3A52ABE5-EFA0-4FCA-8E45-B848C0CBCB06}">
          <p14:sldIdLst>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 id="739"/>
          </p14:sldIdLst>
        </p14:section>
        <p14:section name="Part 3" id="{2AE72DB6-CDFC-4468-999C-0F8CE7E87A1F}">
          <p14:sldIdLst>
            <p14:sldId id="658"/>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Lst>
        </p14:section>
        <p14:section name="Closing" id="{1C69A2F4-AB42-4084-9C23-92F0E9DABBF8}">
          <p14:sldIdLst>
            <p14:sldId id="726"/>
            <p14:sldId id="727"/>
            <p14:sldId id="728"/>
            <p14:sldId id="729"/>
            <p14:sldId id="730"/>
            <p14:sldId id="731"/>
            <p14:sldId id="732"/>
            <p14:sldId id="733"/>
            <p14:sldId id="734"/>
            <p14:sldId id="735"/>
            <p14:sldId id="736"/>
            <p14:sldId id="737"/>
            <p14:sldId id="73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20"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11893"/>
    <a:srgbClr val="FF2600"/>
    <a:srgbClr val="FF8AD8"/>
    <a:srgbClr val="D883FF"/>
    <a:srgbClr val="009051"/>
    <a:srgbClr val="FFFC00"/>
    <a:srgbClr val="8EFA00"/>
    <a:srgbClr val="76D6FF"/>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98" autoAdjust="0"/>
    <p:restoredTop sz="90272" autoAdjust="0"/>
  </p:normalViewPr>
  <p:slideViewPr>
    <p:cSldViewPr snapToGrid="0">
      <p:cViewPr varScale="1">
        <p:scale>
          <a:sx n="60" d="100"/>
          <a:sy n="60" d="100"/>
        </p:scale>
        <p:origin x="1114" y="48"/>
      </p:cViewPr>
      <p:guideLst>
        <p:guide orient="horz" pos="2160"/>
        <p:guide pos="2880"/>
      </p:guideLst>
    </p:cSldViewPr>
  </p:slideViewPr>
  <p:notesTextViewPr>
    <p:cViewPr>
      <p:scale>
        <a:sx n="300" d="100"/>
        <a:sy n="300" d="100"/>
      </p:scale>
      <p:origin x="0" y="0"/>
    </p:cViewPr>
  </p:notesTextViewPr>
  <p:sorterViewPr>
    <p:cViewPr varScale="1">
      <p:scale>
        <a:sx n="100" d="100"/>
        <a:sy n="100" d="100"/>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27AB-48E2-AEC9-AF577EC4F604}"/>
            </c:ext>
          </c:extLst>
        </c:ser>
        <c:dLbls>
          <c:dLblPos val="ctr"/>
          <c:showLegendKey val="0"/>
          <c:showVal val="1"/>
          <c:showCatName val="0"/>
          <c:showSerName val="0"/>
          <c:showPercent val="0"/>
          <c:showBubbleSize val="0"/>
        </c:dLbls>
        <c:smooth val="0"/>
        <c:axId val="1797555952"/>
        <c:axId val="1499014160"/>
      </c:lineChart>
      <c:catAx>
        <c:axId val="179755595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499014160"/>
        <c:crosses val="autoZero"/>
        <c:auto val="1"/>
        <c:lblAlgn val="ctr"/>
        <c:lblOffset val="100"/>
        <c:noMultiLvlLbl val="0"/>
      </c:catAx>
      <c:valAx>
        <c:axId val="149901416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9755595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B22D-42F0-9AE4-392B829C519B}"/>
            </c:ext>
          </c:extLst>
        </c:ser>
        <c:dLbls>
          <c:dLblPos val="ctr"/>
          <c:showLegendKey val="0"/>
          <c:showVal val="1"/>
          <c:showCatName val="0"/>
          <c:showSerName val="0"/>
          <c:showPercent val="0"/>
          <c:showBubbleSize val="0"/>
        </c:dLbls>
        <c:smooth val="0"/>
        <c:axId val="1984044192"/>
        <c:axId val="1984796336"/>
      </c:lineChart>
      <c:catAx>
        <c:axId val="198404419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84796336"/>
        <c:crosses val="autoZero"/>
        <c:auto val="1"/>
        <c:lblAlgn val="ctr"/>
        <c:lblOffset val="100"/>
        <c:noMultiLvlLbl val="0"/>
      </c:catAx>
      <c:valAx>
        <c:axId val="198479633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9840441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Lincoln’s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Sheet1!$B$2:$B$19</c:f>
              <c:numCache>
                <c:formatCode>General</c:formatCode>
                <c:ptCount val="18"/>
              </c:numCache>
            </c:numRef>
          </c:val>
          <c:smooth val="0"/>
          <c:extLst>
            <c:ext xmlns:c16="http://schemas.microsoft.com/office/drawing/2014/chart" uri="{C3380CC4-5D6E-409C-BE32-E72D297353CC}">
              <c16:uniqueId val="{00000000-9897-4D76-9BC8-04B8492DCF49}"/>
            </c:ext>
          </c:extLst>
        </c:ser>
        <c:dLbls>
          <c:dLblPos val="ctr"/>
          <c:showLegendKey val="0"/>
          <c:showVal val="1"/>
          <c:showCatName val="0"/>
          <c:showSerName val="0"/>
          <c:showPercent val="0"/>
          <c:showBubbleSize val="0"/>
        </c:dLbls>
        <c:smooth val="0"/>
        <c:axId val="1972588992"/>
        <c:axId val="-2131970400"/>
      </c:lineChart>
      <c:catAx>
        <c:axId val="197258899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131970400"/>
        <c:crosses val="autoZero"/>
        <c:auto val="1"/>
        <c:lblAlgn val="ctr"/>
        <c:lblOffset val="100"/>
        <c:noMultiLvlLbl val="0"/>
      </c:catAx>
      <c:valAx>
        <c:axId val="-2131970400"/>
        <c:scaling>
          <c:orientation val="minMax"/>
          <c:max val="40"/>
          <c:min val="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97258899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Lincoln’s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Sheet1!$B$2:$B$19</c:f>
              <c:numCache>
                <c:formatCode>General</c:formatCode>
                <c:ptCount val="18"/>
                <c:pt idx="0">
                  <c:v>12</c:v>
                </c:pt>
                <c:pt idx="1">
                  <c:v>8</c:v>
                </c:pt>
                <c:pt idx="2">
                  <c:v>10</c:v>
                </c:pt>
                <c:pt idx="3">
                  <c:v>14</c:v>
                </c:pt>
                <c:pt idx="4">
                  <c:v>13</c:v>
                </c:pt>
                <c:pt idx="5">
                  <c:v>15</c:v>
                </c:pt>
                <c:pt idx="6">
                  <c:v>16</c:v>
                </c:pt>
                <c:pt idx="7">
                  <c:v>14</c:v>
                </c:pt>
              </c:numCache>
            </c:numRef>
          </c:val>
          <c:smooth val="0"/>
          <c:extLst>
            <c:ext xmlns:c16="http://schemas.microsoft.com/office/drawing/2014/chart" uri="{C3380CC4-5D6E-409C-BE32-E72D297353CC}">
              <c16:uniqueId val="{00000000-521F-4FFB-83F0-479C2DC9CF8C}"/>
            </c:ext>
          </c:extLst>
        </c:ser>
        <c:dLbls>
          <c:dLblPos val="ctr"/>
          <c:showLegendKey val="0"/>
          <c:showVal val="1"/>
          <c:showCatName val="0"/>
          <c:showSerName val="0"/>
          <c:showPercent val="0"/>
          <c:showBubbleSize val="0"/>
        </c:dLbls>
        <c:smooth val="0"/>
        <c:axId val="1515428736"/>
        <c:axId val="1514075504"/>
      </c:lineChart>
      <c:catAx>
        <c:axId val="15154287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14075504"/>
        <c:crosses val="autoZero"/>
        <c:auto val="1"/>
        <c:lblAlgn val="ctr"/>
        <c:lblOffset val="100"/>
        <c:noMultiLvlLbl val="0"/>
      </c:catAx>
      <c:valAx>
        <c:axId val="1514075504"/>
        <c:scaling>
          <c:orientation val="minMax"/>
          <c:max val="40"/>
          <c:min val="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1542873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dirty="0"/>
              <a:t>Lincoln’s Progress</a:t>
            </a:r>
          </a:p>
        </c:rich>
      </c:tx>
      <c:overlay val="0"/>
      <c:spPr>
        <a:noFill/>
        <a:ln>
          <a:noFill/>
        </a:ln>
        <a:effectLst/>
      </c:spPr>
      <c:txPr>
        <a:bodyPr rot="0" spcFirstLastPara="1" vertOverflow="ellipsis" vert="horz" wrap="square" anchor="ctr" anchorCtr="1"/>
        <a:lstStyle/>
        <a:p>
          <a:pPr>
            <a:defRPr sz="1915"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19050" cap="rnd" cmpd="sng" algn="ctr">
              <a:solidFill>
                <a:schemeClr val="accent1">
                  <a:shade val="95000"/>
                  <a:satMod val="105000"/>
                </a:schemeClr>
              </a:solidFill>
              <a:round/>
            </a:ln>
            <a:effectLst/>
          </c:spPr>
          <c:marker>
            <c:symbol val="circle"/>
            <c:size val="17"/>
            <c:spPr>
              <a:solidFill>
                <a:schemeClr val="accent1"/>
              </a:solidFill>
              <a:ln>
                <a:noFill/>
              </a:ln>
              <a:effectLst/>
            </c:spPr>
          </c:marker>
          <c:cat>
            <c:numRef>
              <c:f>Sheet1!$A$2:$A$19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Sheet1!$B$2:$B$19</c:f>
              <c:numCache>
                <c:formatCode>General</c:formatCode>
                <c:ptCount val="18"/>
                <c:pt idx="0">
                  <c:v>12</c:v>
                </c:pt>
                <c:pt idx="1">
                  <c:v>8</c:v>
                </c:pt>
                <c:pt idx="2">
                  <c:v>10</c:v>
                </c:pt>
                <c:pt idx="3">
                  <c:v>14</c:v>
                </c:pt>
                <c:pt idx="4">
                  <c:v>13</c:v>
                </c:pt>
                <c:pt idx="5">
                  <c:v>15</c:v>
                </c:pt>
                <c:pt idx="6">
                  <c:v>16</c:v>
                </c:pt>
                <c:pt idx="7">
                  <c:v>14</c:v>
                </c:pt>
              </c:numCache>
            </c:numRef>
          </c:val>
          <c:smooth val="0"/>
          <c:extLst>
            <c:ext xmlns:c16="http://schemas.microsoft.com/office/drawing/2014/chart" uri="{C3380CC4-5D6E-409C-BE32-E72D297353CC}">
              <c16:uniqueId val="{00000000-680B-4FAF-980E-5F32592DBB57}"/>
            </c:ext>
          </c:extLst>
        </c:ser>
        <c:dLbls>
          <c:showLegendKey val="0"/>
          <c:showVal val="0"/>
          <c:showCatName val="0"/>
          <c:showSerName val="0"/>
          <c:showPercent val="0"/>
          <c:showBubbleSize val="0"/>
        </c:dLbls>
        <c:marker val="1"/>
        <c:smooth val="0"/>
        <c:axId val="1960028096"/>
        <c:axId val="1960416912"/>
      </c:lineChart>
      <c:catAx>
        <c:axId val="196002809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1960416912"/>
        <c:crosses val="autoZero"/>
        <c:auto val="1"/>
        <c:lblAlgn val="ctr"/>
        <c:lblOffset val="100"/>
        <c:noMultiLvlLbl val="0"/>
      </c:catAx>
      <c:valAx>
        <c:axId val="1960416912"/>
        <c:scaling>
          <c:orientation val="minMax"/>
          <c:max val="40"/>
          <c:min val="0"/>
        </c:scaling>
        <c:delete val="0"/>
        <c:axPos val="l"/>
        <c:majorGridlines>
          <c:spPr>
            <a:ln>
              <a:solidFill>
                <a:schemeClr val="dk1">
                  <a:lumMod val="15000"/>
                  <a:lumOff val="85000"/>
                </a:schemeClr>
              </a:solidFill>
            </a:ln>
            <a:effectLst/>
          </c:spPr>
        </c:majorGridlines>
        <c:title>
          <c:tx>
            <c:rich>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r>
                  <a:rPr lang="en-US" dirty="0"/>
                  <a:t>Quantity Discrimination</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960028096"/>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tx1"/>
                </a:solidFill>
                <a:latin typeface="+mn-lt"/>
                <a:ea typeface="+mn-ea"/>
                <a:cs typeface="+mn-cs"/>
              </a:defRPr>
            </a:pPr>
            <a:r>
              <a:rPr lang="en-US"/>
              <a:t>Lincoln’s Progress</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ln>
            <a:effectLst>
              <a:glow rad="139700">
                <a:schemeClr val="accent1">
                  <a:satMod val="175000"/>
                  <a:alpha val="14000"/>
                </a:schemeClr>
              </a:glow>
            </a:effectLst>
          </c:spPr>
          <c:marker>
            <c:symbol val="none"/>
          </c:marker>
          <c:cat>
            <c:numRef>
              <c:f>Sheet1!$A$2:$A$19</c:f>
              <c:numCache>
                <c:formatCode>General</c:formatCode>
                <c:ptCount val="1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numCache>
            </c:numRef>
          </c:cat>
          <c:val>
            <c:numRef>
              <c:f>Sheet1!$B$2:$B$19</c:f>
              <c:numCache>
                <c:formatCode>General</c:formatCode>
                <c:ptCount val="18"/>
                <c:pt idx="0">
                  <c:v>12</c:v>
                </c:pt>
                <c:pt idx="1">
                  <c:v>8</c:v>
                </c:pt>
                <c:pt idx="2">
                  <c:v>10</c:v>
                </c:pt>
                <c:pt idx="3">
                  <c:v>14</c:v>
                </c:pt>
                <c:pt idx="4">
                  <c:v>13</c:v>
                </c:pt>
                <c:pt idx="5">
                  <c:v>15</c:v>
                </c:pt>
                <c:pt idx="6">
                  <c:v>16</c:v>
                </c:pt>
                <c:pt idx="7">
                  <c:v>14</c:v>
                </c:pt>
              </c:numCache>
            </c:numRef>
          </c:val>
          <c:smooth val="0"/>
          <c:extLst>
            <c:ext xmlns:c16="http://schemas.microsoft.com/office/drawing/2014/chart" uri="{C3380CC4-5D6E-409C-BE32-E72D297353CC}">
              <c16:uniqueId val="{00000000-4CF4-4A5B-8A33-D4718826931D}"/>
            </c:ext>
          </c:extLst>
        </c:ser>
        <c:dLbls>
          <c:showLegendKey val="0"/>
          <c:showVal val="0"/>
          <c:showCatName val="0"/>
          <c:showSerName val="0"/>
          <c:showPercent val="0"/>
          <c:showBubbleSize val="0"/>
        </c:dLbls>
        <c:smooth val="0"/>
        <c:axId val="-2012992000"/>
        <c:axId val="-2012555840"/>
      </c:lineChart>
      <c:catAx>
        <c:axId val="-20129920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12555840"/>
        <c:crosses val="autoZero"/>
        <c:auto val="1"/>
        <c:lblAlgn val="ctr"/>
        <c:lblOffset val="100"/>
        <c:noMultiLvlLbl val="0"/>
      </c:catAx>
      <c:valAx>
        <c:axId val="-2012555840"/>
        <c:scaling>
          <c:orientation val="minMax"/>
          <c:max val="40"/>
          <c:min val="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US"/>
                  <a:t>Quantity Discrimination scores</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129920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0D41-4420-8881-F556F4257BA0}"/>
            </c:ext>
          </c:extLst>
        </c:ser>
        <c:dLbls>
          <c:dLblPos val="ctr"/>
          <c:showLegendKey val="0"/>
          <c:showVal val="1"/>
          <c:showCatName val="0"/>
          <c:showSerName val="0"/>
          <c:showPercent val="0"/>
          <c:showBubbleSize val="0"/>
        </c:dLbls>
        <c:smooth val="0"/>
        <c:axId val="1544025168"/>
        <c:axId val="1544028960"/>
      </c:lineChart>
      <c:catAx>
        <c:axId val="154402516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44028960"/>
        <c:crosses val="autoZero"/>
        <c:auto val="1"/>
        <c:lblAlgn val="ctr"/>
        <c:lblOffset val="100"/>
        <c:noMultiLvlLbl val="0"/>
      </c:catAx>
      <c:valAx>
        <c:axId val="154402896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440251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3137-493E-8A8B-CDF4F6812DBE}"/>
            </c:ext>
          </c:extLst>
        </c:ser>
        <c:dLbls>
          <c:dLblPos val="ctr"/>
          <c:showLegendKey val="0"/>
          <c:showVal val="1"/>
          <c:showCatName val="0"/>
          <c:showSerName val="0"/>
          <c:showPercent val="0"/>
          <c:showBubbleSize val="0"/>
        </c:dLbls>
        <c:smooth val="0"/>
        <c:axId val="1544577008"/>
        <c:axId val="1544578416"/>
      </c:lineChart>
      <c:catAx>
        <c:axId val="154457700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44578416"/>
        <c:crosses val="autoZero"/>
        <c:auto val="1"/>
        <c:lblAlgn val="ctr"/>
        <c:lblOffset val="100"/>
        <c:noMultiLvlLbl val="0"/>
      </c:catAx>
      <c:valAx>
        <c:axId val="154457841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4457700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43FA-4FE7-B7C2-EDD6D147B3E5}"/>
            </c:ext>
          </c:extLst>
        </c:ser>
        <c:dLbls>
          <c:dLblPos val="ctr"/>
          <c:showLegendKey val="0"/>
          <c:showVal val="1"/>
          <c:showCatName val="0"/>
          <c:showSerName val="0"/>
          <c:showPercent val="0"/>
          <c:showBubbleSize val="0"/>
        </c:dLbls>
        <c:smooth val="0"/>
        <c:axId val="1751558880"/>
        <c:axId val="1512131248"/>
      </c:lineChart>
      <c:catAx>
        <c:axId val="175155888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12131248"/>
        <c:crosses val="autoZero"/>
        <c:auto val="1"/>
        <c:lblAlgn val="ctr"/>
        <c:lblOffset val="100"/>
        <c:noMultiLvlLbl val="0"/>
      </c:catAx>
      <c:valAx>
        <c:axId val="151213124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7515588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BC4F-422B-96E5-8B18E20BE2D3}"/>
            </c:ext>
          </c:extLst>
        </c:ser>
        <c:dLbls>
          <c:dLblPos val="ctr"/>
          <c:showLegendKey val="0"/>
          <c:showVal val="1"/>
          <c:showCatName val="0"/>
          <c:showSerName val="0"/>
          <c:showPercent val="0"/>
          <c:showBubbleSize val="0"/>
        </c:dLbls>
        <c:smooth val="0"/>
        <c:axId val="1544604512"/>
        <c:axId val="1544757088"/>
      </c:lineChart>
      <c:catAx>
        <c:axId val="154460451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44757088"/>
        <c:crosses val="autoZero"/>
        <c:auto val="1"/>
        <c:lblAlgn val="ctr"/>
        <c:lblOffset val="100"/>
        <c:noMultiLvlLbl val="0"/>
      </c:catAx>
      <c:valAx>
        <c:axId val="154475708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446045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1D07-4636-BCF8-01798747C48B}"/>
            </c:ext>
          </c:extLst>
        </c:ser>
        <c:dLbls>
          <c:dLblPos val="ctr"/>
          <c:showLegendKey val="0"/>
          <c:showVal val="1"/>
          <c:showCatName val="0"/>
          <c:showSerName val="0"/>
          <c:showPercent val="0"/>
          <c:showBubbleSize val="0"/>
        </c:dLbls>
        <c:smooth val="0"/>
        <c:axId val="1544652112"/>
        <c:axId val="1544898576"/>
      </c:lineChart>
      <c:catAx>
        <c:axId val="154465211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44898576"/>
        <c:crosses val="autoZero"/>
        <c:auto val="1"/>
        <c:lblAlgn val="ctr"/>
        <c:lblOffset val="100"/>
        <c:noMultiLvlLbl val="0"/>
      </c:catAx>
      <c:valAx>
        <c:axId val="154489857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446521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08FF-45DA-8ABB-29A090F67A1F}"/>
            </c:ext>
          </c:extLst>
        </c:ser>
        <c:dLbls>
          <c:dLblPos val="ctr"/>
          <c:showLegendKey val="0"/>
          <c:showVal val="1"/>
          <c:showCatName val="0"/>
          <c:showSerName val="0"/>
          <c:showPercent val="0"/>
          <c:showBubbleSize val="0"/>
        </c:dLbls>
        <c:smooth val="0"/>
        <c:axId val="1494554384"/>
        <c:axId val="1494689440"/>
      </c:lineChart>
      <c:catAx>
        <c:axId val="149455438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494689440"/>
        <c:crosses val="autoZero"/>
        <c:auto val="1"/>
        <c:lblAlgn val="ctr"/>
        <c:lblOffset val="100"/>
        <c:noMultiLvlLbl val="0"/>
      </c:catAx>
      <c:valAx>
        <c:axId val="149468944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4945543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97A0-4BF8-8292-2CF1D8A47DB7}"/>
            </c:ext>
          </c:extLst>
        </c:ser>
        <c:dLbls>
          <c:dLblPos val="ctr"/>
          <c:showLegendKey val="0"/>
          <c:showVal val="1"/>
          <c:showCatName val="0"/>
          <c:showSerName val="0"/>
          <c:showPercent val="0"/>
          <c:showBubbleSize val="0"/>
        </c:dLbls>
        <c:smooth val="0"/>
        <c:axId val="1517354720"/>
        <c:axId val="2084165824"/>
      </c:lineChart>
      <c:catAx>
        <c:axId val="15173547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84165824"/>
        <c:crosses val="autoZero"/>
        <c:auto val="1"/>
        <c:lblAlgn val="ctr"/>
        <c:lblOffset val="100"/>
        <c:noMultiLvlLbl val="0"/>
      </c:catAx>
      <c:valAx>
        <c:axId val="2084165824"/>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173547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D8FB-4B4C-B2DE-F2FBB9A85AD9}"/>
            </c:ext>
          </c:extLst>
        </c:ser>
        <c:dLbls>
          <c:dLblPos val="ctr"/>
          <c:showLegendKey val="0"/>
          <c:showVal val="1"/>
          <c:showCatName val="0"/>
          <c:showSerName val="0"/>
          <c:showPercent val="0"/>
          <c:showBubbleSize val="0"/>
        </c:dLbls>
        <c:smooth val="0"/>
        <c:axId val="-2031024160"/>
        <c:axId val="1825100016"/>
      </c:lineChart>
      <c:catAx>
        <c:axId val="-203102416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825100016"/>
        <c:crosses val="autoZero"/>
        <c:auto val="1"/>
        <c:lblAlgn val="ctr"/>
        <c:lblOffset val="100"/>
        <c:noMultiLvlLbl val="0"/>
      </c:catAx>
      <c:valAx>
        <c:axId val="182510001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3102416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9B9D-40F5-B9FB-1E9A32E8D146}"/>
            </c:ext>
          </c:extLst>
        </c:ser>
        <c:dLbls>
          <c:dLblPos val="ctr"/>
          <c:showLegendKey val="0"/>
          <c:showVal val="1"/>
          <c:showCatName val="0"/>
          <c:showSerName val="0"/>
          <c:showPercent val="0"/>
          <c:showBubbleSize val="0"/>
        </c:dLbls>
        <c:smooth val="0"/>
        <c:axId val="1916060464"/>
        <c:axId val="1920128656"/>
      </c:lineChart>
      <c:catAx>
        <c:axId val="191606046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20128656"/>
        <c:crosses val="autoZero"/>
        <c:auto val="1"/>
        <c:lblAlgn val="ctr"/>
        <c:lblOffset val="100"/>
        <c:noMultiLvlLbl val="0"/>
      </c:catAx>
      <c:valAx>
        <c:axId val="192012865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91606046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702B-458A-BC81-14F203D0ECEC}"/>
            </c:ext>
          </c:extLst>
        </c:ser>
        <c:dLbls>
          <c:dLblPos val="ctr"/>
          <c:showLegendKey val="0"/>
          <c:showVal val="1"/>
          <c:showCatName val="0"/>
          <c:showSerName val="0"/>
          <c:showPercent val="0"/>
          <c:showBubbleSize val="0"/>
        </c:dLbls>
        <c:smooth val="0"/>
        <c:axId val="1919377008"/>
        <c:axId val="1956608528"/>
      </c:lineChart>
      <c:catAx>
        <c:axId val="191937700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56608528"/>
        <c:crosses val="autoZero"/>
        <c:auto val="1"/>
        <c:lblAlgn val="ctr"/>
        <c:lblOffset val="100"/>
        <c:noMultiLvlLbl val="0"/>
      </c:catAx>
      <c:valAx>
        <c:axId val="195660852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91937700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10</c:v>
                </c:pt>
                <c:pt idx="8">
                  <c:v>13</c:v>
                </c:pt>
                <c:pt idx="9">
                  <c:v>12</c:v>
                </c:pt>
              </c:numCache>
            </c:numRef>
          </c:val>
          <c:smooth val="0"/>
          <c:extLst>
            <c:ext xmlns:c16="http://schemas.microsoft.com/office/drawing/2014/chart" uri="{C3380CC4-5D6E-409C-BE32-E72D297353CC}">
              <c16:uniqueId val="{00000000-5177-4741-A2A5-2CF8ADF105BC}"/>
            </c:ext>
          </c:extLst>
        </c:ser>
        <c:dLbls>
          <c:dLblPos val="ctr"/>
          <c:showLegendKey val="0"/>
          <c:showVal val="1"/>
          <c:showCatName val="0"/>
          <c:showSerName val="0"/>
          <c:showPercent val="0"/>
          <c:showBubbleSize val="0"/>
        </c:dLbls>
        <c:smooth val="0"/>
        <c:axId val="-2009722480"/>
        <c:axId val="-2097940048"/>
      </c:lineChart>
      <c:catAx>
        <c:axId val="-200972248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97940048"/>
        <c:crosses val="autoZero"/>
        <c:auto val="1"/>
        <c:lblAlgn val="ctr"/>
        <c:lblOffset val="100"/>
        <c:noMultiLvlLbl val="0"/>
      </c:catAx>
      <c:valAx>
        <c:axId val="-209794004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097224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7</c:v>
                </c:pt>
                <c:pt idx="9">
                  <c:v>8</c:v>
                </c:pt>
                <c:pt idx="10">
                  <c:v>8</c:v>
                </c:pt>
                <c:pt idx="11">
                  <c:v>7</c:v>
                </c:pt>
              </c:numCache>
            </c:numRef>
          </c:val>
          <c:smooth val="0"/>
          <c:extLst>
            <c:ext xmlns:c16="http://schemas.microsoft.com/office/drawing/2014/chart" uri="{C3380CC4-5D6E-409C-BE32-E72D297353CC}">
              <c16:uniqueId val="{00000000-AB2A-4D06-BB5C-250EF6EE9BEE}"/>
            </c:ext>
          </c:extLst>
        </c:ser>
        <c:dLbls>
          <c:dLblPos val="ctr"/>
          <c:showLegendKey val="0"/>
          <c:showVal val="1"/>
          <c:showCatName val="0"/>
          <c:showSerName val="0"/>
          <c:showPercent val="0"/>
          <c:showBubbleSize val="0"/>
        </c:dLbls>
        <c:smooth val="0"/>
        <c:axId val="1864084144"/>
        <c:axId val="-2102724256"/>
      </c:lineChart>
      <c:catAx>
        <c:axId val="18640841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102724256"/>
        <c:crosses val="autoZero"/>
        <c:auto val="1"/>
        <c:lblAlgn val="ctr"/>
        <c:lblOffset val="100"/>
        <c:noMultiLvlLbl val="0"/>
      </c:catAx>
      <c:valAx>
        <c:axId val="-210272425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8640841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10</c:v>
                </c:pt>
                <c:pt idx="9">
                  <c:v>8</c:v>
                </c:pt>
                <c:pt idx="10">
                  <c:v>9</c:v>
                </c:pt>
                <c:pt idx="11">
                  <c:v>12</c:v>
                </c:pt>
              </c:numCache>
            </c:numRef>
          </c:val>
          <c:smooth val="0"/>
          <c:extLst>
            <c:ext xmlns:c16="http://schemas.microsoft.com/office/drawing/2014/chart" uri="{C3380CC4-5D6E-409C-BE32-E72D297353CC}">
              <c16:uniqueId val="{00000000-9C38-4D0F-9105-B9399EC049CB}"/>
            </c:ext>
          </c:extLst>
        </c:ser>
        <c:dLbls>
          <c:dLblPos val="ctr"/>
          <c:showLegendKey val="0"/>
          <c:showVal val="1"/>
          <c:showCatName val="0"/>
          <c:showSerName val="0"/>
          <c:showPercent val="0"/>
          <c:showBubbleSize val="0"/>
        </c:dLbls>
        <c:smooth val="0"/>
        <c:axId val="1863755328"/>
        <c:axId val="1956384496"/>
      </c:lineChart>
      <c:catAx>
        <c:axId val="18637553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56384496"/>
        <c:crosses val="autoZero"/>
        <c:auto val="1"/>
        <c:lblAlgn val="ctr"/>
        <c:lblOffset val="100"/>
        <c:noMultiLvlLbl val="0"/>
      </c:catAx>
      <c:valAx>
        <c:axId val="195638449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8637553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10</c:v>
                </c:pt>
                <c:pt idx="8">
                  <c:v>13</c:v>
                </c:pt>
                <c:pt idx="9">
                  <c:v>12</c:v>
                </c:pt>
              </c:numCache>
            </c:numRef>
          </c:val>
          <c:smooth val="0"/>
          <c:extLst>
            <c:ext xmlns:c16="http://schemas.microsoft.com/office/drawing/2014/chart" uri="{C3380CC4-5D6E-409C-BE32-E72D297353CC}">
              <c16:uniqueId val="{00000000-B922-4AB6-B5AD-E09BAE12EE49}"/>
            </c:ext>
          </c:extLst>
        </c:ser>
        <c:dLbls>
          <c:dLblPos val="ctr"/>
          <c:showLegendKey val="0"/>
          <c:showVal val="1"/>
          <c:showCatName val="0"/>
          <c:showSerName val="0"/>
          <c:showPercent val="0"/>
          <c:showBubbleSize val="0"/>
        </c:dLbls>
        <c:smooth val="0"/>
        <c:axId val="-2139654128"/>
        <c:axId val="1971846928"/>
      </c:lineChart>
      <c:catAx>
        <c:axId val="-21396541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71846928"/>
        <c:crosses val="autoZero"/>
        <c:auto val="1"/>
        <c:lblAlgn val="ctr"/>
        <c:lblOffset val="100"/>
        <c:noMultiLvlLbl val="0"/>
      </c:catAx>
      <c:valAx>
        <c:axId val="197184692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3965412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7</c:v>
                </c:pt>
                <c:pt idx="9">
                  <c:v>8</c:v>
                </c:pt>
                <c:pt idx="10">
                  <c:v>8</c:v>
                </c:pt>
                <c:pt idx="11">
                  <c:v>7</c:v>
                </c:pt>
              </c:numCache>
            </c:numRef>
          </c:val>
          <c:smooth val="0"/>
          <c:extLst>
            <c:ext xmlns:c16="http://schemas.microsoft.com/office/drawing/2014/chart" uri="{C3380CC4-5D6E-409C-BE32-E72D297353CC}">
              <c16:uniqueId val="{00000000-69DB-48C2-AA76-CC263FE3C93B}"/>
            </c:ext>
          </c:extLst>
        </c:ser>
        <c:dLbls>
          <c:dLblPos val="ctr"/>
          <c:showLegendKey val="0"/>
          <c:showVal val="1"/>
          <c:showCatName val="0"/>
          <c:showSerName val="0"/>
          <c:showPercent val="0"/>
          <c:showBubbleSize val="0"/>
        </c:dLbls>
        <c:smooth val="0"/>
        <c:axId val="-2141709984"/>
        <c:axId val="1971412032"/>
      </c:lineChart>
      <c:catAx>
        <c:axId val="-214170998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71412032"/>
        <c:crosses val="autoZero"/>
        <c:auto val="1"/>
        <c:lblAlgn val="ctr"/>
        <c:lblOffset val="100"/>
        <c:noMultiLvlLbl val="0"/>
      </c:catAx>
      <c:valAx>
        <c:axId val="1971412032"/>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417099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8</c:v>
                </c:pt>
                <c:pt idx="8">
                  <c:v>10</c:v>
                </c:pt>
                <c:pt idx="9">
                  <c:v>8</c:v>
                </c:pt>
                <c:pt idx="10">
                  <c:v>9</c:v>
                </c:pt>
                <c:pt idx="11">
                  <c:v>12</c:v>
                </c:pt>
              </c:numCache>
            </c:numRef>
          </c:val>
          <c:smooth val="0"/>
          <c:extLst>
            <c:ext xmlns:c16="http://schemas.microsoft.com/office/drawing/2014/chart" uri="{C3380CC4-5D6E-409C-BE32-E72D297353CC}">
              <c16:uniqueId val="{00000000-B6FB-4F62-A449-832C5010E8D7}"/>
            </c:ext>
          </c:extLst>
        </c:ser>
        <c:dLbls>
          <c:dLblPos val="ctr"/>
          <c:showLegendKey val="0"/>
          <c:showVal val="1"/>
          <c:showCatName val="0"/>
          <c:showSerName val="0"/>
          <c:showPercent val="0"/>
          <c:showBubbleSize val="0"/>
        </c:dLbls>
        <c:smooth val="0"/>
        <c:axId val="-2143137040"/>
        <c:axId val="1981765360"/>
      </c:lineChart>
      <c:catAx>
        <c:axId val="-214313704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81765360"/>
        <c:crosses val="autoZero"/>
        <c:auto val="1"/>
        <c:lblAlgn val="ctr"/>
        <c:lblOffset val="100"/>
        <c:noMultiLvlLbl val="0"/>
      </c:catAx>
      <c:valAx>
        <c:axId val="198176536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4313704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159D-4C86-BC69-33DC5190B2A7}"/>
            </c:ext>
          </c:extLst>
        </c:ser>
        <c:dLbls>
          <c:dLblPos val="ctr"/>
          <c:showLegendKey val="0"/>
          <c:showVal val="1"/>
          <c:showCatName val="0"/>
          <c:showSerName val="0"/>
          <c:showPercent val="0"/>
          <c:showBubbleSize val="0"/>
        </c:dLbls>
        <c:smooth val="0"/>
        <c:axId val="-2072433232"/>
        <c:axId val="-2035008288"/>
      </c:lineChart>
      <c:catAx>
        <c:axId val="-207243323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35008288"/>
        <c:crosses val="autoZero"/>
        <c:auto val="1"/>
        <c:lblAlgn val="ctr"/>
        <c:lblOffset val="100"/>
        <c:noMultiLvlLbl val="0"/>
      </c:catAx>
      <c:valAx>
        <c:axId val="-203500828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7243323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5</c:v>
                </c:pt>
              </c:numCache>
            </c:numRef>
          </c:val>
          <c:smooth val="0"/>
          <c:extLst>
            <c:ext xmlns:c16="http://schemas.microsoft.com/office/drawing/2014/chart" uri="{C3380CC4-5D6E-409C-BE32-E72D297353CC}">
              <c16:uniqueId val="{00000000-C628-4307-AA20-7E2F10AA5DB1}"/>
            </c:ext>
          </c:extLst>
        </c:ser>
        <c:dLbls>
          <c:dLblPos val="ctr"/>
          <c:showLegendKey val="0"/>
          <c:showVal val="1"/>
          <c:showCatName val="0"/>
          <c:showSerName val="0"/>
          <c:showPercent val="0"/>
          <c:showBubbleSize val="0"/>
        </c:dLbls>
        <c:smooth val="0"/>
        <c:axId val="-2076549488"/>
        <c:axId val="1499216336"/>
      </c:lineChart>
      <c:catAx>
        <c:axId val="-20765494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499216336"/>
        <c:crosses val="autoZero"/>
        <c:auto val="1"/>
        <c:lblAlgn val="ctr"/>
        <c:lblOffset val="100"/>
        <c:noMultiLvlLbl val="0"/>
      </c:catAx>
      <c:valAx>
        <c:axId val="1499216336"/>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7654948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5</c:v>
                </c:pt>
                <c:pt idx="8">
                  <c:v>8</c:v>
                </c:pt>
                <c:pt idx="9">
                  <c:v>7</c:v>
                </c:pt>
                <c:pt idx="10">
                  <c:v>5</c:v>
                </c:pt>
                <c:pt idx="11">
                  <c:v>9</c:v>
                </c:pt>
                <c:pt idx="12">
                  <c:v>6</c:v>
                </c:pt>
                <c:pt idx="13">
                  <c:v>10</c:v>
                </c:pt>
                <c:pt idx="14">
                  <c:v>6</c:v>
                </c:pt>
                <c:pt idx="15">
                  <c:v>8</c:v>
                </c:pt>
              </c:numCache>
            </c:numRef>
          </c:val>
          <c:smooth val="0"/>
          <c:extLst>
            <c:ext xmlns:c16="http://schemas.microsoft.com/office/drawing/2014/chart" uri="{C3380CC4-5D6E-409C-BE32-E72D297353CC}">
              <c16:uniqueId val="{00000000-276F-4F82-AF2A-8DD7F5D24EC1}"/>
            </c:ext>
          </c:extLst>
        </c:ser>
        <c:dLbls>
          <c:dLblPos val="ctr"/>
          <c:showLegendKey val="0"/>
          <c:showVal val="1"/>
          <c:showCatName val="0"/>
          <c:showSerName val="0"/>
          <c:showPercent val="0"/>
          <c:showBubbleSize val="0"/>
        </c:dLbls>
        <c:smooth val="0"/>
        <c:axId val="2070804304"/>
        <c:axId val="2006286480"/>
      </c:lineChart>
      <c:catAx>
        <c:axId val="207080430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006286480"/>
        <c:crosses val="autoZero"/>
        <c:auto val="1"/>
        <c:lblAlgn val="ctr"/>
        <c:lblOffset val="100"/>
        <c:noMultiLvlLbl val="0"/>
      </c:catAx>
      <c:valAx>
        <c:axId val="200628648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7080430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pt idx="6">
                  <c:v>9</c:v>
                </c:pt>
                <c:pt idx="7">
                  <c:v>5</c:v>
                </c:pt>
              </c:numCache>
            </c:numRef>
          </c:val>
          <c:smooth val="0"/>
          <c:extLst>
            <c:ext xmlns:c16="http://schemas.microsoft.com/office/drawing/2014/chart" uri="{C3380CC4-5D6E-409C-BE32-E72D297353CC}">
              <c16:uniqueId val="{00000000-0242-46AD-B769-2BCAE4577798}"/>
            </c:ext>
          </c:extLst>
        </c:ser>
        <c:dLbls>
          <c:dLblPos val="ctr"/>
          <c:showLegendKey val="0"/>
          <c:showVal val="1"/>
          <c:showCatName val="0"/>
          <c:showSerName val="0"/>
          <c:showPercent val="0"/>
          <c:showBubbleSize val="0"/>
        </c:dLbls>
        <c:smooth val="0"/>
        <c:axId val="-2102842848"/>
        <c:axId val="1918928704"/>
      </c:lineChart>
      <c:catAx>
        <c:axId val="-210284284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18928704"/>
        <c:crosses val="autoZero"/>
        <c:auto val="1"/>
        <c:lblAlgn val="ctr"/>
        <c:lblOffset val="100"/>
        <c:noMultiLvlLbl val="0"/>
      </c:catAx>
      <c:valAx>
        <c:axId val="1918928704"/>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0284284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467B-4D42-8A4B-000D51ACDFD1}"/>
            </c:ext>
          </c:extLst>
        </c:ser>
        <c:dLbls>
          <c:dLblPos val="ctr"/>
          <c:showLegendKey val="0"/>
          <c:showVal val="1"/>
          <c:showCatName val="0"/>
          <c:showSerName val="0"/>
          <c:showPercent val="0"/>
          <c:showBubbleSize val="0"/>
        </c:dLbls>
        <c:smooth val="0"/>
        <c:axId val="1957705136"/>
        <c:axId val="1977311008"/>
      </c:lineChart>
      <c:catAx>
        <c:axId val="195770513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977311008"/>
        <c:crosses val="autoZero"/>
        <c:auto val="1"/>
        <c:lblAlgn val="ctr"/>
        <c:lblOffset val="100"/>
        <c:noMultiLvlLbl val="0"/>
      </c:catAx>
      <c:valAx>
        <c:axId val="197731100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95770513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5C5E-4C3D-A6CA-ECDE85806E64}"/>
            </c:ext>
          </c:extLst>
        </c:ser>
        <c:dLbls>
          <c:dLblPos val="ctr"/>
          <c:showLegendKey val="0"/>
          <c:showVal val="1"/>
          <c:showCatName val="0"/>
          <c:showSerName val="0"/>
          <c:showPercent val="0"/>
          <c:showBubbleSize val="0"/>
        </c:dLbls>
        <c:smooth val="0"/>
        <c:axId val="2126696848"/>
        <c:axId val="1781135888"/>
      </c:lineChart>
      <c:catAx>
        <c:axId val="212669684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781135888"/>
        <c:crosses val="autoZero"/>
        <c:auto val="1"/>
        <c:lblAlgn val="ctr"/>
        <c:lblOffset val="100"/>
        <c:noMultiLvlLbl val="0"/>
      </c:catAx>
      <c:valAx>
        <c:axId val="1781135888"/>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2669684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a:t>Maria’s Progress</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Sheet1!$A$2:$A$17</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Sheet1!$B$2:$B$17</c:f>
              <c:numCache>
                <c:formatCode>General</c:formatCode>
                <c:ptCount val="16"/>
                <c:pt idx="0">
                  <c:v>5</c:v>
                </c:pt>
                <c:pt idx="1">
                  <c:v>4</c:v>
                </c:pt>
                <c:pt idx="2">
                  <c:v>5</c:v>
                </c:pt>
                <c:pt idx="3">
                  <c:v>7</c:v>
                </c:pt>
                <c:pt idx="4">
                  <c:v>5</c:v>
                </c:pt>
                <c:pt idx="5">
                  <c:v>8</c:v>
                </c:pt>
              </c:numCache>
            </c:numRef>
          </c:val>
          <c:smooth val="0"/>
          <c:extLst>
            <c:ext xmlns:c16="http://schemas.microsoft.com/office/drawing/2014/chart" uri="{C3380CC4-5D6E-409C-BE32-E72D297353CC}">
              <c16:uniqueId val="{00000000-0243-49C7-A8AD-1637AEC1DA9E}"/>
            </c:ext>
          </c:extLst>
        </c:ser>
        <c:dLbls>
          <c:dLblPos val="ctr"/>
          <c:showLegendKey val="0"/>
          <c:showVal val="1"/>
          <c:showCatName val="0"/>
          <c:showSerName val="0"/>
          <c:showPercent val="0"/>
          <c:showBubbleSize val="0"/>
        </c:dLbls>
        <c:smooth val="0"/>
        <c:axId val="1509967024"/>
        <c:axId val="1510915120"/>
      </c:lineChart>
      <c:catAx>
        <c:axId val="150996702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510915120"/>
        <c:crosses val="autoZero"/>
        <c:auto val="1"/>
        <c:lblAlgn val="ctr"/>
        <c:lblOffset val="100"/>
        <c:noMultiLvlLbl val="0"/>
      </c:catAx>
      <c:valAx>
        <c:axId val="1510915120"/>
        <c:scaling>
          <c:orientation val="minMax"/>
          <c:max val="50"/>
        </c:scaling>
        <c:delete val="0"/>
        <c:axPos val="l"/>
        <c:majorGridlines>
          <c:spPr>
            <a:ln w="9525" cap="flat" cmpd="sng" algn="ctr">
              <a:solidFill>
                <a:schemeClr val="dk1">
                  <a:lumMod val="15000"/>
                  <a:lumOff val="85000"/>
                  <a:alpha val="54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50996702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0.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0.03509</cdr:x>
      <cdr:y>0.18125</cdr:y>
    </cdr:from>
    <cdr:to>
      <cdr:x>0.47515</cdr:x>
      <cdr:y>0.33125</cdr:y>
    </cdr:to>
    <cdr:sp macro="" textlink="">
      <cdr:nvSpPr>
        <cdr:cNvPr id="4" name="Rectangle 3"/>
        <cdr:cNvSpPr/>
      </cdr:nvSpPr>
      <cdr:spPr>
        <a:xfrm xmlns:a="http://schemas.openxmlformats.org/drawingml/2006/main">
          <a:off x="304800" y="736600"/>
          <a:ext cx="3822700" cy="609600"/>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i="1" dirty="0"/>
            <a:t>y</a:t>
          </a:r>
          <a:r>
            <a:rPr lang="en-US" dirty="0"/>
            <a:t>-axis: Range of scores</a:t>
          </a:r>
        </a:p>
      </cdr:txBody>
    </cdr:sp>
  </cdr:relSizeAnchor>
  <cdr:relSizeAnchor xmlns:cdr="http://schemas.openxmlformats.org/drawingml/2006/chartDrawing">
    <cdr:from>
      <cdr:x>0.04386</cdr:x>
      <cdr:y>0.325</cdr:y>
    </cdr:from>
    <cdr:to>
      <cdr:x>0.16374</cdr:x>
      <cdr:y>0.5</cdr:y>
    </cdr:to>
    <cdr:cxnSp macro="">
      <cdr:nvCxnSpPr>
        <cdr:cNvPr id="5" name="Straight Arrow Connector 4">
          <a:extLst xmlns:a="http://schemas.openxmlformats.org/drawingml/2006/main">
            <a:ext uri="{FF2B5EF4-FFF2-40B4-BE49-F238E27FC236}">
              <a16:creationId xmlns:a16="http://schemas.microsoft.com/office/drawing/2014/main" id="{13E8FF48-4BE3-3944-A359-FF4C92A3D7B2}"/>
            </a:ext>
          </a:extLst>
        </cdr:cNvPr>
        <cdr:cNvCxnSpPr/>
      </cdr:nvCxnSpPr>
      <cdr:spPr>
        <a:xfrm xmlns:a="http://schemas.openxmlformats.org/drawingml/2006/main" flipH="1">
          <a:off x="381000" y="1320800"/>
          <a:ext cx="1041400" cy="711200"/>
        </a:xfrm>
        <a:prstGeom xmlns:a="http://schemas.openxmlformats.org/drawingml/2006/main" prst="straightConnector1">
          <a:avLst/>
        </a:prstGeom>
        <a:ln xmlns:a="http://schemas.openxmlformats.org/drawingml/2006/main" w="3810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0.03509</cdr:x>
      <cdr:y>0.18125</cdr:y>
    </cdr:from>
    <cdr:to>
      <cdr:x>0.47515</cdr:x>
      <cdr:y>0.33125</cdr:y>
    </cdr:to>
    <cdr:sp macro="" textlink="">
      <cdr:nvSpPr>
        <cdr:cNvPr id="4" name="Rectangle 3"/>
        <cdr:cNvSpPr/>
      </cdr:nvSpPr>
      <cdr:spPr>
        <a:xfrm xmlns:a="http://schemas.openxmlformats.org/drawingml/2006/main">
          <a:off x="304800" y="736600"/>
          <a:ext cx="3822700" cy="609600"/>
        </a:xfrm>
        <a:prstGeom xmlns:a="http://schemas.openxmlformats.org/drawingml/2006/main" prst="rect">
          <a:avLst/>
        </a:prstGeom>
        <a:solidFill xmlns:a="http://schemas.openxmlformats.org/drawingml/2006/main">
          <a:srgbClr val="00B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i="1" dirty="0"/>
            <a:t>y</a:t>
          </a:r>
          <a:r>
            <a:rPr lang="en-US" dirty="0"/>
            <a:t>-axis: Range of scores</a:t>
          </a:r>
        </a:p>
      </cdr:txBody>
    </cdr:sp>
  </cdr:relSizeAnchor>
  <cdr:relSizeAnchor xmlns:cdr="http://schemas.openxmlformats.org/drawingml/2006/chartDrawing">
    <cdr:from>
      <cdr:x>0.04386</cdr:x>
      <cdr:y>0.325</cdr:y>
    </cdr:from>
    <cdr:to>
      <cdr:x>0.16374</cdr:x>
      <cdr:y>0.5</cdr:y>
    </cdr:to>
    <cdr:cxnSp macro="">
      <cdr:nvCxnSpPr>
        <cdr:cNvPr id="5" name="Straight Arrow Connector 4">
          <a:extLst xmlns:a="http://schemas.openxmlformats.org/drawingml/2006/main">
            <a:ext uri="{FF2B5EF4-FFF2-40B4-BE49-F238E27FC236}">
              <a16:creationId xmlns:a16="http://schemas.microsoft.com/office/drawing/2014/main" id="{FCC64460-2B30-9B4C-BBCD-9BC9E0D216A6}"/>
            </a:ext>
          </a:extLst>
        </cdr:cNvPr>
        <cdr:cNvCxnSpPr/>
      </cdr:nvCxnSpPr>
      <cdr:spPr>
        <a:xfrm xmlns:a="http://schemas.openxmlformats.org/drawingml/2006/main" flipH="1">
          <a:off x="381000" y="1320800"/>
          <a:ext cx="1041400" cy="711200"/>
        </a:xfrm>
        <a:prstGeom xmlns:a="http://schemas.openxmlformats.org/drawingml/2006/main" prst="straightConnector1">
          <a:avLst/>
        </a:prstGeom>
        <a:ln xmlns:a="http://schemas.openxmlformats.org/drawingml/2006/main" w="3810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224BDA-D6BF-4386-9525-DF906CDAA658}" type="datetimeFigureOut">
              <a:rPr lang="en-US" smtClean="0"/>
              <a:t>8/29/2019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948857-A4E2-47A3-BE24-C42D3BE24582}" type="slidenum">
              <a:rPr lang="en-US" smtClean="0"/>
              <a:t>‹#›</a:t>
            </a:fld>
            <a:endParaRPr lang="en-US"/>
          </a:p>
        </p:txBody>
      </p:sp>
    </p:spTree>
    <p:extLst>
      <p:ext uri="{BB962C8B-B14F-4D97-AF65-F5344CB8AC3E}">
        <p14:creationId xmlns:p14="http://schemas.microsoft.com/office/powerpoint/2010/main" val="1457721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B8A71-C697-4FEB-8778-C5F523E41333}" type="datetimeFigureOut">
              <a:rPr lang="en-US" smtClean="0"/>
              <a:t>8/29/2019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28B76-325F-4EB6-B770-D7CFC87B8021}" type="slidenum">
              <a:rPr lang="en-US" smtClean="0"/>
              <a:t>‹#›</a:t>
            </a:fld>
            <a:endParaRPr lang="en-US"/>
          </a:p>
        </p:txBody>
      </p:sp>
    </p:spTree>
    <p:extLst>
      <p:ext uri="{BB962C8B-B14F-4D97-AF65-F5344CB8AC3E}">
        <p14:creationId xmlns:p14="http://schemas.microsoft.com/office/powerpoint/2010/main" val="14562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3</a:t>
            </a:fld>
            <a:endParaRPr lang="en-US"/>
          </a:p>
        </p:txBody>
      </p:sp>
    </p:spTree>
    <p:extLst>
      <p:ext uri="{BB962C8B-B14F-4D97-AF65-F5344CB8AC3E}">
        <p14:creationId xmlns:p14="http://schemas.microsoft.com/office/powerpoint/2010/main" val="152507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82</a:t>
            </a:fld>
            <a:endParaRPr lang="en-US"/>
          </a:p>
        </p:txBody>
      </p:sp>
    </p:spTree>
    <p:extLst>
      <p:ext uri="{BB962C8B-B14F-4D97-AF65-F5344CB8AC3E}">
        <p14:creationId xmlns:p14="http://schemas.microsoft.com/office/powerpoint/2010/main" val="645161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85</a:t>
            </a:fld>
            <a:endParaRPr lang="en-US"/>
          </a:p>
        </p:txBody>
      </p:sp>
    </p:spTree>
    <p:extLst>
      <p:ext uri="{BB962C8B-B14F-4D97-AF65-F5344CB8AC3E}">
        <p14:creationId xmlns:p14="http://schemas.microsoft.com/office/powerpoint/2010/main" val="124430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91</a:t>
            </a:fld>
            <a:endParaRPr lang="en-US"/>
          </a:p>
        </p:txBody>
      </p:sp>
    </p:spTree>
    <p:extLst>
      <p:ext uri="{BB962C8B-B14F-4D97-AF65-F5344CB8AC3E}">
        <p14:creationId xmlns:p14="http://schemas.microsoft.com/office/powerpoint/2010/main" val="303034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92</a:t>
            </a:fld>
            <a:endParaRPr lang="en-US"/>
          </a:p>
        </p:txBody>
      </p:sp>
    </p:spTree>
    <p:extLst>
      <p:ext uri="{BB962C8B-B14F-4D97-AF65-F5344CB8AC3E}">
        <p14:creationId xmlns:p14="http://schemas.microsoft.com/office/powerpoint/2010/main" val="398445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93</a:t>
            </a:fld>
            <a:endParaRPr lang="en-US"/>
          </a:p>
        </p:txBody>
      </p:sp>
    </p:spTree>
    <p:extLst>
      <p:ext uri="{BB962C8B-B14F-4D97-AF65-F5344CB8AC3E}">
        <p14:creationId xmlns:p14="http://schemas.microsoft.com/office/powerpoint/2010/main" val="142695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94</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6868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95</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211160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96</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6324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97</a:t>
            </a:fld>
            <a:endParaRPr lang="en-US"/>
          </a:p>
        </p:txBody>
      </p:sp>
    </p:spTree>
    <p:extLst>
      <p:ext uri="{BB962C8B-B14F-4D97-AF65-F5344CB8AC3E}">
        <p14:creationId xmlns:p14="http://schemas.microsoft.com/office/powerpoint/2010/main" val="301684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99</a:t>
            </a:fld>
            <a:endParaRPr lang="en-US"/>
          </a:p>
        </p:txBody>
      </p:sp>
    </p:spTree>
    <p:extLst>
      <p:ext uri="{BB962C8B-B14F-4D97-AF65-F5344CB8AC3E}">
        <p14:creationId xmlns:p14="http://schemas.microsoft.com/office/powerpoint/2010/main" val="120667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7</a:t>
            </a:fld>
            <a:endParaRPr lang="en-US"/>
          </a:p>
        </p:txBody>
      </p:sp>
    </p:spTree>
    <p:extLst>
      <p:ext uri="{BB962C8B-B14F-4D97-AF65-F5344CB8AC3E}">
        <p14:creationId xmlns:p14="http://schemas.microsoft.com/office/powerpoint/2010/main" val="56325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100</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74495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101</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34788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102</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473759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103</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534350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104</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527144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105</a:t>
            </a:fld>
            <a:endParaRPr lang="en-US"/>
          </a:p>
        </p:txBody>
      </p:sp>
    </p:spTree>
    <p:extLst>
      <p:ext uri="{BB962C8B-B14F-4D97-AF65-F5344CB8AC3E}">
        <p14:creationId xmlns:p14="http://schemas.microsoft.com/office/powerpoint/2010/main" val="32878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106</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42502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107</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91103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108</a:t>
            </a:fld>
            <a:endParaRPr lang="en-US"/>
          </a:p>
        </p:txBody>
      </p:sp>
    </p:spTree>
    <p:extLst>
      <p:ext uri="{BB962C8B-B14F-4D97-AF65-F5344CB8AC3E}">
        <p14:creationId xmlns:p14="http://schemas.microsoft.com/office/powerpoint/2010/main" val="350541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109</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8670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8</a:t>
            </a:fld>
            <a:endParaRPr lang="en-US"/>
          </a:p>
        </p:txBody>
      </p:sp>
    </p:spTree>
    <p:extLst>
      <p:ext uri="{BB962C8B-B14F-4D97-AF65-F5344CB8AC3E}">
        <p14:creationId xmlns:p14="http://schemas.microsoft.com/office/powerpoint/2010/main" val="504159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110</a:t>
            </a:fld>
            <a:endParaRPr lang="en-US"/>
          </a:p>
        </p:txBody>
      </p:sp>
    </p:spTree>
    <p:extLst>
      <p:ext uri="{BB962C8B-B14F-4D97-AF65-F5344CB8AC3E}">
        <p14:creationId xmlns:p14="http://schemas.microsoft.com/office/powerpoint/2010/main" val="4294443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112</a:t>
            </a:fld>
            <a:endParaRPr lang="en-US"/>
          </a:p>
        </p:txBody>
      </p:sp>
    </p:spTree>
    <p:extLst>
      <p:ext uri="{BB962C8B-B14F-4D97-AF65-F5344CB8AC3E}">
        <p14:creationId xmlns:p14="http://schemas.microsoft.com/office/powerpoint/2010/main" val="2232116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113</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286553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114</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098813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115</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753698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116</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915211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117</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881588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118</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188368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119</a:t>
            </a:fld>
            <a:endParaRPr lang="en-US"/>
          </a:p>
        </p:txBody>
      </p:sp>
    </p:spTree>
    <p:extLst>
      <p:ext uri="{BB962C8B-B14F-4D97-AF65-F5344CB8AC3E}">
        <p14:creationId xmlns:p14="http://schemas.microsoft.com/office/powerpoint/2010/main" val="3857362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120</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18067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13</a:t>
            </a:fld>
            <a:endParaRPr lang="en-US"/>
          </a:p>
        </p:txBody>
      </p:sp>
    </p:spTree>
    <p:extLst>
      <p:ext uri="{BB962C8B-B14F-4D97-AF65-F5344CB8AC3E}">
        <p14:creationId xmlns:p14="http://schemas.microsoft.com/office/powerpoint/2010/main" val="893595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121</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4084171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122</a:t>
            </a:fld>
            <a:endParaRPr lang="en-US"/>
          </a:p>
        </p:txBody>
      </p:sp>
    </p:spTree>
    <p:extLst>
      <p:ext uri="{BB962C8B-B14F-4D97-AF65-F5344CB8AC3E}">
        <p14:creationId xmlns:p14="http://schemas.microsoft.com/office/powerpoint/2010/main" val="3299561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F7A996-8309-411D-AA86-82F851154819}" type="slidenum">
              <a:rPr lang="ru-RU"/>
              <a:pPr/>
              <a:t>123</a:t>
            </a:fld>
            <a:endParaRPr lang="ru-RU"/>
          </a:p>
        </p:txBody>
      </p:sp>
      <p:sp>
        <p:nvSpPr>
          <p:cNvPr id="346114" name="Rectangle 2"/>
          <p:cNvSpPr>
            <a:spLocks noGrp="1" noRot="1" noChangeAspect="1" noChangeArrowheads="1" noTextEdit="1"/>
          </p:cNvSpPr>
          <p:nvPr>
            <p:ph type="sldImg"/>
          </p:nvPr>
        </p:nvSpPr>
        <p:spPr>
          <a:xfrm>
            <a:off x="1144588" y="687388"/>
            <a:ext cx="4572000" cy="3429000"/>
          </a:xfrm>
          <a:ln/>
        </p:spPr>
      </p:sp>
      <p:sp>
        <p:nvSpPr>
          <p:cNvPr id="346115"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220766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124</a:t>
            </a:fld>
            <a:endParaRPr lang="en-US"/>
          </a:p>
        </p:txBody>
      </p:sp>
    </p:spTree>
    <p:extLst>
      <p:ext uri="{BB962C8B-B14F-4D97-AF65-F5344CB8AC3E}">
        <p14:creationId xmlns:p14="http://schemas.microsoft.com/office/powerpoint/2010/main" val="2159856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128</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4056278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129</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8694673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130</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404644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131</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0479944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132</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642858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133</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77090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42</a:t>
            </a:fld>
            <a:endParaRPr lang="en-US"/>
          </a:p>
        </p:txBody>
      </p:sp>
    </p:spTree>
    <p:extLst>
      <p:ext uri="{BB962C8B-B14F-4D97-AF65-F5344CB8AC3E}">
        <p14:creationId xmlns:p14="http://schemas.microsoft.com/office/powerpoint/2010/main" val="2315267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134</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123560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136</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03143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137</a:t>
            </a:fld>
            <a:endParaRPr lang="ru-RU"/>
          </a:p>
        </p:txBody>
      </p:sp>
    </p:spTree>
    <p:extLst>
      <p:ext uri="{BB962C8B-B14F-4D97-AF65-F5344CB8AC3E}">
        <p14:creationId xmlns:p14="http://schemas.microsoft.com/office/powerpoint/2010/main" val="3161060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138</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6871671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139</a:t>
            </a:fld>
            <a:endParaRPr lang="ru-RU"/>
          </a:p>
        </p:txBody>
      </p:sp>
    </p:spTree>
    <p:extLst>
      <p:ext uri="{BB962C8B-B14F-4D97-AF65-F5344CB8AC3E}">
        <p14:creationId xmlns:p14="http://schemas.microsoft.com/office/powerpoint/2010/main" val="12439900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140</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3014293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2193C-EBA1-4FEC-AEA0-262D5BF52D1C}" type="slidenum">
              <a:rPr lang="ru-RU" smtClean="0"/>
              <a:pPr/>
              <a:t>141</a:t>
            </a:fld>
            <a:endParaRPr lang="ru-RU"/>
          </a:p>
        </p:txBody>
      </p:sp>
    </p:spTree>
    <p:extLst>
      <p:ext uri="{BB962C8B-B14F-4D97-AF65-F5344CB8AC3E}">
        <p14:creationId xmlns:p14="http://schemas.microsoft.com/office/powerpoint/2010/main" val="42934198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142</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1854640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F4A27-67AA-439E-A9A8-ADDB8A7E60D7}" type="slidenum">
              <a:rPr lang="ru-RU"/>
              <a:pPr/>
              <a:t>145</a:t>
            </a:fld>
            <a:endParaRPr lang="ru-RU"/>
          </a:p>
        </p:txBody>
      </p:sp>
      <p:sp>
        <p:nvSpPr>
          <p:cNvPr id="380930" name="Rectangle 2"/>
          <p:cNvSpPr>
            <a:spLocks noGrp="1" noRot="1" noChangeAspect="1" noChangeArrowheads="1" noTextEdit="1"/>
          </p:cNvSpPr>
          <p:nvPr>
            <p:ph type="sldImg"/>
          </p:nvPr>
        </p:nvSpPr>
        <p:spPr>
          <a:xfrm>
            <a:off x="1144588" y="687388"/>
            <a:ext cx="4572000" cy="3429000"/>
          </a:xfrm>
          <a:ln/>
        </p:spPr>
      </p:sp>
      <p:sp>
        <p:nvSpPr>
          <p:cNvPr id="380931" name="Rectangle 3"/>
          <p:cNvSpPr>
            <a:spLocks noGrp="1" noChangeArrowheads="1"/>
          </p:cNvSpPr>
          <p:nvPr>
            <p:ph type="body" idx="1"/>
          </p:nvPr>
        </p:nvSpPr>
        <p:spPr>
          <a:xfrm>
            <a:off x="684213" y="4343400"/>
            <a:ext cx="5489575" cy="4113213"/>
          </a:xfrm>
        </p:spPr>
        <p:txBody>
          <a:bodyPr/>
          <a:lstStyle/>
          <a:p>
            <a:pPr>
              <a:spcBef>
                <a:spcPct val="0"/>
              </a:spcBef>
              <a:spcAft>
                <a:spcPct val="100000"/>
              </a:spcAft>
            </a:pPr>
            <a:endParaRPr lang="en-US" dirty="0"/>
          </a:p>
        </p:txBody>
      </p:sp>
    </p:spTree>
    <p:extLst>
      <p:ext uri="{BB962C8B-B14F-4D97-AF65-F5344CB8AC3E}">
        <p14:creationId xmlns:p14="http://schemas.microsoft.com/office/powerpoint/2010/main" val="2152364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16C28B76-325F-4EB6-B770-D7CFC87B8021}" type="slidenum">
              <a:rPr lang="en-US" smtClean="0"/>
              <a:t>149</a:t>
            </a:fld>
            <a:endParaRPr lang="en-US"/>
          </a:p>
        </p:txBody>
      </p:sp>
    </p:spTree>
    <p:extLst>
      <p:ext uri="{BB962C8B-B14F-4D97-AF65-F5344CB8AC3E}">
        <p14:creationId xmlns:p14="http://schemas.microsoft.com/office/powerpoint/2010/main" val="24722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45</a:t>
            </a:fld>
            <a:endParaRPr lang="en-US"/>
          </a:p>
        </p:txBody>
      </p:sp>
    </p:spTree>
    <p:extLst>
      <p:ext uri="{BB962C8B-B14F-4D97-AF65-F5344CB8AC3E}">
        <p14:creationId xmlns:p14="http://schemas.microsoft.com/office/powerpoint/2010/main" val="3097639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FD22B-BAA9-4BA7-96CC-852971994DE6}" type="slidenum">
              <a:rPr lang="en-US" smtClean="0"/>
              <a:t>156</a:t>
            </a:fld>
            <a:endParaRPr lang="en-US"/>
          </a:p>
        </p:txBody>
      </p:sp>
    </p:spTree>
    <p:extLst>
      <p:ext uri="{BB962C8B-B14F-4D97-AF65-F5344CB8AC3E}">
        <p14:creationId xmlns:p14="http://schemas.microsoft.com/office/powerpoint/2010/main" val="363181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46</a:t>
            </a:fld>
            <a:endParaRPr lang="en-US"/>
          </a:p>
        </p:txBody>
      </p:sp>
    </p:spTree>
    <p:extLst>
      <p:ext uri="{BB962C8B-B14F-4D97-AF65-F5344CB8AC3E}">
        <p14:creationId xmlns:p14="http://schemas.microsoft.com/office/powerpoint/2010/main" val="124075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47</a:t>
            </a:fld>
            <a:endParaRPr lang="en-US"/>
          </a:p>
        </p:txBody>
      </p:sp>
    </p:spTree>
    <p:extLst>
      <p:ext uri="{BB962C8B-B14F-4D97-AF65-F5344CB8AC3E}">
        <p14:creationId xmlns:p14="http://schemas.microsoft.com/office/powerpoint/2010/main" val="380107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8AD87C-EFF4-B147-A5A0-CA2DCA7F5BB1}" type="slidenum">
              <a:rPr lang="en-US" smtClean="0"/>
              <a:t>75</a:t>
            </a:fld>
            <a:endParaRPr lang="en-US"/>
          </a:p>
        </p:txBody>
      </p:sp>
    </p:spTree>
    <p:extLst>
      <p:ext uri="{BB962C8B-B14F-4D97-AF65-F5344CB8AC3E}">
        <p14:creationId xmlns:p14="http://schemas.microsoft.com/office/powerpoint/2010/main" val="42613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8407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2" name="Title 1">
            <a:extLst>
              <a:ext uri="{FF2B5EF4-FFF2-40B4-BE49-F238E27FC236}">
                <a16:creationId xmlns:a16="http://schemas.microsoft.com/office/drawing/2014/main" id="{C5942E36-D04E-4B8F-A892-C7512B04DDF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1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userDrawn="1"/>
        </p:nvSpPr>
        <p:spPr>
          <a:xfrm>
            <a:off x="2231" y="3962400"/>
            <a:ext cx="9137650" cy="2896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939484"/>
            <a:ext cx="8686800" cy="1353965"/>
          </a:xfrm>
        </p:spPr>
        <p:txBody>
          <a:bodyPr anchor="t" anchorCtr="0">
            <a:normAutofit/>
          </a:bodyPr>
          <a:lstStyle>
            <a:lvl1pPr algn="l">
              <a:defRPr sz="4000" b="1"/>
            </a:lvl1pPr>
          </a:lstStyle>
          <a:p>
            <a:r>
              <a:rPr lang="en-US" dirty="0"/>
              <a:t>Click to edit Master title style</a:t>
            </a:r>
          </a:p>
        </p:txBody>
      </p:sp>
      <p:sp>
        <p:nvSpPr>
          <p:cNvPr id="3" name="Subtitle 2"/>
          <p:cNvSpPr>
            <a:spLocks noGrp="1"/>
          </p:cNvSpPr>
          <p:nvPr>
            <p:ph type="subTitle" idx="1"/>
          </p:nvPr>
        </p:nvSpPr>
        <p:spPr>
          <a:xfrm>
            <a:off x="228600" y="2416280"/>
            <a:ext cx="8686800" cy="694944"/>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Footer Placeholder 11"/>
          <p:cNvSpPr>
            <a:spLocks noGrp="1"/>
          </p:cNvSpPr>
          <p:nvPr>
            <p:ph type="ftr" sz="quarter" idx="14"/>
          </p:nvPr>
        </p:nvSpPr>
        <p:spPr>
          <a:xfrm>
            <a:off x="6978771" y="6479523"/>
            <a:ext cx="1936630" cy="153888"/>
          </a:xfrm>
        </p:spPr>
        <p:txBody>
          <a:bodyPr/>
          <a:lstStyle/>
          <a:p>
            <a:endParaRPr lang="en-US"/>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07234" y="4496619"/>
            <a:ext cx="4138682" cy="845165"/>
          </a:xfrm>
          <a:prstGeom prst="rect">
            <a:avLst/>
          </a:prstGeom>
        </p:spPr>
      </p:pic>
      <p:pic>
        <p:nvPicPr>
          <p:cNvPr id="4" name="Picture 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13055" y="4675708"/>
            <a:ext cx="3568974" cy="381506"/>
          </a:xfrm>
          <a:prstGeom prst="rect">
            <a:avLst/>
          </a:prstGeom>
        </p:spPr>
      </p:pic>
    </p:spTree>
    <p:extLst>
      <p:ext uri="{BB962C8B-B14F-4D97-AF65-F5344CB8AC3E}">
        <p14:creationId xmlns:p14="http://schemas.microsoft.com/office/powerpoint/2010/main" val="186096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1709739"/>
            <a:ext cx="8686800" cy="1143000"/>
          </a:xfrm>
        </p:spPr>
        <p:txBody>
          <a:bodyPr anchor="b">
            <a:normAutofit/>
          </a:bodyPr>
          <a:lstStyle>
            <a:lvl1pPr>
              <a:defRPr sz="3200" b="1"/>
            </a:lvl1pPr>
          </a:lstStyle>
          <a:p>
            <a:r>
              <a:rPr lang="en-US" dirty="0"/>
              <a:t>Click to edit Master title style</a:t>
            </a:r>
          </a:p>
        </p:txBody>
      </p:sp>
      <p:sp>
        <p:nvSpPr>
          <p:cNvPr id="3" name="Text Placeholder 2"/>
          <p:cNvSpPr>
            <a:spLocks noGrp="1"/>
          </p:cNvSpPr>
          <p:nvPr>
            <p:ph type="body" idx="1"/>
          </p:nvPr>
        </p:nvSpPr>
        <p:spPr>
          <a:xfrm>
            <a:off x="228600" y="3230890"/>
            <a:ext cx="8686800" cy="9509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223452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316328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8600" y="1236345"/>
            <a:ext cx="4270248" cy="4636008"/>
          </a:xfrm>
        </p:spPr>
        <p:txBody>
          <a:bodyPr/>
          <a:lstStyle>
            <a:lvl1pPr>
              <a:defRPr sz="20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1236345"/>
            <a:ext cx="4270248" cy="4636008"/>
          </a:xfrm>
        </p:spPr>
        <p:txBody>
          <a:bodyPr/>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AA06DC5-620C-4D3C-B416-7C1D0B39147D}" type="slidenum">
              <a:rPr lang="en-US" smtClean="0"/>
              <a:t>‹#›</a:t>
            </a:fld>
            <a:endParaRPr lang="en-US"/>
          </a:p>
        </p:txBody>
      </p:sp>
    </p:spTree>
    <p:extLst>
      <p:ext uri="{BB962C8B-B14F-4D97-AF65-F5344CB8AC3E}">
        <p14:creationId xmlns:p14="http://schemas.microsoft.com/office/powerpoint/2010/main" val="12802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efere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1219202"/>
            <a:ext cx="8686800" cy="4632325"/>
          </a:xfrm>
        </p:spPr>
        <p:txBody>
          <a:bodyPr>
            <a:normAutofit/>
          </a:bodyPr>
          <a:lstStyle>
            <a:lvl1pPr marL="457200" indent="-457200">
              <a:defRPr sz="1800"/>
            </a:lvl1pPr>
            <a:lvl2pPr marL="457200" indent="-457200">
              <a:lnSpc>
                <a:spcPct val="110000"/>
              </a:lnSpc>
              <a:buFont typeface="Arial" panose="020B0604020202020204" pitchFamily="34" charset="0"/>
              <a:buChar char="•"/>
              <a:defRPr sz="1800"/>
            </a:lvl2pPr>
            <a:lvl3pPr marL="457200" indent="-457200">
              <a:lnSpc>
                <a:spcPct val="110000"/>
              </a:lnSpc>
              <a:buFont typeface="Arial" panose="020B0604020202020204" pitchFamily="34" charset="0"/>
              <a:buChar char="•"/>
              <a:defRPr sz="1800"/>
            </a:lvl3pPr>
            <a:lvl4pPr marL="457200" indent="-457200">
              <a:lnSpc>
                <a:spcPct val="110000"/>
              </a:lnSpc>
              <a:buFont typeface="Arial" panose="020B0604020202020204" pitchFamily="34" charset="0"/>
              <a:buChar char="•"/>
              <a:defRPr sz="1800"/>
            </a:lvl4pPr>
            <a:lvl5pPr marL="457200" indent="-457200">
              <a:lnSpc>
                <a:spcPct val="110000"/>
              </a:lnSpc>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21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686800" cy="1143000"/>
          </a:xfrm>
        </p:spPr>
        <p:txBody>
          <a:bodyPr anchor="b" anchorCtr="0">
            <a:normAutofit/>
          </a:bodyPr>
          <a:lstStyle>
            <a:lvl1pPr>
              <a:defRPr sz="2800" b="1"/>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5AA06DC5-620C-4D3C-B416-7C1D0B39147D}" type="slidenum">
              <a:rPr lang="en-US" smtClean="0"/>
              <a:t>‹#›</a:t>
            </a:fld>
            <a:endParaRPr lang="en-US"/>
          </a:p>
        </p:txBody>
      </p:sp>
      <p:sp>
        <p:nvSpPr>
          <p:cNvPr id="6" name="Text Placeholder 5"/>
          <p:cNvSpPr>
            <a:spLocks noGrp="1"/>
          </p:cNvSpPr>
          <p:nvPr>
            <p:ph type="body" sz="quarter" idx="12"/>
          </p:nvPr>
        </p:nvSpPr>
        <p:spPr>
          <a:xfrm>
            <a:off x="228600" y="2357120"/>
            <a:ext cx="8686800" cy="2971800"/>
          </a:xfrm>
        </p:spPr>
        <p:txBody>
          <a:bodyPr>
            <a:normAutofit/>
          </a:bodyPr>
          <a:lstStyle>
            <a:lvl1pPr marL="0" indent="0">
              <a:lnSpc>
                <a:spcPct val="100000"/>
              </a:lnSpc>
              <a:spcBef>
                <a:spcPts val="0"/>
              </a:spcBef>
              <a:buFont typeface="Arial" panose="020B0604020202020204" pitchFamily="34" charset="0"/>
              <a:buNone/>
              <a:defRPr sz="2000"/>
            </a:lvl1pPr>
            <a:lvl2pPr marL="1588" indent="0">
              <a:lnSpc>
                <a:spcPct val="100000"/>
              </a:lnSpc>
              <a:spcBef>
                <a:spcPts val="0"/>
              </a:spcBef>
              <a:buNone/>
              <a:defRPr sz="2000"/>
            </a:lvl2pPr>
            <a:lvl3pPr marL="0" indent="0">
              <a:lnSpc>
                <a:spcPct val="100000"/>
              </a:lnSpc>
              <a:spcBef>
                <a:spcPts val="0"/>
              </a:spcBef>
              <a:buNone/>
              <a:defRPr sz="2000"/>
            </a:lvl3pPr>
            <a:lvl4pPr marL="0" indent="0">
              <a:lnSpc>
                <a:spcPct val="100000"/>
              </a:lnSpc>
              <a:spcBef>
                <a:spcPts val="0"/>
              </a:spcBef>
              <a:buNone/>
              <a:defRPr sz="2000"/>
            </a:lvl4pPr>
            <a:lvl5pPr marL="0" indent="0">
              <a:lnSpc>
                <a:spcPct val="100000"/>
              </a:lnSpc>
              <a:spcBef>
                <a:spcPts val="0"/>
              </a:spcBef>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10843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1888" y="6178549"/>
            <a:ext cx="9137650" cy="680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228600"/>
            <a:ext cx="8686800" cy="731520"/>
          </a:xfrm>
          <a:prstGeom prst="rect">
            <a:avLst/>
          </a:prstGeom>
          <a:solidFill>
            <a:schemeClr val="accent5">
              <a:lumMod val="50000"/>
            </a:schemeClr>
          </a:solidFill>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28600" y="1245128"/>
            <a:ext cx="8686800" cy="48395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11352" y="6520749"/>
            <a:ext cx="1785667" cy="153888"/>
          </a:xfrm>
          <a:prstGeom prst="rect">
            <a:avLst/>
          </a:prstGeom>
        </p:spPr>
        <p:txBody>
          <a:bodyPr vert="horz" wrap="square" lIns="91440" tIns="0" rIns="91440" bIns="0" rtlCol="0" anchor="ctr">
            <a:spAutoFit/>
          </a:bodyPr>
          <a:lstStyle>
            <a:lvl1pPr algn="r">
              <a:defRPr sz="1000">
                <a:solidFill>
                  <a:schemeClr val="bg1"/>
                </a:solidFill>
              </a:defRPr>
            </a:lvl1pPr>
          </a:lstStyle>
          <a:p>
            <a:endParaRPr lang="en-US"/>
          </a:p>
        </p:txBody>
      </p:sp>
      <p:sp>
        <p:nvSpPr>
          <p:cNvPr id="6" name="Slide Number Placeholder 5"/>
          <p:cNvSpPr>
            <a:spLocks noGrp="1"/>
          </p:cNvSpPr>
          <p:nvPr>
            <p:ph type="sldNum" sz="quarter" idx="4"/>
          </p:nvPr>
        </p:nvSpPr>
        <p:spPr>
          <a:xfrm>
            <a:off x="8575242" y="6520022"/>
            <a:ext cx="340158" cy="153888"/>
          </a:xfrm>
          <a:prstGeom prst="rect">
            <a:avLst/>
          </a:prstGeom>
        </p:spPr>
        <p:txBody>
          <a:bodyPr vert="horz" wrap="square" lIns="91440" tIns="0" rIns="91440" bIns="0" rtlCol="0" anchor="ctr">
            <a:spAutoFit/>
          </a:bodyPr>
          <a:lstStyle>
            <a:lvl1pPr algn="r">
              <a:defRPr sz="1000">
                <a:solidFill>
                  <a:schemeClr val="bg1"/>
                </a:solidFill>
              </a:defRPr>
            </a:lvl1pPr>
          </a:lstStyle>
          <a:p>
            <a:fld id="{5AA06DC5-620C-4D3C-B416-7C1D0B39147D}" type="slidenum">
              <a:rPr lang="en-US" smtClean="0"/>
              <a:t>‹#›</a:t>
            </a:fld>
            <a:endParaRPr lang="en-US"/>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656" y="6185806"/>
            <a:ext cx="2801204" cy="572037"/>
          </a:xfrm>
          <a:prstGeom prst="rect">
            <a:avLst/>
          </a:prstGeom>
        </p:spPr>
      </p:pic>
      <p:pic>
        <p:nvPicPr>
          <p:cNvPr id="4" name="Picture 3"/>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3383460" y="6410169"/>
            <a:ext cx="2413749" cy="258018"/>
          </a:xfrm>
          <a:prstGeom prst="rect">
            <a:avLst/>
          </a:prstGeom>
        </p:spPr>
      </p:pic>
    </p:spTree>
    <p:extLst>
      <p:ext uri="{BB962C8B-B14F-4D97-AF65-F5344CB8AC3E}">
        <p14:creationId xmlns:p14="http://schemas.microsoft.com/office/powerpoint/2010/main" val="264308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j-lt"/>
          <a:ea typeface="Verdana" panose="020B0604030504040204" pitchFamily="34" charset="0"/>
          <a:cs typeface="Verdana" panose="020B0604030504040204" pitchFamily="34" charset="0"/>
        </a:defRPr>
      </a:lvl1pPr>
      <a:lvl2pPr marL="344488"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2pPr>
      <a:lvl3pPr marL="571500"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3pPr>
      <a:lvl4pPr marL="798513" indent="-342900" algn="l" defTabSz="914400" rtl="0" eaLnBrk="1" latinLnBrk="0" hangingPunct="1">
        <a:lnSpc>
          <a:spcPct val="100000"/>
        </a:lnSpc>
        <a:spcBef>
          <a:spcPts val="600"/>
        </a:spcBef>
        <a:buClr>
          <a:schemeClr val="bg1"/>
        </a:buClr>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4pPr>
      <a:lvl5pPr marL="1028700" indent="-342900" algn="l" defTabSz="914400" rtl="0" eaLnBrk="1" latinLnBrk="0" hangingPunct="1">
        <a:lnSpc>
          <a:spcPct val="100000"/>
        </a:lnSpc>
        <a:spcBef>
          <a:spcPts val="600"/>
        </a:spcBef>
        <a:buClr>
          <a:schemeClr val="bg1"/>
        </a:buClr>
        <a:buSzPct val="100000"/>
        <a:buFont typeface="Arial" panose="020B0604020202020204" pitchFamily="34" charset="0"/>
        <a:buChar char="•"/>
        <a:defRPr sz="2400" kern="1200">
          <a:solidFill>
            <a:schemeClr val="bg1"/>
          </a:solidFill>
          <a:latin typeface="+mj-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NULL"/></Relationships>
</file>

<file path=ppt/slides/_rels/slide10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NULL"/></Relationships>
</file>

<file path=ppt/slides/_rels/slide1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8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8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9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2</a:t>
            </a:r>
          </a:p>
        </p:txBody>
      </p:sp>
      <p:sp>
        <p:nvSpPr>
          <p:cNvPr id="3" name="Subtitle 2"/>
          <p:cNvSpPr>
            <a:spLocks noGrp="1"/>
          </p:cNvSpPr>
          <p:nvPr>
            <p:ph type="subTitle" idx="1"/>
          </p:nvPr>
        </p:nvSpPr>
        <p:spPr/>
        <p:txBody>
          <a:bodyPr/>
          <a:lstStyle/>
          <a:p>
            <a:r>
              <a:rPr lang="en-US" dirty="0"/>
              <a:t>Mathematics Progress Monitoring and </a:t>
            </a:r>
            <a:r>
              <a:rPr lang="en-US"/>
              <a:t>Determining Response</a:t>
            </a:r>
            <a:endParaRPr lang="en-US" dirty="0"/>
          </a:p>
          <a:p>
            <a:endParaRPr lang="en-US" dirty="0"/>
          </a:p>
        </p:txBody>
      </p:sp>
    </p:spTree>
    <p:extLst>
      <p:ext uri="{BB962C8B-B14F-4D97-AF65-F5344CB8AC3E}">
        <p14:creationId xmlns:p14="http://schemas.microsoft.com/office/powerpoint/2010/main" val="42501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5400" dirty="0"/>
              <a:t>Welcome!</a:t>
            </a:r>
            <a:endParaRPr lang="en-US" dirty="0"/>
          </a:p>
        </p:txBody>
      </p:sp>
      <p:sp>
        <p:nvSpPr>
          <p:cNvPr id="4" name="Text Placeholder 3"/>
          <p:cNvSpPr>
            <a:spLocks noGrp="1"/>
          </p:cNvSpPr>
          <p:nvPr>
            <p:ph type="body" idx="1"/>
          </p:nvPr>
        </p:nvSpPr>
        <p:spPr/>
        <p:txBody>
          <a:bodyPr>
            <a:normAutofit/>
          </a:bodyPr>
          <a:lstStyle/>
          <a:p>
            <a:pPr algn="ctr"/>
            <a:r>
              <a:rPr lang="en-US" sz="3200" dirty="0"/>
              <a:t>Let’s get started on Module 2!</a:t>
            </a:r>
          </a:p>
        </p:txBody>
      </p:sp>
    </p:spTree>
    <p:extLst>
      <p:ext uri="{BB962C8B-B14F-4D97-AF65-F5344CB8AC3E}">
        <p14:creationId xmlns:p14="http://schemas.microsoft.com/office/powerpoint/2010/main" val="5856049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856F673-0578-47F0-88C0-3D1C463ED9E9}"/>
              </a:ext>
            </a:extLst>
          </p:cNvPr>
          <p:cNvSpPr>
            <a:spLocks noGrp="1"/>
          </p:cNvSpPr>
          <p:nvPr>
            <p:ph type="title"/>
          </p:nvPr>
        </p:nvSpPr>
        <p:spPr/>
        <p:txBody>
          <a:bodyPr/>
          <a:lstStyle/>
          <a:p>
            <a:r>
              <a:rPr lang="en-US" dirty="0"/>
              <a:t>Slide 100</a:t>
            </a:r>
          </a:p>
        </p:txBody>
      </p:sp>
      <p:sp>
        <p:nvSpPr>
          <p:cNvPr id="345091" name="Rectangle 3"/>
          <p:cNvSpPr>
            <a:spLocks noGrp="1" noChangeArrowheads="1"/>
          </p:cNvSpPr>
          <p:nvPr>
            <p:ph idx="1"/>
          </p:nvPr>
        </p:nvSpPr>
        <p:spPr>
          <a:xfrm>
            <a:off x="228600" y="1745672"/>
            <a:ext cx="8686800" cy="4338993"/>
          </a:xfrm>
        </p:spPr>
        <p:txBody>
          <a:bodyPr/>
          <a:lstStyle/>
          <a:p>
            <a:pPr lvl="1"/>
            <a:r>
              <a:rPr lang="en-US" dirty="0"/>
              <a:t>Locate slope (i.e., rate of improvement </a:t>
            </a:r>
            <a:r>
              <a:rPr lang="mr-IN" dirty="0"/>
              <a:t>–</a:t>
            </a:r>
            <a:r>
              <a:rPr lang="en-US" dirty="0"/>
              <a:t> ROI)</a:t>
            </a:r>
          </a:p>
          <a:p>
            <a:pPr lvl="1"/>
            <a:r>
              <a:rPr lang="en-US" dirty="0"/>
              <a:t>Multiply ROI by number of weeks left in intervention</a:t>
            </a:r>
          </a:p>
          <a:p>
            <a:pPr lvl="1"/>
            <a:r>
              <a:rPr lang="en-US" dirty="0"/>
              <a:t>Add to baseline of progress monitoring scores</a:t>
            </a:r>
          </a:p>
          <a:p>
            <a:pPr lvl="1"/>
            <a:r>
              <a:rPr lang="en-US" dirty="0"/>
              <a:t>Mark goal on student graph with an X</a:t>
            </a:r>
          </a:p>
          <a:p>
            <a:pPr lvl="1"/>
            <a:r>
              <a:rPr lang="en-US" dirty="0"/>
              <a:t>Draw goal-line from baseline progress monitoring scores to X</a:t>
            </a:r>
          </a:p>
          <a:p>
            <a:endParaRPr lang="en-US" dirty="0"/>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Tree>
    <p:extLst>
      <p:ext uri="{BB962C8B-B14F-4D97-AF65-F5344CB8AC3E}">
        <p14:creationId xmlns:p14="http://schemas.microsoft.com/office/powerpoint/2010/main" val="1069071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9790C3C-D0D9-4914-B6C2-1EC0D5AFD1D4}"/>
              </a:ext>
            </a:extLst>
          </p:cNvPr>
          <p:cNvSpPr>
            <a:spLocks noGrp="1"/>
          </p:cNvSpPr>
          <p:nvPr>
            <p:ph type="title"/>
          </p:nvPr>
        </p:nvSpPr>
        <p:spPr/>
        <p:txBody>
          <a:bodyPr/>
          <a:lstStyle/>
          <a:p>
            <a:r>
              <a:rPr lang="en-US" dirty="0"/>
              <a:t>Slide 101</a:t>
            </a:r>
          </a:p>
        </p:txBody>
      </p:sp>
      <p:sp>
        <p:nvSpPr>
          <p:cNvPr id="345091" name="Rectangle 3"/>
          <p:cNvSpPr>
            <a:spLocks noGrp="1" noChangeArrowheads="1"/>
          </p:cNvSpPr>
          <p:nvPr>
            <p:ph idx="1"/>
          </p:nvPr>
        </p:nvSpPr>
        <p:spPr>
          <a:xfrm>
            <a:off x="228600" y="1631372"/>
            <a:ext cx="8686800" cy="4453293"/>
          </a:xfrm>
        </p:spPr>
        <p:txBody>
          <a:bodyPr/>
          <a:lstStyle/>
          <a:p>
            <a:pPr lvl="1"/>
            <a:r>
              <a:rPr lang="en-US" dirty="0"/>
              <a:t>Locate slope (i.e., rate of improvement </a:t>
            </a:r>
            <a:r>
              <a:rPr lang="mr-IN" dirty="0"/>
              <a:t>–</a:t>
            </a:r>
            <a:r>
              <a:rPr lang="en-US" dirty="0"/>
              <a:t> ROI)</a:t>
            </a:r>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graphicFrame>
        <p:nvGraphicFramePr>
          <p:cNvPr id="6" name="Group 4"/>
          <p:cNvGraphicFramePr>
            <a:graphicFrameLocks/>
          </p:cNvGraphicFramePr>
          <p:nvPr>
            <p:extLst>
              <p:ext uri="{D42A27DB-BD31-4B8C-83A1-F6EECF244321}">
                <p14:modId xmlns:p14="http://schemas.microsoft.com/office/powerpoint/2010/main" val="1552817591"/>
              </p:ext>
            </p:extLst>
          </p:nvPr>
        </p:nvGraphicFramePr>
        <p:xfrm>
          <a:off x="228600" y="2410718"/>
          <a:ext cx="6378811" cy="3383280"/>
        </p:xfrm>
        <a:graphic>
          <a:graphicData uri="http://schemas.openxmlformats.org/drawingml/2006/table">
            <a:tbl>
              <a:tblPr firstRow="1">
                <a:tableStyleId>{E269D01E-BC32-4049-B463-5C60D7B0CCD2}</a:tableStyleId>
              </a:tblPr>
              <a:tblGrid>
                <a:gridCol w="986768">
                  <a:extLst>
                    <a:ext uri="{9D8B030D-6E8A-4147-A177-3AD203B41FA5}">
                      <a16:colId xmlns:a16="http://schemas.microsoft.com/office/drawing/2014/main" val="20000"/>
                    </a:ext>
                  </a:extLst>
                </a:gridCol>
                <a:gridCol w="2696022">
                  <a:extLst>
                    <a:ext uri="{9D8B030D-6E8A-4147-A177-3AD203B41FA5}">
                      <a16:colId xmlns:a16="http://schemas.microsoft.com/office/drawing/2014/main" val="20001"/>
                    </a:ext>
                  </a:extLst>
                </a:gridCol>
                <a:gridCol w="2696021">
                  <a:extLst>
                    <a:ext uri="{9D8B030D-6E8A-4147-A177-3AD203B41FA5}">
                      <a16:colId xmlns:a16="http://schemas.microsoft.com/office/drawing/2014/main" val="20002"/>
                    </a:ext>
                  </a:extLst>
                </a:gridCol>
              </a:tblGrid>
              <a:tr h="7686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Computation—Slope for Digits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Correct</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Concepts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Applications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Slope for Points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499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1</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0.35</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No data available</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0.60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380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5</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5"/>
                  </a:ext>
                </a:extLst>
              </a:tr>
              <a:tr h="3395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6</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6"/>
                  </a:ext>
                </a:extLst>
              </a:tr>
            </a:tbl>
          </a:graphicData>
        </a:graphic>
      </p:graphicFrame>
      <p:sp>
        <p:nvSpPr>
          <p:cNvPr id="7" name="Rectangle 6"/>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spTree>
    <p:extLst>
      <p:ext uri="{BB962C8B-B14F-4D97-AF65-F5344CB8AC3E}">
        <p14:creationId xmlns:p14="http://schemas.microsoft.com/office/powerpoint/2010/main" val="29261442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192CA0F-A0DA-45A0-9B50-C8079459BB55}"/>
              </a:ext>
            </a:extLst>
          </p:cNvPr>
          <p:cNvSpPr>
            <a:spLocks noGrp="1"/>
          </p:cNvSpPr>
          <p:nvPr>
            <p:ph type="title"/>
          </p:nvPr>
        </p:nvSpPr>
        <p:spPr/>
        <p:txBody>
          <a:bodyPr/>
          <a:lstStyle/>
          <a:p>
            <a:r>
              <a:rPr lang="en-US" dirty="0"/>
              <a:t>Slide 102</a:t>
            </a:r>
          </a:p>
        </p:txBody>
      </p:sp>
      <p:sp>
        <p:nvSpPr>
          <p:cNvPr id="345091" name="Rectangle 3"/>
          <p:cNvSpPr>
            <a:spLocks noGrp="1" noChangeArrowheads="1"/>
          </p:cNvSpPr>
          <p:nvPr>
            <p:ph idx="1"/>
          </p:nvPr>
        </p:nvSpPr>
        <p:spPr>
          <a:xfrm>
            <a:off x="228600" y="1631372"/>
            <a:ext cx="8686800" cy="4453293"/>
          </a:xfrm>
        </p:spPr>
        <p:txBody>
          <a:bodyPr/>
          <a:lstStyle/>
          <a:p>
            <a:pPr lvl="1"/>
            <a:r>
              <a:rPr lang="en-US" dirty="0"/>
              <a:t>Locate slope (i.e., rate of improvement </a:t>
            </a:r>
            <a:r>
              <a:rPr lang="mr-IN" dirty="0"/>
              <a:t>–</a:t>
            </a:r>
            <a:r>
              <a:rPr lang="en-US" dirty="0"/>
              <a:t> ROI)</a:t>
            </a:r>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graphicFrame>
        <p:nvGraphicFramePr>
          <p:cNvPr id="6" name="Group 4"/>
          <p:cNvGraphicFramePr>
            <a:graphicFrameLocks/>
          </p:cNvGraphicFramePr>
          <p:nvPr>
            <p:extLst>
              <p:ext uri="{D42A27DB-BD31-4B8C-83A1-F6EECF244321}">
                <p14:modId xmlns:p14="http://schemas.microsoft.com/office/powerpoint/2010/main" val="2154169855"/>
              </p:ext>
            </p:extLst>
          </p:nvPr>
        </p:nvGraphicFramePr>
        <p:xfrm>
          <a:off x="228600" y="2410718"/>
          <a:ext cx="6378811" cy="3383280"/>
        </p:xfrm>
        <a:graphic>
          <a:graphicData uri="http://schemas.openxmlformats.org/drawingml/2006/table">
            <a:tbl>
              <a:tblPr firstRow="1">
                <a:tableStyleId>{E269D01E-BC32-4049-B463-5C60D7B0CCD2}</a:tableStyleId>
              </a:tblPr>
              <a:tblGrid>
                <a:gridCol w="986768">
                  <a:extLst>
                    <a:ext uri="{9D8B030D-6E8A-4147-A177-3AD203B41FA5}">
                      <a16:colId xmlns:a16="http://schemas.microsoft.com/office/drawing/2014/main" val="20000"/>
                    </a:ext>
                  </a:extLst>
                </a:gridCol>
                <a:gridCol w="2696022">
                  <a:extLst>
                    <a:ext uri="{9D8B030D-6E8A-4147-A177-3AD203B41FA5}">
                      <a16:colId xmlns:a16="http://schemas.microsoft.com/office/drawing/2014/main" val="20001"/>
                    </a:ext>
                  </a:extLst>
                </a:gridCol>
                <a:gridCol w="2696021">
                  <a:extLst>
                    <a:ext uri="{9D8B030D-6E8A-4147-A177-3AD203B41FA5}">
                      <a16:colId xmlns:a16="http://schemas.microsoft.com/office/drawing/2014/main" val="20002"/>
                    </a:ext>
                  </a:extLst>
                </a:gridCol>
              </a:tblGrid>
              <a:tr h="76868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Computation—Slope for Digits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Correct</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Concepts and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Applications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rPr>
                        <a:t>Slope for Points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499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1</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0.35</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No data available</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0.30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0.60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3807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3410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5</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5"/>
                  </a:ext>
                </a:extLst>
              </a:tr>
              <a:tr h="3395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6</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0.40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0.70</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extLst>
                  <a:ext uri="{0D108BD9-81ED-4DB2-BD59-A6C34878D82A}">
                    <a16:rowId xmlns:a16="http://schemas.microsoft.com/office/drawing/2014/main" val="10006"/>
                  </a:ext>
                </a:extLst>
              </a:tr>
            </a:tbl>
          </a:graphicData>
        </a:graphic>
      </p:graphicFrame>
      <p:sp>
        <p:nvSpPr>
          <p:cNvPr id="7" name="Rectangle 6"/>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sp>
        <p:nvSpPr>
          <p:cNvPr id="8" name="Rectangle 7"/>
          <p:cNvSpPr/>
          <p:nvPr/>
        </p:nvSpPr>
        <p:spPr>
          <a:xfrm>
            <a:off x="6785689" y="2673608"/>
            <a:ext cx="2006600" cy="2857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Maria: 2</a:t>
            </a:r>
            <a:r>
              <a:rPr lang="en-US" sz="2400" baseline="30000" dirty="0"/>
              <a:t>nd</a:t>
            </a:r>
            <a:r>
              <a:rPr lang="en-US" sz="2400" dirty="0"/>
              <a:t>-grade student using Computation</a:t>
            </a:r>
          </a:p>
        </p:txBody>
      </p:sp>
      <p:sp>
        <p:nvSpPr>
          <p:cNvPr id="9" name="Oval 8" descr="circle circling grade two computation (slope for digitis correct): .30"/>
          <p:cNvSpPr/>
          <p:nvPr/>
        </p:nvSpPr>
        <p:spPr>
          <a:xfrm>
            <a:off x="1824395" y="3773036"/>
            <a:ext cx="1460500" cy="4699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1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78140BDD-4101-43C8-A244-6F1DE1638934}"/>
              </a:ext>
            </a:extLst>
          </p:cNvPr>
          <p:cNvSpPr>
            <a:spLocks noGrp="1"/>
          </p:cNvSpPr>
          <p:nvPr>
            <p:ph type="title"/>
          </p:nvPr>
        </p:nvSpPr>
        <p:spPr/>
        <p:txBody>
          <a:bodyPr/>
          <a:lstStyle/>
          <a:p>
            <a:r>
              <a:rPr lang="en-US" dirty="0"/>
              <a:t>Slide 103</a:t>
            </a:r>
          </a:p>
        </p:txBody>
      </p:sp>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p:txBody>
      </p:sp>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Tree>
    <p:extLst>
      <p:ext uri="{BB962C8B-B14F-4D97-AF65-F5344CB8AC3E}">
        <p14:creationId xmlns:p14="http://schemas.microsoft.com/office/powerpoint/2010/main" val="13000481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26B3A1F-D56D-490A-9F5E-B7CC0EBF9D26}"/>
              </a:ext>
            </a:extLst>
          </p:cNvPr>
          <p:cNvSpPr>
            <a:spLocks noGrp="1"/>
          </p:cNvSpPr>
          <p:nvPr>
            <p:ph type="title"/>
          </p:nvPr>
        </p:nvSpPr>
        <p:spPr/>
        <p:txBody>
          <a:bodyPr/>
          <a:lstStyle/>
          <a:p>
            <a:r>
              <a:rPr lang="en-US" dirty="0"/>
              <a:t>Slide 104</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endParaRPr lang="en-US" sz="2800" b="1" dirty="0">
                  <a:solidFill>
                    <a:srgbClr val="00B0F0"/>
                  </a:solidFill>
                </a:endParaRPr>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Tree>
    <p:extLst>
      <p:ext uri="{BB962C8B-B14F-4D97-AF65-F5344CB8AC3E}">
        <p14:creationId xmlns:p14="http://schemas.microsoft.com/office/powerpoint/2010/main" val="9366005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maria's progress: number of weeks left in interventions"/>
          <p:cNvGraphicFramePr/>
          <p:nvPr>
            <p:extLst>
              <p:ext uri="{D42A27DB-BD31-4B8C-83A1-F6EECF244321}">
                <p14:modId xmlns:p14="http://schemas.microsoft.com/office/powerpoint/2010/main" val="3995957190"/>
              </p:ext>
            </p:extLst>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ket 4">
            <a:extLst>
              <a:ext uri="{C183D7F6-B498-43B3-948B-1728B52AA6E4}">
                <adec:decorative xmlns:adec="http://schemas.microsoft.com/office/drawing/2017/decorative" val="1"/>
              </a:ext>
            </a:extLst>
          </p:cNvPr>
          <p:cNvSpPr/>
          <p:nvPr/>
        </p:nvSpPr>
        <p:spPr>
          <a:xfrm rot="5400000">
            <a:off x="5946775" y="2892425"/>
            <a:ext cx="495300" cy="4756150"/>
          </a:xfrm>
          <a:prstGeom prst="leftBracket">
            <a:avLst/>
          </a:prstGeom>
          <a:ln w="38100">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330700" y="4653518"/>
            <a:ext cx="4152900" cy="369332"/>
          </a:xfrm>
          <a:prstGeom prst="rect">
            <a:avLst/>
          </a:prstGeom>
          <a:noFill/>
        </p:spPr>
        <p:txBody>
          <a:bodyPr wrap="square" rtlCol="0">
            <a:spAutoFit/>
          </a:bodyPr>
          <a:lstStyle/>
          <a:p>
            <a:r>
              <a:rPr lang="en-US" dirty="0">
                <a:solidFill>
                  <a:srgbClr val="FF9300"/>
                </a:solidFill>
              </a:rPr>
              <a:t>Number of weeks left in intervention</a:t>
            </a:r>
          </a:p>
        </p:txBody>
      </p:sp>
      <p:sp>
        <p:nvSpPr>
          <p:cNvPr id="12" name="Oval 11"/>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2" name="Title 1" hidden="1">
            <a:extLst>
              <a:ext uri="{FF2B5EF4-FFF2-40B4-BE49-F238E27FC236}">
                <a16:creationId xmlns:a16="http://schemas.microsoft.com/office/drawing/2014/main" id="{45169427-75A6-4EBF-A615-DD6BCE510DA4}"/>
              </a:ext>
            </a:extLst>
          </p:cNvPr>
          <p:cNvSpPr>
            <a:spLocks noGrp="1"/>
          </p:cNvSpPr>
          <p:nvPr>
            <p:ph type="title"/>
          </p:nvPr>
        </p:nvSpPr>
        <p:spPr/>
        <p:txBody>
          <a:bodyPr/>
          <a:lstStyle/>
          <a:p>
            <a:r>
              <a:rPr lang="en-US" dirty="0"/>
              <a:t>Slide 105</a:t>
            </a:r>
          </a:p>
        </p:txBody>
      </p:sp>
    </p:spTree>
    <p:extLst>
      <p:ext uri="{BB962C8B-B14F-4D97-AF65-F5344CB8AC3E}">
        <p14:creationId xmlns:p14="http://schemas.microsoft.com/office/powerpoint/2010/main" val="40299186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82320E-7617-4D73-B199-626834A8A189}"/>
              </a:ext>
            </a:extLst>
          </p:cNvPr>
          <p:cNvSpPr>
            <a:spLocks noGrp="1"/>
          </p:cNvSpPr>
          <p:nvPr>
            <p:ph type="title"/>
          </p:nvPr>
        </p:nvSpPr>
        <p:spPr/>
        <p:txBody>
          <a:bodyPr/>
          <a:lstStyle/>
          <a:p>
            <a:r>
              <a:rPr lang="en-US" dirty="0"/>
              <a:t>Slide 106</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r>
                  <a:rPr lang="en-US" sz="2800" b="1" dirty="0">
                    <a:solidFill>
                      <a:srgbClr val="FF9300"/>
                    </a:solidFill>
                  </a:rPr>
                  <a:t> 10 </a:t>
                </a:r>
                <a:r>
                  <a:rPr lang="en-US" sz="2800" b="1" dirty="0"/>
                  <a:t>=</a:t>
                </a:r>
                <a:r>
                  <a:rPr lang="en-US" sz="2800" b="1" dirty="0">
                    <a:solidFill>
                      <a:srgbClr val="FF9300"/>
                    </a:solidFill>
                  </a:rPr>
                  <a:t>  </a:t>
                </a:r>
                <a:r>
                  <a:rPr lang="en-US" sz="2800" b="1" dirty="0">
                    <a:solidFill>
                      <a:srgbClr val="FF8AD8"/>
                    </a:solidFill>
                  </a:rPr>
                  <a:t>3</a:t>
                </a:r>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Tree>
    <p:extLst>
      <p:ext uri="{BB962C8B-B14F-4D97-AF65-F5344CB8AC3E}">
        <p14:creationId xmlns:p14="http://schemas.microsoft.com/office/powerpoint/2010/main" val="7908456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D322E0-93B5-4D7A-A98A-8B3436D543E5}"/>
              </a:ext>
            </a:extLst>
          </p:cNvPr>
          <p:cNvSpPr>
            <a:spLocks noGrp="1"/>
          </p:cNvSpPr>
          <p:nvPr>
            <p:ph type="title"/>
          </p:nvPr>
        </p:nvSpPr>
        <p:spPr/>
        <p:txBody>
          <a:bodyPr/>
          <a:lstStyle/>
          <a:p>
            <a:r>
              <a:rPr lang="en-US" dirty="0"/>
              <a:t>Slide 107</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r>
                  <a:rPr lang="en-US" sz="2800" b="1" dirty="0">
                    <a:solidFill>
                      <a:srgbClr val="FF9300"/>
                    </a:solidFill>
                  </a:rPr>
                  <a:t> 10 </a:t>
                </a:r>
                <a:r>
                  <a:rPr lang="en-US" sz="2800" b="1" dirty="0"/>
                  <a:t>=</a:t>
                </a:r>
                <a:r>
                  <a:rPr lang="en-US" sz="2800" b="1" dirty="0">
                    <a:solidFill>
                      <a:srgbClr val="FF9300"/>
                    </a:solidFill>
                  </a:rPr>
                  <a:t>  </a:t>
                </a:r>
                <a:r>
                  <a:rPr lang="en-US" sz="2800" b="1" dirty="0">
                    <a:solidFill>
                      <a:srgbClr val="FF8AD8"/>
                    </a:solidFill>
                  </a:rPr>
                  <a:t>3</a:t>
                </a:r>
                <a:endParaRPr lang="en-US" sz="2000" dirty="0"/>
              </a:p>
              <a:p>
                <a:pPr marL="458788" lvl="1" indent="-457200">
                  <a:buFont typeface="+mj-lt"/>
                  <a:buAutoNum type="arabicPeriod"/>
                </a:pPr>
                <a:r>
                  <a:rPr lang="en-US" sz="2000" dirty="0"/>
                  <a:t>Add to baseline of progress monitoring scores		</a:t>
                </a:r>
                <a:r>
                  <a:rPr lang="en-US" sz="2800" b="1" dirty="0">
                    <a:solidFill>
                      <a:srgbClr val="FF8AD8"/>
                    </a:solidFill>
                  </a:rPr>
                  <a:t> 3 </a:t>
                </a:r>
                <a:r>
                  <a:rPr lang="en-US" sz="2800" b="1" dirty="0"/>
                  <a:t>+</a:t>
                </a:r>
                <a:endParaRPr lang="en-US" sz="2800" b="1" dirty="0">
                  <a:solidFill>
                    <a:srgbClr val="00B0F0"/>
                  </a:solidFill>
                </a:endParaRPr>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Tree>
    <p:extLst>
      <p:ext uri="{BB962C8B-B14F-4D97-AF65-F5344CB8AC3E}">
        <p14:creationId xmlns:p14="http://schemas.microsoft.com/office/powerpoint/2010/main" val="28254942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maria's progress: baseline 7 +5 + 8 = 20, 20 divided by 3 = 6.7"/>
          <p:cNvGraphicFramePr/>
          <p:nvPr>
            <p:extLst>
              <p:ext uri="{D42A27DB-BD31-4B8C-83A1-F6EECF244321}">
                <p14:modId xmlns:p14="http://schemas.microsoft.com/office/powerpoint/2010/main" val="173303810"/>
              </p:ext>
            </p:extLst>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566571" y="4424918"/>
                <a:ext cx="4152900" cy="646331"/>
              </a:xfrm>
              <a:prstGeom prst="rect">
                <a:avLst/>
              </a:prstGeom>
              <a:noFill/>
            </p:spPr>
            <p:txBody>
              <a:bodyPr wrap="square" rtlCol="0">
                <a:spAutoFit/>
              </a:bodyPr>
              <a:lstStyle/>
              <a:p>
                <a:r>
                  <a:rPr lang="en-US" b="1" dirty="0">
                    <a:solidFill>
                      <a:srgbClr val="00B0F0"/>
                    </a:solidFill>
                  </a:rPr>
                  <a:t>Baseline</a:t>
                </a:r>
                <a:r>
                  <a:rPr lang="en-US" dirty="0">
                    <a:solidFill>
                      <a:srgbClr val="00B0F0"/>
                    </a:solidFill>
                  </a:rPr>
                  <a:t>: 7 + 5 + 8 = 20</a:t>
                </a:r>
              </a:p>
              <a:p>
                <a:r>
                  <a:rPr lang="en-US" dirty="0">
                    <a:solidFill>
                      <a:srgbClr val="00B0F0"/>
                    </a:solidFill>
                  </a:rPr>
                  <a:t>	20 </a:t>
                </a:r>
                <a14:m>
                  <m:oMath xmlns:m="http://schemas.openxmlformats.org/officeDocument/2006/math">
                    <m:r>
                      <a:rPr lang="en-US" i="1">
                        <a:solidFill>
                          <a:srgbClr val="00B0F0"/>
                        </a:solidFill>
                        <a:latin typeface="Cambria Math" charset="0"/>
                      </a:rPr>
                      <m:t>÷</m:t>
                    </m:r>
                    <m:r>
                      <a:rPr lang="en-US" b="0" i="0" smtClean="0">
                        <a:solidFill>
                          <a:srgbClr val="00B0F0"/>
                        </a:solidFill>
                        <a:latin typeface="Cambria Math" charset="0"/>
                      </a:rPr>
                      <m:t>3=6.7</m:t>
                    </m:r>
                  </m:oMath>
                </a14:m>
                <a:r>
                  <a:rPr lang="en-US" dirty="0">
                    <a:solidFill>
                      <a:srgbClr val="00B0F0"/>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66571" y="4424918"/>
                <a:ext cx="4152900" cy="646331"/>
              </a:xfrm>
              <a:prstGeom prst="rect">
                <a:avLst/>
              </a:prstGeom>
              <a:blipFill rotWithShape="0">
                <a:blip r:embed="rId4"/>
                <a:stretch>
                  <a:fillRect l="-1322" t="-6604" b="-13208"/>
                </a:stretch>
              </a:blipFill>
            </p:spPr>
            <p:txBody>
              <a:bodyPr/>
              <a:lstStyle/>
              <a:p>
                <a:r>
                  <a:rPr lang="en-US">
                    <a:noFill/>
                  </a:rPr>
                  <a:t> </a:t>
                </a:r>
              </a:p>
            </p:txBody>
          </p:sp>
        </mc:Fallback>
      </mc:AlternateContent>
      <p:sp>
        <p:nvSpPr>
          <p:cNvPr id="7" name="Oval 6"/>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3" name="Title 2" hidden="1">
            <a:extLst>
              <a:ext uri="{FF2B5EF4-FFF2-40B4-BE49-F238E27FC236}">
                <a16:creationId xmlns:a16="http://schemas.microsoft.com/office/drawing/2014/main" id="{DF6A935D-BB1A-4A0D-B9C8-991621667750}"/>
              </a:ext>
            </a:extLst>
          </p:cNvPr>
          <p:cNvSpPr>
            <a:spLocks noGrp="1"/>
          </p:cNvSpPr>
          <p:nvPr>
            <p:ph type="title"/>
          </p:nvPr>
        </p:nvSpPr>
        <p:spPr/>
        <p:txBody>
          <a:bodyPr/>
          <a:lstStyle/>
          <a:p>
            <a:r>
              <a:rPr lang="en-US" dirty="0"/>
              <a:t>Slide 108</a:t>
            </a:r>
          </a:p>
        </p:txBody>
      </p:sp>
    </p:spTree>
    <p:extLst>
      <p:ext uri="{BB962C8B-B14F-4D97-AF65-F5344CB8AC3E}">
        <p14:creationId xmlns:p14="http://schemas.microsoft.com/office/powerpoint/2010/main" val="5414575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CF5BE6-1110-4946-A365-A6AFFB561E71}"/>
              </a:ext>
            </a:extLst>
          </p:cNvPr>
          <p:cNvSpPr>
            <a:spLocks noGrp="1"/>
          </p:cNvSpPr>
          <p:nvPr>
            <p:ph type="title"/>
          </p:nvPr>
        </p:nvSpPr>
        <p:spPr/>
        <p:txBody>
          <a:bodyPr/>
          <a:lstStyle/>
          <a:p>
            <a:r>
              <a:rPr lang="en-US" dirty="0"/>
              <a:t>Slide 109</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915400" cy="4497388"/>
              </a:xfrm>
            </p:spPr>
            <p:txBody>
              <a:bodyPr>
                <a:normAutofit/>
              </a:bodyPr>
              <a:lstStyle/>
              <a:p>
                <a:pPr marL="458788" lvl="1" indent="-457200">
                  <a:buFont typeface="+mj-lt"/>
                  <a:buAutoNum type="arabicPeriod"/>
                </a:pPr>
                <a:r>
                  <a:rPr lang="en-US" sz="2000" dirty="0"/>
                  <a:t>Locate slope (i.e., rate of improvement </a:t>
                </a:r>
                <a:r>
                  <a:rPr lang="mr-IN" sz="2000" dirty="0"/>
                  <a:t>–</a:t>
                </a:r>
                <a:r>
                  <a:rPr lang="en-US" sz="2000" dirty="0"/>
                  <a:t> ROI) 		</a:t>
                </a:r>
                <a:r>
                  <a:rPr lang="en-US" sz="2800" b="1" dirty="0">
                    <a:solidFill>
                      <a:srgbClr val="00B050"/>
                    </a:solidFill>
                  </a:rPr>
                  <a:t>0.30</a:t>
                </a:r>
              </a:p>
              <a:p>
                <a:pPr marL="458788" lvl="1" indent="-457200">
                  <a:buFont typeface="+mj-lt"/>
                  <a:buAutoNum type="arabicPeriod"/>
                </a:pPr>
                <a:r>
                  <a:rPr lang="en-US" sz="2000" dirty="0"/>
                  <a:t>Multiply ROI by number of weeks left in intervention	</a:t>
                </a:r>
                <a:r>
                  <a:rPr lang="en-US" sz="2800" b="1" dirty="0">
                    <a:solidFill>
                      <a:srgbClr val="00B050"/>
                    </a:solidFill>
                  </a:rPr>
                  <a:t>0.30 </a:t>
                </a:r>
                <a14:m>
                  <m:oMath xmlns:m="http://schemas.openxmlformats.org/officeDocument/2006/math">
                    <m:r>
                      <a:rPr lang="en-US" sz="2800" i="1">
                        <a:latin typeface="Cambria Math" charset="0"/>
                      </a:rPr>
                      <m:t>×</m:t>
                    </m:r>
                  </m:oMath>
                </a14:m>
                <a:r>
                  <a:rPr lang="en-US" sz="2800" b="1" dirty="0">
                    <a:solidFill>
                      <a:srgbClr val="FF9300"/>
                    </a:solidFill>
                  </a:rPr>
                  <a:t> 10 </a:t>
                </a:r>
                <a:r>
                  <a:rPr lang="en-US" sz="2800" b="1" dirty="0"/>
                  <a:t>=</a:t>
                </a:r>
                <a:r>
                  <a:rPr lang="en-US" sz="2800" b="1" dirty="0">
                    <a:solidFill>
                      <a:srgbClr val="FF9300"/>
                    </a:solidFill>
                  </a:rPr>
                  <a:t>  </a:t>
                </a:r>
                <a:r>
                  <a:rPr lang="en-US" sz="2800" b="1" dirty="0">
                    <a:solidFill>
                      <a:srgbClr val="FF8AD8"/>
                    </a:solidFill>
                  </a:rPr>
                  <a:t>3</a:t>
                </a:r>
                <a:endParaRPr lang="en-US" sz="2000" dirty="0"/>
              </a:p>
              <a:p>
                <a:pPr marL="458788" lvl="1" indent="-457200">
                  <a:buFont typeface="+mj-lt"/>
                  <a:buAutoNum type="arabicPeriod"/>
                </a:pPr>
                <a:r>
                  <a:rPr lang="en-US" sz="2000" dirty="0"/>
                  <a:t>Add to baseline of progress monitoring scores		</a:t>
                </a:r>
                <a:r>
                  <a:rPr lang="en-US" sz="2800" b="1" dirty="0">
                    <a:solidFill>
                      <a:srgbClr val="FF8AD8"/>
                    </a:solidFill>
                  </a:rPr>
                  <a:t> 3 </a:t>
                </a:r>
                <a:r>
                  <a:rPr lang="en-US" sz="2800" b="1" dirty="0"/>
                  <a:t>+</a:t>
                </a:r>
                <a:r>
                  <a:rPr lang="en-US" sz="2800" b="1" dirty="0">
                    <a:solidFill>
                      <a:srgbClr val="FF8AD8"/>
                    </a:solidFill>
                  </a:rPr>
                  <a:t> </a:t>
                </a:r>
                <a:r>
                  <a:rPr lang="en-US" sz="2800" b="1" dirty="0">
                    <a:solidFill>
                      <a:srgbClr val="00B0F0"/>
                    </a:solidFill>
                  </a:rPr>
                  <a:t>6.7 </a:t>
                </a:r>
                <a:r>
                  <a:rPr lang="en-US" sz="2800" b="1" dirty="0"/>
                  <a:t>= </a:t>
                </a:r>
                <a:r>
                  <a:rPr lang="en-US" sz="2800" b="1" dirty="0">
                    <a:solidFill>
                      <a:schemeClr val="accent4"/>
                    </a:solidFill>
                  </a:rPr>
                  <a:t>9.7</a:t>
                </a:r>
                <a:r>
                  <a:rPr lang="en-US" sz="2800" b="1" dirty="0">
                    <a:solidFill>
                      <a:srgbClr val="00B0F0"/>
                    </a:solidFill>
                  </a:rPr>
                  <a:t> </a:t>
                </a:r>
              </a:p>
            </p:txBody>
          </p:sp>
        </mc:Choice>
        <mc:Fallback xmlns="">
          <p:sp>
            <p:nvSpPr>
              <p:cNvPr id="345091" name="Rectangle 3"/>
              <p:cNvSpPr>
                <a:spLocks noGrp="1" noRot="1" noChangeAspect="1" noMove="1" noResize="1" noEditPoints="1" noAdjustHandles="1" noChangeArrowheads="1" noChangeShapeType="1" noTextEdit="1"/>
              </p:cNvSpPr>
              <p:nvPr>
                <p:ph idx="1"/>
              </p:nvPr>
            </p:nvSpPr>
            <p:spPr>
              <a:xfrm>
                <a:off x="228600" y="1587500"/>
                <a:ext cx="8915400" cy="4497166"/>
              </a:xfrm>
              <a:blipFill rotWithShape="0">
                <a:blip r:embed="rId3"/>
                <a:stretch>
                  <a:fillRect l="-684" t="-1355"/>
                </a:stretch>
              </a:blipFill>
            </p:spPr>
            <p:txBody>
              <a:bodyPr/>
              <a:lstStyle/>
              <a:p>
                <a:r>
                  <a:rPr lang="en-US">
                    <a:noFill/>
                  </a:rPr>
                  <a:t> </a:t>
                </a:r>
              </a:p>
            </p:txBody>
          </p:sp>
        </mc:Fallback>
      </mc:AlternateContent>
      <p:sp>
        <p:nvSpPr>
          <p:cNvPr id="5" name="Oval 4"/>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Tree>
    <p:extLst>
      <p:ext uri="{BB962C8B-B14F-4D97-AF65-F5344CB8AC3E}">
        <p14:creationId xmlns:p14="http://schemas.microsoft.com/office/powerpoint/2010/main" val="110071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1</a:t>
            </a:r>
          </a:p>
        </p:txBody>
      </p:sp>
      <p:sp>
        <p:nvSpPr>
          <p:cNvPr id="3" name="Title 2" hidden="1">
            <a:extLst>
              <a:ext uri="{FF2B5EF4-FFF2-40B4-BE49-F238E27FC236}">
                <a16:creationId xmlns:a16="http://schemas.microsoft.com/office/drawing/2014/main" id="{19170595-47A2-401D-BEAA-64E79AF7CEEC}"/>
              </a:ext>
            </a:extLst>
          </p:cNvPr>
          <p:cNvSpPr>
            <a:spLocks noGrp="1"/>
          </p:cNvSpPr>
          <p:nvPr>
            <p:ph type="title"/>
          </p:nvPr>
        </p:nvSpPr>
        <p:spPr/>
        <p:txBody>
          <a:bodyPr/>
          <a:lstStyle/>
          <a:p>
            <a:r>
              <a:rPr lang="en-US" dirty="0"/>
              <a:t>Slide 11</a:t>
            </a:r>
          </a:p>
        </p:txBody>
      </p:sp>
    </p:spTree>
    <p:extLst>
      <p:ext uri="{BB962C8B-B14F-4D97-AF65-F5344CB8AC3E}">
        <p14:creationId xmlns:p14="http://schemas.microsoft.com/office/powerpoint/2010/main" val="23910863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8600" y="22769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graphicFrame>
        <p:nvGraphicFramePr>
          <p:cNvPr id="8" name="Chart 7" descr="maria's progress with goal line "/>
          <p:cNvGraphicFramePr/>
          <p:nvPr>
            <p:extLst>
              <p:ext uri="{D42A27DB-BD31-4B8C-83A1-F6EECF244321}">
                <p14:modId xmlns:p14="http://schemas.microsoft.com/office/powerpoint/2010/main" val="1536984995"/>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293100" y="4843780"/>
            <a:ext cx="698500" cy="461665"/>
          </a:xfrm>
          <a:prstGeom prst="rect">
            <a:avLst/>
          </a:prstGeom>
          <a:noFill/>
        </p:spPr>
        <p:txBody>
          <a:bodyPr wrap="square" rtlCol="0">
            <a:spAutoFit/>
          </a:bodyPr>
          <a:lstStyle/>
          <a:p>
            <a:r>
              <a:rPr lang="en-US" sz="2400" b="1" dirty="0">
                <a:solidFill>
                  <a:srgbClr val="00B050"/>
                </a:solidFill>
              </a:rPr>
              <a:t>X</a:t>
            </a:r>
          </a:p>
        </p:txBody>
      </p:sp>
      <p:cxnSp>
        <p:nvCxnSpPr>
          <p:cNvPr id="9" name="Straight Connector 8">
            <a:extLst>
              <a:ext uri="{C183D7F6-B498-43B3-948B-1728B52AA6E4}">
                <adec:decorative xmlns:adec="http://schemas.microsoft.com/office/drawing/2017/decorative" val="1"/>
              </a:ext>
            </a:extLst>
          </p:cNvPr>
          <p:cNvCxnSpPr/>
          <p:nvPr/>
        </p:nvCxnSpPr>
        <p:spPr>
          <a:xfrm flipH="1">
            <a:off x="2882900" y="5067300"/>
            <a:ext cx="5626100" cy="225445"/>
          </a:xfrm>
          <a:prstGeom prst="line">
            <a:avLst/>
          </a:prstGeom>
          <a:ln w="3492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4E97A8D3-60AA-44EF-887A-8E830AEEFA19}"/>
              </a:ext>
            </a:extLst>
          </p:cNvPr>
          <p:cNvSpPr>
            <a:spLocks noGrp="1"/>
          </p:cNvSpPr>
          <p:nvPr>
            <p:ph type="title"/>
          </p:nvPr>
        </p:nvSpPr>
        <p:spPr/>
        <p:txBody>
          <a:bodyPr/>
          <a:lstStyle/>
          <a:p>
            <a:r>
              <a:rPr lang="en-US" dirty="0"/>
              <a:t>Slide 110</a:t>
            </a:r>
          </a:p>
        </p:txBody>
      </p:sp>
      <p:sp>
        <p:nvSpPr>
          <p:cNvPr id="11" name="Rectangle 3"/>
          <p:cNvSpPr>
            <a:spLocks noGrp="1" noChangeArrowheads="1"/>
          </p:cNvSpPr>
          <p:nvPr>
            <p:ph idx="4294967295"/>
          </p:nvPr>
        </p:nvSpPr>
        <p:spPr>
          <a:xfrm>
            <a:off x="0" y="1219200"/>
            <a:ext cx="8686800" cy="4089400"/>
          </a:xfrm>
        </p:spPr>
        <p:txBody>
          <a:bodyPr>
            <a:normAutofit/>
          </a:bodyPr>
          <a:lstStyle/>
          <a:p>
            <a:pPr marL="458788" lvl="1" indent="-457200">
              <a:buFont typeface="+mj-lt"/>
              <a:buAutoNum type="arabicPeriod" startAt="4"/>
            </a:pPr>
            <a:r>
              <a:rPr lang="en-US" sz="2000" dirty="0"/>
              <a:t>Mark goal on student graph with an X</a:t>
            </a:r>
          </a:p>
          <a:p>
            <a:pPr marL="458788" lvl="1" indent="-457200">
              <a:buFont typeface="+mj-lt"/>
              <a:buAutoNum type="arabicPeriod" startAt="4"/>
            </a:pPr>
            <a:r>
              <a:rPr lang="en-US" sz="2000" dirty="0"/>
              <a:t>Draw goal-line from baseline progress monitoring scores to X</a:t>
            </a:r>
          </a:p>
          <a:p>
            <a:endParaRPr lang="en-US" dirty="0"/>
          </a:p>
        </p:txBody>
      </p:sp>
    </p:spTree>
    <p:extLst>
      <p:ext uri="{BB962C8B-B14F-4D97-AF65-F5344CB8AC3E}">
        <p14:creationId xmlns:p14="http://schemas.microsoft.com/office/powerpoint/2010/main" val="31545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dissolv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ED50E6-B082-4BD4-8A54-B4894806638A}"/>
              </a:ext>
            </a:extLst>
          </p:cNvPr>
          <p:cNvSpPr>
            <a:spLocks noGrp="1"/>
          </p:cNvSpPr>
          <p:nvPr>
            <p:ph type="title"/>
          </p:nvPr>
        </p:nvSpPr>
        <p:spPr/>
        <p:txBody>
          <a:bodyPr/>
          <a:lstStyle/>
          <a:p>
            <a:r>
              <a:rPr lang="en-US" dirty="0"/>
              <a:t>Slide 111</a:t>
            </a:r>
          </a:p>
        </p:txBody>
      </p:sp>
      <p:sp>
        <p:nvSpPr>
          <p:cNvPr id="3" name="Content Placeholder 2"/>
          <p:cNvSpPr>
            <a:spLocks noGrp="1"/>
          </p:cNvSpPr>
          <p:nvPr>
            <p:ph idx="4294967295"/>
          </p:nvPr>
        </p:nvSpPr>
        <p:spPr>
          <a:xfrm>
            <a:off x="0" y="1366838"/>
            <a:ext cx="8686800" cy="3725862"/>
          </a:xfrm>
        </p:spPr>
        <p:txBody>
          <a:bodyPr/>
          <a:lstStyle/>
          <a:p>
            <a:pPr>
              <a:buClr>
                <a:srgbClr val="FF9300"/>
              </a:buClr>
            </a:pPr>
            <a:r>
              <a:rPr lang="en-US" dirty="0"/>
              <a:t>Using Lincoln’s graph, mark the goal using slope (ROI) with the provided information.</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#8c</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23890321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3" name="Content Placeholder 2"/>
          <p:cNvSpPr>
            <a:spLocks noGrp="1"/>
          </p:cNvSpPr>
          <p:nvPr>
            <p:ph idx="1"/>
          </p:nvPr>
        </p:nvSpPr>
        <p:spPr/>
        <p:txBody>
          <a:bodyPr/>
          <a:lstStyle/>
          <a:p>
            <a:r>
              <a:rPr lang="en-US" dirty="0"/>
              <a:t>Several options for setting goals</a:t>
            </a:r>
          </a:p>
        </p:txBody>
      </p:sp>
      <p:sp>
        <p:nvSpPr>
          <p:cNvPr id="5" name="Oval 4"/>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6" name="Oval 5"/>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7" name="Oval 6"/>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355347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A3D012-F5CB-4E07-B349-615D873EA209}"/>
              </a:ext>
            </a:extLst>
          </p:cNvPr>
          <p:cNvSpPr>
            <a:spLocks noGrp="1"/>
          </p:cNvSpPr>
          <p:nvPr>
            <p:ph type="title"/>
          </p:nvPr>
        </p:nvSpPr>
        <p:spPr/>
        <p:txBody>
          <a:bodyPr/>
          <a:lstStyle/>
          <a:p>
            <a:r>
              <a:rPr lang="en-US" dirty="0"/>
              <a:t>Slide 113</a:t>
            </a:r>
          </a:p>
        </p:txBody>
      </p:sp>
      <p:sp>
        <p:nvSpPr>
          <p:cNvPr id="345091" name="Rectangle 3"/>
          <p:cNvSpPr>
            <a:spLocks noGrp="1" noChangeArrowheads="1"/>
          </p:cNvSpPr>
          <p:nvPr>
            <p:ph idx="4294967295"/>
          </p:nvPr>
        </p:nvSpPr>
        <p:spPr>
          <a:xfrm>
            <a:off x="197429" y="1587500"/>
            <a:ext cx="8686800" cy="4497388"/>
          </a:xfrm>
        </p:spPr>
        <p:txBody>
          <a:bodyPr>
            <a:normAutofit/>
          </a:bodyPr>
          <a:lstStyle/>
          <a:p>
            <a:pPr marL="457200" indent="-457200">
              <a:buClr>
                <a:schemeClr val="bg1"/>
              </a:buClr>
              <a:buAutoNum type="arabicPeriod"/>
            </a:pPr>
            <a:r>
              <a:rPr lang="en-US" dirty="0"/>
              <a:t>Identify student’s (slope) </a:t>
            </a:r>
          </a:p>
          <a:p>
            <a:pPr marL="457200" indent="-457200">
              <a:buClr>
                <a:schemeClr val="bg1"/>
              </a:buClr>
              <a:buAutoNum type="arabicPeriod"/>
            </a:pPr>
            <a:r>
              <a:rPr lang="en-US" dirty="0"/>
              <a:t>Multiply slope by 1.5</a:t>
            </a:r>
          </a:p>
          <a:p>
            <a:pPr marL="457200" indent="-457200">
              <a:buClr>
                <a:schemeClr val="bg1"/>
              </a:buClr>
              <a:buAutoNum type="arabicPeriod"/>
            </a:pPr>
            <a:r>
              <a:rPr lang="en-US" dirty="0"/>
              <a:t>Multiply by number of weeks until end of intervention</a:t>
            </a:r>
          </a:p>
          <a:p>
            <a:pPr marL="457200" indent="-457200">
              <a:buClr>
                <a:schemeClr val="bg1"/>
              </a:buClr>
              <a:buAutoNum type="arabicPeriod"/>
            </a:pPr>
            <a:r>
              <a:rPr lang="en-US" dirty="0"/>
              <a:t>Add to student’s baseline score</a:t>
            </a:r>
          </a:p>
          <a:p>
            <a:pPr marL="458788" lvl="1" indent="-457200">
              <a:buFont typeface="+mj-lt"/>
              <a:buAutoNum type="arabicPeriod" startAt="5"/>
            </a:pPr>
            <a:r>
              <a:rPr lang="en-US" dirty="0"/>
              <a:t>Mark goal on student graph with an X</a:t>
            </a:r>
          </a:p>
          <a:p>
            <a:pPr marL="458788" lvl="1" indent="-457200">
              <a:buFont typeface="+mj-lt"/>
              <a:buAutoNum type="arabicPeriod" startAt="5"/>
            </a:pPr>
            <a:r>
              <a:rPr lang="en-US" dirty="0"/>
              <a:t>Draw goal-line from baseline progress monitoring scores to X</a:t>
            </a:r>
          </a:p>
          <a:p>
            <a:endParaRPr lang="en-US" dirty="0"/>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12767420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AB4D95A-4DF7-4BB9-958E-D16C2C947C7B}"/>
              </a:ext>
            </a:extLst>
          </p:cNvPr>
          <p:cNvSpPr>
            <a:spLocks noGrp="1"/>
          </p:cNvSpPr>
          <p:nvPr>
            <p:ph type="title"/>
          </p:nvPr>
        </p:nvSpPr>
        <p:spPr/>
        <p:txBody>
          <a:bodyPr/>
          <a:lstStyle/>
          <a:p>
            <a:r>
              <a:rPr lang="en-US" dirty="0"/>
              <a:t>Slide 114</a:t>
            </a:r>
          </a:p>
        </p:txBody>
      </p:sp>
      <p:sp>
        <p:nvSpPr>
          <p:cNvPr id="345091" name="Rectangle 3"/>
          <p:cNvSpPr>
            <a:spLocks noGrp="1" noChangeArrowheads="1"/>
          </p:cNvSpPr>
          <p:nvPr>
            <p:ph idx="4294967295"/>
          </p:nvPr>
        </p:nvSpPr>
        <p:spPr>
          <a:xfrm>
            <a:off x="197429" y="1587500"/>
            <a:ext cx="8686800" cy="4497388"/>
          </a:xfrm>
        </p:spPr>
        <p:txBody>
          <a:bodyPr>
            <a:normAutofit/>
          </a:bodyPr>
          <a:lstStyle/>
          <a:p>
            <a:pPr marL="457200" indent="-457200">
              <a:buClr>
                <a:schemeClr val="bg1"/>
              </a:buClr>
              <a:buAutoNum type="arabicPeriod"/>
            </a:pPr>
            <a:r>
              <a:rPr lang="en-US" dirty="0"/>
              <a:t>Identify student’s (slope) </a:t>
            </a:r>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5" name="Rectangle 4"/>
          <p:cNvSpPr/>
          <p:nvPr/>
        </p:nvSpPr>
        <p:spPr>
          <a:xfrm>
            <a:off x="2400300" y="2157191"/>
            <a:ext cx="4343400" cy="12344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SLOPE CALCULATION:</a:t>
            </a:r>
          </a:p>
          <a:p>
            <a:pPr algn="ctr"/>
            <a:r>
              <a:rPr lang="en-US" sz="2400" u="sng" dirty="0">
                <a:solidFill>
                  <a:schemeClr val="bg1"/>
                </a:solidFill>
              </a:rPr>
              <a:t>3</a:t>
            </a:r>
            <a:r>
              <a:rPr lang="en-US" sz="2400" u="sng" baseline="30000" dirty="0">
                <a:solidFill>
                  <a:schemeClr val="bg1"/>
                </a:solidFill>
              </a:rPr>
              <a:t>rd</a:t>
            </a:r>
            <a:r>
              <a:rPr lang="en-US" sz="2400" u="sng" dirty="0">
                <a:solidFill>
                  <a:schemeClr val="bg1"/>
                </a:solidFill>
              </a:rPr>
              <a:t> median </a:t>
            </a:r>
            <a:r>
              <a:rPr lang="mr-IN" sz="2400" u="sng" dirty="0">
                <a:solidFill>
                  <a:schemeClr val="bg1"/>
                </a:solidFill>
              </a:rPr>
              <a:t>–</a:t>
            </a:r>
            <a:r>
              <a:rPr lang="en-US" sz="2400" u="sng" dirty="0">
                <a:solidFill>
                  <a:schemeClr val="bg1"/>
                </a:solidFill>
              </a:rPr>
              <a:t> 1</a:t>
            </a:r>
            <a:r>
              <a:rPr lang="en-US" sz="2400" u="sng" baseline="30000" dirty="0">
                <a:solidFill>
                  <a:schemeClr val="bg1"/>
                </a:solidFill>
              </a:rPr>
              <a:t>st</a:t>
            </a:r>
            <a:r>
              <a:rPr lang="en-US" sz="2400" u="sng" dirty="0">
                <a:solidFill>
                  <a:schemeClr val="bg1"/>
                </a:solidFill>
              </a:rPr>
              <a:t> median</a:t>
            </a:r>
          </a:p>
          <a:p>
            <a:pPr algn="ctr"/>
            <a:r>
              <a:rPr lang="en-US" sz="2400" dirty="0">
                <a:solidFill>
                  <a:schemeClr val="bg1"/>
                </a:solidFill>
              </a:rPr>
              <a:t>#data points </a:t>
            </a:r>
            <a:r>
              <a:rPr lang="mr-IN" sz="2400" dirty="0">
                <a:solidFill>
                  <a:schemeClr val="bg1"/>
                </a:solidFill>
              </a:rPr>
              <a:t>–</a:t>
            </a:r>
            <a:r>
              <a:rPr lang="en-US" sz="2400" dirty="0">
                <a:solidFill>
                  <a:schemeClr val="bg1"/>
                </a:solidFill>
              </a:rPr>
              <a:t> 1 </a:t>
            </a:r>
          </a:p>
        </p:txBody>
      </p:sp>
    </p:spTree>
    <p:extLst>
      <p:ext uri="{BB962C8B-B14F-4D97-AF65-F5344CB8AC3E}">
        <p14:creationId xmlns:p14="http://schemas.microsoft.com/office/powerpoint/2010/main" val="22494409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9EA076-F5FC-4B76-BF7E-692DB42E1095}"/>
              </a:ext>
            </a:extLst>
          </p:cNvPr>
          <p:cNvSpPr>
            <a:spLocks noGrp="1"/>
          </p:cNvSpPr>
          <p:nvPr>
            <p:ph type="title"/>
          </p:nvPr>
        </p:nvSpPr>
        <p:spPr/>
        <p:txBody>
          <a:bodyPr/>
          <a:lstStyle/>
          <a:p>
            <a:r>
              <a:rPr lang="en-US" dirty="0"/>
              <a:t>Slide 115</a:t>
            </a:r>
          </a:p>
        </p:txBody>
      </p:sp>
      <p:sp>
        <p:nvSpPr>
          <p:cNvPr id="345091" name="Rectangle 3"/>
          <p:cNvSpPr>
            <a:spLocks noGrp="1" noChangeArrowheads="1"/>
          </p:cNvSpPr>
          <p:nvPr>
            <p:ph idx="4294967295"/>
          </p:nvPr>
        </p:nvSpPr>
        <p:spPr>
          <a:xfrm>
            <a:off x="0" y="1587500"/>
            <a:ext cx="8686800" cy="4497388"/>
          </a:xfrm>
        </p:spPr>
        <p:txBody>
          <a:bodyPr>
            <a:normAutofit/>
          </a:bodyPr>
          <a:lstStyle/>
          <a:p>
            <a:pPr marL="457200" indent="-457200">
              <a:buClr>
                <a:schemeClr val="bg1"/>
              </a:buClr>
              <a:buAutoNum type="arabicPeriod"/>
            </a:pPr>
            <a:r>
              <a:rPr lang="en-US" dirty="0"/>
              <a:t>Identify student’s (slope) </a:t>
            </a:r>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graphicFrame>
        <p:nvGraphicFramePr>
          <p:cNvPr id="6" name="Chart 5" descr="maria's progress with slope calculation"/>
          <p:cNvGraphicFramePr/>
          <p:nvPr>
            <p:extLst>
              <p:ext uri="{D42A27DB-BD31-4B8C-83A1-F6EECF244321}">
                <p14:modId xmlns:p14="http://schemas.microsoft.com/office/powerpoint/2010/main" val="2224360229"/>
              </p:ext>
            </p:extLst>
          </p:nvPr>
        </p:nvGraphicFramePr>
        <p:xfrm>
          <a:off x="228600" y="2020666"/>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470400" y="569643"/>
            <a:ext cx="4343400" cy="12344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SLOPE CALCULATION:</a:t>
            </a:r>
          </a:p>
          <a:p>
            <a:pPr algn="ctr"/>
            <a:r>
              <a:rPr lang="en-US" sz="2400" u="sng" dirty="0">
                <a:solidFill>
                  <a:schemeClr val="bg1"/>
                </a:solidFill>
              </a:rPr>
              <a:t>3</a:t>
            </a:r>
            <a:r>
              <a:rPr lang="en-US" sz="2400" u="sng" baseline="30000" dirty="0">
                <a:solidFill>
                  <a:schemeClr val="bg1"/>
                </a:solidFill>
              </a:rPr>
              <a:t>rd</a:t>
            </a:r>
            <a:r>
              <a:rPr lang="en-US" sz="2400" u="sng" dirty="0">
                <a:solidFill>
                  <a:schemeClr val="bg1"/>
                </a:solidFill>
              </a:rPr>
              <a:t> median </a:t>
            </a:r>
            <a:r>
              <a:rPr lang="mr-IN" sz="2400" u="sng" dirty="0">
                <a:solidFill>
                  <a:schemeClr val="bg1"/>
                </a:solidFill>
              </a:rPr>
              <a:t>–</a:t>
            </a:r>
            <a:r>
              <a:rPr lang="en-US" sz="2400" u="sng" dirty="0">
                <a:solidFill>
                  <a:schemeClr val="bg1"/>
                </a:solidFill>
              </a:rPr>
              <a:t> 1</a:t>
            </a:r>
            <a:r>
              <a:rPr lang="en-US" sz="2400" u="sng" baseline="30000" dirty="0">
                <a:solidFill>
                  <a:schemeClr val="bg1"/>
                </a:solidFill>
              </a:rPr>
              <a:t>st</a:t>
            </a:r>
            <a:r>
              <a:rPr lang="en-US" sz="2400" u="sng" dirty="0">
                <a:solidFill>
                  <a:schemeClr val="bg1"/>
                </a:solidFill>
              </a:rPr>
              <a:t> median</a:t>
            </a:r>
          </a:p>
          <a:p>
            <a:pPr algn="ctr"/>
            <a:r>
              <a:rPr lang="en-US" sz="2400" dirty="0">
                <a:solidFill>
                  <a:schemeClr val="bg1"/>
                </a:solidFill>
              </a:rPr>
              <a:t>#data points </a:t>
            </a:r>
            <a:r>
              <a:rPr lang="mr-IN" sz="2400" dirty="0">
                <a:solidFill>
                  <a:schemeClr val="bg1"/>
                </a:solidFill>
              </a:rPr>
              <a:t>–</a:t>
            </a:r>
            <a:r>
              <a:rPr lang="en-US" sz="2400" dirty="0">
                <a:solidFill>
                  <a:schemeClr val="bg1"/>
                </a:solidFill>
              </a:rPr>
              <a:t> 1 </a:t>
            </a:r>
          </a:p>
        </p:txBody>
      </p:sp>
      <p:cxnSp>
        <p:nvCxnSpPr>
          <p:cNvPr id="3" name="Straight Connector 2">
            <a:extLst>
              <a:ext uri="{C183D7F6-B498-43B3-948B-1728B52AA6E4}">
                <adec:decorative xmlns:adec="http://schemas.microsoft.com/office/drawing/2017/decorative" val="1"/>
              </a:ext>
            </a:extLst>
          </p:cNvPr>
          <p:cNvCxnSpPr/>
          <p:nvPr/>
        </p:nvCxnSpPr>
        <p:spPr>
          <a:xfrm flipV="1">
            <a:off x="1651000" y="2679700"/>
            <a:ext cx="0" cy="303530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2908300" y="4165600"/>
                <a:ext cx="2374900"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(8 + 5) </a:t>
                </a:r>
                <a14:m>
                  <m:oMath xmlns:m="http://schemas.openxmlformats.org/officeDocument/2006/math">
                    <m:r>
                      <a:rPr lang="en-US" sz="2000" i="1">
                        <a:latin typeface="Cambria Math" panose="02040503050406030204" pitchFamily="18" charset="0"/>
                      </a:rPr>
                      <m:t>÷</m:t>
                    </m:r>
                  </m:oMath>
                </a14:m>
                <a:r>
                  <a:rPr lang="en-US" sz="2000" dirty="0"/>
                  <a:t> 2 =  6.5</a:t>
                </a:r>
              </a:p>
            </p:txBody>
          </p:sp>
        </mc:Choice>
        <mc:Fallback xmlns="">
          <p:sp>
            <p:nvSpPr>
              <p:cNvPr id="8" name="Rectangle 7"/>
              <p:cNvSpPr>
                <a:spLocks noRot="1" noChangeAspect="1" noMove="1" noResize="1" noEditPoints="1" noAdjustHandles="1" noChangeArrowheads="1" noChangeShapeType="1" noTextEdit="1"/>
              </p:cNvSpPr>
              <p:nvPr/>
            </p:nvSpPr>
            <p:spPr>
              <a:xfrm>
                <a:off x="2908300" y="4165600"/>
                <a:ext cx="2374900" cy="617220"/>
              </a:xfrm>
              <a:prstGeom prst="rect">
                <a:avLst/>
              </a:prstGeom>
              <a:blipFill rotWithShape="0">
                <a:blip r:embed="rId4"/>
                <a:stretch>
                  <a:fillRect/>
                </a:stretch>
              </a:blipFill>
              <a:ln>
                <a:noFill/>
              </a:ln>
            </p:spPr>
            <p:txBody>
              <a:bodyPr/>
              <a:lstStyle/>
              <a:p>
                <a:r>
                  <a:rPr lang="en-US">
                    <a:noFill/>
                  </a:rPr>
                  <a:t> </a:t>
                </a:r>
              </a:p>
            </p:txBody>
          </p:sp>
        </mc:Fallback>
      </mc:AlternateContent>
      <p:cxnSp>
        <p:nvCxnSpPr>
          <p:cNvPr id="9" name="Straight Connector 8">
            <a:extLst>
              <a:ext uri="{C183D7F6-B498-43B3-948B-1728B52AA6E4}">
                <adec:decorative xmlns:adec="http://schemas.microsoft.com/office/drawing/2017/decorative" val="1"/>
              </a:ext>
            </a:extLst>
          </p:cNvPr>
          <p:cNvCxnSpPr/>
          <p:nvPr/>
        </p:nvCxnSpPr>
        <p:spPr>
          <a:xfrm flipV="1">
            <a:off x="2628900" y="2679700"/>
            <a:ext cx="0" cy="303530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558799" y="3487324"/>
                <a:ext cx="2374900"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(4 + 5) </a:t>
                </a:r>
                <a14:m>
                  <m:oMath xmlns:m="http://schemas.openxmlformats.org/officeDocument/2006/math">
                    <m:r>
                      <a:rPr lang="en-US" sz="2000" i="1">
                        <a:latin typeface="Cambria Math" panose="02040503050406030204" pitchFamily="18" charset="0"/>
                      </a:rPr>
                      <m:t>÷</m:t>
                    </m:r>
                  </m:oMath>
                </a14:m>
                <a:r>
                  <a:rPr lang="en-US" sz="2000" dirty="0"/>
                  <a:t> 2 =  4.5</a:t>
                </a:r>
              </a:p>
            </p:txBody>
          </p:sp>
        </mc:Choice>
        <mc:Fallback xmlns="">
          <p:sp>
            <p:nvSpPr>
              <p:cNvPr id="10" name="Rectangle 9"/>
              <p:cNvSpPr>
                <a:spLocks noRot="1" noChangeAspect="1" noMove="1" noResize="1" noEditPoints="1" noAdjustHandles="1" noChangeArrowheads="1" noChangeShapeType="1" noTextEdit="1"/>
              </p:cNvSpPr>
              <p:nvPr/>
            </p:nvSpPr>
            <p:spPr>
              <a:xfrm>
                <a:off x="558799" y="3487324"/>
                <a:ext cx="2374900" cy="617220"/>
              </a:xfrm>
              <a:prstGeom prst="rect">
                <a:avLst/>
              </a:prstGeom>
              <a:blipFill rotWithShape="0">
                <a:blip r:embed="rId5"/>
                <a:stretch>
                  <a:fillRect/>
                </a:stretch>
              </a:blipFill>
              <a:ln>
                <a:noFill/>
              </a:ln>
            </p:spPr>
            <p:txBody>
              <a:bodyPr/>
              <a:lstStyle/>
              <a:p>
                <a:r>
                  <a:rPr lang="en-US">
                    <a:noFill/>
                  </a:rPr>
                  <a:t> </a:t>
                </a:r>
              </a:p>
            </p:txBody>
          </p:sp>
        </mc:Fallback>
      </mc:AlternateContent>
      <p:sp>
        <p:nvSpPr>
          <p:cNvPr id="11" name="Rectangle 10"/>
          <p:cNvSpPr/>
          <p:nvPr/>
        </p:nvSpPr>
        <p:spPr>
          <a:xfrm>
            <a:off x="5705763" y="2679700"/>
            <a:ext cx="2413000"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bg1"/>
                </a:solidFill>
              </a:rPr>
              <a:t>6.5 </a:t>
            </a:r>
            <a:r>
              <a:rPr lang="mr-IN" sz="2000" b="1" u="sng" dirty="0">
                <a:solidFill>
                  <a:schemeClr val="bg1"/>
                </a:solidFill>
              </a:rPr>
              <a:t>–</a:t>
            </a:r>
            <a:r>
              <a:rPr lang="en-US" sz="2000" b="1" u="sng" dirty="0">
                <a:solidFill>
                  <a:schemeClr val="bg1"/>
                </a:solidFill>
              </a:rPr>
              <a:t> 4.5</a:t>
            </a:r>
          </a:p>
          <a:p>
            <a:pPr algn="ctr"/>
            <a:r>
              <a:rPr lang="en-US" sz="2000" b="1" dirty="0">
                <a:solidFill>
                  <a:schemeClr val="bg1"/>
                </a:solidFill>
              </a:rPr>
              <a:t>6 </a:t>
            </a:r>
            <a:r>
              <a:rPr lang="mr-IN" sz="2000" b="1" dirty="0">
                <a:solidFill>
                  <a:schemeClr val="bg1"/>
                </a:solidFill>
              </a:rPr>
              <a:t>–</a:t>
            </a:r>
            <a:r>
              <a:rPr lang="en-US" sz="2000" b="1" dirty="0">
                <a:solidFill>
                  <a:schemeClr val="bg1"/>
                </a:solidFill>
              </a:rPr>
              <a:t> 1  </a:t>
            </a:r>
            <a:endParaRPr lang="en-US" sz="2000" dirty="0"/>
          </a:p>
        </p:txBody>
      </p:sp>
      <p:sp>
        <p:nvSpPr>
          <p:cNvPr id="12" name="Rectangle 11"/>
          <p:cNvSpPr/>
          <p:nvPr/>
        </p:nvSpPr>
        <p:spPr>
          <a:xfrm>
            <a:off x="6232812" y="3421476"/>
            <a:ext cx="1358901" cy="6172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0.4</a:t>
            </a:r>
            <a:endParaRPr lang="en-US" sz="2800" dirty="0"/>
          </a:p>
        </p:txBody>
      </p:sp>
    </p:spTree>
    <p:extLst>
      <p:ext uri="{BB962C8B-B14F-4D97-AF65-F5344CB8AC3E}">
        <p14:creationId xmlns:p14="http://schemas.microsoft.com/office/powerpoint/2010/main" val="26790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ED9AE7-DB66-47B1-8BFB-5DAE9E47D658}"/>
              </a:ext>
            </a:extLst>
          </p:cNvPr>
          <p:cNvSpPr>
            <a:spLocks noGrp="1"/>
          </p:cNvSpPr>
          <p:nvPr>
            <p:ph type="title"/>
          </p:nvPr>
        </p:nvSpPr>
        <p:spPr/>
        <p:txBody>
          <a:bodyPr/>
          <a:lstStyle/>
          <a:p>
            <a:r>
              <a:rPr lang="en-US" dirty="0"/>
              <a:t>Slide 116</a:t>
            </a:r>
          </a:p>
        </p:txBody>
      </p:sp>
      <p:sp>
        <p:nvSpPr>
          <p:cNvPr id="345091" name="Rectangle 3"/>
          <p:cNvSpPr>
            <a:spLocks noGrp="1" noChangeArrowheads="1"/>
          </p:cNvSpPr>
          <p:nvPr>
            <p:ph idx="4294967295"/>
          </p:nvPr>
        </p:nvSpPr>
        <p:spPr>
          <a:xfrm>
            <a:off x="187038"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endParaRPr lang="en-US" sz="2000" dirty="0"/>
          </a:p>
        </p:txBody>
      </p:sp>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3944047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DAD1A1-4CDD-451D-AD52-658ED93807AA}"/>
              </a:ext>
            </a:extLst>
          </p:cNvPr>
          <p:cNvSpPr>
            <a:spLocks noGrp="1"/>
          </p:cNvSpPr>
          <p:nvPr>
            <p:ph type="title"/>
          </p:nvPr>
        </p:nvSpPr>
        <p:spPr/>
        <p:txBody>
          <a:bodyPr/>
          <a:lstStyle/>
          <a:p>
            <a:r>
              <a:rPr lang="en-US" dirty="0"/>
              <a:t>Slide 117</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66719"/>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4294967295"/>
              </p:nvPr>
            </p:nvSpPr>
            <p:spPr>
              <a:xfrm>
                <a:off x="228600" y="1566719"/>
                <a:ext cx="8686800" cy="4497388"/>
              </a:xfrm>
              <a:blipFill>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5251257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FD9C09-8876-43B3-80C4-AD9DFEE4B3C1}"/>
              </a:ext>
            </a:extLst>
          </p:cNvPr>
          <p:cNvSpPr>
            <a:spLocks noGrp="1"/>
          </p:cNvSpPr>
          <p:nvPr>
            <p:ph type="title"/>
          </p:nvPr>
        </p:nvSpPr>
        <p:spPr/>
        <p:txBody>
          <a:bodyPr/>
          <a:lstStyle/>
          <a:p>
            <a:r>
              <a:rPr lang="en-US" dirty="0"/>
              <a:t>Slide 118</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4294967295"/>
              </p:nvPr>
            </p:nvSpPr>
            <p:spPr>
              <a:xfrm>
                <a:off x="228600" y="1587500"/>
                <a:ext cx="8686800" cy="4497388"/>
              </a:xfrm>
              <a:blipFill>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40223475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maria's progress with number of weeks left in intervention marked on graph"/>
          <p:cNvGraphicFramePr/>
          <p:nvPr>
            <p:extLst>
              <p:ext uri="{D42A27DB-BD31-4B8C-83A1-F6EECF244321}">
                <p14:modId xmlns:p14="http://schemas.microsoft.com/office/powerpoint/2010/main" val="881168525"/>
              </p:ext>
            </p:extLst>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ket 4">
            <a:extLst>
              <a:ext uri="{C183D7F6-B498-43B3-948B-1728B52AA6E4}">
                <adec:decorative xmlns:adec="http://schemas.microsoft.com/office/drawing/2017/decorative" val="1"/>
              </a:ext>
            </a:extLst>
          </p:cNvPr>
          <p:cNvSpPr/>
          <p:nvPr/>
        </p:nvSpPr>
        <p:spPr>
          <a:xfrm rot="5400000">
            <a:off x="5946775" y="2892425"/>
            <a:ext cx="495300" cy="4756150"/>
          </a:xfrm>
          <a:prstGeom prst="leftBracket">
            <a:avLst/>
          </a:prstGeom>
          <a:ln w="38100">
            <a:solidFill>
              <a:srgbClr val="FF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330700" y="4653518"/>
            <a:ext cx="4152900" cy="369332"/>
          </a:xfrm>
          <a:prstGeom prst="rect">
            <a:avLst/>
          </a:prstGeom>
          <a:noFill/>
        </p:spPr>
        <p:txBody>
          <a:bodyPr wrap="square" rtlCol="0">
            <a:spAutoFit/>
          </a:bodyPr>
          <a:lstStyle/>
          <a:p>
            <a:r>
              <a:rPr lang="en-US" dirty="0">
                <a:solidFill>
                  <a:srgbClr val="FF9300"/>
                </a:solidFill>
              </a:rPr>
              <a:t>Number of weeks left in intervention</a:t>
            </a:r>
          </a:p>
        </p:txBody>
      </p:sp>
      <p:sp>
        <p:nvSpPr>
          <p:cNvPr id="6" name="Oval 5"/>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Title 1" hidden="1">
            <a:extLst>
              <a:ext uri="{FF2B5EF4-FFF2-40B4-BE49-F238E27FC236}">
                <a16:creationId xmlns:a16="http://schemas.microsoft.com/office/drawing/2014/main" id="{50D71E00-FCDB-4433-A174-9E46056E48F3}"/>
              </a:ext>
            </a:extLst>
          </p:cNvPr>
          <p:cNvSpPr>
            <a:spLocks noGrp="1"/>
          </p:cNvSpPr>
          <p:nvPr>
            <p:ph type="title"/>
          </p:nvPr>
        </p:nvSpPr>
        <p:spPr/>
        <p:txBody>
          <a:bodyPr/>
          <a:lstStyle/>
          <a:p>
            <a:r>
              <a:rPr lang="en-US" dirty="0"/>
              <a:t>Slide 119</a:t>
            </a:r>
          </a:p>
        </p:txBody>
      </p:sp>
    </p:spTree>
    <p:extLst>
      <p:ext uri="{BB962C8B-B14F-4D97-AF65-F5344CB8AC3E}">
        <p14:creationId xmlns:p14="http://schemas.microsoft.com/office/powerpoint/2010/main" val="293585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9300"/>
                </a:solidFill>
              </a:rPr>
              <a:t>What are the different types of assessments used to monitor student progress in mathematics within DBI?</a:t>
            </a: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2, Part 1</a:t>
            </a:r>
          </a:p>
          <a:p>
            <a:endParaRPr lang="en-US" sz="2400" dirty="0"/>
          </a:p>
        </p:txBody>
      </p:sp>
    </p:spTree>
    <p:extLst>
      <p:ext uri="{BB962C8B-B14F-4D97-AF65-F5344CB8AC3E}">
        <p14:creationId xmlns:p14="http://schemas.microsoft.com/office/powerpoint/2010/main" val="7467859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96491A-6E3D-4FAD-B476-EDBCBFFD5095}"/>
              </a:ext>
            </a:extLst>
          </p:cNvPr>
          <p:cNvSpPr>
            <a:spLocks noGrp="1"/>
          </p:cNvSpPr>
          <p:nvPr>
            <p:ph type="title"/>
          </p:nvPr>
        </p:nvSpPr>
        <p:spPr/>
        <p:txBody>
          <a:bodyPr/>
          <a:lstStyle/>
          <a:p>
            <a:r>
              <a:rPr lang="en-US" dirty="0"/>
              <a:t>Slide 120</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629064"/>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r>
                  <a:rPr lang="en-US" sz="2800" b="1" dirty="0"/>
                  <a:t> </a:t>
                </a:r>
                <a:r>
                  <a:rPr lang="en-US" sz="2800" b="1" dirty="0">
                    <a:solidFill>
                      <a:srgbClr val="FFFF00"/>
                    </a:solidFill>
                  </a:rPr>
                  <a:t>10 </a:t>
                </a:r>
                <a:r>
                  <a:rPr lang="en-US" sz="2800" b="1" dirty="0"/>
                  <a:t>= </a:t>
                </a:r>
                <a:r>
                  <a:rPr lang="en-US" sz="2800" b="1" dirty="0">
                    <a:solidFill>
                      <a:srgbClr val="00B050"/>
                    </a:solidFill>
                  </a:rPr>
                  <a:t>6</a:t>
                </a:r>
              </a:p>
              <a:p>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4294967295"/>
              </p:nvPr>
            </p:nvSpPr>
            <p:spPr>
              <a:xfrm>
                <a:off x="228600" y="1629064"/>
                <a:ext cx="8686800" cy="4497388"/>
              </a:xfrm>
              <a:blipFill>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25944002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C346A7-A744-442B-9ABF-5A7051239749}"/>
              </a:ext>
            </a:extLst>
          </p:cNvPr>
          <p:cNvSpPr>
            <a:spLocks noGrp="1"/>
          </p:cNvSpPr>
          <p:nvPr>
            <p:ph type="title"/>
          </p:nvPr>
        </p:nvSpPr>
        <p:spPr/>
        <p:txBody>
          <a:bodyPr/>
          <a:lstStyle/>
          <a:p>
            <a:r>
              <a:rPr lang="en-US" dirty="0"/>
              <a:t>Slide 121</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r>
                  <a:rPr lang="en-US" sz="2800" b="1" dirty="0"/>
                  <a:t> </a:t>
                </a:r>
                <a:r>
                  <a:rPr lang="en-US" sz="2800" b="1" dirty="0">
                    <a:solidFill>
                      <a:srgbClr val="FFFF00"/>
                    </a:solidFill>
                  </a:rPr>
                  <a:t>10 </a:t>
                </a:r>
                <a:r>
                  <a:rPr lang="en-US" sz="2800" b="1" dirty="0"/>
                  <a:t>= </a:t>
                </a:r>
                <a:r>
                  <a:rPr lang="en-US" sz="2800" b="1" dirty="0">
                    <a:solidFill>
                      <a:srgbClr val="00B050"/>
                    </a:solidFill>
                  </a:rPr>
                  <a:t>6</a:t>
                </a:r>
              </a:p>
              <a:p>
                <a:pPr marL="457200" indent="-457200">
                  <a:buClr>
                    <a:schemeClr val="bg1"/>
                  </a:buClr>
                  <a:buAutoNum type="arabicPeriod"/>
                </a:pPr>
                <a:r>
                  <a:rPr lang="en-US" sz="2000" dirty="0"/>
                  <a:t>Add to student’s baseline score		</a:t>
                </a:r>
                <a:r>
                  <a:rPr lang="en-US" sz="2800" b="1" dirty="0">
                    <a:solidFill>
                      <a:srgbClr val="00B050"/>
                    </a:solidFill>
                  </a:rPr>
                  <a:t> 6</a:t>
                </a:r>
                <a:endParaRPr lang="en-US" sz="2800" dirty="0"/>
              </a:p>
            </p:txBody>
          </p:sp>
        </mc:Choice>
        <mc:Fallback xmlns="">
          <p:sp>
            <p:nvSpPr>
              <p:cNvPr id="345091" name="Rectangle 3"/>
              <p:cNvSpPr>
                <a:spLocks noGrp="1" noRot="1" noChangeAspect="1" noMove="1" noResize="1" noEditPoints="1" noAdjustHandles="1" noChangeArrowheads="1" noChangeShapeType="1" noTextEdit="1"/>
              </p:cNvSpPr>
              <p:nvPr>
                <p:ph idx="4294967295"/>
              </p:nvPr>
            </p:nvSpPr>
            <p:spPr>
              <a:xfrm>
                <a:off x="228600" y="1587500"/>
                <a:ext cx="8686800" cy="4497388"/>
              </a:xfrm>
              <a:blipFill>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41429564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maria's progress with baseline calculaton math"/>
          <p:cNvGraphicFramePr/>
          <p:nvPr>
            <p:extLst>
              <p:ext uri="{D42A27DB-BD31-4B8C-83A1-F6EECF244321}">
                <p14:modId xmlns:p14="http://schemas.microsoft.com/office/powerpoint/2010/main" val="3679129722"/>
              </p:ext>
            </p:extLst>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5" name="TextBox 4"/>
              <p:cNvSpPr txBox="1"/>
              <p:nvPr/>
            </p:nvSpPr>
            <p:spPr>
              <a:xfrm>
                <a:off x="566571" y="4424918"/>
                <a:ext cx="4152900" cy="646331"/>
              </a:xfrm>
              <a:prstGeom prst="rect">
                <a:avLst/>
              </a:prstGeom>
              <a:noFill/>
            </p:spPr>
            <p:txBody>
              <a:bodyPr wrap="square" rtlCol="0">
                <a:spAutoFit/>
              </a:bodyPr>
              <a:lstStyle/>
              <a:p>
                <a:r>
                  <a:rPr lang="en-US" b="1" dirty="0">
                    <a:solidFill>
                      <a:schemeClr val="bg1">
                        <a:lumMod val="50000"/>
                      </a:schemeClr>
                    </a:solidFill>
                  </a:rPr>
                  <a:t>Baseline: 7 + 5 + 8 = 20</a:t>
                </a:r>
              </a:p>
              <a:p>
                <a:r>
                  <a:rPr lang="en-US" b="1" dirty="0">
                    <a:solidFill>
                      <a:schemeClr val="bg1">
                        <a:lumMod val="50000"/>
                      </a:schemeClr>
                    </a:solidFill>
                  </a:rPr>
                  <a:t>	20 </a:t>
                </a:r>
                <a14:m>
                  <m:oMath xmlns:m="http://schemas.openxmlformats.org/officeDocument/2006/math">
                    <m:r>
                      <a:rPr lang="en-US" b="1" i="1">
                        <a:solidFill>
                          <a:schemeClr val="bg1">
                            <a:lumMod val="50000"/>
                          </a:schemeClr>
                        </a:solidFill>
                        <a:latin typeface="Cambria Math" charset="0"/>
                      </a:rPr>
                      <m:t>÷</m:t>
                    </m:r>
                    <m:r>
                      <a:rPr lang="en-US" b="1" i="0" smtClean="0">
                        <a:solidFill>
                          <a:schemeClr val="bg1">
                            <a:lumMod val="50000"/>
                          </a:schemeClr>
                        </a:solidFill>
                        <a:latin typeface="Cambria Math" charset="0"/>
                      </a:rPr>
                      <m:t>𝟑</m:t>
                    </m:r>
                    <m:r>
                      <a:rPr lang="en-US" b="1" i="0" smtClean="0">
                        <a:solidFill>
                          <a:schemeClr val="bg1">
                            <a:lumMod val="50000"/>
                          </a:schemeClr>
                        </a:solidFill>
                        <a:latin typeface="Cambria Math" charset="0"/>
                      </a:rPr>
                      <m:t>=</m:t>
                    </m:r>
                    <m:r>
                      <a:rPr lang="en-US" b="1" i="0" smtClean="0">
                        <a:solidFill>
                          <a:schemeClr val="bg1">
                            <a:lumMod val="50000"/>
                          </a:schemeClr>
                        </a:solidFill>
                        <a:latin typeface="Cambria Math" charset="0"/>
                      </a:rPr>
                      <m:t>𝟔</m:t>
                    </m:r>
                    <m:r>
                      <a:rPr lang="en-US" b="1" i="0" smtClean="0">
                        <a:solidFill>
                          <a:schemeClr val="bg1">
                            <a:lumMod val="50000"/>
                          </a:schemeClr>
                        </a:solidFill>
                        <a:latin typeface="Cambria Math" charset="0"/>
                      </a:rPr>
                      <m:t>.</m:t>
                    </m:r>
                    <m:r>
                      <a:rPr lang="en-US" b="1" i="0" smtClean="0">
                        <a:solidFill>
                          <a:schemeClr val="bg1">
                            <a:lumMod val="50000"/>
                          </a:schemeClr>
                        </a:solidFill>
                        <a:latin typeface="Cambria Math" charset="0"/>
                      </a:rPr>
                      <m:t>𝟕</m:t>
                    </m:r>
                  </m:oMath>
                </a14:m>
                <a:r>
                  <a:rPr lang="en-US" b="1" dirty="0">
                    <a:solidFill>
                      <a:schemeClr val="bg1">
                        <a:lumMod val="50000"/>
                      </a:schemeClr>
                    </a:solidFill>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66571" y="4424918"/>
                <a:ext cx="4152900" cy="646331"/>
              </a:xfrm>
              <a:prstGeom prst="rect">
                <a:avLst/>
              </a:prstGeom>
              <a:blipFill rotWithShape="0">
                <a:blip r:embed="rId4"/>
                <a:stretch>
                  <a:fillRect l="-1322" t="-6604" b="-13208"/>
                </a:stretch>
              </a:blipFill>
            </p:spPr>
            <p:txBody>
              <a:bodyPr/>
              <a:lstStyle/>
              <a:p>
                <a:r>
                  <a:rPr lang="en-US">
                    <a:noFill/>
                  </a:rPr>
                  <a:t> </a:t>
                </a:r>
              </a:p>
            </p:txBody>
          </p:sp>
        </mc:Fallback>
      </mc:AlternateContent>
      <p:sp>
        <p:nvSpPr>
          <p:cNvPr id="6" name="Oval 5"/>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2" name="Title 1" hidden="1">
            <a:extLst>
              <a:ext uri="{FF2B5EF4-FFF2-40B4-BE49-F238E27FC236}">
                <a16:creationId xmlns:a16="http://schemas.microsoft.com/office/drawing/2014/main" id="{FF833CFA-1CFA-4FA5-8ECC-2A22EAE4B5F0}"/>
              </a:ext>
            </a:extLst>
          </p:cNvPr>
          <p:cNvSpPr>
            <a:spLocks noGrp="1"/>
          </p:cNvSpPr>
          <p:nvPr>
            <p:ph type="title"/>
          </p:nvPr>
        </p:nvSpPr>
        <p:spPr/>
        <p:txBody>
          <a:bodyPr/>
          <a:lstStyle/>
          <a:p>
            <a:r>
              <a:rPr lang="en-US" dirty="0"/>
              <a:t>Slide 122</a:t>
            </a:r>
          </a:p>
        </p:txBody>
      </p:sp>
    </p:spTree>
    <p:extLst>
      <p:ext uri="{BB962C8B-B14F-4D97-AF65-F5344CB8AC3E}">
        <p14:creationId xmlns:p14="http://schemas.microsoft.com/office/powerpoint/2010/main" val="19005293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36C486-EA53-4A86-85CB-9AACD2974172}"/>
              </a:ext>
            </a:extLst>
          </p:cNvPr>
          <p:cNvSpPr>
            <a:spLocks noGrp="1"/>
          </p:cNvSpPr>
          <p:nvPr>
            <p:ph type="title"/>
          </p:nvPr>
        </p:nvSpPr>
        <p:spPr/>
        <p:txBody>
          <a:bodyPr/>
          <a:lstStyle/>
          <a:p>
            <a:r>
              <a:rPr lang="en-US" dirty="0"/>
              <a:t>Slide 123</a:t>
            </a:r>
          </a:p>
        </p:txBody>
      </p:sp>
      <mc:AlternateContent xmlns:mc="http://schemas.openxmlformats.org/markup-compatibility/2006" xmlns:a14="http://schemas.microsoft.com/office/drawing/2010/main">
        <mc:Choice Requires="a14">
          <p:sp>
            <p:nvSpPr>
              <p:cNvPr id="345091" name="Rectangle 3"/>
              <p:cNvSpPr>
                <a:spLocks noGrp="1" noChangeArrowheads="1"/>
              </p:cNvSpPr>
              <p:nvPr>
                <p:ph idx="4294967295"/>
              </p:nvPr>
            </p:nvSpPr>
            <p:spPr>
              <a:xfrm>
                <a:off x="228600" y="1587500"/>
                <a:ext cx="8686800" cy="4497388"/>
              </a:xfrm>
            </p:spPr>
            <p:txBody>
              <a:bodyPr>
                <a:normAutofit/>
              </a:bodyPr>
              <a:lstStyle/>
              <a:p>
                <a:pPr marL="457200" indent="-457200">
                  <a:buClr>
                    <a:schemeClr val="bg1"/>
                  </a:buClr>
                  <a:buAutoNum type="arabicPeriod"/>
                </a:pPr>
                <a:r>
                  <a:rPr lang="en-US" sz="2000" dirty="0"/>
                  <a:t>Identify student’s (slope)			</a:t>
                </a:r>
                <a:r>
                  <a:rPr lang="en-US" sz="2800" b="1" dirty="0">
                    <a:solidFill>
                      <a:srgbClr val="D883FF"/>
                    </a:solidFill>
                  </a:rPr>
                  <a:t>0.4</a:t>
                </a:r>
                <a:r>
                  <a:rPr lang="en-US" sz="2000" dirty="0"/>
                  <a:t>	 </a:t>
                </a:r>
              </a:p>
              <a:p>
                <a:pPr marL="457200" indent="-457200">
                  <a:buClr>
                    <a:schemeClr val="bg1"/>
                  </a:buClr>
                  <a:buAutoNum type="arabicPeriod"/>
                </a:pPr>
                <a:r>
                  <a:rPr lang="en-US" sz="2000" dirty="0"/>
                  <a:t>Multiply slope by 1.5				</a:t>
                </a:r>
                <a:r>
                  <a:rPr lang="en-US" sz="2800" b="1" dirty="0">
                    <a:solidFill>
                      <a:srgbClr val="D883FF"/>
                    </a:solidFill>
                  </a:rPr>
                  <a:t>0.4 </a:t>
                </a:r>
                <a14:m>
                  <m:oMath xmlns:m="http://schemas.openxmlformats.org/officeDocument/2006/math">
                    <m:r>
                      <a:rPr lang="en-US" sz="2800" i="1">
                        <a:latin typeface="Cambria Math" charset="0"/>
                      </a:rPr>
                      <m:t>×</m:t>
                    </m:r>
                  </m:oMath>
                </a14:m>
                <a:r>
                  <a:rPr lang="en-US" sz="2800" b="1" dirty="0">
                    <a:solidFill>
                      <a:srgbClr val="FF9300"/>
                    </a:solidFill>
                  </a:rPr>
                  <a:t> 1.5 </a:t>
                </a:r>
                <a:r>
                  <a:rPr lang="en-US" sz="2800" b="1" dirty="0"/>
                  <a:t>=</a:t>
                </a:r>
                <a:r>
                  <a:rPr lang="en-US" sz="2800" b="1" dirty="0">
                    <a:solidFill>
                      <a:srgbClr val="FF9300"/>
                    </a:solidFill>
                  </a:rPr>
                  <a:t> </a:t>
                </a:r>
                <a:r>
                  <a:rPr lang="en-US" sz="2800" b="1" dirty="0">
                    <a:solidFill>
                      <a:srgbClr val="00B0F0"/>
                    </a:solidFill>
                  </a:rPr>
                  <a:t>0.6 </a:t>
                </a:r>
                <a:endParaRPr lang="en-US" sz="2800" dirty="0">
                  <a:solidFill>
                    <a:srgbClr val="00B0F0"/>
                  </a:solidFill>
                </a:endParaRPr>
              </a:p>
              <a:p>
                <a:pPr marL="457200" indent="-457200">
                  <a:buClr>
                    <a:schemeClr val="bg1"/>
                  </a:buClr>
                  <a:buAutoNum type="arabicPeriod"/>
                </a:pPr>
                <a:r>
                  <a:rPr lang="en-US" sz="2000" dirty="0"/>
                  <a:t>Multiply by number of weeks in intervention	</a:t>
                </a:r>
                <a:r>
                  <a:rPr lang="en-US" sz="2800" b="1" dirty="0">
                    <a:solidFill>
                      <a:srgbClr val="00B0F0"/>
                    </a:solidFill>
                  </a:rPr>
                  <a:t>0.6</a:t>
                </a:r>
                <a:r>
                  <a:rPr lang="en-US" sz="2800" b="1" dirty="0"/>
                  <a:t> </a:t>
                </a:r>
                <a14:m>
                  <m:oMath xmlns:m="http://schemas.openxmlformats.org/officeDocument/2006/math">
                    <m:r>
                      <a:rPr lang="en-US" sz="2800" b="1" i="1">
                        <a:latin typeface="Cambria Math" charset="0"/>
                      </a:rPr>
                      <m:t>×</m:t>
                    </m:r>
                  </m:oMath>
                </a14:m>
                <a:r>
                  <a:rPr lang="en-US" sz="2800" b="1" dirty="0"/>
                  <a:t> </a:t>
                </a:r>
                <a:r>
                  <a:rPr lang="en-US" sz="2800" b="1" dirty="0">
                    <a:solidFill>
                      <a:srgbClr val="FFFF00"/>
                    </a:solidFill>
                  </a:rPr>
                  <a:t>10 </a:t>
                </a:r>
                <a:r>
                  <a:rPr lang="en-US" sz="2800" b="1" dirty="0"/>
                  <a:t>= </a:t>
                </a:r>
                <a:r>
                  <a:rPr lang="en-US" sz="2800" b="1" dirty="0">
                    <a:solidFill>
                      <a:srgbClr val="00B050"/>
                    </a:solidFill>
                  </a:rPr>
                  <a:t>6</a:t>
                </a:r>
              </a:p>
              <a:p>
                <a:pPr marL="457200" indent="-457200">
                  <a:buClr>
                    <a:schemeClr val="bg1"/>
                  </a:buClr>
                  <a:buAutoNum type="arabicPeriod"/>
                </a:pPr>
                <a:r>
                  <a:rPr lang="en-US" sz="2000" dirty="0"/>
                  <a:t>Add to student’s baseline score		</a:t>
                </a:r>
                <a:r>
                  <a:rPr lang="en-US" sz="2800" b="1" dirty="0">
                    <a:solidFill>
                      <a:srgbClr val="00B050"/>
                    </a:solidFill>
                  </a:rPr>
                  <a:t>6</a:t>
                </a:r>
                <a:r>
                  <a:rPr lang="en-US" sz="2800" b="1" dirty="0"/>
                  <a:t> + </a:t>
                </a:r>
                <a:r>
                  <a:rPr lang="en-US" sz="2800" b="1" dirty="0">
                    <a:solidFill>
                      <a:schemeClr val="accent3"/>
                    </a:solidFill>
                  </a:rPr>
                  <a:t>6.7 </a:t>
                </a:r>
                <a:r>
                  <a:rPr lang="en-US" sz="2800" b="1" dirty="0"/>
                  <a:t>= </a:t>
                </a:r>
                <a:r>
                  <a:rPr lang="en-US" sz="2800" b="1" dirty="0">
                    <a:solidFill>
                      <a:srgbClr val="FF0000"/>
                    </a:solidFill>
                  </a:rPr>
                  <a:t>12.7</a:t>
                </a:r>
              </a:p>
              <a:p>
                <a:endParaRPr lang="en-US" sz="2000" dirty="0"/>
              </a:p>
            </p:txBody>
          </p:sp>
        </mc:Choice>
        <mc:Fallback xmlns="">
          <p:sp>
            <p:nvSpPr>
              <p:cNvPr id="345091" name="Rectangle 3"/>
              <p:cNvSpPr>
                <a:spLocks noGrp="1" noRot="1" noChangeAspect="1" noMove="1" noResize="1" noEditPoints="1" noAdjustHandles="1" noChangeArrowheads="1" noChangeShapeType="1" noTextEdit="1"/>
              </p:cNvSpPr>
              <p:nvPr>
                <p:ph idx="4294967295"/>
              </p:nvPr>
            </p:nvSpPr>
            <p:spPr>
              <a:xfrm>
                <a:off x="228600" y="1587500"/>
                <a:ext cx="8686800" cy="4497388"/>
              </a:xfrm>
              <a:blipFill>
                <a:blip r:embed="rId3"/>
                <a:stretch>
                  <a:fillRect l="-702" t="-1220"/>
                </a:stretch>
              </a:blipFill>
            </p:spPr>
            <p:txBody>
              <a:bodyPr/>
              <a:lstStyle/>
              <a:p>
                <a:r>
                  <a:rPr lang="en-US">
                    <a:noFill/>
                  </a:rPr>
                  <a:t> </a:t>
                </a:r>
              </a:p>
            </p:txBody>
          </p:sp>
        </mc:Fallback>
      </mc:AlternateContent>
      <p:sp>
        <p:nvSpPr>
          <p:cNvPr id="4" name="Oval 3"/>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32158575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28600" y="1600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graphicFrame>
        <p:nvGraphicFramePr>
          <p:cNvPr id="8" name="Chart 7" descr="maria's progress with goal-line "/>
          <p:cNvGraphicFramePr/>
          <p:nvPr>
            <p:extLst>
              <p:ext uri="{D42A27DB-BD31-4B8C-83A1-F6EECF244321}">
                <p14:modId xmlns:p14="http://schemas.microsoft.com/office/powerpoint/2010/main" val="3489229473"/>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293100" y="4636730"/>
            <a:ext cx="698500" cy="461665"/>
          </a:xfrm>
          <a:prstGeom prst="rect">
            <a:avLst/>
          </a:prstGeom>
          <a:noFill/>
        </p:spPr>
        <p:txBody>
          <a:bodyPr wrap="square" rtlCol="0">
            <a:spAutoFit/>
          </a:bodyPr>
          <a:lstStyle/>
          <a:p>
            <a:r>
              <a:rPr lang="en-US" sz="2400" b="1" dirty="0">
                <a:solidFill>
                  <a:srgbClr val="FF0000"/>
                </a:solidFill>
              </a:rPr>
              <a:t>X</a:t>
            </a:r>
          </a:p>
        </p:txBody>
      </p:sp>
      <p:cxnSp>
        <p:nvCxnSpPr>
          <p:cNvPr id="9" name="Straight Connector 8">
            <a:extLst>
              <a:ext uri="{C183D7F6-B498-43B3-948B-1728B52AA6E4}">
                <adec:decorative xmlns:adec="http://schemas.microsoft.com/office/drawing/2017/decorative" val="1"/>
              </a:ext>
            </a:extLst>
          </p:cNvPr>
          <p:cNvCxnSpPr/>
          <p:nvPr/>
        </p:nvCxnSpPr>
        <p:spPr>
          <a:xfrm flipH="1">
            <a:off x="2882900" y="4867562"/>
            <a:ext cx="5613400" cy="425183"/>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itle 1" hidden="1">
            <a:extLst>
              <a:ext uri="{FF2B5EF4-FFF2-40B4-BE49-F238E27FC236}">
                <a16:creationId xmlns:a16="http://schemas.microsoft.com/office/drawing/2014/main" id="{A30B8584-6CF2-48BD-80FB-3143F5CF5636}"/>
              </a:ext>
            </a:extLst>
          </p:cNvPr>
          <p:cNvSpPr>
            <a:spLocks noGrp="1"/>
          </p:cNvSpPr>
          <p:nvPr>
            <p:ph type="title"/>
          </p:nvPr>
        </p:nvSpPr>
        <p:spPr/>
        <p:txBody>
          <a:bodyPr/>
          <a:lstStyle/>
          <a:p>
            <a:r>
              <a:rPr lang="en-US" dirty="0"/>
              <a:t>Slide 124</a:t>
            </a:r>
          </a:p>
        </p:txBody>
      </p:sp>
      <p:sp>
        <p:nvSpPr>
          <p:cNvPr id="11" name="Rectangle 3"/>
          <p:cNvSpPr>
            <a:spLocks noGrp="1" noChangeArrowheads="1"/>
          </p:cNvSpPr>
          <p:nvPr>
            <p:ph idx="4294967295"/>
          </p:nvPr>
        </p:nvSpPr>
        <p:spPr>
          <a:xfrm>
            <a:off x="228600" y="1203345"/>
            <a:ext cx="8686800" cy="4089400"/>
          </a:xfrm>
          <a:prstGeom prst="rect">
            <a:avLst/>
          </a:prstGeom>
        </p:spPr>
        <p:txBody>
          <a:bodyPr>
            <a:normAutofit/>
          </a:bodyPr>
          <a:lstStyle/>
          <a:p>
            <a:pPr marL="458788" lvl="1" indent="-457200">
              <a:buFont typeface="+mj-lt"/>
              <a:buAutoNum type="arabicPeriod" startAt="5"/>
            </a:pPr>
            <a:r>
              <a:rPr lang="en-US" sz="2000" dirty="0"/>
              <a:t>Mark goal on student graph with an X</a:t>
            </a:r>
          </a:p>
          <a:p>
            <a:pPr marL="458788" lvl="1" indent="-457200">
              <a:buFont typeface="+mj-lt"/>
              <a:buAutoNum type="arabicPeriod" startAt="5"/>
            </a:pPr>
            <a:r>
              <a:rPr lang="en-US" sz="2000" dirty="0"/>
              <a:t>Draw goal-line from baseline progress monitoring scores to X</a:t>
            </a:r>
          </a:p>
          <a:p>
            <a:endParaRPr lang="en-US" dirty="0"/>
          </a:p>
        </p:txBody>
      </p:sp>
    </p:spTree>
    <p:extLst>
      <p:ext uri="{BB962C8B-B14F-4D97-AF65-F5344CB8AC3E}">
        <p14:creationId xmlns:p14="http://schemas.microsoft.com/office/powerpoint/2010/main" val="30408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dissolv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D79EBC-29AD-41D0-9151-39E03C3FC370}"/>
              </a:ext>
            </a:extLst>
          </p:cNvPr>
          <p:cNvSpPr>
            <a:spLocks noGrp="1"/>
          </p:cNvSpPr>
          <p:nvPr>
            <p:ph type="title"/>
          </p:nvPr>
        </p:nvSpPr>
        <p:spPr/>
        <p:txBody>
          <a:bodyPr/>
          <a:lstStyle/>
          <a:p>
            <a:r>
              <a:rPr lang="en-US" dirty="0"/>
              <a:t>Slide 125</a:t>
            </a:r>
          </a:p>
        </p:txBody>
      </p:sp>
      <p:sp>
        <p:nvSpPr>
          <p:cNvPr id="3" name="Content Placeholder 2"/>
          <p:cNvSpPr>
            <a:spLocks noGrp="1"/>
          </p:cNvSpPr>
          <p:nvPr>
            <p:ph idx="4294967295"/>
          </p:nvPr>
        </p:nvSpPr>
        <p:spPr>
          <a:xfrm>
            <a:off x="228600" y="1377229"/>
            <a:ext cx="8686800" cy="3725862"/>
          </a:xfrm>
        </p:spPr>
        <p:txBody>
          <a:bodyPr/>
          <a:lstStyle/>
          <a:p>
            <a:pPr>
              <a:buClr>
                <a:srgbClr val="FF9300"/>
              </a:buClr>
            </a:pPr>
            <a:r>
              <a:rPr lang="en-US" dirty="0"/>
              <a:t>Using Lincoln’s graph, mark the goal determined with the intra-individual framework.</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#8d</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3344574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Review</a:t>
            </a:r>
          </a:p>
        </p:txBody>
      </p:sp>
      <p:sp>
        <p:nvSpPr>
          <p:cNvPr id="5" name="Content Placeholder 2"/>
          <p:cNvSpPr>
            <a:spLocks noGrp="1"/>
          </p:cNvSpPr>
          <p:nvPr>
            <p:ph idx="1"/>
          </p:nvPr>
        </p:nvSpPr>
        <p:spPr>
          <a:xfrm>
            <a:off x="228600" y="1245128"/>
            <a:ext cx="8686800" cy="4839538"/>
          </a:xfrm>
        </p:spPr>
        <p:txBody>
          <a:bodyPr/>
          <a:lstStyle/>
          <a:p>
            <a:r>
              <a:rPr lang="en-US" dirty="0"/>
              <a:t>Several options for setting goals</a:t>
            </a:r>
          </a:p>
        </p:txBody>
      </p:sp>
      <p:sp>
        <p:nvSpPr>
          <p:cNvPr id="6" name="Oval 5"/>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7" name="Oval 6"/>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8" name="Oval 7"/>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3977526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7226300" cy="731520"/>
          </a:xfrm>
        </p:spPr>
        <p:txBody>
          <a:bodyPr>
            <a:normAutofit/>
          </a:bodyPr>
          <a:lstStyle/>
          <a:p>
            <a:r>
              <a:rPr lang="en-US" dirty="0"/>
              <a:t>Determining Response</a:t>
            </a:r>
          </a:p>
        </p:txBody>
      </p:sp>
      <p:pic>
        <p:nvPicPr>
          <p:cNvPr id="10" name="Picture 9"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0350ABF6-7863-4797-B052-C9E0AABE3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501" y="849274"/>
            <a:ext cx="3071877" cy="5420886"/>
          </a:xfrm>
          <a:prstGeom prst="rect">
            <a:avLst/>
          </a:prstGeom>
        </p:spPr>
      </p:pic>
      <p:sp>
        <p:nvSpPr>
          <p:cNvPr id="4" name="Left Arrow 3" descr="arrow pointing to nonresponsive"/>
          <p:cNvSpPr/>
          <p:nvPr/>
        </p:nvSpPr>
        <p:spPr>
          <a:xfrm rot="20125545">
            <a:off x="3780428" y="1547316"/>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descr="arrow pointing to responsive"/>
          <p:cNvSpPr/>
          <p:nvPr/>
        </p:nvSpPr>
        <p:spPr>
          <a:xfrm rot="20125545">
            <a:off x="6002928" y="2088318"/>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descr="arrow pointing to nonresponsive"/>
          <p:cNvSpPr/>
          <p:nvPr/>
        </p:nvSpPr>
        <p:spPr>
          <a:xfrm rot="20125545">
            <a:off x="3780427" y="4613281"/>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descr="arrow pointing to responsive"/>
          <p:cNvSpPr/>
          <p:nvPr/>
        </p:nvSpPr>
        <p:spPr>
          <a:xfrm rot="20125545">
            <a:off x="6002927" y="515428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5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sp>
        <p:nvSpPr>
          <p:cNvPr id="5" name="Rectangle 4">
            <a:extLst>
              <a:ext uri="{C183D7F6-B498-43B3-948B-1728B52AA6E4}">
                <adec:decorative xmlns:adec="http://schemas.microsoft.com/office/drawing/2017/decorative" val="1"/>
              </a:ext>
            </a:extLst>
          </p:cNvPr>
          <p:cNvSpPr/>
          <p:nvPr/>
        </p:nvSpPr>
        <p:spPr>
          <a:xfrm>
            <a:off x="635000" y="1532736"/>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graph dots"/>
          <p:cNvSpPr/>
          <p:nvPr/>
        </p:nvSpPr>
        <p:spPr>
          <a:xfrm>
            <a:off x="1206500" y="2491951"/>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graph dots"/>
          <p:cNvSpPr/>
          <p:nvPr/>
        </p:nvSpPr>
        <p:spPr>
          <a:xfrm>
            <a:off x="2051050" y="226706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graph dots"/>
          <p:cNvSpPr/>
          <p:nvPr/>
        </p:nvSpPr>
        <p:spPr>
          <a:xfrm>
            <a:off x="2889250" y="2631651"/>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graph dots"/>
          <p:cNvSpPr/>
          <p:nvPr/>
        </p:nvSpPr>
        <p:spPr>
          <a:xfrm>
            <a:off x="3606800" y="240676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1280" y="1616524"/>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5" name="Rectangle 14">
            <a:extLst>
              <a:ext uri="{C183D7F6-B498-43B3-948B-1728B52AA6E4}">
                <adec:decorative xmlns:adec="http://schemas.microsoft.com/office/drawing/2017/decorative" val="1"/>
              </a:ext>
            </a:extLst>
          </p:cNvPr>
          <p:cNvSpPr/>
          <p:nvPr/>
        </p:nvSpPr>
        <p:spPr>
          <a:xfrm>
            <a:off x="4572000" y="3603953"/>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08280" y="3687741"/>
            <a:ext cx="3648320" cy="369332"/>
          </a:xfrm>
          <a:prstGeom prst="rect">
            <a:avLst/>
          </a:prstGeom>
          <a:solidFill>
            <a:srgbClr val="7030A0"/>
          </a:solidFill>
          <a:ln>
            <a:noFill/>
          </a:ln>
        </p:spPr>
        <p:txBody>
          <a:bodyPr wrap="square" rtlCol="0">
            <a:spAutoFit/>
          </a:bodyPr>
          <a:lstStyle/>
          <a:p>
            <a:pPr algn="ctr"/>
            <a:r>
              <a:rPr lang="en-US">
                <a:solidFill>
                  <a:schemeClr val="bg1"/>
                </a:solidFill>
              </a:rPr>
              <a:t>Trendline</a:t>
            </a:r>
            <a:endParaRPr lang="en-US" dirty="0">
              <a:solidFill>
                <a:schemeClr val="bg1"/>
              </a:solidFill>
            </a:endParaRPr>
          </a:p>
        </p:txBody>
      </p:sp>
      <p:cxnSp>
        <p:nvCxnSpPr>
          <p:cNvPr id="21" name="Straight Arrow Connector 20" descr="angled up arrow"/>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5112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sp>
        <p:nvSpPr>
          <p:cNvPr id="5" name="Rectangle 4">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3"/>
          <p:cNvSpPr>
            <a:spLocks noGrp="1" noChangeArrowheads="1"/>
          </p:cNvSpPr>
          <p:nvPr>
            <p:ph idx="1"/>
          </p:nvPr>
        </p:nvSpPr>
        <p:spPr>
          <a:xfrm>
            <a:off x="623720" y="1974310"/>
            <a:ext cx="7896559" cy="4216400"/>
          </a:xfrm>
        </p:spPr>
        <p:txBody>
          <a:bodyPr>
            <a:normAutofit/>
          </a:bodyPr>
          <a:lstStyle/>
          <a:p>
            <a:r>
              <a:rPr lang="en-US" dirty="0"/>
              <a:t>If at least 6 weeks of instruction have occurred:</a:t>
            </a:r>
          </a:p>
          <a:p>
            <a:pPr marL="342900" indent="-342900">
              <a:buFont typeface="Arial" charset="0"/>
              <a:buChar char="•"/>
            </a:pPr>
            <a:r>
              <a:rPr lang="en-US" dirty="0"/>
              <a:t>If all four most recent scores fall </a:t>
            </a:r>
            <a:r>
              <a:rPr lang="en-US" b="1" dirty="0">
                <a:solidFill>
                  <a:srgbClr val="00B050"/>
                </a:solidFill>
              </a:rPr>
              <a:t>above</a:t>
            </a:r>
            <a:r>
              <a:rPr lang="en-US" dirty="0"/>
              <a:t> the goal-line, increase the goal. </a:t>
            </a:r>
          </a:p>
        </p:txBody>
      </p:sp>
    </p:spTree>
    <p:extLst>
      <p:ext uri="{BB962C8B-B14F-4D97-AF65-F5344CB8AC3E}">
        <p14:creationId xmlns:p14="http://schemas.microsoft.com/office/powerpoint/2010/main" val="287582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Part 1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The definition of a formative assessment and the difference between general outcome measures and skill-specific measures</a:t>
            </a:r>
          </a:p>
          <a:p>
            <a:pPr marL="457200" indent="-457200">
              <a:buClr>
                <a:srgbClr val="FF9300"/>
              </a:buClr>
              <a:buFont typeface="Arial" panose="020B0604020202020204" pitchFamily="34" charset="0"/>
              <a:buAutoNum type="arabicPeriod"/>
            </a:pPr>
            <a:r>
              <a:rPr lang="en-US" dirty="0"/>
              <a:t>The definition of a diagnostic assessment</a:t>
            </a:r>
          </a:p>
          <a:p>
            <a:pPr marL="457200" indent="-457200">
              <a:buClr>
                <a:srgbClr val="FF9300"/>
              </a:buClr>
              <a:buAutoNum type="arabicPeriod"/>
            </a:pPr>
            <a:r>
              <a:rPr lang="en-US" dirty="0"/>
              <a:t>The definition of a summative assessment</a:t>
            </a:r>
          </a:p>
          <a:p>
            <a:pPr marL="457200" indent="-457200">
              <a:buClr>
                <a:srgbClr val="FF9300"/>
              </a:buClr>
              <a:buAutoNum type="arabicPeriod"/>
            </a:pPr>
            <a:endParaRPr lang="en-US" dirty="0"/>
          </a:p>
        </p:txBody>
      </p:sp>
    </p:spTree>
    <p:extLst>
      <p:ext uri="{BB962C8B-B14F-4D97-AF65-F5344CB8AC3E}">
        <p14:creationId xmlns:p14="http://schemas.microsoft.com/office/powerpoint/2010/main" val="42102032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graphicFrame>
        <p:nvGraphicFramePr>
          <p:cNvPr id="6" name="Chart 5" descr="maria's progress with increased scores"/>
          <p:cNvGraphicFramePr/>
          <p:nvPr>
            <p:extLst>
              <p:ext uri="{D42A27DB-BD31-4B8C-83A1-F6EECF244321}">
                <p14:modId xmlns:p14="http://schemas.microsoft.com/office/powerpoint/2010/main" val="2865010459"/>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a:extLst>
              <a:ext uri="{C183D7F6-B498-43B3-948B-1728B52AA6E4}">
                <adec:decorative xmlns:adec="http://schemas.microsoft.com/office/drawing/2017/decorative" val="1"/>
              </a:ext>
            </a:extLst>
          </p:cNvPr>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15"/>
          <p:cNvSpPr/>
          <p:nvPr/>
        </p:nvSpPr>
        <p:spPr>
          <a:xfrm>
            <a:off x="3445983" y="2995696"/>
            <a:ext cx="2455234" cy="762000"/>
          </a:xfrm>
          <a:prstGeom prst="rect">
            <a:avLst/>
          </a:prstGeom>
          <a:solidFill>
            <a:srgbClr val="00905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Raise the goal</a:t>
            </a:r>
          </a:p>
        </p:txBody>
      </p:sp>
      <p:sp>
        <p:nvSpPr>
          <p:cNvPr id="5" name="Down Arrow 4">
            <a:extLst>
              <a:ext uri="{C183D7F6-B498-43B3-948B-1728B52AA6E4}">
                <adec:decorative xmlns:adec="http://schemas.microsoft.com/office/drawing/2017/decorative" val="1"/>
              </a:ext>
            </a:extLst>
          </p:cNvPr>
          <p:cNvSpPr/>
          <p:nvPr/>
        </p:nvSpPr>
        <p:spPr>
          <a:xfrm>
            <a:off x="3733800" y="4147222"/>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C183D7F6-B498-43B3-948B-1728B52AA6E4}">
                <adec:decorative xmlns:adec="http://schemas.microsoft.com/office/drawing/2017/decorative" val="1"/>
              </a:ext>
            </a:extLst>
          </p:cNvPr>
          <p:cNvSpPr/>
          <p:nvPr/>
        </p:nvSpPr>
        <p:spPr>
          <a:xfrm>
            <a:off x="4254500" y="4071491"/>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C183D7F6-B498-43B3-948B-1728B52AA6E4}">
                <adec:decorative xmlns:adec="http://schemas.microsoft.com/office/drawing/2017/decorative" val="1"/>
              </a:ext>
            </a:extLst>
          </p:cNvPr>
          <p:cNvSpPr/>
          <p:nvPr/>
        </p:nvSpPr>
        <p:spPr>
          <a:xfrm>
            <a:off x="4724400" y="3873112"/>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C183D7F6-B498-43B3-948B-1728B52AA6E4}">
                <adec:decorative xmlns:adec="http://schemas.microsoft.com/office/drawing/2017/decorative" val="1"/>
              </a:ext>
            </a:extLst>
          </p:cNvPr>
          <p:cNvSpPr/>
          <p:nvPr/>
        </p:nvSpPr>
        <p:spPr>
          <a:xfrm>
            <a:off x="5219700" y="3973644"/>
            <a:ext cx="419100" cy="793385"/>
          </a:xfrm>
          <a:prstGeom prst="downArrow">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0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8" grpId="0" animBg="1"/>
      <p:bldP spid="19" grpId="0" animBg="1"/>
      <p:bldP spid="2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sp>
        <p:nvSpPr>
          <p:cNvPr id="5" name="Rectangle 4">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3"/>
          <p:cNvSpPr>
            <a:spLocks noGrp="1" noChangeArrowheads="1"/>
          </p:cNvSpPr>
          <p:nvPr>
            <p:ph idx="1"/>
          </p:nvPr>
        </p:nvSpPr>
        <p:spPr>
          <a:xfrm>
            <a:off x="623720" y="1974310"/>
            <a:ext cx="7896559" cy="4216400"/>
          </a:xfrm>
        </p:spPr>
        <p:txBody>
          <a:bodyPr>
            <a:normAutofit/>
          </a:bodyPr>
          <a:lstStyle/>
          <a:p>
            <a:r>
              <a:rPr lang="en-US" dirty="0"/>
              <a:t>If at least 6 weeks of instruction have occurred:</a:t>
            </a:r>
          </a:p>
          <a:p>
            <a:pPr marL="342900" indent="-342900">
              <a:buFont typeface="Arial" charset="0"/>
              <a:buChar char="•"/>
            </a:pPr>
            <a:r>
              <a:rPr lang="en-US" dirty="0"/>
              <a:t>If all four most recent scores fall </a:t>
            </a:r>
            <a:r>
              <a:rPr lang="en-US" b="1" dirty="0">
                <a:solidFill>
                  <a:srgbClr val="00B050"/>
                </a:solidFill>
              </a:rPr>
              <a:t>above</a:t>
            </a:r>
            <a:r>
              <a:rPr lang="en-US" dirty="0"/>
              <a:t> the goal-line, increase the goal. </a:t>
            </a:r>
          </a:p>
          <a:p>
            <a:pPr marL="342900" indent="-342900">
              <a:buFont typeface="Arial" charset="0"/>
              <a:buChar char="•"/>
            </a:pPr>
            <a:r>
              <a:rPr lang="en-US" dirty="0"/>
              <a:t>If all four most recent scores fall </a:t>
            </a:r>
            <a:r>
              <a:rPr lang="en-US" b="1" dirty="0">
                <a:solidFill>
                  <a:srgbClr val="FF0000"/>
                </a:solidFill>
              </a:rPr>
              <a:t>below</a:t>
            </a:r>
            <a:r>
              <a:rPr lang="en-US" b="1" dirty="0"/>
              <a:t> </a:t>
            </a:r>
            <a:r>
              <a:rPr lang="en-US" dirty="0"/>
              <a:t>the goal-line, adapt the intervention. </a:t>
            </a:r>
          </a:p>
        </p:txBody>
      </p:sp>
    </p:spTree>
    <p:extLst>
      <p:ext uri="{BB962C8B-B14F-4D97-AF65-F5344CB8AC3E}">
        <p14:creationId xmlns:p14="http://schemas.microsoft.com/office/powerpoint/2010/main" val="25320323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graphicFrame>
        <p:nvGraphicFramePr>
          <p:cNvPr id="6" name="Chart 5" descr="maria's progress with scores slightly reducing"/>
          <p:cNvGraphicFramePr/>
          <p:nvPr>
            <p:extLst>
              <p:ext uri="{D42A27DB-BD31-4B8C-83A1-F6EECF244321}">
                <p14:modId xmlns:p14="http://schemas.microsoft.com/office/powerpoint/2010/main" val="4239375970"/>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a:extLst>
              <a:ext uri="{C183D7F6-B498-43B3-948B-1728B52AA6E4}">
                <adec:decorative xmlns:adec="http://schemas.microsoft.com/office/drawing/2017/decorative" val="1"/>
              </a:ext>
            </a:extLst>
          </p:cNvPr>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15"/>
          <p:cNvSpPr/>
          <p:nvPr/>
        </p:nvSpPr>
        <p:spPr>
          <a:xfrm>
            <a:off x="4411183" y="3259687"/>
            <a:ext cx="2455234" cy="762000"/>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Adaptation</a:t>
            </a:r>
          </a:p>
        </p:txBody>
      </p:sp>
      <p:sp>
        <p:nvSpPr>
          <p:cNvPr id="5" name="Down Arrow 4">
            <a:extLst>
              <a:ext uri="{C183D7F6-B498-43B3-948B-1728B52AA6E4}">
                <adec:decorative xmlns:adec="http://schemas.microsoft.com/office/drawing/2017/decorative" val="1"/>
              </a:ext>
            </a:extLst>
          </p:cNvPr>
          <p:cNvSpPr/>
          <p:nvPr/>
        </p:nvSpPr>
        <p:spPr>
          <a:xfrm>
            <a:off x="4737100" y="4240037"/>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C183D7F6-B498-43B3-948B-1728B52AA6E4}">
                <adec:decorative xmlns:adec="http://schemas.microsoft.com/office/drawing/2017/decorative" val="1"/>
              </a:ext>
            </a:extLst>
          </p:cNvPr>
          <p:cNvSpPr/>
          <p:nvPr/>
        </p:nvSpPr>
        <p:spPr>
          <a:xfrm>
            <a:off x="5219700" y="4174014"/>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C183D7F6-B498-43B3-948B-1728B52AA6E4}">
                <adec:decorative xmlns:adec="http://schemas.microsoft.com/office/drawing/2017/decorative" val="1"/>
              </a:ext>
            </a:extLst>
          </p:cNvPr>
          <p:cNvSpPr/>
          <p:nvPr/>
        </p:nvSpPr>
        <p:spPr>
          <a:xfrm>
            <a:off x="5746750" y="4174143"/>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C183D7F6-B498-43B3-948B-1728B52AA6E4}">
                <adec:decorative xmlns:adec="http://schemas.microsoft.com/office/drawing/2017/decorative" val="1"/>
              </a:ext>
            </a:extLst>
          </p:cNvPr>
          <p:cNvSpPr/>
          <p:nvPr/>
        </p:nvSpPr>
        <p:spPr>
          <a:xfrm>
            <a:off x="6229350" y="4137103"/>
            <a:ext cx="419100" cy="793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18" grpId="0" animBg="1"/>
      <p:bldP spid="19" grpId="0" animBg="1"/>
      <p:bldP spid="20"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sp>
        <p:nvSpPr>
          <p:cNvPr id="5" name="Rectangle 4">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3"/>
          <p:cNvSpPr>
            <a:spLocks noGrp="1" noChangeArrowheads="1"/>
          </p:cNvSpPr>
          <p:nvPr>
            <p:ph idx="1"/>
          </p:nvPr>
        </p:nvSpPr>
        <p:spPr>
          <a:xfrm>
            <a:off x="623720" y="1974310"/>
            <a:ext cx="7896559" cy="4216400"/>
          </a:xfrm>
        </p:spPr>
        <p:txBody>
          <a:bodyPr>
            <a:normAutofit/>
          </a:bodyPr>
          <a:lstStyle/>
          <a:p>
            <a:r>
              <a:rPr lang="en-US" dirty="0"/>
              <a:t>If at least 6 weeks of instruction have occurred:</a:t>
            </a:r>
          </a:p>
          <a:p>
            <a:pPr marL="342900" indent="-342900">
              <a:buFont typeface="Arial" charset="0"/>
              <a:buChar char="•"/>
            </a:pPr>
            <a:r>
              <a:rPr lang="en-US" dirty="0"/>
              <a:t>If all four most recent scores fall </a:t>
            </a:r>
            <a:r>
              <a:rPr lang="en-US" b="1" dirty="0">
                <a:solidFill>
                  <a:srgbClr val="00B050"/>
                </a:solidFill>
              </a:rPr>
              <a:t>above</a:t>
            </a:r>
            <a:r>
              <a:rPr lang="en-US" dirty="0"/>
              <a:t> the goal-line, increase the goal. </a:t>
            </a:r>
          </a:p>
          <a:p>
            <a:pPr marL="342900" indent="-342900">
              <a:buFont typeface="Arial" charset="0"/>
              <a:buChar char="•"/>
            </a:pPr>
            <a:r>
              <a:rPr lang="en-US" dirty="0"/>
              <a:t>If all four most recent scores fall </a:t>
            </a:r>
            <a:r>
              <a:rPr lang="en-US" b="1" dirty="0">
                <a:solidFill>
                  <a:srgbClr val="FF0000"/>
                </a:solidFill>
              </a:rPr>
              <a:t>below</a:t>
            </a:r>
            <a:r>
              <a:rPr lang="en-US" b="1" dirty="0"/>
              <a:t> </a:t>
            </a:r>
            <a:r>
              <a:rPr lang="en-US" dirty="0"/>
              <a:t>the goal-line, adapt the intervention. </a:t>
            </a:r>
          </a:p>
          <a:p>
            <a:pPr marL="342900" indent="-342900">
              <a:buFont typeface="Arial" charset="0"/>
              <a:buChar char="•"/>
            </a:pPr>
            <a:r>
              <a:rPr lang="en-US" dirty="0"/>
              <a:t>If the four most recent scores fall both </a:t>
            </a:r>
            <a:r>
              <a:rPr lang="en-US" b="1" dirty="0">
                <a:solidFill>
                  <a:schemeClr val="accent4"/>
                </a:solidFill>
              </a:rPr>
              <a:t>above and below </a:t>
            </a:r>
            <a:r>
              <a:rPr lang="en-US" dirty="0"/>
              <a:t>the goal-line, continue monitoring data.</a:t>
            </a:r>
          </a:p>
        </p:txBody>
      </p:sp>
    </p:spTree>
    <p:extLst>
      <p:ext uri="{BB962C8B-B14F-4D97-AF65-F5344CB8AC3E}">
        <p14:creationId xmlns:p14="http://schemas.microsoft.com/office/powerpoint/2010/main" val="32888537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graphicFrame>
        <p:nvGraphicFramePr>
          <p:cNvPr id="6" name="Chart 5" descr="maria's progress with continue monitoring"/>
          <p:cNvGraphicFramePr/>
          <p:nvPr>
            <p:extLst>
              <p:ext uri="{D42A27DB-BD31-4B8C-83A1-F6EECF244321}">
                <p14:modId xmlns:p14="http://schemas.microsoft.com/office/powerpoint/2010/main" val="982576525"/>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a:ln>
            <a:solidFill>
              <a:schemeClr val="accent3"/>
            </a:solidFill>
          </a:ln>
        </p:spPr>
        <p:txBody>
          <a:bodyPr wrap="square" rtlCol="0">
            <a:spAutoFit/>
          </a:bodyPr>
          <a:lstStyle/>
          <a:p>
            <a:r>
              <a:rPr lang="en-US" sz="2400" b="1" dirty="0">
                <a:solidFill>
                  <a:schemeClr val="bg1">
                    <a:lumMod val="50000"/>
                  </a:schemeClr>
                </a:solidFill>
              </a:rPr>
              <a:t>X</a:t>
            </a:r>
          </a:p>
        </p:txBody>
      </p:sp>
      <p:cxnSp>
        <p:nvCxnSpPr>
          <p:cNvPr id="8" name="Straight Connector 7">
            <a:extLst>
              <a:ext uri="{C183D7F6-B498-43B3-948B-1728B52AA6E4}">
                <adec:decorative xmlns:adec="http://schemas.microsoft.com/office/drawing/2017/decorative" val="1"/>
              </a:ext>
            </a:extLst>
          </p:cNvPr>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15"/>
          <p:cNvSpPr/>
          <p:nvPr/>
        </p:nvSpPr>
        <p:spPr>
          <a:xfrm>
            <a:off x="4390066" y="3990146"/>
            <a:ext cx="2455234" cy="7620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Continue monitoring</a:t>
            </a:r>
            <a:endParaRPr lang="en-US" dirty="0"/>
          </a:p>
        </p:txBody>
      </p:sp>
    </p:spTree>
    <p:extLst>
      <p:ext uri="{BB962C8B-B14F-4D97-AF65-F5344CB8AC3E}">
        <p14:creationId xmlns:p14="http://schemas.microsoft.com/office/powerpoint/2010/main" val="14956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A9F2F1-1966-445D-A2E3-60C5A34B1A13}"/>
              </a:ext>
            </a:extLst>
          </p:cNvPr>
          <p:cNvSpPr>
            <a:spLocks noGrp="1"/>
          </p:cNvSpPr>
          <p:nvPr>
            <p:ph type="title"/>
          </p:nvPr>
        </p:nvSpPr>
        <p:spPr/>
        <p:txBody>
          <a:bodyPr/>
          <a:lstStyle/>
          <a:p>
            <a:r>
              <a:rPr lang="en-US" dirty="0"/>
              <a:t>Slide 135</a:t>
            </a:r>
          </a:p>
        </p:txBody>
      </p:sp>
      <p:sp>
        <p:nvSpPr>
          <p:cNvPr id="3" name="Content Placeholder 2"/>
          <p:cNvSpPr>
            <a:spLocks noGrp="1"/>
          </p:cNvSpPr>
          <p:nvPr>
            <p:ph idx="4294967295"/>
          </p:nvPr>
        </p:nvSpPr>
        <p:spPr>
          <a:xfrm>
            <a:off x="228600" y="1408402"/>
            <a:ext cx="8686800" cy="3725862"/>
          </a:xfrm>
        </p:spPr>
        <p:txBody>
          <a:bodyPr/>
          <a:lstStyle/>
          <a:p>
            <a:pPr>
              <a:buClr>
                <a:srgbClr val="FF9300"/>
              </a:buClr>
            </a:pPr>
            <a:r>
              <a:rPr lang="en-US" dirty="0"/>
              <a:t>Look at the graphs for these students. What decisions would you make about the progress of each student?</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#9</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10500030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sp>
        <p:nvSpPr>
          <p:cNvPr id="5" name="Rectangle 4">
            <a:extLst>
              <a:ext uri="{C183D7F6-B498-43B3-948B-1728B52AA6E4}">
                <adec:decorative xmlns:adec="http://schemas.microsoft.com/office/drawing/2017/decorative" val="1"/>
              </a:ext>
            </a:extLst>
          </p:cNvPr>
          <p:cNvSpPr/>
          <p:nvPr/>
        </p:nvSpPr>
        <p:spPr>
          <a:xfrm>
            <a:off x="635000" y="1532736"/>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graph dots"/>
          <p:cNvSpPr/>
          <p:nvPr/>
        </p:nvSpPr>
        <p:spPr>
          <a:xfrm>
            <a:off x="1206500" y="2491951"/>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graph dots"/>
          <p:cNvSpPr/>
          <p:nvPr/>
        </p:nvSpPr>
        <p:spPr>
          <a:xfrm>
            <a:off x="2051050" y="226706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graph dots"/>
          <p:cNvSpPr/>
          <p:nvPr/>
        </p:nvSpPr>
        <p:spPr>
          <a:xfrm>
            <a:off x="2889250" y="2631651"/>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graph dots"/>
          <p:cNvSpPr/>
          <p:nvPr/>
        </p:nvSpPr>
        <p:spPr>
          <a:xfrm>
            <a:off x="3606800" y="240676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1280" y="1616524"/>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5" name="Rectangle 14">
            <a:extLst>
              <a:ext uri="{C183D7F6-B498-43B3-948B-1728B52AA6E4}">
                <adec:decorative xmlns:adec="http://schemas.microsoft.com/office/drawing/2017/decorative" val="1"/>
              </a:ext>
            </a:extLst>
          </p:cNvPr>
          <p:cNvSpPr/>
          <p:nvPr/>
        </p:nvSpPr>
        <p:spPr>
          <a:xfrm>
            <a:off x="4572000" y="3603953"/>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08280" y="3687741"/>
            <a:ext cx="3648320" cy="369332"/>
          </a:xfrm>
          <a:prstGeom prst="rect">
            <a:avLst/>
          </a:prstGeom>
          <a:solidFill>
            <a:srgbClr val="7030A0"/>
          </a:solid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cxnSp>
        <p:nvCxnSpPr>
          <p:cNvPr id="21" name="Straight Arrow Connector 20" descr="arrow angled up"/>
          <p:cNvCxnSpPr/>
          <p:nvPr/>
        </p:nvCxnSpPr>
        <p:spPr>
          <a:xfrm flipV="1">
            <a:off x="4927600" y="3962400"/>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123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Determining Response</a:t>
            </a:r>
          </a:p>
        </p:txBody>
      </p:sp>
      <p:sp>
        <p:nvSpPr>
          <p:cNvPr id="2" name="Content Placeholder 1"/>
          <p:cNvSpPr>
            <a:spLocks noGrp="1"/>
          </p:cNvSpPr>
          <p:nvPr>
            <p:ph idx="1"/>
          </p:nvPr>
        </p:nvSpPr>
        <p:spPr>
          <a:xfrm>
            <a:off x="533400" y="2120900"/>
            <a:ext cx="8229600" cy="3530600"/>
          </a:xfrm>
        </p:spPr>
        <p:txBody>
          <a:bodyPr>
            <a:normAutofit/>
          </a:bodyPr>
          <a:lstStyle/>
          <a:p>
            <a:pPr marL="342900" indent="-342900">
              <a:buFont typeface="Arial" charset="0"/>
              <a:buChar char="•"/>
            </a:pPr>
            <a:r>
              <a:rPr lang="en-US" dirty="0"/>
              <a:t>If the trend-line is </a:t>
            </a:r>
            <a:r>
              <a:rPr lang="en-US" b="1" dirty="0">
                <a:solidFill>
                  <a:srgbClr val="00B050"/>
                </a:solidFill>
              </a:rPr>
              <a:t>steeper</a:t>
            </a:r>
            <a:r>
              <a:rPr lang="en-US" dirty="0"/>
              <a:t> than the goal line, then increase the goal.</a:t>
            </a:r>
          </a:p>
          <a:p>
            <a:endParaRPr lang="en-US" dirty="0"/>
          </a:p>
        </p:txBody>
      </p:sp>
      <p:sp>
        <p:nvSpPr>
          <p:cNvPr id="12" name="Rectangle 11">
            <a:extLst>
              <a:ext uri="{C183D7F6-B498-43B3-948B-1728B52AA6E4}">
                <adec:decorative xmlns:adec="http://schemas.microsoft.com/office/drawing/2017/decorative" val="1"/>
              </a:ext>
            </a:extLst>
          </p:cNvPr>
          <p:cNvSpPr/>
          <p:nvPr/>
        </p:nvSpPr>
        <p:spPr>
          <a:xfrm>
            <a:off x="49784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14680" y="312388"/>
            <a:ext cx="3648320" cy="369332"/>
          </a:xfrm>
          <a:prstGeom prst="rect">
            <a:avLst/>
          </a:prstGeom>
          <a:solidFill>
            <a:srgbClr val="7030A0"/>
          </a:solid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cxnSp>
        <p:nvCxnSpPr>
          <p:cNvPr id="11" name="Straight Arrow Connector 10" descr="arrow angled up"/>
          <p:cNvCxnSpPr/>
          <p:nvPr/>
        </p:nvCxnSpPr>
        <p:spPr>
          <a:xfrm flipV="1">
            <a:off x="5334000" y="587047"/>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737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graphicFrame>
        <p:nvGraphicFramePr>
          <p:cNvPr id="6" name="Chart 5" descr="maria's progress with raised goal trendline"/>
          <p:cNvGraphicFramePr/>
          <p:nvPr>
            <p:extLst>
              <p:ext uri="{D42A27DB-BD31-4B8C-83A1-F6EECF244321}">
                <p14:modId xmlns:p14="http://schemas.microsoft.com/office/powerpoint/2010/main" val="2552580704"/>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a:extLst>
              <a:ext uri="{C183D7F6-B498-43B3-948B-1728B52AA6E4}">
                <adec:decorative xmlns:adec="http://schemas.microsoft.com/office/drawing/2017/decorative" val="1"/>
              </a:ext>
            </a:extLst>
          </p:cNvPr>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07766" y="3552845"/>
            <a:ext cx="2455234" cy="762000"/>
          </a:xfrm>
          <a:prstGeom prst="rect">
            <a:avLst/>
          </a:prstGeom>
          <a:solidFill>
            <a:srgbClr val="00905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Raise the goal</a:t>
            </a:r>
          </a:p>
        </p:txBody>
      </p:sp>
      <p:sp>
        <p:nvSpPr>
          <p:cNvPr id="24" name="Rectangle 23">
            <a:extLst>
              <a:ext uri="{C183D7F6-B498-43B3-948B-1728B52AA6E4}">
                <adec:decorative xmlns:adec="http://schemas.microsoft.com/office/drawing/2017/decorative" val="1"/>
              </a:ext>
            </a:extLst>
          </p:cNvPr>
          <p:cNvSpPr/>
          <p:nvPr/>
        </p:nvSpPr>
        <p:spPr>
          <a:xfrm>
            <a:off x="49784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114680" y="312388"/>
            <a:ext cx="3648320" cy="369332"/>
          </a:xfrm>
          <a:prstGeom prst="rect">
            <a:avLst/>
          </a:prstGeom>
          <a:solidFill>
            <a:srgbClr val="7030A0"/>
          </a:solid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cxnSp>
        <p:nvCxnSpPr>
          <p:cNvPr id="23" name="Straight Arrow Connector 22" descr="arrow angled up"/>
          <p:cNvCxnSpPr/>
          <p:nvPr/>
        </p:nvCxnSpPr>
        <p:spPr>
          <a:xfrm flipV="1">
            <a:off x="5334000" y="587047"/>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C183D7F6-B498-43B3-948B-1728B52AA6E4}">
                <adec:decorative xmlns:adec="http://schemas.microsoft.com/office/drawing/2017/decorative" val="1"/>
              </a:ext>
            </a:extLst>
          </p:cNvPr>
          <p:cNvCxnSpPr/>
          <p:nvPr/>
        </p:nvCxnSpPr>
        <p:spPr>
          <a:xfrm flipV="1">
            <a:off x="1422400" y="4406900"/>
            <a:ext cx="7073900" cy="9779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25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Determining Response</a:t>
            </a:r>
          </a:p>
        </p:txBody>
      </p:sp>
      <p:sp>
        <p:nvSpPr>
          <p:cNvPr id="2" name="Content Placeholder 1"/>
          <p:cNvSpPr>
            <a:spLocks noGrp="1"/>
          </p:cNvSpPr>
          <p:nvPr>
            <p:ph idx="1"/>
          </p:nvPr>
        </p:nvSpPr>
        <p:spPr>
          <a:xfrm>
            <a:off x="533400" y="2120900"/>
            <a:ext cx="8229600" cy="3530600"/>
          </a:xfrm>
        </p:spPr>
        <p:txBody>
          <a:bodyPr>
            <a:normAutofit/>
          </a:bodyPr>
          <a:lstStyle/>
          <a:p>
            <a:pPr marL="342900" indent="-342900">
              <a:buFont typeface="Arial" charset="0"/>
              <a:buChar char="•"/>
            </a:pPr>
            <a:r>
              <a:rPr lang="en-US" dirty="0"/>
              <a:t>If the trend-line is </a:t>
            </a:r>
            <a:r>
              <a:rPr lang="en-US" b="1" dirty="0">
                <a:solidFill>
                  <a:srgbClr val="00B050"/>
                </a:solidFill>
              </a:rPr>
              <a:t>steeper</a:t>
            </a:r>
            <a:r>
              <a:rPr lang="en-US" dirty="0"/>
              <a:t> than the goal line, then increase the goal.</a:t>
            </a:r>
          </a:p>
          <a:p>
            <a:pPr marL="342900" indent="-342900">
              <a:buFont typeface="Arial" charset="0"/>
              <a:buChar char="•"/>
            </a:pPr>
            <a:r>
              <a:rPr lang="en-US" dirty="0"/>
              <a:t>If the trend-line is </a:t>
            </a:r>
            <a:r>
              <a:rPr lang="en-US" b="1" dirty="0">
                <a:solidFill>
                  <a:srgbClr val="FF0000"/>
                </a:solidFill>
              </a:rPr>
              <a:t>flatter</a:t>
            </a:r>
            <a:r>
              <a:rPr lang="en-US" dirty="0"/>
              <a:t> than the goal line, then adapt the intervention.</a:t>
            </a:r>
          </a:p>
          <a:p>
            <a:endParaRPr lang="en-US" dirty="0"/>
          </a:p>
        </p:txBody>
      </p:sp>
      <p:sp>
        <p:nvSpPr>
          <p:cNvPr id="12" name="Rectangle 11">
            <a:extLst>
              <a:ext uri="{C183D7F6-B498-43B3-948B-1728B52AA6E4}">
                <adec:decorative xmlns:adec="http://schemas.microsoft.com/office/drawing/2017/decorative" val="1"/>
              </a:ext>
            </a:extLst>
          </p:cNvPr>
          <p:cNvSpPr/>
          <p:nvPr/>
        </p:nvSpPr>
        <p:spPr>
          <a:xfrm>
            <a:off x="49784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14680" y="312388"/>
            <a:ext cx="3648320" cy="369332"/>
          </a:xfrm>
          <a:prstGeom prst="rect">
            <a:avLst/>
          </a:prstGeom>
          <a:solidFill>
            <a:srgbClr val="7030A0"/>
          </a:solid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cxnSp>
        <p:nvCxnSpPr>
          <p:cNvPr id="11" name="Straight Arrow Connector 10" descr="arrow angled up"/>
          <p:cNvCxnSpPr/>
          <p:nvPr/>
        </p:nvCxnSpPr>
        <p:spPr>
          <a:xfrm flipV="1">
            <a:off x="5334000" y="587047"/>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810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a:t>Where Are We?</a:t>
            </a:r>
          </a:p>
        </p:txBody>
      </p:sp>
      <p:sp>
        <p:nvSpPr>
          <p:cNvPr id="4" name="Left Arrow 3" descr="arrow pointing to progress monitor"/>
          <p:cNvSpPr/>
          <p:nvPr/>
        </p:nvSpPr>
        <p:spPr>
          <a:xfrm rot="20125545">
            <a:off x="5252936" y="1420316"/>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5252935" y="445210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descr="arrow pointing to diagnostic academic assessment/functional assessment"/>
          <p:cNvSpPr/>
          <p:nvPr/>
        </p:nvSpPr>
        <p:spPr>
          <a:xfrm rot="20125545">
            <a:off x="5252936" y="2642517"/>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41BA8AF-ADDC-4560-9F85-A480DEFEA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070" y="699411"/>
            <a:ext cx="3100510" cy="5471414"/>
          </a:xfrm>
          <a:prstGeom prst="rect">
            <a:avLst/>
          </a:prstGeom>
        </p:spPr>
      </p:pic>
    </p:spTree>
    <p:extLst>
      <p:ext uri="{BB962C8B-B14F-4D97-AF65-F5344CB8AC3E}">
        <p14:creationId xmlns:p14="http://schemas.microsoft.com/office/powerpoint/2010/main" val="29357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graphicFrame>
        <p:nvGraphicFramePr>
          <p:cNvPr id="6" name="Chart 5" descr="maria's progress with adaption trendline"/>
          <p:cNvGraphicFramePr/>
          <p:nvPr>
            <p:extLst>
              <p:ext uri="{D42A27DB-BD31-4B8C-83A1-F6EECF244321}">
                <p14:modId xmlns:p14="http://schemas.microsoft.com/office/powerpoint/2010/main" val="4245263710"/>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p:spPr>
        <p:txBody>
          <a:bodyPr wrap="square" rtlCol="0">
            <a:spAutoFit/>
          </a:bodyPr>
          <a:lstStyle/>
          <a:p>
            <a:r>
              <a:rPr lang="en-US" sz="2400" b="1" dirty="0">
                <a:solidFill>
                  <a:schemeClr val="bg1">
                    <a:lumMod val="50000"/>
                  </a:schemeClr>
                </a:solidFill>
              </a:rPr>
              <a:t>X</a:t>
            </a:r>
          </a:p>
        </p:txBody>
      </p:sp>
      <p:cxnSp>
        <p:nvCxnSpPr>
          <p:cNvPr id="8" name="Straight Connector 7">
            <a:extLst>
              <a:ext uri="{C183D7F6-B498-43B3-948B-1728B52AA6E4}">
                <adec:decorative xmlns:adec="http://schemas.microsoft.com/office/drawing/2017/decorative" val="1"/>
              </a:ext>
            </a:extLst>
          </p:cNvPr>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15"/>
          <p:cNvSpPr/>
          <p:nvPr/>
        </p:nvSpPr>
        <p:spPr>
          <a:xfrm>
            <a:off x="6187116" y="3911212"/>
            <a:ext cx="2455234" cy="762000"/>
          </a:xfrm>
          <a:prstGeom prst="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Adaptation</a:t>
            </a:r>
          </a:p>
        </p:txBody>
      </p:sp>
      <p:cxnSp>
        <p:nvCxnSpPr>
          <p:cNvPr id="21" name="Straight Arrow Connector 20">
            <a:extLst>
              <a:ext uri="{C183D7F6-B498-43B3-948B-1728B52AA6E4}">
                <adec:decorative xmlns:adec="http://schemas.microsoft.com/office/drawing/2017/decorative" val="1"/>
              </a:ext>
            </a:extLst>
          </p:cNvPr>
          <p:cNvCxnSpPr/>
          <p:nvPr/>
        </p:nvCxnSpPr>
        <p:spPr>
          <a:xfrm flipV="1">
            <a:off x="1422400" y="5098395"/>
            <a:ext cx="7073900" cy="28640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30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Determining Response</a:t>
            </a:r>
          </a:p>
        </p:txBody>
      </p:sp>
      <p:sp>
        <p:nvSpPr>
          <p:cNvPr id="2" name="Content Placeholder 1"/>
          <p:cNvSpPr>
            <a:spLocks noGrp="1"/>
          </p:cNvSpPr>
          <p:nvPr>
            <p:ph idx="1"/>
          </p:nvPr>
        </p:nvSpPr>
        <p:spPr>
          <a:xfrm>
            <a:off x="533400" y="2120900"/>
            <a:ext cx="8229600" cy="3530600"/>
          </a:xfrm>
        </p:spPr>
        <p:txBody>
          <a:bodyPr>
            <a:normAutofit/>
          </a:bodyPr>
          <a:lstStyle/>
          <a:p>
            <a:pPr marL="342900" indent="-342900">
              <a:buFont typeface="Arial" charset="0"/>
              <a:buChar char="•"/>
            </a:pPr>
            <a:r>
              <a:rPr lang="en-US" dirty="0"/>
              <a:t>If the trend-line is </a:t>
            </a:r>
            <a:r>
              <a:rPr lang="en-US" b="1" dirty="0">
                <a:solidFill>
                  <a:srgbClr val="00B050"/>
                </a:solidFill>
              </a:rPr>
              <a:t>steeper</a:t>
            </a:r>
            <a:r>
              <a:rPr lang="en-US" dirty="0"/>
              <a:t> than the goal line, then increase the goal.</a:t>
            </a:r>
          </a:p>
          <a:p>
            <a:pPr marL="342900" indent="-342900">
              <a:buFont typeface="Arial" charset="0"/>
              <a:buChar char="•"/>
            </a:pPr>
            <a:r>
              <a:rPr lang="en-US" dirty="0"/>
              <a:t>If the trend-line is </a:t>
            </a:r>
            <a:r>
              <a:rPr lang="en-US" b="1" dirty="0">
                <a:solidFill>
                  <a:srgbClr val="FF0000"/>
                </a:solidFill>
              </a:rPr>
              <a:t>flatter</a:t>
            </a:r>
            <a:r>
              <a:rPr lang="en-US" dirty="0"/>
              <a:t> than the goal line, then adapt the intervention.</a:t>
            </a:r>
          </a:p>
          <a:p>
            <a:pPr marL="342900" indent="-342900">
              <a:buFont typeface="Arial" charset="0"/>
              <a:buChar char="•"/>
            </a:pPr>
            <a:r>
              <a:rPr lang="en-US" dirty="0"/>
              <a:t>If the trend-line and goal-line are </a:t>
            </a:r>
            <a:r>
              <a:rPr lang="en-US" b="1" dirty="0">
                <a:solidFill>
                  <a:schemeClr val="accent4"/>
                </a:solidFill>
              </a:rPr>
              <a:t>fairly equal</a:t>
            </a:r>
            <a:r>
              <a:rPr lang="en-US" dirty="0"/>
              <a:t>, continue monitoring progress.</a:t>
            </a:r>
          </a:p>
          <a:p>
            <a:endParaRPr lang="en-US" dirty="0"/>
          </a:p>
        </p:txBody>
      </p:sp>
      <p:sp>
        <p:nvSpPr>
          <p:cNvPr id="12" name="Rectangle 11">
            <a:extLst>
              <a:ext uri="{C183D7F6-B498-43B3-948B-1728B52AA6E4}">
                <adec:decorative xmlns:adec="http://schemas.microsoft.com/office/drawing/2017/decorative" val="1"/>
              </a:ext>
            </a:extLst>
          </p:cNvPr>
          <p:cNvSpPr/>
          <p:nvPr/>
        </p:nvSpPr>
        <p:spPr>
          <a:xfrm>
            <a:off x="49784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14680" y="312388"/>
            <a:ext cx="3648320" cy="369332"/>
          </a:xfrm>
          <a:prstGeom prst="rect">
            <a:avLst/>
          </a:prstGeom>
          <a:solidFill>
            <a:srgbClr val="7030A0"/>
          </a:solid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cxnSp>
        <p:nvCxnSpPr>
          <p:cNvPr id="11" name="Straight Arrow Connector 10" descr="arrow angled up"/>
          <p:cNvCxnSpPr/>
          <p:nvPr/>
        </p:nvCxnSpPr>
        <p:spPr>
          <a:xfrm flipV="1">
            <a:off x="5334000" y="587047"/>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2582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Response</a:t>
            </a:r>
          </a:p>
        </p:txBody>
      </p:sp>
      <p:graphicFrame>
        <p:nvGraphicFramePr>
          <p:cNvPr id="6" name="Chart 5" descr="maria's progress with continue monitoring line"/>
          <p:cNvGraphicFramePr/>
          <p:nvPr>
            <p:extLst>
              <p:ext uri="{D42A27DB-BD31-4B8C-83A1-F6EECF244321}">
                <p14:modId xmlns:p14="http://schemas.microsoft.com/office/powerpoint/2010/main" val="2595275013"/>
              </p:ext>
            </p:extLst>
          </p:nvPr>
        </p:nvGraphicFramePr>
        <p:xfrm>
          <a:off x="228601" y="19812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293100" y="4636730"/>
            <a:ext cx="698500" cy="461665"/>
          </a:xfrm>
          <a:prstGeom prst="rect">
            <a:avLst/>
          </a:prstGeom>
          <a:noFill/>
          <a:ln>
            <a:noFill/>
          </a:ln>
        </p:spPr>
        <p:txBody>
          <a:bodyPr wrap="square" rtlCol="0">
            <a:spAutoFit/>
          </a:bodyPr>
          <a:lstStyle/>
          <a:p>
            <a:r>
              <a:rPr lang="en-US" sz="2400" b="1" dirty="0">
                <a:solidFill>
                  <a:schemeClr val="bg1">
                    <a:lumMod val="50000"/>
                  </a:schemeClr>
                </a:solidFill>
              </a:rPr>
              <a:t>X</a:t>
            </a:r>
          </a:p>
        </p:txBody>
      </p:sp>
      <p:cxnSp>
        <p:nvCxnSpPr>
          <p:cNvPr id="8" name="Straight Connector 7">
            <a:extLst>
              <a:ext uri="{C183D7F6-B498-43B3-948B-1728B52AA6E4}">
                <adec:decorative xmlns:adec="http://schemas.microsoft.com/office/drawing/2017/decorative" val="1"/>
              </a:ext>
            </a:extLst>
          </p:cNvPr>
          <p:cNvCxnSpPr/>
          <p:nvPr/>
        </p:nvCxnSpPr>
        <p:spPr>
          <a:xfrm flipH="1">
            <a:off x="2882900" y="4867562"/>
            <a:ext cx="5613400" cy="425183"/>
          </a:xfrm>
          <a:prstGeom prst="line">
            <a:avLst/>
          </a:prstGeom>
          <a:ln w="349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C183D7F6-B498-43B3-948B-1728B52AA6E4}">
                <adec:decorative xmlns:adec="http://schemas.microsoft.com/office/drawing/2017/decorative" val="1"/>
              </a:ext>
            </a:extLst>
          </p:cNvPr>
          <p:cNvSpPr/>
          <p:nvPr/>
        </p:nvSpPr>
        <p:spPr>
          <a:xfrm>
            <a:off x="4876800" y="228600"/>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graph dots"/>
          <p:cNvSpPr/>
          <p:nvPr/>
        </p:nvSpPr>
        <p:spPr>
          <a:xfrm>
            <a:off x="5448300" y="11878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graph dots"/>
          <p:cNvSpPr/>
          <p:nvPr/>
        </p:nvSpPr>
        <p:spPr>
          <a:xfrm>
            <a:off x="6292850" y="9629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graph dots"/>
          <p:cNvSpPr/>
          <p:nvPr/>
        </p:nvSpPr>
        <p:spPr>
          <a:xfrm>
            <a:off x="7131050" y="132751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graph dots"/>
          <p:cNvSpPr/>
          <p:nvPr/>
        </p:nvSpPr>
        <p:spPr>
          <a:xfrm>
            <a:off x="7848600" y="1102629"/>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13080" y="312388"/>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6" name="Rectangle 15"/>
          <p:cNvSpPr/>
          <p:nvPr/>
        </p:nvSpPr>
        <p:spPr>
          <a:xfrm>
            <a:off x="6422066" y="3920757"/>
            <a:ext cx="2455234" cy="7620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t>Continue monitoring</a:t>
            </a:r>
            <a:endParaRPr lang="en-US" dirty="0"/>
          </a:p>
        </p:txBody>
      </p:sp>
      <p:cxnSp>
        <p:nvCxnSpPr>
          <p:cNvPr id="17" name="Straight Arrow Connector 16">
            <a:extLst>
              <a:ext uri="{C183D7F6-B498-43B3-948B-1728B52AA6E4}">
                <adec:decorative xmlns:adec="http://schemas.microsoft.com/office/drawing/2017/decorative" val="1"/>
              </a:ext>
            </a:extLst>
          </p:cNvPr>
          <p:cNvCxnSpPr/>
          <p:nvPr/>
        </p:nvCxnSpPr>
        <p:spPr>
          <a:xfrm flipV="1">
            <a:off x="1422400" y="4867562"/>
            <a:ext cx="7188200" cy="51723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7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F4A7A3-9B57-4955-B942-F1440C7EED92}"/>
              </a:ext>
            </a:extLst>
          </p:cNvPr>
          <p:cNvSpPr>
            <a:spLocks noGrp="1"/>
          </p:cNvSpPr>
          <p:nvPr>
            <p:ph type="title"/>
          </p:nvPr>
        </p:nvSpPr>
        <p:spPr/>
        <p:txBody>
          <a:bodyPr/>
          <a:lstStyle/>
          <a:p>
            <a:r>
              <a:rPr lang="en-US" dirty="0"/>
              <a:t>Slide 143</a:t>
            </a:r>
          </a:p>
        </p:txBody>
      </p:sp>
      <p:sp>
        <p:nvSpPr>
          <p:cNvPr id="3" name="Content Placeholder 2"/>
          <p:cNvSpPr>
            <a:spLocks noGrp="1"/>
          </p:cNvSpPr>
          <p:nvPr>
            <p:ph idx="4294967295"/>
          </p:nvPr>
        </p:nvSpPr>
        <p:spPr>
          <a:xfrm>
            <a:off x="228600" y="1387620"/>
            <a:ext cx="8686800" cy="3725862"/>
          </a:xfrm>
        </p:spPr>
        <p:txBody>
          <a:bodyPr/>
          <a:lstStyle/>
          <a:p>
            <a:pPr>
              <a:buClr>
                <a:srgbClr val="FF9300"/>
              </a:buClr>
            </a:pPr>
            <a:r>
              <a:rPr lang="en-US" dirty="0"/>
              <a:t>Look at the graphs for these students. What decisions would you make about the progress of each student?</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#10</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22799929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Review</a:t>
            </a:r>
          </a:p>
        </p:txBody>
      </p:sp>
      <p:sp>
        <p:nvSpPr>
          <p:cNvPr id="5" name="Content Placeholder 2"/>
          <p:cNvSpPr>
            <a:spLocks noGrp="1"/>
          </p:cNvSpPr>
          <p:nvPr>
            <p:ph idx="1"/>
          </p:nvPr>
        </p:nvSpPr>
        <p:spPr>
          <a:xfrm>
            <a:off x="228600" y="1245128"/>
            <a:ext cx="8686800" cy="4839538"/>
          </a:xfrm>
        </p:spPr>
        <p:txBody>
          <a:bodyPr/>
          <a:lstStyle/>
          <a:p>
            <a:r>
              <a:rPr lang="en-US" dirty="0"/>
              <a:t>Several options for setting goals</a:t>
            </a:r>
          </a:p>
        </p:txBody>
      </p:sp>
      <p:sp>
        <p:nvSpPr>
          <p:cNvPr id="6" name="Oval 5"/>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7" name="Oval 6"/>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8" name="Oval 7"/>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1419374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Review</a:t>
            </a:r>
          </a:p>
        </p:txBody>
      </p:sp>
      <p:sp>
        <p:nvSpPr>
          <p:cNvPr id="5" name="Rectangle 4">
            <a:extLst>
              <a:ext uri="{C183D7F6-B498-43B3-948B-1728B52AA6E4}">
                <adec:decorative xmlns:adec="http://schemas.microsoft.com/office/drawing/2017/decorative" val="1"/>
              </a:ext>
            </a:extLst>
          </p:cNvPr>
          <p:cNvSpPr/>
          <p:nvPr/>
        </p:nvSpPr>
        <p:spPr>
          <a:xfrm>
            <a:off x="228600" y="1405736"/>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descr="graph dots"/>
          <p:cNvSpPr/>
          <p:nvPr/>
        </p:nvSpPr>
        <p:spPr>
          <a:xfrm>
            <a:off x="800100" y="2364951"/>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descr="graph dots"/>
          <p:cNvSpPr/>
          <p:nvPr/>
        </p:nvSpPr>
        <p:spPr>
          <a:xfrm>
            <a:off x="1644650" y="214006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graph dots"/>
          <p:cNvSpPr/>
          <p:nvPr/>
        </p:nvSpPr>
        <p:spPr>
          <a:xfrm>
            <a:off x="2482850" y="2504651"/>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graph dots"/>
          <p:cNvSpPr/>
          <p:nvPr/>
        </p:nvSpPr>
        <p:spPr>
          <a:xfrm>
            <a:off x="3200400" y="2279765"/>
            <a:ext cx="279400" cy="279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4880" y="1489524"/>
            <a:ext cx="3800720" cy="369332"/>
          </a:xfrm>
          <a:prstGeom prst="rect">
            <a:avLst/>
          </a:prstGeom>
          <a:noFill/>
          <a:ln>
            <a:noFill/>
          </a:ln>
        </p:spPr>
        <p:txBody>
          <a:bodyPr wrap="none" rtlCol="0">
            <a:spAutoFit/>
          </a:bodyPr>
          <a:lstStyle/>
          <a:p>
            <a:r>
              <a:rPr lang="en-US" dirty="0">
                <a:solidFill>
                  <a:schemeClr val="bg1"/>
                </a:solidFill>
              </a:rPr>
              <a:t>Four most recent, consecutive scores</a:t>
            </a:r>
          </a:p>
        </p:txBody>
      </p:sp>
      <p:sp>
        <p:nvSpPr>
          <p:cNvPr id="15" name="Rectangle 14">
            <a:extLst>
              <a:ext uri="{C183D7F6-B498-43B3-948B-1728B52AA6E4}">
                <adec:decorative xmlns:adec="http://schemas.microsoft.com/office/drawing/2017/decorative" val="1"/>
              </a:ext>
            </a:extLst>
          </p:cNvPr>
          <p:cNvSpPr/>
          <p:nvPr/>
        </p:nvSpPr>
        <p:spPr>
          <a:xfrm>
            <a:off x="228600" y="3429846"/>
            <a:ext cx="393700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4880" y="3513634"/>
            <a:ext cx="3648320" cy="369332"/>
          </a:xfrm>
          <a:prstGeom prst="rect">
            <a:avLst/>
          </a:prstGeom>
          <a:solidFill>
            <a:srgbClr val="7030A0"/>
          </a:solidFill>
          <a:ln>
            <a:noFill/>
          </a:ln>
        </p:spPr>
        <p:txBody>
          <a:bodyPr wrap="square" rtlCol="0">
            <a:spAutoFit/>
          </a:bodyPr>
          <a:lstStyle/>
          <a:p>
            <a:pPr algn="ctr"/>
            <a:r>
              <a:rPr lang="en-US" dirty="0" err="1">
                <a:solidFill>
                  <a:schemeClr val="bg1"/>
                </a:solidFill>
              </a:rPr>
              <a:t>Trendline</a:t>
            </a:r>
            <a:endParaRPr lang="en-US" dirty="0">
              <a:solidFill>
                <a:schemeClr val="bg1"/>
              </a:solidFill>
            </a:endParaRPr>
          </a:p>
        </p:txBody>
      </p:sp>
      <p:cxnSp>
        <p:nvCxnSpPr>
          <p:cNvPr id="21" name="Straight Arrow Connector 20" descr="arrow angled up"/>
          <p:cNvCxnSpPr/>
          <p:nvPr/>
        </p:nvCxnSpPr>
        <p:spPr>
          <a:xfrm flipV="1">
            <a:off x="584200" y="3788293"/>
            <a:ext cx="3289300" cy="99060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AAD2ABFD-E737-491F-AEB8-5982BFF05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529515"/>
            <a:ext cx="3190207" cy="5629701"/>
          </a:xfrm>
          <a:prstGeom prst="rect">
            <a:avLst/>
          </a:prstGeom>
        </p:spPr>
      </p:pic>
    </p:spTree>
    <p:extLst>
      <p:ext uri="{BB962C8B-B14F-4D97-AF65-F5344CB8AC3E}">
        <p14:creationId xmlns:p14="http://schemas.microsoft.com/office/powerpoint/2010/main" val="16047963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3’s Checklist:</a:t>
            </a:r>
            <a:br>
              <a:rPr lang="en-US" dirty="0"/>
            </a:br>
            <a:r>
              <a:rPr lang="en-US" dirty="0"/>
              <a:t>How do you interpret progress monitoring scores?</a:t>
            </a:r>
          </a:p>
        </p:txBody>
      </p:sp>
      <p:sp>
        <p:nvSpPr>
          <p:cNvPr id="3" name="Content Placeholder 2"/>
          <p:cNvSpPr>
            <a:spLocks noGrp="1"/>
          </p:cNvSpPr>
          <p:nvPr>
            <p:ph idx="1"/>
          </p:nvPr>
        </p:nvSpPr>
        <p:spPr>
          <a:xfrm>
            <a:off x="228600" y="1397000"/>
            <a:ext cx="8686800" cy="4687665"/>
          </a:xfrm>
        </p:spPr>
        <p:txBody>
          <a:bodyPr/>
          <a:lstStyle/>
          <a:p>
            <a:pPr marL="342900" indent="-342900">
              <a:buFont typeface="Wingdings" charset="2"/>
              <a:buChar char="q"/>
            </a:pPr>
            <a:r>
              <a:rPr lang="en-US" dirty="0"/>
              <a:t>Set goals using:</a:t>
            </a:r>
          </a:p>
          <a:p>
            <a:pPr marL="687388" lvl="1">
              <a:buFont typeface="Wingdings" charset="2"/>
              <a:buChar char="q"/>
            </a:pPr>
            <a:r>
              <a:rPr lang="en-US" dirty="0"/>
              <a:t>Benchmark</a:t>
            </a:r>
          </a:p>
          <a:p>
            <a:pPr marL="687388" lvl="1">
              <a:buFont typeface="Wingdings" charset="2"/>
              <a:buChar char="q"/>
            </a:pPr>
            <a:r>
              <a:rPr lang="en-US" dirty="0"/>
              <a:t>Slope (rate of improvement)</a:t>
            </a:r>
          </a:p>
          <a:p>
            <a:pPr marL="687388" lvl="1">
              <a:buFont typeface="Wingdings" charset="2"/>
              <a:buChar char="q"/>
            </a:pPr>
            <a:r>
              <a:rPr lang="en-US" dirty="0"/>
              <a:t>Intra-individual framework</a:t>
            </a:r>
          </a:p>
          <a:p>
            <a:pPr marL="342900" indent="-342900">
              <a:buFont typeface="Wingdings" charset="2"/>
              <a:buChar char="q"/>
            </a:pPr>
            <a:r>
              <a:rPr lang="en-US" dirty="0"/>
              <a:t>Make timely decisions about progress using:</a:t>
            </a:r>
          </a:p>
          <a:p>
            <a:pPr marL="687388" lvl="1">
              <a:buFont typeface="Wingdings" charset="2"/>
              <a:buChar char="q"/>
            </a:pPr>
            <a:r>
              <a:rPr lang="en-US" dirty="0"/>
              <a:t>Four most recent, consecutive scores</a:t>
            </a:r>
          </a:p>
          <a:p>
            <a:pPr marL="687388" lvl="1">
              <a:buFont typeface="Wingdings" charset="2"/>
              <a:buChar char="q"/>
            </a:pPr>
            <a:r>
              <a:rPr lang="en-US" dirty="0" err="1"/>
              <a:t>Trendline</a:t>
            </a:r>
            <a:endParaRPr lang="en-US" dirty="0"/>
          </a:p>
        </p:txBody>
      </p:sp>
    </p:spTree>
    <p:extLst>
      <p:ext uri="{BB962C8B-B14F-4D97-AF65-F5344CB8AC3E}">
        <p14:creationId xmlns:p14="http://schemas.microsoft.com/office/powerpoint/2010/main" val="6993750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Share your current structure for making DBI decisions. </a:t>
            </a:r>
          </a:p>
          <a:p>
            <a:pPr marL="457200" indent="-457200">
              <a:buAutoNum type="arabicPeriod"/>
            </a:pPr>
            <a:r>
              <a:rPr lang="en-US" dirty="0"/>
              <a:t>Who administers progress monitoring measures? </a:t>
            </a:r>
          </a:p>
          <a:p>
            <a:pPr marL="457200" indent="-457200">
              <a:buAutoNum type="arabicPeriod"/>
            </a:pPr>
            <a:r>
              <a:rPr lang="en-US" dirty="0"/>
              <a:t>Who makes the decisions about response? </a:t>
            </a:r>
          </a:p>
          <a:p>
            <a:pPr marL="457200" indent="-457200">
              <a:buAutoNum type="arabicPeriod"/>
            </a:pPr>
            <a:r>
              <a:rPr lang="en-US" dirty="0"/>
              <a:t>When and how are decisions made?</a:t>
            </a:r>
          </a:p>
        </p:txBody>
      </p:sp>
      <p:sp>
        <p:nvSpPr>
          <p:cNvPr id="6" name="Title 1"/>
          <p:cNvSpPr>
            <a:spLocks noGrp="1"/>
          </p:cNvSpPr>
          <p:nvPr>
            <p:ph type="title"/>
          </p:nvPr>
        </p:nvSpPr>
        <p:spPr>
          <a:xfrm>
            <a:off x="1143000" y="228600"/>
            <a:ext cx="7772400" cy="731520"/>
          </a:xfrm>
        </p:spPr>
        <p:txBody>
          <a:bodyPr/>
          <a:lstStyle/>
          <a:p>
            <a:r>
              <a:rPr lang="en-US" dirty="0"/>
              <a:t>Discussion Board</a:t>
            </a:r>
          </a:p>
        </p:txBody>
      </p:sp>
      <p:pic>
        <p:nvPicPr>
          <p:cNvPr id="7" name="Picture 6" descr="communication icons"/>
          <p:cNvPicPr>
            <a:picLocks noChangeAspect="1"/>
          </p:cNvPicPr>
          <p:nvPr/>
        </p:nvPicPr>
        <p:blipFill>
          <a:blip r:embed="rId2">
            <a:extLst>
              <a:ext uri="{BEBA8EAE-BF5A-486C-A8C5-ECC9F3942E4B}">
                <a14:imgProps xmlns:a14="http://schemas.microsoft.com/office/drawing/2010/main">
                  <a14:imgLayer r:embed="rId3">
                    <a14:imgEffect>
                      <a14:backgroundRemoval t="0" b="98913" l="0" r="100000"/>
                    </a14:imgEffect>
                  </a14:imgLayer>
                </a14:imgProps>
              </a:ext>
            </a:extLst>
          </a:blip>
          <a:stretch>
            <a:fillRect/>
          </a:stretch>
        </p:blipFill>
        <p:spPr>
          <a:xfrm>
            <a:off x="195942" y="166810"/>
            <a:ext cx="914400" cy="886827"/>
          </a:xfrm>
          <a:prstGeom prst="rect">
            <a:avLst/>
          </a:prstGeom>
        </p:spPr>
      </p:pic>
    </p:spTree>
    <p:extLst>
      <p:ext uri="{BB962C8B-B14F-4D97-AF65-F5344CB8AC3E}">
        <p14:creationId xmlns:p14="http://schemas.microsoft.com/office/powerpoint/2010/main" val="42176283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459" y="1308632"/>
            <a:ext cx="3111749" cy="1215717"/>
          </a:xfrm>
          <a:prstGeom prst="rect">
            <a:avLst/>
          </a:prstGeom>
          <a:noFill/>
        </p:spPr>
        <p:txBody>
          <a:bodyPr wrap="none" rtlCol="0">
            <a:spAutoFit/>
          </a:bodyPr>
          <a:lstStyle/>
          <a:p>
            <a:pPr algn="ctr"/>
            <a:r>
              <a:rPr lang="en-US" sz="7300" dirty="0">
                <a:solidFill>
                  <a:srgbClr val="FF9300"/>
                </a:solidFill>
              </a:rPr>
              <a:t>Closing</a:t>
            </a:r>
          </a:p>
        </p:txBody>
      </p:sp>
      <p:sp>
        <p:nvSpPr>
          <p:cNvPr id="3" name="Title 2" hidden="1">
            <a:extLst>
              <a:ext uri="{FF2B5EF4-FFF2-40B4-BE49-F238E27FC236}">
                <a16:creationId xmlns:a16="http://schemas.microsoft.com/office/drawing/2014/main" id="{8CA9662F-FE5B-4A30-833C-6D89414BC97D}"/>
              </a:ext>
            </a:extLst>
          </p:cNvPr>
          <p:cNvSpPr>
            <a:spLocks noGrp="1"/>
          </p:cNvSpPr>
          <p:nvPr>
            <p:ph type="title"/>
          </p:nvPr>
        </p:nvSpPr>
        <p:spPr/>
        <p:txBody>
          <a:bodyPr/>
          <a:lstStyle/>
          <a:p>
            <a:r>
              <a:rPr lang="en-US" dirty="0"/>
              <a:t>Slide 148</a:t>
            </a:r>
          </a:p>
        </p:txBody>
      </p:sp>
    </p:spTree>
    <p:extLst>
      <p:ext uri="{BB962C8B-B14F-4D97-AF65-F5344CB8AC3E}">
        <p14:creationId xmlns:p14="http://schemas.microsoft.com/office/powerpoint/2010/main" val="3010525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Objectives</a:t>
            </a:r>
          </a:p>
        </p:txBody>
      </p:sp>
      <p:sp>
        <p:nvSpPr>
          <p:cNvPr id="3" name="Content Placeholder 2"/>
          <p:cNvSpPr>
            <a:spLocks noGrp="1"/>
          </p:cNvSpPr>
          <p:nvPr>
            <p:ph idx="1"/>
          </p:nvPr>
        </p:nvSpPr>
        <p:spPr/>
        <p:txBody>
          <a:bodyPr>
            <a:normAutofit/>
          </a:bodyPr>
          <a:lstStyle/>
          <a:p>
            <a:pPr>
              <a:buClr>
                <a:srgbClr val="FF9300"/>
              </a:buClr>
            </a:pPr>
            <a:r>
              <a:rPr lang="en-US" dirty="0"/>
              <a:t>PART 1: What are the different types of assessments used to monitor student progress in mathematics within DBI?</a:t>
            </a:r>
          </a:p>
          <a:p>
            <a:pPr>
              <a:buClr>
                <a:srgbClr val="FF9300"/>
              </a:buClr>
            </a:pPr>
            <a:endParaRPr lang="en-US" dirty="0"/>
          </a:p>
          <a:p>
            <a:pPr>
              <a:buClr>
                <a:srgbClr val="FF9300"/>
              </a:buClr>
            </a:pPr>
            <a:r>
              <a:rPr lang="en-US" dirty="0"/>
              <a:t>PART 2: How do you administer progress monitoring measures with fidelity?</a:t>
            </a:r>
          </a:p>
          <a:p>
            <a:pPr>
              <a:buClr>
                <a:srgbClr val="FF9300"/>
              </a:buClr>
            </a:pPr>
            <a:endParaRPr lang="en-US" dirty="0"/>
          </a:p>
          <a:p>
            <a:pPr>
              <a:buClr>
                <a:srgbClr val="FF9300"/>
              </a:buClr>
            </a:pPr>
            <a:r>
              <a:rPr lang="en-US" dirty="0"/>
              <a:t>PART 3: How do you interpret progress monitoring scores?</a:t>
            </a:r>
          </a:p>
        </p:txBody>
      </p:sp>
    </p:spTree>
    <p:extLst>
      <p:ext uri="{BB962C8B-B14F-4D97-AF65-F5344CB8AC3E}">
        <p14:creationId xmlns:p14="http://schemas.microsoft.com/office/powerpoint/2010/main" val="116658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B43FA00-1DFE-40DA-944F-0684F4E1C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3469" y="489412"/>
            <a:ext cx="3190207" cy="5629701"/>
          </a:xfrm>
          <a:prstGeom prst="rect">
            <a:avLst/>
          </a:prstGeom>
        </p:spPr>
      </p:pic>
      <p:sp>
        <p:nvSpPr>
          <p:cNvPr id="5" name="Content Placeholder 4"/>
          <p:cNvSpPr>
            <a:spLocks noGrp="1"/>
          </p:cNvSpPr>
          <p:nvPr>
            <p:ph idx="1"/>
          </p:nvPr>
        </p:nvSpPr>
        <p:spPr>
          <a:xfrm>
            <a:off x="228600" y="1245128"/>
            <a:ext cx="4421221" cy="4839538"/>
          </a:xfrm>
        </p:spPr>
        <p:txBody>
          <a:bodyPr/>
          <a:lstStyle/>
          <a:p>
            <a:r>
              <a:rPr lang="en-US" dirty="0"/>
              <a:t>Data gathered </a:t>
            </a:r>
            <a:r>
              <a:rPr lang="en-US" b="1" dirty="0"/>
              <a:t>during</a:t>
            </a:r>
            <a:r>
              <a:rPr lang="en-US" dirty="0"/>
              <a:t> learning to make judgments </a:t>
            </a:r>
            <a:r>
              <a:rPr lang="en-US" b="1" dirty="0"/>
              <a:t>for learning</a:t>
            </a:r>
            <a:r>
              <a:rPr lang="en-US" dirty="0"/>
              <a:t>.</a:t>
            </a:r>
          </a:p>
          <a:p>
            <a:endParaRPr lang="en-US" b="1" dirty="0"/>
          </a:p>
          <a:p>
            <a:r>
              <a:rPr lang="en-US" dirty="0"/>
              <a:t>Progress monitoring measures are a type of formative assessment.</a:t>
            </a:r>
            <a:endParaRPr lang="en-US" b="1" dirty="0"/>
          </a:p>
          <a:p>
            <a:endParaRPr lang="en-US" b="1" dirty="0"/>
          </a:p>
        </p:txBody>
      </p:sp>
      <p:sp>
        <p:nvSpPr>
          <p:cNvPr id="4" name="Left Arrow 3" descr="arrow pointing to progress monitor"/>
          <p:cNvSpPr/>
          <p:nvPr/>
        </p:nvSpPr>
        <p:spPr>
          <a:xfrm rot="20125545">
            <a:off x="6719430" y="1069564"/>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6719432" y="4335371"/>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39884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990" y="583987"/>
            <a:ext cx="7737822"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https://youtu.be/Z48vgcjX6vE</a:t>
            </a:r>
            <a:endParaRPr lang="en-US" sz="2800" b="1" dirty="0">
              <a:solidFill>
                <a:srgbClr val="FF9300"/>
              </a:solidFill>
            </a:endParaRPr>
          </a:p>
        </p:txBody>
      </p:sp>
      <p:sp>
        <p:nvSpPr>
          <p:cNvPr id="2" name="Title 1" hidden="1">
            <a:extLst>
              <a:ext uri="{FF2B5EF4-FFF2-40B4-BE49-F238E27FC236}">
                <a16:creationId xmlns:a16="http://schemas.microsoft.com/office/drawing/2014/main" id="{D1DC906A-A10C-4572-A398-A17493C5B9CC}"/>
              </a:ext>
            </a:extLst>
          </p:cNvPr>
          <p:cNvSpPr>
            <a:spLocks noGrp="1"/>
          </p:cNvSpPr>
          <p:nvPr>
            <p:ph type="title"/>
          </p:nvPr>
        </p:nvSpPr>
        <p:spPr/>
        <p:txBody>
          <a:bodyPr/>
          <a:lstStyle/>
          <a:p>
            <a:r>
              <a:rPr lang="en-US" dirty="0"/>
              <a:t>Slide 150</a:t>
            </a:r>
          </a:p>
        </p:txBody>
      </p:sp>
    </p:spTree>
    <p:extLst>
      <p:ext uri="{BB962C8B-B14F-4D97-AF65-F5344CB8AC3E}">
        <p14:creationId xmlns:p14="http://schemas.microsoft.com/office/powerpoint/2010/main" val="20804393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Parts 1 and 2</a:t>
            </a:r>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9CD437E8-C1AC-4FE6-BC9B-CDE0D2CC3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256" y="432527"/>
            <a:ext cx="3190207" cy="5629701"/>
          </a:xfrm>
          <a:prstGeom prst="rect">
            <a:avLst/>
          </a:prstGeom>
        </p:spPr>
      </p:pic>
      <p:sp>
        <p:nvSpPr>
          <p:cNvPr id="4" name="Left Arrow 3" descr="arrow pointing to progress monitor"/>
          <p:cNvSpPr/>
          <p:nvPr/>
        </p:nvSpPr>
        <p:spPr>
          <a:xfrm rot="20125545">
            <a:off x="5060430" y="109963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5060430" y="4339809"/>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descr="arrow pointing to idagnostic academic assessment/functional assessment"/>
          <p:cNvSpPr/>
          <p:nvPr/>
        </p:nvSpPr>
        <p:spPr>
          <a:xfrm rot="20125545">
            <a:off x="5060431" y="253022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99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1’s Checklist:</a:t>
            </a:r>
            <a:br>
              <a:rPr lang="en-US" dirty="0"/>
            </a:br>
            <a:r>
              <a:rPr lang="en-US" dirty="0"/>
              <a:t>What are the different types of assessments used to monitor student progress in mathematics within DBI?</a:t>
            </a:r>
          </a:p>
        </p:txBody>
      </p:sp>
      <p:sp>
        <p:nvSpPr>
          <p:cNvPr id="3" name="Content Placeholder 2"/>
          <p:cNvSpPr>
            <a:spLocks noGrp="1"/>
          </p:cNvSpPr>
          <p:nvPr>
            <p:ph idx="1"/>
          </p:nvPr>
        </p:nvSpPr>
        <p:spPr>
          <a:xfrm>
            <a:off x="228600" y="2295728"/>
            <a:ext cx="8686800" cy="3788937"/>
          </a:xfrm>
        </p:spPr>
        <p:txBody>
          <a:bodyPr/>
          <a:lstStyle/>
          <a:p>
            <a:pPr marL="342900" indent="-342900">
              <a:buFont typeface="Wingdings" charset="2"/>
              <a:buChar char="q"/>
            </a:pPr>
            <a:r>
              <a:rPr lang="en-US" dirty="0"/>
              <a:t>Use formative assessments to help make ongoing decisions about response or nonresponse</a:t>
            </a:r>
          </a:p>
          <a:p>
            <a:pPr marL="342900" indent="-342900">
              <a:buFont typeface="Wingdings" charset="2"/>
              <a:buChar char="q"/>
            </a:pPr>
            <a:r>
              <a:rPr lang="en-US" dirty="0"/>
              <a:t>Use diagnostic assessments to understand student strengths and weaknesses that inform adaptations to instruction</a:t>
            </a:r>
          </a:p>
          <a:p>
            <a:pPr marL="342900" indent="-342900">
              <a:buFont typeface="Wingdings" charset="2"/>
              <a:buChar char="q"/>
            </a:pPr>
            <a:r>
              <a:rPr lang="en-US" dirty="0"/>
              <a:t>Use summative assessments to gauge end-of-year learning</a:t>
            </a:r>
          </a:p>
        </p:txBody>
      </p:sp>
    </p:spTree>
    <p:extLst>
      <p:ext uri="{BB962C8B-B14F-4D97-AF65-F5344CB8AC3E}">
        <p14:creationId xmlns:p14="http://schemas.microsoft.com/office/powerpoint/2010/main" val="33330362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2’s Checklist:</a:t>
            </a:r>
            <a:br>
              <a:rPr lang="en-US" dirty="0"/>
            </a:br>
            <a:r>
              <a:rPr lang="en-US" dirty="0"/>
              <a:t>How do you administer progress monitoring measures with fidelity?</a:t>
            </a:r>
          </a:p>
        </p:txBody>
      </p:sp>
      <p:sp>
        <p:nvSpPr>
          <p:cNvPr id="3" name="Content Placeholder 2"/>
          <p:cNvSpPr>
            <a:spLocks noGrp="1"/>
          </p:cNvSpPr>
          <p:nvPr>
            <p:ph idx="1"/>
          </p:nvPr>
        </p:nvSpPr>
        <p:spPr>
          <a:xfrm>
            <a:off x="228600" y="1879600"/>
            <a:ext cx="8686800" cy="4205065"/>
          </a:xfrm>
        </p:spPr>
        <p:txBody>
          <a:bodyPr/>
          <a:lstStyle/>
          <a:p>
            <a:pPr marL="342900" indent="-342900">
              <a:buFont typeface="Wingdings" charset="2"/>
              <a:buChar char="q"/>
            </a:pPr>
            <a:r>
              <a:rPr lang="en-US" dirty="0"/>
              <a:t>Select progress monitoring measures that are reliable and valid and have alternate forms</a:t>
            </a:r>
          </a:p>
          <a:p>
            <a:pPr marL="342900" indent="-342900">
              <a:buFont typeface="Wingdings" charset="2"/>
              <a:buChar char="q"/>
            </a:pPr>
            <a:r>
              <a:rPr lang="en-US" dirty="0"/>
              <a:t>Administer progress monitoring measures with fidelity</a:t>
            </a:r>
          </a:p>
          <a:p>
            <a:pPr marL="342900" indent="-342900">
              <a:buFont typeface="Wingdings" charset="2"/>
              <a:buChar char="q"/>
            </a:pPr>
            <a:r>
              <a:rPr lang="en-US" dirty="0"/>
              <a:t>Score progress monitoring measures and graph student scores</a:t>
            </a:r>
          </a:p>
        </p:txBody>
      </p:sp>
    </p:spTree>
    <p:extLst>
      <p:ext uri="{BB962C8B-B14F-4D97-AF65-F5344CB8AC3E}">
        <p14:creationId xmlns:p14="http://schemas.microsoft.com/office/powerpoint/2010/main" val="35026193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dirty="0"/>
              <a:t>Part 3</a:t>
            </a:r>
          </a:p>
        </p:txBody>
      </p:sp>
      <p:pic>
        <p:nvPicPr>
          <p:cNvPr id="11" name="Picture 10"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9964C627-69FB-4597-95C8-9EC22DD78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896" y="614149"/>
            <a:ext cx="3190207" cy="5629701"/>
          </a:xfrm>
          <a:prstGeom prst="rect">
            <a:avLst/>
          </a:prstGeom>
        </p:spPr>
      </p:pic>
      <p:sp>
        <p:nvSpPr>
          <p:cNvPr id="4" name="Left Arrow 3" descr="arrow pointing to nonresponsive"/>
          <p:cNvSpPr/>
          <p:nvPr/>
        </p:nvSpPr>
        <p:spPr>
          <a:xfrm rot="20125545">
            <a:off x="3510416" y="1675698"/>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descr="arrow pointing to responsive"/>
          <p:cNvSpPr/>
          <p:nvPr/>
        </p:nvSpPr>
        <p:spPr>
          <a:xfrm rot="20125545">
            <a:off x="5718157" y="1704588"/>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descr="arrow pointing to nonresponsive"/>
          <p:cNvSpPr/>
          <p:nvPr/>
        </p:nvSpPr>
        <p:spPr>
          <a:xfrm rot="20125545">
            <a:off x="3510416" y="4651509"/>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descr="arrow pointing to responsive"/>
          <p:cNvSpPr/>
          <p:nvPr/>
        </p:nvSpPr>
        <p:spPr>
          <a:xfrm rot="20125545">
            <a:off x="5718157" y="4680399"/>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02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3’s Checklist:</a:t>
            </a:r>
            <a:br>
              <a:rPr lang="en-US" dirty="0"/>
            </a:br>
            <a:r>
              <a:rPr lang="en-US" dirty="0"/>
              <a:t>How do you interpret progress monitoring scores?</a:t>
            </a:r>
          </a:p>
        </p:txBody>
      </p:sp>
      <p:sp>
        <p:nvSpPr>
          <p:cNvPr id="3" name="Content Placeholder 2"/>
          <p:cNvSpPr>
            <a:spLocks noGrp="1"/>
          </p:cNvSpPr>
          <p:nvPr>
            <p:ph idx="1"/>
          </p:nvPr>
        </p:nvSpPr>
        <p:spPr>
          <a:xfrm>
            <a:off x="228600" y="1397000"/>
            <a:ext cx="8686800" cy="4687665"/>
          </a:xfrm>
        </p:spPr>
        <p:txBody>
          <a:bodyPr/>
          <a:lstStyle/>
          <a:p>
            <a:pPr marL="342900" indent="-342900">
              <a:buFont typeface="Wingdings" charset="2"/>
              <a:buChar char="q"/>
            </a:pPr>
            <a:r>
              <a:rPr lang="en-US" dirty="0"/>
              <a:t>Set goals using:</a:t>
            </a:r>
          </a:p>
          <a:p>
            <a:pPr marL="687388" lvl="1">
              <a:buFont typeface="Wingdings" charset="2"/>
              <a:buChar char="q"/>
            </a:pPr>
            <a:r>
              <a:rPr lang="en-US" dirty="0"/>
              <a:t>Benchmark</a:t>
            </a:r>
          </a:p>
          <a:p>
            <a:pPr marL="687388" lvl="1">
              <a:buFont typeface="Wingdings" charset="2"/>
              <a:buChar char="q"/>
            </a:pPr>
            <a:r>
              <a:rPr lang="en-US" dirty="0"/>
              <a:t>Slope (rate of improvement)</a:t>
            </a:r>
          </a:p>
          <a:p>
            <a:pPr marL="687388" lvl="1">
              <a:buFont typeface="Wingdings" charset="2"/>
              <a:buChar char="q"/>
            </a:pPr>
            <a:r>
              <a:rPr lang="en-US" dirty="0"/>
              <a:t>Intra-individual framework</a:t>
            </a:r>
          </a:p>
          <a:p>
            <a:pPr marL="342900" indent="-342900">
              <a:buFont typeface="Wingdings" charset="2"/>
              <a:buChar char="q"/>
            </a:pPr>
            <a:r>
              <a:rPr lang="en-US" dirty="0"/>
              <a:t>Make timely decisions about progress using:</a:t>
            </a:r>
          </a:p>
          <a:p>
            <a:pPr marL="687388" lvl="1">
              <a:buFont typeface="Wingdings" charset="2"/>
              <a:buChar char="q"/>
            </a:pPr>
            <a:r>
              <a:rPr lang="en-US" dirty="0"/>
              <a:t>Four most recent, consecutive scores</a:t>
            </a:r>
          </a:p>
          <a:p>
            <a:pPr marL="687388" lvl="1">
              <a:buFont typeface="Wingdings" charset="2"/>
              <a:buChar char="q"/>
            </a:pPr>
            <a:r>
              <a:rPr lang="en-US" dirty="0" err="1"/>
              <a:t>Trendline</a:t>
            </a:r>
            <a:endParaRPr lang="en-US" dirty="0"/>
          </a:p>
        </p:txBody>
      </p:sp>
    </p:spTree>
    <p:extLst>
      <p:ext uri="{BB962C8B-B14F-4D97-AF65-F5344CB8AC3E}">
        <p14:creationId xmlns:p14="http://schemas.microsoft.com/office/powerpoint/2010/main" val="28025034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Application</a:t>
            </a:r>
          </a:p>
        </p:txBody>
      </p:sp>
      <p:sp>
        <p:nvSpPr>
          <p:cNvPr id="4" name="Slide Number Placeholder 3"/>
          <p:cNvSpPr>
            <a:spLocks noGrp="1"/>
          </p:cNvSpPr>
          <p:nvPr>
            <p:ph type="sldNum" sz="quarter" idx="12"/>
          </p:nvPr>
        </p:nvSpPr>
        <p:spPr/>
        <p:txBody>
          <a:bodyPr/>
          <a:lstStyle/>
          <a:p>
            <a:fld id="{569CA132-ADD6-4B72-B5E1-B86F7979C603}" type="slidenum">
              <a:rPr lang="en-US" smtClean="0"/>
              <a:t>156</a:t>
            </a:fld>
            <a:endParaRPr lang="en-US"/>
          </a:p>
        </p:txBody>
      </p:sp>
      <p:sp>
        <p:nvSpPr>
          <p:cNvPr id="6" name="Content Placeholder 2"/>
          <p:cNvSpPr txBox="1">
            <a:spLocks/>
          </p:cNvSpPr>
          <p:nvPr/>
        </p:nvSpPr>
        <p:spPr>
          <a:xfrm>
            <a:off x="1306286" y="1202714"/>
            <a:ext cx="4356577"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US" dirty="0"/>
              <a:t>Start (or continue) implementing progress monitoring measures on a weekly basis</a:t>
            </a:r>
          </a:p>
          <a:p>
            <a:pPr marL="342900" indent="-342900">
              <a:buClr>
                <a:schemeClr val="bg1"/>
              </a:buClr>
              <a:buFont typeface="Arial" panose="020B0604020202020204" pitchFamily="34" charset="0"/>
              <a:buChar char="•"/>
            </a:pPr>
            <a:r>
              <a:rPr lang="en-US" dirty="0"/>
              <a:t>Start (or continue) graphing data</a:t>
            </a:r>
          </a:p>
          <a:p>
            <a:pPr marL="342900" indent="-342900">
              <a:buClr>
                <a:schemeClr val="bg1"/>
              </a:buClr>
              <a:buFont typeface="Arial" panose="020B0604020202020204" pitchFamily="34" charset="0"/>
              <a:buChar char="•"/>
            </a:pPr>
            <a:r>
              <a:rPr lang="en-US" dirty="0"/>
              <a:t>Start (or continue) making decisions about progress</a:t>
            </a:r>
          </a:p>
        </p:txBody>
      </p:sp>
      <p:pic>
        <p:nvPicPr>
          <p:cNvPr id="5" name="Picture 4" descr="Let's do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48993"/>
            <a:ext cx="914400" cy="914400"/>
          </a:xfrm>
          <a:prstGeom prst="rect">
            <a:avLst/>
          </a:prstGeom>
        </p:spPr>
      </p:pic>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665AFABC-322E-47E7-AB45-F997EC38F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14" y="438785"/>
            <a:ext cx="3190207" cy="5629701"/>
          </a:xfrm>
          <a:prstGeom prst="rect">
            <a:avLst/>
          </a:prstGeom>
        </p:spPr>
      </p:pic>
    </p:spTree>
    <p:extLst>
      <p:ext uri="{BB962C8B-B14F-4D97-AF65-F5344CB8AC3E}">
        <p14:creationId xmlns:p14="http://schemas.microsoft.com/office/powerpoint/2010/main" val="24623666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Looking Ahead</a:t>
            </a:r>
          </a:p>
        </p:txBody>
      </p:sp>
    </p:spTree>
    <p:extLst>
      <p:ext uri="{BB962C8B-B14F-4D97-AF65-F5344CB8AC3E}">
        <p14:creationId xmlns:p14="http://schemas.microsoft.com/office/powerpoint/2010/main" val="34009319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089" y="135867"/>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Developing a scope and sequence for intervention</a:t>
            </a:r>
          </a:p>
        </p:txBody>
      </p:sp>
      <p:sp>
        <p:nvSpPr>
          <p:cNvPr id="5" name="Rectangle 4"/>
          <p:cNvSpPr/>
          <p:nvPr/>
        </p:nvSpPr>
        <p:spPr>
          <a:xfrm>
            <a:off x="3934089" y="914080"/>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Progress monitoring and determining response</a:t>
            </a:r>
          </a:p>
        </p:txBody>
      </p:sp>
      <p:sp>
        <p:nvSpPr>
          <p:cNvPr id="6" name="Rectangle 5"/>
          <p:cNvSpPr/>
          <p:nvPr/>
        </p:nvSpPr>
        <p:spPr>
          <a:xfrm>
            <a:off x="3934089" y="168105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Selecting evidence-based practices for the instructional platform</a:t>
            </a:r>
          </a:p>
        </p:txBody>
      </p:sp>
      <p:sp>
        <p:nvSpPr>
          <p:cNvPr id="7" name="Rectangle 6"/>
          <p:cNvSpPr/>
          <p:nvPr/>
        </p:nvSpPr>
        <p:spPr>
          <a:xfrm>
            <a:off x="3934089" y="2448038"/>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Instructional delivery: explicit instruction, multiple representations, language</a:t>
            </a:r>
          </a:p>
        </p:txBody>
      </p:sp>
      <p:sp>
        <p:nvSpPr>
          <p:cNvPr id="8" name="Rectangle 7"/>
          <p:cNvSpPr/>
          <p:nvPr/>
        </p:nvSpPr>
        <p:spPr>
          <a:xfrm>
            <a:off x="3934089" y="3226251"/>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Instructional strategies: fluency building, problem solving, motivation</a:t>
            </a:r>
          </a:p>
        </p:txBody>
      </p:sp>
      <p:sp>
        <p:nvSpPr>
          <p:cNvPr id="9" name="Rectangle 8"/>
          <p:cNvSpPr/>
          <p:nvPr/>
        </p:nvSpPr>
        <p:spPr>
          <a:xfrm>
            <a:off x="3934089" y="3981996"/>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Whole number content</a:t>
            </a:r>
          </a:p>
        </p:txBody>
      </p:sp>
      <p:sp>
        <p:nvSpPr>
          <p:cNvPr id="10" name="Rectangle 9"/>
          <p:cNvSpPr/>
          <p:nvPr/>
        </p:nvSpPr>
        <p:spPr>
          <a:xfrm>
            <a:off x="3934089" y="476020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a:t>Rational number content</a:t>
            </a:r>
            <a:endParaRPr lang="en-US" dirty="0"/>
          </a:p>
        </p:txBody>
      </p:sp>
      <p:sp>
        <p:nvSpPr>
          <p:cNvPr id="11" name="Rectangle 10"/>
          <p:cNvSpPr/>
          <p:nvPr/>
        </p:nvSpPr>
        <p:spPr>
          <a:xfrm>
            <a:off x="3934089" y="5538422"/>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DBI and mathematics: fidelity</a:t>
            </a:r>
            <a:r>
              <a:rPr lang="en-US"/>
              <a:t>, adaptations</a:t>
            </a:r>
            <a:endParaRPr lang="en-US" dirty="0"/>
          </a:p>
        </p:txBody>
      </p:sp>
      <p:sp>
        <p:nvSpPr>
          <p:cNvPr id="2" name="Title 1" hidden="1">
            <a:extLst>
              <a:ext uri="{FF2B5EF4-FFF2-40B4-BE49-F238E27FC236}">
                <a16:creationId xmlns:a16="http://schemas.microsoft.com/office/drawing/2014/main" id="{82E9F9CE-4023-4B87-98C3-BA4EFBB8A4D3}"/>
              </a:ext>
            </a:extLst>
          </p:cNvPr>
          <p:cNvSpPr>
            <a:spLocks noGrp="1"/>
          </p:cNvSpPr>
          <p:nvPr>
            <p:ph type="title"/>
          </p:nvPr>
        </p:nvSpPr>
        <p:spPr/>
        <p:txBody>
          <a:bodyPr/>
          <a:lstStyle/>
          <a:p>
            <a:r>
              <a:rPr lang="en-US" dirty="0"/>
              <a:t>Slide 158</a:t>
            </a:r>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F396216-C0BE-4E09-91FF-4E4E665C3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96" y="411400"/>
            <a:ext cx="3190207" cy="5629701"/>
          </a:xfrm>
          <a:prstGeom prst="rect">
            <a:avLst/>
          </a:prstGeom>
        </p:spPr>
      </p:pic>
    </p:spTree>
    <p:extLst>
      <p:ext uri="{BB962C8B-B14F-4D97-AF65-F5344CB8AC3E}">
        <p14:creationId xmlns:p14="http://schemas.microsoft.com/office/powerpoint/2010/main" val="37118267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a:t>
            </a:r>
          </a:p>
        </p:txBody>
      </p:sp>
      <p:sp>
        <p:nvSpPr>
          <p:cNvPr id="3" name="Content Placeholder 2"/>
          <p:cNvSpPr>
            <a:spLocks noGrp="1"/>
          </p:cNvSpPr>
          <p:nvPr>
            <p:ph idx="1"/>
          </p:nvPr>
        </p:nvSpPr>
        <p:spPr>
          <a:xfrm>
            <a:off x="1251284" y="1187116"/>
            <a:ext cx="7664115" cy="2983831"/>
          </a:xfrm>
        </p:spPr>
        <p:txBody>
          <a:bodyPr/>
          <a:lstStyle/>
          <a:p>
            <a:r>
              <a:rPr lang="en-US" dirty="0"/>
              <a:t>Hughes, E. M., Powell, S. R., Lembke, E. S., &amp; Riley-Tillman, T. C. (2016). Taking the guesswork out of locating evidence-based practices for diverse learners. </a:t>
            </a:r>
            <a:r>
              <a:rPr lang="en-US" i="1" dirty="0"/>
              <a:t>Learning Disabilities Research and Practice, 31</a:t>
            </a:r>
            <a:r>
              <a:rPr lang="en-US" dirty="0"/>
              <a:t>, 130–141. doi:10.1111/ldrp.12103</a:t>
            </a:r>
          </a:p>
        </p:txBody>
      </p:sp>
      <p:pic>
        <p:nvPicPr>
          <p:cNvPr id="6" name="Picture 5" descr="open book icon"/>
          <p:cNvPicPr>
            <a:picLocks/>
          </p:cNvPicPr>
          <p:nvPr/>
        </p:nvPicPr>
        <p:blipFill rotWithShape="1">
          <a:blip r:embed="rId2" cstate="hqprint">
            <a:extLst>
              <a:ext uri="{BEBA8EAE-BF5A-486C-A8C5-ECC9F3942E4B}">
                <a14:imgProps xmlns:a14="http://schemas.microsoft.com/office/drawing/2010/main">
                  <a14:imgLayer r:embed="rId3">
                    <a14:imgEffect>
                      <a14:backgroundRemoval t="7083" b="91667" l="8324" r="90563">
                        <a14:foregroundMark x1="45721" y1="40000" x2="57210" y2="75521"/>
                        <a14:foregroundMark x1="56975" y1="75104" x2="85698" y2="72396"/>
                        <a14:foregroundMark x1="45721" y1="40417" x2="69168" y2="45938"/>
                        <a14:foregroundMark x1="69285" y1="46146" x2="80715" y2="73646"/>
                        <a14:foregroundMark x1="67702" y1="61875" x2="67702" y2="61875"/>
                        <a14:foregroundMark x1="69168" y1="45938" x2="56624" y2="76354"/>
                        <a14:foregroundMark x1="46835" y1="45313" x2="62896" y2="55729"/>
                      </a14:backgroundRemoval>
                    </a14:imgEffect>
                  </a14:imgLayer>
                </a14:imgProps>
              </a:ext>
              <a:ext uri="{28A0092B-C50C-407E-A947-70E740481C1C}">
                <a14:useLocalDpi xmlns:a14="http://schemas.microsoft.com/office/drawing/2010/main" val="0"/>
              </a:ext>
            </a:extLst>
          </a:blip>
          <a:srcRect l="6128" t="5170" r="8180" b="6230"/>
          <a:stretch/>
        </p:blipFill>
        <p:spPr>
          <a:xfrm rot="18920520">
            <a:off x="259997" y="1066800"/>
            <a:ext cx="914400" cy="914400"/>
          </a:xfrm>
          <a:prstGeom prst="rect">
            <a:avLst/>
          </a:prstGeom>
        </p:spPr>
      </p:pic>
    </p:spTree>
    <p:extLst>
      <p:ext uri="{BB962C8B-B14F-4D97-AF65-F5344CB8AC3E}">
        <p14:creationId xmlns:p14="http://schemas.microsoft.com/office/powerpoint/2010/main" val="107485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Measures</a:t>
            </a:r>
          </a:p>
        </p:txBody>
      </p:sp>
      <p:sp>
        <p:nvSpPr>
          <p:cNvPr id="4" name="Content Placeholder 3"/>
          <p:cNvSpPr>
            <a:spLocks noGrp="1"/>
          </p:cNvSpPr>
          <p:nvPr>
            <p:ph sz="half" idx="1"/>
          </p:nvPr>
        </p:nvSpPr>
        <p:spPr/>
        <p:txBody>
          <a:bodyPr/>
          <a:lstStyle/>
          <a:p>
            <a:r>
              <a:rPr lang="en-US" b="1" dirty="0"/>
              <a:t>General Outcome Measures</a:t>
            </a:r>
          </a:p>
          <a:p>
            <a:endParaRPr lang="en-US" b="1" dirty="0"/>
          </a:p>
          <a:p>
            <a:pPr marL="342900" indent="-342900">
              <a:buFont typeface="Arial" charset="0"/>
              <a:buChar char="•"/>
            </a:pPr>
            <a:r>
              <a:rPr lang="en-US" dirty="0"/>
              <a:t>Assess grade-level mathematics curriculum</a:t>
            </a:r>
          </a:p>
          <a:p>
            <a:pPr marL="342900" indent="-342900">
              <a:buFont typeface="Arial" charset="0"/>
              <a:buChar char="•"/>
            </a:pPr>
            <a:r>
              <a:rPr lang="en-US" dirty="0"/>
              <a:t>Curriculum-based measurement (CBM) is a type of general outcome measure</a:t>
            </a:r>
          </a:p>
        </p:txBody>
      </p:sp>
      <p:sp>
        <p:nvSpPr>
          <p:cNvPr id="5" name="Content Placeholder 4"/>
          <p:cNvSpPr>
            <a:spLocks noGrp="1"/>
          </p:cNvSpPr>
          <p:nvPr>
            <p:ph sz="half" idx="2"/>
          </p:nvPr>
        </p:nvSpPr>
        <p:spPr/>
        <p:txBody>
          <a:bodyPr/>
          <a:lstStyle/>
          <a:p>
            <a:r>
              <a:rPr lang="en-US" b="1" dirty="0"/>
              <a:t>Single-skill Measures</a:t>
            </a:r>
          </a:p>
          <a:p>
            <a:endParaRPr lang="en-US" b="1" dirty="0"/>
          </a:p>
          <a:p>
            <a:pPr marL="342900" indent="-342900">
              <a:buFont typeface="Arial" charset="0"/>
              <a:buChar char="•"/>
            </a:pPr>
            <a:r>
              <a:rPr lang="en-US" dirty="0"/>
              <a:t>Assess a single mathematics skill (e.g., addition facts, division with two-digit divisors)</a:t>
            </a:r>
          </a:p>
        </p:txBody>
      </p:sp>
    </p:spTree>
    <p:extLst>
      <p:ext uri="{BB962C8B-B14F-4D97-AF65-F5344CB8AC3E}">
        <p14:creationId xmlns:p14="http://schemas.microsoft.com/office/powerpoint/2010/main" val="121045806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See You Soon!</a:t>
            </a:r>
          </a:p>
        </p:txBody>
      </p:sp>
    </p:spTree>
    <p:extLst>
      <p:ext uri="{BB962C8B-B14F-4D97-AF65-F5344CB8AC3E}">
        <p14:creationId xmlns:p14="http://schemas.microsoft.com/office/powerpoint/2010/main" val="269235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Measures</a:t>
            </a:r>
          </a:p>
        </p:txBody>
      </p:sp>
      <p:sp>
        <p:nvSpPr>
          <p:cNvPr id="4" name="Content Placeholder 3"/>
          <p:cNvSpPr>
            <a:spLocks noGrp="1"/>
          </p:cNvSpPr>
          <p:nvPr>
            <p:ph sz="half" idx="1"/>
          </p:nvPr>
        </p:nvSpPr>
        <p:spPr/>
        <p:txBody>
          <a:bodyPr/>
          <a:lstStyle/>
          <a:p>
            <a:r>
              <a:rPr lang="en-US" b="1" dirty="0"/>
              <a:t>General Outcome Measures</a:t>
            </a:r>
          </a:p>
          <a:p>
            <a:endParaRPr lang="en-US" b="1" dirty="0"/>
          </a:p>
          <a:p>
            <a:pPr marL="342900" indent="-342900">
              <a:buFont typeface="Arial" charset="0"/>
              <a:buChar char="•"/>
            </a:pPr>
            <a:r>
              <a:rPr lang="en-US" dirty="0"/>
              <a:t>Assess grade-level mathematics curriculum</a:t>
            </a:r>
          </a:p>
          <a:p>
            <a:pPr marL="342900" indent="-342900">
              <a:buFont typeface="Arial" charset="0"/>
              <a:buChar char="•"/>
            </a:pPr>
            <a:r>
              <a:rPr lang="en-US" dirty="0"/>
              <a:t>Have equivalent, alternate forms</a:t>
            </a:r>
          </a:p>
          <a:p>
            <a:pPr marL="342900" indent="-342900">
              <a:buFont typeface="Arial" charset="0"/>
              <a:buChar char="•"/>
            </a:pPr>
            <a:r>
              <a:rPr lang="en-US" dirty="0"/>
              <a:t>Curriculum-based measurement (CBM) is a type of general outcome measure</a:t>
            </a:r>
          </a:p>
        </p:txBody>
      </p:sp>
      <p:pic>
        <p:nvPicPr>
          <p:cNvPr id="6" name="Picture 5" descr="sample math worksheet: G2/Concepts and applications"/>
          <p:cNvPicPr>
            <a:picLocks noChangeAspect="1"/>
          </p:cNvPicPr>
          <p:nvPr/>
        </p:nvPicPr>
        <p:blipFill>
          <a:blip r:embed="rId2"/>
          <a:stretch>
            <a:fillRect/>
          </a:stretch>
        </p:blipFill>
        <p:spPr>
          <a:xfrm>
            <a:off x="4670400" y="884106"/>
            <a:ext cx="4003150" cy="5340485"/>
          </a:xfrm>
          <a:prstGeom prst="rect">
            <a:avLst/>
          </a:prstGeom>
        </p:spPr>
      </p:pic>
      <p:sp>
        <p:nvSpPr>
          <p:cNvPr id="7" name="Rectangle 6"/>
          <p:cNvSpPr/>
          <p:nvPr/>
        </p:nvSpPr>
        <p:spPr>
          <a:xfrm rot="16200000">
            <a:off x="5717539" y="2694679"/>
            <a:ext cx="6532126" cy="276999"/>
          </a:xfrm>
          <a:prstGeom prst="rect">
            <a:avLst/>
          </a:prstGeom>
        </p:spPr>
        <p:txBody>
          <a:bodyPr wrap="square">
            <a:spAutoFit/>
          </a:bodyPr>
          <a:lstStyle/>
          <a:p>
            <a:r>
              <a:rPr lang="en-US" sz="1200" dirty="0">
                <a:solidFill>
                  <a:srgbClr val="FF9300"/>
                </a:solidFill>
              </a:rPr>
              <a:t>https://</a:t>
            </a:r>
            <a:r>
              <a:rPr lang="en-US" sz="1200" dirty="0" err="1">
                <a:solidFill>
                  <a:srgbClr val="FF9300"/>
                </a:solidFill>
              </a:rPr>
              <a:t>dibels.org</a:t>
            </a:r>
            <a:r>
              <a:rPr lang="en-US" sz="1200" dirty="0">
                <a:solidFill>
                  <a:srgbClr val="FF9300"/>
                </a:solidFill>
              </a:rPr>
              <a:t>/</a:t>
            </a:r>
            <a:r>
              <a:rPr lang="en-US" sz="1200" dirty="0" err="1">
                <a:solidFill>
                  <a:srgbClr val="FF9300"/>
                </a:solidFill>
              </a:rPr>
              <a:t>DIBELS_Math_Early_Release_Fact_Sheet.pdf</a:t>
            </a:r>
            <a:endParaRPr lang="en-US" sz="1200" dirty="0">
              <a:solidFill>
                <a:srgbClr val="FF9300"/>
              </a:solidFill>
            </a:endParaRPr>
          </a:p>
        </p:txBody>
      </p:sp>
    </p:spTree>
    <p:extLst>
      <p:ext uri="{BB962C8B-B14F-4D97-AF65-F5344CB8AC3E}">
        <p14:creationId xmlns:p14="http://schemas.microsoft.com/office/powerpoint/2010/main" val="3130030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Measures</a:t>
            </a:r>
          </a:p>
        </p:txBody>
      </p:sp>
      <p:sp>
        <p:nvSpPr>
          <p:cNvPr id="5" name="Content Placeholder 4"/>
          <p:cNvSpPr>
            <a:spLocks noGrp="1"/>
          </p:cNvSpPr>
          <p:nvPr>
            <p:ph sz="half" idx="2"/>
          </p:nvPr>
        </p:nvSpPr>
        <p:spPr/>
        <p:txBody>
          <a:bodyPr/>
          <a:lstStyle/>
          <a:p>
            <a:r>
              <a:rPr lang="en-US" b="1" dirty="0"/>
              <a:t>Single-skill Measures</a:t>
            </a:r>
          </a:p>
          <a:p>
            <a:endParaRPr lang="en-US" b="1" dirty="0"/>
          </a:p>
          <a:p>
            <a:pPr marL="342900" indent="-342900">
              <a:buFont typeface="Arial" charset="0"/>
              <a:buChar char="•"/>
            </a:pPr>
            <a:r>
              <a:rPr lang="en-US" dirty="0"/>
              <a:t>Assess a single mathematics skill (e.g., addition facts, division with two-digit divisors)</a:t>
            </a:r>
          </a:p>
        </p:txBody>
      </p:sp>
      <p:pic>
        <p:nvPicPr>
          <p:cNvPr id="6" name="Picture 5" descr="sample set of addition problems"/>
          <p:cNvPicPr>
            <a:picLocks noChangeAspect="1"/>
          </p:cNvPicPr>
          <p:nvPr/>
        </p:nvPicPr>
        <p:blipFill>
          <a:blip r:embed="rId2"/>
          <a:stretch>
            <a:fillRect/>
          </a:stretch>
        </p:blipFill>
        <p:spPr>
          <a:xfrm>
            <a:off x="778131" y="1000635"/>
            <a:ext cx="3395440" cy="5107427"/>
          </a:xfrm>
          <a:prstGeom prst="rect">
            <a:avLst/>
          </a:prstGeom>
        </p:spPr>
      </p:pic>
    </p:spTree>
    <p:extLst>
      <p:ext uri="{BB962C8B-B14F-4D97-AF65-F5344CB8AC3E}">
        <p14:creationId xmlns:p14="http://schemas.microsoft.com/office/powerpoint/2010/main" val="2838181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sp>
        <p:nvSpPr>
          <p:cNvPr id="5" name="Content Placeholder 4"/>
          <p:cNvSpPr>
            <a:spLocks noGrp="1"/>
          </p:cNvSpPr>
          <p:nvPr>
            <p:ph idx="1"/>
          </p:nvPr>
        </p:nvSpPr>
        <p:spPr>
          <a:xfrm>
            <a:off x="228600" y="1245128"/>
            <a:ext cx="4421221" cy="4839538"/>
          </a:xfrm>
        </p:spPr>
        <p:txBody>
          <a:bodyPr/>
          <a:lstStyle/>
          <a:p>
            <a:r>
              <a:rPr lang="en-US" dirty="0"/>
              <a:t>Data gathered </a:t>
            </a:r>
            <a:r>
              <a:rPr lang="en-US" b="1" dirty="0"/>
              <a:t>during</a:t>
            </a:r>
            <a:r>
              <a:rPr lang="en-US" dirty="0"/>
              <a:t> learning to make judgments </a:t>
            </a:r>
            <a:r>
              <a:rPr lang="en-US" b="1" dirty="0"/>
              <a:t>for learning</a:t>
            </a:r>
            <a:r>
              <a:rPr lang="en-US" dirty="0"/>
              <a:t>.</a:t>
            </a:r>
          </a:p>
          <a:p>
            <a:endParaRPr lang="en-US" b="1" dirty="0"/>
          </a:p>
          <a:p>
            <a:endParaRPr lang="en-US" b="1" dirty="0"/>
          </a:p>
        </p:txBody>
      </p:sp>
      <p:sp>
        <p:nvSpPr>
          <p:cNvPr id="4" name="Left Arrow 3" descr="arrow pointing to progress monitor"/>
          <p:cNvSpPr/>
          <p:nvPr/>
        </p:nvSpPr>
        <p:spPr>
          <a:xfrm rot="20125545">
            <a:off x="6719433" y="1303584"/>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6719432" y="4335371"/>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1C5B3CB3-BADB-4DE2-8124-CCC6437AA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794" y="454965"/>
            <a:ext cx="3190207" cy="5629701"/>
          </a:xfrm>
          <a:prstGeom prst="rect">
            <a:avLst/>
          </a:prstGeom>
        </p:spPr>
      </p:pic>
    </p:spTree>
    <p:extLst>
      <p:ext uri="{BB962C8B-B14F-4D97-AF65-F5344CB8AC3E}">
        <p14:creationId xmlns:p14="http://schemas.microsoft.com/office/powerpoint/2010/main" val="230832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7990" y="583987"/>
            <a:ext cx="7791610"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https://youtu.be/Z48vgcjX6vE</a:t>
            </a:r>
            <a:endParaRPr lang="en-US" sz="2800" b="1" dirty="0">
              <a:solidFill>
                <a:srgbClr val="FF9300"/>
              </a:solidFill>
            </a:endParaRPr>
          </a:p>
        </p:txBody>
      </p:sp>
      <p:sp>
        <p:nvSpPr>
          <p:cNvPr id="2" name="Title 1" hidden="1">
            <a:extLst>
              <a:ext uri="{FF2B5EF4-FFF2-40B4-BE49-F238E27FC236}">
                <a16:creationId xmlns:a16="http://schemas.microsoft.com/office/drawing/2014/main" id="{E41413C9-E8F0-4430-B877-31434B9BF157}"/>
              </a:ext>
            </a:extLst>
          </p:cNvPr>
          <p:cNvSpPr>
            <a:spLocks noGrp="1"/>
          </p:cNvSpPr>
          <p:nvPr>
            <p:ph type="title"/>
          </p:nvPr>
        </p:nvSpPr>
        <p:spPr/>
        <p:txBody>
          <a:bodyPr/>
          <a:lstStyle/>
          <a:p>
            <a:r>
              <a:rPr lang="en-US" dirty="0"/>
              <a:t>Slide 2</a:t>
            </a:r>
          </a:p>
        </p:txBody>
      </p:sp>
    </p:spTree>
    <p:extLst>
      <p:ext uri="{BB962C8B-B14F-4D97-AF65-F5344CB8AC3E}">
        <p14:creationId xmlns:p14="http://schemas.microsoft.com/office/powerpoint/2010/main" val="1487232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graphicFrame>
        <p:nvGraphicFramePr>
          <p:cNvPr id="8" name="Chart 7" descr="maria's progress: 5, 4, 5, 7, 5, 8 "/>
          <p:cNvGraphicFramePr/>
          <p:nvPr>
            <p:extLst>
              <p:ext uri="{D42A27DB-BD31-4B8C-83A1-F6EECF244321}">
                <p14:modId xmlns:p14="http://schemas.microsoft.com/office/powerpoint/2010/main" val="2359950462"/>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584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sp>
        <p:nvSpPr>
          <p:cNvPr id="5" name="Content Placeholder 4"/>
          <p:cNvSpPr>
            <a:spLocks noGrp="1"/>
          </p:cNvSpPr>
          <p:nvPr>
            <p:ph idx="1"/>
          </p:nvPr>
        </p:nvSpPr>
        <p:spPr>
          <a:xfrm>
            <a:off x="228600" y="1245128"/>
            <a:ext cx="4421221" cy="4839538"/>
          </a:xfrm>
        </p:spPr>
        <p:txBody>
          <a:bodyPr/>
          <a:lstStyle/>
          <a:p>
            <a:r>
              <a:rPr lang="en-US" dirty="0"/>
              <a:t>General outcome measures are a better type of progress monitoring measure. </a:t>
            </a:r>
          </a:p>
          <a:p>
            <a:endParaRPr lang="en-US" dirty="0"/>
          </a:p>
          <a:p>
            <a:r>
              <a:rPr lang="en-US" dirty="0"/>
              <a:t>Such measures, which measure the grade-level curriculum, allow teachers to understand growth across the </a:t>
            </a:r>
            <a:r>
              <a:rPr lang="en-US" b="1" dirty="0"/>
              <a:t>year</a:t>
            </a:r>
            <a:r>
              <a:rPr lang="en-US" dirty="0"/>
              <a:t>, not just in a single skill.</a:t>
            </a:r>
          </a:p>
          <a:p>
            <a:endParaRPr lang="en-US" b="1" dirty="0"/>
          </a:p>
          <a:p>
            <a:endParaRPr lang="en-US" b="1" dirty="0"/>
          </a:p>
        </p:txBody>
      </p:sp>
      <p:sp>
        <p:nvSpPr>
          <p:cNvPr id="4" name="Left Arrow 3" descr="arrow pointing to progress monitor"/>
          <p:cNvSpPr/>
          <p:nvPr/>
        </p:nvSpPr>
        <p:spPr>
          <a:xfrm rot="20125545">
            <a:off x="6719433" y="1303584"/>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6719432" y="4335371"/>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DF4CC057-83F7-4415-8A57-66A3ABE71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169" y="1005253"/>
            <a:ext cx="2436676" cy="4620901"/>
          </a:xfrm>
          <a:prstGeom prst="rect">
            <a:avLst/>
          </a:prstGeom>
        </p:spPr>
      </p:pic>
    </p:spTree>
    <p:extLst>
      <p:ext uri="{BB962C8B-B14F-4D97-AF65-F5344CB8AC3E}">
        <p14:creationId xmlns:p14="http://schemas.microsoft.com/office/powerpoint/2010/main" val="230506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graphicFrame>
        <p:nvGraphicFramePr>
          <p:cNvPr id="8" name="Chart 7" descr="maria's progress: general outcome measure"/>
          <p:cNvGraphicFramePr/>
          <p:nvPr>
            <p:extLst>
              <p:ext uri="{D42A27DB-BD31-4B8C-83A1-F6EECF244321}">
                <p14:modId xmlns:p14="http://schemas.microsoft.com/office/powerpoint/2010/main" val="2974202287"/>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136204" y="2023354"/>
            <a:ext cx="3611117" cy="461665"/>
          </a:xfrm>
          <a:prstGeom prst="rect">
            <a:avLst/>
          </a:prstGeom>
          <a:noFill/>
        </p:spPr>
        <p:txBody>
          <a:bodyPr wrap="none" rtlCol="0">
            <a:spAutoFit/>
          </a:bodyPr>
          <a:lstStyle/>
          <a:p>
            <a:r>
              <a:rPr lang="en-US" sz="2400" dirty="0">
                <a:solidFill>
                  <a:schemeClr val="accent1"/>
                </a:solidFill>
              </a:rPr>
              <a:t>General outcome measure</a:t>
            </a:r>
          </a:p>
        </p:txBody>
      </p:sp>
    </p:spTree>
    <p:extLst>
      <p:ext uri="{BB962C8B-B14F-4D97-AF65-F5344CB8AC3E}">
        <p14:creationId xmlns:p14="http://schemas.microsoft.com/office/powerpoint/2010/main" val="138045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graphicFrame>
        <p:nvGraphicFramePr>
          <p:cNvPr id="8" name="Chart 7" descr="maria's progress: single-skill measure"/>
          <p:cNvGraphicFramePr/>
          <p:nvPr>
            <p:extLst>
              <p:ext uri="{D42A27DB-BD31-4B8C-83A1-F6EECF244321}">
                <p14:modId xmlns:p14="http://schemas.microsoft.com/office/powerpoint/2010/main" val="2559203592"/>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136204" y="2023354"/>
            <a:ext cx="2828275" cy="461665"/>
          </a:xfrm>
          <a:prstGeom prst="rect">
            <a:avLst/>
          </a:prstGeom>
          <a:noFill/>
        </p:spPr>
        <p:txBody>
          <a:bodyPr wrap="none" rtlCol="0">
            <a:spAutoFit/>
          </a:bodyPr>
          <a:lstStyle/>
          <a:p>
            <a:r>
              <a:rPr lang="en-US" sz="2400" dirty="0">
                <a:solidFill>
                  <a:schemeClr val="accent1"/>
                </a:solidFill>
              </a:rPr>
              <a:t>Single-skill measure</a:t>
            </a:r>
          </a:p>
        </p:txBody>
      </p:sp>
    </p:spTree>
    <p:extLst>
      <p:ext uri="{BB962C8B-B14F-4D97-AF65-F5344CB8AC3E}">
        <p14:creationId xmlns:p14="http://schemas.microsoft.com/office/powerpoint/2010/main" val="28580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sp>
        <p:nvSpPr>
          <p:cNvPr id="5" name="Content Placeholder 4"/>
          <p:cNvSpPr>
            <a:spLocks noGrp="1"/>
          </p:cNvSpPr>
          <p:nvPr>
            <p:ph idx="1"/>
          </p:nvPr>
        </p:nvSpPr>
        <p:spPr>
          <a:xfrm>
            <a:off x="228600" y="1245128"/>
            <a:ext cx="4421221" cy="4839538"/>
          </a:xfrm>
        </p:spPr>
        <p:txBody>
          <a:bodyPr/>
          <a:lstStyle/>
          <a:p>
            <a:r>
              <a:rPr lang="en-US" dirty="0"/>
              <a:t>Formative assessment is the </a:t>
            </a:r>
            <a:r>
              <a:rPr lang="en-US" b="1" dirty="0"/>
              <a:t>cornerstone</a:t>
            </a:r>
            <a:r>
              <a:rPr lang="en-US" dirty="0"/>
              <a:t> of the DBI process. </a:t>
            </a:r>
          </a:p>
          <a:p>
            <a:endParaRPr lang="en-US" dirty="0"/>
          </a:p>
          <a:p>
            <a:r>
              <a:rPr lang="en-US" dirty="0"/>
              <a:t>It’s used to make decisions about progress and whether an instructional adaptation is necessary.</a:t>
            </a:r>
          </a:p>
          <a:p>
            <a:endParaRPr lang="en-US" dirty="0"/>
          </a:p>
          <a:p>
            <a:r>
              <a:rPr lang="en-US" dirty="0"/>
              <a:t>Formative assessment also allows for timely decisions.</a:t>
            </a:r>
          </a:p>
          <a:p>
            <a:endParaRPr lang="en-US" b="1" dirty="0"/>
          </a:p>
          <a:p>
            <a:endParaRPr lang="en-US" b="1" dirty="0"/>
          </a:p>
        </p:txBody>
      </p:sp>
      <p:sp>
        <p:nvSpPr>
          <p:cNvPr id="4" name="Left Arrow 3" descr="arrow pointing to progress monitor"/>
          <p:cNvSpPr/>
          <p:nvPr/>
        </p:nvSpPr>
        <p:spPr>
          <a:xfrm rot="20125545">
            <a:off x="6719433" y="1303584"/>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6719432" y="4335371"/>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9019FF80-5964-4C6D-940B-BEC1ED471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206" y="773334"/>
            <a:ext cx="3009795" cy="5311332"/>
          </a:xfrm>
          <a:prstGeom prst="rect">
            <a:avLst/>
          </a:prstGeom>
        </p:spPr>
      </p:pic>
    </p:spTree>
    <p:extLst>
      <p:ext uri="{BB962C8B-B14F-4D97-AF65-F5344CB8AC3E}">
        <p14:creationId xmlns:p14="http://schemas.microsoft.com/office/powerpoint/2010/main" val="204218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graphicFrame>
        <p:nvGraphicFramePr>
          <p:cNvPr id="8" name="Chart 7" descr="maria's progress: decision about maria's response need to be made at last dip down to 5 from 9"/>
          <p:cNvGraphicFramePr/>
          <p:nvPr>
            <p:extLst>
              <p:ext uri="{D42A27DB-BD31-4B8C-83A1-F6EECF244321}">
                <p14:modId xmlns:p14="http://schemas.microsoft.com/office/powerpoint/2010/main" val="2815803162"/>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Down Arrow 1">
            <a:extLst>
              <a:ext uri="{C183D7F6-B498-43B3-948B-1728B52AA6E4}">
                <adec:decorative xmlns:adec="http://schemas.microsoft.com/office/drawing/2017/decorative" val="1"/>
              </a:ext>
            </a:extLst>
          </p:cNvPr>
          <p:cNvSpPr/>
          <p:nvPr/>
        </p:nvSpPr>
        <p:spPr>
          <a:xfrm>
            <a:off x="3696510" y="1932707"/>
            <a:ext cx="1400783" cy="227627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13049" y="2068894"/>
            <a:ext cx="3715967" cy="707886"/>
          </a:xfrm>
          <a:prstGeom prst="rect">
            <a:avLst/>
          </a:prstGeom>
          <a:noFill/>
        </p:spPr>
        <p:txBody>
          <a:bodyPr wrap="square" rtlCol="0">
            <a:spAutoFit/>
          </a:bodyPr>
          <a:lstStyle/>
          <a:p>
            <a:r>
              <a:rPr lang="en-US" sz="2000" b="1" dirty="0">
                <a:solidFill>
                  <a:srgbClr val="00B050"/>
                </a:solidFill>
              </a:rPr>
              <a:t>Decisions about Maria’s response need to be made here.</a:t>
            </a:r>
          </a:p>
        </p:txBody>
      </p:sp>
    </p:spTree>
    <p:extLst>
      <p:ext uri="{BB962C8B-B14F-4D97-AF65-F5344CB8AC3E}">
        <p14:creationId xmlns:p14="http://schemas.microsoft.com/office/powerpoint/2010/main" val="2381369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graphicFrame>
        <p:nvGraphicFramePr>
          <p:cNvPr id="8" name="Chart 7" descr="maria's progress: decisions about maria's response should not be made at 16"/>
          <p:cNvGraphicFramePr/>
          <p:nvPr>
            <p:extLst>
              <p:ext uri="{D42A27DB-BD31-4B8C-83A1-F6EECF244321}">
                <p14:modId xmlns:p14="http://schemas.microsoft.com/office/powerpoint/2010/main" val="383807993"/>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Down Arrow 1">
            <a:extLst>
              <a:ext uri="{C183D7F6-B498-43B3-948B-1728B52AA6E4}">
                <adec:decorative xmlns:adec="http://schemas.microsoft.com/office/drawing/2017/decorative" val="1"/>
              </a:ext>
            </a:extLst>
          </p:cNvPr>
          <p:cNvSpPr/>
          <p:nvPr/>
        </p:nvSpPr>
        <p:spPr>
          <a:xfrm>
            <a:off x="7743217" y="1971618"/>
            <a:ext cx="1400783" cy="2276272"/>
          </a:xfrm>
          <a:prstGeom prst="downArrow">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4124529" y="2139275"/>
            <a:ext cx="3954292" cy="707886"/>
          </a:xfrm>
          <a:prstGeom prst="rect">
            <a:avLst/>
          </a:prstGeom>
          <a:noFill/>
        </p:spPr>
        <p:txBody>
          <a:bodyPr wrap="square" rtlCol="0">
            <a:spAutoFit/>
          </a:bodyPr>
          <a:lstStyle/>
          <a:p>
            <a:pPr algn="r"/>
            <a:r>
              <a:rPr lang="en-US" sz="2000" b="1" dirty="0">
                <a:solidFill>
                  <a:srgbClr val="FF0000"/>
                </a:solidFill>
              </a:rPr>
              <a:t>Decisions about Maria’s response should NOT be made here.</a:t>
            </a:r>
          </a:p>
        </p:txBody>
      </p:sp>
    </p:spTree>
    <p:extLst>
      <p:ext uri="{BB962C8B-B14F-4D97-AF65-F5344CB8AC3E}">
        <p14:creationId xmlns:p14="http://schemas.microsoft.com/office/powerpoint/2010/main" val="421795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Formative Assessment</a:t>
            </a:r>
          </a:p>
        </p:txBody>
      </p:sp>
      <p:sp>
        <p:nvSpPr>
          <p:cNvPr id="5" name="Content Placeholder 4"/>
          <p:cNvSpPr>
            <a:spLocks noGrp="1"/>
          </p:cNvSpPr>
          <p:nvPr>
            <p:ph idx="1"/>
          </p:nvPr>
        </p:nvSpPr>
        <p:spPr>
          <a:xfrm>
            <a:off x="228600" y="1245128"/>
            <a:ext cx="4421221" cy="4839538"/>
          </a:xfrm>
        </p:spPr>
        <p:txBody>
          <a:bodyPr/>
          <a:lstStyle/>
          <a:p>
            <a:r>
              <a:rPr lang="en-US" dirty="0"/>
              <a:t>In sum:</a:t>
            </a:r>
          </a:p>
          <a:p>
            <a:pPr marL="342900" indent="-342900">
              <a:buFont typeface="Arial" charset="0"/>
              <a:buChar char="•"/>
            </a:pPr>
            <a:r>
              <a:rPr lang="en-US" dirty="0"/>
              <a:t>Should use general outcome measures</a:t>
            </a:r>
          </a:p>
          <a:p>
            <a:pPr marL="342900" indent="-342900">
              <a:buFont typeface="Arial" charset="0"/>
              <a:buChar char="•"/>
            </a:pPr>
            <a:r>
              <a:rPr lang="en-US" dirty="0"/>
              <a:t>Progress monitoring data determines response or nonresponse</a:t>
            </a:r>
          </a:p>
          <a:p>
            <a:pPr marL="342900" indent="-342900">
              <a:buFont typeface="Arial" charset="0"/>
              <a:buChar char="•"/>
            </a:pPr>
            <a:r>
              <a:rPr lang="en-US" dirty="0"/>
              <a:t>Decisions about adaptations are timely and based on data</a:t>
            </a:r>
          </a:p>
          <a:p>
            <a:endParaRPr lang="en-US" b="1" dirty="0"/>
          </a:p>
        </p:txBody>
      </p:sp>
      <p:sp>
        <p:nvSpPr>
          <p:cNvPr id="4" name="Left Arrow 3" descr="arrow pointing to progress monitor"/>
          <p:cNvSpPr/>
          <p:nvPr/>
        </p:nvSpPr>
        <p:spPr>
          <a:xfrm rot="20125545">
            <a:off x="6719433" y="1303584"/>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6719432" y="4335371"/>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315E5452-A06D-47BA-83DB-B241B2D13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293" y="1193592"/>
            <a:ext cx="2742442" cy="4839539"/>
          </a:xfrm>
          <a:prstGeom prst="rect">
            <a:avLst/>
          </a:prstGeom>
        </p:spPr>
      </p:pic>
    </p:spTree>
    <p:extLst>
      <p:ext uri="{BB962C8B-B14F-4D97-AF65-F5344CB8AC3E}">
        <p14:creationId xmlns:p14="http://schemas.microsoft.com/office/powerpoint/2010/main" val="181993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A178B11-97B1-4358-BAF3-4C0BD46543FF}"/>
              </a:ext>
            </a:extLst>
          </p:cNvPr>
          <p:cNvSpPr>
            <a:spLocks noGrp="1"/>
          </p:cNvSpPr>
          <p:nvPr>
            <p:ph type="title"/>
          </p:nvPr>
        </p:nvSpPr>
        <p:spPr/>
        <p:txBody>
          <a:bodyPr/>
          <a:lstStyle/>
          <a:p>
            <a:r>
              <a:rPr lang="en-US" dirty="0"/>
              <a:t>Slide 28</a:t>
            </a:r>
          </a:p>
        </p:txBody>
      </p:sp>
      <p:sp>
        <p:nvSpPr>
          <p:cNvPr id="3" name="Content Placeholder 2"/>
          <p:cNvSpPr>
            <a:spLocks noGrp="1"/>
          </p:cNvSpPr>
          <p:nvPr>
            <p:ph idx="1"/>
          </p:nvPr>
        </p:nvSpPr>
        <p:spPr/>
        <p:txBody>
          <a:bodyPr/>
          <a:lstStyle/>
          <a:p>
            <a:r>
              <a:rPr lang="en-US" dirty="0"/>
              <a:t>Look at the examples of formative assessments. Is each an example of a general outcome measure or single-skill measure?</a:t>
            </a:r>
          </a:p>
          <a:p>
            <a:endParaRPr lang="en-US" dirty="0"/>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#1</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133687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Diagnostic Assessment</a:t>
            </a:r>
          </a:p>
        </p:txBody>
      </p:sp>
      <p:sp>
        <p:nvSpPr>
          <p:cNvPr id="5" name="Content Placeholder 4"/>
          <p:cNvSpPr>
            <a:spLocks noGrp="1"/>
          </p:cNvSpPr>
          <p:nvPr>
            <p:ph idx="1"/>
          </p:nvPr>
        </p:nvSpPr>
        <p:spPr>
          <a:xfrm>
            <a:off x="228600" y="1245128"/>
            <a:ext cx="4421221" cy="4839538"/>
          </a:xfrm>
        </p:spPr>
        <p:txBody>
          <a:bodyPr/>
          <a:lstStyle/>
          <a:p>
            <a:r>
              <a:rPr lang="en-US" dirty="0"/>
              <a:t>Data gathered </a:t>
            </a:r>
            <a:r>
              <a:rPr lang="en-US" b="1" dirty="0"/>
              <a:t>before or during</a:t>
            </a:r>
            <a:r>
              <a:rPr lang="en-US" dirty="0"/>
              <a:t> learning to understand strengths and weaknesses.</a:t>
            </a:r>
          </a:p>
          <a:p>
            <a:endParaRPr lang="en-US" b="1" dirty="0"/>
          </a:p>
          <a:p>
            <a:endParaRPr lang="en-US" b="1" dirty="0"/>
          </a:p>
        </p:txBody>
      </p:sp>
      <p:sp>
        <p:nvSpPr>
          <p:cNvPr id="4" name="Left Arrow 3" descr="arrow pointing to diagnostic academic assessment/functional assessment"/>
          <p:cNvSpPr/>
          <p:nvPr/>
        </p:nvSpPr>
        <p:spPr>
          <a:xfrm rot="20125545">
            <a:off x="6719431" y="246940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4082176C-BC93-4A39-B182-AF05A25F2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997" y="367283"/>
            <a:ext cx="3190207" cy="5629701"/>
          </a:xfrm>
          <a:prstGeom prst="rect">
            <a:avLst/>
          </a:prstGeom>
        </p:spPr>
      </p:pic>
    </p:spTree>
    <p:extLst>
      <p:ext uri="{BB962C8B-B14F-4D97-AF65-F5344CB8AC3E}">
        <p14:creationId xmlns:p14="http://schemas.microsoft.com/office/powerpoint/2010/main" val="288313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Objectives</a:t>
            </a:r>
          </a:p>
        </p:txBody>
      </p:sp>
      <p:sp>
        <p:nvSpPr>
          <p:cNvPr id="3" name="Content Placeholder 2"/>
          <p:cNvSpPr>
            <a:spLocks noGrp="1"/>
          </p:cNvSpPr>
          <p:nvPr>
            <p:ph idx="1"/>
          </p:nvPr>
        </p:nvSpPr>
        <p:spPr/>
        <p:txBody>
          <a:bodyPr>
            <a:normAutofit/>
          </a:bodyPr>
          <a:lstStyle/>
          <a:p>
            <a:pPr>
              <a:buClr>
                <a:srgbClr val="FF9300"/>
              </a:buClr>
            </a:pPr>
            <a:r>
              <a:rPr lang="en-US" dirty="0"/>
              <a:t>PART 1: What are the different types of assessments used to monitor student progress in mathematics within DBI?</a:t>
            </a:r>
          </a:p>
          <a:p>
            <a:pPr>
              <a:buClr>
                <a:srgbClr val="FF9300"/>
              </a:buClr>
            </a:pPr>
            <a:endParaRPr lang="en-US" dirty="0"/>
          </a:p>
          <a:p>
            <a:pPr>
              <a:buClr>
                <a:srgbClr val="FF9300"/>
              </a:buClr>
            </a:pPr>
            <a:r>
              <a:rPr lang="en-US" dirty="0"/>
              <a:t>PART 2: How do you administer progress monitoring measures with fidelity?</a:t>
            </a:r>
          </a:p>
          <a:p>
            <a:pPr>
              <a:buClr>
                <a:srgbClr val="FF9300"/>
              </a:buClr>
            </a:pPr>
            <a:endParaRPr lang="en-US" dirty="0"/>
          </a:p>
          <a:p>
            <a:pPr>
              <a:buClr>
                <a:srgbClr val="FF9300"/>
              </a:buClr>
            </a:pPr>
            <a:r>
              <a:rPr lang="en-US" dirty="0"/>
              <a:t>PART 3: How do you interpret progress monitoring scores?</a:t>
            </a:r>
          </a:p>
        </p:txBody>
      </p:sp>
    </p:spTree>
    <p:extLst>
      <p:ext uri="{BB962C8B-B14F-4D97-AF65-F5344CB8AC3E}">
        <p14:creationId xmlns:p14="http://schemas.microsoft.com/office/powerpoint/2010/main" val="81004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Diagnostic Assessment</a:t>
            </a:r>
          </a:p>
        </p:txBody>
      </p:sp>
      <p:graphicFrame>
        <p:nvGraphicFramePr>
          <p:cNvPr id="8" name="Chart 7" descr="maria's progress: decisions about maria's response need to be made at 8 "/>
          <p:cNvGraphicFramePr/>
          <p:nvPr>
            <p:extLst>
              <p:ext uri="{D42A27DB-BD31-4B8C-83A1-F6EECF244321}">
                <p14:modId xmlns:p14="http://schemas.microsoft.com/office/powerpoint/2010/main" val="1740867880"/>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Down Arrow 1">
            <a:extLst>
              <a:ext uri="{C183D7F6-B498-43B3-948B-1728B52AA6E4}">
                <adec:decorative xmlns:adec="http://schemas.microsoft.com/office/drawing/2017/decorative" val="1"/>
              </a:ext>
            </a:extLst>
          </p:cNvPr>
          <p:cNvSpPr/>
          <p:nvPr/>
        </p:nvSpPr>
        <p:spPr>
          <a:xfrm>
            <a:off x="3696510" y="1932707"/>
            <a:ext cx="1400783" cy="227627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13049" y="2068894"/>
            <a:ext cx="3715967" cy="707886"/>
          </a:xfrm>
          <a:prstGeom prst="rect">
            <a:avLst/>
          </a:prstGeom>
          <a:noFill/>
        </p:spPr>
        <p:txBody>
          <a:bodyPr wrap="square" rtlCol="0">
            <a:spAutoFit/>
          </a:bodyPr>
          <a:lstStyle/>
          <a:p>
            <a:r>
              <a:rPr lang="en-US" sz="2000" b="1" dirty="0">
                <a:solidFill>
                  <a:srgbClr val="00B050"/>
                </a:solidFill>
              </a:rPr>
              <a:t>Decisions about Maria’s response need to be made here.</a:t>
            </a:r>
          </a:p>
        </p:txBody>
      </p:sp>
    </p:spTree>
    <p:extLst>
      <p:ext uri="{BB962C8B-B14F-4D97-AF65-F5344CB8AC3E}">
        <p14:creationId xmlns:p14="http://schemas.microsoft.com/office/powerpoint/2010/main" val="162843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Diagnostic Assessment</a:t>
            </a:r>
          </a:p>
        </p:txBody>
      </p:sp>
      <p:sp>
        <p:nvSpPr>
          <p:cNvPr id="5" name="Content Placeholder 4"/>
          <p:cNvSpPr>
            <a:spLocks noGrp="1"/>
          </p:cNvSpPr>
          <p:nvPr>
            <p:ph idx="1"/>
          </p:nvPr>
        </p:nvSpPr>
        <p:spPr>
          <a:xfrm>
            <a:off x="228600" y="1245128"/>
            <a:ext cx="4421221" cy="4839538"/>
          </a:xfrm>
        </p:spPr>
        <p:txBody>
          <a:bodyPr/>
          <a:lstStyle/>
          <a:p>
            <a:r>
              <a:rPr lang="en-US" dirty="0"/>
              <a:t>We need to adapt the intervention. A diagnostic assessment provides information about areas for targeted intensive intervention.</a:t>
            </a:r>
            <a:endParaRPr lang="en-US" b="1" dirty="0"/>
          </a:p>
        </p:txBody>
      </p:sp>
      <p:sp>
        <p:nvSpPr>
          <p:cNvPr id="4" name="Left Arrow 3" descr="arrow pointing to diagnostic academic assessment/functional assessment"/>
          <p:cNvSpPr/>
          <p:nvPr/>
        </p:nvSpPr>
        <p:spPr>
          <a:xfrm rot="20125545">
            <a:off x="6719431" y="246940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0F9A40D7-BA4E-4309-97DF-366CB9A70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945" y="454965"/>
            <a:ext cx="3190207" cy="5629701"/>
          </a:xfrm>
          <a:prstGeom prst="rect">
            <a:avLst/>
          </a:prstGeom>
        </p:spPr>
      </p:pic>
    </p:spTree>
    <p:extLst>
      <p:ext uri="{BB962C8B-B14F-4D97-AF65-F5344CB8AC3E}">
        <p14:creationId xmlns:p14="http://schemas.microsoft.com/office/powerpoint/2010/main" val="4128325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Assessment</a:t>
            </a:r>
          </a:p>
        </p:txBody>
      </p:sp>
      <p:sp>
        <p:nvSpPr>
          <p:cNvPr id="3" name="Content Placeholder 2"/>
          <p:cNvSpPr>
            <a:spLocks noGrp="1"/>
          </p:cNvSpPr>
          <p:nvPr>
            <p:ph idx="1"/>
          </p:nvPr>
        </p:nvSpPr>
        <p:spPr/>
        <p:txBody>
          <a:bodyPr/>
          <a:lstStyle/>
          <a:p>
            <a:r>
              <a:rPr lang="en-US" dirty="0"/>
              <a:t>Good diagnostic measures:</a:t>
            </a:r>
          </a:p>
          <a:p>
            <a:pPr marL="342900" indent="-342900">
              <a:buFont typeface="Arial" charset="0"/>
              <a:buChar char="•"/>
            </a:pPr>
            <a:r>
              <a:rPr lang="en-US" dirty="0"/>
              <a:t>Measure multiple areas of mathematics</a:t>
            </a:r>
          </a:p>
          <a:p>
            <a:pPr marL="342900" indent="-342900">
              <a:buFont typeface="Arial" charset="0"/>
              <a:buChar char="•"/>
            </a:pPr>
            <a:r>
              <a:rPr lang="en-US" dirty="0"/>
              <a:t>Are reliable and valid</a:t>
            </a:r>
          </a:p>
          <a:p>
            <a:pPr marL="342900" indent="-342900">
              <a:buFont typeface="Arial" charset="0"/>
              <a:buChar char="•"/>
            </a:pPr>
            <a:r>
              <a:rPr lang="en-US" dirty="0"/>
              <a:t>Provide detailed score profiles</a:t>
            </a:r>
          </a:p>
        </p:txBody>
      </p:sp>
    </p:spTree>
    <p:extLst>
      <p:ext uri="{BB962C8B-B14F-4D97-AF65-F5344CB8AC3E}">
        <p14:creationId xmlns:p14="http://schemas.microsoft.com/office/powerpoint/2010/main" val="4038716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Assessment</a:t>
            </a:r>
          </a:p>
        </p:txBody>
      </p:sp>
      <p:sp>
        <p:nvSpPr>
          <p:cNvPr id="3" name="Content Placeholder 2"/>
          <p:cNvSpPr>
            <a:spLocks noGrp="1"/>
          </p:cNvSpPr>
          <p:nvPr>
            <p:ph idx="1"/>
          </p:nvPr>
        </p:nvSpPr>
        <p:spPr/>
        <p:txBody>
          <a:bodyPr/>
          <a:lstStyle/>
          <a:p>
            <a:r>
              <a:rPr lang="en-US" dirty="0"/>
              <a:t>Examples include the following:</a:t>
            </a:r>
          </a:p>
          <a:p>
            <a:pPr marL="342900" indent="-342900">
              <a:buFont typeface="Arial" charset="0"/>
              <a:buChar char="•"/>
            </a:pPr>
            <a:r>
              <a:rPr lang="en-US" dirty="0"/>
              <a:t>Test of Early Mathematics Ability</a:t>
            </a:r>
          </a:p>
          <a:p>
            <a:pPr marL="342900" indent="-342900">
              <a:buFont typeface="Arial" charset="0"/>
              <a:buChar char="•"/>
            </a:pPr>
            <a:r>
              <a:rPr lang="en-US" dirty="0"/>
              <a:t>Early Math Diagnostic Assessment</a:t>
            </a:r>
          </a:p>
          <a:p>
            <a:pPr marL="342900" indent="-342900">
              <a:buFont typeface="Arial" charset="0"/>
              <a:buChar char="•"/>
            </a:pPr>
            <a:r>
              <a:rPr lang="en-US" dirty="0" err="1"/>
              <a:t>KeyMath</a:t>
            </a:r>
            <a:endParaRPr lang="en-US" dirty="0"/>
          </a:p>
          <a:p>
            <a:pPr marL="342900" indent="-342900">
              <a:buFont typeface="Arial" charset="0"/>
              <a:buChar char="•"/>
            </a:pPr>
            <a:r>
              <a:rPr lang="en-US" dirty="0"/>
              <a:t>Test of Mathematical Abilities</a:t>
            </a:r>
          </a:p>
        </p:txBody>
      </p:sp>
    </p:spTree>
    <p:extLst>
      <p:ext uri="{BB962C8B-B14F-4D97-AF65-F5344CB8AC3E}">
        <p14:creationId xmlns:p14="http://schemas.microsoft.com/office/powerpoint/2010/main" val="3160143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6989"/>
            <a:ext cx="8686800" cy="731520"/>
          </a:xfrm>
        </p:spPr>
        <p:txBody>
          <a:bodyPr/>
          <a:lstStyle/>
          <a:p>
            <a:r>
              <a:rPr lang="en-US" dirty="0"/>
              <a:t>Diagnostic Assessment</a:t>
            </a:r>
          </a:p>
        </p:txBody>
      </p:sp>
      <p:sp>
        <p:nvSpPr>
          <p:cNvPr id="5" name="Content Placeholder 4"/>
          <p:cNvSpPr>
            <a:spLocks noGrp="1"/>
          </p:cNvSpPr>
          <p:nvPr>
            <p:ph idx="1"/>
          </p:nvPr>
        </p:nvSpPr>
        <p:spPr>
          <a:xfrm>
            <a:off x="228600" y="1245128"/>
            <a:ext cx="4421221" cy="4839538"/>
          </a:xfrm>
        </p:spPr>
        <p:txBody>
          <a:bodyPr/>
          <a:lstStyle/>
          <a:p>
            <a:r>
              <a:rPr lang="en-US" dirty="0"/>
              <a:t>In sum:</a:t>
            </a:r>
          </a:p>
          <a:p>
            <a:pPr marL="342900" indent="-342900">
              <a:buFont typeface="Arial" charset="0"/>
              <a:buChar char="•"/>
            </a:pPr>
            <a:r>
              <a:rPr lang="en-US" dirty="0"/>
              <a:t>Should be comprehensive</a:t>
            </a:r>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r>
              <a:rPr lang="en-US" dirty="0"/>
              <a:t>Should provide strengths and weaknesses profile</a:t>
            </a:r>
          </a:p>
          <a:p>
            <a:pPr marL="342900" indent="-342900">
              <a:buFont typeface="Arial" charset="0"/>
              <a:buChar char="•"/>
            </a:pPr>
            <a:r>
              <a:rPr lang="en-US" dirty="0"/>
              <a:t>Used to inform adaptations and content of intervention</a:t>
            </a:r>
          </a:p>
          <a:p>
            <a:endParaRPr lang="en-US" b="1" dirty="0"/>
          </a:p>
        </p:txBody>
      </p:sp>
      <p:sp>
        <p:nvSpPr>
          <p:cNvPr id="6" name="Rectangle 5">
            <a:extLst>
              <a:ext uri="{C183D7F6-B498-43B3-948B-1728B52AA6E4}">
                <adec:decorative xmlns:adec="http://schemas.microsoft.com/office/drawing/2017/decorative" val="1"/>
              </a:ext>
            </a:extLst>
          </p:cNvPr>
          <p:cNvSpPr/>
          <p:nvPr/>
        </p:nvSpPr>
        <p:spPr>
          <a:xfrm>
            <a:off x="683813" y="2202511"/>
            <a:ext cx="2814582" cy="14391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734134" y="2167770"/>
            <a:ext cx="2755400" cy="369332"/>
          </a:xfrm>
          <a:prstGeom prst="rect">
            <a:avLst/>
          </a:prstGeom>
          <a:noFill/>
        </p:spPr>
        <p:txBody>
          <a:bodyPr wrap="square" rtlCol="0">
            <a:spAutoFit/>
          </a:bodyPr>
          <a:lstStyle/>
          <a:p>
            <a:r>
              <a:rPr lang="en-US" dirty="0">
                <a:solidFill>
                  <a:schemeClr val="bg1"/>
                </a:solidFill>
              </a:rPr>
              <a:t>Number and Operations</a:t>
            </a:r>
          </a:p>
        </p:txBody>
      </p:sp>
      <p:sp>
        <p:nvSpPr>
          <p:cNvPr id="8" name="TextBox 7"/>
          <p:cNvSpPr txBox="1"/>
          <p:nvPr/>
        </p:nvSpPr>
        <p:spPr>
          <a:xfrm>
            <a:off x="725273" y="2446730"/>
            <a:ext cx="2755400" cy="369332"/>
          </a:xfrm>
          <a:prstGeom prst="rect">
            <a:avLst/>
          </a:prstGeom>
          <a:noFill/>
        </p:spPr>
        <p:txBody>
          <a:bodyPr wrap="square" rtlCol="0">
            <a:spAutoFit/>
          </a:bodyPr>
          <a:lstStyle/>
          <a:p>
            <a:r>
              <a:rPr lang="en-US" dirty="0">
                <a:solidFill>
                  <a:schemeClr val="bg1"/>
                </a:solidFill>
              </a:rPr>
              <a:t>Geometry</a:t>
            </a:r>
          </a:p>
        </p:txBody>
      </p:sp>
      <p:sp>
        <p:nvSpPr>
          <p:cNvPr id="9" name="TextBox 8"/>
          <p:cNvSpPr txBox="1"/>
          <p:nvPr/>
        </p:nvSpPr>
        <p:spPr>
          <a:xfrm>
            <a:off x="725273" y="2725690"/>
            <a:ext cx="2755400" cy="369332"/>
          </a:xfrm>
          <a:prstGeom prst="rect">
            <a:avLst/>
          </a:prstGeom>
          <a:noFill/>
        </p:spPr>
        <p:txBody>
          <a:bodyPr wrap="square" rtlCol="0">
            <a:spAutoFit/>
          </a:bodyPr>
          <a:lstStyle/>
          <a:p>
            <a:r>
              <a:rPr lang="en-US" dirty="0">
                <a:solidFill>
                  <a:schemeClr val="bg1"/>
                </a:solidFill>
              </a:rPr>
              <a:t>Measurement</a:t>
            </a:r>
          </a:p>
        </p:txBody>
      </p:sp>
      <p:sp>
        <p:nvSpPr>
          <p:cNvPr id="10" name="TextBox 9"/>
          <p:cNvSpPr txBox="1"/>
          <p:nvPr/>
        </p:nvSpPr>
        <p:spPr>
          <a:xfrm>
            <a:off x="734134" y="3002313"/>
            <a:ext cx="2755400" cy="369332"/>
          </a:xfrm>
          <a:prstGeom prst="rect">
            <a:avLst/>
          </a:prstGeom>
          <a:noFill/>
        </p:spPr>
        <p:txBody>
          <a:bodyPr wrap="square" rtlCol="0">
            <a:spAutoFit/>
          </a:bodyPr>
          <a:lstStyle/>
          <a:p>
            <a:r>
              <a:rPr lang="en-US" dirty="0">
                <a:solidFill>
                  <a:schemeClr val="bg1"/>
                </a:solidFill>
              </a:rPr>
              <a:t>Algebra</a:t>
            </a:r>
          </a:p>
        </p:txBody>
      </p:sp>
      <p:sp>
        <p:nvSpPr>
          <p:cNvPr id="11" name="TextBox 10"/>
          <p:cNvSpPr txBox="1"/>
          <p:nvPr/>
        </p:nvSpPr>
        <p:spPr>
          <a:xfrm>
            <a:off x="742404" y="3281273"/>
            <a:ext cx="2755400" cy="369332"/>
          </a:xfrm>
          <a:prstGeom prst="rect">
            <a:avLst/>
          </a:prstGeom>
          <a:noFill/>
        </p:spPr>
        <p:txBody>
          <a:bodyPr wrap="square" rtlCol="0">
            <a:spAutoFit/>
          </a:bodyPr>
          <a:lstStyle/>
          <a:p>
            <a:r>
              <a:rPr lang="en-US" dirty="0">
                <a:solidFill>
                  <a:schemeClr val="bg1"/>
                </a:solidFill>
              </a:rPr>
              <a:t>Data Analysis</a:t>
            </a:r>
          </a:p>
        </p:txBody>
      </p:sp>
      <p:pic>
        <p:nvPicPr>
          <p:cNvPr id="12" name="Picture 1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6224D36-75B8-4E31-A4C9-FF8BE72EE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518" y="273857"/>
            <a:ext cx="3190207" cy="5629701"/>
          </a:xfrm>
          <a:prstGeom prst="rect">
            <a:avLst/>
          </a:prstGeom>
        </p:spPr>
      </p:pic>
      <p:sp>
        <p:nvSpPr>
          <p:cNvPr id="4" name="Left Arrow 3" descr="arrow pointing to diagnostic academic assessment/function assessment"/>
          <p:cNvSpPr/>
          <p:nvPr/>
        </p:nvSpPr>
        <p:spPr>
          <a:xfrm rot="20125545">
            <a:off x="6719433" y="246940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6754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6923A1A4-2D24-4BFC-8052-6DEC1235BB0D}"/>
              </a:ext>
            </a:extLst>
          </p:cNvPr>
          <p:cNvSpPr>
            <a:spLocks noGrp="1"/>
          </p:cNvSpPr>
          <p:nvPr>
            <p:ph type="title"/>
          </p:nvPr>
        </p:nvSpPr>
        <p:spPr/>
        <p:txBody>
          <a:bodyPr/>
          <a:lstStyle/>
          <a:p>
            <a:r>
              <a:rPr lang="en-US" dirty="0"/>
              <a:t>Slide 35</a:t>
            </a:r>
          </a:p>
        </p:txBody>
      </p:sp>
      <p:sp>
        <p:nvSpPr>
          <p:cNvPr id="3" name="Content Placeholder 2"/>
          <p:cNvSpPr>
            <a:spLocks noGrp="1"/>
          </p:cNvSpPr>
          <p:nvPr>
            <p:ph idx="1"/>
          </p:nvPr>
        </p:nvSpPr>
        <p:spPr/>
        <p:txBody>
          <a:bodyPr/>
          <a:lstStyle/>
          <a:p>
            <a:r>
              <a:rPr lang="en-US" dirty="0"/>
              <a:t>Look at the sample diagnostic assessment score report. What are the student’s strengths? What are the student’s weaknesses?</a:t>
            </a:r>
          </a:p>
          <a:p>
            <a:endParaRPr lang="en-US" dirty="0"/>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#2</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1704157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Summative Assessment</a:t>
            </a:r>
          </a:p>
        </p:txBody>
      </p:sp>
      <p:sp>
        <p:nvSpPr>
          <p:cNvPr id="5" name="Content Placeholder 4"/>
          <p:cNvSpPr>
            <a:spLocks noGrp="1"/>
          </p:cNvSpPr>
          <p:nvPr>
            <p:ph idx="1"/>
          </p:nvPr>
        </p:nvSpPr>
        <p:spPr>
          <a:xfrm>
            <a:off x="228600" y="1245128"/>
            <a:ext cx="4421221" cy="4839538"/>
          </a:xfrm>
        </p:spPr>
        <p:txBody>
          <a:bodyPr/>
          <a:lstStyle/>
          <a:p>
            <a:r>
              <a:rPr lang="en-US" dirty="0"/>
              <a:t>Data gathered </a:t>
            </a:r>
            <a:r>
              <a:rPr lang="en-US" b="1" dirty="0"/>
              <a:t>after </a:t>
            </a:r>
            <a:r>
              <a:rPr lang="en-US" dirty="0"/>
              <a:t>learning.</a:t>
            </a:r>
          </a:p>
          <a:p>
            <a:endParaRPr lang="en-US" dirty="0"/>
          </a:p>
          <a:p>
            <a:r>
              <a:rPr lang="en-US" dirty="0"/>
              <a:t>Summative assessment isn’t a part of the DBI model, but all students engage in summative assessments.</a:t>
            </a:r>
          </a:p>
          <a:p>
            <a:endParaRPr lang="en-US" dirty="0"/>
          </a:p>
          <a:p>
            <a:r>
              <a:rPr lang="en-US" dirty="0"/>
              <a:t>Information from summative assessments can be used as a diagnostic, if scored quickly.</a:t>
            </a:r>
          </a:p>
          <a:p>
            <a:endParaRPr lang="en-US" b="1" dirty="0"/>
          </a:p>
          <a:p>
            <a:endParaRPr lang="en-US" b="1" dirty="0"/>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26FDAB8A-708E-48C6-85DE-2E98CDA80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821" y="454965"/>
            <a:ext cx="3190207" cy="5629701"/>
          </a:xfrm>
          <a:prstGeom prst="rect">
            <a:avLst/>
          </a:prstGeom>
        </p:spPr>
      </p:pic>
    </p:spTree>
    <p:extLst>
      <p:ext uri="{BB962C8B-B14F-4D97-AF65-F5344CB8AC3E}">
        <p14:creationId xmlns:p14="http://schemas.microsoft.com/office/powerpoint/2010/main" val="423938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59440CE2-C71B-47F0-BBFE-F64EA8675FCC}"/>
              </a:ext>
            </a:extLst>
          </p:cNvPr>
          <p:cNvSpPr>
            <a:spLocks noGrp="1"/>
          </p:cNvSpPr>
          <p:nvPr>
            <p:ph type="title"/>
          </p:nvPr>
        </p:nvSpPr>
        <p:spPr/>
        <p:txBody>
          <a:bodyPr/>
          <a:lstStyle/>
          <a:p>
            <a:r>
              <a:rPr lang="en-US" dirty="0"/>
              <a:t>Slide 37</a:t>
            </a:r>
          </a:p>
        </p:txBody>
      </p:sp>
      <p:sp>
        <p:nvSpPr>
          <p:cNvPr id="3" name="Content Placeholder 2"/>
          <p:cNvSpPr>
            <a:spLocks noGrp="1"/>
          </p:cNvSpPr>
          <p:nvPr>
            <p:ph idx="1"/>
          </p:nvPr>
        </p:nvSpPr>
        <p:spPr/>
        <p:txBody>
          <a:bodyPr/>
          <a:lstStyle/>
          <a:p>
            <a:r>
              <a:rPr lang="en-US" dirty="0"/>
              <a:t>You will conduct a survey of the assessments available at your school.</a:t>
            </a:r>
          </a:p>
          <a:p>
            <a:r>
              <a:rPr lang="en-US" dirty="0"/>
              <a:t>Fill in the table about your current formative, diagnostic, and summative assessments. Then, fill in your assessment needs for DBI.</a:t>
            </a:r>
          </a:p>
          <a:p>
            <a:endParaRPr lang="en-US" dirty="0"/>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#3</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3288501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Considerations</a:t>
            </a:r>
          </a:p>
        </p:txBody>
      </p:sp>
      <p:pic>
        <p:nvPicPr>
          <p:cNvPr id="9" name="Picture 8"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E818014B-4B11-40F2-BCD7-8B2C1D8E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231" y="655386"/>
            <a:ext cx="3016244" cy="5322712"/>
          </a:xfrm>
          <a:prstGeom prst="rect">
            <a:avLst/>
          </a:prstGeom>
        </p:spPr>
      </p:pic>
      <p:sp>
        <p:nvSpPr>
          <p:cNvPr id="3" name="Content Placeholder 2"/>
          <p:cNvSpPr>
            <a:spLocks noGrp="1"/>
          </p:cNvSpPr>
          <p:nvPr>
            <p:ph idx="1"/>
          </p:nvPr>
        </p:nvSpPr>
        <p:spPr>
          <a:xfrm>
            <a:off x="228600" y="1245128"/>
            <a:ext cx="5604631" cy="4839538"/>
          </a:xfrm>
        </p:spPr>
        <p:txBody>
          <a:bodyPr/>
          <a:lstStyle/>
          <a:p>
            <a:r>
              <a:rPr lang="en-US" dirty="0"/>
              <a:t>Within DBI, </a:t>
            </a:r>
            <a:r>
              <a:rPr lang="en-US" b="1" dirty="0"/>
              <a:t>formative</a:t>
            </a:r>
            <a:r>
              <a:rPr lang="en-US" dirty="0"/>
              <a:t> and </a:t>
            </a:r>
            <a:r>
              <a:rPr lang="en-US" b="1" dirty="0"/>
              <a:t>diagnostic </a:t>
            </a:r>
            <a:r>
              <a:rPr lang="en-US" dirty="0"/>
              <a:t>assessments are essential.</a:t>
            </a:r>
          </a:p>
          <a:p>
            <a:endParaRPr lang="en-US" dirty="0"/>
          </a:p>
          <a:p>
            <a:r>
              <a:rPr lang="en-US" dirty="0"/>
              <a:t>You can’t do DBI without progress monitoring occurring regularly (i.e., weekly).</a:t>
            </a:r>
          </a:p>
          <a:p>
            <a:endParaRPr lang="en-US" dirty="0"/>
          </a:p>
          <a:p>
            <a:r>
              <a:rPr lang="en-US" dirty="0"/>
              <a:t>You can’t do adaptations without a diagnostic and continued progress monitoring.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Oval 4">
            <a:extLst>
              <a:ext uri="{C183D7F6-B498-43B3-948B-1728B52AA6E4}">
                <adec:decorative xmlns:adec="http://schemas.microsoft.com/office/drawing/2017/decorative" val="1"/>
              </a:ext>
            </a:extLst>
          </p:cNvPr>
          <p:cNvSpPr/>
          <p:nvPr/>
        </p:nvSpPr>
        <p:spPr>
          <a:xfrm>
            <a:off x="6421004" y="1612586"/>
            <a:ext cx="1984442" cy="73152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C183D7F6-B498-43B3-948B-1728B52AA6E4}">
                <adec:decorative xmlns:adec="http://schemas.microsoft.com/office/drawing/2017/decorative" val="1"/>
              </a:ext>
            </a:extLst>
          </p:cNvPr>
          <p:cNvSpPr/>
          <p:nvPr/>
        </p:nvSpPr>
        <p:spPr>
          <a:xfrm>
            <a:off x="6561455" y="4682557"/>
            <a:ext cx="1703540" cy="64202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C183D7F6-B498-43B3-948B-1728B52AA6E4}">
                <adec:decorative xmlns:adec="http://schemas.microsoft.com/office/drawing/2017/decorative" val="1"/>
              </a:ext>
            </a:extLst>
          </p:cNvPr>
          <p:cNvSpPr/>
          <p:nvPr/>
        </p:nvSpPr>
        <p:spPr>
          <a:xfrm>
            <a:off x="6421004" y="2847910"/>
            <a:ext cx="1984442" cy="90132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5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1’s Checklist:</a:t>
            </a:r>
            <a:br>
              <a:rPr lang="en-US" dirty="0"/>
            </a:br>
            <a:r>
              <a:rPr lang="en-US" dirty="0"/>
              <a:t>What are the different types of assessments used to monitor student progress in mathematics within DBI?</a:t>
            </a:r>
          </a:p>
        </p:txBody>
      </p:sp>
      <p:sp>
        <p:nvSpPr>
          <p:cNvPr id="3" name="Content Placeholder 2"/>
          <p:cNvSpPr>
            <a:spLocks noGrp="1"/>
          </p:cNvSpPr>
          <p:nvPr>
            <p:ph idx="1"/>
          </p:nvPr>
        </p:nvSpPr>
        <p:spPr>
          <a:xfrm>
            <a:off x="228600" y="2295728"/>
            <a:ext cx="8686800" cy="3788937"/>
          </a:xfrm>
        </p:spPr>
        <p:txBody>
          <a:bodyPr/>
          <a:lstStyle/>
          <a:p>
            <a:pPr marL="342900" indent="-342900">
              <a:buFont typeface="Wingdings" charset="2"/>
              <a:buChar char="q"/>
            </a:pPr>
            <a:r>
              <a:rPr lang="en-US" dirty="0"/>
              <a:t>Use formative assessments to help make ongoing decisions about response or nonresponse</a:t>
            </a:r>
          </a:p>
          <a:p>
            <a:pPr marL="342900" indent="-342900">
              <a:buFont typeface="Wingdings" charset="2"/>
              <a:buChar char="q"/>
            </a:pPr>
            <a:r>
              <a:rPr lang="en-US" dirty="0"/>
              <a:t>Use diagnostic assessments to understand student strengths and weaknesses that inform adaptations to instruction</a:t>
            </a:r>
          </a:p>
          <a:p>
            <a:pPr marL="342900" indent="-342900">
              <a:buFont typeface="Wingdings" charset="2"/>
              <a:buChar char="q"/>
            </a:pPr>
            <a:r>
              <a:rPr lang="en-US" dirty="0"/>
              <a:t>Use summative assessments to gauge end-of-year learning</a:t>
            </a:r>
          </a:p>
        </p:txBody>
      </p:sp>
    </p:spTree>
    <p:extLst>
      <p:ext uri="{BB962C8B-B14F-4D97-AF65-F5344CB8AC3E}">
        <p14:creationId xmlns:p14="http://schemas.microsoft.com/office/powerpoint/2010/main" val="408979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r>
              <a:rPr lang="en-US" dirty="0"/>
              <a:t>PART 1: What are the different types of assessments used to monitor student progress in mathematics within DBI?</a:t>
            </a:r>
          </a:p>
          <a:p>
            <a:endParaRPr lang="en-US" dirty="0"/>
          </a:p>
          <a:p>
            <a:endParaRPr lang="en-US" dirty="0"/>
          </a:p>
        </p:txBody>
      </p:sp>
      <p:sp>
        <p:nvSpPr>
          <p:cNvPr id="4" name="Content Placeholder 2"/>
          <p:cNvSpPr txBox="1">
            <a:spLocks/>
          </p:cNvSpPr>
          <p:nvPr/>
        </p:nvSpPr>
        <p:spPr>
          <a:xfrm>
            <a:off x="993936" y="2080799"/>
            <a:ext cx="7823494" cy="4208186"/>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Compare general outcome measures and single-skill measures</a:t>
            </a:r>
          </a:p>
          <a:p>
            <a:endParaRPr lang="en-US" dirty="0"/>
          </a:p>
          <a:p>
            <a:r>
              <a:rPr lang="en-US" dirty="0"/>
              <a:t>Interpret a diagnostic assessment score report</a:t>
            </a:r>
          </a:p>
          <a:p>
            <a:endParaRPr lang="en-US" dirty="0"/>
          </a:p>
          <a:p>
            <a:r>
              <a:rPr lang="en-US" dirty="0"/>
              <a:t>Conduct a survey of assessments in your school</a:t>
            </a:r>
          </a:p>
          <a:p>
            <a:endParaRPr lang="en-US" dirty="0"/>
          </a:p>
        </p:txBody>
      </p:sp>
      <p:pic>
        <p:nvPicPr>
          <p:cNvPr id="5" name="Picture 4" descr="writing icon">
            <a:extLst>
              <a:ext uri="{C183D7F6-B498-43B3-948B-1728B52AA6E4}">
                <adec:decorative xmlns:adec="http://schemas.microsoft.com/office/drawing/2017/decorative" val="0"/>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228600" y="2158621"/>
            <a:ext cx="765336" cy="731520"/>
          </a:xfrm>
          <a:prstGeom prst="rect">
            <a:avLst/>
          </a:prstGeom>
        </p:spPr>
      </p:pic>
      <p:pic>
        <p:nvPicPr>
          <p:cNvPr id="6" name="Picture 5"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600" y="3449969"/>
            <a:ext cx="765336" cy="731520"/>
          </a:xfrm>
          <a:prstGeom prst="rect">
            <a:avLst/>
          </a:prstGeom>
        </p:spPr>
      </p:pic>
      <p:pic>
        <p:nvPicPr>
          <p:cNvPr id="7" name="Picture 6"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928" y="4375557"/>
            <a:ext cx="765336" cy="731520"/>
          </a:xfrm>
          <a:prstGeom prst="rect">
            <a:avLst/>
          </a:prstGeom>
        </p:spPr>
      </p:pic>
    </p:spTree>
    <p:extLst>
      <p:ext uri="{BB962C8B-B14F-4D97-AF65-F5344CB8AC3E}">
        <p14:creationId xmlns:p14="http://schemas.microsoft.com/office/powerpoint/2010/main" val="195243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2</a:t>
            </a:r>
          </a:p>
        </p:txBody>
      </p:sp>
      <p:sp>
        <p:nvSpPr>
          <p:cNvPr id="3" name="Title 2" hidden="1">
            <a:extLst>
              <a:ext uri="{FF2B5EF4-FFF2-40B4-BE49-F238E27FC236}">
                <a16:creationId xmlns:a16="http://schemas.microsoft.com/office/drawing/2014/main" id="{5B6DC7C2-C625-404D-BFF1-248A5396534D}"/>
              </a:ext>
            </a:extLst>
          </p:cNvPr>
          <p:cNvSpPr>
            <a:spLocks noGrp="1"/>
          </p:cNvSpPr>
          <p:nvPr>
            <p:ph type="title"/>
          </p:nvPr>
        </p:nvSpPr>
        <p:spPr/>
        <p:txBody>
          <a:bodyPr/>
          <a:lstStyle/>
          <a:p>
            <a:r>
              <a:rPr lang="en-US" dirty="0"/>
              <a:t>Slide 40</a:t>
            </a:r>
          </a:p>
        </p:txBody>
      </p:sp>
    </p:spTree>
    <p:extLst>
      <p:ext uri="{BB962C8B-B14F-4D97-AF65-F5344CB8AC3E}">
        <p14:creationId xmlns:p14="http://schemas.microsoft.com/office/powerpoint/2010/main" val="3234053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9300"/>
                </a:solidFill>
              </a:rPr>
              <a:t>How do you administer progress monitoring measures with fidelity?</a:t>
            </a: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2, Part 2</a:t>
            </a:r>
          </a:p>
          <a:p>
            <a:endParaRPr lang="en-US" sz="2400" dirty="0"/>
          </a:p>
        </p:txBody>
      </p:sp>
    </p:spTree>
    <p:extLst>
      <p:ext uri="{BB962C8B-B14F-4D97-AF65-F5344CB8AC3E}">
        <p14:creationId xmlns:p14="http://schemas.microsoft.com/office/powerpoint/2010/main" val="3242338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solidFill>
                  <a:srgbClr val="FF9300"/>
                </a:solidFill>
              </a:rPr>
              <a:t>Part 2 </a:t>
            </a:r>
            <a:r>
              <a:rPr lang="en-US" dirty="0">
                <a:solidFill>
                  <a:srgbClr val="FF9300"/>
                </a:solidFill>
              </a:rPr>
              <a:t>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How to administer and score early numeracy progress monitoring measures</a:t>
            </a:r>
          </a:p>
          <a:p>
            <a:pPr marL="457200" indent="-457200">
              <a:buClr>
                <a:srgbClr val="FF9300"/>
              </a:buClr>
              <a:buAutoNum type="arabicPeriod"/>
            </a:pPr>
            <a:r>
              <a:rPr lang="en-US" dirty="0"/>
              <a:t>How to administer and score computation progress monitoring measures</a:t>
            </a:r>
          </a:p>
          <a:p>
            <a:pPr marL="457200" indent="-457200">
              <a:buClr>
                <a:srgbClr val="FF9300"/>
              </a:buClr>
              <a:buAutoNum type="arabicPeriod"/>
            </a:pPr>
            <a:r>
              <a:rPr lang="en-US" dirty="0"/>
              <a:t>How to administer and score concepts and applications progress monitoring measures</a:t>
            </a:r>
          </a:p>
          <a:p>
            <a:pPr marL="457200" indent="-457200">
              <a:buClr>
                <a:srgbClr val="FF9300"/>
              </a:buClr>
              <a:buAutoNum type="arabicPeriod"/>
            </a:pPr>
            <a:endParaRPr lang="en-US" dirty="0"/>
          </a:p>
        </p:txBody>
      </p:sp>
    </p:spTree>
    <p:extLst>
      <p:ext uri="{BB962C8B-B14F-4D97-AF65-F5344CB8AC3E}">
        <p14:creationId xmlns:p14="http://schemas.microsoft.com/office/powerpoint/2010/main" val="1844815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a:t>Where Are We?</a:t>
            </a:r>
          </a:p>
        </p:txBody>
      </p:sp>
      <p:pic>
        <p:nvPicPr>
          <p:cNvPr id="6" name="Picture 5"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F1457813-5E96-449E-8C4E-E7DD37133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769" y="614149"/>
            <a:ext cx="3190207" cy="5629701"/>
          </a:xfrm>
          <a:prstGeom prst="rect">
            <a:avLst/>
          </a:prstGeom>
        </p:spPr>
      </p:pic>
      <p:sp>
        <p:nvSpPr>
          <p:cNvPr id="4" name="Left Arrow 3" descr="arrow pointing to progress monitor"/>
          <p:cNvSpPr/>
          <p:nvPr/>
        </p:nvSpPr>
        <p:spPr>
          <a:xfrm rot="20125545">
            <a:off x="5252936" y="1420316"/>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descr="arrow pointing to progress monitor"/>
          <p:cNvSpPr/>
          <p:nvPr/>
        </p:nvSpPr>
        <p:spPr>
          <a:xfrm rot="20125545">
            <a:off x="5252935" y="445210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8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Progress Monitoring</a:t>
            </a:r>
          </a:p>
        </p:txBody>
      </p:sp>
      <p:graphicFrame>
        <p:nvGraphicFramePr>
          <p:cNvPr id="8" name="Chart 7" descr="maria's progress: 1-6 "/>
          <p:cNvGraphicFramePr/>
          <p:nvPr>
            <p:extLst>
              <p:ext uri="{D42A27DB-BD31-4B8C-83A1-F6EECF244321}">
                <p14:modId xmlns:p14="http://schemas.microsoft.com/office/powerpoint/2010/main" val="2723467903"/>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11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Progress Monitoring?</a:t>
            </a:r>
          </a:p>
        </p:txBody>
      </p:sp>
      <p:sp>
        <p:nvSpPr>
          <p:cNvPr id="3" name="Content Placeholder 2"/>
          <p:cNvSpPr>
            <a:spLocks noGrp="1"/>
          </p:cNvSpPr>
          <p:nvPr>
            <p:ph idx="1"/>
          </p:nvPr>
        </p:nvSpPr>
        <p:spPr>
          <a:xfrm>
            <a:off x="376071" y="1300480"/>
            <a:ext cx="8348829" cy="3530600"/>
          </a:xfrm>
        </p:spPr>
        <p:txBody>
          <a:bodyPr/>
          <a:lstStyle/>
          <a:p>
            <a:r>
              <a:rPr lang="en-US" dirty="0"/>
              <a:t>Tests/measures/probes administered </a:t>
            </a:r>
            <a:r>
              <a:rPr lang="en-US" b="1" dirty="0">
                <a:solidFill>
                  <a:schemeClr val="accent1"/>
                </a:solidFill>
              </a:rPr>
              <a:t>frequently</a:t>
            </a:r>
          </a:p>
          <a:p>
            <a:r>
              <a:rPr lang="en-US" dirty="0"/>
              <a:t>Compare scores to understand </a:t>
            </a:r>
            <a:r>
              <a:rPr lang="en-US" b="1" dirty="0">
                <a:solidFill>
                  <a:schemeClr val="accent1"/>
                </a:solidFill>
              </a:rPr>
              <a:t>mathematics growth</a:t>
            </a:r>
          </a:p>
        </p:txBody>
      </p:sp>
      <p:sp>
        <p:nvSpPr>
          <p:cNvPr id="4" name="Rectangle 3"/>
          <p:cNvSpPr/>
          <p:nvPr/>
        </p:nvSpPr>
        <p:spPr>
          <a:xfrm>
            <a:off x="228600" y="2573179"/>
            <a:ext cx="4419600" cy="156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Must be </a:t>
            </a:r>
            <a:r>
              <a:rPr lang="en-US" sz="2800" b="1" dirty="0"/>
              <a:t>reliable</a:t>
            </a:r>
            <a:r>
              <a:rPr lang="en-US" sz="2800" dirty="0"/>
              <a:t> and </a:t>
            </a:r>
            <a:r>
              <a:rPr lang="en-US" sz="2800" b="1" dirty="0"/>
              <a:t>valid</a:t>
            </a:r>
          </a:p>
        </p:txBody>
      </p:sp>
      <p:sp>
        <p:nvSpPr>
          <p:cNvPr id="5" name="Rectangle 4"/>
          <p:cNvSpPr/>
          <p:nvPr/>
        </p:nvSpPr>
        <p:spPr>
          <a:xfrm>
            <a:off x="4450638" y="4279740"/>
            <a:ext cx="4419600" cy="156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Must have </a:t>
            </a:r>
            <a:r>
              <a:rPr lang="en-US" sz="2800" b="1" dirty="0"/>
              <a:t>alternate forms</a:t>
            </a:r>
          </a:p>
        </p:txBody>
      </p:sp>
    </p:spTree>
    <p:extLst>
      <p:ext uri="{BB962C8B-B14F-4D97-AF65-F5344CB8AC3E}">
        <p14:creationId xmlns:p14="http://schemas.microsoft.com/office/powerpoint/2010/main" val="17304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II website homepage">
            <a:extLst>
              <a:ext uri="{FF2B5EF4-FFF2-40B4-BE49-F238E27FC236}">
                <a16:creationId xmlns:a16="http://schemas.microsoft.com/office/drawing/2014/main" id="{6B9BF122-0AB3-4692-AD72-CED2F1365B2F}"/>
              </a:ext>
            </a:extLst>
          </p:cNvPr>
          <p:cNvPicPr>
            <a:picLocks noChangeAspect="1"/>
          </p:cNvPicPr>
          <p:nvPr/>
        </p:nvPicPr>
        <p:blipFill>
          <a:blip r:embed="rId3"/>
          <a:stretch>
            <a:fillRect/>
          </a:stretch>
        </p:blipFill>
        <p:spPr>
          <a:xfrm>
            <a:off x="1828801" y="2078474"/>
            <a:ext cx="6613742" cy="4090680"/>
          </a:xfrm>
          <a:prstGeom prst="rect">
            <a:avLst/>
          </a:prstGeom>
        </p:spPr>
      </p:pic>
      <p:sp>
        <p:nvSpPr>
          <p:cNvPr id="2" name="Title 1"/>
          <p:cNvSpPr>
            <a:spLocks noGrp="1"/>
          </p:cNvSpPr>
          <p:nvPr>
            <p:ph type="title"/>
          </p:nvPr>
        </p:nvSpPr>
        <p:spPr/>
        <p:txBody>
          <a:bodyPr>
            <a:normAutofit fontScale="90000"/>
          </a:bodyPr>
          <a:lstStyle/>
          <a:p>
            <a:r>
              <a:rPr lang="en-US" dirty="0"/>
              <a:t>Where to Find Progress Monitoring Measures?</a:t>
            </a:r>
          </a:p>
        </p:txBody>
      </p:sp>
      <p:sp>
        <p:nvSpPr>
          <p:cNvPr id="3" name="Content Placeholder 2"/>
          <p:cNvSpPr>
            <a:spLocks noGrp="1"/>
          </p:cNvSpPr>
          <p:nvPr>
            <p:ph idx="1"/>
          </p:nvPr>
        </p:nvSpPr>
        <p:spPr>
          <a:xfrm>
            <a:off x="547520" y="1058983"/>
            <a:ext cx="8048960" cy="3530600"/>
          </a:xfrm>
        </p:spPr>
        <p:txBody>
          <a:bodyPr/>
          <a:lstStyle/>
          <a:p>
            <a:r>
              <a:rPr lang="en-US" dirty="0"/>
              <a:t>National Center on Intensive Intervention</a:t>
            </a:r>
          </a:p>
          <a:p>
            <a:pPr lvl="1"/>
            <a:r>
              <a:rPr lang="en-US" dirty="0" err="1"/>
              <a:t>www.intensiveintervention.org</a:t>
            </a:r>
            <a:endParaRPr lang="en-US" dirty="0"/>
          </a:p>
          <a:p>
            <a:pPr lvl="1"/>
            <a:endParaRPr lang="en-US" dirty="0"/>
          </a:p>
        </p:txBody>
      </p:sp>
      <p:sp>
        <p:nvSpPr>
          <p:cNvPr id="5" name="Oval 4">
            <a:extLst>
              <a:ext uri="{C183D7F6-B498-43B3-948B-1728B52AA6E4}">
                <adec:decorative xmlns:adec="http://schemas.microsoft.com/office/drawing/2017/decorative" val="1"/>
              </a:ext>
            </a:extLst>
          </p:cNvPr>
          <p:cNvSpPr/>
          <p:nvPr/>
        </p:nvSpPr>
        <p:spPr>
          <a:xfrm>
            <a:off x="2475962" y="2530258"/>
            <a:ext cx="804525" cy="396504"/>
          </a:xfrm>
          <a:prstGeom prst="ellipse">
            <a:avLst/>
          </a:prstGeom>
          <a:noFill/>
          <a:ln w="57150" cmpd="sng">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316669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 Monitoring Suggestions</a:t>
            </a:r>
          </a:p>
        </p:txBody>
      </p:sp>
      <p:graphicFrame>
        <p:nvGraphicFramePr>
          <p:cNvPr id="4" name="Content Placeholder 3"/>
          <p:cNvGraphicFramePr>
            <a:graphicFrameLocks noGrp="1"/>
          </p:cNvGraphicFramePr>
          <p:nvPr>
            <p:ph idx="1"/>
            <p:extLst/>
          </p:nvPr>
        </p:nvGraphicFramePr>
        <p:xfrm>
          <a:off x="283433" y="1621605"/>
          <a:ext cx="8506837" cy="2011680"/>
        </p:xfrm>
        <a:graphic>
          <a:graphicData uri="http://schemas.openxmlformats.org/drawingml/2006/table">
            <a:tbl>
              <a:tblPr firstRow="1" bandRow="1">
                <a:tableStyleId>{5C22544A-7EE6-4342-B048-85BDC9FD1C3A}</a:tableStyleId>
              </a:tblPr>
              <a:tblGrid>
                <a:gridCol w="7041163">
                  <a:extLst>
                    <a:ext uri="{9D8B030D-6E8A-4147-A177-3AD203B41FA5}">
                      <a16:colId xmlns:a16="http://schemas.microsoft.com/office/drawing/2014/main" val="20000"/>
                    </a:ext>
                  </a:extLst>
                </a:gridCol>
                <a:gridCol w="1465674">
                  <a:extLst>
                    <a:ext uri="{9D8B030D-6E8A-4147-A177-3AD203B41FA5}">
                      <a16:colId xmlns:a16="http://schemas.microsoft.com/office/drawing/2014/main" val="20001"/>
                    </a:ext>
                  </a:extLst>
                </a:gridCol>
              </a:tblGrid>
              <a:tr h="331809">
                <a:tc>
                  <a:txBody>
                    <a:bodyPr/>
                    <a:lstStyle/>
                    <a:p>
                      <a:r>
                        <a:rPr lang="en-US" sz="2400" dirty="0"/>
                        <a:t>Name</a:t>
                      </a:r>
                    </a:p>
                  </a:txBody>
                  <a:tcPr marT="34290" marB="34290"/>
                </a:tc>
                <a:tc>
                  <a:txBody>
                    <a:bodyPr/>
                    <a:lstStyle/>
                    <a:p>
                      <a:r>
                        <a:rPr lang="en-US" sz="2400" dirty="0"/>
                        <a:t>Grade</a:t>
                      </a:r>
                    </a:p>
                  </a:txBody>
                  <a:tcPr marT="34290" marB="34290"/>
                </a:tc>
                <a:extLst>
                  <a:ext uri="{0D108BD9-81ED-4DB2-BD59-A6C34878D82A}">
                    <a16:rowId xmlns:a16="http://schemas.microsoft.com/office/drawing/2014/main" val="10000"/>
                  </a:ext>
                </a:extLst>
              </a:tr>
              <a:tr h="582907">
                <a:tc>
                  <a:txBody>
                    <a:bodyPr/>
                    <a:lstStyle/>
                    <a:p>
                      <a:r>
                        <a:rPr lang="en-US" sz="2400" dirty="0"/>
                        <a:t>Early</a:t>
                      </a:r>
                      <a:r>
                        <a:rPr lang="en-US" sz="2400" baseline="0" dirty="0"/>
                        <a:t> Numeracy Measure</a:t>
                      </a:r>
                    </a:p>
                    <a:p>
                      <a:r>
                        <a:rPr lang="en-US" sz="1800" baseline="0" dirty="0"/>
                        <a:t>     Number Identification; Quantity Discrimination; Missing Number</a:t>
                      </a:r>
                    </a:p>
                  </a:txBody>
                  <a:tcPr marT="34290" marB="34290"/>
                </a:tc>
                <a:tc>
                  <a:txBody>
                    <a:bodyPr/>
                    <a:lstStyle/>
                    <a:p>
                      <a:r>
                        <a:rPr lang="en-US" sz="2400" dirty="0"/>
                        <a:t>K</a:t>
                      </a:r>
                    </a:p>
                  </a:txBody>
                  <a:tcPr marT="34290" marB="34290"/>
                </a:tc>
                <a:extLst>
                  <a:ext uri="{0D108BD9-81ED-4DB2-BD59-A6C34878D82A}">
                    <a16:rowId xmlns:a16="http://schemas.microsoft.com/office/drawing/2014/main" val="10001"/>
                  </a:ext>
                </a:extLst>
              </a:tr>
              <a:tr h="331809">
                <a:tc>
                  <a:txBody>
                    <a:bodyPr/>
                    <a:lstStyle/>
                    <a:p>
                      <a:r>
                        <a:rPr lang="en-US" sz="2400" dirty="0"/>
                        <a:t>Computation</a:t>
                      </a:r>
                    </a:p>
                  </a:txBody>
                  <a:tcPr marT="34290" marB="34290"/>
                </a:tc>
                <a:tc>
                  <a:txBody>
                    <a:bodyPr/>
                    <a:lstStyle/>
                    <a:p>
                      <a:r>
                        <a:rPr lang="en-US" sz="2400" dirty="0"/>
                        <a:t>1-2</a:t>
                      </a:r>
                    </a:p>
                  </a:txBody>
                  <a:tcPr marT="34290" marB="34290"/>
                </a:tc>
                <a:extLst>
                  <a:ext uri="{0D108BD9-81ED-4DB2-BD59-A6C34878D82A}">
                    <a16:rowId xmlns:a16="http://schemas.microsoft.com/office/drawing/2014/main" val="10002"/>
                  </a:ext>
                </a:extLst>
              </a:tr>
              <a:tr h="331809">
                <a:tc>
                  <a:txBody>
                    <a:bodyPr/>
                    <a:lstStyle/>
                    <a:p>
                      <a:r>
                        <a:rPr lang="en-US" sz="2400" dirty="0"/>
                        <a:t>Concepts and Applications</a:t>
                      </a:r>
                    </a:p>
                  </a:txBody>
                  <a:tcPr marT="34290" marB="34290"/>
                </a:tc>
                <a:tc>
                  <a:txBody>
                    <a:bodyPr/>
                    <a:lstStyle/>
                    <a:p>
                      <a:r>
                        <a:rPr lang="en-US" sz="2400" dirty="0"/>
                        <a:t>3-8</a:t>
                      </a:r>
                    </a:p>
                  </a:txBody>
                  <a:tcPr marT="34290" marB="34290"/>
                </a:tc>
                <a:extLst>
                  <a:ext uri="{0D108BD9-81ED-4DB2-BD59-A6C34878D82A}">
                    <a16:rowId xmlns:a16="http://schemas.microsoft.com/office/drawing/2014/main" val="10003"/>
                  </a:ext>
                </a:extLst>
              </a:tr>
            </a:tbl>
          </a:graphicData>
        </a:graphic>
      </p:graphicFrame>
      <p:sp>
        <p:nvSpPr>
          <p:cNvPr id="6" name="Rectangle 5"/>
          <p:cNvSpPr/>
          <p:nvPr/>
        </p:nvSpPr>
        <p:spPr>
          <a:xfrm rot="16200000">
            <a:off x="5717539" y="2694679"/>
            <a:ext cx="6532126" cy="276999"/>
          </a:xfrm>
          <a:prstGeom prst="rect">
            <a:avLst/>
          </a:prstGeom>
        </p:spPr>
        <p:txBody>
          <a:bodyPr wrap="square">
            <a:spAutoFit/>
          </a:bodyPr>
          <a:lstStyle/>
          <a:p>
            <a:r>
              <a:rPr lang="en-US" sz="1200" dirty="0" err="1">
                <a:solidFill>
                  <a:srgbClr val="FF9300"/>
                </a:solidFill>
              </a:rPr>
              <a:t>www.intensiveintervention.org</a:t>
            </a:r>
            <a:endParaRPr lang="en-US" sz="1200" dirty="0">
              <a:solidFill>
                <a:srgbClr val="FF9300"/>
              </a:solidFill>
            </a:endParaRPr>
          </a:p>
        </p:txBody>
      </p:sp>
    </p:spTree>
    <p:extLst>
      <p:ext uri="{BB962C8B-B14F-4D97-AF65-F5344CB8AC3E}">
        <p14:creationId xmlns:p14="http://schemas.microsoft.com/office/powerpoint/2010/main" val="81278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 Considerations</a:t>
            </a:r>
          </a:p>
        </p:txBody>
      </p:sp>
      <p:sp>
        <p:nvSpPr>
          <p:cNvPr id="3" name="Content Placeholder 2"/>
          <p:cNvSpPr>
            <a:spLocks noGrp="1"/>
          </p:cNvSpPr>
          <p:nvPr>
            <p:ph idx="1"/>
          </p:nvPr>
        </p:nvSpPr>
        <p:spPr/>
        <p:txBody>
          <a:bodyPr/>
          <a:lstStyle/>
          <a:p>
            <a:pPr marL="342900" indent="-342900">
              <a:buFont typeface="Arial" charset="0"/>
              <a:buChar char="•"/>
            </a:pPr>
            <a:r>
              <a:rPr lang="en-US" dirty="0"/>
              <a:t>Skills to be measured—age and grade appropriate</a:t>
            </a:r>
          </a:p>
          <a:p>
            <a:pPr marL="342900" indent="-342900">
              <a:buFont typeface="Arial" charset="0"/>
              <a:buChar char="•"/>
            </a:pPr>
            <a:r>
              <a:rPr lang="en-US" dirty="0"/>
              <a:t>Cost and training requirements</a:t>
            </a:r>
          </a:p>
          <a:p>
            <a:pPr marL="342900" indent="-342900">
              <a:buFont typeface="Arial" charset="0"/>
              <a:buChar char="•"/>
            </a:pPr>
            <a:r>
              <a:rPr lang="en-US" dirty="0"/>
              <a:t>Administration and scoring time</a:t>
            </a:r>
          </a:p>
          <a:p>
            <a:pPr marL="342900" indent="-342900">
              <a:buFont typeface="Arial" charset="0"/>
              <a:buChar char="•"/>
            </a:pPr>
            <a:r>
              <a:rPr lang="en-US" dirty="0"/>
              <a:t>Data management</a:t>
            </a:r>
          </a:p>
          <a:p>
            <a:pPr marL="342900" indent="-342900">
              <a:buFont typeface="Arial" charset="0"/>
              <a:buChar char="•"/>
            </a:pPr>
            <a:r>
              <a:rPr lang="en-US" dirty="0"/>
              <a:t>Technical rigor (consider population)</a:t>
            </a:r>
          </a:p>
          <a:p>
            <a:pPr marL="687388" lvl="1">
              <a:buFont typeface="Arial" charset="0"/>
              <a:buChar char="•"/>
            </a:pPr>
            <a:r>
              <a:rPr lang="en-US" sz="2000" dirty="0"/>
              <a:t>Reliability </a:t>
            </a:r>
          </a:p>
          <a:p>
            <a:pPr marL="687388" lvl="1">
              <a:buFont typeface="Arial" charset="0"/>
              <a:buChar char="•"/>
            </a:pPr>
            <a:r>
              <a:rPr lang="en-US" sz="2000" dirty="0"/>
              <a:t>Validity</a:t>
            </a:r>
          </a:p>
          <a:p>
            <a:pPr marL="687388" lvl="1">
              <a:buFont typeface="Arial" charset="0"/>
              <a:buChar char="•"/>
            </a:pPr>
            <a:r>
              <a:rPr lang="en-US" sz="2000" dirty="0"/>
              <a:t>Evidence of being sensitive to change</a:t>
            </a:r>
          </a:p>
          <a:p>
            <a:pPr marL="687388" lvl="1">
              <a:buFont typeface="Arial" charset="0"/>
              <a:buChar char="•"/>
            </a:pPr>
            <a:r>
              <a:rPr lang="en-US" sz="2000" dirty="0"/>
              <a:t>Alternate/parallel forms</a:t>
            </a:r>
          </a:p>
        </p:txBody>
      </p:sp>
    </p:spTree>
    <p:extLst>
      <p:ext uri="{BB962C8B-B14F-4D97-AF65-F5344CB8AC3E}">
        <p14:creationId xmlns:p14="http://schemas.microsoft.com/office/powerpoint/2010/main" val="3689454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Numeracy Measures</a:t>
            </a:r>
          </a:p>
        </p:txBody>
      </p:sp>
    </p:spTree>
    <p:extLst>
      <p:ext uri="{BB962C8B-B14F-4D97-AF65-F5344CB8AC3E}">
        <p14:creationId xmlns:p14="http://schemas.microsoft.com/office/powerpoint/2010/main" val="73134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pPr>
              <a:buClr>
                <a:srgbClr val="FF9300"/>
              </a:buClr>
            </a:pPr>
            <a:r>
              <a:rPr lang="en-US" dirty="0"/>
              <a:t>PART 2: How do you administer progress monitoring measures with fidelity?</a:t>
            </a:r>
          </a:p>
          <a:p>
            <a:endParaRPr lang="en-US" dirty="0"/>
          </a:p>
          <a:p>
            <a:endParaRPr lang="en-US" dirty="0"/>
          </a:p>
          <a:p>
            <a:r>
              <a:rPr lang="en-US" dirty="0"/>
              <a:t>	</a:t>
            </a:r>
          </a:p>
          <a:p>
            <a:endParaRPr lang="en-US" dirty="0"/>
          </a:p>
          <a:p>
            <a:endParaRPr lang="en-US" dirty="0"/>
          </a:p>
          <a:p>
            <a:endParaRPr lang="en-US" dirty="0"/>
          </a:p>
          <a:p>
            <a:endParaRPr lang="en-US" dirty="0"/>
          </a:p>
        </p:txBody>
      </p:sp>
      <p:sp>
        <p:nvSpPr>
          <p:cNvPr id="4" name="Content Placeholder 2"/>
          <p:cNvSpPr txBox="1">
            <a:spLocks/>
          </p:cNvSpPr>
          <p:nvPr/>
        </p:nvSpPr>
        <p:spPr>
          <a:xfrm>
            <a:off x="993936" y="1692612"/>
            <a:ext cx="7823494" cy="4392053"/>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Administration of progress monitoring measures</a:t>
            </a:r>
          </a:p>
          <a:p>
            <a:endParaRPr lang="en-US" dirty="0"/>
          </a:p>
          <a:p>
            <a:r>
              <a:rPr lang="en-US" dirty="0"/>
              <a:t>Score and graph early numeracy measures</a:t>
            </a:r>
          </a:p>
          <a:p>
            <a:endParaRPr lang="en-US" dirty="0"/>
          </a:p>
          <a:p>
            <a:r>
              <a:rPr lang="en-US" dirty="0"/>
              <a:t>Score and graph computation measure; score and graph concepts and applications measure</a:t>
            </a:r>
          </a:p>
          <a:p>
            <a:endParaRPr lang="en-US" dirty="0"/>
          </a:p>
          <a:p>
            <a:r>
              <a:rPr lang="en-US" dirty="0"/>
              <a:t>Survey progress monitoring measures on the NCII website</a:t>
            </a:r>
          </a:p>
          <a:p>
            <a:endParaRPr lang="en-US" dirty="0"/>
          </a:p>
          <a:p>
            <a:r>
              <a:rPr lang="en-US" dirty="0"/>
              <a:t>Reflect upon your progress monitoring practices</a:t>
            </a:r>
          </a:p>
          <a:p>
            <a:endParaRPr lang="en-US" dirty="0"/>
          </a:p>
        </p:txBody>
      </p:sp>
      <p:pic>
        <p:nvPicPr>
          <p:cNvPr id="7" name="Picture 6"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600" y="3597061"/>
            <a:ext cx="765336" cy="731520"/>
          </a:xfrm>
          <a:prstGeom prst="rect">
            <a:avLst/>
          </a:prstGeom>
        </p:spPr>
      </p:pic>
      <p:pic>
        <p:nvPicPr>
          <p:cNvPr id="9" name="Picture 8" descr="film icon"/>
          <p:cNvPicPr>
            <a:picLocks noChangeAspect="1"/>
          </p:cNvPicPr>
          <p:nvPr/>
        </p:nvPicPr>
        <p:blipFill>
          <a:blip r:embed="rId3"/>
          <a:stretch>
            <a:fillRect/>
          </a:stretch>
        </p:blipFill>
        <p:spPr>
          <a:xfrm>
            <a:off x="256268" y="1657600"/>
            <a:ext cx="710000" cy="731520"/>
          </a:xfrm>
          <a:prstGeom prst="rect">
            <a:avLst/>
          </a:prstGeom>
        </p:spPr>
      </p:pic>
      <p:pic>
        <p:nvPicPr>
          <p:cNvPr id="10" name="Picture 9" descr="film icon"/>
          <p:cNvPicPr>
            <a:picLocks noChangeAspect="1"/>
          </p:cNvPicPr>
          <p:nvPr/>
        </p:nvPicPr>
        <p:blipFill>
          <a:blip r:embed="rId3"/>
          <a:stretch>
            <a:fillRect/>
          </a:stretch>
        </p:blipFill>
        <p:spPr>
          <a:xfrm>
            <a:off x="66433" y="2572497"/>
            <a:ext cx="710000" cy="731520"/>
          </a:xfrm>
          <a:prstGeom prst="rect">
            <a:avLst/>
          </a:prstGeom>
        </p:spPr>
      </p:pic>
      <p:pic>
        <p:nvPicPr>
          <p:cNvPr id="6" name="Picture 5"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393765" y="2790873"/>
            <a:ext cx="765336" cy="731520"/>
          </a:xfrm>
          <a:prstGeom prst="rect">
            <a:avLst/>
          </a:prstGeom>
        </p:spPr>
      </p:pic>
      <p:pic>
        <p:nvPicPr>
          <p:cNvPr id="12" name="Picture 11"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56268" y="4587948"/>
            <a:ext cx="765336" cy="731520"/>
          </a:xfrm>
          <a:prstGeom prst="rect">
            <a:avLst/>
          </a:prstGeom>
        </p:spPr>
      </p:pic>
      <p:pic>
        <p:nvPicPr>
          <p:cNvPr id="13" name="Picture 12" descr="writing icon"/>
          <p:cNvPicPr>
            <a:picLocks noChangeAspect="1"/>
          </p:cNvPicPr>
          <p:nvPr/>
        </p:nvPicPr>
        <p:blipFill>
          <a:blip r:embed="rId4"/>
          <a:stretch>
            <a:fillRect/>
          </a:stretch>
        </p:blipFill>
        <p:spPr>
          <a:xfrm>
            <a:off x="248867" y="5428674"/>
            <a:ext cx="710000" cy="731520"/>
          </a:xfrm>
          <a:prstGeom prst="rect">
            <a:avLst/>
          </a:prstGeom>
        </p:spPr>
      </p:pic>
    </p:spTree>
    <p:extLst>
      <p:ext uri="{BB962C8B-B14F-4D97-AF65-F5344CB8AC3E}">
        <p14:creationId xmlns:p14="http://schemas.microsoft.com/office/powerpoint/2010/main" val="623062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Identification</a:t>
            </a:r>
          </a:p>
        </p:txBody>
      </p:sp>
      <p:sp>
        <p:nvSpPr>
          <p:cNvPr id="3" name="Content Placeholder 2"/>
          <p:cNvSpPr>
            <a:spLocks noGrp="1"/>
          </p:cNvSpPr>
          <p:nvPr>
            <p:ph idx="1"/>
          </p:nvPr>
        </p:nvSpPr>
        <p:spPr>
          <a:xfrm>
            <a:off x="228600" y="1245128"/>
            <a:ext cx="4806884" cy="4839538"/>
          </a:xfrm>
        </p:spPr>
        <p:txBody>
          <a:bodyPr/>
          <a:lstStyle/>
          <a:p>
            <a:r>
              <a:rPr lang="en-US" dirty="0"/>
              <a:t>Student orally identifies written numbers for 1 min.</a:t>
            </a:r>
          </a:p>
          <a:p>
            <a:endParaRPr lang="en-US" dirty="0"/>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err="1">
                <a:solidFill>
                  <a:srgbClr val="FF9300"/>
                </a:solidFill>
              </a:rPr>
              <a:t>www.progressmonitoring.org</a:t>
            </a:r>
            <a:endParaRPr lang="en-US" sz="1200" dirty="0">
              <a:solidFill>
                <a:srgbClr val="FF9300"/>
              </a:solidFill>
            </a:endParaRPr>
          </a:p>
        </p:txBody>
      </p:sp>
      <p:pic>
        <p:nvPicPr>
          <p:cNvPr id="5" name="Picture 4" descr="number identification sample document"/>
          <p:cNvPicPr>
            <a:picLocks noChangeAspect="1"/>
          </p:cNvPicPr>
          <p:nvPr/>
        </p:nvPicPr>
        <p:blipFill>
          <a:blip r:embed="rId2"/>
          <a:stretch>
            <a:fillRect/>
          </a:stretch>
        </p:blipFill>
        <p:spPr>
          <a:xfrm>
            <a:off x="4747098" y="666917"/>
            <a:ext cx="3891302" cy="5319202"/>
          </a:xfrm>
          <a:prstGeom prst="rect">
            <a:avLst/>
          </a:prstGeom>
        </p:spPr>
      </p:pic>
    </p:spTree>
    <p:extLst>
      <p:ext uri="{BB962C8B-B14F-4D97-AF65-F5344CB8AC3E}">
        <p14:creationId xmlns:p14="http://schemas.microsoft.com/office/powerpoint/2010/main" val="3786293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Identification</a:t>
            </a:r>
          </a:p>
        </p:txBody>
      </p:sp>
      <p:sp>
        <p:nvSpPr>
          <p:cNvPr id="3" name="Content Placeholder 2"/>
          <p:cNvSpPr>
            <a:spLocks noGrp="1"/>
          </p:cNvSpPr>
          <p:nvPr>
            <p:ph idx="1"/>
          </p:nvPr>
        </p:nvSpPr>
        <p:spPr>
          <a:xfrm>
            <a:off x="228600" y="1245128"/>
            <a:ext cx="4806884" cy="4839538"/>
          </a:xfrm>
        </p:spPr>
        <p:txBody>
          <a:bodyPr>
            <a:normAutofit/>
          </a:bodyPr>
          <a:lstStyle/>
          <a:p>
            <a:r>
              <a:rPr lang="en-US" b="1" dirty="0"/>
              <a:t>Scoring Considerations</a:t>
            </a:r>
          </a:p>
          <a:p>
            <a:pPr marL="342900" indent="-342900">
              <a:lnSpc>
                <a:spcPct val="80000"/>
              </a:lnSpc>
              <a:buFont typeface="Arial" charset="0"/>
              <a:buChar char="•"/>
            </a:pPr>
            <a:r>
              <a:rPr lang="en-US" dirty="0"/>
              <a:t>If the student does not respond after 3 seconds, then point to the next item and say, “Try this one.”</a:t>
            </a:r>
          </a:p>
          <a:p>
            <a:pPr marL="342900" indent="-342900">
              <a:lnSpc>
                <a:spcPct val="80000"/>
              </a:lnSpc>
              <a:buFont typeface="Arial" charset="0"/>
              <a:buChar char="•"/>
            </a:pPr>
            <a:r>
              <a:rPr lang="en-US" dirty="0"/>
              <a:t>Do not correct errors.</a:t>
            </a:r>
          </a:p>
          <a:p>
            <a:pPr marL="342900" indent="-342900">
              <a:lnSpc>
                <a:spcPct val="80000"/>
              </a:lnSpc>
              <a:buFont typeface="Arial" charset="0"/>
              <a:buChar char="•"/>
            </a:pPr>
            <a:r>
              <a:rPr lang="en-US" dirty="0"/>
              <a:t>Teacher scores the task, putting a slash through incorrect items on score sheet.</a:t>
            </a:r>
          </a:p>
          <a:p>
            <a:pPr marL="342900" indent="-342900">
              <a:lnSpc>
                <a:spcPct val="80000"/>
              </a:lnSpc>
              <a:buFont typeface="Arial" charset="0"/>
              <a:buChar char="•"/>
            </a:pPr>
            <a:r>
              <a:rPr lang="en-US" dirty="0"/>
              <a:t>At 1 min, draw a line under the last item completed.</a:t>
            </a:r>
          </a:p>
          <a:p>
            <a:pPr marL="342900" indent="-342900">
              <a:lnSpc>
                <a:spcPct val="80000"/>
              </a:lnSpc>
              <a:buFont typeface="Arial" charset="0"/>
              <a:buChar char="•"/>
            </a:pPr>
            <a:r>
              <a:rPr lang="en-US" dirty="0"/>
              <a:t>Teacher counts the number of items that the student answered correctly in 1 min.</a:t>
            </a:r>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err="1">
                <a:solidFill>
                  <a:srgbClr val="FF9300"/>
                </a:solidFill>
              </a:rPr>
              <a:t>www.progressmonitoring.org</a:t>
            </a:r>
            <a:endParaRPr lang="en-US" sz="1200" dirty="0">
              <a:solidFill>
                <a:srgbClr val="FF9300"/>
              </a:solidFill>
            </a:endParaRPr>
          </a:p>
        </p:txBody>
      </p:sp>
      <p:pic>
        <p:nvPicPr>
          <p:cNvPr id="5" name="Picture 4" descr="number identification sample document"/>
          <p:cNvPicPr>
            <a:picLocks noChangeAspect="1"/>
          </p:cNvPicPr>
          <p:nvPr/>
        </p:nvPicPr>
        <p:blipFill>
          <a:blip r:embed="rId2"/>
          <a:stretch>
            <a:fillRect/>
          </a:stretch>
        </p:blipFill>
        <p:spPr>
          <a:xfrm>
            <a:off x="5242186" y="1343675"/>
            <a:ext cx="3396214" cy="4642443"/>
          </a:xfrm>
          <a:prstGeom prst="rect">
            <a:avLst/>
          </a:prstGeom>
        </p:spPr>
      </p:pic>
    </p:spTree>
    <p:extLst>
      <p:ext uri="{BB962C8B-B14F-4D97-AF65-F5344CB8AC3E}">
        <p14:creationId xmlns:p14="http://schemas.microsoft.com/office/powerpoint/2010/main" val="3192016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Identification</a:t>
            </a:r>
          </a:p>
        </p:txBody>
      </p:sp>
      <p:sp>
        <p:nvSpPr>
          <p:cNvPr id="4" name="Rectangle 3"/>
          <p:cNvSpPr/>
          <p:nvPr/>
        </p:nvSpPr>
        <p:spPr>
          <a:xfrm rot="16200000">
            <a:off x="5615320" y="2717865"/>
            <a:ext cx="6532126" cy="461665"/>
          </a:xfrm>
          <a:prstGeom prst="rect">
            <a:avLst/>
          </a:prstGeom>
        </p:spPr>
        <p:txBody>
          <a:bodyPr wrap="square">
            <a:spAutoFit/>
          </a:bodyPr>
          <a:lstStyle/>
          <a:p>
            <a:r>
              <a:rPr lang="en-US" sz="1200" dirty="0">
                <a:solidFill>
                  <a:srgbClr val="FF9300"/>
                </a:solidFill>
              </a:rPr>
              <a:t>http://www.aimsweb.com/wp-content/uploads/Test-of-Early-Numeracy-TEN-Manual.pdf</a:t>
            </a:r>
          </a:p>
          <a:p>
            <a:r>
              <a:rPr lang="en-US" sz="1200" dirty="0">
                <a:solidFill>
                  <a:srgbClr val="FF9300"/>
                </a:solidFill>
              </a:rPr>
              <a:t>https://</a:t>
            </a:r>
            <a:r>
              <a:rPr lang="en-US" sz="1200" dirty="0" err="1">
                <a:solidFill>
                  <a:srgbClr val="FF9300"/>
                </a:solidFill>
              </a:rPr>
              <a:t>dibels.org</a:t>
            </a:r>
            <a:r>
              <a:rPr lang="en-US" sz="1200" dirty="0">
                <a:solidFill>
                  <a:srgbClr val="FF9300"/>
                </a:solidFill>
              </a:rPr>
              <a:t>/</a:t>
            </a:r>
            <a:r>
              <a:rPr lang="en-US" sz="1200" dirty="0" err="1">
                <a:solidFill>
                  <a:srgbClr val="FF9300"/>
                </a:solidFill>
              </a:rPr>
              <a:t>DIBELS_Math_Early_Release_Fact_Sheet.pdf</a:t>
            </a:r>
            <a:endParaRPr lang="en-US" sz="1200" dirty="0">
              <a:solidFill>
                <a:srgbClr val="FF9300"/>
              </a:solidFill>
            </a:endParaRPr>
          </a:p>
        </p:txBody>
      </p:sp>
      <p:pic>
        <p:nvPicPr>
          <p:cNvPr id="7" name="Picture 2" descr="number identification sample docu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82" y="1002946"/>
            <a:ext cx="3638269" cy="337947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8" name="Picture 7" descr="number identification sample document"/>
          <p:cNvPicPr>
            <a:picLocks noChangeAspect="1"/>
          </p:cNvPicPr>
          <p:nvPr/>
        </p:nvPicPr>
        <p:blipFill>
          <a:blip r:embed="rId3"/>
          <a:stretch>
            <a:fillRect/>
          </a:stretch>
        </p:blipFill>
        <p:spPr>
          <a:xfrm>
            <a:off x="3559471" y="3206115"/>
            <a:ext cx="4935436" cy="2438253"/>
          </a:xfrm>
          <a:prstGeom prst="rect">
            <a:avLst/>
          </a:prstGeom>
        </p:spPr>
      </p:pic>
    </p:spTree>
    <p:extLst>
      <p:ext uri="{BB962C8B-B14F-4D97-AF65-F5344CB8AC3E}">
        <p14:creationId xmlns:p14="http://schemas.microsoft.com/office/powerpoint/2010/main" val="1755258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291" y="444382"/>
            <a:ext cx="8417607"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https://youtu.be/c5cKCjAwjeY</a:t>
            </a:r>
            <a:endParaRPr lang="en-US" sz="2800" b="1" dirty="0">
              <a:solidFill>
                <a:srgbClr val="FF9300"/>
              </a:solidFill>
            </a:endParaRPr>
          </a:p>
        </p:txBody>
      </p:sp>
      <p:sp>
        <p:nvSpPr>
          <p:cNvPr id="2" name="Title 1" hidden="1">
            <a:extLst>
              <a:ext uri="{FF2B5EF4-FFF2-40B4-BE49-F238E27FC236}">
                <a16:creationId xmlns:a16="http://schemas.microsoft.com/office/drawing/2014/main" id="{2B6840D2-4391-4AFA-A761-44150E0E8C58}"/>
              </a:ext>
            </a:extLst>
          </p:cNvPr>
          <p:cNvSpPr>
            <a:spLocks noGrp="1"/>
          </p:cNvSpPr>
          <p:nvPr>
            <p:ph type="title"/>
          </p:nvPr>
        </p:nvSpPr>
        <p:spPr/>
        <p:txBody>
          <a:bodyPr/>
          <a:lstStyle/>
          <a:p>
            <a:r>
              <a:rPr lang="en-US" dirty="0"/>
              <a:t>Slide 53</a:t>
            </a:r>
          </a:p>
        </p:txBody>
      </p:sp>
    </p:spTree>
    <p:extLst>
      <p:ext uri="{BB962C8B-B14F-4D97-AF65-F5344CB8AC3E}">
        <p14:creationId xmlns:p14="http://schemas.microsoft.com/office/powerpoint/2010/main" val="2083221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Quantity Discrimination</a:t>
            </a:r>
          </a:p>
        </p:txBody>
      </p:sp>
      <p:sp>
        <p:nvSpPr>
          <p:cNvPr id="3" name="Content Placeholder 2"/>
          <p:cNvSpPr>
            <a:spLocks noGrp="1"/>
          </p:cNvSpPr>
          <p:nvPr>
            <p:ph idx="1"/>
          </p:nvPr>
        </p:nvSpPr>
        <p:spPr>
          <a:xfrm>
            <a:off x="228600" y="1245128"/>
            <a:ext cx="4090481" cy="4839538"/>
          </a:xfrm>
        </p:spPr>
        <p:txBody>
          <a:bodyPr/>
          <a:lstStyle/>
          <a:p>
            <a:r>
              <a:rPr lang="en-US" dirty="0"/>
              <a:t>Student orally identifies the greater number (in a pair</a:t>
            </a:r>
            <a:r>
              <a:rPr lang="en-US"/>
              <a:t>) for </a:t>
            </a:r>
            <a:r>
              <a:rPr lang="en-US" dirty="0"/>
              <a:t>1 min.</a:t>
            </a:r>
          </a:p>
          <a:p>
            <a:endParaRPr lang="en-US" dirty="0"/>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err="1">
                <a:solidFill>
                  <a:srgbClr val="FF9300"/>
                </a:solidFill>
              </a:rPr>
              <a:t>www.progressmonitoring.org</a:t>
            </a:r>
            <a:endParaRPr lang="en-US" sz="1200" dirty="0">
              <a:solidFill>
                <a:srgbClr val="FF9300"/>
              </a:solidFill>
            </a:endParaRPr>
          </a:p>
        </p:txBody>
      </p:sp>
      <p:pic>
        <p:nvPicPr>
          <p:cNvPr id="6" name="Picture 5" descr="quantity discrimination sample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949" y="1245128"/>
            <a:ext cx="3852153" cy="46529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0002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45128"/>
            <a:ext cx="4806884" cy="4839538"/>
          </a:xfrm>
        </p:spPr>
        <p:txBody>
          <a:bodyPr>
            <a:normAutofit/>
          </a:bodyPr>
          <a:lstStyle/>
          <a:p>
            <a:r>
              <a:rPr lang="en-US" b="1" dirty="0"/>
              <a:t>Scoring Considerations</a:t>
            </a:r>
          </a:p>
          <a:p>
            <a:pPr marL="342900" indent="-342900">
              <a:lnSpc>
                <a:spcPct val="80000"/>
              </a:lnSpc>
              <a:buFont typeface="Arial" charset="0"/>
              <a:buChar char="•"/>
            </a:pPr>
            <a:r>
              <a:rPr lang="en-US" dirty="0"/>
              <a:t>If the student does not respond after 3 seconds, then point to the next item and say, “Try this one.”</a:t>
            </a:r>
          </a:p>
          <a:p>
            <a:pPr marL="342900" indent="-342900">
              <a:lnSpc>
                <a:spcPct val="80000"/>
              </a:lnSpc>
              <a:buFont typeface="Arial" charset="0"/>
              <a:buChar char="•"/>
            </a:pPr>
            <a:r>
              <a:rPr lang="en-US" dirty="0"/>
              <a:t>Do not correct errors.</a:t>
            </a:r>
          </a:p>
          <a:p>
            <a:pPr marL="342900" indent="-342900">
              <a:lnSpc>
                <a:spcPct val="80000"/>
              </a:lnSpc>
              <a:buFont typeface="Arial" charset="0"/>
              <a:buChar char="•"/>
            </a:pPr>
            <a:r>
              <a:rPr lang="en-US" dirty="0"/>
              <a:t>Teacher scores the task, putting a slash through incorrect items on score sheet.</a:t>
            </a:r>
          </a:p>
          <a:p>
            <a:pPr marL="342900" indent="-342900">
              <a:lnSpc>
                <a:spcPct val="80000"/>
              </a:lnSpc>
              <a:buFont typeface="Arial" charset="0"/>
              <a:buChar char="•"/>
            </a:pPr>
            <a:r>
              <a:rPr lang="en-US" dirty="0"/>
              <a:t>At 1 min, draw a line under the last item completed.</a:t>
            </a:r>
          </a:p>
          <a:p>
            <a:pPr marL="342900" indent="-342900">
              <a:lnSpc>
                <a:spcPct val="80000"/>
              </a:lnSpc>
              <a:buFont typeface="Arial" charset="0"/>
              <a:buChar char="•"/>
            </a:pPr>
            <a:r>
              <a:rPr lang="en-US" dirty="0"/>
              <a:t>Teacher counts the number of items that the student answered correctly in 1 min.</a:t>
            </a:r>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err="1">
                <a:solidFill>
                  <a:srgbClr val="FF9300"/>
                </a:solidFill>
              </a:rPr>
              <a:t>www.progressmonitoring.org</a:t>
            </a:r>
            <a:endParaRPr lang="en-US" sz="1200" dirty="0">
              <a:solidFill>
                <a:srgbClr val="FF9300"/>
              </a:solidFill>
            </a:endParaRPr>
          </a:p>
        </p:txBody>
      </p:sp>
      <p:sp>
        <p:nvSpPr>
          <p:cNvPr id="7" name="Title 1"/>
          <p:cNvSpPr>
            <a:spLocks noGrp="1"/>
          </p:cNvSpPr>
          <p:nvPr>
            <p:ph type="title"/>
          </p:nvPr>
        </p:nvSpPr>
        <p:spPr>
          <a:xfrm>
            <a:off x="228600" y="228600"/>
            <a:ext cx="8686800" cy="731520"/>
          </a:xfrm>
        </p:spPr>
        <p:txBody>
          <a:bodyPr/>
          <a:lstStyle/>
          <a:p>
            <a:r>
              <a:rPr lang="en-US" dirty="0"/>
              <a:t>Quantity Discrimination</a:t>
            </a:r>
          </a:p>
        </p:txBody>
      </p:sp>
      <p:pic>
        <p:nvPicPr>
          <p:cNvPr id="8" name="Picture 7" descr="quantity discrimination sample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949" y="1245128"/>
            <a:ext cx="3852153" cy="46529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175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Quantity Discrimination</a:t>
            </a:r>
          </a:p>
        </p:txBody>
      </p:sp>
      <p:sp>
        <p:nvSpPr>
          <p:cNvPr id="4" name="Rectangle 3"/>
          <p:cNvSpPr/>
          <p:nvPr/>
        </p:nvSpPr>
        <p:spPr>
          <a:xfrm rot="16200000">
            <a:off x="5615320" y="2717865"/>
            <a:ext cx="6532126" cy="461665"/>
          </a:xfrm>
          <a:prstGeom prst="rect">
            <a:avLst/>
          </a:prstGeom>
        </p:spPr>
        <p:txBody>
          <a:bodyPr wrap="square">
            <a:spAutoFit/>
          </a:bodyPr>
          <a:lstStyle/>
          <a:p>
            <a:r>
              <a:rPr lang="en-US" sz="1200" dirty="0">
                <a:solidFill>
                  <a:srgbClr val="FF9300"/>
                </a:solidFill>
              </a:rPr>
              <a:t>http://www.aimsweb.com/wp-content/uploads/Test-of-Early-Numeracy-TEN-Manual.pdf</a:t>
            </a:r>
          </a:p>
          <a:p>
            <a:r>
              <a:rPr lang="en-US" sz="1200" dirty="0">
                <a:solidFill>
                  <a:srgbClr val="FF9300"/>
                </a:solidFill>
              </a:rPr>
              <a:t>https://</a:t>
            </a:r>
            <a:r>
              <a:rPr lang="en-US" sz="1200" dirty="0" err="1">
                <a:solidFill>
                  <a:srgbClr val="FF9300"/>
                </a:solidFill>
              </a:rPr>
              <a:t>dibels.org</a:t>
            </a:r>
            <a:r>
              <a:rPr lang="en-US" sz="1200" dirty="0">
                <a:solidFill>
                  <a:srgbClr val="FF9300"/>
                </a:solidFill>
              </a:rPr>
              <a:t>/</a:t>
            </a:r>
            <a:r>
              <a:rPr lang="en-US" sz="1200" dirty="0" err="1">
                <a:solidFill>
                  <a:srgbClr val="FF9300"/>
                </a:solidFill>
              </a:rPr>
              <a:t>DIBELS_Math_Early_Release_Fact_Sheet.pdf</a:t>
            </a:r>
            <a:endParaRPr lang="en-US" sz="1200" dirty="0">
              <a:solidFill>
                <a:srgbClr val="FF9300"/>
              </a:solidFill>
            </a:endParaRPr>
          </a:p>
        </p:txBody>
      </p:sp>
      <p:pic>
        <p:nvPicPr>
          <p:cNvPr id="9" name="Picture 8" descr="quantity discrimination sample docum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614" y="1271494"/>
            <a:ext cx="3646981" cy="335440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3" name="Picture 2" descr="quantity discrimination sample document using dots"/>
          <p:cNvPicPr>
            <a:picLocks noChangeAspect="1"/>
          </p:cNvPicPr>
          <p:nvPr/>
        </p:nvPicPr>
        <p:blipFill>
          <a:blip r:embed="rId3"/>
          <a:stretch>
            <a:fillRect/>
          </a:stretch>
        </p:blipFill>
        <p:spPr>
          <a:xfrm>
            <a:off x="378479" y="960120"/>
            <a:ext cx="4189180" cy="2833667"/>
          </a:xfrm>
          <a:prstGeom prst="rect">
            <a:avLst/>
          </a:prstGeom>
        </p:spPr>
      </p:pic>
      <p:pic>
        <p:nvPicPr>
          <p:cNvPr id="5" name="Picture 4" descr="quantity discrimination sample document "/>
          <p:cNvPicPr>
            <a:picLocks noChangeAspect="1"/>
          </p:cNvPicPr>
          <p:nvPr/>
        </p:nvPicPr>
        <p:blipFill>
          <a:blip r:embed="rId4"/>
          <a:stretch>
            <a:fillRect/>
          </a:stretch>
        </p:blipFill>
        <p:spPr>
          <a:xfrm>
            <a:off x="1335767" y="3525257"/>
            <a:ext cx="5273337" cy="2553405"/>
          </a:xfrm>
          <a:prstGeom prst="rect">
            <a:avLst/>
          </a:prstGeom>
        </p:spPr>
      </p:pic>
    </p:spTree>
    <p:extLst>
      <p:ext uri="{BB962C8B-B14F-4D97-AF65-F5344CB8AC3E}">
        <p14:creationId xmlns:p14="http://schemas.microsoft.com/office/powerpoint/2010/main" val="802572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291" y="444382"/>
            <a:ext cx="8417607"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https://youtu.be/LDe-AcB6T7w</a:t>
            </a:r>
            <a:endParaRPr lang="en-US" sz="2800" b="1" dirty="0">
              <a:solidFill>
                <a:srgbClr val="FF9300"/>
              </a:solidFill>
            </a:endParaRPr>
          </a:p>
        </p:txBody>
      </p:sp>
      <p:sp>
        <p:nvSpPr>
          <p:cNvPr id="2" name="Title 1" hidden="1">
            <a:extLst>
              <a:ext uri="{FF2B5EF4-FFF2-40B4-BE49-F238E27FC236}">
                <a16:creationId xmlns:a16="http://schemas.microsoft.com/office/drawing/2014/main" id="{7125186E-7683-4696-AB58-78267D1191E7}"/>
              </a:ext>
            </a:extLst>
          </p:cNvPr>
          <p:cNvSpPr>
            <a:spLocks noGrp="1"/>
          </p:cNvSpPr>
          <p:nvPr>
            <p:ph type="title"/>
          </p:nvPr>
        </p:nvSpPr>
        <p:spPr/>
        <p:txBody>
          <a:bodyPr/>
          <a:lstStyle/>
          <a:p>
            <a:r>
              <a:rPr lang="en-US" dirty="0"/>
              <a:t>Slide 57</a:t>
            </a:r>
          </a:p>
        </p:txBody>
      </p:sp>
    </p:spTree>
    <p:extLst>
      <p:ext uri="{BB962C8B-B14F-4D97-AF65-F5344CB8AC3E}">
        <p14:creationId xmlns:p14="http://schemas.microsoft.com/office/powerpoint/2010/main" val="1708108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Number</a:t>
            </a:r>
          </a:p>
        </p:txBody>
      </p:sp>
      <p:sp>
        <p:nvSpPr>
          <p:cNvPr id="3" name="Content Placeholder 2"/>
          <p:cNvSpPr>
            <a:spLocks noGrp="1"/>
          </p:cNvSpPr>
          <p:nvPr>
            <p:ph idx="1"/>
          </p:nvPr>
        </p:nvSpPr>
        <p:spPr>
          <a:xfrm>
            <a:off x="228600" y="1245128"/>
            <a:ext cx="4090481" cy="4839538"/>
          </a:xfrm>
        </p:spPr>
        <p:txBody>
          <a:bodyPr/>
          <a:lstStyle/>
          <a:p>
            <a:r>
              <a:rPr lang="en-US" dirty="0"/>
              <a:t>Student orally identifies the missing number (in a sequence) for 1 min.</a:t>
            </a:r>
          </a:p>
          <a:p>
            <a:endParaRPr lang="en-US" dirty="0"/>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err="1">
                <a:solidFill>
                  <a:srgbClr val="FF9300"/>
                </a:solidFill>
              </a:rPr>
              <a:t>www.progressmonitoring.org</a:t>
            </a:r>
            <a:endParaRPr lang="en-US" sz="1200" dirty="0">
              <a:solidFill>
                <a:srgbClr val="FF9300"/>
              </a:solidFill>
            </a:endParaRPr>
          </a:p>
        </p:txBody>
      </p:sp>
      <p:pic>
        <p:nvPicPr>
          <p:cNvPr id="7" name="Picture 2" descr="missing number sample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590" y="960120"/>
            <a:ext cx="4328512" cy="50635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981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45128"/>
            <a:ext cx="4806884" cy="4839538"/>
          </a:xfrm>
        </p:spPr>
        <p:txBody>
          <a:bodyPr>
            <a:normAutofit/>
          </a:bodyPr>
          <a:lstStyle/>
          <a:p>
            <a:r>
              <a:rPr lang="en-US" b="1" dirty="0"/>
              <a:t>Scoring Considerations</a:t>
            </a:r>
          </a:p>
          <a:p>
            <a:pPr marL="342900" indent="-342900">
              <a:lnSpc>
                <a:spcPct val="80000"/>
              </a:lnSpc>
              <a:buFont typeface="Arial" charset="0"/>
              <a:buChar char="•"/>
            </a:pPr>
            <a:r>
              <a:rPr lang="en-US" dirty="0"/>
              <a:t>If the student does not respond after 3 seconds, then point to the next item and say, “Try this one.”</a:t>
            </a:r>
          </a:p>
          <a:p>
            <a:pPr marL="342900" indent="-342900">
              <a:lnSpc>
                <a:spcPct val="80000"/>
              </a:lnSpc>
              <a:buFont typeface="Arial" charset="0"/>
              <a:buChar char="•"/>
            </a:pPr>
            <a:r>
              <a:rPr lang="en-US" dirty="0"/>
              <a:t>Do not correct errors.</a:t>
            </a:r>
          </a:p>
          <a:p>
            <a:pPr marL="342900" indent="-342900">
              <a:lnSpc>
                <a:spcPct val="80000"/>
              </a:lnSpc>
              <a:buFont typeface="Arial" charset="0"/>
              <a:buChar char="•"/>
            </a:pPr>
            <a:r>
              <a:rPr lang="en-US" dirty="0"/>
              <a:t>Teacher scores the task, putting a slash through incorrect items on score sheet.</a:t>
            </a:r>
          </a:p>
          <a:p>
            <a:pPr marL="342900" indent="-342900">
              <a:lnSpc>
                <a:spcPct val="80000"/>
              </a:lnSpc>
              <a:buFont typeface="Arial" charset="0"/>
              <a:buChar char="•"/>
            </a:pPr>
            <a:r>
              <a:rPr lang="en-US" dirty="0"/>
              <a:t>At 1 min, draw a line under the last item completed.</a:t>
            </a:r>
          </a:p>
          <a:p>
            <a:pPr marL="342900" indent="-342900">
              <a:lnSpc>
                <a:spcPct val="80000"/>
              </a:lnSpc>
              <a:buFont typeface="Arial" charset="0"/>
              <a:buChar char="•"/>
            </a:pPr>
            <a:r>
              <a:rPr lang="en-US" dirty="0"/>
              <a:t>Teacher counts the number of items that the student answered correctly in 1 min.</a:t>
            </a:r>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err="1">
                <a:solidFill>
                  <a:srgbClr val="FF9300"/>
                </a:solidFill>
              </a:rPr>
              <a:t>www.progressmonitoring.org</a:t>
            </a:r>
            <a:endParaRPr lang="en-US" sz="1200" dirty="0">
              <a:solidFill>
                <a:srgbClr val="FF9300"/>
              </a:solidFill>
            </a:endParaRPr>
          </a:p>
        </p:txBody>
      </p:sp>
      <p:sp>
        <p:nvSpPr>
          <p:cNvPr id="7" name="Title 1"/>
          <p:cNvSpPr>
            <a:spLocks noGrp="1"/>
          </p:cNvSpPr>
          <p:nvPr>
            <p:ph type="title"/>
          </p:nvPr>
        </p:nvSpPr>
        <p:spPr>
          <a:xfrm>
            <a:off x="228600" y="228600"/>
            <a:ext cx="8686800" cy="731520"/>
          </a:xfrm>
        </p:spPr>
        <p:txBody>
          <a:bodyPr/>
          <a:lstStyle/>
          <a:p>
            <a:r>
              <a:rPr lang="en-US" dirty="0"/>
              <a:t>Quantity Discrimination</a:t>
            </a:r>
          </a:p>
        </p:txBody>
      </p:sp>
      <p:pic>
        <p:nvPicPr>
          <p:cNvPr id="6" name="Picture 2" descr="missing number sample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204" y="1245128"/>
            <a:ext cx="3885898" cy="45457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50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a:xfrm>
            <a:off x="228600" y="817123"/>
            <a:ext cx="8686800" cy="5267543"/>
          </a:xfrm>
        </p:spPr>
        <p:txBody>
          <a:bodyPr/>
          <a:lstStyle/>
          <a:p>
            <a:pPr>
              <a:buClr>
                <a:srgbClr val="FF9300"/>
              </a:buClr>
            </a:pPr>
            <a:r>
              <a:rPr lang="en-US" dirty="0"/>
              <a:t>PART 3: How do you interpret progress monitoring scores?</a:t>
            </a:r>
          </a:p>
          <a:p>
            <a:endParaRPr lang="en-US" dirty="0"/>
          </a:p>
          <a:p>
            <a:endParaRPr lang="en-US" dirty="0"/>
          </a:p>
        </p:txBody>
      </p:sp>
      <p:sp>
        <p:nvSpPr>
          <p:cNvPr id="4" name="Content Placeholder 2"/>
          <p:cNvSpPr txBox="1">
            <a:spLocks/>
          </p:cNvSpPr>
          <p:nvPr/>
        </p:nvSpPr>
        <p:spPr>
          <a:xfrm>
            <a:off x="993936" y="1692613"/>
            <a:ext cx="7823494" cy="4208186"/>
          </a:xfrm>
          <a:prstGeom prst="rect">
            <a:avLst/>
          </a:prstGeom>
          <a:ln>
            <a:noFill/>
          </a:ln>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Create a graph and set goals using three methods</a:t>
            </a:r>
          </a:p>
          <a:p>
            <a:endParaRPr lang="en-US" dirty="0"/>
          </a:p>
          <a:p>
            <a:r>
              <a:rPr lang="en-US" dirty="0"/>
              <a:t>Make decisions about response based on data points</a:t>
            </a:r>
          </a:p>
          <a:p>
            <a:endParaRPr lang="en-US" dirty="0"/>
          </a:p>
          <a:p>
            <a:r>
              <a:rPr lang="en-US" dirty="0"/>
              <a:t>Make decisions about response based on a </a:t>
            </a:r>
            <a:r>
              <a:rPr lang="en-US" dirty="0" err="1"/>
              <a:t>trendline</a:t>
            </a:r>
            <a:endParaRPr lang="en-US" dirty="0"/>
          </a:p>
          <a:p>
            <a:endParaRPr lang="en-US" dirty="0"/>
          </a:p>
          <a:p>
            <a:r>
              <a:rPr lang="en-US" dirty="0"/>
              <a:t>Share, with your classmates, your decision-making structure within DBI</a:t>
            </a:r>
          </a:p>
        </p:txBody>
      </p:sp>
      <p:pic>
        <p:nvPicPr>
          <p:cNvPr id="5" name="Picture 4"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600" y="1601882"/>
            <a:ext cx="765336" cy="731520"/>
          </a:xfrm>
          <a:prstGeom prst="rect">
            <a:avLst/>
          </a:prstGeom>
        </p:spPr>
      </p:pic>
      <p:pic>
        <p:nvPicPr>
          <p:cNvPr id="6" name="Picture 5"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39672" y="2602141"/>
            <a:ext cx="765336" cy="731520"/>
          </a:xfrm>
          <a:prstGeom prst="rect">
            <a:avLst/>
          </a:prstGeom>
        </p:spPr>
      </p:pic>
      <p:pic>
        <p:nvPicPr>
          <p:cNvPr id="7" name="Picture 6" descr="writing icon"/>
          <p:cNvPicPr>
            <a:picLocks noChangeAspect="1"/>
          </p:cNvPicPr>
          <p:nvPr/>
        </p:nvPicPr>
        <p:blipFill>
          <a:blip r:embed="rId2">
            <a:clrChange>
              <a:clrFrom>
                <a:srgbClr val="000000"/>
              </a:clrFrom>
              <a:clrTo>
                <a:srgbClr val="000000">
                  <a:alpha val="0"/>
                </a:srgbClr>
              </a:clrTo>
            </a:clrChange>
          </a:blip>
          <a:stretch>
            <a:fillRect/>
          </a:stretch>
        </p:blipFill>
        <p:spPr>
          <a:xfrm>
            <a:off x="228600" y="3573443"/>
            <a:ext cx="765336" cy="731520"/>
          </a:xfrm>
          <a:prstGeom prst="rect">
            <a:avLst/>
          </a:prstGeom>
        </p:spPr>
      </p:pic>
      <p:pic>
        <p:nvPicPr>
          <p:cNvPr id="8" name="Picture 7" descr="communication icon"/>
          <p:cNvPicPr>
            <a:picLocks noChangeAspect="1"/>
          </p:cNvPicPr>
          <p:nvPr/>
        </p:nvPicPr>
        <p:blipFill>
          <a:blip r:embed="rId3"/>
          <a:stretch>
            <a:fillRect/>
          </a:stretch>
        </p:blipFill>
        <p:spPr>
          <a:xfrm>
            <a:off x="239672" y="4696754"/>
            <a:ext cx="754264" cy="731520"/>
          </a:xfrm>
          <a:prstGeom prst="rect">
            <a:avLst/>
          </a:prstGeom>
        </p:spPr>
      </p:pic>
    </p:spTree>
    <p:extLst>
      <p:ext uri="{BB962C8B-B14F-4D97-AF65-F5344CB8AC3E}">
        <p14:creationId xmlns:p14="http://schemas.microsoft.com/office/powerpoint/2010/main" val="339628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Missing Number</a:t>
            </a:r>
          </a:p>
        </p:txBody>
      </p:sp>
      <p:sp>
        <p:nvSpPr>
          <p:cNvPr id="4" name="Rectangle 3"/>
          <p:cNvSpPr/>
          <p:nvPr/>
        </p:nvSpPr>
        <p:spPr>
          <a:xfrm rot="16200000">
            <a:off x="5615320" y="2717865"/>
            <a:ext cx="6532126" cy="461665"/>
          </a:xfrm>
          <a:prstGeom prst="rect">
            <a:avLst/>
          </a:prstGeom>
        </p:spPr>
        <p:txBody>
          <a:bodyPr wrap="square">
            <a:spAutoFit/>
          </a:bodyPr>
          <a:lstStyle/>
          <a:p>
            <a:r>
              <a:rPr lang="en-US" sz="1200" dirty="0">
                <a:solidFill>
                  <a:srgbClr val="FF9300"/>
                </a:solidFill>
              </a:rPr>
              <a:t>http://www.aimsweb.com/wp-content/uploads/Test-of-Early-Numeracy-TEN-Manual.pdf</a:t>
            </a:r>
          </a:p>
          <a:p>
            <a:r>
              <a:rPr lang="en-US" sz="1200" dirty="0">
                <a:solidFill>
                  <a:srgbClr val="FF9300"/>
                </a:solidFill>
              </a:rPr>
              <a:t>https://</a:t>
            </a:r>
            <a:r>
              <a:rPr lang="en-US" sz="1200" dirty="0" err="1">
                <a:solidFill>
                  <a:srgbClr val="FF9300"/>
                </a:solidFill>
              </a:rPr>
              <a:t>dibels.org</a:t>
            </a:r>
            <a:r>
              <a:rPr lang="en-US" sz="1200" dirty="0">
                <a:solidFill>
                  <a:srgbClr val="FF9300"/>
                </a:solidFill>
              </a:rPr>
              <a:t>/</a:t>
            </a:r>
            <a:r>
              <a:rPr lang="en-US" sz="1200" dirty="0" err="1">
                <a:solidFill>
                  <a:srgbClr val="FF9300"/>
                </a:solidFill>
              </a:rPr>
              <a:t>DIBELS_Math_Early_Release_Fact_Sheet.pdf</a:t>
            </a:r>
            <a:endParaRPr lang="en-US" sz="1200" dirty="0">
              <a:solidFill>
                <a:srgbClr val="FF9300"/>
              </a:solidFill>
            </a:endParaRPr>
          </a:p>
        </p:txBody>
      </p:sp>
      <p:pic>
        <p:nvPicPr>
          <p:cNvPr id="7" name="Picture 2" descr="missing number sample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6979"/>
            <a:ext cx="3516533" cy="327821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6" name="Picture 5" descr="missing number sample document"/>
          <p:cNvPicPr>
            <a:picLocks noChangeAspect="1"/>
          </p:cNvPicPr>
          <p:nvPr/>
        </p:nvPicPr>
        <p:blipFill>
          <a:blip r:embed="rId3"/>
          <a:stretch>
            <a:fillRect/>
          </a:stretch>
        </p:blipFill>
        <p:spPr>
          <a:xfrm>
            <a:off x="3229583" y="3350596"/>
            <a:ext cx="5266582" cy="2487216"/>
          </a:xfrm>
          <a:prstGeom prst="rect">
            <a:avLst/>
          </a:prstGeom>
        </p:spPr>
      </p:pic>
    </p:spTree>
    <p:extLst>
      <p:ext uri="{BB962C8B-B14F-4D97-AF65-F5344CB8AC3E}">
        <p14:creationId xmlns:p14="http://schemas.microsoft.com/office/powerpoint/2010/main" val="1069194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291" y="444382"/>
            <a:ext cx="8417607" cy="523220"/>
          </a:xfrm>
          <a:prstGeom prst="rect">
            <a:avLst/>
          </a:prstGeom>
          <a:noFill/>
        </p:spPr>
        <p:txBody>
          <a:bodyPr wrap="square" rtlCol="0">
            <a:spAutoFit/>
          </a:bodyPr>
          <a:lstStyle/>
          <a:p>
            <a:r>
              <a:rPr lang="en-US" sz="2800" b="1" dirty="0">
                <a:solidFill>
                  <a:srgbClr val="FF9300"/>
                </a:solidFill>
              </a:rPr>
              <a:t>Link to Video: </a:t>
            </a:r>
            <a:r>
              <a:rPr lang="en-US" sz="2800" b="1" dirty="0">
                <a:solidFill>
                  <a:schemeClr val="bg1"/>
                </a:solidFill>
              </a:rPr>
              <a:t>https://youtu.be/tWLPtorzqGo</a:t>
            </a:r>
            <a:endParaRPr lang="en-US" sz="2800" b="1" dirty="0">
              <a:solidFill>
                <a:srgbClr val="FF9300"/>
              </a:solidFill>
            </a:endParaRPr>
          </a:p>
        </p:txBody>
      </p:sp>
      <p:sp>
        <p:nvSpPr>
          <p:cNvPr id="2" name="Title 1" hidden="1">
            <a:extLst>
              <a:ext uri="{FF2B5EF4-FFF2-40B4-BE49-F238E27FC236}">
                <a16:creationId xmlns:a16="http://schemas.microsoft.com/office/drawing/2014/main" id="{BF3D0BE1-81FB-4E48-80F2-E861FD396D6A}"/>
              </a:ext>
            </a:extLst>
          </p:cNvPr>
          <p:cNvSpPr>
            <a:spLocks noGrp="1"/>
          </p:cNvSpPr>
          <p:nvPr>
            <p:ph type="title"/>
          </p:nvPr>
        </p:nvSpPr>
        <p:spPr/>
        <p:txBody>
          <a:bodyPr/>
          <a:lstStyle/>
          <a:p>
            <a:r>
              <a:rPr lang="en-US" dirty="0"/>
              <a:t>Slide 61</a:t>
            </a:r>
          </a:p>
        </p:txBody>
      </p:sp>
    </p:spTree>
    <p:extLst>
      <p:ext uri="{BB962C8B-B14F-4D97-AF65-F5344CB8AC3E}">
        <p14:creationId xmlns:p14="http://schemas.microsoft.com/office/powerpoint/2010/main" val="337839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0B3D387A-652E-4646-A13D-BF90DA91BC76}"/>
              </a:ext>
            </a:extLst>
          </p:cNvPr>
          <p:cNvSpPr>
            <a:spLocks noGrp="1"/>
          </p:cNvSpPr>
          <p:nvPr>
            <p:ph type="title"/>
          </p:nvPr>
        </p:nvSpPr>
        <p:spPr/>
        <p:txBody>
          <a:bodyPr/>
          <a:lstStyle/>
          <a:p>
            <a:r>
              <a:rPr lang="en-US" dirty="0"/>
              <a:t>Slide 62</a:t>
            </a:r>
          </a:p>
        </p:txBody>
      </p:sp>
      <p:sp>
        <p:nvSpPr>
          <p:cNvPr id="3" name="Content Placeholder 2"/>
          <p:cNvSpPr>
            <a:spLocks noGrp="1"/>
          </p:cNvSpPr>
          <p:nvPr>
            <p:ph idx="1"/>
          </p:nvPr>
        </p:nvSpPr>
        <p:spPr/>
        <p:txBody>
          <a:bodyPr/>
          <a:lstStyle/>
          <a:p>
            <a:r>
              <a:rPr lang="en-US" dirty="0"/>
              <a:t>Watch the videos and score each early numeracy measure. </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#4</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
        <p:nvSpPr>
          <p:cNvPr id="2" name="TextBox 1"/>
          <p:cNvSpPr txBox="1"/>
          <p:nvPr/>
        </p:nvSpPr>
        <p:spPr>
          <a:xfrm>
            <a:off x="228600" y="2016807"/>
            <a:ext cx="8101413" cy="461665"/>
          </a:xfrm>
          <a:prstGeom prst="rect">
            <a:avLst/>
          </a:prstGeom>
          <a:noFill/>
        </p:spPr>
        <p:txBody>
          <a:bodyPr wrap="square" rtlCol="0">
            <a:spAutoFit/>
          </a:bodyPr>
          <a:lstStyle/>
          <a:p>
            <a:r>
              <a:rPr lang="en-US" sz="2400" b="1" dirty="0">
                <a:solidFill>
                  <a:srgbClr val="FF9300"/>
                </a:solidFill>
              </a:rPr>
              <a:t>Video 1 Link: </a:t>
            </a:r>
            <a:r>
              <a:rPr lang="en-US" sz="2400" b="1" dirty="0">
                <a:solidFill>
                  <a:schemeClr val="bg1"/>
                </a:solidFill>
              </a:rPr>
              <a:t>https://youtu.be/2YidrJ3zabQ</a:t>
            </a:r>
            <a:endParaRPr lang="en-US" sz="2400" b="1" dirty="0">
              <a:solidFill>
                <a:srgbClr val="FF9300"/>
              </a:solidFill>
            </a:endParaRPr>
          </a:p>
        </p:txBody>
      </p:sp>
      <p:sp>
        <p:nvSpPr>
          <p:cNvPr id="7" name="TextBox 6"/>
          <p:cNvSpPr txBox="1"/>
          <p:nvPr/>
        </p:nvSpPr>
        <p:spPr>
          <a:xfrm>
            <a:off x="228600" y="2555623"/>
            <a:ext cx="8101413" cy="461665"/>
          </a:xfrm>
          <a:prstGeom prst="rect">
            <a:avLst/>
          </a:prstGeom>
          <a:noFill/>
        </p:spPr>
        <p:txBody>
          <a:bodyPr wrap="square" rtlCol="0">
            <a:spAutoFit/>
          </a:bodyPr>
          <a:lstStyle/>
          <a:p>
            <a:r>
              <a:rPr lang="en-US" sz="2400" b="1" dirty="0">
                <a:solidFill>
                  <a:srgbClr val="FF9300"/>
                </a:solidFill>
              </a:rPr>
              <a:t>Video 2 Link: </a:t>
            </a:r>
            <a:r>
              <a:rPr lang="en-US" sz="2400" b="1" dirty="0">
                <a:solidFill>
                  <a:schemeClr val="bg1"/>
                </a:solidFill>
              </a:rPr>
              <a:t>https://youtu.be/tof8mNnzvZw</a:t>
            </a:r>
            <a:endParaRPr lang="en-US" sz="2400" b="1" dirty="0">
              <a:solidFill>
                <a:srgbClr val="FF9300"/>
              </a:solidFill>
            </a:endParaRPr>
          </a:p>
        </p:txBody>
      </p:sp>
      <p:sp>
        <p:nvSpPr>
          <p:cNvPr id="8" name="TextBox 7"/>
          <p:cNvSpPr txBox="1"/>
          <p:nvPr/>
        </p:nvSpPr>
        <p:spPr>
          <a:xfrm>
            <a:off x="228600" y="3094439"/>
            <a:ext cx="8101413" cy="461665"/>
          </a:xfrm>
          <a:prstGeom prst="rect">
            <a:avLst/>
          </a:prstGeom>
          <a:noFill/>
        </p:spPr>
        <p:txBody>
          <a:bodyPr wrap="square" rtlCol="0">
            <a:spAutoFit/>
          </a:bodyPr>
          <a:lstStyle/>
          <a:p>
            <a:r>
              <a:rPr lang="en-US" sz="2400" b="1" dirty="0">
                <a:solidFill>
                  <a:srgbClr val="FF9300"/>
                </a:solidFill>
              </a:rPr>
              <a:t>Video 3 Link: </a:t>
            </a:r>
            <a:r>
              <a:rPr lang="en-US" sz="2400" b="1" dirty="0">
                <a:solidFill>
                  <a:schemeClr val="bg1"/>
                </a:solidFill>
              </a:rPr>
              <a:t>https://youtu.be/CxeZ35d6h18</a:t>
            </a:r>
            <a:endParaRPr lang="en-US" sz="2400" b="1" dirty="0">
              <a:solidFill>
                <a:srgbClr val="FF9300"/>
              </a:solidFill>
            </a:endParaRPr>
          </a:p>
        </p:txBody>
      </p:sp>
    </p:spTree>
    <p:extLst>
      <p:ext uri="{BB962C8B-B14F-4D97-AF65-F5344CB8AC3E}">
        <p14:creationId xmlns:p14="http://schemas.microsoft.com/office/powerpoint/2010/main" val="7650141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Measure</a:t>
            </a:r>
          </a:p>
        </p:txBody>
      </p:sp>
    </p:spTree>
    <p:extLst>
      <p:ext uri="{BB962C8B-B14F-4D97-AF65-F5344CB8AC3E}">
        <p14:creationId xmlns:p14="http://schemas.microsoft.com/office/powerpoint/2010/main" val="735889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t>
            </a:r>
          </a:p>
        </p:txBody>
      </p:sp>
      <p:sp>
        <p:nvSpPr>
          <p:cNvPr id="3" name="Content Placeholder 2"/>
          <p:cNvSpPr>
            <a:spLocks noGrp="1"/>
          </p:cNvSpPr>
          <p:nvPr>
            <p:ph idx="1"/>
          </p:nvPr>
        </p:nvSpPr>
        <p:spPr>
          <a:xfrm>
            <a:off x="228600" y="1245128"/>
            <a:ext cx="4090481" cy="4839538"/>
          </a:xfrm>
        </p:spPr>
        <p:txBody>
          <a:bodyPr/>
          <a:lstStyle/>
          <a:p>
            <a:r>
              <a:rPr lang="en-US" dirty="0"/>
              <a:t>Student works on grade-level computation problems for a set amount of time.</a:t>
            </a:r>
          </a:p>
          <a:p>
            <a:endParaRPr lang="en-US" dirty="0"/>
          </a:p>
          <a:p>
            <a:r>
              <a:rPr lang="en-US" dirty="0"/>
              <a:t>Time limits are set and usually vary from 2-6 min.</a:t>
            </a:r>
          </a:p>
          <a:p>
            <a:endParaRPr lang="en-US" dirty="0"/>
          </a:p>
          <a:p>
            <a:r>
              <a:rPr lang="en-US" dirty="0"/>
              <a:t>Measure can be administered to a group.</a:t>
            </a:r>
          </a:p>
          <a:p>
            <a:endParaRPr lang="en-US" dirty="0"/>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a:solidFill>
                  <a:srgbClr val="FF9300"/>
                </a:solidFill>
              </a:rPr>
              <a:t>http://</a:t>
            </a:r>
            <a:r>
              <a:rPr lang="en-US" sz="1200" dirty="0" err="1">
                <a:solidFill>
                  <a:srgbClr val="FF9300"/>
                </a:solidFill>
              </a:rPr>
              <a:t>www.proedinc.com</a:t>
            </a:r>
            <a:r>
              <a:rPr lang="en-US" sz="1200" dirty="0">
                <a:solidFill>
                  <a:srgbClr val="FF9300"/>
                </a:solidFill>
              </a:rPr>
              <a:t>/customer/</a:t>
            </a:r>
            <a:r>
              <a:rPr lang="en-US" sz="1200" dirty="0" err="1">
                <a:solidFill>
                  <a:srgbClr val="FF9300"/>
                </a:solidFill>
              </a:rPr>
              <a:t>productView.aspx?ID</a:t>
            </a:r>
            <a:r>
              <a:rPr lang="en-US" sz="1200" dirty="0">
                <a:solidFill>
                  <a:srgbClr val="FF9300"/>
                </a:solidFill>
              </a:rPr>
              <a:t>=1431</a:t>
            </a:r>
          </a:p>
        </p:txBody>
      </p:sp>
      <p:pic>
        <p:nvPicPr>
          <p:cNvPr id="6" name="Picture 5" descr="computation sample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321" y="228600"/>
            <a:ext cx="4445540" cy="571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39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t>
            </a:r>
          </a:p>
        </p:txBody>
      </p:sp>
      <p:sp>
        <p:nvSpPr>
          <p:cNvPr id="3" name="Content Placeholder 2"/>
          <p:cNvSpPr>
            <a:spLocks noGrp="1"/>
          </p:cNvSpPr>
          <p:nvPr>
            <p:ph idx="1"/>
          </p:nvPr>
        </p:nvSpPr>
        <p:spPr>
          <a:xfrm>
            <a:off x="228600" y="1245128"/>
            <a:ext cx="4090481" cy="4839538"/>
          </a:xfrm>
        </p:spPr>
        <p:txBody>
          <a:bodyPr/>
          <a:lstStyle/>
          <a:p>
            <a:r>
              <a:rPr lang="en-US" dirty="0"/>
              <a:t>Students can receive 1 point for each </a:t>
            </a:r>
            <a:r>
              <a:rPr lang="en-US" b="1" dirty="0">
                <a:solidFill>
                  <a:schemeClr val="accent1"/>
                </a:solidFill>
              </a:rPr>
              <a:t>problem</a:t>
            </a:r>
            <a:r>
              <a:rPr lang="en-US" dirty="0"/>
              <a:t> answered correctly.</a:t>
            </a:r>
          </a:p>
          <a:p>
            <a:endParaRPr lang="en-US" dirty="0"/>
          </a:p>
          <a:p>
            <a:r>
              <a:rPr lang="en-US" dirty="0"/>
              <a:t>Alternatively, students can receive 1 point for each </a:t>
            </a:r>
            <a:r>
              <a:rPr lang="en-US" b="1" dirty="0">
                <a:solidFill>
                  <a:schemeClr val="accent1"/>
                </a:solidFill>
              </a:rPr>
              <a:t>digit</a:t>
            </a:r>
            <a:r>
              <a:rPr lang="en-US" dirty="0"/>
              <a:t> answered correctly.</a:t>
            </a:r>
          </a:p>
          <a:p>
            <a:endParaRPr lang="en-US" dirty="0"/>
          </a:p>
          <a:p>
            <a:r>
              <a:rPr lang="en-US" dirty="0"/>
              <a:t>Number of correct answers within the time limit is the student’s score.</a:t>
            </a:r>
          </a:p>
        </p:txBody>
      </p:sp>
      <p:sp>
        <p:nvSpPr>
          <p:cNvPr id="8" name="TextBox 7"/>
          <p:cNvSpPr txBox="1"/>
          <p:nvPr/>
        </p:nvSpPr>
        <p:spPr>
          <a:xfrm>
            <a:off x="4589584" y="642590"/>
            <a:ext cx="1466193" cy="1815882"/>
          </a:xfrm>
          <a:prstGeom prst="rect">
            <a:avLst/>
          </a:prstGeom>
          <a:noFill/>
        </p:spPr>
        <p:txBody>
          <a:bodyPr wrap="square" rtlCol="0">
            <a:spAutoFit/>
          </a:bodyPr>
          <a:lstStyle/>
          <a:p>
            <a:pPr algn="r"/>
            <a:r>
              <a:rPr lang="en-US" sz="2800" dirty="0">
                <a:solidFill>
                  <a:schemeClr val="bg1"/>
                </a:solidFill>
                <a:latin typeface="Calibri" pitchFamily="34" charset="0"/>
              </a:rPr>
              <a:t>6709 </a:t>
            </a:r>
          </a:p>
          <a:p>
            <a:pPr algn="r"/>
            <a:r>
              <a:rPr lang="en-US" sz="2800" u="sng" dirty="0">
                <a:solidFill>
                  <a:schemeClr val="bg1"/>
                </a:solidFill>
                <a:latin typeface="Calibri" pitchFamily="34" charset="0"/>
              </a:rPr>
              <a:t>–   4523</a:t>
            </a:r>
          </a:p>
          <a:p>
            <a:pPr algn="r"/>
            <a:r>
              <a:rPr lang="en-US" sz="2800" b="1" dirty="0">
                <a:solidFill>
                  <a:srgbClr val="00B050"/>
                </a:solidFill>
                <a:latin typeface="Calibri" pitchFamily="34" charset="0"/>
              </a:rPr>
              <a:t>2186</a:t>
            </a:r>
          </a:p>
          <a:p>
            <a:pPr algn="r"/>
            <a:endParaRPr lang="en-US" sz="2800" dirty="0">
              <a:latin typeface="Calibri" pitchFamily="34" charset="0"/>
            </a:endParaRPr>
          </a:p>
        </p:txBody>
      </p:sp>
      <p:sp>
        <p:nvSpPr>
          <p:cNvPr id="9" name="TextBox 8"/>
          <p:cNvSpPr txBox="1"/>
          <p:nvPr/>
        </p:nvSpPr>
        <p:spPr>
          <a:xfrm>
            <a:off x="4319082" y="2458472"/>
            <a:ext cx="1719112" cy="1815882"/>
          </a:xfrm>
          <a:prstGeom prst="rect">
            <a:avLst/>
          </a:prstGeom>
          <a:noFill/>
        </p:spPr>
        <p:txBody>
          <a:bodyPr wrap="square" rtlCol="0">
            <a:spAutoFit/>
          </a:bodyPr>
          <a:lstStyle/>
          <a:p>
            <a:pPr algn="r"/>
            <a:r>
              <a:rPr lang="en-US" sz="2800" dirty="0">
                <a:solidFill>
                  <a:schemeClr val="bg1"/>
                </a:solidFill>
                <a:latin typeface="Calibri" pitchFamily="34" charset="0"/>
              </a:rPr>
              <a:t>6709 </a:t>
            </a:r>
          </a:p>
          <a:p>
            <a:pPr algn="r"/>
            <a:r>
              <a:rPr lang="en-US" sz="2800" u="sng" dirty="0">
                <a:solidFill>
                  <a:schemeClr val="bg1"/>
                </a:solidFill>
                <a:latin typeface="Calibri" pitchFamily="34" charset="0"/>
              </a:rPr>
              <a:t>–   4523</a:t>
            </a:r>
          </a:p>
          <a:p>
            <a:pPr algn="r"/>
            <a:r>
              <a:rPr lang="en-US" sz="2800" b="1" dirty="0">
                <a:solidFill>
                  <a:srgbClr val="00B050"/>
                </a:solidFill>
                <a:latin typeface="Calibri" pitchFamily="34" charset="0"/>
              </a:rPr>
              <a:t>2</a:t>
            </a:r>
            <a:r>
              <a:rPr lang="en-US" sz="2800" dirty="0">
                <a:solidFill>
                  <a:schemeClr val="bg1"/>
                </a:solidFill>
                <a:latin typeface="Calibri" pitchFamily="34" charset="0"/>
              </a:rPr>
              <a:t>2</a:t>
            </a:r>
            <a:r>
              <a:rPr lang="en-US" sz="2800" b="1" dirty="0">
                <a:solidFill>
                  <a:srgbClr val="00B050"/>
                </a:solidFill>
                <a:latin typeface="Calibri" pitchFamily="34" charset="0"/>
              </a:rPr>
              <a:t>86</a:t>
            </a:r>
          </a:p>
          <a:p>
            <a:pPr algn="r"/>
            <a:endParaRPr lang="en-US" sz="2800" dirty="0">
              <a:latin typeface="Calibri" pitchFamily="34" charset="0"/>
            </a:endParaRPr>
          </a:p>
        </p:txBody>
      </p:sp>
      <p:sp>
        <p:nvSpPr>
          <p:cNvPr id="10" name="TextBox 9"/>
          <p:cNvSpPr txBox="1"/>
          <p:nvPr/>
        </p:nvSpPr>
        <p:spPr>
          <a:xfrm>
            <a:off x="4571999" y="4411683"/>
            <a:ext cx="1466193" cy="1815882"/>
          </a:xfrm>
          <a:prstGeom prst="rect">
            <a:avLst/>
          </a:prstGeom>
          <a:noFill/>
        </p:spPr>
        <p:txBody>
          <a:bodyPr wrap="square" rtlCol="0">
            <a:spAutoFit/>
          </a:bodyPr>
          <a:lstStyle/>
          <a:p>
            <a:pPr algn="r"/>
            <a:r>
              <a:rPr lang="en-US" sz="2800" dirty="0">
                <a:solidFill>
                  <a:schemeClr val="bg1"/>
                </a:solidFill>
                <a:latin typeface="Calibri" pitchFamily="34" charset="0"/>
              </a:rPr>
              <a:t>6709 </a:t>
            </a:r>
          </a:p>
          <a:p>
            <a:pPr algn="r"/>
            <a:r>
              <a:rPr lang="en-US" sz="2800" u="sng" dirty="0">
                <a:solidFill>
                  <a:schemeClr val="bg1"/>
                </a:solidFill>
                <a:latin typeface="Calibri" pitchFamily="34" charset="0"/>
              </a:rPr>
              <a:t>–   4523</a:t>
            </a:r>
          </a:p>
          <a:p>
            <a:pPr algn="r"/>
            <a:r>
              <a:rPr lang="en-US" sz="2800" b="1" dirty="0">
                <a:solidFill>
                  <a:srgbClr val="00B050"/>
                </a:solidFill>
                <a:latin typeface="Calibri" pitchFamily="34" charset="0"/>
              </a:rPr>
              <a:t>2</a:t>
            </a:r>
            <a:r>
              <a:rPr lang="en-US" sz="2800" dirty="0">
                <a:solidFill>
                  <a:schemeClr val="bg1"/>
                </a:solidFill>
                <a:latin typeface="Calibri" pitchFamily="34" charset="0"/>
              </a:rPr>
              <a:t>22</a:t>
            </a:r>
            <a:r>
              <a:rPr lang="en-US" sz="2800" b="1" dirty="0">
                <a:solidFill>
                  <a:srgbClr val="00B050"/>
                </a:solidFill>
                <a:latin typeface="Calibri" pitchFamily="34" charset="0"/>
              </a:rPr>
              <a:t>6</a:t>
            </a:r>
          </a:p>
          <a:p>
            <a:pPr algn="r"/>
            <a:endParaRPr lang="en-US" sz="2800" dirty="0">
              <a:latin typeface="Calibri" pitchFamily="34" charset="0"/>
            </a:endParaRPr>
          </a:p>
        </p:txBody>
      </p:sp>
      <p:sp>
        <p:nvSpPr>
          <p:cNvPr id="11" name="TextBox 10"/>
          <p:cNvSpPr txBox="1"/>
          <p:nvPr/>
        </p:nvSpPr>
        <p:spPr>
          <a:xfrm>
            <a:off x="6326279" y="1073477"/>
            <a:ext cx="1862818" cy="954107"/>
          </a:xfrm>
          <a:prstGeom prst="rect">
            <a:avLst/>
          </a:prstGeom>
          <a:noFill/>
        </p:spPr>
        <p:txBody>
          <a:bodyPr wrap="none" rtlCol="0">
            <a:spAutoFit/>
          </a:bodyPr>
          <a:lstStyle/>
          <a:p>
            <a:r>
              <a:rPr lang="en-US" sz="2800" dirty="0">
                <a:solidFill>
                  <a:srgbClr val="FF9300"/>
                </a:solidFill>
              </a:rPr>
              <a:t>Problem: 1</a:t>
            </a:r>
          </a:p>
          <a:p>
            <a:r>
              <a:rPr lang="en-US" sz="2800" dirty="0">
                <a:solidFill>
                  <a:srgbClr val="FF9300"/>
                </a:solidFill>
              </a:rPr>
              <a:t>Digits: 4</a:t>
            </a:r>
          </a:p>
        </p:txBody>
      </p:sp>
      <p:sp>
        <p:nvSpPr>
          <p:cNvPr id="12" name="TextBox 11"/>
          <p:cNvSpPr txBox="1"/>
          <p:nvPr/>
        </p:nvSpPr>
        <p:spPr>
          <a:xfrm>
            <a:off x="6326279" y="2889359"/>
            <a:ext cx="1862818" cy="954107"/>
          </a:xfrm>
          <a:prstGeom prst="rect">
            <a:avLst/>
          </a:prstGeom>
          <a:noFill/>
        </p:spPr>
        <p:txBody>
          <a:bodyPr wrap="none" rtlCol="0">
            <a:spAutoFit/>
          </a:bodyPr>
          <a:lstStyle/>
          <a:p>
            <a:r>
              <a:rPr lang="en-US" sz="2800" dirty="0">
                <a:solidFill>
                  <a:srgbClr val="FF9300"/>
                </a:solidFill>
              </a:rPr>
              <a:t>Problem: 0</a:t>
            </a:r>
          </a:p>
          <a:p>
            <a:r>
              <a:rPr lang="en-US" sz="2800" dirty="0">
                <a:solidFill>
                  <a:srgbClr val="FF9300"/>
                </a:solidFill>
              </a:rPr>
              <a:t>Digits: 3</a:t>
            </a:r>
          </a:p>
        </p:txBody>
      </p:sp>
      <p:sp>
        <p:nvSpPr>
          <p:cNvPr id="13" name="TextBox 12"/>
          <p:cNvSpPr txBox="1"/>
          <p:nvPr/>
        </p:nvSpPr>
        <p:spPr>
          <a:xfrm>
            <a:off x="6326279" y="4842570"/>
            <a:ext cx="1862818" cy="954107"/>
          </a:xfrm>
          <a:prstGeom prst="rect">
            <a:avLst/>
          </a:prstGeom>
          <a:noFill/>
        </p:spPr>
        <p:txBody>
          <a:bodyPr wrap="none" rtlCol="0">
            <a:spAutoFit/>
          </a:bodyPr>
          <a:lstStyle/>
          <a:p>
            <a:r>
              <a:rPr lang="en-US" sz="2800" dirty="0">
                <a:solidFill>
                  <a:srgbClr val="FF9300"/>
                </a:solidFill>
              </a:rPr>
              <a:t>Problem: 0</a:t>
            </a:r>
          </a:p>
          <a:p>
            <a:r>
              <a:rPr lang="en-US" sz="2800" dirty="0">
                <a:solidFill>
                  <a:srgbClr val="FF9300"/>
                </a:solidFill>
              </a:rPr>
              <a:t>Digits: 2</a:t>
            </a:r>
          </a:p>
        </p:txBody>
      </p:sp>
    </p:spTree>
    <p:extLst>
      <p:ext uri="{BB962C8B-B14F-4D97-AF65-F5344CB8AC3E}">
        <p14:creationId xmlns:p14="http://schemas.microsoft.com/office/powerpoint/2010/main" val="39290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t>
            </a:r>
          </a:p>
        </p:txBody>
      </p:sp>
      <p:sp>
        <p:nvSpPr>
          <p:cNvPr id="4" name="Rectangle 3"/>
          <p:cNvSpPr/>
          <p:nvPr/>
        </p:nvSpPr>
        <p:spPr>
          <a:xfrm rot="16200000">
            <a:off x="5554772" y="2638232"/>
            <a:ext cx="6532126" cy="646331"/>
          </a:xfrm>
          <a:prstGeom prst="rect">
            <a:avLst/>
          </a:prstGeom>
        </p:spPr>
        <p:txBody>
          <a:bodyPr wrap="square">
            <a:spAutoFit/>
          </a:bodyPr>
          <a:lstStyle/>
          <a:p>
            <a:endParaRPr lang="en-US" sz="1200" dirty="0">
              <a:solidFill>
                <a:srgbClr val="FF9300"/>
              </a:solidFill>
            </a:endParaRPr>
          </a:p>
          <a:p>
            <a:r>
              <a:rPr lang="en-US" sz="1200" dirty="0">
                <a:solidFill>
                  <a:srgbClr val="FF9300"/>
                </a:solidFill>
              </a:rPr>
              <a:t>http://www.aimsweb.com/wp-content/uploads/MCOMP-Grade-3-Sample.pdf</a:t>
            </a:r>
          </a:p>
          <a:p>
            <a:r>
              <a:rPr lang="en-US" sz="1200" dirty="0">
                <a:solidFill>
                  <a:srgbClr val="FF9300"/>
                </a:solidFill>
              </a:rPr>
              <a:t>https://</a:t>
            </a:r>
            <a:r>
              <a:rPr lang="en-US" sz="1200" dirty="0" err="1">
                <a:solidFill>
                  <a:srgbClr val="FF9300"/>
                </a:solidFill>
              </a:rPr>
              <a:t>dibels.org</a:t>
            </a:r>
            <a:r>
              <a:rPr lang="en-US" sz="1200" dirty="0">
                <a:solidFill>
                  <a:srgbClr val="FF9300"/>
                </a:solidFill>
              </a:rPr>
              <a:t>/</a:t>
            </a:r>
            <a:r>
              <a:rPr lang="en-US" sz="1200" dirty="0" err="1">
                <a:solidFill>
                  <a:srgbClr val="FF9300"/>
                </a:solidFill>
              </a:rPr>
              <a:t>DIBELS_Math_Early_Release_Fact_Sheet.pdf</a:t>
            </a:r>
            <a:endParaRPr lang="en-US" sz="1200" dirty="0">
              <a:solidFill>
                <a:srgbClr val="FF9300"/>
              </a:solidFill>
            </a:endParaRPr>
          </a:p>
        </p:txBody>
      </p:sp>
      <p:pic>
        <p:nvPicPr>
          <p:cNvPr id="3" name="Picture 2" descr="computation sample document"/>
          <p:cNvPicPr>
            <a:picLocks noChangeAspect="1"/>
          </p:cNvPicPr>
          <p:nvPr/>
        </p:nvPicPr>
        <p:blipFill>
          <a:blip r:embed="rId2"/>
          <a:stretch>
            <a:fillRect/>
          </a:stretch>
        </p:blipFill>
        <p:spPr>
          <a:xfrm>
            <a:off x="228600" y="960121"/>
            <a:ext cx="3830053" cy="4910324"/>
          </a:xfrm>
          <a:prstGeom prst="rect">
            <a:avLst/>
          </a:prstGeom>
        </p:spPr>
      </p:pic>
      <p:pic>
        <p:nvPicPr>
          <p:cNvPr id="8" name="Picture 2" descr="computation sample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129"/>
            <a:ext cx="3874495" cy="480681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4239838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E9375E63-38E5-4195-A53F-1FDD9D3B7426}"/>
              </a:ext>
            </a:extLst>
          </p:cNvPr>
          <p:cNvSpPr>
            <a:spLocks noGrp="1"/>
          </p:cNvSpPr>
          <p:nvPr>
            <p:ph type="title"/>
          </p:nvPr>
        </p:nvSpPr>
        <p:spPr/>
        <p:txBody>
          <a:bodyPr/>
          <a:lstStyle/>
          <a:p>
            <a:r>
              <a:rPr lang="en-US" dirty="0"/>
              <a:t>Slide 67</a:t>
            </a:r>
          </a:p>
        </p:txBody>
      </p:sp>
      <p:sp>
        <p:nvSpPr>
          <p:cNvPr id="3" name="Content Placeholder 2"/>
          <p:cNvSpPr>
            <a:spLocks noGrp="1"/>
          </p:cNvSpPr>
          <p:nvPr>
            <p:ph idx="1"/>
          </p:nvPr>
        </p:nvSpPr>
        <p:spPr/>
        <p:txBody>
          <a:bodyPr/>
          <a:lstStyle/>
          <a:p>
            <a:r>
              <a:rPr lang="en-US" dirty="0"/>
              <a:t>Look at this Computation measure.</a:t>
            </a:r>
          </a:p>
          <a:p>
            <a:endParaRPr lang="en-US" dirty="0"/>
          </a:p>
          <a:p>
            <a:pPr marL="457200" indent="-457200">
              <a:buFont typeface="+mj-lt"/>
              <a:buAutoNum type="arabicPeriod"/>
            </a:pPr>
            <a:r>
              <a:rPr lang="en-US" dirty="0"/>
              <a:t>Score the measure by problems correct. </a:t>
            </a:r>
          </a:p>
          <a:p>
            <a:pPr marL="457200" indent="-457200">
              <a:buFont typeface="+mj-lt"/>
              <a:buAutoNum type="arabicPeriod"/>
            </a:pPr>
            <a:r>
              <a:rPr lang="en-US" dirty="0"/>
              <a:t>Score the measure by digits correct. </a:t>
            </a:r>
          </a:p>
          <a:p>
            <a:pPr marL="457200" indent="-457200">
              <a:buFont typeface="+mj-lt"/>
              <a:buAutoNum type="arabicPeriod"/>
            </a:pPr>
            <a:r>
              <a:rPr lang="en-US" dirty="0"/>
              <a:t>Graph the digits correct score on the student’s graph.</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#5</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3021403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and Applications Measure</a:t>
            </a:r>
          </a:p>
        </p:txBody>
      </p:sp>
    </p:spTree>
    <p:extLst>
      <p:ext uri="{BB962C8B-B14F-4D97-AF65-F5344CB8AC3E}">
        <p14:creationId xmlns:p14="http://schemas.microsoft.com/office/powerpoint/2010/main" val="319245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and Applications</a:t>
            </a:r>
          </a:p>
        </p:txBody>
      </p:sp>
      <p:sp>
        <p:nvSpPr>
          <p:cNvPr id="3" name="Content Placeholder 2"/>
          <p:cNvSpPr>
            <a:spLocks noGrp="1"/>
          </p:cNvSpPr>
          <p:nvPr>
            <p:ph idx="1"/>
          </p:nvPr>
        </p:nvSpPr>
        <p:spPr>
          <a:xfrm>
            <a:off x="228600" y="1245128"/>
            <a:ext cx="4090481" cy="4839538"/>
          </a:xfrm>
        </p:spPr>
        <p:txBody>
          <a:bodyPr/>
          <a:lstStyle/>
          <a:p>
            <a:r>
              <a:rPr lang="en-US" dirty="0"/>
              <a:t>Student works on grade-level applications problems for a set amount of time.</a:t>
            </a:r>
          </a:p>
          <a:p>
            <a:endParaRPr lang="en-US" dirty="0"/>
          </a:p>
          <a:p>
            <a:r>
              <a:rPr lang="en-US" dirty="0"/>
              <a:t>Time limits are set and usually vary from 5-8 min.</a:t>
            </a:r>
          </a:p>
          <a:p>
            <a:endParaRPr lang="en-US" dirty="0"/>
          </a:p>
          <a:p>
            <a:r>
              <a:rPr lang="en-US" dirty="0"/>
              <a:t>Measure can be administered to a group.</a:t>
            </a:r>
          </a:p>
          <a:p>
            <a:endParaRPr lang="en-US" dirty="0"/>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a:solidFill>
                  <a:srgbClr val="FF9300"/>
                </a:solidFill>
              </a:rPr>
              <a:t>http://</a:t>
            </a:r>
            <a:r>
              <a:rPr lang="en-US" sz="1200" dirty="0" err="1">
                <a:solidFill>
                  <a:srgbClr val="FF9300"/>
                </a:solidFill>
              </a:rPr>
              <a:t>www.proedinc.com</a:t>
            </a:r>
            <a:r>
              <a:rPr lang="en-US" sz="1200" dirty="0">
                <a:solidFill>
                  <a:srgbClr val="FF9300"/>
                </a:solidFill>
              </a:rPr>
              <a:t>/customer/</a:t>
            </a:r>
            <a:r>
              <a:rPr lang="en-US" sz="1200" dirty="0" err="1">
                <a:solidFill>
                  <a:srgbClr val="FF9300"/>
                </a:solidFill>
              </a:rPr>
              <a:t>productView.aspx?ID</a:t>
            </a:r>
            <a:r>
              <a:rPr lang="en-US" sz="1200" dirty="0">
                <a:solidFill>
                  <a:srgbClr val="FF9300"/>
                </a:solidFill>
              </a:rPr>
              <a:t>=1431</a:t>
            </a:r>
          </a:p>
        </p:txBody>
      </p:sp>
      <p:pic>
        <p:nvPicPr>
          <p:cNvPr id="7" name="Picture 6" descr="concepts and applications sample document"/>
          <p:cNvPicPr>
            <a:picLocks noChangeAspect="1"/>
          </p:cNvPicPr>
          <p:nvPr/>
        </p:nvPicPr>
        <p:blipFill>
          <a:blip r:embed="rId2"/>
          <a:stretch>
            <a:fillRect/>
          </a:stretch>
        </p:blipFill>
        <p:spPr>
          <a:xfrm>
            <a:off x="4851400" y="873976"/>
            <a:ext cx="3886200" cy="5210690"/>
          </a:xfrm>
          <a:prstGeom prst="rect">
            <a:avLst/>
          </a:prstGeom>
        </p:spPr>
      </p:pic>
    </p:spTree>
    <p:extLst>
      <p:ext uri="{BB962C8B-B14F-4D97-AF65-F5344CB8AC3E}">
        <p14:creationId xmlns:p14="http://schemas.microsoft.com/office/powerpoint/2010/main" val="334076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4" name="Slide Number Placeholder 3"/>
          <p:cNvSpPr>
            <a:spLocks noGrp="1"/>
          </p:cNvSpPr>
          <p:nvPr>
            <p:ph type="sldNum" sz="quarter" idx="12"/>
          </p:nvPr>
        </p:nvSpPr>
        <p:spPr/>
        <p:txBody>
          <a:bodyPr/>
          <a:lstStyle/>
          <a:p>
            <a:fld id="{569CA132-ADD6-4B72-B5E1-B86F7979C603}" type="slidenum">
              <a:rPr lang="en-US" smtClean="0"/>
              <a:t>7</a:t>
            </a:fld>
            <a:endParaRPr lang="en-US"/>
          </a:p>
        </p:txBody>
      </p:sp>
      <p:sp>
        <p:nvSpPr>
          <p:cNvPr id="6" name="Content Placeholder 2"/>
          <p:cNvSpPr txBox="1">
            <a:spLocks/>
          </p:cNvSpPr>
          <p:nvPr/>
        </p:nvSpPr>
        <p:spPr>
          <a:xfrm>
            <a:off x="1306286" y="1202714"/>
            <a:ext cx="7609114"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r>
              <a:rPr lang="en-US" dirty="0"/>
              <a:t>Lembke, E. S., Strickland, T. K., &amp; Powell, S. R. (2016). Monitoring student progress to determine instructional effectiveness. In B. S. Witzel (Ed.), </a:t>
            </a:r>
            <a:r>
              <a:rPr lang="en-US" i="1" dirty="0"/>
              <a:t>Bridging the gap between arithmetic and algebra</a:t>
            </a:r>
            <a:r>
              <a:rPr lang="en-US" dirty="0"/>
              <a:t> (pp. 139–155). Arlington, VA: Council for Exceptional Children.</a:t>
            </a:r>
          </a:p>
        </p:txBody>
      </p:sp>
      <p:pic>
        <p:nvPicPr>
          <p:cNvPr id="9" name="Picture 8" descr="open book icon"/>
          <p:cNvPicPr>
            <a:picLocks/>
          </p:cNvPicPr>
          <p:nvPr/>
        </p:nvPicPr>
        <p:blipFill rotWithShape="1">
          <a:blip r:embed="rId3" cstate="hqprint">
            <a:extLst>
              <a:ext uri="{BEBA8EAE-BF5A-486C-A8C5-ECC9F3942E4B}">
                <a14:imgProps xmlns:a14="http://schemas.microsoft.com/office/drawing/2010/main">
                  <a14:imgLayer r:embed="rId4">
                    <a14:imgEffect>
                      <a14:backgroundRemoval t="7083" b="91667" l="8324" r="90563">
                        <a14:foregroundMark x1="45721" y1="40000" x2="57210" y2="75521"/>
                        <a14:foregroundMark x1="56975" y1="75104" x2="85698" y2="72396"/>
                        <a14:foregroundMark x1="45721" y1="40417" x2="69168" y2="45938"/>
                        <a14:foregroundMark x1="69285" y1="46146" x2="80715" y2="73646"/>
                        <a14:foregroundMark x1="67702" y1="61875" x2="67702" y2="61875"/>
                        <a14:foregroundMark x1="69168" y1="45938" x2="56624" y2="76354"/>
                        <a14:foregroundMark x1="46835" y1="45313" x2="62896" y2="55729"/>
                      </a14:backgroundRemoval>
                    </a14:imgEffect>
                  </a14:imgLayer>
                </a14:imgProps>
              </a:ext>
              <a:ext uri="{28A0092B-C50C-407E-A947-70E740481C1C}">
                <a14:useLocalDpi xmlns:a14="http://schemas.microsoft.com/office/drawing/2010/main" val="0"/>
              </a:ext>
            </a:extLst>
          </a:blip>
          <a:srcRect l="6128" t="5170" r="8180" b="6230"/>
          <a:stretch/>
        </p:blipFill>
        <p:spPr>
          <a:xfrm rot="18920520">
            <a:off x="259997" y="1066800"/>
            <a:ext cx="914400" cy="914400"/>
          </a:xfrm>
          <a:prstGeom prst="rect">
            <a:avLst/>
          </a:prstGeom>
        </p:spPr>
      </p:pic>
    </p:spTree>
    <p:extLst>
      <p:ext uri="{BB962C8B-B14F-4D97-AF65-F5344CB8AC3E}">
        <p14:creationId xmlns:p14="http://schemas.microsoft.com/office/powerpoint/2010/main" val="15818653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and Applications</a:t>
            </a:r>
          </a:p>
        </p:txBody>
      </p:sp>
      <p:sp>
        <p:nvSpPr>
          <p:cNvPr id="3" name="Content Placeholder 2"/>
          <p:cNvSpPr>
            <a:spLocks noGrp="1"/>
          </p:cNvSpPr>
          <p:nvPr>
            <p:ph idx="1"/>
          </p:nvPr>
        </p:nvSpPr>
        <p:spPr>
          <a:xfrm>
            <a:off x="228600" y="1245128"/>
            <a:ext cx="4090481" cy="4839538"/>
          </a:xfrm>
        </p:spPr>
        <p:txBody>
          <a:bodyPr/>
          <a:lstStyle/>
          <a:p>
            <a:r>
              <a:rPr lang="en-US" dirty="0"/>
              <a:t>Students can receive 1 point for each </a:t>
            </a:r>
            <a:r>
              <a:rPr lang="en-US" b="1" dirty="0">
                <a:solidFill>
                  <a:schemeClr val="accent1"/>
                </a:solidFill>
              </a:rPr>
              <a:t>blank</a:t>
            </a:r>
            <a:r>
              <a:rPr lang="en-US" dirty="0"/>
              <a:t> answered correctly.</a:t>
            </a:r>
          </a:p>
          <a:p>
            <a:endParaRPr lang="en-US" dirty="0"/>
          </a:p>
          <a:p>
            <a:r>
              <a:rPr lang="en-US" dirty="0"/>
              <a:t>Number of correct answers within the time limit is the student’s score.</a:t>
            </a:r>
          </a:p>
          <a:p>
            <a:endParaRPr lang="en-US" dirty="0"/>
          </a:p>
        </p:txBody>
      </p:sp>
      <p:sp>
        <p:nvSpPr>
          <p:cNvPr id="4" name="Rectangle 3"/>
          <p:cNvSpPr/>
          <p:nvPr/>
        </p:nvSpPr>
        <p:spPr>
          <a:xfrm rot="16200000">
            <a:off x="5717539" y="2694679"/>
            <a:ext cx="6532126" cy="276999"/>
          </a:xfrm>
          <a:prstGeom prst="rect">
            <a:avLst/>
          </a:prstGeom>
        </p:spPr>
        <p:txBody>
          <a:bodyPr wrap="square">
            <a:spAutoFit/>
          </a:bodyPr>
          <a:lstStyle/>
          <a:p>
            <a:r>
              <a:rPr lang="en-US" sz="1200" dirty="0">
                <a:solidFill>
                  <a:srgbClr val="FF9300"/>
                </a:solidFill>
              </a:rPr>
              <a:t>http://</a:t>
            </a:r>
            <a:r>
              <a:rPr lang="en-US" sz="1200" dirty="0" err="1">
                <a:solidFill>
                  <a:srgbClr val="FF9300"/>
                </a:solidFill>
              </a:rPr>
              <a:t>www.proedinc.com</a:t>
            </a:r>
            <a:r>
              <a:rPr lang="en-US" sz="1200" dirty="0">
                <a:solidFill>
                  <a:srgbClr val="FF9300"/>
                </a:solidFill>
              </a:rPr>
              <a:t>/customer/</a:t>
            </a:r>
            <a:r>
              <a:rPr lang="en-US" sz="1200" dirty="0" err="1">
                <a:solidFill>
                  <a:srgbClr val="FF9300"/>
                </a:solidFill>
              </a:rPr>
              <a:t>productView.aspx?ID</a:t>
            </a:r>
            <a:r>
              <a:rPr lang="en-US" sz="1200" dirty="0">
                <a:solidFill>
                  <a:srgbClr val="FF9300"/>
                </a:solidFill>
              </a:rPr>
              <a:t>=1431</a:t>
            </a:r>
          </a:p>
        </p:txBody>
      </p:sp>
      <p:pic>
        <p:nvPicPr>
          <p:cNvPr id="6" name="Picture 5" descr="concepts and applications sample docu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960120"/>
            <a:ext cx="4066400" cy="5013308"/>
          </a:xfrm>
          <a:prstGeom prst="rect">
            <a:avLst/>
          </a:prstGeom>
          <a:noFill/>
          <a:ln>
            <a:solidFill>
              <a:schemeClr val="tx1"/>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961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and Applications</a:t>
            </a:r>
          </a:p>
        </p:txBody>
      </p:sp>
      <p:sp>
        <p:nvSpPr>
          <p:cNvPr id="4" name="Rectangle 3"/>
          <p:cNvSpPr/>
          <p:nvPr/>
        </p:nvSpPr>
        <p:spPr>
          <a:xfrm rot="16200000">
            <a:off x="5414886" y="2533199"/>
            <a:ext cx="6532126" cy="830997"/>
          </a:xfrm>
          <a:prstGeom prst="rect">
            <a:avLst/>
          </a:prstGeom>
        </p:spPr>
        <p:txBody>
          <a:bodyPr wrap="square">
            <a:spAutoFit/>
          </a:bodyPr>
          <a:lstStyle/>
          <a:p>
            <a:endParaRPr lang="en-US" sz="1200" dirty="0">
              <a:solidFill>
                <a:srgbClr val="FF9300"/>
              </a:solidFill>
            </a:endParaRPr>
          </a:p>
          <a:p>
            <a:endParaRPr lang="en-US" sz="1200" dirty="0">
              <a:solidFill>
                <a:srgbClr val="FF9300"/>
              </a:solidFill>
            </a:endParaRPr>
          </a:p>
          <a:p>
            <a:r>
              <a:rPr lang="en-US" sz="1200" dirty="0">
                <a:solidFill>
                  <a:srgbClr val="FF9300"/>
                </a:solidFill>
              </a:rPr>
              <a:t>http://</a:t>
            </a:r>
            <a:r>
              <a:rPr lang="en-US" sz="1200" dirty="0" err="1">
                <a:solidFill>
                  <a:srgbClr val="FF9300"/>
                </a:solidFill>
              </a:rPr>
              <a:t>www.aimsweb.com</a:t>
            </a:r>
            <a:r>
              <a:rPr lang="en-US" sz="1200" dirty="0">
                <a:solidFill>
                  <a:srgbClr val="FF9300"/>
                </a:solidFill>
              </a:rPr>
              <a:t>/</a:t>
            </a:r>
            <a:r>
              <a:rPr lang="en-US" sz="1200" dirty="0" err="1">
                <a:solidFill>
                  <a:srgbClr val="FF9300"/>
                </a:solidFill>
              </a:rPr>
              <a:t>wp</a:t>
            </a:r>
            <a:r>
              <a:rPr lang="en-US" sz="1200" dirty="0">
                <a:solidFill>
                  <a:srgbClr val="FF9300"/>
                </a:solidFill>
              </a:rPr>
              <a:t>-content/uploads/MCAP-Grade-8-Sample.pdf https://</a:t>
            </a:r>
            <a:r>
              <a:rPr lang="en-US" sz="1200" dirty="0" err="1">
                <a:solidFill>
                  <a:srgbClr val="FF9300"/>
                </a:solidFill>
              </a:rPr>
              <a:t>dibels.org</a:t>
            </a:r>
            <a:r>
              <a:rPr lang="en-US" sz="1200" dirty="0">
                <a:solidFill>
                  <a:srgbClr val="FF9300"/>
                </a:solidFill>
              </a:rPr>
              <a:t>/</a:t>
            </a:r>
            <a:r>
              <a:rPr lang="en-US" sz="1200" dirty="0" err="1">
                <a:solidFill>
                  <a:srgbClr val="FF9300"/>
                </a:solidFill>
              </a:rPr>
              <a:t>DIBELS_Math_Early_Release_Fact_Sheet.pdf</a:t>
            </a:r>
            <a:endParaRPr lang="en-US" sz="1200" dirty="0">
              <a:solidFill>
                <a:srgbClr val="FF9300"/>
              </a:solidFill>
            </a:endParaRPr>
          </a:p>
        </p:txBody>
      </p:sp>
      <p:pic>
        <p:nvPicPr>
          <p:cNvPr id="5" name="Picture 4" descr="concepts and applications sample document"/>
          <p:cNvPicPr>
            <a:picLocks noChangeAspect="1"/>
          </p:cNvPicPr>
          <p:nvPr/>
        </p:nvPicPr>
        <p:blipFill>
          <a:blip r:embed="rId2"/>
          <a:stretch>
            <a:fillRect/>
          </a:stretch>
        </p:blipFill>
        <p:spPr>
          <a:xfrm>
            <a:off x="562409" y="960120"/>
            <a:ext cx="3675782" cy="4965700"/>
          </a:xfrm>
          <a:prstGeom prst="rect">
            <a:avLst/>
          </a:prstGeom>
        </p:spPr>
      </p:pic>
      <p:pic>
        <p:nvPicPr>
          <p:cNvPr id="6" name="Picture 5" descr="concepts and applications sample document"/>
          <p:cNvPicPr>
            <a:picLocks noChangeAspect="1"/>
          </p:cNvPicPr>
          <p:nvPr/>
        </p:nvPicPr>
        <p:blipFill>
          <a:blip r:embed="rId3"/>
          <a:stretch>
            <a:fillRect/>
          </a:stretch>
        </p:blipFill>
        <p:spPr>
          <a:xfrm>
            <a:off x="4695175" y="934720"/>
            <a:ext cx="3745401" cy="4991100"/>
          </a:xfrm>
          <a:prstGeom prst="rect">
            <a:avLst/>
          </a:prstGeom>
        </p:spPr>
      </p:pic>
    </p:spTree>
    <p:extLst>
      <p:ext uri="{BB962C8B-B14F-4D97-AF65-F5344CB8AC3E}">
        <p14:creationId xmlns:p14="http://schemas.microsoft.com/office/powerpoint/2010/main" val="20140412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02761236-91B8-4AF2-B97E-5A04AF7C5048}"/>
              </a:ext>
            </a:extLst>
          </p:cNvPr>
          <p:cNvSpPr>
            <a:spLocks noGrp="1"/>
          </p:cNvSpPr>
          <p:nvPr>
            <p:ph type="title"/>
          </p:nvPr>
        </p:nvSpPr>
        <p:spPr/>
        <p:txBody>
          <a:bodyPr/>
          <a:lstStyle/>
          <a:p>
            <a:r>
              <a:rPr lang="en-US" dirty="0"/>
              <a:t>Slide 72</a:t>
            </a:r>
          </a:p>
        </p:txBody>
      </p:sp>
      <p:sp>
        <p:nvSpPr>
          <p:cNvPr id="3" name="Content Placeholder 2"/>
          <p:cNvSpPr>
            <a:spLocks noGrp="1"/>
          </p:cNvSpPr>
          <p:nvPr>
            <p:ph idx="1"/>
          </p:nvPr>
        </p:nvSpPr>
        <p:spPr/>
        <p:txBody>
          <a:bodyPr/>
          <a:lstStyle/>
          <a:p>
            <a:r>
              <a:rPr lang="en-US" dirty="0"/>
              <a:t>Look at this Concepts and Applications measure.</a:t>
            </a:r>
          </a:p>
          <a:p>
            <a:endParaRPr lang="en-US" dirty="0"/>
          </a:p>
          <a:p>
            <a:pPr marL="457200" indent="-457200">
              <a:buFont typeface="+mj-lt"/>
              <a:buAutoNum type="arabicPeriod"/>
            </a:pPr>
            <a:r>
              <a:rPr lang="en-US" dirty="0"/>
              <a:t>Score the measure by blanks correct. </a:t>
            </a:r>
          </a:p>
          <a:p>
            <a:pPr marL="457200" indent="-457200">
              <a:buFont typeface="+mj-lt"/>
              <a:buAutoNum type="arabicPeriod"/>
            </a:pPr>
            <a:r>
              <a:rPr lang="en-US" dirty="0"/>
              <a:t>Graph the blanks correct score on the student’s graph.</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#6</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788044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Review</a:t>
            </a:r>
          </a:p>
        </p:txBody>
      </p:sp>
      <p:sp>
        <p:nvSpPr>
          <p:cNvPr id="3" name="Content Placeholder 2"/>
          <p:cNvSpPr>
            <a:spLocks noGrp="1"/>
          </p:cNvSpPr>
          <p:nvPr>
            <p:ph idx="1"/>
          </p:nvPr>
        </p:nvSpPr>
        <p:spPr/>
        <p:txBody>
          <a:bodyPr/>
          <a:lstStyle/>
          <a:p>
            <a:r>
              <a:rPr lang="en-US" dirty="0">
                <a:solidFill>
                  <a:srgbClr val="FF9300"/>
                </a:solidFill>
              </a:rPr>
              <a:t>Early Numeracy </a:t>
            </a:r>
            <a:r>
              <a:rPr lang="en-US" dirty="0"/>
              <a:t>measures for students who aren’t ready for addition and subtraction.</a:t>
            </a:r>
          </a:p>
          <a:p>
            <a:endParaRPr lang="en-US" dirty="0"/>
          </a:p>
          <a:p>
            <a:r>
              <a:rPr lang="en-US" dirty="0">
                <a:solidFill>
                  <a:srgbClr val="FF9300"/>
                </a:solidFill>
              </a:rPr>
              <a:t>Computation</a:t>
            </a:r>
            <a:r>
              <a:rPr lang="en-US" dirty="0"/>
              <a:t> measures or </a:t>
            </a:r>
            <a:r>
              <a:rPr lang="en-US" dirty="0">
                <a:solidFill>
                  <a:srgbClr val="FF9300"/>
                </a:solidFill>
              </a:rPr>
              <a:t>Concepts and Applications</a:t>
            </a:r>
            <a:r>
              <a:rPr lang="en-US" dirty="0"/>
              <a:t> measures for students in grades 1-8.</a:t>
            </a:r>
          </a:p>
          <a:p>
            <a:endParaRPr lang="en-US" dirty="0"/>
          </a:p>
          <a:p>
            <a:r>
              <a:rPr lang="en-US" dirty="0"/>
              <a:t>You should only administer </a:t>
            </a:r>
            <a:r>
              <a:rPr lang="en-US" b="1" dirty="0"/>
              <a:t>one</a:t>
            </a:r>
            <a:r>
              <a:rPr lang="en-US" dirty="0"/>
              <a:t> type of measure. It’s not necessary to administer more.</a:t>
            </a:r>
          </a:p>
        </p:txBody>
      </p:sp>
    </p:spTree>
    <p:extLst>
      <p:ext uri="{BB962C8B-B14F-4D97-AF65-F5344CB8AC3E}">
        <p14:creationId xmlns:p14="http://schemas.microsoft.com/office/powerpoint/2010/main" val="747933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Review</a:t>
            </a:r>
          </a:p>
        </p:txBody>
      </p:sp>
      <p:sp>
        <p:nvSpPr>
          <p:cNvPr id="3" name="Content Placeholder 2"/>
          <p:cNvSpPr>
            <a:spLocks noGrp="1"/>
          </p:cNvSpPr>
          <p:nvPr>
            <p:ph idx="1"/>
          </p:nvPr>
        </p:nvSpPr>
        <p:spPr/>
        <p:txBody>
          <a:bodyPr/>
          <a:lstStyle/>
          <a:p>
            <a:r>
              <a:rPr lang="en-US" dirty="0"/>
              <a:t>All measures need to be administered as outlined by the developer of the measure.</a:t>
            </a:r>
          </a:p>
          <a:p>
            <a:pPr marL="342900" indent="-342900">
              <a:buFont typeface="Arial" charset="0"/>
              <a:buChar char="•"/>
            </a:pPr>
            <a:r>
              <a:rPr lang="en-US" dirty="0"/>
              <a:t>Read all directions verbatim.</a:t>
            </a:r>
          </a:p>
          <a:p>
            <a:pPr marL="342900" indent="-342900">
              <a:buFont typeface="Arial" charset="0"/>
              <a:buChar char="•"/>
            </a:pPr>
            <a:r>
              <a:rPr lang="en-US" dirty="0"/>
              <a:t>Time measure for set amount of time. </a:t>
            </a:r>
          </a:p>
          <a:p>
            <a:pPr marL="342900" indent="-342900">
              <a:buFont typeface="Arial" charset="0"/>
              <a:buChar char="•"/>
            </a:pPr>
            <a:r>
              <a:rPr lang="en-US" dirty="0"/>
              <a:t>Score as directed.</a:t>
            </a:r>
          </a:p>
          <a:p>
            <a:pPr marL="342900" indent="-342900">
              <a:buFont typeface="Arial" charset="0"/>
              <a:buChar char="•"/>
            </a:pPr>
            <a:endParaRPr lang="en-US" dirty="0"/>
          </a:p>
          <a:p>
            <a:pPr marL="342900" indent="-342900">
              <a:buFont typeface="Arial" charset="0"/>
              <a:buChar char="•"/>
            </a:pPr>
            <a:endParaRPr lang="en-US" dirty="0"/>
          </a:p>
          <a:p>
            <a:pPr marL="342900" indent="-342900">
              <a:buFont typeface="Arial" charset="0"/>
              <a:buChar char="•"/>
            </a:pPr>
            <a:endParaRPr lang="en-US" dirty="0"/>
          </a:p>
        </p:txBody>
      </p:sp>
      <p:graphicFrame>
        <p:nvGraphicFramePr>
          <p:cNvPr id="4" name="Chart 3" descr="maria's progress graph"/>
          <p:cNvGraphicFramePr/>
          <p:nvPr>
            <p:extLst>
              <p:ext uri="{D42A27DB-BD31-4B8C-83A1-F6EECF244321}">
                <p14:modId xmlns:p14="http://schemas.microsoft.com/office/powerpoint/2010/main" val="3258115056"/>
              </p:ext>
            </p:extLst>
          </p:nvPr>
        </p:nvGraphicFramePr>
        <p:xfrm>
          <a:off x="1352550" y="3531966"/>
          <a:ext cx="6438899" cy="2552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4058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Review</a:t>
            </a:r>
          </a:p>
        </p:txBody>
      </p:sp>
      <p:sp>
        <p:nvSpPr>
          <p:cNvPr id="3" name="Content Placeholder 2"/>
          <p:cNvSpPr>
            <a:spLocks noGrp="1"/>
          </p:cNvSpPr>
          <p:nvPr>
            <p:ph idx="1"/>
          </p:nvPr>
        </p:nvSpPr>
        <p:spPr>
          <a:xfrm rot="16200000">
            <a:off x="7481720" y="4285163"/>
            <a:ext cx="3071169" cy="566617"/>
          </a:xfrm>
        </p:spPr>
        <p:txBody>
          <a:bodyPr/>
          <a:lstStyle/>
          <a:p>
            <a:pPr marL="1588" lvl="1" indent="0">
              <a:buNone/>
            </a:pPr>
            <a:r>
              <a:rPr lang="en-US" sz="1200" dirty="0" err="1">
                <a:solidFill>
                  <a:srgbClr val="FF9300"/>
                </a:solidFill>
              </a:rPr>
              <a:t>www.intensiveintervention.org</a:t>
            </a:r>
            <a:endParaRPr lang="en-US" sz="1200" dirty="0">
              <a:solidFill>
                <a:srgbClr val="FF9300"/>
              </a:solidFill>
            </a:endParaRPr>
          </a:p>
          <a:p>
            <a:pPr lvl="1"/>
            <a:endParaRPr lang="en-US" dirty="0"/>
          </a:p>
        </p:txBody>
      </p:sp>
      <p:sp>
        <p:nvSpPr>
          <p:cNvPr id="8" name="Rectangle 7"/>
          <p:cNvSpPr/>
          <p:nvPr/>
        </p:nvSpPr>
        <p:spPr>
          <a:xfrm>
            <a:off x="355600" y="1468310"/>
            <a:ext cx="1866900" cy="156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Must be </a:t>
            </a:r>
            <a:r>
              <a:rPr lang="en-US" sz="2800" b="1" dirty="0"/>
              <a:t>reliable</a:t>
            </a:r>
            <a:r>
              <a:rPr lang="en-US" sz="2800" dirty="0"/>
              <a:t> and </a:t>
            </a:r>
            <a:r>
              <a:rPr lang="en-US" sz="2800" b="1" dirty="0"/>
              <a:t>valid</a:t>
            </a:r>
          </a:p>
        </p:txBody>
      </p:sp>
      <p:sp>
        <p:nvSpPr>
          <p:cNvPr id="9" name="Rectangle 8"/>
          <p:cNvSpPr/>
          <p:nvPr/>
        </p:nvSpPr>
        <p:spPr>
          <a:xfrm>
            <a:off x="355600" y="3783611"/>
            <a:ext cx="1866900" cy="1569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Must have </a:t>
            </a:r>
            <a:r>
              <a:rPr lang="en-US" sz="2800" b="1" dirty="0"/>
              <a:t>alternate forms</a:t>
            </a:r>
          </a:p>
        </p:txBody>
      </p:sp>
      <p:pic>
        <p:nvPicPr>
          <p:cNvPr id="5" name="Picture 4" descr="Image of Academic Progress Monitoring Tools Chart">
            <a:extLst>
              <a:ext uri="{FF2B5EF4-FFF2-40B4-BE49-F238E27FC236}">
                <a16:creationId xmlns:a16="http://schemas.microsoft.com/office/drawing/2014/main" id="{6256FD36-0FE1-4B1D-BD70-A7197EAB09C1}"/>
              </a:ext>
            </a:extLst>
          </p:cNvPr>
          <p:cNvPicPr>
            <a:picLocks noChangeAspect="1"/>
          </p:cNvPicPr>
          <p:nvPr/>
        </p:nvPicPr>
        <p:blipFill>
          <a:blip r:embed="rId3"/>
          <a:stretch>
            <a:fillRect/>
          </a:stretch>
        </p:blipFill>
        <p:spPr>
          <a:xfrm>
            <a:off x="2703712" y="1163679"/>
            <a:ext cx="5626651" cy="4530641"/>
          </a:xfrm>
          <a:prstGeom prst="rect">
            <a:avLst/>
          </a:prstGeom>
        </p:spPr>
      </p:pic>
    </p:spTree>
    <p:extLst>
      <p:ext uri="{BB962C8B-B14F-4D97-AF65-F5344CB8AC3E}">
        <p14:creationId xmlns:p14="http://schemas.microsoft.com/office/powerpoint/2010/main" val="372045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6C723676-6012-44F5-B61A-34532E2C9B2A}"/>
              </a:ext>
            </a:extLst>
          </p:cNvPr>
          <p:cNvSpPr>
            <a:spLocks noGrp="1"/>
          </p:cNvSpPr>
          <p:nvPr>
            <p:ph type="title"/>
          </p:nvPr>
        </p:nvSpPr>
        <p:spPr/>
        <p:txBody>
          <a:bodyPr/>
          <a:lstStyle/>
          <a:p>
            <a:r>
              <a:rPr lang="en-US" dirty="0"/>
              <a:t>Slide 76</a:t>
            </a:r>
          </a:p>
        </p:txBody>
      </p:sp>
      <p:sp>
        <p:nvSpPr>
          <p:cNvPr id="3" name="Content Placeholder 2"/>
          <p:cNvSpPr>
            <a:spLocks noGrp="1"/>
          </p:cNvSpPr>
          <p:nvPr>
            <p:ph idx="1"/>
          </p:nvPr>
        </p:nvSpPr>
        <p:spPr>
          <a:xfrm>
            <a:off x="228600" y="1245128"/>
            <a:ext cx="4065453" cy="4839538"/>
          </a:xfrm>
        </p:spPr>
        <p:txBody>
          <a:bodyPr>
            <a:normAutofit/>
          </a:bodyPr>
          <a:lstStyle/>
          <a:p>
            <a:r>
              <a:rPr lang="en-US" sz="2000" dirty="0"/>
              <a:t>Visit the Academic Progress Monitoring Tools Chart.</a:t>
            </a:r>
          </a:p>
          <a:p>
            <a:pPr marL="457200" indent="-457200">
              <a:buFont typeface="+mj-lt"/>
              <a:buAutoNum type="arabicPeriod"/>
            </a:pPr>
            <a:r>
              <a:rPr lang="en-US" sz="1900" dirty="0"/>
              <a:t>Fill in the table for the mathematics measures available for the grade levels you teach.</a:t>
            </a:r>
          </a:p>
          <a:p>
            <a:pPr marL="457200" indent="-457200">
              <a:buFont typeface="+mj-lt"/>
              <a:buAutoNum type="arabicPeriod"/>
            </a:pPr>
            <a:r>
              <a:rPr lang="en-US" sz="1900" dirty="0"/>
              <a:t>Consider the Psychometrics of the measures.</a:t>
            </a:r>
          </a:p>
          <a:p>
            <a:pPr marL="457200" indent="-457200">
              <a:buFont typeface="+mj-lt"/>
              <a:buAutoNum type="arabicPeriod"/>
            </a:pPr>
            <a:r>
              <a:rPr lang="en-US" sz="1900" dirty="0"/>
              <a:t>Consider the use for Progress Monitoring.</a:t>
            </a:r>
          </a:p>
          <a:p>
            <a:pPr marL="457200" indent="-457200">
              <a:buFont typeface="+mj-lt"/>
              <a:buAutoNum type="arabicPeriod"/>
            </a:pPr>
            <a:r>
              <a:rPr lang="en-US" sz="1900" dirty="0"/>
              <a:t>Consider the use for Data-based Individualization.</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#7</a:t>
            </a:r>
          </a:p>
        </p:txBody>
      </p:sp>
      <p:pic>
        <p:nvPicPr>
          <p:cNvPr id="6" name="Picture 5" descr="writing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pic>
        <p:nvPicPr>
          <p:cNvPr id="7" name="Picture 6" descr="screenshot of ncii academic progress monitoring site with arrows pointing to different filters"/>
          <p:cNvPicPr>
            <a:picLocks noChangeAspect="1"/>
          </p:cNvPicPr>
          <p:nvPr/>
        </p:nvPicPr>
        <p:blipFill rotWithShape="1">
          <a:blip r:embed="rId4"/>
          <a:srcRect t="18088"/>
          <a:stretch/>
        </p:blipFill>
        <p:spPr>
          <a:xfrm>
            <a:off x="4436198" y="2149642"/>
            <a:ext cx="4594411" cy="3120858"/>
          </a:xfrm>
          <a:prstGeom prst="rect">
            <a:avLst/>
          </a:prstGeom>
        </p:spPr>
      </p:pic>
      <p:sp>
        <p:nvSpPr>
          <p:cNvPr id="2" name="Down Arrow 1">
            <a:extLst>
              <a:ext uri="{C183D7F6-B498-43B3-948B-1728B52AA6E4}">
                <adec:decorative xmlns:adec="http://schemas.microsoft.com/office/drawing/2017/decorative" val="1"/>
              </a:ext>
            </a:extLst>
          </p:cNvPr>
          <p:cNvSpPr/>
          <p:nvPr/>
        </p:nvSpPr>
        <p:spPr>
          <a:xfrm>
            <a:off x="4644302" y="2857500"/>
            <a:ext cx="520700" cy="10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C183D7F6-B498-43B3-948B-1728B52AA6E4}">
                <adec:decorative xmlns:adec="http://schemas.microsoft.com/office/drawing/2017/decorative" val="1"/>
              </a:ext>
            </a:extLst>
          </p:cNvPr>
          <p:cNvSpPr/>
          <p:nvPr/>
        </p:nvSpPr>
        <p:spPr>
          <a:xfrm>
            <a:off x="5139602" y="3166314"/>
            <a:ext cx="520700" cy="10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C183D7F6-B498-43B3-948B-1728B52AA6E4}">
                <adec:decorative xmlns:adec="http://schemas.microsoft.com/office/drawing/2017/decorative" val="1"/>
              </a:ext>
            </a:extLst>
          </p:cNvPr>
          <p:cNvSpPr/>
          <p:nvPr/>
        </p:nvSpPr>
        <p:spPr>
          <a:xfrm>
            <a:off x="5732604" y="3195728"/>
            <a:ext cx="520700" cy="10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C183D7F6-B498-43B3-948B-1728B52AA6E4}">
                <adec:decorative xmlns:adec="http://schemas.microsoft.com/office/drawing/2017/decorative" val="1"/>
              </a:ext>
            </a:extLst>
          </p:cNvPr>
          <p:cNvSpPr/>
          <p:nvPr/>
        </p:nvSpPr>
        <p:spPr>
          <a:xfrm>
            <a:off x="6268910" y="3585414"/>
            <a:ext cx="520700" cy="10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C183D7F6-B498-43B3-948B-1728B52AA6E4}">
                <adec:decorative xmlns:adec="http://schemas.microsoft.com/office/drawing/2017/decorative" val="1"/>
              </a:ext>
            </a:extLst>
          </p:cNvPr>
          <p:cNvSpPr/>
          <p:nvPr/>
        </p:nvSpPr>
        <p:spPr>
          <a:xfrm>
            <a:off x="7139859" y="3568042"/>
            <a:ext cx="520700" cy="10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a:off x="8040120" y="3550670"/>
            <a:ext cx="520700" cy="101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8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Review</a:t>
            </a: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B9FFCA41-C423-47F6-9037-6811691A1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085" y="454965"/>
            <a:ext cx="3190207" cy="5629701"/>
          </a:xfrm>
          <a:prstGeom prst="rect">
            <a:avLst/>
          </a:prstGeom>
        </p:spPr>
      </p:pic>
      <p:sp>
        <p:nvSpPr>
          <p:cNvPr id="3" name="Content Placeholder 2"/>
          <p:cNvSpPr>
            <a:spLocks noGrp="1"/>
          </p:cNvSpPr>
          <p:nvPr>
            <p:ph idx="1"/>
          </p:nvPr>
        </p:nvSpPr>
        <p:spPr>
          <a:xfrm>
            <a:off x="228601" y="1245128"/>
            <a:ext cx="4013200" cy="4839538"/>
          </a:xfrm>
        </p:spPr>
        <p:txBody>
          <a:bodyPr/>
          <a:lstStyle/>
          <a:p>
            <a:r>
              <a:rPr lang="en-US" dirty="0"/>
              <a:t>You can’t do DBI without progress monitoring occurring regularly (i.e., weekly).</a:t>
            </a:r>
          </a:p>
          <a:p>
            <a:endParaRPr lang="en-US" dirty="0"/>
          </a:p>
          <a:p>
            <a:r>
              <a:rPr lang="en-US" dirty="0"/>
              <a:t>You can’t do adaptations without a diagnostic and continued progress monitoring.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Left Arrow 8" descr="arrow pointing to progress monitor"/>
          <p:cNvSpPr/>
          <p:nvPr/>
        </p:nvSpPr>
        <p:spPr>
          <a:xfrm rot="20125545">
            <a:off x="6395936" y="1435325"/>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descr="arrow pointing to progress monitor"/>
          <p:cNvSpPr/>
          <p:nvPr/>
        </p:nvSpPr>
        <p:spPr>
          <a:xfrm rot="20125545">
            <a:off x="6395937" y="4521425"/>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58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2’s Checklist:</a:t>
            </a:r>
            <a:br>
              <a:rPr lang="en-US" dirty="0"/>
            </a:br>
            <a:r>
              <a:rPr lang="en-US" dirty="0"/>
              <a:t>How do you administer progress monitoring measures with fidelity?</a:t>
            </a:r>
          </a:p>
        </p:txBody>
      </p:sp>
      <p:sp>
        <p:nvSpPr>
          <p:cNvPr id="3" name="Content Placeholder 2"/>
          <p:cNvSpPr>
            <a:spLocks noGrp="1"/>
          </p:cNvSpPr>
          <p:nvPr>
            <p:ph idx="1"/>
          </p:nvPr>
        </p:nvSpPr>
        <p:spPr>
          <a:xfrm>
            <a:off x="228600" y="1879600"/>
            <a:ext cx="8686800" cy="4205065"/>
          </a:xfrm>
        </p:spPr>
        <p:txBody>
          <a:bodyPr/>
          <a:lstStyle/>
          <a:p>
            <a:pPr marL="342900" indent="-342900">
              <a:buFont typeface="Wingdings" charset="2"/>
              <a:buChar char="q"/>
            </a:pPr>
            <a:r>
              <a:rPr lang="en-US" dirty="0"/>
              <a:t>Select progress monitoring measures that are reliable and valid and have alternate forms</a:t>
            </a:r>
          </a:p>
          <a:p>
            <a:pPr marL="342900" indent="-342900">
              <a:buFont typeface="Wingdings" charset="2"/>
              <a:buChar char="q"/>
            </a:pPr>
            <a:r>
              <a:rPr lang="en-US" dirty="0"/>
              <a:t>Administer progress monitoring measures with fidelity</a:t>
            </a:r>
          </a:p>
          <a:p>
            <a:pPr marL="342900" indent="-342900">
              <a:buFont typeface="Wingdings" charset="2"/>
              <a:buChar char="q"/>
            </a:pPr>
            <a:r>
              <a:rPr lang="en-US" dirty="0"/>
              <a:t>Score progress monitoring measures and graph student scores</a:t>
            </a:r>
          </a:p>
        </p:txBody>
      </p:sp>
    </p:spTree>
    <p:extLst>
      <p:ext uri="{BB962C8B-B14F-4D97-AF65-F5344CB8AC3E}">
        <p14:creationId xmlns:p14="http://schemas.microsoft.com/office/powerpoint/2010/main" val="2408179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015" y="228600"/>
            <a:ext cx="7561385" cy="731520"/>
          </a:xfrm>
        </p:spPr>
        <p:txBody>
          <a:bodyPr/>
          <a:lstStyle/>
          <a:p>
            <a:r>
              <a:rPr lang="en-US" dirty="0"/>
              <a:t>Journal Entry</a:t>
            </a:r>
          </a:p>
        </p:txBody>
      </p:sp>
      <p:sp>
        <p:nvSpPr>
          <p:cNvPr id="3" name="Content Placeholder 2"/>
          <p:cNvSpPr>
            <a:spLocks noGrp="1"/>
          </p:cNvSpPr>
          <p:nvPr>
            <p:ph idx="1"/>
          </p:nvPr>
        </p:nvSpPr>
        <p:spPr/>
        <p:txBody>
          <a:bodyPr/>
          <a:lstStyle/>
          <a:p>
            <a:r>
              <a:rPr lang="en-US" dirty="0"/>
              <a:t>Reflect upon your current progress monitoring practices.</a:t>
            </a:r>
          </a:p>
          <a:p>
            <a:endParaRPr lang="en-US" dirty="0"/>
          </a:p>
          <a:p>
            <a:pPr marL="457200" indent="-457200">
              <a:buClr>
                <a:srgbClr val="FF9300"/>
              </a:buClr>
              <a:buAutoNum type="arabicPeriod"/>
            </a:pPr>
            <a:r>
              <a:rPr lang="en-US" dirty="0"/>
              <a:t>What measures are available to you?</a:t>
            </a:r>
          </a:p>
          <a:p>
            <a:pPr marL="457200" indent="-457200">
              <a:buClr>
                <a:srgbClr val="FF9300"/>
              </a:buClr>
              <a:buAutoNum type="arabicPeriod"/>
            </a:pPr>
            <a:r>
              <a:rPr lang="en-US" dirty="0"/>
              <a:t>How do you administer measures with fidelity?</a:t>
            </a:r>
          </a:p>
          <a:p>
            <a:pPr marL="457200" indent="-457200">
              <a:buClr>
                <a:srgbClr val="FF9300"/>
              </a:buClr>
              <a:buAutoNum type="arabicPeriod"/>
            </a:pPr>
            <a:r>
              <a:rPr lang="en-US" dirty="0"/>
              <a:t>What measures would you like to use?</a:t>
            </a:r>
          </a:p>
          <a:p>
            <a:pPr marL="457200" indent="-457200">
              <a:buClr>
                <a:srgbClr val="FF9300"/>
              </a:buClr>
              <a:buAutoNum type="arabicPeriod"/>
            </a:pPr>
            <a:r>
              <a:rPr lang="en-US" dirty="0"/>
              <a:t>How can you improve upon your progress monitoring practices?</a:t>
            </a:r>
          </a:p>
          <a:p>
            <a:pPr marL="457200" indent="-457200">
              <a:buClr>
                <a:srgbClr val="FF9300"/>
              </a:buClr>
              <a:buAutoNum type="arabicPeriod"/>
            </a:pPr>
            <a:r>
              <a:rPr lang="en-US" dirty="0"/>
              <a:t>Why is progress monitoring an essential part of DBI?</a:t>
            </a:r>
          </a:p>
        </p:txBody>
      </p:sp>
      <p:pic>
        <p:nvPicPr>
          <p:cNvPr id="4" name="Picture 3" descr="journal entry icon"/>
          <p:cNvPicPr>
            <a:picLocks noChangeAspect="1"/>
          </p:cNvPicPr>
          <p:nvPr/>
        </p:nvPicPr>
        <p:blipFill>
          <a:blip r:embed="rId2"/>
          <a:stretch>
            <a:fillRect/>
          </a:stretch>
        </p:blipFill>
        <p:spPr>
          <a:xfrm>
            <a:off x="228600" y="123302"/>
            <a:ext cx="914400" cy="942115"/>
          </a:xfrm>
          <a:prstGeom prst="rect">
            <a:avLst/>
          </a:prstGeom>
        </p:spPr>
      </p:pic>
    </p:spTree>
    <p:extLst>
      <p:ext uri="{BB962C8B-B14F-4D97-AF65-F5344CB8AC3E}">
        <p14:creationId xmlns:p14="http://schemas.microsoft.com/office/powerpoint/2010/main" val="179995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Application</a:t>
            </a:r>
          </a:p>
        </p:txBody>
      </p:sp>
      <p:sp>
        <p:nvSpPr>
          <p:cNvPr id="4" name="Slide Number Placeholder 3"/>
          <p:cNvSpPr>
            <a:spLocks noGrp="1"/>
          </p:cNvSpPr>
          <p:nvPr>
            <p:ph type="sldNum" sz="quarter" idx="12"/>
          </p:nvPr>
        </p:nvSpPr>
        <p:spPr/>
        <p:txBody>
          <a:bodyPr/>
          <a:lstStyle/>
          <a:p>
            <a:fld id="{569CA132-ADD6-4B72-B5E1-B86F7979C603}" type="slidenum">
              <a:rPr lang="en-US" smtClean="0"/>
              <a:t>8</a:t>
            </a:fld>
            <a:endParaRPr lang="en-US"/>
          </a:p>
        </p:txBody>
      </p:sp>
      <p:sp>
        <p:nvSpPr>
          <p:cNvPr id="6" name="Content Placeholder 2"/>
          <p:cNvSpPr txBox="1">
            <a:spLocks/>
          </p:cNvSpPr>
          <p:nvPr/>
        </p:nvSpPr>
        <p:spPr>
          <a:xfrm>
            <a:off x="1306286" y="1202714"/>
            <a:ext cx="7609114" cy="463600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4">
                  <a:lumMod val="75000"/>
                </a:schemeClr>
              </a:buClr>
              <a:buFont typeface="Arial" panose="020B0604020202020204" pitchFamily="34" charset="0"/>
              <a:buNone/>
              <a:defRPr sz="2400" kern="1200">
                <a:solidFill>
                  <a:schemeClr val="bg1"/>
                </a:solidFill>
                <a:latin typeface="+mn-lt"/>
                <a:ea typeface="+mn-ea"/>
                <a:cs typeface="+mn-cs"/>
              </a:defRPr>
            </a:lvl1pPr>
            <a:lvl2pPr marL="230188"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2pPr>
            <a:lvl3pPr marL="457200"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3pPr>
            <a:lvl4pPr marL="684213" indent="-228600" algn="l" defTabSz="914400" rtl="0" eaLnBrk="1" latinLnBrk="0" hangingPunct="1">
              <a:lnSpc>
                <a:spcPct val="100000"/>
              </a:lnSpc>
              <a:spcBef>
                <a:spcPts val="600"/>
              </a:spcBef>
              <a:buClr>
                <a:schemeClr val="accent4">
                  <a:lumMod val="75000"/>
                </a:schemeClr>
              </a:buClr>
              <a:buFont typeface="Arial" panose="020B0604020202020204" pitchFamily="34" charset="0"/>
              <a:buChar char="•"/>
              <a:defRPr sz="2000" kern="1200">
                <a:solidFill>
                  <a:schemeClr val="bg1"/>
                </a:solidFill>
                <a:latin typeface="+mn-lt"/>
                <a:ea typeface="+mn-ea"/>
                <a:cs typeface="+mn-cs"/>
              </a:defRPr>
            </a:lvl4pPr>
            <a:lvl5pPr marL="914400" indent="-228600" algn="l" defTabSz="914400" rtl="0" eaLnBrk="1" latinLnBrk="0" hangingPunct="1">
              <a:lnSpc>
                <a:spcPct val="100000"/>
              </a:lnSpc>
              <a:spcBef>
                <a:spcPts val="600"/>
              </a:spcBef>
              <a:buClr>
                <a:schemeClr val="accent4">
                  <a:lumMod val="75000"/>
                </a:schemeClr>
              </a:buClr>
              <a:buSzPct val="100000"/>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US" dirty="0"/>
              <a:t>Start (or continue) implementing progress monitoring measures on a weekly basis</a:t>
            </a:r>
          </a:p>
          <a:p>
            <a:pPr marL="342900" indent="-342900">
              <a:buClr>
                <a:schemeClr val="bg1"/>
              </a:buClr>
              <a:buFont typeface="Arial" panose="020B0604020202020204" pitchFamily="34" charset="0"/>
              <a:buChar char="•"/>
            </a:pPr>
            <a:r>
              <a:rPr lang="en-US" dirty="0"/>
              <a:t>Start (or continue) graphing data</a:t>
            </a:r>
          </a:p>
          <a:p>
            <a:pPr marL="342900" indent="-342900">
              <a:buClr>
                <a:schemeClr val="bg1"/>
              </a:buClr>
              <a:buFont typeface="Arial" panose="020B0604020202020204" pitchFamily="34" charset="0"/>
              <a:buChar char="•"/>
            </a:pPr>
            <a:r>
              <a:rPr lang="en-US" dirty="0"/>
              <a:t>Start (or continue) making decisions about progress</a:t>
            </a:r>
          </a:p>
        </p:txBody>
      </p:sp>
      <p:pic>
        <p:nvPicPr>
          <p:cNvPr id="5" name="Picture 4" descr="Let's do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48993"/>
            <a:ext cx="914400" cy="914400"/>
          </a:xfrm>
          <a:prstGeom prst="rect">
            <a:avLst/>
          </a:prstGeom>
        </p:spPr>
      </p:pic>
    </p:spTree>
    <p:extLst>
      <p:ext uri="{BB962C8B-B14F-4D97-AF65-F5344CB8AC3E}">
        <p14:creationId xmlns:p14="http://schemas.microsoft.com/office/powerpoint/2010/main" val="19006558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9414" y="1308632"/>
            <a:ext cx="2585836" cy="1215717"/>
          </a:xfrm>
          <a:prstGeom prst="rect">
            <a:avLst/>
          </a:prstGeom>
          <a:noFill/>
        </p:spPr>
        <p:txBody>
          <a:bodyPr wrap="none" rtlCol="0">
            <a:spAutoFit/>
          </a:bodyPr>
          <a:lstStyle/>
          <a:p>
            <a:pPr algn="ctr"/>
            <a:r>
              <a:rPr lang="en-US" sz="7300" dirty="0">
                <a:solidFill>
                  <a:srgbClr val="FF9300"/>
                </a:solidFill>
              </a:rPr>
              <a:t>Part 3</a:t>
            </a:r>
          </a:p>
        </p:txBody>
      </p:sp>
      <p:sp>
        <p:nvSpPr>
          <p:cNvPr id="3" name="Title 2" hidden="1">
            <a:extLst>
              <a:ext uri="{FF2B5EF4-FFF2-40B4-BE49-F238E27FC236}">
                <a16:creationId xmlns:a16="http://schemas.microsoft.com/office/drawing/2014/main" id="{841DAE15-D68A-4FE8-97EC-F11D0C398427}"/>
              </a:ext>
            </a:extLst>
          </p:cNvPr>
          <p:cNvSpPr>
            <a:spLocks noGrp="1"/>
          </p:cNvSpPr>
          <p:nvPr>
            <p:ph type="title"/>
          </p:nvPr>
        </p:nvSpPr>
        <p:spPr/>
        <p:txBody>
          <a:bodyPr/>
          <a:lstStyle/>
          <a:p>
            <a:r>
              <a:rPr lang="en-US" dirty="0"/>
              <a:t>Slide 80</a:t>
            </a:r>
          </a:p>
        </p:txBody>
      </p:sp>
    </p:spTree>
    <p:extLst>
      <p:ext uri="{BB962C8B-B14F-4D97-AF65-F5344CB8AC3E}">
        <p14:creationId xmlns:p14="http://schemas.microsoft.com/office/powerpoint/2010/main" val="1840235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9300"/>
                </a:solidFill>
              </a:rPr>
              <a:t>How do you interpret progress monitoring scores?</a:t>
            </a:r>
          </a:p>
        </p:txBody>
      </p:sp>
      <p:sp>
        <p:nvSpPr>
          <p:cNvPr id="3" name="Subtitle 2"/>
          <p:cNvSpPr>
            <a:spLocks noGrp="1"/>
          </p:cNvSpPr>
          <p:nvPr>
            <p:ph type="subTitle" idx="1"/>
          </p:nvPr>
        </p:nvSpPr>
        <p:spPr>
          <a:xfrm>
            <a:off x="228600" y="3287137"/>
            <a:ext cx="8686800" cy="694944"/>
          </a:xfrm>
        </p:spPr>
        <p:txBody>
          <a:bodyPr>
            <a:normAutofit/>
          </a:bodyPr>
          <a:lstStyle/>
          <a:p>
            <a:r>
              <a:rPr lang="en-US" sz="2400" dirty="0"/>
              <a:t>Module 2, Part 3</a:t>
            </a:r>
          </a:p>
          <a:p>
            <a:endParaRPr lang="en-US" sz="2400" dirty="0"/>
          </a:p>
        </p:txBody>
      </p:sp>
    </p:spTree>
    <p:extLst>
      <p:ext uri="{BB962C8B-B14F-4D97-AF65-F5344CB8AC3E}">
        <p14:creationId xmlns:p14="http://schemas.microsoft.com/office/powerpoint/2010/main" val="8543417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FF9300"/>
                </a:solidFill>
              </a:rPr>
              <a:t>Part 3 Objectives</a:t>
            </a:r>
          </a:p>
        </p:txBody>
      </p:sp>
      <p:sp>
        <p:nvSpPr>
          <p:cNvPr id="3" name="Content Placeholder 2"/>
          <p:cNvSpPr>
            <a:spLocks noGrp="1"/>
          </p:cNvSpPr>
          <p:nvPr>
            <p:ph idx="1"/>
          </p:nvPr>
        </p:nvSpPr>
        <p:spPr/>
        <p:txBody>
          <a:bodyPr>
            <a:normAutofit/>
          </a:bodyPr>
          <a:lstStyle/>
          <a:p>
            <a:r>
              <a:rPr lang="en-US" dirty="0"/>
              <a:t>In this part, you’ll learn—</a:t>
            </a:r>
          </a:p>
          <a:p>
            <a:pPr marL="457200" indent="-457200">
              <a:buClr>
                <a:srgbClr val="FF9300"/>
              </a:buClr>
              <a:buAutoNum type="arabicPeriod"/>
            </a:pPr>
            <a:r>
              <a:rPr lang="en-US" dirty="0"/>
              <a:t>How to graph progress monitoring scores</a:t>
            </a:r>
          </a:p>
          <a:p>
            <a:pPr marL="457200" indent="-457200">
              <a:buClr>
                <a:srgbClr val="FF9300"/>
              </a:buClr>
              <a:buAutoNum type="arabicPeriod"/>
            </a:pPr>
            <a:r>
              <a:rPr lang="en-US" dirty="0"/>
              <a:t>How to interpret progress monitoring scores</a:t>
            </a:r>
          </a:p>
          <a:p>
            <a:pPr marL="457200" indent="-457200">
              <a:buClr>
                <a:srgbClr val="FF9300"/>
              </a:buClr>
              <a:buAutoNum type="arabicPeriod"/>
            </a:pPr>
            <a:r>
              <a:rPr lang="en-US" dirty="0"/>
              <a:t>How assessment data are used within a DBI framework</a:t>
            </a:r>
          </a:p>
          <a:p>
            <a:pPr marL="457200" indent="-457200">
              <a:buClr>
                <a:srgbClr val="FF9300"/>
              </a:buClr>
              <a:buAutoNum type="arabicPeriod"/>
            </a:pPr>
            <a:endParaRPr lang="en-US" dirty="0"/>
          </a:p>
        </p:txBody>
      </p:sp>
    </p:spTree>
    <p:extLst>
      <p:ext uri="{BB962C8B-B14F-4D97-AF65-F5344CB8AC3E}">
        <p14:creationId xmlns:p14="http://schemas.microsoft.com/office/powerpoint/2010/main" val="16184197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5179979" cy="731520"/>
          </a:xfrm>
        </p:spPr>
        <p:txBody>
          <a:bodyPr/>
          <a:lstStyle/>
          <a:p>
            <a:r>
              <a:rPr lang="en-US"/>
              <a:t>Where Are We?</a:t>
            </a:r>
          </a:p>
        </p:txBody>
      </p:sp>
      <p:pic>
        <p:nvPicPr>
          <p:cNvPr id="10" name="Picture 9"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BB15341-FB94-432F-B96E-B8D1CCF24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788" y="751935"/>
            <a:ext cx="3190207" cy="5629701"/>
          </a:xfrm>
          <a:prstGeom prst="rect">
            <a:avLst/>
          </a:prstGeom>
        </p:spPr>
      </p:pic>
      <p:sp>
        <p:nvSpPr>
          <p:cNvPr id="4" name="Left Arrow 3" descr="arrow pointing to nonresponsive"/>
          <p:cNvSpPr/>
          <p:nvPr/>
        </p:nvSpPr>
        <p:spPr>
          <a:xfrm rot="20125545">
            <a:off x="3780428" y="1547316"/>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descr="arrow pointing to responsive"/>
          <p:cNvSpPr/>
          <p:nvPr/>
        </p:nvSpPr>
        <p:spPr>
          <a:xfrm rot="20125545">
            <a:off x="6002928" y="2088318"/>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descr="arrow pointing to nonresponsive"/>
          <p:cNvSpPr/>
          <p:nvPr/>
        </p:nvSpPr>
        <p:spPr>
          <a:xfrm rot="20125545">
            <a:off x="3780427" y="4613281"/>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descr="arrow pointing to responsive"/>
          <p:cNvSpPr/>
          <p:nvPr/>
        </p:nvSpPr>
        <p:spPr>
          <a:xfrm rot="20125545">
            <a:off x="6002927" y="5154283"/>
            <a:ext cx="2412460" cy="5836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69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Decision Making</a:t>
            </a:r>
          </a:p>
        </p:txBody>
      </p:sp>
      <p:graphicFrame>
        <p:nvGraphicFramePr>
          <p:cNvPr id="8" name="Chart 7" descr="maria's progress: Is maria making adequate progress?"/>
          <p:cNvGraphicFramePr/>
          <p:nvPr>
            <p:extLst>
              <p:ext uri="{D42A27DB-BD31-4B8C-83A1-F6EECF244321}">
                <p14:modId xmlns:p14="http://schemas.microsoft.com/office/powerpoint/2010/main" val="678347478"/>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3644900" y="2133600"/>
            <a:ext cx="4965700" cy="8001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Maria making adequate progress?</a:t>
            </a:r>
          </a:p>
        </p:txBody>
      </p:sp>
    </p:spTree>
    <p:extLst>
      <p:ext uri="{BB962C8B-B14F-4D97-AF65-F5344CB8AC3E}">
        <p14:creationId xmlns:p14="http://schemas.microsoft.com/office/powerpoint/2010/main" val="26415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a:t>
            </a:r>
          </a:p>
        </p:txBody>
      </p:sp>
      <p:sp>
        <p:nvSpPr>
          <p:cNvPr id="3" name="Content Placeholder 2"/>
          <p:cNvSpPr>
            <a:spLocks noGrp="1"/>
          </p:cNvSpPr>
          <p:nvPr>
            <p:ph idx="1"/>
          </p:nvPr>
        </p:nvSpPr>
        <p:spPr>
          <a:xfrm>
            <a:off x="376071" y="1300480"/>
            <a:ext cx="8348829" cy="3530600"/>
          </a:xfrm>
        </p:spPr>
        <p:txBody>
          <a:bodyPr/>
          <a:lstStyle/>
          <a:p>
            <a:r>
              <a:rPr lang="en-US" dirty="0"/>
              <a:t>Most progress monitoring measures come with scoring programs.</a:t>
            </a:r>
          </a:p>
          <a:p>
            <a:endParaRPr lang="en-US" b="1" dirty="0">
              <a:solidFill>
                <a:schemeClr val="accent1"/>
              </a:solidFill>
            </a:endParaRPr>
          </a:p>
          <a:p>
            <a:r>
              <a:rPr lang="en-US" b="1" dirty="0"/>
              <a:t>But, you can also graph scores on your own.</a:t>
            </a:r>
          </a:p>
        </p:txBody>
      </p:sp>
    </p:spTree>
    <p:extLst>
      <p:ext uri="{BB962C8B-B14F-4D97-AF65-F5344CB8AC3E}">
        <p14:creationId xmlns:p14="http://schemas.microsoft.com/office/powerpoint/2010/main" val="3714606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80670"/>
            <a:ext cx="8686800" cy="731520"/>
          </a:xfrm>
        </p:spPr>
        <p:txBody>
          <a:bodyPr/>
          <a:lstStyle/>
          <a:p>
            <a:r>
              <a:rPr lang="en-US" dirty="0"/>
              <a:t>Graphing</a:t>
            </a:r>
          </a:p>
        </p:txBody>
      </p:sp>
      <p:graphicFrame>
        <p:nvGraphicFramePr>
          <p:cNvPr id="8" name="Chart 7" descr="This is a graph of maria's progress: y-axis: range of scores. x-axis: weeks of instruction.">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4779495"/>
              </p:ext>
            </p:extLst>
          </p:nvPr>
        </p:nvGraphicFramePr>
        <p:xfrm>
          <a:off x="228600" y="1397000"/>
          <a:ext cx="86867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356100" y="3873500"/>
            <a:ext cx="38227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x</a:t>
            </a:r>
            <a:r>
              <a:rPr lang="en-US" dirty="0"/>
              <a:t>-axis: Weeks of instruction</a:t>
            </a:r>
          </a:p>
        </p:txBody>
      </p:sp>
      <p:cxnSp>
        <p:nvCxnSpPr>
          <p:cNvPr id="6" name="Straight Arrow Connector 5">
            <a:extLst>
              <a:ext uri="{C183D7F6-B498-43B3-948B-1728B52AA6E4}">
                <adec:decorative xmlns:adec="http://schemas.microsoft.com/office/drawing/2017/decorative" val="1"/>
              </a:ext>
            </a:extLst>
          </p:cNvPr>
          <p:cNvCxnSpPr/>
          <p:nvPr/>
        </p:nvCxnSpPr>
        <p:spPr>
          <a:xfrm flipH="1">
            <a:off x="5359400" y="4368800"/>
            <a:ext cx="1041400" cy="7112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09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D5FAFDE0-EA47-46FE-BE30-41AB88279365}"/>
              </a:ext>
            </a:extLst>
          </p:cNvPr>
          <p:cNvSpPr>
            <a:spLocks noGrp="1"/>
          </p:cNvSpPr>
          <p:nvPr>
            <p:ph type="title"/>
          </p:nvPr>
        </p:nvSpPr>
        <p:spPr/>
        <p:txBody>
          <a:bodyPr/>
          <a:lstStyle/>
          <a:p>
            <a:r>
              <a:rPr lang="en-US" dirty="0"/>
              <a:t>Slide 87</a:t>
            </a:r>
          </a:p>
        </p:txBody>
      </p:sp>
      <p:sp>
        <p:nvSpPr>
          <p:cNvPr id="3" name="Content Placeholder 2"/>
          <p:cNvSpPr>
            <a:spLocks noGrp="1"/>
          </p:cNvSpPr>
          <p:nvPr>
            <p:ph idx="1"/>
          </p:nvPr>
        </p:nvSpPr>
        <p:spPr>
          <a:xfrm>
            <a:off x="228600" y="1058947"/>
            <a:ext cx="8686800" cy="5025719"/>
          </a:xfrm>
        </p:spPr>
        <p:txBody>
          <a:bodyPr/>
          <a:lstStyle/>
          <a:p>
            <a:r>
              <a:rPr lang="en-US" dirty="0"/>
              <a:t>Create a graph with the provided Quantity Discrimination scores for Lincoln.</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#8a</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graphicFrame>
        <p:nvGraphicFramePr>
          <p:cNvPr id="10" name="Chart 9" descr="maria's progress: y-axis: range of scores. x-axis: weeks of instruction"/>
          <p:cNvGraphicFramePr/>
          <p:nvPr>
            <p:extLst>
              <p:ext uri="{D42A27DB-BD31-4B8C-83A1-F6EECF244321}">
                <p14:modId xmlns:p14="http://schemas.microsoft.com/office/powerpoint/2010/main" val="367784094"/>
              </p:ext>
            </p:extLst>
          </p:nvPr>
        </p:nvGraphicFramePr>
        <p:xfrm>
          <a:off x="228600" y="1955800"/>
          <a:ext cx="8686799"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descr="X-axis: weeks of instruction"/>
          <p:cNvSpPr/>
          <p:nvPr/>
        </p:nvSpPr>
        <p:spPr>
          <a:xfrm>
            <a:off x="4356100" y="4432300"/>
            <a:ext cx="38227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x</a:t>
            </a:r>
            <a:r>
              <a:rPr lang="en-US" dirty="0"/>
              <a:t>-axis: Weeks of instruction</a:t>
            </a:r>
          </a:p>
        </p:txBody>
      </p:sp>
      <p:cxnSp>
        <p:nvCxnSpPr>
          <p:cNvPr id="12" name="Straight Arrow Connector 11">
            <a:extLst>
              <a:ext uri="{C183D7F6-B498-43B3-948B-1728B52AA6E4}">
                <adec:decorative xmlns:adec="http://schemas.microsoft.com/office/drawing/2017/decorative" val="1"/>
              </a:ext>
            </a:extLst>
          </p:cNvPr>
          <p:cNvCxnSpPr/>
          <p:nvPr/>
        </p:nvCxnSpPr>
        <p:spPr>
          <a:xfrm flipH="1">
            <a:off x="5359400" y="4927600"/>
            <a:ext cx="1041400" cy="7112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6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C4D8B9AA-5FD7-4E25-BFB2-B9D2B467D7ED}"/>
              </a:ext>
            </a:extLst>
          </p:cNvPr>
          <p:cNvSpPr>
            <a:spLocks noGrp="1"/>
          </p:cNvSpPr>
          <p:nvPr>
            <p:ph type="title"/>
          </p:nvPr>
        </p:nvSpPr>
        <p:spPr/>
        <p:txBody>
          <a:bodyPr/>
          <a:lstStyle/>
          <a:p>
            <a:r>
              <a:rPr lang="en-US" dirty="0"/>
              <a:t>Slide 88</a:t>
            </a:r>
          </a:p>
        </p:txBody>
      </p:sp>
      <p:sp>
        <p:nvSpPr>
          <p:cNvPr id="3" name="Content Placeholder 2"/>
          <p:cNvSpPr>
            <a:spLocks noGrp="1"/>
          </p:cNvSpPr>
          <p:nvPr>
            <p:ph idx="1"/>
          </p:nvPr>
        </p:nvSpPr>
        <p:spPr/>
        <p:txBody>
          <a:bodyPr/>
          <a:lstStyle/>
          <a:p>
            <a:r>
              <a:rPr lang="en-US" dirty="0"/>
              <a:t>Some examples</a:t>
            </a:r>
            <a:r>
              <a:rPr lang="mr-IN" dirty="0"/>
              <a:t>…</a:t>
            </a:r>
            <a:endParaRPr lang="en-US" dirty="0"/>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graphicFrame>
        <p:nvGraphicFramePr>
          <p:cNvPr id="10" name="Chart 9" descr="lincolns progress. 8 weeks: 12, 8, 10, 14, 13, 15, 16, 14"/>
          <p:cNvGraphicFramePr/>
          <p:nvPr>
            <p:extLst>
              <p:ext uri="{D42A27DB-BD31-4B8C-83A1-F6EECF244321}">
                <p14:modId xmlns:p14="http://schemas.microsoft.com/office/powerpoint/2010/main" val="2910844703"/>
              </p:ext>
            </p:extLst>
          </p:nvPr>
        </p:nvGraphicFramePr>
        <p:xfrm>
          <a:off x="228600" y="1955800"/>
          <a:ext cx="868679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68388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37BF6EB-D287-4123-9C96-8B91B707CFC3}"/>
              </a:ext>
            </a:extLst>
          </p:cNvPr>
          <p:cNvSpPr>
            <a:spLocks noGrp="1"/>
          </p:cNvSpPr>
          <p:nvPr>
            <p:ph type="title"/>
          </p:nvPr>
        </p:nvSpPr>
        <p:spPr/>
        <p:txBody>
          <a:bodyPr/>
          <a:lstStyle/>
          <a:p>
            <a:r>
              <a:rPr lang="en-US" dirty="0"/>
              <a:t>Slide 89</a:t>
            </a:r>
          </a:p>
        </p:txBody>
      </p:sp>
      <p:sp>
        <p:nvSpPr>
          <p:cNvPr id="3" name="Content Placeholder 2"/>
          <p:cNvSpPr>
            <a:spLocks noGrp="1"/>
          </p:cNvSpPr>
          <p:nvPr>
            <p:ph idx="1"/>
          </p:nvPr>
        </p:nvSpPr>
        <p:spPr/>
        <p:txBody>
          <a:bodyPr/>
          <a:lstStyle/>
          <a:p>
            <a:r>
              <a:rPr lang="en-US" dirty="0"/>
              <a:t>Some examples</a:t>
            </a:r>
            <a:r>
              <a:rPr lang="mr-IN" dirty="0"/>
              <a:t>…</a:t>
            </a:r>
            <a:endParaRPr lang="en-US" dirty="0"/>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a:t>
            </a:r>
          </a:p>
        </p:txBody>
      </p:sp>
      <p:pic>
        <p:nvPicPr>
          <p:cNvPr id="6" name="Picture 5" descr="workbook activity"/>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graphicFrame>
        <p:nvGraphicFramePr>
          <p:cNvPr id="10" name="Chart 9" descr="lincolns progress"/>
          <p:cNvGraphicFramePr/>
          <p:nvPr>
            <p:extLst>
              <p:ext uri="{D42A27DB-BD31-4B8C-83A1-F6EECF244321}">
                <p14:modId xmlns:p14="http://schemas.microsoft.com/office/powerpoint/2010/main" val="3371978512"/>
              </p:ext>
            </p:extLst>
          </p:nvPr>
        </p:nvGraphicFramePr>
        <p:xfrm>
          <a:off x="228600" y="1955800"/>
          <a:ext cx="868679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135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089" y="135867"/>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Developing a scope and sequence for intervention</a:t>
            </a:r>
          </a:p>
        </p:txBody>
      </p:sp>
      <p:sp>
        <p:nvSpPr>
          <p:cNvPr id="5" name="Rectangle 4"/>
          <p:cNvSpPr/>
          <p:nvPr/>
        </p:nvSpPr>
        <p:spPr>
          <a:xfrm>
            <a:off x="3934089" y="914080"/>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Progress monitoring and determining response</a:t>
            </a:r>
          </a:p>
        </p:txBody>
      </p:sp>
      <p:sp>
        <p:nvSpPr>
          <p:cNvPr id="6" name="Rectangle 5"/>
          <p:cNvSpPr/>
          <p:nvPr/>
        </p:nvSpPr>
        <p:spPr>
          <a:xfrm>
            <a:off x="3934089" y="168105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Selecting evidence-based practices for the instructional platform</a:t>
            </a:r>
          </a:p>
        </p:txBody>
      </p:sp>
      <p:sp>
        <p:nvSpPr>
          <p:cNvPr id="7" name="Rectangle 6"/>
          <p:cNvSpPr/>
          <p:nvPr/>
        </p:nvSpPr>
        <p:spPr>
          <a:xfrm>
            <a:off x="3934089" y="2448038"/>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Instructional delivery: explicit instruction, multiple representations, language</a:t>
            </a:r>
          </a:p>
        </p:txBody>
      </p:sp>
      <p:sp>
        <p:nvSpPr>
          <p:cNvPr id="8" name="Rectangle 7"/>
          <p:cNvSpPr/>
          <p:nvPr/>
        </p:nvSpPr>
        <p:spPr>
          <a:xfrm>
            <a:off x="3934089" y="3226251"/>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Instructional strategies: fluency building, problem solving, motivation</a:t>
            </a:r>
          </a:p>
        </p:txBody>
      </p:sp>
      <p:sp>
        <p:nvSpPr>
          <p:cNvPr id="9" name="Rectangle 8"/>
          <p:cNvSpPr/>
          <p:nvPr/>
        </p:nvSpPr>
        <p:spPr>
          <a:xfrm>
            <a:off x="3934089" y="3981996"/>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Whole number content</a:t>
            </a:r>
          </a:p>
        </p:txBody>
      </p:sp>
      <p:sp>
        <p:nvSpPr>
          <p:cNvPr id="10" name="Rectangle 9"/>
          <p:cNvSpPr/>
          <p:nvPr/>
        </p:nvSpPr>
        <p:spPr>
          <a:xfrm>
            <a:off x="3934089" y="4760209"/>
            <a:ext cx="5073724" cy="77821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 </a:t>
            </a:r>
            <a:r>
              <a:rPr lang="en-US"/>
              <a:t>Rational number content</a:t>
            </a:r>
            <a:endParaRPr lang="en-US" dirty="0"/>
          </a:p>
        </p:txBody>
      </p:sp>
      <p:sp>
        <p:nvSpPr>
          <p:cNvPr id="11" name="Rectangle 10"/>
          <p:cNvSpPr/>
          <p:nvPr/>
        </p:nvSpPr>
        <p:spPr>
          <a:xfrm>
            <a:off x="3934089" y="5538422"/>
            <a:ext cx="5073724" cy="778213"/>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DBI and mathematics: fidelity</a:t>
            </a:r>
            <a:r>
              <a:rPr lang="en-US"/>
              <a:t>, adaptations</a:t>
            </a:r>
            <a:endParaRPr lang="en-US" dirty="0"/>
          </a:p>
        </p:txBody>
      </p:sp>
      <p:sp>
        <p:nvSpPr>
          <p:cNvPr id="2" name="Title 1" hidden="1">
            <a:extLst>
              <a:ext uri="{FF2B5EF4-FFF2-40B4-BE49-F238E27FC236}">
                <a16:creationId xmlns:a16="http://schemas.microsoft.com/office/drawing/2014/main" id="{78046BB4-65DA-49E1-A9CB-5CE2103AEF6F}"/>
              </a:ext>
            </a:extLst>
          </p:cNvPr>
          <p:cNvSpPr>
            <a:spLocks noGrp="1"/>
          </p:cNvSpPr>
          <p:nvPr>
            <p:ph type="title"/>
          </p:nvPr>
        </p:nvSpPr>
        <p:spPr/>
        <p:txBody>
          <a:bodyPr/>
          <a:lstStyle/>
          <a:p>
            <a:r>
              <a:rPr lang="en-US" dirty="0"/>
              <a:t>Slide 9</a:t>
            </a:r>
          </a:p>
        </p:txBody>
      </p:sp>
      <p:pic>
        <p:nvPicPr>
          <p:cNvPr id="13" name="Picture 12"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82E68B25-49BA-461D-9AD0-64FB980FF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81" y="411400"/>
            <a:ext cx="3190207" cy="5629701"/>
          </a:xfrm>
          <a:prstGeom prst="rect">
            <a:avLst/>
          </a:prstGeom>
        </p:spPr>
      </p:pic>
    </p:spTree>
    <p:extLst>
      <p:ext uri="{BB962C8B-B14F-4D97-AF65-F5344CB8AC3E}">
        <p14:creationId xmlns:p14="http://schemas.microsoft.com/office/powerpoint/2010/main" val="7503915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7C679186-23A1-4D39-977F-0187CC012129}"/>
              </a:ext>
            </a:extLst>
          </p:cNvPr>
          <p:cNvSpPr>
            <a:spLocks noGrp="1"/>
          </p:cNvSpPr>
          <p:nvPr>
            <p:ph type="title"/>
          </p:nvPr>
        </p:nvSpPr>
        <p:spPr/>
        <p:txBody>
          <a:bodyPr/>
          <a:lstStyle/>
          <a:p>
            <a:r>
              <a:rPr lang="en-US" dirty="0"/>
              <a:t>Slide 90</a:t>
            </a:r>
          </a:p>
        </p:txBody>
      </p:sp>
      <p:sp>
        <p:nvSpPr>
          <p:cNvPr id="3" name="Content Placeholder 2"/>
          <p:cNvSpPr>
            <a:spLocks noGrp="1"/>
          </p:cNvSpPr>
          <p:nvPr>
            <p:ph idx="1"/>
          </p:nvPr>
        </p:nvSpPr>
        <p:spPr/>
        <p:txBody>
          <a:bodyPr/>
          <a:lstStyle/>
          <a:p>
            <a:r>
              <a:rPr lang="en-US" dirty="0"/>
              <a:t>Some examples</a:t>
            </a:r>
            <a:r>
              <a:rPr lang="mr-IN" dirty="0"/>
              <a:t>…</a:t>
            </a:r>
            <a:endParaRPr lang="en-US" dirty="0"/>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graphicFrame>
        <p:nvGraphicFramePr>
          <p:cNvPr id="10" name="Chart 9" descr="lincolns example"/>
          <p:cNvGraphicFramePr/>
          <p:nvPr>
            <p:extLst>
              <p:ext uri="{D42A27DB-BD31-4B8C-83A1-F6EECF244321}">
                <p14:modId xmlns:p14="http://schemas.microsoft.com/office/powerpoint/2010/main" val="1446119135"/>
              </p:ext>
            </p:extLst>
          </p:nvPr>
        </p:nvGraphicFramePr>
        <p:xfrm>
          <a:off x="228600" y="1955800"/>
          <a:ext cx="868679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53997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3" name="Content Placeholder 2"/>
          <p:cNvSpPr>
            <a:spLocks noGrp="1"/>
          </p:cNvSpPr>
          <p:nvPr>
            <p:ph idx="1"/>
          </p:nvPr>
        </p:nvSpPr>
        <p:spPr>
          <a:xfrm>
            <a:off x="376071" y="1300480"/>
            <a:ext cx="8348829" cy="3530600"/>
          </a:xfrm>
        </p:spPr>
        <p:txBody>
          <a:bodyPr/>
          <a:lstStyle/>
          <a:p>
            <a:r>
              <a:rPr lang="en-US" dirty="0"/>
              <a:t>Once the scores are graphed, it’s time to set goals.</a:t>
            </a:r>
          </a:p>
          <a:p>
            <a:endParaRPr lang="en-US" b="1" dirty="0">
              <a:solidFill>
                <a:schemeClr val="accent1"/>
              </a:solidFill>
            </a:endParaRPr>
          </a:p>
        </p:txBody>
      </p:sp>
      <p:graphicFrame>
        <p:nvGraphicFramePr>
          <p:cNvPr id="8" name="Chart 7" descr="maria's progress: is maria making adequate progress?"/>
          <p:cNvGraphicFramePr/>
          <p:nvPr>
            <p:extLst>
              <p:ext uri="{D42A27DB-BD31-4B8C-83A1-F6EECF244321}">
                <p14:modId xmlns:p14="http://schemas.microsoft.com/office/powerpoint/2010/main" val="1404090212"/>
              </p:ext>
            </p:extLst>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644900" y="2665730"/>
            <a:ext cx="4965700" cy="8001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Maria making adequate progress?</a:t>
            </a:r>
          </a:p>
        </p:txBody>
      </p:sp>
    </p:spTree>
    <p:extLst>
      <p:ext uri="{BB962C8B-B14F-4D97-AF65-F5344CB8AC3E}">
        <p14:creationId xmlns:p14="http://schemas.microsoft.com/office/powerpoint/2010/main" val="936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3" name="Content Placeholder 2"/>
          <p:cNvSpPr>
            <a:spLocks noGrp="1"/>
          </p:cNvSpPr>
          <p:nvPr>
            <p:ph idx="1"/>
          </p:nvPr>
        </p:nvSpPr>
        <p:spPr/>
        <p:txBody>
          <a:bodyPr/>
          <a:lstStyle/>
          <a:p>
            <a:r>
              <a:rPr lang="en-US" dirty="0"/>
              <a:t>Several options for setting goals</a:t>
            </a:r>
          </a:p>
        </p:txBody>
      </p:sp>
      <p:sp>
        <p:nvSpPr>
          <p:cNvPr id="5" name="Oval 4"/>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6" name="Oval 5"/>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7" name="Oval 6"/>
          <p:cNvSpPr/>
          <p:nvPr/>
        </p:nvSpPr>
        <p:spPr>
          <a:xfrm>
            <a:off x="5055604" y="4160557"/>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Tree>
    <p:extLst>
      <p:ext uri="{BB962C8B-B14F-4D97-AF65-F5344CB8AC3E}">
        <p14:creationId xmlns:p14="http://schemas.microsoft.com/office/powerpoint/2010/main" val="128405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3" name="Content Placeholder 2"/>
          <p:cNvSpPr>
            <a:spLocks noGrp="1"/>
          </p:cNvSpPr>
          <p:nvPr>
            <p:ph idx="1"/>
          </p:nvPr>
        </p:nvSpPr>
        <p:spPr/>
        <p:txBody>
          <a:bodyPr/>
          <a:lstStyle/>
          <a:p>
            <a:r>
              <a:rPr lang="en-US" dirty="0"/>
              <a:t>Several options for setting goals</a:t>
            </a:r>
          </a:p>
        </p:txBody>
      </p:sp>
      <p:sp>
        <p:nvSpPr>
          <p:cNvPr id="5" name="Oval 4"/>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6" name="Oval 5"/>
          <p:cNvSpPr/>
          <p:nvPr/>
        </p:nvSpPr>
        <p:spPr>
          <a:xfrm>
            <a:off x="228600" y="3190022"/>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
        <p:nvSpPr>
          <p:cNvPr id="7" name="Oval 6"/>
          <p:cNvSpPr/>
          <p:nvPr/>
        </p:nvSpPr>
        <p:spPr>
          <a:xfrm>
            <a:off x="228600" y="4467269"/>
            <a:ext cx="3859795"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Intra-individual</a:t>
            </a:r>
          </a:p>
        </p:txBody>
      </p:sp>
      <p:sp>
        <p:nvSpPr>
          <p:cNvPr id="4" name="TextBox 3">
            <a:extLst>
              <a:ext uri="{FF2B5EF4-FFF2-40B4-BE49-F238E27FC236}">
                <a16:creationId xmlns:a16="http://schemas.microsoft.com/office/drawing/2014/main" id="{CB166451-E045-264B-8C23-94BCE1F0CA38}"/>
              </a:ext>
            </a:extLst>
          </p:cNvPr>
          <p:cNvSpPr txBox="1"/>
          <p:nvPr/>
        </p:nvSpPr>
        <p:spPr>
          <a:xfrm>
            <a:off x="4088395" y="2337709"/>
            <a:ext cx="1391728" cy="369332"/>
          </a:xfrm>
          <a:prstGeom prst="rect">
            <a:avLst/>
          </a:prstGeom>
          <a:noFill/>
        </p:spPr>
        <p:txBody>
          <a:bodyPr wrap="none" rtlCol="0">
            <a:spAutoFit/>
          </a:bodyPr>
          <a:lstStyle/>
          <a:p>
            <a:r>
              <a:rPr lang="en-US" dirty="0">
                <a:solidFill>
                  <a:schemeClr val="bg1"/>
                </a:solidFill>
              </a:rPr>
              <a:t>Activity #8b</a:t>
            </a:r>
          </a:p>
        </p:txBody>
      </p:sp>
      <p:sp>
        <p:nvSpPr>
          <p:cNvPr id="8" name="TextBox 7">
            <a:extLst>
              <a:ext uri="{FF2B5EF4-FFF2-40B4-BE49-F238E27FC236}">
                <a16:creationId xmlns:a16="http://schemas.microsoft.com/office/drawing/2014/main" id="{6830FB03-28BB-9143-B0CD-AFD23C1F1AC3}"/>
              </a:ext>
            </a:extLst>
          </p:cNvPr>
          <p:cNvSpPr txBox="1"/>
          <p:nvPr/>
        </p:nvSpPr>
        <p:spPr>
          <a:xfrm>
            <a:off x="4088395" y="3546916"/>
            <a:ext cx="1366080" cy="369332"/>
          </a:xfrm>
          <a:prstGeom prst="rect">
            <a:avLst/>
          </a:prstGeom>
          <a:noFill/>
        </p:spPr>
        <p:txBody>
          <a:bodyPr wrap="none" rtlCol="0">
            <a:spAutoFit/>
          </a:bodyPr>
          <a:lstStyle/>
          <a:p>
            <a:r>
              <a:rPr lang="en-US" dirty="0">
                <a:solidFill>
                  <a:schemeClr val="bg1"/>
                </a:solidFill>
              </a:rPr>
              <a:t>Activity #8c</a:t>
            </a:r>
          </a:p>
        </p:txBody>
      </p:sp>
      <p:sp>
        <p:nvSpPr>
          <p:cNvPr id="9" name="TextBox 8">
            <a:extLst>
              <a:ext uri="{FF2B5EF4-FFF2-40B4-BE49-F238E27FC236}">
                <a16:creationId xmlns:a16="http://schemas.microsoft.com/office/drawing/2014/main" id="{A7E40506-F15B-1E48-98E8-11FC07F68A06}"/>
              </a:ext>
            </a:extLst>
          </p:cNvPr>
          <p:cNvSpPr txBox="1"/>
          <p:nvPr/>
        </p:nvSpPr>
        <p:spPr>
          <a:xfrm>
            <a:off x="4088395" y="4879765"/>
            <a:ext cx="1393330" cy="369332"/>
          </a:xfrm>
          <a:prstGeom prst="rect">
            <a:avLst/>
          </a:prstGeom>
          <a:noFill/>
        </p:spPr>
        <p:txBody>
          <a:bodyPr wrap="none" rtlCol="0">
            <a:spAutoFit/>
          </a:bodyPr>
          <a:lstStyle/>
          <a:p>
            <a:r>
              <a:rPr lang="en-US" dirty="0">
                <a:solidFill>
                  <a:schemeClr val="bg1"/>
                </a:solidFill>
              </a:rPr>
              <a:t>Activity #8d</a:t>
            </a:r>
          </a:p>
        </p:txBody>
      </p:sp>
    </p:spTree>
    <p:extLst>
      <p:ext uri="{BB962C8B-B14F-4D97-AF65-F5344CB8AC3E}">
        <p14:creationId xmlns:p14="http://schemas.microsoft.com/office/powerpoint/2010/main" val="30720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62C941D-F3E9-486B-BB8C-B33198659B1C}"/>
              </a:ext>
            </a:extLst>
          </p:cNvPr>
          <p:cNvSpPr>
            <a:spLocks noGrp="1"/>
          </p:cNvSpPr>
          <p:nvPr>
            <p:ph type="title"/>
          </p:nvPr>
        </p:nvSpPr>
        <p:spPr/>
        <p:txBody>
          <a:bodyPr/>
          <a:lstStyle/>
          <a:p>
            <a:r>
              <a:rPr lang="en-US" dirty="0"/>
              <a:t>Slide 94</a:t>
            </a:r>
          </a:p>
        </p:txBody>
      </p:sp>
      <p:sp>
        <p:nvSpPr>
          <p:cNvPr id="345091" name="Rectangle 3"/>
          <p:cNvSpPr>
            <a:spLocks noGrp="1" noChangeArrowheads="1"/>
          </p:cNvSpPr>
          <p:nvPr>
            <p:ph idx="1"/>
          </p:nvPr>
        </p:nvSpPr>
        <p:spPr>
          <a:xfrm>
            <a:off x="228600" y="1724890"/>
            <a:ext cx="8686800" cy="4359775"/>
          </a:xfrm>
        </p:spPr>
        <p:txBody>
          <a:bodyPr/>
          <a:lstStyle/>
          <a:p>
            <a:pPr lvl="1"/>
            <a:r>
              <a:rPr lang="en-US" dirty="0"/>
              <a:t>Identify appropriate grade-level benchmark</a:t>
            </a:r>
          </a:p>
          <a:p>
            <a:pPr lvl="1"/>
            <a:r>
              <a:rPr lang="en-US" dirty="0"/>
              <a:t>Mark benchmark on student graph with an X</a:t>
            </a:r>
          </a:p>
          <a:p>
            <a:pPr lvl="1"/>
            <a:r>
              <a:rPr lang="en-US" dirty="0"/>
              <a:t>Draw goal-line from baseline progress monitoring scores to X</a:t>
            </a:r>
          </a:p>
          <a:p>
            <a:endParaRPr lang="en-US" dirty="0"/>
          </a:p>
        </p:txBody>
      </p:sp>
      <p:sp>
        <p:nvSpPr>
          <p:cNvPr id="6" name="Oval 5"/>
          <p:cNvSpPr/>
          <p:nvPr/>
        </p:nvSpPr>
        <p:spPr>
          <a:xfrm>
            <a:off x="215900" y="2363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Tree>
    <p:extLst>
      <p:ext uri="{BB962C8B-B14F-4D97-AF65-F5344CB8AC3E}">
        <p14:creationId xmlns:p14="http://schemas.microsoft.com/office/powerpoint/2010/main" val="907453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09076CB1-E7D0-4801-9D74-B0DB37737200}"/>
              </a:ext>
            </a:extLst>
          </p:cNvPr>
          <p:cNvSpPr>
            <a:spLocks noGrp="1"/>
          </p:cNvSpPr>
          <p:nvPr>
            <p:ph type="title"/>
          </p:nvPr>
        </p:nvSpPr>
        <p:spPr/>
        <p:txBody>
          <a:bodyPr/>
          <a:lstStyle/>
          <a:p>
            <a:r>
              <a:rPr lang="en-US" dirty="0"/>
              <a:t>Slide 95</a:t>
            </a:r>
          </a:p>
        </p:txBody>
      </p:sp>
      <p:sp>
        <p:nvSpPr>
          <p:cNvPr id="345091" name="Rectangle 3"/>
          <p:cNvSpPr>
            <a:spLocks noGrp="1" noChangeArrowheads="1"/>
          </p:cNvSpPr>
          <p:nvPr>
            <p:ph idx="1"/>
          </p:nvPr>
        </p:nvSpPr>
        <p:spPr>
          <a:xfrm>
            <a:off x="228600" y="1652154"/>
            <a:ext cx="8686800" cy="4432511"/>
          </a:xfrm>
        </p:spPr>
        <p:txBody>
          <a:bodyPr/>
          <a:lstStyle/>
          <a:p>
            <a:pPr lvl="1"/>
            <a:r>
              <a:rPr lang="en-US" dirty="0"/>
              <a:t>Identify appropriate grade-level benchmark</a:t>
            </a:r>
          </a:p>
        </p:txBody>
      </p:sp>
      <p:sp>
        <p:nvSpPr>
          <p:cNvPr id="6" name="Oval 5"/>
          <p:cNvSpPr/>
          <p:nvPr/>
        </p:nvSpPr>
        <p:spPr>
          <a:xfrm>
            <a:off x="215900" y="2363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3" name="Rectangle 2"/>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graphicFrame>
        <p:nvGraphicFramePr>
          <p:cNvPr id="7" name="Group 2"/>
          <p:cNvGraphicFramePr>
            <a:graphicFrameLocks/>
          </p:cNvGraphicFramePr>
          <p:nvPr>
            <p:extLst>
              <p:ext uri="{D42A27DB-BD31-4B8C-83A1-F6EECF244321}">
                <p14:modId xmlns:p14="http://schemas.microsoft.com/office/powerpoint/2010/main" val="270954582"/>
              </p:ext>
            </p:extLst>
          </p:nvPr>
        </p:nvGraphicFramePr>
        <p:xfrm>
          <a:off x="384468" y="2349500"/>
          <a:ext cx="5810398" cy="3422182"/>
        </p:xfrm>
        <a:graphic>
          <a:graphicData uri="http://schemas.openxmlformats.org/drawingml/2006/table">
            <a:tbl>
              <a:tblPr firstRow="1">
                <a:tableStyleId>{18603FDC-E32A-4AB5-989C-0864C3EAD2B8}</a:tableStyleId>
              </a:tblPr>
              <a:tblGrid>
                <a:gridCol w="958998">
                  <a:extLst>
                    <a:ext uri="{9D8B030D-6E8A-4147-A177-3AD203B41FA5}">
                      <a16:colId xmlns:a16="http://schemas.microsoft.com/office/drawing/2014/main" val="20000"/>
                    </a:ext>
                  </a:extLst>
                </a:gridCol>
                <a:gridCol w="2239306">
                  <a:extLst>
                    <a:ext uri="{9D8B030D-6E8A-4147-A177-3AD203B41FA5}">
                      <a16:colId xmlns:a16="http://schemas.microsoft.com/office/drawing/2014/main" val="20001"/>
                    </a:ext>
                  </a:extLst>
                </a:gridCol>
                <a:gridCol w="2612094">
                  <a:extLst>
                    <a:ext uri="{9D8B030D-6E8A-4147-A177-3AD203B41FA5}">
                      <a16:colId xmlns:a16="http://schemas.microsoft.com/office/drawing/2014/main" val="20002"/>
                    </a:ext>
                  </a:extLst>
                </a:gridCol>
              </a:tblGrid>
              <a:tr h="9549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Computation</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Concepts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Applications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0"/>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1"/>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2"/>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3"/>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4</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4"/>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5</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5"/>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6</a:t>
                      </a:r>
                      <a:endParaRPr kumimoji="0" lang="en-US" sz="2000" b="0" i="0" u="none" strike="noStrike" cap="none" normalizeH="0" baseline="3000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35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92288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152B3C47-E54C-418F-B828-74251C23BE41}"/>
              </a:ext>
            </a:extLst>
          </p:cNvPr>
          <p:cNvSpPr>
            <a:spLocks noGrp="1"/>
          </p:cNvSpPr>
          <p:nvPr>
            <p:ph type="title"/>
          </p:nvPr>
        </p:nvSpPr>
        <p:spPr/>
        <p:txBody>
          <a:bodyPr/>
          <a:lstStyle/>
          <a:p>
            <a:r>
              <a:rPr lang="en-US" dirty="0"/>
              <a:t>Slide 96</a:t>
            </a:r>
          </a:p>
        </p:txBody>
      </p:sp>
      <p:sp>
        <p:nvSpPr>
          <p:cNvPr id="345091" name="Rectangle 3"/>
          <p:cNvSpPr>
            <a:spLocks noGrp="1" noChangeArrowheads="1"/>
          </p:cNvSpPr>
          <p:nvPr>
            <p:ph idx="1"/>
          </p:nvPr>
        </p:nvSpPr>
        <p:spPr>
          <a:xfrm>
            <a:off x="228600" y="1579418"/>
            <a:ext cx="8686800" cy="4505248"/>
          </a:xfrm>
        </p:spPr>
        <p:txBody>
          <a:bodyPr/>
          <a:lstStyle/>
          <a:p>
            <a:pPr lvl="1"/>
            <a:r>
              <a:rPr lang="en-US" dirty="0"/>
              <a:t>Identify appropriate grade-level benchmark</a:t>
            </a:r>
          </a:p>
        </p:txBody>
      </p:sp>
      <p:sp>
        <p:nvSpPr>
          <p:cNvPr id="6" name="Oval 5"/>
          <p:cNvSpPr/>
          <p:nvPr/>
        </p:nvSpPr>
        <p:spPr>
          <a:xfrm>
            <a:off x="215900" y="2363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graphicFrame>
        <p:nvGraphicFramePr>
          <p:cNvPr id="5" name="Group 2"/>
          <p:cNvGraphicFramePr>
            <a:graphicFrameLocks/>
          </p:cNvGraphicFramePr>
          <p:nvPr>
            <p:extLst>
              <p:ext uri="{D42A27DB-BD31-4B8C-83A1-F6EECF244321}">
                <p14:modId xmlns:p14="http://schemas.microsoft.com/office/powerpoint/2010/main" val="342565073"/>
              </p:ext>
            </p:extLst>
          </p:nvPr>
        </p:nvGraphicFramePr>
        <p:xfrm>
          <a:off x="384468" y="2349500"/>
          <a:ext cx="5810398" cy="3422182"/>
        </p:xfrm>
        <a:graphic>
          <a:graphicData uri="http://schemas.openxmlformats.org/drawingml/2006/table">
            <a:tbl>
              <a:tblPr firstRow="1">
                <a:tableStyleId>{18603FDC-E32A-4AB5-989C-0864C3EAD2B8}</a:tableStyleId>
              </a:tblPr>
              <a:tblGrid>
                <a:gridCol w="958998">
                  <a:extLst>
                    <a:ext uri="{9D8B030D-6E8A-4147-A177-3AD203B41FA5}">
                      <a16:colId xmlns:a16="http://schemas.microsoft.com/office/drawing/2014/main" val="20000"/>
                    </a:ext>
                  </a:extLst>
                </a:gridCol>
                <a:gridCol w="2239306">
                  <a:extLst>
                    <a:ext uri="{9D8B030D-6E8A-4147-A177-3AD203B41FA5}">
                      <a16:colId xmlns:a16="http://schemas.microsoft.com/office/drawing/2014/main" val="20001"/>
                    </a:ext>
                  </a:extLst>
                </a:gridCol>
                <a:gridCol w="2612094">
                  <a:extLst>
                    <a:ext uri="{9D8B030D-6E8A-4147-A177-3AD203B41FA5}">
                      <a16:colId xmlns:a16="http://schemas.microsoft.com/office/drawing/2014/main" val="20002"/>
                    </a:ext>
                  </a:extLst>
                </a:gridCol>
              </a:tblGrid>
              <a:tr h="9549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Grade</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Computation</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Concepts and</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 Applications</a:t>
                      </a:r>
                      <a:endParaRPr kumimoji="0" lang="en-US" sz="2000" b="1" i="0" u="none" strike="noStrike" cap="none" normalizeH="0" baseline="0" dirty="0">
                        <a:ln>
                          <a:noFill/>
                        </a:ln>
                        <a:solidFill>
                          <a:schemeClr val="tx1"/>
                        </a:solidFill>
                        <a:effectLst/>
                        <a:latin typeface="+mj-lt"/>
                      </a:endParaRPr>
                    </a:p>
                  </a:txBody>
                  <a:tcPr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0"/>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1"/>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20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2"/>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3"/>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4</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40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30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4"/>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5</a:t>
                      </a:r>
                      <a:endParaRPr kumimoji="0" lang="en-US" sz="2000" b="0" i="0" u="none" strike="noStrike" cap="none" normalizeH="0" baseline="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30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5"/>
                  </a:ext>
                </a:extLst>
              </a:tr>
              <a:tr h="411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6</a:t>
                      </a:r>
                      <a:endParaRPr kumimoji="0" lang="en-US" sz="2000" b="0" i="0" u="none" strike="noStrike" cap="none" normalizeH="0" baseline="30000" dirty="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35 digits</a:t>
                      </a:r>
                      <a:endParaRPr kumimoji="0" lang="en-US" sz="20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15 points</a:t>
                      </a:r>
                      <a:endParaRPr kumimoji="0" lang="en-US" sz="20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00"/>
                    </a:solidFill>
                  </a:tcPr>
                </a:tc>
                <a:extLst>
                  <a:ext uri="{0D108BD9-81ED-4DB2-BD59-A6C34878D82A}">
                    <a16:rowId xmlns:a16="http://schemas.microsoft.com/office/drawing/2014/main" val="10006"/>
                  </a:ext>
                </a:extLst>
              </a:tr>
            </a:tbl>
          </a:graphicData>
        </a:graphic>
      </p:graphicFrame>
      <p:sp>
        <p:nvSpPr>
          <p:cNvPr id="3" name="Rectangle 2"/>
          <p:cNvSpPr/>
          <p:nvPr/>
        </p:nvSpPr>
        <p:spPr>
          <a:xfrm rot="16200000">
            <a:off x="5746065" y="2881121"/>
            <a:ext cx="6338669" cy="246221"/>
          </a:xfrm>
          <a:prstGeom prst="rect">
            <a:avLst/>
          </a:prstGeom>
        </p:spPr>
        <p:txBody>
          <a:bodyPr wrap="square">
            <a:spAutoFit/>
          </a:bodyPr>
          <a:lstStyle/>
          <a:p>
            <a:r>
              <a:rPr lang="en-US" sz="1000" dirty="0">
                <a:solidFill>
                  <a:srgbClr val="FF9300"/>
                </a:solidFill>
              </a:rPr>
              <a:t>http://www.rti4success.org/resource/rti-implementer-series-module-2-progress-monitoring</a:t>
            </a:r>
          </a:p>
        </p:txBody>
      </p:sp>
      <p:sp>
        <p:nvSpPr>
          <p:cNvPr id="4" name="Rectangle 3"/>
          <p:cNvSpPr/>
          <p:nvPr/>
        </p:nvSpPr>
        <p:spPr>
          <a:xfrm>
            <a:off x="6490277" y="2631841"/>
            <a:ext cx="2006600" cy="2857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Maria: 2</a:t>
            </a:r>
            <a:r>
              <a:rPr lang="en-US" sz="2400" baseline="30000" dirty="0"/>
              <a:t>nd</a:t>
            </a:r>
            <a:r>
              <a:rPr lang="en-US" sz="2400" dirty="0"/>
              <a:t>-grade student using Computation</a:t>
            </a:r>
          </a:p>
        </p:txBody>
      </p:sp>
      <p:sp>
        <p:nvSpPr>
          <p:cNvPr id="7" name="Oval 6" descr="circle circling grade 2 20 digit computation"/>
          <p:cNvSpPr/>
          <p:nvPr/>
        </p:nvSpPr>
        <p:spPr>
          <a:xfrm>
            <a:off x="1714500" y="3721100"/>
            <a:ext cx="1460500" cy="4699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1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071" y="266700"/>
            <a:ext cx="8686800" cy="731520"/>
          </a:xfrm>
        </p:spPr>
        <p:txBody>
          <a:bodyPr/>
          <a:lstStyle/>
          <a:p>
            <a:r>
              <a:rPr lang="en-US" dirty="0"/>
              <a:t>Benchmark</a:t>
            </a:r>
          </a:p>
        </p:txBody>
      </p:sp>
      <p:graphicFrame>
        <p:nvGraphicFramePr>
          <p:cNvPr id="8" name="Chart 7" descr="maria's progress with goal line progress monitoring line drawn"/>
          <p:cNvGraphicFramePr/>
          <p:nvPr>
            <p:extLst>
              <p:ext uri="{D42A27DB-BD31-4B8C-83A1-F6EECF244321}">
                <p14:modId xmlns:p14="http://schemas.microsoft.com/office/powerpoint/2010/main" val="811683721"/>
              </p:ext>
            </p:extLst>
          </p:nvPr>
        </p:nvGraphicFramePr>
        <p:xfrm>
          <a:off x="228601" y="1905000"/>
          <a:ext cx="86867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312150" y="4145280"/>
            <a:ext cx="698500" cy="461665"/>
          </a:xfrm>
          <a:prstGeom prst="rect">
            <a:avLst/>
          </a:prstGeom>
          <a:noFill/>
        </p:spPr>
        <p:txBody>
          <a:bodyPr wrap="square" rtlCol="0">
            <a:spAutoFit/>
          </a:bodyPr>
          <a:lstStyle/>
          <a:p>
            <a:r>
              <a:rPr lang="en-US" sz="2400" b="1" dirty="0">
                <a:solidFill>
                  <a:srgbClr val="00B050"/>
                </a:solidFill>
              </a:rPr>
              <a:t>X</a:t>
            </a:r>
          </a:p>
        </p:txBody>
      </p:sp>
      <p:cxnSp>
        <p:nvCxnSpPr>
          <p:cNvPr id="9" name="Straight Connector 8">
            <a:extLst>
              <a:ext uri="{C183D7F6-B498-43B3-948B-1728B52AA6E4}">
                <adec:decorative xmlns:adec="http://schemas.microsoft.com/office/drawing/2017/decorative" val="1"/>
              </a:ext>
            </a:extLst>
          </p:cNvPr>
          <p:cNvCxnSpPr/>
          <p:nvPr/>
        </p:nvCxnSpPr>
        <p:spPr>
          <a:xfrm flipH="1">
            <a:off x="1346200" y="4376112"/>
            <a:ext cx="7150100" cy="932488"/>
          </a:xfrm>
          <a:prstGeom prst="line">
            <a:avLst/>
          </a:prstGeom>
          <a:ln w="3492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1" name="Rectangle 3"/>
          <p:cNvSpPr>
            <a:spLocks noGrp="1" noChangeArrowheads="1"/>
          </p:cNvSpPr>
          <p:nvPr>
            <p:ph idx="1"/>
          </p:nvPr>
        </p:nvSpPr>
        <p:spPr>
          <a:xfrm>
            <a:off x="228600" y="811434"/>
            <a:ext cx="8686800" cy="4497166"/>
          </a:xfrm>
        </p:spPr>
        <p:txBody>
          <a:bodyPr>
            <a:normAutofit/>
          </a:bodyPr>
          <a:lstStyle/>
          <a:p>
            <a:pPr marL="458788" lvl="1" indent="-457200">
              <a:buFont typeface="+mj-lt"/>
              <a:buAutoNum type="arabicPeriod" startAt="2"/>
            </a:pPr>
            <a:r>
              <a:rPr lang="en-US" dirty="0"/>
              <a:t>Mark benchmark on student graph with an X</a:t>
            </a:r>
          </a:p>
          <a:p>
            <a:pPr marL="458788" lvl="1" indent="-457200">
              <a:buFont typeface="+mj-lt"/>
              <a:buAutoNum type="arabicPeriod" startAt="2"/>
            </a:pPr>
            <a:r>
              <a:rPr lang="en-US" dirty="0"/>
              <a:t>Draw goal-line from baseline progress monitoring scores to X</a:t>
            </a:r>
          </a:p>
          <a:p>
            <a:endParaRPr lang="en-US" dirty="0"/>
          </a:p>
        </p:txBody>
      </p:sp>
    </p:spTree>
    <p:extLst>
      <p:ext uri="{BB962C8B-B14F-4D97-AF65-F5344CB8AC3E}">
        <p14:creationId xmlns:p14="http://schemas.microsoft.com/office/powerpoint/2010/main" val="42320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dissolv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1D125A68-D295-46DD-9998-1EDC7CDF2EC7}"/>
              </a:ext>
            </a:extLst>
          </p:cNvPr>
          <p:cNvSpPr>
            <a:spLocks noGrp="1"/>
          </p:cNvSpPr>
          <p:nvPr>
            <p:ph type="title"/>
          </p:nvPr>
        </p:nvSpPr>
        <p:spPr/>
        <p:txBody>
          <a:bodyPr/>
          <a:lstStyle/>
          <a:p>
            <a:r>
              <a:rPr lang="en-US" dirty="0"/>
              <a:t>Slide 98</a:t>
            </a:r>
          </a:p>
        </p:txBody>
      </p:sp>
      <p:sp>
        <p:nvSpPr>
          <p:cNvPr id="3" name="Content Placeholder 2"/>
          <p:cNvSpPr>
            <a:spLocks noGrp="1"/>
          </p:cNvSpPr>
          <p:nvPr>
            <p:ph idx="1"/>
          </p:nvPr>
        </p:nvSpPr>
        <p:spPr/>
        <p:txBody>
          <a:bodyPr/>
          <a:lstStyle/>
          <a:p>
            <a:r>
              <a:rPr lang="en-US" dirty="0"/>
              <a:t>Using Lincoln’s graph, mark the benchmark using the provided information.</a:t>
            </a:r>
          </a:p>
        </p:txBody>
      </p:sp>
      <p:sp>
        <p:nvSpPr>
          <p:cNvPr id="5" name="Title 1"/>
          <p:cNvSpPr txBox="1">
            <a:spLocks/>
          </p:cNvSpPr>
          <p:nvPr/>
        </p:nvSpPr>
        <p:spPr>
          <a:xfrm>
            <a:off x="1143000" y="256188"/>
            <a:ext cx="7772400" cy="731520"/>
          </a:xfrm>
          <a:prstGeom prst="rect">
            <a:avLst/>
          </a:prstGeom>
        </p:spPr>
        <p:txBody>
          <a:bodyPr vert="horz" lIns="91440" tIns="45720" rIns="91440" bIns="45720" rtlCol="0" anchor="t" anchorCtr="0">
            <a:normAutofit/>
          </a:bodyPr>
          <a:lstStyle>
            <a:lvl1pPr algn="l" defTabSz="914400" rtl="0" eaLnBrk="1" latinLnBrk="0" hangingPunct="1">
              <a:lnSpc>
                <a:spcPct val="110000"/>
              </a:lnSpc>
              <a:spcBef>
                <a:spcPct val="0"/>
              </a:spcBef>
              <a:buNone/>
              <a:defRPr sz="3200" b="1" kern="1200">
                <a:solidFill>
                  <a:srgbClr val="FF9300"/>
                </a:solidFill>
                <a:latin typeface="+mj-lt"/>
                <a:ea typeface="Verdana" panose="020B0604030504040204" pitchFamily="34" charset="0"/>
                <a:cs typeface="Verdana" panose="020B0604030504040204" pitchFamily="34" charset="0"/>
              </a:defRPr>
            </a:lvl1pPr>
          </a:lstStyle>
          <a:p>
            <a:r>
              <a:rPr lang="en-US" dirty="0"/>
              <a:t>Workbook Activity #8b</a:t>
            </a:r>
          </a:p>
        </p:txBody>
      </p:sp>
      <p:pic>
        <p:nvPicPr>
          <p:cNvPr id="6" name="Picture 5" descr="workbook icon"/>
          <p:cNvPicPr>
            <a:picLocks noChangeAspect="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ackgroundRemoval t="1423" b="98984" l="4904" r="95309"/>
                    </a14:imgEffect>
                  </a14:imgLayer>
                </a14:imgProps>
              </a:ext>
            </a:extLst>
          </a:blip>
          <a:stretch>
            <a:fillRect/>
          </a:stretch>
        </p:blipFill>
        <p:spPr>
          <a:xfrm>
            <a:off x="228600" y="184949"/>
            <a:ext cx="914400" cy="873998"/>
          </a:xfrm>
          <a:prstGeom prst="rect">
            <a:avLst/>
          </a:prstGeom>
        </p:spPr>
      </p:pic>
    </p:spTree>
    <p:extLst>
      <p:ext uri="{BB962C8B-B14F-4D97-AF65-F5344CB8AC3E}">
        <p14:creationId xmlns:p14="http://schemas.microsoft.com/office/powerpoint/2010/main" val="21583245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Goals</a:t>
            </a:r>
          </a:p>
        </p:txBody>
      </p:sp>
      <p:sp>
        <p:nvSpPr>
          <p:cNvPr id="3" name="Content Placeholder 2"/>
          <p:cNvSpPr>
            <a:spLocks noGrp="1"/>
          </p:cNvSpPr>
          <p:nvPr>
            <p:ph idx="1"/>
          </p:nvPr>
        </p:nvSpPr>
        <p:spPr/>
        <p:txBody>
          <a:bodyPr/>
          <a:lstStyle/>
          <a:p>
            <a:r>
              <a:rPr lang="en-US" dirty="0"/>
              <a:t>Several options for setting goals</a:t>
            </a:r>
          </a:p>
        </p:txBody>
      </p:sp>
      <p:sp>
        <p:nvSpPr>
          <p:cNvPr id="5" name="Oval 4"/>
          <p:cNvSpPr/>
          <p:nvPr/>
        </p:nvSpPr>
        <p:spPr>
          <a:xfrm>
            <a:off x="228600" y="1912775"/>
            <a:ext cx="3859795" cy="1219200"/>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Benchmark</a:t>
            </a:r>
          </a:p>
        </p:txBody>
      </p:sp>
      <p:sp>
        <p:nvSpPr>
          <p:cNvPr id="6" name="Oval 5"/>
          <p:cNvSpPr/>
          <p:nvPr/>
        </p:nvSpPr>
        <p:spPr>
          <a:xfrm>
            <a:off x="2642102" y="3036666"/>
            <a:ext cx="3859795"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Slope (ROI)</a:t>
            </a:r>
          </a:p>
        </p:txBody>
      </p:sp>
    </p:spTree>
    <p:extLst>
      <p:ext uri="{BB962C8B-B14F-4D97-AF65-F5344CB8AC3E}">
        <p14:creationId xmlns:p14="http://schemas.microsoft.com/office/powerpoint/2010/main" val="390874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CII-Ucon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CII Math">
      <a:majorFont>
        <a:latin typeface="Cambria"/>
        <a:ea typeface=""/>
        <a:cs typeface=""/>
      </a:majorFont>
      <a:minorFont>
        <a:latin typeface="Cambria Math"/>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0F050D9-9AA2-404C-B961-E0977648D0AC}" vid="{AB4D45C6-BB0D-4775-B63D-4A3801F8F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9807</TotalTime>
  <Words>4266</Words>
  <Application>Microsoft Office PowerPoint</Application>
  <PresentationFormat>On-screen Show (4:3)</PresentationFormat>
  <Paragraphs>912</Paragraphs>
  <Slides>160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160</vt:i4>
      </vt:variant>
    </vt:vector>
  </HeadingPairs>
  <TitlesOfParts>
    <vt:vector size="166" baseType="lpstr">
      <vt:lpstr>Arial</vt:lpstr>
      <vt:lpstr>Calibri</vt:lpstr>
      <vt:lpstr>Cambria</vt:lpstr>
      <vt:lpstr>Cambria Math</vt:lpstr>
      <vt:lpstr>Wingdings</vt:lpstr>
      <vt:lpstr>NCII-Uconn</vt:lpstr>
      <vt:lpstr>Module 2</vt:lpstr>
      <vt:lpstr>Slide 2</vt:lpstr>
      <vt:lpstr>Objectives</vt:lpstr>
      <vt:lpstr>Activities</vt:lpstr>
      <vt:lpstr>Activities</vt:lpstr>
      <vt:lpstr>Activities</vt:lpstr>
      <vt:lpstr>Reading</vt:lpstr>
      <vt:lpstr>Classroom Application</vt:lpstr>
      <vt:lpstr>Slide 9</vt:lpstr>
      <vt:lpstr>Welcome!</vt:lpstr>
      <vt:lpstr>Slide 11</vt:lpstr>
      <vt:lpstr>What are the different types of assessments used to monitor student progress in mathematics within DBI?</vt:lpstr>
      <vt:lpstr>Part 1 Objectives</vt:lpstr>
      <vt:lpstr>Where Are We?</vt:lpstr>
      <vt:lpstr>Formative Assessment</vt:lpstr>
      <vt:lpstr>Progress Monitoring Measures</vt:lpstr>
      <vt:lpstr>Progress Monitoring Measures</vt:lpstr>
      <vt:lpstr>Progress Monitoring Measures</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Formative Assessment</vt:lpstr>
      <vt:lpstr>Slide 28</vt:lpstr>
      <vt:lpstr>Diagnostic Assessment</vt:lpstr>
      <vt:lpstr>Diagnostic Assessment</vt:lpstr>
      <vt:lpstr>Diagnostic Assessment</vt:lpstr>
      <vt:lpstr>Diagnostic Assessment</vt:lpstr>
      <vt:lpstr>Diagnostic Assessment</vt:lpstr>
      <vt:lpstr>Diagnostic Assessment</vt:lpstr>
      <vt:lpstr>Slide 35</vt:lpstr>
      <vt:lpstr>Summative Assessment</vt:lpstr>
      <vt:lpstr>Slide 37</vt:lpstr>
      <vt:lpstr>A Few Considerations</vt:lpstr>
      <vt:lpstr>Part 1’s Checklist: What are the different types of assessments used to monitor student progress in mathematics within DBI?</vt:lpstr>
      <vt:lpstr>Slide 40</vt:lpstr>
      <vt:lpstr>How do you administer progress monitoring measures with fidelity?</vt:lpstr>
      <vt:lpstr>Part 2 Objectives</vt:lpstr>
      <vt:lpstr>Where Are We?</vt:lpstr>
      <vt:lpstr>Progress Monitoring</vt:lpstr>
      <vt:lpstr>What is Progress Monitoring?</vt:lpstr>
      <vt:lpstr>Where to Find Progress Monitoring Measures?</vt:lpstr>
      <vt:lpstr>Progress Monitoring Suggestions</vt:lpstr>
      <vt:lpstr>Progress Monitoring Considerations</vt:lpstr>
      <vt:lpstr>Early Numeracy Measures</vt:lpstr>
      <vt:lpstr>Number Identification</vt:lpstr>
      <vt:lpstr>Number Identification</vt:lpstr>
      <vt:lpstr>Number Identification</vt:lpstr>
      <vt:lpstr>Slide 53</vt:lpstr>
      <vt:lpstr>Quantity Discrimination</vt:lpstr>
      <vt:lpstr>Quantity Discrimination</vt:lpstr>
      <vt:lpstr>Quantity Discrimination</vt:lpstr>
      <vt:lpstr>Slide 57</vt:lpstr>
      <vt:lpstr>Missing Number</vt:lpstr>
      <vt:lpstr>Quantity Discrimination</vt:lpstr>
      <vt:lpstr>Missing Number</vt:lpstr>
      <vt:lpstr>Slide 61</vt:lpstr>
      <vt:lpstr>Slide 62</vt:lpstr>
      <vt:lpstr>Computation Measure</vt:lpstr>
      <vt:lpstr>Computation</vt:lpstr>
      <vt:lpstr>Computation</vt:lpstr>
      <vt:lpstr>Computation</vt:lpstr>
      <vt:lpstr>Slide 67</vt:lpstr>
      <vt:lpstr>Concepts and Applications Measure</vt:lpstr>
      <vt:lpstr>Concepts and Applications</vt:lpstr>
      <vt:lpstr>Concepts and Applications</vt:lpstr>
      <vt:lpstr>Concepts and Applications</vt:lpstr>
      <vt:lpstr>Slide 72</vt:lpstr>
      <vt:lpstr>To Review</vt:lpstr>
      <vt:lpstr>To Review</vt:lpstr>
      <vt:lpstr>To Review</vt:lpstr>
      <vt:lpstr>Slide 76</vt:lpstr>
      <vt:lpstr>To Review</vt:lpstr>
      <vt:lpstr>Part 2’s Checklist: How do you administer progress monitoring measures with fidelity?</vt:lpstr>
      <vt:lpstr>Journal Entry</vt:lpstr>
      <vt:lpstr>Slide 80</vt:lpstr>
      <vt:lpstr>How do you interpret progress monitoring scores?</vt:lpstr>
      <vt:lpstr>Part 3 Objectives</vt:lpstr>
      <vt:lpstr>Where Are We?</vt:lpstr>
      <vt:lpstr>Decision Making</vt:lpstr>
      <vt:lpstr>Graphing</vt:lpstr>
      <vt:lpstr>Graphing</vt:lpstr>
      <vt:lpstr>Slide 87</vt:lpstr>
      <vt:lpstr>Slide 88</vt:lpstr>
      <vt:lpstr>Slide 89</vt:lpstr>
      <vt:lpstr>Slide 90</vt:lpstr>
      <vt:lpstr>Setting Goals</vt:lpstr>
      <vt:lpstr>Setting Goals</vt:lpstr>
      <vt:lpstr>Setting Goals</vt:lpstr>
      <vt:lpstr>Slide 94</vt:lpstr>
      <vt:lpstr>Slide 95</vt:lpstr>
      <vt:lpstr>Slide 96</vt:lpstr>
      <vt:lpstr>Benchmark</vt:lpstr>
      <vt:lpstr>Slide 98</vt:lpstr>
      <vt:lpstr>Setting Goals</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Setting Goals</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To Review</vt:lpstr>
      <vt:lpstr>Determining Response</vt:lpstr>
      <vt:lpstr>Determining Response</vt:lpstr>
      <vt:lpstr>Determining Response</vt:lpstr>
      <vt:lpstr>Determining Response</vt:lpstr>
      <vt:lpstr>Determining Response</vt:lpstr>
      <vt:lpstr>Determining Response</vt:lpstr>
      <vt:lpstr>Determining Response</vt:lpstr>
      <vt:lpstr>Determining Response</vt:lpstr>
      <vt:lpstr>Slide 135</vt:lpstr>
      <vt:lpstr>Determining Response</vt:lpstr>
      <vt:lpstr>Determining Response</vt:lpstr>
      <vt:lpstr>Determining Response</vt:lpstr>
      <vt:lpstr>Determining Response</vt:lpstr>
      <vt:lpstr>Determining Response</vt:lpstr>
      <vt:lpstr>Determining Response</vt:lpstr>
      <vt:lpstr>Determining Response</vt:lpstr>
      <vt:lpstr>Slide 143</vt:lpstr>
      <vt:lpstr>To Review</vt:lpstr>
      <vt:lpstr>To Review</vt:lpstr>
      <vt:lpstr>Part 3’s Checklist: How do you interpret progress monitoring scores?</vt:lpstr>
      <vt:lpstr>Discussion Board</vt:lpstr>
      <vt:lpstr>Slide 148</vt:lpstr>
      <vt:lpstr>Objectives</vt:lpstr>
      <vt:lpstr>Slide 150</vt:lpstr>
      <vt:lpstr>Parts 1 and 2</vt:lpstr>
      <vt:lpstr>Part 1’s Checklist: What are the different types of assessments used to monitor student progress in mathematics within DBI?</vt:lpstr>
      <vt:lpstr>Part 2’s Checklist: How do you administer progress monitoring measures with fidelity?</vt:lpstr>
      <vt:lpstr>Part 3</vt:lpstr>
      <vt:lpstr>Part 3’s Checklist: How do you interpret progress monitoring scores?</vt:lpstr>
      <vt:lpstr>Classroom Application</vt:lpstr>
      <vt:lpstr>Looking Ahead</vt:lpstr>
      <vt:lpstr>Slide 158</vt:lpstr>
      <vt:lpstr>Module 3</vt:lpstr>
      <vt:lpstr>See You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Explicit Instructional Delivery: Modeling Learning</dc:title>
  <dc:creator>Devin Kearns</dc:creator>
  <cp:lastModifiedBy>Peterson, Amy</cp:lastModifiedBy>
  <cp:revision>401</cp:revision>
  <dcterms:created xsi:type="dcterms:W3CDTF">2016-08-16T05:11:43Z</dcterms:created>
  <dcterms:modified xsi:type="dcterms:W3CDTF">2019-08-29T12:17:53Z</dcterms:modified>
</cp:coreProperties>
</file>