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2" r:id="rId2"/>
    <p:sldMasterId id="2147483674" r:id="rId3"/>
    <p:sldMasterId id="2147483676" r:id="rId4"/>
    <p:sldMasterId id="2147483678" r:id="rId5"/>
    <p:sldMasterId id="2147483680" r:id="rId6"/>
    <p:sldMasterId id="2147483682" r:id="rId7"/>
  </p:sldMasterIdLst>
  <p:notesMasterIdLst>
    <p:notesMasterId r:id="rId74"/>
  </p:notesMasterIdLst>
  <p:sldIdLst>
    <p:sldId id="257" r:id="rId8"/>
    <p:sldId id="340" r:id="rId9"/>
    <p:sldId id="335" r:id="rId10"/>
    <p:sldId id="259" r:id="rId11"/>
    <p:sldId id="260" r:id="rId12"/>
    <p:sldId id="306" r:id="rId13"/>
    <p:sldId id="307" r:id="rId14"/>
    <p:sldId id="305" r:id="rId15"/>
    <p:sldId id="304" r:id="rId16"/>
    <p:sldId id="311" r:id="rId17"/>
    <p:sldId id="312" r:id="rId18"/>
    <p:sldId id="313" r:id="rId19"/>
    <p:sldId id="314" r:id="rId20"/>
    <p:sldId id="315" r:id="rId21"/>
    <p:sldId id="316" r:id="rId22"/>
    <p:sldId id="317" r:id="rId23"/>
    <p:sldId id="318" r:id="rId24"/>
    <p:sldId id="319" r:id="rId25"/>
    <p:sldId id="320" r:id="rId26"/>
    <p:sldId id="325" r:id="rId27"/>
    <p:sldId id="333" r:id="rId28"/>
    <p:sldId id="334" r:id="rId29"/>
    <p:sldId id="327" r:id="rId30"/>
    <p:sldId id="326" r:id="rId31"/>
    <p:sldId id="328" r:id="rId32"/>
    <p:sldId id="329" r:id="rId33"/>
    <p:sldId id="330" r:id="rId34"/>
    <p:sldId id="331" r:id="rId35"/>
    <p:sldId id="332" r:id="rId36"/>
    <p:sldId id="261" r:id="rId37"/>
    <p:sldId id="262" r:id="rId38"/>
    <p:sldId id="263" r:id="rId39"/>
    <p:sldId id="264" r:id="rId40"/>
    <p:sldId id="265" r:id="rId41"/>
    <p:sldId id="266" r:id="rId42"/>
    <p:sldId id="268" r:id="rId43"/>
    <p:sldId id="269" r:id="rId44"/>
    <p:sldId id="270" r:id="rId45"/>
    <p:sldId id="271" r:id="rId46"/>
    <p:sldId id="272" r:id="rId47"/>
    <p:sldId id="273" r:id="rId48"/>
    <p:sldId id="274" r:id="rId49"/>
    <p:sldId id="276" r:id="rId50"/>
    <p:sldId id="278" r:id="rId51"/>
    <p:sldId id="279" r:id="rId52"/>
    <p:sldId id="280" r:id="rId53"/>
    <p:sldId id="281" r:id="rId54"/>
    <p:sldId id="283" r:id="rId55"/>
    <p:sldId id="284" r:id="rId56"/>
    <p:sldId id="285" r:id="rId57"/>
    <p:sldId id="288" r:id="rId58"/>
    <p:sldId id="289" r:id="rId59"/>
    <p:sldId id="291" r:id="rId60"/>
    <p:sldId id="302" r:id="rId61"/>
    <p:sldId id="295" r:id="rId62"/>
    <p:sldId id="296" r:id="rId63"/>
    <p:sldId id="297" r:id="rId64"/>
    <p:sldId id="298" r:id="rId65"/>
    <p:sldId id="299" r:id="rId66"/>
    <p:sldId id="300" r:id="rId67"/>
    <p:sldId id="301" r:id="rId68"/>
    <p:sldId id="308" r:id="rId69"/>
    <p:sldId id="309" r:id="rId70"/>
    <p:sldId id="337" r:id="rId71"/>
    <p:sldId id="338" r:id="rId72"/>
    <p:sldId id="33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rley, Robin" initials="R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6377" autoAdjust="0"/>
  </p:normalViewPr>
  <p:slideViewPr>
    <p:cSldViewPr snapToGrid="0" snapToObjects="1">
      <p:cViewPr varScale="1">
        <p:scale>
          <a:sx n="79" d="100"/>
          <a:sy n="79" d="100"/>
        </p:scale>
        <p:origin x="-11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78C26-575A-4A04-AD98-493A9DFEFC0A}"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en-US"/>
        </a:p>
      </dgm:t>
    </dgm:pt>
    <dgm:pt modelId="{028AD187-4D2C-4A2C-BFB1-804B1BFF05F5}">
      <dgm:prSet phldrT="[Text]" custT="1"/>
      <dgm:spPr/>
      <dgm:t>
        <a:bodyPr/>
        <a:lstStyle/>
        <a:p>
          <a:r>
            <a:rPr lang="en-US" sz="2000" dirty="0" smtClean="0"/>
            <a:t>1. </a:t>
          </a:r>
          <a:r>
            <a:rPr lang="en-US" sz="1800" dirty="0" smtClean="0"/>
            <a:t>Secondary intervention program, delivered with greater intensity </a:t>
          </a:r>
          <a:endParaRPr lang="en-US" sz="1800" dirty="0"/>
        </a:p>
      </dgm:t>
    </dgm:pt>
    <dgm:pt modelId="{49D930C6-5BF0-4D99-9BE8-CD2B540DDC99}" type="parTrans" cxnId="{B2A6C89A-66EC-4801-8224-70B8DD4EF530}">
      <dgm:prSet/>
      <dgm:spPr/>
      <dgm:t>
        <a:bodyPr/>
        <a:lstStyle/>
        <a:p>
          <a:endParaRPr lang="en-US"/>
        </a:p>
      </dgm:t>
    </dgm:pt>
    <dgm:pt modelId="{BBBDA867-1E03-4E59-9F92-DEE1F4C9BC0B}" type="sibTrans" cxnId="{B2A6C89A-66EC-4801-8224-70B8DD4EF530}">
      <dgm:prSet/>
      <dgm:spPr/>
      <dgm:t>
        <a:bodyPr/>
        <a:lstStyle/>
        <a:p>
          <a:endParaRPr lang="en-US" dirty="0"/>
        </a:p>
      </dgm:t>
    </dgm:pt>
    <dgm:pt modelId="{1A7ABE2E-9FA6-488D-A590-6BD2084AC9A4}">
      <dgm:prSet phldrT="[Text]" custT="1"/>
      <dgm:spPr/>
      <dgm:t>
        <a:bodyPr/>
        <a:lstStyle/>
        <a:p>
          <a:r>
            <a:rPr lang="en-US" sz="1800" dirty="0" smtClean="0"/>
            <a:t>3. Informal diagnostic assessment </a:t>
          </a:r>
          <a:endParaRPr lang="en-US" sz="1800" dirty="0"/>
        </a:p>
      </dgm:t>
    </dgm:pt>
    <dgm:pt modelId="{EE1B0FF6-5305-4DA4-977E-C857A6F84495}" type="parTrans" cxnId="{D81EC551-FACE-423B-B1B9-280105DC6A13}">
      <dgm:prSet/>
      <dgm:spPr/>
      <dgm:t>
        <a:bodyPr/>
        <a:lstStyle/>
        <a:p>
          <a:endParaRPr lang="en-US"/>
        </a:p>
      </dgm:t>
    </dgm:pt>
    <dgm:pt modelId="{EB4A279D-F8AE-4E4C-B289-29A94EE8F581}" type="sibTrans" cxnId="{D81EC551-FACE-423B-B1B9-280105DC6A13}">
      <dgm:prSet/>
      <dgm:spPr/>
      <dgm:t>
        <a:bodyPr/>
        <a:lstStyle/>
        <a:p>
          <a:endParaRPr lang="en-US" dirty="0"/>
        </a:p>
      </dgm:t>
    </dgm:pt>
    <dgm:pt modelId="{EF8A92DF-3BF0-4056-B4A5-8E9B544AF534}">
      <dgm:prSet phldrT="[Text]" custT="1"/>
      <dgm:spPr/>
      <dgm:t>
        <a:bodyPr/>
        <a:lstStyle/>
        <a:p>
          <a:r>
            <a:rPr lang="en-US" sz="1800" dirty="0" smtClean="0"/>
            <a:t>4. Adaptation</a:t>
          </a:r>
          <a:endParaRPr lang="en-US" sz="1800" dirty="0"/>
        </a:p>
      </dgm:t>
    </dgm:pt>
    <dgm:pt modelId="{C038AA4C-D413-4380-B24E-420AF5BE4592}" type="parTrans" cxnId="{379C055A-8714-4F4C-A3EA-DDE1AC35EC95}">
      <dgm:prSet/>
      <dgm:spPr/>
      <dgm:t>
        <a:bodyPr/>
        <a:lstStyle/>
        <a:p>
          <a:endParaRPr lang="en-US"/>
        </a:p>
      </dgm:t>
    </dgm:pt>
    <dgm:pt modelId="{E95EA4C8-EFCD-43C4-B2F4-C9E2C2530753}" type="sibTrans" cxnId="{379C055A-8714-4F4C-A3EA-DDE1AC35EC95}">
      <dgm:prSet/>
      <dgm:spPr/>
      <dgm:t>
        <a:bodyPr/>
        <a:lstStyle/>
        <a:p>
          <a:endParaRPr lang="en-US" dirty="0"/>
        </a:p>
      </dgm:t>
    </dgm:pt>
    <dgm:pt modelId="{EF5F0743-A797-423A-B464-4FFBEBFD17FC}">
      <dgm:prSet custT="1"/>
      <dgm:spPr/>
      <dgm:t>
        <a:bodyPr/>
        <a:lstStyle/>
        <a:p>
          <a:r>
            <a:rPr lang="en-US" sz="1800" dirty="0" smtClean="0"/>
            <a:t>2. Progress monitoring</a:t>
          </a:r>
          <a:endParaRPr lang="en-US" sz="1800" dirty="0"/>
        </a:p>
      </dgm:t>
    </dgm:pt>
    <dgm:pt modelId="{D5CA4352-A911-45FA-931A-DF1738ED7276}" type="parTrans" cxnId="{4233C2E7-1ACD-429E-96DB-6D4E4EEA82DD}">
      <dgm:prSet/>
      <dgm:spPr/>
      <dgm:t>
        <a:bodyPr/>
        <a:lstStyle/>
        <a:p>
          <a:endParaRPr lang="en-US"/>
        </a:p>
      </dgm:t>
    </dgm:pt>
    <dgm:pt modelId="{7FA9383F-98F5-40E9-98B5-B5DE7898CEE1}" type="sibTrans" cxnId="{4233C2E7-1ACD-429E-96DB-6D4E4EEA82DD}">
      <dgm:prSet/>
      <dgm:spPr/>
      <dgm:t>
        <a:bodyPr/>
        <a:lstStyle/>
        <a:p>
          <a:endParaRPr lang="en-US" dirty="0"/>
        </a:p>
      </dgm:t>
    </dgm:pt>
    <dgm:pt modelId="{1CF355A2-379D-4941-B8B0-764632DE305E}">
      <dgm:prSet phldrT="[Text]" custT="1"/>
      <dgm:spPr/>
      <dgm:t>
        <a:bodyPr/>
        <a:lstStyle/>
        <a:p>
          <a:r>
            <a:rPr lang="en-US" sz="1600" dirty="0" smtClean="0"/>
            <a:t>5. Continuous progress monitoring with adaptations occurring as needed to ensure adequate progress</a:t>
          </a:r>
          <a:endParaRPr lang="en-US" sz="1600" dirty="0"/>
        </a:p>
      </dgm:t>
    </dgm:pt>
    <dgm:pt modelId="{8488D2C1-7B1E-4C5C-98F8-02805B80CEFE}" type="parTrans" cxnId="{02DD3909-16D8-48DF-8E10-B1FD16E7F22C}">
      <dgm:prSet/>
      <dgm:spPr/>
      <dgm:t>
        <a:bodyPr/>
        <a:lstStyle/>
        <a:p>
          <a:endParaRPr lang="en-US"/>
        </a:p>
      </dgm:t>
    </dgm:pt>
    <dgm:pt modelId="{33D785C1-C064-43BB-BA8F-A642928C2A78}" type="sibTrans" cxnId="{02DD3909-16D8-48DF-8E10-B1FD16E7F22C}">
      <dgm:prSet/>
      <dgm:spPr/>
      <dgm:t>
        <a:bodyPr/>
        <a:lstStyle/>
        <a:p>
          <a:endParaRPr lang="en-US"/>
        </a:p>
      </dgm:t>
    </dgm:pt>
    <dgm:pt modelId="{BA5661CC-729C-443E-A42F-F0383505B61A}" type="pres">
      <dgm:prSet presAssocID="{6C778C26-575A-4A04-AD98-493A9DFEFC0A}" presName="outerComposite" presStyleCnt="0">
        <dgm:presLayoutVars>
          <dgm:chMax val="5"/>
          <dgm:dir/>
          <dgm:resizeHandles val="exact"/>
        </dgm:presLayoutVars>
      </dgm:prSet>
      <dgm:spPr/>
      <dgm:t>
        <a:bodyPr/>
        <a:lstStyle/>
        <a:p>
          <a:endParaRPr lang="en-US"/>
        </a:p>
      </dgm:t>
    </dgm:pt>
    <dgm:pt modelId="{3F0A4554-BADD-4C84-BBB0-C73CD62AE305}" type="pres">
      <dgm:prSet presAssocID="{6C778C26-575A-4A04-AD98-493A9DFEFC0A}" presName="dummyMaxCanvas" presStyleCnt="0">
        <dgm:presLayoutVars/>
      </dgm:prSet>
      <dgm:spPr/>
    </dgm:pt>
    <dgm:pt modelId="{607F0716-EFED-4AEE-BB1C-B4F9460F4FC3}" type="pres">
      <dgm:prSet presAssocID="{6C778C26-575A-4A04-AD98-493A9DFEFC0A}" presName="FiveNodes_1" presStyleLbl="node1" presStyleIdx="0" presStyleCnt="5">
        <dgm:presLayoutVars>
          <dgm:bulletEnabled val="1"/>
        </dgm:presLayoutVars>
      </dgm:prSet>
      <dgm:spPr/>
      <dgm:t>
        <a:bodyPr/>
        <a:lstStyle/>
        <a:p>
          <a:endParaRPr lang="en-US"/>
        </a:p>
      </dgm:t>
    </dgm:pt>
    <dgm:pt modelId="{E32B021D-2373-4F12-AB8C-DBAB5B733459}" type="pres">
      <dgm:prSet presAssocID="{6C778C26-575A-4A04-AD98-493A9DFEFC0A}" presName="FiveNodes_2" presStyleLbl="node1" presStyleIdx="1" presStyleCnt="5">
        <dgm:presLayoutVars>
          <dgm:bulletEnabled val="1"/>
        </dgm:presLayoutVars>
      </dgm:prSet>
      <dgm:spPr/>
      <dgm:t>
        <a:bodyPr/>
        <a:lstStyle/>
        <a:p>
          <a:endParaRPr lang="en-US"/>
        </a:p>
      </dgm:t>
    </dgm:pt>
    <dgm:pt modelId="{C4B970EF-C7A8-4BF3-9963-0772AA3670E5}" type="pres">
      <dgm:prSet presAssocID="{6C778C26-575A-4A04-AD98-493A9DFEFC0A}" presName="FiveNodes_3" presStyleLbl="node1" presStyleIdx="2" presStyleCnt="5">
        <dgm:presLayoutVars>
          <dgm:bulletEnabled val="1"/>
        </dgm:presLayoutVars>
      </dgm:prSet>
      <dgm:spPr/>
      <dgm:t>
        <a:bodyPr/>
        <a:lstStyle/>
        <a:p>
          <a:endParaRPr lang="en-US"/>
        </a:p>
      </dgm:t>
    </dgm:pt>
    <dgm:pt modelId="{E35FE8A7-3899-4D94-BA47-1A05176AEB69}" type="pres">
      <dgm:prSet presAssocID="{6C778C26-575A-4A04-AD98-493A9DFEFC0A}" presName="FiveNodes_4" presStyleLbl="node1" presStyleIdx="3" presStyleCnt="5">
        <dgm:presLayoutVars>
          <dgm:bulletEnabled val="1"/>
        </dgm:presLayoutVars>
      </dgm:prSet>
      <dgm:spPr/>
      <dgm:t>
        <a:bodyPr/>
        <a:lstStyle/>
        <a:p>
          <a:endParaRPr lang="en-US"/>
        </a:p>
      </dgm:t>
    </dgm:pt>
    <dgm:pt modelId="{E0E51B2E-7D63-4346-8A39-C15F4B49CF5D}" type="pres">
      <dgm:prSet presAssocID="{6C778C26-575A-4A04-AD98-493A9DFEFC0A}" presName="FiveNodes_5" presStyleLbl="node1" presStyleIdx="4" presStyleCnt="5">
        <dgm:presLayoutVars>
          <dgm:bulletEnabled val="1"/>
        </dgm:presLayoutVars>
      </dgm:prSet>
      <dgm:spPr/>
      <dgm:t>
        <a:bodyPr/>
        <a:lstStyle/>
        <a:p>
          <a:endParaRPr lang="en-US"/>
        </a:p>
      </dgm:t>
    </dgm:pt>
    <dgm:pt modelId="{088E0F62-2266-4E2D-8A50-4CD7D91BE7AA}" type="pres">
      <dgm:prSet presAssocID="{6C778C26-575A-4A04-AD98-493A9DFEFC0A}" presName="FiveConn_1-2" presStyleLbl="fgAccFollowNode1" presStyleIdx="0" presStyleCnt="4">
        <dgm:presLayoutVars>
          <dgm:bulletEnabled val="1"/>
        </dgm:presLayoutVars>
      </dgm:prSet>
      <dgm:spPr/>
      <dgm:t>
        <a:bodyPr/>
        <a:lstStyle/>
        <a:p>
          <a:endParaRPr lang="en-US"/>
        </a:p>
      </dgm:t>
    </dgm:pt>
    <dgm:pt modelId="{D570F263-29DC-40B5-AB23-5A55F2E32115}" type="pres">
      <dgm:prSet presAssocID="{6C778C26-575A-4A04-AD98-493A9DFEFC0A}" presName="FiveConn_2-3" presStyleLbl="fgAccFollowNode1" presStyleIdx="1" presStyleCnt="4">
        <dgm:presLayoutVars>
          <dgm:bulletEnabled val="1"/>
        </dgm:presLayoutVars>
      </dgm:prSet>
      <dgm:spPr/>
      <dgm:t>
        <a:bodyPr/>
        <a:lstStyle/>
        <a:p>
          <a:endParaRPr lang="en-US"/>
        </a:p>
      </dgm:t>
    </dgm:pt>
    <dgm:pt modelId="{7A0012A6-2778-4DD5-A337-135E7CDAD713}" type="pres">
      <dgm:prSet presAssocID="{6C778C26-575A-4A04-AD98-493A9DFEFC0A}" presName="FiveConn_3-4" presStyleLbl="fgAccFollowNode1" presStyleIdx="2" presStyleCnt="4">
        <dgm:presLayoutVars>
          <dgm:bulletEnabled val="1"/>
        </dgm:presLayoutVars>
      </dgm:prSet>
      <dgm:spPr/>
      <dgm:t>
        <a:bodyPr/>
        <a:lstStyle/>
        <a:p>
          <a:endParaRPr lang="en-US"/>
        </a:p>
      </dgm:t>
    </dgm:pt>
    <dgm:pt modelId="{A2B2110E-B584-4180-9715-B68601AF3B51}" type="pres">
      <dgm:prSet presAssocID="{6C778C26-575A-4A04-AD98-493A9DFEFC0A}" presName="FiveConn_4-5" presStyleLbl="fgAccFollowNode1" presStyleIdx="3" presStyleCnt="4">
        <dgm:presLayoutVars>
          <dgm:bulletEnabled val="1"/>
        </dgm:presLayoutVars>
      </dgm:prSet>
      <dgm:spPr/>
      <dgm:t>
        <a:bodyPr/>
        <a:lstStyle/>
        <a:p>
          <a:endParaRPr lang="en-US"/>
        </a:p>
      </dgm:t>
    </dgm:pt>
    <dgm:pt modelId="{C0785104-5926-4A28-B6F0-BF5E015CFA68}" type="pres">
      <dgm:prSet presAssocID="{6C778C26-575A-4A04-AD98-493A9DFEFC0A}" presName="FiveNodes_1_text" presStyleLbl="node1" presStyleIdx="4" presStyleCnt="5">
        <dgm:presLayoutVars>
          <dgm:bulletEnabled val="1"/>
        </dgm:presLayoutVars>
      </dgm:prSet>
      <dgm:spPr/>
      <dgm:t>
        <a:bodyPr/>
        <a:lstStyle/>
        <a:p>
          <a:endParaRPr lang="en-US"/>
        </a:p>
      </dgm:t>
    </dgm:pt>
    <dgm:pt modelId="{A1206C6C-011D-4BD4-A6E5-A6C4187EABF2}" type="pres">
      <dgm:prSet presAssocID="{6C778C26-575A-4A04-AD98-493A9DFEFC0A}" presName="FiveNodes_2_text" presStyleLbl="node1" presStyleIdx="4" presStyleCnt="5">
        <dgm:presLayoutVars>
          <dgm:bulletEnabled val="1"/>
        </dgm:presLayoutVars>
      </dgm:prSet>
      <dgm:spPr/>
      <dgm:t>
        <a:bodyPr/>
        <a:lstStyle/>
        <a:p>
          <a:endParaRPr lang="en-US"/>
        </a:p>
      </dgm:t>
    </dgm:pt>
    <dgm:pt modelId="{BC762FC4-5314-4EC5-B503-02D2EC47BC00}" type="pres">
      <dgm:prSet presAssocID="{6C778C26-575A-4A04-AD98-493A9DFEFC0A}" presName="FiveNodes_3_text" presStyleLbl="node1" presStyleIdx="4" presStyleCnt="5">
        <dgm:presLayoutVars>
          <dgm:bulletEnabled val="1"/>
        </dgm:presLayoutVars>
      </dgm:prSet>
      <dgm:spPr/>
      <dgm:t>
        <a:bodyPr/>
        <a:lstStyle/>
        <a:p>
          <a:endParaRPr lang="en-US"/>
        </a:p>
      </dgm:t>
    </dgm:pt>
    <dgm:pt modelId="{C4958DF5-FEFD-4B0E-91DF-C786D241264B}" type="pres">
      <dgm:prSet presAssocID="{6C778C26-575A-4A04-AD98-493A9DFEFC0A}" presName="FiveNodes_4_text" presStyleLbl="node1" presStyleIdx="4" presStyleCnt="5">
        <dgm:presLayoutVars>
          <dgm:bulletEnabled val="1"/>
        </dgm:presLayoutVars>
      </dgm:prSet>
      <dgm:spPr/>
      <dgm:t>
        <a:bodyPr/>
        <a:lstStyle/>
        <a:p>
          <a:endParaRPr lang="en-US"/>
        </a:p>
      </dgm:t>
    </dgm:pt>
    <dgm:pt modelId="{EC56EF57-0E77-460B-BAD6-55BE9D9891DF}" type="pres">
      <dgm:prSet presAssocID="{6C778C26-575A-4A04-AD98-493A9DFEFC0A}" presName="FiveNodes_5_text" presStyleLbl="node1" presStyleIdx="4" presStyleCnt="5">
        <dgm:presLayoutVars>
          <dgm:bulletEnabled val="1"/>
        </dgm:presLayoutVars>
      </dgm:prSet>
      <dgm:spPr/>
      <dgm:t>
        <a:bodyPr/>
        <a:lstStyle/>
        <a:p>
          <a:endParaRPr lang="en-US"/>
        </a:p>
      </dgm:t>
    </dgm:pt>
  </dgm:ptLst>
  <dgm:cxnLst>
    <dgm:cxn modelId="{686680B2-3157-464B-BC37-E86471F86474}" type="presOf" srcId="{EF8A92DF-3BF0-4056-B4A5-8E9B544AF534}" destId="{C4958DF5-FEFD-4B0E-91DF-C786D241264B}" srcOrd="1" destOrd="0" presId="urn:microsoft.com/office/officeart/2005/8/layout/vProcess5"/>
    <dgm:cxn modelId="{DED8B5E1-FA5B-4A02-95FE-EF304254F8A5}" type="presOf" srcId="{1CF355A2-379D-4941-B8B0-764632DE305E}" destId="{E0E51B2E-7D63-4346-8A39-C15F4B49CF5D}" srcOrd="0" destOrd="0" presId="urn:microsoft.com/office/officeart/2005/8/layout/vProcess5"/>
    <dgm:cxn modelId="{8DC49BAE-6060-424B-AE68-35C79613A5D4}" type="presOf" srcId="{EF5F0743-A797-423A-B464-4FFBEBFD17FC}" destId="{E32B021D-2373-4F12-AB8C-DBAB5B733459}" srcOrd="0" destOrd="0" presId="urn:microsoft.com/office/officeart/2005/8/layout/vProcess5"/>
    <dgm:cxn modelId="{22137BC4-C95E-4620-9FDE-A4DBBED5140E}" type="presOf" srcId="{028AD187-4D2C-4A2C-BFB1-804B1BFF05F5}" destId="{C0785104-5926-4A28-B6F0-BF5E015CFA68}" srcOrd="1" destOrd="0" presId="urn:microsoft.com/office/officeart/2005/8/layout/vProcess5"/>
    <dgm:cxn modelId="{FED0AF26-F901-481D-81B5-5CBC2BCB16D6}" type="presOf" srcId="{6C778C26-575A-4A04-AD98-493A9DFEFC0A}" destId="{BA5661CC-729C-443E-A42F-F0383505B61A}" srcOrd="0" destOrd="0" presId="urn:microsoft.com/office/officeart/2005/8/layout/vProcess5"/>
    <dgm:cxn modelId="{B2A6C89A-66EC-4801-8224-70B8DD4EF530}" srcId="{6C778C26-575A-4A04-AD98-493A9DFEFC0A}" destId="{028AD187-4D2C-4A2C-BFB1-804B1BFF05F5}" srcOrd="0" destOrd="0" parTransId="{49D930C6-5BF0-4D99-9BE8-CD2B540DDC99}" sibTransId="{BBBDA867-1E03-4E59-9F92-DEE1F4C9BC0B}"/>
    <dgm:cxn modelId="{F47FF112-BE0A-4D58-89C1-DE4FCC180695}" type="presOf" srcId="{1CF355A2-379D-4941-B8B0-764632DE305E}" destId="{EC56EF57-0E77-460B-BAD6-55BE9D9891DF}" srcOrd="1" destOrd="0" presId="urn:microsoft.com/office/officeart/2005/8/layout/vProcess5"/>
    <dgm:cxn modelId="{CCE751D7-D782-4C04-B1B1-723D97A4CEB2}" type="presOf" srcId="{7FA9383F-98F5-40E9-98B5-B5DE7898CEE1}" destId="{D570F263-29DC-40B5-AB23-5A55F2E32115}" srcOrd="0" destOrd="0" presId="urn:microsoft.com/office/officeart/2005/8/layout/vProcess5"/>
    <dgm:cxn modelId="{8135C437-3199-4E64-AAFC-2F2C22DC705D}" type="presOf" srcId="{EF8A92DF-3BF0-4056-B4A5-8E9B544AF534}" destId="{E35FE8A7-3899-4D94-BA47-1A05176AEB69}" srcOrd="0" destOrd="0" presId="urn:microsoft.com/office/officeart/2005/8/layout/vProcess5"/>
    <dgm:cxn modelId="{4233C2E7-1ACD-429E-96DB-6D4E4EEA82DD}" srcId="{6C778C26-575A-4A04-AD98-493A9DFEFC0A}" destId="{EF5F0743-A797-423A-B464-4FFBEBFD17FC}" srcOrd="1" destOrd="0" parTransId="{D5CA4352-A911-45FA-931A-DF1738ED7276}" sibTransId="{7FA9383F-98F5-40E9-98B5-B5DE7898CEE1}"/>
    <dgm:cxn modelId="{838F5514-FB42-4FFB-B739-2D78DC452ABB}" type="presOf" srcId="{E95EA4C8-EFCD-43C4-B2F4-C9E2C2530753}" destId="{A2B2110E-B584-4180-9715-B68601AF3B51}" srcOrd="0" destOrd="0" presId="urn:microsoft.com/office/officeart/2005/8/layout/vProcess5"/>
    <dgm:cxn modelId="{5D8D5069-D59B-463E-8EFF-F43172FAA645}" type="presOf" srcId="{EB4A279D-F8AE-4E4C-B289-29A94EE8F581}" destId="{7A0012A6-2778-4DD5-A337-135E7CDAD713}" srcOrd="0" destOrd="0" presId="urn:microsoft.com/office/officeart/2005/8/layout/vProcess5"/>
    <dgm:cxn modelId="{14437018-88C7-4FBB-989D-53FF4084F6FC}" type="presOf" srcId="{BBBDA867-1E03-4E59-9F92-DEE1F4C9BC0B}" destId="{088E0F62-2266-4E2D-8A50-4CD7D91BE7AA}" srcOrd="0" destOrd="0" presId="urn:microsoft.com/office/officeart/2005/8/layout/vProcess5"/>
    <dgm:cxn modelId="{02DD3909-16D8-48DF-8E10-B1FD16E7F22C}" srcId="{6C778C26-575A-4A04-AD98-493A9DFEFC0A}" destId="{1CF355A2-379D-4941-B8B0-764632DE305E}" srcOrd="4" destOrd="0" parTransId="{8488D2C1-7B1E-4C5C-98F8-02805B80CEFE}" sibTransId="{33D785C1-C064-43BB-BA8F-A642928C2A78}"/>
    <dgm:cxn modelId="{379C055A-8714-4F4C-A3EA-DDE1AC35EC95}" srcId="{6C778C26-575A-4A04-AD98-493A9DFEFC0A}" destId="{EF8A92DF-3BF0-4056-B4A5-8E9B544AF534}" srcOrd="3" destOrd="0" parTransId="{C038AA4C-D413-4380-B24E-420AF5BE4592}" sibTransId="{E95EA4C8-EFCD-43C4-B2F4-C9E2C2530753}"/>
    <dgm:cxn modelId="{F641BDAB-3FDD-4F55-9920-959D5E9BF118}" type="presOf" srcId="{EF5F0743-A797-423A-B464-4FFBEBFD17FC}" destId="{A1206C6C-011D-4BD4-A6E5-A6C4187EABF2}" srcOrd="1" destOrd="0" presId="urn:microsoft.com/office/officeart/2005/8/layout/vProcess5"/>
    <dgm:cxn modelId="{E8172325-4FCA-4AFE-AD96-AABC4BAE9CBC}" type="presOf" srcId="{1A7ABE2E-9FA6-488D-A590-6BD2084AC9A4}" destId="{BC762FC4-5314-4EC5-B503-02D2EC47BC00}" srcOrd="1" destOrd="0" presId="urn:microsoft.com/office/officeart/2005/8/layout/vProcess5"/>
    <dgm:cxn modelId="{77540C7D-9279-4602-AD5E-C5F2A8614400}" type="presOf" srcId="{1A7ABE2E-9FA6-488D-A590-6BD2084AC9A4}" destId="{C4B970EF-C7A8-4BF3-9963-0772AA3670E5}" srcOrd="0" destOrd="0" presId="urn:microsoft.com/office/officeart/2005/8/layout/vProcess5"/>
    <dgm:cxn modelId="{04A81B28-E78A-4183-A9BF-B902F95BCC98}" type="presOf" srcId="{028AD187-4D2C-4A2C-BFB1-804B1BFF05F5}" destId="{607F0716-EFED-4AEE-BB1C-B4F9460F4FC3}" srcOrd="0" destOrd="0" presId="urn:microsoft.com/office/officeart/2005/8/layout/vProcess5"/>
    <dgm:cxn modelId="{D81EC551-FACE-423B-B1B9-280105DC6A13}" srcId="{6C778C26-575A-4A04-AD98-493A9DFEFC0A}" destId="{1A7ABE2E-9FA6-488D-A590-6BD2084AC9A4}" srcOrd="2" destOrd="0" parTransId="{EE1B0FF6-5305-4DA4-977E-C857A6F84495}" sibTransId="{EB4A279D-F8AE-4E4C-B289-29A94EE8F581}"/>
    <dgm:cxn modelId="{FF2F9CFC-79EC-46BE-8F06-429D3B5AB265}" type="presParOf" srcId="{BA5661CC-729C-443E-A42F-F0383505B61A}" destId="{3F0A4554-BADD-4C84-BBB0-C73CD62AE305}" srcOrd="0" destOrd="0" presId="urn:microsoft.com/office/officeart/2005/8/layout/vProcess5"/>
    <dgm:cxn modelId="{6603DC1F-5D2D-447E-850B-668669259AD8}" type="presParOf" srcId="{BA5661CC-729C-443E-A42F-F0383505B61A}" destId="{607F0716-EFED-4AEE-BB1C-B4F9460F4FC3}" srcOrd="1" destOrd="0" presId="urn:microsoft.com/office/officeart/2005/8/layout/vProcess5"/>
    <dgm:cxn modelId="{62C48F69-7C2F-4782-880D-07F5895F2D26}" type="presParOf" srcId="{BA5661CC-729C-443E-A42F-F0383505B61A}" destId="{E32B021D-2373-4F12-AB8C-DBAB5B733459}" srcOrd="2" destOrd="0" presId="urn:microsoft.com/office/officeart/2005/8/layout/vProcess5"/>
    <dgm:cxn modelId="{AB826758-1BA4-4982-9A79-CBE3DF8DA597}" type="presParOf" srcId="{BA5661CC-729C-443E-A42F-F0383505B61A}" destId="{C4B970EF-C7A8-4BF3-9963-0772AA3670E5}" srcOrd="3" destOrd="0" presId="urn:microsoft.com/office/officeart/2005/8/layout/vProcess5"/>
    <dgm:cxn modelId="{E37A6A57-9D5B-4EA6-BC4C-EC1652320508}" type="presParOf" srcId="{BA5661CC-729C-443E-A42F-F0383505B61A}" destId="{E35FE8A7-3899-4D94-BA47-1A05176AEB69}" srcOrd="4" destOrd="0" presId="urn:microsoft.com/office/officeart/2005/8/layout/vProcess5"/>
    <dgm:cxn modelId="{DFF8F5F5-969A-463C-AF28-8240F11DDA98}" type="presParOf" srcId="{BA5661CC-729C-443E-A42F-F0383505B61A}" destId="{E0E51B2E-7D63-4346-8A39-C15F4B49CF5D}" srcOrd="5" destOrd="0" presId="urn:microsoft.com/office/officeart/2005/8/layout/vProcess5"/>
    <dgm:cxn modelId="{1A1B88DC-EF6B-471B-84F2-0406D0669B8D}" type="presParOf" srcId="{BA5661CC-729C-443E-A42F-F0383505B61A}" destId="{088E0F62-2266-4E2D-8A50-4CD7D91BE7AA}" srcOrd="6" destOrd="0" presId="urn:microsoft.com/office/officeart/2005/8/layout/vProcess5"/>
    <dgm:cxn modelId="{2D0F282B-8BA1-4868-8D38-60D144C03F59}" type="presParOf" srcId="{BA5661CC-729C-443E-A42F-F0383505B61A}" destId="{D570F263-29DC-40B5-AB23-5A55F2E32115}" srcOrd="7" destOrd="0" presId="urn:microsoft.com/office/officeart/2005/8/layout/vProcess5"/>
    <dgm:cxn modelId="{2352CEB1-091B-42A4-8B0E-78D1146EC76C}" type="presParOf" srcId="{BA5661CC-729C-443E-A42F-F0383505B61A}" destId="{7A0012A6-2778-4DD5-A337-135E7CDAD713}" srcOrd="8" destOrd="0" presId="urn:microsoft.com/office/officeart/2005/8/layout/vProcess5"/>
    <dgm:cxn modelId="{614E9B14-A342-4F93-9E71-4EB73443B780}" type="presParOf" srcId="{BA5661CC-729C-443E-A42F-F0383505B61A}" destId="{A2B2110E-B584-4180-9715-B68601AF3B51}" srcOrd="9" destOrd="0" presId="urn:microsoft.com/office/officeart/2005/8/layout/vProcess5"/>
    <dgm:cxn modelId="{9B4BDF9F-A6BF-42C9-97AD-62203DDBCC6F}" type="presParOf" srcId="{BA5661CC-729C-443E-A42F-F0383505B61A}" destId="{C0785104-5926-4A28-B6F0-BF5E015CFA68}" srcOrd="10" destOrd="0" presId="urn:microsoft.com/office/officeart/2005/8/layout/vProcess5"/>
    <dgm:cxn modelId="{794CFAFF-5CAB-4190-9B7F-E822B8BF93F2}" type="presParOf" srcId="{BA5661CC-729C-443E-A42F-F0383505B61A}" destId="{A1206C6C-011D-4BD4-A6E5-A6C4187EABF2}" srcOrd="11" destOrd="0" presId="urn:microsoft.com/office/officeart/2005/8/layout/vProcess5"/>
    <dgm:cxn modelId="{59608FF5-BCB3-4F04-9DEA-64A059421C65}" type="presParOf" srcId="{BA5661CC-729C-443E-A42F-F0383505B61A}" destId="{BC762FC4-5314-4EC5-B503-02D2EC47BC00}" srcOrd="12" destOrd="0" presId="urn:microsoft.com/office/officeart/2005/8/layout/vProcess5"/>
    <dgm:cxn modelId="{1CC612D7-B7A7-445F-BA62-7F9356C6B34C}" type="presParOf" srcId="{BA5661CC-729C-443E-A42F-F0383505B61A}" destId="{C4958DF5-FEFD-4B0E-91DF-C786D241264B}" srcOrd="13" destOrd="0" presId="urn:microsoft.com/office/officeart/2005/8/layout/vProcess5"/>
    <dgm:cxn modelId="{4390A9B1-9B16-4943-A5AB-8F510A898F27}" type="presParOf" srcId="{BA5661CC-729C-443E-A42F-F0383505B61A}" destId="{EC56EF57-0E77-460B-BAD6-55BE9D9891D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7B458-2CC1-504B-9D34-1CC36233E022}" type="doc">
      <dgm:prSet loTypeId="urn:microsoft.com/office/officeart/2005/8/layout/cycle2" loCatId="" qsTypeId="urn:microsoft.com/office/officeart/2005/8/quickstyle/simple4" qsCatId="simple" csTypeId="urn:microsoft.com/office/officeart/2005/8/colors/accent0_3" csCatId="mainScheme" phldr="1"/>
      <dgm:spPr/>
      <dgm:t>
        <a:bodyPr/>
        <a:lstStyle/>
        <a:p>
          <a:endParaRPr lang="en-US"/>
        </a:p>
      </dgm:t>
    </dgm:pt>
    <dgm:pt modelId="{DB451240-9E2B-374C-8784-94FFD734EA72}">
      <dgm:prSet phldrT="[Text]"/>
      <dgm:spPr/>
      <dgm:t>
        <a:bodyPr/>
        <a:lstStyle/>
        <a:p>
          <a:r>
            <a:rPr lang="en-US" dirty="0" smtClean="0"/>
            <a:t>1. Identification of Hypothesized Function</a:t>
          </a:r>
          <a:endParaRPr lang="en-US" dirty="0"/>
        </a:p>
      </dgm:t>
    </dgm:pt>
    <dgm:pt modelId="{5CC3E753-D4A2-A341-ACED-9C8A27102E82}" type="parTrans" cxnId="{E358695E-0923-8E4A-8637-819CAB6DB589}">
      <dgm:prSet/>
      <dgm:spPr/>
      <dgm:t>
        <a:bodyPr/>
        <a:lstStyle/>
        <a:p>
          <a:endParaRPr lang="en-US"/>
        </a:p>
      </dgm:t>
    </dgm:pt>
    <dgm:pt modelId="{DE38BB77-4ED8-3D49-9534-02CA43F1D127}" type="sibTrans" cxnId="{E358695E-0923-8E4A-8637-819CAB6DB589}">
      <dgm:prSet/>
      <dgm:spPr/>
      <dgm:t>
        <a:bodyPr/>
        <a:lstStyle/>
        <a:p>
          <a:endParaRPr lang="en-US" dirty="0"/>
        </a:p>
      </dgm:t>
    </dgm:pt>
    <dgm:pt modelId="{23B098ED-BD58-6947-AD90-DDA83A244C38}">
      <dgm:prSet phldrT="[Text]"/>
      <dgm:spPr/>
      <dgm:t>
        <a:bodyPr/>
        <a:lstStyle/>
        <a:p>
          <a:r>
            <a:rPr lang="en-US" dirty="0" smtClean="0"/>
            <a:t>2. Selection of Relevant Intervention Based on Function</a:t>
          </a:r>
          <a:endParaRPr lang="en-US" dirty="0"/>
        </a:p>
      </dgm:t>
    </dgm:pt>
    <dgm:pt modelId="{9CD85769-ADF5-BC45-85A4-A52C88D406A3}" type="parTrans" cxnId="{9AEDA423-1674-E14E-A42C-E67BFDADDE36}">
      <dgm:prSet/>
      <dgm:spPr/>
      <dgm:t>
        <a:bodyPr/>
        <a:lstStyle/>
        <a:p>
          <a:endParaRPr lang="en-US"/>
        </a:p>
      </dgm:t>
    </dgm:pt>
    <dgm:pt modelId="{C550041D-7B7A-A040-A30C-A9D9C71AA3C5}" type="sibTrans" cxnId="{9AEDA423-1674-E14E-A42C-E67BFDADDE36}">
      <dgm:prSet/>
      <dgm:spPr/>
      <dgm:t>
        <a:bodyPr/>
        <a:lstStyle/>
        <a:p>
          <a:endParaRPr lang="en-US" dirty="0"/>
        </a:p>
      </dgm:t>
    </dgm:pt>
    <dgm:pt modelId="{3B0666B0-37E8-914C-9A7B-56B2B4003BA1}">
      <dgm:prSet phldrT="[Text]"/>
      <dgm:spPr/>
      <dgm:t>
        <a:bodyPr/>
        <a:lstStyle/>
        <a:p>
          <a:r>
            <a:rPr lang="en-US" dirty="0" smtClean="0"/>
            <a:t>3. Assessment  and  Monitoring</a:t>
          </a:r>
          <a:endParaRPr lang="en-US" dirty="0"/>
        </a:p>
      </dgm:t>
    </dgm:pt>
    <dgm:pt modelId="{47CCD203-4251-9845-BF57-6B04280B575E}" type="parTrans" cxnId="{4EA589A6-3E3D-5D40-B555-7C313E82882C}">
      <dgm:prSet/>
      <dgm:spPr/>
      <dgm:t>
        <a:bodyPr/>
        <a:lstStyle/>
        <a:p>
          <a:endParaRPr lang="en-US"/>
        </a:p>
      </dgm:t>
    </dgm:pt>
    <dgm:pt modelId="{90963FE7-9968-994D-8DDA-606834F9956D}" type="sibTrans" cxnId="{4EA589A6-3E3D-5D40-B555-7C313E82882C}">
      <dgm:prSet/>
      <dgm:spPr/>
      <dgm:t>
        <a:bodyPr/>
        <a:lstStyle/>
        <a:p>
          <a:endParaRPr lang="en-US" dirty="0"/>
        </a:p>
      </dgm:t>
    </dgm:pt>
    <dgm:pt modelId="{67D9967A-7BFB-F04B-8E4C-55E21F7FC67A}">
      <dgm:prSet phldrT="[Text]"/>
      <dgm:spPr/>
      <dgm:t>
        <a:bodyPr/>
        <a:lstStyle/>
        <a:p>
          <a:r>
            <a:rPr lang="en-US" dirty="0" smtClean="0"/>
            <a:t>4. Analysis Focusing on Both Effectiveness and Function</a:t>
          </a:r>
          <a:endParaRPr lang="en-US" dirty="0"/>
        </a:p>
      </dgm:t>
    </dgm:pt>
    <dgm:pt modelId="{8A6BCCE9-19C5-3541-A8FD-DEFEC6B5AEEB}" type="parTrans" cxnId="{6D793709-56C9-6545-9475-F3C90AFDA2AE}">
      <dgm:prSet/>
      <dgm:spPr/>
      <dgm:t>
        <a:bodyPr/>
        <a:lstStyle/>
        <a:p>
          <a:endParaRPr lang="en-US"/>
        </a:p>
      </dgm:t>
    </dgm:pt>
    <dgm:pt modelId="{5FB4FD9F-B8DF-CB44-A96A-005B6EE45A0A}" type="sibTrans" cxnId="{6D793709-56C9-6545-9475-F3C90AFDA2AE}">
      <dgm:prSet/>
      <dgm:spPr/>
      <dgm:t>
        <a:bodyPr/>
        <a:lstStyle/>
        <a:p>
          <a:endParaRPr lang="en-US" dirty="0"/>
        </a:p>
      </dgm:t>
    </dgm:pt>
    <dgm:pt modelId="{A3A9DACF-5102-6643-844E-2D3E5715996B}" type="pres">
      <dgm:prSet presAssocID="{11A7B458-2CC1-504B-9D34-1CC36233E022}" presName="cycle" presStyleCnt="0">
        <dgm:presLayoutVars>
          <dgm:dir/>
          <dgm:resizeHandles val="exact"/>
        </dgm:presLayoutVars>
      </dgm:prSet>
      <dgm:spPr/>
      <dgm:t>
        <a:bodyPr/>
        <a:lstStyle/>
        <a:p>
          <a:endParaRPr lang="en-US"/>
        </a:p>
      </dgm:t>
    </dgm:pt>
    <dgm:pt modelId="{22127E21-A294-9C43-AD5C-36ECC112760E}" type="pres">
      <dgm:prSet presAssocID="{DB451240-9E2B-374C-8784-94FFD734EA72}" presName="node" presStyleLbl="node1" presStyleIdx="0" presStyleCnt="4" custScaleX="116142" custScaleY="100074">
        <dgm:presLayoutVars>
          <dgm:bulletEnabled val="1"/>
        </dgm:presLayoutVars>
      </dgm:prSet>
      <dgm:spPr/>
      <dgm:t>
        <a:bodyPr/>
        <a:lstStyle/>
        <a:p>
          <a:endParaRPr lang="en-US"/>
        </a:p>
      </dgm:t>
    </dgm:pt>
    <dgm:pt modelId="{E591D35B-B1E8-FE4F-90F8-FD9F9217038C}" type="pres">
      <dgm:prSet presAssocID="{DE38BB77-4ED8-3D49-9534-02CA43F1D127}" presName="sibTrans" presStyleLbl="sibTrans2D1" presStyleIdx="0" presStyleCnt="4"/>
      <dgm:spPr/>
      <dgm:t>
        <a:bodyPr/>
        <a:lstStyle/>
        <a:p>
          <a:endParaRPr lang="en-US"/>
        </a:p>
      </dgm:t>
    </dgm:pt>
    <dgm:pt modelId="{AB9713D6-7B05-C548-8EFC-9F43BDECA068}" type="pres">
      <dgm:prSet presAssocID="{DE38BB77-4ED8-3D49-9534-02CA43F1D127}" presName="connectorText" presStyleLbl="sibTrans2D1" presStyleIdx="0" presStyleCnt="4"/>
      <dgm:spPr/>
      <dgm:t>
        <a:bodyPr/>
        <a:lstStyle/>
        <a:p>
          <a:endParaRPr lang="en-US"/>
        </a:p>
      </dgm:t>
    </dgm:pt>
    <dgm:pt modelId="{186B1496-4C5D-6946-8EDD-47E08D81AF8F}" type="pres">
      <dgm:prSet presAssocID="{23B098ED-BD58-6947-AD90-DDA83A244C38}" presName="node" presStyleLbl="node1" presStyleIdx="1" presStyleCnt="4">
        <dgm:presLayoutVars>
          <dgm:bulletEnabled val="1"/>
        </dgm:presLayoutVars>
      </dgm:prSet>
      <dgm:spPr/>
      <dgm:t>
        <a:bodyPr/>
        <a:lstStyle/>
        <a:p>
          <a:endParaRPr lang="en-US"/>
        </a:p>
      </dgm:t>
    </dgm:pt>
    <dgm:pt modelId="{51D5F51E-2B7A-CA44-9F03-5EBAA924D546}" type="pres">
      <dgm:prSet presAssocID="{C550041D-7B7A-A040-A30C-A9D9C71AA3C5}" presName="sibTrans" presStyleLbl="sibTrans2D1" presStyleIdx="1" presStyleCnt="4"/>
      <dgm:spPr/>
      <dgm:t>
        <a:bodyPr/>
        <a:lstStyle/>
        <a:p>
          <a:endParaRPr lang="en-US"/>
        </a:p>
      </dgm:t>
    </dgm:pt>
    <dgm:pt modelId="{F6C86A02-467C-684D-9E68-FD09209CFD1E}" type="pres">
      <dgm:prSet presAssocID="{C550041D-7B7A-A040-A30C-A9D9C71AA3C5}" presName="connectorText" presStyleLbl="sibTrans2D1" presStyleIdx="1" presStyleCnt="4"/>
      <dgm:spPr/>
      <dgm:t>
        <a:bodyPr/>
        <a:lstStyle/>
        <a:p>
          <a:endParaRPr lang="en-US"/>
        </a:p>
      </dgm:t>
    </dgm:pt>
    <dgm:pt modelId="{E481884F-6DAB-444A-B5C7-FE40BA740697}" type="pres">
      <dgm:prSet presAssocID="{3B0666B0-37E8-914C-9A7B-56B2B4003BA1}" presName="node" presStyleLbl="node1" presStyleIdx="2" presStyleCnt="4" custScaleX="99657" custScaleY="94873" custRadScaleRad="91188" custRadScaleInc="3455">
        <dgm:presLayoutVars>
          <dgm:bulletEnabled val="1"/>
        </dgm:presLayoutVars>
      </dgm:prSet>
      <dgm:spPr/>
      <dgm:t>
        <a:bodyPr/>
        <a:lstStyle/>
        <a:p>
          <a:endParaRPr lang="en-US"/>
        </a:p>
      </dgm:t>
    </dgm:pt>
    <dgm:pt modelId="{41CA9B06-F94B-B14D-B60E-AF1F2300AB93}" type="pres">
      <dgm:prSet presAssocID="{90963FE7-9968-994D-8DDA-606834F9956D}" presName="sibTrans" presStyleLbl="sibTrans2D1" presStyleIdx="2" presStyleCnt="4" custLinFactNeighborX="-10977" custLinFactNeighborY="4468"/>
      <dgm:spPr/>
      <dgm:t>
        <a:bodyPr/>
        <a:lstStyle/>
        <a:p>
          <a:endParaRPr lang="en-US"/>
        </a:p>
      </dgm:t>
    </dgm:pt>
    <dgm:pt modelId="{D06AB2DA-D8D6-F549-B3F5-AD508B44DC0A}" type="pres">
      <dgm:prSet presAssocID="{90963FE7-9968-994D-8DDA-606834F9956D}" presName="connectorText" presStyleLbl="sibTrans2D1" presStyleIdx="2" presStyleCnt="4"/>
      <dgm:spPr/>
      <dgm:t>
        <a:bodyPr/>
        <a:lstStyle/>
        <a:p>
          <a:endParaRPr lang="en-US"/>
        </a:p>
      </dgm:t>
    </dgm:pt>
    <dgm:pt modelId="{7D16D114-31E9-0E46-A819-5CE558DF4499}" type="pres">
      <dgm:prSet presAssocID="{67D9967A-7BFB-F04B-8E4C-55E21F7FC67A}" presName="node" presStyleLbl="node1" presStyleIdx="3" presStyleCnt="4">
        <dgm:presLayoutVars>
          <dgm:bulletEnabled val="1"/>
        </dgm:presLayoutVars>
      </dgm:prSet>
      <dgm:spPr/>
      <dgm:t>
        <a:bodyPr/>
        <a:lstStyle/>
        <a:p>
          <a:endParaRPr lang="en-US"/>
        </a:p>
      </dgm:t>
    </dgm:pt>
    <dgm:pt modelId="{14DAC8C1-6A4F-B547-BB04-2D06D4A7C966}" type="pres">
      <dgm:prSet presAssocID="{5FB4FD9F-B8DF-CB44-A96A-005B6EE45A0A}" presName="sibTrans" presStyleLbl="sibTrans2D1" presStyleIdx="3" presStyleCnt="4"/>
      <dgm:spPr/>
      <dgm:t>
        <a:bodyPr/>
        <a:lstStyle/>
        <a:p>
          <a:endParaRPr lang="en-US"/>
        </a:p>
      </dgm:t>
    </dgm:pt>
    <dgm:pt modelId="{13B666A1-1079-7D4D-800E-CE7167ED93F6}" type="pres">
      <dgm:prSet presAssocID="{5FB4FD9F-B8DF-CB44-A96A-005B6EE45A0A}" presName="connectorText" presStyleLbl="sibTrans2D1" presStyleIdx="3" presStyleCnt="4"/>
      <dgm:spPr/>
      <dgm:t>
        <a:bodyPr/>
        <a:lstStyle/>
        <a:p>
          <a:endParaRPr lang="en-US"/>
        </a:p>
      </dgm:t>
    </dgm:pt>
  </dgm:ptLst>
  <dgm:cxnLst>
    <dgm:cxn modelId="{4842739E-9646-4934-A353-89A31D418E5D}" type="presOf" srcId="{DE38BB77-4ED8-3D49-9534-02CA43F1D127}" destId="{E591D35B-B1E8-FE4F-90F8-FD9F9217038C}" srcOrd="0" destOrd="0" presId="urn:microsoft.com/office/officeart/2005/8/layout/cycle2"/>
    <dgm:cxn modelId="{557FDE3E-0810-4263-9D19-127D07127D17}" type="presOf" srcId="{5FB4FD9F-B8DF-CB44-A96A-005B6EE45A0A}" destId="{13B666A1-1079-7D4D-800E-CE7167ED93F6}" srcOrd="1" destOrd="0" presId="urn:microsoft.com/office/officeart/2005/8/layout/cycle2"/>
    <dgm:cxn modelId="{55702460-F4B0-4CF0-8C61-EC2FE09766CF}" type="presOf" srcId="{90963FE7-9968-994D-8DDA-606834F9956D}" destId="{41CA9B06-F94B-B14D-B60E-AF1F2300AB93}" srcOrd="0" destOrd="0" presId="urn:microsoft.com/office/officeart/2005/8/layout/cycle2"/>
    <dgm:cxn modelId="{E358695E-0923-8E4A-8637-819CAB6DB589}" srcId="{11A7B458-2CC1-504B-9D34-1CC36233E022}" destId="{DB451240-9E2B-374C-8784-94FFD734EA72}" srcOrd="0" destOrd="0" parTransId="{5CC3E753-D4A2-A341-ACED-9C8A27102E82}" sibTransId="{DE38BB77-4ED8-3D49-9534-02CA43F1D127}"/>
    <dgm:cxn modelId="{4EA589A6-3E3D-5D40-B555-7C313E82882C}" srcId="{11A7B458-2CC1-504B-9D34-1CC36233E022}" destId="{3B0666B0-37E8-914C-9A7B-56B2B4003BA1}" srcOrd="2" destOrd="0" parTransId="{47CCD203-4251-9845-BF57-6B04280B575E}" sibTransId="{90963FE7-9968-994D-8DDA-606834F9956D}"/>
    <dgm:cxn modelId="{6E1BC43C-D40A-43BF-A22F-FF511217BE24}" type="presOf" srcId="{C550041D-7B7A-A040-A30C-A9D9C71AA3C5}" destId="{F6C86A02-467C-684D-9E68-FD09209CFD1E}" srcOrd="1" destOrd="0" presId="urn:microsoft.com/office/officeart/2005/8/layout/cycle2"/>
    <dgm:cxn modelId="{F26E756E-151C-44BF-AC98-10A37363690A}" type="presOf" srcId="{5FB4FD9F-B8DF-CB44-A96A-005B6EE45A0A}" destId="{14DAC8C1-6A4F-B547-BB04-2D06D4A7C966}" srcOrd="0" destOrd="0" presId="urn:microsoft.com/office/officeart/2005/8/layout/cycle2"/>
    <dgm:cxn modelId="{17DFD885-2A81-483B-A79F-87E9AFC0B300}" type="presOf" srcId="{DE38BB77-4ED8-3D49-9534-02CA43F1D127}" destId="{AB9713D6-7B05-C548-8EFC-9F43BDECA068}" srcOrd="1" destOrd="0" presId="urn:microsoft.com/office/officeart/2005/8/layout/cycle2"/>
    <dgm:cxn modelId="{B85B3B83-E841-4EB6-AFEB-9404B0BA0036}" type="presOf" srcId="{C550041D-7B7A-A040-A30C-A9D9C71AA3C5}" destId="{51D5F51E-2B7A-CA44-9F03-5EBAA924D546}" srcOrd="0" destOrd="0" presId="urn:microsoft.com/office/officeart/2005/8/layout/cycle2"/>
    <dgm:cxn modelId="{A6837621-2F72-4FEE-BDE1-93EC0BB1784A}" type="presOf" srcId="{DB451240-9E2B-374C-8784-94FFD734EA72}" destId="{22127E21-A294-9C43-AD5C-36ECC112760E}" srcOrd="0" destOrd="0" presId="urn:microsoft.com/office/officeart/2005/8/layout/cycle2"/>
    <dgm:cxn modelId="{9AEDA423-1674-E14E-A42C-E67BFDADDE36}" srcId="{11A7B458-2CC1-504B-9D34-1CC36233E022}" destId="{23B098ED-BD58-6947-AD90-DDA83A244C38}" srcOrd="1" destOrd="0" parTransId="{9CD85769-ADF5-BC45-85A4-A52C88D406A3}" sibTransId="{C550041D-7B7A-A040-A30C-A9D9C71AA3C5}"/>
    <dgm:cxn modelId="{811C3CCE-1964-429D-8F15-9B6D4484462D}" type="presOf" srcId="{67D9967A-7BFB-F04B-8E4C-55E21F7FC67A}" destId="{7D16D114-31E9-0E46-A819-5CE558DF4499}" srcOrd="0" destOrd="0" presId="urn:microsoft.com/office/officeart/2005/8/layout/cycle2"/>
    <dgm:cxn modelId="{6D793709-56C9-6545-9475-F3C90AFDA2AE}" srcId="{11A7B458-2CC1-504B-9D34-1CC36233E022}" destId="{67D9967A-7BFB-F04B-8E4C-55E21F7FC67A}" srcOrd="3" destOrd="0" parTransId="{8A6BCCE9-19C5-3541-A8FD-DEFEC6B5AEEB}" sibTransId="{5FB4FD9F-B8DF-CB44-A96A-005B6EE45A0A}"/>
    <dgm:cxn modelId="{819784F7-15C2-4736-9C38-D5E3B59EBB7E}" type="presOf" srcId="{3B0666B0-37E8-914C-9A7B-56B2B4003BA1}" destId="{E481884F-6DAB-444A-B5C7-FE40BA740697}" srcOrd="0" destOrd="0" presId="urn:microsoft.com/office/officeart/2005/8/layout/cycle2"/>
    <dgm:cxn modelId="{401CCF44-0BEA-48BF-A8B8-9AA1B3FD5B6B}" type="presOf" srcId="{23B098ED-BD58-6947-AD90-DDA83A244C38}" destId="{186B1496-4C5D-6946-8EDD-47E08D81AF8F}" srcOrd="0" destOrd="0" presId="urn:microsoft.com/office/officeart/2005/8/layout/cycle2"/>
    <dgm:cxn modelId="{A06FD862-05DF-49DD-ACA3-629247B3D075}" type="presOf" srcId="{11A7B458-2CC1-504B-9D34-1CC36233E022}" destId="{A3A9DACF-5102-6643-844E-2D3E5715996B}" srcOrd="0" destOrd="0" presId="urn:microsoft.com/office/officeart/2005/8/layout/cycle2"/>
    <dgm:cxn modelId="{BB693868-BC06-451B-A15A-F32000048BFE}" type="presOf" srcId="{90963FE7-9968-994D-8DDA-606834F9956D}" destId="{D06AB2DA-D8D6-F549-B3F5-AD508B44DC0A}" srcOrd="1" destOrd="0" presId="urn:microsoft.com/office/officeart/2005/8/layout/cycle2"/>
    <dgm:cxn modelId="{8BD1A278-C87B-448E-BB72-92B31643879C}" type="presParOf" srcId="{A3A9DACF-5102-6643-844E-2D3E5715996B}" destId="{22127E21-A294-9C43-AD5C-36ECC112760E}" srcOrd="0" destOrd="0" presId="urn:microsoft.com/office/officeart/2005/8/layout/cycle2"/>
    <dgm:cxn modelId="{03AA542C-4AEE-4A74-9AE4-EB597A261904}" type="presParOf" srcId="{A3A9DACF-5102-6643-844E-2D3E5715996B}" destId="{E591D35B-B1E8-FE4F-90F8-FD9F9217038C}" srcOrd="1" destOrd="0" presId="urn:microsoft.com/office/officeart/2005/8/layout/cycle2"/>
    <dgm:cxn modelId="{A60FD15C-A969-4DA0-A964-1B2A3EA91B8E}" type="presParOf" srcId="{E591D35B-B1E8-FE4F-90F8-FD9F9217038C}" destId="{AB9713D6-7B05-C548-8EFC-9F43BDECA068}" srcOrd="0" destOrd="0" presId="urn:microsoft.com/office/officeart/2005/8/layout/cycle2"/>
    <dgm:cxn modelId="{8E44B2E8-FB94-4BB2-95BA-44E210636541}" type="presParOf" srcId="{A3A9DACF-5102-6643-844E-2D3E5715996B}" destId="{186B1496-4C5D-6946-8EDD-47E08D81AF8F}" srcOrd="2" destOrd="0" presId="urn:microsoft.com/office/officeart/2005/8/layout/cycle2"/>
    <dgm:cxn modelId="{E1793D89-B5F9-47BB-B916-2206314D727B}" type="presParOf" srcId="{A3A9DACF-5102-6643-844E-2D3E5715996B}" destId="{51D5F51E-2B7A-CA44-9F03-5EBAA924D546}" srcOrd="3" destOrd="0" presId="urn:microsoft.com/office/officeart/2005/8/layout/cycle2"/>
    <dgm:cxn modelId="{6585D649-9A31-4E76-B5FB-9BBBFBB81D64}" type="presParOf" srcId="{51D5F51E-2B7A-CA44-9F03-5EBAA924D546}" destId="{F6C86A02-467C-684D-9E68-FD09209CFD1E}" srcOrd="0" destOrd="0" presId="urn:microsoft.com/office/officeart/2005/8/layout/cycle2"/>
    <dgm:cxn modelId="{5F191617-115D-4F4C-A1DF-EAE68F7055A4}" type="presParOf" srcId="{A3A9DACF-5102-6643-844E-2D3E5715996B}" destId="{E481884F-6DAB-444A-B5C7-FE40BA740697}" srcOrd="4" destOrd="0" presId="urn:microsoft.com/office/officeart/2005/8/layout/cycle2"/>
    <dgm:cxn modelId="{ACBD214B-C606-404E-AB5F-843D26245B59}" type="presParOf" srcId="{A3A9DACF-5102-6643-844E-2D3E5715996B}" destId="{41CA9B06-F94B-B14D-B60E-AF1F2300AB93}" srcOrd="5" destOrd="0" presId="urn:microsoft.com/office/officeart/2005/8/layout/cycle2"/>
    <dgm:cxn modelId="{DCC2428A-1F79-4A4B-B420-09C83F2DEE17}" type="presParOf" srcId="{41CA9B06-F94B-B14D-B60E-AF1F2300AB93}" destId="{D06AB2DA-D8D6-F549-B3F5-AD508B44DC0A}" srcOrd="0" destOrd="0" presId="urn:microsoft.com/office/officeart/2005/8/layout/cycle2"/>
    <dgm:cxn modelId="{A1520F90-F318-4566-BC41-BA1E76E6B1C2}" type="presParOf" srcId="{A3A9DACF-5102-6643-844E-2D3E5715996B}" destId="{7D16D114-31E9-0E46-A819-5CE558DF4499}" srcOrd="6" destOrd="0" presId="urn:microsoft.com/office/officeart/2005/8/layout/cycle2"/>
    <dgm:cxn modelId="{366DB6E4-E852-4E78-954E-2A9E7417B1C7}" type="presParOf" srcId="{A3A9DACF-5102-6643-844E-2D3E5715996B}" destId="{14DAC8C1-6A4F-B547-BB04-2D06D4A7C966}" srcOrd="7" destOrd="0" presId="urn:microsoft.com/office/officeart/2005/8/layout/cycle2"/>
    <dgm:cxn modelId="{B0A680EF-591C-4DBC-ABAA-A58651746464}" type="presParOf" srcId="{14DAC8C1-6A4F-B547-BB04-2D06D4A7C966}" destId="{13B666A1-1079-7D4D-800E-CE7167ED93F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691316-6F79-4858-979F-B01BCB5FDC44}" type="doc">
      <dgm:prSet loTypeId="urn:microsoft.com/office/officeart/2005/8/layout/pyramid2" loCatId="pyramid" qsTypeId="urn:microsoft.com/office/officeart/2005/8/quickstyle/simple5" qsCatId="simple" csTypeId="urn:microsoft.com/office/officeart/2005/8/colors/accent1_5" csCatId="accent1" phldr="1"/>
      <dgm:spPr/>
    </dgm:pt>
    <dgm:pt modelId="{9AB86795-5901-4AED-A6B3-F631D2DBC756}">
      <dgm:prSet phldrT="[Text]" custT="1"/>
      <dgm:spPr/>
      <dgm:t>
        <a:bodyPr/>
        <a:lstStyle/>
        <a:p>
          <a:pPr algn="ctr"/>
          <a:r>
            <a:rPr lang="en-US" sz="1400" b="1" dirty="0" smtClean="0"/>
            <a:t>Tier 3 (5%) </a:t>
          </a:r>
        </a:p>
        <a:p>
          <a:pPr algn="ctr"/>
          <a:r>
            <a:rPr lang="en-US" sz="1400" dirty="0" smtClean="0"/>
            <a:t>Functionally Based EBI</a:t>
          </a:r>
          <a:endParaRPr lang="en-US" sz="1000" dirty="0"/>
        </a:p>
      </dgm:t>
    </dgm:pt>
    <dgm:pt modelId="{D6AD0F67-2EE4-4947-800B-5705680B044A}" type="parTrans" cxnId="{0E372C10-A3F4-42F0-85BD-06E904C9381D}">
      <dgm:prSet/>
      <dgm:spPr/>
      <dgm:t>
        <a:bodyPr/>
        <a:lstStyle/>
        <a:p>
          <a:pPr algn="ctr"/>
          <a:endParaRPr lang="en-US"/>
        </a:p>
      </dgm:t>
    </dgm:pt>
    <dgm:pt modelId="{3327B7CE-AEC3-4CCD-8305-3E0D79CF476D}" type="sibTrans" cxnId="{0E372C10-A3F4-42F0-85BD-06E904C9381D}">
      <dgm:prSet/>
      <dgm:spPr/>
      <dgm:t>
        <a:bodyPr/>
        <a:lstStyle/>
        <a:p>
          <a:pPr algn="ctr"/>
          <a:endParaRPr lang="en-US"/>
        </a:p>
      </dgm:t>
    </dgm:pt>
    <dgm:pt modelId="{758F75EA-3868-45FE-98C2-4A8D7EAE1B19}">
      <dgm:prSet phldrT="[Text]" custT="1"/>
      <dgm:spPr/>
      <dgm:t>
        <a:bodyPr/>
        <a:lstStyle/>
        <a:p>
          <a:pPr algn="ctr"/>
          <a:r>
            <a:rPr lang="en-US" sz="1400" b="1" dirty="0" smtClean="0"/>
            <a:t>Tier 2 (15%)</a:t>
          </a:r>
        </a:p>
        <a:p>
          <a:pPr algn="ctr"/>
          <a:r>
            <a:rPr lang="en-US" sz="1400" dirty="0" smtClean="0"/>
            <a:t>Functionally Related Small-Group and Individual EBI</a:t>
          </a:r>
          <a:endParaRPr lang="en-US" sz="1400" dirty="0"/>
        </a:p>
      </dgm:t>
    </dgm:pt>
    <dgm:pt modelId="{279465F8-87CC-4E58-B519-23DF715A2280}" type="parTrans" cxnId="{BE139FED-7B3F-4FD1-BD6F-FDE2408F3A32}">
      <dgm:prSet/>
      <dgm:spPr/>
      <dgm:t>
        <a:bodyPr/>
        <a:lstStyle/>
        <a:p>
          <a:pPr algn="ctr"/>
          <a:endParaRPr lang="en-US"/>
        </a:p>
      </dgm:t>
    </dgm:pt>
    <dgm:pt modelId="{DB8F523C-BEC3-4221-AB52-B0EC52A82693}" type="sibTrans" cxnId="{BE139FED-7B3F-4FD1-BD6F-FDE2408F3A32}">
      <dgm:prSet/>
      <dgm:spPr/>
      <dgm:t>
        <a:bodyPr/>
        <a:lstStyle/>
        <a:p>
          <a:pPr algn="ctr"/>
          <a:endParaRPr lang="en-US"/>
        </a:p>
      </dgm:t>
    </dgm:pt>
    <dgm:pt modelId="{F4DF2B5F-D8A5-411F-941A-602588A28CB1}">
      <dgm:prSet phldrT="[Text]" custT="1"/>
      <dgm:spPr/>
      <dgm:t>
        <a:bodyPr/>
        <a:lstStyle/>
        <a:p>
          <a:pPr algn="ctr"/>
          <a:r>
            <a:rPr lang="en-US" sz="1400" b="1" dirty="0" smtClean="0"/>
            <a:t>Tier 1 (80%)</a:t>
          </a:r>
        </a:p>
        <a:p>
          <a:pPr algn="ctr"/>
          <a:r>
            <a:rPr lang="en-US" sz="1400" dirty="0" smtClean="0"/>
            <a:t>Evidence-Based Curricula</a:t>
          </a:r>
          <a:endParaRPr lang="en-US" sz="1400" dirty="0"/>
        </a:p>
      </dgm:t>
    </dgm:pt>
    <dgm:pt modelId="{CF685A0C-C0FB-494C-B827-2405FE4FABB3}" type="parTrans" cxnId="{467AA9D8-6382-47F5-9D21-E871A99DABFF}">
      <dgm:prSet/>
      <dgm:spPr/>
      <dgm:t>
        <a:bodyPr/>
        <a:lstStyle/>
        <a:p>
          <a:pPr algn="ctr"/>
          <a:endParaRPr lang="en-US"/>
        </a:p>
      </dgm:t>
    </dgm:pt>
    <dgm:pt modelId="{EECC4D19-C163-4307-9701-64DF52E2714F}" type="sibTrans" cxnId="{467AA9D8-6382-47F5-9D21-E871A99DABFF}">
      <dgm:prSet/>
      <dgm:spPr/>
      <dgm:t>
        <a:bodyPr/>
        <a:lstStyle/>
        <a:p>
          <a:pPr algn="ctr"/>
          <a:endParaRPr lang="en-US"/>
        </a:p>
      </dgm:t>
    </dgm:pt>
    <dgm:pt modelId="{07D44C80-EFFB-4F98-9577-564D67818F92}" type="pres">
      <dgm:prSet presAssocID="{26691316-6F79-4858-979F-B01BCB5FDC44}" presName="compositeShape" presStyleCnt="0">
        <dgm:presLayoutVars>
          <dgm:dir/>
          <dgm:resizeHandles/>
        </dgm:presLayoutVars>
      </dgm:prSet>
      <dgm:spPr/>
    </dgm:pt>
    <dgm:pt modelId="{4DB1468A-AF6D-4A44-9631-4ABC8DECE10D}" type="pres">
      <dgm:prSet presAssocID="{26691316-6F79-4858-979F-B01BCB5FDC44}" presName="pyramid" presStyleLbl="node1" presStyleIdx="0" presStyleCnt="1" custLinFactNeighborX="-18902"/>
      <dgm:spPr/>
      <dgm:t>
        <a:bodyPr/>
        <a:lstStyle/>
        <a:p>
          <a:endParaRPr lang="en-US"/>
        </a:p>
      </dgm:t>
    </dgm:pt>
    <dgm:pt modelId="{C6DDBC9E-498D-40E6-AE2B-339C196EDF54}" type="pres">
      <dgm:prSet presAssocID="{26691316-6F79-4858-979F-B01BCB5FDC44}" presName="theList" presStyleCnt="0"/>
      <dgm:spPr/>
    </dgm:pt>
    <dgm:pt modelId="{E634F4B2-5171-43CD-8163-B33219DD8CC9}" type="pres">
      <dgm:prSet presAssocID="{9AB86795-5901-4AED-A6B3-F631D2DBC756}" presName="aNode" presStyleLbl="fgAcc1" presStyleIdx="0" presStyleCnt="3" custScaleY="318985" custLinFactY="-55281" custLinFactNeighborY="-100000">
        <dgm:presLayoutVars>
          <dgm:bulletEnabled val="1"/>
        </dgm:presLayoutVars>
      </dgm:prSet>
      <dgm:spPr/>
      <dgm:t>
        <a:bodyPr/>
        <a:lstStyle/>
        <a:p>
          <a:endParaRPr lang="en-US"/>
        </a:p>
      </dgm:t>
    </dgm:pt>
    <dgm:pt modelId="{E9ED128A-0635-4422-9BE7-B2127225437D}" type="pres">
      <dgm:prSet presAssocID="{9AB86795-5901-4AED-A6B3-F631D2DBC756}" presName="aSpace" presStyleCnt="0"/>
      <dgm:spPr/>
    </dgm:pt>
    <dgm:pt modelId="{45456A2F-150F-4EB8-B546-AC4744BC0EB3}" type="pres">
      <dgm:prSet presAssocID="{758F75EA-3868-45FE-98C2-4A8D7EAE1B19}" presName="aNode" presStyleLbl="fgAcc1" presStyleIdx="1" presStyleCnt="3" custScaleY="440539" custLinFactNeighborX="-625" custLinFactNeighborY="-42527">
        <dgm:presLayoutVars>
          <dgm:bulletEnabled val="1"/>
        </dgm:presLayoutVars>
      </dgm:prSet>
      <dgm:spPr/>
      <dgm:t>
        <a:bodyPr/>
        <a:lstStyle/>
        <a:p>
          <a:endParaRPr lang="en-US"/>
        </a:p>
      </dgm:t>
    </dgm:pt>
    <dgm:pt modelId="{C6EB6FB5-2E75-42F6-B870-4EF598E2DAB6}" type="pres">
      <dgm:prSet presAssocID="{758F75EA-3868-45FE-98C2-4A8D7EAE1B19}" presName="aSpace" presStyleCnt="0"/>
      <dgm:spPr/>
    </dgm:pt>
    <dgm:pt modelId="{41C7320D-3125-496B-9B3C-7252DE6CED75}" type="pres">
      <dgm:prSet presAssocID="{F4DF2B5F-D8A5-411F-941A-602588A28CB1}" presName="aNode" presStyleLbl="fgAcc1" presStyleIdx="2" presStyleCnt="3" custScaleY="501951" custLinFactY="73851" custLinFactNeighborX="-313" custLinFactNeighborY="100000">
        <dgm:presLayoutVars>
          <dgm:bulletEnabled val="1"/>
        </dgm:presLayoutVars>
      </dgm:prSet>
      <dgm:spPr/>
      <dgm:t>
        <a:bodyPr/>
        <a:lstStyle/>
        <a:p>
          <a:endParaRPr lang="en-US"/>
        </a:p>
      </dgm:t>
    </dgm:pt>
    <dgm:pt modelId="{26AEAFEB-38DD-465E-ABA5-9CBC0039F612}" type="pres">
      <dgm:prSet presAssocID="{F4DF2B5F-D8A5-411F-941A-602588A28CB1}" presName="aSpace" presStyleCnt="0"/>
      <dgm:spPr/>
    </dgm:pt>
  </dgm:ptLst>
  <dgm:cxnLst>
    <dgm:cxn modelId="{0E372C10-A3F4-42F0-85BD-06E904C9381D}" srcId="{26691316-6F79-4858-979F-B01BCB5FDC44}" destId="{9AB86795-5901-4AED-A6B3-F631D2DBC756}" srcOrd="0" destOrd="0" parTransId="{D6AD0F67-2EE4-4947-800B-5705680B044A}" sibTransId="{3327B7CE-AEC3-4CCD-8305-3E0D79CF476D}"/>
    <dgm:cxn modelId="{BE139FED-7B3F-4FD1-BD6F-FDE2408F3A32}" srcId="{26691316-6F79-4858-979F-B01BCB5FDC44}" destId="{758F75EA-3868-45FE-98C2-4A8D7EAE1B19}" srcOrd="1" destOrd="0" parTransId="{279465F8-87CC-4E58-B519-23DF715A2280}" sibTransId="{DB8F523C-BEC3-4221-AB52-B0EC52A82693}"/>
    <dgm:cxn modelId="{AD85316A-A456-074A-B487-71219631DFCB}" type="presOf" srcId="{26691316-6F79-4858-979F-B01BCB5FDC44}" destId="{07D44C80-EFFB-4F98-9577-564D67818F92}" srcOrd="0" destOrd="0" presId="urn:microsoft.com/office/officeart/2005/8/layout/pyramid2"/>
    <dgm:cxn modelId="{35E9CFDF-AA79-4F48-9774-E77C0D5B326D}" type="presOf" srcId="{758F75EA-3868-45FE-98C2-4A8D7EAE1B19}" destId="{45456A2F-150F-4EB8-B546-AC4744BC0EB3}" srcOrd="0" destOrd="0" presId="urn:microsoft.com/office/officeart/2005/8/layout/pyramid2"/>
    <dgm:cxn modelId="{69207EBA-1E74-9043-92EF-03501BA3A8B4}" type="presOf" srcId="{9AB86795-5901-4AED-A6B3-F631D2DBC756}" destId="{E634F4B2-5171-43CD-8163-B33219DD8CC9}" srcOrd="0" destOrd="0" presId="urn:microsoft.com/office/officeart/2005/8/layout/pyramid2"/>
    <dgm:cxn modelId="{467AA9D8-6382-47F5-9D21-E871A99DABFF}" srcId="{26691316-6F79-4858-979F-B01BCB5FDC44}" destId="{F4DF2B5F-D8A5-411F-941A-602588A28CB1}" srcOrd="2" destOrd="0" parTransId="{CF685A0C-C0FB-494C-B827-2405FE4FABB3}" sibTransId="{EECC4D19-C163-4307-9701-64DF52E2714F}"/>
    <dgm:cxn modelId="{078FD2E9-2FE3-E84E-946A-E99824E213BC}" type="presOf" srcId="{F4DF2B5F-D8A5-411F-941A-602588A28CB1}" destId="{41C7320D-3125-496B-9B3C-7252DE6CED75}" srcOrd="0" destOrd="0" presId="urn:microsoft.com/office/officeart/2005/8/layout/pyramid2"/>
    <dgm:cxn modelId="{21FA8176-2265-BA48-90DD-C4AF2DBCDEA1}" type="presParOf" srcId="{07D44C80-EFFB-4F98-9577-564D67818F92}" destId="{4DB1468A-AF6D-4A44-9631-4ABC8DECE10D}" srcOrd="0" destOrd="0" presId="urn:microsoft.com/office/officeart/2005/8/layout/pyramid2"/>
    <dgm:cxn modelId="{ABB88937-56FD-634A-97FD-8600AC336C0F}" type="presParOf" srcId="{07D44C80-EFFB-4F98-9577-564D67818F92}" destId="{C6DDBC9E-498D-40E6-AE2B-339C196EDF54}" srcOrd="1" destOrd="0" presId="urn:microsoft.com/office/officeart/2005/8/layout/pyramid2"/>
    <dgm:cxn modelId="{1FB4C061-90BD-4E40-8338-6BF1CE18132F}" type="presParOf" srcId="{C6DDBC9E-498D-40E6-AE2B-339C196EDF54}" destId="{E634F4B2-5171-43CD-8163-B33219DD8CC9}" srcOrd="0" destOrd="0" presId="urn:microsoft.com/office/officeart/2005/8/layout/pyramid2"/>
    <dgm:cxn modelId="{AD55A335-682C-BA4B-8480-4D7FBDA7B5EC}" type="presParOf" srcId="{C6DDBC9E-498D-40E6-AE2B-339C196EDF54}" destId="{E9ED128A-0635-4422-9BE7-B2127225437D}" srcOrd="1" destOrd="0" presId="urn:microsoft.com/office/officeart/2005/8/layout/pyramid2"/>
    <dgm:cxn modelId="{46480979-E998-F44C-A694-67680833719B}" type="presParOf" srcId="{C6DDBC9E-498D-40E6-AE2B-339C196EDF54}" destId="{45456A2F-150F-4EB8-B546-AC4744BC0EB3}" srcOrd="2" destOrd="0" presId="urn:microsoft.com/office/officeart/2005/8/layout/pyramid2"/>
    <dgm:cxn modelId="{42DC6498-0579-8A4B-A1BF-AE37D8DF330C}" type="presParOf" srcId="{C6DDBC9E-498D-40E6-AE2B-339C196EDF54}" destId="{C6EB6FB5-2E75-42F6-B870-4EF598E2DAB6}" srcOrd="3" destOrd="0" presId="urn:microsoft.com/office/officeart/2005/8/layout/pyramid2"/>
    <dgm:cxn modelId="{3803983C-1799-824A-ACAF-4E4D98EB88B9}" type="presParOf" srcId="{C6DDBC9E-498D-40E6-AE2B-339C196EDF54}" destId="{41C7320D-3125-496B-9B3C-7252DE6CED75}" srcOrd="4" destOrd="0" presId="urn:microsoft.com/office/officeart/2005/8/layout/pyramid2"/>
    <dgm:cxn modelId="{2A362A37-D2C3-6944-8FF8-F611E2772860}" type="presParOf" srcId="{C6DDBC9E-498D-40E6-AE2B-339C196EDF54}" destId="{26AEAFEB-38DD-465E-ABA5-9CBC0039F61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F0716-EFED-4AEE-BB1C-B4F9460F4FC3}">
      <dsp:nvSpPr>
        <dsp:cNvPr id="0" name=""/>
        <dsp:cNvSpPr/>
      </dsp:nvSpPr>
      <dsp:spPr>
        <a:xfrm>
          <a:off x="0" y="0"/>
          <a:ext cx="4597589" cy="688780"/>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1. </a:t>
          </a:r>
          <a:r>
            <a:rPr lang="en-US" sz="1800" kern="1200" dirty="0" smtClean="0"/>
            <a:t>Secondary intervention program, delivered with greater intensity </a:t>
          </a:r>
          <a:endParaRPr lang="en-US" sz="1800" kern="1200" dirty="0"/>
        </a:p>
      </dsp:txBody>
      <dsp:txXfrm>
        <a:off x="20174" y="20174"/>
        <a:ext cx="3773753" cy="648432"/>
      </dsp:txXfrm>
    </dsp:sp>
    <dsp:sp modelId="{E32B021D-2373-4F12-AB8C-DBAB5B733459}">
      <dsp:nvSpPr>
        <dsp:cNvPr id="0" name=""/>
        <dsp:cNvSpPr/>
      </dsp:nvSpPr>
      <dsp:spPr>
        <a:xfrm>
          <a:off x="343326" y="784444"/>
          <a:ext cx="4597589" cy="688780"/>
        </a:xfrm>
        <a:prstGeom prst="roundRect">
          <a:avLst>
            <a:gd name="adj" fmla="val 10000"/>
          </a:avLst>
        </a:prstGeom>
        <a:solidFill>
          <a:schemeClr val="accent1">
            <a:shade val="50000"/>
            <a:hueOff val="138526"/>
            <a:satOff val="-7262"/>
            <a:lumOff val="17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2. Progress monitoring</a:t>
          </a:r>
          <a:endParaRPr lang="en-US" sz="1800" kern="1200" dirty="0"/>
        </a:p>
      </dsp:txBody>
      <dsp:txXfrm>
        <a:off x="363500" y="804618"/>
        <a:ext cx="3766207" cy="648432"/>
      </dsp:txXfrm>
    </dsp:sp>
    <dsp:sp modelId="{C4B970EF-C7A8-4BF3-9963-0772AA3670E5}">
      <dsp:nvSpPr>
        <dsp:cNvPr id="0" name=""/>
        <dsp:cNvSpPr/>
      </dsp:nvSpPr>
      <dsp:spPr>
        <a:xfrm>
          <a:off x="686653" y="1568889"/>
          <a:ext cx="4597589" cy="688780"/>
        </a:xfrm>
        <a:prstGeom prst="roundRect">
          <a:avLst>
            <a:gd name="adj" fmla="val 10000"/>
          </a:avLst>
        </a:prstGeom>
        <a:solidFill>
          <a:schemeClr val="accent1">
            <a:shade val="50000"/>
            <a:hueOff val="277051"/>
            <a:satOff val="-14525"/>
            <a:lumOff val="35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3. Informal diagnostic assessment </a:t>
          </a:r>
          <a:endParaRPr lang="en-US" sz="1800" kern="1200" dirty="0"/>
        </a:p>
      </dsp:txBody>
      <dsp:txXfrm>
        <a:off x="706827" y="1589063"/>
        <a:ext cx="3766207" cy="648432"/>
      </dsp:txXfrm>
    </dsp:sp>
    <dsp:sp modelId="{E35FE8A7-3899-4D94-BA47-1A05176AEB69}">
      <dsp:nvSpPr>
        <dsp:cNvPr id="0" name=""/>
        <dsp:cNvSpPr/>
      </dsp:nvSpPr>
      <dsp:spPr>
        <a:xfrm>
          <a:off x="1029979" y="2353334"/>
          <a:ext cx="4597589" cy="688780"/>
        </a:xfrm>
        <a:prstGeom prst="roundRect">
          <a:avLst>
            <a:gd name="adj" fmla="val 10000"/>
          </a:avLst>
        </a:prstGeom>
        <a:solidFill>
          <a:schemeClr val="accent1">
            <a:shade val="50000"/>
            <a:hueOff val="277051"/>
            <a:satOff val="-14525"/>
            <a:lumOff val="358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4. Adaptation</a:t>
          </a:r>
          <a:endParaRPr lang="en-US" sz="1800" kern="1200" dirty="0"/>
        </a:p>
      </dsp:txBody>
      <dsp:txXfrm>
        <a:off x="1050153" y="2373508"/>
        <a:ext cx="3766207" cy="648432"/>
      </dsp:txXfrm>
    </dsp:sp>
    <dsp:sp modelId="{E0E51B2E-7D63-4346-8A39-C15F4B49CF5D}">
      <dsp:nvSpPr>
        <dsp:cNvPr id="0" name=""/>
        <dsp:cNvSpPr/>
      </dsp:nvSpPr>
      <dsp:spPr>
        <a:xfrm>
          <a:off x="1373306" y="3137779"/>
          <a:ext cx="4597589" cy="688780"/>
        </a:xfrm>
        <a:prstGeom prst="roundRect">
          <a:avLst>
            <a:gd name="adj" fmla="val 10000"/>
          </a:avLst>
        </a:prstGeom>
        <a:solidFill>
          <a:schemeClr val="accent1">
            <a:shade val="50000"/>
            <a:hueOff val="138526"/>
            <a:satOff val="-7262"/>
            <a:lumOff val="17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5. Continuous progress monitoring with adaptations occurring as needed to ensure adequate progress</a:t>
          </a:r>
          <a:endParaRPr lang="en-US" sz="1600" kern="1200" dirty="0"/>
        </a:p>
      </dsp:txBody>
      <dsp:txXfrm>
        <a:off x="1393480" y="3157953"/>
        <a:ext cx="3766207" cy="648432"/>
      </dsp:txXfrm>
    </dsp:sp>
    <dsp:sp modelId="{088E0F62-2266-4E2D-8A50-4CD7D91BE7AA}">
      <dsp:nvSpPr>
        <dsp:cNvPr id="0" name=""/>
        <dsp:cNvSpPr/>
      </dsp:nvSpPr>
      <dsp:spPr>
        <a:xfrm>
          <a:off x="4149882" y="503192"/>
          <a:ext cx="447707" cy="447707"/>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250616" y="503192"/>
        <a:ext cx="246239" cy="336900"/>
      </dsp:txXfrm>
    </dsp:sp>
    <dsp:sp modelId="{D570F263-29DC-40B5-AB23-5A55F2E32115}">
      <dsp:nvSpPr>
        <dsp:cNvPr id="0" name=""/>
        <dsp:cNvSpPr/>
      </dsp:nvSpPr>
      <dsp:spPr>
        <a:xfrm>
          <a:off x="4493208" y="1287637"/>
          <a:ext cx="447707" cy="447707"/>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593942" y="1287637"/>
        <a:ext cx="246239" cy="336900"/>
      </dsp:txXfrm>
    </dsp:sp>
    <dsp:sp modelId="{7A0012A6-2778-4DD5-A337-135E7CDAD713}">
      <dsp:nvSpPr>
        <dsp:cNvPr id="0" name=""/>
        <dsp:cNvSpPr/>
      </dsp:nvSpPr>
      <dsp:spPr>
        <a:xfrm>
          <a:off x="4836535" y="2060602"/>
          <a:ext cx="447707" cy="447707"/>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937269" y="2060602"/>
        <a:ext cx="246239" cy="336900"/>
      </dsp:txXfrm>
    </dsp:sp>
    <dsp:sp modelId="{A2B2110E-B584-4180-9715-B68601AF3B51}">
      <dsp:nvSpPr>
        <dsp:cNvPr id="0" name=""/>
        <dsp:cNvSpPr/>
      </dsp:nvSpPr>
      <dsp:spPr>
        <a:xfrm>
          <a:off x="5179861" y="2852700"/>
          <a:ext cx="447707" cy="447707"/>
        </a:xfrm>
        <a:prstGeom prst="downArrow">
          <a:avLst>
            <a:gd name="adj1" fmla="val 55000"/>
            <a:gd name="adj2" fmla="val 45000"/>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280595" y="2852700"/>
        <a:ext cx="246239" cy="336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27E21-A294-9C43-AD5C-36ECC112760E}">
      <dsp:nvSpPr>
        <dsp:cNvPr id="0" name=""/>
        <dsp:cNvSpPr/>
      </dsp:nvSpPr>
      <dsp:spPr>
        <a:xfrm>
          <a:off x="3406942" y="15797"/>
          <a:ext cx="1410951" cy="121574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1. Identification of Hypothesized Function</a:t>
          </a:r>
          <a:endParaRPr lang="en-US" sz="1100" kern="1200" dirty="0"/>
        </a:p>
      </dsp:txBody>
      <dsp:txXfrm>
        <a:off x="3613571" y="193839"/>
        <a:ext cx="997693" cy="859665"/>
      </dsp:txXfrm>
    </dsp:sp>
    <dsp:sp modelId="{E591D35B-B1E8-FE4F-90F8-FD9F9217038C}">
      <dsp:nvSpPr>
        <dsp:cNvPr id="0" name=""/>
        <dsp:cNvSpPr/>
      </dsp:nvSpPr>
      <dsp:spPr>
        <a:xfrm rot="2700000">
          <a:off x="4616925" y="1072767"/>
          <a:ext cx="299188" cy="410011"/>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4630069" y="1123035"/>
        <a:ext cx="209432" cy="246007"/>
      </dsp:txXfrm>
    </dsp:sp>
    <dsp:sp modelId="{186B1496-4C5D-6946-8EDD-47E08D81AF8F}">
      <dsp:nvSpPr>
        <dsp:cNvPr id="0" name=""/>
        <dsp:cNvSpPr/>
      </dsp:nvSpPr>
      <dsp:spPr>
        <a:xfrm>
          <a:off x="4794179" y="1305433"/>
          <a:ext cx="1214850" cy="1214850"/>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2. Selection of Relevant Intervention Based on Function</a:t>
          </a:r>
          <a:endParaRPr lang="en-US" sz="1100" kern="1200" dirty="0"/>
        </a:p>
      </dsp:txBody>
      <dsp:txXfrm>
        <a:off x="4972090" y="1483344"/>
        <a:ext cx="859028" cy="859028"/>
      </dsp:txXfrm>
    </dsp:sp>
    <dsp:sp modelId="{51D5F51E-2B7A-CA44-9F03-5EBAA924D546}">
      <dsp:nvSpPr>
        <dsp:cNvPr id="0" name=""/>
        <dsp:cNvSpPr/>
      </dsp:nvSpPr>
      <dsp:spPr>
        <a:xfrm rot="8300745">
          <a:off x="4590954" y="2294892"/>
          <a:ext cx="301420" cy="410011"/>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4669949" y="2346844"/>
        <a:ext cx="210994" cy="246007"/>
      </dsp:txXfrm>
    </dsp:sp>
    <dsp:sp modelId="{E481884F-6DAB-444A-B5C7-FE40BA740697}">
      <dsp:nvSpPr>
        <dsp:cNvPr id="0" name=""/>
        <dsp:cNvSpPr/>
      </dsp:nvSpPr>
      <dsp:spPr>
        <a:xfrm>
          <a:off x="3475180" y="2511726"/>
          <a:ext cx="1210683" cy="1152564"/>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3. Assessment  and  Monitoring</a:t>
          </a:r>
          <a:endParaRPr lang="en-US" sz="1100" kern="1200" dirty="0"/>
        </a:p>
      </dsp:txBody>
      <dsp:txXfrm>
        <a:off x="3652480" y="2680515"/>
        <a:ext cx="856083" cy="814986"/>
      </dsp:txXfrm>
    </dsp:sp>
    <dsp:sp modelId="{41CA9B06-F94B-B14D-B60E-AF1F2300AB93}">
      <dsp:nvSpPr>
        <dsp:cNvPr id="0" name=""/>
        <dsp:cNvSpPr/>
      </dsp:nvSpPr>
      <dsp:spPr>
        <a:xfrm rot="13383957">
          <a:off x="3294713" y="2324616"/>
          <a:ext cx="276815" cy="410011"/>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3366570" y="2434971"/>
        <a:ext cx="193771" cy="246007"/>
      </dsp:txXfrm>
    </dsp:sp>
    <dsp:sp modelId="{7D16D114-31E9-0E46-A819-5CE558DF4499}">
      <dsp:nvSpPr>
        <dsp:cNvPr id="0" name=""/>
        <dsp:cNvSpPr/>
      </dsp:nvSpPr>
      <dsp:spPr>
        <a:xfrm>
          <a:off x="2215807" y="1305433"/>
          <a:ext cx="1214850" cy="1214850"/>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4. Analysis Focusing on Both Effectiveness and Function</a:t>
          </a:r>
          <a:endParaRPr lang="en-US" sz="1100" kern="1200" dirty="0"/>
        </a:p>
      </dsp:txBody>
      <dsp:txXfrm>
        <a:off x="2393718" y="1483344"/>
        <a:ext cx="859028" cy="859028"/>
      </dsp:txXfrm>
    </dsp:sp>
    <dsp:sp modelId="{14DAC8C1-6A4F-B547-BB04-2D06D4A7C966}">
      <dsp:nvSpPr>
        <dsp:cNvPr id="0" name=""/>
        <dsp:cNvSpPr/>
      </dsp:nvSpPr>
      <dsp:spPr>
        <a:xfrm rot="18900000">
          <a:off x="3296748" y="1084742"/>
          <a:ext cx="299188" cy="410011"/>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3309892" y="1198478"/>
        <a:ext cx="209432" cy="246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1468A-AF6D-4A44-9631-4ABC8DECE10D}">
      <dsp:nvSpPr>
        <dsp:cNvPr id="0" name=""/>
        <dsp:cNvSpPr/>
      </dsp:nvSpPr>
      <dsp:spPr>
        <a:xfrm>
          <a:off x="151170" y="0"/>
          <a:ext cx="2479018" cy="4028752"/>
        </a:xfrm>
        <a:prstGeom prst="triangl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634F4B2-5171-43CD-8163-B33219DD8CC9}">
      <dsp:nvSpPr>
        <dsp:cNvPr id="0" name=""/>
        <dsp:cNvSpPr/>
      </dsp:nvSpPr>
      <dsp:spPr>
        <a:xfrm>
          <a:off x="1859263" y="236535"/>
          <a:ext cx="1611361" cy="790644"/>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Tier 3 (5%) </a:t>
          </a:r>
        </a:p>
        <a:p>
          <a:pPr lvl="0" algn="ctr" defTabSz="622300">
            <a:lnSpc>
              <a:spcPct val="90000"/>
            </a:lnSpc>
            <a:spcBef>
              <a:spcPct val="0"/>
            </a:spcBef>
            <a:spcAft>
              <a:spcPct val="35000"/>
            </a:spcAft>
          </a:pPr>
          <a:r>
            <a:rPr lang="en-US" sz="1400" kern="1200" dirty="0" smtClean="0"/>
            <a:t>Functionally Based EBI</a:t>
          </a:r>
          <a:endParaRPr lang="en-US" sz="1000" kern="1200" dirty="0"/>
        </a:p>
      </dsp:txBody>
      <dsp:txXfrm>
        <a:off x="1897859" y="275131"/>
        <a:ext cx="1534169" cy="713452"/>
      </dsp:txXfrm>
    </dsp:sp>
    <dsp:sp modelId="{45456A2F-150F-4EB8-B546-AC4744BC0EB3}">
      <dsp:nvSpPr>
        <dsp:cNvPr id="0" name=""/>
        <dsp:cNvSpPr/>
      </dsp:nvSpPr>
      <dsp:spPr>
        <a:xfrm>
          <a:off x="1849192" y="1212990"/>
          <a:ext cx="1611361" cy="1091931"/>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Tier 2 (15%)</a:t>
          </a:r>
        </a:p>
        <a:p>
          <a:pPr lvl="0" algn="ctr" defTabSz="622300">
            <a:lnSpc>
              <a:spcPct val="90000"/>
            </a:lnSpc>
            <a:spcBef>
              <a:spcPct val="0"/>
            </a:spcBef>
            <a:spcAft>
              <a:spcPct val="35000"/>
            </a:spcAft>
          </a:pPr>
          <a:r>
            <a:rPr lang="en-US" sz="1400" kern="1200" dirty="0" smtClean="0"/>
            <a:t>Functionally Related Small-Group and Individual EBI</a:t>
          </a:r>
          <a:endParaRPr lang="en-US" sz="1400" kern="1200" dirty="0"/>
        </a:p>
      </dsp:txBody>
      <dsp:txXfrm>
        <a:off x="1902496" y="1266294"/>
        <a:ext cx="1504753" cy="985323"/>
      </dsp:txXfrm>
    </dsp:sp>
    <dsp:sp modelId="{41C7320D-3125-496B-9B3C-7252DE6CED75}">
      <dsp:nvSpPr>
        <dsp:cNvPr id="0" name=""/>
        <dsp:cNvSpPr/>
      </dsp:nvSpPr>
      <dsp:spPr>
        <a:xfrm>
          <a:off x="1854220" y="2563112"/>
          <a:ext cx="1611361" cy="1244149"/>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Tier 1 (80%)</a:t>
          </a:r>
        </a:p>
        <a:p>
          <a:pPr lvl="0" algn="ctr" defTabSz="622300">
            <a:lnSpc>
              <a:spcPct val="90000"/>
            </a:lnSpc>
            <a:spcBef>
              <a:spcPct val="0"/>
            </a:spcBef>
            <a:spcAft>
              <a:spcPct val="35000"/>
            </a:spcAft>
          </a:pPr>
          <a:r>
            <a:rPr lang="en-US" sz="1400" kern="1200" dirty="0" smtClean="0"/>
            <a:t>Evidence-Based Curricula</a:t>
          </a:r>
          <a:endParaRPr lang="en-US" sz="1400" kern="1200" dirty="0"/>
        </a:p>
      </dsp:txBody>
      <dsp:txXfrm>
        <a:off x="1914954" y="2623846"/>
        <a:ext cx="1489893" cy="11226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43AA3-FD07-4C4A-9949-25AB3DA53318}" type="datetimeFigureOut">
              <a:rPr lang="en-US" smtClean="0"/>
              <a:t>6/10/2014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4B6D4-C498-E049-A5CB-2C4EEDA124F4}" type="slidenum">
              <a:rPr lang="en-US" smtClean="0"/>
              <a:t>‹#›</a:t>
            </a:fld>
            <a:endParaRPr lang="en-US" dirty="0"/>
          </a:p>
        </p:txBody>
      </p:sp>
    </p:spTree>
    <p:extLst>
      <p:ext uri="{BB962C8B-B14F-4D97-AF65-F5344CB8AC3E}">
        <p14:creationId xmlns:p14="http://schemas.microsoft.com/office/powerpoint/2010/main" val="9138864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us</a:t>
            </a:r>
            <a:r>
              <a:rPr lang="en-US" baseline="0" dirty="0" smtClean="0"/>
              <a:t> be the most responsive to your requests throughout this webinar, we ask that you please type any questions related to technical issues or general questions in the chat box on your screen.  We ask that you use the Q&amp;A box to type questions related to the webinar content, that you would like our presenters and center staff </a:t>
            </a:r>
            <a:r>
              <a:rPr lang="en-US" baseline="0" smtClean="0"/>
              <a:t>to address.  </a:t>
            </a:r>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2191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Fidelity column header </a:t>
            </a:r>
            <a:r>
              <a:rPr lang="en-US" baseline="0" dirty="0" smtClean="0"/>
              <a:t>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14</a:t>
            </a:fld>
            <a:endParaRPr lang="en-US" dirty="0"/>
          </a:p>
        </p:txBody>
      </p:sp>
    </p:spTree>
    <p:extLst>
      <p:ext uri="{BB962C8B-B14F-4D97-AF65-F5344CB8AC3E}">
        <p14:creationId xmlns:p14="http://schemas.microsoft.com/office/powerpoint/2010/main" val="199272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Measures column header </a:t>
            </a:r>
            <a:r>
              <a:rPr lang="en-US" baseline="0" dirty="0" smtClean="0"/>
              <a:t>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15</a:t>
            </a:fld>
            <a:endParaRPr lang="en-US" dirty="0"/>
          </a:p>
        </p:txBody>
      </p:sp>
    </p:spTree>
    <p:extLst>
      <p:ext uri="{BB962C8B-B14F-4D97-AF65-F5344CB8AC3E}">
        <p14:creationId xmlns:p14="http://schemas.microsoft.com/office/powerpoint/2010/main" val="199272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Case Participants 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16</a:t>
            </a:fld>
            <a:endParaRPr lang="en-US" dirty="0"/>
          </a:p>
        </p:txBody>
      </p:sp>
    </p:spTree>
    <p:extLst>
      <p:ext uri="{BB962C8B-B14F-4D97-AF65-F5344CB8AC3E}">
        <p14:creationId xmlns:p14="http://schemas.microsoft.com/office/powerpoint/2010/main" val="328543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Case Design 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17</a:t>
            </a:fld>
            <a:endParaRPr lang="en-US" dirty="0"/>
          </a:p>
        </p:txBody>
      </p:sp>
    </p:spTree>
    <p:extLst>
      <p:ext uri="{BB962C8B-B14F-4D97-AF65-F5344CB8AC3E}">
        <p14:creationId xmlns:p14="http://schemas.microsoft.com/office/powerpoint/2010/main" val="92184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a:t>
            </a:r>
            <a:r>
              <a:rPr lang="en-US" baseline="0" dirty="0" smtClean="0"/>
              <a:t> Case Fidelity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18</a:t>
            </a:fld>
            <a:endParaRPr lang="en-US" dirty="0"/>
          </a:p>
        </p:txBody>
      </p:sp>
    </p:spTree>
    <p:extLst>
      <p:ext uri="{BB962C8B-B14F-4D97-AF65-F5344CB8AC3E}">
        <p14:creationId xmlns:p14="http://schemas.microsoft.com/office/powerpoint/2010/main" val="307634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Single</a:t>
            </a:r>
            <a:r>
              <a:rPr lang="en-US" baseline="0" dirty="0" smtClean="0"/>
              <a:t> Case Measures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19</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Study Results Tab</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20</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ES column header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21</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Visual Analysis column header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22</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Group Design: Study Results ES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23</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400" dirty="0" smtClean="0"/>
              <a:t>1) Problem Solving Models (RTI) essentially mean interventions for everyone in need</a:t>
            </a:r>
          </a:p>
          <a:p>
            <a:pPr lvl="1" eaLnBrk="1" hangingPunct="1">
              <a:lnSpc>
                <a:spcPct val="90000"/>
              </a:lnSpc>
            </a:pPr>
            <a:r>
              <a:rPr lang="en-US" sz="2000" dirty="0" smtClean="0"/>
              <a:t>Essentially any child not responding is considered in need. </a:t>
            </a:r>
          </a:p>
          <a:p>
            <a:pPr eaLnBrk="1" hangingPunct="1">
              <a:lnSpc>
                <a:spcPct val="90000"/>
              </a:lnSpc>
            </a:pPr>
            <a:r>
              <a:rPr lang="en-US" sz="2400" dirty="0" smtClean="0"/>
              <a:t>2) No Child Left Behind and IDEA mandate accountability, or that we have defensible outcome data on all interventions</a:t>
            </a:r>
          </a:p>
          <a:p>
            <a:pPr eaLnBrk="1" hangingPunct="1">
              <a:lnSpc>
                <a:spcPct val="90000"/>
              </a:lnSpc>
            </a:pPr>
            <a:r>
              <a:rPr lang="en-US" sz="2400" dirty="0" smtClean="0"/>
              <a:t>3) Traditional models have been focused on spending a great deal of time coming up with recommendations about a child's needs</a:t>
            </a:r>
          </a:p>
          <a:p>
            <a:pPr lvl="1" eaLnBrk="1" hangingPunct="1">
              <a:lnSpc>
                <a:spcPct val="90000"/>
              </a:lnSpc>
            </a:pPr>
            <a:r>
              <a:rPr lang="en-US" sz="2000" dirty="0" smtClean="0"/>
              <a:t>Assessment orientation – Hours of assessment and report writing followed but meeting time</a:t>
            </a:r>
          </a:p>
          <a:p>
            <a:pPr lvl="1" eaLnBrk="1" hangingPunct="1">
              <a:lnSpc>
                <a:spcPct val="90000"/>
              </a:lnSpc>
            </a:pPr>
            <a:r>
              <a:rPr lang="en-US" sz="2000" dirty="0" smtClean="0"/>
              <a:t>Traditional Consultation orientation – A number of consultation sessions allowing a consultee to come up with intervention idea</a:t>
            </a:r>
          </a:p>
          <a:p>
            <a:endParaRPr lang="en-US" dirty="0"/>
          </a:p>
        </p:txBody>
      </p:sp>
      <p:sp>
        <p:nvSpPr>
          <p:cNvPr id="4" name="Slide Number Placeholder 3"/>
          <p:cNvSpPr>
            <a:spLocks noGrp="1"/>
          </p:cNvSpPr>
          <p:nvPr>
            <p:ph type="sldNum" sz="quarter" idx="10"/>
          </p:nvPr>
        </p:nvSpPr>
        <p:spPr/>
        <p:txBody>
          <a:bodyPr/>
          <a:lstStyle/>
          <a:p>
            <a:fld id="{1164B6D4-C498-E049-A5CB-2C4EEDA124F4}" type="slidenum">
              <a:rPr lang="en-US" smtClean="0"/>
              <a:t>4</a:t>
            </a:fld>
            <a:endParaRPr lang="en-US" dirty="0"/>
          </a:p>
        </p:txBody>
      </p:sp>
    </p:spTree>
    <p:extLst>
      <p:ext uri="{BB962C8B-B14F-4D97-AF65-F5344CB8AC3E}">
        <p14:creationId xmlns:p14="http://schemas.microsoft.com/office/powerpoint/2010/main" val="429255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Single Case: Study Results Visual Analysis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24</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Program Information Tab</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25</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Fidelity Checklist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26</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Research Tab</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27</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Research Pop-up</a:t>
            </a:r>
            <a:endParaRPr lang="en-US" dirty="0" smtClean="0"/>
          </a:p>
          <a:p>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28</a:t>
            </a:fld>
            <a:endParaRPr lang="en-US" dirty="0"/>
          </a:p>
        </p:txBody>
      </p:sp>
    </p:spTree>
    <p:extLst>
      <p:ext uri="{BB962C8B-B14F-4D97-AF65-F5344CB8AC3E}">
        <p14:creationId xmlns:p14="http://schemas.microsoft.com/office/powerpoint/2010/main" val="3109681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4B6D4-C498-E049-A5CB-2C4EEDA124F4}" type="slidenum">
              <a:rPr lang="en-US" smtClean="0"/>
              <a:t>30</a:t>
            </a:fld>
            <a:endParaRPr lang="en-US" dirty="0"/>
          </a:p>
        </p:txBody>
      </p:sp>
    </p:spTree>
    <p:extLst>
      <p:ext uri="{BB962C8B-B14F-4D97-AF65-F5344CB8AC3E}">
        <p14:creationId xmlns:p14="http://schemas.microsoft.com/office/powerpoint/2010/main" val="174573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eaLnBrk="0" fontAlgn="base" hangingPunct="0">
              <a:spcBef>
                <a:spcPct val="30000"/>
              </a:spcBef>
              <a:spcAft>
                <a:spcPct val="0"/>
              </a:spcAft>
              <a:defRPr/>
            </a:pPr>
            <a:r>
              <a:rPr lang="en-US" baseline="0" dirty="0" smtClean="0"/>
              <a:t>What we’re going to do in the next section is discuss a few important considerations when delivering intensive interventions and then give you a few specific classroom examples </a:t>
            </a:r>
            <a:r>
              <a:rPr lang="en-US" dirty="0" smtClean="0"/>
              <a:t>that address escape,</a:t>
            </a:r>
            <a:r>
              <a:rPr lang="en-US" baseline="0" dirty="0" smtClean="0"/>
              <a:t> attention, and instruction cases. Please refer to Handout 3 – Examples of EBI’s. There are four examples in total we will review.</a:t>
            </a:r>
            <a:endParaRPr lang="en-US" dirty="0" smtClean="0"/>
          </a:p>
          <a:p>
            <a:endParaRPr lang="en-US" baseline="0" dirty="0" smtClean="0"/>
          </a:p>
          <a:p>
            <a:endParaRPr lang="en-US" dirty="0" smtClean="0"/>
          </a:p>
          <a:p>
            <a:pPr marL="225148" indent="-225148">
              <a:buAutoNum type="arabicPeriod"/>
            </a:pPr>
            <a:r>
              <a:rPr lang="en-US" dirty="0" smtClean="0"/>
              <a:t>CICO </a:t>
            </a:r>
          </a:p>
          <a:p>
            <a:pPr marL="225148" indent="-225148">
              <a:buAutoNum type="arabicPeriod"/>
            </a:pPr>
            <a:r>
              <a:rPr lang="en-US" dirty="0" smtClean="0"/>
              <a:t>NCR</a:t>
            </a:r>
          </a:p>
          <a:p>
            <a:pPr marL="225148" indent="-225148">
              <a:buAutoNum type="arabicPeriod"/>
            </a:pPr>
            <a:r>
              <a:rPr lang="en-US" dirty="0" smtClean="0"/>
              <a:t>Antecedent</a:t>
            </a:r>
            <a:r>
              <a:rPr lang="en-US" baseline="0" dirty="0" smtClean="0"/>
              <a:t> Modification</a:t>
            </a:r>
            <a:endParaRPr lang="en-US" dirty="0" smtClean="0"/>
          </a:p>
          <a:p>
            <a:pPr marL="225148" indent="-225148">
              <a:buAutoNum type="arabicPeriod"/>
            </a:pPr>
            <a:r>
              <a:rPr lang="en-US" dirty="0" smtClean="0"/>
              <a:t>Instructional</a:t>
            </a:r>
            <a:r>
              <a:rPr lang="en-US" baseline="0" dirty="0" smtClean="0"/>
              <a:t> Match</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437026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42854" indent="-285713" eaLnBrk="0" hangingPunct="0">
              <a:defRPr>
                <a:solidFill>
                  <a:schemeClr val="tx1"/>
                </a:solidFill>
                <a:latin typeface="Arial" charset="0"/>
                <a:ea typeface="ＭＳ Ｐゴシック" pitchFamily="-1" charset="-128"/>
              </a:defRPr>
            </a:lvl2pPr>
            <a:lvl3pPr marL="1142852" indent="-228571" eaLnBrk="0" hangingPunct="0">
              <a:defRPr>
                <a:solidFill>
                  <a:schemeClr val="tx1"/>
                </a:solidFill>
                <a:latin typeface="Arial" charset="0"/>
                <a:ea typeface="ＭＳ Ｐゴシック" pitchFamily="-1" charset="-128"/>
              </a:defRPr>
            </a:lvl3pPr>
            <a:lvl4pPr marL="1599993" indent="-228571" eaLnBrk="0" hangingPunct="0">
              <a:defRPr>
                <a:solidFill>
                  <a:schemeClr val="tx1"/>
                </a:solidFill>
                <a:latin typeface="Arial" charset="0"/>
                <a:ea typeface="ＭＳ Ｐゴシック" pitchFamily="-1" charset="-128"/>
              </a:defRPr>
            </a:lvl4pPr>
            <a:lvl5pPr marL="2057133" indent="-228571" eaLnBrk="0" hangingPunct="0">
              <a:defRPr>
                <a:solidFill>
                  <a:schemeClr val="tx1"/>
                </a:solidFill>
                <a:latin typeface="Arial" charset="0"/>
                <a:ea typeface="ＭＳ Ｐゴシック" pitchFamily="-1" charset="-128"/>
              </a:defRPr>
            </a:lvl5pPr>
            <a:lvl6pPr marL="2514274" indent="-228571" defTabSz="457140" eaLnBrk="0" fontAlgn="base" hangingPunct="0">
              <a:spcBef>
                <a:spcPct val="0"/>
              </a:spcBef>
              <a:spcAft>
                <a:spcPct val="0"/>
              </a:spcAft>
              <a:defRPr>
                <a:solidFill>
                  <a:schemeClr val="tx1"/>
                </a:solidFill>
                <a:latin typeface="Arial" charset="0"/>
                <a:ea typeface="ＭＳ Ｐゴシック" pitchFamily="-1" charset="-128"/>
              </a:defRPr>
            </a:lvl6pPr>
            <a:lvl7pPr marL="2971415" indent="-228571" defTabSz="457140" eaLnBrk="0" fontAlgn="base" hangingPunct="0">
              <a:spcBef>
                <a:spcPct val="0"/>
              </a:spcBef>
              <a:spcAft>
                <a:spcPct val="0"/>
              </a:spcAft>
              <a:defRPr>
                <a:solidFill>
                  <a:schemeClr val="tx1"/>
                </a:solidFill>
                <a:latin typeface="Arial" charset="0"/>
                <a:ea typeface="ＭＳ Ｐゴシック" pitchFamily="-1" charset="-128"/>
              </a:defRPr>
            </a:lvl7pPr>
            <a:lvl8pPr marL="3428556" indent="-228571" defTabSz="457140" eaLnBrk="0" fontAlgn="base" hangingPunct="0">
              <a:spcBef>
                <a:spcPct val="0"/>
              </a:spcBef>
              <a:spcAft>
                <a:spcPct val="0"/>
              </a:spcAft>
              <a:defRPr>
                <a:solidFill>
                  <a:schemeClr val="tx1"/>
                </a:solidFill>
                <a:latin typeface="Arial" charset="0"/>
                <a:ea typeface="ＭＳ Ｐゴシック" pitchFamily="-1" charset="-128"/>
              </a:defRPr>
            </a:lvl8pPr>
            <a:lvl9pPr marL="3885696" indent="-228571" defTabSz="45714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FCDCC8CA-F19E-4FFE-A319-4814B84C5B81}" type="slidenum">
              <a:rPr lang="en-US">
                <a:latin typeface="Calibri" pitchFamily="-1" charset="0"/>
              </a:rPr>
              <a:pPr eaLnBrk="1" hangingPunct="1"/>
              <a:t>42</a:t>
            </a:fld>
            <a:endParaRPr lang="en-US" dirty="0">
              <a:latin typeface="Calibri" pitchFamily="-1" charset="0"/>
            </a:endParaRPr>
          </a:p>
        </p:txBody>
      </p:sp>
      <p:sp>
        <p:nvSpPr>
          <p:cNvPr id="348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Aft>
                <a:spcPts val="591"/>
              </a:spcAft>
            </a:pPr>
            <a:r>
              <a:rPr lang="en-US" dirty="0">
                <a:ea typeface="ＭＳ Ｐゴシック" pitchFamily="-1" charset="-128"/>
                <a:cs typeface="Arial" charset="0"/>
              </a:rPr>
              <a:t>CICO is one intervention with many names – e.g. The Behavior Education Program (BEP); Check, Connect, and Expect; Hello, Update, Goodbye (HUG)</a:t>
            </a:r>
          </a:p>
          <a:p>
            <a:endParaRPr lang="en-US" dirty="0">
              <a:solidFill>
                <a:schemeClr val="accent1">
                  <a:lumMod val="75000"/>
                </a:schemeClr>
              </a:solidFill>
            </a:endParaRPr>
          </a:p>
          <a:p>
            <a:pPr eaLnBrk="1" hangingPunct="1"/>
            <a:r>
              <a:rPr lang="en-US" dirty="0">
                <a:latin typeface="Arial" charset="0"/>
              </a:rPr>
              <a:t>Listed are some of the key features of CICO:</a:t>
            </a:r>
          </a:p>
          <a:p>
            <a:pPr eaLnBrk="1" hangingPunct="1"/>
            <a:endParaRPr lang="en-US" dirty="0">
              <a:latin typeface="Arial" charset="0"/>
            </a:endParaRPr>
          </a:p>
          <a:p>
            <a:pPr eaLnBrk="1" hangingPunct="1"/>
            <a:r>
              <a:rPr lang="en-US" dirty="0">
                <a:latin typeface="Arial" charset="0"/>
              </a:rPr>
              <a:t>Check-In Check-Out (CICO) is commonly used because of the research-base supporting the positive impact for students. It is also a quick and easy intervention that requires minimal amounts of time before and after school and provides that predictability and structure to the students’ day. It increases the frequency of positive adult contact for the student that is structured to encourage, motivate, and support the student</a:t>
            </a:r>
          </a:p>
          <a:p>
            <a:pPr eaLnBrk="1" hangingPunct="1"/>
            <a:endParaRPr lang="en-US" dirty="0">
              <a:latin typeface="Arial" charset="0"/>
            </a:endParaRPr>
          </a:p>
          <a:p>
            <a:pPr>
              <a:spcAft>
                <a:spcPts val="591"/>
              </a:spcAft>
            </a:pPr>
            <a:r>
              <a:rPr lang="en-US" dirty="0">
                <a:solidFill>
                  <a:schemeClr val="bg1"/>
                </a:solidFill>
              </a:rPr>
              <a:t>CICO is LIKELY TO WORK when the reason or purpose of the behavior is tied to or because a student is wanting attention of some kind (e.g</a:t>
            </a:r>
            <a:r>
              <a:rPr lang="en-US" dirty="0" smtClean="0">
                <a:solidFill>
                  <a:schemeClr val="bg1"/>
                </a:solidFill>
              </a:rPr>
              <a:t>., </a:t>
            </a:r>
            <a:r>
              <a:rPr lang="en-US" dirty="0">
                <a:solidFill>
                  <a:schemeClr val="bg1"/>
                </a:solidFill>
              </a:rPr>
              <a:t>the function of behavior is attention based). It is a functionally derived intervention but in order for it to be TRULY FUNCTIONALLY EFFECTIVE, the function of the behavior has to be attention based in some way – otherwise, it will be ineffective. </a:t>
            </a:r>
          </a:p>
          <a:p>
            <a:pPr>
              <a:spcAft>
                <a:spcPts val="591"/>
              </a:spcAft>
            </a:pPr>
            <a:endParaRPr lang="en-US" dirty="0">
              <a:solidFill>
                <a:schemeClr val="bg1"/>
              </a:solidFill>
              <a:ea typeface="ＭＳ Ｐゴシック" pitchFamily="-1" charset="-128"/>
              <a:cs typeface="Arial" charset="0"/>
            </a:endParaRPr>
          </a:p>
          <a:p>
            <a:pPr eaLnBrk="1" hangingPunct="1"/>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37926812" indent="-37469672"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140" eaLnBrk="0" fontAlgn="base" hangingPunct="0">
              <a:spcBef>
                <a:spcPct val="0"/>
              </a:spcBef>
              <a:spcAft>
                <a:spcPct val="0"/>
              </a:spcAft>
              <a:defRPr sz="2400">
                <a:solidFill>
                  <a:schemeClr val="tx1"/>
                </a:solidFill>
                <a:latin typeface="Arial" charset="0"/>
                <a:ea typeface="ＭＳ Ｐゴシック" pitchFamily="-1" charset="-128"/>
              </a:defRPr>
            </a:lvl6pPr>
            <a:lvl7pPr marL="914282" eaLnBrk="0" fontAlgn="base" hangingPunct="0">
              <a:spcBef>
                <a:spcPct val="0"/>
              </a:spcBef>
              <a:spcAft>
                <a:spcPct val="0"/>
              </a:spcAft>
              <a:defRPr sz="2400">
                <a:solidFill>
                  <a:schemeClr val="tx1"/>
                </a:solidFill>
                <a:latin typeface="Arial" charset="0"/>
                <a:ea typeface="ＭＳ Ｐゴシック" pitchFamily="-1" charset="-128"/>
              </a:defRPr>
            </a:lvl7pPr>
            <a:lvl8pPr marL="1371422" eaLnBrk="0" fontAlgn="base" hangingPunct="0">
              <a:spcBef>
                <a:spcPct val="0"/>
              </a:spcBef>
              <a:spcAft>
                <a:spcPct val="0"/>
              </a:spcAft>
              <a:defRPr sz="2400">
                <a:solidFill>
                  <a:schemeClr val="tx1"/>
                </a:solidFill>
                <a:latin typeface="Arial" charset="0"/>
                <a:ea typeface="ＭＳ Ｐゴシック" pitchFamily="-1" charset="-128"/>
              </a:defRPr>
            </a:lvl8pPr>
            <a:lvl9pPr marL="1828563"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2ED6E55-157D-4EFB-8EC4-CEDAD9E2B8AC}" type="slidenum">
              <a:rPr lang="en-US" sz="1200">
                <a:latin typeface="Calibri" pitchFamily="-1" charset="0"/>
              </a:rPr>
              <a:pPr eaLnBrk="1" hangingPunct="1"/>
              <a:t>43</a:t>
            </a:fld>
            <a:endParaRPr lang="en-US" sz="1200" dirty="0">
              <a:latin typeface="Calibri" pitchFamily="-1" charset="0"/>
            </a:endParaRPr>
          </a:p>
        </p:txBody>
      </p:sp>
      <p:sp>
        <p:nvSpPr>
          <p:cNvPr id="44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Arial" charset="0"/>
              </a:rPr>
              <a:t>CICO is a commonly used Tier 2 intervention and this is a good place to start but when it comes to those students who need intensive intervention – this may not be enough on its</a:t>
            </a:r>
            <a:r>
              <a:rPr lang="en-US" baseline="0" dirty="0" smtClean="0">
                <a:latin typeface="Arial" charset="0"/>
              </a:rPr>
              <a:t> own. Typically, en route to a Tier 3 Intervention, you can implement individual level changes such as change CICO adult, add peer support, add extra ‘check-in’ etc. </a:t>
            </a:r>
          </a:p>
          <a:p>
            <a:pPr eaLnBrk="1" hangingPunct="1"/>
            <a:endParaRPr 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this information about CICO is available on the MiBLSi website. http://miblsi.cenmi.org/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72838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marR="0" lvl="0" indent="-233363" algn="l" defTabSz="914400" rtl="0" eaLnBrk="1" fontAlgn="base" latinLnBrk="0" hangingPunct="1">
              <a:lnSpc>
                <a:spcPct val="90000"/>
              </a:lnSpc>
              <a:spcBef>
                <a:spcPts val="600"/>
              </a:spcBef>
              <a:spcAft>
                <a:spcPts val="0"/>
              </a:spcAft>
              <a:buClr>
                <a:srgbClr val="FFFFFF">
                  <a:lumMod val="65000"/>
                </a:srgbClr>
              </a:buClr>
              <a:buSzTx/>
              <a:buFont typeface="Wingdings" pitchFamily="2" charset="2"/>
              <a:buChar char="§"/>
              <a:tabLst/>
              <a:defRPr/>
            </a:pPr>
            <a:r>
              <a:rPr kumimoji="0" lang="en-US" sz="2400" b="0" i="0" u="none" strike="noStrike" kern="1200" cap="none" spc="0" normalizeH="0" baseline="0" noProof="0" dirty="0" smtClean="0">
                <a:ln>
                  <a:noFill/>
                </a:ln>
                <a:solidFill>
                  <a:srgbClr val="4E76A0">
                    <a:lumMod val="75000"/>
                  </a:srgbClr>
                </a:solidFill>
                <a:effectLst/>
                <a:uLnTx/>
                <a:uFillTx/>
                <a:latin typeface="Arial"/>
                <a:cs typeface="Arial" pitchFamily="34" charset="0"/>
              </a:rPr>
              <a:t>Time is a precious commodity. Educators need to be efficient when problem solving. </a:t>
            </a:r>
          </a:p>
          <a:p>
            <a:pPr marL="233363" marR="0" lvl="0" indent="-233363" algn="l" defTabSz="914400" rtl="0" eaLnBrk="1" fontAlgn="base" latinLnBrk="0" hangingPunct="1">
              <a:lnSpc>
                <a:spcPct val="90000"/>
              </a:lnSpc>
              <a:spcBef>
                <a:spcPts val="600"/>
              </a:spcBef>
              <a:spcAft>
                <a:spcPts val="0"/>
              </a:spcAft>
              <a:buClr>
                <a:srgbClr val="FFFFFF">
                  <a:lumMod val="65000"/>
                </a:srgbClr>
              </a:buClr>
              <a:buSzTx/>
              <a:buFont typeface="Wingdings" pitchFamily="2" charset="2"/>
              <a:buChar char="§"/>
              <a:tabLst/>
              <a:defRPr/>
            </a:pPr>
            <a:r>
              <a:rPr kumimoji="0" lang="en-US" sz="2400" b="0" i="0" u="none" strike="noStrike" kern="1200" cap="none" spc="0" normalizeH="0" baseline="0" noProof="0" dirty="0" smtClean="0">
                <a:ln>
                  <a:noFill/>
                </a:ln>
                <a:solidFill>
                  <a:srgbClr val="4E76A0">
                    <a:lumMod val="75000"/>
                  </a:srgbClr>
                </a:solidFill>
                <a:effectLst/>
                <a:uLnTx/>
                <a:uFillTx/>
                <a:latin typeface="Arial"/>
                <a:cs typeface="Arial" pitchFamily="34" charset="0"/>
              </a:rPr>
              <a:t>Under many circumstances, the most efficient thing to do is to test the easiest hypothesis first, implement an intervention, and monitor and evaluate outcomes. </a:t>
            </a:r>
          </a:p>
          <a:p>
            <a:pPr marL="233363" marR="0" lvl="0" indent="-233363" algn="l" defTabSz="914400" rtl="0" eaLnBrk="1" fontAlgn="base" latinLnBrk="0" hangingPunct="1">
              <a:lnSpc>
                <a:spcPct val="90000"/>
              </a:lnSpc>
              <a:spcBef>
                <a:spcPts val="600"/>
              </a:spcBef>
              <a:spcAft>
                <a:spcPts val="0"/>
              </a:spcAft>
              <a:buClr>
                <a:srgbClr val="FFFFFF">
                  <a:lumMod val="65000"/>
                </a:srgbClr>
              </a:buClr>
              <a:buSzTx/>
              <a:buFont typeface="Wingdings" pitchFamily="2" charset="2"/>
              <a:buChar char="§"/>
              <a:tabLst/>
              <a:defRPr/>
            </a:pPr>
            <a:r>
              <a:rPr kumimoji="0" lang="en-US" sz="2400" b="0" i="0" u="none" strike="noStrike" kern="1200" cap="none" spc="0" normalizeH="0" baseline="0" noProof="0" dirty="0" smtClean="0">
                <a:ln>
                  <a:noFill/>
                </a:ln>
                <a:solidFill>
                  <a:srgbClr val="4E76A0">
                    <a:lumMod val="75000"/>
                  </a:srgbClr>
                </a:solidFill>
                <a:effectLst/>
                <a:uLnTx/>
                <a:uFillTx/>
                <a:latin typeface="Arial"/>
                <a:cs typeface="Arial" pitchFamily="34" charset="0"/>
              </a:rPr>
              <a:t>If that approach fails to improve student performance, then something progressively more time intensive can be attempted until the probable cause of failure is identified. </a:t>
            </a:r>
          </a:p>
          <a:p>
            <a:pPr marL="463550" marR="0" lvl="1" indent="-233363" algn="l" defTabSz="914400" rtl="0" eaLnBrk="1" fontAlgn="base" latinLnBrk="0" hangingPunct="1">
              <a:lnSpc>
                <a:spcPct val="90000"/>
              </a:lnSpc>
              <a:spcBef>
                <a:spcPts val="600"/>
              </a:spcBef>
              <a:spcAft>
                <a:spcPts val="0"/>
              </a:spcAft>
              <a:buClr>
                <a:srgbClr val="FFFFFF">
                  <a:lumMod val="65000"/>
                </a:srgbClr>
              </a:buClr>
              <a:buSzTx/>
              <a:buFont typeface="Arial" pitchFamily="34" charset="0"/>
              <a:buChar char="•"/>
              <a:tabLst/>
              <a:defRPr/>
            </a:pPr>
            <a:r>
              <a:rPr kumimoji="0" lang="en-US" sz="2000" b="0" i="0" u="none" strike="noStrike" kern="1200" cap="none" spc="0" normalizeH="0" baseline="0" noProof="0" dirty="0" smtClean="0">
                <a:ln>
                  <a:noFill/>
                </a:ln>
                <a:solidFill>
                  <a:srgbClr val="4E76A0">
                    <a:lumMod val="75000"/>
                  </a:srgbClr>
                </a:solidFill>
                <a:effectLst/>
                <a:uLnTx/>
                <a:uFillTx/>
                <a:latin typeface="Arial"/>
                <a:cs typeface="Arial" pitchFamily="34" charset="0"/>
              </a:rPr>
              <a:t>Also, easier solutions are more likely to be implemented consistently while solutions which are more time consuming or technically difficult for teachers and support personnel are less likely to be implemented correctly (Gresham, 1989). </a:t>
            </a:r>
            <a:endParaRPr kumimoji="0" lang="en-US" sz="1800" b="0" i="0" u="none" strike="noStrike" kern="1200" cap="none" spc="0" normalizeH="0" baseline="0" noProof="0" dirty="0" smtClean="0">
              <a:ln>
                <a:noFill/>
              </a:ln>
              <a:solidFill>
                <a:srgbClr val="4E76A0">
                  <a:lumMod val="75000"/>
                </a:srgbClr>
              </a:solidFill>
              <a:effectLst/>
              <a:uLnTx/>
              <a:uFillTx/>
              <a:latin typeface="Arial"/>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164B6D4-C498-E049-A5CB-2C4EEDA124F4}" type="slidenum">
              <a:rPr lang="en-US" smtClean="0"/>
              <a:t>5</a:t>
            </a:fld>
            <a:endParaRPr lang="en-US" dirty="0"/>
          </a:p>
        </p:txBody>
      </p:sp>
    </p:spTree>
    <p:extLst>
      <p:ext uri="{BB962C8B-B14F-4D97-AF65-F5344CB8AC3E}">
        <p14:creationId xmlns:p14="http://schemas.microsoft.com/office/powerpoint/2010/main" val="1519372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visual example of NCR. Hopefully this picture looks familiar like something you’ve seen in your own classrooms etc. This picture was borrowed from google images for illustrative purposes only  but does anyone recognize our little friend and let’s call him Johnny? </a:t>
            </a:r>
          </a:p>
          <a:p>
            <a:endParaRPr lang="en-US" baseline="0" dirty="0" smtClean="0"/>
          </a:p>
          <a:p>
            <a:r>
              <a:rPr lang="en-US" i="1" u="sng" baseline="0" dirty="0" smtClean="0"/>
              <a:t>CLICK TO SHOW ARROW</a:t>
            </a:r>
          </a:p>
          <a:p>
            <a:endParaRPr lang="en-US" i="1" u="sng" baseline="0" dirty="0" smtClean="0"/>
          </a:p>
          <a:p>
            <a:r>
              <a:rPr lang="en-US" i="1" u="none" baseline="0" dirty="0" smtClean="0"/>
              <a:t>Remind participants NCR is Example #2 in Handout 3: Examples of EBI’s.</a:t>
            </a:r>
            <a:endParaRPr lang="en-US" i="1" u="none"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2522379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NCR is a powerful method to reduce problem behavior. NCR involves giving the student access to a reinforcer frequently enough that they are no longer motivated to exhibit disruptive behavior to obtain that same reinforcer</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1342864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the example and work through it with the group (e.g. pairs, small groups, teams, etc.)</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533290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Handout 3– Example #3</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2567253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on Antecedent modification.</a:t>
            </a:r>
            <a:r>
              <a:rPr lang="en-US" i="1" baseline="0" dirty="0" smtClean="0"/>
              <a:t> </a:t>
            </a:r>
          </a:p>
          <a:p>
            <a:endParaRPr lang="en-US" i="1" baseline="0" dirty="0" smtClean="0"/>
          </a:p>
          <a:p>
            <a:r>
              <a:rPr lang="en-US" i="0" dirty="0" smtClean="0"/>
              <a:t>Antecedent modification</a:t>
            </a:r>
            <a:r>
              <a:rPr lang="en-US" i="0" baseline="0" dirty="0" smtClean="0"/>
              <a:t> is typically associated with escape based behaviors. </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406311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64B6D4-C498-E049-A5CB-2C4EEDA124F4}" type="slidenum">
              <a:rPr lang="en-US" smtClean="0"/>
              <a:t>50</a:t>
            </a:fld>
            <a:endParaRPr lang="en-US" dirty="0"/>
          </a:p>
        </p:txBody>
      </p:sp>
    </p:spTree>
    <p:extLst>
      <p:ext uri="{BB962C8B-B14F-4D97-AF65-F5344CB8AC3E}">
        <p14:creationId xmlns:p14="http://schemas.microsoft.com/office/powerpoint/2010/main" val="3320079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Remind participants that information</a:t>
            </a:r>
            <a:r>
              <a:rPr lang="en-US" i="1" baseline="0" dirty="0" smtClean="0"/>
              <a:t> is available in Handout 3 . Instructional match is example #4 in the handout.</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1282125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A mismatch between student skill and level of difficulty of task – the assessment of a student’s current instructional level is INACCURATE in some way (e.g., knowledge, difficulty, pace, level, etc.)</a:t>
            </a:r>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3047636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endParaRPr lang="en-US" i="1" u="sng" dirty="0" smtClean="0"/>
          </a:p>
          <a:p>
            <a:endParaRPr lang="en-US" i="1" u="sng" dirty="0" smtClean="0"/>
          </a:p>
          <a:p>
            <a:r>
              <a:rPr lang="en-US" i="1" u="none" dirty="0" smtClean="0"/>
              <a:t>Activity:</a:t>
            </a:r>
            <a:r>
              <a:rPr lang="en-US" i="1" u="none" baseline="0" dirty="0" smtClean="0"/>
              <a:t> Ask the group or do a think / pair/ share about which solutions they might pair with each example and why. </a:t>
            </a:r>
            <a:endParaRPr lang="en-US" i="1" u="none" dirty="0" smtClean="0"/>
          </a:p>
          <a:p>
            <a:endParaRPr lang="en-US" i="1" u="sng" dirty="0" smtClean="0"/>
          </a:p>
          <a:p>
            <a:endParaRPr lang="en-US" i="1" u="none"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1883828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Facilitators:</a:t>
            </a:r>
            <a:r>
              <a:rPr lang="en-US" i="1" baseline="0" dirty="0" smtClean="0"/>
              <a:t> Add your name to this slide. </a:t>
            </a:r>
            <a:endParaRPr lang="en-US" i="1" dirty="0"/>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94703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5 steps of the DBI process.  Note that as part of this process, it is important to start with a “secondary intervention program”.  In behavior, we often don’t hear the term “secondary intervention program” related to behavior.  This really means that it is important to start with an evidence-based intervention.  (Describe the rest of the DBI process referring to secondary intervention programs as “evidence-based interventions”.)</a:t>
            </a:r>
            <a:endParaRPr lang="en-US" dirty="0"/>
          </a:p>
        </p:txBody>
      </p:sp>
      <p:sp>
        <p:nvSpPr>
          <p:cNvPr id="4" name="Slide Number Placeholder 3"/>
          <p:cNvSpPr>
            <a:spLocks noGrp="1"/>
          </p:cNvSpPr>
          <p:nvPr>
            <p:ph type="sldNum" sz="quarter" idx="10"/>
          </p:nvPr>
        </p:nvSpPr>
        <p:spPr/>
        <p:txBody>
          <a:bodyPr/>
          <a:lstStyle/>
          <a:p>
            <a:fld id="{1164B6D4-C498-E049-A5CB-2C4EEDA124F4}" type="slidenum">
              <a:rPr lang="en-US" smtClean="0"/>
              <a:t>6</a:t>
            </a:fld>
            <a:endParaRPr lang="en-US" dirty="0"/>
          </a:p>
        </p:txBody>
      </p:sp>
    </p:spTree>
    <p:extLst>
      <p:ext uri="{BB962C8B-B14F-4D97-AF65-F5344CB8AC3E}">
        <p14:creationId xmlns:p14="http://schemas.microsoft.com/office/powerpoint/2010/main" val="1621029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57683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graphic</a:t>
            </a:r>
            <a:r>
              <a:rPr lang="en-US" baseline="0" dirty="0" smtClean="0"/>
              <a:t> represents what the DBI process looks like when designing and delivering an intensive intervention for behavior with the DBI process. When we use the DBI process to address academic challenges, we want to make sure that the evidence-based intervention is an appropriate fit for the student’s specific academic needs.  Similarly, in behavior it is crucial to make sure that the evidence based intervention is an appropriate match for the student.  In this webinar, we’ll briefly discuss the importance of selecting appropriate EBIs in behavior by identifying the function of a child’s behavior as well as share guidance for selecting relevant EBIs and resources that can help in this selection.  We will also discuss a few examples of EBIs in behavior. </a:t>
            </a:r>
          </a:p>
          <a:p>
            <a:endParaRPr lang="en-US" baseline="0" dirty="0" smtClean="0"/>
          </a:p>
          <a:p>
            <a:r>
              <a:rPr lang="en-US" i="1" baseline="0" dirty="0" smtClean="0"/>
              <a:t>(Notes from a previous NCII training that could be helpful to share here.) </a:t>
            </a:r>
            <a:r>
              <a:rPr lang="en-US" baseline="0" dirty="0" smtClean="0"/>
              <a:t>It is also worth noting that “evidence based” as construct changes when it comes to a child with intensive needs. More specifically, in some ways, evidence based for a individual child with intensive needs isn’t really evidence based until we have evidence that it works or is effective for the individual child. These students at Tier 3 have been resistant to interventions at Tier 1 and Tier 2 so it is likely that they may also be resistant (only initially we hope) to intervention or strategies at Tier 3 as well. </a:t>
            </a:r>
          </a:p>
          <a:p>
            <a:endParaRPr lang="en-US" baseline="0" dirty="0" smtClean="0"/>
          </a:p>
          <a:p>
            <a:r>
              <a:rPr lang="en-US" baseline="0" dirty="0" smtClean="0"/>
              <a:t>It is critical when at the initial stages of selecting EBI’s or interventions that the ones selected have some existing evidence, are related to function and likely to work. </a:t>
            </a:r>
          </a:p>
          <a:p>
            <a:r>
              <a:rPr lang="en-US" baseline="0" dirty="0" smtClean="0"/>
              <a:t>(</a:t>
            </a:r>
            <a:r>
              <a:rPr lang="en-US" i="1" baseline="0" dirty="0" smtClean="0"/>
              <a:t>Use this to lead into the introduction of the NCII Tools Chart.)</a:t>
            </a:r>
          </a:p>
        </p:txBody>
      </p:sp>
      <p:sp>
        <p:nvSpPr>
          <p:cNvPr id="4" name="Slide Number Placeholder 3"/>
          <p:cNvSpPr>
            <a:spLocks noGrp="1"/>
          </p:cNvSpPr>
          <p:nvPr>
            <p:ph type="sldNum" sz="quarter" idx="10"/>
          </p:nvPr>
        </p:nvSpPr>
        <p:spPr/>
        <p:txBody>
          <a:bodyPr/>
          <a:lstStyle/>
          <a:p>
            <a:fld id="{1164B6D4-C498-E049-A5CB-2C4EEDA124F4}" type="slidenum">
              <a:rPr lang="en-US" smtClean="0"/>
              <a:t>8</a:t>
            </a:fld>
            <a:endParaRPr lang="en-US" dirty="0"/>
          </a:p>
        </p:txBody>
      </p:sp>
    </p:spTree>
    <p:extLst>
      <p:ext uri="{BB962C8B-B14F-4D97-AF65-F5344CB8AC3E}">
        <p14:creationId xmlns:p14="http://schemas.microsoft.com/office/powerpoint/2010/main" val="324029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Table 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10</a:t>
            </a:fld>
            <a:endParaRPr lang="en-US" dirty="0"/>
          </a:p>
        </p:txBody>
      </p:sp>
    </p:spTree>
    <p:extLst>
      <p:ext uri="{BB962C8B-B14F-4D97-AF65-F5344CB8AC3E}">
        <p14:creationId xmlns:p14="http://schemas.microsoft.com/office/powerpoint/2010/main" val="325594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citation 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11</a:t>
            </a:fld>
            <a:endParaRPr lang="en-US" dirty="0"/>
          </a:p>
        </p:txBody>
      </p:sp>
    </p:spTree>
    <p:extLst>
      <p:ext uri="{BB962C8B-B14F-4D97-AF65-F5344CB8AC3E}">
        <p14:creationId xmlns:p14="http://schemas.microsoft.com/office/powerpoint/2010/main" val="199272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column header </a:t>
            </a:r>
            <a:r>
              <a:rPr lang="en-US" baseline="0" dirty="0" smtClean="0"/>
              <a:t>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12</a:t>
            </a:fld>
            <a:endParaRPr lang="en-US" dirty="0"/>
          </a:p>
        </p:txBody>
      </p:sp>
    </p:spTree>
    <p:extLst>
      <p:ext uri="{BB962C8B-B14F-4D97-AF65-F5344CB8AC3E}">
        <p14:creationId xmlns:p14="http://schemas.microsoft.com/office/powerpoint/2010/main" val="199272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column header </a:t>
            </a:r>
            <a:r>
              <a:rPr lang="en-US" baseline="0" dirty="0" smtClean="0"/>
              <a:t>pop-up</a:t>
            </a:r>
            <a:endParaRPr lang="en-US" dirty="0"/>
          </a:p>
        </p:txBody>
      </p:sp>
      <p:sp>
        <p:nvSpPr>
          <p:cNvPr id="4" name="Slide Number Placeholder 3"/>
          <p:cNvSpPr>
            <a:spLocks noGrp="1"/>
          </p:cNvSpPr>
          <p:nvPr>
            <p:ph type="sldNum" sz="quarter" idx="10"/>
          </p:nvPr>
        </p:nvSpPr>
        <p:spPr/>
        <p:txBody>
          <a:bodyPr/>
          <a:lstStyle/>
          <a:p>
            <a:fld id="{4E62B6E3-4DAF-4479-86B4-374AFDB284AF}" type="slidenum">
              <a:rPr lang="en-US" smtClean="0"/>
              <a:t>13</a:t>
            </a:fld>
            <a:endParaRPr lang="en-US" dirty="0"/>
          </a:p>
        </p:txBody>
      </p:sp>
    </p:spTree>
    <p:extLst>
      <p:ext uri="{BB962C8B-B14F-4D97-AF65-F5344CB8AC3E}">
        <p14:creationId xmlns:p14="http://schemas.microsoft.com/office/powerpoint/2010/main" val="199272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915BDE8D-50EF-B640-983C-9E1605C6EDE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73935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11314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fld id="{A2C485E7-E96C-ED40-A789-019AD283CB0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966610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4120214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393134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06387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375024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510647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752673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65497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107734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fld id="{915BDE8D-50EF-B640-983C-9E1605C6EDE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915BDE8D-50EF-B640-983C-9E1605C6EDE4}" type="slidenum">
              <a:rPr lang="en-US" smtClean="0"/>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5BDE8D-50EF-B640-983C-9E1605C6EDE4}" type="slidenum">
              <a:rPr lang="en-US" smtClean="0"/>
              <a:t>‹#›</a:t>
            </a:fld>
            <a:endParaRPr lang="en-US" dirty="0"/>
          </a:p>
        </p:txBody>
      </p:sp>
    </p:spTree>
    <p:extLst>
      <p:ext uri="{BB962C8B-B14F-4D97-AF65-F5344CB8AC3E}">
        <p14:creationId xmlns:p14="http://schemas.microsoft.com/office/powerpoint/2010/main" val="354180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5BDE8D-50EF-B640-983C-9E1605C6EDE4}" type="slidenum">
              <a:rPr lang="en-US" smtClean="0"/>
              <a:t>‹#›</a:t>
            </a:fld>
            <a:endParaRPr lang="en-US" dirty="0"/>
          </a:p>
        </p:txBody>
      </p:sp>
    </p:spTree>
    <p:extLst>
      <p:ext uri="{BB962C8B-B14F-4D97-AF65-F5344CB8AC3E}">
        <p14:creationId xmlns:p14="http://schemas.microsoft.com/office/powerpoint/2010/main" val="288547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15BDE8D-50EF-B640-983C-9E1605C6EDE4}" type="slidenum">
              <a:rPr lang="en-US" smtClean="0"/>
              <a:t>‹#›</a:t>
            </a:fld>
            <a:endParaRPr lang="en-US" dirty="0"/>
          </a:p>
        </p:txBody>
      </p:sp>
    </p:spTree>
    <p:extLst>
      <p:ext uri="{BB962C8B-B14F-4D97-AF65-F5344CB8AC3E}">
        <p14:creationId xmlns:p14="http://schemas.microsoft.com/office/powerpoint/2010/main" val="319901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15BDE8D-50EF-B640-983C-9E1605C6EDE4}" type="slidenum">
              <a:rPr lang="en-US" smtClean="0"/>
              <a:t>‹#›</a:t>
            </a:fld>
            <a:endParaRPr lang="en-US" dirty="0"/>
          </a:p>
        </p:txBody>
      </p:sp>
    </p:spTree>
    <p:extLst>
      <p:ext uri="{BB962C8B-B14F-4D97-AF65-F5344CB8AC3E}">
        <p14:creationId xmlns:p14="http://schemas.microsoft.com/office/powerpoint/2010/main" val="315163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915BDE8D-50EF-B640-983C-9E1605C6EDE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0" r:id="rId10"/>
    <p:sldLayoutId id="214748366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90" r:id="rId2"/>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4113633536"/>
      </p:ext>
    </p:extLst>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1" fontAlgn="base" hangingPunct="1">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1" fontAlgn="base" hangingPunct="1">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smtClean="0"/>
              <a:t>Click to edit Master title style</a:t>
            </a:r>
            <a:endParaRPr lang="en-US" dirty="0" smtClean="0"/>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fld id="{A2C485E7-E96C-ED40-A789-019AD283CB0B}"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7108249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intensiveintervention.org/resource/designing-and-delivering-intensive-intervention-behavior-dbi-training-series-module-8" TargetMode="External"/><Relationship Id="rId2" Type="http://schemas.openxmlformats.org/officeDocument/2006/relationships/hyperlink" Target="http://www.intensiveintervention.org/resource/using-fba-diagnostic-assessment-behavior-dbi-training-series-module-6"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intensiveintervention.org/resources/ask-the-expert"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3236386"/>
          </a:xfrm>
        </p:spPr>
        <p:txBody>
          <a:bodyPr>
            <a:normAutofit fontScale="90000"/>
          </a:bodyPr>
          <a:lstStyle/>
          <a:p>
            <a:r>
              <a:rPr lang="en-US" sz="5600" dirty="0"/>
              <a:t>What Is an Evidence-Based Behavior Intervention? </a:t>
            </a:r>
            <a:r>
              <a:rPr lang="en-US" sz="5600" dirty="0" smtClean="0"/>
              <a:t/>
            </a:r>
            <a:br>
              <a:rPr lang="en-US" sz="5600" dirty="0" smtClean="0"/>
            </a:br>
            <a:r>
              <a:rPr lang="en-US" sz="3600" dirty="0">
                <a:solidFill>
                  <a:schemeClr val="bg1">
                    <a:lumMod val="75000"/>
                  </a:schemeClr>
                </a:solidFill>
                <a:latin typeface="+mn-lt"/>
                <a:ea typeface="+mn-ea"/>
                <a:cs typeface="Arial" pitchFamily="34" charset="0"/>
              </a:rPr>
              <a:t>Choosing and Implementing Behavior Interventions That Work</a:t>
            </a:r>
          </a:p>
        </p:txBody>
      </p:sp>
      <p:sp>
        <p:nvSpPr>
          <p:cNvPr id="5" name="Text Placeholder 4"/>
          <p:cNvSpPr>
            <a:spLocks noGrp="1"/>
          </p:cNvSpPr>
          <p:nvPr>
            <p:ph type="body" sz="quarter" idx="12"/>
          </p:nvPr>
        </p:nvSpPr>
        <p:spPr>
          <a:xfrm>
            <a:off x="676987" y="4401420"/>
            <a:ext cx="8224837" cy="1107996"/>
          </a:xfrm>
        </p:spPr>
        <p:txBody>
          <a:bodyPr/>
          <a:lstStyle/>
          <a:p>
            <a:r>
              <a:rPr lang="en-US" sz="2400" dirty="0">
                <a:solidFill>
                  <a:schemeClr val="bg1"/>
                </a:solidFill>
              </a:rPr>
              <a:t>Dr. Chris Riley Tillman, </a:t>
            </a:r>
            <a:r>
              <a:rPr lang="en-US" sz="2400" dirty="0" smtClean="0">
                <a:solidFill>
                  <a:schemeClr val="bg1"/>
                </a:solidFill>
              </a:rPr>
              <a:t>University </a:t>
            </a:r>
            <a:r>
              <a:rPr lang="en-US" sz="2400" dirty="0">
                <a:solidFill>
                  <a:schemeClr val="bg1"/>
                </a:solidFill>
              </a:rPr>
              <a:t>of Missouri</a:t>
            </a:r>
          </a:p>
          <a:p>
            <a:r>
              <a:rPr lang="en-US" sz="2400" dirty="0">
                <a:solidFill>
                  <a:schemeClr val="bg1"/>
                </a:solidFill>
              </a:rPr>
              <a:t>Dr. Allison </a:t>
            </a:r>
            <a:r>
              <a:rPr lang="en-US" sz="2400" dirty="0" smtClean="0">
                <a:solidFill>
                  <a:schemeClr val="bg1"/>
                </a:solidFill>
              </a:rPr>
              <a:t>Gandhi, National </a:t>
            </a:r>
            <a:r>
              <a:rPr lang="en-US" sz="2400" dirty="0">
                <a:solidFill>
                  <a:schemeClr val="bg1"/>
                </a:solidFill>
              </a:rPr>
              <a:t>Center on Intensive Intervention</a:t>
            </a:r>
          </a:p>
          <a:p>
            <a:pPr lvl="3"/>
            <a:r>
              <a:rPr lang="en-US" dirty="0"/>
              <a:t>June 11, 2014</a:t>
            </a:r>
          </a:p>
        </p:txBody>
      </p:sp>
      <p:sp>
        <p:nvSpPr>
          <p:cNvPr id="3" name="TextBox 2"/>
          <p:cNvSpPr txBox="1"/>
          <p:nvPr/>
        </p:nvSpPr>
        <p:spPr>
          <a:xfrm>
            <a:off x="1163053" y="248652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35830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87388" y="562310"/>
            <a:ext cx="8506716" cy="1486894"/>
          </a:xfrm>
          <a:solidFill>
            <a:schemeClr val="bg2"/>
          </a:solidFill>
        </p:spPr>
        <p:txBody>
          <a:bodyPr/>
          <a:lstStyle/>
          <a:p>
            <a:r>
              <a:rPr lang="en-US" dirty="0"/>
              <a:t>Implementation </a:t>
            </a:r>
            <a:r>
              <a:rPr lang="en-US" dirty="0" smtClean="0"/>
              <a:t>Table</a:t>
            </a:r>
            <a:br>
              <a:rPr lang="en-US" dirty="0" smtClean="0"/>
            </a:br>
            <a:endParaRPr lang="en-US" dirty="0"/>
          </a:p>
        </p:txBody>
      </p:sp>
      <p:graphicFrame>
        <p:nvGraphicFramePr>
          <p:cNvPr id="18" name="Content Placeholder 4"/>
          <p:cNvGraphicFramePr>
            <a:graphicFrameLocks/>
          </p:cNvGraphicFramePr>
          <p:nvPr>
            <p:extLst>
              <p:ext uri="{D42A27DB-BD31-4B8C-83A1-F6EECF244321}">
                <p14:modId xmlns:p14="http://schemas.microsoft.com/office/powerpoint/2010/main" val="4006754264"/>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19" name="Title 2"/>
          <p:cNvSpPr txBox="1">
            <a:spLocks/>
          </p:cNvSpPr>
          <p:nvPr/>
        </p:nvSpPr>
        <p:spPr bwMode="gray">
          <a:xfrm>
            <a:off x="687388" y="318053"/>
            <a:ext cx="8224837" cy="1183201"/>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pPr defTabSz="914400"/>
            <a:endParaRPr lang="en-US" dirty="0"/>
          </a:p>
        </p:txBody>
      </p:sp>
      <p:sp>
        <p:nvSpPr>
          <p:cNvPr id="20" name="Rectangle 19"/>
          <p:cNvSpPr/>
          <p:nvPr/>
        </p:nvSpPr>
        <p:spPr>
          <a:xfrm>
            <a:off x="457200" y="2438400"/>
            <a:ext cx="1614463" cy="2514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457200" y="4923304"/>
            <a:ext cx="2819400" cy="18416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2438400"/>
            <a:ext cx="2819400" cy="457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1663" y="4923304"/>
            <a:ext cx="6951313" cy="18416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71663" y="2426677"/>
            <a:ext cx="6951313" cy="46892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79" t="16646" r="18021" b="7458"/>
          <a:stretch/>
        </p:blipFill>
        <p:spPr bwMode="auto">
          <a:xfrm>
            <a:off x="3276600" y="2895600"/>
            <a:ext cx="5746376" cy="3869391"/>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733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500453" cy="1736215"/>
          </a:xfrm>
          <a:solidFill>
            <a:schemeClr val="bg2"/>
          </a:solidFill>
        </p:spPr>
        <p:txBody>
          <a:bodyPr/>
          <a:lstStyle/>
          <a:p>
            <a:r>
              <a:rPr lang="en-US" dirty="0" smtClean="0"/>
              <a:t>Study Citation</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3650942"/>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2057400" y="2438400"/>
            <a:ext cx="1828800"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2066925" y="3048000"/>
            <a:ext cx="1209675" cy="2971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66925" y="2438400"/>
            <a:ext cx="1209675" cy="2133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86200" y="2438400"/>
            <a:ext cx="5105400" cy="2133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6200" y="3028950"/>
            <a:ext cx="5105400" cy="2971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21" t="32778" r="35729" b="53148"/>
          <a:stretch/>
        </p:blipFill>
        <p:spPr bwMode="auto">
          <a:xfrm>
            <a:off x="3276600" y="4572000"/>
            <a:ext cx="5715000" cy="144780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1010735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6716" cy="1739347"/>
          </a:xfrm>
          <a:solidFill>
            <a:schemeClr val="bg2"/>
          </a:solidFill>
        </p:spPr>
        <p:txBody>
          <a:bodyPr/>
          <a:lstStyle/>
          <a:p>
            <a:r>
              <a:rPr lang="en-US" dirty="0" smtClean="0"/>
              <a:t>Study Quality: Participants</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5784521"/>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4953000" y="2057400"/>
            <a:ext cx="762000" cy="3810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H="1">
            <a:off x="2441575" y="2444750"/>
            <a:ext cx="2511425" cy="40544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1575" y="2057400"/>
            <a:ext cx="2511425" cy="1981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84520" y="2065020"/>
            <a:ext cx="3307080" cy="19735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6587" y="2444750"/>
            <a:ext cx="3275013" cy="40322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638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520"/>
          <a:stretch/>
        </p:blipFill>
        <p:spPr bwMode="auto">
          <a:xfrm>
            <a:off x="2441575" y="4038600"/>
            <a:ext cx="6550025" cy="2438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819284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0453" cy="1739347"/>
          </a:xfrm>
          <a:solidFill>
            <a:schemeClr val="bg2"/>
          </a:solidFill>
        </p:spPr>
        <p:txBody>
          <a:bodyPr/>
          <a:lstStyle/>
          <a:p>
            <a:r>
              <a:rPr lang="en-US" dirty="0" smtClean="0"/>
              <a:t>Study Quality: Design</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6776314"/>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5676900" y="2057400"/>
            <a:ext cx="647700" cy="3810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H="1">
            <a:off x="533400" y="2057400"/>
            <a:ext cx="5129212" cy="1905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3400" y="2438400"/>
            <a:ext cx="5143500" cy="4267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37153" y="2057400"/>
            <a:ext cx="1477922" cy="228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7153" y="2438400"/>
            <a:ext cx="1477922" cy="4267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946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345"/>
          <a:stretch/>
        </p:blipFill>
        <p:spPr bwMode="auto">
          <a:xfrm>
            <a:off x="533400" y="2286000"/>
            <a:ext cx="4303753" cy="4419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4289453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0453" cy="1739347"/>
          </a:xfrm>
          <a:solidFill>
            <a:schemeClr val="bg2"/>
          </a:solidFill>
        </p:spPr>
        <p:txBody>
          <a:bodyPr>
            <a:normAutofit fontScale="90000"/>
          </a:bodyPr>
          <a:lstStyle/>
          <a:p>
            <a:r>
              <a:rPr lang="en-US" dirty="0" smtClean="0"/>
              <a:t>Study Quality: Fidelity of Implementation</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84751"/>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6324600" y="2057400"/>
            <a:ext cx="990600" cy="3810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H="1">
            <a:off x="838200" y="2066925"/>
            <a:ext cx="5486400" cy="9048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38200" y="2428875"/>
            <a:ext cx="5486400" cy="41145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819900" y="2066925"/>
            <a:ext cx="495300" cy="9048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58000" y="2447925"/>
            <a:ext cx="457200" cy="40954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8433"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57"/>
          <a:stretch/>
        </p:blipFill>
        <p:spPr bwMode="auto">
          <a:xfrm>
            <a:off x="838200" y="2971800"/>
            <a:ext cx="6019800" cy="357161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192891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506716" cy="1739347"/>
          </a:xfrm>
          <a:solidFill>
            <a:schemeClr val="bg2"/>
          </a:solidFill>
        </p:spPr>
        <p:txBody>
          <a:bodyPr/>
          <a:lstStyle/>
          <a:p>
            <a:r>
              <a:rPr lang="en-US" dirty="0" smtClean="0"/>
              <a:t>Study Quality: Measures</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9207863"/>
              </p:ext>
            </p:extLst>
          </p:nvPr>
        </p:nvGraphicFramePr>
        <p:xfrm>
          <a:off x="457200" y="1718441"/>
          <a:ext cx="8224836" cy="3219051"/>
        </p:xfrm>
        <a:graphic>
          <a:graphicData uri="http://schemas.openxmlformats.org/drawingml/2006/table">
            <a:tbl>
              <a:tblPr/>
              <a:tblGrid>
                <a:gridCol w="1600200"/>
                <a:gridCol w="1828800"/>
                <a:gridCol w="1066800"/>
                <a:gridCol w="762000"/>
                <a:gridCol w="609600"/>
                <a:gridCol w="990600"/>
                <a:gridCol w="685800"/>
                <a:gridCol w="681036"/>
              </a:tblGrid>
              <a:tr h="328065">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7315200" y="2057400"/>
            <a:ext cx="1371600" cy="3810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H="1">
            <a:off x="457200" y="2085975"/>
            <a:ext cx="6843712" cy="3619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2066925"/>
            <a:ext cx="2590800" cy="381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096000" y="2438400"/>
            <a:ext cx="2590800" cy="426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7200" y="2447925"/>
            <a:ext cx="6858000" cy="42520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740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08"/>
          <a:stretch/>
        </p:blipFill>
        <p:spPr bwMode="auto">
          <a:xfrm>
            <a:off x="457200" y="2472259"/>
            <a:ext cx="5638800" cy="418894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4188338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12979" cy="1729952"/>
          </a:xfrm>
          <a:solidFill>
            <a:schemeClr val="bg2"/>
          </a:solidFill>
        </p:spPr>
        <p:txBody>
          <a:bodyPr/>
          <a:lstStyle/>
          <a:p>
            <a:r>
              <a:rPr lang="en-US" dirty="0" smtClean="0"/>
              <a:t>“Pop-Up” Data: Participants</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7107436"/>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4953000" y="2438400"/>
            <a:ext cx="762000"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5715000" y="2428875"/>
            <a:ext cx="3127581" cy="847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5000" y="3048000"/>
            <a:ext cx="3127581" cy="348705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00200" y="3048000"/>
            <a:ext cx="3352800" cy="348705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600200" y="2438400"/>
            <a:ext cx="3352800" cy="838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969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6826" t="15520" r="26428" b="47090"/>
          <a:stretch/>
        </p:blipFill>
        <p:spPr bwMode="auto">
          <a:xfrm>
            <a:off x="1600200" y="3276600"/>
            <a:ext cx="7242381" cy="3258458"/>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263235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0453" cy="1736215"/>
          </a:xfrm>
          <a:solidFill>
            <a:schemeClr val="bg2"/>
          </a:solidFill>
        </p:spPr>
        <p:txBody>
          <a:bodyPr/>
          <a:lstStyle/>
          <a:p>
            <a:r>
              <a:rPr lang="en-US" dirty="0"/>
              <a:t>“</a:t>
            </a:r>
            <a:r>
              <a:rPr lang="en-US" dirty="0" smtClean="0"/>
              <a:t>Pop-Up</a:t>
            </a:r>
            <a:r>
              <a:rPr lang="en-US" dirty="0"/>
              <a:t>” </a:t>
            </a:r>
            <a:r>
              <a:rPr lang="en-US" dirty="0" smtClean="0"/>
              <a:t>Data</a:t>
            </a:r>
            <a:r>
              <a:rPr lang="en-US" dirty="0"/>
              <a:t>: </a:t>
            </a:r>
            <a:r>
              <a:rPr lang="en-US" dirty="0" smtClean="0"/>
              <a:t>Design</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1133605"/>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4" name="Rectangle 3"/>
          <p:cNvSpPr/>
          <p:nvPr/>
        </p:nvSpPr>
        <p:spPr>
          <a:xfrm>
            <a:off x="5715000" y="2438400"/>
            <a:ext cx="638828"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6353828" y="3048000"/>
            <a:ext cx="2199622" cy="3352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286000" y="3048000"/>
            <a:ext cx="3405514" cy="3352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53828" y="2457078"/>
            <a:ext cx="2199622" cy="18101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2457450"/>
            <a:ext cx="3448050" cy="1809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867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4583" t="40555" r="11146" b="38704"/>
          <a:stretch/>
        </p:blipFill>
        <p:spPr bwMode="auto">
          <a:xfrm>
            <a:off x="2286000" y="4267200"/>
            <a:ext cx="6267450" cy="213360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1179493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6716" cy="1742479"/>
          </a:xfrm>
          <a:solidFill>
            <a:schemeClr val="bg2"/>
          </a:solidFill>
        </p:spPr>
        <p:txBody>
          <a:bodyPr>
            <a:normAutofit fontScale="90000"/>
          </a:bodyPr>
          <a:lstStyle/>
          <a:p>
            <a:r>
              <a:rPr lang="en-US" dirty="0"/>
              <a:t>“</a:t>
            </a:r>
            <a:r>
              <a:rPr lang="en-US" dirty="0" smtClean="0"/>
              <a:t>Pop-Up</a:t>
            </a:r>
            <a:r>
              <a:rPr lang="en-US" dirty="0"/>
              <a:t>” </a:t>
            </a:r>
            <a:r>
              <a:rPr lang="en-US" dirty="0" smtClean="0"/>
              <a:t>Data</a:t>
            </a:r>
            <a:r>
              <a:rPr lang="en-US" dirty="0"/>
              <a:t>: </a:t>
            </a:r>
            <a:r>
              <a:rPr lang="en-US" dirty="0" smtClean="0"/>
              <a:t>Fidelity of Implementation</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2041081"/>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4" name="Rectangle 3"/>
          <p:cNvSpPr/>
          <p:nvPr/>
        </p:nvSpPr>
        <p:spPr>
          <a:xfrm>
            <a:off x="6324600" y="2438400"/>
            <a:ext cx="990600" cy="637784"/>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7315200" y="3076184"/>
            <a:ext cx="972457" cy="348427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15200" y="2476500"/>
            <a:ext cx="972457" cy="13335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104571" y="3076183"/>
            <a:ext cx="4238172" cy="348427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86428" y="2476500"/>
            <a:ext cx="4238172" cy="13335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76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1508" t="39929" r="54683" b="33334"/>
          <a:stretch/>
        </p:blipFill>
        <p:spPr bwMode="auto">
          <a:xfrm>
            <a:off x="2104571" y="3810000"/>
            <a:ext cx="6183086" cy="2750457"/>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3373774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6716" cy="1729952"/>
          </a:xfrm>
          <a:solidFill>
            <a:schemeClr val="bg2"/>
          </a:solidFill>
        </p:spPr>
        <p:txBody>
          <a:bodyPr/>
          <a:lstStyle/>
          <a:p>
            <a:r>
              <a:rPr lang="en-US" dirty="0"/>
              <a:t>“</a:t>
            </a:r>
            <a:r>
              <a:rPr lang="en-US" dirty="0" smtClean="0"/>
              <a:t>Pop-Up</a:t>
            </a:r>
            <a:r>
              <a:rPr lang="en-US" dirty="0"/>
              <a:t>” </a:t>
            </a:r>
            <a:r>
              <a:rPr lang="en-US" dirty="0" smtClean="0"/>
              <a:t>Data</a:t>
            </a:r>
            <a:r>
              <a:rPr lang="en-US" dirty="0"/>
              <a:t>: </a:t>
            </a:r>
            <a:r>
              <a:rPr lang="en-US" dirty="0" smtClean="0"/>
              <a:t>Measures</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0435307"/>
              </p:ext>
            </p:extLst>
          </p:nvPr>
        </p:nvGraphicFramePr>
        <p:xfrm>
          <a:off x="457200" y="1676400"/>
          <a:ext cx="8224836" cy="3261092"/>
        </p:xfrm>
        <a:graphic>
          <a:graphicData uri="http://schemas.openxmlformats.org/drawingml/2006/table">
            <a:tbl>
              <a:tblPr/>
              <a:tblGrid>
                <a:gridCol w="1600200"/>
                <a:gridCol w="1828800"/>
                <a:gridCol w="1066800"/>
                <a:gridCol w="762000"/>
                <a:gridCol w="609600"/>
                <a:gridCol w="990600"/>
                <a:gridCol w="685800"/>
                <a:gridCol w="681036"/>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fontAlgn="ctr"/>
                      <a:r>
                        <a:rPr lang="en-US" sz="1600" b="1" i="0" u="none" strike="noStrike" dirty="0">
                          <a:solidFill>
                            <a:srgbClr val="E26B0A"/>
                          </a:solidFill>
                          <a:effectLst/>
                          <a:latin typeface="Calibri"/>
                        </a:rPr>
                        <a:t>Study Quality</a:t>
                      </a:r>
                    </a:p>
                  </a:txBody>
                  <a:tcPr marL="8627" marR="8627" marT="86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1" i="0" u="none" strike="noStrike" dirty="0">
                          <a:solidFill>
                            <a:srgbClr val="E26B0A"/>
                          </a:solidFill>
                          <a:effectLst/>
                          <a:latin typeface="Calibri"/>
                        </a:rPr>
                        <a:t>Participants</a:t>
                      </a:r>
                    </a:p>
                  </a:txBody>
                  <a:tcPr marL="8627" marR="8627" marT="86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Design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Fidelity of Implementation</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Targeted</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E26B0A"/>
                          </a:solidFill>
                          <a:effectLst/>
                          <a:latin typeface="Calibri"/>
                        </a:rPr>
                        <a:t>Measures Broader</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4" name="Rectangle 3"/>
          <p:cNvSpPr/>
          <p:nvPr/>
        </p:nvSpPr>
        <p:spPr>
          <a:xfrm>
            <a:off x="7315200" y="2438400"/>
            <a:ext cx="1371600"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2038350" y="3048000"/>
            <a:ext cx="5276850" cy="3486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334375" y="3048000"/>
            <a:ext cx="333375" cy="3486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334375" y="2466975"/>
            <a:ext cx="333375" cy="819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38350" y="2438400"/>
            <a:ext cx="5276850" cy="847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560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1303" t="31945" r="54427" b="36482"/>
          <a:stretch/>
        </p:blipFill>
        <p:spPr bwMode="auto">
          <a:xfrm>
            <a:off x="2066925" y="3286125"/>
            <a:ext cx="6267450" cy="324802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3067128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note about questions…</a:t>
            </a:r>
            <a:endParaRPr lang="en-US" dirty="0"/>
          </a:p>
        </p:txBody>
      </p:sp>
      <p:sp>
        <p:nvSpPr>
          <p:cNvPr id="5" name="Right Arrow 4"/>
          <p:cNvSpPr/>
          <p:nvPr/>
        </p:nvSpPr>
        <p:spPr>
          <a:xfrm>
            <a:off x="3347049" y="2311879"/>
            <a:ext cx="1155940" cy="3450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 name="Right Arrow 6"/>
          <p:cNvSpPr/>
          <p:nvPr/>
        </p:nvSpPr>
        <p:spPr>
          <a:xfrm>
            <a:off x="3347049" y="4517365"/>
            <a:ext cx="1155940" cy="3450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6" name="Rectangle 5"/>
          <p:cNvSpPr/>
          <p:nvPr/>
        </p:nvSpPr>
        <p:spPr>
          <a:xfrm>
            <a:off x="327803" y="1920180"/>
            <a:ext cx="3019245" cy="1535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srgbClr val="000000"/>
                </a:solidFill>
              </a:rPr>
              <a:t>Please type questions related to </a:t>
            </a:r>
            <a:r>
              <a:rPr lang="en-US" u="sng" dirty="0" smtClean="0">
                <a:solidFill>
                  <a:srgbClr val="000000"/>
                </a:solidFill>
              </a:rPr>
              <a:t>technical issues </a:t>
            </a:r>
            <a:r>
              <a:rPr lang="en-US" dirty="0" smtClean="0">
                <a:solidFill>
                  <a:srgbClr val="000000"/>
                </a:solidFill>
              </a:rPr>
              <a:t>in the </a:t>
            </a:r>
            <a:r>
              <a:rPr lang="en-US" b="1" dirty="0" smtClean="0">
                <a:solidFill>
                  <a:srgbClr val="000000"/>
                </a:solidFill>
              </a:rPr>
              <a:t>Chat box</a:t>
            </a:r>
            <a:r>
              <a:rPr lang="en-US" dirty="0" smtClean="0">
                <a:solidFill>
                  <a:srgbClr val="000000"/>
                </a:solidFill>
              </a:rPr>
              <a:t>.</a:t>
            </a:r>
            <a:endParaRPr lang="en-US" dirty="0">
              <a:solidFill>
                <a:srgbClr val="000000"/>
              </a:solidFill>
            </a:endParaRPr>
          </a:p>
        </p:txBody>
      </p:sp>
      <p:sp>
        <p:nvSpPr>
          <p:cNvPr id="9" name="Rectangle 8"/>
          <p:cNvSpPr/>
          <p:nvPr/>
        </p:nvSpPr>
        <p:spPr>
          <a:xfrm>
            <a:off x="327802" y="3922142"/>
            <a:ext cx="3019245" cy="1535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srgbClr val="000000"/>
                </a:solidFill>
              </a:rPr>
              <a:t>Please type questions related to </a:t>
            </a:r>
            <a:r>
              <a:rPr lang="en-US" u="sng" dirty="0" smtClean="0">
                <a:solidFill>
                  <a:srgbClr val="000000"/>
                </a:solidFill>
              </a:rPr>
              <a:t>webinar content </a:t>
            </a:r>
            <a:r>
              <a:rPr lang="en-US" dirty="0" smtClean="0">
                <a:solidFill>
                  <a:srgbClr val="000000"/>
                </a:solidFill>
              </a:rPr>
              <a:t>in the </a:t>
            </a:r>
            <a:r>
              <a:rPr lang="en-US" b="1" dirty="0" smtClean="0">
                <a:solidFill>
                  <a:srgbClr val="000000"/>
                </a:solidFill>
              </a:rPr>
              <a:t>Q&amp;A box</a:t>
            </a:r>
            <a:r>
              <a:rPr lang="en-US" dirty="0" smtClean="0">
                <a:solidFill>
                  <a:srgbClr val="000000"/>
                </a:solidFill>
              </a:rPr>
              <a:t>.</a:t>
            </a:r>
            <a:endParaRPr lang="en-US" dirty="0">
              <a:solidFill>
                <a:srgbClr val="000000"/>
              </a:solidFill>
            </a:endParaRPr>
          </a:p>
        </p:txBody>
      </p:sp>
      <p:pic>
        <p:nvPicPr>
          <p:cNvPr id="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16" y="1813153"/>
            <a:ext cx="2812211" cy="4422692"/>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99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12979" cy="1723689"/>
          </a:xfrm>
          <a:solidFill>
            <a:schemeClr val="bg2"/>
          </a:solidFill>
        </p:spPr>
        <p:txBody>
          <a:bodyPr/>
          <a:lstStyle/>
          <a:p>
            <a:r>
              <a:rPr lang="en-US" dirty="0" smtClean="0"/>
              <a:t>Study Results</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2732639"/>
              </p:ext>
            </p:extLst>
          </p:nvPr>
        </p:nvGraphicFramePr>
        <p:xfrm>
          <a:off x="457200" y="1676400"/>
          <a:ext cx="8229601" cy="3716923"/>
        </p:xfrm>
        <a:graphic>
          <a:graphicData uri="http://schemas.openxmlformats.org/drawingml/2006/table">
            <a:tbl>
              <a:tblPr/>
              <a:tblGrid>
                <a:gridCol w="1600200"/>
                <a:gridCol w="1828800"/>
                <a:gridCol w="1066800"/>
                <a:gridCol w="838200"/>
                <a:gridCol w="838200"/>
                <a:gridCol w="990600"/>
                <a:gridCol w="1066801"/>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US" sz="1600" b="1" i="0" u="none" strike="noStrike" dirty="0">
                          <a:solidFill>
                            <a:srgbClr val="E26B0A"/>
                          </a:solidFill>
                          <a:effectLst/>
                          <a:latin typeface="Calibri"/>
                        </a:rPr>
                        <a:t>Study Results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Mean ES - Targeted</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Measure ES - Broader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Visual Analysis  </a:t>
                      </a:r>
                      <a:br>
                        <a:rPr lang="en-US" sz="1100" b="1" i="0" u="none" strike="noStrike" dirty="0">
                          <a:solidFill>
                            <a:srgbClr val="E26B0A"/>
                          </a:solidFill>
                          <a:effectLst/>
                          <a:latin typeface="Calibri"/>
                        </a:rPr>
                      </a:br>
                      <a:r>
                        <a:rPr lang="en-US" sz="1100" b="1" i="0" u="none" strike="noStrike" dirty="0">
                          <a:solidFill>
                            <a:srgbClr val="E26B0A"/>
                          </a:solidFill>
                          <a:effectLst/>
                          <a:latin typeface="Calibri"/>
                        </a:rPr>
                        <a:t>(</a:t>
                      </a:r>
                      <a:r>
                        <a:rPr lang="en-US" sz="1100" b="1" i="0" u="none" strike="noStrike" dirty="0" smtClean="0">
                          <a:solidFill>
                            <a:srgbClr val="E26B0A"/>
                          </a:solidFill>
                          <a:effectLst/>
                          <a:latin typeface="Calibri"/>
                        </a:rPr>
                        <a:t>Single-Case</a:t>
                      </a:r>
                      <a:r>
                        <a:rPr lang="en-US" sz="1100" b="1" i="0" u="none" strike="noStrike" baseline="0" dirty="0" smtClean="0">
                          <a:solidFill>
                            <a:srgbClr val="E26B0A"/>
                          </a:solidFill>
                          <a:effectLst/>
                          <a:latin typeface="Calibri"/>
                        </a:rPr>
                        <a:t> </a:t>
                      </a:r>
                      <a:r>
                        <a:rPr lang="en-US" sz="1100" b="1" i="0" u="none" strike="noStrike" dirty="0" smtClean="0">
                          <a:solidFill>
                            <a:srgbClr val="E26B0A"/>
                          </a:solidFill>
                          <a:effectLst/>
                          <a:latin typeface="Calibri"/>
                        </a:rPr>
                        <a:t>Designs</a:t>
                      </a:r>
                      <a:r>
                        <a:rPr lang="en-US" sz="1100" b="1" i="0" u="none" strike="noStrike" dirty="0">
                          <a:solidFill>
                            <a:srgbClr val="E26B0A"/>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Disaggregated  Outcome Data Available for Demographic Subgroups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0.93*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2" name="Slide Number Placeholder 1"/>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2417498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12979" cy="1729823"/>
          </a:xfrm>
          <a:solidFill>
            <a:schemeClr val="bg2"/>
          </a:solidFill>
        </p:spPr>
        <p:txBody>
          <a:bodyPr/>
          <a:lstStyle/>
          <a:p>
            <a:r>
              <a:rPr lang="en-US" dirty="0" smtClean="0"/>
              <a:t>Study Results: Effect Size</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0267365"/>
              </p:ext>
            </p:extLst>
          </p:nvPr>
        </p:nvGraphicFramePr>
        <p:xfrm>
          <a:off x="457200" y="1676400"/>
          <a:ext cx="8229601" cy="3716923"/>
        </p:xfrm>
        <a:graphic>
          <a:graphicData uri="http://schemas.openxmlformats.org/drawingml/2006/table">
            <a:tbl>
              <a:tblPr/>
              <a:tblGrid>
                <a:gridCol w="1600200"/>
                <a:gridCol w="1828800"/>
                <a:gridCol w="1066800"/>
                <a:gridCol w="838200"/>
                <a:gridCol w="838200"/>
                <a:gridCol w="990600"/>
                <a:gridCol w="1066801"/>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en-US" sz="1600" b="1" i="0" u="none" strike="noStrike" dirty="0">
                          <a:solidFill>
                            <a:srgbClr val="E26B0A"/>
                          </a:solidFill>
                          <a:effectLst/>
                          <a:latin typeface="Calibri"/>
                        </a:rPr>
                        <a:t>Study Results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Mean ES - Targeted</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Measure ES - Broader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Visual Analysis  </a:t>
                      </a:r>
                      <a:br>
                        <a:rPr lang="en-US" sz="1100" b="1" i="0" u="none" strike="noStrike" dirty="0">
                          <a:solidFill>
                            <a:srgbClr val="E26B0A"/>
                          </a:solidFill>
                          <a:effectLst/>
                          <a:latin typeface="Calibri"/>
                        </a:rPr>
                      </a:br>
                      <a:r>
                        <a:rPr lang="en-US" sz="1100" b="1" i="0" u="none" strike="noStrike" dirty="0">
                          <a:solidFill>
                            <a:srgbClr val="E26B0A"/>
                          </a:solidFill>
                          <a:effectLst/>
                          <a:latin typeface="Calibri"/>
                        </a:rPr>
                        <a:t>(</a:t>
                      </a:r>
                      <a:r>
                        <a:rPr lang="en-US" sz="1100" b="1" i="0" u="none" strike="noStrike" dirty="0" smtClean="0">
                          <a:solidFill>
                            <a:srgbClr val="E26B0A"/>
                          </a:solidFill>
                          <a:effectLst/>
                          <a:latin typeface="Calibri"/>
                        </a:rPr>
                        <a:t>Single-Case</a:t>
                      </a:r>
                      <a:r>
                        <a:rPr lang="en-US" sz="1100" b="1" i="0" u="none" strike="noStrike" baseline="0" dirty="0" smtClean="0">
                          <a:solidFill>
                            <a:srgbClr val="E26B0A"/>
                          </a:solidFill>
                          <a:effectLst/>
                          <a:latin typeface="Calibri"/>
                        </a:rPr>
                        <a:t> </a:t>
                      </a:r>
                      <a:r>
                        <a:rPr lang="en-US" sz="1100" b="1" i="0" u="none" strike="noStrike" dirty="0" smtClean="0">
                          <a:solidFill>
                            <a:srgbClr val="E26B0A"/>
                          </a:solidFill>
                          <a:effectLst/>
                          <a:latin typeface="Calibri"/>
                        </a:rPr>
                        <a:t>Designs</a:t>
                      </a:r>
                      <a:r>
                        <a:rPr lang="en-US" sz="1100" b="1" i="0" u="none" strike="noStrike" dirty="0">
                          <a:solidFill>
                            <a:srgbClr val="E26B0A"/>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Disaggregated  Outcome Data Available for Demographic Subgroups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0.93*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4" name="Rectangle 3"/>
          <p:cNvSpPr/>
          <p:nvPr/>
        </p:nvSpPr>
        <p:spPr>
          <a:xfrm>
            <a:off x="4953000" y="2057400"/>
            <a:ext cx="1676400" cy="8382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18" t="22717" r="53174" b="8571"/>
          <a:stretch/>
        </p:blipFill>
        <p:spPr bwMode="auto">
          <a:xfrm>
            <a:off x="152400" y="1524000"/>
            <a:ext cx="4894325" cy="518160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flipV="1">
            <a:off x="5046725" y="2895602"/>
            <a:ext cx="1582675" cy="380999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6725" y="1524000"/>
            <a:ext cx="1582675" cy="52387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2464604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512979" cy="1739347"/>
          </a:xfrm>
          <a:solidFill>
            <a:schemeClr val="bg2"/>
          </a:solidFill>
        </p:spPr>
        <p:txBody>
          <a:bodyPr/>
          <a:lstStyle/>
          <a:p>
            <a:r>
              <a:rPr lang="en-US" dirty="0" smtClean="0"/>
              <a:t>Study Results: Visual Analysis</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0233170"/>
              </p:ext>
            </p:extLst>
          </p:nvPr>
        </p:nvGraphicFramePr>
        <p:xfrm>
          <a:off x="457200" y="1676400"/>
          <a:ext cx="8229601" cy="3716923"/>
        </p:xfrm>
        <a:graphic>
          <a:graphicData uri="http://schemas.openxmlformats.org/drawingml/2006/table">
            <a:tbl>
              <a:tblPr/>
              <a:tblGrid>
                <a:gridCol w="1600200"/>
                <a:gridCol w="1828800"/>
                <a:gridCol w="1066800"/>
                <a:gridCol w="838200"/>
                <a:gridCol w="838200"/>
                <a:gridCol w="990600"/>
                <a:gridCol w="1066801"/>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en-US" sz="1600" b="1" i="0" u="none" strike="noStrike" dirty="0">
                          <a:solidFill>
                            <a:srgbClr val="E26B0A"/>
                          </a:solidFill>
                          <a:effectLst/>
                          <a:latin typeface="Calibri"/>
                        </a:rPr>
                        <a:t>Study Results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Mean ES - Targeted</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Measure ES - Broader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Visual Analysis  </a:t>
                      </a:r>
                      <a:br>
                        <a:rPr lang="en-US" sz="1100" b="1" i="0" u="none" strike="noStrike" dirty="0">
                          <a:solidFill>
                            <a:srgbClr val="E26B0A"/>
                          </a:solidFill>
                          <a:effectLst/>
                          <a:latin typeface="Calibri"/>
                        </a:rPr>
                      </a:br>
                      <a:r>
                        <a:rPr lang="en-US" sz="1100" b="1" i="0" u="none" strike="noStrike" dirty="0">
                          <a:solidFill>
                            <a:srgbClr val="E26B0A"/>
                          </a:solidFill>
                          <a:effectLst/>
                          <a:latin typeface="Calibri"/>
                        </a:rPr>
                        <a:t>(</a:t>
                      </a:r>
                      <a:r>
                        <a:rPr lang="en-US" sz="1100" b="1" i="0" u="none" strike="noStrike" dirty="0" smtClean="0">
                          <a:solidFill>
                            <a:srgbClr val="E26B0A"/>
                          </a:solidFill>
                          <a:effectLst/>
                          <a:latin typeface="Calibri"/>
                        </a:rPr>
                        <a:t>Single-Case</a:t>
                      </a:r>
                      <a:r>
                        <a:rPr lang="en-US" sz="1100" b="1" i="0" u="none" strike="noStrike" baseline="0" dirty="0" smtClean="0">
                          <a:solidFill>
                            <a:srgbClr val="E26B0A"/>
                          </a:solidFill>
                          <a:effectLst/>
                          <a:latin typeface="Calibri"/>
                        </a:rPr>
                        <a:t> </a:t>
                      </a:r>
                      <a:r>
                        <a:rPr lang="en-US" sz="1100" b="1" i="0" u="none" strike="noStrike" dirty="0" smtClean="0">
                          <a:solidFill>
                            <a:srgbClr val="E26B0A"/>
                          </a:solidFill>
                          <a:effectLst/>
                          <a:latin typeface="Calibri"/>
                        </a:rPr>
                        <a:t>Designs</a:t>
                      </a:r>
                      <a:r>
                        <a:rPr lang="en-US" sz="1100" b="1" i="0" u="none" strike="noStrike" dirty="0">
                          <a:solidFill>
                            <a:srgbClr val="E26B0A"/>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Disaggregated  Outcome Data Available for Demographic Subgroups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0.93*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4" name="Rectangle 3"/>
          <p:cNvSpPr/>
          <p:nvPr/>
        </p:nvSpPr>
        <p:spPr>
          <a:xfrm>
            <a:off x="6629400" y="2057400"/>
            <a:ext cx="990600" cy="8382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5467350" y="2895600"/>
            <a:ext cx="2152650" cy="35718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85800" y="2867026"/>
            <a:ext cx="5943600" cy="360044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48300" y="1512999"/>
            <a:ext cx="2152650" cy="5444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 y="1512999"/>
            <a:ext cx="5943600" cy="54440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04" t="18334" r="52917" b="13548"/>
          <a:stretch/>
        </p:blipFill>
        <p:spPr bwMode="auto">
          <a:xfrm>
            <a:off x="685800" y="1512999"/>
            <a:ext cx="4781550" cy="4954476"/>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2574232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519242" cy="1723689"/>
          </a:xfrm>
          <a:solidFill>
            <a:schemeClr val="bg2"/>
          </a:solidFill>
        </p:spPr>
        <p:txBody>
          <a:bodyPr/>
          <a:lstStyle/>
          <a:p>
            <a:r>
              <a:rPr lang="en-US" dirty="0" smtClean="0"/>
              <a:t>Effect Size “Pop-Up”</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9212580"/>
              </p:ext>
            </p:extLst>
          </p:nvPr>
        </p:nvGraphicFramePr>
        <p:xfrm>
          <a:off x="457200" y="1676400"/>
          <a:ext cx="8229601" cy="3716923"/>
        </p:xfrm>
        <a:graphic>
          <a:graphicData uri="http://schemas.openxmlformats.org/drawingml/2006/table">
            <a:tbl>
              <a:tblPr/>
              <a:tblGrid>
                <a:gridCol w="1600200"/>
                <a:gridCol w="1828800"/>
                <a:gridCol w="1066800"/>
                <a:gridCol w="838200"/>
                <a:gridCol w="838200"/>
                <a:gridCol w="990600"/>
                <a:gridCol w="1066801"/>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US" sz="1600" b="1" i="0" u="none" strike="noStrike" dirty="0">
                          <a:solidFill>
                            <a:srgbClr val="E26B0A"/>
                          </a:solidFill>
                          <a:effectLst/>
                          <a:latin typeface="Calibri"/>
                        </a:rPr>
                        <a:t>Study Results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Mean ES - Targeted</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Measure ES - Broader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Visual Analysis  </a:t>
                      </a:r>
                      <a:br>
                        <a:rPr lang="en-US" sz="1100" b="1" i="0" u="none" strike="noStrike" dirty="0">
                          <a:solidFill>
                            <a:srgbClr val="E26B0A"/>
                          </a:solidFill>
                          <a:effectLst/>
                          <a:latin typeface="Calibri"/>
                        </a:rPr>
                      </a:br>
                      <a:r>
                        <a:rPr lang="en-US" sz="1100" b="1" i="0" u="none" strike="noStrike" dirty="0">
                          <a:solidFill>
                            <a:srgbClr val="E26B0A"/>
                          </a:solidFill>
                          <a:effectLst/>
                          <a:latin typeface="Calibri"/>
                        </a:rPr>
                        <a:t>(</a:t>
                      </a:r>
                      <a:r>
                        <a:rPr lang="en-US" sz="1100" b="1" i="0" u="none" strike="noStrike" dirty="0" smtClean="0">
                          <a:solidFill>
                            <a:srgbClr val="E26B0A"/>
                          </a:solidFill>
                          <a:effectLst/>
                          <a:latin typeface="Calibri"/>
                        </a:rPr>
                        <a:t>Single-Case</a:t>
                      </a:r>
                      <a:r>
                        <a:rPr lang="en-US" sz="1100" b="1" i="0" u="none" strike="noStrike" baseline="0" dirty="0" smtClean="0">
                          <a:solidFill>
                            <a:srgbClr val="E26B0A"/>
                          </a:solidFill>
                          <a:effectLst/>
                          <a:latin typeface="Calibri"/>
                        </a:rPr>
                        <a:t> </a:t>
                      </a:r>
                      <a:r>
                        <a:rPr lang="en-US" sz="1100" b="1" i="0" u="none" strike="noStrike" dirty="0" smtClean="0">
                          <a:solidFill>
                            <a:srgbClr val="E26B0A"/>
                          </a:solidFill>
                          <a:effectLst/>
                          <a:latin typeface="Calibri"/>
                        </a:rPr>
                        <a:t>Designs</a:t>
                      </a:r>
                      <a:r>
                        <a:rPr lang="en-US" sz="1100" b="1" i="0" u="none" strike="noStrike" dirty="0">
                          <a:solidFill>
                            <a:srgbClr val="E26B0A"/>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Disaggregated  Outcome Data Available for Demographic Subgroups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0.93*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4953000" y="4114800"/>
            <a:ext cx="1676400"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894364" y="1981200"/>
            <a:ext cx="2725511" cy="2133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94364" y="4724400"/>
            <a:ext cx="2725511" cy="18433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1907" y="4724400"/>
            <a:ext cx="4571093" cy="184331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907" y="1981200"/>
            <a:ext cx="4571093" cy="2133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378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587" t="20600" r="69207" b="34815"/>
          <a:stretch/>
        </p:blipFill>
        <p:spPr bwMode="auto">
          <a:xfrm>
            <a:off x="381907" y="1981200"/>
            <a:ext cx="3512457" cy="4586516"/>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1649264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2"/>
            <a:ext cx="8512979" cy="1736215"/>
          </a:xfrm>
          <a:solidFill>
            <a:schemeClr val="bg2"/>
          </a:solidFill>
        </p:spPr>
        <p:txBody>
          <a:bodyPr/>
          <a:lstStyle/>
          <a:p>
            <a:r>
              <a:rPr lang="en-US" dirty="0" smtClean="0"/>
              <a:t>Visual Analysis “Pop-Up”</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8175438"/>
              </p:ext>
            </p:extLst>
          </p:nvPr>
        </p:nvGraphicFramePr>
        <p:xfrm>
          <a:off x="457200" y="1676400"/>
          <a:ext cx="8229601" cy="3716923"/>
        </p:xfrm>
        <a:graphic>
          <a:graphicData uri="http://schemas.openxmlformats.org/drawingml/2006/table">
            <a:tbl>
              <a:tblPr/>
              <a:tblGrid>
                <a:gridCol w="1600200"/>
                <a:gridCol w="1828800"/>
                <a:gridCol w="1066800"/>
                <a:gridCol w="838200"/>
                <a:gridCol w="838200"/>
                <a:gridCol w="990600"/>
                <a:gridCol w="1066801"/>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US" sz="1600" b="1" i="0" u="none" strike="noStrike" dirty="0">
                          <a:solidFill>
                            <a:srgbClr val="E26B0A"/>
                          </a:solidFill>
                          <a:effectLst/>
                          <a:latin typeface="Calibri"/>
                        </a:rPr>
                        <a:t>Study Results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Mean ES - Targeted</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Measure ES - Broader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Visual Analysis  </a:t>
                      </a:r>
                      <a:br>
                        <a:rPr lang="en-US" sz="1100" b="1" i="0" u="none" strike="noStrike" dirty="0">
                          <a:solidFill>
                            <a:srgbClr val="E26B0A"/>
                          </a:solidFill>
                          <a:effectLst/>
                          <a:latin typeface="Calibri"/>
                        </a:rPr>
                      </a:br>
                      <a:r>
                        <a:rPr lang="en-US" sz="1100" b="1" i="0" u="none" strike="noStrike" dirty="0">
                          <a:solidFill>
                            <a:srgbClr val="E26B0A"/>
                          </a:solidFill>
                          <a:effectLst/>
                          <a:latin typeface="Calibri"/>
                        </a:rPr>
                        <a:t>(</a:t>
                      </a:r>
                      <a:r>
                        <a:rPr lang="en-US" sz="1100" b="1" i="0" u="none" strike="noStrike" dirty="0" smtClean="0">
                          <a:solidFill>
                            <a:srgbClr val="E26B0A"/>
                          </a:solidFill>
                          <a:effectLst/>
                          <a:latin typeface="Calibri"/>
                        </a:rPr>
                        <a:t>Single-Case</a:t>
                      </a:r>
                      <a:r>
                        <a:rPr lang="en-US" sz="1100" b="1" i="0" u="none" strike="noStrike" baseline="0" dirty="0" smtClean="0">
                          <a:solidFill>
                            <a:srgbClr val="E26B0A"/>
                          </a:solidFill>
                          <a:effectLst/>
                          <a:latin typeface="Calibri"/>
                        </a:rPr>
                        <a:t> </a:t>
                      </a:r>
                      <a:r>
                        <a:rPr lang="en-US" sz="1100" b="1" i="0" u="none" strike="noStrike" dirty="0" smtClean="0">
                          <a:solidFill>
                            <a:srgbClr val="E26B0A"/>
                          </a:solidFill>
                          <a:effectLst/>
                          <a:latin typeface="Calibri"/>
                        </a:rPr>
                        <a:t>Designs</a:t>
                      </a:r>
                      <a:r>
                        <a:rPr lang="en-US" sz="1100" b="1" i="0" u="none" strike="noStrike" dirty="0">
                          <a:solidFill>
                            <a:srgbClr val="E26B0A"/>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Disaggregated  Outcome Data Available for Demographic Subgroups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0.93*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2800" b="0" i="0" u="none" strike="noStrike" dirty="0">
                          <a:solidFill>
                            <a:srgbClr val="E26B0A"/>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6" name="Rectangle 5"/>
          <p:cNvSpPr/>
          <p:nvPr/>
        </p:nvSpPr>
        <p:spPr>
          <a:xfrm>
            <a:off x="6610350" y="2895600"/>
            <a:ext cx="1009650"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V="1">
            <a:off x="5486400" y="3505200"/>
            <a:ext cx="2133600" cy="308065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1000" y="3505200"/>
            <a:ext cx="6229350" cy="308065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6400" y="2286000"/>
            <a:ext cx="2133600" cy="609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2286000"/>
            <a:ext cx="6219825" cy="609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358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21" t="23421" r="10714" b="25125"/>
          <a:stretch/>
        </p:blipFill>
        <p:spPr bwMode="auto">
          <a:xfrm>
            <a:off x="381000" y="2286000"/>
            <a:ext cx="5105400" cy="4299857"/>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2556064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456612" cy="1742479"/>
          </a:xfrm>
          <a:solidFill>
            <a:schemeClr val="bg2"/>
          </a:solidFill>
        </p:spPr>
        <p:txBody>
          <a:bodyPr/>
          <a:lstStyle/>
          <a:p>
            <a:r>
              <a:rPr lang="en-US" dirty="0" smtClean="0"/>
              <a:t>Program Information</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234714"/>
              </p:ext>
            </p:extLst>
          </p:nvPr>
        </p:nvGraphicFramePr>
        <p:xfrm>
          <a:off x="457200" y="1676400"/>
          <a:ext cx="8229601" cy="3549283"/>
        </p:xfrm>
        <a:graphic>
          <a:graphicData uri="http://schemas.openxmlformats.org/drawingml/2006/table">
            <a:tbl>
              <a:tblPr/>
              <a:tblGrid>
                <a:gridCol w="1600200"/>
                <a:gridCol w="1828800"/>
                <a:gridCol w="1066800"/>
                <a:gridCol w="838200"/>
                <a:gridCol w="838200"/>
                <a:gridCol w="990600"/>
                <a:gridCol w="1066801"/>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US" sz="1600" b="1" i="0" u="none" strike="noStrike" dirty="0">
                          <a:solidFill>
                            <a:srgbClr val="E26B0A"/>
                          </a:solidFill>
                          <a:effectLst/>
                          <a:latin typeface="Calibri"/>
                        </a:rPr>
                        <a:t>Program Information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Target Behavior(s)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Fidelity of Implementation  Checklist Available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Minimum Interventionist Requirements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 </a:t>
                      </a:r>
                      <a:r>
                        <a:rPr lang="en-US" sz="1100" b="0" i="0" u="none" strike="noStrike" dirty="0" smtClean="0">
                          <a:solidFill>
                            <a:srgbClr val="E26B0A"/>
                          </a:solidFill>
                          <a:effectLst/>
                          <a:latin typeface="Calibri"/>
                        </a:rPr>
                        <a:t>=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 </a:t>
                      </a:r>
                      <a:r>
                        <a:rPr lang="en-US" sz="1100" b="0" i="0" u="none" strike="noStrike" dirty="0" smtClean="0">
                          <a:solidFill>
                            <a:srgbClr val="E26B0A"/>
                          </a:solidFill>
                          <a:effectLst/>
                          <a:latin typeface="Calibri"/>
                        </a:rPr>
                        <a:t>=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 </a:t>
                      </a:r>
                      <a:r>
                        <a:rPr lang="en-US" sz="1100" b="0" i="0" u="none" strike="noStrike" dirty="0" smtClean="0">
                          <a:solidFill>
                            <a:srgbClr val="E26B0A"/>
                          </a:solidFill>
                          <a:effectLst/>
                          <a:latin typeface="Calibri"/>
                        </a:rPr>
                        <a:t>=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 </a:t>
                      </a:r>
                      <a:r>
                        <a:rPr lang="en-US" sz="1100" b="0" i="0" u="none" strike="noStrike" dirty="0" smtClean="0">
                          <a:solidFill>
                            <a:srgbClr val="E26B0A"/>
                          </a:solidFill>
                          <a:effectLst/>
                          <a:latin typeface="Calibri"/>
                        </a:rPr>
                        <a:t>=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2" name="Slide Number Placeholder 1"/>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79214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6716" cy="1739347"/>
          </a:xfrm>
          <a:solidFill>
            <a:schemeClr val="bg2"/>
          </a:solidFill>
        </p:spPr>
        <p:txBody>
          <a:bodyPr/>
          <a:lstStyle/>
          <a:p>
            <a:r>
              <a:rPr lang="en-US" dirty="0" smtClean="0"/>
              <a:t>Program Information “Pop-Up” Data</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4579319"/>
              </p:ext>
            </p:extLst>
          </p:nvPr>
        </p:nvGraphicFramePr>
        <p:xfrm>
          <a:off x="457200" y="1676400"/>
          <a:ext cx="8229601" cy="3549283"/>
        </p:xfrm>
        <a:graphic>
          <a:graphicData uri="http://schemas.openxmlformats.org/drawingml/2006/table">
            <a:tbl>
              <a:tblPr/>
              <a:tblGrid>
                <a:gridCol w="1600200"/>
                <a:gridCol w="1828800"/>
                <a:gridCol w="1066800"/>
                <a:gridCol w="838200"/>
                <a:gridCol w="838200"/>
                <a:gridCol w="990600"/>
                <a:gridCol w="1066801"/>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US" sz="1600" b="1" i="0" u="none" strike="noStrike" dirty="0">
                          <a:solidFill>
                            <a:srgbClr val="E26B0A"/>
                          </a:solidFill>
                          <a:effectLst/>
                          <a:latin typeface="Calibri"/>
                        </a:rPr>
                        <a:t>Program Information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Target Behavior(s)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Fidelity of Implementation  Checklist Available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Minimum Interventionist Requirements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a:t>
                      </a:r>
                      <a:r>
                        <a:rPr lang="en-US" sz="1100" b="0" i="0" u="none" strike="noStrike" dirty="0" smtClean="0">
                          <a:solidFill>
                            <a:srgbClr val="E26B0A"/>
                          </a:solidFill>
                          <a:effectLst/>
                          <a:latin typeface="Calibri"/>
                        </a:rPr>
                        <a:t> =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a:t>
                      </a:r>
                      <a:r>
                        <a:rPr lang="en-US" sz="1100" b="0" i="0" u="none" strike="noStrike" dirty="0" smtClean="0">
                          <a:solidFill>
                            <a:srgbClr val="E26B0A"/>
                          </a:solidFill>
                          <a:effectLst/>
                          <a:latin typeface="Calibri"/>
                        </a:rPr>
                        <a:t> =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a:t>
                      </a:r>
                      <a:r>
                        <a:rPr lang="en-US" sz="1100" b="0" i="0" u="none" strike="noStrike" dirty="0" smtClean="0">
                          <a:solidFill>
                            <a:srgbClr val="E26B0A"/>
                          </a:solidFill>
                          <a:effectLst/>
                          <a:latin typeface="Calibri"/>
                        </a:rPr>
                        <a:t> =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Externalizing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Small groups (</a:t>
                      </a:r>
                      <a:r>
                        <a:rPr lang="en-US" sz="1100" b="0" i="1" u="none" strike="noStrike" dirty="0" smtClean="0">
                          <a:solidFill>
                            <a:srgbClr val="E26B0A"/>
                          </a:solidFill>
                          <a:effectLst/>
                          <a:latin typeface="Calibri"/>
                        </a:rPr>
                        <a:t>n</a:t>
                      </a:r>
                      <a:r>
                        <a:rPr lang="en-US" sz="1100" b="0" i="0" u="none" strike="noStrike" dirty="0" smtClean="0">
                          <a:solidFill>
                            <a:srgbClr val="E26B0A"/>
                          </a:solidFill>
                          <a:effectLst/>
                          <a:latin typeface="Calibri"/>
                        </a:rPr>
                        <a:t> = 3-25</a:t>
                      </a:r>
                      <a:r>
                        <a:rPr lang="en-US" sz="1100" b="0" i="0" u="none" strike="noStrike" dirty="0">
                          <a:solidFill>
                            <a:srgbClr val="E26B0A"/>
                          </a:solidFill>
                          <a:effectLst/>
                          <a:latin typeface="Calibri"/>
                        </a:rPr>
                        <a:t>), Classrooms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 </a:t>
                      </a:r>
                      <a:r>
                        <a:rPr lang="en-US" sz="1100" b="0" i="0" u="none" strike="noStrike" dirty="0" smtClean="0">
                          <a:solidFill>
                            <a:srgbClr val="E26B0A"/>
                          </a:solidFill>
                          <a:effectLst/>
                          <a:latin typeface="Calibri"/>
                        </a:rPr>
                        <a:t>Yes</a:t>
                      </a:r>
                      <a:endParaRPr lang="en-US" sz="1100" b="0" i="0" u="none" strike="noStrike" dirty="0">
                        <a:solidFill>
                          <a:srgbClr val="E26B0A"/>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Paraprofessional</a:t>
                      </a:r>
                      <a:br>
                        <a:rPr lang="en-US" sz="1100" b="0" i="0" u="none" strike="noStrike" dirty="0">
                          <a:solidFill>
                            <a:srgbClr val="E26B0A"/>
                          </a:solidFill>
                          <a:effectLst/>
                          <a:latin typeface="Calibri"/>
                        </a:rPr>
                      </a:br>
                      <a:r>
                        <a:rPr lang="en-US" sz="1100" b="0" i="0" u="none" strike="noStrike" dirty="0" smtClean="0">
                          <a:solidFill>
                            <a:srgbClr val="E26B0A"/>
                          </a:solidFill>
                          <a:effectLst/>
                          <a:latin typeface="Calibri"/>
                        </a:rPr>
                        <a:t>4</a:t>
                      </a:r>
                      <a:r>
                        <a:rPr lang="en-US" sz="1100" b="0" i="0" u="none" strike="noStrike" kern="1200" dirty="0" smtClean="0">
                          <a:solidFill>
                            <a:srgbClr val="E26B0A"/>
                          </a:solidFill>
                          <a:effectLst/>
                          <a:latin typeface="Calibri"/>
                          <a:ea typeface="+mn-ea"/>
                          <a:cs typeface="+mn-cs"/>
                        </a:rPr>
                        <a:t>–</a:t>
                      </a:r>
                      <a:r>
                        <a:rPr lang="en-US" sz="1100" b="0" i="0" u="none" strike="noStrike" dirty="0" smtClean="0">
                          <a:solidFill>
                            <a:srgbClr val="E26B0A"/>
                          </a:solidFill>
                          <a:effectLst/>
                          <a:latin typeface="Calibri"/>
                        </a:rPr>
                        <a:t>8 </a:t>
                      </a:r>
                      <a:r>
                        <a:rPr lang="en-US" sz="1100" b="0" i="0" u="none" strike="noStrike" dirty="0">
                          <a:solidFill>
                            <a:srgbClr val="E26B0A"/>
                          </a:solidFill>
                          <a:effectLst/>
                          <a:latin typeface="Calibri"/>
                        </a:rPr>
                        <a:t>hours of training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4" name="Rectangle 3"/>
          <p:cNvSpPr/>
          <p:nvPr/>
        </p:nvSpPr>
        <p:spPr>
          <a:xfrm>
            <a:off x="6610350" y="2743200"/>
            <a:ext cx="1009650"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5556805" y="2057400"/>
            <a:ext cx="2034620" cy="685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2057400"/>
            <a:ext cx="6229350" cy="685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1000" y="3352800"/>
            <a:ext cx="6229350" cy="2971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556805" y="3352800"/>
            <a:ext cx="2034620" cy="2971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54" t="23518" r="55417" b="27778"/>
          <a:stretch/>
        </p:blipFill>
        <p:spPr bwMode="auto">
          <a:xfrm>
            <a:off x="381000" y="2057400"/>
            <a:ext cx="5175805" cy="426720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1633797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00453" cy="1736215"/>
          </a:xfrm>
          <a:solidFill>
            <a:schemeClr val="bg2"/>
          </a:solidFill>
        </p:spPr>
        <p:txBody>
          <a:bodyPr/>
          <a:lstStyle/>
          <a:p>
            <a:r>
              <a:rPr lang="en-US" dirty="0" smtClean="0"/>
              <a:t>Additional Research</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9376013"/>
              </p:ext>
            </p:extLst>
          </p:nvPr>
        </p:nvGraphicFramePr>
        <p:xfrm>
          <a:off x="457200" y="1676400"/>
          <a:ext cx="8229600" cy="3261092"/>
        </p:xfrm>
        <a:graphic>
          <a:graphicData uri="http://schemas.openxmlformats.org/drawingml/2006/table">
            <a:tbl>
              <a:tblPr/>
              <a:tblGrid>
                <a:gridCol w="1600200"/>
                <a:gridCol w="2362200"/>
                <a:gridCol w="990600"/>
                <a:gridCol w="1676400"/>
                <a:gridCol w="1600200"/>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n-US" sz="1600" b="1" i="0" u="none" strike="noStrike" dirty="0">
                          <a:solidFill>
                            <a:srgbClr val="E26B0A"/>
                          </a:solidFill>
                          <a:effectLst/>
                          <a:latin typeface="Calibri"/>
                        </a:rPr>
                        <a:t>Additional Research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Additional Research Studies on the Intervention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Intervention Reviewed by What Works Clearinghouse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smtClean="0">
                          <a:solidFill>
                            <a:srgbClr val="E26B0A"/>
                          </a:solidFill>
                          <a:effectLst/>
                          <a:latin typeface="Calibri"/>
                        </a:rPr>
                        <a:t>1 Study</a:t>
                      </a:r>
                      <a:endParaRPr lang="en-US" sz="1100" b="0" i="0" u="none" strike="noStrike" dirty="0">
                        <a:solidFill>
                          <a:srgbClr val="E26B0A"/>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0" algn="ctr" defTabSz="914400" rtl="0" eaLnBrk="1" fontAlgn="ctr" latinLnBrk="0" hangingPunct="1"/>
                      <a:r>
                        <a:rPr lang="en-US" sz="1100" b="0" i="0" u="none" strike="noStrike" kern="1200" dirty="0" smtClean="0">
                          <a:solidFill>
                            <a:srgbClr val="E26B0A"/>
                          </a:solidFill>
                          <a:effectLst/>
                          <a:latin typeface="Calibri"/>
                          <a:ea typeface="+mn-ea"/>
                          <a:cs typeface="+mn-cs"/>
                        </a:rPr>
                        <a:t>1 Study</a:t>
                      </a:r>
                      <a:endParaRPr lang="en-US" sz="1100" b="0" i="0" u="none" strike="noStrike" kern="1200" dirty="0">
                        <a:solidFill>
                          <a:srgbClr val="E26B0A"/>
                        </a:solidFill>
                        <a:effectLst/>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dirty="0" smtClean="0">
                          <a:solidFill>
                            <a:srgbClr val="E26B0A"/>
                          </a:solidFill>
                          <a:effectLst/>
                          <a:latin typeface="Calibri"/>
                          <a:ea typeface="+mn-ea"/>
                          <a:cs typeface="+mn-cs"/>
                        </a:rPr>
                        <a:t>1 Study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algn="ctr" defTabSz="914400" rtl="0" eaLnBrk="1" fontAlgn="ctr" latinLnBrk="0" hangingPunct="1"/>
                      <a:r>
                        <a:rPr lang="en-US" sz="1100" b="0" i="0" u="none" strike="noStrike" kern="1200" dirty="0" smtClean="0">
                          <a:solidFill>
                            <a:srgbClr val="E26B0A"/>
                          </a:solidFill>
                          <a:effectLst/>
                          <a:latin typeface="Calibri"/>
                          <a:ea typeface="+mn-ea"/>
                          <a:cs typeface="+mn-cs"/>
                        </a:rPr>
                        <a:t>1 Study</a:t>
                      </a:r>
                      <a:endParaRPr lang="en-US" sz="1100" b="0" i="0" u="none" strike="noStrike" kern="1200" dirty="0">
                        <a:solidFill>
                          <a:srgbClr val="E26B0A"/>
                        </a:solidFill>
                        <a:effectLst/>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2" name="Slide Number Placeholder 1"/>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2442311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512979" cy="1729952"/>
          </a:xfrm>
          <a:solidFill>
            <a:schemeClr val="bg2"/>
          </a:solidFill>
        </p:spPr>
        <p:txBody>
          <a:bodyPr/>
          <a:lstStyle/>
          <a:p>
            <a:r>
              <a:rPr lang="en-US" dirty="0" smtClean="0"/>
              <a:t>Additional Research “Pop-Up” Data</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9215350"/>
              </p:ext>
            </p:extLst>
          </p:nvPr>
        </p:nvGraphicFramePr>
        <p:xfrm>
          <a:off x="457200" y="1676400"/>
          <a:ext cx="8229600" cy="3261092"/>
        </p:xfrm>
        <a:graphic>
          <a:graphicData uri="http://schemas.openxmlformats.org/drawingml/2006/table">
            <a:tbl>
              <a:tblPr/>
              <a:tblGrid>
                <a:gridCol w="1600200"/>
                <a:gridCol w="2362200"/>
                <a:gridCol w="990600"/>
                <a:gridCol w="1676400"/>
                <a:gridCol w="1600200"/>
              </a:tblGrid>
              <a:tr h="370106">
                <a:tc rowSpan="2">
                  <a:txBody>
                    <a:bodyPr/>
                    <a:lstStyle/>
                    <a:p>
                      <a:pPr algn="ctr" fontAlgn="b"/>
                      <a:r>
                        <a:rPr lang="en-US" sz="1400" b="1" i="0" u="none" strike="noStrike" dirty="0">
                          <a:solidFill>
                            <a:srgbClr val="E26B0A"/>
                          </a:solidFill>
                          <a:effectLst/>
                          <a:latin typeface="Calibri"/>
                        </a:rPr>
                        <a:t> </a:t>
                      </a:r>
                    </a:p>
                    <a:p>
                      <a:pPr algn="ctr" fontAlgn="b"/>
                      <a:r>
                        <a:rPr lang="en-US" sz="1600" b="1" i="0" u="none" strike="noStrike" dirty="0">
                          <a:solidFill>
                            <a:srgbClr val="E26B0A"/>
                          </a:solidFill>
                          <a:effectLst/>
                          <a:latin typeface="Calibri"/>
                        </a:rPr>
                        <a:t>Intervention</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b"/>
                      <a:r>
                        <a:rPr lang="en-US" sz="1600" b="1" i="0" u="none" strike="noStrike" dirty="0">
                          <a:solidFill>
                            <a:srgbClr val="E26B0A"/>
                          </a:solidFill>
                          <a:effectLst/>
                          <a:latin typeface="Calibri"/>
                        </a:rPr>
                        <a:t>Study Type</a:t>
                      </a: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n-US" sz="1600" b="1" i="0" u="none" strike="noStrike" dirty="0">
                          <a:solidFill>
                            <a:srgbClr val="E26B0A"/>
                          </a:solidFill>
                          <a:effectLst/>
                          <a:latin typeface="Calibri"/>
                        </a:rPr>
                        <a:t>Additional Research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91894">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600" b="1" i="0" u="none" strike="noStrike" dirty="0">
                        <a:solidFill>
                          <a:srgbClr val="E26B0A"/>
                        </a:solidFill>
                        <a:effectLst/>
                        <a:latin typeface="Calibri"/>
                      </a:endParaRPr>
                    </a:p>
                  </a:txBody>
                  <a:tcPr marL="8627" marR="8627" marT="86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1" i="0" u="none" strike="noStrike" dirty="0">
                          <a:solidFill>
                            <a:srgbClr val="E26B0A"/>
                          </a:solidFill>
                          <a:effectLst/>
                          <a:latin typeface="Calibri"/>
                        </a:rPr>
                        <a:t>Additional Research Studies on the Intervention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E26B0A"/>
                          </a:solidFill>
                          <a:effectLst/>
                          <a:latin typeface="Calibri"/>
                        </a:rPr>
                        <a:t>Intervention Reviewed by What Works Clearinghouse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4773">
                <a:tc rowSpan="4">
                  <a:txBody>
                    <a:bodyPr/>
                    <a:lstStyle/>
                    <a:p>
                      <a:pPr marL="61913" indent="0" algn="l" fontAlgn="ctr"/>
                      <a:r>
                        <a:rPr lang="en-US" sz="1050" b="0" i="0" u="none" strike="noStrike" dirty="0">
                          <a:solidFill>
                            <a:srgbClr val="000000"/>
                          </a:solidFill>
                          <a:effectLst/>
                          <a:latin typeface="Calibri"/>
                        </a:rPr>
                        <a:t>Class-Wide Function-Related Intervention Teams</a:t>
                      </a:r>
                    </a:p>
                  </a:txBody>
                  <a:tcPr marL="8627" marR="8627" marT="862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61913" indent="0" algn="l" fontAlgn="ctr"/>
                      <a:r>
                        <a:rPr lang="en-US" sz="1050" b="0" i="0" u="none" strike="noStrike" dirty="0">
                          <a:solidFill>
                            <a:srgbClr val="000000"/>
                          </a:solidFill>
                          <a:effectLst/>
                          <a:latin typeface="Calibri"/>
                        </a:rPr>
                        <a:t>Kamps, Conklin, &amp; Wills (in press)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smtClean="0">
                          <a:solidFill>
                            <a:srgbClr val="E26B0A"/>
                          </a:solidFill>
                          <a:effectLst/>
                          <a:latin typeface="Calibri"/>
                        </a:rPr>
                        <a:t>1 Study</a:t>
                      </a:r>
                      <a:endParaRPr lang="en-US" sz="1100" b="0" i="0" u="none" strike="noStrike" dirty="0">
                        <a:solidFill>
                          <a:srgbClr val="E26B0A"/>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Kamps, Wills, Heitzman-Powell, Szoke, Hobohm, &amp; Culey (2011)</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0" algn="ctr" defTabSz="914400" rtl="0" eaLnBrk="1" fontAlgn="ctr" latinLnBrk="0" hangingPunct="1"/>
                      <a:r>
                        <a:rPr lang="en-US" sz="1100" b="0" i="0" u="none" strike="noStrike" kern="1200" dirty="0" smtClean="0">
                          <a:solidFill>
                            <a:srgbClr val="E26B0A"/>
                          </a:solidFill>
                          <a:effectLst/>
                          <a:latin typeface="Calibri"/>
                          <a:ea typeface="+mn-ea"/>
                          <a:cs typeface="+mn-cs"/>
                        </a:rPr>
                        <a:t>1 Study</a:t>
                      </a:r>
                      <a:endParaRPr lang="en-US" sz="1100" b="0" i="0" u="none" strike="noStrike" kern="1200" dirty="0">
                        <a:solidFill>
                          <a:srgbClr val="E26B0A"/>
                        </a:solidFill>
                        <a:effectLst/>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Wills, Kamps, Fleming, Miller, &amp; Hansen (draft paper)</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Group</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marL="0" algn="ctr" defTabSz="914400" rtl="0" eaLnBrk="1" fontAlgn="ctr" latinLnBrk="0" hangingPunct="1"/>
                      <a:r>
                        <a:rPr lang="en-US" sz="1100" b="0" i="0" u="none" strike="noStrike" kern="1200" dirty="0" smtClean="0">
                          <a:solidFill>
                            <a:srgbClr val="E26B0A"/>
                          </a:solidFill>
                          <a:effectLst/>
                          <a:latin typeface="Calibri"/>
                          <a:ea typeface="+mn-ea"/>
                          <a:cs typeface="+mn-cs"/>
                        </a:rPr>
                        <a:t>1 Study</a:t>
                      </a:r>
                      <a:endParaRPr lang="en-US" sz="1100" b="0" i="0" u="none" strike="noStrike" kern="1200" dirty="0">
                        <a:solidFill>
                          <a:srgbClr val="E26B0A"/>
                        </a:solidFill>
                        <a:effectLst/>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624773">
                <a:tc vMerge="1">
                  <a:txBody>
                    <a:bodyPr/>
                    <a:lstStyle/>
                    <a:p>
                      <a:endParaRPr lang="en-US"/>
                    </a:p>
                  </a:txBody>
                  <a:tcPr/>
                </a:tc>
                <a:tc>
                  <a:txBody>
                    <a:bodyPr/>
                    <a:lstStyle/>
                    <a:p>
                      <a:pPr marL="61913" indent="0" algn="l" fontAlgn="ctr"/>
                      <a:r>
                        <a:rPr lang="en-US" sz="1050" b="0" i="0" u="none" strike="noStrike" dirty="0">
                          <a:solidFill>
                            <a:srgbClr val="000000"/>
                          </a:solidFill>
                          <a:effectLst/>
                          <a:latin typeface="Calibri"/>
                        </a:rPr>
                        <a:t> Schmidt  (s)</a:t>
                      </a:r>
                    </a:p>
                  </a:txBody>
                  <a:tcPr marL="8627" marR="8627" marT="86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50" b="0" i="0" u="none" strike="noStrike" dirty="0">
                          <a:solidFill>
                            <a:srgbClr val="000000"/>
                          </a:solidFill>
                          <a:effectLst/>
                          <a:latin typeface="Calibri"/>
                        </a:rPr>
                        <a:t>Single Case</a:t>
                      </a:r>
                    </a:p>
                  </a:txBody>
                  <a:tcPr marL="8627" marR="8627" marT="862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algn="ctr" defTabSz="914400" rtl="0" eaLnBrk="1" fontAlgn="ctr" latinLnBrk="0" hangingPunct="1"/>
                      <a:r>
                        <a:rPr lang="en-US" sz="1100" b="0" i="0" u="none" strike="noStrike" dirty="0" smtClean="0">
                          <a:solidFill>
                            <a:srgbClr val="E26B0A"/>
                          </a:solidFill>
                          <a:effectLst/>
                          <a:latin typeface="+mn-lt"/>
                        </a:rPr>
                        <a:t>1 Study</a:t>
                      </a:r>
                      <a:endParaRPr lang="en-US" sz="1100" b="0" i="0" u="none" strike="noStrike" kern="1200" dirty="0">
                        <a:solidFill>
                          <a:srgbClr val="E26B0A"/>
                        </a:solidFill>
                        <a:effectLst/>
                        <a:latin typeface="Calibri"/>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100" b="0" i="0" u="none" strike="noStrike" dirty="0">
                          <a:solidFill>
                            <a:srgbClr val="E26B0A"/>
                          </a:solidFill>
                          <a:effectLst/>
                          <a:latin typeface="Calibri"/>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
        <p:nvSpPr>
          <p:cNvPr id="9" name="Rectangle 8"/>
          <p:cNvSpPr/>
          <p:nvPr/>
        </p:nvSpPr>
        <p:spPr>
          <a:xfrm>
            <a:off x="5410200" y="2438400"/>
            <a:ext cx="3276600" cy="609600"/>
          </a:xfrm>
          <a:prstGeom prst="rect">
            <a:avLst/>
          </a:prstGeom>
          <a:solidFill>
            <a:schemeClr val="accent1">
              <a:alpha val="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flipV="1">
            <a:off x="838200" y="2438400"/>
            <a:ext cx="4572000" cy="14478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200" y="3048000"/>
            <a:ext cx="4591050" cy="334917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21" t="33721" r="12935" b="41869"/>
          <a:stretch/>
        </p:blipFill>
        <p:spPr bwMode="auto">
          <a:xfrm>
            <a:off x="838200" y="3886200"/>
            <a:ext cx="5878285" cy="2510972"/>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Connector 14"/>
          <p:cNvCxnSpPr/>
          <p:nvPr/>
        </p:nvCxnSpPr>
        <p:spPr>
          <a:xfrm flipV="1">
            <a:off x="6716485" y="3048000"/>
            <a:ext cx="1970315" cy="334917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716485" y="2457450"/>
            <a:ext cx="1970315" cy="1428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1101534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NCII Tools Chart: Cautions</a:t>
            </a:r>
            <a:endParaRPr lang="en-US" dirty="0"/>
          </a:p>
        </p:txBody>
      </p:sp>
      <p:sp>
        <p:nvSpPr>
          <p:cNvPr id="3" name="Content Placeholder 2"/>
          <p:cNvSpPr>
            <a:spLocks noGrp="1"/>
          </p:cNvSpPr>
          <p:nvPr>
            <p:ph idx="1"/>
          </p:nvPr>
        </p:nvSpPr>
        <p:spPr/>
        <p:txBody>
          <a:bodyPr/>
          <a:lstStyle/>
          <a:p>
            <a:r>
              <a:rPr lang="en-US" dirty="0" smtClean="0"/>
              <a:t>The tools chart is not an exhaustive list of behavioral interventions.</a:t>
            </a:r>
          </a:p>
          <a:p>
            <a:r>
              <a:rPr lang="en-US" dirty="0" smtClean="0"/>
              <a:t>All submitted products are reviewed and results posted; in other words, not all interventions on the chart have positive reviews!</a:t>
            </a:r>
          </a:p>
          <a:p>
            <a:r>
              <a:rPr lang="en-US" dirty="0" smtClean="0"/>
              <a:t>When reviewing and selecting EBIs, consider your population and the function of the behavior you are addressing.</a:t>
            </a:r>
          </a:p>
          <a:p>
            <a:r>
              <a:rPr lang="en-US" dirty="0" smtClean="0"/>
              <a:t>The tools chart is not intended to solve all your problems. However, it is a good place to start.</a:t>
            </a:r>
            <a:endParaRPr lang="en-US" dirty="0"/>
          </a:p>
        </p:txBody>
      </p:sp>
      <p:sp>
        <p:nvSpPr>
          <p:cNvPr id="4" name="Slide Number Placeholder 3"/>
          <p:cNvSpPr>
            <a:spLocks noGrp="1"/>
          </p:cNvSpPr>
          <p:nvPr>
            <p:ph type="sldNum" sz="quarter" idx="12"/>
          </p:nvPr>
        </p:nvSpPr>
        <p:spPr/>
        <p:txBody>
          <a:bodyPr/>
          <a:lstStyle/>
          <a:p>
            <a:fld id="{915BDE8D-50EF-B640-983C-9E1605C6EDE4}" type="slidenum">
              <a:rPr lang="en-US" smtClean="0"/>
              <a:t>29</a:t>
            </a:fld>
            <a:endParaRPr lang="en-US" dirty="0"/>
          </a:p>
        </p:txBody>
      </p:sp>
    </p:spTree>
    <p:extLst>
      <p:ext uri="{BB962C8B-B14F-4D97-AF65-F5344CB8AC3E}">
        <p14:creationId xmlns:p14="http://schemas.microsoft.com/office/powerpoint/2010/main" val="341393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Framing the need for evidence-based interventions (EBIs)</a:t>
            </a:r>
          </a:p>
          <a:p>
            <a:r>
              <a:rPr lang="en-US" dirty="0" smtClean="0"/>
              <a:t>National Center on Intensive Intervention (NCII) Behavior Interventions Tools Chart</a:t>
            </a:r>
          </a:p>
          <a:p>
            <a:r>
              <a:rPr lang="en-US" dirty="0" smtClean="0"/>
              <a:t>Selecting appropriate EBIs</a:t>
            </a:r>
          </a:p>
          <a:p>
            <a:r>
              <a:rPr lang="en-US" dirty="0" smtClean="0"/>
              <a:t>Examples of EBIs</a:t>
            </a:r>
          </a:p>
          <a:p>
            <a:r>
              <a:rPr lang="en-US" dirty="0" smtClean="0"/>
              <a:t>Relevant resources</a:t>
            </a:r>
            <a:endParaRPr lang="en-US" dirty="0"/>
          </a:p>
        </p:txBody>
      </p:sp>
      <p:sp>
        <p:nvSpPr>
          <p:cNvPr id="3" name="Title 2"/>
          <p:cNvSpPr>
            <a:spLocks noGrp="1"/>
          </p:cNvSpPr>
          <p:nvPr>
            <p:ph type="title"/>
          </p:nvPr>
        </p:nvSpPr>
        <p:spPr/>
        <p:txBody>
          <a:bodyPr/>
          <a:lstStyle/>
          <a:p>
            <a:r>
              <a:rPr lang="en-US" dirty="0" smtClean="0"/>
              <a:t>In Today’s Webinar…</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919341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EBIs in Schools? </a:t>
            </a:r>
            <a:endParaRPr lang="en-US" dirty="0"/>
          </a:p>
        </p:txBody>
      </p:sp>
      <p:sp>
        <p:nvSpPr>
          <p:cNvPr id="6" name="Content Placeholder 5"/>
          <p:cNvSpPr>
            <a:spLocks noGrp="1"/>
          </p:cNvSpPr>
          <p:nvPr>
            <p:ph sz="half" idx="2"/>
          </p:nvPr>
        </p:nvSpPr>
        <p:spPr>
          <a:xfrm>
            <a:off x="687388" y="2058869"/>
            <a:ext cx="4040188" cy="3951288"/>
          </a:xfrm>
        </p:spPr>
        <p:txBody>
          <a:bodyPr/>
          <a:lstStyle/>
          <a:p>
            <a:r>
              <a:rPr lang="en-US" sz="2000" dirty="0"/>
              <a:t>Tier </a:t>
            </a:r>
            <a:r>
              <a:rPr lang="en-US" sz="2000" dirty="0" smtClean="0"/>
              <a:t>1—Whole-school </a:t>
            </a:r>
            <a:r>
              <a:rPr lang="en-US" sz="2000" dirty="0"/>
              <a:t>best practices</a:t>
            </a:r>
          </a:p>
          <a:p>
            <a:r>
              <a:rPr lang="en-US" sz="2000" dirty="0"/>
              <a:t>Tier </a:t>
            </a:r>
            <a:r>
              <a:rPr lang="en-US" sz="2000" dirty="0" smtClean="0"/>
              <a:t>2—Functionally related small-group </a:t>
            </a:r>
            <a:r>
              <a:rPr lang="en-US" sz="2000" dirty="0"/>
              <a:t>p</a:t>
            </a:r>
            <a:r>
              <a:rPr lang="en-US" sz="2000" dirty="0" smtClean="0"/>
              <a:t>ractices</a:t>
            </a:r>
            <a:endParaRPr lang="en-US" sz="2000" dirty="0"/>
          </a:p>
          <a:p>
            <a:r>
              <a:rPr lang="en-US" sz="2000" dirty="0"/>
              <a:t>Tier </a:t>
            </a:r>
            <a:r>
              <a:rPr lang="en-US" sz="2000" dirty="0" smtClean="0"/>
              <a:t>3—Individually and </a:t>
            </a:r>
            <a:r>
              <a:rPr lang="en-US" sz="2000" dirty="0"/>
              <a:t>f</a:t>
            </a:r>
            <a:r>
              <a:rPr lang="en-US" sz="2000" dirty="0" smtClean="0"/>
              <a:t>unctionally </a:t>
            </a:r>
            <a:r>
              <a:rPr lang="en-US" sz="2000" dirty="0"/>
              <a:t>b</a:t>
            </a:r>
            <a:r>
              <a:rPr lang="en-US" sz="2000" dirty="0" smtClean="0"/>
              <a:t>ased </a:t>
            </a:r>
            <a:r>
              <a:rPr lang="en-US" sz="2000" dirty="0"/>
              <a:t>EBI </a:t>
            </a:r>
          </a:p>
          <a:p>
            <a:endParaRPr lang="en-US" sz="2000" dirty="0"/>
          </a:p>
          <a:p>
            <a:r>
              <a:rPr lang="en-US" sz="2000" dirty="0" smtClean="0"/>
              <a:t>NOTE: EBIs are </a:t>
            </a:r>
            <a:r>
              <a:rPr lang="en-US" sz="2000" dirty="0"/>
              <a:t>very different </a:t>
            </a:r>
            <a:r>
              <a:rPr lang="en-US" sz="2000" dirty="0" smtClean="0"/>
              <a:t>things </a:t>
            </a:r>
            <a:r>
              <a:rPr lang="en-US" sz="2000" dirty="0"/>
              <a:t>in Tiers 1 and 2 than Tier 3!  This is a critical and not </a:t>
            </a:r>
            <a:r>
              <a:rPr lang="en-US" sz="2000" dirty="0" smtClean="0"/>
              <a:t>well-understood issue.</a:t>
            </a:r>
            <a:endParaRPr lang="en-US" sz="2000" dirty="0"/>
          </a:p>
          <a:p>
            <a:endParaRPr lang="en-US" dirty="0"/>
          </a:p>
        </p:txBody>
      </p:sp>
      <p:sp>
        <p:nvSpPr>
          <p:cNvPr id="4" name="TextBox 3"/>
          <p:cNvSpPr txBox="1"/>
          <p:nvPr/>
        </p:nvSpPr>
        <p:spPr>
          <a:xfrm>
            <a:off x="6620702" y="945698"/>
            <a:ext cx="184666" cy="369332"/>
          </a:xfrm>
          <a:prstGeom prst="rect">
            <a:avLst/>
          </a:prstGeom>
          <a:noFill/>
        </p:spPr>
        <p:txBody>
          <a:bodyPr wrap="none" rtlCol="0">
            <a:spAutoFit/>
          </a:bodyPr>
          <a:lstStyle/>
          <a:p>
            <a:endParaRPr lang="en-US" dirty="0"/>
          </a:p>
        </p:txBody>
      </p:sp>
      <p:graphicFrame>
        <p:nvGraphicFramePr>
          <p:cNvPr id="5" name="Diagram 4"/>
          <p:cNvGraphicFramePr/>
          <p:nvPr>
            <p:extLst>
              <p:ext uri="{D42A27DB-BD31-4B8C-83A1-F6EECF244321}">
                <p14:modId xmlns:p14="http://schemas.microsoft.com/office/powerpoint/2010/main" val="3047634873"/>
              </p:ext>
            </p:extLst>
          </p:nvPr>
        </p:nvGraphicFramePr>
        <p:xfrm>
          <a:off x="4857955" y="1906993"/>
          <a:ext cx="4090380" cy="402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915BDE8D-50EF-B640-983C-9E1605C6EDE4}" type="slidenum">
              <a:rPr lang="en-US" smtClean="0"/>
              <a:t>30</a:t>
            </a:fld>
            <a:endParaRPr lang="en-US" dirty="0"/>
          </a:p>
        </p:txBody>
      </p:sp>
    </p:spTree>
    <p:extLst>
      <p:ext uri="{BB962C8B-B14F-4D97-AF65-F5344CB8AC3E}">
        <p14:creationId xmlns:p14="http://schemas.microsoft.com/office/powerpoint/2010/main" val="3620338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r>
              <a:rPr lang="en-US" dirty="0" smtClean="0"/>
              <a:t>EBIs are validated for a specific purpose with a specific population.</a:t>
            </a:r>
          </a:p>
          <a:p>
            <a:r>
              <a:rPr lang="en-US" dirty="0" smtClean="0"/>
              <a:t>Implication</a:t>
            </a:r>
          </a:p>
          <a:p>
            <a:pPr lvl="1"/>
            <a:r>
              <a:rPr lang="en-US" sz="2400" dirty="0" smtClean="0"/>
              <a:t>EBIs are only useful for a range of problems and, as such, must be paired up with the right situation.</a:t>
            </a:r>
          </a:p>
          <a:p>
            <a:pPr lvl="2"/>
            <a:r>
              <a:rPr lang="en-US" sz="2000" dirty="0" smtClean="0"/>
              <a:t>A hammer is an effective tool, but not with a screw.</a:t>
            </a:r>
            <a:endParaRPr lang="en-US" sz="2000" dirty="0"/>
          </a:p>
        </p:txBody>
      </p:sp>
      <p:sp>
        <p:nvSpPr>
          <p:cNvPr id="45058" name="Title 1"/>
          <p:cNvSpPr>
            <a:spLocks noGrp="1"/>
          </p:cNvSpPr>
          <p:nvPr>
            <p:ph type="title"/>
          </p:nvPr>
        </p:nvSpPr>
        <p:spPr/>
        <p:txBody>
          <a:bodyPr/>
          <a:lstStyle/>
          <a:p>
            <a:r>
              <a:rPr lang="en-US" dirty="0" smtClean="0"/>
              <a:t>Tiers 2 and 3—EBI Fine Print I</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201688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lstStyle/>
          <a:p>
            <a:r>
              <a:rPr lang="en-US" dirty="0" smtClean="0"/>
              <a:t>EBIs assume implementation integrity.</a:t>
            </a:r>
          </a:p>
          <a:p>
            <a:r>
              <a:rPr lang="en-US" dirty="0" smtClean="0"/>
              <a:t>Implication</a:t>
            </a:r>
          </a:p>
          <a:p>
            <a:pPr lvl="1"/>
            <a:r>
              <a:rPr lang="en-US" sz="2400" dirty="0" smtClean="0"/>
              <a:t>Changing parts of an intervention, while typical, can invalidate the EBI.</a:t>
            </a:r>
          </a:p>
          <a:p>
            <a:pPr lvl="1"/>
            <a:r>
              <a:rPr lang="en-US" sz="2400" dirty="0" smtClean="0"/>
              <a:t>Ways to change an intervention</a:t>
            </a:r>
          </a:p>
          <a:p>
            <a:pPr lvl="2"/>
            <a:r>
              <a:rPr lang="en-US" sz="2000" dirty="0" smtClean="0"/>
              <a:t>Frequency</a:t>
            </a:r>
          </a:p>
          <a:p>
            <a:pPr lvl="2"/>
            <a:r>
              <a:rPr lang="en-US" sz="2000" dirty="0" smtClean="0"/>
              <a:t>Materials</a:t>
            </a:r>
          </a:p>
          <a:p>
            <a:pPr lvl="2"/>
            <a:r>
              <a:rPr lang="en-US" sz="2000" dirty="0" smtClean="0"/>
              <a:t>Target</a:t>
            </a:r>
          </a:p>
          <a:p>
            <a:pPr lvl="2"/>
            <a:r>
              <a:rPr lang="en-US" sz="2000" dirty="0" smtClean="0"/>
              <a:t>Style</a:t>
            </a:r>
          </a:p>
        </p:txBody>
      </p:sp>
      <p:sp>
        <p:nvSpPr>
          <p:cNvPr id="46082" name="Title 1"/>
          <p:cNvSpPr>
            <a:spLocks noGrp="1"/>
          </p:cNvSpPr>
          <p:nvPr>
            <p:ph type="title"/>
          </p:nvPr>
        </p:nvSpPr>
        <p:spPr/>
        <p:txBody>
          <a:bodyPr/>
          <a:lstStyle/>
          <a:p>
            <a:r>
              <a:rPr lang="en-US" dirty="0" smtClean="0"/>
              <a:t>Tiers 2 and 3—EBI Fine Print II</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1470044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r>
              <a:rPr lang="en-US" dirty="0" smtClean="0"/>
              <a:t>EBIs are typically validated with large-group research or a series of small-group studies.</a:t>
            </a:r>
          </a:p>
          <a:p>
            <a:r>
              <a:rPr lang="en-US" dirty="0" smtClean="0"/>
              <a:t>Implication</a:t>
            </a:r>
          </a:p>
          <a:p>
            <a:pPr lvl="1"/>
            <a:r>
              <a:rPr lang="en-US" sz="2400" dirty="0" smtClean="0"/>
              <a:t>EBIs have been documented as likely effective, not surely effective.</a:t>
            </a:r>
          </a:p>
          <a:p>
            <a:pPr lvl="1"/>
            <a:r>
              <a:rPr lang="en-US" sz="2400" dirty="0" smtClean="0"/>
              <a:t>Even the most effective interventions are often ineffective with a specific case.</a:t>
            </a:r>
          </a:p>
          <a:p>
            <a:pPr lvl="1"/>
            <a:r>
              <a:rPr lang="en-US" sz="2400" dirty="0" smtClean="0"/>
              <a:t>As such, you cannot assume an EBI will always work.</a:t>
            </a:r>
          </a:p>
        </p:txBody>
      </p:sp>
      <p:sp>
        <p:nvSpPr>
          <p:cNvPr id="47106" name="Title 1"/>
          <p:cNvSpPr>
            <a:spLocks noGrp="1"/>
          </p:cNvSpPr>
          <p:nvPr>
            <p:ph type="title"/>
          </p:nvPr>
        </p:nvSpPr>
        <p:spPr/>
        <p:txBody>
          <a:bodyPr/>
          <a:lstStyle/>
          <a:p>
            <a:r>
              <a:rPr lang="en-US" dirty="0" smtClean="0"/>
              <a:t>Tiers 2 and 3—EBI Fine Print III</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2821195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lstStyle/>
          <a:p>
            <a:r>
              <a:rPr lang="en-US" dirty="0" smtClean="0"/>
              <a:t>A list of EBIs is just a nice place to start.</a:t>
            </a:r>
          </a:p>
          <a:p>
            <a:r>
              <a:rPr lang="en-US" dirty="0" smtClean="0"/>
              <a:t>Additional needed steps</a:t>
            </a:r>
          </a:p>
          <a:p>
            <a:pPr lvl="1"/>
            <a:r>
              <a:rPr lang="en-US" sz="2400" dirty="0"/>
              <a:t>S</a:t>
            </a:r>
            <a:r>
              <a:rPr lang="en-US" sz="2400" dirty="0" smtClean="0"/>
              <a:t>elect the EBI that makes sense for the current case.</a:t>
            </a:r>
          </a:p>
          <a:p>
            <a:pPr lvl="1"/>
            <a:r>
              <a:rPr lang="en-US" sz="2400" dirty="0"/>
              <a:t>I</a:t>
            </a:r>
            <a:r>
              <a:rPr lang="en-US" sz="2400" dirty="0" smtClean="0"/>
              <a:t>mplement the EBI with integrity.</a:t>
            </a:r>
          </a:p>
          <a:p>
            <a:pPr lvl="1"/>
            <a:r>
              <a:rPr lang="en-US" sz="2400" dirty="0"/>
              <a:t>E</a:t>
            </a:r>
            <a:r>
              <a:rPr lang="en-US" sz="2400" dirty="0" smtClean="0"/>
              <a:t>valuate the effectiveness in some manner to see if it worked.</a:t>
            </a:r>
            <a:endParaRPr lang="en-US" sz="2400" dirty="0"/>
          </a:p>
        </p:txBody>
      </p:sp>
      <p:sp>
        <p:nvSpPr>
          <p:cNvPr id="48130" name="Title 1"/>
          <p:cNvSpPr>
            <a:spLocks noGrp="1"/>
          </p:cNvSpPr>
          <p:nvPr>
            <p:ph type="title"/>
          </p:nvPr>
        </p:nvSpPr>
        <p:spPr/>
        <p:txBody>
          <a:bodyPr/>
          <a:lstStyle/>
          <a:p>
            <a:r>
              <a:rPr lang="en-US" dirty="0" smtClean="0"/>
              <a:t>Implications of the Fine Print</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802406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r>
              <a:rPr lang="en-US" dirty="0" smtClean="0"/>
              <a:t>Make a sound decision quickly.</a:t>
            </a:r>
          </a:p>
          <a:p>
            <a:r>
              <a:rPr lang="en-US" dirty="0" smtClean="0"/>
              <a:t>Try the selected intervention.</a:t>
            </a:r>
          </a:p>
          <a:p>
            <a:r>
              <a:rPr lang="en-US" dirty="0" smtClean="0"/>
              <a:t>Evaluate the intervention.</a:t>
            </a:r>
          </a:p>
          <a:p>
            <a:r>
              <a:rPr lang="en-US" dirty="0" smtClean="0"/>
              <a:t>Recycle or escalate if necessary.</a:t>
            </a:r>
            <a:endParaRPr lang="en-US" dirty="0"/>
          </a:p>
        </p:txBody>
      </p:sp>
      <p:sp>
        <p:nvSpPr>
          <p:cNvPr id="49154" name="Rectangle 2"/>
          <p:cNvSpPr>
            <a:spLocks noGrp="1" noChangeArrowheads="1"/>
          </p:cNvSpPr>
          <p:nvPr>
            <p:ph type="title"/>
          </p:nvPr>
        </p:nvSpPr>
        <p:spPr/>
        <p:txBody>
          <a:bodyPr/>
          <a:lstStyle/>
          <a:p>
            <a:r>
              <a:rPr lang="en-US" dirty="0" smtClean="0"/>
              <a:t>General Goal of </a:t>
            </a:r>
            <a:br>
              <a:rPr lang="en-US" dirty="0" smtClean="0"/>
            </a:br>
            <a:r>
              <a:rPr lang="en-US" dirty="0" smtClean="0"/>
              <a:t>Intervention Selection</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137570323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1049" y="2055813"/>
            <a:ext cx="3972629" cy="3852006"/>
          </a:xfrm>
        </p:spPr>
        <p:txBody>
          <a:bodyPr/>
          <a:lstStyle/>
          <a:p>
            <a:pPr marL="0" indent="0" algn="ctr">
              <a:buNone/>
            </a:pPr>
            <a:endParaRPr lang="en-US" sz="2800" b="1" dirty="0" smtClean="0"/>
          </a:p>
          <a:p>
            <a:pPr marL="0" indent="0" algn="ctr">
              <a:buNone/>
            </a:pPr>
            <a:r>
              <a:rPr lang="en-US" sz="2800" b="1" dirty="0" smtClean="0"/>
              <a:t>Functional </a:t>
            </a:r>
            <a:r>
              <a:rPr lang="en-US" sz="2800" b="1" dirty="0"/>
              <a:t>EBI Selection </a:t>
            </a:r>
            <a:r>
              <a:rPr lang="en-US" sz="2800" b="1" dirty="0" smtClean="0"/>
              <a:t>With </a:t>
            </a:r>
            <a:r>
              <a:rPr lang="en-US" sz="2800" b="1" dirty="0"/>
              <a:t>Extended Analysis</a:t>
            </a:r>
            <a:endParaRPr lang="en-US" sz="2800" dirty="0"/>
          </a:p>
        </p:txBody>
      </p:sp>
      <p:sp>
        <p:nvSpPr>
          <p:cNvPr id="3" name="Content Placeholder 2"/>
          <p:cNvSpPr>
            <a:spLocks noGrp="1"/>
          </p:cNvSpPr>
          <p:nvPr>
            <p:ph idx="10"/>
          </p:nvPr>
        </p:nvSpPr>
        <p:spPr>
          <a:xfrm>
            <a:off x="5171371" y="2064462"/>
            <a:ext cx="3972629" cy="3852006"/>
          </a:xfrm>
        </p:spPr>
        <p:txBody>
          <a:bodyPr/>
          <a:lstStyle/>
          <a:p>
            <a:pPr marL="0" indent="0" algn="ctr">
              <a:buNone/>
            </a:pPr>
            <a:endParaRPr lang="en-US" sz="2800" b="1" dirty="0" smtClean="0"/>
          </a:p>
          <a:p>
            <a:pPr marL="0" indent="0" algn="ctr">
              <a:buNone/>
            </a:pPr>
            <a:r>
              <a:rPr lang="en-US" sz="2800" b="1" dirty="0" smtClean="0"/>
              <a:t>Practical </a:t>
            </a:r>
            <a:r>
              <a:rPr lang="en-US" sz="2800" b="1" dirty="0"/>
              <a:t>Functional </a:t>
            </a:r>
            <a:r>
              <a:rPr lang="en-US" sz="2800" b="1" dirty="0" smtClean="0"/>
              <a:t>Assessment and Analysis</a:t>
            </a:r>
            <a:endParaRPr lang="en-US" sz="2800" dirty="0"/>
          </a:p>
        </p:txBody>
      </p:sp>
      <p:sp>
        <p:nvSpPr>
          <p:cNvPr id="5" name="Title 4"/>
          <p:cNvSpPr>
            <a:spLocks noGrp="1"/>
          </p:cNvSpPr>
          <p:nvPr>
            <p:ph type="title"/>
          </p:nvPr>
        </p:nvSpPr>
        <p:spPr/>
        <p:txBody>
          <a:bodyPr>
            <a:noAutofit/>
          </a:bodyPr>
          <a:lstStyle/>
          <a:p>
            <a:r>
              <a:rPr lang="en-US" sz="3600" b="1" dirty="0" smtClean="0"/>
              <a:t/>
            </a:r>
            <a:br>
              <a:rPr lang="en-US" sz="3600" b="1" dirty="0" smtClean="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600" b="1" dirty="0" smtClean="0"/>
              <a:t/>
            </a:r>
            <a:br>
              <a:rPr lang="en-US" sz="3600" b="1" dirty="0" smtClean="0"/>
            </a:br>
            <a:r>
              <a:rPr lang="en-US" sz="3600" dirty="0"/>
              <a:t/>
            </a:r>
            <a:br>
              <a:rPr lang="en-US" sz="3600" dirty="0"/>
            </a:br>
            <a:r>
              <a:rPr lang="en-US" sz="3600" dirty="0" smtClean="0"/>
              <a:t/>
            </a:r>
            <a:br>
              <a:rPr lang="en-US" sz="3600" dirty="0" smtClean="0"/>
            </a:br>
            <a:r>
              <a:rPr lang="en-US" sz="3600" dirty="0"/>
              <a:t/>
            </a:r>
            <a:br>
              <a:rPr lang="en-US" sz="3600" dirty="0"/>
            </a:br>
            <a:endParaRPr lang="en-US" sz="3600" b="1" dirty="0"/>
          </a:p>
        </p:txBody>
      </p:sp>
      <p:sp>
        <p:nvSpPr>
          <p:cNvPr id="4" name="TextBox 3"/>
          <p:cNvSpPr txBox="1"/>
          <p:nvPr/>
        </p:nvSpPr>
        <p:spPr>
          <a:xfrm>
            <a:off x="4328753" y="2961564"/>
            <a:ext cx="505267" cy="523220"/>
          </a:xfrm>
          <a:prstGeom prst="rect">
            <a:avLst/>
          </a:prstGeom>
          <a:noFill/>
        </p:spPr>
        <p:txBody>
          <a:bodyPr wrap="none" rtlCol="0">
            <a:spAutoFit/>
          </a:bodyPr>
          <a:lstStyle/>
          <a:p>
            <a:r>
              <a:rPr lang="en-US" sz="2800" dirty="0" smtClean="0"/>
              <a:t>or</a:t>
            </a:r>
            <a:endParaRPr lang="en-US" sz="2800" dirty="0"/>
          </a:p>
        </p:txBody>
      </p:sp>
      <p:sp>
        <p:nvSpPr>
          <p:cNvPr id="6" name="Slide Number Placeholder 5"/>
          <p:cNvSpPr>
            <a:spLocks noGrp="1"/>
          </p:cNvSpPr>
          <p:nvPr>
            <p:ph type="sldNum" sz="quarter" idx="11"/>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1846587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a:t>
            </a:r>
            <a:br>
              <a:rPr lang="en-US" dirty="0" smtClean="0"/>
            </a:br>
            <a:r>
              <a:rPr lang="en-US" dirty="0" smtClean="0"/>
              <a:t>“Functional Assessment”</a:t>
            </a:r>
            <a:endParaRPr lang="en-US" dirty="0"/>
          </a:p>
        </p:txBody>
      </p:sp>
      <p:sp>
        <p:nvSpPr>
          <p:cNvPr id="3" name="Content Placeholder 2"/>
          <p:cNvSpPr>
            <a:spLocks noGrp="1"/>
          </p:cNvSpPr>
          <p:nvPr>
            <p:ph idx="1"/>
          </p:nvPr>
        </p:nvSpPr>
        <p:spPr/>
        <p:txBody>
          <a:bodyPr/>
          <a:lstStyle/>
          <a:p>
            <a:r>
              <a:rPr lang="en-US" dirty="0" smtClean="0"/>
              <a:t>What does this term refer to?</a:t>
            </a:r>
          </a:p>
          <a:p>
            <a:r>
              <a:rPr lang="en-US" dirty="0" smtClean="0"/>
              <a:t>What does this look like in practice?</a:t>
            </a:r>
          </a:p>
          <a:p>
            <a:r>
              <a:rPr lang="en-US" dirty="0" smtClean="0"/>
              <a:t>What happened to the “analysis”?</a:t>
            </a:r>
            <a:endParaRPr lang="en-US" dirty="0"/>
          </a:p>
        </p:txBody>
      </p:sp>
      <p:sp>
        <p:nvSpPr>
          <p:cNvPr id="4" name="Slide Number Placeholder 3"/>
          <p:cNvSpPr>
            <a:spLocks noGrp="1"/>
          </p:cNvSpPr>
          <p:nvPr>
            <p:ph type="sldNum" sz="quarter" idx="12"/>
          </p:nvPr>
        </p:nvSpPr>
        <p:spPr/>
        <p:txBody>
          <a:bodyPr/>
          <a:lstStyle/>
          <a:p>
            <a:fld id="{915BDE8D-50EF-B640-983C-9E1605C6EDE4}" type="slidenum">
              <a:rPr lang="en-US" smtClean="0"/>
              <a:t>37</a:t>
            </a:fld>
            <a:endParaRPr lang="en-US" dirty="0"/>
          </a:p>
        </p:txBody>
      </p:sp>
    </p:spTree>
    <p:extLst>
      <p:ext uri="{BB962C8B-B14F-4D97-AF65-F5344CB8AC3E}">
        <p14:creationId xmlns:p14="http://schemas.microsoft.com/office/powerpoint/2010/main" val="8195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“high-incidence” approach</a:t>
            </a:r>
          </a:p>
          <a:p>
            <a:pPr lvl="1"/>
            <a:r>
              <a:rPr lang="en-US" dirty="0" smtClean="0"/>
              <a:t>Flexible rather than prescriptive</a:t>
            </a:r>
          </a:p>
          <a:p>
            <a:pPr lvl="1"/>
            <a:r>
              <a:rPr lang="en-US" dirty="0" smtClean="0"/>
              <a:t>Focused on “intervention effectiveness” rather than functional documentation</a:t>
            </a:r>
          </a:p>
          <a:p>
            <a:pPr lvl="1"/>
            <a:r>
              <a:rPr lang="en-US" dirty="0" smtClean="0"/>
              <a:t>Multi-function</a:t>
            </a:r>
          </a:p>
          <a:p>
            <a:r>
              <a:rPr lang="en-US" dirty="0" smtClean="0"/>
              <a:t>Followed by functional analysis rather than done in isolation</a:t>
            </a:r>
          </a:p>
          <a:p>
            <a:endParaRPr lang="en-US" dirty="0" smtClean="0"/>
          </a:p>
          <a:p>
            <a:endParaRPr lang="en-US" dirty="0"/>
          </a:p>
        </p:txBody>
      </p:sp>
      <p:sp>
        <p:nvSpPr>
          <p:cNvPr id="2" name="Title 1"/>
          <p:cNvSpPr>
            <a:spLocks noGrp="1"/>
          </p:cNvSpPr>
          <p:nvPr>
            <p:ph type="title"/>
          </p:nvPr>
        </p:nvSpPr>
        <p:spPr/>
        <p:txBody>
          <a:bodyPr/>
          <a:lstStyle/>
          <a:p>
            <a:r>
              <a:rPr lang="en-US" dirty="0" smtClean="0"/>
              <a:t>School-Based Functional Assessment in 2012</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3392738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Class-wide problems exist.</a:t>
            </a:r>
          </a:p>
          <a:p>
            <a:r>
              <a:rPr lang="en-US" dirty="0" smtClean="0"/>
              <a:t>Students have not learned the proper behavior.</a:t>
            </a:r>
          </a:p>
          <a:p>
            <a:r>
              <a:rPr lang="en-US" dirty="0" smtClean="0"/>
              <a:t>Inappropriate behavior removes students from what they do not want to do (escape).</a:t>
            </a:r>
          </a:p>
          <a:p>
            <a:r>
              <a:rPr lang="en-US" dirty="0" smtClean="0"/>
              <a:t>Inappropriate behavior gets students something (typically attention).</a:t>
            </a:r>
          </a:p>
          <a:p>
            <a:r>
              <a:rPr lang="en-US" dirty="0" smtClean="0"/>
              <a:t>They have not had to do the behavior in that way before.</a:t>
            </a:r>
            <a:endParaRPr lang="en-US" dirty="0"/>
          </a:p>
        </p:txBody>
      </p:sp>
      <p:sp>
        <p:nvSpPr>
          <p:cNvPr id="22530" name="Rectangle 2"/>
          <p:cNvSpPr>
            <a:spLocks noGrp="1" noChangeArrowheads="1"/>
          </p:cNvSpPr>
          <p:nvPr>
            <p:ph type="title"/>
          </p:nvPr>
        </p:nvSpPr>
        <p:spPr/>
        <p:txBody>
          <a:bodyPr/>
          <a:lstStyle/>
          <a:p>
            <a:r>
              <a:rPr lang="en-US" dirty="0" smtClean="0"/>
              <a:t>Common Reasons Why </a:t>
            </a:r>
            <a:br>
              <a:rPr lang="en-US" dirty="0" smtClean="0"/>
            </a:br>
            <a:r>
              <a:rPr lang="en-US" dirty="0" smtClean="0"/>
              <a:t>Students Misbehave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37848882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r>
              <a:rPr lang="en-US" dirty="0" smtClean="0"/>
              <a:t>The Current Dilemma for Educational Professionals</a:t>
            </a:r>
          </a:p>
          <a:p>
            <a:pPr lvl="1"/>
            <a:r>
              <a:rPr lang="en-US" dirty="0" smtClean="0"/>
              <a:t>More cases</a:t>
            </a:r>
          </a:p>
          <a:p>
            <a:pPr lvl="1"/>
            <a:r>
              <a:rPr lang="en-US" dirty="0" smtClean="0"/>
              <a:t>Higher levels of accountability</a:t>
            </a:r>
          </a:p>
          <a:p>
            <a:pPr lvl="1"/>
            <a:r>
              <a:rPr lang="en-US" dirty="0" smtClean="0"/>
              <a:t>And traditional methods assume there is lots of time…</a:t>
            </a:r>
            <a:endParaRPr lang="en-US" dirty="0"/>
          </a:p>
        </p:txBody>
      </p:sp>
      <p:sp>
        <p:nvSpPr>
          <p:cNvPr id="31746" name="Rectangle 2"/>
          <p:cNvSpPr>
            <a:spLocks noGrp="1" noChangeArrowheads="1"/>
          </p:cNvSpPr>
          <p:nvPr>
            <p:ph type="title"/>
          </p:nvPr>
        </p:nvSpPr>
        <p:spPr/>
        <p:txBody>
          <a:bodyPr/>
          <a:lstStyle/>
          <a:p>
            <a:r>
              <a:rPr lang="en-US" dirty="0" smtClean="0"/>
              <a:t>Behavior Intervention Challenges</a:t>
            </a:r>
          </a:p>
        </p:txBody>
      </p:sp>
      <p:pic>
        <p:nvPicPr>
          <p:cNvPr id="39940" name="Picture 4" descr="MCj007871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0476" y="2995448"/>
            <a:ext cx="1062038" cy="2576513"/>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29225204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Examples </a:t>
            </a:r>
          </a:p>
          <a:p>
            <a:pPr lvl="1"/>
            <a:r>
              <a:rPr lang="en-US" dirty="0" smtClean="0"/>
              <a:t>Good Behavior Game</a:t>
            </a:r>
          </a:p>
          <a:p>
            <a:pPr lvl="1"/>
            <a:r>
              <a:rPr lang="en-US" dirty="0" smtClean="0"/>
              <a:t>Check In Check Out (CICO)</a:t>
            </a:r>
          </a:p>
          <a:p>
            <a:pPr lvl="1"/>
            <a:r>
              <a:rPr lang="en-US" dirty="0" smtClean="0"/>
              <a:t>Non-contingent reinforcement (NCR)—attention seeking</a:t>
            </a:r>
          </a:p>
          <a:p>
            <a:pPr lvl="1"/>
            <a:r>
              <a:rPr lang="en-US" dirty="0" smtClean="0"/>
              <a:t>Antecedent modification</a:t>
            </a:r>
            <a:r>
              <a:rPr lang="en-US" dirty="0"/>
              <a:t>—</a:t>
            </a:r>
            <a:r>
              <a:rPr lang="en-US" dirty="0" smtClean="0"/>
              <a:t>escape </a:t>
            </a:r>
          </a:p>
          <a:p>
            <a:pPr lvl="1"/>
            <a:r>
              <a:rPr lang="en-US" dirty="0" smtClean="0"/>
              <a:t>Instructional match—prerequisite or skill/ability</a:t>
            </a:r>
          </a:p>
        </p:txBody>
      </p:sp>
      <p:sp>
        <p:nvSpPr>
          <p:cNvPr id="4" name="Title 1"/>
          <p:cNvSpPr>
            <a:spLocks noGrp="1"/>
          </p:cNvSpPr>
          <p:nvPr>
            <p:ph type="title"/>
          </p:nvPr>
        </p:nvSpPr>
        <p:spPr/>
        <p:txBody>
          <a:bodyPr/>
          <a:lstStyle/>
          <a:p>
            <a:r>
              <a:rPr lang="en-US" dirty="0" smtClean="0"/>
              <a:t>Selecting EBIs That </a:t>
            </a:r>
            <a:br>
              <a:rPr lang="en-US" dirty="0" smtClean="0"/>
            </a:br>
            <a:r>
              <a:rPr lang="en-US" dirty="0" smtClean="0"/>
              <a:t>Align With Function</a:t>
            </a:r>
            <a:endParaRPr lang="en-US" dirty="0"/>
          </a:p>
        </p:txBody>
      </p:sp>
      <p:sp>
        <p:nvSpPr>
          <p:cNvPr id="6" name="Slide Number Placeholder 5"/>
          <p:cNvSpPr>
            <a:spLocks noGrp="1"/>
          </p:cNvSpPr>
          <p:nvPr>
            <p:ph type="sldNum" sz="quarter" idx="10"/>
          </p:nvPr>
        </p:nvSpPr>
        <p:spPr/>
        <p:txBody>
          <a:bodyPr/>
          <a:lstStyle/>
          <a:p>
            <a:fld id="{F3477EC8-074D-41C4-94AE-E9EA7CEEA348}" type="slidenum">
              <a:rPr lang="en-US" smtClean="0"/>
              <a:pPr/>
              <a:t>40</a:t>
            </a:fld>
            <a:endParaRPr lang="en-US" dirty="0"/>
          </a:p>
        </p:txBody>
      </p:sp>
      <p:sp>
        <p:nvSpPr>
          <p:cNvPr id="7" name="TextBox 6"/>
          <p:cNvSpPr txBox="1"/>
          <p:nvPr/>
        </p:nvSpPr>
        <p:spPr>
          <a:xfrm>
            <a:off x="6937004" y="6147013"/>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Tree>
    <p:extLst>
      <p:ext uri="{BB962C8B-B14F-4D97-AF65-F5344CB8AC3E}">
        <p14:creationId xmlns:p14="http://schemas.microsoft.com/office/powerpoint/2010/main" val="4148798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Class-wide Problems</a:t>
            </a:r>
            <a:endParaRPr lang="en-US" dirty="0"/>
          </a:p>
        </p:txBody>
      </p:sp>
      <p:sp>
        <p:nvSpPr>
          <p:cNvPr id="2" name="Content Placeholder 1"/>
          <p:cNvSpPr>
            <a:spLocks noGrp="1"/>
          </p:cNvSpPr>
          <p:nvPr>
            <p:ph idx="1"/>
          </p:nvPr>
        </p:nvSpPr>
        <p:spPr/>
        <p:txBody>
          <a:bodyPr/>
          <a:lstStyle/>
          <a:p>
            <a:r>
              <a:rPr lang="en-US" dirty="0" smtClean="0"/>
              <a:t>Sometimes multiple children in the classroom are exhibiting similar behavior problems.</a:t>
            </a:r>
          </a:p>
          <a:p>
            <a:r>
              <a:rPr lang="en-US" dirty="0" smtClean="0"/>
              <a:t>Solution: A class-wide behavior intervention!</a:t>
            </a:r>
          </a:p>
          <a:p>
            <a:r>
              <a:rPr lang="en-US" dirty="0" smtClean="0"/>
              <a:t>EBI Network Intervention: Good Behavior Game</a:t>
            </a:r>
          </a:p>
          <a:p>
            <a:pPr lvl="1"/>
            <a:r>
              <a:rPr lang="en-US" dirty="0" smtClean="0"/>
              <a:t>http://ebi.missouri.edu/wp-content/uploads/2011/09/Good-Behavior-Game.pdf</a:t>
            </a:r>
          </a:p>
        </p:txBody>
      </p:sp>
      <p:sp>
        <p:nvSpPr>
          <p:cNvPr id="4" name="Slide Number Placeholder 3"/>
          <p:cNvSpPr>
            <a:spLocks noGrp="1"/>
          </p:cNvSpPr>
          <p:nvPr>
            <p:ph type="sldNum" sz="quarter" idx="12"/>
          </p:nvPr>
        </p:nvSpPr>
        <p:spPr/>
        <p:txBody>
          <a:bodyPr/>
          <a:lstStyle/>
          <a:p>
            <a:fld id="{915BDE8D-50EF-B640-983C-9E1605C6EDE4}" type="slidenum">
              <a:rPr lang="en-US" smtClean="0"/>
              <a:t>41</a:t>
            </a:fld>
            <a:endParaRPr lang="en-US" dirty="0"/>
          </a:p>
        </p:txBody>
      </p:sp>
    </p:spTree>
    <p:extLst>
      <p:ext uri="{BB962C8B-B14F-4D97-AF65-F5344CB8AC3E}">
        <p14:creationId xmlns:p14="http://schemas.microsoft.com/office/powerpoint/2010/main" val="3307129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What is CICO?</a:t>
            </a:r>
          </a:p>
          <a:p>
            <a:pPr lvl="1"/>
            <a:r>
              <a:rPr lang="en-US" sz="2400" dirty="0" smtClean="0"/>
              <a:t>Empirically supported strategy for reducing problem behavior</a:t>
            </a:r>
          </a:p>
          <a:p>
            <a:pPr lvl="1"/>
            <a:r>
              <a:rPr lang="en-US" sz="2400" dirty="0" smtClean="0"/>
              <a:t>Relatively quick and easy; provides structure</a:t>
            </a:r>
          </a:p>
          <a:p>
            <a:pPr lvl="1"/>
            <a:r>
              <a:rPr lang="en-US" sz="2400" dirty="0" smtClean="0"/>
              <a:t>Increases positive adult contact</a:t>
            </a:r>
          </a:p>
          <a:p>
            <a:pPr lvl="2"/>
            <a:r>
              <a:rPr lang="en-US" sz="2000" dirty="0" smtClean="0"/>
              <a:t>Excellent intervention when function of behavior is attention seeking</a:t>
            </a:r>
          </a:p>
          <a:p>
            <a:pPr lvl="2"/>
            <a:r>
              <a:rPr lang="en-US" sz="2000" dirty="0" smtClean="0"/>
              <a:t>Also useful for kids who escape because they do n</a:t>
            </a:r>
            <a:r>
              <a:rPr lang="fr-FR" sz="2000" dirty="0" smtClean="0"/>
              <a:t>o</a:t>
            </a:r>
            <a:r>
              <a:rPr lang="en-US" sz="2000" dirty="0" smtClean="0"/>
              <a:t>t want to do a task if teacher praise is more reinforcing than the task is punishing</a:t>
            </a:r>
          </a:p>
          <a:p>
            <a:endParaRPr lang="en-US" dirty="0" smtClean="0"/>
          </a:p>
        </p:txBody>
      </p:sp>
      <p:sp>
        <p:nvSpPr>
          <p:cNvPr id="5" name="Title 1"/>
          <p:cNvSpPr>
            <a:spLocks noGrp="1"/>
          </p:cNvSpPr>
          <p:nvPr>
            <p:ph type="title"/>
          </p:nvPr>
        </p:nvSpPr>
        <p:spPr/>
        <p:txBody>
          <a:bodyPr/>
          <a:lstStyle/>
          <a:p>
            <a:r>
              <a:rPr lang="en-US" dirty="0" smtClean="0"/>
              <a:t>Selecting EBIs That </a:t>
            </a:r>
            <a:br>
              <a:rPr lang="en-US" dirty="0" smtClean="0"/>
            </a:br>
            <a:r>
              <a:rPr lang="en-US" dirty="0" smtClean="0"/>
              <a:t>Align With Function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42</a:t>
            </a:fld>
            <a:endParaRPr lang="en-US" dirty="0"/>
          </a:p>
        </p:txBody>
      </p:sp>
      <p:sp>
        <p:nvSpPr>
          <p:cNvPr id="2" name="TextBox 1"/>
          <p:cNvSpPr txBox="1"/>
          <p:nvPr/>
        </p:nvSpPr>
        <p:spPr>
          <a:xfrm>
            <a:off x="6937004" y="6147013"/>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Tree>
    <p:extLst>
      <p:ext uri="{BB962C8B-B14F-4D97-AF65-F5344CB8AC3E}">
        <p14:creationId xmlns:p14="http://schemas.microsoft.com/office/powerpoint/2010/main" val="2207340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r>
              <a:rPr lang="en-US" dirty="0" smtClean="0"/>
              <a:t>Who is CICO for?</a:t>
            </a:r>
          </a:p>
          <a:p>
            <a:pPr lvl="1"/>
            <a:r>
              <a:rPr lang="en-US" dirty="0" smtClean="0"/>
              <a:t>Engages in externalizing behaviors</a:t>
            </a:r>
          </a:p>
          <a:p>
            <a:pPr lvl="1"/>
            <a:r>
              <a:rPr lang="en-US" dirty="0" smtClean="0"/>
              <a:t>Less than 15 percent of students</a:t>
            </a:r>
          </a:p>
          <a:p>
            <a:pPr lvl="1"/>
            <a:r>
              <a:rPr lang="en-US" dirty="0" smtClean="0"/>
              <a:t>Students with multiple referrals (two to five majors)</a:t>
            </a:r>
          </a:p>
          <a:p>
            <a:pPr lvl="1"/>
            <a:r>
              <a:rPr lang="en-US" dirty="0" smtClean="0"/>
              <a:t>Students who receive several “minor” referrals</a:t>
            </a:r>
          </a:p>
          <a:p>
            <a:pPr lvl="1"/>
            <a:r>
              <a:rPr lang="en-US" dirty="0" smtClean="0"/>
              <a:t>Students who receive referrals in multiple settings </a:t>
            </a:r>
          </a:p>
          <a:p>
            <a:pPr lvl="1"/>
            <a:r>
              <a:rPr lang="en-US" dirty="0" smtClean="0"/>
              <a:t>Students who find adult attention rewarding</a:t>
            </a:r>
          </a:p>
        </p:txBody>
      </p:sp>
      <p:sp>
        <p:nvSpPr>
          <p:cNvPr id="5" name="Title 1"/>
          <p:cNvSpPr>
            <a:spLocks noGrp="1"/>
          </p:cNvSpPr>
          <p:nvPr>
            <p:ph type="title"/>
          </p:nvPr>
        </p:nvSpPr>
        <p:spPr/>
        <p:txBody>
          <a:bodyPr/>
          <a:lstStyle/>
          <a:p>
            <a:r>
              <a:rPr lang="en-US" dirty="0" smtClean="0"/>
              <a:t>Selecting EBIs That </a:t>
            </a:r>
            <a:br>
              <a:rPr lang="en-US" dirty="0" smtClean="0"/>
            </a:br>
            <a:r>
              <a:rPr lang="en-US" dirty="0" smtClean="0"/>
              <a:t>Align With Function</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43</a:t>
            </a:fld>
            <a:endParaRPr lang="en-US" dirty="0"/>
          </a:p>
        </p:txBody>
      </p:sp>
      <p:sp>
        <p:nvSpPr>
          <p:cNvPr id="9" name="TextBox 8"/>
          <p:cNvSpPr txBox="1"/>
          <p:nvPr/>
        </p:nvSpPr>
        <p:spPr>
          <a:xfrm>
            <a:off x="6937004" y="6199539"/>
            <a:ext cx="1975221" cy="307777"/>
          </a:xfrm>
          <a:prstGeom prst="rect">
            <a:avLst/>
          </a:prstGeom>
          <a:noFill/>
        </p:spPr>
        <p:txBody>
          <a:bodyPr wrap="none" rtlCol="0">
            <a:spAutoFit/>
          </a:bodyPr>
          <a:lstStyle/>
          <a:p>
            <a:r>
              <a:rPr lang="en-US" sz="1400" dirty="0" smtClean="0">
                <a:solidFill>
                  <a:schemeClr val="bg1"/>
                </a:solidFill>
              </a:rPr>
              <a:t>http</a:t>
            </a:r>
            <a:r>
              <a:rPr lang="en-US" sz="1400" dirty="0">
                <a:solidFill>
                  <a:schemeClr val="bg1"/>
                </a:solidFill>
              </a:rPr>
              <a:t>://miblsi.cenmi.org/</a:t>
            </a:r>
          </a:p>
        </p:txBody>
      </p:sp>
    </p:spTree>
    <p:extLst>
      <p:ext uri="{BB962C8B-B14F-4D97-AF65-F5344CB8AC3E}">
        <p14:creationId xmlns:p14="http://schemas.microsoft.com/office/powerpoint/2010/main" val="341422660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87" t="5728" r="26919" b="9057"/>
          <a:stretch/>
        </p:blipFill>
        <p:spPr bwMode="auto">
          <a:xfrm>
            <a:off x="2036134" y="333843"/>
            <a:ext cx="5629795" cy="560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pPr algn="r"/>
            <a:fld id="{F3477EC8-074D-41C4-94AE-E9EA7CEEA348}" type="slidenum">
              <a:rPr lang="en-US" smtClean="0"/>
              <a:pPr algn="r"/>
              <a:t>44</a:t>
            </a:fld>
            <a:endParaRPr lang="en-US" dirty="0"/>
          </a:p>
        </p:txBody>
      </p:sp>
      <p:sp>
        <p:nvSpPr>
          <p:cNvPr id="2" name="TextBox 1"/>
          <p:cNvSpPr txBox="1"/>
          <p:nvPr/>
        </p:nvSpPr>
        <p:spPr>
          <a:xfrm>
            <a:off x="6920588" y="6215782"/>
            <a:ext cx="2085582" cy="307777"/>
          </a:xfrm>
          <a:prstGeom prst="rect">
            <a:avLst/>
          </a:prstGeom>
        </p:spPr>
        <p:txBody>
          <a:bodyPr wrap="square" rtlCol="0">
            <a:spAutoFit/>
          </a:bodyPr>
          <a:lstStyle/>
          <a:p>
            <a:r>
              <a:rPr lang="en-US" sz="1400" dirty="0">
                <a:solidFill>
                  <a:schemeClr val="bg2"/>
                </a:solidFill>
              </a:rPr>
              <a:t>http://miblsi.cenmi.org/ </a:t>
            </a:r>
          </a:p>
        </p:txBody>
      </p:sp>
    </p:spTree>
    <p:extLst>
      <p:ext uri="{BB962C8B-B14F-4D97-AF65-F5344CB8AC3E}">
        <p14:creationId xmlns:p14="http://schemas.microsoft.com/office/powerpoint/2010/main" val="15741651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2802434" cy="3852006"/>
          </a:xfrm>
        </p:spPr>
        <p:txBody>
          <a:bodyPr/>
          <a:lstStyle/>
          <a:p>
            <a:r>
              <a:rPr lang="en-US" dirty="0" smtClean="0"/>
              <a:t>Non-contingent reinforcement (NCR)</a:t>
            </a:r>
            <a:endParaRPr lang="en-US" dirty="0"/>
          </a:p>
        </p:txBody>
      </p:sp>
      <p:sp>
        <p:nvSpPr>
          <p:cNvPr id="6" name="Title 5"/>
          <p:cNvSpPr>
            <a:spLocks noGrp="1"/>
          </p:cNvSpPr>
          <p:nvPr>
            <p:ph type="title"/>
          </p:nvPr>
        </p:nvSpPr>
        <p:spPr/>
        <p:txBody>
          <a:bodyPr>
            <a:normAutofit/>
          </a:bodyPr>
          <a:lstStyle/>
          <a:p>
            <a:r>
              <a:rPr lang="en-US" dirty="0">
                <a:solidFill>
                  <a:schemeClr val="bg2">
                    <a:lumMod val="65000"/>
                  </a:schemeClr>
                </a:solidFill>
              </a:rPr>
              <a:t>Selecting EBIs That </a:t>
            </a:r>
            <a:r>
              <a:rPr lang="en-US" dirty="0" smtClean="0">
                <a:solidFill>
                  <a:schemeClr val="bg2">
                    <a:lumMod val="65000"/>
                  </a:schemeClr>
                </a:solidFill>
              </a:rPr>
              <a:t/>
            </a:r>
            <a:br>
              <a:rPr lang="en-US" dirty="0" smtClean="0">
                <a:solidFill>
                  <a:schemeClr val="bg2">
                    <a:lumMod val="65000"/>
                  </a:schemeClr>
                </a:solidFill>
              </a:rPr>
            </a:br>
            <a:r>
              <a:rPr lang="en-US" dirty="0" smtClean="0">
                <a:solidFill>
                  <a:schemeClr val="bg2">
                    <a:lumMod val="65000"/>
                  </a:schemeClr>
                </a:solidFill>
              </a:rPr>
              <a:t>Align </a:t>
            </a:r>
            <a:r>
              <a:rPr lang="en-US" dirty="0">
                <a:solidFill>
                  <a:schemeClr val="bg2">
                    <a:lumMod val="65000"/>
                  </a:schemeClr>
                </a:solidFill>
              </a:rPr>
              <a:t>With </a:t>
            </a:r>
            <a:r>
              <a:rPr lang="en-US" dirty="0" smtClean="0">
                <a:solidFill>
                  <a:schemeClr val="bg2">
                    <a:lumMod val="65000"/>
                  </a:schemeClr>
                </a:solidFill>
              </a:rPr>
              <a:t>Function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45</a:t>
            </a:fld>
            <a:endParaRPr lang="en-US" dirty="0"/>
          </a:p>
        </p:txBody>
      </p:sp>
      <p:pic>
        <p:nvPicPr>
          <p:cNvPr id="3074" name="Picture 2" descr="http://www.visualphotos.com/photo/1x3740514/preschool_child_has_time_out_a_boy_sits_in_his_teachers_lap_for_time_out_while_two_girls_play_in_BA34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960" y="2279548"/>
            <a:ext cx="5349724" cy="363781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783011" y="2682240"/>
            <a:ext cx="1962150" cy="62865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432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Brief description of NCR </a:t>
            </a:r>
          </a:p>
          <a:p>
            <a:pPr lvl="1"/>
            <a:r>
              <a:rPr lang="en-US" sz="2400" dirty="0" smtClean="0"/>
              <a:t>Giving students access to a reinforcer frequently enough that they are no longer motivated to exhibit disruptive behavior to obtain that same reinforcer</a:t>
            </a:r>
          </a:p>
          <a:p>
            <a:pPr lvl="2"/>
            <a:r>
              <a:rPr lang="en-US" sz="2000" dirty="0" smtClean="0"/>
              <a:t>For example, saturate the environment with the reinforcer BEFORE the behavior occurs.</a:t>
            </a:r>
          </a:p>
          <a:p>
            <a:endParaRPr lang="en-US" dirty="0" smtClean="0"/>
          </a:p>
        </p:txBody>
      </p:sp>
      <p:sp>
        <p:nvSpPr>
          <p:cNvPr id="7" name="Title 1"/>
          <p:cNvSpPr>
            <a:spLocks noGrp="1"/>
          </p:cNvSpPr>
          <p:nvPr>
            <p:ph type="title"/>
          </p:nvPr>
        </p:nvSpPr>
        <p:spPr/>
        <p:txBody>
          <a:bodyPr/>
          <a:lstStyle/>
          <a:p>
            <a:r>
              <a:rPr lang="en-US" dirty="0" smtClean="0"/>
              <a:t>Selecting EBIs That </a:t>
            </a:r>
            <a:br>
              <a:rPr lang="en-US" dirty="0" smtClean="0"/>
            </a:br>
            <a:r>
              <a:rPr lang="en-US" dirty="0" smtClean="0"/>
              <a:t>Align With Function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46</a:t>
            </a:fld>
            <a:endParaRPr lang="en-US" dirty="0"/>
          </a:p>
        </p:txBody>
      </p:sp>
      <p:sp>
        <p:nvSpPr>
          <p:cNvPr id="3" name="TextBox 2"/>
          <p:cNvSpPr txBox="1"/>
          <p:nvPr/>
        </p:nvSpPr>
        <p:spPr>
          <a:xfrm>
            <a:off x="7424317" y="6174196"/>
            <a:ext cx="1487908" cy="307777"/>
          </a:xfrm>
          <a:prstGeom prst="rect">
            <a:avLst/>
          </a:prstGeom>
          <a:noFill/>
        </p:spPr>
        <p:txBody>
          <a:bodyPr wrap="none" rtlCol="0">
            <a:spAutoFit/>
          </a:bodyPr>
          <a:lstStyle/>
          <a:p>
            <a:r>
              <a:rPr lang="en-US" sz="1400" dirty="0" smtClean="0">
                <a:solidFill>
                  <a:schemeClr val="bg1"/>
                </a:solidFill>
              </a:rPr>
              <a:t>ebi.missouri.edu</a:t>
            </a:r>
            <a:endParaRPr lang="en-US" sz="1400" dirty="0">
              <a:solidFill>
                <a:schemeClr val="bg1"/>
              </a:solidFill>
            </a:endParaRPr>
          </a:p>
        </p:txBody>
      </p:sp>
    </p:spTree>
    <p:extLst>
      <p:ext uri="{BB962C8B-B14F-4D97-AF65-F5344CB8AC3E}">
        <p14:creationId xmlns:p14="http://schemas.microsoft.com/office/powerpoint/2010/main" val="172465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Example: Student wants teacher attention and calls out or engages in disruptive behaviors to get attention consistently during a group activity such as art or story time.</a:t>
            </a:r>
          </a:p>
          <a:p>
            <a:r>
              <a:rPr lang="en-US" dirty="0" smtClean="0"/>
              <a:t>Possible Solution: Teacher provides appropriate attention prior to the child “asking” for attention with the “problem behavior,” such as having the student sit with the teacher while she is reading the book.</a:t>
            </a:r>
          </a:p>
          <a:p>
            <a:pPr lvl="1"/>
            <a:endParaRPr lang="en-US" dirty="0"/>
          </a:p>
        </p:txBody>
      </p:sp>
      <p:sp>
        <p:nvSpPr>
          <p:cNvPr id="6" name="Title 1"/>
          <p:cNvSpPr>
            <a:spLocks noGrp="1"/>
          </p:cNvSpPr>
          <p:nvPr>
            <p:ph type="title"/>
          </p:nvPr>
        </p:nvSpPr>
        <p:spPr/>
        <p:txBody>
          <a:bodyPr/>
          <a:lstStyle/>
          <a:p>
            <a:r>
              <a:rPr lang="en-US" dirty="0" smtClean="0"/>
              <a:t>Selecting EBIs That </a:t>
            </a:r>
            <a:br>
              <a:rPr lang="en-US" dirty="0" smtClean="0"/>
            </a:br>
            <a:r>
              <a:rPr lang="en-US" dirty="0" smtClean="0"/>
              <a:t>Align With Function</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47</a:t>
            </a:fld>
            <a:endParaRPr lang="en-US" dirty="0"/>
          </a:p>
        </p:txBody>
      </p:sp>
    </p:spTree>
    <p:extLst>
      <p:ext uri="{BB962C8B-B14F-4D97-AF65-F5344CB8AC3E}">
        <p14:creationId xmlns:p14="http://schemas.microsoft.com/office/powerpoint/2010/main" val="3616529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7" y="2055813"/>
            <a:ext cx="2870378" cy="3852006"/>
          </a:xfrm>
        </p:spPr>
        <p:txBody>
          <a:bodyPr/>
          <a:lstStyle/>
          <a:p>
            <a:r>
              <a:rPr lang="en-US" dirty="0" smtClean="0"/>
              <a:t>Antecedent modification </a:t>
            </a:r>
            <a:br>
              <a:rPr lang="en-US" dirty="0" smtClean="0"/>
            </a:br>
            <a:endParaRPr lang="en-US" dirty="0" smtClean="0"/>
          </a:p>
          <a:p>
            <a:endParaRPr lang="en-US" dirty="0"/>
          </a:p>
        </p:txBody>
      </p:sp>
      <p:sp>
        <p:nvSpPr>
          <p:cNvPr id="8" name="Title 7"/>
          <p:cNvSpPr>
            <a:spLocks noGrp="1"/>
          </p:cNvSpPr>
          <p:nvPr>
            <p:ph type="title"/>
          </p:nvPr>
        </p:nvSpPr>
        <p:spPr/>
        <p:txBody>
          <a:bodyPr>
            <a:normAutofit/>
          </a:bodyPr>
          <a:lstStyle/>
          <a:p>
            <a:r>
              <a:rPr lang="en-US" dirty="0">
                <a:solidFill>
                  <a:schemeClr val="bg2">
                    <a:lumMod val="65000"/>
                  </a:schemeClr>
                </a:solidFill>
              </a:rPr>
              <a:t>Selecting </a:t>
            </a:r>
            <a:r>
              <a:rPr lang="en-US" dirty="0" smtClean="0">
                <a:solidFill>
                  <a:schemeClr val="bg2">
                    <a:lumMod val="65000"/>
                  </a:schemeClr>
                </a:solidFill>
              </a:rPr>
              <a:t>EBIs </a:t>
            </a:r>
            <a:r>
              <a:rPr lang="en-US" dirty="0">
                <a:solidFill>
                  <a:schemeClr val="bg2">
                    <a:lumMod val="65000"/>
                  </a:schemeClr>
                </a:solidFill>
              </a:rPr>
              <a:t>That </a:t>
            </a:r>
            <a:r>
              <a:rPr lang="en-US" dirty="0" smtClean="0">
                <a:solidFill>
                  <a:schemeClr val="bg2">
                    <a:lumMod val="65000"/>
                  </a:schemeClr>
                </a:solidFill>
              </a:rPr>
              <a:t/>
            </a:r>
            <a:br>
              <a:rPr lang="en-US" dirty="0" smtClean="0">
                <a:solidFill>
                  <a:schemeClr val="bg2">
                    <a:lumMod val="65000"/>
                  </a:schemeClr>
                </a:solidFill>
              </a:rPr>
            </a:br>
            <a:r>
              <a:rPr lang="en-US" dirty="0" smtClean="0">
                <a:solidFill>
                  <a:schemeClr val="bg2">
                    <a:lumMod val="65000"/>
                  </a:schemeClr>
                </a:solidFill>
              </a:rPr>
              <a:t>Align </a:t>
            </a:r>
            <a:r>
              <a:rPr lang="en-US" dirty="0">
                <a:solidFill>
                  <a:schemeClr val="bg2">
                    <a:lumMod val="65000"/>
                  </a:schemeClr>
                </a:solidFill>
              </a:rPr>
              <a:t>With </a:t>
            </a:r>
            <a:r>
              <a:rPr lang="en-US" dirty="0" smtClean="0">
                <a:solidFill>
                  <a:schemeClr val="bg2">
                    <a:lumMod val="65000"/>
                  </a:schemeClr>
                </a:solidFill>
              </a:rPr>
              <a:t>Function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48</a:t>
            </a:fld>
            <a:endParaRPr lang="en-US" dirty="0"/>
          </a:p>
        </p:txBody>
      </p:sp>
      <p:pic>
        <p:nvPicPr>
          <p:cNvPr id="2050" name="Picture 2" descr="http://imga999.4399.cn/upload_pic/2011/1/19/4399_111107177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905" y="2119328"/>
            <a:ext cx="5254625" cy="35030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27386" y="6190984"/>
            <a:ext cx="1984839" cy="307777"/>
          </a:xfrm>
          <a:prstGeom prst="rect">
            <a:avLst/>
          </a:prstGeom>
        </p:spPr>
        <p:txBody>
          <a:bodyPr wrap="none">
            <a:spAutoFit/>
          </a:bodyPr>
          <a:lstStyle/>
          <a:p>
            <a:r>
              <a:rPr lang="en-US" sz="1400" dirty="0">
                <a:solidFill>
                  <a:schemeClr val="bg1"/>
                </a:solidFill>
              </a:rPr>
              <a:t>http://ebi.missouri.edu/</a:t>
            </a:r>
          </a:p>
        </p:txBody>
      </p:sp>
    </p:spTree>
    <p:extLst>
      <p:ext uri="{BB962C8B-B14F-4D97-AF65-F5344CB8AC3E}">
        <p14:creationId xmlns:p14="http://schemas.microsoft.com/office/powerpoint/2010/main" val="731159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r>
              <a:rPr lang="en-US" dirty="0" smtClean="0"/>
              <a:t>Brief </a:t>
            </a:r>
            <a:r>
              <a:rPr lang="en-US" dirty="0"/>
              <a:t>d</a:t>
            </a:r>
            <a:r>
              <a:rPr lang="en-US" dirty="0" smtClean="0"/>
              <a:t>escription of </a:t>
            </a:r>
            <a:r>
              <a:rPr lang="en-US" dirty="0"/>
              <a:t>a</a:t>
            </a:r>
            <a:r>
              <a:rPr lang="en-US" dirty="0" smtClean="0"/>
              <a:t>ntecedent </a:t>
            </a:r>
            <a:r>
              <a:rPr lang="en-US" dirty="0"/>
              <a:t>m</a:t>
            </a:r>
            <a:r>
              <a:rPr lang="en-US" dirty="0" smtClean="0"/>
              <a:t>odification</a:t>
            </a:r>
          </a:p>
          <a:p>
            <a:pPr lvl="1"/>
            <a:r>
              <a:rPr lang="en-US" sz="2400" dirty="0" smtClean="0"/>
              <a:t>Students do not have to do something when they exhibit the problem behavior. </a:t>
            </a:r>
          </a:p>
          <a:p>
            <a:pPr lvl="1"/>
            <a:r>
              <a:rPr lang="en-US" sz="2400" dirty="0" smtClean="0"/>
              <a:t>The problem behavior is “working” for students by allowing them to escape something they do n</a:t>
            </a:r>
            <a:r>
              <a:rPr lang="fr-FR" sz="2400" dirty="0"/>
              <a:t>o</a:t>
            </a:r>
            <a:r>
              <a:rPr lang="en-US" sz="2400" dirty="0" smtClean="0"/>
              <a:t>t want to do.</a:t>
            </a:r>
          </a:p>
          <a:p>
            <a:pPr lvl="1"/>
            <a:endParaRPr lang="en-US" dirty="0" smtClean="0"/>
          </a:p>
        </p:txBody>
      </p:sp>
      <p:sp>
        <p:nvSpPr>
          <p:cNvPr id="11" name="Title 10"/>
          <p:cNvSpPr>
            <a:spLocks noGrp="1"/>
          </p:cNvSpPr>
          <p:nvPr>
            <p:ph type="title"/>
          </p:nvPr>
        </p:nvSpPr>
        <p:spPr/>
        <p:txBody>
          <a:bodyPr>
            <a:normAutofit/>
          </a:bodyPr>
          <a:lstStyle/>
          <a:p>
            <a:r>
              <a:rPr lang="en-US" dirty="0">
                <a:solidFill>
                  <a:schemeClr val="bg2">
                    <a:lumMod val="65000"/>
                  </a:schemeClr>
                </a:solidFill>
              </a:rPr>
              <a:t>Selecting </a:t>
            </a:r>
            <a:r>
              <a:rPr lang="en-US" dirty="0" smtClean="0">
                <a:solidFill>
                  <a:schemeClr val="bg2">
                    <a:lumMod val="65000"/>
                  </a:schemeClr>
                </a:solidFill>
              </a:rPr>
              <a:t>EBIs That </a:t>
            </a:r>
            <a:br>
              <a:rPr lang="en-US" dirty="0" smtClean="0">
                <a:solidFill>
                  <a:schemeClr val="bg2">
                    <a:lumMod val="65000"/>
                  </a:schemeClr>
                </a:solidFill>
              </a:rPr>
            </a:br>
            <a:r>
              <a:rPr lang="en-US" dirty="0" smtClean="0">
                <a:solidFill>
                  <a:schemeClr val="bg2">
                    <a:lumMod val="65000"/>
                  </a:schemeClr>
                </a:solidFill>
              </a:rPr>
              <a:t>Align With Function</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49</a:t>
            </a:fld>
            <a:endParaRPr lang="en-US" dirty="0"/>
          </a:p>
        </p:txBody>
      </p:sp>
      <p:sp>
        <p:nvSpPr>
          <p:cNvPr id="6" name="Rectangle 5"/>
          <p:cNvSpPr/>
          <p:nvPr/>
        </p:nvSpPr>
        <p:spPr>
          <a:xfrm>
            <a:off x="6927386" y="6199539"/>
            <a:ext cx="1984839" cy="307777"/>
          </a:xfrm>
          <a:prstGeom prst="rect">
            <a:avLst/>
          </a:prstGeom>
        </p:spPr>
        <p:txBody>
          <a:bodyPr wrap="none">
            <a:spAutoFit/>
          </a:bodyPr>
          <a:lstStyle/>
          <a:p>
            <a:r>
              <a:rPr lang="en-US" sz="1400" dirty="0">
                <a:solidFill>
                  <a:schemeClr val="bg1"/>
                </a:solidFill>
              </a:rPr>
              <a:t>http://ebi.missouri.edu/</a:t>
            </a:r>
          </a:p>
        </p:txBody>
      </p:sp>
    </p:spTree>
    <p:extLst>
      <p:ext uri="{BB962C8B-B14F-4D97-AF65-F5344CB8AC3E}">
        <p14:creationId xmlns:p14="http://schemas.microsoft.com/office/powerpoint/2010/main" val="126136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Time is a precious commodity.</a:t>
            </a:r>
          </a:p>
          <a:p>
            <a:r>
              <a:rPr lang="en-US" dirty="0" smtClean="0"/>
              <a:t>Efficient approach </a:t>
            </a:r>
          </a:p>
          <a:p>
            <a:pPr lvl="1"/>
            <a:r>
              <a:rPr lang="en-US" dirty="0" smtClean="0"/>
              <a:t>Test easiest hypothesis first.</a:t>
            </a:r>
          </a:p>
          <a:p>
            <a:pPr lvl="1"/>
            <a:r>
              <a:rPr lang="en-US" dirty="0" smtClean="0"/>
              <a:t>Implement intervention. </a:t>
            </a:r>
          </a:p>
          <a:p>
            <a:pPr lvl="1"/>
            <a:r>
              <a:rPr lang="en-US" dirty="0" smtClean="0"/>
              <a:t>Monitor and evaluate outcomes.</a:t>
            </a:r>
          </a:p>
          <a:p>
            <a:r>
              <a:rPr lang="en-US" dirty="0" smtClean="0"/>
              <a:t>If approach fails, attempt something more progressive.</a:t>
            </a:r>
            <a:endParaRPr lang="en-US" dirty="0"/>
          </a:p>
        </p:txBody>
      </p:sp>
      <p:sp>
        <p:nvSpPr>
          <p:cNvPr id="41986" name="Rectangle 2"/>
          <p:cNvSpPr>
            <a:spLocks noGrp="1" noChangeArrowheads="1"/>
          </p:cNvSpPr>
          <p:nvPr>
            <p:ph type="title"/>
          </p:nvPr>
        </p:nvSpPr>
        <p:spPr/>
        <p:txBody>
          <a:bodyPr/>
          <a:lstStyle/>
          <a:p>
            <a:r>
              <a:rPr lang="en-US" dirty="0" smtClean="0"/>
              <a:t>Selecting Interventions Quickly:</a:t>
            </a:r>
            <a:br>
              <a:rPr lang="en-US" dirty="0" smtClean="0"/>
            </a:br>
            <a:r>
              <a:rPr lang="en-US" dirty="0" smtClean="0"/>
              <a:t>“The Reasonable Hypothesis” </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extLst>
      <p:ext uri="{BB962C8B-B14F-4D97-AF65-F5344CB8AC3E}">
        <p14:creationId xmlns:p14="http://schemas.microsoft.com/office/powerpoint/2010/main" val="28724254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a:t>
            </a:r>
          </a:p>
          <a:p>
            <a:pPr lvl="1"/>
            <a:r>
              <a:rPr lang="en-US" dirty="0" smtClean="0"/>
              <a:t>Student wants to escape a non-preferred activity, such as mathematics or gym. Every time the teacher announces the start of the specific activity, the student starts engaging in disruptive behaviors (e.g., runs away, shouts out, pretends to sleep).</a:t>
            </a:r>
          </a:p>
          <a:p>
            <a:r>
              <a:rPr lang="en-US" dirty="0" smtClean="0"/>
              <a:t>Possible Solutions</a:t>
            </a:r>
          </a:p>
          <a:p>
            <a:pPr lvl="1"/>
            <a:r>
              <a:rPr lang="en-US" dirty="0" smtClean="0"/>
              <a:t>Minimize need for the escape by making the target activity less punishing!</a:t>
            </a:r>
          </a:p>
          <a:p>
            <a:pPr lvl="1"/>
            <a:r>
              <a:rPr lang="en-US" dirty="0" smtClean="0"/>
              <a:t>Alter antecedents to increase task engagement, appropriate behaviors, and general success.</a:t>
            </a:r>
          </a:p>
          <a:p>
            <a:pPr lvl="2"/>
            <a:r>
              <a:rPr lang="en-US" dirty="0" smtClean="0"/>
              <a:t>For example, preteaching, offering choices, and modeling</a:t>
            </a:r>
          </a:p>
          <a:p>
            <a:pPr lvl="1"/>
            <a:endParaRPr lang="en-US" dirty="0" smtClean="0"/>
          </a:p>
        </p:txBody>
      </p:sp>
      <p:sp>
        <p:nvSpPr>
          <p:cNvPr id="8" name="Title 7"/>
          <p:cNvSpPr>
            <a:spLocks noGrp="1"/>
          </p:cNvSpPr>
          <p:nvPr>
            <p:ph type="title"/>
          </p:nvPr>
        </p:nvSpPr>
        <p:spPr/>
        <p:txBody>
          <a:bodyPr>
            <a:normAutofit/>
          </a:bodyPr>
          <a:lstStyle/>
          <a:p>
            <a:r>
              <a:rPr lang="en-US" dirty="0">
                <a:solidFill>
                  <a:schemeClr val="bg2">
                    <a:lumMod val="65000"/>
                  </a:schemeClr>
                </a:solidFill>
              </a:rPr>
              <a:t>Selecting </a:t>
            </a:r>
            <a:r>
              <a:rPr lang="en-US" dirty="0" smtClean="0">
                <a:solidFill>
                  <a:schemeClr val="bg2">
                    <a:lumMod val="65000"/>
                  </a:schemeClr>
                </a:solidFill>
              </a:rPr>
              <a:t>EBIs That </a:t>
            </a:r>
            <a:br>
              <a:rPr lang="en-US" dirty="0" smtClean="0">
                <a:solidFill>
                  <a:schemeClr val="bg2">
                    <a:lumMod val="65000"/>
                  </a:schemeClr>
                </a:solidFill>
              </a:rPr>
            </a:br>
            <a:r>
              <a:rPr lang="en-US" dirty="0" smtClean="0">
                <a:solidFill>
                  <a:schemeClr val="bg2">
                    <a:lumMod val="65000"/>
                  </a:schemeClr>
                </a:solidFill>
              </a:rPr>
              <a:t>Align With Function</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50</a:t>
            </a:fld>
            <a:endParaRPr lang="en-US" dirty="0"/>
          </a:p>
        </p:txBody>
      </p:sp>
      <p:sp>
        <p:nvSpPr>
          <p:cNvPr id="7" name="Rectangle 6"/>
          <p:cNvSpPr/>
          <p:nvPr/>
        </p:nvSpPr>
        <p:spPr>
          <a:xfrm>
            <a:off x="6927386" y="6192366"/>
            <a:ext cx="1984839" cy="307777"/>
          </a:xfrm>
          <a:prstGeom prst="rect">
            <a:avLst/>
          </a:prstGeom>
        </p:spPr>
        <p:txBody>
          <a:bodyPr wrap="none">
            <a:spAutoFit/>
          </a:bodyPr>
          <a:lstStyle/>
          <a:p>
            <a:r>
              <a:rPr lang="en-US" sz="1400" dirty="0">
                <a:solidFill>
                  <a:schemeClr val="bg1"/>
                </a:solidFill>
              </a:rPr>
              <a:t>http://ebi.missouri.edu/</a:t>
            </a:r>
          </a:p>
        </p:txBody>
      </p:sp>
    </p:spTree>
    <p:extLst>
      <p:ext uri="{BB962C8B-B14F-4D97-AF65-F5344CB8AC3E}">
        <p14:creationId xmlns:p14="http://schemas.microsoft.com/office/powerpoint/2010/main" val="112844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p:txBody>
          <a:bodyPr/>
          <a:lstStyle/>
          <a:p>
            <a:r>
              <a:rPr lang="en-US" dirty="0" smtClean="0"/>
              <a:t>Instructional Match</a:t>
            </a:r>
            <a:endParaRPr lang="en-US" dirty="0"/>
          </a:p>
        </p:txBody>
      </p:sp>
      <p:pic>
        <p:nvPicPr>
          <p:cNvPr id="2052" name="Picture 4" descr="http://www.doubleselect.com/wp-content/uploads/2010/04/Yuketen_100m_mismatch_chuk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865" y="2495027"/>
            <a:ext cx="2974142" cy="330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usatoday.com/money/_photos/2006/11/13/inside-mism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967" y="2495027"/>
            <a:ext cx="4004898" cy="3301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a:bodyPr>
          <a:lstStyle/>
          <a:p>
            <a:r>
              <a:rPr lang="en-US" dirty="0">
                <a:solidFill>
                  <a:schemeClr val="bg2">
                    <a:lumMod val="65000"/>
                  </a:schemeClr>
                </a:solidFill>
              </a:rPr>
              <a:t>Selecting EBIs That </a:t>
            </a:r>
            <a:r>
              <a:rPr lang="en-US" dirty="0" smtClean="0">
                <a:solidFill>
                  <a:schemeClr val="bg2">
                    <a:lumMod val="65000"/>
                  </a:schemeClr>
                </a:solidFill>
              </a:rPr>
              <a:t/>
            </a:r>
            <a:br>
              <a:rPr lang="en-US" dirty="0" smtClean="0">
                <a:solidFill>
                  <a:schemeClr val="bg2">
                    <a:lumMod val="65000"/>
                  </a:schemeClr>
                </a:solidFill>
              </a:rPr>
            </a:br>
            <a:r>
              <a:rPr lang="en-US" dirty="0" smtClean="0">
                <a:solidFill>
                  <a:schemeClr val="bg2">
                    <a:lumMod val="65000"/>
                  </a:schemeClr>
                </a:solidFill>
              </a:rPr>
              <a:t>Align </a:t>
            </a:r>
            <a:r>
              <a:rPr lang="en-US" dirty="0">
                <a:solidFill>
                  <a:schemeClr val="bg2">
                    <a:lumMod val="65000"/>
                  </a:schemeClr>
                </a:solidFill>
              </a:rPr>
              <a:t>With </a:t>
            </a:r>
            <a:r>
              <a:rPr lang="en-US" dirty="0" smtClean="0">
                <a:solidFill>
                  <a:schemeClr val="bg2">
                    <a:lumMod val="65000"/>
                  </a:schemeClr>
                </a:solidFill>
              </a:rPr>
              <a:t>Function</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51</a:t>
            </a:fld>
            <a:endParaRPr lang="en-US" dirty="0"/>
          </a:p>
        </p:txBody>
      </p:sp>
    </p:spTree>
    <p:extLst>
      <p:ext uri="{BB962C8B-B14F-4D97-AF65-F5344CB8AC3E}">
        <p14:creationId xmlns:p14="http://schemas.microsoft.com/office/powerpoint/2010/main" val="610116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p:txBody>
          <a:bodyPr/>
          <a:lstStyle/>
          <a:p>
            <a:r>
              <a:rPr lang="en-US" dirty="0" smtClean="0"/>
              <a:t>Brief </a:t>
            </a:r>
            <a:r>
              <a:rPr lang="en-US" dirty="0"/>
              <a:t>d</a:t>
            </a:r>
            <a:r>
              <a:rPr lang="en-US" dirty="0" smtClean="0"/>
              <a:t>escription and </a:t>
            </a:r>
            <a:r>
              <a:rPr lang="en-US" dirty="0"/>
              <a:t>f</a:t>
            </a:r>
            <a:r>
              <a:rPr lang="en-US" dirty="0" smtClean="0"/>
              <a:t>unction</a:t>
            </a:r>
          </a:p>
          <a:p>
            <a:pPr lvl="1"/>
            <a:r>
              <a:rPr lang="en-US" sz="2400" dirty="0" smtClean="0"/>
              <a:t>Escape behavior related to academic tasks that are simply “too </a:t>
            </a:r>
            <a:r>
              <a:rPr lang="en-US" sz="2400" dirty="0"/>
              <a:t>h</a:t>
            </a:r>
            <a:r>
              <a:rPr lang="en-US" sz="2400" dirty="0" smtClean="0"/>
              <a:t>ard” </a:t>
            </a:r>
          </a:p>
          <a:p>
            <a:pPr lvl="2"/>
            <a:r>
              <a:rPr lang="en-US" sz="2000" dirty="0" smtClean="0"/>
              <a:t>Instructional materials are too difficult.</a:t>
            </a:r>
          </a:p>
          <a:p>
            <a:pPr lvl="2"/>
            <a:r>
              <a:rPr lang="en-US" sz="2000" dirty="0" smtClean="0"/>
              <a:t>Child may not have the prerequisite skills.</a:t>
            </a:r>
          </a:p>
          <a:p>
            <a:pPr lvl="1"/>
            <a:r>
              <a:rPr lang="en-US" sz="2400" dirty="0" smtClean="0"/>
              <a:t>Children who are failing academically are frustrated and often act out!  </a:t>
            </a:r>
          </a:p>
          <a:p>
            <a:endParaRPr lang="en-US" dirty="0" smtClean="0"/>
          </a:p>
          <a:p>
            <a:endParaRPr lang="en-US" dirty="0" smtClean="0"/>
          </a:p>
          <a:p>
            <a:endParaRPr lang="en-US" dirty="0" smtClean="0"/>
          </a:p>
          <a:p>
            <a:pPr lvl="1"/>
            <a:endParaRPr lang="en-US" dirty="0" smtClean="0"/>
          </a:p>
          <a:p>
            <a:endParaRPr lang="en-US" dirty="0"/>
          </a:p>
        </p:txBody>
      </p:sp>
      <p:sp>
        <p:nvSpPr>
          <p:cNvPr id="2" name="Title 1"/>
          <p:cNvSpPr>
            <a:spLocks noGrp="1"/>
          </p:cNvSpPr>
          <p:nvPr>
            <p:ph type="title"/>
          </p:nvPr>
        </p:nvSpPr>
        <p:spPr/>
        <p:txBody>
          <a:bodyPr/>
          <a:lstStyle/>
          <a:p>
            <a:r>
              <a:rPr lang="en-US" dirty="0" smtClean="0"/>
              <a:t>Selecting EBIs That </a:t>
            </a:r>
            <a:br>
              <a:rPr lang="en-US" dirty="0" smtClean="0"/>
            </a:br>
            <a:r>
              <a:rPr lang="en-US" dirty="0" smtClean="0"/>
              <a:t>Align With Function</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52</a:t>
            </a:fld>
            <a:endParaRPr lang="en-US" dirty="0"/>
          </a:p>
        </p:txBody>
      </p:sp>
      <p:sp>
        <p:nvSpPr>
          <p:cNvPr id="6" name="Rectangle 5"/>
          <p:cNvSpPr/>
          <p:nvPr/>
        </p:nvSpPr>
        <p:spPr>
          <a:xfrm>
            <a:off x="6927386" y="6199539"/>
            <a:ext cx="1984839" cy="307777"/>
          </a:xfrm>
          <a:prstGeom prst="rect">
            <a:avLst/>
          </a:prstGeom>
        </p:spPr>
        <p:txBody>
          <a:bodyPr wrap="none">
            <a:spAutoFit/>
          </a:bodyPr>
          <a:lstStyle/>
          <a:p>
            <a:r>
              <a:rPr lang="en-US" sz="1400" dirty="0">
                <a:solidFill>
                  <a:schemeClr val="bg1"/>
                </a:solidFill>
              </a:rPr>
              <a:t>http://ebi.missouri.edu/</a:t>
            </a:r>
          </a:p>
        </p:txBody>
      </p:sp>
    </p:spTree>
    <p:extLst>
      <p:ext uri="{BB962C8B-B14F-4D97-AF65-F5344CB8AC3E}">
        <p14:creationId xmlns:p14="http://schemas.microsoft.com/office/powerpoint/2010/main" val="357217785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Examples</a:t>
            </a:r>
          </a:p>
          <a:p>
            <a:pPr lvl="1"/>
            <a:r>
              <a:rPr lang="en-US" dirty="0" smtClean="0"/>
              <a:t>Addition mathematics problems without being able to count</a:t>
            </a:r>
          </a:p>
          <a:p>
            <a:pPr lvl="1"/>
            <a:r>
              <a:rPr lang="en-US" dirty="0" smtClean="0"/>
              <a:t>Journal writing without being able to form two- or three-word sentences</a:t>
            </a:r>
          </a:p>
          <a:p>
            <a:pPr lvl="1"/>
            <a:r>
              <a:rPr lang="en-US" dirty="0" smtClean="0"/>
              <a:t>Drawing without fine motor skills, such as pencil grip</a:t>
            </a:r>
          </a:p>
          <a:p>
            <a:pPr lvl="1"/>
            <a:r>
              <a:rPr lang="en-US" dirty="0" smtClean="0"/>
              <a:t>Running without proper gait</a:t>
            </a:r>
          </a:p>
          <a:p>
            <a:pPr lvl="2"/>
            <a:r>
              <a:rPr lang="en-US" dirty="0" smtClean="0"/>
              <a:t>Can only walk on tippy toes</a:t>
            </a:r>
          </a:p>
          <a:p>
            <a:endParaRPr lang="en-US" dirty="0"/>
          </a:p>
        </p:txBody>
      </p:sp>
      <p:sp>
        <p:nvSpPr>
          <p:cNvPr id="7" name="Content Placeholder 6"/>
          <p:cNvSpPr>
            <a:spLocks noGrp="1"/>
          </p:cNvSpPr>
          <p:nvPr>
            <p:ph idx="10"/>
          </p:nvPr>
        </p:nvSpPr>
        <p:spPr/>
        <p:txBody>
          <a:bodyPr/>
          <a:lstStyle/>
          <a:p>
            <a:r>
              <a:rPr lang="en-US" dirty="0" smtClean="0"/>
              <a:t>Possible Solutions</a:t>
            </a:r>
          </a:p>
          <a:p>
            <a:pPr lvl="1"/>
            <a:r>
              <a:rPr lang="en-US" dirty="0" smtClean="0"/>
              <a:t>Preteach content or skill.</a:t>
            </a:r>
          </a:p>
          <a:p>
            <a:pPr lvl="1"/>
            <a:r>
              <a:rPr lang="en-US" dirty="0" smtClean="0"/>
              <a:t>Reduce the task difficulty.</a:t>
            </a:r>
          </a:p>
          <a:p>
            <a:pPr lvl="1"/>
            <a:r>
              <a:rPr lang="en-US" dirty="0" smtClean="0"/>
              <a:t>Break down tasks into smaller, more manageable subtasks.</a:t>
            </a:r>
          </a:p>
          <a:p>
            <a:pPr lvl="1"/>
            <a:r>
              <a:rPr lang="en-US" dirty="0" smtClean="0"/>
              <a:t>Administer a curriculum-based assessment or measurement to determine the appropriate instructional level.</a:t>
            </a:r>
          </a:p>
          <a:p>
            <a:endParaRPr lang="en-US" dirty="0" smtClean="0"/>
          </a:p>
          <a:p>
            <a:endParaRPr lang="en-US" dirty="0" smtClean="0"/>
          </a:p>
          <a:p>
            <a:endParaRPr lang="en-US" dirty="0"/>
          </a:p>
        </p:txBody>
      </p:sp>
      <p:sp>
        <p:nvSpPr>
          <p:cNvPr id="11" name="Title 10"/>
          <p:cNvSpPr>
            <a:spLocks noGrp="1"/>
          </p:cNvSpPr>
          <p:nvPr>
            <p:ph type="title"/>
          </p:nvPr>
        </p:nvSpPr>
        <p:spPr/>
        <p:txBody>
          <a:bodyPr>
            <a:normAutofit/>
          </a:bodyPr>
          <a:lstStyle/>
          <a:p>
            <a:r>
              <a:rPr lang="en-US" dirty="0">
                <a:solidFill>
                  <a:schemeClr val="bg2">
                    <a:lumMod val="65000"/>
                  </a:schemeClr>
                </a:solidFill>
              </a:rPr>
              <a:t>Selecting </a:t>
            </a:r>
            <a:r>
              <a:rPr lang="en-US" dirty="0" smtClean="0">
                <a:solidFill>
                  <a:schemeClr val="bg2">
                    <a:lumMod val="65000"/>
                  </a:schemeClr>
                </a:solidFill>
              </a:rPr>
              <a:t>EBIs That </a:t>
            </a:r>
            <a:br>
              <a:rPr lang="en-US" dirty="0" smtClean="0">
                <a:solidFill>
                  <a:schemeClr val="bg2">
                    <a:lumMod val="65000"/>
                  </a:schemeClr>
                </a:solidFill>
              </a:rPr>
            </a:br>
            <a:r>
              <a:rPr lang="en-US" dirty="0" smtClean="0">
                <a:solidFill>
                  <a:schemeClr val="bg2">
                    <a:lumMod val="65000"/>
                  </a:schemeClr>
                </a:solidFill>
              </a:rPr>
              <a:t>Align With Function</a:t>
            </a:r>
            <a:endParaRPr lang="en-US" dirty="0"/>
          </a:p>
        </p:txBody>
      </p:sp>
      <p:sp>
        <p:nvSpPr>
          <p:cNvPr id="6" name="Slide Number Placeholder 5"/>
          <p:cNvSpPr>
            <a:spLocks noGrp="1"/>
          </p:cNvSpPr>
          <p:nvPr>
            <p:ph type="sldNum" sz="quarter" idx="11"/>
          </p:nvPr>
        </p:nvSpPr>
        <p:spPr/>
        <p:txBody>
          <a:bodyPr/>
          <a:lstStyle/>
          <a:p>
            <a:fld id="{F3477EC8-074D-41C4-94AE-E9EA7CEEA348}" type="slidenum">
              <a:rPr lang="en-US" smtClean="0"/>
              <a:pPr/>
              <a:t>53</a:t>
            </a:fld>
            <a:endParaRPr lang="en-US" dirty="0"/>
          </a:p>
        </p:txBody>
      </p:sp>
      <p:sp>
        <p:nvSpPr>
          <p:cNvPr id="4" name="Rectangle 3"/>
          <p:cNvSpPr/>
          <p:nvPr/>
        </p:nvSpPr>
        <p:spPr>
          <a:xfrm>
            <a:off x="6927386" y="6199539"/>
            <a:ext cx="1984839" cy="307777"/>
          </a:xfrm>
          <a:prstGeom prst="rect">
            <a:avLst/>
          </a:prstGeom>
        </p:spPr>
        <p:txBody>
          <a:bodyPr wrap="none">
            <a:spAutoFit/>
          </a:bodyPr>
          <a:lstStyle/>
          <a:p>
            <a:r>
              <a:rPr lang="en-US" sz="1400" dirty="0">
                <a:solidFill>
                  <a:schemeClr val="bg1"/>
                </a:solidFill>
              </a:rPr>
              <a:t>http://ebi.missouri.edu/</a:t>
            </a:r>
          </a:p>
        </p:txBody>
      </p:sp>
    </p:spTree>
    <p:extLst>
      <p:ext uri="{BB962C8B-B14F-4D97-AF65-F5344CB8AC3E}">
        <p14:creationId xmlns:p14="http://schemas.microsoft.com/office/powerpoint/2010/main" val="1831330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NCII Tools Chart</a:t>
            </a:r>
            <a:endParaRPr lang="en-US" dirty="0"/>
          </a:p>
        </p:txBody>
      </p:sp>
      <p:sp>
        <p:nvSpPr>
          <p:cNvPr id="4" name="Slide Number Placeholder 3"/>
          <p:cNvSpPr>
            <a:spLocks noGrp="1"/>
          </p:cNvSpPr>
          <p:nvPr>
            <p:ph type="sldNum" sz="quarter" idx="12"/>
          </p:nvPr>
        </p:nvSpPr>
        <p:spPr/>
        <p:txBody>
          <a:bodyPr/>
          <a:lstStyle/>
          <a:p>
            <a:fld id="{915BDE8D-50EF-B640-983C-9E1605C6EDE4}" type="slidenum">
              <a:rPr lang="en-US" smtClean="0"/>
              <a:t>54</a:t>
            </a:fld>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28" t="39495" r="36936" b="48829"/>
          <a:stretch/>
        </p:blipFill>
        <p:spPr bwMode="auto">
          <a:xfrm>
            <a:off x="762590" y="2067340"/>
            <a:ext cx="7187034" cy="113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5754" y="3206578"/>
            <a:ext cx="6922669" cy="233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88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Evidence Based </a:t>
            </a:r>
            <a:br>
              <a:rPr lang="en-US" dirty="0" smtClean="0"/>
            </a:br>
            <a:r>
              <a:rPr lang="en-US" dirty="0" smtClean="0"/>
              <a:t>Intervention (EBI) Network</a:t>
            </a:r>
            <a:endParaRPr lang="en-US" dirty="0"/>
          </a:p>
        </p:txBody>
      </p:sp>
      <p:sp>
        <p:nvSpPr>
          <p:cNvPr id="3" name="Slide Number Placeholder 2"/>
          <p:cNvSpPr>
            <a:spLocks noGrp="1"/>
          </p:cNvSpPr>
          <p:nvPr>
            <p:ph type="sldNum" sz="quarter" idx="10"/>
          </p:nvPr>
        </p:nvSpPr>
        <p:spPr/>
        <p:txBody>
          <a:bodyPr/>
          <a:lstStyle/>
          <a:p>
            <a:fld id="{915BDE8D-50EF-B640-983C-9E1605C6EDE4}" type="slidenum">
              <a:rPr lang="en-US" smtClean="0"/>
              <a:pPr/>
              <a:t>55</a:t>
            </a:fld>
            <a:endParaRPr lang="en-US" dirty="0"/>
          </a:p>
        </p:txBody>
      </p:sp>
      <p:pic>
        <p:nvPicPr>
          <p:cNvPr id="2" name="Picture 1" descr="Screen Shot 2011-08-22 at 3.27.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08" y="2059478"/>
            <a:ext cx="9144000" cy="2101250"/>
          </a:xfrm>
          <a:prstGeom prst="rect">
            <a:avLst/>
          </a:prstGeom>
        </p:spPr>
      </p:pic>
      <p:sp>
        <p:nvSpPr>
          <p:cNvPr id="9" name="Rectangle 8"/>
          <p:cNvSpPr/>
          <p:nvPr/>
        </p:nvSpPr>
        <p:spPr>
          <a:xfrm>
            <a:off x="7010685" y="6199539"/>
            <a:ext cx="1984839" cy="307777"/>
          </a:xfrm>
          <a:prstGeom prst="rect">
            <a:avLst/>
          </a:prstGeom>
        </p:spPr>
        <p:txBody>
          <a:bodyPr wrap="none">
            <a:spAutoFit/>
          </a:bodyPr>
          <a:lstStyle/>
          <a:p>
            <a:r>
              <a:rPr lang="en-US" sz="1400" dirty="0">
                <a:solidFill>
                  <a:schemeClr val="bg1"/>
                </a:solidFill>
              </a:rPr>
              <a:t>http://ebi.missouri.edu/</a:t>
            </a:r>
          </a:p>
        </p:txBody>
      </p:sp>
    </p:spTree>
    <p:extLst>
      <p:ext uri="{BB962C8B-B14F-4D97-AF65-F5344CB8AC3E}">
        <p14:creationId xmlns:p14="http://schemas.microsoft.com/office/powerpoint/2010/main" val="32036419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3"/>
          <p:cNvSpPr>
            <a:spLocks noGrp="1"/>
          </p:cNvSpPr>
          <p:nvPr>
            <p:ph idx="1"/>
          </p:nvPr>
        </p:nvSpPr>
        <p:spPr>
          <a:xfrm>
            <a:off x="687526" y="4277637"/>
            <a:ext cx="8224699" cy="1630181"/>
          </a:xfrm>
        </p:spPr>
        <p:txBody>
          <a:bodyPr/>
          <a:lstStyle/>
          <a:p>
            <a:r>
              <a:rPr lang="en-US" sz="2000" dirty="0" smtClean="0"/>
              <a:t>Created and maintained by the University of Missouri, Indiana University, and East Carolina University school psychology programs.</a:t>
            </a:r>
          </a:p>
          <a:p>
            <a:r>
              <a:rPr lang="en-US" sz="2000" dirty="0" smtClean="0"/>
              <a:t>Presents EBI associated with the five common reasons for academic and social behavior problems each year.</a:t>
            </a:r>
            <a:endParaRPr lang="en-US" sz="2000" dirty="0"/>
          </a:p>
        </p:txBody>
      </p:sp>
      <p:sp>
        <p:nvSpPr>
          <p:cNvPr id="50178" name="Title 1"/>
          <p:cNvSpPr>
            <a:spLocks noGrp="1"/>
          </p:cNvSpPr>
          <p:nvPr>
            <p:ph type="title"/>
          </p:nvPr>
        </p:nvSpPr>
        <p:spPr/>
        <p:txBody>
          <a:bodyPr/>
          <a:lstStyle/>
          <a:p>
            <a:r>
              <a:rPr lang="en-US" dirty="0" smtClean="0"/>
              <a:t>EBI Network</a:t>
            </a:r>
            <a:endParaRPr lang="en-US" dirty="0"/>
          </a:p>
        </p:txBody>
      </p:sp>
      <p:sp>
        <p:nvSpPr>
          <p:cNvPr id="2" name="Slide Number Placeholder 1"/>
          <p:cNvSpPr>
            <a:spLocks noGrp="1"/>
          </p:cNvSpPr>
          <p:nvPr>
            <p:ph type="sldNum" sz="quarter" idx="10"/>
          </p:nvPr>
        </p:nvSpPr>
        <p:spPr/>
        <p:txBody>
          <a:bodyPr/>
          <a:lstStyle/>
          <a:p>
            <a:fld id="{915BDE8D-50EF-B640-983C-9E1605C6EDE4}" type="slidenum">
              <a:rPr lang="en-US" smtClean="0"/>
              <a:pPr/>
              <a:t>56</a:t>
            </a:fld>
            <a:endParaRPr lang="en-US" dirty="0"/>
          </a:p>
        </p:txBody>
      </p:sp>
      <p:pic>
        <p:nvPicPr>
          <p:cNvPr id="3" name="Picture 2" descr="Screen Shot 2011-08-22 at 3.27.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05" y="2026076"/>
            <a:ext cx="9144000" cy="2101250"/>
          </a:xfrm>
          <a:prstGeom prst="rect">
            <a:avLst/>
          </a:prstGeom>
        </p:spPr>
      </p:pic>
    </p:spTree>
    <p:extLst>
      <p:ext uri="{BB962C8B-B14F-4D97-AF65-F5344CB8AC3E}">
        <p14:creationId xmlns:p14="http://schemas.microsoft.com/office/powerpoint/2010/main" val="33129572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87389" y="318053"/>
            <a:ext cx="3800558" cy="1486894"/>
          </a:xfrm>
        </p:spPr>
        <p:txBody>
          <a:bodyPr>
            <a:normAutofit/>
          </a:bodyPr>
          <a:lstStyle/>
          <a:p>
            <a:r>
              <a:rPr lang="en-US" dirty="0"/>
              <a:t>EBI Network Main Page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57</a:t>
            </a:fld>
            <a:endParaRPr lang="en-US" dirty="0"/>
          </a:p>
        </p:txBody>
      </p:sp>
      <p:pic>
        <p:nvPicPr>
          <p:cNvPr id="8" name="Picture 7" descr="Screen Shot 2011-08-22 at 3.28.32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7946" y="613232"/>
            <a:ext cx="4613981" cy="5223291"/>
          </a:xfrm>
          <a:prstGeom prst="rect">
            <a:avLst/>
          </a:prstGeom>
        </p:spPr>
      </p:pic>
    </p:spTree>
    <p:extLst>
      <p:ext uri="{BB962C8B-B14F-4D97-AF65-F5344CB8AC3E}">
        <p14:creationId xmlns:p14="http://schemas.microsoft.com/office/powerpoint/2010/main" val="34608414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EBI Network Academic </a:t>
            </a:r>
            <a:br>
              <a:rPr lang="en-US" dirty="0" smtClean="0"/>
            </a:br>
            <a:r>
              <a:rPr lang="en-US" dirty="0" smtClean="0"/>
              <a:t>Interventions Page</a:t>
            </a:r>
            <a:endParaRPr lang="en-US" dirty="0"/>
          </a:p>
        </p:txBody>
      </p:sp>
      <p:sp>
        <p:nvSpPr>
          <p:cNvPr id="2" name="Slide Number Placeholder 1"/>
          <p:cNvSpPr>
            <a:spLocks noGrp="1"/>
          </p:cNvSpPr>
          <p:nvPr>
            <p:ph type="sldNum" sz="quarter" idx="10"/>
          </p:nvPr>
        </p:nvSpPr>
        <p:spPr/>
        <p:txBody>
          <a:bodyPr/>
          <a:lstStyle/>
          <a:p>
            <a:fld id="{F3477EC8-074D-41C4-94AE-E9EA7CEEA348}" type="slidenum">
              <a:rPr lang="en-US" smtClean="0"/>
              <a:pPr/>
              <a:t>58</a:t>
            </a:fld>
            <a:endParaRPr lang="en-US" dirty="0"/>
          </a:p>
        </p:txBody>
      </p:sp>
      <p:pic>
        <p:nvPicPr>
          <p:cNvPr id="3" name="Picture 2" descr="Screen Shot 2011-08-22 at 3.28.49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3786" y="1953640"/>
            <a:ext cx="4976585" cy="3957872"/>
          </a:xfrm>
          <a:prstGeom prst="rect">
            <a:avLst/>
          </a:prstGeom>
        </p:spPr>
      </p:pic>
    </p:spTree>
    <p:extLst>
      <p:ext uri="{BB962C8B-B14F-4D97-AF65-F5344CB8AC3E}">
        <p14:creationId xmlns:p14="http://schemas.microsoft.com/office/powerpoint/2010/main" val="4205045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EBI Network Behavioral Interventions Page</a:t>
            </a:r>
            <a:endParaRPr lang="en-US" dirty="0"/>
          </a:p>
        </p:txBody>
      </p:sp>
      <p:sp>
        <p:nvSpPr>
          <p:cNvPr id="2" name="Slide Number Placeholder 1"/>
          <p:cNvSpPr>
            <a:spLocks noGrp="1"/>
          </p:cNvSpPr>
          <p:nvPr>
            <p:ph type="sldNum" sz="quarter" idx="10"/>
          </p:nvPr>
        </p:nvSpPr>
        <p:spPr/>
        <p:txBody>
          <a:bodyPr/>
          <a:lstStyle/>
          <a:p>
            <a:fld id="{F3477EC8-074D-41C4-94AE-E9EA7CEEA348}" type="slidenum">
              <a:rPr lang="en-US" smtClean="0"/>
              <a:pPr/>
              <a:t>59</a:t>
            </a:fld>
            <a:endParaRPr lang="en-US" dirty="0"/>
          </a:p>
        </p:txBody>
      </p:sp>
      <p:pic>
        <p:nvPicPr>
          <p:cNvPr id="3" name="Picture 2" descr="Screen Shot 2011-08-22 at 3.29.17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627" y="1977365"/>
            <a:ext cx="4912608" cy="3913759"/>
          </a:xfrm>
          <a:prstGeom prst="rect">
            <a:avLst/>
          </a:prstGeom>
        </p:spPr>
      </p:pic>
    </p:spTree>
    <p:extLst>
      <p:ext uri="{BB962C8B-B14F-4D97-AF65-F5344CB8AC3E}">
        <p14:creationId xmlns:p14="http://schemas.microsoft.com/office/powerpoint/2010/main" val="127706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NCII’s Approach: Data-Based Individualization (DBI)</a:t>
            </a:r>
            <a:endParaRPr lang="en-US" dirty="0"/>
          </a:p>
        </p:txBody>
      </p:sp>
      <p:graphicFrame>
        <p:nvGraphicFramePr>
          <p:cNvPr id="4" name="Diagram 3"/>
          <p:cNvGraphicFramePr/>
          <p:nvPr>
            <p:extLst>
              <p:ext uri="{D42A27DB-BD31-4B8C-83A1-F6EECF244321}">
                <p14:modId xmlns:p14="http://schemas.microsoft.com/office/powerpoint/2010/main" val="800027983"/>
              </p:ext>
            </p:extLst>
          </p:nvPr>
        </p:nvGraphicFramePr>
        <p:xfrm>
          <a:off x="1801504" y="1978925"/>
          <a:ext cx="5970896" cy="3826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fld id="{915BDE8D-50EF-B640-983C-9E1605C6EDE4}" type="slidenum">
              <a:rPr lang="en-US" smtClean="0"/>
              <a:t>6</a:t>
            </a:fld>
            <a:endParaRPr lang="en-US" dirty="0"/>
          </a:p>
        </p:txBody>
      </p:sp>
    </p:spTree>
    <p:extLst>
      <p:ext uri="{BB962C8B-B14F-4D97-AF65-F5344CB8AC3E}">
        <p14:creationId xmlns:p14="http://schemas.microsoft.com/office/powerpoint/2010/main" val="28293290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87388" y="318053"/>
            <a:ext cx="4272919" cy="1486894"/>
          </a:xfrm>
        </p:spPr>
        <p:txBody>
          <a:bodyPr>
            <a:normAutofit fontScale="90000"/>
          </a:bodyPr>
          <a:lstStyle/>
          <a:p>
            <a:r>
              <a:rPr lang="en-US" dirty="0" smtClean="0"/>
              <a:t>EBI Network Sample Intervention Brief</a:t>
            </a:r>
            <a:endParaRPr lang="en-US" dirty="0"/>
          </a:p>
        </p:txBody>
      </p:sp>
      <p:sp>
        <p:nvSpPr>
          <p:cNvPr id="2" name="Slide Number Placeholder 1"/>
          <p:cNvSpPr>
            <a:spLocks noGrp="1"/>
          </p:cNvSpPr>
          <p:nvPr>
            <p:ph type="sldNum" sz="quarter" idx="10"/>
          </p:nvPr>
        </p:nvSpPr>
        <p:spPr/>
        <p:txBody>
          <a:bodyPr/>
          <a:lstStyle/>
          <a:p>
            <a:fld id="{F3477EC8-074D-41C4-94AE-E9EA7CEEA348}" type="slidenum">
              <a:rPr lang="en-US" smtClean="0"/>
              <a:pPr/>
              <a:t>60</a:t>
            </a:fld>
            <a:endParaRPr lang="en-US" dirty="0"/>
          </a:p>
        </p:txBody>
      </p:sp>
      <p:pic>
        <p:nvPicPr>
          <p:cNvPr id="3" name="Picture 2" descr="Screen Shot 2011-08-22 at 3.30.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5302" y="556865"/>
            <a:ext cx="4100912" cy="5204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02700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EBI Network Sample Intervention Modeling YouTube Video</a:t>
            </a:r>
            <a:endParaRPr lang="en-US" dirty="0"/>
          </a:p>
        </p:txBody>
      </p:sp>
      <p:pic>
        <p:nvPicPr>
          <p:cNvPr id="3" name="Picture 2" descr="Screen Shot 2011-08-22 at 3.30.47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4636" y="1889399"/>
            <a:ext cx="5505744" cy="3909721"/>
          </a:xfrm>
          <a:prstGeom prst="rect">
            <a:avLst/>
          </a:prstGeom>
        </p:spPr>
      </p:pic>
      <p:sp>
        <p:nvSpPr>
          <p:cNvPr id="2" name="Slide Number Placeholder 1"/>
          <p:cNvSpPr>
            <a:spLocks noGrp="1"/>
          </p:cNvSpPr>
          <p:nvPr>
            <p:ph type="sldNum" sz="quarter" idx="12"/>
          </p:nvPr>
        </p:nvSpPr>
        <p:spPr/>
        <p:txBody>
          <a:bodyPr/>
          <a:lstStyle/>
          <a:p>
            <a:fld id="{915BDE8D-50EF-B640-983C-9E1605C6EDE4}" type="slidenum">
              <a:rPr lang="en-US" smtClean="0"/>
              <a:t>61</a:t>
            </a:fld>
            <a:endParaRPr lang="en-US" dirty="0"/>
          </a:p>
        </p:txBody>
      </p:sp>
    </p:spTree>
    <p:extLst>
      <p:ext uri="{BB962C8B-B14F-4D97-AF65-F5344CB8AC3E}">
        <p14:creationId xmlns:p14="http://schemas.microsoft.com/office/powerpoint/2010/main" val="1357548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DBI Training Modules</a:t>
            </a:r>
          </a:p>
          <a:p>
            <a:pPr lvl="1"/>
            <a:r>
              <a:rPr lang="en-US" dirty="0" smtClean="0"/>
              <a:t>Using Functional Behavior Assessment for Diagnostic Assessment in Behavior </a:t>
            </a:r>
            <a:br>
              <a:rPr lang="en-US" dirty="0" smtClean="0"/>
            </a:br>
            <a:r>
              <a:rPr lang="en-US" dirty="0" smtClean="0">
                <a:hlinkClick r:id="rId2"/>
              </a:rPr>
              <a:t>http://www.intensiveintervention.org/resource/using-fba-diagnostic-assessment-behavior-dbi-training-series-module-6</a:t>
            </a:r>
            <a:r>
              <a:rPr lang="en-US" dirty="0" smtClean="0"/>
              <a:t> </a:t>
            </a:r>
          </a:p>
          <a:p>
            <a:pPr lvl="1"/>
            <a:endParaRPr lang="en-US" dirty="0" smtClean="0"/>
          </a:p>
          <a:p>
            <a:pPr lvl="1"/>
            <a:r>
              <a:rPr lang="en-US" dirty="0" smtClean="0"/>
              <a:t>Designing and Delivering Intensive Intervention in Behavior</a:t>
            </a:r>
            <a:br>
              <a:rPr lang="en-US" dirty="0" smtClean="0"/>
            </a:br>
            <a:r>
              <a:rPr lang="en-US" dirty="0" smtClean="0">
                <a:hlinkClick r:id="rId3"/>
              </a:rPr>
              <a:t>http://www.intensiveintervention.org/resource/designing-and-delivering-intensive-intervention-behavior-dbi-training-series-module-8</a:t>
            </a:r>
            <a:r>
              <a:rPr lang="en-US" dirty="0" smtClean="0"/>
              <a:t> </a:t>
            </a:r>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62</a:t>
            </a:fld>
            <a:endParaRPr lang="en-US" dirty="0"/>
          </a:p>
        </p:txBody>
      </p:sp>
    </p:spTree>
    <p:extLst>
      <p:ext uri="{BB962C8B-B14F-4D97-AF65-F5344CB8AC3E}">
        <p14:creationId xmlns:p14="http://schemas.microsoft.com/office/powerpoint/2010/main" val="875147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Ask the Expert Videos</a:t>
            </a:r>
            <a:br>
              <a:rPr lang="en-US" dirty="0" smtClean="0"/>
            </a:br>
            <a:r>
              <a:rPr lang="en-US" sz="2000" dirty="0" smtClean="0">
                <a:hlinkClick r:id="rId2"/>
              </a:rPr>
              <a:t>http://www.intensiveintervention.org/resources/ask-the-expert</a:t>
            </a:r>
            <a:endParaRPr lang="en-US" sz="2000" dirty="0" smtClean="0"/>
          </a:p>
          <a:p>
            <a:pPr marL="1260475" lvl="2" indent="0">
              <a:buNone/>
            </a:pPr>
            <a:r>
              <a:rPr lang="en-US" dirty="0" smtClean="0"/>
              <a:t/>
            </a:r>
            <a:br>
              <a:rPr lang="en-US" dirty="0" smtClean="0"/>
            </a:br>
            <a:r>
              <a:rPr lang="en-US" dirty="0" smtClean="0"/>
              <a:t>Dr. Chris Riley-Tillman</a:t>
            </a:r>
            <a:r>
              <a:rPr lang="en-US" dirty="0"/>
              <a:t>—</a:t>
            </a:r>
            <a:r>
              <a:rPr lang="en-US" dirty="0" smtClean="0"/>
              <a:t>How does the use of evidence-based practices and the approach to instruction and intervention change as behavior or academic issues become more severe? </a:t>
            </a:r>
          </a:p>
          <a:p>
            <a:pPr marL="1260475" lvl="2" indent="0"/>
            <a:endParaRPr lang="en-US" dirty="0" smtClean="0"/>
          </a:p>
          <a:p>
            <a:pPr marL="1260475" lvl="2" indent="0"/>
            <a:endParaRPr lang="en-US" dirty="0" smtClean="0"/>
          </a:p>
          <a:p>
            <a:pPr marL="1260475" lvl="2" indent="0">
              <a:buNone/>
            </a:pPr>
            <a:r>
              <a:rPr lang="en-US" dirty="0" smtClean="0"/>
              <a:t>Dr. Lee Kern</a:t>
            </a:r>
            <a:r>
              <a:rPr lang="en-US" dirty="0"/>
              <a:t>—</a:t>
            </a:r>
            <a:r>
              <a:rPr lang="en-US" dirty="0" smtClean="0"/>
              <a:t>Why is it important for schools to focus on intensive behavioral interventions?</a:t>
            </a:r>
          </a:p>
          <a:p>
            <a:pPr marL="1260475" lvl="2" indent="0"/>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76" y="2889830"/>
            <a:ext cx="952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76" y="4263104"/>
            <a:ext cx="9525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63</a:t>
            </a:fld>
            <a:endParaRPr lang="en-US" dirty="0"/>
          </a:p>
        </p:txBody>
      </p:sp>
    </p:spTree>
    <p:extLst>
      <p:ext uri="{BB962C8B-B14F-4D97-AF65-F5344CB8AC3E}">
        <p14:creationId xmlns:p14="http://schemas.microsoft.com/office/powerpoint/2010/main" val="28841340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a:xfrm>
            <a:off x="687388" y="1780047"/>
            <a:ext cx="8224837" cy="3517900"/>
          </a:xfrm>
        </p:spPr>
        <p:txBody>
          <a:bodyPr/>
          <a:lstStyle/>
          <a:p>
            <a:pPr marL="0" indent="0">
              <a:buNone/>
            </a:pPr>
            <a:r>
              <a:rPr lang="en-US" dirty="0" smtClean="0"/>
              <a:t>Allison Gandhi</a:t>
            </a:r>
          </a:p>
          <a:p>
            <a:r>
              <a:rPr lang="en-US" dirty="0" smtClean="0"/>
              <a:t>agandhi@air.org</a:t>
            </a:r>
          </a:p>
          <a:p>
            <a:pPr marL="0" indent="0">
              <a:buNone/>
            </a:pPr>
            <a:endParaRPr lang="en-US" dirty="0"/>
          </a:p>
          <a:p>
            <a:pPr marL="0" indent="0">
              <a:buNone/>
            </a:pPr>
            <a:r>
              <a:rPr lang="en-US" dirty="0" smtClean="0"/>
              <a:t>Chris Riley-Tillman </a:t>
            </a:r>
          </a:p>
          <a:p>
            <a:pPr marL="0" indent="0">
              <a:buNone/>
            </a:pPr>
            <a:r>
              <a:rPr lang="en-US" dirty="0" smtClean="0"/>
              <a:t>rileytillmant@missouri.edu</a:t>
            </a:r>
          </a:p>
          <a:p>
            <a:pPr marL="0" indent="0">
              <a:buNone/>
            </a:pPr>
            <a:endParaRPr lang="en-US" dirty="0" smtClean="0"/>
          </a:p>
          <a:p>
            <a:pPr marL="0" indent="0">
              <a:buNone/>
            </a:pPr>
            <a:endParaRPr lang="en-US" dirty="0"/>
          </a:p>
          <a:p>
            <a:pPr marL="0" indent="0">
              <a:buNone/>
            </a:pPr>
            <a:r>
              <a:rPr lang="en-US" dirty="0" smtClean="0"/>
              <a:t>1000 Thomas Jefferson St. NW</a:t>
            </a:r>
            <a:br>
              <a:rPr lang="en-US" dirty="0" smtClean="0"/>
            </a:br>
            <a:r>
              <a:rPr lang="en-US" dirty="0" smtClean="0"/>
              <a:t>Washington, DC 20009</a:t>
            </a:r>
          </a:p>
          <a:p>
            <a:pPr marL="0" indent="0">
              <a:buNone/>
            </a:pPr>
            <a:r>
              <a:rPr lang="en-US" dirty="0" smtClean="0"/>
              <a:t>www.intensiveintervention.org </a:t>
            </a:r>
            <a:endParaRPr lang="en-US" dirty="0"/>
          </a:p>
          <a:p>
            <a:pPr marL="0" indent="0">
              <a:buNone/>
            </a:pPr>
            <a:r>
              <a:rPr lang="en-US" dirty="0" smtClean="0"/>
              <a:t>ncii@air.org</a:t>
            </a:r>
          </a:p>
          <a:p>
            <a:pPr marL="0" indent="0">
              <a:buNone/>
            </a:pPr>
            <a:endParaRPr lang="en-US" dirty="0" smtClean="0"/>
          </a:p>
          <a:p>
            <a:pPr marL="0" indent="0">
              <a:buNone/>
            </a:pPr>
            <a:endParaRPr lang="en-US" dirty="0"/>
          </a:p>
        </p:txBody>
      </p:sp>
      <p:sp>
        <p:nvSpPr>
          <p:cNvPr id="3" name="Title 2"/>
          <p:cNvSpPr>
            <a:spLocks noGrp="1"/>
          </p:cNvSpPr>
          <p:nvPr>
            <p:ph type="title" idx="4294967295"/>
          </p:nvPr>
        </p:nvSpPr>
        <p:spPr>
          <a:xfrm>
            <a:off x="754627" y="564398"/>
            <a:ext cx="8228012" cy="1785938"/>
          </a:xfrm>
          <a:prstGeom prst="rect">
            <a:avLst/>
          </a:prstGeom>
        </p:spPr>
        <p:txBody>
          <a:bodyPr/>
          <a:lstStyle/>
          <a:p>
            <a:pPr algn="ctr"/>
            <a:r>
              <a:rPr lang="en-US" sz="4800" dirty="0" smtClean="0"/>
              <a:t>Questions?</a:t>
            </a:r>
            <a:endParaRPr lang="en-US" sz="4800" dirty="0"/>
          </a:p>
        </p:txBody>
      </p:sp>
    </p:spTree>
    <p:extLst>
      <p:ext uri="{BB962C8B-B14F-4D97-AF65-F5344CB8AC3E}">
        <p14:creationId xmlns:p14="http://schemas.microsoft.com/office/powerpoint/2010/main" val="2985750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Although </a:t>
            </a:r>
            <a:r>
              <a:rPr lang="en-US" dirty="0"/>
              <a:t>permission to redistribute this webinar is not necessary, the citation should be: </a:t>
            </a:r>
          </a:p>
          <a:p>
            <a:r>
              <a:rPr lang="en-US" dirty="0"/>
              <a:t>National Center on Intensive Intervention. (2014</a:t>
            </a:r>
            <a:r>
              <a:rPr lang="en-US" dirty="0" smtClean="0"/>
              <a:t>).</a:t>
            </a:r>
            <a:r>
              <a:rPr lang="en-US" i="1" dirty="0" smtClean="0"/>
              <a:t> </a:t>
            </a:r>
            <a:r>
              <a:rPr lang="en-US" i="1" dirty="0"/>
              <a:t>What is an </a:t>
            </a:r>
            <a:r>
              <a:rPr lang="en-US" i="1" dirty="0" smtClean="0"/>
              <a:t>Evidence- </a:t>
            </a:r>
            <a:r>
              <a:rPr lang="en-US" i="1" dirty="0"/>
              <a:t>Based Behavior Intervention? Choosing and Implementing Behavior Interventions That Work</a:t>
            </a:r>
            <a:r>
              <a:rPr lang="en-US" dirty="0" smtClean="0"/>
              <a:t>. </a:t>
            </a:r>
            <a:r>
              <a:rPr lang="en-US" dirty="0"/>
              <a:t>Washington, DC: U.S. Department of Education, Office of Special Education Programs, National Center on Intensive Intervention. </a:t>
            </a:r>
          </a:p>
          <a:p>
            <a:endParaRPr lang="en-US" dirty="0"/>
          </a:p>
        </p:txBody>
      </p:sp>
      <p:sp>
        <p:nvSpPr>
          <p:cNvPr id="3" name="Slide Number Placeholder 2"/>
          <p:cNvSpPr>
            <a:spLocks noGrp="1"/>
          </p:cNvSpPr>
          <p:nvPr>
            <p:ph type="sldNum" sz="quarter" idx="11"/>
          </p:nvPr>
        </p:nvSpPr>
        <p:spPr/>
        <p:txBody>
          <a:bodyPr/>
          <a:lstStyle/>
          <a:p>
            <a:pPr algn="r"/>
            <a:fld id="{F3477EC8-074D-41C4-94AE-E9EA7CEEA348}" type="slidenum">
              <a:rPr>
                <a:solidFill>
                  <a:srgbClr val="4E76A0">
                    <a:lumMod val="75000"/>
                  </a:srgbClr>
                </a:solidFill>
              </a:rPr>
              <a:pPr algn="r"/>
              <a:t>65</a:t>
            </a:fld>
            <a:endParaRPr dirty="0">
              <a:solidFill>
                <a:srgbClr val="4E76A0">
                  <a:lumMod val="75000"/>
                </a:srgbClr>
              </a:solidFill>
            </a:endParaRPr>
          </a:p>
        </p:txBody>
      </p:sp>
    </p:spTree>
    <p:extLst>
      <p:ext uri="{BB962C8B-B14F-4D97-AF65-F5344CB8AC3E}">
        <p14:creationId xmlns:p14="http://schemas.microsoft.com/office/powerpoint/2010/main" val="3361819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938555"/>
            <a:ext cx="8224837" cy="86849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5300" dirty="0" smtClean="0"/>
              <a:t>NCII Disclaimer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presentation was </a:t>
            </a:r>
            <a:r>
              <a:rPr lang="en-US" dirty="0"/>
              <a:t>produced under the U.S. Department of Education, Office of Special Education Programs, Award No. H326Q110005. Celia Rosenquist serves as the project officer. The views expressed herein do not necessarily represent the positions or polices of the U.S. Department of Education. No official endorsement by the U.S. Department of Education of any product, commodity, </a:t>
            </a:r>
            <a:r>
              <a:rPr lang="en-US" dirty="0" smtClean="0"/>
              <a:t>service, </a:t>
            </a:r>
            <a:r>
              <a:rPr lang="en-US" dirty="0"/>
              <a:t>or enterprise mentioned in this website is intended or should be inferred.</a:t>
            </a:r>
          </a:p>
        </p:txBody>
      </p:sp>
      <p:sp>
        <p:nvSpPr>
          <p:cNvPr id="4" name="Slide Number Placeholder 3"/>
          <p:cNvSpPr>
            <a:spLocks noGrp="1"/>
          </p:cNvSpPr>
          <p:nvPr>
            <p:ph type="sldNum" sz="quarter" idx="12"/>
          </p:nvPr>
        </p:nvSpPr>
        <p:spPr/>
        <p:txBody>
          <a:bodyPr/>
          <a:lstStyle/>
          <a:p>
            <a:fld id="{A2C485E7-E96C-ED40-A789-019AD283CB0B}" type="slidenum">
              <a:rPr lang="en-US" smtClean="0">
                <a:solidFill>
                  <a:srgbClr val="FFFFFF">
                    <a:lumMod val="75000"/>
                  </a:srgbClr>
                </a:solidFill>
              </a:rPr>
              <a:pPr/>
              <a:t>66</a:t>
            </a:fld>
            <a:endParaRPr lang="en-US" dirty="0">
              <a:solidFill>
                <a:srgbClr val="FFFFFF">
                  <a:lumMod val="75000"/>
                </a:srgbClr>
              </a:solidFill>
            </a:endParaRPr>
          </a:p>
        </p:txBody>
      </p:sp>
    </p:spTree>
    <p:extLst>
      <p:ext uri="{BB962C8B-B14F-4D97-AF65-F5344CB8AC3E}">
        <p14:creationId xmlns:p14="http://schemas.microsoft.com/office/powerpoint/2010/main" val="323391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Behavior Interventions</a:t>
            </a:r>
            <a:endParaRPr lang="en-US" dirty="0"/>
          </a:p>
        </p:txBody>
      </p:sp>
      <p:sp>
        <p:nvSpPr>
          <p:cNvPr id="4" name="Text Placeholder 3"/>
          <p:cNvSpPr>
            <a:spLocks noGrp="1"/>
          </p:cNvSpPr>
          <p:nvPr>
            <p:ph type="body" idx="1"/>
          </p:nvPr>
        </p:nvSpPr>
        <p:spPr>
          <a:xfrm>
            <a:off x="620972" y="1953312"/>
            <a:ext cx="3439237" cy="639762"/>
          </a:xfrm>
        </p:spPr>
        <p:txBody>
          <a:bodyPr/>
          <a:lstStyle/>
          <a:p>
            <a:pPr algn="ctr"/>
            <a:r>
              <a:rPr lang="en-US" i="1" dirty="0" smtClean="0"/>
              <a:t>Intensify</a:t>
            </a:r>
            <a:r>
              <a:rPr lang="en-US" dirty="0" smtClean="0"/>
              <a:t> current intervention.</a:t>
            </a:r>
            <a:endParaRPr lang="en-US" dirty="0"/>
          </a:p>
        </p:txBody>
      </p:sp>
      <p:sp>
        <p:nvSpPr>
          <p:cNvPr id="5" name="Content Placeholder 4"/>
          <p:cNvSpPr>
            <a:spLocks noGrp="1"/>
          </p:cNvSpPr>
          <p:nvPr>
            <p:ph sz="half" idx="2"/>
          </p:nvPr>
        </p:nvSpPr>
        <p:spPr>
          <a:xfrm>
            <a:off x="687388" y="2606721"/>
            <a:ext cx="3810000" cy="3519441"/>
          </a:xfrm>
        </p:spPr>
        <p:txBody>
          <a:bodyPr/>
          <a:lstStyle/>
          <a:p>
            <a:pPr marL="0" indent="0">
              <a:buNone/>
            </a:pPr>
            <a:r>
              <a:rPr lang="en-US" sz="1800" dirty="0" smtClean="0"/>
              <a:t>Appropriate when the current intervention is yielding </a:t>
            </a:r>
            <a:r>
              <a:rPr lang="en-US" sz="1800" u="sng" dirty="0" smtClean="0"/>
              <a:t>some progress but slowly</a:t>
            </a:r>
            <a:r>
              <a:rPr lang="en-US" sz="1800" dirty="0" smtClean="0"/>
              <a:t>.</a:t>
            </a:r>
            <a:endParaRPr lang="en-US" sz="1800" dirty="0"/>
          </a:p>
        </p:txBody>
      </p:sp>
      <p:sp>
        <p:nvSpPr>
          <p:cNvPr id="6" name="Text Placeholder 5"/>
          <p:cNvSpPr>
            <a:spLocks noGrp="1"/>
          </p:cNvSpPr>
          <p:nvPr>
            <p:ph type="body" sz="quarter" idx="3"/>
          </p:nvPr>
        </p:nvSpPr>
        <p:spPr>
          <a:xfrm>
            <a:off x="4958081" y="1953312"/>
            <a:ext cx="3456848" cy="639762"/>
          </a:xfrm>
        </p:spPr>
        <p:txBody>
          <a:bodyPr/>
          <a:lstStyle/>
          <a:p>
            <a:pPr algn="ctr"/>
            <a:r>
              <a:rPr lang="en-US" i="1" dirty="0" smtClean="0"/>
              <a:t>Change</a:t>
            </a:r>
            <a:r>
              <a:rPr lang="en-US" dirty="0" smtClean="0"/>
              <a:t> to a new intervention.</a:t>
            </a:r>
            <a:endParaRPr lang="en-US" dirty="0"/>
          </a:p>
        </p:txBody>
      </p:sp>
      <p:sp>
        <p:nvSpPr>
          <p:cNvPr id="7" name="Content Placeholder 6"/>
          <p:cNvSpPr>
            <a:spLocks noGrp="1"/>
          </p:cNvSpPr>
          <p:nvPr>
            <p:ph sz="quarter" idx="4"/>
          </p:nvPr>
        </p:nvSpPr>
        <p:spPr>
          <a:xfrm>
            <a:off x="4958080" y="2606721"/>
            <a:ext cx="3728720" cy="3519442"/>
          </a:xfrm>
        </p:spPr>
        <p:txBody>
          <a:bodyPr/>
          <a:lstStyle/>
          <a:p>
            <a:pPr marL="0" indent="0">
              <a:buNone/>
            </a:pPr>
            <a:r>
              <a:rPr lang="en-US" sz="1800" dirty="0" smtClean="0"/>
              <a:t>Appropriate when the current intervention is yielding </a:t>
            </a:r>
            <a:r>
              <a:rPr lang="en-US" sz="1800" u="sng" dirty="0" smtClean="0"/>
              <a:t>little or no progress</a:t>
            </a:r>
            <a:r>
              <a:rPr lang="en-US" sz="1800" dirty="0" smtClean="0"/>
              <a:t>.</a:t>
            </a:r>
            <a:endParaRPr lang="en-US" sz="1800"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080" y="3470156"/>
            <a:ext cx="3456848" cy="243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3470156"/>
            <a:ext cx="3270885" cy="2355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415280" y="3688080"/>
            <a:ext cx="1271224" cy="276999"/>
          </a:xfrm>
          <a:prstGeom prst="rect">
            <a:avLst/>
          </a:prstGeom>
          <a:noFill/>
        </p:spPr>
        <p:txBody>
          <a:bodyPr wrap="square" rtlCol="0">
            <a:spAutoFit/>
          </a:bodyPr>
          <a:lstStyle/>
          <a:p>
            <a:r>
              <a:rPr lang="en-US" sz="1200" dirty="0" smtClean="0"/>
              <a:t>Pre-intervention</a:t>
            </a:r>
            <a:endParaRPr lang="en-US" sz="1200" dirty="0"/>
          </a:p>
        </p:txBody>
      </p:sp>
      <p:sp>
        <p:nvSpPr>
          <p:cNvPr id="11" name="TextBox 10"/>
          <p:cNvSpPr txBox="1"/>
          <p:nvPr/>
        </p:nvSpPr>
        <p:spPr>
          <a:xfrm>
            <a:off x="6847840" y="3688080"/>
            <a:ext cx="1442720" cy="461665"/>
          </a:xfrm>
          <a:prstGeom prst="rect">
            <a:avLst/>
          </a:prstGeom>
          <a:noFill/>
        </p:spPr>
        <p:txBody>
          <a:bodyPr wrap="square" rtlCol="0">
            <a:spAutoFit/>
          </a:bodyPr>
          <a:lstStyle/>
          <a:p>
            <a:r>
              <a:rPr lang="en-US" sz="1200" dirty="0" smtClean="0"/>
              <a:t>After intervention change</a:t>
            </a:r>
            <a:endParaRPr lang="en-US" sz="1200" dirty="0"/>
          </a:p>
        </p:txBody>
      </p:sp>
      <p:sp>
        <p:nvSpPr>
          <p:cNvPr id="3" name="Slide Number Placeholder 2"/>
          <p:cNvSpPr>
            <a:spLocks noGrp="1"/>
          </p:cNvSpPr>
          <p:nvPr>
            <p:ph type="sldNum" sz="quarter" idx="12"/>
          </p:nvPr>
        </p:nvSpPr>
        <p:spPr/>
        <p:txBody>
          <a:bodyPr/>
          <a:lstStyle/>
          <a:p>
            <a:fld id="{915BDE8D-50EF-B640-983C-9E1605C6EDE4}" type="slidenum">
              <a:rPr lang="en-US" smtClean="0"/>
              <a:t>7</a:t>
            </a:fld>
            <a:endParaRPr lang="en-US" dirty="0"/>
          </a:p>
        </p:txBody>
      </p:sp>
    </p:spTree>
    <p:extLst>
      <p:ext uri="{BB962C8B-B14F-4D97-AF65-F5344CB8AC3E}">
        <p14:creationId xmlns:p14="http://schemas.microsoft.com/office/powerpoint/2010/main" val="211272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Selecting EBIs for Behavior</a:t>
            </a:r>
            <a:endParaRPr lang="en-US" dirty="0"/>
          </a:p>
        </p:txBody>
      </p:sp>
      <p:graphicFrame>
        <p:nvGraphicFramePr>
          <p:cNvPr id="4" name="Content Placeholder 3" descr="This graphic represents the training objectives which include the identification of a hypothesize function, selection of an intervention, assessment and monitoring and data analysis." title="Training objectives"/>
          <p:cNvGraphicFramePr>
            <a:graphicFrameLocks noGrp="1"/>
          </p:cNvGraphicFramePr>
          <p:nvPr>
            <p:ph idx="1"/>
            <p:extLst>
              <p:ext uri="{D42A27DB-BD31-4B8C-83A1-F6EECF244321}">
                <p14:modId xmlns:p14="http://schemas.microsoft.com/office/powerpoint/2010/main" val="3858461647"/>
              </p:ext>
            </p:extLst>
          </p:nvPr>
        </p:nvGraphicFramePr>
        <p:xfrm>
          <a:off x="687388" y="2055813"/>
          <a:ext cx="8224837" cy="379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Point Star 4"/>
          <p:cNvSpPr/>
          <p:nvPr/>
        </p:nvSpPr>
        <p:spPr>
          <a:xfrm>
            <a:off x="6827520" y="3474720"/>
            <a:ext cx="558800" cy="477520"/>
          </a:xfrm>
          <a:prstGeom prst="star5">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15BDE8D-50EF-B640-983C-9E1605C6EDE4}" type="slidenum">
              <a:rPr lang="en-US" smtClean="0"/>
              <a:t>8</a:t>
            </a:fld>
            <a:endParaRPr lang="en-US" dirty="0"/>
          </a:p>
        </p:txBody>
      </p:sp>
    </p:spTree>
    <p:extLst>
      <p:ext uri="{BB962C8B-B14F-4D97-AF65-F5344CB8AC3E}">
        <p14:creationId xmlns:p14="http://schemas.microsoft.com/office/powerpoint/2010/main" val="228190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NCII Tools Chart on Behavioral Interventions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915BDE8D-50EF-B640-983C-9E1605C6EDE4}" type="slidenum">
              <a:rPr lang="en-US" smtClean="0"/>
              <a:t>9</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28" t="39495" r="36936" b="48829"/>
          <a:stretch/>
        </p:blipFill>
        <p:spPr bwMode="auto">
          <a:xfrm>
            <a:off x="687388" y="2053217"/>
            <a:ext cx="7187034" cy="113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54" y="3206578"/>
            <a:ext cx="6922669" cy="233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9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NCII_PowerPoint_Template_02-20-13</Template>
  <TotalTime>788</TotalTime>
  <Words>4865</Words>
  <Application>Microsoft Office PowerPoint</Application>
  <PresentationFormat>On-screen Show (4:3)</PresentationFormat>
  <Paragraphs>1101</Paragraphs>
  <Slides>66</Slides>
  <Notes>40</Notes>
  <HiddenSlides>0</HiddenSlides>
  <MMClips>0</MMClips>
  <ScaleCrop>false</ScaleCrop>
  <HeadingPairs>
    <vt:vector size="4" baseType="variant">
      <vt:variant>
        <vt:lpstr>Theme</vt:lpstr>
      </vt:variant>
      <vt:variant>
        <vt:i4>7</vt:i4>
      </vt:variant>
      <vt:variant>
        <vt:lpstr>Slide Titles</vt:lpstr>
      </vt:variant>
      <vt:variant>
        <vt:i4>66</vt:i4>
      </vt:variant>
    </vt:vector>
  </HeadingPairs>
  <TitlesOfParts>
    <vt:vector size="73" baseType="lpstr">
      <vt:lpstr>Basic</vt:lpstr>
      <vt:lpstr>Title</vt:lpstr>
      <vt:lpstr>Divider Master</vt:lpstr>
      <vt:lpstr>Contact</vt:lpstr>
      <vt:lpstr>Org Chart</vt:lpstr>
      <vt:lpstr>1_Contact</vt:lpstr>
      <vt:lpstr>1_Basic</vt:lpstr>
      <vt:lpstr>What Is an Evidence-Based Behavior Intervention?  Choosing and Implementing Behavior Interventions That Work</vt:lpstr>
      <vt:lpstr>A note about questions…</vt:lpstr>
      <vt:lpstr>In Today’s Webinar…</vt:lpstr>
      <vt:lpstr>Behavior Intervention Challenges</vt:lpstr>
      <vt:lpstr>Selecting Interventions Quickly: “The Reasonable Hypothesis” </vt:lpstr>
      <vt:lpstr>NCII’s Approach: Data-Based Individualization (DBI)</vt:lpstr>
      <vt:lpstr>Adapting Behavior Interventions</vt:lpstr>
      <vt:lpstr>Selecting EBIs for Behavior</vt:lpstr>
      <vt:lpstr>NCII Tools Chart on Behavioral Interventions</vt:lpstr>
      <vt:lpstr>Implementation Table </vt:lpstr>
      <vt:lpstr>Study Citation </vt:lpstr>
      <vt:lpstr>Study Quality: Participants </vt:lpstr>
      <vt:lpstr>Study Quality: Design </vt:lpstr>
      <vt:lpstr>Study Quality: Fidelity of Implementation </vt:lpstr>
      <vt:lpstr>Study Quality: Measures </vt:lpstr>
      <vt:lpstr>“Pop-Up” Data: Participants </vt:lpstr>
      <vt:lpstr>“Pop-Up” Data: Design </vt:lpstr>
      <vt:lpstr>“Pop-Up” Data: Fidelity of Implementation </vt:lpstr>
      <vt:lpstr>“Pop-Up” Data: Measures </vt:lpstr>
      <vt:lpstr>Study Results </vt:lpstr>
      <vt:lpstr>Study Results: Effect Size </vt:lpstr>
      <vt:lpstr>Study Results: Visual Analysis </vt:lpstr>
      <vt:lpstr>Effect Size “Pop-Up” </vt:lpstr>
      <vt:lpstr>Visual Analysis “Pop-Up” </vt:lpstr>
      <vt:lpstr>Program Information </vt:lpstr>
      <vt:lpstr>Program Information “Pop-Up” Data </vt:lpstr>
      <vt:lpstr>Additional Research </vt:lpstr>
      <vt:lpstr>Additional Research “Pop-Up” Data </vt:lpstr>
      <vt:lpstr>NCII Tools Chart: Cautions</vt:lpstr>
      <vt:lpstr>What Are EBIs in Schools? </vt:lpstr>
      <vt:lpstr>Tiers 2 and 3—EBI Fine Print I</vt:lpstr>
      <vt:lpstr>Tiers 2 and 3—EBI Fine Print II</vt:lpstr>
      <vt:lpstr>Tiers 2 and 3—EBI Fine Print III</vt:lpstr>
      <vt:lpstr>Implications of the Fine Print</vt:lpstr>
      <vt:lpstr>General Goal of  Intervention Selection</vt:lpstr>
      <vt:lpstr>               </vt:lpstr>
      <vt:lpstr>Let’s Talk About  “Functional Assessment”</vt:lpstr>
      <vt:lpstr>School-Based Functional Assessment in 2012</vt:lpstr>
      <vt:lpstr>Common Reasons Why  Students Misbehave</vt:lpstr>
      <vt:lpstr>Selecting EBIs That  Align With Function</vt:lpstr>
      <vt:lpstr>Class-wide Problems</vt:lpstr>
      <vt:lpstr>Selecting EBIs That  Align With Function</vt:lpstr>
      <vt:lpstr>Selecting EBIs That  Align With Function</vt:lpstr>
      <vt:lpstr>PowerPoint Presentation</vt:lpstr>
      <vt:lpstr>Selecting EBIs That  Align With Function</vt:lpstr>
      <vt:lpstr>Selecting EBIs That  Align With Function</vt:lpstr>
      <vt:lpstr>Selecting EBIs That  Align With Function</vt:lpstr>
      <vt:lpstr>Selecting EBIs That  Align With Function</vt:lpstr>
      <vt:lpstr>Selecting EBIs That  Align With Function</vt:lpstr>
      <vt:lpstr>Selecting EBIs That  Align With Function</vt:lpstr>
      <vt:lpstr>Selecting EBIs That  Align With Function</vt:lpstr>
      <vt:lpstr>Selecting EBIs That  Align With Function</vt:lpstr>
      <vt:lpstr>Selecting EBIs That  Align With Function</vt:lpstr>
      <vt:lpstr>NCII Tools Chart</vt:lpstr>
      <vt:lpstr>The Evidence Based  Intervention (EBI) Network</vt:lpstr>
      <vt:lpstr>EBI Network</vt:lpstr>
      <vt:lpstr>EBI Network Main Page</vt:lpstr>
      <vt:lpstr>EBI Network Academic  Interventions Page</vt:lpstr>
      <vt:lpstr>EBI Network Behavioral Interventions Page</vt:lpstr>
      <vt:lpstr>EBI Network Sample Intervention Brief</vt:lpstr>
      <vt:lpstr>EBI Network Sample Intervention Modeling YouTube Video</vt:lpstr>
      <vt:lpstr>Additional Resources</vt:lpstr>
      <vt:lpstr>Additional Resources</vt:lpstr>
      <vt:lpstr>Questions?</vt:lpstr>
      <vt:lpstr>PowerPoint Presentation</vt:lpstr>
      <vt:lpstr>        NCII Disclaimer</vt:lpstr>
    </vt:vector>
  </TitlesOfParts>
  <Company>University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Evidence Based Intervention? Choosing and Implementing Academic and Behavior Interventions That Work.</dc:title>
  <dc:creator>Chris Riley-Tillman</dc:creator>
  <cp:lastModifiedBy>lmagnuson</cp:lastModifiedBy>
  <cp:revision>48</cp:revision>
  <dcterms:created xsi:type="dcterms:W3CDTF">2014-05-16T16:14:33Z</dcterms:created>
  <dcterms:modified xsi:type="dcterms:W3CDTF">2014-06-10T13:30:50Z</dcterms:modified>
</cp:coreProperties>
</file>