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70" r:id="rId3"/>
    <p:sldId id="280" r:id="rId4"/>
    <p:sldId id="281" r:id="rId5"/>
    <p:sldId id="282" r:id="rId6"/>
    <p:sldId id="285" r:id="rId7"/>
    <p:sldId id="286" r:id="rId8"/>
    <p:sldId id="284" r:id="rId9"/>
    <p:sldId id="274" r:id="rId10"/>
    <p:sldId id="275" r:id="rId11"/>
    <p:sldId id="279" r:id="rId12"/>
    <p:sldId id="276" r:id="rId13"/>
    <p:sldId id="277" r:id="rId14"/>
    <p:sldId id="287" r:id="rId15"/>
    <p:sldId id="288" r:id="rId16"/>
    <p:sldId id="271" r:id="rId17"/>
    <p:sldId id="260" r:id="rId18"/>
    <p:sldId id="261" r:id="rId19"/>
    <p:sldId id="262" r:id="rId20"/>
    <p:sldId id="265" r:id="rId21"/>
    <p:sldId id="266" r:id="rId22"/>
    <p:sldId id="267" r:id="rId23"/>
    <p:sldId id="263" r:id="rId24"/>
    <p:sldId id="268" r:id="rId25"/>
    <p:sldId id="269" r:id="rId26"/>
    <p:sldId id="289" r:id="rId27"/>
    <p:sldId id="290" r:id="rId28"/>
    <p:sldId id="259" r:id="rId29"/>
    <p:sldId id="291" r:id="rId30"/>
    <p:sldId id="292" r:id="rId31"/>
    <p:sldId id="293" r:id="rId32"/>
    <p:sldId id="294" r:id="rId33"/>
    <p:sldId id="295" r:id="rId34"/>
    <p:sldId id="296" r:id="rId35"/>
    <p:sldId id="297" r:id="rId36"/>
    <p:sldId id="298" r:id="rId37"/>
    <p:sldId id="299" r:id="rId38"/>
    <p:sldId id="300" r:id="rId39"/>
    <p:sldId id="30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409A"/>
    <a:srgbClr val="7E90C4"/>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07" autoAdjust="0"/>
  </p:normalViewPr>
  <p:slideViewPr>
    <p:cSldViewPr snapToGrid="0">
      <p:cViewPr varScale="1">
        <p:scale>
          <a:sx n="86" d="100"/>
          <a:sy n="86" d="100"/>
        </p:scale>
        <p:origin x="51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A41B2E-A36A-4367-AE9A-204CD1DDCCDD}"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4B92C463-C030-424C-9BF4-D5A57E2B849D}">
      <dgm:prSet phldrT="[Text]" custT="1"/>
      <dgm:spPr/>
      <dgm:t>
        <a:bodyPr/>
        <a:lstStyle/>
        <a:p>
          <a:r>
            <a:rPr lang="en-US" sz="1600" b="0" dirty="0" smtClean="0"/>
            <a:t>Step 1: What are the Common Core State Standards (CCSS)?</a:t>
          </a:r>
          <a:endParaRPr lang="en-US" sz="1600" b="0" dirty="0"/>
        </a:p>
      </dgm:t>
    </dgm:pt>
    <dgm:pt modelId="{FB8E69C2-FA2C-4C92-B495-41159F16FDB4}" type="parTrans" cxnId="{D2377E8D-E553-42C7-9674-B5B24BC6C357}">
      <dgm:prSet/>
      <dgm:spPr/>
      <dgm:t>
        <a:bodyPr/>
        <a:lstStyle/>
        <a:p>
          <a:endParaRPr lang="en-US"/>
        </a:p>
      </dgm:t>
    </dgm:pt>
    <dgm:pt modelId="{3FCF155B-ED5B-4860-8BB4-331A2FF24E1C}" type="sibTrans" cxnId="{D2377E8D-E553-42C7-9674-B5B24BC6C357}">
      <dgm:prSet/>
      <dgm:spPr/>
      <dgm:t>
        <a:bodyPr/>
        <a:lstStyle/>
        <a:p>
          <a:endParaRPr lang="en-US"/>
        </a:p>
      </dgm:t>
    </dgm:pt>
    <dgm:pt modelId="{40ADEAB0-5510-496D-BE8E-91B3D6F64584}">
      <dgm:prSet phldrT="[Text]" custT="1"/>
      <dgm:spPr/>
      <dgm:t>
        <a:bodyPr/>
        <a:lstStyle/>
        <a:p>
          <a:r>
            <a:rPr lang="en-US" sz="1600" b="0" dirty="0" smtClean="0"/>
            <a:t>Step 2. Assess Student to Determine Where Student is Functioning in all areas</a:t>
          </a:r>
          <a:endParaRPr lang="en-US" sz="1600" b="0" dirty="0"/>
        </a:p>
      </dgm:t>
    </dgm:pt>
    <dgm:pt modelId="{0DBDF331-A585-4EB5-881C-7E4BD5DD54AA}" type="parTrans" cxnId="{99B89B31-DBFB-46A7-8526-1D38B10B5249}">
      <dgm:prSet/>
      <dgm:spPr/>
      <dgm:t>
        <a:bodyPr/>
        <a:lstStyle/>
        <a:p>
          <a:endParaRPr lang="en-US"/>
        </a:p>
      </dgm:t>
    </dgm:pt>
    <dgm:pt modelId="{D5978BD2-C2F7-4AC3-A096-69EE30301933}" type="sibTrans" cxnId="{99B89B31-DBFB-46A7-8526-1D38B10B5249}">
      <dgm:prSet/>
      <dgm:spPr/>
      <dgm:t>
        <a:bodyPr/>
        <a:lstStyle/>
        <a:p>
          <a:endParaRPr lang="en-US"/>
        </a:p>
      </dgm:t>
    </dgm:pt>
    <dgm:pt modelId="{6083A0E2-B6A1-4BD9-97BF-1EF43BF8681D}">
      <dgm:prSet phldrT="[Text]" custT="1"/>
      <dgm:spPr/>
      <dgm:t>
        <a:bodyPr/>
        <a:lstStyle/>
        <a:p>
          <a:r>
            <a:rPr lang="en-US" sz="1600" b="0" dirty="0" smtClean="0"/>
            <a:t>Step 3. Use Data to Establish Present Levels of Functional Performance and Academic Achievement in all areas</a:t>
          </a:r>
          <a:endParaRPr lang="en-US" sz="1600" b="0" dirty="0"/>
        </a:p>
      </dgm:t>
    </dgm:pt>
    <dgm:pt modelId="{47560DF9-CBE9-4FF3-9E3C-0CC467B70E63}" type="parTrans" cxnId="{2E0E272B-529E-47B7-A22F-F0097110063D}">
      <dgm:prSet/>
      <dgm:spPr/>
      <dgm:t>
        <a:bodyPr/>
        <a:lstStyle/>
        <a:p>
          <a:endParaRPr lang="en-US"/>
        </a:p>
      </dgm:t>
    </dgm:pt>
    <dgm:pt modelId="{A33D38F6-ABBE-4C1F-8D0A-6647D3E03E30}" type="sibTrans" cxnId="{2E0E272B-529E-47B7-A22F-F0097110063D}">
      <dgm:prSet/>
      <dgm:spPr/>
      <dgm:t>
        <a:bodyPr/>
        <a:lstStyle/>
        <a:p>
          <a:endParaRPr lang="en-US"/>
        </a:p>
      </dgm:t>
    </dgm:pt>
    <dgm:pt modelId="{41B6B453-824A-40E9-9489-4D024C2E7C9E}">
      <dgm:prSet custT="1"/>
      <dgm:spPr/>
      <dgm:t>
        <a:bodyPr/>
        <a:lstStyle/>
        <a:p>
          <a:r>
            <a:rPr lang="en-US" sz="1600" b="0" dirty="0" smtClean="0"/>
            <a:t>Step 5. Establish Type of Data to be Collected, How Often, and Progress Monitoring</a:t>
          </a:r>
          <a:endParaRPr lang="en-US" sz="1600" b="0" dirty="0"/>
        </a:p>
      </dgm:t>
    </dgm:pt>
    <dgm:pt modelId="{E8040DFF-8DD6-4DB4-A866-861FFCBB3FE2}" type="parTrans" cxnId="{79F91AC1-2158-4A32-91D3-271C9625ECD1}">
      <dgm:prSet/>
      <dgm:spPr/>
      <dgm:t>
        <a:bodyPr/>
        <a:lstStyle/>
        <a:p>
          <a:endParaRPr lang="en-US"/>
        </a:p>
      </dgm:t>
    </dgm:pt>
    <dgm:pt modelId="{DC1E892C-96E6-4EBC-8079-497FCCB05E5F}" type="sibTrans" cxnId="{79F91AC1-2158-4A32-91D3-271C9625ECD1}">
      <dgm:prSet/>
      <dgm:spPr/>
      <dgm:t>
        <a:bodyPr/>
        <a:lstStyle/>
        <a:p>
          <a:endParaRPr lang="en-US"/>
        </a:p>
      </dgm:t>
    </dgm:pt>
    <dgm:pt modelId="{BFA47898-30FA-494E-857A-22B1C012D13B}">
      <dgm:prSet custT="1"/>
      <dgm:spPr/>
      <dgm:t>
        <a:bodyPr/>
        <a:lstStyle/>
        <a:p>
          <a:r>
            <a:rPr lang="en-US" sz="1600" b="0" dirty="0" smtClean="0"/>
            <a:t>Step 4. Prioritize and Use Present Levels of Performance to Develop Goals</a:t>
          </a:r>
          <a:endParaRPr lang="en-US" sz="1600" b="0" dirty="0"/>
        </a:p>
      </dgm:t>
    </dgm:pt>
    <dgm:pt modelId="{73A9AF02-6EE5-4D8F-973E-97D68A192DDA}" type="parTrans" cxnId="{E4D8288C-7426-4614-B88D-AAAAFF358BF3}">
      <dgm:prSet/>
      <dgm:spPr/>
      <dgm:t>
        <a:bodyPr/>
        <a:lstStyle/>
        <a:p>
          <a:endParaRPr lang="en-US"/>
        </a:p>
      </dgm:t>
    </dgm:pt>
    <dgm:pt modelId="{55C0C20B-17DA-4564-A156-8C62CC4F03D0}" type="sibTrans" cxnId="{E4D8288C-7426-4614-B88D-AAAAFF358BF3}">
      <dgm:prSet/>
      <dgm:spPr/>
      <dgm:t>
        <a:bodyPr/>
        <a:lstStyle/>
        <a:p>
          <a:endParaRPr lang="en-US"/>
        </a:p>
      </dgm:t>
    </dgm:pt>
    <dgm:pt modelId="{1F799A96-7C0D-4986-8C83-AF445AD9E79C}">
      <dgm:prSet/>
      <dgm:spPr/>
      <dgm:t>
        <a:bodyPr/>
        <a:lstStyle/>
        <a:p>
          <a:endParaRPr lang="en-US" dirty="0"/>
        </a:p>
      </dgm:t>
    </dgm:pt>
    <dgm:pt modelId="{23298EA0-C3D5-44D2-A977-CB0D5167BD0C}" type="parTrans" cxnId="{270FD10C-1B9C-4850-8D04-51D97EFA6ACE}">
      <dgm:prSet/>
      <dgm:spPr/>
      <dgm:t>
        <a:bodyPr/>
        <a:lstStyle/>
        <a:p>
          <a:endParaRPr lang="en-US"/>
        </a:p>
      </dgm:t>
    </dgm:pt>
    <dgm:pt modelId="{E00D87AA-CB0D-4E57-9973-ABAEE48A2889}" type="sibTrans" cxnId="{270FD10C-1B9C-4850-8D04-51D97EFA6ACE}">
      <dgm:prSet/>
      <dgm:spPr/>
      <dgm:t>
        <a:bodyPr/>
        <a:lstStyle/>
        <a:p>
          <a:endParaRPr lang="en-US"/>
        </a:p>
      </dgm:t>
    </dgm:pt>
    <dgm:pt modelId="{14C6AA48-FF59-4F5D-BCDA-B250F09C4305}" type="pres">
      <dgm:prSet presAssocID="{3EA41B2E-A36A-4367-AE9A-204CD1DDCCDD}" presName="outerComposite" presStyleCnt="0">
        <dgm:presLayoutVars>
          <dgm:chMax val="5"/>
          <dgm:dir/>
          <dgm:resizeHandles val="exact"/>
        </dgm:presLayoutVars>
      </dgm:prSet>
      <dgm:spPr/>
      <dgm:t>
        <a:bodyPr/>
        <a:lstStyle/>
        <a:p>
          <a:endParaRPr lang="en-US"/>
        </a:p>
      </dgm:t>
    </dgm:pt>
    <dgm:pt modelId="{9C139F09-4DCD-4F7B-BB56-CB92AEECA4ED}" type="pres">
      <dgm:prSet presAssocID="{3EA41B2E-A36A-4367-AE9A-204CD1DDCCDD}" presName="dummyMaxCanvas" presStyleCnt="0">
        <dgm:presLayoutVars/>
      </dgm:prSet>
      <dgm:spPr/>
    </dgm:pt>
    <dgm:pt modelId="{998DE96B-6171-40DE-A1B0-6F19206A9152}" type="pres">
      <dgm:prSet presAssocID="{3EA41B2E-A36A-4367-AE9A-204CD1DDCCDD}" presName="FiveNodes_1" presStyleLbl="node1" presStyleIdx="0" presStyleCnt="5">
        <dgm:presLayoutVars>
          <dgm:bulletEnabled val="1"/>
        </dgm:presLayoutVars>
      </dgm:prSet>
      <dgm:spPr/>
      <dgm:t>
        <a:bodyPr/>
        <a:lstStyle/>
        <a:p>
          <a:endParaRPr lang="en-US"/>
        </a:p>
      </dgm:t>
    </dgm:pt>
    <dgm:pt modelId="{8542A98B-7ED3-4C30-A91B-FC681A6C5E15}" type="pres">
      <dgm:prSet presAssocID="{3EA41B2E-A36A-4367-AE9A-204CD1DDCCDD}" presName="FiveNodes_2" presStyleLbl="node1" presStyleIdx="1" presStyleCnt="5" custLinFactNeighborX="0" custLinFactNeighborY="3400">
        <dgm:presLayoutVars>
          <dgm:bulletEnabled val="1"/>
        </dgm:presLayoutVars>
      </dgm:prSet>
      <dgm:spPr/>
      <dgm:t>
        <a:bodyPr/>
        <a:lstStyle/>
        <a:p>
          <a:endParaRPr lang="en-US"/>
        </a:p>
      </dgm:t>
    </dgm:pt>
    <dgm:pt modelId="{CA30D7E4-CAF3-44B2-837A-B32E7512F878}" type="pres">
      <dgm:prSet presAssocID="{3EA41B2E-A36A-4367-AE9A-204CD1DDCCDD}" presName="FiveNodes_3" presStyleLbl="node1" presStyleIdx="2" presStyleCnt="5" custLinFactNeighborX="0" custLinFactNeighborY="3400">
        <dgm:presLayoutVars>
          <dgm:bulletEnabled val="1"/>
        </dgm:presLayoutVars>
      </dgm:prSet>
      <dgm:spPr/>
      <dgm:t>
        <a:bodyPr/>
        <a:lstStyle/>
        <a:p>
          <a:endParaRPr lang="en-US"/>
        </a:p>
      </dgm:t>
    </dgm:pt>
    <dgm:pt modelId="{F84265A7-FC0D-4166-ACA8-A538D043E43A}" type="pres">
      <dgm:prSet presAssocID="{3EA41B2E-A36A-4367-AE9A-204CD1DDCCDD}" presName="FiveNodes_4" presStyleLbl="node1" presStyleIdx="3" presStyleCnt="5" custLinFactNeighborX="0" custLinFactNeighborY="3400">
        <dgm:presLayoutVars>
          <dgm:bulletEnabled val="1"/>
        </dgm:presLayoutVars>
      </dgm:prSet>
      <dgm:spPr/>
      <dgm:t>
        <a:bodyPr/>
        <a:lstStyle/>
        <a:p>
          <a:endParaRPr lang="en-US"/>
        </a:p>
      </dgm:t>
    </dgm:pt>
    <dgm:pt modelId="{536F46BC-1806-4C14-9F62-C8E88B7C4B0D}" type="pres">
      <dgm:prSet presAssocID="{3EA41B2E-A36A-4367-AE9A-204CD1DDCCDD}" presName="FiveNodes_5" presStyleLbl="node1" presStyleIdx="4" presStyleCnt="5" custLinFactNeighborX="0" custLinFactNeighborY="3400">
        <dgm:presLayoutVars>
          <dgm:bulletEnabled val="1"/>
        </dgm:presLayoutVars>
      </dgm:prSet>
      <dgm:spPr/>
      <dgm:t>
        <a:bodyPr/>
        <a:lstStyle/>
        <a:p>
          <a:endParaRPr lang="en-US"/>
        </a:p>
      </dgm:t>
    </dgm:pt>
    <dgm:pt modelId="{2F7F944F-5163-4C90-9CF4-1747CBC74111}" type="pres">
      <dgm:prSet presAssocID="{3EA41B2E-A36A-4367-AE9A-204CD1DDCCDD}" presName="FiveConn_1-2" presStyleLbl="fgAccFollowNode1" presStyleIdx="0" presStyleCnt="4">
        <dgm:presLayoutVars>
          <dgm:bulletEnabled val="1"/>
        </dgm:presLayoutVars>
      </dgm:prSet>
      <dgm:spPr/>
      <dgm:t>
        <a:bodyPr/>
        <a:lstStyle/>
        <a:p>
          <a:endParaRPr lang="en-US"/>
        </a:p>
      </dgm:t>
    </dgm:pt>
    <dgm:pt modelId="{4FB96A8C-7F11-47CA-8895-E23D8845ECC4}" type="pres">
      <dgm:prSet presAssocID="{3EA41B2E-A36A-4367-AE9A-204CD1DDCCDD}" presName="FiveConn_2-3" presStyleLbl="fgAccFollowNode1" presStyleIdx="1" presStyleCnt="4">
        <dgm:presLayoutVars>
          <dgm:bulletEnabled val="1"/>
        </dgm:presLayoutVars>
      </dgm:prSet>
      <dgm:spPr/>
      <dgm:t>
        <a:bodyPr/>
        <a:lstStyle/>
        <a:p>
          <a:endParaRPr lang="en-US"/>
        </a:p>
      </dgm:t>
    </dgm:pt>
    <dgm:pt modelId="{01F15915-0F53-403C-A81B-740B8B8EED5C}" type="pres">
      <dgm:prSet presAssocID="{3EA41B2E-A36A-4367-AE9A-204CD1DDCCDD}" presName="FiveConn_3-4" presStyleLbl="fgAccFollowNode1" presStyleIdx="2" presStyleCnt="4">
        <dgm:presLayoutVars>
          <dgm:bulletEnabled val="1"/>
        </dgm:presLayoutVars>
      </dgm:prSet>
      <dgm:spPr/>
      <dgm:t>
        <a:bodyPr/>
        <a:lstStyle/>
        <a:p>
          <a:endParaRPr lang="en-US"/>
        </a:p>
      </dgm:t>
    </dgm:pt>
    <dgm:pt modelId="{DF5D30D6-9DE4-4CF9-BD25-EBB5E1A5534E}" type="pres">
      <dgm:prSet presAssocID="{3EA41B2E-A36A-4367-AE9A-204CD1DDCCDD}" presName="FiveConn_4-5" presStyleLbl="fgAccFollowNode1" presStyleIdx="3" presStyleCnt="4">
        <dgm:presLayoutVars>
          <dgm:bulletEnabled val="1"/>
        </dgm:presLayoutVars>
      </dgm:prSet>
      <dgm:spPr/>
      <dgm:t>
        <a:bodyPr/>
        <a:lstStyle/>
        <a:p>
          <a:endParaRPr lang="en-US"/>
        </a:p>
      </dgm:t>
    </dgm:pt>
    <dgm:pt modelId="{8981D6D2-010D-4124-8EF2-BF6B256034A2}" type="pres">
      <dgm:prSet presAssocID="{3EA41B2E-A36A-4367-AE9A-204CD1DDCCDD}" presName="FiveNodes_1_text" presStyleLbl="node1" presStyleIdx="4" presStyleCnt="5">
        <dgm:presLayoutVars>
          <dgm:bulletEnabled val="1"/>
        </dgm:presLayoutVars>
      </dgm:prSet>
      <dgm:spPr/>
      <dgm:t>
        <a:bodyPr/>
        <a:lstStyle/>
        <a:p>
          <a:endParaRPr lang="en-US"/>
        </a:p>
      </dgm:t>
    </dgm:pt>
    <dgm:pt modelId="{63C1A8E4-079A-490E-8D36-79D3C0323FF6}" type="pres">
      <dgm:prSet presAssocID="{3EA41B2E-A36A-4367-AE9A-204CD1DDCCDD}" presName="FiveNodes_2_text" presStyleLbl="node1" presStyleIdx="4" presStyleCnt="5">
        <dgm:presLayoutVars>
          <dgm:bulletEnabled val="1"/>
        </dgm:presLayoutVars>
      </dgm:prSet>
      <dgm:spPr/>
      <dgm:t>
        <a:bodyPr/>
        <a:lstStyle/>
        <a:p>
          <a:endParaRPr lang="en-US"/>
        </a:p>
      </dgm:t>
    </dgm:pt>
    <dgm:pt modelId="{809DD140-3034-484B-9AA7-28DF3D788734}" type="pres">
      <dgm:prSet presAssocID="{3EA41B2E-A36A-4367-AE9A-204CD1DDCCDD}" presName="FiveNodes_3_text" presStyleLbl="node1" presStyleIdx="4" presStyleCnt="5">
        <dgm:presLayoutVars>
          <dgm:bulletEnabled val="1"/>
        </dgm:presLayoutVars>
      </dgm:prSet>
      <dgm:spPr/>
      <dgm:t>
        <a:bodyPr/>
        <a:lstStyle/>
        <a:p>
          <a:endParaRPr lang="en-US"/>
        </a:p>
      </dgm:t>
    </dgm:pt>
    <dgm:pt modelId="{32B9E938-538D-42C3-BE85-CF9CA405596D}" type="pres">
      <dgm:prSet presAssocID="{3EA41B2E-A36A-4367-AE9A-204CD1DDCCDD}" presName="FiveNodes_4_text" presStyleLbl="node1" presStyleIdx="4" presStyleCnt="5">
        <dgm:presLayoutVars>
          <dgm:bulletEnabled val="1"/>
        </dgm:presLayoutVars>
      </dgm:prSet>
      <dgm:spPr/>
      <dgm:t>
        <a:bodyPr/>
        <a:lstStyle/>
        <a:p>
          <a:endParaRPr lang="en-US"/>
        </a:p>
      </dgm:t>
    </dgm:pt>
    <dgm:pt modelId="{651FE4D5-1C3E-4A09-9F32-200D9645F546}" type="pres">
      <dgm:prSet presAssocID="{3EA41B2E-A36A-4367-AE9A-204CD1DDCCDD}" presName="FiveNodes_5_text" presStyleLbl="node1" presStyleIdx="4" presStyleCnt="5">
        <dgm:presLayoutVars>
          <dgm:bulletEnabled val="1"/>
        </dgm:presLayoutVars>
      </dgm:prSet>
      <dgm:spPr/>
      <dgm:t>
        <a:bodyPr/>
        <a:lstStyle/>
        <a:p>
          <a:endParaRPr lang="en-US"/>
        </a:p>
      </dgm:t>
    </dgm:pt>
  </dgm:ptLst>
  <dgm:cxnLst>
    <dgm:cxn modelId="{1F532D89-F37F-4DAF-9AD9-9E585B8D6D15}" type="presOf" srcId="{55C0C20B-17DA-4564-A156-8C62CC4F03D0}" destId="{DF5D30D6-9DE4-4CF9-BD25-EBB5E1A5534E}" srcOrd="0" destOrd="0" presId="urn:microsoft.com/office/officeart/2005/8/layout/vProcess5"/>
    <dgm:cxn modelId="{E4D8288C-7426-4614-B88D-AAAAFF358BF3}" srcId="{3EA41B2E-A36A-4367-AE9A-204CD1DDCCDD}" destId="{BFA47898-30FA-494E-857A-22B1C012D13B}" srcOrd="3" destOrd="0" parTransId="{73A9AF02-6EE5-4D8F-973E-97D68A192DDA}" sibTransId="{55C0C20B-17DA-4564-A156-8C62CC4F03D0}"/>
    <dgm:cxn modelId="{7B2983E8-F5B0-4B75-A668-198F82B31C33}" type="presOf" srcId="{6083A0E2-B6A1-4BD9-97BF-1EF43BF8681D}" destId="{CA30D7E4-CAF3-44B2-837A-B32E7512F878}" srcOrd="0" destOrd="0" presId="urn:microsoft.com/office/officeart/2005/8/layout/vProcess5"/>
    <dgm:cxn modelId="{DB554C71-7F24-46F5-93E8-0BE42BE40E50}" type="presOf" srcId="{4B92C463-C030-424C-9BF4-D5A57E2B849D}" destId="{8981D6D2-010D-4124-8EF2-BF6B256034A2}" srcOrd="1" destOrd="0" presId="urn:microsoft.com/office/officeart/2005/8/layout/vProcess5"/>
    <dgm:cxn modelId="{F3A58D1D-A78B-4FB4-9CB5-84D8EB341CDF}" type="presOf" srcId="{D5978BD2-C2F7-4AC3-A096-69EE30301933}" destId="{4FB96A8C-7F11-47CA-8895-E23D8845ECC4}" srcOrd="0" destOrd="0" presId="urn:microsoft.com/office/officeart/2005/8/layout/vProcess5"/>
    <dgm:cxn modelId="{30E29963-0E04-46D2-A7F9-70E3D534DB4D}" type="presOf" srcId="{4B92C463-C030-424C-9BF4-D5A57E2B849D}" destId="{998DE96B-6171-40DE-A1B0-6F19206A9152}" srcOrd="0" destOrd="0" presId="urn:microsoft.com/office/officeart/2005/8/layout/vProcess5"/>
    <dgm:cxn modelId="{AE169820-EA30-4C52-9A9F-A7E0A54FE822}" type="presOf" srcId="{A33D38F6-ABBE-4C1F-8D0A-6647D3E03E30}" destId="{01F15915-0F53-403C-A81B-740B8B8EED5C}" srcOrd="0" destOrd="0" presId="urn:microsoft.com/office/officeart/2005/8/layout/vProcess5"/>
    <dgm:cxn modelId="{D2377E8D-E553-42C7-9674-B5B24BC6C357}" srcId="{3EA41B2E-A36A-4367-AE9A-204CD1DDCCDD}" destId="{4B92C463-C030-424C-9BF4-D5A57E2B849D}" srcOrd="0" destOrd="0" parTransId="{FB8E69C2-FA2C-4C92-B495-41159F16FDB4}" sibTransId="{3FCF155B-ED5B-4860-8BB4-331A2FF24E1C}"/>
    <dgm:cxn modelId="{CC4B3AB4-0B68-498C-910B-F982F428353C}" type="presOf" srcId="{40ADEAB0-5510-496D-BE8E-91B3D6F64584}" destId="{63C1A8E4-079A-490E-8D36-79D3C0323FF6}" srcOrd="1" destOrd="0" presId="urn:microsoft.com/office/officeart/2005/8/layout/vProcess5"/>
    <dgm:cxn modelId="{CBFA4D45-5C1A-493F-8736-CC10FEED3DCB}" type="presOf" srcId="{6083A0E2-B6A1-4BD9-97BF-1EF43BF8681D}" destId="{809DD140-3034-484B-9AA7-28DF3D788734}" srcOrd="1" destOrd="0" presId="urn:microsoft.com/office/officeart/2005/8/layout/vProcess5"/>
    <dgm:cxn modelId="{575DC409-3DCB-4952-B055-61CC670CAC07}" type="presOf" srcId="{3FCF155B-ED5B-4860-8BB4-331A2FF24E1C}" destId="{2F7F944F-5163-4C90-9CF4-1747CBC74111}" srcOrd="0" destOrd="0" presId="urn:microsoft.com/office/officeart/2005/8/layout/vProcess5"/>
    <dgm:cxn modelId="{99B89B31-DBFB-46A7-8526-1D38B10B5249}" srcId="{3EA41B2E-A36A-4367-AE9A-204CD1DDCCDD}" destId="{40ADEAB0-5510-496D-BE8E-91B3D6F64584}" srcOrd="1" destOrd="0" parTransId="{0DBDF331-A585-4EB5-881C-7E4BD5DD54AA}" sibTransId="{D5978BD2-C2F7-4AC3-A096-69EE30301933}"/>
    <dgm:cxn modelId="{270FD10C-1B9C-4850-8D04-51D97EFA6ACE}" srcId="{3EA41B2E-A36A-4367-AE9A-204CD1DDCCDD}" destId="{1F799A96-7C0D-4986-8C83-AF445AD9E79C}" srcOrd="5" destOrd="0" parTransId="{23298EA0-C3D5-44D2-A977-CB0D5167BD0C}" sibTransId="{E00D87AA-CB0D-4E57-9973-ABAEE48A2889}"/>
    <dgm:cxn modelId="{051E3D4B-B9B9-43FD-838F-23203DE21D73}" type="presOf" srcId="{40ADEAB0-5510-496D-BE8E-91B3D6F64584}" destId="{8542A98B-7ED3-4C30-A91B-FC681A6C5E15}" srcOrd="0" destOrd="0" presId="urn:microsoft.com/office/officeart/2005/8/layout/vProcess5"/>
    <dgm:cxn modelId="{C4FAF63F-1928-496C-9474-4C34DA7F00D3}" type="presOf" srcId="{BFA47898-30FA-494E-857A-22B1C012D13B}" destId="{F84265A7-FC0D-4166-ACA8-A538D043E43A}" srcOrd="0" destOrd="0" presId="urn:microsoft.com/office/officeart/2005/8/layout/vProcess5"/>
    <dgm:cxn modelId="{137F3F40-0340-49DC-8520-5C309109E52C}" type="presOf" srcId="{3EA41B2E-A36A-4367-AE9A-204CD1DDCCDD}" destId="{14C6AA48-FF59-4F5D-BCDA-B250F09C4305}" srcOrd="0" destOrd="0" presId="urn:microsoft.com/office/officeart/2005/8/layout/vProcess5"/>
    <dgm:cxn modelId="{B91B00CE-A4E0-4BBD-9715-1CD4787A7264}" type="presOf" srcId="{41B6B453-824A-40E9-9489-4D024C2E7C9E}" destId="{536F46BC-1806-4C14-9F62-C8E88B7C4B0D}" srcOrd="0" destOrd="0" presId="urn:microsoft.com/office/officeart/2005/8/layout/vProcess5"/>
    <dgm:cxn modelId="{C9CAA70C-611F-4171-B690-B388DE3B649C}" type="presOf" srcId="{BFA47898-30FA-494E-857A-22B1C012D13B}" destId="{32B9E938-538D-42C3-BE85-CF9CA405596D}" srcOrd="1" destOrd="0" presId="urn:microsoft.com/office/officeart/2005/8/layout/vProcess5"/>
    <dgm:cxn modelId="{79F91AC1-2158-4A32-91D3-271C9625ECD1}" srcId="{3EA41B2E-A36A-4367-AE9A-204CD1DDCCDD}" destId="{41B6B453-824A-40E9-9489-4D024C2E7C9E}" srcOrd="4" destOrd="0" parTransId="{E8040DFF-8DD6-4DB4-A866-861FFCBB3FE2}" sibTransId="{DC1E892C-96E6-4EBC-8079-497FCCB05E5F}"/>
    <dgm:cxn modelId="{2E0E272B-529E-47B7-A22F-F0097110063D}" srcId="{3EA41B2E-A36A-4367-AE9A-204CD1DDCCDD}" destId="{6083A0E2-B6A1-4BD9-97BF-1EF43BF8681D}" srcOrd="2" destOrd="0" parTransId="{47560DF9-CBE9-4FF3-9E3C-0CC467B70E63}" sibTransId="{A33D38F6-ABBE-4C1F-8D0A-6647D3E03E30}"/>
    <dgm:cxn modelId="{25CFA4E1-9522-4216-B604-7D05E8B950A1}" type="presOf" srcId="{41B6B453-824A-40E9-9489-4D024C2E7C9E}" destId="{651FE4D5-1C3E-4A09-9F32-200D9645F546}" srcOrd="1" destOrd="0" presId="urn:microsoft.com/office/officeart/2005/8/layout/vProcess5"/>
    <dgm:cxn modelId="{EB65CA76-3991-4BB9-9DEA-8D150D370B3A}" type="presParOf" srcId="{14C6AA48-FF59-4F5D-BCDA-B250F09C4305}" destId="{9C139F09-4DCD-4F7B-BB56-CB92AEECA4ED}" srcOrd="0" destOrd="0" presId="urn:microsoft.com/office/officeart/2005/8/layout/vProcess5"/>
    <dgm:cxn modelId="{78782DA7-0E3D-4EF7-A54B-0F9D14065988}" type="presParOf" srcId="{14C6AA48-FF59-4F5D-BCDA-B250F09C4305}" destId="{998DE96B-6171-40DE-A1B0-6F19206A9152}" srcOrd="1" destOrd="0" presId="urn:microsoft.com/office/officeart/2005/8/layout/vProcess5"/>
    <dgm:cxn modelId="{7D558087-138B-4E14-BDE8-4F09A0976D63}" type="presParOf" srcId="{14C6AA48-FF59-4F5D-BCDA-B250F09C4305}" destId="{8542A98B-7ED3-4C30-A91B-FC681A6C5E15}" srcOrd="2" destOrd="0" presId="urn:microsoft.com/office/officeart/2005/8/layout/vProcess5"/>
    <dgm:cxn modelId="{83CDCBBB-7CE8-4739-860B-AB14797D00BB}" type="presParOf" srcId="{14C6AA48-FF59-4F5D-BCDA-B250F09C4305}" destId="{CA30D7E4-CAF3-44B2-837A-B32E7512F878}" srcOrd="3" destOrd="0" presId="urn:microsoft.com/office/officeart/2005/8/layout/vProcess5"/>
    <dgm:cxn modelId="{FE1D19EF-B73D-4FC4-9CC0-6F1B26DCA8A0}" type="presParOf" srcId="{14C6AA48-FF59-4F5D-BCDA-B250F09C4305}" destId="{F84265A7-FC0D-4166-ACA8-A538D043E43A}" srcOrd="4" destOrd="0" presId="urn:microsoft.com/office/officeart/2005/8/layout/vProcess5"/>
    <dgm:cxn modelId="{BF1450F0-E58A-44A2-ACD0-474C8419B0FB}" type="presParOf" srcId="{14C6AA48-FF59-4F5D-BCDA-B250F09C4305}" destId="{536F46BC-1806-4C14-9F62-C8E88B7C4B0D}" srcOrd="5" destOrd="0" presId="urn:microsoft.com/office/officeart/2005/8/layout/vProcess5"/>
    <dgm:cxn modelId="{FB8EE4E6-16FF-4088-A120-014E7B33EC37}" type="presParOf" srcId="{14C6AA48-FF59-4F5D-BCDA-B250F09C4305}" destId="{2F7F944F-5163-4C90-9CF4-1747CBC74111}" srcOrd="6" destOrd="0" presId="urn:microsoft.com/office/officeart/2005/8/layout/vProcess5"/>
    <dgm:cxn modelId="{57DB9968-D8E5-49CE-A77B-6A81D4352911}" type="presParOf" srcId="{14C6AA48-FF59-4F5D-BCDA-B250F09C4305}" destId="{4FB96A8C-7F11-47CA-8895-E23D8845ECC4}" srcOrd="7" destOrd="0" presId="urn:microsoft.com/office/officeart/2005/8/layout/vProcess5"/>
    <dgm:cxn modelId="{985DCABE-1B73-4CFF-8CC1-8D64B6BCD58E}" type="presParOf" srcId="{14C6AA48-FF59-4F5D-BCDA-B250F09C4305}" destId="{01F15915-0F53-403C-A81B-740B8B8EED5C}" srcOrd="8" destOrd="0" presId="urn:microsoft.com/office/officeart/2005/8/layout/vProcess5"/>
    <dgm:cxn modelId="{806EAFAD-BB4E-4383-A07E-A7F502297D07}" type="presParOf" srcId="{14C6AA48-FF59-4F5D-BCDA-B250F09C4305}" destId="{DF5D30D6-9DE4-4CF9-BD25-EBB5E1A5534E}" srcOrd="9" destOrd="0" presId="urn:microsoft.com/office/officeart/2005/8/layout/vProcess5"/>
    <dgm:cxn modelId="{65BB15F4-3028-49B7-BD13-8E62210EEEBC}" type="presParOf" srcId="{14C6AA48-FF59-4F5D-BCDA-B250F09C4305}" destId="{8981D6D2-010D-4124-8EF2-BF6B256034A2}" srcOrd="10" destOrd="0" presId="urn:microsoft.com/office/officeart/2005/8/layout/vProcess5"/>
    <dgm:cxn modelId="{D4316FFC-B570-4680-BF13-3C1C6C11B150}" type="presParOf" srcId="{14C6AA48-FF59-4F5D-BCDA-B250F09C4305}" destId="{63C1A8E4-079A-490E-8D36-79D3C0323FF6}" srcOrd="11" destOrd="0" presId="urn:microsoft.com/office/officeart/2005/8/layout/vProcess5"/>
    <dgm:cxn modelId="{4FC605A1-D04F-47EC-87BD-DD616BBF231E}" type="presParOf" srcId="{14C6AA48-FF59-4F5D-BCDA-B250F09C4305}" destId="{809DD140-3034-484B-9AA7-28DF3D788734}" srcOrd="12" destOrd="0" presId="urn:microsoft.com/office/officeart/2005/8/layout/vProcess5"/>
    <dgm:cxn modelId="{6D80823D-FC0F-4C53-953F-75E21A85006B}" type="presParOf" srcId="{14C6AA48-FF59-4F5D-BCDA-B250F09C4305}" destId="{32B9E938-538D-42C3-BE85-CF9CA405596D}" srcOrd="13" destOrd="0" presId="urn:microsoft.com/office/officeart/2005/8/layout/vProcess5"/>
    <dgm:cxn modelId="{8BE9E6FC-E1AD-4A43-823F-A9C3E6B9F89C}" type="presParOf" srcId="{14C6AA48-FF59-4F5D-BCDA-B250F09C4305}" destId="{651FE4D5-1C3E-4A09-9F32-200D9645F546}"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A41B2E-A36A-4367-AE9A-204CD1DDCCDD}"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4B92C463-C030-424C-9BF4-D5A57E2B849D}">
      <dgm:prSet phldrT="[Text]" custT="1"/>
      <dgm:spPr/>
      <dgm:t>
        <a:bodyPr/>
        <a:lstStyle/>
        <a:p>
          <a:r>
            <a:rPr lang="en-US" sz="1400" b="1" dirty="0" smtClean="0"/>
            <a:t>Step 6. </a:t>
          </a:r>
        </a:p>
        <a:p>
          <a:r>
            <a:rPr lang="en-US" sz="1400" b="1" dirty="0" smtClean="0"/>
            <a:t>- Identify Specifically Designed Instruction and Include Related Services</a:t>
          </a:r>
        </a:p>
        <a:p>
          <a:r>
            <a:rPr lang="en-US" sz="1400" b="1" dirty="0" smtClean="0"/>
            <a:t>- Identify the instruction and classroom assessment Accommodations and Program Modifications to Provide Access and Progress in the General Curriculum</a:t>
          </a:r>
        </a:p>
        <a:p>
          <a:r>
            <a:rPr lang="en-US" sz="1400" b="1" dirty="0" smtClean="0"/>
            <a:t>- Identify Assistive Technology devices and services need for instructions or assessment</a:t>
          </a:r>
        </a:p>
        <a:p>
          <a:r>
            <a:rPr lang="en-US" sz="1400" b="1" dirty="0" smtClean="0"/>
            <a:t>- Determine Accommodations for State and Local Assessment</a:t>
          </a:r>
          <a:br>
            <a:rPr lang="en-US" sz="1400" b="1" dirty="0" smtClean="0"/>
          </a:br>
          <a:endParaRPr lang="en-US" sz="1400" b="0" dirty="0"/>
        </a:p>
      </dgm:t>
      <dgm:extLst>
        <a:ext uri="{E40237B7-FDA0-4F09-8148-C483321AD2D9}">
          <dgm14:cNvPr xmlns:dgm14="http://schemas.microsoft.com/office/drawing/2010/diagram" id="0" name="" descr="Step 6. &#10;- Identify Specifically Designed Instruction and Include Related Services&#10;- Identify the instruction and classroom assessment Accommodations and Program Modifications to Provide Access and Progress in the General Curriculum&#10;- Identify Assistive Technology devices and services need for instructions or assessment&#10;- Determine Accommodations for State and Local Assessment&#10;&#10;"/>
        </a:ext>
      </dgm:extLst>
    </dgm:pt>
    <dgm:pt modelId="{FB8E69C2-FA2C-4C92-B495-41159F16FDB4}" type="parTrans" cxnId="{D2377E8D-E553-42C7-9674-B5B24BC6C357}">
      <dgm:prSet/>
      <dgm:spPr/>
      <dgm:t>
        <a:bodyPr/>
        <a:lstStyle/>
        <a:p>
          <a:endParaRPr lang="en-US"/>
        </a:p>
      </dgm:t>
    </dgm:pt>
    <dgm:pt modelId="{3FCF155B-ED5B-4860-8BB4-331A2FF24E1C}" type="sibTrans" cxnId="{D2377E8D-E553-42C7-9674-B5B24BC6C357}">
      <dgm:prSet/>
      <dgm:spPr/>
      <dgm:t>
        <a:bodyPr/>
        <a:lstStyle/>
        <a:p>
          <a:endParaRPr lang="en-US"/>
        </a:p>
      </dgm:t>
    </dgm:pt>
    <dgm:pt modelId="{40ADEAB0-5510-496D-BE8E-91B3D6F64584}">
      <dgm:prSet phldrT="[Text]" custT="1"/>
      <dgm:spPr/>
      <dgm:t>
        <a:bodyPr/>
        <a:lstStyle/>
        <a:p>
          <a:r>
            <a:rPr lang="en-US" sz="1400" b="0" dirty="0" smtClean="0"/>
            <a:t>Example of </a:t>
          </a:r>
          <a:r>
            <a:rPr lang="en-US" sz="1400" b="1" dirty="0" smtClean="0"/>
            <a:t>Specially designed instruction:</a:t>
          </a:r>
          <a:r>
            <a:rPr lang="en-US" sz="1400" dirty="0" smtClean="0"/>
            <a:t> </a:t>
          </a:r>
        </a:p>
        <a:p>
          <a:r>
            <a:rPr lang="en-US" sz="1400" dirty="0" smtClean="0"/>
            <a:t>Supplemental systematic intensive small, group instruction using evidence based reading strategies for informational text and vocabulary. 1.5 hours per day/5 days per week/4 weeks per month</a:t>
          </a:r>
          <a:endParaRPr lang="en-US" sz="1400" b="0" dirty="0"/>
        </a:p>
      </dgm:t>
      <dgm:extLst>
        <a:ext uri="{E40237B7-FDA0-4F09-8148-C483321AD2D9}">
          <dgm14:cNvPr xmlns:dgm14="http://schemas.microsoft.com/office/drawing/2010/diagram" id="0" name="" descr="Example of Specially designed instruction: &#10;Supplemental systematic intensive small, group instruction using evidence based reading strategies for informational text and vocabulary. 1.5 hours per day/5 days per week/4 weeks per month&#10;"/>
        </a:ext>
      </dgm:extLst>
    </dgm:pt>
    <dgm:pt modelId="{0DBDF331-A585-4EB5-881C-7E4BD5DD54AA}" type="parTrans" cxnId="{99B89B31-DBFB-46A7-8526-1D38B10B5249}">
      <dgm:prSet/>
      <dgm:spPr/>
      <dgm:t>
        <a:bodyPr/>
        <a:lstStyle/>
        <a:p>
          <a:endParaRPr lang="en-US"/>
        </a:p>
      </dgm:t>
    </dgm:pt>
    <dgm:pt modelId="{D5978BD2-C2F7-4AC3-A096-69EE30301933}" type="sibTrans" cxnId="{99B89B31-DBFB-46A7-8526-1D38B10B5249}">
      <dgm:prSet/>
      <dgm:spPr/>
      <dgm:t>
        <a:bodyPr/>
        <a:lstStyle/>
        <a:p>
          <a:endParaRPr lang="en-US"/>
        </a:p>
      </dgm:t>
    </dgm:pt>
    <dgm:pt modelId="{14C6AA48-FF59-4F5D-BCDA-B250F09C4305}" type="pres">
      <dgm:prSet presAssocID="{3EA41B2E-A36A-4367-AE9A-204CD1DDCCDD}" presName="outerComposite" presStyleCnt="0">
        <dgm:presLayoutVars>
          <dgm:chMax val="5"/>
          <dgm:dir/>
          <dgm:resizeHandles val="exact"/>
        </dgm:presLayoutVars>
      </dgm:prSet>
      <dgm:spPr/>
      <dgm:t>
        <a:bodyPr/>
        <a:lstStyle/>
        <a:p>
          <a:endParaRPr lang="en-US"/>
        </a:p>
      </dgm:t>
    </dgm:pt>
    <dgm:pt modelId="{9C139F09-4DCD-4F7B-BB56-CB92AEECA4ED}" type="pres">
      <dgm:prSet presAssocID="{3EA41B2E-A36A-4367-AE9A-204CD1DDCCDD}" presName="dummyMaxCanvas" presStyleCnt="0">
        <dgm:presLayoutVars/>
      </dgm:prSet>
      <dgm:spPr/>
    </dgm:pt>
    <dgm:pt modelId="{B9AB96C5-52A0-42EA-8BB3-35762C108BC1}" type="pres">
      <dgm:prSet presAssocID="{3EA41B2E-A36A-4367-AE9A-204CD1DDCCDD}" presName="TwoNodes_1" presStyleLbl="node1" presStyleIdx="0" presStyleCnt="2">
        <dgm:presLayoutVars>
          <dgm:bulletEnabled val="1"/>
        </dgm:presLayoutVars>
      </dgm:prSet>
      <dgm:spPr/>
      <dgm:t>
        <a:bodyPr/>
        <a:lstStyle/>
        <a:p>
          <a:endParaRPr lang="en-US"/>
        </a:p>
      </dgm:t>
    </dgm:pt>
    <dgm:pt modelId="{33CAB167-2BBF-4EDD-85AE-ABB3733AA4DC}" type="pres">
      <dgm:prSet presAssocID="{3EA41B2E-A36A-4367-AE9A-204CD1DDCCDD}" presName="TwoNodes_2" presStyleLbl="node1" presStyleIdx="1" presStyleCnt="2" custLinFactNeighborX="10148" custLinFactNeighborY="-3396">
        <dgm:presLayoutVars>
          <dgm:bulletEnabled val="1"/>
        </dgm:presLayoutVars>
      </dgm:prSet>
      <dgm:spPr/>
      <dgm:t>
        <a:bodyPr/>
        <a:lstStyle/>
        <a:p>
          <a:endParaRPr lang="en-US"/>
        </a:p>
      </dgm:t>
    </dgm:pt>
    <dgm:pt modelId="{4262ED5E-34EB-4825-831B-63676B22BD74}" type="pres">
      <dgm:prSet presAssocID="{3EA41B2E-A36A-4367-AE9A-204CD1DDCCDD}" presName="TwoConn_1-2" presStyleLbl="fgAccFollowNode1" presStyleIdx="0" presStyleCnt="1">
        <dgm:presLayoutVars>
          <dgm:bulletEnabled val="1"/>
        </dgm:presLayoutVars>
      </dgm:prSet>
      <dgm:spPr/>
      <dgm:t>
        <a:bodyPr/>
        <a:lstStyle/>
        <a:p>
          <a:endParaRPr lang="en-US"/>
        </a:p>
      </dgm:t>
    </dgm:pt>
    <dgm:pt modelId="{024AF8D8-2E2E-4E63-B066-3295851396DF}" type="pres">
      <dgm:prSet presAssocID="{3EA41B2E-A36A-4367-AE9A-204CD1DDCCDD}" presName="TwoNodes_1_text" presStyleLbl="node1" presStyleIdx="1" presStyleCnt="2">
        <dgm:presLayoutVars>
          <dgm:bulletEnabled val="1"/>
        </dgm:presLayoutVars>
      </dgm:prSet>
      <dgm:spPr/>
      <dgm:t>
        <a:bodyPr/>
        <a:lstStyle/>
        <a:p>
          <a:endParaRPr lang="en-US"/>
        </a:p>
      </dgm:t>
    </dgm:pt>
    <dgm:pt modelId="{F9B44408-1B6A-4636-8947-C50059182E80}" type="pres">
      <dgm:prSet presAssocID="{3EA41B2E-A36A-4367-AE9A-204CD1DDCCDD}" presName="TwoNodes_2_text" presStyleLbl="node1" presStyleIdx="1" presStyleCnt="2">
        <dgm:presLayoutVars>
          <dgm:bulletEnabled val="1"/>
        </dgm:presLayoutVars>
      </dgm:prSet>
      <dgm:spPr/>
      <dgm:t>
        <a:bodyPr/>
        <a:lstStyle/>
        <a:p>
          <a:endParaRPr lang="en-US"/>
        </a:p>
      </dgm:t>
    </dgm:pt>
  </dgm:ptLst>
  <dgm:cxnLst>
    <dgm:cxn modelId="{1CF6423B-AD4A-4350-AC99-E4627C89BC14}" type="presOf" srcId="{4B92C463-C030-424C-9BF4-D5A57E2B849D}" destId="{024AF8D8-2E2E-4E63-B066-3295851396DF}" srcOrd="1" destOrd="0" presId="urn:microsoft.com/office/officeart/2005/8/layout/vProcess5"/>
    <dgm:cxn modelId="{99B89B31-DBFB-46A7-8526-1D38B10B5249}" srcId="{3EA41B2E-A36A-4367-AE9A-204CD1DDCCDD}" destId="{40ADEAB0-5510-496D-BE8E-91B3D6F64584}" srcOrd="1" destOrd="0" parTransId="{0DBDF331-A585-4EB5-881C-7E4BD5DD54AA}" sibTransId="{D5978BD2-C2F7-4AC3-A096-69EE30301933}"/>
    <dgm:cxn modelId="{276E14A9-FE75-4DF4-826D-246743C82B6C}" type="presOf" srcId="{40ADEAB0-5510-496D-BE8E-91B3D6F64584}" destId="{F9B44408-1B6A-4636-8947-C50059182E80}" srcOrd="1" destOrd="0" presId="urn:microsoft.com/office/officeart/2005/8/layout/vProcess5"/>
    <dgm:cxn modelId="{7F5D40BA-D4FA-4985-A375-9BA6F86A801C}" type="presOf" srcId="{3EA41B2E-A36A-4367-AE9A-204CD1DDCCDD}" destId="{14C6AA48-FF59-4F5D-BCDA-B250F09C4305}" srcOrd="0" destOrd="0" presId="urn:microsoft.com/office/officeart/2005/8/layout/vProcess5"/>
    <dgm:cxn modelId="{08C17EEA-AAA8-4784-BE77-561E2B30025A}" type="presOf" srcId="{40ADEAB0-5510-496D-BE8E-91B3D6F64584}" destId="{33CAB167-2BBF-4EDD-85AE-ABB3733AA4DC}" srcOrd="0" destOrd="0" presId="urn:microsoft.com/office/officeart/2005/8/layout/vProcess5"/>
    <dgm:cxn modelId="{D2377E8D-E553-42C7-9674-B5B24BC6C357}" srcId="{3EA41B2E-A36A-4367-AE9A-204CD1DDCCDD}" destId="{4B92C463-C030-424C-9BF4-D5A57E2B849D}" srcOrd="0" destOrd="0" parTransId="{FB8E69C2-FA2C-4C92-B495-41159F16FDB4}" sibTransId="{3FCF155B-ED5B-4860-8BB4-331A2FF24E1C}"/>
    <dgm:cxn modelId="{CABBFF5A-D0DD-4D4F-B3BD-ED9380A41957}" type="presOf" srcId="{4B92C463-C030-424C-9BF4-D5A57E2B849D}" destId="{B9AB96C5-52A0-42EA-8BB3-35762C108BC1}" srcOrd="0" destOrd="0" presId="urn:microsoft.com/office/officeart/2005/8/layout/vProcess5"/>
    <dgm:cxn modelId="{527F3454-5D08-438F-899C-7E18F024BA4D}" type="presOf" srcId="{3FCF155B-ED5B-4860-8BB4-331A2FF24E1C}" destId="{4262ED5E-34EB-4825-831B-63676B22BD74}" srcOrd="0" destOrd="0" presId="urn:microsoft.com/office/officeart/2005/8/layout/vProcess5"/>
    <dgm:cxn modelId="{9BC8A569-381C-4BC7-B85F-C65E38288039}" type="presParOf" srcId="{14C6AA48-FF59-4F5D-BCDA-B250F09C4305}" destId="{9C139F09-4DCD-4F7B-BB56-CB92AEECA4ED}" srcOrd="0" destOrd="0" presId="urn:microsoft.com/office/officeart/2005/8/layout/vProcess5"/>
    <dgm:cxn modelId="{2226EF6E-7A43-4496-812E-238D7B70FF38}" type="presParOf" srcId="{14C6AA48-FF59-4F5D-BCDA-B250F09C4305}" destId="{B9AB96C5-52A0-42EA-8BB3-35762C108BC1}" srcOrd="1" destOrd="0" presId="urn:microsoft.com/office/officeart/2005/8/layout/vProcess5"/>
    <dgm:cxn modelId="{65CA515E-B01E-4C21-96FA-FD8CCAAB0075}" type="presParOf" srcId="{14C6AA48-FF59-4F5D-BCDA-B250F09C4305}" destId="{33CAB167-2BBF-4EDD-85AE-ABB3733AA4DC}" srcOrd="2" destOrd="0" presId="urn:microsoft.com/office/officeart/2005/8/layout/vProcess5"/>
    <dgm:cxn modelId="{7805C1F4-86B9-4AC4-BEE7-C603157B03C7}" type="presParOf" srcId="{14C6AA48-FF59-4F5D-BCDA-B250F09C4305}" destId="{4262ED5E-34EB-4825-831B-63676B22BD74}" srcOrd="3" destOrd="0" presId="urn:microsoft.com/office/officeart/2005/8/layout/vProcess5"/>
    <dgm:cxn modelId="{DE71D7E3-6D74-4B8E-B5BF-411E2E95A0BF}" type="presParOf" srcId="{14C6AA48-FF59-4F5D-BCDA-B250F09C4305}" destId="{024AF8D8-2E2E-4E63-B066-3295851396DF}" srcOrd="4" destOrd="0" presId="urn:microsoft.com/office/officeart/2005/8/layout/vProcess5"/>
    <dgm:cxn modelId="{47D9B1B3-9400-4E55-89F7-0F20A4FC15A4}" type="presParOf" srcId="{14C6AA48-FF59-4F5D-BCDA-B250F09C4305}" destId="{F9B44408-1B6A-4636-8947-C50059182E80}"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55A35B-8228-4FD6-BF3D-32C6E4566C95}" type="datetimeFigureOut">
              <a:rPr lang="en-US" smtClean="0"/>
              <a:t>7/10/2017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98008F-DB08-4554-A422-21F93A4BCC90}" type="slidenum">
              <a:rPr lang="en-US" smtClean="0"/>
              <a:t>‹#›</a:t>
            </a:fld>
            <a:endParaRPr lang="en-US"/>
          </a:p>
        </p:txBody>
      </p:sp>
    </p:spTree>
    <p:extLst>
      <p:ext uri="{BB962C8B-B14F-4D97-AF65-F5344CB8AC3E}">
        <p14:creationId xmlns:p14="http://schemas.microsoft.com/office/powerpoint/2010/main" val="3871882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Share 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5D29E6E-E8DF-4607-8176-6E8152442002}"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430239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None/>
              <a:defRPr/>
            </a:pPr>
            <a:endParaRPr lang="en-US" dirty="0" smtClean="0"/>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015CC356-F3FB-4EFF-8CC6-CE45B8A6F079}"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163182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CC356-F3FB-4EFF-8CC6-CE45B8A6F079}"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013449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ea typeface="+mn-ea"/>
              </a:rPr>
              <a:t>Data-Based Individualization </a:t>
            </a:r>
            <a:r>
              <a:rPr lang="en-US" sz="1200" dirty="0" smtClean="0">
                <a:ea typeface="+mn-ea"/>
              </a:rPr>
              <a:t>(DBI): A systematic method for using data to determine </a:t>
            </a:r>
            <a:r>
              <a:rPr lang="en-US" sz="1200" i="1" dirty="0" smtClean="0">
                <a:ea typeface="+mn-ea"/>
              </a:rPr>
              <a:t>when and how </a:t>
            </a:r>
            <a:r>
              <a:rPr lang="en-US" sz="1200" dirty="0" smtClean="0">
                <a:ea typeface="+mn-ea"/>
              </a:rPr>
              <a:t>to provide more intensive intervention: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DBI Assumptions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Students with disabilities who require special education need specially designed instruction to progress toward standards.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data-driven, systematized approach can help educators develop programs likely to yield success for students with intensive needs (including those with and without disabilities).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ea typeface="+mn-ea"/>
            </a:endParaRPr>
          </a:p>
          <a:p>
            <a:endParaRPr lang="en-US" dirty="0"/>
          </a:p>
        </p:txBody>
      </p:sp>
      <p:sp>
        <p:nvSpPr>
          <p:cNvPr id="4" name="Slide Number Placeholder 3"/>
          <p:cNvSpPr>
            <a:spLocks noGrp="1"/>
          </p:cNvSpPr>
          <p:nvPr>
            <p:ph type="sldNum" sz="quarter" idx="10"/>
          </p:nvPr>
        </p:nvSpPr>
        <p:spPr/>
        <p:txBody>
          <a:bodyPr/>
          <a:lstStyle/>
          <a:p>
            <a:fld id="{015CC356-F3FB-4EFF-8CC6-CE45B8A6F079}"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03315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5CC356-F3FB-4EFF-8CC6-CE45B8A6F079}"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468315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Lifelock</a:t>
            </a:r>
            <a:r>
              <a:rPr lang="en-US" dirty="0" smtClean="0"/>
              <a:t> TV commercial where </a:t>
            </a:r>
            <a:r>
              <a:rPr lang="en-US" smtClean="0"/>
              <a:t>they highlight </a:t>
            </a:r>
            <a:endParaRPr lang="en-US" dirty="0" smtClean="0"/>
          </a:p>
          <a:p>
            <a:endParaRPr lang="en-US" dirty="0"/>
          </a:p>
        </p:txBody>
      </p:sp>
      <p:sp>
        <p:nvSpPr>
          <p:cNvPr id="4" name="Slide Number Placeholder 3"/>
          <p:cNvSpPr>
            <a:spLocks noGrp="1"/>
          </p:cNvSpPr>
          <p:nvPr>
            <p:ph type="sldNum" sz="quarter" idx="10"/>
          </p:nvPr>
        </p:nvSpPr>
        <p:spPr/>
        <p:txBody>
          <a:bodyPr/>
          <a:lstStyle/>
          <a:p>
            <a:fld id="{015CC356-F3FB-4EFF-8CC6-CE45B8A6F079}" type="slidenum">
              <a:rPr lang="en-US" smtClean="0"/>
              <a:t>26</a:t>
            </a:fld>
            <a:endParaRPr lang="en-US"/>
          </a:p>
        </p:txBody>
      </p:sp>
    </p:spTree>
    <p:extLst>
      <p:ext uri="{BB962C8B-B14F-4D97-AF65-F5344CB8AC3E}">
        <p14:creationId xmlns:p14="http://schemas.microsoft.com/office/powerpoint/2010/main" val="2467143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CC356-F3FB-4EFF-8CC6-CE45B8A6F079}" type="slidenum">
              <a:rPr lang="en-US" smtClean="0"/>
              <a:t>32</a:t>
            </a:fld>
            <a:endParaRPr lang="en-US"/>
          </a:p>
        </p:txBody>
      </p:sp>
    </p:spTree>
    <p:extLst>
      <p:ext uri="{BB962C8B-B14F-4D97-AF65-F5344CB8AC3E}">
        <p14:creationId xmlns:p14="http://schemas.microsoft.com/office/powerpoint/2010/main" val="1424117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D29E6E-E8DF-4607-8176-6E8152442002}" type="slidenum">
              <a:rPr lang="en-US" smtClean="0"/>
              <a:t>37</a:t>
            </a:fld>
            <a:endParaRPr lang="en-US"/>
          </a:p>
        </p:txBody>
      </p:sp>
    </p:spTree>
    <p:extLst>
      <p:ext uri="{BB962C8B-B14F-4D97-AF65-F5344CB8AC3E}">
        <p14:creationId xmlns:p14="http://schemas.microsoft.com/office/powerpoint/2010/main" val="3902557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srgbClr val="000000"/>
                </a:solidFill>
              </a:rPr>
              <a:pPr/>
              <a:t>38</a:t>
            </a:fld>
            <a:endParaRPr lang="en-US" dirty="0">
              <a:solidFill>
                <a:srgbClr val="000000"/>
              </a:solidFill>
            </a:endParaRPr>
          </a:p>
        </p:txBody>
      </p:sp>
    </p:spTree>
    <p:extLst>
      <p:ext uri="{BB962C8B-B14F-4D97-AF65-F5344CB8AC3E}">
        <p14:creationId xmlns:p14="http://schemas.microsoft.com/office/powerpoint/2010/main" val="3550483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515094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Share 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5D29E6E-E8DF-4607-8176-6E815244200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903446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xfrm>
            <a:off x="576263" y="4422775"/>
            <a:ext cx="5810250" cy="4313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0363FF0-160B-49AB-BB9D-AF8C6F7219AD}" type="slidenum">
              <a:rPr lang="en-US" altLang="en-US">
                <a:solidFill>
                  <a:srgbClr val="000000"/>
                </a:solidFill>
                <a:cs typeface="Arial" panose="020B0604020202020204" pitchFamily="34" charset="0"/>
              </a:rPr>
              <a:pPr>
                <a:spcBef>
                  <a:spcPct val="0"/>
                </a:spcBef>
              </a:pPr>
              <a:t>11</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682717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Share 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5D29E6E-E8DF-4607-8176-6E8152442002}" type="slidenum">
              <a:rPr lang="en-US" smtClean="0"/>
              <a:t>13</a:t>
            </a:fld>
            <a:endParaRPr lang="en-US"/>
          </a:p>
        </p:txBody>
      </p:sp>
    </p:spTree>
    <p:extLst>
      <p:ext uri="{BB962C8B-B14F-4D97-AF65-F5344CB8AC3E}">
        <p14:creationId xmlns:p14="http://schemas.microsoft.com/office/powerpoint/2010/main" val="3358122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intensive</a:t>
            </a:r>
            <a:r>
              <a:rPr lang="en-US" baseline="0" dirty="0" smtClean="0"/>
              <a:t> intervention is important</a:t>
            </a:r>
          </a:p>
          <a:p>
            <a:r>
              <a:rPr lang="en-US" baseline="0" dirty="0" smtClean="0"/>
              <a:t>What intensive intervention looks like through the DBI process</a:t>
            </a:r>
          </a:p>
          <a:p>
            <a:r>
              <a:rPr lang="en-US" baseline="0" dirty="0" smtClean="0"/>
              <a:t>Considerations for implementation</a:t>
            </a:r>
          </a:p>
          <a:p>
            <a:r>
              <a:rPr lang="en-US" baseline="0" dirty="0" smtClean="0"/>
              <a:t>Resources</a:t>
            </a:r>
            <a:endParaRPr lang="en-US" dirty="0"/>
          </a:p>
        </p:txBody>
      </p:sp>
      <p:sp>
        <p:nvSpPr>
          <p:cNvPr id="4" name="Slide Number Placeholder 3"/>
          <p:cNvSpPr>
            <a:spLocks noGrp="1"/>
          </p:cNvSpPr>
          <p:nvPr>
            <p:ph type="sldNum" sz="quarter" idx="10"/>
          </p:nvPr>
        </p:nvSpPr>
        <p:spPr/>
        <p:txBody>
          <a:bodyPr/>
          <a:lstStyle/>
          <a:p>
            <a:fld id="{015CC356-F3FB-4EFF-8CC6-CE45B8A6F079}"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813781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CC356-F3FB-4EFF-8CC6-CE45B8A6F079}"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96025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Slide Number Placeholder 3"/>
          <p:cNvSpPr>
            <a:spLocks noGrp="1"/>
          </p:cNvSpPr>
          <p:nvPr>
            <p:ph type="sldNum" sz="quarter" idx="10"/>
          </p:nvPr>
        </p:nvSpPr>
        <p:spPr/>
        <p:txBody>
          <a:bodyPr/>
          <a:lstStyle/>
          <a:p>
            <a:fld id="{E5D29E6E-E8DF-4607-8176-6E8152442002}"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28823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xfrm>
            <a:off x="381000" y="685800"/>
            <a:ext cx="6096000" cy="3429000"/>
          </a:xfrm>
          <a:ln/>
        </p:spPr>
      </p:sp>
      <p:sp>
        <p:nvSpPr>
          <p:cNvPr id="91139" name="Slide Number Placeholder 3"/>
          <p:cNvSpPr>
            <a:spLocks noGrp="1"/>
          </p:cNvSpPr>
          <p:nvPr>
            <p:ph type="sldNum" sz="quarter" idx="5"/>
          </p:nvPr>
        </p:nvSpPr>
        <p:spPr>
          <a:noFill/>
        </p:spPr>
        <p:txBody>
          <a:bodyPr/>
          <a:lstStyle/>
          <a:p>
            <a:fld id="{78E91393-7C62-4878-95C0-74998B024367}" type="slidenum">
              <a:rPr lang="en-US" smtClean="0">
                <a:solidFill>
                  <a:prstClr val="black"/>
                </a:solidFill>
                <a:latin typeface="Arial" charset="0"/>
                <a:ea typeface="ＭＳ Ｐゴシック"/>
                <a:cs typeface="ＭＳ Ｐゴシック"/>
              </a:rPr>
              <a:pPr/>
              <a:t>20</a:t>
            </a:fld>
            <a:endParaRPr lang="en-US" dirty="0" smtClean="0">
              <a:solidFill>
                <a:prstClr val="black"/>
              </a:solidFill>
              <a:latin typeface="Arial" charset="0"/>
              <a:ea typeface="ＭＳ Ｐゴシック"/>
              <a:cs typeface="ＭＳ Ｐゴシック"/>
            </a:endParaRPr>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48539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Slide Number Placeholder 3"/>
          <p:cNvSpPr>
            <a:spLocks noGrp="1"/>
          </p:cNvSpPr>
          <p:nvPr>
            <p:ph type="sldNum" sz="quarter" idx="10"/>
          </p:nvPr>
        </p:nvSpPr>
        <p:spPr/>
        <p:txBody>
          <a:bodyPr/>
          <a:lstStyle/>
          <a:p>
            <a:fld id="{8D836AF3-CC6A-EB40-95BA-82A4417E5055}" type="slidenum">
              <a:rPr lang="en-US" smtClean="0">
                <a:solidFill>
                  <a:prstClr val="black"/>
                </a:solidFill>
              </a:rPr>
              <a:pPr/>
              <a:t>21</a:t>
            </a:fld>
            <a:endParaRPr lang="en-US" dirty="0">
              <a:solidFill>
                <a:prstClr val="black"/>
              </a:solidFill>
            </a:endParaRPr>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16042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0" y="3382860"/>
            <a:ext cx="12192000" cy="34751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36993"/>
            <a:ext cx="12192000" cy="3419856"/>
          </a:xfrm>
          <a:prstGeom prst="rect">
            <a:avLst/>
          </a:prstGeom>
          <a:solidFill>
            <a:srgbClr val="7E9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userDrawn="1"/>
        </p:nvSpPr>
        <p:spPr>
          <a:xfrm>
            <a:off x="539560" y="3378035"/>
            <a:ext cx="11082528" cy="3034229"/>
          </a:xfrm>
          <a:prstGeom prst="rect">
            <a:avLst/>
          </a:prstGeom>
          <a:solidFill>
            <a:schemeClr val="bg1"/>
          </a:solidFill>
          <a:ln>
            <a:noFill/>
          </a:ln>
        </p:spPr>
        <p:txBody>
          <a:bodyPr vert="horz" lIns="91440" tIns="45720" rIns="91440" bIns="45720" rtlCol="0" anchor="t">
            <a:normAutofit/>
          </a:bodyPr>
          <a:lstStyle>
            <a:lvl1pPr algn="ctr" defTabSz="914400" rtl="0" eaLnBrk="1" latinLnBrk="0" hangingPunct="1">
              <a:lnSpc>
                <a:spcPct val="90000"/>
              </a:lnSpc>
              <a:spcBef>
                <a:spcPct val="0"/>
              </a:spcBef>
              <a:buNone/>
              <a:defRPr sz="6000" b="1" i="0" kern="1200">
                <a:solidFill>
                  <a:schemeClr val="tx1"/>
                </a:solidFill>
                <a:latin typeface="Arial" panose="020B0604020202020204" pitchFamily="34" charset="0"/>
                <a:ea typeface="+mj-ea"/>
                <a:cs typeface="Arial" panose="020B0604020202020204" pitchFamily="34" charset="0"/>
              </a:defRPr>
            </a:lvl1pPr>
          </a:lstStyle>
          <a:p>
            <a:pPr algn="l"/>
            <a:endParaRPr lang="en-US" sz="2800" dirty="0"/>
          </a:p>
        </p:txBody>
      </p:sp>
      <p:grpSp>
        <p:nvGrpSpPr>
          <p:cNvPr id="26" name="Group 25"/>
          <p:cNvGrpSpPr/>
          <p:nvPr userDrawn="1"/>
        </p:nvGrpSpPr>
        <p:grpSpPr>
          <a:xfrm>
            <a:off x="6815468" y="5429892"/>
            <a:ext cx="4806926" cy="940126"/>
            <a:chOff x="6815468" y="5429892"/>
            <a:chExt cx="4806926" cy="940126"/>
          </a:xfrm>
        </p:grpSpPr>
        <p:sp>
          <p:nvSpPr>
            <p:cNvPr id="14" name="TextBox 13" descr="2017 Leadership Conference logo"/>
            <p:cNvSpPr txBox="1"/>
            <p:nvPr userDrawn="1"/>
          </p:nvSpPr>
          <p:spPr>
            <a:xfrm>
              <a:off x="6815468" y="5677927"/>
              <a:ext cx="4013083" cy="369332"/>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2017 LEADERSHIP</a:t>
              </a:r>
              <a:r>
                <a:rPr lang="en-US" sz="1800" b="1" baseline="0" dirty="0">
                  <a:latin typeface="Arial" panose="020B0604020202020204" pitchFamily="34" charset="0"/>
                  <a:cs typeface="Arial" panose="020B0604020202020204" pitchFamily="34" charset="0"/>
                </a:rPr>
                <a:t> CONFERENCE</a:t>
              </a:r>
              <a:endParaRPr lang="en-US" sz="1800" b="1" dirty="0">
                <a:latin typeface="Arial" panose="020B0604020202020204" pitchFamily="34" charset="0"/>
                <a:cs typeface="Arial" panose="020B0604020202020204" pitchFamily="34" charset="0"/>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6067" y="5429892"/>
              <a:ext cx="886327" cy="940126"/>
            </a:xfrm>
            <a:prstGeom prst="rect">
              <a:avLst/>
            </a:prstGeom>
          </p:spPr>
        </p:pic>
      </p:grpSp>
      <p:sp>
        <p:nvSpPr>
          <p:cNvPr id="16" name="Slide Number Placeholder 5"/>
          <p:cNvSpPr txBox="1">
            <a:spLocks/>
          </p:cNvSpPr>
          <p:nvPr userDrawn="1"/>
        </p:nvSpPr>
        <p:spPr>
          <a:xfrm>
            <a:off x="1906161" y="6004893"/>
            <a:ext cx="369416"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Rectangle 16"/>
          <p:cNvSpPr/>
          <p:nvPr userDrawn="1"/>
        </p:nvSpPr>
        <p:spPr>
          <a:xfrm>
            <a:off x="555373" y="3382862"/>
            <a:ext cx="11081254" cy="2987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554736" y="479729"/>
            <a:ext cx="11082528" cy="2898306"/>
          </a:xfrm>
          <a:prstGeom prst="rect">
            <a:avLst/>
          </a:prstGeom>
          <a:solidFill>
            <a:srgbClr val="2140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p:cNvSpPr>
            <a:spLocks noGrp="1"/>
          </p:cNvSpPr>
          <p:nvPr>
            <p:ph type="ctrTitle"/>
          </p:nvPr>
        </p:nvSpPr>
        <p:spPr>
          <a:xfrm>
            <a:off x="562939" y="479729"/>
            <a:ext cx="11073687" cy="2899602"/>
          </a:xfrm>
        </p:spPr>
        <p:txBody>
          <a:bodyPr anchor="b"/>
          <a:lstStyle>
            <a:lvl1pPr algn="l">
              <a:defRPr sz="6000" b="1" baseline="0">
                <a:solidFill>
                  <a:schemeClr val="bg1"/>
                </a:solidFill>
              </a:defRPr>
            </a:lvl1pPr>
          </a:lstStyle>
          <a:p>
            <a:endParaRPr lang="en-US" dirty="0"/>
          </a:p>
        </p:txBody>
      </p:sp>
      <p:sp>
        <p:nvSpPr>
          <p:cNvPr id="33" name="Subtitle 2"/>
          <p:cNvSpPr>
            <a:spLocks noGrp="1"/>
          </p:cNvSpPr>
          <p:nvPr>
            <p:ph type="subTitle" idx="1" hasCustomPrompt="1"/>
          </p:nvPr>
        </p:nvSpPr>
        <p:spPr>
          <a:xfrm>
            <a:off x="554736" y="3395723"/>
            <a:ext cx="11067352" cy="203375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add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		</a:t>
            </a:r>
          </a:p>
          <a:p>
            <a:r>
              <a:rPr lang="en-US" dirty="0" smtClean="0"/>
              <a:t> </a:t>
            </a:r>
            <a:endParaRPr lang="en-US" dirty="0"/>
          </a:p>
        </p:txBody>
      </p:sp>
      <p:sp>
        <p:nvSpPr>
          <p:cNvPr id="36" name="Subtitle 2"/>
          <p:cNvSpPr txBox="1">
            <a:spLocks/>
          </p:cNvSpPr>
          <p:nvPr userDrawn="1"/>
        </p:nvSpPr>
        <p:spPr>
          <a:xfrm>
            <a:off x="7177912" y="3408585"/>
            <a:ext cx="4444482" cy="18284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37" name="Subtitle 2"/>
          <p:cNvSpPr txBox="1">
            <a:spLocks/>
          </p:cNvSpPr>
          <p:nvPr userDrawn="1"/>
        </p:nvSpPr>
        <p:spPr>
          <a:xfrm>
            <a:off x="7177913" y="3385979"/>
            <a:ext cx="4444482" cy="2043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61" name="Slide Number Placeholder 5"/>
          <p:cNvSpPr>
            <a:spLocks noGrp="1"/>
          </p:cNvSpPr>
          <p:nvPr>
            <p:ph type="sldNum" sz="quarter" idx="4"/>
          </p:nvPr>
        </p:nvSpPr>
        <p:spPr>
          <a:xfrm>
            <a:off x="108578" y="6454451"/>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Tree>
    <p:extLst>
      <p:ext uri="{BB962C8B-B14F-4D97-AF65-F5344CB8AC3E}">
        <p14:creationId xmlns:p14="http://schemas.microsoft.com/office/powerpoint/2010/main" val="27314531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1409A"/>
          </a:solidFill>
        </p:spPr>
        <p:txBody>
          <a:bodyPr/>
          <a:lstStyle>
            <a:lvl1pPr>
              <a:defRPr b="1">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grpSp>
        <p:nvGrpSpPr>
          <p:cNvPr id="10" name="Group 9"/>
          <p:cNvGrpSpPr/>
          <p:nvPr userDrawn="1"/>
        </p:nvGrpSpPr>
        <p:grpSpPr>
          <a:xfrm>
            <a:off x="435736" y="6115052"/>
            <a:ext cx="11633133" cy="697840"/>
            <a:chOff x="498066" y="6082045"/>
            <a:chExt cx="11570612" cy="729741"/>
          </a:xfrm>
        </p:grpSpPr>
        <p:sp>
          <p:nvSpPr>
            <p:cNvPr id="11" name="TextBox 10" descr="2017 Leadership conference logo with two decorate rainbow bars to left of the logo"/>
            <p:cNvSpPr txBox="1"/>
            <p:nvPr userDrawn="1"/>
          </p:nvSpPr>
          <p:spPr>
            <a:xfrm>
              <a:off x="6901235" y="6384520"/>
              <a:ext cx="4477566" cy="400109"/>
            </a:xfrm>
            <a:prstGeom prst="rect">
              <a:avLst/>
            </a:prstGeom>
            <a:noFill/>
          </p:spPr>
          <p:txBody>
            <a:bodyPr wrap="square" rtlCol="0">
              <a:spAutoFit/>
            </a:bodyPr>
            <a:lstStyle/>
            <a:p>
              <a:pPr algn="r"/>
              <a:r>
                <a:rPr lang="en-US" sz="2000" b="1" dirty="0" smtClean="0">
                  <a:solidFill>
                    <a:schemeClr val="tx1"/>
                  </a:solidFill>
                  <a:latin typeface="Arial" panose="020B0604020202020204" pitchFamily="34" charset="0"/>
                  <a:cs typeface="Arial" panose="020B0604020202020204" pitchFamily="34" charset="0"/>
                </a:rPr>
                <a:t>2017 LEADERSHIP</a:t>
              </a:r>
              <a:r>
                <a:rPr lang="en-US" sz="2000" b="1" baseline="0" dirty="0" smtClean="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02413" y="6082045"/>
              <a:ext cx="666265" cy="729741"/>
            </a:xfrm>
            <a:prstGeom prst="rect">
              <a:avLst/>
            </a:prstGeom>
          </p:spPr>
        </p:pic>
        <p:pic>
          <p:nvPicPr>
            <p:cNvPr id="19" name="Picture 18"/>
            <p:cNvPicPr>
              <a:picLocks noChangeAspect="1"/>
            </p:cNvPicPr>
            <p:nvPr userDrawn="1"/>
          </p:nvPicPr>
          <p:blipFill>
            <a:blip r:embed="rId3"/>
            <a:stretch>
              <a:fillRect/>
            </a:stretch>
          </p:blipFill>
          <p:spPr>
            <a:xfrm flipV="1">
              <a:off x="503174" y="6518152"/>
              <a:ext cx="6548297" cy="46561"/>
            </a:xfrm>
            <a:prstGeom prst="rect">
              <a:avLst/>
            </a:prstGeom>
          </p:spPr>
        </p:pic>
        <p:pic>
          <p:nvPicPr>
            <p:cNvPr id="20" name="Picture 19"/>
            <p:cNvPicPr>
              <a:picLocks noChangeAspect="1"/>
            </p:cNvPicPr>
            <p:nvPr userDrawn="1"/>
          </p:nvPicPr>
          <p:blipFill>
            <a:blip r:embed="rId3"/>
            <a:stretch>
              <a:fillRect/>
            </a:stretch>
          </p:blipFill>
          <p:spPr>
            <a:xfrm flipV="1">
              <a:off x="498066" y="6638486"/>
              <a:ext cx="6548297" cy="46561"/>
            </a:xfrm>
            <a:prstGeom prst="rect">
              <a:avLst/>
            </a:prstGeom>
          </p:spPr>
        </p:pic>
      </p:grpSp>
    </p:spTree>
    <p:extLst>
      <p:ext uri="{BB962C8B-B14F-4D97-AF65-F5344CB8AC3E}">
        <p14:creationId xmlns:p14="http://schemas.microsoft.com/office/powerpoint/2010/main" val="37950148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solidFill>
            <a:srgbClr val="21409A"/>
          </a:solidFill>
        </p:spPr>
        <p:txBody>
          <a:bodyPr vert="eaVert"/>
          <a:lstStyle>
            <a:lvl1pPr>
              <a:defRPr b="1">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grpSp>
        <p:nvGrpSpPr>
          <p:cNvPr id="10" name="Group 9"/>
          <p:cNvGrpSpPr/>
          <p:nvPr userDrawn="1"/>
        </p:nvGrpSpPr>
        <p:grpSpPr>
          <a:xfrm>
            <a:off x="435736" y="6115052"/>
            <a:ext cx="11633133" cy="697840"/>
            <a:chOff x="498066" y="6082045"/>
            <a:chExt cx="11570612" cy="729741"/>
          </a:xfrm>
        </p:grpSpPr>
        <p:sp>
          <p:nvSpPr>
            <p:cNvPr id="11" name="TextBox 10" descr="2017 Leadership conference logo with two decorate rainbow bars to left of the logo"/>
            <p:cNvSpPr txBox="1"/>
            <p:nvPr userDrawn="1"/>
          </p:nvSpPr>
          <p:spPr>
            <a:xfrm>
              <a:off x="6901235" y="6384520"/>
              <a:ext cx="4477566" cy="400109"/>
            </a:xfrm>
            <a:prstGeom prst="rect">
              <a:avLst/>
            </a:prstGeom>
            <a:noFill/>
          </p:spPr>
          <p:txBody>
            <a:bodyPr wrap="square" rtlCol="0">
              <a:spAutoFit/>
            </a:bodyPr>
            <a:lstStyle/>
            <a:p>
              <a:pPr algn="r"/>
              <a:r>
                <a:rPr lang="en-US" sz="2000" b="1" dirty="0" smtClean="0">
                  <a:solidFill>
                    <a:schemeClr val="tx1"/>
                  </a:solidFill>
                  <a:latin typeface="Arial" panose="020B0604020202020204" pitchFamily="34" charset="0"/>
                  <a:cs typeface="Arial" panose="020B0604020202020204" pitchFamily="34" charset="0"/>
                </a:rPr>
                <a:t>2017 LEADERSHIP</a:t>
              </a:r>
              <a:r>
                <a:rPr lang="en-US" sz="2000" b="1" baseline="0" dirty="0" smtClean="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02413" y="6082045"/>
              <a:ext cx="666265" cy="729741"/>
            </a:xfrm>
            <a:prstGeom prst="rect">
              <a:avLst/>
            </a:prstGeom>
          </p:spPr>
        </p:pic>
        <p:pic>
          <p:nvPicPr>
            <p:cNvPr id="19" name="Picture 18"/>
            <p:cNvPicPr>
              <a:picLocks noChangeAspect="1"/>
            </p:cNvPicPr>
            <p:nvPr userDrawn="1"/>
          </p:nvPicPr>
          <p:blipFill>
            <a:blip r:embed="rId3"/>
            <a:stretch>
              <a:fillRect/>
            </a:stretch>
          </p:blipFill>
          <p:spPr>
            <a:xfrm flipV="1">
              <a:off x="503174" y="6518152"/>
              <a:ext cx="6548297" cy="46561"/>
            </a:xfrm>
            <a:prstGeom prst="rect">
              <a:avLst/>
            </a:prstGeom>
          </p:spPr>
        </p:pic>
        <p:pic>
          <p:nvPicPr>
            <p:cNvPr id="20" name="Picture 19"/>
            <p:cNvPicPr>
              <a:picLocks noChangeAspect="1"/>
            </p:cNvPicPr>
            <p:nvPr userDrawn="1"/>
          </p:nvPicPr>
          <p:blipFill>
            <a:blip r:embed="rId3"/>
            <a:stretch>
              <a:fillRect/>
            </a:stretch>
          </p:blipFill>
          <p:spPr>
            <a:xfrm flipV="1">
              <a:off x="498066" y="6638486"/>
              <a:ext cx="6548297" cy="46561"/>
            </a:xfrm>
            <a:prstGeom prst="rect">
              <a:avLst/>
            </a:prstGeom>
          </p:spPr>
        </p:pic>
      </p:grpSp>
    </p:spTree>
    <p:extLst>
      <p:ext uri="{BB962C8B-B14F-4D97-AF65-F5344CB8AC3E}">
        <p14:creationId xmlns:p14="http://schemas.microsoft.com/office/powerpoint/2010/main" val="109243994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3"/>
          <p:cNvSpPr>
            <a:spLocks noGrp="1"/>
          </p:cNvSpPr>
          <p:nvPr>
            <p:ph type="sldNum" sz="quarter" idx="10"/>
          </p:nvPr>
        </p:nvSpPr>
        <p:spPr bwMode="gray">
          <a:xfrm>
            <a:off x="11673508" y="6507316"/>
            <a:ext cx="209459"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42061183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63713" y="747423"/>
            <a:ext cx="11873947" cy="5096787"/>
          </a:xfrm>
        </p:spPr>
        <p:txBody>
          <a:bodyPr/>
          <a:lstStyle/>
          <a:p>
            <a:r>
              <a:rPr lang="en-US" dirty="0" smtClean="0"/>
              <a:t>Click icon to add SmartArt graphic</a:t>
            </a:r>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a:solidFill>
                  <a:prstClr val="white">
                    <a:lumMod val="75000"/>
                  </a:prstClr>
                </a:solidFill>
              </a:rPr>
              <a:pPr algn="r"/>
              <a:t>‹#›</a:t>
            </a:fld>
            <a:endParaRPr dirty="0">
              <a:solidFill>
                <a:prstClr val="white">
                  <a:lumMod val="75000"/>
                </a:prstClr>
              </a:solidFill>
            </a:endParaRPr>
          </a:p>
        </p:txBody>
      </p:sp>
      <p:sp>
        <p:nvSpPr>
          <p:cNvPr id="3" name="Title 2"/>
          <p:cNvSpPr>
            <a:spLocks noGrp="1"/>
          </p:cNvSpPr>
          <p:nvPr>
            <p:ph type="title"/>
          </p:nvPr>
        </p:nvSpPr>
        <p:spPr>
          <a:xfrm>
            <a:off x="163183" y="314394"/>
            <a:ext cx="11875008" cy="361468"/>
          </a:xfrm>
        </p:spPr>
        <p:txBody>
          <a:bodyPr>
            <a:normAutofit/>
          </a:bodyPr>
          <a:lstStyle>
            <a:lvl1pPr algn="ctr">
              <a:defRPr sz="2200" b="1"/>
            </a:lvl1pPr>
          </a:lstStyle>
          <a:p>
            <a:r>
              <a:rPr lang="en-US" smtClean="0"/>
              <a:t>Click to edit Master title style</a:t>
            </a:r>
            <a:endParaRPr lang="en-US" dirty="0"/>
          </a:p>
        </p:txBody>
      </p:sp>
    </p:spTree>
    <p:extLst>
      <p:ext uri="{BB962C8B-B14F-4D97-AF65-F5344CB8AC3E}">
        <p14:creationId xmlns:p14="http://schemas.microsoft.com/office/powerpoint/2010/main" val="3319845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529683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6586129" y="2055813"/>
            <a:ext cx="529683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11673508" y="6507316"/>
            <a:ext cx="209459"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856402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225633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bwMode="gray">
          <a:xfrm>
            <a:off x="11673508" y="6507316"/>
            <a:ext cx="209459"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2583013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911749" y="905710"/>
            <a:ext cx="10971217" cy="178510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8559799" y="6766376"/>
            <a:ext cx="3323167" cy="123111"/>
          </a:xfrm>
        </p:spPr>
        <p:txBody>
          <a:bodyPr/>
          <a:lstStyle>
            <a:lvl1pPr>
              <a:defRPr>
                <a:solidFill>
                  <a:schemeClr val="tx2">
                    <a:lumMod val="75000"/>
                  </a:schemeClr>
                </a:solidFill>
              </a:defRPr>
            </a:lvl1pPr>
          </a:lstStyle>
          <a:p>
            <a:endParaRPr lang="en-US" dirty="0">
              <a:solidFill>
                <a:srgbClr val="2F68A4">
                  <a:lumMod val="75000"/>
                </a:srgbClr>
              </a:solidFill>
            </a:endParaRPr>
          </a:p>
        </p:txBody>
      </p:sp>
      <p:sp>
        <p:nvSpPr>
          <p:cNvPr id="4" name="Footer Placeholder 3"/>
          <p:cNvSpPr>
            <a:spLocks noGrp="1"/>
          </p:cNvSpPr>
          <p:nvPr>
            <p:ph type="ftr" sz="quarter" idx="11"/>
          </p:nvPr>
        </p:nvSpPr>
        <p:spPr>
          <a:xfrm>
            <a:off x="7104454" y="6656743"/>
            <a:ext cx="4778513" cy="107722"/>
          </a:xfrm>
        </p:spPr>
        <p:txBody>
          <a:bodyPr/>
          <a:lstStyle>
            <a:lvl1pPr>
              <a:defRPr sz="700"/>
            </a:lvl1pPr>
          </a:lstStyle>
          <a:p>
            <a:endParaRPr lang="en-US" dirty="0">
              <a:solidFill>
                <a:prstClr val="black">
                  <a:tint val="75000"/>
                </a:prstClr>
              </a:solidFill>
            </a:endParaRPr>
          </a:p>
        </p:txBody>
      </p:sp>
      <p:sp>
        <p:nvSpPr>
          <p:cNvPr id="6" name="Text Placeholder 5"/>
          <p:cNvSpPr>
            <a:spLocks noGrp="1"/>
          </p:cNvSpPr>
          <p:nvPr>
            <p:ph type="body" sz="quarter" idx="12"/>
          </p:nvPr>
        </p:nvSpPr>
        <p:spPr>
          <a:xfrm>
            <a:off x="916518" y="2938999"/>
            <a:ext cx="10966449"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556684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1409A"/>
          </a:solidFill>
        </p:spPr>
        <p:txBody>
          <a:bodyPr/>
          <a:lstStyle>
            <a:lvl1pPr>
              <a:defRPr b="1">
                <a:solidFill>
                  <a:schemeClr val="bg1"/>
                </a:solidFill>
              </a:defRPr>
            </a:lvl1pPr>
          </a:lstStyle>
          <a:p>
            <a:r>
              <a:rPr lang="en-US" dirty="0" smtClean="0"/>
              <a:t>Click to edit Master title style</a:t>
            </a:r>
            <a:endParaRPr lang="en-US" dirty="0"/>
          </a:p>
        </p:txBody>
      </p:sp>
      <p:grpSp>
        <p:nvGrpSpPr>
          <p:cNvPr id="22" name="Group 21"/>
          <p:cNvGrpSpPr/>
          <p:nvPr userDrawn="1"/>
        </p:nvGrpSpPr>
        <p:grpSpPr>
          <a:xfrm>
            <a:off x="435736" y="6115052"/>
            <a:ext cx="11633133" cy="697840"/>
            <a:chOff x="498066" y="6082045"/>
            <a:chExt cx="11570612" cy="729741"/>
          </a:xfrm>
        </p:grpSpPr>
        <p:sp>
          <p:nvSpPr>
            <p:cNvPr id="8" name="TextBox 7" descr="2017 Leadership conference logo with two decorate rainbow bars to left of the logo"/>
            <p:cNvSpPr txBox="1"/>
            <p:nvPr userDrawn="1"/>
          </p:nvSpPr>
          <p:spPr>
            <a:xfrm>
              <a:off x="6901235" y="6384520"/>
              <a:ext cx="4477566" cy="400109"/>
            </a:xfrm>
            <a:prstGeom prst="rect">
              <a:avLst/>
            </a:prstGeom>
            <a:noFill/>
          </p:spPr>
          <p:txBody>
            <a:bodyPr wrap="square" rtlCol="0">
              <a:spAutoFit/>
            </a:bodyPr>
            <a:lstStyle/>
            <a:p>
              <a:pPr algn="r"/>
              <a:r>
                <a:rPr lang="en-US" sz="2000" b="1" dirty="0" smtClean="0">
                  <a:solidFill>
                    <a:schemeClr val="tx1"/>
                  </a:solidFill>
                  <a:latin typeface="Arial" panose="020B0604020202020204" pitchFamily="34" charset="0"/>
                  <a:cs typeface="Arial" panose="020B0604020202020204" pitchFamily="34" charset="0"/>
                </a:rPr>
                <a:t>2017 LEADERSHIP</a:t>
              </a:r>
              <a:r>
                <a:rPr lang="en-US" sz="2000" b="1" baseline="0" dirty="0" smtClean="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02413" y="6082045"/>
              <a:ext cx="666265" cy="729741"/>
            </a:xfrm>
            <a:prstGeom prst="rect">
              <a:avLst/>
            </a:prstGeom>
          </p:spPr>
        </p:pic>
        <p:pic>
          <p:nvPicPr>
            <p:cNvPr id="10" name="Picture 9"/>
            <p:cNvPicPr>
              <a:picLocks noChangeAspect="1"/>
            </p:cNvPicPr>
            <p:nvPr userDrawn="1"/>
          </p:nvPicPr>
          <p:blipFill>
            <a:blip r:embed="rId3"/>
            <a:stretch>
              <a:fillRect/>
            </a:stretch>
          </p:blipFill>
          <p:spPr>
            <a:xfrm flipV="1">
              <a:off x="503174" y="6518152"/>
              <a:ext cx="6548297" cy="46561"/>
            </a:xfrm>
            <a:prstGeom prst="rect">
              <a:avLst/>
            </a:prstGeom>
          </p:spPr>
        </p:pic>
        <p:pic>
          <p:nvPicPr>
            <p:cNvPr id="11" name="Picture 10"/>
            <p:cNvPicPr>
              <a:picLocks noChangeAspect="1"/>
            </p:cNvPicPr>
            <p:nvPr userDrawn="1"/>
          </p:nvPicPr>
          <p:blipFill>
            <a:blip r:embed="rId3"/>
            <a:stretch>
              <a:fillRect/>
            </a:stretch>
          </p:blipFill>
          <p:spPr>
            <a:xfrm flipV="1">
              <a:off x="498066" y="6638486"/>
              <a:ext cx="6548297" cy="46561"/>
            </a:xfrm>
            <a:prstGeom prst="rect">
              <a:avLst/>
            </a:prstGeom>
          </p:spPr>
        </p:pic>
      </p:grpSp>
      <p:sp>
        <p:nvSpPr>
          <p:cNvPr id="3" name="Content Placeholder 2"/>
          <p:cNvSpPr>
            <a:spLocks noGrp="1"/>
          </p:cNvSpPr>
          <p:nvPr>
            <p:ph idx="1"/>
          </p:nvPr>
        </p:nvSpPr>
        <p:spPr>
          <a:xfrm>
            <a:off x="838200" y="1690688"/>
            <a:ext cx="105156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Tree>
    <p:extLst>
      <p:ext uri="{BB962C8B-B14F-4D97-AF65-F5344CB8AC3E}">
        <p14:creationId xmlns:p14="http://schemas.microsoft.com/office/powerpoint/2010/main" val="7262083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4" name="Rectangle 43"/>
          <p:cNvSpPr/>
          <p:nvPr userDrawn="1"/>
        </p:nvSpPr>
        <p:spPr>
          <a:xfrm>
            <a:off x="0" y="-36993"/>
            <a:ext cx="12192000" cy="3419856"/>
          </a:xfrm>
          <a:prstGeom prst="rect">
            <a:avLst/>
          </a:prstGeom>
          <a:solidFill>
            <a:srgbClr val="7E9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0" y="3382860"/>
            <a:ext cx="12192000" cy="34751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p:cNvSpPr txBox="1">
            <a:spLocks/>
          </p:cNvSpPr>
          <p:nvPr userDrawn="1"/>
        </p:nvSpPr>
        <p:spPr>
          <a:xfrm>
            <a:off x="539560" y="3378035"/>
            <a:ext cx="11082528" cy="3034229"/>
          </a:xfrm>
          <a:prstGeom prst="rect">
            <a:avLst/>
          </a:prstGeom>
          <a:solidFill>
            <a:schemeClr val="bg1"/>
          </a:solidFill>
          <a:ln>
            <a:noFill/>
          </a:ln>
        </p:spPr>
        <p:txBody>
          <a:bodyPr vert="horz" lIns="91440" tIns="45720" rIns="91440" bIns="45720" rtlCol="0" anchor="t">
            <a:normAutofit/>
          </a:bodyPr>
          <a:lstStyle>
            <a:lvl1pPr algn="ctr" defTabSz="914400" rtl="0" eaLnBrk="1" latinLnBrk="0" hangingPunct="1">
              <a:lnSpc>
                <a:spcPct val="90000"/>
              </a:lnSpc>
              <a:spcBef>
                <a:spcPct val="0"/>
              </a:spcBef>
              <a:buNone/>
              <a:defRPr sz="6000" b="1" i="0" kern="1200">
                <a:solidFill>
                  <a:schemeClr val="tx1"/>
                </a:solidFill>
                <a:latin typeface="Arial" panose="020B0604020202020204" pitchFamily="34" charset="0"/>
                <a:ea typeface="+mj-ea"/>
                <a:cs typeface="Arial" panose="020B0604020202020204" pitchFamily="34" charset="0"/>
              </a:defRPr>
            </a:lvl1pPr>
          </a:lstStyle>
          <a:p>
            <a:pPr algn="l"/>
            <a:endParaRPr lang="en-US" sz="2800" dirty="0"/>
          </a:p>
        </p:txBody>
      </p:sp>
      <p:grpSp>
        <p:nvGrpSpPr>
          <p:cNvPr id="33" name="Group 32"/>
          <p:cNvGrpSpPr/>
          <p:nvPr userDrawn="1"/>
        </p:nvGrpSpPr>
        <p:grpSpPr>
          <a:xfrm>
            <a:off x="6815468" y="5429892"/>
            <a:ext cx="4806926" cy="940126"/>
            <a:chOff x="6815468" y="5429892"/>
            <a:chExt cx="4806926" cy="940126"/>
          </a:xfrm>
        </p:grpSpPr>
        <p:sp>
          <p:nvSpPr>
            <p:cNvPr id="34" name="TextBox 33" descr="2017 Leadership Conference logo"/>
            <p:cNvSpPr txBox="1"/>
            <p:nvPr userDrawn="1"/>
          </p:nvSpPr>
          <p:spPr>
            <a:xfrm>
              <a:off x="6815468" y="5677927"/>
              <a:ext cx="4013083" cy="369332"/>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2017 LEADERSHIP</a:t>
              </a:r>
              <a:r>
                <a:rPr lang="en-US" sz="1800" b="1" baseline="0" dirty="0">
                  <a:latin typeface="Arial" panose="020B0604020202020204" pitchFamily="34" charset="0"/>
                  <a:cs typeface="Arial" panose="020B0604020202020204" pitchFamily="34" charset="0"/>
                </a:rPr>
                <a:t> CONFERENCE</a:t>
              </a:r>
              <a:endParaRPr lang="en-US" sz="1800" b="1" dirty="0">
                <a:latin typeface="Arial" panose="020B0604020202020204" pitchFamily="34" charset="0"/>
                <a:cs typeface="Arial" panose="020B0604020202020204" pitchFamily="34" charset="0"/>
              </a:endParaRP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6067" y="5429892"/>
              <a:ext cx="886327" cy="940126"/>
            </a:xfrm>
            <a:prstGeom prst="rect">
              <a:avLst/>
            </a:prstGeom>
          </p:spPr>
        </p:pic>
      </p:grpSp>
      <p:sp>
        <p:nvSpPr>
          <p:cNvPr id="36" name="Slide Number Placeholder 5"/>
          <p:cNvSpPr txBox="1">
            <a:spLocks/>
          </p:cNvSpPr>
          <p:nvPr userDrawn="1"/>
        </p:nvSpPr>
        <p:spPr>
          <a:xfrm>
            <a:off x="1906161" y="6004893"/>
            <a:ext cx="369416"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7" name="Rectangle 36"/>
          <p:cNvSpPr/>
          <p:nvPr userDrawn="1"/>
        </p:nvSpPr>
        <p:spPr>
          <a:xfrm>
            <a:off x="555373" y="3382862"/>
            <a:ext cx="11081254" cy="2987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554736" y="479729"/>
            <a:ext cx="11082528" cy="2898306"/>
          </a:xfrm>
          <a:prstGeom prst="rect">
            <a:avLst/>
          </a:prstGeom>
          <a:solidFill>
            <a:srgbClr val="2140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itle 1"/>
          <p:cNvSpPr>
            <a:spLocks noGrp="1"/>
          </p:cNvSpPr>
          <p:nvPr>
            <p:ph type="ctrTitle"/>
          </p:nvPr>
        </p:nvSpPr>
        <p:spPr>
          <a:xfrm>
            <a:off x="562939" y="479729"/>
            <a:ext cx="11073687" cy="2899602"/>
          </a:xfrm>
        </p:spPr>
        <p:txBody>
          <a:bodyPr anchor="b"/>
          <a:lstStyle>
            <a:lvl1pPr algn="l">
              <a:defRPr sz="6000" b="1" baseline="0">
                <a:solidFill>
                  <a:schemeClr val="bg1"/>
                </a:solidFill>
              </a:defRPr>
            </a:lvl1pPr>
          </a:lstStyle>
          <a:p>
            <a:endParaRPr lang="en-US" dirty="0"/>
          </a:p>
        </p:txBody>
      </p:sp>
      <p:sp>
        <p:nvSpPr>
          <p:cNvPr id="40" name="Subtitle 2"/>
          <p:cNvSpPr>
            <a:spLocks noGrp="1"/>
          </p:cNvSpPr>
          <p:nvPr>
            <p:ph type="subTitle" idx="1" hasCustomPrompt="1"/>
          </p:nvPr>
        </p:nvSpPr>
        <p:spPr>
          <a:xfrm>
            <a:off x="554736" y="3395723"/>
            <a:ext cx="11067352" cy="203375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add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		</a:t>
            </a:r>
          </a:p>
          <a:p>
            <a:r>
              <a:rPr lang="en-US" dirty="0" smtClean="0"/>
              <a:t> </a:t>
            </a:r>
            <a:endParaRPr lang="en-US" dirty="0"/>
          </a:p>
        </p:txBody>
      </p:sp>
      <p:sp>
        <p:nvSpPr>
          <p:cNvPr id="41" name="Subtitle 2"/>
          <p:cNvSpPr txBox="1">
            <a:spLocks/>
          </p:cNvSpPr>
          <p:nvPr userDrawn="1"/>
        </p:nvSpPr>
        <p:spPr>
          <a:xfrm>
            <a:off x="7177912" y="3408585"/>
            <a:ext cx="4444482" cy="18284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42" name="Subtitle 2"/>
          <p:cNvSpPr txBox="1">
            <a:spLocks/>
          </p:cNvSpPr>
          <p:nvPr userDrawn="1"/>
        </p:nvSpPr>
        <p:spPr>
          <a:xfrm>
            <a:off x="7177913" y="3385979"/>
            <a:ext cx="4444482" cy="2043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43" name="Slide Number Placeholder 5"/>
          <p:cNvSpPr>
            <a:spLocks noGrp="1"/>
          </p:cNvSpPr>
          <p:nvPr>
            <p:ph type="sldNum" sz="quarter" idx="4"/>
          </p:nvPr>
        </p:nvSpPr>
        <p:spPr>
          <a:xfrm>
            <a:off x="108578" y="6454451"/>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Tree>
    <p:extLst>
      <p:ext uri="{BB962C8B-B14F-4D97-AF65-F5344CB8AC3E}">
        <p14:creationId xmlns:p14="http://schemas.microsoft.com/office/powerpoint/2010/main" val="1949838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1409A"/>
          </a:solidFill>
        </p:spPr>
        <p:txBody>
          <a:bodyPr/>
          <a:lstStyle>
            <a:lvl1pPr>
              <a:defRPr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7"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grpSp>
        <p:nvGrpSpPr>
          <p:cNvPr id="11" name="Group 10"/>
          <p:cNvGrpSpPr/>
          <p:nvPr userDrawn="1"/>
        </p:nvGrpSpPr>
        <p:grpSpPr>
          <a:xfrm>
            <a:off x="435736" y="6115052"/>
            <a:ext cx="11633133" cy="697840"/>
            <a:chOff x="498066" y="6082045"/>
            <a:chExt cx="11570612" cy="729741"/>
          </a:xfrm>
        </p:grpSpPr>
        <p:sp>
          <p:nvSpPr>
            <p:cNvPr id="12" name="TextBox 11" descr="2017 Leadership conference logo with two decorate rainbow bars to left of the logo"/>
            <p:cNvSpPr txBox="1"/>
            <p:nvPr userDrawn="1"/>
          </p:nvSpPr>
          <p:spPr>
            <a:xfrm>
              <a:off x="6901235" y="6384520"/>
              <a:ext cx="4477566" cy="400109"/>
            </a:xfrm>
            <a:prstGeom prst="rect">
              <a:avLst/>
            </a:prstGeom>
            <a:noFill/>
          </p:spPr>
          <p:txBody>
            <a:bodyPr wrap="square" rtlCol="0">
              <a:spAutoFit/>
            </a:bodyPr>
            <a:lstStyle/>
            <a:p>
              <a:pPr algn="r"/>
              <a:r>
                <a:rPr lang="en-US" sz="2000" b="1" dirty="0" smtClean="0">
                  <a:solidFill>
                    <a:schemeClr val="tx1"/>
                  </a:solidFill>
                  <a:latin typeface="Arial" panose="020B0604020202020204" pitchFamily="34" charset="0"/>
                  <a:cs typeface="Arial" panose="020B0604020202020204" pitchFamily="34" charset="0"/>
                </a:rPr>
                <a:t>2017 LEADERSHIP</a:t>
              </a:r>
              <a:r>
                <a:rPr lang="en-US" sz="2000" b="1" baseline="0" dirty="0" smtClean="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02413" y="6082045"/>
              <a:ext cx="666265" cy="729741"/>
            </a:xfrm>
            <a:prstGeom prst="rect">
              <a:avLst/>
            </a:prstGeom>
          </p:spPr>
        </p:pic>
        <p:pic>
          <p:nvPicPr>
            <p:cNvPr id="14" name="Picture 13"/>
            <p:cNvPicPr>
              <a:picLocks noChangeAspect="1"/>
            </p:cNvPicPr>
            <p:nvPr userDrawn="1"/>
          </p:nvPicPr>
          <p:blipFill>
            <a:blip r:embed="rId3"/>
            <a:stretch>
              <a:fillRect/>
            </a:stretch>
          </p:blipFill>
          <p:spPr>
            <a:xfrm flipV="1">
              <a:off x="503174" y="6518152"/>
              <a:ext cx="6548297" cy="46561"/>
            </a:xfrm>
            <a:prstGeom prst="rect">
              <a:avLst/>
            </a:prstGeom>
          </p:spPr>
        </p:pic>
        <p:pic>
          <p:nvPicPr>
            <p:cNvPr id="15" name="Picture 14"/>
            <p:cNvPicPr>
              <a:picLocks noChangeAspect="1"/>
            </p:cNvPicPr>
            <p:nvPr userDrawn="1"/>
          </p:nvPicPr>
          <p:blipFill>
            <a:blip r:embed="rId3"/>
            <a:stretch>
              <a:fillRect/>
            </a:stretch>
          </p:blipFill>
          <p:spPr>
            <a:xfrm flipV="1">
              <a:off x="498066" y="6638486"/>
              <a:ext cx="6548297" cy="46561"/>
            </a:xfrm>
            <a:prstGeom prst="rect">
              <a:avLst/>
            </a:prstGeom>
          </p:spPr>
        </p:pic>
      </p:grpSp>
    </p:spTree>
    <p:extLst>
      <p:ext uri="{BB962C8B-B14F-4D97-AF65-F5344CB8AC3E}">
        <p14:creationId xmlns:p14="http://schemas.microsoft.com/office/powerpoint/2010/main" val="31289429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solidFill>
            <a:srgbClr val="21409A"/>
          </a:solidFill>
        </p:spPr>
        <p:txBody>
          <a:bodyPr/>
          <a:lstStyle>
            <a:lvl1pPr>
              <a:defRPr b="1">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9" name="Slide Number Placeholder 5"/>
          <p:cNvSpPr>
            <a:spLocks noGrp="1"/>
          </p:cNvSpPr>
          <p:nvPr>
            <p:ph type="sldNum" sz="quarter" idx="10"/>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grpSp>
        <p:nvGrpSpPr>
          <p:cNvPr id="13" name="Group 12"/>
          <p:cNvGrpSpPr/>
          <p:nvPr userDrawn="1"/>
        </p:nvGrpSpPr>
        <p:grpSpPr>
          <a:xfrm>
            <a:off x="435736" y="6115052"/>
            <a:ext cx="11633133" cy="697840"/>
            <a:chOff x="498066" y="6082045"/>
            <a:chExt cx="11570612" cy="729741"/>
          </a:xfrm>
        </p:grpSpPr>
        <p:sp>
          <p:nvSpPr>
            <p:cNvPr id="14" name="TextBox 13" descr="2017 Leadership conference logo with two decorate rainbow bars to left of the logo"/>
            <p:cNvSpPr txBox="1"/>
            <p:nvPr userDrawn="1"/>
          </p:nvSpPr>
          <p:spPr>
            <a:xfrm>
              <a:off x="6901235" y="6384520"/>
              <a:ext cx="4477566" cy="400109"/>
            </a:xfrm>
            <a:prstGeom prst="rect">
              <a:avLst/>
            </a:prstGeom>
            <a:noFill/>
          </p:spPr>
          <p:txBody>
            <a:bodyPr wrap="square" rtlCol="0">
              <a:spAutoFit/>
            </a:bodyPr>
            <a:lstStyle/>
            <a:p>
              <a:pPr algn="r"/>
              <a:r>
                <a:rPr lang="en-US" sz="2000" b="1" dirty="0" smtClean="0">
                  <a:solidFill>
                    <a:schemeClr val="tx1"/>
                  </a:solidFill>
                  <a:latin typeface="Arial" panose="020B0604020202020204" pitchFamily="34" charset="0"/>
                  <a:cs typeface="Arial" panose="020B0604020202020204" pitchFamily="34" charset="0"/>
                </a:rPr>
                <a:t>2017 LEADERSHIP</a:t>
              </a:r>
              <a:r>
                <a:rPr lang="en-US" sz="2000" b="1" baseline="0" dirty="0" smtClean="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02413" y="6082045"/>
              <a:ext cx="666265" cy="729741"/>
            </a:xfrm>
            <a:prstGeom prst="rect">
              <a:avLst/>
            </a:prstGeom>
          </p:spPr>
        </p:pic>
        <p:pic>
          <p:nvPicPr>
            <p:cNvPr id="16" name="Picture 15"/>
            <p:cNvPicPr>
              <a:picLocks noChangeAspect="1"/>
            </p:cNvPicPr>
            <p:nvPr userDrawn="1"/>
          </p:nvPicPr>
          <p:blipFill>
            <a:blip r:embed="rId3"/>
            <a:stretch>
              <a:fillRect/>
            </a:stretch>
          </p:blipFill>
          <p:spPr>
            <a:xfrm flipV="1">
              <a:off x="503174" y="6518152"/>
              <a:ext cx="6548297" cy="46561"/>
            </a:xfrm>
            <a:prstGeom prst="rect">
              <a:avLst/>
            </a:prstGeom>
          </p:spPr>
        </p:pic>
        <p:pic>
          <p:nvPicPr>
            <p:cNvPr id="17" name="Picture 16"/>
            <p:cNvPicPr>
              <a:picLocks noChangeAspect="1"/>
            </p:cNvPicPr>
            <p:nvPr userDrawn="1"/>
          </p:nvPicPr>
          <p:blipFill>
            <a:blip r:embed="rId3"/>
            <a:stretch>
              <a:fillRect/>
            </a:stretch>
          </p:blipFill>
          <p:spPr>
            <a:xfrm flipV="1">
              <a:off x="498066" y="6638486"/>
              <a:ext cx="6548297" cy="46561"/>
            </a:xfrm>
            <a:prstGeom prst="rect">
              <a:avLst/>
            </a:prstGeom>
          </p:spPr>
        </p:pic>
      </p:grpSp>
    </p:spTree>
    <p:extLst>
      <p:ext uri="{BB962C8B-B14F-4D97-AF65-F5344CB8AC3E}">
        <p14:creationId xmlns:p14="http://schemas.microsoft.com/office/powerpoint/2010/main" val="27649379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1409A"/>
          </a:solidFill>
        </p:spPr>
        <p:txBody>
          <a:bodyPr/>
          <a:lstStyle>
            <a:lvl1pPr>
              <a:defRPr b="1">
                <a:solidFill>
                  <a:schemeClr val="bg1"/>
                </a:solidFill>
              </a:defRPr>
            </a:lvl1pPr>
          </a:lstStyle>
          <a:p>
            <a:r>
              <a:rPr lang="en-US" dirty="0" smtClean="0"/>
              <a:t>Click to edit Master title style</a:t>
            </a:r>
            <a:endParaRPr lang="en-US" dirty="0"/>
          </a:p>
        </p:txBody>
      </p:sp>
      <p:sp>
        <p:nvSpPr>
          <p:cNvPr id="17"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grpSp>
        <p:nvGrpSpPr>
          <p:cNvPr id="9" name="Group 8"/>
          <p:cNvGrpSpPr/>
          <p:nvPr userDrawn="1"/>
        </p:nvGrpSpPr>
        <p:grpSpPr>
          <a:xfrm>
            <a:off x="435736" y="6115052"/>
            <a:ext cx="11633133" cy="697840"/>
            <a:chOff x="498066" y="6082045"/>
            <a:chExt cx="11570612" cy="729741"/>
          </a:xfrm>
        </p:grpSpPr>
        <p:sp>
          <p:nvSpPr>
            <p:cNvPr id="10" name="TextBox 9" descr="2017 Leadership conference logo with two decorate rainbow bars to left of the logo"/>
            <p:cNvSpPr txBox="1"/>
            <p:nvPr userDrawn="1"/>
          </p:nvSpPr>
          <p:spPr>
            <a:xfrm>
              <a:off x="6901235" y="6384520"/>
              <a:ext cx="4477566" cy="400109"/>
            </a:xfrm>
            <a:prstGeom prst="rect">
              <a:avLst/>
            </a:prstGeom>
            <a:noFill/>
          </p:spPr>
          <p:txBody>
            <a:bodyPr wrap="square" rtlCol="0">
              <a:spAutoFit/>
            </a:bodyPr>
            <a:lstStyle/>
            <a:p>
              <a:pPr algn="r"/>
              <a:r>
                <a:rPr lang="en-US" sz="2000" b="1" dirty="0" smtClean="0">
                  <a:solidFill>
                    <a:schemeClr val="tx1"/>
                  </a:solidFill>
                  <a:latin typeface="Arial" panose="020B0604020202020204" pitchFamily="34" charset="0"/>
                  <a:cs typeface="Arial" panose="020B0604020202020204" pitchFamily="34" charset="0"/>
                </a:rPr>
                <a:t>2017 LEADERSHIP</a:t>
              </a:r>
              <a:r>
                <a:rPr lang="en-US" sz="2000" b="1" baseline="0" dirty="0" smtClean="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02413" y="6082045"/>
              <a:ext cx="666265" cy="729741"/>
            </a:xfrm>
            <a:prstGeom prst="rect">
              <a:avLst/>
            </a:prstGeom>
          </p:spPr>
        </p:pic>
        <p:pic>
          <p:nvPicPr>
            <p:cNvPr id="18" name="Picture 17"/>
            <p:cNvPicPr>
              <a:picLocks noChangeAspect="1"/>
            </p:cNvPicPr>
            <p:nvPr userDrawn="1"/>
          </p:nvPicPr>
          <p:blipFill>
            <a:blip r:embed="rId3"/>
            <a:stretch>
              <a:fillRect/>
            </a:stretch>
          </p:blipFill>
          <p:spPr>
            <a:xfrm flipV="1">
              <a:off x="503174" y="6518152"/>
              <a:ext cx="6548297" cy="46561"/>
            </a:xfrm>
            <a:prstGeom prst="rect">
              <a:avLst/>
            </a:prstGeom>
          </p:spPr>
        </p:pic>
        <p:pic>
          <p:nvPicPr>
            <p:cNvPr id="19" name="Picture 18"/>
            <p:cNvPicPr>
              <a:picLocks noChangeAspect="1"/>
            </p:cNvPicPr>
            <p:nvPr userDrawn="1"/>
          </p:nvPicPr>
          <p:blipFill>
            <a:blip r:embed="rId3"/>
            <a:stretch>
              <a:fillRect/>
            </a:stretch>
          </p:blipFill>
          <p:spPr>
            <a:xfrm flipV="1">
              <a:off x="498066" y="6638486"/>
              <a:ext cx="6548297" cy="46561"/>
            </a:xfrm>
            <a:prstGeom prst="rect">
              <a:avLst/>
            </a:prstGeom>
          </p:spPr>
        </p:pic>
      </p:grpSp>
    </p:spTree>
    <p:extLst>
      <p:ext uri="{BB962C8B-B14F-4D97-AF65-F5344CB8AC3E}">
        <p14:creationId xmlns:p14="http://schemas.microsoft.com/office/powerpoint/2010/main" val="36042793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6"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grpSp>
        <p:nvGrpSpPr>
          <p:cNvPr id="8" name="Group 7"/>
          <p:cNvGrpSpPr/>
          <p:nvPr userDrawn="1"/>
        </p:nvGrpSpPr>
        <p:grpSpPr>
          <a:xfrm>
            <a:off x="435736" y="6115052"/>
            <a:ext cx="11633133" cy="697840"/>
            <a:chOff x="498066" y="6082045"/>
            <a:chExt cx="11570612" cy="729741"/>
          </a:xfrm>
        </p:grpSpPr>
        <p:sp>
          <p:nvSpPr>
            <p:cNvPr id="9" name="TextBox 8" descr="2017 Leadership conference logo with two decorate rainbow bars to left of the logo"/>
            <p:cNvSpPr txBox="1"/>
            <p:nvPr userDrawn="1"/>
          </p:nvSpPr>
          <p:spPr>
            <a:xfrm>
              <a:off x="6901235" y="6384520"/>
              <a:ext cx="4477566" cy="400109"/>
            </a:xfrm>
            <a:prstGeom prst="rect">
              <a:avLst/>
            </a:prstGeom>
            <a:noFill/>
          </p:spPr>
          <p:txBody>
            <a:bodyPr wrap="square" rtlCol="0">
              <a:spAutoFit/>
            </a:bodyPr>
            <a:lstStyle/>
            <a:p>
              <a:pPr algn="r"/>
              <a:r>
                <a:rPr lang="en-US" sz="2000" b="1" dirty="0" smtClean="0">
                  <a:solidFill>
                    <a:schemeClr val="tx1"/>
                  </a:solidFill>
                  <a:latin typeface="Arial" panose="020B0604020202020204" pitchFamily="34" charset="0"/>
                  <a:cs typeface="Arial" panose="020B0604020202020204" pitchFamily="34" charset="0"/>
                </a:rPr>
                <a:t>2017 LEADERSHIP</a:t>
              </a:r>
              <a:r>
                <a:rPr lang="en-US" sz="2000" b="1" baseline="0" dirty="0" smtClean="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02413" y="6082045"/>
              <a:ext cx="666265" cy="729741"/>
            </a:xfrm>
            <a:prstGeom prst="rect">
              <a:avLst/>
            </a:prstGeom>
          </p:spPr>
        </p:pic>
        <p:pic>
          <p:nvPicPr>
            <p:cNvPr id="17" name="Picture 16"/>
            <p:cNvPicPr>
              <a:picLocks noChangeAspect="1"/>
            </p:cNvPicPr>
            <p:nvPr userDrawn="1"/>
          </p:nvPicPr>
          <p:blipFill>
            <a:blip r:embed="rId3"/>
            <a:stretch>
              <a:fillRect/>
            </a:stretch>
          </p:blipFill>
          <p:spPr>
            <a:xfrm flipV="1">
              <a:off x="503174" y="6518152"/>
              <a:ext cx="6548297" cy="46561"/>
            </a:xfrm>
            <a:prstGeom prst="rect">
              <a:avLst/>
            </a:prstGeom>
          </p:spPr>
        </p:pic>
        <p:pic>
          <p:nvPicPr>
            <p:cNvPr id="18" name="Picture 17"/>
            <p:cNvPicPr>
              <a:picLocks noChangeAspect="1"/>
            </p:cNvPicPr>
            <p:nvPr userDrawn="1"/>
          </p:nvPicPr>
          <p:blipFill>
            <a:blip r:embed="rId3"/>
            <a:stretch>
              <a:fillRect/>
            </a:stretch>
          </p:blipFill>
          <p:spPr>
            <a:xfrm flipV="1">
              <a:off x="498066" y="6638486"/>
              <a:ext cx="6548297" cy="46561"/>
            </a:xfrm>
            <a:prstGeom prst="rect">
              <a:avLst/>
            </a:prstGeom>
          </p:spPr>
        </p:pic>
      </p:grpSp>
      <p:sp>
        <p:nvSpPr>
          <p:cNvPr id="2" name="Title 1"/>
          <p:cNvSpPr>
            <a:spLocks noGrp="1"/>
          </p:cNvSpPr>
          <p:nvPr>
            <p:ph type="title"/>
          </p:nvPr>
        </p:nvSpPr>
        <p:spPr>
          <a:xfrm>
            <a:off x="838200" y="365125"/>
            <a:ext cx="10515600" cy="1033369"/>
          </a:xfrm>
        </p:spPr>
        <p:txBody>
          <a:bodyPr/>
          <a:lstStyle/>
          <a:p>
            <a:r>
              <a:rPr lang="en-US" smtClean="0"/>
              <a:t>Click to edit Master title style</a:t>
            </a:r>
            <a:endParaRPr lang="en-US"/>
          </a:p>
        </p:txBody>
      </p:sp>
    </p:spTree>
    <p:extLst>
      <p:ext uri="{BB962C8B-B14F-4D97-AF65-F5344CB8AC3E}">
        <p14:creationId xmlns:p14="http://schemas.microsoft.com/office/powerpoint/2010/main" val="9980612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solidFill>
            <a:srgbClr val="21409A"/>
          </a:solidFill>
        </p:spPr>
        <p:txBody>
          <a:bodyPr anchor="b"/>
          <a:lstStyle>
            <a:lvl1pPr>
              <a:defRPr sz="32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83188" y="987425"/>
            <a:ext cx="6172200" cy="4873625"/>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2057400"/>
            <a:ext cx="3932237" cy="3811588"/>
          </a:xfrm>
          <a:solidFill>
            <a:srgbClr val="7E90C4"/>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21"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grpSp>
        <p:nvGrpSpPr>
          <p:cNvPr id="11" name="Group 10"/>
          <p:cNvGrpSpPr/>
          <p:nvPr userDrawn="1"/>
        </p:nvGrpSpPr>
        <p:grpSpPr>
          <a:xfrm>
            <a:off x="435736" y="6115052"/>
            <a:ext cx="11633133" cy="697840"/>
            <a:chOff x="498066" y="6082045"/>
            <a:chExt cx="11570612" cy="729741"/>
          </a:xfrm>
        </p:grpSpPr>
        <p:sp>
          <p:nvSpPr>
            <p:cNvPr id="12" name="TextBox 11" descr="2017 Leadership conference logo with two decorate rainbow bars to left of the logo"/>
            <p:cNvSpPr txBox="1"/>
            <p:nvPr userDrawn="1"/>
          </p:nvSpPr>
          <p:spPr>
            <a:xfrm>
              <a:off x="6901235" y="6384520"/>
              <a:ext cx="4477566" cy="400109"/>
            </a:xfrm>
            <a:prstGeom prst="rect">
              <a:avLst/>
            </a:prstGeom>
            <a:noFill/>
          </p:spPr>
          <p:txBody>
            <a:bodyPr wrap="square" rtlCol="0">
              <a:spAutoFit/>
            </a:bodyPr>
            <a:lstStyle/>
            <a:p>
              <a:pPr algn="r"/>
              <a:r>
                <a:rPr lang="en-US" sz="2000" b="1" dirty="0" smtClean="0">
                  <a:solidFill>
                    <a:schemeClr val="tx1"/>
                  </a:solidFill>
                  <a:latin typeface="Arial" panose="020B0604020202020204" pitchFamily="34" charset="0"/>
                  <a:cs typeface="Arial" panose="020B0604020202020204" pitchFamily="34" charset="0"/>
                </a:rPr>
                <a:t>2017 LEADERSHIP</a:t>
              </a:r>
              <a:r>
                <a:rPr lang="en-US" sz="2000" b="1" baseline="0" dirty="0" smtClean="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02413" y="6082045"/>
              <a:ext cx="666265" cy="729741"/>
            </a:xfrm>
            <a:prstGeom prst="rect">
              <a:avLst/>
            </a:prstGeom>
          </p:spPr>
        </p:pic>
        <p:pic>
          <p:nvPicPr>
            <p:cNvPr id="14" name="Picture 13"/>
            <p:cNvPicPr>
              <a:picLocks noChangeAspect="1"/>
            </p:cNvPicPr>
            <p:nvPr userDrawn="1"/>
          </p:nvPicPr>
          <p:blipFill>
            <a:blip r:embed="rId3"/>
            <a:stretch>
              <a:fillRect/>
            </a:stretch>
          </p:blipFill>
          <p:spPr>
            <a:xfrm flipV="1">
              <a:off x="503174" y="6518152"/>
              <a:ext cx="6548297" cy="46561"/>
            </a:xfrm>
            <a:prstGeom prst="rect">
              <a:avLst/>
            </a:prstGeom>
          </p:spPr>
        </p:pic>
        <p:pic>
          <p:nvPicPr>
            <p:cNvPr id="15" name="Picture 14"/>
            <p:cNvPicPr>
              <a:picLocks noChangeAspect="1"/>
            </p:cNvPicPr>
            <p:nvPr userDrawn="1"/>
          </p:nvPicPr>
          <p:blipFill>
            <a:blip r:embed="rId3"/>
            <a:stretch>
              <a:fillRect/>
            </a:stretch>
          </p:blipFill>
          <p:spPr>
            <a:xfrm flipV="1">
              <a:off x="498066" y="6638486"/>
              <a:ext cx="6548297" cy="46561"/>
            </a:xfrm>
            <a:prstGeom prst="rect">
              <a:avLst/>
            </a:prstGeom>
          </p:spPr>
        </p:pic>
      </p:grpSp>
    </p:spTree>
    <p:extLst>
      <p:ext uri="{BB962C8B-B14F-4D97-AF65-F5344CB8AC3E}">
        <p14:creationId xmlns:p14="http://schemas.microsoft.com/office/powerpoint/2010/main" val="2819334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solidFill>
            <a:srgbClr val="21409A"/>
          </a:solidFill>
        </p:spPr>
        <p:txBody>
          <a:bodyPr anchor="b"/>
          <a:lstStyle>
            <a:lvl1pPr>
              <a:defRPr sz="32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solidFill>
            <a:srgbClr val="7E90C4"/>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19"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grpSp>
        <p:nvGrpSpPr>
          <p:cNvPr id="11" name="Group 10"/>
          <p:cNvGrpSpPr/>
          <p:nvPr userDrawn="1"/>
        </p:nvGrpSpPr>
        <p:grpSpPr>
          <a:xfrm>
            <a:off x="435736" y="6115052"/>
            <a:ext cx="11633133" cy="697840"/>
            <a:chOff x="498066" y="6082045"/>
            <a:chExt cx="11570612" cy="729741"/>
          </a:xfrm>
        </p:grpSpPr>
        <p:sp>
          <p:nvSpPr>
            <p:cNvPr id="12" name="TextBox 11" descr="2017 Leadership conference logo with two decorate rainbow bars to left of the logo"/>
            <p:cNvSpPr txBox="1"/>
            <p:nvPr userDrawn="1"/>
          </p:nvSpPr>
          <p:spPr>
            <a:xfrm>
              <a:off x="6901235" y="6384520"/>
              <a:ext cx="4477566" cy="400109"/>
            </a:xfrm>
            <a:prstGeom prst="rect">
              <a:avLst/>
            </a:prstGeom>
            <a:noFill/>
          </p:spPr>
          <p:txBody>
            <a:bodyPr wrap="square" rtlCol="0">
              <a:spAutoFit/>
            </a:bodyPr>
            <a:lstStyle/>
            <a:p>
              <a:pPr algn="r"/>
              <a:r>
                <a:rPr lang="en-US" sz="2000" b="1" dirty="0" smtClean="0">
                  <a:solidFill>
                    <a:schemeClr val="tx1"/>
                  </a:solidFill>
                  <a:latin typeface="Arial" panose="020B0604020202020204" pitchFamily="34" charset="0"/>
                  <a:cs typeface="Arial" panose="020B0604020202020204" pitchFamily="34" charset="0"/>
                </a:rPr>
                <a:t>2017 LEADERSHIP</a:t>
              </a:r>
              <a:r>
                <a:rPr lang="en-US" sz="2000" b="1" baseline="0" dirty="0" smtClean="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02413" y="6082045"/>
              <a:ext cx="666265" cy="729741"/>
            </a:xfrm>
            <a:prstGeom prst="rect">
              <a:avLst/>
            </a:prstGeom>
          </p:spPr>
        </p:pic>
        <p:pic>
          <p:nvPicPr>
            <p:cNvPr id="20" name="Picture 19"/>
            <p:cNvPicPr>
              <a:picLocks noChangeAspect="1"/>
            </p:cNvPicPr>
            <p:nvPr userDrawn="1"/>
          </p:nvPicPr>
          <p:blipFill>
            <a:blip r:embed="rId3"/>
            <a:stretch>
              <a:fillRect/>
            </a:stretch>
          </p:blipFill>
          <p:spPr>
            <a:xfrm flipV="1">
              <a:off x="503174" y="6518152"/>
              <a:ext cx="6548297" cy="46561"/>
            </a:xfrm>
            <a:prstGeom prst="rect">
              <a:avLst/>
            </a:prstGeom>
          </p:spPr>
        </p:pic>
        <p:pic>
          <p:nvPicPr>
            <p:cNvPr id="21" name="Picture 20"/>
            <p:cNvPicPr>
              <a:picLocks noChangeAspect="1"/>
            </p:cNvPicPr>
            <p:nvPr userDrawn="1"/>
          </p:nvPicPr>
          <p:blipFill>
            <a:blip r:embed="rId3"/>
            <a:stretch>
              <a:fillRect/>
            </a:stretch>
          </p:blipFill>
          <p:spPr>
            <a:xfrm flipV="1">
              <a:off x="498066" y="6638486"/>
              <a:ext cx="6548297" cy="46561"/>
            </a:xfrm>
            <a:prstGeom prst="rect">
              <a:avLst/>
            </a:prstGeom>
          </p:spPr>
        </p:pic>
      </p:grpSp>
    </p:spTree>
    <p:extLst>
      <p:ext uri="{BB962C8B-B14F-4D97-AF65-F5344CB8AC3E}">
        <p14:creationId xmlns:p14="http://schemas.microsoft.com/office/powerpoint/2010/main" val="6816052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3DE2AD-8BCC-498C-8533-7B33C9798AFD}" type="datetime1">
              <a:rPr lang="en-US" smtClean="0"/>
              <a:t>7/10/2017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53B17-1229-47A4-BBB2-A02D5F84107F}" type="slidenum">
              <a:rPr lang="en-US" smtClean="0"/>
              <a:t>‹#›</a:t>
            </a:fld>
            <a:endParaRPr lang="en-US"/>
          </a:p>
        </p:txBody>
      </p:sp>
      <p:sp>
        <p:nvSpPr>
          <p:cNvPr id="17" name="Rectangle 16"/>
          <p:cNvSpPr/>
          <p:nvPr userDrawn="1"/>
        </p:nvSpPr>
        <p:spPr>
          <a:xfrm>
            <a:off x="0" y="3382860"/>
            <a:ext cx="12192000" cy="34751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36993"/>
            <a:ext cx="12192000" cy="3419856"/>
          </a:xfrm>
          <a:prstGeom prst="rect">
            <a:avLst/>
          </a:prstGeom>
          <a:solidFill>
            <a:srgbClr val="7E9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txBox="1">
            <a:spLocks/>
          </p:cNvSpPr>
          <p:nvPr userDrawn="1"/>
        </p:nvSpPr>
        <p:spPr>
          <a:xfrm>
            <a:off x="554736" y="3382860"/>
            <a:ext cx="11082528" cy="3034229"/>
          </a:xfrm>
          <a:prstGeom prst="rect">
            <a:avLst/>
          </a:prstGeom>
          <a:solidFill>
            <a:schemeClr val="bg1"/>
          </a:solidFill>
          <a:ln>
            <a:noFill/>
          </a:ln>
        </p:spPr>
        <p:txBody>
          <a:bodyPr vert="horz" lIns="91440" tIns="45720" rIns="91440" bIns="45720" rtlCol="0" anchor="t">
            <a:normAutofit/>
          </a:bodyPr>
          <a:lstStyle>
            <a:lvl1pPr algn="ctr" defTabSz="914400" rtl="0" eaLnBrk="1" latinLnBrk="0" hangingPunct="1">
              <a:lnSpc>
                <a:spcPct val="90000"/>
              </a:lnSpc>
              <a:spcBef>
                <a:spcPct val="0"/>
              </a:spcBef>
              <a:buNone/>
              <a:defRPr sz="6000" b="1" i="0" kern="1200">
                <a:solidFill>
                  <a:schemeClr val="tx1"/>
                </a:solidFill>
                <a:latin typeface="Arial" panose="020B0604020202020204" pitchFamily="34" charset="0"/>
                <a:ea typeface="+mj-ea"/>
                <a:cs typeface="Arial" panose="020B0604020202020204" pitchFamily="34" charset="0"/>
              </a:defRPr>
            </a:lvl1pPr>
          </a:lstStyle>
          <a:p>
            <a:pPr algn="l"/>
            <a:endParaRPr lang="en-US" sz="2800" dirty="0"/>
          </a:p>
        </p:txBody>
      </p:sp>
      <p:grpSp>
        <p:nvGrpSpPr>
          <p:cNvPr id="7" name="Group 6" descr="2017 Leadership Conference Logo "/>
          <p:cNvGrpSpPr/>
          <p:nvPr userDrawn="1"/>
        </p:nvGrpSpPr>
        <p:grpSpPr>
          <a:xfrm>
            <a:off x="6815468" y="5429892"/>
            <a:ext cx="4806926" cy="940126"/>
            <a:chOff x="6815468" y="5429892"/>
            <a:chExt cx="4806926" cy="940126"/>
          </a:xfrm>
        </p:grpSpPr>
        <p:sp>
          <p:nvSpPr>
            <p:cNvPr id="21" name="TextBox 20"/>
            <p:cNvSpPr txBox="1"/>
            <p:nvPr userDrawn="1"/>
          </p:nvSpPr>
          <p:spPr>
            <a:xfrm>
              <a:off x="6815468" y="5677927"/>
              <a:ext cx="4013083" cy="369332"/>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2017 LEADERSHIP</a:t>
              </a:r>
              <a:r>
                <a:rPr lang="en-US" sz="1800" b="1" baseline="0" dirty="0">
                  <a:latin typeface="Arial" panose="020B0604020202020204" pitchFamily="34" charset="0"/>
                  <a:cs typeface="Arial" panose="020B0604020202020204" pitchFamily="34" charset="0"/>
                </a:rPr>
                <a:t> CONFERENCE</a:t>
              </a:r>
              <a:endParaRPr lang="en-US" sz="1800" b="1" dirty="0">
                <a:latin typeface="Arial" panose="020B0604020202020204" pitchFamily="34" charset="0"/>
                <a:cs typeface="Arial" panose="020B0604020202020204" pitchFamily="34" charset="0"/>
              </a:endParaRPr>
            </a:p>
          </p:txBody>
        </p:sp>
        <p:pic>
          <p:nvPicPr>
            <p:cNvPr id="22" name="Picture 2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736067" y="5429892"/>
              <a:ext cx="886327" cy="940126"/>
            </a:xfrm>
            <a:prstGeom prst="rect">
              <a:avLst/>
            </a:prstGeom>
          </p:spPr>
        </p:pic>
      </p:grpSp>
      <p:sp>
        <p:nvSpPr>
          <p:cNvPr id="24" name="Rectangle 23"/>
          <p:cNvSpPr/>
          <p:nvPr userDrawn="1"/>
        </p:nvSpPr>
        <p:spPr>
          <a:xfrm>
            <a:off x="554736" y="479729"/>
            <a:ext cx="11082528" cy="2898306"/>
          </a:xfrm>
          <a:prstGeom prst="rect">
            <a:avLst/>
          </a:prstGeom>
          <a:solidFill>
            <a:srgbClr val="2140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ubtitle 2"/>
          <p:cNvSpPr txBox="1">
            <a:spLocks/>
          </p:cNvSpPr>
          <p:nvPr userDrawn="1"/>
        </p:nvSpPr>
        <p:spPr>
          <a:xfrm>
            <a:off x="554099" y="3418681"/>
            <a:ext cx="4494639" cy="50036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t>Click to edit Master subtitle style</a:t>
            </a:r>
            <a:endParaRPr lang="en-US" dirty="0"/>
          </a:p>
        </p:txBody>
      </p:sp>
      <p:sp>
        <p:nvSpPr>
          <p:cNvPr id="27" name="Title 1"/>
          <p:cNvSpPr txBox="1">
            <a:spLocks/>
          </p:cNvSpPr>
          <p:nvPr userDrawn="1"/>
        </p:nvSpPr>
        <p:spPr>
          <a:xfrm>
            <a:off x="554099" y="972462"/>
            <a:ext cx="9144000" cy="2387600"/>
          </a:xfrm>
          <a:prstGeom prst="rect">
            <a:avLst/>
          </a:prstGeom>
        </p:spPr>
        <p:txBody>
          <a:bodyPr anchor="b"/>
          <a:lstStyle>
            <a:lvl1pPr algn="l" defTabSz="914400" rtl="0" eaLnBrk="1" latinLnBrk="0" hangingPunct="1">
              <a:lnSpc>
                <a:spcPct val="90000"/>
              </a:lnSpc>
              <a:spcBef>
                <a:spcPct val="0"/>
              </a:spcBef>
              <a:buNone/>
              <a:defRPr sz="6000" b="1" kern="1200">
                <a:solidFill>
                  <a:schemeClr val="bg1"/>
                </a:solidFill>
                <a:latin typeface="+mj-lt"/>
                <a:ea typeface="+mj-ea"/>
                <a:cs typeface="+mj-cs"/>
              </a:defRPr>
            </a:lvl1pPr>
          </a:lstStyle>
          <a:p>
            <a:r>
              <a:rPr lang="en-US" dirty="0" smtClean="0"/>
              <a:t>Click to edit Master title style</a:t>
            </a:r>
            <a:endParaRPr lang="en-US" dirty="0"/>
          </a:p>
        </p:txBody>
      </p:sp>
      <p:sp>
        <p:nvSpPr>
          <p:cNvPr id="28" name="Slide Number Placeholder 5"/>
          <p:cNvSpPr txBox="1">
            <a:spLocks/>
          </p:cNvSpPr>
          <p:nvPr userDrawn="1"/>
        </p:nvSpPr>
        <p:spPr>
          <a:xfrm>
            <a:off x="108578" y="6454451"/>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753B17-1229-47A4-BBB2-A02D5F84107F}" type="slidenum">
              <a:rPr lang="en-US" smtClean="0"/>
              <a:pPr/>
              <a:t>‹#›</a:t>
            </a:fld>
            <a:endParaRPr lang="en-US" dirty="0"/>
          </a:p>
        </p:txBody>
      </p:sp>
    </p:spTree>
    <p:extLst>
      <p:ext uri="{BB962C8B-B14F-4D97-AF65-F5344CB8AC3E}">
        <p14:creationId xmlns:p14="http://schemas.microsoft.com/office/powerpoint/2010/main" val="3501537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hyperlink" Target="http://www.rti4success.org/resources/tools-charts/screening-tools-chart" TargetMode="External"/><Relationship Id="rId3" Type="http://schemas.openxmlformats.org/officeDocument/2006/relationships/image" Target="../media/image25.png"/><Relationship Id="rId7" Type="http://schemas.openxmlformats.org/officeDocument/2006/relationships/hyperlink" Target="http://www.intensiveintervention.org/chart/behavioral-progress-monitoring-tools" TargetMode="External"/><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hyperlink" Target="http://www.intensiveintervention.org/chart/behavioral-intervention-chart" TargetMode="External"/><Relationship Id="rId5" Type="http://schemas.openxmlformats.org/officeDocument/2006/relationships/hyperlink" Target="http://www.intensiveintervention.org/chart/progress-monitoring" TargetMode="External"/><Relationship Id="rId4" Type="http://schemas.openxmlformats.org/officeDocument/2006/relationships/hyperlink" Target="http://www.intensiveintervention.org/chart/instructional-intervention-tool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Is Intensive Intervention Special Education? Defining Services for Students with Disabilities</a:t>
            </a:r>
          </a:p>
        </p:txBody>
      </p:sp>
      <p:sp>
        <p:nvSpPr>
          <p:cNvPr id="3" name="Subtitle 2"/>
          <p:cNvSpPr>
            <a:spLocks noGrp="1"/>
          </p:cNvSpPr>
          <p:nvPr>
            <p:ph type="subTitle" idx="1"/>
          </p:nvPr>
        </p:nvSpPr>
        <p:spPr/>
        <p:txBody>
          <a:bodyPr>
            <a:normAutofit/>
          </a:bodyPr>
          <a:lstStyle/>
          <a:p>
            <a:endParaRPr lang="en-US" sz="2400" dirty="0" smtClean="0"/>
          </a:p>
          <a:p>
            <a:r>
              <a:rPr lang="en-US" sz="2400" dirty="0" smtClean="0"/>
              <a:t>Lou </a:t>
            </a:r>
            <a:r>
              <a:rPr lang="en-US" sz="2400" dirty="0"/>
              <a:t>Danielson &amp; Teri Marx, American Institutes for Research</a:t>
            </a:r>
          </a:p>
          <a:p>
            <a:r>
              <a:rPr lang="en-US" sz="2400" dirty="0"/>
              <a:t>J. David </a:t>
            </a:r>
            <a:r>
              <a:rPr lang="en-US" sz="2400" dirty="0" err="1"/>
              <a:t>Sienko</a:t>
            </a:r>
            <a:r>
              <a:rPr lang="en-US" sz="2400" dirty="0"/>
              <a:t>, Rhode Island Department of Education</a:t>
            </a:r>
          </a:p>
          <a:p>
            <a:r>
              <a:rPr lang="en-US" sz="2400" dirty="0"/>
              <a:t>Glenna Gallo, NASDSE/Washington State Board of Education</a:t>
            </a:r>
          </a:p>
        </p:txBody>
      </p:sp>
      <p:sp>
        <p:nvSpPr>
          <p:cNvPr id="4" name="Slide Number Placeholder 3"/>
          <p:cNvSpPr>
            <a:spLocks noGrp="1"/>
          </p:cNvSpPr>
          <p:nvPr>
            <p:ph type="sldNum" sz="quarter" idx="4"/>
          </p:nvPr>
        </p:nvSpPr>
        <p:spPr/>
        <p:txBody>
          <a:bodyPr/>
          <a:lstStyle/>
          <a:p>
            <a:fld id="{8B753B17-1229-47A4-BBB2-A02D5F84107F}" type="slidenum">
              <a:rPr lang="en-US" smtClean="0"/>
              <a:pPr/>
              <a:t>1</a:t>
            </a:fld>
            <a:endParaRPr lang="en-US" dirty="0"/>
          </a:p>
        </p:txBody>
      </p:sp>
    </p:spTree>
    <p:extLst>
      <p:ext uri="{BB962C8B-B14F-4D97-AF65-F5344CB8AC3E}">
        <p14:creationId xmlns:p14="http://schemas.microsoft.com/office/powerpoint/2010/main" val="1729378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sz="4800" dirty="0" smtClean="0"/>
          </a:p>
          <a:p>
            <a:pPr marL="0" indent="0" algn="ctr">
              <a:buNone/>
            </a:pPr>
            <a:endParaRPr lang="en-US" sz="4800" dirty="0"/>
          </a:p>
          <a:p>
            <a:pPr marL="0" indent="0" algn="ctr">
              <a:buNone/>
            </a:pPr>
            <a:r>
              <a:rPr lang="en-US" sz="4800" dirty="0" smtClean="0"/>
              <a:t>…special education different from other supports provided to students? </a:t>
            </a:r>
          </a:p>
          <a:p>
            <a:pPr marL="0" indent="0" algn="ctr">
              <a:buNone/>
            </a:pPr>
            <a:endParaRPr lang="en-US" sz="4800" dirty="0"/>
          </a:p>
          <a:p>
            <a:pPr marL="0" indent="0" algn="ctr">
              <a:buNone/>
            </a:pPr>
            <a:endParaRPr lang="en-US" sz="4800" dirty="0"/>
          </a:p>
        </p:txBody>
      </p:sp>
      <p:sp>
        <p:nvSpPr>
          <p:cNvPr id="3" name="Title 2"/>
          <p:cNvSpPr>
            <a:spLocks noGrp="1"/>
          </p:cNvSpPr>
          <p:nvPr>
            <p:ph type="title"/>
          </p:nvPr>
        </p:nvSpPr>
        <p:spPr/>
        <p:txBody>
          <a:bodyPr/>
          <a:lstStyle/>
          <a:p>
            <a:r>
              <a:rPr lang="en-US" dirty="0" smtClean="0"/>
              <a:t>What Makes…</a:t>
            </a:r>
            <a:endParaRPr lang="en-US" dirty="0"/>
          </a:p>
        </p:txBody>
      </p:sp>
      <p:sp>
        <p:nvSpPr>
          <p:cNvPr id="4" name="Slide Number Placeholder 3"/>
          <p:cNvSpPr>
            <a:spLocks noGrp="1"/>
          </p:cNvSpPr>
          <p:nvPr>
            <p:ph type="sldNum" sz="quarter" idx="4"/>
          </p:nvPr>
        </p:nvSpPr>
        <p:spPr/>
        <p:txBody>
          <a:bodyPr/>
          <a:lstStyle/>
          <a:p>
            <a:pPr algn="r"/>
            <a:fld id="{F3477EC8-074D-41C4-94AE-E9EA7CEEA348}" type="slidenum">
              <a:rPr>
                <a:solidFill>
                  <a:srgbClr val="FFFFFF">
                    <a:lumMod val="75000"/>
                  </a:srgbClr>
                </a:solidFill>
              </a:rPr>
              <a:pPr algn="r"/>
              <a:t>10</a:t>
            </a:fld>
            <a:endParaRPr dirty="0">
              <a:solidFill>
                <a:srgbClr val="FFFFFF">
                  <a:lumMod val="75000"/>
                </a:srgbClr>
              </a:solidFill>
            </a:endParaRPr>
          </a:p>
        </p:txBody>
      </p:sp>
      <p:pic>
        <p:nvPicPr>
          <p:cNvPr id="5" name="Picture 2" descr="Image of a thought bubble with question mar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228600"/>
            <a:ext cx="2910492" cy="25146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821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Multi-tiered System of Supports (MTSS)</a:t>
            </a:r>
            <a:endParaRPr lang="en-US" dirty="0"/>
          </a:p>
        </p:txBody>
      </p:sp>
      <p:sp>
        <p:nvSpPr>
          <p:cNvPr id="63491" name="Slide Number Placeholder 5"/>
          <p:cNvSpPr txBox="1">
            <a:spLocks/>
          </p:cNvSpPr>
          <p:nvPr/>
        </p:nvSpPr>
        <p:spPr bwMode="auto">
          <a:xfrm>
            <a:off x="10109201" y="6469064"/>
            <a:ext cx="41592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A6A6A6"/>
              </a:buClr>
              <a:buFont typeface="Wingdings" panose="05000000000000000000" pitchFamily="2" charset="2"/>
              <a:buChar char="§"/>
              <a:defRPr sz="2400">
                <a:solidFill>
                  <a:srgbClr val="3B5978"/>
                </a:solidFill>
                <a:latin typeface="Arial" panose="020B0604020202020204" pitchFamily="34" charset="0"/>
                <a:cs typeface="Arial" panose="020B0604020202020204" pitchFamily="34" charset="0"/>
              </a:defRPr>
            </a:lvl1pPr>
            <a:lvl2pPr marL="742950" indent="-285750">
              <a:spcBef>
                <a:spcPts val="600"/>
              </a:spcBef>
              <a:buClr>
                <a:srgbClr val="A6A6A6"/>
              </a:buClr>
              <a:buFont typeface="Arial" panose="020B0604020202020204" pitchFamily="34" charset="0"/>
              <a:buChar char="•"/>
              <a:defRPr>
                <a:solidFill>
                  <a:srgbClr val="3B5978"/>
                </a:solidFill>
                <a:latin typeface="Arial" panose="020B0604020202020204" pitchFamily="34" charset="0"/>
                <a:cs typeface="Arial" panose="020B0604020202020204" pitchFamily="34" charset="0"/>
              </a:defRPr>
            </a:lvl2pPr>
            <a:lvl3pPr marL="1143000" indent="-228600">
              <a:spcBef>
                <a:spcPts val="600"/>
              </a:spcBef>
              <a:buClr>
                <a:srgbClr val="A6A6A6"/>
              </a:buClr>
              <a:buFont typeface="Franklin Gothic Book" panose="020B0503020102020204" pitchFamily="34" charset="0"/>
              <a:buChar char="–"/>
              <a:defRPr sz="1400">
                <a:solidFill>
                  <a:srgbClr val="3B5978"/>
                </a:solidFill>
                <a:latin typeface="Arial" panose="020B0604020202020204" pitchFamily="34" charset="0"/>
                <a:cs typeface="Arial" panose="020B0604020202020204" pitchFamily="34" charset="0"/>
              </a:defRPr>
            </a:lvl3pPr>
            <a:lvl4pPr marL="1600200" indent="-228600">
              <a:spcBef>
                <a:spcPts val="600"/>
              </a:spcBef>
              <a:buClr>
                <a:srgbClr val="A6A6A6"/>
              </a:buClr>
              <a:buSzPct val="75000"/>
              <a:buFont typeface="Courier New" panose="02070309020205020404" pitchFamily="49" charset="0"/>
              <a:buChar char="o"/>
              <a:defRPr sz="1400">
                <a:solidFill>
                  <a:srgbClr val="3B5978"/>
                </a:solidFill>
                <a:latin typeface="Arial" panose="020B0604020202020204" pitchFamily="34" charset="0"/>
                <a:cs typeface="Arial" panose="020B0604020202020204" pitchFamily="34" charset="0"/>
              </a:defRPr>
            </a:lvl4pPr>
            <a:lvl5pPr marL="2057400" indent="-228600">
              <a:spcBef>
                <a:spcPts val="600"/>
              </a:spcBef>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5pPr>
            <a:lvl6pPr marL="25146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6pPr>
            <a:lvl7pPr marL="29718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7pPr>
            <a:lvl8pPr marL="34290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8pPr>
            <a:lvl9pPr marL="38862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9pPr>
          </a:lstStyle>
          <a:p>
            <a:pPr algn="r" fontAlgn="base">
              <a:spcBef>
                <a:spcPct val="0"/>
              </a:spcBef>
              <a:spcAft>
                <a:spcPct val="0"/>
              </a:spcAft>
              <a:buClrTx/>
              <a:buFontTx/>
              <a:buNone/>
            </a:pPr>
            <a:fld id="{6E848FC2-CF12-45B6-88D5-707B0473726C}" type="slidenum">
              <a:rPr lang="en-US" altLang="en-US" sz="1000">
                <a:solidFill>
                  <a:srgbClr val="BFBFBF"/>
                </a:solidFill>
                <a:ea typeface="ＭＳ Ｐゴシック" panose="020B0600070205080204" pitchFamily="34" charset="-128"/>
              </a:rPr>
              <a:pPr algn="r" fontAlgn="base">
                <a:spcBef>
                  <a:spcPct val="0"/>
                </a:spcBef>
                <a:spcAft>
                  <a:spcPct val="0"/>
                </a:spcAft>
                <a:buClrTx/>
                <a:buFontTx/>
                <a:buNone/>
              </a:pPr>
              <a:t>11</a:t>
            </a:fld>
            <a:endParaRPr lang="en-US" altLang="en-US" sz="1000">
              <a:solidFill>
                <a:srgbClr val="BFBFBF"/>
              </a:solidFill>
              <a:ea typeface="ＭＳ Ｐゴシック" panose="020B0600070205080204" pitchFamily="34" charset="-128"/>
            </a:endParaRPr>
          </a:p>
        </p:txBody>
      </p:sp>
      <p:pic>
        <p:nvPicPr>
          <p:cNvPr id="63492" name="Picture 3" descr="This graphic is a triangle divided into 3 sections.  The bottom section is green and is the largest.  It represents supports for about 80% of students and is labeled &quot;primary&quot;.  The middle section of the triangle is yellow and is the second largest.  It represents supports for about 15% of students and is labeled &quot;secondary&quot;.  The third and top section of the triangle is red and is the smallest.  It represents supports for about 5% of students and is labeled &quot;intensive&quot;. A brace runs the length of this triangle graphic.  To the right of the brace are the words, &quot;focus?&quot;, &quot;instruction?&quot;, &quot;setting?&quot;, and &quot;assessments?&quot;.  The brace indicates that we will discuss these 4 areas within the multi-tiered supports triangle."/>
          <p:cNvPicPr>
            <a:picLocks noChangeAspect="1" noChangeArrowheads="1"/>
          </p:cNvPicPr>
          <p:nvPr/>
        </p:nvPicPr>
        <p:blipFill rotWithShape="1">
          <a:blip r:embed="rId3">
            <a:extLst>
              <a:ext uri="{28A0092B-C50C-407E-A947-70E740481C1C}">
                <a14:useLocalDpi xmlns:a14="http://schemas.microsoft.com/office/drawing/2010/main" val="0"/>
              </a:ext>
            </a:extLst>
          </a:blip>
          <a:srcRect r="35970" b="543"/>
          <a:stretch/>
        </p:blipFill>
        <p:spPr bwMode="auto">
          <a:xfrm>
            <a:off x="838200" y="1690688"/>
            <a:ext cx="5165785" cy="4520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bracket that is next to the MTSS triangle with the text: focus, instruction, setting, and asessments listed. When implementing MTSS, these elements should be considered across the tiers. "/>
          <p:cNvPicPr>
            <a:picLocks noChangeAspect="1"/>
          </p:cNvPicPr>
          <p:nvPr/>
        </p:nvPicPr>
        <p:blipFill rotWithShape="1">
          <a:blip r:embed="rId4"/>
          <a:srcRect t="4396"/>
          <a:stretch/>
        </p:blipFill>
        <p:spPr>
          <a:xfrm>
            <a:off x="6003986" y="1731146"/>
            <a:ext cx="2990088" cy="4720665"/>
          </a:xfrm>
          <a:prstGeom prst="rect">
            <a:avLst/>
          </a:prstGeom>
        </p:spPr>
      </p:pic>
    </p:spTree>
    <p:extLst>
      <p:ext uri="{BB962C8B-B14F-4D97-AF65-F5344CB8AC3E}">
        <p14:creationId xmlns:p14="http://schemas.microsoft.com/office/powerpoint/2010/main" val="326120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Perspectives </a:t>
            </a:r>
            <a:endParaRPr lang="en-US" dirty="0"/>
          </a:p>
        </p:txBody>
      </p:sp>
      <p:sp>
        <p:nvSpPr>
          <p:cNvPr id="13" name="TextBox 12"/>
          <p:cNvSpPr txBox="1"/>
          <p:nvPr/>
        </p:nvSpPr>
        <p:spPr>
          <a:xfrm>
            <a:off x="6435306" y="4382225"/>
            <a:ext cx="4830792" cy="2031325"/>
          </a:xfrm>
          <a:prstGeom prst="rect">
            <a:avLst/>
          </a:prstGeom>
          <a:noFill/>
        </p:spPr>
        <p:txBody>
          <a:bodyPr wrap="square" rtlCol="0">
            <a:spAutoFit/>
          </a:bodyPr>
          <a:lstStyle/>
          <a:p>
            <a:r>
              <a:rPr lang="en-US" sz="1400" dirty="0"/>
              <a:t>In MTSS, educators implement with fidelity the hallmarks of both RTI and PBIS into a merged model to improve student outcomes.</a:t>
            </a:r>
            <a:br>
              <a:rPr lang="en-US" sz="1400" dirty="0"/>
            </a:br>
            <a:r>
              <a:rPr lang="en-US" sz="1400" dirty="0"/>
              <a:t/>
            </a:r>
            <a:br>
              <a:rPr lang="en-US" sz="1400" dirty="0"/>
            </a:br>
            <a:r>
              <a:rPr lang="en-US" sz="1400" dirty="0"/>
              <a:t>• Team approach</a:t>
            </a:r>
          </a:p>
          <a:p>
            <a:r>
              <a:rPr lang="en-US" sz="1400" dirty="0"/>
              <a:t>• Universal screening</a:t>
            </a:r>
          </a:p>
          <a:p>
            <a:r>
              <a:rPr lang="en-US" sz="1400" dirty="0"/>
              <a:t>• Data-based decisions</a:t>
            </a:r>
          </a:p>
          <a:p>
            <a:r>
              <a:rPr lang="en-US" sz="1400" dirty="0"/>
              <a:t>• Evidence-based practices</a:t>
            </a:r>
          </a:p>
          <a:p>
            <a:r>
              <a:rPr lang="en-US" sz="1400" dirty="0"/>
              <a:t>• Progress </a:t>
            </a:r>
            <a:r>
              <a:rPr lang="en-US" sz="1400" dirty="0" smtClean="0"/>
              <a:t>monitoring</a:t>
            </a:r>
            <a:endParaRPr lang="en-US" sz="1400" dirty="0"/>
          </a:p>
        </p:txBody>
      </p:sp>
      <p:pic>
        <p:nvPicPr>
          <p:cNvPr id="12" name="Content Placeholder 11" descr="MTSS triangle "/>
          <p:cNvPicPr>
            <a:picLocks noGrp="1" noChangeAspect="1"/>
          </p:cNvPicPr>
          <p:nvPr>
            <p:ph sz="half" idx="2"/>
          </p:nvPr>
        </p:nvPicPr>
        <p:blipFill>
          <a:blip r:embed="rId2"/>
          <a:stretch>
            <a:fillRect/>
          </a:stretch>
        </p:blipFill>
        <p:spPr>
          <a:xfrm>
            <a:off x="6172200" y="1690688"/>
            <a:ext cx="5181600" cy="2651949"/>
          </a:xfrm>
          <a:prstGeom prst="rect">
            <a:avLst/>
          </a:prstGeom>
        </p:spPr>
      </p:pic>
      <p:pic>
        <p:nvPicPr>
          <p:cNvPr id="11" name="Content Placeholder 10" descr="An MTSS triangle with concentric circles extending that describe that MTSS also involves community and family engagement/partnerships, as well as professional development, coaching, and active leadership to support implementation. "/>
          <p:cNvPicPr>
            <a:picLocks noGrp="1" noChangeAspect="1"/>
          </p:cNvPicPr>
          <p:nvPr>
            <p:ph sz="half" idx="1"/>
          </p:nvPr>
        </p:nvPicPr>
        <p:blipFill>
          <a:blip r:embed="rId3"/>
          <a:stretch>
            <a:fillRect/>
          </a:stretch>
        </p:blipFill>
        <p:spPr>
          <a:xfrm>
            <a:off x="838201" y="1876101"/>
            <a:ext cx="5105872" cy="4188269"/>
          </a:xfrm>
          <a:prstGeom prst="rect">
            <a:avLst/>
          </a:prstGeom>
        </p:spPr>
      </p:pic>
      <p:sp>
        <p:nvSpPr>
          <p:cNvPr id="4" name="Slide Number Placeholder 3"/>
          <p:cNvSpPr>
            <a:spLocks noGrp="1"/>
          </p:cNvSpPr>
          <p:nvPr>
            <p:ph type="sldNum" sz="quarter" idx="4"/>
          </p:nvPr>
        </p:nvSpPr>
        <p:spPr/>
        <p:txBody>
          <a:bodyPr/>
          <a:lstStyle/>
          <a:p>
            <a:fld id="{8B753B17-1229-47A4-BBB2-A02D5F84107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269920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sz="4800" dirty="0" smtClean="0"/>
          </a:p>
          <a:p>
            <a:pPr marL="0" indent="0" algn="ctr">
              <a:buNone/>
            </a:pPr>
            <a:endParaRPr lang="en-US" sz="4800" dirty="0"/>
          </a:p>
          <a:p>
            <a:pPr marL="0" indent="0" algn="ctr">
              <a:buNone/>
            </a:pPr>
            <a:r>
              <a:rPr lang="en-US" sz="4800" dirty="0" smtClean="0"/>
              <a:t>…</a:t>
            </a:r>
            <a:r>
              <a:rPr lang="en-US" sz="4800" dirty="0"/>
              <a:t>currently supporting students who are non-responsive or persistently struggling? </a:t>
            </a:r>
          </a:p>
          <a:p>
            <a:pPr marL="0" indent="0" algn="ctr">
              <a:buNone/>
            </a:pPr>
            <a:endParaRPr lang="en-US" sz="4800" dirty="0"/>
          </a:p>
        </p:txBody>
      </p:sp>
      <p:sp>
        <p:nvSpPr>
          <p:cNvPr id="3" name="Title 2"/>
          <p:cNvSpPr>
            <a:spLocks noGrp="1"/>
          </p:cNvSpPr>
          <p:nvPr>
            <p:ph type="title"/>
          </p:nvPr>
        </p:nvSpPr>
        <p:spPr/>
        <p:txBody>
          <a:bodyPr/>
          <a:lstStyle/>
          <a:p>
            <a:r>
              <a:rPr lang="en-US" dirty="0" smtClean="0"/>
              <a:t>How are You…</a:t>
            </a:r>
            <a:endParaRPr lang="en-US" dirty="0"/>
          </a:p>
        </p:txBody>
      </p:sp>
      <p:sp>
        <p:nvSpPr>
          <p:cNvPr id="4" name="Slide Number Placeholder 3"/>
          <p:cNvSpPr>
            <a:spLocks noGrp="1"/>
          </p:cNvSpPr>
          <p:nvPr>
            <p:ph type="sldNum" sz="quarter" idx="4"/>
          </p:nvPr>
        </p:nvSpPr>
        <p:spPr/>
        <p:txBody>
          <a:bodyPr/>
          <a:lstStyle/>
          <a:p>
            <a:pPr algn="r"/>
            <a:fld id="{F3477EC8-074D-41C4-94AE-E9EA7CEEA348}" type="slidenum">
              <a:rPr>
                <a:solidFill>
                  <a:srgbClr val="FFFFFF">
                    <a:lumMod val="75000"/>
                  </a:srgbClr>
                </a:solidFill>
              </a:rPr>
              <a:pPr algn="r"/>
              <a:t>13</a:t>
            </a:fld>
            <a:endParaRPr dirty="0">
              <a:solidFill>
                <a:srgbClr val="FFFFFF">
                  <a:lumMod val="75000"/>
                </a:srgbClr>
              </a:solidFill>
            </a:endParaRPr>
          </a:p>
        </p:txBody>
      </p:sp>
      <p:pic>
        <p:nvPicPr>
          <p:cNvPr id="6" name="Picture 2" descr="Image of a thought bubble with question mar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228600"/>
            <a:ext cx="2910492" cy="25146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341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Systemic Improvement Plan – Implementation Efforts</a:t>
            </a:r>
            <a:endParaRPr lang="en-US" dirty="0"/>
          </a:p>
        </p:txBody>
      </p:sp>
      <p:sp>
        <p:nvSpPr>
          <p:cNvPr id="5" name="Content Placeholder 4"/>
          <p:cNvSpPr>
            <a:spLocks noGrp="1"/>
          </p:cNvSpPr>
          <p:nvPr>
            <p:ph idx="1"/>
          </p:nvPr>
        </p:nvSpPr>
        <p:spPr/>
        <p:txBody>
          <a:bodyPr>
            <a:normAutofit lnSpcReduction="10000"/>
          </a:bodyPr>
          <a:lstStyle/>
          <a:p>
            <a:r>
              <a:rPr lang="en-US" dirty="0" smtClean="0"/>
              <a:t>Support for LEA Implementation of Evidence-Based Practices (EBPs)</a:t>
            </a:r>
          </a:p>
          <a:p>
            <a:pPr lvl="1"/>
            <a:r>
              <a:rPr lang="en-US" dirty="0" smtClean="0"/>
              <a:t>Pilot projects based on LEA data and needs</a:t>
            </a:r>
          </a:p>
          <a:p>
            <a:pPr lvl="1"/>
            <a:r>
              <a:rPr lang="en-US" dirty="0" smtClean="0"/>
              <a:t>Intensive support provided by USBE </a:t>
            </a:r>
          </a:p>
          <a:p>
            <a:pPr lvl="1"/>
            <a:r>
              <a:rPr lang="en-US" dirty="0" smtClean="0"/>
              <a:t>Book study with administrators, educators, and parents/families</a:t>
            </a:r>
          </a:p>
          <a:p>
            <a:pPr lvl="1"/>
            <a:r>
              <a:rPr lang="en-US" dirty="0" smtClean="0"/>
              <a:t>Facilitate an annual co-teaching cohort of general and special education teachers focusing on both EBPs in co-teaching, as well as mathematics content, instruction, and intervention using EBPs</a:t>
            </a:r>
          </a:p>
          <a:p>
            <a:pPr lvl="1"/>
            <a:r>
              <a:rPr lang="en-US" dirty="0" smtClean="0"/>
              <a:t>Workshops, webinars and lesson studies on the implementation of EBPs in mathematics</a:t>
            </a:r>
          </a:p>
          <a:p>
            <a:pPr lvl="1"/>
            <a:r>
              <a:rPr lang="en-US" dirty="0" smtClean="0"/>
              <a:t>Professional development on Universal Design for Learning</a:t>
            </a:r>
          </a:p>
          <a:p>
            <a:pPr lvl="1"/>
            <a:r>
              <a:rPr lang="en-US" dirty="0" smtClean="0"/>
              <a:t>Align courses for special education preservice programs and mathematics endorsement courses</a:t>
            </a:r>
          </a:p>
        </p:txBody>
      </p:sp>
      <p:sp>
        <p:nvSpPr>
          <p:cNvPr id="4" name="Slide Number Placeholder 3"/>
          <p:cNvSpPr>
            <a:spLocks noGrp="1"/>
          </p:cNvSpPr>
          <p:nvPr>
            <p:ph type="sldNum" sz="quarter" idx="4"/>
          </p:nvPr>
        </p:nvSpPr>
        <p:spPr/>
        <p:txBody>
          <a:bodyPr/>
          <a:lstStyle/>
          <a:p>
            <a:fld id="{8B753B17-1229-47A4-BBB2-A02D5F84107F}" type="slidenum">
              <a:rPr lang="en-US" smtClean="0"/>
              <a:pPr/>
              <a:t>14</a:t>
            </a:fld>
            <a:endParaRPr lang="en-US" dirty="0"/>
          </a:p>
        </p:txBody>
      </p:sp>
    </p:spTree>
    <p:extLst>
      <p:ext uri="{BB962C8B-B14F-4D97-AF65-F5344CB8AC3E}">
        <p14:creationId xmlns:p14="http://schemas.microsoft.com/office/powerpoint/2010/main" val="1278970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SSIP – </a:t>
            </a:r>
            <a:endParaRPr lang="en-US" dirty="0"/>
          </a:p>
        </p:txBody>
      </p:sp>
      <p:sp>
        <p:nvSpPr>
          <p:cNvPr id="4" name="Slide Number Placeholder 3"/>
          <p:cNvSpPr>
            <a:spLocks noGrp="1"/>
          </p:cNvSpPr>
          <p:nvPr>
            <p:ph type="sldNum" sz="quarter" idx="4"/>
          </p:nvPr>
        </p:nvSpPr>
        <p:spPr/>
        <p:txBody>
          <a:bodyPr/>
          <a:lstStyle/>
          <a:p>
            <a:fld id="{8B753B17-1229-47A4-BBB2-A02D5F84107F}" type="slidenum">
              <a:rPr lang="en-US" smtClean="0"/>
              <a:pPr/>
              <a:t>15</a:t>
            </a:fld>
            <a:endParaRPr lang="en-US" dirty="0"/>
          </a:p>
        </p:txBody>
      </p:sp>
      <p:pic>
        <p:nvPicPr>
          <p:cNvPr id="8" name="Content Placeholder 7" descr="RI's logic model for their SSIP. "/>
          <p:cNvPicPr>
            <a:picLocks noGrp="1" noChangeAspect="1"/>
          </p:cNvPicPr>
          <p:nvPr>
            <p:ph idx="1"/>
          </p:nvPr>
        </p:nvPicPr>
        <p:blipFill>
          <a:blip r:embed="rId2"/>
          <a:stretch>
            <a:fillRect/>
          </a:stretch>
        </p:blipFill>
        <p:spPr>
          <a:xfrm>
            <a:off x="1923068" y="165036"/>
            <a:ext cx="8578392" cy="6256759"/>
          </a:xfrm>
          <a:prstGeom prst="rect">
            <a:avLst/>
          </a:prstGeom>
        </p:spPr>
      </p:pic>
    </p:spTree>
    <p:extLst>
      <p:ext uri="{BB962C8B-B14F-4D97-AF65-F5344CB8AC3E}">
        <p14:creationId xmlns:p14="http://schemas.microsoft.com/office/powerpoint/2010/main" val="3835535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 Common, Data-Driven Process</a:t>
            </a:r>
            <a:endParaRPr lang="en-US" dirty="0"/>
          </a:p>
        </p:txBody>
      </p:sp>
      <p:sp>
        <p:nvSpPr>
          <p:cNvPr id="4" name="Slide Number Placeholder 3"/>
          <p:cNvSpPr>
            <a:spLocks noGrp="1"/>
          </p:cNvSpPr>
          <p:nvPr>
            <p:ph type="sldNum" sz="quarter" idx="4"/>
          </p:nvPr>
        </p:nvSpPr>
        <p:spPr/>
        <p:txBody>
          <a:bodyPr/>
          <a:lstStyle/>
          <a:p>
            <a:fld id="{8B753B17-1229-47A4-BBB2-A02D5F84107F}" type="slidenum">
              <a:rPr lang="en-US" smtClean="0"/>
              <a:pPr/>
              <a:t>16</a:t>
            </a:fld>
            <a:endParaRPr lang="en-US" dirty="0"/>
          </a:p>
        </p:txBody>
      </p:sp>
    </p:spTree>
    <p:extLst>
      <p:ext uri="{BB962C8B-B14F-4D97-AF65-F5344CB8AC3E}">
        <p14:creationId xmlns:p14="http://schemas.microsoft.com/office/powerpoint/2010/main" val="1796734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National Center on Intensive Intervention (NCII)</a:t>
            </a:r>
            <a:endParaRPr lang="en-US" dirty="0"/>
          </a:p>
        </p:txBody>
      </p:sp>
      <p:pic>
        <p:nvPicPr>
          <p:cNvPr id="5" name="Content Placeholder 4" descr="A number of words that define intensive intervention are included in a circle. The words comprise of things like: intervention, student, intensive, needs, individualized, and data-based.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20331" y="1784866"/>
            <a:ext cx="4351337" cy="43513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656182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Slide 2</a:t>
            </a:r>
            <a:endParaRPr lang="en-US" dirty="0"/>
          </a:p>
        </p:txBody>
      </p:sp>
      <p:pic>
        <p:nvPicPr>
          <p:cNvPr id="17" name="Picture 16" descr="Source for the information: National Center for Edcuation Statistics, 2015 and Wagner and colleagues, 2003. "/>
          <p:cNvPicPr>
            <a:picLocks noChangeAspect="1"/>
          </p:cNvPicPr>
          <p:nvPr/>
        </p:nvPicPr>
        <p:blipFill rotWithShape="1">
          <a:blip r:embed="rId3"/>
          <a:srcRect r="19109"/>
          <a:stretch/>
        </p:blipFill>
        <p:spPr>
          <a:xfrm>
            <a:off x="7134397" y="2664087"/>
            <a:ext cx="3890959" cy="476250"/>
          </a:xfrm>
          <a:prstGeom prst="rect">
            <a:avLst/>
          </a:prstGeom>
        </p:spPr>
      </p:pic>
      <p:pic>
        <p:nvPicPr>
          <p:cNvPr id="5" name="Picture 4" descr="Comparison graphic. 67% of students in fourth grade with disabilites lack basic reading skills; 63% in eighth grade. 45% of fourth graders and 68% of eighth graders with disabilities lack basic math skills. And, one in three students with disabilities have discpilinary problems in schools. "/>
          <p:cNvPicPr>
            <a:picLocks noChangeAspect="1"/>
          </p:cNvPicPr>
          <p:nvPr/>
        </p:nvPicPr>
        <p:blipFill>
          <a:blip r:embed="rId4"/>
          <a:stretch>
            <a:fillRect/>
          </a:stretch>
        </p:blipFill>
        <p:spPr>
          <a:xfrm>
            <a:off x="964278" y="338925"/>
            <a:ext cx="5403271" cy="5602823"/>
          </a:xfrm>
          <a:prstGeom prst="rect">
            <a:avLst/>
          </a:prstGeom>
        </p:spPr>
      </p:pic>
      <p:sp>
        <p:nvSpPr>
          <p:cNvPr id="4" name="Slide Number Placeholder 3"/>
          <p:cNvSpPr>
            <a:spLocks noGrp="1"/>
          </p:cNvSpPr>
          <p:nvPr>
            <p:ph type="sldNum" sz="quarter" idx="4"/>
          </p:nvPr>
        </p:nvSpPr>
        <p:spPr/>
        <p:txBody>
          <a:bodyPr/>
          <a:lstStyle/>
          <a:p>
            <a:pPr algn="r"/>
            <a:fld id="{F3477EC8-074D-41C4-94AE-E9EA7CEEA348}" type="slidenum">
              <a:rPr>
                <a:solidFill>
                  <a:srgbClr val="FFFFFF">
                    <a:lumMod val="75000"/>
                  </a:srgbClr>
                </a:solidFill>
              </a:rPr>
              <a:pPr algn="r"/>
              <a:t>18</a:t>
            </a:fld>
            <a:endParaRPr dirty="0">
              <a:solidFill>
                <a:srgbClr val="FFFFFF">
                  <a:lumMod val="75000"/>
                </a:srgbClr>
              </a:solidFill>
            </a:endParaRPr>
          </a:p>
        </p:txBody>
      </p:sp>
    </p:spTree>
    <p:extLst>
      <p:ext uri="{BB962C8B-B14F-4D97-AF65-F5344CB8AC3E}">
        <p14:creationId xmlns:p14="http://schemas.microsoft.com/office/powerpoint/2010/main" val="1680279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p:cNvSpPr>
            <a:spLocks noGrp="1"/>
          </p:cNvSpPr>
          <p:nvPr>
            <p:ph type="title"/>
          </p:nvPr>
        </p:nvSpPr>
        <p:spPr/>
        <p:txBody>
          <a:bodyPr/>
          <a:lstStyle/>
          <a:p>
            <a:r>
              <a:rPr lang="en-US" dirty="0" smtClean="0"/>
              <a:t>Slide 19</a:t>
            </a:r>
            <a:endParaRPr lang="en-US" dirty="0"/>
          </a:p>
        </p:txBody>
      </p:sp>
      <p:sp>
        <p:nvSpPr>
          <p:cNvPr id="5" name="Content Placeholder 4"/>
          <p:cNvSpPr>
            <a:spLocks noGrp="1"/>
          </p:cNvSpPr>
          <p:nvPr>
            <p:ph sz="quarter" idx="4"/>
          </p:nvPr>
        </p:nvSpPr>
        <p:spPr>
          <a:xfrm>
            <a:off x="6530419" y="4760534"/>
            <a:ext cx="5183188" cy="1429128"/>
          </a:xfrm>
        </p:spPr>
        <p:txBody>
          <a:bodyPr>
            <a:normAutofit/>
          </a:bodyPr>
          <a:lstStyle/>
          <a:p>
            <a:pPr marL="0" indent="0">
              <a:spcBef>
                <a:spcPts val="1200"/>
              </a:spcBef>
              <a:buNone/>
            </a:pPr>
            <a:r>
              <a:rPr lang="en-US" sz="2400" dirty="0" smtClean="0"/>
              <a:t>Students </a:t>
            </a:r>
            <a:r>
              <a:rPr lang="en-US" sz="2400" dirty="0"/>
              <a:t>with intensive needs often require 10</a:t>
            </a:r>
            <a:r>
              <a:rPr lang="en-US" sz="2400" dirty="0">
                <a:latin typeface="Arial"/>
                <a:cs typeface="Arial"/>
              </a:rPr>
              <a:t>–</a:t>
            </a:r>
            <a:r>
              <a:rPr lang="en-US" sz="2400" dirty="0"/>
              <a:t>30 times more practice than peers to learn new information (Gersten et al., 2008). </a:t>
            </a:r>
          </a:p>
          <a:p>
            <a:endParaRPr lang="en-US" sz="2400" dirty="0"/>
          </a:p>
        </p:txBody>
      </p:sp>
      <p:pic>
        <p:nvPicPr>
          <p:cNvPr id="1026" name="Picture 2" descr="Mother teaching a chil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903" r="4436"/>
          <a:stretch/>
        </p:blipFill>
        <p:spPr bwMode="auto">
          <a:xfrm>
            <a:off x="7171324" y="1433595"/>
            <a:ext cx="3495826" cy="28194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9" name="Text Placeholder 8"/>
          <p:cNvSpPr>
            <a:spLocks noGrp="1"/>
          </p:cNvSpPr>
          <p:nvPr>
            <p:ph type="body" sz="quarter" idx="3"/>
          </p:nvPr>
        </p:nvSpPr>
        <p:spPr>
          <a:xfrm>
            <a:off x="6327643" y="487145"/>
            <a:ext cx="5183188" cy="823912"/>
          </a:xfrm>
        </p:spPr>
        <p:txBody>
          <a:bodyPr/>
          <a:lstStyle/>
          <a:p>
            <a:pPr algn="ctr"/>
            <a:r>
              <a:rPr lang="en-US" dirty="0"/>
              <a:t>More Practice</a:t>
            </a:r>
          </a:p>
          <a:p>
            <a:pPr algn="ctr"/>
            <a:endParaRPr lang="en-US" dirty="0"/>
          </a:p>
        </p:txBody>
      </p:sp>
      <p:sp>
        <p:nvSpPr>
          <p:cNvPr id="11" name="Content Placeholder 10"/>
          <p:cNvSpPr>
            <a:spLocks noGrp="1"/>
          </p:cNvSpPr>
          <p:nvPr>
            <p:ph sz="half" idx="2"/>
          </p:nvPr>
        </p:nvSpPr>
        <p:spPr>
          <a:xfrm>
            <a:off x="839788" y="4760535"/>
            <a:ext cx="5157787" cy="1429127"/>
          </a:xfrm>
        </p:spPr>
        <p:txBody>
          <a:bodyPr>
            <a:noAutofit/>
          </a:bodyPr>
          <a:lstStyle/>
          <a:p>
            <a:pPr marL="0" indent="0">
              <a:buNone/>
            </a:pPr>
            <a:r>
              <a:rPr lang="en-US" sz="2400" dirty="0" smtClean="0"/>
              <a:t>Validated </a:t>
            </a:r>
            <a:r>
              <a:rPr lang="en-US" sz="2400" dirty="0"/>
              <a:t>programs are not universally effective programs; 3 to 5 percent of students need more help (Fuchs et al., 2008; NCII, 2013).  </a:t>
            </a:r>
          </a:p>
          <a:p>
            <a:endParaRPr lang="en-US" sz="2400" dirty="0"/>
          </a:p>
        </p:txBody>
      </p:sp>
      <p:pic>
        <p:nvPicPr>
          <p:cNvPr id="1027" name="Picture 3" descr="A figure helping anoth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4301" y="1166466"/>
            <a:ext cx="2590799" cy="335365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idx="1"/>
          </p:nvPr>
        </p:nvSpPr>
        <p:spPr>
          <a:xfrm>
            <a:off x="110806" y="487145"/>
            <a:ext cx="5157787" cy="823912"/>
          </a:xfrm>
        </p:spPr>
        <p:txBody>
          <a:bodyPr/>
          <a:lstStyle/>
          <a:p>
            <a:pPr algn="ctr"/>
            <a:r>
              <a:rPr lang="en-US" dirty="0"/>
              <a:t>More Help</a:t>
            </a:r>
          </a:p>
          <a:p>
            <a:pPr algn="ctr"/>
            <a:endParaRPr lang="en-US" dirty="0"/>
          </a:p>
        </p:txBody>
      </p:sp>
      <p:sp>
        <p:nvSpPr>
          <p:cNvPr id="4" name="Slide Number Placeholder 3"/>
          <p:cNvSpPr>
            <a:spLocks noGrp="1"/>
          </p:cNvSpPr>
          <p:nvPr>
            <p:ph type="sldNum" sz="quarter" idx="10"/>
          </p:nvPr>
        </p:nvSpPr>
        <p:spPr/>
        <p:txBody>
          <a:bodyPr/>
          <a:lstStyle/>
          <a:p>
            <a:pPr>
              <a:defRPr/>
            </a:pPr>
            <a:fld id="{DFB04262-1598-482E-9FD8-D5435614D1F0}" type="slidenum">
              <a:rPr>
                <a:solidFill>
                  <a:srgbClr val="FFFFFF">
                    <a:lumMod val="75000"/>
                  </a:srgbClr>
                </a:solidFill>
              </a:rPr>
              <a:pPr>
                <a:defRPr/>
              </a:pPr>
              <a:t>19</a:t>
            </a:fld>
            <a:endParaRPr dirty="0">
              <a:solidFill>
                <a:srgbClr val="FFFFFF">
                  <a:lumMod val="75000"/>
                </a:srgbClr>
              </a:solidFill>
            </a:endParaRPr>
          </a:p>
        </p:txBody>
      </p:sp>
    </p:spTree>
    <p:extLst>
      <p:ext uri="{BB962C8B-B14F-4D97-AF65-F5344CB8AC3E}">
        <p14:creationId xmlns:p14="http://schemas.microsoft.com/office/powerpoint/2010/main" val="992229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Time Like the Present</a:t>
            </a:r>
            <a:endParaRPr lang="en-US" dirty="0"/>
          </a:p>
        </p:txBody>
      </p:sp>
      <p:sp>
        <p:nvSpPr>
          <p:cNvPr id="3" name="Content Placeholder 2"/>
          <p:cNvSpPr>
            <a:spLocks noGrp="1"/>
          </p:cNvSpPr>
          <p:nvPr>
            <p:ph idx="1"/>
          </p:nvPr>
        </p:nvSpPr>
        <p:spPr/>
        <p:txBody>
          <a:bodyPr>
            <a:normAutofit/>
          </a:bodyPr>
          <a:lstStyle/>
          <a:p>
            <a:endParaRPr lang="en-US" sz="3600" dirty="0" smtClean="0"/>
          </a:p>
          <a:p>
            <a:r>
              <a:rPr lang="en-US" sz="3600" dirty="0" smtClean="0"/>
              <a:t>Recent Supreme Court ruling – potential implications: </a:t>
            </a:r>
          </a:p>
          <a:p>
            <a:pPr lvl="1"/>
            <a:r>
              <a:rPr lang="en-US" sz="3200" dirty="0" smtClean="0"/>
              <a:t>In the future</a:t>
            </a:r>
            <a:r>
              <a:rPr lang="en-US" sz="3200" dirty="0"/>
              <a:t>, progress (documented through data) on an IEP </a:t>
            </a:r>
            <a:r>
              <a:rPr lang="en-US" sz="3200" dirty="0" smtClean="0"/>
              <a:t>could </a:t>
            </a:r>
            <a:r>
              <a:rPr lang="en-US" sz="3200" dirty="0"/>
              <a:t>be the foundation for ascertaining if the FAPE standard was </a:t>
            </a:r>
            <a:r>
              <a:rPr lang="en-US" sz="3200" dirty="0" smtClean="0"/>
              <a:t>met. </a:t>
            </a:r>
          </a:p>
          <a:p>
            <a:pPr lvl="1"/>
            <a:r>
              <a:rPr lang="en-US" sz="3200" dirty="0" smtClean="0"/>
              <a:t>Pushes </a:t>
            </a:r>
            <a:r>
              <a:rPr lang="en-US" sz="3200" dirty="0"/>
              <a:t>educators to provide higher quality </a:t>
            </a:r>
            <a:r>
              <a:rPr lang="en-US" sz="3200" dirty="0" smtClean="0"/>
              <a:t>instruction to ensure that students with disabilities meet challenging standards. </a:t>
            </a:r>
            <a:endParaRPr lang="en-US" sz="3200" dirty="0"/>
          </a:p>
          <a:p>
            <a:pPr lvl="1"/>
            <a:endParaRPr lang="en-US" sz="3200" dirty="0"/>
          </a:p>
        </p:txBody>
      </p:sp>
      <p:sp>
        <p:nvSpPr>
          <p:cNvPr id="4" name="Slide Number Placeholder 3"/>
          <p:cNvSpPr>
            <a:spLocks noGrp="1"/>
          </p:cNvSpPr>
          <p:nvPr>
            <p:ph type="sldNum" sz="quarter" idx="4"/>
          </p:nvPr>
        </p:nvSpPr>
        <p:spPr/>
        <p:txBody>
          <a:bodyPr/>
          <a:lstStyle/>
          <a:p>
            <a:fld id="{8B753B17-1229-47A4-BBB2-A02D5F84107F}" type="slidenum">
              <a:rPr lang="en-US" smtClean="0"/>
              <a:pPr/>
              <a:t>2</a:t>
            </a:fld>
            <a:endParaRPr lang="en-US" dirty="0"/>
          </a:p>
        </p:txBody>
      </p:sp>
    </p:spTree>
    <p:extLst>
      <p:ext uri="{BB962C8B-B14F-4D97-AF65-F5344CB8AC3E}">
        <p14:creationId xmlns:p14="http://schemas.microsoft.com/office/powerpoint/2010/main" val="1219803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r>
              <a:rPr lang="en-US" dirty="0" smtClean="0"/>
              <a:t>What is Intensive Intervention?</a:t>
            </a:r>
          </a:p>
        </p:txBody>
      </p:sp>
      <p:pic>
        <p:nvPicPr>
          <p:cNvPr id="90116" name="Picture 2" descr="https://encrypted-tbn0.gstatic.com/images?q=tbn:ANd9GcSqM9FBLb-FGM7STQz8sUxFLxDfdl7PYElfMt6sfrmlOP1nXiBHYA"/>
          <p:cNvPicPr>
            <a:picLocks noChangeAspect="1" noChangeArrowheads="1"/>
          </p:cNvPicPr>
          <p:nvPr/>
        </p:nvPicPr>
        <p:blipFill>
          <a:blip r:embed="rId3"/>
          <a:srcRect/>
          <a:stretch>
            <a:fillRect/>
          </a:stretch>
        </p:blipFill>
        <p:spPr bwMode="auto">
          <a:xfrm>
            <a:off x="9503397" y="500062"/>
            <a:ext cx="1409700" cy="1055687"/>
          </a:xfrm>
          <a:prstGeom prst="rect">
            <a:avLst/>
          </a:prstGeom>
          <a:noFill/>
          <a:ln w="9525">
            <a:noFill/>
            <a:miter lim="800000"/>
            <a:headEnd/>
            <a:tailEnd/>
          </a:ln>
        </p:spPr>
      </p:pic>
      <p:sp>
        <p:nvSpPr>
          <p:cNvPr id="3" name="Content Placeholder 2"/>
          <p:cNvSpPr>
            <a:spLocks noGrp="1"/>
          </p:cNvSpPr>
          <p:nvPr>
            <p:ph idx="1"/>
          </p:nvPr>
        </p:nvSpPr>
        <p:spPr/>
        <p:txBody>
          <a:bodyPr/>
          <a:lstStyle/>
          <a:p>
            <a:pPr marL="0" indent="0">
              <a:buNone/>
            </a:pPr>
            <a:r>
              <a:rPr lang="en-US" b="1" dirty="0"/>
              <a:t>Intensive intervention</a:t>
            </a:r>
            <a:r>
              <a:rPr lang="en-US" dirty="0"/>
              <a:t> addresses </a:t>
            </a:r>
            <a:r>
              <a:rPr lang="en-US" i="1" dirty="0"/>
              <a:t>severe and persistent </a:t>
            </a:r>
            <a:r>
              <a:rPr lang="en-US" dirty="0"/>
              <a:t>learning </a:t>
            </a:r>
            <a:r>
              <a:rPr lang="en-US" dirty="0" smtClean="0"/>
              <a:t>and/or </a:t>
            </a:r>
            <a:r>
              <a:rPr lang="en-US" dirty="0"/>
              <a:t>behavior difficulties. </a:t>
            </a:r>
          </a:p>
        </p:txBody>
      </p:sp>
      <p:sp>
        <p:nvSpPr>
          <p:cNvPr id="4" name="Slide Number Placeholder 3"/>
          <p:cNvSpPr>
            <a:spLocks noGrp="1"/>
          </p:cNvSpPr>
          <p:nvPr>
            <p:ph type="sldNum" sz="quarter" idx="4"/>
          </p:nvPr>
        </p:nvSpPr>
        <p:spPr/>
        <p:txBody>
          <a:bodyPr/>
          <a:lstStyle/>
          <a:p>
            <a:fld id="{C5C61D59-461F-4A9B-ABAB-4A6199EA99C2}" type="slidenum">
              <a:rPr>
                <a:solidFill>
                  <a:srgbClr val="FFFFFF">
                    <a:lumMod val="75000"/>
                  </a:srgbClr>
                </a:solidFill>
              </a:rPr>
              <a:pPr/>
              <a:t>20</a:t>
            </a:fld>
            <a:endParaRPr dirty="0">
              <a:solidFill>
                <a:srgbClr val="FFFFFF">
                  <a:lumMod val="75000"/>
                </a:srgbClr>
              </a:solidFill>
            </a:endParaRPr>
          </a:p>
        </p:txBody>
      </p:sp>
      <p:sp>
        <p:nvSpPr>
          <p:cNvPr id="8" name="Rounded Rectangle 7"/>
          <p:cNvSpPr/>
          <p:nvPr/>
        </p:nvSpPr>
        <p:spPr>
          <a:xfrm>
            <a:off x="6477000" y="3505200"/>
            <a:ext cx="3275012" cy="21336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dirty="0">
                <a:solidFill>
                  <a:srgbClr val="FFFFFF"/>
                </a:solidFill>
              </a:rPr>
              <a:t>Characterized by </a:t>
            </a:r>
            <a:r>
              <a:rPr lang="en-US" sz="3200" i="1" dirty="0">
                <a:solidFill>
                  <a:srgbClr val="FFFFFF"/>
                </a:solidFill>
              </a:rPr>
              <a:t>increased intensity</a:t>
            </a:r>
            <a:r>
              <a:rPr lang="en-US" sz="3200" dirty="0">
                <a:solidFill>
                  <a:srgbClr val="FFFFFF"/>
                </a:solidFill>
              </a:rPr>
              <a:t> and </a:t>
            </a:r>
            <a:r>
              <a:rPr lang="en-US" sz="3200" i="1" dirty="0">
                <a:solidFill>
                  <a:srgbClr val="FFFFFF"/>
                </a:solidFill>
              </a:rPr>
              <a:t>individualization</a:t>
            </a:r>
            <a:endParaRPr lang="en-US" sz="3200" dirty="0">
              <a:solidFill>
                <a:srgbClr val="FFFFFF"/>
              </a:solidFill>
            </a:endParaRPr>
          </a:p>
        </p:txBody>
      </p:sp>
      <p:sp>
        <p:nvSpPr>
          <p:cNvPr id="2" name="Rounded Rectangle 1"/>
          <p:cNvSpPr/>
          <p:nvPr/>
        </p:nvSpPr>
        <p:spPr>
          <a:xfrm>
            <a:off x="2211388" y="3505200"/>
            <a:ext cx="3275012" cy="21336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FFFF"/>
                </a:solidFill>
              </a:rPr>
              <a:t>Driven by </a:t>
            </a:r>
            <a:r>
              <a:rPr lang="en-US" sz="3200" i="1" dirty="0">
                <a:solidFill>
                  <a:srgbClr val="FFFFFF"/>
                </a:solidFill>
              </a:rPr>
              <a:t>data </a:t>
            </a:r>
          </a:p>
        </p:txBody>
      </p:sp>
    </p:spTree>
    <p:extLst>
      <p:ext uri="{BB962C8B-B14F-4D97-AF65-F5344CB8AC3E}">
        <p14:creationId xmlns:p14="http://schemas.microsoft.com/office/powerpoint/2010/main" val="168110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Intensive Intervention… </a:t>
            </a:r>
            <a:endParaRPr lang="en-US" dirty="0"/>
          </a:p>
        </p:txBody>
      </p:sp>
      <p:sp>
        <p:nvSpPr>
          <p:cNvPr id="4" name="Content Placeholder 3"/>
          <p:cNvSpPr>
            <a:spLocks noGrp="1"/>
          </p:cNvSpPr>
          <p:nvPr>
            <p:ph sz="half" idx="1"/>
          </p:nvPr>
        </p:nvSpPr>
        <p:spPr/>
        <p:txBody>
          <a:bodyPr>
            <a:normAutofit/>
          </a:bodyPr>
          <a:lstStyle/>
          <a:p>
            <a:pPr marL="0" indent="0">
              <a:buNone/>
            </a:pPr>
            <a:r>
              <a:rPr lang="en-US" b="1" i="1" dirty="0"/>
              <a:t>Is…</a:t>
            </a:r>
          </a:p>
          <a:p>
            <a:r>
              <a:rPr lang="en-US" dirty="0" smtClean="0"/>
              <a:t>Individualized based on student needs </a:t>
            </a:r>
          </a:p>
          <a:p>
            <a:r>
              <a:rPr lang="en-US" dirty="0" smtClean="0"/>
              <a:t>More intense, often with substantively different content AND pedagogy</a:t>
            </a:r>
          </a:p>
          <a:p>
            <a:r>
              <a:rPr lang="en-US" dirty="0" smtClean="0"/>
              <a:t>Involves more frequent and precise progress monitoring  </a:t>
            </a:r>
            <a:endParaRPr lang="en-US" dirty="0"/>
          </a:p>
        </p:txBody>
      </p:sp>
      <p:sp>
        <p:nvSpPr>
          <p:cNvPr id="5" name="Content Placeholder 4"/>
          <p:cNvSpPr>
            <a:spLocks noGrp="1"/>
          </p:cNvSpPr>
          <p:nvPr>
            <p:ph sz="half" idx="2"/>
          </p:nvPr>
        </p:nvSpPr>
        <p:spPr/>
        <p:txBody>
          <a:bodyPr>
            <a:normAutofit/>
          </a:bodyPr>
          <a:lstStyle/>
          <a:p>
            <a:pPr marL="0" indent="0">
              <a:buNone/>
            </a:pPr>
            <a:r>
              <a:rPr lang="en-US" b="1" i="1" dirty="0"/>
              <a:t>Is Not…</a:t>
            </a:r>
          </a:p>
          <a:p>
            <a:r>
              <a:rPr lang="en-US" dirty="0" smtClean="0"/>
              <a:t>A single approach </a:t>
            </a:r>
          </a:p>
          <a:p>
            <a:r>
              <a:rPr lang="en-US" dirty="0" smtClean="0"/>
              <a:t>A manual</a:t>
            </a:r>
          </a:p>
          <a:p>
            <a:r>
              <a:rPr lang="en-US" dirty="0" smtClean="0"/>
              <a:t>A preset program</a:t>
            </a:r>
          </a:p>
          <a:p>
            <a:r>
              <a:rPr lang="en-US" dirty="0"/>
              <a:t>Always one on one instruction</a:t>
            </a:r>
          </a:p>
          <a:p>
            <a:r>
              <a:rPr lang="en-US" dirty="0" smtClean="0"/>
              <a:t>More of the same Tier 1  instruction </a:t>
            </a:r>
          </a:p>
          <a:p>
            <a:r>
              <a:rPr lang="en-US" dirty="0" smtClean="0"/>
              <a:t>More of the same Tier 2  instruction </a:t>
            </a:r>
          </a:p>
          <a:p>
            <a:endParaRPr lang="en-US" dirty="0" smtClean="0"/>
          </a:p>
        </p:txBody>
      </p:sp>
      <p:sp>
        <p:nvSpPr>
          <p:cNvPr id="11" name="Slide Number Placeholder 10"/>
          <p:cNvSpPr>
            <a:spLocks noGrp="1"/>
          </p:cNvSpPr>
          <p:nvPr>
            <p:ph type="sldNum" sz="quarter" idx="4"/>
          </p:nvPr>
        </p:nvSpPr>
        <p:spPr/>
        <p:txBody>
          <a:bodyPr/>
          <a:lstStyle/>
          <a:p>
            <a:fld id="{C9050EB5-2D55-4DFB-AE68-E2EAFCAF9C7A}" type="slidenum">
              <a:rPr>
                <a:solidFill>
                  <a:srgbClr val="FFFFFF">
                    <a:lumMod val="75000"/>
                  </a:srgbClr>
                </a:solidFill>
              </a:rPr>
              <a:pPr/>
              <a:t>21</a:t>
            </a:fld>
            <a:endParaRPr dirty="0">
              <a:solidFill>
                <a:srgbClr val="FFFFFF">
                  <a:lumMod val="75000"/>
                </a:srgbClr>
              </a:solidFill>
            </a:endParaRPr>
          </a:p>
        </p:txBody>
      </p:sp>
    </p:spTree>
    <p:extLst>
      <p:ext uri="{BB962C8B-B14F-4D97-AF65-F5344CB8AC3E}">
        <p14:creationId xmlns:p14="http://schemas.microsoft.com/office/powerpoint/2010/main" val="6229857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Students who Need </a:t>
            </a:r>
            <a:r>
              <a:rPr lang="en-US" dirty="0"/>
              <a:t>I</a:t>
            </a:r>
            <a:r>
              <a:rPr lang="en-US" dirty="0" smtClean="0"/>
              <a:t>ntensive </a:t>
            </a:r>
            <a:r>
              <a:rPr lang="en-US" dirty="0"/>
              <a:t>I</a:t>
            </a:r>
            <a:r>
              <a:rPr lang="en-US" dirty="0" smtClean="0"/>
              <a:t>ntervention</a:t>
            </a:r>
            <a:endParaRPr lang="en-US" dirty="0"/>
          </a:p>
        </p:txBody>
      </p:sp>
      <p:sp>
        <p:nvSpPr>
          <p:cNvPr id="2" name="Content Placeholder 1"/>
          <p:cNvSpPr>
            <a:spLocks noGrp="1"/>
          </p:cNvSpPr>
          <p:nvPr>
            <p:ph sz="half" idx="1"/>
          </p:nvPr>
        </p:nvSpPr>
        <p:spPr/>
        <p:txBody>
          <a:bodyPr/>
          <a:lstStyle/>
          <a:p>
            <a:pPr marL="236538" indent="-236538">
              <a:buClr>
                <a:sysClr val="window" lastClr="FFFFFF">
                  <a:lumMod val="65000"/>
                </a:sysClr>
              </a:buClr>
              <a:defRPr/>
            </a:pPr>
            <a:r>
              <a:rPr lang="en-US" dirty="0" smtClean="0">
                <a:cs typeface="Arial" panose="020B0604020202020204" pitchFamily="34" charset="0"/>
              </a:rPr>
              <a:t>Not meeting IEP goals</a:t>
            </a:r>
            <a:endParaRPr lang="en-US" dirty="0">
              <a:cs typeface="Arial" panose="020B0604020202020204" pitchFamily="34" charset="0"/>
            </a:endParaRPr>
          </a:p>
          <a:p>
            <a:pPr marL="236538" indent="-236538">
              <a:buClr>
                <a:sysClr val="window" lastClr="FFFFFF">
                  <a:lumMod val="65000"/>
                </a:sysClr>
              </a:buClr>
              <a:defRPr/>
            </a:pPr>
            <a:r>
              <a:rPr lang="en-US" dirty="0" smtClean="0">
                <a:cs typeface="Arial" panose="020B0604020202020204" pitchFamily="34" charset="0"/>
              </a:rPr>
              <a:t>Persistently </a:t>
            </a:r>
            <a:r>
              <a:rPr lang="en-US" dirty="0">
                <a:cs typeface="Arial" panose="020B0604020202020204" pitchFamily="34" charset="0"/>
              </a:rPr>
              <a:t>low academic achievement </a:t>
            </a:r>
            <a:endParaRPr lang="en-US" dirty="0" smtClean="0">
              <a:cs typeface="Arial" panose="020B0604020202020204" pitchFamily="34" charset="0"/>
            </a:endParaRPr>
          </a:p>
          <a:p>
            <a:pPr marL="236538" indent="-236538">
              <a:buClr>
                <a:sysClr val="window" lastClr="FFFFFF">
                  <a:lumMod val="65000"/>
                </a:sysClr>
              </a:buClr>
              <a:defRPr/>
            </a:pPr>
            <a:r>
              <a:rPr lang="en-US" dirty="0" smtClean="0">
                <a:cs typeface="Arial" panose="020B0604020202020204" pitchFamily="34" charset="0"/>
              </a:rPr>
              <a:t>High </a:t>
            </a:r>
            <a:r>
              <a:rPr lang="en-US" dirty="0">
                <a:cs typeface="Arial" panose="020B0604020202020204" pitchFamily="34" charset="0"/>
              </a:rPr>
              <a:t>frequency/intensity behavior</a:t>
            </a:r>
          </a:p>
          <a:p>
            <a:pPr marL="236538" indent="-236538">
              <a:buClr>
                <a:sysClr val="window" lastClr="FFFFFF">
                  <a:lumMod val="65000"/>
                </a:sysClr>
              </a:buClr>
              <a:defRPr/>
            </a:pPr>
            <a:r>
              <a:rPr lang="en-US" dirty="0" smtClean="0">
                <a:cs typeface="Arial" panose="020B0604020202020204" pitchFamily="34" charset="0"/>
              </a:rPr>
              <a:t>Nonresponsive to interventions delivered with fidelity</a:t>
            </a:r>
            <a:endParaRPr lang="en-US" b="1" dirty="0">
              <a:cs typeface="Arial" panose="020B0604020202020204" pitchFamily="34" charset="0"/>
            </a:endParaRPr>
          </a:p>
          <a:p>
            <a:endParaRPr lang="en-US" dirty="0"/>
          </a:p>
        </p:txBody>
      </p:sp>
      <p:pic>
        <p:nvPicPr>
          <p:cNvPr id="9" name="Content Placeholder 8" descr="Image of a teacher looking over the shoulder of a student with his hands holding his head. The student appears to be frustrated. "/>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025511" y="2316081"/>
            <a:ext cx="3965171" cy="26351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lide Number Placeholder 4"/>
          <p:cNvSpPr>
            <a:spLocks noGrp="1"/>
          </p:cNvSpPr>
          <p:nvPr>
            <p:ph type="sldNum" sz="quarter" idx="4"/>
          </p:nvPr>
        </p:nvSpPr>
        <p:spPr/>
        <p:txBody>
          <a:bodyPr/>
          <a:lstStyle/>
          <a:p>
            <a:pPr algn="r"/>
            <a:fld id="{F3477EC8-074D-41C4-94AE-E9EA7CEEA348}" type="slidenum">
              <a:rPr>
                <a:solidFill>
                  <a:srgbClr val="FFFFFF">
                    <a:lumMod val="75000"/>
                  </a:srgbClr>
                </a:solidFill>
              </a:rPr>
              <a:pPr algn="r"/>
              <a:t>22</a:t>
            </a:fld>
            <a:endParaRPr dirty="0">
              <a:solidFill>
                <a:srgbClr val="FFFFFF">
                  <a:lumMod val="75000"/>
                </a:srgbClr>
              </a:solidFill>
            </a:endParaRPr>
          </a:p>
        </p:txBody>
      </p:sp>
    </p:spTree>
    <p:extLst>
      <p:ext uri="{BB962C8B-B14F-4D97-AF65-F5344CB8AC3E}">
        <p14:creationId xmlns:p14="http://schemas.microsoft.com/office/powerpoint/2010/main" val="34543269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latin typeface="Segoe Print" panose="02000600000000000000" pitchFamily="2" charset="0"/>
              </a:rPr>
              <a:t>“Comorbidity is the rule, not the exception.” </a:t>
            </a:r>
            <a:br>
              <a:rPr lang="en-US" sz="3600" dirty="0">
                <a:latin typeface="Segoe Print" panose="02000600000000000000" pitchFamily="2" charset="0"/>
              </a:rPr>
            </a:br>
            <a:endParaRPr lang="en-US" sz="3600" dirty="0"/>
          </a:p>
        </p:txBody>
      </p:sp>
      <p:pic>
        <p:nvPicPr>
          <p:cNvPr id="9218" name="Picture 2" descr="Image of a boy with his head between his leg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590" y="2201617"/>
            <a:ext cx="4984879" cy="340806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p:txBody>
          <a:bodyPr/>
          <a:lstStyle/>
          <a:p>
            <a:fld id="{A1A8B8B9-B651-4439-A868-E8F04EF81465}" type="slidenum">
              <a:rPr>
                <a:solidFill>
                  <a:srgbClr val="1F497D">
                    <a:lumMod val="75000"/>
                  </a:srgbClr>
                </a:solidFill>
              </a:rPr>
              <a:pPr/>
              <a:t>23</a:t>
            </a:fld>
            <a:endParaRPr dirty="0">
              <a:solidFill>
                <a:srgbClr val="1F497D">
                  <a:lumMod val="75000"/>
                </a:srgbClr>
              </a:solidFill>
            </a:endParaRPr>
          </a:p>
        </p:txBody>
      </p:sp>
    </p:spTree>
    <p:extLst>
      <p:ext uri="{BB962C8B-B14F-4D97-AF65-F5344CB8AC3E}">
        <p14:creationId xmlns:p14="http://schemas.microsoft.com/office/powerpoint/2010/main" val="24998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Eras Light ITC" panose="020B0402030504020804" pitchFamily="34" charset="0"/>
              </a:rPr>
              <a:t>Data-Based Individualization (DBI)</a:t>
            </a:r>
            <a:endParaRPr lang="en-US" b="1" dirty="0">
              <a:effectLst>
                <a:outerShdw blurRad="38100" dist="38100" dir="2700000" algn="tl">
                  <a:srgbClr val="000000">
                    <a:alpha val="43137"/>
                  </a:srgbClr>
                </a:outerShdw>
              </a:effectLst>
              <a:latin typeface="Eras Light ITC" panose="020B0402030504020804" pitchFamily="34" charset="0"/>
            </a:endParaRPr>
          </a:p>
        </p:txBody>
      </p:sp>
      <p:pic>
        <p:nvPicPr>
          <p:cNvPr id="10" name="Picture 9" descr="Image of a person pointing to a graph with arrows around the graph, suggesting that we look at data as part of a continual process. The image also has the following phrases, &quot;origins in experimental teaching,&quot; &quot;DBI is a process,&quot; and &quot;not a one-time fix&quot; included, which provide key informatino about the DBI process. "/>
          <p:cNvPicPr>
            <a:picLocks noChangeAspect="1"/>
          </p:cNvPicPr>
          <p:nvPr/>
        </p:nvPicPr>
        <p:blipFill>
          <a:blip r:embed="rId3"/>
          <a:stretch>
            <a:fillRect/>
          </a:stretch>
        </p:blipFill>
        <p:spPr>
          <a:xfrm>
            <a:off x="1411085" y="2126759"/>
            <a:ext cx="9369829" cy="4166228"/>
          </a:xfrm>
          <a:prstGeom prst="rect">
            <a:avLst/>
          </a:prstGeom>
        </p:spPr>
      </p:pic>
      <p:sp>
        <p:nvSpPr>
          <p:cNvPr id="5" name="Slide Number Placeholder 4"/>
          <p:cNvSpPr>
            <a:spLocks noGrp="1"/>
          </p:cNvSpPr>
          <p:nvPr>
            <p:ph type="sldNum" sz="quarter" idx="4"/>
          </p:nvPr>
        </p:nvSpPr>
        <p:spPr/>
        <p:txBody>
          <a:bodyPr/>
          <a:lstStyle/>
          <a:p>
            <a:pPr algn="r"/>
            <a:fld id="{F3477EC8-074D-41C4-94AE-E9EA7CEEA348}" type="slidenum">
              <a:rPr>
                <a:solidFill>
                  <a:srgbClr val="FFFFFF">
                    <a:lumMod val="75000"/>
                  </a:srgbClr>
                </a:solidFill>
              </a:rPr>
              <a:pPr algn="r"/>
              <a:t>24</a:t>
            </a:fld>
            <a:endParaRPr dirty="0">
              <a:solidFill>
                <a:srgbClr val="FFFFFF">
                  <a:lumMod val="75000"/>
                </a:srgbClr>
              </a:solidFill>
            </a:endParaRPr>
          </a:p>
        </p:txBody>
      </p:sp>
    </p:spTree>
    <p:extLst>
      <p:ext uri="{BB962C8B-B14F-4D97-AF65-F5344CB8AC3E}">
        <p14:creationId xmlns:p14="http://schemas.microsoft.com/office/powerpoint/2010/main" val="30839945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412530" cy="5922553"/>
          </a:xfrm>
        </p:spPr>
        <p:txBody>
          <a:bodyPr>
            <a:normAutofit/>
          </a:bodyPr>
          <a:lstStyle/>
          <a:p>
            <a:pPr algn="ctr"/>
            <a:r>
              <a:rPr lang="en-US" b="1" dirty="0" smtClean="0">
                <a:effectLst>
                  <a:outerShdw blurRad="38100" dist="38100" dir="2700000" algn="tl">
                    <a:srgbClr val="000000">
                      <a:alpha val="43137"/>
                    </a:srgbClr>
                  </a:outerShdw>
                </a:effectLst>
              </a:rPr>
              <a:t>DBI</a:t>
            </a:r>
            <a:r>
              <a:rPr lang="en-US" dirty="0" smtClean="0"/>
              <a:t/>
            </a:r>
            <a:br>
              <a:rPr lang="en-US" dirty="0" smtClean="0"/>
            </a:br>
            <a:r>
              <a:rPr lang="en-US" dirty="0"/>
              <a:t/>
            </a:r>
            <a:br>
              <a:rPr lang="en-US" dirty="0"/>
            </a:br>
            <a:r>
              <a:rPr lang="en-US" b="1" dirty="0" smtClean="0">
                <a:latin typeface="MV Boli" panose="02000500030200090000" pitchFamily="2" charset="0"/>
                <a:cs typeface="MV Boli" panose="02000500030200090000" pitchFamily="2" charset="0"/>
              </a:rPr>
              <a:t>Integrating</a:t>
            </a:r>
            <a:r>
              <a:rPr lang="en-US" dirty="0" smtClean="0"/>
              <a:t> </a:t>
            </a:r>
            <a:r>
              <a:rPr lang="en-US" dirty="0"/>
              <a:t>data-based decision making across </a:t>
            </a:r>
            <a:r>
              <a:rPr lang="en-US" dirty="0" smtClean="0"/>
              <a:t> academics </a:t>
            </a:r>
            <a:r>
              <a:rPr lang="en-US" dirty="0"/>
              <a:t>and social behavior</a:t>
            </a:r>
            <a:br>
              <a:rPr lang="en-US" dirty="0"/>
            </a:br>
            <a:endParaRPr lang="en-US" dirty="0"/>
          </a:p>
        </p:txBody>
      </p:sp>
      <p:pic>
        <p:nvPicPr>
          <p:cNvPr id="8" name="Picture 7"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back to the Diagnostic Assessment/Functional Assessment oval.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285817"/>
            <a:ext cx="3657600" cy="6203914"/>
          </a:xfrm>
          <a:prstGeom prst="rect">
            <a:avLst/>
          </a:prstGeom>
        </p:spPr>
      </p:pic>
      <p:sp>
        <p:nvSpPr>
          <p:cNvPr id="5" name="Slide Number Placeholder 4"/>
          <p:cNvSpPr>
            <a:spLocks noGrp="1"/>
          </p:cNvSpPr>
          <p:nvPr>
            <p:ph type="sldNum" sz="quarter" idx="4"/>
          </p:nvPr>
        </p:nvSpPr>
        <p:spPr/>
        <p:txBody>
          <a:bodyPr/>
          <a:lstStyle/>
          <a:p>
            <a:pPr algn="r"/>
            <a:fld id="{F3477EC8-074D-41C4-94AE-E9EA7CEEA348}" type="slidenum">
              <a:rPr>
                <a:solidFill>
                  <a:srgbClr val="FFFFFF">
                    <a:lumMod val="75000"/>
                  </a:srgbClr>
                </a:solidFill>
              </a:rPr>
              <a:pPr algn="r"/>
              <a:t>25</a:t>
            </a:fld>
            <a:endParaRPr dirty="0">
              <a:solidFill>
                <a:srgbClr val="FFFFFF">
                  <a:lumMod val="75000"/>
                </a:srgbClr>
              </a:solidFill>
            </a:endParaRPr>
          </a:p>
        </p:txBody>
      </p:sp>
    </p:spTree>
    <p:extLst>
      <p:ext uri="{BB962C8B-B14F-4D97-AF65-F5344CB8AC3E}">
        <p14:creationId xmlns:p14="http://schemas.microsoft.com/office/powerpoint/2010/main" val="36109550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32842" y="457201"/>
            <a:ext cx="8224837" cy="596347"/>
          </a:xfrm>
        </p:spPr>
        <p:txBody>
          <a:bodyPr>
            <a:normAutofit fontScale="90000"/>
          </a:bodyPr>
          <a:lstStyle/>
          <a:p>
            <a:r>
              <a:rPr lang="en-US" dirty="0" smtClean="0"/>
              <a:t>More Than Just Collecting the Data</a:t>
            </a:r>
            <a:endParaRPr lang="en-US" dirty="0"/>
          </a:p>
        </p:txBody>
      </p:sp>
      <p:pic>
        <p:nvPicPr>
          <p:cNvPr id="2" name="Picture 1" descr="picture of a man at the dentist"/>
          <p:cNvPicPr>
            <a:picLocks noChangeAspect="1"/>
          </p:cNvPicPr>
          <p:nvPr/>
        </p:nvPicPr>
        <p:blipFill>
          <a:blip r:embed="rId3"/>
          <a:stretch>
            <a:fillRect/>
          </a:stretch>
        </p:blipFill>
        <p:spPr>
          <a:xfrm>
            <a:off x="2119313" y="1143000"/>
            <a:ext cx="5699919" cy="3276600"/>
          </a:xfrm>
          <a:prstGeom prst="rect">
            <a:avLst/>
          </a:prstGeom>
        </p:spPr>
      </p:pic>
      <p:pic>
        <p:nvPicPr>
          <p:cNvPr id="4" name="Picture 3" descr="picture of a life lock commercial with an officer"/>
          <p:cNvPicPr>
            <a:picLocks noChangeAspect="1"/>
          </p:cNvPicPr>
          <p:nvPr/>
        </p:nvPicPr>
        <p:blipFill>
          <a:blip r:embed="rId4"/>
          <a:stretch>
            <a:fillRect/>
          </a:stretch>
        </p:blipFill>
        <p:spPr>
          <a:xfrm>
            <a:off x="4419601" y="2590801"/>
            <a:ext cx="5534025" cy="3182399"/>
          </a:xfrm>
          <a:prstGeom prst="rect">
            <a:avLst/>
          </a:prstGeom>
        </p:spPr>
      </p:pic>
      <p:sp>
        <p:nvSpPr>
          <p:cNvPr id="3" name="Slide Number Placeholder 2"/>
          <p:cNvSpPr>
            <a:spLocks noGrp="1"/>
          </p:cNvSpPr>
          <p:nvPr>
            <p:ph type="sldNum" sz="quarter" idx="4294967295"/>
          </p:nvPr>
        </p:nvSpPr>
        <p:spPr>
          <a:xfrm>
            <a:off x="10279131" y="6507316"/>
            <a:ext cx="157094" cy="153888"/>
          </a:xfrm>
          <a:prstGeom prst="rect">
            <a:avLst/>
          </a:prstGeom>
        </p:spPr>
        <p:txBody>
          <a:bodyPr/>
          <a:lstStyle/>
          <a:p>
            <a:pPr algn="r"/>
            <a:fld id="{F3477EC8-074D-41C4-94AE-E9EA7CEEA348}" type="slidenum">
              <a:rPr lang="en-US" smtClean="0">
                <a:solidFill>
                  <a:srgbClr val="FFFFFF">
                    <a:lumMod val="75000"/>
                  </a:srgbClr>
                </a:solidFill>
              </a:rPr>
              <a:pPr algn="r"/>
              <a:t>26</a:t>
            </a:fld>
            <a:endParaRPr lang="en-US" dirty="0">
              <a:solidFill>
                <a:srgbClr val="FFFFFF">
                  <a:lumMod val="75000"/>
                </a:srgbClr>
              </a:solidFill>
            </a:endParaRPr>
          </a:p>
        </p:txBody>
      </p:sp>
    </p:spTree>
    <p:extLst>
      <p:ext uri="{BB962C8B-B14F-4D97-AF65-F5344CB8AC3E}">
        <p14:creationId xmlns:p14="http://schemas.microsoft.com/office/powerpoint/2010/main" val="42680219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take to implement DBI in LEAs? </a:t>
            </a:r>
            <a:endParaRPr lang="en-US" dirty="0"/>
          </a:p>
        </p:txBody>
      </p:sp>
      <p:sp>
        <p:nvSpPr>
          <p:cNvPr id="5" name="Content Placeholder 4"/>
          <p:cNvSpPr>
            <a:spLocks noGrp="1"/>
          </p:cNvSpPr>
          <p:nvPr>
            <p:ph sz="half" idx="1"/>
          </p:nvPr>
        </p:nvSpPr>
        <p:spPr/>
        <p:txBody>
          <a:bodyPr>
            <a:normAutofit/>
          </a:bodyPr>
          <a:lstStyle/>
          <a:p>
            <a:pPr marL="0" indent="0" algn="ctr">
              <a:buNone/>
            </a:pPr>
            <a:endParaRPr lang="en-US" sz="4400" dirty="0" smtClean="0">
              <a:latin typeface="Eras Demi ITC" panose="020B0805030504020804" pitchFamily="34" charset="0"/>
            </a:endParaRPr>
          </a:p>
          <a:p>
            <a:pPr marL="0" indent="0" algn="ctr">
              <a:buNone/>
            </a:pPr>
            <a:endParaRPr lang="en-US" sz="4400" dirty="0">
              <a:latin typeface="Eras Demi ITC" panose="020B0805030504020804" pitchFamily="34" charset="0"/>
            </a:endParaRPr>
          </a:p>
          <a:p>
            <a:pPr marL="0" indent="0" algn="ctr">
              <a:buNone/>
            </a:pPr>
            <a:r>
              <a:rPr lang="en-US" sz="4400" dirty="0" smtClean="0">
                <a:latin typeface="Eras Demi ITC" panose="020B0805030504020804" pitchFamily="34" charset="0"/>
              </a:rPr>
              <a:t>Essential Elements</a:t>
            </a:r>
            <a:endParaRPr lang="en-US" sz="4400" dirty="0">
              <a:latin typeface="Eras Demi ITC" panose="020B0805030504020804" pitchFamily="34" charset="0"/>
            </a:endParaRPr>
          </a:p>
        </p:txBody>
      </p:sp>
      <p:sp>
        <p:nvSpPr>
          <p:cNvPr id="3" name="Slide Number Placeholder 2"/>
          <p:cNvSpPr>
            <a:spLocks noGrp="1"/>
          </p:cNvSpPr>
          <p:nvPr>
            <p:ph type="sldNum" sz="quarter" idx="4"/>
          </p:nvPr>
        </p:nvSpPr>
        <p:spPr/>
        <p:txBody>
          <a:bodyPr/>
          <a:lstStyle/>
          <a:p>
            <a:fld id="{8B753B17-1229-47A4-BBB2-A02D5F84107F}" type="slidenum">
              <a:rPr lang="en-US" smtClean="0"/>
              <a:pPr/>
              <a:t>27</a:t>
            </a:fld>
            <a:endParaRPr lang="en-US" dirty="0"/>
          </a:p>
        </p:txBody>
      </p:sp>
      <p:pic>
        <p:nvPicPr>
          <p:cNvPr id="7" name="Content Placeholder 6" descr="NCII's essential elements"/>
          <p:cNvPicPr>
            <a:picLocks noGrp="1" noChangeAspect="1"/>
          </p:cNvPicPr>
          <p:nvPr>
            <p:ph sz="half" idx="2"/>
          </p:nvPr>
        </p:nvPicPr>
        <p:blipFill>
          <a:blip r:embed="rId2"/>
          <a:stretch>
            <a:fillRect/>
          </a:stretch>
        </p:blipFill>
        <p:spPr>
          <a:xfrm>
            <a:off x="6172200" y="1836379"/>
            <a:ext cx="5181600" cy="4329829"/>
          </a:xfrm>
          <a:prstGeom prst="rect">
            <a:avLst/>
          </a:prstGeom>
        </p:spPr>
      </p:pic>
    </p:spTree>
    <p:extLst>
      <p:ext uri="{BB962C8B-B14F-4D97-AF65-F5344CB8AC3E}">
        <p14:creationId xmlns:p14="http://schemas.microsoft.com/office/powerpoint/2010/main" val="269776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Discussion Questions</a:t>
            </a:r>
            <a:endParaRPr lang="en-US" dirty="0"/>
          </a:p>
        </p:txBody>
      </p:sp>
      <p:sp>
        <p:nvSpPr>
          <p:cNvPr id="6" name="Content Placeholder 5"/>
          <p:cNvSpPr>
            <a:spLocks noGrp="1"/>
          </p:cNvSpPr>
          <p:nvPr>
            <p:ph idx="1"/>
          </p:nvPr>
        </p:nvSpPr>
        <p:spPr/>
        <p:txBody>
          <a:bodyPr/>
          <a:lstStyle/>
          <a:p>
            <a:pPr lvl="0"/>
            <a:r>
              <a:rPr lang="en-US" dirty="0" smtClean="0"/>
              <a:t>Are your definitions of special education similar? Different? </a:t>
            </a:r>
            <a:endParaRPr lang="en-US" dirty="0"/>
          </a:p>
          <a:p>
            <a:pPr lvl="0"/>
            <a:r>
              <a:rPr lang="en-US" dirty="0"/>
              <a:t>What makes special education different from other supports provided to </a:t>
            </a:r>
            <a:r>
              <a:rPr lang="en-US" dirty="0" smtClean="0"/>
              <a:t>students? </a:t>
            </a:r>
          </a:p>
          <a:p>
            <a:pPr lvl="0"/>
            <a:r>
              <a:rPr lang="en-US" dirty="0" smtClean="0"/>
              <a:t>Is special education truly the most intensive level of support provided? How do you know? </a:t>
            </a:r>
          </a:p>
          <a:p>
            <a:pPr lvl="0"/>
            <a:r>
              <a:rPr lang="en-US" dirty="0" smtClean="0"/>
              <a:t>Do you provide guidance around a process/approach similar to DBI to your LEAs? </a:t>
            </a:r>
          </a:p>
          <a:p>
            <a:pPr lvl="0"/>
            <a:r>
              <a:rPr lang="en-US" dirty="0" smtClean="0"/>
              <a:t>What questions do you still have? </a:t>
            </a:r>
            <a:endParaRPr lang="en-US" dirty="0"/>
          </a:p>
        </p:txBody>
      </p:sp>
      <p:sp>
        <p:nvSpPr>
          <p:cNvPr id="4" name="Slide Number Placeholder 3"/>
          <p:cNvSpPr>
            <a:spLocks noGrp="1"/>
          </p:cNvSpPr>
          <p:nvPr>
            <p:ph type="sldNum" sz="quarter" idx="4"/>
          </p:nvPr>
        </p:nvSpPr>
        <p:spPr/>
        <p:txBody>
          <a:bodyPr/>
          <a:lstStyle/>
          <a:p>
            <a:pPr algn="r"/>
            <a:fld id="{F3477EC8-074D-41C4-94AE-E9EA7CEEA348}" type="slidenum">
              <a:rPr>
                <a:solidFill>
                  <a:srgbClr val="FFFFFF">
                    <a:lumMod val="75000"/>
                  </a:srgbClr>
                </a:solidFill>
              </a:rPr>
              <a:pPr algn="r"/>
              <a:t>28</a:t>
            </a:fld>
            <a:endParaRPr dirty="0">
              <a:solidFill>
                <a:srgbClr val="FFFFFF">
                  <a:lumMod val="75000"/>
                </a:srgbClr>
              </a:solidFill>
            </a:endParaRPr>
          </a:p>
        </p:txBody>
      </p:sp>
    </p:spTree>
    <p:extLst>
      <p:ext uri="{BB962C8B-B14F-4D97-AF65-F5344CB8AC3E}">
        <p14:creationId xmlns:p14="http://schemas.microsoft.com/office/powerpoint/2010/main" val="2641447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3477EC8-074D-41C4-94AE-E9EA7CEEA348}" type="slidenum">
              <a:rPr lang="en-US" smtClean="0">
                <a:solidFill>
                  <a:srgbClr val="1F497D">
                    <a:lumMod val="75000"/>
                  </a:srgbClr>
                </a:solidFill>
              </a:rPr>
              <a:pPr/>
              <a:t>29</a:t>
            </a:fld>
            <a:endParaRPr lang="en-US" dirty="0">
              <a:solidFill>
                <a:srgbClr val="1F497D">
                  <a:lumMod val="75000"/>
                </a:srgbClr>
              </a:solidFill>
            </a:endParaRPr>
          </a:p>
        </p:txBody>
      </p:sp>
      <p:sp>
        <p:nvSpPr>
          <p:cNvPr id="2" name="Title 1" hidden="1"/>
          <p:cNvSpPr>
            <a:spLocks noGrp="1"/>
          </p:cNvSpPr>
          <p:nvPr>
            <p:ph type="title"/>
          </p:nvPr>
        </p:nvSpPr>
        <p:spPr/>
        <p:txBody>
          <a:bodyPr/>
          <a:lstStyle/>
          <a:p>
            <a:r>
              <a:rPr lang="en-US" dirty="0" smtClean="0"/>
              <a:t>slide</a:t>
            </a:r>
            <a:endParaRPr lang="en-US" dirty="0"/>
          </a:p>
        </p:txBody>
      </p:sp>
      <p:pic>
        <p:nvPicPr>
          <p:cNvPr id="7" name="Picture 6" descr="NCII's homepage on the website: intensiveintervention.org "/>
          <p:cNvPicPr>
            <a:picLocks noChangeAspect="1"/>
          </p:cNvPicPr>
          <p:nvPr/>
        </p:nvPicPr>
        <p:blipFill>
          <a:blip r:embed="rId2"/>
          <a:stretch>
            <a:fillRect/>
          </a:stretch>
        </p:blipFill>
        <p:spPr>
          <a:xfrm>
            <a:off x="2211390" y="331558"/>
            <a:ext cx="7696200" cy="6120724"/>
          </a:xfrm>
          <a:prstGeom prst="rect">
            <a:avLst/>
          </a:prstGeom>
        </p:spPr>
      </p:pic>
      <p:sp>
        <p:nvSpPr>
          <p:cNvPr id="8" name="TextBox 7"/>
          <p:cNvSpPr txBox="1"/>
          <p:nvPr/>
        </p:nvSpPr>
        <p:spPr>
          <a:xfrm>
            <a:off x="2590800" y="5943600"/>
            <a:ext cx="6629400" cy="369332"/>
          </a:xfrm>
          <a:prstGeom prst="rect">
            <a:avLst/>
          </a:prstGeom>
          <a:ln w="57150">
            <a:solidFill>
              <a:srgbClr val="92D05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b="1" dirty="0"/>
              <a:t>WWW.INTENSIVEINTERVENTION.ORG</a:t>
            </a:r>
          </a:p>
        </p:txBody>
      </p:sp>
    </p:spTree>
    <p:extLst>
      <p:ext uri="{BB962C8B-B14F-4D97-AF65-F5344CB8AC3E}">
        <p14:creationId xmlns:p14="http://schemas.microsoft.com/office/powerpoint/2010/main" val="3142628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Defining Special Education</a:t>
            </a:r>
            <a:endParaRPr lang="en-US" dirty="0"/>
          </a:p>
        </p:txBody>
      </p:sp>
      <p:sp>
        <p:nvSpPr>
          <p:cNvPr id="4" name="Slide Number Placeholder 3"/>
          <p:cNvSpPr>
            <a:spLocks noGrp="1"/>
          </p:cNvSpPr>
          <p:nvPr>
            <p:ph type="sldNum" sz="quarter" idx="4"/>
          </p:nvPr>
        </p:nvSpPr>
        <p:spPr/>
        <p:txBody>
          <a:bodyPr/>
          <a:lstStyle/>
          <a:p>
            <a:fld id="{8B753B17-1229-47A4-BBB2-A02D5F84107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306872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descr="image of the NCII tool's chart. "/>
          <p:cNvPicPr>
            <a:picLocks noChangeAspect="1"/>
          </p:cNvPicPr>
          <p:nvPr/>
        </p:nvPicPr>
        <p:blipFill rotWithShape="1">
          <a:blip r:embed="rId2"/>
          <a:srcRect l="11047" t="12717" r="11855" b="6741"/>
          <a:stretch/>
        </p:blipFill>
        <p:spPr bwMode="gray">
          <a:xfrm>
            <a:off x="2123090" y="2055813"/>
            <a:ext cx="4200716" cy="2468462"/>
          </a:xfrm>
          <a:prstGeom prst="rect">
            <a:avLst/>
          </a:prstGeom>
          <a:noFill/>
          <a:ln w="57150">
            <a:solidFill>
              <a:schemeClr val="tx1"/>
            </a:solidFill>
            <a:miter lim="800000"/>
            <a:headEnd/>
            <a:tailEnd/>
          </a:ln>
        </p:spPr>
      </p:pic>
      <p:pic>
        <p:nvPicPr>
          <p:cNvPr id="6" name="Picture 5" descr="image of the NCII tools charts. "/>
          <p:cNvPicPr>
            <a:picLocks noChangeAspect="1"/>
          </p:cNvPicPr>
          <p:nvPr/>
        </p:nvPicPr>
        <p:blipFill>
          <a:blip r:embed="rId3"/>
          <a:stretch>
            <a:fillRect/>
          </a:stretch>
        </p:blipFill>
        <p:spPr>
          <a:xfrm>
            <a:off x="3048001" y="3464236"/>
            <a:ext cx="3843337" cy="2621811"/>
          </a:xfrm>
          <a:prstGeom prst="rect">
            <a:avLst/>
          </a:prstGeom>
          <a:ln w="57150">
            <a:solidFill>
              <a:schemeClr val="tx1"/>
            </a:solidFill>
          </a:ln>
        </p:spPr>
      </p:pic>
      <p:sp>
        <p:nvSpPr>
          <p:cNvPr id="4" name="Slide Number Placeholder 3"/>
          <p:cNvSpPr>
            <a:spLocks noGrp="1"/>
          </p:cNvSpPr>
          <p:nvPr>
            <p:ph type="sldNum" sz="quarter" idx="4"/>
          </p:nvPr>
        </p:nvSpPr>
        <p:spPr/>
        <p:txBody>
          <a:bodyPr/>
          <a:lstStyle/>
          <a:p>
            <a:pPr algn="r"/>
            <a:fld id="{F3477EC8-074D-41C4-94AE-E9EA7CEEA348}" type="slidenum">
              <a:rPr lang="en-US" smtClean="0">
                <a:solidFill>
                  <a:srgbClr val="FFFFFF">
                    <a:lumMod val="75000"/>
                  </a:srgbClr>
                </a:solidFill>
              </a:rPr>
              <a:pPr algn="r"/>
              <a:t>30</a:t>
            </a:fld>
            <a:endParaRPr lang="en-US" dirty="0">
              <a:solidFill>
                <a:srgbClr val="FFFFFF">
                  <a:lumMod val="75000"/>
                </a:srgbClr>
              </a:solidFill>
            </a:endParaRPr>
          </a:p>
        </p:txBody>
      </p:sp>
      <p:sp>
        <p:nvSpPr>
          <p:cNvPr id="3" name="Title 2"/>
          <p:cNvSpPr>
            <a:spLocks noGrp="1"/>
          </p:cNvSpPr>
          <p:nvPr>
            <p:ph type="title"/>
          </p:nvPr>
        </p:nvSpPr>
        <p:spPr/>
        <p:txBody>
          <a:bodyPr/>
          <a:lstStyle/>
          <a:p>
            <a:r>
              <a:rPr lang="en-US" dirty="0" smtClean="0"/>
              <a:t>Tools Charts</a:t>
            </a:r>
            <a:endParaRPr lang="en-US" dirty="0"/>
          </a:p>
        </p:txBody>
      </p:sp>
      <p:sp>
        <p:nvSpPr>
          <p:cNvPr id="2" name="Content Placeholder 1"/>
          <p:cNvSpPr>
            <a:spLocks noGrp="1"/>
          </p:cNvSpPr>
          <p:nvPr>
            <p:ph idx="4294967295"/>
          </p:nvPr>
        </p:nvSpPr>
        <p:spPr>
          <a:xfrm>
            <a:off x="8308975" y="762000"/>
            <a:ext cx="3883025" cy="4953000"/>
          </a:xfrm>
          <a:solidFill>
            <a:schemeClr val="bg2"/>
          </a:solidFill>
        </p:spPr>
        <p:txBody>
          <a:bodyPr>
            <a:normAutofit fontScale="92500" lnSpcReduction="20000"/>
          </a:bodyPr>
          <a:lstStyle/>
          <a:p>
            <a:r>
              <a:rPr lang="en-US" dirty="0">
                <a:hlinkClick r:id="rId4"/>
              </a:rPr>
              <a:t>Academic Intervention</a:t>
            </a:r>
            <a:endParaRPr lang="en-US" dirty="0"/>
          </a:p>
          <a:p>
            <a:r>
              <a:rPr lang="en-US" dirty="0">
                <a:hlinkClick r:id="rId5"/>
              </a:rPr>
              <a:t>Academic Progress Monitoring</a:t>
            </a:r>
            <a:endParaRPr lang="en-US" dirty="0"/>
          </a:p>
          <a:p>
            <a:r>
              <a:rPr lang="en-US" dirty="0">
                <a:hlinkClick r:id="rId6"/>
              </a:rPr>
              <a:t>Behavior Intervention</a:t>
            </a:r>
            <a:endParaRPr lang="en-US" dirty="0"/>
          </a:p>
          <a:p>
            <a:r>
              <a:rPr lang="en-US" dirty="0">
                <a:hlinkClick r:id="rId7"/>
              </a:rPr>
              <a:t>Behavior Progress </a:t>
            </a:r>
            <a:r>
              <a:rPr lang="en-US" dirty="0" smtClean="0">
                <a:hlinkClick r:id="rId7"/>
              </a:rPr>
              <a:t>Monitoring</a:t>
            </a:r>
            <a:endParaRPr lang="en-US" dirty="0" smtClean="0"/>
          </a:p>
          <a:p>
            <a:endParaRPr lang="en-US" dirty="0" smtClean="0">
              <a:hlinkClick r:id=""/>
            </a:endParaRPr>
          </a:p>
          <a:p>
            <a:r>
              <a:rPr lang="en-US" dirty="0" smtClean="0">
                <a:hlinkClick r:id=""/>
              </a:rPr>
              <a:t>Academic </a:t>
            </a:r>
            <a:r>
              <a:rPr lang="en-US" dirty="0">
                <a:hlinkClick r:id="rId8"/>
              </a:rPr>
              <a:t>Screening</a:t>
            </a:r>
            <a:endParaRPr lang="en-US" dirty="0"/>
          </a:p>
          <a:p>
            <a:endParaRPr lang="en-US" dirty="0" smtClean="0"/>
          </a:p>
          <a:p>
            <a:r>
              <a:rPr lang="en-US" dirty="0" smtClean="0"/>
              <a:t>Coming </a:t>
            </a:r>
            <a:r>
              <a:rPr lang="en-US" dirty="0"/>
              <a:t>Soon:</a:t>
            </a:r>
          </a:p>
          <a:p>
            <a:pPr lvl="1"/>
            <a:r>
              <a:rPr lang="en-US" dirty="0"/>
              <a:t>Behavior Screening</a:t>
            </a:r>
          </a:p>
          <a:p>
            <a:pPr lvl="1"/>
            <a:r>
              <a:rPr lang="en-US" dirty="0"/>
              <a:t>Postsecondary </a:t>
            </a:r>
            <a:r>
              <a:rPr lang="en-US" dirty="0" smtClean="0"/>
              <a:t>Transitions (potential)</a:t>
            </a:r>
            <a:endParaRPr lang="en-US" dirty="0"/>
          </a:p>
          <a:p>
            <a:endParaRPr lang="en-US" dirty="0"/>
          </a:p>
          <a:p>
            <a:endParaRPr lang="en-US" dirty="0"/>
          </a:p>
        </p:txBody>
      </p:sp>
    </p:spTree>
    <p:extLst>
      <p:ext uri="{BB962C8B-B14F-4D97-AF65-F5344CB8AC3E}">
        <p14:creationId xmlns:p14="http://schemas.microsoft.com/office/powerpoint/2010/main" val="19888757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lgn="r"/>
            <a:fld id="{F3477EC8-074D-41C4-94AE-E9EA7CEEA348}" type="slidenum">
              <a:rPr lang="en-US" smtClean="0">
                <a:solidFill>
                  <a:srgbClr val="FFFFFF">
                    <a:lumMod val="75000"/>
                  </a:srgbClr>
                </a:solidFill>
              </a:rPr>
              <a:pPr algn="r"/>
              <a:t>31</a:t>
            </a:fld>
            <a:endParaRPr lang="en-US" dirty="0">
              <a:solidFill>
                <a:srgbClr val="FFFFFF">
                  <a:lumMod val="75000"/>
                </a:srgbClr>
              </a:solidFill>
            </a:endParaRPr>
          </a:p>
        </p:txBody>
      </p:sp>
      <p:sp>
        <p:nvSpPr>
          <p:cNvPr id="3" name="Title 2"/>
          <p:cNvSpPr>
            <a:spLocks noGrp="1"/>
          </p:cNvSpPr>
          <p:nvPr>
            <p:ph type="title"/>
          </p:nvPr>
        </p:nvSpPr>
        <p:spPr>
          <a:xfrm>
            <a:off x="791066" y="205784"/>
            <a:ext cx="10515600" cy="1033369"/>
          </a:xfrm>
        </p:spPr>
        <p:txBody>
          <a:bodyPr/>
          <a:lstStyle/>
          <a:p>
            <a:r>
              <a:rPr lang="en-US" dirty="0" smtClean="0"/>
              <a:t>Implementation Resources: Training Materials</a:t>
            </a:r>
            <a:endParaRPr lang="en-US" dirty="0"/>
          </a:p>
        </p:txBody>
      </p:sp>
      <p:pic>
        <p:nvPicPr>
          <p:cNvPr id="5" name="Picture 4" descr="image of NCII website resources available"/>
          <p:cNvPicPr>
            <a:picLocks noChangeAspect="1"/>
          </p:cNvPicPr>
          <p:nvPr/>
        </p:nvPicPr>
        <p:blipFill>
          <a:blip r:embed="rId2"/>
          <a:stretch>
            <a:fillRect/>
          </a:stretch>
        </p:blipFill>
        <p:spPr>
          <a:xfrm>
            <a:off x="2074985" y="2274333"/>
            <a:ext cx="4876800" cy="2982043"/>
          </a:xfrm>
          <a:prstGeom prst="rect">
            <a:avLst/>
          </a:prstGeom>
          <a:ln w="57150">
            <a:solidFill>
              <a:schemeClr val="tx1"/>
            </a:solidFill>
          </a:ln>
        </p:spPr>
      </p:pic>
      <p:sp>
        <p:nvSpPr>
          <p:cNvPr id="6" name="TextBox 5"/>
          <p:cNvSpPr txBox="1"/>
          <p:nvPr/>
        </p:nvSpPr>
        <p:spPr>
          <a:xfrm rot="20084865">
            <a:off x="2596330" y="3392722"/>
            <a:ext cx="3127814" cy="369332"/>
          </a:xfrm>
          <a:prstGeom prst="rect">
            <a:avLst/>
          </a:prstGeom>
          <a:solidFill>
            <a:schemeClr val="accent1"/>
          </a:solidFill>
        </p:spPr>
        <p:txBody>
          <a:bodyPr wrap="square" rtlCol="0">
            <a:spAutoFit/>
          </a:bodyPr>
          <a:lstStyle/>
          <a:p>
            <a:pPr algn="ctr"/>
            <a:r>
              <a:rPr lang="en-US" b="1" dirty="0">
                <a:solidFill>
                  <a:schemeClr val="bg2"/>
                </a:solidFill>
              </a:rPr>
              <a:t>DBI Training Series</a:t>
            </a:r>
          </a:p>
        </p:txBody>
      </p:sp>
      <p:pic>
        <p:nvPicPr>
          <p:cNvPr id="7" name="Picture 6" descr="image of NCII website resources available"/>
          <p:cNvPicPr>
            <a:picLocks noChangeAspect="1"/>
          </p:cNvPicPr>
          <p:nvPr/>
        </p:nvPicPr>
        <p:blipFill>
          <a:blip r:embed="rId3"/>
          <a:stretch>
            <a:fillRect/>
          </a:stretch>
        </p:blipFill>
        <p:spPr>
          <a:xfrm>
            <a:off x="4267201" y="3962400"/>
            <a:ext cx="4804527" cy="2544916"/>
          </a:xfrm>
          <a:prstGeom prst="rect">
            <a:avLst/>
          </a:prstGeom>
          <a:ln w="57150">
            <a:solidFill>
              <a:schemeClr val="tx1"/>
            </a:solidFill>
          </a:ln>
        </p:spPr>
      </p:pic>
      <p:sp>
        <p:nvSpPr>
          <p:cNvPr id="8" name="TextBox 7"/>
          <p:cNvSpPr txBox="1"/>
          <p:nvPr/>
        </p:nvSpPr>
        <p:spPr>
          <a:xfrm rot="20210586">
            <a:off x="5142696" y="5071708"/>
            <a:ext cx="2438400" cy="369332"/>
          </a:xfrm>
          <a:prstGeom prst="rect">
            <a:avLst/>
          </a:prstGeom>
          <a:solidFill>
            <a:schemeClr val="accent1"/>
          </a:solidFill>
        </p:spPr>
        <p:txBody>
          <a:bodyPr wrap="square" rtlCol="0">
            <a:spAutoFit/>
          </a:bodyPr>
          <a:lstStyle/>
          <a:p>
            <a:pPr algn="ctr"/>
            <a:r>
              <a:rPr lang="en-US" b="1" dirty="0">
                <a:solidFill>
                  <a:schemeClr val="bg2"/>
                </a:solidFill>
              </a:rPr>
              <a:t>Webinars</a:t>
            </a:r>
          </a:p>
        </p:txBody>
      </p:sp>
      <p:pic>
        <p:nvPicPr>
          <p:cNvPr id="9" name="Picture 8" descr="image of NCII website resources available"/>
          <p:cNvPicPr>
            <a:picLocks noChangeAspect="1"/>
          </p:cNvPicPr>
          <p:nvPr/>
        </p:nvPicPr>
        <p:blipFill>
          <a:blip r:embed="rId4"/>
          <a:stretch>
            <a:fillRect/>
          </a:stretch>
        </p:blipFill>
        <p:spPr>
          <a:xfrm>
            <a:off x="5869101" y="1101666"/>
            <a:ext cx="4355648" cy="2903766"/>
          </a:xfrm>
          <a:prstGeom prst="rect">
            <a:avLst/>
          </a:prstGeom>
          <a:ln w="57150">
            <a:solidFill>
              <a:schemeClr val="tx1"/>
            </a:solidFill>
          </a:ln>
        </p:spPr>
      </p:pic>
      <p:sp>
        <p:nvSpPr>
          <p:cNvPr id="10" name="TextBox 9"/>
          <p:cNvSpPr txBox="1"/>
          <p:nvPr/>
        </p:nvSpPr>
        <p:spPr>
          <a:xfrm rot="20550486">
            <a:off x="6965550" y="2480272"/>
            <a:ext cx="2819400" cy="369332"/>
          </a:xfrm>
          <a:prstGeom prst="rect">
            <a:avLst/>
          </a:prstGeom>
          <a:solidFill>
            <a:schemeClr val="accent1"/>
          </a:solidFill>
        </p:spPr>
        <p:txBody>
          <a:bodyPr wrap="square" rtlCol="0">
            <a:spAutoFit/>
          </a:bodyPr>
          <a:lstStyle/>
          <a:p>
            <a:pPr algn="ctr"/>
            <a:r>
              <a:rPr lang="en-US" dirty="0">
                <a:solidFill>
                  <a:schemeClr val="bg2"/>
                </a:solidFill>
              </a:rPr>
              <a:t>Ask the Expert Videos</a:t>
            </a:r>
          </a:p>
        </p:txBody>
      </p:sp>
    </p:spTree>
    <p:extLst>
      <p:ext uri="{BB962C8B-B14F-4D97-AF65-F5344CB8AC3E}">
        <p14:creationId xmlns:p14="http://schemas.microsoft.com/office/powerpoint/2010/main" val="280352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lgn="r"/>
            <a:fld id="{F3477EC8-074D-41C4-94AE-E9EA7CEEA348}" type="slidenum">
              <a:rPr lang="en-US" smtClean="0">
                <a:solidFill>
                  <a:srgbClr val="FFFFFF">
                    <a:lumMod val="75000"/>
                  </a:srgbClr>
                </a:solidFill>
              </a:rPr>
              <a:pPr algn="r"/>
              <a:t>32</a:t>
            </a:fld>
            <a:endParaRPr lang="en-US" dirty="0">
              <a:solidFill>
                <a:srgbClr val="FFFFFF">
                  <a:lumMod val="75000"/>
                </a:srgbClr>
              </a:solidFill>
            </a:endParaRPr>
          </a:p>
        </p:txBody>
      </p:sp>
      <p:sp>
        <p:nvSpPr>
          <p:cNvPr id="3" name="Title 2"/>
          <p:cNvSpPr>
            <a:spLocks noGrp="1"/>
          </p:cNvSpPr>
          <p:nvPr>
            <p:ph type="title"/>
          </p:nvPr>
        </p:nvSpPr>
        <p:spPr>
          <a:xfrm>
            <a:off x="838200" y="233147"/>
            <a:ext cx="10515600" cy="1033369"/>
          </a:xfrm>
        </p:spPr>
        <p:txBody>
          <a:bodyPr/>
          <a:lstStyle/>
          <a:p>
            <a:r>
              <a:rPr lang="en-US" dirty="0" smtClean="0"/>
              <a:t>Implementation Resources: Data Meetings</a:t>
            </a:r>
            <a:endParaRPr lang="en-US" dirty="0"/>
          </a:p>
        </p:txBody>
      </p:sp>
      <p:pic>
        <p:nvPicPr>
          <p:cNvPr id="5" name="Picture 4" descr="image of NCII website resources available"/>
          <p:cNvPicPr>
            <a:picLocks noChangeAspect="1"/>
          </p:cNvPicPr>
          <p:nvPr/>
        </p:nvPicPr>
        <p:blipFill>
          <a:blip r:embed="rId3"/>
          <a:stretch>
            <a:fillRect/>
          </a:stretch>
        </p:blipFill>
        <p:spPr>
          <a:xfrm>
            <a:off x="1800874" y="1816641"/>
            <a:ext cx="5725127" cy="2821316"/>
          </a:xfrm>
          <a:prstGeom prst="rect">
            <a:avLst/>
          </a:prstGeom>
          <a:ln w="57150">
            <a:solidFill>
              <a:schemeClr val="tx1"/>
            </a:solidFill>
          </a:ln>
        </p:spPr>
      </p:pic>
      <p:pic>
        <p:nvPicPr>
          <p:cNvPr id="6" name="Picture 3" descr="A screenshot of a table in handout 5 which presents a template for note-taking during progress monitoring meetings"/>
          <p:cNvPicPr>
            <a:picLocks noChangeAspect="1" noChangeArrowheads="1"/>
          </p:cNvPicPr>
          <p:nvPr/>
        </p:nvPicPr>
        <p:blipFill>
          <a:blip r:embed="rId4">
            <a:extLst>
              <a:ext uri="{28A0092B-C50C-407E-A947-70E740481C1C}">
                <a14:useLocalDpi xmlns:a14="http://schemas.microsoft.com/office/drawing/2010/main" val="0"/>
              </a:ext>
            </a:extLst>
          </a:blip>
          <a:srcRect l="2628" t="70" r="648"/>
          <a:stretch>
            <a:fillRect/>
          </a:stretch>
        </p:blipFill>
        <p:spPr bwMode="auto">
          <a:xfrm>
            <a:off x="7050636" y="1079840"/>
            <a:ext cx="3617365" cy="33684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 name="Picture 4" descr="screenshot of a student meeting resource, &quot;ask clarifying questions to create a hypothesis&quot;"/>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3501175"/>
            <a:ext cx="3809978" cy="25710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8586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lgn="r"/>
            <a:fld id="{F3477EC8-074D-41C4-94AE-E9EA7CEEA348}" type="slidenum">
              <a:rPr lang="en-US" smtClean="0">
                <a:solidFill>
                  <a:srgbClr val="FFFFFF">
                    <a:lumMod val="75000"/>
                  </a:srgbClr>
                </a:solidFill>
              </a:rPr>
              <a:pPr algn="r"/>
              <a:t>33</a:t>
            </a:fld>
            <a:endParaRPr lang="en-US" dirty="0">
              <a:solidFill>
                <a:srgbClr val="FFFFFF">
                  <a:lumMod val="75000"/>
                </a:srgbClr>
              </a:solidFill>
            </a:endParaRPr>
          </a:p>
        </p:txBody>
      </p:sp>
      <p:sp>
        <p:nvSpPr>
          <p:cNvPr id="3" name="Title 2"/>
          <p:cNvSpPr>
            <a:spLocks noGrp="1"/>
          </p:cNvSpPr>
          <p:nvPr>
            <p:ph type="title"/>
          </p:nvPr>
        </p:nvSpPr>
        <p:spPr>
          <a:xfrm>
            <a:off x="838200" y="299136"/>
            <a:ext cx="10515600" cy="1033369"/>
          </a:xfrm>
        </p:spPr>
        <p:txBody>
          <a:bodyPr/>
          <a:lstStyle/>
          <a:p>
            <a:r>
              <a:rPr lang="en-US" dirty="0" smtClean="0"/>
              <a:t>Implementation Resources: Fidelity Materials</a:t>
            </a:r>
            <a:endParaRPr lang="en-US" dirty="0"/>
          </a:p>
        </p:txBody>
      </p:sp>
      <p:pic>
        <p:nvPicPr>
          <p:cNvPr id="5" name="Picture 4" descr="image of NCII website resources available"/>
          <p:cNvPicPr>
            <a:picLocks noChangeAspect="1"/>
          </p:cNvPicPr>
          <p:nvPr/>
        </p:nvPicPr>
        <p:blipFill>
          <a:blip r:embed="rId2"/>
          <a:stretch>
            <a:fillRect/>
          </a:stretch>
        </p:blipFill>
        <p:spPr>
          <a:xfrm>
            <a:off x="6913143" y="1219200"/>
            <a:ext cx="3371850" cy="3736536"/>
          </a:xfrm>
          <a:prstGeom prst="rect">
            <a:avLst/>
          </a:prstGeom>
          <a:ln w="57150">
            <a:solidFill>
              <a:schemeClr val="tx1"/>
            </a:solidFill>
          </a:ln>
        </p:spPr>
      </p:pic>
      <p:pic>
        <p:nvPicPr>
          <p:cNvPr id="7" name="Picture 6" descr="image of NCII website resources available"/>
          <p:cNvPicPr>
            <a:picLocks noChangeAspect="1"/>
          </p:cNvPicPr>
          <p:nvPr/>
        </p:nvPicPr>
        <p:blipFill rotWithShape="1">
          <a:blip r:embed="rId3"/>
          <a:srcRect l="5325"/>
          <a:stretch/>
        </p:blipFill>
        <p:spPr>
          <a:xfrm>
            <a:off x="2240697" y="1769778"/>
            <a:ext cx="3362325" cy="4355068"/>
          </a:xfrm>
          <a:prstGeom prst="rect">
            <a:avLst/>
          </a:prstGeom>
          <a:ln w="57150">
            <a:solidFill>
              <a:schemeClr val="tx1"/>
            </a:solidFill>
          </a:ln>
        </p:spPr>
      </p:pic>
      <p:pic>
        <p:nvPicPr>
          <p:cNvPr id="6" name="Picture 5" descr="image of NCII website resources available"/>
          <p:cNvPicPr>
            <a:picLocks noChangeAspect="1"/>
          </p:cNvPicPr>
          <p:nvPr/>
        </p:nvPicPr>
        <p:blipFill>
          <a:blip r:embed="rId4"/>
          <a:stretch>
            <a:fillRect/>
          </a:stretch>
        </p:blipFill>
        <p:spPr>
          <a:xfrm>
            <a:off x="5486400" y="3583160"/>
            <a:ext cx="4264080" cy="3114216"/>
          </a:xfrm>
          <a:prstGeom prst="rect">
            <a:avLst/>
          </a:prstGeom>
          <a:ln w="57150">
            <a:solidFill>
              <a:schemeClr val="tx1"/>
            </a:solidFill>
          </a:ln>
        </p:spPr>
      </p:pic>
    </p:spTree>
    <p:extLst>
      <p:ext uri="{BB962C8B-B14F-4D97-AF65-F5344CB8AC3E}">
        <p14:creationId xmlns:p14="http://schemas.microsoft.com/office/powerpoint/2010/main" val="29927131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lgn="r"/>
            <a:fld id="{F3477EC8-074D-41C4-94AE-E9EA7CEEA348}" type="slidenum">
              <a:rPr lang="en-US" smtClean="0">
                <a:solidFill>
                  <a:srgbClr val="FFFFFF">
                    <a:lumMod val="75000"/>
                  </a:srgbClr>
                </a:solidFill>
              </a:rPr>
              <a:pPr algn="r"/>
              <a:t>34</a:t>
            </a:fld>
            <a:endParaRPr lang="en-US" dirty="0">
              <a:solidFill>
                <a:srgbClr val="FFFFFF">
                  <a:lumMod val="75000"/>
                </a:srgbClr>
              </a:solidFill>
            </a:endParaRPr>
          </a:p>
        </p:txBody>
      </p:sp>
      <p:sp>
        <p:nvSpPr>
          <p:cNvPr id="3" name="Title 2"/>
          <p:cNvSpPr>
            <a:spLocks noGrp="1"/>
          </p:cNvSpPr>
          <p:nvPr>
            <p:ph type="title"/>
          </p:nvPr>
        </p:nvSpPr>
        <p:spPr/>
        <p:txBody>
          <a:bodyPr/>
          <a:lstStyle/>
          <a:p>
            <a:r>
              <a:rPr lang="en-US" dirty="0" smtClean="0"/>
              <a:t>Instructional Resource: Graphing Tool</a:t>
            </a:r>
            <a:endParaRPr lang="en-US" dirty="0"/>
          </a:p>
        </p:txBody>
      </p:sp>
      <p:pic>
        <p:nvPicPr>
          <p:cNvPr id="5" name="Picture 4" descr="image of NCII website resources available"/>
          <p:cNvPicPr>
            <a:picLocks noChangeAspect="1"/>
          </p:cNvPicPr>
          <p:nvPr/>
        </p:nvPicPr>
        <p:blipFill>
          <a:blip r:embed="rId2"/>
          <a:stretch>
            <a:fillRect/>
          </a:stretch>
        </p:blipFill>
        <p:spPr>
          <a:xfrm>
            <a:off x="2020201" y="2209800"/>
            <a:ext cx="8253069" cy="2952750"/>
          </a:xfrm>
          <a:prstGeom prst="rect">
            <a:avLst/>
          </a:prstGeom>
        </p:spPr>
      </p:pic>
      <p:pic>
        <p:nvPicPr>
          <p:cNvPr id="6" name="Picture 5" descr="image of NCII website resources available"/>
          <p:cNvPicPr>
            <a:picLocks noChangeAspect="1"/>
          </p:cNvPicPr>
          <p:nvPr/>
        </p:nvPicPr>
        <p:blipFill>
          <a:blip r:embed="rId3"/>
          <a:stretch>
            <a:fillRect/>
          </a:stretch>
        </p:blipFill>
        <p:spPr>
          <a:xfrm>
            <a:off x="2667000" y="5076719"/>
            <a:ext cx="7872046" cy="758214"/>
          </a:xfrm>
          <a:prstGeom prst="rect">
            <a:avLst/>
          </a:prstGeom>
        </p:spPr>
      </p:pic>
    </p:spTree>
    <p:extLst>
      <p:ext uri="{BB962C8B-B14F-4D97-AF65-F5344CB8AC3E}">
        <p14:creationId xmlns:p14="http://schemas.microsoft.com/office/powerpoint/2010/main" val="1777364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lgn="r"/>
            <a:fld id="{F3477EC8-074D-41C4-94AE-E9EA7CEEA348}" type="slidenum">
              <a:rPr lang="en-US" smtClean="0">
                <a:solidFill>
                  <a:srgbClr val="FFFFFF">
                    <a:lumMod val="75000"/>
                  </a:srgbClr>
                </a:solidFill>
              </a:rPr>
              <a:pPr algn="r"/>
              <a:t>35</a:t>
            </a:fld>
            <a:endParaRPr lang="en-US" dirty="0">
              <a:solidFill>
                <a:srgbClr val="FFFFFF">
                  <a:lumMod val="75000"/>
                </a:srgbClr>
              </a:solidFill>
            </a:endParaRPr>
          </a:p>
        </p:txBody>
      </p:sp>
      <p:sp>
        <p:nvSpPr>
          <p:cNvPr id="3" name="Title 2"/>
          <p:cNvSpPr>
            <a:spLocks noGrp="1"/>
          </p:cNvSpPr>
          <p:nvPr>
            <p:ph type="title"/>
          </p:nvPr>
        </p:nvSpPr>
        <p:spPr/>
        <p:txBody>
          <a:bodyPr/>
          <a:lstStyle/>
          <a:p>
            <a:r>
              <a:rPr lang="en-US" dirty="0" smtClean="0"/>
              <a:t>Instructional Resources: Guides</a:t>
            </a:r>
            <a:endParaRPr lang="en-US" dirty="0"/>
          </a:p>
        </p:txBody>
      </p:sp>
      <p:pic>
        <p:nvPicPr>
          <p:cNvPr id="5" name="Picture 4" descr="image of NCII website resources available"/>
          <p:cNvPicPr>
            <a:picLocks noChangeAspect="1"/>
          </p:cNvPicPr>
          <p:nvPr/>
        </p:nvPicPr>
        <p:blipFill>
          <a:blip r:embed="rId2"/>
          <a:stretch>
            <a:fillRect/>
          </a:stretch>
        </p:blipFill>
        <p:spPr>
          <a:xfrm>
            <a:off x="1752600" y="1905001"/>
            <a:ext cx="8058150" cy="4143375"/>
          </a:xfrm>
          <a:prstGeom prst="rect">
            <a:avLst/>
          </a:prstGeom>
        </p:spPr>
      </p:pic>
      <p:pic>
        <p:nvPicPr>
          <p:cNvPr id="6" name="Picture 5" descr="image of NCII website resources available"/>
          <p:cNvPicPr>
            <a:picLocks noChangeAspect="1"/>
          </p:cNvPicPr>
          <p:nvPr/>
        </p:nvPicPr>
        <p:blipFill>
          <a:blip r:embed="rId3"/>
          <a:stretch>
            <a:fillRect/>
          </a:stretch>
        </p:blipFill>
        <p:spPr>
          <a:xfrm>
            <a:off x="4594714" y="3276601"/>
            <a:ext cx="6067425" cy="3038475"/>
          </a:xfrm>
          <a:prstGeom prst="rect">
            <a:avLst/>
          </a:prstGeom>
        </p:spPr>
      </p:pic>
    </p:spTree>
    <p:extLst>
      <p:ext uri="{BB962C8B-B14F-4D97-AF65-F5344CB8AC3E}">
        <p14:creationId xmlns:p14="http://schemas.microsoft.com/office/powerpoint/2010/main" val="17202599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lgn="r"/>
            <a:fld id="{F3477EC8-074D-41C4-94AE-E9EA7CEEA348}" type="slidenum">
              <a:rPr lang="en-US" smtClean="0">
                <a:solidFill>
                  <a:srgbClr val="FFFFFF">
                    <a:lumMod val="75000"/>
                  </a:srgbClr>
                </a:solidFill>
              </a:rPr>
              <a:pPr algn="r"/>
              <a:t>36</a:t>
            </a:fld>
            <a:endParaRPr lang="en-US" dirty="0">
              <a:solidFill>
                <a:srgbClr val="FFFFFF">
                  <a:lumMod val="75000"/>
                </a:srgbClr>
              </a:solidFill>
            </a:endParaRPr>
          </a:p>
        </p:txBody>
      </p:sp>
      <p:sp>
        <p:nvSpPr>
          <p:cNvPr id="3" name="Title 2"/>
          <p:cNvSpPr>
            <a:spLocks noGrp="1"/>
          </p:cNvSpPr>
          <p:nvPr>
            <p:ph type="title"/>
          </p:nvPr>
        </p:nvSpPr>
        <p:spPr/>
        <p:txBody>
          <a:bodyPr/>
          <a:lstStyle/>
          <a:p>
            <a:r>
              <a:rPr lang="en-US" dirty="0"/>
              <a:t>Instructional Resources: </a:t>
            </a:r>
            <a:r>
              <a:rPr lang="en-US" dirty="0" smtClean="0"/>
              <a:t>Math Videos</a:t>
            </a:r>
            <a:endParaRPr lang="en-US" dirty="0"/>
          </a:p>
        </p:txBody>
      </p:sp>
      <p:pic>
        <p:nvPicPr>
          <p:cNvPr id="5" name="Picture 4" descr="image of NCII website resources available"/>
          <p:cNvPicPr>
            <a:picLocks noChangeAspect="1"/>
          </p:cNvPicPr>
          <p:nvPr/>
        </p:nvPicPr>
        <p:blipFill>
          <a:blip r:embed="rId2"/>
          <a:stretch>
            <a:fillRect/>
          </a:stretch>
        </p:blipFill>
        <p:spPr>
          <a:xfrm>
            <a:off x="2211388" y="2032368"/>
            <a:ext cx="5905500" cy="3615049"/>
          </a:xfrm>
          <a:prstGeom prst="rect">
            <a:avLst/>
          </a:prstGeom>
        </p:spPr>
      </p:pic>
      <p:pic>
        <p:nvPicPr>
          <p:cNvPr id="6" name="Picture 5" descr="image of NCII website resources available"/>
          <p:cNvPicPr>
            <a:picLocks noChangeAspect="1"/>
          </p:cNvPicPr>
          <p:nvPr/>
        </p:nvPicPr>
        <p:blipFill>
          <a:blip r:embed="rId3"/>
          <a:stretch>
            <a:fillRect/>
          </a:stretch>
        </p:blipFill>
        <p:spPr>
          <a:xfrm>
            <a:off x="5715000" y="2170792"/>
            <a:ext cx="4438650" cy="3476625"/>
          </a:xfrm>
          <a:prstGeom prst="rect">
            <a:avLst/>
          </a:prstGeom>
        </p:spPr>
      </p:pic>
    </p:spTree>
    <p:extLst>
      <p:ext uri="{BB962C8B-B14F-4D97-AF65-F5344CB8AC3E}">
        <p14:creationId xmlns:p14="http://schemas.microsoft.com/office/powerpoint/2010/main" val="7994397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lgn="r"/>
            <a:fld id="{F3477EC8-074D-41C4-94AE-E9EA7CEEA348}" type="slidenum">
              <a:rPr lang="en-US" smtClean="0">
                <a:solidFill>
                  <a:srgbClr val="FFFFFF">
                    <a:lumMod val="75000"/>
                  </a:srgbClr>
                </a:solidFill>
              </a:rPr>
              <a:pPr algn="r"/>
              <a:t>37</a:t>
            </a:fld>
            <a:endParaRPr lang="en-US" dirty="0">
              <a:solidFill>
                <a:srgbClr val="FFFFFF">
                  <a:lumMod val="75000"/>
                </a:srgbClr>
              </a:solidFill>
            </a:endParaRPr>
          </a:p>
        </p:txBody>
      </p:sp>
      <p:sp>
        <p:nvSpPr>
          <p:cNvPr id="3" name="Title 2"/>
          <p:cNvSpPr>
            <a:spLocks noGrp="1"/>
          </p:cNvSpPr>
          <p:nvPr>
            <p:ph type="title"/>
          </p:nvPr>
        </p:nvSpPr>
        <p:spPr/>
        <p:txBody>
          <a:bodyPr/>
          <a:lstStyle/>
          <a:p>
            <a:r>
              <a:rPr lang="en-US" dirty="0" smtClean="0"/>
              <a:t>Stay Up to Date: Newsletter</a:t>
            </a:r>
            <a:endParaRPr lang="en-US" dirty="0"/>
          </a:p>
        </p:txBody>
      </p:sp>
      <p:sp>
        <p:nvSpPr>
          <p:cNvPr id="2" name="Content Placeholder 1"/>
          <p:cNvSpPr>
            <a:spLocks noGrp="1"/>
          </p:cNvSpPr>
          <p:nvPr>
            <p:ph idx="4294967295"/>
          </p:nvPr>
        </p:nvSpPr>
        <p:spPr>
          <a:xfrm>
            <a:off x="964391" y="2131228"/>
            <a:ext cx="3275013" cy="3851275"/>
          </a:xfrm>
        </p:spPr>
        <p:txBody>
          <a:bodyPr/>
          <a:lstStyle/>
          <a:p>
            <a:r>
              <a:rPr lang="en-US" dirty="0" smtClean="0"/>
              <a:t>Sign up for our Newsletter and email list to receive regular updates</a:t>
            </a:r>
            <a:endParaRPr lang="en-US" dirty="0"/>
          </a:p>
        </p:txBody>
      </p:sp>
      <p:pic>
        <p:nvPicPr>
          <p:cNvPr id="5" name="Picture 4" descr="image of NCII website resources available"/>
          <p:cNvPicPr>
            <a:picLocks noChangeAspect="1"/>
          </p:cNvPicPr>
          <p:nvPr/>
        </p:nvPicPr>
        <p:blipFill>
          <a:blip r:embed="rId3"/>
          <a:stretch>
            <a:fillRect/>
          </a:stretch>
        </p:blipFill>
        <p:spPr>
          <a:xfrm>
            <a:off x="7180309" y="1116286"/>
            <a:ext cx="4103575" cy="5394587"/>
          </a:xfrm>
          <a:prstGeom prst="rect">
            <a:avLst/>
          </a:prstGeom>
        </p:spPr>
      </p:pic>
      <p:pic>
        <p:nvPicPr>
          <p:cNvPr id="6" name="Picture 5" descr="image of NCII website resources available"/>
          <p:cNvPicPr>
            <a:picLocks noChangeAspect="1"/>
          </p:cNvPicPr>
          <p:nvPr/>
        </p:nvPicPr>
        <p:blipFill>
          <a:blip r:embed="rId4"/>
          <a:stretch>
            <a:fillRect/>
          </a:stretch>
        </p:blipFill>
        <p:spPr>
          <a:xfrm>
            <a:off x="3002536" y="3813579"/>
            <a:ext cx="3376496" cy="2288514"/>
          </a:xfrm>
          <a:prstGeom prst="rect">
            <a:avLst/>
          </a:prstGeom>
        </p:spPr>
      </p:pic>
    </p:spTree>
    <p:extLst>
      <p:ext uri="{BB962C8B-B14F-4D97-AF65-F5344CB8AC3E}">
        <p14:creationId xmlns:p14="http://schemas.microsoft.com/office/powerpoint/2010/main" val="39486291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lstStyle/>
          <a:p>
            <a:r>
              <a:rPr lang="en-US" sz="2400" dirty="0"/>
              <a:t>This module was produced under the U.S. Department of Education, Office of Special Education Programs, Award </a:t>
            </a:r>
            <a:br>
              <a:rPr lang="en-US" sz="2400" dirty="0"/>
            </a:br>
            <a:r>
              <a:rPr lang="en-US" sz="2400" dirty="0"/>
              <a:t>No. </a:t>
            </a:r>
            <a:r>
              <a:rPr lang="en-US" dirty="0"/>
              <a:t>H326Q160001</a:t>
            </a:r>
            <a:r>
              <a:rPr lang="en-US" sz="2400" dirty="0"/>
              <a:t>. Celia Rosenquist serves as the project officer. The views expressed herein do not necessarily represent the positions or policies of the U.S. Department of Education. No official endorsement by the U.S. Department of Education of any product, commodity, service, or enterprise mentioned in this website is intended or should be inferred.</a:t>
            </a:r>
          </a:p>
        </p:txBody>
      </p:sp>
      <p:sp>
        <p:nvSpPr>
          <p:cNvPr id="4" name="Slide Number Placeholder 3"/>
          <p:cNvSpPr>
            <a:spLocks noGrp="1"/>
          </p:cNvSpPr>
          <p:nvPr>
            <p:ph type="sldNum" sz="quarter" idx="4"/>
          </p:nvPr>
        </p:nvSpPr>
        <p:spPr/>
        <p:txBody>
          <a:bodyPr/>
          <a:lstStyle/>
          <a:p>
            <a:pPr algn="r"/>
            <a:fld id="{F3477EC8-074D-41C4-94AE-E9EA7CEEA348}" type="slidenum">
              <a:rPr>
                <a:solidFill>
                  <a:srgbClr val="FFFFFF">
                    <a:lumMod val="75000"/>
                  </a:srgbClr>
                </a:solidFill>
              </a:rPr>
              <a:pPr algn="r"/>
              <a:t>38</a:t>
            </a:fld>
            <a:endParaRPr dirty="0">
              <a:solidFill>
                <a:srgbClr val="FFFFFF">
                  <a:lumMod val="75000"/>
                </a:srgbClr>
              </a:solidFill>
            </a:endParaRPr>
          </a:p>
        </p:txBody>
      </p:sp>
    </p:spTree>
    <p:extLst>
      <p:ext uri="{BB962C8B-B14F-4D97-AF65-F5344CB8AC3E}">
        <p14:creationId xmlns:p14="http://schemas.microsoft.com/office/powerpoint/2010/main" val="32210299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Contact US</a:t>
            </a:r>
            <a:endParaRPr lang="en-US" dirty="0"/>
          </a:p>
        </p:txBody>
      </p:sp>
      <p:sp>
        <p:nvSpPr>
          <p:cNvPr id="2" name="Text Placeholder 1" descr="National Center on Intensive Intervention&#10;1000 Thomas Jefferson Street NW&#10;Washington, DC 20007-3835&#10;866-577-5787&#10;&#10;website link to national center for intensive intervention at www.intensiveintervention.org&#10;&#10;an email address to national center for intensive intervention ncii@air.org&#10;"/>
          <p:cNvSpPr>
            <a:spLocks noGrp="1"/>
          </p:cNvSpPr>
          <p:nvPr>
            <p:ph idx="1"/>
          </p:nvPr>
        </p:nvSpPr>
        <p:spPr/>
        <p:txBody>
          <a:bodyPr/>
          <a:lstStyle/>
          <a:p>
            <a:pPr marL="0" indent="0" eaLnBrk="0" hangingPunct="0">
              <a:spcBef>
                <a:spcPts val="0"/>
              </a:spcBef>
              <a:buClr>
                <a:srgbClr val="4E76A0"/>
              </a:buClr>
              <a:buNone/>
            </a:pPr>
            <a:r>
              <a:rPr lang="en-US" sz="2000" dirty="0" smtClean="0"/>
              <a:t>Teri Marx, Ph.D. </a:t>
            </a:r>
            <a:endParaRPr lang="en-US" sz="2000" dirty="0"/>
          </a:p>
          <a:p>
            <a:pPr marL="0" indent="0" eaLnBrk="0" hangingPunct="0">
              <a:spcBef>
                <a:spcPts val="0"/>
              </a:spcBef>
              <a:buClr>
                <a:srgbClr val="4E76A0"/>
              </a:buClr>
              <a:buNone/>
            </a:pPr>
            <a:r>
              <a:rPr lang="en-US" sz="2000" dirty="0" smtClean="0"/>
              <a:t>tmarx@air.org  </a:t>
            </a:r>
            <a:endParaRPr lang="en-US" sz="2000" dirty="0"/>
          </a:p>
          <a:p>
            <a:pPr eaLnBrk="0" hangingPunct="0">
              <a:spcBef>
                <a:spcPts val="0"/>
              </a:spcBef>
              <a:buClr>
                <a:srgbClr val="4E76A0"/>
              </a:buClr>
            </a:pPr>
            <a:endParaRPr lang="en-US" sz="2000" dirty="0"/>
          </a:p>
          <a:p>
            <a:pPr marL="0" indent="0" eaLnBrk="0" hangingPunct="0">
              <a:spcBef>
                <a:spcPts val="0"/>
              </a:spcBef>
              <a:buClr>
                <a:srgbClr val="4E76A0"/>
              </a:buClr>
              <a:buNone/>
            </a:pPr>
            <a:r>
              <a:rPr lang="en-US" sz="2000" dirty="0"/>
              <a:t>National Center on Intensive Intervention</a:t>
            </a:r>
          </a:p>
          <a:p>
            <a:pPr marL="0" indent="0" eaLnBrk="0" hangingPunct="0">
              <a:spcBef>
                <a:spcPts val="0"/>
              </a:spcBef>
              <a:buClr>
                <a:srgbClr val="4E76A0"/>
              </a:buClr>
              <a:buNone/>
            </a:pPr>
            <a:r>
              <a:rPr lang="en-US" sz="2000" dirty="0"/>
              <a:t>1000 Thomas Jefferson Street NW</a:t>
            </a:r>
          </a:p>
          <a:p>
            <a:pPr marL="0" indent="0" eaLnBrk="0" hangingPunct="0">
              <a:spcBef>
                <a:spcPts val="0"/>
              </a:spcBef>
              <a:buClr>
                <a:srgbClr val="4E76A0"/>
              </a:buClr>
              <a:buNone/>
            </a:pPr>
            <a:r>
              <a:rPr lang="en-US" sz="2000" dirty="0"/>
              <a:t>Washington, DC 20007-3835</a:t>
            </a:r>
          </a:p>
          <a:p>
            <a:pPr eaLnBrk="0" hangingPunct="0">
              <a:spcBef>
                <a:spcPts val="0"/>
              </a:spcBef>
              <a:buClr>
                <a:srgbClr val="4E76A0"/>
              </a:buClr>
            </a:pPr>
            <a:endParaRPr lang="en-US" sz="2000" dirty="0"/>
          </a:p>
          <a:p>
            <a:pPr eaLnBrk="0" hangingPunct="0">
              <a:spcBef>
                <a:spcPts val="0"/>
              </a:spcBef>
              <a:buClr>
                <a:srgbClr val="4E76A0"/>
              </a:buClr>
            </a:pPr>
            <a:endParaRPr lang="en-US" sz="2000" dirty="0"/>
          </a:p>
          <a:p>
            <a:pPr eaLnBrk="0" hangingPunct="0">
              <a:spcBef>
                <a:spcPts val="0"/>
              </a:spcBef>
              <a:buClr>
                <a:srgbClr val="4E76A0"/>
              </a:buClr>
            </a:pPr>
            <a:endParaRPr lang="en-US" sz="2000" dirty="0"/>
          </a:p>
          <a:p>
            <a:pPr marL="0" indent="0" eaLnBrk="0" hangingPunct="0">
              <a:spcBef>
                <a:spcPts val="0"/>
              </a:spcBef>
              <a:buClr>
                <a:srgbClr val="4E76A0"/>
              </a:buClr>
              <a:buNone/>
            </a:pPr>
            <a:r>
              <a:rPr lang="en-US" sz="2000" dirty="0"/>
              <a:t>www.intensiveintervention.org</a:t>
            </a:r>
          </a:p>
          <a:p>
            <a:pPr eaLnBrk="0" hangingPunct="0">
              <a:spcBef>
                <a:spcPts val="0"/>
              </a:spcBef>
              <a:buClr>
                <a:srgbClr val="4E76A0"/>
              </a:buClr>
            </a:pPr>
            <a:endParaRPr lang="en-US" sz="2000" dirty="0"/>
          </a:p>
          <a:p>
            <a:pPr marL="0" indent="0" eaLnBrk="0" hangingPunct="0">
              <a:spcBef>
                <a:spcPts val="0"/>
              </a:spcBef>
              <a:buClr>
                <a:srgbClr val="4E76A0"/>
              </a:buClr>
              <a:buNone/>
            </a:pPr>
            <a:r>
              <a:rPr lang="en-US" sz="2000" dirty="0"/>
              <a:t>ncii@air.org</a:t>
            </a:r>
          </a:p>
          <a:p>
            <a:pPr marL="0" indent="0" eaLnBrk="0" hangingPunct="0">
              <a:spcBef>
                <a:spcPts val="0"/>
              </a:spcBef>
              <a:buClr>
                <a:srgbClr val="4E76A0"/>
              </a:buClr>
              <a:buNone/>
            </a:pPr>
            <a:r>
              <a:rPr lang="en-US" sz="2000" dirty="0"/>
              <a:t>@</a:t>
            </a:r>
            <a:r>
              <a:rPr lang="en-US" sz="2000" dirty="0" err="1"/>
              <a:t>TheNCII</a:t>
            </a:r>
            <a:r>
              <a:rPr lang="en-US" sz="2000" dirty="0"/>
              <a:t> </a:t>
            </a:r>
          </a:p>
          <a:p>
            <a:pPr lvl="0"/>
            <a:endParaRPr lang="en-US" dirty="0" smtClean="0"/>
          </a:p>
        </p:txBody>
      </p:sp>
      <p:sp>
        <p:nvSpPr>
          <p:cNvPr id="6" name="Slide Number Placeholder 1" hidden="1"/>
          <p:cNvSpPr>
            <a:spLocks noGrp="1"/>
          </p:cNvSpPr>
          <p:nvPr>
            <p:ph type="sldNum" sz="quarter" idx="4"/>
          </p:nvPr>
        </p:nvSpPr>
        <p:spPr>
          <a:prstGeom prst="rect">
            <a:avLst/>
          </a:prstGeom>
        </p:spPr>
        <p:txBody>
          <a:bodyPr/>
          <a:lstStyle/>
          <a:p>
            <a:pPr algn="r" fontAlgn="base">
              <a:spcBef>
                <a:spcPct val="0"/>
              </a:spcBef>
              <a:spcAft>
                <a:spcPct val="0"/>
              </a:spcAft>
            </a:pPr>
            <a:fld id="{F3477EC8-074D-41C4-94AE-E9EA7CEEA348}" type="slidenum">
              <a:rPr sz="1600">
                <a:solidFill>
                  <a:srgbClr val="4E76A0">
                    <a:lumMod val="75000"/>
                  </a:srgbClr>
                </a:solidFill>
                <a:ea typeface="ＭＳ Ｐゴシック"/>
              </a:rPr>
              <a:pPr algn="r" fontAlgn="base">
                <a:spcBef>
                  <a:spcPct val="0"/>
                </a:spcBef>
                <a:spcAft>
                  <a:spcPct val="0"/>
                </a:spcAft>
              </a:pPr>
              <a:t>39</a:t>
            </a:fld>
            <a:endParaRPr sz="1600" dirty="0">
              <a:solidFill>
                <a:srgbClr val="4E76A0">
                  <a:lumMod val="75000"/>
                </a:srgbClr>
              </a:solidFill>
              <a:ea typeface="ＭＳ Ｐゴシック"/>
            </a:endParaRPr>
          </a:p>
        </p:txBody>
      </p:sp>
    </p:spTree>
    <p:extLst>
      <p:ext uri="{BB962C8B-B14F-4D97-AF65-F5344CB8AC3E}">
        <p14:creationId xmlns:p14="http://schemas.microsoft.com/office/powerpoint/2010/main" val="917924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sz="4800" dirty="0" smtClean="0"/>
          </a:p>
          <a:p>
            <a:pPr marL="0" indent="0" algn="ctr">
              <a:buNone/>
            </a:pPr>
            <a:endParaRPr lang="en-US" sz="4800" dirty="0"/>
          </a:p>
          <a:p>
            <a:pPr marL="0" indent="0" algn="ctr">
              <a:buNone/>
            </a:pPr>
            <a:r>
              <a:rPr lang="en-US" sz="4800" dirty="0" smtClean="0"/>
              <a:t>…define special education? </a:t>
            </a:r>
          </a:p>
          <a:p>
            <a:pPr marL="0" indent="0" algn="ctr">
              <a:buNone/>
            </a:pPr>
            <a:endParaRPr lang="en-US" sz="4800" dirty="0"/>
          </a:p>
          <a:p>
            <a:pPr marL="0" indent="0" algn="ctr">
              <a:buNone/>
            </a:pPr>
            <a:endParaRPr lang="en-US" sz="4800" dirty="0"/>
          </a:p>
        </p:txBody>
      </p:sp>
      <p:sp>
        <p:nvSpPr>
          <p:cNvPr id="3" name="Title 2"/>
          <p:cNvSpPr>
            <a:spLocks noGrp="1"/>
          </p:cNvSpPr>
          <p:nvPr>
            <p:ph type="title"/>
          </p:nvPr>
        </p:nvSpPr>
        <p:spPr/>
        <p:txBody>
          <a:bodyPr/>
          <a:lstStyle/>
          <a:p>
            <a:r>
              <a:rPr lang="en-US" dirty="0" smtClean="0"/>
              <a:t>How does your State…</a:t>
            </a:r>
            <a:endParaRPr lang="en-US" dirty="0"/>
          </a:p>
        </p:txBody>
      </p:sp>
      <p:pic>
        <p:nvPicPr>
          <p:cNvPr id="5" name="Picture 2" descr="Image of a thought bubble with question mar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228600"/>
            <a:ext cx="2910492" cy="25146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p:txBody>
          <a:bodyPr/>
          <a:lstStyle/>
          <a:p>
            <a:pPr algn="r"/>
            <a:fld id="{F3477EC8-074D-41C4-94AE-E9EA7CEEA348}" type="slidenum">
              <a:rPr>
                <a:solidFill>
                  <a:srgbClr val="FFFFFF">
                    <a:lumMod val="75000"/>
                  </a:srgbClr>
                </a:solidFill>
              </a:rPr>
              <a:pPr algn="r"/>
              <a:t>4</a:t>
            </a:fld>
            <a:endParaRPr dirty="0">
              <a:solidFill>
                <a:srgbClr val="FFFFFF">
                  <a:lumMod val="75000"/>
                </a:srgbClr>
              </a:solidFill>
            </a:endParaRPr>
          </a:p>
        </p:txBody>
      </p:sp>
    </p:spTree>
    <p:extLst>
      <p:ext uri="{BB962C8B-B14F-4D97-AF65-F5344CB8AC3E}">
        <p14:creationId xmlns:p14="http://schemas.microsoft.com/office/powerpoint/2010/main" val="50094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Specially-Designed Instruction (SDI)</a:t>
            </a:r>
            <a:endParaRPr lang="en-US" dirty="0"/>
          </a:p>
        </p:txBody>
      </p:sp>
      <p:sp>
        <p:nvSpPr>
          <p:cNvPr id="3" name="Content Placeholder 2"/>
          <p:cNvSpPr>
            <a:spLocks noGrp="1"/>
          </p:cNvSpPr>
          <p:nvPr>
            <p:ph idx="1"/>
          </p:nvPr>
        </p:nvSpPr>
        <p:spPr/>
        <p:txBody>
          <a:bodyPr/>
          <a:lstStyle/>
          <a:p>
            <a:r>
              <a:rPr lang="en-US" dirty="0" smtClean="0"/>
              <a:t>“</a:t>
            </a:r>
            <a:r>
              <a:rPr lang="en-US" b="1" dirty="0"/>
              <a:t>adapting</a:t>
            </a:r>
            <a:r>
              <a:rPr lang="en-US" dirty="0"/>
              <a:t>, as appropriate to the needs of an eligible child under this part, </a:t>
            </a:r>
            <a:r>
              <a:rPr lang="en-US" b="1" dirty="0"/>
              <a:t>the content, methodology or delivery of instruction</a:t>
            </a:r>
            <a:r>
              <a:rPr lang="en-US" dirty="0"/>
              <a:t> (</a:t>
            </a:r>
            <a:r>
              <a:rPr lang="en-US" dirty="0" err="1"/>
              <a:t>i</a:t>
            </a:r>
            <a:r>
              <a:rPr lang="en-US" dirty="0"/>
              <a:t>) to address the unique needs of the child that result from the child’s disability; and (ii) to ensure access of the child to the general curriculum, so that the child can meet the educational standards within the jurisdiction of the public agency that apply to all children.” (Section 300.39(b)(3) of Title 34, Code of Federal Regulations). </a:t>
            </a:r>
          </a:p>
        </p:txBody>
      </p:sp>
      <p:sp>
        <p:nvSpPr>
          <p:cNvPr id="4" name="Slide Number Placeholder 3"/>
          <p:cNvSpPr>
            <a:spLocks noGrp="1"/>
          </p:cNvSpPr>
          <p:nvPr>
            <p:ph type="sldNum" sz="quarter" idx="4"/>
          </p:nvPr>
        </p:nvSpPr>
        <p:spPr/>
        <p:txBody>
          <a:bodyPr/>
          <a:lstStyle/>
          <a:p>
            <a:fld id="{8B753B17-1229-47A4-BBB2-A02D5F84107F}" type="slidenum">
              <a:rPr lang="en-US" smtClean="0"/>
              <a:pPr/>
              <a:t>5</a:t>
            </a:fld>
            <a:endParaRPr lang="en-US" dirty="0"/>
          </a:p>
        </p:txBody>
      </p:sp>
    </p:spTree>
    <p:extLst>
      <p:ext uri="{BB962C8B-B14F-4D97-AF65-F5344CB8AC3E}">
        <p14:creationId xmlns:p14="http://schemas.microsoft.com/office/powerpoint/2010/main" val="1690976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Standards-Aligned IEPs and SDI (RI)</a:t>
            </a:r>
            <a:endParaRPr lang="en-US" dirty="0"/>
          </a:p>
        </p:txBody>
      </p:sp>
      <p:graphicFrame>
        <p:nvGraphicFramePr>
          <p:cNvPr id="10" name="Content Placeholder 9" descr="A six step process for aligning IEPs with common core state standards: &#10;Step 1: What are the Common Core State Standards (CCSS) for the grade in which student is enrolled?&#10;Step 2: Assess Student to Determine Where Student is Functioning in all areas including (a) Transition Goals (b) Quality of Life Outcomes (c) Social Emotional and Behavioral Areas (d) Grade Level Standards (e) Technology Skills&#10;Step 3: Use Data to Establish Present Levels of Functional Performance and Academic Achievement in all areas including (a) Transition Goals (b) Quality of Life Outcomes (c) Social Emotional and Behavioral Areas (d) Grade Level Standards (e) Technology Skills&#10;Step 4: Prioritize and Use Present Levels of Performance to Develop:&#10;(a) Transition Services, (b) Measurable Functional Goals, (c) Measurable Academic Goals Aligned with Grade Level Common Core State Standards, (d) Measurable Goals for Developing Technology Skills&#10;Step 5: Establish Type of Data to be Collected, How Often, and Progress Monitoring&#10;Report Progress Monitoring Data to Families&#10;"/>
          <p:cNvGraphicFramePr>
            <a:graphicFrameLocks noGrp="1"/>
          </p:cNvGraphicFramePr>
          <p:nvPr>
            <p:ph idx="1"/>
            <p:extLst>
              <p:ext uri="{D42A27DB-BD31-4B8C-83A1-F6EECF244321}">
                <p14:modId xmlns:p14="http://schemas.microsoft.com/office/powerpoint/2010/main" val="520215241"/>
              </p:ext>
            </p:extLst>
          </p:nvPr>
        </p:nvGraphicFramePr>
        <p:xfrm>
          <a:off x="838200" y="1690688"/>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4"/>
          </p:nvPr>
        </p:nvSpPr>
        <p:spPr/>
        <p:txBody>
          <a:bodyPr/>
          <a:lstStyle/>
          <a:p>
            <a:fld id="{8B753B17-1229-47A4-BBB2-A02D5F84107F}" type="slidenum">
              <a:rPr lang="en-US" smtClean="0"/>
              <a:pPr/>
              <a:t>6</a:t>
            </a:fld>
            <a:endParaRPr lang="en-US" dirty="0"/>
          </a:p>
        </p:txBody>
      </p:sp>
    </p:spTree>
    <p:extLst>
      <p:ext uri="{BB962C8B-B14F-4D97-AF65-F5344CB8AC3E}">
        <p14:creationId xmlns:p14="http://schemas.microsoft.com/office/powerpoint/2010/main" val="3661607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SDI in Rhode Island </a:t>
            </a:r>
            <a:endParaRPr lang="en-US" dirty="0"/>
          </a:p>
        </p:txBody>
      </p:sp>
      <p:graphicFrame>
        <p:nvGraphicFramePr>
          <p:cNvPr id="10" name="Content Placeholder 9" descr="Step 6 of the process: Identify Specifically Designed Instruction and Include Related Services&#10;Identify the instruction and classroom assessment Accommodations and Program Modifications to Provide Access and Progress in the General Curriculum&#10;Identify Assistive Technology devices and services need for instructions or assessment&#10;Determine Accommodations for State and Local Assessment&#10;&#10;Example of Specially designed instruction: &#10;Supplemental systematic intensive small, group instruction using evidence based reading strategies for informational text and vocabulary. 1.5 hours per day/5 days per week/4 weeks per month&#10;&#10;"/>
          <p:cNvGraphicFramePr>
            <a:graphicFrameLocks noGrp="1"/>
          </p:cNvGraphicFramePr>
          <p:nvPr>
            <p:ph idx="1"/>
            <p:extLst>
              <p:ext uri="{D42A27DB-BD31-4B8C-83A1-F6EECF244321}">
                <p14:modId xmlns:p14="http://schemas.microsoft.com/office/powerpoint/2010/main" val="4248848283"/>
              </p:ext>
            </p:extLst>
          </p:nvPr>
        </p:nvGraphicFramePr>
        <p:xfrm>
          <a:off x="838200" y="1690688"/>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4"/>
          </p:nvPr>
        </p:nvSpPr>
        <p:spPr/>
        <p:txBody>
          <a:bodyPr/>
          <a:lstStyle/>
          <a:p>
            <a:fld id="{8B753B17-1229-47A4-BBB2-A02D5F84107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704916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SDI in Utah </a:t>
            </a:r>
            <a:endParaRPr lang="en-US" dirty="0"/>
          </a:p>
        </p:txBody>
      </p:sp>
      <p:sp>
        <p:nvSpPr>
          <p:cNvPr id="5" name="Text Placeholder 4"/>
          <p:cNvSpPr>
            <a:spLocks noGrp="1"/>
          </p:cNvSpPr>
          <p:nvPr>
            <p:ph type="body" idx="1"/>
          </p:nvPr>
        </p:nvSpPr>
        <p:spPr/>
        <p:txBody>
          <a:bodyPr/>
          <a:lstStyle/>
          <a:p>
            <a:r>
              <a:rPr lang="en-US" dirty="0" smtClean="0"/>
              <a:t>Is…</a:t>
            </a:r>
            <a:endParaRPr lang="en-US" dirty="0"/>
          </a:p>
        </p:txBody>
      </p:sp>
      <p:sp>
        <p:nvSpPr>
          <p:cNvPr id="6" name="Content Placeholder 5"/>
          <p:cNvSpPr>
            <a:spLocks noGrp="1"/>
          </p:cNvSpPr>
          <p:nvPr>
            <p:ph sz="half" idx="2"/>
          </p:nvPr>
        </p:nvSpPr>
        <p:spPr/>
        <p:txBody>
          <a:bodyPr>
            <a:normAutofit fontScale="62500" lnSpcReduction="20000"/>
          </a:bodyPr>
          <a:lstStyle/>
          <a:p>
            <a:r>
              <a:rPr lang="en-US" dirty="0" smtClean="0"/>
              <a:t>In addition to core instruction (supplemental)</a:t>
            </a:r>
          </a:p>
          <a:p>
            <a:r>
              <a:rPr lang="en-US" dirty="0" smtClean="0"/>
              <a:t>A service</a:t>
            </a:r>
          </a:p>
          <a:p>
            <a:r>
              <a:rPr lang="en-US" dirty="0" smtClean="0"/>
              <a:t>What a teacher does</a:t>
            </a:r>
          </a:p>
          <a:p>
            <a:r>
              <a:rPr lang="en-US" dirty="0" smtClean="0"/>
              <a:t>Based on teaching specific skills a student does not have in order to access and make progress in the general curriculum</a:t>
            </a:r>
          </a:p>
          <a:p>
            <a:r>
              <a:rPr lang="en-US" dirty="0" smtClean="0"/>
              <a:t>Unique instruction written into the IEP that is provided to the student to allow him/her to progress toward annual goal(s)</a:t>
            </a:r>
          </a:p>
          <a:p>
            <a:r>
              <a:rPr lang="en-US" dirty="0" smtClean="0"/>
              <a:t>Specific to the student (individualized)</a:t>
            </a:r>
          </a:p>
          <a:p>
            <a:r>
              <a:rPr lang="en-US" dirty="0" smtClean="0"/>
              <a:t>Instruction that allows a student to make progress in the general curriculum and close the gap in academic performance as compared to his/her general education peers</a:t>
            </a:r>
            <a:endParaRPr lang="en-US" dirty="0"/>
          </a:p>
        </p:txBody>
      </p:sp>
      <p:sp>
        <p:nvSpPr>
          <p:cNvPr id="7" name="Text Placeholder 6"/>
          <p:cNvSpPr>
            <a:spLocks noGrp="1"/>
          </p:cNvSpPr>
          <p:nvPr>
            <p:ph type="body" sz="quarter" idx="3"/>
          </p:nvPr>
        </p:nvSpPr>
        <p:spPr/>
        <p:txBody>
          <a:bodyPr/>
          <a:lstStyle/>
          <a:p>
            <a:r>
              <a:rPr lang="en-US" dirty="0" smtClean="0"/>
              <a:t>Is Not…</a:t>
            </a:r>
            <a:endParaRPr lang="en-US" dirty="0"/>
          </a:p>
        </p:txBody>
      </p:sp>
      <p:sp>
        <p:nvSpPr>
          <p:cNvPr id="8" name="Content Placeholder 7"/>
          <p:cNvSpPr>
            <a:spLocks noGrp="1"/>
          </p:cNvSpPr>
          <p:nvPr>
            <p:ph sz="quarter" idx="4"/>
          </p:nvPr>
        </p:nvSpPr>
        <p:spPr/>
        <p:txBody>
          <a:bodyPr>
            <a:noAutofit/>
          </a:bodyPr>
          <a:lstStyle/>
          <a:p>
            <a:r>
              <a:rPr lang="en-US" sz="1800" dirty="0" smtClean="0"/>
              <a:t>In place of core instruction (supplant)</a:t>
            </a:r>
          </a:p>
          <a:p>
            <a:r>
              <a:rPr lang="en-US" sz="1800" dirty="0" smtClean="0"/>
              <a:t>A place</a:t>
            </a:r>
          </a:p>
          <a:p>
            <a:r>
              <a:rPr lang="en-US" sz="1800" dirty="0" smtClean="0"/>
              <a:t>What a student does</a:t>
            </a:r>
          </a:p>
          <a:p>
            <a:r>
              <a:rPr lang="en-US" sz="1800" dirty="0" smtClean="0"/>
              <a:t>Not a restatement of the academic content standards being taught</a:t>
            </a:r>
          </a:p>
          <a:p>
            <a:r>
              <a:rPr lang="en-US" sz="1800" dirty="0" smtClean="0"/>
              <a:t>A commercial program </a:t>
            </a:r>
          </a:p>
          <a:p>
            <a:r>
              <a:rPr lang="en-US" sz="1800" dirty="0" smtClean="0"/>
              <a:t>A schedule</a:t>
            </a:r>
          </a:p>
          <a:p>
            <a:r>
              <a:rPr lang="en-US" sz="1800" dirty="0" smtClean="0"/>
              <a:t>An excuse for setting low expectations or teaching below grade level (not making grade level content available/accessible to students with disabilities)</a:t>
            </a:r>
            <a:endParaRPr lang="en-US" sz="1800" dirty="0"/>
          </a:p>
        </p:txBody>
      </p:sp>
      <p:sp>
        <p:nvSpPr>
          <p:cNvPr id="4" name="Slide Number Placeholder 3"/>
          <p:cNvSpPr>
            <a:spLocks noGrp="1"/>
          </p:cNvSpPr>
          <p:nvPr>
            <p:ph type="sldNum" sz="quarter" idx="10"/>
          </p:nvPr>
        </p:nvSpPr>
        <p:spPr/>
        <p:txBody>
          <a:bodyPr/>
          <a:lstStyle/>
          <a:p>
            <a:fld id="{8B753B17-1229-47A4-BBB2-A02D5F84107F}" type="slidenum">
              <a:rPr lang="en-US" smtClean="0"/>
              <a:pPr/>
              <a:t>8</a:t>
            </a:fld>
            <a:endParaRPr lang="en-US" dirty="0"/>
          </a:p>
        </p:txBody>
      </p:sp>
    </p:spTree>
    <p:extLst>
      <p:ext uri="{BB962C8B-B14F-4D97-AF65-F5344CB8AC3E}">
        <p14:creationId xmlns:p14="http://schemas.microsoft.com/office/powerpoint/2010/main" val="3966129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Setting the Stage for SDI</a:t>
            </a:r>
            <a:endParaRPr lang="en-US" dirty="0"/>
          </a:p>
        </p:txBody>
      </p:sp>
      <p:sp>
        <p:nvSpPr>
          <p:cNvPr id="4" name="Slide Number Placeholder 3"/>
          <p:cNvSpPr>
            <a:spLocks noGrp="1"/>
          </p:cNvSpPr>
          <p:nvPr>
            <p:ph type="sldNum" sz="quarter" idx="4"/>
          </p:nvPr>
        </p:nvSpPr>
        <p:spPr/>
        <p:txBody>
          <a:bodyPr/>
          <a:lstStyle/>
          <a:p>
            <a:fld id="{8B753B17-1229-47A4-BBB2-A02D5F84107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739265239"/>
      </p:ext>
    </p:extLst>
  </p:cSld>
  <p:clrMapOvr>
    <a:masterClrMapping/>
  </p:clrMapOvr>
</p:sld>
</file>

<file path=ppt/theme/theme1.xml><?xml version="1.0" encoding="utf-8"?>
<a:theme xmlns:a="http://schemas.openxmlformats.org/drawingml/2006/main" name="2017 Leadership Conference ">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358</TotalTime>
  <Words>1244</Words>
  <Application>Microsoft Office PowerPoint</Application>
  <PresentationFormat>Widescreen</PresentationFormat>
  <Paragraphs>228</Paragraphs>
  <Slides>39</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ＭＳ Ｐゴシック</vt:lpstr>
      <vt:lpstr>Arial</vt:lpstr>
      <vt:lpstr>Calibri</vt:lpstr>
      <vt:lpstr>Calibri Light</vt:lpstr>
      <vt:lpstr>Eras Demi ITC</vt:lpstr>
      <vt:lpstr>Eras Light ITC</vt:lpstr>
      <vt:lpstr>Franklin Gothic Book</vt:lpstr>
      <vt:lpstr>MV Boli</vt:lpstr>
      <vt:lpstr>Segoe Print</vt:lpstr>
      <vt:lpstr>2017 Leadership Conference </vt:lpstr>
      <vt:lpstr>Is Intensive Intervention Special Education? Defining Services for Students with Disabilities</vt:lpstr>
      <vt:lpstr>No Time Like the Present</vt:lpstr>
      <vt:lpstr>Defining Special Education</vt:lpstr>
      <vt:lpstr>How does your State…</vt:lpstr>
      <vt:lpstr>Specially-Designed Instruction (SDI)</vt:lpstr>
      <vt:lpstr>Standards-Aligned IEPs and SDI (RI)</vt:lpstr>
      <vt:lpstr>SDI in Rhode Island </vt:lpstr>
      <vt:lpstr>SDI in Utah </vt:lpstr>
      <vt:lpstr>Setting the Stage for SDI</vt:lpstr>
      <vt:lpstr>What Makes…</vt:lpstr>
      <vt:lpstr>Multi-tiered System of Supports (MTSS)</vt:lpstr>
      <vt:lpstr>State Perspectives </vt:lpstr>
      <vt:lpstr>How are You…</vt:lpstr>
      <vt:lpstr>State Systemic Improvement Plan – Implementation Efforts</vt:lpstr>
      <vt:lpstr>SSIP – </vt:lpstr>
      <vt:lpstr>A Common, Data-Driven Process</vt:lpstr>
      <vt:lpstr>The National Center on Intensive Intervention (NCII)</vt:lpstr>
      <vt:lpstr>Slide 2</vt:lpstr>
      <vt:lpstr>Slide 19</vt:lpstr>
      <vt:lpstr>What is Intensive Intervention?</vt:lpstr>
      <vt:lpstr>Intensive Intervention… </vt:lpstr>
      <vt:lpstr>Students who Need Intensive Intervention</vt:lpstr>
      <vt:lpstr>“Comorbidity is the rule, not the exception.”  </vt:lpstr>
      <vt:lpstr>Data-Based Individualization (DBI)</vt:lpstr>
      <vt:lpstr>DBI  Integrating data-based decision making across  academics and social behavior </vt:lpstr>
      <vt:lpstr>More Than Just Collecting the Data</vt:lpstr>
      <vt:lpstr>What does it take to implement DBI in LEAs? </vt:lpstr>
      <vt:lpstr>Discussion Questions</vt:lpstr>
      <vt:lpstr>slide</vt:lpstr>
      <vt:lpstr>Tools Charts</vt:lpstr>
      <vt:lpstr>Implementation Resources: Training Materials</vt:lpstr>
      <vt:lpstr>Implementation Resources: Data Meetings</vt:lpstr>
      <vt:lpstr>Implementation Resources: Fidelity Materials</vt:lpstr>
      <vt:lpstr>Instructional Resource: Graphing Tool</vt:lpstr>
      <vt:lpstr>Instructional Resources: Guides</vt:lpstr>
      <vt:lpstr>Instructional Resources: Math Videos</vt:lpstr>
      <vt:lpstr>Stay Up to Date: Newsletter</vt:lpstr>
      <vt:lpstr>Disclaimer</vt:lpstr>
      <vt:lpstr>Contact US</vt:lpstr>
    </vt:vector>
  </TitlesOfParts>
  <Company>American Institutes for Research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Intensive Intervention Special Education? </dc:title>
  <dc:subject>OSEP Leadership Conference Presentation</dc:subject>
  <dc:creator>National Center on Intensive Intervention</dc:creator>
  <dc:description>please credit the National Center on Intensive Intervention: intensiveintervention.org when citing</dc:description>
  <cp:lastModifiedBy>Marx, Teri</cp:lastModifiedBy>
  <cp:revision>93</cp:revision>
  <dcterms:created xsi:type="dcterms:W3CDTF">2017-05-11T18:26:07Z</dcterms:created>
  <dcterms:modified xsi:type="dcterms:W3CDTF">2017-07-10T15:43:40Z</dcterms:modified>
  <cp:contentStatus>Final </cp:contentStatus>
</cp:coreProperties>
</file>