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6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6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6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 id="2147483674" r:id="rId5"/>
  </p:sldMasterIdLst>
  <p:notesMasterIdLst>
    <p:notesMasterId r:id="rId77"/>
  </p:notesMasterIdLst>
  <p:sldIdLst>
    <p:sldId id="378" r:id="rId6"/>
    <p:sldId id="379" r:id="rId7"/>
    <p:sldId id="380" r:id="rId8"/>
    <p:sldId id="381" r:id="rId9"/>
    <p:sldId id="337" r:id="rId10"/>
    <p:sldId id="257" r:id="rId11"/>
    <p:sldId id="259" r:id="rId12"/>
    <p:sldId id="260" r:id="rId13"/>
    <p:sldId id="261" r:id="rId14"/>
    <p:sldId id="258" r:id="rId15"/>
    <p:sldId id="264" r:id="rId16"/>
    <p:sldId id="265" r:id="rId17"/>
    <p:sldId id="266" r:id="rId18"/>
    <p:sldId id="269" r:id="rId19"/>
    <p:sldId id="273" r:id="rId20"/>
    <p:sldId id="274" r:id="rId21"/>
    <p:sldId id="275" r:id="rId22"/>
    <p:sldId id="276" r:id="rId23"/>
    <p:sldId id="277" r:id="rId24"/>
    <p:sldId id="278" r:id="rId25"/>
    <p:sldId id="279" r:id="rId26"/>
    <p:sldId id="280" r:id="rId27"/>
    <p:sldId id="370" r:id="rId28"/>
    <p:sldId id="371" r:id="rId29"/>
    <p:sldId id="372" r:id="rId30"/>
    <p:sldId id="373" r:id="rId31"/>
    <p:sldId id="368" r:id="rId32"/>
    <p:sldId id="369" r:id="rId33"/>
    <p:sldId id="300" r:id="rId34"/>
    <p:sldId id="301" r:id="rId35"/>
    <p:sldId id="302" r:id="rId36"/>
    <p:sldId id="338" r:id="rId37"/>
    <p:sldId id="349" r:id="rId38"/>
    <p:sldId id="305" r:id="rId39"/>
    <p:sldId id="306" r:id="rId40"/>
    <p:sldId id="350" r:id="rId41"/>
    <p:sldId id="351" r:id="rId42"/>
    <p:sldId id="354" r:id="rId43"/>
    <p:sldId id="357" r:id="rId44"/>
    <p:sldId id="307" r:id="rId45"/>
    <p:sldId id="308" r:id="rId46"/>
    <p:sldId id="359" r:id="rId47"/>
    <p:sldId id="367" r:id="rId48"/>
    <p:sldId id="309" r:id="rId49"/>
    <p:sldId id="360" r:id="rId50"/>
    <p:sldId id="361" r:id="rId51"/>
    <p:sldId id="362" r:id="rId52"/>
    <p:sldId id="363" r:id="rId53"/>
    <p:sldId id="364" r:id="rId54"/>
    <p:sldId id="365" r:id="rId55"/>
    <p:sldId id="366" r:id="rId56"/>
    <p:sldId id="310" r:id="rId57"/>
    <p:sldId id="311" r:id="rId58"/>
    <p:sldId id="328" r:id="rId59"/>
    <p:sldId id="336" r:id="rId60"/>
    <p:sldId id="335" r:id="rId61"/>
    <p:sldId id="343" r:id="rId62"/>
    <p:sldId id="344" r:id="rId63"/>
    <p:sldId id="345" r:id="rId64"/>
    <p:sldId id="346" r:id="rId65"/>
    <p:sldId id="329" r:id="rId66"/>
    <p:sldId id="332" r:id="rId67"/>
    <p:sldId id="347" r:id="rId68"/>
    <p:sldId id="348" r:id="rId69"/>
    <p:sldId id="374" r:id="rId70"/>
    <p:sldId id="321" r:id="rId71"/>
    <p:sldId id="382" r:id="rId72"/>
    <p:sldId id="375" r:id="rId73"/>
    <p:sldId id="383" r:id="rId74"/>
    <p:sldId id="376" r:id="rId75"/>
    <p:sldId id="377" r:id="rId7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on, Amy" initials="PA" lastIdx="1" clrIdx="0">
    <p:extLst>
      <p:ext uri="{19B8F6BF-5375-455C-9EA6-DF929625EA0E}">
        <p15:presenceInfo xmlns:p15="http://schemas.microsoft.com/office/powerpoint/2012/main" userId="S-1-5-21-1472932569-214068005-926709054-42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90" autoAdjust="0"/>
  </p:normalViewPr>
  <p:slideViewPr>
    <p:cSldViewPr snapToGrid="0">
      <p:cViewPr varScale="1">
        <p:scale>
          <a:sx n="62" d="100"/>
          <a:sy n="62" d="100"/>
        </p:scale>
        <p:origin x="54"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87"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mas004\Dropbox\DBI-TLC%20(2)\Pilot%20Study\Analyses\Data%20log\2015-16%20Data%20log_descriptiv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cmas004\Dropbox\DBI-TLC%20(2)\Pilot%20Study\Analyses\Data%20log\2015-16%20Data%20log_descriptiv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cmas004\Dropbox\DBI-TLC%20(2)\Pilot%20Study\Analyses\Data%20log\2015-16%20Data%20log_descriptiv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cmas004\Dropbox\DBI-TLC%20(2)\Pilot%20Study\Analyses\Data%20log\2015-16%20Data%20log_descriptiv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cmas004\Dropbox\DBI-TLC%20(2)\Pilot%20Study\Pre-Post%20Change%20-%20Pilot\KS%20resul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cmas004\Dropbox\DBI-TLC%20(2)\Pilot%20Study\Analyses\Student%20data\Results_graph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cmas004\Dropbox\DBI-TLC%20(2)\Pilot%20Study\Analyses\Student%20data\Results_graph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cmas004\Dropbox\DBI-TLC%20(2)\Pilot%20Study\Analyses\Student%20data\Results_graph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Preparing Materials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'Means with Graphs'!$B$4</c:f>
              <c:strCache>
                <c:ptCount val="1"/>
                <c:pt idx="0">
                  <c:v>Preparing CBM materials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'Means with Graphs'!$C$3:$AH$3</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Graphs'!$C$4:$AH$4</c:f>
              <c:numCache>
                <c:formatCode>0.00</c:formatCode>
                <c:ptCount val="32"/>
                <c:pt idx="0">
                  <c:v>6.1669999999999998</c:v>
                </c:pt>
                <c:pt idx="1">
                  <c:v>13.904999999999999</c:v>
                </c:pt>
                <c:pt idx="2">
                  <c:v>10</c:v>
                </c:pt>
                <c:pt idx="3">
                  <c:v>6</c:v>
                </c:pt>
                <c:pt idx="4">
                  <c:v>7.75</c:v>
                </c:pt>
                <c:pt idx="5">
                  <c:v>3.9089999999999998</c:v>
                </c:pt>
                <c:pt idx="6">
                  <c:v>4.9000000000000004</c:v>
                </c:pt>
                <c:pt idx="7">
                  <c:v>4.5380000000000003</c:v>
                </c:pt>
                <c:pt idx="8">
                  <c:v>3.9169999999999998</c:v>
                </c:pt>
                <c:pt idx="9">
                  <c:v>3.0379999999999998</c:v>
                </c:pt>
                <c:pt idx="10">
                  <c:v>3.077</c:v>
                </c:pt>
                <c:pt idx="11">
                  <c:v>3.5</c:v>
                </c:pt>
                <c:pt idx="12">
                  <c:v>3.7690000000000001</c:v>
                </c:pt>
                <c:pt idx="13">
                  <c:v>3.7690000000000001</c:v>
                </c:pt>
                <c:pt idx="14">
                  <c:v>5</c:v>
                </c:pt>
                <c:pt idx="17">
                  <c:v>3.7690000000000001</c:v>
                </c:pt>
                <c:pt idx="18">
                  <c:v>3.3079999999999998</c:v>
                </c:pt>
                <c:pt idx="19">
                  <c:v>4.5999999999999996</c:v>
                </c:pt>
                <c:pt idx="20">
                  <c:v>3.4</c:v>
                </c:pt>
                <c:pt idx="21">
                  <c:v>3.8239999999999998</c:v>
                </c:pt>
                <c:pt idx="22">
                  <c:v>3.6669999999999998</c:v>
                </c:pt>
                <c:pt idx="23">
                  <c:v>3.8570000000000002</c:v>
                </c:pt>
                <c:pt idx="24">
                  <c:v>3.3330000000000002</c:v>
                </c:pt>
                <c:pt idx="25">
                  <c:v>3.077</c:v>
                </c:pt>
                <c:pt idx="26">
                  <c:v>2.7269999999999999</c:v>
                </c:pt>
                <c:pt idx="27">
                  <c:v>2.6</c:v>
                </c:pt>
                <c:pt idx="28">
                  <c:v>1</c:v>
                </c:pt>
              </c:numCache>
            </c:numRef>
          </c:val>
          <c:smooth val="0"/>
          <c:extLst xmlns:c16r2="http://schemas.microsoft.com/office/drawing/2015/06/chart">
            <c:ext xmlns:c16="http://schemas.microsoft.com/office/drawing/2014/chart" uri="{C3380CC4-5D6E-409C-BE32-E72D297353CC}">
              <c16:uniqueId val="{00000000-6D0A-4F69-B106-AE00F4940638}"/>
            </c:ext>
          </c:extLst>
        </c:ser>
        <c:ser>
          <c:idx val="1"/>
          <c:order val="1"/>
          <c:tx>
            <c:strRef>
              <c:f>'Means with Graphs'!$B$5</c:f>
              <c:strCache>
                <c:ptCount val="1"/>
                <c:pt idx="0">
                  <c:v>Preparing intervention materials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'Means with Graphs'!$C$3:$AH$3</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Graphs'!$C$5:$AH$5</c:f>
              <c:numCache>
                <c:formatCode>0.00</c:formatCode>
                <c:ptCount val="32"/>
                <c:pt idx="0">
                  <c:v>15</c:v>
                </c:pt>
                <c:pt idx="1">
                  <c:v>39.646999999999998</c:v>
                </c:pt>
                <c:pt idx="2">
                  <c:v>30</c:v>
                </c:pt>
                <c:pt idx="3">
                  <c:v>13.75</c:v>
                </c:pt>
                <c:pt idx="4">
                  <c:v>14.762</c:v>
                </c:pt>
                <c:pt idx="5">
                  <c:v>11.087</c:v>
                </c:pt>
                <c:pt idx="6">
                  <c:v>8.3810000000000002</c:v>
                </c:pt>
                <c:pt idx="7">
                  <c:v>8.5709999999999997</c:v>
                </c:pt>
                <c:pt idx="8">
                  <c:v>14.895</c:v>
                </c:pt>
                <c:pt idx="9">
                  <c:v>9.32</c:v>
                </c:pt>
                <c:pt idx="10">
                  <c:v>9.2349999999999994</c:v>
                </c:pt>
                <c:pt idx="11">
                  <c:v>6.6669999999999998</c:v>
                </c:pt>
                <c:pt idx="12">
                  <c:v>8.24</c:v>
                </c:pt>
                <c:pt idx="13">
                  <c:v>7.87</c:v>
                </c:pt>
                <c:pt idx="14">
                  <c:v>7.3330000000000002</c:v>
                </c:pt>
                <c:pt idx="17">
                  <c:v>21.943999999999999</c:v>
                </c:pt>
                <c:pt idx="18">
                  <c:v>8.1820000000000004</c:v>
                </c:pt>
                <c:pt idx="19">
                  <c:v>6.7859999999999996</c:v>
                </c:pt>
                <c:pt idx="20">
                  <c:v>8.5709999999999997</c:v>
                </c:pt>
                <c:pt idx="21">
                  <c:v>6.65</c:v>
                </c:pt>
                <c:pt idx="22">
                  <c:v>6.7859999999999996</c:v>
                </c:pt>
                <c:pt idx="23">
                  <c:v>8.5790000000000006</c:v>
                </c:pt>
                <c:pt idx="24">
                  <c:v>7.2629999999999999</c:v>
                </c:pt>
                <c:pt idx="25">
                  <c:v>7.3330000000000002</c:v>
                </c:pt>
                <c:pt idx="26">
                  <c:v>9.2309999999999999</c:v>
                </c:pt>
                <c:pt idx="27">
                  <c:v>8.3330000000000002</c:v>
                </c:pt>
                <c:pt idx="28">
                  <c:v>8</c:v>
                </c:pt>
                <c:pt idx="30">
                  <c:v>15</c:v>
                </c:pt>
              </c:numCache>
            </c:numRef>
          </c:val>
          <c:smooth val="0"/>
          <c:extLst xmlns:c16r2="http://schemas.microsoft.com/office/drawing/2015/06/chart">
            <c:ext xmlns:c16="http://schemas.microsoft.com/office/drawing/2014/chart" uri="{C3380CC4-5D6E-409C-BE32-E72D297353CC}">
              <c16:uniqueId val="{00000001-6D0A-4F69-B106-AE00F4940638}"/>
            </c:ext>
          </c:extLst>
        </c:ser>
        <c:dLbls>
          <c:showLegendKey val="0"/>
          <c:showVal val="0"/>
          <c:showCatName val="0"/>
          <c:showSerName val="0"/>
          <c:showPercent val="0"/>
          <c:showBubbleSize val="0"/>
        </c:dLbls>
        <c:marker val="1"/>
        <c:smooth val="0"/>
        <c:axId val="414202536"/>
        <c:axId val="414202928"/>
      </c:lineChart>
      <c:catAx>
        <c:axId val="41420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02928"/>
        <c:crosses val="autoZero"/>
        <c:auto val="1"/>
        <c:lblAlgn val="ctr"/>
        <c:lblOffset val="100"/>
        <c:noMultiLvlLbl val="0"/>
      </c:catAx>
      <c:valAx>
        <c:axId val="414202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02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Implementing CBM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'Means with Graphs'!$B$9</c:f>
              <c:strCache>
                <c:ptCount val="1"/>
                <c:pt idx="0">
                  <c:v>Administrating CBM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'Means with Graphs'!$C$8:$AH$8</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Graphs'!$C$9:$AH$9</c:f>
              <c:numCache>
                <c:formatCode>0.00</c:formatCode>
                <c:ptCount val="32"/>
                <c:pt idx="0">
                  <c:v>9.6669999999999998</c:v>
                </c:pt>
                <c:pt idx="1">
                  <c:v>8.6150000000000002</c:v>
                </c:pt>
                <c:pt idx="2">
                  <c:v>3.4620000000000002</c:v>
                </c:pt>
                <c:pt idx="3">
                  <c:v>5.19</c:v>
                </c:pt>
                <c:pt idx="4">
                  <c:v>5.2</c:v>
                </c:pt>
                <c:pt idx="5">
                  <c:v>3.8570000000000002</c:v>
                </c:pt>
                <c:pt idx="6">
                  <c:v>3.9089999999999998</c:v>
                </c:pt>
                <c:pt idx="7">
                  <c:v>4.048</c:v>
                </c:pt>
                <c:pt idx="8">
                  <c:v>4.3120000000000003</c:v>
                </c:pt>
                <c:pt idx="9">
                  <c:v>4.08</c:v>
                </c:pt>
                <c:pt idx="10">
                  <c:v>4.1669999999999998</c:v>
                </c:pt>
                <c:pt idx="11">
                  <c:v>3.75</c:v>
                </c:pt>
                <c:pt idx="12">
                  <c:v>4.2859999999999996</c:v>
                </c:pt>
                <c:pt idx="13">
                  <c:v>3.8570000000000002</c:v>
                </c:pt>
                <c:pt idx="14">
                  <c:v>4.5</c:v>
                </c:pt>
                <c:pt idx="17">
                  <c:v>4.1740000000000004</c:v>
                </c:pt>
                <c:pt idx="18">
                  <c:v>4</c:v>
                </c:pt>
                <c:pt idx="19">
                  <c:v>3.95</c:v>
                </c:pt>
                <c:pt idx="20">
                  <c:v>4.2919999999999998</c:v>
                </c:pt>
                <c:pt idx="21">
                  <c:v>4.5910000000000002</c:v>
                </c:pt>
                <c:pt idx="22">
                  <c:v>4.0830000000000002</c:v>
                </c:pt>
                <c:pt idx="23">
                  <c:v>4.1900000000000004</c:v>
                </c:pt>
                <c:pt idx="24">
                  <c:v>4.12</c:v>
                </c:pt>
                <c:pt idx="25">
                  <c:v>3.6669999999999998</c:v>
                </c:pt>
                <c:pt idx="26">
                  <c:v>3.8420000000000001</c:v>
                </c:pt>
                <c:pt idx="27">
                  <c:v>4.7779999999999996</c:v>
                </c:pt>
                <c:pt idx="28">
                  <c:v>6.8</c:v>
                </c:pt>
                <c:pt idx="30">
                  <c:v>2</c:v>
                </c:pt>
                <c:pt idx="31">
                  <c:v>2</c:v>
                </c:pt>
              </c:numCache>
            </c:numRef>
          </c:val>
          <c:smooth val="0"/>
          <c:extLst xmlns:c16r2="http://schemas.microsoft.com/office/drawing/2015/06/chart">
            <c:ext xmlns:c16="http://schemas.microsoft.com/office/drawing/2014/chart" uri="{C3380CC4-5D6E-409C-BE32-E72D297353CC}">
              <c16:uniqueId val="{00000000-7D67-4C33-96DE-AEDEF3E09F01}"/>
            </c:ext>
          </c:extLst>
        </c:ser>
        <c:ser>
          <c:idx val="1"/>
          <c:order val="1"/>
          <c:tx>
            <c:strRef>
              <c:f>'Means with Graphs'!$B$10</c:f>
              <c:strCache>
                <c:ptCount val="1"/>
                <c:pt idx="0">
                  <c:v>Scoring CBM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'Means with Graphs'!$C$8:$AH$8</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Graphs'!$C$10:$AH$10</c:f>
              <c:numCache>
                <c:formatCode>0.00</c:formatCode>
                <c:ptCount val="32"/>
                <c:pt idx="0">
                  <c:v>28.667000000000002</c:v>
                </c:pt>
                <c:pt idx="1">
                  <c:v>19.818000000000001</c:v>
                </c:pt>
                <c:pt idx="2">
                  <c:v>7.8460000000000001</c:v>
                </c:pt>
                <c:pt idx="3">
                  <c:v>7.9050000000000002</c:v>
                </c:pt>
                <c:pt idx="4">
                  <c:v>7.15</c:v>
                </c:pt>
                <c:pt idx="5">
                  <c:v>5.3380000000000001</c:v>
                </c:pt>
                <c:pt idx="6">
                  <c:v>6.0121212121363596</c:v>
                </c:pt>
                <c:pt idx="7">
                  <c:v>5.7525000000000004</c:v>
                </c:pt>
                <c:pt idx="8">
                  <c:v>6.25</c:v>
                </c:pt>
                <c:pt idx="9">
                  <c:v>6.7798611111249896</c:v>
                </c:pt>
                <c:pt idx="10">
                  <c:v>5.8819999999999997</c:v>
                </c:pt>
                <c:pt idx="11">
                  <c:v>6.25</c:v>
                </c:pt>
                <c:pt idx="12">
                  <c:v>6.2134920634761901</c:v>
                </c:pt>
                <c:pt idx="13">
                  <c:v>4.79285714285714</c:v>
                </c:pt>
                <c:pt idx="14">
                  <c:v>7.5</c:v>
                </c:pt>
                <c:pt idx="17">
                  <c:v>5.4036231884347803</c:v>
                </c:pt>
                <c:pt idx="18">
                  <c:v>6.0369565217391203</c:v>
                </c:pt>
                <c:pt idx="19">
                  <c:v>5.75</c:v>
                </c:pt>
                <c:pt idx="20">
                  <c:v>5.8055555555416598</c:v>
                </c:pt>
                <c:pt idx="21">
                  <c:v>5.9522727272727201</c:v>
                </c:pt>
                <c:pt idx="22">
                  <c:v>5.54637681160869</c:v>
                </c:pt>
                <c:pt idx="23">
                  <c:v>5.2261904761904701</c:v>
                </c:pt>
                <c:pt idx="24">
                  <c:v>4.95333333331999</c:v>
                </c:pt>
                <c:pt idx="25">
                  <c:v>5.1999999999999904</c:v>
                </c:pt>
                <c:pt idx="26">
                  <c:v>5.5403508772105203</c:v>
                </c:pt>
                <c:pt idx="27">
                  <c:v>5.20370370366666</c:v>
                </c:pt>
                <c:pt idx="28">
                  <c:v>5.8</c:v>
                </c:pt>
                <c:pt idx="30">
                  <c:v>5</c:v>
                </c:pt>
                <c:pt idx="31">
                  <c:v>5</c:v>
                </c:pt>
              </c:numCache>
            </c:numRef>
          </c:val>
          <c:smooth val="0"/>
          <c:extLst xmlns:c16r2="http://schemas.microsoft.com/office/drawing/2015/06/chart">
            <c:ext xmlns:c16="http://schemas.microsoft.com/office/drawing/2014/chart" uri="{C3380CC4-5D6E-409C-BE32-E72D297353CC}">
              <c16:uniqueId val="{00000001-7D67-4C33-96DE-AEDEF3E09F01}"/>
            </c:ext>
          </c:extLst>
        </c:ser>
        <c:ser>
          <c:idx val="2"/>
          <c:order val="2"/>
          <c:tx>
            <c:strRef>
              <c:f>'Means with Graphs'!$B$11</c:f>
              <c:strCache>
                <c:ptCount val="1"/>
                <c:pt idx="0">
                  <c:v>Graphing CBM data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'Means with Graphs'!$C$8:$AH$8</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Graphs'!$C$11:$AH$11</c:f>
              <c:numCache>
                <c:formatCode>0.00</c:formatCode>
                <c:ptCount val="32"/>
                <c:pt idx="0">
                  <c:v>6</c:v>
                </c:pt>
                <c:pt idx="1">
                  <c:v>6.9409999999999998</c:v>
                </c:pt>
                <c:pt idx="2">
                  <c:v>2.6150000000000002</c:v>
                </c:pt>
                <c:pt idx="3">
                  <c:v>2.895</c:v>
                </c:pt>
                <c:pt idx="4">
                  <c:v>3.75</c:v>
                </c:pt>
                <c:pt idx="5">
                  <c:v>3.2246031746190398</c:v>
                </c:pt>
                <c:pt idx="6">
                  <c:v>2.7</c:v>
                </c:pt>
                <c:pt idx="7">
                  <c:v>2.6271929825263101</c:v>
                </c:pt>
                <c:pt idx="8">
                  <c:v>3.1</c:v>
                </c:pt>
                <c:pt idx="9">
                  <c:v>1.7761904761904701</c:v>
                </c:pt>
                <c:pt idx="10">
                  <c:v>4.1580000000000004</c:v>
                </c:pt>
                <c:pt idx="11">
                  <c:v>3.25</c:v>
                </c:pt>
                <c:pt idx="12">
                  <c:v>1.9269841270000001</c:v>
                </c:pt>
                <c:pt idx="13">
                  <c:v>2.4444444444761899</c:v>
                </c:pt>
                <c:pt idx="14">
                  <c:v>2.714</c:v>
                </c:pt>
                <c:pt idx="17">
                  <c:v>2.2065000000000001</c:v>
                </c:pt>
                <c:pt idx="18">
                  <c:v>2.0977999999999999</c:v>
                </c:pt>
                <c:pt idx="19">
                  <c:v>2.9409999999999998</c:v>
                </c:pt>
                <c:pt idx="20">
                  <c:v>2.1669999999999998</c:v>
                </c:pt>
                <c:pt idx="21">
                  <c:v>2.25</c:v>
                </c:pt>
                <c:pt idx="22">
                  <c:v>2.25</c:v>
                </c:pt>
                <c:pt idx="23">
                  <c:v>2.0790000000000002</c:v>
                </c:pt>
                <c:pt idx="24">
                  <c:v>2.0649999999999999</c:v>
                </c:pt>
                <c:pt idx="25">
                  <c:v>2.2650000000000001</c:v>
                </c:pt>
                <c:pt idx="26">
                  <c:v>1.5</c:v>
                </c:pt>
                <c:pt idx="27">
                  <c:v>1.778</c:v>
                </c:pt>
                <c:pt idx="28">
                  <c:v>1.2</c:v>
                </c:pt>
                <c:pt idx="30">
                  <c:v>1</c:v>
                </c:pt>
                <c:pt idx="31">
                  <c:v>1</c:v>
                </c:pt>
              </c:numCache>
            </c:numRef>
          </c:val>
          <c:smooth val="0"/>
          <c:extLst xmlns:c16r2="http://schemas.microsoft.com/office/drawing/2015/06/chart">
            <c:ext xmlns:c16="http://schemas.microsoft.com/office/drawing/2014/chart" uri="{C3380CC4-5D6E-409C-BE32-E72D297353CC}">
              <c16:uniqueId val="{00000002-7D67-4C33-96DE-AEDEF3E09F01}"/>
            </c:ext>
          </c:extLst>
        </c:ser>
        <c:dLbls>
          <c:showLegendKey val="0"/>
          <c:showVal val="0"/>
          <c:showCatName val="0"/>
          <c:showSerName val="0"/>
          <c:showPercent val="0"/>
          <c:showBubbleSize val="0"/>
        </c:dLbls>
        <c:marker val="1"/>
        <c:smooth val="0"/>
        <c:axId val="414204104"/>
        <c:axId val="414452520"/>
      </c:lineChart>
      <c:catAx>
        <c:axId val="41420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2520"/>
        <c:crosses val="autoZero"/>
        <c:auto val="1"/>
        <c:lblAlgn val="ctr"/>
        <c:lblOffset val="100"/>
        <c:noMultiLvlLbl val="0"/>
      </c:catAx>
      <c:valAx>
        <c:axId val="414452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04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Examining CBM</a:t>
            </a:r>
            <a:r>
              <a:rPr lang="en-US" baseline="0"/>
              <a:t> data, </a:t>
            </a:r>
            <a:r>
              <a:rPr lang="en-US"/>
              <a:t>Developing</a:t>
            </a:r>
            <a:r>
              <a:rPr lang="en-US" baseline="0"/>
              <a:t> Hypotheses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'Means with Graphs'!$B$15</c:f>
              <c:strCache>
                <c:ptCount val="1"/>
                <c:pt idx="0">
                  <c:v>Examining CBM data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'Means with Graphs'!$C$14:$AH$14</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Graphs'!$C$15:$AH$15</c:f>
              <c:numCache>
                <c:formatCode>0.00</c:formatCode>
                <c:ptCount val="32"/>
                <c:pt idx="0">
                  <c:v>2</c:v>
                </c:pt>
                <c:pt idx="1">
                  <c:v>10.833</c:v>
                </c:pt>
                <c:pt idx="2">
                  <c:v>6.375</c:v>
                </c:pt>
                <c:pt idx="3">
                  <c:v>4.6360000000000001</c:v>
                </c:pt>
                <c:pt idx="4">
                  <c:v>8.5380000000000003</c:v>
                </c:pt>
                <c:pt idx="5">
                  <c:v>4.5</c:v>
                </c:pt>
                <c:pt idx="6">
                  <c:v>3.75</c:v>
                </c:pt>
                <c:pt idx="7">
                  <c:v>3.6617999999999999</c:v>
                </c:pt>
                <c:pt idx="8">
                  <c:v>4.5</c:v>
                </c:pt>
                <c:pt idx="9">
                  <c:v>3.375</c:v>
                </c:pt>
                <c:pt idx="10">
                  <c:v>7.9169999999999998</c:v>
                </c:pt>
                <c:pt idx="11">
                  <c:v>5.5</c:v>
                </c:pt>
                <c:pt idx="12">
                  <c:v>4.75</c:v>
                </c:pt>
                <c:pt idx="13">
                  <c:v>3.3889999999999998</c:v>
                </c:pt>
                <c:pt idx="14">
                  <c:v>4.3330000000000002</c:v>
                </c:pt>
                <c:pt idx="17">
                  <c:v>4.3</c:v>
                </c:pt>
                <c:pt idx="18">
                  <c:v>5.4290000000000003</c:v>
                </c:pt>
                <c:pt idx="19">
                  <c:v>4.375</c:v>
                </c:pt>
                <c:pt idx="20">
                  <c:v>4.1820000000000004</c:v>
                </c:pt>
                <c:pt idx="21">
                  <c:v>4.5</c:v>
                </c:pt>
                <c:pt idx="22">
                  <c:v>3.0630000000000002</c:v>
                </c:pt>
                <c:pt idx="23">
                  <c:v>3.923</c:v>
                </c:pt>
                <c:pt idx="24">
                  <c:v>3.7269999999999999</c:v>
                </c:pt>
                <c:pt idx="25">
                  <c:v>4.8179999999999996</c:v>
                </c:pt>
                <c:pt idx="26">
                  <c:v>3.625</c:v>
                </c:pt>
                <c:pt idx="27">
                  <c:v>5.5</c:v>
                </c:pt>
              </c:numCache>
            </c:numRef>
          </c:val>
          <c:smooth val="0"/>
          <c:extLst xmlns:c16r2="http://schemas.microsoft.com/office/drawing/2015/06/chart">
            <c:ext xmlns:c16="http://schemas.microsoft.com/office/drawing/2014/chart" uri="{C3380CC4-5D6E-409C-BE32-E72D297353CC}">
              <c16:uniqueId val="{00000000-7410-4D9F-B1D5-4854E5C83530}"/>
            </c:ext>
          </c:extLst>
        </c:ser>
        <c:ser>
          <c:idx val="1"/>
          <c:order val="1"/>
          <c:tx>
            <c:strRef>
              <c:f>'Means with Graphs'!$B$16</c:f>
              <c:strCache>
                <c:ptCount val="1"/>
                <c:pt idx="0">
                  <c:v>Developing hypotheses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'Means with Graphs'!$C$14:$AH$14</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Graphs'!$C$16:$AH$16</c:f>
              <c:numCache>
                <c:formatCode>0.00</c:formatCode>
                <c:ptCount val="32"/>
                <c:pt idx="1">
                  <c:v>11</c:v>
                </c:pt>
                <c:pt idx="2">
                  <c:v>7.875</c:v>
                </c:pt>
                <c:pt idx="3">
                  <c:v>5</c:v>
                </c:pt>
                <c:pt idx="4">
                  <c:v>7.5</c:v>
                </c:pt>
                <c:pt idx="5">
                  <c:v>4</c:v>
                </c:pt>
                <c:pt idx="6">
                  <c:v>3.5</c:v>
                </c:pt>
                <c:pt idx="7">
                  <c:v>5.2</c:v>
                </c:pt>
                <c:pt idx="8">
                  <c:v>4.8330000000000002</c:v>
                </c:pt>
                <c:pt idx="9">
                  <c:v>6</c:v>
                </c:pt>
                <c:pt idx="10">
                  <c:v>7.3330000000000002</c:v>
                </c:pt>
                <c:pt idx="11">
                  <c:v>5.5</c:v>
                </c:pt>
                <c:pt idx="12">
                  <c:v>4.4550000000000001</c:v>
                </c:pt>
                <c:pt idx="13">
                  <c:v>6.2670000000000003</c:v>
                </c:pt>
                <c:pt idx="14">
                  <c:v>3</c:v>
                </c:pt>
                <c:pt idx="17">
                  <c:v>5.3330000000000002</c:v>
                </c:pt>
                <c:pt idx="18">
                  <c:v>5.0709999999999997</c:v>
                </c:pt>
                <c:pt idx="19">
                  <c:v>4.8330000000000002</c:v>
                </c:pt>
                <c:pt idx="20">
                  <c:v>5.375</c:v>
                </c:pt>
                <c:pt idx="21">
                  <c:v>5.375</c:v>
                </c:pt>
                <c:pt idx="22">
                  <c:v>4.75</c:v>
                </c:pt>
                <c:pt idx="23">
                  <c:v>5.3</c:v>
                </c:pt>
                <c:pt idx="24">
                  <c:v>4.75</c:v>
                </c:pt>
                <c:pt idx="25">
                  <c:v>7</c:v>
                </c:pt>
                <c:pt idx="26">
                  <c:v>10</c:v>
                </c:pt>
                <c:pt idx="27">
                  <c:v>10</c:v>
                </c:pt>
              </c:numCache>
            </c:numRef>
          </c:val>
          <c:smooth val="0"/>
          <c:extLst xmlns:c16r2="http://schemas.microsoft.com/office/drawing/2015/06/chart">
            <c:ext xmlns:c16="http://schemas.microsoft.com/office/drawing/2014/chart" uri="{C3380CC4-5D6E-409C-BE32-E72D297353CC}">
              <c16:uniqueId val="{00000001-7410-4D9F-B1D5-4854E5C83530}"/>
            </c:ext>
          </c:extLst>
        </c:ser>
        <c:dLbls>
          <c:showLegendKey val="0"/>
          <c:showVal val="0"/>
          <c:showCatName val="0"/>
          <c:showSerName val="0"/>
          <c:showPercent val="0"/>
          <c:showBubbleSize val="0"/>
        </c:dLbls>
        <c:marker val="1"/>
        <c:smooth val="0"/>
        <c:axId val="414452912"/>
        <c:axId val="414453304"/>
      </c:lineChart>
      <c:catAx>
        <c:axId val="4144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3304"/>
        <c:crosses val="autoZero"/>
        <c:auto val="1"/>
        <c:lblAlgn val="ctr"/>
        <c:lblOffset val="100"/>
        <c:noMultiLvlLbl val="0"/>
      </c:catAx>
      <c:valAx>
        <c:axId val="414453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Delivering Intervention, Coaching,</a:t>
            </a:r>
            <a:r>
              <a:rPr lang="en-US" baseline="0"/>
              <a:t> and Total Implementatin</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'Means with Graphs'!$B$20</c:f>
              <c:strCache>
                <c:ptCount val="1"/>
                <c:pt idx="0">
                  <c:v>Delivering intervention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'Means with Graphs'!$C$19:$AH$19</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Graphs'!$C$20:$AH$20</c:f>
              <c:numCache>
                <c:formatCode>0.00</c:formatCode>
                <c:ptCount val="32"/>
                <c:pt idx="0">
                  <c:v>150</c:v>
                </c:pt>
                <c:pt idx="1">
                  <c:v>135</c:v>
                </c:pt>
                <c:pt idx="2">
                  <c:v>100.714</c:v>
                </c:pt>
                <c:pt idx="3">
                  <c:v>93.706000000000003</c:v>
                </c:pt>
                <c:pt idx="4">
                  <c:v>89.5</c:v>
                </c:pt>
                <c:pt idx="5">
                  <c:v>94</c:v>
                </c:pt>
                <c:pt idx="6">
                  <c:v>93</c:v>
                </c:pt>
                <c:pt idx="7">
                  <c:v>86.143000000000001</c:v>
                </c:pt>
                <c:pt idx="8">
                  <c:v>60</c:v>
                </c:pt>
                <c:pt idx="9">
                  <c:v>74.570999999999998</c:v>
                </c:pt>
                <c:pt idx="10">
                  <c:v>85.286000000000001</c:v>
                </c:pt>
                <c:pt idx="11">
                  <c:v>53.75</c:v>
                </c:pt>
                <c:pt idx="12">
                  <c:v>101.55</c:v>
                </c:pt>
                <c:pt idx="13">
                  <c:v>94.332999999999998</c:v>
                </c:pt>
                <c:pt idx="14">
                  <c:v>73</c:v>
                </c:pt>
                <c:pt idx="17">
                  <c:v>82.391000000000005</c:v>
                </c:pt>
                <c:pt idx="18">
                  <c:v>90.652000000000001</c:v>
                </c:pt>
                <c:pt idx="19">
                  <c:v>69.5</c:v>
                </c:pt>
                <c:pt idx="20">
                  <c:v>96.087000000000003</c:v>
                </c:pt>
                <c:pt idx="21">
                  <c:v>82.174000000000007</c:v>
                </c:pt>
                <c:pt idx="22">
                  <c:v>55.475999999999999</c:v>
                </c:pt>
                <c:pt idx="23">
                  <c:v>74.286000000000001</c:v>
                </c:pt>
                <c:pt idx="24">
                  <c:v>78.570999999999998</c:v>
                </c:pt>
                <c:pt idx="25">
                  <c:v>99.167000000000002</c:v>
                </c:pt>
                <c:pt idx="26">
                  <c:v>97.5</c:v>
                </c:pt>
                <c:pt idx="27">
                  <c:v>92.727000000000004</c:v>
                </c:pt>
                <c:pt idx="28">
                  <c:v>50.625</c:v>
                </c:pt>
                <c:pt idx="30">
                  <c:v>50</c:v>
                </c:pt>
                <c:pt idx="31">
                  <c:v>50</c:v>
                </c:pt>
              </c:numCache>
            </c:numRef>
          </c:val>
          <c:smooth val="0"/>
          <c:extLst xmlns:c16r2="http://schemas.microsoft.com/office/drawing/2015/06/chart">
            <c:ext xmlns:c16="http://schemas.microsoft.com/office/drawing/2014/chart" uri="{C3380CC4-5D6E-409C-BE32-E72D297353CC}">
              <c16:uniqueId val="{00000000-054B-42D1-8105-2AF30561F014}"/>
            </c:ext>
          </c:extLst>
        </c:ser>
        <c:ser>
          <c:idx val="1"/>
          <c:order val="1"/>
          <c:tx>
            <c:strRef>
              <c:f>'Means with Graphs'!$B$21</c:f>
              <c:strCache>
                <c:ptCount val="1"/>
                <c:pt idx="0">
                  <c:v>Coaching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'Means with Graphs'!$C$19:$AH$19</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Graphs'!$C$21:$AH$21</c:f>
              <c:numCache>
                <c:formatCode>0.00</c:formatCode>
                <c:ptCount val="32"/>
                <c:pt idx="0">
                  <c:v>36</c:v>
                </c:pt>
                <c:pt idx="1">
                  <c:v>12</c:v>
                </c:pt>
                <c:pt idx="2">
                  <c:v>30</c:v>
                </c:pt>
                <c:pt idx="3">
                  <c:v>10</c:v>
                </c:pt>
                <c:pt idx="4">
                  <c:v>8.3333333335000006</c:v>
                </c:pt>
                <c:pt idx="5">
                  <c:v>10</c:v>
                </c:pt>
                <c:pt idx="7">
                  <c:v>20</c:v>
                </c:pt>
                <c:pt idx="13">
                  <c:v>15</c:v>
                </c:pt>
                <c:pt idx="14">
                  <c:v>10</c:v>
                </c:pt>
                <c:pt idx="18">
                  <c:v>20</c:v>
                </c:pt>
                <c:pt idx="19">
                  <c:v>10</c:v>
                </c:pt>
                <c:pt idx="22">
                  <c:v>12.5</c:v>
                </c:pt>
                <c:pt idx="23">
                  <c:v>8.5</c:v>
                </c:pt>
                <c:pt idx="24">
                  <c:v>3.3333333330000001</c:v>
                </c:pt>
              </c:numCache>
            </c:numRef>
          </c:val>
          <c:smooth val="0"/>
          <c:extLst xmlns:c16r2="http://schemas.microsoft.com/office/drawing/2015/06/chart">
            <c:ext xmlns:c16="http://schemas.microsoft.com/office/drawing/2014/chart" uri="{C3380CC4-5D6E-409C-BE32-E72D297353CC}">
              <c16:uniqueId val="{00000001-054B-42D1-8105-2AF30561F014}"/>
            </c:ext>
          </c:extLst>
        </c:ser>
        <c:ser>
          <c:idx val="2"/>
          <c:order val="2"/>
          <c:tx>
            <c:strRef>
              <c:f>'Means with Graphs'!$B$22</c:f>
              <c:strCache>
                <c:ptCount val="1"/>
                <c:pt idx="0">
                  <c:v>Total (without coaching)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'Means with Graphs'!$C$19:$AH$19</c:f>
              <c:strCache>
                <c:ptCount val="32"/>
                <c:pt idx="0">
                  <c:v>Week4</c:v>
                </c:pt>
                <c:pt idx="1">
                  <c:v>Week5</c:v>
                </c:pt>
                <c:pt idx="2">
                  <c:v>Week6</c:v>
                </c:pt>
                <c:pt idx="3">
                  <c:v>Week7</c:v>
                </c:pt>
                <c:pt idx="4">
                  <c:v>Week8</c:v>
                </c:pt>
                <c:pt idx="5">
                  <c:v>Week9</c:v>
                </c:pt>
                <c:pt idx="6">
                  <c:v>Week10</c:v>
                </c:pt>
                <c:pt idx="7">
                  <c:v>Week11</c:v>
                </c:pt>
                <c:pt idx="8">
                  <c:v>Week12</c:v>
                </c:pt>
                <c:pt idx="9">
                  <c:v>Week13</c:v>
                </c:pt>
                <c:pt idx="10">
                  <c:v>Week14</c:v>
                </c:pt>
                <c:pt idx="11">
                  <c:v>Week15</c:v>
                </c:pt>
                <c:pt idx="12">
                  <c:v>Week16</c:v>
                </c:pt>
                <c:pt idx="13">
                  <c:v>Week17</c:v>
                </c:pt>
                <c:pt idx="14">
                  <c:v>Week18</c:v>
                </c:pt>
                <c:pt idx="15">
                  <c:v>Week19</c:v>
                </c:pt>
                <c:pt idx="16">
                  <c:v>Week20</c:v>
                </c:pt>
                <c:pt idx="17">
                  <c:v>Week21</c:v>
                </c:pt>
                <c:pt idx="18">
                  <c:v>Week22</c:v>
                </c:pt>
                <c:pt idx="19">
                  <c:v>Week23</c:v>
                </c:pt>
                <c:pt idx="20">
                  <c:v>Week24</c:v>
                </c:pt>
                <c:pt idx="21">
                  <c:v>Week25</c:v>
                </c:pt>
                <c:pt idx="22">
                  <c:v>Week26</c:v>
                </c:pt>
                <c:pt idx="23">
                  <c:v>Week27</c:v>
                </c:pt>
                <c:pt idx="24">
                  <c:v>Week28</c:v>
                </c:pt>
                <c:pt idx="25">
                  <c:v>Week29</c:v>
                </c:pt>
                <c:pt idx="26">
                  <c:v>Week30</c:v>
                </c:pt>
                <c:pt idx="27">
                  <c:v>Week31</c:v>
                </c:pt>
                <c:pt idx="28">
                  <c:v>Week32</c:v>
                </c:pt>
                <c:pt idx="29">
                  <c:v>Week33</c:v>
                </c:pt>
                <c:pt idx="30">
                  <c:v>Week34</c:v>
                </c:pt>
                <c:pt idx="31">
                  <c:v>Week35</c:v>
                </c:pt>
              </c:strCache>
            </c:strRef>
          </c:cat>
          <c:val>
            <c:numRef>
              <c:f>'Means with Graphs'!$C$22:$AH$22</c:f>
              <c:numCache>
                <c:formatCode>0.00</c:formatCode>
                <c:ptCount val="32"/>
                <c:pt idx="0">
                  <c:v>104.167</c:v>
                </c:pt>
                <c:pt idx="1">
                  <c:v>119.70950000000001</c:v>
                </c:pt>
                <c:pt idx="2">
                  <c:v>151.667</c:v>
                </c:pt>
                <c:pt idx="3">
                  <c:v>107.682</c:v>
                </c:pt>
                <c:pt idx="4">
                  <c:v>114</c:v>
                </c:pt>
                <c:pt idx="5">
                  <c:v>115.209420291304</c:v>
                </c:pt>
                <c:pt idx="6">
                  <c:v>102.805303033181</c:v>
                </c:pt>
                <c:pt idx="7">
                  <c:v>109.64621212272699</c:v>
                </c:pt>
                <c:pt idx="8">
                  <c:v>75.900000000000006</c:v>
                </c:pt>
                <c:pt idx="9">
                  <c:v>88.680666663999901</c:v>
                </c:pt>
                <c:pt idx="10">
                  <c:v>106.54300000000001</c:v>
                </c:pt>
                <c:pt idx="11">
                  <c:v>63.4</c:v>
                </c:pt>
                <c:pt idx="12">
                  <c:v>103.132692307692</c:v>
                </c:pt>
                <c:pt idx="13">
                  <c:v>112.999275365217</c:v>
                </c:pt>
                <c:pt idx="14">
                  <c:v>89</c:v>
                </c:pt>
                <c:pt idx="17">
                  <c:v>118.37101449434699</c:v>
                </c:pt>
                <c:pt idx="18">
                  <c:v>102.33076923076899</c:v>
                </c:pt>
                <c:pt idx="19">
                  <c:v>93.55</c:v>
                </c:pt>
                <c:pt idx="20">
                  <c:v>108.37820512692301</c:v>
                </c:pt>
                <c:pt idx="21">
                  <c:v>106.845652173913</c:v>
                </c:pt>
                <c:pt idx="22">
                  <c:v>66.642666668000004</c:v>
                </c:pt>
                <c:pt idx="23">
                  <c:v>96.284090909090907</c:v>
                </c:pt>
                <c:pt idx="24">
                  <c:v>87.653333332000003</c:v>
                </c:pt>
                <c:pt idx="25">
                  <c:v>116.626315789473</c:v>
                </c:pt>
                <c:pt idx="26">
                  <c:v>103.461403510526</c:v>
                </c:pt>
                <c:pt idx="27">
                  <c:v>102.56944444166599</c:v>
                </c:pt>
                <c:pt idx="28">
                  <c:v>64.375</c:v>
                </c:pt>
                <c:pt idx="30">
                  <c:v>70.332999999999998</c:v>
                </c:pt>
                <c:pt idx="31">
                  <c:v>58</c:v>
                </c:pt>
              </c:numCache>
            </c:numRef>
          </c:val>
          <c:smooth val="0"/>
          <c:extLst xmlns:c16r2="http://schemas.microsoft.com/office/drawing/2015/06/chart">
            <c:ext xmlns:c16="http://schemas.microsoft.com/office/drawing/2014/chart" uri="{C3380CC4-5D6E-409C-BE32-E72D297353CC}">
              <c16:uniqueId val="{00000002-054B-42D1-8105-2AF30561F014}"/>
            </c:ext>
          </c:extLst>
        </c:ser>
        <c:dLbls>
          <c:showLegendKey val="0"/>
          <c:showVal val="0"/>
          <c:showCatName val="0"/>
          <c:showSerName val="0"/>
          <c:showPercent val="0"/>
          <c:showBubbleSize val="0"/>
        </c:dLbls>
        <c:marker val="1"/>
        <c:smooth val="0"/>
        <c:axId val="414454480"/>
        <c:axId val="414454872"/>
      </c:lineChart>
      <c:catAx>
        <c:axId val="41445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4872"/>
        <c:crosses val="autoZero"/>
        <c:auto val="1"/>
        <c:lblAlgn val="ctr"/>
        <c:lblOffset val="100"/>
        <c:noMultiLvlLbl val="0"/>
      </c:catAx>
      <c:valAx>
        <c:axId val="414454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Pre-Post</a:t>
            </a:r>
            <a:r>
              <a:rPr lang="en-US" baseline="0"/>
              <a:t> Change on DBI K &amp; 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Sheet1!$I$3:$J$3</c:f>
              <c:strCache>
                <c:ptCount val="2"/>
                <c:pt idx="0">
                  <c:v>Control</c:v>
                </c:pt>
                <c:pt idx="1">
                  <c:v>MN</c:v>
                </c:pt>
              </c:strCache>
            </c:strRef>
          </c:tx>
          <c:spPr>
            <a:ln w="28575" cap="rnd">
              <a:solidFill>
                <a:schemeClr val="accent1"/>
              </a:solidFill>
              <a:round/>
            </a:ln>
            <a:effectLst/>
          </c:spPr>
          <c:marker>
            <c:symbol val="none"/>
          </c:marker>
          <c:cat>
            <c:strRef>
              <c:f>Sheet1!$K$2:$L$2</c:f>
              <c:strCache>
                <c:ptCount val="2"/>
                <c:pt idx="0">
                  <c:v>Pre</c:v>
                </c:pt>
                <c:pt idx="1">
                  <c:v>Post</c:v>
                </c:pt>
              </c:strCache>
            </c:strRef>
          </c:cat>
          <c:val>
            <c:numRef>
              <c:f>Sheet1!$K$3:$L$3</c:f>
              <c:numCache>
                <c:formatCode>###0.00</c:formatCode>
                <c:ptCount val="2"/>
                <c:pt idx="0">
                  <c:v>25.25</c:v>
                </c:pt>
                <c:pt idx="1">
                  <c:v>23.875</c:v>
                </c:pt>
              </c:numCache>
            </c:numRef>
          </c:val>
          <c:smooth val="0"/>
          <c:extLst xmlns:c16r2="http://schemas.microsoft.com/office/drawing/2015/06/chart">
            <c:ext xmlns:c16="http://schemas.microsoft.com/office/drawing/2014/chart" uri="{C3380CC4-5D6E-409C-BE32-E72D297353CC}">
              <c16:uniqueId val="{00000000-43A7-4073-AAFA-715A82057813}"/>
            </c:ext>
          </c:extLst>
        </c:ser>
        <c:ser>
          <c:idx val="1"/>
          <c:order val="1"/>
          <c:tx>
            <c:strRef>
              <c:f>Sheet1!$I$4:$J$4</c:f>
              <c:strCache>
                <c:ptCount val="2"/>
                <c:pt idx="0">
                  <c:v>Control</c:v>
                </c:pt>
                <c:pt idx="1">
                  <c:v>MO</c:v>
                </c:pt>
              </c:strCache>
            </c:strRef>
          </c:tx>
          <c:spPr>
            <a:ln w="28575" cap="rnd">
              <a:solidFill>
                <a:schemeClr val="accent2"/>
              </a:solidFill>
              <a:round/>
            </a:ln>
            <a:effectLst/>
          </c:spPr>
          <c:marker>
            <c:symbol val="none"/>
          </c:marker>
          <c:cat>
            <c:strRef>
              <c:f>Sheet1!$K$2:$L$2</c:f>
              <c:strCache>
                <c:ptCount val="2"/>
                <c:pt idx="0">
                  <c:v>Pre</c:v>
                </c:pt>
                <c:pt idx="1">
                  <c:v>Post</c:v>
                </c:pt>
              </c:strCache>
            </c:strRef>
          </c:cat>
          <c:val>
            <c:numRef>
              <c:f>Sheet1!$K$4:$L$4</c:f>
              <c:numCache>
                <c:formatCode>###0.00</c:formatCode>
                <c:ptCount val="2"/>
                <c:pt idx="0">
                  <c:v>26</c:v>
                </c:pt>
                <c:pt idx="1">
                  <c:v>23.2</c:v>
                </c:pt>
              </c:numCache>
            </c:numRef>
          </c:val>
          <c:smooth val="0"/>
          <c:extLst xmlns:c16r2="http://schemas.microsoft.com/office/drawing/2015/06/chart">
            <c:ext xmlns:c16="http://schemas.microsoft.com/office/drawing/2014/chart" uri="{C3380CC4-5D6E-409C-BE32-E72D297353CC}">
              <c16:uniqueId val="{00000001-43A7-4073-AAFA-715A82057813}"/>
            </c:ext>
          </c:extLst>
        </c:ser>
        <c:ser>
          <c:idx val="2"/>
          <c:order val="2"/>
          <c:tx>
            <c:strRef>
              <c:f>Sheet1!$I$5:$J$5</c:f>
              <c:strCache>
                <c:ptCount val="2"/>
                <c:pt idx="0">
                  <c:v>Control</c:v>
                </c:pt>
                <c:pt idx="1">
                  <c:v>Total</c:v>
                </c:pt>
              </c:strCache>
            </c:strRef>
          </c:tx>
          <c:spPr>
            <a:ln w="28575" cap="rnd">
              <a:solidFill>
                <a:schemeClr val="accent3"/>
              </a:solidFill>
              <a:round/>
            </a:ln>
            <a:effectLst/>
          </c:spPr>
          <c:marker>
            <c:symbol val="none"/>
          </c:marker>
          <c:cat>
            <c:strRef>
              <c:f>Sheet1!$K$2:$L$2</c:f>
              <c:strCache>
                <c:ptCount val="2"/>
                <c:pt idx="0">
                  <c:v>Pre</c:v>
                </c:pt>
                <c:pt idx="1">
                  <c:v>Post</c:v>
                </c:pt>
              </c:strCache>
            </c:strRef>
          </c:cat>
          <c:val>
            <c:numRef>
              <c:f>Sheet1!$K$5:$L$5</c:f>
              <c:numCache>
                <c:formatCode>###0.00</c:formatCode>
                <c:ptCount val="2"/>
                <c:pt idx="0">
                  <c:v>25.666666666666668</c:v>
                </c:pt>
                <c:pt idx="1">
                  <c:v>23.500000000000004</c:v>
                </c:pt>
              </c:numCache>
            </c:numRef>
          </c:val>
          <c:smooth val="0"/>
          <c:extLst xmlns:c16r2="http://schemas.microsoft.com/office/drawing/2015/06/chart">
            <c:ext xmlns:c16="http://schemas.microsoft.com/office/drawing/2014/chart" uri="{C3380CC4-5D6E-409C-BE32-E72D297353CC}">
              <c16:uniqueId val="{00000002-43A7-4073-AAFA-715A82057813}"/>
            </c:ext>
          </c:extLst>
        </c:ser>
        <c:ser>
          <c:idx val="3"/>
          <c:order val="3"/>
          <c:tx>
            <c:strRef>
              <c:f>Sheet1!$I$6:$J$6</c:f>
              <c:strCache>
                <c:ptCount val="2"/>
                <c:pt idx="0">
                  <c:v>DBI-TLC</c:v>
                </c:pt>
                <c:pt idx="1">
                  <c:v>MN</c:v>
                </c:pt>
              </c:strCache>
            </c:strRef>
          </c:tx>
          <c:spPr>
            <a:ln w="28575" cap="rnd">
              <a:solidFill>
                <a:schemeClr val="accent4"/>
              </a:solidFill>
              <a:round/>
            </a:ln>
            <a:effectLst/>
          </c:spPr>
          <c:marker>
            <c:symbol val="none"/>
          </c:marker>
          <c:cat>
            <c:strRef>
              <c:f>Sheet1!$K$2:$L$2</c:f>
              <c:strCache>
                <c:ptCount val="2"/>
                <c:pt idx="0">
                  <c:v>Pre</c:v>
                </c:pt>
                <c:pt idx="1">
                  <c:v>Post</c:v>
                </c:pt>
              </c:strCache>
            </c:strRef>
          </c:cat>
          <c:val>
            <c:numRef>
              <c:f>Sheet1!$K$6:$L$6</c:f>
              <c:numCache>
                <c:formatCode>###0.00</c:formatCode>
                <c:ptCount val="2"/>
                <c:pt idx="0">
                  <c:v>25.2</c:v>
                </c:pt>
                <c:pt idx="1">
                  <c:v>32.299999999999997</c:v>
                </c:pt>
              </c:numCache>
            </c:numRef>
          </c:val>
          <c:smooth val="0"/>
          <c:extLst xmlns:c16r2="http://schemas.microsoft.com/office/drawing/2015/06/chart">
            <c:ext xmlns:c16="http://schemas.microsoft.com/office/drawing/2014/chart" uri="{C3380CC4-5D6E-409C-BE32-E72D297353CC}">
              <c16:uniqueId val="{00000003-43A7-4073-AAFA-715A82057813}"/>
            </c:ext>
          </c:extLst>
        </c:ser>
        <c:ser>
          <c:idx val="4"/>
          <c:order val="4"/>
          <c:tx>
            <c:strRef>
              <c:f>Sheet1!$I$7:$J$7</c:f>
              <c:strCache>
                <c:ptCount val="2"/>
                <c:pt idx="0">
                  <c:v>DBI-TLC</c:v>
                </c:pt>
                <c:pt idx="1">
                  <c:v>MO</c:v>
                </c:pt>
              </c:strCache>
            </c:strRef>
          </c:tx>
          <c:spPr>
            <a:ln w="28575" cap="rnd">
              <a:solidFill>
                <a:schemeClr val="accent5"/>
              </a:solidFill>
              <a:round/>
            </a:ln>
            <a:effectLst/>
          </c:spPr>
          <c:marker>
            <c:symbol val="none"/>
          </c:marker>
          <c:cat>
            <c:strRef>
              <c:f>Sheet1!$K$2:$L$2</c:f>
              <c:strCache>
                <c:ptCount val="2"/>
                <c:pt idx="0">
                  <c:v>Pre</c:v>
                </c:pt>
                <c:pt idx="1">
                  <c:v>Post</c:v>
                </c:pt>
              </c:strCache>
            </c:strRef>
          </c:cat>
          <c:val>
            <c:numRef>
              <c:f>Sheet1!$K$7:$L$7</c:f>
              <c:numCache>
                <c:formatCode>###0.00</c:formatCode>
                <c:ptCount val="2"/>
                <c:pt idx="0">
                  <c:v>25.833333333333336</c:v>
                </c:pt>
                <c:pt idx="1">
                  <c:v>32.333333333333336</c:v>
                </c:pt>
              </c:numCache>
            </c:numRef>
          </c:val>
          <c:smooth val="0"/>
          <c:extLst xmlns:c16r2="http://schemas.microsoft.com/office/drawing/2015/06/chart">
            <c:ext xmlns:c16="http://schemas.microsoft.com/office/drawing/2014/chart" uri="{C3380CC4-5D6E-409C-BE32-E72D297353CC}">
              <c16:uniqueId val="{00000004-43A7-4073-AAFA-715A82057813}"/>
            </c:ext>
          </c:extLst>
        </c:ser>
        <c:ser>
          <c:idx val="5"/>
          <c:order val="5"/>
          <c:tx>
            <c:strRef>
              <c:f>Sheet1!$I$8:$J$8</c:f>
              <c:strCache>
                <c:ptCount val="2"/>
                <c:pt idx="0">
                  <c:v>DBI-TLC</c:v>
                </c:pt>
                <c:pt idx="1">
                  <c:v>Total</c:v>
                </c:pt>
              </c:strCache>
            </c:strRef>
          </c:tx>
          <c:spPr>
            <a:ln w="28575" cap="rnd">
              <a:solidFill>
                <a:schemeClr val="accent6"/>
              </a:solidFill>
              <a:round/>
            </a:ln>
            <a:effectLst/>
          </c:spPr>
          <c:marker>
            <c:symbol val="none"/>
          </c:marker>
          <c:cat>
            <c:strRef>
              <c:f>Sheet1!$K$2:$L$2</c:f>
              <c:strCache>
                <c:ptCount val="2"/>
                <c:pt idx="0">
                  <c:v>Pre</c:v>
                </c:pt>
                <c:pt idx="1">
                  <c:v>Post</c:v>
                </c:pt>
              </c:strCache>
            </c:strRef>
          </c:cat>
          <c:val>
            <c:numRef>
              <c:f>Sheet1!$K$8:$L$8</c:f>
              <c:numCache>
                <c:formatCode>###0.00</c:formatCode>
                <c:ptCount val="2"/>
                <c:pt idx="0">
                  <c:v>25.545454545454547</c:v>
                </c:pt>
                <c:pt idx="1">
                  <c:v>32.318181818181813</c:v>
                </c:pt>
              </c:numCache>
            </c:numRef>
          </c:val>
          <c:smooth val="0"/>
          <c:extLst xmlns:c16r2="http://schemas.microsoft.com/office/drawing/2015/06/chart">
            <c:ext xmlns:c16="http://schemas.microsoft.com/office/drawing/2014/chart" uri="{C3380CC4-5D6E-409C-BE32-E72D297353CC}">
              <c16:uniqueId val="{00000005-43A7-4073-AAFA-715A82057813}"/>
            </c:ext>
          </c:extLst>
        </c:ser>
        <c:dLbls>
          <c:showLegendKey val="0"/>
          <c:showVal val="0"/>
          <c:showCatName val="0"/>
          <c:showSerName val="0"/>
          <c:showPercent val="0"/>
          <c:showBubbleSize val="0"/>
        </c:dLbls>
        <c:smooth val="0"/>
        <c:axId val="414453696"/>
        <c:axId val="414455264"/>
      </c:lineChart>
      <c:catAx>
        <c:axId val="4144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5264"/>
        <c:crosses val="autoZero"/>
        <c:auto val="1"/>
        <c:lblAlgn val="ctr"/>
        <c:lblOffset val="100"/>
        <c:noMultiLvlLbl val="0"/>
      </c:catAx>
      <c:valAx>
        <c:axId val="414455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Adjusted Posttest CLS by condition and site</a:t>
            </a:r>
            <a:endParaRPr lang="en-US" sz="1200">
              <a:effectLst/>
            </a:endParaRPr>
          </a:p>
          <a:p>
            <a:pPr>
              <a:defRPr/>
            </a:pPr>
            <a:r>
              <a:rPr lang="en-US" sz="1200" b="0" i="0" baseline="0">
                <a:effectLst/>
              </a:rPr>
              <a:t>(Pretest WW as covariate)</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'C:\Users\mcmas004\Dropbox\DBI-TLC (2)\Pilot Study\Analyses\Student data\[WD results_new analysis.xlsx]adjusted means_Pre WW covariate'!$K$31</c:f>
              <c:strCache>
                <c:ptCount val="1"/>
                <c:pt idx="0">
                  <c:v>control</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multiLvlStrRef>
              <c:f>'[1]adjusted means_Pre WW covariate'!$I$32:$J$34</c:f>
              <c:multiLvlStrCache>
                <c:ptCount val="3"/>
                <c:lvl>
                  <c:pt idx="0">
                    <c:v>MN</c:v>
                  </c:pt>
                  <c:pt idx="1">
                    <c:v>MO</c:v>
                  </c:pt>
                  <c:pt idx="2">
                    <c:v>Total</c:v>
                  </c:pt>
                </c:lvl>
                <c:lvl>
                  <c:pt idx="0">
                    <c:v>CLS</c:v>
                  </c:pt>
                </c:lvl>
              </c:multiLvlStrCache>
            </c:multiLvlStrRef>
          </c:cat>
          <c:val>
            <c:numRef>
              <c:f>'[1]adjusted means_Pre WW covariate'!$K$32:$K$34</c:f>
              <c:numCache>
                <c:formatCode>General</c:formatCode>
                <c:ptCount val="3"/>
                <c:pt idx="0">
                  <c:v>54.981999999999999</c:v>
                </c:pt>
                <c:pt idx="1">
                  <c:v>71.085999999999999</c:v>
                </c:pt>
                <c:pt idx="2">
                  <c:v>63.033999999999999</c:v>
                </c:pt>
              </c:numCache>
            </c:numRef>
          </c:val>
          <c:extLst xmlns:c16r2="http://schemas.microsoft.com/office/drawing/2015/06/chart">
            <c:ext xmlns:c16="http://schemas.microsoft.com/office/drawing/2014/chart" uri="{C3380CC4-5D6E-409C-BE32-E72D297353CC}">
              <c16:uniqueId val="{00000000-6C4C-478B-A428-1D08A40AE5F2}"/>
            </c:ext>
          </c:extLst>
        </c:ser>
        <c:ser>
          <c:idx val="1"/>
          <c:order val="1"/>
          <c:tx>
            <c:strRef>
              <c:f>'C:\Users\mcmas004\Dropbox\DBI-TLC (2)\Pilot Study\Analyses\Student data\[WD results_new analysis.xlsx]adjusted means_Pre WW covariate'!$L$31</c:f>
              <c:strCache>
                <c:ptCount val="1"/>
                <c:pt idx="0">
                  <c:v>DBI</c:v>
                </c:pt>
              </c:strCache>
            </c:strRef>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multiLvlStrRef>
              <c:f>'[1]adjusted means_Pre WW covariate'!$I$32:$J$34</c:f>
              <c:multiLvlStrCache>
                <c:ptCount val="3"/>
                <c:lvl>
                  <c:pt idx="0">
                    <c:v>MN</c:v>
                  </c:pt>
                  <c:pt idx="1">
                    <c:v>MO</c:v>
                  </c:pt>
                  <c:pt idx="2">
                    <c:v>Total</c:v>
                  </c:pt>
                </c:lvl>
                <c:lvl>
                  <c:pt idx="0">
                    <c:v>CLS</c:v>
                  </c:pt>
                </c:lvl>
              </c:multiLvlStrCache>
            </c:multiLvlStrRef>
          </c:cat>
          <c:val>
            <c:numRef>
              <c:f>'[1]adjusted means_Pre WW covariate'!$L$32:$L$34</c:f>
              <c:numCache>
                <c:formatCode>General</c:formatCode>
                <c:ptCount val="3"/>
                <c:pt idx="0">
                  <c:v>79.363</c:v>
                </c:pt>
                <c:pt idx="1">
                  <c:v>84.405000000000001</c:v>
                </c:pt>
                <c:pt idx="2">
                  <c:v>81.884</c:v>
                </c:pt>
              </c:numCache>
            </c:numRef>
          </c:val>
          <c:extLst xmlns:c16r2="http://schemas.microsoft.com/office/drawing/2015/06/chart">
            <c:ext xmlns:c16="http://schemas.microsoft.com/office/drawing/2014/chart" uri="{C3380CC4-5D6E-409C-BE32-E72D297353CC}">
              <c16:uniqueId val="{00000001-6C4C-478B-A428-1D08A40AE5F2}"/>
            </c:ext>
          </c:extLst>
        </c:ser>
        <c:dLbls>
          <c:showLegendKey val="0"/>
          <c:showVal val="0"/>
          <c:showCatName val="0"/>
          <c:showSerName val="0"/>
          <c:showPercent val="0"/>
          <c:showBubbleSize val="0"/>
        </c:dLbls>
        <c:gapWidth val="219"/>
        <c:overlap val="-27"/>
        <c:axId val="414456048"/>
        <c:axId val="414203320"/>
      </c:barChart>
      <c:catAx>
        <c:axId val="41445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03320"/>
        <c:crosses val="autoZero"/>
        <c:auto val="1"/>
        <c:lblAlgn val="ctr"/>
        <c:lblOffset val="100"/>
        <c:noMultiLvlLbl val="0"/>
      </c:catAx>
      <c:valAx>
        <c:axId val="414203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456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Adjusted Posttest CIWS by condition and site</a:t>
            </a:r>
            <a:endParaRPr lang="en-US" sz="1200">
              <a:effectLst/>
            </a:endParaRPr>
          </a:p>
          <a:p>
            <a:pPr>
              <a:defRPr/>
            </a:pPr>
            <a:r>
              <a:rPr lang="en-US" sz="1200" b="0" i="0" baseline="0">
                <a:effectLst/>
              </a:rPr>
              <a:t>(Pretest CWS as covariate)</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'C:\Users\mcmas004\Dropbox\DBI-TLC (2)\Pilot Study\Analyses\Student data\[PW results_new analysis.xlsx]Adjusted means_Pre CWS covariat'!$K$35</c:f>
              <c:strCache>
                <c:ptCount val="1"/>
                <c:pt idx="0">
                  <c:v>control</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multiLvlStrRef>
              <c:f>'[1]Adjusted means_Pre CWS covariat'!$I$36:$J$38</c:f>
              <c:multiLvlStrCache>
                <c:ptCount val="3"/>
                <c:lvl>
                  <c:pt idx="0">
                    <c:v>MN</c:v>
                  </c:pt>
                  <c:pt idx="1">
                    <c:v>MO</c:v>
                  </c:pt>
                  <c:pt idx="2">
                    <c:v>Total</c:v>
                  </c:pt>
                </c:lvl>
                <c:lvl>
                  <c:pt idx="0">
                    <c:v>CIWS</c:v>
                  </c:pt>
                </c:lvl>
              </c:multiLvlStrCache>
            </c:multiLvlStrRef>
          </c:cat>
          <c:val>
            <c:numRef>
              <c:f>'[1]Adjusted means_Pre CWS covariat'!$K$36:$K$38</c:f>
              <c:numCache>
                <c:formatCode>General</c:formatCode>
                <c:ptCount val="3"/>
                <c:pt idx="0">
                  <c:v>4.0590000000000002</c:v>
                </c:pt>
                <c:pt idx="1">
                  <c:v>11.55</c:v>
                </c:pt>
                <c:pt idx="2">
                  <c:v>7.8049999999999997</c:v>
                </c:pt>
              </c:numCache>
            </c:numRef>
          </c:val>
          <c:extLst xmlns:c16r2="http://schemas.microsoft.com/office/drawing/2015/06/chart">
            <c:ext xmlns:c16="http://schemas.microsoft.com/office/drawing/2014/chart" uri="{C3380CC4-5D6E-409C-BE32-E72D297353CC}">
              <c16:uniqueId val="{00000000-69BA-4E22-9915-816AB6F8ED56}"/>
            </c:ext>
          </c:extLst>
        </c:ser>
        <c:ser>
          <c:idx val="1"/>
          <c:order val="1"/>
          <c:tx>
            <c:strRef>
              <c:f>'C:\Users\mcmas004\Dropbox\DBI-TLC (2)\Pilot Study\Analyses\Student data\[PW results_new analysis.xlsx]Adjusted means_Pre CWS covariat'!$L$35</c:f>
              <c:strCache>
                <c:ptCount val="1"/>
                <c:pt idx="0">
                  <c:v>DBI</c:v>
                </c:pt>
              </c:strCache>
            </c:strRef>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multiLvlStrRef>
              <c:f>'[1]Adjusted means_Pre CWS covariat'!$I$36:$J$38</c:f>
              <c:multiLvlStrCache>
                <c:ptCount val="3"/>
                <c:lvl>
                  <c:pt idx="0">
                    <c:v>MN</c:v>
                  </c:pt>
                  <c:pt idx="1">
                    <c:v>MO</c:v>
                  </c:pt>
                  <c:pt idx="2">
                    <c:v>Total</c:v>
                  </c:pt>
                </c:lvl>
                <c:lvl>
                  <c:pt idx="0">
                    <c:v>CIWS</c:v>
                  </c:pt>
                </c:lvl>
              </c:multiLvlStrCache>
            </c:multiLvlStrRef>
          </c:cat>
          <c:val>
            <c:numRef>
              <c:f>'[1]Adjusted means_Pre CWS covariat'!$L$36:$L$38</c:f>
              <c:numCache>
                <c:formatCode>General</c:formatCode>
                <c:ptCount val="3"/>
                <c:pt idx="0">
                  <c:v>10.382</c:v>
                </c:pt>
                <c:pt idx="1">
                  <c:v>17.652000000000001</c:v>
                </c:pt>
                <c:pt idx="2">
                  <c:v>14.016999999999999</c:v>
                </c:pt>
              </c:numCache>
            </c:numRef>
          </c:val>
          <c:extLst xmlns:c16r2="http://schemas.microsoft.com/office/drawing/2015/06/chart">
            <c:ext xmlns:c16="http://schemas.microsoft.com/office/drawing/2014/chart" uri="{C3380CC4-5D6E-409C-BE32-E72D297353CC}">
              <c16:uniqueId val="{00000001-69BA-4E22-9915-816AB6F8ED56}"/>
            </c:ext>
          </c:extLst>
        </c:ser>
        <c:dLbls>
          <c:showLegendKey val="0"/>
          <c:showVal val="0"/>
          <c:showCatName val="0"/>
          <c:showSerName val="0"/>
          <c:showPercent val="0"/>
          <c:showBubbleSize val="0"/>
        </c:dLbls>
        <c:gapWidth val="219"/>
        <c:overlap val="-27"/>
        <c:axId val="414842368"/>
        <c:axId val="414842760"/>
      </c:barChart>
      <c:catAx>
        <c:axId val="41484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842760"/>
        <c:crosses val="autoZero"/>
        <c:auto val="1"/>
        <c:lblAlgn val="ctr"/>
        <c:lblOffset val="100"/>
        <c:noMultiLvlLbl val="0"/>
      </c:catAx>
      <c:valAx>
        <c:axId val="41484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84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Adjusted Posttest WW by condition and site</a:t>
            </a:r>
            <a:endParaRPr lang="en-US" sz="1200">
              <a:effectLst/>
            </a:endParaRPr>
          </a:p>
          <a:p>
            <a:pPr>
              <a:defRPr/>
            </a:pPr>
            <a:r>
              <a:rPr lang="en-US" sz="1200" b="0" i="0" baseline="0">
                <a:effectLst/>
              </a:rPr>
              <a:t>(Pretest PW CWS as covariate)</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'C:\Users\mcmas004\Dropbox\DBI-TLC (2)\Pilot Study\Analyses\Student data\[SP results_new analysis.xlsx]Descriptives'!$R$23</c:f>
              <c:strCache>
                <c:ptCount val="1"/>
                <c:pt idx="0">
                  <c:v>control</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multiLvlStrRef>
              <c:f>[1]Descriptives!$P$24:$Q$26</c:f>
              <c:multiLvlStrCache>
                <c:ptCount val="3"/>
                <c:lvl>
                  <c:pt idx="0">
                    <c:v>MN</c:v>
                  </c:pt>
                  <c:pt idx="1">
                    <c:v>MO</c:v>
                  </c:pt>
                  <c:pt idx="2">
                    <c:v>Total</c:v>
                  </c:pt>
                </c:lvl>
                <c:lvl>
                  <c:pt idx="0">
                    <c:v>WW</c:v>
                  </c:pt>
                </c:lvl>
              </c:multiLvlStrCache>
            </c:multiLvlStrRef>
          </c:cat>
          <c:val>
            <c:numRef>
              <c:f>[1]Descriptives!$R$24:$R$26</c:f>
              <c:numCache>
                <c:formatCode>General</c:formatCode>
                <c:ptCount val="3"/>
                <c:pt idx="0">
                  <c:v>12.522</c:v>
                </c:pt>
                <c:pt idx="1">
                  <c:v>18.173999999999999</c:v>
                </c:pt>
                <c:pt idx="2">
                  <c:v>15.348000000000001</c:v>
                </c:pt>
              </c:numCache>
            </c:numRef>
          </c:val>
          <c:extLst xmlns:c16r2="http://schemas.microsoft.com/office/drawing/2015/06/chart">
            <c:ext xmlns:c16="http://schemas.microsoft.com/office/drawing/2014/chart" uri="{C3380CC4-5D6E-409C-BE32-E72D297353CC}">
              <c16:uniqueId val="{00000000-BFEE-4C83-8F46-5A8755986B02}"/>
            </c:ext>
          </c:extLst>
        </c:ser>
        <c:ser>
          <c:idx val="1"/>
          <c:order val="1"/>
          <c:tx>
            <c:strRef>
              <c:f>'C:\Users\mcmas004\Dropbox\DBI-TLC (2)\Pilot Study\Analyses\Student data\[SP results_new analysis.xlsx]Descriptives'!$S$23</c:f>
              <c:strCache>
                <c:ptCount val="1"/>
                <c:pt idx="0">
                  <c:v>DBI</c:v>
                </c:pt>
              </c:strCache>
            </c:strRef>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multiLvlStrRef>
              <c:f>[1]Descriptives!$P$24:$Q$26</c:f>
              <c:multiLvlStrCache>
                <c:ptCount val="3"/>
                <c:lvl>
                  <c:pt idx="0">
                    <c:v>MN</c:v>
                  </c:pt>
                  <c:pt idx="1">
                    <c:v>MO</c:v>
                  </c:pt>
                  <c:pt idx="2">
                    <c:v>Total</c:v>
                  </c:pt>
                </c:lvl>
                <c:lvl>
                  <c:pt idx="0">
                    <c:v>WW</c:v>
                  </c:pt>
                </c:lvl>
              </c:multiLvlStrCache>
            </c:multiLvlStrRef>
          </c:cat>
          <c:val>
            <c:numRef>
              <c:f>[1]Descriptives!$S$24:$S$26</c:f>
              <c:numCache>
                <c:formatCode>General</c:formatCode>
                <c:ptCount val="3"/>
                <c:pt idx="0">
                  <c:v>17.984000000000002</c:v>
                </c:pt>
                <c:pt idx="1">
                  <c:v>25.015000000000001</c:v>
                </c:pt>
                <c:pt idx="2">
                  <c:v>21.498999999999999</c:v>
                </c:pt>
              </c:numCache>
            </c:numRef>
          </c:val>
          <c:extLst xmlns:c16r2="http://schemas.microsoft.com/office/drawing/2015/06/chart">
            <c:ext xmlns:c16="http://schemas.microsoft.com/office/drawing/2014/chart" uri="{C3380CC4-5D6E-409C-BE32-E72D297353CC}">
              <c16:uniqueId val="{00000001-BFEE-4C83-8F46-5A8755986B02}"/>
            </c:ext>
          </c:extLst>
        </c:ser>
        <c:dLbls>
          <c:showLegendKey val="0"/>
          <c:showVal val="0"/>
          <c:showCatName val="0"/>
          <c:showSerName val="0"/>
          <c:showPercent val="0"/>
          <c:showBubbleSize val="0"/>
        </c:dLbls>
        <c:gapWidth val="219"/>
        <c:overlap val="-27"/>
        <c:axId val="414843544"/>
        <c:axId val="414843936"/>
      </c:barChart>
      <c:catAx>
        <c:axId val="41484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843936"/>
        <c:crosses val="autoZero"/>
        <c:auto val="1"/>
        <c:lblAlgn val="ctr"/>
        <c:lblOffset val="100"/>
        <c:noMultiLvlLbl val="0"/>
      </c:catAx>
      <c:valAx>
        <c:axId val="41484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843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2DC98D8C-D363-452E-A74A-B33E6D6F4843}" type="presOf" srcId="{DB644027-4CE5-4B0E-B082-91AAA4DEBBB7}" destId="{7A65E0F4-56E9-46A3-82AE-7556C6743D12}" srcOrd="0" destOrd="0" presId="urn:microsoft.com/office/officeart/2005/8/layout/equation2"/>
    <dgm:cxn modelId="{28205AA8-D76B-4B4D-9897-5E0ABD811C23}" type="presOf" srcId="{DB644027-4CE5-4B0E-B082-91AAA4DEBBB7}" destId="{48910E6B-75EA-4FE8-A2A0-3E6FAF7A64BB}" srcOrd="1"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E1BCD23E-D9C5-4D58-99CF-A362A571BBBF}" type="presOf" srcId="{0A95EF4B-25CF-4D2B-B607-1E6AF837372E}" destId="{724AE816-CB71-4E00-8654-FB2B68F8E039}" srcOrd="0" destOrd="0" presId="urn:microsoft.com/office/officeart/2005/8/layout/equation2"/>
    <dgm:cxn modelId="{204A34A3-9635-4D04-8FDB-CEB6C4893E8E}" srcId="{77FBBB4F-80D4-4A2D-97E9-9B9476E4216A}" destId="{1B16CE8D-E150-45AA-B513-983236A6C605}" srcOrd="3" destOrd="0" parTransId="{692F4628-CA79-4743-83C2-76049A3EBB9A}" sibTransId="{1BF71F80-020D-460C-A9C4-0E11CBCEDB80}"/>
    <dgm:cxn modelId="{98ADBE65-5662-4381-BF16-03109F6C6A47}" type="presOf" srcId="{77FBBB4F-80D4-4A2D-97E9-9B9476E4216A}" destId="{D26D92F0-F501-494A-B4C2-F751D96111C8}" srcOrd="0" destOrd="0" presId="urn:microsoft.com/office/officeart/2005/8/layout/equation2"/>
    <dgm:cxn modelId="{D7896084-30C2-45AD-94CE-4E8BCC897D7A}" type="presOf" srcId="{E671EDF2-8E9C-49B3-A05D-F5983D4B2951}" destId="{76A4071D-ACF7-4C1B-9440-864E57BEC8AD}" srcOrd="0" destOrd="0" presId="urn:microsoft.com/office/officeart/2005/8/layout/equation2"/>
    <dgm:cxn modelId="{382E82C6-731B-47EA-839C-E81A6FCCC873}" type="presOf" srcId="{E9E9ED11-0A13-4F93-99BF-92877C9A684B}" destId="{A8C7A77B-1EE4-46F7-82CF-60310FE76B85}" srcOrd="0" destOrd="0" presId="urn:microsoft.com/office/officeart/2005/8/layout/equation2"/>
    <dgm:cxn modelId="{81CDE585-1AEB-4145-8EF4-EA89FC4E331C}" type="presOf" srcId="{BD5AB6BD-127D-41E3-AC20-0E7C1FA1BFEA}" destId="{AE4C5BEA-82A7-48CE-B9D4-7DD780ED7539}" srcOrd="0" destOrd="0" presId="urn:microsoft.com/office/officeart/2005/8/layout/equation2"/>
    <dgm:cxn modelId="{50EE2606-FE21-4A34-AF96-F0072162138F}" type="presOf" srcId="{527F1DF9-3AB2-4310-929E-C31CA01C52F3}" destId="{B852DC1C-1A6E-4366-880F-CCF3E56077AE}"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A9EF5580-45D3-4F22-99CA-91F82202025F}" srcId="{77FBBB4F-80D4-4A2D-97E9-9B9476E4216A}" destId="{BD5AB6BD-127D-41E3-AC20-0E7C1FA1BFEA}" srcOrd="2" destOrd="0" parTransId="{8BDFEA2C-C0EF-446C-B7E5-90175ABAD6F3}" sibTransId="{DB644027-4CE5-4B0E-B082-91AAA4DEBBB7}"/>
    <dgm:cxn modelId="{D1FE155D-6BB6-463B-A98A-666F4EFBE525}" type="presOf" srcId="{1B16CE8D-E150-45AA-B513-983236A6C605}" destId="{37D879F5-77AF-453A-9B93-5AF4A0087ADA}" srcOrd="0" destOrd="0" presId="urn:microsoft.com/office/officeart/2005/8/layout/equation2"/>
    <dgm:cxn modelId="{82E78A22-2872-4646-9131-94DD98DDEDAA}" type="presParOf" srcId="{D26D92F0-F501-494A-B4C2-F751D96111C8}" destId="{6AE38258-4C7F-4A25-B013-AFFE3BF09D48}" srcOrd="0" destOrd="0" presId="urn:microsoft.com/office/officeart/2005/8/layout/equation2"/>
    <dgm:cxn modelId="{F9DFEDB6-51DD-4B50-9D1C-1A438167B09E}" type="presParOf" srcId="{6AE38258-4C7F-4A25-B013-AFFE3BF09D48}" destId="{724AE816-CB71-4E00-8654-FB2B68F8E039}" srcOrd="0" destOrd="0" presId="urn:microsoft.com/office/officeart/2005/8/layout/equation2"/>
    <dgm:cxn modelId="{F83667BE-1027-4CDD-AA34-D9578AF20618}" type="presParOf" srcId="{6AE38258-4C7F-4A25-B013-AFFE3BF09D48}" destId="{F70BABD4-EF50-4670-A81F-7086366AC246}" srcOrd="1" destOrd="0" presId="urn:microsoft.com/office/officeart/2005/8/layout/equation2"/>
    <dgm:cxn modelId="{A3A44DAD-DE78-4C90-AEB0-7780ADA2C147}" type="presParOf" srcId="{6AE38258-4C7F-4A25-B013-AFFE3BF09D48}" destId="{B852DC1C-1A6E-4366-880F-CCF3E56077AE}" srcOrd="2" destOrd="0" presId="urn:microsoft.com/office/officeart/2005/8/layout/equation2"/>
    <dgm:cxn modelId="{EAE9954A-0D67-432A-A229-7BF876AB08A9}" type="presParOf" srcId="{6AE38258-4C7F-4A25-B013-AFFE3BF09D48}" destId="{8F5DD99C-8C29-4C8A-BD8F-DF8D1FF567DF}" srcOrd="3" destOrd="0" presId="urn:microsoft.com/office/officeart/2005/8/layout/equation2"/>
    <dgm:cxn modelId="{F13232BD-3553-4C41-A2D3-945712AFCF39}" type="presParOf" srcId="{6AE38258-4C7F-4A25-B013-AFFE3BF09D48}" destId="{76A4071D-ACF7-4C1B-9440-864E57BEC8AD}" srcOrd="4" destOrd="0" presId="urn:microsoft.com/office/officeart/2005/8/layout/equation2"/>
    <dgm:cxn modelId="{A36520D6-9544-44D3-92D9-BEA6AE445D80}" type="presParOf" srcId="{6AE38258-4C7F-4A25-B013-AFFE3BF09D48}" destId="{68224DD1-A533-4B3D-BE3D-DEE5793D0DE9}" srcOrd="5" destOrd="0" presId="urn:microsoft.com/office/officeart/2005/8/layout/equation2"/>
    <dgm:cxn modelId="{3D8EB29D-AFAE-4C59-B0D8-3ABE334535F9}" type="presParOf" srcId="{6AE38258-4C7F-4A25-B013-AFFE3BF09D48}" destId="{A8C7A77B-1EE4-46F7-82CF-60310FE76B85}" srcOrd="6" destOrd="0" presId="urn:microsoft.com/office/officeart/2005/8/layout/equation2"/>
    <dgm:cxn modelId="{54BCB800-5CFF-430C-8A91-BA4854B3DB93}" type="presParOf" srcId="{6AE38258-4C7F-4A25-B013-AFFE3BF09D48}" destId="{E6F53616-44B5-4BCB-82E8-4D301EC1308E}" srcOrd="7" destOrd="0" presId="urn:microsoft.com/office/officeart/2005/8/layout/equation2"/>
    <dgm:cxn modelId="{841273CF-D056-4DFF-8CA4-79AED932FF8A}" type="presParOf" srcId="{6AE38258-4C7F-4A25-B013-AFFE3BF09D48}" destId="{AE4C5BEA-82A7-48CE-B9D4-7DD780ED7539}" srcOrd="8" destOrd="0" presId="urn:microsoft.com/office/officeart/2005/8/layout/equation2"/>
    <dgm:cxn modelId="{295E6ACF-7171-476F-B693-B03E2D2E7E0D}" type="presParOf" srcId="{D26D92F0-F501-494A-B4C2-F751D96111C8}" destId="{7A65E0F4-56E9-46A3-82AE-7556C6743D12}" srcOrd="1" destOrd="0" presId="urn:microsoft.com/office/officeart/2005/8/layout/equation2"/>
    <dgm:cxn modelId="{983818EF-2BE5-4047-8FEC-E30459667681}" type="presParOf" srcId="{7A65E0F4-56E9-46A3-82AE-7556C6743D12}" destId="{48910E6B-75EA-4FE8-A2A0-3E6FAF7A64BB}" srcOrd="0" destOrd="0" presId="urn:microsoft.com/office/officeart/2005/8/layout/equation2"/>
    <dgm:cxn modelId="{694141D0-582C-4E6B-AD6B-9ACDE6D34C64}"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9EBEDDF5-D084-418A-892B-BFB38833EC52}">
      <dgm:prSet phldrT="[Text]"/>
      <dgm:spPr/>
      <dgm:t>
        <a:bodyPr/>
        <a:lstStyle/>
        <a:p>
          <a:r>
            <a:rPr lang="en-US" b="1" dirty="0"/>
            <a:t>Transcription</a:t>
          </a:r>
        </a:p>
      </dgm:t>
    </dgm:pt>
    <dgm:pt modelId="{5441A73D-C12D-47BB-B36E-5476A8BF3233}" type="sibTrans" cxnId="{E35F585D-A105-4E9C-B5A9-89E9FECEA397}">
      <dgm:prSet/>
      <dgm:spPr/>
      <dgm:t>
        <a:bodyPr/>
        <a:lstStyle/>
        <a:p>
          <a:endParaRPr lang="en-US"/>
        </a:p>
      </dgm:t>
    </dgm:pt>
    <dgm:pt modelId="{B2BA1872-C93A-472A-BD00-B51977DC23C3}" type="parTrans" cxnId="{E35F585D-A105-4E9C-B5A9-89E9FECEA397}">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D3E3090D-6291-4AB8-9034-A0C708EE5D1A}" type="presOf" srcId="{5D9898E6-E9F2-425F-98F9-147FAA843D6E}" destId="{B4DFF500-34AB-4560-882F-1CC2B9C1E0FA}" srcOrd="0" destOrd="0" presId="urn:microsoft.com/office/officeart/2005/8/layout/pyramid4"/>
    <dgm:cxn modelId="{17CD6064-F75A-40EE-A91D-69EFE02C5A1D}" type="presOf" srcId="{42083FF9-44DB-4402-A141-9929CAEC90C8}" destId="{DB32682D-7E80-4C83-B7AF-786C2CB6F664}"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65976130-15B1-4AB6-AFE8-3B671721BBCF}" type="presOf" srcId="{9EBEDDF5-D084-418A-892B-BFB38833EC52}" destId="{98FA42F0-85C4-4BC2-BAF6-05F04E1D6112}" srcOrd="0" destOrd="0" presId="urn:microsoft.com/office/officeart/2005/8/layout/pyramid4"/>
    <dgm:cxn modelId="{035511B9-ED5C-40CD-87D2-22F5407735B5}" type="presOf" srcId="{69EE65EC-6FBF-4107-926C-2BDDC2B01F2E}" destId="{86D0570F-AAAF-46E9-B552-3C82CED7EDEF}" srcOrd="0" destOrd="0" presId="urn:microsoft.com/office/officeart/2005/8/layout/pyramid4"/>
    <dgm:cxn modelId="{06508DCC-1BE8-4C01-8A23-9676E93B3775}" type="presOf" srcId="{0DE9A42E-7BE3-48DC-9F09-18C6F0677DF3}" destId="{AA84129E-AE05-4510-B218-E4F94F43D8BA}"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2629FC23-A9B4-4468-B003-5184ACCCA802}" type="presParOf" srcId="{AA84129E-AE05-4510-B218-E4F94F43D8BA}" destId="{B4DFF500-34AB-4560-882F-1CC2B9C1E0FA}" srcOrd="0" destOrd="0" presId="urn:microsoft.com/office/officeart/2005/8/layout/pyramid4"/>
    <dgm:cxn modelId="{6081AAC1-7457-4828-BA17-901272A36FC7}" type="presParOf" srcId="{AA84129E-AE05-4510-B218-E4F94F43D8BA}" destId="{98FA42F0-85C4-4BC2-BAF6-05F04E1D6112}" srcOrd="1" destOrd="0" presId="urn:microsoft.com/office/officeart/2005/8/layout/pyramid4"/>
    <dgm:cxn modelId="{E2204C3B-073E-47F8-8313-03BF227E249F}" type="presParOf" srcId="{AA84129E-AE05-4510-B218-E4F94F43D8BA}" destId="{DB32682D-7E80-4C83-B7AF-786C2CB6F664}" srcOrd="2" destOrd="0" presId="urn:microsoft.com/office/officeart/2005/8/layout/pyramid4"/>
    <dgm:cxn modelId="{32A35BD0-6C08-4F0C-8BB5-7A893D4E478C}"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161FAD21-E60C-4607-9576-CB3D9D1732E8}" type="presOf" srcId="{9EBEDDF5-D084-418A-892B-BFB38833EC52}" destId="{98FA42F0-85C4-4BC2-BAF6-05F04E1D6112}"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D380CB2F-6F04-42C0-8EB1-D8EF8735D638}" type="presOf" srcId="{0DE9A42E-7BE3-48DC-9F09-18C6F0677DF3}" destId="{AA84129E-AE05-4510-B218-E4F94F43D8BA}" srcOrd="0" destOrd="0" presId="urn:microsoft.com/office/officeart/2005/8/layout/pyramid4"/>
    <dgm:cxn modelId="{1890C9FE-5EC7-4E1D-90EF-8978BEE1454E}" type="presOf" srcId="{69EE65EC-6FBF-4107-926C-2BDDC2B01F2E}" destId="{86D0570F-AAAF-46E9-B552-3C82CED7EDEF}"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786C4BCA-7DB6-46AB-B61D-0E6A3DAB3514}" type="presOf" srcId="{42083FF9-44DB-4402-A141-9929CAEC90C8}" destId="{DB32682D-7E80-4C83-B7AF-786C2CB6F664}" srcOrd="0" destOrd="0" presId="urn:microsoft.com/office/officeart/2005/8/layout/pyramid4"/>
    <dgm:cxn modelId="{B6E81332-46C9-4FA0-BB1A-783F24550E51}" type="presOf" srcId="{5D9898E6-E9F2-425F-98F9-147FAA843D6E}" destId="{B4DFF500-34AB-4560-882F-1CC2B9C1E0FA}" srcOrd="0" destOrd="0" presId="urn:microsoft.com/office/officeart/2005/8/layout/pyramid4"/>
    <dgm:cxn modelId="{B3780169-09DB-40F6-A688-8CC5CC0D69E9}" type="presParOf" srcId="{AA84129E-AE05-4510-B218-E4F94F43D8BA}" destId="{B4DFF500-34AB-4560-882F-1CC2B9C1E0FA}" srcOrd="0" destOrd="0" presId="urn:microsoft.com/office/officeart/2005/8/layout/pyramid4"/>
    <dgm:cxn modelId="{0E569B1D-F3A4-4EBD-BE87-6D35B216FFA5}" type="presParOf" srcId="{AA84129E-AE05-4510-B218-E4F94F43D8BA}" destId="{98FA42F0-85C4-4BC2-BAF6-05F04E1D6112}" srcOrd="1" destOrd="0" presId="urn:microsoft.com/office/officeart/2005/8/layout/pyramid4"/>
    <dgm:cxn modelId="{C54B575A-67E2-4053-BD50-C8E59DFFC84A}" type="presParOf" srcId="{AA84129E-AE05-4510-B218-E4F94F43D8BA}" destId="{DB32682D-7E80-4C83-B7AF-786C2CB6F664}" srcOrd="2" destOrd="0" presId="urn:microsoft.com/office/officeart/2005/8/layout/pyramid4"/>
    <dgm:cxn modelId="{2A89E769-45BB-441E-B3BA-A8F5BBD730F4}"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1B37BE72-212E-49DF-AB08-A6EA7AEB1698}" type="presOf" srcId="{5D9898E6-E9F2-425F-98F9-147FAA843D6E}" destId="{B4DFF500-34AB-4560-882F-1CC2B9C1E0FA}" srcOrd="0" destOrd="0" presId="urn:microsoft.com/office/officeart/2005/8/layout/pyramid4"/>
    <dgm:cxn modelId="{F0BF1120-2E39-453D-B380-48F55E871B31}" type="presOf" srcId="{69EE65EC-6FBF-4107-926C-2BDDC2B01F2E}" destId="{86D0570F-AAAF-46E9-B552-3C82CED7EDEF}" srcOrd="0" destOrd="0" presId="urn:microsoft.com/office/officeart/2005/8/layout/pyramid4"/>
    <dgm:cxn modelId="{ED9C8A44-BD9B-4AF1-90BB-CE77274F22A4}" type="presOf" srcId="{42083FF9-44DB-4402-A141-9929CAEC90C8}" destId="{DB32682D-7E80-4C83-B7AF-786C2CB6F664}"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B858B1F0-D8DA-41F6-9E5C-B80662B2945F}" type="presOf" srcId="{9EBEDDF5-D084-418A-892B-BFB38833EC52}" destId="{98FA42F0-85C4-4BC2-BAF6-05F04E1D6112}"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F571D8C5-3942-46A9-9315-26EDA54EB935}" type="presOf" srcId="{0DE9A42E-7BE3-48DC-9F09-18C6F0677DF3}" destId="{AA84129E-AE05-4510-B218-E4F94F43D8BA}" srcOrd="0" destOrd="0" presId="urn:microsoft.com/office/officeart/2005/8/layout/pyramid4"/>
    <dgm:cxn modelId="{1407A632-BC65-4297-8002-51B7031253B6}" type="presParOf" srcId="{AA84129E-AE05-4510-B218-E4F94F43D8BA}" destId="{B4DFF500-34AB-4560-882F-1CC2B9C1E0FA}" srcOrd="0" destOrd="0" presId="urn:microsoft.com/office/officeart/2005/8/layout/pyramid4"/>
    <dgm:cxn modelId="{9E422A29-7DE8-4E99-ADDD-EDBEE64D0CF8}" type="presParOf" srcId="{AA84129E-AE05-4510-B218-E4F94F43D8BA}" destId="{98FA42F0-85C4-4BC2-BAF6-05F04E1D6112}" srcOrd="1" destOrd="0" presId="urn:microsoft.com/office/officeart/2005/8/layout/pyramid4"/>
    <dgm:cxn modelId="{7E125406-4DEE-43BD-BEA6-6D43AF7752F5}" type="presParOf" srcId="{AA84129E-AE05-4510-B218-E4F94F43D8BA}" destId="{DB32682D-7E80-4C83-B7AF-786C2CB6F664}" srcOrd="2" destOrd="0" presId="urn:microsoft.com/office/officeart/2005/8/layout/pyramid4"/>
    <dgm:cxn modelId="{BE611FE1-C083-4BAD-B3F0-933DE02E61E5}"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5F4116B7-621C-4EDF-95F9-01E50C9AA9A9}" type="presOf" srcId="{42083FF9-44DB-4402-A141-9929CAEC90C8}" destId="{DB32682D-7E80-4C83-B7AF-786C2CB6F664}" srcOrd="0" destOrd="0" presId="urn:microsoft.com/office/officeart/2005/8/layout/pyramid4"/>
    <dgm:cxn modelId="{6FF42157-B4BF-4674-922C-5894A406ACE8}" type="presOf" srcId="{5D9898E6-E9F2-425F-98F9-147FAA843D6E}" destId="{B4DFF500-34AB-4560-882F-1CC2B9C1E0FA}" srcOrd="0" destOrd="0" presId="urn:microsoft.com/office/officeart/2005/8/layout/pyramid4"/>
    <dgm:cxn modelId="{64111A7D-0AD4-4DD2-B876-493CD8640E70}" type="presOf" srcId="{69EE65EC-6FBF-4107-926C-2BDDC2B01F2E}" destId="{86D0570F-AAAF-46E9-B552-3C82CED7EDEF}"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D8ABEDCF-1FA6-4917-AAEF-FEEFE6446511}" type="presOf" srcId="{9EBEDDF5-D084-418A-892B-BFB38833EC52}" destId="{98FA42F0-85C4-4BC2-BAF6-05F04E1D6112}"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EBA91FF7-C66A-44E4-A058-0A2B53BB4045}" type="presOf" srcId="{0DE9A42E-7BE3-48DC-9F09-18C6F0677DF3}" destId="{AA84129E-AE05-4510-B218-E4F94F43D8BA}" srcOrd="0" destOrd="0" presId="urn:microsoft.com/office/officeart/2005/8/layout/pyramid4"/>
    <dgm:cxn modelId="{EBBD1DE7-060F-40C0-BD6B-EED092D652E3}" type="presParOf" srcId="{AA84129E-AE05-4510-B218-E4F94F43D8BA}" destId="{B4DFF500-34AB-4560-882F-1CC2B9C1E0FA}" srcOrd="0" destOrd="0" presId="urn:microsoft.com/office/officeart/2005/8/layout/pyramid4"/>
    <dgm:cxn modelId="{E421509D-2646-47E9-AEFC-5ECBF1364403}" type="presParOf" srcId="{AA84129E-AE05-4510-B218-E4F94F43D8BA}" destId="{98FA42F0-85C4-4BC2-BAF6-05F04E1D6112}" srcOrd="1" destOrd="0" presId="urn:microsoft.com/office/officeart/2005/8/layout/pyramid4"/>
    <dgm:cxn modelId="{E58D3148-65F4-4671-86CA-8379B6C445FD}" type="presParOf" srcId="{AA84129E-AE05-4510-B218-E4F94F43D8BA}" destId="{DB32682D-7E80-4C83-B7AF-786C2CB6F664}" srcOrd="2" destOrd="0" presId="urn:microsoft.com/office/officeart/2005/8/layout/pyramid4"/>
    <dgm:cxn modelId="{6248516D-F456-4D75-8CDA-272A472CAE7D}"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51601BD6-DDE1-4CB7-A993-69DC9A5225CB}" type="presOf" srcId="{9EBEDDF5-D084-418A-892B-BFB38833EC52}" destId="{98FA42F0-85C4-4BC2-BAF6-05F04E1D6112}" srcOrd="0" destOrd="0" presId="urn:microsoft.com/office/officeart/2005/8/layout/pyramid4"/>
    <dgm:cxn modelId="{983024D9-6E27-437C-A0EE-F48CACDB5099}" type="presOf" srcId="{5D9898E6-E9F2-425F-98F9-147FAA843D6E}" destId="{B4DFF500-34AB-4560-882F-1CC2B9C1E0FA}"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14CCB24F-F80D-4D88-B2CB-DC3FD56A404D}" type="presOf" srcId="{42083FF9-44DB-4402-A141-9929CAEC90C8}" destId="{DB32682D-7E80-4C83-B7AF-786C2CB6F664}" srcOrd="0" destOrd="0" presId="urn:microsoft.com/office/officeart/2005/8/layout/pyramid4"/>
    <dgm:cxn modelId="{AB2BBBAD-9A75-48F2-AA8B-D47052A6F222}" type="presOf" srcId="{69EE65EC-6FBF-4107-926C-2BDDC2B01F2E}" destId="{86D0570F-AAAF-46E9-B552-3C82CED7EDEF}" srcOrd="0" destOrd="0" presId="urn:microsoft.com/office/officeart/2005/8/layout/pyramid4"/>
    <dgm:cxn modelId="{90BD3156-E9AD-457F-91C4-B6F7D05417AF}" type="presOf" srcId="{0DE9A42E-7BE3-48DC-9F09-18C6F0677DF3}" destId="{AA84129E-AE05-4510-B218-E4F94F43D8BA}"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CDFA0206-3531-4101-AC89-5842EB466B10}" type="presParOf" srcId="{AA84129E-AE05-4510-B218-E4F94F43D8BA}" destId="{B4DFF500-34AB-4560-882F-1CC2B9C1E0FA}" srcOrd="0" destOrd="0" presId="urn:microsoft.com/office/officeart/2005/8/layout/pyramid4"/>
    <dgm:cxn modelId="{24210518-1588-41C4-9C45-3211B8C149FC}" type="presParOf" srcId="{AA84129E-AE05-4510-B218-E4F94F43D8BA}" destId="{98FA42F0-85C4-4BC2-BAF6-05F04E1D6112}" srcOrd="1" destOrd="0" presId="urn:microsoft.com/office/officeart/2005/8/layout/pyramid4"/>
    <dgm:cxn modelId="{FBAA4DDA-F4BA-41BC-92F8-E07D3F4CAC7E}" type="presParOf" srcId="{AA84129E-AE05-4510-B218-E4F94F43D8BA}" destId="{DB32682D-7E80-4C83-B7AF-786C2CB6F664}" srcOrd="2" destOrd="0" presId="urn:microsoft.com/office/officeart/2005/8/layout/pyramid4"/>
    <dgm:cxn modelId="{F273B65F-24EC-47FA-9743-7C072F66E800}"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4FF11B4B-81D4-4CC2-8FC1-A9E601DD253E}" type="presOf" srcId="{69EE65EC-6FBF-4107-926C-2BDDC2B01F2E}" destId="{86D0570F-AAAF-46E9-B552-3C82CED7EDEF}" srcOrd="0" destOrd="0" presId="urn:microsoft.com/office/officeart/2005/8/layout/pyramid4"/>
    <dgm:cxn modelId="{304747B9-D8D7-44D6-B4FA-70B66B1CD346}" type="presOf" srcId="{0DE9A42E-7BE3-48DC-9F09-18C6F0677DF3}" destId="{AA84129E-AE05-4510-B218-E4F94F43D8BA}"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BF1A2453-F809-4858-BB40-E5BC1E79D9E2}" type="presOf" srcId="{5D9898E6-E9F2-425F-98F9-147FAA843D6E}" destId="{B4DFF500-34AB-4560-882F-1CC2B9C1E0FA}" srcOrd="0" destOrd="0" presId="urn:microsoft.com/office/officeart/2005/8/layout/pyramid4"/>
    <dgm:cxn modelId="{2A1BCBF8-F913-4F74-8DA2-4831BC8C29A5}" type="presOf" srcId="{9EBEDDF5-D084-418A-892B-BFB38833EC52}" destId="{98FA42F0-85C4-4BC2-BAF6-05F04E1D6112}"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3D45FB4E-FE1B-424C-B3ED-E54A66248576}" type="presOf" srcId="{42083FF9-44DB-4402-A141-9929CAEC90C8}" destId="{DB32682D-7E80-4C83-B7AF-786C2CB6F664}" srcOrd="0" destOrd="0" presId="urn:microsoft.com/office/officeart/2005/8/layout/pyramid4"/>
    <dgm:cxn modelId="{DD7536AA-61E7-4812-892D-D8F9C8BED7DE}" type="presParOf" srcId="{AA84129E-AE05-4510-B218-E4F94F43D8BA}" destId="{B4DFF500-34AB-4560-882F-1CC2B9C1E0FA}" srcOrd="0" destOrd="0" presId="urn:microsoft.com/office/officeart/2005/8/layout/pyramid4"/>
    <dgm:cxn modelId="{87DF736B-7A40-4AAB-AD1B-64B00052F20A}" type="presParOf" srcId="{AA84129E-AE05-4510-B218-E4F94F43D8BA}" destId="{98FA42F0-85C4-4BC2-BAF6-05F04E1D6112}" srcOrd="1" destOrd="0" presId="urn:microsoft.com/office/officeart/2005/8/layout/pyramid4"/>
    <dgm:cxn modelId="{296D230E-8B70-400F-8BDB-3BA8A32D6027}" type="presParOf" srcId="{AA84129E-AE05-4510-B218-E4F94F43D8BA}" destId="{DB32682D-7E80-4C83-B7AF-786C2CB6F664}" srcOrd="2" destOrd="0" presId="urn:microsoft.com/office/officeart/2005/8/layout/pyramid4"/>
    <dgm:cxn modelId="{EEEBB4D4-1EE3-4232-A078-91CBC4C6F8D7}"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E35F585D-A105-4E9C-B5A9-89E9FECEA397}" srcId="{0DE9A42E-7BE3-48DC-9F09-18C6F0677DF3}" destId="{9EBEDDF5-D084-418A-892B-BFB38833EC52}" srcOrd="1" destOrd="0" parTransId="{B2BA1872-C93A-472A-BD00-B51977DC23C3}" sibTransId="{5441A73D-C12D-47BB-B36E-5476A8BF3233}"/>
    <dgm:cxn modelId="{47DE04C9-7521-454F-8F39-BF81839E6874}" type="presOf" srcId="{5D9898E6-E9F2-425F-98F9-147FAA843D6E}" destId="{B4DFF500-34AB-4560-882F-1CC2B9C1E0FA}" srcOrd="0" destOrd="0" presId="urn:microsoft.com/office/officeart/2005/8/layout/pyramid4"/>
    <dgm:cxn modelId="{FCACFE0A-F1F9-4B17-9DBF-B68B5DB648C9}" type="presOf" srcId="{42083FF9-44DB-4402-A141-9929CAEC90C8}" destId="{DB32682D-7E80-4C83-B7AF-786C2CB6F664}" srcOrd="0" destOrd="0" presId="urn:microsoft.com/office/officeart/2005/8/layout/pyramid4"/>
    <dgm:cxn modelId="{B8896353-7513-45EE-BBE7-A36E6D75BC9D}" type="presOf" srcId="{0DE9A42E-7BE3-48DC-9F09-18C6F0677DF3}" destId="{AA84129E-AE05-4510-B218-E4F94F43D8BA}"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6910483C-A7DC-45A6-83C7-818D35963E86}" type="presOf" srcId="{9EBEDDF5-D084-418A-892B-BFB38833EC52}" destId="{98FA42F0-85C4-4BC2-BAF6-05F04E1D6112}" srcOrd="0" destOrd="0" presId="urn:microsoft.com/office/officeart/2005/8/layout/pyramid4"/>
    <dgm:cxn modelId="{2D2A2A1A-4ED4-4AB8-A927-4370C216E283}" type="presOf" srcId="{69EE65EC-6FBF-4107-926C-2BDDC2B01F2E}" destId="{86D0570F-AAAF-46E9-B552-3C82CED7EDEF}" srcOrd="0" destOrd="0" presId="urn:microsoft.com/office/officeart/2005/8/layout/pyramid4"/>
    <dgm:cxn modelId="{EB7F1322-FC51-498B-9DBA-62B835E7FD70}" type="presParOf" srcId="{AA84129E-AE05-4510-B218-E4F94F43D8BA}" destId="{B4DFF500-34AB-4560-882F-1CC2B9C1E0FA}" srcOrd="0" destOrd="0" presId="urn:microsoft.com/office/officeart/2005/8/layout/pyramid4"/>
    <dgm:cxn modelId="{1A2215C0-91D0-4FCE-8D72-1A59A55B3CE3}" type="presParOf" srcId="{AA84129E-AE05-4510-B218-E4F94F43D8BA}" destId="{98FA42F0-85C4-4BC2-BAF6-05F04E1D6112}" srcOrd="1" destOrd="0" presId="urn:microsoft.com/office/officeart/2005/8/layout/pyramid4"/>
    <dgm:cxn modelId="{C79149C7-8131-4F82-B65B-7F39225BD287}" type="presParOf" srcId="{AA84129E-AE05-4510-B218-E4F94F43D8BA}" destId="{DB32682D-7E80-4C83-B7AF-786C2CB6F664}" srcOrd="2" destOrd="0" presId="urn:microsoft.com/office/officeart/2005/8/layout/pyramid4"/>
    <dgm:cxn modelId="{E64487E3-62E9-4496-A9BE-4D5E57654D15}"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61E9B29C-0EF8-4264-8A48-4A40D6B5139F}" type="presOf" srcId="{9EBEDDF5-D084-418A-892B-BFB38833EC52}" destId="{98FA42F0-85C4-4BC2-BAF6-05F04E1D6112}"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95AD9EE9-3787-4E7B-8F11-AF2401CE3CCE}" type="presOf" srcId="{42083FF9-44DB-4402-A141-9929CAEC90C8}" destId="{DB32682D-7E80-4C83-B7AF-786C2CB6F664}" srcOrd="0" destOrd="0" presId="urn:microsoft.com/office/officeart/2005/8/layout/pyramid4"/>
    <dgm:cxn modelId="{D040FEE4-CCCC-42A7-8754-DDA494F4EC3F}" type="presOf" srcId="{69EE65EC-6FBF-4107-926C-2BDDC2B01F2E}" destId="{86D0570F-AAAF-46E9-B552-3C82CED7EDEF}" srcOrd="0" destOrd="0" presId="urn:microsoft.com/office/officeart/2005/8/layout/pyramid4"/>
    <dgm:cxn modelId="{CA6849D4-87D5-4013-893A-DDBFB8DFA3B3}" type="presOf" srcId="{0DE9A42E-7BE3-48DC-9F09-18C6F0677DF3}" destId="{AA84129E-AE05-4510-B218-E4F94F43D8BA}" srcOrd="0" destOrd="0" presId="urn:microsoft.com/office/officeart/2005/8/layout/pyramid4"/>
    <dgm:cxn modelId="{AF99FAB5-D106-4B31-8CAD-6AA7CB956EF3}" type="presOf" srcId="{5D9898E6-E9F2-425F-98F9-147FAA843D6E}" destId="{B4DFF500-34AB-4560-882F-1CC2B9C1E0FA}"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7CA7AEE3-85FE-4092-86F5-ED674478BDC6}" type="presParOf" srcId="{AA84129E-AE05-4510-B218-E4F94F43D8BA}" destId="{B4DFF500-34AB-4560-882F-1CC2B9C1E0FA}" srcOrd="0" destOrd="0" presId="urn:microsoft.com/office/officeart/2005/8/layout/pyramid4"/>
    <dgm:cxn modelId="{ADB1C1B5-A45C-4306-A27D-B848B26C4A41}" type="presParOf" srcId="{AA84129E-AE05-4510-B218-E4F94F43D8BA}" destId="{98FA42F0-85C4-4BC2-BAF6-05F04E1D6112}" srcOrd="1" destOrd="0" presId="urn:microsoft.com/office/officeart/2005/8/layout/pyramid4"/>
    <dgm:cxn modelId="{8AA2F4B9-FB6F-41AB-9555-2BE66EC92937}" type="presParOf" srcId="{AA84129E-AE05-4510-B218-E4F94F43D8BA}" destId="{DB32682D-7E80-4C83-B7AF-786C2CB6F664}" srcOrd="2" destOrd="0" presId="urn:microsoft.com/office/officeart/2005/8/layout/pyramid4"/>
    <dgm:cxn modelId="{D85DEC1D-9C5A-40A4-BB4B-825302974FB5}"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2EB3F150-1DCA-486B-859D-22412DFC0BD6}" type="presOf" srcId="{42083FF9-44DB-4402-A141-9929CAEC90C8}" destId="{DB32682D-7E80-4C83-B7AF-786C2CB6F664}" srcOrd="0" destOrd="0" presId="urn:microsoft.com/office/officeart/2005/8/layout/pyramid4"/>
    <dgm:cxn modelId="{E35F585D-A105-4E9C-B5A9-89E9FECEA397}" srcId="{0DE9A42E-7BE3-48DC-9F09-18C6F0677DF3}" destId="{9EBEDDF5-D084-418A-892B-BFB38833EC52}" srcOrd="1" destOrd="0" parTransId="{B2BA1872-C93A-472A-BD00-B51977DC23C3}" sibTransId="{5441A73D-C12D-47BB-B36E-5476A8BF3233}"/>
    <dgm:cxn modelId="{FBDCD64C-F651-4CD8-B1A5-9B7E78341E96}" type="presOf" srcId="{9EBEDDF5-D084-418A-892B-BFB38833EC52}" destId="{98FA42F0-85C4-4BC2-BAF6-05F04E1D6112}"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46089424-0165-4895-BBE2-C6C35BE86F03}" type="presOf" srcId="{69EE65EC-6FBF-4107-926C-2BDDC2B01F2E}" destId="{86D0570F-AAAF-46E9-B552-3C82CED7EDEF}" srcOrd="0" destOrd="0" presId="urn:microsoft.com/office/officeart/2005/8/layout/pyramid4"/>
    <dgm:cxn modelId="{96215A0F-5778-4B0A-B3B4-2170FC533B1E}" type="presOf" srcId="{0DE9A42E-7BE3-48DC-9F09-18C6F0677DF3}" destId="{AA84129E-AE05-4510-B218-E4F94F43D8BA}" srcOrd="0" destOrd="0" presId="urn:microsoft.com/office/officeart/2005/8/layout/pyramid4"/>
    <dgm:cxn modelId="{B9D0C5AE-7E6A-4F7B-9192-D19777C73980}" type="presOf" srcId="{5D9898E6-E9F2-425F-98F9-147FAA843D6E}" destId="{B4DFF500-34AB-4560-882F-1CC2B9C1E0FA}" srcOrd="0" destOrd="0" presId="urn:microsoft.com/office/officeart/2005/8/layout/pyramid4"/>
    <dgm:cxn modelId="{752EE7A2-2160-47F7-A68F-1734485D3E62}" type="presParOf" srcId="{AA84129E-AE05-4510-B218-E4F94F43D8BA}" destId="{B4DFF500-34AB-4560-882F-1CC2B9C1E0FA}" srcOrd="0" destOrd="0" presId="urn:microsoft.com/office/officeart/2005/8/layout/pyramid4"/>
    <dgm:cxn modelId="{D5DA51B0-8E3C-4490-B2FC-45AC788A9B82}" type="presParOf" srcId="{AA84129E-AE05-4510-B218-E4F94F43D8BA}" destId="{98FA42F0-85C4-4BC2-BAF6-05F04E1D6112}" srcOrd="1" destOrd="0" presId="urn:microsoft.com/office/officeart/2005/8/layout/pyramid4"/>
    <dgm:cxn modelId="{369AF1FF-B09E-48FC-8B13-DD127FB331C9}" type="presParOf" srcId="{AA84129E-AE05-4510-B218-E4F94F43D8BA}" destId="{DB32682D-7E80-4C83-B7AF-786C2CB6F664}" srcOrd="2" destOrd="0" presId="urn:microsoft.com/office/officeart/2005/8/layout/pyramid4"/>
    <dgm:cxn modelId="{3AFF228E-87AD-4F5C-8F30-51068943AF4A}"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B4628DB5-5C3C-4204-A07D-012484FF7C99}" srcId="{77FBBB4F-80D4-4A2D-97E9-9B9476E4216A}" destId="{0A95EF4B-25CF-4D2B-B607-1E6AF837372E}" srcOrd="0" destOrd="0" parTransId="{38F8C052-FE37-481B-8DB5-778A4AEA25F3}" sibTransId="{527F1DF9-3AB2-4310-929E-C31CA01C52F3}"/>
    <dgm:cxn modelId="{E8E4C715-3BB2-4BD8-A498-BA0D68B1D617}" type="presOf" srcId="{527F1DF9-3AB2-4310-929E-C31CA01C52F3}" destId="{B852DC1C-1A6E-4366-880F-CCF3E56077AE}" srcOrd="0" destOrd="0" presId="urn:microsoft.com/office/officeart/2005/8/layout/equation2"/>
    <dgm:cxn modelId="{28AC42CE-B8CD-45E1-8DB8-A5C72DA08AC9}" type="presOf" srcId="{E9E9ED11-0A13-4F93-99BF-92877C9A684B}" destId="{A8C7A77B-1EE4-46F7-82CF-60310FE76B85}" srcOrd="0" destOrd="0" presId="urn:microsoft.com/office/officeart/2005/8/layout/equation2"/>
    <dgm:cxn modelId="{204A34A3-9635-4D04-8FDB-CEB6C4893E8E}" srcId="{77FBBB4F-80D4-4A2D-97E9-9B9476E4216A}" destId="{1B16CE8D-E150-45AA-B513-983236A6C605}" srcOrd="3" destOrd="0" parTransId="{692F4628-CA79-4743-83C2-76049A3EBB9A}" sibTransId="{1BF71F80-020D-460C-A9C4-0E11CBCEDB80}"/>
    <dgm:cxn modelId="{0DD34610-730C-42D3-9AFF-5BB4FA1BA32F}" type="presOf" srcId="{1B16CE8D-E150-45AA-B513-983236A6C605}" destId="{37D879F5-77AF-453A-9B93-5AF4A0087ADA}" srcOrd="0" destOrd="0" presId="urn:microsoft.com/office/officeart/2005/8/layout/equation2"/>
    <dgm:cxn modelId="{B71689CE-B868-4F9F-9EA3-0F10C886AB3A}" type="presOf" srcId="{E671EDF2-8E9C-49B3-A05D-F5983D4B2951}" destId="{76A4071D-ACF7-4C1B-9440-864E57BEC8AD}" srcOrd="0" destOrd="0" presId="urn:microsoft.com/office/officeart/2005/8/layout/equation2"/>
    <dgm:cxn modelId="{964A2FC9-4887-4B98-8184-52E34242871C}" type="presOf" srcId="{BD5AB6BD-127D-41E3-AC20-0E7C1FA1BFEA}" destId="{AE4C5BEA-82A7-48CE-B9D4-7DD780ED7539}" srcOrd="0" destOrd="0" presId="urn:microsoft.com/office/officeart/2005/8/layout/equation2"/>
    <dgm:cxn modelId="{778F026C-8D37-4BD1-B037-72A58A3EB478}" type="presOf" srcId="{77FBBB4F-80D4-4A2D-97E9-9B9476E4216A}" destId="{D26D92F0-F501-494A-B4C2-F751D96111C8}" srcOrd="0" destOrd="0" presId="urn:microsoft.com/office/officeart/2005/8/layout/equation2"/>
    <dgm:cxn modelId="{BC3DC68A-3048-45AE-88EC-B593606802B9}" type="presOf" srcId="{DB644027-4CE5-4B0E-B082-91AAA4DEBBB7}" destId="{48910E6B-75EA-4FE8-A2A0-3E6FAF7A64BB}" srcOrd="1"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A9EF5580-45D3-4F22-99CA-91F82202025F}" srcId="{77FBBB4F-80D4-4A2D-97E9-9B9476E4216A}" destId="{BD5AB6BD-127D-41E3-AC20-0E7C1FA1BFEA}" srcOrd="2" destOrd="0" parTransId="{8BDFEA2C-C0EF-446C-B7E5-90175ABAD6F3}" sibTransId="{DB644027-4CE5-4B0E-B082-91AAA4DEBBB7}"/>
    <dgm:cxn modelId="{6FF86D6E-3F96-4EE7-ACF5-3D6AEBA20BFC}" type="presOf" srcId="{DB644027-4CE5-4B0E-B082-91AAA4DEBBB7}" destId="{7A65E0F4-56E9-46A3-82AE-7556C6743D12}" srcOrd="0" destOrd="0" presId="urn:microsoft.com/office/officeart/2005/8/layout/equation2"/>
    <dgm:cxn modelId="{2467BFAB-5220-4BE2-9F8E-1987009B0665}" type="presOf" srcId="{0A95EF4B-25CF-4D2B-B607-1E6AF837372E}" destId="{724AE816-CB71-4E00-8654-FB2B68F8E039}" srcOrd="0" destOrd="0" presId="urn:microsoft.com/office/officeart/2005/8/layout/equation2"/>
    <dgm:cxn modelId="{48B2299C-2749-45F0-97A6-CEB6D14F350E}" type="presParOf" srcId="{D26D92F0-F501-494A-B4C2-F751D96111C8}" destId="{6AE38258-4C7F-4A25-B013-AFFE3BF09D48}" srcOrd="0" destOrd="0" presId="urn:microsoft.com/office/officeart/2005/8/layout/equation2"/>
    <dgm:cxn modelId="{D6E8EFA2-5931-4F45-BEFA-4264C175648D}" type="presParOf" srcId="{6AE38258-4C7F-4A25-B013-AFFE3BF09D48}" destId="{724AE816-CB71-4E00-8654-FB2B68F8E039}" srcOrd="0" destOrd="0" presId="urn:microsoft.com/office/officeart/2005/8/layout/equation2"/>
    <dgm:cxn modelId="{3B4A7B83-542D-4D65-92A6-8EE9943C9D7E}" type="presParOf" srcId="{6AE38258-4C7F-4A25-B013-AFFE3BF09D48}" destId="{F70BABD4-EF50-4670-A81F-7086366AC246}" srcOrd="1" destOrd="0" presId="urn:microsoft.com/office/officeart/2005/8/layout/equation2"/>
    <dgm:cxn modelId="{1146960D-5C65-4F34-8885-23C1EE25B9E9}" type="presParOf" srcId="{6AE38258-4C7F-4A25-B013-AFFE3BF09D48}" destId="{B852DC1C-1A6E-4366-880F-CCF3E56077AE}" srcOrd="2" destOrd="0" presId="urn:microsoft.com/office/officeart/2005/8/layout/equation2"/>
    <dgm:cxn modelId="{13E378A3-DA69-4FEF-989D-DB47F94FCC48}" type="presParOf" srcId="{6AE38258-4C7F-4A25-B013-AFFE3BF09D48}" destId="{8F5DD99C-8C29-4C8A-BD8F-DF8D1FF567DF}" srcOrd="3" destOrd="0" presId="urn:microsoft.com/office/officeart/2005/8/layout/equation2"/>
    <dgm:cxn modelId="{A4954D71-2091-416A-862A-2E09EFF8F3FE}" type="presParOf" srcId="{6AE38258-4C7F-4A25-B013-AFFE3BF09D48}" destId="{76A4071D-ACF7-4C1B-9440-864E57BEC8AD}" srcOrd="4" destOrd="0" presId="urn:microsoft.com/office/officeart/2005/8/layout/equation2"/>
    <dgm:cxn modelId="{AD5F1C76-E44D-4E0D-A964-CE75322475E7}" type="presParOf" srcId="{6AE38258-4C7F-4A25-B013-AFFE3BF09D48}" destId="{68224DD1-A533-4B3D-BE3D-DEE5793D0DE9}" srcOrd="5" destOrd="0" presId="urn:microsoft.com/office/officeart/2005/8/layout/equation2"/>
    <dgm:cxn modelId="{2AC85EE0-CD31-4AA1-829E-8EABF3DD5FBB}" type="presParOf" srcId="{6AE38258-4C7F-4A25-B013-AFFE3BF09D48}" destId="{A8C7A77B-1EE4-46F7-82CF-60310FE76B85}" srcOrd="6" destOrd="0" presId="urn:microsoft.com/office/officeart/2005/8/layout/equation2"/>
    <dgm:cxn modelId="{854842FE-3FA8-476D-95A5-12789DE68FE7}" type="presParOf" srcId="{6AE38258-4C7F-4A25-B013-AFFE3BF09D48}" destId="{E6F53616-44B5-4BCB-82E8-4D301EC1308E}" srcOrd="7" destOrd="0" presId="urn:microsoft.com/office/officeart/2005/8/layout/equation2"/>
    <dgm:cxn modelId="{FB9D923E-804C-4386-836A-EC499F2B654F}" type="presParOf" srcId="{6AE38258-4C7F-4A25-B013-AFFE3BF09D48}" destId="{AE4C5BEA-82A7-48CE-B9D4-7DD780ED7539}" srcOrd="8" destOrd="0" presId="urn:microsoft.com/office/officeart/2005/8/layout/equation2"/>
    <dgm:cxn modelId="{238B9871-14A1-433D-B1F8-FF25A6728FE4}" type="presParOf" srcId="{D26D92F0-F501-494A-B4C2-F751D96111C8}" destId="{7A65E0F4-56E9-46A3-82AE-7556C6743D12}" srcOrd="1" destOrd="0" presId="urn:microsoft.com/office/officeart/2005/8/layout/equation2"/>
    <dgm:cxn modelId="{3EEBFB2A-3816-466E-96AA-8532EF8B4E80}" type="presParOf" srcId="{7A65E0F4-56E9-46A3-82AE-7556C6743D12}" destId="{48910E6B-75EA-4FE8-A2A0-3E6FAF7A64BB}" srcOrd="0" destOrd="0" presId="urn:microsoft.com/office/officeart/2005/8/layout/equation2"/>
    <dgm:cxn modelId="{CE6956D0-91E4-440C-8E46-A2DA937A10DB}"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5554A10A-5CCD-421F-A0DA-BD44A6A6D198}" type="presOf" srcId="{E671EDF2-8E9C-49B3-A05D-F5983D4B2951}" destId="{76A4071D-ACF7-4C1B-9440-864E57BEC8AD}"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204A34A3-9635-4D04-8FDB-CEB6C4893E8E}" srcId="{77FBBB4F-80D4-4A2D-97E9-9B9476E4216A}" destId="{1B16CE8D-E150-45AA-B513-983236A6C605}" srcOrd="3" destOrd="0" parTransId="{692F4628-CA79-4743-83C2-76049A3EBB9A}" sibTransId="{1BF71F80-020D-460C-A9C4-0E11CBCEDB80}"/>
    <dgm:cxn modelId="{0BB3DB08-5886-47ED-9986-7C46C14C9F94}" type="presOf" srcId="{DB644027-4CE5-4B0E-B082-91AAA4DEBBB7}" destId="{48910E6B-75EA-4FE8-A2A0-3E6FAF7A64BB}" srcOrd="1" destOrd="0" presId="urn:microsoft.com/office/officeart/2005/8/layout/equation2"/>
    <dgm:cxn modelId="{7B48FB58-E641-46A1-A4B7-1932C5868292}" type="presOf" srcId="{E9E9ED11-0A13-4F93-99BF-92877C9A684B}" destId="{A8C7A77B-1EE4-46F7-82CF-60310FE76B85}" srcOrd="0" destOrd="0" presId="urn:microsoft.com/office/officeart/2005/8/layout/equation2"/>
    <dgm:cxn modelId="{8029DE35-7A4A-4260-8215-04F4790FD337}" type="presOf" srcId="{1B16CE8D-E150-45AA-B513-983236A6C605}" destId="{37D879F5-77AF-453A-9B93-5AF4A0087ADA}" srcOrd="0"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2264AD27-76B1-4F4B-BB44-1FF9C24EE7F9}" type="presOf" srcId="{BD5AB6BD-127D-41E3-AC20-0E7C1FA1BFEA}" destId="{AE4C5BEA-82A7-48CE-B9D4-7DD780ED7539}" srcOrd="0" destOrd="0" presId="urn:microsoft.com/office/officeart/2005/8/layout/equation2"/>
    <dgm:cxn modelId="{AB2B3462-5F5A-4A2E-A698-5FF6C547E20D}" type="presOf" srcId="{DB644027-4CE5-4B0E-B082-91AAA4DEBBB7}" destId="{7A65E0F4-56E9-46A3-82AE-7556C6743D12}" srcOrd="0" destOrd="0" presId="urn:microsoft.com/office/officeart/2005/8/layout/equation2"/>
    <dgm:cxn modelId="{A9EF5580-45D3-4F22-99CA-91F82202025F}" srcId="{77FBBB4F-80D4-4A2D-97E9-9B9476E4216A}" destId="{BD5AB6BD-127D-41E3-AC20-0E7C1FA1BFEA}" srcOrd="2" destOrd="0" parTransId="{8BDFEA2C-C0EF-446C-B7E5-90175ABAD6F3}" sibTransId="{DB644027-4CE5-4B0E-B082-91AAA4DEBBB7}"/>
    <dgm:cxn modelId="{696F34A6-2BA4-4098-BEAF-796E32AC56E5}" type="presOf" srcId="{0A95EF4B-25CF-4D2B-B607-1E6AF837372E}" destId="{724AE816-CB71-4E00-8654-FB2B68F8E039}" srcOrd="0" destOrd="0" presId="urn:microsoft.com/office/officeart/2005/8/layout/equation2"/>
    <dgm:cxn modelId="{D1EAA24E-357A-4DBD-9A05-7D250F0E404B}" type="presOf" srcId="{77FBBB4F-80D4-4A2D-97E9-9B9476E4216A}" destId="{D26D92F0-F501-494A-B4C2-F751D96111C8}" srcOrd="0" destOrd="0" presId="urn:microsoft.com/office/officeart/2005/8/layout/equation2"/>
    <dgm:cxn modelId="{131AF610-4614-4DAF-8F71-BBFEBFBEF2CB}" type="presOf" srcId="{527F1DF9-3AB2-4310-929E-C31CA01C52F3}" destId="{B852DC1C-1A6E-4366-880F-CCF3E56077AE}" srcOrd="0" destOrd="0" presId="urn:microsoft.com/office/officeart/2005/8/layout/equation2"/>
    <dgm:cxn modelId="{718845AD-75A1-4787-A801-BCDCCAA735CF}" type="presParOf" srcId="{D26D92F0-F501-494A-B4C2-F751D96111C8}" destId="{6AE38258-4C7F-4A25-B013-AFFE3BF09D48}" srcOrd="0" destOrd="0" presId="urn:microsoft.com/office/officeart/2005/8/layout/equation2"/>
    <dgm:cxn modelId="{6FEE97E9-F92B-4A51-9872-33EE18CAF621}" type="presParOf" srcId="{6AE38258-4C7F-4A25-B013-AFFE3BF09D48}" destId="{724AE816-CB71-4E00-8654-FB2B68F8E039}" srcOrd="0" destOrd="0" presId="urn:microsoft.com/office/officeart/2005/8/layout/equation2"/>
    <dgm:cxn modelId="{1D14D2F3-6A80-4AB0-83F6-ED66503B8D70}" type="presParOf" srcId="{6AE38258-4C7F-4A25-B013-AFFE3BF09D48}" destId="{F70BABD4-EF50-4670-A81F-7086366AC246}" srcOrd="1" destOrd="0" presId="urn:microsoft.com/office/officeart/2005/8/layout/equation2"/>
    <dgm:cxn modelId="{BC02C81B-0B90-45CA-931E-6BA188654DB4}" type="presParOf" srcId="{6AE38258-4C7F-4A25-B013-AFFE3BF09D48}" destId="{B852DC1C-1A6E-4366-880F-CCF3E56077AE}" srcOrd="2" destOrd="0" presId="urn:microsoft.com/office/officeart/2005/8/layout/equation2"/>
    <dgm:cxn modelId="{472AD7DF-2495-4B43-A594-63D09F83821C}" type="presParOf" srcId="{6AE38258-4C7F-4A25-B013-AFFE3BF09D48}" destId="{8F5DD99C-8C29-4C8A-BD8F-DF8D1FF567DF}" srcOrd="3" destOrd="0" presId="urn:microsoft.com/office/officeart/2005/8/layout/equation2"/>
    <dgm:cxn modelId="{40B889FB-07B0-4FBE-8891-3941C355143F}" type="presParOf" srcId="{6AE38258-4C7F-4A25-B013-AFFE3BF09D48}" destId="{76A4071D-ACF7-4C1B-9440-864E57BEC8AD}" srcOrd="4" destOrd="0" presId="urn:microsoft.com/office/officeart/2005/8/layout/equation2"/>
    <dgm:cxn modelId="{1F12508E-64B0-44EB-885B-1AB7488A2E4F}" type="presParOf" srcId="{6AE38258-4C7F-4A25-B013-AFFE3BF09D48}" destId="{68224DD1-A533-4B3D-BE3D-DEE5793D0DE9}" srcOrd="5" destOrd="0" presId="urn:microsoft.com/office/officeart/2005/8/layout/equation2"/>
    <dgm:cxn modelId="{671BE6CA-B953-45A4-896C-02BDD4CA932D}" type="presParOf" srcId="{6AE38258-4C7F-4A25-B013-AFFE3BF09D48}" destId="{A8C7A77B-1EE4-46F7-82CF-60310FE76B85}" srcOrd="6" destOrd="0" presId="urn:microsoft.com/office/officeart/2005/8/layout/equation2"/>
    <dgm:cxn modelId="{01F4ECB8-9A53-41B1-A645-214EE47FDBB8}" type="presParOf" srcId="{6AE38258-4C7F-4A25-B013-AFFE3BF09D48}" destId="{E6F53616-44B5-4BCB-82E8-4D301EC1308E}" srcOrd="7" destOrd="0" presId="urn:microsoft.com/office/officeart/2005/8/layout/equation2"/>
    <dgm:cxn modelId="{BD2D6E6A-1E7B-4755-90AA-27BAB75A1F3F}" type="presParOf" srcId="{6AE38258-4C7F-4A25-B013-AFFE3BF09D48}" destId="{AE4C5BEA-82A7-48CE-B9D4-7DD780ED7539}" srcOrd="8" destOrd="0" presId="urn:microsoft.com/office/officeart/2005/8/layout/equation2"/>
    <dgm:cxn modelId="{303BF1F3-6195-4911-990C-948B2200A6FF}" type="presParOf" srcId="{D26D92F0-F501-494A-B4C2-F751D96111C8}" destId="{7A65E0F4-56E9-46A3-82AE-7556C6743D12}" srcOrd="1" destOrd="0" presId="urn:microsoft.com/office/officeart/2005/8/layout/equation2"/>
    <dgm:cxn modelId="{BDFC845A-47CF-4616-A3A4-7B4C7F5AD180}" type="presParOf" srcId="{7A65E0F4-56E9-46A3-82AE-7556C6743D12}" destId="{48910E6B-75EA-4FE8-A2A0-3E6FAF7A64BB}" srcOrd="0" destOrd="0" presId="urn:microsoft.com/office/officeart/2005/8/layout/equation2"/>
    <dgm:cxn modelId="{A81D2EB4-F0A3-4B69-8A54-AF225C03AD30}"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7CBFE95D-683B-4601-9956-9C0B1D37FC85}" type="presOf" srcId="{E9E9ED11-0A13-4F93-99BF-92877C9A684B}" destId="{A8C7A77B-1EE4-46F7-82CF-60310FE76B85}" srcOrd="0" destOrd="0" presId="urn:microsoft.com/office/officeart/2005/8/layout/equation2"/>
    <dgm:cxn modelId="{FC938342-1ECD-4CE3-BB2E-C510A7BEA523}" type="presOf" srcId="{77FBBB4F-80D4-4A2D-97E9-9B9476E4216A}" destId="{D26D92F0-F501-494A-B4C2-F751D96111C8}" srcOrd="0" destOrd="0" presId="urn:microsoft.com/office/officeart/2005/8/layout/equation2"/>
    <dgm:cxn modelId="{88C54412-A78B-46C2-A6FD-8D52E28E5AC6}" type="presOf" srcId="{BD5AB6BD-127D-41E3-AC20-0E7C1FA1BFEA}" destId="{AE4C5BEA-82A7-48CE-B9D4-7DD780ED7539}" srcOrd="0"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204A34A3-9635-4D04-8FDB-CEB6C4893E8E}" srcId="{77FBBB4F-80D4-4A2D-97E9-9B9476E4216A}" destId="{1B16CE8D-E150-45AA-B513-983236A6C605}" srcOrd="3" destOrd="0" parTransId="{692F4628-CA79-4743-83C2-76049A3EBB9A}" sibTransId="{1BF71F80-020D-460C-A9C4-0E11CBCEDB80}"/>
    <dgm:cxn modelId="{207542C4-6805-42E5-9B64-DAB02914250B}" type="presOf" srcId="{527F1DF9-3AB2-4310-929E-C31CA01C52F3}" destId="{B852DC1C-1A6E-4366-880F-CCF3E56077AE}" srcOrd="0" destOrd="0" presId="urn:microsoft.com/office/officeart/2005/8/layout/equation2"/>
    <dgm:cxn modelId="{5B217CDC-422B-4AF0-BEDD-F34CE5E599DD}" type="presOf" srcId="{DB644027-4CE5-4B0E-B082-91AAA4DEBBB7}" destId="{7A65E0F4-56E9-46A3-82AE-7556C6743D12}" srcOrd="0" destOrd="0" presId="urn:microsoft.com/office/officeart/2005/8/layout/equation2"/>
    <dgm:cxn modelId="{35766185-391E-48CF-9DDA-D65A53716395}" type="presOf" srcId="{1B16CE8D-E150-45AA-B513-983236A6C605}" destId="{37D879F5-77AF-453A-9B93-5AF4A0087ADA}" srcOrd="0" destOrd="0" presId="urn:microsoft.com/office/officeart/2005/8/layout/equation2"/>
    <dgm:cxn modelId="{92600DC3-02F4-49CF-B6BE-40082B322938}" type="presOf" srcId="{DB644027-4CE5-4B0E-B082-91AAA4DEBBB7}" destId="{48910E6B-75EA-4FE8-A2A0-3E6FAF7A64BB}" srcOrd="1"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A9EF5580-45D3-4F22-99CA-91F82202025F}" srcId="{77FBBB4F-80D4-4A2D-97E9-9B9476E4216A}" destId="{BD5AB6BD-127D-41E3-AC20-0E7C1FA1BFEA}" srcOrd="2" destOrd="0" parTransId="{8BDFEA2C-C0EF-446C-B7E5-90175ABAD6F3}" sibTransId="{DB644027-4CE5-4B0E-B082-91AAA4DEBBB7}"/>
    <dgm:cxn modelId="{9DDB4757-C575-4AC6-BB7C-2A818DE3E4E6}" type="presOf" srcId="{E671EDF2-8E9C-49B3-A05D-F5983D4B2951}" destId="{76A4071D-ACF7-4C1B-9440-864E57BEC8AD}" srcOrd="0" destOrd="0" presId="urn:microsoft.com/office/officeart/2005/8/layout/equation2"/>
    <dgm:cxn modelId="{5BBFB645-E33C-45A0-A9E4-E176C9DD6E48}" type="presOf" srcId="{0A95EF4B-25CF-4D2B-B607-1E6AF837372E}" destId="{724AE816-CB71-4E00-8654-FB2B68F8E039}" srcOrd="0" destOrd="0" presId="urn:microsoft.com/office/officeart/2005/8/layout/equation2"/>
    <dgm:cxn modelId="{BEE2AB30-B71D-4527-B6FF-BCFCF68E2CD9}" type="presParOf" srcId="{D26D92F0-F501-494A-B4C2-F751D96111C8}" destId="{6AE38258-4C7F-4A25-B013-AFFE3BF09D48}" srcOrd="0" destOrd="0" presId="urn:microsoft.com/office/officeart/2005/8/layout/equation2"/>
    <dgm:cxn modelId="{95C07440-2671-43DF-A2E6-F706231EDE74}" type="presParOf" srcId="{6AE38258-4C7F-4A25-B013-AFFE3BF09D48}" destId="{724AE816-CB71-4E00-8654-FB2B68F8E039}" srcOrd="0" destOrd="0" presId="urn:microsoft.com/office/officeart/2005/8/layout/equation2"/>
    <dgm:cxn modelId="{3B7719CF-06A2-47B1-847F-7FB331925EEA}" type="presParOf" srcId="{6AE38258-4C7F-4A25-B013-AFFE3BF09D48}" destId="{F70BABD4-EF50-4670-A81F-7086366AC246}" srcOrd="1" destOrd="0" presId="urn:microsoft.com/office/officeart/2005/8/layout/equation2"/>
    <dgm:cxn modelId="{574DD80A-CAA8-4029-9A79-A027C084D6ED}" type="presParOf" srcId="{6AE38258-4C7F-4A25-B013-AFFE3BF09D48}" destId="{B852DC1C-1A6E-4366-880F-CCF3E56077AE}" srcOrd="2" destOrd="0" presId="urn:microsoft.com/office/officeart/2005/8/layout/equation2"/>
    <dgm:cxn modelId="{03C69478-5C2F-422B-BB67-E1C1B7231B78}" type="presParOf" srcId="{6AE38258-4C7F-4A25-B013-AFFE3BF09D48}" destId="{8F5DD99C-8C29-4C8A-BD8F-DF8D1FF567DF}" srcOrd="3" destOrd="0" presId="urn:microsoft.com/office/officeart/2005/8/layout/equation2"/>
    <dgm:cxn modelId="{FD45C572-F171-4DDF-B0B0-6A7F73AB6F71}" type="presParOf" srcId="{6AE38258-4C7F-4A25-B013-AFFE3BF09D48}" destId="{76A4071D-ACF7-4C1B-9440-864E57BEC8AD}" srcOrd="4" destOrd="0" presId="urn:microsoft.com/office/officeart/2005/8/layout/equation2"/>
    <dgm:cxn modelId="{F8423C97-1769-4283-8F53-23F47E3C6958}" type="presParOf" srcId="{6AE38258-4C7F-4A25-B013-AFFE3BF09D48}" destId="{68224DD1-A533-4B3D-BE3D-DEE5793D0DE9}" srcOrd="5" destOrd="0" presId="urn:microsoft.com/office/officeart/2005/8/layout/equation2"/>
    <dgm:cxn modelId="{A635E931-A943-43E4-A559-97E158A1981B}" type="presParOf" srcId="{6AE38258-4C7F-4A25-B013-AFFE3BF09D48}" destId="{A8C7A77B-1EE4-46F7-82CF-60310FE76B85}" srcOrd="6" destOrd="0" presId="urn:microsoft.com/office/officeart/2005/8/layout/equation2"/>
    <dgm:cxn modelId="{F52979D7-0805-44AE-A895-73814B43504D}" type="presParOf" srcId="{6AE38258-4C7F-4A25-B013-AFFE3BF09D48}" destId="{E6F53616-44B5-4BCB-82E8-4D301EC1308E}" srcOrd="7" destOrd="0" presId="urn:microsoft.com/office/officeart/2005/8/layout/equation2"/>
    <dgm:cxn modelId="{3B5447CB-0927-41BB-B647-B79CEA1D9AC3}" type="presParOf" srcId="{6AE38258-4C7F-4A25-B013-AFFE3BF09D48}" destId="{AE4C5BEA-82A7-48CE-B9D4-7DD780ED7539}" srcOrd="8" destOrd="0" presId="urn:microsoft.com/office/officeart/2005/8/layout/equation2"/>
    <dgm:cxn modelId="{32B42E11-1D8D-4B60-8250-24FBDC64A223}" type="presParOf" srcId="{D26D92F0-F501-494A-B4C2-F751D96111C8}" destId="{7A65E0F4-56E9-46A3-82AE-7556C6743D12}" srcOrd="1" destOrd="0" presId="urn:microsoft.com/office/officeart/2005/8/layout/equation2"/>
    <dgm:cxn modelId="{279B5EF2-098C-4DAF-9674-C502051FE138}" type="presParOf" srcId="{7A65E0F4-56E9-46A3-82AE-7556C6743D12}" destId="{48910E6B-75EA-4FE8-A2A0-3E6FAF7A64BB}" srcOrd="0" destOrd="0" presId="urn:microsoft.com/office/officeart/2005/8/layout/equation2"/>
    <dgm:cxn modelId="{711A2397-3198-4EC1-A9A5-4769E75FA6AF}"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ADC16758-4EF6-4B3E-BC8D-E7EF2DB1418C}" type="presOf" srcId="{E9E9ED11-0A13-4F93-99BF-92877C9A684B}" destId="{A8C7A77B-1EE4-46F7-82CF-60310FE76B85}" srcOrd="0" destOrd="0" presId="urn:microsoft.com/office/officeart/2005/8/layout/equation2"/>
    <dgm:cxn modelId="{81B7DB62-E781-4A00-8440-E48A400DB602}" type="presOf" srcId="{DB644027-4CE5-4B0E-B082-91AAA4DEBBB7}" destId="{7A65E0F4-56E9-46A3-82AE-7556C6743D12}" srcOrd="0"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204A34A3-9635-4D04-8FDB-CEB6C4893E8E}" srcId="{77FBBB4F-80D4-4A2D-97E9-9B9476E4216A}" destId="{1B16CE8D-E150-45AA-B513-983236A6C605}" srcOrd="3" destOrd="0" parTransId="{692F4628-CA79-4743-83C2-76049A3EBB9A}" sibTransId="{1BF71F80-020D-460C-A9C4-0E11CBCEDB80}"/>
    <dgm:cxn modelId="{AFA5E635-2969-4540-AE3F-F7AD0DA082BF}" type="presOf" srcId="{DB644027-4CE5-4B0E-B082-91AAA4DEBBB7}" destId="{48910E6B-75EA-4FE8-A2A0-3E6FAF7A64BB}" srcOrd="1" destOrd="0" presId="urn:microsoft.com/office/officeart/2005/8/layout/equation2"/>
    <dgm:cxn modelId="{CFBB8EB2-4DC6-4E1D-BB33-CA91379AD3F8}" type="presOf" srcId="{E671EDF2-8E9C-49B3-A05D-F5983D4B2951}" destId="{76A4071D-ACF7-4C1B-9440-864E57BEC8AD}" srcOrd="0" destOrd="0" presId="urn:microsoft.com/office/officeart/2005/8/layout/equation2"/>
    <dgm:cxn modelId="{F34ADB80-0EE8-4239-9501-7A6C75814E9D}" type="presOf" srcId="{77FBBB4F-80D4-4A2D-97E9-9B9476E4216A}" destId="{D26D92F0-F501-494A-B4C2-F751D96111C8}" srcOrd="0" destOrd="0" presId="urn:microsoft.com/office/officeart/2005/8/layout/equation2"/>
    <dgm:cxn modelId="{AB4C6606-4A67-47ED-8C1F-90BFF3155179}" type="presOf" srcId="{0A95EF4B-25CF-4D2B-B607-1E6AF837372E}" destId="{724AE816-CB71-4E00-8654-FB2B68F8E039}"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EAAE3293-FE82-411B-A1B6-EEEF3501334F}" type="presOf" srcId="{527F1DF9-3AB2-4310-929E-C31CA01C52F3}" destId="{B852DC1C-1A6E-4366-880F-CCF3E56077AE}" srcOrd="0" destOrd="0" presId="urn:microsoft.com/office/officeart/2005/8/layout/equation2"/>
    <dgm:cxn modelId="{A9EF5580-45D3-4F22-99CA-91F82202025F}" srcId="{77FBBB4F-80D4-4A2D-97E9-9B9476E4216A}" destId="{BD5AB6BD-127D-41E3-AC20-0E7C1FA1BFEA}" srcOrd="2" destOrd="0" parTransId="{8BDFEA2C-C0EF-446C-B7E5-90175ABAD6F3}" sibTransId="{DB644027-4CE5-4B0E-B082-91AAA4DEBBB7}"/>
    <dgm:cxn modelId="{D6133899-5944-493A-8121-D9CDB99D93EE}" type="presOf" srcId="{1B16CE8D-E150-45AA-B513-983236A6C605}" destId="{37D879F5-77AF-453A-9B93-5AF4A0087ADA}" srcOrd="0" destOrd="0" presId="urn:microsoft.com/office/officeart/2005/8/layout/equation2"/>
    <dgm:cxn modelId="{5DAFE4C4-BF8B-4A67-8DBE-4916D5EBDC33}" type="presOf" srcId="{BD5AB6BD-127D-41E3-AC20-0E7C1FA1BFEA}" destId="{AE4C5BEA-82A7-48CE-B9D4-7DD780ED7539}" srcOrd="0" destOrd="0" presId="urn:microsoft.com/office/officeart/2005/8/layout/equation2"/>
    <dgm:cxn modelId="{B0AD59D4-979C-4FBE-8BE6-CD870BEA851B}" type="presParOf" srcId="{D26D92F0-F501-494A-B4C2-F751D96111C8}" destId="{6AE38258-4C7F-4A25-B013-AFFE3BF09D48}" srcOrd="0" destOrd="0" presId="urn:microsoft.com/office/officeart/2005/8/layout/equation2"/>
    <dgm:cxn modelId="{A363C921-050E-4842-9B3B-524844953109}" type="presParOf" srcId="{6AE38258-4C7F-4A25-B013-AFFE3BF09D48}" destId="{724AE816-CB71-4E00-8654-FB2B68F8E039}" srcOrd="0" destOrd="0" presId="urn:microsoft.com/office/officeart/2005/8/layout/equation2"/>
    <dgm:cxn modelId="{74518144-3EC8-445A-BD87-A4A1407CF4E8}" type="presParOf" srcId="{6AE38258-4C7F-4A25-B013-AFFE3BF09D48}" destId="{F70BABD4-EF50-4670-A81F-7086366AC246}" srcOrd="1" destOrd="0" presId="urn:microsoft.com/office/officeart/2005/8/layout/equation2"/>
    <dgm:cxn modelId="{7A9C5FD8-9098-4313-B9BA-34416A28E8FE}" type="presParOf" srcId="{6AE38258-4C7F-4A25-B013-AFFE3BF09D48}" destId="{B852DC1C-1A6E-4366-880F-CCF3E56077AE}" srcOrd="2" destOrd="0" presId="urn:microsoft.com/office/officeart/2005/8/layout/equation2"/>
    <dgm:cxn modelId="{C2F5110F-73B8-4E8C-9B28-7FA4C15F41B7}" type="presParOf" srcId="{6AE38258-4C7F-4A25-B013-AFFE3BF09D48}" destId="{8F5DD99C-8C29-4C8A-BD8F-DF8D1FF567DF}" srcOrd="3" destOrd="0" presId="urn:microsoft.com/office/officeart/2005/8/layout/equation2"/>
    <dgm:cxn modelId="{2D743A35-77B3-42B6-AA43-6099D6531CD9}" type="presParOf" srcId="{6AE38258-4C7F-4A25-B013-AFFE3BF09D48}" destId="{76A4071D-ACF7-4C1B-9440-864E57BEC8AD}" srcOrd="4" destOrd="0" presId="urn:microsoft.com/office/officeart/2005/8/layout/equation2"/>
    <dgm:cxn modelId="{D72A2750-23CC-4BE5-BD1A-C6096EEA99BE}" type="presParOf" srcId="{6AE38258-4C7F-4A25-B013-AFFE3BF09D48}" destId="{68224DD1-A533-4B3D-BE3D-DEE5793D0DE9}" srcOrd="5" destOrd="0" presId="urn:microsoft.com/office/officeart/2005/8/layout/equation2"/>
    <dgm:cxn modelId="{5C74E3A1-A0DE-4882-9D6F-8B9D8588B312}" type="presParOf" srcId="{6AE38258-4C7F-4A25-B013-AFFE3BF09D48}" destId="{A8C7A77B-1EE4-46F7-82CF-60310FE76B85}" srcOrd="6" destOrd="0" presId="urn:microsoft.com/office/officeart/2005/8/layout/equation2"/>
    <dgm:cxn modelId="{13F4CDC7-6304-40C8-9FF1-89D26B896CFF}" type="presParOf" srcId="{6AE38258-4C7F-4A25-B013-AFFE3BF09D48}" destId="{E6F53616-44B5-4BCB-82E8-4D301EC1308E}" srcOrd="7" destOrd="0" presId="urn:microsoft.com/office/officeart/2005/8/layout/equation2"/>
    <dgm:cxn modelId="{80BF017F-0568-4A37-AF02-805CCD221F81}" type="presParOf" srcId="{6AE38258-4C7F-4A25-B013-AFFE3BF09D48}" destId="{AE4C5BEA-82A7-48CE-B9D4-7DD780ED7539}" srcOrd="8" destOrd="0" presId="urn:microsoft.com/office/officeart/2005/8/layout/equation2"/>
    <dgm:cxn modelId="{CCF7A684-992A-4901-B7F5-2A8A20AB491F}" type="presParOf" srcId="{D26D92F0-F501-494A-B4C2-F751D96111C8}" destId="{7A65E0F4-56E9-46A3-82AE-7556C6743D12}" srcOrd="1" destOrd="0" presId="urn:microsoft.com/office/officeart/2005/8/layout/equation2"/>
    <dgm:cxn modelId="{760BC0CA-A2D0-4D1B-9BA2-27B81D9AAEE9}" type="presParOf" srcId="{7A65E0F4-56E9-46A3-82AE-7556C6743D12}" destId="{48910E6B-75EA-4FE8-A2A0-3E6FAF7A64BB}" srcOrd="0" destOrd="0" presId="urn:microsoft.com/office/officeart/2005/8/layout/equation2"/>
    <dgm:cxn modelId="{041AD91E-0C79-4A8A-8B89-EFA85B49112A}"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2B76B427-D4E2-4E98-A59E-A90F7759AB86}" type="presOf" srcId="{BD5AB6BD-127D-41E3-AC20-0E7C1FA1BFEA}" destId="{AE4C5BEA-82A7-48CE-B9D4-7DD780ED7539}"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501A7097-7845-4F80-8C7E-C9AFF00151E8}" type="presOf" srcId="{0A95EF4B-25CF-4D2B-B607-1E6AF837372E}" destId="{724AE816-CB71-4E00-8654-FB2B68F8E039}" srcOrd="0" destOrd="0" presId="urn:microsoft.com/office/officeart/2005/8/layout/equation2"/>
    <dgm:cxn modelId="{204A34A3-9635-4D04-8FDB-CEB6C4893E8E}" srcId="{77FBBB4F-80D4-4A2D-97E9-9B9476E4216A}" destId="{1B16CE8D-E150-45AA-B513-983236A6C605}" srcOrd="3" destOrd="0" parTransId="{692F4628-CA79-4743-83C2-76049A3EBB9A}" sibTransId="{1BF71F80-020D-460C-A9C4-0E11CBCEDB80}"/>
    <dgm:cxn modelId="{E81BDCB3-A6A3-455F-A62A-381BD61AB3E3}" type="presOf" srcId="{E671EDF2-8E9C-49B3-A05D-F5983D4B2951}" destId="{76A4071D-ACF7-4C1B-9440-864E57BEC8AD}" srcOrd="0" destOrd="0" presId="urn:microsoft.com/office/officeart/2005/8/layout/equation2"/>
    <dgm:cxn modelId="{63D06F30-94FA-4028-849F-192E5A117932}" type="presOf" srcId="{DB644027-4CE5-4B0E-B082-91AAA4DEBBB7}" destId="{48910E6B-75EA-4FE8-A2A0-3E6FAF7A64BB}" srcOrd="1"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C104E2E6-B6A9-4780-BE8E-CE1B911EF678}" type="presOf" srcId="{527F1DF9-3AB2-4310-929E-C31CA01C52F3}" destId="{B852DC1C-1A6E-4366-880F-CCF3E56077AE}" srcOrd="0" destOrd="0" presId="urn:microsoft.com/office/officeart/2005/8/layout/equation2"/>
    <dgm:cxn modelId="{3D140A55-6743-4D5F-A64D-808910389432}" type="presOf" srcId="{77FBBB4F-80D4-4A2D-97E9-9B9476E4216A}" destId="{D26D92F0-F501-494A-B4C2-F751D96111C8}" srcOrd="0" destOrd="0" presId="urn:microsoft.com/office/officeart/2005/8/layout/equation2"/>
    <dgm:cxn modelId="{C129517E-DD84-4AC2-A8D8-5B99EADC51D6}" type="presOf" srcId="{E9E9ED11-0A13-4F93-99BF-92877C9A684B}" destId="{A8C7A77B-1EE4-46F7-82CF-60310FE76B85}" srcOrd="0" destOrd="0" presId="urn:microsoft.com/office/officeart/2005/8/layout/equation2"/>
    <dgm:cxn modelId="{A9EF5580-45D3-4F22-99CA-91F82202025F}" srcId="{77FBBB4F-80D4-4A2D-97E9-9B9476E4216A}" destId="{BD5AB6BD-127D-41E3-AC20-0E7C1FA1BFEA}" srcOrd="2" destOrd="0" parTransId="{8BDFEA2C-C0EF-446C-B7E5-90175ABAD6F3}" sibTransId="{DB644027-4CE5-4B0E-B082-91AAA4DEBBB7}"/>
    <dgm:cxn modelId="{698B5326-784A-4F17-892F-F72AF82E7821}" type="presOf" srcId="{DB644027-4CE5-4B0E-B082-91AAA4DEBBB7}" destId="{7A65E0F4-56E9-46A3-82AE-7556C6743D12}" srcOrd="0" destOrd="0" presId="urn:microsoft.com/office/officeart/2005/8/layout/equation2"/>
    <dgm:cxn modelId="{4ECA9687-A278-4E43-96F9-3968F0EA6D46}" type="presOf" srcId="{1B16CE8D-E150-45AA-B513-983236A6C605}" destId="{37D879F5-77AF-453A-9B93-5AF4A0087ADA}" srcOrd="0" destOrd="0" presId="urn:microsoft.com/office/officeart/2005/8/layout/equation2"/>
    <dgm:cxn modelId="{A62B6132-56A2-45F2-8248-739D1F7CE420}" type="presParOf" srcId="{D26D92F0-F501-494A-B4C2-F751D96111C8}" destId="{6AE38258-4C7F-4A25-B013-AFFE3BF09D48}" srcOrd="0" destOrd="0" presId="urn:microsoft.com/office/officeart/2005/8/layout/equation2"/>
    <dgm:cxn modelId="{4A59EB71-D1C8-4354-9106-E571ABD47221}" type="presParOf" srcId="{6AE38258-4C7F-4A25-B013-AFFE3BF09D48}" destId="{724AE816-CB71-4E00-8654-FB2B68F8E039}" srcOrd="0" destOrd="0" presId="urn:microsoft.com/office/officeart/2005/8/layout/equation2"/>
    <dgm:cxn modelId="{8C6A6C3F-960B-445A-82A0-D1BAA172B8C7}" type="presParOf" srcId="{6AE38258-4C7F-4A25-B013-AFFE3BF09D48}" destId="{F70BABD4-EF50-4670-A81F-7086366AC246}" srcOrd="1" destOrd="0" presId="urn:microsoft.com/office/officeart/2005/8/layout/equation2"/>
    <dgm:cxn modelId="{A8458F77-310C-4367-9D90-2D36B2D5CFCE}" type="presParOf" srcId="{6AE38258-4C7F-4A25-B013-AFFE3BF09D48}" destId="{B852DC1C-1A6E-4366-880F-CCF3E56077AE}" srcOrd="2" destOrd="0" presId="urn:microsoft.com/office/officeart/2005/8/layout/equation2"/>
    <dgm:cxn modelId="{1D654298-62A3-4E6C-9FFD-76366CDF1E62}" type="presParOf" srcId="{6AE38258-4C7F-4A25-B013-AFFE3BF09D48}" destId="{8F5DD99C-8C29-4C8A-BD8F-DF8D1FF567DF}" srcOrd="3" destOrd="0" presId="urn:microsoft.com/office/officeart/2005/8/layout/equation2"/>
    <dgm:cxn modelId="{10427A2B-2267-415E-931B-B1BAE24C24FC}" type="presParOf" srcId="{6AE38258-4C7F-4A25-B013-AFFE3BF09D48}" destId="{76A4071D-ACF7-4C1B-9440-864E57BEC8AD}" srcOrd="4" destOrd="0" presId="urn:microsoft.com/office/officeart/2005/8/layout/equation2"/>
    <dgm:cxn modelId="{4F37B47F-D5F3-4917-8C0C-C23F636C4B52}" type="presParOf" srcId="{6AE38258-4C7F-4A25-B013-AFFE3BF09D48}" destId="{68224DD1-A533-4B3D-BE3D-DEE5793D0DE9}" srcOrd="5" destOrd="0" presId="urn:microsoft.com/office/officeart/2005/8/layout/equation2"/>
    <dgm:cxn modelId="{6631CC3C-FF12-4CB4-94FE-FF30AEFDD4FA}" type="presParOf" srcId="{6AE38258-4C7F-4A25-B013-AFFE3BF09D48}" destId="{A8C7A77B-1EE4-46F7-82CF-60310FE76B85}" srcOrd="6" destOrd="0" presId="urn:microsoft.com/office/officeart/2005/8/layout/equation2"/>
    <dgm:cxn modelId="{11436148-7526-422C-B46F-BF3991E63744}" type="presParOf" srcId="{6AE38258-4C7F-4A25-B013-AFFE3BF09D48}" destId="{E6F53616-44B5-4BCB-82E8-4D301EC1308E}" srcOrd="7" destOrd="0" presId="urn:microsoft.com/office/officeart/2005/8/layout/equation2"/>
    <dgm:cxn modelId="{585B4EAB-C49F-4C78-9B91-7991998AC436}" type="presParOf" srcId="{6AE38258-4C7F-4A25-B013-AFFE3BF09D48}" destId="{AE4C5BEA-82A7-48CE-B9D4-7DD780ED7539}" srcOrd="8" destOrd="0" presId="urn:microsoft.com/office/officeart/2005/8/layout/equation2"/>
    <dgm:cxn modelId="{9B9E220A-CD9C-4F7B-AE13-930DD7ABA6D0}" type="presParOf" srcId="{D26D92F0-F501-494A-B4C2-F751D96111C8}" destId="{7A65E0F4-56E9-46A3-82AE-7556C6743D12}" srcOrd="1" destOrd="0" presId="urn:microsoft.com/office/officeart/2005/8/layout/equation2"/>
    <dgm:cxn modelId="{496AE23D-364E-47EC-B93B-21C19189AF0C}" type="presParOf" srcId="{7A65E0F4-56E9-46A3-82AE-7556C6743D12}" destId="{48910E6B-75EA-4FE8-A2A0-3E6FAF7A64BB}" srcOrd="0" destOrd="0" presId="urn:microsoft.com/office/officeart/2005/8/layout/equation2"/>
    <dgm:cxn modelId="{21616E50-3B0A-4525-B50E-D26AA0F8DD27}"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109E3248-F772-4041-83C3-6DD7F64D4E5B}" type="presOf" srcId="{E9E9ED11-0A13-4F93-99BF-92877C9A684B}" destId="{A8C7A77B-1EE4-46F7-82CF-60310FE76B85}" srcOrd="0" destOrd="0" presId="urn:microsoft.com/office/officeart/2005/8/layout/equation2"/>
    <dgm:cxn modelId="{3F760E3F-0013-4E82-9225-7CEBD9BAD60D}" type="presOf" srcId="{77FBBB4F-80D4-4A2D-97E9-9B9476E4216A}" destId="{D26D92F0-F501-494A-B4C2-F751D96111C8}" srcOrd="0" destOrd="0" presId="urn:microsoft.com/office/officeart/2005/8/layout/equation2"/>
    <dgm:cxn modelId="{7C4BD5E0-B5BD-45C7-90A4-47BD997D48E7}" type="presOf" srcId="{0A95EF4B-25CF-4D2B-B607-1E6AF837372E}" destId="{724AE816-CB71-4E00-8654-FB2B68F8E039}" srcOrd="0" destOrd="0" presId="urn:microsoft.com/office/officeart/2005/8/layout/equation2"/>
    <dgm:cxn modelId="{28FDE0C4-F71D-41DD-BDA5-A88D7AE88BBF}" type="presOf" srcId="{527F1DF9-3AB2-4310-929E-C31CA01C52F3}" destId="{B852DC1C-1A6E-4366-880F-CCF3E56077AE}" srcOrd="0"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204A34A3-9635-4D04-8FDB-CEB6C4893E8E}" srcId="{77FBBB4F-80D4-4A2D-97E9-9B9476E4216A}" destId="{1B16CE8D-E150-45AA-B513-983236A6C605}" srcOrd="3" destOrd="0" parTransId="{692F4628-CA79-4743-83C2-76049A3EBB9A}" sibTransId="{1BF71F80-020D-460C-A9C4-0E11CBCEDB80}"/>
    <dgm:cxn modelId="{CDCDD7C0-67CB-448B-A114-559184A09B81}" type="presOf" srcId="{1B16CE8D-E150-45AA-B513-983236A6C605}" destId="{37D879F5-77AF-453A-9B93-5AF4A0087ADA}" srcOrd="0" destOrd="0" presId="urn:microsoft.com/office/officeart/2005/8/layout/equation2"/>
    <dgm:cxn modelId="{EA6F9FAC-24EA-4ADD-99D4-55273FDE5A3E}" type="presOf" srcId="{DB644027-4CE5-4B0E-B082-91AAA4DEBBB7}" destId="{48910E6B-75EA-4FE8-A2A0-3E6FAF7A64BB}" srcOrd="1" destOrd="0" presId="urn:microsoft.com/office/officeart/2005/8/layout/equation2"/>
    <dgm:cxn modelId="{FDBE8A93-CF3A-47B2-803B-46615992B2FA}" type="presOf" srcId="{BD5AB6BD-127D-41E3-AC20-0E7C1FA1BFEA}" destId="{AE4C5BEA-82A7-48CE-B9D4-7DD780ED7539}" srcOrd="0" destOrd="0" presId="urn:microsoft.com/office/officeart/2005/8/layout/equation2"/>
    <dgm:cxn modelId="{D83ACBA6-E39F-43AF-A304-30E4ECF5B4B7}" type="presOf" srcId="{DB644027-4CE5-4B0E-B082-91AAA4DEBBB7}" destId="{7A65E0F4-56E9-46A3-82AE-7556C6743D12}"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A9EF5580-45D3-4F22-99CA-91F82202025F}" srcId="{77FBBB4F-80D4-4A2D-97E9-9B9476E4216A}" destId="{BD5AB6BD-127D-41E3-AC20-0E7C1FA1BFEA}" srcOrd="2" destOrd="0" parTransId="{8BDFEA2C-C0EF-446C-B7E5-90175ABAD6F3}" sibTransId="{DB644027-4CE5-4B0E-B082-91AAA4DEBBB7}"/>
    <dgm:cxn modelId="{E82E8E39-1370-487B-AEC1-E197D376F7BC}" type="presOf" srcId="{E671EDF2-8E9C-49B3-A05D-F5983D4B2951}" destId="{76A4071D-ACF7-4C1B-9440-864E57BEC8AD}" srcOrd="0" destOrd="0" presId="urn:microsoft.com/office/officeart/2005/8/layout/equation2"/>
    <dgm:cxn modelId="{169ABD32-205F-4EFF-8B3A-39E462784A7A}" type="presParOf" srcId="{D26D92F0-F501-494A-B4C2-F751D96111C8}" destId="{6AE38258-4C7F-4A25-B013-AFFE3BF09D48}" srcOrd="0" destOrd="0" presId="urn:microsoft.com/office/officeart/2005/8/layout/equation2"/>
    <dgm:cxn modelId="{13DB8A2A-2E19-4A10-AE2A-8743B9F281C8}" type="presParOf" srcId="{6AE38258-4C7F-4A25-B013-AFFE3BF09D48}" destId="{724AE816-CB71-4E00-8654-FB2B68F8E039}" srcOrd="0" destOrd="0" presId="urn:microsoft.com/office/officeart/2005/8/layout/equation2"/>
    <dgm:cxn modelId="{46FA8984-B126-4144-9190-B0CDC39FC604}" type="presParOf" srcId="{6AE38258-4C7F-4A25-B013-AFFE3BF09D48}" destId="{F70BABD4-EF50-4670-A81F-7086366AC246}" srcOrd="1" destOrd="0" presId="urn:microsoft.com/office/officeart/2005/8/layout/equation2"/>
    <dgm:cxn modelId="{0DA47FE2-C5E9-4D9C-96DC-CA64B9C544EF}" type="presParOf" srcId="{6AE38258-4C7F-4A25-B013-AFFE3BF09D48}" destId="{B852DC1C-1A6E-4366-880F-CCF3E56077AE}" srcOrd="2" destOrd="0" presId="urn:microsoft.com/office/officeart/2005/8/layout/equation2"/>
    <dgm:cxn modelId="{ACC1BA18-3B04-494D-A25D-561C3FA56697}" type="presParOf" srcId="{6AE38258-4C7F-4A25-B013-AFFE3BF09D48}" destId="{8F5DD99C-8C29-4C8A-BD8F-DF8D1FF567DF}" srcOrd="3" destOrd="0" presId="urn:microsoft.com/office/officeart/2005/8/layout/equation2"/>
    <dgm:cxn modelId="{B876F541-5093-4CE9-8D35-A94A1CA01E23}" type="presParOf" srcId="{6AE38258-4C7F-4A25-B013-AFFE3BF09D48}" destId="{76A4071D-ACF7-4C1B-9440-864E57BEC8AD}" srcOrd="4" destOrd="0" presId="urn:microsoft.com/office/officeart/2005/8/layout/equation2"/>
    <dgm:cxn modelId="{422D62AF-59BA-443F-9DC9-A20CA6C023A9}" type="presParOf" srcId="{6AE38258-4C7F-4A25-B013-AFFE3BF09D48}" destId="{68224DD1-A533-4B3D-BE3D-DEE5793D0DE9}" srcOrd="5" destOrd="0" presId="urn:microsoft.com/office/officeart/2005/8/layout/equation2"/>
    <dgm:cxn modelId="{4A149C6D-343F-41D6-89BB-AB7CA7E2DFEC}" type="presParOf" srcId="{6AE38258-4C7F-4A25-B013-AFFE3BF09D48}" destId="{A8C7A77B-1EE4-46F7-82CF-60310FE76B85}" srcOrd="6" destOrd="0" presId="urn:microsoft.com/office/officeart/2005/8/layout/equation2"/>
    <dgm:cxn modelId="{E25A0FB4-8130-417C-9536-18928D17F462}" type="presParOf" srcId="{6AE38258-4C7F-4A25-B013-AFFE3BF09D48}" destId="{E6F53616-44B5-4BCB-82E8-4D301EC1308E}" srcOrd="7" destOrd="0" presId="urn:microsoft.com/office/officeart/2005/8/layout/equation2"/>
    <dgm:cxn modelId="{D7D69182-55EE-4FB1-8899-771D0EE51261}" type="presParOf" srcId="{6AE38258-4C7F-4A25-B013-AFFE3BF09D48}" destId="{AE4C5BEA-82A7-48CE-B9D4-7DD780ED7539}" srcOrd="8" destOrd="0" presId="urn:microsoft.com/office/officeart/2005/8/layout/equation2"/>
    <dgm:cxn modelId="{64D0338A-426F-4C15-AB88-F5269A31199B}" type="presParOf" srcId="{D26D92F0-F501-494A-B4C2-F751D96111C8}" destId="{7A65E0F4-56E9-46A3-82AE-7556C6743D12}" srcOrd="1" destOrd="0" presId="urn:microsoft.com/office/officeart/2005/8/layout/equation2"/>
    <dgm:cxn modelId="{59CF5777-3792-4A43-89F1-574479703ECD}" type="presParOf" srcId="{7A65E0F4-56E9-46A3-82AE-7556C6743D12}" destId="{48910E6B-75EA-4FE8-A2A0-3E6FAF7A64BB}" srcOrd="0" destOrd="0" presId="urn:microsoft.com/office/officeart/2005/8/layout/equation2"/>
    <dgm:cxn modelId="{A51FD5BD-6770-4736-AF6F-D79DD14F6A0E}"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4520D1A1-2709-4AEE-8BA7-7454C78C0880}" type="presOf" srcId="{0A95EF4B-25CF-4D2B-B607-1E6AF837372E}" destId="{724AE816-CB71-4E00-8654-FB2B68F8E039}" srcOrd="0" destOrd="0" presId="urn:microsoft.com/office/officeart/2005/8/layout/equation2"/>
    <dgm:cxn modelId="{CA7514A4-95FC-4BB7-A663-4EBBE9E11743}" type="presOf" srcId="{1B16CE8D-E150-45AA-B513-983236A6C605}" destId="{37D879F5-77AF-453A-9B93-5AF4A0087ADA}" srcOrd="0" destOrd="0" presId="urn:microsoft.com/office/officeart/2005/8/layout/equation2"/>
    <dgm:cxn modelId="{AC481DD4-ABBF-446C-BAE0-B4F9976A5D84}" type="presOf" srcId="{BD5AB6BD-127D-41E3-AC20-0E7C1FA1BFEA}" destId="{AE4C5BEA-82A7-48CE-B9D4-7DD780ED7539}" srcOrd="0"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204A34A3-9635-4D04-8FDB-CEB6C4893E8E}" srcId="{77FBBB4F-80D4-4A2D-97E9-9B9476E4216A}" destId="{1B16CE8D-E150-45AA-B513-983236A6C605}" srcOrd="3" destOrd="0" parTransId="{692F4628-CA79-4743-83C2-76049A3EBB9A}" sibTransId="{1BF71F80-020D-460C-A9C4-0E11CBCEDB80}"/>
    <dgm:cxn modelId="{95376240-5FAA-425A-80CD-EC96DE08EAB7}" type="presOf" srcId="{E9E9ED11-0A13-4F93-99BF-92877C9A684B}" destId="{A8C7A77B-1EE4-46F7-82CF-60310FE76B85}" srcOrd="0" destOrd="0" presId="urn:microsoft.com/office/officeart/2005/8/layout/equation2"/>
    <dgm:cxn modelId="{2A7C03FD-1885-4445-A9D8-63971E5B60EA}" type="presOf" srcId="{527F1DF9-3AB2-4310-929E-C31CA01C52F3}" destId="{B852DC1C-1A6E-4366-880F-CCF3E56077AE}" srcOrd="0" destOrd="0" presId="urn:microsoft.com/office/officeart/2005/8/layout/equation2"/>
    <dgm:cxn modelId="{7E150665-9639-4423-AB93-A652A4BC3EAC}" type="presOf" srcId="{77FBBB4F-80D4-4A2D-97E9-9B9476E4216A}" destId="{D26D92F0-F501-494A-B4C2-F751D96111C8}" srcOrd="0" destOrd="0" presId="urn:microsoft.com/office/officeart/2005/8/layout/equation2"/>
    <dgm:cxn modelId="{0BCA51C7-DF4F-4FDD-9B63-F730627AFA2F}" type="presOf" srcId="{DB644027-4CE5-4B0E-B082-91AAA4DEBBB7}" destId="{7A65E0F4-56E9-46A3-82AE-7556C6743D12}"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4F025C97-E0FF-40CE-BCF9-7A08B40B8FDA}" type="presOf" srcId="{E671EDF2-8E9C-49B3-A05D-F5983D4B2951}" destId="{76A4071D-ACF7-4C1B-9440-864E57BEC8AD}" srcOrd="0" destOrd="0" presId="urn:microsoft.com/office/officeart/2005/8/layout/equation2"/>
    <dgm:cxn modelId="{A9EF5580-45D3-4F22-99CA-91F82202025F}" srcId="{77FBBB4F-80D4-4A2D-97E9-9B9476E4216A}" destId="{BD5AB6BD-127D-41E3-AC20-0E7C1FA1BFEA}" srcOrd="2" destOrd="0" parTransId="{8BDFEA2C-C0EF-446C-B7E5-90175ABAD6F3}" sibTransId="{DB644027-4CE5-4B0E-B082-91AAA4DEBBB7}"/>
    <dgm:cxn modelId="{BECE33BF-CAB3-4A9F-B8AA-2B132F41FB28}" type="presOf" srcId="{DB644027-4CE5-4B0E-B082-91AAA4DEBBB7}" destId="{48910E6B-75EA-4FE8-A2A0-3E6FAF7A64BB}" srcOrd="1" destOrd="0" presId="urn:microsoft.com/office/officeart/2005/8/layout/equation2"/>
    <dgm:cxn modelId="{484F611C-A3C4-435C-A852-481F96342AC2}" type="presParOf" srcId="{D26D92F0-F501-494A-B4C2-F751D96111C8}" destId="{6AE38258-4C7F-4A25-B013-AFFE3BF09D48}" srcOrd="0" destOrd="0" presId="urn:microsoft.com/office/officeart/2005/8/layout/equation2"/>
    <dgm:cxn modelId="{668DAB4F-5616-4515-903A-1A18782468B0}" type="presParOf" srcId="{6AE38258-4C7F-4A25-B013-AFFE3BF09D48}" destId="{724AE816-CB71-4E00-8654-FB2B68F8E039}" srcOrd="0" destOrd="0" presId="urn:microsoft.com/office/officeart/2005/8/layout/equation2"/>
    <dgm:cxn modelId="{ED66204F-79FA-4602-874E-1EA4E652BF19}" type="presParOf" srcId="{6AE38258-4C7F-4A25-B013-AFFE3BF09D48}" destId="{F70BABD4-EF50-4670-A81F-7086366AC246}" srcOrd="1" destOrd="0" presId="urn:microsoft.com/office/officeart/2005/8/layout/equation2"/>
    <dgm:cxn modelId="{00426CFB-C3E5-4508-ADE8-44BB2BDFAEB4}" type="presParOf" srcId="{6AE38258-4C7F-4A25-B013-AFFE3BF09D48}" destId="{B852DC1C-1A6E-4366-880F-CCF3E56077AE}" srcOrd="2" destOrd="0" presId="urn:microsoft.com/office/officeart/2005/8/layout/equation2"/>
    <dgm:cxn modelId="{9BD84B5F-77D0-440E-B4A8-3E98D062AAF7}" type="presParOf" srcId="{6AE38258-4C7F-4A25-B013-AFFE3BF09D48}" destId="{8F5DD99C-8C29-4C8A-BD8F-DF8D1FF567DF}" srcOrd="3" destOrd="0" presId="urn:microsoft.com/office/officeart/2005/8/layout/equation2"/>
    <dgm:cxn modelId="{87EBA9C9-CD89-4EFE-B83E-19B57DA10FC3}" type="presParOf" srcId="{6AE38258-4C7F-4A25-B013-AFFE3BF09D48}" destId="{76A4071D-ACF7-4C1B-9440-864E57BEC8AD}" srcOrd="4" destOrd="0" presId="urn:microsoft.com/office/officeart/2005/8/layout/equation2"/>
    <dgm:cxn modelId="{4687E3FB-FFD1-4876-9B93-8F0B5F820B5E}" type="presParOf" srcId="{6AE38258-4C7F-4A25-B013-AFFE3BF09D48}" destId="{68224DD1-A533-4B3D-BE3D-DEE5793D0DE9}" srcOrd="5" destOrd="0" presId="urn:microsoft.com/office/officeart/2005/8/layout/equation2"/>
    <dgm:cxn modelId="{72FD2F19-C489-4637-978D-CDDD6375D53E}" type="presParOf" srcId="{6AE38258-4C7F-4A25-B013-AFFE3BF09D48}" destId="{A8C7A77B-1EE4-46F7-82CF-60310FE76B85}" srcOrd="6" destOrd="0" presId="urn:microsoft.com/office/officeart/2005/8/layout/equation2"/>
    <dgm:cxn modelId="{3A51FEA4-000F-4514-AA6E-27FB00A61034}" type="presParOf" srcId="{6AE38258-4C7F-4A25-B013-AFFE3BF09D48}" destId="{E6F53616-44B5-4BCB-82E8-4D301EC1308E}" srcOrd="7" destOrd="0" presId="urn:microsoft.com/office/officeart/2005/8/layout/equation2"/>
    <dgm:cxn modelId="{A2476426-6591-4312-8DE4-F62F956E2E35}" type="presParOf" srcId="{6AE38258-4C7F-4A25-B013-AFFE3BF09D48}" destId="{AE4C5BEA-82A7-48CE-B9D4-7DD780ED7539}" srcOrd="8" destOrd="0" presId="urn:microsoft.com/office/officeart/2005/8/layout/equation2"/>
    <dgm:cxn modelId="{7CAC90BB-0585-4627-8527-C1BB9FA4366D}" type="presParOf" srcId="{D26D92F0-F501-494A-B4C2-F751D96111C8}" destId="{7A65E0F4-56E9-46A3-82AE-7556C6743D12}" srcOrd="1" destOrd="0" presId="urn:microsoft.com/office/officeart/2005/8/layout/equation2"/>
    <dgm:cxn modelId="{27AC2BC0-8FD9-4C15-88AB-A68239FA43EF}" type="presParOf" srcId="{7A65E0F4-56E9-46A3-82AE-7556C6743D12}" destId="{48910E6B-75EA-4FE8-A2A0-3E6FAF7A64BB}" srcOrd="0" destOrd="0" presId="urn:microsoft.com/office/officeart/2005/8/layout/equation2"/>
    <dgm:cxn modelId="{6FB057F4-9677-4E56-B3E6-238267303CB8}"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DC345583-B780-454F-B3C2-13AD6379FDDF}" type="presOf" srcId="{77FBBB4F-80D4-4A2D-97E9-9B9476E4216A}" destId="{D26D92F0-F501-494A-B4C2-F751D96111C8}" srcOrd="0" destOrd="0" presId="urn:microsoft.com/office/officeart/2005/8/layout/equation2"/>
    <dgm:cxn modelId="{D06048B1-5222-411D-BFFE-08A42EE39580}" type="presOf" srcId="{E671EDF2-8E9C-49B3-A05D-F5983D4B2951}" destId="{76A4071D-ACF7-4C1B-9440-864E57BEC8AD}" srcOrd="0" destOrd="0" presId="urn:microsoft.com/office/officeart/2005/8/layout/equation2"/>
    <dgm:cxn modelId="{8B90F3FB-C9EF-4B44-8517-D9AD69735D9B}" type="presOf" srcId="{527F1DF9-3AB2-4310-929E-C31CA01C52F3}" destId="{B852DC1C-1A6E-4366-880F-CCF3E56077AE}" srcOrd="0" destOrd="0" presId="urn:microsoft.com/office/officeart/2005/8/layout/equation2"/>
    <dgm:cxn modelId="{A237F03E-1112-49D5-85C1-FA2499F90B32}" type="presOf" srcId="{E9E9ED11-0A13-4F93-99BF-92877C9A684B}" destId="{A8C7A77B-1EE4-46F7-82CF-60310FE76B85}" srcOrd="0" destOrd="0" presId="urn:microsoft.com/office/officeart/2005/8/layout/equation2"/>
    <dgm:cxn modelId="{B4628DB5-5C3C-4204-A07D-012484FF7C99}" srcId="{77FBBB4F-80D4-4A2D-97E9-9B9476E4216A}" destId="{0A95EF4B-25CF-4D2B-B607-1E6AF837372E}" srcOrd="0" destOrd="0" parTransId="{38F8C052-FE37-481B-8DB5-778A4AEA25F3}" sibTransId="{527F1DF9-3AB2-4310-929E-C31CA01C52F3}"/>
    <dgm:cxn modelId="{204A34A3-9635-4D04-8FDB-CEB6C4893E8E}" srcId="{77FBBB4F-80D4-4A2D-97E9-9B9476E4216A}" destId="{1B16CE8D-E150-45AA-B513-983236A6C605}" srcOrd="3" destOrd="0" parTransId="{692F4628-CA79-4743-83C2-76049A3EBB9A}" sibTransId="{1BF71F80-020D-460C-A9C4-0E11CBCEDB80}"/>
    <dgm:cxn modelId="{A216347C-AAD1-4329-BCCF-6E4461DBF2EE}" type="presOf" srcId="{DB644027-4CE5-4B0E-B082-91AAA4DEBBB7}" destId="{7A65E0F4-56E9-46A3-82AE-7556C6743D12}" srcOrd="0" destOrd="0" presId="urn:microsoft.com/office/officeart/2005/8/layout/equation2"/>
    <dgm:cxn modelId="{A6CD257F-2B38-42CC-90FB-6BD4E9518CA1}" type="presOf" srcId="{DB644027-4CE5-4B0E-B082-91AAA4DEBBB7}" destId="{48910E6B-75EA-4FE8-A2A0-3E6FAF7A64BB}" srcOrd="1" destOrd="0" presId="urn:microsoft.com/office/officeart/2005/8/layout/equation2"/>
    <dgm:cxn modelId="{A385EB41-38F3-4EA3-AEA4-D5C0D4FC4ECE}" type="presOf" srcId="{1B16CE8D-E150-45AA-B513-983236A6C605}" destId="{37D879F5-77AF-453A-9B93-5AF4A0087ADA}" srcOrd="0" destOrd="0" presId="urn:microsoft.com/office/officeart/2005/8/layout/equation2"/>
    <dgm:cxn modelId="{AE5622C9-1B66-40C5-8C18-04CB70AEF904}" srcId="{77FBBB4F-80D4-4A2D-97E9-9B9476E4216A}" destId="{E671EDF2-8E9C-49B3-A05D-F5983D4B2951}" srcOrd="1" destOrd="0" parTransId="{6ECA616B-84D4-416D-B519-0BE23EB321F6}" sibTransId="{E9E9ED11-0A13-4F93-99BF-92877C9A684B}"/>
    <dgm:cxn modelId="{A9EF5580-45D3-4F22-99CA-91F82202025F}" srcId="{77FBBB4F-80D4-4A2D-97E9-9B9476E4216A}" destId="{BD5AB6BD-127D-41E3-AC20-0E7C1FA1BFEA}" srcOrd="2" destOrd="0" parTransId="{8BDFEA2C-C0EF-446C-B7E5-90175ABAD6F3}" sibTransId="{DB644027-4CE5-4B0E-B082-91AAA4DEBBB7}"/>
    <dgm:cxn modelId="{AB85CFAB-278B-4E24-9BFE-E7C99F6CDA1A}" type="presOf" srcId="{BD5AB6BD-127D-41E3-AC20-0E7C1FA1BFEA}" destId="{AE4C5BEA-82A7-48CE-B9D4-7DD780ED7539}" srcOrd="0" destOrd="0" presId="urn:microsoft.com/office/officeart/2005/8/layout/equation2"/>
    <dgm:cxn modelId="{1E7F0D3A-AF33-4024-9295-D6AE6DA4946D}" type="presOf" srcId="{0A95EF4B-25CF-4D2B-B607-1E6AF837372E}" destId="{724AE816-CB71-4E00-8654-FB2B68F8E039}" srcOrd="0" destOrd="0" presId="urn:microsoft.com/office/officeart/2005/8/layout/equation2"/>
    <dgm:cxn modelId="{67C7473D-5136-44BC-B063-149401FE5C19}" type="presParOf" srcId="{D26D92F0-F501-494A-B4C2-F751D96111C8}" destId="{6AE38258-4C7F-4A25-B013-AFFE3BF09D48}" srcOrd="0" destOrd="0" presId="urn:microsoft.com/office/officeart/2005/8/layout/equation2"/>
    <dgm:cxn modelId="{485FAAF5-B505-4F6B-9BA8-3A5AA5331BEA}" type="presParOf" srcId="{6AE38258-4C7F-4A25-B013-AFFE3BF09D48}" destId="{724AE816-CB71-4E00-8654-FB2B68F8E039}" srcOrd="0" destOrd="0" presId="urn:microsoft.com/office/officeart/2005/8/layout/equation2"/>
    <dgm:cxn modelId="{9C724E9A-0BF7-43D7-8131-9C2282C09EDA}" type="presParOf" srcId="{6AE38258-4C7F-4A25-B013-AFFE3BF09D48}" destId="{F70BABD4-EF50-4670-A81F-7086366AC246}" srcOrd="1" destOrd="0" presId="urn:microsoft.com/office/officeart/2005/8/layout/equation2"/>
    <dgm:cxn modelId="{E03C19A3-6C0A-4F37-A301-FFA107D4A469}" type="presParOf" srcId="{6AE38258-4C7F-4A25-B013-AFFE3BF09D48}" destId="{B852DC1C-1A6E-4366-880F-CCF3E56077AE}" srcOrd="2" destOrd="0" presId="urn:microsoft.com/office/officeart/2005/8/layout/equation2"/>
    <dgm:cxn modelId="{9B2F533A-AC62-41B0-8390-FAE5235146A5}" type="presParOf" srcId="{6AE38258-4C7F-4A25-B013-AFFE3BF09D48}" destId="{8F5DD99C-8C29-4C8A-BD8F-DF8D1FF567DF}" srcOrd="3" destOrd="0" presId="urn:microsoft.com/office/officeart/2005/8/layout/equation2"/>
    <dgm:cxn modelId="{CCEBA2E7-C56D-4D67-9BEA-1481A2095C44}" type="presParOf" srcId="{6AE38258-4C7F-4A25-B013-AFFE3BF09D48}" destId="{76A4071D-ACF7-4C1B-9440-864E57BEC8AD}" srcOrd="4" destOrd="0" presId="urn:microsoft.com/office/officeart/2005/8/layout/equation2"/>
    <dgm:cxn modelId="{F5A8ED35-F2F7-42EE-8A1B-7BE388C4315D}" type="presParOf" srcId="{6AE38258-4C7F-4A25-B013-AFFE3BF09D48}" destId="{68224DD1-A533-4B3D-BE3D-DEE5793D0DE9}" srcOrd="5" destOrd="0" presId="urn:microsoft.com/office/officeart/2005/8/layout/equation2"/>
    <dgm:cxn modelId="{22553EFA-0B8C-4495-8207-5923766B7DEF}" type="presParOf" srcId="{6AE38258-4C7F-4A25-B013-AFFE3BF09D48}" destId="{A8C7A77B-1EE4-46F7-82CF-60310FE76B85}" srcOrd="6" destOrd="0" presId="urn:microsoft.com/office/officeart/2005/8/layout/equation2"/>
    <dgm:cxn modelId="{85E9426D-3759-4989-A266-92283FC58EEE}" type="presParOf" srcId="{6AE38258-4C7F-4A25-B013-AFFE3BF09D48}" destId="{E6F53616-44B5-4BCB-82E8-4D301EC1308E}" srcOrd="7" destOrd="0" presId="urn:microsoft.com/office/officeart/2005/8/layout/equation2"/>
    <dgm:cxn modelId="{5172EAA7-6BEC-4409-A15F-006DD81436E4}" type="presParOf" srcId="{6AE38258-4C7F-4A25-B013-AFFE3BF09D48}" destId="{AE4C5BEA-82A7-48CE-B9D4-7DD780ED7539}" srcOrd="8" destOrd="0" presId="urn:microsoft.com/office/officeart/2005/8/layout/equation2"/>
    <dgm:cxn modelId="{1F4E28FB-BFEC-44EE-A689-89EAF1603C7E}" type="presParOf" srcId="{D26D92F0-F501-494A-B4C2-F751D96111C8}" destId="{7A65E0F4-56E9-46A3-82AE-7556C6743D12}" srcOrd="1" destOrd="0" presId="urn:microsoft.com/office/officeart/2005/8/layout/equation2"/>
    <dgm:cxn modelId="{9DCA23C5-F673-4BFC-B876-3B470927E214}" type="presParOf" srcId="{7A65E0F4-56E9-46A3-82AE-7556C6743D12}" destId="{48910E6B-75EA-4FE8-A2A0-3E6FAF7A64BB}" srcOrd="0" destOrd="0" presId="urn:microsoft.com/office/officeart/2005/8/layout/equation2"/>
    <dgm:cxn modelId="{E403208A-C313-4C89-93E3-57063319CC6C}"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E9A42E-7BE3-48DC-9F09-18C6F0677DF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D9898E6-E9F2-425F-98F9-147FAA843D6E}">
      <dgm:prSet phldrT="[Text]"/>
      <dgm:spPr/>
      <dgm:t>
        <a:bodyPr/>
        <a:lstStyle/>
        <a:p>
          <a:r>
            <a:rPr lang="en-US" b="1" dirty="0"/>
            <a:t>Text Generation</a:t>
          </a:r>
        </a:p>
      </dgm:t>
    </dgm:pt>
    <dgm:pt modelId="{0D231527-C910-4FBB-BAC9-E2EE8EDC378A}" type="parTrans" cxnId="{B016B1E8-E477-457A-B591-2875888EBC8C}">
      <dgm:prSet/>
      <dgm:spPr/>
      <dgm:t>
        <a:bodyPr/>
        <a:lstStyle/>
        <a:p>
          <a:endParaRPr lang="en-US"/>
        </a:p>
      </dgm:t>
    </dgm:pt>
    <dgm:pt modelId="{53175B4A-95A7-4BDD-9F6B-E5286631D2AB}" type="sibTrans" cxnId="{B016B1E8-E477-457A-B591-2875888EBC8C}">
      <dgm:prSet/>
      <dgm:spPr/>
      <dgm:t>
        <a:bodyPr/>
        <a:lstStyle/>
        <a:p>
          <a:endParaRPr lang="en-US"/>
        </a:p>
      </dgm:t>
    </dgm:pt>
    <dgm:pt modelId="{9EBEDDF5-D084-418A-892B-BFB38833EC52}">
      <dgm:prSet phldrT="[Text]"/>
      <dgm:spPr/>
      <dgm:t>
        <a:bodyPr/>
        <a:lstStyle/>
        <a:p>
          <a:r>
            <a:rPr lang="en-US" b="1" dirty="0"/>
            <a:t>Transcription</a:t>
          </a:r>
        </a:p>
      </dgm:t>
    </dgm:pt>
    <dgm:pt modelId="{B2BA1872-C93A-472A-BD00-B51977DC23C3}" type="parTrans" cxnId="{E35F585D-A105-4E9C-B5A9-89E9FECEA397}">
      <dgm:prSet/>
      <dgm:spPr/>
      <dgm:t>
        <a:bodyPr/>
        <a:lstStyle/>
        <a:p>
          <a:endParaRPr lang="en-US"/>
        </a:p>
      </dgm:t>
    </dgm:pt>
    <dgm:pt modelId="{5441A73D-C12D-47BB-B36E-5476A8BF3233}" type="sibTrans" cxnId="{E35F585D-A105-4E9C-B5A9-89E9FECEA397}">
      <dgm:prSet/>
      <dgm:spPr/>
      <dgm:t>
        <a:bodyPr/>
        <a:lstStyle/>
        <a:p>
          <a:endParaRPr lang="en-US"/>
        </a:p>
      </dgm:t>
    </dgm:pt>
    <dgm:pt modelId="{42083FF9-44DB-4402-A141-9929CAEC90C8}">
      <dgm:prSet phldrT="[Text]"/>
      <dgm:spPr>
        <a:solidFill>
          <a:schemeClr val="tx2">
            <a:lumMod val="40000"/>
            <a:lumOff val="60000"/>
          </a:schemeClr>
        </a:solidFill>
      </dgm:spPr>
      <dgm:t>
        <a:bodyPr/>
        <a:lstStyle/>
        <a:p>
          <a:r>
            <a:rPr lang="en-US" i="1" dirty="0">
              <a:solidFill>
                <a:schemeClr val="tx1"/>
              </a:solidFill>
            </a:rPr>
            <a:t>Constrained by Attention and Memory</a:t>
          </a:r>
          <a:endParaRPr lang="en-US" dirty="0"/>
        </a:p>
      </dgm:t>
    </dgm:pt>
    <dgm:pt modelId="{4321AAA0-AFB0-4581-8EC5-DA72CD3E9858}" type="parTrans" cxnId="{E879897D-009A-41CA-BF18-87720728C7E9}">
      <dgm:prSet/>
      <dgm:spPr/>
      <dgm:t>
        <a:bodyPr/>
        <a:lstStyle/>
        <a:p>
          <a:endParaRPr lang="en-US"/>
        </a:p>
      </dgm:t>
    </dgm:pt>
    <dgm:pt modelId="{6A343003-254D-408B-92AB-BDC9731BC954}" type="sibTrans" cxnId="{E879897D-009A-41CA-BF18-87720728C7E9}">
      <dgm:prSet/>
      <dgm:spPr/>
      <dgm:t>
        <a:bodyPr/>
        <a:lstStyle/>
        <a:p>
          <a:endParaRPr lang="en-US"/>
        </a:p>
      </dgm:t>
    </dgm:pt>
    <dgm:pt modelId="{69EE65EC-6FBF-4107-926C-2BDDC2B01F2E}">
      <dgm:prSet phldrT="[Text]"/>
      <dgm:spPr/>
      <dgm:t>
        <a:bodyPr/>
        <a:lstStyle/>
        <a:p>
          <a:r>
            <a:rPr lang="en-US" b="1" dirty="0"/>
            <a:t>Self Regulation</a:t>
          </a:r>
        </a:p>
      </dgm:t>
    </dgm:pt>
    <dgm:pt modelId="{25D593EA-C019-4F2C-B4BC-D95EAE7C58A7}" type="parTrans" cxnId="{4CA4117A-7BC8-4296-9375-5BFF6FE8D1D5}">
      <dgm:prSet/>
      <dgm:spPr/>
      <dgm:t>
        <a:bodyPr/>
        <a:lstStyle/>
        <a:p>
          <a:endParaRPr lang="en-US"/>
        </a:p>
      </dgm:t>
    </dgm:pt>
    <dgm:pt modelId="{C8DDD01C-FDD6-4794-817C-3AD135BA0399}" type="sibTrans" cxnId="{4CA4117A-7BC8-4296-9375-5BFF6FE8D1D5}">
      <dgm:prSet/>
      <dgm:spPr/>
      <dgm:t>
        <a:bodyPr/>
        <a:lstStyle/>
        <a:p>
          <a:endParaRPr lang="en-US"/>
        </a:p>
      </dgm:t>
    </dgm:pt>
    <dgm:pt modelId="{AA84129E-AE05-4510-B218-E4F94F43D8BA}" type="pres">
      <dgm:prSet presAssocID="{0DE9A42E-7BE3-48DC-9F09-18C6F0677DF3}" presName="compositeShape" presStyleCnt="0">
        <dgm:presLayoutVars>
          <dgm:chMax val="9"/>
          <dgm:dir/>
          <dgm:resizeHandles val="exact"/>
        </dgm:presLayoutVars>
      </dgm:prSet>
      <dgm:spPr/>
      <dgm:t>
        <a:bodyPr/>
        <a:lstStyle/>
        <a:p>
          <a:endParaRPr lang="en-US"/>
        </a:p>
      </dgm:t>
    </dgm:pt>
    <dgm:pt modelId="{B4DFF500-34AB-4560-882F-1CC2B9C1E0FA}" type="pres">
      <dgm:prSet presAssocID="{0DE9A42E-7BE3-48DC-9F09-18C6F0677DF3}" presName="triangle1" presStyleLbl="node1" presStyleIdx="0" presStyleCnt="4">
        <dgm:presLayoutVars>
          <dgm:bulletEnabled val="1"/>
        </dgm:presLayoutVars>
      </dgm:prSet>
      <dgm:spPr/>
      <dgm:t>
        <a:bodyPr/>
        <a:lstStyle/>
        <a:p>
          <a:endParaRPr lang="en-US"/>
        </a:p>
      </dgm:t>
    </dgm:pt>
    <dgm:pt modelId="{98FA42F0-85C4-4BC2-BAF6-05F04E1D6112}" type="pres">
      <dgm:prSet presAssocID="{0DE9A42E-7BE3-48DC-9F09-18C6F0677DF3}" presName="triangle2" presStyleLbl="node1" presStyleIdx="1" presStyleCnt="4">
        <dgm:presLayoutVars>
          <dgm:bulletEnabled val="1"/>
        </dgm:presLayoutVars>
      </dgm:prSet>
      <dgm:spPr/>
      <dgm:t>
        <a:bodyPr/>
        <a:lstStyle/>
        <a:p>
          <a:endParaRPr lang="en-US"/>
        </a:p>
      </dgm:t>
    </dgm:pt>
    <dgm:pt modelId="{DB32682D-7E80-4C83-B7AF-786C2CB6F664}" type="pres">
      <dgm:prSet presAssocID="{0DE9A42E-7BE3-48DC-9F09-18C6F0677DF3}" presName="triangle3" presStyleLbl="node1" presStyleIdx="2" presStyleCnt="4">
        <dgm:presLayoutVars>
          <dgm:bulletEnabled val="1"/>
        </dgm:presLayoutVars>
      </dgm:prSet>
      <dgm:spPr/>
      <dgm:t>
        <a:bodyPr/>
        <a:lstStyle/>
        <a:p>
          <a:endParaRPr lang="en-US"/>
        </a:p>
      </dgm:t>
    </dgm:pt>
    <dgm:pt modelId="{86D0570F-AAAF-46E9-B552-3C82CED7EDEF}" type="pres">
      <dgm:prSet presAssocID="{0DE9A42E-7BE3-48DC-9F09-18C6F0677DF3}" presName="triangle4" presStyleLbl="node1" presStyleIdx="3" presStyleCnt="4">
        <dgm:presLayoutVars>
          <dgm:bulletEnabled val="1"/>
        </dgm:presLayoutVars>
      </dgm:prSet>
      <dgm:spPr/>
      <dgm:t>
        <a:bodyPr/>
        <a:lstStyle/>
        <a:p>
          <a:endParaRPr lang="en-US"/>
        </a:p>
      </dgm:t>
    </dgm:pt>
  </dgm:ptLst>
  <dgm:cxnLst>
    <dgm:cxn modelId="{E879897D-009A-41CA-BF18-87720728C7E9}" srcId="{0DE9A42E-7BE3-48DC-9F09-18C6F0677DF3}" destId="{42083FF9-44DB-4402-A141-9929CAEC90C8}" srcOrd="2" destOrd="0" parTransId="{4321AAA0-AFB0-4581-8EC5-DA72CD3E9858}" sibTransId="{6A343003-254D-408B-92AB-BDC9731BC954}"/>
    <dgm:cxn modelId="{4CA4117A-7BC8-4296-9375-5BFF6FE8D1D5}" srcId="{0DE9A42E-7BE3-48DC-9F09-18C6F0677DF3}" destId="{69EE65EC-6FBF-4107-926C-2BDDC2B01F2E}" srcOrd="3" destOrd="0" parTransId="{25D593EA-C019-4F2C-B4BC-D95EAE7C58A7}" sibTransId="{C8DDD01C-FDD6-4794-817C-3AD135BA0399}"/>
    <dgm:cxn modelId="{E35F585D-A105-4E9C-B5A9-89E9FECEA397}" srcId="{0DE9A42E-7BE3-48DC-9F09-18C6F0677DF3}" destId="{9EBEDDF5-D084-418A-892B-BFB38833EC52}" srcOrd="1" destOrd="0" parTransId="{B2BA1872-C93A-472A-BD00-B51977DC23C3}" sibTransId="{5441A73D-C12D-47BB-B36E-5476A8BF3233}"/>
    <dgm:cxn modelId="{14CAF29D-4179-4E57-B1F2-6E7D3B8D0AA9}" type="presOf" srcId="{5D9898E6-E9F2-425F-98F9-147FAA843D6E}" destId="{B4DFF500-34AB-4560-882F-1CC2B9C1E0FA}" srcOrd="0" destOrd="0" presId="urn:microsoft.com/office/officeart/2005/8/layout/pyramid4"/>
    <dgm:cxn modelId="{19C01B4A-810A-4253-A46C-0A56EAEEC365}" type="presOf" srcId="{0DE9A42E-7BE3-48DC-9F09-18C6F0677DF3}" destId="{AA84129E-AE05-4510-B218-E4F94F43D8BA}" srcOrd="0" destOrd="0" presId="urn:microsoft.com/office/officeart/2005/8/layout/pyramid4"/>
    <dgm:cxn modelId="{1A60DC37-61AA-4B80-8E43-32FFDDCC8650}" type="presOf" srcId="{42083FF9-44DB-4402-A141-9929CAEC90C8}" destId="{DB32682D-7E80-4C83-B7AF-786C2CB6F664}" srcOrd="0" destOrd="0" presId="urn:microsoft.com/office/officeart/2005/8/layout/pyramid4"/>
    <dgm:cxn modelId="{6AD4C32A-198F-4287-BB24-3DF3AFCD147E}" type="presOf" srcId="{9EBEDDF5-D084-418A-892B-BFB38833EC52}" destId="{98FA42F0-85C4-4BC2-BAF6-05F04E1D6112}" srcOrd="0" destOrd="0" presId="urn:microsoft.com/office/officeart/2005/8/layout/pyramid4"/>
    <dgm:cxn modelId="{B016B1E8-E477-457A-B591-2875888EBC8C}" srcId="{0DE9A42E-7BE3-48DC-9F09-18C6F0677DF3}" destId="{5D9898E6-E9F2-425F-98F9-147FAA843D6E}" srcOrd="0" destOrd="0" parTransId="{0D231527-C910-4FBB-BAC9-E2EE8EDC378A}" sibTransId="{53175B4A-95A7-4BDD-9F6B-E5286631D2AB}"/>
    <dgm:cxn modelId="{20D814B0-875D-4F92-8B81-7C1BA22231E6}" type="presOf" srcId="{69EE65EC-6FBF-4107-926C-2BDDC2B01F2E}" destId="{86D0570F-AAAF-46E9-B552-3C82CED7EDEF}" srcOrd="0" destOrd="0" presId="urn:microsoft.com/office/officeart/2005/8/layout/pyramid4"/>
    <dgm:cxn modelId="{B8773BE4-0728-46A8-A1A5-193F73571C48}" type="presParOf" srcId="{AA84129E-AE05-4510-B218-E4F94F43D8BA}" destId="{B4DFF500-34AB-4560-882F-1CC2B9C1E0FA}" srcOrd="0" destOrd="0" presId="urn:microsoft.com/office/officeart/2005/8/layout/pyramid4"/>
    <dgm:cxn modelId="{9D3053CB-DD43-4058-B59F-4E43AACF934B}" type="presParOf" srcId="{AA84129E-AE05-4510-B218-E4F94F43D8BA}" destId="{98FA42F0-85C4-4BC2-BAF6-05F04E1D6112}" srcOrd="1" destOrd="0" presId="urn:microsoft.com/office/officeart/2005/8/layout/pyramid4"/>
    <dgm:cxn modelId="{F4868B2F-829A-4352-A2DC-8AB94E392815}" type="presParOf" srcId="{AA84129E-AE05-4510-B218-E4F94F43D8BA}" destId="{DB32682D-7E80-4C83-B7AF-786C2CB6F664}" srcOrd="2" destOrd="0" presId="urn:microsoft.com/office/officeart/2005/8/layout/pyramid4"/>
    <dgm:cxn modelId="{D22B52C5-E06A-4AA9-8FE7-A2205092FA2F}" type="presParOf" srcId="{AA84129E-AE05-4510-B218-E4F94F43D8BA}" destId="{86D0570F-AAAF-46E9-B552-3C82CED7EDE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FBBB4F-80D4-4A2D-97E9-9B9476E4216A}" type="doc">
      <dgm:prSet loTypeId="urn:microsoft.com/office/officeart/2005/8/layout/equation2" loCatId="process" qsTypeId="urn:microsoft.com/office/officeart/2005/8/quickstyle/simple1" qsCatId="simple" csTypeId="urn:microsoft.com/office/officeart/2005/8/colors/accent1_2" csCatId="accent1" phldr="1"/>
      <dgm:spPr/>
    </dgm:pt>
    <dgm:pt modelId="{0A95EF4B-25CF-4D2B-B607-1E6AF837372E}">
      <dgm:prSet phldrT="[Text]" custT="1"/>
      <dgm:spPr/>
      <dgm:t>
        <a:bodyPr/>
        <a:lstStyle/>
        <a:p>
          <a:r>
            <a:rPr lang="en-US" sz="1600" dirty="0"/>
            <a:t>Assessment</a:t>
          </a:r>
        </a:p>
      </dgm:t>
    </dgm:pt>
    <dgm:pt modelId="{38F8C052-FE37-481B-8DB5-778A4AEA25F3}" type="parTrans" cxnId="{B4628DB5-5C3C-4204-A07D-012484FF7C99}">
      <dgm:prSet/>
      <dgm:spPr/>
      <dgm:t>
        <a:bodyPr/>
        <a:lstStyle/>
        <a:p>
          <a:endParaRPr lang="en-US"/>
        </a:p>
      </dgm:t>
    </dgm:pt>
    <dgm:pt modelId="{527F1DF9-3AB2-4310-929E-C31CA01C52F3}" type="sibTrans" cxnId="{B4628DB5-5C3C-4204-A07D-012484FF7C99}">
      <dgm:prSet/>
      <dgm:spPr/>
      <dgm:t>
        <a:bodyPr/>
        <a:lstStyle/>
        <a:p>
          <a:endParaRPr lang="en-US"/>
        </a:p>
      </dgm:t>
    </dgm:pt>
    <dgm:pt modelId="{E671EDF2-8E9C-49B3-A05D-F5983D4B2951}">
      <dgm:prSet phldrT="[Text]"/>
      <dgm:spPr/>
      <dgm:t>
        <a:bodyPr/>
        <a:lstStyle/>
        <a:p>
          <a:r>
            <a:rPr lang="en-US" dirty="0"/>
            <a:t>Instruction</a:t>
          </a:r>
        </a:p>
      </dgm:t>
    </dgm:pt>
    <dgm:pt modelId="{6ECA616B-84D4-416D-B519-0BE23EB321F6}" type="parTrans" cxnId="{AE5622C9-1B66-40C5-8C18-04CB70AEF904}">
      <dgm:prSet/>
      <dgm:spPr/>
      <dgm:t>
        <a:bodyPr/>
        <a:lstStyle/>
        <a:p>
          <a:endParaRPr lang="en-US"/>
        </a:p>
      </dgm:t>
    </dgm:pt>
    <dgm:pt modelId="{E9E9ED11-0A13-4F93-99BF-92877C9A684B}" type="sibTrans" cxnId="{AE5622C9-1B66-40C5-8C18-04CB70AEF904}">
      <dgm:prSet/>
      <dgm:spPr/>
      <dgm:t>
        <a:bodyPr/>
        <a:lstStyle/>
        <a:p>
          <a:endParaRPr lang="en-US"/>
        </a:p>
      </dgm:t>
    </dgm:pt>
    <dgm:pt modelId="{1B16CE8D-E150-45AA-B513-983236A6C605}">
      <dgm:prSet phldrT="[Text]" custT="1"/>
      <dgm:spPr/>
      <dgm:t>
        <a:bodyPr/>
        <a:lstStyle/>
        <a:p>
          <a:r>
            <a:rPr lang="en-US" sz="2500" dirty="0"/>
            <a:t>Supporting children with intensive early writing needs</a:t>
          </a:r>
          <a:endParaRPr lang="en-US" sz="2000" i="1" dirty="0"/>
        </a:p>
      </dgm:t>
    </dgm:pt>
    <dgm:pt modelId="{692F4628-CA79-4743-83C2-76049A3EBB9A}" type="parTrans" cxnId="{204A34A3-9635-4D04-8FDB-CEB6C4893E8E}">
      <dgm:prSet/>
      <dgm:spPr/>
      <dgm:t>
        <a:bodyPr/>
        <a:lstStyle/>
        <a:p>
          <a:endParaRPr lang="en-US"/>
        </a:p>
      </dgm:t>
    </dgm:pt>
    <dgm:pt modelId="{1BF71F80-020D-460C-A9C4-0E11CBCEDB80}" type="sibTrans" cxnId="{204A34A3-9635-4D04-8FDB-CEB6C4893E8E}">
      <dgm:prSet/>
      <dgm:spPr/>
      <dgm:t>
        <a:bodyPr/>
        <a:lstStyle/>
        <a:p>
          <a:endParaRPr lang="en-US"/>
        </a:p>
      </dgm:t>
    </dgm:pt>
    <dgm:pt modelId="{BD5AB6BD-127D-41E3-AC20-0E7C1FA1BFEA}">
      <dgm:prSet/>
      <dgm:spPr/>
      <dgm:t>
        <a:bodyPr/>
        <a:lstStyle/>
        <a:p>
          <a:r>
            <a:rPr lang="en-US" dirty="0"/>
            <a:t>Data-based decision making</a:t>
          </a:r>
        </a:p>
      </dgm:t>
    </dgm:pt>
    <dgm:pt modelId="{8BDFEA2C-C0EF-446C-B7E5-90175ABAD6F3}" type="parTrans" cxnId="{A9EF5580-45D3-4F22-99CA-91F82202025F}">
      <dgm:prSet/>
      <dgm:spPr/>
      <dgm:t>
        <a:bodyPr/>
        <a:lstStyle/>
        <a:p>
          <a:endParaRPr lang="en-US"/>
        </a:p>
      </dgm:t>
    </dgm:pt>
    <dgm:pt modelId="{DB644027-4CE5-4B0E-B082-91AAA4DEBBB7}" type="sibTrans" cxnId="{A9EF5580-45D3-4F22-99CA-91F82202025F}">
      <dgm:prSet/>
      <dgm:spPr/>
      <dgm:t>
        <a:bodyPr/>
        <a:lstStyle/>
        <a:p>
          <a:endParaRPr lang="en-US"/>
        </a:p>
      </dgm:t>
    </dgm:pt>
    <dgm:pt modelId="{D26D92F0-F501-494A-B4C2-F751D96111C8}" type="pres">
      <dgm:prSet presAssocID="{77FBBB4F-80D4-4A2D-97E9-9B9476E4216A}" presName="Name0" presStyleCnt="0">
        <dgm:presLayoutVars>
          <dgm:dir/>
          <dgm:resizeHandles val="exact"/>
        </dgm:presLayoutVars>
      </dgm:prSet>
      <dgm:spPr/>
    </dgm:pt>
    <dgm:pt modelId="{6AE38258-4C7F-4A25-B013-AFFE3BF09D48}" type="pres">
      <dgm:prSet presAssocID="{77FBBB4F-80D4-4A2D-97E9-9B9476E4216A}" presName="vNodes" presStyleCnt="0"/>
      <dgm:spPr/>
    </dgm:pt>
    <dgm:pt modelId="{724AE816-CB71-4E00-8654-FB2B68F8E039}" type="pres">
      <dgm:prSet presAssocID="{0A95EF4B-25CF-4D2B-B607-1E6AF837372E}" presName="node" presStyleLbl="node1" presStyleIdx="0" presStyleCnt="4" custScaleX="721063" custScaleY="669055">
        <dgm:presLayoutVars>
          <dgm:bulletEnabled val="1"/>
        </dgm:presLayoutVars>
      </dgm:prSet>
      <dgm:spPr/>
      <dgm:t>
        <a:bodyPr/>
        <a:lstStyle/>
        <a:p>
          <a:endParaRPr lang="en-US"/>
        </a:p>
      </dgm:t>
    </dgm:pt>
    <dgm:pt modelId="{F70BABD4-EF50-4670-A81F-7086366AC246}" type="pres">
      <dgm:prSet presAssocID="{527F1DF9-3AB2-4310-929E-C31CA01C52F3}" presName="spacerT" presStyleCnt="0"/>
      <dgm:spPr/>
    </dgm:pt>
    <dgm:pt modelId="{B852DC1C-1A6E-4366-880F-CCF3E56077AE}" type="pres">
      <dgm:prSet presAssocID="{527F1DF9-3AB2-4310-929E-C31CA01C52F3}" presName="sibTrans" presStyleLbl="sibTrans2D1" presStyleIdx="0" presStyleCnt="3"/>
      <dgm:spPr/>
      <dgm:t>
        <a:bodyPr/>
        <a:lstStyle/>
        <a:p>
          <a:endParaRPr lang="en-US"/>
        </a:p>
      </dgm:t>
    </dgm:pt>
    <dgm:pt modelId="{8F5DD99C-8C29-4C8A-BD8F-DF8D1FF567DF}" type="pres">
      <dgm:prSet presAssocID="{527F1DF9-3AB2-4310-929E-C31CA01C52F3}" presName="spacerB" presStyleCnt="0"/>
      <dgm:spPr/>
    </dgm:pt>
    <dgm:pt modelId="{76A4071D-ACF7-4C1B-9440-864E57BEC8AD}" type="pres">
      <dgm:prSet presAssocID="{E671EDF2-8E9C-49B3-A05D-F5983D4B2951}" presName="node" presStyleLbl="node1" presStyleIdx="1" presStyleCnt="4" custScaleX="721063" custScaleY="669055">
        <dgm:presLayoutVars>
          <dgm:bulletEnabled val="1"/>
        </dgm:presLayoutVars>
      </dgm:prSet>
      <dgm:spPr/>
      <dgm:t>
        <a:bodyPr/>
        <a:lstStyle/>
        <a:p>
          <a:endParaRPr lang="en-US"/>
        </a:p>
      </dgm:t>
    </dgm:pt>
    <dgm:pt modelId="{68224DD1-A533-4B3D-BE3D-DEE5793D0DE9}" type="pres">
      <dgm:prSet presAssocID="{E9E9ED11-0A13-4F93-99BF-92877C9A684B}" presName="spacerT" presStyleCnt="0"/>
      <dgm:spPr/>
    </dgm:pt>
    <dgm:pt modelId="{A8C7A77B-1EE4-46F7-82CF-60310FE76B85}" type="pres">
      <dgm:prSet presAssocID="{E9E9ED11-0A13-4F93-99BF-92877C9A684B}" presName="sibTrans" presStyleLbl="sibTrans2D1" presStyleIdx="1" presStyleCnt="3"/>
      <dgm:spPr/>
      <dgm:t>
        <a:bodyPr/>
        <a:lstStyle/>
        <a:p>
          <a:endParaRPr lang="en-US"/>
        </a:p>
      </dgm:t>
    </dgm:pt>
    <dgm:pt modelId="{E6F53616-44B5-4BCB-82E8-4D301EC1308E}" type="pres">
      <dgm:prSet presAssocID="{E9E9ED11-0A13-4F93-99BF-92877C9A684B}" presName="spacerB" presStyleCnt="0"/>
      <dgm:spPr/>
    </dgm:pt>
    <dgm:pt modelId="{AE4C5BEA-82A7-48CE-B9D4-7DD780ED7539}" type="pres">
      <dgm:prSet presAssocID="{BD5AB6BD-127D-41E3-AC20-0E7C1FA1BFEA}" presName="node" presStyleLbl="node1" presStyleIdx="2" presStyleCnt="4" custScaleX="721063" custScaleY="669055">
        <dgm:presLayoutVars>
          <dgm:bulletEnabled val="1"/>
        </dgm:presLayoutVars>
      </dgm:prSet>
      <dgm:spPr/>
      <dgm:t>
        <a:bodyPr/>
        <a:lstStyle/>
        <a:p>
          <a:endParaRPr lang="en-US"/>
        </a:p>
      </dgm:t>
    </dgm:pt>
    <dgm:pt modelId="{7A65E0F4-56E9-46A3-82AE-7556C6743D12}" type="pres">
      <dgm:prSet presAssocID="{77FBBB4F-80D4-4A2D-97E9-9B9476E4216A}" presName="sibTransLast" presStyleLbl="sibTrans2D1" presStyleIdx="2" presStyleCnt="3" custAng="10849374" custFlipVert="1" custScaleX="165852" custScaleY="457192" custLinFactNeighborX="5180" custLinFactNeighborY="0"/>
      <dgm:spPr/>
      <dgm:t>
        <a:bodyPr/>
        <a:lstStyle/>
        <a:p>
          <a:endParaRPr lang="en-US"/>
        </a:p>
      </dgm:t>
    </dgm:pt>
    <dgm:pt modelId="{48910E6B-75EA-4FE8-A2A0-3E6FAF7A64BB}" type="pres">
      <dgm:prSet presAssocID="{77FBBB4F-80D4-4A2D-97E9-9B9476E4216A}" presName="connectorText" presStyleLbl="sibTrans2D1" presStyleIdx="2" presStyleCnt="3"/>
      <dgm:spPr/>
      <dgm:t>
        <a:bodyPr/>
        <a:lstStyle/>
        <a:p>
          <a:endParaRPr lang="en-US"/>
        </a:p>
      </dgm:t>
    </dgm:pt>
    <dgm:pt modelId="{37D879F5-77AF-453A-9B93-5AF4A0087ADA}" type="pres">
      <dgm:prSet presAssocID="{77FBBB4F-80D4-4A2D-97E9-9B9476E4216A}" presName="lastNode" presStyleLbl="node1" presStyleIdx="3" presStyleCnt="4" custScaleX="653717" custScaleY="640033" custLinFactX="-1043370" custLinFactNeighborX="-1100000" custLinFactNeighborY="-25521">
        <dgm:presLayoutVars>
          <dgm:bulletEnabled val="1"/>
        </dgm:presLayoutVars>
      </dgm:prSet>
      <dgm:spPr/>
      <dgm:t>
        <a:bodyPr/>
        <a:lstStyle/>
        <a:p>
          <a:endParaRPr lang="en-US"/>
        </a:p>
      </dgm:t>
    </dgm:pt>
  </dgm:ptLst>
  <dgm:cxnLst>
    <dgm:cxn modelId="{AE5622C9-1B66-40C5-8C18-04CB70AEF904}" srcId="{77FBBB4F-80D4-4A2D-97E9-9B9476E4216A}" destId="{E671EDF2-8E9C-49B3-A05D-F5983D4B2951}" srcOrd="1" destOrd="0" parTransId="{6ECA616B-84D4-416D-B519-0BE23EB321F6}" sibTransId="{E9E9ED11-0A13-4F93-99BF-92877C9A684B}"/>
    <dgm:cxn modelId="{3668E8E6-0577-4220-8626-72F665C36A99}" type="presOf" srcId="{E9E9ED11-0A13-4F93-99BF-92877C9A684B}" destId="{A8C7A77B-1EE4-46F7-82CF-60310FE76B85}" srcOrd="0" destOrd="0" presId="urn:microsoft.com/office/officeart/2005/8/layout/equation2"/>
    <dgm:cxn modelId="{DEA969AD-73D8-4ACC-A7BE-32F7C87146EA}" type="presOf" srcId="{DB644027-4CE5-4B0E-B082-91AAA4DEBBB7}" destId="{7A65E0F4-56E9-46A3-82AE-7556C6743D12}" srcOrd="0" destOrd="0" presId="urn:microsoft.com/office/officeart/2005/8/layout/equation2"/>
    <dgm:cxn modelId="{204A34A3-9635-4D04-8FDB-CEB6C4893E8E}" srcId="{77FBBB4F-80D4-4A2D-97E9-9B9476E4216A}" destId="{1B16CE8D-E150-45AA-B513-983236A6C605}" srcOrd="3" destOrd="0" parTransId="{692F4628-CA79-4743-83C2-76049A3EBB9A}" sibTransId="{1BF71F80-020D-460C-A9C4-0E11CBCEDB80}"/>
    <dgm:cxn modelId="{B4628DB5-5C3C-4204-A07D-012484FF7C99}" srcId="{77FBBB4F-80D4-4A2D-97E9-9B9476E4216A}" destId="{0A95EF4B-25CF-4D2B-B607-1E6AF837372E}" srcOrd="0" destOrd="0" parTransId="{38F8C052-FE37-481B-8DB5-778A4AEA25F3}" sibTransId="{527F1DF9-3AB2-4310-929E-C31CA01C52F3}"/>
    <dgm:cxn modelId="{BCAB4849-36C6-4DE5-8C8F-3D1E29E64DF6}" type="presOf" srcId="{BD5AB6BD-127D-41E3-AC20-0E7C1FA1BFEA}" destId="{AE4C5BEA-82A7-48CE-B9D4-7DD780ED7539}" srcOrd="0" destOrd="0" presId="urn:microsoft.com/office/officeart/2005/8/layout/equation2"/>
    <dgm:cxn modelId="{6EC7A196-8781-4CA0-AC66-C54724FA30D7}" type="presOf" srcId="{0A95EF4B-25CF-4D2B-B607-1E6AF837372E}" destId="{724AE816-CB71-4E00-8654-FB2B68F8E039}" srcOrd="0" destOrd="0" presId="urn:microsoft.com/office/officeart/2005/8/layout/equation2"/>
    <dgm:cxn modelId="{86289E82-5BFF-48C3-967E-7DEBAF8C9BEF}" type="presOf" srcId="{527F1DF9-3AB2-4310-929E-C31CA01C52F3}" destId="{B852DC1C-1A6E-4366-880F-CCF3E56077AE}" srcOrd="0" destOrd="0" presId="urn:microsoft.com/office/officeart/2005/8/layout/equation2"/>
    <dgm:cxn modelId="{A9EF5580-45D3-4F22-99CA-91F82202025F}" srcId="{77FBBB4F-80D4-4A2D-97E9-9B9476E4216A}" destId="{BD5AB6BD-127D-41E3-AC20-0E7C1FA1BFEA}" srcOrd="2" destOrd="0" parTransId="{8BDFEA2C-C0EF-446C-B7E5-90175ABAD6F3}" sibTransId="{DB644027-4CE5-4B0E-B082-91AAA4DEBBB7}"/>
    <dgm:cxn modelId="{9804EB79-F213-4674-81F4-30EBFB2CFB8A}" type="presOf" srcId="{E671EDF2-8E9C-49B3-A05D-F5983D4B2951}" destId="{76A4071D-ACF7-4C1B-9440-864E57BEC8AD}" srcOrd="0" destOrd="0" presId="urn:microsoft.com/office/officeart/2005/8/layout/equation2"/>
    <dgm:cxn modelId="{77E356B3-72F6-446E-99C1-C779A902ABCF}" type="presOf" srcId="{1B16CE8D-E150-45AA-B513-983236A6C605}" destId="{37D879F5-77AF-453A-9B93-5AF4A0087ADA}" srcOrd="0" destOrd="0" presId="urn:microsoft.com/office/officeart/2005/8/layout/equation2"/>
    <dgm:cxn modelId="{E3317A02-60D7-4DB3-A5E2-4F62AAB02368}" type="presOf" srcId="{DB644027-4CE5-4B0E-B082-91AAA4DEBBB7}" destId="{48910E6B-75EA-4FE8-A2A0-3E6FAF7A64BB}" srcOrd="1" destOrd="0" presId="urn:microsoft.com/office/officeart/2005/8/layout/equation2"/>
    <dgm:cxn modelId="{1188A884-F21C-4D0A-8382-6FC65B985B7A}" type="presOf" srcId="{77FBBB4F-80D4-4A2D-97E9-9B9476E4216A}" destId="{D26D92F0-F501-494A-B4C2-F751D96111C8}" srcOrd="0" destOrd="0" presId="urn:microsoft.com/office/officeart/2005/8/layout/equation2"/>
    <dgm:cxn modelId="{825BDA6D-4CE3-4CB3-A6F5-9F2169073A4D}" type="presParOf" srcId="{D26D92F0-F501-494A-B4C2-F751D96111C8}" destId="{6AE38258-4C7F-4A25-B013-AFFE3BF09D48}" srcOrd="0" destOrd="0" presId="urn:microsoft.com/office/officeart/2005/8/layout/equation2"/>
    <dgm:cxn modelId="{DCF328EA-A060-4066-ABA4-A20128F10DE3}" type="presParOf" srcId="{6AE38258-4C7F-4A25-B013-AFFE3BF09D48}" destId="{724AE816-CB71-4E00-8654-FB2B68F8E039}" srcOrd="0" destOrd="0" presId="urn:microsoft.com/office/officeart/2005/8/layout/equation2"/>
    <dgm:cxn modelId="{A5C0E704-87BB-4A3C-95E1-08965BDDFFE2}" type="presParOf" srcId="{6AE38258-4C7F-4A25-B013-AFFE3BF09D48}" destId="{F70BABD4-EF50-4670-A81F-7086366AC246}" srcOrd="1" destOrd="0" presId="urn:microsoft.com/office/officeart/2005/8/layout/equation2"/>
    <dgm:cxn modelId="{821BC421-1462-4D1D-BE7C-530298E62C9D}" type="presParOf" srcId="{6AE38258-4C7F-4A25-B013-AFFE3BF09D48}" destId="{B852DC1C-1A6E-4366-880F-CCF3E56077AE}" srcOrd="2" destOrd="0" presId="urn:microsoft.com/office/officeart/2005/8/layout/equation2"/>
    <dgm:cxn modelId="{8DB68418-66BE-44D8-9ECB-C013DF9D36F8}" type="presParOf" srcId="{6AE38258-4C7F-4A25-B013-AFFE3BF09D48}" destId="{8F5DD99C-8C29-4C8A-BD8F-DF8D1FF567DF}" srcOrd="3" destOrd="0" presId="urn:microsoft.com/office/officeart/2005/8/layout/equation2"/>
    <dgm:cxn modelId="{C64C5675-5945-42DF-9763-AE56D37ED5ED}" type="presParOf" srcId="{6AE38258-4C7F-4A25-B013-AFFE3BF09D48}" destId="{76A4071D-ACF7-4C1B-9440-864E57BEC8AD}" srcOrd="4" destOrd="0" presId="urn:microsoft.com/office/officeart/2005/8/layout/equation2"/>
    <dgm:cxn modelId="{053F8BD8-6109-40FA-96A1-783B6C5744BC}" type="presParOf" srcId="{6AE38258-4C7F-4A25-B013-AFFE3BF09D48}" destId="{68224DD1-A533-4B3D-BE3D-DEE5793D0DE9}" srcOrd="5" destOrd="0" presId="urn:microsoft.com/office/officeart/2005/8/layout/equation2"/>
    <dgm:cxn modelId="{F32E20BD-ADE7-43A7-A9F4-25472BCC1732}" type="presParOf" srcId="{6AE38258-4C7F-4A25-B013-AFFE3BF09D48}" destId="{A8C7A77B-1EE4-46F7-82CF-60310FE76B85}" srcOrd="6" destOrd="0" presId="urn:microsoft.com/office/officeart/2005/8/layout/equation2"/>
    <dgm:cxn modelId="{775A7101-E97E-4A73-9595-9BC62449A8B6}" type="presParOf" srcId="{6AE38258-4C7F-4A25-B013-AFFE3BF09D48}" destId="{E6F53616-44B5-4BCB-82E8-4D301EC1308E}" srcOrd="7" destOrd="0" presId="urn:microsoft.com/office/officeart/2005/8/layout/equation2"/>
    <dgm:cxn modelId="{509EFDF9-58AF-45A8-AC4D-DCA273246C68}" type="presParOf" srcId="{6AE38258-4C7F-4A25-B013-AFFE3BF09D48}" destId="{AE4C5BEA-82A7-48CE-B9D4-7DD780ED7539}" srcOrd="8" destOrd="0" presId="urn:microsoft.com/office/officeart/2005/8/layout/equation2"/>
    <dgm:cxn modelId="{2347859A-D217-4714-8FB7-712F5935B670}" type="presParOf" srcId="{D26D92F0-F501-494A-B4C2-F751D96111C8}" destId="{7A65E0F4-56E9-46A3-82AE-7556C6743D12}" srcOrd="1" destOrd="0" presId="urn:microsoft.com/office/officeart/2005/8/layout/equation2"/>
    <dgm:cxn modelId="{6A1B81D3-2F27-4938-A90A-914BC946B432}" type="presParOf" srcId="{7A65E0F4-56E9-46A3-82AE-7556C6743D12}" destId="{48910E6B-75EA-4FE8-A2A0-3E6FAF7A64BB}" srcOrd="0" destOrd="0" presId="urn:microsoft.com/office/officeart/2005/8/layout/equation2"/>
    <dgm:cxn modelId="{7E522B02-A17F-45E0-9F15-E3A3770F0934}" type="presParOf" srcId="{D26D92F0-F501-494A-B4C2-F751D96111C8}" destId="{37D879F5-77AF-453A-9B93-5AF4A0087ADA}"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FF500-34AB-4560-882F-1CC2B9C1E0FA}">
      <dsp:nvSpPr>
        <dsp:cNvPr id="0" name=""/>
        <dsp:cNvSpPr/>
      </dsp:nvSpPr>
      <dsp:spPr>
        <a:xfrm>
          <a:off x="1502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Text Generation</a:t>
          </a:r>
        </a:p>
      </dsp:txBody>
      <dsp:txXfrm>
        <a:off x="2046882" y="1087835"/>
        <a:ext cx="1087835" cy="1087834"/>
      </dsp:txXfrm>
    </dsp:sp>
    <dsp:sp modelId="{98FA42F0-85C4-4BC2-BAF6-05F04E1D6112}">
      <dsp:nvSpPr>
        <dsp:cNvPr id="0" name=""/>
        <dsp:cNvSpPr/>
      </dsp:nvSpPr>
      <dsp:spPr>
        <a:xfrm>
          <a:off x="41513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Transcription</a:t>
          </a:r>
        </a:p>
      </dsp:txBody>
      <dsp:txXfrm>
        <a:off x="959047" y="3263504"/>
        <a:ext cx="1087835" cy="1087834"/>
      </dsp:txXfrm>
    </dsp:sp>
    <dsp:sp modelId="{DB32682D-7E80-4C83-B7AF-786C2CB6F664}">
      <dsp:nvSpPr>
        <dsp:cNvPr id="0" name=""/>
        <dsp:cNvSpPr/>
      </dsp:nvSpPr>
      <dsp:spPr>
        <a:xfrm rot="10800000">
          <a:off x="1502965" y="2175669"/>
          <a:ext cx="2175669" cy="2175669"/>
        </a:xfrm>
        <a:prstGeom prst="triangl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solidFill>
                <a:schemeClr val="tx1"/>
              </a:solidFill>
            </a:rPr>
            <a:t>Constrained by Attention and Memory</a:t>
          </a:r>
          <a:endParaRPr lang="en-US" sz="1400" kern="1200" dirty="0"/>
        </a:p>
      </dsp:txBody>
      <dsp:txXfrm rot="10800000">
        <a:off x="2046882" y="2175669"/>
        <a:ext cx="1087835" cy="1087834"/>
      </dsp:txXfrm>
    </dsp:sp>
    <dsp:sp modelId="{86D0570F-AAAF-46E9-B552-3C82CED7EDEF}">
      <dsp:nvSpPr>
        <dsp:cNvPr id="0" name=""/>
        <dsp:cNvSpPr/>
      </dsp:nvSpPr>
      <dsp:spPr>
        <a:xfrm>
          <a:off x="2590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Self Regulation</a:t>
          </a:r>
        </a:p>
      </dsp:txBody>
      <dsp:txXfrm>
        <a:off x="3134717" y="3263504"/>
        <a:ext cx="1087835" cy="1087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E816-CB71-4E00-8654-FB2B68F8E039}">
      <dsp:nvSpPr>
        <dsp:cNvPr id="0" name=""/>
        <dsp:cNvSpPr/>
      </dsp:nvSpPr>
      <dsp:spPr>
        <a:xfrm>
          <a:off x="3149955" y="54"/>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Assessment</a:t>
          </a:r>
        </a:p>
      </dsp:txBody>
      <dsp:txXfrm>
        <a:off x="3363106" y="197831"/>
        <a:ext cx="1029183" cy="954952"/>
      </dsp:txXfrm>
    </dsp:sp>
    <dsp:sp modelId="{B852DC1C-1A6E-4366-880F-CCF3E56077AE}">
      <dsp:nvSpPr>
        <dsp:cNvPr id="0" name=""/>
        <dsp:cNvSpPr/>
      </dsp:nvSpPr>
      <dsp:spPr>
        <a:xfrm>
          <a:off x="3819160" y="1366950"/>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1411719"/>
        <a:ext cx="86038" cy="27536"/>
      </dsp:txXfrm>
    </dsp:sp>
    <dsp:sp modelId="{76A4071D-ACF7-4C1B-9440-864E57BEC8AD}">
      <dsp:nvSpPr>
        <dsp:cNvPr id="0" name=""/>
        <dsp:cNvSpPr/>
      </dsp:nvSpPr>
      <dsp:spPr>
        <a:xfrm>
          <a:off x="3149955" y="1500415"/>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Instruction</a:t>
          </a:r>
        </a:p>
      </dsp:txBody>
      <dsp:txXfrm>
        <a:off x="3363106" y="1698192"/>
        <a:ext cx="1029183" cy="954952"/>
      </dsp:txXfrm>
    </dsp:sp>
    <dsp:sp modelId="{A8C7A77B-1EE4-46F7-82CF-60310FE76B85}">
      <dsp:nvSpPr>
        <dsp:cNvPr id="0" name=""/>
        <dsp:cNvSpPr/>
      </dsp:nvSpPr>
      <dsp:spPr>
        <a:xfrm>
          <a:off x="3819160" y="2867312"/>
          <a:ext cx="117074" cy="117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34678" y="2912081"/>
        <a:ext cx="86038" cy="27536"/>
      </dsp:txXfrm>
    </dsp:sp>
    <dsp:sp modelId="{AE4C5BEA-82A7-48CE-B9D4-7DD780ED7539}">
      <dsp:nvSpPr>
        <dsp:cNvPr id="0" name=""/>
        <dsp:cNvSpPr/>
      </dsp:nvSpPr>
      <dsp:spPr>
        <a:xfrm>
          <a:off x="3149955" y="3000777"/>
          <a:ext cx="1455485" cy="1350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Data-based decision making</a:t>
          </a:r>
        </a:p>
      </dsp:txBody>
      <dsp:txXfrm>
        <a:off x="3363106" y="3198554"/>
        <a:ext cx="1029183" cy="954952"/>
      </dsp:txXfrm>
    </dsp:sp>
    <dsp:sp modelId="{7A65E0F4-56E9-46A3-82AE-7556C6743D12}">
      <dsp:nvSpPr>
        <dsp:cNvPr id="0" name=""/>
        <dsp:cNvSpPr/>
      </dsp:nvSpPr>
      <dsp:spPr>
        <a:xfrm rot="21412245" flipV="1">
          <a:off x="2675152" y="1964088"/>
          <a:ext cx="450401" cy="343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5229" y="2035559"/>
        <a:ext cx="347411" cy="205981"/>
      </dsp:txXfrm>
    </dsp:sp>
    <dsp:sp modelId="{37D879F5-77AF-453A-9B93-5AF4A0087ADA}">
      <dsp:nvSpPr>
        <dsp:cNvPr id="0" name=""/>
        <dsp:cNvSpPr/>
      </dsp:nvSpPr>
      <dsp:spPr>
        <a:xfrm>
          <a:off x="0" y="780714"/>
          <a:ext cx="2639092" cy="2583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Supporting children with intensive early writing needs</a:t>
          </a:r>
          <a:endParaRPr lang="en-US" sz="2000" i="1" kern="1200" dirty="0"/>
        </a:p>
      </dsp:txBody>
      <dsp:txXfrm>
        <a:off x="386486" y="1159110"/>
        <a:ext cx="1866120" cy="18270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0.37048</cdr:x>
      <cdr:y>0.48963</cdr:y>
    </cdr:from>
    <cdr:to>
      <cdr:x>0.5753</cdr:x>
      <cdr:y>0.62294</cdr:y>
    </cdr:to>
    <cdr:sp macro="" textlink="">
      <cdr:nvSpPr>
        <cdr:cNvPr id="2" name="TextBox 1"/>
        <cdr:cNvSpPr txBox="1"/>
      </cdr:nvSpPr>
      <cdr:spPr>
        <a:xfrm xmlns:a="http://schemas.openxmlformats.org/drawingml/2006/main">
          <a:off x="3048902" y="2216046"/>
          <a:ext cx="1685587" cy="603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Time</a:t>
          </a:r>
          <a:r>
            <a:rPr lang="en-US" sz="1100" baseline="0" dirty="0"/>
            <a:t> </a:t>
          </a:r>
          <a:r>
            <a:rPr lang="en-US" sz="1100" i="1" baseline="0" dirty="0"/>
            <a:t>p </a:t>
          </a:r>
          <a:r>
            <a:rPr lang="en-US" sz="1100" i="0" baseline="0" dirty="0"/>
            <a:t>= .016</a:t>
          </a:r>
        </a:p>
        <a:p xmlns:a="http://schemas.openxmlformats.org/drawingml/2006/main">
          <a:r>
            <a:rPr lang="en-US" sz="1100" i="0" baseline="0" dirty="0"/>
            <a:t>Time x condition </a:t>
          </a:r>
          <a:r>
            <a:rPr lang="en-US" sz="1100" i="1" baseline="0" dirty="0"/>
            <a:t>p </a:t>
          </a:r>
          <a:r>
            <a:rPr lang="en-US" sz="1100" i="0" baseline="0" dirty="0"/>
            <a:t>&lt; .001</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0.69886</cdr:x>
      <cdr:y>0.15578</cdr:y>
    </cdr:from>
    <cdr:to>
      <cdr:x>0.95233</cdr:x>
      <cdr:y>0.22452</cdr:y>
    </cdr:to>
    <cdr:sp macro="" textlink="">
      <cdr:nvSpPr>
        <cdr:cNvPr id="6" name="TextBox 3"/>
        <cdr:cNvSpPr txBox="1"/>
      </cdr:nvSpPr>
      <cdr:spPr>
        <a:xfrm xmlns:a="http://schemas.openxmlformats.org/drawingml/2006/main">
          <a:off x="3418840" y="599440"/>
          <a:ext cx="1240019" cy="26453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i="1"/>
            <a:t>p</a:t>
          </a:r>
          <a:r>
            <a:rPr lang="en-US" sz="1100"/>
            <a:t> = .058   ES = .48</a:t>
          </a:r>
        </a:p>
      </cdr:txBody>
    </cdr:sp>
  </cdr:relSizeAnchor>
</c:userShapes>
</file>

<file path=ppt/drawings/drawing3.xml><?xml version="1.0" encoding="utf-8"?>
<c:userShapes xmlns:c="http://schemas.openxmlformats.org/drawingml/2006/chart">
  <cdr:relSizeAnchor xmlns:cdr="http://schemas.openxmlformats.org/drawingml/2006/chartDrawing">
    <cdr:from>
      <cdr:x>0.70197</cdr:x>
      <cdr:y>0.2037</cdr:y>
    </cdr:from>
    <cdr:to>
      <cdr:x>0.95545</cdr:x>
      <cdr:y>0.27258</cdr:y>
    </cdr:to>
    <cdr:sp macro="" textlink="">
      <cdr:nvSpPr>
        <cdr:cNvPr id="2" name="TextBox 3"/>
        <cdr:cNvSpPr txBox="1"/>
      </cdr:nvSpPr>
      <cdr:spPr>
        <a:xfrm xmlns:a="http://schemas.openxmlformats.org/drawingml/2006/main">
          <a:off x="3434080" y="782320"/>
          <a:ext cx="1240019" cy="26453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i="1" dirty="0"/>
            <a:t>p</a:t>
          </a:r>
          <a:r>
            <a:rPr lang="en-US" sz="1100" dirty="0"/>
            <a:t> = .151   ES = .35</a:t>
          </a:r>
        </a:p>
      </cdr:txBody>
    </cdr:sp>
  </cdr:relSizeAnchor>
</c:userShapes>
</file>

<file path=ppt/drawings/drawing4.xml><?xml version="1.0" encoding="utf-8"?>
<c:userShapes xmlns:c="http://schemas.openxmlformats.org/drawingml/2006/chart">
  <cdr:relSizeAnchor xmlns:cdr="http://schemas.openxmlformats.org/drawingml/2006/chartDrawing">
    <cdr:from>
      <cdr:x>0.7026</cdr:x>
      <cdr:y>0.18386</cdr:y>
    </cdr:from>
    <cdr:to>
      <cdr:x>0.95687</cdr:x>
      <cdr:y>0.25274</cdr:y>
    </cdr:to>
    <cdr:sp macro="" textlink="">
      <cdr:nvSpPr>
        <cdr:cNvPr id="2" name="TextBox 3"/>
        <cdr:cNvSpPr txBox="1"/>
      </cdr:nvSpPr>
      <cdr:spPr>
        <a:xfrm xmlns:a="http://schemas.openxmlformats.org/drawingml/2006/main">
          <a:off x="3426460" y="706120"/>
          <a:ext cx="1240019" cy="26453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i="1"/>
            <a:t>p</a:t>
          </a:r>
          <a:r>
            <a:rPr lang="en-US" sz="1100"/>
            <a:t> = .061   ES = .49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9335265-5239-4E35-B2A8-8CDEFD4C077D}" type="datetimeFigureOut">
              <a:rPr lang="en-US" smtClean="0"/>
              <a:t>10/9/2017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434D193-694B-485E-8DE6-F41FFC022C1B}" type="slidenum">
              <a:rPr lang="en-US" smtClean="0"/>
              <a:t>‹#›</a:t>
            </a:fld>
            <a:endParaRPr lang="en-US"/>
          </a:p>
        </p:txBody>
      </p:sp>
    </p:spTree>
    <p:extLst>
      <p:ext uri="{BB962C8B-B14F-4D97-AF65-F5344CB8AC3E}">
        <p14:creationId xmlns:p14="http://schemas.microsoft.com/office/powerpoint/2010/main" val="214631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changeinstruction"/><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changeinstruction"/><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68540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will discuss how assessment and instruction can be used as part</a:t>
            </a:r>
            <a:r>
              <a:rPr lang="en-US" baseline="0" dirty="0"/>
              <a:t> of a data-based decision making process, and will share some materials that you are welcome to use.</a:t>
            </a:r>
          </a:p>
          <a:p>
            <a:endParaRPr lang="en-US" baseline="0" dirty="0"/>
          </a:p>
          <a:p>
            <a:r>
              <a:rPr lang="en-US" i="1" baseline="0" dirty="0"/>
              <a:t>Emphasize that I will only be providing a brief overview, and that they can access the manual and materials if they’d like to learn more about all of these components.</a:t>
            </a:r>
            <a:endParaRPr lang="en-US" i="1" dirty="0"/>
          </a:p>
        </p:txBody>
      </p:sp>
      <p:sp>
        <p:nvSpPr>
          <p:cNvPr id="4" name="Slide Number Placeholder 3"/>
          <p:cNvSpPr>
            <a:spLocks noGrp="1"/>
          </p:cNvSpPr>
          <p:nvPr>
            <p:ph type="sldNum" sz="quarter" idx="10"/>
          </p:nvPr>
        </p:nvSpPr>
        <p:spPr/>
        <p:txBody>
          <a:bodyPr/>
          <a:lstStyle/>
          <a:p>
            <a:fld id="{8434D193-694B-485E-8DE6-F41FFC022C1B}" type="slidenum">
              <a:rPr lang="en-US" smtClean="0"/>
              <a:t>10</a:t>
            </a:fld>
            <a:endParaRPr lang="en-US"/>
          </a:p>
        </p:txBody>
      </p:sp>
    </p:spTree>
    <p:extLst>
      <p:ext uri="{BB962C8B-B14F-4D97-AF65-F5344CB8AC3E}">
        <p14:creationId xmlns:p14="http://schemas.microsoft.com/office/powerpoint/2010/main" val="225577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11</a:t>
            </a:fld>
            <a:endParaRPr lang="en-US"/>
          </a:p>
        </p:txBody>
      </p:sp>
    </p:spTree>
    <p:extLst>
      <p:ext uri="{BB962C8B-B14F-4D97-AF65-F5344CB8AC3E}">
        <p14:creationId xmlns:p14="http://schemas.microsoft.com/office/powerpoint/2010/main" val="315819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a:t>
            </a:r>
          </a:p>
          <a:p>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12</a:t>
            </a:fld>
            <a:endParaRPr lang="en-US"/>
          </a:p>
        </p:txBody>
      </p:sp>
    </p:spTree>
    <p:extLst>
      <p:ext uri="{BB962C8B-B14F-4D97-AF65-F5344CB8AC3E}">
        <p14:creationId xmlns:p14="http://schemas.microsoft.com/office/powerpoint/2010/main" val="356761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thinking about what types of writing</a:t>
            </a:r>
            <a:r>
              <a:rPr lang="en-US" baseline="0" dirty="0"/>
              <a:t> skills to assess and teach young children, I find this framework called the ‘simple view of writing’ to be very helpful. Basically, the simple view of writing specifies that there are 3 main components to writing.</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13</a:t>
            </a:fld>
            <a:endParaRPr lang="en-US"/>
          </a:p>
        </p:txBody>
      </p:sp>
    </p:spTree>
    <p:extLst>
      <p:ext uri="{BB962C8B-B14F-4D97-AF65-F5344CB8AC3E}">
        <p14:creationId xmlns:p14="http://schemas.microsoft.com/office/powerpoint/2010/main" val="265805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transcription skills are the basic writing skills that involve turning words into actual text—through handwriting and spelling.</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14</a:t>
            </a:fld>
            <a:endParaRPr lang="en-US"/>
          </a:p>
        </p:txBody>
      </p:sp>
    </p:spTree>
    <p:extLst>
      <p:ext uri="{BB962C8B-B14F-4D97-AF65-F5344CB8AC3E}">
        <p14:creationId xmlns:p14="http://schemas.microsoft.com/office/powerpoint/2010/main" val="295057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generation involves turning </a:t>
            </a:r>
            <a:r>
              <a:rPr lang="en-US" i="1" dirty="0"/>
              <a:t>ideas</a:t>
            </a:r>
            <a:r>
              <a:rPr lang="en-US" i="0" baseline="0" dirty="0"/>
              <a:t> into text—in other words, thinking of the words, sentences, and whole passages that will be written to convey ideas and knowledge.</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15</a:t>
            </a:fld>
            <a:endParaRPr lang="en-US"/>
          </a:p>
        </p:txBody>
      </p:sp>
    </p:spTree>
    <p:extLst>
      <p:ext uri="{BB962C8B-B14F-4D97-AF65-F5344CB8AC3E}">
        <p14:creationId xmlns:p14="http://schemas.microsoft.com/office/powerpoint/2010/main" val="158342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self regulation</a:t>
            </a:r>
            <a:r>
              <a:rPr lang="en-US" baseline="0" dirty="0"/>
              <a:t> has to do with what the writer does to prepare for and monitor his or her writing process, and includes setting goals for writing, planning, organizing, etc.</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16</a:t>
            </a:fld>
            <a:endParaRPr lang="en-US"/>
          </a:p>
        </p:txBody>
      </p:sp>
    </p:spTree>
    <p:extLst>
      <p:ext uri="{BB962C8B-B14F-4D97-AF65-F5344CB8AC3E}">
        <p14:creationId xmlns:p14="http://schemas.microsoft.com/office/powerpoint/2010/main" val="401194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a:p>
            <a:endParaRPr lang="en-US" dirty="0"/>
          </a:p>
          <a:p>
            <a:r>
              <a:rPr lang="en-US" dirty="0"/>
              <a:t>All three</a:t>
            </a:r>
            <a:r>
              <a:rPr lang="en-US" baseline="0" dirty="0"/>
              <a:t> components are constrained—or limited—by attention and memory. That is, children have a limited amount of attention and memory to devote to any particular task, and so when one skill, such as transcription, is particularly difficult for a child, he or she will need to focus on that particular skill, and will have limited attention and memory to devote to other skills, such as text generation. So it’s important for children to become proficient in each of the three areas in order to become proficient overall all in writing.</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17</a:t>
            </a:fld>
            <a:endParaRPr lang="en-US"/>
          </a:p>
        </p:txBody>
      </p:sp>
    </p:spTree>
    <p:extLst>
      <p:ext uri="{BB962C8B-B14F-4D97-AF65-F5344CB8AC3E}">
        <p14:creationId xmlns:p14="http://schemas.microsoft.com/office/powerpoint/2010/main" val="63979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p>
          <a:p>
            <a:endParaRPr lang="en-US" dirty="0"/>
          </a:p>
          <a:p>
            <a:r>
              <a:rPr lang="en-US" dirty="0"/>
              <a:t>My colleagues and I have used this simple view of writing to develop assessments</a:t>
            </a:r>
            <a:r>
              <a:rPr lang="en-US" baseline="0" dirty="0"/>
              <a:t> of writing skills of very young children. For example, to assess children’s basic transcription skills at the word level, we have developed a word dictation test. This measure involves dictating each word to the child, and the child writes each word. The child is given 3 minutes to spell as many of the words as possible. I’ll explain how this assessment is scored in just a moment.</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18</a:t>
            </a:fld>
            <a:endParaRPr lang="en-US"/>
          </a:p>
        </p:txBody>
      </p:sp>
    </p:spTree>
    <p:extLst>
      <p:ext uri="{BB962C8B-B14F-4D97-AF65-F5344CB8AC3E}">
        <p14:creationId xmlns:p14="http://schemas.microsoft.com/office/powerpoint/2010/main" val="98856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slightly more advanced assessment is a picture-word</a:t>
            </a:r>
            <a:r>
              <a:rPr lang="en-US" baseline="0" dirty="0"/>
              <a:t> task, which measures both transcription and text generation skills at the sentence level. The student is given a series of pictures and words, and the student is to write a sentence about each picture. Again, they write as much as possible in 3 minutes.</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19</a:t>
            </a:fld>
            <a:endParaRPr lang="en-US"/>
          </a:p>
        </p:txBody>
      </p:sp>
    </p:spTree>
    <p:extLst>
      <p:ext uri="{BB962C8B-B14F-4D97-AF65-F5344CB8AC3E}">
        <p14:creationId xmlns:p14="http://schemas.microsoft.com/office/powerpoint/2010/main" val="341636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2</a:t>
            </a:fld>
            <a:endParaRPr lang="en-US"/>
          </a:p>
        </p:txBody>
      </p:sp>
    </p:spTree>
    <p:extLst>
      <p:ext uri="{BB962C8B-B14F-4D97-AF65-F5344CB8AC3E}">
        <p14:creationId xmlns:p14="http://schemas.microsoft.com/office/powerpoint/2010/main" val="489680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a:t>
            </a:r>
            <a:r>
              <a:rPr lang="en-US" baseline="0" dirty="0"/>
              <a:t> still more advanced task that assesses transcription and text generation is a story prompt, where students’ are given three minutes to write in response to a story prompt like this one.</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20</a:t>
            </a:fld>
            <a:endParaRPr lang="en-US"/>
          </a:p>
        </p:txBody>
      </p:sp>
    </p:spTree>
    <p:extLst>
      <p:ext uri="{BB962C8B-B14F-4D97-AF65-F5344CB8AC3E}">
        <p14:creationId xmlns:p14="http://schemas.microsoft.com/office/powerpoint/2010/main" val="130874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don’t hav</a:t>
            </a:r>
            <a:r>
              <a:rPr lang="en-US" baseline="0" dirty="0"/>
              <a:t>e a specific assessment of self-regulation, each of the tasks is designed to support self regulation by providing different types of prompts designed to help children get ideas of what to write.</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21</a:t>
            </a:fld>
            <a:endParaRPr lang="en-US"/>
          </a:p>
        </p:txBody>
      </p:sp>
    </p:spTree>
    <p:extLst>
      <p:ext uri="{BB962C8B-B14F-4D97-AF65-F5344CB8AC3E}">
        <p14:creationId xmlns:p14="http://schemas.microsoft.com/office/powerpoint/2010/main" val="4093856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the assessments are scored by counting specific aspects of students writing, including…</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22</a:t>
            </a:fld>
            <a:endParaRPr lang="en-US"/>
          </a:p>
        </p:txBody>
      </p:sp>
    </p:spTree>
    <p:extLst>
      <p:ext uri="{BB962C8B-B14F-4D97-AF65-F5344CB8AC3E}">
        <p14:creationId xmlns:p14="http://schemas.microsoft.com/office/powerpoint/2010/main" val="365210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(AC): MAKE SURE TO SCORE</a:t>
            </a:r>
            <a:r>
              <a:rPr lang="en-US" baseline="0" dirty="0" smtClean="0"/>
              <a:t> A SAMPLE TOGETHER AS A GROUP BEFORE HAVING THEM DO IT ALONE.</a:t>
            </a:r>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23</a:t>
            </a:fld>
            <a:endParaRPr lang="en-US"/>
          </a:p>
        </p:txBody>
      </p:sp>
    </p:spTree>
    <p:extLst>
      <p:ext uri="{BB962C8B-B14F-4D97-AF65-F5344CB8AC3E}">
        <p14:creationId xmlns:p14="http://schemas.microsoft.com/office/powerpoint/2010/main" val="290699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3BE1D2-8B35-4D93-9B21-58A66522FD2C}" type="slidenum">
              <a:rPr lang="en-US" smtClean="0"/>
              <a:t>24</a:t>
            </a:fld>
            <a:endParaRPr lang="en-US"/>
          </a:p>
        </p:txBody>
      </p:sp>
    </p:spTree>
    <p:extLst>
      <p:ext uri="{BB962C8B-B14F-4D97-AF65-F5344CB8AC3E}">
        <p14:creationId xmlns:p14="http://schemas.microsoft.com/office/powerpoint/2010/main" val="1607315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score words spelled correctly as a spell checker would.  So regardless of the context, if it is a word then it is counted as spelled correctly.</a:t>
            </a:r>
          </a:p>
          <a:p>
            <a:endParaRPr lang="en-US" dirty="0" smtClean="0"/>
          </a:p>
          <a:p>
            <a:r>
              <a:rPr lang="en-US" dirty="0" smtClean="0"/>
              <a:t>MH</a:t>
            </a:r>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25</a:t>
            </a:fld>
            <a:endParaRPr lang="en-US"/>
          </a:p>
        </p:txBody>
      </p:sp>
    </p:spTree>
    <p:extLst>
      <p:ext uri="{BB962C8B-B14F-4D97-AF65-F5344CB8AC3E}">
        <p14:creationId xmlns:p14="http://schemas.microsoft.com/office/powerpoint/2010/main" val="3778782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the next procedure---CWS and IWS</a:t>
            </a:r>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26</a:t>
            </a:fld>
            <a:endParaRPr lang="en-US"/>
          </a:p>
        </p:txBody>
      </p:sp>
    </p:spTree>
    <p:extLst>
      <p:ext uri="{BB962C8B-B14F-4D97-AF65-F5344CB8AC3E}">
        <p14:creationId xmlns:p14="http://schemas.microsoft.com/office/powerpoint/2010/main" val="3906962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by underlining the incorrectly spelled words and putting the red carats</a:t>
            </a:r>
            <a:r>
              <a:rPr lang="en-US" baseline="0" dirty="0" smtClean="0"/>
              <a:t> before and after to denote incorrect word sequence.</a:t>
            </a:r>
          </a:p>
          <a:p>
            <a:endParaRPr lang="en-US" baseline="0" dirty="0" smtClean="0"/>
          </a:p>
          <a:p>
            <a:r>
              <a:rPr lang="en-US" b="1" i="1" baseline="0" dirty="0" smtClean="0"/>
              <a:t>Possibly take slides out and just demonstrate an example on the whiteboard</a:t>
            </a:r>
            <a:endParaRPr lang="en-US" b="1" i="1" dirty="0"/>
          </a:p>
        </p:txBody>
      </p:sp>
      <p:sp>
        <p:nvSpPr>
          <p:cNvPr id="4" name="Slide Number Placeholder 3"/>
          <p:cNvSpPr>
            <a:spLocks noGrp="1"/>
          </p:cNvSpPr>
          <p:nvPr>
            <p:ph type="sldNum" sz="quarter" idx="10"/>
          </p:nvPr>
        </p:nvSpPr>
        <p:spPr/>
        <p:txBody>
          <a:bodyPr/>
          <a:lstStyle/>
          <a:p>
            <a:fld id="{693BE1D2-8B35-4D93-9B21-58A66522FD2C}" type="slidenum">
              <a:rPr lang="en-US" smtClean="0"/>
              <a:t>27</a:t>
            </a:fld>
            <a:endParaRPr lang="en-US"/>
          </a:p>
        </p:txBody>
      </p:sp>
    </p:spTree>
    <p:extLst>
      <p:ext uri="{BB962C8B-B14F-4D97-AF65-F5344CB8AC3E}">
        <p14:creationId xmlns:p14="http://schemas.microsoft.com/office/powerpoint/2010/main" val="3102409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insert the blue inverted carats to denote correct word sequences—taking into account capitalization,</a:t>
            </a:r>
            <a:r>
              <a:rPr lang="en-US" baseline="0" dirty="0" smtClean="0"/>
              <a:t> punctuation, etc.</a:t>
            </a:r>
          </a:p>
          <a:p>
            <a:endParaRPr lang="en-US" baseline="0" dirty="0" smtClean="0"/>
          </a:p>
          <a:p>
            <a:r>
              <a:rPr lang="en-US" b="1" i="1" baseline="0" dirty="0" smtClean="0"/>
              <a:t>Continue on whiteboard example</a:t>
            </a:r>
            <a:endParaRPr lang="en-US" b="1" i="1" dirty="0"/>
          </a:p>
        </p:txBody>
      </p:sp>
      <p:sp>
        <p:nvSpPr>
          <p:cNvPr id="4" name="Slide Number Placeholder 3"/>
          <p:cNvSpPr>
            <a:spLocks noGrp="1"/>
          </p:cNvSpPr>
          <p:nvPr>
            <p:ph type="sldNum" sz="quarter" idx="10"/>
          </p:nvPr>
        </p:nvSpPr>
        <p:spPr/>
        <p:txBody>
          <a:bodyPr/>
          <a:lstStyle/>
          <a:p>
            <a:fld id="{693BE1D2-8B35-4D93-9B21-58A66522FD2C}" type="slidenum">
              <a:rPr lang="en-US" smtClean="0"/>
              <a:t>28</a:t>
            </a:fld>
            <a:endParaRPr lang="en-US"/>
          </a:p>
        </p:txBody>
      </p:sp>
    </p:spTree>
    <p:extLst>
      <p:ext uri="{BB962C8B-B14F-4D97-AF65-F5344CB8AC3E}">
        <p14:creationId xmlns:p14="http://schemas.microsoft.com/office/powerpoint/2010/main" val="174084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a:t>
            </a:r>
          </a:p>
          <a:p>
            <a:endParaRPr lang="en-US" dirty="0"/>
          </a:p>
          <a:p>
            <a:r>
              <a:rPr lang="en-US" dirty="0"/>
              <a:t>There</a:t>
            </a:r>
            <a:r>
              <a:rPr lang="en-US" baseline="0" dirty="0"/>
              <a:t> are 8 steps to a data-based instructional approach for beginning writers.</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29</a:t>
            </a:fld>
            <a:endParaRPr lang="en-US"/>
          </a:p>
        </p:txBody>
      </p:sp>
    </p:spTree>
    <p:extLst>
      <p:ext uri="{BB962C8B-B14F-4D97-AF65-F5344CB8AC3E}">
        <p14:creationId xmlns:p14="http://schemas.microsoft.com/office/powerpoint/2010/main" val="15553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4097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 </a:t>
            </a:r>
          </a:p>
          <a:p>
            <a:r>
              <a:rPr lang="en-US" dirty="0"/>
              <a:t>To illustrate how a teacher might use DBI, let’s take the case example of Molly. Today, we’ll just briefly go through each of the 8 DBI steps with this case example. </a:t>
            </a:r>
            <a:endParaRPr lang="en-US" i="1" dirty="0"/>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30</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1635861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a:t>
            </a:r>
          </a:p>
        </p:txBody>
      </p:sp>
      <p:sp>
        <p:nvSpPr>
          <p:cNvPr id="4" name="Date Placeholder 3"/>
          <p:cNvSpPr>
            <a:spLocks noGrp="1"/>
          </p:cNvSpPr>
          <p:nvPr>
            <p:ph type="dt" idx="10"/>
          </p:nvPr>
        </p:nvSpPr>
        <p:spPr/>
        <p:txBody>
          <a:bodyPr/>
          <a:lstStyle/>
          <a:p>
            <a:r>
              <a:rPr lang="en-US"/>
              <a:t>Summer Institute 2014</a:t>
            </a:r>
          </a:p>
        </p:txBody>
      </p:sp>
      <p:sp>
        <p:nvSpPr>
          <p:cNvPr id="5" name="Slide Number Placeholder 4"/>
          <p:cNvSpPr>
            <a:spLocks noGrp="1"/>
          </p:cNvSpPr>
          <p:nvPr>
            <p:ph type="sldNum" sz="quarter" idx="11"/>
          </p:nvPr>
        </p:nvSpPr>
        <p:spPr/>
        <p:txBody>
          <a:bodyPr/>
          <a:lstStyle/>
          <a:p>
            <a:fld id="{693BE1D2-8B35-4D93-9B21-58A66522FD2C}" type="slidenum">
              <a:rPr lang="en-US" smtClean="0"/>
              <a:t>31</a:t>
            </a:fld>
            <a:endParaRPr lang="en-US"/>
          </a:p>
        </p:txBody>
      </p:sp>
    </p:spTree>
    <p:extLst>
      <p:ext uri="{BB962C8B-B14F-4D97-AF65-F5344CB8AC3E}">
        <p14:creationId xmlns:p14="http://schemas.microsoft.com/office/powerpoint/2010/main" val="2995740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a:t>
            </a:r>
          </a:p>
          <a:p>
            <a:r>
              <a:rPr lang="en-US" dirty="0"/>
              <a:t>Her teacher</a:t>
            </a:r>
            <a:r>
              <a:rPr lang="en-US" baseline="0" dirty="0"/>
              <a:t> decides to use the </a:t>
            </a:r>
            <a:r>
              <a:rPr lang="en-US" dirty="0"/>
              <a:t>Picture Word task, and administers three prompts. She scores each prompt using Correct Word Sequences (CWS), a standard CBM scoring method. On the three prompts, Molly obtains 5, 7 and 4 Correct Word Sequences. Molly's teacher plots the median, 5 CWS, on the graph as Molly’s BASELINE</a:t>
            </a:r>
            <a:r>
              <a:rPr lang="en-US" b="1" u="sng" dirty="0"/>
              <a:t> </a:t>
            </a:r>
            <a:r>
              <a:rPr lang="en-US" u="sng" dirty="0"/>
              <a:t>(red diamond on the graph)</a:t>
            </a:r>
            <a:r>
              <a:rPr lang="en-US" dirty="0"/>
              <a:t>. </a:t>
            </a:r>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32</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226015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693BE1D2-8B35-4D93-9B21-58A66522FD2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88228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a:t>
            </a:r>
          </a:p>
          <a:p>
            <a:r>
              <a:rPr lang="en-US" dirty="0"/>
              <a:t>Molly's teacher wants to determine a reasonable, but ambitious, goal for Molly to grow in writing over the school year. She determines a goal based on what typical students</a:t>
            </a:r>
            <a:r>
              <a:rPr lang="en-US" baseline="0" dirty="0"/>
              <a:t> Molly’s age can write by the end of the school year</a:t>
            </a:r>
            <a:r>
              <a:rPr lang="en-US" dirty="0"/>
              <a:t>, and plots this LONG-TERM GOAL on the graph (blue star) at the end of the school year. She draws a GOAL LINE from the BASELINE to the LONG-TERM GOAL. </a:t>
            </a:r>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34</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2649656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a:t>
            </a:r>
          </a:p>
          <a:p>
            <a:r>
              <a:rPr lang="en-US" dirty="0"/>
              <a:t>Molly's teacher draws a vertical line after the baseline, and labels the new section INTERVENTION 1.</a:t>
            </a:r>
            <a:r>
              <a:rPr lang="en-US" b="1" dirty="0"/>
              <a:t> </a:t>
            </a:r>
            <a:r>
              <a:rPr lang="en-US" dirty="0"/>
              <a:t>She decides to focus on spelling and sentence construction—skills determined by Molly’s IEP team to be critical for Molly’s success in school. She uses these skill areas to design a </a:t>
            </a:r>
            <a:r>
              <a:rPr lang="en-US" i="1" dirty="0"/>
              <a:t>Writing Instructional Plan</a:t>
            </a:r>
            <a:r>
              <a:rPr lang="en-US" dirty="0"/>
              <a:t> (see Writing Intervention Toolkit). She implements this plan 3 times per week, 30 minutes per session.</a:t>
            </a:r>
          </a:p>
        </p:txBody>
      </p:sp>
      <p:sp>
        <p:nvSpPr>
          <p:cNvPr id="4" name="Slide Number Placeholder 3"/>
          <p:cNvSpPr>
            <a:spLocks noGrp="1"/>
          </p:cNvSpPr>
          <p:nvPr>
            <p:ph type="sldNum" sz="quarter" idx="10"/>
          </p:nvPr>
        </p:nvSpPr>
        <p:spPr/>
        <p:txBody>
          <a:bodyPr/>
          <a:lstStyle/>
          <a:p>
            <a:fld id="{693BE1D2-8B35-4D93-9B21-58A66522FD2C}" type="slidenum">
              <a:rPr lang="en-US" smtClean="0"/>
              <a:t>35</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496821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a:t>
            </a:r>
          </a:p>
          <a:p>
            <a:r>
              <a:rPr lang="en-US" dirty="0"/>
              <a:t>(</a:t>
            </a:r>
            <a:r>
              <a:rPr lang="en-US" i="1" dirty="0"/>
              <a:t>Go through each part of the checklist. Allow teachers to respond to each item before displaying the ?, checkmark, or X</a:t>
            </a:r>
            <a:r>
              <a:rPr lang="en-US" dirty="0"/>
              <a:t>)</a:t>
            </a:r>
          </a:p>
        </p:txBody>
      </p:sp>
      <p:sp>
        <p:nvSpPr>
          <p:cNvPr id="4" name="Slide Number Placeholder 3"/>
          <p:cNvSpPr>
            <a:spLocks noGrp="1"/>
          </p:cNvSpPr>
          <p:nvPr>
            <p:ph type="sldNum" sz="quarter" idx="10"/>
          </p:nvPr>
        </p:nvSpPr>
        <p:spPr/>
        <p:txBody>
          <a:bodyPr/>
          <a:lstStyle/>
          <a:p>
            <a:fld id="{693BE1D2-8B35-4D93-9B21-58A66522FD2C}" type="slidenum">
              <a:rPr lang="en-US" smtClean="0"/>
              <a:pPr/>
              <a:t>36</a:t>
            </a:fld>
            <a:endParaRPr lang="en-US"/>
          </a:p>
        </p:txBody>
      </p:sp>
    </p:spTree>
    <p:extLst>
      <p:ext uri="{BB962C8B-B14F-4D97-AF65-F5344CB8AC3E}">
        <p14:creationId xmlns:p14="http://schemas.microsoft.com/office/powerpoint/2010/main" val="760560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a:t>
            </a:r>
            <a:r>
              <a:rPr lang="en-US" i="1" dirty="0"/>
              <a:t>Go through each part of the checklist. Allow teachers to respond to each item before displaying the ?, checkmark, or X</a:t>
            </a:r>
            <a:r>
              <a:rPr lang="en-US" dirty="0"/>
              <a:t>)</a:t>
            </a:r>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37</a:t>
            </a:fld>
            <a:endParaRPr lang="en-US"/>
          </a:p>
        </p:txBody>
      </p:sp>
    </p:spTree>
    <p:extLst>
      <p:ext uri="{BB962C8B-B14F-4D97-AF65-F5344CB8AC3E}">
        <p14:creationId xmlns:p14="http://schemas.microsoft.com/office/powerpoint/2010/main" val="2324438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Go through each part of the checklist. Allow teachers to respond to each item before displaying the ?, checkmark, or X</a:t>
            </a:r>
            <a:r>
              <a:rPr lang="en-US" dirty="0"/>
              <a:t>)</a:t>
            </a:r>
          </a:p>
        </p:txBody>
      </p:sp>
      <p:sp>
        <p:nvSpPr>
          <p:cNvPr id="4" name="Slide Number Placeholder 3"/>
          <p:cNvSpPr>
            <a:spLocks noGrp="1"/>
          </p:cNvSpPr>
          <p:nvPr>
            <p:ph type="sldNum" sz="quarter" idx="10"/>
          </p:nvPr>
        </p:nvSpPr>
        <p:spPr/>
        <p:txBody>
          <a:bodyPr/>
          <a:lstStyle/>
          <a:p>
            <a:fld id="{693BE1D2-8B35-4D93-9B21-58A66522FD2C}" type="slidenum">
              <a:rPr lang="en-US" smtClean="0"/>
              <a:pPr/>
              <a:t>38</a:t>
            </a:fld>
            <a:endParaRPr lang="en-US"/>
          </a:p>
        </p:txBody>
      </p:sp>
    </p:spTree>
    <p:extLst>
      <p:ext uri="{BB962C8B-B14F-4D97-AF65-F5344CB8AC3E}">
        <p14:creationId xmlns:p14="http://schemas.microsoft.com/office/powerpoint/2010/main" val="1896655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39</a:t>
            </a:fld>
            <a:endParaRPr lang="en-US"/>
          </a:p>
        </p:txBody>
      </p:sp>
    </p:spTree>
    <p:extLst>
      <p:ext uri="{BB962C8B-B14F-4D97-AF65-F5344CB8AC3E}">
        <p14:creationId xmlns:p14="http://schemas.microsoft.com/office/powerpoint/2010/main" val="280104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4</a:t>
            </a:fld>
            <a:endParaRPr lang="en-US"/>
          </a:p>
        </p:txBody>
      </p:sp>
    </p:spTree>
    <p:extLst>
      <p:ext uri="{BB962C8B-B14F-4D97-AF65-F5344CB8AC3E}">
        <p14:creationId xmlns:p14="http://schemas.microsoft.com/office/powerpoint/2010/main" val="223642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a:t>
            </a:r>
          </a:p>
          <a:p>
            <a:r>
              <a:rPr lang="en-US" dirty="0"/>
              <a:t>Molly's teacher monitors Molly’s progress toward the goal by giving a 3-minute CBM Picture-Word prompt each week. She continues to score each prompt using CWS. She plots Molly’s progress monitoring score each week in the INTERVENTION 1 section on the graph. After collecting and plotting multiple data points (best practice suggests 8 data points or weekly progress monitoring scores), Molly's teacher adds a trend line.</a:t>
            </a:r>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40</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1194523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“decision rule” is a rule that tells when to make an instructional change. Molly's teacher uses a decision rule that says that if the trend line is less steep than the goal line, she should </a:t>
            </a:r>
            <a:r>
              <a:rPr lang="en-US" u="sng" dirty="0">
                <a:hlinkClick r:id="rId3" action="ppaction://hlinkfile"/>
              </a:rPr>
              <a:t>CHANGE INSTRUCTION</a:t>
            </a:r>
            <a:r>
              <a:rPr lang="en-US" dirty="0"/>
              <a:t>. Molly's teacher sees that Molly’s progress falls below the goal line.</a:t>
            </a:r>
            <a:r>
              <a:rPr lang="en-US" b="1" dirty="0"/>
              <a:t> </a:t>
            </a:r>
            <a:r>
              <a:rPr lang="en-US" dirty="0"/>
              <a:t>So, she decides to make an instructional change.</a:t>
            </a:r>
          </a:p>
          <a:p>
            <a:endParaRPr lang="en-US" dirty="0"/>
          </a:p>
          <a:p>
            <a:r>
              <a:rPr lang="en-US" b="1" dirty="0"/>
              <a:t>Possible question from group: </a:t>
            </a:r>
          </a:p>
          <a:p>
            <a:r>
              <a:rPr lang="en-US" b="1" dirty="0"/>
              <a:t>Answer:</a:t>
            </a:r>
            <a:endParaRPr lang="en-US" dirty="0"/>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41</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2659531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From Decision-Making Rubric . . . Discuss Direct teachers to Decision</a:t>
            </a:r>
            <a:r>
              <a:rPr lang="en-US" baseline="0" dirty="0"/>
              <a:t> Making Rubric </a:t>
            </a:r>
          </a:p>
          <a:p>
            <a:pPr defTabSz="966612">
              <a:defRPr/>
            </a:pPr>
            <a:endParaRPr lang="en-US" baseline="0" dirty="0"/>
          </a:p>
          <a:p>
            <a:pPr defTabSz="966612">
              <a:defRPr/>
            </a:pPr>
            <a:r>
              <a:rPr lang="en-US" dirty="0"/>
              <a:t>Three possible decisions </a:t>
            </a:r>
          </a:p>
          <a:p>
            <a:endParaRPr lang="en-US" dirty="0"/>
          </a:p>
          <a:p>
            <a:r>
              <a:rPr lang="en-US" dirty="0"/>
              <a:t>Now we’re going to apply what you just learned. </a:t>
            </a:r>
          </a:p>
        </p:txBody>
      </p:sp>
      <p:sp>
        <p:nvSpPr>
          <p:cNvPr id="4" name="Slide Number Placeholder 3"/>
          <p:cNvSpPr>
            <a:spLocks noGrp="1"/>
          </p:cNvSpPr>
          <p:nvPr>
            <p:ph type="sldNum" sz="quarter" idx="10"/>
          </p:nvPr>
        </p:nvSpPr>
        <p:spPr/>
        <p:txBody>
          <a:bodyPr/>
          <a:lstStyle/>
          <a:p>
            <a:fld id="{693BE1D2-8B35-4D93-9B21-58A66522FD2C}" type="slidenum">
              <a:rPr lang="en-US" smtClean="0"/>
              <a:pPr/>
              <a:t>42</a:t>
            </a:fld>
            <a:endParaRPr lang="en-US"/>
          </a:p>
        </p:txBody>
      </p:sp>
    </p:spTree>
    <p:extLst>
      <p:ext uri="{BB962C8B-B14F-4D97-AF65-F5344CB8AC3E}">
        <p14:creationId xmlns:p14="http://schemas.microsoft.com/office/powerpoint/2010/main" val="652381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a:t>
            </a:r>
          </a:p>
          <a:p>
            <a:r>
              <a:rPr lang="en-US" dirty="0"/>
              <a:t>A “decision rule” is a rule that tells when to make an instructional change. Molly's teacher uses a decision rule that says that if the trend line is less steep than the goal line, she should </a:t>
            </a:r>
            <a:r>
              <a:rPr lang="en-US" u="sng" dirty="0">
                <a:hlinkClick r:id="rId3" action="ppaction://hlinkfile"/>
              </a:rPr>
              <a:t>CHANGE INSTRUCTION</a:t>
            </a:r>
            <a:r>
              <a:rPr lang="en-US" dirty="0"/>
              <a:t>. Molly's teacher sees that Molly’s progress falls below the goal line.</a:t>
            </a:r>
            <a:r>
              <a:rPr lang="en-US" b="1" dirty="0"/>
              <a:t> </a:t>
            </a:r>
            <a:r>
              <a:rPr lang="en-US" dirty="0"/>
              <a:t>So, she decides to make an instructional change.</a:t>
            </a:r>
          </a:p>
          <a:p>
            <a:endParaRPr lang="en-US" dirty="0"/>
          </a:p>
          <a:p>
            <a:r>
              <a:rPr lang="en-US" b="1" dirty="0"/>
              <a:t>Possible question from group: </a:t>
            </a:r>
          </a:p>
          <a:p>
            <a:r>
              <a:rPr lang="en-US" b="1" dirty="0"/>
              <a:t>Answer:</a:t>
            </a:r>
            <a:endParaRPr lang="en-US" dirty="0"/>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43</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1220655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her examination of Molly’s progress monitoring data collected during intervention, and using the </a:t>
            </a:r>
            <a:r>
              <a:rPr lang="en-US" i="1" dirty="0"/>
              <a:t>Decision-Making Rubric</a:t>
            </a:r>
            <a:r>
              <a:rPr lang="en-US" dirty="0"/>
              <a:t> (in Decision-Making</a:t>
            </a:r>
            <a:r>
              <a:rPr lang="en-US" baseline="0" dirty="0"/>
              <a:t> </a:t>
            </a:r>
            <a:r>
              <a:rPr lang="en-US" dirty="0"/>
              <a:t>Toolkit) as a guide, Molly's teacher generates several hypotheses about why Molly is making insufficient progress, but then chooses the one that suggests that Molly needs more time in her current intervention.</a:t>
            </a:r>
          </a:p>
          <a:p>
            <a:endParaRPr lang="en-US" dirty="0"/>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44</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3199095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(Refer</a:t>
            </a:r>
            <a:r>
              <a:rPr lang="en-US" b="0" i="0" baseline="0" dirty="0"/>
              <a:t> teachers back to Decision-Making Rubric)</a:t>
            </a:r>
            <a:endParaRPr lang="en-US" b="0" i="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45</a:t>
            </a:fld>
            <a:endParaRPr lang="en-US"/>
          </a:p>
        </p:txBody>
      </p:sp>
    </p:spTree>
    <p:extLst>
      <p:ext uri="{BB962C8B-B14F-4D97-AF65-F5344CB8AC3E}">
        <p14:creationId xmlns:p14="http://schemas.microsoft.com/office/powerpoint/2010/main" val="1538267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(Refer</a:t>
            </a:r>
            <a:r>
              <a:rPr lang="en-US" b="0" i="0" baseline="0" dirty="0"/>
              <a:t> teachers back to Decision-Making Rubric)</a:t>
            </a:r>
            <a:endParaRPr lang="en-US" b="0" i="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46</a:t>
            </a:fld>
            <a:endParaRPr lang="en-US"/>
          </a:p>
        </p:txBody>
      </p:sp>
    </p:spTree>
    <p:extLst>
      <p:ext uri="{BB962C8B-B14F-4D97-AF65-F5344CB8AC3E}">
        <p14:creationId xmlns:p14="http://schemas.microsoft.com/office/powerpoint/2010/main" val="3838911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(Refer</a:t>
            </a:r>
            <a:r>
              <a:rPr lang="en-US" b="0" i="0" baseline="0" dirty="0"/>
              <a:t> teachers back to Decision-Making Rubric)</a:t>
            </a:r>
            <a:endParaRPr lang="en-US" b="0" i="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47</a:t>
            </a:fld>
            <a:endParaRPr lang="en-US"/>
          </a:p>
        </p:txBody>
      </p:sp>
    </p:spTree>
    <p:extLst>
      <p:ext uri="{BB962C8B-B14F-4D97-AF65-F5344CB8AC3E}">
        <p14:creationId xmlns:p14="http://schemas.microsoft.com/office/powerpoint/2010/main" val="1566363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(Refer</a:t>
            </a:r>
            <a:r>
              <a:rPr lang="en-US" baseline="0" dirty="0"/>
              <a:t> teachers back to rubric.)</a:t>
            </a:r>
            <a:endParaRPr lang="en-US" dirty="0"/>
          </a:p>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48</a:t>
            </a:fld>
            <a:endParaRPr lang="en-US"/>
          </a:p>
        </p:txBody>
      </p:sp>
    </p:spTree>
    <p:extLst>
      <p:ext uri="{BB962C8B-B14F-4D97-AF65-F5344CB8AC3E}">
        <p14:creationId xmlns:p14="http://schemas.microsoft.com/office/powerpoint/2010/main" val="344498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Content is the actual sounds, letters, words, etc.</a:t>
            </a:r>
            <a:r>
              <a:rPr lang="en-US" baseline="0" dirty="0"/>
              <a:t> used in instruction. So, maybe the intervention doesn’t need to change, but the student needs practice on different content. This is a snapshot from the transcription scope and sequence that the teacher might consult to determine better content focus.</a:t>
            </a:r>
            <a:endParaRPr lang="en-US" dirty="0"/>
          </a:p>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49</a:t>
            </a:fld>
            <a:endParaRPr lang="en-US"/>
          </a:p>
        </p:txBody>
      </p:sp>
    </p:spTree>
    <p:extLst>
      <p:ext uri="{BB962C8B-B14F-4D97-AF65-F5344CB8AC3E}">
        <p14:creationId xmlns:p14="http://schemas.microsoft.com/office/powerpoint/2010/main" val="172542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a:t>
            </a:fld>
            <a:endParaRPr lang="en-US"/>
          </a:p>
        </p:txBody>
      </p:sp>
    </p:spTree>
    <p:extLst>
      <p:ext uri="{BB962C8B-B14F-4D97-AF65-F5344CB8AC3E}">
        <p14:creationId xmlns:p14="http://schemas.microsoft.com/office/powerpoint/2010/main" val="519550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Focus is the writing component that is being addressed (transcription,</a:t>
            </a:r>
            <a:r>
              <a:rPr lang="en-US" baseline="0" dirty="0"/>
              <a:t> text generation, self-regulation). (Remind teachers of the Diagnostic checklists in these three areas that they can re-use to determine students’ current strengths and needs)</a:t>
            </a:r>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50</a:t>
            </a:fld>
            <a:endParaRPr lang="en-US"/>
          </a:p>
        </p:txBody>
      </p:sp>
    </p:spTree>
    <p:extLst>
      <p:ext uri="{BB962C8B-B14F-4D97-AF65-F5344CB8AC3E}">
        <p14:creationId xmlns:p14="http://schemas.microsoft.com/office/powerpoint/2010/main" val="1477792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She rejects the hypothesis that Molly</a:t>
            </a:r>
            <a:r>
              <a:rPr lang="en-US" b="0" baseline="0" dirty="0"/>
              <a:t> isn’t motivated, because Molly always tries hard and seems to enjoy working with Mr. O'Reilly. She thinks the group size might be too large AND that Molly needs more time, but she can’t change her entire schedule. So, she decides to go with the hypothesis that Molly needs a little extra 1:1 instruction. </a:t>
            </a:r>
            <a:endParaRPr lang="en-US" b="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51</a:t>
            </a:fld>
            <a:endParaRPr lang="en-US"/>
          </a:p>
        </p:txBody>
      </p:sp>
    </p:spTree>
    <p:extLst>
      <p:ext uri="{BB962C8B-B14F-4D97-AF65-F5344CB8AC3E}">
        <p14:creationId xmlns:p14="http://schemas.microsoft.com/office/powerpoint/2010/main" val="2391291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a:t>
            </a:r>
          </a:p>
          <a:p>
            <a:r>
              <a:rPr lang="en-US" dirty="0"/>
              <a:t>Molly's teacher increases the frequency of intervention from 3 to 5 days per week. She draws a vertical line after INTERVENTION 1 and labels the new section INTERVENTION 2.</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693BE1D2-8B35-4D93-9B21-58A66522FD2C}" type="slidenum">
              <a:rPr lang="en-US" smtClean="0"/>
              <a:t>52</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2586231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a:t>
            </a:r>
          </a:p>
          <a:p>
            <a:r>
              <a:rPr lang="en-US" dirty="0"/>
              <a:t>After collecting several weekly data points in Intervention 2, it is clear that increasing the frequency of instruction is not sufficient to improve Molly’s progress. Molly's teacher continues to use the </a:t>
            </a:r>
            <a:r>
              <a:rPr lang="en-US" i="1" dirty="0"/>
              <a:t>Data-Based Decision-Making Rubric</a:t>
            </a:r>
            <a:r>
              <a:rPr lang="en-US" dirty="0"/>
              <a:t> (in DBDM Toolkit) and generates a new hypothesis—that Molly needs more explicit instruction with additional modeling and practice. She adds this change to her instruction, and continues to monitor Molly’s progress during INTERVENTION 3.</a:t>
            </a:r>
            <a:br>
              <a:rPr lang="en-US" dirty="0"/>
            </a:br>
            <a:r>
              <a:rPr lang="en-US" dirty="0"/>
              <a:t/>
            </a:r>
            <a:br>
              <a:rPr lang="en-US" dirty="0"/>
            </a:br>
            <a:r>
              <a:rPr lang="en-US" dirty="0"/>
              <a:t>During Intervention 3, Molly’s progress increases; however, her performance is still below the goal line. Thus, Molly's teacher develops a new hypothesis—that Molly needs additional reinforcement for working on her writing, and would benefit from monitoring and charting her own progress toward her goal.  She adds this change to her instruction, and continues to monitor Molly’s progress during INTERVENTION 4. Finally, Molly meets and exceeds her goal. Now Molly's teacher can re-visit the </a:t>
            </a:r>
            <a:r>
              <a:rPr lang="en-US" i="1" dirty="0"/>
              <a:t>Guide to Determining Present Level of Writing Performance</a:t>
            </a:r>
            <a:r>
              <a:rPr lang="en-US" dirty="0"/>
              <a:t> to establish her next area of focus for Molly.</a:t>
            </a:r>
          </a:p>
        </p:txBody>
      </p:sp>
      <p:sp>
        <p:nvSpPr>
          <p:cNvPr id="4" name="Slide Number Placeholder 3"/>
          <p:cNvSpPr>
            <a:spLocks noGrp="1"/>
          </p:cNvSpPr>
          <p:nvPr>
            <p:ph type="sldNum" sz="quarter" idx="10"/>
          </p:nvPr>
        </p:nvSpPr>
        <p:spPr/>
        <p:txBody>
          <a:bodyPr/>
          <a:lstStyle/>
          <a:p>
            <a:fld id="{693BE1D2-8B35-4D93-9B21-58A66522FD2C}" type="slidenum">
              <a:rPr lang="en-US" smtClean="0"/>
              <a:t>53</a:t>
            </a:fld>
            <a:endParaRPr lang="en-US"/>
          </a:p>
        </p:txBody>
      </p:sp>
      <p:sp>
        <p:nvSpPr>
          <p:cNvPr id="5" name="Date Placeholder 4"/>
          <p:cNvSpPr>
            <a:spLocks noGrp="1"/>
          </p:cNvSpPr>
          <p:nvPr>
            <p:ph type="dt" idx="11"/>
          </p:nvPr>
        </p:nvSpPr>
        <p:spPr/>
        <p:txBody>
          <a:bodyPr/>
          <a:lstStyle/>
          <a:p>
            <a:r>
              <a:rPr lang="en-US"/>
              <a:t>Summer Institute 2014</a:t>
            </a:r>
          </a:p>
        </p:txBody>
      </p:sp>
    </p:spTree>
    <p:extLst>
      <p:ext uri="{BB962C8B-B14F-4D97-AF65-F5344CB8AC3E}">
        <p14:creationId xmlns:p14="http://schemas.microsoft.com/office/powerpoint/2010/main" val="32943307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54</a:t>
            </a:fld>
            <a:endParaRPr lang="en-US"/>
          </a:p>
        </p:txBody>
      </p:sp>
    </p:spTree>
    <p:extLst>
      <p:ext uri="{BB962C8B-B14F-4D97-AF65-F5344CB8AC3E}">
        <p14:creationId xmlns:p14="http://schemas.microsoft.com/office/powerpoint/2010/main" val="1555975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55</a:t>
            </a:fld>
            <a:endParaRPr lang="en-US"/>
          </a:p>
        </p:txBody>
      </p:sp>
    </p:spTree>
    <p:extLst>
      <p:ext uri="{BB962C8B-B14F-4D97-AF65-F5344CB8AC3E}">
        <p14:creationId xmlns:p14="http://schemas.microsoft.com/office/powerpoint/2010/main" val="1966217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56</a:t>
            </a:fld>
            <a:endParaRPr lang="en-US"/>
          </a:p>
        </p:txBody>
      </p:sp>
    </p:spTree>
    <p:extLst>
      <p:ext uri="{BB962C8B-B14F-4D97-AF65-F5344CB8AC3E}">
        <p14:creationId xmlns:p14="http://schemas.microsoft.com/office/powerpoint/2010/main" val="1871243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57</a:t>
            </a:fld>
            <a:endParaRPr lang="en-US"/>
          </a:p>
        </p:txBody>
      </p:sp>
    </p:spTree>
    <p:extLst>
      <p:ext uri="{BB962C8B-B14F-4D97-AF65-F5344CB8AC3E}">
        <p14:creationId xmlns:p14="http://schemas.microsoft.com/office/powerpoint/2010/main" val="10860090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58</a:t>
            </a:fld>
            <a:endParaRPr lang="en-US"/>
          </a:p>
        </p:txBody>
      </p:sp>
    </p:spTree>
    <p:extLst>
      <p:ext uri="{BB962C8B-B14F-4D97-AF65-F5344CB8AC3E}">
        <p14:creationId xmlns:p14="http://schemas.microsoft.com/office/powerpoint/2010/main" val="1338808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59</a:t>
            </a:fld>
            <a:endParaRPr lang="en-US"/>
          </a:p>
        </p:txBody>
      </p:sp>
    </p:spTree>
    <p:extLst>
      <p:ext uri="{BB962C8B-B14F-4D97-AF65-F5344CB8AC3E}">
        <p14:creationId xmlns:p14="http://schemas.microsoft.com/office/powerpoint/2010/main" val="259804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a:t>
            </a:r>
          </a:p>
          <a:p>
            <a:r>
              <a:rPr lang="en-US" dirty="0"/>
              <a:t>I will begin by discussing the importance of responsive writing</a:t>
            </a:r>
            <a:r>
              <a:rPr lang="en-US" baseline="0" dirty="0"/>
              <a:t> instruction for inclusive education.</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6</a:t>
            </a:fld>
            <a:endParaRPr lang="en-US"/>
          </a:p>
        </p:txBody>
      </p:sp>
    </p:spTree>
    <p:extLst>
      <p:ext uri="{BB962C8B-B14F-4D97-AF65-F5344CB8AC3E}">
        <p14:creationId xmlns:p14="http://schemas.microsoft.com/office/powerpoint/2010/main" val="8114112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60</a:t>
            </a:fld>
            <a:endParaRPr lang="en-US"/>
          </a:p>
        </p:txBody>
      </p:sp>
    </p:spTree>
    <p:extLst>
      <p:ext uri="{BB962C8B-B14F-4D97-AF65-F5344CB8AC3E}">
        <p14:creationId xmlns:p14="http://schemas.microsoft.com/office/powerpoint/2010/main" val="1316569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61</a:t>
            </a:fld>
            <a:endParaRPr lang="en-US"/>
          </a:p>
        </p:txBody>
      </p:sp>
    </p:spTree>
    <p:extLst>
      <p:ext uri="{BB962C8B-B14F-4D97-AF65-F5344CB8AC3E}">
        <p14:creationId xmlns:p14="http://schemas.microsoft.com/office/powerpoint/2010/main" val="3846381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62</a:t>
            </a:fld>
            <a:endParaRPr lang="en-US"/>
          </a:p>
        </p:txBody>
      </p:sp>
    </p:spTree>
    <p:extLst>
      <p:ext uri="{BB962C8B-B14F-4D97-AF65-F5344CB8AC3E}">
        <p14:creationId xmlns:p14="http://schemas.microsoft.com/office/powerpoint/2010/main" val="128390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63</a:t>
            </a:fld>
            <a:endParaRPr lang="en-US"/>
          </a:p>
        </p:txBody>
      </p:sp>
    </p:spTree>
    <p:extLst>
      <p:ext uri="{BB962C8B-B14F-4D97-AF65-F5344CB8AC3E}">
        <p14:creationId xmlns:p14="http://schemas.microsoft.com/office/powerpoint/2010/main" val="5447755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64</a:t>
            </a:fld>
            <a:endParaRPr lang="en-US"/>
          </a:p>
        </p:txBody>
      </p:sp>
    </p:spTree>
    <p:extLst>
      <p:ext uri="{BB962C8B-B14F-4D97-AF65-F5344CB8AC3E}">
        <p14:creationId xmlns:p14="http://schemas.microsoft.com/office/powerpoint/2010/main" val="1246587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a:t>
            </a:r>
          </a:p>
          <a:p>
            <a:endParaRPr lang="en-US" dirty="0"/>
          </a:p>
          <a:p>
            <a:r>
              <a:rPr lang="en-US" dirty="0"/>
              <a:t>As I mentioned, my colleagues and I have developed materials for</a:t>
            </a:r>
            <a:r>
              <a:rPr lang="en-US" baseline="0" dirty="0"/>
              <a:t> teachers to use to implement this process. If you would like access to these materials, you can [go to website] and request materials using this form. I’ll just briefly show you the variety of materials that we have.</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65</a:t>
            </a:fld>
            <a:endParaRPr lang="en-US"/>
          </a:p>
        </p:txBody>
      </p:sp>
    </p:spTree>
    <p:extLst>
      <p:ext uri="{BB962C8B-B14F-4D97-AF65-F5344CB8AC3E}">
        <p14:creationId xmlns:p14="http://schemas.microsoft.com/office/powerpoint/2010/main" val="576327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66</a:t>
            </a:fld>
            <a:endParaRPr lang="en-US"/>
          </a:p>
        </p:txBody>
      </p:sp>
    </p:spTree>
    <p:extLst>
      <p:ext uri="{BB962C8B-B14F-4D97-AF65-F5344CB8AC3E}">
        <p14:creationId xmlns:p14="http://schemas.microsoft.com/office/powerpoint/2010/main" val="20113140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67</a:t>
            </a:fld>
            <a:endParaRPr lang="en-US"/>
          </a:p>
        </p:txBody>
      </p:sp>
    </p:spTree>
    <p:extLst>
      <p:ext uri="{BB962C8B-B14F-4D97-AF65-F5344CB8AC3E}">
        <p14:creationId xmlns:p14="http://schemas.microsoft.com/office/powerpoint/2010/main" val="5582874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6589402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69</a:t>
            </a:fld>
            <a:endParaRPr lang="en-US"/>
          </a:p>
        </p:txBody>
      </p:sp>
    </p:spTree>
    <p:extLst>
      <p:ext uri="{BB962C8B-B14F-4D97-AF65-F5344CB8AC3E}">
        <p14:creationId xmlns:p14="http://schemas.microsoft.com/office/powerpoint/2010/main" val="59170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then show how responsive writing instruction is comprised</a:t>
            </a:r>
            <a:r>
              <a:rPr lang="en-US" baseline="0" dirty="0"/>
              <a:t> of…</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7</a:t>
            </a:fld>
            <a:endParaRPr lang="en-US"/>
          </a:p>
        </p:txBody>
      </p:sp>
    </p:spTree>
    <p:extLst>
      <p:ext uri="{BB962C8B-B14F-4D97-AF65-F5344CB8AC3E}">
        <p14:creationId xmlns:p14="http://schemas.microsoft.com/office/powerpoint/2010/main" val="35080904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100241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4D193-694B-485E-8DE6-F41FFC022C1B}" type="slidenum">
              <a:rPr lang="en-US" smtClean="0"/>
              <a:t>71</a:t>
            </a:fld>
            <a:endParaRPr lang="en-US"/>
          </a:p>
        </p:txBody>
      </p:sp>
    </p:spTree>
    <p:extLst>
      <p:ext uri="{BB962C8B-B14F-4D97-AF65-F5344CB8AC3E}">
        <p14:creationId xmlns:p14="http://schemas.microsoft.com/office/powerpoint/2010/main" val="401691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a:t>
            </a:r>
          </a:p>
        </p:txBody>
      </p:sp>
      <p:sp>
        <p:nvSpPr>
          <p:cNvPr id="4" name="Slide Number Placeholder 3"/>
          <p:cNvSpPr>
            <a:spLocks noGrp="1"/>
          </p:cNvSpPr>
          <p:nvPr>
            <p:ph type="sldNum" sz="quarter" idx="10"/>
          </p:nvPr>
        </p:nvSpPr>
        <p:spPr/>
        <p:txBody>
          <a:bodyPr/>
          <a:lstStyle/>
          <a:p>
            <a:fld id="{8434D193-694B-485E-8DE6-F41FFC022C1B}" type="slidenum">
              <a:rPr lang="en-US" smtClean="0"/>
              <a:t>8</a:t>
            </a:fld>
            <a:endParaRPr lang="en-US"/>
          </a:p>
        </p:txBody>
      </p:sp>
    </p:spTree>
    <p:extLst>
      <p:ext uri="{BB962C8B-B14F-4D97-AF65-F5344CB8AC3E}">
        <p14:creationId xmlns:p14="http://schemas.microsoft.com/office/powerpoint/2010/main" val="52722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instruction, and that writing assessment and instruction can be guided by a “simple view” of writing that helps us know what types of skills to assess and teach</a:t>
            </a:r>
            <a:r>
              <a:rPr lang="en-US" baseline="0" dirty="0"/>
              <a:t> to improve overall writing performance.</a:t>
            </a:r>
            <a:endParaRPr lang="en-US" dirty="0"/>
          </a:p>
        </p:txBody>
      </p:sp>
      <p:sp>
        <p:nvSpPr>
          <p:cNvPr id="4" name="Slide Number Placeholder 3"/>
          <p:cNvSpPr>
            <a:spLocks noGrp="1"/>
          </p:cNvSpPr>
          <p:nvPr>
            <p:ph type="sldNum" sz="quarter" idx="10"/>
          </p:nvPr>
        </p:nvSpPr>
        <p:spPr/>
        <p:txBody>
          <a:bodyPr/>
          <a:lstStyle/>
          <a:p>
            <a:fld id="{8434D193-694B-485E-8DE6-F41FFC022C1B}" type="slidenum">
              <a:rPr lang="en-US" smtClean="0"/>
              <a:t>9</a:t>
            </a:fld>
            <a:endParaRPr lang="en-US"/>
          </a:p>
        </p:txBody>
      </p:sp>
    </p:spTree>
    <p:extLst>
      <p:ext uri="{BB962C8B-B14F-4D97-AF65-F5344CB8AC3E}">
        <p14:creationId xmlns:p14="http://schemas.microsoft.com/office/powerpoint/2010/main" val="297308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45B3DF-D72F-493F-9CF9-D450C25C1C5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194308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5B3DF-D72F-493F-9CF9-D450C25C1C5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310632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5B3DF-D72F-493F-9CF9-D450C25C1C5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336065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8171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6773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5283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38743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519" y="2055814"/>
            <a:ext cx="10966448"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94144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1893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7862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19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5B3DF-D72F-493F-9CF9-D450C25C1C5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4028489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70080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519" y="2055814"/>
            <a:ext cx="10966448"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84831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302914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1921373"/>
            <a:ext cx="10971217" cy="769441"/>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8559799" y="6766376"/>
            <a:ext cx="3323167"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916518" y="2938999"/>
            <a:ext cx="10966449" cy="196977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388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45B3DF-D72F-493F-9CF9-D450C25C1C5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34158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45B3DF-D72F-493F-9CF9-D450C25C1C5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35843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45B3DF-D72F-493F-9CF9-D450C25C1C5D}"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213747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45B3DF-D72F-493F-9CF9-D450C25C1C5D}"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423066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5B3DF-D72F-493F-9CF9-D450C25C1C5D}"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30221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5B3DF-D72F-493F-9CF9-D450C25C1C5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363418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5B3DF-D72F-493F-9CF9-D450C25C1C5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D2D3-F5CA-4940-A73C-75B33E0FAF29}" type="slidenum">
              <a:rPr lang="en-US" smtClean="0"/>
              <a:t>‹#›</a:t>
            </a:fld>
            <a:endParaRPr lang="en-US"/>
          </a:p>
        </p:txBody>
      </p:sp>
    </p:spTree>
    <p:extLst>
      <p:ext uri="{BB962C8B-B14F-4D97-AF65-F5344CB8AC3E}">
        <p14:creationId xmlns:p14="http://schemas.microsoft.com/office/powerpoint/2010/main" val="41458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5B3DF-D72F-493F-9CF9-D450C25C1C5D}"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AD2D3-F5CA-4940-A73C-75B33E0FAF29}" type="slidenum">
              <a:rPr lang="en-US" smtClean="0"/>
              <a:t>‹#›</a:t>
            </a:fld>
            <a:endParaRPr lang="en-US"/>
          </a:p>
        </p:txBody>
      </p:sp>
    </p:spTree>
    <p:extLst>
      <p:ext uri="{BB962C8B-B14F-4D97-AF65-F5344CB8AC3E}">
        <p14:creationId xmlns:p14="http://schemas.microsoft.com/office/powerpoint/2010/main" val="493036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1"/>
            <a:ext cx="12241520" cy="6885855"/>
          </a:xfrm>
          <a:prstGeom prst="rect">
            <a:avLst/>
          </a:prstGeom>
        </p:spPr>
      </p:pic>
      <p:sp>
        <p:nvSpPr>
          <p:cNvPr id="5123" name="Title Placeholder 1"/>
          <p:cNvSpPr>
            <a:spLocks noGrp="1"/>
          </p:cNvSpPr>
          <p:nvPr>
            <p:ph type="title"/>
          </p:nvPr>
        </p:nvSpPr>
        <p:spPr bwMode="gray">
          <a:xfrm>
            <a:off x="916518" y="318053"/>
            <a:ext cx="10966449"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916518" y="205581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19376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1"/>
            <a:ext cx="12241520" cy="6885855"/>
          </a:xfrm>
          <a:prstGeom prst="rect">
            <a:avLst/>
          </a:prstGeom>
        </p:spPr>
      </p:pic>
      <p:sp>
        <p:nvSpPr>
          <p:cNvPr id="5123" name="Title Placeholder 1"/>
          <p:cNvSpPr>
            <a:spLocks noGrp="1"/>
          </p:cNvSpPr>
          <p:nvPr>
            <p:ph type="title"/>
          </p:nvPr>
        </p:nvSpPr>
        <p:spPr bwMode="gray">
          <a:xfrm>
            <a:off x="916518" y="318053"/>
            <a:ext cx="10966449"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916518" y="205581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5222398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313456" cy="6926319"/>
          </a:xfrm>
          <a:prstGeom prst="rect">
            <a:avLst/>
          </a:prstGeom>
        </p:spPr>
      </p:pic>
      <p:sp>
        <p:nvSpPr>
          <p:cNvPr id="2" name="Text Placeholder 1"/>
          <p:cNvSpPr>
            <a:spLocks noGrp="1"/>
          </p:cNvSpPr>
          <p:nvPr>
            <p:ph type="body" idx="1"/>
          </p:nvPr>
        </p:nvSpPr>
        <p:spPr bwMode="gray">
          <a:xfrm>
            <a:off x="916517" y="2055814"/>
            <a:ext cx="10966449"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11725873"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4E76A0">
                    <a:lumMod val="75000"/>
                  </a:srgbClr>
                </a:solidFill>
              </a:rPr>
              <a:pPr algn="r" fontAlgn="base">
                <a:spcBef>
                  <a:spcPct val="0"/>
                </a:spcBef>
                <a:spcAft>
                  <a:spcPct val="0"/>
                </a:spcAft>
              </a:pPr>
              <a:t>‹#›</a:t>
            </a:fld>
            <a:endParaRPr dirty="0">
              <a:solidFill>
                <a:srgbClr val="4E76A0">
                  <a:lumMod val="75000"/>
                </a:srgbClr>
              </a:solidFill>
            </a:endParaRPr>
          </a:p>
        </p:txBody>
      </p:sp>
    </p:spTree>
    <p:extLst>
      <p:ext uri="{BB962C8B-B14F-4D97-AF65-F5344CB8AC3E}">
        <p14:creationId xmlns:p14="http://schemas.microsoft.com/office/powerpoint/2010/main" val="300180330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13920" cy="6926580"/>
          </a:xfrm>
          <a:prstGeom prst="rect">
            <a:avLst/>
          </a:prstGeom>
        </p:spPr>
      </p:pic>
      <p:sp>
        <p:nvSpPr>
          <p:cNvPr id="2051" name="Title Placeholder 1"/>
          <p:cNvSpPr>
            <a:spLocks noGrp="1"/>
          </p:cNvSpPr>
          <p:nvPr>
            <p:ph type="title"/>
          </p:nvPr>
        </p:nvSpPr>
        <p:spPr bwMode="gray">
          <a:xfrm>
            <a:off x="911749" y="1921374"/>
            <a:ext cx="1097122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911858" y="2935824"/>
            <a:ext cx="10971108"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8559799" y="6709226"/>
            <a:ext cx="3323167"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7104454" y="6567845"/>
            <a:ext cx="4778513"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3806497076"/>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4.jp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QuickStyle" Target="../diagrams/quickStyle20.xml"/><Relationship Id="rId13" Type="http://schemas.openxmlformats.org/officeDocument/2006/relationships/image" Target="../media/image12.jpeg"/><Relationship Id="rId3" Type="http://schemas.openxmlformats.org/officeDocument/2006/relationships/hyperlink" Target="http://arc.missouri.edu/dbi_early.aspx" TargetMode="External"/><Relationship Id="rId7" Type="http://schemas.openxmlformats.org/officeDocument/2006/relationships/diagramLayout" Target="../diagrams/layout20.xml"/><Relationship Id="rId12" Type="http://schemas.openxmlformats.org/officeDocument/2006/relationships/hyperlink" Target="file:///C:\Users\mcmas004\Dropbox\DBI-TLC%20(2)\Final%20revised%20material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Data" Target="../diagrams/data20.xml"/><Relationship Id="rId11" Type="http://schemas.openxmlformats.org/officeDocument/2006/relationships/image" Target="../media/image11.png"/><Relationship Id="rId5" Type="http://schemas.openxmlformats.org/officeDocument/2006/relationships/hyperlink" Target="http://dbitlc.missouri.edu/" TargetMode="External"/><Relationship Id="rId10" Type="http://schemas.microsoft.com/office/2007/relationships/diagramDrawing" Target="../diagrams/drawing20.xml"/><Relationship Id="rId4" Type="http://schemas.openxmlformats.org/officeDocument/2006/relationships/hyperlink" Target="http://www.cehd.umn.edu/edpsych/dbi-tlc/" TargetMode="External"/><Relationship Id="rId9" Type="http://schemas.openxmlformats.org/officeDocument/2006/relationships/diagramColors" Target="../diagrams/colors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register.gotowebinar.com/register/8575553365450479618"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hyperlink" Target="https://twitter.com/TheNCII" TargetMode="External"/><Relationship Id="rId4" Type="http://schemas.openxmlformats.org/officeDocument/2006/relationships/hyperlink" Target="https://www.youtube.com/channel/UC6W2pma8TiSZvY_GWROkTLA"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cecdr.org/home"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hyperlink" Target="https://www.facebook.com/divisionforresearch" TargetMode="External"/><Relationship Id="rId4" Type="http://schemas.openxmlformats.org/officeDocument/2006/relationships/hyperlink" Target="https://twitter.com/CECDResearch"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hyperlink" Target="mailto:ncii@air.org" TargetMode="External"/><Relationship Id="rId2" Type="http://schemas.openxmlformats.org/officeDocument/2006/relationships/notesSlide" Target="../notesSlides/notesSlide71.xml"/><Relationship Id="rId1" Type="http://schemas.openxmlformats.org/officeDocument/2006/relationships/slideLayout" Target="../slideLayouts/slideLayout23.xml"/><Relationship Id="rId4" Type="http://schemas.openxmlformats.org/officeDocument/2006/relationships/hyperlink" Target="https://twitter.com/TheNCII"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1749" y="382490"/>
            <a:ext cx="10971217" cy="2308324"/>
          </a:xfrm>
        </p:spPr>
        <p:txBody>
          <a:bodyPr/>
          <a:lstStyle/>
          <a:p>
            <a:r>
              <a:rPr lang="en-US" dirty="0"/>
              <a:t>Writing Better, How Can Teachers Use Data to Individualize Instruction in Writing</a:t>
            </a:r>
            <a:endParaRPr lang="en-US" dirty="0" smtClean="0"/>
          </a:p>
        </p:txBody>
      </p:sp>
      <p:sp>
        <p:nvSpPr>
          <p:cNvPr id="7171" name="Subtitle 2"/>
          <p:cNvSpPr>
            <a:spLocks noGrp="1"/>
          </p:cNvSpPr>
          <p:nvPr>
            <p:ph type="body" sz="quarter" idx="12"/>
          </p:nvPr>
        </p:nvSpPr>
        <p:spPr>
          <a:xfrm>
            <a:off x="911749" y="2285662"/>
            <a:ext cx="8224837" cy="1994392"/>
          </a:xfrm>
        </p:spPr>
        <p:txBody>
          <a:bodyPr/>
          <a:lstStyle/>
          <a:p>
            <a:pPr lvl="1"/>
            <a:endParaRPr lang="en-US" dirty="0" smtClean="0"/>
          </a:p>
          <a:p>
            <a:pPr lvl="1"/>
            <a:endParaRPr lang="en-US" dirty="0" smtClean="0"/>
          </a:p>
          <a:p>
            <a:r>
              <a:rPr lang="en-US" dirty="0"/>
              <a:t>Kristen L. McMaster, University of Minnesota</a:t>
            </a:r>
          </a:p>
          <a:p>
            <a:r>
              <a:rPr lang="en-US" dirty="0"/>
              <a:t>Erica S. Lembke, University of Missouri</a:t>
            </a:r>
          </a:p>
        </p:txBody>
      </p:sp>
      <p:sp>
        <p:nvSpPr>
          <p:cNvPr id="2" name="Footer Placeholder 1"/>
          <p:cNvSpPr>
            <a:spLocks noGrp="1"/>
          </p:cNvSpPr>
          <p:nvPr>
            <p:ph type="ftr" sz="quarter" idx="11"/>
          </p:nvPr>
        </p:nvSpPr>
        <p:spPr>
          <a:xfrm>
            <a:off x="2214564" y="6610577"/>
            <a:ext cx="8221662" cy="215444"/>
          </a:xfrm>
        </p:spPr>
        <p:txBody>
          <a:bodyPr/>
          <a:lstStyle/>
          <a:p>
            <a:pPr algn="l"/>
            <a:r>
              <a:rPr lang="en-US" dirty="0">
                <a:solidFill>
                  <a:prstClr val="black">
                    <a:tint val="75000"/>
                  </a:prstClr>
                </a:solidFill>
              </a:rPr>
              <a:t>This document was produced under U.S. Department of Education, Office of Special Education Programs, Award No. H326Q110005. Celia </a:t>
            </a:r>
            <a:r>
              <a:rPr lang="en-US" dirty="0" err="1">
                <a:solidFill>
                  <a:prstClr val="black">
                    <a:tint val="75000"/>
                  </a:prstClr>
                </a:solidFill>
              </a:rPr>
              <a:t>Rosenquist</a:t>
            </a:r>
            <a:r>
              <a:rPr lang="en-US" dirty="0">
                <a:solidFill>
                  <a:prstClr val="black">
                    <a:tint val="75000"/>
                  </a:prstClr>
                </a:solidFill>
              </a:rPr>
              <a:t> serves as the project officer. The views expressed herein do not necessarily represent the positions or policies of the U.S. Department of Education. No official endorsement by the U.S. Department of Education of any product, commodity, service or enterprise mentioned in this document is intended or should be inferred.</a:t>
            </a:r>
          </a:p>
        </p:txBody>
      </p:sp>
      <p:pic>
        <p:nvPicPr>
          <p:cNvPr id="5" name="Picture 4" descr="A logo for Division for research at the council for exceptional childr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11" y="5639219"/>
            <a:ext cx="2376022" cy="811840"/>
          </a:xfrm>
          <a:prstGeom prst="rect">
            <a:avLst/>
          </a:prstGeom>
        </p:spPr>
      </p:pic>
    </p:spTree>
    <p:extLst>
      <p:ext uri="{BB962C8B-B14F-4D97-AF65-F5344CB8AC3E}">
        <p14:creationId xmlns:p14="http://schemas.microsoft.com/office/powerpoint/2010/main" val="186589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graphicFrame>
        <p:nvGraphicFramePr>
          <p:cNvPr id="6" name="Content Placeholder 5" descr="A circle that says data-based decision making. "/>
          <p:cNvGraphicFramePr>
            <a:graphicFrameLocks noGrp="1"/>
          </p:cNvGraphicFramePr>
          <p:nvPr>
            <p:ph idx="1"/>
            <p:extLst>
              <p:ext uri="{D42A27DB-BD31-4B8C-83A1-F6EECF244321}">
                <p14:modId xmlns:p14="http://schemas.microsoft.com/office/powerpoint/2010/main" val="2935172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descr="Text that says simple view of writing. "/>
          <p:cNvGrpSpPr/>
          <p:nvPr/>
        </p:nvGrpSpPr>
        <p:grpSpPr>
          <a:xfrm>
            <a:off x="5679583" y="2498501"/>
            <a:ext cx="3389466" cy="1493950"/>
            <a:chOff x="5679583" y="2498501"/>
            <a:chExt cx="3090930" cy="1493950"/>
          </a:xfrm>
        </p:grpSpPr>
        <p:sp>
          <p:nvSpPr>
            <p:cNvPr id="7" name="Right Brace 6"/>
            <p:cNvSpPr/>
            <p:nvPr/>
          </p:nvSpPr>
          <p:spPr>
            <a:xfrm>
              <a:off x="5679583" y="2498501"/>
              <a:ext cx="425003" cy="1493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259133" y="3065172"/>
              <a:ext cx="2511380" cy="400110"/>
            </a:xfrm>
            <a:prstGeom prst="rect">
              <a:avLst/>
            </a:prstGeom>
            <a:noFill/>
          </p:spPr>
          <p:txBody>
            <a:bodyPr wrap="square" rtlCol="0">
              <a:spAutoFit/>
            </a:bodyPr>
            <a:lstStyle/>
            <a:p>
              <a:r>
                <a:rPr lang="en-US" dirty="0"/>
                <a:t>“</a:t>
              </a:r>
              <a:r>
                <a:rPr lang="en-US" sz="2000" dirty="0"/>
                <a:t>Simple View” of Writing</a:t>
              </a:r>
            </a:p>
          </p:txBody>
        </p:sp>
      </p:grpSp>
      <p:grpSp>
        <p:nvGrpSpPr>
          <p:cNvPr id="5" name="Group 4" descr="An image meant to represent progression through a multi-step process. "/>
          <p:cNvGrpSpPr/>
          <p:nvPr/>
        </p:nvGrpSpPr>
        <p:grpSpPr>
          <a:xfrm rot="806254">
            <a:off x="6370539" y="4381663"/>
            <a:ext cx="1732759" cy="1370200"/>
            <a:chOff x="6370539" y="4381663"/>
            <a:chExt cx="1732759" cy="1370200"/>
          </a:xfrm>
        </p:grpSpPr>
        <p:sp>
          <p:nvSpPr>
            <p:cNvPr id="9" name="TextBox 8"/>
            <p:cNvSpPr txBox="1"/>
            <p:nvPr/>
          </p:nvSpPr>
          <p:spPr>
            <a:xfrm>
              <a:off x="6370539" y="4381663"/>
              <a:ext cx="1732759" cy="584775"/>
            </a:xfrm>
            <a:prstGeom prst="rect">
              <a:avLst/>
            </a:prstGeom>
            <a:noFill/>
          </p:spPr>
          <p:txBody>
            <a:bodyPr wrap="square" rtlCol="0">
              <a:spAutoFit/>
            </a:bodyPr>
            <a:lstStyle/>
            <a:p>
              <a:pPr algn="ctr"/>
              <a:r>
                <a:rPr lang="en-US" sz="3200" dirty="0"/>
                <a:t>PROCESS</a:t>
              </a:r>
            </a:p>
          </p:txBody>
        </p:sp>
        <p:pic>
          <p:nvPicPr>
            <p:cNvPr id="4" name="Picture 3" descr="An image meant to represent a multi-step process.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1270" y="4858391"/>
              <a:ext cx="1191296" cy="893472"/>
            </a:xfrm>
            <a:prstGeom prst="rect">
              <a:avLst/>
            </a:prstGeom>
          </p:spPr>
        </p:pic>
      </p:grpSp>
      <p:grpSp>
        <p:nvGrpSpPr>
          <p:cNvPr id="13" name="Group 12" descr="A box that reads materials. "/>
          <p:cNvGrpSpPr/>
          <p:nvPr/>
        </p:nvGrpSpPr>
        <p:grpSpPr>
          <a:xfrm rot="741039">
            <a:off x="8706606" y="4381662"/>
            <a:ext cx="2314617" cy="1583832"/>
            <a:chOff x="8706606" y="4381662"/>
            <a:chExt cx="2314617" cy="1583832"/>
          </a:xfrm>
        </p:grpSpPr>
        <p:sp>
          <p:nvSpPr>
            <p:cNvPr id="10" name="TextBox 9"/>
            <p:cNvSpPr txBox="1"/>
            <p:nvPr/>
          </p:nvSpPr>
          <p:spPr>
            <a:xfrm>
              <a:off x="8706606" y="4381662"/>
              <a:ext cx="2314617" cy="584775"/>
            </a:xfrm>
            <a:prstGeom prst="rect">
              <a:avLst/>
            </a:prstGeom>
            <a:noFill/>
          </p:spPr>
          <p:txBody>
            <a:bodyPr wrap="square" rtlCol="0">
              <a:spAutoFit/>
            </a:bodyPr>
            <a:lstStyle/>
            <a:p>
              <a:pPr algn="ctr"/>
              <a:r>
                <a:rPr lang="en-US" sz="3200" dirty="0"/>
                <a:t>MATERIALS</a:t>
              </a:r>
            </a:p>
          </p:txBody>
        </p:sp>
        <p:pic>
          <p:nvPicPr>
            <p:cNvPr id="12" name="Picture 11" descr="An image meant to represent materials.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3582" y="4953558"/>
              <a:ext cx="1371600" cy="1011936"/>
            </a:xfrm>
            <a:prstGeom prst="rect">
              <a:avLst/>
            </a:prstGeom>
          </p:spPr>
        </p:pic>
      </p:grpSp>
    </p:spTree>
    <p:extLst>
      <p:ext uri="{BB962C8B-B14F-4D97-AF65-F5344CB8AC3E}">
        <p14:creationId xmlns:p14="http://schemas.microsoft.com/office/powerpoint/2010/main" val="193226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writing?</a:t>
            </a:r>
          </a:p>
        </p:txBody>
      </p:sp>
      <p:graphicFrame>
        <p:nvGraphicFramePr>
          <p:cNvPr id="6" name="Content Placeholder 5" descr="A circle that reads supporting children with intensive early writing needs. "/>
          <p:cNvGraphicFramePr>
            <a:graphicFrameLocks noGrp="1"/>
          </p:cNvGraphicFramePr>
          <p:nvPr>
            <p:ph idx="1"/>
            <p:extLst>
              <p:ext uri="{D42A27DB-BD31-4B8C-83A1-F6EECF244321}">
                <p14:modId xmlns:p14="http://schemas.microsoft.com/office/powerpoint/2010/main" val="2060954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descr="Rectangle hiding text"/>
          <p:cNvSpPr/>
          <p:nvPr/>
        </p:nvSpPr>
        <p:spPr>
          <a:xfrm>
            <a:off x="3508762" y="1690688"/>
            <a:ext cx="2016274" cy="46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descr="Learning to write is critical to students’&#10;~ Overall literacy development&#10;~ Integrating knowledge and thinking critically&#10;~ Ability to communicate what they know&#10;~ Success in school and later life   &#10;"/>
          <p:cNvGrpSpPr/>
          <p:nvPr/>
        </p:nvGrpSpPr>
        <p:grpSpPr>
          <a:xfrm>
            <a:off x="5201991" y="1390693"/>
            <a:ext cx="6017655" cy="4921207"/>
            <a:chOff x="5201991" y="1390693"/>
            <a:chExt cx="6017655" cy="4921207"/>
          </a:xfrm>
        </p:grpSpPr>
        <p:sp>
          <p:nvSpPr>
            <p:cNvPr id="3" name="TextBox 2"/>
            <p:cNvSpPr txBox="1"/>
            <p:nvPr/>
          </p:nvSpPr>
          <p:spPr>
            <a:xfrm>
              <a:off x="5201991" y="1390693"/>
              <a:ext cx="6017655" cy="2308324"/>
            </a:xfrm>
            <a:prstGeom prst="rect">
              <a:avLst/>
            </a:prstGeom>
            <a:noFill/>
          </p:spPr>
          <p:txBody>
            <a:bodyPr wrap="square" rtlCol="0">
              <a:spAutoFit/>
            </a:bodyPr>
            <a:lstStyle/>
            <a:p>
              <a:pPr algn="ctr"/>
              <a:r>
                <a:rPr lang="en-US" sz="2800" dirty="0"/>
                <a:t>Learning to write is critical to students’</a:t>
              </a:r>
            </a:p>
            <a:p>
              <a:pPr algn="ctr"/>
              <a:r>
                <a:rPr lang="en-US" sz="2000" dirty="0"/>
                <a:t>~ Overall literacy development</a:t>
              </a:r>
            </a:p>
            <a:p>
              <a:pPr algn="ctr"/>
              <a:r>
                <a:rPr lang="en-US" sz="2000" dirty="0"/>
                <a:t>~ Integrating knowledge and thinking critically</a:t>
              </a:r>
            </a:p>
            <a:p>
              <a:pPr algn="ctr"/>
              <a:r>
                <a:rPr lang="en-US" sz="2000" dirty="0"/>
                <a:t>~ Ability to communicate what they know</a:t>
              </a:r>
            </a:p>
            <a:p>
              <a:pPr algn="ctr"/>
              <a:r>
                <a:rPr lang="en-US" sz="2000" dirty="0"/>
                <a:t>~ Success in school and later life</a:t>
              </a:r>
              <a:r>
                <a:rPr lang="en-US" dirty="0"/>
                <a:t>   </a:t>
              </a:r>
            </a:p>
            <a:p>
              <a:pPr lvl="1"/>
              <a:endParaRPr lang="en-US" dirty="0"/>
            </a:p>
            <a:p>
              <a:endParaRPr lang="en-US" dirty="0"/>
            </a:p>
          </p:txBody>
        </p:sp>
        <p:pic>
          <p:nvPicPr>
            <p:cNvPr id="9" name="Picture 8" descr="A picture of a student.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1522" y="3264085"/>
              <a:ext cx="4538594" cy="3047815"/>
            </a:xfrm>
            <a:prstGeom prst="rect">
              <a:avLst/>
            </a:prstGeom>
          </p:spPr>
        </p:pic>
      </p:grpSp>
    </p:spTree>
    <p:extLst>
      <p:ext uri="{BB962C8B-B14F-4D97-AF65-F5344CB8AC3E}">
        <p14:creationId xmlns:p14="http://schemas.microsoft.com/office/powerpoint/2010/main" val="25347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writing?</a:t>
            </a:r>
          </a:p>
        </p:txBody>
      </p:sp>
      <p:graphicFrame>
        <p:nvGraphicFramePr>
          <p:cNvPr id="6" name="Content Placeholder 5" descr="A circle that reads supporting children with intensive early writing needs. "/>
          <p:cNvGraphicFramePr>
            <a:graphicFrameLocks noGrp="1"/>
          </p:cNvGraphicFramePr>
          <p:nvPr>
            <p:ph idx="1"/>
            <p:extLst>
              <p:ext uri="{D42A27DB-BD31-4B8C-83A1-F6EECF244321}">
                <p14:modId xmlns:p14="http://schemas.microsoft.com/office/powerpoint/2010/main" val="22440903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201991" y="1390693"/>
            <a:ext cx="6017655" cy="2123658"/>
          </a:xfrm>
          <a:prstGeom prst="rect">
            <a:avLst/>
          </a:prstGeom>
          <a:noFill/>
        </p:spPr>
        <p:txBody>
          <a:bodyPr wrap="square" rtlCol="0">
            <a:spAutoFit/>
          </a:bodyPr>
          <a:lstStyle/>
          <a:p>
            <a:pPr algn="ctr"/>
            <a:r>
              <a:rPr lang="en-US" sz="2800" dirty="0"/>
              <a:t>Many students experience difficulty with writing</a:t>
            </a:r>
          </a:p>
          <a:p>
            <a:pPr algn="ctr"/>
            <a:r>
              <a:rPr lang="en-US" sz="2000" dirty="0"/>
              <a:t>~ But can make great improvements with </a:t>
            </a:r>
            <a:r>
              <a:rPr lang="en-US" sz="2000" b="1" i="1" dirty="0"/>
              <a:t>early identification</a:t>
            </a:r>
            <a:r>
              <a:rPr lang="en-US" sz="2000" dirty="0"/>
              <a:t>, </a:t>
            </a:r>
            <a:r>
              <a:rPr lang="en-US" sz="2000" b="1" i="1" dirty="0"/>
              <a:t>instruction</a:t>
            </a:r>
            <a:r>
              <a:rPr lang="en-US" sz="2000" dirty="0"/>
              <a:t>, and </a:t>
            </a:r>
            <a:r>
              <a:rPr lang="en-US" sz="2000" b="1" i="1" dirty="0"/>
              <a:t>progress monitoring</a:t>
            </a:r>
            <a:endParaRPr lang="en-US" b="1" dirty="0"/>
          </a:p>
          <a:p>
            <a:pPr lvl="1"/>
            <a:endParaRPr lang="en-US" dirty="0"/>
          </a:p>
          <a:p>
            <a:endParaRPr lang="en-US" dirty="0"/>
          </a:p>
        </p:txBody>
      </p:sp>
      <p:pic>
        <p:nvPicPr>
          <p:cNvPr id="9" name="Picture 8" descr="A picture of a student.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1522" y="3264085"/>
            <a:ext cx="4538594" cy="3047815"/>
          </a:xfrm>
          <a:prstGeom prst="rect">
            <a:avLst/>
          </a:prstGeom>
        </p:spPr>
      </p:pic>
      <p:sp>
        <p:nvSpPr>
          <p:cNvPr id="8" name="Rectangle 7" descr="Rectangle hiding text"/>
          <p:cNvSpPr/>
          <p:nvPr/>
        </p:nvSpPr>
        <p:spPr>
          <a:xfrm>
            <a:off x="3508762" y="1690688"/>
            <a:ext cx="2016274" cy="46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017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6" descr="A triangle made of four triangles. The first is text generation, the second is transcription, the third is self regulation, and the fourth is constrained by attention and memory. "/>
          <p:cNvGraphicFramePr>
            <a:graphicFrameLocks/>
          </p:cNvGraphicFramePr>
          <p:nvPr>
            <p:extLst>
              <p:ext uri="{D42A27DB-BD31-4B8C-83A1-F6EECF244321}">
                <p14:modId xmlns:p14="http://schemas.microsoft.com/office/powerpoint/2010/main" val="339625195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Simple View of Writing</a:t>
            </a:r>
          </a:p>
        </p:txBody>
      </p:sp>
      <p:graphicFrame>
        <p:nvGraphicFramePr>
          <p:cNvPr id="6" name="Content Placeholder 5" descr="A circle that reads supporting children with intensive early writing needs. From there is an arrow that reads instruction. and another circle that reads assessment. "/>
          <p:cNvGraphicFramePr>
            <a:graphicFrameLocks noGrp="1"/>
          </p:cNvGraphicFramePr>
          <p:nvPr>
            <p:ph idx="1"/>
            <p:extLst>
              <p:ext uri="{D42A27DB-BD31-4B8C-83A1-F6EECF244321}">
                <p14:modId xmlns:p14="http://schemas.microsoft.com/office/powerpoint/2010/main" val="1912939911"/>
              </p:ext>
            </p:extLst>
          </p:nvPr>
        </p:nvGraphicFramePr>
        <p:xfrm>
          <a:off x="914400" y="1816782"/>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11" descr="A rectangle hiding text"/>
          <p:cNvSpPr/>
          <p:nvPr/>
        </p:nvSpPr>
        <p:spPr>
          <a:xfrm>
            <a:off x="3992450" y="4700789"/>
            <a:ext cx="1532585" cy="1661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A line connecting assessment and instruction circles that is labeled as simple view of writing. "/>
          <p:cNvGrpSpPr/>
          <p:nvPr/>
        </p:nvGrpSpPr>
        <p:grpSpPr>
          <a:xfrm>
            <a:off x="5679583" y="2498501"/>
            <a:ext cx="2150772" cy="1493950"/>
            <a:chOff x="5679583" y="2498501"/>
            <a:chExt cx="2150772" cy="1493950"/>
          </a:xfrm>
        </p:grpSpPr>
        <p:sp>
          <p:nvSpPr>
            <p:cNvPr id="7" name="Right Brace 6"/>
            <p:cNvSpPr/>
            <p:nvPr/>
          </p:nvSpPr>
          <p:spPr>
            <a:xfrm>
              <a:off x="5679583" y="2498501"/>
              <a:ext cx="425003" cy="1493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096000" y="3065173"/>
              <a:ext cx="1734355" cy="707886"/>
            </a:xfrm>
            <a:prstGeom prst="rect">
              <a:avLst/>
            </a:prstGeom>
            <a:noFill/>
          </p:spPr>
          <p:txBody>
            <a:bodyPr wrap="square" rtlCol="0">
              <a:spAutoFit/>
            </a:bodyPr>
            <a:lstStyle/>
            <a:p>
              <a:pPr algn="ctr"/>
              <a:r>
                <a:rPr lang="en-US" sz="2000" dirty="0"/>
                <a:t>“Simple View”</a:t>
              </a:r>
            </a:p>
            <a:p>
              <a:pPr algn="ctr"/>
              <a:r>
                <a:rPr lang="en-US" sz="2000" dirty="0"/>
                <a:t>of writing</a:t>
              </a:r>
            </a:p>
          </p:txBody>
        </p:sp>
      </p:grpSp>
    </p:spTree>
    <p:extLst>
      <p:ext uri="{BB962C8B-B14F-4D97-AF65-F5344CB8AC3E}">
        <p14:creationId xmlns:p14="http://schemas.microsoft.com/office/powerpoint/2010/main" val="1558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a:t>
            </a:r>
          </a:p>
        </p:txBody>
      </p:sp>
      <p:pic>
        <p:nvPicPr>
          <p:cNvPr id="26" name="Content Placeholder 25" descr="A picture of children reading.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8637" y="2290700"/>
            <a:ext cx="4685491" cy="2920182"/>
          </a:xfrm>
        </p:spPr>
      </p:pic>
      <p:sp>
        <p:nvSpPr>
          <p:cNvPr id="4" name="TextBox 3"/>
          <p:cNvSpPr txBox="1"/>
          <p:nvPr/>
        </p:nvSpPr>
        <p:spPr>
          <a:xfrm>
            <a:off x="1148636" y="5226119"/>
            <a:ext cx="4685491" cy="707886"/>
          </a:xfrm>
          <a:prstGeom prst="rect">
            <a:avLst/>
          </a:prstGeom>
          <a:noFill/>
        </p:spPr>
        <p:txBody>
          <a:bodyPr wrap="square" rtlCol="0">
            <a:spAutoFit/>
          </a:bodyPr>
          <a:lstStyle/>
          <a:p>
            <a:pPr algn="ctr"/>
            <a:r>
              <a:rPr lang="en-US" sz="2000" dirty="0"/>
              <a:t>Transcribing words into text</a:t>
            </a:r>
            <a:br>
              <a:rPr lang="en-US" sz="2000" dirty="0"/>
            </a:br>
            <a:r>
              <a:rPr lang="en-US" sz="2000" dirty="0"/>
              <a:t>(handwriting, spelling)</a:t>
            </a:r>
          </a:p>
        </p:txBody>
      </p:sp>
      <p:graphicFrame>
        <p:nvGraphicFramePr>
          <p:cNvPr id="24" name="Content Placeholder 6" descr="A triangle made from four triangles. The first triangle reads text generation. The second reads transcription. The third reads constrained by attention and memory. The fourth reads self-regulation. "/>
          <p:cNvGraphicFramePr>
            <a:graphicFrameLocks noGrp="1"/>
          </p:cNvGraphicFramePr>
          <p:nvPr>
            <p:ph sz="half" idx="2"/>
            <p:extLst>
              <p:ext uri="{D42A27DB-BD31-4B8C-83A1-F6EECF244321}">
                <p14:modId xmlns:p14="http://schemas.microsoft.com/office/powerpoint/2010/main" val="344509363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 9" descr="An oval around transcription."/>
          <p:cNvSpPr/>
          <p:nvPr/>
        </p:nvSpPr>
        <p:spPr>
          <a:xfrm>
            <a:off x="6848342" y="5210882"/>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2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3669672005"/>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An oval around text generation. "/>
          <p:cNvSpPr/>
          <p:nvPr/>
        </p:nvSpPr>
        <p:spPr>
          <a:xfrm>
            <a:off x="7924800" y="3086894"/>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5906294"/>
            <a:ext cx="3810000" cy="707886"/>
          </a:xfrm>
          <a:prstGeom prst="rect">
            <a:avLst/>
          </a:prstGeom>
        </p:spPr>
        <p:txBody>
          <a:bodyPr wrap="square">
            <a:spAutoFit/>
          </a:bodyPr>
          <a:lstStyle/>
          <a:p>
            <a:pPr algn="ctr"/>
            <a:r>
              <a:rPr lang="en-US" sz="2000" dirty="0"/>
              <a:t>Turning ideas into text (words, sentences, passages)</a:t>
            </a:r>
          </a:p>
        </p:txBody>
      </p:sp>
      <p:pic>
        <p:nvPicPr>
          <p:cNvPr id="4" name="Content Placeholder 3" descr="A picture of a student."/>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838200" y="2379228"/>
            <a:ext cx="5181600" cy="3244132"/>
          </a:xfrm>
        </p:spPr>
      </p:pic>
    </p:spTree>
    <p:extLst>
      <p:ext uri="{BB962C8B-B14F-4D97-AF65-F5344CB8AC3E}">
        <p14:creationId xmlns:p14="http://schemas.microsoft.com/office/powerpoint/2010/main" val="4400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254672576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An oval around self-regulation. "/>
          <p:cNvSpPr/>
          <p:nvPr/>
        </p:nvSpPr>
        <p:spPr>
          <a:xfrm>
            <a:off x="9006626" y="5262563"/>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5648714"/>
            <a:ext cx="3810000" cy="1015663"/>
          </a:xfrm>
          <a:prstGeom prst="rect">
            <a:avLst/>
          </a:prstGeom>
        </p:spPr>
        <p:txBody>
          <a:bodyPr wrap="square">
            <a:spAutoFit/>
          </a:bodyPr>
          <a:lstStyle/>
          <a:p>
            <a:pPr algn="ctr"/>
            <a:r>
              <a:rPr lang="en-US" sz="2000" dirty="0"/>
              <a:t>Goal setting, planning, organizing, self-monitoring, self-evaluating, revising, and self-rewarding</a:t>
            </a:r>
          </a:p>
        </p:txBody>
      </p:sp>
      <p:pic>
        <p:nvPicPr>
          <p:cNvPr id="4" name="Content Placeholder 3" descr="A picture of elements of a story. "/>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1247775" y="2467769"/>
            <a:ext cx="4362450" cy="3067050"/>
          </a:xfrm>
          <a:ln>
            <a:solidFill>
              <a:schemeClr val="bg2">
                <a:lumMod val="50000"/>
              </a:schemeClr>
            </a:solidFill>
          </a:ln>
        </p:spPr>
      </p:pic>
    </p:spTree>
    <p:extLst>
      <p:ext uri="{BB962C8B-B14F-4D97-AF65-F5344CB8AC3E}">
        <p14:creationId xmlns:p14="http://schemas.microsoft.com/office/powerpoint/2010/main" val="37197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375836004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An oval around constrained by attention and memory. "/>
          <p:cNvSpPr/>
          <p:nvPr/>
        </p:nvSpPr>
        <p:spPr>
          <a:xfrm>
            <a:off x="7924800" y="4103465"/>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that details elements of working memory. "/>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838200" y="2016478"/>
            <a:ext cx="5181600" cy="3969632"/>
          </a:xfrm>
        </p:spPr>
      </p:pic>
    </p:spTree>
    <p:extLst>
      <p:ext uri="{BB962C8B-B14F-4D97-AF65-F5344CB8AC3E}">
        <p14:creationId xmlns:p14="http://schemas.microsoft.com/office/powerpoint/2010/main" val="399866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 Assessment</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331983542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An oval around transcription."/>
          <p:cNvSpPr/>
          <p:nvPr/>
        </p:nvSpPr>
        <p:spPr>
          <a:xfrm>
            <a:off x="6842974" y="5262563"/>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of a list of a WD forms. "/>
          <p:cNvPicPr>
            <a:picLocks noGrp="1" noChangeAspect="1"/>
          </p:cNvPicPr>
          <p:nvPr>
            <p:ph sz="half" idx="1"/>
          </p:nvPr>
        </p:nvPicPr>
        <p:blipFill>
          <a:blip r:embed="rId8" cstate="print">
            <a:extLst>
              <a:ext uri="{28A0092B-C50C-407E-A947-70E740481C1C}">
                <a14:useLocalDpi xmlns:a14="http://schemas.microsoft.com/office/drawing/2010/main" val="0"/>
              </a:ext>
            </a:extLst>
          </a:blip>
          <a:stretch>
            <a:fillRect/>
          </a:stretch>
        </p:blipFill>
        <p:spPr>
          <a:xfrm>
            <a:off x="344709" y="1690688"/>
            <a:ext cx="3438259" cy="4351338"/>
          </a:xfrm>
          <a:prstGeom prst="rect">
            <a:avLst/>
          </a:prstGeom>
          <a:ln>
            <a:solidFill>
              <a:schemeClr val="tx1"/>
            </a:solidFill>
          </a:ln>
        </p:spPr>
      </p:pic>
      <p:pic>
        <p:nvPicPr>
          <p:cNvPr id="9" name="Picture 8" descr="A picture of a filled in progress monitoring assessment.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4646" y="2086377"/>
            <a:ext cx="4086201" cy="4225523"/>
          </a:xfrm>
          <a:prstGeom prst="rect">
            <a:avLst/>
          </a:prstGeom>
          <a:ln>
            <a:solidFill>
              <a:schemeClr val="bg2">
                <a:lumMod val="50000"/>
              </a:schemeClr>
            </a:solidFill>
          </a:ln>
        </p:spPr>
      </p:pic>
      <p:sp>
        <p:nvSpPr>
          <p:cNvPr id="10" name="TextBox 9"/>
          <p:cNvSpPr txBox="1"/>
          <p:nvPr/>
        </p:nvSpPr>
        <p:spPr>
          <a:xfrm>
            <a:off x="4058259" y="1489775"/>
            <a:ext cx="3622915" cy="461665"/>
          </a:xfrm>
          <a:prstGeom prst="rect">
            <a:avLst/>
          </a:prstGeom>
          <a:noFill/>
        </p:spPr>
        <p:txBody>
          <a:bodyPr wrap="none" rtlCol="0">
            <a:spAutoFit/>
          </a:bodyPr>
          <a:lstStyle/>
          <a:p>
            <a:r>
              <a:rPr lang="en-US" sz="2400" dirty="0"/>
              <a:t>Word Dictation (word level)</a:t>
            </a:r>
          </a:p>
        </p:txBody>
      </p:sp>
    </p:spTree>
    <p:extLst>
      <p:ext uri="{BB962C8B-B14F-4D97-AF65-F5344CB8AC3E}">
        <p14:creationId xmlns:p14="http://schemas.microsoft.com/office/powerpoint/2010/main" val="29946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 Assessment</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60975668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An oval around text generation. "/>
          <p:cNvSpPr/>
          <p:nvPr/>
        </p:nvSpPr>
        <p:spPr>
          <a:xfrm>
            <a:off x="6842974" y="5262563"/>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An oval around text generation. "/>
          <p:cNvSpPr/>
          <p:nvPr/>
        </p:nvSpPr>
        <p:spPr>
          <a:xfrm>
            <a:off x="7924800" y="3086894"/>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descr="A picture of a worksheet to test picture-word recognition. "/>
          <p:cNvPicPr>
            <a:picLocks noGrp="1" noChangeAspect="1"/>
          </p:cNvPicPr>
          <p:nvPr>
            <p:ph sz="half" idx="1"/>
          </p:nvPr>
        </p:nvPicPr>
        <p:blipFill rotWithShape="1">
          <a:blip r:embed="rId8" cstate="print">
            <a:extLst>
              <a:ext uri="{28A0092B-C50C-407E-A947-70E740481C1C}">
                <a14:useLocalDpi xmlns:a14="http://schemas.microsoft.com/office/drawing/2010/main" val="0"/>
              </a:ext>
            </a:extLst>
          </a:blip>
          <a:srcRect l="4348" t="6734" r="3478" b="7401"/>
          <a:stretch/>
        </p:blipFill>
        <p:spPr>
          <a:xfrm>
            <a:off x="509555" y="2240924"/>
            <a:ext cx="5845095" cy="3201987"/>
          </a:xfrm>
          <a:ln>
            <a:solidFill>
              <a:schemeClr val="bg2">
                <a:lumMod val="50000"/>
              </a:schemeClr>
            </a:solidFill>
          </a:ln>
        </p:spPr>
      </p:pic>
      <p:sp>
        <p:nvSpPr>
          <p:cNvPr id="12" name="TextBox 11"/>
          <p:cNvSpPr txBox="1"/>
          <p:nvPr/>
        </p:nvSpPr>
        <p:spPr>
          <a:xfrm>
            <a:off x="1488236" y="1644322"/>
            <a:ext cx="3887731" cy="461665"/>
          </a:xfrm>
          <a:prstGeom prst="rect">
            <a:avLst/>
          </a:prstGeom>
          <a:noFill/>
        </p:spPr>
        <p:txBody>
          <a:bodyPr wrap="none" rtlCol="0">
            <a:spAutoFit/>
          </a:bodyPr>
          <a:lstStyle/>
          <a:p>
            <a:r>
              <a:rPr lang="en-US" sz="2400" dirty="0"/>
              <a:t>Picture-Word (sentence level)</a:t>
            </a:r>
          </a:p>
        </p:txBody>
      </p:sp>
    </p:spTree>
    <p:extLst>
      <p:ext uri="{BB962C8B-B14F-4D97-AF65-F5344CB8AC3E}">
        <p14:creationId xmlns:p14="http://schemas.microsoft.com/office/powerpoint/2010/main" val="143219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NCII &amp; CEC’s Division for Research </a:t>
            </a:r>
            <a:endParaRPr lang="en-US" dirty="0"/>
          </a:p>
        </p:txBody>
      </p:sp>
      <p:pic>
        <p:nvPicPr>
          <p:cNvPr id="8" name="Picture 7" descr="The logo for the national center on intensive interven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518" y="2036775"/>
            <a:ext cx="6711181" cy="1365992"/>
          </a:xfrm>
          <a:prstGeom prst="rect">
            <a:avLst/>
          </a:prstGeom>
        </p:spPr>
      </p:pic>
      <p:pic>
        <p:nvPicPr>
          <p:cNvPr id="9" name="Picture 8" descr="The logo for the division for research at the council for exceptional childr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782" y="3634595"/>
            <a:ext cx="5477267" cy="1871476"/>
          </a:xfrm>
          <a:prstGeom prst="rect">
            <a:avLst/>
          </a:prstGeom>
        </p:spPr>
      </p:pic>
    </p:spTree>
    <p:extLst>
      <p:ext uri="{BB962C8B-B14F-4D97-AF65-F5344CB8AC3E}">
        <p14:creationId xmlns:p14="http://schemas.microsoft.com/office/powerpoint/2010/main" val="3311520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 Assessment</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1723746285"/>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An oval around transcription. "/>
          <p:cNvSpPr/>
          <p:nvPr/>
        </p:nvSpPr>
        <p:spPr>
          <a:xfrm>
            <a:off x="6842974" y="5262563"/>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An oval around text generation. "/>
          <p:cNvSpPr/>
          <p:nvPr/>
        </p:nvSpPr>
        <p:spPr>
          <a:xfrm>
            <a:off x="7924800" y="3086894"/>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00155" y="1527324"/>
            <a:ext cx="3736472" cy="461665"/>
          </a:xfrm>
          <a:prstGeom prst="rect">
            <a:avLst/>
          </a:prstGeom>
          <a:noFill/>
        </p:spPr>
        <p:txBody>
          <a:bodyPr wrap="none" rtlCol="0">
            <a:spAutoFit/>
          </a:bodyPr>
          <a:lstStyle/>
          <a:p>
            <a:r>
              <a:rPr lang="en-US" sz="2400" dirty="0"/>
              <a:t>Story Prompt (passage level)</a:t>
            </a:r>
          </a:p>
        </p:txBody>
      </p:sp>
      <p:pic>
        <p:nvPicPr>
          <p:cNvPr id="4" name="Content Placeholder 3" descr="A picture of a story prompt worksheet. "/>
          <p:cNvPicPr>
            <a:picLocks noGrp="1" noChangeAspect="1"/>
          </p:cNvPicPr>
          <p:nvPr>
            <p:ph sz="half" idx="1"/>
          </p:nvPr>
        </p:nvPicPr>
        <p:blipFill>
          <a:blip r:embed="rId8" cstate="print">
            <a:extLst>
              <a:ext uri="{28A0092B-C50C-407E-A947-70E740481C1C}">
                <a14:useLocalDpi xmlns:a14="http://schemas.microsoft.com/office/drawing/2010/main" val="0"/>
              </a:ext>
            </a:extLst>
          </a:blip>
          <a:stretch>
            <a:fillRect/>
          </a:stretch>
        </p:blipFill>
        <p:spPr>
          <a:xfrm>
            <a:off x="1257420" y="2096081"/>
            <a:ext cx="3621942" cy="4351338"/>
          </a:xfrm>
          <a:ln>
            <a:solidFill>
              <a:schemeClr val="bg2">
                <a:lumMod val="50000"/>
              </a:schemeClr>
            </a:solidFill>
          </a:ln>
        </p:spPr>
      </p:pic>
    </p:spTree>
    <p:extLst>
      <p:ext uri="{BB962C8B-B14F-4D97-AF65-F5344CB8AC3E}">
        <p14:creationId xmlns:p14="http://schemas.microsoft.com/office/powerpoint/2010/main" val="35895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 Assessment</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113742280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descr="An oval around self-regulation. "/>
          <p:cNvSpPr/>
          <p:nvPr/>
        </p:nvSpPr>
        <p:spPr>
          <a:xfrm>
            <a:off x="8974012" y="5262563"/>
            <a:ext cx="1676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a:t>Each task is designed to support self-regulation using word, picture, or story prompts</a:t>
            </a:r>
          </a:p>
        </p:txBody>
      </p:sp>
    </p:spTree>
    <p:extLst>
      <p:ext uri="{BB962C8B-B14F-4D97-AF65-F5344CB8AC3E}">
        <p14:creationId xmlns:p14="http://schemas.microsoft.com/office/powerpoint/2010/main" val="5519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Writing: Assessment</a:t>
            </a:r>
          </a:p>
        </p:txBody>
      </p:sp>
      <p:graphicFrame>
        <p:nvGraphicFramePr>
          <p:cNvPr id="5" name="Content Placeholder 6" descr="A triangle made from four triangles. The first triangle reads text generation. The second reads transcription. The third reads constrained by attention and memory. The fourt reads self-regulation. "/>
          <p:cNvGraphicFramePr>
            <a:graphicFrameLocks noGrp="1"/>
          </p:cNvGraphicFramePr>
          <p:nvPr>
            <p:ph sz="half" idx="2"/>
            <p:extLst>
              <p:ext uri="{D42A27DB-BD31-4B8C-83A1-F6EECF244321}">
                <p14:modId xmlns:p14="http://schemas.microsoft.com/office/powerpoint/2010/main" val="69222854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1"/>
          </p:nvPr>
        </p:nvSpPr>
        <p:spPr>
          <a:xfrm>
            <a:off x="838200" y="1825625"/>
            <a:ext cx="5678510" cy="4351338"/>
          </a:xfrm>
        </p:spPr>
        <p:txBody>
          <a:bodyPr/>
          <a:lstStyle/>
          <a:p>
            <a:r>
              <a:rPr lang="en-US" sz="3200" dirty="0"/>
              <a:t>Scoring:</a:t>
            </a:r>
          </a:p>
          <a:p>
            <a:pPr lvl="1"/>
            <a:r>
              <a:rPr lang="en-US" sz="2800" dirty="0"/>
              <a:t>Total words written (WW)</a:t>
            </a:r>
          </a:p>
          <a:p>
            <a:pPr lvl="1"/>
            <a:r>
              <a:rPr lang="en-US" sz="2800" dirty="0"/>
              <a:t>Words spelled correctly (WSC)</a:t>
            </a:r>
          </a:p>
          <a:p>
            <a:pPr lvl="1"/>
            <a:r>
              <a:rPr lang="en-US" sz="2800" dirty="0"/>
              <a:t>Correct letter sequences </a:t>
            </a:r>
            <a:br>
              <a:rPr lang="en-US" sz="2800" dirty="0"/>
            </a:br>
            <a:r>
              <a:rPr lang="en-US" sz="2800" dirty="0"/>
              <a:t>(CLS; Word Dictation)</a:t>
            </a:r>
          </a:p>
          <a:p>
            <a:pPr lvl="1"/>
            <a:r>
              <a:rPr lang="en-US" sz="2800" dirty="0"/>
              <a:t>Correct word sequences </a:t>
            </a:r>
            <a:br>
              <a:rPr lang="en-US" sz="2800" dirty="0"/>
            </a:br>
            <a:r>
              <a:rPr lang="en-US" sz="2800" dirty="0"/>
              <a:t>(CWS; Picture Word and Story Prompt)</a:t>
            </a:r>
          </a:p>
          <a:p>
            <a:pPr lvl="1">
              <a:buFont typeface="Courier New" panose="02070309020205020404" pitchFamily="49" charset="0"/>
              <a:buChar char="o"/>
            </a:pPr>
            <a:endParaRPr lang="en-US" dirty="0"/>
          </a:p>
          <a:p>
            <a:pPr lvl="2"/>
            <a:endParaRPr lang="en-US" dirty="0"/>
          </a:p>
        </p:txBody>
      </p:sp>
    </p:spTree>
    <p:extLst>
      <p:ext uri="{BB962C8B-B14F-4D97-AF65-F5344CB8AC3E}">
        <p14:creationId xmlns:p14="http://schemas.microsoft.com/office/powerpoint/2010/main" val="370272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Picture Word </a:t>
            </a:r>
            <a:endParaRPr lang="en-US" dirty="0"/>
          </a:p>
        </p:txBody>
      </p:sp>
      <p:sp>
        <p:nvSpPr>
          <p:cNvPr id="3" name="Content Placeholder 2"/>
          <p:cNvSpPr>
            <a:spLocks noGrp="1"/>
          </p:cNvSpPr>
          <p:nvPr>
            <p:ph idx="1"/>
          </p:nvPr>
        </p:nvSpPr>
        <p:spPr/>
        <p:txBody>
          <a:bodyPr>
            <a:normAutofit/>
          </a:bodyPr>
          <a:lstStyle/>
          <a:p>
            <a:r>
              <a:rPr lang="en-US" sz="3200" dirty="0" smtClean="0"/>
              <a:t>Read the entire written sample.</a:t>
            </a:r>
          </a:p>
          <a:p>
            <a:r>
              <a:rPr lang="en-US" sz="3200" dirty="0" smtClean="0"/>
              <a:t>Count the number of words written.</a:t>
            </a:r>
          </a:p>
          <a:p>
            <a:r>
              <a:rPr lang="en-US" sz="3200" dirty="0" smtClean="0"/>
              <a:t>Underline (in red) incorrectly spelled words</a:t>
            </a:r>
          </a:p>
          <a:p>
            <a:r>
              <a:rPr lang="en-US" sz="3200" i="1" dirty="0" smtClean="0"/>
              <a:t>Mark </a:t>
            </a:r>
            <a:r>
              <a:rPr lang="en-US" sz="3200" i="1" dirty="0"/>
              <a:t>the end and/or beginnings of each sentence with a </a:t>
            </a:r>
            <a:r>
              <a:rPr lang="en-US" sz="3200" i="1" dirty="0" smtClean="0"/>
              <a:t>| (in blue).</a:t>
            </a:r>
          </a:p>
          <a:p>
            <a:r>
              <a:rPr lang="en-US" sz="3200" dirty="0" smtClean="0"/>
              <a:t>Mark CWS and IWS</a:t>
            </a:r>
            <a:endParaRPr lang="en-US" sz="3200" dirty="0"/>
          </a:p>
        </p:txBody>
      </p:sp>
    </p:spTree>
    <p:extLst>
      <p:ext uri="{BB962C8B-B14F-4D97-AF65-F5344CB8AC3E}">
        <p14:creationId xmlns:p14="http://schemas.microsoft.com/office/powerpoint/2010/main" val="1858067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Scoring </a:t>
            </a:r>
            <a:r>
              <a:rPr lang="en-US" dirty="0" smtClean="0"/>
              <a:t>CBM-W </a:t>
            </a:r>
            <a:r>
              <a:rPr lang="en-US" dirty="0" smtClean="0">
                <a:solidFill>
                  <a:srgbClr val="0070C0"/>
                </a:solidFill>
              </a:rPr>
              <a:t>(Picture Word)</a:t>
            </a:r>
            <a:endParaRPr lang="en-US" dirty="0">
              <a:solidFill>
                <a:srgbClr val="0070C0"/>
              </a:solidFill>
            </a:endParaRPr>
          </a:p>
        </p:txBody>
      </p:sp>
      <p:sp>
        <p:nvSpPr>
          <p:cNvPr id="3" name="Content Placeholder 2"/>
          <p:cNvSpPr>
            <a:spLocks noGrp="1"/>
          </p:cNvSpPr>
          <p:nvPr>
            <p:ph idx="1"/>
          </p:nvPr>
        </p:nvSpPr>
        <p:spPr>
          <a:xfrm>
            <a:off x="1981200" y="1219200"/>
            <a:ext cx="8229600" cy="5257800"/>
          </a:xfrm>
        </p:spPr>
        <p:txBody>
          <a:bodyPr>
            <a:normAutofit/>
          </a:bodyPr>
          <a:lstStyle/>
          <a:p>
            <a:pPr lvl="0"/>
            <a:r>
              <a:rPr lang="en-US" sz="3200" b="1" dirty="0"/>
              <a:t>Words Written (WW):</a:t>
            </a:r>
            <a:r>
              <a:rPr lang="en-US" sz="3200" dirty="0"/>
              <a:t> The total number of words </a:t>
            </a:r>
            <a:r>
              <a:rPr lang="en-US" sz="3200" dirty="0" smtClean="0"/>
              <a:t>written in the sample.</a:t>
            </a:r>
          </a:p>
          <a:p>
            <a:pPr lvl="1"/>
            <a:r>
              <a:rPr lang="en-US" sz="2800" dirty="0" smtClean="0"/>
              <a:t>A “word” is defined as a sequence of letters separated by a space from another sequence of letters. </a:t>
            </a:r>
          </a:p>
          <a:p>
            <a:pPr lvl="0"/>
            <a:endParaRPr lang="en-US" b="1" dirty="0" smtClean="0"/>
          </a:p>
        </p:txBody>
      </p:sp>
    </p:spTree>
    <p:extLst>
      <p:ext uri="{BB962C8B-B14F-4D97-AF65-F5344CB8AC3E}">
        <p14:creationId xmlns:p14="http://schemas.microsoft.com/office/powerpoint/2010/main" val="4035600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Procedures (</a:t>
            </a:r>
            <a:r>
              <a:rPr lang="en-US" dirty="0" smtClean="0">
                <a:solidFill>
                  <a:srgbClr val="0070C0"/>
                </a:solidFill>
              </a:rPr>
              <a:t>Picture Word</a:t>
            </a:r>
            <a:r>
              <a:rPr lang="en-US" dirty="0" smtClean="0"/>
              <a:t>)</a:t>
            </a:r>
            <a:endParaRPr lang="en-US" dirty="0"/>
          </a:p>
        </p:txBody>
      </p:sp>
      <p:sp>
        <p:nvSpPr>
          <p:cNvPr id="3" name="Content Placeholder 2"/>
          <p:cNvSpPr>
            <a:spLocks noGrp="1"/>
          </p:cNvSpPr>
          <p:nvPr>
            <p:ph idx="1"/>
          </p:nvPr>
        </p:nvSpPr>
        <p:spPr/>
        <p:txBody>
          <a:bodyPr/>
          <a:lstStyle/>
          <a:p>
            <a:r>
              <a:rPr lang="en-US" sz="3200" b="1" dirty="0"/>
              <a:t>Words spelled correctly (WSC): </a:t>
            </a:r>
          </a:p>
          <a:p>
            <a:pPr lvl="1"/>
            <a:r>
              <a:rPr lang="en-US" sz="2800" dirty="0"/>
              <a:t>The number of correctly spelled words written in the sample. </a:t>
            </a:r>
          </a:p>
          <a:p>
            <a:pPr lvl="1"/>
            <a:r>
              <a:rPr lang="en-US" sz="2800" dirty="0"/>
              <a:t>In some studies, words correct are counted regardless of whether they are used correctly within the context of the sentence (e.g., “I saw a </a:t>
            </a:r>
            <a:r>
              <a:rPr lang="en-US" sz="2800" b="1" u="sng" dirty="0"/>
              <a:t>bare</a:t>
            </a:r>
            <a:r>
              <a:rPr lang="en-US" sz="2800" dirty="0"/>
              <a:t> when I was camping.”), and in others, only when the words are used correctly within the context. </a:t>
            </a:r>
          </a:p>
          <a:p>
            <a:endParaRPr lang="en-US" dirty="0"/>
          </a:p>
        </p:txBody>
      </p:sp>
    </p:spTree>
    <p:extLst>
      <p:ext uri="{BB962C8B-B14F-4D97-AF65-F5344CB8AC3E}">
        <p14:creationId xmlns:p14="http://schemas.microsoft.com/office/powerpoint/2010/main" val="5125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a:t>
            </a:r>
            <a:r>
              <a:rPr lang="en-US" dirty="0" smtClean="0"/>
              <a:t>CBM-W </a:t>
            </a:r>
            <a:r>
              <a:rPr lang="en-US" dirty="0" smtClean="0">
                <a:solidFill>
                  <a:srgbClr val="0070C0"/>
                </a:solidFill>
              </a:rPr>
              <a:t>(Picture Word)</a:t>
            </a:r>
            <a:endParaRPr lang="en-US" dirty="0">
              <a:solidFill>
                <a:srgbClr val="0070C0"/>
              </a:solidFill>
            </a:endParaRPr>
          </a:p>
        </p:txBody>
      </p:sp>
      <p:sp>
        <p:nvSpPr>
          <p:cNvPr id="3" name="Content Placeholder 2"/>
          <p:cNvSpPr>
            <a:spLocks noGrp="1"/>
          </p:cNvSpPr>
          <p:nvPr>
            <p:ph idx="1"/>
          </p:nvPr>
        </p:nvSpPr>
        <p:spPr/>
        <p:txBody>
          <a:bodyPr>
            <a:normAutofit/>
          </a:bodyPr>
          <a:lstStyle/>
          <a:p>
            <a:pPr lvl="0"/>
            <a:r>
              <a:rPr lang="en-US" b="1" dirty="0"/>
              <a:t>Correct Word Sequences (CWS):</a:t>
            </a:r>
            <a:r>
              <a:rPr lang="en-US" dirty="0"/>
              <a:t> Any two adjacent words that are correct in terms of spelling, grammar, capitalization, and punctuation </a:t>
            </a:r>
            <a:endParaRPr lang="en-US" dirty="0" smtClean="0"/>
          </a:p>
          <a:p>
            <a:pPr lvl="0"/>
            <a:endParaRPr lang="en-US" dirty="0"/>
          </a:p>
          <a:p>
            <a:pPr lvl="0"/>
            <a:r>
              <a:rPr lang="en-US" b="1" dirty="0"/>
              <a:t>Incorrect Word Sequences (IWS): </a:t>
            </a:r>
            <a:r>
              <a:rPr lang="en-US" dirty="0"/>
              <a:t>Any two adjacent words that are incorrect in terms of spelling, grammar, capitalization, and punctuation</a:t>
            </a:r>
          </a:p>
          <a:p>
            <a:endParaRPr lang="en-US" dirty="0"/>
          </a:p>
        </p:txBody>
      </p:sp>
    </p:spTree>
    <p:extLst>
      <p:ext uri="{BB962C8B-B14F-4D97-AF65-F5344CB8AC3E}">
        <p14:creationId xmlns:p14="http://schemas.microsoft.com/office/powerpoint/2010/main" val="2643900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Procedures (</a:t>
            </a:r>
            <a:r>
              <a:rPr lang="en-US" dirty="0" smtClean="0">
                <a:solidFill>
                  <a:srgbClr val="0070C0"/>
                </a:solidFill>
              </a:rPr>
              <a:t>Picture Word</a:t>
            </a:r>
            <a:r>
              <a:rPr lang="en-US" dirty="0" smtClean="0"/>
              <a:t>)</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a:p>
            <a:pPr marL="0" indent="0">
              <a:buNone/>
            </a:pPr>
            <a:r>
              <a:rPr lang="en-US" dirty="0"/>
              <a:t>	</a:t>
            </a:r>
            <a:r>
              <a:rPr lang="en-US" dirty="0" smtClean="0"/>
              <a:t>The</a:t>
            </a:r>
            <a:r>
              <a:rPr lang="en-US" dirty="0" smtClean="0">
                <a:solidFill>
                  <a:schemeClr val="tx2"/>
                </a:solidFill>
              </a:rPr>
              <a:t> </a:t>
            </a:r>
            <a:r>
              <a:rPr lang="en-US" dirty="0"/>
              <a:t>man</a:t>
            </a:r>
            <a:r>
              <a:rPr lang="en-US" dirty="0">
                <a:solidFill>
                  <a:schemeClr val="tx2"/>
                </a:solidFill>
              </a:rPr>
              <a:t> </a:t>
            </a:r>
            <a:r>
              <a:rPr lang="en-US" dirty="0"/>
              <a:t>saw</a:t>
            </a:r>
            <a:r>
              <a:rPr lang="en-US" dirty="0">
                <a:solidFill>
                  <a:schemeClr val="tx2"/>
                </a:solidFill>
              </a:rPr>
              <a:t> </a:t>
            </a:r>
            <a:r>
              <a:rPr lang="en-US" dirty="0"/>
              <a:t>a </a:t>
            </a:r>
            <a:r>
              <a:rPr lang="en-US" sz="1800" b="1" dirty="0">
                <a:solidFill>
                  <a:srgbClr val="FF0000"/>
                </a:solidFill>
                <a:effectLst>
                  <a:outerShdw blurRad="38100" dist="38100" dir="2700000" algn="tl">
                    <a:srgbClr val="000000"/>
                  </a:outerShdw>
                </a:effectLst>
                <a:sym typeface="Symbol" pitchFamily="18" charset="2"/>
              </a:rPr>
              <a:t> </a:t>
            </a:r>
            <a:r>
              <a:rPr lang="en-US" dirty="0" smtClean="0"/>
              <a:t>bare</a:t>
            </a:r>
            <a:r>
              <a:rPr lang="en-US" sz="1800" b="1" dirty="0">
                <a:solidFill>
                  <a:srgbClr val="FF0000"/>
                </a:solidFill>
                <a:effectLst>
                  <a:outerShdw blurRad="38100" dist="38100" dir="2700000" algn="tl">
                    <a:srgbClr val="000000"/>
                  </a:outerShdw>
                </a:effectLst>
                <a:sym typeface="Symbol" pitchFamily="18" charset="2"/>
              </a:rPr>
              <a:t></a:t>
            </a:r>
            <a:r>
              <a:rPr lang="en-US" dirty="0" smtClean="0"/>
              <a:t> </a:t>
            </a:r>
            <a:r>
              <a:rPr lang="en-US" dirty="0"/>
              <a:t>in</a:t>
            </a:r>
            <a:r>
              <a:rPr lang="en-US" dirty="0">
                <a:solidFill>
                  <a:schemeClr val="tx2"/>
                </a:solidFill>
              </a:rPr>
              <a:t> </a:t>
            </a:r>
            <a:r>
              <a:rPr lang="en-US" dirty="0"/>
              <a:t>the</a:t>
            </a:r>
            <a:r>
              <a:rPr lang="en-US" dirty="0">
                <a:solidFill>
                  <a:schemeClr val="tx2"/>
                </a:solidFill>
              </a:rPr>
              <a:t> </a:t>
            </a:r>
            <a:r>
              <a:rPr lang="en-US" dirty="0"/>
              <a:t>tree</a:t>
            </a:r>
            <a:r>
              <a:rPr lang="en-US" dirty="0">
                <a:solidFill>
                  <a:schemeClr val="tx2"/>
                </a:solidFill>
              </a:rPr>
              <a:t> </a:t>
            </a:r>
            <a:r>
              <a:rPr lang="en-US" dirty="0"/>
              <a:t>and </a:t>
            </a:r>
            <a:r>
              <a:rPr lang="en-US" sz="1800" b="1" dirty="0" smtClean="0">
                <a:solidFill>
                  <a:srgbClr val="FF0000"/>
                </a:solidFill>
                <a:effectLst>
                  <a:outerShdw blurRad="38100" dist="38100" dir="2700000" algn="tl">
                    <a:srgbClr val="000000"/>
                  </a:outerShdw>
                </a:effectLst>
                <a:sym typeface="Symbol" pitchFamily="18" charset="2"/>
              </a:rPr>
              <a:t> </a:t>
            </a:r>
            <a:r>
              <a:rPr lang="en-US" u="sng" dirty="0" err="1"/>
              <a:t>begn</a:t>
            </a:r>
            <a:r>
              <a:rPr lang="en-US" sz="1800" b="1" dirty="0">
                <a:solidFill>
                  <a:srgbClr val="FF0000"/>
                </a:solidFill>
                <a:effectLst>
                  <a:outerShdw blurRad="38100" dist="38100" dir="2700000" algn="tl">
                    <a:srgbClr val="000000"/>
                  </a:outerShdw>
                </a:effectLst>
                <a:sym typeface="Symbol" pitchFamily="18" charset="2"/>
              </a:rPr>
              <a:t> </a:t>
            </a:r>
            <a:r>
              <a:rPr lang="en-US" dirty="0"/>
              <a:t> to</a:t>
            </a:r>
            <a:r>
              <a:rPr lang="en-US" dirty="0">
                <a:solidFill>
                  <a:schemeClr val="tx2"/>
                </a:solidFill>
              </a:rPr>
              <a:t> </a:t>
            </a:r>
            <a:r>
              <a:rPr lang="en-US" dirty="0"/>
              <a:t>run</a:t>
            </a:r>
            <a:r>
              <a:rPr lang="en-US" dirty="0">
                <a:solidFill>
                  <a:schemeClr val="tx2"/>
                </a:solidFill>
              </a:rPr>
              <a:t> </a:t>
            </a:r>
            <a:r>
              <a:rPr lang="en-US" dirty="0" smtClean="0"/>
              <a:t>.</a:t>
            </a:r>
            <a:endParaRPr lang="en-US" dirty="0"/>
          </a:p>
          <a:p>
            <a:endParaRPr lang="en-US" dirty="0"/>
          </a:p>
        </p:txBody>
      </p:sp>
    </p:spTree>
    <p:extLst>
      <p:ext uri="{BB962C8B-B14F-4D97-AF65-F5344CB8AC3E}">
        <p14:creationId xmlns:p14="http://schemas.microsoft.com/office/powerpoint/2010/main" val="2290339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Procedures (</a:t>
            </a:r>
            <a:r>
              <a:rPr lang="en-US" dirty="0" smtClean="0">
                <a:solidFill>
                  <a:srgbClr val="0070C0"/>
                </a:solidFill>
              </a:rPr>
              <a:t>PW</a:t>
            </a:r>
            <a:r>
              <a:rPr lang="en-US" dirty="0" smtClean="0"/>
              <a:t>)</a:t>
            </a:r>
            <a:endParaRPr lang="en-US" dirty="0"/>
          </a:p>
        </p:txBody>
      </p:sp>
      <p:sp>
        <p:nvSpPr>
          <p:cNvPr id="3" name="Content Placeholder 2"/>
          <p:cNvSpPr>
            <a:spLocks noGrp="1"/>
          </p:cNvSpPr>
          <p:nvPr>
            <p:ph idx="1"/>
          </p:nvPr>
        </p:nvSpPr>
        <p:spPr/>
        <p:txBody>
          <a:bodyPr/>
          <a:lstStyle/>
          <a:p>
            <a:r>
              <a:rPr lang="en-US" dirty="0"/>
              <a:t>Example</a:t>
            </a:r>
            <a:r>
              <a:rPr lang="en-US" dirty="0" smtClean="0"/>
              <a:t>:</a:t>
            </a:r>
          </a:p>
          <a:p>
            <a:r>
              <a:rPr lang="en-US" dirty="0" smtClean="0">
                <a:solidFill>
                  <a:schemeClr val="tx2"/>
                </a:solidFill>
              </a:rPr>
              <a:t>^</a:t>
            </a:r>
            <a:r>
              <a:rPr lang="en-US" dirty="0" err="1"/>
              <a:t>The</a:t>
            </a:r>
            <a:r>
              <a:rPr lang="en-US" dirty="0" err="1">
                <a:solidFill>
                  <a:schemeClr val="tx2"/>
                </a:solidFill>
              </a:rPr>
              <a:t>^</a:t>
            </a:r>
            <a:r>
              <a:rPr lang="en-US" dirty="0" err="1"/>
              <a:t>man</a:t>
            </a:r>
            <a:r>
              <a:rPr lang="en-US" dirty="0" err="1">
                <a:solidFill>
                  <a:schemeClr val="tx2"/>
                </a:solidFill>
              </a:rPr>
              <a:t>^</a:t>
            </a:r>
            <a:r>
              <a:rPr lang="en-US" dirty="0" err="1"/>
              <a:t>saw</a:t>
            </a:r>
            <a:r>
              <a:rPr lang="en-US" dirty="0" err="1">
                <a:solidFill>
                  <a:schemeClr val="tx2"/>
                </a:solidFill>
              </a:rPr>
              <a:t>^</a:t>
            </a:r>
            <a:r>
              <a:rPr lang="en-US" dirty="0" err="1"/>
              <a:t>a</a:t>
            </a:r>
            <a:r>
              <a:rPr lang="en-US" sz="1800" b="1" dirty="0">
                <a:solidFill>
                  <a:srgbClr val="FF0000"/>
                </a:solidFill>
                <a:effectLst>
                  <a:outerShdw blurRad="38100" dist="38100" dir="2700000" algn="tl">
                    <a:srgbClr val="000000"/>
                  </a:outerShdw>
                </a:effectLst>
                <a:sym typeface="Symbol" pitchFamily="18" charset="2"/>
              </a:rPr>
              <a:t>  </a:t>
            </a:r>
            <a:r>
              <a:rPr lang="en-US" dirty="0">
                <a:solidFill>
                  <a:prstClr val="black"/>
                </a:solidFill>
              </a:rPr>
              <a:t>bare</a:t>
            </a:r>
            <a:r>
              <a:rPr lang="en-US" b="1" dirty="0">
                <a:solidFill>
                  <a:srgbClr val="FF0000"/>
                </a:solidFill>
                <a:effectLst>
                  <a:outerShdw blurRad="38100" dist="38100" dir="2700000" algn="tl">
                    <a:srgbClr val="000000"/>
                  </a:outerShdw>
                </a:effectLst>
                <a:sym typeface="Symbol" pitchFamily="18" charset="2"/>
              </a:rPr>
              <a:t> </a:t>
            </a:r>
            <a:r>
              <a:rPr lang="en-US" sz="1800" b="1" dirty="0">
                <a:solidFill>
                  <a:srgbClr val="FF0000"/>
                </a:solidFill>
                <a:effectLst>
                  <a:outerShdw blurRad="38100" dist="38100" dir="2700000" algn="tl">
                    <a:srgbClr val="000000"/>
                  </a:outerShdw>
                </a:effectLst>
                <a:sym typeface="Symbol" pitchFamily="18" charset="2"/>
              </a:rPr>
              <a:t></a:t>
            </a:r>
            <a:r>
              <a:rPr lang="en-US" dirty="0">
                <a:solidFill>
                  <a:prstClr val="black"/>
                </a:solidFill>
              </a:rPr>
              <a:t> </a:t>
            </a:r>
            <a:r>
              <a:rPr lang="en-US" dirty="0" err="1"/>
              <a:t>in</a:t>
            </a:r>
            <a:r>
              <a:rPr lang="en-US" dirty="0" err="1">
                <a:solidFill>
                  <a:schemeClr val="tx2"/>
                </a:solidFill>
              </a:rPr>
              <a:t>^</a:t>
            </a:r>
            <a:r>
              <a:rPr lang="en-US" dirty="0" err="1"/>
              <a:t>the</a:t>
            </a:r>
            <a:r>
              <a:rPr lang="en-US" dirty="0" err="1">
                <a:solidFill>
                  <a:schemeClr val="tx2"/>
                </a:solidFill>
              </a:rPr>
              <a:t>^</a:t>
            </a:r>
            <a:r>
              <a:rPr lang="en-US" dirty="0" err="1"/>
              <a:t>tree</a:t>
            </a:r>
            <a:r>
              <a:rPr lang="en-US" dirty="0" err="1">
                <a:solidFill>
                  <a:schemeClr val="tx2"/>
                </a:solidFill>
              </a:rPr>
              <a:t>^</a:t>
            </a:r>
            <a:r>
              <a:rPr lang="en-US" dirty="0" err="1"/>
              <a:t>and</a:t>
            </a:r>
            <a:r>
              <a:rPr lang="en-US" sz="1800" b="1" dirty="0">
                <a:solidFill>
                  <a:srgbClr val="FF0000"/>
                </a:solidFill>
                <a:effectLst>
                  <a:outerShdw blurRad="38100" dist="38100" dir="2700000" algn="tl">
                    <a:srgbClr val="000000"/>
                  </a:outerShdw>
                </a:effectLst>
                <a:sym typeface="Symbol" pitchFamily="18" charset="2"/>
              </a:rPr>
              <a:t>  </a:t>
            </a:r>
            <a:r>
              <a:rPr lang="en-US" u="sng" dirty="0" err="1">
                <a:solidFill>
                  <a:prstClr val="black"/>
                </a:solidFill>
              </a:rPr>
              <a:t>begn</a:t>
            </a:r>
            <a:r>
              <a:rPr lang="en-US" sz="1800" b="1" dirty="0">
                <a:solidFill>
                  <a:srgbClr val="FF0000"/>
                </a:solidFill>
                <a:effectLst>
                  <a:outerShdw blurRad="38100" dist="38100" dir="2700000" algn="tl">
                    <a:srgbClr val="000000"/>
                  </a:outerShdw>
                </a:effectLst>
                <a:sym typeface="Symbol" pitchFamily="18" charset="2"/>
              </a:rPr>
              <a:t> </a:t>
            </a:r>
            <a:r>
              <a:rPr lang="en-US" dirty="0">
                <a:solidFill>
                  <a:prstClr val="black"/>
                </a:solidFill>
              </a:rPr>
              <a:t> </a:t>
            </a:r>
            <a:r>
              <a:rPr lang="en-US" dirty="0" err="1"/>
              <a:t>to</a:t>
            </a:r>
            <a:r>
              <a:rPr lang="en-US" dirty="0" err="1">
                <a:solidFill>
                  <a:schemeClr val="tx2"/>
                </a:solidFill>
              </a:rPr>
              <a:t>^</a:t>
            </a:r>
            <a:r>
              <a:rPr lang="en-US" dirty="0" err="1"/>
              <a:t>run</a:t>
            </a:r>
            <a:r>
              <a:rPr lang="en-US" dirty="0">
                <a:solidFill>
                  <a:schemeClr val="tx2"/>
                </a:solidFill>
              </a:rPr>
              <a:t>^</a:t>
            </a:r>
            <a:r>
              <a:rPr lang="en-US" dirty="0" smtClean="0"/>
              <a:t>.  </a:t>
            </a:r>
            <a:br>
              <a:rPr lang="en-US" dirty="0" smtClean="0"/>
            </a:br>
            <a:endParaRPr lang="en-US" dirty="0" smtClean="0"/>
          </a:p>
          <a:p>
            <a:r>
              <a:rPr lang="en-US" dirty="0" smtClean="0">
                <a:solidFill>
                  <a:schemeClr val="tx2"/>
                </a:solidFill>
              </a:rPr>
              <a:t>CWS=9</a:t>
            </a:r>
            <a:r>
              <a:rPr lang="en-US" dirty="0">
                <a:solidFill>
                  <a:schemeClr val="tx2"/>
                </a:solidFill>
              </a:rPr>
              <a:t>, </a:t>
            </a:r>
            <a:r>
              <a:rPr lang="en-US" dirty="0" smtClean="0">
                <a:solidFill>
                  <a:schemeClr val="tx2"/>
                </a:solidFill>
              </a:rPr>
              <a:t>IWS=4</a:t>
            </a:r>
            <a:endParaRPr lang="en-US" dirty="0"/>
          </a:p>
          <a:p>
            <a:endParaRPr lang="en-US" dirty="0"/>
          </a:p>
        </p:txBody>
      </p:sp>
    </p:spTree>
    <p:extLst>
      <p:ext uri="{BB962C8B-B14F-4D97-AF65-F5344CB8AC3E}">
        <p14:creationId xmlns:p14="http://schemas.microsoft.com/office/powerpoint/2010/main" val="4245069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Four circles. The first and biggest circle reads supporting children with intensive early writing needs. This leads to three circles. The first reads assessment. The second reads instruction. The third reads data-based decision making. "/>
          <p:cNvGraphicFramePr>
            <a:graphicFrameLocks noGrp="1"/>
          </p:cNvGraphicFramePr>
          <p:nvPr>
            <p:ph idx="1"/>
            <p:extLst>
              <p:ext uri="{D42A27DB-BD31-4B8C-83A1-F6EECF244321}">
                <p14:modId xmlns:p14="http://schemas.microsoft.com/office/powerpoint/2010/main" val="11572008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descr="A rectangle over the arrow. "/>
          <p:cNvGrpSpPr/>
          <p:nvPr/>
        </p:nvGrpSpPr>
        <p:grpSpPr>
          <a:xfrm rot="806254">
            <a:off x="6002050" y="4913926"/>
            <a:ext cx="1732759" cy="1370200"/>
            <a:chOff x="6370539" y="4381663"/>
            <a:chExt cx="1732759" cy="1370200"/>
          </a:xfrm>
        </p:grpSpPr>
        <p:sp>
          <p:nvSpPr>
            <p:cNvPr id="9" name="TextBox 8"/>
            <p:cNvSpPr txBox="1"/>
            <p:nvPr/>
          </p:nvSpPr>
          <p:spPr>
            <a:xfrm>
              <a:off x="6370539" y="4381663"/>
              <a:ext cx="1732759" cy="584775"/>
            </a:xfrm>
            <a:prstGeom prst="rect">
              <a:avLst/>
            </a:prstGeom>
            <a:noFill/>
          </p:spPr>
          <p:txBody>
            <a:bodyPr wrap="square" rtlCol="0">
              <a:spAutoFit/>
            </a:bodyPr>
            <a:lstStyle/>
            <a:p>
              <a:pPr algn="ctr"/>
              <a:r>
                <a:rPr lang="en-US" sz="3200" dirty="0"/>
                <a:t>PROCESS</a:t>
              </a:r>
            </a:p>
          </p:txBody>
        </p:sp>
        <p:pic>
          <p:nvPicPr>
            <p:cNvPr id="4" name="Picture 3" descr="An arrow"/>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1270" y="4858391"/>
              <a:ext cx="1191296" cy="893472"/>
            </a:xfrm>
            <a:prstGeom prst="rect">
              <a:avLst/>
            </a:prstGeom>
          </p:spPr>
        </p:pic>
      </p:grpSp>
      <p:pic>
        <p:nvPicPr>
          <p:cNvPr id="14" name="Content Placeholder 3" descr="A picture that details the steps of DBI. Step 1 is establish present level of writing performance. Step 2 is set ambitious long-term goal. Step 3 is implement high-quality instruction with fidelity. Step 4 is monitor progress toward the goal. Step 5 is use devision rules to evaluate instructional effectiveness and student progress. Step 6 is generate hypothesis about student progress to individualize instruction. Step 7 is make an instructional change based on the hypothesis chose in step 6. Step 8 is repeat steps 4-7 as necessesary.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9880" y="696132"/>
            <a:ext cx="4206229" cy="5853113"/>
          </a:xfrm>
          <a:prstGeom prst="rect">
            <a:avLst/>
          </a:prstGeom>
        </p:spPr>
      </p:pic>
      <p:sp>
        <p:nvSpPr>
          <p:cNvPr id="16" name="Title 1"/>
          <p:cNvSpPr>
            <a:spLocks noGrp="1"/>
          </p:cNvSpPr>
          <p:nvPr>
            <p:ph type="title"/>
          </p:nvPr>
        </p:nvSpPr>
        <p:spPr>
          <a:xfrm>
            <a:off x="838200" y="365125"/>
            <a:ext cx="10515600" cy="1325563"/>
          </a:xfrm>
        </p:spPr>
        <p:txBody>
          <a:bodyPr>
            <a:normAutofit/>
          </a:bodyPr>
          <a:lstStyle/>
          <a:p>
            <a:r>
              <a:rPr lang="en-US" dirty="0"/>
              <a:t>Process: </a:t>
            </a:r>
            <a:br>
              <a:rPr lang="en-US" dirty="0"/>
            </a:br>
            <a:r>
              <a:rPr lang="en-US" dirty="0"/>
              <a:t>Data-Based Instruction</a:t>
            </a:r>
          </a:p>
        </p:txBody>
      </p:sp>
    </p:spTree>
    <p:extLst>
      <p:ext uri="{BB962C8B-B14F-4D97-AF65-F5344CB8AC3E}">
        <p14:creationId xmlns:p14="http://schemas.microsoft.com/office/powerpoint/2010/main" val="40043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6519" y="1977259"/>
            <a:ext cx="6473632" cy="3852006"/>
          </a:xfrm>
        </p:spPr>
        <p:txBody>
          <a:bodyPr/>
          <a:lstStyle/>
          <a:p>
            <a:r>
              <a:rPr lang="en-US" dirty="0" smtClean="0"/>
              <a:t>Throughout the presentation, submit your questions into the question pod.  </a:t>
            </a:r>
          </a:p>
          <a:p>
            <a:pPr lvl="1"/>
            <a:r>
              <a:rPr lang="en-US" sz="2400" dirty="0" smtClean="0"/>
              <a:t>For technical issues/questions, a </a:t>
            </a:r>
            <a:r>
              <a:rPr lang="en-US" sz="2400" dirty="0"/>
              <a:t>webinar team member will try to assist you as soon as possible. </a:t>
            </a:r>
            <a:endParaRPr lang="en-US" sz="2400" dirty="0" smtClean="0"/>
          </a:p>
          <a:p>
            <a:pPr lvl="1"/>
            <a:r>
              <a:rPr lang="en-US" sz="2400" dirty="0" smtClean="0"/>
              <a:t>For content related questions, there </a:t>
            </a:r>
            <a:r>
              <a:rPr lang="en-US" sz="2400" dirty="0"/>
              <a:t>will be a time for </a:t>
            </a:r>
            <a:r>
              <a:rPr lang="en-US" sz="2400" b="1" dirty="0"/>
              <a:t>Q&amp;A</a:t>
            </a:r>
            <a:r>
              <a:rPr lang="en-US" sz="2400" dirty="0"/>
              <a:t> at the end of the presentation</a:t>
            </a:r>
            <a:r>
              <a:rPr lang="en-US" sz="2400" dirty="0" smtClean="0"/>
              <a:t>. Submit your questions and we will share them with the presenters.  </a:t>
            </a:r>
            <a:endParaRPr lang="en-US" sz="2400" dirty="0"/>
          </a:p>
          <a:p>
            <a:endParaRPr lang="en-US" dirty="0"/>
          </a:p>
          <a:p>
            <a:endParaRPr lang="en-US" sz="2600" dirty="0"/>
          </a:p>
        </p:txBody>
      </p:sp>
      <p:sp>
        <p:nvSpPr>
          <p:cNvPr id="3" name="Title 2"/>
          <p:cNvSpPr>
            <a:spLocks noGrp="1"/>
          </p:cNvSpPr>
          <p:nvPr>
            <p:ph type="title"/>
          </p:nvPr>
        </p:nvSpPr>
        <p:spPr/>
        <p:txBody>
          <a:bodyPr/>
          <a:lstStyle/>
          <a:p>
            <a:r>
              <a:rPr lang="en-US" dirty="0" smtClean="0"/>
              <a:t>Webinar Format &amp; Questions </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3</a:t>
            </a:fld>
            <a:endParaRPr dirty="0">
              <a:solidFill>
                <a:srgbClr val="FFFFFF">
                  <a:lumMod val="75000"/>
                </a:srgbClr>
              </a:solidFill>
            </a:endParaRPr>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7104" y="1890061"/>
            <a:ext cx="3030863" cy="4026402"/>
          </a:xfrm>
          <a:prstGeom prst="rect">
            <a:avLst/>
          </a:prstGeom>
        </p:spPr>
      </p:pic>
    </p:spTree>
    <p:extLst>
      <p:ext uri="{BB962C8B-B14F-4D97-AF65-F5344CB8AC3E}">
        <p14:creationId xmlns:p14="http://schemas.microsoft.com/office/powerpoint/2010/main" val="1114308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73" y="3333822"/>
            <a:ext cx="10515600" cy="2852737"/>
          </a:xfrm>
        </p:spPr>
        <p:txBody>
          <a:bodyPr/>
          <a:lstStyle/>
          <a:p>
            <a:r>
              <a:rPr lang="en-US" dirty="0"/>
              <a:t>Case Example: Molly</a:t>
            </a:r>
          </a:p>
        </p:txBody>
      </p:sp>
      <p:pic>
        <p:nvPicPr>
          <p:cNvPr id="3" name="Picture 2" descr="A picture of a stud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046" y="3193608"/>
            <a:ext cx="4463942" cy="2794816"/>
          </a:xfrm>
          <a:prstGeom prst="rect">
            <a:avLst/>
          </a:prstGeom>
        </p:spPr>
      </p:pic>
    </p:spTree>
    <p:extLst>
      <p:ext uri="{BB962C8B-B14F-4D97-AF65-F5344CB8AC3E}">
        <p14:creationId xmlns:p14="http://schemas.microsoft.com/office/powerpoint/2010/main" val="168176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lstStyle/>
          <a:p>
            <a:r>
              <a:rPr lang="en-US" dirty="0" smtClean="0"/>
              <a:t>Molly’s case study</a:t>
            </a:r>
            <a:endParaRPr lang="en-US" dirty="0"/>
          </a:p>
        </p:txBody>
      </p:sp>
      <p:sp>
        <p:nvSpPr>
          <p:cNvPr id="5" name="Content Placeholder 4"/>
          <p:cNvSpPr>
            <a:spLocks noGrp="1"/>
          </p:cNvSpPr>
          <p:nvPr>
            <p:ph sz="half" idx="1"/>
          </p:nvPr>
        </p:nvSpPr>
        <p:spPr/>
        <p:txBody>
          <a:bodyPr/>
          <a:lstStyle/>
          <a:p>
            <a:r>
              <a:rPr lang="en-US" smtClean="0"/>
              <a:t>Molly is an 8-year-old student who is having difficulty with writing.</a:t>
            </a:r>
          </a:p>
          <a:p>
            <a:endParaRPr lang="en-US" smtClean="0"/>
          </a:p>
          <a:p>
            <a:r>
              <a:rPr lang="en-US" smtClean="0"/>
              <a:t>Molly’s teacher, Mr. O'Reilly, has decided to use Data-Based Instruction to help improve Molly’s writing.</a:t>
            </a:r>
            <a:endParaRPr lang="en-US" dirty="0"/>
          </a:p>
        </p:txBody>
      </p:sp>
      <p:pic>
        <p:nvPicPr>
          <p:cNvPr id="4" name="Picture 3" descr="A picture of a stud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046" y="3193608"/>
            <a:ext cx="4463942" cy="2794816"/>
          </a:xfrm>
          <a:prstGeom prst="rect">
            <a:avLst/>
          </a:prstGeom>
        </p:spPr>
      </p:pic>
    </p:spTree>
    <p:extLst>
      <p:ext uri="{BB962C8B-B14F-4D97-AF65-F5344CB8AC3E}">
        <p14:creationId xmlns:p14="http://schemas.microsoft.com/office/powerpoint/2010/main" val="17109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889" y="274638"/>
            <a:ext cx="8516911" cy="1143000"/>
          </a:xfrm>
        </p:spPr>
        <p:txBody>
          <a:bodyPr>
            <a:normAutofit/>
          </a:bodyPr>
          <a:lstStyle/>
          <a:p>
            <a:r>
              <a:rPr lang="en-US" sz="3200" dirty="0"/>
              <a:t>Step 1: Establish current level of writing performance (baseline).</a:t>
            </a:r>
          </a:p>
        </p:txBody>
      </p:sp>
      <p:pic>
        <p:nvPicPr>
          <p:cNvPr id="5" name="Picture 4" descr="A graph showing molly's picture word progress basline performance leve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927" y="1417638"/>
            <a:ext cx="6886833" cy="4817020"/>
          </a:xfrm>
          <a:prstGeom prst="rect">
            <a:avLst/>
          </a:prstGeom>
        </p:spPr>
      </p:pic>
    </p:spTree>
    <p:extLst>
      <p:ext uri="{BB962C8B-B14F-4D97-AF65-F5344CB8AC3E}">
        <p14:creationId xmlns:p14="http://schemas.microsoft.com/office/powerpoint/2010/main" val="12719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One of Molly’s CBM Baseline Prompts</a:t>
            </a:r>
          </a:p>
        </p:txBody>
      </p:sp>
      <p:pic>
        <p:nvPicPr>
          <p:cNvPr id="4" name="Content Placeholder 3" descr="One of Molly's CBM Baseline Prompts"/>
          <p:cNvPicPr>
            <a:picLocks noGrp="1" noChangeAspect="1"/>
          </p:cNvPicPr>
          <p:nvPr>
            <p:ph idx="1"/>
          </p:nvPr>
        </p:nvPicPr>
        <p:blipFill>
          <a:blip r:embed="rId3" cstate="print"/>
          <a:stretch>
            <a:fillRect/>
          </a:stretch>
        </p:blipFill>
        <p:spPr>
          <a:xfrm>
            <a:off x="1768981" y="1435762"/>
            <a:ext cx="8654038" cy="4525961"/>
          </a:xfrm>
          <a:prstGeom prst="rect">
            <a:avLst/>
          </a:prstGeom>
        </p:spPr>
      </p:pic>
      <p:sp>
        <p:nvSpPr>
          <p:cNvPr id="5" name="Rectangle 4"/>
          <p:cNvSpPr/>
          <p:nvPr/>
        </p:nvSpPr>
        <p:spPr>
          <a:xfrm>
            <a:off x="4343400" y="1237200"/>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6" name="Rectangle 5"/>
          <p:cNvSpPr/>
          <p:nvPr/>
        </p:nvSpPr>
        <p:spPr>
          <a:xfrm>
            <a:off x="6786571" y="1237199"/>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7" name="Rectangle 6"/>
          <p:cNvSpPr/>
          <p:nvPr/>
        </p:nvSpPr>
        <p:spPr>
          <a:xfrm>
            <a:off x="4191000" y="2751947"/>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8" name="Rectangle 7"/>
          <p:cNvSpPr/>
          <p:nvPr/>
        </p:nvSpPr>
        <p:spPr>
          <a:xfrm>
            <a:off x="5638800" y="2776883"/>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9" name="Rectangle 8"/>
          <p:cNvSpPr/>
          <p:nvPr/>
        </p:nvSpPr>
        <p:spPr>
          <a:xfrm>
            <a:off x="4430637" y="4372709"/>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10" name="Rectangle 9"/>
          <p:cNvSpPr/>
          <p:nvPr/>
        </p:nvSpPr>
        <p:spPr>
          <a:xfrm>
            <a:off x="5965674" y="4360241"/>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11" name="Rectangle 10"/>
          <p:cNvSpPr/>
          <p:nvPr/>
        </p:nvSpPr>
        <p:spPr>
          <a:xfrm>
            <a:off x="6830190" y="4357042"/>
            <a:ext cx="596638" cy="1323439"/>
          </a:xfrm>
          <a:prstGeom prst="rect">
            <a:avLst/>
          </a:prstGeom>
        </p:spPr>
        <p:txBody>
          <a:bodyPr wrap="none">
            <a:spAutoFit/>
          </a:bodyPr>
          <a:lstStyle/>
          <a:p>
            <a:r>
              <a:rPr lang="en-US" sz="8000" dirty="0">
                <a:solidFill>
                  <a:srgbClr val="3333FF"/>
                </a:solidFill>
                <a:cs typeface="Arial" charset="0"/>
              </a:rPr>
              <a:t>ˆ</a:t>
            </a:r>
            <a:endParaRPr lang="en-US" sz="8000" dirty="0">
              <a:solidFill>
                <a:prstClr val="black"/>
              </a:solidFill>
            </a:endParaRPr>
          </a:p>
        </p:txBody>
      </p:sp>
      <p:sp>
        <p:nvSpPr>
          <p:cNvPr id="15" name="Rectangle 14"/>
          <p:cNvSpPr/>
          <p:nvPr/>
        </p:nvSpPr>
        <p:spPr>
          <a:xfrm rot="10800000">
            <a:off x="2895600" y="4160552"/>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16" name="Rectangle 15"/>
          <p:cNvSpPr/>
          <p:nvPr/>
        </p:nvSpPr>
        <p:spPr>
          <a:xfrm rot="10800000">
            <a:off x="7902047" y="1094177"/>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17" name="Rectangle 16"/>
          <p:cNvSpPr/>
          <p:nvPr/>
        </p:nvSpPr>
        <p:spPr>
          <a:xfrm rot="10800000">
            <a:off x="10171900" y="1108245"/>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18" name="Rectangle 17"/>
          <p:cNvSpPr/>
          <p:nvPr/>
        </p:nvSpPr>
        <p:spPr>
          <a:xfrm rot="10800000">
            <a:off x="2870462" y="2669154"/>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19" name="Rectangle 18"/>
          <p:cNvSpPr/>
          <p:nvPr/>
        </p:nvSpPr>
        <p:spPr>
          <a:xfrm rot="10800000">
            <a:off x="8320095" y="4173861"/>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20" name="Rectangle 19"/>
          <p:cNvSpPr/>
          <p:nvPr/>
        </p:nvSpPr>
        <p:spPr>
          <a:xfrm rot="10800000">
            <a:off x="6563555" y="2651251"/>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21" name="Rectangle 20"/>
          <p:cNvSpPr/>
          <p:nvPr/>
        </p:nvSpPr>
        <p:spPr>
          <a:xfrm rot="10800000">
            <a:off x="8502233" y="2660725"/>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sp>
        <p:nvSpPr>
          <p:cNvPr id="22" name="Rectangle 21"/>
          <p:cNvSpPr/>
          <p:nvPr/>
        </p:nvSpPr>
        <p:spPr>
          <a:xfrm rot="10800000">
            <a:off x="2863981" y="1066801"/>
            <a:ext cx="596638" cy="1323439"/>
          </a:xfrm>
          <a:prstGeom prst="rect">
            <a:avLst/>
          </a:prstGeom>
        </p:spPr>
        <p:txBody>
          <a:bodyPr wrap="none">
            <a:spAutoFit/>
          </a:bodyPr>
          <a:lstStyle/>
          <a:p>
            <a:r>
              <a:rPr lang="en-US" sz="8000" dirty="0">
                <a:solidFill>
                  <a:srgbClr val="FF0000"/>
                </a:solidFill>
                <a:cs typeface="Arial" charset="0"/>
              </a:rPr>
              <a:t>ˆ</a:t>
            </a:r>
            <a:endParaRPr lang="en-US" sz="8000" dirty="0">
              <a:solidFill>
                <a:srgbClr val="FF0000"/>
              </a:solidFill>
            </a:endParaRPr>
          </a:p>
        </p:txBody>
      </p:sp>
      <p:cxnSp>
        <p:nvCxnSpPr>
          <p:cNvPr id="24" name="Straight Connector 23" descr="A line under a word."/>
          <p:cNvCxnSpPr/>
          <p:nvPr/>
        </p:nvCxnSpPr>
        <p:spPr>
          <a:xfrm>
            <a:off x="8498686" y="2057400"/>
            <a:ext cx="167321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descr="A line under a word."/>
          <p:cNvCxnSpPr/>
          <p:nvPr/>
        </p:nvCxnSpPr>
        <p:spPr>
          <a:xfrm>
            <a:off x="6945199" y="3651310"/>
            <a:ext cx="167321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descr="A line under a word."/>
          <p:cNvCxnSpPr/>
          <p:nvPr/>
        </p:nvCxnSpPr>
        <p:spPr>
          <a:xfrm>
            <a:off x="7772400" y="3200400"/>
            <a:ext cx="0" cy="228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009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40272"/>
            <a:ext cx="10515600" cy="1325563"/>
          </a:xfrm>
        </p:spPr>
        <p:txBody>
          <a:bodyPr>
            <a:normAutofit/>
          </a:bodyPr>
          <a:lstStyle/>
          <a:p>
            <a:r>
              <a:rPr lang="en-US" sz="3200" dirty="0"/>
              <a:t>Step 2: Set an ambitious long-term goal.</a:t>
            </a:r>
          </a:p>
        </p:txBody>
      </p:sp>
      <p:pic>
        <p:nvPicPr>
          <p:cNvPr id="5" name="Picture 4" descr="A picture of a graph detailing a goal line for Moll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854" y="1060493"/>
            <a:ext cx="7983101" cy="5630186"/>
          </a:xfrm>
          <a:prstGeom prst="rect">
            <a:avLst/>
          </a:prstGeom>
        </p:spPr>
      </p:pic>
    </p:spTree>
    <p:extLst>
      <p:ext uri="{BB962C8B-B14F-4D97-AF65-F5344CB8AC3E}">
        <p14:creationId xmlns:p14="http://schemas.microsoft.com/office/powerpoint/2010/main" val="9852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3269" y="170253"/>
            <a:ext cx="10515600" cy="1325563"/>
          </a:xfrm>
        </p:spPr>
        <p:txBody>
          <a:bodyPr>
            <a:noAutofit/>
          </a:bodyPr>
          <a:lstStyle/>
          <a:p>
            <a:r>
              <a:rPr lang="en-US" sz="3200" dirty="0"/>
              <a:t>Step 3: Implement high quality instruction with fidelity based on student needs.</a:t>
            </a:r>
          </a:p>
        </p:txBody>
      </p:sp>
      <p:pic>
        <p:nvPicPr>
          <p:cNvPr id="5" name="Picture 4" descr="A picture of a graph detailing molly's picture-word progr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960" y="1495816"/>
            <a:ext cx="6879364" cy="4910271"/>
          </a:xfrm>
          <a:prstGeom prst="rect">
            <a:avLst/>
          </a:prstGeom>
        </p:spPr>
      </p:pic>
    </p:spTree>
    <p:extLst>
      <p:ext uri="{BB962C8B-B14F-4D97-AF65-F5344CB8AC3E}">
        <p14:creationId xmlns:p14="http://schemas.microsoft.com/office/powerpoint/2010/main" val="340690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Handwriting: Does Molly…</a:t>
            </a:r>
          </a:p>
        </p:txBody>
      </p:sp>
      <p:pic>
        <p:nvPicPr>
          <p:cNvPr id="8194" name="Picture 2" descr="A checklist of qualities for Molly's writ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74" y="1828800"/>
            <a:ext cx="3725727" cy="30215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229100" y="2209800"/>
            <a:ext cx="381000" cy="400110"/>
          </a:xfrm>
          <a:prstGeom prst="rect">
            <a:avLst/>
          </a:prstGeom>
          <a:noFill/>
        </p:spPr>
        <p:txBody>
          <a:bodyPr wrap="square" rtlCol="0">
            <a:spAutoFit/>
          </a:bodyPr>
          <a:lstStyle/>
          <a:p>
            <a:pPr algn="ctr"/>
            <a:r>
              <a:rPr lang="en-US" sz="2000" b="1" dirty="0"/>
              <a:t>?</a:t>
            </a:r>
          </a:p>
        </p:txBody>
      </p:sp>
      <p:sp>
        <p:nvSpPr>
          <p:cNvPr id="6" name="TextBox 5"/>
          <p:cNvSpPr txBox="1"/>
          <p:nvPr/>
        </p:nvSpPr>
        <p:spPr>
          <a:xfrm>
            <a:off x="4261658" y="234830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7" name="TextBox 6"/>
          <p:cNvSpPr txBox="1"/>
          <p:nvPr/>
        </p:nvSpPr>
        <p:spPr>
          <a:xfrm>
            <a:off x="4261658" y="266700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8" name="TextBox 7"/>
          <p:cNvSpPr txBox="1"/>
          <p:nvPr/>
        </p:nvSpPr>
        <p:spPr>
          <a:xfrm>
            <a:off x="4256116" y="297180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9" name="TextBox 8"/>
          <p:cNvSpPr txBox="1"/>
          <p:nvPr/>
        </p:nvSpPr>
        <p:spPr>
          <a:xfrm>
            <a:off x="4267200" y="351538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10" name="TextBox 9"/>
          <p:cNvSpPr txBox="1"/>
          <p:nvPr/>
        </p:nvSpPr>
        <p:spPr>
          <a:xfrm>
            <a:off x="4277591" y="3786269"/>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11" name="TextBox 10"/>
          <p:cNvSpPr txBox="1"/>
          <p:nvPr/>
        </p:nvSpPr>
        <p:spPr>
          <a:xfrm>
            <a:off x="4267200" y="426720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3" name="TextBox 2"/>
          <p:cNvSpPr txBox="1"/>
          <p:nvPr/>
        </p:nvSpPr>
        <p:spPr>
          <a:xfrm>
            <a:off x="5985737" y="2609910"/>
            <a:ext cx="4669859" cy="2389406"/>
          </a:xfrm>
          <a:prstGeom prst="cloudCallout">
            <a:avLst/>
          </a:prstGeom>
          <a:solidFill>
            <a:schemeClr val="bg1"/>
          </a:solidFill>
          <a:ln>
            <a:solidFill>
              <a:schemeClr val="accent1"/>
            </a:solidFill>
          </a:ln>
        </p:spPr>
        <p:txBody>
          <a:bodyPr wrap="square" rtlCol="0">
            <a:spAutoFit/>
          </a:bodyPr>
          <a:lstStyle/>
          <a:p>
            <a:r>
              <a:rPr lang="en-US" sz="2400" b="1" i="1" dirty="0">
                <a:solidFill>
                  <a:schemeClr val="tx2"/>
                </a:solidFill>
                <a:latin typeface="Segoe Print" panose="02000600000000000000" pitchFamily="2" charset="0"/>
              </a:rPr>
              <a:t>So, Molly appears to have relative strengths in handwriting</a:t>
            </a:r>
            <a:r>
              <a:rPr lang="en-US" sz="2400" b="1" i="1" dirty="0">
                <a:solidFill>
                  <a:schemeClr val="tx2"/>
                </a:solidFill>
              </a:rPr>
              <a:t>.</a:t>
            </a:r>
          </a:p>
        </p:txBody>
      </p:sp>
    </p:spTree>
    <p:extLst>
      <p:ext uri="{BB962C8B-B14F-4D97-AF65-F5344CB8AC3E}">
        <p14:creationId xmlns:p14="http://schemas.microsoft.com/office/powerpoint/2010/main" val="24791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dirty="0"/>
              <a:t>Spelling: Does Molly…</a:t>
            </a:r>
          </a:p>
        </p:txBody>
      </p:sp>
      <p:pic>
        <p:nvPicPr>
          <p:cNvPr id="6147" name="Picture 3" descr="A checklist of molly's writ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1170290"/>
            <a:ext cx="3328987" cy="5646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419600" y="1856090"/>
            <a:ext cx="381000" cy="369332"/>
          </a:xfrm>
          <a:prstGeom prst="rect">
            <a:avLst/>
          </a:prstGeom>
          <a:noFill/>
        </p:spPr>
        <p:txBody>
          <a:bodyPr wrap="square" rtlCol="0">
            <a:spAutoFit/>
          </a:bodyPr>
          <a:lstStyle/>
          <a:p>
            <a:pPr algn="ctr"/>
            <a:r>
              <a:rPr lang="en-US" b="1" dirty="0">
                <a:solidFill>
                  <a:srgbClr val="FF0000"/>
                </a:solidFill>
              </a:rPr>
              <a:t>X</a:t>
            </a:r>
          </a:p>
        </p:txBody>
      </p:sp>
      <p:sp>
        <p:nvSpPr>
          <p:cNvPr id="10" name="TextBox 9"/>
          <p:cNvSpPr txBox="1"/>
          <p:nvPr/>
        </p:nvSpPr>
        <p:spPr>
          <a:xfrm>
            <a:off x="4419600" y="1379780"/>
            <a:ext cx="381000" cy="400110"/>
          </a:xfrm>
          <a:prstGeom prst="rect">
            <a:avLst/>
          </a:prstGeom>
          <a:noFill/>
        </p:spPr>
        <p:txBody>
          <a:bodyPr wrap="square" rtlCol="0">
            <a:spAutoFit/>
          </a:bodyPr>
          <a:lstStyle/>
          <a:p>
            <a:pPr algn="ctr"/>
            <a:r>
              <a:rPr lang="en-US" sz="2000" b="1" dirty="0"/>
              <a:t>?</a:t>
            </a:r>
          </a:p>
        </p:txBody>
      </p:sp>
      <p:sp>
        <p:nvSpPr>
          <p:cNvPr id="11" name="TextBox 10"/>
          <p:cNvSpPr txBox="1"/>
          <p:nvPr/>
        </p:nvSpPr>
        <p:spPr>
          <a:xfrm>
            <a:off x="4452158" y="223709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12" name="TextBox 11"/>
          <p:cNvSpPr txBox="1"/>
          <p:nvPr/>
        </p:nvSpPr>
        <p:spPr>
          <a:xfrm>
            <a:off x="4456314" y="2766688"/>
            <a:ext cx="381000" cy="400110"/>
          </a:xfrm>
          <a:prstGeom prst="rect">
            <a:avLst/>
          </a:prstGeom>
          <a:noFill/>
        </p:spPr>
        <p:txBody>
          <a:bodyPr wrap="square" rtlCol="0">
            <a:spAutoFit/>
          </a:bodyPr>
          <a:lstStyle/>
          <a:p>
            <a:pPr algn="ctr"/>
            <a:r>
              <a:rPr lang="en-US" sz="2000" b="1" dirty="0"/>
              <a:t>?</a:t>
            </a:r>
          </a:p>
        </p:txBody>
      </p:sp>
      <p:sp>
        <p:nvSpPr>
          <p:cNvPr id="13" name="TextBox 12"/>
          <p:cNvSpPr txBox="1"/>
          <p:nvPr/>
        </p:nvSpPr>
        <p:spPr>
          <a:xfrm>
            <a:off x="4419600" y="3741980"/>
            <a:ext cx="381000" cy="400110"/>
          </a:xfrm>
          <a:prstGeom prst="rect">
            <a:avLst/>
          </a:prstGeom>
          <a:noFill/>
        </p:spPr>
        <p:txBody>
          <a:bodyPr wrap="square" rtlCol="0">
            <a:spAutoFit/>
          </a:bodyPr>
          <a:lstStyle/>
          <a:p>
            <a:pPr algn="ctr"/>
            <a:r>
              <a:rPr lang="en-US" sz="2000" b="1" dirty="0"/>
              <a:t>?</a:t>
            </a:r>
          </a:p>
        </p:txBody>
      </p:sp>
      <p:sp>
        <p:nvSpPr>
          <p:cNvPr id="14" name="TextBox 13"/>
          <p:cNvSpPr txBox="1"/>
          <p:nvPr/>
        </p:nvSpPr>
        <p:spPr>
          <a:xfrm>
            <a:off x="4435533" y="4446890"/>
            <a:ext cx="381000" cy="369332"/>
          </a:xfrm>
          <a:prstGeom prst="rect">
            <a:avLst/>
          </a:prstGeom>
          <a:noFill/>
        </p:spPr>
        <p:txBody>
          <a:bodyPr wrap="square" rtlCol="0">
            <a:spAutoFit/>
          </a:bodyPr>
          <a:lstStyle/>
          <a:p>
            <a:pPr algn="ctr"/>
            <a:r>
              <a:rPr lang="en-US" b="1" dirty="0">
                <a:solidFill>
                  <a:srgbClr val="FF0000"/>
                </a:solidFill>
              </a:rPr>
              <a:t>X</a:t>
            </a:r>
          </a:p>
        </p:txBody>
      </p:sp>
      <p:sp>
        <p:nvSpPr>
          <p:cNvPr id="15" name="TextBox 14"/>
          <p:cNvSpPr txBox="1"/>
          <p:nvPr/>
        </p:nvSpPr>
        <p:spPr>
          <a:xfrm>
            <a:off x="4495800" y="552387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16" name="TextBox 15"/>
          <p:cNvSpPr txBox="1"/>
          <p:nvPr/>
        </p:nvSpPr>
        <p:spPr>
          <a:xfrm>
            <a:off x="4495800" y="5970890"/>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17" name="TextBox 16"/>
          <p:cNvSpPr txBox="1"/>
          <p:nvPr/>
        </p:nvSpPr>
        <p:spPr>
          <a:xfrm>
            <a:off x="5562601" y="2040756"/>
            <a:ext cx="5092995" cy="3513832"/>
          </a:xfrm>
          <a:prstGeom prst="cloudCallout">
            <a:avLst/>
          </a:prstGeom>
          <a:solidFill>
            <a:schemeClr val="bg1"/>
          </a:solidFill>
          <a:ln>
            <a:solidFill>
              <a:schemeClr val="accent1"/>
            </a:solidFill>
          </a:ln>
        </p:spPr>
        <p:txBody>
          <a:bodyPr wrap="square" rtlCol="0">
            <a:spAutoFit/>
          </a:bodyPr>
          <a:lstStyle/>
          <a:p>
            <a:r>
              <a:rPr lang="en-US" sz="2400" b="1" i="1" dirty="0">
                <a:solidFill>
                  <a:schemeClr val="tx2"/>
                </a:solidFill>
                <a:latin typeface="Segoe Print" panose="02000600000000000000" pitchFamily="2" charset="0"/>
              </a:rPr>
              <a:t>So, Molly appears to have a mix of strengths and weaknesses in spelling, but I need to know more…</a:t>
            </a:r>
          </a:p>
        </p:txBody>
      </p:sp>
    </p:spTree>
    <p:extLst>
      <p:ext uri="{BB962C8B-B14F-4D97-AF65-F5344CB8AC3E}">
        <p14:creationId xmlns:p14="http://schemas.microsoft.com/office/powerpoint/2010/main" val="36364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Generation: Does Molly…</a:t>
            </a:r>
          </a:p>
        </p:txBody>
      </p:sp>
      <p:pic>
        <p:nvPicPr>
          <p:cNvPr id="7170" name="Picture 2" descr="A checklist of qualities for molly's text gene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133602"/>
            <a:ext cx="4333240" cy="22413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104640" y="2373869"/>
            <a:ext cx="381000" cy="369332"/>
          </a:xfrm>
          <a:prstGeom prst="rect">
            <a:avLst/>
          </a:prstGeom>
          <a:noFill/>
        </p:spPr>
        <p:txBody>
          <a:bodyPr wrap="square" rtlCol="0">
            <a:spAutoFit/>
          </a:bodyPr>
          <a:lstStyle/>
          <a:p>
            <a:pPr algn="ctr"/>
            <a:r>
              <a:rPr lang="en-US" b="1" dirty="0">
                <a:solidFill>
                  <a:srgbClr val="FF0000"/>
                </a:solidFill>
              </a:rPr>
              <a:t>X</a:t>
            </a:r>
          </a:p>
        </p:txBody>
      </p:sp>
      <p:sp>
        <p:nvSpPr>
          <p:cNvPr id="6" name="TextBox 5"/>
          <p:cNvSpPr txBox="1"/>
          <p:nvPr/>
        </p:nvSpPr>
        <p:spPr>
          <a:xfrm>
            <a:off x="4107411" y="2514601"/>
            <a:ext cx="381000" cy="523220"/>
          </a:xfrm>
          <a:prstGeom prst="rect">
            <a:avLst/>
          </a:prstGeom>
          <a:noFill/>
        </p:spPr>
        <p:txBody>
          <a:bodyPr wrap="square" rtlCol="0">
            <a:spAutoFit/>
          </a:bodyPr>
          <a:lstStyle/>
          <a:p>
            <a:pPr algn="ctr"/>
            <a:r>
              <a:rPr lang="en-US" sz="2800" dirty="0">
                <a:solidFill>
                  <a:srgbClr val="00B050"/>
                </a:solidFill>
                <a:latin typeface="Marlett" pitchFamily="2" charset="2"/>
              </a:rPr>
              <a:t>a</a:t>
            </a:r>
          </a:p>
        </p:txBody>
      </p:sp>
      <p:sp>
        <p:nvSpPr>
          <p:cNvPr id="8" name="TextBox 7"/>
          <p:cNvSpPr txBox="1"/>
          <p:nvPr/>
        </p:nvSpPr>
        <p:spPr>
          <a:xfrm>
            <a:off x="4104640" y="3429001"/>
            <a:ext cx="381000" cy="400110"/>
          </a:xfrm>
          <a:prstGeom prst="rect">
            <a:avLst/>
          </a:prstGeom>
          <a:noFill/>
        </p:spPr>
        <p:txBody>
          <a:bodyPr wrap="square" rtlCol="0">
            <a:spAutoFit/>
          </a:bodyPr>
          <a:lstStyle/>
          <a:p>
            <a:pPr algn="ctr"/>
            <a:r>
              <a:rPr lang="en-US" sz="2000" b="1" dirty="0"/>
              <a:t>?</a:t>
            </a:r>
          </a:p>
        </p:txBody>
      </p:sp>
      <p:sp>
        <p:nvSpPr>
          <p:cNvPr id="7" name="TextBox 6"/>
          <p:cNvSpPr txBox="1"/>
          <p:nvPr/>
        </p:nvSpPr>
        <p:spPr>
          <a:xfrm>
            <a:off x="6466840" y="4004215"/>
            <a:ext cx="1828800" cy="369332"/>
          </a:xfrm>
          <a:prstGeom prst="rect">
            <a:avLst/>
          </a:prstGeom>
          <a:noFill/>
        </p:spPr>
        <p:txBody>
          <a:bodyPr wrap="square" rtlCol="0">
            <a:spAutoFit/>
          </a:bodyPr>
          <a:lstStyle/>
          <a:p>
            <a:r>
              <a:rPr lang="en-US" b="1" dirty="0">
                <a:solidFill>
                  <a:schemeClr val="tx2"/>
                </a:solidFill>
                <a:latin typeface="Segoe Print" panose="02000600000000000000" pitchFamily="2" charset="0"/>
              </a:rPr>
              <a:t>(kind of)</a:t>
            </a:r>
          </a:p>
        </p:txBody>
      </p:sp>
      <p:grpSp>
        <p:nvGrpSpPr>
          <p:cNvPr id="9" name="Group 8" descr="An X in a box"/>
          <p:cNvGrpSpPr/>
          <p:nvPr/>
        </p:nvGrpSpPr>
        <p:grpSpPr>
          <a:xfrm>
            <a:off x="4104640" y="3200402"/>
            <a:ext cx="4191000" cy="374791"/>
            <a:chOff x="2209800" y="3200400"/>
            <a:chExt cx="4191000" cy="374791"/>
          </a:xfrm>
        </p:grpSpPr>
        <p:sp>
          <p:nvSpPr>
            <p:cNvPr id="4" name="Oval 3"/>
            <p:cNvSpPr/>
            <p:nvPr/>
          </p:nvSpPr>
          <p:spPr>
            <a:xfrm>
              <a:off x="4234180" y="3200400"/>
              <a:ext cx="2166620" cy="3747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9800" y="3200400"/>
              <a:ext cx="381000" cy="369332"/>
            </a:xfrm>
            <a:prstGeom prst="rect">
              <a:avLst/>
            </a:prstGeom>
            <a:noFill/>
          </p:spPr>
          <p:txBody>
            <a:bodyPr wrap="square" rtlCol="0">
              <a:spAutoFit/>
            </a:bodyPr>
            <a:lstStyle/>
            <a:p>
              <a:pPr algn="ctr"/>
              <a:r>
                <a:rPr lang="en-US" b="1" dirty="0">
                  <a:solidFill>
                    <a:srgbClr val="FF0000"/>
                  </a:solidFill>
                </a:rPr>
                <a:t>X</a:t>
              </a:r>
            </a:p>
          </p:txBody>
        </p:sp>
      </p:grpSp>
      <p:sp>
        <p:nvSpPr>
          <p:cNvPr id="11" name="TextBox 10"/>
          <p:cNvSpPr txBox="1"/>
          <p:nvPr/>
        </p:nvSpPr>
        <p:spPr>
          <a:xfrm>
            <a:off x="4107411" y="3963739"/>
            <a:ext cx="381000" cy="400110"/>
          </a:xfrm>
          <a:prstGeom prst="rect">
            <a:avLst/>
          </a:prstGeom>
          <a:noFill/>
        </p:spPr>
        <p:txBody>
          <a:bodyPr wrap="square" rtlCol="0">
            <a:spAutoFit/>
          </a:bodyPr>
          <a:lstStyle/>
          <a:p>
            <a:pPr algn="ctr"/>
            <a:r>
              <a:rPr lang="en-US" sz="2000" b="1" dirty="0"/>
              <a:t>?</a:t>
            </a:r>
          </a:p>
        </p:txBody>
      </p:sp>
      <p:sp>
        <p:nvSpPr>
          <p:cNvPr id="14" name="TextBox 13"/>
          <p:cNvSpPr txBox="1"/>
          <p:nvPr/>
        </p:nvSpPr>
        <p:spPr>
          <a:xfrm>
            <a:off x="5562601" y="2040757"/>
            <a:ext cx="5092995" cy="4076045"/>
          </a:xfrm>
          <a:prstGeom prst="cloudCallout">
            <a:avLst/>
          </a:prstGeom>
          <a:solidFill>
            <a:schemeClr val="bg1"/>
          </a:solidFill>
          <a:ln>
            <a:solidFill>
              <a:schemeClr val="accent1"/>
            </a:solidFill>
          </a:ln>
        </p:spPr>
        <p:txBody>
          <a:bodyPr wrap="square" rtlCol="0">
            <a:spAutoFit/>
          </a:bodyPr>
          <a:lstStyle/>
          <a:p>
            <a:r>
              <a:rPr lang="en-US" sz="2400" b="1" i="1" dirty="0">
                <a:solidFill>
                  <a:schemeClr val="tx2"/>
                </a:solidFill>
                <a:latin typeface="Segoe Print" panose="02000600000000000000" pitchFamily="2" charset="0"/>
              </a:rPr>
              <a:t>So, Molly appears to have a mix of strengths and weaknesses in text generation, but I need to know more…</a:t>
            </a:r>
          </a:p>
        </p:txBody>
      </p:sp>
    </p:spTree>
    <p:extLst>
      <p:ext uri="{BB962C8B-B14F-4D97-AF65-F5344CB8AC3E}">
        <p14:creationId xmlns:p14="http://schemas.microsoft.com/office/powerpoint/2010/main" val="35618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7" grpId="0"/>
      <p:bldP spid="11"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does Mr. O'Reilly decide what to do?</a:t>
            </a:r>
          </a:p>
        </p:txBody>
      </p:sp>
      <p:sp>
        <p:nvSpPr>
          <p:cNvPr id="5" name="Content Placeholder 4"/>
          <p:cNvSpPr>
            <a:spLocks noGrp="1"/>
          </p:cNvSpPr>
          <p:nvPr>
            <p:ph idx="1"/>
          </p:nvPr>
        </p:nvSpPr>
        <p:spPr/>
        <p:txBody>
          <a:bodyPr>
            <a:normAutofit/>
          </a:bodyPr>
          <a:lstStyle/>
          <a:p>
            <a:r>
              <a:rPr lang="en-US" sz="3200" dirty="0"/>
              <a:t>After considering Molly’s strengths and weaknesses, he decides to focus his instruction on </a:t>
            </a:r>
          </a:p>
          <a:p>
            <a:pPr lvl="1"/>
            <a:r>
              <a:rPr lang="en-US" sz="2800" dirty="0"/>
              <a:t>Spelling words with long vowels and consonant blends</a:t>
            </a:r>
          </a:p>
          <a:p>
            <a:pPr lvl="1"/>
            <a:r>
              <a:rPr lang="en-US" sz="2800" dirty="0"/>
              <a:t>Sentence construction (using caps and punctuation)</a:t>
            </a:r>
          </a:p>
          <a:p>
            <a:pPr lvl="1"/>
            <a:r>
              <a:rPr lang="en-US" sz="2800" dirty="0"/>
              <a:t>Sentence combining (to make more complex sentences)</a:t>
            </a:r>
          </a:p>
        </p:txBody>
      </p:sp>
    </p:spTree>
    <p:extLst>
      <p:ext uri="{BB962C8B-B14F-4D97-AF65-F5344CB8AC3E}">
        <p14:creationId xmlns:p14="http://schemas.microsoft.com/office/powerpoint/2010/main" val="285189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2904" y="2055813"/>
            <a:ext cx="8690063" cy="3852006"/>
          </a:xfrm>
        </p:spPr>
        <p:txBody>
          <a:bodyPr/>
          <a:lstStyle/>
          <a:p>
            <a:pPr marL="0" indent="0">
              <a:buNone/>
            </a:pPr>
            <a:r>
              <a:rPr lang="en-US" dirty="0" smtClean="0"/>
              <a:t>Dr. Kristen McMaster is a Professor in the Department of Educational Psychology at the University of Minnesota</a:t>
            </a:r>
          </a:p>
          <a:p>
            <a:endParaRPr lang="en-US" dirty="0" smtClean="0"/>
          </a:p>
          <a:p>
            <a:endParaRPr lang="en-US" dirty="0" smtClean="0"/>
          </a:p>
          <a:p>
            <a:endParaRPr lang="en-US" dirty="0"/>
          </a:p>
          <a:p>
            <a:pPr marL="0" indent="0">
              <a:buNone/>
            </a:pPr>
            <a:r>
              <a:rPr lang="en-US" dirty="0" smtClean="0"/>
              <a:t>Dr</a:t>
            </a:r>
            <a:r>
              <a:rPr lang="en-US" dirty="0"/>
              <a:t>. Erica </a:t>
            </a:r>
            <a:r>
              <a:rPr lang="en-US" dirty="0" err="1"/>
              <a:t>Lembke</a:t>
            </a:r>
            <a:r>
              <a:rPr lang="en-US" dirty="0"/>
              <a:t> is </a:t>
            </a:r>
            <a:r>
              <a:rPr lang="en-US" dirty="0" smtClean="0"/>
              <a:t>a </a:t>
            </a:r>
            <a:r>
              <a:rPr lang="en-US" dirty="0"/>
              <a:t>Professor </a:t>
            </a:r>
            <a:r>
              <a:rPr lang="en-US" dirty="0" smtClean="0"/>
              <a:t>and Chair in </a:t>
            </a:r>
            <a:r>
              <a:rPr lang="en-US" dirty="0"/>
              <a:t>the Department of Special Education at the University of Missouri. </a:t>
            </a:r>
          </a:p>
        </p:txBody>
      </p:sp>
      <p:sp>
        <p:nvSpPr>
          <p:cNvPr id="3" name="Title 2"/>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pic>
        <p:nvPicPr>
          <p:cNvPr id="5" name="Content Placeholder 7" descr="Picture of Erica Lembke" title="Erica Lembk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740291" y="3981816"/>
            <a:ext cx="1187162" cy="1778496"/>
          </a:xfrm>
          <a:prstGeom prst="rect">
            <a:avLst/>
          </a:prstGeom>
          <a:noFill/>
        </p:spPr>
      </p:pic>
      <p:pic>
        <p:nvPicPr>
          <p:cNvPr id="6" name="Picture 5" descr="A picture of Dr. Kristen McMas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703" y="1984084"/>
            <a:ext cx="1141750" cy="1710722"/>
          </a:xfrm>
          <a:prstGeom prst="rect">
            <a:avLst/>
          </a:prstGeom>
        </p:spPr>
      </p:pic>
    </p:spTree>
    <p:extLst>
      <p:ext uri="{BB962C8B-B14F-4D97-AF65-F5344CB8AC3E}">
        <p14:creationId xmlns:p14="http://schemas.microsoft.com/office/powerpoint/2010/main" val="2582470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0194"/>
            <a:ext cx="10515600" cy="1325563"/>
          </a:xfrm>
        </p:spPr>
        <p:txBody>
          <a:bodyPr>
            <a:normAutofit/>
          </a:bodyPr>
          <a:lstStyle/>
          <a:p>
            <a:r>
              <a:rPr lang="en-US" sz="3200" dirty="0"/>
              <a:t>Step 4: Monitor student progress toward the goal.</a:t>
            </a:r>
          </a:p>
        </p:txBody>
      </p:sp>
      <p:pic>
        <p:nvPicPr>
          <p:cNvPr id="5" name="Picture 4" descr="A picture of a graph showing molly's progress in comparison to their goal li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540" y="1179402"/>
            <a:ext cx="8339568" cy="5452298"/>
          </a:xfrm>
          <a:prstGeom prst="rect">
            <a:avLst/>
          </a:prstGeom>
        </p:spPr>
      </p:pic>
    </p:spTree>
    <p:extLst>
      <p:ext uri="{BB962C8B-B14F-4D97-AF65-F5344CB8AC3E}">
        <p14:creationId xmlns:p14="http://schemas.microsoft.com/office/powerpoint/2010/main" val="359723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70253"/>
            <a:ext cx="10515600" cy="1325563"/>
          </a:xfrm>
        </p:spPr>
        <p:txBody>
          <a:bodyPr>
            <a:noAutofit/>
          </a:bodyPr>
          <a:lstStyle/>
          <a:p>
            <a:r>
              <a:rPr lang="en-US" sz="3200" dirty="0"/>
              <a:t>Step 5: Use decision rules to evaluate student progress &amp; instructional effectiveness.</a:t>
            </a:r>
          </a:p>
        </p:txBody>
      </p:sp>
      <p:pic>
        <p:nvPicPr>
          <p:cNvPr id="5" name="Picture 4" descr="A picture of a graph to evaluate student progress instructional effective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36" y="1495816"/>
            <a:ext cx="6939727" cy="5070400"/>
          </a:xfrm>
          <a:prstGeom prst="rect">
            <a:avLst/>
          </a:prstGeom>
        </p:spPr>
      </p:pic>
    </p:spTree>
    <p:extLst>
      <p:ext uri="{BB962C8B-B14F-4D97-AF65-F5344CB8AC3E}">
        <p14:creationId xmlns:p14="http://schemas.microsoft.com/office/powerpoint/2010/main" val="170034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976" y="274638"/>
            <a:ext cx="10139083" cy="1782762"/>
          </a:xfrm>
        </p:spPr>
        <p:txBody>
          <a:bodyPr>
            <a:noAutofit/>
          </a:bodyPr>
          <a:lstStyle/>
          <a:p>
            <a:pPr marL="342900" indent="-342900">
              <a:lnSpc>
                <a:spcPct val="115000"/>
              </a:lnSpc>
              <a:spcBef>
                <a:spcPts val="0"/>
              </a:spcBef>
            </a:pPr>
            <a:r>
              <a:rPr lang="en-US" dirty="0">
                <a:latin typeface="Calibri" panose="020F0502020204030204" pitchFamily="34" charset="0"/>
                <a:ea typeface="Times New Roman" panose="02020603050405020304" pitchFamily="18" charset="0"/>
                <a:cs typeface="Times New Roman" panose="02020603050405020304" pitchFamily="18" charset="0"/>
              </a:rPr>
              <a:t>Compare student’s trend line to goal line </a:t>
            </a:r>
          </a:p>
        </p:txBody>
      </p:sp>
      <p:pic>
        <p:nvPicPr>
          <p:cNvPr id="4" name="Content Placeholder 3" descr="A picture explaining ways to examine the trend line. "/>
          <p:cNvPicPr>
            <a:picLocks noGrp="1" noChangeAspect="1"/>
          </p:cNvPicPr>
          <p:nvPr>
            <p:ph idx="1"/>
          </p:nvPr>
        </p:nvPicPr>
        <p:blipFill>
          <a:blip r:embed="rId3" cstate="print"/>
          <a:stretch>
            <a:fillRect/>
          </a:stretch>
        </p:blipFill>
        <p:spPr>
          <a:xfrm>
            <a:off x="1357626" y="1878110"/>
            <a:ext cx="9310374" cy="4678362"/>
          </a:xfrm>
          <a:prstGeom prst="rect">
            <a:avLst/>
          </a:prstGeom>
        </p:spPr>
      </p:pic>
    </p:spTree>
    <p:extLst>
      <p:ext uri="{BB962C8B-B14F-4D97-AF65-F5344CB8AC3E}">
        <p14:creationId xmlns:p14="http://schemas.microsoft.com/office/powerpoint/2010/main" val="3396962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5282"/>
            <a:ext cx="10515600" cy="1325563"/>
          </a:xfrm>
        </p:spPr>
        <p:txBody>
          <a:bodyPr>
            <a:noAutofit/>
          </a:bodyPr>
          <a:lstStyle/>
          <a:p>
            <a:r>
              <a:rPr lang="en-US" sz="3200" dirty="0"/>
              <a:t>Step 5: Use decision rules to evaluate student progress &amp; instructional effectiveness.</a:t>
            </a:r>
          </a:p>
        </p:txBody>
      </p:sp>
      <p:pic>
        <p:nvPicPr>
          <p:cNvPr id="5" name="Picture 4" descr="A picture of a graph showing molly's progress in comparison to their goal li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540" y="1179402"/>
            <a:ext cx="8339568" cy="5452298"/>
          </a:xfrm>
          <a:prstGeom prst="rect">
            <a:avLst/>
          </a:prstGeom>
        </p:spPr>
      </p:pic>
    </p:spTree>
    <p:extLst>
      <p:ext uri="{BB962C8B-B14F-4D97-AF65-F5344CB8AC3E}">
        <p14:creationId xmlns:p14="http://schemas.microsoft.com/office/powerpoint/2010/main" val="41174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Step 6: Generate hypotheses to individualize instruction.</a:t>
            </a:r>
          </a:p>
        </p:txBody>
      </p:sp>
      <p:pic>
        <p:nvPicPr>
          <p:cNvPr id="5" name="Picture 4" descr="A picture of a graph showing molly's progress in comparison to their goal li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540" y="1179402"/>
            <a:ext cx="8339568" cy="5452298"/>
          </a:xfrm>
          <a:prstGeom prst="rect">
            <a:avLst/>
          </a:prstGeom>
        </p:spPr>
      </p:pic>
    </p:spTree>
    <p:extLst>
      <p:ext uri="{BB962C8B-B14F-4D97-AF65-F5344CB8AC3E}">
        <p14:creationId xmlns:p14="http://schemas.microsoft.com/office/powerpoint/2010/main" val="22404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34827"/>
            <a:ext cx="8229600" cy="4525963"/>
          </a:xfrm>
        </p:spPr>
        <p:txBody>
          <a:bodyPr>
            <a:normAutofit/>
          </a:bodyPr>
          <a:lstStyle/>
          <a:p>
            <a:r>
              <a:rPr lang="en-US" dirty="0"/>
              <a:t>If an instructional change is needed:</a:t>
            </a:r>
          </a:p>
          <a:p>
            <a:pPr lvl="1"/>
            <a:r>
              <a:rPr lang="en-US" dirty="0"/>
              <a:t>Use self-check questions </a:t>
            </a:r>
          </a:p>
        </p:txBody>
      </p:sp>
      <p:sp>
        <p:nvSpPr>
          <p:cNvPr id="2" name="Title 1"/>
          <p:cNvSpPr>
            <a:spLocks noGrp="1"/>
          </p:cNvSpPr>
          <p:nvPr>
            <p:ph type="title"/>
          </p:nvPr>
        </p:nvSpPr>
        <p:spPr/>
        <p:txBody>
          <a:bodyPr>
            <a:normAutofit/>
          </a:bodyPr>
          <a:lstStyle/>
          <a:p>
            <a:r>
              <a:rPr lang="en-US" dirty="0"/>
              <a:t>Generate Hypotheses</a:t>
            </a:r>
          </a:p>
        </p:txBody>
      </p:sp>
      <p:sp>
        <p:nvSpPr>
          <p:cNvPr id="9" name="Rectangle 8" descr="A rectangle covering an image. "/>
          <p:cNvSpPr/>
          <p:nvPr/>
        </p:nvSpPr>
        <p:spPr>
          <a:xfrm>
            <a:off x="2819400" y="3797808"/>
            <a:ext cx="55626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ctangle covering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97" y="2702247"/>
            <a:ext cx="5556817" cy="4003353"/>
          </a:xfrm>
          <a:prstGeom prst="rect">
            <a:avLst/>
          </a:prstGeom>
        </p:spPr>
      </p:pic>
      <p:sp>
        <p:nvSpPr>
          <p:cNvPr id="8" name="Rectangle 7" descr="A rectangle covering text"/>
          <p:cNvSpPr/>
          <p:nvPr/>
        </p:nvSpPr>
        <p:spPr>
          <a:xfrm>
            <a:off x="2530981" y="3773424"/>
            <a:ext cx="5105400" cy="307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898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34827"/>
            <a:ext cx="8229600" cy="4525963"/>
          </a:xfrm>
        </p:spPr>
        <p:txBody>
          <a:bodyPr>
            <a:normAutofit/>
          </a:bodyPr>
          <a:lstStyle/>
          <a:p>
            <a:r>
              <a:rPr lang="en-US" dirty="0"/>
              <a:t>If an instructional change is needed:</a:t>
            </a:r>
          </a:p>
          <a:p>
            <a:pPr lvl="1"/>
            <a:r>
              <a:rPr lang="en-US" dirty="0"/>
              <a:t>Use self-check questions </a:t>
            </a:r>
          </a:p>
        </p:txBody>
      </p:sp>
      <p:sp>
        <p:nvSpPr>
          <p:cNvPr id="2" name="Title 1"/>
          <p:cNvSpPr>
            <a:spLocks noGrp="1"/>
          </p:cNvSpPr>
          <p:nvPr>
            <p:ph type="title"/>
          </p:nvPr>
        </p:nvSpPr>
        <p:spPr/>
        <p:txBody>
          <a:bodyPr>
            <a:normAutofit/>
          </a:bodyPr>
          <a:lstStyle/>
          <a:p>
            <a:r>
              <a:rPr lang="en-US" dirty="0"/>
              <a:t>Generate Hypotheses</a:t>
            </a:r>
          </a:p>
        </p:txBody>
      </p:sp>
      <p:sp>
        <p:nvSpPr>
          <p:cNvPr id="9" name="Rectangle 8" descr="A rectangle covering text"/>
          <p:cNvSpPr/>
          <p:nvPr/>
        </p:nvSpPr>
        <p:spPr>
          <a:xfrm>
            <a:off x="2819400" y="3797808"/>
            <a:ext cx="55626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ctangle covering a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97" y="2702247"/>
            <a:ext cx="5556817" cy="4003353"/>
          </a:xfrm>
          <a:prstGeom prst="rect">
            <a:avLst/>
          </a:prstGeom>
        </p:spPr>
      </p:pic>
      <p:sp>
        <p:nvSpPr>
          <p:cNvPr id="8" name="Rectangle 7" descr="A rectangle covering an image. "/>
          <p:cNvSpPr/>
          <p:nvPr/>
        </p:nvSpPr>
        <p:spPr>
          <a:xfrm>
            <a:off x="2667000" y="3773424"/>
            <a:ext cx="2590800" cy="307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026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34827"/>
            <a:ext cx="8229600" cy="4525963"/>
          </a:xfrm>
        </p:spPr>
        <p:txBody>
          <a:bodyPr>
            <a:normAutofit/>
          </a:bodyPr>
          <a:lstStyle/>
          <a:p>
            <a:r>
              <a:rPr lang="en-US" dirty="0"/>
              <a:t>If an instructional change is needed:</a:t>
            </a:r>
          </a:p>
          <a:p>
            <a:pPr lvl="1"/>
            <a:r>
              <a:rPr lang="en-US" dirty="0"/>
              <a:t>Use self-check questions </a:t>
            </a:r>
          </a:p>
        </p:txBody>
      </p:sp>
      <p:sp>
        <p:nvSpPr>
          <p:cNvPr id="2" name="Title 1"/>
          <p:cNvSpPr>
            <a:spLocks noGrp="1"/>
          </p:cNvSpPr>
          <p:nvPr>
            <p:ph type="title"/>
          </p:nvPr>
        </p:nvSpPr>
        <p:spPr/>
        <p:txBody>
          <a:bodyPr>
            <a:normAutofit/>
          </a:bodyPr>
          <a:lstStyle/>
          <a:p>
            <a:r>
              <a:rPr lang="en-US" dirty="0"/>
              <a:t>Generate Hypotheses</a:t>
            </a:r>
          </a:p>
        </p:txBody>
      </p:sp>
      <p:sp>
        <p:nvSpPr>
          <p:cNvPr id="9" name="Rectangle 8" descr="A picture of self-check questions."/>
          <p:cNvSpPr/>
          <p:nvPr/>
        </p:nvSpPr>
        <p:spPr>
          <a:xfrm>
            <a:off x="2819400" y="3797808"/>
            <a:ext cx="55626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of self-chec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97" y="2702247"/>
            <a:ext cx="5556817" cy="4003353"/>
          </a:xfrm>
          <a:prstGeom prst="rect">
            <a:avLst/>
          </a:prstGeom>
        </p:spPr>
      </p:pic>
    </p:spTree>
    <p:extLst>
      <p:ext uri="{BB962C8B-B14F-4D97-AF65-F5344CB8AC3E}">
        <p14:creationId xmlns:p14="http://schemas.microsoft.com/office/powerpoint/2010/main" val="3681410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 Hypotheses</a:t>
            </a:r>
          </a:p>
        </p:txBody>
      </p:sp>
      <p:sp>
        <p:nvSpPr>
          <p:cNvPr id="3" name="Content Placeholder 2"/>
          <p:cNvSpPr>
            <a:spLocks noGrp="1"/>
          </p:cNvSpPr>
          <p:nvPr>
            <p:ph idx="1"/>
          </p:nvPr>
        </p:nvSpPr>
        <p:spPr>
          <a:xfrm>
            <a:off x="838200" y="1699933"/>
            <a:ext cx="10515600" cy="4351338"/>
          </a:xfrm>
        </p:spPr>
        <p:txBody>
          <a:bodyPr/>
          <a:lstStyle/>
          <a:p>
            <a:r>
              <a:rPr lang="en-US" dirty="0"/>
              <a:t>The student needs a change to </a:t>
            </a:r>
          </a:p>
          <a:p>
            <a:pPr lvl="1"/>
            <a:r>
              <a:rPr lang="en-US" dirty="0"/>
              <a:t>Setting or format (instructional arrangement)</a:t>
            </a:r>
          </a:p>
          <a:p>
            <a:pPr lvl="1"/>
            <a:r>
              <a:rPr lang="en-US" dirty="0"/>
              <a:t>Delivery (instructional explicitness</a:t>
            </a:r>
            <a:r>
              <a:rPr lang="en-US" dirty="0" smtClean="0"/>
              <a:t>)</a:t>
            </a:r>
            <a:endParaRPr lang="en-US" dirty="0"/>
          </a:p>
        </p:txBody>
      </p:sp>
      <p:pic>
        <p:nvPicPr>
          <p:cNvPr id="4" name="Picture 3" descr="A chart detailing questions to ask in regards to your hypothesi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3" y="3406587"/>
            <a:ext cx="10926953" cy="1658471"/>
          </a:xfrm>
          <a:prstGeom prst="rect">
            <a:avLst/>
          </a:prstGeom>
        </p:spPr>
      </p:pic>
    </p:spTree>
    <p:extLst>
      <p:ext uri="{BB962C8B-B14F-4D97-AF65-F5344CB8AC3E}">
        <p14:creationId xmlns:p14="http://schemas.microsoft.com/office/powerpoint/2010/main" val="795444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 Hypotheses</a:t>
            </a:r>
          </a:p>
        </p:txBody>
      </p:sp>
      <p:sp>
        <p:nvSpPr>
          <p:cNvPr id="3" name="Content Placeholder 2"/>
          <p:cNvSpPr>
            <a:spLocks noGrp="1"/>
          </p:cNvSpPr>
          <p:nvPr>
            <p:ph idx="1"/>
          </p:nvPr>
        </p:nvSpPr>
        <p:spPr/>
        <p:txBody>
          <a:bodyPr/>
          <a:lstStyle/>
          <a:p>
            <a:r>
              <a:rPr lang="en-US" dirty="0"/>
              <a:t>The student needs a change to </a:t>
            </a:r>
            <a:r>
              <a:rPr lang="en-US" b="1" i="1" dirty="0" smtClean="0"/>
              <a:t>content</a:t>
            </a:r>
            <a:endParaRPr lang="en-US" b="1" i="1" dirty="0"/>
          </a:p>
        </p:txBody>
      </p:sp>
      <p:pic>
        <p:nvPicPr>
          <p:cNvPr id="6" name="Picture 5" descr="A graph showing word building and word sorting soun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2470090"/>
            <a:ext cx="5567081" cy="4069873"/>
          </a:xfrm>
          <a:prstGeom prst="rect">
            <a:avLst/>
          </a:prstGeom>
          <a:ln>
            <a:solidFill>
              <a:schemeClr val="tx1"/>
            </a:solidFill>
          </a:ln>
        </p:spPr>
      </p:pic>
    </p:spTree>
    <p:extLst>
      <p:ext uri="{BB962C8B-B14F-4D97-AF65-F5344CB8AC3E}">
        <p14:creationId xmlns:p14="http://schemas.microsoft.com/office/powerpoint/2010/main" val="61176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DBI-TLC Research Team</a:t>
            </a:r>
          </a:p>
          <a:p>
            <a:pPr lvl="1"/>
            <a:r>
              <a:rPr lang="en-US" dirty="0"/>
              <a:t>University of Minnesota: </a:t>
            </a:r>
          </a:p>
          <a:p>
            <a:pPr lvl="2"/>
            <a:r>
              <a:rPr lang="en-US" dirty="0" smtClean="0"/>
              <a:t>Britta </a:t>
            </a:r>
            <a:r>
              <a:rPr lang="en-US" dirty="0" err="1"/>
              <a:t>Bresina</a:t>
            </a:r>
            <a:r>
              <a:rPr lang="en-US" dirty="0"/>
              <a:t>, </a:t>
            </a:r>
            <a:r>
              <a:rPr lang="en-US" dirty="0" err="1"/>
              <a:t>Jaehyun</a:t>
            </a:r>
            <a:r>
              <a:rPr lang="en-US" dirty="0"/>
              <a:t> Shin, Kyle </a:t>
            </a:r>
            <a:r>
              <a:rPr lang="en-US" dirty="0" smtClean="0"/>
              <a:t>Wagner, Elizabeth Lam, </a:t>
            </a:r>
            <a:r>
              <a:rPr lang="en-US" dirty="0" err="1" smtClean="0"/>
              <a:t>Seyma</a:t>
            </a:r>
            <a:r>
              <a:rPr lang="en-US" dirty="0" smtClean="0"/>
              <a:t> </a:t>
            </a:r>
            <a:r>
              <a:rPr lang="en-US" dirty="0" err="1" smtClean="0"/>
              <a:t>Birinci</a:t>
            </a:r>
            <a:endParaRPr lang="en-US" dirty="0"/>
          </a:p>
          <a:p>
            <a:pPr marL="514350" lvl="1" indent="0">
              <a:buNone/>
            </a:pPr>
            <a:r>
              <a:rPr lang="en-US" sz="2800" dirty="0"/>
              <a:t>-University of Missouri:</a:t>
            </a:r>
          </a:p>
          <a:p>
            <a:pPr lvl="2"/>
            <a:r>
              <a:rPr lang="en-US" dirty="0" smtClean="0"/>
              <a:t>Carol </a:t>
            </a:r>
            <a:r>
              <a:rPr lang="en-US" dirty="0"/>
              <a:t>Garman, Kim Moore, </a:t>
            </a:r>
            <a:r>
              <a:rPr lang="en-US" dirty="0" smtClean="0"/>
              <a:t>Alex Smith, Erica Mason, Jessica Simpson</a:t>
            </a:r>
            <a:r>
              <a:rPr lang="en-US" dirty="0"/>
              <a:t/>
            </a:r>
            <a:br>
              <a:rPr lang="en-US" dirty="0"/>
            </a:br>
            <a:endParaRPr lang="en-US" dirty="0"/>
          </a:p>
          <a:p>
            <a:pPr marL="0" indent="0" algn="ctr">
              <a:buNone/>
            </a:pPr>
            <a:r>
              <a:rPr lang="en-US" sz="2000" i="1" dirty="0"/>
              <a:t>The research reported here was supported by the Institute of Education Sciences, U.S. Department of Education, through Grant R324A130144 to the University of Minnesota. The opinions expressed are those of the authors and do not represent views of the Institute or the U.S. Department of Education.</a:t>
            </a:r>
          </a:p>
          <a:p>
            <a:endParaRPr lang="en-US" sz="2400" dirty="0"/>
          </a:p>
        </p:txBody>
      </p:sp>
      <p:sp>
        <p:nvSpPr>
          <p:cNvPr id="4" name="Title 3"/>
          <p:cNvSpPr>
            <a:spLocks noGrp="1"/>
          </p:cNvSpPr>
          <p:nvPr>
            <p:ph type="title"/>
          </p:nvPr>
        </p:nvSpPr>
        <p:spPr/>
        <p:txBody>
          <a:bodyPr/>
          <a:lstStyle/>
          <a:p>
            <a:r>
              <a:rPr lang="en-US" dirty="0"/>
              <a:t>Acknowledgements</a:t>
            </a:r>
          </a:p>
        </p:txBody>
      </p:sp>
      <p:pic>
        <p:nvPicPr>
          <p:cNvPr id="5" name="Picture 4" descr="A logo for DBI T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94" y="5145741"/>
            <a:ext cx="2152506" cy="1532965"/>
          </a:xfrm>
          <a:prstGeom prst="rect">
            <a:avLst/>
          </a:prstGeom>
        </p:spPr>
      </p:pic>
    </p:spTree>
    <p:extLst>
      <p:ext uri="{BB962C8B-B14F-4D97-AF65-F5344CB8AC3E}">
        <p14:creationId xmlns:p14="http://schemas.microsoft.com/office/powerpoint/2010/main" val="2648413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 Hypotheses</a:t>
            </a:r>
          </a:p>
        </p:txBody>
      </p:sp>
      <p:pic>
        <p:nvPicPr>
          <p:cNvPr id="5" name="Picture 4" descr="A triangle made from four triangles. The first triangle reads text generation. The second reads transcription. The third reads constrained by attention and memory. The fourt reads self-regul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060" y="1094290"/>
            <a:ext cx="2753109" cy="2429214"/>
          </a:xfrm>
          <a:prstGeom prst="rect">
            <a:avLst/>
          </a:prstGeom>
        </p:spPr>
      </p:pic>
      <p:pic>
        <p:nvPicPr>
          <p:cNvPr id="7" name="Picture 6" descr="A product that can be used for making decis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160" y="2561852"/>
            <a:ext cx="6719427" cy="3822429"/>
          </a:xfrm>
          <a:prstGeom prst="rect">
            <a:avLst/>
          </a:prstGeom>
          <a:ln>
            <a:solidFill>
              <a:schemeClr val="tx1"/>
            </a:solidFill>
          </a:ln>
        </p:spPr>
      </p:pic>
      <p:sp>
        <p:nvSpPr>
          <p:cNvPr id="3" name="Content Placeholder 2"/>
          <p:cNvSpPr>
            <a:spLocks noGrp="1"/>
          </p:cNvSpPr>
          <p:nvPr>
            <p:ph sz="half" idx="1"/>
          </p:nvPr>
        </p:nvSpPr>
        <p:spPr>
          <a:xfrm>
            <a:off x="1981200" y="1600201"/>
            <a:ext cx="6248400" cy="1923304"/>
          </a:xfrm>
        </p:spPr>
        <p:txBody>
          <a:bodyPr/>
          <a:lstStyle/>
          <a:p>
            <a:r>
              <a:rPr lang="en-US" dirty="0"/>
              <a:t>The student needs a change in </a:t>
            </a:r>
            <a:r>
              <a:rPr lang="en-US" b="1" i="1" dirty="0" smtClean="0"/>
              <a:t>focus</a:t>
            </a:r>
            <a:endParaRPr lang="en-US" b="1" i="1" dirty="0"/>
          </a:p>
        </p:txBody>
      </p:sp>
    </p:spTree>
    <p:extLst>
      <p:ext uri="{BB962C8B-B14F-4D97-AF65-F5344CB8AC3E}">
        <p14:creationId xmlns:p14="http://schemas.microsoft.com/office/powerpoint/2010/main" val="1048786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Mr. O'Reilly Do?</a:t>
            </a:r>
          </a:p>
        </p:txBody>
      </p:sp>
      <p:sp>
        <p:nvSpPr>
          <p:cNvPr id="3" name="Content Placeholder 2"/>
          <p:cNvSpPr>
            <a:spLocks noGrp="1"/>
          </p:cNvSpPr>
          <p:nvPr>
            <p:ph idx="1"/>
          </p:nvPr>
        </p:nvSpPr>
        <p:spPr/>
        <p:txBody>
          <a:bodyPr>
            <a:normAutofit/>
          </a:bodyPr>
          <a:lstStyle/>
          <a:p>
            <a:r>
              <a:rPr lang="en-US" sz="3200" dirty="0"/>
              <a:t>He generates three hypotheses (all related to setting/format):</a:t>
            </a:r>
          </a:p>
          <a:p>
            <a:pPr lvl="1"/>
            <a:r>
              <a:rPr lang="en-US" sz="2800" dirty="0"/>
              <a:t>The intervention content and focus is good, but a change in format is needed:</a:t>
            </a:r>
          </a:p>
          <a:p>
            <a:pPr lvl="2"/>
            <a:r>
              <a:rPr lang="en-US" sz="2400" dirty="0"/>
              <a:t>Molly isn’t motivated.</a:t>
            </a:r>
          </a:p>
          <a:p>
            <a:pPr lvl="2"/>
            <a:r>
              <a:rPr lang="en-US" sz="2400" dirty="0"/>
              <a:t>Molly’s group size is too large.</a:t>
            </a:r>
          </a:p>
          <a:p>
            <a:pPr lvl="2"/>
            <a:r>
              <a:rPr lang="en-US" sz="2400" i="1" dirty="0"/>
              <a:t>Molly needs more time in current intervention.</a:t>
            </a:r>
          </a:p>
          <a:p>
            <a:pPr marL="914400" lvl="2" indent="0">
              <a:buNone/>
            </a:pPr>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3802776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Step 7: Make instructional changes based on hypotheses.</a:t>
            </a:r>
          </a:p>
        </p:txBody>
      </p:sp>
      <p:pic>
        <p:nvPicPr>
          <p:cNvPr id="6" name="Picture 5" descr="A picture of a graph that shows molly's instructional chang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436" y="1292821"/>
            <a:ext cx="7391128" cy="5209490"/>
          </a:xfrm>
          <a:prstGeom prst="rect">
            <a:avLst/>
          </a:prstGeom>
        </p:spPr>
      </p:pic>
    </p:spTree>
    <p:extLst>
      <p:ext uri="{BB962C8B-B14F-4D97-AF65-F5344CB8AC3E}">
        <p14:creationId xmlns:p14="http://schemas.microsoft.com/office/powerpoint/2010/main" val="180337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Step 8: Repeat the process!</a:t>
            </a:r>
          </a:p>
        </p:txBody>
      </p:sp>
      <p:pic>
        <p:nvPicPr>
          <p:cNvPr id="5" name="Picture 4" descr="A picture showing multiple iterations of the DBI proc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1405251"/>
            <a:ext cx="8632391" cy="5452749"/>
          </a:xfrm>
          <a:prstGeom prst="rect">
            <a:avLst/>
          </a:prstGeom>
        </p:spPr>
      </p:pic>
    </p:spTree>
    <p:extLst>
      <p:ext uri="{BB962C8B-B14F-4D97-AF65-F5344CB8AC3E}">
        <p14:creationId xmlns:p14="http://schemas.microsoft.com/office/powerpoint/2010/main" val="340021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from DBI-TLC project</a:t>
            </a:r>
          </a:p>
        </p:txBody>
      </p:sp>
      <p:sp>
        <p:nvSpPr>
          <p:cNvPr id="4" name="Text Placeholder 3"/>
          <p:cNvSpPr>
            <a:spLocks noGrp="1"/>
          </p:cNvSpPr>
          <p:nvPr>
            <p:ph type="body" idx="1"/>
          </p:nvPr>
        </p:nvSpPr>
        <p:spPr/>
        <p:txBody>
          <a:bodyPr/>
          <a:lstStyle/>
          <a:p>
            <a:endParaRPr lang="en-US"/>
          </a:p>
        </p:txBody>
      </p:sp>
      <p:pic>
        <p:nvPicPr>
          <p:cNvPr id="5" name="Picture 4" descr="A picture of the DBI-TL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94" y="5145741"/>
            <a:ext cx="2152506" cy="1532965"/>
          </a:xfrm>
          <a:prstGeom prst="rect">
            <a:avLst/>
          </a:prstGeom>
        </p:spPr>
      </p:pic>
    </p:spTree>
    <p:extLst>
      <p:ext uri="{BB962C8B-B14F-4D97-AF65-F5344CB8AC3E}">
        <p14:creationId xmlns:p14="http://schemas.microsoft.com/office/powerpoint/2010/main" val="1193964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 &amp; Participants</a:t>
            </a:r>
          </a:p>
        </p:txBody>
      </p:sp>
      <p:sp>
        <p:nvSpPr>
          <p:cNvPr id="5" name="Content Placeholder 4"/>
          <p:cNvSpPr>
            <a:spLocks noGrp="1"/>
          </p:cNvSpPr>
          <p:nvPr>
            <p:ph idx="1"/>
          </p:nvPr>
        </p:nvSpPr>
        <p:spPr/>
        <p:txBody>
          <a:bodyPr>
            <a:normAutofit/>
          </a:bodyPr>
          <a:lstStyle/>
          <a:p>
            <a:r>
              <a:rPr lang="en-US" sz="3200" dirty="0"/>
              <a:t>Two school districts in the Midwestern U.S.</a:t>
            </a:r>
          </a:p>
          <a:p>
            <a:pPr lvl="1"/>
            <a:r>
              <a:rPr lang="en-US" sz="2800" dirty="0"/>
              <a:t>23 special education teachers</a:t>
            </a:r>
          </a:p>
          <a:p>
            <a:pPr lvl="2"/>
            <a:r>
              <a:rPr lang="en-US" sz="2400" dirty="0"/>
              <a:t>56 children with disabilities in grades 1-5, with various disabilities that affected their writing skills</a:t>
            </a:r>
          </a:p>
          <a:p>
            <a:pPr lvl="2"/>
            <a:endParaRPr lang="en-US" sz="2400" dirty="0"/>
          </a:p>
          <a:p>
            <a:pPr lvl="1"/>
            <a:r>
              <a:rPr lang="en-US" sz="2800" dirty="0"/>
              <a:t>Teachers were assigned randomly to </a:t>
            </a:r>
            <a:r>
              <a:rPr lang="en-US" sz="2800" b="1" i="1" dirty="0"/>
              <a:t>DBI-TLC</a:t>
            </a:r>
            <a:r>
              <a:rPr lang="en-US" sz="2800" dirty="0"/>
              <a:t> or ‘business-as-usual’ </a:t>
            </a:r>
            <a:r>
              <a:rPr lang="en-US" sz="2800" b="1" i="1" dirty="0"/>
              <a:t>control</a:t>
            </a:r>
          </a:p>
        </p:txBody>
      </p:sp>
    </p:spTree>
    <p:extLst>
      <p:ext uri="{BB962C8B-B14F-4D97-AF65-F5344CB8AC3E}">
        <p14:creationId xmlns:p14="http://schemas.microsoft.com/office/powerpoint/2010/main" val="41053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graphicFrame>
        <p:nvGraphicFramePr>
          <p:cNvPr id="4" name="Content Placeholder 3" descr="A schedule detailing procedures throughout the year. "/>
          <p:cNvGraphicFramePr>
            <a:graphicFrameLocks noGrp="1"/>
          </p:cNvGraphicFramePr>
          <p:nvPr>
            <p:ph idx="1"/>
            <p:extLst>
              <p:ext uri="{D42A27DB-BD31-4B8C-83A1-F6EECF244321}">
                <p14:modId xmlns:p14="http://schemas.microsoft.com/office/powerpoint/2010/main" val="2671686891"/>
              </p:ext>
            </p:extLst>
          </p:nvPr>
        </p:nvGraphicFramePr>
        <p:xfrm>
          <a:off x="1981200" y="1416487"/>
          <a:ext cx="8229600" cy="495808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477000">
                  <a:extLst>
                    <a:ext uri="{9D8B030D-6E8A-4147-A177-3AD203B41FA5}">
                      <a16:colId xmlns="" xmlns:a16="http://schemas.microsoft.com/office/drawing/2014/main" val="20001"/>
                    </a:ext>
                  </a:extLst>
                </a:gridCol>
              </a:tblGrid>
              <a:tr h="370840">
                <a:tc>
                  <a:txBody>
                    <a:bodyPr/>
                    <a:lstStyle/>
                    <a:p>
                      <a:r>
                        <a:rPr lang="en-US" dirty="0"/>
                        <a:t>When</a:t>
                      </a:r>
                    </a:p>
                  </a:txBody>
                  <a:tcPr/>
                </a:tc>
                <a:tc>
                  <a:txBody>
                    <a:bodyPr/>
                    <a:lstStyle/>
                    <a:p>
                      <a:r>
                        <a:rPr lang="en-US" dirty="0"/>
                        <a:t>What Teachers Did</a:t>
                      </a:r>
                    </a:p>
                  </a:txBody>
                  <a:tcPr/>
                </a:tc>
                <a:extLst>
                  <a:ext uri="{0D108BD9-81ED-4DB2-BD59-A6C34878D82A}">
                    <a16:rowId xmlns="" xmlns:a16="http://schemas.microsoft.com/office/drawing/2014/main" val="10000"/>
                  </a:ext>
                </a:extLst>
              </a:tr>
              <a:tr h="370840">
                <a:tc>
                  <a:txBody>
                    <a:bodyPr/>
                    <a:lstStyle/>
                    <a:p>
                      <a:r>
                        <a:rPr lang="en-US" dirty="0"/>
                        <a:t>August</a:t>
                      </a:r>
                    </a:p>
                  </a:txBody>
                  <a:tcPr/>
                </a:tc>
                <a:tc>
                  <a:txBody>
                    <a:bodyPr/>
                    <a:lstStyle/>
                    <a:p>
                      <a:pPr marL="285750" indent="-285750">
                        <a:buFont typeface="Arial" panose="020B0604020202020204" pitchFamily="34" charset="0"/>
                        <a:buChar char="•"/>
                      </a:pPr>
                      <a:r>
                        <a:rPr lang="en-US" baseline="0" dirty="0"/>
                        <a:t>Completed pre-test: Knowledge &amp; Skills</a:t>
                      </a:r>
                    </a:p>
                    <a:p>
                      <a:pPr marL="285750" indent="-285750">
                        <a:buFont typeface="Arial" panose="020B0604020202020204" pitchFamily="34" charset="0"/>
                        <a:buChar char="•"/>
                      </a:pPr>
                      <a:r>
                        <a:rPr lang="en-US" baseline="0" dirty="0"/>
                        <a:t>Attended Workshops 1 &amp; 2--(DBI Overview, CBM, Intro to Early Writing Intervention)</a:t>
                      </a:r>
                      <a:endParaRPr lang="en-US" dirty="0"/>
                    </a:p>
                  </a:txBody>
                  <a:tcPr/>
                </a:tc>
                <a:extLst>
                  <a:ext uri="{0D108BD9-81ED-4DB2-BD59-A6C34878D82A}">
                    <a16:rowId xmlns="" xmlns:a16="http://schemas.microsoft.com/office/drawing/2014/main" val="10001"/>
                  </a:ext>
                </a:extLst>
              </a:tr>
              <a:tr h="370840">
                <a:tc>
                  <a:txBody>
                    <a:bodyPr/>
                    <a:lstStyle/>
                    <a:p>
                      <a:endParaRPr lang="en-US" dirty="0"/>
                    </a:p>
                  </a:txBody>
                  <a:tcPr/>
                </a:tc>
                <a:tc>
                  <a:txBody>
                    <a:bodyPr/>
                    <a:lstStyle/>
                    <a:p>
                      <a:pPr marL="285750" indent="-285750">
                        <a:buFont typeface="Arial" panose="020B0604020202020204" pitchFamily="34" charset="0"/>
                        <a:buChar char="•"/>
                      </a:pPr>
                      <a:r>
                        <a:rPr lang="en-US" baseline="0" dirty="0"/>
                        <a:t>Collected baseline data with 1-3 selected students</a:t>
                      </a:r>
                    </a:p>
                    <a:p>
                      <a:pPr marL="285750" indent="-285750">
                        <a:buFont typeface="Arial" panose="020B0604020202020204" pitchFamily="34" charset="0"/>
                        <a:buChar char="•"/>
                      </a:pPr>
                      <a:r>
                        <a:rPr lang="en-US" baseline="0" dirty="0"/>
                        <a:t>Received coaching support</a:t>
                      </a:r>
                      <a:endParaRPr lang="en-US" dirty="0"/>
                    </a:p>
                  </a:txBody>
                  <a:tcPr/>
                </a:tc>
                <a:extLst>
                  <a:ext uri="{0D108BD9-81ED-4DB2-BD59-A6C34878D82A}">
                    <a16:rowId xmlns="" xmlns:a16="http://schemas.microsoft.com/office/drawing/2014/main" val="10002"/>
                  </a:ext>
                </a:extLst>
              </a:tr>
              <a:tr h="370840">
                <a:tc>
                  <a:txBody>
                    <a:bodyPr/>
                    <a:lstStyle/>
                    <a:p>
                      <a:r>
                        <a:rPr lang="en-US" dirty="0"/>
                        <a:t>Late</a:t>
                      </a:r>
                      <a:r>
                        <a:rPr lang="en-US" baseline="0" dirty="0"/>
                        <a:t> September</a:t>
                      </a:r>
                      <a:endParaRPr lang="en-US" dirty="0"/>
                    </a:p>
                  </a:txBody>
                  <a:tcPr/>
                </a:tc>
                <a:tc>
                  <a:txBody>
                    <a:bodyPr/>
                    <a:lstStyle/>
                    <a:p>
                      <a:pPr marL="285750" indent="-285750">
                        <a:buFont typeface="Arial" panose="020B0604020202020204" pitchFamily="34" charset="0"/>
                        <a:buChar char="•"/>
                      </a:pPr>
                      <a:r>
                        <a:rPr lang="en-US" dirty="0"/>
                        <a:t>Attended Workshop</a:t>
                      </a:r>
                      <a:r>
                        <a:rPr lang="en-US" baseline="0" dirty="0"/>
                        <a:t> 3 (Individualizing Early Writing Intervention)</a:t>
                      </a:r>
                      <a:endParaRPr lang="en-US" dirty="0"/>
                    </a:p>
                  </a:txBody>
                  <a:tcPr/>
                </a:tc>
                <a:extLst>
                  <a:ext uri="{0D108BD9-81ED-4DB2-BD59-A6C34878D82A}">
                    <a16:rowId xmlns="" xmlns:a16="http://schemas.microsoft.com/office/drawing/2014/main" val="10003"/>
                  </a:ext>
                </a:extLst>
              </a:tr>
              <a:tr h="370840">
                <a:tc>
                  <a:txBody>
                    <a:bodyPr/>
                    <a:lstStyle/>
                    <a:p>
                      <a:endParaRPr lang="en-US" dirty="0"/>
                    </a:p>
                  </a:txBody>
                  <a:tcPr/>
                </a:tc>
                <a:tc>
                  <a:txBody>
                    <a:bodyPr/>
                    <a:lstStyle/>
                    <a:p>
                      <a:pPr marL="285750" indent="-285750">
                        <a:buFont typeface="Arial" panose="020B0604020202020204" pitchFamily="34" charset="0"/>
                        <a:buChar char="•"/>
                      </a:pPr>
                      <a:r>
                        <a:rPr lang="en-US" dirty="0"/>
                        <a:t>Implemented intervention</a:t>
                      </a:r>
                      <a:r>
                        <a:rPr lang="en-US" baseline="0" dirty="0"/>
                        <a:t> and collected data for 8 weeks</a:t>
                      </a:r>
                    </a:p>
                    <a:p>
                      <a:pPr marL="285750" indent="-285750">
                        <a:buFont typeface="Arial" panose="020B0604020202020204" pitchFamily="34" charset="0"/>
                        <a:buChar char="•"/>
                      </a:pPr>
                      <a:r>
                        <a:rPr lang="en-US" baseline="0" dirty="0"/>
                        <a:t>Received coaching support</a:t>
                      </a:r>
                      <a:endParaRPr lang="en-US" dirty="0"/>
                    </a:p>
                  </a:txBody>
                  <a:tcPr/>
                </a:tc>
                <a:extLst>
                  <a:ext uri="{0D108BD9-81ED-4DB2-BD59-A6C34878D82A}">
                    <a16:rowId xmlns="" xmlns:a16="http://schemas.microsoft.com/office/drawing/2014/main" val="10004"/>
                  </a:ext>
                </a:extLst>
              </a:tr>
              <a:tr h="370840">
                <a:tc>
                  <a:txBody>
                    <a:bodyPr/>
                    <a:lstStyle/>
                    <a:p>
                      <a:r>
                        <a:rPr lang="en-US" dirty="0"/>
                        <a:t>November-Early December</a:t>
                      </a:r>
                    </a:p>
                  </a:txBody>
                  <a:tcPr/>
                </a:tc>
                <a:tc>
                  <a:txBody>
                    <a:bodyPr/>
                    <a:lstStyle/>
                    <a:p>
                      <a:pPr marL="285750" indent="-285750">
                        <a:buFont typeface="Arial" panose="020B0604020202020204" pitchFamily="34" charset="0"/>
                        <a:buChar char="•"/>
                      </a:pPr>
                      <a:r>
                        <a:rPr lang="en-US" dirty="0"/>
                        <a:t>Attended Workshop</a:t>
                      </a:r>
                      <a:r>
                        <a:rPr lang="en-US" baseline="0" dirty="0"/>
                        <a:t> 4 (Data-based Decision-making)</a:t>
                      </a:r>
                      <a:endParaRPr lang="en-US" dirty="0"/>
                    </a:p>
                  </a:txBody>
                  <a:tcPr/>
                </a:tc>
                <a:extLst>
                  <a:ext uri="{0D108BD9-81ED-4DB2-BD59-A6C34878D82A}">
                    <a16:rowId xmlns="" xmlns:a16="http://schemas.microsoft.com/office/drawing/2014/main" val="10005"/>
                  </a:ext>
                </a:extLst>
              </a:tr>
              <a:tr h="370840">
                <a:tc>
                  <a:txBody>
                    <a:bodyPr/>
                    <a:lstStyle/>
                    <a:p>
                      <a:endParaRPr lang="en-US" dirty="0"/>
                    </a:p>
                  </a:txBody>
                  <a:tcPr/>
                </a:tc>
                <a:tc>
                  <a:txBody>
                    <a:bodyPr/>
                    <a:lstStyle/>
                    <a:p>
                      <a:pPr marL="285750" indent="-285750">
                        <a:buFont typeface="Arial" panose="020B0604020202020204" pitchFamily="34" charset="0"/>
                        <a:buChar char="•"/>
                      </a:pPr>
                      <a:r>
                        <a:rPr lang="en-US" dirty="0"/>
                        <a:t>Continued implementing DBI</a:t>
                      </a:r>
                      <a:r>
                        <a:rPr lang="en-US" baseline="0" dirty="0"/>
                        <a:t> with coaching support for 20 weeks total</a:t>
                      </a:r>
                      <a:endParaRPr lang="en-US" dirty="0"/>
                    </a:p>
                  </a:txBody>
                  <a:tcPr/>
                </a:tc>
                <a:extLst>
                  <a:ext uri="{0D108BD9-81ED-4DB2-BD59-A6C34878D82A}">
                    <a16:rowId xmlns="" xmlns:a16="http://schemas.microsoft.com/office/drawing/2014/main" val="10006"/>
                  </a:ext>
                </a:extLst>
              </a:tr>
              <a:tr h="370840">
                <a:tc>
                  <a:txBody>
                    <a:bodyPr/>
                    <a:lstStyle/>
                    <a:p>
                      <a:r>
                        <a:rPr lang="en-US" dirty="0"/>
                        <a:t>March</a:t>
                      </a:r>
                    </a:p>
                  </a:txBody>
                  <a:tcPr/>
                </a:tc>
                <a:tc>
                  <a:txBody>
                    <a:bodyPr/>
                    <a:lstStyle/>
                    <a:p>
                      <a:pPr marL="285750" indent="-285750">
                        <a:buFont typeface="Arial" panose="020B0604020202020204" pitchFamily="34" charset="0"/>
                        <a:buChar char="•"/>
                      </a:pPr>
                      <a:r>
                        <a:rPr lang="en-US" dirty="0"/>
                        <a:t>Completed</a:t>
                      </a:r>
                      <a:r>
                        <a:rPr lang="en-US" baseline="0" dirty="0"/>
                        <a:t> posttest &amp; coaching survey</a:t>
                      </a:r>
                    </a:p>
                  </a:txBody>
                  <a:tcPr/>
                </a:tc>
                <a:extLst>
                  <a:ext uri="{0D108BD9-81ED-4DB2-BD59-A6C34878D82A}">
                    <a16:rowId xmlns="" xmlns:a16="http://schemas.microsoft.com/office/drawing/2014/main" val="10007"/>
                  </a:ext>
                </a:extLst>
              </a:tr>
              <a:tr h="370840">
                <a:tc>
                  <a:txBody>
                    <a:bodyPr/>
                    <a:lstStyle/>
                    <a:p>
                      <a:r>
                        <a:rPr lang="en-US" dirty="0"/>
                        <a:t>May</a:t>
                      </a:r>
                    </a:p>
                  </a:txBody>
                  <a:tcPr/>
                </a:tc>
                <a:tc>
                  <a:txBody>
                    <a:bodyPr/>
                    <a:lstStyle/>
                    <a:p>
                      <a:pPr marL="285750" indent="-285750">
                        <a:buFont typeface="Arial" panose="020B0604020202020204" pitchFamily="34" charset="0"/>
                        <a:buChar char="•"/>
                      </a:pPr>
                      <a:r>
                        <a:rPr lang="en-US" baseline="0" dirty="0"/>
                        <a:t>Attended focus groups</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066228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Time to Implement</a:t>
            </a:r>
          </a:p>
        </p:txBody>
      </p:sp>
      <p:graphicFrame>
        <p:nvGraphicFramePr>
          <p:cNvPr id="5" name="Content Placeholder 4" descr="A graph showing the preparation of materials. "/>
          <p:cNvGraphicFramePr>
            <a:graphicFrameLocks noGrp="1"/>
          </p:cNvGraphicFramePr>
          <p:nvPr>
            <p:ph idx="1"/>
            <p:extLst>
              <p:ext uri="{D42A27DB-BD31-4B8C-83A1-F6EECF244321}">
                <p14:modId xmlns:p14="http://schemas.microsoft.com/office/powerpoint/2010/main" val="110957037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07777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Time to Implement</a:t>
            </a:r>
          </a:p>
        </p:txBody>
      </p:sp>
      <p:graphicFrame>
        <p:nvGraphicFramePr>
          <p:cNvPr id="4" name="Content Placeholder 3" descr="A graph showing implementing CBM."/>
          <p:cNvGraphicFramePr>
            <a:graphicFrameLocks noGrp="1"/>
          </p:cNvGraphicFramePr>
          <p:nvPr>
            <p:ph idx="1"/>
            <p:extLst>
              <p:ext uri="{D42A27DB-BD31-4B8C-83A1-F6EECF244321}">
                <p14:modId xmlns:p14="http://schemas.microsoft.com/office/powerpoint/2010/main" val="32333413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6680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Time to Implement</a:t>
            </a:r>
          </a:p>
        </p:txBody>
      </p:sp>
      <p:graphicFrame>
        <p:nvGraphicFramePr>
          <p:cNvPr id="6" name="Content Placeholder 5" descr="A graph examining DBM data, and developing hypthesis. "/>
          <p:cNvGraphicFramePr>
            <a:graphicFrameLocks noGrp="1"/>
          </p:cNvGraphicFramePr>
          <p:nvPr>
            <p:ph idx="1"/>
            <p:extLst>
              <p:ext uri="{D42A27DB-BD31-4B8C-83A1-F6EECF244321}">
                <p14:modId xmlns:p14="http://schemas.microsoft.com/office/powerpoint/2010/main" val="33964790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73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graphicFrame>
        <p:nvGraphicFramePr>
          <p:cNvPr id="6" name="Content Placeholder 5" descr="A circle that says, supporting children with intensive early writing needs. "/>
          <p:cNvGraphicFramePr>
            <a:graphicFrameLocks noGrp="1"/>
          </p:cNvGraphicFramePr>
          <p:nvPr>
            <p:ph idx="1"/>
            <p:extLst>
              <p:ext uri="{D42A27DB-BD31-4B8C-83A1-F6EECF244321}">
                <p14:modId xmlns:p14="http://schemas.microsoft.com/office/powerpoint/2010/main" val="3639056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descr="Rectangle hiding text"/>
          <p:cNvSpPr/>
          <p:nvPr/>
        </p:nvSpPr>
        <p:spPr>
          <a:xfrm>
            <a:off x="3496406" y="1825625"/>
            <a:ext cx="2016274" cy="46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67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Time to Implement</a:t>
            </a:r>
          </a:p>
        </p:txBody>
      </p:sp>
      <p:graphicFrame>
        <p:nvGraphicFramePr>
          <p:cNvPr id="5" name="Content Placeholder 4" descr="A graph showing Delivering intervention, coaching, and total implementation. "/>
          <p:cNvGraphicFramePr>
            <a:graphicFrameLocks noGrp="1"/>
          </p:cNvGraphicFramePr>
          <p:nvPr>
            <p:ph idx="1"/>
            <p:extLst>
              <p:ext uri="{D42A27DB-BD31-4B8C-83A1-F6EECF244321}">
                <p14:modId xmlns:p14="http://schemas.microsoft.com/office/powerpoint/2010/main" val="4489334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0703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from DBI Knowledge and Skills Test (taken by all teachers)</a:t>
            </a:r>
          </a:p>
        </p:txBody>
      </p:sp>
      <p:graphicFrame>
        <p:nvGraphicFramePr>
          <p:cNvPr id="4" name="Content Placeholder 3" descr="A graph showing Pre-post change on DBI K&amp;S"/>
          <p:cNvGraphicFramePr>
            <a:graphicFrameLocks noGrp="1"/>
          </p:cNvGraphicFramePr>
          <p:nvPr>
            <p:ph idx="1"/>
            <p:extLst>
              <p:ext uri="{D42A27DB-BD31-4B8C-83A1-F6EECF244321}">
                <p14:modId xmlns:p14="http://schemas.microsoft.com/office/powerpoint/2010/main" val="2801489863"/>
              </p:ext>
            </p:extLst>
          </p:nvPr>
        </p:nvGraphicFramePr>
        <p:xfrm>
          <a:off x="1981200" y="210222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
          <p:cNvSpPr txBox="1"/>
          <p:nvPr/>
        </p:nvSpPr>
        <p:spPr>
          <a:xfrm>
            <a:off x="7865042" y="2310952"/>
            <a:ext cx="2665494"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i="1" dirty="0"/>
              <a:t>p</a:t>
            </a:r>
            <a:r>
              <a:rPr lang="en-US" sz="1100" dirty="0"/>
              <a:t> &lt; .05, ES = 3.05</a:t>
            </a:r>
          </a:p>
        </p:txBody>
      </p:sp>
    </p:spTree>
    <p:extLst>
      <p:ext uri="{BB962C8B-B14F-4D97-AF65-F5344CB8AC3E}">
        <p14:creationId xmlns:p14="http://schemas.microsoft.com/office/powerpoint/2010/main" val="30071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Word Dictation: Correct Letter Sequences</a:t>
            </a:r>
          </a:p>
        </p:txBody>
      </p:sp>
      <p:graphicFrame>
        <p:nvGraphicFramePr>
          <p:cNvPr id="5" name="Content Placeholder 4" descr="A graph showing adjusted posttest CLS by condition and site"/>
          <p:cNvGraphicFramePr>
            <a:graphicFrameLocks noGrp="1"/>
          </p:cNvGraphicFramePr>
          <p:nvPr>
            <p:ph idx="1"/>
            <p:extLst>
              <p:ext uri="{D42A27DB-BD31-4B8C-83A1-F6EECF244321}">
                <p14:modId xmlns:p14="http://schemas.microsoft.com/office/powerpoint/2010/main" val="80841295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563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Picture-Word: Correct minus Incorrect Word Sequences</a:t>
            </a:r>
          </a:p>
        </p:txBody>
      </p:sp>
      <p:graphicFrame>
        <p:nvGraphicFramePr>
          <p:cNvPr id="4" name="Content Placeholder 3" descr="A graph showing adjusted posttest CIWS by condition and site. "/>
          <p:cNvGraphicFramePr>
            <a:graphicFrameLocks noGrp="1"/>
          </p:cNvGraphicFramePr>
          <p:nvPr>
            <p:ph idx="1"/>
            <p:extLst>
              <p:ext uri="{D42A27DB-BD31-4B8C-83A1-F6EECF244321}">
                <p14:modId xmlns:p14="http://schemas.microsoft.com/office/powerpoint/2010/main" val="4355690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6258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Prompt: Words Written </a:t>
            </a:r>
          </a:p>
        </p:txBody>
      </p:sp>
      <p:graphicFrame>
        <p:nvGraphicFramePr>
          <p:cNvPr id="4" name="Content Placeholder 3" descr="A poster showing Adjusted posttest WW by condition and site. "/>
          <p:cNvGraphicFramePr>
            <a:graphicFrameLocks noGrp="1"/>
          </p:cNvGraphicFramePr>
          <p:nvPr>
            <p:ph idx="1"/>
            <p:extLst>
              <p:ext uri="{D42A27DB-BD31-4B8C-83A1-F6EECF244321}">
                <p14:modId xmlns:p14="http://schemas.microsoft.com/office/powerpoint/2010/main" val="266864521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8211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295"/>
            <a:ext cx="10515600" cy="1511394"/>
          </a:xfrm>
        </p:spPr>
        <p:txBody>
          <a:bodyPr>
            <a:normAutofit fontScale="90000"/>
          </a:bodyPr>
          <a:lstStyle/>
          <a:p>
            <a:r>
              <a:rPr lang="en-US" dirty="0"/>
              <a:t>Accessing Materials</a:t>
            </a:r>
            <a:br>
              <a:rPr lang="en-US" dirty="0"/>
            </a:br>
            <a:r>
              <a:rPr lang="en-US" sz="3100" u="sng" dirty="0">
                <a:hlinkClick r:id="rId3"/>
              </a:rPr>
              <a:t>http://</a:t>
            </a:r>
            <a:r>
              <a:rPr lang="en-US" sz="3100" u="sng" dirty="0" smtClean="0">
                <a:hlinkClick r:id="rId3"/>
              </a:rPr>
              <a:t>arc.missouri.edu/dbi_early.aspx</a:t>
            </a:r>
            <a:r>
              <a:rPr lang="en-US" sz="3100" u="sng" dirty="0" smtClean="0"/>
              <a:t> </a:t>
            </a:r>
            <a:br>
              <a:rPr lang="en-US" sz="3100" u="sng" dirty="0" smtClean="0"/>
            </a:br>
            <a:r>
              <a:rPr lang="en-US" sz="3100" u="sng" dirty="0" smtClean="0">
                <a:hlinkClick r:id="rId4"/>
              </a:rPr>
              <a:t>http</a:t>
            </a:r>
            <a:r>
              <a:rPr lang="en-US" sz="3100" u="sng" dirty="0">
                <a:hlinkClick r:id="rId4"/>
              </a:rPr>
              <a:t>://www.cehd.umn.edu/edpsych/dbi-tlc</a:t>
            </a:r>
            <a:r>
              <a:rPr lang="en-US" sz="3100" u="sng" dirty="0" smtClean="0">
                <a:hlinkClick r:id="rId4"/>
              </a:rPr>
              <a:t>/</a:t>
            </a:r>
            <a:r>
              <a:rPr lang="en-US" sz="3100" u="sng" dirty="0" smtClean="0"/>
              <a:t> </a:t>
            </a:r>
            <a:br>
              <a:rPr lang="en-US" sz="3100" u="sng" dirty="0" smtClean="0"/>
            </a:br>
            <a:r>
              <a:rPr lang="en-US" sz="3100" u="sng" dirty="0" smtClean="0">
                <a:hlinkClick r:id="rId5"/>
              </a:rPr>
              <a:t>http://dbitlc.missouri.edu</a:t>
            </a:r>
            <a:r>
              <a:rPr lang="en-US" sz="3100" u="sng" dirty="0" smtClean="0"/>
              <a:t> </a:t>
            </a:r>
            <a:endParaRPr lang="en-US" sz="3100" dirty="0">
              <a:solidFill>
                <a:srgbClr val="FF0000"/>
              </a:solidFill>
            </a:endParaRPr>
          </a:p>
        </p:txBody>
      </p:sp>
      <p:graphicFrame>
        <p:nvGraphicFramePr>
          <p:cNvPr id="6" name="Content Placeholder 5" descr="A circle that says supporting children with intensive early writing needs. Assessemnt, instruction, and data based decison making. "/>
          <p:cNvGraphicFramePr>
            <a:graphicFrameLocks noGrp="1"/>
          </p:cNvGraphicFramePr>
          <p:nvPr>
            <p:ph idx="1"/>
            <p:extLst>
              <p:ext uri="{D42A27DB-BD31-4B8C-83A1-F6EECF244321}">
                <p14:modId xmlns:p14="http://schemas.microsoft.com/office/powerpoint/2010/main" val="35147769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1" name="Group 10" descr="A line connecting assessment and instruction labeled as &quot;simple view&quot; of writing. "/>
          <p:cNvGrpSpPr/>
          <p:nvPr/>
        </p:nvGrpSpPr>
        <p:grpSpPr>
          <a:xfrm>
            <a:off x="5679583" y="2498501"/>
            <a:ext cx="3539368" cy="1493950"/>
            <a:chOff x="5679583" y="2498501"/>
            <a:chExt cx="3090930" cy="1493950"/>
          </a:xfrm>
        </p:grpSpPr>
        <p:sp>
          <p:nvSpPr>
            <p:cNvPr id="7" name="Right Brace 6"/>
            <p:cNvSpPr/>
            <p:nvPr/>
          </p:nvSpPr>
          <p:spPr>
            <a:xfrm>
              <a:off x="5679583" y="2498501"/>
              <a:ext cx="425003" cy="1493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259133" y="3065172"/>
              <a:ext cx="2511380" cy="707886"/>
            </a:xfrm>
            <a:prstGeom prst="rect">
              <a:avLst/>
            </a:prstGeom>
            <a:noFill/>
          </p:spPr>
          <p:txBody>
            <a:bodyPr wrap="square" rtlCol="0">
              <a:spAutoFit/>
            </a:bodyPr>
            <a:lstStyle/>
            <a:p>
              <a:r>
                <a:rPr lang="en-US" dirty="0"/>
                <a:t>“</a:t>
              </a:r>
              <a:r>
                <a:rPr lang="en-US" sz="2000" dirty="0"/>
                <a:t>Simple View” of Writing</a:t>
              </a:r>
            </a:p>
          </p:txBody>
        </p:sp>
      </p:grpSp>
      <p:grpSp>
        <p:nvGrpSpPr>
          <p:cNvPr id="5" name="Group 4" descr="A picture meant to represent multi-stepped process."/>
          <p:cNvGrpSpPr/>
          <p:nvPr/>
        </p:nvGrpSpPr>
        <p:grpSpPr>
          <a:xfrm rot="806254">
            <a:off x="6370539" y="4381663"/>
            <a:ext cx="1732759" cy="1370200"/>
            <a:chOff x="6370539" y="4381663"/>
            <a:chExt cx="1732759" cy="1370200"/>
          </a:xfrm>
        </p:grpSpPr>
        <p:sp>
          <p:nvSpPr>
            <p:cNvPr id="9" name="TextBox 8"/>
            <p:cNvSpPr txBox="1"/>
            <p:nvPr/>
          </p:nvSpPr>
          <p:spPr>
            <a:xfrm>
              <a:off x="6370539" y="4381663"/>
              <a:ext cx="1732759" cy="584775"/>
            </a:xfrm>
            <a:prstGeom prst="rect">
              <a:avLst/>
            </a:prstGeom>
            <a:noFill/>
          </p:spPr>
          <p:txBody>
            <a:bodyPr wrap="square" rtlCol="0">
              <a:spAutoFit/>
            </a:bodyPr>
            <a:lstStyle/>
            <a:p>
              <a:pPr algn="ctr"/>
              <a:r>
                <a:rPr lang="en-US" sz="3200" dirty="0"/>
                <a:t>PROCESS</a:t>
              </a:r>
            </a:p>
          </p:txBody>
        </p:sp>
        <p:pic>
          <p:nvPicPr>
            <p:cNvPr id="4" name="Picture 3" descr="A picture meant to represent a multi-stepped proces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1270" y="4858391"/>
              <a:ext cx="1191296" cy="893472"/>
            </a:xfrm>
            <a:prstGeom prst="rect">
              <a:avLst/>
            </a:prstGeom>
          </p:spPr>
        </p:pic>
      </p:grpSp>
      <p:grpSp>
        <p:nvGrpSpPr>
          <p:cNvPr id="13" name="Group 12" descr="A picture of materials."/>
          <p:cNvGrpSpPr/>
          <p:nvPr/>
        </p:nvGrpSpPr>
        <p:grpSpPr>
          <a:xfrm rot="741039">
            <a:off x="8706606" y="4381662"/>
            <a:ext cx="2314617" cy="1583832"/>
            <a:chOff x="8706606" y="4381662"/>
            <a:chExt cx="2314617" cy="1583832"/>
          </a:xfrm>
        </p:grpSpPr>
        <p:sp>
          <p:nvSpPr>
            <p:cNvPr id="10" name="TextBox 9"/>
            <p:cNvSpPr txBox="1"/>
            <p:nvPr/>
          </p:nvSpPr>
          <p:spPr>
            <a:xfrm>
              <a:off x="8706606" y="4381662"/>
              <a:ext cx="2314617" cy="584775"/>
            </a:xfrm>
            <a:prstGeom prst="rect">
              <a:avLst/>
            </a:prstGeom>
            <a:noFill/>
          </p:spPr>
          <p:txBody>
            <a:bodyPr wrap="square" rtlCol="0">
              <a:spAutoFit/>
            </a:bodyPr>
            <a:lstStyle/>
            <a:p>
              <a:pPr algn="ctr"/>
              <a:r>
                <a:rPr lang="en-US" sz="3200" dirty="0">
                  <a:hlinkClick r:id="rId12" action="ppaction://hlinkfile"/>
                </a:rPr>
                <a:t>MATERIALS</a:t>
              </a:r>
              <a:endParaRPr lang="en-US" sz="3200" dirty="0"/>
            </a:p>
          </p:txBody>
        </p:sp>
        <p:pic>
          <p:nvPicPr>
            <p:cNvPr id="12" name="Picture 11" descr="A picture of material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3582" y="4953558"/>
              <a:ext cx="1371600" cy="1011936"/>
            </a:xfrm>
            <a:prstGeom prst="rect">
              <a:avLst/>
            </a:prstGeom>
          </p:spPr>
        </p:pic>
      </p:grpSp>
    </p:spTree>
    <p:extLst>
      <p:ext uri="{BB962C8B-B14F-4D97-AF65-F5344CB8AC3E}">
        <p14:creationId xmlns:p14="http://schemas.microsoft.com/office/powerpoint/2010/main" val="91014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t>
            </a:r>
            <a:r>
              <a:rPr lang="en-US"/>
              <a:t>And thanks!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156793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Writing Better: What Teachers Can Do Today To Enhance Their Students’ Writing?</a:t>
            </a:r>
          </a:p>
          <a:p>
            <a:r>
              <a:rPr lang="en-US" dirty="0" smtClean="0"/>
              <a:t>On </a:t>
            </a:r>
            <a:r>
              <a:rPr lang="en-US" b="1" dirty="0"/>
              <a:t>October 26, from 3:00-4:00 pm ET</a:t>
            </a:r>
            <a:r>
              <a:rPr lang="en-US" dirty="0"/>
              <a:t>, Dr. Steve Graham will share an evidence-based framework for providing effective writing instruction. This will include the presentation of a variety of techniques that teachers can use today to improve their students’ writing. </a:t>
            </a:r>
            <a:endParaRPr lang="en-US" dirty="0" smtClean="0"/>
          </a:p>
          <a:p>
            <a:endParaRPr lang="en-US" dirty="0"/>
          </a:p>
          <a:p>
            <a:r>
              <a:rPr lang="en-US" dirty="0"/>
              <a:t>Register: </a:t>
            </a:r>
            <a:r>
              <a:rPr lang="en-US" dirty="0">
                <a:hlinkClick r:id="rId3"/>
              </a:rPr>
              <a:t>https://</a:t>
            </a:r>
            <a:r>
              <a:rPr lang="en-US" dirty="0" smtClean="0">
                <a:hlinkClick r:id="rId3"/>
              </a:rPr>
              <a:t>register.gotowebinar.com/register/8575553365450479618</a:t>
            </a:r>
            <a:r>
              <a:rPr lang="en-US" dirty="0" smtClean="0"/>
              <a:t> </a:t>
            </a:r>
            <a:endParaRPr lang="en-US" dirty="0"/>
          </a:p>
          <a:p>
            <a:endParaRPr lang="en-US" dirty="0"/>
          </a:p>
        </p:txBody>
      </p:sp>
      <p:sp>
        <p:nvSpPr>
          <p:cNvPr id="4" name="Title 3"/>
          <p:cNvSpPr>
            <a:spLocks noGrp="1"/>
          </p:cNvSpPr>
          <p:nvPr>
            <p:ph type="title"/>
          </p:nvPr>
        </p:nvSpPr>
        <p:spPr/>
        <p:txBody>
          <a:bodyPr/>
          <a:lstStyle/>
          <a:p>
            <a:r>
              <a:rPr lang="en-US" dirty="0" smtClean="0"/>
              <a:t>Register For the Second Webinar in the Writing Series</a:t>
            </a:r>
            <a:endParaRPr lang="en-US" dirty="0"/>
          </a:p>
        </p:txBody>
      </p:sp>
    </p:spTree>
    <p:extLst>
      <p:ext uri="{BB962C8B-B14F-4D97-AF65-F5344CB8AC3E}">
        <p14:creationId xmlns:p14="http://schemas.microsoft.com/office/powerpoint/2010/main" val="3493340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68</a:t>
            </a:fld>
            <a:endParaRPr dirty="0">
              <a:solidFill>
                <a:srgbClr val="FFFFFF">
                  <a:lumMod val="75000"/>
                </a:srgbClr>
              </a:solidFill>
            </a:endParaRPr>
          </a:p>
        </p:txBody>
      </p:sp>
      <p:sp>
        <p:nvSpPr>
          <p:cNvPr id="3" name="Title 2"/>
          <p:cNvSpPr>
            <a:spLocks noGrp="1"/>
          </p:cNvSpPr>
          <p:nvPr>
            <p:ph type="title"/>
          </p:nvPr>
        </p:nvSpPr>
        <p:spPr/>
        <p:txBody>
          <a:bodyPr/>
          <a:lstStyle/>
          <a:p>
            <a:r>
              <a:rPr lang="en-US" dirty="0" smtClean="0"/>
              <a:t>Connect to NCII</a:t>
            </a:r>
            <a:endParaRPr lang="en-US" dirty="0"/>
          </a:p>
        </p:txBody>
      </p:sp>
      <p:sp>
        <p:nvSpPr>
          <p:cNvPr id="2" name="Content Placeholder 1"/>
          <p:cNvSpPr>
            <a:spLocks noGrp="1"/>
          </p:cNvSpPr>
          <p:nvPr>
            <p:ph idx="4294967295"/>
          </p:nvPr>
        </p:nvSpPr>
        <p:spPr>
          <a:xfrm>
            <a:off x="779489" y="1883499"/>
            <a:ext cx="5080496" cy="3851275"/>
          </a:xfrm>
        </p:spPr>
        <p:txBody>
          <a:bodyPr/>
          <a:lstStyle/>
          <a:p>
            <a:pPr>
              <a:spcAft>
                <a:spcPts val="600"/>
              </a:spcAft>
            </a:pPr>
            <a:r>
              <a:rPr lang="en-US" dirty="0" smtClean="0"/>
              <a:t>Visit the NCII website: </a:t>
            </a:r>
            <a:r>
              <a:rPr lang="en-US" dirty="0">
                <a:hlinkClick r:id="rId3"/>
              </a:rPr>
              <a:t>intensiveintervention.org</a:t>
            </a:r>
            <a:endParaRPr lang="en-US" dirty="0" smtClean="0"/>
          </a:p>
          <a:p>
            <a:pPr>
              <a:spcAft>
                <a:spcPts val="600"/>
              </a:spcAft>
            </a:pPr>
            <a:r>
              <a:rPr lang="en-US" dirty="0" smtClean="0"/>
              <a:t>Sign up for our newsletter and announcements</a:t>
            </a:r>
          </a:p>
          <a:p>
            <a:pPr>
              <a:spcAft>
                <a:spcPts val="600"/>
              </a:spcAft>
            </a:pPr>
            <a:r>
              <a:rPr lang="en-US" dirty="0" smtClean="0"/>
              <a:t>Follow us on YouTube and Twitter</a:t>
            </a:r>
          </a:p>
          <a:p>
            <a:pPr lvl="1">
              <a:spcAft>
                <a:spcPts val="600"/>
              </a:spcAft>
            </a:pPr>
            <a:r>
              <a:rPr lang="en-US" sz="2400" dirty="0"/>
              <a:t>YouTube Channel: </a:t>
            </a:r>
            <a:r>
              <a:rPr lang="en-US" sz="2400" b="1" dirty="0">
                <a:hlinkClick r:id="rId4"/>
              </a:rPr>
              <a:t>National Center on Intensive Intervention</a:t>
            </a:r>
            <a:endParaRPr lang="en-US" sz="2400" b="1" dirty="0"/>
          </a:p>
          <a:p>
            <a:pPr lvl="1">
              <a:spcAft>
                <a:spcPts val="600"/>
              </a:spcAft>
            </a:pPr>
            <a:r>
              <a:rPr lang="en-US" sz="2400" dirty="0"/>
              <a:t>Twitter handle: </a:t>
            </a:r>
            <a:r>
              <a:rPr lang="en-US" sz="2400" b="1" dirty="0">
                <a:hlinkClick r:id="rId5"/>
              </a:rPr>
              <a:t>@TheNCII</a:t>
            </a:r>
            <a:endParaRPr lang="en-US" sz="2400" b="1" dirty="0"/>
          </a:p>
        </p:txBody>
      </p:sp>
      <p:pic>
        <p:nvPicPr>
          <p:cNvPr id="5" name="Picture 4" descr="A box around the ncii newsletter."/>
          <p:cNvPicPr>
            <a:picLocks noChangeAspect="1"/>
          </p:cNvPicPr>
          <p:nvPr/>
        </p:nvPicPr>
        <p:blipFill>
          <a:blip r:embed="rId6"/>
          <a:stretch>
            <a:fillRect/>
          </a:stretch>
        </p:blipFill>
        <p:spPr>
          <a:xfrm>
            <a:off x="5859985" y="1061500"/>
            <a:ext cx="6361399" cy="4849318"/>
          </a:xfrm>
          <a:prstGeom prst="rect">
            <a:avLst/>
          </a:prstGeom>
        </p:spPr>
      </p:pic>
      <p:sp>
        <p:nvSpPr>
          <p:cNvPr id="7" name="Rectangle 6" descr="A box around the NCII newsletter"/>
          <p:cNvSpPr/>
          <p:nvPr/>
        </p:nvSpPr>
        <p:spPr>
          <a:xfrm>
            <a:off x="9803567" y="2143593"/>
            <a:ext cx="2079400" cy="190375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2523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Visit the CEC’s DR website </a:t>
            </a:r>
            <a:r>
              <a:rPr lang="en-US" dirty="0" smtClean="0">
                <a:hlinkClick r:id="rId3"/>
              </a:rPr>
              <a:t>http</a:t>
            </a:r>
            <a:r>
              <a:rPr lang="en-US" dirty="0">
                <a:hlinkClick r:id="rId3"/>
              </a:rPr>
              <a:t>://</a:t>
            </a:r>
            <a:r>
              <a:rPr lang="en-US" dirty="0" smtClean="0">
                <a:hlinkClick r:id="rId3"/>
              </a:rPr>
              <a:t>www.cecdr.org/home</a:t>
            </a:r>
            <a:endParaRPr lang="en-US" dirty="0" smtClean="0"/>
          </a:p>
          <a:p>
            <a:r>
              <a:rPr lang="en-US" dirty="0" smtClean="0"/>
              <a:t>Follow on Twitter &amp; Facebook</a:t>
            </a:r>
          </a:p>
          <a:p>
            <a:pPr lvl="1"/>
            <a:r>
              <a:rPr lang="en-US" sz="2400" dirty="0" smtClean="0"/>
              <a:t>Twitter handle </a:t>
            </a:r>
            <a:r>
              <a:rPr lang="en-US" sz="2400" b="1" dirty="0">
                <a:hlinkClick r:id="rId4"/>
              </a:rPr>
              <a:t>@</a:t>
            </a:r>
            <a:r>
              <a:rPr lang="en-US" sz="2400" dirty="0" err="1" smtClean="0">
                <a:hlinkClick r:id="rId4"/>
              </a:rPr>
              <a:t>CECDResearch</a:t>
            </a:r>
            <a:endParaRPr lang="en-US" sz="2400" dirty="0" smtClean="0"/>
          </a:p>
          <a:p>
            <a:pPr lvl="1"/>
            <a:r>
              <a:rPr lang="en-US" sz="2400" dirty="0" smtClean="0"/>
              <a:t>Facebook: </a:t>
            </a:r>
            <a:r>
              <a:rPr lang="en-US" sz="2400" dirty="0" smtClean="0">
                <a:hlinkClick r:id="rId5"/>
              </a:rPr>
              <a:t>Division </a:t>
            </a:r>
            <a:r>
              <a:rPr lang="en-US" sz="2400" dirty="0">
                <a:hlinkClick r:id="rId5"/>
              </a:rPr>
              <a:t>for Research CEC DR</a:t>
            </a:r>
            <a:endParaRPr lang="en-US" sz="2400" dirty="0" smtClean="0"/>
          </a:p>
          <a:p>
            <a:endParaRPr lang="en-US" dirty="0"/>
          </a:p>
        </p:txBody>
      </p:sp>
      <p:sp>
        <p:nvSpPr>
          <p:cNvPr id="2" name="Title 1"/>
          <p:cNvSpPr>
            <a:spLocks noGrp="1"/>
          </p:cNvSpPr>
          <p:nvPr>
            <p:ph type="title"/>
          </p:nvPr>
        </p:nvSpPr>
        <p:spPr/>
        <p:txBody>
          <a:bodyPr/>
          <a:lstStyle/>
          <a:p>
            <a:r>
              <a:rPr lang="en-US" dirty="0" smtClean="0"/>
              <a:t>Connect to CEC’s DR</a:t>
            </a:r>
            <a:endParaRPr lang="en-US" dirty="0"/>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69</a:t>
            </a:fld>
            <a:endParaRPr lang="en-US" dirty="0">
              <a:solidFill>
                <a:srgbClr val="FFFFFF">
                  <a:lumMod val="75000"/>
                </a:srgbClr>
              </a:solidFill>
            </a:endParaRPr>
          </a:p>
        </p:txBody>
      </p:sp>
      <p:pic>
        <p:nvPicPr>
          <p:cNvPr id="6" name="Picture 5" descr="A picture of the president's message from the division for research. "/>
          <p:cNvPicPr>
            <a:picLocks noChangeAspect="1"/>
          </p:cNvPicPr>
          <p:nvPr/>
        </p:nvPicPr>
        <p:blipFill>
          <a:blip r:embed="rId6"/>
          <a:stretch>
            <a:fillRect/>
          </a:stretch>
        </p:blipFill>
        <p:spPr>
          <a:xfrm>
            <a:off x="6399742" y="2055813"/>
            <a:ext cx="5721079" cy="3844977"/>
          </a:xfrm>
          <a:prstGeom prst="rect">
            <a:avLst/>
          </a:prstGeom>
        </p:spPr>
      </p:pic>
    </p:spTree>
    <p:extLst>
      <p:ext uri="{BB962C8B-B14F-4D97-AF65-F5344CB8AC3E}">
        <p14:creationId xmlns:p14="http://schemas.microsoft.com/office/powerpoint/2010/main" val="1818732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graphicFrame>
        <p:nvGraphicFramePr>
          <p:cNvPr id="6" name="Content Placeholder 5" descr="An arrow"/>
          <p:cNvGraphicFramePr>
            <a:graphicFrameLocks noGrp="1"/>
          </p:cNvGraphicFramePr>
          <p:nvPr>
            <p:ph idx="1"/>
            <p:extLst>
              <p:ext uri="{D42A27DB-BD31-4B8C-83A1-F6EECF244321}">
                <p14:modId xmlns:p14="http://schemas.microsoft.com/office/powerpoint/2010/main" val="35728103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descr="Rectangle hiding text"/>
          <p:cNvSpPr/>
          <p:nvPr/>
        </p:nvSpPr>
        <p:spPr>
          <a:xfrm>
            <a:off x="3992450" y="1690688"/>
            <a:ext cx="1532585" cy="46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5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This presentation was produced under the U.S. Department of Education, Office of Special Education Programs, Award </a:t>
            </a:r>
            <a:br>
              <a:rPr lang="en-US" dirty="0"/>
            </a:br>
            <a:r>
              <a:rPr lang="en-US" dirty="0"/>
              <a:t>No.  </a:t>
            </a:r>
            <a:r>
              <a:rPr lang="en-US" dirty="0" smtClean="0"/>
              <a:t>H326Q160001</a:t>
            </a:r>
            <a:r>
              <a:rPr lang="en-US" dirty="0"/>
              <a:t>. Celia Rosenquist serves as the project officer. </a:t>
            </a:r>
            <a:endParaRPr lang="en-US" sz="1600" dirty="0"/>
          </a:p>
          <a:p>
            <a:r>
              <a:rPr lang="en-US" dirty="0"/>
              <a:t>The views expressed herein do not necessarily represent </a:t>
            </a:r>
            <a:br>
              <a:rPr lang="en-US" dirty="0"/>
            </a:br>
            <a:r>
              <a:rPr lang="en-US" dirty="0"/>
              <a:t>the positions or policies of the U.S. Department of Education. No official endorsement by the U.S. Department of Education of any product, commodity, service, or enterprise mentioned in this webinar is intended or should be inferred.</a:t>
            </a:r>
          </a:p>
        </p:txBody>
      </p:sp>
      <p:sp>
        <p:nvSpPr>
          <p:cNvPr id="2" name="Title 1"/>
          <p:cNvSpPr>
            <a:spLocks noGrp="1"/>
          </p:cNvSpPr>
          <p:nvPr>
            <p:ph type="title"/>
          </p:nvPr>
        </p:nvSpPr>
        <p:spPr/>
        <p:txBody>
          <a:bodyPr/>
          <a:lstStyle/>
          <a:p>
            <a:r>
              <a:rPr lang="en-US" dirty="0" smtClean="0"/>
              <a:t>Disclaimer</a:t>
            </a:r>
            <a:endParaRPr lang="en-US" dirty="0"/>
          </a:p>
        </p:txBody>
      </p:sp>
      <p:sp>
        <p:nvSpPr>
          <p:cNvPr id="4" name="Slide Number Placeholder 3"/>
          <p:cNvSpPr txBox="1">
            <a:spLocks/>
          </p:cNvSpPr>
          <p:nvPr/>
        </p:nvSpPr>
        <p:spPr bwMode="gray">
          <a:xfrm>
            <a:off x="10279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70</a:t>
            </a:fld>
            <a:endParaRPr dirty="0">
              <a:solidFill>
                <a:srgbClr val="FFFFFF">
                  <a:lumMod val="75000"/>
                </a:srgbClr>
              </a:solidFill>
            </a:endParaRPr>
          </a:p>
        </p:txBody>
      </p:sp>
    </p:spTree>
    <p:extLst>
      <p:ext uri="{BB962C8B-B14F-4D97-AF65-F5344CB8AC3E}">
        <p14:creationId xmlns:p14="http://schemas.microsoft.com/office/powerpoint/2010/main" val="9343826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p:cNvSpPr>
            <a:spLocks noGrp="1"/>
          </p:cNvSpPr>
          <p:nvPr>
            <p:ph type="title"/>
          </p:nvPr>
        </p:nvSpPr>
        <p:spPr>
          <a:xfrm>
            <a:off x="679275" y="1115461"/>
            <a:ext cx="10971217" cy="769441"/>
          </a:xfrm>
        </p:spPr>
        <p:txBody>
          <a:bodyPr/>
          <a:lstStyle/>
          <a:p>
            <a:r>
              <a:rPr lang="en-US" dirty="0" smtClean="0"/>
              <a:t>Address</a:t>
            </a:r>
            <a:endParaRPr lang="en-US" dirty="0"/>
          </a:p>
        </p:txBody>
      </p:sp>
      <p:sp>
        <p:nvSpPr>
          <p:cNvPr id="2" name="Text Placeholder 1"/>
          <p:cNvSpPr>
            <a:spLocks noGrp="1"/>
          </p:cNvSpPr>
          <p:nvPr>
            <p:ph type="body" sz="quarter" idx="12"/>
          </p:nvPr>
        </p:nvSpPr>
        <p:spPr>
          <a:xfrm>
            <a:off x="684043" y="2690814"/>
            <a:ext cx="10966449" cy="2339102"/>
          </a:xfrm>
        </p:spPr>
        <p:txBody>
          <a:bodyPr/>
          <a:lstStyle/>
          <a:p>
            <a:pPr lvl="0"/>
            <a:endParaRPr lang="en-US" dirty="0" smtClean="0"/>
          </a:p>
          <a:p>
            <a:pPr lvl="0"/>
            <a:r>
              <a:rPr lang="en-US" sz="2000" dirty="0" smtClean="0"/>
              <a:t>1000 Thomas Jefferson Street NW</a:t>
            </a:r>
          </a:p>
          <a:p>
            <a:pPr lvl="0"/>
            <a:r>
              <a:rPr lang="en-US" sz="2000" dirty="0" smtClean="0"/>
              <a:t>Washington, DC 20007-3835</a:t>
            </a:r>
          </a:p>
          <a:p>
            <a:pPr lvl="0"/>
            <a:r>
              <a:rPr lang="en-US" sz="2000" dirty="0" smtClean="0"/>
              <a:t>www.intensiveintervention.org</a:t>
            </a:r>
          </a:p>
          <a:p>
            <a:pPr lvl="0"/>
            <a:r>
              <a:rPr lang="en-US" sz="2000" dirty="0" smtClean="0">
                <a:hlinkClick r:id="rId3"/>
              </a:rPr>
              <a:t>ncii@air.org</a:t>
            </a:r>
            <a:endParaRPr lang="en-US" sz="2000" dirty="0" smtClean="0"/>
          </a:p>
          <a:p>
            <a:pPr lvl="0"/>
            <a:r>
              <a:rPr lang="en-US" sz="2000" dirty="0" smtClean="0"/>
              <a:t>Twitter: </a:t>
            </a:r>
            <a:r>
              <a:rPr lang="en-US" sz="2000" dirty="0" smtClean="0">
                <a:hlinkClick r:id="rId4"/>
              </a:rPr>
              <a:t>@</a:t>
            </a:r>
            <a:r>
              <a:rPr lang="en-US" sz="2000" dirty="0" err="1" smtClean="0">
                <a:hlinkClick r:id="rId4"/>
              </a:rPr>
              <a:t>TheNCII</a:t>
            </a:r>
            <a:endParaRPr lang="en-US" sz="2000" dirty="0" smtClean="0"/>
          </a:p>
        </p:txBody>
      </p:sp>
      <p:sp>
        <p:nvSpPr>
          <p:cNvPr id="4" name="Slide Number Placeholder 3"/>
          <p:cNvSpPr>
            <a:spLocks noGrp="1"/>
          </p:cNvSpPr>
          <p:nvPr>
            <p:ph type="sldNum" sz="quarter" idx="4294967295"/>
          </p:nvPr>
        </p:nvSpPr>
        <p:spPr>
          <a:xfrm>
            <a:off x="12034838" y="6110288"/>
            <a:ext cx="157162" cy="153987"/>
          </a:xfrm>
          <a:prstGeom prst="rect">
            <a:avLst/>
          </a:prstGeom>
        </p:spPr>
        <p:txBody>
          <a:bodyPr/>
          <a:lstStyle/>
          <a:p>
            <a:fld id="{F3477EC8-074D-41C4-94AE-E9EA7CEEA348}" type="slidenum">
              <a:rPr lang="en-US" smtClean="0"/>
              <a:pPr/>
              <a:t>71</a:t>
            </a:fld>
            <a:endParaRPr lang="en-US" dirty="0"/>
          </a:p>
        </p:txBody>
      </p:sp>
    </p:spTree>
    <p:extLst>
      <p:ext uri="{BB962C8B-B14F-4D97-AF65-F5344CB8AC3E}">
        <p14:creationId xmlns:p14="http://schemas.microsoft.com/office/powerpoint/2010/main" val="3345304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graphicFrame>
        <p:nvGraphicFramePr>
          <p:cNvPr id="6" name="Content Placeholder 5" descr="A circle that says assessment."/>
          <p:cNvGraphicFramePr>
            <a:graphicFrameLocks noGrp="1"/>
          </p:cNvGraphicFramePr>
          <p:nvPr>
            <p:ph idx="1"/>
            <p:extLst>
              <p:ext uri="{D42A27DB-BD31-4B8C-83A1-F6EECF244321}">
                <p14:modId xmlns:p14="http://schemas.microsoft.com/office/powerpoint/2010/main" val="17554055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descr="Rectangle hiding Text"/>
          <p:cNvSpPr/>
          <p:nvPr/>
        </p:nvSpPr>
        <p:spPr>
          <a:xfrm>
            <a:off x="3992450" y="3219718"/>
            <a:ext cx="1532585" cy="3142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28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graphicFrame>
        <p:nvGraphicFramePr>
          <p:cNvPr id="6" name="Content Placeholder 5" descr="a circle that says instruction. "/>
          <p:cNvGraphicFramePr>
            <a:graphicFrameLocks noGrp="1"/>
          </p:cNvGraphicFramePr>
          <p:nvPr>
            <p:ph idx="1"/>
            <p:extLst>
              <p:ext uri="{D42A27DB-BD31-4B8C-83A1-F6EECF244321}">
                <p14:modId xmlns:p14="http://schemas.microsoft.com/office/powerpoint/2010/main" val="33867228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descr="Rectangle hiding text"/>
          <p:cNvSpPr/>
          <p:nvPr/>
        </p:nvSpPr>
        <p:spPr>
          <a:xfrm>
            <a:off x="3992450" y="4700789"/>
            <a:ext cx="1532585" cy="1661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A line that connects the assessment circle with the instruction circle. The line is labeled as simple view of writing. "/>
          <p:cNvGrpSpPr/>
          <p:nvPr/>
        </p:nvGrpSpPr>
        <p:grpSpPr>
          <a:xfrm>
            <a:off x="5679583" y="2498501"/>
            <a:ext cx="3539368" cy="1493950"/>
            <a:chOff x="5679583" y="2498501"/>
            <a:chExt cx="3090930" cy="1493950"/>
          </a:xfrm>
        </p:grpSpPr>
        <p:sp>
          <p:nvSpPr>
            <p:cNvPr id="7" name="Right Brace 6"/>
            <p:cNvSpPr/>
            <p:nvPr/>
          </p:nvSpPr>
          <p:spPr>
            <a:xfrm>
              <a:off x="5679583" y="2498501"/>
              <a:ext cx="425003" cy="1493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259133" y="3065172"/>
              <a:ext cx="2511380" cy="707886"/>
            </a:xfrm>
            <a:prstGeom prst="rect">
              <a:avLst/>
            </a:prstGeom>
            <a:noFill/>
          </p:spPr>
          <p:txBody>
            <a:bodyPr wrap="square" rtlCol="0">
              <a:spAutoFit/>
            </a:bodyPr>
            <a:lstStyle/>
            <a:p>
              <a:r>
                <a:rPr lang="en-US" sz="2000" dirty="0"/>
                <a:t>“Simple View” of Writing</a:t>
              </a:r>
            </a:p>
          </p:txBody>
        </p:sp>
      </p:grpSp>
    </p:spTree>
    <p:extLst>
      <p:ext uri="{BB962C8B-B14F-4D97-AF65-F5344CB8AC3E}">
        <p14:creationId xmlns:p14="http://schemas.microsoft.com/office/powerpoint/2010/main" val="33632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TotalTime>
  <Words>3664</Words>
  <Application>Microsoft Office PowerPoint</Application>
  <PresentationFormat>Widescreen</PresentationFormat>
  <Paragraphs>511</Paragraphs>
  <Slides>71</Slides>
  <Notes>71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71</vt:i4>
      </vt:variant>
    </vt:vector>
  </HeadingPairs>
  <TitlesOfParts>
    <vt:vector size="90" baseType="lpstr">
      <vt:lpstr>ＭＳ Ｐゴシック</vt:lpstr>
      <vt:lpstr>Arial</vt:lpstr>
      <vt:lpstr>Arial Narrow</vt:lpstr>
      <vt:lpstr>Calibri</vt:lpstr>
      <vt:lpstr>Calibri Light</vt:lpstr>
      <vt:lpstr>Courier New</vt:lpstr>
      <vt:lpstr>Franklin Gothic Book</vt:lpstr>
      <vt:lpstr>Franklin Gothic Demi</vt:lpstr>
      <vt:lpstr>FranklinGothic</vt:lpstr>
      <vt:lpstr>Marlett</vt:lpstr>
      <vt:lpstr>Segoe Print</vt:lpstr>
      <vt:lpstr>Symbol</vt:lpstr>
      <vt:lpstr>Times New Roman</vt:lpstr>
      <vt:lpstr>Wingdings</vt:lpstr>
      <vt:lpstr>Office Theme</vt:lpstr>
      <vt:lpstr>Basic</vt:lpstr>
      <vt:lpstr>1_Basic</vt:lpstr>
      <vt:lpstr>Contact</vt:lpstr>
      <vt:lpstr>NCII_PowerPoint_Template_02-20-13</vt:lpstr>
      <vt:lpstr>Writing Better, How Can Teachers Use Data to Individualize Instruction in Writing</vt:lpstr>
      <vt:lpstr>NCII &amp; CEC’s Division for Research </vt:lpstr>
      <vt:lpstr>Webinar Format &amp; Questions </vt:lpstr>
      <vt:lpstr>Presenters</vt:lpstr>
      <vt:lpstr>Acknowledgements</vt:lpstr>
      <vt:lpstr>Presentation Overview</vt:lpstr>
      <vt:lpstr>Presentation Overview</vt:lpstr>
      <vt:lpstr>Presentation Overview</vt:lpstr>
      <vt:lpstr>Presentation Overview</vt:lpstr>
      <vt:lpstr>Presentation Overview</vt:lpstr>
      <vt:lpstr>Why writing?</vt:lpstr>
      <vt:lpstr>Why writing?</vt:lpstr>
      <vt:lpstr>Simple View of Writing</vt:lpstr>
      <vt:lpstr>Simple View of Writing</vt:lpstr>
      <vt:lpstr>Simple View of Writing</vt:lpstr>
      <vt:lpstr>Simple View of Writing</vt:lpstr>
      <vt:lpstr>Simple View of Writing</vt:lpstr>
      <vt:lpstr>Simple View of Writing: Assessment</vt:lpstr>
      <vt:lpstr>Simple View of Writing: Assessment</vt:lpstr>
      <vt:lpstr>Simple View of Writing: Assessment</vt:lpstr>
      <vt:lpstr>Simple View of Writing: Assessment</vt:lpstr>
      <vt:lpstr>Simple View of Writing: Assessment</vt:lpstr>
      <vt:lpstr>Scoring Picture Word </vt:lpstr>
      <vt:lpstr>Scoring CBM-W (Picture Word)</vt:lpstr>
      <vt:lpstr>Scoring Procedures (Picture Word)</vt:lpstr>
      <vt:lpstr>Scoring CBM-W (Picture Word)</vt:lpstr>
      <vt:lpstr>Scoring Procedures (Picture Word)</vt:lpstr>
      <vt:lpstr>Scoring Procedures (PW)</vt:lpstr>
      <vt:lpstr>Process:  Data-Based Instruction</vt:lpstr>
      <vt:lpstr>Case Example: Molly</vt:lpstr>
      <vt:lpstr>Molly’s case study</vt:lpstr>
      <vt:lpstr>Step 1: Establish current level of writing performance (baseline).</vt:lpstr>
      <vt:lpstr>One of Molly’s CBM Baseline Prompts</vt:lpstr>
      <vt:lpstr>Step 2: Set an ambitious long-term goal.</vt:lpstr>
      <vt:lpstr>Step 3: Implement high quality instruction with fidelity based on student needs.</vt:lpstr>
      <vt:lpstr>Handwriting: Does Molly…</vt:lpstr>
      <vt:lpstr>Spelling: Does Molly…</vt:lpstr>
      <vt:lpstr>Text Generation: Does Molly…</vt:lpstr>
      <vt:lpstr>How does Mr. O'Reilly decide what to do?</vt:lpstr>
      <vt:lpstr>Step 4: Monitor student progress toward the goal.</vt:lpstr>
      <vt:lpstr>Step 5: Use decision rules to evaluate student progress &amp; instructional effectiveness.</vt:lpstr>
      <vt:lpstr>Compare student’s trend line to goal line </vt:lpstr>
      <vt:lpstr>Step 5: Use decision rules to evaluate student progress &amp; instructional effectiveness.</vt:lpstr>
      <vt:lpstr>Step 6: Generate hypotheses to individualize instruction.</vt:lpstr>
      <vt:lpstr>Generate Hypotheses</vt:lpstr>
      <vt:lpstr>Generate Hypotheses</vt:lpstr>
      <vt:lpstr>Generate Hypotheses</vt:lpstr>
      <vt:lpstr>Generate Hypotheses</vt:lpstr>
      <vt:lpstr>Generate Hypotheses</vt:lpstr>
      <vt:lpstr>Generate Hypotheses</vt:lpstr>
      <vt:lpstr>What Does Mr. O'Reilly Do?</vt:lpstr>
      <vt:lpstr>Step 7: Make instructional changes based on hypotheses.</vt:lpstr>
      <vt:lpstr>Step 8: Repeat the process!</vt:lpstr>
      <vt:lpstr>Results from DBI-TLC project</vt:lpstr>
      <vt:lpstr>Setting &amp; Participants</vt:lpstr>
      <vt:lpstr>Procedures</vt:lpstr>
      <vt:lpstr>Feasibility: Time to Implement</vt:lpstr>
      <vt:lpstr>Feasibility: Time to Implement</vt:lpstr>
      <vt:lpstr>Feasibility: Time to Implement</vt:lpstr>
      <vt:lpstr>Feasibility: Time to Implement</vt:lpstr>
      <vt:lpstr>Results from DBI Knowledge and Skills Test (taken by all teachers)</vt:lpstr>
      <vt:lpstr>Word Dictation: Correct Letter Sequences</vt:lpstr>
      <vt:lpstr>Picture-Word: Correct minus Incorrect Word Sequences</vt:lpstr>
      <vt:lpstr>Story Prompt: Words Written </vt:lpstr>
      <vt:lpstr>Accessing Materials http://arc.missouri.edu/dbi_early.aspx  http://www.cehd.umn.edu/edpsych/dbi-tlc/  http://dbitlc.missouri.edu </vt:lpstr>
      <vt:lpstr>Questions? And thanks!</vt:lpstr>
      <vt:lpstr>Register For the Second Webinar in the Writing Series</vt:lpstr>
      <vt:lpstr>Connect to NCII</vt:lpstr>
      <vt:lpstr>Connect to CEC’s DR</vt:lpstr>
      <vt:lpstr>Disclaimer</vt:lpstr>
      <vt:lpstr>Address</vt:lpstr>
    </vt:vector>
  </TitlesOfParts>
  <Company>University of Minnesota - 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 Instruction to Support Children’s Early Writing Development</dc:title>
  <dc:creator>Kristen McMaster</dc:creator>
  <cp:lastModifiedBy>Croninger, Nicholas</cp:lastModifiedBy>
  <cp:revision>78</cp:revision>
  <cp:lastPrinted>2017-09-28T14:13:57Z</cp:lastPrinted>
  <dcterms:created xsi:type="dcterms:W3CDTF">2016-05-30T14:13:49Z</dcterms:created>
  <dcterms:modified xsi:type="dcterms:W3CDTF">2017-10-10T18:11:50Z</dcterms:modified>
</cp:coreProperties>
</file>