
<file path=[Content_Types].xml><?xml version="1.0" encoding="utf-8"?>
<Types xmlns="http://schemas.openxmlformats.org/package/2006/content-types">
  <Default Extension="png" ContentType="image/png"/>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1.xml" ContentType="application/vnd.openxmlformats-officedocument.theme+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theme/theme14.xml" ContentType="application/vnd.openxmlformats-officedocument.theme+xml"/>
  <Override PartName="/ppt/slideLayouts/slideLayout42.xml" ContentType="application/vnd.openxmlformats-officedocument.presentationml.slideLayout+xml"/>
  <Override PartName="/ppt/theme/theme1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38" r:id="rId3"/>
    <p:sldMasterId id="2147484340" r:id="rId4"/>
    <p:sldMasterId id="2147483674" r:id="rId5"/>
    <p:sldMasterId id="2147484291" r:id="rId6"/>
    <p:sldMasterId id="2147484042" r:id="rId7"/>
    <p:sldMasterId id="2147484343" r:id="rId8"/>
    <p:sldMasterId id="2147484350" r:id="rId9"/>
    <p:sldMasterId id="2147484352" r:id="rId10"/>
    <p:sldMasterId id="2147484354" r:id="rId11"/>
    <p:sldMasterId id="2147484356" r:id="rId12"/>
    <p:sldMasterId id="2147484358" r:id="rId13"/>
    <p:sldMasterId id="2147484373" r:id="rId14"/>
    <p:sldMasterId id="2147484375" r:id="rId15"/>
    <p:sldMasterId id="2147484377" r:id="rId16"/>
    <p:sldMasterId id="2147484379" r:id="rId17"/>
    <p:sldMasterId id="2147484995" r:id="rId18"/>
  </p:sldMasterIdLst>
  <p:notesMasterIdLst>
    <p:notesMasterId r:id="rId55"/>
  </p:notesMasterIdLst>
  <p:handoutMasterIdLst>
    <p:handoutMasterId r:id="rId56"/>
  </p:handoutMasterIdLst>
  <p:sldIdLst>
    <p:sldId id="258" r:id="rId19"/>
    <p:sldId id="332" r:id="rId20"/>
    <p:sldId id="360" r:id="rId21"/>
    <p:sldId id="397" r:id="rId22"/>
    <p:sldId id="361" r:id="rId23"/>
    <p:sldId id="349" r:id="rId24"/>
    <p:sldId id="369" r:id="rId25"/>
    <p:sldId id="370" r:id="rId26"/>
    <p:sldId id="371" r:id="rId27"/>
    <p:sldId id="381" r:id="rId28"/>
    <p:sldId id="382" r:id="rId29"/>
    <p:sldId id="362" r:id="rId30"/>
    <p:sldId id="372" r:id="rId31"/>
    <p:sldId id="383" r:id="rId32"/>
    <p:sldId id="402" r:id="rId33"/>
    <p:sldId id="404" r:id="rId34"/>
    <p:sldId id="377" r:id="rId35"/>
    <p:sldId id="432" r:id="rId36"/>
    <p:sldId id="428" r:id="rId37"/>
    <p:sldId id="416" r:id="rId38"/>
    <p:sldId id="384" r:id="rId39"/>
    <p:sldId id="352" r:id="rId40"/>
    <p:sldId id="354" r:id="rId41"/>
    <p:sldId id="417" r:id="rId42"/>
    <p:sldId id="435" r:id="rId43"/>
    <p:sldId id="420" r:id="rId44"/>
    <p:sldId id="419" r:id="rId45"/>
    <p:sldId id="401" r:id="rId46"/>
    <p:sldId id="421" r:id="rId47"/>
    <p:sldId id="427" r:id="rId48"/>
    <p:sldId id="436" r:id="rId49"/>
    <p:sldId id="414" r:id="rId50"/>
    <p:sldId id="415" r:id="rId51"/>
    <p:sldId id="312" r:id="rId52"/>
    <p:sldId id="400" r:id="rId53"/>
    <p:sldId id="323" r:id="rId54"/>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2BA"/>
    <a:srgbClr val="325074"/>
    <a:srgbClr val="DDDDDD"/>
    <a:srgbClr val="EAEAEA"/>
    <a:srgbClr val="025395"/>
    <a:srgbClr val="005295"/>
    <a:srgbClr val="78A22F"/>
    <a:srgbClr val="76B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22" autoAdjust="0"/>
  </p:normalViewPr>
  <p:slideViewPr>
    <p:cSldViewPr snapToGrid="0">
      <p:cViewPr varScale="1">
        <p:scale>
          <a:sx n="93" d="100"/>
          <a:sy n="93" d="100"/>
        </p:scale>
        <p:origin x="1404"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87" d="100"/>
          <a:sy n="87" d="100"/>
        </p:scale>
        <p:origin x="379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Master" Target="slideMasters/slideMaster16.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notesMaster" Target="notesMasters/notesMaster1.xml"/><Relationship Id="rId7" Type="http://schemas.openxmlformats.org/officeDocument/2006/relationships/slideMaster" Target="slideMasters/slideMaster5.xml"/><Relationship Id="rId12" Type="http://schemas.openxmlformats.org/officeDocument/2006/relationships/slideMaster" Target="slideMasters/slideMaster10.xml"/><Relationship Id="rId17" Type="http://schemas.openxmlformats.org/officeDocument/2006/relationships/slideMaster" Target="slideMasters/slideMaster15.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4.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Master" Target="slideMasters/slideMaster13.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presProps" Target="presProps.xml"/><Relationship Id="rId10" Type="http://schemas.openxmlformats.org/officeDocument/2006/relationships/slideMaster" Target="slideMasters/slideMaster8.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Master" Target="slideMasters/slideMaster12.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handoutMaster" Target="handoutMasters/handoutMaster1.xml"/><Relationship Id="rId8" Type="http://schemas.openxmlformats.org/officeDocument/2006/relationships/slideMaster" Target="slideMasters/slideMaster6.xml"/><Relationship Id="rId51" Type="http://schemas.openxmlformats.org/officeDocument/2006/relationships/slide" Target="slides/slide33.xml"/><Relationship Id="rId3"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20483" name="Rectangle 3"/>
          <p:cNvSpPr>
            <a:spLocks noGrp="1" noChangeArrowheads="1"/>
          </p:cNvSpPr>
          <p:nvPr>
            <p:ph type="dt" sz="quarter" idx="1"/>
          </p:nvPr>
        </p:nvSpPr>
        <p:spPr bwMode="auto">
          <a:xfrm>
            <a:off x="3979863" y="0"/>
            <a:ext cx="3043237" cy="465138"/>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a:p>
        </p:txBody>
      </p:sp>
      <p:sp>
        <p:nvSpPr>
          <p:cNvPr id="20484" name="Rectangle 4"/>
          <p:cNvSpPr>
            <a:spLocks noGrp="1" noChangeArrowheads="1"/>
          </p:cNvSpPr>
          <p:nvPr>
            <p:ph type="ftr" sz="quarter" idx="2"/>
          </p:nvPr>
        </p:nvSpPr>
        <p:spPr bwMode="auto">
          <a:xfrm>
            <a:off x="0" y="8843963"/>
            <a:ext cx="3043238" cy="465137"/>
          </a:xfrm>
          <a:prstGeom prst="rect">
            <a:avLst/>
          </a:prstGeom>
          <a:noFill/>
          <a:ln w="9525">
            <a:noFill/>
            <a:miter lim="800000"/>
            <a:headEnd/>
            <a:tailEnd/>
          </a:ln>
        </p:spPr>
        <p:txBody>
          <a:bodyPr vert="horz" wrap="square" lIns="93275" tIns="46635" rIns="93275" bIns="46635"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20485" name="Rectangle 5"/>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p:spPr>
        <p:txBody>
          <a:bodyPr vert="horz" wrap="square" lIns="93275" tIns="46635" rIns="93275" bIns="46635" numCol="1" anchor="b" anchorCtr="0" compatLnSpc="1">
            <a:prstTxWarp prst="textNoShape">
              <a:avLst/>
            </a:prstTxWarp>
          </a:bodyPr>
          <a:lstStyle>
            <a:lvl1pPr algn="r" eaLnBrk="0" hangingPunct="0">
              <a:defRPr sz="1200" smtClean="0"/>
            </a:lvl1pPr>
          </a:lstStyle>
          <a:p>
            <a:pPr>
              <a:defRPr/>
            </a:pPr>
            <a:fld id="{54C67792-15F4-49F9-B72B-6B89F221AECF}" type="slidenum">
              <a:rPr lang="en-US" altLang="en-US"/>
              <a:pPr>
                <a:defRPr/>
              </a:pPr>
              <a:t>‹#›</a:t>
            </a:fld>
            <a:endParaRPr lang="en-US" altLang="en-US"/>
          </a:p>
        </p:txBody>
      </p:sp>
    </p:spTree>
    <p:extLst>
      <p:ext uri="{BB962C8B-B14F-4D97-AF65-F5344CB8AC3E}">
        <p14:creationId xmlns:p14="http://schemas.microsoft.com/office/powerpoint/2010/main" val="3176124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979863" y="0"/>
            <a:ext cx="3043237" cy="465138"/>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6625" y="4422775"/>
            <a:ext cx="5149850" cy="4187825"/>
          </a:xfrm>
          <a:prstGeom prst="rect">
            <a:avLst/>
          </a:prstGeom>
          <a:noFill/>
          <a:ln w="9525">
            <a:noFill/>
            <a:miter lim="800000"/>
            <a:headEnd/>
            <a:tailEnd/>
          </a:ln>
        </p:spPr>
        <p:txBody>
          <a:bodyPr vert="horz" wrap="square" lIns="93275" tIns="46635" rIns="93275" bIns="466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p:spPr>
        <p:txBody>
          <a:bodyPr vert="horz" wrap="square" lIns="93275" tIns="46635" rIns="93275" bIns="46635"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p:spPr>
        <p:txBody>
          <a:bodyPr vert="horz" wrap="square" lIns="93275" tIns="46635" rIns="93275" bIns="46635" numCol="1" anchor="b" anchorCtr="0" compatLnSpc="1">
            <a:prstTxWarp prst="textNoShape">
              <a:avLst/>
            </a:prstTxWarp>
          </a:bodyPr>
          <a:lstStyle>
            <a:lvl1pPr algn="r" eaLnBrk="0" hangingPunct="0">
              <a:defRPr sz="1200" smtClean="0"/>
            </a:lvl1pPr>
          </a:lstStyle>
          <a:p>
            <a:pPr>
              <a:defRPr/>
            </a:pPr>
            <a:fld id="{3157AB2B-57F7-42C8-A5F4-CB74D5826D19}" type="slidenum">
              <a:rPr lang="en-US" altLang="en-US"/>
              <a:pPr>
                <a:defRPr/>
              </a:pPr>
              <a:t>‹#›</a:t>
            </a:fld>
            <a:endParaRPr lang="en-US" altLang="en-US"/>
          </a:p>
        </p:txBody>
      </p:sp>
    </p:spTree>
    <p:extLst>
      <p:ext uri="{BB962C8B-B14F-4D97-AF65-F5344CB8AC3E}">
        <p14:creationId xmlns:p14="http://schemas.microsoft.com/office/powerpoint/2010/main" val="4021239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xfrm>
            <a:off x="936625" y="4422775"/>
            <a:ext cx="5149850"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Note: Text formatted in standard font is intended to be read aloud by the facilitator.</a:t>
            </a:r>
          </a:p>
          <a:p>
            <a:r>
              <a:rPr lang="en-US" altLang="en-US" smtClean="0">
                <a:latin typeface="Arial" panose="020B0604020202020204" pitchFamily="34" charset="0"/>
                <a:ea typeface="ＭＳ Ｐゴシック" panose="020B0600070205080204" pitchFamily="34" charset="-128"/>
              </a:rPr>
              <a:t>Text formatted in</a:t>
            </a:r>
            <a:r>
              <a:rPr lang="en-US" altLang="en-US" b="1" smtClean="0">
                <a:latin typeface="Arial" panose="020B0604020202020204" pitchFamily="34" charset="0"/>
                <a:ea typeface="ＭＳ Ｐゴシック" panose="020B0600070205080204" pitchFamily="34" charset="-128"/>
              </a:rPr>
              <a:t> bold</a:t>
            </a:r>
            <a:r>
              <a:rPr lang="en-US" altLang="en-US" smtClean="0">
                <a:latin typeface="Arial" panose="020B0604020202020204" pitchFamily="34" charset="0"/>
                <a:ea typeface="ＭＳ Ｐゴシック" panose="020B0600070205080204" pitchFamily="34" charset="-128"/>
              </a:rPr>
              <a:t> is excerpted directly from the presentation slides. Text formatted in </a:t>
            </a:r>
            <a:r>
              <a:rPr lang="en-US" altLang="en-US" i="1" smtClean="0">
                <a:latin typeface="Arial" panose="020B0604020202020204" pitchFamily="34" charset="0"/>
                <a:ea typeface="ＭＳ Ｐゴシック" panose="020B0600070205080204" pitchFamily="34" charset="-128"/>
              </a:rPr>
              <a:t>italics</a:t>
            </a:r>
            <a:r>
              <a:rPr lang="en-US" altLang="en-US" smtClean="0">
                <a:latin typeface="Arial" panose="020B0604020202020204" pitchFamily="34" charset="0"/>
                <a:ea typeface="ＭＳ Ｐゴシック" panose="020B0600070205080204" pitchFamily="34" charset="-128"/>
              </a:rPr>
              <a:t> is intended as directions or notes for the facilitator; italicized text is not meant to be read aloud. </a:t>
            </a:r>
          </a:p>
          <a:p>
            <a:r>
              <a:rPr lang="en-US" altLang="en-US" i="1" smtClean="0">
                <a:latin typeface="Arial" panose="020B0604020202020204" pitchFamily="34" charset="0"/>
                <a:ea typeface="ＭＳ Ｐゴシック" panose="020B0600070205080204" pitchFamily="34" charset="-128"/>
              </a:rPr>
              <a:t>The recommended timeframe for this presentation is 30-60 minutes, with an additional 30-60 minutes for activities.</a:t>
            </a:r>
          </a:p>
          <a:p>
            <a:pPr>
              <a:spcBef>
                <a:spcPts val="600"/>
              </a:spcBef>
            </a:pPr>
            <a:r>
              <a:rPr lang="en-US" altLang="en-US" i="1" smtClean="0">
                <a:latin typeface="Arial" panose="020B0604020202020204" pitchFamily="34" charset="0"/>
                <a:ea typeface="ＭＳ Ｐゴシック" panose="020B0600070205080204" pitchFamily="34" charset="-128"/>
              </a:rPr>
              <a:t>Introduce yourself (or selves) as the facilitator(s) and briefly cite your professional experience in regard to RTI  and/or intensive intervention implementation.</a:t>
            </a:r>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cs typeface="Arial" panose="020B0604020202020204" pitchFamily="34" charset="0"/>
              </a:rPr>
              <a:t>The goal of today’s session is to explain the purpose and rationale for secondary interventions, (a) as part of a larger multi-tiered system of support, and, (b) in laying the groundwork for effective intensive intervention.  This module is part of a larger set of trainings that cover different elements of the data-based individualization process for delivering intensive intervention.  </a:t>
            </a:r>
          </a:p>
          <a:p>
            <a:r>
              <a:rPr lang="en-US" altLang="en-US" i="1" smtClean="0">
                <a:latin typeface="Arial" panose="020B0604020202020204" pitchFamily="34" charset="0"/>
                <a:ea typeface="ＭＳ Ｐゴシック" panose="020B0600070205080204" pitchFamily="34" charset="-128"/>
              </a:rPr>
              <a:t>While permission to reprint this publication is not necessary, the citation should be: </a:t>
            </a:r>
          </a:p>
          <a:p>
            <a:r>
              <a:rPr lang="en-US" altLang="en-US" i="1" smtClean="0">
                <a:latin typeface="Arial" panose="020B0604020202020204" pitchFamily="34" charset="0"/>
                <a:ea typeface="ＭＳ Ｐゴシック" panose="020B0600070205080204" pitchFamily="34" charset="-128"/>
              </a:rPr>
              <a:t>National Center on Intensive Intervention (October, 2013). Secondary Interventions: Setting the Foundation for Intensive Support. Washington, DC: U.S. Department of Education, Office of Special Education Programs, National Center on Intensive Intervention.</a:t>
            </a:r>
            <a:endParaRPr lang="en-US" altLang="en-US" b="1" i="1" smtClean="0">
              <a:latin typeface="Arial" panose="020B0604020202020204" pitchFamily="34" charset="0"/>
              <a:ea typeface="ＭＳ Ｐゴシック" panose="020B0600070205080204" pitchFamily="34" charset="-128"/>
            </a:endParaRPr>
          </a:p>
          <a:p>
            <a:endParaRPr lang="en-US" altLang="en-US" i="1"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1E3BE25-837C-4774-B2B4-8A31F5F2DB4A}" type="slidenum">
              <a:rPr lang="en-US" altLang="en-US">
                <a:cs typeface="Arial" panose="020B0604020202020204" pitchFamily="34" charset="0"/>
              </a:rPr>
              <a:pPr>
                <a:spcBef>
                  <a:spcPct val="0"/>
                </a:spcBef>
              </a:pPr>
              <a:t>1</a:t>
            </a:fld>
            <a:endParaRPr lang="en-US" altLang="en-US">
              <a:cs typeface="Arial" panose="020B0604020202020204" pitchFamily="34" charset="0"/>
            </a:endParaRPr>
          </a:p>
        </p:txBody>
      </p:sp>
    </p:spTree>
    <p:extLst>
      <p:ext uri="{BB962C8B-B14F-4D97-AF65-F5344CB8AC3E}">
        <p14:creationId xmlns:p14="http://schemas.microsoft.com/office/powerpoint/2010/main" val="111826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xfrm>
            <a:off x="492125" y="4422775"/>
            <a:ext cx="6119813"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While the focus of this webinar is on secondary interventions, it is important to note the features that distinguish secondary from intensive interventions.  As we discussed, it is important that students who require additional support receive secondary interventions.  If secondary interventions are insufficient, each feature of the intervention is intensified to provide tier 3 or intensive intervention.  You’ll notice that the main distinction between the two is that secondary intervention components are generally standardized, while intensive intervention components are more individualized. While the </a:t>
            </a:r>
            <a:r>
              <a:rPr lang="en-US" altLang="en-US" b="1" smtClean="0">
                <a:latin typeface="Arial" panose="020B0604020202020204" pitchFamily="34" charset="0"/>
                <a:ea typeface="ＭＳ Ｐゴシック" panose="020B0600070205080204" pitchFamily="34" charset="-128"/>
              </a:rPr>
              <a:t>instruction</a:t>
            </a:r>
            <a:r>
              <a:rPr lang="en-US" altLang="en-US" smtClean="0">
                <a:latin typeface="Arial" panose="020B0604020202020204" pitchFamily="34" charset="0"/>
                <a:ea typeface="ＭＳ Ｐゴシック" panose="020B0600070205080204" pitchFamily="34" charset="-128"/>
              </a:rPr>
              <a:t> of secondary interventions </a:t>
            </a:r>
            <a:r>
              <a:rPr lang="en-US" altLang="en-US" b="1" smtClean="0">
                <a:latin typeface="Arial" panose="020B0604020202020204" pitchFamily="34" charset="0"/>
                <a:ea typeface="ＭＳ Ｐゴシック" panose="020B0600070205080204" pitchFamily="34" charset="-128"/>
              </a:rPr>
              <a:t>follows a standardized evidence-based program as it was designed</a:t>
            </a:r>
            <a:r>
              <a:rPr lang="en-US" altLang="en-US" smtClean="0">
                <a:latin typeface="Arial" panose="020B0604020202020204" pitchFamily="34" charset="0"/>
                <a:ea typeface="ＭＳ Ｐゴシック" panose="020B0600070205080204" pitchFamily="34" charset="-128"/>
              </a:rPr>
              <a:t>, instruction at the intensive level involves adapting that standardized program </a:t>
            </a:r>
            <a:r>
              <a:rPr lang="en-US" altLang="en-US" b="1" smtClean="0">
                <a:latin typeface="Arial" panose="020B0604020202020204" pitchFamily="34" charset="0"/>
                <a:ea typeface="ＭＳ Ｐゴシック" panose="020B0600070205080204" pitchFamily="34" charset="-128"/>
              </a:rPr>
              <a:t>based on student data</a:t>
            </a:r>
            <a:r>
              <a:rPr lang="en-US" altLang="en-US" smtClean="0">
                <a:latin typeface="Arial" panose="020B0604020202020204" pitchFamily="34" charset="0"/>
                <a:ea typeface="ＭＳ Ｐゴシック" panose="020B0600070205080204" pitchFamily="34" charset="-128"/>
              </a:rPr>
              <a:t>, to meet the unique needs of the student.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At the intensive level, intervention is typically made more intensive by increasing the </a:t>
            </a:r>
            <a:r>
              <a:rPr lang="en-US" altLang="en-US" b="1" smtClean="0">
                <a:latin typeface="Arial" panose="020B0604020202020204" pitchFamily="34" charset="0"/>
                <a:ea typeface="ＭＳ Ｐゴシック" panose="020B0600070205080204" pitchFamily="34" charset="-128"/>
              </a:rPr>
              <a:t>frequency and/or duration </a:t>
            </a:r>
            <a:r>
              <a:rPr lang="en-US" altLang="en-US" smtClean="0">
                <a:latin typeface="Arial" panose="020B0604020202020204" pitchFamily="34" charset="0"/>
                <a:ea typeface="ＭＳ Ｐゴシック" panose="020B0600070205080204" pitchFamily="34" charset="-128"/>
              </a:rPr>
              <a:t>of instruction and/or </a:t>
            </a:r>
            <a:r>
              <a:rPr lang="en-US" altLang="en-US" b="1" smtClean="0">
                <a:latin typeface="Arial" panose="020B0604020202020204" pitchFamily="34" charset="0"/>
                <a:ea typeface="ＭＳ Ｐゴシック" panose="020B0600070205080204" pitchFamily="34" charset="-128"/>
              </a:rPr>
              <a:t>decreasing the group size to meet student needs</a:t>
            </a:r>
            <a:r>
              <a:rPr lang="en-US" altLang="en-US" smtClean="0">
                <a:latin typeface="Arial" panose="020B0604020202020204" pitchFamily="34" charset="0"/>
                <a:ea typeface="ＭＳ Ｐゴシック" panose="020B0600070205080204" pitchFamily="34" charset="-128"/>
              </a:rPr>
              <a:t>. While monitoring progress </a:t>
            </a:r>
            <a:r>
              <a:rPr lang="en-US" altLang="en-US" b="1" smtClean="0">
                <a:latin typeface="Arial" panose="020B0604020202020204" pitchFamily="34" charset="0"/>
                <a:ea typeface="ＭＳ Ｐゴシック" panose="020B0600070205080204" pitchFamily="34" charset="-128"/>
              </a:rPr>
              <a:t>at least once a month </a:t>
            </a:r>
            <a:r>
              <a:rPr lang="en-US" altLang="en-US" smtClean="0">
                <a:latin typeface="Arial" panose="020B0604020202020204" pitchFamily="34" charset="0"/>
                <a:ea typeface="ＭＳ Ｐゴシック" panose="020B0600070205080204" pitchFamily="34" charset="-128"/>
              </a:rPr>
              <a:t>is generally sufficient for the secondary level, at the intensive level progress monitoring data should be collected </a:t>
            </a:r>
            <a:r>
              <a:rPr lang="en-US" altLang="en-US" b="1" smtClean="0">
                <a:latin typeface="Arial" panose="020B0604020202020204" pitchFamily="34" charset="0"/>
                <a:ea typeface="ＭＳ Ｐゴシック" panose="020B0600070205080204" pitchFamily="34" charset="-128"/>
              </a:rPr>
              <a:t>weekly</a:t>
            </a:r>
            <a:r>
              <a:rPr lang="en-US" altLang="en-US" smtClean="0">
                <a:latin typeface="Arial" panose="020B0604020202020204" pitchFamily="34" charset="0"/>
                <a:ea typeface="ＭＳ Ｐゴシック" panose="020B0600070205080204" pitchFamily="34" charset="-128"/>
              </a:rPr>
              <a:t>.  Lastly, you’ll note that the </a:t>
            </a:r>
            <a:r>
              <a:rPr lang="en-US" altLang="en-US" b="1" smtClean="0">
                <a:latin typeface="Arial" panose="020B0604020202020204" pitchFamily="34" charset="0"/>
                <a:ea typeface="ＭＳ Ｐゴシック" panose="020B0600070205080204" pitchFamily="34" charset="-128"/>
              </a:rPr>
              <a:t>population served </a:t>
            </a:r>
            <a:r>
              <a:rPr lang="en-US" altLang="en-US" smtClean="0">
                <a:latin typeface="Arial" panose="020B0604020202020204" pitchFamily="34" charset="0"/>
                <a:ea typeface="ＭＳ Ｐゴシック" panose="020B0600070205080204" pitchFamily="34" charset="-128"/>
              </a:rPr>
              <a:t>by secondary interventions includes students who have been identified as </a:t>
            </a:r>
            <a:r>
              <a:rPr lang="en-US" altLang="en-US" b="1" smtClean="0">
                <a:latin typeface="Arial" panose="020B0604020202020204" pitchFamily="34" charset="0"/>
                <a:ea typeface="ＭＳ Ｐゴシック" panose="020B0600070205080204" pitchFamily="34" charset="-128"/>
              </a:rPr>
              <a:t>at-risk</a:t>
            </a:r>
            <a:r>
              <a:rPr lang="en-US" altLang="en-US" smtClean="0">
                <a:latin typeface="Arial" panose="020B0604020202020204" pitchFamily="34" charset="0"/>
                <a:ea typeface="ＭＳ Ｐゴシック" panose="020B0600070205080204" pitchFamily="34" charset="-128"/>
              </a:rPr>
              <a:t> in a particular content area.  This is </a:t>
            </a:r>
            <a:r>
              <a:rPr lang="en-US" altLang="en-US" b="1" smtClean="0">
                <a:latin typeface="Arial" panose="020B0604020202020204" pitchFamily="34" charset="0"/>
                <a:ea typeface="ＭＳ Ｐゴシック" panose="020B0600070205080204" pitchFamily="34" charset="-128"/>
              </a:rPr>
              <a:t>typically</a:t>
            </a:r>
            <a:r>
              <a:rPr lang="en-US" altLang="en-US" smtClean="0">
                <a:latin typeface="Arial" panose="020B0604020202020204" pitchFamily="34" charset="0"/>
                <a:ea typeface="ＭＳ Ｐゴシック" panose="020B0600070205080204" pitchFamily="34" charset="-128"/>
              </a:rPr>
              <a:t> about </a:t>
            </a:r>
            <a:r>
              <a:rPr lang="en-US" altLang="en-US" b="1" smtClean="0">
                <a:latin typeface="Arial" panose="020B0604020202020204" pitchFamily="34" charset="0"/>
                <a:ea typeface="ＭＳ Ｐゴシック" panose="020B0600070205080204" pitchFamily="34" charset="-128"/>
              </a:rPr>
              <a:t>15-20% of the student population</a:t>
            </a:r>
            <a:r>
              <a:rPr lang="en-US" altLang="en-US" smtClean="0">
                <a:latin typeface="Arial" panose="020B0604020202020204" pitchFamily="34" charset="0"/>
                <a:ea typeface="ＭＳ Ｐゴシック" panose="020B0600070205080204" pitchFamily="34" charset="-128"/>
              </a:rPr>
              <a:t>.  The population served by intensive interventions includes students with </a:t>
            </a:r>
            <a:r>
              <a:rPr lang="en-US" altLang="en-US" b="1" smtClean="0">
                <a:latin typeface="Arial" panose="020B0604020202020204" pitchFamily="34" charset="0"/>
                <a:ea typeface="ＭＳ Ｐゴシック" panose="020B0600070205080204" pitchFamily="34" charset="-128"/>
              </a:rPr>
              <a:t>significant and persistent learning and/or behavioral needs</a:t>
            </a:r>
            <a:r>
              <a:rPr lang="en-US" altLang="en-US" smtClean="0">
                <a:latin typeface="Arial" panose="020B0604020202020204" pitchFamily="34" charset="0"/>
                <a:ea typeface="ＭＳ Ｐゴシック" panose="020B0600070205080204" pitchFamily="34" charset="-128"/>
              </a:rPr>
              <a:t>, which is </a:t>
            </a:r>
            <a:r>
              <a:rPr lang="en-US" altLang="en-US" b="1" smtClean="0">
                <a:latin typeface="Arial" panose="020B0604020202020204" pitchFamily="34" charset="0"/>
                <a:ea typeface="ＭＳ Ｐゴシック" panose="020B0600070205080204" pitchFamily="34" charset="-128"/>
              </a:rPr>
              <a:t>typically</a:t>
            </a:r>
            <a:r>
              <a:rPr lang="en-US" altLang="en-US" smtClean="0">
                <a:latin typeface="Arial" panose="020B0604020202020204" pitchFamily="34" charset="0"/>
                <a:ea typeface="ＭＳ Ｐゴシック" panose="020B0600070205080204" pitchFamily="34" charset="-128"/>
              </a:rPr>
              <a:t> only </a:t>
            </a:r>
            <a:r>
              <a:rPr lang="en-US" altLang="en-US" b="1" smtClean="0">
                <a:latin typeface="Arial" panose="020B0604020202020204" pitchFamily="34" charset="0"/>
                <a:ea typeface="ＭＳ Ｐゴシック" panose="020B0600070205080204" pitchFamily="34" charset="-128"/>
              </a:rPr>
              <a:t>3-5% of the student population</a:t>
            </a:r>
            <a:r>
              <a:rPr lang="en-US" altLang="en-US" smtClean="0">
                <a:latin typeface="Arial" panose="020B0604020202020204" pitchFamily="34" charset="0"/>
                <a:ea typeface="ＭＳ Ｐゴシック" panose="020B0600070205080204" pitchFamily="34" charset="-128"/>
              </a:rPr>
              <a:t>.</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FA6ABD1-6EE4-40C1-9D3A-388FC1B0D431}" type="slidenum">
              <a:rPr lang="en-US" altLang="en-US">
                <a:cs typeface="Arial" panose="020B0604020202020204" pitchFamily="34" charset="0"/>
              </a:rPr>
              <a:pPr>
                <a:spcBef>
                  <a:spcPct val="0"/>
                </a:spcBef>
              </a:pPr>
              <a:t>10</a:t>
            </a:fld>
            <a:endParaRPr lang="en-US" altLang="en-US">
              <a:cs typeface="Arial" panose="020B0604020202020204" pitchFamily="34" charset="0"/>
            </a:endParaRPr>
          </a:p>
        </p:txBody>
      </p:sp>
    </p:spTree>
    <p:extLst>
      <p:ext uri="{BB962C8B-B14F-4D97-AF65-F5344CB8AC3E}">
        <p14:creationId xmlns:p14="http://schemas.microsoft.com/office/powerpoint/2010/main" val="158621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ea typeface="ＭＳ Ｐゴシック" panose="020B0600070205080204" pitchFamily="34" charset="-128"/>
                <a:cs typeface="Arial" panose="020B0604020202020204" pitchFamily="34" charset="0"/>
              </a:rPr>
              <a:t>Why are secondary interventions so important?  </a:t>
            </a:r>
            <a:r>
              <a:rPr lang="en-US" altLang="en-US" smtClean="0">
                <a:latin typeface="Arial" panose="020B0604020202020204" pitchFamily="34" charset="0"/>
                <a:ea typeface="ＭＳ Ｐゴシック" panose="020B0600070205080204" pitchFamily="34" charset="-128"/>
                <a:cs typeface="Arial" panose="020B0604020202020204" pitchFamily="34" charset="0"/>
              </a:rPr>
              <a:t>By providing secondary interventions in academics and behavior to students who are flagged as “at risk”, schools are able to effectively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meet the needs </a:t>
            </a:r>
            <a:r>
              <a:rPr lang="en-US" altLang="en-US" smtClean="0">
                <a:latin typeface="Arial" panose="020B0604020202020204" pitchFamily="34" charset="0"/>
                <a:ea typeface="ＭＳ Ｐゴシック" panose="020B0600070205080204" pitchFamily="34" charset="-128"/>
                <a:cs typeface="Arial" panose="020B0604020202020204" pitchFamily="34" charset="0"/>
              </a:rPr>
              <a:t>of the majority of these students and begin to close the performance gap  that may exist between them and their grade-level peers.  </a:t>
            </a:r>
          </a:p>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Because secondary interventions are standardized and are often scripted and include resources, they provide a means for schools to meet the needs of at-risk students and allow resources (including teachers’ time) to be used more efficiently. Effective secondary intervention programs provide teams with a more accurate picture of which students require intensive intervention. Additionally, data collected on a student’s response to an evidence-based secondary intervention program may be used as part of the Specific Learning Disability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SLD) identification </a:t>
            </a:r>
            <a:r>
              <a:rPr lang="en-US" altLang="en-US" smtClean="0">
                <a:latin typeface="Arial" panose="020B0604020202020204" pitchFamily="34" charset="0"/>
                <a:ea typeface="ＭＳ Ｐゴシック" panose="020B0600070205080204" pitchFamily="34" charset="-128"/>
                <a:cs typeface="Arial" panose="020B0604020202020204" pitchFamily="34" charset="0"/>
              </a:rPr>
              <a:t>process in your district or state, in accordance with state law. </a:t>
            </a:r>
          </a:p>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i="1" smtClean="0">
                <a:latin typeface="Arial" panose="020B0604020202020204" pitchFamily="34" charset="0"/>
                <a:ea typeface="ＭＳ Ｐゴシック" panose="020B0600070205080204" pitchFamily="34" charset="-128"/>
                <a:cs typeface="Arial" panose="020B0604020202020204" pitchFamily="34" charset="0"/>
              </a:rPr>
              <a:t>Take time to note the identification policies and processes in your state, and how secondary interventions may play a role in these processes.</a:t>
            </a:r>
          </a:p>
          <a:p>
            <a:endParaRPr lang="en-US" altLang="en-US" smtClean="0">
              <a:latin typeface="Arial" panose="020B0604020202020204" pitchFamily="34" charset="0"/>
              <a:ea typeface="ＭＳ Ｐゴシック" panose="020B0600070205080204" pitchFamily="34"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D750E14-A41E-4D9C-B6C3-8D069012F085}" type="slidenum">
              <a:rPr lang="en-US" altLang="en-US">
                <a:cs typeface="Arial" panose="020B0604020202020204" pitchFamily="34" charset="0"/>
              </a:rPr>
              <a:pPr>
                <a:spcBef>
                  <a:spcPct val="0"/>
                </a:spcBef>
              </a:pPr>
              <a:t>11</a:t>
            </a:fld>
            <a:endParaRPr lang="en-US" altLang="en-US">
              <a:cs typeface="Arial" panose="020B0604020202020204" pitchFamily="34" charset="0"/>
            </a:endParaRPr>
          </a:p>
        </p:txBody>
      </p:sp>
    </p:spTree>
    <p:extLst>
      <p:ext uri="{BB962C8B-B14F-4D97-AF65-F5344CB8AC3E}">
        <p14:creationId xmlns:p14="http://schemas.microsoft.com/office/powerpoint/2010/main" val="155748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Now we’ll discuss some key elements of secondary interventions.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49B65F-6341-4F07-A2C2-897E456ACCC4}" type="slidenum">
              <a:rPr lang="en-US" altLang="en-US">
                <a:cs typeface="Arial" panose="020B0604020202020204" pitchFamily="34" charset="0"/>
              </a:rPr>
              <a:pPr>
                <a:spcBef>
                  <a:spcPct val="0"/>
                </a:spcBef>
              </a:pPr>
              <a:t>12</a:t>
            </a:fld>
            <a:endParaRPr lang="en-US" altLang="en-US">
              <a:cs typeface="Arial" panose="020B0604020202020204" pitchFamily="34" charset="0"/>
            </a:endParaRPr>
          </a:p>
        </p:txBody>
      </p:sp>
    </p:spTree>
    <p:extLst>
      <p:ext uri="{BB962C8B-B14F-4D97-AF65-F5344CB8AC3E}">
        <p14:creationId xmlns:p14="http://schemas.microsoft.com/office/powerpoint/2010/main" val="67094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Secondary interventions should be </a:t>
            </a:r>
            <a:r>
              <a:rPr lang="en-US" altLang="en-US" b="1" smtClean="0">
                <a:latin typeface="Arial" panose="020B0604020202020204" pitchFamily="34" charset="0"/>
                <a:ea typeface="ＭＳ Ｐゴシック" panose="020B0600070205080204" pitchFamily="34" charset="-128"/>
              </a:rPr>
              <a:t>evidence-based</a:t>
            </a:r>
            <a:r>
              <a:rPr lang="en-US" altLang="en-US" smtClean="0">
                <a:latin typeface="Arial" panose="020B0604020202020204" pitchFamily="34" charset="0"/>
                <a:ea typeface="ＭＳ Ｐゴシック" panose="020B0600070205080204" pitchFamily="34" charset="-128"/>
              </a:rPr>
              <a:t>, and also conducted with </a:t>
            </a:r>
            <a:r>
              <a:rPr lang="en-US" altLang="en-US" b="1" smtClean="0">
                <a:latin typeface="Arial" panose="020B0604020202020204" pitchFamily="34" charset="0"/>
                <a:ea typeface="ＭＳ Ｐゴシック" panose="020B0600070205080204" pitchFamily="34" charset="-128"/>
              </a:rPr>
              <a:t>fidelity</a:t>
            </a:r>
            <a:r>
              <a:rPr lang="en-US" altLang="en-US" smtClean="0">
                <a:latin typeface="Arial" panose="020B0604020202020204" pitchFamily="34" charset="0"/>
                <a:ea typeface="ＭＳ Ｐゴシック" panose="020B0600070205080204" pitchFamily="34" charset="-128"/>
              </a:rPr>
              <a:t>.</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395C9E9-263E-4417-B05C-DACD160BEA3A}" type="slidenum">
              <a:rPr lang="en-US" altLang="en-US">
                <a:cs typeface="Arial" panose="020B0604020202020204" pitchFamily="34" charset="0"/>
              </a:rPr>
              <a:pPr>
                <a:spcBef>
                  <a:spcPct val="0"/>
                </a:spcBef>
              </a:pPr>
              <a:t>13</a:t>
            </a:fld>
            <a:endParaRPr lang="en-US" altLang="en-US">
              <a:cs typeface="Arial" panose="020B0604020202020204" pitchFamily="34" charset="0"/>
            </a:endParaRPr>
          </a:p>
        </p:txBody>
      </p:sp>
    </p:spTree>
    <p:extLst>
      <p:ext uri="{BB962C8B-B14F-4D97-AF65-F5344CB8AC3E}">
        <p14:creationId xmlns:p14="http://schemas.microsoft.com/office/powerpoint/2010/main" val="48682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First let’s take a look at what it means for a secondary intervention to be </a:t>
            </a:r>
            <a:r>
              <a:rPr lang="en-US" altLang="en-US" b="1" smtClean="0">
                <a:latin typeface="Arial" panose="020B0604020202020204" pitchFamily="34" charset="0"/>
                <a:ea typeface="ＭＳ Ｐゴシック" panose="020B0600070205080204" pitchFamily="34" charset="-128"/>
              </a:rPr>
              <a:t>evidence-based</a:t>
            </a:r>
            <a:r>
              <a:rPr lang="en-US" altLang="en-US" smtClean="0">
                <a:latin typeface="Arial" panose="020B0604020202020204" pitchFamily="34" charset="0"/>
                <a:ea typeface="ＭＳ Ｐゴシック" panose="020B0600070205080204" pitchFamily="34" charset="-128"/>
              </a:rPr>
              <a:t>.</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63605F1-F91F-4CF0-8B95-88BA202C5187}" type="slidenum">
              <a:rPr lang="en-US" altLang="en-US">
                <a:cs typeface="Arial" panose="020B0604020202020204" pitchFamily="34" charset="0"/>
              </a:rPr>
              <a:pPr>
                <a:spcBef>
                  <a:spcPct val="0"/>
                </a:spcBef>
              </a:pPr>
              <a:t>14</a:t>
            </a:fld>
            <a:endParaRPr lang="en-US" altLang="en-US">
              <a:cs typeface="Arial" panose="020B0604020202020204" pitchFamily="34" charset="0"/>
            </a:endParaRPr>
          </a:p>
        </p:txBody>
      </p:sp>
    </p:spTree>
    <p:extLst>
      <p:ext uri="{BB962C8B-B14F-4D97-AF65-F5344CB8AC3E}">
        <p14:creationId xmlns:p14="http://schemas.microsoft.com/office/powerpoint/2010/main" val="18282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xfrm>
            <a:off x="936625" y="4422775"/>
            <a:ext cx="5149850" cy="435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So what does it mean for an intervention to be evidence-based?  To better explain this, I’ll provide a quick comparison between the different levels of evidence that are recommended across tiers. NCII recommends different </a:t>
            </a:r>
            <a:r>
              <a:rPr lang="en-US" altLang="en-US" b="1" smtClean="0">
                <a:latin typeface="Arial" panose="020B0604020202020204" pitchFamily="34" charset="0"/>
                <a:ea typeface="ＭＳ Ｐゴシック" panose="020B0600070205080204" pitchFamily="34" charset="-128"/>
              </a:rPr>
              <a:t>evidence standards </a:t>
            </a:r>
            <a:r>
              <a:rPr lang="en-US" altLang="en-US" smtClean="0">
                <a:latin typeface="Arial" panose="020B0604020202020204" pitchFamily="34" charset="0"/>
                <a:ea typeface="ＭＳ Ｐゴシック" panose="020B0600070205080204" pitchFamily="34" charset="-128"/>
              </a:rPr>
              <a:t>for different tiers.    </a:t>
            </a:r>
          </a:p>
          <a:p>
            <a:r>
              <a:rPr lang="en-US" altLang="en-US" smtClean="0">
                <a:latin typeface="Arial" panose="020B0604020202020204" pitchFamily="34" charset="0"/>
                <a:ea typeface="ＭＳ Ｐゴシック" panose="020B0600070205080204" pitchFamily="34" charset="-128"/>
              </a:rPr>
              <a:t>On the left side of your screen, you’ll see the </a:t>
            </a:r>
            <a:r>
              <a:rPr lang="en-US" altLang="en-US" b="1" smtClean="0">
                <a:latin typeface="Arial" panose="020B0604020202020204" pitchFamily="34" charset="0"/>
                <a:ea typeface="ＭＳ Ｐゴシック" panose="020B0600070205080204" pitchFamily="34" charset="-128"/>
              </a:rPr>
              <a:t>research-based curricula</a:t>
            </a:r>
            <a:r>
              <a:rPr lang="en-US" altLang="en-US" smtClean="0">
                <a:latin typeface="Arial" panose="020B0604020202020204" pitchFamily="34" charset="0"/>
                <a:ea typeface="ＭＳ Ｐゴシック" panose="020B0600070205080204" pitchFamily="34" charset="-128"/>
              </a:rPr>
              <a:t>. This is </a:t>
            </a:r>
            <a:r>
              <a:rPr lang="en-US" altLang="en-US" b="1" smtClean="0">
                <a:latin typeface="Arial" panose="020B0604020202020204" pitchFamily="34" charset="0"/>
                <a:ea typeface="ＭＳ Ｐゴシック" panose="020B0600070205080204" pitchFamily="34" charset="-128"/>
              </a:rPr>
              <a:t>recommended for the primary prevention </a:t>
            </a:r>
            <a:r>
              <a:rPr lang="en-US" altLang="en-US" smtClean="0">
                <a:latin typeface="Arial" panose="020B0604020202020204" pitchFamily="34" charset="0"/>
                <a:ea typeface="ＭＳ Ｐゴシック" panose="020B0600070205080204" pitchFamily="34" charset="-128"/>
              </a:rPr>
              <a:t>level, or core instruction, </a:t>
            </a:r>
            <a:r>
              <a:rPr lang="en-US" altLang="en-US" b="1" smtClean="0">
                <a:latin typeface="Arial" panose="020B0604020202020204" pitchFamily="34" charset="0"/>
                <a:ea typeface="ＭＳ Ｐゴシック" panose="020B0600070205080204" pitchFamily="34" charset="-128"/>
              </a:rPr>
              <a:t>across subject</a:t>
            </a:r>
            <a:r>
              <a:rPr lang="en-US" altLang="en-US" smtClean="0">
                <a:latin typeface="Arial" panose="020B0604020202020204" pitchFamily="34" charset="0"/>
                <a:ea typeface="ＭＳ Ｐゴシック" panose="020B0600070205080204" pitchFamily="34" charset="-128"/>
              </a:rPr>
              <a:t>s. This means that the </a:t>
            </a:r>
            <a:r>
              <a:rPr lang="en-US" altLang="en-US" b="1" smtClean="0">
                <a:latin typeface="Arial" panose="020B0604020202020204" pitchFamily="34" charset="0"/>
                <a:ea typeface="ＭＳ Ｐゴシック" panose="020B0600070205080204" pitchFamily="34" charset="-128"/>
              </a:rPr>
              <a:t>components have been researched and found to be generally effective</a:t>
            </a:r>
            <a:r>
              <a:rPr lang="en-US" altLang="en-US" smtClean="0">
                <a:latin typeface="Arial" panose="020B0604020202020204" pitchFamily="34" charset="0"/>
                <a:ea typeface="ＭＳ Ｐゴシック" panose="020B0600070205080204" pitchFamily="34" charset="-128"/>
              </a:rPr>
              <a:t>, although the </a:t>
            </a:r>
            <a:r>
              <a:rPr lang="en-US" altLang="en-US" b="1" smtClean="0">
                <a:latin typeface="Arial" panose="020B0604020202020204" pitchFamily="34" charset="0"/>
                <a:ea typeface="ＭＳ Ｐゴシック" panose="020B0600070205080204" pitchFamily="34" charset="-128"/>
              </a:rPr>
              <a:t>curriculum materials have not been rigorously evaluated as a package</a:t>
            </a:r>
            <a:r>
              <a:rPr lang="en-US" altLang="en-US" smtClean="0">
                <a:latin typeface="Arial" panose="020B0604020202020204" pitchFamily="34" charset="0"/>
                <a:ea typeface="ＭＳ Ｐゴシック" panose="020B0600070205080204" pitchFamily="34" charset="-128"/>
              </a:rPr>
              <a:t>. </a:t>
            </a:r>
          </a:p>
          <a:p>
            <a:r>
              <a:rPr lang="en-US" altLang="en-US" smtClean="0">
                <a:latin typeface="Arial" panose="020B0604020202020204" pitchFamily="34" charset="0"/>
                <a:ea typeface="ＭＳ Ｐゴシック" panose="020B0600070205080204" pitchFamily="34" charset="-128"/>
              </a:rPr>
              <a:t>On the right side of your screen you’ll see </a:t>
            </a:r>
            <a:r>
              <a:rPr lang="en-US" altLang="en-US" b="1" smtClean="0">
                <a:latin typeface="Arial" panose="020B0604020202020204" pitchFamily="34" charset="0"/>
                <a:ea typeface="ＭＳ Ｐゴシック" panose="020B0600070205080204" pitchFamily="34" charset="-128"/>
              </a:rPr>
              <a:t>evidence-based intervention</a:t>
            </a:r>
            <a:r>
              <a:rPr lang="en-US" altLang="en-US" smtClean="0">
                <a:latin typeface="Arial" panose="020B0604020202020204" pitchFamily="34" charset="0"/>
                <a:ea typeface="ＭＳ Ｐゴシック" panose="020B0600070205080204" pitchFamily="34" charset="-128"/>
              </a:rPr>
              <a:t>. Evidence-based interventions are </a:t>
            </a:r>
            <a:r>
              <a:rPr lang="en-US" altLang="en-US" b="1" smtClean="0">
                <a:latin typeface="Arial" panose="020B0604020202020204" pitchFamily="34" charset="0"/>
                <a:ea typeface="ＭＳ Ｐゴシック" panose="020B0600070205080204" pitchFamily="34" charset="-128"/>
              </a:rPr>
              <a:t>recommended for secondary and intensive levels of prevention</a:t>
            </a:r>
            <a:r>
              <a:rPr lang="en-US" altLang="en-US" smtClean="0">
                <a:latin typeface="Arial" panose="020B0604020202020204" pitchFamily="34" charset="0"/>
                <a:ea typeface="ＭＳ Ｐゴシック" panose="020B0600070205080204" pitchFamily="34" charset="-128"/>
              </a:rPr>
              <a:t>. These materials are </a:t>
            </a:r>
            <a:r>
              <a:rPr lang="en-US" altLang="en-US" b="1" smtClean="0">
                <a:latin typeface="Arial" panose="020B0604020202020204" pitchFamily="34" charset="0"/>
                <a:ea typeface="ＭＳ Ｐゴシック" panose="020B0600070205080204" pitchFamily="34" charset="-128"/>
              </a:rPr>
              <a:t>evaluated using rigorous research design</a:t>
            </a:r>
            <a:r>
              <a:rPr lang="en-US" altLang="en-US" smtClean="0">
                <a:latin typeface="Arial" panose="020B0604020202020204" pitchFamily="34" charset="0"/>
                <a:ea typeface="ＭＳ Ｐゴシック" panose="020B0600070205080204" pitchFamily="34" charset="-128"/>
              </a:rPr>
              <a:t>, and there is </a:t>
            </a:r>
            <a:r>
              <a:rPr lang="en-US" altLang="en-US" b="1" smtClean="0">
                <a:latin typeface="Arial" panose="020B0604020202020204" pitchFamily="34" charset="0"/>
                <a:ea typeface="ＭＳ Ｐゴシック" panose="020B0600070205080204" pitchFamily="34" charset="-128"/>
              </a:rPr>
              <a:t>evidence of positive effects for students who received the intervention</a:t>
            </a:r>
            <a:r>
              <a:rPr lang="en-US" altLang="en-US" smtClean="0">
                <a:latin typeface="Arial" panose="020B0604020202020204" pitchFamily="34" charset="0"/>
                <a:ea typeface="ＭＳ Ｐゴシック" panose="020B0600070205080204" pitchFamily="34" charset="-128"/>
              </a:rPr>
              <a:t>.  This means that programs used as secondary interventions have been rigorously evaluated as a whole, and that the specific intervention program was found to have positive effects for students receiving the intervention program. </a:t>
            </a:r>
          </a:p>
          <a:p>
            <a:r>
              <a:rPr lang="en-US" altLang="en-US" smtClean="0">
                <a:latin typeface="Arial" panose="020B0604020202020204" pitchFamily="34" charset="0"/>
                <a:ea typeface="ＭＳ Ｐゴシック" panose="020B0600070205080204" pitchFamily="34" charset="-128"/>
              </a:rPr>
              <a:t>At the intensive level, evidence-based interventions are used as a platform or starting point, and then adapted based on student data to meet unique student needs.</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D8EB2AE-71AD-4A34-85BC-BD93965F337D}" type="slidenum">
              <a:rPr lang="en-US" altLang="en-US">
                <a:cs typeface="Arial" panose="020B0604020202020204" pitchFamily="34" charset="0"/>
              </a:rPr>
              <a:pPr>
                <a:spcBef>
                  <a:spcPct val="0"/>
                </a:spcBef>
              </a:pPr>
              <a:t>15</a:t>
            </a:fld>
            <a:endParaRPr lang="en-US" altLang="en-US">
              <a:cs typeface="Arial" panose="020B0604020202020204" pitchFamily="34" charset="0"/>
            </a:endParaRPr>
          </a:p>
        </p:txBody>
      </p:sp>
    </p:spTree>
    <p:extLst>
      <p:ext uri="{BB962C8B-B14F-4D97-AF65-F5344CB8AC3E}">
        <p14:creationId xmlns:p14="http://schemas.microsoft.com/office/powerpoint/2010/main" val="252793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This graphic illustrates an example of what a school’s reading instruction may look like at each tier.  As you’ll see, the </a:t>
            </a:r>
            <a:r>
              <a:rPr lang="en-US" altLang="en-US" b="1" smtClean="0">
                <a:latin typeface="Arial" panose="020B0604020202020204" pitchFamily="34" charset="0"/>
                <a:ea typeface="ＭＳ Ｐゴシック" panose="020B0600070205080204" pitchFamily="34" charset="-128"/>
              </a:rPr>
              <a:t>evidence standards </a:t>
            </a:r>
            <a:r>
              <a:rPr lang="en-US" altLang="en-US" smtClean="0">
                <a:latin typeface="Arial" panose="020B0604020202020204" pitchFamily="34" charset="0"/>
                <a:ea typeface="ＭＳ Ｐゴシック" panose="020B0600070205080204" pitchFamily="34" charset="-128"/>
              </a:rPr>
              <a:t>for the instruction vary by tier.   At the </a:t>
            </a:r>
            <a:r>
              <a:rPr lang="en-US" altLang="en-US" b="1" smtClean="0">
                <a:latin typeface="Arial" panose="020B0604020202020204" pitchFamily="34" charset="0"/>
                <a:ea typeface="ＭＳ Ｐゴシック" panose="020B0600070205080204" pitchFamily="34" charset="-128"/>
              </a:rPr>
              <a:t>primary</a:t>
            </a:r>
            <a:r>
              <a:rPr lang="en-US" altLang="en-US" smtClean="0">
                <a:latin typeface="Arial" panose="020B0604020202020204" pitchFamily="34" charset="0"/>
                <a:ea typeface="ＭＳ Ｐゴシック" panose="020B0600070205080204" pitchFamily="34" charset="-128"/>
              </a:rPr>
              <a:t> level, reading instruction consists of research-based curricula.  This means that the core curriculums are not evidence-based as a whole, but typically </a:t>
            </a:r>
            <a:r>
              <a:rPr lang="en-US" altLang="en-US" b="1" smtClean="0">
                <a:latin typeface="Arial" panose="020B0604020202020204" pitchFamily="34" charset="0"/>
                <a:ea typeface="ＭＳ Ｐゴシック" panose="020B0600070205080204" pitchFamily="34" charset="-128"/>
              </a:rPr>
              <a:t>include research-based strategies </a:t>
            </a:r>
            <a:r>
              <a:rPr lang="en-US" altLang="en-US" smtClean="0">
                <a:latin typeface="Arial" panose="020B0604020202020204" pitchFamily="34" charset="0"/>
                <a:ea typeface="ＭＳ Ｐゴシック" panose="020B0600070205080204" pitchFamily="34" charset="-128"/>
              </a:rPr>
              <a:t>and practices such as explicit instruction or </a:t>
            </a:r>
            <a:r>
              <a:rPr lang="en-US" altLang="en-US" b="1" smtClean="0">
                <a:latin typeface="Arial" panose="020B0604020202020204" pitchFamily="34" charset="0"/>
                <a:ea typeface="ＭＳ Ｐゴシック" panose="020B0600070205080204" pitchFamily="34" charset="-128"/>
              </a:rPr>
              <a:t>partner reading</a:t>
            </a:r>
            <a:r>
              <a:rPr lang="en-US" altLang="en-US" smtClean="0">
                <a:latin typeface="Arial" panose="020B0604020202020204" pitchFamily="34" charset="0"/>
                <a:ea typeface="ＭＳ Ｐゴシック" panose="020B0600070205080204" pitchFamily="34" charset="-128"/>
              </a:rPr>
              <a:t>.  </a:t>
            </a:r>
          </a:p>
          <a:p>
            <a:r>
              <a:rPr lang="en-US" altLang="en-US" smtClean="0">
                <a:latin typeface="Arial" panose="020B0604020202020204" pitchFamily="34" charset="0"/>
                <a:ea typeface="ＭＳ Ｐゴシック" panose="020B0600070205080204" pitchFamily="34" charset="-128"/>
              </a:rPr>
              <a:t>At the </a:t>
            </a:r>
            <a:r>
              <a:rPr lang="en-US" altLang="en-US" b="1" smtClean="0">
                <a:latin typeface="Arial" panose="020B0604020202020204" pitchFamily="34" charset="0"/>
                <a:ea typeface="ＭＳ Ｐゴシック" panose="020B0600070205080204" pitchFamily="34" charset="-128"/>
              </a:rPr>
              <a:t>secondary</a:t>
            </a:r>
            <a:r>
              <a:rPr lang="en-US" altLang="en-US" smtClean="0">
                <a:latin typeface="Arial" panose="020B0604020202020204" pitchFamily="34" charset="0"/>
                <a:ea typeface="ＭＳ Ｐゴシック" panose="020B0600070205080204" pitchFamily="34" charset="-128"/>
              </a:rPr>
              <a:t> level, interventions should be </a:t>
            </a:r>
            <a:r>
              <a:rPr lang="en-US" altLang="en-US" b="1" smtClean="0">
                <a:latin typeface="Arial" panose="020B0604020202020204" pitchFamily="34" charset="0"/>
                <a:ea typeface="ＭＳ Ｐゴシック" panose="020B0600070205080204" pitchFamily="34" charset="-128"/>
              </a:rPr>
              <a:t>evidence-based interventions</a:t>
            </a:r>
            <a:r>
              <a:rPr lang="en-US" altLang="en-US" smtClean="0">
                <a:latin typeface="Arial" panose="020B0604020202020204" pitchFamily="34" charset="0"/>
                <a:ea typeface="ＭＳ Ｐゴシック" panose="020B0600070205080204" pitchFamily="34" charset="-128"/>
              </a:rPr>
              <a:t>, researched as a whole for their effect on student learning outcomes.  </a:t>
            </a:r>
          </a:p>
          <a:p>
            <a:r>
              <a:rPr lang="en-US" altLang="en-US" smtClean="0">
                <a:latin typeface="Arial" panose="020B0604020202020204" pitchFamily="34" charset="0"/>
                <a:ea typeface="ＭＳ Ｐゴシック" panose="020B0600070205080204" pitchFamily="34" charset="-128"/>
              </a:rPr>
              <a:t>Finally, at the intensive level, a school should use an </a:t>
            </a:r>
            <a:r>
              <a:rPr lang="en-US" altLang="en-US" b="1" smtClean="0">
                <a:latin typeface="Arial" panose="020B0604020202020204" pitchFamily="34" charset="0"/>
                <a:ea typeface="ＭＳ Ｐゴシック" panose="020B0600070205080204" pitchFamily="34" charset="-128"/>
              </a:rPr>
              <a:t>adapted evidence-based intervention</a:t>
            </a:r>
            <a:r>
              <a:rPr lang="en-US" altLang="en-US" smtClean="0">
                <a:latin typeface="Arial" panose="020B0604020202020204" pitchFamily="34" charset="0"/>
                <a:ea typeface="ＭＳ Ｐゴシック" panose="020B0600070205080204" pitchFamily="34" charset="-128"/>
              </a:rPr>
              <a:t>.   Adaptations should be based on data to meet the unique needs of that student.  Perhaps this means that a student is receiving a secondary intervention but with a greater frequency or with qualitative adaptations in the way instruction is delivered.</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4213006-9846-4F06-9C1A-8FB3F9BB08F8}" type="slidenum">
              <a:rPr lang="en-US" altLang="en-US">
                <a:cs typeface="Arial" panose="020B0604020202020204" pitchFamily="34" charset="0"/>
              </a:rPr>
              <a:pPr>
                <a:spcBef>
                  <a:spcPct val="0"/>
                </a:spcBef>
              </a:pPr>
              <a:t>16</a:t>
            </a:fld>
            <a:endParaRPr lang="en-US" altLang="en-US">
              <a:cs typeface="Arial" panose="020B0604020202020204" pitchFamily="34" charset="0"/>
            </a:endParaRPr>
          </a:p>
        </p:txBody>
      </p:sp>
    </p:spTree>
    <p:extLst>
      <p:ext uri="{BB962C8B-B14F-4D97-AF65-F5344CB8AC3E}">
        <p14:creationId xmlns:p14="http://schemas.microsoft.com/office/powerpoint/2010/main" val="989851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xfrm>
            <a:off x="619125" y="4408488"/>
            <a:ext cx="5753100" cy="45529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ＭＳ Ｐゴシック" pitchFamily="34" charset="-128"/>
              </a:rPr>
              <a:t>In order to ensure that a secondary intervention program is evidence-based, teams should convene to review the existing research on that particular program.</a:t>
            </a:r>
          </a:p>
          <a:p>
            <a:pPr>
              <a:defRPr/>
            </a:pPr>
            <a:endParaRPr lang="en-US" dirty="0" smtClean="0">
              <a:ea typeface="ＭＳ Ｐゴシック" pitchFamily="34" charset="-128"/>
            </a:endParaRPr>
          </a:p>
          <a:p>
            <a:pPr>
              <a:defRPr/>
            </a:pPr>
            <a:r>
              <a:rPr lang="en-US" dirty="0" smtClean="0">
                <a:ea typeface="ＭＳ Ｐゴシック" pitchFamily="34" charset="-128"/>
              </a:rPr>
              <a:t>You can focus your efforts by looking at these areas when examining the evidence base:</a:t>
            </a:r>
          </a:p>
          <a:p>
            <a:pPr marL="182880" indent="-182880">
              <a:buFontTx/>
              <a:buChar char="•"/>
              <a:defRPr/>
            </a:pPr>
            <a:r>
              <a:rPr lang="en-US" dirty="0" smtClean="0">
                <a:ea typeface="ＭＳ Ｐゴシック" pitchFamily="34" charset="-128"/>
              </a:rPr>
              <a:t>First, consider the </a:t>
            </a:r>
            <a:r>
              <a:rPr lang="en-US" b="1" dirty="0" smtClean="0">
                <a:ea typeface="ＭＳ Ｐゴシック" pitchFamily="34" charset="-128"/>
              </a:rPr>
              <a:t>type</a:t>
            </a:r>
            <a:r>
              <a:rPr lang="en-US" dirty="0" smtClean="0">
                <a:ea typeface="ＭＳ Ｐゴシック" pitchFamily="34" charset="-128"/>
              </a:rPr>
              <a:t> of information and </a:t>
            </a:r>
            <a:r>
              <a:rPr lang="en-US" b="1" dirty="0" smtClean="0">
                <a:ea typeface="ＭＳ Ｐゴシック" pitchFamily="34" charset="-128"/>
              </a:rPr>
              <a:t>source</a:t>
            </a:r>
            <a:r>
              <a:rPr lang="en-US" dirty="0" smtClean="0">
                <a:ea typeface="ＭＳ Ｐゴシック" pitchFamily="34" charset="-128"/>
              </a:rPr>
              <a:t> from which you are gathering this information.  Is the information coming from the intervention vendor or a reputable website? Also ask yourself, what type of evidence is available? Did the study involve experimental design, where the intervention group was compared to an equivalent control group? </a:t>
            </a:r>
          </a:p>
          <a:p>
            <a:pPr marL="182880" indent="-182880">
              <a:buFontTx/>
              <a:buChar char="•"/>
              <a:defRPr/>
            </a:pPr>
            <a:r>
              <a:rPr lang="en-US" dirty="0" smtClean="0">
                <a:ea typeface="ＭＳ Ｐゴシック" pitchFamily="34" charset="-128"/>
              </a:rPr>
              <a:t>Next, consider the </a:t>
            </a:r>
            <a:r>
              <a:rPr lang="en-US" b="1" dirty="0" smtClean="0">
                <a:ea typeface="ＭＳ Ｐゴシック" pitchFamily="34" charset="-128"/>
              </a:rPr>
              <a:t>population</a:t>
            </a:r>
            <a:r>
              <a:rPr lang="en-US" dirty="0" smtClean="0">
                <a:ea typeface="ＭＳ Ｐゴシック" pitchFamily="34" charset="-128"/>
              </a:rPr>
              <a:t>. For which populations has the program been researched and found effective? Is the sample described?  Is the population similar to or representative of your student population? Are there different effects for different population groups? </a:t>
            </a:r>
          </a:p>
          <a:p>
            <a:pPr marL="182880" indent="-182880">
              <a:buFontTx/>
              <a:buChar char="•"/>
              <a:defRPr/>
            </a:pPr>
            <a:r>
              <a:rPr lang="en-US" dirty="0" smtClean="0">
                <a:ea typeface="ＭＳ Ｐゴシック" pitchFamily="34" charset="-128"/>
              </a:rPr>
              <a:t>It is important to consider whether or not the </a:t>
            </a:r>
            <a:r>
              <a:rPr lang="en-US" b="1" dirty="0" smtClean="0">
                <a:ea typeface="ＭＳ Ｐゴシック" pitchFamily="34" charset="-128"/>
              </a:rPr>
              <a:t>desired outcomes</a:t>
            </a:r>
            <a:r>
              <a:rPr lang="en-US" dirty="0" smtClean="0">
                <a:ea typeface="ＭＳ Ｐゴシック" pitchFamily="34" charset="-128"/>
              </a:rPr>
              <a:t> assessed in a study are relevant to the outcomes you hope to achieve with an intervention. </a:t>
            </a:r>
          </a:p>
          <a:p>
            <a:pPr marL="182880" indent="-182880">
              <a:buFontTx/>
              <a:buChar char="•"/>
              <a:defRPr/>
            </a:pPr>
            <a:r>
              <a:rPr lang="en-US" dirty="0" smtClean="0">
                <a:ea typeface="ＭＳ Ｐゴシック" pitchFamily="34" charset="-128"/>
              </a:rPr>
              <a:t>Finally, consider the </a:t>
            </a:r>
            <a:r>
              <a:rPr lang="en-US" b="1" dirty="0" smtClean="0">
                <a:ea typeface="ＭＳ Ｐゴシック" pitchFamily="34" charset="-128"/>
              </a:rPr>
              <a:t>effects.  </a:t>
            </a:r>
            <a:r>
              <a:rPr lang="en-US" dirty="0" smtClean="0">
                <a:ea typeface="ＭＳ Ｐゴシック" pitchFamily="34" charset="-128"/>
              </a:rPr>
              <a:t>Were the effects of the study large enough to be meaningful?  Consider established guidelines for effect sizes when reviewing evidence on effectiveness. Sites including NCII</a:t>
            </a:r>
            <a:r>
              <a:rPr lang="en-US" altLang="en-US" dirty="0" smtClean="0">
                <a:ea typeface="ＭＳ Ｐゴシック" pitchFamily="34" charset="-128"/>
              </a:rPr>
              <a:t>’</a:t>
            </a:r>
            <a:r>
              <a:rPr lang="en-US" dirty="0" smtClean="0">
                <a:ea typeface="ＭＳ Ｐゴシック" pitchFamily="34" charset="-128"/>
              </a:rPr>
              <a:t>s Interventions Tools Chart, the What Works Clearinghouse, and the Best Evidence Encyclopedia all offer guidance when interpreting effect sizes. </a:t>
            </a:r>
          </a:p>
          <a:p>
            <a:pPr>
              <a:buFontTx/>
              <a:buChar char="•"/>
              <a:defRPr/>
            </a:pPr>
            <a:endParaRPr lang="en-US" dirty="0" smtClean="0">
              <a:ea typeface="ＭＳ Ｐゴシック" pitchFamily="34"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9093BD6-A1DF-4239-9C9A-3E2E5B6F4276}" type="slidenum">
              <a:rPr lang="en-US" altLang="en-US">
                <a:cs typeface="Arial" panose="020B0604020202020204" pitchFamily="34" charset="0"/>
              </a:rPr>
              <a:pPr>
                <a:spcBef>
                  <a:spcPct val="0"/>
                </a:spcBef>
              </a:pPr>
              <a:t>17</a:t>
            </a:fld>
            <a:endParaRPr lang="en-US" altLang="en-US">
              <a:cs typeface="Arial" panose="020B0604020202020204" pitchFamily="34" charset="0"/>
            </a:endParaRPr>
          </a:p>
        </p:txBody>
      </p:sp>
    </p:spTree>
    <p:extLst>
      <p:ext uri="{BB962C8B-B14F-4D97-AF65-F5344CB8AC3E}">
        <p14:creationId xmlns:p14="http://schemas.microsoft.com/office/powerpoint/2010/main" val="1554199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If your district does not currently have a menu of interventions in each content area, NCII recommends gathering a team to compile a district intervention menu.  The menu displayed above was created by Richland School District in Washington State, and provides an example of what a district intervention menu may look like. The school’s website can be found at the link at the top of the slide.</a:t>
            </a:r>
          </a:p>
          <a:p>
            <a:endParaRPr lang="en-US" altLang="en-US" smtClean="0">
              <a:latin typeface="Arial" panose="020B0604020202020204" pitchFamily="34" charset="0"/>
              <a:ea typeface="ＭＳ Ｐゴシック" panose="020B0600070205080204" pitchFamily="34" charset="-128"/>
            </a:endParaRPr>
          </a:p>
          <a:p>
            <a:r>
              <a:rPr lang="en-US" altLang="en-US" i="1" smtClean="0">
                <a:latin typeface="Arial" panose="020B0604020202020204" pitchFamily="34" charset="0"/>
                <a:ea typeface="ＭＳ Ｐゴシック" panose="020B0600070205080204" pitchFamily="34" charset="-128"/>
              </a:rPr>
              <a:t>Note: The district’s literacy and mathematics intervention matrices are located on the school website at this link: http://www.rsd.edu/teach-learn/response-to-intervention.html </a:t>
            </a:r>
          </a:p>
          <a:p>
            <a:endParaRPr lang="en-US" altLang="en-US" smtClean="0">
              <a:latin typeface="Arial" panose="020B0604020202020204" pitchFamily="34" charset="0"/>
              <a:ea typeface="ＭＳ Ｐゴシック" panose="020B0600070205080204" pitchFamily="34" charset="-128"/>
            </a:endParaRPr>
          </a:p>
          <a:p>
            <a:r>
              <a:rPr lang="en-US" altLang="en-US" i="1" smtClean="0">
                <a:latin typeface="Arial" panose="020B0604020202020204" pitchFamily="34" charset="0"/>
                <a:ea typeface="ＭＳ Ｐゴシック" panose="020B0600070205080204" pitchFamily="34" charset="-128"/>
              </a:rPr>
              <a:t>Take time to discuss with participants whether or not their district currently has a menu of interventions available, as well as the potential benefits of having a district-wide intervention menu.</a:t>
            </a:r>
            <a:endParaRPr lang="en-US" altLang="en-US" smtClean="0">
              <a:latin typeface="Arial" panose="020B0604020202020204" pitchFamily="34" charset="0"/>
              <a:ea typeface="ＭＳ Ｐゴシック" panose="020B0600070205080204" pitchFamily="34"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75E3C84-BEE0-4964-AE15-3F9769556F00}" type="slidenum">
              <a:rPr lang="en-US" altLang="en-US">
                <a:cs typeface="Arial" panose="020B0604020202020204" pitchFamily="34" charset="0"/>
              </a:rPr>
              <a:pPr>
                <a:spcBef>
                  <a:spcPct val="0"/>
                </a:spcBef>
              </a:pPr>
              <a:t>18</a:t>
            </a:fld>
            <a:endParaRPr lang="en-US" altLang="en-US">
              <a:cs typeface="Arial" panose="020B0604020202020204" pitchFamily="34" charset="0"/>
            </a:endParaRPr>
          </a:p>
        </p:txBody>
      </p:sp>
    </p:spTree>
    <p:extLst>
      <p:ext uri="{BB962C8B-B14F-4D97-AF65-F5344CB8AC3E}">
        <p14:creationId xmlns:p14="http://schemas.microsoft.com/office/powerpoint/2010/main" val="253963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This optional activity, available as a downloadable handout, provides teams with an opportunity to practice identifying an appropriate evidence-based intervention for a student’s unique needs.  Based on the number of interventions reviewed, teams should allot 30 to 60 minutes to complete the activity. </a:t>
            </a:r>
          </a:p>
          <a:p>
            <a:endParaRPr lang="en-US" altLang="en-US" smtClean="0">
              <a:latin typeface="Arial" panose="020B0604020202020204" pitchFamily="34" charset="0"/>
              <a:ea typeface="ＭＳ Ｐゴシック" panose="020B0600070205080204" pitchFamily="34" charset="-128"/>
            </a:endParaRPr>
          </a:p>
          <a:p>
            <a:r>
              <a:rPr lang="en-US" altLang="en-US" i="1" smtClean="0">
                <a:latin typeface="Arial" panose="020B0604020202020204" pitchFamily="34" charset="0"/>
                <a:ea typeface="ＭＳ Ｐゴシック" panose="020B0600070205080204" pitchFamily="34" charset="-128"/>
              </a:rPr>
              <a:t>Note: Make sure the “Selecting Evidence-based Interventions” activity handout is available to participants. Participants will need access to the internet in order to complete this activity.</a:t>
            </a:r>
          </a:p>
          <a:p>
            <a:endParaRPr lang="en-US" altLang="en-US" i="1" smtClean="0">
              <a:latin typeface="Arial" panose="020B0604020202020204" pitchFamily="34" charset="0"/>
              <a:ea typeface="ＭＳ Ｐゴシック" panose="020B0600070205080204" pitchFamily="34"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447E47A-0637-40AC-9A1F-F4C8E0B88D0C}" type="slidenum">
              <a:rPr lang="en-US" altLang="en-US">
                <a:cs typeface="Arial" panose="020B0604020202020204" pitchFamily="34" charset="0"/>
              </a:rPr>
              <a:pPr>
                <a:spcBef>
                  <a:spcPct val="0"/>
                </a:spcBef>
              </a:pPr>
              <a:t>19</a:t>
            </a:fld>
            <a:endParaRPr lang="en-US" altLang="en-US">
              <a:cs typeface="Arial" panose="020B0604020202020204" pitchFamily="34" charset="0"/>
            </a:endParaRPr>
          </a:p>
        </p:txBody>
      </p:sp>
    </p:spTree>
    <p:extLst>
      <p:ext uri="{BB962C8B-B14F-4D97-AF65-F5344CB8AC3E}">
        <p14:creationId xmlns:p14="http://schemas.microsoft.com/office/powerpoint/2010/main" val="215416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Today we’ll begin with a brief introduction, and then discuss the purpose and rationale for secondary interventions within a tiered system of support, such as RTI or PBIS.  We’ll discuss elements that should be in place for secondary interventions to function effectively, including the evidence base and implementation fidelity.  We’ll include some suggestions and a sample activity for teams to practice identifying an appropriate secondary intervention for a specific student.</a:t>
            </a:r>
          </a:p>
          <a:p>
            <a:pPr eaLnBrk="1" hangingPunct="1"/>
            <a:endParaRPr lang="en-US" altLang="en-US" smtClean="0">
              <a:solidFill>
                <a:srgbClr val="3B5978"/>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smtClean="0">
                <a:latin typeface="Arial" panose="020B0604020202020204" pitchFamily="34" charset="0"/>
                <a:ea typeface="ＭＳ Ｐゴシック" panose="020B0600070205080204" pitchFamily="34" charset="-128"/>
              </a:rPr>
              <a:t>Lastly, we’ll discuss the ways in which secondary interventions set the groundwork for intensive interventions, through the data-based individualization process.  We’ll end with some considerations for what to do when secondary interventions are insufficient for meeting student needs.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3749640-C624-400B-881F-93521664BABB}" type="slidenum">
              <a:rPr lang="en-US" altLang="en-US">
                <a:cs typeface="Arial" panose="020B0604020202020204" pitchFamily="34" charset="0"/>
              </a:rPr>
              <a:pPr>
                <a:spcBef>
                  <a:spcPct val="0"/>
                </a:spcBef>
              </a:pPr>
              <a:t>2</a:t>
            </a:fld>
            <a:endParaRPr lang="en-US" altLang="en-US">
              <a:cs typeface="Arial" panose="020B0604020202020204" pitchFamily="34" charset="0"/>
            </a:endParaRPr>
          </a:p>
        </p:txBody>
      </p:sp>
    </p:spTree>
    <p:extLst>
      <p:ext uri="{BB962C8B-B14F-4D97-AF65-F5344CB8AC3E}">
        <p14:creationId xmlns:p14="http://schemas.microsoft.com/office/powerpoint/2010/main" val="1489590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Perhaps in your school or district, pre-packaged evidence-based intervention programs aren’t available.</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NCII recommends that schools use evidence-based intervention programs </a:t>
            </a:r>
            <a:r>
              <a:rPr lang="en-US" altLang="en-US" b="1" smtClean="0">
                <a:latin typeface="Arial" panose="020B0604020202020204" pitchFamily="34" charset="0"/>
                <a:ea typeface="ＭＳ Ｐゴシック" panose="020B0600070205080204" pitchFamily="34" charset="-128"/>
              </a:rPr>
              <a:t>when available, and consider augmenting current offerings if feasible</a:t>
            </a:r>
            <a:r>
              <a:rPr lang="en-US" altLang="en-US" smtClean="0">
                <a:latin typeface="Arial" panose="020B0604020202020204" pitchFamily="34" charset="0"/>
                <a:ea typeface="ＭＳ Ｐゴシック" panose="020B0600070205080204" pitchFamily="34" charset="-128"/>
              </a:rPr>
              <a:t>.  If evidence-based interventions aren’t available, consider using </a:t>
            </a:r>
            <a:r>
              <a:rPr lang="en-US" altLang="en-US" b="1" smtClean="0">
                <a:latin typeface="Arial" panose="020B0604020202020204" pitchFamily="34" charset="0"/>
                <a:ea typeface="ＭＳ Ｐゴシック" panose="020B0600070205080204" pitchFamily="34" charset="-128"/>
              </a:rPr>
              <a:t>remediation materials that came with your core program materials, expert recommendations</a:t>
            </a:r>
            <a:r>
              <a:rPr lang="en-US" altLang="en-US" smtClean="0">
                <a:latin typeface="Arial" panose="020B0604020202020204" pitchFamily="34" charset="0"/>
                <a:ea typeface="ＭＳ Ｐゴシック" panose="020B0600070205080204" pitchFamily="34" charset="-128"/>
              </a:rPr>
              <a:t>, or </a:t>
            </a:r>
            <a:r>
              <a:rPr lang="en-US" altLang="en-US" b="1" smtClean="0">
                <a:latin typeface="Arial" panose="020B0604020202020204" pitchFamily="34" charset="0"/>
                <a:ea typeface="ＭＳ Ｐゴシック" panose="020B0600070205080204" pitchFamily="34" charset="-128"/>
              </a:rPr>
              <a:t>standards-aligned materials</a:t>
            </a:r>
            <a:r>
              <a:rPr lang="en-US" altLang="en-US" smtClean="0">
                <a:latin typeface="Arial" panose="020B0604020202020204" pitchFamily="34" charset="0"/>
                <a:ea typeface="ＭＳ Ｐゴシック" panose="020B0600070205080204" pitchFamily="34" charset="-128"/>
              </a:rPr>
              <a:t>.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Most importantly, always </a:t>
            </a:r>
            <a:r>
              <a:rPr lang="en-US" altLang="en-US" b="1" smtClean="0">
                <a:latin typeface="Arial" panose="020B0604020202020204" pitchFamily="34" charset="0"/>
                <a:ea typeface="ＭＳ Ｐゴシック" panose="020B0600070205080204" pitchFamily="34" charset="-128"/>
              </a:rPr>
              <a:t>collect data to determine whether most students are profiting</a:t>
            </a:r>
            <a:r>
              <a:rPr lang="en-US" altLang="en-US" smtClean="0">
                <a:latin typeface="Arial" panose="020B0604020202020204" pitchFamily="34" charset="0"/>
                <a:ea typeface="ＭＳ Ｐゴシック" panose="020B0600070205080204" pitchFamily="34" charset="-128"/>
              </a:rPr>
              <a:t> from the instruction you’re providing.  If the data reveal that most students are not profiting from your instruction, you will need to refine your instruction until you find that most students are profiting.</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E2C1E75-DFA5-4F6B-8049-0E1461491770}" type="slidenum">
              <a:rPr lang="en-US" altLang="en-US">
                <a:cs typeface="Arial" panose="020B0604020202020204" pitchFamily="34" charset="0"/>
              </a:rPr>
              <a:pPr>
                <a:spcBef>
                  <a:spcPct val="0"/>
                </a:spcBef>
              </a:pPr>
              <a:t>20</a:t>
            </a:fld>
            <a:endParaRPr lang="en-US" altLang="en-US">
              <a:cs typeface="Arial" panose="020B0604020202020204" pitchFamily="34" charset="0"/>
            </a:endParaRPr>
          </a:p>
        </p:txBody>
      </p:sp>
    </p:spTree>
    <p:extLst>
      <p:ext uri="{BB962C8B-B14F-4D97-AF65-F5344CB8AC3E}">
        <p14:creationId xmlns:p14="http://schemas.microsoft.com/office/powerpoint/2010/main" val="4111732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Now let’s discuss what it means to deliver secondary interventions with </a:t>
            </a:r>
            <a:r>
              <a:rPr lang="en-US" altLang="en-US" b="1" smtClean="0">
                <a:latin typeface="Arial" panose="020B0604020202020204" pitchFamily="34" charset="0"/>
                <a:ea typeface="ＭＳ Ｐゴシック" panose="020B0600070205080204" pitchFamily="34" charset="-128"/>
              </a:rPr>
              <a:t>fidelity</a:t>
            </a:r>
            <a:r>
              <a:rPr lang="en-US" altLang="en-US" smtClean="0">
                <a:latin typeface="Arial" panose="020B0604020202020204" pitchFamily="34" charset="0"/>
                <a:ea typeface="ＭＳ Ｐゴシック" panose="020B0600070205080204" pitchFamily="34" charset="-128"/>
              </a:rPr>
              <a:t>.</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30FFD28-A7F8-470A-AA96-9B46B72B6F45}" type="slidenum">
              <a:rPr lang="en-US" altLang="en-US">
                <a:cs typeface="Arial" panose="020B0604020202020204" pitchFamily="34" charset="0"/>
              </a:rPr>
              <a:pPr>
                <a:spcBef>
                  <a:spcPct val="0"/>
                </a:spcBef>
              </a:pPr>
              <a:t>21</a:t>
            </a:fld>
            <a:endParaRPr lang="en-US" altLang="en-US">
              <a:cs typeface="Arial" panose="020B0604020202020204" pitchFamily="34" charset="0"/>
            </a:endParaRPr>
          </a:p>
        </p:txBody>
      </p:sp>
    </p:spTree>
    <p:extLst>
      <p:ext uri="{BB962C8B-B14F-4D97-AF65-F5344CB8AC3E}">
        <p14:creationId xmlns:p14="http://schemas.microsoft.com/office/powerpoint/2010/main" val="1212483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cs typeface="Arial" panose="020B0604020202020204" pitchFamily="34" charset="0"/>
              </a:rPr>
              <a:t>Fidelity refers to how closely prescribed procedures are followed, and in the context of schools,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the degree to which teachers implement programs the way they were intended by the program developers</a:t>
            </a:r>
            <a:r>
              <a:rPr lang="en-US" altLang="en-US" smtClean="0">
                <a:latin typeface="Arial" panose="020B0604020202020204" pitchFamily="34" charset="0"/>
                <a:ea typeface="ＭＳ Ｐゴシック" panose="020B0600070205080204" pitchFamily="34" charset="-128"/>
                <a:cs typeface="Arial" panose="020B0604020202020204" pitchFamily="34" charset="0"/>
              </a:rPr>
              <a:t>.  It also relates to the quality of the implementation. </a:t>
            </a:r>
          </a:p>
          <a:p>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smtClean="0">
                <a:latin typeface="Arial" panose="020B0604020202020204" pitchFamily="34" charset="0"/>
                <a:ea typeface="ＭＳ Ｐゴシック" panose="020B0600070205080204" pitchFamily="34" charset="-128"/>
                <a:cs typeface="Arial" panose="020B0604020202020204" pitchFamily="34" charset="0"/>
              </a:rPr>
              <a:t>This means that teachers are implementing the intervention with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consistency and accuracy, </a:t>
            </a:r>
            <a:r>
              <a:rPr lang="en-US" altLang="en-US" smtClean="0">
                <a:latin typeface="Arial" panose="020B0604020202020204" pitchFamily="34" charset="0"/>
                <a:ea typeface="ＭＳ Ｐゴシック" panose="020B0600070205080204" pitchFamily="34" charset="-128"/>
                <a:cs typeface="Arial" panose="020B0604020202020204" pitchFamily="34" charset="0"/>
              </a:rPr>
              <a:t>and are adhering to the instructional plan with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integrity</a:t>
            </a:r>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i="1" smtClean="0">
                <a:latin typeface="Arial" panose="020B0604020202020204" pitchFamily="34" charset="0"/>
                <a:ea typeface="ＭＳ Ｐゴシック" panose="020B0600070205080204" pitchFamily="34" charset="-128"/>
                <a:cs typeface="Arial" panose="020B0604020202020204" pitchFamily="34" charset="0"/>
              </a:rPr>
              <a:t>Note: Throughout discussions of fidelity it is important to ensure that teachers believe that they work in an open, non-threatening environment that values their skills and expertise and where they can learn from their colleagues. With a system of open communication and productive feedback, fidelity checks of classroom techniques and the essential components of multi-tiered systems of support can be a useful and supportive way for teachers to collaborate and become a stronger teaching network. This may be a useful discussion point for some groups.</a:t>
            </a:r>
          </a:p>
          <a:p>
            <a:r>
              <a:rPr lang="en-US" altLang="en-US" b="1" smtClean="0">
                <a:latin typeface="Arial" panose="020B0604020202020204" pitchFamily="34" charset="0"/>
                <a:ea typeface="ＭＳ Ｐゴシック" panose="020B0600070205080204" pitchFamily="34" charset="-128"/>
                <a:cs typeface="Arial" panose="020B0604020202020204" pitchFamily="34" charset="0"/>
              </a:rPr>
              <a:t> </a:t>
            </a: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smtClean="0">
                <a:latin typeface="Calibri" panose="020F0502020204030204" pitchFamily="34" charset="0"/>
                <a:ea typeface="ＭＳ Ｐゴシック" panose="020B0600070205080204" pitchFamily="34" charset="-128"/>
              </a:rPr>
              <a:t> </a:t>
            </a:r>
          </a:p>
          <a:p>
            <a:endParaRPr lang="en-US" altLang="en-US" smtClean="0">
              <a:latin typeface="Arial" panose="020B0604020202020204" pitchFamily="34" charset="0"/>
              <a:ea typeface="ＭＳ Ｐゴシック" panose="020B0600070205080204" pitchFamily="34"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9BE7356-C781-4B2F-923B-7A59886A1524}" type="slidenum">
              <a:rPr lang="en-US" altLang="en-US">
                <a:cs typeface="Arial" panose="020B0604020202020204" pitchFamily="34" charset="0"/>
              </a:rPr>
              <a:pPr>
                <a:spcBef>
                  <a:spcPct val="0"/>
                </a:spcBef>
              </a:pPr>
              <a:t>22</a:t>
            </a:fld>
            <a:endParaRPr lang="en-US" altLang="en-US">
              <a:cs typeface="Arial" panose="020B0604020202020204" pitchFamily="34" charset="0"/>
            </a:endParaRPr>
          </a:p>
        </p:txBody>
      </p:sp>
    </p:spTree>
    <p:extLst>
      <p:ext uri="{BB962C8B-B14F-4D97-AF65-F5344CB8AC3E}">
        <p14:creationId xmlns:p14="http://schemas.microsoft.com/office/powerpoint/2010/main" val="173686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ea typeface="ＭＳ Ｐゴシック" panose="020B0600070205080204" pitchFamily="34" charset="-128"/>
                <a:cs typeface="Arial" panose="020B0604020202020204" pitchFamily="34" charset="0"/>
              </a:rPr>
              <a:t>Why is fidelity important?  </a:t>
            </a:r>
            <a:r>
              <a:rPr lang="en-US" altLang="en-US" smtClean="0">
                <a:latin typeface="Arial" panose="020B0604020202020204" pitchFamily="34" charset="0"/>
                <a:ea typeface="ＭＳ Ｐゴシック" panose="020B0600070205080204" pitchFamily="34" charset="-128"/>
                <a:cs typeface="Arial" panose="020B0604020202020204" pitchFamily="34" charset="0"/>
              </a:rPr>
              <a:t>If teachers aren't consistent and accurate in delivering secondary interventions, they aren’t able to confidently explain a student's lack of response to an intervention.  Did the student make insufficient progress because they require more intensive intervention?  Or, did the student make insufficient progress because the secondary intervention wasn’t delivered with fidelity? Without practicing consistency and integrity in intervention delivery,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we can't link, </a:t>
            </a:r>
            <a:r>
              <a:rPr lang="en-US" altLang="en-US" smtClean="0">
                <a:latin typeface="Arial" panose="020B0604020202020204" pitchFamily="34" charset="0"/>
                <a:ea typeface="ＭＳ Ｐゴシック" panose="020B0600070205080204" pitchFamily="34" charset="-128"/>
                <a:cs typeface="Arial" panose="020B0604020202020204" pitchFamily="34" charset="0"/>
              </a:rPr>
              <a:t>or attribute,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student outcomes to the instruction </a:t>
            </a:r>
            <a:r>
              <a:rPr lang="en-US" altLang="en-US" smtClean="0">
                <a:latin typeface="Arial" panose="020B0604020202020204" pitchFamily="34" charset="0"/>
                <a:ea typeface="ＭＳ Ｐゴシック" panose="020B0600070205080204" pitchFamily="34" charset="-128"/>
                <a:cs typeface="Arial" panose="020B0604020202020204" pitchFamily="34" charset="0"/>
              </a:rPr>
              <a:t>provided.</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mtClean="0">
                <a:latin typeface="Arial" panose="020B0604020202020204" pitchFamily="34" charset="0"/>
                <a:ea typeface="ＭＳ Ｐゴシック" panose="020B0600070205080204" pitchFamily="34" charset="-128"/>
                <a:cs typeface="Arial" panose="020B0604020202020204" pitchFamily="34" charset="0"/>
              </a:rPr>
              <a:t>Fidelity allows us to evaluate the effectiveness of the secondary intervention and tells us when a student may require a more intensive level of intervention.</a:t>
            </a:r>
          </a:p>
          <a:p>
            <a:r>
              <a:rPr lang="en-US" altLang="en-US" smtClean="0">
                <a:latin typeface="Arial" panose="020B0604020202020204" pitchFamily="34" charset="0"/>
                <a:ea typeface="ＭＳ Ｐゴシック" panose="020B0600070205080204" pitchFamily="34" charset="-128"/>
                <a:cs typeface="Arial" panose="020B0604020202020204" pitchFamily="34" charset="0"/>
              </a:rPr>
              <a:t> </a:t>
            </a:r>
          </a:p>
          <a:p>
            <a:pPr eaLnBrk="1" hangingPunct="1">
              <a:spcBef>
                <a:spcPct val="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Furthermore, Pierangelo and Giuliani  (2008) concluded that positive student outcomes are particularly dependent on aspects of fidelity within the framework of a tiered support system.  One of these aspects is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fidelity of implementation at the classroom </a:t>
            </a:r>
            <a:r>
              <a:rPr lang="en-US" altLang="en-US" smtClean="0">
                <a:latin typeface="Arial" panose="020B0604020202020204" pitchFamily="34" charset="0"/>
                <a:ea typeface="ＭＳ Ｐゴシック" panose="020B0600070205080204" pitchFamily="34" charset="-128"/>
                <a:cs typeface="Arial" panose="020B0604020202020204" pitchFamily="34" charset="0"/>
              </a:rPr>
              <a:t>or </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teacher level.</a:t>
            </a: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smtClean="0">
              <a:latin typeface="Calibri" panose="020F0502020204030204" pitchFamily="34" charset="0"/>
              <a:ea typeface="ＭＳ Ｐゴシック" panose="020B0600070205080204" pitchFamily="34"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05C15E5-5D0C-41AF-8FF0-1241A329E5A4}" type="slidenum">
              <a:rPr lang="en-US" altLang="en-US">
                <a:cs typeface="Arial" panose="020B0604020202020204" pitchFamily="34" charset="0"/>
              </a:rPr>
              <a:pPr>
                <a:spcBef>
                  <a:spcPct val="0"/>
                </a:spcBef>
              </a:pPr>
              <a:t>23</a:t>
            </a:fld>
            <a:endParaRPr lang="en-US" altLang="en-US">
              <a:cs typeface="Arial" panose="020B0604020202020204" pitchFamily="34" charset="0"/>
            </a:endParaRPr>
          </a:p>
        </p:txBody>
      </p:sp>
    </p:spTree>
    <p:extLst>
      <p:ext uri="{BB962C8B-B14F-4D97-AF65-F5344CB8AC3E}">
        <p14:creationId xmlns:p14="http://schemas.microsoft.com/office/powerpoint/2010/main" val="879607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xfrm>
            <a:off x="969963" y="4421188"/>
            <a:ext cx="5486400"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5138" eaLnBrk="1" hangingPunct="1">
              <a:lnSpc>
                <a:spcPct val="80000"/>
              </a:lnSpc>
              <a:spcBef>
                <a:spcPct val="0"/>
              </a:spcBef>
            </a:pPr>
            <a:r>
              <a:rPr lang="en-US" altLang="en-US" smtClean="0">
                <a:latin typeface="Arial" panose="020B0604020202020204" pitchFamily="34" charset="0"/>
                <a:ea typeface="ＭＳ Ｐゴシック" panose="020B0600070205080204" pitchFamily="34" charset="-128"/>
              </a:rPr>
              <a:t>This graphic provides one example of a way to think about fidelity, and includes  the elements of  </a:t>
            </a:r>
            <a:r>
              <a:rPr lang="en-US" altLang="en-US" b="1" smtClean="0">
                <a:latin typeface="Arial" panose="020B0604020202020204" pitchFamily="34" charset="0"/>
                <a:ea typeface="ＭＳ Ｐゴシック" panose="020B0600070205080204" pitchFamily="34" charset="-128"/>
              </a:rPr>
              <a:t>adherence, exposure, quality of delivery, program specificity, and student engagement.   </a:t>
            </a: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r>
              <a:rPr lang="en-US" altLang="en-US" smtClean="0">
                <a:latin typeface="Arial" panose="020B0604020202020204" pitchFamily="34" charset="0"/>
                <a:ea typeface="ＭＳ Ｐゴシック" panose="020B0600070205080204" pitchFamily="34" charset="-128"/>
              </a:rPr>
              <a:t>Schools should have procedures in place to monitor the fidelity of their implementation of secondary interventions.  While these don’t have to be formal, it is important to consider whether or not they’re implementing programs the way that they are intended to be delivered.  In the midst of all of the responsibilities of educators, small checks can make a big difference in keeping services for students on track. </a:t>
            </a:r>
          </a:p>
          <a:p>
            <a:pPr defTabSz="465138" eaLnBrk="1" hangingPunct="1">
              <a:lnSpc>
                <a:spcPct val="80000"/>
              </a:lnSpc>
              <a:spcBef>
                <a:spcPct val="0"/>
              </a:spcBef>
            </a:pPr>
            <a:endParaRPr lang="en-US" altLang="en-US" b="1"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r>
              <a:rPr lang="en-US" altLang="en-US" i="1" smtClean="0">
                <a:latin typeface="Arial" panose="020B0604020202020204" pitchFamily="34" charset="0"/>
                <a:ea typeface="ＭＳ Ｐゴシック" panose="020B0600070205080204" pitchFamily="34" charset="-128"/>
              </a:rPr>
              <a:t>Note: The notes on each element on fidelity are animated to pop up with each click.  Click ahead each time you discuss a new element of fidelity, and click again to close that element.</a:t>
            </a:r>
          </a:p>
          <a:p>
            <a:pPr defTabSz="465138" eaLnBrk="1" hangingPunct="1">
              <a:lnSpc>
                <a:spcPct val="80000"/>
              </a:lnSpc>
              <a:spcBef>
                <a:spcPct val="0"/>
              </a:spcBef>
            </a:pPr>
            <a:endParaRPr lang="en-US" altLang="en-US" b="1"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buFontTx/>
              <a:buAutoNum type="arabicPeriod"/>
            </a:pPr>
            <a:r>
              <a:rPr lang="en-US" altLang="en-US" i="1" smtClean="0">
                <a:latin typeface="Arial" panose="020B0604020202020204" pitchFamily="34" charset="0"/>
                <a:ea typeface="ＭＳ Ｐゴシック" panose="020B0600070205080204" pitchFamily="34" charset="-128"/>
              </a:rPr>
              <a:t>(Click) </a:t>
            </a:r>
            <a:r>
              <a:rPr lang="en-US" altLang="en-US" smtClean="0">
                <a:latin typeface="Arial" panose="020B0604020202020204" pitchFamily="34" charset="0"/>
                <a:ea typeface="ＭＳ Ｐゴシック" panose="020B0600070205080204" pitchFamily="34" charset="-128"/>
              </a:rPr>
              <a:t>When we discuss </a:t>
            </a:r>
            <a:r>
              <a:rPr lang="en-US" altLang="en-US" b="1" smtClean="0">
                <a:latin typeface="Arial" panose="020B0604020202020204" pitchFamily="34" charset="0"/>
                <a:ea typeface="ＭＳ Ｐゴシック" panose="020B0600070205080204" pitchFamily="34" charset="-128"/>
              </a:rPr>
              <a:t>adherence </a:t>
            </a:r>
            <a:r>
              <a:rPr lang="en-US" altLang="en-US" smtClean="0">
                <a:latin typeface="Arial" panose="020B0604020202020204" pitchFamily="34" charset="0"/>
                <a:ea typeface="ＭＳ Ｐゴシック" panose="020B0600070205080204" pitchFamily="34" charset="-128"/>
              </a:rPr>
              <a:t>we are focused on </a:t>
            </a:r>
            <a:r>
              <a:rPr lang="en-US" altLang="en-US" b="1" smtClean="0">
                <a:latin typeface="Arial" panose="020B0604020202020204" pitchFamily="34" charset="0"/>
                <a:ea typeface="ＭＳ Ｐゴシック" panose="020B0600070205080204" pitchFamily="34" charset="-128"/>
              </a:rPr>
              <a:t>how well we stick to the plan/curriculum/assessment, </a:t>
            </a:r>
            <a:r>
              <a:rPr lang="en-US" altLang="en-US" smtClean="0">
                <a:latin typeface="Arial" panose="020B0604020202020204" pitchFamily="34" charset="0"/>
                <a:ea typeface="ＭＳ Ｐゴシック" panose="020B0600070205080204" pitchFamily="34" charset="-128"/>
              </a:rPr>
              <a:t>or implementing the plan/curriculum/assessment as it was intended to be implemented based on research. For a secondary intervention, this may mean how well teachers implement all pieces of an intervention, in the way they were intended to be implemented. This doesn’t necessarily mean that teachers should follow a script word for word, but that covering certain content with appropriate pacing and relevant language and techniques are important. </a:t>
            </a:r>
            <a:r>
              <a:rPr lang="en-US" altLang="en-US" i="1" smtClean="0">
                <a:latin typeface="Arial" panose="020B0604020202020204" pitchFamily="34" charset="0"/>
                <a:ea typeface="ＭＳ Ｐゴシック" panose="020B0600070205080204" pitchFamily="34" charset="-128"/>
              </a:rPr>
              <a:t>(Click)</a:t>
            </a: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r>
              <a:rPr lang="en-US" altLang="en-US" b="1" smtClean="0">
                <a:latin typeface="Arial" panose="020B0604020202020204" pitchFamily="34" charset="0"/>
                <a:ea typeface="ＭＳ Ｐゴシック" panose="020B0600070205080204" pitchFamily="34" charset="-128"/>
              </a:rPr>
              <a:t>2. </a:t>
            </a:r>
            <a:r>
              <a:rPr lang="en-US" altLang="en-US" i="1" smtClean="0">
                <a:latin typeface="Arial" panose="020B0604020202020204" pitchFamily="34" charset="0"/>
                <a:ea typeface="ＭＳ Ｐゴシック" panose="020B0600070205080204" pitchFamily="34" charset="-128"/>
              </a:rPr>
              <a:t>(Click) </a:t>
            </a:r>
            <a:r>
              <a:rPr lang="en-US" altLang="en-US" b="1" smtClean="0">
                <a:latin typeface="Arial" panose="020B0604020202020204" pitchFamily="34" charset="0"/>
                <a:ea typeface="ＭＳ Ｐゴシック" panose="020B0600070205080204" pitchFamily="34" charset="-128"/>
              </a:rPr>
              <a:t>Duration/Exposure</a:t>
            </a:r>
            <a:r>
              <a:rPr lang="en-US" altLang="en-US" smtClean="0">
                <a:latin typeface="Arial" panose="020B0604020202020204" pitchFamily="34" charset="0"/>
                <a:ea typeface="ＭＳ Ｐゴシック" panose="020B0600070205080204" pitchFamily="34" charset="-128"/>
              </a:rPr>
              <a:t> refers to </a:t>
            </a:r>
            <a:r>
              <a:rPr lang="en-US" altLang="en-US" b="1" smtClean="0">
                <a:latin typeface="Arial" panose="020B0604020202020204" pitchFamily="34" charset="0"/>
                <a:ea typeface="ＭＳ Ｐゴシック" panose="020B0600070205080204" pitchFamily="34" charset="-128"/>
              </a:rPr>
              <a:t>how often a student receives an intervention</a:t>
            </a:r>
            <a:r>
              <a:rPr lang="en-US" altLang="en-US" smtClean="0">
                <a:latin typeface="Arial" panose="020B0604020202020204" pitchFamily="34" charset="0"/>
                <a:ea typeface="ＭＳ Ｐゴシック" panose="020B0600070205080204" pitchFamily="34" charset="-128"/>
              </a:rPr>
              <a:t> and </a:t>
            </a:r>
            <a:r>
              <a:rPr lang="en-US" altLang="en-US" b="1" smtClean="0">
                <a:latin typeface="Arial" panose="020B0604020202020204" pitchFamily="34" charset="0"/>
                <a:ea typeface="ＭＳ Ｐゴシック" panose="020B0600070205080204" pitchFamily="34" charset="-128"/>
              </a:rPr>
              <a:t>how long an intervention lasts</a:t>
            </a:r>
            <a:r>
              <a:rPr lang="en-US" altLang="en-US" smtClean="0">
                <a:latin typeface="Arial" panose="020B0604020202020204" pitchFamily="34" charset="0"/>
                <a:ea typeface="ＭＳ Ｐゴシック" panose="020B0600070205080204" pitchFamily="34" charset="-128"/>
              </a:rPr>
              <a:t>. When thinking about fidelity we are considering whether the exposure/duration being used with a student matches the recommendation by the author/publisher of the curriculum. </a:t>
            </a:r>
          </a:p>
          <a:p>
            <a:pPr defTabSz="465138" eaLnBrk="1" hangingPunct="1">
              <a:lnSpc>
                <a:spcPct val="80000"/>
              </a:lnSpc>
              <a:spcBef>
                <a:spcPct val="0"/>
              </a:spcBef>
            </a:pPr>
            <a:r>
              <a:rPr lang="en-US" altLang="en-US" smtClean="0">
                <a:latin typeface="Arial" panose="020B0604020202020204" pitchFamily="34" charset="0"/>
                <a:ea typeface="ＭＳ Ｐゴシック" panose="020B0600070205080204" pitchFamily="34" charset="-128"/>
              </a:rPr>
              <a:t>In the case of  secondary interventions, developers and researchers typically specify the required exposure/duration that is needed for the intervention to be effective for most students.  If the intervention developer calls for the intervention 3 days a week for 45 minutes each day, is the student receiving this dosage? </a:t>
            </a:r>
            <a:r>
              <a:rPr lang="en-US" altLang="en-US" i="1" smtClean="0">
                <a:latin typeface="Arial" panose="020B0604020202020204" pitchFamily="34" charset="0"/>
                <a:ea typeface="ＭＳ Ｐゴシック" panose="020B0600070205080204" pitchFamily="34" charset="-128"/>
              </a:rPr>
              <a:t>(Click)</a:t>
            </a: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r>
              <a:rPr lang="en-US" altLang="en-US" b="1" smtClean="0">
                <a:latin typeface="Arial" panose="020B0604020202020204" pitchFamily="34" charset="0"/>
                <a:ea typeface="ＭＳ Ｐゴシック" panose="020B0600070205080204" pitchFamily="34" charset="-128"/>
              </a:rPr>
              <a:t>3. </a:t>
            </a:r>
            <a:r>
              <a:rPr lang="en-US" altLang="en-US" i="1" smtClean="0">
                <a:latin typeface="Arial" panose="020B0604020202020204" pitchFamily="34" charset="0"/>
                <a:ea typeface="ＭＳ Ｐゴシック" panose="020B0600070205080204" pitchFamily="34" charset="-128"/>
              </a:rPr>
              <a:t>(Click) </a:t>
            </a:r>
            <a:r>
              <a:rPr lang="en-US" altLang="en-US" smtClean="0">
                <a:latin typeface="Arial" panose="020B0604020202020204" pitchFamily="34" charset="0"/>
                <a:ea typeface="ＭＳ Ｐゴシック" panose="020B0600070205080204" pitchFamily="34" charset="-128"/>
              </a:rPr>
              <a:t>Not only is it important to adhere to the plan/curriculum/assessment, but it is also import to look at the </a:t>
            </a:r>
            <a:r>
              <a:rPr lang="en-US" altLang="en-US" b="1" smtClean="0">
                <a:latin typeface="Arial" panose="020B0604020202020204" pitchFamily="34" charset="0"/>
                <a:ea typeface="ＭＳ Ｐゴシック" panose="020B0600070205080204" pitchFamily="34" charset="-128"/>
              </a:rPr>
              <a:t>quality of delivery</a:t>
            </a:r>
            <a:r>
              <a:rPr lang="en-US" altLang="en-US" smtClean="0">
                <a:latin typeface="Arial" panose="020B0604020202020204" pitchFamily="34" charset="0"/>
                <a:ea typeface="ＭＳ Ｐゴシック" panose="020B0600070205080204" pitchFamily="34" charset="-128"/>
              </a:rPr>
              <a:t>. This refers to</a:t>
            </a:r>
            <a:r>
              <a:rPr lang="en-US" altLang="en-US" b="1" smtClean="0">
                <a:latin typeface="Arial" panose="020B0604020202020204" pitchFamily="34" charset="0"/>
                <a:ea typeface="ＭＳ Ｐゴシック" panose="020B0600070205080204" pitchFamily="34" charset="-128"/>
              </a:rPr>
              <a:t> </a:t>
            </a:r>
            <a:r>
              <a:rPr lang="en-US" altLang="en-US" smtClean="0">
                <a:latin typeface="Arial" panose="020B0604020202020204" pitchFamily="34" charset="0"/>
                <a:ea typeface="ＭＳ Ｐゴシック" panose="020B0600070205080204" pitchFamily="34" charset="-128"/>
              </a:rPr>
              <a:t>how well the intervention, assessment, or instruction is delivered. For example, </a:t>
            </a:r>
            <a:r>
              <a:rPr lang="en-US" altLang="en-US" b="1" smtClean="0">
                <a:latin typeface="Arial" panose="020B0604020202020204" pitchFamily="34" charset="0"/>
                <a:ea typeface="ＭＳ Ｐゴシック" panose="020B0600070205080204" pitchFamily="34" charset="-128"/>
              </a:rPr>
              <a:t>do you use good teaching practices</a:t>
            </a:r>
            <a:r>
              <a:rPr lang="en-US" altLang="en-US" smtClean="0">
                <a:latin typeface="Arial" panose="020B0604020202020204" pitchFamily="34" charset="0"/>
                <a:ea typeface="ＭＳ Ｐゴシック" panose="020B0600070205080204" pitchFamily="34" charset="-128"/>
              </a:rPr>
              <a:t>? Quality instructional delivery also means that teachers are engaged in what they’re teaching, and animated in their delivery, not simply reading from a script. Providing teachers with constructive feedback on their instructional delivery is one way to improve the quality of delivery for secondary interventions. </a:t>
            </a:r>
            <a:r>
              <a:rPr lang="en-US" altLang="en-US" i="1" smtClean="0">
                <a:latin typeface="Arial" panose="020B0604020202020204" pitchFamily="34" charset="0"/>
                <a:ea typeface="ＭＳ Ｐゴシック" panose="020B0600070205080204" pitchFamily="34" charset="-128"/>
              </a:rPr>
              <a:t>(Click)</a:t>
            </a: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r>
              <a:rPr lang="en-US" altLang="en-US" b="1" smtClean="0">
                <a:latin typeface="Arial" panose="020B0604020202020204" pitchFamily="34" charset="0"/>
                <a:ea typeface="ＭＳ Ｐゴシック" panose="020B0600070205080204" pitchFamily="34" charset="-128"/>
              </a:rPr>
              <a:t>4. </a:t>
            </a:r>
            <a:r>
              <a:rPr lang="en-US" altLang="en-US" i="1" smtClean="0">
                <a:latin typeface="Arial" panose="020B0604020202020204" pitchFamily="34" charset="0"/>
                <a:ea typeface="ＭＳ Ｐゴシック" panose="020B0600070205080204" pitchFamily="34" charset="-128"/>
              </a:rPr>
              <a:t>(Click)</a:t>
            </a:r>
            <a:r>
              <a:rPr lang="en-US" altLang="en-US" smtClean="0">
                <a:latin typeface="Arial" panose="020B0604020202020204" pitchFamily="34" charset="0"/>
                <a:ea typeface="ＭＳ Ｐゴシック" panose="020B0600070205080204" pitchFamily="34" charset="-128"/>
              </a:rPr>
              <a:t> Another component is </a:t>
            </a:r>
            <a:r>
              <a:rPr lang="en-US" altLang="en-US" b="1" smtClean="0">
                <a:latin typeface="Arial" panose="020B0604020202020204" pitchFamily="34" charset="0"/>
                <a:ea typeface="ＭＳ Ｐゴシック" panose="020B0600070205080204" pitchFamily="34" charset="-128"/>
              </a:rPr>
              <a:t>program specificity</a:t>
            </a:r>
            <a:r>
              <a:rPr lang="en-US" altLang="en-US" smtClean="0">
                <a:latin typeface="Arial" panose="020B0604020202020204" pitchFamily="34" charset="0"/>
                <a:ea typeface="ＭＳ Ｐゴシック" panose="020B0600070205080204" pitchFamily="34" charset="-128"/>
              </a:rPr>
              <a:t>,</a:t>
            </a:r>
            <a:r>
              <a:rPr lang="en-US" altLang="en-US" b="1" smtClean="0">
                <a:latin typeface="Arial" panose="020B0604020202020204" pitchFamily="34" charset="0"/>
                <a:ea typeface="ＭＳ Ｐゴシック" panose="020B0600070205080204" pitchFamily="34" charset="-128"/>
              </a:rPr>
              <a:t> </a:t>
            </a:r>
            <a:r>
              <a:rPr lang="en-US" altLang="en-US" smtClean="0">
                <a:latin typeface="Arial" panose="020B0604020202020204" pitchFamily="34" charset="0"/>
                <a:ea typeface="ＭＳ Ｐゴシック" panose="020B0600070205080204" pitchFamily="34" charset="-128"/>
              </a:rPr>
              <a:t>or </a:t>
            </a:r>
            <a:r>
              <a:rPr lang="en-US" altLang="en-US" b="1" smtClean="0">
                <a:latin typeface="Arial" panose="020B0604020202020204" pitchFamily="34" charset="0"/>
                <a:ea typeface="ＭＳ Ｐゴシック" panose="020B0600070205080204" pitchFamily="34" charset="-128"/>
              </a:rPr>
              <a:t>how well the intervention is defined and how different it is from other interventions</a:t>
            </a:r>
            <a:r>
              <a:rPr lang="en-US" altLang="en-US" smtClean="0">
                <a:latin typeface="Arial" panose="020B0604020202020204" pitchFamily="34" charset="0"/>
                <a:ea typeface="ＭＳ Ｐゴシック" panose="020B0600070205080204" pitchFamily="34" charset="-128"/>
              </a:rPr>
              <a:t>. Having clearly defined interventions/assessments allows teachers to more easily adhere to the program as defined. Is the intervention a good match for the student’s needs?  Or does every low reader get the same intervention? </a:t>
            </a:r>
            <a:r>
              <a:rPr lang="en-US" altLang="en-US" i="1" smtClean="0">
                <a:latin typeface="Arial" panose="020B0604020202020204" pitchFamily="34" charset="0"/>
                <a:ea typeface="ＭＳ Ｐゴシック" panose="020B0600070205080204" pitchFamily="34" charset="-128"/>
              </a:rPr>
              <a:t>(Click)</a:t>
            </a: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r>
              <a:rPr lang="en-US" altLang="en-US" b="1" smtClean="0">
                <a:latin typeface="Arial" panose="020B0604020202020204" pitchFamily="34" charset="0"/>
                <a:ea typeface="ＭＳ Ｐゴシック" panose="020B0600070205080204" pitchFamily="34" charset="-128"/>
              </a:rPr>
              <a:t>5. </a:t>
            </a:r>
            <a:r>
              <a:rPr lang="en-US" altLang="en-US" i="1" smtClean="0">
                <a:latin typeface="Arial" panose="020B0604020202020204" pitchFamily="34" charset="0"/>
                <a:ea typeface="ＭＳ Ｐゴシック" panose="020B0600070205080204" pitchFamily="34" charset="-128"/>
              </a:rPr>
              <a:t>(Click)</a:t>
            </a:r>
            <a:r>
              <a:rPr lang="en-US" altLang="en-US" smtClean="0">
                <a:latin typeface="Arial" panose="020B0604020202020204" pitchFamily="34" charset="0"/>
                <a:ea typeface="ＭＳ Ｐゴシック" panose="020B0600070205080204" pitchFamily="34" charset="-128"/>
              </a:rPr>
              <a:t> Just as quality of delivery is critical, it also is important to also focus on </a:t>
            </a:r>
            <a:r>
              <a:rPr lang="en-US" altLang="en-US" b="1" smtClean="0">
                <a:latin typeface="Arial" panose="020B0604020202020204" pitchFamily="34" charset="0"/>
                <a:ea typeface="ＭＳ Ｐゴシック" panose="020B0600070205080204" pitchFamily="34" charset="-128"/>
              </a:rPr>
              <a:t>student engagement</a:t>
            </a:r>
            <a:r>
              <a:rPr lang="en-US" altLang="en-US" smtClean="0">
                <a:latin typeface="Arial" panose="020B0604020202020204" pitchFamily="34" charset="0"/>
                <a:ea typeface="ＭＳ Ｐゴシック" panose="020B0600070205080204" pitchFamily="34" charset="-128"/>
              </a:rPr>
              <a:t>,</a:t>
            </a:r>
            <a:r>
              <a:rPr lang="en-US" altLang="en-US" b="1" smtClean="0">
                <a:latin typeface="Arial" panose="020B0604020202020204" pitchFamily="34" charset="0"/>
                <a:ea typeface="ＭＳ Ｐゴシック" panose="020B0600070205080204" pitchFamily="34" charset="-128"/>
              </a:rPr>
              <a:t> </a:t>
            </a:r>
            <a:r>
              <a:rPr lang="en-US" altLang="en-US" smtClean="0">
                <a:latin typeface="Arial" panose="020B0604020202020204" pitchFamily="34" charset="0"/>
                <a:ea typeface="ＭＳ Ｐゴシック" panose="020B0600070205080204" pitchFamily="34" charset="-128"/>
              </a:rPr>
              <a:t>or </a:t>
            </a:r>
            <a:r>
              <a:rPr lang="en-US" altLang="en-US" b="1" smtClean="0">
                <a:latin typeface="Arial" panose="020B0604020202020204" pitchFamily="34" charset="0"/>
                <a:ea typeface="ＭＳ Ｐゴシック" panose="020B0600070205080204" pitchFamily="34" charset="-128"/>
              </a:rPr>
              <a:t>how engaged and involved the students are in the intervention or activity</a:t>
            </a:r>
            <a:r>
              <a:rPr lang="en-US" altLang="en-US" smtClean="0">
                <a:latin typeface="Arial" panose="020B0604020202020204" pitchFamily="34" charset="0"/>
                <a:ea typeface="ＭＳ Ｐゴシック" panose="020B0600070205080204" pitchFamily="34" charset="-128"/>
              </a:rPr>
              <a:t>. Following a prescribed program alone is often not enough. Consider whether or not competing behaviors make it difficult for students to take part in the intervention as designed.  During the delivery of secondary interventions, teachers may need to use behavior management strategies to manage student behaviors, including providing choice, adding elements of competition, and offering frequent opportunities to respond.</a:t>
            </a:r>
            <a:r>
              <a:rPr lang="en-US" altLang="en-US" i="1" smtClean="0">
                <a:latin typeface="Arial" panose="020B0604020202020204" pitchFamily="34" charset="0"/>
                <a:ea typeface="ＭＳ Ｐゴシック" panose="020B0600070205080204" pitchFamily="34" charset="-128"/>
              </a:rPr>
              <a:t> (Click)</a:t>
            </a:r>
            <a:endParaRPr lang="en-US" altLang="en-US"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z="800"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z="800"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z="800" smtClean="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z="800" smtClean="0">
              <a:latin typeface="Arial" panose="020B0604020202020204" pitchFamily="34" charset="0"/>
              <a:ea typeface="ＭＳ Ｐゴシック" panose="020B0600070205080204" pitchFamily="34" charset="-128"/>
            </a:endParaRPr>
          </a:p>
          <a:p>
            <a:pPr defTabSz="465138">
              <a:lnSpc>
                <a:spcPct val="80000"/>
              </a:lnSpc>
            </a:pPr>
            <a:endParaRPr lang="en-US" altLang="en-US" sz="800" smtClean="0">
              <a:latin typeface="Arial" panose="020B0604020202020204" pitchFamily="34" charset="0"/>
              <a:ea typeface="ＭＳ Ｐゴシック" panose="020B0600070205080204" pitchFamily="34"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CFB474D-2134-4B6D-98A7-4B41E83AB4B7}" type="slidenum">
              <a:rPr lang="en-US" altLang="en-US">
                <a:cs typeface="Arial" panose="020B0604020202020204" pitchFamily="34" charset="0"/>
              </a:rPr>
              <a:pPr>
                <a:spcBef>
                  <a:spcPct val="0"/>
                </a:spcBef>
              </a:pPr>
              <a:t>24</a:t>
            </a:fld>
            <a:endParaRPr lang="en-US" altLang="en-US">
              <a:cs typeface="Arial" panose="020B0604020202020204" pitchFamily="34" charset="0"/>
            </a:endParaRPr>
          </a:p>
        </p:txBody>
      </p:sp>
    </p:spTree>
    <p:extLst>
      <p:ext uri="{BB962C8B-B14F-4D97-AF65-F5344CB8AC3E}">
        <p14:creationId xmlns:p14="http://schemas.microsoft.com/office/powerpoint/2010/main" val="1527395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As we’ve discussed, there is a population of students for whom secondary interventions will not be sufficient.  These students will require intensive intervention.  However, for intensive interventions to function effectively and efficiently, it is important to make sure that a solid foundation of secondary interventions has been established.</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F69719C-91D7-4459-BBD6-BCE9E0226866}" type="slidenum">
              <a:rPr lang="en-US" altLang="en-US">
                <a:cs typeface="Arial" panose="020B0604020202020204" pitchFamily="34" charset="0"/>
              </a:rPr>
              <a:pPr>
                <a:spcBef>
                  <a:spcPct val="0"/>
                </a:spcBef>
              </a:pPr>
              <a:t>25</a:t>
            </a:fld>
            <a:endParaRPr lang="en-US" altLang="en-US">
              <a:cs typeface="Arial" panose="020B0604020202020204" pitchFamily="34" charset="0"/>
            </a:endParaRPr>
          </a:p>
        </p:txBody>
      </p:sp>
    </p:spTree>
    <p:extLst>
      <p:ext uri="{BB962C8B-B14F-4D97-AF65-F5344CB8AC3E}">
        <p14:creationId xmlns:p14="http://schemas.microsoft.com/office/powerpoint/2010/main" val="3268954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As I’ve mentioned, there is a percentage of students for whom evidence-based interventions delivered with fidelity will not be sufficient.  These students require more individualized support.   For these students, NCII recommends intensive intervention through the data-based individualization or DBI process. The mission of NCII is to deliver intensive intervention to students with the most severe and persistent learning and/or behavioral needs.  NCII’s approach for delivering intensive intervention is grounded in the data-based individualization (or </a:t>
            </a:r>
            <a:r>
              <a:rPr lang="en-US" altLang="en-US" b="1" smtClean="0">
                <a:latin typeface="Arial" panose="020B0604020202020204" pitchFamily="34" charset="0"/>
                <a:ea typeface="ＭＳ Ｐゴシック" panose="020B0600070205080204" pitchFamily="34" charset="-128"/>
              </a:rPr>
              <a:t>DBI) process</a:t>
            </a:r>
            <a:r>
              <a:rPr lang="en-US" altLang="en-US" smtClean="0">
                <a:latin typeface="Arial" panose="020B0604020202020204" pitchFamily="34" charset="0"/>
                <a:ea typeface="ＭＳ Ｐゴシック" panose="020B0600070205080204" pitchFamily="34" charset="-128"/>
              </a:rPr>
              <a:t>. </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E3F8E9-7DCD-41F5-A888-63D0368FDD6F}" type="slidenum">
              <a:rPr lang="en-US" altLang="en-US">
                <a:cs typeface="Arial" panose="020B0604020202020204" pitchFamily="34" charset="0"/>
              </a:rPr>
              <a:pPr>
                <a:spcBef>
                  <a:spcPct val="0"/>
                </a:spcBef>
              </a:pPr>
              <a:t>26</a:t>
            </a:fld>
            <a:endParaRPr lang="en-US" altLang="en-US">
              <a:cs typeface="Arial" panose="020B0604020202020204" pitchFamily="34" charset="0"/>
            </a:endParaRPr>
          </a:p>
        </p:txBody>
      </p:sp>
    </p:spTree>
    <p:extLst>
      <p:ext uri="{BB962C8B-B14F-4D97-AF65-F5344CB8AC3E}">
        <p14:creationId xmlns:p14="http://schemas.microsoft.com/office/powerpoint/2010/main" val="898907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xfrm>
            <a:off x="660400" y="4422775"/>
            <a:ext cx="5894388"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This graphic provides a closer look at the DBI process, and notes the places in which secondary interventions fit into the process.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Before a team decides that a student requires intensive intervention in a certain content area, the team should consider whether or not the student has received a </a:t>
            </a:r>
            <a:r>
              <a:rPr lang="en-US" altLang="en-US" b="1" smtClean="0">
                <a:latin typeface="Arial" panose="020B0604020202020204" pitchFamily="34" charset="0"/>
                <a:ea typeface="ＭＳ Ｐゴシック" panose="020B0600070205080204" pitchFamily="34" charset="-128"/>
              </a:rPr>
              <a:t>secondary intervention program </a:t>
            </a:r>
            <a:r>
              <a:rPr lang="en-US" altLang="en-US" smtClean="0">
                <a:latin typeface="Arial" panose="020B0604020202020204" pitchFamily="34" charset="0"/>
                <a:ea typeface="ＭＳ Ｐゴシック" panose="020B0600070205080204" pitchFamily="34" charset="-128"/>
              </a:rPr>
              <a:t>with consistency and fidelity.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The DBI process begins when data show that a student is making insufficient progress in response to a secondary intervention program that is evidence based and delivered with fidelity. The first step in this process is to implement the intervention with </a:t>
            </a:r>
            <a:r>
              <a:rPr lang="en-US" altLang="en-US" b="1" smtClean="0">
                <a:latin typeface="Arial" panose="020B0604020202020204" pitchFamily="34" charset="0"/>
                <a:ea typeface="ＭＳ Ｐゴシック" panose="020B0600070205080204" pitchFamily="34" charset="-128"/>
              </a:rPr>
              <a:t>greater intensity </a:t>
            </a:r>
            <a:r>
              <a:rPr lang="en-US" altLang="en-US" smtClean="0">
                <a:latin typeface="Arial" panose="020B0604020202020204" pitchFamily="34" charset="0"/>
                <a:ea typeface="ＭＳ Ｐゴシック" panose="020B0600070205080204" pitchFamily="34" charset="-128"/>
              </a:rPr>
              <a:t>(e.g., smaller group size, more time), and to </a:t>
            </a:r>
            <a:r>
              <a:rPr lang="en-US" altLang="en-US" b="1" smtClean="0">
                <a:latin typeface="Arial" panose="020B0604020202020204" pitchFamily="34" charset="0"/>
                <a:ea typeface="ＭＳ Ｐゴシック" panose="020B0600070205080204" pitchFamily="34" charset="-128"/>
              </a:rPr>
              <a:t>progress monitor </a:t>
            </a:r>
            <a:r>
              <a:rPr lang="en-US" altLang="en-US" smtClean="0">
                <a:latin typeface="Arial" panose="020B0604020202020204" pitchFamily="34" charset="0"/>
                <a:ea typeface="ＭＳ Ｐゴシック" panose="020B0600070205080204" pitchFamily="34" charset="-128"/>
              </a:rPr>
              <a:t>frequently. If the student continues to be </a:t>
            </a:r>
            <a:r>
              <a:rPr lang="en-US" altLang="en-US" b="1" smtClean="0">
                <a:latin typeface="Arial" panose="020B0604020202020204" pitchFamily="34" charset="0"/>
                <a:ea typeface="ＭＳ Ｐゴシック" panose="020B0600070205080204" pitchFamily="34" charset="-128"/>
              </a:rPr>
              <a:t>non-responsive</a:t>
            </a:r>
            <a:r>
              <a:rPr lang="en-US" altLang="en-US" smtClean="0">
                <a:latin typeface="Arial" panose="020B0604020202020204" pitchFamily="34" charset="0"/>
                <a:ea typeface="ＭＳ Ｐゴシック" panose="020B0600070205080204" pitchFamily="34" charset="-128"/>
              </a:rPr>
              <a:t>, </a:t>
            </a:r>
            <a:r>
              <a:rPr lang="en-US" altLang="en-US" b="1" smtClean="0">
                <a:latin typeface="Arial" panose="020B0604020202020204" pitchFamily="34" charset="0"/>
                <a:ea typeface="ＭＳ Ｐゴシック" panose="020B0600070205080204" pitchFamily="34" charset="-128"/>
              </a:rPr>
              <a:t>diagnostic</a:t>
            </a:r>
            <a:r>
              <a:rPr lang="en-US" altLang="en-US" smtClean="0">
                <a:latin typeface="Arial" panose="020B0604020202020204" pitchFamily="34" charset="0"/>
                <a:ea typeface="ＭＳ Ｐゴシック" panose="020B0600070205080204" pitchFamily="34" charset="-128"/>
              </a:rPr>
              <a:t> data are collected and analyzed to identify the specific skill deficits that need to be targeted. The results of the </a:t>
            </a:r>
            <a:r>
              <a:rPr lang="en-US" altLang="en-US" b="1" smtClean="0">
                <a:latin typeface="Arial" panose="020B0604020202020204" pitchFamily="34" charset="0"/>
                <a:ea typeface="ＭＳ Ｐゴシック" panose="020B0600070205080204" pitchFamily="34" charset="-128"/>
              </a:rPr>
              <a:t>diagnostic assessment</a:t>
            </a:r>
            <a:r>
              <a:rPr lang="en-US" altLang="en-US" smtClean="0">
                <a:latin typeface="Arial" panose="020B0604020202020204" pitchFamily="34" charset="0"/>
                <a:ea typeface="ＭＳ Ｐゴシック" panose="020B0600070205080204" pitchFamily="34" charset="-128"/>
              </a:rPr>
              <a:t>, in combination with the teacher’s analysis of what features of the intervention need to be modified to better support the student, help staff determine how to individualize the secondary intervention program to meet the individual student’s unique needs. Upon implementing the </a:t>
            </a:r>
            <a:r>
              <a:rPr lang="en-US" altLang="en-US" b="1" smtClean="0">
                <a:latin typeface="Arial" panose="020B0604020202020204" pitchFamily="34" charset="0"/>
                <a:ea typeface="ＭＳ Ｐゴシック" panose="020B0600070205080204" pitchFamily="34" charset="-128"/>
              </a:rPr>
              <a:t>intervention adaptation</a:t>
            </a:r>
            <a:r>
              <a:rPr lang="en-US" altLang="en-US" smtClean="0">
                <a:latin typeface="Arial" panose="020B0604020202020204" pitchFamily="34" charset="0"/>
                <a:ea typeface="ＭＳ Ｐゴシック" panose="020B0600070205080204" pitchFamily="34" charset="-128"/>
              </a:rPr>
              <a:t>, the teacher continues to </a:t>
            </a:r>
            <a:r>
              <a:rPr lang="en-US" altLang="en-US" b="1" smtClean="0">
                <a:latin typeface="Arial" panose="020B0604020202020204" pitchFamily="34" charset="0"/>
                <a:ea typeface="ＭＳ Ｐゴシック" panose="020B0600070205080204" pitchFamily="34" charset="-128"/>
              </a:rPr>
              <a:t>progress monitor </a:t>
            </a:r>
            <a:r>
              <a:rPr lang="en-US" altLang="en-US" smtClean="0">
                <a:latin typeface="Arial" panose="020B0604020202020204" pitchFamily="34" charset="0"/>
                <a:ea typeface="ＭＳ Ｐゴシック" panose="020B0600070205080204" pitchFamily="34" charset="-128"/>
              </a:rPr>
              <a:t>at regular intervals to help determine whether additional changes to the individualized intervention are required to support adequate student response.</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As you can see, secondary interventions play a significant role in the DBI process.  A student’s responsiveness to secondary intervention determines whether or not intensive intervention is needed.  The secondary intervention program is also the platform or starting point for intensive intervention, which is intensified and/or adapted to meet a student’s unique needs.</a:t>
            </a:r>
          </a:p>
          <a:p>
            <a:endParaRPr lang="en-US" altLang="en-US" smtClean="0">
              <a:latin typeface="Arial" panose="020B0604020202020204" pitchFamily="34" charset="0"/>
              <a:ea typeface="ＭＳ Ｐゴシック" panose="020B0600070205080204" pitchFamily="34" charset="-128"/>
            </a:endParaRPr>
          </a:p>
          <a:p>
            <a:r>
              <a:rPr lang="en-US" altLang="en-US" i="1" smtClean="0">
                <a:latin typeface="Arial" panose="020B0604020202020204" pitchFamily="34" charset="0"/>
                <a:ea typeface="ＭＳ Ｐゴシック" panose="020B0600070205080204" pitchFamily="34" charset="-128"/>
              </a:rPr>
              <a:t>For more information about the DBI process, please review or direct participants to the Introduction to Data-Based Individualization (DBI): Considerations for Implementation in Academics and Behavior module.</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4666C5F-E07D-4663-B71B-C522AB6BAAF8}" type="slidenum">
              <a:rPr lang="en-US" altLang="en-US">
                <a:cs typeface="Arial" panose="020B0604020202020204" pitchFamily="34" charset="0"/>
              </a:rPr>
              <a:pPr>
                <a:spcBef>
                  <a:spcPct val="0"/>
                </a:spcBef>
              </a:pPr>
              <a:t>27</a:t>
            </a:fld>
            <a:endParaRPr lang="en-US" altLang="en-US">
              <a:cs typeface="Arial" panose="020B0604020202020204" pitchFamily="34" charset="0"/>
            </a:endParaRPr>
          </a:p>
        </p:txBody>
      </p:sp>
    </p:spTree>
    <p:extLst>
      <p:ext uri="{BB962C8B-B14F-4D97-AF65-F5344CB8AC3E}">
        <p14:creationId xmlns:p14="http://schemas.microsoft.com/office/powerpoint/2010/main" val="887908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As the DBI process illustrates, Secondary interventions have important implications for a school’s ability to deliver effective intensive intervention.  Secondary interventions also affect a school’s ability to deliver instruction and support at each tier. This graphic illustrates a potential strain that could be caused by </a:t>
            </a:r>
            <a:r>
              <a:rPr lang="en-US" altLang="en-US" b="1" smtClean="0">
                <a:latin typeface="Arial" panose="020B0604020202020204" pitchFamily="34" charset="0"/>
                <a:ea typeface="ＭＳ Ｐゴシック" panose="020B0600070205080204" pitchFamily="34" charset="-128"/>
              </a:rPr>
              <a:t>poor implementation </a:t>
            </a:r>
            <a:r>
              <a:rPr lang="en-US" altLang="en-US" smtClean="0">
                <a:latin typeface="Arial" panose="020B0604020202020204" pitchFamily="34" charset="0"/>
                <a:ea typeface="ＭＳ Ｐゴシック" panose="020B0600070205080204" pitchFamily="34" charset="-128"/>
              </a:rPr>
              <a:t>of secondary interventions. Poorly implemented secondary interventions will result in less students responding sufficiently, and therefore more students requiring intensive intervention. Intensive interventions are designed to provide a great deal of individualization and are meant for only 3-5% of the total student population.  Attempting to deliver intensive interventions to more than 3-5% of the student population places a </a:t>
            </a:r>
            <a:r>
              <a:rPr lang="en-US" altLang="en-US" b="1" smtClean="0">
                <a:latin typeface="Arial" panose="020B0604020202020204" pitchFamily="34" charset="0"/>
                <a:ea typeface="ＭＳ Ｐゴシック" panose="020B0600070205080204" pitchFamily="34" charset="-128"/>
              </a:rPr>
              <a:t>strain on resources and on efficiency</a:t>
            </a:r>
            <a:r>
              <a:rPr lang="en-US" altLang="en-US" smtClean="0">
                <a:latin typeface="Arial" panose="020B0604020202020204" pitchFamily="34" charset="0"/>
                <a:ea typeface="ＭＳ Ｐゴシック" panose="020B0600070205080204" pitchFamily="34" charset="-128"/>
              </a:rPr>
              <a:t>, and can lead to teachers feeling burned-out.  </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01703EE-561D-4EA9-A5D8-C109DCBC9CD7}" type="slidenum">
              <a:rPr lang="en-US" altLang="en-US">
                <a:cs typeface="Arial" panose="020B0604020202020204" pitchFamily="34" charset="0"/>
              </a:rPr>
              <a:pPr>
                <a:spcBef>
                  <a:spcPct val="0"/>
                </a:spcBef>
              </a:pPr>
              <a:t>28</a:t>
            </a:fld>
            <a:endParaRPr lang="en-US" altLang="en-US">
              <a:cs typeface="Arial" panose="020B0604020202020204" pitchFamily="34" charset="0"/>
            </a:endParaRPr>
          </a:p>
        </p:txBody>
      </p:sp>
    </p:spTree>
    <p:extLst>
      <p:ext uri="{BB962C8B-B14F-4D97-AF65-F5344CB8AC3E}">
        <p14:creationId xmlns:p14="http://schemas.microsoft.com/office/powerpoint/2010/main" val="2893768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When secondary interventions are insufficient for meeting student needs, teachers should make adaptation to intensify the intervention.   After making these adaptations, teachers should continue to collect progress monitoring data to determine if the adapted intervention is sufficient in meeting the student’s need.  Some examples of adaptations include—</a:t>
            </a:r>
          </a:p>
          <a:p>
            <a:pPr>
              <a:buFontTx/>
              <a:buChar char="•"/>
            </a:pPr>
            <a:r>
              <a:rPr lang="en-US" altLang="en-US" b="1" smtClean="0">
                <a:latin typeface="Arial" panose="020B0604020202020204" pitchFamily="34" charset="0"/>
                <a:ea typeface="ＭＳ Ｐゴシック" panose="020B0600070205080204" pitchFamily="34" charset="-128"/>
              </a:rPr>
              <a:t>Decrease group size</a:t>
            </a:r>
          </a:p>
          <a:p>
            <a:pPr>
              <a:buFontTx/>
              <a:buChar char="•"/>
            </a:pPr>
            <a:r>
              <a:rPr lang="en-US" altLang="en-US" b="1" smtClean="0">
                <a:latin typeface="Arial" panose="020B0604020202020204" pitchFamily="34" charset="0"/>
                <a:ea typeface="ＭＳ Ｐゴシック" panose="020B0600070205080204" pitchFamily="34" charset="-128"/>
              </a:rPr>
              <a:t>Increase frequency/duration of sessions</a:t>
            </a:r>
          </a:p>
          <a:p>
            <a:pPr>
              <a:buFontTx/>
              <a:buChar char="•"/>
            </a:pPr>
            <a:r>
              <a:rPr lang="en-US" altLang="en-US" b="1" smtClean="0">
                <a:latin typeface="Arial" panose="020B0604020202020204" pitchFamily="34" charset="0"/>
                <a:ea typeface="ＭＳ Ｐゴシック" panose="020B0600070205080204" pitchFamily="34" charset="-128"/>
              </a:rPr>
              <a:t>Change interventionist to someone with greater expertise</a:t>
            </a:r>
          </a:p>
          <a:p>
            <a:pPr>
              <a:buFontTx/>
              <a:buChar char="•"/>
            </a:pPr>
            <a:r>
              <a:rPr lang="en-US" altLang="en-US" b="1" smtClean="0">
                <a:latin typeface="Arial" panose="020B0604020202020204" pitchFamily="34" charset="0"/>
                <a:ea typeface="ＭＳ Ｐゴシック" panose="020B0600070205080204" pitchFamily="34" charset="-128"/>
              </a:rPr>
              <a:t>Break tasks into smaller steps, compared to less intensive levels of instruction/intervention.</a:t>
            </a:r>
          </a:p>
          <a:p>
            <a:pPr>
              <a:buFontTx/>
              <a:buChar char="•"/>
            </a:pPr>
            <a:r>
              <a:rPr lang="en-US" altLang="en-US" b="1" smtClean="0">
                <a:latin typeface="Arial" panose="020B0604020202020204" pitchFamily="34" charset="0"/>
                <a:ea typeface="ＭＳ Ｐゴシック" panose="020B0600070205080204" pitchFamily="34" charset="-128"/>
              </a:rPr>
              <a:t>Provide concrete learning opportunities (including role play and use of manipulatives). </a:t>
            </a:r>
          </a:p>
          <a:p>
            <a:pPr>
              <a:buFontTx/>
              <a:buChar char="•"/>
            </a:pPr>
            <a:r>
              <a:rPr lang="en-US" altLang="en-US" b="1" smtClean="0">
                <a:latin typeface="Arial" panose="020B0604020202020204" pitchFamily="34" charset="0"/>
                <a:ea typeface="ＭＳ Ｐゴシック" panose="020B0600070205080204" pitchFamily="34" charset="-128"/>
              </a:rPr>
              <a:t>Use explicit instruction and modeling with repetition to teach a concept or demonstrate steps in a process. </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0699C98-F284-490D-A87B-5492BF6E0F7B}" type="slidenum">
              <a:rPr lang="en-US" altLang="en-US">
                <a:cs typeface="Arial" panose="020B0604020202020204" pitchFamily="34" charset="0"/>
              </a:rPr>
              <a:pPr>
                <a:spcBef>
                  <a:spcPct val="0"/>
                </a:spcBef>
              </a:pPr>
              <a:t>29</a:t>
            </a:fld>
            <a:endParaRPr lang="en-US" altLang="en-US">
              <a:cs typeface="Arial" panose="020B0604020202020204" pitchFamily="34" charset="0"/>
            </a:endParaRPr>
          </a:p>
        </p:txBody>
      </p:sp>
    </p:spTree>
    <p:extLst>
      <p:ext uri="{BB962C8B-B14F-4D97-AF65-F5344CB8AC3E}">
        <p14:creationId xmlns:p14="http://schemas.microsoft.com/office/powerpoint/2010/main" val="206292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To introduce this session we’ll answer the question, “what are secondary interventions?”.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E1C5975-6EB5-416E-8AC6-6523EAE21CE9}" type="slidenum">
              <a:rPr lang="en-US" altLang="en-US">
                <a:cs typeface="Arial" panose="020B0604020202020204" pitchFamily="34" charset="0"/>
              </a:rPr>
              <a:pPr>
                <a:spcBef>
                  <a:spcPct val="0"/>
                </a:spcBef>
              </a:pPr>
              <a:t>3</a:t>
            </a:fld>
            <a:endParaRPr lang="en-US" altLang="en-US">
              <a:cs typeface="Arial" panose="020B0604020202020204" pitchFamily="34" charset="0"/>
            </a:endParaRPr>
          </a:p>
        </p:txBody>
      </p:sp>
    </p:spTree>
    <p:extLst>
      <p:ext uri="{BB962C8B-B14F-4D97-AF65-F5344CB8AC3E}">
        <p14:creationId xmlns:p14="http://schemas.microsoft.com/office/powerpoint/2010/main" val="3586788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To learn more about intensive intervention and the DBI process, NCII offers other learning modules as part of a series on Intensive Intervention.  Modules on the topics of an </a:t>
            </a:r>
            <a:r>
              <a:rPr lang="en-US" altLang="en-US" b="1" smtClean="0">
                <a:latin typeface="Arial" panose="020B0604020202020204" pitchFamily="34" charset="0"/>
                <a:ea typeface="ＭＳ Ｐゴシック" panose="020B0600070205080204" pitchFamily="34" charset="-128"/>
              </a:rPr>
              <a:t>Introduction to Data-based Individualization</a:t>
            </a:r>
            <a:r>
              <a:rPr lang="en-US" altLang="en-US" smtClean="0">
                <a:latin typeface="Arial" panose="020B0604020202020204" pitchFamily="34" charset="0"/>
                <a:ea typeface="ＭＳ Ｐゴシック" panose="020B0600070205080204" pitchFamily="34" charset="-128"/>
              </a:rPr>
              <a:t>, </a:t>
            </a:r>
            <a:r>
              <a:rPr lang="en-US" altLang="en-US" b="1" smtClean="0">
                <a:latin typeface="Arial" panose="020B0604020202020204" pitchFamily="34" charset="0"/>
                <a:ea typeface="ＭＳ Ｐゴシック" panose="020B0600070205080204" pitchFamily="34" charset="-128"/>
              </a:rPr>
              <a:t>Progress Monitoring, Diagnostic Assessment, and Designing and Delivering Intensive Interventions</a:t>
            </a:r>
            <a:r>
              <a:rPr lang="en-US" altLang="en-US" smtClean="0">
                <a:latin typeface="Arial" panose="020B0604020202020204" pitchFamily="34" charset="0"/>
                <a:ea typeface="ＭＳ Ｐゴシック" panose="020B0600070205080204" pitchFamily="34" charset="-128"/>
              </a:rPr>
              <a:t> are available in both academic and behavioral content areas.  These modules can be accessed on the Center’s website, www.intensiveintervention.org.  Each of these modules discusses a component of the DBI process.  </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2132B28-F30C-4FCF-BF7D-201A0B7FFA1E}" type="slidenum">
              <a:rPr lang="en-US" altLang="en-US">
                <a:cs typeface="Arial" panose="020B0604020202020204" pitchFamily="34" charset="0"/>
              </a:rPr>
              <a:pPr>
                <a:spcBef>
                  <a:spcPct val="0"/>
                </a:spcBef>
              </a:pPr>
              <a:t>30</a:t>
            </a:fld>
            <a:endParaRPr lang="en-US" altLang="en-US">
              <a:cs typeface="Arial" panose="020B0604020202020204" pitchFamily="34" charset="0"/>
            </a:endParaRPr>
          </a:p>
        </p:txBody>
      </p:sp>
    </p:spTree>
    <p:extLst>
      <p:ext uri="{BB962C8B-B14F-4D97-AF65-F5344CB8AC3E}">
        <p14:creationId xmlns:p14="http://schemas.microsoft.com/office/powerpoint/2010/main" val="1487062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As we wrap up this training, it can be helpful for school or district teams to </a:t>
            </a:r>
            <a:r>
              <a:rPr lang="en-US" altLang="en-US" b="1" smtClean="0">
                <a:latin typeface="Arial" panose="020B0604020202020204" pitchFamily="34" charset="0"/>
                <a:ea typeface="ＭＳ Ｐゴシック" panose="020B0600070205080204" pitchFamily="34" charset="-128"/>
              </a:rPr>
              <a:t>prioritize</a:t>
            </a:r>
            <a:r>
              <a:rPr lang="en-US" altLang="en-US" smtClean="0">
                <a:latin typeface="Arial" panose="020B0604020202020204" pitchFamily="34" charset="0"/>
                <a:ea typeface="ＭＳ Ｐゴシック" panose="020B0600070205080204" pitchFamily="34" charset="-128"/>
              </a:rPr>
              <a:t> areas of focus and plan </a:t>
            </a:r>
            <a:r>
              <a:rPr lang="en-US" altLang="en-US" b="1" smtClean="0">
                <a:latin typeface="Arial" panose="020B0604020202020204" pitchFamily="34" charset="0"/>
                <a:ea typeface="ＭＳ Ｐゴシック" panose="020B0600070205080204" pitchFamily="34" charset="-128"/>
              </a:rPr>
              <a:t>next steps </a:t>
            </a:r>
            <a:r>
              <a:rPr lang="en-US" altLang="en-US" smtClean="0">
                <a:latin typeface="Arial" panose="020B0604020202020204" pitchFamily="34" charset="0"/>
                <a:ea typeface="ＭＳ Ｐゴシック" panose="020B0600070205080204" pitchFamily="34" charset="-128"/>
              </a:rPr>
              <a:t>related to improving secondary interventions.  The </a:t>
            </a:r>
            <a:r>
              <a:rPr lang="en-US" altLang="en-US" b="1" smtClean="0">
                <a:latin typeface="Arial" panose="020B0604020202020204" pitchFamily="34" charset="0"/>
                <a:ea typeface="ＭＳ Ｐゴシック" panose="020B0600070205080204" pitchFamily="34" charset="-128"/>
              </a:rPr>
              <a:t>“Secondary Interventions Needs Inventory” </a:t>
            </a:r>
            <a:r>
              <a:rPr lang="en-US" altLang="en-US" smtClean="0">
                <a:latin typeface="Arial" panose="020B0604020202020204" pitchFamily="34" charset="0"/>
                <a:ea typeface="ＭＳ Ｐゴシック" panose="020B0600070205080204" pitchFamily="34" charset="-128"/>
              </a:rPr>
              <a:t>handout is meant to guide teams in their </a:t>
            </a:r>
            <a:r>
              <a:rPr lang="en-US" altLang="en-US" b="1" smtClean="0">
                <a:latin typeface="Arial" panose="020B0604020202020204" pitchFamily="34" charset="0"/>
                <a:ea typeface="ＭＳ Ｐゴシック" panose="020B0600070205080204" pitchFamily="34" charset="-128"/>
              </a:rPr>
              <a:t>reflection on current secondary intervention practices</a:t>
            </a:r>
            <a:r>
              <a:rPr lang="en-US" altLang="en-US" smtClean="0">
                <a:latin typeface="Arial" panose="020B0604020202020204" pitchFamily="34" charset="0"/>
                <a:ea typeface="ＭＳ Ｐゴシック" panose="020B0600070205080204" pitchFamily="34" charset="-128"/>
              </a:rPr>
              <a:t>.  After completing this short needs inventory questionnaire, NCII recommends that teams </a:t>
            </a:r>
            <a:r>
              <a:rPr lang="en-US" altLang="en-US" b="1" smtClean="0">
                <a:latin typeface="Arial" panose="020B0604020202020204" pitchFamily="34" charset="0"/>
                <a:ea typeface="ＭＳ Ｐゴシック" panose="020B0600070205080204" pitchFamily="34" charset="-128"/>
              </a:rPr>
              <a:t>share their responses </a:t>
            </a:r>
            <a:r>
              <a:rPr lang="en-US" altLang="en-US" smtClean="0">
                <a:latin typeface="Arial" panose="020B0604020202020204" pitchFamily="34" charset="0"/>
                <a:ea typeface="ＭＳ Ｐゴシック" panose="020B0600070205080204" pitchFamily="34" charset="-128"/>
              </a:rPr>
              <a:t>and then meet with leadership or coaches to </a:t>
            </a:r>
            <a:r>
              <a:rPr lang="en-US" altLang="en-US" b="1" smtClean="0">
                <a:latin typeface="Arial" panose="020B0604020202020204" pitchFamily="34" charset="0"/>
                <a:ea typeface="ＭＳ Ｐゴシック" panose="020B0600070205080204" pitchFamily="34" charset="-128"/>
              </a:rPr>
              <a:t>prioritize and plan for their next steps </a:t>
            </a:r>
            <a:r>
              <a:rPr lang="en-US" altLang="en-US" smtClean="0">
                <a:latin typeface="Arial" panose="020B0604020202020204" pitchFamily="34" charset="0"/>
                <a:ea typeface="ＭＳ Ｐゴシック" panose="020B0600070205080204" pitchFamily="34" charset="-128"/>
              </a:rPr>
              <a:t>related to improving secondary interventions. </a:t>
            </a:r>
          </a:p>
          <a:p>
            <a:endParaRPr lang="en-US" altLang="en-US" smtClean="0">
              <a:latin typeface="Arial" panose="020B0604020202020204" pitchFamily="34" charset="0"/>
              <a:ea typeface="ＭＳ Ｐゴシック" panose="020B0600070205080204" pitchFamily="34" charset="-128"/>
            </a:endParaRPr>
          </a:p>
          <a:p>
            <a:r>
              <a:rPr lang="en-US" altLang="en-US" i="1" smtClean="0">
                <a:latin typeface="Arial" panose="020B0604020202020204" pitchFamily="34" charset="0"/>
                <a:ea typeface="ＭＳ Ｐゴシック" panose="020B0600070205080204" pitchFamily="34" charset="-128"/>
              </a:rPr>
              <a:t>Trainers may decide to pause and give teams time to complete the “Secondary Interventions Needs Inventory” at this point in the training, or recommend that they complete this after the training.  Be sure the have copies of this handout on hand. </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5C5DF8C-5B25-4037-ADFB-151B0067F594}" type="slidenum">
              <a:rPr lang="en-US" altLang="en-US">
                <a:cs typeface="Arial" panose="020B0604020202020204" pitchFamily="34" charset="0"/>
              </a:rPr>
              <a:pPr>
                <a:spcBef>
                  <a:spcPct val="0"/>
                </a:spcBef>
              </a:pPr>
              <a:t>31</a:t>
            </a:fld>
            <a:endParaRPr lang="en-US" altLang="en-US">
              <a:cs typeface="Arial" panose="020B0604020202020204" pitchFamily="34" charset="0"/>
            </a:endParaRPr>
          </a:p>
        </p:txBody>
      </p:sp>
    </p:spTree>
    <p:extLst>
      <p:ext uri="{BB962C8B-B14F-4D97-AF65-F5344CB8AC3E}">
        <p14:creationId xmlns:p14="http://schemas.microsoft.com/office/powerpoint/2010/main" val="541204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In summary, implementing effective secondary interventions is crucial for schools to establish a </a:t>
            </a:r>
            <a:r>
              <a:rPr lang="en-US" altLang="en-US" b="1" smtClean="0">
                <a:latin typeface="Arial" panose="020B0604020202020204" pitchFamily="34" charset="0"/>
                <a:ea typeface="ＭＳ Ｐゴシック" panose="020B0600070205080204" pitchFamily="34" charset="-128"/>
              </a:rPr>
              <a:t>foundation for intensive intervention</a:t>
            </a:r>
            <a:r>
              <a:rPr lang="en-US" altLang="en-US" smtClean="0">
                <a:latin typeface="Arial" panose="020B0604020202020204" pitchFamily="34" charset="0"/>
                <a:ea typeface="ＭＳ Ｐゴシック" panose="020B0600070205080204" pitchFamily="34" charset="-128"/>
              </a:rPr>
              <a:t>.  When secondary interventions are </a:t>
            </a:r>
            <a:r>
              <a:rPr lang="en-US" altLang="en-US" b="1" smtClean="0">
                <a:latin typeface="Arial" panose="020B0604020202020204" pitchFamily="34" charset="0"/>
                <a:ea typeface="ＭＳ Ｐゴシック" panose="020B0600070205080204" pitchFamily="34" charset="-128"/>
              </a:rPr>
              <a:t>evidence-based and are implemented with fidelity</a:t>
            </a:r>
            <a:r>
              <a:rPr lang="en-US" altLang="en-US" smtClean="0">
                <a:latin typeface="Arial" panose="020B0604020202020204" pitchFamily="34" charset="0"/>
                <a:ea typeface="ＭＳ Ｐゴシック" panose="020B0600070205080204" pitchFamily="34" charset="-128"/>
              </a:rPr>
              <a:t>, schools are able to meet the needs of most at-risk students and obtain a clearer sense of which students require intensive intervention.  Furthermore, the way secondary interventions are implemented has </a:t>
            </a:r>
            <a:r>
              <a:rPr lang="en-US" altLang="en-US" b="1" smtClean="0">
                <a:latin typeface="Arial" panose="020B0604020202020204" pitchFamily="34" charset="0"/>
                <a:ea typeface="ＭＳ Ｐゴシック" panose="020B0600070205080204" pitchFamily="34" charset="-128"/>
              </a:rPr>
              <a:t>important implications on identification </a:t>
            </a:r>
            <a:r>
              <a:rPr lang="en-US" altLang="en-US" smtClean="0">
                <a:latin typeface="Arial" panose="020B0604020202020204" pitchFamily="34" charset="0"/>
                <a:ea typeface="ＭＳ Ｐゴシック" panose="020B0600070205080204" pitchFamily="34" charset="-128"/>
              </a:rPr>
              <a:t>of students.  IDEA regulations for identifying students with specific learning disabilities no longer require the use of the discrepancy model, and allow for the use of a process based on the child’s response to scientific, research-based intervention.  With this in mind, it is crucial for schools to have effective systems for evidence-based secondary interventions in place, as a child’s responsiveness to these interventions has a large impact on their identification and future services. </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1018BD7-BB88-4E0E-BEE3-3775C31EE1FE}" type="slidenum">
              <a:rPr lang="en-US" altLang="en-US">
                <a:cs typeface="Arial" panose="020B0604020202020204" pitchFamily="34" charset="0"/>
              </a:rPr>
              <a:pPr>
                <a:spcBef>
                  <a:spcPct val="0"/>
                </a:spcBef>
              </a:pPr>
              <a:t>32</a:t>
            </a:fld>
            <a:endParaRPr lang="en-US" altLang="en-US">
              <a:cs typeface="Arial" panose="020B0604020202020204" pitchFamily="34" charset="0"/>
            </a:endParaRPr>
          </a:p>
        </p:txBody>
      </p:sp>
    </p:spTree>
    <p:extLst>
      <p:ext uri="{BB962C8B-B14F-4D97-AF65-F5344CB8AC3E}">
        <p14:creationId xmlns:p14="http://schemas.microsoft.com/office/powerpoint/2010/main" val="3599169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648212F-C946-4DC3-B227-16453F8D4ACA}" type="slidenum">
              <a:rPr lang="en-US" altLang="en-US">
                <a:cs typeface="Arial" panose="020B0604020202020204" pitchFamily="34" charset="0"/>
              </a:rPr>
              <a:pPr>
                <a:spcBef>
                  <a:spcPct val="0"/>
                </a:spcBef>
              </a:pPr>
              <a:t>33</a:t>
            </a:fld>
            <a:endParaRPr lang="en-US" altLang="en-US">
              <a:cs typeface="Arial" panose="020B0604020202020204" pitchFamily="34" charset="0"/>
            </a:endParaRPr>
          </a:p>
        </p:txBody>
      </p:sp>
    </p:spTree>
    <p:extLst>
      <p:ext uri="{BB962C8B-B14F-4D97-AF65-F5344CB8AC3E}">
        <p14:creationId xmlns:p14="http://schemas.microsoft.com/office/powerpoint/2010/main" val="288739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7573CAD-9D06-49C3-9874-1AD91B5943A4}" type="slidenum">
              <a:rPr lang="en-US" altLang="en-US">
                <a:cs typeface="Arial" panose="020B0604020202020204" pitchFamily="34" charset="0"/>
              </a:rPr>
              <a:pPr>
                <a:spcBef>
                  <a:spcPct val="0"/>
                </a:spcBef>
              </a:pPr>
              <a:t>34</a:t>
            </a:fld>
            <a:endParaRPr lang="en-US" altLang="en-US">
              <a:cs typeface="Arial" panose="020B0604020202020204" pitchFamily="34" charset="0"/>
            </a:endParaRPr>
          </a:p>
        </p:txBody>
      </p:sp>
    </p:spTree>
    <p:extLst>
      <p:ext uri="{BB962C8B-B14F-4D97-AF65-F5344CB8AC3E}">
        <p14:creationId xmlns:p14="http://schemas.microsoft.com/office/powerpoint/2010/main" val="1657916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7679F4D-E69E-413A-A1FB-29EBDDF38DDD}" type="slidenum">
              <a:rPr lang="en-US" altLang="en-US">
                <a:cs typeface="Arial" panose="020B0604020202020204" pitchFamily="34" charset="0"/>
              </a:rPr>
              <a:pPr>
                <a:spcBef>
                  <a:spcPct val="0"/>
                </a:spcBef>
              </a:pPr>
              <a:t>35</a:t>
            </a:fld>
            <a:endParaRPr lang="en-US" altLang="en-US">
              <a:cs typeface="Arial" panose="020B0604020202020204" pitchFamily="34" charset="0"/>
            </a:endParaRPr>
          </a:p>
        </p:txBody>
      </p:sp>
    </p:spTree>
    <p:extLst>
      <p:ext uri="{BB962C8B-B14F-4D97-AF65-F5344CB8AC3E}">
        <p14:creationId xmlns:p14="http://schemas.microsoft.com/office/powerpoint/2010/main" val="2326830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F71E89B-34A3-433A-BEFF-8A2199E516C2}" type="slidenum">
              <a:rPr lang="en-US" altLang="en-US">
                <a:cs typeface="Arial" panose="020B0604020202020204" pitchFamily="34" charset="0"/>
              </a:rPr>
              <a:pPr>
                <a:spcBef>
                  <a:spcPct val="0"/>
                </a:spcBef>
              </a:pPr>
              <a:t>36</a:t>
            </a:fld>
            <a:endParaRPr lang="en-US" altLang="en-US">
              <a:cs typeface="Arial" panose="020B0604020202020204" pitchFamily="34" charset="0"/>
            </a:endParaRPr>
          </a:p>
        </p:txBody>
      </p:sp>
    </p:spTree>
    <p:extLst>
      <p:ext uri="{BB962C8B-B14F-4D97-AF65-F5344CB8AC3E}">
        <p14:creationId xmlns:p14="http://schemas.microsoft.com/office/powerpoint/2010/main" val="325410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Secondary interventions are </a:t>
            </a:r>
            <a:r>
              <a:rPr lang="en-US" altLang="en-US" b="1" smtClean="0">
                <a:latin typeface="Arial" panose="020B0604020202020204" pitchFamily="34" charset="0"/>
                <a:ea typeface="ＭＳ Ｐゴシック" panose="020B0600070205080204" pitchFamily="34" charset="-128"/>
              </a:rPr>
              <a:t>standardized, evidence-based interventions designed for at-risk students</a:t>
            </a:r>
            <a:r>
              <a:rPr lang="en-US" altLang="en-US" smtClean="0">
                <a:latin typeface="Arial" panose="020B0604020202020204" pitchFamily="34" charset="0"/>
                <a:ea typeface="ＭＳ Ｐゴシック" panose="020B0600070205080204" pitchFamily="34" charset="-128"/>
              </a:rPr>
              <a:t>.  They are sometimes scripted, and involve detailed lesson components and a specific scope and sequence.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In this module, we refer to these programs as “secondary interventions.”  However, you may also have heard the terms </a:t>
            </a:r>
            <a:r>
              <a:rPr lang="en-US" altLang="en-US" b="1" smtClean="0">
                <a:latin typeface="Arial" panose="020B0604020202020204" pitchFamily="34" charset="0"/>
                <a:ea typeface="ＭＳ Ｐゴシック" panose="020B0600070205080204" pitchFamily="34" charset="-128"/>
              </a:rPr>
              <a:t>tier 2 intervention</a:t>
            </a:r>
            <a:r>
              <a:rPr lang="en-US" altLang="en-US" smtClean="0">
                <a:latin typeface="Arial" panose="020B0604020202020204" pitchFamily="34" charset="0"/>
                <a:ea typeface="ＭＳ Ｐゴシック" panose="020B0600070205080204" pitchFamily="34" charset="-128"/>
              </a:rPr>
              <a:t>, </a:t>
            </a:r>
            <a:r>
              <a:rPr lang="en-US" altLang="en-US" b="1" smtClean="0">
                <a:latin typeface="Arial" panose="020B0604020202020204" pitchFamily="34" charset="0"/>
                <a:ea typeface="ＭＳ Ｐゴシック" panose="020B0600070205080204" pitchFamily="34" charset="-128"/>
              </a:rPr>
              <a:t>strategic intervention</a:t>
            </a:r>
            <a:r>
              <a:rPr lang="en-US" altLang="en-US" smtClean="0">
                <a:latin typeface="Arial" panose="020B0604020202020204" pitchFamily="34" charset="0"/>
                <a:ea typeface="ＭＳ Ｐゴシック" panose="020B0600070205080204" pitchFamily="34" charset="-128"/>
              </a:rPr>
              <a:t>, or </a:t>
            </a:r>
            <a:r>
              <a:rPr lang="en-US" altLang="en-US" b="1" smtClean="0">
                <a:latin typeface="Arial" panose="020B0604020202020204" pitchFamily="34" charset="0"/>
                <a:ea typeface="ＭＳ Ｐゴシック" panose="020B0600070205080204" pitchFamily="34" charset="-128"/>
              </a:rPr>
              <a:t>remedial curriculum</a:t>
            </a:r>
            <a:r>
              <a:rPr lang="en-US" altLang="en-US" smtClean="0">
                <a:latin typeface="Arial" panose="020B0604020202020204" pitchFamily="34" charset="0"/>
                <a:ea typeface="ＭＳ Ｐゴシック" panose="020B0600070205080204" pitchFamily="34" charset="-128"/>
              </a:rPr>
              <a:t>.  Some common examples of secondary intervention programs include “</a:t>
            </a:r>
            <a:r>
              <a:rPr lang="en-US" altLang="ja-JP" b="1" smtClean="0">
                <a:latin typeface="Arial" panose="020B0604020202020204" pitchFamily="34" charset="0"/>
                <a:ea typeface="ＭＳ Ｐゴシック" panose="020B0600070205080204" pitchFamily="34" charset="-128"/>
              </a:rPr>
              <a:t>Wilson Just Words</a:t>
            </a:r>
            <a:r>
              <a:rPr lang="en-US" altLang="en-US" smtClean="0">
                <a:latin typeface="Arial" panose="020B0604020202020204" pitchFamily="34" charset="0"/>
                <a:ea typeface="ＭＳ Ｐゴシック" panose="020B0600070205080204" pitchFamily="34" charset="-128"/>
              </a:rPr>
              <a:t>”</a:t>
            </a:r>
            <a:r>
              <a:rPr lang="en-US" altLang="ja-JP" smtClean="0">
                <a:latin typeface="Arial" panose="020B0604020202020204" pitchFamily="34" charset="0"/>
                <a:ea typeface="ＭＳ Ｐゴシック" panose="020B0600070205080204" pitchFamily="34" charset="-128"/>
              </a:rPr>
              <a:t> for reading, </a:t>
            </a:r>
            <a:r>
              <a:rPr lang="en-US" altLang="en-US" smtClean="0">
                <a:latin typeface="Arial" panose="020B0604020202020204" pitchFamily="34" charset="0"/>
                <a:ea typeface="ＭＳ Ｐゴシック" panose="020B0600070205080204" pitchFamily="34" charset="-128"/>
              </a:rPr>
              <a:t>“</a:t>
            </a:r>
            <a:r>
              <a:rPr lang="en-US" altLang="ja-JP" b="1" smtClean="0">
                <a:latin typeface="Arial" panose="020B0604020202020204" pitchFamily="34" charset="0"/>
                <a:ea typeface="ＭＳ Ｐゴシック" panose="020B0600070205080204" pitchFamily="34" charset="-128"/>
              </a:rPr>
              <a:t>Check-in/Check-out</a:t>
            </a:r>
            <a:r>
              <a:rPr lang="en-US" altLang="en-US" smtClean="0">
                <a:latin typeface="Arial" panose="020B0604020202020204" pitchFamily="34" charset="0"/>
                <a:ea typeface="ＭＳ Ｐゴシック" panose="020B0600070205080204" pitchFamily="34" charset="-128"/>
              </a:rPr>
              <a:t>”</a:t>
            </a:r>
            <a:r>
              <a:rPr lang="en-US" altLang="ja-JP" smtClean="0">
                <a:latin typeface="Arial" panose="020B0604020202020204" pitchFamily="34" charset="0"/>
                <a:ea typeface="ＭＳ Ｐゴシック" panose="020B0600070205080204" pitchFamily="34" charset="-128"/>
              </a:rPr>
              <a:t> for behavior, and </a:t>
            </a:r>
            <a:r>
              <a:rPr lang="en-US" altLang="en-US" smtClean="0">
                <a:latin typeface="Arial" panose="020B0604020202020204" pitchFamily="34" charset="0"/>
                <a:ea typeface="ＭＳ Ｐゴシック" panose="020B0600070205080204" pitchFamily="34" charset="-128"/>
              </a:rPr>
              <a:t>“</a:t>
            </a:r>
            <a:r>
              <a:rPr lang="en-US" altLang="ja-JP" b="1" smtClean="0">
                <a:latin typeface="Arial" panose="020B0604020202020204" pitchFamily="34" charset="0"/>
                <a:ea typeface="ＭＳ Ｐゴシック" panose="020B0600070205080204" pitchFamily="34" charset="-128"/>
              </a:rPr>
              <a:t>Corrective Math</a:t>
            </a:r>
            <a:r>
              <a:rPr lang="en-US" altLang="en-US" smtClean="0">
                <a:latin typeface="Arial" panose="020B0604020202020204" pitchFamily="34" charset="0"/>
                <a:ea typeface="ＭＳ Ｐゴシック" panose="020B0600070205080204" pitchFamily="34" charset="-128"/>
              </a:rPr>
              <a:t>”</a:t>
            </a:r>
            <a:r>
              <a:rPr lang="en-US" altLang="ja-JP" smtClean="0">
                <a:latin typeface="Arial" panose="020B0604020202020204" pitchFamily="34" charset="0"/>
                <a:ea typeface="ＭＳ Ｐゴシック" panose="020B0600070205080204" pitchFamily="34" charset="-128"/>
              </a:rPr>
              <a:t> for mathematics. </a:t>
            </a:r>
          </a:p>
          <a:p>
            <a:endParaRPr lang="en-US" altLang="en-US" smtClean="0">
              <a:latin typeface="Arial" panose="020B0604020202020204" pitchFamily="34" charset="0"/>
              <a:ea typeface="ＭＳ Ｐゴシック" panose="020B0600070205080204" pitchFamily="34" charset="-128"/>
            </a:endParaRPr>
          </a:p>
          <a:p>
            <a:r>
              <a:rPr lang="en-US" altLang="en-US" i="1" smtClean="0">
                <a:latin typeface="Arial" panose="020B0604020202020204" pitchFamily="34" charset="0"/>
                <a:ea typeface="ＭＳ Ｐゴシック" panose="020B0600070205080204" pitchFamily="34" charset="-128"/>
              </a:rPr>
              <a:t>Gauge participants’ level of familiarity with secondary interventions.  Ask participants if secondary interventions are used in their school/district and if so, what they refer to them as.  Ask participants to name examples of secondary interventions that they use or know of. </a:t>
            </a:r>
            <a:r>
              <a:rPr lang="en-US" altLang="en-US" smtClean="0">
                <a:latin typeface="Arial" panose="020B0604020202020204" pitchFamily="34" charset="0"/>
                <a:ea typeface="ＭＳ Ｐゴシック" panose="020B0600070205080204" pitchFamily="34" charset="-128"/>
              </a:rPr>
              <a:t> </a:t>
            </a:r>
            <a:endParaRPr lang="en-US" altLang="en-US" i="1"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DCAFB36-4DD0-4B70-A3CA-85D2AF0D6B82}" type="slidenum">
              <a:rPr lang="en-US" altLang="en-US">
                <a:cs typeface="Arial" panose="020B0604020202020204" pitchFamily="34" charset="0"/>
              </a:rPr>
              <a:pPr>
                <a:spcBef>
                  <a:spcPct val="0"/>
                </a:spcBef>
              </a:pPr>
              <a:t>4</a:t>
            </a:fld>
            <a:endParaRPr lang="en-US" altLang="en-US">
              <a:cs typeface="Arial" panose="020B0604020202020204" pitchFamily="34" charset="0"/>
            </a:endParaRPr>
          </a:p>
        </p:txBody>
      </p:sp>
    </p:spTree>
    <p:extLst>
      <p:ext uri="{BB962C8B-B14F-4D97-AF65-F5344CB8AC3E}">
        <p14:creationId xmlns:p14="http://schemas.microsoft.com/office/powerpoint/2010/main" val="1220200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So, what is the purpose of secondary interventions, and how do they relate to intensive intervention?</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89137C-0A8D-4B8A-BF00-207C650FB4D5}" type="slidenum">
              <a:rPr lang="en-US" altLang="en-US">
                <a:cs typeface="Arial" panose="020B0604020202020204" pitchFamily="34" charset="0"/>
              </a:rPr>
              <a:pPr>
                <a:spcBef>
                  <a:spcPct val="0"/>
                </a:spcBef>
              </a:pPr>
              <a:t>5</a:t>
            </a:fld>
            <a:endParaRPr lang="en-US" altLang="en-US">
              <a:cs typeface="Arial" panose="020B0604020202020204" pitchFamily="34" charset="0"/>
            </a:endParaRPr>
          </a:p>
        </p:txBody>
      </p:sp>
    </p:spTree>
    <p:extLst>
      <p:ext uri="{BB962C8B-B14F-4D97-AF65-F5344CB8AC3E}">
        <p14:creationId xmlns:p14="http://schemas.microsoft.com/office/powerpoint/2010/main" val="3336320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xfrm>
            <a:off x="576263" y="4422775"/>
            <a:ext cx="5810250" cy="4313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This graphic illustrates the estimated population of students who will require secondary interventions.  The yellow portion of the triangle represents the group of students for whom the primary level of support was not sufficient; approximately 15%.  Secondary interventions are designed to provide an additional layer of support to these students.  </a:t>
            </a:r>
          </a:p>
          <a:p>
            <a:r>
              <a:rPr lang="en-US" altLang="en-US" smtClean="0">
                <a:latin typeface="Arial" panose="020B0604020202020204" pitchFamily="34" charset="0"/>
                <a:ea typeface="ＭＳ Ｐゴシック" panose="020B0600070205080204" pitchFamily="34" charset="-128"/>
              </a:rPr>
              <a:t>The tiers represented by the this triangle are fluid and directly affect one another.  For instance, if a school’s core or primary level of instruction is not sufficiently meeting student needs, then a higher percentage of students will be insufficiently responsive to core instruction and will require secondary interventions. Keep in mind the interconnected nature of these tiers as we review characteristics of each tier of support.</a:t>
            </a:r>
          </a:p>
          <a:p>
            <a:r>
              <a:rPr lang="en-US" altLang="en-US" smtClean="0">
                <a:latin typeface="Arial" panose="020B0604020202020204" pitchFamily="34" charset="0"/>
                <a:ea typeface="ＭＳ Ｐゴシック" panose="020B0600070205080204" pitchFamily="34" charset="-128"/>
              </a:rPr>
              <a:t>In the next few slides we will take a look at the focus, instruction, setting, and assessments specific to each level of support: primary, secondary, and intensive.  We’ll also discuss the relationship between secondary interventions and intensive interventions.</a:t>
            </a:r>
          </a:p>
          <a:p>
            <a:r>
              <a:rPr lang="en-US" altLang="en-US" i="1" smtClean="0">
                <a:latin typeface="Arial" panose="020B0604020202020204" pitchFamily="34" charset="0"/>
                <a:ea typeface="ＭＳ Ｐゴシック" panose="020B0600070205080204" pitchFamily="34" charset="-128"/>
              </a:rPr>
              <a:t>Note: While participants may be familiar with this triangle and the approximate percentages of students represented at each tier, keep in mind that these percentages may vary depending on the school and the school population.  Schools that are new to RTI and schools with large at-risk populations may find that they have a higher percentage of students requiring secondary and intensive interventions.  </a:t>
            </a:r>
            <a:endParaRPr lang="en-US" altLang="en-US" smtClean="0">
              <a:latin typeface="Arial" panose="020B0604020202020204" pitchFamily="34" charset="0"/>
              <a:ea typeface="ＭＳ Ｐゴシック" panose="020B0600070205080204" pitchFamily="34"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0363FF0-160B-49AB-BB9D-AF8C6F7219AD}" type="slidenum">
              <a:rPr lang="en-US" altLang="en-US">
                <a:cs typeface="Arial" panose="020B0604020202020204" pitchFamily="34" charset="0"/>
              </a:rPr>
              <a:pPr>
                <a:spcBef>
                  <a:spcPct val="0"/>
                </a:spcBef>
              </a:pPr>
              <a:t>6</a:t>
            </a:fld>
            <a:endParaRPr lang="en-US" altLang="en-US">
              <a:cs typeface="Arial" panose="020B0604020202020204" pitchFamily="34" charset="0"/>
            </a:endParaRPr>
          </a:p>
        </p:txBody>
      </p:sp>
    </p:spTree>
    <p:extLst>
      <p:ext uri="{BB962C8B-B14F-4D97-AF65-F5344CB8AC3E}">
        <p14:creationId xmlns:p14="http://schemas.microsoft.com/office/powerpoint/2010/main" val="392425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590550" y="4422775"/>
            <a:ext cx="5795963" cy="435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First, we are going to talk about the </a:t>
            </a:r>
            <a:r>
              <a:rPr lang="en-US" altLang="en-US" b="1" smtClean="0">
                <a:latin typeface="Arial" panose="020B0604020202020204" pitchFamily="34" charset="0"/>
                <a:ea typeface="ＭＳ Ｐゴシック" panose="020B0600070205080204" pitchFamily="34" charset="-128"/>
              </a:rPr>
              <a:t>primary</a:t>
            </a:r>
            <a:r>
              <a:rPr lang="en-US" altLang="en-US" smtClean="0">
                <a:latin typeface="Arial" panose="020B0604020202020204" pitchFamily="34" charset="0"/>
                <a:ea typeface="ＭＳ Ｐゴシック" panose="020B0600070205080204" pitchFamily="34" charset="-128"/>
              </a:rPr>
              <a:t> </a:t>
            </a:r>
            <a:r>
              <a:rPr lang="en-US" altLang="en-US" b="1" smtClean="0">
                <a:latin typeface="Arial" panose="020B0604020202020204" pitchFamily="34" charset="0"/>
                <a:ea typeface="ＭＳ Ｐゴシック" panose="020B0600070205080204" pitchFamily="34" charset="-128"/>
              </a:rPr>
              <a:t>tier</a:t>
            </a:r>
            <a:r>
              <a:rPr lang="en-US" altLang="en-US" smtClean="0">
                <a:latin typeface="Arial" panose="020B0604020202020204" pitchFamily="34" charset="0"/>
                <a:ea typeface="ＭＳ Ｐゴシック" panose="020B0600070205080204" pitchFamily="34" charset="-128"/>
              </a:rPr>
              <a:t> in more detail.  Primary prevention (also referred to as </a:t>
            </a:r>
            <a:r>
              <a:rPr lang="en-US" altLang="en-US" b="1" smtClean="0">
                <a:latin typeface="Arial" panose="020B0604020202020204" pitchFamily="34" charset="0"/>
                <a:ea typeface="ＭＳ Ｐゴシック" panose="020B0600070205080204" pitchFamily="34" charset="-128"/>
              </a:rPr>
              <a:t>tier 1</a:t>
            </a:r>
            <a:r>
              <a:rPr lang="en-US" altLang="en-US" smtClean="0">
                <a:latin typeface="Arial" panose="020B0604020202020204" pitchFamily="34" charset="0"/>
                <a:ea typeface="ＭＳ Ｐゴシック" panose="020B0600070205080204" pitchFamily="34" charset="-128"/>
              </a:rPr>
              <a:t> or </a:t>
            </a:r>
            <a:r>
              <a:rPr lang="en-US" altLang="en-US" b="1" smtClean="0">
                <a:latin typeface="Arial" panose="020B0604020202020204" pitchFamily="34" charset="0"/>
                <a:ea typeface="ＭＳ Ｐゴシック" panose="020B0600070205080204" pitchFamily="34" charset="-128"/>
              </a:rPr>
              <a:t>core instruction</a:t>
            </a:r>
            <a:r>
              <a:rPr lang="en-US" altLang="en-US" smtClean="0">
                <a:latin typeface="Arial" panose="020B0604020202020204" pitchFamily="34" charset="0"/>
                <a:ea typeface="ＭＳ Ｐゴシック" panose="020B0600070205080204" pitchFamily="34" charset="-128"/>
              </a:rPr>
              <a:t>) is high-quality core instruction that meets the needs of most students. You’ll see that the focus is on </a:t>
            </a:r>
            <a:r>
              <a:rPr lang="en-US" altLang="en-US" b="1" smtClean="0">
                <a:latin typeface="Arial" panose="020B0604020202020204" pitchFamily="34" charset="0"/>
                <a:ea typeface="ＭＳ Ｐゴシック" panose="020B0600070205080204" pitchFamily="34" charset="-128"/>
              </a:rPr>
              <a:t>all students</a:t>
            </a:r>
            <a:r>
              <a:rPr lang="en-US" altLang="en-US" smtClean="0">
                <a:latin typeface="Arial" panose="020B0604020202020204" pitchFamily="34" charset="0"/>
                <a:ea typeface="ＭＳ Ｐゴシック" panose="020B0600070205080204" pitchFamily="34" charset="-128"/>
              </a:rPr>
              <a:t>. The </a:t>
            </a:r>
            <a:r>
              <a:rPr lang="en-US" altLang="en-US" b="1" smtClean="0">
                <a:latin typeface="Arial" panose="020B0604020202020204" pitchFamily="34" charset="0"/>
                <a:ea typeface="ＭＳ Ｐゴシック" panose="020B0600070205080204" pitchFamily="34" charset="-128"/>
              </a:rPr>
              <a:t>instruction</a:t>
            </a:r>
            <a:r>
              <a:rPr lang="en-US" altLang="en-US" smtClean="0">
                <a:latin typeface="Arial" panose="020B0604020202020204" pitchFamily="34" charset="0"/>
                <a:ea typeface="ＭＳ Ｐゴシック" panose="020B0600070205080204" pitchFamily="34" charset="-128"/>
              </a:rPr>
              <a:t> is typically a </a:t>
            </a:r>
            <a:r>
              <a:rPr lang="en-US" altLang="en-US" b="1" smtClean="0">
                <a:latin typeface="Arial" panose="020B0604020202020204" pitchFamily="34" charset="0"/>
                <a:ea typeface="ＭＳ Ｐゴシック" panose="020B0600070205080204" pitchFamily="34" charset="-128"/>
              </a:rPr>
              <a:t>district curriculum </a:t>
            </a:r>
            <a:r>
              <a:rPr lang="en-US" altLang="en-US" smtClean="0">
                <a:latin typeface="Arial" panose="020B0604020202020204" pitchFamily="34" charset="0"/>
                <a:ea typeface="ＭＳ Ｐゴシック" panose="020B0600070205080204" pitchFamily="34" charset="-128"/>
              </a:rPr>
              <a:t>and should include</a:t>
            </a:r>
            <a:r>
              <a:rPr lang="en-US" altLang="en-US" b="1" smtClean="0">
                <a:latin typeface="Arial" panose="020B0604020202020204" pitchFamily="34" charset="0"/>
                <a:ea typeface="ＭＳ Ｐゴシック" panose="020B0600070205080204" pitchFamily="34" charset="-128"/>
              </a:rPr>
              <a:t> instructional practices that are research based, </a:t>
            </a:r>
            <a:r>
              <a:rPr lang="en-US" altLang="en-US" smtClean="0">
                <a:latin typeface="Arial" panose="020B0604020202020204" pitchFamily="34" charset="0"/>
                <a:ea typeface="ＭＳ Ｐゴシック" panose="020B0600070205080204" pitchFamily="34" charset="-128"/>
              </a:rPr>
              <a:t>and be </a:t>
            </a:r>
            <a:r>
              <a:rPr lang="en-US" altLang="en-US" b="1" smtClean="0">
                <a:latin typeface="Arial" panose="020B0604020202020204" pitchFamily="34" charset="0"/>
                <a:ea typeface="ＭＳ Ｐゴシック" panose="020B0600070205080204" pitchFamily="34" charset="-128"/>
              </a:rPr>
              <a:t>aligned with state or district standards.  </a:t>
            </a:r>
            <a:r>
              <a:rPr lang="en-US" altLang="en-US" smtClean="0">
                <a:latin typeface="Arial" panose="020B0604020202020204" pitchFamily="34" charset="0"/>
                <a:ea typeface="ＭＳ Ｐゴシック" panose="020B0600070205080204" pitchFamily="34" charset="-128"/>
              </a:rPr>
              <a:t>The </a:t>
            </a:r>
            <a:r>
              <a:rPr lang="en-US" altLang="en-US" b="1" smtClean="0">
                <a:latin typeface="Arial" panose="020B0604020202020204" pitchFamily="34" charset="0"/>
                <a:ea typeface="ＭＳ Ｐゴシック" panose="020B0600070205080204" pitchFamily="34" charset="-128"/>
              </a:rPr>
              <a:t>setting</a:t>
            </a:r>
            <a:r>
              <a:rPr lang="en-US" altLang="en-US" smtClean="0">
                <a:latin typeface="Arial" panose="020B0604020202020204" pitchFamily="34" charset="0"/>
                <a:ea typeface="ＭＳ Ｐゴシック" panose="020B0600070205080204" pitchFamily="34" charset="-128"/>
              </a:rPr>
              <a:t> for primary prevention is the </a:t>
            </a:r>
            <a:r>
              <a:rPr lang="en-US" altLang="en-US" b="1" smtClean="0">
                <a:latin typeface="Arial" panose="020B0604020202020204" pitchFamily="34" charset="0"/>
                <a:ea typeface="ＭＳ Ｐゴシック" panose="020B0600070205080204" pitchFamily="34" charset="-128"/>
              </a:rPr>
              <a:t>general</a:t>
            </a:r>
            <a:r>
              <a:rPr lang="en-US" altLang="en-US" smtClean="0">
                <a:latin typeface="Arial" panose="020B0604020202020204" pitchFamily="34" charset="0"/>
                <a:ea typeface="ＭＳ Ｐゴシック" panose="020B0600070205080204" pitchFamily="34" charset="-128"/>
              </a:rPr>
              <a:t> </a:t>
            </a:r>
            <a:r>
              <a:rPr lang="en-US" altLang="en-US" b="1" smtClean="0">
                <a:latin typeface="Arial" panose="020B0604020202020204" pitchFamily="34" charset="0"/>
                <a:ea typeface="ＭＳ Ｐゴシック" panose="020B0600070205080204" pitchFamily="34" charset="-128"/>
              </a:rPr>
              <a:t>education</a:t>
            </a:r>
            <a:r>
              <a:rPr lang="en-US" altLang="en-US" smtClean="0">
                <a:latin typeface="Arial" panose="020B0604020202020204" pitchFamily="34" charset="0"/>
                <a:ea typeface="ＭＳ Ｐゴシック" panose="020B0600070205080204" pitchFamily="34" charset="-128"/>
              </a:rPr>
              <a:t> classroom. For </a:t>
            </a:r>
            <a:r>
              <a:rPr lang="en-US" altLang="en-US" b="1" smtClean="0">
                <a:latin typeface="Arial" panose="020B0604020202020204" pitchFamily="34" charset="0"/>
                <a:ea typeface="ＭＳ Ｐゴシック" panose="020B0600070205080204" pitchFamily="34" charset="-128"/>
              </a:rPr>
              <a:t>assessments</a:t>
            </a:r>
            <a:r>
              <a:rPr lang="en-US" altLang="en-US" smtClean="0">
                <a:latin typeface="Arial" panose="020B0604020202020204" pitchFamily="34" charset="0"/>
                <a:ea typeface="ＭＳ Ｐゴシック" panose="020B0600070205080204" pitchFamily="34" charset="-128"/>
              </a:rPr>
              <a:t>, all students receive </a:t>
            </a:r>
            <a:r>
              <a:rPr lang="en-US" altLang="en-US" b="1" smtClean="0">
                <a:latin typeface="Arial" panose="020B0604020202020204" pitchFamily="34" charset="0"/>
                <a:ea typeface="ＭＳ Ｐゴシック" panose="020B0600070205080204" pitchFamily="34" charset="-128"/>
              </a:rPr>
              <a:t>screening</a:t>
            </a:r>
            <a:r>
              <a:rPr lang="en-US" altLang="en-US" smtClean="0">
                <a:latin typeface="Arial" panose="020B0604020202020204" pitchFamily="34" charset="0"/>
                <a:ea typeface="ＭＳ Ｐゴシック" panose="020B0600070205080204" pitchFamily="34" charset="-128"/>
              </a:rPr>
              <a:t> and </a:t>
            </a:r>
            <a:r>
              <a:rPr lang="en-US" altLang="en-US" b="1" smtClean="0">
                <a:latin typeface="Arial" panose="020B0604020202020204" pitchFamily="34" charset="0"/>
                <a:ea typeface="ＭＳ Ｐゴシック" panose="020B0600070205080204" pitchFamily="34" charset="-128"/>
              </a:rPr>
              <a:t>progress monitoring </a:t>
            </a:r>
            <a:r>
              <a:rPr lang="en-US" altLang="en-US" smtClean="0">
                <a:latin typeface="Arial" panose="020B0604020202020204" pitchFamily="34" charset="0"/>
                <a:ea typeface="ＭＳ Ｐゴシック" panose="020B0600070205080204" pitchFamily="34" charset="-128"/>
              </a:rPr>
              <a:t>assessments, as well as </a:t>
            </a:r>
            <a:r>
              <a:rPr lang="en-US" altLang="en-US" b="1" smtClean="0">
                <a:latin typeface="Arial" panose="020B0604020202020204" pitchFamily="34" charset="0"/>
                <a:ea typeface="ＭＳ Ｐゴシック" panose="020B0600070205080204" pitchFamily="34" charset="-128"/>
              </a:rPr>
              <a:t>outcome measures</a:t>
            </a:r>
            <a:r>
              <a:rPr lang="en-US" altLang="en-US" smtClean="0">
                <a:latin typeface="Arial" panose="020B0604020202020204" pitchFamily="34" charset="0"/>
                <a:ea typeface="ＭＳ Ｐゴシック" panose="020B0600070205080204" pitchFamily="34" charset="-128"/>
              </a:rPr>
              <a:t> or </a:t>
            </a:r>
            <a:r>
              <a:rPr lang="en-US" altLang="en-US" b="1" smtClean="0">
                <a:latin typeface="Arial" panose="020B0604020202020204" pitchFamily="34" charset="0"/>
                <a:ea typeface="ＭＳ Ｐゴシック" panose="020B0600070205080204" pitchFamily="34" charset="-128"/>
              </a:rPr>
              <a:t>summative assessments</a:t>
            </a:r>
            <a:r>
              <a:rPr lang="en-US" altLang="en-US" smtClean="0">
                <a:latin typeface="Arial" panose="020B0604020202020204" pitchFamily="34" charset="0"/>
                <a:ea typeface="ＭＳ Ｐゴシック" panose="020B0600070205080204" pitchFamily="34" charset="-128"/>
              </a:rPr>
              <a:t> on occasion.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Note that the focus of the primary tier is for ALL students, including those with disabilities, learning differences, or language barriers. You can increase access for all students through differentiated instruction, linguistically and culturally responsive practices, and the use of accommodations or modifications.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This may involve teacher-directed instruction combined with mixed instructional groupings, team teaching, peer tutoring, learning centers, and accommodations to ensure that all students have access to the instructional program.  As I’ve mentioned, providing this differentiation and accommodations is NOT the same as providing more intensive interventions to students with learning disabilities, and is part of the core instruction that is required for all students.</a:t>
            </a:r>
          </a:p>
          <a:p>
            <a:endParaRPr lang="en-US" altLang="en-US" smtClean="0">
              <a:latin typeface="Arial" panose="020B0604020202020204" pitchFamily="34" charset="0"/>
              <a:ea typeface="ＭＳ Ｐゴシック" panose="020B0600070205080204" pitchFamily="3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5C035D-4EF0-45F1-BAFF-28BDD05E3B65}" type="slidenum">
              <a:rPr lang="en-US" altLang="en-US">
                <a:cs typeface="Arial" panose="020B0604020202020204" pitchFamily="34" charset="0"/>
              </a:rPr>
              <a:pPr>
                <a:spcBef>
                  <a:spcPct val="0"/>
                </a:spcBef>
              </a:pPr>
              <a:t>7</a:t>
            </a:fld>
            <a:endParaRPr lang="en-US" altLang="en-US">
              <a:cs typeface="Arial" panose="020B0604020202020204" pitchFamily="34" charset="0"/>
            </a:endParaRPr>
          </a:p>
        </p:txBody>
      </p:sp>
    </p:spTree>
    <p:extLst>
      <p:ext uri="{BB962C8B-B14F-4D97-AF65-F5344CB8AC3E}">
        <p14:creationId xmlns:p14="http://schemas.microsoft.com/office/powerpoint/2010/main" val="239911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We will now move on to discuss the </a:t>
            </a:r>
            <a:r>
              <a:rPr lang="en-US" altLang="en-US" b="1" smtClean="0">
                <a:latin typeface="Arial" panose="020B0604020202020204" pitchFamily="34" charset="0"/>
                <a:ea typeface="ＭＳ Ｐゴシック" panose="020B0600070205080204" pitchFamily="34" charset="-128"/>
              </a:rPr>
              <a:t>secondary tier</a:t>
            </a:r>
            <a:r>
              <a:rPr lang="en-US" altLang="en-US" smtClean="0">
                <a:latin typeface="Arial" panose="020B0604020202020204" pitchFamily="34" charset="0"/>
                <a:ea typeface="ＭＳ Ｐゴシック" panose="020B0600070205080204" pitchFamily="34" charset="-128"/>
              </a:rPr>
              <a:t>, also referred to as tier 2 or secondary interventions.  Interventions at the secondary tier address the learning or behavioral challenges of most at-risk students. These are for students who have been </a:t>
            </a:r>
            <a:r>
              <a:rPr lang="en-US" altLang="en-US" b="1" smtClean="0">
                <a:latin typeface="Arial" panose="020B0604020202020204" pitchFamily="34" charset="0"/>
                <a:ea typeface="ＭＳ Ｐゴシック" panose="020B0600070205080204" pitchFamily="34" charset="-128"/>
              </a:rPr>
              <a:t>identified through screening as at risk for poor learning outcomes</a:t>
            </a:r>
            <a:r>
              <a:rPr lang="en-US" altLang="en-US" smtClean="0">
                <a:latin typeface="Arial" panose="020B0604020202020204" pitchFamily="34" charset="0"/>
                <a:ea typeface="ＭＳ Ｐゴシック" panose="020B0600070205080204" pitchFamily="34" charset="-128"/>
              </a:rPr>
              <a:t>. The instruction is targeted, evidence-based, and supplemental to core instruction.   These interventions are delivered to </a:t>
            </a:r>
            <a:r>
              <a:rPr lang="en-US" altLang="en-US" b="1" smtClean="0">
                <a:latin typeface="Arial" panose="020B0604020202020204" pitchFamily="34" charset="0"/>
                <a:ea typeface="ＭＳ Ｐゴシック" panose="020B0600070205080204" pitchFamily="34" charset="-128"/>
              </a:rPr>
              <a:t>small groups </a:t>
            </a:r>
            <a:r>
              <a:rPr lang="en-US" altLang="en-US" smtClean="0">
                <a:latin typeface="Arial" panose="020B0604020202020204" pitchFamily="34" charset="0"/>
                <a:ea typeface="ＭＳ Ｐゴシック" panose="020B0600070205080204" pitchFamily="34" charset="-128"/>
              </a:rPr>
              <a:t>and also occur in either the general education classroom or another general education setting, such as an intervention block.  The types of </a:t>
            </a:r>
            <a:r>
              <a:rPr lang="en-US" altLang="en-US" b="1" smtClean="0">
                <a:latin typeface="Arial" panose="020B0604020202020204" pitchFamily="34" charset="0"/>
                <a:ea typeface="ＭＳ Ｐゴシック" panose="020B0600070205080204" pitchFamily="34" charset="-128"/>
              </a:rPr>
              <a:t>assessments</a:t>
            </a:r>
            <a:r>
              <a:rPr lang="en-US" altLang="en-US" smtClean="0">
                <a:latin typeface="Arial" panose="020B0604020202020204" pitchFamily="34" charset="0"/>
                <a:ea typeface="ＭＳ Ｐゴシック" panose="020B0600070205080204" pitchFamily="34" charset="-128"/>
              </a:rPr>
              <a:t> used in the secondary tier are the same as the primary tier, but </a:t>
            </a:r>
            <a:r>
              <a:rPr lang="en-US" altLang="en-US" b="1" smtClean="0">
                <a:latin typeface="Arial" panose="020B0604020202020204" pitchFamily="34" charset="0"/>
                <a:ea typeface="ＭＳ Ｐゴシック" panose="020B0600070205080204" pitchFamily="34" charset="-128"/>
              </a:rPr>
              <a:t>progress monitoring </a:t>
            </a:r>
            <a:r>
              <a:rPr lang="en-US" altLang="en-US" smtClean="0">
                <a:latin typeface="Arial" panose="020B0604020202020204" pitchFamily="34" charset="0"/>
                <a:ea typeface="ＭＳ Ｐゴシック" panose="020B0600070205080204" pitchFamily="34" charset="-128"/>
              </a:rPr>
              <a:t>occurs with greater frequency to measure student responsiveness to the secondary intervention. </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9513BA6-7D47-45EA-BB49-4123F993C279}" type="slidenum">
              <a:rPr lang="en-US" altLang="en-US">
                <a:cs typeface="Arial" panose="020B0604020202020204" pitchFamily="34" charset="0"/>
              </a:rPr>
              <a:pPr>
                <a:spcBef>
                  <a:spcPct val="0"/>
                </a:spcBef>
              </a:pPr>
              <a:t>8</a:t>
            </a:fld>
            <a:endParaRPr lang="en-US" altLang="en-US">
              <a:cs typeface="Arial" panose="020B0604020202020204" pitchFamily="34" charset="0"/>
            </a:endParaRPr>
          </a:p>
        </p:txBody>
      </p:sp>
    </p:spTree>
    <p:extLst>
      <p:ext uri="{BB962C8B-B14F-4D97-AF65-F5344CB8AC3E}">
        <p14:creationId xmlns:p14="http://schemas.microsoft.com/office/powerpoint/2010/main" val="345673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Lastly, we’ll discuss the </a:t>
            </a:r>
            <a:r>
              <a:rPr lang="en-US" altLang="en-US" b="1" smtClean="0">
                <a:latin typeface="Arial" panose="020B0604020202020204" pitchFamily="34" charset="0"/>
                <a:ea typeface="ＭＳ Ｐゴシック" panose="020B0600070205080204" pitchFamily="34" charset="-128"/>
              </a:rPr>
              <a:t>intensive tier</a:t>
            </a:r>
            <a:r>
              <a:rPr lang="en-US" altLang="en-US" smtClean="0">
                <a:latin typeface="Arial" panose="020B0604020202020204" pitchFamily="34" charset="0"/>
                <a:ea typeface="ＭＳ Ｐゴシック" panose="020B0600070205080204" pitchFamily="34" charset="-128"/>
              </a:rPr>
              <a:t>, also referred to as </a:t>
            </a:r>
            <a:r>
              <a:rPr lang="en-US" altLang="en-US" b="1" smtClean="0">
                <a:latin typeface="Arial" panose="020B0604020202020204" pitchFamily="34" charset="0"/>
                <a:ea typeface="ＭＳ Ｐゴシック" panose="020B0600070205080204" pitchFamily="34" charset="-128"/>
              </a:rPr>
              <a:t>tier 3</a:t>
            </a:r>
            <a:r>
              <a:rPr lang="en-US" altLang="en-US" smtClean="0">
                <a:latin typeface="Arial" panose="020B0604020202020204" pitchFamily="34" charset="0"/>
                <a:ea typeface="ＭＳ Ｐゴシック" panose="020B0600070205080204" pitchFamily="34" charset="-128"/>
              </a:rPr>
              <a:t> or </a:t>
            </a:r>
            <a:r>
              <a:rPr lang="en-US" altLang="en-US" b="1" smtClean="0">
                <a:latin typeface="Arial" panose="020B0604020202020204" pitchFamily="34" charset="0"/>
                <a:ea typeface="ＭＳ Ｐゴシック" panose="020B0600070205080204" pitchFamily="34" charset="-128"/>
              </a:rPr>
              <a:t>tertiary intervention</a:t>
            </a:r>
            <a:r>
              <a:rPr lang="en-US" altLang="en-US" smtClean="0">
                <a:latin typeface="Arial" panose="020B0604020202020204" pitchFamily="34" charset="0"/>
                <a:ea typeface="ＭＳ Ｐゴシック" panose="020B0600070205080204" pitchFamily="34" charset="-128"/>
              </a:rPr>
              <a:t>.  Intervention at the intensive level meets the needs of </a:t>
            </a:r>
            <a:r>
              <a:rPr lang="en-US" altLang="en-US" b="1" smtClean="0">
                <a:latin typeface="Arial" panose="020B0604020202020204" pitchFamily="34" charset="0"/>
                <a:ea typeface="ＭＳ Ｐゴシック" panose="020B0600070205080204" pitchFamily="34" charset="-128"/>
              </a:rPr>
              <a:t>students who have not responded to primary or secondary interventions, or students who present with very low performance levels</a:t>
            </a:r>
            <a:r>
              <a:rPr lang="en-US" altLang="en-US" smtClean="0">
                <a:latin typeface="Arial" panose="020B0604020202020204" pitchFamily="34" charset="0"/>
                <a:ea typeface="ＭＳ Ｐゴシック" panose="020B0600070205080204" pitchFamily="34" charset="-128"/>
              </a:rPr>
              <a:t>.  Note that this is typically only </a:t>
            </a:r>
            <a:r>
              <a:rPr lang="en-US" altLang="en-US" b="1" smtClean="0">
                <a:latin typeface="Arial" panose="020B0604020202020204" pitchFamily="34" charset="0"/>
                <a:ea typeface="ＭＳ Ｐゴシック" panose="020B0600070205080204" pitchFamily="34" charset="-128"/>
              </a:rPr>
              <a:t>3-5% of the student population</a:t>
            </a:r>
            <a:r>
              <a:rPr lang="en-US" altLang="en-US" smtClean="0">
                <a:latin typeface="Arial" panose="020B0604020202020204" pitchFamily="34" charset="0"/>
                <a:ea typeface="ＭＳ Ｐゴシック" panose="020B0600070205080204" pitchFamily="34" charset="-128"/>
              </a:rPr>
              <a:t>.  Instruction at this level is </a:t>
            </a:r>
            <a:r>
              <a:rPr lang="en-US" altLang="en-US" b="1" smtClean="0">
                <a:latin typeface="Arial" panose="020B0604020202020204" pitchFamily="34" charset="0"/>
                <a:ea typeface="ＭＳ Ｐゴシック" panose="020B0600070205080204" pitchFamily="34" charset="-128"/>
              </a:rPr>
              <a:t>individualized</a:t>
            </a:r>
            <a:r>
              <a:rPr lang="en-US" altLang="en-US" smtClean="0">
                <a:latin typeface="Arial" panose="020B0604020202020204" pitchFamily="34" charset="0"/>
                <a:ea typeface="ＭＳ Ｐゴシック" panose="020B0600070205080204" pitchFamily="34" charset="-128"/>
              </a:rPr>
              <a:t>, and can be delivered to a </a:t>
            </a:r>
            <a:r>
              <a:rPr lang="en-US" altLang="en-US" b="1" smtClean="0">
                <a:latin typeface="Arial" panose="020B0604020202020204" pitchFamily="34" charset="0"/>
                <a:ea typeface="ＭＳ Ｐゴシック" panose="020B0600070205080204" pitchFamily="34" charset="-128"/>
              </a:rPr>
              <a:t>small group or to an individual</a:t>
            </a:r>
            <a:r>
              <a:rPr lang="en-US" altLang="en-US" smtClean="0">
                <a:latin typeface="Arial" panose="020B0604020202020204" pitchFamily="34" charset="0"/>
                <a:ea typeface="ＭＳ Ｐゴシック" panose="020B0600070205080204" pitchFamily="34" charset="-128"/>
              </a:rPr>
              <a:t>.  Instruction should be more intensive than the secondary tier, and the </a:t>
            </a:r>
            <a:r>
              <a:rPr lang="en-US" altLang="en-US" b="1" smtClean="0">
                <a:latin typeface="Arial" panose="020B0604020202020204" pitchFamily="34" charset="0"/>
                <a:ea typeface="ＭＳ Ｐゴシック" panose="020B0600070205080204" pitchFamily="34" charset="-128"/>
              </a:rPr>
              <a:t>adaptations</a:t>
            </a:r>
            <a:r>
              <a:rPr lang="en-US" altLang="en-US" smtClean="0">
                <a:latin typeface="Arial" panose="020B0604020202020204" pitchFamily="34" charset="0"/>
                <a:ea typeface="ＭＳ Ｐゴシック" panose="020B0600070205080204" pitchFamily="34" charset="-128"/>
              </a:rPr>
              <a:t> that are made to </a:t>
            </a:r>
            <a:r>
              <a:rPr lang="en-US" altLang="en-US" b="1" smtClean="0">
                <a:latin typeface="Arial" panose="020B0604020202020204" pitchFamily="34" charset="0"/>
                <a:ea typeface="ＭＳ Ｐゴシック" panose="020B0600070205080204" pitchFamily="34" charset="-128"/>
              </a:rPr>
              <a:t>intensify</a:t>
            </a:r>
            <a:r>
              <a:rPr lang="en-US" altLang="en-US" smtClean="0">
                <a:latin typeface="Arial" panose="020B0604020202020204" pitchFamily="34" charset="0"/>
                <a:ea typeface="ＭＳ Ｐゴシック" panose="020B0600070205080204" pitchFamily="34" charset="-128"/>
              </a:rPr>
              <a:t> instruction should be </a:t>
            </a:r>
            <a:r>
              <a:rPr lang="en-US" altLang="en-US" b="1" smtClean="0">
                <a:latin typeface="Arial" panose="020B0604020202020204" pitchFamily="34" charset="0"/>
                <a:ea typeface="ＭＳ Ｐゴシック" panose="020B0600070205080204" pitchFamily="34" charset="-128"/>
              </a:rPr>
              <a:t>based on student data</a:t>
            </a:r>
            <a:r>
              <a:rPr lang="en-US" altLang="en-US" smtClean="0">
                <a:latin typeface="Arial" panose="020B0604020202020204" pitchFamily="34" charset="0"/>
                <a:ea typeface="ＭＳ Ｐゴシック" panose="020B0600070205080204" pitchFamily="34" charset="-128"/>
              </a:rPr>
              <a:t>.  Intensive intervention can occur in either the </a:t>
            </a:r>
            <a:r>
              <a:rPr lang="en-US" altLang="en-US" b="1" smtClean="0">
                <a:latin typeface="Arial" panose="020B0604020202020204" pitchFamily="34" charset="0"/>
                <a:ea typeface="ＭＳ Ｐゴシック" panose="020B0600070205080204" pitchFamily="34" charset="-128"/>
              </a:rPr>
              <a:t>general or special education setting</a:t>
            </a:r>
            <a:r>
              <a:rPr lang="en-US" altLang="en-US" smtClean="0">
                <a:latin typeface="Arial" panose="020B0604020202020204" pitchFamily="34" charset="0"/>
                <a:ea typeface="ＭＳ Ｐゴシック" panose="020B0600070205080204" pitchFamily="34" charset="-128"/>
              </a:rPr>
              <a:t>, and involves the same types of </a:t>
            </a:r>
            <a:r>
              <a:rPr lang="en-US" altLang="en-US" b="1" smtClean="0">
                <a:latin typeface="Arial" panose="020B0604020202020204" pitchFamily="34" charset="0"/>
                <a:ea typeface="ＭＳ Ｐゴシック" panose="020B0600070205080204" pitchFamily="34" charset="-128"/>
              </a:rPr>
              <a:t>assessments</a:t>
            </a:r>
            <a:r>
              <a:rPr lang="en-US" altLang="en-US" smtClean="0">
                <a:latin typeface="Arial" panose="020B0604020202020204" pitchFamily="34" charset="0"/>
                <a:ea typeface="ＭＳ Ｐゴシック" panose="020B0600070205080204" pitchFamily="34" charset="-128"/>
              </a:rPr>
              <a:t> as secondary.  However, at the intensive tier, </a:t>
            </a:r>
            <a:r>
              <a:rPr lang="en-US" altLang="en-US" b="1" smtClean="0">
                <a:latin typeface="Arial" panose="020B0604020202020204" pitchFamily="34" charset="0"/>
                <a:ea typeface="ＭＳ Ｐゴシック" panose="020B0600070205080204" pitchFamily="34" charset="-128"/>
              </a:rPr>
              <a:t>progress monitoring</a:t>
            </a:r>
            <a:r>
              <a:rPr lang="en-US" altLang="en-US" smtClean="0">
                <a:latin typeface="Arial" panose="020B0604020202020204" pitchFamily="34" charset="0"/>
                <a:ea typeface="ＭＳ Ｐゴシック" panose="020B0600070205080204" pitchFamily="34" charset="-128"/>
              </a:rPr>
              <a:t> should occur with greater frequency (once a week is recommended) and </a:t>
            </a:r>
            <a:r>
              <a:rPr lang="en-US" altLang="en-US" b="1" smtClean="0">
                <a:latin typeface="Arial" panose="020B0604020202020204" pitchFamily="34" charset="0"/>
                <a:ea typeface="ＭＳ Ｐゴシック" panose="020B0600070205080204" pitchFamily="34" charset="-128"/>
              </a:rPr>
              <a:t>diagnostic</a:t>
            </a:r>
            <a:r>
              <a:rPr lang="en-US" altLang="en-US" smtClean="0">
                <a:latin typeface="Arial" panose="020B0604020202020204" pitchFamily="34" charset="0"/>
                <a:ea typeface="ＭＳ Ｐゴシック" panose="020B0600070205080204" pitchFamily="34" charset="-128"/>
              </a:rPr>
              <a:t> assessments may also be needed more frequently to determine which instructional adaptations may be needed.</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CE238E5-9F95-432B-BEE8-5BF4564813BA}" type="slidenum">
              <a:rPr lang="en-US" altLang="en-US">
                <a:cs typeface="Arial" panose="020B0604020202020204" pitchFamily="34" charset="0"/>
              </a:rPr>
              <a:pPr>
                <a:spcBef>
                  <a:spcPct val="0"/>
                </a:spcBef>
              </a:pPr>
              <a:t>9</a:t>
            </a:fld>
            <a:endParaRPr lang="en-US" altLang="en-US">
              <a:cs typeface="Arial" panose="020B0604020202020204" pitchFamily="34" charset="0"/>
            </a:endParaRPr>
          </a:p>
        </p:txBody>
      </p:sp>
    </p:spTree>
    <p:extLst>
      <p:ext uri="{BB962C8B-B14F-4D97-AF65-F5344CB8AC3E}">
        <p14:creationId xmlns:p14="http://schemas.microsoft.com/office/powerpoint/2010/main" val="36194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16155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sp>
        <p:nvSpPr>
          <p:cNvPr id="3" name="TextBox 17"/>
          <p:cNvSpPr txBox="1">
            <a:spLocks noChangeArrowheads="1"/>
          </p:cNvSpPr>
          <p:nvPr/>
        </p:nvSpPr>
        <p:spPr bwMode="auto">
          <a:xfrm>
            <a:off x="7772400" y="65182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FD6323FF-2392-4325-BDC9-5B77C770B6A7}" type="slidenum">
              <a:rPr lang="en-US" altLang="en-US" sz="1200" smtClean="0">
                <a:solidFill>
                  <a:schemeClr val="bg1"/>
                </a:solidFill>
                <a:latin typeface="Franklin Gothic Book" panose="020B0503020102020204" pitchFamily="34" charset="0"/>
              </a:rPr>
              <a:pPr algn="r" eaLnBrk="1" hangingPunct="1">
                <a:defRPr/>
              </a:pPr>
              <a:t>‹#›</a:t>
            </a:fld>
            <a:endParaRPr lang="en-US" altLang="en-US" sz="1200" smtClean="0">
              <a:solidFill>
                <a:schemeClr val="bg1"/>
              </a:solidFill>
              <a:latin typeface="Franklin Gothic Book" panose="020B0503020102020204" pitchFamily="34" charset="0"/>
            </a:endParaRPr>
          </a:p>
        </p:txBody>
      </p:sp>
      <p:sp>
        <p:nvSpPr>
          <p:cNvPr id="4" name="TextBox 3"/>
          <p:cNvSpPr txBox="1">
            <a:spLocks noChangeArrowheads="1"/>
          </p:cNvSpPr>
          <p:nvPr/>
        </p:nvSpPr>
        <p:spPr bwMode="auto">
          <a:xfrm>
            <a:off x="7777163" y="6510338"/>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CCBA8F45-928B-4765-938E-133AE6053F56}" type="slidenum">
              <a:rPr lang="en-US" altLang="en-US" sz="1200" smtClean="0">
                <a:solidFill>
                  <a:schemeClr val="tx2"/>
                </a:solidFill>
                <a:latin typeface="Franklin Gothic Book" panose="020B0503020102020204" pitchFamily="34" charset="0"/>
              </a:rPr>
              <a:pPr algn="r" eaLnBrk="1" hangingPunct="1">
                <a:defRPr/>
              </a:pPr>
              <a:t>‹#›</a:t>
            </a:fld>
            <a:endParaRPr lang="en-US" altLang="en-US" sz="1200" smtClean="0">
              <a:solidFill>
                <a:schemeClr val="tx2"/>
              </a:solidFill>
              <a:latin typeface="Franklin Gothic Book" panose="020B0503020102020204" pitchFamily="34" charset="0"/>
            </a:endParaRPr>
          </a:p>
        </p:txBody>
      </p:sp>
      <p:pic>
        <p:nvPicPr>
          <p:cNvPr id="5" name="Picture 1" descr="2553 NCII PPT Bkgs_Bod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6477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772400" y="65182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3431FC8B-B977-493E-B072-847BCCDF4AA0}" type="slidenum">
              <a:rPr lang="en-US" altLang="en-US" sz="1200" smtClean="0">
                <a:solidFill>
                  <a:schemeClr val="tx2"/>
                </a:solidFill>
                <a:latin typeface="Franklin Gothic Book" panose="020B0503020102020204" pitchFamily="34" charset="0"/>
              </a:rPr>
              <a:pPr algn="r" eaLnBrk="1" hangingPunct="1">
                <a:defRPr/>
              </a:pPr>
              <a:t>‹#›</a:t>
            </a:fld>
            <a:endParaRPr lang="en-US" altLang="en-US" sz="1200" smtClean="0">
              <a:solidFill>
                <a:schemeClr val="tx2"/>
              </a:solidFill>
              <a:latin typeface="Franklin Gothic Book" panose="020B0503020102020204" pitchFamily="34" charset="0"/>
            </a:endParaRP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3736" y="1600201"/>
            <a:ext cx="8582127" cy="3954294"/>
          </a:xfrm>
          <a:prstGeom prst="rect">
            <a:avLst/>
          </a:prstGeo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718599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06629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129F4D2-A5C1-4C06-ACE2-A7372624D9A3}" type="slidenum">
              <a:rPr lang="en-US" altLang="en-US"/>
              <a:pPr>
                <a:defRPr/>
              </a:pPr>
              <a:t>‹#›</a:t>
            </a:fld>
            <a:endParaRPr lang="en-US" altLang="en-US"/>
          </a:p>
        </p:txBody>
      </p:sp>
    </p:spTree>
    <p:extLst>
      <p:ext uri="{BB962C8B-B14F-4D97-AF65-F5344CB8AC3E}">
        <p14:creationId xmlns:p14="http://schemas.microsoft.com/office/powerpoint/2010/main" val="587509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smtClean="0"/>
            </a:lvl1pPr>
          </a:lstStyle>
          <a:p>
            <a:pPr>
              <a:defRPr/>
            </a:pPr>
            <a:fld id="{E63CB2C2-756E-4210-9F71-5A2F9FBE4AF3}" type="slidenum">
              <a:rPr lang="en-US" altLang="en-US"/>
              <a:pPr>
                <a:defRPr/>
              </a:pPr>
              <a:t>‹#›</a:t>
            </a:fld>
            <a:endParaRPr lang="en-US" altLang="en-US"/>
          </a:p>
        </p:txBody>
      </p:sp>
    </p:spTree>
    <p:extLst>
      <p:ext uri="{BB962C8B-B14F-4D97-AF65-F5344CB8AC3E}">
        <p14:creationId xmlns:p14="http://schemas.microsoft.com/office/powerpoint/2010/main" val="2620840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6D04ED20-FB31-4446-B826-85B081AB8B95}" type="slidenum">
              <a:rPr lang="en-US" altLang="en-US"/>
              <a:pPr>
                <a:defRPr/>
              </a:pPr>
              <a:t>‹#›</a:t>
            </a:fld>
            <a:endParaRPr lang="en-US" altLang="en-US"/>
          </a:p>
        </p:txBody>
      </p:sp>
    </p:spTree>
    <p:extLst>
      <p:ext uri="{BB962C8B-B14F-4D97-AF65-F5344CB8AC3E}">
        <p14:creationId xmlns:p14="http://schemas.microsoft.com/office/powerpoint/2010/main" val="10635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20582A92-91B4-4B70-8489-C2E279441FD0}" type="slidenum">
              <a:rPr lang="en-US" altLang="en-US"/>
              <a:pPr>
                <a:defRPr/>
              </a:pPr>
              <a:t>‹#›</a:t>
            </a:fld>
            <a:endParaRPr lang="en-US" altLang="en-US"/>
          </a:p>
        </p:txBody>
      </p:sp>
    </p:spTree>
    <p:extLst>
      <p:ext uri="{BB962C8B-B14F-4D97-AF65-F5344CB8AC3E}">
        <p14:creationId xmlns:p14="http://schemas.microsoft.com/office/powerpoint/2010/main" val="1847859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339437F6-8C66-42B4-AD02-494BF8487A54}" type="slidenum">
              <a:rPr lang="en-US" altLang="en-US"/>
              <a:pPr>
                <a:defRPr/>
              </a:pPr>
              <a:t>‹#›</a:t>
            </a:fld>
            <a:endParaRPr lang="en-US" altLang="en-US"/>
          </a:p>
        </p:txBody>
      </p:sp>
    </p:spTree>
    <p:extLst>
      <p:ext uri="{BB962C8B-B14F-4D97-AF65-F5344CB8AC3E}">
        <p14:creationId xmlns:p14="http://schemas.microsoft.com/office/powerpoint/2010/main" val="3598719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142524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2"/>
          <p:cNvSpPr>
            <a:spLocks noGrp="1"/>
          </p:cNvSpPr>
          <p:nvPr>
            <p:ph type="dt" sz="half" idx="13"/>
          </p:nvPr>
        </p:nvSpPr>
        <p:spPr>
          <a:xfrm>
            <a:off x="6419850" y="6765925"/>
            <a:ext cx="2492375" cy="123825"/>
          </a:xfrm>
        </p:spPr>
        <p:txBody>
          <a:bodyPr/>
          <a:lstStyle>
            <a:lvl1pPr>
              <a:defRPr>
                <a:solidFill>
                  <a:schemeClr val="tx2">
                    <a:lumMod val="75000"/>
                  </a:schemeClr>
                </a:solidFill>
              </a:defRPr>
            </a:lvl1pPr>
          </a:lstStyle>
          <a:p>
            <a:pPr>
              <a:defRPr/>
            </a:pPr>
            <a:endParaRPr lang="en-US"/>
          </a:p>
        </p:txBody>
      </p:sp>
      <p:sp>
        <p:nvSpPr>
          <p:cNvPr id="5" name="Footer Placeholder 3"/>
          <p:cNvSpPr>
            <a:spLocks noGrp="1"/>
          </p:cNvSpPr>
          <p:nvPr>
            <p:ph type="ftr" sz="quarter" idx="14"/>
          </p:nvPr>
        </p:nvSpPr>
        <p:spPr>
          <a:xfrm>
            <a:off x="5327650" y="6656388"/>
            <a:ext cx="3584575" cy="107950"/>
          </a:xfrm>
        </p:spPr>
        <p:txBody>
          <a:bodyPr/>
          <a:lstStyle>
            <a:lvl1pPr>
              <a:defRPr sz="700"/>
            </a:lvl1pPr>
          </a:lstStyle>
          <a:p>
            <a:pPr>
              <a:defRPr/>
            </a:pPr>
            <a:endParaRPr lang="en-US"/>
          </a:p>
        </p:txBody>
      </p:sp>
    </p:spTree>
    <p:extLst>
      <p:ext uri="{BB962C8B-B14F-4D97-AF65-F5344CB8AC3E}">
        <p14:creationId xmlns:p14="http://schemas.microsoft.com/office/powerpoint/2010/main" val="145628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443123" y="1714744"/>
            <a:ext cx="7321025" cy="1127125"/>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411373" y="3083169"/>
            <a:ext cx="7083667" cy="267176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02291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1C91D0C-B35B-46C1-838B-DCCE5121E2B7}" type="slidenum">
              <a:rPr lang="en-US" altLang="en-US"/>
              <a:pPr>
                <a:defRPr/>
              </a:pPr>
              <a:t>‹#›</a:t>
            </a:fld>
            <a:endParaRPr lang="en-US" altLang="en-US"/>
          </a:p>
        </p:txBody>
      </p:sp>
    </p:spTree>
    <p:extLst>
      <p:ext uri="{BB962C8B-B14F-4D97-AF65-F5344CB8AC3E}">
        <p14:creationId xmlns:p14="http://schemas.microsoft.com/office/powerpoint/2010/main" val="4084814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1"/>
          <p:cNvSpPr>
            <a:spLocks noGrp="1"/>
          </p:cNvSpPr>
          <p:nvPr>
            <p:ph type="sldNum" sz="quarter" idx="11"/>
          </p:nvPr>
        </p:nvSpPr>
        <p:spPr/>
        <p:txBody>
          <a:bodyPr/>
          <a:lstStyle>
            <a:lvl1pPr>
              <a:defRPr/>
            </a:lvl1pPr>
          </a:lstStyle>
          <a:p>
            <a:pPr>
              <a:defRPr/>
            </a:pPr>
            <a:fld id="{F5A8E4C1-AA18-4760-84A0-1A928126AD91}" type="slidenum">
              <a:rPr lang="en-US" altLang="en-US"/>
              <a:pPr>
                <a:defRPr/>
              </a:pPr>
              <a:t>‹#›</a:t>
            </a:fld>
            <a:endParaRPr lang="en-US" altLang="en-US"/>
          </a:p>
        </p:txBody>
      </p:sp>
    </p:spTree>
    <p:extLst>
      <p:ext uri="{BB962C8B-B14F-4D97-AF65-F5344CB8AC3E}">
        <p14:creationId xmlns:p14="http://schemas.microsoft.com/office/powerpoint/2010/main" val="3491690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rtlCol="0">
            <a:normAutofit/>
          </a:bodyPr>
          <a:lstStyle/>
          <a:p>
            <a:pPr lvl="0"/>
            <a:r>
              <a:rPr lang="en-US" noProof="0" dirty="0" smtClean="0"/>
              <a:t>Click icon to add SmartArt graphic</a:t>
            </a:r>
            <a:endParaRPr lang="en-US" noProof="0"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
        <p:nvSpPr>
          <p:cNvPr id="5" name="Slide Number Placeholder 1"/>
          <p:cNvSpPr>
            <a:spLocks noGrp="1"/>
          </p:cNvSpPr>
          <p:nvPr>
            <p:ph type="sldNum" sz="quarter" idx="11"/>
          </p:nvPr>
        </p:nvSpPr>
        <p:spPr/>
        <p:txBody>
          <a:bodyPr/>
          <a:lstStyle>
            <a:lvl1pPr>
              <a:defRPr/>
            </a:lvl1pPr>
          </a:lstStyle>
          <a:p>
            <a:pPr>
              <a:defRPr/>
            </a:pPr>
            <a:fld id="{AE74EEFF-6E10-4324-A509-2D646C7D2F75}" type="slidenum">
              <a:rPr lang="en-US" altLang="en-US"/>
              <a:pPr>
                <a:defRPr/>
              </a:pPr>
              <a:t>‹#›</a:t>
            </a:fld>
            <a:endParaRPr lang="en-US" altLang="en-US"/>
          </a:p>
        </p:txBody>
      </p:sp>
    </p:spTree>
    <p:extLst>
      <p:ext uri="{BB962C8B-B14F-4D97-AF65-F5344CB8AC3E}">
        <p14:creationId xmlns:p14="http://schemas.microsoft.com/office/powerpoint/2010/main" val="718252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smtClean="0"/>
            </a:lvl1pPr>
          </a:lstStyle>
          <a:p>
            <a:pPr>
              <a:defRPr/>
            </a:pPr>
            <a:fld id="{030B770A-708D-4C96-AD0C-EC263C804C32}" type="slidenum">
              <a:rPr lang="en-US" altLang="en-US"/>
              <a:pPr>
                <a:defRPr/>
              </a:pPr>
              <a:t>‹#›</a:t>
            </a:fld>
            <a:endParaRPr lang="en-US" altLang="en-US"/>
          </a:p>
        </p:txBody>
      </p:sp>
    </p:spTree>
    <p:extLst>
      <p:ext uri="{BB962C8B-B14F-4D97-AF65-F5344CB8AC3E}">
        <p14:creationId xmlns:p14="http://schemas.microsoft.com/office/powerpoint/2010/main" val="1233904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lgn="r">
              <a:defRPr smtClean="0"/>
            </a:lvl1pPr>
          </a:lstStyle>
          <a:p>
            <a:pPr>
              <a:defRPr/>
            </a:pPr>
            <a:fld id="{9CFD797D-4481-4979-8F2F-0AB637FCB641}" type="slidenum">
              <a:rPr lang="en-US" altLang="en-US"/>
              <a:pPr>
                <a:defRPr/>
              </a:pPr>
              <a:t>‹#›</a:t>
            </a:fld>
            <a:endParaRPr lang="en-US" altLang="en-US"/>
          </a:p>
        </p:txBody>
      </p:sp>
    </p:spTree>
    <p:extLst>
      <p:ext uri="{BB962C8B-B14F-4D97-AF65-F5344CB8AC3E}">
        <p14:creationId xmlns:p14="http://schemas.microsoft.com/office/powerpoint/2010/main" val="4192365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045182D4-D4A6-4DF6-A6DC-347F9575F30B}" type="slidenum">
              <a:rPr lang="en-US" altLang="en-US"/>
              <a:pPr>
                <a:defRPr/>
              </a:pPr>
              <a:t>‹#›</a:t>
            </a:fld>
            <a:endParaRPr lang="en-US" altLang="en-US"/>
          </a:p>
        </p:txBody>
      </p:sp>
    </p:spTree>
    <p:extLst>
      <p:ext uri="{BB962C8B-B14F-4D97-AF65-F5344CB8AC3E}">
        <p14:creationId xmlns:p14="http://schemas.microsoft.com/office/powerpoint/2010/main" val="918269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24AEC31B-3A6B-47E9-8E43-30C165D7FB7B}" type="slidenum">
              <a:rPr lang="en-US" altLang="en-US"/>
              <a:pPr>
                <a:defRPr/>
              </a:pPr>
              <a:t>‹#›</a:t>
            </a:fld>
            <a:endParaRPr lang="en-US" altLang="en-US"/>
          </a:p>
        </p:txBody>
      </p:sp>
    </p:spTree>
    <p:extLst>
      <p:ext uri="{BB962C8B-B14F-4D97-AF65-F5344CB8AC3E}">
        <p14:creationId xmlns:p14="http://schemas.microsoft.com/office/powerpoint/2010/main" val="1330446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6EEDB507-0FA7-45A9-A910-B6AC41393C3B}" type="slidenum">
              <a:rPr lang="en-US" altLang="en-US"/>
              <a:pPr>
                <a:defRPr/>
              </a:pPr>
              <a:t>‹#›</a:t>
            </a:fld>
            <a:endParaRPr lang="en-US" altLang="en-US"/>
          </a:p>
        </p:txBody>
      </p:sp>
    </p:spTree>
    <p:extLst>
      <p:ext uri="{BB962C8B-B14F-4D97-AF65-F5344CB8AC3E}">
        <p14:creationId xmlns:p14="http://schemas.microsoft.com/office/powerpoint/2010/main" val="3897550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4850" y="1747391"/>
            <a:ext cx="7025163" cy="1470025"/>
          </a:xfrm>
        </p:spPr>
        <p:txBody>
          <a:bodyPr>
            <a:normAutofit/>
          </a:bodyPr>
          <a:lstStyle>
            <a:lvl1pPr algn="l">
              <a:defRPr sz="2800" b="1" baseline="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424999" y="3825573"/>
            <a:ext cx="7036550"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2"/>
          </p:nvPr>
        </p:nvSpPr>
        <p:spPr>
          <a:xfrm>
            <a:off x="1424999" y="4587573"/>
            <a:ext cx="7036550" cy="457200"/>
          </a:xfrm>
        </p:spPr>
        <p:txBody>
          <a:bodyPr/>
          <a:lstStyle>
            <a:lvl1pPr>
              <a:buNone/>
              <a:defRPr sz="2400" baseline="0">
                <a:solidFill>
                  <a:schemeClr val="tx1"/>
                </a:solidFill>
                <a:latin typeface="+mn-lt"/>
              </a:defRPr>
            </a:lvl1pPr>
            <a:lvl2pPr>
              <a:buNone/>
              <a:defRPr/>
            </a:lvl2pPr>
          </a:lstStyle>
          <a:p>
            <a:pPr lvl="0"/>
            <a:r>
              <a:rPr lang="en-US" smtClean="0"/>
              <a:t>Click to edit Master text styles</a:t>
            </a:r>
          </a:p>
        </p:txBody>
      </p:sp>
      <p:sp>
        <p:nvSpPr>
          <p:cNvPr id="15" name="Text Placeholder 14"/>
          <p:cNvSpPr>
            <a:spLocks noGrp="1"/>
          </p:cNvSpPr>
          <p:nvPr>
            <p:ph type="body" sz="quarter" idx="13"/>
          </p:nvPr>
        </p:nvSpPr>
        <p:spPr>
          <a:xfrm>
            <a:off x="1405755" y="5189358"/>
            <a:ext cx="7059324" cy="381000"/>
          </a:xfrm>
        </p:spPr>
        <p:txBody>
          <a:bodyPr/>
          <a:lstStyle>
            <a:lvl1pPr>
              <a:buNone/>
              <a:defRPr sz="180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40643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2947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27633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52724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70339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4193117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13868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65308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3705" y="1112670"/>
            <a:ext cx="5935833" cy="1470025"/>
          </a:xfrm>
        </p:spPr>
        <p:txBody>
          <a:bodyPr>
            <a:normAutofit/>
          </a:bodyPr>
          <a:lstStyle>
            <a:lvl1pPr algn="l">
              <a:defRPr sz="2800" b="1" baseline="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3705" y="2886052"/>
            <a:ext cx="5945454" cy="685800"/>
          </a:xfrm>
        </p:spPr>
        <p:txBody>
          <a:bodyPr/>
          <a:lstStyle>
            <a:lvl1pPr marL="0" indent="0" algn="l">
              <a:buNone/>
              <a:defRPr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46241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usiness contact infor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357" y="1828105"/>
            <a:ext cx="7230863" cy="3614757"/>
          </a:xfrm>
        </p:spPr>
        <p:txBody>
          <a:bodyPr/>
          <a:lstStyle>
            <a:lvl1pPr marL="0" indent="0">
              <a:buNone/>
              <a:defRPr>
                <a:solidFill>
                  <a:schemeClr val="tx1"/>
                </a:solidFill>
                <a:latin typeface="Arial" pitchFamily="34" charset="0"/>
                <a:cs typeface="Arial" pitchFamily="34" charset="0"/>
              </a:defRPr>
            </a:lvl1pPr>
            <a:lvl2pPr marL="0" indent="0">
              <a:defRPr>
                <a:solidFill>
                  <a:schemeClr val="tx1"/>
                </a:solidFill>
                <a:latin typeface="Franklin Gothic Book" pitchFamily="34" charset="0"/>
              </a:defRPr>
            </a:lvl2pPr>
            <a:lvl3pPr marL="0" indent="0">
              <a:defRPr>
                <a:solidFill>
                  <a:schemeClr val="tx1"/>
                </a:solidFill>
                <a:latin typeface="Franklin Gothic Book" pitchFamily="34" charset="0"/>
              </a:defRPr>
            </a:lvl3pPr>
            <a:lvl4pPr marL="0" indent="0">
              <a:defRPr>
                <a:solidFill>
                  <a:schemeClr val="tx1"/>
                </a:solidFill>
                <a:latin typeface="Franklin Gothic Book" pitchFamily="34" charset="0"/>
              </a:defRPr>
            </a:lvl4pPr>
            <a:lvl5pPr marL="0" indent="0">
              <a:defRPr>
                <a:solidFill>
                  <a:schemeClr val="tx1"/>
                </a:solidFill>
                <a:latin typeface="Franklin Gothic Book"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341381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pPr lvl="0"/>
            <a:endParaRPr lang="en-US" noProof="0"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
        <p:nvSpPr>
          <p:cNvPr id="5" name="Slide Number Placeholder 1"/>
          <p:cNvSpPr>
            <a:spLocks noGrp="1"/>
          </p:cNvSpPr>
          <p:nvPr>
            <p:ph type="sldNum" sz="quarter" idx="11"/>
          </p:nvPr>
        </p:nvSpPr>
        <p:spPr/>
        <p:txBody>
          <a:bodyPr/>
          <a:lstStyle>
            <a:lvl1pPr algn="r">
              <a:defRPr smtClean="0"/>
            </a:lvl1pPr>
          </a:lstStyle>
          <a:p>
            <a:pPr>
              <a:defRPr/>
            </a:pPr>
            <a:fld id="{6267855C-49D5-439F-BB93-97390E26AB93}" type="slidenum">
              <a:rPr lang="en-US" altLang="en-US"/>
              <a:pPr>
                <a:defRPr/>
              </a:pPr>
              <a:t>‹#›</a:t>
            </a:fld>
            <a:endParaRPr lang="en-US" altLang="en-US"/>
          </a:p>
        </p:txBody>
      </p:sp>
    </p:spTree>
    <p:extLst>
      <p:ext uri="{BB962C8B-B14F-4D97-AF65-F5344CB8AC3E}">
        <p14:creationId xmlns:p14="http://schemas.microsoft.com/office/powerpoint/2010/main" val="2852720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16CE2CAC-A9E0-4DCD-BC11-2D1D53AD866E}" type="slidenum">
              <a:rPr lang="en-US" altLang="en-US"/>
              <a:pPr>
                <a:defRPr/>
              </a:pPr>
              <a:t>‹#›</a:t>
            </a:fld>
            <a:endParaRPr lang="en-US" altLang="en-US"/>
          </a:p>
        </p:txBody>
      </p:sp>
    </p:spTree>
    <p:extLst>
      <p:ext uri="{BB962C8B-B14F-4D97-AF65-F5344CB8AC3E}">
        <p14:creationId xmlns:p14="http://schemas.microsoft.com/office/powerpoint/2010/main" val="790503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2"/>
          <p:cNvSpPr>
            <a:spLocks noGrp="1"/>
          </p:cNvSpPr>
          <p:nvPr>
            <p:ph type="dt" sz="half" idx="13"/>
          </p:nvPr>
        </p:nvSpPr>
        <p:spPr>
          <a:xfrm>
            <a:off x="6419850" y="6765925"/>
            <a:ext cx="2492375" cy="123825"/>
          </a:xfrm>
        </p:spPr>
        <p:txBody>
          <a:bodyPr/>
          <a:lstStyle>
            <a:lvl1pPr>
              <a:defRPr>
                <a:solidFill>
                  <a:schemeClr val="tx2">
                    <a:lumMod val="75000"/>
                  </a:schemeClr>
                </a:solidFill>
              </a:defRPr>
            </a:lvl1pPr>
          </a:lstStyle>
          <a:p>
            <a:pPr>
              <a:defRPr/>
            </a:pPr>
            <a:endParaRPr lang="en-US"/>
          </a:p>
        </p:txBody>
      </p:sp>
      <p:sp>
        <p:nvSpPr>
          <p:cNvPr id="5" name="Footer Placeholder 3"/>
          <p:cNvSpPr>
            <a:spLocks noGrp="1"/>
          </p:cNvSpPr>
          <p:nvPr>
            <p:ph type="ftr" sz="quarter" idx="14"/>
          </p:nvPr>
        </p:nvSpPr>
        <p:spPr>
          <a:xfrm>
            <a:off x="5327650" y="6656388"/>
            <a:ext cx="3584575" cy="107950"/>
          </a:xfrm>
        </p:spPr>
        <p:txBody>
          <a:bodyPr/>
          <a:lstStyle>
            <a:lvl1pPr>
              <a:defRPr sz="700"/>
            </a:lvl1pPr>
          </a:lstStyle>
          <a:p>
            <a:pPr>
              <a:defRPr/>
            </a:pPr>
            <a:endParaRPr lang="en-US"/>
          </a:p>
        </p:txBody>
      </p:sp>
    </p:spTree>
    <p:extLst>
      <p:ext uri="{BB962C8B-B14F-4D97-AF65-F5344CB8AC3E}">
        <p14:creationId xmlns:p14="http://schemas.microsoft.com/office/powerpoint/2010/main" val="36472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p:nvCxnSpPr>
        <p:spPr>
          <a:xfrm>
            <a:off x="381000" y="1828800"/>
            <a:ext cx="8305800" cy="3175"/>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762000"/>
            <a:ext cx="8305800" cy="990600"/>
          </a:xfrm>
          <a:prstGeom prst="rect">
            <a:avLst/>
          </a:prstGeom>
        </p:spPr>
        <p:txBody>
          <a:bodyPr/>
          <a:lstStyle>
            <a:lvl1pPr algn="l">
              <a:lnSpc>
                <a:spcPct val="90000"/>
              </a:lnSpc>
              <a:defRPr sz="4400" b="1" baseline="0">
                <a:solidFill>
                  <a:srgbClr val="2E005C"/>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2058988"/>
            <a:ext cx="8305800" cy="3657600"/>
          </a:xfrm>
          <a:prstGeom prst="rect">
            <a:avLst/>
          </a:prstGeom>
        </p:spPr>
        <p:txBody>
          <a:bodyPr/>
          <a:lstStyle>
            <a:lvl1pPr marL="457200" indent="-457200">
              <a:lnSpc>
                <a:spcPct val="90000"/>
              </a:lnSpc>
              <a:spcBef>
                <a:spcPts val="1200"/>
              </a:spcBef>
              <a:buClr>
                <a:srgbClr val="92D050"/>
              </a:buClr>
              <a:buFontTx/>
              <a:buBlip>
                <a:blip r:embed="rId2"/>
              </a:buBlip>
              <a:defRPr baseline="0">
                <a:solidFill>
                  <a:srgbClr val="000000"/>
                </a:solidFill>
              </a:defRPr>
            </a:lvl1pPr>
            <a:lvl2pPr marL="863600" indent="-406400">
              <a:lnSpc>
                <a:spcPct val="90000"/>
              </a:lnSpc>
              <a:spcBef>
                <a:spcPts val="1200"/>
              </a:spcBef>
              <a:buClr>
                <a:srgbClr val="92D050"/>
              </a:buClr>
              <a:buFontTx/>
              <a:buBlip>
                <a:blip r:embed="rId2"/>
              </a:buBlip>
              <a:defRPr baseline="0">
                <a:solidFill>
                  <a:srgbClr val="000000"/>
                </a:solidFill>
              </a:defRPr>
            </a:lvl2pPr>
            <a:lvl3pPr marL="1257300" indent="-342900">
              <a:lnSpc>
                <a:spcPct val="90000"/>
              </a:lnSpc>
              <a:spcBef>
                <a:spcPts val="1200"/>
              </a:spcBef>
              <a:buClr>
                <a:srgbClr val="92D050"/>
              </a:buClr>
              <a:buFontTx/>
              <a:buBlip>
                <a:blip r:embed="rId2"/>
              </a:buBlip>
              <a:defRPr baseline="0">
                <a:solidFill>
                  <a:srgbClr val="000000"/>
                </a:solidFill>
              </a:defRPr>
            </a:lvl3pPr>
            <a:lvl4pPr marL="1663700" indent="-292100">
              <a:lnSpc>
                <a:spcPct val="90000"/>
              </a:lnSpc>
              <a:spcBef>
                <a:spcPts val="1200"/>
              </a:spcBef>
              <a:buClr>
                <a:srgbClr val="92D050"/>
              </a:buClr>
              <a:buFontTx/>
              <a:buBlip>
                <a:blip r:embed="rId2"/>
              </a:buBlip>
              <a:defRPr baseline="0">
                <a:solidFill>
                  <a:srgbClr val="000000"/>
                </a:solidFill>
              </a:defRPr>
            </a:lvl4pPr>
            <a:lvl5pPr marL="2120900" indent="-292100">
              <a:lnSpc>
                <a:spcPct val="90000"/>
              </a:lnSpc>
              <a:spcBef>
                <a:spcPts val="1200"/>
              </a:spcBef>
              <a:buClr>
                <a:srgbClr val="92D050"/>
              </a:buClr>
              <a:buFontTx/>
              <a:buBlip>
                <a:blip r:embed="rId2"/>
              </a:buBlip>
              <a:defRPr baseline="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p:txBody>
          <a:bodyPr/>
          <a:lstStyle>
            <a:lvl1pPr>
              <a:defRPr smtClean="0"/>
            </a:lvl1pPr>
          </a:lstStyle>
          <a:p>
            <a:pPr>
              <a:defRPr/>
            </a:pPr>
            <a:fld id="{0183B0EF-075E-4A04-BDC0-22AB6263507F}" type="slidenum">
              <a:rPr lang="en-US" altLang="en-US"/>
              <a:pPr>
                <a:defRPr/>
              </a:pPr>
              <a:t>‹#›</a:t>
            </a:fld>
            <a:endParaRPr lang="en-US" altLang="en-US"/>
          </a:p>
        </p:txBody>
      </p:sp>
    </p:spTree>
    <p:extLst>
      <p:ext uri="{BB962C8B-B14F-4D97-AF65-F5344CB8AC3E}">
        <p14:creationId xmlns:p14="http://schemas.microsoft.com/office/powerpoint/2010/main" val="2419191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58F3D74-00E7-416A-BFF9-DADE69BED855}" type="slidenum">
              <a:rPr lang="en-US" altLang="en-US"/>
              <a:pPr>
                <a:defRPr/>
              </a:pPr>
              <a:t>‹#›</a:t>
            </a:fld>
            <a:endParaRPr lang="en-US" altLang="en-US"/>
          </a:p>
        </p:txBody>
      </p:sp>
    </p:spTree>
    <p:extLst>
      <p:ext uri="{BB962C8B-B14F-4D97-AF65-F5344CB8AC3E}">
        <p14:creationId xmlns:p14="http://schemas.microsoft.com/office/powerpoint/2010/main" val="1866539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1"/>
          <p:cNvSpPr>
            <a:spLocks noGrp="1"/>
          </p:cNvSpPr>
          <p:nvPr>
            <p:ph type="sldNum" sz="quarter" idx="11"/>
          </p:nvPr>
        </p:nvSpPr>
        <p:spPr/>
        <p:txBody>
          <a:bodyPr/>
          <a:lstStyle>
            <a:lvl1pPr>
              <a:defRPr/>
            </a:lvl1pPr>
          </a:lstStyle>
          <a:p>
            <a:pPr>
              <a:defRPr/>
            </a:pPr>
            <a:fld id="{C72A868C-0D85-41C1-BDE1-FD15AA645753}" type="slidenum">
              <a:rPr lang="en-US" altLang="en-US"/>
              <a:pPr>
                <a:defRPr/>
              </a:pPr>
              <a:t>‹#›</a:t>
            </a:fld>
            <a:endParaRPr lang="en-US" altLang="en-US"/>
          </a:p>
        </p:txBody>
      </p:sp>
    </p:spTree>
    <p:extLst>
      <p:ext uri="{BB962C8B-B14F-4D97-AF65-F5344CB8AC3E}">
        <p14:creationId xmlns:p14="http://schemas.microsoft.com/office/powerpoint/2010/main" val="4079932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rtlCol="0">
            <a:normAutofit/>
          </a:bodyPr>
          <a:lstStyle/>
          <a:p>
            <a:pPr lvl="0"/>
            <a:r>
              <a:rPr lang="en-US" noProof="0" dirty="0" smtClean="0"/>
              <a:t>Click icon to add SmartArt graphic</a:t>
            </a:r>
            <a:endParaRPr lang="en-US" noProof="0"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
        <p:nvSpPr>
          <p:cNvPr id="5" name="Slide Number Placeholder 1"/>
          <p:cNvSpPr>
            <a:spLocks noGrp="1"/>
          </p:cNvSpPr>
          <p:nvPr>
            <p:ph type="sldNum" sz="quarter" idx="11"/>
          </p:nvPr>
        </p:nvSpPr>
        <p:spPr/>
        <p:txBody>
          <a:bodyPr/>
          <a:lstStyle>
            <a:lvl1pPr>
              <a:defRPr/>
            </a:lvl1pPr>
          </a:lstStyle>
          <a:p>
            <a:pPr>
              <a:defRPr/>
            </a:pPr>
            <a:fld id="{6515BBD9-9083-4280-B58A-8DD355A256C6}" type="slidenum">
              <a:rPr lang="en-US" altLang="en-US"/>
              <a:pPr>
                <a:defRPr/>
              </a:pPr>
              <a:t>‹#›</a:t>
            </a:fld>
            <a:endParaRPr lang="en-US" altLang="en-US"/>
          </a:p>
        </p:txBody>
      </p:sp>
    </p:spTree>
    <p:extLst>
      <p:ext uri="{BB962C8B-B14F-4D97-AF65-F5344CB8AC3E}">
        <p14:creationId xmlns:p14="http://schemas.microsoft.com/office/powerpoint/2010/main" val="26597666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17A471EE-3BB8-4723-BD84-E808DC752845}" type="slidenum">
              <a:rPr lang="en-US" altLang="en-US"/>
              <a:pPr>
                <a:defRPr/>
              </a:pPr>
              <a:t>‹#›</a:t>
            </a:fld>
            <a:endParaRPr lang="en-US" altLang="en-US"/>
          </a:p>
        </p:txBody>
      </p:sp>
    </p:spTree>
    <p:extLst>
      <p:ext uri="{BB962C8B-B14F-4D97-AF65-F5344CB8AC3E}">
        <p14:creationId xmlns:p14="http://schemas.microsoft.com/office/powerpoint/2010/main" val="2211704381"/>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EA09D7B3-2611-4E82-8122-0F15AE3A79A3}" type="slidenum">
              <a:rPr lang="en-US" altLang="en-US"/>
              <a:pPr>
                <a:defRPr/>
              </a:pPr>
              <a:t>‹#›</a:t>
            </a:fld>
            <a:endParaRPr lang="en-US" altLang="en-US"/>
          </a:p>
        </p:txBody>
      </p:sp>
    </p:spTree>
    <p:extLst>
      <p:ext uri="{BB962C8B-B14F-4D97-AF65-F5344CB8AC3E}">
        <p14:creationId xmlns:p14="http://schemas.microsoft.com/office/powerpoint/2010/main" val="326987266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1"/>
          <p:cNvSpPr>
            <a:spLocks noGrp="1"/>
          </p:cNvSpPr>
          <p:nvPr>
            <p:ph type="sldNum" sz="quarter" idx="11"/>
          </p:nvPr>
        </p:nvSpPr>
        <p:spPr/>
        <p:txBody>
          <a:bodyPr/>
          <a:lstStyle>
            <a:lvl1pPr>
              <a:defRPr/>
            </a:lvl1pPr>
          </a:lstStyle>
          <a:p>
            <a:pPr>
              <a:defRPr/>
            </a:pPr>
            <a:fld id="{D788F110-7DEF-4FB6-9442-708811A9EAB8}" type="slidenum">
              <a:rPr lang="en-US" altLang="en-US"/>
              <a:pPr>
                <a:defRPr/>
              </a:pPr>
              <a:t>‹#›</a:t>
            </a:fld>
            <a:endParaRPr lang="en-US" altLang="en-US"/>
          </a:p>
        </p:txBody>
      </p:sp>
    </p:spTree>
    <p:extLst>
      <p:ext uri="{BB962C8B-B14F-4D97-AF65-F5344CB8AC3E}">
        <p14:creationId xmlns:p14="http://schemas.microsoft.com/office/powerpoint/2010/main" val="16452399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4" name="Straight Connector 3"/>
          <p:cNvCxnSpPr/>
          <p:nvPr userDrawn="1"/>
        </p:nvCxnSpPr>
        <p:spPr>
          <a:xfrm>
            <a:off x="385763" y="1824038"/>
            <a:ext cx="8302625" cy="1587"/>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0"/>
          </p:nvPr>
        </p:nvSpPr>
        <p:spPr/>
        <p:txBody>
          <a:bodyPr/>
          <a:lstStyle>
            <a:lvl1pPr>
              <a:defRPr smtClean="0"/>
            </a:lvl1pPr>
          </a:lstStyle>
          <a:p>
            <a:pPr>
              <a:defRPr/>
            </a:pPr>
            <a:fld id="{941022D1-70D1-45CE-A870-6B4D4473488C}" type="slidenum">
              <a:rPr lang="en-US" altLang="en-US"/>
              <a:pPr>
                <a:defRPr/>
              </a:pPr>
              <a:t>‹#›</a:t>
            </a:fld>
            <a:endParaRPr lang="en-US" altLang="en-US"/>
          </a:p>
        </p:txBody>
      </p:sp>
    </p:spTree>
    <p:extLst>
      <p:ext uri="{BB962C8B-B14F-4D97-AF65-F5344CB8AC3E}">
        <p14:creationId xmlns:p14="http://schemas.microsoft.com/office/powerpoint/2010/main" val="157833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9EB61ED1-4993-4344-BAAB-FDFE53BF1C5E}" type="slidenum">
              <a:rPr lang="en-US" altLang="en-US"/>
              <a:pPr>
                <a:defRPr/>
              </a:pPr>
              <a:t>‹#›</a:t>
            </a:fld>
            <a:endParaRPr lang="en-US" altLang="en-US"/>
          </a:p>
        </p:txBody>
      </p:sp>
    </p:spTree>
    <p:extLst>
      <p:ext uri="{BB962C8B-B14F-4D97-AF65-F5344CB8AC3E}">
        <p14:creationId xmlns:p14="http://schemas.microsoft.com/office/powerpoint/2010/main" val="143611400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715963" y="3168650"/>
            <a:ext cx="7772400"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3328987"/>
            <a:ext cx="7772400" cy="2233613"/>
          </a:xfrm>
          <a:prstGeom prst="rect">
            <a:avLst/>
          </a:prstGeom>
        </p:spPr>
        <p:txBody>
          <a:bodyPr anchor="t"/>
          <a:lstStyle>
            <a:lvl1pPr algn="l">
              <a:defRPr sz="4000" b="1" cap="all">
                <a:solidFill>
                  <a:srgbClr val="2E005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524000"/>
            <a:ext cx="7772400" cy="1500187"/>
          </a:xfrm>
          <a:prstGeom prst="rect">
            <a:avLst/>
          </a:prstGeom>
        </p:spPr>
        <p:txBody>
          <a:bodyPr anchor="b"/>
          <a:lstStyle>
            <a:lvl1pPr marL="0" indent="0">
              <a:buNone/>
              <a:defRPr sz="32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smtClean="0"/>
            </a:lvl1pPr>
          </a:lstStyle>
          <a:p>
            <a:pPr>
              <a:defRPr/>
            </a:pPr>
            <a:fld id="{E8FBBD5D-96CE-4CB9-887D-52EDB805FEB1}" type="slidenum">
              <a:rPr lang="en-US" altLang="en-US"/>
              <a:pPr>
                <a:defRPr/>
              </a:pPr>
              <a:t>‹#›</a:t>
            </a:fld>
            <a:endParaRPr lang="en-US" altLang="en-US"/>
          </a:p>
        </p:txBody>
      </p:sp>
    </p:spTree>
    <p:extLst>
      <p:ext uri="{BB962C8B-B14F-4D97-AF65-F5344CB8AC3E}">
        <p14:creationId xmlns:p14="http://schemas.microsoft.com/office/powerpoint/2010/main" val="2562550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RTI 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3500" y="3657600"/>
            <a:ext cx="6477000" cy="1066800"/>
          </a:xfrm>
          <a:prstGeom prst="rect">
            <a:avLst/>
          </a:prstGeom>
        </p:spPr>
        <p:txBody>
          <a:bodyPr/>
          <a:lstStyle>
            <a:lvl1pPr marL="0" indent="0" algn="ctr">
              <a:buNone/>
              <a:defRPr sz="3600" baseline="0">
                <a:solidFill>
                  <a:srgbClr val="0000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457200" y="1219200"/>
            <a:ext cx="8229600" cy="1828800"/>
          </a:xfrm>
          <a:prstGeom prst="rect">
            <a:avLst/>
          </a:prstGeom>
        </p:spPr>
        <p:txBody>
          <a:bodyPr/>
          <a:lstStyle>
            <a:lvl1pPr>
              <a:defRPr b="1">
                <a:solidFill>
                  <a:srgbClr val="2E005C"/>
                </a:solidFill>
              </a:defRPr>
            </a:lvl1pPr>
          </a:lstStyle>
          <a:p>
            <a:r>
              <a:rPr lang="en-US" dirty="0" smtClean="0"/>
              <a:t>Click to edit Master title style</a:t>
            </a:r>
            <a:endParaRPr lang="en-US" dirty="0"/>
          </a:p>
        </p:txBody>
      </p:sp>
      <p:sp>
        <p:nvSpPr>
          <p:cNvPr id="4" name="Slide Number Placeholder 10"/>
          <p:cNvSpPr>
            <a:spLocks noGrp="1"/>
          </p:cNvSpPr>
          <p:nvPr>
            <p:ph type="sldNum" sz="quarter" idx="10"/>
          </p:nvPr>
        </p:nvSpPr>
        <p:spPr>
          <a:xfrm>
            <a:off x="8153400" y="6356350"/>
            <a:ext cx="533400" cy="365125"/>
          </a:xfrm>
        </p:spPr>
        <p:txBody>
          <a:bodyPr/>
          <a:lstStyle>
            <a:lvl1pPr>
              <a:defRPr smtClean="0"/>
            </a:lvl1pPr>
          </a:lstStyle>
          <a:p>
            <a:pPr>
              <a:defRPr/>
            </a:pPr>
            <a:fld id="{6FDA04CA-708A-46DD-8520-25D1C8E43177}" type="slidenum">
              <a:rPr lang="en-US" altLang="en-US"/>
              <a:pPr>
                <a:defRPr/>
              </a:pPr>
              <a:t>‹#›</a:t>
            </a:fld>
            <a:endParaRPr lang="en-US" altLang="en-US"/>
          </a:p>
        </p:txBody>
      </p:sp>
    </p:spTree>
    <p:extLst>
      <p:ext uri="{BB962C8B-B14F-4D97-AF65-F5344CB8AC3E}">
        <p14:creationId xmlns:p14="http://schemas.microsoft.com/office/powerpoint/2010/main" val="999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ulleted Text">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7772400" y="65182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42E87DFE-9F3D-401E-A0AF-0B573200F586}" type="slidenum">
              <a:rPr lang="en-US" altLang="en-US" sz="1200" smtClean="0">
                <a:solidFill>
                  <a:schemeClr val="bg1"/>
                </a:solidFill>
                <a:latin typeface="Franklin Gothic Book" panose="020B0503020102020204" pitchFamily="34" charset="0"/>
              </a:rPr>
              <a:pPr algn="r" eaLnBrk="1" hangingPunct="1">
                <a:defRPr/>
              </a:pPr>
              <a:t>‹#›</a:t>
            </a:fld>
            <a:endParaRPr lang="en-US" altLang="en-US" sz="1200" smtClean="0">
              <a:solidFill>
                <a:schemeClr val="bg1"/>
              </a:solidFill>
              <a:latin typeface="Franklin Gothic Book" panose="020B0503020102020204" pitchFamily="34" charset="0"/>
            </a:endParaRPr>
          </a:p>
        </p:txBody>
      </p:sp>
      <p:sp>
        <p:nvSpPr>
          <p:cNvPr id="5" name="TextBox 4"/>
          <p:cNvSpPr txBox="1">
            <a:spLocks noChangeArrowheads="1"/>
          </p:cNvSpPr>
          <p:nvPr/>
        </p:nvSpPr>
        <p:spPr bwMode="auto">
          <a:xfrm>
            <a:off x="7777163" y="6510338"/>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AD67A21D-B7B0-450F-AAF7-5779D07C99EF}" type="slidenum">
              <a:rPr lang="en-US" altLang="en-US" sz="1200" smtClean="0">
                <a:solidFill>
                  <a:schemeClr val="tx2"/>
                </a:solidFill>
                <a:latin typeface="Franklin Gothic Book" panose="020B0503020102020204" pitchFamily="34" charset="0"/>
              </a:rPr>
              <a:pPr algn="r" eaLnBrk="1" hangingPunct="1">
                <a:defRPr/>
              </a:pPr>
              <a:t>‹#›</a:t>
            </a:fld>
            <a:endParaRPr lang="en-US" altLang="en-US" sz="1200" smtClean="0">
              <a:solidFill>
                <a:schemeClr val="tx2"/>
              </a:solidFill>
              <a:latin typeface="Franklin Gothic Book" panose="020B0503020102020204" pitchFamily="34" charset="0"/>
            </a:endParaRPr>
          </a:p>
        </p:txBody>
      </p:sp>
      <p:pic>
        <p:nvPicPr>
          <p:cNvPr id="6" name="Picture 1" descr="2553 NCII PPT Bkgs_Bod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531821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Text with Byline Slide">
    <p:spTree>
      <p:nvGrpSpPr>
        <p:cNvPr id="1" name=""/>
        <p:cNvGrpSpPr/>
        <p:nvPr/>
      </p:nvGrpSpPr>
      <p:grpSpPr>
        <a:xfrm>
          <a:off x="0" y="0"/>
          <a:ext cx="0" cy="0"/>
          <a:chOff x="0" y="0"/>
          <a:chExt cx="0" cy="0"/>
        </a:xfrm>
      </p:grpSpPr>
      <p:cxnSp>
        <p:nvCxnSpPr>
          <p:cNvPr id="5" name="Straight Connector 4"/>
          <p:cNvCxnSpPr/>
          <p:nvPr userDrawn="1"/>
        </p:nvCxnSpPr>
        <p:spPr>
          <a:xfrm>
            <a:off x="385763" y="1824038"/>
            <a:ext cx="8302625" cy="1587"/>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381000" y="2057400"/>
            <a:ext cx="8305800" cy="3200400"/>
          </a:xfrm>
          <a:prstGeom prst="rect">
            <a:avLst/>
          </a:prstGeom>
        </p:spPr>
        <p:txBody>
          <a:bodyPr/>
          <a:lstStyle>
            <a:lvl1pPr marL="0" indent="0">
              <a:buFontTx/>
              <a:buNone/>
              <a:defRPr/>
            </a:lvl1pPr>
            <a:lvl2pPr marL="403225" indent="-403225">
              <a:buFontTx/>
              <a:buBlip>
                <a:blip r:embed="rId2"/>
              </a:buBlip>
              <a:defRPr/>
            </a:lvl2pPr>
            <a:lvl3pPr marL="700088" indent="-346075">
              <a:buFontTx/>
              <a:buBlip>
                <a:blip r:embed="rId2"/>
              </a:buBlip>
              <a:defRPr/>
            </a:lvl3pPr>
            <a:lvl4pPr marL="1031875" indent="-338138">
              <a:buFontTx/>
              <a:buBlip>
                <a:blip r:embed="rId2"/>
              </a:buBlip>
              <a:defRPr/>
            </a:lvl4pPr>
            <a:lvl5pPr marL="1377950" indent="-346075">
              <a:buFontTx/>
              <a:buBlip>
                <a:blip r:embed="rId2"/>
              </a:buBlip>
              <a:defRPr/>
            </a:lvl5pPr>
          </a:lstStyle>
          <a:p>
            <a:pPr lvl="0"/>
            <a:r>
              <a:rPr lang="en-US" dirty="0" smtClean="0"/>
              <a:t>Click to edit Master text styles</a:t>
            </a:r>
          </a:p>
        </p:txBody>
      </p:sp>
      <p:sp>
        <p:nvSpPr>
          <p:cNvPr id="10" name="Title 9"/>
          <p:cNvSpPr>
            <a:spLocks noGrp="1"/>
          </p:cNvSpPr>
          <p:nvPr>
            <p:ph type="title"/>
          </p:nvPr>
        </p:nvSpPr>
        <p:spPr>
          <a:xfrm>
            <a:off x="384048" y="758952"/>
            <a:ext cx="8229600" cy="987552"/>
          </a:xfrm>
          <a:prstGeom prst="rect">
            <a:avLst/>
          </a:prstGeom>
        </p:spPr>
        <p:txBody>
          <a:bodyPr/>
          <a:lstStyle>
            <a:lvl1pPr algn="l">
              <a:lnSpc>
                <a:spcPct val="90000"/>
              </a:lnSpc>
              <a:defRPr b="1">
                <a:solidFill>
                  <a:srgbClr val="2E005C"/>
                </a:solidFill>
              </a:defRPr>
            </a:lvl1pPr>
          </a:lstStyle>
          <a:p>
            <a:r>
              <a:rPr lang="en-US" dirty="0" smtClean="0"/>
              <a:t>Click to edit Master title style</a:t>
            </a:r>
            <a:endParaRPr lang="en-US" dirty="0"/>
          </a:p>
        </p:txBody>
      </p:sp>
      <p:sp>
        <p:nvSpPr>
          <p:cNvPr id="13" name="Text Placeholder 12"/>
          <p:cNvSpPr>
            <a:spLocks noGrp="1"/>
          </p:cNvSpPr>
          <p:nvPr>
            <p:ph type="body" sz="quarter" idx="14"/>
          </p:nvPr>
        </p:nvSpPr>
        <p:spPr>
          <a:xfrm>
            <a:off x="381000" y="5334000"/>
            <a:ext cx="8305800" cy="457200"/>
          </a:xfrm>
          <a:prstGeom prst="rect">
            <a:avLst/>
          </a:prstGeom>
        </p:spPr>
        <p:txBody>
          <a:bodyPr/>
          <a:lstStyle>
            <a:lvl1pPr algn="r">
              <a:buFontTx/>
              <a:buNone/>
              <a:defRPr sz="1600"/>
            </a:lvl1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smtClean="0"/>
            </a:lvl1pPr>
          </a:lstStyle>
          <a:p>
            <a:pPr>
              <a:defRPr/>
            </a:pPr>
            <a:fld id="{61E31F9A-8D8C-4A1C-8CAB-76C7E6F8DF95}" type="slidenum">
              <a:rPr lang="en-US" altLang="en-US"/>
              <a:pPr>
                <a:defRPr/>
              </a:pPr>
              <a:t>‹#›</a:t>
            </a:fld>
            <a:endParaRPr lang="en-US" altLang="en-US"/>
          </a:p>
        </p:txBody>
      </p:sp>
    </p:spTree>
    <p:extLst>
      <p:ext uri="{BB962C8B-B14F-4D97-AF65-F5344CB8AC3E}">
        <p14:creationId xmlns:p14="http://schemas.microsoft.com/office/powerpoint/2010/main" val="863497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pPr lvl="0"/>
            <a:r>
              <a:rPr lang="en-US" noProof="0" dirty="0" smtClean="0"/>
              <a:t>Click icon to add SmartArt graphic</a:t>
            </a:r>
            <a:endParaRPr lang="en-US" noProof="0"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
        <p:nvSpPr>
          <p:cNvPr id="5" name="Slide Number Placeholder 1"/>
          <p:cNvSpPr>
            <a:spLocks noGrp="1"/>
          </p:cNvSpPr>
          <p:nvPr>
            <p:ph type="sldNum" sz="quarter" idx="11"/>
          </p:nvPr>
        </p:nvSpPr>
        <p:spPr/>
        <p:txBody>
          <a:bodyPr/>
          <a:lstStyle>
            <a:lvl1pPr algn="r">
              <a:defRPr smtClean="0"/>
            </a:lvl1pPr>
          </a:lstStyle>
          <a:p>
            <a:pPr>
              <a:defRPr/>
            </a:pPr>
            <a:fld id="{06725B9D-9E88-44B3-B8BC-536A08BBD591}" type="slidenum">
              <a:rPr lang="en-US" altLang="en-US"/>
              <a:pPr>
                <a:defRPr/>
              </a:pPr>
              <a:t>‹#›</a:t>
            </a:fld>
            <a:endParaRPr lang="en-US" altLang="en-US"/>
          </a:p>
        </p:txBody>
      </p:sp>
    </p:spTree>
    <p:extLst>
      <p:ext uri="{BB962C8B-B14F-4D97-AF65-F5344CB8AC3E}">
        <p14:creationId xmlns:p14="http://schemas.microsoft.com/office/powerpoint/2010/main" val="536640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1"/>
          <p:cNvSpPr>
            <a:spLocks noGrp="1"/>
          </p:cNvSpPr>
          <p:nvPr>
            <p:ph type="sldNum" sz="quarter" idx="11"/>
          </p:nvPr>
        </p:nvSpPr>
        <p:spPr/>
        <p:txBody>
          <a:bodyPr/>
          <a:lstStyle>
            <a:lvl1pPr algn="r">
              <a:defRPr smtClean="0"/>
            </a:lvl1pPr>
          </a:lstStyle>
          <a:p>
            <a:pPr>
              <a:defRPr/>
            </a:pPr>
            <a:fld id="{BA37A52F-91E5-494A-BEBA-B34AF6E637CA}" type="slidenum">
              <a:rPr lang="en-US" altLang="en-US"/>
              <a:pPr>
                <a:defRPr/>
              </a:pPr>
              <a:t>‹#›</a:t>
            </a:fld>
            <a:endParaRPr lang="en-US" altLang="en-US"/>
          </a:p>
        </p:txBody>
      </p:sp>
    </p:spTree>
    <p:extLst>
      <p:ext uri="{BB962C8B-B14F-4D97-AF65-F5344CB8AC3E}">
        <p14:creationId xmlns:p14="http://schemas.microsoft.com/office/powerpoint/2010/main" val="140479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ext no bullets">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7772400" y="65182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E218A6AF-0D18-4376-BC18-59D954107F79}" type="slidenum">
              <a:rPr lang="en-US" altLang="en-US" sz="1200" smtClean="0">
                <a:solidFill>
                  <a:schemeClr val="bg1"/>
                </a:solidFill>
                <a:latin typeface="Franklin Gothic Book" panose="020B0503020102020204" pitchFamily="34" charset="0"/>
              </a:rPr>
              <a:pPr algn="r" eaLnBrk="1" hangingPunct="1">
                <a:defRPr/>
              </a:pPr>
              <a:t>‹#›</a:t>
            </a:fld>
            <a:endParaRPr lang="en-US" altLang="en-US" sz="1200" smtClean="0">
              <a:solidFill>
                <a:schemeClr val="bg1"/>
              </a:solidFill>
              <a:latin typeface="Franklin Gothic Book" panose="020B0503020102020204" pitchFamily="34" charset="0"/>
            </a:endParaRPr>
          </a:p>
        </p:txBody>
      </p:sp>
      <p:sp>
        <p:nvSpPr>
          <p:cNvPr id="5" name="TextBox 4"/>
          <p:cNvSpPr txBox="1">
            <a:spLocks noChangeArrowheads="1"/>
          </p:cNvSpPr>
          <p:nvPr/>
        </p:nvSpPr>
        <p:spPr bwMode="auto">
          <a:xfrm>
            <a:off x="7777163" y="6510338"/>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3236486E-3DF7-4E86-80F7-3001A56415BB}" type="slidenum">
              <a:rPr lang="en-US" altLang="en-US" sz="1200" smtClean="0">
                <a:solidFill>
                  <a:schemeClr val="tx2"/>
                </a:solidFill>
                <a:latin typeface="Franklin Gothic Book" panose="020B0503020102020204" pitchFamily="34" charset="0"/>
              </a:rPr>
              <a:pPr algn="r" eaLnBrk="1" hangingPunct="1">
                <a:defRPr/>
              </a:pPr>
              <a:t>‹#›</a:t>
            </a:fld>
            <a:endParaRPr lang="en-US" altLang="en-US" sz="1200" smtClean="0">
              <a:solidFill>
                <a:schemeClr val="tx2"/>
              </a:solidFill>
              <a:latin typeface="Franklin Gothic Book" panose="020B0503020102020204" pitchFamily="34" charset="0"/>
            </a:endParaRPr>
          </a:p>
        </p:txBody>
      </p:sp>
      <p:pic>
        <p:nvPicPr>
          <p:cNvPr id="6" name="Picture 1" descr="2553 NCII PPT Bkgs_Bod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8115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Reference Layout">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7772400" y="65182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BE45D3DD-AC6B-4983-B1B6-BFFC4E509D71}" type="slidenum">
              <a:rPr lang="en-US" altLang="en-US" sz="1200" smtClean="0">
                <a:solidFill>
                  <a:schemeClr val="bg1"/>
                </a:solidFill>
                <a:latin typeface="Franklin Gothic Book" panose="020B0503020102020204" pitchFamily="34" charset="0"/>
              </a:rPr>
              <a:pPr algn="r" eaLnBrk="1" hangingPunct="1">
                <a:defRPr/>
              </a:pPr>
              <a:t>‹#›</a:t>
            </a:fld>
            <a:endParaRPr lang="en-US" altLang="en-US" sz="1200" smtClean="0">
              <a:solidFill>
                <a:schemeClr val="bg1"/>
              </a:solidFill>
              <a:latin typeface="Franklin Gothic Book" panose="020B0503020102020204" pitchFamily="34" charset="0"/>
            </a:endParaRPr>
          </a:p>
        </p:txBody>
      </p:sp>
      <p:sp>
        <p:nvSpPr>
          <p:cNvPr id="5" name="TextBox 4"/>
          <p:cNvSpPr txBox="1">
            <a:spLocks noChangeArrowheads="1"/>
          </p:cNvSpPr>
          <p:nvPr/>
        </p:nvSpPr>
        <p:spPr bwMode="auto">
          <a:xfrm>
            <a:off x="7777163" y="6510338"/>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5E55BF91-7474-41A9-ACF7-44C368F95FB4}" type="slidenum">
              <a:rPr lang="en-US" altLang="en-US" sz="1200" smtClean="0">
                <a:solidFill>
                  <a:schemeClr val="tx2"/>
                </a:solidFill>
                <a:latin typeface="Franklin Gothic Book" panose="020B0503020102020204" pitchFamily="34" charset="0"/>
              </a:rPr>
              <a:pPr algn="r" eaLnBrk="1" hangingPunct="1">
                <a:defRPr/>
              </a:pPr>
              <a:t>‹#›</a:t>
            </a:fld>
            <a:endParaRPr lang="en-US" altLang="en-US" sz="1200" smtClean="0">
              <a:solidFill>
                <a:schemeClr val="tx2"/>
              </a:solidFill>
              <a:latin typeface="Franklin Gothic Book" panose="020B0503020102020204" pitchFamily="34" charset="0"/>
            </a:endParaRPr>
          </a:p>
        </p:txBody>
      </p:sp>
      <p:pic>
        <p:nvPicPr>
          <p:cNvPr id="6" name="Picture 1" descr="2553 NCII PPT Bkgs_Bod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indent="-342900">
              <a:buNone/>
              <a:defRPr sz="3200">
                <a:solidFill>
                  <a:schemeClr val="tx1"/>
                </a:solidFill>
                <a:latin typeface="Arial" pitchFamily="34" charset="0"/>
                <a:cs typeface="Arial"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a:t>
            </a:r>
            <a:endParaRPr lang="en-US" dirty="0"/>
          </a:p>
        </p:txBody>
      </p:sp>
    </p:spTree>
    <p:extLst>
      <p:ext uri="{BB962C8B-B14F-4D97-AF65-F5344CB8AC3E}">
        <p14:creationId xmlns:p14="http://schemas.microsoft.com/office/powerpoint/2010/main" val="116666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lumns">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7772400" y="65182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C429460E-CC46-449E-B939-DAEBB0DDD7CD}" type="slidenum">
              <a:rPr lang="en-US" altLang="en-US" sz="1200" smtClean="0">
                <a:solidFill>
                  <a:schemeClr val="bg1"/>
                </a:solidFill>
                <a:latin typeface="Franklin Gothic Book" panose="020B0503020102020204" pitchFamily="34" charset="0"/>
              </a:rPr>
              <a:pPr algn="r" eaLnBrk="1" hangingPunct="1">
                <a:defRPr/>
              </a:pPr>
              <a:t>‹#›</a:t>
            </a:fld>
            <a:endParaRPr lang="en-US" altLang="en-US" sz="1200" smtClean="0">
              <a:solidFill>
                <a:schemeClr val="bg1"/>
              </a:solidFill>
              <a:latin typeface="Franklin Gothic Book" panose="020B0503020102020204" pitchFamily="34" charset="0"/>
            </a:endParaRPr>
          </a:p>
        </p:txBody>
      </p:sp>
      <p:sp>
        <p:nvSpPr>
          <p:cNvPr id="6" name="TextBox 5"/>
          <p:cNvSpPr txBox="1">
            <a:spLocks noChangeArrowheads="1"/>
          </p:cNvSpPr>
          <p:nvPr/>
        </p:nvSpPr>
        <p:spPr bwMode="auto">
          <a:xfrm>
            <a:off x="7777163" y="6510338"/>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42CB5DFC-2567-412C-A35D-83A4E3E19FFE}" type="slidenum">
              <a:rPr lang="en-US" altLang="en-US" sz="1200" smtClean="0">
                <a:solidFill>
                  <a:schemeClr val="tx2"/>
                </a:solidFill>
                <a:latin typeface="Franklin Gothic Book" panose="020B0503020102020204" pitchFamily="34" charset="0"/>
              </a:rPr>
              <a:pPr algn="r" eaLnBrk="1" hangingPunct="1">
                <a:defRPr/>
              </a:pPr>
              <a:t>‹#›</a:t>
            </a:fld>
            <a:endParaRPr lang="en-US" altLang="en-US" sz="1200" smtClean="0">
              <a:solidFill>
                <a:schemeClr val="tx2"/>
              </a:solidFill>
              <a:latin typeface="Franklin Gothic Book" panose="020B0503020102020204" pitchFamily="34" charset="0"/>
            </a:endParaRPr>
          </a:p>
        </p:txBody>
      </p:sp>
      <p:pic>
        <p:nvPicPr>
          <p:cNvPr id="7" name="Picture 1" descr="2553 NCII PPT Bkgs_Bod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spcBef>
                <a:spcPts val="1200"/>
              </a:spcBef>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682625" indent="-174625">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marL="231775" indent="-231775">
              <a:spcBef>
                <a:spcPts val="1200"/>
              </a:spcBef>
              <a:buSzPct val="104000"/>
              <a:defRPr sz="2400">
                <a:latin typeface="Arial" pitchFamily="34" charset="0"/>
                <a:cs typeface="Arial" pitchFamily="34" charset="0"/>
              </a:defRPr>
            </a:lvl1pPr>
            <a:lvl2pPr marL="465138" indent="-233363">
              <a:spcBef>
                <a:spcPts val="600"/>
              </a:spcBef>
              <a:defRPr sz="2200">
                <a:latin typeface="Arial" pitchFamily="34" charset="0"/>
                <a:cs typeface="Arial" pitchFamily="34" charset="0"/>
              </a:defRPr>
            </a:lvl2pPr>
            <a:lvl3pPr marL="73660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90173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ullets 1 Column">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7772400" y="65182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056502B6-7E6D-4E92-902D-A7260C3479E9}" type="slidenum">
              <a:rPr lang="en-US" altLang="en-US" sz="1200" smtClean="0">
                <a:solidFill>
                  <a:schemeClr val="bg1"/>
                </a:solidFill>
                <a:latin typeface="Franklin Gothic Book" panose="020B0503020102020204" pitchFamily="34" charset="0"/>
              </a:rPr>
              <a:pPr algn="r" eaLnBrk="1" hangingPunct="1">
                <a:defRPr/>
              </a:pPr>
              <a:t>‹#›</a:t>
            </a:fld>
            <a:endParaRPr lang="en-US" altLang="en-US" sz="1200" smtClean="0">
              <a:solidFill>
                <a:schemeClr val="bg1"/>
              </a:solidFill>
              <a:latin typeface="Franklin Gothic Book" panose="020B0503020102020204" pitchFamily="34" charset="0"/>
            </a:endParaRPr>
          </a:p>
        </p:txBody>
      </p:sp>
      <p:sp>
        <p:nvSpPr>
          <p:cNvPr id="5" name="TextBox 4"/>
          <p:cNvSpPr txBox="1">
            <a:spLocks noChangeArrowheads="1"/>
          </p:cNvSpPr>
          <p:nvPr/>
        </p:nvSpPr>
        <p:spPr bwMode="auto">
          <a:xfrm>
            <a:off x="7777163" y="6510338"/>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EF75425C-D3B5-4162-9D89-771E769645E9}" type="slidenum">
              <a:rPr lang="en-US" altLang="en-US" sz="1200" smtClean="0">
                <a:solidFill>
                  <a:schemeClr val="tx2"/>
                </a:solidFill>
                <a:latin typeface="Franklin Gothic Book" panose="020B0503020102020204" pitchFamily="34" charset="0"/>
              </a:rPr>
              <a:pPr algn="r" eaLnBrk="1" hangingPunct="1">
                <a:defRPr/>
              </a:pPr>
              <a:t>‹#›</a:t>
            </a:fld>
            <a:endParaRPr lang="en-US" altLang="en-US" sz="1200" smtClean="0">
              <a:solidFill>
                <a:schemeClr val="tx2"/>
              </a:solidFill>
              <a:latin typeface="Franklin Gothic Book" panose="020B0503020102020204" pitchFamily="34" charset="0"/>
            </a:endParaRPr>
          </a:p>
        </p:txBody>
      </p:sp>
      <p:pic>
        <p:nvPicPr>
          <p:cNvPr id="6" name="Picture 1" descr="2553 NCII PPT Bkgs_Bod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076558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11.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2.xml"/><Relationship Id="rId1" Type="http://schemas.openxmlformats.org/officeDocument/2006/relationships/slideLayout" Target="../slideLayouts/slideLayout39.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3.xml"/><Relationship Id="rId1" Type="http://schemas.openxmlformats.org/officeDocument/2006/relationships/slideLayout" Target="../slideLayouts/slideLayout40.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4.xml"/><Relationship Id="rId1" Type="http://schemas.openxmlformats.org/officeDocument/2006/relationships/slideLayout" Target="../slideLayouts/slideLayout41.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5.xml"/><Relationship Id="rId1" Type="http://schemas.openxmlformats.org/officeDocument/2006/relationships/slideLayout" Target="../slideLayouts/slideLayout4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5.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16.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2553 NCII PPT Bkgs_Tit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3"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452563" y="1782763"/>
            <a:ext cx="73199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420813" y="3151188"/>
            <a:ext cx="7083425"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5" name="Slide Number Placeholder 14"/>
          <p:cNvSpPr>
            <a:spLocks noGrp="1"/>
          </p:cNvSpPr>
          <p:nvPr>
            <p:ph type="sldNum" sz="quarter" idx="4"/>
          </p:nvPr>
        </p:nvSpPr>
        <p:spPr>
          <a:xfrm>
            <a:off x="152400" y="72390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9F9F9F"/>
                </a:solidFill>
                <a:latin typeface="Franklin Gothic Book" panose="020B0503020102020204" pitchFamily="34" charset="0"/>
              </a:defRPr>
            </a:lvl1pPr>
          </a:lstStyle>
          <a:p>
            <a:pPr>
              <a:defRPr/>
            </a:pPr>
            <a:fld id="{41F74181-A145-470B-A220-BD4D98D3F4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66" r:id="rId1"/>
    <p:sldLayoutId id="2147486167" r:id="rId2"/>
  </p:sldLayoutIdLst>
  <p:hf hdr="0" ftr="0" dt="0"/>
  <p:txStyles>
    <p:titleStyle>
      <a:lvl1pPr algn="l" rtl="0" eaLnBrk="0" fontAlgn="base" hangingPunct="0">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2400" kern="1200">
          <a:solidFill>
            <a:schemeClr val="tx1"/>
          </a:solidFill>
          <a:latin typeface="Arial" pitchFamily="34" charset="0"/>
          <a:ea typeface="ＭＳ Ｐゴシック" charset="0"/>
          <a:cs typeface="Arial" pitchFamily="34" charset="0"/>
        </a:defRPr>
      </a:lvl1pPr>
      <a:lvl2pPr marL="3175" indent="-3175" algn="l" rtl="0" eaLnBrk="0" fontAlgn="base" hangingPunct="0">
        <a:spcBef>
          <a:spcPct val="20000"/>
        </a:spcBef>
        <a:spcAft>
          <a:spcPct val="0"/>
        </a:spcAft>
        <a:buClr>
          <a:schemeClr val="tx2"/>
        </a:buClr>
        <a:buFont typeface="Wingdings" panose="05000000000000000000" pitchFamily="2" charset="2"/>
        <a:defRPr sz="2000" kern="1200">
          <a:solidFill>
            <a:schemeClr val="tx1"/>
          </a:solidFill>
          <a:latin typeface="Arial" pitchFamily="34" charset="0"/>
          <a:ea typeface="Arial" charset="0"/>
          <a:cs typeface="Arial" pitchFamily="34" charset="0"/>
        </a:defRPr>
      </a:lvl2pPr>
      <a:lvl3pPr marL="3175" indent="-3175" algn="l" rtl="0" eaLnBrk="0" fontAlgn="base" hangingPunct="0">
        <a:spcBef>
          <a:spcPct val="20000"/>
        </a:spcBef>
        <a:spcAft>
          <a:spcPct val="0"/>
        </a:spcAft>
        <a:buClr>
          <a:schemeClr val="tx2"/>
        </a:buClr>
        <a:buFont typeface="Arial" panose="020B0604020202020204" pitchFamily="34" charset="0"/>
        <a:defRPr sz="2000" kern="1200">
          <a:solidFill>
            <a:schemeClr val="tx1"/>
          </a:solidFill>
          <a:latin typeface="Arial" pitchFamily="34" charset="0"/>
          <a:ea typeface="Arial" charset="0"/>
          <a:cs typeface="Arial" pitchFamily="34" charset="0"/>
        </a:defRPr>
      </a:lvl3pPr>
      <a:lvl4pPr marL="3175" indent="-3175" algn="l" rtl="0" eaLnBrk="0" fontAlgn="base" hangingPunct="0">
        <a:spcBef>
          <a:spcPct val="20000"/>
        </a:spcBef>
        <a:spcAft>
          <a:spcPct val="0"/>
        </a:spcAft>
        <a:buClr>
          <a:schemeClr val="tx2"/>
        </a:buClr>
        <a:buFont typeface="Arial" panose="020B0604020202020204" pitchFamily="34" charset="0"/>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17025"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gray">
          <a:xfrm>
            <a:off x="0" y="1701800"/>
            <a:ext cx="9236075" cy="26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10244" name="Title Placeholder 1"/>
          <p:cNvSpPr>
            <a:spLocks noGrp="1"/>
          </p:cNvSpPr>
          <p:nvPr>
            <p:ph type="title"/>
          </p:nvPr>
        </p:nvSpPr>
        <p:spPr bwMode="ltGray">
          <a:xfrm>
            <a:off x="119063" y="314325"/>
            <a:ext cx="89058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245" name="Text Placeholder 2"/>
          <p:cNvSpPr>
            <a:spLocks noGrp="1"/>
          </p:cNvSpPr>
          <p:nvPr>
            <p:ph type="body" idx="1"/>
          </p:nvPr>
        </p:nvSpPr>
        <p:spPr bwMode="ltGray">
          <a:xfrm>
            <a:off x="119063" y="747713"/>
            <a:ext cx="890587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Slide Number Placeholder 1"/>
          <p:cNvSpPr>
            <a:spLocks noGrp="1"/>
          </p:cNvSpPr>
          <p:nvPr>
            <p:ph type="sldNum" sz="quarter" idx="4"/>
          </p:nvPr>
        </p:nvSpPr>
        <p:spPr bwMode="gray">
          <a:xfrm>
            <a:off x="8755063" y="6507163"/>
            <a:ext cx="157162" cy="153987"/>
          </a:xfrm>
          <a:prstGeom prst="rect">
            <a:avLst/>
          </a:prstGeom>
          <a:noFill/>
        </p:spPr>
        <p:txBody>
          <a:bodyPr vert="horz" wrap="none" lIns="0" tIns="0" rIns="0" bIns="0" numCol="1" anchor="t" anchorCtr="0" compatLnSpc="1">
            <a:prstTxWarp prst="textNoShape">
              <a:avLst/>
            </a:prstTxWarp>
            <a:spAutoFit/>
          </a:bodyPr>
          <a:lstStyle>
            <a:lvl1pPr algn="r" eaLnBrk="1" hangingPunct="1">
              <a:defRPr sz="1000" smtClean="0">
                <a:solidFill>
                  <a:srgbClr val="BFBFBF"/>
                </a:solidFill>
              </a:defRPr>
            </a:lvl1pPr>
          </a:lstStyle>
          <a:p>
            <a:pPr>
              <a:defRPr/>
            </a:pPr>
            <a:fld id="{D2EA7AF2-5080-4D08-ABFD-F88AD4F8C8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54" r:id="rId1"/>
  </p:sldLayoutIdLst>
  <p:hf hdr="0" ftr="0" dt="0"/>
  <p:txStyles>
    <p:titleStyle>
      <a:lvl1pPr algn="ctr" rtl="0" eaLnBrk="0" fontAlgn="base" hangingPunct="0">
        <a:spcBef>
          <a:spcPct val="0"/>
        </a:spcBef>
        <a:spcAft>
          <a:spcPct val="0"/>
        </a:spcAft>
        <a:defRPr lang="en-US" sz="2200" b="1" kern="1200" dirty="0">
          <a:solidFill>
            <a:srgbClr val="A6A6A6"/>
          </a:solidFill>
          <a:latin typeface="+mj-lt"/>
          <a:ea typeface="ＭＳ Ｐゴシック" charset="0"/>
          <a:cs typeface="+mj-cs"/>
        </a:defRPr>
      </a:lvl1pPr>
      <a:lvl2pPr algn="ctr" rtl="0" eaLnBrk="0" fontAlgn="base" hangingPunct="0">
        <a:spcBef>
          <a:spcPct val="0"/>
        </a:spcBef>
        <a:spcAft>
          <a:spcPct val="0"/>
        </a:spcAft>
        <a:defRPr sz="2200" b="1">
          <a:solidFill>
            <a:srgbClr val="A6A6A6"/>
          </a:solidFill>
          <a:latin typeface="Arial Narrow" pitchFamily="34" charset="0"/>
          <a:ea typeface="ＭＳ Ｐゴシック" pitchFamily="34" charset="-128"/>
        </a:defRPr>
      </a:lvl2pPr>
      <a:lvl3pPr algn="ctr" rtl="0" eaLnBrk="0" fontAlgn="base" hangingPunct="0">
        <a:spcBef>
          <a:spcPct val="0"/>
        </a:spcBef>
        <a:spcAft>
          <a:spcPct val="0"/>
        </a:spcAft>
        <a:defRPr sz="2200" b="1">
          <a:solidFill>
            <a:srgbClr val="A6A6A6"/>
          </a:solidFill>
          <a:latin typeface="Arial Narrow" pitchFamily="34" charset="0"/>
          <a:ea typeface="ＭＳ Ｐゴシック" pitchFamily="34" charset="-128"/>
        </a:defRPr>
      </a:lvl3pPr>
      <a:lvl4pPr algn="ctr" rtl="0" eaLnBrk="0" fontAlgn="base" hangingPunct="0">
        <a:spcBef>
          <a:spcPct val="0"/>
        </a:spcBef>
        <a:spcAft>
          <a:spcPct val="0"/>
        </a:spcAft>
        <a:defRPr sz="2200" b="1">
          <a:solidFill>
            <a:srgbClr val="A6A6A6"/>
          </a:solidFill>
          <a:latin typeface="Arial Narrow" pitchFamily="34" charset="0"/>
          <a:ea typeface="ＭＳ Ｐゴシック" pitchFamily="34" charset="-128"/>
        </a:defRPr>
      </a:lvl4pPr>
      <a:lvl5pPr algn="ctr" rtl="0" eaLnBrk="0" fontAlgn="base" hangingPunct="0">
        <a:spcBef>
          <a:spcPct val="0"/>
        </a:spcBef>
        <a:spcAft>
          <a:spcPct val="0"/>
        </a:spcAft>
        <a:defRPr sz="2200" b="1">
          <a:solidFill>
            <a:srgbClr val="A6A6A6"/>
          </a:solidFill>
          <a:latin typeface="Arial Narrow" pitchFamily="34" charset="0"/>
          <a:ea typeface="ＭＳ Ｐゴシック" pitchFamily="34" charset="-128"/>
        </a:defRPr>
      </a:lvl5pPr>
      <a:lvl6pPr marL="457200" algn="ctr" rtl="0" fontAlgn="base">
        <a:spcBef>
          <a:spcPct val="0"/>
        </a:spcBef>
        <a:spcAft>
          <a:spcPct val="0"/>
        </a:spcAft>
        <a:defRPr sz="2200" b="1">
          <a:solidFill>
            <a:srgbClr val="A6A6A6"/>
          </a:solidFill>
          <a:latin typeface="Arial Narrow" pitchFamily="34" charset="0"/>
          <a:ea typeface="ＭＳ Ｐゴシック" pitchFamily="34" charset="-128"/>
        </a:defRPr>
      </a:lvl6pPr>
      <a:lvl7pPr marL="914400" algn="ctr" rtl="0" fontAlgn="base">
        <a:spcBef>
          <a:spcPct val="0"/>
        </a:spcBef>
        <a:spcAft>
          <a:spcPct val="0"/>
        </a:spcAft>
        <a:defRPr sz="2200" b="1">
          <a:solidFill>
            <a:srgbClr val="A6A6A6"/>
          </a:solidFill>
          <a:latin typeface="Arial Narrow" pitchFamily="34" charset="0"/>
          <a:ea typeface="ＭＳ Ｐゴシック" pitchFamily="34" charset="-128"/>
        </a:defRPr>
      </a:lvl7pPr>
      <a:lvl8pPr marL="1371600" algn="ctr" rtl="0" fontAlgn="base">
        <a:spcBef>
          <a:spcPct val="0"/>
        </a:spcBef>
        <a:spcAft>
          <a:spcPct val="0"/>
        </a:spcAft>
        <a:defRPr sz="2200" b="1">
          <a:solidFill>
            <a:srgbClr val="A6A6A6"/>
          </a:solidFill>
          <a:latin typeface="Arial Narrow" pitchFamily="34" charset="0"/>
          <a:ea typeface="ＭＳ Ｐゴシック" pitchFamily="34" charset="-128"/>
        </a:defRPr>
      </a:lvl8pPr>
      <a:lvl9pPr marL="1828800" algn="ctr" rtl="0" fontAlgn="base">
        <a:spcBef>
          <a:spcPct val="0"/>
        </a:spcBef>
        <a:spcAft>
          <a:spcPct val="0"/>
        </a:spcAft>
        <a:defRPr sz="2200" b="1">
          <a:solidFill>
            <a:srgbClr val="A6A6A6"/>
          </a:solidFill>
          <a:latin typeface="Arial Narrow"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A6A6A6"/>
        </a:buClr>
        <a:buFont typeface="Arial" panose="020B0604020202020204" pitchFamily="34" charset="0"/>
        <a:buChar char="•"/>
        <a:defRPr sz="2000" kern="1200">
          <a:solidFill>
            <a:srgbClr val="17375E"/>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A6A6A6"/>
        </a:buClr>
        <a:buFont typeface="Arial" panose="020B0604020202020204" pitchFamily="34" charset="0"/>
        <a:buChar char="–"/>
        <a:defRPr kern="1200">
          <a:solidFill>
            <a:srgbClr val="17375E"/>
          </a:solidFill>
          <a:latin typeface="+mn-lt"/>
          <a:ea typeface="ＭＳ Ｐゴシック" pitchFamily="34" charset="-128"/>
          <a:cs typeface="+mn-cs"/>
        </a:defRPr>
      </a:lvl2pPr>
      <a:lvl3pPr marL="1143000" indent="-228600" algn="l" rtl="0" eaLnBrk="0" fontAlgn="base" hangingPunct="0">
        <a:spcBef>
          <a:spcPct val="20000"/>
        </a:spcBef>
        <a:spcAft>
          <a:spcPct val="0"/>
        </a:spcAft>
        <a:buClr>
          <a:srgbClr val="A6A6A6"/>
        </a:buClr>
        <a:buFont typeface="Arial" panose="020B0604020202020204" pitchFamily="34" charset="0"/>
        <a:buChar char="–"/>
        <a:defRPr sz="1600" kern="1200">
          <a:solidFill>
            <a:srgbClr val="17375E"/>
          </a:solidFill>
          <a:latin typeface="+mn-lt"/>
          <a:ea typeface="ＭＳ Ｐゴシック" pitchFamily="34" charset="-128"/>
          <a:cs typeface="+mn-cs"/>
        </a:defRPr>
      </a:lvl3pPr>
      <a:lvl4pPr marL="1600200" indent="-228600" algn="l" rtl="0" eaLnBrk="0" fontAlgn="base" hangingPunct="0">
        <a:spcBef>
          <a:spcPct val="20000"/>
        </a:spcBef>
        <a:spcAft>
          <a:spcPct val="0"/>
        </a:spcAft>
        <a:buClr>
          <a:srgbClr val="A6A6A6"/>
        </a:buClr>
        <a:buFont typeface="Arial" panose="020B0604020202020204" pitchFamily="34" charset="0"/>
        <a:buChar char="–"/>
        <a:defRPr sz="1400" kern="1200">
          <a:solidFill>
            <a:srgbClr val="17375E"/>
          </a:solidFill>
          <a:latin typeface="+mn-lt"/>
          <a:ea typeface="ＭＳ Ｐゴシック" pitchFamily="34" charset="-128"/>
          <a:cs typeface="+mn-cs"/>
        </a:defRPr>
      </a:lvl4pPr>
      <a:lvl5pPr marL="2057400" indent="-228600" algn="l" rtl="0" eaLnBrk="0" fontAlgn="base" hangingPunct="0">
        <a:spcBef>
          <a:spcPct val="20000"/>
        </a:spcBef>
        <a:spcAft>
          <a:spcPct val="0"/>
        </a:spcAft>
        <a:buClr>
          <a:srgbClr val="A6A6A6"/>
        </a:buClr>
        <a:buFont typeface="Arial" panose="020B0604020202020204" pitchFamily="34" charset="0"/>
        <a:buChar char="–"/>
        <a:defRPr sz="1400" kern="1200">
          <a:solidFill>
            <a:srgbClr val="17375E"/>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gray">
          <a:xfrm>
            <a:off x="0" y="0"/>
            <a:ext cx="918051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vert="horz" wrap="none" lIns="0" tIns="0" rIns="0" bIns="0" numCol="1" anchor="b" anchorCtr="0" compatLnSpc="1">
            <a:prstTxWarp prst="textNoShape">
              <a:avLst/>
            </a:prstTxWarp>
            <a:spAutoFit/>
          </a:bodyPr>
          <a:lstStyle>
            <a:lvl1pPr eaLnBrk="1" hangingPunct="1">
              <a:defRPr sz="1000" smtClean="0">
                <a:solidFill>
                  <a:srgbClr val="BFBFBF"/>
                </a:solidFill>
              </a:defRPr>
            </a:lvl1pPr>
          </a:lstStyle>
          <a:p>
            <a:pPr>
              <a:defRPr/>
            </a:pPr>
            <a:fld id="{6E584D26-84B7-42AD-BE14-11AB273774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80" r:id="rId1"/>
    <p:sldLayoutId id="2147486181" r:id="rId2"/>
    <p:sldLayoutId id="2147486155" r:id="rId3"/>
    <p:sldLayoutId id="2147486156" r:id="rId4"/>
    <p:sldLayoutId id="2147486157" r:id="rId5"/>
    <p:sldLayoutId id="2147486182" r:id="rId6"/>
    <p:sldLayoutId id="2147486183" r:id="rId7"/>
    <p:sldLayoutId id="2147486184" r:id="rId8"/>
    <p:sldLayoutId id="2147486185" r:id="rId9"/>
    <p:sldLayoutId id="2147486186" r:id="rId10"/>
    <p:sldLayoutId id="2147486187" r:id="rId11"/>
    <p:sldLayoutId id="2147486188" r:id="rId12"/>
    <p:sldLayoutId id="2147486189" r:id="rId13"/>
    <p:sldLayoutId id="2147486190" r:id="rId14"/>
    <p:sldLayoutId id="2147486191" r:id="rId15"/>
    <p:sldLayoutId id="2147486158" r:id="rId1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anose="05000000000000000000"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panose="020B0604020202020204" pitchFamily="34"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anose="020B0503020102020204"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anose="02070309020205020404"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panose="020B0604020202020204" pitchFamily="34"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6075"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Placeholder 1"/>
          <p:cNvSpPr>
            <a:spLocks noGrp="1"/>
          </p:cNvSpPr>
          <p:nvPr>
            <p:ph type="title"/>
          </p:nvPr>
        </p:nvSpPr>
        <p:spPr bwMode="gray">
          <a:xfrm>
            <a:off x="684213" y="1152525"/>
            <a:ext cx="82280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12292" name="Text Placeholder 2"/>
          <p:cNvSpPr>
            <a:spLocks noGrp="1"/>
          </p:cNvSpPr>
          <p:nvPr>
            <p:ph type="body" idx="1"/>
          </p:nvPr>
        </p:nvSpPr>
        <p:spPr bwMode="gray">
          <a:xfrm>
            <a:off x="684213" y="2935288"/>
            <a:ext cx="822801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endParaRPr lang="en-US" altLang="en-US" smtClean="0"/>
          </a:p>
          <a:p>
            <a:pPr lvl="1"/>
            <a:endParaRPr lang="en-US" altLang="en-US" smtClean="0"/>
          </a:p>
          <a:p>
            <a:pPr lvl="1"/>
            <a:r>
              <a:rPr lang="en-US" altLang="en-US" smtClean="0"/>
              <a:t>Second level</a:t>
            </a:r>
          </a:p>
          <a:p>
            <a:pPr lvl="2"/>
            <a:r>
              <a:rPr lang="en-US" altLang="en-US" smtClean="0"/>
              <a:t>Third level</a:t>
            </a:r>
          </a:p>
          <a:p>
            <a:pPr lvl="3"/>
            <a:r>
              <a:rPr lang="en-US" altLang="en-US" smtClean="0"/>
              <a:t>Month 20XX</a:t>
            </a:r>
          </a:p>
        </p:txBody>
      </p:sp>
      <p:sp>
        <p:nvSpPr>
          <p:cNvPr id="2" name="Date Placeholder 1"/>
          <p:cNvSpPr>
            <a:spLocks noGrp="1"/>
          </p:cNvSpPr>
          <p:nvPr>
            <p:ph type="dt" sz="half" idx="2"/>
          </p:nvPr>
        </p:nvSpPr>
        <p:spPr bwMode="gray">
          <a:xfrm>
            <a:off x="6419850" y="6708775"/>
            <a:ext cx="2492375" cy="123825"/>
          </a:xfrm>
          <a:prstGeom prst="rect">
            <a:avLst/>
          </a:prstGeom>
        </p:spPr>
        <p:txBody>
          <a:bodyPr vert="horz" lIns="0" tIns="0" rIns="0" bIns="0" rtlCol="0" anchor="ctr">
            <a:spAutoFit/>
          </a:bodyPr>
          <a:lstStyle>
            <a:lvl1pPr algn="r" eaLnBrk="1" hangingPunct="1">
              <a:defRPr sz="800">
                <a:solidFill>
                  <a:schemeClr val="bg1">
                    <a:lumMod val="50000"/>
                  </a:schemeClr>
                </a:solidFill>
                <a:latin typeface="Arial Narrow" pitchFamily="34" charset="0"/>
                <a:ea typeface="ＭＳ Ｐゴシック" charset="-128"/>
                <a:cs typeface="+mn-cs"/>
              </a:defRPr>
            </a:lvl1pPr>
          </a:lstStyle>
          <a:p>
            <a:pPr>
              <a:defRPr/>
            </a:pPr>
            <a:endParaRPr lang="en-US"/>
          </a:p>
        </p:txBody>
      </p:sp>
      <p:sp>
        <p:nvSpPr>
          <p:cNvPr id="3" name="Footer Placeholder 2"/>
          <p:cNvSpPr>
            <a:spLocks noGrp="1"/>
          </p:cNvSpPr>
          <p:nvPr>
            <p:ph type="ftr" sz="quarter" idx="3"/>
          </p:nvPr>
        </p:nvSpPr>
        <p:spPr bwMode="gray">
          <a:xfrm>
            <a:off x="5327650" y="6567488"/>
            <a:ext cx="3584575" cy="123825"/>
          </a:xfrm>
          <a:prstGeom prst="rect">
            <a:avLst/>
          </a:prstGeom>
        </p:spPr>
        <p:txBody>
          <a:bodyPr vert="horz" lIns="0" tIns="0" rIns="0" bIns="0" rtlCol="0" anchor="ctr">
            <a:spAutoFit/>
          </a:bodyPr>
          <a:lstStyle>
            <a:lvl1pPr algn="r" eaLnBrk="1" hangingPunct="1">
              <a:defRPr sz="800">
                <a:solidFill>
                  <a:schemeClr val="tx1">
                    <a:tint val="75000"/>
                  </a:schemeClr>
                </a:solidFill>
                <a:latin typeface="Arial Narrow" pitchFamily="34" charset="0"/>
                <a:ea typeface="ＭＳ Ｐゴシック" charset="-128"/>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6192" r:id="rId1"/>
  </p:sldLayoutIdLst>
  <p:hf hdr="0" ftr="0" dt="0"/>
  <p:txStyles>
    <p:titleStyle>
      <a:lvl1pPr algn="l" rtl="0" eaLnBrk="0" fontAlgn="base" hangingPunct="0">
        <a:spcBef>
          <a:spcPct val="0"/>
        </a:spcBef>
        <a:spcAft>
          <a:spcPct val="0"/>
        </a:spcAft>
        <a:defRPr sz="5000" b="1" kern="1200">
          <a:solidFill>
            <a:schemeClr val="bg1"/>
          </a:solidFill>
          <a:latin typeface="+mj-lt"/>
          <a:ea typeface="ＭＳ Ｐゴシック" pitchFamily="34" charset="-128"/>
          <a:cs typeface="+mj-cs"/>
        </a:defRPr>
      </a:lvl1pPr>
      <a:lvl2pPr algn="l" rtl="0" eaLnBrk="0" fontAlgn="base" hangingPunct="0">
        <a:spcBef>
          <a:spcPct val="0"/>
        </a:spcBef>
        <a:spcAft>
          <a:spcPct val="0"/>
        </a:spcAft>
        <a:defRPr sz="5000" b="1">
          <a:solidFill>
            <a:schemeClr val="bg1"/>
          </a:solidFill>
          <a:latin typeface="Arial" charset="0"/>
          <a:ea typeface="ＭＳ Ｐゴシック" pitchFamily="34" charset="-128"/>
        </a:defRPr>
      </a:lvl2pPr>
      <a:lvl3pPr algn="l" rtl="0" eaLnBrk="0" fontAlgn="base" hangingPunct="0">
        <a:spcBef>
          <a:spcPct val="0"/>
        </a:spcBef>
        <a:spcAft>
          <a:spcPct val="0"/>
        </a:spcAft>
        <a:defRPr sz="5000" b="1">
          <a:solidFill>
            <a:schemeClr val="bg1"/>
          </a:solidFill>
          <a:latin typeface="Arial" charset="0"/>
          <a:ea typeface="ＭＳ Ｐゴシック" pitchFamily="34" charset="-128"/>
        </a:defRPr>
      </a:lvl3pPr>
      <a:lvl4pPr algn="l" rtl="0" eaLnBrk="0" fontAlgn="base" hangingPunct="0">
        <a:spcBef>
          <a:spcPct val="0"/>
        </a:spcBef>
        <a:spcAft>
          <a:spcPct val="0"/>
        </a:spcAft>
        <a:defRPr sz="5000" b="1">
          <a:solidFill>
            <a:schemeClr val="bg1"/>
          </a:solidFill>
          <a:latin typeface="Arial" charset="0"/>
          <a:ea typeface="ＭＳ Ｐゴシック" pitchFamily="34" charset="-128"/>
        </a:defRPr>
      </a:lvl4pPr>
      <a:lvl5pPr algn="l" rtl="0" eaLnBrk="0" fontAlgn="base" hangingPunct="0">
        <a:spcBef>
          <a:spcPct val="0"/>
        </a:spcBef>
        <a:spcAft>
          <a:spcPct val="0"/>
        </a:spcAft>
        <a:defRPr sz="5000" b="1">
          <a:solidFill>
            <a:schemeClr val="bg1"/>
          </a:solidFill>
          <a:latin typeface="Arial" charset="0"/>
          <a:ea typeface="ＭＳ Ｐゴシック" pitchFamily="34" charset="-128"/>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marL="342900" indent="-342900" algn="l" rtl="0" eaLnBrk="0" fontAlgn="base" hangingPunct="0">
        <a:spcBef>
          <a:spcPct val="20000"/>
        </a:spcBef>
        <a:spcAft>
          <a:spcPct val="0"/>
        </a:spcAft>
        <a:defRPr sz="3200" kern="1200">
          <a:solidFill>
            <a:srgbClr val="BFBFBF"/>
          </a:solidFill>
          <a:latin typeface="+mn-lt"/>
          <a:ea typeface="ＭＳ Ｐゴシック" pitchFamily="34" charset="-128"/>
          <a:cs typeface="Arial" pitchFamily="34" charset="0"/>
        </a:defRPr>
      </a:lvl1pPr>
      <a:lvl2pPr marL="457200" indent="-457200" algn="l" rtl="0" eaLnBrk="0" fontAlgn="base" hangingPunct="0">
        <a:spcBef>
          <a:spcPct val="20000"/>
        </a:spcBef>
        <a:spcAft>
          <a:spcPct val="0"/>
        </a:spcAft>
        <a:defRPr sz="2400" kern="1200">
          <a:solidFill>
            <a:schemeClr val="bg1"/>
          </a:solidFill>
          <a:latin typeface="+mn-lt"/>
          <a:ea typeface="ＭＳ Ｐゴシック" pitchFamily="34" charset="-128"/>
          <a:cs typeface="Arial" pitchFamily="34" charset="0"/>
        </a:defRPr>
      </a:lvl2pPr>
      <a:lvl3pPr marL="914400" indent="-914400" algn="l" rtl="0" eaLnBrk="0" fontAlgn="base" hangingPunct="0">
        <a:spcBef>
          <a:spcPct val="20000"/>
        </a:spcBef>
        <a:spcAft>
          <a:spcPct val="0"/>
        </a:spcAft>
        <a:defRPr sz="2000" kern="1200">
          <a:solidFill>
            <a:schemeClr val="bg1"/>
          </a:solidFill>
          <a:latin typeface="+mn-lt"/>
          <a:ea typeface="ＭＳ Ｐゴシック" pitchFamily="34" charset="-128"/>
          <a:cs typeface="Arial" pitchFamily="34" charset="0"/>
        </a:defRPr>
      </a:lvl3pPr>
      <a:lvl4pPr marL="1600200" indent="-228600" algn="l" rtl="0" eaLnBrk="0" fontAlgn="base" hangingPunct="0">
        <a:spcBef>
          <a:spcPct val="20000"/>
        </a:spcBef>
        <a:spcAft>
          <a:spcPct val="0"/>
        </a:spcAft>
        <a:defRPr sz="1600" kern="1200">
          <a:solidFill>
            <a:schemeClr val="bg1"/>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defRPr sz="2000" kern="1200">
          <a:solidFill>
            <a:schemeClr val="tx1"/>
          </a:solidFill>
          <a:latin typeface="+mn-lt"/>
          <a:ea typeface="ＭＳ Ｐゴシック" pitchFamily="34" charset="-128"/>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236075"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Placeholder 1"/>
          <p:cNvSpPr>
            <a:spLocks noGrp="1"/>
          </p:cNvSpPr>
          <p:nvPr>
            <p:ph type="title"/>
          </p:nvPr>
        </p:nvSpPr>
        <p:spPr bwMode="gray">
          <a:xfrm>
            <a:off x="687388" y="3709988"/>
            <a:ext cx="822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lvl="0"/>
            <a:r>
              <a:rPr lang="en-US" altLang="en-US" smtClean="0"/>
              <a:t>Click to edit Master title style</a:t>
            </a:r>
          </a:p>
        </p:txBody>
      </p:sp>
      <p:sp>
        <p:nvSpPr>
          <p:cNvPr id="13316" name="Text Placeholder 2"/>
          <p:cNvSpPr>
            <a:spLocks noGrp="1"/>
          </p:cNvSpPr>
          <p:nvPr>
            <p:ph type="body" idx="1"/>
          </p:nvPr>
        </p:nvSpPr>
        <p:spPr bwMode="gray">
          <a:xfrm>
            <a:off x="687388" y="4529138"/>
            <a:ext cx="82296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p:txBody>
      </p:sp>
      <p:sp>
        <p:nvSpPr>
          <p:cNvPr id="6" name="Slide Number Placeholder 5"/>
          <p:cNvSpPr>
            <a:spLocks noGrp="1"/>
          </p:cNvSpPr>
          <p:nvPr>
            <p:ph type="sldNum" sz="quarter" idx="4"/>
          </p:nvPr>
        </p:nvSpPr>
        <p:spPr>
          <a:xfrm>
            <a:off x="8755063" y="6507163"/>
            <a:ext cx="157162" cy="153987"/>
          </a:xfrm>
          <a:prstGeom prst="rect">
            <a:avLst/>
          </a:prstGeom>
        </p:spPr>
        <p:txBody>
          <a:bodyPr vert="horz" wrap="none" lIns="0" tIns="0" rIns="0" bIns="0" numCol="1" anchor="ctr" anchorCtr="0" compatLnSpc="1">
            <a:prstTxWarp prst="textNoShape">
              <a:avLst/>
            </a:prstTxWarp>
            <a:spAutoFit/>
          </a:bodyPr>
          <a:lstStyle>
            <a:lvl1pPr algn="r" eaLnBrk="1" hangingPunct="1">
              <a:defRPr sz="1000" smtClean="0">
                <a:solidFill>
                  <a:srgbClr val="17375E"/>
                </a:solidFill>
              </a:defRPr>
            </a:lvl1pPr>
          </a:lstStyle>
          <a:p>
            <a:pPr>
              <a:defRPr/>
            </a:pPr>
            <a:fld id="{CB253D54-CA76-45F0-A5CB-23491BE1AB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59" r:id="rId1"/>
  </p:sldLayoutIdLst>
  <p:hf hdr="0" ftr="0" dt="0"/>
  <p:txStyles>
    <p:titleStyle>
      <a:lvl1pPr algn="ctr" rtl="0" eaLnBrk="0" fontAlgn="base" hangingPunct="0">
        <a:spcBef>
          <a:spcPct val="0"/>
        </a:spcBef>
        <a:spcAft>
          <a:spcPct val="0"/>
        </a:spcAft>
        <a:defRPr lang="en-US" sz="4400" b="1" kern="1200" dirty="0">
          <a:solidFill>
            <a:schemeClr val="bg1"/>
          </a:solidFill>
          <a:latin typeface="+mj-lt"/>
          <a:ea typeface="ＭＳ Ｐゴシック" charset="0"/>
          <a:cs typeface="+mj-cs"/>
        </a:defRPr>
      </a:lvl1pPr>
      <a:lvl2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2pPr>
      <a:lvl3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3pPr>
      <a:lvl4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4pPr>
      <a:lvl5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5pPr>
      <a:lvl6pPr marL="457200" algn="ctr" rtl="0" fontAlgn="base">
        <a:spcBef>
          <a:spcPct val="0"/>
        </a:spcBef>
        <a:spcAft>
          <a:spcPct val="0"/>
        </a:spcAft>
        <a:defRPr sz="4400" b="1">
          <a:solidFill>
            <a:schemeClr val="bg1"/>
          </a:solidFill>
          <a:latin typeface="Arial Narrow" pitchFamily="34" charset="0"/>
          <a:ea typeface="ＭＳ Ｐゴシック" pitchFamily="34" charset="-128"/>
        </a:defRPr>
      </a:lvl6pPr>
      <a:lvl7pPr marL="914400" algn="ctr" rtl="0" fontAlgn="base">
        <a:spcBef>
          <a:spcPct val="0"/>
        </a:spcBef>
        <a:spcAft>
          <a:spcPct val="0"/>
        </a:spcAft>
        <a:defRPr sz="4400" b="1">
          <a:solidFill>
            <a:schemeClr val="bg1"/>
          </a:solidFill>
          <a:latin typeface="Arial Narrow" pitchFamily="34" charset="0"/>
          <a:ea typeface="ＭＳ Ｐゴシック" pitchFamily="34" charset="-128"/>
        </a:defRPr>
      </a:lvl7pPr>
      <a:lvl8pPr marL="1371600" algn="ctr" rtl="0" fontAlgn="base">
        <a:spcBef>
          <a:spcPct val="0"/>
        </a:spcBef>
        <a:spcAft>
          <a:spcPct val="0"/>
        </a:spcAft>
        <a:defRPr sz="4400" b="1">
          <a:solidFill>
            <a:schemeClr val="bg1"/>
          </a:solidFill>
          <a:latin typeface="Arial Narrow" pitchFamily="34" charset="0"/>
          <a:ea typeface="ＭＳ Ｐゴシック" pitchFamily="34" charset="-128"/>
        </a:defRPr>
      </a:lvl8pPr>
      <a:lvl9pPr marL="1828800" algn="ctr" rtl="0" fontAlgn="base">
        <a:spcBef>
          <a:spcPct val="0"/>
        </a:spcBef>
        <a:spcAft>
          <a:spcPct val="0"/>
        </a:spcAft>
        <a:defRPr sz="4400" b="1">
          <a:solidFill>
            <a:schemeClr val="bg1"/>
          </a:solidFill>
          <a:latin typeface="Arial Narrow"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defRPr lang="en-US" sz="3200" kern="1200">
          <a:solidFill>
            <a:srgbClr val="BFBFBF"/>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lang="en-US" kern="1200">
          <a:solidFill>
            <a:schemeClr val="bg1"/>
          </a:solidFill>
          <a:latin typeface="+mn-lt"/>
          <a:ea typeface="ＭＳ Ｐゴシック" pitchFamily="34" charset="-128"/>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kern="1200">
          <a:solidFill>
            <a:schemeClr val="bg1"/>
          </a:solidFill>
          <a:latin typeface="+mn-lt"/>
          <a:ea typeface="ＭＳ Ｐゴシック" pitchFamily="34" charset="-128"/>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kern="1200">
          <a:solidFill>
            <a:schemeClr val="bg1"/>
          </a:solidFill>
          <a:latin typeface="+mn-lt"/>
          <a:ea typeface="ＭＳ Ｐゴシック" pitchFamily="34" charset="-128"/>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kern="1200" dirty="0">
          <a:solidFill>
            <a:schemeClr val="bg1"/>
          </a:solidFill>
          <a:latin typeface="+mn-lt"/>
          <a:ea typeface="ＭＳ Ｐゴシック"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4488"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Placeholder 1"/>
          <p:cNvSpPr>
            <a:spLocks noGrp="1"/>
          </p:cNvSpPr>
          <p:nvPr>
            <p:ph type="body" idx="1"/>
          </p:nvPr>
        </p:nvSpPr>
        <p:spPr bwMode="gray">
          <a:xfrm>
            <a:off x="687388" y="2055813"/>
            <a:ext cx="8224837"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1"/>
          <p:cNvSpPr>
            <a:spLocks noGrp="1"/>
          </p:cNvSpPr>
          <p:nvPr>
            <p:ph type="sldNum" sz="quarter" idx="4"/>
          </p:nvPr>
        </p:nvSpPr>
        <p:spPr bwMode="gray">
          <a:xfrm>
            <a:off x="8755063" y="6110288"/>
            <a:ext cx="157162" cy="153987"/>
          </a:xfrm>
          <a:prstGeom prst="rect">
            <a:avLst/>
          </a:prstGeom>
          <a:noFill/>
        </p:spPr>
        <p:txBody>
          <a:bodyPr vert="horz" wrap="none" lIns="0" tIns="0" rIns="0" bIns="0" numCol="1" anchor="b" anchorCtr="0" compatLnSpc="1">
            <a:prstTxWarp prst="textNoShape">
              <a:avLst/>
            </a:prstTxWarp>
            <a:spAutoFit/>
          </a:bodyPr>
          <a:lstStyle>
            <a:lvl1pPr algn="r" eaLnBrk="1" hangingPunct="1">
              <a:defRPr sz="1000" smtClean="0">
                <a:solidFill>
                  <a:srgbClr val="3B5978"/>
                </a:solidFill>
              </a:defRPr>
            </a:lvl1pPr>
          </a:lstStyle>
          <a:p>
            <a:pPr>
              <a:defRPr/>
            </a:pPr>
            <a:fld id="{6A1BB7EE-1C0D-4F57-81B5-75C8385527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60"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0"/>
        </a:spcBef>
        <a:spcAft>
          <a:spcPct val="0"/>
        </a:spcAft>
        <a:buClr>
          <a:schemeClr val="tx2"/>
        </a:buClr>
        <a:buFont typeface="Arial" panose="020B0604020202020204" pitchFamily="34" charset="0"/>
        <a:defRPr sz="2000" kern="1200">
          <a:solidFill>
            <a:schemeClr val="bg1"/>
          </a:solidFill>
          <a:latin typeface="+mn-lt"/>
          <a:ea typeface="Arial" pitchFamily="34" charset="0"/>
          <a:cs typeface="Arial" pitchFamily="34" charset="0"/>
        </a:defRPr>
      </a:lvl1pPr>
      <a:lvl2pPr marL="457200" algn="l" rtl="0" eaLnBrk="0" fontAlgn="base" hangingPunct="0">
        <a:spcBef>
          <a:spcPct val="0"/>
        </a:spcBef>
        <a:spcAft>
          <a:spcPct val="0"/>
        </a:spcAft>
        <a:buClr>
          <a:schemeClr val="tx2"/>
        </a:buClr>
        <a:buFont typeface="Arial" panose="020B0604020202020204" pitchFamily="34" charset="0"/>
        <a:defRPr sz="2000" kern="1200">
          <a:solidFill>
            <a:schemeClr val="bg1"/>
          </a:solidFill>
          <a:latin typeface="+mn-lt"/>
          <a:ea typeface="Arial" pitchFamily="34" charset="0"/>
          <a:cs typeface="Arial" pitchFamily="34" charset="0"/>
        </a:defRPr>
      </a:lvl2pPr>
      <a:lvl3pPr marL="914400" algn="l" rtl="0" eaLnBrk="0" fontAlgn="base" hangingPunct="0">
        <a:spcBef>
          <a:spcPct val="0"/>
        </a:spcBef>
        <a:spcAft>
          <a:spcPct val="0"/>
        </a:spcAft>
        <a:buClr>
          <a:schemeClr val="tx2"/>
        </a:buClr>
        <a:buFont typeface="Arial" panose="020B0604020202020204" pitchFamily="34" charset="0"/>
        <a:defRPr sz="2000" kern="1200">
          <a:solidFill>
            <a:schemeClr val="bg1"/>
          </a:solidFill>
          <a:latin typeface="+mn-lt"/>
          <a:ea typeface="Arial" pitchFamily="34" charset="0"/>
          <a:cs typeface="Arial" pitchFamily="34" charset="0"/>
        </a:defRPr>
      </a:lvl3pPr>
      <a:lvl4pPr marL="1371600" algn="l" rtl="0" eaLnBrk="0" fontAlgn="base" hangingPunct="0">
        <a:spcBef>
          <a:spcPct val="0"/>
        </a:spcBef>
        <a:spcAft>
          <a:spcPct val="0"/>
        </a:spcAft>
        <a:buClr>
          <a:schemeClr val="tx2"/>
        </a:buClr>
        <a:buFont typeface="Arial" panose="020B0604020202020204" pitchFamily="34" charset="0"/>
        <a:defRPr sz="2000" kern="1200">
          <a:solidFill>
            <a:schemeClr val="bg1"/>
          </a:solidFill>
          <a:latin typeface="+mn-lt"/>
          <a:ea typeface="Arial" pitchFamily="34" charset="0"/>
          <a:cs typeface="Arial" pitchFamily="34" charset="0"/>
        </a:defRPr>
      </a:lvl4pPr>
      <a:lvl5pPr marL="1828800" algn="l" rtl="0" eaLnBrk="0" fontAlgn="base" hangingPunct="0">
        <a:spcBef>
          <a:spcPct val="0"/>
        </a:spcBef>
        <a:spcAft>
          <a:spcPct val="0"/>
        </a:spcAft>
        <a:buClr>
          <a:srgbClr val="78A22F"/>
        </a:buClr>
        <a:buFont typeface="Arial" panose="020B0604020202020204" pitchFamily="34" charset="0"/>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17025"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gray">
          <a:xfrm>
            <a:off x="0" y="1701800"/>
            <a:ext cx="9236075" cy="26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15364" name="Title Placeholder 1"/>
          <p:cNvSpPr>
            <a:spLocks noGrp="1"/>
          </p:cNvSpPr>
          <p:nvPr>
            <p:ph type="title"/>
          </p:nvPr>
        </p:nvSpPr>
        <p:spPr bwMode="ltGray">
          <a:xfrm>
            <a:off x="119063" y="314325"/>
            <a:ext cx="89058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5365" name="Text Placeholder 2"/>
          <p:cNvSpPr>
            <a:spLocks noGrp="1"/>
          </p:cNvSpPr>
          <p:nvPr>
            <p:ph type="body" idx="1"/>
          </p:nvPr>
        </p:nvSpPr>
        <p:spPr bwMode="ltGray">
          <a:xfrm>
            <a:off x="119063" y="747713"/>
            <a:ext cx="890587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Slide Number Placeholder 1"/>
          <p:cNvSpPr>
            <a:spLocks noGrp="1"/>
          </p:cNvSpPr>
          <p:nvPr>
            <p:ph type="sldNum" sz="quarter" idx="4"/>
          </p:nvPr>
        </p:nvSpPr>
        <p:spPr bwMode="gray">
          <a:xfrm>
            <a:off x="8755063" y="6507163"/>
            <a:ext cx="157162" cy="153987"/>
          </a:xfrm>
          <a:prstGeom prst="rect">
            <a:avLst/>
          </a:prstGeom>
          <a:noFill/>
        </p:spPr>
        <p:txBody>
          <a:bodyPr vert="horz" wrap="none" lIns="0" tIns="0" rIns="0" bIns="0" numCol="1" anchor="t" anchorCtr="0" compatLnSpc="1">
            <a:prstTxWarp prst="textNoShape">
              <a:avLst/>
            </a:prstTxWarp>
            <a:spAutoFit/>
          </a:bodyPr>
          <a:lstStyle>
            <a:lvl1pPr algn="r" eaLnBrk="1" hangingPunct="1">
              <a:defRPr sz="1000" smtClean="0">
                <a:solidFill>
                  <a:srgbClr val="BFBFBF"/>
                </a:solidFill>
              </a:defRPr>
            </a:lvl1pPr>
          </a:lstStyle>
          <a:p>
            <a:pPr>
              <a:defRPr/>
            </a:pPr>
            <a:fld id="{A3FBE033-233C-4644-82CC-8570816208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61" r:id="rId1"/>
  </p:sldLayoutIdLst>
  <p:hf hdr="0" ftr="0" dt="0"/>
  <p:txStyles>
    <p:titleStyle>
      <a:lvl1pPr algn="ctr" rtl="0" eaLnBrk="0" fontAlgn="base" hangingPunct="0">
        <a:spcBef>
          <a:spcPct val="0"/>
        </a:spcBef>
        <a:spcAft>
          <a:spcPct val="0"/>
        </a:spcAft>
        <a:defRPr lang="en-US" sz="2200" b="1" kern="1200" dirty="0">
          <a:solidFill>
            <a:srgbClr val="A6A6A6"/>
          </a:solidFill>
          <a:latin typeface="+mj-lt"/>
          <a:ea typeface="ＭＳ Ｐゴシック" charset="0"/>
          <a:cs typeface="+mj-cs"/>
        </a:defRPr>
      </a:lvl1pPr>
      <a:lvl2pPr algn="ctr" rtl="0" eaLnBrk="0" fontAlgn="base" hangingPunct="0">
        <a:spcBef>
          <a:spcPct val="0"/>
        </a:spcBef>
        <a:spcAft>
          <a:spcPct val="0"/>
        </a:spcAft>
        <a:defRPr sz="2200" b="1">
          <a:solidFill>
            <a:srgbClr val="A6A6A6"/>
          </a:solidFill>
          <a:latin typeface="Arial Narrow" pitchFamily="34" charset="0"/>
          <a:ea typeface="ＭＳ Ｐゴシック" pitchFamily="34" charset="-128"/>
        </a:defRPr>
      </a:lvl2pPr>
      <a:lvl3pPr algn="ctr" rtl="0" eaLnBrk="0" fontAlgn="base" hangingPunct="0">
        <a:spcBef>
          <a:spcPct val="0"/>
        </a:spcBef>
        <a:spcAft>
          <a:spcPct val="0"/>
        </a:spcAft>
        <a:defRPr sz="2200" b="1">
          <a:solidFill>
            <a:srgbClr val="A6A6A6"/>
          </a:solidFill>
          <a:latin typeface="Arial Narrow" pitchFamily="34" charset="0"/>
          <a:ea typeface="ＭＳ Ｐゴシック" pitchFamily="34" charset="-128"/>
        </a:defRPr>
      </a:lvl3pPr>
      <a:lvl4pPr algn="ctr" rtl="0" eaLnBrk="0" fontAlgn="base" hangingPunct="0">
        <a:spcBef>
          <a:spcPct val="0"/>
        </a:spcBef>
        <a:spcAft>
          <a:spcPct val="0"/>
        </a:spcAft>
        <a:defRPr sz="2200" b="1">
          <a:solidFill>
            <a:srgbClr val="A6A6A6"/>
          </a:solidFill>
          <a:latin typeface="Arial Narrow" pitchFamily="34" charset="0"/>
          <a:ea typeface="ＭＳ Ｐゴシック" pitchFamily="34" charset="-128"/>
        </a:defRPr>
      </a:lvl4pPr>
      <a:lvl5pPr algn="ctr" rtl="0" eaLnBrk="0" fontAlgn="base" hangingPunct="0">
        <a:spcBef>
          <a:spcPct val="0"/>
        </a:spcBef>
        <a:spcAft>
          <a:spcPct val="0"/>
        </a:spcAft>
        <a:defRPr sz="2200" b="1">
          <a:solidFill>
            <a:srgbClr val="A6A6A6"/>
          </a:solidFill>
          <a:latin typeface="Arial Narrow" pitchFamily="34" charset="0"/>
          <a:ea typeface="ＭＳ Ｐゴシック" pitchFamily="34" charset="-128"/>
        </a:defRPr>
      </a:lvl5pPr>
      <a:lvl6pPr marL="457200" algn="ctr" rtl="0" fontAlgn="base">
        <a:spcBef>
          <a:spcPct val="0"/>
        </a:spcBef>
        <a:spcAft>
          <a:spcPct val="0"/>
        </a:spcAft>
        <a:defRPr sz="2200" b="1">
          <a:solidFill>
            <a:srgbClr val="A6A6A6"/>
          </a:solidFill>
          <a:latin typeface="Arial Narrow" pitchFamily="34" charset="0"/>
          <a:ea typeface="ＭＳ Ｐゴシック" pitchFamily="34" charset="-128"/>
        </a:defRPr>
      </a:lvl6pPr>
      <a:lvl7pPr marL="914400" algn="ctr" rtl="0" fontAlgn="base">
        <a:spcBef>
          <a:spcPct val="0"/>
        </a:spcBef>
        <a:spcAft>
          <a:spcPct val="0"/>
        </a:spcAft>
        <a:defRPr sz="2200" b="1">
          <a:solidFill>
            <a:srgbClr val="A6A6A6"/>
          </a:solidFill>
          <a:latin typeface="Arial Narrow" pitchFamily="34" charset="0"/>
          <a:ea typeface="ＭＳ Ｐゴシック" pitchFamily="34" charset="-128"/>
        </a:defRPr>
      </a:lvl7pPr>
      <a:lvl8pPr marL="1371600" algn="ctr" rtl="0" fontAlgn="base">
        <a:spcBef>
          <a:spcPct val="0"/>
        </a:spcBef>
        <a:spcAft>
          <a:spcPct val="0"/>
        </a:spcAft>
        <a:defRPr sz="2200" b="1">
          <a:solidFill>
            <a:srgbClr val="A6A6A6"/>
          </a:solidFill>
          <a:latin typeface="Arial Narrow" pitchFamily="34" charset="0"/>
          <a:ea typeface="ＭＳ Ｐゴシック" pitchFamily="34" charset="-128"/>
        </a:defRPr>
      </a:lvl8pPr>
      <a:lvl9pPr marL="1828800" algn="ctr" rtl="0" fontAlgn="base">
        <a:spcBef>
          <a:spcPct val="0"/>
        </a:spcBef>
        <a:spcAft>
          <a:spcPct val="0"/>
        </a:spcAft>
        <a:defRPr sz="2200" b="1">
          <a:solidFill>
            <a:srgbClr val="A6A6A6"/>
          </a:solidFill>
          <a:latin typeface="Arial Narrow"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A6A6A6"/>
        </a:buClr>
        <a:buFont typeface="Arial" panose="020B0604020202020204" pitchFamily="34" charset="0"/>
        <a:buChar char="•"/>
        <a:defRPr sz="2000" kern="1200">
          <a:solidFill>
            <a:srgbClr val="17375E"/>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A6A6A6"/>
        </a:buClr>
        <a:buFont typeface="Arial" panose="020B0604020202020204" pitchFamily="34" charset="0"/>
        <a:buChar char="–"/>
        <a:defRPr kern="1200">
          <a:solidFill>
            <a:srgbClr val="17375E"/>
          </a:solidFill>
          <a:latin typeface="+mn-lt"/>
          <a:ea typeface="ＭＳ Ｐゴシック" pitchFamily="34" charset="-128"/>
          <a:cs typeface="+mn-cs"/>
        </a:defRPr>
      </a:lvl2pPr>
      <a:lvl3pPr marL="1143000" indent="-228600" algn="l" rtl="0" eaLnBrk="0" fontAlgn="base" hangingPunct="0">
        <a:spcBef>
          <a:spcPct val="20000"/>
        </a:spcBef>
        <a:spcAft>
          <a:spcPct val="0"/>
        </a:spcAft>
        <a:buClr>
          <a:srgbClr val="A6A6A6"/>
        </a:buClr>
        <a:buFont typeface="Arial" panose="020B0604020202020204" pitchFamily="34" charset="0"/>
        <a:buChar char="–"/>
        <a:defRPr sz="1600" kern="1200">
          <a:solidFill>
            <a:srgbClr val="17375E"/>
          </a:solidFill>
          <a:latin typeface="+mn-lt"/>
          <a:ea typeface="ＭＳ Ｐゴシック" pitchFamily="34" charset="-128"/>
          <a:cs typeface="+mn-cs"/>
        </a:defRPr>
      </a:lvl3pPr>
      <a:lvl4pPr marL="1600200" indent="-228600" algn="l" rtl="0" eaLnBrk="0" fontAlgn="base" hangingPunct="0">
        <a:spcBef>
          <a:spcPct val="20000"/>
        </a:spcBef>
        <a:spcAft>
          <a:spcPct val="0"/>
        </a:spcAft>
        <a:buClr>
          <a:srgbClr val="A6A6A6"/>
        </a:buClr>
        <a:buFont typeface="Arial" panose="020B0604020202020204" pitchFamily="34" charset="0"/>
        <a:buChar char="–"/>
        <a:defRPr sz="1400" kern="1200">
          <a:solidFill>
            <a:srgbClr val="17375E"/>
          </a:solidFill>
          <a:latin typeface="+mn-lt"/>
          <a:ea typeface="ＭＳ Ｐゴシック" pitchFamily="34" charset="-128"/>
          <a:cs typeface="+mn-cs"/>
        </a:defRPr>
      </a:lvl4pPr>
      <a:lvl5pPr marL="2057400" indent="-228600" algn="l" rtl="0" eaLnBrk="0" fontAlgn="base" hangingPunct="0">
        <a:spcBef>
          <a:spcPct val="20000"/>
        </a:spcBef>
        <a:spcAft>
          <a:spcPct val="0"/>
        </a:spcAft>
        <a:buClr>
          <a:srgbClr val="A6A6A6"/>
        </a:buClr>
        <a:buFont typeface="Arial" panose="020B0604020202020204" pitchFamily="34" charset="0"/>
        <a:buChar char="–"/>
        <a:defRPr sz="1400" kern="1200">
          <a:solidFill>
            <a:srgbClr val="17375E"/>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gray">
          <a:xfrm>
            <a:off x="0" y="0"/>
            <a:ext cx="918051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vert="horz" wrap="none" lIns="0" tIns="0" rIns="0" bIns="0" numCol="1" anchor="b" anchorCtr="0" compatLnSpc="1">
            <a:prstTxWarp prst="textNoShape">
              <a:avLst/>
            </a:prstTxWarp>
            <a:spAutoFit/>
          </a:bodyPr>
          <a:lstStyle>
            <a:lvl1pPr eaLnBrk="1" hangingPunct="1">
              <a:defRPr sz="1000" smtClean="0">
                <a:solidFill>
                  <a:srgbClr val="BFBFBF"/>
                </a:solidFill>
              </a:defRPr>
            </a:lvl1pPr>
          </a:lstStyle>
          <a:p>
            <a:pPr>
              <a:defRPr/>
            </a:pPr>
            <a:fld id="{A87DB9FD-1714-4782-8224-50748CAE3B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62" r:id="rId1"/>
    <p:sldLayoutId id="2147486163" r:id="rId2"/>
    <p:sldLayoutId id="2147486164" r:id="rId3"/>
    <p:sldLayoutId id="2147486193" r:id="rId4"/>
    <p:sldLayoutId id="2147486165" r:id="rId5"/>
    <p:sldLayoutId id="2147486194" r:id="rId6"/>
    <p:sldLayoutId id="2147486195" r:id="rId7"/>
    <p:sldLayoutId id="2147486196" r:id="rId8"/>
    <p:sldLayoutId id="2147486197" r:id="rId9"/>
    <p:sldLayoutId id="2147486198" r:id="rId10"/>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anose="05000000000000000000"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panose="020B0604020202020204" pitchFamily="34"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anose="020B0503020102020204"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anose="02070309020205020404"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panose="020B0604020202020204" pitchFamily="34"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89113" y="1033463"/>
            <a:ext cx="626745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1757363" y="2828925"/>
            <a:ext cx="606425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5" name="Slide Number Placeholder 14"/>
          <p:cNvSpPr>
            <a:spLocks noGrp="1"/>
          </p:cNvSpPr>
          <p:nvPr>
            <p:ph type="sldNum" sz="quarter" idx="4"/>
          </p:nvPr>
        </p:nvSpPr>
        <p:spPr>
          <a:xfrm>
            <a:off x="152400" y="72390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9F9F9F"/>
                </a:solidFill>
                <a:latin typeface="Franklin Gothic Book" panose="020B0503020102020204" pitchFamily="34" charset="0"/>
              </a:defRPr>
            </a:lvl1pPr>
          </a:lstStyle>
          <a:p>
            <a:pPr>
              <a:defRPr/>
            </a:pPr>
            <a:fld id="{03B024C7-0C66-41C6-9E9C-0DABBC8F2896}" type="slidenum">
              <a:rPr lang="en-US" altLang="en-US"/>
              <a:pPr>
                <a:defRPr/>
              </a:pPr>
              <a:t>‹#›</a:t>
            </a:fld>
            <a:endParaRPr lang="en-US" altLang="en-US"/>
          </a:p>
        </p:txBody>
      </p:sp>
      <p:cxnSp>
        <p:nvCxnSpPr>
          <p:cNvPr id="9" name="Straight Connector 8"/>
          <p:cNvCxnSpPr/>
          <p:nvPr/>
        </p:nvCxnSpPr>
        <p:spPr>
          <a:xfrm>
            <a:off x="1770063" y="2701925"/>
            <a:ext cx="62611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4" name="Picture 1" descr="2553 NCII PPT Bkgs_Divid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10890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68" r:id="rId1"/>
    <p:sldLayoutId id="2147486169" r:id="rId2"/>
  </p:sldLayoutIdLst>
  <p:hf hdr="0" ftr="0" dt="0"/>
  <p:txStyles>
    <p:titleStyle>
      <a:lvl1pPr algn="l" rtl="0" eaLnBrk="0" fontAlgn="base" hangingPunct="0">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2400" kern="1200">
          <a:solidFill>
            <a:schemeClr val="tx1"/>
          </a:solidFill>
          <a:latin typeface="Arial" pitchFamily="34" charset="0"/>
          <a:ea typeface="ＭＳ Ｐゴシック" charset="0"/>
          <a:cs typeface="Arial" pitchFamily="34" charset="0"/>
        </a:defRPr>
      </a:lvl1pPr>
      <a:lvl2pPr marL="3175" indent="-3175" algn="l" rtl="0" eaLnBrk="0" fontAlgn="base" hangingPunct="0">
        <a:spcBef>
          <a:spcPct val="20000"/>
        </a:spcBef>
        <a:spcAft>
          <a:spcPct val="0"/>
        </a:spcAft>
        <a:buClr>
          <a:schemeClr val="tx2"/>
        </a:buClr>
        <a:buFont typeface="Wingdings" panose="05000000000000000000" pitchFamily="2" charset="2"/>
        <a:defRPr sz="2000" kern="1200">
          <a:solidFill>
            <a:schemeClr val="tx1"/>
          </a:solidFill>
          <a:latin typeface="Arial" pitchFamily="34" charset="0"/>
          <a:ea typeface="Arial" charset="0"/>
          <a:cs typeface="Arial" pitchFamily="34" charset="0"/>
        </a:defRPr>
      </a:lvl2pPr>
      <a:lvl3pPr marL="3175" indent="-3175" algn="l" rtl="0" eaLnBrk="0" fontAlgn="base" hangingPunct="0">
        <a:spcBef>
          <a:spcPct val="20000"/>
        </a:spcBef>
        <a:spcAft>
          <a:spcPct val="0"/>
        </a:spcAft>
        <a:buClr>
          <a:schemeClr val="tx2"/>
        </a:buClr>
        <a:buFont typeface="Arial" panose="020B0604020202020204" pitchFamily="34" charset="0"/>
        <a:defRPr sz="2000" kern="1200">
          <a:solidFill>
            <a:schemeClr val="tx1"/>
          </a:solidFill>
          <a:latin typeface="Arial" pitchFamily="34" charset="0"/>
          <a:ea typeface="Arial" charset="0"/>
          <a:cs typeface="Arial" pitchFamily="34" charset="0"/>
        </a:defRPr>
      </a:lvl3pPr>
      <a:lvl4pPr marL="3175" indent="-3175" algn="l" rtl="0" eaLnBrk="0" fontAlgn="base" hangingPunct="0">
        <a:spcBef>
          <a:spcPct val="20000"/>
        </a:spcBef>
        <a:spcAft>
          <a:spcPct val="0"/>
        </a:spcAft>
        <a:buClr>
          <a:schemeClr val="tx2"/>
        </a:buClr>
        <a:buFont typeface="Arial" panose="020B0604020202020204" pitchFamily="34" charset="0"/>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562100" y="82550"/>
            <a:ext cx="72898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1562100" y="1336675"/>
            <a:ext cx="7332663"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6" name="Slide Number Placeholder 15"/>
          <p:cNvSpPr>
            <a:spLocks noGrp="1"/>
          </p:cNvSpPr>
          <p:nvPr>
            <p:ph type="sldNum" sz="quarter" idx="4"/>
          </p:nvPr>
        </p:nvSpPr>
        <p:spPr>
          <a:xfrm>
            <a:off x="7010400" y="72390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929292"/>
                </a:solidFill>
              </a:defRPr>
            </a:lvl1pPr>
          </a:lstStyle>
          <a:p>
            <a:pPr>
              <a:defRPr/>
            </a:pPr>
            <a:fld id="{C407F0D5-53EC-4A26-832E-90C78FD0A970}" type="slidenum">
              <a:rPr lang="en-US" altLang="en-US"/>
              <a:pPr>
                <a:defRPr/>
              </a:pPr>
              <a:t>‹#›</a:t>
            </a:fld>
            <a:endParaRPr lang="en-US" altLang="en-US"/>
          </a:p>
        </p:txBody>
      </p:sp>
      <p:sp>
        <p:nvSpPr>
          <p:cNvPr id="3077" name="TextBox 17"/>
          <p:cNvSpPr txBox="1">
            <a:spLocks noChangeArrowheads="1"/>
          </p:cNvSpPr>
          <p:nvPr/>
        </p:nvSpPr>
        <p:spPr bwMode="auto">
          <a:xfrm>
            <a:off x="7772400" y="65182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F782883E-5224-40D2-AB7A-B3347C17FAA6}" type="slidenum">
              <a:rPr lang="en-US" altLang="en-US" sz="1200" smtClean="0">
                <a:solidFill>
                  <a:schemeClr val="bg1"/>
                </a:solidFill>
                <a:latin typeface="Franklin Gothic Book" panose="020B0503020102020204" pitchFamily="34" charset="0"/>
              </a:rPr>
              <a:pPr algn="r" eaLnBrk="1" hangingPunct="1">
                <a:defRPr/>
              </a:pPr>
              <a:t>‹#›</a:t>
            </a:fld>
            <a:endParaRPr lang="en-US" altLang="en-US" sz="1200" smtClean="0">
              <a:solidFill>
                <a:schemeClr val="bg1"/>
              </a:solidFill>
              <a:latin typeface="Franklin Gothic Book" panose="020B0503020102020204" pitchFamily="34" charset="0"/>
            </a:endParaRPr>
          </a:p>
        </p:txBody>
      </p:sp>
      <p:sp>
        <p:nvSpPr>
          <p:cNvPr id="3078" name="TextBox 8"/>
          <p:cNvSpPr txBox="1">
            <a:spLocks noChangeArrowheads="1"/>
          </p:cNvSpPr>
          <p:nvPr/>
        </p:nvSpPr>
        <p:spPr bwMode="auto">
          <a:xfrm>
            <a:off x="7777163" y="6510338"/>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496C1624-F8E3-43CD-96D8-50C1B6482CB6}" type="slidenum">
              <a:rPr lang="en-US" altLang="en-US" sz="1200" smtClean="0">
                <a:solidFill>
                  <a:schemeClr val="tx2"/>
                </a:solidFill>
                <a:latin typeface="Franklin Gothic Book" panose="020B0503020102020204" pitchFamily="34" charset="0"/>
              </a:rPr>
              <a:pPr algn="r" eaLnBrk="1" hangingPunct="1">
                <a:defRPr/>
              </a:pPr>
              <a:t>‹#›</a:t>
            </a:fld>
            <a:endParaRPr lang="en-US" altLang="en-US" sz="1200" smtClean="0">
              <a:solidFill>
                <a:schemeClr val="tx2"/>
              </a:solidFill>
              <a:latin typeface="Franklin Gothic Book" panose="020B0503020102020204" pitchFamily="34" charset="0"/>
            </a:endParaRPr>
          </a:p>
        </p:txBody>
      </p:sp>
      <p:pic>
        <p:nvPicPr>
          <p:cNvPr id="3079" name="Picture 1" descr="2553 NCII PPT Bkgs_Body.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8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70" r:id="rId1"/>
    <p:sldLayoutId id="2147486171" r:id="rId2"/>
    <p:sldLayoutId id="2147486172" r:id="rId3"/>
    <p:sldLayoutId id="2147486173" r:id="rId4"/>
    <p:sldLayoutId id="2147486174" r:id="rId5"/>
    <p:sldLayoutId id="2147486175" r:id="rId6"/>
  </p:sldLayoutIdLst>
  <p:hf hdr="0" ftr="0" dt="0"/>
  <p:txStyles>
    <p:titleStyle>
      <a:lvl1pPr algn="l" rtl="0" eaLnBrk="0" fontAlgn="base" hangingPunct="0">
        <a:spcBef>
          <a:spcPct val="0"/>
        </a:spcBef>
        <a:spcAft>
          <a:spcPct val="0"/>
        </a:spcAft>
        <a:defRPr sz="28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8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0188" indent="-230188" algn="l" rtl="0" eaLnBrk="0" fontAlgn="base" hangingPunct="0">
        <a:spcBef>
          <a:spcPct val="20000"/>
        </a:spcBef>
        <a:spcAft>
          <a:spcPct val="0"/>
        </a:spcAft>
        <a:buClr>
          <a:schemeClr val="accent2"/>
        </a:buClr>
        <a:buFont typeface="Arial" panose="020B0604020202020204" pitchFamily="34" charset="0"/>
        <a:buChar char="•"/>
        <a:defRPr sz="2800" kern="1200">
          <a:solidFill>
            <a:schemeClr val="tx1"/>
          </a:solidFill>
          <a:latin typeface="Arial" pitchFamily="34" charset="0"/>
          <a:ea typeface="ＭＳ Ｐゴシック" charset="0"/>
          <a:cs typeface="Arial" pitchFamily="34" charset="0"/>
        </a:defRPr>
      </a:lvl1pPr>
      <a:lvl2pPr marL="682625" indent="-225425"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accent2"/>
        </a:buClr>
        <a:buFont typeface="Times New Roman" panose="02020603050405020304" pitchFamily="18" charset="0"/>
        <a:buChar char="-"/>
        <a:defRPr sz="28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anose="020B0604020202020204"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42888" y="439738"/>
            <a:ext cx="85661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6" name="Slide Number Placeholder 15"/>
          <p:cNvSpPr>
            <a:spLocks noGrp="1"/>
          </p:cNvSpPr>
          <p:nvPr>
            <p:ph type="sldNum" sz="quarter" idx="4"/>
          </p:nvPr>
        </p:nvSpPr>
        <p:spPr>
          <a:xfrm>
            <a:off x="7010400" y="72390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929292"/>
                </a:solidFill>
              </a:defRPr>
            </a:lvl1pPr>
          </a:lstStyle>
          <a:p>
            <a:pPr>
              <a:defRPr/>
            </a:pPr>
            <a:fld id="{0BFA13E8-6785-429F-8003-950B0C62A3C6}" type="slidenum">
              <a:rPr lang="en-US" altLang="en-US"/>
              <a:pPr>
                <a:defRPr/>
              </a:pPr>
              <a:t>‹#›</a:t>
            </a:fld>
            <a:endParaRPr lang="en-US" altLang="en-US"/>
          </a:p>
        </p:txBody>
      </p:sp>
      <p:sp>
        <p:nvSpPr>
          <p:cNvPr id="4100" name="TextBox 4"/>
          <p:cNvSpPr txBox="1">
            <a:spLocks noChangeArrowheads="1"/>
          </p:cNvSpPr>
          <p:nvPr/>
        </p:nvSpPr>
        <p:spPr bwMode="auto">
          <a:xfrm>
            <a:off x="7772400" y="65182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7C96D57C-5CF6-4889-BA6D-F6685F653BDE}" type="slidenum">
              <a:rPr lang="en-US" altLang="en-US" sz="1200" smtClean="0">
                <a:solidFill>
                  <a:schemeClr val="tx2"/>
                </a:solidFill>
                <a:latin typeface="Franklin Gothic Book" panose="020B0503020102020204" pitchFamily="34" charset="0"/>
              </a:rPr>
              <a:pPr algn="r" eaLnBrk="1" hangingPunct="1">
                <a:defRPr/>
              </a:pPr>
              <a:t>‹#›</a:t>
            </a:fld>
            <a:endParaRPr lang="en-US" altLang="en-US" sz="1200" smtClean="0">
              <a:solidFill>
                <a:schemeClr val="tx2"/>
              </a:solidFill>
              <a:latin typeface="Franklin Gothic Book" panose="020B0503020102020204" pitchFamily="34" charset="0"/>
            </a:endParaRPr>
          </a:p>
        </p:txBody>
      </p:sp>
    </p:spTree>
  </p:cSld>
  <p:clrMap bg1="lt1" tx1="dk1" bg2="lt2" tx2="dk2" accent1="accent1" accent2="accent2" accent3="accent3" accent4="accent4" accent5="accent5" accent6="accent6" hlink="hlink" folHlink="folHlink"/>
  <p:sldLayoutIdLst>
    <p:sldLayoutId id="2147486176" r:id="rId1"/>
  </p:sldLayoutIdLst>
  <p:hf hdr="0" ftr="0" dt="0"/>
  <p:txStyles>
    <p:titleStyle>
      <a:lvl1pPr algn="l" rtl="0" eaLnBrk="0" fontAlgn="base" hangingPunct="0">
        <a:spcBef>
          <a:spcPct val="0"/>
        </a:spcBef>
        <a:spcAft>
          <a:spcPct val="0"/>
        </a:spcAft>
        <a:defRPr sz="30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0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buChar char="•"/>
        <a:defRPr sz="30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2"/>
        </a:buClr>
        <a:buFont typeface="Times New Roman" panose="02020603050405020304" pitchFamily="18"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anose="020B0604020202020204"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descr="2553 NCII PPT Bkgs_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Placeholder 2"/>
          <p:cNvSpPr>
            <a:spLocks noGrp="1"/>
          </p:cNvSpPr>
          <p:nvPr>
            <p:ph type="body" idx="1"/>
          </p:nvPr>
        </p:nvSpPr>
        <p:spPr bwMode="auto">
          <a:xfrm>
            <a:off x="1443038" y="1749425"/>
            <a:ext cx="7231062"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text styles</a:t>
            </a:r>
          </a:p>
        </p:txBody>
      </p:sp>
      <p:sp>
        <p:nvSpPr>
          <p:cNvPr id="5124" name="TextBox 5"/>
          <p:cNvSpPr txBox="1">
            <a:spLocks noChangeArrowheads="1"/>
          </p:cNvSpPr>
          <p:nvPr/>
        </p:nvSpPr>
        <p:spPr bwMode="auto">
          <a:xfrm>
            <a:off x="7772400" y="65182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3506199D-9425-46F5-9739-71B3AC10AC0B}" type="slidenum">
              <a:rPr lang="en-US" altLang="en-US" sz="1200" smtClean="0">
                <a:solidFill>
                  <a:schemeClr val="bg1"/>
                </a:solidFill>
                <a:latin typeface="Franklin Gothic Book" panose="020B0503020102020204" pitchFamily="34" charset="0"/>
              </a:rPr>
              <a:pPr algn="r" eaLnBrk="1" hangingPunct="1">
                <a:defRPr/>
              </a:pPr>
              <a:t>‹#›</a:t>
            </a:fld>
            <a:endParaRPr lang="en-US" altLang="en-US" sz="1200" smtClean="0">
              <a:solidFill>
                <a:schemeClr val="bg1"/>
              </a:solidFill>
              <a:latin typeface="Franklin Gothic Book" panose="020B0503020102020204" pitchFamily="34" charset="0"/>
            </a:endParaRPr>
          </a:p>
        </p:txBody>
      </p:sp>
      <p:sp>
        <p:nvSpPr>
          <p:cNvPr id="5125" name="TextBox 8"/>
          <p:cNvSpPr txBox="1">
            <a:spLocks noChangeArrowheads="1"/>
          </p:cNvSpPr>
          <p:nvPr/>
        </p:nvSpPr>
        <p:spPr bwMode="auto">
          <a:xfrm>
            <a:off x="7777163" y="6510338"/>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81E4CE5D-0C2F-4116-A6A8-58B47CECA7DF}" type="slidenum">
              <a:rPr lang="en-US" altLang="en-US" sz="1200" smtClean="0">
                <a:solidFill>
                  <a:schemeClr val="tx2"/>
                </a:solidFill>
                <a:latin typeface="Franklin Gothic Book" panose="020B0503020102020204" pitchFamily="34" charset="0"/>
              </a:rPr>
              <a:pPr algn="r" eaLnBrk="1" hangingPunct="1">
                <a:defRPr/>
              </a:pPr>
              <a:t>‹#›</a:t>
            </a:fld>
            <a:endParaRPr lang="en-US" altLang="en-US" sz="1200" smtClean="0">
              <a:solidFill>
                <a:schemeClr val="tx2"/>
              </a:solidFill>
              <a:latin typeface="Franklin Gothic Book" panose="020B0503020102020204" pitchFamily="34" charset="0"/>
            </a:endParaRPr>
          </a:p>
        </p:txBody>
      </p:sp>
    </p:spTree>
  </p:cSld>
  <p:clrMap bg1="lt1" tx1="dk1" bg2="lt2" tx2="dk2" accent1="accent1" accent2="accent2" accent3="accent3" accent4="accent4" accent5="accent5" accent6="accent6" hlink="hlink" folHlink="folHlink"/>
  <p:sldLayoutIdLst>
    <p:sldLayoutId id="2147486147"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24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2"/>
        </a:buClr>
        <a:buFont typeface="Times New Roman" panose="02020603050405020304" pitchFamily="18" charset="0"/>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2"/>
        </a:buClr>
        <a:buFont typeface="Arial" panose="020B0604020202020204" pitchFamily="34" charset="0"/>
        <a:defRPr sz="24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78A22F"/>
        </a:buClr>
        <a:buFont typeface="Arial" panose="020B0604020202020204" pitchFamily="34" charset="0"/>
        <a:buChar char="»"/>
        <a:defRPr sz="2000" kern="1200">
          <a:solidFill>
            <a:schemeClr val="tx1"/>
          </a:solidFill>
          <a:latin typeface="Franklin Gothic Book"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gray">
          <a:xfrm>
            <a:off x="0" y="0"/>
            <a:ext cx="918051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gray">
          <a:xfrm>
            <a:off x="687388" y="317500"/>
            <a:ext cx="822483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gray">
          <a:xfrm>
            <a:off x="687388" y="2055813"/>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063" y="6507163"/>
            <a:ext cx="157162" cy="153987"/>
          </a:xfrm>
          <a:prstGeom prst="rect">
            <a:avLst/>
          </a:prstGeom>
          <a:noFill/>
        </p:spPr>
        <p:txBody>
          <a:bodyPr vert="horz" wrap="none" lIns="0" tIns="0" rIns="0" bIns="0" numCol="1" anchor="b" anchorCtr="0" compatLnSpc="1">
            <a:prstTxWarp prst="textNoShape">
              <a:avLst/>
            </a:prstTxWarp>
            <a:spAutoFit/>
          </a:bodyPr>
          <a:lstStyle>
            <a:lvl1pPr eaLnBrk="1" hangingPunct="1">
              <a:defRPr sz="1000" smtClean="0">
                <a:solidFill>
                  <a:srgbClr val="BFBFBF"/>
                </a:solidFill>
              </a:defRPr>
            </a:lvl1pPr>
          </a:lstStyle>
          <a:p>
            <a:pPr>
              <a:defRPr/>
            </a:pPr>
            <a:fld id="{69EBA2AA-A822-424D-8AF9-AB283DEB2E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48" r:id="rId1"/>
    <p:sldLayoutId id="2147486177" r:id="rId2"/>
    <p:sldLayoutId id="2147486149" r:id="rId3"/>
    <p:sldLayoutId id="2147486150" r:id="rId4"/>
    <p:sldLayoutId id="2147486151" r:id="rId5"/>
    <p:sldLayoutId id="2147486178"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rgbClr val="A6A6A6"/>
          </a:solidFill>
          <a:latin typeface="+mj-lt"/>
          <a:ea typeface="ＭＳ Ｐゴシック" charset="0"/>
          <a:cs typeface="Arial Narrow" pitchFamily="34" charset="0"/>
        </a:defRPr>
      </a:lvl1pPr>
      <a:lvl2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2pPr>
      <a:lvl3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3pPr>
      <a:lvl4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4pPr>
      <a:lvl5pPr algn="l" rtl="0" eaLnBrk="0" fontAlgn="base" hangingPunct="0">
        <a:spcBef>
          <a:spcPct val="0"/>
        </a:spcBef>
        <a:spcAft>
          <a:spcPct val="0"/>
        </a:spcAft>
        <a:defRPr sz="4800">
          <a:solidFill>
            <a:srgbClr val="A6A6A6"/>
          </a:solidFill>
          <a:latin typeface="Arial Narrow" pitchFamily="34" charset="0"/>
          <a:ea typeface="ＭＳ Ｐゴシック" charset="0"/>
          <a:cs typeface="Arial Narrow"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ct val="0"/>
        </a:spcAft>
        <a:buClr>
          <a:srgbClr val="A6A6A6"/>
        </a:buClr>
        <a:buFont typeface="Wingdings" panose="05000000000000000000"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panose="020B0604020202020204" pitchFamily="34"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anose="020B0503020102020204"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anose="02070309020205020404"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panose="020B0604020202020204" pitchFamily="34"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6075"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gray">
          <a:xfrm>
            <a:off x="684213" y="1152525"/>
            <a:ext cx="82280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smtClean="0"/>
              <a:t>Click to edit Master title style</a:t>
            </a:r>
          </a:p>
        </p:txBody>
      </p:sp>
      <p:sp>
        <p:nvSpPr>
          <p:cNvPr id="7172" name="Text Placeholder 2"/>
          <p:cNvSpPr>
            <a:spLocks noGrp="1"/>
          </p:cNvSpPr>
          <p:nvPr>
            <p:ph type="body" idx="1"/>
          </p:nvPr>
        </p:nvSpPr>
        <p:spPr bwMode="gray">
          <a:xfrm>
            <a:off x="684213" y="2935288"/>
            <a:ext cx="822801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endParaRPr lang="en-US" altLang="en-US" smtClean="0"/>
          </a:p>
          <a:p>
            <a:pPr lvl="1"/>
            <a:endParaRPr lang="en-US" altLang="en-US" smtClean="0"/>
          </a:p>
          <a:p>
            <a:pPr lvl="1"/>
            <a:r>
              <a:rPr lang="en-US" altLang="en-US" smtClean="0"/>
              <a:t>Second level</a:t>
            </a:r>
          </a:p>
          <a:p>
            <a:pPr lvl="2"/>
            <a:r>
              <a:rPr lang="en-US" altLang="en-US" smtClean="0"/>
              <a:t>Third level</a:t>
            </a:r>
          </a:p>
          <a:p>
            <a:pPr lvl="3"/>
            <a:r>
              <a:rPr lang="en-US" altLang="en-US" smtClean="0"/>
              <a:t>Month 20XX</a:t>
            </a:r>
          </a:p>
        </p:txBody>
      </p:sp>
      <p:sp>
        <p:nvSpPr>
          <p:cNvPr id="2" name="Date Placeholder 1"/>
          <p:cNvSpPr>
            <a:spLocks noGrp="1"/>
          </p:cNvSpPr>
          <p:nvPr>
            <p:ph type="dt" sz="half" idx="2"/>
          </p:nvPr>
        </p:nvSpPr>
        <p:spPr bwMode="gray">
          <a:xfrm>
            <a:off x="6419850" y="6708775"/>
            <a:ext cx="2492375" cy="123825"/>
          </a:xfrm>
          <a:prstGeom prst="rect">
            <a:avLst/>
          </a:prstGeom>
        </p:spPr>
        <p:txBody>
          <a:bodyPr vert="horz" lIns="0" tIns="0" rIns="0" bIns="0" rtlCol="0" anchor="ctr">
            <a:spAutoFit/>
          </a:bodyPr>
          <a:lstStyle>
            <a:lvl1pPr algn="r" eaLnBrk="1" hangingPunct="1">
              <a:defRPr sz="800">
                <a:solidFill>
                  <a:schemeClr val="bg1">
                    <a:lumMod val="50000"/>
                  </a:schemeClr>
                </a:solidFill>
                <a:latin typeface="Arial Narrow" pitchFamily="34" charset="0"/>
                <a:ea typeface="ＭＳ Ｐゴシック" charset="-128"/>
                <a:cs typeface="+mn-cs"/>
              </a:defRPr>
            </a:lvl1pPr>
          </a:lstStyle>
          <a:p>
            <a:pPr>
              <a:defRPr/>
            </a:pPr>
            <a:endParaRPr lang="en-US"/>
          </a:p>
        </p:txBody>
      </p:sp>
      <p:sp>
        <p:nvSpPr>
          <p:cNvPr id="3" name="Footer Placeholder 2"/>
          <p:cNvSpPr>
            <a:spLocks noGrp="1"/>
          </p:cNvSpPr>
          <p:nvPr>
            <p:ph type="ftr" sz="quarter" idx="3"/>
          </p:nvPr>
        </p:nvSpPr>
        <p:spPr bwMode="gray">
          <a:xfrm>
            <a:off x="5327650" y="6567488"/>
            <a:ext cx="3584575" cy="123825"/>
          </a:xfrm>
          <a:prstGeom prst="rect">
            <a:avLst/>
          </a:prstGeom>
        </p:spPr>
        <p:txBody>
          <a:bodyPr vert="horz" lIns="0" tIns="0" rIns="0" bIns="0" rtlCol="0" anchor="ctr">
            <a:spAutoFit/>
          </a:bodyPr>
          <a:lstStyle>
            <a:lvl1pPr algn="r" eaLnBrk="1" hangingPunct="1">
              <a:defRPr sz="800">
                <a:solidFill>
                  <a:schemeClr val="tx1">
                    <a:tint val="75000"/>
                  </a:schemeClr>
                </a:solidFill>
                <a:latin typeface="Arial Narrow" pitchFamily="34" charset="0"/>
                <a:ea typeface="ＭＳ Ｐゴシック" charset="-128"/>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6179" r:id="rId1"/>
  </p:sldLayoutIdLst>
  <p:hf hdr="0" ftr="0" dt="0"/>
  <p:txStyles>
    <p:titleStyle>
      <a:lvl1pPr algn="l" rtl="0" eaLnBrk="0" fontAlgn="base" hangingPunct="0">
        <a:spcBef>
          <a:spcPct val="0"/>
        </a:spcBef>
        <a:spcAft>
          <a:spcPct val="0"/>
        </a:spcAft>
        <a:defRPr sz="5000" b="1" kern="1200">
          <a:solidFill>
            <a:schemeClr val="bg1"/>
          </a:solidFill>
          <a:latin typeface="+mj-lt"/>
          <a:ea typeface="ＭＳ Ｐゴシック" pitchFamily="34" charset="-128"/>
          <a:cs typeface="+mj-cs"/>
        </a:defRPr>
      </a:lvl1pPr>
      <a:lvl2pPr algn="l" rtl="0" eaLnBrk="0" fontAlgn="base" hangingPunct="0">
        <a:spcBef>
          <a:spcPct val="0"/>
        </a:spcBef>
        <a:spcAft>
          <a:spcPct val="0"/>
        </a:spcAft>
        <a:defRPr sz="5000" b="1">
          <a:solidFill>
            <a:schemeClr val="bg1"/>
          </a:solidFill>
          <a:latin typeface="Arial" charset="0"/>
          <a:ea typeface="ＭＳ Ｐゴシック" pitchFamily="34" charset="-128"/>
        </a:defRPr>
      </a:lvl2pPr>
      <a:lvl3pPr algn="l" rtl="0" eaLnBrk="0" fontAlgn="base" hangingPunct="0">
        <a:spcBef>
          <a:spcPct val="0"/>
        </a:spcBef>
        <a:spcAft>
          <a:spcPct val="0"/>
        </a:spcAft>
        <a:defRPr sz="5000" b="1">
          <a:solidFill>
            <a:schemeClr val="bg1"/>
          </a:solidFill>
          <a:latin typeface="Arial" charset="0"/>
          <a:ea typeface="ＭＳ Ｐゴシック" pitchFamily="34" charset="-128"/>
        </a:defRPr>
      </a:lvl3pPr>
      <a:lvl4pPr algn="l" rtl="0" eaLnBrk="0" fontAlgn="base" hangingPunct="0">
        <a:spcBef>
          <a:spcPct val="0"/>
        </a:spcBef>
        <a:spcAft>
          <a:spcPct val="0"/>
        </a:spcAft>
        <a:defRPr sz="5000" b="1">
          <a:solidFill>
            <a:schemeClr val="bg1"/>
          </a:solidFill>
          <a:latin typeface="Arial" charset="0"/>
          <a:ea typeface="ＭＳ Ｐゴシック" pitchFamily="34" charset="-128"/>
        </a:defRPr>
      </a:lvl4pPr>
      <a:lvl5pPr algn="l" rtl="0" eaLnBrk="0" fontAlgn="base" hangingPunct="0">
        <a:spcBef>
          <a:spcPct val="0"/>
        </a:spcBef>
        <a:spcAft>
          <a:spcPct val="0"/>
        </a:spcAft>
        <a:defRPr sz="5000" b="1">
          <a:solidFill>
            <a:schemeClr val="bg1"/>
          </a:solidFill>
          <a:latin typeface="Arial" charset="0"/>
          <a:ea typeface="ＭＳ Ｐゴシック" pitchFamily="34" charset="-128"/>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marL="342900" indent="-342900" algn="l" rtl="0" eaLnBrk="0" fontAlgn="base" hangingPunct="0">
        <a:spcBef>
          <a:spcPct val="20000"/>
        </a:spcBef>
        <a:spcAft>
          <a:spcPct val="0"/>
        </a:spcAft>
        <a:defRPr sz="3200" kern="1200">
          <a:solidFill>
            <a:srgbClr val="BFBFBF"/>
          </a:solidFill>
          <a:latin typeface="+mn-lt"/>
          <a:ea typeface="ＭＳ Ｐゴシック" pitchFamily="34" charset="-128"/>
          <a:cs typeface="Arial" pitchFamily="34" charset="0"/>
        </a:defRPr>
      </a:lvl1pPr>
      <a:lvl2pPr marL="457200" indent="-457200" algn="l" rtl="0" eaLnBrk="0" fontAlgn="base" hangingPunct="0">
        <a:spcBef>
          <a:spcPct val="20000"/>
        </a:spcBef>
        <a:spcAft>
          <a:spcPct val="0"/>
        </a:spcAft>
        <a:defRPr sz="2400" kern="1200">
          <a:solidFill>
            <a:schemeClr val="bg1"/>
          </a:solidFill>
          <a:latin typeface="+mn-lt"/>
          <a:ea typeface="ＭＳ Ｐゴシック" pitchFamily="34" charset="-128"/>
          <a:cs typeface="Arial" pitchFamily="34" charset="0"/>
        </a:defRPr>
      </a:lvl2pPr>
      <a:lvl3pPr marL="914400" indent="-914400" algn="l" rtl="0" eaLnBrk="0" fontAlgn="base" hangingPunct="0">
        <a:spcBef>
          <a:spcPct val="20000"/>
        </a:spcBef>
        <a:spcAft>
          <a:spcPct val="0"/>
        </a:spcAft>
        <a:defRPr sz="2000" kern="1200">
          <a:solidFill>
            <a:schemeClr val="bg1"/>
          </a:solidFill>
          <a:latin typeface="+mn-lt"/>
          <a:ea typeface="ＭＳ Ｐゴシック" pitchFamily="34" charset="-128"/>
          <a:cs typeface="Arial" pitchFamily="34" charset="0"/>
        </a:defRPr>
      </a:lvl3pPr>
      <a:lvl4pPr marL="1600200" indent="-228600" algn="l" rtl="0" eaLnBrk="0" fontAlgn="base" hangingPunct="0">
        <a:spcBef>
          <a:spcPct val="20000"/>
        </a:spcBef>
        <a:spcAft>
          <a:spcPct val="0"/>
        </a:spcAft>
        <a:defRPr sz="1600" kern="1200">
          <a:solidFill>
            <a:schemeClr val="bg1"/>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defRPr sz="2000" kern="1200">
          <a:solidFill>
            <a:schemeClr val="tx1"/>
          </a:solidFill>
          <a:latin typeface="+mn-lt"/>
          <a:ea typeface="ＭＳ Ｐゴシック" pitchFamily="34" charset="-128"/>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236075"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Placeholder 1"/>
          <p:cNvSpPr>
            <a:spLocks noGrp="1"/>
          </p:cNvSpPr>
          <p:nvPr>
            <p:ph type="title"/>
          </p:nvPr>
        </p:nvSpPr>
        <p:spPr bwMode="gray">
          <a:xfrm>
            <a:off x="687388" y="3709988"/>
            <a:ext cx="822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lvl="0"/>
            <a:r>
              <a:rPr lang="en-US" altLang="en-US" smtClean="0"/>
              <a:t>Click to edit Master title style</a:t>
            </a:r>
          </a:p>
        </p:txBody>
      </p:sp>
      <p:sp>
        <p:nvSpPr>
          <p:cNvPr id="8196" name="Text Placeholder 2"/>
          <p:cNvSpPr>
            <a:spLocks noGrp="1"/>
          </p:cNvSpPr>
          <p:nvPr>
            <p:ph type="body" idx="1"/>
          </p:nvPr>
        </p:nvSpPr>
        <p:spPr bwMode="gray">
          <a:xfrm>
            <a:off x="687388" y="4529138"/>
            <a:ext cx="82296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p:txBody>
      </p:sp>
      <p:sp>
        <p:nvSpPr>
          <p:cNvPr id="6" name="Slide Number Placeholder 5"/>
          <p:cNvSpPr>
            <a:spLocks noGrp="1"/>
          </p:cNvSpPr>
          <p:nvPr>
            <p:ph type="sldNum" sz="quarter" idx="4"/>
          </p:nvPr>
        </p:nvSpPr>
        <p:spPr>
          <a:xfrm>
            <a:off x="8755063" y="6507163"/>
            <a:ext cx="157162" cy="153987"/>
          </a:xfrm>
          <a:prstGeom prst="rect">
            <a:avLst/>
          </a:prstGeom>
        </p:spPr>
        <p:txBody>
          <a:bodyPr vert="horz" wrap="none" lIns="0" tIns="0" rIns="0" bIns="0" numCol="1" anchor="ctr" anchorCtr="0" compatLnSpc="1">
            <a:prstTxWarp prst="textNoShape">
              <a:avLst/>
            </a:prstTxWarp>
            <a:spAutoFit/>
          </a:bodyPr>
          <a:lstStyle>
            <a:lvl1pPr algn="r" eaLnBrk="1" hangingPunct="1">
              <a:defRPr sz="1000" smtClean="0">
                <a:solidFill>
                  <a:srgbClr val="17375E"/>
                </a:solidFill>
              </a:defRPr>
            </a:lvl1pPr>
          </a:lstStyle>
          <a:p>
            <a:pPr>
              <a:defRPr/>
            </a:pPr>
            <a:fld id="{3C11EDDE-35D5-475C-BA89-A131219775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52" r:id="rId1"/>
  </p:sldLayoutIdLst>
  <p:hf hdr="0" ftr="0" dt="0"/>
  <p:txStyles>
    <p:titleStyle>
      <a:lvl1pPr algn="ctr" rtl="0" eaLnBrk="0" fontAlgn="base" hangingPunct="0">
        <a:spcBef>
          <a:spcPct val="0"/>
        </a:spcBef>
        <a:spcAft>
          <a:spcPct val="0"/>
        </a:spcAft>
        <a:defRPr lang="en-US" sz="4400" b="1" kern="1200" dirty="0">
          <a:solidFill>
            <a:schemeClr val="bg1"/>
          </a:solidFill>
          <a:latin typeface="+mj-lt"/>
          <a:ea typeface="ＭＳ Ｐゴシック" charset="0"/>
          <a:cs typeface="+mj-cs"/>
        </a:defRPr>
      </a:lvl1pPr>
      <a:lvl2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2pPr>
      <a:lvl3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3pPr>
      <a:lvl4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4pPr>
      <a:lvl5pPr algn="ctr" rtl="0" eaLnBrk="0" fontAlgn="base" hangingPunct="0">
        <a:spcBef>
          <a:spcPct val="0"/>
        </a:spcBef>
        <a:spcAft>
          <a:spcPct val="0"/>
        </a:spcAft>
        <a:defRPr sz="4400" b="1">
          <a:solidFill>
            <a:schemeClr val="bg1"/>
          </a:solidFill>
          <a:latin typeface="Arial Narrow" pitchFamily="34" charset="0"/>
          <a:ea typeface="ＭＳ Ｐゴシック" pitchFamily="34" charset="-128"/>
        </a:defRPr>
      </a:lvl5pPr>
      <a:lvl6pPr marL="457200" algn="ctr" rtl="0" fontAlgn="base">
        <a:spcBef>
          <a:spcPct val="0"/>
        </a:spcBef>
        <a:spcAft>
          <a:spcPct val="0"/>
        </a:spcAft>
        <a:defRPr sz="4400" b="1">
          <a:solidFill>
            <a:schemeClr val="bg1"/>
          </a:solidFill>
          <a:latin typeface="Arial Narrow" pitchFamily="34" charset="0"/>
          <a:ea typeface="ＭＳ Ｐゴシック" pitchFamily="34" charset="-128"/>
        </a:defRPr>
      </a:lvl6pPr>
      <a:lvl7pPr marL="914400" algn="ctr" rtl="0" fontAlgn="base">
        <a:spcBef>
          <a:spcPct val="0"/>
        </a:spcBef>
        <a:spcAft>
          <a:spcPct val="0"/>
        </a:spcAft>
        <a:defRPr sz="4400" b="1">
          <a:solidFill>
            <a:schemeClr val="bg1"/>
          </a:solidFill>
          <a:latin typeface="Arial Narrow" pitchFamily="34" charset="0"/>
          <a:ea typeface="ＭＳ Ｐゴシック" pitchFamily="34" charset="-128"/>
        </a:defRPr>
      </a:lvl7pPr>
      <a:lvl8pPr marL="1371600" algn="ctr" rtl="0" fontAlgn="base">
        <a:spcBef>
          <a:spcPct val="0"/>
        </a:spcBef>
        <a:spcAft>
          <a:spcPct val="0"/>
        </a:spcAft>
        <a:defRPr sz="4400" b="1">
          <a:solidFill>
            <a:schemeClr val="bg1"/>
          </a:solidFill>
          <a:latin typeface="Arial Narrow" pitchFamily="34" charset="0"/>
          <a:ea typeface="ＭＳ Ｐゴシック" pitchFamily="34" charset="-128"/>
        </a:defRPr>
      </a:lvl8pPr>
      <a:lvl9pPr marL="1828800" algn="ctr" rtl="0" fontAlgn="base">
        <a:spcBef>
          <a:spcPct val="0"/>
        </a:spcBef>
        <a:spcAft>
          <a:spcPct val="0"/>
        </a:spcAft>
        <a:defRPr sz="4400" b="1">
          <a:solidFill>
            <a:schemeClr val="bg1"/>
          </a:solidFill>
          <a:latin typeface="Arial Narrow"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defRPr lang="en-US" sz="3200" kern="1200">
          <a:solidFill>
            <a:srgbClr val="BFBFBF"/>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lang="en-US" kern="1200">
          <a:solidFill>
            <a:schemeClr val="bg1"/>
          </a:solidFill>
          <a:latin typeface="+mn-lt"/>
          <a:ea typeface="ＭＳ Ｐゴシック" pitchFamily="34" charset="-128"/>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lang="en-US" kern="1200">
          <a:solidFill>
            <a:schemeClr val="bg1"/>
          </a:solidFill>
          <a:latin typeface="+mn-lt"/>
          <a:ea typeface="ＭＳ Ｐゴシック" pitchFamily="34" charset="-128"/>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lang="en-US" kern="1200">
          <a:solidFill>
            <a:schemeClr val="bg1"/>
          </a:solidFill>
          <a:latin typeface="+mn-lt"/>
          <a:ea typeface="ＭＳ Ｐゴシック" pitchFamily="34" charset="-128"/>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en-US" kern="1200" dirty="0">
          <a:solidFill>
            <a:schemeClr val="bg1"/>
          </a:solidFill>
          <a:latin typeface="+mn-lt"/>
          <a:ea typeface="ＭＳ Ｐゴシック"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4488"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Placeholder 1"/>
          <p:cNvSpPr>
            <a:spLocks noGrp="1"/>
          </p:cNvSpPr>
          <p:nvPr>
            <p:ph type="body" idx="1"/>
          </p:nvPr>
        </p:nvSpPr>
        <p:spPr bwMode="gray">
          <a:xfrm>
            <a:off x="687388" y="2055813"/>
            <a:ext cx="8224837"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1"/>
          <p:cNvSpPr>
            <a:spLocks noGrp="1"/>
          </p:cNvSpPr>
          <p:nvPr>
            <p:ph type="sldNum" sz="quarter" idx="4"/>
          </p:nvPr>
        </p:nvSpPr>
        <p:spPr bwMode="gray">
          <a:xfrm>
            <a:off x="8755063" y="6110288"/>
            <a:ext cx="157162" cy="153987"/>
          </a:xfrm>
          <a:prstGeom prst="rect">
            <a:avLst/>
          </a:prstGeom>
          <a:noFill/>
        </p:spPr>
        <p:txBody>
          <a:bodyPr vert="horz" wrap="none" lIns="0" tIns="0" rIns="0" bIns="0" numCol="1" anchor="b" anchorCtr="0" compatLnSpc="1">
            <a:prstTxWarp prst="textNoShape">
              <a:avLst/>
            </a:prstTxWarp>
            <a:spAutoFit/>
          </a:bodyPr>
          <a:lstStyle>
            <a:lvl1pPr algn="r" eaLnBrk="1" hangingPunct="1">
              <a:defRPr sz="1000" smtClean="0">
                <a:solidFill>
                  <a:srgbClr val="3B5978"/>
                </a:solidFill>
              </a:defRPr>
            </a:lvl1pPr>
          </a:lstStyle>
          <a:p>
            <a:pPr>
              <a:defRPr/>
            </a:pPr>
            <a:fld id="{D5B681FB-901F-4698-B6F6-E8E72852D1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53"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342900" indent="-342900" algn="l" rtl="0" eaLnBrk="0" fontAlgn="base" hangingPunct="0">
        <a:spcBef>
          <a:spcPct val="0"/>
        </a:spcBef>
        <a:spcAft>
          <a:spcPct val="0"/>
        </a:spcAft>
        <a:buClr>
          <a:schemeClr val="tx2"/>
        </a:buClr>
        <a:buFont typeface="Arial" panose="020B0604020202020204" pitchFamily="34" charset="0"/>
        <a:defRPr sz="2000" kern="1200">
          <a:solidFill>
            <a:schemeClr val="bg1"/>
          </a:solidFill>
          <a:latin typeface="+mn-lt"/>
          <a:ea typeface="Arial" pitchFamily="34" charset="0"/>
          <a:cs typeface="Arial" pitchFamily="34" charset="0"/>
        </a:defRPr>
      </a:lvl1pPr>
      <a:lvl2pPr marL="457200" algn="l" rtl="0" eaLnBrk="0" fontAlgn="base" hangingPunct="0">
        <a:spcBef>
          <a:spcPct val="0"/>
        </a:spcBef>
        <a:spcAft>
          <a:spcPct val="0"/>
        </a:spcAft>
        <a:buClr>
          <a:schemeClr val="tx2"/>
        </a:buClr>
        <a:buFont typeface="Arial" panose="020B0604020202020204" pitchFamily="34" charset="0"/>
        <a:defRPr sz="2000" kern="1200">
          <a:solidFill>
            <a:schemeClr val="bg1"/>
          </a:solidFill>
          <a:latin typeface="+mn-lt"/>
          <a:ea typeface="Arial" pitchFamily="34" charset="0"/>
          <a:cs typeface="Arial" pitchFamily="34" charset="0"/>
        </a:defRPr>
      </a:lvl2pPr>
      <a:lvl3pPr marL="914400" algn="l" rtl="0" eaLnBrk="0" fontAlgn="base" hangingPunct="0">
        <a:spcBef>
          <a:spcPct val="0"/>
        </a:spcBef>
        <a:spcAft>
          <a:spcPct val="0"/>
        </a:spcAft>
        <a:buClr>
          <a:schemeClr val="tx2"/>
        </a:buClr>
        <a:buFont typeface="Arial" panose="020B0604020202020204" pitchFamily="34" charset="0"/>
        <a:defRPr sz="2000" kern="1200">
          <a:solidFill>
            <a:schemeClr val="bg1"/>
          </a:solidFill>
          <a:latin typeface="+mn-lt"/>
          <a:ea typeface="Arial" pitchFamily="34" charset="0"/>
          <a:cs typeface="Arial" pitchFamily="34" charset="0"/>
        </a:defRPr>
      </a:lvl3pPr>
      <a:lvl4pPr marL="1371600" algn="l" rtl="0" eaLnBrk="0" fontAlgn="base" hangingPunct="0">
        <a:spcBef>
          <a:spcPct val="0"/>
        </a:spcBef>
        <a:spcAft>
          <a:spcPct val="0"/>
        </a:spcAft>
        <a:buClr>
          <a:schemeClr val="tx2"/>
        </a:buClr>
        <a:buFont typeface="Arial" panose="020B0604020202020204" pitchFamily="34" charset="0"/>
        <a:defRPr sz="2000" kern="1200">
          <a:solidFill>
            <a:schemeClr val="bg1"/>
          </a:solidFill>
          <a:latin typeface="+mn-lt"/>
          <a:ea typeface="Arial" pitchFamily="34" charset="0"/>
          <a:cs typeface="Arial" pitchFamily="34" charset="0"/>
        </a:defRPr>
      </a:lvl4pPr>
      <a:lvl5pPr marL="1828800" algn="l" rtl="0" eaLnBrk="0" fontAlgn="base" hangingPunct="0">
        <a:spcBef>
          <a:spcPct val="0"/>
        </a:spcBef>
        <a:spcAft>
          <a:spcPct val="0"/>
        </a:spcAft>
        <a:buClr>
          <a:srgbClr val="78A22F"/>
        </a:buClr>
        <a:buFont typeface="Arial" panose="020B0604020202020204" pitchFamily="34" charset="0"/>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http://www.intensiveintervention.org/chart/instructional-intervention-tools"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hyperlink" Target="http://www.bestevidence.org/" TargetMode="External"/><Relationship Id="rId4" Type="http://schemas.openxmlformats.org/officeDocument/2006/relationships/hyperlink" Target="http://ies.ed.gov/ncee/wwc/findwhatworks.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rsd.edu/teach-learn/response-to-intervention.html"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Microsoft_Excel_97-2003_Worksheet1.xls"/></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9" descr="The title of the presentation is displayed in a rectangular box in the center of the slide."/>
          <p:cNvSpPr>
            <a:spLocks noGrp="1"/>
          </p:cNvSpPr>
          <p:nvPr>
            <p:ph type="title"/>
          </p:nvPr>
        </p:nvSpPr>
        <p:spPr>
          <a:xfrm>
            <a:off x="684213" y="838200"/>
            <a:ext cx="8228012" cy="2308225"/>
          </a:xfrm>
        </p:spPr>
        <p:txBody>
          <a:bodyPr/>
          <a:lstStyle/>
          <a:p>
            <a:pPr algn="ctr" eaLnBrk="1" hangingPunct="1">
              <a:defRPr/>
            </a:pPr>
            <a:r>
              <a:rPr lang="en-US" dirty="0" smtClean="0">
                <a:ea typeface="+mj-ea"/>
              </a:rPr>
              <a:t>Secondary Interventions: Setting the Foundation for Intensive Support</a:t>
            </a:r>
          </a:p>
        </p:txBody>
      </p:sp>
      <p:sp>
        <p:nvSpPr>
          <p:cNvPr id="53251" name="Text Placeholder 10"/>
          <p:cNvSpPr>
            <a:spLocks noGrp="1"/>
          </p:cNvSpPr>
          <p:nvPr>
            <p:ph type="body" sz="quarter" idx="12"/>
          </p:nvPr>
        </p:nvSpPr>
        <p:spPr>
          <a:xfrm>
            <a:off x="687388" y="3278188"/>
            <a:ext cx="8224837" cy="1428750"/>
          </a:xfrm>
        </p:spPr>
        <p:txBody>
          <a:bodyPr/>
          <a:lstStyle/>
          <a:p>
            <a:pPr marL="0" indent="0" algn="ctr" eaLnBrk="1" hangingPunct="1"/>
            <a:r>
              <a:rPr lang="en-US" altLang="en-US" smtClean="0">
                <a:solidFill>
                  <a:srgbClr val="BFBFBF"/>
                </a:solidFill>
              </a:rPr>
              <a:t>The National Center on Intensive Intervention (NCII)</a:t>
            </a:r>
          </a:p>
          <a:p>
            <a:pPr marL="0" lvl="1" indent="0" eaLnBrk="1" hangingPunct="1"/>
            <a:endParaRPr lang="en-US" altLang="en-US" smtClean="0"/>
          </a:p>
        </p:txBody>
      </p:sp>
      <p:sp>
        <p:nvSpPr>
          <p:cNvPr id="53252" name="Footer Placeholder 1"/>
          <p:cNvSpPr>
            <a:spLocks noGrp="1"/>
          </p:cNvSpPr>
          <p:nvPr>
            <p:ph type="ftr" sz="quarter" idx="14"/>
          </p:nvPr>
        </p:nvSpPr>
        <p:spPr>
          <a:xfrm>
            <a:off x="690563" y="6610350"/>
            <a:ext cx="8221662"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defRPr sz="3200">
                <a:solidFill>
                  <a:srgbClr val="BFBFBF"/>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defRPr sz="24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defRPr sz="16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l">
              <a:spcBef>
                <a:spcPct val="0"/>
              </a:spcBef>
            </a:pPr>
            <a:r>
              <a:rPr lang="en-US" altLang="en-US" sz="700" smtClean="0">
                <a:solidFill>
                  <a:srgbClr val="898989"/>
                </a:solidFill>
                <a:latin typeface="Arial Narrow" panose="020B0606020202030204" pitchFamily="34" charset="0"/>
              </a:rPr>
              <a:t>This document was produced under U.S. Department of Education, Office of Special Education Programs, Award No. H326Q110005.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document is intended or should be inferred.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This chart explains the differences between secondary or tier 2 interventions and intensive or tier 3 interventions.  The areas of instruction, duration and timeframe, group size, progress monitoring, and population served are compared across the two interventions in side-by-side columns. "/>
          <p:cNvGraphicFramePr>
            <a:graphicFrameLocks noGrp="1"/>
          </p:cNvGraphicFramePr>
          <p:nvPr>
            <p:ph idx="1"/>
            <p:extLst>
              <p:ext uri="{D42A27DB-BD31-4B8C-83A1-F6EECF244321}">
                <p14:modId xmlns:p14="http://schemas.microsoft.com/office/powerpoint/2010/main" val="2016961397"/>
              </p:ext>
            </p:extLst>
          </p:nvPr>
        </p:nvGraphicFramePr>
        <p:xfrm>
          <a:off x="219075" y="1997075"/>
          <a:ext cx="8705850" cy="3794280"/>
        </p:xfrm>
        <a:graphic>
          <a:graphicData uri="http://schemas.openxmlformats.org/drawingml/2006/table">
            <a:tbl>
              <a:tblPr firstRow="1"/>
              <a:tblGrid>
                <a:gridCol w="2476500"/>
                <a:gridCol w="2943225"/>
                <a:gridCol w="3286125"/>
              </a:tblGrid>
              <a:tr h="365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pitchFamily="34" charset="-128"/>
                      </a:endParaRP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Secondary (Tier 2)</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Intensive (Tier 3) </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22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Arial" pitchFamily="34" charset="0"/>
                          <a:ea typeface="ＭＳ Ｐゴシック" pitchFamily="34" charset="-128"/>
                        </a:rPr>
                        <a:t>INSTRUCTION</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Follow standardized evidence-based programs as designed</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Use standardized evidence-based program as a platform, but adapt instruction based on student data </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F"/>
                    </a:solidFill>
                  </a:tcPr>
                </a:tc>
              </a:tr>
              <a:tr h="609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Arial" pitchFamily="34" charset="0"/>
                          <a:ea typeface="ＭＳ Ｐゴシック" pitchFamily="34" charset="-128"/>
                        </a:rPr>
                        <a:t>Duration and timeframe</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Use duration and timeframe defined by developer</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Increase frequency and/or duration to meet student needs</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0"/>
                    </a:solidFill>
                  </a:tcPr>
                </a:tc>
              </a:tr>
              <a:tr h="822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Arial" pitchFamily="34" charset="0"/>
                          <a:ea typeface="ＭＳ Ｐゴシック" pitchFamily="34" charset="-128"/>
                        </a:rPr>
                        <a:t>Group size </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3–7 students (as defined by developer)</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Decrease group size to meet student needs (no more than 3 (elementary level)</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F"/>
                    </a:solidFill>
                  </a:tcPr>
                </a:tc>
              </a:tr>
              <a:tr h="350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Arial" pitchFamily="34" charset="0"/>
                          <a:ea typeface="ＭＳ Ｐゴシック" pitchFamily="34" charset="-128"/>
                        </a:rPr>
                        <a:t>Progress Monitoring </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At least once per month</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Weekly</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0"/>
                    </a:solidFill>
                  </a:tcPr>
                </a:tc>
              </a:tr>
              <a:tr h="822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Arial" pitchFamily="34" charset="0"/>
                          <a:ea typeface="ＭＳ Ｐゴシック" pitchFamily="34" charset="-128"/>
                        </a:rPr>
                        <a:t>Population served</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At-risk (typically 15–20% of student population)</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Significant and persistent learning and/or behavior needs (typically 3–5% of student population)</a:t>
                      </a:r>
                    </a:p>
                  </a:txBody>
                  <a:tcPr marL="91448" marR="91448"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F"/>
                    </a:solidFill>
                  </a:tcPr>
                </a:tc>
              </a:tr>
            </a:tbl>
          </a:graphicData>
        </a:graphic>
      </p:graphicFrame>
      <p:sp>
        <p:nvSpPr>
          <p:cNvPr id="71712" name="Title 1"/>
          <p:cNvSpPr>
            <a:spLocks noGrp="1"/>
          </p:cNvSpPr>
          <p:nvPr>
            <p:ph type="title"/>
          </p:nvPr>
        </p:nvSpPr>
        <p:spPr/>
        <p:txBody>
          <a:bodyPr/>
          <a:lstStyle/>
          <a:p>
            <a:pPr eaLnBrk="1" hangingPunct="1"/>
            <a:r>
              <a:rPr altLang="en-US" sz="4400" smtClean="0">
                <a:ea typeface="ＭＳ Ｐゴシック" panose="020B0600070205080204" pitchFamily="34" charset="-128"/>
              </a:rPr>
              <a:t>Distinction Between Secondary </a:t>
            </a:r>
            <a:br>
              <a:rPr altLang="en-US" sz="4400" smtClean="0">
                <a:ea typeface="ＭＳ Ｐゴシック" panose="020B0600070205080204" pitchFamily="34" charset="-128"/>
              </a:rPr>
            </a:br>
            <a:r>
              <a:rPr altLang="en-US" sz="4400" smtClean="0">
                <a:ea typeface="ＭＳ Ｐゴシック" panose="020B0600070205080204" pitchFamily="34" charset="-128"/>
              </a:rPr>
              <a:t>and Intensive Intervention</a:t>
            </a:r>
          </a:p>
        </p:txBody>
      </p:sp>
      <p:sp>
        <p:nvSpPr>
          <p:cNvPr id="71713"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FCB65A33-A268-469F-9F47-DB3558FB02DA}" type="slidenum">
              <a:rPr lang="en-US" altLang="en-US" sz="1000">
                <a:solidFill>
                  <a:srgbClr val="BFBFBF"/>
                </a:solidFill>
              </a:rPr>
              <a:pPr>
                <a:spcBef>
                  <a:spcPct val="0"/>
                </a:spcBef>
                <a:buClrTx/>
                <a:buFontTx/>
                <a:buNone/>
              </a:pPr>
              <a:t>10</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687388" y="2055813"/>
            <a:ext cx="8224837" cy="3851275"/>
          </a:xfrm>
        </p:spPr>
        <p:txBody>
          <a:bodyPr/>
          <a:lstStyle/>
          <a:p>
            <a:pPr eaLnBrk="1" hangingPunct="1"/>
            <a:r>
              <a:rPr lang="en-US" altLang="en-US" sz="3200" smtClean="0">
                <a:solidFill>
                  <a:srgbClr val="3B5978"/>
                </a:solidFill>
                <a:cs typeface="Arial" panose="020B0604020202020204" pitchFamily="34" charset="0"/>
              </a:rPr>
              <a:t>Meet the needs of at-risk students</a:t>
            </a:r>
          </a:p>
          <a:p>
            <a:pPr eaLnBrk="1" hangingPunct="1"/>
            <a:endParaRPr lang="en-US" altLang="en-US" sz="1200" smtClean="0">
              <a:solidFill>
                <a:srgbClr val="3B5978"/>
              </a:solidFill>
              <a:cs typeface="Arial" panose="020B0604020202020204" pitchFamily="34" charset="0"/>
            </a:endParaRPr>
          </a:p>
          <a:p>
            <a:pPr eaLnBrk="1" hangingPunct="1"/>
            <a:r>
              <a:rPr lang="en-US" altLang="en-US" sz="3200" smtClean="0">
                <a:solidFill>
                  <a:srgbClr val="3B5978"/>
                </a:solidFill>
                <a:cs typeface="Arial" panose="020B0604020202020204" pitchFamily="34" charset="0"/>
              </a:rPr>
              <a:t>Efficient use of time and resources</a:t>
            </a:r>
          </a:p>
          <a:p>
            <a:pPr eaLnBrk="1" hangingPunct="1"/>
            <a:endParaRPr lang="en-US" altLang="en-US" sz="1200" smtClean="0">
              <a:solidFill>
                <a:srgbClr val="3B5978"/>
              </a:solidFill>
              <a:cs typeface="Arial" panose="020B0604020202020204" pitchFamily="34" charset="0"/>
            </a:endParaRPr>
          </a:p>
          <a:p>
            <a:pPr eaLnBrk="1" hangingPunct="1"/>
            <a:r>
              <a:rPr lang="en-US" altLang="en-US" sz="3200" smtClean="0">
                <a:solidFill>
                  <a:srgbClr val="3B5978"/>
                </a:solidFill>
                <a:cs typeface="Arial" panose="020B0604020202020204" pitchFamily="34" charset="0"/>
              </a:rPr>
              <a:t>Identification for intensive intervention</a:t>
            </a:r>
          </a:p>
          <a:p>
            <a:pPr eaLnBrk="1" hangingPunct="1"/>
            <a:endParaRPr lang="en-US" altLang="en-US" sz="1200" smtClean="0">
              <a:solidFill>
                <a:srgbClr val="3B5978"/>
              </a:solidFill>
              <a:cs typeface="Arial" panose="020B0604020202020204" pitchFamily="34" charset="0"/>
            </a:endParaRPr>
          </a:p>
          <a:p>
            <a:pPr eaLnBrk="1" hangingPunct="1"/>
            <a:r>
              <a:rPr lang="en-US" altLang="en-US" sz="3200" smtClean="0">
                <a:solidFill>
                  <a:srgbClr val="3B5978"/>
                </a:solidFill>
                <a:cs typeface="Arial" panose="020B0604020202020204" pitchFamily="34" charset="0"/>
              </a:rPr>
              <a:t>Specific learning disability identification</a:t>
            </a:r>
          </a:p>
        </p:txBody>
      </p:sp>
      <p:sp>
        <p:nvSpPr>
          <p:cNvPr id="73731" name="Title 1"/>
          <p:cNvSpPr>
            <a:spLocks noGrp="1"/>
          </p:cNvSpPr>
          <p:nvPr>
            <p:ph type="title"/>
          </p:nvPr>
        </p:nvSpPr>
        <p:spPr/>
        <p:txBody>
          <a:bodyPr/>
          <a:lstStyle/>
          <a:p>
            <a:pPr eaLnBrk="1" hangingPunct="1"/>
            <a:r>
              <a:rPr altLang="en-US" sz="4400" smtClean="0">
                <a:ea typeface="ＭＳ Ｐゴシック" panose="020B0600070205080204" pitchFamily="34" charset="-128"/>
              </a:rPr>
              <a:t>Why Are Secondary Interventions </a:t>
            </a:r>
            <a:br>
              <a:rPr altLang="en-US" sz="4400" smtClean="0">
                <a:ea typeface="ＭＳ Ｐゴシック" panose="020B0600070205080204" pitchFamily="34" charset="-128"/>
              </a:rPr>
            </a:br>
            <a:r>
              <a:rPr altLang="en-US" sz="4400" smtClean="0">
                <a:ea typeface="ＭＳ Ｐゴシック" panose="020B0600070205080204" pitchFamily="34" charset="-128"/>
              </a:rPr>
              <a:t>So Important?</a:t>
            </a:r>
          </a:p>
        </p:txBody>
      </p:sp>
      <p:sp>
        <p:nvSpPr>
          <p:cNvPr id="73732"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5C7A30CE-936C-48C1-9F99-9805572D1E76}" type="slidenum">
              <a:rPr lang="en-US" altLang="en-US" sz="1000">
                <a:solidFill>
                  <a:srgbClr val="BFBFBF"/>
                </a:solidFill>
              </a:rPr>
              <a:pPr>
                <a:spcBef>
                  <a:spcPct val="0"/>
                </a:spcBef>
                <a:buClrTx/>
                <a:buFontTx/>
                <a:buNone/>
              </a:pPr>
              <a:t>11</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3713"/>
            <a:ext cx="8229600" cy="1446212"/>
          </a:xfrm>
        </p:spPr>
        <p:txBody>
          <a:bodyPr/>
          <a:lstStyle/>
          <a:p>
            <a:pPr eaLnBrk="1" fontAlgn="auto" hangingPunct="1">
              <a:spcAft>
                <a:spcPts val="0"/>
              </a:spcAft>
              <a:defRPr/>
            </a:pPr>
            <a:r>
              <a:rPr dirty="0" smtClean="0"/>
              <a:t>Elements of Secondary Interventions</a:t>
            </a:r>
            <a:endParaRPr dirty="0"/>
          </a:p>
        </p:txBody>
      </p:sp>
      <p:sp>
        <p:nvSpPr>
          <p:cNvPr id="75779" name="Slide Number Placeholder 5"/>
          <p:cNvSpPr>
            <a:spLocks noGrp="1"/>
          </p:cNvSpPr>
          <p:nvPr>
            <p:ph type="sldNum" sz="quarter" idx="10"/>
          </p:nvPr>
        </p:nvSpPr>
        <p:spPr bwMode="auto">
          <a:xfrm>
            <a:off x="8572500" y="6557963"/>
            <a:ext cx="393700" cy="198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a:solidFill>
                  <a:srgbClr val="BFBFBF"/>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85820349-A15C-4693-855F-4A82C244D695}" type="slidenum">
              <a:rPr lang="en-US" altLang="en-US" sz="1000">
                <a:solidFill>
                  <a:srgbClr val="7F7F7F"/>
                </a:solidFill>
                <a:cs typeface="Arial" panose="020B0604020202020204" pitchFamily="34" charset="0"/>
              </a:rPr>
              <a:pPr>
                <a:spcBef>
                  <a:spcPct val="0"/>
                </a:spcBef>
                <a:buFontTx/>
                <a:buNone/>
              </a:pPr>
              <a:t>12</a:t>
            </a:fld>
            <a:endParaRPr lang="en-US" altLang="en-US" sz="1000">
              <a:solidFill>
                <a:srgbClr val="7F7F7F"/>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851275"/>
          </a:xfrm>
        </p:spPr>
        <p:txBody>
          <a:bodyPr/>
          <a:lstStyle/>
          <a:p>
            <a:pPr marL="514350" indent="-514350" eaLnBrk="1" hangingPunct="1">
              <a:spcAft>
                <a:spcPts val="1200"/>
              </a:spcAft>
              <a:buClr>
                <a:schemeClr val="bg1">
                  <a:lumMod val="65000"/>
                </a:schemeClr>
              </a:buClr>
              <a:buFont typeface="+mj-lt"/>
              <a:buAutoNum type="arabicPeriod"/>
              <a:defRPr/>
            </a:pPr>
            <a:r>
              <a:rPr lang="en-US" b="1" dirty="0" smtClean="0"/>
              <a:t>Evidence-Based Intervention</a:t>
            </a:r>
          </a:p>
          <a:p>
            <a:pPr marL="514350" indent="-514350" eaLnBrk="1" hangingPunct="1">
              <a:spcAft>
                <a:spcPts val="0"/>
              </a:spcAft>
              <a:buClr>
                <a:schemeClr val="bg1">
                  <a:lumMod val="65000"/>
                </a:schemeClr>
              </a:buClr>
              <a:buFont typeface="+mj-lt"/>
              <a:buAutoNum type="arabicPeriod" startAt="2"/>
              <a:defRPr/>
            </a:pPr>
            <a:r>
              <a:rPr lang="en-US" b="1" dirty="0" smtClean="0"/>
              <a:t>Fidelity</a:t>
            </a:r>
          </a:p>
          <a:p>
            <a:pPr marL="971550" lvl="1" indent="-457200" eaLnBrk="1" hangingPunct="1">
              <a:spcAft>
                <a:spcPts val="0"/>
              </a:spcAft>
              <a:buClr>
                <a:schemeClr val="bg1">
                  <a:lumMod val="65000"/>
                </a:schemeClr>
              </a:buClr>
              <a:buFont typeface="+mj-lt"/>
              <a:buAutoNum type="alphaLcParenR"/>
              <a:defRPr/>
            </a:pPr>
            <a:r>
              <a:rPr lang="en-US" sz="2000" dirty="0" smtClean="0"/>
              <a:t>Adherence</a:t>
            </a:r>
          </a:p>
          <a:p>
            <a:pPr marL="971550" lvl="1" indent="-457200" eaLnBrk="1" hangingPunct="1">
              <a:spcAft>
                <a:spcPts val="0"/>
              </a:spcAft>
              <a:buClr>
                <a:schemeClr val="bg1">
                  <a:lumMod val="65000"/>
                </a:schemeClr>
              </a:buClr>
              <a:buFont typeface="+mj-lt"/>
              <a:buAutoNum type="alphaLcParenR"/>
              <a:defRPr/>
            </a:pPr>
            <a:r>
              <a:rPr lang="en-US" sz="2000" dirty="0" smtClean="0"/>
              <a:t>Student Engagement</a:t>
            </a:r>
          </a:p>
          <a:p>
            <a:pPr marL="971550" lvl="1" indent="-457200" eaLnBrk="1" hangingPunct="1">
              <a:spcAft>
                <a:spcPts val="0"/>
              </a:spcAft>
              <a:buClr>
                <a:schemeClr val="bg1">
                  <a:lumMod val="65000"/>
                </a:schemeClr>
              </a:buClr>
              <a:buFont typeface="+mj-lt"/>
              <a:buAutoNum type="alphaLcParenR"/>
              <a:defRPr/>
            </a:pPr>
            <a:r>
              <a:rPr lang="en-US" sz="2000" dirty="0" smtClean="0"/>
              <a:t>Program Specificity</a:t>
            </a:r>
          </a:p>
          <a:p>
            <a:pPr marL="971550" lvl="1" indent="-457200" eaLnBrk="1" hangingPunct="1">
              <a:spcAft>
                <a:spcPts val="0"/>
              </a:spcAft>
              <a:buClr>
                <a:schemeClr val="bg1">
                  <a:lumMod val="65000"/>
                </a:schemeClr>
              </a:buClr>
              <a:buFont typeface="+mj-lt"/>
              <a:buAutoNum type="alphaLcParenR"/>
              <a:defRPr/>
            </a:pPr>
            <a:r>
              <a:rPr lang="en-US" sz="2000" dirty="0" smtClean="0"/>
              <a:t>Quality of Delivery</a:t>
            </a:r>
          </a:p>
          <a:p>
            <a:pPr marL="971550" lvl="1" indent="-457200" eaLnBrk="1" hangingPunct="1">
              <a:spcAft>
                <a:spcPts val="0"/>
              </a:spcAft>
              <a:buClr>
                <a:schemeClr val="bg1">
                  <a:lumMod val="65000"/>
                </a:schemeClr>
              </a:buClr>
              <a:buFont typeface="+mj-lt"/>
              <a:buAutoNum type="alphaLcParenR"/>
              <a:defRPr/>
            </a:pPr>
            <a:r>
              <a:rPr lang="en-US" sz="2000" dirty="0" smtClean="0"/>
              <a:t>Exposure </a:t>
            </a:r>
          </a:p>
        </p:txBody>
      </p:sp>
      <p:sp>
        <p:nvSpPr>
          <p:cNvPr id="77827" name="Title 1"/>
          <p:cNvSpPr>
            <a:spLocks noGrp="1"/>
          </p:cNvSpPr>
          <p:nvPr>
            <p:ph type="title"/>
          </p:nvPr>
        </p:nvSpPr>
        <p:spPr/>
        <p:txBody>
          <a:bodyPr/>
          <a:lstStyle/>
          <a:p>
            <a:pPr eaLnBrk="1" hangingPunct="1"/>
            <a:r>
              <a:rPr altLang="en-US" sz="4400" smtClean="0">
                <a:ea typeface="ＭＳ Ｐゴシック" panose="020B0600070205080204" pitchFamily="34" charset="-128"/>
              </a:rPr>
              <a:t>Elements of Secondary Interventions</a:t>
            </a:r>
          </a:p>
        </p:txBody>
      </p:sp>
      <p:sp>
        <p:nvSpPr>
          <p:cNvPr id="77828" name="Slide Number Placeholder 7"/>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D8087920-93F7-4D93-911D-0A8A3F4473D7}" type="slidenum">
              <a:rPr lang="en-US" altLang="en-US" sz="1000">
                <a:solidFill>
                  <a:srgbClr val="BFBFBF"/>
                </a:solidFill>
              </a:rPr>
              <a:pPr>
                <a:spcBef>
                  <a:spcPct val="0"/>
                </a:spcBef>
                <a:buClrTx/>
                <a:buFontTx/>
                <a:buNone/>
              </a:pPr>
              <a:t>13</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A box with the words &quot;Evidence-Based Intervention&quot; is highlighted."/>
          <p:cNvSpPr/>
          <p:nvPr/>
        </p:nvSpPr>
        <p:spPr>
          <a:xfrm>
            <a:off x="1036638" y="2030413"/>
            <a:ext cx="4572000" cy="457200"/>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Content Placeholder 2"/>
          <p:cNvSpPr>
            <a:spLocks noGrp="1"/>
          </p:cNvSpPr>
          <p:nvPr>
            <p:ph idx="1"/>
          </p:nvPr>
        </p:nvSpPr>
        <p:spPr>
          <a:xfrm>
            <a:off x="687388" y="2055813"/>
            <a:ext cx="8224837" cy="3851275"/>
          </a:xfrm>
        </p:spPr>
        <p:txBody>
          <a:bodyPr/>
          <a:lstStyle/>
          <a:p>
            <a:pPr marL="514350" indent="-514350" eaLnBrk="1" hangingPunct="1">
              <a:spcAft>
                <a:spcPts val="1200"/>
              </a:spcAft>
              <a:buClr>
                <a:schemeClr val="bg1">
                  <a:lumMod val="65000"/>
                </a:schemeClr>
              </a:buClr>
              <a:buFont typeface="+mj-lt"/>
              <a:buAutoNum type="arabicPeriod"/>
              <a:defRPr/>
            </a:pPr>
            <a:r>
              <a:rPr lang="en-US" b="1" dirty="0" smtClean="0"/>
              <a:t>Evidence-Based Intervention</a:t>
            </a:r>
          </a:p>
          <a:p>
            <a:pPr marL="514350" indent="-514350" eaLnBrk="1" hangingPunct="1">
              <a:spcAft>
                <a:spcPts val="0"/>
              </a:spcAft>
              <a:buClr>
                <a:schemeClr val="bg1">
                  <a:lumMod val="65000"/>
                </a:schemeClr>
              </a:buClr>
              <a:buFont typeface="+mj-lt"/>
              <a:buAutoNum type="arabicPeriod" startAt="2"/>
              <a:defRPr/>
            </a:pPr>
            <a:r>
              <a:rPr lang="en-US" b="1" dirty="0" smtClean="0"/>
              <a:t>Fidelity</a:t>
            </a:r>
          </a:p>
          <a:p>
            <a:pPr marL="971550" lvl="1" indent="-457200" eaLnBrk="1" hangingPunct="1">
              <a:spcAft>
                <a:spcPts val="0"/>
              </a:spcAft>
              <a:buClr>
                <a:schemeClr val="bg1">
                  <a:lumMod val="65000"/>
                </a:schemeClr>
              </a:buClr>
              <a:buFont typeface="+mj-lt"/>
              <a:buAutoNum type="alphaLcParenR"/>
              <a:defRPr/>
            </a:pPr>
            <a:r>
              <a:rPr lang="en-US" sz="2000" dirty="0" smtClean="0"/>
              <a:t>Adherence</a:t>
            </a:r>
          </a:p>
          <a:p>
            <a:pPr marL="971550" lvl="1" indent="-457200" eaLnBrk="1" hangingPunct="1">
              <a:spcAft>
                <a:spcPts val="0"/>
              </a:spcAft>
              <a:buClr>
                <a:schemeClr val="bg1">
                  <a:lumMod val="65000"/>
                </a:schemeClr>
              </a:buClr>
              <a:buFont typeface="+mj-lt"/>
              <a:buAutoNum type="alphaLcParenR"/>
              <a:defRPr/>
            </a:pPr>
            <a:r>
              <a:rPr lang="en-US" sz="2000" dirty="0" smtClean="0"/>
              <a:t>Student Engagement</a:t>
            </a:r>
          </a:p>
          <a:p>
            <a:pPr marL="971550" lvl="1" indent="-457200" eaLnBrk="1" hangingPunct="1">
              <a:spcAft>
                <a:spcPts val="0"/>
              </a:spcAft>
              <a:buClr>
                <a:schemeClr val="bg1">
                  <a:lumMod val="65000"/>
                </a:schemeClr>
              </a:buClr>
              <a:buFont typeface="+mj-lt"/>
              <a:buAutoNum type="alphaLcParenR"/>
              <a:defRPr/>
            </a:pPr>
            <a:r>
              <a:rPr lang="en-US" sz="2000" dirty="0" smtClean="0"/>
              <a:t>Program Specificity</a:t>
            </a:r>
          </a:p>
          <a:p>
            <a:pPr marL="971550" lvl="1" indent="-457200" eaLnBrk="1" hangingPunct="1">
              <a:spcAft>
                <a:spcPts val="0"/>
              </a:spcAft>
              <a:buClr>
                <a:schemeClr val="bg1">
                  <a:lumMod val="65000"/>
                </a:schemeClr>
              </a:buClr>
              <a:buFont typeface="+mj-lt"/>
              <a:buAutoNum type="alphaLcParenR"/>
              <a:defRPr/>
            </a:pPr>
            <a:r>
              <a:rPr lang="en-US" sz="2000" dirty="0" smtClean="0"/>
              <a:t>Quality of Delivery</a:t>
            </a:r>
          </a:p>
          <a:p>
            <a:pPr marL="971550" lvl="1" indent="-457200" eaLnBrk="1" hangingPunct="1">
              <a:spcAft>
                <a:spcPts val="0"/>
              </a:spcAft>
              <a:buClr>
                <a:schemeClr val="bg1">
                  <a:lumMod val="65000"/>
                </a:schemeClr>
              </a:buClr>
              <a:buFont typeface="+mj-lt"/>
              <a:buAutoNum type="alphaLcParenR"/>
              <a:defRPr/>
            </a:pPr>
            <a:r>
              <a:rPr lang="en-US" sz="2000" dirty="0" smtClean="0"/>
              <a:t>Exposure </a:t>
            </a:r>
          </a:p>
        </p:txBody>
      </p:sp>
      <p:sp>
        <p:nvSpPr>
          <p:cNvPr id="79876" name="Title 1"/>
          <p:cNvSpPr>
            <a:spLocks noGrp="1"/>
          </p:cNvSpPr>
          <p:nvPr>
            <p:ph type="title"/>
          </p:nvPr>
        </p:nvSpPr>
        <p:spPr/>
        <p:txBody>
          <a:bodyPr/>
          <a:lstStyle/>
          <a:p>
            <a:pPr eaLnBrk="1" hangingPunct="1"/>
            <a:r>
              <a:rPr altLang="en-US" sz="4400" smtClean="0">
                <a:ea typeface="ＭＳ Ｐゴシック" panose="020B0600070205080204" pitchFamily="34" charset="-128"/>
              </a:rPr>
              <a:t>Elements of Secondary Interventions</a:t>
            </a:r>
          </a:p>
        </p:txBody>
      </p:sp>
      <p:sp>
        <p:nvSpPr>
          <p:cNvPr id="79877"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8594432D-1772-4638-A956-61ECFAB4792D}" type="slidenum">
              <a:rPr lang="en-US" altLang="en-US" sz="1000">
                <a:solidFill>
                  <a:srgbClr val="BFBFBF"/>
                </a:solidFill>
              </a:rPr>
              <a:pPr>
                <a:spcBef>
                  <a:spcPct val="0"/>
                </a:spcBef>
                <a:buClrTx/>
                <a:buFontTx/>
                <a:buNone/>
              </a:pPr>
              <a:t>14</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gn="ctr" eaLnBrk="1" hangingPunct="1"/>
            <a:r>
              <a:rPr altLang="en-US" smtClean="0">
                <a:ea typeface="ＭＳ Ｐゴシック" panose="020B0600070205080204" pitchFamily="34" charset="-128"/>
              </a:rPr>
              <a:t>Varying Evidence Standards</a:t>
            </a:r>
          </a:p>
        </p:txBody>
      </p:sp>
      <p:sp>
        <p:nvSpPr>
          <p:cNvPr id="20" name="Content Placeholder 2"/>
          <p:cNvSpPr txBox="1">
            <a:spLocks/>
          </p:cNvSpPr>
          <p:nvPr/>
        </p:nvSpPr>
        <p:spPr>
          <a:xfrm>
            <a:off x="392113" y="2622550"/>
            <a:ext cx="3886200" cy="3200400"/>
          </a:xfrm>
          <a:prstGeom prst="rect">
            <a:avLst/>
          </a:prstGeom>
          <a:solidFill>
            <a:schemeClr val="bg1">
              <a:lumMod val="95000"/>
            </a:schemeClr>
          </a:solidFill>
          <a:ln>
            <a:solidFill>
              <a:schemeClr val="accent1"/>
            </a:solidFill>
          </a:ln>
        </p:spPr>
        <p:txBody>
          <a:bodyPr/>
          <a:lst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lvl="1">
              <a:buClr>
                <a:schemeClr val="tx2"/>
              </a:buClr>
              <a:buFont typeface="Arial" pitchFamily="34" charset="0"/>
              <a:buChar char="•"/>
              <a:defRPr/>
            </a:pPr>
            <a:r>
              <a:rPr lang="en-US" sz="2200" dirty="0" smtClean="0">
                <a:solidFill>
                  <a:schemeClr val="tx1"/>
                </a:solidFill>
              </a:rPr>
              <a:t>Recommended for primary prevention across subjects</a:t>
            </a:r>
          </a:p>
          <a:p>
            <a:pPr lvl="1">
              <a:buClr>
                <a:schemeClr val="tx2"/>
              </a:buClr>
              <a:buFont typeface="Arial" pitchFamily="34" charset="0"/>
              <a:buChar char="•"/>
              <a:defRPr/>
            </a:pPr>
            <a:r>
              <a:rPr lang="en-US" sz="2200" dirty="0" smtClean="0">
                <a:solidFill>
                  <a:schemeClr val="tx1"/>
                </a:solidFill>
              </a:rPr>
              <a:t>Components have been researched and found to be generally effective</a:t>
            </a:r>
          </a:p>
          <a:p>
            <a:pPr lvl="1">
              <a:buClr>
                <a:schemeClr val="tx2"/>
              </a:buClr>
              <a:buFont typeface="Arial" pitchFamily="34" charset="0"/>
              <a:buChar char="•"/>
              <a:defRPr/>
            </a:pPr>
            <a:r>
              <a:rPr lang="en-US" sz="2200" dirty="0" smtClean="0">
                <a:solidFill>
                  <a:schemeClr val="tx1"/>
                </a:solidFill>
              </a:rPr>
              <a:t>Curriculum materials have not been rigorously evaluated as a package</a:t>
            </a:r>
            <a:endParaRPr lang="en-US" sz="2200" dirty="0">
              <a:solidFill>
                <a:schemeClr val="tx1"/>
              </a:solidFill>
            </a:endParaRPr>
          </a:p>
        </p:txBody>
      </p:sp>
      <p:sp>
        <p:nvSpPr>
          <p:cNvPr id="21" name="Content Placeholder 6"/>
          <p:cNvSpPr txBox="1">
            <a:spLocks/>
          </p:cNvSpPr>
          <p:nvPr/>
        </p:nvSpPr>
        <p:spPr>
          <a:xfrm>
            <a:off x="5014913" y="2617788"/>
            <a:ext cx="3886200" cy="3225800"/>
          </a:xfrm>
          <a:prstGeom prst="rect">
            <a:avLst/>
          </a:prstGeom>
          <a:solidFill>
            <a:schemeClr val="accent1">
              <a:lumMod val="20000"/>
              <a:lumOff val="80000"/>
            </a:schemeClr>
          </a:solidFill>
          <a:ln>
            <a:solidFill>
              <a:schemeClr val="accent1"/>
            </a:solidFill>
          </a:ln>
        </p:spPr>
        <p:txBody>
          <a:bodyPr/>
          <a:lst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lvl="1">
              <a:buClr>
                <a:schemeClr val="tx2"/>
              </a:buClr>
              <a:buFont typeface="Arial" pitchFamily="34" charset="0"/>
              <a:buChar char="•"/>
              <a:defRPr/>
            </a:pPr>
            <a:r>
              <a:rPr lang="en-US" sz="2200" dirty="0" smtClean="0"/>
              <a:t>Recommended for secondary and tertiary prevention</a:t>
            </a:r>
          </a:p>
          <a:p>
            <a:pPr lvl="1">
              <a:buClr>
                <a:schemeClr val="tx2"/>
              </a:buClr>
              <a:buFont typeface="Arial" pitchFamily="34" charset="0"/>
              <a:buChar char="•"/>
              <a:defRPr/>
            </a:pPr>
            <a:r>
              <a:rPr lang="en-US" sz="2200" dirty="0" smtClean="0"/>
              <a:t>Materials evaluated using rigorous research design </a:t>
            </a:r>
          </a:p>
          <a:p>
            <a:pPr lvl="1">
              <a:buClr>
                <a:schemeClr val="tx2"/>
              </a:buClr>
              <a:buFont typeface="Arial" pitchFamily="34" charset="0"/>
              <a:buChar char="•"/>
              <a:defRPr/>
            </a:pPr>
            <a:r>
              <a:rPr lang="en-US" sz="2200" dirty="0" smtClean="0"/>
              <a:t>Evidence of positive effects for students who received the intervention </a:t>
            </a:r>
          </a:p>
          <a:p>
            <a:pPr>
              <a:defRPr/>
            </a:pPr>
            <a:endParaRPr lang="en-US" dirty="0"/>
          </a:p>
        </p:txBody>
      </p:sp>
      <p:sp>
        <p:nvSpPr>
          <p:cNvPr id="81925" name="TextBox 1"/>
          <p:cNvSpPr txBox="1">
            <a:spLocks noChangeArrowheads="1"/>
          </p:cNvSpPr>
          <p:nvPr/>
        </p:nvSpPr>
        <p:spPr bwMode="auto">
          <a:xfrm>
            <a:off x="287338" y="2155825"/>
            <a:ext cx="4032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b="1">
                <a:solidFill>
                  <a:schemeClr val="tx1"/>
                </a:solidFill>
              </a:rPr>
              <a:t>Research-Based Curricula</a:t>
            </a:r>
          </a:p>
        </p:txBody>
      </p:sp>
      <p:sp>
        <p:nvSpPr>
          <p:cNvPr id="23" name="TextBox 22"/>
          <p:cNvSpPr txBox="1"/>
          <p:nvPr/>
        </p:nvSpPr>
        <p:spPr>
          <a:xfrm>
            <a:off x="4752975" y="2155825"/>
            <a:ext cx="4408488" cy="461963"/>
          </a:xfrm>
          <a:prstGeom prst="rect">
            <a:avLst/>
          </a:prstGeom>
          <a:noFill/>
        </p:spPr>
        <p:txBody>
          <a:bodyPr wrap="none">
            <a:spAutoFit/>
          </a:bodyPr>
          <a:lstStyle/>
          <a:p>
            <a:pPr algn="ctr" eaLnBrk="1" hangingPunct="1">
              <a:defRPr/>
            </a:pPr>
            <a:r>
              <a:rPr lang="en-US" b="1" dirty="0">
                <a:solidFill>
                  <a:schemeClr val="tx2">
                    <a:lumMod val="75000"/>
                  </a:schemeClr>
                </a:solidFill>
                <a:latin typeface="Arial" charset="0"/>
              </a:rPr>
              <a:t>Evidence-Based Intervention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ctr" eaLnBrk="1" hangingPunct="1"/>
            <a:r>
              <a:rPr altLang="en-US" smtClean="0">
                <a:ea typeface="ＭＳ Ｐゴシック" panose="020B0600070205080204" pitchFamily="34" charset="-128"/>
              </a:rPr>
              <a:t>Varying Evidence Standards (Examples)</a:t>
            </a:r>
          </a:p>
        </p:txBody>
      </p:sp>
      <p:pic>
        <p:nvPicPr>
          <p:cNvPr id="83971" name="Picture 4" descr="This graphic illustrates what level of evidence should be used at each tier of instruction.  The different tiers of instruction are represented by a triangle that is divided into 3 secontions vertically.  The bottom section is the largest and is labeled as &quot;primary&quot; and represents about 80% of students. Next to the label &quot;primary&quot; there is a box that represents reserach-based curricula.  Research based curricula is used at the primary level.  For example, a reading core curriculum may include research-based strategies such as partner reading. The middle section is labeled as &quot;secondary&quot; and represents about 15% of students. Next to the label &quot;secondary&quot; is a box that reads &quot;evidence-based interventions&quot;.  Evidence-based interventions should be used at the secondary level.  This means that the secondary intervention has been rigorously evaluated.  The top section is the smallest and is labeled as &quot;intensive&quot; and represents about 5% of students.  There is a box next to the word &quot;intensive&quot; that says &quot;adapted evidence-based interventions&quot;.  Adapted evidence-based interventions should be used at the intensive level."/>
          <p:cNvPicPr>
            <a:picLocks noChangeAspect="1" noChangeArrowheads="1"/>
          </p:cNvPicPr>
          <p:nvPr/>
        </p:nvPicPr>
        <p:blipFill>
          <a:blip r:embed="rId3">
            <a:extLst>
              <a:ext uri="{28A0092B-C50C-407E-A947-70E740481C1C}">
                <a14:useLocalDpi xmlns:a14="http://schemas.microsoft.com/office/drawing/2010/main" val="0"/>
              </a:ext>
            </a:extLst>
          </a:blip>
          <a:srcRect r="1680"/>
          <a:stretch>
            <a:fillRect/>
          </a:stretch>
        </p:blipFill>
        <p:spPr bwMode="auto">
          <a:xfrm>
            <a:off x="419100" y="1933575"/>
            <a:ext cx="84201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687388" y="2055813"/>
            <a:ext cx="8224837" cy="3851275"/>
          </a:xfrm>
        </p:spPr>
        <p:txBody>
          <a:bodyPr/>
          <a:lstStyle/>
          <a:p>
            <a:pPr eaLnBrk="1" hangingPunct="1"/>
            <a:r>
              <a:rPr lang="en-US" altLang="en-US" sz="3200" smtClean="0">
                <a:solidFill>
                  <a:srgbClr val="3B5978"/>
                </a:solidFill>
                <a:cs typeface="Arial" panose="020B0604020202020204" pitchFamily="34" charset="0"/>
              </a:rPr>
              <a:t>Type/Source</a:t>
            </a:r>
          </a:p>
          <a:p>
            <a:pPr eaLnBrk="1" hangingPunct="1"/>
            <a:endParaRPr lang="en-US" altLang="en-US" sz="1200" smtClean="0">
              <a:solidFill>
                <a:srgbClr val="3B5978"/>
              </a:solidFill>
              <a:cs typeface="Arial" panose="020B0604020202020204" pitchFamily="34" charset="0"/>
            </a:endParaRPr>
          </a:p>
          <a:p>
            <a:pPr eaLnBrk="1" hangingPunct="1">
              <a:spcBef>
                <a:spcPts val="1200"/>
              </a:spcBef>
            </a:pPr>
            <a:r>
              <a:rPr lang="en-US" altLang="en-US" sz="3200" smtClean="0">
                <a:solidFill>
                  <a:srgbClr val="3B5978"/>
                </a:solidFill>
                <a:cs typeface="Arial" panose="020B0604020202020204" pitchFamily="34" charset="0"/>
              </a:rPr>
              <a:t>Population</a:t>
            </a:r>
          </a:p>
          <a:p>
            <a:pPr eaLnBrk="1" hangingPunct="1"/>
            <a:endParaRPr lang="en-US" altLang="en-US" sz="1200" smtClean="0">
              <a:solidFill>
                <a:srgbClr val="3B5978"/>
              </a:solidFill>
              <a:cs typeface="Arial" panose="020B0604020202020204" pitchFamily="34" charset="0"/>
            </a:endParaRPr>
          </a:p>
          <a:p>
            <a:pPr eaLnBrk="1" hangingPunct="1">
              <a:spcBef>
                <a:spcPts val="1000"/>
              </a:spcBef>
            </a:pPr>
            <a:r>
              <a:rPr lang="en-US" altLang="en-US" sz="3200" smtClean="0">
                <a:solidFill>
                  <a:srgbClr val="3B5978"/>
                </a:solidFill>
                <a:cs typeface="Arial" panose="020B0604020202020204" pitchFamily="34" charset="0"/>
              </a:rPr>
              <a:t>Desired Outcomes</a:t>
            </a:r>
          </a:p>
          <a:p>
            <a:pPr eaLnBrk="1" hangingPunct="1"/>
            <a:endParaRPr lang="en-US" altLang="en-US" sz="1200" smtClean="0">
              <a:solidFill>
                <a:srgbClr val="3B5978"/>
              </a:solidFill>
              <a:cs typeface="Arial" panose="020B0604020202020204" pitchFamily="34" charset="0"/>
            </a:endParaRPr>
          </a:p>
          <a:p>
            <a:pPr eaLnBrk="1" hangingPunct="1">
              <a:spcBef>
                <a:spcPct val="0"/>
              </a:spcBef>
            </a:pPr>
            <a:r>
              <a:rPr lang="en-US" altLang="en-US" sz="3200" smtClean="0">
                <a:solidFill>
                  <a:srgbClr val="3B5978"/>
                </a:solidFill>
                <a:cs typeface="Arial" panose="020B0604020202020204" pitchFamily="34" charset="0"/>
              </a:rPr>
              <a:t>Effects</a:t>
            </a:r>
          </a:p>
        </p:txBody>
      </p:sp>
      <p:sp>
        <p:nvSpPr>
          <p:cNvPr id="86019" name="Title 1"/>
          <p:cNvSpPr>
            <a:spLocks noGrp="1"/>
          </p:cNvSpPr>
          <p:nvPr>
            <p:ph type="title"/>
          </p:nvPr>
        </p:nvSpPr>
        <p:spPr/>
        <p:txBody>
          <a:bodyPr/>
          <a:lstStyle/>
          <a:p>
            <a:pPr eaLnBrk="1" hangingPunct="1"/>
            <a:r>
              <a:rPr altLang="en-US" sz="4400" smtClean="0">
                <a:ea typeface="ＭＳ Ｐゴシック" panose="020B0600070205080204" pitchFamily="34" charset="-128"/>
              </a:rPr>
              <a:t>What to Look For When Examining </a:t>
            </a:r>
            <a:br>
              <a:rPr altLang="en-US" sz="4400" smtClean="0">
                <a:ea typeface="ＭＳ Ｐゴシック" panose="020B0600070205080204" pitchFamily="34" charset="-128"/>
              </a:rPr>
            </a:br>
            <a:r>
              <a:rPr altLang="en-US" sz="4400" smtClean="0">
                <a:ea typeface="ＭＳ Ｐゴシック" panose="020B0600070205080204" pitchFamily="34" charset="-128"/>
              </a:rPr>
              <a:t>the Evidence Base</a:t>
            </a:r>
          </a:p>
        </p:txBody>
      </p:sp>
      <p:sp>
        <p:nvSpPr>
          <p:cNvPr id="86020" name="Slide Number Placeholder 17"/>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817237A6-5808-428F-8933-A72A5C2B29AF}" type="slidenum">
              <a:rPr lang="en-US" altLang="en-US" sz="1000">
                <a:solidFill>
                  <a:srgbClr val="BFBFBF"/>
                </a:solidFill>
              </a:rPr>
              <a:pPr>
                <a:spcBef>
                  <a:spcPct val="0"/>
                </a:spcBef>
                <a:buClrTx/>
                <a:buFontTx/>
                <a:buNone/>
              </a:pPr>
              <a:t>17</a:t>
            </a:fld>
            <a:endParaRPr lang="en-US" altLang="en-US" sz="1000">
              <a:solidFill>
                <a:srgbClr val="BFBFBF"/>
              </a:solidFill>
            </a:endParaRPr>
          </a:p>
        </p:txBody>
      </p:sp>
      <p:sp>
        <p:nvSpPr>
          <p:cNvPr id="2" name="Rectangle 1" descr="Example websites to use when searching for evidence-based interventions:&#10;&#10;NCII Interventions Tools Chart&#10;website link: http://www.intensiveintervention.org/chart/instructional-intervention-tools &#10;&#10;What Works Clearinghouse&#10;website link: http://ies.ed.gov/ncee/wwc/findwhatworks.aspx &#10;&#10;Best Evidence Encyclopedia&#10;website link: http://www.bestevidence.org/ &#10;"/>
          <p:cNvSpPr/>
          <p:nvPr/>
        </p:nvSpPr>
        <p:spPr>
          <a:xfrm>
            <a:off x="4872038" y="2270125"/>
            <a:ext cx="4083050" cy="32162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tx1"/>
                </a:solidFill>
              </a:rPr>
              <a:t>NCII Interventions Tools Chart</a:t>
            </a:r>
          </a:p>
          <a:p>
            <a:pPr algn="ctr" eaLnBrk="1" hangingPunct="1">
              <a:defRPr/>
            </a:pPr>
            <a:r>
              <a:rPr lang="en-US" sz="1600" dirty="0">
                <a:hlinkClick r:id="rId3"/>
              </a:rPr>
              <a:t>http://www.intensiveintervention.org/chart/instructional-intervention-tools</a:t>
            </a:r>
            <a:r>
              <a:rPr lang="en-US" sz="1600" dirty="0"/>
              <a:t> </a:t>
            </a:r>
          </a:p>
          <a:p>
            <a:pPr algn="ctr" eaLnBrk="1" hangingPunct="1">
              <a:defRPr/>
            </a:pPr>
            <a:endParaRPr lang="en-US" sz="1600" dirty="0"/>
          </a:p>
          <a:p>
            <a:pPr algn="ctr" eaLnBrk="1" hangingPunct="1">
              <a:defRPr/>
            </a:pPr>
            <a:r>
              <a:rPr lang="en-US" sz="2000" dirty="0">
                <a:solidFill>
                  <a:schemeClr val="tx1"/>
                </a:solidFill>
              </a:rPr>
              <a:t>What Works Clearinghouse</a:t>
            </a:r>
          </a:p>
          <a:p>
            <a:pPr algn="ctr" eaLnBrk="1" hangingPunct="1">
              <a:defRPr/>
            </a:pPr>
            <a:r>
              <a:rPr lang="en-US" sz="1600" dirty="0">
                <a:hlinkClick r:id="rId4"/>
              </a:rPr>
              <a:t>http://ies.ed.gov/ncee/wwc/findwhatworks.aspx</a:t>
            </a:r>
            <a:r>
              <a:rPr lang="en-US" sz="1600" dirty="0"/>
              <a:t> </a:t>
            </a:r>
          </a:p>
          <a:p>
            <a:pPr algn="ctr" eaLnBrk="1" hangingPunct="1">
              <a:defRPr/>
            </a:pPr>
            <a:endParaRPr lang="en-US" sz="1600" dirty="0"/>
          </a:p>
          <a:p>
            <a:pPr algn="ctr" eaLnBrk="1" hangingPunct="1">
              <a:defRPr/>
            </a:pPr>
            <a:r>
              <a:rPr lang="en-US" sz="2000" dirty="0">
                <a:solidFill>
                  <a:schemeClr val="tx1"/>
                </a:solidFill>
              </a:rPr>
              <a:t>Best Evidence Encyclopedia</a:t>
            </a:r>
          </a:p>
          <a:p>
            <a:pPr algn="ctr" eaLnBrk="1" hangingPunct="1">
              <a:defRPr/>
            </a:pPr>
            <a:r>
              <a:rPr lang="en-US" sz="1600" dirty="0">
                <a:hlinkClick r:id="rId5"/>
              </a:rPr>
              <a:t>http://www.bestevidence.org/</a:t>
            </a:r>
            <a:r>
              <a:rPr lang="en-US" sz="16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687388" y="317500"/>
            <a:ext cx="8224837" cy="677863"/>
          </a:xfrm>
        </p:spPr>
        <p:txBody>
          <a:bodyPr/>
          <a:lstStyle/>
          <a:p>
            <a:pPr algn="ctr"/>
            <a:r>
              <a:rPr altLang="en-US" sz="2400" b="1" smtClean="0">
                <a:ea typeface="ＭＳ Ｐゴシック" panose="020B0600070205080204" pitchFamily="34" charset="-128"/>
              </a:rPr>
              <a:t>Resource: </a:t>
            </a:r>
            <a:r>
              <a:rPr altLang="en-US" sz="2400" smtClean="0">
                <a:ea typeface="ＭＳ Ｐゴシック" panose="020B0600070205080204" pitchFamily="34" charset="-128"/>
              </a:rPr>
              <a:t>Richland School District Literacy Intervention Matrix</a:t>
            </a:r>
            <a:r>
              <a:rPr altLang="en-US" sz="2400" b="1" smtClean="0">
                <a:ea typeface="ＭＳ Ｐゴシック" panose="020B0600070205080204" pitchFamily="34" charset="-128"/>
              </a:rPr>
              <a:t/>
            </a:r>
            <a:br>
              <a:rPr altLang="en-US" sz="2400" b="1" smtClean="0">
                <a:ea typeface="ＭＳ Ｐゴシック" panose="020B0600070205080204" pitchFamily="34" charset="-128"/>
              </a:rPr>
            </a:br>
            <a:r>
              <a:rPr altLang="en-US" sz="2400" smtClean="0">
                <a:ea typeface="ＭＳ Ｐゴシック" panose="020B0600070205080204" pitchFamily="34" charset="-128"/>
                <a:hlinkClick r:id="rId3"/>
              </a:rPr>
              <a:t>http://www.rsd.edu/teach-learn/response-to-intervention.html</a:t>
            </a:r>
            <a:r>
              <a:rPr altLang="en-US" sz="2400" smtClean="0">
                <a:ea typeface="ＭＳ Ｐゴシック" panose="020B0600070205080204" pitchFamily="34" charset="-128"/>
              </a:rPr>
              <a:t> </a:t>
            </a:r>
            <a:endParaRPr altLang="en-US" sz="2400" smtClean="0">
              <a:solidFill>
                <a:srgbClr val="1262BA"/>
              </a:solidFill>
              <a:ea typeface="ＭＳ Ｐゴシック" panose="020B0600070205080204" pitchFamily="34" charset="-128"/>
            </a:endParaRPr>
          </a:p>
        </p:txBody>
      </p:sp>
      <p:sp>
        <p:nvSpPr>
          <p:cNvPr id="8806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7BE7263A-3D72-415A-9037-2AE17A041AD8}" type="slidenum">
              <a:rPr lang="en-US" altLang="en-US" sz="1000">
                <a:solidFill>
                  <a:srgbClr val="BFBFBF"/>
                </a:solidFill>
              </a:rPr>
              <a:pPr>
                <a:spcBef>
                  <a:spcPct val="0"/>
                </a:spcBef>
                <a:buClrTx/>
                <a:buFontTx/>
                <a:buNone/>
              </a:pPr>
              <a:t>18</a:t>
            </a:fld>
            <a:endParaRPr lang="en-US" altLang="en-US" sz="1000">
              <a:solidFill>
                <a:srgbClr val="BFBFBF"/>
              </a:solidFill>
            </a:endParaRPr>
          </a:p>
        </p:txBody>
      </p:sp>
      <p:pic>
        <p:nvPicPr>
          <p:cNvPr id="88068" name="Picture 2" descr="This picture shows an example of a school district's literacy intervention matrix.  The matrix has 4 rows, each containing a different reading component: phonemic awareness, phonics/spelling, fluency, and vocabluary.  The matrix also has 13 columns, representing grades Kindergarten through 12.  Bars representing the different intervention programs offered by the district are displayed under the appropriate grade columns and in the appropriate reading component rows.  "/>
          <p:cNvPicPr>
            <a:picLocks noChangeAspect="1" noChangeArrowheads="1"/>
          </p:cNvPicPr>
          <p:nvPr/>
        </p:nvPicPr>
        <p:blipFill>
          <a:blip r:embed="rId4">
            <a:extLst>
              <a:ext uri="{28A0092B-C50C-407E-A947-70E740481C1C}">
                <a14:useLocalDpi xmlns:a14="http://schemas.microsoft.com/office/drawing/2010/main" val="0"/>
              </a:ext>
            </a:extLst>
          </a:blip>
          <a:srcRect l="1723" t="13792" r="24138" b="10254"/>
          <a:stretch>
            <a:fillRect/>
          </a:stretch>
        </p:blipFill>
        <p:spPr bwMode="auto">
          <a:xfrm>
            <a:off x="923925" y="1122363"/>
            <a:ext cx="74390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Box 1"/>
          <p:cNvSpPr txBox="1">
            <a:spLocks noChangeArrowheads="1"/>
          </p:cNvSpPr>
          <p:nvPr/>
        </p:nvSpPr>
        <p:spPr bwMode="auto">
          <a:xfrm>
            <a:off x="4240213" y="6148388"/>
            <a:ext cx="2801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a:solidFill>
                  <a:schemeClr val="bg1"/>
                </a:solidFill>
              </a:rPr>
              <a:t>http://www.rsd.edu/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3"/>
          <p:cNvSpPr>
            <a:spLocks noGrp="1"/>
          </p:cNvSpPr>
          <p:nvPr>
            <p:ph idx="1"/>
          </p:nvPr>
        </p:nvSpPr>
        <p:spPr>
          <a:xfrm>
            <a:off x="687388" y="2055813"/>
            <a:ext cx="8224837" cy="3851275"/>
          </a:xfrm>
        </p:spPr>
        <p:txBody>
          <a:bodyPr/>
          <a:lstStyle/>
          <a:p>
            <a:r>
              <a:rPr lang="en-US" altLang="en-US" sz="2800" b="1" smtClean="0">
                <a:solidFill>
                  <a:srgbClr val="3B5978"/>
                </a:solidFill>
                <a:cs typeface="Arial" panose="020B0604020202020204" pitchFamily="34" charset="0"/>
              </a:rPr>
              <a:t>Optional activity for teams</a:t>
            </a:r>
            <a:endParaRPr lang="en-US" altLang="en-US" smtClean="0">
              <a:solidFill>
                <a:srgbClr val="3B5978"/>
              </a:solidFill>
              <a:cs typeface="Arial" panose="020B0604020202020204" pitchFamily="34" charset="0"/>
            </a:endParaRPr>
          </a:p>
          <a:p>
            <a:endParaRPr lang="en-US" altLang="en-US" sz="800" smtClean="0">
              <a:solidFill>
                <a:srgbClr val="3B5978"/>
              </a:solidFill>
              <a:cs typeface="Arial" panose="020B0604020202020204" pitchFamily="34" charset="0"/>
            </a:endParaRPr>
          </a:p>
          <a:p>
            <a:pPr lvl="1"/>
            <a:r>
              <a:rPr lang="en-US" altLang="en-US" sz="2800" b="1" smtClean="0">
                <a:solidFill>
                  <a:srgbClr val="3B5978"/>
                </a:solidFill>
                <a:cs typeface="Arial" panose="020B0604020202020204" pitchFamily="34" charset="0"/>
              </a:rPr>
              <a:t>Purpose</a:t>
            </a:r>
            <a:r>
              <a:rPr lang="en-US" altLang="en-US" sz="2800" smtClean="0">
                <a:solidFill>
                  <a:srgbClr val="3B5978"/>
                </a:solidFill>
                <a:cs typeface="Arial" panose="020B0604020202020204" pitchFamily="34" charset="0"/>
              </a:rPr>
              <a:t>: practice identifying evidence-based secondary interventions to meet the needs of a sample student.</a:t>
            </a:r>
          </a:p>
          <a:p>
            <a:pPr lvl="1"/>
            <a:endParaRPr lang="en-US" altLang="en-US" sz="800" smtClean="0">
              <a:solidFill>
                <a:srgbClr val="3B5978"/>
              </a:solidFill>
              <a:cs typeface="Arial" panose="020B0604020202020204" pitchFamily="34" charset="0"/>
            </a:endParaRPr>
          </a:p>
          <a:p>
            <a:pPr lvl="1"/>
            <a:r>
              <a:rPr lang="en-US" altLang="en-US" sz="2800" b="1" smtClean="0">
                <a:solidFill>
                  <a:srgbClr val="3B5978"/>
                </a:solidFill>
                <a:cs typeface="Arial" panose="020B0604020202020204" pitchFamily="34" charset="0"/>
              </a:rPr>
              <a:t>Time: </a:t>
            </a:r>
            <a:r>
              <a:rPr lang="en-US" altLang="en-US" sz="2800" smtClean="0">
                <a:solidFill>
                  <a:srgbClr val="3B5978"/>
                </a:solidFill>
                <a:cs typeface="Arial" panose="020B0604020202020204" pitchFamily="34" charset="0"/>
              </a:rPr>
              <a:t>30–60 minutes</a:t>
            </a:r>
            <a:endParaRPr lang="en-US" altLang="en-US" sz="2800" b="1" smtClean="0">
              <a:solidFill>
                <a:srgbClr val="3B5978"/>
              </a:solidFill>
              <a:cs typeface="Arial" panose="020B0604020202020204" pitchFamily="34" charset="0"/>
            </a:endParaRPr>
          </a:p>
        </p:txBody>
      </p:sp>
      <p:sp>
        <p:nvSpPr>
          <p:cNvPr id="90115" name="Title 1"/>
          <p:cNvSpPr>
            <a:spLocks noGrp="1"/>
          </p:cNvSpPr>
          <p:nvPr>
            <p:ph type="title"/>
          </p:nvPr>
        </p:nvSpPr>
        <p:spPr/>
        <p:txBody>
          <a:bodyPr/>
          <a:lstStyle/>
          <a:p>
            <a:pPr eaLnBrk="1" hangingPunct="1"/>
            <a:r>
              <a:rPr altLang="en-US" b="1" smtClean="0">
                <a:ea typeface="ＭＳ Ｐゴシック" panose="020B0600070205080204" pitchFamily="34" charset="-128"/>
              </a:rPr>
              <a:t>Activity</a:t>
            </a:r>
            <a:r>
              <a:rPr altLang="en-US" smtClean="0">
                <a:ea typeface="ＭＳ Ｐゴシック" panose="020B0600070205080204" pitchFamily="34" charset="-128"/>
              </a:rPr>
              <a:t>: Selecting Evidence-Based Interventions</a:t>
            </a:r>
          </a:p>
        </p:txBody>
      </p:sp>
      <p:sp>
        <p:nvSpPr>
          <p:cNvPr id="90116"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993BE456-AC8A-4045-AC10-AA034B957E3F}" type="slidenum">
              <a:rPr lang="en-US" altLang="en-US" sz="1000">
                <a:solidFill>
                  <a:srgbClr val="7F7F7F"/>
                </a:solidFill>
              </a:rPr>
              <a:pPr>
                <a:spcBef>
                  <a:spcPct val="0"/>
                </a:spcBef>
                <a:buClrTx/>
                <a:buFontTx/>
                <a:buNone/>
              </a:pPr>
              <a:t>19</a:t>
            </a:fld>
            <a:endParaRPr lang="en-US" altLang="en-US" sz="1000">
              <a:solidFill>
                <a:srgbClr val="7F7F7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851275"/>
          </a:xfrm>
        </p:spPr>
        <p:txBody>
          <a:bodyPr/>
          <a:lstStyle/>
          <a:p>
            <a:pPr marL="514350" indent="-514350" eaLnBrk="1" hangingPunct="1">
              <a:spcAft>
                <a:spcPts val="0"/>
              </a:spcAft>
              <a:buClr>
                <a:schemeClr val="bg1">
                  <a:lumMod val="65000"/>
                </a:schemeClr>
              </a:buClr>
              <a:buFont typeface="+mj-lt"/>
              <a:buAutoNum type="arabicPeriod"/>
              <a:defRPr/>
            </a:pPr>
            <a:r>
              <a:rPr lang="en-US" dirty="0" smtClean="0"/>
              <a:t>Introduction </a:t>
            </a:r>
          </a:p>
          <a:p>
            <a:pPr marL="514350" indent="-514350" eaLnBrk="1" hangingPunct="1">
              <a:spcAft>
                <a:spcPts val="0"/>
              </a:spcAft>
              <a:buClr>
                <a:schemeClr val="bg1">
                  <a:lumMod val="65000"/>
                </a:schemeClr>
              </a:buClr>
              <a:buFont typeface="+mj-lt"/>
              <a:buAutoNum type="arabicPeriod"/>
              <a:defRPr/>
            </a:pPr>
            <a:r>
              <a:rPr lang="en-US" dirty="0" smtClean="0"/>
              <a:t>Rationale for Secondary Interventions </a:t>
            </a:r>
          </a:p>
          <a:p>
            <a:pPr marL="514350" indent="-514350" eaLnBrk="1" hangingPunct="1">
              <a:spcAft>
                <a:spcPts val="0"/>
              </a:spcAft>
              <a:buClr>
                <a:schemeClr val="bg1">
                  <a:lumMod val="65000"/>
                </a:schemeClr>
              </a:buClr>
              <a:buFont typeface="+mj-lt"/>
              <a:buAutoNum type="arabicPeriod"/>
              <a:defRPr/>
            </a:pPr>
            <a:r>
              <a:rPr lang="en-US" dirty="0" smtClean="0"/>
              <a:t>Elements of Secondary Interventions</a:t>
            </a:r>
          </a:p>
          <a:p>
            <a:pPr marL="914400" lvl="1" indent="-400050" eaLnBrk="1" hangingPunct="1">
              <a:spcAft>
                <a:spcPts val="0"/>
              </a:spcAft>
              <a:buClr>
                <a:schemeClr val="bg1">
                  <a:lumMod val="65000"/>
                </a:schemeClr>
              </a:buClr>
              <a:buFont typeface="+mj-lt"/>
              <a:buAutoNum type="alphaLcParenR"/>
              <a:defRPr/>
            </a:pPr>
            <a:r>
              <a:rPr lang="en-US" dirty="0" smtClean="0"/>
              <a:t>Evidence Base</a:t>
            </a:r>
          </a:p>
          <a:p>
            <a:pPr marL="914400" lvl="1" indent="-400050" eaLnBrk="1" hangingPunct="1">
              <a:spcAft>
                <a:spcPts val="0"/>
              </a:spcAft>
              <a:buClr>
                <a:schemeClr val="bg1">
                  <a:lumMod val="65000"/>
                </a:schemeClr>
              </a:buClr>
              <a:buFont typeface="+mj-lt"/>
              <a:buAutoNum type="alphaLcParenR"/>
              <a:defRPr/>
            </a:pPr>
            <a:r>
              <a:rPr lang="en-US" dirty="0"/>
              <a:t>Fidelity</a:t>
            </a:r>
          </a:p>
          <a:p>
            <a:pPr marL="515938" indent="-514350" eaLnBrk="1" hangingPunct="1">
              <a:spcAft>
                <a:spcPts val="0"/>
              </a:spcAft>
              <a:buClr>
                <a:schemeClr val="bg1">
                  <a:lumMod val="65000"/>
                </a:schemeClr>
              </a:buClr>
              <a:buFont typeface="+mj-lt"/>
              <a:buAutoNum type="arabicPeriod"/>
              <a:defRPr/>
            </a:pPr>
            <a:r>
              <a:rPr lang="en-US" dirty="0" smtClean="0"/>
              <a:t>Beyond Secondary Interventions</a:t>
            </a:r>
            <a:endParaRPr lang="en-US" dirty="0"/>
          </a:p>
        </p:txBody>
      </p:sp>
      <p:sp>
        <p:nvSpPr>
          <p:cNvPr id="55299" name="Title 1"/>
          <p:cNvSpPr>
            <a:spLocks noGrp="1"/>
          </p:cNvSpPr>
          <p:nvPr>
            <p:ph type="title"/>
          </p:nvPr>
        </p:nvSpPr>
        <p:spPr/>
        <p:txBody>
          <a:bodyPr/>
          <a:lstStyle/>
          <a:p>
            <a:pPr eaLnBrk="1" hangingPunct="1"/>
            <a:r>
              <a:rPr altLang="en-US" smtClean="0">
                <a:ea typeface="ＭＳ Ｐゴシック" panose="020B0600070205080204" pitchFamily="34" charset="-128"/>
              </a:rPr>
              <a:t>In Today’s Session…</a:t>
            </a:r>
          </a:p>
        </p:txBody>
      </p:sp>
      <p:sp>
        <p:nvSpPr>
          <p:cNvPr id="55300"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E1E623C2-9A15-44E7-A925-0B52707F673A}" type="slidenum">
              <a:rPr lang="en-US" altLang="en-US" sz="1000">
                <a:solidFill>
                  <a:srgbClr val="BFBFBF"/>
                </a:solidFill>
              </a:rPr>
              <a:pPr>
                <a:spcBef>
                  <a:spcPct val="0"/>
                </a:spcBef>
                <a:buClrTx/>
                <a:buFontTx/>
                <a:buNone/>
              </a:pPr>
              <a:t>2</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1"/>
          <p:cNvSpPr>
            <a:spLocks noGrp="1"/>
          </p:cNvSpPr>
          <p:nvPr>
            <p:ph idx="1"/>
          </p:nvPr>
        </p:nvSpPr>
        <p:spPr>
          <a:xfrm>
            <a:off x="687388" y="2055813"/>
            <a:ext cx="8224837" cy="3851275"/>
          </a:xfrm>
        </p:spPr>
        <p:txBody>
          <a:bodyPr/>
          <a:lstStyle/>
          <a:p>
            <a:pPr marL="457200" indent="-457200"/>
            <a:r>
              <a:rPr lang="en-US" altLang="en-US" smtClean="0">
                <a:solidFill>
                  <a:srgbClr val="3B5978"/>
                </a:solidFill>
                <a:cs typeface="Arial" panose="020B0604020202020204" pitchFamily="34" charset="0"/>
              </a:rPr>
              <a:t>Use them </a:t>
            </a:r>
            <a:r>
              <a:rPr lang="en-US" altLang="en-US" i="1" smtClean="0">
                <a:solidFill>
                  <a:srgbClr val="3B5978"/>
                </a:solidFill>
                <a:cs typeface="Arial" panose="020B0604020202020204" pitchFamily="34" charset="0"/>
              </a:rPr>
              <a:t>when available</a:t>
            </a:r>
            <a:r>
              <a:rPr lang="en-US" altLang="en-US" smtClean="0">
                <a:solidFill>
                  <a:srgbClr val="3B5978"/>
                </a:solidFill>
                <a:cs typeface="Arial" panose="020B0604020202020204" pitchFamily="34" charset="0"/>
              </a:rPr>
              <a:t> and consider augmenting current offerings, if feasible.</a:t>
            </a:r>
          </a:p>
          <a:p>
            <a:pPr marL="457200" indent="-457200"/>
            <a:r>
              <a:rPr lang="en-US" altLang="en-US" smtClean="0">
                <a:solidFill>
                  <a:srgbClr val="3B5978"/>
                </a:solidFill>
                <a:cs typeface="Arial" panose="020B0604020202020204" pitchFamily="34" charset="0"/>
              </a:rPr>
              <a:t>Also consider:</a:t>
            </a:r>
          </a:p>
          <a:p>
            <a:pPr marL="798513" lvl="1" indent="-333375"/>
            <a:r>
              <a:rPr lang="en-US" altLang="en-US" sz="2000" smtClean="0">
                <a:solidFill>
                  <a:srgbClr val="3B5978"/>
                </a:solidFill>
                <a:cs typeface="Arial" panose="020B0604020202020204" pitchFamily="34" charset="0"/>
              </a:rPr>
              <a:t>Remediation materials that came with your core program materials</a:t>
            </a:r>
          </a:p>
          <a:p>
            <a:pPr marL="798513" lvl="1" indent="-333375"/>
            <a:r>
              <a:rPr lang="en-US" altLang="en-US" sz="2000" smtClean="0">
                <a:solidFill>
                  <a:srgbClr val="3B5978"/>
                </a:solidFill>
                <a:cs typeface="Arial" panose="020B0604020202020204" pitchFamily="34" charset="0"/>
              </a:rPr>
              <a:t>Expert recommendations (if evidence-based programs are not available)</a:t>
            </a:r>
          </a:p>
          <a:p>
            <a:pPr marL="798513" lvl="1" indent="-333375"/>
            <a:r>
              <a:rPr lang="en-US" altLang="en-US" sz="2000" smtClean="0">
                <a:solidFill>
                  <a:srgbClr val="3B5978"/>
                </a:solidFill>
                <a:cs typeface="Arial" panose="020B0604020202020204" pitchFamily="34" charset="0"/>
              </a:rPr>
              <a:t>Standards-aligned materials</a:t>
            </a:r>
          </a:p>
          <a:p>
            <a:pPr marL="798513" lvl="1" indent="-333375">
              <a:buFont typeface="Wingdings" panose="05000000000000000000" pitchFamily="2" charset="2"/>
              <a:buChar char="§"/>
            </a:pPr>
            <a:r>
              <a:rPr lang="en-US" altLang="en-US" sz="2400" smtClean="0">
                <a:solidFill>
                  <a:srgbClr val="3B5978"/>
                </a:solidFill>
                <a:cs typeface="Arial" panose="020B0604020202020204" pitchFamily="34" charset="0"/>
              </a:rPr>
              <a:t>Collect data to determine whether </a:t>
            </a:r>
            <a:r>
              <a:rPr lang="en-US" altLang="en-US" sz="2400" i="1" smtClean="0">
                <a:solidFill>
                  <a:srgbClr val="3B5978"/>
                </a:solidFill>
                <a:cs typeface="Arial" panose="020B0604020202020204" pitchFamily="34" charset="0"/>
              </a:rPr>
              <a:t>most </a:t>
            </a:r>
            <a:r>
              <a:rPr lang="en-US" altLang="en-US" sz="2400" smtClean="0">
                <a:solidFill>
                  <a:srgbClr val="3B5978"/>
                </a:solidFill>
                <a:cs typeface="Arial" panose="020B0604020202020204" pitchFamily="34" charset="0"/>
              </a:rPr>
              <a:t>students are profiting.</a:t>
            </a:r>
          </a:p>
          <a:p>
            <a:pPr marL="457200" indent="-457200"/>
            <a:endParaRPr lang="en-US" altLang="en-US" smtClean="0">
              <a:solidFill>
                <a:srgbClr val="3B5978"/>
              </a:solidFill>
              <a:cs typeface="Arial" panose="020B0604020202020204" pitchFamily="34" charset="0"/>
            </a:endParaRPr>
          </a:p>
        </p:txBody>
      </p:sp>
      <p:sp>
        <p:nvSpPr>
          <p:cNvPr id="92163" name="Title 2"/>
          <p:cNvSpPr>
            <a:spLocks noGrp="1"/>
          </p:cNvSpPr>
          <p:nvPr>
            <p:ph type="title"/>
          </p:nvPr>
        </p:nvSpPr>
        <p:spPr/>
        <p:txBody>
          <a:bodyPr/>
          <a:lstStyle/>
          <a:p>
            <a:r>
              <a:rPr altLang="en-US" smtClean="0">
                <a:ea typeface="ＭＳ Ｐゴシック" panose="020B0600070205080204" pitchFamily="34" charset="-128"/>
              </a:rPr>
              <a:t>What If Evidence-Based Interventions Aren’t Available?</a:t>
            </a:r>
          </a:p>
        </p:txBody>
      </p:sp>
      <p:sp>
        <p:nvSpPr>
          <p:cNvPr id="9216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6E7719A8-DBF2-42A3-BAD8-3CD4916591E9}" type="slidenum">
              <a:rPr lang="en-US" altLang="en-US" sz="1000">
                <a:solidFill>
                  <a:srgbClr val="BFBFBF"/>
                </a:solidFill>
              </a:rPr>
              <a:pPr>
                <a:spcBef>
                  <a:spcPct val="0"/>
                </a:spcBef>
                <a:buClrTx/>
                <a:buFontTx/>
                <a:buNone/>
              </a:pPr>
              <a:t>20</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A box highlights the text, &quot;fidelity&quot;."/>
          <p:cNvSpPr/>
          <p:nvPr/>
        </p:nvSpPr>
        <p:spPr>
          <a:xfrm>
            <a:off x="1062038" y="2616200"/>
            <a:ext cx="5630862" cy="457200"/>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4211" name="Title 1"/>
          <p:cNvSpPr>
            <a:spLocks noGrp="1"/>
          </p:cNvSpPr>
          <p:nvPr>
            <p:ph type="title"/>
          </p:nvPr>
        </p:nvSpPr>
        <p:spPr/>
        <p:txBody>
          <a:bodyPr/>
          <a:lstStyle/>
          <a:p>
            <a:pPr eaLnBrk="1" hangingPunct="1"/>
            <a:r>
              <a:rPr altLang="en-US" sz="4400" smtClean="0">
                <a:ea typeface="ＭＳ Ｐゴシック" panose="020B0600070205080204" pitchFamily="34" charset="-128"/>
              </a:rPr>
              <a:t>Elements of Secondary Interventions</a:t>
            </a:r>
          </a:p>
        </p:txBody>
      </p:sp>
      <p:sp>
        <p:nvSpPr>
          <p:cNvPr id="3" name="Content Placeholder 2"/>
          <p:cNvSpPr>
            <a:spLocks noGrp="1"/>
          </p:cNvSpPr>
          <p:nvPr>
            <p:ph idx="1"/>
          </p:nvPr>
        </p:nvSpPr>
        <p:spPr>
          <a:xfrm>
            <a:off x="687388" y="2055813"/>
            <a:ext cx="6081712" cy="3851275"/>
          </a:xfrm>
        </p:spPr>
        <p:txBody>
          <a:bodyPr/>
          <a:lstStyle/>
          <a:p>
            <a:pPr marL="514350" indent="-514350" eaLnBrk="1" hangingPunct="1">
              <a:spcBef>
                <a:spcPts val="1200"/>
              </a:spcBef>
              <a:spcAft>
                <a:spcPts val="1200"/>
              </a:spcAft>
              <a:buClr>
                <a:schemeClr val="bg1">
                  <a:lumMod val="65000"/>
                </a:schemeClr>
              </a:buClr>
              <a:buFont typeface="+mj-lt"/>
              <a:buAutoNum type="arabicPeriod"/>
              <a:defRPr/>
            </a:pPr>
            <a:r>
              <a:rPr lang="en-US" b="1" dirty="0" smtClean="0"/>
              <a:t>Evidence-Based Intervention</a:t>
            </a:r>
          </a:p>
          <a:p>
            <a:pPr marL="514350" indent="-514350" eaLnBrk="1" hangingPunct="1">
              <a:spcAft>
                <a:spcPts val="600"/>
              </a:spcAft>
              <a:buClr>
                <a:schemeClr val="bg1">
                  <a:lumMod val="65000"/>
                </a:schemeClr>
              </a:buClr>
              <a:buFont typeface="+mj-lt"/>
              <a:buAutoNum type="arabicPeriod" startAt="2"/>
              <a:defRPr/>
            </a:pPr>
            <a:r>
              <a:rPr lang="en-US" b="1" dirty="0" smtClean="0"/>
              <a:t>Fidelity</a:t>
            </a:r>
          </a:p>
          <a:p>
            <a:pPr marL="971550" lvl="1" indent="-457200" eaLnBrk="1" hangingPunct="1">
              <a:spcAft>
                <a:spcPts val="0"/>
              </a:spcAft>
              <a:buClr>
                <a:schemeClr val="bg1">
                  <a:lumMod val="65000"/>
                </a:schemeClr>
              </a:buClr>
              <a:buFont typeface="+mj-lt"/>
              <a:buAutoNum type="alphaLcParenR"/>
              <a:defRPr/>
            </a:pPr>
            <a:r>
              <a:rPr lang="en-US" sz="2000" dirty="0" smtClean="0"/>
              <a:t>Adherence</a:t>
            </a:r>
          </a:p>
          <a:p>
            <a:pPr marL="971550" lvl="1" indent="-457200" eaLnBrk="1" hangingPunct="1">
              <a:spcAft>
                <a:spcPts val="0"/>
              </a:spcAft>
              <a:buClr>
                <a:schemeClr val="bg1">
                  <a:lumMod val="65000"/>
                </a:schemeClr>
              </a:buClr>
              <a:buFont typeface="+mj-lt"/>
              <a:buAutoNum type="alphaLcParenR"/>
              <a:defRPr/>
            </a:pPr>
            <a:r>
              <a:rPr lang="en-US" sz="2000" dirty="0"/>
              <a:t>Student Engagement</a:t>
            </a:r>
          </a:p>
          <a:p>
            <a:pPr marL="971550" lvl="1" indent="-457200" eaLnBrk="1" hangingPunct="1">
              <a:spcAft>
                <a:spcPts val="0"/>
              </a:spcAft>
              <a:buClr>
                <a:schemeClr val="bg1">
                  <a:lumMod val="65000"/>
                </a:schemeClr>
              </a:buClr>
              <a:buFont typeface="+mj-lt"/>
              <a:buAutoNum type="alphaLcParenR"/>
              <a:defRPr/>
            </a:pPr>
            <a:r>
              <a:rPr lang="en-US" sz="2000" dirty="0"/>
              <a:t>Program Specificity</a:t>
            </a:r>
          </a:p>
          <a:p>
            <a:pPr marL="971550" lvl="1" indent="-457200" eaLnBrk="1" hangingPunct="1">
              <a:spcAft>
                <a:spcPts val="0"/>
              </a:spcAft>
              <a:buClr>
                <a:schemeClr val="bg1">
                  <a:lumMod val="65000"/>
                </a:schemeClr>
              </a:buClr>
              <a:buFont typeface="+mj-lt"/>
              <a:buAutoNum type="alphaLcParenR"/>
              <a:defRPr/>
            </a:pPr>
            <a:r>
              <a:rPr lang="en-US" sz="2000" dirty="0"/>
              <a:t>Quality of Delivery</a:t>
            </a:r>
          </a:p>
          <a:p>
            <a:pPr marL="971550" lvl="1" indent="-457200" eaLnBrk="1" hangingPunct="1">
              <a:spcAft>
                <a:spcPts val="0"/>
              </a:spcAft>
              <a:buClr>
                <a:schemeClr val="bg1">
                  <a:lumMod val="65000"/>
                </a:schemeClr>
              </a:buClr>
              <a:buFont typeface="+mj-lt"/>
              <a:buAutoNum type="alphaLcParenR"/>
              <a:defRPr/>
            </a:pPr>
            <a:r>
              <a:rPr lang="en-US" sz="2000" dirty="0"/>
              <a:t>Exposure </a:t>
            </a:r>
            <a:endParaRPr lang="en-US" sz="2000" dirty="0" smtClean="0"/>
          </a:p>
        </p:txBody>
      </p:sp>
      <p:sp>
        <p:nvSpPr>
          <p:cNvPr id="9421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026F79F2-6718-4476-AA14-21057E4436B3}" type="slidenum">
              <a:rPr lang="en-US" altLang="en-US" sz="1000">
                <a:solidFill>
                  <a:srgbClr val="BFBFBF"/>
                </a:solidFill>
              </a:rPr>
              <a:pPr>
                <a:spcBef>
                  <a:spcPct val="0"/>
                </a:spcBef>
                <a:buClrTx/>
                <a:buFontTx/>
                <a:buNone/>
              </a:pPr>
              <a:t>21</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687388" y="2055813"/>
            <a:ext cx="8224837" cy="3851275"/>
          </a:xfrm>
        </p:spPr>
        <p:txBody>
          <a:bodyPr/>
          <a:lstStyle/>
          <a:p>
            <a:pPr eaLnBrk="1" hangingPunct="1"/>
            <a:r>
              <a:rPr lang="en-US" altLang="en-US" sz="3200" smtClean="0">
                <a:solidFill>
                  <a:srgbClr val="3B5978"/>
                </a:solidFill>
                <a:cs typeface="Arial" panose="020B0604020202020204" pitchFamily="34" charset="0"/>
              </a:rPr>
              <a:t>Degree to which the program is implemented the way intended by program developer. </a:t>
            </a:r>
          </a:p>
          <a:p>
            <a:pPr eaLnBrk="1" hangingPunct="1"/>
            <a:endParaRPr lang="en-US" altLang="en-US" sz="1200" smtClean="0">
              <a:solidFill>
                <a:srgbClr val="3B5978"/>
              </a:solidFill>
              <a:cs typeface="Arial" panose="020B0604020202020204" pitchFamily="34" charset="0"/>
            </a:endParaRPr>
          </a:p>
          <a:p>
            <a:pPr eaLnBrk="1" hangingPunct="1"/>
            <a:r>
              <a:rPr lang="en-US" altLang="en-US" sz="3200" smtClean="0">
                <a:solidFill>
                  <a:srgbClr val="3B5978"/>
                </a:solidFill>
                <a:cs typeface="Arial" panose="020B0604020202020204" pitchFamily="34" charset="0"/>
              </a:rPr>
              <a:t>Fidelity = Consistency and Accuracy</a:t>
            </a:r>
          </a:p>
          <a:p>
            <a:pPr eaLnBrk="1" hangingPunct="1"/>
            <a:r>
              <a:rPr lang="en-US" altLang="en-US" sz="3200" smtClean="0">
                <a:solidFill>
                  <a:srgbClr val="3B5978"/>
                </a:solidFill>
                <a:cs typeface="Arial" panose="020B0604020202020204" pitchFamily="34" charset="0"/>
              </a:rPr>
              <a:t>Fidelity = Integrity</a:t>
            </a:r>
          </a:p>
          <a:p>
            <a:pPr eaLnBrk="1" hangingPunct="1"/>
            <a:endParaRPr lang="en-US" altLang="en-US" smtClean="0">
              <a:solidFill>
                <a:srgbClr val="3B5978"/>
              </a:solidFill>
              <a:cs typeface="Arial" panose="020B0604020202020204" pitchFamily="34" charset="0"/>
            </a:endParaRPr>
          </a:p>
        </p:txBody>
      </p:sp>
      <p:sp>
        <p:nvSpPr>
          <p:cNvPr id="96259" name="Title 1"/>
          <p:cNvSpPr>
            <a:spLocks noGrp="1"/>
          </p:cNvSpPr>
          <p:nvPr>
            <p:ph type="title"/>
          </p:nvPr>
        </p:nvSpPr>
        <p:spPr/>
        <p:txBody>
          <a:bodyPr/>
          <a:lstStyle/>
          <a:p>
            <a:pPr eaLnBrk="1" hangingPunct="1"/>
            <a:r>
              <a:rPr altLang="en-US" smtClean="0">
                <a:ea typeface="ＭＳ Ｐゴシック" panose="020B0600070205080204" pitchFamily="34" charset="-128"/>
              </a:rPr>
              <a:t>What Is Fidelity?</a:t>
            </a:r>
          </a:p>
        </p:txBody>
      </p:sp>
      <p:sp>
        <p:nvSpPr>
          <p:cNvPr id="9626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lgn="l">
              <a:spcBef>
                <a:spcPct val="0"/>
              </a:spcBef>
              <a:buClrTx/>
              <a:buFontTx/>
              <a:buNone/>
            </a:pPr>
            <a:fld id="{DD7876F5-A7F2-460F-877F-4AC73D84B971}" type="slidenum">
              <a:rPr lang="en-US" altLang="en-US" sz="1000">
                <a:solidFill>
                  <a:srgbClr val="BFBFBF"/>
                </a:solidFill>
              </a:rPr>
              <a:pPr algn="l">
                <a:spcBef>
                  <a:spcPct val="0"/>
                </a:spcBef>
                <a:buClrTx/>
                <a:buFontTx/>
                <a:buNone/>
              </a:pPr>
              <a:t>22</a:t>
            </a:fld>
            <a:endParaRPr lang="en-US" altLang="en-US" sz="1000">
              <a:solidFill>
                <a:srgbClr val="BFBFBF"/>
              </a:solidFill>
            </a:endParaRPr>
          </a:p>
        </p:txBody>
      </p:sp>
      <p:sp>
        <p:nvSpPr>
          <p:cNvPr id="96261" name="TextBox 4"/>
          <p:cNvSpPr txBox="1">
            <a:spLocks noChangeArrowheads="1"/>
          </p:cNvSpPr>
          <p:nvPr/>
        </p:nvSpPr>
        <p:spPr bwMode="auto">
          <a:xfrm>
            <a:off x="795338" y="5554663"/>
            <a:ext cx="72771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a:solidFill>
                  <a:schemeClr val="tx2"/>
                </a:solidFill>
              </a:rPr>
              <a:t>Gersten et al., 2005; Mellard &amp; Johnson, 2007; Sanetti &amp; Kratochwill, 2009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687388" y="2055813"/>
            <a:ext cx="8224837" cy="3851275"/>
          </a:xfrm>
        </p:spPr>
        <p:txBody>
          <a:bodyPr/>
          <a:lstStyle/>
          <a:p>
            <a:pPr eaLnBrk="1" hangingPunct="1"/>
            <a:r>
              <a:rPr lang="en-US" altLang="en-US" smtClean="0">
                <a:solidFill>
                  <a:srgbClr val="3B5978"/>
                </a:solidFill>
                <a:cs typeface="Arial" panose="020B0604020202020204" pitchFamily="34" charset="0"/>
              </a:rPr>
              <a:t>Ensures that instruction has been implemented as intended</a:t>
            </a:r>
          </a:p>
          <a:p>
            <a:pPr eaLnBrk="1" hangingPunct="1"/>
            <a:r>
              <a:rPr lang="en-US" altLang="en-US" smtClean="0">
                <a:solidFill>
                  <a:srgbClr val="3B5978"/>
                </a:solidFill>
                <a:cs typeface="Arial" panose="020B0604020202020204" pitchFamily="34" charset="0"/>
              </a:rPr>
              <a:t>Allows us to link student outcomes to instruction</a:t>
            </a:r>
          </a:p>
          <a:p>
            <a:pPr eaLnBrk="1" hangingPunct="1"/>
            <a:r>
              <a:rPr lang="en-US" altLang="en-US" smtClean="0">
                <a:solidFill>
                  <a:srgbClr val="3B5978"/>
                </a:solidFill>
                <a:cs typeface="Arial" panose="020B0604020202020204" pitchFamily="34" charset="0"/>
              </a:rPr>
              <a:t>Helps in the determination of intervention effectiveness and instructional decision-making</a:t>
            </a:r>
          </a:p>
          <a:p>
            <a:pPr eaLnBrk="1" hangingPunct="1"/>
            <a:r>
              <a:rPr lang="en-US" altLang="en-US" smtClean="0">
                <a:solidFill>
                  <a:srgbClr val="3B5978"/>
                </a:solidFill>
                <a:cs typeface="Arial" panose="020B0604020202020204" pitchFamily="34" charset="0"/>
              </a:rPr>
              <a:t>Positive student outcomes depend on level of fidelity of intervention implementation  </a:t>
            </a:r>
          </a:p>
        </p:txBody>
      </p:sp>
      <p:sp>
        <p:nvSpPr>
          <p:cNvPr id="98307" name="Title 1"/>
          <p:cNvSpPr>
            <a:spLocks noGrp="1"/>
          </p:cNvSpPr>
          <p:nvPr>
            <p:ph type="title"/>
          </p:nvPr>
        </p:nvSpPr>
        <p:spPr/>
        <p:txBody>
          <a:bodyPr/>
          <a:lstStyle/>
          <a:p>
            <a:pPr eaLnBrk="1" hangingPunct="1"/>
            <a:r>
              <a:rPr altLang="en-US" smtClean="0">
                <a:ea typeface="ＭＳ Ｐゴシック" panose="020B0600070205080204" pitchFamily="34" charset="-128"/>
              </a:rPr>
              <a:t>Why Is Fidelity Important?</a:t>
            </a:r>
          </a:p>
        </p:txBody>
      </p:sp>
      <p:sp>
        <p:nvSpPr>
          <p:cNvPr id="9830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lgn="l">
              <a:spcBef>
                <a:spcPct val="0"/>
              </a:spcBef>
              <a:buClrTx/>
              <a:buFontTx/>
              <a:buNone/>
            </a:pPr>
            <a:fld id="{435A44DD-4968-47AF-B5E7-453D5A65D2CB}" type="slidenum">
              <a:rPr lang="en-US" altLang="en-US" sz="1000">
                <a:solidFill>
                  <a:srgbClr val="BFBFBF"/>
                </a:solidFill>
              </a:rPr>
              <a:pPr algn="l">
                <a:spcBef>
                  <a:spcPct val="0"/>
                </a:spcBef>
                <a:buClrTx/>
                <a:buFontTx/>
                <a:buNone/>
              </a:pPr>
              <a:t>23</a:t>
            </a:fld>
            <a:endParaRPr lang="en-US" altLang="en-US" sz="1000">
              <a:solidFill>
                <a:srgbClr val="BFBFBF"/>
              </a:solidFill>
            </a:endParaRPr>
          </a:p>
        </p:txBody>
      </p:sp>
      <p:sp>
        <p:nvSpPr>
          <p:cNvPr id="98309" name="TextBox 4"/>
          <p:cNvSpPr txBox="1">
            <a:spLocks noChangeArrowheads="1"/>
          </p:cNvSpPr>
          <p:nvPr/>
        </p:nvSpPr>
        <p:spPr bwMode="auto">
          <a:xfrm>
            <a:off x="825500" y="5532438"/>
            <a:ext cx="525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a:solidFill>
                  <a:schemeClr val="tx2"/>
                </a:solidFill>
              </a:rPr>
              <a:t>(Pierangelo &amp; Giuliani, 2008)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Chart 8" descr="There is a circle divided into 5 equal sections in the center of the slide.  The sections represent the five elements of fidelity and read: adherence, exposure, quality of delivery, program specificity, and student engagement.  Each element is described outside the circle.  Adherence means how well do we stick to the plan/curriculum/assessment?  Exposure means how often does a student recieve an intervention?  How long does an intervention last? Quality of delivery means how well is the intervention, assessment, or instruction delivered?  Do you use good teaching practices? Program specificity means how well is the intervention defined and different from other interventions?  Student engagement means how engaged and involved are the students in this intervention or activity?"/>
          <p:cNvGraphicFramePr>
            <a:graphicFrameLocks/>
          </p:cNvGraphicFramePr>
          <p:nvPr/>
        </p:nvGraphicFramePr>
        <p:xfrm>
          <a:off x="-50800" y="1397000"/>
          <a:ext cx="9245600" cy="5010150"/>
        </p:xfrm>
        <a:graphic>
          <a:graphicData uri="http://schemas.openxmlformats.org/presentationml/2006/ole">
            <mc:AlternateContent xmlns:mc="http://schemas.openxmlformats.org/markup-compatibility/2006">
              <mc:Choice xmlns:v="urn:schemas-microsoft-com:vml" Requires="v">
                <p:oleObj spid="_x0000_s100370" r:id="rId4" imgW="9242337" imgH="5011346" progId="Excel.Chart.8">
                  <p:embed/>
                </p:oleObj>
              </mc:Choice>
              <mc:Fallback>
                <p:oleObj r:id="rId4" imgW="9242337" imgH="5011346" progId="Excel.Chart.8">
                  <p:embed/>
                  <p:pic>
                    <p:nvPicPr>
                      <p:cNvPr id="0" name="Chart 8" descr="There is a circle divided into 5 equal sections in the center of the slide.  The sections represent the five elements of fidelity and read: adherence, exposure, quality of delivery, program specificity, and student engagement.  Each element is described outside the circle.  Adherence means how well do we stick to the plan/curriculum/assessment?  Exposure means how often does a student recieve an intervention?  How long does an intervention last? Quality of delivery means how well is the intervention, assessment, or instruction delivered?  Do you use good teaching practices? Program specificity means how well is the intervention defined and different from other interventions?  Student engagement means how engaged and involved are the students in this intervention or activity?"/>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397000"/>
                        <a:ext cx="92456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55" name="Title 1"/>
          <p:cNvSpPr>
            <a:spLocks noGrp="1"/>
          </p:cNvSpPr>
          <p:nvPr>
            <p:ph type="title"/>
          </p:nvPr>
        </p:nvSpPr>
        <p:spPr/>
        <p:txBody>
          <a:bodyPr/>
          <a:lstStyle/>
          <a:p>
            <a:r>
              <a:rPr altLang="en-US" smtClean="0">
                <a:ea typeface="ＭＳ Ｐゴシック" panose="020B0600070205080204" pitchFamily="34" charset="-128"/>
              </a:rPr>
              <a:t>Five Elements of Fidelity</a:t>
            </a:r>
          </a:p>
        </p:txBody>
      </p:sp>
      <p:sp>
        <p:nvSpPr>
          <p:cNvPr id="100356"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4387C1C3-1E9A-4643-925A-A675315AC69E}" type="slidenum">
              <a:rPr lang="en-US" altLang="en-US" sz="1000">
                <a:solidFill>
                  <a:srgbClr val="BFBFBF"/>
                </a:solidFill>
              </a:rPr>
              <a:pPr>
                <a:spcBef>
                  <a:spcPct val="0"/>
                </a:spcBef>
                <a:buClrTx/>
                <a:buFontTx/>
                <a:buNone/>
              </a:pPr>
              <a:t>24</a:t>
            </a:fld>
            <a:endParaRPr lang="en-US" altLang="en-US" sz="1000">
              <a:solidFill>
                <a:srgbClr val="BFBFBF"/>
              </a:solidFill>
            </a:endParaRPr>
          </a:p>
        </p:txBody>
      </p:sp>
      <p:sp>
        <p:nvSpPr>
          <p:cNvPr id="100357" name="TextBox 6"/>
          <p:cNvSpPr txBox="1">
            <a:spLocks noChangeArrowheads="1"/>
          </p:cNvSpPr>
          <p:nvPr/>
        </p:nvSpPr>
        <p:spPr bwMode="auto">
          <a:xfrm>
            <a:off x="4838700" y="6094413"/>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a:solidFill>
                  <a:schemeClr val="tx1"/>
                </a:solidFill>
              </a:rPr>
              <a:t>(Dane &amp; Schneider, 1998; Gresham et al., 1993; O’Donnell, 2008)</a:t>
            </a:r>
          </a:p>
        </p:txBody>
      </p:sp>
      <p:sp>
        <p:nvSpPr>
          <p:cNvPr id="8" name="TextBox 7"/>
          <p:cNvSpPr txBox="1">
            <a:spLocks noChangeArrowheads="1"/>
          </p:cNvSpPr>
          <p:nvPr/>
        </p:nvSpPr>
        <p:spPr bwMode="auto">
          <a:xfrm>
            <a:off x="6248400" y="19304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b="1">
                <a:solidFill>
                  <a:schemeClr val="tx1"/>
                </a:solidFill>
              </a:rPr>
              <a:t>Adherence:</a:t>
            </a:r>
            <a:r>
              <a:rPr lang="en-US" altLang="en-US" sz="1800">
                <a:solidFill>
                  <a:schemeClr val="tx1"/>
                </a:solidFill>
              </a:rPr>
              <a:t> How well do we stick to the plan, curriculum, or assessment? </a:t>
            </a:r>
          </a:p>
        </p:txBody>
      </p:sp>
      <p:sp>
        <p:nvSpPr>
          <p:cNvPr id="10" name="TextBox 9"/>
          <p:cNvSpPr txBox="1"/>
          <p:nvPr/>
        </p:nvSpPr>
        <p:spPr>
          <a:xfrm>
            <a:off x="6248400" y="3503613"/>
            <a:ext cx="2667000" cy="1754187"/>
          </a:xfrm>
          <a:prstGeom prst="rect">
            <a:avLst/>
          </a:prstGeom>
          <a:noFill/>
        </p:spPr>
        <p:txBody>
          <a:bodyPr>
            <a:spAutoFit/>
          </a:bodyPr>
          <a:lstStyle/>
          <a:p>
            <a:pPr eaLnBrk="1" hangingPunct="1">
              <a:buClr>
                <a:schemeClr val="accent5">
                  <a:lumMod val="75000"/>
                </a:schemeClr>
              </a:buClr>
              <a:defRPr/>
            </a:pPr>
            <a:r>
              <a:rPr lang="en-US" sz="1800" b="1" dirty="0">
                <a:latin typeface="Arial" charset="0"/>
                <a:cs typeface="Arial" charset="0"/>
              </a:rPr>
              <a:t>Exposure/Duration:</a:t>
            </a:r>
            <a:r>
              <a:rPr lang="en-US" sz="1800" dirty="0">
                <a:latin typeface="Arial" charset="0"/>
                <a:cs typeface="Arial" charset="0"/>
              </a:rPr>
              <a:t> How often does a student receive an intervention? How long does an intervention last? </a:t>
            </a:r>
          </a:p>
        </p:txBody>
      </p:sp>
      <p:sp>
        <p:nvSpPr>
          <p:cNvPr id="11" name="TextBox 7"/>
          <p:cNvSpPr txBox="1"/>
          <p:nvPr/>
        </p:nvSpPr>
        <p:spPr>
          <a:xfrm>
            <a:off x="1600200" y="5297488"/>
            <a:ext cx="6581775" cy="646112"/>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buClr>
                <a:schemeClr val="accent5">
                  <a:lumMod val="75000"/>
                </a:schemeClr>
              </a:buClr>
              <a:defRPr/>
            </a:pPr>
            <a:r>
              <a:rPr lang="en-US" sz="1800" b="1" dirty="0" smtClean="0"/>
              <a:t>Quality of Delivery: </a:t>
            </a:r>
            <a:r>
              <a:rPr lang="en-US" sz="1800" dirty="0" smtClean="0"/>
              <a:t>How well is the intervention, assessment, or instruction delivered? Do you use good teaching practices?</a:t>
            </a:r>
            <a:endParaRPr lang="en-US" dirty="0"/>
          </a:p>
        </p:txBody>
      </p:sp>
      <p:sp>
        <p:nvSpPr>
          <p:cNvPr id="12" name="TextBox 7"/>
          <p:cNvSpPr txBox="1">
            <a:spLocks noChangeArrowheads="1"/>
          </p:cNvSpPr>
          <p:nvPr/>
        </p:nvSpPr>
        <p:spPr bwMode="auto">
          <a:xfrm>
            <a:off x="152400" y="3503613"/>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b="1">
                <a:solidFill>
                  <a:schemeClr val="tx1"/>
                </a:solidFill>
              </a:rPr>
              <a:t>Program specificity: </a:t>
            </a:r>
            <a:r>
              <a:rPr lang="en-US" altLang="en-US" sz="1800">
                <a:solidFill>
                  <a:schemeClr val="tx1"/>
                </a:solidFill>
              </a:rPr>
              <a:t>How well is the intervention defined and different from other interventions?</a:t>
            </a:r>
          </a:p>
        </p:txBody>
      </p:sp>
      <p:sp>
        <p:nvSpPr>
          <p:cNvPr id="15" name="TextBox 7"/>
          <p:cNvSpPr txBox="1">
            <a:spLocks noChangeArrowheads="1"/>
          </p:cNvSpPr>
          <p:nvPr/>
        </p:nvSpPr>
        <p:spPr bwMode="auto">
          <a:xfrm>
            <a:off x="152400" y="1930400"/>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b="1">
                <a:solidFill>
                  <a:schemeClr val="tx1"/>
                </a:solidFill>
              </a:rPr>
              <a:t>Student Engagement: </a:t>
            </a:r>
            <a:r>
              <a:rPr lang="en-US" altLang="en-US" sz="1800">
                <a:solidFill>
                  <a:schemeClr val="tx1"/>
                </a:solidFill>
              </a:rPr>
              <a:t>How engaged and involved are the students in this intervention or activity?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1"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grpId="1"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5" grpId="0"/>
      <p:bldP spid="1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388" y="3033713"/>
            <a:ext cx="8229600" cy="1446212"/>
          </a:xfrm>
        </p:spPr>
        <p:txBody>
          <a:bodyPr/>
          <a:lstStyle/>
          <a:p>
            <a:pPr>
              <a:defRPr/>
            </a:pPr>
            <a:r>
              <a:rPr dirty="0" smtClean="0"/>
              <a:t>Beyond Secondary Interventions</a:t>
            </a:r>
            <a:endParaRPr dirty="0"/>
          </a:p>
        </p:txBody>
      </p:sp>
      <p:sp>
        <p:nvSpPr>
          <p:cNvPr id="10240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a:solidFill>
                  <a:srgbClr val="BFBFBF"/>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BA6787B3-F755-48C8-84A0-DF6CF48B6F89}" type="slidenum">
              <a:rPr lang="en-US" altLang="en-US" sz="1000">
                <a:solidFill>
                  <a:srgbClr val="17375E"/>
                </a:solidFill>
                <a:cs typeface="Arial" panose="020B0604020202020204" pitchFamily="34" charset="0"/>
              </a:rPr>
              <a:pPr>
                <a:spcBef>
                  <a:spcPct val="0"/>
                </a:spcBef>
                <a:buFontTx/>
                <a:buNone/>
              </a:pPr>
              <a:t>25</a:t>
            </a:fld>
            <a:endParaRPr lang="en-US" altLang="en-US" sz="1000">
              <a:solidFill>
                <a:srgbClr val="17375E"/>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altLang="en-US" smtClean="0">
                <a:ea typeface="ＭＳ Ｐゴシック" panose="020B0600070205080204" pitchFamily="34" charset="-128"/>
              </a:rPr>
              <a:t>What Should I Do If Secondary Interventions Aren’t Sufficient?</a:t>
            </a:r>
          </a:p>
        </p:txBody>
      </p:sp>
      <p:sp>
        <p:nvSpPr>
          <p:cNvPr id="10445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3C4B7556-10A3-485A-8A5B-9802D44CCC2F}" type="slidenum">
              <a:rPr lang="en-US" altLang="en-US" sz="1000">
                <a:solidFill>
                  <a:srgbClr val="BFBFBF"/>
                </a:solidFill>
              </a:rPr>
              <a:pPr>
                <a:spcBef>
                  <a:spcPct val="0"/>
                </a:spcBef>
                <a:buClrTx/>
                <a:buFontTx/>
                <a:buNone/>
              </a:pPr>
              <a:t>26</a:t>
            </a:fld>
            <a:endParaRPr lang="en-US" altLang="en-US" sz="1000">
              <a:solidFill>
                <a:srgbClr val="BFBFBF"/>
              </a:solidFill>
            </a:endParaRPr>
          </a:p>
        </p:txBody>
      </p:sp>
      <p:pic>
        <p:nvPicPr>
          <p:cNvPr id="104452" name="Picture 2" descr="A triangle is divided into 3 secontions vertically.  The bottom section is the largest and is labeled as &quot;primary&quot; and represents about 80% of students.  The middle section is labeled as &quot;secondary&quot; and represents about 15% of students.  The top section is the smallest and is labeled as &quot;intensive&quot; and represents about 5% of students.  Two lines come out from the top section labeled &quot;intensive&quot; and connect to a larger box with the text &quot;Data-based Individualization&quo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978025"/>
            <a:ext cx="885825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5"/>
          <p:cNvSpPr>
            <a:spLocks noGrp="1"/>
          </p:cNvSpPr>
          <p:nvPr>
            <p:ph type="title"/>
          </p:nvPr>
        </p:nvSpPr>
        <p:spPr>
          <a:xfrm>
            <a:off x="292100" y="317500"/>
            <a:ext cx="2689225" cy="3351213"/>
          </a:xfrm>
          <a:solidFill>
            <a:schemeClr val="bg1"/>
          </a:solidFill>
        </p:spPr>
        <p:txBody>
          <a:bodyPr/>
          <a:lstStyle/>
          <a:p>
            <a:pPr eaLnBrk="1" hangingPunct="1"/>
            <a:r>
              <a:rPr altLang="en-US" sz="3000" smtClean="0">
                <a:solidFill>
                  <a:srgbClr val="2E4488"/>
                </a:solidFill>
                <a:latin typeface="Arial" panose="020B0604020202020204" pitchFamily="34" charset="0"/>
                <a:ea typeface="ＭＳ Ｐゴシック" panose="020B0600070205080204" pitchFamily="34" charset="-128"/>
                <a:cs typeface="Arial" panose="020B0604020202020204" pitchFamily="34" charset="0"/>
              </a:rPr>
              <a:t>How do secondary interventions </a:t>
            </a:r>
            <a:br>
              <a:rPr altLang="en-US" sz="3000" smtClean="0">
                <a:solidFill>
                  <a:srgbClr val="2E4488"/>
                </a:solidFill>
                <a:latin typeface="Arial" panose="020B0604020202020204" pitchFamily="34" charset="0"/>
                <a:ea typeface="ＭＳ Ｐゴシック" panose="020B0600070205080204" pitchFamily="34" charset="-128"/>
                <a:cs typeface="Arial" panose="020B0604020202020204" pitchFamily="34" charset="0"/>
              </a:rPr>
            </a:br>
            <a:r>
              <a:rPr altLang="en-US" sz="3000" smtClean="0">
                <a:solidFill>
                  <a:srgbClr val="2E4488"/>
                </a:solidFill>
                <a:latin typeface="Arial" panose="020B0604020202020204" pitchFamily="34" charset="0"/>
                <a:ea typeface="ＭＳ Ｐゴシック" panose="020B0600070205080204" pitchFamily="34" charset="-128"/>
                <a:cs typeface="Arial" panose="020B0604020202020204" pitchFamily="34" charset="0"/>
              </a:rPr>
              <a:t>fit into the </a:t>
            </a:r>
            <a:br>
              <a:rPr altLang="en-US" sz="3000" smtClean="0">
                <a:solidFill>
                  <a:srgbClr val="2E4488"/>
                </a:solidFill>
                <a:latin typeface="Arial" panose="020B0604020202020204" pitchFamily="34" charset="0"/>
                <a:ea typeface="ＭＳ Ｐゴシック" panose="020B0600070205080204" pitchFamily="34" charset="-128"/>
                <a:cs typeface="Arial" panose="020B0604020202020204" pitchFamily="34" charset="0"/>
              </a:rPr>
            </a:br>
            <a:r>
              <a:rPr altLang="en-US" sz="3000" smtClean="0">
                <a:solidFill>
                  <a:srgbClr val="2E4488"/>
                </a:solidFill>
                <a:latin typeface="Arial" panose="020B0604020202020204" pitchFamily="34" charset="0"/>
                <a:ea typeface="ＭＳ Ｐゴシック" panose="020B0600070205080204" pitchFamily="34" charset="-128"/>
                <a:cs typeface="Arial" panose="020B0604020202020204" pitchFamily="34" charset="0"/>
              </a:rPr>
              <a:t>DBI process?</a:t>
            </a:r>
            <a:br>
              <a:rPr altLang="en-US" sz="3000" smtClean="0">
                <a:solidFill>
                  <a:srgbClr val="2E4488"/>
                </a:solidFill>
                <a:latin typeface="Arial" panose="020B0604020202020204" pitchFamily="34" charset="0"/>
                <a:ea typeface="ＭＳ Ｐゴシック" panose="020B0600070205080204" pitchFamily="34" charset="-128"/>
                <a:cs typeface="Arial" panose="020B0604020202020204" pitchFamily="34" charset="0"/>
              </a:rPr>
            </a:br>
            <a:endParaRPr altLang="en-US" smtClean="0">
              <a:ea typeface="ＭＳ Ｐゴシック" panose="020B0600070205080204" pitchFamily="34" charset="-128"/>
            </a:endParaRPr>
          </a:p>
        </p:txBody>
      </p:sp>
      <p:sp>
        <p:nvSpPr>
          <p:cNvPr id="10649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CAD7E33D-771C-43AF-BCE1-929A19C12ECA}" type="slidenum">
              <a:rPr lang="en-US" altLang="en-US" sz="1000">
                <a:solidFill>
                  <a:srgbClr val="BFBFBF"/>
                </a:solidFill>
              </a:rPr>
              <a:pPr>
                <a:spcBef>
                  <a:spcPct val="0"/>
                </a:spcBef>
                <a:buClrTx/>
                <a:buFontTx/>
                <a:buNone/>
              </a:pPr>
              <a:t>27</a:t>
            </a:fld>
            <a:endParaRPr lang="en-US" altLang="en-US" sz="1000">
              <a:solidFill>
                <a:srgbClr val="BFBFBF"/>
              </a:solidFill>
            </a:endParaRPr>
          </a:p>
        </p:txBody>
      </p:sp>
      <p:sp>
        <p:nvSpPr>
          <p:cNvPr id="3" name="Rectangle 2" descr="Decorative image."/>
          <p:cNvSpPr/>
          <p:nvPr/>
        </p:nvSpPr>
        <p:spPr>
          <a:xfrm>
            <a:off x="2817813" y="1604963"/>
            <a:ext cx="6443662" cy="712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ight Arrow 3" descr="Arrow pointing to DBI graphic."/>
          <p:cNvSpPr/>
          <p:nvPr/>
        </p:nvSpPr>
        <p:spPr>
          <a:xfrm>
            <a:off x="3317037" y="525463"/>
            <a:ext cx="1350962" cy="538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ight Arrow 8" descr="Arrow pointing to Intervention Adaption box on DBI graphic."/>
          <p:cNvSpPr/>
          <p:nvPr/>
        </p:nvSpPr>
        <p:spPr>
          <a:xfrm>
            <a:off x="3306763" y="3823718"/>
            <a:ext cx="1350962" cy="538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 name="Picture 1"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163" y="317500"/>
            <a:ext cx="3225889" cy="568687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3" descr="A triangle is divided into 3 secontions vertically.  The bottom section is the largest and is labeled as &quot;primary&quot; and represents about 80% of students.  The middle section is the smallest and is labeled as &quot;secondary&quot;. It represents about 8% of students.  The top section is labeled as &quot;intensive&quot; and represents about 12% of students. This triangle is purposely distorted from the others in the presentation to illustrate what the needs of the student population may look like if secondary interventions are implemented poor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2000250"/>
            <a:ext cx="558165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itle 1"/>
          <p:cNvSpPr>
            <a:spLocks noGrp="1"/>
          </p:cNvSpPr>
          <p:nvPr>
            <p:ph type="title"/>
          </p:nvPr>
        </p:nvSpPr>
        <p:spPr/>
        <p:txBody>
          <a:bodyPr/>
          <a:lstStyle/>
          <a:p>
            <a:pPr eaLnBrk="1" hangingPunct="1"/>
            <a:r>
              <a:rPr altLang="en-US" sz="4400" smtClean="0">
                <a:ea typeface="ＭＳ Ｐゴシック" panose="020B0600070205080204" pitchFamily="34" charset="-128"/>
              </a:rPr>
              <a:t>Why Are Secondary Interventions </a:t>
            </a:r>
            <a:br>
              <a:rPr altLang="en-US" sz="4400" smtClean="0">
                <a:ea typeface="ＭＳ Ｐゴシック" panose="020B0600070205080204" pitchFamily="34" charset="-128"/>
              </a:rPr>
            </a:br>
            <a:r>
              <a:rPr altLang="en-US" sz="4400" smtClean="0">
                <a:ea typeface="ＭＳ Ｐゴシック" panose="020B0600070205080204" pitchFamily="34" charset="-128"/>
              </a:rPr>
              <a:t>So Important?</a:t>
            </a:r>
          </a:p>
        </p:txBody>
      </p:sp>
      <p:sp>
        <p:nvSpPr>
          <p:cNvPr id="108548" name="Content Placeholder 2"/>
          <p:cNvSpPr>
            <a:spLocks noGrp="1"/>
          </p:cNvSpPr>
          <p:nvPr>
            <p:ph idx="1"/>
          </p:nvPr>
        </p:nvSpPr>
        <p:spPr>
          <a:xfrm>
            <a:off x="687388" y="2055813"/>
            <a:ext cx="3973512" cy="2625725"/>
          </a:xfrm>
        </p:spPr>
        <p:txBody>
          <a:bodyPr/>
          <a:lstStyle/>
          <a:p>
            <a:pPr eaLnBrk="1" hangingPunct="1"/>
            <a:r>
              <a:rPr lang="en-US" altLang="en-US" sz="3200" smtClean="0">
                <a:solidFill>
                  <a:srgbClr val="3B5978"/>
                </a:solidFill>
                <a:cs typeface="Arial" panose="020B0604020202020204" pitchFamily="34" charset="0"/>
              </a:rPr>
              <a:t>Poor implementation</a:t>
            </a:r>
          </a:p>
          <a:p>
            <a:pPr lvl="1" eaLnBrk="1" hangingPunct="1"/>
            <a:endParaRPr lang="en-US" altLang="en-US" sz="1000" smtClean="0">
              <a:solidFill>
                <a:srgbClr val="3B5978"/>
              </a:solidFill>
              <a:cs typeface="Arial" panose="020B0604020202020204" pitchFamily="34" charset="0"/>
            </a:endParaRPr>
          </a:p>
          <a:p>
            <a:pPr lvl="1" eaLnBrk="1" hangingPunct="1"/>
            <a:r>
              <a:rPr lang="en-US" altLang="en-US" sz="2400" smtClean="0">
                <a:solidFill>
                  <a:srgbClr val="3B5978"/>
                </a:solidFill>
                <a:cs typeface="Arial" panose="020B0604020202020204" pitchFamily="34" charset="0"/>
              </a:rPr>
              <a:t>Strain on resources and efficiency</a:t>
            </a:r>
          </a:p>
          <a:p>
            <a:pPr lvl="1" eaLnBrk="1" hangingPunct="1"/>
            <a:endParaRPr lang="en-US" altLang="en-US" sz="1000" smtClean="0">
              <a:solidFill>
                <a:srgbClr val="3B5978"/>
              </a:solidFill>
              <a:cs typeface="Arial" panose="020B0604020202020204" pitchFamily="34" charset="0"/>
            </a:endParaRPr>
          </a:p>
          <a:p>
            <a:pPr lvl="1" eaLnBrk="1" hangingPunct="1"/>
            <a:r>
              <a:rPr lang="en-US" altLang="en-US" sz="2400" smtClean="0">
                <a:solidFill>
                  <a:srgbClr val="3B5978"/>
                </a:solidFill>
                <a:cs typeface="Arial" panose="020B0604020202020204" pitchFamily="34" charset="0"/>
              </a:rPr>
              <a:t>Teacher burn-out</a:t>
            </a:r>
          </a:p>
        </p:txBody>
      </p:sp>
      <p:sp>
        <p:nvSpPr>
          <p:cNvPr id="108549" name="Slide Number Placeholder 16"/>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BABF53D9-0E9E-4DE9-81CB-9CF49F4E1C82}" type="slidenum">
              <a:rPr lang="en-US" altLang="en-US" sz="1000">
                <a:solidFill>
                  <a:srgbClr val="BFBFBF"/>
                </a:solidFill>
              </a:rPr>
              <a:pPr>
                <a:spcBef>
                  <a:spcPct val="0"/>
                </a:spcBef>
                <a:buClrTx/>
                <a:buFontTx/>
                <a:buNone/>
              </a:pPr>
              <a:t>28</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7388" y="2055813"/>
            <a:ext cx="8224837" cy="3851275"/>
          </a:xfrm>
        </p:spPr>
        <p:txBody>
          <a:bodyPr/>
          <a:lstStyle/>
          <a:p>
            <a:pPr marL="0" indent="0">
              <a:buFont typeface="Wingdings" panose="05000000000000000000" pitchFamily="2" charset="2"/>
              <a:buNone/>
              <a:defRPr/>
            </a:pPr>
            <a:r>
              <a:rPr lang="en-US" b="1" dirty="0" smtClean="0"/>
              <a:t>Examples of intensification strategies</a:t>
            </a:r>
            <a:r>
              <a:rPr lang="en-US" dirty="0" smtClean="0"/>
              <a:t>:</a:t>
            </a:r>
          </a:p>
          <a:p>
            <a:pPr>
              <a:defRPr/>
            </a:pPr>
            <a:r>
              <a:rPr lang="en-US" sz="2000" dirty="0" smtClean="0"/>
              <a:t>Decrease group size.</a:t>
            </a:r>
          </a:p>
          <a:p>
            <a:pPr>
              <a:defRPr/>
            </a:pPr>
            <a:r>
              <a:rPr lang="en-US" sz="2000" dirty="0" smtClean="0"/>
              <a:t>Increase frequency or duration of sessions.</a:t>
            </a:r>
          </a:p>
          <a:p>
            <a:pPr>
              <a:defRPr/>
            </a:pPr>
            <a:r>
              <a:rPr lang="en-US" sz="2000" dirty="0" smtClean="0"/>
              <a:t>Change interventionist to someone with greater expertise.</a:t>
            </a:r>
          </a:p>
          <a:p>
            <a:pPr>
              <a:defRPr/>
            </a:pPr>
            <a:r>
              <a:rPr lang="en-US" sz="2000" dirty="0" smtClean="0"/>
              <a:t>Break </a:t>
            </a:r>
            <a:r>
              <a:rPr lang="en-US" sz="2000" dirty="0"/>
              <a:t>tasks into smaller steps, compared to less intensive levels of </a:t>
            </a:r>
            <a:r>
              <a:rPr lang="en-US" sz="2000" dirty="0" smtClean="0"/>
              <a:t>instruction or intervention</a:t>
            </a:r>
            <a:r>
              <a:rPr lang="en-US" sz="2000" dirty="0"/>
              <a:t>.</a:t>
            </a:r>
          </a:p>
          <a:p>
            <a:pPr>
              <a:defRPr/>
            </a:pPr>
            <a:r>
              <a:rPr lang="en-US" sz="2000" dirty="0"/>
              <a:t>Provide concrete learning opportunities (including role play and use of manipulatives</a:t>
            </a:r>
            <a:r>
              <a:rPr lang="en-US" sz="2000" dirty="0" smtClean="0"/>
              <a:t>). </a:t>
            </a:r>
            <a:endParaRPr lang="en-US" sz="2000" dirty="0"/>
          </a:p>
          <a:p>
            <a:pPr>
              <a:defRPr/>
            </a:pPr>
            <a:r>
              <a:rPr lang="en-US" sz="2000" dirty="0"/>
              <a:t>Use explicit instruction and modeling with repetition to teach a concept or demonstrate steps in a process.  </a:t>
            </a:r>
          </a:p>
          <a:p>
            <a:pPr>
              <a:defRPr/>
            </a:pPr>
            <a:endParaRPr lang="en-US" sz="2000" dirty="0"/>
          </a:p>
        </p:txBody>
      </p:sp>
      <p:sp>
        <p:nvSpPr>
          <p:cNvPr id="110595" name="Title 4"/>
          <p:cNvSpPr>
            <a:spLocks noGrp="1"/>
          </p:cNvSpPr>
          <p:nvPr>
            <p:ph type="title"/>
          </p:nvPr>
        </p:nvSpPr>
        <p:spPr/>
        <p:txBody>
          <a:bodyPr/>
          <a:lstStyle/>
          <a:p>
            <a:r>
              <a:rPr altLang="en-US" smtClean="0">
                <a:ea typeface="ＭＳ Ｐゴシック" panose="020B0600070205080204" pitchFamily="34" charset="-128"/>
              </a:rPr>
              <a:t>Intensifying Secondary Interventions</a:t>
            </a:r>
          </a:p>
        </p:txBody>
      </p:sp>
      <p:sp>
        <p:nvSpPr>
          <p:cNvPr id="11059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C218D622-8A8C-456F-A773-B58BA55745C9}" type="slidenum">
              <a:rPr lang="en-US" altLang="en-US" sz="1000">
                <a:solidFill>
                  <a:srgbClr val="BFBFBF"/>
                </a:solidFill>
              </a:rPr>
              <a:pPr>
                <a:spcBef>
                  <a:spcPct val="0"/>
                </a:spcBef>
                <a:buClrTx/>
                <a:buFontTx/>
                <a:buNone/>
              </a:pPr>
              <a:t>29</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Introduction</a:t>
            </a:r>
            <a:endParaRPr dirty="0"/>
          </a:p>
        </p:txBody>
      </p:sp>
      <p:sp>
        <p:nvSpPr>
          <p:cNvPr id="57347" name="Slide Number Placeholder 5"/>
          <p:cNvSpPr>
            <a:spLocks noGrp="1"/>
          </p:cNvSpPr>
          <p:nvPr>
            <p:ph type="sldNum" sz="quarter" idx="10"/>
          </p:nvPr>
        </p:nvSpPr>
        <p:spPr bwMode="auto">
          <a:xfrm>
            <a:off x="8572500" y="6557963"/>
            <a:ext cx="393700" cy="198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a:solidFill>
                  <a:srgbClr val="BFBFBF"/>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F4450066-0679-4EDC-8F7D-4D7C8B9FE594}" type="slidenum">
              <a:rPr lang="en-US" altLang="en-US" sz="1000">
                <a:solidFill>
                  <a:srgbClr val="7F7F7F"/>
                </a:solidFill>
                <a:cs typeface="Arial" panose="020B0604020202020204" pitchFamily="34" charset="0"/>
              </a:rPr>
              <a:pPr>
                <a:spcBef>
                  <a:spcPct val="0"/>
                </a:spcBef>
                <a:buFontTx/>
                <a:buNone/>
              </a:pPr>
              <a:t>3</a:t>
            </a:fld>
            <a:endParaRPr lang="en-US" altLang="en-US" sz="1000">
              <a:solidFill>
                <a:srgbClr val="7F7F7F"/>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8" y="2055813"/>
            <a:ext cx="8224837" cy="3851275"/>
          </a:xfrm>
        </p:spPr>
        <p:txBody>
          <a:bodyPr/>
          <a:lstStyle/>
          <a:p>
            <a:pPr>
              <a:defRPr/>
            </a:pPr>
            <a:r>
              <a:rPr lang="en-US" sz="2800" dirty="0" smtClean="0"/>
              <a:t>NCII Module Topics</a:t>
            </a:r>
            <a:r>
              <a:rPr lang="en-US" dirty="0" smtClean="0"/>
              <a:t>:</a:t>
            </a:r>
          </a:p>
          <a:p>
            <a:pPr lvl="1">
              <a:buFont typeface="Arial" charset="0"/>
              <a:buChar char="•"/>
              <a:defRPr/>
            </a:pPr>
            <a:r>
              <a:rPr lang="en-US" sz="2200" dirty="0" smtClean="0"/>
              <a:t>Introduction to Data-based Individualization</a:t>
            </a:r>
          </a:p>
          <a:p>
            <a:pPr lvl="1">
              <a:buFont typeface="Arial" charset="0"/>
              <a:buChar char="•"/>
              <a:defRPr/>
            </a:pPr>
            <a:r>
              <a:rPr lang="en-US" sz="2200" dirty="0" smtClean="0"/>
              <a:t>Academic and Behavioral Progress Monitoring for Intensive Interventions</a:t>
            </a:r>
          </a:p>
          <a:p>
            <a:pPr lvl="1">
              <a:buFont typeface="Arial" charset="0"/>
              <a:buChar char="•"/>
              <a:defRPr/>
            </a:pPr>
            <a:r>
              <a:rPr lang="en-US" sz="2200" dirty="0" smtClean="0"/>
              <a:t>Academic and Behavioral Diagnostic Assessment</a:t>
            </a:r>
          </a:p>
          <a:p>
            <a:pPr lvl="1">
              <a:buFont typeface="Arial" charset="0"/>
              <a:buChar char="•"/>
              <a:defRPr/>
            </a:pPr>
            <a:r>
              <a:rPr lang="en-US" sz="2200" dirty="0" smtClean="0"/>
              <a:t>Designing and Delivering Intensive Intervention in Academics and Behavior</a:t>
            </a:r>
          </a:p>
          <a:p>
            <a:pPr marL="230187" lvl="1" indent="0" algn="ctr">
              <a:buFont typeface="Arial" charset="0"/>
              <a:buNone/>
              <a:defRPr/>
            </a:pPr>
            <a:r>
              <a:rPr lang="en-US" sz="2200" dirty="0" smtClean="0">
                <a:hlinkClick r:id="rId3"/>
              </a:rPr>
              <a:t>www.intensiveintervention.org</a:t>
            </a:r>
            <a:r>
              <a:rPr lang="en-US" sz="2200" dirty="0" smtClean="0"/>
              <a:t> </a:t>
            </a:r>
            <a:endParaRPr lang="en-US" sz="2200" dirty="0"/>
          </a:p>
        </p:txBody>
      </p:sp>
      <p:sp>
        <p:nvSpPr>
          <p:cNvPr id="112643" name="Title 2"/>
          <p:cNvSpPr>
            <a:spLocks noGrp="1"/>
          </p:cNvSpPr>
          <p:nvPr>
            <p:ph type="title"/>
          </p:nvPr>
        </p:nvSpPr>
        <p:spPr/>
        <p:txBody>
          <a:bodyPr/>
          <a:lstStyle/>
          <a:p>
            <a:r>
              <a:rPr altLang="en-US" smtClean="0">
                <a:ea typeface="ＭＳ Ｐゴシック" panose="020B0600070205080204" pitchFamily="34" charset="-128"/>
              </a:rPr>
              <a:t>To Learn More About Intensive Intervention and DBI…</a:t>
            </a:r>
          </a:p>
        </p:txBody>
      </p:sp>
      <p:sp>
        <p:nvSpPr>
          <p:cNvPr id="1126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A5C9B5C1-BD6C-4820-A79A-5D3289C59EC4}" type="slidenum">
              <a:rPr lang="en-US" altLang="en-US" sz="1000">
                <a:solidFill>
                  <a:srgbClr val="BFBFBF"/>
                </a:solidFill>
              </a:rPr>
              <a:pPr>
                <a:spcBef>
                  <a:spcPct val="0"/>
                </a:spcBef>
                <a:buClrTx/>
                <a:buFontTx/>
                <a:buNone/>
              </a:pPr>
              <a:t>30</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1"/>
          <p:cNvSpPr>
            <a:spLocks noGrp="1"/>
          </p:cNvSpPr>
          <p:nvPr>
            <p:ph idx="1"/>
          </p:nvPr>
        </p:nvSpPr>
        <p:spPr>
          <a:xfrm>
            <a:off x="687388" y="2055813"/>
            <a:ext cx="8224837" cy="3851275"/>
          </a:xfrm>
        </p:spPr>
        <p:txBody>
          <a:bodyPr/>
          <a:lstStyle/>
          <a:p>
            <a:r>
              <a:rPr lang="en-US" altLang="en-US" sz="2800" smtClean="0">
                <a:solidFill>
                  <a:srgbClr val="3B5978"/>
                </a:solidFill>
                <a:cs typeface="Arial" panose="020B0604020202020204" pitchFamily="34" charset="0"/>
              </a:rPr>
              <a:t>Complete the “Secondary Interventions Needs Inventory” to guide reflection on current secondary intervention practices in your school or district.</a:t>
            </a:r>
          </a:p>
          <a:p>
            <a:pPr lvl="1"/>
            <a:r>
              <a:rPr lang="en-US" altLang="en-US" sz="2200" smtClean="0">
                <a:solidFill>
                  <a:srgbClr val="3B5978"/>
                </a:solidFill>
                <a:cs typeface="Arial" panose="020B0604020202020204" pitchFamily="34" charset="0"/>
              </a:rPr>
              <a:t>Share responses as a team</a:t>
            </a:r>
          </a:p>
          <a:p>
            <a:pPr lvl="1"/>
            <a:r>
              <a:rPr lang="en-US" altLang="en-US" sz="2200" smtClean="0">
                <a:solidFill>
                  <a:srgbClr val="3B5978"/>
                </a:solidFill>
                <a:cs typeface="Arial" panose="020B0604020202020204" pitchFamily="34" charset="0"/>
              </a:rPr>
              <a:t>Prioritize and plan for next steps with district or school leadership or coach</a:t>
            </a:r>
          </a:p>
          <a:p>
            <a:endParaRPr lang="en-US" altLang="en-US" smtClean="0">
              <a:solidFill>
                <a:srgbClr val="3B5978"/>
              </a:solidFill>
              <a:cs typeface="Arial" panose="020B0604020202020204" pitchFamily="34" charset="0"/>
            </a:endParaRPr>
          </a:p>
        </p:txBody>
      </p:sp>
      <p:sp>
        <p:nvSpPr>
          <p:cNvPr id="114691" name="Title 2"/>
          <p:cNvSpPr>
            <a:spLocks noGrp="1"/>
          </p:cNvSpPr>
          <p:nvPr>
            <p:ph type="title"/>
          </p:nvPr>
        </p:nvSpPr>
        <p:spPr/>
        <p:txBody>
          <a:bodyPr/>
          <a:lstStyle/>
          <a:p>
            <a:r>
              <a:rPr altLang="en-US" smtClean="0">
                <a:ea typeface="ＭＳ Ｐゴシック" panose="020B0600070205080204" pitchFamily="34" charset="-128"/>
              </a:rPr>
              <a:t>Prioritizing Your Next Steps…</a:t>
            </a:r>
          </a:p>
        </p:txBody>
      </p:sp>
      <p:sp>
        <p:nvSpPr>
          <p:cNvPr id="11469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3763C0DD-BFBA-461E-AAC4-01D2CC96AF45}" type="slidenum">
              <a:rPr lang="en-US" altLang="en-US" sz="1000">
                <a:solidFill>
                  <a:srgbClr val="BFBFBF"/>
                </a:solidFill>
              </a:rPr>
              <a:pPr>
                <a:spcBef>
                  <a:spcPct val="0"/>
                </a:spcBef>
                <a:buClrTx/>
                <a:buFontTx/>
                <a:buNone/>
              </a:pPr>
              <a:t>31</a:t>
            </a:fld>
            <a:endParaRPr lang="en-US" altLang="en-US" sz="1000">
              <a:solidFill>
                <a:srgbClr val="BFBFB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1"/>
          <p:cNvSpPr>
            <a:spLocks noGrp="1"/>
          </p:cNvSpPr>
          <p:nvPr>
            <p:ph idx="1"/>
          </p:nvPr>
        </p:nvSpPr>
        <p:spPr>
          <a:xfrm>
            <a:off x="687388" y="2055813"/>
            <a:ext cx="8224837" cy="3851275"/>
          </a:xfrm>
        </p:spPr>
        <p:txBody>
          <a:bodyPr/>
          <a:lstStyle/>
          <a:p>
            <a:pPr marL="0" indent="0">
              <a:buFont typeface="Wingdings" panose="05000000000000000000" pitchFamily="2" charset="2"/>
              <a:buNone/>
              <a:defRPr/>
            </a:pPr>
            <a:r>
              <a:rPr lang="en-US" sz="3200" b="1" dirty="0" smtClean="0">
                <a:solidFill>
                  <a:srgbClr val="3B5978"/>
                </a:solidFill>
                <a:cs typeface="Arial" charset="0"/>
              </a:rPr>
              <a:t>Secondary Interventions…</a:t>
            </a:r>
          </a:p>
          <a:p>
            <a:pPr marL="0" indent="0">
              <a:buFont typeface="Wingdings" panose="05000000000000000000" pitchFamily="2" charset="2"/>
              <a:buNone/>
              <a:defRPr/>
            </a:pPr>
            <a:endParaRPr lang="en-US" sz="900" b="1" dirty="0" smtClean="0">
              <a:solidFill>
                <a:srgbClr val="3B5978"/>
              </a:solidFill>
              <a:cs typeface="Arial" charset="0"/>
            </a:endParaRPr>
          </a:p>
          <a:p>
            <a:pPr marL="342900" indent="-342900">
              <a:defRPr/>
            </a:pPr>
            <a:r>
              <a:rPr lang="en-US" sz="2800" dirty="0" smtClean="0">
                <a:solidFill>
                  <a:srgbClr val="3B5978"/>
                </a:solidFill>
                <a:cs typeface="Arial" charset="0"/>
              </a:rPr>
              <a:t>Set the foundation for intensive intervention.</a:t>
            </a:r>
          </a:p>
          <a:p>
            <a:pPr marL="342900" indent="-342900">
              <a:defRPr/>
            </a:pPr>
            <a:r>
              <a:rPr lang="en-US" sz="2800" dirty="0" smtClean="0">
                <a:solidFill>
                  <a:srgbClr val="3B5978"/>
                </a:solidFill>
                <a:cs typeface="Arial" charset="0"/>
              </a:rPr>
              <a:t>Should be evidence based, and implemented with fidelity.</a:t>
            </a:r>
          </a:p>
          <a:p>
            <a:pPr marL="342900" indent="-342900">
              <a:defRPr/>
            </a:pPr>
            <a:r>
              <a:rPr lang="en-US" sz="2800" dirty="0" smtClean="0">
                <a:solidFill>
                  <a:srgbClr val="3B5978"/>
                </a:solidFill>
                <a:cs typeface="Arial" charset="0"/>
              </a:rPr>
              <a:t>Have important implications for identification.</a:t>
            </a:r>
          </a:p>
        </p:txBody>
      </p:sp>
      <p:sp>
        <p:nvSpPr>
          <p:cNvPr id="116739" name="Title 2"/>
          <p:cNvSpPr>
            <a:spLocks noGrp="1"/>
          </p:cNvSpPr>
          <p:nvPr>
            <p:ph type="title"/>
          </p:nvPr>
        </p:nvSpPr>
        <p:spPr/>
        <p:txBody>
          <a:bodyPr/>
          <a:lstStyle/>
          <a:p>
            <a:r>
              <a:rPr altLang="en-US" smtClean="0">
                <a:ea typeface="ＭＳ Ｐゴシック" panose="020B0600070205080204" pitchFamily="34" charset="-128"/>
              </a:rPr>
              <a:t>In Summary</a:t>
            </a:r>
          </a:p>
        </p:txBody>
      </p:sp>
      <p:sp>
        <p:nvSpPr>
          <p:cNvPr id="11674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E674D10D-D88F-4FC5-B959-16912DEFDE38}" type="slidenum">
              <a:rPr lang="en-US" altLang="en-US" sz="1000">
                <a:solidFill>
                  <a:srgbClr val="BFBFBF"/>
                </a:solidFill>
              </a:rPr>
              <a:pPr>
                <a:spcBef>
                  <a:spcPct val="0"/>
                </a:spcBef>
                <a:buClrTx/>
                <a:buFontTx/>
                <a:buNone/>
              </a:pPr>
              <a:t>32</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687388" y="2055813"/>
            <a:ext cx="8224837" cy="3732212"/>
          </a:xfrm>
        </p:spPr>
        <p:txBody>
          <a:bodyPr/>
          <a:lstStyle/>
          <a:p>
            <a:r>
              <a:rPr lang="en-US" altLang="en-US" smtClean="0">
                <a:solidFill>
                  <a:srgbClr val="3B5978"/>
                </a:solidFill>
                <a:cs typeface="Arial" panose="020B0604020202020204" pitchFamily="34" charset="0"/>
              </a:rPr>
              <a:t>This module was produced under the U.S. Department of Education, Office of Special Education Programs, Award No. H326Q110005. Celia Rosenquist serves as the project officer. </a:t>
            </a:r>
          </a:p>
          <a:p>
            <a:endParaRPr lang="en-US" altLang="en-US" sz="1200" smtClean="0">
              <a:solidFill>
                <a:srgbClr val="3B5978"/>
              </a:solidFill>
              <a:cs typeface="Arial" panose="020B0604020202020204" pitchFamily="34" charset="0"/>
            </a:endParaRPr>
          </a:p>
          <a:p>
            <a:r>
              <a:rPr lang="en-US" altLang="en-US" smtClean="0">
                <a:solidFill>
                  <a:srgbClr val="3B5978"/>
                </a:solidFill>
                <a:cs typeface="Arial" panose="020B0604020202020204" pitchFamily="34" charset="0"/>
              </a:rPr>
              <a:t>The views expressed herein do not necessarily represent the positions or polices of the Education Department. No official endorsement by the Education Department of any product, commodity, service, or enterprise mentioned in this website is intended or should be inferred.</a:t>
            </a:r>
          </a:p>
        </p:txBody>
      </p:sp>
      <p:sp>
        <p:nvSpPr>
          <p:cNvPr id="118787" name="Title 1"/>
          <p:cNvSpPr>
            <a:spLocks noGrp="1"/>
          </p:cNvSpPr>
          <p:nvPr>
            <p:ph type="title"/>
          </p:nvPr>
        </p:nvSpPr>
        <p:spPr/>
        <p:txBody>
          <a:bodyPr/>
          <a:lstStyle/>
          <a:p>
            <a:r>
              <a:rPr altLang="en-US" smtClean="0">
                <a:ea typeface="ＭＳ Ｐゴシック" panose="020B0600070205080204" pitchFamily="34" charset="-128"/>
              </a:rPr>
              <a:t>Disclaimer</a:t>
            </a:r>
          </a:p>
        </p:txBody>
      </p:sp>
      <p:sp>
        <p:nvSpPr>
          <p:cNvPr id="11878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D72F6E92-D6F2-477C-8321-EB4091260ADF}" type="slidenum">
              <a:rPr lang="en-US" altLang="en-US" sz="1000">
                <a:solidFill>
                  <a:srgbClr val="BFBFBF"/>
                </a:solidFill>
              </a:rPr>
              <a:pPr>
                <a:spcBef>
                  <a:spcPct val="0"/>
                </a:spcBef>
                <a:buClrTx/>
                <a:buFontTx/>
                <a:buNone/>
              </a:pPr>
              <a:t>33</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7"/>
          <p:cNvSpPr>
            <a:spLocks noGrp="1"/>
          </p:cNvSpPr>
          <p:nvPr>
            <p:ph idx="1"/>
          </p:nvPr>
        </p:nvSpPr>
        <p:spPr>
          <a:xfrm>
            <a:off x="687388" y="2055813"/>
            <a:ext cx="8224837" cy="3851275"/>
          </a:xfrm>
        </p:spPr>
        <p:txBody>
          <a:bodyPr/>
          <a:lstStyle/>
          <a:p>
            <a:pPr marL="457200" indent="-457200" eaLnBrk="1" hangingPunct="1">
              <a:buFont typeface="Arial" panose="020B0604020202020204" pitchFamily="34" charset="0"/>
              <a:buNone/>
            </a:pPr>
            <a:r>
              <a:rPr lang="en-US" altLang="en-US" sz="1600" smtClean="0">
                <a:solidFill>
                  <a:srgbClr val="3B5978"/>
                </a:solidFill>
                <a:cs typeface="Arial" panose="020B0604020202020204" pitchFamily="34" charset="0"/>
              </a:rPr>
              <a:t>Dane, A. V., &amp; Schneider, B. H. (1998). Program integrity in primary and early secondary prevention: Are implementation effects out of control? </a:t>
            </a:r>
            <a:r>
              <a:rPr lang="en-US" altLang="en-US" sz="1600" i="1" smtClean="0">
                <a:solidFill>
                  <a:srgbClr val="3B5978"/>
                </a:solidFill>
                <a:cs typeface="Arial" panose="020B0604020202020204" pitchFamily="34" charset="0"/>
              </a:rPr>
              <a:t>Clinical Psychology Review</a:t>
            </a:r>
            <a:r>
              <a:rPr lang="en-US" altLang="en-US" sz="1600" smtClean="0">
                <a:solidFill>
                  <a:srgbClr val="3B5978"/>
                </a:solidFill>
                <a:cs typeface="Arial" panose="020B0604020202020204" pitchFamily="34" charset="0"/>
              </a:rPr>
              <a:t>, </a:t>
            </a:r>
            <a:r>
              <a:rPr lang="en-US" altLang="en-US" sz="1600" i="1" smtClean="0">
                <a:solidFill>
                  <a:srgbClr val="3B5978"/>
                </a:solidFill>
                <a:cs typeface="Arial" panose="020B0604020202020204" pitchFamily="34" charset="0"/>
              </a:rPr>
              <a:t>18</a:t>
            </a:r>
            <a:r>
              <a:rPr lang="en-US" altLang="en-US" sz="1600" smtClean="0">
                <a:solidFill>
                  <a:srgbClr val="3B5978"/>
                </a:solidFill>
                <a:cs typeface="Arial" panose="020B0604020202020204" pitchFamily="34" charset="0"/>
              </a:rPr>
              <a:t>, 23–45. </a:t>
            </a:r>
          </a:p>
          <a:p>
            <a:pPr marL="457200" indent="-457200" eaLnBrk="1" hangingPunct="1">
              <a:buFont typeface="Arial" panose="020B0604020202020204" pitchFamily="34" charset="0"/>
              <a:buNone/>
            </a:pPr>
            <a:r>
              <a:rPr lang="en-US" altLang="en-US" sz="1600" smtClean="0">
                <a:solidFill>
                  <a:srgbClr val="3B5978"/>
                </a:solidFill>
                <a:cs typeface="Arial" panose="020B0604020202020204" pitchFamily="34" charset="0"/>
              </a:rPr>
              <a:t>Gersten, R., Fuchs, L. S., Compton, D., Coyne, M., Greenwood, C., &amp; Innocenti, M. S. (2005). Quality indicators for group experimental and quasi-experimental research in special education. </a:t>
            </a:r>
            <a:r>
              <a:rPr lang="en-US" altLang="en-US" sz="1600" i="1" smtClean="0">
                <a:solidFill>
                  <a:srgbClr val="3B5978"/>
                </a:solidFill>
                <a:cs typeface="Arial" panose="020B0604020202020204" pitchFamily="34" charset="0"/>
              </a:rPr>
              <a:t>Exceptional Children, 71, </a:t>
            </a:r>
            <a:r>
              <a:rPr lang="en-US" altLang="en-US" sz="1600" smtClean="0">
                <a:solidFill>
                  <a:srgbClr val="3B5978"/>
                </a:solidFill>
                <a:cs typeface="Arial" panose="020B0604020202020204" pitchFamily="34" charset="0"/>
              </a:rPr>
              <a:t>149–164. </a:t>
            </a:r>
          </a:p>
          <a:p>
            <a:pPr marL="457200" indent="-457200" eaLnBrk="1" hangingPunct="1">
              <a:buFont typeface="Arial" panose="020B0604020202020204" pitchFamily="34" charset="0"/>
              <a:buNone/>
            </a:pPr>
            <a:r>
              <a:rPr lang="en-US" altLang="en-US" sz="1600" smtClean="0">
                <a:solidFill>
                  <a:srgbClr val="3B5978"/>
                </a:solidFill>
                <a:cs typeface="Arial" panose="020B0604020202020204" pitchFamily="34" charset="0"/>
              </a:rPr>
              <a:t>Gresham, F. M., Gansle, K. A., &amp; Noell, G. H. (1993). Treatment integrity in applied behavior analysis with children. </a:t>
            </a:r>
            <a:r>
              <a:rPr lang="en-US" altLang="en-US" sz="1600" i="1" smtClean="0">
                <a:solidFill>
                  <a:srgbClr val="3B5978"/>
                </a:solidFill>
                <a:cs typeface="Arial" panose="020B0604020202020204" pitchFamily="34" charset="0"/>
              </a:rPr>
              <a:t>Journal of Applied Behavior Analysis</a:t>
            </a:r>
            <a:r>
              <a:rPr lang="en-US" altLang="en-US" sz="1600" smtClean="0">
                <a:solidFill>
                  <a:srgbClr val="3B5978"/>
                </a:solidFill>
                <a:cs typeface="Arial" panose="020B0604020202020204" pitchFamily="34" charset="0"/>
              </a:rPr>
              <a:t>, </a:t>
            </a:r>
            <a:r>
              <a:rPr lang="en-US" altLang="en-US" sz="1600" i="1" smtClean="0">
                <a:solidFill>
                  <a:srgbClr val="3B5978"/>
                </a:solidFill>
                <a:cs typeface="Arial" panose="020B0604020202020204" pitchFamily="34" charset="0"/>
              </a:rPr>
              <a:t>26, </a:t>
            </a:r>
            <a:r>
              <a:rPr lang="en-US" altLang="en-US" sz="1600" smtClean="0">
                <a:solidFill>
                  <a:srgbClr val="3B5978"/>
                </a:solidFill>
                <a:cs typeface="Arial" panose="020B0604020202020204" pitchFamily="34" charset="0"/>
              </a:rPr>
              <a:t>257–263. </a:t>
            </a:r>
          </a:p>
          <a:p>
            <a:pPr marL="457200" indent="-457200" eaLnBrk="1" hangingPunct="1">
              <a:buFont typeface="Arial" panose="020B0604020202020204" pitchFamily="34" charset="0"/>
              <a:buNone/>
            </a:pPr>
            <a:r>
              <a:rPr lang="en-US" altLang="en-US" sz="1600" smtClean="0">
                <a:solidFill>
                  <a:srgbClr val="3B5978"/>
                </a:solidFill>
                <a:cs typeface="Arial" panose="020B0604020202020204" pitchFamily="34" charset="0"/>
              </a:rPr>
              <a:t>Mellard, D. F., &amp; Johnson, E. (2007). </a:t>
            </a:r>
            <a:r>
              <a:rPr lang="en-US" altLang="en-US" sz="1600" i="1" smtClean="0">
                <a:solidFill>
                  <a:srgbClr val="3B5978"/>
                </a:solidFill>
                <a:cs typeface="Arial" panose="020B0604020202020204" pitchFamily="34" charset="0"/>
              </a:rPr>
              <a:t>RTI: A practitioner’s guide to implementing response to intervention</a:t>
            </a:r>
            <a:r>
              <a:rPr lang="en-US" altLang="en-US" sz="1600" smtClean="0">
                <a:solidFill>
                  <a:srgbClr val="3B5978"/>
                </a:solidFill>
                <a:cs typeface="Arial" panose="020B0604020202020204" pitchFamily="34" charset="0"/>
              </a:rPr>
              <a:t>. Thousand Oaks, CA: Corwin Press. </a:t>
            </a:r>
          </a:p>
          <a:p>
            <a:pPr marL="457200" indent="-457200" eaLnBrk="1" hangingPunct="1">
              <a:buFont typeface="Wingdings" panose="05000000000000000000" pitchFamily="2" charset="2"/>
              <a:buNone/>
            </a:pPr>
            <a:r>
              <a:rPr lang="en-US" altLang="en-US" sz="1600" smtClean="0">
                <a:solidFill>
                  <a:srgbClr val="3B5978"/>
                </a:solidFill>
                <a:cs typeface="Arial" panose="020B0604020202020204" pitchFamily="34" charset="0"/>
              </a:rPr>
              <a:t>O’Donnell, C. L. (2008). Defining, conceptualizing, and measuring fidelity of implementation and its relationship to outcomes in K–12 curriculum intervention research. </a:t>
            </a:r>
            <a:r>
              <a:rPr lang="en-US" altLang="en-US" sz="1600" i="1" smtClean="0">
                <a:solidFill>
                  <a:srgbClr val="3B5978"/>
                </a:solidFill>
                <a:cs typeface="Arial" panose="020B0604020202020204" pitchFamily="34" charset="0"/>
              </a:rPr>
              <a:t>Review of Educational Research, 78, </a:t>
            </a:r>
            <a:r>
              <a:rPr lang="en-US" altLang="en-US" sz="1600" smtClean="0">
                <a:solidFill>
                  <a:srgbClr val="3B5978"/>
                </a:solidFill>
                <a:cs typeface="Arial" panose="020B0604020202020204" pitchFamily="34" charset="0"/>
              </a:rPr>
              <a:t>33–84. </a:t>
            </a:r>
          </a:p>
          <a:p>
            <a:pPr marL="457200" indent="-457200" eaLnBrk="1" hangingPunct="1">
              <a:buFont typeface="Arial" panose="020B0604020202020204" pitchFamily="34" charset="0"/>
              <a:buNone/>
            </a:pPr>
            <a:endParaRPr lang="en-US" altLang="en-US" sz="1800" smtClean="0">
              <a:solidFill>
                <a:srgbClr val="3B5978"/>
              </a:solidFill>
              <a:cs typeface="Arial" panose="020B0604020202020204" pitchFamily="34" charset="0"/>
            </a:endParaRPr>
          </a:p>
        </p:txBody>
      </p:sp>
      <p:sp>
        <p:nvSpPr>
          <p:cNvPr id="120835" name="Title 6"/>
          <p:cNvSpPr>
            <a:spLocks noGrp="1"/>
          </p:cNvSpPr>
          <p:nvPr>
            <p:ph type="title"/>
          </p:nvPr>
        </p:nvSpPr>
        <p:spPr/>
        <p:txBody>
          <a:bodyPr/>
          <a:lstStyle/>
          <a:p>
            <a:pPr eaLnBrk="1" hangingPunct="1"/>
            <a:r>
              <a:rPr altLang="en-US" smtClean="0">
                <a:ea typeface="ＭＳ Ｐゴシック" panose="020B0600070205080204" pitchFamily="34" charset="-128"/>
              </a:rPr>
              <a:t>References</a:t>
            </a:r>
          </a:p>
        </p:txBody>
      </p:sp>
      <p:sp>
        <p:nvSpPr>
          <p:cNvPr id="12083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554F4199-B96C-4EA1-9D79-24B2A7050210}" type="slidenum">
              <a:rPr lang="en-US" altLang="en-US" sz="1000">
                <a:solidFill>
                  <a:srgbClr val="BFBFBF"/>
                </a:solidFill>
              </a:rPr>
              <a:pPr>
                <a:spcBef>
                  <a:spcPct val="0"/>
                </a:spcBef>
                <a:buClrTx/>
                <a:buFontTx/>
                <a:buNone/>
              </a:pPr>
              <a:t>34</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1"/>
          <p:cNvSpPr>
            <a:spLocks noGrp="1"/>
          </p:cNvSpPr>
          <p:nvPr>
            <p:ph idx="1"/>
          </p:nvPr>
        </p:nvSpPr>
        <p:spPr>
          <a:xfrm>
            <a:off x="687388" y="2055813"/>
            <a:ext cx="8224837" cy="3794125"/>
          </a:xfrm>
        </p:spPr>
        <p:txBody>
          <a:bodyPr/>
          <a:lstStyle/>
          <a:p>
            <a:pPr eaLnBrk="1" hangingPunct="1"/>
            <a:r>
              <a:rPr lang="en-US" altLang="en-US" sz="1600" smtClean="0">
                <a:solidFill>
                  <a:srgbClr val="3B5978"/>
                </a:solidFill>
                <a:cs typeface="Arial" panose="020B0604020202020204" pitchFamily="34" charset="0"/>
              </a:rPr>
              <a:t>PBS Newshour. (2008). </a:t>
            </a:r>
            <a:r>
              <a:rPr lang="en-US" altLang="en-US" sz="1600" i="1" smtClean="0">
                <a:solidFill>
                  <a:srgbClr val="3B5978"/>
                </a:solidFill>
                <a:cs typeface="Arial" panose="020B0604020202020204" pitchFamily="34" charset="0"/>
              </a:rPr>
              <a:t>‘Checklist manifesto’ author pairs simplicity with lifesaving</a:t>
            </a:r>
            <a:r>
              <a:rPr lang="en-US" altLang="en-US" sz="1600" smtClean="0">
                <a:solidFill>
                  <a:srgbClr val="3B5978"/>
                </a:solidFill>
                <a:cs typeface="Arial" panose="020B0604020202020204" pitchFamily="34" charset="0"/>
              </a:rPr>
              <a:t>. Retrieved from http://www.pbs.org/newshour/bb/health/jan-june10/gawande_02-08.html </a:t>
            </a:r>
          </a:p>
          <a:p>
            <a:pPr eaLnBrk="1" hangingPunct="1"/>
            <a:r>
              <a:rPr lang="en-US" altLang="en-US" sz="1600" smtClean="0">
                <a:solidFill>
                  <a:srgbClr val="3B5978"/>
                </a:solidFill>
                <a:cs typeface="Arial" panose="020B0604020202020204" pitchFamily="34" charset="0"/>
              </a:rPr>
              <a:t>Pierangelo, R., &amp; Giuliani, G. (2008). </a:t>
            </a:r>
            <a:r>
              <a:rPr lang="en-US" altLang="en-US" sz="1600" i="1" smtClean="0">
                <a:solidFill>
                  <a:srgbClr val="3B5978"/>
                </a:solidFill>
                <a:cs typeface="Arial" panose="020B0604020202020204" pitchFamily="34" charset="0"/>
              </a:rPr>
              <a:t>Frequently asked questions about response to intervention: A step-by-step guide for educators. </a:t>
            </a:r>
            <a:r>
              <a:rPr lang="en-US" altLang="en-US" sz="1600" smtClean="0">
                <a:solidFill>
                  <a:srgbClr val="3B5978"/>
                </a:solidFill>
                <a:cs typeface="Arial" panose="020B0604020202020204" pitchFamily="34" charset="0"/>
              </a:rPr>
              <a:t>Thousand Oaks, CA: Corwin Press. </a:t>
            </a:r>
          </a:p>
          <a:p>
            <a:pPr eaLnBrk="1" hangingPunct="1"/>
            <a:r>
              <a:rPr lang="en-US" altLang="en-US" sz="1600" smtClean="0">
                <a:solidFill>
                  <a:srgbClr val="3B5978"/>
                </a:solidFill>
                <a:cs typeface="Arial" panose="020B0604020202020204" pitchFamily="34" charset="0"/>
              </a:rPr>
              <a:t>Richland School District. (2010). </a:t>
            </a:r>
            <a:r>
              <a:rPr lang="en-US" altLang="en-US" sz="1600" i="1" smtClean="0">
                <a:solidFill>
                  <a:srgbClr val="3B5978"/>
                </a:solidFill>
                <a:cs typeface="Arial" panose="020B0604020202020204" pitchFamily="34" charset="0"/>
              </a:rPr>
              <a:t>Richland School District Math Intervention Matrix.</a:t>
            </a:r>
            <a:r>
              <a:rPr lang="en-US" altLang="en-US" sz="1600" smtClean="0">
                <a:solidFill>
                  <a:srgbClr val="3B5978"/>
                </a:solidFill>
                <a:cs typeface="Arial" panose="020B0604020202020204" pitchFamily="34" charset="0"/>
              </a:rPr>
              <a:t> Retrieved from http://www.rsd.edu/files/files/mathmatrix.pdf.</a:t>
            </a:r>
          </a:p>
          <a:p>
            <a:pPr eaLnBrk="1" hangingPunct="1"/>
            <a:r>
              <a:rPr lang="en-US" altLang="en-US" sz="1600" smtClean="0">
                <a:solidFill>
                  <a:srgbClr val="3B5978"/>
                </a:solidFill>
                <a:cs typeface="Arial" panose="020B0604020202020204" pitchFamily="34" charset="0"/>
              </a:rPr>
              <a:t>Sanetti, L., &amp; Kratochwill, T. R. (2009). Toward developing a science of treatment integrity: Introduction to the special series. </a:t>
            </a:r>
            <a:r>
              <a:rPr lang="en-US" altLang="en-US" sz="1600" i="1" smtClean="0">
                <a:solidFill>
                  <a:srgbClr val="3B5978"/>
                </a:solidFill>
                <a:cs typeface="Arial" panose="020B0604020202020204" pitchFamily="34" charset="0"/>
              </a:rPr>
              <a:t>School Psychology Review</a:t>
            </a:r>
            <a:r>
              <a:rPr lang="en-US" altLang="en-US" sz="1600" smtClean="0">
                <a:solidFill>
                  <a:srgbClr val="3B5978"/>
                </a:solidFill>
                <a:cs typeface="Arial" panose="020B0604020202020204" pitchFamily="34" charset="0"/>
              </a:rPr>
              <a:t>, </a:t>
            </a:r>
            <a:r>
              <a:rPr lang="en-US" altLang="en-US" sz="1600" i="1" smtClean="0">
                <a:solidFill>
                  <a:srgbClr val="3B5978"/>
                </a:solidFill>
                <a:cs typeface="Arial" panose="020B0604020202020204" pitchFamily="34" charset="0"/>
              </a:rPr>
              <a:t>38</a:t>
            </a:r>
            <a:r>
              <a:rPr lang="en-US" altLang="en-US" sz="1600" smtClean="0">
                <a:solidFill>
                  <a:srgbClr val="3B5978"/>
                </a:solidFill>
                <a:cs typeface="Arial" panose="020B0604020202020204" pitchFamily="34" charset="0"/>
              </a:rPr>
              <a:t>(4), 445-459.</a:t>
            </a:r>
          </a:p>
          <a:p>
            <a:pPr eaLnBrk="1" hangingPunct="1"/>
            <a:r>
              <a:rPr lang="en-US" altLang="en-US" sz="1600" smtClean="0">
                <a:solidFill>
                  <a:srgbClr val="3B5978"/>
                </a:solidFill>
                <a:cs typeface="Arial" panose="020B0604020202020204" pitchFamily="34" charset="0"/>
              </a:rPr>
              <a:t>Zingmark, London, Smart, Rumsey, &amp; Bolz (2008). Richland School District Literacy Intervention Matrix. </a:t>
            </a:r>
            <a:r>
              <a:rPr lang="en-US" altLang="en-US" sz="1600" i="1" smtClean="0">
                <a:solidFill>
                  <a:srgbClr val="3B5978"/>
                </a:solidFill>
                <a:cs typeface="Arial" panose="020B0604020202020204" pitchFamily="34" charset="0"/>
              </a:rPr>
              <a:t>Richland School District. </a:t>
            </a:r>
            <a:r>
              <a:rPr lang="en-US" altLang="en-US" sz="1600" smtClean="0">
                <a:solidFill>
                  <a:srgbClr val="3B5978"/>
                </a:solidFill>
                <a:cs typeface="Arial" panose="020B0604020202020204" pitchFamily="34" charset="0"/>
              </a:rPr>
              <a:t>Retrieved from http://www.rsd.edu/files/files/litmatrix.pdf.</a:t>
            </a:r>
          </a:p>
        </p:txBody>
      </p:sp>
      <p:sp>
        <p:nvSpPr>
          <p:cNvPr id="122883" name="Title 2"/>
          <p:cNvSpPr>
            <a:spLocks noGrp="1"/>
          </p:cNvSpPr>
          <p:nvPr>
            <p:ph type="title"/>
          </p:nvPr>
        </p:nvSpPr>
        <p:spPr/>
        <p:txBody>
          <a:bodyPr/>
          <a:lstStyle/>
          <a:p>
            <a:pPr eaLnBrk="1" hangingPunct="1"/>
            <a:r>
              <a:rPr altLang="en-US" smtClean="0">
                <a:ea typeface="ＭＳ Ｐゴシック" panose="020B0600070205080204" pitchFamily="34" charset="-128"/>
              </a:rPr>
              <a:t>References</a:t>
            </a:r>
          </a:p>
        </p:txBody>
      </p:sp>
      <p:sp>
        <p:nvSpPr>
          <p:cNvPr id="12288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C7120138-9889-4A99-9188-55CC4BE16377}" type="slidenum">
              <a:rPr lang="en-US" altLang="en-US" sz="1000">
                <a:solidFill>
                  <a:srgbClr val="BFBFBF"/>
                </a:solidFill>
              </a:rPr>
              <a:pPr>
                <a:spcBef>
                  <a:spcPct val="0"/>
                </a:spcBef>
                <a:buClrTx/>
                <a:buFontTx/>
                <a:buNone/>
              </a:pPr>
              <a:t>35</a:t>
            </a:fld>
            <a:endParaRPr lang="en-US" altLang="en-US" sz="1000" dirty="0">
              <a:solidFill>
                <a:srgbClr val="BFBFB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a:t>
            </a:r>
            <a:endParaRPr lang="en-US" dirty="0"/>
          </a:p>
        </p:txBody>
      </p:sp>
      <p:sp>
        <p:nvSpPr>
          <p:cNvPr id="124930" name="Content Placeholder 1" descr="National Center on Intensive Intervention&#10;1000 Thomas Jefferson Street NW&#10;Washington, DC 20007-3835&#10;866-577-5787&#10;&#10;website link to national center for intensive intervention at www.intensiveintervention.org&#10;&#10;an email address to national center for intensive intervention ncii@air.org&#10;" hidden="1"/>
          <p:cNvSpPr>
            <a:spLocks noGrp="1"/>
          </p:cNvSpPr>
          <p:nvPr>
            <p:ph type="body" sz="quarter" idx="4294967295"/>
          </p:nvPr>
        </p:nvSpPr>
        <p:spPr>
          <a:xfrm>
            <a:off x="919163" y="2055813"/>
            <a:ext cx="8224837" cy="3517900"/>
          </a:xfrm>
        </p:spPr>
        <p:txBody>
          <a:bodyPr/>
          <a:lstStyle/>
          <a:p>
            <a:r>
              <a:rPr lang="en-US" altLang="en-US" dirty="0" smtClean="0"/>
              <a:t>National Center on Intensive Intervention (NCII)</a:t>
            </a:r>
          </a:p>
          <a:p>
            <a:r>
              <a:rPr lang="en-US" altLang="en-US" dirty="0" smtClean="0"/>
              <a:t>ncii@air.org </a:t>
            </a:r>
          </a:p>
          <a:p>
            <a:endParaRPr lang="en-US" altLang="en-US" dirty="0" smtClean="0"/>
          </a:p>
          <a:p>
            <a:r>
              <a:rPr lang="en-US" altLang="en-US" dirty="0" smtClean="0"/>
              <a:t>1050 Thomas Jefferson St. NW</a:t>
            </a:r>
          </a:p>
          <a:p>
            <a:r>
              <a:rPr lang="en-US" altLang="en-US" dirty="0" smtClean="0"/>
              <a:t>Washington, DC 20007</a:t>
            </a:r>
          </a:p>
          <a:p>
            <a:r>
              <a:rPr lang="en-US" altLang="en-US" dirty="0" smtClean="0"/>
              <a:t>800-356-2735</a:t>
            </a:r>
          </a:p>
          <a:p>
            <a:r>
              <a:rPr lang="en-US" altLang="en-US" dirty="0" smtClean="0"/>
              <a:t>www.intensiveintervention.org</a:t>
            </a:r>
          </a:p>
        </p:txBody>
      </p:sp>
      <p:sp>
        <p:nvSpPr>
          <p:cNvPr id="124931" name="Slide Number Placeholder 5" hidden="1"/>
          <p:cNvSpPr>
            <a:spLocks noGrp="1"/>
          </p:cNvSpPr>
          <p:nvPr>
            <p:ph type="sldNum" sz="quarter" idx="4294967295"/>
          </p:nvPr>
        </p:nvSpPr>
        <p:spPr>
          <a:xfrm>
            <a:off x="8986838" y="6110288"/>
            <a:ext cx="157162" cy="153987"/>
          </a:xfrm>
        </p:spPr>
        <p:txBody>
          <a:bodyPr/>
          <a:lstStyle>
            <a:lvl1pPr>
              <a:buClr>
                <a:schemeClr val="tx2"/>
              </a:buClr>
              <a:buFont typeface="Arial" panose="020B0604020202020204" pitchFamily="34" charset="0"/>
              <a:defRPr sz="2000">
                <a:solidFill>
                  <a:schemeClr val="bg1"/>
                </a:solidFill>
                <a:latin typeface="Arial" panose="020B0604020202020204" pitchFamily="34" charset="0"/>
                <a:cs typeface="Arial" panose="020B0604020202020204" pitchFamily="34" charset="0"/>
              </a:defRPr>
            </a:lvl1pPr>
            <a:lvl2pPr marL="742950" indent="-285750">
              <a:buClr>
                <a:schemeClr val="tx2"/>
              </a:buClr>
              <a:buFont typeface="Arial" panose="020B0604020202020204" pitchFamily="34" charset="0"/>
              <a:defRPr sz="2000">
                <a:solidFill>
                  <a:schemeClr val="bg1"/>
                </a:solidFill>
                <a:latin typeface="Arial" panose="020B0604020202020204" pitchFamily="34" charset="0"/>
                <a:cs typeface="Arial" panose="020B0604020202020204" pitchFamily="34" charset="0"/>
              </a:defRPr>
            </a:lvl2pPr>
            <a:lvl3pPr marL="1143000" indent="-228600">
              <a:buClr>
                <a:schemeClr val="tx2"/>
              </a:buClr>
              <a:buFont typeface="Arial" panose="020B0604020202020204" pitchFamily="34" charset="0"/>
              <a:defRPr sz="2000">
                <a:solidFill>
                  <a:schemeClr val="bg1"/>
                </a:solidFill>
                <a:latin typeface="Arial" panose="020B0604020202020204" pitchFamily="34" charset="0"/>
                <a:cs typeface="Arial" panose="020B0604020202020204" pitchFamily="34" charset="0"/>
              </a:defRPr>
            </a:lvl3pPr>
            <a:lvl4pPr marL="1600200" indent="-228600">
              <a:buClr>
                <a:schemeClr val="tx2"/>
              </a:buClr>
              <a:buFont typeface="Arial" panose="020B0604020202020204" pitchFamily="34" charset="0"/>
              <a:defRPr sz="2000">
                <a:solidFill>
                  <a:schemeClr val="bg1"/>
                </a:solidFill>
                <a:latin typeface="Arial" panose="020B0604020202020204" pitchFamily="34" charset="0"/>
                <a:cs typeface="Arial" panose="020B0604020202020204" pitchFamily="34" charset="0"/>
              </a:defRPr>
            </a:lvl4pPr>
            <a:lvl5pPr marL="2057400" indent="-228600">
              <a:buClr>
                <a:srgbClr val="78A22F"/>
              </a:buClr>
              <a:buFont typeface="Arial" panose="020B0604020202020204" pitchFamily="34" charset="0"/>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rgbClr val="78A22F"/>
              </a:buClr>
              <a:buFont typeface="Arial" panose="020B0604020202020204" pitchFamily="34" charset="0"/>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rgbClr val="78A22F"/>
              </a:buClr>
              <a:buFont typeface="Arial" panose="020B0604020202020204" pitchFamily="34" charset="0"/>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rgbClr val="78A22F"/>
              </a:buClr>
              <a:buFont typeface="Arial" panose="020B0604020202020204" pitchFamily="34" charset="0"/>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rgbClr val="78A22F"/>
              </a:buClr>
              <a:buFont typeface="Arial" panose="020B0604020202020204" pitchFamily="34" charset="0"/>
              <a:defRPr sz="2000">
                <a:solidFill>
                  <a:schemeClr val="bg1"/>
                </a:solidFill>
                <a:latin typeface="Arial" panose="020B0604020202020204" pitchFamily="34" charset="0"/>
                <a:cs typeface="Arial" panose="020B0604020202020204" pitchFamily="34" charset="0"/>
              </a:defRPr>
            </a:lvl9pPr>
          </a:lstStyle>
          <a:p>
            <a:fld id="{10455516-2C8E-49FF-B971-7A98317E8B9C}" type="slidenum">
              <a:rPr lang="en-US" altLang="en-US" smtClean="0"/>
              <a:pPr/>
              <a:t>36</a:t>
            </a:fld>
            <a:endParaRPr lang="en-US" altLang="en-US"/>
          </a:p>
        </p:txBody>
      </p:sp>
      <p:pic>
        <p:nvPicPr>
          <p:cNvPr id="4" name="Picture 3" descr="The address for NCII is 1000 Thomas Jefferson Street Northwest Washington DC 20007-3835. The phone number is 8665775787. NCII's website is www.intensiveintervention.org. The email is ncii@air.org."/>
          <p:cNvPicPr>
            <a:picLocks noChangeAspect="1"/>
          </p:cNvPicPr>
          <p:nvPr/>
        </p:nvPicPr>
        <p:blipFill>
          <a:blip r:embed="rId3"/>
          <a:stretch>
            <a:fillRect/>
          </a:stretch>
        </p:blipFill>
        <p:spPr>
          <a:xfrm>
            <a:off x="0" y="0"/>
            <a:ext cx="9226193" cy="690681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687388" y="2055813"/>
            <a:ext cx="8224837" cy="3851275"/>
          </a:xfrm>
        </p:spPr>
        <p:txBody>
          <a:bodyPr/>
          <a:lstStyle/>
          <a:p>
            <a:pPr eaLnBrk="1" hangingPunct="1"/>
            <a:r>
              <a:rPr lang="en-US" altLang="en-US" smtClean="0">
                <a:solidFill>
                  <a:srgbClr val="3B5978"/>
                </a:solidFill>
                <a:cs typeface="Arial" panose="020B0604020202020204" pitchFamily="34" charset="0"/>
              </a:rPr>
              <a:t>Standardized, evidence-based interventions designed for at-risk students. </a:t>
            </a:r>
          </a:p>
          <a:p>
            <a:pPr lvl="1" eaLnBrk="1" hangingPunct="1"/>
            <a:r>
              <a:rPr lang="en-US" altLang="en-US" sz="2400" smtClean="0">
                <a:solidFill>
                  <a:srgbClr val="3B5978"/>
                </a:solidFill>
                <a:cs typeface="Arial" panose="020B0604020202020204" pitchFamily="34" charset="0"/>
              </a:rPr>
              <a:t>Often referred to as…</a:t>
            </a:r>
          </a:p>
          <a:p>
            <a:pPr lvl="2" eaLnBrk="1" hangingPunct="1"/>
            <a:r>
              <a:rPr lang="en-US" altLang="en-US" sz="1800" smtClean="0">
                <a:solidFill>
                  <a:srgbClr val="3B5978"/>
                </a:solidFill>
                <a:cs typeface="Arial" panose="020B0604020202020204" pitchFamily="34" charset="0"/>
              </a:rPr>
              <a:t>Tier 2 intervention</a:t>
            </a:r>
          </a:p>
          <a:p>
            <a:pPr lvl="2" eaLnBrk="1" hangingPunct="1"/>
            <a:r>
              <a:rPr lang="en-US" altLang="en-US" sz="1800" smtClean="0">
                <a:solidFill>
                  <a:srgbClr val="3B5978"/>
                </a:solidFill>
                <a:cs typeface="Arial" panose="020B0604020202020204" pitchFamily="34" charset="0"/>
              </a:rPr>
              <a:t>Strategic intervention</a:t>
            </a:r>
          </a:p>
          <a:p>
            <a:pPr lvl="2" eaLnBrk="1" hangingPunct="1"/>
            <a:r>
              <a:rPr lang="en-US" altLang="en-US" sz="1800" smtClean="0">
                <a:solidFill>
                  <a:srgbClr val="3B5978"/>
                </a:solidFill>
                <a:cs typeface="Arial" panose="020B0604020202020204" pitchFamily="34" charset="0"/>
              </a:rPr>
              <a:t>Remedial curriculum</a:t>
            </a:r>
          </a:p>
          <a:p>
            <a:pPr lvl="1" eaLnBrk="1" hangingPunct="1"/>
            <a:r>
              <a:rPr lang="en-US" altLang="en-US" sz="2400" smtClean="0">
                <a:solidFill>
                  <a:srgbClr val="3B5978"/>
                </a:solidFill>
                <a:cs typeface="Arial" panose="020B0604020202020204" pitchFamily="34" charset="0"/>
              </a:rPr>
              <a:t>Common examples</a:t>
            </a:r>
          </a:p>
          <a:p>
            <a:pPr lvl="2" eaLnBrk="1" hangingPunct="1"/>
            <a:r>
              <a:rPr lang="en-US" altLang="en-US" sz="1800" smtClean="0">
                <a:solidFill>
                  <a:srgbClr val="3B5978"/>
                </a:solidFill>
                <a:cs typeface="Arial" panose="020B0604020202020204" pitchFamily="34" charset="0"/>
              </a:rPr>
              <a:t>Wilson Just Words</a:t>
            </a:r>
          </a:p>
          <a:p>
            <a:pPr lvl="2" eaLnBrk="1" hangingPunct="1"/>
            <a:r>
              <a:rPr lang="en-US" altLang="en-US" sz="1800" smtClean="0">
                <a:solidFill>
                  <a:srgbClr val="3B5978"/>
                </a:solidFill>
                <a:cs typeface="Arial" panose="020B0604020202020204" pitchFamily="34" charset="0"/>
              </a:rPr>
              <a:t>Check-in/Check-out</a:t>
            </a:r>
          </a:p>
          <a:p>
            <a:pPr lvl="2" eaLnBrk="1" hangingPunct="1"/>
            <a:r>
              <a:rPr lang="en-US" altLang="en-US" sz="1800" smtClean="0">
                <a:solidFill>
                  <a:srgbClr val="3B5978"/>
                </a:solidFill>
                <a:cs typeface="Arial" panose="020B0604020202020204" pitchFamily="34" charset="0"/>
              </a:rPr>
              <a:t>Corrective Math</a:t>
            </a:r>
          </a:p>
        </p:txBody>
      </p:sp>
      <p:sp>
        <p:nvSpPr>
          <p:cNvPr id="59395" name="Title 2"/>
          <p:cNvSpPr>
            <a:spLocks noGrp="1"/>
          </p:cNvSpPr>
          <p:nvPr>
            <p:ph type="title"/>
          </p:nvPr>
        </p:nvSpPr>
        <p:spPr/>
        <p:txBody>
          <a:bodyPr/>
          <a:lstStyle/>
          <a:p>
            <a:pPr eaLnBrk="1" hangingPunct="1"/>
            <a:r>
              <a:rPr altLang="en-US" smtClean="0">
                <a:ea typeface="ＭＳ Ｐゴシック" panose="020B0600070205080204" pitchFamily="34" charset="-128"/>
              </a:rPr>
              <a:t>What Are Secondary Interventions?</a:t>
            </a:r>
          </a:p>
        </p:txBody>
      </p:sp>
      <p:sp>
        <p:nvSpPr>
          <p:cNvPr id="59396"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5424C3F2-2FA7-4D2D-A397-9AA4818F4600}" type="slidenum">
              <a:rPr lang="en-US" altLang="en-US" sz="1000">
                <a:solidFill>
                  <a:srgbClr val="BFBFBF"/>
                </a:solidFill>
              </a:rPr>
              <a:pPr>
                <a:spcBef>
                  <a:spcPct val="0"/>
                </a:spcBef>
                <a:buClrTx/>
                <a:buFontTx/>
                <a:buNone/>
              </a:pPr>
              <a:t>4</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dirty="0" smtClean="0"/>
              <a:t>Rationale for Secondary Interventions</a:t>
            </a:r>
            <a:endParaRPr dirty="0"/>
          </a:p>
        </p:txBody>
      </p:sp>
      <p:sp>
        <p:nvSpPr>
          <p:cNvPr id="61443" name="Slide Number Placeholder 5"/>
          <p:cNvSpPr>
            <a:spLocks noGrp="1"/>
          </p:cNvSpPr>
          <p:nvPr>
            <p:ph type="sldNum" sz="quarter" idx="10"/>
          </p:nvPr>
        </p:nvSpPr>
        <p:spPr bwMode="auto">
          <a:xfrm>
            <a:off x="8572500" y="6557963"/>
            <a:ext cx="393700" cy="198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a:solidFill>
                  <a:srgbClr val="BFBFBF"/>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bg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E5F654B1-C1C5-4C08-993C-1BC53098FB66}" type="slidenum">
              <a:rPr lang="en-US" altLang="en-US" sz="1000">
                <a:solidFill>
                  <a:srgbClr val="7F7F7F"/>
                </a:solidFill>
                <a:cs typeface="Arial" panose="020B0604020202020204" pitchFamily="34" charset="0"/>
              </a:rPr>
              <a:pPr>
                <a:spcBef>
                  <a:spcPct val="0"/>
                </a:spcBef>
                <a:buFontTx/>
                <a:buNone/>
              </a:pPr>
              <a:t>5</a:t>
            </a:fld>
            <a:endParaRPr lang="en-US" altLang="en-US" sz="1000">
              <a:solidFill>
                <a:srgbClr val="7F7F7F"/>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altLang="en-US" sz="4000" smtClean="0">
                <a:ea typeface="ＭＳ Ｐゴシック" panose="020B0600070205080204" pitchFamily="34" charset="-128"/>
              </a:rPr>
              <a:t>Secondary Interventions in the </a:t>
            </a:r>
            <a:br>
              <a:rPr altLang="en-US" sz="4000" smtClean="0">
                <a:ea typeface="ＭＳ Ｐゴシック" panose="020B0600070205080204" pitchFamily="34" charset="-128"/>
              </a:rPr>
            </a:br>
            <a:r>
              <a:rPr altLang="en-US" sz="4000" smtClean="0">
                <a:ea typeface="ＭＳ Ｐゴシック" panose="020B0600070205080204" pitchFamily="34" charset="-128"/>
              </a:rPr>
              <a:t>Context of Multi-Tiered Supports</a:t>
            </a:r>
          </a:p>
        </p:txBody>
      </p:sp>
      <p:sp>
        <p:nvSpPr>
          <p:cNvPr id="63491" name="Slide Number Placeholder 5"/>
          <p:cNvSpPr txBox="1">
            <a:spLocks/>
          </p:cNvSpPr>
          <p:nvPr/>
        </p:nvSpPr>
        <p:spPr bwMode="auto">
          <a:xfrm>
            <a:off x="8585200" y="6469063"/>
            <a:ext cx="4159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lgn="r" eaLnBrk="1" hangingPunct="1">
              <a:spcBef>
                <a:spcPct val="0"/>
              </a:spcBef>
              <a:buClrTx/>
              <a:buFontTx/>
              <a:buNone/>
            </a:pPr>
            <a:fld id="{6E848FC2-CF12-45B6-88D5-707B0473726C}" type="slidenum">
              <a:rPr lang="en-US" altLang="en-US" sz="1000">
                <a:solidFill>
                  <a:srgbClr val="BFBFBF"/>
                </a:solidFill>
              </a:rPr>
              <a:pPr algn="r" eaLnBrk="1" hangingPunct="1">
                <a:spcBef>
                  <a:spcPct val="0"/>
                </a:spcBef>
                <a:buClrTx/>
                <a:buFontTx/>
                <a:buNone/>
              </a:pPr>
              <a:t>6</a:t>
            </a:fld>
            <a:endParaRPr lang="en-US" altLang="en-US" sz="1000">
              <a:solidFill>
                <a:srgbClr val="BFBFBF"/>
              </a:solidFill>
            </a:endParaRPr>
          </a:p>
        </p:txBody>
      </p:sp>
      <p:pic>
        <p:nvPicPr>
          <p:cNvPr id="63492" name="Picture 3" descr="This graphic is a triangle divided into 3 sections.  The bottom section is green and is the largest.  It represents supports for about 80% of students and is labeled &quot;primary&quot;.  The middle section of the triangle is yellow and is the second largest.  It represents supports for about 15% of students and is labeled &quot;secondary&quot;.  The third and top section of the triangle is red and is the smallest.  It represents supports for about 5% of students and is labeled &quot;intensive&quot;. A brace runs the length of this triangle graphic.  To the right of the brace are the words, &quot;focus?&quot;, &quot;instruction?&quot;, &quot;setting?&quot;, and &quot;assessments?&quot;.  The brace indicates that we will discuss these 4 areas within the multi-tiered supports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1928813"/>
            <a:ext cx="7078663"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e chart on the page has 2 columns and 4 rows.  The rows are labeled &quot;focus&quot;, &quot;instruction&quot;, &quot;setting&quot;, and &quot;assessments&quot; and the second column describes what each area looks like in the primary tier. "/>
          <p:cNvGraphicFramePr>
            <a:graphicFrameLocks noGrp="1"/>
          </p:cNvGraphicFramePr>
          <p:nvPr>
            <p:ph idx="1"/>
          </p:nvPr>
        </p:nvGraphicFramePr>
        <p:xfrm>
          <a:off x="700088" y="2055813"/>
          <a:ext cx="7864475" cy="3603625"/>
        </p:xfrm>
        <a:graphic>
          <a:graphicData uri="http://schemas.openxmlformats.org/drawingml/2006/table">
            <a:tbl>
              <a:tblPr firstRow="1" firstCol="1" bandRow="1">
                <a:tableStyleId>{5C22544A-7EE6-4342-B048-85BDC9FD1C3A}</a:tableStyleId>
              </a:tblPr>
              <a:tblGrid>
                <a:gridCol w="2209760"/>
                <a:gridCol w="5654715"/>
              </a:tblGrid>
              <a:tr h="365802">
                <a:tc>
                  <a:txBody>
                    <a:bodyPr/>
                    <a:lstStyle/>
                    <a:p>
                      <a:endParaRPr lang="en-US" sz="1500" dirty="0"/>
                    </a:p>
                  </a:txBody>
                  <a:tcPr marL="84400" marR="84400" marT="37623" marB="37623"/>
                </a:tc>
                <a:tc>
                  <a:txBody>
                    <a:bodyPr/>
                    <a:lstStyle/>
                    <a:p>
                      <a:r>
                        <a:rPr lang="en-US" sz="1500" dirty="0" smtClean="0"/>
                        <a:t>DESCRIPTION</a:t>
                      </a:r>
                      <a:endParaRPr lang="en-US" sz="1500" dirty="0"/>
                    </a:p>
                  </a:txBody>
                  <a:tcPr marL="84400" marR="84400" marT="37623" marB="37623"/>
                </a:tc>
              </a:tr>
              <a:tr h="726435">
                <a:tc>
                  <a:txBody>
                    <a:bodyPr/>
                    <a:lstStyle/>
                    <a:p>
                      <a:r>
                        <a:rPr lang="en-US" sz="1800" b="1" dirty="0" smtClean="0"/>
                        <a:t>FOCUS</a:t>
                      </a:r>
                      <a:endParaRPr lang="en-US" sz="1800" b="1" dirty="0"/>
                    </a:p>
                  </a:txBody>
                  <a:tcPr marL="84400" marR="84400" marT="37623" marB="37623"/>
                </a:tc>
                <a:tc>
                  <a:txBody>
                    <a:bodyPr/>
                    <a:lstStyle/>
                    <a:p>
                      <a:r>
                        <a:rPr lang="en-US" sz="1800" dirty="0" smtClean="0"/>
                        <a:t>All students</a:t>
                      </a:r>
                    </a:p>
                    <a:p>
                      <a:endParaRPr lang="en-US" sz="1800" dirty="0" smtClean="0"/>
                    </a:p>
                  </a:txBody>
                  <a:tcPr marL="84400" marR="84400" marT="37623" marB="37623"/>
                </a:tc>
              </a:tr>
              <a:tr h="922094">
                <a:tc>
                  <a:txBody>
                    <a:bodyPr/>
                    <a:lstStyle/>
                    <a:p>
                      <a:r>
                        <a:rPr lang="en-US" sz="1800" b="1" dirty="0" smtClean="0"/>
                        <a:t>INSTRUCTION</a:t>
                      </a:r>
                      <a:endParaRPr lang="en-US" sz="1800" b="1" dirty="0"/>
                    </a:p>
                  </a:txBody>
                  <a:tcPr marL="84400" marR="84400" marT="37623" marB="376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District curriculum and instructional practices that are research based, are aligned with state or district standards and incorporate differentiated instruction</a:t>
                      </a:r>
                    </a:p>
                  </a:txBody>
                  <a:tcPr marL="84400" marR="84400" marT="37623" marB="37623"/>
                </a:tc>
              </a:tr>
              <a:tr h="690992">
                <a:tc>
                  <a:txBody>
                    <a:bodyPr/>
                    <a:lstStyle/>
                    <a:p>
                      <a:r>
                        <a:rPr lang="en-US" sz="1800" b="1" dirty="0" smtClean="0"/>
                        <a:t>SETTING</a:t>
                      </a:r>
                      <a:endParaRPr lang="en-US" sz="1800" b="1" dirty="0"/>
                    </a:p>
                  </a:txBody>
                  <a:tcPr marL="84400" marR="84400" marT="37623" marB="37623"/>
                </a:tc>
                <a:tc>
                  <a:txBody>
                    <a:bodyPr/>
                    <a:lstStyle/>
                    <a:p>
                      <a:r>
                        <a:rPr lang="en-US" sz="1800" dirty="0" smtClean="0"/>
                        <a:t>General education </a:t>
                      </a:r>
                    </a:p>
                    <a:p>
                      <a:endParaRPr lang="en-US" sz="1800" dirty="0" smtClean="0"/>
                    </a:p>
                  </a:txBody>
                  <a:tcPr marL="84400" marR="84400" marT="37623" marB="37623"/>
                </a:tc>
              </a:tr>
              <a:tr h="898302">
                <a:tc>
                  <a:txBody>
                    <a:bodyPr/>
                    <a:lstStyle/>
                    <a:p>
                      <a:r>
                        <a:rPr lang="en-US" sz="1800" b="1" dirty="0" smtClean="0"/>
                        <a:t>ASSESSMENTS</a:t>
                      </a:r>
                      <a:endParaRPr lang="en-US" sz="1800" b="1" dirty="0"/>
                    </a:p>
                  </a:txBody>
                  <a:tcPr marL="84400" marR="84400" marT="37623" marB="37623"/>
                </a:tc>
                <a:tc>
                  <a:txBody>
                    <a:bodyPr/>
                    <a:lstStyle/>
                    <a:p>
                      <a:r>
                        <a:rPr lang="en-US" sz="1800" dirty="0" smtClean="0"/>
                        <a:t>Screening, continuous progress monitoring, and outcome measures or summative assessments (used sparingly)</a:t>
                      </a:r>
                    </a:p>
                  </a:txBody>
                  <a:tcPr marL="84400" marR="84400" marT="37623" marB="37623"/>
                </a:tc>
              </a:tr>
            </a:tbl>
          </a:graphicData>
        </a:graphic>
      </p:graphicFrame>
      <p:sp>
        <p:nvSpPr>
          <p:cNvPr id="65558" name="Title 1"/>
          <p:cNvSpPr>
            <a:spLocks noGrp="1"/>
          </p:cNvSpPr>
          <p:nvPr>
            <p:ph type="title"/>
          </p:nvPr>
        </p:nvSpPr>
        <p:spPr/>
        <p:txBody>
          <a:bodyPr/>
          <a:lstStyle/>
          <a:p>
            <a:pPr eaLnBrk="1" hangingPunct="1"/>
            <a:r>
              <a:rPr altLang="en-US" sz="4400" smtClean="0">
                <a:ea typeface="ＭＳ Ｐゴシック" panose="020B0600070205080204" pitchFamily="34" charset="-128"/>
              </a:rPr>
              <a:t>Primary Tier</a:t>
            </a:r>
            <a:br>
              <a:rPr altLang="en-US" sz="4400" smtClean="0">
                <a:ea typeface="ＭＳ Ｐゴシック" panose="020B0600070205080204" pitchFamily="34" charset="-128"/>
              </a:rPr>
            </a:br>
            <a:r>
              <a:rPr altLang="en-US" sz="4400" smtClean="0">
                <a:ea typeface="ＭＳ Ｐゴシック" panose="020B0600070205080204" pitchFamily="34" charset="-128"/>
              </a:rPr>
              <a:t>(aka Tier 1, Core Instruction)</a:t>
            </a:r>
          </a:p>
        </p:txBody>
      </p:sp>
      <p:sp>
        <p:nvSpPr>
          <p:cNvPr id="65559"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1C914387-92C3-43CE-BC3C-05E152F4571D}" type="slidenum">
              <a:rPr lang="en-US" altLang="en-US" sz="1000">
                <a:solidFill>
                  <a:srgbClr val="BFBFBF"/>
                </a:solidFill>
              </a:rPr>
              <a:pPr>
                <a:spcBef>
                  <a:spcPct val="0"/>
                </a:spcBef>
                <a:buClrTx/>
                <a:buFontTx/>
                <a:buNone/>
              </a:pPr>
              <a:t>7</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e chart on the page has 2 columns and 4 rows.  The rows are labeled &quot;focus&quot;, &quot;instruction&quot;, &quot;setting&quot;, and &quot;assessments&quot; and the second column describes what each area looks like in the secondary tier. "/>
          <p:cNvGraphicFramePr>
            <a:graphicFrameLocks noGrp="1"/>
          </p:cNvGraphicFramePr>
          <p:nvPr>
            <p:ph idx="1"/>
            <p:extLst>
              <p:ext uri="{D42A27DB-BD31-4B8C-83A1-F6EECF244321}">
                <p14:modId xmlns:p14="http://schemas.microsoft.com/office/powerpoint/2010/main" val="1140167193"/>
              </p:ext>
            </p:extLst>
          </p:nvPr>
        </p:nvGraphicFramePr>
        <p:xfrm>
          <a:off x="687388" y="2055813"/>
          <a:ext cx="7864475" cy="3671888"/>
        </p:xfrm>
        <a:graphic>
          <a:graphicData uri="http://schemas.openxmlformats.org/drawingml/2006/table">
            <a:tbl>
              <a:tblPr firstRow="1"/>
              <a:tblGrid>
                <a:gridCol w="2133600"/>
                <a:gridCol w="5730875"/>
              </a:tblGrid>
              <a:tr h="36582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pitchFamily="34" charset="-128"/>
                      </a:endParaRPr>
                    </a:p>
                  </a:txBody>
                  <a:tcPr marL="102574" marR="102574"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DESCRIPTION</a:t>
                      </a:r>
                    </a:p>
                  </a:txBody>
                  <a:tcPr marL="102574" marR="102574"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52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FOCUS</a:t>
                      </a:r>
                    </a:p>
                  </a:txBody>
                  <a:tcPr marL="102574" marR="102574"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Students identified through screening as at risk for poor learning outcomes</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*Typically 15–20% of student population</a:t>
                      </a:r>
                    </a:p>
                  </a:txBody>
                  <a:tcPr marL="102574" marR="102574"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F"/>
                    </a:solidFill>
                  </a:tcPr>
                </a:tc>
              </a:tr>
              <a:tr h="698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INSTRUCTION</a:t>
                      </a:r>
                    </a:p>
                  </a:txBody>
                  <a:tcPr marL="102574" marR="102574"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Targeted, evidence-based supplemental instruction delivered to small groups</a:t>
                      </a:r>
                    </a:p>
                  </a:txBody>
                  <a:tcPr marL="102574" marR="102574"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0"/>
                    </a:solidFill>
                  </a:tcPr>
                </a:tc>
              </a:tr>
              <a:tr h="914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SETTING</a:t>
                      </a:r>
                    </a:p>
                  </a:txBody>
                  <a:tcPr marL="102574" marR="102574"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General education classroom or other regular education location within the school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L="102574" marR="102574"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F"/>
                    </a:solidFill>
                  </a:tcPr>
                </a:tc>
              </a:tr>
              <a:tr h="6401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ASSESSMENTS</a:t>
                      </a:r>
                    </a:p>
                  </a:txBody>
                  <a:tcPr marL="102574" marR="102574"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Progress monitoring, diagnostic, screening</a:t>
                      </a:r>
                      <a:endParaRPr kumimoji="0" lang="en-US" sz="1800" b="0" i="1" u="none" strike="noStrike" cap="none" normalizeH="0" baseline="0" dirty="0" smtClean="0">
                        <a:ln>
                          <a:noFill/>
                        </a:ln>
                        <a:solidFill>
                          <a:srgbClr val="FF0000"/>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L="102574" marR="102574"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0"/>
                    </a:solidFill>
                  </a:tcPr>
                </a:tc>
              </a:tr>
            </a:tbl>
          </a:graphicData>
        </a:graphic>
      </p:graphicFrame>
      <p:sp>
        <p:nvSpPr>
          <p:cNvPr id="67606" name="Title 1"/>
          <p:cNvSpPr>
            <a:spLocks noGrp="1"/>
          </p:cNvSpPr>
          <p:nvPr>
            <p:ph type="title"/>
          </p:nvPr>
        </p:nvSpPr>
        <p:spPr/>
        <p:txBody>
          <a:bodyPr/>
          <a:lstStyle/>
          <a:p>
            <a:pPr eaLnBrk="1" hangingPunct="1"/>
            <a:r>
              <a:rPr altLang="en-US" sz="4400" smtClean="0">
                <a:ea typeface="ＭＳ Ｐゴシック" panose="020B0600070205080204" pitchFamily="34" charset="-128"/>
              </a:rPr>
              <a:t>Secondary Tier</a:t>
            </a:r>
            <a:br>
              <a:rPr altLang="en-US" sz="4400" smtClean="0">
                <a:ea typeface="ＭＳ Ｐゴシック" panose="020B0600070205080204" pitchFamily="34" charset="-128"/>
              </a:rPr>
            </a:br>
            <a:r>
              <a:rPr altLang="en-US" sz="4400" smtClean="0">
                <a:ea typeface="ＭＳ Ｐゴシック" panose="020B0600070205080204" pitchFamily="34" charset="-128"/>
              </a:rPr>
              <a:t>(aka Tier 2 or Secondary Intervention)</a:t>
            </a:r>
          </a:p>
        </p:txBody>
      </p:sp>
      <p:sp>
        <p:nvSpPr>
          <p:cNvPr id="67607"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355CE5D9-EBFD-4BC0-937A-28632D38B2FA}" type="slidenum">
              <a:rPr lang="en-US" altLang="en-US" sz="1000">
                <a:solidFill>
                  <a:srgbClr val="BFBFBF"/>
                </a:solidFill>
              </a:rPr>
              <a:pPr>
                <a:spcBef>
                  <a:spcPct val="0"/>
                </a:spcBef>
                <a:buClrTx/>
                <a:buFontTx/>
                <a:buNone/>
              </a:pPr>
              <a:t>8</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e chart on the page has 2 columns and 4 rows.  The rows are labeled &quot;focus&quot;, &quot;instruction&quot;, &quot;setting&quot;, and &quot;assessments&quot; and the second column describes what each area looks like in the intensive tier. "/>
          <p:cNvGraphicFramePr>
            <a:graphicFrameLocks noGrp="1"/>
          </p:cNvGraphicFramePr>
          <p:nvPr>
            <p:ph idx="1"/>
            <p:extLst>
              <p:ext uri="{D42A27DB-BD31-4B8C-83A1-F6EECF244321}">
                <p14:modId xmlns:p14="http://schemas.microsoft.com/office/powerpoint/2010/main" val="4047857086"/>
              </p:ext>
            </p:extLst>
          </p:nvPr>
        </p:nvGraphicFramePr>
        <p:xfrm>
          <a:off x="687388" y="2055813"/>
          <a:ext cx="7864475" cy="3705225"/>
        </p:xfrm>
        <a:graphic>
          <a:graphicData uri="http://schemas.openxmlformats.org/drawingml/2006/table">
            <a:tbl>
              <a:tblPr firstRow="1"/>
              <a:tblGrid>
                <a:gridCol w="2159000"/>
                <a:gridCol w="5705475"/>
              </a:tblGrid>
              <a:tr h="3657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pitchFamily="34" charset="-128"/>
                      </a:endParaRPr>
                    </a:p>
                  </a:txBody>
                  <a:tcPr marL="102574" marR="10257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DESCRIPTION</a:t>
                      </a:r>
                    </a:p>
                  </a:txBody>
                  <a:tcPr marL="102574" marR="10257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07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FOCUS</a:t>
                      </a:r>
                    </a:p>
                  </a:txBody>
                  <a:tcPr marL="102574" marR="10257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Students who have not responded to primary or secondary level prevention, or with very low performance levels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*Typically 3–5% of student population</a:t>
                      </a:r>
                    </a:p>
                  </a:txBody>
                  <a:tcPr marL="102574" marR="10257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F"/>
                    </a:solidFill>
                  </a:tcPr>
                </a:tc>
              </a:tr>
              <a:tr h="957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INSTRUCTION</a:t>
                      </a:r>
                    </a:p>
                  </a:txBody>
                  <a:tcPr marL="102574" marR="10257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Individualized instruction delivered to small groups or individually and intensified by making adaptations based on student data</a:t>
                      </a:r>
                    </a:p>
                  </a:txBody>
                  <a:tcPr marL="102574" marR="10257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0"/>
                    </a:solidFill>
                  </a:tcPr>
                </a:tc>
              </a:tr>
              <a:tr h="7031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SETTING</a:t>
                      </a:r>
                    </a:p>
                  </a:txBody>
                  <a:tcPr marL="102574" marR="10257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General education or special education setting</a:t>
                      </a:r>
                    </a:p>
                  </a:txBody>
                  <a:tcPr marL="102574" marR="10257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F"/>
                    </a:solidFill>
                  </a:tcPr>
                </a:tc>
              </a:tr>
              <a:tr h="3714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ＭＳ Ｐゴシック" pitchFamily="34" charset="-128"/>
                        </a:rPr>
                        <a:t>ASSESSMENTS</a:t>
                      </a:r>
                    </a:p>
                  </a:txBody>
                  <a:tcPr marL="102574" marR="10257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rPr>
                        <a:t>Progress monitoring, diagnostic, screening</a:t>
                      </a:r>
                    </a:p>
                  </a:txBody>
                  <a:tcPr marL="102574" marR="10257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0"/>
                    </a:solidFill>
                  </a:tcPr>
                </a:tc>
              </a:tr>
            </a:tbl>
          </a:graphicData>
        </a:graphic>
      </p:graphicFrame>
      <p:sp>
        <p:nvSpPr>
          <p:cNvPr id="69654" name="Title 1"/>
          <p:cNvSpPr>
            <a:spLocks noGrp="1"/>
          </p:cNvSpPr>
          <p:nvPr>
            <p:ph type="title"/>
          </p:nvPr>
        </p:nvSpPr>
        <p:spPr/>
        <p:txBody>
          <a:bodyPr/>
          <a:lstStyle/>
          <a:p>
            <a:pPr eaLnBrk="1" hangingPunct="1"/>
            <a:r>
              <a:rPr altLang="en-US" sz="4400" smtClean="0">
                <a:ea typeface="ＭＳ Ｐゴシック" panose="020B0600070205080204" pitchFamily="34" charset="-128"/>
              </a:rPr>
              <a:t>Intensive Tier</a:t>
            </a:r>
            <a:br>
              <a:rPr altLang="en-US" sz="4400" smtClean="0">
                <a:ea typeface="ＭＳ Ｐゴシック" panose="020B0600070205080204" pitchFamily="34" charset="-128"/>
              </a:rPr>
            </a:br>
            <a:r>
              <a:rPr altLang="en-US" sz="4400" smtClean="0">
                <a:ea typeface="ＭＳ Ｐゴシック" panose="020B0600070205080204" pitchFamily="34" charset="-128"/>
              </a:rPr>
              <a:t>(aka Tier 3 or Tertiary Intervention)</a:t>
            </a:r>
          </a:p>
        </p:txBody>
      </p:sp>
      <p:sp>
        <p:nvSpPr>
          <p:cNvPr id="69655"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F33CDBAE-1A7A-4723-9D34-F2964F41B76F}" type="slidenum">
              <a:rPr lang="en-US" altLang="en-US" sz="1000">
                <a:solidFill>
                  <a:srgbClr val="BFBFBF"/>
                </a:solidFill>
              </a:rPr>
              <a:pPr>
                <a:spcBef>
                  <a:spcPct val="0"/>
                </a:spcBef>
                <a:buClrTx/>
                <a:buFontTx/>
                <a:buNone/>
              </a:pPr>
              <a:t>9</a:t>
            </a:fld>
            <a:endParaRPr lang="en-US" altLang="en-US" sz="1000">
              <a:solidFill>
                <a:srgbClr val="BFBFB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12_NCII_PowerPoint_Template_FINAL_Logo">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NCII Divider Slide">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2 NCII slides">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12 NCII Contact Info">
  <a:themeElements>
    <a:clrScheme name="NCII Palette">
      <a:dk1>
        <a:srgbClr val="004077"/>
      </a:dk1>
      <a:lt1>
        <a:srgbClr val="FFFFFF"/>
      </a:lt1>
      <a:dk2>
        <a:srgbClr val="5E6E66"/>
      </a:dk2>
      <a:lt2>
        <a:srgbClr val="E4E5E6"/>
      </a:lt2>
      <a:accent1>
        <a:srgbClr val="EA6B0C"/>
      </a:accent1>
      <a:accent2>
        <a:srgbClr val="73C167"/>
      </a:accent2>
      <a:accent3>
        <a:srgbClr val="D3A01F"/>
      </a:accent3>
      <a:accent4>
        <a:srgbClr val="A84D10"/>
      </a:accent4>
      <a:accent5>
        <a:srgbClr val="005394"/>
      </a:accent5>
      <a:accent6>
        <a:srgbClr val="5F864A"/>
      </a:accent6>
      <a:hlink>
        <a:srgbClr val="711471"/>
      </a:hlink>
      <a:folHlink>
        <a:srgbClr val="3177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274D0E453DA444BDEE5CB35E633B8F" ma:contentTypeVersion="0" ma:contentTypeDescription="Create a new document." ma:contentTypeScope="" ma:versionID="217d213fef8b0163cd29fd79576869c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8E34673-CDC7-4BD6-9254-FFE3EFA548D8}">
  <ds:schemaRefs>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278B86A-FD39-414C-98BA-4763C3B011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2012_NCII_PowerPoint_Template_FINAL_Logo</Template>
  <TotalTime>6097</TotalTime>
  <Words>6184</Words>
  <Application>Microsoft Office PowerPoint</Application>
  <PresentationFormat>On-screen Show (4:3)</PresentationFormat>
  <Paragraphs>415</Paragraphs>
  <Slides>36</Slides>
  <Notes>36</Notes>
  <HiddenSlides>0</HiddenSlides>
  <MMClips>0</MMClips>
  <ScaleCrop>false</ScaleCrop>
  <HeadingPairs>
    <vt:vector size="8" baseType="variant">
      <vt:variant>
        <vt:lpstr>Fonts Used</vt:lpstr>
      </vt:variant>
      <vt:variant>
        <vt:i4>10</vt:i4>
      </vt:variant>
      <vt:variant>
        <vt:lpstr>Theme</vt:lpstr>
      </vt:variant>
      <vt:variant>
        <vt:i4>16</vt:i4>
      </vt:variant>
      <vt:variant>
        <vt:lpstr>Embedded OLE Servers</vt:lpstr>
      </vt:variant>
      <vt:variant>
        <vt:i4>1</vt:i4>
      </vt:variant>
      <vt:variant>
        <vt:lpstr>Slide Titles</vt:lpstr>
      </vt:variant>
      <vt:variant>
        <vt:i4>36</vt:i4>
      </vt:variant>
    </vt:vector>
  </HeadingPairs>
  <TitlesOfParts>
    <vt:vector size="63" baseType="lpstr">
      <vt:lpstr>ＭＳ Ｐゴシック</vt:lpstr>
      <vt:lpstr>Arial</vt:lpstr>
      <vt:lpstr>Arial Narrow</vt:lpstr>
      <vt:lpstr>Calibri</vt:lpstr>
      <vt:lpstr>Courier New</vt:lpstr>
      <vt:lpstr>Franklin Gothic Book</vt:lpstr>
      <vt:lpstr>Franklin Gothic Demi</vt:lpstr>
      <vt:lpstr>FranklinGothic</vt:lpstr>
      <vt:lpstr>Times New Roman</vt:lpstr>
      <vt:lpstr>Wingdings</vt:lpstr>
      <vt:lpstr>2012_NCII_PowerPoint_Template_FINAL_Logo</vt:lpstr>
      <vt:lpstr>2012 NCII Divider Slide</vt:lpstr>
      <vt:lpstr>2012 NCII slides</vt:lpstr>
      <vt:lpstr>Blank</vt:lpstr>
      <vt:lpstr>2012 NCII Contact Info</vt:lpstr>
      <vt:lpstr>Basic</vt:lpstr>
      <vt:lpstr>Title</vt:lpstr>
      <vt:lpstr>Divider Master</vt:lpstr>
      <vt:lpstr>Contact</vt:lpstr>
      <vt:lpstr>Org Chart</vt:lpstr>
      <vt:lpstr>1_Basic</vt:lpstr>
      <vt:lpstr>1_Title</vt:lpstr>
      <vt:lpstr>1_Divider Master</vt:lpstr>
      <vt:lpstr>1_Contact</vt:lpstr>
      <vt:lpstr>1_Org Chart</vt:lpstr>
      <vt:lpstr>2_Basic</vt:lpstr>
      <vt:lpstr>Microsoft Excel Chart</vt:lpstr>
      <vt:lpstr>Secondary Interventions: Setting the Foundation for Intensive Support</vt:lpstr>
      <vt:lpstr>In Today’s Session…</vt:lpstr>
      <vt:lpstr>Introduction</vt:lpstr>
      <vt:lpstr>What Are Secondary Interventions?</vt:lpstr>
      <vt:lpstr>Rationale for Secondary Interventions</vt:lpstr>
      <vt:lpstr>Secondary Interventions in the  Context of Multi-Tiered Supports</vt:lpstr>
      <vt:lpstr>Primary Tier (aka Tier 1, Core Instruction)</vt:lpstr>
      <vt:lpstr>Secondary Tier (aka Tier 2 or Secondary Intervention)</vt:lpstr>
      <vt:lpstr>Intensive Tier (aka Tier 3 or Tertiary Intervention)</vt:lpstr>
      <vt:lpstr>Distinction Between Secondary  and Intensive Intervention</vt:lpstr>
      <vt:lpstr>Why Are Secondary Interventions  So Important?</vt:lpstr>
      <vt:lpstr>Elements of Secondary Interventions</vt:lpstr>
      <vt:lpstr>Elements of Secondary Interventions</vt:lpstr>
      <vt:lpstr>Elements of Secondary Interventions</vt:lpstr>
      <vt:lpstr>Varying Evidence Standards</vt:lpstr>
      <vt:lpstr>Varying Evidence Standards (Examples)</vt:lpstr>
      <vt:lpstr>What to Look For When Examining  the Evidence Base</vt:lpstr>
      <vt:lpstr>Resource: Richland School District Literacy Intervention Matrix http://www.rsd.edu/teach-learn/response-to-intervention.html </vt:lpstr>
      <vt:lpstr>Activity: Selecting Evidence-Based Interventions</vt:lpstr>
      <vt:lpstr>What If Evidence-Based Interventions Aren’t Available?</vt:lpstr>
      <vt:lpstr>Elements of Secondary Interventions</vt:lpstr>
      <vt:lpstr>What Is Fidelity?</vt:lpstr>
      <vt:lpstr>Why Is Fidelity Important?</vt:lpstr>
      <vt:lpstr>Five Elements of Fidelity</vt:lpstr>
      <vt:lpstr>Beyond Secondary Interventions</vt:lpstr>
      <vt:lpstr>What Should I Do If Secondary Interventions Aren’t Sufficient?</vt:lpstr>
      <vt:lpstr>How do secondary interventions  fit into the  DBI process? </vt:lpstr>
      <vt:lpstr>Why Are Secondary Interventions  So Important?</vt:lpstr>
      <vt:lpstr>Intensifying Secondary Interventions</vt:lpstr>
      <vt:lpstr>To Learn More About Intensive Intervention and DBI…</vt:lpstr>
      <vt:lpstr>Prioritizing Your Next Steps…</vt:lpstr>
      <vt:lpstr>In Summary</vt:lpstr>
      <vt:lpstr>Disclaimer</vt:lpstr>
      <vt:lpstr>References</vt:lpstr>
      <vt:lpstr>References</vt:lpstr>
      <vt:lpstr>.</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lmagnuson</dc:creator>
  <cp:lastModifiedBy>Seflek, Beyza</cp:lastModifiedBy>
  <cp:revision>314</cp:revision>
  <cp:lastPrinted>2013-07-05T21:17:13Z</cp:lastPrinted>
  <dcterms:created xsi:type="dcterms:W3CDTF">2012-09-26T14:33:52Z</dcterms:created>
  <dcterms:modified xsi:type="dcterms:W3CDTF">2016-05-31T15:34:55Z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0x0101001C274D0E453DA444BDEE5CB35E633B8F</vt:lpwstr>
  </property>
</Properties>
</file>