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2" r:id="rId2"/>
    <p:sldMasterId id="2147483714" r:id="rId3"/>
  </p:sldMasterIdLst>
  <p:notesMasterIdLst>
    <p:notesMasterId r:id="rId89"/>
  </p:notesMasterIdLst>
  <p:handoutMasterIdLst>
    <p:handoutMasterId r:id="rId90"/>
  </p:handoutMasterIdLst>
  <p:sldIdLst>
    <p:sldId id="349" r:id="rId4"/>
    <p:sldId id="350" r:id="rId5"/>
    <p:sldId id="378" r:id="rId6"/>
    <p:sldId id="377" r:id="rId7"/>
    <p:sldId id="379" r:id="rId8"/>
    <p:sldId id="371" r:id="rId9"/>
    <p:sldId id="353" r:id="rId10"/>
    <p:sldId id="354" r:id="rId11"/>
    <p:sldId id="272" r:id="rId12"/>
    <p:sldId id="263" r:id="rId13"/>
    <p:sldId id="264" r:id="rId14"/>
    <p:sldId id="265" r:id="rId15"/>
    <p:sldId id="266" r:id="rId16"/>
    <p:sldId id="267" r:id="rId17"/>
    <p:sldId id="268" r:id="rId18"/>
    <p:sldId id="269" r:id="rId19"/>
    <p:sldId id="270" r:id="rId20"/>
    <p:sldId id="271" r:id="rId21"/>
    <p:sldId id="355" r:id="rId22"/>
    <p:sldId id="273" r:id="rId23"/>
    <p:sldId id="274" r:id="rId24"/>
    <p:sldId id="275" r:id="rId25"/>
    <p:sldId id="356" r:id="rId26"/>
    <p:sldId id="380" r:id="rId27"/>
    <p:sldId id="277" r:id="rId28"/>
    <p:sldId id="278" r:id="rId29"/>
    <p:sldId id="357" r:id="rId30"/>
    <p:sldId id="381" r:id="rId31"/>
    <p:sldId id="358" r:id="rId32"/>
    <p:sldId id="281" r:id="rId33"/>
    <p:sldId id="282" r:id="rId34"/>
    <p:sldId id="283" r:id="rId35"/>
    <p:sldId id="284" r:id="rId36"/>
    <p:sldId id="286" r:id="rId37"/>
    <p:sldId id="359" r:id="rId38"/>
    <p:sldId id="382" r:id="rId39"/>
    <p:sldId id="288" r:id="rId40"/>
    <p:sldId id="289" r:id="rId41"/>
    <p:sldId id="290" r:id="rId42"/>
    <p:sldId id="291" r:id="rId43"/>
    <p:sldId id="292" r:id="rId44"/>
    <p:sldId id="360" r:id="rId45"/>
    <p:sldId id="383" r:id="rId46"/>
    <p:sldId id="294" r:id="rId47"/>
    <p:sldId id="295" r:id="rId48"/>
    <p:sldId id="296" r:id="rId49"/>
    <p:sldId id="297" r:id="rId50"/>
    <p:sldId id="298" r:id="rId51"/>
    <p:sldId id="299" r:id="rId52"/>
    <p:sldId id="301" r:id="rId53"/>
    <p:sldId id="362" r:id="rId54"/>
    <p:sldId id="304" r:id="rId55"/>
    <p:sldId id="363" r:id="rId56"/>
    <p:sldId id="384" r:id="rId57"/>
    <p:sldId id="306" r:id="rId58"/>
    <p:sldId id="342" r:id="rId59"/>
    <p:sldId id="364" r:id="rId60"/>
    <p:sldId id="385" r:id="rId61"/>
    <p:sldId id="309" r:id="rId62"/>
    <p:sldId id="310" r:id="rId63"/>
    <p:sldId id="311" r:id="rId64"/>
    <p:sldId id="312" r:id="rId65"/>
    <p:sldId id="365" r:id="rId66"/>
    <p:sldId id="386" r:id="rId67"/>
    <p:sldId id="366" r:id="rId68"/>
    <p:sldId id="315" r:id="rId69"/>
    <p:sldId id="316" r:id="rId70"/>
    <p:sldId id="317" r:id="rId71"/>
    <p:sldId id="318" r:id="rId72"/>
    <p:sldId id="367" r:id="rId73"/>
    <p:sldId id="387" r:id="rId74"/>
    <p:sldId id="320" r:id="rId75"/>
    <p:sldId id="321" r:id="rId76"/>
    <p:sldId id="322" r:id="rId77"/>
    <p:sldId id="326" r:id="rId78"/>
    <p:sldId id="368" r:id="rId79"/>
    <p:sldId id="388" r:id="rId80"/>
    <p:sldId id="330" r:id="rId81"/>
    <p:sldId id="331" r:id="rId82"/>
    <p:sldId id="333" r:id="rId83"/>
    <p:sldId id="334" r:id="rId84"/>
    <p:sldId id="389" r:id="rId85"/>
    <p:sldId id="336" r:id="rId86"/>
    <p:sldId id="391" r:id="rId87"/>
    <p:sldId id="370"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C4BE386-BB2F-40B6-937E-9BF0BA5D3CA1}">
          <p14:sldIdLst>
            <p14:sldId id="349"/>
            <p14:sldId id="350"/>
            <p14:sldId id="378"/>
            <p14:sldId id="377"/>
            <p14:sldId id="379"/>
            <p14:sldId id="371"/>
            <p14:sldId id="353"/>
          </p14:sldIdLst>
        </p14:section>
        <p14:section name="Part 1" id="{FFE36078-2F78-4F29-9EED-71F349C35326}">
          <p14:sldIdLst>
            <p14:sldId id="354"/>
            <p14:sldId id="272"/>
            <p14:sldId id="263"/>
            <p14:sldId id="264"/>
            <p14:sldId id="265"/>
            <p14:sldId id="266"/>
            <p14:sldId id="267"/>
            <p14:sldId id="268"/>
            <p14:sldId id="269"/>
            <p14:sldId id="270"/>
            <p14:sldId id="271"/>
          </p14:sldIdLst>
        </p14:section>
        <p14:section name="Part 2" id="{8DD86093-CA54-4AAD-8604-61216BD625DB}">
          <p14:sldIdLst>
            <p14:sldId id="355"/>
            <p14:sldId id="273"/>
            <p14:sldId id="274"/>
            <p14:sldId id="275"/>
            <p14:sldId id="356"/>
            <p14:sldId id="380"/>
            <p14:sldId id="277"/>
            <p14:sldId id="278"/>
            <p14:sldId id="357"/>
            <p14:sldId id="381"/>
          </p14:sldIdLst>
        </p14:section>
        <p14:section name="Part 3" id="{9826C7CC-3882-4759-9BF5-5609A94E5766}">
          <p14:sldIdLst>
            <p14:sldId id="358"/>
            <p14:sldId id="281"/>
            <p14:sldId id="282"/>
            <p14:sldId id="283"/>
            <p14:sldId id="284"/>
            <p14:sldId id="286"/>
            <p14:sldId id="359"/>
            <p14:sldId id="382"/>
            <p14:sldId id="288"/>
            <p14:sldId id="289"/>
            <p14:sldId id="290"/>
            <p14:sldId id="291"/>
            <p14:sldId id="292"/>
            <p14:sldId id="360"/>
            <p14:sldId id="383"/>
            <p14:sldId id="294"/>
            <p14:sldId id="295"/>
            <p14:sldId id="296"/>
            <p14:sldId id="297"/>
            <p14:sldId id="298"/>
            <p14:sldId id="299"/>
            <p14:sldId id="301"/>
            <p14:sldId id="362"/>
            <p14:sldId id="304"/>
            <p14:sldId id="363"/>
            <p14:sldId id="384"/>
            <p14:sldId id="306"/>
            <p14:sldId id="342"/>
            <p14:sldId id="364"/>
            <p14:sldId id="385"/>
            <p14:sldId id="309"/>
            <p14:sldId id="310"/>
            <p14:sldId id="311"/>
            <p14:sldId id="312"/>
            <p14:sldId id="365"/>
            <p14:sldId id="386"/>
          </p14:sldIdLst>
        </p14:section>
        <p14:section name="Part 4" id="{22158ED8-FF2C-4A9E-832A-28E2114493BA}">
          <p14:sldIdLst>
            <p14:sldId id="366"/>
            <p14:sldId id="315"/>
            <p14:sldId id="316"/>
            <p14:sldId id="317"/>
            <p14:sldId id="318"/>
            <p14:sldId id="367"/>
            <p14:sldId id="387"/>
            <p14:sldId id="320"/>
            <p14:sldId id="321"/>
            <p14:sldId id="322"/>
            <p14:sldId id="326"/>
            <p14:sldId id="368"/>
            <p14:sldId id="388"/>
            <p14:sldId id="330"/>
            <p14:sldId id="331"/>
            <p14:sldId id="333"/>
            <p14:sldId id="334"/>
            <p14:sldId id="389"/>
            <p14:sldId id="336"/>
          </p14:sldIdLst>
        </p14:section>
        <p14:section name="Closing" id="{C9C4D77F-D81A-469B-9D53-061C4BE6EA3C}">
          <p14:sldIdLst>
            <p14:sldId id="391"/>
            <p14:sldId id="3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Stephanie" initials="JS" lastIdx="6" clrIdx="0">
    <p:extLst>
      <p:ext uri="{19B8F6BF-5375-455C-9EA6-DF929625EA0E}">
        <p15:presenceInfo xmlns:p15="http://schemas.microsoft.com/office/powerpoint/2012/main" userId="S-1-5-21-1472932569-214068005-926709054-19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DE8"/>
    <a:srgbClr val="63717F"/>
    <a:srgbClr val="001C54"/>
    <a:srgbClr val="002368"/>
    <a:srgbClr val="6A7988"/>
    <a:srgbClr val="708090"/>
    <a:srgbClr val="FFFFFF"/>
    <a:srgbClr val="FBFBFB"/>
    <a:srgbClr val="479F5E"/>
    <a:srgbClr val="F9F2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0" autoAdjust="0"/>
    <p:restoredTop sz="93860" autoAdjust="0"/>
  </p:normalViewPr>
  <p:slideViewPr>
    <p:cSldViewPr snapToGrid="0">
      <p:cViewPr varScale="1">
        <p:scale>
          <a:sx n="78" d="100"/>
          <a:sy n="78" d="100"/>
        </p:scale>
        <p:origin x="274" y="96"/>
      </p:cViewPr>
      <p:guideLst/>
    </p:cSldViewPr>
  </p:slideViewPr>
  <p:notesTextViewPr>
    <p:cViewPr>
      <p:scale>
        <a:sx n="200" d="100"/>
        <a:sy n="200" d="100"/>
      </p:scale>
      <p:origin x="0" y="0"/>
    </p:cViewPr>
  </p:notesTextViewPr>
  <p:sorterViewPr>
    <p:cViewPr>
      <p:scale>
        <a:sx n="120" d="100"/>
        <a:sy n="120" d="100"/>
      </p:scale>
      <p:origin x="0" y="-25048"/>
    </p:cViewPr>
  </p:sorterViewPr>
  <p:notesViewPr>
    <p:cSldViewPr snapToGrid="0">
      <p:cViewPr varScale="1">
        <p:scale>
          <a:sx n="70" d="100"/>
          <a:sy n="70" d="100"/>
        </p:scale>
        <p:origin x="2481" y="4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EA3A48-454F-154A-802B-212E85ADEF83}"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82566A81-7A86-4C4B-815C-811799C31F19}">
      <dgm:prSet phldrT="[Text]" custT="1"/>
      <dgm:spPr/>
      <dgm:t>
        <a:bodyPr/>
        <a:lstStyle/>
        <a:p>
          <a:pPr algn="ctr"/>
          <a:r>
            <a:rPr lang="en-US" sz="2000" dirty="0"/>
            <a:t>Pre-service</a:t>
          </a:r>
        </a:p>
      </dgm:t>
    </dgm:pt>
    <dgm:pt modelId="{7ABEA724-FB0F-624D-ABCB-B8A1E34437F0}" type="parTrans" cxnId="{DA7C9DC3-B000-AB4D-95D7-23E81618178E}">
      <dgm:prSet/>
      <dgm:spPr/>
      <dgm:t>
        <a:bodyPr/>
        <a:lstStyle/>
        <a:p>
          <a:endParaRPr lang="en-US"/>
        </a:p>
      </dgm:t>
    </dgm:pt>
    <dgm:pt modelId="{8D67BE4D-2200-8F47-AFBC-1049C022117B}" type="sibTrans" cxnId="{DA7C9DC3-B000-AB4D-95D7-23E81618178E}">
      <dgm:prSet/>
      <dgm:spPr/>
      <dgm:t>
        <a:bodyPr/>
        <a:lstStyle/>
        <a:p>
          <a:endParaRPr lang="en-US"/>
        </a:p>
      </dgm:t>
    </dgm:pt>
    <dgm:pt modelId="{1FB83F7E-DB0A-7541-B491-D39E5130221D}">
      <dgm:prSet phldrT="[Text]"/>
      <dgm:spPr/>
      <dgm:t>
        <a:bodyPr/>
        <a:lstStyle/>
        <a:p>
          <a:r>
            <a:rPr lang="en-US" dirty="0"/>
            <a:t>Become fluent with content and basic theory </a:t>
          </a:r>
        </a:p>
      </dgm:t>
    </dgm:pt>
    <dgm:pt modelId="{30D1CCC5-1B6F-C349-98A1-676FA3D85DC7}" type="parTrans" cxnId="{000BE859-C8F5-FB43-86BA-A4E9E942FCD4}">
      <dgm:prSet/>
      <dgm:spPr/>
      <dgm:t>
        <a:bodyPr/>
        <a:lstStyle/>
        <a:p>
          <a:endParaRPr lang="en-US"/>
        </a:p>
      </dgm:t>
    </dgm:pt>
    <dgm:pt modelId="{BDAF4590-E417-3B47-B1A1-724D1D904487}" type="sibTrans" cxnId="{000BE859-C8F5-FB43-86BA-A4E9E942FCD4}">
      <dgm:prSet/>
      <dgm:spPr/>
      <dgm:t>
        <a:bodyPr/>
        <a:lstStyle/>
        <a:p>
          <a:endParaRPr lang="en-US"/>
        </a:p>
      </dgm:t>
    </dgm:pt>
    <dgm:pt modelId="{8F7DDF7C-F965-1047-A771-F131B9F5CD47}">
      <dgm:prSet phldrT="[Text]" custT="1"/>
      <dgm:spPr/>
      <dgm:t>
        <a:bodyPr/>
        <a:lstStyle/>
        <a:p>
          <a:pPr algn="ctr"/>
          <a:r>
            <a:rPr lang="en-US" sz="2000" dirty="0"/>
            <a:t>New Teachers</a:t>
          </a:r>
        </a:p>
      </dgm:t>
    </dgm:pt>
    <dgm:pt modelId="{681E9FBB-6272-9B44-B5E5-4775FFA9CFF7}" type="parTrans" cxnId="{A6C3E3EA-00F9-E14F-B5D6-0F5EB5A01B9E}">
      <dgm:prSet/>
      <dgm:spPr/>
      <dgm:t>
        <a:bodyPr/>
        <a:lstStyle/>
        <a:p>
          <a:endParaRPr lang="en-US"/>
        </a:p>
      </dgm:t>
    </dgm:pt>
    <dgm:pt modelId="{E9B4F679-F448-CD46-BD09-6BC5F2108870}" type="sibTrans" cxnId="{A6C3E3EA-00F9-E14F-B5D6-0F5EB5A01B9E}">
      <dgm:prSet/>
      <dgm:spPr/>
      <dgm:t>
        <a:bodyPr/>
        <a:lstStyle/>
        <a:p>
          <a:endParaRPr lang="en-US"/>
        </a:p>
      </dgm:t>
    </dgm:pt>
    <dgm:pt modelId="{A0C1341D-2A3A-0241-A319-B88F95D3F299}">
      <dgm:prSet phldrT="[Text]"/>
      <dgm:spPr/>
      <dgm:t>
        <a:bodyPr/>
        <a:lstStyle/>
        <a:p>
          <a:r>
            <a:rPr lang="en-US" dirty="0"/>
            <a:t>Focus on moving from knowledge to practice</a:t>
          </a:r>
        </a:p>
      </dgm:t>
    </dgm:pt>
    <dgm:pt modelId="{EA75D376-F4BF-8D47-B793-2F749BE743A8}" type="parTrans" cxnId="{6480E69E-6FBF-DC44-A083-2FB8D7B058AF}">
      <dgm:prSet/>
      <dgm:spPr/>
      <dgm:t>
        <a:bodyPr/>
        <a:lstStyle/>
        <a:p>
          <a:endParaRPr lang="en-US"/>
        </a:p>
      </dgm:t>
    </dgm:pt>
    <dgm:pt modelId="{460D8546-4BE6-AD45-B2D7-567BD5FD2636}" type="sibTrans" cxnId="{6480E69E-6FBF-DC44-A083-2FB8D7B058AF}">
      <dgm:prSet/>
      <dgm:spPr/>
      <dgm:t>
        <a:bodyPr/>
        <a:lstStyle/>
        <a:p>
          <a:endParaRPr lang="en-US"/>
        </a:p>
      </dgm:t>
    </dgm:pt>
    <dgm:pt modelId="{8A5BC76C-9CD6-BD4B-A6D1-6ED238422F97}">
      <dgm:prSet phldrT="[Text]" custT="1"/>
      <dgm:spPr/>
      <dgm:t>
        <a:bodyPr/>
        <a:lstStyle/>
        <a:p>
          <a:pPr algn="ctr"/>
          <a:r>
            <a:rPr lang="en-US" sz="2000" dirty="0"/>
            <a:t>Experienced Teachers</a:t>
          </a:r>
        </a:p>
      </dgm:t>
    </dgm:pt>
    <dgm:pt modelId="{2B124FBE-A13D-154A-BFED-FA70B6B6752F}" type="parTrans" cxnId="{1FDE895B-850E-1F4E-9CFB-E8724D126CB7}">
      <dgm:prSet/>
      <dgm:spPr/>
      <dgm:t>
        <a:bodyPr/>
        <a:lstStyle/>
        <a:p>
          <a:endParaRPr lang="en-US"/>
        </a:p>
      </dgm:t>
    </dgm:pt>
    <dgm:pt modelId="{5890B37A-3EC2-9345-A43E-775F56E357C8}" type="sibTrans" cxnId="{1FDE895B-850E-1F4E-9CFB-E8724D126CB7}">
      <dgm:prSet/>
      <dgm:spPr/>
      <dgm:t>
        <a:bodyPr/>
        <a:lstStyle/>
        <a:p>
          <a:endParaRPr lang="en-US"/>
        </a:p>
      </dgm:t>
    </dgm:pt>
    <dgm:pt modelId="{EF97F04B-952D-0B45-A4B2-7845933D4467}">
      <dgm:prSet phldrT="[Text]"/>
      <dgm:spPr/>
      <dgm:t>
        <a:bodyPr/>
        <a:lstStyle/>
        <a:p>
          <a:r>
            <a:rPr lang="en-US" dirty="0"/>
            <a:t>Use activities as a self-reflection opportunity</a:t>
          </a:r>
        </a:p>
      </dgm:t>
    </dgm:pt>
    <dgm:pt modelId="{E24174DA-8AD6-D54B-A8E1-06BA0A79610B}" type="parTrans" cxnId="{151D64E6-02B8-B744-9E6F-81A9FF86FAA3}">
      <dgm:prSet/>
      <dgm:spPr/>
      <dgm:t>
        <a:bodyPr/>
        <a:lstStyle/>
        <a:p>
          <a:endParaRPr lang="en-US"/>
        </a:p>
      </dgm:t>
    </dgm:pt>
    <dgm:pt modelId="{81307B86-5190-1D4C-9874-30DF51CCDA3D}" type="sibTrans" cxnId="{151D64E6-02B8-B744-9E6F-81A9FF86FAA3}">
      <dgm:prSet/>
      <dgm:spPr/>
      <dgm:t>
        <a:bodyPr/>
        <a:lstStyle/>
        <a:p>
          <a:endParaRPr lang="en-US"/>
        </a:p>
      </dgm:t>
    </dgm:pt>
    <dgm:pt modelId="{ADEB1C42-6152-4A4D-B838-C23A502D92AB}">
      <dgm:prSet phldrT="[Text]"/>
      <dgm:spPr/>
      <dgm:t>
        <a:bodyPr/>
        <a:lstStyle/>
        <a:p>
          <a:r>
            <a:rPr lang="en-US" dirty="0"/>
            <a:t>Consider how you might coach or teach the skills/content to a new teacher in your building</a:t>
          </a:r>
        </a:p>
      </dgm:t>
    </dgm:pt>
    <dgm:pt modelId="{E1D3FD61-B484-F541-8599-DC0694898BC3}" type="parTrans" cxnId="{81A5A63E-0DEA-7C4B-82A9-9AA57226AD23}">
      <dgm:prSet/>
      <dgm:spPr/>
      <dgm:t>
        <a:bodyPr/>
        <a:lstStyle/>
        <a:p>
          <a:endParaRPr lang="en-US"/>
        </a:p>
      </dgm:t>
    </dgm:pt>
    <dgm:pt modelId="{E26CFCE3-112D-9747-BFDE-761F4A5ACE30}" type="sibTrans" cxnId="{81A5A63E-0DEA-7C4B-82A9-9AA57226AD23}">
      <dgm:prSet/>
      <dgm:spPr/>
      <dgm:t>
        <a:bodyPr/>
        <a:lstStyle/>
        <a:p>
          <a:endParaRPr lang="en-US"/>
        </a:p>
      </dgm:t>
    </dgm:pt>
    <dgm:pt modelId="{5A00EC57-226E-834F-A614-822801A740DD}">
      <dgm:prSet phldrT="[Text]"/>
      <dgm:spPr/>
      <dgm:t>
        <a:bodyPr/>
        <a:lstStyle/>
        <a:p>
          <a:r>
            <a:rPr lang="en-US" dirty="0"/>
            <a:t>Set a new implementation goal for yourself</a:t>
          </a:r>
        </a:p>
      </dgm:t>
    </dgm:pt>
    <dgm:pt modelId="{8FB656E1-732F-E14C-AB45-8A6526773A5A}" type="parTrans" cxnId="{E7EE3460-FD63-764C-B515-F59115A0C744}">
      <dgm:prSet/>
      <dgm:spPr/>
      <dgm:t>
        <a:bodyPr/>
        <a:lstStyle/>
        <a:p>
          <a:endParaRPr lang="en-US"/>
        </a:p>
      </dgm:t>
    </dgm:pt>
    <dgm:pt modelId="{5718F5BE-1D9C-104D-B5E0-0D5B43006302}" type="sibTrans" cxnId="{E7EE3460-FD63-764C-B515-F59115A0C744}">
      <dgm:prSet/>
      <dgm:spPr/>
      <dgm:t>
        <a:bodyPr/>
        <a:lstStyle/>
        <a:p>
          <a:endParaRPr lang="en-US"/>
        </a:p>
      </dgm:t>
    </dgm:pt>
    <dgm:pt modelId="{078654F5-6A23-BE48-AF3D-F3C7AF0F7B3A}">
      <dgm:prSet phldrT="[Text]"/>
      <dgm:spPr/>
      <dgm:t>
        <a:bodyPr/>
        <a:lstStyle/>
        <a:p>
          <a:r>
            <a:rPr lang="en-US" dirty="0"/>
            <a:t>Review resources provided to extend your learning with respect to culturally and contextually relevant implementation</a:t>
          </a:r>
        </a:p>
      </dgm:t>
    </dgm:pt>
    <dgm:pt modelId="{00069547-B637-104F-9B32-6B2922F8B560}" type="parTrans" cxnId="{14849B9A-7014-B748-AAD5-F9C95778AD81}">
      <dgm:prSet/>
      <dgm:spPr/>
      <dgm:t>
        <a:bodyPr/>
        <a:lstStyle/>
        <a:p>
          <a:endParaRPr lang="en-US"/>
        </a:p>
      </dgm:t>
    </dgm:pt>
    <dgm:pt modelId="{982D96C5-ACBD-4A40-97C1-A9325D8D14C6}" type="sibTrans" cxnId="{14849B9A-7014-B748-AAD5-F9C95778AD81}">
      <dgm:prSet/>
      <dgm:spPr/>
      <dgm:t>
        <a:bodyPr/>
        <a:lstStyle/>
        <a:p>
          <a:endParaRPr lang="en-US"/>
        </a:p>
      </dgm:t>
    </dgm:pt>
    <dgm:pt modelId="{C51A2E15-1E85-5841-9CC4-18AACD09D880}">
      <dgm:prSet phldrT="[Text]"/>
      <dgm:spPr/>
      <dgm:t>
        <a:bodyPr/>
        <a:lstStyle/>
        <a:p>
          <a:r>
            <a:rPr lang="en-US" dirty="0"/>
            <a:t>Look for examples of implementation in your clinic placements </a:t>
          </a:r>
        </a:p>
      </dgm:t>
    </dgm:pt>
    <dgm:pt modelId="{0D91A097-3669-4B42-8A41-CD8EA8802F45}" type="parTrans" cxnId="{B54ACF71-0EC7-A047-9C1B-6BAE3FD3D870}">
      <dgm:prSet/>
      <dgm:spPr/>
      <dgm:t>
        <a:bodyPr/>
        <a:lstStyle/>
        <a:p>
          <a:endParaRPr lang="en-US"/>
        </a:p>
      </dgm:t>
    </dgm:pt>
    <dgm:pt modelId="{D2CB6C83-0CA2-BE45-8DF6-03BE014A3A51}" type="sibTrans" cxnId="{B54ACF71-0EC7-A047-9C1B-6BAE3FD3D870}">
      <dgm:prSet/>
      <dgm:spPr/>
      <dgm:t>
        <a:bodyPr/>
        <a:lstStyle/>
        <a:p>
          <a:endParaRPr lang="en-US"/>
        </a:p>
      </dgm:t>
    </dgm:pt>
    <dgm:pt modelId="{DC596E0C-5ABD-094E-8C62-6C5CA3C1B7C0}">
      <dgm:prSet phldrT="[Text]"/>
      <dgm:spPr/>
      <dgm:t>
        <a:bodyPr/>
        <a:lstStyle/>
        <a:p>
          <a:r>
            <a:rPr lang="en-US" dirty="0"/>
            <a:t>Video record or ask for feedback on your implementation of key practices during your student teaching</a:t>
          </a:r>
        </a:p>
      </dgm:t>
    </dgm:pt>
    <dgm:pt modelId="{8FFC01F0-5C3F-1E41-BC6C-CCAABCEE4CA4}" type="parTrans" cxnId="{1FEB258F-239D-0D45-996B-6DD47456E761}">
      <dgm:prSet/>
      <dgm:spPr/>
      <dgm:t>
        <a:bodyPr/>
        <a:lstStyle/>
        <a:p>
          <a:endParaRPr lang="en-US"/>
        </a:p>
      </dgm:t>
    </dgm:pt>
    <dgm:pt modelId="{DCA81FBF-96C2-E742-B76D-905C70FC1C11}" type="sibTrans" cxnId="{1FEB258F-239D-0D45-996B-6DD47456E761}">
      <dgm:prSet/>
      <dgm:spPr/>
      <dgm:t>
        <a:bodyPr/>
        <a:lstStyle/>
        <a:p>
          <a:endParaRPr lang="en-US"/>
        </a:p>
      </dgm:t>
    </dgm:pt>
    <dgm:pt modelId="{81D46EB5-72EC-8645-AFB3-FD39295B2470}">
      <dgm:prSet phldrT="[Text]"/>
      <dgm:spPr/>
      <dgm:t>
        <a:bodyPr/>
        <a:lstStyle/>
        <a:p>
          <a:r>
            <a:rPr lang="en-US" dirty="0"/>
            <a:t>Set implementation goals and either self-monitor or ask for peer/coach feedback on your use of key skills</a:t>
          </a:r>
        </a:p>
      </dgm:t>
    </dgm:pt>
    <dgm:pt modelId="{63C2B1D6-19B5-404B-93AC-ADC0773F10A1}" type="parTrans" cxnId="{471C214C-21F6-B448-BFE9-1DA7F2F1D5BF}">
      <dgm:prSet/>
      <dgm:spPr/>
      <dgm:t>
        <a:bodyPr/>
        <a:lstStyle/>
        <a:p>
          <a:endParaRPr lang="en-US"/>
        </a:p>
      </dgm:t>
    </dgm:pt>
    <dgm:pt modelId="{D0E8EF35-54FB-C242-9A48-E1351ADB8673}" type="sibTrans" cxnId="{471C214C-21F6-B448-BFE9-1DA7F2F1D5BF}">
      <dgm:prSet/>
      <dgm:spPr/>
      <dgm:t>
        <a:bodyPr/>
        <a:lstStyle/>
        <a:p>
          <a:endParaRPr lang="en-US"/>
        </a:p>
      </dgm:t>
    </dgm:pt>
    <dgm:pt modelId="{41FF13FC-E1ED-C847-BD9D-0781F0F2DEF1}">
      <dgm:prSet phldrT="[Text]"/>
      <dgm:spPr/>
      <dgm:t>
        <a:bodyPr/>
        <a:lstStyle/>
        <a:p>
          <a:r>
            <a:rPr lang="en-US" dirty="0"/>
            <a:t>When a practice isn’t working, use your understanding of theory to help you modify or intensify a practice to improve outcomes</a:t>
          </a:r>
        </a:p>
      </dgm:t>
    </dgm:pt>
    <dgm:pt modelId="{7F2925A0-B033-1640-A658-BDC8A03B4659}" type="parTrans" cxnId="{E5979121-0FA6-0D42-81B4-4247C8F6FD25}">
      <dgm:prSet/>
      <dgm:spPr/>
      <dgm:t>
        <a:bodyPr/>
        <a:lstStyle/>
        <a:p>
          <a:endParaRPr lang="en-US"/>
        </a:p>
      </dgm:t>
    </dgm:pt>
    <dgm:pt modelId="{A9790C92-0A29-774B-B1DF-0EC740149612}" type="sibTrans" cxnId="{E5979121-0FA6-0D42-81B4-4247C8F6FD25}">
      <dgm:prSet/>
      <dgm:spPr/>
      <dgm:t>
        <a:bodyPr/>
        <a:lstStyle/>
        <a:p>
          <a:endParaRPr lang="en-US"/>
        </a:p>
      </dgm:t>
    </dgm:pt>
    <dgm:pt modelId="{56879E31-337D-9644-A420-17D6C68FBC98}" type="pres">
      <dgm:prSet presAssocID="{BEEA3A48-454F-154A-802B-212E85ADEF83}" presName="linearFlow" presStyleCnt="0">
        <dgm:presLayoutVars>
          <dgm:dir/>
          <dgm:animLvl val="lvl"/>
          <dgm:resizeHandles val="exact"/>
        </dgm:presLayoutVars>
      </dgm:prSet>
      <dgm:spPr/>
    </dgm:pt>
    <dgm:pt modelId="{256CAC86-ADF5-C244-A7AE-96DE973E9720}" type="pres">
      <dgm:prSet presAssocID="{82566A81-7A86-4C4B-815C-811799C31F19}" presName="composite" presStyleCnt="0"/>
      <dgm:spPr/>
    </dgm:pt>
    <dgm:pt modelId="{AC46254B-1106-3F44-A905-06E832E701BE}" type="pres">
      <dgm:prSet presAssocID="{82566A81-7A86-4C4B-815C-811799C31F19}" presName="parTx" presStyleLbl="node1" presStyleIdx="0" presStyleCnt="3">
        <dgm:presLayoutVars>
          <dgm:chMax val="0"/>
          <dgm:chPref val="0"/>
          <dgm:bulletEnabled val="1"/>
        </dgm:presLayoutVars>
      </dgm:prSet>
      <dgm:spPr/>
    </dgm:pt>
    <dgm:pt modelId="{4EE702CF-138E-0D4D-8669-5566BAFA2D3A}" type="pres">
      <dgm:prSet presAssocID="{82566A81-7A86-4C4B-815C-811799C31F19}" presName="parSh" presStyleLbl="node1" presStyleIdx="0" presStyleCnt="3"/>
      <dgm:spPr/>
    </dgm:pt>
    <dgm:pt modelId="{63C2B86F-C339-A644-A0A5-8D17AF622403}" type="pres">
      <dgm:prSet presAssocID="{82566A81-7A86-4C4B-815C-811799C31F19}" presName="desTx" presStyleLbl="fgAcc1" presStyleIdx="0" presStyleCnt="3">
        <dgm:presLayoutVars>
          <dgm:bulletEnabled val="1"/>
        </dgm:presLayoutVars>
      </dgm:prSet>
      <dgm:spPr/>
    </dgm:pt>
    <dgm:pt modelId="{66AE0118-AAE6-344F-8859-8AB38F867746}" type="pres">
      <dgm:prSet presAssocID="{8D67BE4D-2200-8F47-AFBC-1049C022117B}" presName="sibTrans" presStyleLbl="sibTrans2D1" presStyleIdx="0" presStyleCnt="2"/>
      <dgm:spPr/>
    </dgm:pt>
    <dgm:pt modelId="{F88EE6C8-62E7-2C44-A0AE-52B5BA77BD2A}" type="pres">
      <dgm:prSet presAssocID="{8D67BE4D-2200-8F47-AFBC-1049C022117B}" presName="connTx" presStyleLbl="sibTrans2D1" presStyleIdx="0" presStyleCnt="2"/>
      <dgm:spPr/>
    </dgm:pt>
    <dgm:pt modelId="{13B3C5AD-DDDD-7A45-A238-6DC685E476FC}" type="pres">
      <dgm:prSet presAssocID="{8F7DDF7C-F965-1047-A771-F131B9F5CD47}" presName="composite" presStyleCnt="0"/>
      <dgm:spPr/>
    </dgm:pt>
    <dgm:pt modelId="{11E2CB36-D95E-3F45-BCF5-B59641EA136B}" type="pres">
      <dgm:prSet presAssocID="{8F7DDF7C-F965-1047-A771-F131B9F5CD47}" presName="parTx" presStyleLbl="node1" presStyleIdx="0" presStyleCnt="3">
        <dgm:presLayoutVars>
          <dgm:chMax val="0"/>
          <dgm:chPref val="0"/>
          <dgm:bulletEnabled val="1"/>
        </dgm:presLayoutVars>
      </dgm:prSet>
      <dgm:spPr/>
    </dgm:pt>
    <dgm:pt modelId="{54717E25-7AA8-E34A-A3F5-DEA4C45C2E19}" type="pres">
      <dgm:prSet presAssocID="{8F7DDF7C-F965-1047-A771-F131B9F5CD47}" presName="parSh" presStyleLbl="node1" presStyleIdx="1" presStyleCnt="3"/>
      <dgm:spPr/>
    </dgm:pt>
    <dgm:pt modelId="{3B369317-152F-0846-AC40-1C8FD6D6754F}" type="pres">
      <dgm:prSet presAssocID="{8F7DDF7C-F965-1047-A771-F131B9F5CD47}" presName="desTx" presStyleLbl="fgAcc1" presStyleIdx="1" presStyleCnt="3">
        <dgm:presLayoutVars>
          <dgm:bulletEnabled val="1"/>
        </dgm:presLayoutVars>
      </dgm:prSet>
      <dgm:spPr/>
    </dgm:pt>
    <dgm:pt modelId="{4A58222B-1BB2-9F40-BE77-B7B4AA6FCDAE}" type="pres">
      <dgm:prSet presAssocID="{E9B4F679-F448-CD46-BD09-6BC5F2108870}" presName="sibTrans" presStyleLbl="sibTrans2D1" presStyleIdx="1" presStyleCnt="2"/>
      <dgm:spPr/>
    </dgm:pt>
    <dgm:pt modelId="{49D3D480-4A48-FB44-BB04-DD63115983E5}" type="pres">
      <dgm:prSet presAssocID="{E9B4F679-F448-CD46-BD09-6BC5F2108870}" presName="connTx" presStyleLbl="sibTrans2D1" presStyleIdx="1" presStyleCnt="2"/>
      <dgm:spPr/>
    </dgm:pt>
    <dgm:pt modelId="{16A606B5-C65E-1744-ACA3-ABC339DCDC38}" type="pres">
      <dgm:prSet presAssocID="{8A5BC76C-9CD6-BD4B-A6D1-6ED238422F97}" presName="composite" presStyleCnt="0"/>
      <dgm:spPr/>
    </dgm:pt>
    <dgm:pt modelId="{FD964025-3DF1-E946-B796-013E291C6A90}" type="pres">
      <dgm:prSet presAssocID="{8A5BC76C-9CD6-BD4B-A6D1-6ED238422F97}" presName="parTx" presStyleLbl="node1" presStyleIdx="1" presStyleCnt="3">
        <dgm:presLayoutVars>
          <dgm:chMax val="0"/>
          <dgm:chPref val="0"/>
          <dgm:bulletEnabled val="1"/>
        </dgm:presLayoutVars>
      </dgm:prSet>
      <dgm:spPr/>
    </dgm:pt>
    <dgm:pt modelId="{DE1436E0-4BF3-CB4E-A889-102C52BD3C3D}" type="pres">
      <dgm:prSet presAssocID="{8A5BC76C-9CD6-BD4B-A6D1-6ED238422F97}" presName="parSh" presStyleLbl="node1" presStyleIdx="2" presStyleCnt="3"/>
      <dgm:spPr/>
    </dgm:pt>
    <dgm:pt modelId="{5674F3AF-C665-9746-9B76-874571840816}" type="pres">
      <dgm:prSet presAssocID="{8A5BC76C-9CD6-BD4B-A6D1-6ED238422F97}" presName="desTx" presStyleLbl="fgAcc1" presStyleIdx="2" presStyleCnt="3">
        <dgm:presLayoutVars>
          <dgm:bulletEnabled val="1"/>
        </dgm:presLayoutVars>
      </dgm:prSet>
      <dgm:spPr/>
    </dgm:pt>
  </dgm:ptLst>
  <dgm:cxnLst>
    <dgm:cxn modelId="{11D5BE08-F126-554A-96C6-60096114B3CD}" type="presOf" srcId="{82566A81-7A86-4C4B-815C-811799C31F19}" destId="{4EE702CF-138E-0D4D-8669-5566BAFA2D3A}" srcOrd="1" destOrd="0" presId="urn:microsoft.com/office/officeart/2005/8/layout/process3"/>
    <dgm:cxn modelId="{AF6EBC1B-182A-EF40-87EF-767C17DDA193}" type="presOf" srcId="{81D46EB5-72EC-8645-AFB3-FD39295B2470}" destId="{3B369317-152F-0846-AC40-1C8FD6D6754F}" srcOrd="0" destOrd="1" presId="urn:microsoft.com/office/officeart/2005/8/layout/process3"/>
    <dgm:cxn modelId="{E5979121-0FA6-0D42-81B4-4247C8F6FD25}" srcId="{8F7DDF7C-F965-1047-A771-F131B9F5CD47}" destId="{41FF13FC-E1ED-C847-BD9D-0781F0F2DEF1}" srcOrd="2" destOrd="0" parTransId="{7F2925A0-B033-1640-A658-BDC8A03B4659}" sibTransId="{A9790C92-0A29-774B-B1DF-0EC740149612}"/>
    <dgm:cxn modelId="{73145A23-9D6A-A044-A8DE-56B324C89C39}" type="presOf" srcId="{8D67BE4D-2200-8F47-AFBC-1049C022117B}" destId="{F88EE6C8-62E7-2C44-A0AE-52B5BA77BD2A}" srcOrd="1" destOrd="0" presId="urn:microsoft.com/office/officeart/2005/8/layout/process3"/>
    <dgm:cxn modelId="{789DBD3B-344B-5444-A90B-B63A0000655E}" type="presOf" srcId="{ADEB1C42-6152-4A4D-B838-C23A502D92AB}" destId="{5674F3AF-C665-9746-9B76-874571840816}" srcOrd="0" destOrd="2" presId="urn:microsoft.com/office/officeart/2005/8/layout/process3"/>
    <dgm:cxn modelId="{CB2BAD3C-B2E3-E342-8242-BEACE9F33E1F}" type="presOf" srcId="{1FB83F7E-DB0A-7541-B491-D39E5130221D}" destId="{63C2B86F-C339-A644-A0A5-8D17AF622403}" srcOrd="0" destOrd="0" presId="urn:microsoft.com/office/officeart/2005/8/layout/process3"/>
    <dgm:cxn modelId="{81A5A63E-0DEA-7C4B-82A9-9AA57226AD23}" srcId="{8A5BC76C-9CD6-BD4B-A6D1-6ED238422F97}" destId="{ADEB1C42-6152-4A4D-B838-C23A502D92AB}" srcOrd="2" destOrd="0" parTransId="{E1D3FD61-B484-F541-8599-DC0694898BC3}" sibTransId="{E26CFCE3-112D-9747-BFDE-761F4A5ACE30}"/>
    <dgm:cxn modelId="{1FDE895B-850E-1F4E-9CFB-E8724D126CB7}" srcId="{BEEA3A48-454F-154A-802B-212E85ADEF83}" destId="{8A5BC76C-9CD6-BD4B-A6D1-6ED238422F97}" srcOrd="2" destOrd="0" parTransId="{2B124FBE-A13D-154A-BFED-FA70B6B6752F}" sibTransId="{5890B37A-3EC2-9345-A43E-775F56E357C8}"/>
    <dgm:cxn modelId="{E7EE3460-FD63-764C-B515-F59115A0C744}" srcId="{8A5BC76C-9CD6-BD4B-A6D1-6ED238422F97}" destId="{5A00EC57-226E-834F-A614-822801A740DD}" srcOrd="1" destOrd="0" parTransId="{8FB656E1-732F-E14C-AB45-8A6526773A5A}" sibTransId="{5718F5BE-1D9C-104D-B5E0-0D5B43006302}"/>
    <dgm:cxn modelId="{471C214C-21F6-B448-BFE9-1DA7F2F1D5BF}" srcId="{8F7DDF7C-F965-1047-A771-F131B9F5CD47}" destId="{81D46EB5-72EC-8645-AFB3-FD39295B2470}" srcOrd="1" destOrd="0" parTransId="{63C2B1D6-19B5-404B-93AC-ADC0773F10A1}" sibTransId="{D0E8EF35-54FB-C242-9A48-E1351ADB8673}"/>
    <dgm:cxn modelId="{E102524E-3E48-0849-9219-76BC07A26E6E}" type="presOf" srcId="{BEEA3A48-454F-154A-802B-212E85ADEF83}" destId="{56879E31-337D-9644-A420-17D6C68FBC98}" srcOrd="0" destOrd="0" presId="urn:microsoft.com/office/officeart/2005/8/layout/process3"/>
    <dgm:cxn modelId="{EA819B4E-C103-6D46-965E-AA2A71647FE0}" type="presOf" srcId="{DC596E0C-5ABD-094E-8C62-6C5CA3C1B7C0}" destId="{63C2B86F-C339-A644-A0A5-8D17AF622403}" srcOrd="0" destOrd="2" presId="urn:microsoft.com/office/officeart/2005/8/layout/process3"/>
    <dgm:cxn modelId="{B54ACF71-0EC7-A047-9C1B-6BAE3FD3D870}" srcId="{82566A81-7A86-4C4B-815C-811799C31F19}" destId="{C51A2E15-1E85-5841-9CC4-18AACD09D880}" srcOrd="1" destOrd="0" parTransId="{0D91A097-3669-4B42-8A41-CD8EA8802F45}" sibTransId="{D2CB6C83-0CA2-BE45-8DF6-03BE014A3A51}"/>
    <dgm:cxn modelId="{C75F7152-8B98-244F-AC01-B13535FF2766}" type="presOf" srcId="{41FF13FC-E1ED-C847-BD9D-0781F0F2DEF1}" destId="{3B369317-152F-0846-AC40-1C8FD6D6754F}" srcOrd="0" destOrd="2" presId="urn:microsoft.com/office/officeart/2005/8/layout/process3"/>
    <dgm:cxn modelId="{3556DC55-1D79-1040-94D6-12AD1FBD3EB4}" type="presOf" srcId="{8F7DDF7C-F965-1047-A771-F131B9F5CD47}" destId="{11E2CB36-D95E-3F45-BCF5-B59641EA136B}" srcOrd="0" destOrd="0" presId="urn:microsoft.com/office/officeart/2005/8/layout/process3"/>
    <dgm:cxn modelId="{8CB97457-1CCA-7148-968C-08971E6771AD}" type="presOf" srcId="{8A5BC76C-9CD6-BD4B-A6D1-6ED238422F97}" destId="{FD964025-3DF1-E946-B796-013E291C6A90}" srcOrd="0" destOrd="0" presId="urn:microsoft.com/office/officeart/2005/8/layout/process3"/>
    <dgm:cxn modelId="{000BE859-C8F5-FB43-86BA-A4E9E942FCD4}" srcId="{82566A81-7A86-4C4B-815C-811799C31F19}" destId="{1FB83F7E-DB0A-7541-B491-D39E5130221D}" srcOrd="0" destOrd="0" parTransId="{30D1CCC5-1B6F-C349-98A1-676FA3D85DC7}" sibTransId="{BDAF4590-E417-3B47-B1A1-724D1D904487}"/>
    <dgm:cxn modelId="{A536A67D-E47B-EB4D-8407-BB9B34B4DB02}" type="presOf" srcId="{5A00EC57-226E-834F-A614-822801A740DD}" destId="{5674F3AF-C665-9746-9B76-874571840816}" srcOrd="0" destOrd="1" presId="urn:microsoft.com/office/officeart/2005/8/layout/process3"/>
    <dgm:cxn modelId="{1FEB258F-239D-0D45-996B-6DD47456E761}" srcId="{82566A81-7A86-4C4B-815C-811799C31F19}" destId="{DC596E0C-5ABD-094E-8C62-6C5CA3C1B7C0}" srcOrd="2" destOrd="0" parTransId="{8FFC01F0-5C3F-1E41-BC6C-CCAABCEE4CA4}" sibTransId="{DCA81FBF-96C2-E742-B76D-905C70FC1C11}"/>
    <dgm:cxn modelId="{14849B9A-7014-B748-AAD5-F9C95778AD81}" srcId="{8A5BC76C-9CD6-BD4B-A6D1-6ED238422F97}" destId="{078654F5-6A23-BE48-AF3D-F3C7AF0F7B3A}" srcOrd="3" destOrd="0" parTransId="{00069547-B637-104F-9B32-6B2922F8B560}" sibTransId="{982D96C5-ACBD-4A40-97C1-A9325D8D14C6}"/>
    <dgm:cxn modelId="{6480E69E-6FBF-DC44-A083-2FB8D7B058AF}" srcId="{8F7DDF7C-F965-1047-A771-F131B9F5CD47}" destId="{A0C1341D-2A3A-0241-A319-B88F95D3F299}" srcOrd="0" destOrd="0" parTransId="{EA75D376-F4BF-8D47-B793-2F749BE743A8}" sibTransId="{460D8546-4BE6-AD45-B2D7-567BD5FD2636}"/>
    <dgm:cxn modelId="{DA7C9DC3-B000-AB4D-95D7-23E81618178E}" srcId="{BEEA3A48-454F-154A-802B-212E85ADEF83}" destId="{82566A81-7A86-4C4B-815C-811799C31F19}" srcOrd="0" destOrd="0" parTransId="{7ABEA724-FB0F-624D-ABCB-B8A1E34437F0}" sibTransId="{8D67BE4D-2200-8F47-AFBC-1049C022117B}"/>
    <dgm:cxn modelId="{2DAEF3C6-9E89-AE42-8136-6FD71EFC21C7}" type="presOf" srcId="{E9B4F679-F448-CD46-BD09-6BC5F2108870}" destId="{4A58222B-1BB2-9F40-BE77-B7B4AA6FCDAE}" srcOrd="0" destOrd="0" presId="urn:microsoft.com/office/officeart/2005/8/layout/process3"/>
    <dgm:cxn modelId="{2E226BC7-058D-474B-B17F-D398B78B7E29}" type="presOf" srcId="{8F7DDF7C-F965-1047-A771-F131B9F5CD47}" destId="{54717E25-7AA8-E34A-A3F5-DEA4C45C2E19}" srcOrd="1" destOrd="0" presId="urn:microsoft.com/office/officeart/2005/8/layout/process3"/>
    <dgm:cxn modelId="{AC91FED1-7F6B-4D47-80DD-51E05AACEF25}" type="presOf" srcId="{EF97F04B-952D-0B45-A4B2-7845933D4467}" destId="{5674F3AF-C665-9746-9B76-874571840816}" srcOrd="0" destOrd="0" presId="urn:microsoft.com/office/officeart/2005/8/layout/process3"/>
    <dgm:cxn modelId="{61610AD5-10FE-CE43-96C1-ACA053F7AC4A}" type="presOf" srcId="{8D67BE4D-2200-8F47-AFBC-1049C022117B}" destId="{66AE0118-AAE6-344F-8859-8AB38F867746}" srcOrd="0" destOrd="0" presId="urn:microsoft.com/office/officeart/2005/8/layout/process3"/>
    <dgm:cxn modelId="{3F502DE0-3599-114C-AC10-10964FB299DB}" type="presOf" srcId="{8A5BC76C-9CD6-BD4B-A6D1-6ED238422F97}" destId="{DE1436E0-4BF3-CB4E-A889-102C52BD3C3D}" srcOrd="1" destOrd="0" presId="urn:microsoft.com/office/officeart/2005/8/layout/process3"/>
    <dgm:cxn modelId="{A3F14AE1-4FBA-9744-9492-31A895BCD69C}" type="presOf" srcId="{078654F5-6A23-BE48-AF3D-F3C7AF0F7B3A}" destId="{5674F3AF-C665-9746-9B76-874571840816}" srcOrd="0" destOrd="3" presId="urn:microsoft.com/office/officeart/2005/8/layout/process3"/>
    <dgm:cxn modelId="{656486E2-CEA7-6849-B9ED-2226E033890F}" type="presOf" srcId="{E9B4F679-F448-CD46-BD09-6BC5F2108870}" destId="{49D3D480-4A48-FB44-BB04-DD63115983E5}" srcOrd="1" destOrd="0" presId="urn:microsoft.com/office/officeart/2005/8/layout/process3"/>
    <dgm:cxn modelId="{151D64E6-02B8-B744-9E6F-81A9FF86FAA3}" srcId="{8A5BC76C-9CD6-BD4B-A6D1-6ED238422F97}" destId="{EF97F04B-952D-0B45-A4B2-7845933D4467}" srcOrd="0" destOrd="0" parTransId="{E24174DA-8AD6-D54B-A8E1-06BA0A79610B}" sibTransId="{81307B86-5190-1D4C-9874-30DF51CCDA3D}"/>
    <dgm:cxn modelId="{A6C3E3EA-00F9-E14F-B5D6-0F5EB5A01B9E}" srcId="{BEEA3A48-454F-154A-802B-212E85ADEF83}" destId="{8F7DDF7C-F965-1047-A771-F131B9F5CD47}" srcOrd="1" destOrd="0" parTransId="{681E9FBB-6272-9B44-B5E5-4775FFA9CFF7}" sibTransId="{E9B4F679-F448-CD46-BD09-6BC5F2108870}"/>
    <dgm:cxn modelId="{46A3B2ED-7A84-764B-A5EF-90C841689561}" type="presOf" srcId="{82566A81-7A86-4C4B-815C-811799C31F19}" destId="{AC46254B-1106-3F44-A905-06E832E701BE}" srcOrd="0" destOrd="0" presId="urn:microsoft.com/office/officeart/2005/8/layout/process3"/>
    <dgm:cxn modelId="{366032F1-C06D-9142-9EEC-29BEAEF1EEF9}" type="presOf" srcId="{C51A2E15-1E85-5841-9CC4-18AACD09D880}" destId="{63C2B86F-C339-A644-A0A5-8D17AF622403}" srcOrd="0" destOrd="1" presId="urn:microsoft.com/office/officeart/2005/8/layout/process3"/>
    <dgm:cxn modelId="{4E6CE5F3-F1A0-A841-B1DF-891702C790AF}" type="presOf" srcId="{A0C1341D-2A3A-0241-A319-B88F95D3F299}" destId="{3B369317-152F-0846-AC40-1C8FD6D6754F}" srcOrd="0" destOrd="0" presId="urn:microsoft.com/office/officeart/2005/8/layout/process3"/>
    <dgm:cxn modelId="{2A843498-10A0-7D41-890D-17A4A23CC63B}" type="presParOf" srcId="{56879E31-337D-9644-A420-17D6C68FBC98}" destId="{256CAC86-ADF5-C244-A7AE-96DE973E9720}" srcOrd="0" destOrd="0" presId="urn:microsoft.com/office/officeart/2005/8/layout/process3"/>
    <dgm:cxn modelId="{1AED5E61-6757-AD45-9E20-D7513730084A}" type="presParOf" srcId="{256CAC86-ADF5-C244-A7AE-96DE973E9720}" destId="{AC46254B-1106-3F44-A905-06E832E701BE}" srcOrd="0" destOrd="0" presId="urn:microsoft.com/office/officeart/2005/8/layout/process3"/>
    <dgm:cxn modelId="{1DDC381F-CEF9-2D46-A46A-780AE445F044}" type="presParOf" srcId="{256CAC86-ADF5-C244-A7AE-96DE973E9720}" destId="{4EE702CF-138E-0D4D-8669-5566BAFA2D3A}" srcOrd="1" destOrd="0" presId="urn:microsoft.com/office/officeart/2005/8/layout/process3"/>
    <dgm:cxn modelId="{2D955967-24DC-DC40-B77C-FF1BF3F2A8B2}" type="presParOf" srcId="{256CAC86-ADF5-C244-A7AE-96DE973E9720}" destId="{63C2B86F-C339-A644-A0A5-8D17AF622403}" srcOrd="2" destOrd="0" presId="urn:microsoft.com/office/officeart/2005/8/layout/process3"/>
    <dgm:cxn modelId="{A185BC00-9B4A-0F41-979D-1991C0BD8389}" type="presParOf" srcId="{56879E31-337D-9644-A420-17D6C68FBC98}" destId="{66AE0118-AAE6-344F-8859-8AB38F867746}" srcOrd="1" destOrd="0" presId="urn:microsoft.com/office/officeart/2005/8/layout/process3"/>
    <dgm:cxn modelId="{BF7CC0F6-2A93-0E48-AF00-146ED4AA974B}" type="presParOf" srcId="{66AE0118-AAE6-344F-8859-8AB38F867746}" destId="{F88EE6C8-62E7-2C44-A0AE-52B5BA77BD2A}" srcOrd="0" destOrd="0" presId="urn:microsoft.com/office/officeart/2005/8/layout/process3"/>
    <dgm:cxn modelId="{F129709B-A08E-8442-95BD-79E712E6A662}" type="presParOf" srcId="{56879E31-337D-9644-A420-17D6C68FBC98}" destId="{13B3C5AD-DDDD-7A45-A238-6DC685E476FC}" srcOrd="2" destOrd="0" presId="urn:microsoft.com/office/officeart/2005/8/layout/process3"/>
    <dgm:cxn modelId="{74E4AEDC-9C4E-AF49-8D55-A74B7055A035}" type="presParOf" srcId="{13B3C5AD-DDDD-7A45-A238-6DC685E476FC}" destId="{11E2CB36-D95E-3F45-BCF5-B59641EA136B}" srcOrd="0" destOrd="0" presId="urn:microsoft.com/office/officeart/2005/8/layout/process3"/>
    <dgm:cxn modelId="{4F80FD33-7DF2-F541-9851-B2A34E5A2B6D}" type="presParOf" srcId="{13B3C5AD-DDDD-7A45-A238-6DC685E476FC}" destId="{54717E25-7AA8-E34A-A3F5-DEA4C45C2E19}" srcOrd="1" destOrd="0" presId="urn:microsoft.com/office/officeart/2005/8/layout/process3"/>
    <dgm:cxn modelId="{558EF286-A465-0D42-8A3E-9138CDDCB89F}" type="presParOf" srcId="{13B3C5AD-DDDD-7A45-A238-6DC685E476FC}" destId="{3B369317-152F-0846-AC40-1C8FD6D6754F}" srcOrd="2" destOrd="0" presId="urn:microsoft.com/office/officeart/2005/8/layout/process3"/>
    <dgm:cxn modelId="{86C6DCC7-12F8-D346-80A3-13A9EF7D07CD}" type="presParOf" srcId="{56879E31-337D-9644-A420-17D6C68FBC98}" destId="{4A58222B-1BB2-9F40-BE77-B7B4AA6FCDAE}" srcOrd="3" destOrd="0" presId="urn:microsoft.com/office/officeart/2005/8/layout/process3"/>
    <dgm:cxn modelId="{92F64811-2372-B645-986B-B72931B51A03}" type="presParOf" srcId="{4A58222B-1BB2-9F40-BE77-B7B4AA6FCDAE}" destId="{49D3D480-4A48-FB44-BB04-DD63115983E5}" srcOrd="0" destOrd="0" presId="urn:microsoft.com/office/officeart/2005/8/layout/process3"/>
    <dgm:cxn modelId="{F5AFE29B-50D0-244F-A5A3-43C6BF5E52B1}" type="presParOf" srcId="{56879E31-337D-9644-A420-17D6C68FBC98}" destId="{16A606B5-C65E-1744-ACA3-ABC339DCDC38}" srcOrd="4" destOrd="0" presId="urn:microsoft.com/office/officeart/2005/8/layout/process3"/>
    <dgm:cxn modelId="{8E4E1F00-7564-664B-8B73-2AD1E32157A6}" type="presParOf" srcId="{16A606B5-C65E-1744-ACA3-ABC339DCDC38}" destId="{FD964025-3DF1-E946-B796-013E291C6A90}" srcOrd="0" destOrd="0" presId="urn:microsoft.com/office/officeart/2005/8/layout/process3"/>
    <dgm:cxn modelId="{6631895F-6931-EE4B-951A-1C6E2842377A}" type="presParOf" srcId="{16A606B5-C65E-1744-ACA3-ABC339DCDC38}" destId="{DE1436E0-4BF3-CB4E-A889-102C52BD3C3D}" srcOrd="1" destOrd="0" presId="urn:microsoft.com/office/officeart/2005/8/layout/process3"/>
    <dgm:cxn modelId="{CD09F20B-B195-2144-B204-E5C78FCC7F48}" type="presParOf" srcId="{16A606B5-C65E-1744-ACA3-ABC339DCDC38}" destId="{5674F3AF-C665-9746-9B76-87457184081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dgm:presLayoutVars>
          <dgm:bulletEnabled val="1"/>
        </dgm:presLayoutVars>
      </dgm:prSet>
      <dgm:spPr/>
    </dgm:pt>
    <dgm:pt modelId="{BB2E6EA4-9DD5-AA4A-B1AF-7D4AD4DEC3B5}" type="pres">
      <dgm:prSet presAssocID="{8CAF0C80-1805-E745-BB42-1823122BE073}" presName="sibTransFirstNode" presStyleLbl="bgShp" presStyleIdx="0" presStyleCnt="1"/>
      <dgm:spPr/>
    </dgm:pt>
    <dgm:pt modelId="{E5B51BC3-D9AC-224A-88D6-E072A5F1648C}" type="pres">
      <dgm:prSet presAssocID="{005FBD42-56C4-5D48-9C2A-F77CC46FC1D9}" presName="nodeFollowingNodes" presStyleLbl="node1" presStyleIdx="1" presStyleCnt="5">
        <dgm:presLayoutVars>
          <dgm:bulletEnabled val="1"/>
        </dgm:presLayoutVars>
      </dgm:prSet>
      <dgm:spPr/>
    </dgm:pt>
    <dgm:pt modelId="{9AE8A40A-70E8-5F42-AA68-C55FBA0C417F}" type="pres">
      <dgm:prSet presAssocID="{9BECFCF7-B0AF-624C-AD55-2F220A1C2E6F}" presName="nodeFollowingNodes" presStyleLbl="node1" presStyleIdx="2" presStyleCnt="5" custRadScaleRad="103140" custRadScaleInc="-32767">
        <dgm:presLayoutVars>
          <dgm:bulletEnabled val="1"/>
        </dgm:presLayoutVars>
      </dgm:prSet>
      <dgm:spPr/>
    </dgm:pt>
    <dgm:pt modelId="{7EE66003-F4E3-1B47-96EE-64B8F3841BD7}" type="pres">
      <dgm:prSet presAssocID="{02655792-0024-2D4D-8DB6-10345FCB08FE}" presName="nodeFollowingNodes" presStyleLbl="node1" presStyleIdx="3" presStyleCnt="5" custRadScaleRad="103139" custRadScaleInc="32767">
        <dgm:presLayoutVars>
          <dgm:bulletEnabled val="1"/>
        </dgm:presLayoutVars>
      </dgm:prSet>
      <dgm:spPr/>
    </dgm:pt>
    <dgm:pt modelId="{F6E851F7-C49B-904A-BC40-51C4768D9C12}" type="pres">
      <dgm:prSet presAssocID="{DFDF3E90-2D1F-C34A-87A4-D06D7D2CEDCF}" presName="nodeFollowingNodes" presStyleLbl="node1" presStyleIdx="4" presStyleCnt="5" custScaleX="94730" custScaleY="92561" custRadScaleRad="94403" custRadScaleInc="2514">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dgm:presLayoutVars>
          <dgm:bulletEnabled val="1"/>
        </dgm:presLayoutVars>
      </dgm:prSet>
      <dgm:spPr/>
    </dgm:pt>
    <dgm:pt modelId="{BB2E6EA4-9DD5-AA4A-B1AF-7D4AD4DEC3B5}" type="pres">
      <dgm:prSet presAssocID="{8CAF0C80-1805-E745-BB42-1823122BE073}" presName="sibTransFirstNode" presStyleLbl="bgShp" presStyleIdx="0" presStyleCnt="1"/>
      <dgm:spPr/>
    </dgm:pt>
    <dgm:pt modelId="{E5B51BC3-D9AC-224A-88D6-E072A5F1648C}" type="pres">
      <dgm:prSet presAssocID="{005FBD42-56C4-5D48-9C2A-F77CC46FC1D9}" presName="nodeFollowingNodes" presStyleLbl="node1" presStyleIdx="1" presStyleCnt="5">
        <dgm:presLayoutVars>
          <dgm:bulletEnabled val="1"/>
        </dgm:presLayoutVars>
      </dgm:prSet>
      <dgm:spPr/>
    </dgm:pt>
    <dgm:pt modelId="{9AE8A40A-70E8-5F42-AA68-C55FBA0C417F}" type="pres">
      <dgm:prSet presAssocID="{9BECFCF7-B0AF-624C-AD55-2F220A1C2E6F}" presName="nodeFollowingNodes" presStyleLbl="node1" presStyleIdx="2" presStyleCnt="5" custRadScaleRad="103140" custRadScaleInc="-32767">
        <dgm:presLayoutVars>
          <dgm:bulletEnabled val="1"/>
        </dgm:presLayoutVars>
      </dgm:prSet>
      <dgm:spPr/>
    </dgm:pt>
    <dgm:pt modelId="{7EE66003-F4E3-1B47-96EE-64B8F3841BD7}" type="pres">
      <dgm:prSet presAssocID="{02655792-0024-2D4D-8DB6-10345FCB08FE}" presName="nodeFollowingNodes" presStyleLbl="node1" presStyleIdx="3" presStyleCnt="5" custRadScaleRad="103139" custRadScaleInc="32767">
        <dgm:presLayoutVars>
          <dgm:bulletEnabled val="1"/>
        </dgm:presLayoutVars>
      </dgm:prSet>
      <dgm:spPr/>
    </dgm:pt>
    <dgm:pt modelId="{F6E851F7-C49B-904A-BC40-51C4768D9C12}" type="pres">
      <dgm:prSet presAssocID="{DFDF3E90-2D1F-C34A-87A4-D06D7D2CEDCF}" presName="nodeFollowingNodes" presStyleLbl="node1" presStyleIdx="4" presStyleCnt="5">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dgm:presLayoutVars>
          <dgm:bulletEnabled val="1"/>
        </dgm:presLayoutVars>
      </dgm:prSet>
      <dgm:spPr/>
    </dgm:pt>
    <dgm:pt modelId="{BB2E6EA4-9DD5-AA4A-B1AF-7D4AD4DEC3B5}" type="pres">
      <dgm:prSet presAssocID="{8CAF0C80-1805-E745-BB42-1823122BE073}" presName="sibTransFirstNode" presStyleLbl="bgShp" presStyleIdx="0" presStyleCnt="1"/>
      <dgm:spPr/>
    </dgm:pt>
    <dgm:pt modelId="{E5B51BC3-D9AC-224A-88D6-E072A5F1648C}" type="pres">
      <dgm:prSet presAssocID="{005FBD42-56C4-5D48-9C2A-F77CC46FC1D9}" presName="nodeFollowingNodes" presStyleLbl="node1" presStyleIdx="1" presStyleCnt="5">
        <dgm:presLayoutVars>
          <dgm:bulletEnabled val="1"/>
        </dgm:presLayoutVars>
      </dgm:prSet>
      <dgm:spPr/>
    </dgm:pt>
    <dgm:pt modelId="{9AE8A40A-70E8-5F42-AA68-C55FBA0C417F}" type="pres">
      <dgm:prSet presAssocID="{9BECFCF7-B0AF-624C-AD55-2F220A1C2E6F}" presName="nodeFollowingNodes" presStyleLbl="node1" presStyleIdx="2" presStyleCnt="5" custRadScaleRad="103140" custRadScaleInc="-32767">
        <dgm:presLayoutVars>
          <dgm:bulletEnabled val="1"/>
        </dgm:presLayoutVars>
      </dgm:prSet>
      <dgm:spPr/>
    </dgm:pt>
    <dgm:pt modelId="{7EE66003-F4E3-1B47-96EE-64B8F3841BD7}" type="pres">
      <dgm:prSet presAssocID="{02655792-0024-2D4D-8DB6-10345FCB08FE}" presName="nodeFollowingNodes" presStyleLbl="node1" presStyleIdx="3" presStyleCnt="5" custRadScaleRad="103139" custRadScaleInc="32767">
        <dgm:presLayoutVars>
          <dgm:bulletEnabled val="1"/>
        </dgm:presLayoutVars>
      </dgm:prSet>
      <dgm:spPr/>
    </dgm:pt>
    <dgm:pt modelId="{F6E851F7-C49B-904A-BC40-51C4768D9C12}" type="pres">
      <dgm:prSet presAssocID="{DFDF3E90-2D1F-C34A-87A4-D06D7D2CEDCF}" presName="nodeFollowingNodes" presStyleLbl="node1" presStyleIdx="4" presStyleCnt="5">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634317-0EB7-E04E-995B-2F75A6FFE4E0}" type="doc">
      <dgm:prSet loTypeId="urn:microsoft.com/office/officeart/2005/8/layout/hProcess9" loCatId="" qsTypeId="urn:microsoft.com/office/officeart/2005/8/quickstyle/simple4" qsCatId="simple" csTypeId="urn:microsoft.com/office/officeart/2005/8/colors/accent2_2" csCatId="accent2" phldr="1"/>
      <dgm:spPr/>
    </dgm:pt>
    <dgm:pt modelId="{5BFFABCC-E464-2B4A-82FA-B82BD42A76E6}">
      <dgm:prSet phldrT="[Text]"/>
      <dgm:spPr>
        <a:solidFill>
          <a:schemeClr val="accent2">
            <a:lumMod val="75000"/>
          </a:schemeClr>
        </a:solidFill>
      </dgm:spPr>
      <dgm:t>
        <a:bodyPr/>
        <a:lstStyle/>
        <a:p>
          <a:r>
            <a:rPr lang="en-US" dirty="0"/>
            <a:t>Acquisition</a:t>
          </a:r>
        </a:p>
      </dgm:t>
    </dgm:pt>
    <dgm:pt modelId="{4D1F3BC7-77BF-584C-BD16-9E229262DD80}" type="parTrans" cxnId="{0718B451-E4ED-4F4E-ADEC-3101D1761193}">
      <dgm:prSet/>
      <dgm:spPr/>
      <dgm:t>
        <a:bodyPr/>
        <a:lstStyle/>
        <a:p>
          <a:endParaRPr lang="en-US"/>
        </a:p>
      </dgm:t>
    </dgm:pt>
    <dgm:pt modelId="{A3C7706D-6128-E543-8975-D3375527408C}" type="sibTrans" cxnId="{0718B451-E4ED-4F4E-ADEC-3101D1761193}">
      <dgm:prSet/>
      <dgm:spPr/>
      <dgm:t>
        <a:bodyPr/>
        <a:lstStyle/>
        <a:p>
          <a:endParaRPr lang="en-US"/>
        </a:p>
      </dgm:t>
    </dgm:pt>
    <dgm:pt modelId="{89ABEC6F-B1DA-2E49-90D2-A1019D0D915A}">
      <dgm:prSet phldrT="[Text]"/>
      <dgm:spPr>
        <a:solidFill>
          <a:schemeClr val="accent2">
            <a:lumMod val="75000"/>
          </a:schemeClr>
        </a:solidFill>
      </dgm:spPr>
      <dgm:t>
        <a:bodyPr/>
        <a:lstStyle/>
        <a:p>
          <a:r>
            <a:rPr lang="en-US" dirty="0"/>
            <a:t>Fluency</a:t>
          </a:r>
        </a:p>
      </dgm:t>
    </dgm:pt>
    <dgm:pt modelId="{ABB3F26C-130B-BB4B-A3DE-C0005834D605}" type="parTrans" cxnId="{7601DE9E-51E0-7E42-99DC-22744C2E10DC}">
      <dgm:prSet/>
      <dgm:spPr/>
      <dgm:t>
        <a:bodyPr/>
        <a:lstStyle/>
        <a:p>
          <a:endParaRPr lang="en-US"/>
        </a:p>
      </dgm:t>
    </dgm:pt>
    <dgm:pt modelId="{2F270ABD-1F18-BD4D-88B1-FE4DEFFD07DE}" type="sibTrans" cxnId="{7601DE9E-51E0-7E42-99DC-22744C2E10DC}">
      <dgm:prSet/>
      <dgm:spPr/>
      <dgm:t>
        <a:bodyPr/>
        <a:lstStyle/>
        <a:p>
          <a:endParaRPr lang="en-US"/>
        </a:p>
      </dgm:t>
    </dgm:pt>
    <dgm:pt modelId="{38C206DB-60D6-1849-BDA2-D7380ADE649A}">
      <dgm:prSet phldrT="[Text]"/>
      <dgm:spPr>
        <a:solidFill>
          <a:schemeClr val="accent2">
            <a:lumMod val="75000"/>
          </a:schemeClr>
        </a:solidFill>
      </dgm:spPr>
      <dgm:t>
        <a:bodyPr/>
        <a:lstStyle/>
        <a:p>
          <a:r>
            <a:rPr lang="en-US" dirty="0"/>
            <a:t>Maintenance</a:t>
          </a:r>
        </a:p>
      </dgm:t>
    </dgm:pt>
    <dgm:pt modelId="{4DF55A55-D448-D04F-B1AA-33144BF275E3}" type="parTrans" cxnId="{4CE3088C-FF98-6B46-A978-59A1C5670BBA}">
      <dgm:prSet/>
      <dgm:spPr/>
      <dgm:t>
        <a:bodyPr/>
        <a:lstStyle/>
        <a:p>
          <a:endParaRPr lang="en-US"/>
        </a:p>
      </dgm:t>
    </dgm:pt>
    <dgm:pt modelId="{61BF9B35-C6B2-464F-9D12-014B257090CC}" type="sibTrans" cxnId="{4CE3088C-FF98-6B46-A978-59A1C5670BBA}">
      <dgm:prSet/>
      <dgm:spPr/>
      <dgm:t>
        <a:bodyPr/>
        <a:lstStyle/>
        <a:p>
          <a:endParaRPr lang="en-US"/>
        </a:p>
      </dgm:t>
    </dgm:pt>
    <dgm:pt modelId="{245CD7AA-117B-B14C-A600-766B5B303883}">
      <dgm:prSet phldrT="[Text]"/>
      <dgm:spPr>
        <a:solidFill>
          <a:schemeClr val="accent2">
            <a:lumMod val="75000"/>
          </a:schemeClr>
        </a:solidFill>
      </dgm:spPr>
      <dgm:t>
        <a:bodyPr/>
        <a:lstStyle/>
        <a:p>
          <a:r>
            <a:rPr lang="en-US" dirty="0"/>
            <a:t>Generalization</a:t>
          </a:r>
        </a:p>
      </dgm:t>
    </dgm:pt>
    <dgm:pt modelId="{BC066FB8-241E-F24D-95C4-B2CC3505742C}" type="parTrans" cxnId="{93795071-E81F-7C45-A018-18BD5CC9A27E}">
      <dgm:prSet/>
      <dgm:spPr/>
      <dgm:t>
        <a:bodyPr/>
        <a:lstStyle/>
        <a:p>
          <a:endParaRPr lang="en-US"/>
        </a:p>
      </dgm:t>
    </dgm:pt>
    <dgm:pt modelId="{C54836FC-3847-5E43-8390-720CA34CF9B1}" type="sibTrans" cxnId="{93795071-E81F-7C45-A018-18BD5CC9A27E}">
      <dgm:prSet/>
      <dgm:spPr/>
      <dgm:t>
        <a:bodyPr/>
        <a:lstStyle/>
        <a:p>
          <a:endParaRPr lang="en-US"/>
        </a:p>
      </dgm:t>
    </dgm:pt>
    <dgm:pt modelId="{396BABFD-76C3-C646-A443-F4455894CFCC}" type="pres">
      <dgm:prSet presAssocID="{95634317-0EB7-E04E-995B-2F75A6FFE4E0}" presName="CompostProcess" presStyleCnt="0">
        <dgm:presLayoutVars>
          <dgm:dir/>
          <dgm:resizeHandles val="exact"/>
        </dgm:presLayoutVars>
      </dgm:prSet>
      <dgm:spPr/>
    </dgm:pt>
    <dgm:pt modelId="{E5C5236B-1781-234D-BD0B-259C249989C2}" type="pres">
      <dgm:prSet presAssocID="{95634317-0EB7-E04E-995B-2F75A6FFE4E0}" presName="arrow" presStyleLbl="bgShp" presStyleIdx="0" presStyleCnt="1"/>
      <dgm:spPr/>
    </dgm:pt>
    <dgm:pt modelId="{258F1EC9-C4C0-6043-B03D-892AF338579B}" type="pres">
      <dgm:prSet presAssocID="{95634317-0EB7-E04E-995B-2F75A6FFE4E0}" presName="linearProcess" presStyleCnt="0"/>
      <dgm:spPr/>
    </dgm:pt>
    <dgm:pt modelId="{6C0C4B7E-CB51-0947-8BD4-85C8C991B26D}" type="pres">
      <dgm:prSet presAssocID="{5BFFABCC-E464-2B4A-82FA-B82BD42A76E6}" presName="textNode" presStyleLbl="node1" presStyleIdx="0" presStyleCnt="4">
        <dgm:presLayoutVars>
          <dgm:bulletEnabled val="1"/>
        </dgm:presLayoutVars>
      </dgm:prSet>
      <dgm:spPr/>
    </dgm:pt>
    <dgm:pt modelId="{2B29A345-2FA2-AB4F-977B-09949874FB98}" type="pres">
      <dgm:prSet presAssocID="{A3C7706D-6128-E543-8975-D3375527408C}" presName="sibTrans" presStyleCnt="0"/>
      <dgm:spPr/>
    </dgm:pt>
    <dgm:pt modelId="{C511816C-8BE2-2444-A0F4-28C4A09C69A2}" type="pres">
      <dgm:prSet presAssocID="{89ABEC6F-B1DA-2E49-90D2-A1019D0D915A}" presName="textNode" presStyleLbl="node1" presStyleIdx="1" presStyleCnt="4">
        <dgm:presLayoutVars>
          <dgm:bulletEnabled val="1"/>
        </dgm:presLayoutVars>
      </dgm:prSet>
      <dgm:spPr/>
    </dgm:pt>
    <dgm:pt modelId="{48063603-8980-DB4A-9DAB-4039FF511B31}" type="pres">
      <dgm:prSet presAssocID="{2F270ABD-1F18-BD4D-88B1-FE4DEFFD07DE}" presName="sibTrans" presStyleCnt="0"/>
      <dgm:spPr/>
    </dgm:pt>
    <dgm:pt modelId="{20E49FC2-E1CC-354A-97B0-190B56229170}" type="pres">
      <dgm:prSet presAssocID="{38C206DB-60D6-1849-BDA2-D7380ADE649A}" presName="textNode" presStyleLbl="node1" presStyleIdx="2" presStyleCnt="4">
        <dgm:presLayoutVars>
          <dgm:bulletEnabled val="1"/>
        </dgm:presLayoutVars>
      </dgm:prSet>
      <dgm:spPr/>
    </dgm:pt>
    <dgm:pt modelId="{589F21A8-C3F7-D64E-BAA6-F852130DA3D3}" type="pres">
      <dgm:prSet presAssocID="{61BF9B35-C6B2-464F-9D12-014B257090CC}" presName="sibTrans" presStyleCnt="0"/>
      <dgm:spPr/>
    </dgm:pt>
    <dgm:pt modelId="{2E1157CA-51C2-0E45-94EB-B2EB8B009A89}" type="pres">
      <dgm:prSet presAssocID="{245CD7AA-117B-B14C-A600-766B5B303883}" presName="textNode" presStyleLbl="node1" presStyleIdx="3" presStyleCnt="4">
        <dgm:presLayoutVars>
          <dgm:bulletEnabled val="1"/>
        </dgm:presLayoutVars>
      </dgm:prSet>
      <dgm:spPr/>
    </dgm:pt>
  </dgm:ptLst>
  <dgm:cxnLst>
    <dgm:cxn modelId="{C68B7866-5410-BD4F-84E0-EE9ABC9D4EBC}" type="presOf" srcId="{95634317-0EB7-E04E-995B-2F75A6FFE4E0}" destId="{396BABFD-76C3-C646-A443-F4455894CFCC}" srcOrd="0" destOrd="0" presId="urn:microsoft.com/office/officeart/2005/8/layout/hProcess9"/>
    <dgm:cxn modelId="{93795071-E81F-7C45-A018-18BD5CC9A27E}" srcId="{95634317-0EB7-E04E-995B-2F75A6FFE4E0}" destId="{245CD7AA-117B-B14C-A600-766B5B303883}" srcOrd="3" destOrd="0" parTransId="{BC066FB8-241E-F24D-95C4-B2CC3505742C}" sibTransId="{C54836FC-3847-5E43-8390-720CA34CF9B1}"/>
    <dgm:cxn modelId="{0718B451-E4ED-4F4E-ADEC-3101D1761193}" srcId="{95634317-0EB7-E04E-995B-2F75A6FFE4E0}" destId="{5BFFABCC-E464-2B4A-82FA-B82BD42A76E6}" srcOrd="0" destOrd="0" parTransId="{4D1F3BC7-77BF-584C-BD16-9E229262DD80}" sibTransId="{A3C7706D-6128-E543-8975-D3375527408C}"/>
    <dgm:cxn modelId="{04CF2D7D-17FF-BE43-BD50-BD175773B95B}" type="presOf" srcId="{5BFFABCC-E464-2B4A-82FA-B82BD42A76E6}" destId="{6C0C4B7E-CB51-0947-8BD4-85C8C991B26D}" srcOrd="0" destOrd="0" presId="urn:microsoft.com/office/officeart/2005/8/layout/hProcess9"/>
    <dgm:cxn modelId="{54E45987-F553-3244-BF6D-E0325C275211}" type="presOf" srcId="{245CD7AA-117B-B14C-A600-766B5B303883}" destId="{2E1157CA-51C2-0E45-94EB-B2EB8B009A89}" srcOrd="0" destOrd="0" presId="urn:microsoft.com/office/officeart/2005/8/layout/hProcess9"/>
    <dgm:cxn modelId="{4CE3088C-FF98-6B46-A978-59A1C5670BBA}" srcId="{95634317-0EB7-E04E-995B-2F75A6FFE4E0}" destId="{38C206DB-60D6-1849-BDA2-D7380ADE649A}" srcOrd="2" destOrd="0" parTransId="{4DF55A55-D448-D04F-B1AA-33144BF275E3}" sibTransId="{61BF9B35-C6B2-464F-9D12-014B257090CC}"/>
    <dgm:cxn modelId="{4E748490-AA52-774D-8FFA-3DA792B6BEEE}" type="presOf" srcId="{38C206DB-60D6-1849-BDA2-D7380ADE649A}" destId="{20E49FC2-E1CC-354A-97B0-190B56229170}" srcOrd="0" destOrd="0" presId="urn:microsoft.com/office/officeart/2005/8/layout/hProcess9"/>
    <dgm:cxn modelId="{7601DE9E-51E0-7E42-99DC-22744C2E10DC}" srcId="{95634317-0EB7-E04E-995B-2F75A6FFE4E0}" destId="{89ABEC6F-B1DA-2E49-90D2-A1019D0D915A}" srcOrd="1" destOrd="0" parTransId="{ABB3F26C-130B-BB4B-A3DE-C0005834D605}" sibTransId="{2F270ABD-1F18-BD4D-88B1-FE4DEFFD07DE}"/>
    <dgm:cxn modelId="{6FE7ECC5-9967-E143-AFB2-2D8323F07E4D}" type="presOf" srcId="{89ABEC6F-B1DA-2E49-90D2-A1019D0D915A}" destId="{C511816C-8BE2-2444-A0F4-28C4A09C69A2}" srcOrd="0" destOrd="0" presId="urn:microsoft.com/office/officeart/2005/8/layout/hProcess9"/>
    <dgm:cxn modelId="{1D1DD4DF-1803-AE4C-B3DB-4C20912E199A}" type="presParOf" srcId="{396BABFD-76C3-C646-A443-F4455894CFCC}" destId="{E5C5236B-1781-234D-BD0B-259C249989C2}" srcOrd="0" destOrd="0" presId="urn:microsoft.com/office/officeart/2005/8/layout/hProcess9"/>
    <dgm:cxn modelId="{5548D2D5-4636-9C44-9E0B-7848E22F5818}" type="presParOf" srcId="{396BABFD-76C3-C646-A443-F4455894CFCC}" destId="{258F1EC9-C4C0-6043-B03D-892AF338579B}" srcOrd="1" destOrd="0" presId="urn:microsoft.com/office/officeart/2005/8/layout/hProcess9"/>
    <dgm:cxn modelId="{E4F80D17-1C50-3E42-8122-84398714F00B}" type="presParOf" srcId="{258F1EC9-C4C0-6043-B03D-892AF338579B}" destId="{6C0C4B7E-CB51-0947-8BD4-85C8C991B26D}" srcOrd="0" destOrd="0" presId="urn:microsoft.com/office/officeart/2005/8/layout/hProcess9"/>
    <dgm:cxn modelId="{8921454C-ECA0-C34A-A0D6-E4E66C98E782}" type="presParOf" srcId="{258F1EC9-C4C0-6043-B03D-892AF338579B}" destId="{2B29A345-2FA2-AB4F-977B-09949874FB98}" srcOrd="1" destOrd="0" presId="urn:microsoft.com/office/officeart/2005/8/layout/hProcess9"/>
    <dgm:cxn modelId="{D6B64A90-24B1-BF4B-83FD-50F9BED99886}" type="presParOf" srcId="{258F1EC9-C4C0-6043-B03D-892AF338579B}" destId="{C511816C-8BE2-2444-A0F4-28C4A09C69A2}" srcOrd="2" destOrd="0" presId="urn:microsoft.com/office/officeart/2005/8/layout/hProcess9"/>
    <dgm:cxn modelId="{DAC6C435-A2EB-E046-8117-F0E20A6D1558}" type="presParOf" srcId="{258F1EC9-C4C0-6043-B03D-892AF338579B}" destId="{48063603-8980-DB4A-9DAB-4039FF511B31}" srcOrd="3" destOrd="0" presId="urn:microsoft.com/office/officeart/2005/8/layout/hProcess9"/>
    <dgm:cxn modelId="{403F8C40-62FD-2046-B2A3-77D08FB07CA2}" type="presParOf" srcId="{258F1EC9-C4C0-6043-B03D-892AF338579B}" destId="{20E49FC2-E1CC-354A-97B0-190B56229170}" srcOrd="4" destOrd="0" presId="urn:microsoft.com/office/officeart/2005/8/layout/hProcess9"/>
    <dgm:cxn modelId="{5DC830B2-177F-904F-9816-BB31B936DA83}" type="presParOf" srcId="{258F1EC9-C4C0-6043-B03D-892AF338579B}" destId="{589F21A8-C3F7-D64E-BAA6-F852130DA3D3}" srcOrd="5" destOrd="0" presId="urn:microsoft.com/office/officeart/2005/8/layout/hProcess9"/>
    <dgm:cxn modelId="{1D611BB7-35D3-7748-A24B-1CBB96C71D20}" type="presParOf" srcId="{258F1EC9-C4C0-6043-B03D-892AF338579B}" destId="{2E1157CA-51C2-0E45-94EB-B2EB8B009A89}"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dgm:presLayoutVars>
          <dgm:bulletEnabled val="1"/>
        </dgm:presLayoutVars>
      </dgm:prSet>
      <dgm:spPr/>
    </dgm:pt>
    <dgm:pt modelId="{BB2E6EA4-9DD5-AA4A-B1AF-7D4AD4DEC3B5}" type="pres">
      <dgm:prSet presAssocID="{8CAF0C80-1805-E745-BB42-1823122BE073}" presName="sibTransFirstNode" presStyleLbl="bgShp" presStyleIdx="0" presStyleCnt="1"/>
      <dgm:spPr/>
    </dgm:pt>
    <dgm:pt modelId="{E5B51BC3-D9AC-224A-88D6-E072A5F1648C}" type="pres">
      <dgm:prSet presAssocID="{005FBD42-56C4-5D48-9C2A-F77CC46FC1D9}" presName="nodeFollowingNodes" presStyleLbl="node1" presStyleIdx="1" presStyleCnt="5">
        <dgm:presLayoutVars>
          <dgm:bulletEnabled val="1"/>
        </dgm:presLayoutVars>
      </dgm:prSet>
      <dgm:spPr/>
    </dgm:pt>
    <dgm:pt modelId="{9AE8A40A-70E8-5F42-AA68-C55FBA0C417F}" type="pres">
      <dgm:prSet presAssocID="{9BECFCF7-B0AF-624C-AD55-2F220A1C2E6F}" presName="nodeFollowingNodes" presStyleLbl="node1" presStyleIdx="2" presStyleCnt="5" custRadScaleRad="103140" custRadScaleInc="-32767">
        <dgm:presLayoutVars>
          <dgm:bulletEnabled val="1"/>
        </dgm:presLayoutVars>
      </dgm:prSet>
      <dgm:spPr/>
    </dgm:pt>
    <dgm:pt modelId="{7EE66003-F4E3-1B47-96EE-64B8F3841BD7}" type="pres">
      <dgm:prSet presAssocID="{02655792-0024-2D4D-8DB6-10345FCB08FE}" presName="nodeFollowingNodes" presStyleLbl="node1" presStyleIdx="3" presStyleCnt="5" custRadScaleRad="103139" custRadScaleInc="32767">
        <dgm:presLayoutVars>
          <dgm:bulletEnabled val="1"/>
        </dgm:presLayoutVars>
      </dgm:prSet>
      <dgm:spPr/>
    </dgm:pt>
    <dgm:pt modelId="{F6E851F7-C49B-904A-BC40-51C4768D9C12}" type="pres">
      <dgm:prSet presAssocID="{DFDF3E90-2D1F-C34A-87A4-D06D7D2CEDCF}" presName="nodeFollowingNodes" presStyleLbl="node1" presStyleIdx="4" presStyleCnt="5">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dgm:presLayoutVars>
          <dgm:bulletEnabled val="1"/>
        </dgm:presLayoutVars>
      </dgm:prSet>
      <dgm:spPr/>
    </dgm:pt>
    <dgm:pt modelId="{BB2E6EA4-9DD5-AA4A-B1AF-7D4AD4DEC3B5}" type="pres">
      <dgm:prSet presAssocID="{8CAF0C80-1805-E745-BB42-1823122BE073}" presName="sibTransFirstNode" presStyleLbl="bgShp" presStyleIdx="0" presStyleCnt="1"/>
      <dgm:spPr/>
    </dgm:pt>
    <dgm:pt modelId="{E5B51BC3-D9AC-224A-88D6-E072A5F1648C}" type="pres">
      <dgm:prSet presAssocID="{005FBD42-56C4-5D48-9C2A-F77CC46FC1D9}" presName="nodeFollowingNodes" presStyleLbl="node1" presStyleIdx="1" presStyleCnt="5">
        <dgm:presLayoutVars>
          <dgm:bulletEnabled val="1"/>
        </dgm:presLayoutVars>
      </dgm:prSet>
      <dgm:spPr/>
    </dgm:pt>
    <dgm:pt modelId="{9AE8A40A-70E8-5F42-AA68-C55FBA0C417F}" type="pres">
      <dgm:prSet presAssocID="{9BECFCF7-B0AF-624C-AD55-2F220A1C2E6F}" presName="nodeFollowingNodes" presStyleLbl="node1" presStyleIdx="2" presStyleCnt="5" custRadScaleRad="103140" custRadScaleInc="-32767">
        <dgm:presLayoutVars>
          <dgm:bulletEnabled val="1"/>
        </dgm:presLayoutVars>
      </dgm:prSet>
      <dgm:spPr/>
    </dgm:pt>
    <dgm:pt modelId="{7EE66003-F4E3-1B47-96EE-64B8F3841BD7}" type="pres">
      <dgm:prSet presAssocID="{02655792-0024-2D4D-8DB6-10345FCB08FE}" presName="nodeFollowingNodes" presStyleLbl="node1" presStyleIdx="3" presStyleCnt="5" custRadScaleRad="103139" custRadScaleInc="32767">
        <dgm:presLayoutVars>
          <dgm:bulletEnabled val="1"/>
        </dgm:presLayoutVars>
      </dgm:prSet>
      <dgm:spPr/>
    </dgm:pt>
    <dgm:pt modelId="{F6E851F7-C49B-904A-BC40-51C4768D9C12}" type="pres">
      <dgm:prSet presAssocID="{DFDF3E90-2D1F-C34A-87A4-D06D7D2CEDCF}" presName="nodeFollowingNodes" presStyleLbl="node1" presStyleIdx="4" presStyleCnt="5">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dgm:presLayoutVars>
          <dgm:bulletEnabled val="1"/>
        </dgm:presLayoutVars>
      </dgm:prSet>
      <dgm:spPr/>
    </dgm:pt>
    <dgm:pt modelId="{BB2E6EA4-9DD5-AA4A-B1AF-7D4AD4DEC3B5}" type="pres">
      <dgm:prSet presAssocID="{8CAF0C80-1805-E745-BB42-1823122BE073}" presName="sibTransFirstNode" presStyleLbl="bgShp" presStyleIdx="0" presStyleCnt="1"/>
      <dgm:spPr/>
    </dgm:pt>
    <dgm:pt modelId="{E5B51BC3-D9AC-224A-88D6-E072A5F1648C}" type="pres">
      <dgm:prSet presAssocID="{005FBD42-56C4-5D48-9C2A-F77CC46FC1D9}" presName="nodeFollowingNodes" presStyleLbl="node1" presStyleIdx="1" presStyleCnt="5">
        <dgm:presLayoutVars>
          <dgm:bulletEnabled val="1"/>
        </dgm:presLayoutVars>
      </dgm:prSet>
      <dgm:spPr/>
    </dgm:pt>
    <dgm:pt modelId="{9AE8A40A-70E8-5F42-AA68-C55FBA0C417F}" type="pres">
      <dgm:prSet presAssocID="{9BECFCF7-B0AF-624C-AD55-2F220A1C2E6F}" presName="nodeFollowingNodes" presStyleLbl="node1" presStyleIdx="2" presStyleCnt="5" custRadScaleRad="103140" custRadScaleInc="-32767">
        <dgm:presLayoutVars>
          <dgm:bulletEnabled val="1"/>
        </dgm:presLayoutVars>
      </dgm:prSet>
      <dgm:spPr/>
    </dgm:pt>
    <dgm:pt modelId="{7EE66003-F4E3-1B47-96EE-64B8F3841BD7}" type="pres">
      <dgm:prSet presAssocID="{02655792-0024-2D4D-8DB6-10345FCB08FE}" presName="nodeFollowingNodes" presStyleLbl="node1" presStyleIdx="3" presStyleCnt="5" custRadScaleRad="103139" custRadScaleInc="32767">
        <dgm:presLayoutVars>
          <dgm:bulletEnabled val="1"/>
        </dgm:presLayoutVars>
      </dgm:prSet>
      <dgm:spPr/>
    </dgm:pt>
    <dgm:pt modelId="{F6E851F7-C49B-904A-BC40-51C4768D9C12}" type="pres">
      <dgm:prSet presAssocID="{DFDF3E90-2D1F-C34A-87A4-D06D7D2CEDCF}" presName="nodeFollowingNodes" presStyleLbl="node1" presStyleIdx="4" presStyleCnt="5">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dgm:presLayoutVars>
          <dgm:bulletEnabled val="1"/>
        </dgm:presLayoutVars>
      </dgm:prSet>
      <dgm:spPr/>
    </dgm:pt>
    <dgm:pt modelId="{BB2E6EA4-9DD5-AA4A-B1AF-7D4AD4DEC3B5}" type="pres">
      <dgm:prSet presAssocID="{8CAF0C80-1805-E745-BB42-1823122BE073}" presName="sibTransFirstNode" presStyleLbl="bgShp" presStyleIdx="0" presStyleCnt="1"/>
      <dgm:spPr/>
    </dgm:pt>
    <dgm:pt modelId="{E5B51BC3-D9AC-224A-88D6-E072A5F1648C}" type="pres">
      <dgm:prSet presAssocID="{005FBD42-56C4-5D48-9C2A-F77CC46FC1D9}" presName="nodeFollowingNodes" presStyleLbl="node1" presStyleIdx="1" presStyleCnt="5">
        <dgm:presLayoutVars>
          <dgm:bulletEnabled val="1"/>
        </dgm:presLayoutVars>
      </dgm:prSet>
      <dgm:spPr/>
    </dgm:pt>
    <dgm:pt modelId="{9AE8A40A-70E8-5F42-AA68-C55FBA0C417F}" type="pres">
      <dgm:prSet presAssocID="{9BECFCF7-B0AF-624C-AD55-2F220A1C2E6F}" presName="nodeFollowingNodes" presStyleLbl="node1" presStyleIdx="2" presStyleCnt="5" custRadScaleRad="103140" custRadScaleInc="-32767">
        <dgm:presLayoutVars>
          <dgm:bulletEnabled val="1"/>
        </dgm:presLayoutVars>
      </dgm:prSet>
      <dgm:spPr/>
    </dgm:pt>
    <dgm:pt modelId="{7EE66003-F4E3-1B47-96EE-64B8F3841BD7}" type="pres">
      <dgm:prSet presAssocID="{02655792-0024-2D4D-8DB6-10345FCB08FE}" presName="nodeFollowingNodes" presStyleLbl="node1" presStyleIdx="3" presStyleCnt="5" custRadScaleRad="103139" custRadScaleInc="32767">
        <dgm:presLayoutVars>
          <dgm:bulletEnabled val="1"/>
        </dgm:presLayoutVars>
      </dgm:prSet>
      <dgm:spPr/>
    </dgm:pt>
    <dgm:pt modelId="{F6E851F7-C49B-904A-BC40-51C4768D9C12}" type="pres">
      <dgm:prSet presAssocID="{DFDF3E90-2D1F-C34A-87A4-D06D7D2CEDCF}" presName="nodeFollowingNodes" presStyleLbl="node1" presStyleIdx="4" presStyleCnt="5">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dgm:presLayoutVars>
          <dgm:bulletEnabled val="1"/>
        </dgm:presLayoutVars>
      </dgm:prSet>
      <dgm:spPr/>
    </dgm:pt>
    <dgm:pt modelId="{BB2E6EA4-9DD5-AA4A-B1AF-7D4AD4DEC3B5}" type="pres">
      <dgm:prSet presAssocID="{8CAF0C80-1805-E745-BB42-1823122BE073}" presName="sibTransFirstNode" presStyleLbl="bgShp" presStyleIdx="0" presStyleCnt="1"/>
      <dgm:spPr/>
    </dgm:pt>
    <dgm:pt modelId="{E5B51BC3-D9AC-224A-88D6-E072A5F1648C}" type="pres">
      <dgm:prSet presAssocID="{005FBD42-56C4-5D48-9C2A-F77CC46FC1D9}" presName="nodeFollowingNodes" presStyleLbl="node1" presStyleIdx="1" presStyleCnt="5">
        <dgm:presLayoutVars>
          <dgm:bulletEnabled val="1"/>
        </dgm:presLayoutVars>
      </dgm:prSet>
      <dgm:spPr/>
    </dgm:pt>
    <dgm:pt modelId="{9AE8A40A-70E8-5F42-AA68-C55FBA0C417F}" type="pres">
      <dgm:prSet presAssocID="{9BECFCF7-B0AF-624C-AD55-2F220A1C2E6F}" presName="nodeFollowingNodes" presStyleLbl="node1" presStyleIdx="2" presStyleCnt="5" custRadScaleRad="103140" custRadScaleInc="-32767">
        <dgm:presLayoutVars>
          <dgm:bulletEnabled val="1"/>
        </dgm:presLayoutVars>
      </dgm:prSet>
      <dgm:spPr/>
    </dgm:pt>
    <dgm:pt modelId="{7EE66003-F4E3-1B47-96EE-64B8F3841BD7}" type="pres">
      <dgm:prSet presAssocID="{02655792-0024-2D4D-8DB6-10345FCB08FE}" presName="nodeFollowingNodes" presStyleLbl="node1" presStyleIdx="3" presStyleCnt="5" custRadScaleRad="103139" custRadScaleInc="32767">
        <dgm:presLayoutVars>
          <dgm:bulletEnabled val="1"/>
        </dgm:presLayoutVars>
      </dgm:prSet>
      <dgm:spPr/>
    </dgm:pt>
    <dgm:pt modelId="{F6E851F7-C49B-904A-BC40-51C4768D9C12}" type="pres">
      <dgm:prSet presAssocID="{DFDF3E90-2D1F-C34A-87A4-D06D7D2CEDCF}" presName="nodeFollowingNodes" presStyleLbl="node1" presStyleIdx="4" presStyleCnt="5">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702CF-138E-0D4D-8669-5566BAFA2D3A}">
      <dsp:nvSpPr>
        <dsp:cNvPr id="0" name=""/>
        <dsp:cNvSpPr/>
      </dsp:nvSpPr>
      <dsp:spPr>
        <a:xfrm>
          <a:off x="4547" y="228361"/>
          <a:ext cx="2067847" cy="1111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dirty="0"/>
            <a:t>Pre-service</a:t>
          </a:r>
        </a:p>
      </dsp:txBody>
      <dsp:txXfrm>
        <a:off x="4547" y="228361"/>
        <a:ext cx="2067847" cy="741026"/>
      </dsp:txXfrm>
    </dsp:sp>
    <dsp:sp modelId="{63C2B86F-C339-A644-A0A5-8D17AF622403}">
      <dsp:nvSpPr>
        <dsp:cNvPr id="0" name=""/>
        <dsp:cNvSpPr/>
      </dsp:nvSpPr>
      <dsp:spPr>
        <a:xfrm>
          <a:off x="428082" y="969387"/>
          <a:ext cx="2067847" cy="3704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Become fluent with content and basic theory </a:t>
          </a:r>
        </a:p>
        <a:p>
          <a:pPr marL="114300" lvl="1" indent="-114300" algn="l" defTabSz="622300">
            <a:lnSpc>
              <a:spcPct val="90000"/>
            </a:lnSpc>
            <a:spcBef>
              <a:spcPct val="0"/>
            </a:spcBef>
            <a:spcAft>
              <a:spcPct val="15000"/>
            </a:spcAft>
            <a:buChar char="•"/>
          </a:pPr>
          <a:r>
            <a:rPr lang="en-US" sz="1400" kern="1200" dirty="0"/>
            <a:t>Look for examples of implementation in your clinic placements </a:t>
          </a:r>
        </a:p>
        <a:p>
          <a:pPr marL="114300" lvl="1" indent="-114300" algn="l" defTabSz="622300">
            <a:lnSpc>
              <a:spcPct val="90000"/>
            </a:lnSpc>
            <a:spcBef>
              <a:spcPct val="0"/>
            </a:spcBef>
            <a:spcAft>
              <a:spcPct val="15000"/>
            </a:spcAft>
            <a:buChar char="•"/>
          </a:pPr>
          <a:r>
            <a:rPr lang="en-US" sz="1400" kern="1200" dirty="0"/>
            <a:t>Video record or ask for feedback on your implementation of key practices during your student teaching</a:t>
          </a:r>
        </a:p>
      </dsp:txBody>
      <dsp:txXfrm>
        <a:off x="488647" y="1029952"/>
        <a:ext cx="1946717" cy="3583860"/>
      </dsp:txXfrm>
    </dsp:sp>
    <dsp:sp modelId="{66AE0118-AAE6-344F-8859-8AB38F867746}">
      <dsp:nvSpPr>
        <dsp:cNvPr id="0" name=""/>
        <dsp:cNvSpPr/>
      </dsp:nvSpPr>
      <dsp:spPr>
        <a:xfrm>
          <a:off x="2385873" y="341457"/>
          <a:ext cx="664573" cy="5148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385873" y="444424"/>
        <a:ext cx="510123" cy="308900"/>
      </dsp:txXfrm>
    </dsp:sp>
    <dsp:sp modelId="{54717E25-7AA8-E34A-A3F5-DEA4C45C2E19}">
      <dsp:nvSpPr>
        <dsp:cNvPr id="0" name=""/>
        <dsp:cNvSpPr/>
      </dsp:nvSpPr>
      <dsp:spPr>
        <a:xfrm>
          <a:off x="3326308" y="228361"/>
          <a:ext cx="2067847" cy="1111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dirty="0"/>
            <a:t>New Teachers</a:t>
          </a:r>
        </a:p>
      </dsp:txBody>
      <dsp:txXfrm>
        <a:off x="3326308" y="228361"/>
        <a:ext cx="2067847" cy="741026"/>
      </dsp:txXfrm>
    </dsp:sp>
    <dsp:sp modelId="{3B369317-152F-0846-AC40-1C8FD6D6754F}">
      <dsp:nvSpPr>
        <dsp:cNvPr id="0" name=""/>
        <dsp:cNvSpPr/>
      </dsp:nvSpPr>
      <dsp:spPr>
        <a:xfrm>
          <a:off x="3749843" y="969387"/>
          <a:ext cx="2067847" cy="3704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Focus on moving from knowledge to practice</a:t>
          </a:r>
        </a:p>
        <a:p>
          <a:pPr marL="114300" lvl="1" indent="-114300" algn="l" defTabSz="622300">
            <a:lnSpc>
              <a:spcPct val="90000"/>
            </a:lnSpc>
            <a:spcBef>
              <a:spcPct val="0"/>
            </a:spcBef>
            <a:spcAft>
              <a:spcPct val="15000"/>
            </a:spcAft>
            <a:buChar char="•"/>
          </a:pPr>
          <a:r>
            <a:rPr lang="en-US" sz="1400" kern="1200" dirty="0"/>
            <a:t>Set implementation goals and either self-monitor or ask for peer/coach feedback on your use of key skills</a:t>
          </a:r>
        </a:p>
        <a:p>
          <a:pPr marL="114300" lvl="1" indent="-114300" algn="l" defTabSz="622300">
            <a:lnSpc>
              <a:spcPct val="90000"/>
            </a:lnSpc>
            <a:spcBef>
              <a:spcPct val="0"/>
            </a:spcBef>
            <a:spcAft>
              <a:spcPct val="15000"/>
            </a:spcAft>
            <a:buChar char="•"/>
          </a:pPr>
          <a:r>
            <a:rPr lang="en-US" sz="1400" kern="1200" dirty="0"/>
            <a:t>When a practice isn’t working, use your understanding of theory to help you modify or intensify a practice to improve outcomes</a:t>
          </a:r>
        </a:p>
      </dsp:txBody>
      <dsp:txXfrm>
        <a:off x="3810408" y="1029952"/>
        <a:ext cx="1946717" cy="3583860"/>
      </dsp:txXfrm>
    </dsp:sp>
    <dsp:sp modelId="{4A58222B-1BB2-9F40-BE77-B7B4AA6FCDAE}">
      <dsp:nvSpPr>
        <dsp:cNvPr id="0" name=""/>
        <dsp:cNvSpPr/>
      </dsp:nvSpPr>
      <dsp:spPr>
        <a:xfrm>
          <a:off x="5707634" y="341457"/>
          <a:ext cx="664573" cy="5148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707634" y="444424"/>
        <a:ext cx="510123" cy="308900"/>
      </dsp:txXfrm>
    </dsp:sp>
    <dsp:sp modelId="{DE1436E0-4BF3-CB4E-A889-102C52BD3C3D}">
      <dsp:nvSpPr>
        <dsp:cNvPr id="0" name=""/>
        <dsp:cNvSpPr/>
      </dsp:nvSpPr>
      <dsp:spPr>
        <a:xfrm>
          <a:off x="6648069" y="228361"/>
          <a:ext cx="2067847" cy="1111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dirty="0"/>
            <a:t>Experienced Teachers</a:t>
          </a:r>
        </a:p>
      </dsp:txBody>
      <dsp:txXfrm>
        <a:off x="6648069" y="228361"/>
        <a:ext cx="2067847" cy="741026"/>
      </dsp:txXfrm>
    </dsp:sp>
    <dsp:sp modelId="{5674F3AF-C665-9746-9B76-874571840816}">
      <dsp:nvSpPr>
        <dsp:cNvPr id="0" name=""/>
        <dsp:cNvSpPr/>
      </dsp:nvSpPr>
      <dsp:spPr>
        <a:xfrm>
          <a:off x="7071604" y="969387"/>
          <a:ext cx="2067847" cy="3704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Use activities as a self-reflection opportunity</a:t>
          </a:r>
        </a:p>
        <a:p>
          <a:pPr marL="114300" lvl="1" indent="-114300" algn="l" defTabSz="622300">
            <a:lnSpc>
              <a:spcPct val="90000"/>
            </a:lnSpc>
            <a:spcBef>
              <a:spcPct val="0"/>
            </a:spcBef>
            <a:spcAft>
              <a:spcPct val="15000"/>
            </a:spcAft>
            <a:buChar char="•"/>
          </a:pPr>
          <a:r>
            <a:rPr lang="en-US" sz="1400" kern="1200" dirty="0"/>
            <a:t>Set a new implementation goal for yourself</a:t>
          </a:r>
        </a:p>
        <a:p>
          <a:pPr marL="114300" lvl="1" indent="-114300" algn="l" defTabSz="622300">
            <a:lnSpc>
              <a:spcPct val="90000"/>
            </a:lnSpc>
            <a:spcBef>
              <a:spcPct val="0"/>
            </a:spcBef>
            <a:spcAft>
              <a:spcPct val="15000"/>
            </a:spcAft>
            <a:buChar char="•"/>
          </a:pPr>
          <a:r>
            <a:rPr lang="en-US" sz="1400" kern="1200" dirty="0"/>
            <a:t>Consider how you might coach or teach the skills/content to a new teacher in your building</a:t>
          </a:r>
        </a:p>
        <a:p>
          <a:pPr marL="114300" lvl="1" indent="-114300" algn="l" defTabSz="622300">
            <a:lnSpc>
              <a:spcPct val="90000"/>
            </a:lnSpc>
            <a:spcBef>
              <a:spcPct val="0"/>
            </a:spcBef>
            <a:spcAft>
              <a:spcPct val="15000"/>
            </a:spcAft>
            <a:buChar char="•"/>
          </a:pPr>
          <a:r>
            <a:rPr lang="en-US" sz="1400" kern="1200" dirty="0"/>
            <a:t>Review resources provided to extend your learning with respect to culturally and contextually relevant implementation</a:t>
          </a:r>
        </a:p>
      </dsp:txBody>
      <dsp:txXfrm>
        <a:off x="7132169" y="1029952"/>
        <a:ext cx="1946717" cy="35838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2085661" y="-28786"/>
          <a:ext cx="4694102" cy="4694102"/>
        </a:xfrm>
        <a:prstGeom prst="circularArrow">
          <a:avLst>
            <a:gd name="adj1" fmla="val 5544"/>
            <a:gd name="adj2" fmla="val 330680"/>
            <a:gd name="adj3" fmla="val 13754987"/>
            <a:gd name="adj4" fmla="val 17398720"/>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3323765" y="1915"/>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3377899" y="56049"/>
        <a:ext cx="2109626" cy="1000679"/>
      </dsp:txXfrm>
    </dsp:sp>
    <dsp:sp modelId="{E5B51BC3-D9AC-224A-88D6-E072A5F1648C}">
      <dsp:nvSpPr>
        <dsp:cNvPr id="0" name=""/>
        <dsp:cNvSpPr/>
      </dsp:nvSpPr>
      <dsp:spPr>
        <a:xfrm>
          <a:off x="5227542"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5281676" y="1439224"/>
        <a:ext cx="2109626" cy="1000679"/>
      </dsp:txXfrm>
    </dsp:sp>
    <dsp:sp modelId="{9AE8A40A-70E8-5F42-AA68-C55FBA0C417F}">
      <dsp:nvSpPr>
        <dsp:cNvPr id="0" name=""/>
        <dsp:cNvSpPr/>
      </dsp:nvSpPr>
      <dsp:spPr>
        <a:xfrm>
          <a:off x="5028523" y="3168307"/>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5082657" y="3222441"/>
        <a:ext cx="2109626" cy="1000679"/>
      </dsp:txXfrm>
    </dsp:sp>
    <dsp:sp modelId="{7EE66003-F4E3-1B47-96EE-64B8F3841BD7}">
      <dsp:nvSpPr>
        <dsp:cNvPr id="0" name=""/>
        <dsp:cNvSpPr/>
      </dsp:nvSpPr>
      <dsp:spPr>
        <a:xfrm>
          <a:off x="1619024" y="3168296"/>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1673158" y="3222430"/>
        <a:ext cx="2109626" cy="1000679"/>
      </dsp:txXfrm>
    </dsp:sp>
    <dsp:sp modelId="{F6E851F7-C49B-904A-BC40-51C4768D9C12}">
      <dsp:nvSpPr>
        <dsp:cNvPr id="0" name=""/>
        <dsp:cNvSpPr/>
      </dsp:nvSpPr>
      <dsp:spPr>
        <a:xfrm>
          <a:off x="1600979" y="1413852"/>
          <a:ext cx="2101011" cy="1026452"/>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1651086" y="1463959"/>
        <a:ext cx="2000797" cy="9262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2114882" y="-28786"/>
          <a:ext cx="4694102" cy="4694102"/>
        </a:xfrm>
        <a:prstGeom prst="circularArrow">
          <a:avLst>
            <a:gd name="adj1" fmla="val 5544"/>
            <a:gd name="adj2" fmla="val 330680"/>
            <a:gd name="adj3" fmla="val 13754987"/>
            <a:gd name="adj4" fmla="val 17398720"/>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3352986" y="1915"/>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3407120" y="56049"/>
        <a:ext cx="2109626" cy="1000679"/>
      </dsp:txXfrm>
    </dsp:sp>
    <dsp:sp modelId="{E5B51BC3-D9AC-224A-88D6-E072A5F1648C}">
      <dsp:nvSpPr>
        <dsp:cNvPr id="0" name=""/>
        <dsp:cNvSpPr/>
      </dsp:nvSpPr>
      <dsp:spPr>
        <a:xfrm>
          <a:off x="5256763"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5310897" y="1439224"/>
        <a:ext cx="2109626" cy="1000679"/>
      </dsp:txXfrm>
    </dsp:sp>
    <dsp:sp modelId="{9AE8A40A-70E8-5F42-AA68-C55FBA0C417F}">
      <dsp:nvSpPr>
        <dsp:cNvPr id="0" name=""/>
        <dsp:cNvSpPr/>
      </dsp:nvSpPr>
      <dsp:spPr>
        <a:xfrm>
          <a:off x="5057744" y="3168307"/>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5111878" y="3222441"/>
        <a:ext cx="2109626" cy="1000679"/>
      </dsp:txXfrm>
    </dsp:sp>
    <dsp:sp modelId="{7EE66003-F4E3-1B47-96EE-64B8F3841BD7}">
      <dsp:nvSpPr>
        <dsp:cNvPr id="0" name=""/>
        <dsp:cNvSpPr/>
      </dsp:nvSpPr>
      <dsp:spPr>
        <a:xfrm>
          <a:off x="1648245" y="3168296"/>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1702379" y="3222430"/>
        <a:ext cx="2109626" cy="1000679"/>
      </dsp:txXfrm>
    </dsp:sp>
    <dsp:sp modelId="{F6E851F7-C49B-904A-BC40-51C4768D9C12}">
      <dsp:nvSpPr>
        <dsp:cNvPr id="0" name=""/>
        <dsp:cNvSpPr/>
      </dsp:nvSpPr>
      <dsp:spPr>
        <a:xfrm>
          <a:off x="1449209"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1503343" y="1439224"/>
        <a:ext cx="2109626" cy="10006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2114882" y="-28786"/>
          <a:ext cx="4694102" cy="4694102"/>
        </a:xfrm>
        <a:prstGeom prst="circularArrow">
          <a:avLst>
            <a:gd name="adj1" fmla="val 5544"/>
            <a:gd name="adj2" fmla="val 330680"/>
            <a:gd name="adj3" fmla="val 13754987"/>
            <a:gd name="adj4" fmla="val 17398720"/>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3352986" y="1915"/>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3407120" y="56049"/>
        <a:ext cx="2109626" cy="1000679"/>
      </dsp:txXfrm>
    </dsp:sp>
    <dsp:sp modelId="{E5B51BC3-D9AC-224A-88D6-E072A5F1648C}">
      <dsp:nvSpPr>
        <dsp:cNvPr id="0" name=""/>
        <dsp:cNvSpPr/>
      </dsp:nvSpPr>
      <dsp:spPr>
        <a:xfrm>
          <a:off x="5256763"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5310897" y="1439224"/>
        <a:ext cx="2109626" cy="1000679"/>
      </dsp:txXfrm>
    </dsp:sp>
    <dsp:sp modelId="{9AE8A40A-70E8-5F42-AA68-C55FBA0C417F}">
      <dsp:nvSpPr>
        <dsp:cNvPr id="0" name=""/>
        <dsp:cNvSpPr/>
      </dsp:nvSpPr>
      <dsp:spPr>
        <a:xfrm>
          <a:off x="5057744" y="3168307"/>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5111878" y="3222441"/>
        <a:ext cx="2109626" cy="1000679"/>
      </dsp:txXfrm>
    </dsp:sp>
    <dsp:sp modelId="{7EE66003-F4E3-1B47-96EE-64B8F3841BD7}">
      <dsp:nvSpPr>
        <dsp:cNvPr id="0" name=""/>
        <dsp:cNvSpPr/>
      </dsp:nvSpPr>
      <dsp:spPr>
        <a:xfrm>
          <a:off x="1648245" y="3168296"/>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1702379" y="3222430"/>
        <a:ext cx="2109626" cy="1000679"/>
      </dsp:txXfrm>
    </dsp:sp>
    <dsp:sp modelId="{F6E851F7-C49B-904A-BC40-51C4768D9C12}">
      <dsp:nvSpPr>
        <dsp:cNvPr id="0" name=""/>
        <dsp:cNvSpPr/>
      </dsp:nvSpPr>
      <dsp:spPr>
        <a:xfrm>
          <a:off x="1449209"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1503343" y="1439224"/>
        <a:ext cx="2109626" cy="10006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5236B-1781-234D-BD0B-259C249989C2}">
      <dsp:nvSpPr>
        <dsp:cNvPr id="0" name=""/>
        <dsp:cNvSpPr/>
      </dsp:nvSpPr>
      <dsp:spPr>
        <a:xfrm>
          <a:off x="685799" y="0"/>
          <a:ext cx="7772400" cy="320765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C0C4B7E-CB51-0947-8BD4-85C8C991B26D}">
      <dsp:nvSpPr>
        <dsp:cNvPr id="0" name=""/>
        <dsp:cNvSpPr/>
      </dsp:nvSpPr>
      <dsp:spPr>
        <a:xfrm>
          <a:off x="2162" y="962297"/>
          <a:ext cx="2137578" cy="1283062"/>
        </a:xfrm>
        <a:prstGeom prst="roundRect">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Acquisition</a:t>
          </a:r>
        </a:p>
      </dsp:txBody>
      <dsp:txXfrm>
        <a:off x="64796" y="1024931"/>
        <a:ext cx="2012310" cy="1157794"/>
      </dsp:txXfrm>
    </dsp:sp>
    <dsp:sp modelId="{C511816C-8BE2-2444-A0F4-28C4A09C69A2}">
      <dsp:nvSpPr>
        <dsp:cNvPr id="0" name=""/>
        <dsp:cNvSpPr/>
      </dsp:nvSpPr>
      <dsp:spPr>
        <a:xfrm>
          <a:off x="2336194" y="962297"/>
          <a:ext cx="2137578" cy="1283062"/>
        </a:xfrm>
        <a:prstGeom prst="roundRect">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Fluency</a:t>
          </a:r>
        </a:p>
      </dsp:txBody>
      <dsp:txXfrm>
        <a:off x="2398828" y="1024931"/>
        <a:ext cx="2012310" cy="1157794"/>
      </dsp:txXfrm>
    </dsp:sp>
    <dsp:sp modelId="{20E49FC2-E1CC-354A-97B0-190B56229170}">
      <dsp:nvSpPr>
        <dsp:cNvPr id="0" name=""/>
        <dsp:cNvSpPr/>
      </dsp:nvSpPr>
      <dsp:spPr>
        <a:xfrm>
          <a:off x="4670226" y="962297"/>
          <a:ext cx="2137578" cy="1283062"/>
        </a:xfrm>
        <a:prstGeom prst="roundRect">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Maintenance</a:t>
          </a:r>
        </a:p>
      </dsp:txBody>
      <dsp:txXfrm>
        <a:off x="4732860" y="1024931"/>
        <a:ext cx="2012310" cy="1157794"/>
      </dsp:txXfrm>
    </dsp:sp>
    <dsp:sp modelId="{2E1157CA-51C2-0E45-94EB-B2EB8B009A89}">
      <dsp:nvSpPr>
        <dsp:cNvPr id="0" name=""/>
        <dsp:cNvSpPr/>
      </dsp:nvSpPr>
      <dsp:spPr>
        <a:xfrm>
          <a:off x="7004258" y="962297"/>
          <a:ext cx="2137578" cy="1283062"/>
        </a:xfrm>
        <a:prstGeom prst="roundRect">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Generalization</a:t>
          </a:r>
        </a:p>
      </dsp:txBody>
      <dsp:txXfrm>
        <a:off x="7066892" y="1024931"/>
        <a:ext cx="2012310" cy="11577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2114882" y="-28786"/>
          <a:ext cx="4694102" cy="4694102"/>
        </a:xfrm>
        <a:prstGeom prst="circularArrow">
          <a:avLst>
            <a:gd name="adj1" fmla="val 5544"/>
            <a:gd name="adj2" fmla="val 330680"/>
            <a:gd name="adj3" fmla="val 13754987"/>
            <a:gd name="adj4" fmla="val 17398720"/>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3352986" y="1915"/>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3407120" y="56049"/>
        <a:ext cx="2109626" cy="1000679"/>
      </dsp:txXfrm>
    </dsp:sp>
    <dsp:sp modelId="{E5B51BC3-D9AC-224A-88D6-E072A5F1648C}">
      <dsp:nvSpPr>
        <dsp:cNvPr id="0" name=""/>
        <dsp:cNvSpPr/>
      </dsp:nvSpPr>
      <dsp:spPr>
        <a:xfrm>
          <a:off x="5256763"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5310897" y="1439224"/>
        <a:ext cx="2109626" cy="1000679"/>
      </dsp:txXfrm>
    </dsp:sp>
    <dsp:sp modelId="{9AE8A40A-70E8-5F42-AA68-C55FBA0C417F}">
      <dsp:nvSpPr>
        <dsp:cNvPr id="0" name=""/>
        <dsp:cNvSpPr/>
      </dsp:nvSpPr>
      <dsp:spPr>
        <a:xfrm>
          <a:off x="5057744" y="3168307"/>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5111878" y="3222441"/>
        <a:ext cx="2109626" cy="1000679"/>
      </dsp:txXfrm>
    </dsp:sp>
    <dsp:sp modelId="{7EE66003-F4E3-1B47-96EE-64B8F3841BD7}">
      <dsp:nvSpPr>
        <dsp:cNvPr id="0" name=""/>
        <dsp:cNvSpPr/>
      </dsp:nvSpPr>
      <dsp:spPr>
        <a:xfrm>
          <a:off x="1648245" y="3168296"/>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1702379" y="3222430"/>
        <a:ext cx="2109626" cy="1000679"/>
      </dsp:txXfrm>
    </dsp:sp>
    <dsp:sp modelId="{F6E851F7-C49B-904A-BC40-51C4768D9C12}">
      <dsp:nvSpPr>
        <dsp:cNvPr id="0" name=""/>
        <dsp:cNvSpPr/>
      </dsp:nvSpPr>
      <dsp:spPr>
        <a:xfrm>
          <a:off x="1449209"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1503343" y="1439224"/>
        <a:ext cx="2109626" cy="10006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2114882" y="-28786"/>
          <a:ext cx="4694102" cy="4694102"/>
        </a:xfrm>
        <a:prstGeom prst="circularArrow">
          <a:avLst>
            <a:gd name="adj1" fmla="val 5544"/>
            <a:gd name="adj2" fmla="val 330680"/>
            <a:gd name="adj3" fmla="val 13754987"/>
            <a:gd name="adj4" fmla="val 17398720"/>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3352986" y="1915"/>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3407120" y="56049"/>
        <a:ext cx="2109626" cy="1000679"/>
      </dsp:txXfrm>
    </dsp:sp>
    <dsp:sp modelId="{E5B51BC3-D9AC-224A-88D6-E072A5F1648C}">
      <dsp:nvSpPr>
        <dsp:cNvPr id="0" name=""/>
        <dsp:cNvSpPr/>
      </dsp:nvSpPr>
      <dsp:spPr>
        <a:xfrm>
          <a:off x="5256763"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5310897" y="1439224"/>
        <a:ext cx="2109626" cy="1000679"/>
      </dsp:txXfrm>
    </dsp:sp>
    <dsp:sp modelId="{9AE8A40A-70E8-5F42-AA68-C55FBA0C417F}">
      <dsp:nvSpPr>
        <dsp:cNvPr id="0" name=""/>
        <dsp:cNvSpPr/>
      </dsp:nvSpPr>
      <dsp:spPr>
        <a:xfrm>
          <a:off x="5057744" y="3168307"/>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5111878" y="3222441"/>
        <a:ext cx="2109626" cy="1000679"/>
      </dsp:txXfrm>
    </dsp:sp>
    <dsp:sp modelId="{7EE66003-F4E3-1B47-96EE-64B8F3841BD7}">
      <dsp:nvSpPr>
        <dsp:cNvPr id="0" name=""/>
        <dsp:cNvSpPr/>
      </dsp:nvSpPr>
      <dsp:spPr>
        <a:xfrm>
          <a:off x="1648245" y="3168296"/>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1702379" y="3222430"/>
        <a:ext cx="2109626" cy="1000679"/>
      </dsp:txXfrm>
    </dsp:sp>
    <dsp:sp modelId="{F6E851F7-C49B-904A-BC40-51C4768D9C12}">
      <dsp:nvSpPr>
        <dsp:cNvPr id="0" name=""/>
        <dsp:cNvSpPr/>
      </dsp:nvSpPr>
      <dsp:spPr>
        <a:xfrm>
          <a:off x="1449209"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1503343" y="1439224"/>
        <a:ext cx="2109626" cy="10006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2114882" y="-28786"/>
          <a:ext cx="4694102" cy="4694102"/>
        </a:xfrm>
        <a:prstGeom prst="circularArrow">
          <a:avLst>
            <a:gd name="adj1" fmla="val 5544"/>
            <a:gd name="adj2" fmla="val 330680"/>
            <a:gd name="adj3" fmla="val 13754987"/>
            <a:gd name="adj4" fmla="val 17398720"/>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3352986" y="1915"/>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3407120" y="56049"/>
        <a:ext cx="2109626" cy="1000679"/>
      </dsp:txXfrm>
    </dsp:sp>
    <dsp:sp modelId="{E5B51BC3-D9AC-224A-88D6-E072A5F1648C}">
      <dsp:nvSpPr>
        <dsp:cNvPr id="0" name=""/>
        <dsp:cNvSpPr/>
      </dsp:nvSpPr>
      <dsp:spPr>
        <a:xfrm>
          <a:off x="5256763"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5310897" y="1439224"/>
        <a:ext cx="2109626" cy="1000679"/>
      </dsp:txXfrm>
    </dsp:sp>
    <dsp:sp modelId="{9AE8A40A-70E8-5F42-AA68-C55FBA0C417F}">
      <dsp:nvSpPr>
        <dsp:cNvPr id="0" name=""/>
        <dsp:cNvSpPr/>
      </dsp:nvSpPr>
      <dsp:spPr>
        <a:xfrm>
          <a:off x="5057744" y="3168307"/>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5111878" y="3222441"/>
        <a:ext cx="2109626" cy="1000679"/>
      </dsp:txXfrm>
    </dsp:sp>
    <dsp:sp modelId="{7EE66003-F4E3-1B47-96EE-64B8F3841BD7}">
      <dsp:nvSpPr>
        <dsp:cNvPr id="0" name=""/>
        <dsp:cNvSpPr/>
      </dsp:nvSpPr>
      <dsp:spPr>
        <a:xfrm>
          <a:off x="1648245" y="3168296"/>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1702379" y="3222430"/>
        <a:ext cx="2109626" cy="1000679"/>
      </dsp:txXfrm>
    </dsp:sp>
    <dsp:sp modelId="{F6E851F7-C49B-904A-BC40-51C4768D9C12}">
      <dsp:nvSpPr>
        <dsp:cNvPr id="0" name=""/>
        <dsp:cNvSpPr/>
      </dsp:nvSpPr>
      <dsp:spPr>
        <a:xfrm>
          <a:off x="1449209"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1503343" y="1439224"/>
        <a:ext cx="2109626" cy="10006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2114882" y="-28786"/>
          <a:ext cx="4694102" cy="4694102"/>
        </a:xfrm>
        <a:prstGeom prst="circularArrow">
          <a:avLst>
            <a:gd name="adj1" fmla="val 5544"/>
            <a:gd name="adj2" fmla="val 330680"/>
            <a:gd name="adj3" fmla="val 13754987"/>
            <a:gd name="adj4" fmla="val 17398720"/>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3352986" y="1915"/>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3407120" y="56049"/>
        <a:ext cx="2109626" cy="1000679"/>
      </dsp:txXfrm>
    </dsp:sp>
    <dsp:sp modelId="{E5B51BC3-D9AC-224A-88D6-E072A5F1648C}">
      <dsp:nvSpPr>
        <dsp:cNvPr id="0" name=""/>
        <dsp:cNvSpPr/>
      </dsp:nvSpPr>
      <dsp:spPr>
        <a:xfrm>
          <a:off x="5256763"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5310897" y="1439224"/>
        <a:ext cx="2109626" cy="1000679"/>
      </dsp:txXfrm>
    </dsp:sp>
    <dsp:sp modelId="{9AE8A40A-70E8-5F42-AA68-C55FBA0C417F}">
      <dsp:nvSpPr>
        <dsp:cNvPr id="0" name=""/>
        <dsp:cNvSpPr/>
      </dsp:nvSpPr>
      <dsp:spPr>
        <a:xfrm>
          <a:off x="5057744" y="3168307"/>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5111878" y="3222441"/>
        <a:ext cx="2109626" cy="1000679"/>
      </dsp:txXfrm>
    </dsp:sp>
    <dsp:sp modelId="{7EE66003-F4E3-1B47-96EE-64B8F3841BD7}">
      <dsp:nvSpPr>
        <dsp:cNvPr id="0" name=""/>
        <dsp:cNvSpPr/>
      </dsp:nvSpPr>
      <dsp:spPr>
        <a:xfrm>
          <a:off x="1648245" y="3168296"/>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1702379" y="3222430"/>
        <a:ext cx="2109626" cy="1000679"/>
      </dsp:txXfrm>
    </dsp:sp>
    <dsp:sp modelId="{F6E851F7-C49B-904A-BC40-51C4768D9C12}">
      <dsp:nvSpPr>
        <dsp:cNvPr id="0" name=""/>
        <dsp:cNvSpPr/>
      </dsp:nvSpPr>
      <dsp:spPr>
        <a:xfrm>
          <a:off x="1449209"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1503343" y="1439224"/>
        <a:ext cx="2109626" cy="10006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2114882" y="-28786"/>
          <a:ext cx="4694102" cy="4694102"/>
        </a:xfrm>
        <a:prstGeom prst="circularArrow">
          <a:avLst>
            <a:gd name="adj1" fmla="val 5544"/>
            <a:gd name="adj2" fmla="val 330680"/>
            <a:gd name="adj3" fmla="val 13754987"/>
            <a:gd name="adj4" fmla="val 17398720"/>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3352986" y="1915"/>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3407120" y="56049"/>
        <a:ext cx="2109626" cy="1000679"/>
      </dsp:txXfrm>
    </dsp:sp>
    <dsp:sp modelId="{E5B51BC3-D9AC-224A-88D6-E072A5F1648C}">
      <dsp:nvSpPr>
        <dsp:cNvPr id="0" name=""/>
        <dsp:cNvSpPr/>
      </dsp:nvSpPr>
      <dsp:spPr>
        <a:xfrm>
          <a:off x="5256763"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5310897" y="1439224"/>
        <a:ext cx="2109626" cy="1000679"/>
      </dsp:txXfrm>
    </dsp:sp>
    <dsp:sp modelId="{9AE8A40A-70E8-5F42-AA68-C55FBA0C417F}">
      <dsp:nvSpPr>
        <dsp:cNvPr id="0" name=""/>
        <dsp:cNvSpPr/>
      </dsp:nvSpPr>
      <dsp:spPr>
        <a:xfrm>
          <a:off x="5057744" y="3168307"/>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5111878" y="3222441"/>
        <a:ext cx="2109626" cy="1000679"/>
      </dsp:txXfrm>
    </dsp:sp>
    <dsp:sp modelId="{7EE66003-F4E3-1B47-96EE-64B8F3841BD7}">
      <dsp:nvSpPr>
        <dsp:cNvPr id="0" name=""/>
        <dsp:cNvSpPr/>
      </dsp:nvSpPr>
      <dsp:spPr>
        <a:xfrm>
          <a:off x="1648245" y="3168296"/>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1702379" y="3222430"/>
        <a:ext cx="2109626" cy="1000679"/>
      </dsp:txXfrm>
    </dsp:sp>
    <dsp:sp modelId="{F6E851F7-C49B-904A-BC40-51C4768D9C12}">
      <dsp:nvSpPr>
        <dsp:cNvPr id="0" name=""/>
        <dsp:cNvSpPr/>
      </dsp:nvSpPr>
      <dsp:spPr>
        <a:xfrm>
          <a:off x="1449209"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1503343" y="1439224"/>
        <a:ext cx="2109626" cy="1000679"/>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9E7257-55F9-45A8-A497-B7C50E121B28}" type="datetimeFigureOut">
              <a:rPr lang="en-US" smtClean="0"/>
              <a:t>6/3/2019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BFAC79-47CE-40BA-860F-6171DF23AB64}" type="slidenum">
              <a:rPr lang="en-US" smtClean="0"/>
              <a:t>‹#›</a:t>
            </a:fld>
            <a:endParaRPr lang="en-US"/>
          </a:p>
        </p:txBody>
      </p:sp>
    </p:spTree>
    <p:extLst>
      <p:ext uri="{BB962C8B-B14F-4D97-AF65-F5344CB8AC3E}">
        <p14:creationId xmlns:p14="http://schemas.microsoft.com/office/powerpoint/2010/main" val="1053543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C65E16-8177-5E48-9D7F-A4ED0C352A5D}" type="datetimeFigureOut">
              <a:rPr lang="en-US" smtClean="0"/>
              <a:t>6/3/2019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983F5-4095-B149-8B2E-7BAFE2E9089B}" type="slidenum">
              <a:rPr lang="en-US" smtClean="0"/>
              <a:t>‹#›</a:t>
            </a:fld>
            <a:endParaRPr lang="en-US"/>
          </a:p>
        </p:txBody>
      </p:sp>
    </p:spTree>
    <p:extLst>
      <p:ext uri="{BB962C8B-B14F-4D97-AF65-F5344CB8AC3E}">
        <p14:creationId xmlns:p14="http://schemas.microsoft.com/office/powerpoint/2010/main" val="1966041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903004-2ECF-D946-93FD-ACBFAC9899A7}" type="slidenum">
              <a:rPr lang="en-US" smtClean="0"/>
              <a:t>3</a:t>
            </a:fld>
            <a:endParaRPr lang="en-US"/>
          </a:p>
        </p:txBody>
      </p:sp>
    </p:spTree>
    <p:extLst>
      <p:ext uri="{BB962C8B-B14F-4D97-AF65-F5344CB8AC3E}">
        <p14:creationId xmlns:p14="http://schemas.microsoft.com/office/powerpoint/2010/main" val="202977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B2C0D-DAEC-BD44-9099-31A75B9A8326}"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826579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solidFill>
                  <a:prstClr val="black"/>
                </a:solidFill>
                <a:latin typeface="Arial" pitchFamily="-1" charset="0"/>
                <a:ea typeface="ＭＳ Ｐゴシック" charset="-128"/>
                <a:cs typeface="ＭＳ Ｐゴシック" charset="-128"/>
              </a:rPr>
              <a:pPr/>
              <a:t>50</a:t>
            </a:fld>
            <a:endParaRPr lang="en-US">
              <a:solidFill>
                <a:prstClr val="black"/>
              </a:solidFill>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charset="-128"/>
                <a:cs typeface="ＭＳ Ｐゴシック" charset="-128"/>
              </a:rPr>
              <a:t>Sarah</a:t>
            </a:r>
          </a:p>
        </p:txBody>
      </p:sp>
    </p:spTree>
    <p:extLst>
      <p:ext uri="{BB962C8B-B14F-4D97-AF65-F5344CB8AC3E}">
        <p14:creationId xmlns:p14="http://schemas.microsoft.com/office/powerpoint/2010/main" val="1982484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solidFill>
                  <a:prstClr val="black"/>
                </a:solidFill>
                <a:latin typeface="Arial" pitchFamily="-1" charset="0"/>
                <a:ea typeface="ＭＳ Ｐゴシック" charset="-128"/>
                <a:cs typeface="ＭＳ Ｐゴシック" charset="-128"/>
              </a:rPr>
              <a:pPr/>
              <a:t>55</a:t>
            </a:fld>
            <a:endParaRPr lang="en-US">
              <a:solidFill>
                <a:prstClr val="black"/>
              </a:solidFill>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charset="-128"/>
                <a:cs typeface="ＭＳ Ｐゴシック" charset="-128"/>
              </a:rPr>
              <a:t>Sarah</a:t>
            </a:r>
          </a:p>
        </p:txBody>
      </p:sp>
    </p:spTree>
    <p:extLst>
      <p:ext uri="{BB962C8B-B14F-4D97-AF65-F5344CB8AC3E}">
        <p14:creationId xmlns:p14="http://schemas.microsoft.com/office/powerpoint/2010/main" val="1482927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solidFill>
                  <a:prstClr val="black"/>
                </a:solidFill>
                <a:latin typeface="Arial" pitchFamily="-1" charset="0"/>
                <a:ea typeface="ＭＳ Ｐゴシック" charset="-128"/>
                <a:cs typeface="ＭＳ Ｐゴシック" charset="-128"/>
              </a:rPr>
              <a:pPr/>
              <a:t>59</a:t>
            </a:fld>
            <a:endParaRPr lang="en-US">
              <a:solidFill>
                <a:prstClr val="black"/>
              </a:solidFill>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charset="-128"/>
                <a:cs typeface="ＭＳ Ｐゴシック" charset="-128"/>
              </a:rPr>
              <a:t>Sarah</a:t>
            </a:r>
          </a:p>
        </p:txBody>
      </p:sp>
    </p:spTree>
    <p:extLst>
      <p:ext uri="{BB962C8B-B14F-4D97-AF65-F5344CB8AC3E}">
        <p14:creationId xmlns:p14="http://schemas.microsoft.com/office/powerpoint/2010/main" val="1407543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solidFill>
                  <a:prstClr val="black"/>
                </a:solidFill>
                <a:latin typeface="Arial" pitchFamily="-1" charset="0"/>
                <a:ea typeface="ＭＳ Ｐゴシック" charset="-128"/>
                <a:cs typeface="ＭＳ Ｐゴシック" charset="-128"/>
              </a:rPr>
              <a:pPr/>
              <a:t>61</a:t>
            </a:fld>
            <a:endParaRPr lang="en-US">
              <a:solidFill>
                <a:prstClr val="black"/>
              </a:solidFill>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charset="-128"/>
                <a:cs typeface="ＭＳ Ｐゴシック" charset="-128"/>
              </a:rPr>
              <a:t>Sarah</a:t>
            </a:r>
          </a:p>
        </p:txBody>
      </p:sp>
    </p:spTree>
    <p:extLst>
      <p:ext uri="{BB962C8B-B14F-4D97-AF65-F5344CB8AC3E}">
        <p14:creationId xmlns:p14="http://schemas.microsoft.com/office/powerpoint/2010/main" val="1671704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solidFill>
                  <a:prstClr val="black"/>
                </a:solidFill>
                <a:latin typeface="Arial" pitchFamily="-1" charset="0"/>
                <a:ea typeface="ＭＳ Ｐゴシック" charset="-128"/>
                <a:cs typeface="ＭＳ Ｐゴシック" charset="-128"/>
              </a:rPr>
              <a:pPr/>
              <a:t>79</a:t>
            </a:fld>
            <a:endParaRPr lang="en-US">
              <a:solidFill>
                <a:prstClr val="black"/>
              </a:solidFill>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charset="-128"/>
                <a:cs typeface="ＭＳ Ｐゴシック" charset="-128"/>
              </a:rPr>
              <a:t>Sarah</a:t>
            </a:r>
          </a:p>
        </p:txBody>
      </p:sp>
    </p:spTree>
    <p:extLst>
      <p:ext uri="{BB962C8B-B14F-4D97-AF65-F5344CB8AC3E}">
        <p14:creationId xmlns:p14="http://schemas.microsoft.com/office/powerpoint/2010/main" val="1650135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D983F5-4095-B149-8B2E-7BAFE2E9089B}" type="slidenum">
              <a:rPr lang="en-US" smtClean="0"/>
              <a:t>80</a:t>
            </a:fld>
            <a:endParaRPr lang="en-US"/>
          </a:p>
        </p:txBody>
      </p:sp>
    </p:spTree>
    <p:extLst>
      <p:ext uri="{BB962C8B-B14F-4D97-AF65-F5344CB8AC3E}">
        <p14:creationId xmlns:p14="http://schemas.microsoft.com/office/powerpoint/2010/main" val="3287900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solidFill>
                  <a:prstClr val="black"/>
                </a:solidFill>
                <a:latin typeface="Arial" pitchFamily="-1" charset="0"/>
                <a:ea typeface="ＭＳ Ｐゴシック" charset="-128"/>
                <a:cs typeface="ＭＳ Ｐゴシック" charset="-128"/>
              </a:rPr>
              <a:pPr/>
              <a:t>81</a:t>
            </a:fld>
            <a:endParaRPr lang="en-US">
              <a:solidFill>
                <a:prstClr val="black"/>
              </a:solidFill>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charset="-128"/>
                <a:cs typeface="ＭＳ Ｐゴシック" charset="-128"/>
              </a:rPr>
              <a:t>Sarah</a:t>
            </a:r>
          </a:p>
        </p:txBody>
      </p:sp>
    </p:spTree>
    <p:extLst>
      <p:ext uri="{BB962C8B-B14F-4D97-AF65-F5344CB8AC3E}">
        <p14:creationId xmlns:p14="http://schemas.microsoft.com/office/powerpoint/2010/main" val="982779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0FA6ED-C613-7346-B377-C28A751A8F45}" type="slidenum">
              <a:rPr lang="en-US" sz="1200">
                <a:solidFill>
                  <a:prstClr val="black"/>
                </a:solidFill>
              </a:rPr>
              <a:pPr eaLnBrk="1" hangingPunct="1"/>
              <a:t>11</a:t>
            </a:fld>
            <a:endParaRPr lang="en-US" sz="1200">
              <a:solidFill>
                <a:prstClr val="black"/>
              </a:solidFill>
            </a:endParaRPr>
          </a:p>
        </p:txBody>
      </p:sp>
      <p:sp>
        <p:nvSpPr>
          <p:cNvPr id="92162" name="Rectangle 2"/>
          <p:cNvSpPr>
            <a:spLocks noGrp="1" noRot="1" noChangeAspect="1" noChangeArrowheads="1" noTextEdit="1"/>
          </p:cNvSpPr>
          <p:nvPr>
            <p:ph type="sldImg"/>
          </p:nvPr>
        </p:nvSpPr>
        <p:spPr>
          <a:xfrm>
            <a:off x="1150938" y="681038"/>
            <a:ext cx="4557712" cy="3417887"/>
          </a:xfrm>
          <a:ln/>
        </p:spPr>
      </p:sp>
      <p:sp>
        <p:nvSpPr>
          <p:cNvPr id="92163" name="Rectangle 3"/>
          <p:cNvSpPr>
            <a:spLocks noGrp="1" noChangeArrowheads="1"/>
          </p:cNvSpPr>
          <p:nvPr>
            <p:ph type="body" idx="1"/>
          </p:nvPr>
        </p:nvSpPr>
        <p:spPr>
          <a:xfrm>
            <a:off x="914400" y="4325287"/>
            <a:ext cx="5029200" cy="4098873"/>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080501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brief Elem,</a:t>
            </a:r>
            <a:r>
              <a:rPr lang="en-US" baseline="0" dirty="0"/>
              <a:t> HS examples and non examples (1 of each)</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341071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brief Elem,</a:t>
            </a:r>
            <a:r>
              <a:rPr lang="en-US" baseline="0" dirty="0"/>
              <a:t> HS examples and non examples (1 of each)</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25</a:t>
            </a:fld>
            <a:endParaRPr lang="en-US" dirty="0"/>
          </a:p>
        </p:txBody>
      </p:sp>
    </p:spTree>
    <p:extLst>
      <p:ext uri="{BB962C8B-B14F-4D97-AF65-F5344CB8AC3E}">
        <p14:creationId xmlns:p14="http://schemas.microsoft.com/office/powerpoint/2010/main" val="937169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brief Elem,</a:t>
            </a:r>
            <a:r>
              <a:rPr lang="en-US" baseline="0" dirty="0"/>
              <a:t> HS examples and non examples (1 of each)</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30</a:t>
            </a:fld>
            <a:endParaRPr lang="en-US" dirty="0"/>
          </a:p>
        </p:txBody>
      </p:sp>
    </p:spTree>
    <p:extLst>
      <p:ext uri="{BB962C8B-B14F-4D97-AF65-F5344CB8AC3E}">
        <p14:creationId xmlns:p14="http://schemas.microsoft.com/office/powerpoint/2010/main" val="1789527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latin typeface="Arial" pitchFamily="-1" charset="0"/>
                <a:ea typeface="ＭＳ Ｐゴシック" charset="-128"/>
                <a:cs typeface="ＭＳ Ｐゴシック" charset="-128"/>
              </a:rPr>
              <a:pPr/>
              <a:t>31</a:t>
            </a:fld>
            <a:endParaRPr lang="en-US" dirty="0">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dirty="0">
                <a:latin typeface="Arial" pitchFamily="-1" charset="0"/>
                <a:ea typeface="ＭＳ Ｐゴシック" charset="-128"/>
                <a:cs typeface="ＭＳ Ｐゴシック" charset="-128"/>
              </a:rPr>
              <a:t>Sarah</a:t>
            </a:r>
          </a:p>
        </p:txBody>
      </p:sp>
    </p:spTree>
    <p:extLst>
      <p:ext uri="{BB962C8B-B14F-4D97-AF65-F5344CB8AC3E}">
        <p14:creationId xmlns:p14="http://schemas.microsoft.com/office/powerpoint/2010/main" val="1501273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solidFill>
                  <a:prstClr val="black"/>
                </a:solidFill>
                <a:latin typeface="Arial" pitchFamily="-1" charset="0"/>
                <a:ea typeface="ＭＳ Ｐゴシック" charset="-128"/>
                <a:cs typeface="ＭＳ Ｐゴシック" charset="-128"/>
              </a:rPr>
              <a:pPr/>
              <a:t>44</a:t>
            </a:fld>
            <a:endParaRPr lang="en-US">
              <a:solidFill>
                <a:prstClr val="black"/>
              </a:solidFill>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charset="-128"/>
                <a:cs typeface="ＭＳ Ｐゴシック" charset="-128"/>
              </a:rPr>
              <a:t>Sarah</a:t>
            </a:r>
          </a:p>
        </p:txBody>
      </p:sp>
    </p:spTree>
    <p:extLst>
      <p:ext uri="{BB962C8B-B14F-4D97-AF65-F5344CB8AC3E}">
        <p14:creationId xmlns:p14="http://schemas.microsoft.com/office/powerpoint/2010/main" val="1543575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6E80D43-493E-5947-908F-465A062BA8BD}" type="slidenum">
              <a:rPr lang="en-US">
                <a:solidFill>
                  <a:srgbClr val="000000"/>
                </a:solidFill>
              </a:rPr>
              <a:pPr/>
              <a:t>45</a:t>
            </a:fld>
            <a:endParaRPr lang="en-US">
              <a:solidFill>
                <a:srgbClr val="000000"/>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dirty="0">
              <a:latin typeface="Times New Roman"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976002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F664CDDA-D6A6-514A-8580-22423DAB8283}" type="slidenum">
              <a:rPr lang="en-US">
                <a:solidFill>
                  <a:srgbClr val="000000"/>
                </a:solidFill>
              </a:rPr>
              <a:pPr/>
              <a:t>46</a:t>
            </a:fld>
            <a:endParaRPr lang="en-US">
              <a:solidFill>
                <a:srgbClr val="000000"/>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a:latin typeface="Times New Roman"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065921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1279" b="2558"/>
          <a:stretch/>
        </p:blipFill>
        <p:spPr>
          <a:xfrm>
            <a:off x="1" y="4254500"/>
            <a:ext cx="9144000" cy="2603500"/>
          </a:xfrm>
          <a:prstGeom prst="rect">
            <a:avLst/>
          </a:prstGeom>
        </p:spPr>
      </p:pic>
      <p:pic>
        <p:nvPicPr>
          <p:cNvPr id="10" name="Picture 9"/>
          <p:cNvPicPr>
            <a:picLocks noChangeAspect="1"/>
          </p:cNvPicPr>
          <p:nvPr userDrawn="1"/>
        </p:nvPicPr>
        <p:blipFill rotWithShape="1">
          <a:blip r:embed="rId2"/>
          <a:srcRect l="51929" t="12057" r="5093" b="50942"/>
          <a:stretch/>
        </p:blipFill>
        <p:spPr>
          <a:xfrm>
            <a:off x="267129" y="5645648"/>
            <a:ext cx="3929865" cy="1001731"/>
          </a:xfrm>
          <a:prstGeom prst="rect">
            <a:avLst/>
          </a:prstGeom>
        </p:spPr>
      </p:pic>
      <p:sp>
        <p:nvSpPr>
          <p:cNvPr id="11" name="Rectangle 10"/>
          <p:cNvSpPr/>
          <p:nvPr userDrawn="1"/>
        </p:nvSpPr>
        <p:spPr>
          <a:xfrm>
            <a:off x="4710701" y="4592548"/>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78043" y="4677233"/>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043" y="4677233"/>
            <a:ext cx="4538445" cy="926801"/>
          </a:xfrm>
          <a:prstGeom prst="rect">
            <a:avLst/>
          </a:prstGeom>
        </p:spPr>
      </p:pic>
      <p:sp>
        <p:nvSpPr>
          <p:cNvPr id="15" name="Text Placeholder 14"/>
          <p:cNvSpPr>
            <a:spLocks noGrp="1"/>
          </p:cNvSpPr>
          <p:nvPr>
            <p:ph type="body" sz="quarter" idx="13" hasCustomPrompt="1"/>
          </p:nvPr>
        </p:nvSpPr>
        <p:spPr>
          <a:xfrm>
            <a:off x="278043" y="739793"/>
            <a:ext cx="8537184" cy="1851348"/>
          </a:xfrm>
        </p:spPr>
        <p:txBody>
          <a:bodyPr>
            <a:noAutofit/>
          </a:bodyPr>
          <a:lstStyle>
            <a:lvl1pPr marL="0" indent="0">
              <a:buNone/>
              <a:defRPr sz="5800" b="1" baseline="0">
                <a:latin typeface="+mj-lt"/>
              </a:defRPr>
            </a:lvl1pPr>
            <a:lvl5pPr>
              <a:defRPr/>
            </a:lvl5pPr>
          </a:lstStyle>
          <a:p>
            <a:pPr lvl="0"/>
            <a:r>
              <a:rPr lang="en-US" dirty="0"/>
              <a:t>Click to add main module title</a:t>
            </a:r>
          </a:p>
        </p:txBody>
      </p:sp>
      <p:sp>
        <p:nvSpPr>
          <p:cNvPr id="16" name="Text Placeholder 14"/>
          <p:cNvSpPr>
            <a:spLocks noGrp="1"/>
          </p:cNvSpPr>
          <p:nvPr>
            <p:ph type="body" sz="quarter" idx="14" hasCustomPrompt="1"/>
          </p:nvPr>
        </p:nvSpPr>
        <p:spPr>
          <a:xfrm>
            <a:off x="278043" y="2689360"/>
            <a:ext cx="8537184" cy="983651"/>
          </a:xfrm>
        </p:spPr>
        <p:txBody>
          <a:bodyPr>
            <a:noAutofit/>
          </a:bodyPr>
          <a:lstStyle>
            <a:lvl1pPr marL="0" indent="0">
              <a:buNone/>
              <a:defRPr sz="3600" b="0" baseline="0">
                <a:latin typeface="+mn-lt"/>
              </a:defRPr>
            </a:lvl1pPr>
            <a:lvl5pPr>
              <a:defRPr/>
            </a:lvl5pPr>
          </a:lstStyle>
          <a:p>
            <a:pPr lvl="0"/>
            <a:r>
              <a:rPr lang="en-US" dirty="0"/>
              <a:t>Click to add main module subtitle</a:t>
            </a:r>
          </a:p>
        </p:txBody>
      </p:sp>
    </p:spTree>
    <p:extLst>
      <p:ext uri="{BB962C8B-B14F-4D97-AF65-F5344CB8AC3E}">
        <p14:creationId xmlns:p14="http://schemas.microsoft.com/office/powerpoint/2010/main" val="2628277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240299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63717F"/>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024113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828800"/>
            <a:ext cx="8229600" cy="430212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9D1F80-91D4-E346-BDE0-E22D9D7A80FE}" type="slidenum">
              <a:rPr lang="en-US"/>
              <a:pPr/>
              <a:t>‹#›</a:t>
            </a:fld>
            <a:endParaRPr lang="en-US"/>
          </a:p>
        </p:txBody>
      </p:sp>
    </p:spTree>
    <p:extLst>
      <p:ext uri="{BB962C8B-B14F-4D97-AF65-F5344CB8AC3E}">
        <p14:creationId xmlns:p14="http://schemas.microsoft.com/office/powerpoint/2010/main" val="1717343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138AD8-E552-5B47-A76B-6D5A4F9C0DEF}" type="slidenum">
              <a:rPr lang="en-US"/>
              <a:pPr>
                <a:defRPr/>
              </a:pPr>
              <a:t>‹#›</a:t>
            </a:fld>
            <a:endParaRPr lang="en-US"/>
          </a:p>
        </p:txBody>
      </p:sp>
    </p:spTree>
    <p:extLst>
      <p:ext uri="{BB962C8B-B14F-4D97-AF65-F5344CB8AC3E}">
        <p14:creationId xmlns:p14="http://schemas.microsoft.com/office/powerpoint/2010/main" val="1278199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1279" b="2558"/>
          <a:stretch/>
        </p:blipFill>
        <p:spPr>
          <a:xfrm>
            <a:off x="1" y="4254500"/>
            <a:ext cx="9144000" cy="2603500"/>
          </a:xfrm>
          <a:prstGeom prst="rect">
            <a:avLst/>
          </a:prstGeom>
        </p:spPr>
      </p:pic>
      <p:pic>
        <p:nvPicPr>
          <p:cNvPr id="10" name="Picture 9"/>
          <p:cNvPicPr>
            <a:picLocks noChangeAspect="1"/>
          </p:cNvPicPr>
          <p:nvPr userDrawn="1"/>
        </p:nvPicPr>
        <p:blipFill rotWithShape="1">
          <a:blip r:embed="rId2"/>
          <a:srcRect l="51929" t="12057" r="5093" b="50942"/>
          <a:stretch/>
        </p:blipFill>
        <p:spPr>
          <a:xfrm>
            <a:off x="267129" y="5645648"/>
            <a:ext cx="3929865" cy="1001731"/>
          </a:xfrm>
          <a:prstGeom prst="rect">
            <a:avLst/>
          </a:prstGeom>
        </p:spPr>
      </p:pic>
      <p:sp>
        <p:nvSpPr>
          <p:cNvPr id="11" name="Rectangle 10"/>
          <p:cNvSpPr/>
          <p:nvPr userDrawn="1"/>
        </p:nvSpPr>
        <p:spPr>
          <a:xfrm>
            <a:off x="4710701" y="4592548"/>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78043" y="4677233"/>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043" y="4677233"/>
            <a:ext cx="4538445" cy="926801"/>
          </a:xfrm>
          <a:prstGeom prst="rect">
            <a:avLst/>
          </a:prstGeom>
        </p:spPr>
      </p:pic>
      <p:sp>
        <p:nvSpPr>
          <p:cNvPr id="15" name="Text Placeholder 14"/>
          <p:cNvSpPr>
            <a:spLocks noGrp="1"/>
          </p:cNvSpPr>
          <p:nvPr>
            <p:ph type="body" sz="quarter" idx="13" hasCustomPrompt="1"/>
          </p:nvPr>
        </p:nvSpPr>
        <p:spPr>
          <a:xfrm>
            <a:off x="278043" y="739793"/>
            <a:ext cx="8537184" cy="1851348"/>
          </a:xfrm>
        </p:spPr>
        <p:txBody>
          <a:bodyPr>
            <a:noAutofit/>
          </a:bodyPr>
          <a:lstStyle>
            <a:lvl1pPr marL="0" indent="0">
              <a:buNone/>
              <a:defRPr sz="5800" b="1" baseline="0">
                <a:latin typeface="+mj-lt"/>
              </a:defRPr>
            </a:lvl1pPr>
            <a:lvl5pPr>
              <a:defRPr/>
            </a:lvl5pPr>
          </a:lstStyle>
          <a:p>
            <a:pPr lvl="0"/>
            <a:r>
              <a:rPr lang="en-US" dirty="0"/>
              <a:t>Click to add main module title</a:t>
            </a:r>
          </a:p>
        </p:txBody>
      </p:sp>
      <p:sp>
        <p:nvSpPr>
          <p:cNvPr id="16" name="Text Placeholder 14"/>
          <p:cNvSpPr>
            <a:spLocks noGrp="1"/>
          </p:cNvSpPr>
          <p:nvPr>
            <p:ph type="body" sz="quarter" idx="14" hasCustomPrompt="1"/>
          </p:nvPr>
        </p:nvSpPr>
        <p:spPr>
          <a:xfrm>
            <a:off x="278043" y="2689360"/>
            <a:ext cx="8537184" cy="983651"/>
          </a:xfrm>
        </p:spPr>
        <p:txBody>
          <a:bodyPr>
            <a:noAutofit/>
          </a:bodyPr>
          <a:lstStyle>
            <a:lvl1pPr marL="0" indent="0">
              <a:buNone/>
              <a:defRPr sz="3600" b="0" baseline="0">
                <a:latin typeface="+mn-lt"/>
              </a:defRPr>
            </a:lvl1pPr>
            <a:lvl5pPr>
              <a:defRPr/>
            </a:lvl5pPr>
          </a:lstStyle>
          <a:p>
            <a:pPr lvl="0"/>
            <a:r>
              <a:rPr lang="en-US" dirty="0"/>
              <a:t>Click to add main module subtitle</a:t>
            </a:r>
          </a:p>
        </p:txBody>
      </p:sp>
    </p:spTree>
    <p:extLst>
      <p:ext uri="{BB962C8B-B14F-4D97-AF65-F5344CB8AC3E}">
        <p14:creationId xmlns:p14="http://schemas.microsoft.com/office/powerpoint/2010/main" val="2727920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424067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9" name="Picture 8"/>
          <p:cNvPicPr>
            <a:picLocks noChangeAspect="1"/>
          </p:cNvPicPr>
          <p:nvPr userDrawn="1"/>
        </p:nvPicPr>
        <p:blipFill rotWithShape="1">
          <a:blip r:embed="rId2"/>
          <a:srcRect t="1279" b="37471"/>
          <a:stretch/>
        </p:blipFill>
        <p:spPr>
          <a:xfrm>
            <a:off x="5138" y="5204861"/>
            <a:ext cx="9144000" cy="1658278"/>
          </a:xfrm>
          <a:prstGeom prst="rect">
            <a:avLst/>
          </a:prstGeom>
        </p:spPr>
      </p:pic>
      <p:sp>
        <p:nvSpPr>
          <p:cNvPr id="3" name="Text Placeholder 2"/>
          <p:cNvSpPr>
            <a:spLocks noGrp="1"/>
          </p:cNvSpPr>
          <p:nvPr>
            <p:ph type="body" sz="quarter" idx="14" hasCustomPrompt="1"/>
          </p:nvPr>
        </p:nvSpPr>
        <p:spPr>
          <a:xfrm>
            <a:off x="266485" y="1638728"/>
            <a:ext cx="8621945" cy="935288"/>
          </a:xfrm>
        </p:spPr>
        <p:txBody>
          <a:bodyPr>
            <a:noAutofit/>
          </a:bodyPr>
          <a:lstStyle>
            <a:lvl1pPr marL="0" indent="0">
              <a:buNone/>
              <a:defRPr sz="3200" b="0" baseline="0"/>
            </a:lvl1pPr>
          </a:lstStyle>
          <a:p>
            <a:pPr lvl="0"/>
            <a:r>
              <a:rPr lang="en-US" dirty="0"/>
              <a:t>Click to add main module title (do not use a module #)</a:t>
            </a:r>
          </a:p>
        </p:txBody>
      </p:sp>
      <p:sp>
        <p:nvSpPr>
          <p:cNvPr id="11" name="Text Placeholder 10"/>
          <p:cNvSpPr>
            <a:spLocks noGrp="1"/>
          </p:cNvSpPr>
          <p:nvPr>
            <p:ph type="body" sz="quarter" idx="15" hasCustomPrompt="1"/>
          </p:nvPr>
        </p:nvSpPr>
        <p:spPr>
          <a:xfrm>
            <a:off x="255569" y="2746591"/>
            <a:ext cx="8632861" cy="1353875"/>
          </a:xfrm>
          <a:solidFill>
            <a:schemeClr val="accent3"/>
          </a:solidFill>
        </p:spPr>
        <p:txBody>
          <a:bodyPr>
            <a:noAutofit/>
          </a:bodyPr>
          <a:lstStyle>
            <a:lvl1pPr marL="0" indent="0">
              <a:buNone/>
              <a:defRPr sz="4400" b="0" baseline="0">
                <a:solidFill>
                  <a:schemeClr val="bg1"/>
                </a:solidFill>
                <a:latin typeface="+mj-lt"/>
              </a:defRPr>
            </a:lvl1pPr>
          </a:lstStyle>
          <a:p>
            <a:pPr lvl="0"/>
            <a:r>
              <a:rPr lang="en-US" dirty="0"/>
              <a:t>Part #: Add part title (as a question)</a:t>
            </a:r>
          </a:p>
        </p:txBody>
      </p:sp>
    </p:spTree>
    <p:extLst>
      <p:ext uri="{BB962C8B-B14F-4D97-AF65-F5344CB8AC3E}">
        <p14:creationId xmlns:p14="http://schemas.microsoft.com/office/powerpoint/2010/main" val="3729157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CDAD61-9825-4777-A377-F968A2E84A1F}"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843594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CDAD61-9825-4777-A377-F968A2E84A1F}" type="datetimeFigureOut">
              <a:rPr lang="en-US" smtClean="0"/>
              <a:t>6/3/2019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B228F-51E9-46B2-8EFC-ABF8BE8383E7}" type="slidenum">
              <a:rPr lang="en-US" smtClean="0"/>
              <a:t>‹#›</a:t>
            </a:fld>
            <a:endParaRPr lang="en-US"/>
          </a:p>
        </p:txBody>
      </p:sp>
      <p:pic>
        <p:nvPicPr>
          <p:cNvPr id="10" name="Picture 9"/>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958881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DAD61-9825-4777-A377-F968A2E84A1F}" type="datetimeFigureOut">
              <a:rPr lang="en-US" smtClean="0"/>
              <a:t>6/3/2019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B228F-51E9-46B2-8EFC-ABF8BE8383E7}" type="slidenum">
              <a:rPr lang="en-US" smtClean="0"/>
              <a:t>‹#›</a:t>
            </a:fld>
            <a:endParaRPr lang="en-US"/>
          </a:p>
        </p:txBody>
      </p:sp>
      <p:pic>
        <p:nvPicPr>
          <p:cNvPr id="6" name="Picture 5"/>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61369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597804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63717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DAD61-9825-4777-A377-F968A2E84A1F}" type="datetimeFigureOut">
              <a:rPr lang="en-US" smtClean="0"/>
              <a:t>6/3/2019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B228F-51E9-46B2-8EFC-ABF8BE8383E7}" type="slidenum">
              <a:rPr lang="en-US" smtClean="0"/>
              <a:t>‹#›</a:t>
            </a:fld>
            <a:endParaRPr lang="en-US"/>
          </a:p>
        </p:txBody>
      </p:sp>
      <p:pic>
        <p:nvPicPr>
          <p:cNvPr id="5" name="Picture 4"/>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635325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4271942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134165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230460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63717F"/>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95401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1279" b="2558"/>
          <a:stretch/>
        </p:blipFill>
        <p:spPr>
          <a:xfrm>
            <a:off x="1" y="4254500"/>
            <a:ext cx="9144000" cy="2603500"/>
          </a:xfrm>
          <a:prstGeom prst="rect">
            <a:avLst/>
          </a:prstGeom>
        </p:spPr>
      </p:pic>
      <p:pic>
        <p:nvPicPr>
          <p:cNvPr id="10" name="Picture 9"/>
          <p:cNvPicPr>
            <a:picLocks noChangeAspect="1"/>
          </p:cNvPicPr>
          <p:nvPr userDrawn="1"/>
        </p:nvPicPr>
        <p:blipFill rotWithShape="1">
          <a:blip r:embed="rId2"/>
          <a:srcRect l="51929" t="12057" r="5093" b="50942"/>
          <a:stretch/>
        </p:blipFill>
        <p:spPr>
          <a:xfrm>
            <a:off x="267130" y="5645650"/>
            <a:ext cx="3929865" cy="1001731"/>
          </a:xfrm>
          <a:prstGeom prst="rect">
            <a:avLst/>
          </a:prstGeom>
        </p:spPr>
      </p:pic>
      <p:sp>
        <p:nvSpPr>
          <p:cNvPr id="11" name="Rectangle 10"/>
          <p:cNvSpPr/>
          <p:nvPr userDrawn="1"/>
        </p:nvSpPr>
        <p:spPr>
          <a:xfrm>
            <a:off x="4710702" y="4592548"/>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278043" y="4677233"/>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044" y="4677235"/>
            <a:ext cx="4538445" cy="926801"/>
          </a:xfrm>
          <a:prstGeom prst="rect">
            <a:avLst/>
          </a:prstGeom>
        </p:spPr>
      </p:pic>
      <p:sp>
        <p:nvSpPr>
          <p:cNvPr id="15" name="Text Placeholder 14"/>
          <p:cNvSpPr>
            <a:spLocks noGrp="1"/>
          </p:cNvSpPr>
          <p:nvPr>
            <p:ph type="body" sz="quarter" idx="13" hasCustomPrompt="1"/>
          </p:nvPr>
        </p:nvSpPr>
        <p:spPr>
          <a:xfrm>
            <a:off x="278043" y="739793"/>
            <a:ext cx="8537184" cy="1851348"/>
          </a:xfrm>
        </p:spPr>
        <p:txBody>
          <a:bodyPr>
            <a:noAutofit/>
          </a:bodyPr>
          <a:lstStyle>
            <a:lvl1pPr marL="0" indent="0">
              <a:buNone/>
              <a:defRPr sz="4350" b="1" baseline="0">
                <a:latin typeface="+mj-lt"/>
              </a:defRPr>
            </a:lvl1pPr>
            <a:lvl5pPr>
              <a:defRPr/>
            </a:lvl5pPr>
          </a:lstStyle>
          <a:p>
            <a:pPr lvl="0"/>
            <a:r>
              <a:rPr lang="en-US" dirty="0"/>
              <a:t>Click to add main module title</a:t>
            </a:r>
          </a:p>
        </p:txBody>
      </p:sp>
      <p:sp>
        <p:nvSpPr>
          <p:cNvPr id="16" name="Text Placeholder 14"/>
          <p:cNvSpPr>
            <a:spLocks noGrp="1"/>
          </p:cNvSpPr>
          <p:nvPr>
            <p:ph type="body" sz="quarter" idx="14" hasCustomPrompt="1"/>
          </p:nvPr>
        </p:nvSpPr>
        <p:spPr>
          <a:xfrm>
            <a:off x="278043" y="2689362"/>
            <a:ext cx="8537184" cy="983651"/>
          </a:xfrm>
        </p:spPr>
        <p:txBody>
          <a:bodyPr>
            <a:noAutofit/>
          </a:bodyPr>
          <a:lstStyle>
            <a:lvl1pPr marL="0" indent="0">
              <a:buNone/>
              <a:defRPr sz="2700" b="0" baseline="0">
                <a:latin typeface="+mn-lt"/>
              </a:defRPr>
            </a:lvl1pPr>
            <a:lvl5pPr>
              <a:defRPr/>
            </a:lvl5pPr>
          </a:lstStyle>
          <a:p>
            <a:pPr lvl="0"/>
            <a:r>
              <a:rPr lang="en-US" dirty="0"/>
              <a:t>Click to add main module subtitle</a:t>
            </a:r>
          </a:p>
        </p:txBody>
      </p:sp>
    </p:spTree>
    <p:extLst>
      <p:ext uri="{BB962C8B-B14F-4D97-AF65-F5344CB8AC3E}">
        <p14:creationId xmlns:p14="http://schemas.microsoft.com/office/powerpoint/2010/main" val="732947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36669"/>
            <a:ext cx="7886700" cy="1113416"/>
          </a:xfrm>
        </p:spPr>
        <p:txBody>
          <a:bodyPr/>
          <a:lstStyle/>
          <a:p>
            <a:r>
              <a:rPr lang="en-US" dirty="0"/>
              <a:t>Click to edit Master title style</a:t>
            </a:r>
          </a:p>
        </p:txBody>
      </p:sp>
      <p:sp>
        <p:nvSpPr>
          <p:cNvPr id="3" name="Content Placeholder 2"/>
          <p:cNvSpPr>
            <a:spLocks noGrp="1"/>
          </p:cNvSpPr>
          <p:nvPr>
            <p:ph idx="1"/>
          </p:nvPr>
        </p:nvSpPr>
        <p:spPr>
          <a:xfrm>
            <a:off x="628650" y="1446904"/>
            <a:ext cx="7886700" cy="473005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540496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9" name="Picture 8"/>
          <p:cNvPicPr>
            <a:picLocks noChangeAspect="1"/>
          </p:cNvPicPr>
          <p:nvPr userDrawn="1"/>
        </p:nvPicPr>
        <p:blipFill rotWithShape="1">
          <a:blip r:embed="rId2"/>
          <a:srcRect t="1279" b="37471"/>
          <a:stretch/>
        </p:blipFill>
        <p:spPr>
          <a:xfrm>
            <a:off x="5138" y="5204861"/>
            <a:ext cx="9144000" cy="1658278"/>
          </a:xfrm>
          <a:prstGeom prst="rect">
            <a:avLst/>
          </a:prstGeom>
        </p:spPr>
      </p:pic>
      <p:sp>
        <p:nvSpPr>
          <p:cNvPr id="3" name="Text Placeholder 2"/>
          <p:cNvSpPr>
            <a:spLocks noGrp="1"/>
          </p:cNvSpPr>
          <p:nvPr>
            <p:ph type="body" sz="quarter" idx="14" hasCustomPrompt="1"/>
          </p:nvPr>
        </p:nvSpPr>
        <p:spPr>
          <a:xfrm>
            <a:off x="266486" y="1638728"/>
            <a:ext cx="8621945" cy="935288"/>
          </a:xfrm>
        </p:spPr>
        <p:txBody>
          <a:bodyPr>
            <a:noAutofit/>
          </a:bodyPr>
          <a:lstStyle>
            <a:lvl1pPr marL="0" indent="0">
              <a:buNone/>
              <a:defRPr sz="2400" b="0" baseline="0"/>
            </a:lvl1pPr>
          </a:lstStyle>
          <a:p>
            <a:pPr lvl="0"/>
            <a:r>
              <a:rPr lang="en-US" dirty="0"/>
              <a:t>Click to add main module title (do not use a module #)</a:t>
            </a:r>
          </a:p>
        </p:txBody>
      </p:sp>
      <p:sp>
        <p:nvSpPr>
          <p:cNvPr id="11" name="Text Placeholder 10"/>
          <p:cNvSpPr>
            <a:spLocks noGrp="1"/>
          </p:cNvSpPr>
          <p:nvPr>
            <p:ph type="body" sz="quarter" idx="15" hasCustomPrompt="1"/>
          </p:nvPr>
        </p:nvSpPr>
        <p:spPr>
          <a:xfrm>
            <a:off x="255570" y="2746593"/>
            <a:ext cx="8632861" cy="1353875"/>
          </a:xfrm>
          <a:solidFill>
            <a:schemeClr val="accent3"/>
          </a:solidFill>
        </p:spPr>
        <p:txBody>
          <a:bodyPr>
            <a:noAutofit/>
          </a:bodyPr>
          <a:lstStyle>
            <a:lvl1pPr marL="0" indent="0">
              <a:buNone/>
              <a:defRPr sz="3300" b="0" baseline="0">
                <a:solidFill>
                  <a:schemeClr val="bg1"/>
                </a:solidFill>
                <a:latin typeface="+mj-lt"/>
              </a:defRPr>
            </a:lvl1pPr>
          </a:lstStyle>
          <a:p>
            <a:pPr lvl="0"/>
            <a:r>
              <a:rPr lang="en-US" dirty="0"/>
              <a:t>Part #: Add part title (as a question)</a:t>
            </a:r>
          </a:p>
        </p:txBody>
      </p:sp>
    </p:spTree>
    <p:extLst>
      <p:ext uri="{BB962C8B-B14F-4D97-AF65-F5344CB8AC3E}">
        <p14:creationId xmlns:p14="http://schemas.microsoft.com/office/powerpoint/2010/main" val="1481005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CDAD61-9825-4777-A377-F968A2E84A1F}"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873935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CDAD61-9825-4777-A377-F968A2E84A1F}" type="datetimeFigureOut">
              <a:rPr lang="en-US" smtClean="0"/>
              <a:t>6/3/2019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B228F-51E9-46B2-8EFC-ABF8BE8383E7}" type="slidenum">
              <a:rPr lang="en-US" smtClean="0"/>
              <a:t>‹#›</a:t>
            </a:fld>
            <a:endParaRPr lang="en-US"/>
          </a:p>
        </p:txBody>
      </p:sp>
      <p:pic>
        <p:nvPicPr>
          <p:cNvPr id="10" name="Picture 9"/>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959683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9" name="Picture 8"/>
          <p:cNvPicPr>
            <a:picLocks noChangeAspect="1"/>
          </p:cNvPicPr>
          <p:nvPr userDrawn="1"/>
        </p:nvPicPr>
        <p:blipFill rotWithShape="1">
          <a:blip r:embed="rId2"/>
          <a:srcRect t="1279" b="37471"/>
          <a:stretch/>
        </p:blipFill>
        <p:spPr>
          <a:xfrm>
            <a:off x="5138" y="5204861"/>
            <a:ext cx="9144000" cy="1658278"/>
          </a:xfrm>
          <a:prstGeom prst="rect">
            <a:avLst/>
          </a:prstGeom>
        </p:spPr>
      </p:pic>
      <p:sp>
        <p:nvSpPr>
          <p:cNvPr id="3" name="Text Placeholder 2"/>
          <p:cNvSpPr>
            <a:spLocks noGrp="1"/>
          </p:cNvSpPr>
          <p:nvPr>
            <p:ph type="body" sz="quarter" idx="14" hasCustomPrompt="1"/>
          </p:nvPr>
        </p:nvSpPr>
        <p:spPr>
          <a:xfrm>
            <a:off x="266485" y="1638728"/>
            <a:ext cx="8621945" cy="935288"/>
          </a:xfrm>
        </p:spPr>
        <p:txBody>
          <a:bodyPr>
            <a:noAutofit/>
          </a:bodyPr>
          <a:lstStyle>
            <a:lvl1pPr marL="0" indent="0">
              <a:buNone/>
              <a:defRPr sz="3200" b="0" baseline="0"/>
            </a:lvl1pPr>
          </a:lstStyle>
          <a:p>
            <a:pPr lvl="0"/>
            <a:r>
              <a:rPr lang="en-US" dirty="0"/>
              <a:t>Click to add main module title (do not use a module #)</a:t>
            </a:r>
          </a:p>
        </p:txBody>
      </p:sp>
      <p:sp>
        <p:nvSpPr>
          <p:cNvPr id="11" name="Text Placeholder 10"/>
          <p:cNvSpPr>
            <a:spLocks noGrp="1"/>
          </p:cNvSpPr>
          <p:nvPr>
            <p:ph type="body" sz="quarter" idx="15" hasCustomPrompt="1"/>
          </p:nvPr>
        </p:nvSpPr>
        <p:spPr>
          <a:xfrm>
            <a:off x="255569" y="2746591"/>
            <a:ext cx="8632861" cy="1353875"/>
          </a:xfrm>
          <a:solidFill>
            <a:schemeClr val="accent3"/>
          </a:solidFill>
        </p:spPr>
        <p:txBody>
          <a:bodyPr>
            <a:noAutofit/>
          </a:bodyPr>
          <a:lstStyle>
            <a:lvl1pPr marL="0" indent="0">
              <a:buNone/>
              <a:defRPr sz="4400" b="0" baseline="0">
                <a:solidFill>
                  <a:schemeClr val="bg1"/>
                </a:solidFill>
                <a:latin typeface="+mj-lt"/>
              </a:defRPr>
            </a:lvl1pPr>
          </a:lstStyle>
          <a:p>
            <a:pPr lvl="0"/>
            <a:r>
              <a:rPr lang="en-US" dirty="0"/>
              <a:t>Part #: Add part title (as a question)</a:t>
            </a:r>
          </a:p>
        </p:txBody>
      </p:sp>
    </p:spTree>
    <p:extLst>
      <p:ext uri="{BB962C8B-B14F-4D97-AF65-F5344CB8AC3E}">
        <p14:creationId xmlns:p14="http://schemas.microsoft.com/office/powerpoint/2010/main" val="3312416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DAD61-9825-4777-A377-F968A2E84A1F}" type="datetimeFigureOut">
              <a:rPr lang="en-US" smtClean="0"/>
              <a:t>6/3/2019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B228F-51E9-46B2-8EFC-ABF8BE8383E7}" type="slidenum">
              <a:rPr lang="en-US" smtClean="0"/>
              <a:t>‹#›</a:t>
            </a:fld>
            <a:endParaRPr lang="en-US"/>
          </a:p>
        </p:txBody>
      </p:sp>
      <p:pic>
        <p:nvPicPr>
          <p:cNvPr id="6" name="Picture 5"/>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723836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63717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DAD61-9825-4777-A377-F968A2E84A1F}" type="datetimeFigureOut">
              <a:rPr lang="en-US" smtClean="0"/>
              <a:t>6/3/2019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B228F-51E9-46B2-8EFC-ABF8BE8383E7}" type="slidenum">
              <a:rPr lang="en-US" smtClean="0"/>
              <a:t>‹#›</a:t>
            </a:fld>
            <a:endParaRPr lang="en-US"/>
          </a:p>
        </p:txBody>
      </p:sp>
      <p:pic>
        <p:nvPicPr>
          <p:cNvPr id="5" name="Picture 4"/>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129727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551151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496731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395210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63717F"/>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64124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CDAD61-9825-4777-A377-F968A2E84A1F}"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85212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CDAD61-9825-4777-A377-F968A2E84A1F}" type="datetimeFigureOut">
              <a:rPr lang="en-US" smtClean="0"/>
              <a:t>6/3/2019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B228F-51E9-46B2-8EFC-ABF8BE8383E7}" type="slidenum">
              <a:rPr lang="en-US" smtClean="0"/>
              <a:t>‹#›</a:t>
            </a:fld>
            <a:endParaRPr lang="en-US"/>
          </a:p>
        </p:txBody>
      </p:sp>
      <p:pic>
        <p:nvPicPr>
          <p:cNvPr id="10" name="Picture 9"/>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774880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DAD61-9825-4777-A377-F968A2E84A1F}" type="datetimeFigureOut">
              <a:rPr lang="en-US" smtClean="0"/>
              <a:t>6/3/2019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B228F-51E9-46B2-8EFC-ABF8BE8383E7}" type="slidenum">
              <a:rPr lang="en-US" smtClean="0"/>
              <a:t>‹#›</a:t>
            </a:fld>
            <a:endParaRPr lang="en-US"/>
          </a:p>
        </p:txBody>
      </p:sp>
      <p:pic>
        <p:nvPicPr>
          <p:cNvPr id="6" name="Picture 5"/>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477321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63717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DAD61-9825-4777-A377-F968A2E84A1F}" type="datetimeFigureOut">
              <a:rPr lang="en-US" smtClean="0"/>
              <a:t>6/3/2019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B228F-51E9-46B2-8EFC-ABF8BE8383E7}" type="slidenum">
              <a:rPr lang="en-US" smtClean="0"/>
              <a:t>‹#›</a:t>
            </a:fld>
            <a:endParaRPr lang="en-US"/>
          </a:p>
        </p:txBody>
      </p:sp>
      <p:pic>
        <p:nvPicPr>
          <p:cNvPr id="5" name="Picture 4"/>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4019736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87960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95702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63717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DAD61-9825-4777-A377-F968A2E84A1F}" type="datetimeFigureOut">
              <a:rPr lang="en-US" smtClean="0"/>
              <a:t>6/3/2019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B228F-51E9-46B2-8EFC-ABF8BE8383E7}" type="slidenum">
              <a:rPr lang="en-US" smtClean="0"/>
              <a:t>‹#›</a:t>
            </a:fld>
            <a:endParaRPr lang="en-US"/>
          </a:p>
        </p:txBody>
      </p:sp>
    </p:spTree>
    <p:extLst>
      <p:ext uri="{BB962C8B-B14F-4D97-AF65-F5344CB8AC3E}">
        <p14:creationId xmlns:p14="http://schemas.microsoft.com/office/powerpoint/2010/main" val="256428080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3717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DAD61-9825-4777-A377-F968A2E84A1F}" type="datetimeFigureOut">
              <a:rPr lang="en-US" smtClean="0"/>
              <a:t>6/3/2019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B228F-51E9-46B2-8EFC-ABF8BE8383E7}" type="slidenum">
              <a:rPr lang="en-US" smtClean="0"/>
              <a:t>‹#›</a:t>
            </a:fld>
            <a:endParaRPr lang="en-US"/>
          </a:p>
        </p:txBody>
      </p:sp>
    </p:spTree>
    <p:extLst>
      <p:ext uri="{BB962C8B-B14F-4D97-AF65-F5344CB8AC3E}">
        <p14:creationId xmlns:p14="http://schemas.microsoft.com/office/powerpoint/2010/main" val="40049112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63717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CDAD61-9825-4777-A377-F968A2E84A1F}" type="datetimeFigureOut">
              <a:rPr lang="en-US" smtClean="0"/>
              <a:t>6/3/2019</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3DB228F-51E9-46B2-8EFC-ABF8BE8383E7}" type="slidenum">
              <a:rPr lang="en-US" smtClean="0"/>
              <a:t>‹#›</a:t>
            </a:fld>
            <a:endParaRPr lang="en-US"/>
          </a:p>
        </p:txBody>
      </p:sp>
    </p:spTree>
    <p:extLst>
      <p:ext uri="{BB962C8B-B14F-4D97-AF65-F5344CB8AC3E}">
        <p14:creationId xmlns:p14="http://schemas.microsoft.com/office/powerpoint/2010/main" val="383570518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iris.peabody.vanderbilt.edu/wp-content/uploads/pdf_case_studies/ics_norms.pdf"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image" Target="../media/image42.tiff"/><Relationship Id="rId7" Type="http://schemas.openxmlformats.org/officeDocument/2006/relationships/image" Target="../media/image46.tiff"/><Relationship Id="rId2" Type="http://schemas.openxmlformats.org/officeDocument/2006/relationships/image" Target="../media/image41.tiff"/><Relationship Id="rId1" Type="http://schemas.openxmlformats.org/officeDocument/2006/relationships/slideLayout" Target="../slideLayouts/slideLayout2.xml"/><Relationship Id="rId6" Type="http://schemas.openxmlformats.org/officeDocument/2006/relationships/image" Target="../media/image45.tiff"/><Relationship Id="rId5" Type="http://schemas.openxmlformats.org/officeDocument/2006/relationships/image" Target="../media/image44.tiff"/><Relationship Id="rId4" Type="http://schemas.openxmlformats.org/officeDocument/2006/relationships/image" Target="../media/image43.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pbismissouri.org/wp-content/uploads/2017/06/ECP7.1-Teacher-Tool-Classroom-Activity-Sequencing-1.pdf?x30198"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8043" y="276677"/>
            <a:ext cx="8537184" cy="2150077"/>
          </a:xfrm>
        </p:spPr>
        <p:txBody>
          <a:bodyPr/>
          <a:lstStyle/>
          <a:p>
            <a:r>
              <a:rPr lang="en-US" sz="4800" dirty="0">
                <a:solidFill>
                  <a:schemeClr val="accent2"/>
                </a:solidFill>
              </a:rPr>
              <a:t>Module 3</a:t>
            </a:r>
          </a:p>
          <a:p>
            <a:r>
              <a:rPr lang="en-US" dirty="0">
                <a:solidFill>
                  <a:schemeClr val="accent2"/>
                </a:solidFill>
              </a:rPr>
              <a:t>Antecedent and Instructional Strategies</a:t>
            </a:r>
          </a:p>
        </p:txBody>
      </p:sp>
      <p:sp>
        <p:nvSpPr>
          <p:cNvPr id="3" name="Text Placeholder 2"/>
          <p:cNvSpPr>
            <a:spLocks noGrp="1"/>
          </p:cNvSpPr>
          <p:nvPr>
            <p:ph type="body" sz="quarter" idx="14"/>
          </p:nvPr>
        </p:nvSpPr>
        <p:spPr>
          <a:xfrm>
            <a:off x="278043" y="2689360"/>
            <a:ext cx="8537184" cy="1344758"/>
          </a:xfrm>
        </p:spPr>
        <p:txBody>
          <a:bodyPr/>
          <a:lstStyle/>
          <a:p>
            <a:r>
              <a:rPr lang="en-US" sz="2000" dirty="0">
                <a:solidFill>
                  <a:schemeClr val="bg1"/>
                </a:solidFill>
              </a:rPr>
              <a:t>Jennifer Freeman, PhD</a:t>
            </a:r>
          </a:p>
          <a:p>
            <a:r>
              <a:rPr lang="en-US" sz="2000" dirty="0">
                <a:solidFill>
                  <a:schemeClr val="bg1"/>
                </a:solidFill>
              </a:rPr>
              <a:t>Don Briere, PhD</a:t>
            </a:r>
          </a:p>
          <a:p>
            <a:r>
              <a:rPr lang="en-US" sz="2000" dirty="0">
                <a:solidFill>
                  <a:schemeClr val="bg1"/>
                </a:solidFill>
              </a:rPr>
              <a:t>Brandi Simonsen, PhD</a:t>
            </a:r>
          </a:p>
          <a:p>
            <a:endParaRPr lang="en-US" sz="2000" dirty="0"/>
          </a:p>
        </p:txBody>
      </p:sp>
    </p:spTree>
    <p:extLst>
      <p:ext uri="{BB962C8B-B14F-4D97-AF65-F5344CB8AC3E}">
        <p14:creationId xmlns:p14="http://schemas.microsoft.com/office/powerpoint/2010/main" val="911291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title"/>
          </p:nvPr>
        </p:nvSpPr>
        <p:spPr>
          <a:xfrm>
            <a:off x="386244" y="104131"/>
            <a:ext cx="8268770" cy="1325563"/>
          </a:xfrm>
        </p:spPr>
        <p:txBody>
          <a:bodyPr>
            <a:noAutofit/>
          </a:bodyPr>
          <a:lstStyle/>
          <a:p>
            <a:r>
              <a:rPr lang="en-US" dirty="0">
                <a:solidFill>
                  <a:schemeClr val="accent2"/>
                </a:solidFill>
              </a:rPr>
              <a:t>Five Critical Features of Evidence-Based Classroom Management </a:t>
            </a:r>
          </a:p>
        </p:txBody>
      </p:sp>
      <p:sp>
        <p:nvSpPr>
          <p:cNvPr id="5" name="Content Placeholder 4"/>
          <p:cNvSpPr>
            <a:spLocks noGrp="1"/>
          </p:cNvSpPr>
          <p:nvPr>
            <p:ph idx="1"/>
          </p:nvPr>
        </p:nvSpPr>
        <p:spPr/>
        <p:txBody>
          <a:bodyPr>
            <a:noAutofit/>
          </a:bodyPr>
          <a:lstStyle/>
          <a:p>
            <a:pPr marL="274320" indent="-274320" fontAlgn="auto">
              <a:spcAft>
                <a:spcPts val="0"/>
              </a:spcAft>
              <a:buClr>
                <a:schemeClr val="accent3"/>
              </a:buClr>
              <a:buNone/>
              <a:defRPr/>
            </a:pPr>
            <a:r>
              <a:rPr lang="en-US" sz="2800" dirty="0">
                <a:solidFill>
                  <a:schemeClr val="bg1"/>
                </a:solidFill>
              </a:rPr>
              <a:t>1. Maximize Structure</a:t>
            </a:r>
          </a:p>
          <a:p>
            <a:pPr marL="274320" indent="-274320" fontAlgn="auto">
              <a:spcAft>
                <a:spcPts val="0"/>
              </a:spcAft>
              <a:buClr>
                <a:schemeClr val="accent3"/>
              </a:buClr>
              <a:buNone/>
              <a:defRPr/>
            </a:pPr>
            <a:r>
              <a:rPr lang="en-US" sz="2800" dirty="0">
                <a:solidFill>
                  <a:schemeClr val="bg1"/>
                </a:solidFill>
              </a:rPr>
              <a:t>2. Establish, Post, Teach, Review, Monitor, and Reinforce Expectations </a:t>
            </a:r>
          </a:p>
          <a:p>
            <a:pPr marL="274320" indent="-274320" fontAlgn="auto">
              <a:spcAft>
                <a:spcPts val="0"/>
              </a:spcAft>
              <a:buClr>
                <a:schemeClr val="accent3"/>
              </a:buClr>
              <a:buNone/>
              <a:defRPr/>
            </a:pPr>
            <a:r>
              <a:rPr lang="en-US" sz="2800" dirty="0">
                <a:solidFill>
                  <a:schemeClr val="bg1"/>
                </a:solidFill>
              </a:rPr>
              <a:t>3. Actively Engage Students in Observable Ways </a:t>
            </a:r>
          </a:p>
          <a:p>
            <a:pPr marL="274320" indent="-274320" fontAlgn="auto">
              <a:spcAft>
                <a:spcPts val="0"/>
              </a:spcAft>
              <a:buClr>
                <a:schemeClr val="accent3"/>
              </a:buClr>
              <a:buNone/>
              <a:defRPr/>
            </a:pPr>
            <a:r>
              <a:rPr lang="en-US" sz="2800" dirty="0">
                <a:solidFill>
                  <a:schemeClr val="bg1"/>
                </a:solidFill>
              </a:rPr>
              <a:t>4. Use a Continuum of Strategies to Acknowledge Appropriate Behavior </a:t>
            </a:r>
          </a:p>
          <a:p>
            <a:pPr marL="274320" indent="-274320" fontAlgn="auto">
              <a:spcAft>
                <a:spcPts val="0"/>
              </a:spcAft>
              <a:buClr>
                <a:schemeClr val="accent3"/>
              </a:buClr>
              <a:buNone/>
              <a:defRPr/>
            </a:pPr>
            <a:r>
              <a:rPr lang="en-US" sz="2800" dirty="0">
                <a:solidFill>
                  <a:schemeClr val="bg1"/>
                </a:solidFill>
              </a:rPr>
              <a:t>5. Use a Continuum of Strategies to Discourage Inappropriate Behavior </a:t>
            </a:r>
          </a:p>
        </p:txBody>
      </p:sp>
      <p:sp>
        <p:nvSpPr>
          <p:cNvPr id="30723" name="Rectangle 5"/>
          <p:cNvSpPr>
            <a:spLocks noChangeArrowheads="1"/>
          </p:cNvSpPr>
          <p:nvPr/>
        </p:nvSpPr>
        <p:spPr bwMode="auto">
          <a:xfrm>
            <a:off x="0" y="5888552"/>
            <a:ext cx="1717971" cy="276999"/>
          </a:xfrm>
          <a:prstGeom prst="rect">
            <a:avLst/>
          </a:prstGeom>
          <a:noFill/>
          <a:ln w="9525">
            <a:noFill/>
            <a:miter lim="800000"/>
            <a:headEnd/>
            <a:tailEnd/>
          </a:ln>
        </p:spPr>
        <p:txBody>
          <a:bodyPr wrap="none">
            <a:spAutoFit/>
          </a:bodyPr>
          <a:lstStyle/>
          <a:p>
            <a:r>
              <a:rPr lang="en-US" sz="1200" dirty="0">
                <a:solidFill>
                  <a:schemeClr val="bg1"/>
                </a:solidFill>
              </a:rPr>
              <a:t>(Simonsen et al., 2008)</a:t>
            </a:r>
          </a:p>
        </p:txBody>
      </p:sp>
      <p:sp>
        <p:nvSpPr>
          <p:cNvPr id="6" name="TextBox 5"/>
          <p:cNvSpPr txBox="1"/>
          <p:nvPr/>
        </p:nvSpPr>
        <p:spPr>
          <a:xfrm>
            <a:off x="293914" y="1490910"/>
            <a:ext cx="8556171" cy="4401205"/>
          </a:xfrm>
          <a:prstGeom prst="rect">
            <a:avLst/>
          </a:prstGeom>
          <a:solidFill>
            <a:schemeClr val="accent1">
              <a:lumMod val="75000"/>
            </a:schemeClr>
          </a:solidFill>
        </p:spPr>
        <p:txBody>
          <a:bodyPr wrap="square" rtlCol="0">
            <a:spAutoFit/>
          </a:bodyPr>
          <a:lstStyle/>
          <a:p>
            <a:pPr algn="ctr"/>
            <a:endParaRPr lang="en-US" sz="4000" dirty="0">
              <a:solidFill>
                <a:schemeClr val="bg1"/>
              </a:solidFill>
            </a:endParaRPr>
          </a:p>
          <a:p>
            <a:pPr algn="ctr"/>
            <a:r>
              <a:rPr lang="en-US" sz="4000" dirty="0">
                <a:solidFill>
                  <a:schemeClr val="bg1"/>
                </a:solidFill>
              </a:rPr>
              <a:t>Remember: </a:t>
            </a:r>
          </a:p>
          <a:p>
            <a:pPr algn="ctr"/>
            <a:r>
              <a:rPr lang="en-US" sz="4000" dirty="0">
                <a:solidFill>
                  <a:schemeClr val="bg1"/>
                </a:solidFill>
              </a:rPr>
              <a:t>Each classroom or instructional group is different and each of these practices must be implemented in a contextually and culturally relevant way</a:t>
            </a:r>
          </a:p>
          <a:p>
            <a:pPr algn="ctr"/>
            <a:endParaRPr lang="en-US" sz="4000" dirty="0">
              <a:solidFill>
                <a:schemeClr val="bg1"/>
              </a:solidFill>
            </a:endParaRPr>
          </a:p>
        </p:txBody>
      </p:sp>
    </p:spTree>
    <p:extLst>
      <p:ext uri="{BB962C8B-B14F-4D97-AF65-F5344CB8AC3E}">
        <p14:creationId xmlns:p14="http://schemas.microsoft.com/office/powerpoint/2010/main" val="139735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1" nodeType="clickEffect">
                                  <p:stCondLst>
                                    <p:cond delay="0"/>
                                  </p:stCondLst>
                                  <p:childTnLst>
                                    <p:animClr clrSpc="rgb" dir="cw">
                                      <p:cBhvr override="childStyle">
                                        <p:cTn id="26" dur="500" fill="hold"/>
                                        <p:tgtEl>
                                          <p:spTgt spid="5">
                                            <p:txEl>
                                              <p:pRg st="0" end="0"/>
                                            </p:txEl>
                                          </p:spTgt>
                                        </p:tgtEl>
                                        <p:attrNameLst>
                                          <p:attrName>style.color</p:attrName>
                                        </p:attrNameLst>
                                      </p:cBhvr>
                                      <p:to>
                                        <a:srgbClr val="1B642C"/>
                                      </p:to>
                                    </p:animClr>
                                  </p:childTnLst>
                                </p:cTn>
                              </p:par>
                              <p:par>
                                <p:cTn id="27" presetID="3" presetClass="emph" presetSubtype="2" fill="hold" grpId="1" nodeType="withEffect">
                                  <p:stCondLst>
                                    <p:cond delay="0"/>
                                  </p:stCondLst>
                                  <p:childTnLst>
                                    <p:animClr clrSpc="rgb" dir="cw">
                                      <p:cBhvr override="childStyle">
                                        <p:cTn id="28" dur="500" fill="hold"/>
                                        <p:tgtEl>
                                          <p:spTgt spid="5">
                                            <p:txEl>
                                              <p:pRg st="1" end="1"/>
                                            </p:txEl>
                                          </p:spTgt>
                                        </p:tgtEl>
                                        <p:attrNameLst>
                                          <p:attrName>style.color</p:attrName>
                                        </p:attrNameLst>
                                      </p:cBhvr>
                                      <p:to>
                                        <a:srgbClr val="1B642C"/>
                                      </p:to>
                                    </p:animClr>
                                  </p:childTnLst>
                                </p:cTn>
                              </p:par>
                              <p:par>
                                <p:cTn id="29" presetID="3" presetClass="emph" presetSubtype="2" fill="hold" grpId="1" nodeType="withEffect">
                                  <p:stCondLst>
                                    <p:cond delay="0"/>
                                  </p:stCondLst>
                                  <p:childTnLst>
                                    <p:animClr clrSpc="rgb" dir="cw">
                                      <p:cBhvr override="childStyle">
                                        <p:cTn id="30" dur="500" fill="hold"/>
                                        <p:tgtEl>
                                          <p:spTgt spid="5">
                                            <p:txEl>
                                              <p:pRg st="2" end="2"/>
                                            </p:txEl>
                                          </p:spTgt>
                                        </p:tgtEl>
                                        <p:attrNameLst>
                                          <p:attrName>style.color</p:attrName>
                                        </p:attrNameLst>
                                      </p:cBhvr>
                                      <p:to>
                                        <a:srgbClr val="1B642C"/>
                                      </p:to>
                                    </p:animClr>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normAutofit/>
          </a:bodyPr>
          <a:lstStyle/>
          <a:p>
            <a:pPr eaLnBrk="1" hangingPunct="1"/>
            <a:r>
              <a:rPr lang="en-US" dirty="0">
                <a:solidFill>
                  <a:schemeClr val="accent2"/>
                </a:solidFill>
              </a:rPr>
              <a:t>Classroom Management</a:t>
            </a:r>
            <a:r>
              <a:rPr lang="mr-IN" dirty="0">
                <a:solidFill>
                  <a:schemeClr val="accent2"/>
                </a:solidFill>
              </a:rPr>
              <a:t>…</a:t>
            </a:r>
            <a:endParaRPr lang="en-US" dirty="0">
              <a:solidFill>
                <a:schemeClr val="accent2"/>
              </a:solidFill>
            </a:endParaRPr>
          </a:p>
        </p:txBody>
      </p:sp>
      <p:sp>
        <p:nvSpPr>
          <p:cNvPr id="91139" name="Rectangle 3"/>
          <p:cNvSpPr>
            <a:spLocks noGrp="1" noChangeArrowheads="1"/>
          </p:cNvSpPr>
          <p:nvPr>
            <p:ph idx="1"/>
          </p:nvPr>
        </p:nvSpPr>
        <p:spPr>
          <a:xfrm>
            <a:off x="1083924" y="1825625"/>
            <a:ext cx="3220948" cy="4351338"/>
          </a:xfrm>
        </p:spPr>
        <p:txBody>
          <a:bodyPr>
            <a:normAutofit/>
          </a:bodyPr>
          <a:lstStyle/>
          <a:p>
            <a:pPr marL="0" indent="0">
              <a:buClr>
                <a:schemeClr val="tx1"/>
              </a:buClr>
              <a:buNone/>
            </a:pPr>
            <a:r>
              <a:rPr lang="mr-IN" sz="2400" dirty="0">
                <a:solidFill>
                  <a:schemeClr val="bg1"/>
                </a:solidFill>
                <a:ea typeface="Calibri" charset="0"/>
                <a:cs typeface="Calibri" charset="0"/>
              </a:rPr>
              <a:t>…</a:t>
            </a:r>
            <a:r>
              <a:rPr lang="en-US" sz="2400" dirty="0">
                <a:solidFill>
                  <a:schemeClr val="bg1"/>
                </a:solidFill>
                <a:ea typeface="Calibri" charset="0"/>
                <a:cs typeface="Calibri" charset="0"/>
              </a:rPr>
              <a:t>is</a:t>
            </a:r>
            <a:r>
              <a:rPr lang="en-US" sz="2400" b="1" dirty="0">
                <a:solidFill>
                  <a:schemeClr val="bg1"/>
                </a:solidFill>
                <a:ea typeface="Calibri" charset="0"/>
                <a:cs typeface="Calibri" charset="0"/>
              </a:rPr>
              <a:t> NOT </a:t>
            </a:r>
            <a:r>
              <a:rPr lang="en-US" sz="2400" dirty="0">
                <a:solidFill>
                  <a:schemeClr val="bg1"/>
                </a:solidFill>
                <a:ea typeface="Calibri" charset="0"/>
                <a:cs typeface="Calibri" charset="0"/>
              </a:rPr>
              <a:t>a magic fix</a:t>
            </a:r>
          </a:p>
          <a:p>
            <a:pPr marL="0" lvl="1" indent="0">
              <a:spcBef>
                <a:spcPts val="1200"/>
              </a:spcBef>
              <a:spcAft>
                <a:spcPts val="200"/>
              </a:spcAft>
              <a:buClr>
                <a:schemeClr val="tx1"/>
              </a:buClr>
              <a:buSzPct val="100000"/>
              <a:buNone/>
            </a:pPr>
            <a:endParaRPr lang="en-US" dirty="0">
              <a:solidFill>
                <a:schemeClr val="bg1"/>
              </a:solidFill>
              <a:ea typeface="Calibri" charset="0"/>
              <a:cs typeface="Calibri" charset="0"/>
            </a:endParaRPr>
          </a:p>
          <a:p>
            <a:pPr marL="0" lvl="1" indent="0">
              <a:spcBef>
                <a:spcPts val="1200"/>
              </a:spcBef>
              <a:spcAft>
                <a:spcPts val="200"/>
              </a:spcAft>
              <a:buClr>
                <a:schemeClr val="tx1"/>
              </a:buClr>
              <a:buSzPct val="100000"/>
              <a:buNone/>
            </a:pPr>
            <a:endParaRPr lang="en-US" dirty="0">
              <a:solidFill>
                <a:schemeClr val="bg1"/>
              </a:solidFill>
              <a:ea typeface="Calibri" charset="0"/>
              <a:cs typeface="Calibri" charset="0"/>
            </a:endParaRPr>
          </a:p>
          <a:p>
            <a:pPr marL="0" lvl="1" indent="0">
              <a:spcBef>
                <a:spcPts val="1200"/>
              </a:spcBef>
              <a:spcAft>
                <a:spcPts val="200"/>
              </a:spcAft>
              <a:buClr>
                <a:schemeClr val="tx1"/>
              </a:buClr>
              <a:buSzPct val="100000"/>
              <a:buNone/>
            </a:pPr>
            <a:endParaRPr lang="en-US" dirty="0">
              <a:solidFill>
                <a:schemeClr val="bg1"/>
              </a:solidFill>
              <a:ea typeface="Calibri" charset="0"/>
              <a:cs typeface="Calibri" charset="0"/>
            </a:endParaRPr>
          </a:p>
          <a:p>
            <a:pPr marL="0" lvl="1" indent="0">
              <a:spcBef>
                <a:spcPts val="1200"/>
              </a:spcBef>
              <a:spcAft>
                <a:spcPts val="200"/>
              </a:spcAft>
              <a:buClr>
                <a:schemeClr val="tx1"/>
              </a:buClr>
              <a:buSzPct val="100000"/>
              <a:buNone/>
            </a:pPr>
            <a:r>
              <a:rPr lang="mr-IN" dirty="0">
                <a:solidFill>
                  <a:schemeClr val="bg1"/>
                </a:solidFill>
                <a:ea typeface="Calibri" charset="0"/>
                <a:cs typeface="Calibri" charset="0"/>
              </a:rPr>
              <a:t>…</a:t>
            </a:r>
            <a:r>
              <a:rPr lang="en-US" dirty="0">
                <a:solidFill>
                  <a:schemeClr val="bg1"/>
                </a:solidFill>
                <a:ea typeface="Calibri" charset="0"/>
                <a:cs typeface="Calibri" charset="0"/>
              </a:rPr>
              <a:t>is </a:t>
            </a:r>
            <a:r>
              <a:rPr lang="en-US" b="1" dirty="0">
                <a:solidFill>
                  <a:schemeClr val="bg1"/>
                </a:solidFill>
                <a:ea typeface="Calibri" charset="0"/>
                <a:cs typeface="Calibri" charset="0"/>
              </a:rPr>
              <a:t>NOT</a:t>
            </a:r>
            <a:r>
              <a:rPr lang="en-US" dirty="0">
                <a:solidFill>
                  <a:schemeClr val="bg1"/>
                </a:solidFill>
                <a:ea typeface="Calibri" charset="0"/>
                <a:cs typeface="Calibri" charset="0"/>
              </a:rPr>
              <a:t> re-design of individual students</a:t>
            </a:r>
          </a:p>
        </p:txBody>
      </p:sp>
      <p:sp>
        <p:nvSpPr>
          <p:cNvPr id="4" name="Rectangle 3"/>
          <p:cNvSpPr txBox="1">
            <a:spLocks noChangeArrowheads="1"/>
          </p:cNvSpPr>
          <p:nvPr/>
        </p:nvSpPr>
        <p:spPr>
          <a:xfrm>
            <a:off x="4708737" y="1823943"/>
            <a:ext cx="3332264" cy="397834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prstClr val="black"/>
              </a:buClr>
              <a:buNone/>
            </a:pPr>
            <a:r>
              <a:rPr lang="mr-IN" sz="2400" b="1" dirty="0">
                <a:solidFill>
                  <a:schemeClr val="bg1"/>
                </a:solidFill>
                <a:ea typeface="Calibri" charset="0"/>
                <a:cs typeface="Calibri" charset="0"/>
              </a:rPr>
              <a:t>…</a:t>
            </a:r>
            <a:r>
              <a:rPr lang="en-US" sz="2400" b="1" dirty="0">
                <a:solidFill>
                  <a:schemeClr val="bg1"/>
                </a:solidFill>
                <a:ea typeface="Calibri" charset="0"/>
                <a:cs typeface="Calibri" charset="0"/>
              </a:rPr>
              <a:t>IS</a:t>
            </a:r>
            <a:r>
              <a:rPr lang="en-US" sz="2400" dirty="0">
                <a:solidFill>
                  <a:schemeClr val="bg1"/>
                </a:solidFill>
                <a:ea typeface="Calibri" charset="0"/>
                <a:cs typeface="Calibri" charset="0"/>
              </a:rPr>
              <a:t> </a:t>
            </a:r>
            <a:r>
              <a:rPr lang="en-US" sz="2400">
                <a:solidFill>
                  <a:schemeClr val="bg1"/>
                </a:solidFill>
                <a:ea typeface="Calibri" charset="0"/>
                <a:cs typeface="Calibri" charset="0"/>
              </a:rPr>
              <a:t>re-designing &amp; </a:t>
            </a:r>
            <a:r>
              <a:rPr lang="en-US" sz="2400" dirty="0">
                <a:solidFill>
                  <a:schemeClr val="bg1"/>
                </a:solidFill>
                <a:ea typeface="Calibri" charset="0"/>
                <a:cs typeface="Calibri" charset="0"/>
              </a:rPr>
              <a:t>improving learning and teaching </a:t>
            </a:r>
            <a:r>
              <a:rPr lang="en-US" sz="2400" b="1" dirty="0">
                <a:solidFill>
                  <a:schemeClr val="bg1"/>
                </a:solidFill>
                <a:ea typeface="Calibri" charset="0"/>
                <a:cs typeface="Calibri" charset="0"/>
              </a:rPr>
              <a:t>environments </a:t>
            </a:r>
            <a:r>
              <a:rPr lang="en-US" sz="2400" dirty="0">
                <a:solidFill>
                  <a:schemeClr val="bg1"/>
                </a:solidFill>
                <a:ea typeface="Calibri" charset="0"/>
                <a:cs typeface="Calibri" charset="0"/>
              </a:rPr>
              <a:t>with attention to </a:t>
            </a:r>
            <a:r>
              <a:rPr lang="en-US" sz="2400" b="1" dirty="0">
                <a:solidFill>
                  <a:schemeClr val="bg1"/>
                </a:solidFill>
                <a:ea typeface="Calibri" charset="0"/>
                <a:cs typeface="Calibri" charset="0"/>
              </a:rPr>
              <a:t>function</a:t>
            </a:r>
          </a:p>
          <a:p>
            <a:pPr marL="0" indent="0">
              <a:buClr>
                <a:prstClr val="black"/>
              </a:buClr>
              <a:buNone/>
            </a:pPr>
            <a:endParaRPr lang="en-US" b="1" dirty="0">
              <a:solidFill>
                <a:schemeClr val="bg1"/>
              </a:solidFill>
              <a:ea typeface="Calibri" charset="0"/>
              <a:cs typeface="Calibri" charset="0"/>
            </a:endParaRPr>
          </a:p>
          <a:p>
            <a:pPr marL="0" indent="0">
              <a:buClr>
                <a:prstClr val="black"/>
              </a:buClr>
              <a:buNone/>
            </a:pPr>
            <a:r>
              <a:rPr lang="mr-IN" sz="2400" b="1" dirty="0">
                <a:solidFill>
                  <a:schemeClr val="bg1"/>
                </a:solidFill>
                <a:ea typeface="Calibri" charset="0"/>
                <a:cs typeface="Calibri" charset="0"/>
              </a:rPr>
              <a:t>…</a:t>
            </a:r>
            <a:r>
              <a:rPr lang="en-US" sz="2400" b="1" dirty="0">
                <a:solidFill>
                  <a:schemeClr val="bg1"/>
                </a:solidFill>
                <a:ea typeface="Calibri" charset="0"/>
                <a:cs typeface="Calibri" charset="0"/>
              </a:rPr>
              <a:t>IS</a:t>
            </a:r>
            <a:r>
              <a:rPr lang="en-US" sz="2400" dirty="0">
                <a:solidFill>
                  <a:schemeClr val="bg1"/>
                </a:solidFill>
                <a:ea typeface="Calibri" charset="0"/>
                <a:cs typeface="Calibri" charset="0"/>
              </a:rPr>
              <a:t> a change in behavior of </a:t>
            </a:r>
            <a:r>
              <a:rPr lang="en-US" sz="2400" b="1" dirty="0">
                <a:solidFill>
                  <a:schemeClr val="bg1"/>
                </a:solidFill>
                <a:ea typeface="Calibri" charset="0"/>
                <a:cs typeface="Calibri" charset="0"/>
              </a:rPr>
              <a:t>implementers (adults</a:t>
            </a:r>
            <a:r>
              <a:rPr lang="mr-IN" sz="2400" b="1" dirty="0">
                <a:solidFill>
                  <a:schemeClr val="bg1"/>
                </a:solidFill>
                <a:ea typeface="Calibri" charset="0"/>
                <a:cs typeface="Calibri" charset="0"/>
              </a:rPr>
              <a:t>…</a:t>
            </a:r>
            <a:r>
              <a:rPr lang="en-US" sz="2400" b="1" dirty="0">
                <a:solidFill>
                  <a:schemeClr val="bg1"/>
                </a:solidFill>
                <a:ea typeface="Calibri" charset="0"/>
                <a:cs typeface="Calibri" charset="0"/>
              </a:rPr>
              <a:t>that’s YOU!)</a:t>
            </a:r>
          </a:p>
        </p:txBody>
      </p:sp>
    </p:spTree>
    <p:extLst>
      <p:ext uri="{BB962C8B-B14F-4D97-AF65-F5344CB8AC3E}">
        <p14:creationId xmlns:p14="http://schemas.microsoft.com/office/powerpoint/2010/main" val="500221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bldLvl="2"/>
      <p:bldP spid="4"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2"/>
          <a:srcRect t="14703" b="14703"/>
          <a:stretch>
            <a:fillRect/>
          </a:stretch>
        </p:blipFill>
        <p:spPr>
          <a:xfrm rot="20925725">
            <a:off x="2717123" y="3594357"/>
            <a:ext cx="3154430" cy="1734815"/>
          </a:xfrm>
          <a:prstGeom prst="rect">
            <a:avLst/>
          </a:prstGeom>
        </p:spPr>
      </p:pic>
      <p:sp>
        <p:nvSpPr>
          <p:cNvPr id="3" name="Content Placeholder 2"/>
          <p:cNvSpPr>
            <a:spLocks noGrp="1"/>
          </p:cNvSpPr>
          <p:nvPr>
            <p:ph idx="1"/>
          </p:nvPr>
        </p:nvSpPr>
        <p:spPr>
          <a:xfrm>
            <a:off x="332509" y="1735046"/>
            <a:ext cx="8492836" cy="1756808"/>
          </a:xfrm>
        </p:spPr>
        <p:txBody>
          <a:bodyPr>
            <a:normAutofit/>
          </a:bodyPr>
          <a:lstStyle/>
          <a:p>
            <a:pPr marL="0" indent="0" algn="ctr">
              <a:buNone/>
            </a:pPr>
            <a:r>
              <a:rPr lang="en-US" sz="3600" b="1" i="1" dirty="0">
                <a:solidFill>
                  <a:schemeClr val="bg1"/>
                </a:solidFill>
              </a:rPr>
              <a:t>“Supporting and responding to Student Behavior: Evidence-Based Classroom Strategies for Teachers”</a:t>
            </a:r>
          </a:p>
        </p:txBody>
      </p:sp>
      <p:sp>
        <p:nvSpPr>
          <p:cNvPr id="2" name="Title 1"/>
          <p:cNvSpPr>
            <a:spLocks noGrp="1"/>
          </p:cNvSpPr>
          <p:nvPr>
            <p:ph type="title"/>
          </p:nvPr>
        </p:nvSpPr>
        <p:spPr>
          <a:xfrm>
            <a:off x="0" y="0"/>
            <a:ext cx="7886700" cy="1325563"/>
          </a:xfrm>
        </p:spPr>
        <p:txBody>
          <a:bodyPr>
            <a:normAutofit/>
          </a:bodyPr>
          <a:lstStyle/>
          <a:p>
            <a:r>
              <a:rPr lang="en-US" sz="7200" dirty="0">
                <a:solidFill>
                  <a:schemeClr val="accent2"/>
                </a:solidFill>
              </a:rPr>
              <a:t>Resource Alert! </a:t>
            </a:r>
          </a:p>
        </p:txBody>
      </p:sp>
      <p:sp>
        <p:nvSpPr>
          <p:cNvPr id="5" name="Rectangle 15"/>
          <p:cNvSpPr>
            <a:spLocks noChangeArrowheads="1"/>
          </p:cNvSpPr>
          <p:nvPr/>
        </p:nvSpPr>
        <p:spPr bwMode="auto">
          <a:xfrm>
            <a:off x="121226" y="5731208"/>
            <a:ext cx="8915400" cy="1028700"/>
          </a:xfrm>
          <a:prstGeom prst="rect">
            <a:avLst/>
          </a:prstGeom>
          <a:noFill/>
          <a:ln>
            <a:noFill/>
            <a:headEnd/>
            <a:tailEnd/>
          </a:ln>
          <a:effectLst/>
        </p:spPr>
        <p:style>
          <a:lnRef idx="1">
            <a:schemeClr val="accent2"/>
          </a:lnRef>
          <a:fillRef idx="2">
            <a:schemeClr val="accent2"/>
          </a:fillRef>
          <a:effectRef idx="1">
            <a:schemeClr val="accent2"/>
          </a:effectRef>
          <a:fontRef idx="minor">
            <a:schemeClr val="dk1"/>
          </a:fontRef>
        </p:style>
        <p:txBody>
          <a:bodyPr numCol="1" anchor="t" anchorCtr="0">
            <a:prstTxWarp prst="textNoShape">
              <a:avLst/>
            </a:prstTxWarp>
          </a:bodyPr>
          <a:lstStyle/>
          <a:p>
            <a:pPr marL="22225">
              <a:spcAft>
                <a:spcPts val="600"/>
              </a:spcAft>
            </a:pPr>
            <a:r>
              <a:rPr lang="en-US" sz="1200" b="1" dirty="0">
                <a:solidFill>
                  <a:schemeClr val="bg1"/>
                </a:solidFill>
              </a:rPr>
              <a:t>Developed by: </a:t>
            </a:r>
            <a:r>
              <a:rPr lang="en-US" sz="1200" dirty="0">
                <a:solidFill>
                  <a:schemeClr val="bg1"/>
                </a:solidFill>
              </a:rPr>
              <a:t>Brandi Simonsen, Jennifer Freeman, Steve Goodman, Barbara Mitchell, Jessica Swain-</a:t>
            </a:r>
            <a:r>
              <a:rPr lang="en-US" sz="1200" dirty="0" err="1">
                <a:solidFill>
                  <a:schemeClr val="bg1"/>
                </a:solidFill>
              </a:rPr>
              <a:t>Bradway</a:t>
            </a:r>
            <a:r>
              <a:rPr lang="en-US" sz="1200" dirty="0">
                <a:solidFill>
                  <a:schemeClr val="bg1"/>
                </a:solidFill>
              </a:rPr>
              <a:t>, Brigid Flannery, George </a:t>
            </a:r>
            <a:r>
              <a:rPr lang="en-US" sz="1200" dirty="0" err="1">
                <a:solidFill>
                  <a:schemeClr val="bg1"/>
                </a:solidFill>
              </a:rPr>
              <a:t>Sugai</a:t>
            </a:r>
            <a:r>
              <a:rPr lang="en-US" sz="1200" dirty="0">
                <a:solidFill>
                  <a:schemeClr val="bg1"/>
                </a:solidFill>
              </a:rPr>
              <a:t>, Heather George, Bob Putnam, &amp;</a:t>
            </a:r>
            <a:r>
              <a:rPr lang="en-US" sz="1200" dirty="0">
                <a:solidFill>
                  <a:schemeClr val="bg1"/>
                </a:solidFill>
                <a:ea typeface="ＭＳ Ｐゴシック" pitchFamily="34" charset="-128"/>
                <a:cs typeface="Arial"/>
              </a:rPr>
              <a:t>Renee Bradley et al. (OSEP)</a:t>
            </a:r>
          </a:p>
        </p:txBody>
      </p:sp>
      <p:sp>
        <p:nvSpPr>
          <p:cNvPr id="6" name="Rounded Rectangle 5"/>
          <p:cNvSpPr/>
          <p:nvPr/>
        </p:nvSpPr>
        <p:spPr>
          <a:xfrm>
            <a:off x="6164494" y="3458749"/>
            <a:ext cx="2817688" cy="2006029"/>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prstClr val="black"/>
                </a:solidFill>
              </a:rPr>
              <a:t>Before jumping into content, let’s preview the features of this resource</a:t>
            </a:r>
          </a:p>
        </p:txBody>
      </p:sp>
    </p:spTree>
    <p:extLst>
      <p:ext uri="{BB962C8B-B14F-4D97-AF65-F5344CB8AC3E}">
        <p14:creationId xmlns:p14="http://schemas.microsoft.com/office/powerpoint/2010/main" val="165479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3909"/>
            <a:ext cx="7886700" cy="751649"/>
          </a:xfrm>
          <a:noFill/>
        </p:spPr>
        <p:txBody>
          <a:bodyPr anchor="ctr">
            <a:normAutofit/>
          </a:bodyPr>
          <a:lstStyle/>
          <a:p>
            <a:pPr algn="ctr"/>
            <a:r>
              <a:rPr lang="en-US" b="1" dirty="0">
                <a:solidFill>
                  <a:schemeClr val="accent2"/>
                </a:solidFill>
                <a:latin typeface="+mn-lt"/>
              </a:rPr>
              <a:t>Interactive Map of Core Features</a:t>
            </a:r>
          </a:p>
        </p:txBody>
      </p:sp>
      <p:pic>
        <p:nvPicPr>
          <p:cNvPr id="3" name="Picture 2">
            <a:extLst>
              <a:ext uri="{FF2B5EF4-FFF2-40B4-BE49-F238E27FC236}">
                <a16:creationId xmlns:a16="http://schemas.microsoft.com/office/drawing/2014/main" id="{CFCEE519-4649-42A7-8E4E-908723BCB686}"/>
              </a:ext>
            </a:extLst>
          </p:cNvPr>
          <p:cNvPicPr>
            <a:picLocks noChangeAspect="1"/>
          </p:cNvPicPr>
          <p:nvPr/>
        </p:nvPicPr>
        <p:blipFill rotWithShape="1">
          <a:blip r:embed="rId2"/>
          <a:srcRect t="1991" b="3633"/>
          <a:stretch/>
        </p:blipFill>
        <p:spPr>
          <a:xfrm>
            <a:off x="1067655" y="1153213"/>
            <a:ext cx="7008689" cy="4814388"/>
          </a:xfrm>
          <a:prstGeom prst="rect">
            <a:avLst/>
          </a:prstGeom>
        </p:spPr>
      </p:pic>
    </p:spTree>
    <p:extLst>
      <p:ext uri="{BB962C8B-B14F-4D97-AF65-F5344CB8AC3E}">
        <p14:creationId xmlns:p14="http://schemas.microsoft.com/office/powerpoint/2010/main" val="53474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365126"/>
            <a:ext cx="7886700" cy="764286"/>
          </a:xfrm>
          <a:noFill/>
        </p:spPr>
        <p:txBody>
          <a:bodyPr anchor="ctr"/>
          <a:lstStyle/>
          <a:p>
            <a:r>
              <a:rPr lang="en-US" b="1" dirty="0">
                <a:solidFill>
                  <a:schemeClr val="accent2"/>
                </a:solidFill>
                <a:latin typeface="+mn-lt"/>
              </a:rPr>
              <a:t>Self-Assessment</a:t>
            </a:r>
          </a:p>
        </p:txBody>
      </p:sp>
      <p:pic>
        <p:nvPicPr>
          <p:cNvPr id="6" name="Picture 5"/>
          <p:cNvPicPr>
            <a:picLocks noChangeAspect="1"/>
          </p:cNvPicPr>
          <p:nvPr/>
        </p:nvPicPr>
        <p:blipFill>
          <a:blip r:embed="rId2"/>
          <a:stretch>
            <a:fillRect/>
          </a:stretch>
        </p:blipFill>
        <p:spPr>
          <a:xfrm>
            <a:off x="229420" y="1295401"/>
            <a:ext cx="8685160" cy="4776788"/>
          </a:xfrm>
          <a:prstGeom prst="rect">
            <a:avLst/>
          </a:prstGeom>
        </p:spPr>
      </p:pic>
    </p:spTree>
    <p:extLst>
      <p:ext uri="{BB962C8B-B14F-4D97-AF65-F5344CB8AC3E}">
        <p14:creationId xmlns:p14="http://schemas.microsoft.com/office/powerpoint/2010/main" val="1091588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9368"/>
            <a:ext cx="7886700" cy="893459"/>
          </a:xfrm>
          <a:noFill/>
        </p:spPr>
        <p:txBody>
          <a:bodyPr anchor="ctr"/>
          <a:lstStyle/>
          <a:p>
            <a:r>
              <a:rPr lang="en-US" b="1" dirty="0">
                <a:solidFill>
                  <a:schemeClr val="accent2"/>
                </a:solidFill>
                <a:latin typeface="+mn-lt"/>
              </a:rPr>
              <a:t>Decision Making Guide</a:t>
            </a:r>
          </a:p>
        </p:txBody>
      </p:sp>
      <p:pic>
        <p:nvPicPr>
          <p:cNvPr id="4" name="Picture 3"/>
          <p:cNvPicPr>
            <a:picLocks noChangeAspect="1"/>
          </p:cNvPicPr>
          <p:nvPr/>
        </p:nvPicPr>
        <p:blipFill>
          <a:blip r:embed="rId2"/>
          <a:stretch>
            <a:fillRect/>
          </a:stretch>
        </p:blipFill>
        <p:spPr>
          <a:xfrm>
            <a:off x="457200" y="921696"/>
            <a:ext cx="7967348" cy="5428303"/>
          </a:xfrm>
          <a:prstGeom prst="rect">
            <a:avLst/>
          </a:prstGeom>
        </p:spPr>
      </p:pic>
    </p:spTree>
    <p:extLst>
      <p:ext uri="{BB962C8B-B14F-4D97-AF65-F5344CB8AC3E}">
        <p14:creationId xmlns:p14="http://schemas.microsoft.com/office/powerpoint/2010/main" val="381593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chor="ctr">
            <a:normAutofit fontScale="90000"/>
          </a:bodyPr>
          <a:lstStyle/>
          <a:p>
            <a:r>
              <a:rPr lang="en-US" b="1" dirty="0">
                <a:solidFill>
                  <a:schemeClr val="accent2"/>
                </a:solidFill>
                <a:latin typeface="+mn-lt"/>
              </a:rPr>
              <a:t>Tables with Definitions, Examples, </a:t>
            </a:r>
            <a:br>
              <a:rPr lang="en-US" b="1" dirty="0">
                <a:solidFill>
                  <a:schemeClr val="accent2"/>
                </a:solidFill>
                <a:latin typeface="+mn-lt"/>
              </a:rPr>
            </a:br>
            <a:r>
              <a:rPr lang="en-US" b="1" dirty="0">
                <a:solidFill>
                  <a:schemeClr val="accent2"/>
                </a:solidFill>
                <a:latin typeface="+mn-lt"/>
              </a:rPr>
              <a:t>Non-Examples, and Resources</a:t>
            </a:r>
          </a:p>
        </p:txBody>
      </p:sp>
      <p:pic>
        <p:nvPicPr>
          <p:cNvPr id="5" name="Content Placeholder 3"/>
          <p:cNvPicPr>
            <a:picLocks noChangeAspect="1"/>
          </p:cNvPicPr>
          <p:nvPr/>
        </p:nvPicPr>
        <p:blipFill>
          <a:blip r:embed="rId2"/>
          <a:stretch>
            <a:fillRect/>
          </a:stretch>
        </p:blipFill>
        <p:spPr>
          <a:xfrm>
            <a:off x="457200" y="1796500"/>
            <a:ext cx="8229600" cy="4133363"/>
          </a:xfrm>
          <a:prstGeom prst="rect">
            <a:avLst/>
          </a:prstGeom>
          <a:solidFill>
            <a:schemeClr val="bg1"/>
          </a:solidFill>
        </p:spPr>
      </p:pic>
    </p:spTree>
    <p:extLst>
      <p:ext uri="{BB962C8B-B14F-4D97-AF65-F5344CB8AC3E}">
        <p14:creationId xmlns:p14="http://schemas.microsoft.com/office/powerpoint/2010/main" val="1062070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28630" y="938786"/>
            <a:ext cx="7274040" cy="5087137"/>
          </a:xfrm>
          <a:prstGeom prst="rect">
            <a:avLst/>
          </a:prstGeom>
          <a:solidFill>
            <a:schemeClr val="bg1"/>
          </a:solidFill>
        </p:spPr>
      </p:pic>
      <p:sp>
        <p:nvSpPr>
          <p:cNvPr id="2" name="Title 1"/>
          <p:cNvSpPr>
            <a:spLocks noGrp="1"/>
          </p:cNvSpPr>
          <p:nvPr>
            <p:ph type="title"/>
          </p:nvPr>
        </p:nvSpPr>
        <p:spPr>
          <a:xfrm>
            <a:off x="622300" y="79222"/>
            <a:ext cx="7886700" cy="708524"/>
          </a:xfrm>
          <a:noFill/>
        </p:spPr>
        <p:txBody>
          <a:bodyPr anchor="ctr"/>
          <a:lstStyle/>
          <a:p>
            <a:r>
              <a:rPr lang="en-US" b="1" dirty="0">
                <a:solidFill>
                  <a:schemeClr val="accent2"/>
                </a:solidFill>
                <a:latin typeface="+mn-lt"/>
              </a:rPr>
              <a:t>Additional Tools</a:t>
            </a:r>
          </a:p>
        </p:txBody>
      </p:sp>
    </p:spTree>
    <p:extLst>
      <p:ext uri="{BB962C8B-B14F-4D97-AF65-F5344CB8AC3E}">
        <p14:creationId xmlns:p14="http://schemas.microsoft.com/office/powerpoint/2010/main" val="332735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6"/>
            <a:ext cx="9144000" cy="691668"/>
          </a:xfrm>
          <a:noFill/>
        </p:spPr>
        <p:txBody>
          <a:bodyPr anchor="ctr">
            <a:normAutofit/>
          </a:bodyPr>
          <a:lstStyle/>
          <a:p>
            <a:pPr algn="ctr"/>
            <a:r>
              <a:rPr lang="en-US" sz="4200" b="1" dirty="0">
                <a:solidFill>
                  <a:schemeClr val="accent2"/>
                </a:solidFill>
                <a:latin typeface="+mn-lt"/>
              </a:rPr>
              <a:t>Scenarios to Illustrate Implementation</a:t>
            </a:r>
          </a:p>
        </p:txBody>
      </p:sp>
      <p:pic>
        <p:nvPicPr>
          <p:cNvPr id="5" name="Picture 4"/>
          <p:cNvPicPr>
            <a:picLocks noChangeAspect="1"/>
          </p:cNvPicPr>
          <p:nvPr/>
        </p:nvPicPr>
        <p:blipFill>
          <a:blip r:embed="rId2"/>
          <a:stretch>
            <a:fillRect/>
          </a:stretch>
        </p:blipFill>
        <p:spPr>
          <a:xfrm>
            <a:off x="554559" y="1329504"/>
            <a:ext cx="8034881" cy="4574748"/>
          </a:xfrm>
          <a:prstGeom prst="rect">
            <a:avLst/>
          </a:prstGeom>
          <a:solidFill>
            <a:schemeClr val="bg1"/>
          </a:solidFill>
        </p:spPr>
      </p:pic>
    </p:spTree>
    <p:extLst>
      <p:ext uri="{BB962C8B-B14F-4D97-AF65-F5344CB8AC3E}">
        <p14:creationId xmlns:p14="http://schemas.microsoft.com/office/powerpoint/2010/main" val="239274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66485" y="1177321"/>
            <a:ext cx="8621945" cy="935288"/>
          </a:xfrm>
        </p:spPr>
        <p:txBody>
          <a:bodyPr/>
          <a:lstStyle/>
          <a:p>
            <a:r>
              <a:rPr lang="en-US" sz="4400" b="1" dirty="0">
                <a:solidFill>
                  <a:schemeClr val="accent2"/>
                </a:solidFill>
                <a:latin typeface="+mj-lt"/>
              </a:rPr>
              <a:t>Antecedent and Instructional Strategies</a:t>
            </a:r>
          </a:p>
        </p:txBody>
      </p:sp>
      <p:sp>
        <p:nvSpPr>
          <p:cNvPr id="3" name="Text Placeholder 2"/>
          <p:cNvSpPr>
            <a:spLocks noGrp="1"/>
          </p:cNvSpPr>
          <p:nvPr>
            <p:ph type="body" sz="quarter" idx="15"/>
          </p:nvPr>
        </p:nvSpPr>
        <p:spPr>
          <a:noFill/>
        </p:spPr>
        <p:txBody>
          <a:bodyPr/>
          <a:lstStyle/>
          <a:p>
            <a:r>
              <a:rPr lang="en-US" sz="3600" dirty="0"/>
              <a:t>Part 2</a:t>
            </a:r>
          </a:p>
          <a:p>
            <a:r>
              <a:rPr lang="en-US" sz="3600" dirty="0"/>
              <a:t>How do I maximize structure in my classroom?</a:t>
            </a:r>
          </a:p>
        </p:txBody>
      </p:sp>
    </p:spTree>
    <p:extLst>
      <p:ext uri="{BB962C8B-B14F-4D97-AF65-F5344CB8AC3E}">
        <p14:creationId xmlns:p14="http://schemas.microsoft.com/office/powerpoint/2010/main" val="1954881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6CB35-8237-104F-B71A-4603C5F7E7A7}"/>
              </a:ext>
            </a:extLst>
          </p:cNvPr>
          <p:cNvSpPr>
            <a:spLocks noGrp="1"/>
          </p:cNvSpPr>
          <p:nvPr>
            <p:ph type="title"/>
          </p:nvPr>
        </p:nvSpPr>
        <p:spPr/>
        <p:txBody>
          <a:bodyPr anchor="ctr"/>
          <a:lstStyle/>
          <a:p>
            <a:r>
              <a:rPr lang="en-US" b="1" dirty="0">
                <a:solidFill>
                  <a:schemeClr val="accent2"/>
                </a:solidFill>
              </a:rPr>
              <a:t>Acknowledgements</a:t>
            </a:r>
          </a:p>
        </p:txBody>
      </p:sp>
      <p:sp>
        <p:nvSpPr>
          <p:cNvPr id="3" name="Content Placeholder 2">
            <a:extLst>
              <a:ext uri="{FF2B5EF4-FFF2-40B4-BE49-F238E27FC236}">
                <a16:creationId xmlns:a16="http://schemas.microsoft.com/office/drawing/2014/main" id="{92C8E7AA-D248-C543-8F02-208B0CD13395}"/>
              </a:ext>
            </a:extLst>
          </p:cNvPr>
          <p:cNvSpPr>
            <a:spLocks noGrp="1"/>
          </p:cNvSpPr>
          <p:nvPr>
            <p:ph idx="1"/>
          </p:nvPr>
        </p:nvSpPr>
        <p:spPr/>
        <p:txBody>
          <a:bodyPr>
            <a:normAutofit lnSpcReduction="10000"/>
          </a:bodyPr>
          <a:lstStyle/>
          <a:p>
            <a:pPr marL="0" indent="0">
              <a:buNone/>
            </a:pPr>
            <a:r>
              <a:rPr lang="en-US" dirty="0">
                <a:solidFill>
                  <a:schemeClr val="bg1"/>
                </a:solidFill>
              </a:rPr>
              <a:t>Much of the content shared in this module was developed by members of the OSEP funded National Technical Assistance Center for Positive Behavioral Interventions and Supports. </a:t>
            </a:r>
          </a:p>
          <a:p>
            <a:pPr marL="0" indent="0">
              <a:buNone/>
            </a:pPr>
            <a:endParaRPr lang="en-US" sz="1050" b="1" dirty="0">
              <a:solidFill>
                <a:schemeClr val="bg1"/>
              </a:solidFill>
            </a:endParaRPr>
          </a:p>
          <a:p>
            <a:pPr marL="0" indent="0">
              <a:buNone/>
            </a:pPr>
            <a:r>
              <a:rPr lang="en-US" b="1" dirty="0">
                <a:solidFill>
                  <a:schemeClr val="bg1"/>
                </a:solidFill>
              </a:rPr>
              <a:t>Thank you to: </a:t>
            </a:r>
          </a:p>
          <a:p>
            <a:pPr lvl="1"/>
            <a:r>
              <a:rPr lang="en-US" b="1" dirty="0">
                <a:solidFill>
                  <a:schemeClr val="bg1"/>
                </a:solidFill>
              </a:rPr>
              <a:t>Members of classroom workgroup: </a:t>
            </a:r>
          </a:p>
          <a:p>
            <a:pPr lvl="2"/>
            <a:r>
              <a:rPr lang="en-US" dirty="0">
                <a:solidFill>
                  <a:schemeClr val="bg1"/>
                </a:solidFill>
              </a:rPr>
              <a:t>Brandi Simonsen, Jennifer Freeman, Jessica Swain-</a:t>
            </a:r>
            <a:r>
              <a:rPr lang="en-US" dirty="0" err="1">
                <a:solidFill>
                  <a:schemeClr val="bg1"/>
                </a:solidFill>
              </a:rPr>
              <a:t>Bradway</a:t>
            </a:r>
            <a:r>
              <a:rPr lang="en-US" dirty="0">
                <a:solidFill>
                  <a:schemeClr val="bg1"/>
                </a:solidFill>
              </a:rPr>
              <a:t>, Robert Putnam, Heather George, Steve Goodman, Barb Mitchell, Kimberly </a:t>
            </a:r>
            <a:r>
              <a:rPr lang="en-US" dirty="0" err="1">
                <a:solidFill>
                  <a:schemeClr val="bg1"/>
                </a:solidFill>
              </a:rPr>
              <a:t>Yanek</a:t>
            </a:r>
            <a:r>
              <a:rPr lang="en-US" dirty="0">
                <a:solidFill>
                  <a:schemeClr val="bg1"/>
                </a:solidFill>
              </a:rPr>
              <a:t>, Kathleen Lane &amp; Jeffrey Sprague</a:t>
            </a:r>
          </a:p>
          <a:p>
            <a:pPr lvl="1"/>
            <a:r>
              <a:rPr lang="en-US" b="1" dirty="0">
                <a:solidFill>
                  <a:schemeClr val="bg1"/>
                </a:solidFill>
              </a:rPr>
              <a:t>Members of the Northeast PBIS Network: </a:t>
            </a:r>
          </a:p>
          <a:p>
            <a:pPr lvl="2"/>
            <a:r>
              <a:rPr lang="en-US" dirty="0">
                <a:solidFill>
                  <a:schemeClr val="bg1"/>
                </a:solidFill>
              </a:rPr>
              <a:t>Susannah Everett, Adam Feinberg, George </a:t>
            </a:r>
            <a:r>
              <a:rPr lang="en-US" dirty="0" err="1">
                <a:solidFill>
                  <a:schemeClr val="bg1"/>
                </a:solidFill>
              </a:rPr>
              <a:t>Sugai</a:t>
            </a:r>
            <a:r>
              <a:rPr lang="en-US" dirty="0">
                <a:solidFill>
                  <a:schemeClr val="bg1"/>
                </a:solidFill>
              </a:rPr>
              <a:t>, Brandi </a:t>
            </a:r>
            <a:r>
              <a:rPr lang="en-US" dirty="0" err="1">
                <a:solidFill>
                  <a:schemeClr val="bg1"/>
                </a:solidFill>
              </a:rPr>
              <a:t>Simonsen</a:t>
            </a:r>
            <a:r>
              <a:rPr lang="en-US" dirty="0">
                <a:solidFill>
                  <a:schemeClr val="bg1"/>
                </a:solidFill>
              </a:rPr>
              <a:t> &amp; Jennifer Freeman</a:t>
            </a:r>
          </a:p>
        </p:txBody>
      </p:sp>
    </p:spTree>
    <p:extLst>
      <p:ext uri="{BB962C8B-B14F-4D97-AF65-F5344CB8AC3E}">
        <p14:creationId xmlns:p14="http://schemas.microsoft.com/office/powerpoint/2010/main" val="3052858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14400" y="2685372"/>
            <a:ext cx="7099919" cy="1441443"/>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cs typeface="Arial"/>
                </a:rPr>
                <a:t>Are proactive and positive </a:t>
              </a:r>
              <a:r>
                <a:rPr lang="en-US" sz="2700" b="1" dirty="0">
                  <a:solidFill>
                    <a:srgbClr val="FFFFFF"/>
                  </a:solidFill>
                  <a:cs typeface="Arial"/>
                </a:rPr>
                <a:t>PCBS practices</a:t>
              </a:r>
              <a:r>
                <a:rPr lang="en-US" sz="2700" dirty="0">
                  <a:solidFill>
                    <a:srgbClr val="FFFFFF"/>
                  </a:solidFill>
                  <a:cs typeface="Arial"/>
                </a:rPr>
                <a:t> implemented consistently?</a:t>
              </a:r>
            </a:p>
          </p:txBody>
        </p:sp>
      </p:grpSp>
      <p:grpSp>
        <p:nvGrpSpPr>
          <p:cNvPr id="10" name="Group 9"/>
          <p:cNvGrpSpPr/>
          <p:nvPr/>
        </p:nvGrpSpPr>
        <p:grpSpPr>
          <a:xfrm>
            <a:off x="1447800" y="4444329"/>
            <a:ext cx="7099919" cy="1441443"/>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cs typeface="Arial"/>
                </a:rPr>
                <a:t>Do data indicate that students are still engaging in </a:t>
              </a:r>
              <a:r>
                <a:rPr lang="en-US" sz="2700" b="1" dirty="0">
                  <a:solidFill>
                    <a:srgbClr val="FFFFFF"/>
                  </a:solidFill>
                  <a:cs typeface="Arial"/>
                </a:rPr>
                <a:t>problem behavior</a:t>
              </a:r>
              <a:r>
                <a:rPr lang="en-US" sz="2700" dirty="0">
                  <a:solidFill>
                    <a:srgbClr val="FFFFFF"/>
                  </a:solidFill>
                  <a:cs typeface="Arial"/>
                </a:rPr>
                <a:t>?</a:t>
              </a:r>
            </a:p>
          </p:txBody>
        </p:sp>
      </p:grpSp>
      <p:grpSp>
        <p:nvGrpSpPr>
          <p:cNvPr id="16" name="Group 15"/>
          <p:cNvGrpSpPr/>
          <p:nvPr/>
        </p:nvGrpSpPr>
        <p:grpSpPr>
          <a:xfrm>
            <a:off x="7010400" y="4033091"/>
            <a:ext cx="936937" cy="936937"/>
            <a:chOff x="0" y="1676399"/>
            <a:chExt cx="936937" cy="936937"/>
          </a:xfrm>
        </p:grpSpPr>
        <p:sp>
          <p:nvSpPr>
            <p:cNvPr id="17" name="Down Arrow 16"/>
            <p:cNvSpPr/>
            <p:nvPr/>
          </p:nvSpPr>
          <p:spPr>
            <a:xfrm>
              <a:off x="0" y="1676399"/>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fontAlgn="base">
                <a:lnSpc>
                  <a:spcPct val="90000"/>
                </a:lnSpc>
                <a:spcBef>
                  <a:spcPct val="0"/>
                </a:spcBef>
                <a:spcAft>
                  <a:spcPct val="35000"/>
                </a:spcAft>
              </a:pPr>
              <a:endParaRPr lang="en-US" sz="2000">
                <a:solidFill>
                  <a:srgbClr val="000000">
                    <a:hueOff val="0"/>
                    <a:satOff val="0"/>
                    <a:lumOff val="0"/>
                    <a:alphaOff val="0"/>
                  </a:srgbClr>
                </a:solidFill>
                <a:cs typeface="Arial"/>
              </a:endParaRPr>
            </a:p>
          </p:txBody>
        </p:sp>
      </p:grpSp>
      <p:grpSp>
        <p:nvGrpSpPr>
          <p:cNvPr id="4" name="Group 3"/>
          <p:cNvGrpSpPr/>
          <p:nvPr/>
        </p:nvGrpSpPr>
        <p:grpSpPr>
          <a:xfrm>
            <a:off x="457200" y="932772"/>
            <a:ext cx="7099919" cy="1441443"/>
            <a:chOff x="0" y="0"/>
            <a:chExt cx="7099919" cy="1441443"/>
          </a:xfrm>
        </p:grpSpPr>
        <p:sp>
          <p:nvSpPr>
            <p:cNvPr id="5" name="Rounded Rectangle 4"/>
            <p:cNvSpPr/>
            <p:nvPr/>
          </p:nvSpPr>
          <p:spPr>
            <a:xfrm>
              <a:off x="0" y="0"/>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554449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cs typeface="Arial"/>
                </a:rPr>
                <a:t>Are the </a:t>
              </a:r>
              <a:r>
                <a:rPr lang="en-US" sz="2700" b="1" dirty="0">
                  <a:solidFill>
                    <a:srgbClr val="FFFFFF"/>
                  </a:solidFill>
                  <a:cs typeface="Arial"/>
                </a:rPr>
                <a:t>foundations</a:t>
              </a:r>
              <a:r>
                <a:rPr lang="en-US" sz="2700" dirty="0">
                  <a:solidFill>
                    <a:srgbClr val="FFFFFF"/>
                  </a:solidFill>
                  <a:cs typeface="Arial"/>
                </a:rPr>
                <a:t> of effective PCBS in place?</a:t>
              </a:r>
            </a:p>
          </p:txBody>
        </p:sp>
      </p:grpSp>
      <p:sp>
        <p:nvSpPr>
          <p:cNvPr id="19" name="Rectangle 2"/>
          <p:cNvSpPr txBox="1">
            <a:spLocks noChangeArrowheads="1"/>
          </p:cNvSpPr>
          <p:nvPr/>
        </p:nvSpPr>
        <p:spPr bwMode="auto">
          <a:xfrm>
            <a:off x="0" y="0"/>
            <a:ext cx="8458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fontAlgn="base">
              <a:spcBef>
                <a:spcPct val="0"/>
              </a:spcBef>
              <a:spcAft>
                <a:spcPct val="0"/>
              </a:spcAft>
              <a:defRPr/>
            </a:pPr>
            <a:endParaRPr lang="en-US" sz="3200" b="1" kern="0" dirty="0">
              <a:solidFill>
                <a:schemeClr val="accent2"/>
              </a:solidFill>
              <a:ea typeface="ＭＳ Ｐゴシック" pitchFamily="-111" charset="-128"/>
              <a:cs typeface="Arial"/>
            </a:endParaRPr>
          </a:p>
        </p:txBody>
      </p:sp>
      <p:grpSp>
        <p:nvGrpSpPr>
          <p:cNvPr id="13" name="Group 12"/>
          <p:cNvGrpSpPr/>
          <p:nvPr/>
        </p:nvGrpSpPr>
        <p:grpSpPr>
          <a:xfrm>
            <a:off x="6477000" y="2356691"/>
            <a:ext cx="936937" cy="936937"/>
            <a:chOff x="6162982" y="1093094"/>
            <a:chExt cx="936937" cy="936937"/>
          </a:xfrm>
        </p:grpSpPr>
        <p:sp>
          <p:nvSpPr>
            <p:cNvPr id="14" name="Down Arrow 13"/>
            <p:cNvSpPr/>
            <p:nvPr/>
          </p:nvSpPr>
          <p:spPr>
            <a:xfrm>
              <a:off x="6162982" y="1093094"/>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fontAlgn="base">
                <a:lnSpc>
                  <a:spcPct val="90000"/>
                </a:lnSpc>
                <a:spcBef>
                  <a:spcPct val="0"/>
                </a:spcBef>
                <a:spcAft>
                  <a:spcPct val="35000"/>
                </a:spcAft>
              </a:pPr>
              <a:endParaRPr lang="en-US" sz="3600">
                <a:solidFill>
                  <a:srgbClr val="000000">
                    <a:hueOff val="0"/>
                    <a:satOff val="0"/>
                    <a:lumOff val="0"/>
                    <a:alphaOff val="0"/>
                  </a:srgbClr>
                </a:solidFill>
                <a:cs typeface="Arial"/>
              </a:endParaRPr>
            </a:p>
          </p:txBody>
        </p:sp>
      </p:grpSp>
      <p:sp>
        <p:nvSpPr>
          <p:cNvPr id="21" name="Rectangle 20"/>
          <p:cNvSpPr/>
          <p:nvPr/>
        </p:nvSpPr>
        <p:spPr>
          <a:xfrm>
            <a:off x="44949" y="837560"/>
            <a:ext cx="9144000" cy="5048212"/>
          </a:xfrm>
          <a:prstGeom prst="rect">
            <a:avLst/>
          </a:prstGeom>
          <a:solidFill>
            <a:srgbClr val="63717F"/>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en-US" dirty="0">
              <a:solidFill>
                <a:srgbClr val="FFFFFF"/>
              </a:solidFill>
              <a:cs typeface="Arial"/>
            </a:endParaRPr>
          </a:p>
        </p:txBody>
      </p:sp>
      <p:sp>
        <p:nvSpPr>
          <p:cNvPr id="22" name="Rectangle 21"/>
          <p:cNvSpPr/>
          <p:nvPr/>
        </p:nvSpPr>
        <p:spPr>
          <a:xfrm>
            <a:off x="76199" y="1584951"/>
            <a:ext cx="2631041"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cs typeface="Arial"/>
              </a:rPr>
              <a:t>Effectively </a:t>
            </a:r>
            <a:r>
              <a:rPr lang="en-US" sz="2000" b="1" i="1" dirty="0">
                <a:solidFill>
                  <a:srgbClr val="000000"/>
                </a:solidFill>
                <a:cs typeface="Arial"/>
              </a:rPr>
              <a:t>design </a:t>
            </a:r>
            <a:r>
              <a:rPr lang="en-US" sz="2000" dirty="0">
                <a:solidFill>
                  <a:srgbClr val="000000"/>
                </a:solidFill>
                <a:cs typeface="Arial"/>
              </a:rPr>
              <a:t>the physical environment of the classroom</a:t>
            </a:r>
          </a:p>
        </p:txBody>
      </p:sp>
      <p:sp>
        <p:nvSpPr>
          <p:cNvPr id="25" name="Rounded Rectangle 24"/>
          <p:cNvSpPr/>
          <p:nvPr/>
        </p:nvSpPr>
        <p:spPr>
          <a:xfrm>
            <a:off x="192968" y="3053549"/>
            <a:ext cx="2876764" cy="2895600"/>
          </a:xfrm>
          <a:prstGeom prst="roundRect">
            <a:avLst/>
          </a:prstGeom>
          <a:solidFill>
            <a:schemeClr val="accent3">
              <a:alpha val="7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Elementary Example:</a:t>
            </a:r>
          </a:p>
          <a:p>
            <a:pPr fontAlgn="base">
              <a:spcBef>
                <a:spcPct val="0"/>
              </a:spcBef>
              <a:spcAft>
                <a:spcPct val="0"/>
              </a:spcAft>
            </a:pPr>
            <a:r>
              <a:rPr lang="en-US" sz="2000" dirty="0">
                <a:solidFill>
                  <a:schemeClr val="bg1"/>
                </a:solidFill>
                <a:cs typeface="Arial"/>
              </a:rPr>
              <a:t>Plan layout according to the type of activity </a:t>
            </a:r>
          </a:p>
          <a:p>
            <a:pPr fontAlgn="base">
              <a:spcBef>
                <a:spcPct val="0"/>
              </a:spcBef>
              <a:spcAft>
                <a:spcPct val="0"/>
              </a:spcAft>
            </a:pPr>
            <a:r>
              <a:rPr lang="en-US" sz="2000" dirty="0">
                <a:solidFill>
                  <a:schemeClr val="bg1"/>
                </a:solidFill>
                <a:cs typeface="Arial"/>
              </a:rPr>
              <a:t>(e.g., tables for centers, separate desks for independent work, circle area for group instruction)</a:t>
            </a:r>
          </a:p>
          <a:p>
            <a:pPr fontAlgn="base">
              <a:spcBef>
                <a:spcPct val="0"/>
              </a:spcBef>
              <a:spcAft>
                <a:spcPct val="0"/>
              </a:spcAft>
            </a:pPr>
            <a:r>
              <a:rPr lang="en-US" sz="2000" dirty="0">
                <a:solidFill>
                  <a:schemeClr val="bg1"/>
                </a:solidFill>
                <a:cs typeface="Arial"/>
              </a:rPr>
              <a:t> </a:t>
            </a:r>
          </a:p>
        </p:txBody>
      </p:sp>
      <p:sp>
        <p:nvSpPr>
          <p:cNvPr id="29" name="Rounded Rectangle 28"/>
          <p:cNvSpPr/>
          <p:nvPr/>
        </p:nvSpPr>
        <p:spPr>
          <a:xfrm>
            <a:off x="3198355" y="3053549"/>
            <a:ext cx="2837189" cy="2895600"/>
          </a:xfrm>
          <a:prstGeom prst="roundRect">
            <a:avLst/>
          </a:prstGeom>
          <a:solidFill>
            <a:schemeClr val="accent3">
              <a:alpha val="7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HS Example:</a:t>
            </a:r>
          </a:p>
          <a:p>
            <a:pPr fontAlgn="base">
              <a:spcBef>
                <a:spcPct val="0"/>
              </a:spcBef>
              <a:spcAft>
                <a:spcPct val="0"/>
              </a:spcAft>
            </a:pPr>
            <a:r>
              <a:rPr lang="en-US" sz="2000" dirty="0">
                <a:solidFill>
                  <a:schemeClr val="bg1"/>
                </a:solidFill>
                <a:cs typeface="Arial"/>
              </a:rPr>
              <a:t>Plan layout according to the type of activity </a:t>
            </a:r>
          </a:p>
          <a:p>
            <a:pPr fontAlgn="base">
              <a:spcBef>
                <a:spcPct val="0"/>
              </a:spcBef>
              <a:spcAft>
                <a:spcPct val="0"/>
              </a:spcAft>
            </a:pPr>
            <a:r>
              <a:rPr lang="en-US" sz="2000" dirty="0">
                <a:solidFill>
                  <a:schemeClr val="bg1"/>
                </a:solidFill>
                <a:cs typeface="Arial"/>
              </a:rPr>
              <a:t>(e.g., “U” or circle for discussion, forward facing for group instruction)</a:t>
            </a:r>
          </a:p>
          <a:p>
            <a:pPr fontAlgn="base">
              <a:spcBef>
                <a:spcPct val="0"/>
              </a:spcBef>
              <a:spcAft>
                <a:spcPct val="0"/>
              </a:spcAft>
            </a:pPr>
            <a:r>
              <a:rPr lang="en-US" sz="2000" dirty="0">
                <a:solidFill>
                  <a:schemeClr val="bg1"/>
                </a:solidFill>
                <a:cs typeface="Arial"/>
              </a:rPr>
              <a:t> </a:t>
            </a:r>
          </a:p>
        </p:txBody>
      </p:sp>
      <p:sp>
        <p:nvSpPr>
          <p:cNvPr id="30" name="Rounded Rectangle 29"/>
          <p:cNvSpPr/>
          <p:nvPr/>
        </p:nvSpPr>
        <p:spPr>
          <a:xfrm>
            <a:off x="6164167" y="3045465"/>
            <a:ext cx="2786866" cy="2895600"/>
          </a:xfrm>
          <a:prstGeom prst="roundRect">
            <a:avLst/>
          </a:prstGeom>
          <a:solidFill>
            <a:schemeClr val="accent1">
              <a:lumMod val="75000"/>
              <a:alpha val="7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Non-Example:</a:t>
            </a:r>
          </a:p>
          <a:p>
            <a:pPr fontAlgn="base">
              <a:spcBef>
                <a:spcPct val="0"/>
              </a:spcBef>
              <a:spcAft>
                <a:spcPct val="0"/>
              </a:spcAft>
            </a:pPr>
            <a:r>
              <a:rPr lang="en-US" sz="2000" dirty="0">
                <a:solidFill>
                  <a:schemeClr val="bg1"/>
                </a:solidFill>
                <a:cs typeface="Arial"/>
              </a:rPr>
              <a:t>Disorderly, messy, unclean, and/or visually unappealing environment</a:t>
            </a:r>
          </a:p>
          <a:p>
            <a:pPr fontAlgn="base">
              <a:spcBef>
                <a:spcPct val="0"/>
              </a:spcBef>
              <a:spcAft>
                <a:spcPct val="0"/>
              </a:spcAft>
            </a:pPr>
            <a:r>
              <a:rPr lang="en-US" sz="2000" dirty="0">
                <a:solidFill>
                  <a:schemeClr val="bg1"/>
                </a:solidFill>
                <a:cs typeface="Arial"/>
              </a:rPr>
              <a:t> </a:t>
            </a:r>
          </a:p>
        </p:txBody>
      </p:sp>
      <p:sp>
        <p:nvSpPr>
          <p:cNvPr id="2" name="Title 1"/>
          <p:cNvSpPr>
            <a:spLocks noGrp="1"/>
          </p:cNvSpPr>
          <p:nvPr>
            <p:ph type="title"/>
          </p:nvPr>
        </p:nvSpPr>
        <p:spPr>
          <a:xfrm>
            <a:off x="130995" y="205849"/>
            <a:ext cx="8882009" cy="770093"/>
          </a:xfrm>
        </p:spPr>
        <p:txBody>
          <a:bodyPr>
            <a:normAutofit/>
          </a:bodyPr>
          <a:lstStyle/>
          <a:p>
            <a:r>
              <a:rPr lang="en-US" sz="3800" b="1" kern="0" dirty="0">
                <a:solidFill>
                  <a:schemeClr val="accent2"/>
                </a:solidFill>
                <a:ea typeface="ＭＳ Ｐゴシック" pitchFamily="-111" charset="-128"/>
                <a:cs typeface="Arial"/>
              </a:rPr>
              <a:t>Decision-Making Guide: 3 Key Questions</a:t>
            </a:r>
            <a:endParaRPr lang="en-US" sz="3800" dirty="0"/>
          </a:p>
        </p:txBody>
      </p:sp>
      <p:sp>
        <p:nvSpPr>
          <p:cNvPr id="3" name="TextBox 2">
            <a:extLst>
              <a:ext uri="{FF2B5EF4-FFF2-40B4-BE49-F238E27FC236}">
                <a16:creationId xmlns:a16="http://schemas.microsoft.com/office/drawing/2014/main" id="{1BB4ACE5-5ABD-0546-A005-FFC2791FC093}"/>
              </a:ext>
            </a:extLst>
          </p:cNvPr>
          <p:cNvSpPr txBox="1"/>
          <p:nvPr/>
        </p:nvSpPr>
        <p:spPr>
          <a:xfrm>
            <a:off x="2411314" y="5885772"/>
            <a:ext cx="4411272" cy="369332"/>
          </a:xfrm>
          <a:prstGeom prst="rect">
            <a:avLst/>
          </a:prstGeom>
          <a:noFill/>
        </p:spPr>
        <p:txBody>
          <a:bodyPr wrap="none" rtlCol="0">
            <a:spAutoFit/>
          </a:bodyPr>
          <a:lstStyle/>
          <a:p>
            <a:r>
              <a:rPr lang="en-US" dirty="0"/>
              <a:t>PCBS: Positive Classroom Behavior Support</a:t>
            </a:r>
          </a:p>
        </p:txBody>
      </p:sp>
    </p:spTree>
    <p:extLst>
      <p:ext uri="{BB962C8B-B14F-4D97-AF65-F5344CB8AC3E}">
        <p14:creationId xmlns:p14="http://schemas.microsoft.com/office/powerpoint/2010/main" val="13827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par>
                                <p:cTn id="14" presetID="10" presetClass="exit" presetSubtype="0" fill="hold" grpId="0" nodeType="withEffect" nodePh="1">
                                  <p:stCondLst>
                                    <p:cond delay="0"/>
                                  </p:stCondLst>
                                  <p:endCondLst>
                                    <p:cond evt="begin" delay="0">
                                      <p:tn val="14"/>
                                    </p:cond>
                                  </p:endCondLst>
                                  <p:childTnLst>
                                    <p:animEffect transition="out" filter="fade">
                                      <p:cBhvr>
                                        <p:cTn id="15" dur="1000"/>
                                        <p:tgtEl>
                                          <p:spTgt spid="19"/>
                                        </p:tgtEl>
                                      </p:cBhvr>
                                    </p:animEffect>
                                    <p:set>
                                      <p:cBhvr>
                                        <p:cTn id="16" dur="1" fill="hold">
                                          <p:stCondLst>
                                            <p:cond delay="999"/>
                                          </p:stCondLst>
                                        </p:cTn>
                                        <p:tgtEl>
                                          <p:spTgt spid="1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7"/>
                                        </p:tgtEl>
                                      </p:cBhvr>
                                    </p:animEffect>
                                    <p:set>
                                      <p:cBhvr>
                                        <p:cTn id="19" dur="1" fill="hold">
                                          <p:stCondLst>
                                            <p:cond delay="999"/>
                                          </p:stCondLst>
                                        </p:cTn>
                                        <p:tgtEl>
                                          <p:spTgt spid="7"/>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000"/>
                                        <p:tgtEl>
                                          <p:spTgt spid="21"/>
                                        </p:tgtEl>
                                      </p:cBhvr>
                                    </p:animEffect>
                                  </p:childTnLst>
                                </p:cTn>
                              </p:par>
                              <p:par>
                                <p:cTn id="23" presetID="0" presetClass="path" presetSubtype="0" accel="50000" decel="50000" fill="hold" nodeType="withEffect">
                                  <p:stCondLst>
                                    <p:cond delay="0"/>
                                  </p:stCondLst>
                                  <p:childTnLst>
                                    <p:animMotion origin="layout" path="M -4.44444E-6 -3.7037E-6 L -0.00295 -0.18171 " pathEditMode="relative" rAng="0" ptsTypes="AA">
                                      <p:cBhvr>
                                        <p:cTn id="24" dur="1000" fill="hold"/>
                                        <p:tgtEl>
                                          <p:spTgt spid="4"/>
                                        </p:tgtEl>
                                        <p:attrNameLst>
                                          <p:attrName>ppt_x</p:attrName>
                                          <p:attrName>ppt_y</p:attrName>
                                        </p:attrNameLst>
                                      </p:cBhvr>
                                      <p:rCtr x="-156" y="-9097"/>
                                    </p:animMotion>
                                  </p:childTnLst>
                                </p:cTn>
                              </p:par>
                              <p:par>
                                <p:cTn id="25" presetID="10" presetClass="exit" presetSubtype="0" fill="hold" grpId="0" nodeType="with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animBg="1"/>
      <p:bldP spid="25" grpId="0" animBg="1"/>
      <p:bldP spid="29" grpId="0" animBg="1"/>
      <p:bldP spid="30"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noGrp="1" noChangeArrowheads="1"/>
          </p:cNvSpPr>
          <p:nvPr>
            <p:ph type="title"/>
          </p:nvPr>
        </p:nvSpPr>
        <p:spPr>
          <a:noFill/>
        </p:spPr>
        <p:txBody>
          <a:bodyPr>
            <a:normAutofit/>
          </a:bodyPr>
          <a:lstStyle/>
          <a:p>
            <a:pPr eaLnBrk="1" hangingPunct="1"/>
            <a:r>
              <a:rPr lang="en-US" dirty="0">
                <a:solidFill>
                  <a:schemeClr val="accent2"/>
                </a:solidFill>
                <a:ea typeface="ＭＳ Ｐゴシック" charset="0"/>
                <a:cs typeface="ＭＳ Ｐゴシック" charset="0"/>
              </a:rPr>
              <a:t>How Do I Design the Physical Environment?</a:t>
            </a:r>
          </a:p>
        </p:txBody>
      </p:sp>
      <p:sp>
        <p:nvSpPr>
          <p:cNvPr id="3" name="Content Placeholder 2"/>
          <p:cNvSpPr>
            <a:spLocks noGrp="1"/>
          </p:cNvSpPr>
          <p:nvPr>
            <p:ph idx="1"/>
          </p:nvPr>
        </p:nvSpPr>
        <p:spPr>
          <a:xfrm>
            <a:off x="628650" y="1886841"/>
            <a:ext cx="8130069" cy="4351338"/>
          </a:xfrm>
        </p:spPr>
        <p:txBody>
          <a:bodyPr/>
          <a:lstStyle/>
          <a:p>
            <a:pPr marL="0" indent="0">
              <a:lnSpc>
                <a:spcPct val="110000"/>
              </a:lnSpc>
              <a:buNone/>
            </a:pPr>
            <a:r>
              <a:rPr lang="en-US" sz="3200" b="1" dirty="0">
                <a:solidFill>
                  <a:schemeClr val="bg1"/>
                </a:solidFill>
                <a:ea typeface="ＭＳ Ｐゴシック" charset="0"/>
                <a:cs typeface="ＭＳ Ｐゴシック" charset="0"/>
              </a:rPr>
              <a:t>Design environment</a:t>
            </a:r>
            <a:r>
              <a:rPr lang="en-US" sz="3200" dirty="0">
                <a:solidFill>
                  <a:schemeClr val="bg1"/>
                </a:solidFill>
                <a:ea typeface="ＭＳ Ｐゴシック" charset="0"/>
                <a:cs typeface="ＭＳ Ｐゴシック" charset="0"/>
              </a:rPr>
              <a:t> to (a) elicit appropriate behavior and (</a:t>
            </a:r>
            <a:r>
              <a:rPr lang="en-US" sz="3200" dirty="0" err="1">
                <a:solidFill>
                  <a:schemeClr val="bg1"/>
                </a:solidFill>
                <a:ea typeface="ＭＳ Ｐゴシック" charset="0"/>
                <a:cs typeface="ＭＳ Ｐゴシック" charset="0"/>
              </a:rPr>
              <a:t>b</a:t>
            </a:r>
            <a:r>
              <a:rPr lang="en-US" sz="3200" dirty="0">
                <a:solidFill>
                  <a:schemeClr val="bg1"/>
                </a:solidFill>
                <a:ea typeface="ＭＳ Ｐゴシック" charset="0"/>
                <a:cs typeface="ＭＳ Ｐゴシック" charset="0"/>
              </a:rPr>
              <a:t>) minimize crowding and distraction:</a:t>
            </a:r>
          </a:p>
          <a:p>
            <a:pPr marL="838200" lvl="1" indent="-381000">
              <a:lnSpc>
                <a:spcPct val="110000"/>
              </a:lnSpc>
            </a:pPr>
            <a:r>
              <a:rPr lang="en-US" sz="2800" dirty="0">
                <a:solidFill>
                  <a:schemeClr val="bg1"/>
                </a:solidFill>
              </a:rPr>
              <a:t>Arrange </a:t>
            </a:r>
            <a:r>
              <a:rPr lang="en-US" sz="2800" b="1" dirty="0">
                <a:solidFill>
                  <a:schemeClr val="bg1"/>
                </a:solidFill>
              </a:rPr>
              <a:t>furniture</a:t>
            </a:r>
            <a:r>
              <a:rPr lang="en-US" sz="2800" dirty="0">
                <a:solidFill>
                  <a:schemeClr val="bg1"/>
                </a:solidFill>
              </a:rPr>
              <a:t> to allow easy traffic flow.</a:t>
            </a:r>
          </a:p>
          <a:p>
            <a:pPr marL="838200" lvl="1" indent="-381000">
              <a:lnSpc>
                <a:spcPct val="110000"/>
              </a:lnSpc>
            </a:pPr>
            <a:r>
              <a:rPr lang="en-US" sz="2800" b="1" dirty="0">
                <a:solidFill>
                  <a:schemeClr val="bg1"/>
                </a:solidFill>
              </a:rPr>
              <a:t>Seating</a:t>
            </a:r>
            <a:r>
              <a:rPr lang="en-US" sz="2800" dirty="0">
                <a:solidFill>
                  <a:schemeClr val="bg1"/>
                </a:solidFill>
              </a:rPr>
              <a:t> arrangements (groups, individual, etc.)</a:t>
            </a:r>
          </a:p>
          <a:p>
            <a:pPr marL="838200" lvl="1" indent="-381000">
              <a:lnSpc>
                <a:spcPct val="110000"/>
              </a:lnSpc>
            </a:pPr>
            <a:r>
              <a:rPr lang="en-US" sz="2800" dirty="0">
                <a:solidFill>
                  <a:schemeClr val="bg1"/>
                </a:solidFill>
              </a:rPr>
              <a:t>Ensure adequate </a:t>
            </a:r>
            <a:r>
              <a:rPr lang="en-US" sz="2800" b="1" dirty="0">
                <a:solidFill>
                  <a:schemeClr val="bg1"/>
                </a:solidFill>
              </a:rPr>
              <a:t>supervision</a:t>
            </a:r>
            <a:r>
              <a:rPr lang="en-US" sz="2800" dirty="0">
                <a:solidFill>
                  <a:schemeClr val="bg1"/>
                </a:solidFill>
              </a:rPr>
              <a:t> of all areas.</a:t>
            </a:r>
          </a:p>
          <a:p>
            <a:pPr marL="838200" lvl="1" indent="-381000">
              <a:lnSpc>
                <a:spcPct val="110000"/>
              </a:lnSpc>
            </a:pPr>
            <a:r>
              <a:rPr lang="en-US" sz="2800" dirty="0">
                <a:solidFill>
                  <a:schemeClr val="bg1"/>
                </a:solidFill>
              </a:rPr>
              <a:t>Designate staff and student </a:t>
            </a:r>
            <a:r>
              <a:rPr lang="en-US" sz="2800" b="1" dirty="0">
                <a:solidFill>
                  <a:schemeClr val="bg1"/>
                </a:solidFill>
              </a:rPr>
              <a:t>areas</a:t>
            </a:r>
            <a:r>
              <a:rPr lang="en-US" sz="2800" dirty="0">
                <a:solidFill>
                  <a:schemeClr val="bg1"/>
                </a:solidFill>
              </a:rPr>
              <a:t>.</a:t>
            </a:r>
          </a:p>
          <a:p>
            <a:endParaRPr lang="en-US" dirty="0">
              <a:solidFill>
                <a:schemeClr val="bg1"/>
              </a:solidFill>
            </a:endParaRPr>
          </a:p>
        </p:txBody>
      </p:sp>
    </p:spTree>
    <p:extLst>
      <p:ext uri="{BB962C8B-B14F-4D97-AF65-F5344CB8AC3E}">
        <p14:creationId xmlns:p14="http://schemas.microsoft.com/office/powerpoint/2010/main" val="75619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3600" dirty="0">
                <a:solidFill>
                  <a:schemeClr val="accent2"/>
                </a:solidFill>
              </a:rPr>
              <a:t>Examples of Physical Arrangements for Small Group Instruction</a:t>
            </a:r>
          </a:p>
        </p:txBody>
      </p:sp>
      <p:grpSp>
        <p:nvGrpSpPr>
          <p:cNvPr id="12" name="Group 11"/>
          <p:cNvGrpSpPr/>
          <p:nvPr/>
        </p:nvGrpSpPr>
        <p:grpSpPr>
          <a:xfrm>
            <a:off x="4756173" y="3987154"/>
            <a:ext cx="2474188" cy="2138487"/>
            <a:chOff x="4661398" y="4000502"/>
            <a:chExt cx="2907300" cy="2579912"/>
          </a:xfrm>
        </p:grpSpPr>
        <p:pic>
          <p:nvPicPr>
            <p:cNvPr id="9" name="Picture 8"/>
            <p:cNvPicPr>
              <a:picLocks noChangeAspect="1"/>
            </p:cNvPicPr>
            <p:nvPr/>
          </p:nvPicPr>
          <p:blipFill>
            <a:blip r:embed="rId2"/>
            <a:stretch>
              <a:fillRect/>
            </a:stretch>
          </p:blipFill>
          <p:spPr>
            <a:xfrm>
              <a:off x="4677728" y="4000502"/>
              <a:ext cx="2890970" cy="2233274"/>
            </a:xfrm>
            <a:prstGeom prst="rect">
              <a:avLst/>
            </a:prstGeom>
          </p:spPr>
        </p:pic>
        <p:sp>
          <p:nvSpPr>
            <p:cNvPr id="10" name="Rectangle 9"/>
            <p:cNvSpPr/>
            <p:nvPr/>
          </p:nvSpPr>
          <p:spPr>
            <a:xfrm>
              <a:off x="4661398" y="6233776"/>
              <a:ext cx="2907299" cy="346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Traffic Flow</a:t>
              </a:r>
            </a:p>
          </p:txBody>
        </p:sp>
      </p:grpSp>
      <p:grpSp>
        <p:nvGrpSpPr>
          <p:cNvPr id="13" name="Group 12"/>
          <p:cNvGrpSpPr/>
          <p:nvPr/>
        </p:nvGrpSpPr>
        <p:grpSpPr>
          <a:xfrm>
            <a:off x="5377487" y="1813636"/>
            <a:ext cx="2628900" cy="1899876"/>
            <a:chOff x="5976257" y="1834924"/>
            <a:chExt cx="2579914" cy="2085634"/>
          </a:xfrm>
        </p:grpSpPr>
        <p:pic>
          <p:nvPicPr>
            <p:cNvPr id="8" name="Picture 7"/>
            <p:cNvPicPr>
              <a:picLocks noChangeAspect="1"/>
            </p:cNvPicPr>
            <p:nvPr/>
          </p:nvPicPr>
          <p:blipFill>
            <a:blip r:embed="rId3"/>
            <a:stretch>
              <a:fillRect/>
            </a:stretch>
          </p:blipFill>
          <p:spPr>
            <a:xfrm>
              <a:off x="5976257" y="1834924"/>
              <a:ext cx="2579914" cy="1934935"/>
            </a:xfrm>
            <a:prstGeom prst="rect">
              <a:avLst/>
            </a:prstGeom>
          </p:spPr>
        </p:pic>
        <p:sp>
          <p:nvSpPr>
            <p:cNvPr id="11" name="Rectangle 10"/>
            <p:cNvSpPr/>
            <p:nvPr/>
          </p:nvSpPr>
          <p:spPr>
            <a:xfrm>
              <a:off x="5976257" y="3558609"/>
              <a:ext cx="2579914" cy="361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Group vs </a:t>
              </a:r>
              <a:r>
                <a:rPr lang="en-US"/>
                <a:t>Individual Work </a:t>
              </a:r>
            </a:p>
          </p:txBody>
        </p:sp>
      </p:grpSp>
      <p:grpSp>
        <p:nvGrpSpPr>
          <p:cNvPr id="17" name="Group 16"/>
          <p:cNvGrpSpPr/>
          <p:nvPr/>
        </p:nvGrpSpPr>
        <p:grpSpPr>
          <a:xfrm>
            <a:off x="974223" y="3987155"/>
            <a:ext cx="2573384" cy="2132228"/>
            <a:chOff x="904598" y="4140452"/>
            <a:chExt cx="2573384" cy="2057839"/>
          </a:xfrm>
        </p:grpSpPr>
        <p:pic>
          <p:nvPicPr>
            <p:cNvPr id="6" name="Picture 5"/>
            <p:cNvPicPr>
              <a:picLocks noChangeAspect="1"/>
            </p:cNvPicPr>
            <p:nvPr/>
          </p:nvPicPr>
          <p:blipFill>
            <a:blip r:embed="rId4"/>
            <a:stretch>
              <a:fillRect/>
            </a:stretch>
          </p:blipFill>
          <p:spPr>
            <a:xfrm>
              <a:off x="904600" y="4140452"/>
              <a:ext cx="2573382" cy="1930037"/>
            </a:xfrm>
            <a:prstGeom prst="rect">
              <a:avLst/>
            </a:prstGeom>
          </p:spPr>
        </p:pic>
        <p:sp>
          <p:nvSpPr>
            <p:cNvPr id="14" name="Rectangle 13"/>
            <p:cNvSpPr/>
            <p:nvPr/>
          </p:nvSpPr>
          <p:spPr>
            <a:xfrm>
              <a:off x="904598" y="5891659"/>
              <a:ext cx="2573383" cy="306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Adequate Supervision</a:t>
              </a:r>
            </a:p>
          </p:txBody>
        </p:sp>
      </p:grpSp>
      <p:grpSp>
        <p:nvGrpSpPr>
          <p:cNvPr id="16" name="Group 15"/>
          <p:cNvGrpSpPr/>
          <p:nvPr/>
        </p:nvGrpSpPr>
        <p:grpSpPr>
          <a:xfrm>
            <a:off x="1545835" y="1805699"/>
            <a:ext cx="2554334" cy="2046849"/>
            <a:chOff x="1691096" y="1889012"/>
            <a:chExt cx="2554334" cy="2137578"/>
          </a:xfrm>
        </p:grpSpPr>
        <p:pic>
          <p:nvPicPr>
            <p:cNvPr id="4" name="Picture 3"/>
            <p:cNvPicPr>
              <a:picLocks noChangeAspect="1"/>
            </p:cNvPicPr>
            <p:nvPr/>
          </p:nvPicPr>
          <p:blipFill>
            <a:blip r:embed="rId5"/>
            <a:stretch>
              <a:fillRect/>
            </a:stretch>
          </p:blipFill>
          <p:spPr>
            <a:xfrm>
              <a:off x="1691096" y="1889012"/>
              <a:ext cx="2554334" cy="1915751"/>
            </a:xfrm>
            <a:prstGeom prst="rect">
              <a:avLst/>
            </a:prstGeom>
          </p:spPr>
        </p:pic>
        <p:sp>
          <p:nvSpPr>
            <p:cNvPr id="15" name="Rectangle 14"/>
            <p:cNvSpPr/>
            <p:nvPr/>
          </p:nvSpPr>
          <p:spPr>
            <a:xfrm>
              <a:off x="1691096" y="3686080"/>
              <a:ext cx="2554334" cy="340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Staff and Student Areas</a:t>
              </a:r>
            </a:p>
          </p:txBody>
        </p:sp>
      </p:grpSp>
    </p:spTree>
    <p:extLst>
      <p:ext uri="{BB962C8B-B14F-4D97-AF65-F5344CB8AC3E}">
        <p14:creationId xmlns:p14="http://schemas.microsoft.com/office/powerpoint/2010/main" val="49756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3.1: Stop and Jot</a:t>
            </a:r>
            <a:br>
              <a:rPr lang="en-US" sz="49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Design your space</a:t>
            </a:r>
            <a:endParaRPr lang="en-US" sz="3600" dirty="0"/>
          </a:p>
        </p:txBody>
      </p:sp>
      <p:sp>
        <p:nvSpPr>
          <p:cNvPr id="177155" name="Rectangle 3"/>
          <p:cNvSpPr>
            <a:spLocks noGrp="1" noChangeArrowheads="1"/>
          </p:cNvSpPr>
          <p:nvPr>
            <p:ph idx="1"/>
          </p:nvPr>
        </p:nvSpPr>
        <p:spPr>
          <a:xfrm>
            <a:off x="495086" y="1646887"/>
            <a:ext cx="7886700" cy="4052328"/>
          </a:xfrm>
        </p:spPr>
        <p:txBody>
          <a:bodyPr>
            <a:normAutofit fontScale="92500"/>
          </a:bodyPr>
          <a:lstStyle/>
          <a:p>
            <a:pPr marL="0" indent="0">
              <a:lnSpc>
                <a:spcPct val="110000"/>
              </a:lnSpc>
              <a:buNone/>
            </a:pPr>
            <a:r>
              <a:rPr lang="en-US" sz="3600" dirty="0">
                <a:solidFill>
                  <a:schemeClr val="bg1"/>
                </a:solidFill>
                <a:ea typeface="ＭＳ Ｐゴシック" charset="0"/>
                <a:cs typeface="ＭＳ Ｐゴシック" charset="0"/>
              </a:rPr>
              <a:t>Plan your classroom environment</a:t>
            </a:r>
          </a:p>
          <a:p>
            <a:pPr lvl="1">
              <a:lnSpc>
                <a:spcPct val="110000"/>
              </a:lnSpc>
            </a:pPr>
            <a:r>
              <a:rPr lang="en-US" sz="2800" dirty="0">
                <a:solidFill>
                  <a:schemeClr val="bg1"/>
                </a:solidFill>
              </a:rPr>
              <a:t>Design your physical space to facilitate your daily activities</a:t>
            </a:r>
          </a:p>
          <a:p>
            <a:pPr lvl="1">
              <a:lnSpc>
                <a:spcPct val="110000"/>
              </a:lnSpc>
            </a:pPr>
            <a:r>
              <a:rPr lang="en-US" sz="2800" dirty="0">
                <a:solidFill>
                  <a:schemeClr val="bg1"/>
                </a:solidFill>
              </a:rPr>
              <a:t>Consider visual access to all students at all times (active supervision)</a:t>
            </a:r>
          </a:p>
          <a:p>
            <a:pPr lvl="1">
              <a:lnSpc>
                <a:spcPct val="110000"/>
              </a:lnSpc>
            </a:pPr>
            <a:r>
              <a:rPr lang="en-US" sz="2800" dirty="0">
                <a:solidFill>
                  <a:schemeClr val="bg1"/>
                </a:solidFill>
              </a:rPr>
              <a:t>Think about non-academic daily routines/needs (e.g., pencil sharpening, access to necessary materials, bathroom breaks)</a:t>
            </a:r>
          </a:p>
          <a:p>
            <a:pPr>
              <a:lnSpc>
                <a:spcPct val="110000"/>
              </a:lnSpc>
            </a:pPr>
            <a:endParaRPr lang="en-US" altLang="x-none" sz="1100" dirty="0">
              <a:solidFill>
                <a:schemeClr val="bg1"/>
              </a:solidFill>
              <a:latin typeface="Calibri" charset="0"/>
              <a:ea typeface="Calibri" charset="0"/>
              <a:cs typeface="Calibri" charset="0"/>
            </a:endParaRPr>
          </a:p>
          <a:p>
            <a:pPr>
              <a:lnSpc>
                <a:spcPct val="110000"/>
              </a:lnSpc>
            </a:pPr>
            <a:endParaRPr lang="en-US" altLang="x-none" sz="1100" dirty="0">
              <a:solidFill>
                <a:schemeClr val="bg1"/>
              </a:solidFill>
              <a:latin typeface="Calibri" charset="0"/>
              <a:ea typeface="Calibri" charset="0"/>
              <a:cs typeface="Calibri"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
        <p:nvSpPr>
          <p:cNvPr id="5" name="TextBox 4"/>
          <p:cNvSpPr txBox="1"/>
          <p:nvPr/>
        </p:nvSpPr>
        <p:spPr>
          <a:xfrm>
            <a:off x="1052332" y="5475268"/>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3.1</a:t>
            </a:r>
          </a:p>
        </p:txBody>
      </p:sp>
    </p:spTree>
    <p:extLst>
      <p:ext uri="{BB962C8B-B14F-4D97-AF65-F5344CB8AC3E}">
        <p14:creationId xmlns:p14="http://schemas.microsoft.com/office/powerpoint/2010/main" val="24091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715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715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715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uild="p"/>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AFB0AB-F815-EE43-AC52-94C58EFCA8BB}"/>
              </a:ext>
            </a:extLst>
          </p:cNvPr>
          <p:cNvSpPr>
            <a:spLocks noGrp="1"/>
          </p:cNvSpPr>
          <p:nvPr>
            <p:ph idx="1"/>
          </p:nvPr>
        </p:nvSpPr>
        <p:spPr/>
        <p:txBody>
          <a:bodyPr/>
          <a:lstStyle/>
          <a:p>
            <a:r>
              <a:rPr lang="en-US" dirty="0">
                <a:solidFill>
                  <a:schemeClr val="bg1"/>
                </a:solidFill>
              </a:rPr>
              <a:t>Did you consider ways to </a:t>
            </a:r>
          </a:p>
          <a:p>
            <a:pPr lvl="1"/>
            <a:r>
              <a:rPr lang="en-US" dirty="0">
                <a:solidFill>
                  <a:schemeClr val="bg1"/>
                </a:solidFill>
              </a:rPr>
              <a:t>Minimize crowding and distraction?</a:t>
            </a:r>
          </a:p>
          <a:p>
            <a:pPr lvl="1"/>
            <a:r>
              <a:rPr lang="en-US" dirty="0">
                <a:solidFill>
                  <a:schemeClr val="bg1"/>
                </a:solidFill>
              </a:rPr>
              <a:t>Facilitate active supervision?</a:t>
            </a:r>
          </a:p>
          <a:p>
            <a:pPr lvl="1"/>
            <a:endParaRPr lang="en-US" dirty="0">
              <a:solidFill>
                <a:schemeClr val="bg1"/>
              </a:solidFill>
            </a:endParaRPr>
          </a:p>
          <a:p>
            <a:r>
              <a:rPr lang="en-US" dirty="0">
                <a:solidFill>
                  <a:schemeClr val="bg1"/>
                </a:solidFill>
              </a:rPr>
              <a:t>Remember small changes to the physical environment can have a big impact on student behavior! </a:t>
            </a:r>
          </a:p>
          <a:p>
            <a:pPr lvl="1"/>
            <a:endParaRPr lang="en-US" dirty="0">
              <a:solidFill>
                <a:schemeClr val="bg1"/>
              </a:solidFill>
            </a:endParaRPr>
          </a:p>
        </p:txBody>
      </p:sp>
      <p:sp>
        <p:nvSpPr>
          <p:cNvPr id="4" name="Title 2">
            <a:extLst>
              <a:ext uri="{FF2B5EF4-FFF2-40B4-BE49-F238E27FC236}">
                <a16:creationId xmlns:a16="http://schemas.microsoft.com/office/drawing/2014/main" id="{CA718108-7793-3240-9A87-B2D877588B09}"/>
              </a:ext>
            </a:extLst>
          </p:cNvPr>
          <p:cNvSpPr>
            <a:spLocks noGrp="1"/>
          </p:cNvSpPr>
          <p:nvPr>
            <p:ph type="title"/>
          </p:nvPr>
        </p:nvSpPr>
        <p:spPr>
          <a:xfrm>
            <a:off x="1081144" y="236669"/>
            <a:ext cx="7955280" cy="1113416"/>
          </a:xfrm>
        </p:spPr>
        <p:txBody>
          <a:bodyPr>
            <a:normAutofit/>
          </a:bodyPr>
          <a:lstStyle/>
          <a:p>
            <a:r>
              <a:rPr lang="en-US" sz="4900" b="1" kern="0" dirty="0">
                <a:solidFill>
                  <a:schemeClr val="accent2"/>
                </a:solidFill>
                <a:ea typeface="ヒラギノ角ゴ Pro W3" pitchFamily="-65" charset="-128"/>
                <a:cs typeface="ヒラギノ角ゴ Pro W3" pitchFamily="-65" charset="-128"/>
              </a:rPr>
              <a:t>Activity 3.1: Review</a:t>
            </a:r>
            <a:endParaRPr lang="en-US" sz="3600" dirty="0"/>
          </a:p>
        </p:txBody>
      </p:sp>
      <p:pic>
        <p:nvPicPr>
          <p:cNvPr id="5" name="Picture 4">
            <a:extLst>
              <a:ext uri="{FF2B5EF4-FFF2-40B4-BE49-F238E27FC236}">
                <a16:creationId xmlns:a16="http://schemas.microsoft.com/office/drawing/2014/main" id="{A00B8444-32F1-604F-A19E-4838F870B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Tree>
    <p:extLst>
      <p:ext uri="{BB962C8B-B14F-4D97-AF65-F5344CB8AC3E}">
        <p14:creationId xmlns:p14="http://schemas.microsoft.com/office/powerpoint/2010/main" val="3850650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600200"/>
            <a:ext cx="9144000" cy="4613313"/>
          </a:xfrm>
          <a:prstGeom prst="rect">
            <a:avLst/>
          </a:prstGeom>
          <a:solidFill>
            <a:srgbClr val="63717F"/>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en-US" dirty="0">
              <a:solidFill>
                <a:srgbClr val="FFFFFF"/>
              </a:solidFill>
              <a:cs typeface="Arial"/>
            </a:endParaRPr>
          </a:p>
        </p:txBody>
      </p:sp>
      <p:sp>
        <p:nvSpPr>
          <p:cNvPr id="31" name="Rounded Rectangle 30"/>
          <p:cNvSpPr/>
          <p:nvPr/>
        </p:nvSpPr>
        <p:spPr>
          <a:xfrm>
            <a:off x="0" y="3164594"/>
            <a:ext cx="3048000" cy="2979352"/>
          </a:xfrm>
          <a:prstGeom prst="roundRect">
            <a:avLst/>
          </a:prstGeom>
          <a:solidFill>
            <a:schemeClr val="accent3">
              <a:alpha val="7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cs typeface="Arial"/>
              </a:rPr>
              <a:t>Elementary Example:</a:t>
            </a:r>
          </a:p>
          <a:p>
            <a:r>
              <a:rPr lang="en-US" sz="2000" dirty="0">
                <a:solidFill>
                  <a:schemeClr val="bg1"/>
                </a:solidFill>
                <a:cs typeface="Arial"/>
              </a:rPr>
              <a:t>Establish routines and procedures for:</a:t>
            </a:r>
          </a:p>
          <a:p>
            <a:pPr marL="119063" lvl="0" indent="-119063">
              <a:buFont typeface="Arial"/>
              <a:buChar char="•"/>
            </a:pPr>
            <a:r>
              <a:rPr lang="en-US" sz="2000" dirty="0">
                <a:solidFill>
                  <a:schemeClr val="bg1"/>
                </a:solidFill>
                <a:cs typeface="Arial"/>
              </a:rPr>
              <a:t>Arrival and dismissal</a:t>
            </a:r>
          </a:p>
          <a:p>
            <a:pPr marL="119063" lvl="0" indent="-119063">
              <a:buFont typeface="Arial"/>
              <a:buChar char="•"/>
            </a:pPr>
            <a:r>
              <a:rPr lang="en-US" sz="2000" dirty="0">
                <a:solidFill>
                  <a:schemeClr val="bg1"/>
                </a:solidFill>
                <a:cs typeface="Arial"/>
              </a:rPr>
              <a:t>Transitions between activities</a:t>
            </a:r>
          </a:p>
          <a:p>
            <a:pPr marL="119063" lvl="0" indent="-119063">
              <a:buFont typeface="Arial"/>
              <a:buChar char="•"/>
            </a:pPr>
            <a:r>
              <a:rPr lang="en-US" sz="2000" dirty="0">
                <a:solidFill>
                  <a:schemeClr val="bg1"/>
                </a:solidFill>
                <a:cs typeface="Arial"/>
              </a:rPr>
              <a:t>Accessing help</a:t>
            </a:r>
          </a:p>
          <a:p>
            <a:pPr marL="119063" lvl="0" indent="-119063">
              <a:buFont typeface="Arial"/>
              <a:buChar char="•"/>
            </a:pPr>
            <a:r>
              <a:rPr lang="en-US" sz="2000" dirty="0">
                <a:solidFill>
                  <a:schemeClr val="bg1"/>
                </a:solidFill>
                <a:cs typeface="Arial"/>
              </a:rPr>
              <a:t>What to do after work is completed </a:t>
            </a:r>
          </a:p>
        </p:txBody>
      </p:sp>
      <p:sp>
        <p:nvSpPr>
          <p:cNvPr id="32" name="Rounded Rectangle 31"/>
          <p:cNvSpPr/>
          <p:nvPr/>
        </p:nvSpPr>
        <p:spPr>
          <a:xfrm>
            <a:off x="3048000" y="3164594"/>
            <a:ext cx="3048000" cy="2979352"/>
          </a:xfrm>
          <a:prstGeom prst="roundRect">
            <a:avLst/>
          </a:prstGeom>
          <a:solidFill>
            <a:schemeClr val="accent3">
              <a:alpha val="7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cs typeface="Arial"/>
              </a:rPr>
              <a:t>HS Example:</a:t>
            </a:r>
          </a:p>
          <a:p>
            <a:r>
              <a:rPr lang="en-US" sz="2000" dirty="0">
                <a:solidFill>
                  <a:schemeClr val="bg1"/>
                </a:solidFill>
                <a:cs typeface="Arial"/>
              </a:rPr>
              <a:t>Consider routines and procedures for:</a:t>
            </a:r>
          </a:p>
          <a:p>
            <a:pPr marL="165100" lvl="0" indent="-165100">
              <a:buFont typeface="Arial"/>
              <a:buChar char="•"/>
            </a:pPr>
            <a:r>
              <a:rPr lang="en-US" sz="2000" dirty="0">
                <a:solidFill>
                  <a:schemeClr val="bg1"/>
                </a:solidFill>
                <a:cs typeface="Arial"/>
              </a:rPr>
              <a:t>Turning in work</a:t>
            </a:r>
          </a:p>
          <a:p>
            <a:pPr marL="165100" lvl="0" indent="-165100">
              <a:buFont typeface="Arial"/>
              <a:buChar char="•"/>
            </a:pPr>
            <a:r>
              <a:rPr lang="en-US" sz="2000" dirty="0">
                <a:solidFill>
                  <a:schemeClr val="bg1"/>
                </a:solidFill>
                <a:cs typeface="Arial"/>
              </a:rPr>
              <a:t>Accessing materials </a:t>
            </a:r>
          </a:p>
          <a:p>
            <a:pPr marL="165100" lvl="0" indent="-165100">
              <a:buFont typeface="Arial"/>
              <a:buChar char="•"/>
            </a:pPr>
            <a:r>
              <a:rPr lang="en-US" sz="2000" dirty="0">
                <a:solidFill>
                  <a:schemeClr val="bg1"/>
                </a:solidFill>
                <a:cs typeface="Arial"/>
              </a:rPr>
              <a:t>Making up missed work</a:t>
            </a:r>
          </a:p>
          <a:p>
            <a:pPr marL="165100" lvl="0" indent="-165100">
              <a:buFont typeface="Arial"/>
              <a:buChar char="•"/>
            </a:pPr>
            <a:r>
              <a:rPr lang="en-US" sz="2000" dirty="0">
                <a:solidFill>
                  <a:schemeClr val="bg1"/>
                </a:solidFill>
                <a:cs typeface="Arial"/>
              </a:rPr>
              <a:t>Transitions/ interruptions</a:t>
            </a:r>
          </a:p>
        </p:txBody>
      </p:sp>
      <p:sp>
        <p:nvSpPr>
          <p:cNvPr id="33" name="Rounded Rectangle 32"/>
          <p:cNvSpPr/>
          <p:nvPr/>
        </p:nvSpPr>
        <p:spPr>
          <a:xfrm>
            <a:off x="6096000" y="3164594"/>
            <a:ext cx="3048000" cy="2979352"/>
          </a:xfrm>
          <a:prstGeom prst="roundRect">
            <a:avLst/>
          </a:prstGeom>
          <a:solidFill>
            <a:schemeClr val="accent1">
              <a:lumMod val="75000"/>
              <a:alpha val="67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cs typeface="Arial"/>
              </a:rPr>
              <a:t>Non-Example:</a:t>
            </a:r>
          </a:p>
          <a:p>
            <a:pPr lvl="0"/>
            <a:r>
              <a:rPr lang="en-US" sz="2000" dirty="0">
                <a:solidFill>
                  <a:schemeClr val="bg1"/>
                </a:solidFill>
                <a:cs typeface="Arial"/>
              </a:rPr>
              <a:t>Assuming students automatically know routines and procedures without instruction and feedback</a:t>
            </a:r>
          </a:p>
          <a:p>
            <a:r>
              <a:rPr lang="en-US" sz="2000" dirty="0">
                <a:solidFill>
                  <a:schemeClr val="bg1"/>
                </a:solidFill>
                <a:cs typeface="Arial"/>
              </a:rPr>
              <a:t> </a:t>
            </a:r>
          </a:p>
        </p:txBody>
      </p:sp>
      <p:sp>
        <p:nvSpPr>
          <p:cNvPr id="38" name="Rectangle 37"/>
          <p:cNvSpPr/>
          <p:nvPr/>
        </p:nvSpPr>
        <p:spPr>
          <a:xfrm>
            <a:off x="3124200" y="1944476"/>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cs typeface="Arial"/>
              </a:rPr>
              <a:t>Develop &amp; teach predictable classroom </a:t>
            </a:r>
            <a:r>
              <a:rPr lang="en-US" sz="2000" b="1" i="1" dirty="0">
                <a:solidFill>
                  <a:schemeClr val="tx1"/>
                </a:solidFill>
                <a:cs typeface="Arial"/>
              </a:rPr>
              <a:t>routines</a:t>
            </a:r>
            <a:r>
              <a:rPr lang="en-US" sz="2000" dirty="0">
                <a:solidFill>
                  <a:schemeClr val="tx1"/>
                </a:solidFill>
                <a:cs typeface="Arial"/>
              </a:rPr>
              <a:t>.</a:t>
            </a:r>
          </a:p>
        </p:txBody>
      </p:sp>
      <p:sp>
        <p:nvSpPr>
          <p:cNvPr id="41" name="Rectangle 40"/>
          <p:cNvSpPr/>
          <p:nvPr/>
        </p:nvSpPr>
        <p:spPr>
          <a:xfrm>
            <a:off x="76200" y="1944476"/>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cs typeface="Arial"/>
              </a:rPr>
              <a:t>Effectively </a:t>
            </a:r>
            <a:r>
              <a:rPr lang="en-US" sz="2000" b="1" i="1" dirty="0">
                <a:solidFill>
                  <a:schemeClr val="tx1"/>
                </a:solidFill>
                <a:cs typeface="Arial"/>
              </a:rPr>
              <a:t>design </a:t>
            </a:r>
            <a:r>
              <a:rPr lang="en-US" sz="2000" dirty="0">
                <a:solidFill>
                  <a:schemeClr val="tx1"/>
                </a:solidFill>
                <a:cs typeface="Arial"/>
              </a:rPr>
              <a:t>the physical environment of the classroom</a:t>
            </a:r>
          </a:p>
        </p:txBody>
      </p:sp>
      <p:sp>
        <p:nvSpPr>
          <p:cNvPr id="40" name="TextBox 39"/>
          <p:cNvSpPr txBox="1"/>
          <p:nvPr/>
        </p:nvSpPr>
        <p:spPr>
          <a:xfrm>
            <a:off x="2667000" y="1810947"/>
            <a:ext cx="723876" cy="1200329"/>
          </a:xfrm>
          <a:prstGeom prst="rect">
            <a:avLst/>
          </a:prstGeom>
          <a:noFill/>
        </p:spPr>
        <p:txBody>
          <a:bodyPr wrap="none" rtlCol="0">
            <a:spAutoFit/>
          </a:bodyPr>
          <a:lstStyle/>
          <a:p>
            <a:r>
              <a:rPr lang="en-US" sz="7200" dirty="0">
                <a:solidFill>
                  <a:schemeClr val="accent2">
                    <a:lumMod val="75000"/>
                  </a:schemeClr>
                </a:solidFill>
                <a:latin typeface="Arial"/>
                <a:cs typeface="Arial"/>
              </a:rPr>
              <a:t>+</a:t>
            </a:r>
          </a:p>
        </p:txBody>
      </p:sp>
      <p:grpSp>
        <p:nvGrpSpPr>
          <p:cNvPr id="13" name="Group 12"/>
          <p:cNvGrpSpPr/>
          <p:nvPr/>
        </p:nvGrpSpPr>
        <p:grpSpPr>
          <a:xfrm>
            <a:off x="498297" y="182851"/>
            <a:ext cx="8100134" cy="1441443"/>
            <a:chOff x="0" y="0"/>
            <a:chExt cx="7099919" cy="1441443"/>
          </a:xfrm>
          <a:solidFill>
            <a:schemeClr val="accent2"/>
          </a:solidFill>
        </p:grpSpPr>
        <p:sp>
          <p:nvSpPr>
            <p:cNvPr id="14" name="Rounded Rectangle 13"/>
            <p:cNvSpPr/>
            <p:nvPr/>
          </p:nvSpPr>
          <p:spPr>
            <a:xfrm>
              <a:off x="0" y="0"/>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5" name="Rounded Rectangle 4"/>
            <p:cNvSpPr/>
            <p:nvPr/>
          </p:nvSpPr>
          <p:spPr>
            <a:xfrm>
              <a:off x="42218" y="42218"/>
              <a:ext cx="7005721"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solidFill>
                    <a:schemeClr val="bg1"/>
                  </a:solidFill>
                  <a:cs typeface="Arial"/>
                </a:rPr>
                <a:t>Are the </a:t>
              </a:r>
              <a:r>
                <a:rPr lang="en-US" sz="2700" b="1" kern="1200" dirty="0">
                  <a:solidFill>
                    <a:schemeClr val="bg1"/>
                  </a:solidFill>
                  <a:cs typeface="Arial"/>
                </a:rPr>
                <a:t>foundations</a:t>
              </a:r>
              <a:r>
                <a:rPr lang="en-US" sz="2700" kern="1200" dirty="0">
                  <a:solidFill>
                    <a:schemeClr val="bg1"/>
                  </a:solidFill>
                  <a:cs typeface="Arial"/>
                </a:rPr>
                <a:t> of effective PCBS in place?</a:t>
              </a:r>
            </a:p>
          </p:txBody>
        </p:sp>
      </p:grpSp>
    </p:spTree>
    <p:extLst>
      <p:ext uri="{BB962C8B-B14F-4D97-AF65-F5344CB8AC3E}">
        <p14:creationId xmlns:p14="http://schemas.microsoft.com/office/powerpoint/2010/main" val="34862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slide(fromLeft)">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slide(from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slide(fromLeft)">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p:cNvSpPr>
            <a:spLocks noGrp="1" noChangeArrowheads="1"/>
          </p:cNvSpPr>
          <p:nvPr>
            <p:ph type="title"/>
          </p:nvPr>
        </p:nvSpPr>
        <p:spPr>
          <a:noFill/>
        </p:spPr>
        <p:txBody>
          <a:bodyPr>
            <a:normAutofit/>
          </a:bodyPr>
          <a:lstStyle/>
          <a:p>
            <a:pPr eaLnBrk="1" hangingPunct="1"/>
            <a:r>
              <a:rPr lang="en-US" altLang="en-US" dirty="0">
                <a:solidFill>
                  <a:schemeClr val="accent2"/>
                </a:solidFill>
              </a:rPr>
              <a:t>How do I Develop Predictable Routines? </a:t>
            </a:r>
          </a:p>
        </p:txBody>
      </p:sp>
      <p:sp>
        <p:nvSpPr>
          <p:cNvPr id="219139" name="Rectangle 3"/>
          <p:cNvSpPr>
            <a:spLocks noGrp="1" noChangeArrowheads="1"/>
          </p:cNvSpPr>
          <p:nvPr>
            <p:ph idx="1"/>
          </p:nvPr>
        </p:nvSpPr>
        <p:spPr>
          <a:xfrm>
            <a:off x="587553" y="1690688"/>
            <a:ext cx="7886700" cy="4351338"/>
          </a:xfrm>
        </p:spPr>
        <p:txBody>
          <a:bodyPr>
            <a:noAutofit/>
          </a:bodyPr>
          <a:lstStyle/>
          <a:p>
            <a:pPr marL="0" indent="0">
              <a:lnSpc>
                <a:spcPct val="80000"/>
              </a:lnSpc>
              <a:buNone/>
            </a:pPr>
            <a:r>
              <a:rPr lang="en-US" sz="2800" b="1" dirty="0">
                <a:solidFill>
                  <a:schemeClr val="bg1"/>
                </a:solidFill>
                <a:ea typeface="ＭＳ Ｐゴシック" charset="0"/>
                <a:cs typeface="ＭＳ Ｐゴシック" charset="0"/>
              </a:rPr>
              <a:t>Develop Predictable Routines and Schedule</a:t>
            </a:r>
          </a:p>
          <a:p>
            <a:pPr marL="838200" lvl="1" indent="-381000">
              <a:lnSpc>
                <a:spcPct val="80000"/>
              </a:lnSpc>
            </a:pPr>
            <a:r>
              <a:rPr lang="en-US" sz="2800" dirty="0">
                <a:solidFill>
                  <a:schemeClr val="bg1"/>
                </a:solidFill>
              </a:rPr>
              <a:t>Teacher routines </a:t>
            </a:r>
          </a:p>
          <a:p>
            <a:pPr marL="1374775" lvl="1" indent="-476250">
              <a:lnSpc>
                <a:spcPct val="80000"/>
              </a:lnSpc>
              <a:buFont typeface="Wingdings" charset="2"/>
              <a:buChar char="§"/>
            </a:pPr>
            <a:r>
              <a:rPr lang="en-US" sz="2400" dirty="0">
                <a:solidFill>
                  <a:schemeClr val="bg1"/>
                </a:solidFill>
              </a:rPr>
              <a:t>Administration time</a:t>
            </a:r>
          </a:p>
          <a:p>
            <a:pPr marL="1374775" lvl="1" indent="-476250">
              <a:lnSpc>
                <a:spcPct val="80000"/>
              </a:lnSpc>
              <a:buFont typeface="Wingdings" charset="2"/>
              <a:buChar char="§"/>
            </a:pPr>
            <a:r>
              <a:rPr lang="en-US" sz="2400" dirty="0">
                <a:solidFill>
                  <a:schemeClr val="bg1"/>
                </a:solidFill>
              </a:rPr>
              <a:t>Personal time</a:t>
            </a:r>
          </a:p>
          <a:p>
            <a:pPr marL="838200" lvl="1" indent="-381000">
              <a:lnSpc>
                <a:spcPct val="80000"/>
              </a:lnSpc>
            </a:pPr>
            <a:r>
              <a:rPr lang="en-US" sz="2800" dirty="0">
                <a:solidFill>
                  <a:schemeClr val="bg1"/>
                </a:solidFill>
              </a:rPr>
              <a:t>Student routines</a:t>
            </a:r>
          </a:p>
          <a:p>
            <a:pPr marL="1374775" lvl="4" indent="-458788">
              <a:buFont typeface="Wingdings" charset="2"/>
              <a:buChar char="§"/>
            </a:pPr>
            <a:r>
              <a:rPr lang="en-US" sz="2400" dirty="0">
                <a:solidFill>
                  <a:schemeClr val="bg1"/>
                </a:solidFill>
                <a:ea typeface="ＭＳ Ｐゴシック" charset="0"/>
                <a:cs typeface="ＭＳ Ｐゴシック" charset="0"/>
              </a:rPr>
              <a:t>Student directed activities</a:t>
            </a:r>
          </a:p>
          <a:p>
            <a:pPr marL="1374775" lvl="4" indent="-458788">
              <a:buFont typeface="Wingdings" charset="2"/>
              <a:buChar char="§"/>
            </a:pPr>
            <a:r>
              <a:rPr lang="en-US" sz="2400" dirty="0">
                <a:solidFill>
                  <a:schemeClr val="bg1"/>
                </a:solidFill>
                <a:ea typeface="ＭＳ Ｐゴシック" charset="0"/>
                <a:cs typeface="ＭＳ Ｐゴシック" charset="0"/>
              </a:rPr>
              <a:t>Whole group activities</a:t>
            </a:r>
          </a:p>
          <a:p>
            <a:pPr marL="1374775" lvl="4" indent="-458788">
              <a:buFont typeface="Wingdings" charset="2"/>
              <a:buChar char="§"/>
            </a:pPr>
            <a:r>
              <a:rPr lang="en-US" sz="2400" dirty="0">
                <a:solidFill>
                  <a:schemeClr val="bg1"/>
                </a:solidFill>
                <a:ea typeface="ＭＳ Ｐゴシック" charset="0"/>
                <a:cs typeface="ＭＳ Ｐゴシック" charset="0"/>
              </a:rPr>
              <a:t>Independent activities</a:t>
            </a:r>
            <a:endParaRPr lang="en-US" sz="1800" dirty="0">
              <a:solidFill>
                <a:schemeClr val="bg1"/>
              </a:solidFill>
              <a:ea typeface="ＭＳ Ｐゴシック" charset="0"/>
              <a:cs typeface="ＭＳ Ｐゴシック" charset="0"/>
            </a:endParaRPr>
          </a:p>
          <a:p>
            <a:pPr marL="0" indent="0">
              <a:buNone/>
            </a:pPr>
            <a:r>
              <a:rPr lang="en-US" sz="2800" b="1" dirty="0">
                <a:solidFill>
                  <a:schemeClr val="bg1"/>
                </a:solidFill>
                <a:ea typeface="ＭＳ Ｐゴシック" charset="0"/>
                <a:cs typeface="ＭＳ Ｐゴシック" charset="0"/>
              </a:rPr>
              <a:t>Make smooth, rapid transitions between activities throughout the class activity and day; teach/practice transition behaviors</a:t>
            </a:r>
          </a:p>
        </p:txBody>
      </p:sp>
      <p:pic>
        <p:nvPicPr>
          <p:cNvPr id="2" name="Picture 1"/>
          <p:cNvPicPr>
            <a:picLocks noChangeAspect="1"/>
          </p:cNvPicPr>
          <p:nvPr/>
        </p:nvPicPr>
        <p:blipFill>
          <a:blip r:embed="rId2"/>
          <a:stretch>
            <a:fillRect/>
          </a:stretch>
        </p:blipFill>
        <p:spPr>
          <a:xfrm>
            <a:off x="6374869" y="2266042"/>
            <a:ext cx="1854368" cy="2486077"/>
          </a:xfrm>
          <a:prstGeom prst="rect">
            <a:avLst/>
          </a:prstGeom>
        </p:spPr>
      </p:pic>
    </p:spTree>
    <p:extLst>
      <p:ext uri="{BB962C8B-B14F-4D97-AF65-F5344CB8AC3E}">
        <p14:creationId xmlns:p14="http://schemas.microsoft.com/office/powerpoint/2010/main" val="1366736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1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91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913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913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913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913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913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9139">
                                            <p:txEl>
                                              <p:pRg st="7" end="7"/>
                                            </p:txEl>
                                          </p:spTgt>
                                        </p:tgtEl>
                                        <p:attrNameLst>
                                          <p:attrName>style.visibility</p:attrName>
                                        </p:attrNameLst>
                                      </p:cBhvr>
                                      <p:to>
                                        <p:strVal val="visible"/>
                                      </p:to>
                                    </p:set>
                                  </p:childTnLst>
                                </p:cTn>
                              </p:par>
                              <p:par>
                                <p:cTn id="21" presetID="9"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91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8"/>
            <a:ext cx="7955280" cy="1489773"/>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3.2: Discussion Board</a:t>
            </a:r>
            <a:br>
              <a:rPr lang="en-US" sz="54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Develop routines</a:t>
            </a:r>
            <a:endParaRPr lang="en-US" sz="3600" dirty="0"/>
          </a:p>
        </p:txBody>
      </p:sp>
      <p:sp>
        <p:nvSpPr>
          <p:cNvPr id="177155" name="Rectangle 3"/>
          <p:cNvSpPr>
            <a:spLocks noGrp="1" noChangeArrowheads="1"/>
          </p:cNvSpPr>
          <p:nvPr>
            <p:ph idx="1"/>
          </p:nvPr>
        </p:nvSpPr>
        <p:spPr>
          <a:xfrm>
            <a:off x="411699" y="2047931"/>
            <a:ext cx="8223263" cy="3684701"/>
          </a:xfrm>
        </p:spPr>
        <p:txBody>
          <a:bodyPr>
            <a:noAutofit/>
          </a:bodyPr>
          <a:lstStyle/>
          <a:p>
            <a:pPr marL="342900" indent="-342900">
              <a:buFont typeface="+mj-lt"/>
              <a:buAutoNum type="arabicPeriod"/>
            </a:pPr>
            <a:r>
              <a:rPr lang="en-US" dirty="0">
                <a:solidFill>
                  <a:schemeClr val="bg1"/>
                </a:solidFill>
              </a:rPr>
              <a:t>Review the linked examples</a:t>
            </a:r>
          </a:p>
          <a:p>
            <a:pPr marL="342900" indent="-342900">
              <a:buFont typeface="+mj-lt"/>
              <a:buAutoNum type="arabicPeriod"/>
            </a:pPr>
            <a:endParaRPr lang="en-US" sz="1400" dirty="0">
              <a:solidFill>
                <a:schemeClr val="bg1"/>
              </a:solidFill>
            </a:endParaRPr>
          </a:p>
          <a:p>
            <a:pPr marL="342900" indent="-342900">
              <a:buFont typeface="+mj-lt"/>
              <a:buAutoNum type="arabicPeriod"/>
            </a:pPr>
            <a:r>
              <a:rPr lang="en-US" dirty="0">
                <a:solidFill>
                  <a:schemeClr val="bg1"/>
                </a:solidFill>
              </a:rPr>
              <a:t>Review and share your classroom routines. </a:t>
            </a:r>
          </a:p>
          <a:p>
            <a:pPr lvl="1"/>
            <a:r>
              <a:rPr lang="en-US" sz="2800" dirty="0">
                <a:solidFill>
                  <a:schemeClr val="bg1"/>
                </a:solidFill>
              </a:rPr>
              <a:t>What routines do you currently have established in your own classroom </a:t>
            </a:r>
          </a:p>
          <a:p>
            <a:pPr lvl="1"/>
            <a:r>
              <a:rPr lang="en-US" sz="2800" dirty="0">
                <a:solidFill>
                  <a:schemeClr val="bg1"/>
                </a:solidFill>
              </a:rPr>
              <a:t>What routines would you like to establish in your own classroom?</a:t>
            </a: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
        <p:nvSpPr>
          <p:cNvPr id="5" name="TextBox 4"/>
          <p:cNvSpPr txBox="1"/>
          <p:nvPr/>
        </p:nvSpPr>
        <p:spPr>
          <a:xfrm>
            <a:off x="1028700" y="5271247"/>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3.2</a:t>
            </a:r>
          </a:p>
        </p:txBody>
      </p:sp>
    </p:spTree>
    <p:extLst>
      <p:ext uri="{BB962C8B-B14F-4D97-AF65-F5344CB8AC3E}">
        <p14:creationId xmlns:p14="http://schemas.microsoft.com/office/powerpoint/2010/main" val="368082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93653A-8599-864A-B5A4-BFEFFF0F7A4B}"/>
              </a:ext>
            </a:extLst>
          </p:cNvPr>
          <p:cNvSpPr>
            <a:spLocks noGrp="1"/>
          </p:cNvSpPr>
          <p:nvPr>
            <p:ph idx="1"/>
          </p:nvPr>
        </p:nvSpPr>
        <p:spPr>
          <a:xfrm>
            <a:off x="628650" y="1825625"/>
            <a:ext cx="7886700" cy="3988321"/>
          </a:xfrm>
        </p:spPr>
        <p:txBody>
          <a:bodyPr/>
          <a:lstStyle/>
          <a:p>
            <a:r>
              <a:rPr lang="en-US" dirty="0">
                <a:solidFill>
                  <a:schemeClr val="bg1"/>
                </a:solidFill>
              </a:rPr>
              <a:t>We hope you now have many different examples of classroom routines from your colleagues. </a:t>
            </a:r>
          </a:p>
          <a:p>
            <a:endParaRPr lang="en-US" dirty="0">
              <a:solidFill>
                <a:schemeClr val="bg1"/>
              </a:solidFill>
            </a:endParaRPr>
          </a:p>
          <a:p>
            <a:r>
              <a:rPr lang="en-US" dirty="0">
                <a:solidFill>
                  <a:schemeClr val="bg1"/>
                </a:solidFill>
              </a:rPr>
              <a:t>As you consider identifying new routines to establish in your classroom, remember to include routines for access to online resources for both students and families.</a:t>
            </a:r>
          </a:p>
        </p:txBody>
      </p:sp>
      <p:sp>
        <p:nvSpPr>
          <p:cNvPr id="4" name="Title 2">
            <a:extLst>
              <a:ext uri="{FF2B5EF4-FFF2-40B4-BE49-F238E27FC236}">
                <a16:creationId xmlns:a16="http://schemas.microsoft.com/office/drawing/2014/main" id="{F32CB64C-482C-CC4F-AEBE-642826592A60}"/>
              </a:ext>
            </a:extLst>
          </p:cNvPr>
          <p:cNvSpPr>
            <a:spLocks noGrp="1"/>
          </p:cNvSpPr>
          <p:nvPr>
            <p:ph type="title"/>
          </p:nvPr>
        </p:nvSpPr>
        <p:spPr>
          <a:xfrm>
            <a:off x="1081144" y="236668"/>
            <a:ext cx="7955280" cy="1489773"/>
          </a:xfrm>
        </p:spPr>
        <p:txBody>
          <a:bodyPr>
            <a:normAutofit/>
          </a:bodyPr>
          <a:lstStyle/>
          <a:p>
            <a:r>
              <a:rPr lang="en-US" sz="4900" b="1" kern="0" dirty="0">
                <a:solidFill>
                  <a:schemeClr val="accent2"/>
                </a:solidFill>
                <a:ea typeface="ヒラギノ角ゴ Pro W3" pitchFamily="-65" charset="-128"/>
                <a:cs typeface="ヒラギノ角ゴ Pro W3" pitchFamily="-65" charset="-128"/>
              </a:rPr>
              <a:t>Activity 3.2: Review</a:t>
            </a:r>
            <a:endParaRPr lang="en-US" sz="3600" dirty="0"/>
          </a:p>
        </p:txBody>
      </p:sp>
      <p:pic>
        <p:nvPicPr>
          <p:cNvPr id="5" name="Picture 4">
            <a:extLst>
              <a:ext uri="{FF2B5EF4-FFF2-40B4-BE49-F238E27FC236}">
                <a16:creationId xmlns:a16="http://schemas.microsoft.com/office/drawing/2014/main" id="{8DB5BC78-6564-D849-9A81-6BB685525BD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Tree>
    <p:extLst>
      <p:ext uri="{BB962C8B-B14F-4D97-AF65-F5344CB8AC3E}">
        <p14:creationId xmlns:p14="http://schemas.microsoft.com/office/powerpoint/2010/main" val="427254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66485" y="1177321"/>
            <a:ext cx="8621945" cy="935288"/>
          </a:xfrm>
        </p:spPr>
        <p:txBody>
          <a:bodyPr/>
          <a:lstStyle/>
          <a:p>
            <a:r>
              <a:rPr lang="en-US" sz="4400" b="1" dirty="0">
                <a:solidFill>
                  <a:schemeClr val="accent2"/>
                </a:solidFill>
                <a:latin typeface="+mj-lt"/>
              </a:rPr>
              <a:t>Antecedent and Instructional Strategies</a:t>
            </a:r>
          </a:p>
        </p:txBody>
      </p:sp>
      <p:sp>
        <p:nvSpPr>
          <p:cNvPr id="3" name="Text Placeholder 2"/>
          <p:cNvSpPr>
            <a:spLocks noGrp="1"/>
          </p:cNvSpPr>
          <p:nvPr>
            <p:ph type="body" sz="quarter" idx="15"/>
          </p:nvPr>
        </p:nvSpPr>
        <p:spPr>
          <a:noFill/>
        </p:spPr>
        <p:txBody>
          <a:bodyPr/>
          <a:lstStyle/>
          <a:p>
            <a:r>
              <a:rPr lang="en-US" sz="3600" dirty="0"/>
              <a:t>Part 3</a:t>
            </a:r>
          </a:p>
          <a:p>
            <a:r>
              <a:rPr lang="en-US" sz="3600" dirty="0"/>
              <a:t>How do I define and teach my expectations?</a:t>
            </a:r>
          </a:p>
        </p:txBody>
      </p:sp>
    </p:spTree>
    <p:extLst>
      <p:ext uri="{BB962C8B-B14F-4D97-AF65-F5344CB8AC3E}">
        <p14:creationId xmlns:p14="http://schemas.microsoft.com/office/powerpoint/2010/main" val="30734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7C37-F2B7-0B43-86F6-A50EE207C326}"/>
              </a:ext>
            </a:extLst>
          </p:cNvPr>
          <p:cNvSpPr>
            <a:spLocks noGrp="1"/>
          </p:cNvSpPr>
          <p:nvPr>
            <p:ph type="title"/>
          </p:nvPr>
        </p:nvSpPr>
        <p:spPr/>
        <p:txBody>
          <a:bodyPr>
            <a:normAutofit/>
          </a:bodyPr>
          <a:lstStyle/>
          <a:p>
            <a:pPr algn="ctr"/>
            <a:r>
              <a:rPr lang="en-US" dirty="0"/>
              <a:t>Orientation to Module Tools and Resources</a:t>
            </a:r>
          </a:p>
        </p:txBody>
      </p:sp>
      <p:sp>
        <p:nvSpPr>
          <p:cNvPr id="3" name="Content Placeholder 2">
            <a:extLst>
              <a:ext uri="{FF2B5EF4-FFF2-40B4-BE49-F238E27FC236}">
                <a16:creationId xmlns:a16="http://schemas.microsoft.com/office/drawing/2014/main" id="{BA8698C7-8A89-5340-8BED-7A1DCEB07AAC}"/>
              </a:ext>
            </a:extLst>
          </p:cNvPr>
          <p:cNvSpPr>
            <a:spLocks noGrp="1"/>
          </p:cNvSpPr>
          <p:nvPr>
            <p:ph idx="1"/>
          </p:nvPr>
        </p:nvSpPr>
        <p:spPr/>
        <p:txBody>
          <a:bodyPr>
            <a:normAutofit/>
          </a:bodyPr>
          <a:lstStyle/>
          <a:p>
            <a:r>
              <a:rPr lang="en-US" dirty="0">
                <a:solidFill>
                  <a:schemeClr val="bg1"/>
                </a:solidFill>
              </a:rPr>
              <a:t>Module Videos</a:t>
            </a:r>
          </a:p>
          <a:p>
            <a:endParaRPr lang="en-US" dirty="0">
              <a:solidFill>
                <a:schemeClr val="bg1"/>
              </a:solidFill>
            </a:endParaRPr>
          </a:p>
          <a:p>
            <a:endParaRPr lang="en-US" dirty="0">
              <a:solidFill>
                <a:schemeClr val="bg1"/>
              </a:solidFill>
            </a:endParaRPr>
          </a:p>
          <a:p>
            <a:r>
              <a:rPr lang="en-US" dirty="0">
                <a:solidFill>
                  <a:schemeClr val="bg1"/>
                </a:solidFill>
              </a:rPr>
              <a:t>Module Workbook</a:t>
            </a:r>
          </a:p>
          <a:p>
            <a:pPr marL="0" indent="0">
              <a:buNone/>
            </a:pPr>
            <a:endParaRPr lang="en-US" dirty="0">
              <a:solidFill>
                <a:schemeClr val="bg1"/>
              </a:solidFill>
            </a:endParaRPr>
          </a:p>
          <a:p>
            <a:pPr marL="0" indent="0">
              <a:buNone/>
            </a:pPr>
            <a:endParaRPr lang="en-US" dirty="0">
              <a:solidFill>
                <a:schemeClr val="bg1"/>
              </a:solidFill>
            </a:endParaRPr>
          </a:p>
          <a:p>
            <a:r>
              <a:rPr lang="en-US" dirty="0">
                <a:solidFill>
                  <a:schemeClr val="bg1"/>
                </a:solidFill>
              </a:rPr>
              <a:t>Module Readings and Additional Resources</a:t>
            </a:r>
          </a:p>
        </p:txBody>
      </p:sp>
      <p:pic>
        <p:nvPicPr>
          <p:cNvPr id="7" name="Picture 6">
            <a:extLst>
              <a:ext uri="{FF2B5EF4-FFF2-40B4-BE49-F238E27FC236}">
                <a16:creationId xmlns:a16="http://schemas.microsoft.com/office/drawing/2014/main" id="{9744430F-6C6D-7A44-822F-2A8AE29D6F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1891" y="2910027"/>
            <a:ext cx="926448" cy="1198725"/>
          </a:xfrm>
          <a:prstGeom prst="rect">
            <a:avLst/>
          </a:prstGeom>
        </p:spPr>
      </p:pic>
      <p:pic>
        <p:nvPicPr>
          <p:cNvPr id="9" name="Picture 8">
            <a:extLst>
              <a:ext uri="{FF2B5EF4-FFF2-40B4-BE49-F238E27FC236}">
                <a16:creationId xmlns:a16="http://schemas.microsoft.com/office/drawing/2014/main" id="{5AC5302C-EDB2-BF47-ABEF-5B645A1162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6347" y="1690688"/>
            <a:ext cx="1786485" cy="987184"/>
          </a:xfrm>
          <a:prstGeom prst="rect">
            <a:avLst/>
          </a:prstGeom>
        </p:spPr>
      </p:pic>
      <p:pic>
        <p:nvPicPr>
          <p:cNvPr id="11" name="Picture 10">
            <a:extLst>
              <a:ext uri="{FF2B5EF4-FFF2-40B4-BE49-F238E27FC236}">
                <a16:creationId xmlns:a16="http://schemas.microsoft.com/office/drawing/2014/main" id="{9B629FAD-CAC7-444A-A2F1-E655642DF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796" y="4779329"/>
            <a:ext cx="979299" cy="756731"/>
          </a:xfrm>
          <a:prstGeom prst="rect">
            <a:avLst/>
          </a:prstGeom>
        </p:spPr>
      </p:pic>
    </p:spTree>
    <p:extLst>
      <p:ext uri="{BB962C8B-B14F-4D97-AF65-F5344CB8AC3E}">
        <p14:creationId xmlns:p14="http://schemas.microsoft.com/office/powerpoint/2010/main" val="3332788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600200"/>
            <a:ext cx="9144000" cy="4602296"/>
          </a:xfrm>
          <a:prstGeom prst="rect">
            <a:avLst/>
          </a:prstGeom>
          <a:solidFill>
            <a:srgbClr val="63717F"/>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en-US" dirty="0">
              <a:solidFill>
                <a:srgbClr val="FFFFFF"/>
              </a:solidFill>
              <a:cs typeface="Arial"/>
            </a:endParaRPr>
          </a:p>
        </p:txBody>
      </p:sp>
      <p:grpSp>
        <p:nvGrpSpPr>
          <p:cNvPr id="4" name="Group 3"/>
          <p:cNvGrpSpPr/>
          <p:nvPr/>
        </p:nvGrpSpPr>
        <p:grpSpPr>
          <a:xfrm>
            <a:off x="339047" y="182851"/>
            <a:ext cx="8460769" cy="1441443"/>
            <a:chOff x="0" y="0"/>
            <a:chExt cx="7099919" cy="1441443"/>
          </a:xfrm>
          <a:solidFill>
            <a:schemeClr val="tx2">
              <a:lumMod val="40000"/>
              <a:lumOff val="60000"/>
            </a:schemeClr>
          </a:solidFill>
        </p:grpSpPr>
        <p:sp>
          <p:nvSpPr>
            <p:cNvPr id="5" name="Rounded Rectangle 4"/>
            <p:cNvSpPr/>
            <p:nvPr/>
          </p:nvSpPr>
          <p:spPr>
            <a:xfrm>
              <a:off x="0" y="0"/>
              <a:ext cx="7099919" cy="1441443"/>
            </a:xfrm>
            <a:prstGeom prst="roundRect">
              <a:avLst>
                <a:gd name="adj" fmla="val 10000"/>
              </a:avLst>
            </a:prstGeom>
            <a:solidFill>
              <a:schemeClr val="accent2"/>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7005971" cy="1357007"/>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solidFill>
                    <a:schemeClr val="bg1"/>
                  </a:solidFill>
                  <a:cs typeface="Arial"/>
                </a:rPr>
                <a:t>Are the </a:t>
              </a:r>
              <a:r>
                <a:rPr lang="en-US" sz="2700" b="1" kern="1200" dirty="0">
                  <a:solidFill>
                    <a:schemeClr val="bg1"/>
                  </a:solidFill>
                  <a:cs typeface="Arial"/>
                </a:rPr>
                <a:t>foundations</a:t>
              </a:r>
              <a:r>
                <a:rPr lang="en-US" sz="2700" kern="1200" dirty="0">
                  <a:solidFill>
                    <a:schemeClr val="bg1"/>
                  </a:solidFill>
                  <a:cs typeface="Arial"/>
                </a:rPr>
                <a:t> of effective PCBS in place?</a:t>
              </a:r>
            </a:p>
          </p:txBody>
        </p:sp>
      </p:grpSp>
      <p:sp>
        <p:nvSpPr>
          <p:cNvPr id="34" name="Rounded Rectangle 33"/>
          <p:cNvSpPr/>
          <p:nvPr/>
        </p:nvSpPr>
        <p:spPr>
          <a:xfrm>
            <a:off x="11723" y="3133788"/>
            <a:ext cx="3048000" cy="2979336"/>
          </a:xfrm>
          <a:prstGeom prst="roundRect">
            <a:avLst/>
          </a:prstGeom>
          <a:solidFill>
            <a:schemeClr val="accent3">
              <a:alpha val="76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cs typeface="Arial"/>
              </a:rPr>
              <a:t>Elementary Example:</a:t>
            </a:r>
          </a:p>
          <a:p>
            <a:pPr marL="119063" indent="-119063">
              <a:buFont typeface="Arial"/>
              <a:buChar char="•"/>
            </a:pPr>
            <a:r>
              <a:rPr lang="en-US" sz="2000" b="1" i="1" dirty="0">
                <a:solidFill>
                  <a:schemeClr val="bg1"/>
                </a:solidFill>
                <a:cs typeface="Arial"/>
              </a:rPr>
              <a:t>Poster</a:t>
            </a:r>
            <a:r>
              <a:rPr lang="en-US" sz="2000" b="1" dirty="0">
                <a:solidFill>
                  <a:schemeClr val="bg1"/>
                </a:solidFill>
                <a:cs typeface="Arial"/>
              </a:rPr>
              <a:t> </a:t>
            </a:r>
            <a:r>
              <a:rPr lang="en-US" sz="2000" dirty="0">
                <a:solidFill>
                  <a:schemeClr val="bg1"/>
                </a:solidFill>
                <a:cs typeface="Arial"/>
              </a:rPr>
              <a:t>of Be Safe, Kind, &amp; Ready</a:t>
            </a:r>
          </a:p>
          <a:p>
            <a:pPr marL="119063" indent="-119063">
              <a:buFont typeface="Arial"/>
              <a:buChar char="•"/>
            </a:pPr>
            <a:r>
              <a:rPr lang="en-US" sz="2000" b="1" i="1" dirty="0">
                <a:solidFill>
                  <a:schemeClr val="bg1"/>
                </a:solidFill>
                <a:cs typeface="Arial"/>
              </a:rPr>
              <a:t>Matrix</a:t>
            </a:r>
            <a:r>
              <a:rPr lang="en-US" sz="2000" b="1" dirty="0">
                <a:solidFill>
                  <a:schemeClr val="bg1"/>
                </a:solidFill>
                <a:cs typeface="Arial"/>
              </a:rPr>
              <a:t> </a:t>
            </a:r>
            <a:r>
              <a:rPr lang="en-US" sz="2000" dirty="0">
                <a:solidFill>
                  <a:schemeClr val="bg1"/>
                </a:solidFill>
                <a:cs typeface="Arial"/>
              </a:rPr>
              <a:t>to define for each classroom routine.</a:t>
            </a:r>
          </a:p>
          <a:p>
            <a:pPr marL="119063" indent="-119063">
              <a:buFont typeface="Arial"/>
              <a:buChar char="•"/>
            </a:pPr>
            <a:r>
              <a:rPr lang="en-US" sz="2000" b="1" i="1" dirty="0">
                <a:solidFill>
                  <a:schemeClr val="bg1"/>
                </a:solidFill>
                <a:cs typeface="Arial"/>
              </a:rPr>
              <a:t>Teach</a:t>
            </a:r>
            <a:r>
              <a:rPr lang="en-US" sz="2000" dirty="0">
                <a:solidFill>
                  <a:schemeClr val="bg1"/>
                </a:solidFill>
                <a:cs typeface="Arial"/>
              </a:rPr>
              <a:t> engaging lessons for each expectation</a:t>
            </a:r>
          </a:p>
        </p:txBody>
      </p:sp>
      <p:sp>
        <p:nvSpPr>
          <p:cNvPr id="35" name="Rounded Rectangle 34"/>
          <p:cNvSpPr/>
          <p:nvPr/>
        </p:nvSpPr>
        <p:spPr>
          <a:xfrm>
            <a:off x="3059723" y="3133788"/>
            <a:ext cx="3048000" cy="2979336"/>
          </a:xfrm>
          <a:prstGeom prst="roundRect">
            <a:avLst/>
          </a:prstGeom>
          <a:solidFill>
            <a:schemeClr val="accent3">
              <a:alpha val="76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cs typeface="Arial"/>
              </a:rPr>
              <a:t>HS Example:</a:t>
            </a:r>
          </a:p>
          <a:p>
            <a:pPr marL="119063" indent="-119063">
              <a:buFont typeface="Arial"/>
              <a:buChar char="•"/>
            </a:pPr>
            <a:r>
              <a:rPr lang="en-US" sz="2000" b="1" i="1" dirty="0">
                <a:solidFill>
                  <a:schemeClr val="bg1"/>
                </a:solidFill>
                <a:cs typeface="Arial"/>
              </a:rPr>
              <a:t>Student-created</a:t>
            </a:r>
            <a:r>
              <a:rPr lang="en-US" sz="2000" b="1" dirty="0">
                <a:solidFill>
                  <a:schemeClr val="bg1"/>
                </a:solidFill>
                <a:cs typeface="Arial"/>
              </a:rPr>
              <a:t> poster </a:t>
            </a:r>
            <a:r>
              <a:rPr lang="en-US" sz="2000" dirty="0">
                <a:solidFill>
                  <a:schemeClr val="bg1"/>
                </a:solidFill>
                <a:cs typeface="Arial"/>
              </a:rPr>
              <a:t>of Citizenship, Achievement, &amp; Grit</a:t>
            </a:r>
          </a:p>
          <a:p>
            <a:pPr marL="119063" indent="-119063">
              <a:buFont typeface="Arial"/>
              <a:buChar char="•"/>
            </a:pPr>
            <a:r>
              <a:rPr lang="en-US" sz="2000" b="1" i="1" dirty="0">
                <a:solidFill>
                  <a:schemeClr val="bg1"/>
                </a:solidFill>
                <a:cs typeface="Arial"/>
              </a:rPr>
              <a:t>Engage students </a:t>
            </a:r>
            <a:r>
              <a:rPr lang="en-US" sz="2000" dirty="0">
                <a:solidFill>
                  <a:schemeClr val="bg1"/>
                </a:solidFill>
                <a:cs typeface="Arial"/>
              </a:rPr>
              <a:t>in developing the matrix and teaching each lesson using video, etc.</a:t>
            </a:r>
          </a:p>
        </p:txBody>
      </p:sp>
      <p:sp>
        <p:nvSpPr>
          <p:cNvPr id="36" name="Rounded Rectangle 35"/>
          <p:cNvSpPr/>
          <p:nvPr/>
        </p:nvSpPr>
        <p:spPr>
          <a:xfrm>
            <a:off x="6107723" y="3133788"/>
            <a:ext cx="3048000" cy="2979336"/>
          </a:xfrm>
          <a:prstGeom prst="roundRect">
            <a:avLst/>
          </a:prstGeom>
          <a:solidFill>
            <a:schemeClr val="accent1">
              <a:lumMod val="75000"/>
              <a:alpha val="87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cs typeface="Arial"/>
              </a:rPr>
              <a:t>Non-Example:</a:t>
            </a:r>
          </a:p>
          <a:p>
            <a:pPr marL="119063" lvl="0" indent="-119063">
              <a:buFont typeface="Arial"/>
              <a:buChar char="•"/>
            </a:pPr>
            <a:r>
              <a:rPr lang="en-US" sz="2000" dirty="0">
                <a:solidFill>
                  <a:schemeClr val="bg1"/>
                </a:solidFill>
              </a:rPr>
              <a:t>Assuming students will already know your expectations </a:t>
            </a:r>
          </a:p>
          <a:p>
            <a:pPr marL="119063" lvl="0" indent="-119063">
              <a:buFont typeface="Arial"/>
              <a:buChar char="•"/>
            </a:pPr>
            <a:r>
              <a:rPr lang="en-US" sz="2000" dirty="0">
                <a:solidFill>
                  <a:schemeClr val="bg1"/>
                </a:solidFill>
              </a:rPr>
              <a:t>Having more than 5 expectations</a:t>
            </a:r>
          </a:p>
          <a:p>
            <a:pPr marL="119063" indent="-119063">
              <a:buFont typeface="Arial"/>
              <a:buChar char="•"/>
            </a:pPr>
            <a:r>
              <a:rPr lang="en-US" sz="2000" dirty="0">
                <a:solidFill>
                  <a:schemeClr val="bg1"/>
                </a:solidFill>
              </a:rPr>
              <a:t>Listing only behaviors you do NOT want from students </a:t>
            </a:r>
            <a:r>
              <a:rPr lang="en-US" sz="2000" dirty="0">
                <a:solidFill>
                  <a:schemeClr val="bg1"/>
                </a:solidFill>
                <a:cs typeface="Arial"/>
              </a:rPr>
              <a:t> </a:t>
            </a:r>
          </a:p>
        </p:txBody>
      </p:sp>
      <p:sp>
        <p:nvSpPr>
          <p:cNvPr id="17" name="Rectangle 16"/>
          <p:cNvSpPr/>
          <p:nvPr/>
        </p:nvSpPr>
        <p:spPr>
          <a:xfrm>
            <a:off x="76200" y="1933459"/>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cs typeface="Arial"/>
              </a:rPr>
              <a:t>Effectively </a:t>
            </a:r>
            <a:r>
              <a:rPr lang="en-US" sz="2000" b="1" i="1" dirty="0">
                <a:solidFill>
                  <a:schemeClr val="tx1"/>
                </a:solidFill>
                <a:cs typeface="Arial"/>
              </a:rPr>
              <a:t>design </a:t>
            </a:r>
            <a:r>
              <a:rPr lang="en-US" sz="2000" dirty="0">
                <a:solidFill>
                  <a:schemeClr val="tx1"/>
                </a:solidFill>
                <a:cs typeface="Arial"/>
              </a:rPr>
              <a:t>the physical environment of the classroom</a:t>
            </a:r>
          </a:p>
        </p:txBody>
      </p:sp>
      <p:sp>
        <p:nvSpPr>
          <p:cNvPr id="18" name="Rectangle 17"/>
          <p:cNvSpPr/>
          <p:nvPr/>
        </p:nvSpPr>
        <p:spPr>
          <a:xfrm>
            <a:off x="3124200" y="1933459"/>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cs typeface="Arial"/>
              </a:rPr>
              <a:t>Develop &amp; teach predictable classroom </a:t>
            </a:r>
            <a:r>
              <a:rPr lang="en-US" sz="2000" b="1" i="1" dirty="0">
                <a:solidFill>
                  <a:schemeClr val="tx1"/>
                </a:solidFill>
                <a:cs typeface="Arial"/>
              </a:rPr>
              <a:t>routines</a:t>
            </a:r>
            <a:r>
              <a:rPr lang="en-US" sz="2000" dirty="0">
                <a:solidFill>
                  <a:schemeClr val="tx1"/>
                </a:solidFill>
                <a:cs typeface="Arial"/>
              </a:rPr>
              <a:t>.</a:t>
            </a:r>
          </a:p>
        </p:txBody>
      </p:sp>
      <p:sp>
        <p:nvSpPr>
          <p:cNvPr id="19" name="Rectangle 18"/>
          <p:cNvSpPr/>
          <p:nvPr/>
        </p:nvSpPr>
        <p:spPr>
          <a:xfrm>
            <a:off x="6248400" y="1933459"/>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cs typeface="Arial"/>
              </a:rPr>
              <a:t>Post, define, &amp; teach 3-5 positive classroom </a:t>
            </a:r>
            <a:r>
              <a:rPr lang="en-US" sz="2000" b="1" i="1" dirty="0">
                <a:solidFill>
                  <a:schemeClr val="tx1"/>
                </a:solidFill>
                <a:cs typeface="Arial"/>
              </a:rPr>
              <a:t>expectations</a:t>
            </a:r>
            <a:r>
              <a:rPr lang="en-US" sz="2000" dirty="0">
                <a:solidFill>
                  <a:schemeClr val="tx1"/>
                </a:solidFill>
                <a:cs typeface="Arial"/>
              </a:rPr>
              <a:t>.</a:t>
            </a:r>
          </a:p>
        </p:txBody>
      </p:sp>
      <p:sp>
        <p:nvSpPr>
          <p:cNvPr id="20" name="TextBox 19"/>
          <p:cNvSpPr txBox="1"/>
          <p:nvPr/>
        </p:nvSpPr>
        <p:spPr>
          <a:xfrm>
            <a:off x="2667000" y="1799930"/>
            <a:ext cx="723876" cy="1200329"/>
          </a:xfrm>
          <a:prstGeom prst="rect">
            <a:avLst/>
          </a:prstGeom>
          <a:noFill/>
        </p:spPr>
        <p:txBody>
          <a:bodyPr wrap="none" rtlCol="0">
            <a:spAutoFit/>
          </a:bodyPr>
          <a:lstStyle/>
          <a:p>
            <a:r>
              <a:rPr lang="en-US" sz="7200" dirty="0">
                <a:solidFill>
                  <a:schemeClr val="accent2">
                    <a:lumMod val="75000"/>
                  </a:schemeClr>
                </a:solidFill>
                <a:latin typeface="Arial"/>
                <a:cs typeface="Arial"/>
              </a:rPr>
              <a:t>+</a:t>
            </a:r>
          </a:p>
        </p:txBody>
      </p:sp>
      <p:sp>
        <p:nvSpPr>
          <p:cNvPr id="21" name="TextBox 20"/>
          <p:cNvSpPr txBox="1"/>
          <p:nvPr/>
        </p:nvSpPr>
        <p:spPr>
          <a:xfrm>
            <a:off x="5753124" y="1799930"/>
            <a:ext cx="723876" cy="1200329"/>
          </a:xfrm>
          <a:prstGeom prst="rect">
            <a:avLst/>
          </a:prstGeom>
          <a:noFill/>
        </p:spPr>
        <p:txBody>
          <a:bodyPr wrap="none" rtlCol="0">
            <a:spAutoFit/>
          </a:bodyPr>
          <a:lstStyle/>
          <a:p>
            <a:r>
              <a:rPr lang="en-US" sz="7200" dirty="0">
                <a:solidFill>
                  <a:schemeClr val="accent2">
                    <a:lumMod val="75000"/>
                  </a:schemeClr>
                </a:solidFill>
                <a:latin typeface="Arial"/>
                <a:cs typeface="Arial"/>
              </a:rPr>
              <a:t>+</a:t>
            </a:r>
          </a:p>
        </p:txBody>
      </p:sp>
    </p:spTree>
    <p:extLst>
      <p:ext uri="{BB962C8B-B14F-4D97-AF65-F5344CB8AC3E}">
        <p14:creationId xmlns:p14="http://schemas.microsoft.com/office/powerpoint/2010/main" val="91700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slide(fromLeft)">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slide(fromLeft)">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slide(fromLeft)">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Grp="1" noChangeArrowheads="1"/>
          </p:cNvSpPr>
          <p:nvPr>
            <p:ph type="title"/>
          </p:nvPr>
        </p:nvSpPr>
        <p:spPr>
          <a:noFill/>
        </p:spPr>
        <p:txBody>
          <a:bodyPr>
            <a:normAutofit/>
          </a:bodyPr>
          <a:lstStyle/>
          <a:p>
            <a:pPr algn="l" eaLnBrk="1" hangingPunct="1"/>
            <a:r>
              <a:rPr lang="en-US" b="1" dirty="0">
                <a:solidFill>
                  <a:schemeClr val="accent2"/>
                </a:solidFill>
                <a:ea typeface="ＭＳ Ｐゴシック" charset="-128"/>
                <a:cs typeface="ＭＳ Ｐゴシック" charset="-128"/>
              </a:rPr>
              <a:t>How do I Post, Define and Teach Expectations?</a:t>
            </a:r>
            <a:endParaRPr lang="en-US" dirty="0">
              <a:solidFill>
                <a:schemeClr val="accent2"/>
              </a:solidFill>
              <a:ea typeface="ＭＳ Ｐゴシック" charset="-128"/>
              <a:cs typeface="ＭＳ Ｐゴシック" charset="-128"/>
            </a:endParaRPr>
          </a:p>
        </p:txBody>
      </p:sp>
      <p:graphicFrame>
        <p:nvGraphicFramePr>
          <p:cNvPr id="5" name="Diagram 4"/>
          <p:cNvGraphicFramePr/>
          <p:nvPr>
            <p:extLst>
              <p:ext uri="{D42A27DB-BD31-4B8C-83A1-F6EECF244321}">
                <p14:modId xmlns:p14="http://schemas.microsoft.com/office/powerpoint/2010/main" val="669980021"/>
              </p:ext>
            </p:extLst>
          </p:nvPr>
        </p:nvGraphicFramePr>
        <p:xfrm>
          <a:off x="110066" y="1690688"/>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6011334" y="1083734"/>
            <a:ext cx="2912534" cy="172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rPr>
              <a:t>Three Steps: </a:t>
            </a:r>
          </a:p>
          <a:p>
            <a:pPr marL="342900" indent="-342900">
              <a:buFont typeface="+mj-lt"/>
              <a:buAutoNum type="arabicPeriod"/>
            </a:pPr>
            <a:r>
              <a:rPr lang="en-US" sz="2000" dirty="0">
                <a:solidFill>
                  <a:schemeClr val="bg1"/>
                </a:solidFill>
              </a:rPr>
              <a:t>Establish Expectations</a:t>
            </a:r>
          </a:p>
          <a:p>
            <a:pPr marL="342900" indent="-342900">
              <a:buFont typeface="+mj-lt"/>
              <a:buAutoNum type="arabicPeriod"/>
            </a:pPr>
            <a:r>
              <a:rPr lang="en-US" sz="2000" dirty="0">
                <a:solidFill>
                  <a:schemeClr val="bg1"/>
                </a:solidFill>
              </a:rPr>
              <a:t>Identify Routines</a:t>
            </a:r>
          </a:p>
          <a:p>
            <a:pPr marL="342900" indent="-342900">
              <a:buFont typeface="+mj-lt"/>
              <a:buAutoNum type="arabicPeriod"/>
            </a:pPr>
            <a:r>
              <a:rPr lang="en-US" sz="2000" dirty="0">
                <a:solidFill>
                  <a:schemeClr val="bg1"/>
                </a:solidFill>
              </a:rPr>
              <a:t>Create Examples</a:t>
            </a:r>
          </a:p>
        </p:txBody>
      </p:sp>
    </p:spTree>
    <p:extLst>
      <p:ext uri="{BB962C8B-B14F-4D97-AF65-F5344CB8AC3E}">
        <p14:creationId xmlns:p14="http://schemas.microsoft.com/office/powerpoint/2010/main" val="107964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D35D95F8-9A01-8741-887C-0648DEAAB95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BB2E6EA4-9DD5-AA4A-B1AF-7D4AD4DEC3B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E5B51BC3-D9AC-224A-88D6-E072A5F1648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9AE8A40A-70E8-5F42-AA68-C55FBA0C417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7EE66003-F4E3-1B47-96EE-64B8F3841BD7}"/>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graphicEl>
                                              <a:dgm id="{F6E851F7-C49B-904A-BC40-51C4768D9C1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2024" y="198698"/>
            <a:ext cx="7886700" cy="1325563"/>
          </a:xfrm>
        </p:spPr>
        <p:txBody>
          <a:bodyPr/>
          <a:lstStyle/>
          <a:p>
            <a:r>
              <a:rPr lang="en-US" dirty="0">
                <a:solidFill>
                  <a:schemeClr val="accent2"/>
                </a:solidFill>
              </a:rPr>
              <a:t>Expectations vs. Rules</a:t>
            </a:r>
          </a:p>
        </p:txBody>
      </p:sp>
      <p:sp>
        <p:nvSpPr>
          <p:cNvPr id="3" name="Content Placeholder 2"/>
          <p:cNvSpPr>
            <a:spLocks noGrp="1"/>
          </p:cNvSpPr>
          <p:nvPr>
            <p:ph idx="1"/>
          </p:nvPr>
        </p:nvSpPr>
        <p:spPr>
          <a:xfrm>
            <a:off x="628650" y="1740608"/>
            <a:ext cx="7886700" cy="4149915"/>
          </a:xfrm>
        </p:spPr>
        <p:txBody>
          <a:bodyPr>
            <a:normAutofit/>
          </a:bodyPr>
          <a:lstStyle/>
          <a:p>
            <a:pPr marL="0" indent="0">
              <a:buNone/>
            </a:pPr>
            <a:r>
              <a:rPr lang="en-US" sz="2800" dirty="0">
                <a:solidFill>
                  <a:schemeClr val="bg1"/>
                </a:solidFill>
              </a:rPr>
              <a:t>Expectations are </a:t>
            </a:r>
          </a:p>
          <a:p>
            <a:pPr lvl="1"/>
            <a:r>
              <a:rPr lang="en-US" sz="2800" dirty="0">
                <a:solidFill>
                  <a:schemeClr val="bg1"/>
                </a:solidFill>
              </a:rPr>
              <a:t>Broadly stated</a:t>
            </a:r>
          </a:p>
          <a:p>
            <a:pPr lvl="1"/>
            <a:r>
              <a:rPr lang="en-US" sz="2800" dirty="0">
                <a:solidFill>
                  <a:schemeClr val="bg1"/>
                </a:solidFill>
              </a:rPr>
              <a:t>Apply to all people in all settings</a:t>
            </a:r>
          </a:p>
          <a:p>
            <a:pPr lvl="1"/>
            <a:r>
              <a:rPr lang="en-US" sz="2800" dirty="0">
                <a:solidFill>
                  <a:schemeClr val="bg1"/>
                </a:solidFill>
              </a:rPr>
              <a:t>Describe the general ways people should behave</a:t>
            </a:r>
          </a:p>
          <a:p>
            <a:pPr marL="0" indent="0">
              <a:buNone/>
            </a:pPr>
            <a:r>
              <a:rPr lang="en-US" sz="3000" dirty="0">
                <a:solidFill>
                  <a:schemeClr val="bg1"/>
                </a:solidFill>
              </a:rPr>
              <a:t>Rules</a:t>
            </a:r>
          </a:p>
          <a:p>
            <a:pPr lvl="1"/>
            <a:r>
              <a:rPr lang="en-US" sz="2800" dirty="0">
                <a:solidFill>
                  <a:schemeClr val="bg1"/>
                </a:solidFill>
              </a:rPr>
              <a:t>Describe specific behaviors</a:t>
            </a:r>
          </a:p>
          <a:p>
            <a:pPr lvl="1"/>
            <a:r>
              <a:rPr lang="en-US" sz="2800" dirty="0">
                <a:solidFill>
                  <a:schemeClr val="bg1"/>
                </a:solidFill>
              </a:rPr>
              <a:t>May apply to a limited number of settings</a:t>
            </a:r>
          </a:p>
          <a:p>
            <a:pPr lvl="1"/>
            <a:r>
              <a:rPr lang="en-US" sz="2800" dirty="0">
                <a:solidFill>
                  <a:schemeClr val="bg1"/>
                </a:solidFill>
              </a:rPr>
              <a:t>May clarify behavior for a specific setting</a:t>
            </a:r>
          </a:p>
        </p:txBody>
      </p:sp>
      <p:grpSp>
        <p:nvGrpSpPr>
          <p:cNvPr id="5" name="Group 4">
            <a:extLst>
              <a:ext uri="{FF2B5EF4-FFF2-40B4-BE49-F238E27FC236}">
                <a16:creationId xmlns:a16="http://schemas.microsoft.com/office/drawing/2014/main" id="{B8477193-BDE7-8945-A555-0574CB4F22B6}"/>
              </a:ext>
            </a:extLst>
          </p:cNvPr>
          <p:cNvGrpSpPr/>
          <p:nvPr/>
        </p:nvGrpSpPr>
        <p:grpSpPr>
          <a:xfrm>
            <a:off x="159249" y="198698"/>
            <a:ext cx="2562820" cy="1281410"/>
            <a:chOff x="3290589" y="16"/>
            <a:chExt cx="2562820" cy="1281410"/>
          </a:xfrm>
          <a:solidFill>
            <a:schemeClr val="accent2">
              <a:lumMod val="50000"/>
            </a:schemeClr>
          </a:solidFill>
        </p:grpSpPr>
        <p:sp>
          <p:nvSpPr>
            <p:cNvPr id="6" name="Rounded Rectangle 5">
              <a:extLst>
                <a:ext uri="{FF2B5EF4-FFF2-40B4-BE49-F238E27FC236}">
                  <a16:creationId xmlns:a16="http://schemas.microsoft.com/office/drawing/2014/main" id="{D00C42EC-ED71-8040-8D3F-AD83A6C01742}"/>
                </a:ext>
              </a:extLst>
            </p:cNvPr>
            <p:cNvSpPr/>
            <p:nvPr/>
          </p:nvSpPr>
          <p:spPr>
            <a:xfrm>
              <a:off x="3290589" y="16"/>
              <a:ext cx="2562820" cy="1281410"/>
            </a:xfrm>
            <a:prstGeom prst="roundRect">
              <a:avLst/>
            </a:prstGeom>
            <a:grp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11AF974B-CA7B-7D48-9059-59B8461E5449}"/>
                </a:ext>
              </a:extLst>
            </p:cNvPr>
            <p:cNvSpPr/>
            <p:nvPr/>
          </p:nvSpPr>
          <p:spPr>
            <a:xfrm>
              <a:off x="3353142" y="62569"/>
              <a:ext cx="2437714" cy="11563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dirty="0">
                  <a:solidFill>
                    <a:prstClr val="white"/>
                  </a:solidFill>
                </a:rPr>
                <a:t>Establish / Post</a:t>
              </a:r>
            </a:p>
          </p:txBody>
        </p:sp>
      </p:grpSp>
    </p:spTree>
    <p:extLst>
      <p:ext uri="{BB962C8B-B14F-4D97-AF65-F5344CB8AC3E}">
        <p14:creationId xmlns:p14="http://schemas.microsoft.com/office/powerpoint/2010/main" val="112483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a:xfrm>
            <a:off x="724072" y="953872"/>
            <a:ext cx="8128436" cy="4555185"/>
          </a:xfrm>
          <a:prstGeom prst="rect">
            <a:avLst/>
          </a:prstGeom>
          <a:noFill/>
        </p:spPr>
        <p:txBody>
          <a:bodyPr vert="horz" lIns="91440" tIns="45720" rIns="91440" bIns="45720" rtlCol="0">
            <a:normAutofit/>
          </a:bodyPr>
          <a:lstStyle/>
          <a:p>
            <a:pPr marL="914400" lvl="1" indent="-457200">
              <a:spcBef>
                <a:spcPts val="600"/>
              </a:spcBef>
              <a:buClr>
                <a:srgbClr val="D9E0E6"/>
              </a:buClr>
              <a:buSzPct val="90000"/>
              <a:buFont typeface="Arial" charset="0"/>
              <a:buChar char="•"/>
            </a:pPr>
            <a:r>
              <a:rPr lang="en-US" sz="2800" dirty="0">
                <a:solidFill>
                  <a:schemeClr val="bg1"/>
                </a:solidFill>
              </a:rPr>
              <a:t>Define 3-5 expectations for your classroom</a:t>
            </a:r>
            <a:endParaRPr lang="en-US" sz="2800" b="1" dirty="0">
              <a:solidFill>
                <a:schemeClr val="bg1"/>
              </a:solidFill>
            </a:endParaRPr>
          </a:p>
          <a:p>
            <a:pPr marL="914400" lvl="1" indent="-457200">
              <a:spcBef>
                <a:spcPts val="600"/>
              </a:spcBef>
              <a:buClr>
                <a:srgbClr val="D9E0E6"/>
              </a:buClr>
              <a:buSzPct val="90000"/>
              <a:buFont typeface="Arial" charset="0"/>
              <a:buChar char="•"/>
            </a:pPr>
            <a:r>
              <a:rPr lang="en-US" sz="2800" b="1" dirty="0">
                <a:solidFill>
                  <a:schemeClr val="bg1"/>
                </a:solidFill>
              </a:rPr>
              <a:t>Positively stated</a:t>
            </a:r>
          </a:p>
          <a:p>
            <a:pPr marL="1371600" lvl="2" indent="-457200">
              <a:spcBef>
                <a:spcPts val="600"/>
              </a:spcBef>
              <a:buClr>
                <a:srgbClr val="D9E0E6"/>
              </a:buClr>
              <a:buSzPct val="90000"/>
              <a:buFont typeface="Arial" charset="0"/>
              <a:buChar char="•"/>
            </a:pPr>
            <a:r>
              <a:rPr lang="en-US" sz="2800" dirty="0">
                <a:solidFill>
                  <a:schemeClr val="bg1"/>
                </a:solidFill>
              </a:rPr>
              <a:t>Tell students what you want them to do rather than what not to do</a:t>
            </a:r>
          </a:p>
          <a:p>
            <a:pPr marL="1371600" lvl="2" indent="-457200">
              <a:spcBef>
                <a:spcPts val="600"/>
              </a:spcBef>
              <a:buClr>
                <a:srgbClr val="D9E0E6"/>
              </a:buClr>
              <a:buSzPct val="90000"/>
              <a:buFont typeface="Arial" charset="0"/>
              <a:buChar char="•"/>
            </a:pPr>
            <a:r>
              <a:rPr lang="en-US" sz="2800" dirty="0">
                <a:solidFill>
                  <a:schemeClr val="bg1"/>
                </a:solidFill>
              </a:rPr>
              <a:t>Avoid “loopholes”</a:t>
            </a:r>
          </a:p>
          <a:p>
            <a:pPr marL="914400" lvl="1" indent="-457200">
              <a:spcBef>
                <a:spcPts val="600"/>
              </a:spcBef>
              <a:buClr>
                <a:srgbClr val="D9E0E6"/>
              </a:buClr>
              <a:buSzPct val="90000"/>
              <a:buFont typeface="Arial" charset="0"/>
              <a:buChar char="•"/>
            </a:pPr>
            <a:r>
              <a:rPr lang="en-US" sz="2800" dirty="0">
                <a:solidFill>
                  <a:schemeClr val="bg1"/>
                </a:solidFill>
              </a:rPr>
              <a:t>Easy to remember</a:t>
            </a:r>
          </a:p>
          <a:p>
            <a:pPr marL="1371600" lvl="2" indent="-457200">
              <a:spcBef>
                <a:spcPts val="600"/>
              </a:spcBef>
              <a:buClr>
                <a:srgbClr val="D9E0E6"/>
              </a:buClr>
              <a:buSzPct val="90000"/>
              <a:buFont typeface="Arial" charset="0"/>
              <a:buChar char="•"/>
            </a:pPr>
            <a:r>
              <a:rPr lang="en-US" sz="2800" dirty="0">
                <a:solidFill>
                  <a:schemeClr val="bg1"/>
                </a:solidFill>
              </a:rPr>
              <a:t>Aligned to school-wide expectations</a:t>
            </a:r>
          </a:p>
          <a:p>
            <a:pPr marL="1371600" lvl="2" indent="-457200">
              <a:spcBef>
                <a:spcPts val="600"/>
              </a:spcBef>
              <a:buClr>
                <a:srgbClr val="D9E0E6"/>
              </a:buClr>
              <a:buSzPct val="90000"/>
              <a:buFont typeface="Arial" charset="0"/>
              <a:buChar char="•"/>
            </a:pPr>
            <a:endParaRPr lang="en-US" sz="2800" dirty="0">
              <a:solidFill>
                <a:schemeClr val="bg1"/>
              </a:solidFill>
            </a:endParaRPr>
          </a:p>
          <a:p>
            <a:pPr marL="1371600" lvl="2" indent="-457200">
              <a:spcBef>
                <a:spcPts val="600"/>
              </a:spcBef>
              <a:buClr>
                <a:srgbClr val="D9E0E6"/>
              </a:buClr>
              <a:buSzPct val="90000"/>
              <a:buFont typeface="Arial" charset="0"/>
              <a:buChar char="•"/>
            </a:pPr>
            <a:endParaRPr lang="en-US" sz="2800" dirty="0">
              <a:solidFill>
                <a:schemeClr val="bg1"/>
              </a:solidFill>
            </a:endParaRPr>
          </a:p>
          <a:p>
            <a:pPr marL="1371600" lvl="2" indent="-457200">
              <a:spcBef>
                <a:spcPts val="600"/>
              </a:spcBef>
              <a:buClr>
                <a:srgbClr val="D9E0E6"/>
              </a:buClr>
              <a:buSzPct val="90000"/>
              <a:buFont typeface="Arial" charset="0"/>
              <a:buChar char="•"/>
            </a:pPr>
            <a:endParaRPr lang="en-US" sz="2800" dirty="0">
              <a:solidFill>
                <a:schemeClr val="bg1"/>
              </a:solidFill>
            </a:endParaRPr>
          </a:p>
        </p:txBody>
      </p:sp>
      <p:pic>
        <p:nvPicPr>
          <p:cNvPr id="14" name="Picture 13"/>
          <p:cNvPicPr>
            <a:picLocks noChangeAspect="1"/>
          </p:cNvPicPr>
          <p:nvPr/>
        </p:nvPicPr>
        <p:blipFill>
          <a:blip r:embed="rId2"/>
          <a:stretch>
            <a:fillRect/>
          </a:stretch>
        </p:blipFill>
        <p:spPr>
          <a:xfrm>
            <a:off x="295614" y="4424514"/>
            <a:ext cx="2363902" cy="1645985"/>
          </a:xfrm>
          <a:prstGeom prst="rect">
            <a:avLst/>
          </a:prstGeom>
        </p:spPr>
      </p:pic>
      <p:pic>
        <p:nvPicPr>
          <p:cNvPr id="15" name="Picture 14"/>
          <p:cNvPicPr>
            <a:picLocks noChangeAspect="1"/>
          </p:cNvPicPr>
          <p:nvPr/>
        </p:nvPicPr>
        <p:blipFill>
          <a:blip r:embed="rId3"/>
          <a:stretch>
            <a:fillRect/>
          </a:stretch>
        </p:blipFill>
        <p:spPr>
          <a:xfrm>
            <a:off x="3087974" y="4424513"/>
            <a:ext cx="2358145" cy="1645985"/>
          </a:xfrm>
          <a:prstGeom prst="rect">
            <a:avLst/>
          </a:prstGeom>
        </p:spPr>
      </p:pic>
      <p:grpSp>
        <p:nvGrpSpPr>
          <p:cNvPr id="12" name="Group 11">
            <a:extLst>
              <a:ext uri="{FF2B5EF4-FFF2-40B4-BE49-F238E27FC236}">
                <a16:creationId xmlns:a16="http://schemas.microsoft.com/office/drawing/2014/main" id="{B8477193-BDE7-8945-A555-0574CB4F22B6}"/>
              </a:ext>
            </a:extLst>
          </p:cNvPr>
          <p:cNvGrpSpPr/>
          <p:nvPr/>
        </p:nvGrpSpPr>
        <p:grpSpPr>
          <a:xfrm>
            <a:off x="159249" y="143902"/>
            <a:ext cx="2562820" cy="804192"/>
            <a:chOff x="3290589" y="16"/>
            <a:chExt cx="2562820" cy="1281410"/>
          </a:xfrm>
          <a:solidFill>
            <a:schemeClr val="accent2">
              <a:lumMod val="50000"/>
            </a:schemeClr>
          </a:solidFill>
        </p:grpSpPr>
        <p:sp>
          <p:nvSpPr>
            <p:cNvPr id="17" name="Rounded Rectangle 16">
              <a:extLst>
                <a:ext uri="{FF2B5EF4-FFF2-40B4-BE49-F238E27FC236}">
                  <a16:creationId xmlns:a16="http://schemas.microsoft.com/office/drawing/2014/main" id="{D00C42EC-ED71-8040-8D3F-AD83A6C01742}"/>
                </a:ext>
              </a:extLst>
            </p:cNvPr>
            <p:cNvSpPr/>
            <p:nvPr/>
          </p:nvSpPr>
          <p:spPr>
            <a:xfrm>
              <a:off x="3290589" y="16"/>
              <a:ext cx="2562820" cy="1281410"/>
            </a:xfrm>
            <a:prstGeom prst="roundRect">
              <a:avLst/>
            </a:prstGeom>
            <a:grp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18" name="Rounded Rectangle 4">
              <a:extLst>
                <a:ext uri="{FF2B5EF4-FFF2-40B4-BE49-F238E27FC236}">
                  <a16:creationId xmlns:a16="http://schemas.microsoft.com/office/drawing/2014/main" id="{11AF974B-CA7B-7D48-9059-59B8461E5449}"/>
                </a:ext>
              </a:extLst>
            </p:cNvPr>
            <p:cNvSpPr/>
            <p:nvPr/>
          </p:nvSpPr>
          <p:spPr>
            <a:xfrm>
              <a:off x="3353142" y="62569"/>
              <a:ext cx="2437714" cy="11563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dirty="0">
                  <a:solidFill>
                    <a:prstClr val="white"/>
                  </a:solidFill>
                </a:rPr>
                <a:t>Establish / Post</a:t>
              </a:r>
            </a:p>
          </p:txBody>
        </p:sp>
      </p:grpSp>
      <p:pic>
        <p:nvPicPr>
          <p:cNvPr id="10" name="Picture 9"/>
          <p:cNvPicPr>
            <a:picLocks noChangeAspect="1"/>
          </p:cNvPicPr>
          <p:nvPr/>
        </p:nvPicPr>
        <p:blipFill rotWithShape="1">
          <a:blip r:embed="rId4"/>
          <a:srcRect l="22675" r="14209"/>
          <a:stretch/>
        </p:blipFill>
        <p:spPr>
          <a:xfrm>
            <a:off x="6209071" y="4424516"/>
            <a:ext cx="2643438" cy="1645985"/>
          </a:xfrm>
          <a:prstGeom prst="rect">
            <a:avLst/>
          </a:prstGeom>
        </p:spPr>
      </p:pic>
    </p:spTree>
    <p:extLst>
      <p:ext uri="{BB962C8B-B14F-4D97-AF65-F5344CB8AC3E}">
        <p14:creationId xmlns:p14="http://schemas.microsoft.com/office/powerpoint/2010/main" val="77639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bldLvl="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1184223" y="241334"/>
            <a:ext cx="7297733" cy="5814080"/>
          </a:xfrm>
          <a:prstGeom prst="rect">
            <a:avLst/>
          </a:prstGeom>
        </p:spPr>
      </p:pic>
      <p:pic>
        <p:nvPicPr>
          <p:cNvPr id="20" name="Picture 19"/>
          <p:cNvPicPr>
            <a:picLocks noChangeAspect="1"/>
          </p:cNvPicPr>
          <p:nvPr/>
        </p:nvPicPr>
        <p:blipFill>
          <a:blip r:embed="rId3"/>
          <a:stretch>
            <a:fillRect/>
          </a:stretch>
        </p:blipFill>
        <p:spPr>
          <a:xfrm>
            <a:off x="784047" y="36403"/>
            <a:ext cx="7911874" cy="601901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679" y="241333"/>
            <a:ext cx="8474642" cy="581408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756" y="36403"/>
            <a:ext cx="6162968" cy="5842495"/>
          </a:xfrm>
          <a:prstGeom prst="rect">
            <a:avLst/>
          </a:prstGeom>
        </p:spPr>
      </p:pic>
    </p:spTree>
    <p:extLst>
      <p:ext uri="{BB962C8B-B14F-4D97-AF65-F5344CB8AC3E}">
        <p14:creationId xmlns:p14="http://schemas.microsoft.com/office/powerpoint/2010/main" val="186214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3.3: Stop and Jot</a:t>
            </a:r>
            <a:br>
              <a:rPr lang="en-US" sz="49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Develop expectations</a:t>
            </a:r>
            <a:endParaRPr lang="en-US" sz="3600" dirty="0"/>
          </a:p>
        </p:txBody>
      </p:sp>
      <p:sp>
        <p:nvSpPr>
          <p:cNvPr id="177155" name="Rectangle 3"/>
          <p:cNvSpPr>
            <a:spLocks noGrp="1" noChangeArrowheads="1"/>
          </p:cNvSpPr>
          <p:nvPr>
            <p:ph idx="1"/>
          </p:nvPr>
        </p:nvSpPr>
        <p:spPr>
          <a:xfrm>
            <a:off x="495086" y="1646887"/>
            <a:ext cx="7886700" cy="4052328"/>
          </a:xfrm>
        </p:spPr>
        <p:txBody>
          <a:bodyPr>
            <a:normAutofit fontScale="92500"/>
          </a:bodyPr>
          <a:lstStyle/>
          <a:p>
            <a:pPr marL="0" indent="0">
              <a:lnSpc>
                <a:spcPct val="110000"/>
              </a:lnSpc>
              <a:buNone/>
            </a:pPr>
            <a:r>
              <a:rPr lang="en-US" sz="3600" dirty="0">
                <a:solidFill>
                  <a:schemeClr val="bg1"/>
                </a:solidFill>
                <a:ea typeface="ＭＳ Ｐゴシック" charset="0"/>
                <a:cs typeface="ＭＳ Ｐゴシック" charset="0"/>
              </a:rPr>
              <a:t>What are your classroom expectations?</a:t>
            </a:r>
          </a:p>
          <a:p>
            <a:pPr lvl="1">
              <a:lnSpc>
                <a:spcPct val="110000"/>
              </a:lnSpc>
            </a:pPr>
            <a:r>
              <a:rPr lang="en-US" sz="3200" dirty="0">
                <a:solidFill>
                  <a:schemeClr val="bg1"/>
                </a:solidFill>
                <a:ea typeface="ＭＳ Ｐゴシック" charset="0"/>
                <a:cs typeface="ＭＳ Ｐゴシック" charset="0"/>
              </a:rPr>
              <a:t>If you are working in a school or classroom that has defined 3-5 positively stated expectations, what are they? Do your classroom expectations align?</a:t>
            </a:r>
          </a:p>
          <a:p>
            <a:pPr lvl="1">
              <a:lnSpc>
                <a:spcPct val="110000"/>
              </a:lnSpc>
            </a:pPr>
            <a:r>
              <a:rPr lang="en-US" sz="3200" dirty="0">
                <a:solidFill>
                  <a:schemeClr val="bg1"/>
                </a:solidFill>
                <a:ea typeface="ＭＳ Ｐゴシック" charset="0"/>
                <a:cs typeface="ＭＳ Ｐゴシック" charset="0"/>
              </a:rPr>
              <a:t>If you are not, what expectations might you use in your own classroom? </a:t>
            </a:r>
          </a:p>
          <a:p>
            <a:pPr marL="0" indent="0">
              <a:lnSpc>
                <a:spcPct val="110000"/>
              </a:lnSpc>
              <a:buNone/>
            </a:pPr>
            <a:endParaRPr lang="en-US" sz="3600" dirty="0">
              <a:solidFill>
                <a:schemeClr val="bg1"/>
              </a:solidFill>
              <a:ea typeface="ＭＳ Ｐゴシック" charset="0"/>
              <a:cs typeface="ＭＳ Ｐゴシック" charset="0"/>
            </a:endParaRPr>
          </a:p>
          <a:p>
            <a:pPr>
              <a:lnSpc>
                <a:spcPct val="110000"/>
              </a:lnSpc>
            </a:pPr>
            <a:endParaRPr lang="en-US" altLang="x-none" sz="1100" dirty="0">
              <a:solidFill>
                <a:schemeClr val="bg1"/>
              </a:solidFill>
              <a:latin typeface="Calibri" charset="0"/>
              <a:ea typeface="Calibri" charset="0"/>
              <a:cs typeface="Calibri" charset="0"/>
            </a:endParaRPr>
          </a:p>
          <a:p>
            <a:pPr>
              <a:lnSpc>
                <a:spcPct val="110000"/>
              </a:lnSpc>
            </a:pPr>
            <a:endParaRPr lang="en-US" altLang="x-none" sz="1100" dirty="0">
              <a:solidFill>
                <a:schemeClr val="bg1"/>
              </a:solidFill>
              <a:latin typeface="Calibri" charset="0"/>
              <a:ea typeface="Calibri" charset="0"/>
              <a:cs typeface="Calibri"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
        <p:nvSpPr>
          <p:cNvPr id="5" name="TextBox 4"/>
          <p:cNvSpPr txBox="1"/>
          <p:nvPr/>
        </p:nvSpPr>
        <p:spPr>
          <a:xfrm>
            <a:off x="999830" y="5437605"/>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3.3</a:t>
            </a:r>
          </a:p>
        </p:txBody>
      </p:sp>
    </p:spTree>
    <p:extLst>
      <p:ext uri="{BB962C8B-B14F-4D97-AF65-F5344CB8AC3E}">
        <p14:creationId xmlns:p14="http://schemas.microsoft.com/office/powerpoint/2010/main" val="409125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3945EE-ED88-9344-8463-4FE4FE9A24B0}"/>
              </a:ext>
            </a:extLst>
          </p:cNvPr>
          <p:cNvSpPr>
            <a:spLocks noGrp="1"/>
          </p:cNvSpPr>
          <p:nvPr>
            <p:ph idx="1"/>
          </p:nvPr>
        </p:nvSpPr>
        <p:spPr/>
        <p:txBody>
          <a:bodyPr/>
          <a:lstStyle/>
          <a:p>
            <a:r>
              <a:rPr lang="en-US" dirty="0">
                <a:solidFill>
                  <a:schemeClr val="bg1"/>
                </a:solidFill>
              </a:rPr>
              <a:t>Double check your expectations.</a:t>
            </a:r>
          </a:p>
          <a:p>
            <a:pPr lvl="1"/>
            <a:r>
              <a:rPr lang="en-US" dirty="0">
                <a:solidFill>
                  <a:schemeClr val="bg1"/>
                </a:solidFill>
              </a:rPr>
              <a:t>Are they positively stated?</a:t>
            </a:r>
          </a:p>
          <a:p>
            <a:pPr lvl="1"/>
            <a:r>
              <a:rPr lang="en-US" dirty="0">
                <a:solidFill>
                  <a:schemeClr val="bg1"/>
                </a:solidFill>
              </a:rPr>
              <a:t>Are they easy to remember?</a:t>
            </a:r>
          </a:p>
          <a:p>
            <a:pPr lvl="1"/>
            <a:r>
              <a:rPr lang="en-US" dirty="0">
                <a:solidFill>
                  <a:schemeClr val="bg1"/>
                </a:solidFill>
              </a:rPr>
              <a:t>Are they mutually exclusive?</a:t>
            </a:r>
          </a:p>
          <a:p>
            <a:endParaRPr lang="en-US" dirty="0">
              <a:solidFill>
                <a:schemeClr val="bg1"/>
              </a:solidFill>
            </a:endParaRPr>
          </a:p>
        </p:txBody>
      </p:sp>
      <p:sp>
        <p:nvSpPr>
          <p:cNvPr id="4" name="Title 2">
            <a:extLst>
              <a:ext uri="{FF2B5EF4-FFF2-40B4-BE49-F238E27FC236}">
                <a16:creationId xmlns:a16="http://schemas.microsoft.com/office/drawing/2014/main" id="{CC2A9B82-A53C-A046-98E8-1ECA9D5713A7}"/>
              </a:ext>
            </a:extLst>
          </p:cNvPr>
          <p:cNvSpPr>
            <a:spLocks noGrp="1"/>
          </p:cNvSpPr>
          <p:nvPr>
            <p:ph type="title"/>
          </p:nvPr>
        </p:nvSpPr>
        <p:spPr>
          <a:xfrm>
            <a:off x="1081144" y="236669"/>
            <a:ext cx="7955280" cy="1113416"/>
          </a:xfrm>
        </p:spPr>
        <p:txBody>
          <a:bodyPr>
            <a:normAutofit/>
          </a:bodyPr>
          <a:lstStyle/>
          <a:p>
            <a:r>
              <a:rPr lang="en-US" sz="4900" b="1" kern="0" dirty="0">
                <a:solidFill>
                  <a:schemeClr val="accent2"/>
                </a:solidFill>
                <a:ea typeface="ヒラギノ角ゴ Pro W3" pitchFamily="-65" charset="-128"/>
                <a:cs typeface="ヒラギノ角ゴ Pro W3" pitchFamily="-65" charset="-128"/>
              </a:rPr>
              <a:t>Activity 3.3: Review</a:t>
            </a:r>
            <a:endParaRPr lang="en-US" sz="3600" dirty="0"/>
          </a:p>
        </p:txBody>
      </p:sp>
      <p:pic>
        <p:nvPicPr>
          <p:cNvPr id="5" name="Picture 4">
            <a:extLst>
              <a:ext uri="{FF2B5EF4-FFF2-40B4-BE49-F238E27FC236}">
                <a16:creationId xmlns:a16="http://schemas.microsoft.com/office/drawing/2014/main" id="{F564DEEF-3FCD-6749-9859-AE68550BA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Tree>
    <p:extLst>
      <p:ext uri="{BB962C8B-B14F-4D97-AF65-F5344CB8AC3E}">
        <p14:creationId xmlns:p14="http://schemas.microsoft.com/office/powerpoint/2010/main" val="3499562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idx="1"/>
          </p:nvPr>
        </p:nvSpPr>
        <p:spPr>
          <a:xfrm>
            <a:off x="533399" y="1828800"/>
            <a:ext cx="6832601" cy="3589867"/>
          </a:xfrm>
        </p:spPr>
        <p:txBody>
          <a:bodyPr>
            <a:noAutofit/>
          </a:bodyPr>
          <a:lstStyle/>
          <a:p>
            <a:pPr eaLnBrk="1" hangingPunct="1"/>
            <a:r>
              <a:rPr lang="en-US" sz="2800" b="1" dirty="0">
                <a:solidFill>
                  <a:schemeClr val="bg1"/>
                </a:solidFill>
                <a:ea typeface="ＭＳ Ｐゴシック" charset="-128"/>
                <a:cs typeface="ＭＳ Ｐゴシック" charset="-128"/>
              </a:rPr>
              <a:t>Operationally define</a:t>
            </a:r>
            <a:r>
              <a:rPr lang="en-US" sz="2800" dirty="0">
                <a:solidFill>
                  <a:schemeClr val="bg1"/>
                </a:solidFill>
                <a:ea typeface="ＭＳ Ｐゴシック" charset="-128"/>
                <a:cs typeface="ＭＳ Ｐゴシック" charset="-128"/>
              </a:rPr>
              <a:t> what the expectations look like across all the routines and settings in your classroom.</a:t>
            </a:r>
          </a:p>
          <a:p>
            <a:pPr lvl="1"/>
            <a:r>
              <a:rPr lang="en-US" sz="2600" dirty="0">
                <a:solidFill>
                  <a:schemeClr val="bg1"/>
                </a:solidFill>
                <a:ea typeface="ＭＳ Ｐゴシック" charset="-128"/>
                <a:cs typeface="ＭＳ Ｐゴシック" charset="-128"/>
              </a:rPr>
              <a:t>One way to do this is in a </a:t>
            </a:r>
            <a:r>
              <a:rPr lang="en-US" sz="2600" b="1" dirty="0">
                <a:solidFill>
                  <a:schemeClr val="bg1"/>
                </a:solidFill>
                <a:ea typeface="ＭＳ Ｐゴシック" charset="-128"/>
                <a:cs typeface="ＭＳ Ｐゴシック" charset="-128"/>
              </a:rPr>
              <a:t>matrix</a:t>
            </a:r>
            <a:r>
              <a:rPr lang="en-US" sz="2600" dirty="0">
                <a:solidFill>
                  <a:schemeClr val="bg1"/>
                </a:solidFill>
                <a:ea typeface="ＭＳ Ｐゴシック" charset="-128"/>
                <a:cs typeface="ＭＳ Ｐゴシック" charset="-128"/>
              </a:rPr>
              <a:t> format.</a:t>
            </a:r>
          </a:p>
          <a:p>
            <a:pPr lvl="1"/>
            <a:r>
              <a:rPr lang="en-US" sz="2600" dirty="0">
                <a:solidFill>
                  <a:schemeClr val="bg1"/>
                </a:solidFill>
                <a:ea typeface="ＭＳ Ｐゴシック" charset="-128"/>
                <a:cs typeface="ＭＳ Ｐゴシック" charset="-128"/>
              </a:rPr>
              <a:t>This matrix should complement your school-wide matrix, but be specific to your classroom setting.</a:t>
            </a:r>
          </a:p>
          <a:p>
            <a:pPr lvl="1"/>
            <a:r>
              <a:rPr lang="en-US" sz="2600" dirty="0">
                <a:solidFill>
                  <a:schemeClr val="bg1"/>
                </a:solidFill>
                <a:ea typeface="ＭＳ Ｐゴシック" charset="-128"/>
                <a:cs typeface="ＭＳ Ｐゴシック" charset="-128"/>
              </a:rPr>
              <a:t>A matrix can be flexible across ages, and time. </a:t>
            </a:r>
          </a:p>
        </p:txBody>
      </p:sp>
      <p:sp>
        <p:nvSpPr>
          <p:cNvPr id="8" name="TextBox 7"/>
          <p:cNvSpPr txBox="1"/>
          <p:nvPr/>
        </p:nvSpPr>
        <p:spPr>
          <a:xfrm>
            <a:off x="2938408" y="116128"/>
            <a:ext cx="8271879" cy="1446550"/>
          </a:xfrm>
          <a:prstGeom prst="rect">
            <a:avLst/>
          </a:prstGeom>
          <a:noFill/>
        </p:spPr>
        <p:txBody>
          <a:bodyPr wrap="square" rtlCol="0">
            <a:spAutoFit/>
          </a:bodyPr>
          <a:lstStyle/>
          <a:p>
            <a:r>
              <a:rPr lang="en-US" sz="4400" dirty="0">
                <a:solidFill>
                  <a:schemeClr val="accent2"/>
                </a:solidFill>
                <a:latin typeface="+mj-lt"/>
              </a:rPr>
              <a:t>Define Expectations </a:t>
            </a:r>
          </a:p>
          <a:p>
            <a:r>
              <a:rPr lang="en-US" sz="4400" dirty="0">
                <a:solidFill>
                  <a:schemeClr val="accent2"/>
                </a:solidFill>
                <a:latin typeface="+mj-lt"/>
              </a:rPr>
              <a:t>within Routines</a:t>
            </a:r>
          </a:p>
        </p:txBody>
      </p:sp>
      <p:grpSp>
        <p:nvGrpSpPr>
          <p:cNvPr id="12" name="Group 11">
            <a:extLst>
              <a:ext uri="{FF2B5EF4-FFF2-40B4-BE49-F238E27FC236}">
                <a16:creationId xmlns:a16="http://schemas.microsoft.com/office/drawing/2014/main" id="{B8477193-BDE7-8945-A555-0574CB4F22B6}"/>
              </a:ext>
            </a:extLst>
          </p:cNvPr>
          <p:cNvGrpSpPr/>
          <p:nvPr/>
        </p:nvGrpSpPr>
        <p:grpSpPr>
          <a:xfrm>
            <a:off x="159249" y="198698"/>
            <a:ext cx="2562820" cy="1281410"/>
            <a:chOff x="3290589" y="16"/>
            <a:chExt cx="2562820" cy="1281410"/>
          </a:xfrm>
          <a:solidFill>
            <a:schemeClr val="accent2">
              <a:lumMod val="50000"/>
            </a:schemeClr>
          </a:solidFill>
        </p:grpSpPr>
        <p:sp>
          <p:nvSpPr>
            <p:cNvPr id="13" name="Rounded Rectangle 12">
              <a:extLst>
                <a:ext uri="{FF2B5EF4-FFF2-40B4-BE49-F238E27FC236}">
                  <a16:creationId xmlns:a16="http://schemas.microsoft.com/office/drawing/2014/main" id="{D00C42EC-ED71-8040-8D3F-AD83A6C01742}"/>
                </a:ext>
              </a:extLst>
            </p:cNvPr>
            <p:cNvSpPr/>
            <p:nvPr/>
          </p:nvSpPr>
          <p:spPr>
            <a:xfrm>
              <a:off x="3290589" y="16"/>
              <a:ext cx="2562820" cy="1281410"/>
            </a:xfrm>
            <a:prstGeom prst="roundRect">
              <a:avLst/>
            </a:prstGeom>
            <a:grp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11AF974B-CA7B-7D48-9059-59B8461E5449}"/>
                </a:ext>
              </a:extLst>
            </p:cNvPr>
            <p:cNvSpPr/>
            <p:nvPr/>
          </p:nvSpPr>
          <p:spPr>
            <a:xfrm>
              <a:off x="3353142" y="62569"/>
              <a:ext cx="2437714" cy="11563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dirty="0">
                  <a:solidFill>
                    <a:prstClr val="white"/>
                  </a:solidFill>
                </a:rPr>
                <a:t>Establish / Post</a:t>
              </a:r>
            </a:p>
          </p:txBody>
        </p:sp>
      </p:grpSp>
    </p:spTree>
    <p:extLst>
      <p:ext uri="{BB962C8B-B14F-4D97-AF65-F5344CB8AC3E}">
        <p14:creationId xmlns:p14="http://schemas.microsoft.com/office/powerpoint/2010/main" val="114712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Grp="1" noChangeArrowheads="1"/>
          </p:cNvSpPr>
          <p:nvPr>
            <p:ph type="title"/>
          </p:nvPr>
        </p:nvSpPr>
        <p:spPr>
          <a:xfrm>
            <a:off x="1897310" y="102742"/>
            <a:ext cx="8035231" cy="609600"/>
          </a:xfrm>
        </p:spPr>
        <p:txBody>
          <a:bodyPr>
            <a:noAutofit/>
          </a:bodyPr>
          <a:lstStyle/>
          <a:p>
            <a:pPr eaLnBrk="1" hangingPunct="1"/>
            <a:r>
              <a:rPr lang="en-US" dirty="0">
                <a:solidFill>
                  <a:schemeClr val="accent2"/>
                </a:solidFill>
                <a:ea typeface="ＭＳ Ｐゴシック" charset="-128"/>
                <a:cs typeface="ＭＳ Ｐゴシック" charset="-128"/>
              </a:rPr>
              <a:t>Rules within Routines Matrix</a:t>
            </a:r>
          </a:p>
        </p:txBody>
      </p:sp>
      <p:graphicFrame>
        <p:nvGraphicFramePr>
          <p:cNvPr id="227367" name="Group 39"/>
          <p:cNvGraphicFramePr>
            <a:graphicFrameLocks noGrp="1"/>
          </p:cNvGraphicFramePr>
          <p:nvPr>
            <p:ph type="tbl" idx="1"/>
            <p:extLst>
              <p:ext uri="{D42A27DB-BD31-4B8C-83A1-F6EECF244321}">
                <p14:modId xmlns:p14="http://schemas.microsoft.com/office/powerpoint/2010/main" val="2215020202"/>
              </p:ext>
            </p:extLst>
          </p:nvPr>
        </p:nvGraphicFramePr>
        <p:xfrm>
          <a:off x="228600" y="990600"/>
          <a:ext cx="8763000" cy="5695950"/>
        </p:xfrm>
        <a:graphic>
          <a:graphicData uri="http://schemas.openxmlformats.org/drawingml/2006/table">
            <a:tbl>
              <a:tblPr/>
              <a:tblGrid>
                <a:gridCol w="20574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15240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2000" b="1" i="0" u="none" strike="noStrike" cap="none" normalizeH="0" baseline="0" dirty="0">
                        <a:ln>
                          <a:noFill/>
                        </a:ln>
                        <a:solidFill>
                          <a:schemeClr val="accent2"/>
                        </a:solidFill>
                        <a:effectLst/>
                        <a:latin typeface="Arial" pitchFamily="-107" charset="0"/>
                        <a:ea typeface="ＭＳ Ｐゴシック" pitchFamily="-107" charset="-128"/>
                        <a:cs typeface="ＭＳ Ｐゴシック" pitchFamily="-107" charset="-128"/>
                      </a:endParaRPr>
                    </a:p>
                  </a:txBody>
                  <a:tcPr anchor="ctr" anchorCtr="1"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r>
                        <a:rPr kumimoji="0" lang="en-US" sz="2000" b="1" i="0" u="none" strike="noStrike" cap="none" normalizeH="0" baseline="0" dirty="0">
                          <a:ln>
                            <a:noFill/>
                          </a:ln>
                          <a:solidFill>
                            <a:schemeClr val="bg1"/>
                          </a:solidFill>
                          <a:effectLst/>
                          <a:latin typeface="Arial" pitchFamily="-107" charset="0"/>
                          <a:ea typeface="ＭＳ Ｐゴシック" pitchFamily="-107" charset="-128"/>
                          <a:cs typeface="ＭＳ Ｐゴシック" pitchFamily="-107" charset="-128"/>
                        </a:rPr>
                        <a:t>Entering Classroom</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r>
                        <a:rPr kumimoji="0" lang="en-US" sz="2000" b="1" i="0" u="none" strike="noStrike" cap="none" normalizeH="0" baseline="0" dirty="0">
                          <a:ln>
                            <a:noFill/>
                          </a:ln>
                          <a:solidFill>
                            <a:schemeClr val="bg1"/>
                          </a:solidFill>
                          <a:effectLst/>
                          <a:latin typeface="Arial" pitchFamily="-107" charset="0"/>
                          <a:ea typeface="ＭＳ Ｐゴシック" pitchFamily="-107" charset="-128"/>
                          <a:cs typeface="ＭＳ Ｐゴシック" pitchFamily="-107" charset="-128"/>
                        </a:rPr>
                        <a:t>Seat Work</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r>
                        <a:rPr kumimoji="0" lang="en-US" sz="2000" b="1" i="0" u="none" strike="noStrike" cap="none" normalizeH="0" baseline="0" dirty="0">
                          <a:ln>
                            <a:noFill/>
                          </a:ln>
                          <a:solidFill>
                            <a:schemeClr val="bg1"/>
                          </a:solidFill>
                          <a:effectLst/>
                          <a:latin typeface="Arial" pitchFamily="-107" charset="0"/>
                          <a:ea typeface="ＭＳ Ｐゴシック" pitchFamily="-107" charset="-128"/>
                          <a:cs typeface="ＭＳ Ｐゴシック" pitchFamily="-107" charset="-128"/>
                        </a:rPr>
                        <a:t>Small Group Activity</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r>
                        <a:rPr kumimoji="0" lang="en-US" sz="2000" b="1" i="0" u="none" strike="noStrike" cap="none" normalizeH="0" baseline="0" dirty="0">
                          <a:ln>
                            <a:noFill/>
                          </a:ln>
                          <a:solidFill>
                            <a:schemeClr val="bg1"/>
                          </a:solidFill>
                          <a:effectLst/>
                          <a:latin typeface="Arial" pitchFamily="-107" charset="0"/>
                          <a:ea typeface="ＭＳ Ｐゴシック" pitchFamily="-107" charset="-128"/>
                          <a:cs typeface="ＭＳ Ｐゴシック" pitchFamily="-107" charset="-128"/>
                        </a:rPr>
                        <a:t>Leaving Classroom</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r>
                        <a:rPr kumimoji="0" lang="en-US" sz="2000" b="1" i="0" u="none" strike="noStrike" cap="none" normalizeH="0" baseline="0" dirty="0">
                          <a:ln>
                            <a:noFill/>
                          </a:ln>
                          <a:solidFill>
                            <a:schemeClr val="bg1"/>
                          </a:solidFill>
                          <a:effectLst/>
                          <a:latin typeface="Arial" pitchFamily="-107" charset="0"/>
                          <a:ea typeface="ＭＳ Ｐゴシック" pitchFamily="-107" charset="-128"/>
                          <a:cs typeface="ＭＳ Ｐゴシック" pitchFamily="-107" charset="-128"/>
                        </a:rPr>
                        <a:t>Respect</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107" charset="2"/>
                        <a:buChar char="l"/>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107" charset="2"/>
                        <a:buChar char="l"/>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r>
                        <a:rPr kumimoji="0" lang="en-US" sz="2000" b="1" i="0" u="none" strike="noStrike" cap="none" normalizeH="0" baseline="0" dirty="0">
                          <a:ln>
                            <a:noFill/>
                          </a:ln>
                          <a:solidFill>
                            <a:schemeClr val="bg1"/>
                          </a:solidFill>
                          <a:effectLst/>
                          <a:latin typeface="Arial" pitchFamily="-107" charset="0"/>
                          <a:ea typeface="ＭＳ Ｐゴシック" pitchFamily="-107" charset="-128"/>
                          <a:cs typeface="ＭＳ Ｐゴシック" pitchFamily="-107" charset="-128"/>
                        </a:rPr>
                        <a:t>Responsibility</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287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r>
                        <a:rPr kumimoji="0" lang="en-US" sz="2000" b="1" i="0" u="none" strike="noStrike" cap="none" normalizeH="0" baseline="0" dirty="0">
                          <a:ln>
                            <a:noFill/>
                          </a:ln>
                          <a:solidFill>
                            <a:schemeClr val="bg1"/>
                          </a:solidFill>
                          <a:effectLst/>
                          <a:latin typeface="Arial" pitchFamily="-107" charset="0"/>
                          <a:ea typeface="ＭＳ Ｐゴシック" pitchFamily="-107" charset="-128"/>
                          <a:cs typeface="ＭＳ Ｐゴシック" pitchFamily="-107" charset="-128"/>
                        </a:rPr>
                        <a:t>Safety</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Right Arrow 5"/>
          <p:cNvSpPr/>
          <p:nvPr/>
        </p:nvSpPr>
        <p:spPr>
          <a:xfrm rot="2226663">
            <a:off x="761999" y="400459"/>
            <a:ext cx="1591734" cy="787400"/>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rPr>
              <a:t>Routines</a:t>
            </a:r>
          </a:p>
        </p:txBody>
      </p:sp>
      <p:sp>
        <p:nvSpPr>
          <p:cNvPr id="7" name="Right Arrow 6"/>
          <p:cNvSpPr/>
          <p:nvPr/>
        </p:nvSpPr>
        <p:spPr>
          <a:xfrm rot="3520628">
            <a:off x="-152402" y="898290"/>
            <a:ext cx="2116667" cy="1032933"/>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rPr>
              <a:t>Expectations</a:t>
            </a:r>
          </a:p>
        </p:txBody>
      </p:sp>
      <p:sp>
        <p:nvSpPr>
          <p:cNvPr id="8" name="Right Arrow 7"/>
          <p:cNvSpPr/>
          <p:nvPr/>
        </p:nvSpPr>
        <p:spPr>
          <a:xfrm rot="19627876">
            <a:off x="1739642" y="3556316"/>
            <a:ext cx="4136745" cy="2261963"/>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Positively Stated Behavior Examples</a:t>
            </a:r>
          </a:p>
          <a:p>
            <a:pPr algn="ctr"/>
            <a:r>
              <a:rPr lang="en-US" sz="1600" b="1" dirty="0">
                <a:solidFill>
                  <a:schemeClr val="tx1"/>
                </a:solidFill>
              </a:rPr>
              <a:t>(You will need 2-3 examples for each box for your activity)</a:t>
            </a:r>
          </a:p>
        </p:txBody>
      </p:sp>
      <p:sp>
        <p:nvSpPr>
          <p:cNvPr id="9" name="Rectangle 8"/>
          <p:cNvSpPr/>
          <p:nvPr/>
        </p:nvSpPr>
        <p:spPr>
          <a:xfrm>
            <a:off x="5672669" y="2570397"/>
            <a:ext cx="1625600" cy="125653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buFont typeface="Arial"/>
              <a:buChar char="•"/>
            </a:pPr>
            <a:endParaRPr lang="en-US" dirty="0">
              <a:solidFill>
                <a:srgbClr val="000000"/>
              </a:solidFill>
            </a:endParaRPr>
          </a:p>
          <a:p>
            <a:pPr>
              <a:buFont typeface="Arial"/>
              <a:buChar char="•"/>
            </a:pPr>
            <a:r>
              <a:rPr lang="en-US" dirty="0">
                <a:solidFill>
                  <a:srgbClr val="000000"/>
                </a:solidFill>
              </a:rPr>
              <a:t> Listen to Others</a:t>
            </a:r>
          </a:p>
          <a:p>
            <a:pPr>
              <a:buFont typeface="Arial"/>
              <a:buChar char="•"/>
            </a:pPr>
            <a:r>
              <a:rPr lang="en-US" dirty="0">
                <a:solidFill>
                  <a:srgbClr val="000000"/>
                </a:solidFill>
              </a:rPr>
              <a:t> Use Kind Words</a:t>
            </a:r>
          </a:p>
          <a:p>
            <a:pPr algn="ctr"/>
            <a:endParaRPr lang="en-US" dirty="0"/>
          </a:p>
        </p:txBody>
      </p:sp>
      <p:sp>
        <p:nvSpPr>
          <p:cNvPr id="10" name="Rectangle 9"/>
          <p:cNvSpPr/>
          <p:nvPr/>
        </p:nvSpPr>
        <p:spPr>
          <a:xfrm>
            <a:off x="5672669" y="3911599"/>
            <a:ext cx="1625600" cy="1291969"/>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buFont typeface="Arial"/>
              <a:buChar char="•"/>
            </a:pPr>
            <a:endParaRPr lang="en-US" dirty="0">
              <a:solidFill>
                <a:srgbClr val="000000"/>
              </a:solidFill>
            </a:endParaRPr>
          </a:p>
          <a:p>
            <a:pPr>
              <a:buFont typeface="Arial"/>
              <a:buChar char="•"/>
            </a:pPr>
            <a:r>
              <a:rPr lang="en-US" dirty="0">
                <a:solidFill>
                  <a:srgbClr val="000000"/>
                </a:solidFill>
              </a:rPr>
              <a:t> Stay on Topic</a:t>
            </a:r>
          </a:p>
          <a:p>
            <a:pPr>
              <a:buFont typeface="Arial"/>
              <a:buChar char="•"/>
            </a:pPr>
            <a:r>
              <a:rPr lang="en-US" dirty="0">
                <a:solidFill>
                  <a:srgbClr val="000000"/>
                </a:solidFill>
              </a:rPr>
              <a:t> Actively Participate</a:t>
            </a:r>
          </a:p>
          <a:p>
            <a:pPr algn="ctr"/>
            <a:endParaRPr lang="en-US" dirty="0"/>
          </a:p>
        </p:txBody>
      </p:sp>
      <p:sp>
        <p:nvSpPr>
          <p:cNvPr id="11" name="Rectangle 10"/>
          <p:cNvSpPr/>
          <p:nvPr/>
        </p:nvSpPr>
        <p:spPr>
          <a:xfrm>
            <a:off x="5672669" y="5271301"/>
            <a:ext cx="1625600" cy="143218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buFont typeface="Arial"/>
              <a:buChar char="•"/>
            </a:pPr>
            <a:endParaRPr lang="en-US" dirty="0">
              <a:solidFill>
                <a:srgbClr val="000000"/>
              </a:solidFill>
            </a:endParaRPr>
          </a:p>
          <a:p>
            <a:pPr>
              <a:buFont typeface="Arial"/>
              <a:buChar char="•"/>
            </a:pPr>
            <a:r>
              <a:rPr lang="en-US" sz="1600" dirty="0">
                <a:solidFill>
                  <a:srgbClr val="000000"/>
                </a:solidFill>
              </a:rPr>
              <a:t> </a:t>
            </a:r>
            <a:r>
              <a:rPr lang="en-US" dirty="0">
                <a:solidFill>
                  <a:srgbClr val="000000"/>
                </a:solidFill>
              </a:rPr>
              <a:t>Use Materials Carefully</a:t>
            </a:r>
          </a:p>
          <a:p>
            <a:pPr>
              <a:buFont typeface="Arial"/>
              <a:buChar char="•"/>
            </a:pPr>
            <a:r>
              <a:rPr lang="en-US" dirty="0">
                <a:solidFill>
                  <a:srgbClr val="000000"/>
                </a:solidFill>
              </a:rPr>
              <a:t> Stay in your personal space</a:t>
            </a:r>
          </a:p>
          <a:p>
            <a:pPr algn="ctr"/>
            <a:endParaRPr lang="en-US" dirty="0"/>
          </a:p>
        </p:txBody>
      </p:sp>
    </p:spTree>
    <p:extLst>
      <p:ext uri="{BB962C8B-B14F-4D97-AF65-F5344CB8AC3E}">
        <p14:creationId xmlns:p14="http://schemas.microsoft.com/office/powerpoint/2010/main" val="120514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8"/>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010396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1488-F390-334D-B9BA-A9364AF76501}"/>
              </a:ext>
            </a:extLst>
          </p:cNvPr>
          <p:cNvSpPr>
            <a:spLocks noGrp="1"/>
          </p:cNvSpPr>
          <p:nvPr>
            <p:ph type="title"/>
          </p:nvPr>
        </p:nvSpPr>
        <p:spPr/>
        <p:txBody>
          <a:bodyPr>
            <a:normAutofit/>
          </a:bodyPr>
          <a:lstStyle/>
          <a:p>
            <a:r>
              <a:rPr lang="en-US" dirty="0"/>
              <a:t>Orientation to Module Elements</a:t>
            </a:r>
          </a:p>
        </p:txBody>
      </p:sp>
      <p:sp>
        <p:nvSpPr>
          <p:cNvPr id="3" name="Content Placeholder 2">
            <a:extLst>
              <a:ext uri="{FF2B5EF4-FFF2-40B4-BE49-F238E27FC236}">
                <a16:creationId xmlns:a16="http://schemas.microsoft.com/office/drawing/2014/main" id="{972BE239-ADC8-8F4A-9519-2A46E3CE4912}"/>
              </a:ext>
            </a:extLst>
          </p:cNvPr>
          <p:cNvSpPr>
            <a:spLocks noGrp="1"/>
          </p:cNvSpPr>
          <p:nvPr>
            <p:ph idx="1"/>
          </p:nvPr>
        </p:nvSpPr>
        <p:spPr>
          <a:xfrm>
            <a:off x="628649" y="1446905"/>
            <a:ext cx="7177869" cy="4448058"/>
          </a:xfrm>
        </p:spPr>
        <p:txBody>
          <a:bodyPr>
            <a:normAutofit fontScale="77500" lnSpcReduction="20000"/>
          </a:bodyPr>
          <a:lstStyle/>
          <a:p>
            <a:r>
              <a:rPr lang="en-US" dirty="0">
                <a:solidFill>
                  <a:schemeClr val="bg1"/>
                </a:solidFill>
              </a:rPr>
              <a:t>Activities</a:t>
            </a:r>
          </a:p>
          <a:p>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a:p>
            <a:r>
              <a:rPr lang="en-US" dirty="0">
                <a:solidFill>
                  <a:schemeClr val="bg1"/>
                </a:solidFill>
              </a:rPr>
              <a:t>Classroom Application Activities</a:t>
            </a:r>
          </a:p>
          <a:p>
            <a:pPr lvl="1"/>
            <a:r>
              <a:rPr lang="en-US" dirty="0">
                <a:solidFill>
                  <a:schemeClr val="bg1"/>
                </a:solidFill>
              </a:rPr>
              <a:t>Can you apply the basic content presented in this module to your classroom context?</a:t>
            </a:r>
          </a:p>
          <a:p>
            <a:pPr lvl="1"/>
            <a:endParaRPr lang="en-US" dirty="0">
              <a:solidFill>
                <a:schemeClr val="bg1"/>
              </a:solidFill>
            </a:endParaRPr>
          </a:p>
          <a:p>
            <a:r>
              <a:rPr lang="en-US" dirty="0">
                <a:solidFill>
                  <a:schemeClr val="bg1"/>
                </a:solidFill>
              </a:rPr>
              <a:t>Module Quiz – Self Assessment</a:t>
            </a:r>
          </a:p>
          <a:p>
            <a:pPr lvl="1"/>
            <a:r>
              <a:rPr lang="en-US" dirty="0">
                <a:solidFill>
                  <a:schemeClr val="bg1"/>
                </a:solidFill>
              </a:rPr>
              <a:t>Do you know the basic content presented in this module?</a:t>
            </a:r>
          </a:p>
          <a:p>
            <a:pPr lvl="1"/>
            <a:endParaRPr lang="en-US" dirty="0">
              <a:solidFill>
                <a:schemeClr val="bg1"/>
              </a:solidFill>
            </a:endParaRPr>
          </a:p>
          <a:p>
            <a:r>
              <a:rPr lang="en-US" dirty="0">
                <a:solidFill>
                  <a:schemeClr val="bg1"/>
                </a:solidFill>
              </a:rPr>
              <a:t>Coaching Activities</a:t>
            </a:r>
          </a:p>
          <a:p>
            <a:pPr lvl="1"/>
            <a:r>
              <a:rPr lang="en-US" dirty="0">
                <a:solidFill>
                  <a:schemeClr val="bg1"/>
                </a:solidFill>
              </a:rPr>
              <a:t>Can you implement the content presented in this module in your classroom effectively? </a:t>
            </a:r>
          </a:p>
        </p:txBody>
      </p:sp>
      <p:pic>
        <p:nvPicPr>
          <p:cNvPr id="4" name="Picture 3">
            <a:extLst>
              <a:ext uri="{FF2B5EF4-FFF2-40B4-BE49-F238E27FC236}">
                <a16:creationId xmlns:a16="http://schemas.microsoft.com/office/drawing/2014/main" id="{DAE4535C-DFBD-BD43-B973-787E19D7A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416" y="1899871"/>
            <a:ext cx="937527" cy="892884"/>
          </a:xfrm>
          <a:prstGeom prst="rect">
            <a:avLst/>
          </a:prstGeom>
        </p:spPr>
      </p:pic>
      <p:sp>
        <p:nvSpPr>
          <p:cNvPr id="5" name="TextBox 4">
            <a:extLst>
              <a:ext uri="{FF2B5EF4-FFF2-40B4-BE49-F238E27FC236}">
                <a16:creationId xmlns:a16="http://schemas.microsoft.com/office/drawing/2014/main" id="{90D09536-05B5-2F46-94BD-FECC619C7713}"/>
              </a:ext>
            </a:extLst>
          </p:cNvPr>
          <p:cNvSpPr txBox="1"/>
          <p:nvPr/>
        </p:nvSpPr>
        <p:spPr>
          <a:xfrm>
            <a:off x="2886943" y="2159540"/>
            <a:ext cx="1457404" cy="369332"/>
          </a:xfrm>
          <a:prstGeom prst="rect">
            <a:avLst/>
          </a:prstGeom>
          <a:noFill/>
        </p:spPr>
        <p:txBody>
          <a:bodyPr wrap="square" rtlCol="0">
            <a:spAutoFit/>
          </a:bodyPr>
          <a:lstStyle/>
          <a:p>
            <a:r>
              <a:rPr lang="en-US" dirty="0"/>
              <a:t>Stop and Jot</a:t>
            </a:r>
          </a:p>
        </p:txBody>
      </p:sp>
      <p:pic>
        <p:nvPicPr>
          <p:cNvPr id="6" name="Picture 5">
            <a:extLst>
              <a:ext uri="{FF2B5EF4-FFF2-40B4-BE49-F238E27FC236}">
                <a16:creationId xmlns:a16="http://schemas.microsoft.com/office/drawing/2014/main" id="{DC65515D-55F6-D14B-88C2-863F1DACAE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4485563" y="1878355"/>
            <a:ext cx="937259" cy="914400"/>
          </a:xfrm>
          <a:prstGeom prst="rect">
            <a:avLst/>
          </a:prstGeom>
        </p:spPr>
      </p:pic>
      <p:sp>
        <p:nvSpPr>
          <p:cNvPr id="7" name="TextBox 6">
            <a:extLst>
              <a:ext uri="{FF2B5EF4-FFF2-40B4-BE49-F238E27FC236}">
                <a16:creationId xmlns:a16="http://schemas.microsoft.com/office/drawing/2014/main" id="{0037203D-E3A1-5B41-9C6B-AF123BC1306F}"/>
              </a:ext>
            </a:extLst>
          </p:cNvPr>
          <p:cNvSpPr txBox="1"/>
          <p:nvPr/>
        </p:nvSpPr>
        <p:spPr>
          <a:xfrm>
            <a:off x="5512419" y="2012389"/>
            <a:ext cx="1457404" cy="646331"/>
          </a:xfrm>
          <a:prstGeom prst="rect">
            <a:avLst/>
          </a:prstGeom>
          <a:noFill/>
        </p:spPr>
        <p:txBody>
          <a:bodyPr wrap="square" rtlCol="0">
            <a:spAutoFit/>
          </a:bodyPr>
          <a:lstStyle/>
          <a:p>
            <a:r>
              <a:rPr lang="en-US" dirty="0"/>
              <a:t>Discussion Board Post</a:t>
            </a:r>
          </a:p>
        </p:txBody>
      </p:sp>
      <p:pic>
        <p:nvPicPr>
          <p:cNvPr id="10" name="Picture 9">
            <a:extLst>
              <a:ext uri="{FF2B5EF4-FFF2-40B4-BE49-F238E27FC236}">
                <a16:creationId xmlns:a16="http://schemas.microsoft.com/office/drawing/2014/main" id="{C182CC0E-675A-AB41-B903-67D954AF7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1026" y="2878501"/>
            <a:ext cx="914324" cy="914324"/>
          </a:xfrm>
          <a:prstGeom prst="rect">
            <a:avLst/>
          </a:prstGeom>
        </p:spPr>
      </p:pic>
    </p:spTree>
    <p:extLst>
      <p:ext uri="{BB962C8B-B14F-4D97-AF65-F5344CB8AC3E}">
        <p14:creationId xmlns:p14="http://schemas.microsoft.com/office/powerpoint/2010/main" val="3457874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196"/>
            <a:ext cx="9144000" cy="7043195"/>
          </a:xfrm>
          <a:prstGeom prst="rect">
            <a:avLst/>
          </a:prstGeom>
          <a:solidFill>
            <a:srgbClr val="002060"/>
          </a:solidFill>
        </p:spPr>
      </p:pic>
    </p:spTree>
    <p:extLst>
      <p:ext uri="{BB962C8B-B14F-4D97-AF65-F5344CB8AC3E}">
        <p14:creationId xmlns:p14="http://schemas.microsoft.com/office/powerpoint/2010/main" val="226945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85011" y="1267326"/>
          <a:ext cx="7234988" cy="4410878"/>
        </p:xfrm>
        <a:graphic>
          <a:graphicData uri="http://schemas.openxmlformats.org/drawingml/2006/table">
            <a:tbl>
              <a:tblPr firstRow="1" firstCol="1" bandRow="1">
                <a:tableStyleId>{5C22544A-7EE6-4342-B048-85BDC9FD1C3A}</a:tableStyleId>
              </a:tblPr>
              <a:tblGrid>
                <a:gridCol w="274424">
                  <a:extLst>
                    <a:ext uri="{9D8B030D-6E8A-4147-A177-3AD203B41FA5}">
                      <a16:colId xmlns:a16="http://schemas.microsoft.com/office/drawing/2014/main" val="3041116917"/>
                    </a:ext>
                  </a:extLst>
                </a:gridCol>
                <a:gridCol w="556997">
                  <a:extLst>
                    <a:ext uri="{9D8B030D-6E8A-4147-A177-3AD203B41FA5}">
                      <a16:colId xmlns:a16="http://schemas.microsoft.com/office/drawing/2014/main" val="4289894618"/>
                    </a:ext>
                  </a:extLst>
                </a:gridCol>
                <a:gridCol w="1418305">
                  <a:extLst>
                    <a:ext uri="{9D8B030D-6E8A-4147-A177-3AD203B41FA5}">
                      <a16:colId xmlns:a16="http://schemas.microsoft.com/office/drawing/2014/main" val="2800159290"/>
                    </a:ext>
                  </a:extLst>
                </a:gridCol>
                <a:gridCol w="1271584">
                  <a:extLst>
                    <a:ext uri="{9D8B030D-6E8A-4147-A177-3AD203B41FA5}">
                      <a16:colId xmlns:a16="http://schemas.microsoft.com/office/drawing/2014/main" val="1703232921"/>
                    </a:ext>
                  </a:extLst>
                </a:gridCol>
                <a:gridCol w="1173771">
                  <a:extLst>
                    <a:ext uri="{9D8B030D-6E8A-4147-A177-3AD203B41FA5}">
                      <a16:colId xmlns:a16="http://schemas.microsoft.com/office/drawing/2014/main" val="3812507264"/>
                    </a:ext>
                  </a:extLst>
                </a:gridCol>
                <a:gridCol w="1222677">
                  <a:extLst>
                    <a:ext uri="{9D8B030D-6E8A-4147-A177-3AD203B41FA5}">
                      <a16:colId xmlns:a16="http://schemas.microsoft.com/office/drawing/2014/main" val="3821233390"/>
                    </a:ext>
                  </a:extLst>
                </a:gridCol>
                <a:gridCol w="1317230">
                  <a:extLst>
                    <a:ext uri="{9D8B030D-6E8A-4147-A177-3AD203B41FA5}">
                      <a16:colId xmlns:a16="http://schemas.microsoft.com/office/drawing/2014/main" val="1928449133"/>
                    </a:ext>
                  </a:extLst>
                </a:gridCol>
              </a:tblGrid>
              <a:tr h="125680">
                <a:tc>
                  <a:txBody>
                    <a:bodyPr/>
                    <a:lstStyle/>
                    <a:p>
                      <a:pPr marL="0" marR="0" algn="ctr">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0" marR="0" algn="ctr">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8662" marR="48662" marT="0" marB="0"/>
                </a:tc>
                <a:tc gridSpan="5">
                  <a:txBody>
                    <a:bodyPr/>
                    <a:lstStyle/>
                    <a:p>
                      <a:pPr marL="0" marR="0" algn="ctr">
                        <a:spcBef>
                          <a:spcPts val="0"/>
                        </a:spcBef>
                        <a:spcAft>
                          <a:spcPts val="0"/>
                        </a:spcAft>
                      </a:pPr>
                      <a:r>
                        <a:rPr lang="en-US" sz="900" dirty="0">
                          <a:effectLst/>
                        </a:rPr>
                        <a:t>ROUTINES</a:t>
                      </a:r>
                      <a:endParaRPr lang="en-US" sz="900" dirty="0">
                        <a:effectLst/>
                        <a:latin typeface="Times New Roman" panose="02020603050405020304" pitchFamily="18" charset="0"/>
                        <a:ea typeface="Times New Roman" panose="02020603050405020304" pitchFamily="18" charset="0"/>
                      </a:endParaRPr>
                    </a:p>
                  </a:txBody>
                  <a:tcPr marL="48662" marR="4866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41581200"/>
                  </a:ext>
                </a:extLst>
              </a:tr>
              <a:tr h="125680">
                <a:tc>
                  <a:txBody>
                    <a:bodyPr/>
                    <a:lstStyle/>
                    <a:p>
                      <a:pPr marL="0" marR="0">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0" marR="0">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0" marR="0">
                        <a:spcBef>
                          <a:spcPts val="0"/>
                        </a:spcBef>
                        <a:spcAft>
                          <a:spcPts val="0"/>
                        </a:spcAft>
                      </a:pPr>
                      <a:r>
                        <a:rPr lang="en-US" sz="900" dirty="0">
                          <a:effectLst/>
                        </a:rPr>
                        <a:t>Entering Classroom</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0" marR="0">
                        <a:spcBef>
                          <a:spcPts val="0"/>
                        </a:spcBef>
                        <a:spcAft>
                          <a:spcPts val="0"/>
                        </a:spcAft>
                      </a:pPr>
                      <a:r>
                        <a:rPr lang="en-US" sz="900" dirty="0">
                          <a:effectLst/>
                        </a:rPr>
                        <a:t>Warm-ups</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0" marR="0">
                        <a:spcBef>
                          <a:spcPts val="0"/>
                        </a:spcBef>
                        <a:spcAft>
                          <a:spcPts val="0"/>
                        </a:spcAft>
                      </a:pPr>
                      <a:r>
                        <a:rPr lang="en-US" sz="900" dirty="0">
                          <a:effectLst/>
                        </a:rPr>
                        <a:t>Sight- reading</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0" marR="0">
                        <a:spcBef>
                          <a:spcPts val="0"/>
                        </a:spcBef>
                        <a:spcAft>
                          <a:spcPts val="0"/>
                        </a:spcAft>
                      </a:pPr>
                      <a:r>
                        <a:rPr lang="en-US" sz="900" dirty="0">
                          <a:effectLst/>
                        </a:rPr>
                        <a:t>Ensemble singing</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0" marR="0">
                        <a:spcBef>
                          <a:spcPts val="0"/>
                        </a:spcBef>
                        <a:spcAft>
                          <a:spcPts val="0"/>
                        </a:spcAft>
                      </a:pPr>
                      <a:r>
                        <a:rPr lang="en-US" sz="900" dirty="0">
                          <a:effectLst/>
                        </a:rPr>
                        <a:t>Leaving classroom</a:t>
                      </a:r>
                      <a:endParaRPr lang="en-US" sz="900" dirty="0">
                        <a:effectLst/>
                        <a:latin typeface="Times New Roman" panose="02020603050405020304" pitchFamily="18" charset="0"/>
                        <a:ea typeface="Times New Roman" panose="02020603050405020304" pitchFamily="18" charset="0"/>
                      </a:endParaRPr>
                    </a:p>
                  </a:txBody>
                  <a:tcPr marL="48662" marR="48662" marT="0" marB="0"/>
                </a:tc>
                <a:extLst>
                  <a:ext uri="{0D108BD9-81ED-4DB2-BD59-A6C34878D82A}">
                    <a16:rowId xmlns:a16="http://schemas.microsoft.com/office/drawing/2014/main" val="1529281963"/>
                  </a:ext>
                </a:extLst>
              </a:tr>
              <a:tr h="1256799">
                <a:tc gridSpan="2">
                  <a:txBody>
                    <a:bodyPr/>
                    <a:lstStyle/>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Be Respectful</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8662" marR="48662" marT="0" marB="0"/>
                </a:tc>
                <a:tc hMerge="1">
                  <a:txBody>
                    <a:bodyPr/>
                    <a:lstStyle/>
                    <a:p>
                      <a:endParaRPr lang="en-US"/>
                    </a:p>
                  </a:txBody>
                  <a:tcPr/>
                </a:tc>
                <a:tc>
                  <a:txBody>
                    <a:bodyPr/>
                    <a:lstStyle/>
                    <a:p>
                      <a:pPr marL="342900" marR="0" lvl="0" indent="-342900">
                        <a:spcBef>
                          <a:spcPts val="0"/>
                        </a:spcBef>
                        <a:spcAft>
                          <a:spcPts val="0"/>
                        </a:spcAft>
                        <a:buFont typeface="Symbol" panose="05050102010706020507" pitchFamily="18" charset="2"/>
                        <a:buChar char=""/>
                      </a:pPr>
                      <a:r>
                        <a:rPr lang="en-US" sz="900" dirty="0">
                          <a:effectLst/>
                        </a:rPr>
                        <a:t> Use walking feet and a quiet voice</a:t>
                      </a:r>
                    </a:p>
                    <a:p>
                      <a:pPr marL="342900" marR="0" lvl="0" indent="-342900">
                        <a:spcBef>
                          <a:spcPts val="0"/>
                        </a:spcBef>
                        <a:spcAft>
                          <a:spcPts val="0"/>
                        </a:spcAft>
                        <a:buFont typeface="Symbol" panose="05050102010706020507" pitchFamily="18" charset="2"/>
                        <a:buChar char=""/>
                      </a:pPr>
                      <a:r>
                        <a:rPr lang="en-US" sz="900" dirty="0">
                          <a:effectLst/>
                        </a:rPr>
                        <a:t> Begin to set up chairs</a:t>
                      </a:r>
                    </a:p>
                    <a:p>
                      <a:pPr marL="342900" marR="0" lvl="0" indent="-342900">
                        <a:spcBef>
                          <a:spcPts val="0"/>
                        </a:spcBef>
                        <a:spcAft>
                          <a:spcPts val="0"/>
                        </a:spcAft>
                        <a:buFont typeface="Symbol" panose="05050102010706020507" pitchFamily="18" charset="2"/>
                        <a:buChar char=""/>
                      </a:pPr>
                      <a:r>
                        <a:rPr lang="en-US" sz="900" dirty="0">
                          <a:effectLst/>
                        </a:rPr>
                        <a:t>Get chorus folder</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342900" marR="0" lvl="0" indent="-342900">
                        <a:spcBef>
                          <a:spcPts val="0"/>
                        </a:spcBef>
                        <a:spcAft>
                          <a:spcPts val="0"/>
                        </a:spcAft>
                        <a:buFont typeface="Symbol" panose="05050102010706020507" pitchFamily="18" charset="2"/>
                        <a:buChar char=""/>
                      </a:pPr>
                      <a:r>
                        <a:rPr lang="en-US" sz="900" dirty="0">
                          <a:effectLst/>
                        </a:rPr>
                        <a:t> Follow adult directions</a:t>
                      </a:r>
                    </a:p>
                    <a:p>
                      <a:pPr marL="342900" marR="0" lvl="0" indent="-342900">
                        <a:spcBef>
                          <a:spcPts val="0"/>
                        </a:spcBef>
                        <a:spcAft>
                          <a:spcPts val="0"/>
                        </a:spcAft>
                        <a:buFont typeface="Symbol" panose="05050102010706020507" pitchFamily="18" charset="2"/>
                        <a:buChar char=""/>
                      </a:pPr>
                      <a:r>
                        <a:rPr lang="en-US" sz="900" dirty="0">
                          <a:effectLst/>
                        </a:rPr>
                        <a:t> Use appropriate singing voice</a:t>
                      </a:r>
                    </a:p>
                    <a:p>
                      <a:pPr marL="342900" marR="0" lvl="0" indent="-342900">
                        <a:spcBef>
                          <a:spcPts val="0"/>
                        </a:spcBef>
                        <a:spcAft>
                          <a:spcPts val="0"/>
                        </a:spcAft>
                        <a:buFont typeface="Symbol" panose="05050102010706020507" pitchFamily="18" charset="2"/>
                        <a:buChar char=""/>
                      </a:pPr>
                      <a:r>
                        <a:rPr lang="en-US" sz="900" dirty="0">
                          <a:effectLst/>
                        </a:rPr>
                        <a:t>Sing when it is your time to do so</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342900" marR="0" lvl="0" indent="-342900">
                        <a:spcBef>
                          <a:spcPts val="0"/>
                        </a:spcBef>
                        <a:spcAft>
                          <a:spcPts val="0"/>
                        </a:spcAft>
                        <a:buFont typeface="Symbol" panose="05050102010706020507" pitchFamily="18" charset="2"/>
                        <a:buChar char=""/>
                      </a:pPr>
                      <a:r>
                        <a:rPr lang="en-US" sz="900" dirty="0">
                          <a:effectLst/>
                        </a:rPr>
                        <a:t> Be attentive</a:t>
                      </a:r>
                    </a:p>
                    <a:p>
                      <a:pPr marL="342900" marR="0" lvl="0" indent="-342900">
                        <a:spcBef>
                          <a:spcPts val="0"/>
                        </a:spcBef>
                        <a:spcAft>
                          <a:spcPts val="0"/>
                        </a:spcAft>
                        <a:buFont typeface="Symbol" panose="05050102010706020507" pitchFamily="18" charset="2"/>
                        <a:buChar char=""/>
                      </a:pPr>
                      <a:r>
                        <a:rPr lang="en-US" sz="900" dirty="0">
                          <a:effectLst/>
                        </a:rPr>
                        <a:t> Follow music</a:t>
                      </a:r>
                    </a:p>
                    <a:p>
                      <a:pPr marL="342900" marR="0" lvl="0" indent="-342900">
                        <a:spcBef>
                          <a:spcPts val="0"/>
                        </a:spcBef>
                        <a:spcAft>
                          <a:spcPts val="0"/>
                        </a:spcAft>
                        <a:buFont typeface="Symbol" panose="05050102010706020507" pitchFamily="18" charset="2"/>
                        <a:buChar char=""/>
                      </a:pPr>
                      <a:r>
                        <a:rPr lang="en-US" sz="900" dirty="0">
                          <a:effectLst/>
                        </a:rPr>
                        <a:t>Use appropriate rhythm/melodic syllables</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342900" marR="0" lvl="0" indent="-342900">
                        <a:spcBef>
                          <a:spcPts val="0"/>
                        </a:spcBef>
                        <a:spcAft>
                          <a:spcPts val="0"/>
                        </a:spcAft>
                        <a:buFont typeface="Symbol" panose="05050102010706020507" pitchFamily="18" charset="2"/>
                        <a:buChar char=""/>
                      </a:pPr>
                      <a:r>
                        <a:rPr lang="en-US" sz="900" dirty="0">
                          <a:effectLst/>
                        </a:rPr>
                        <a:t> Be attentive</a:t>
                      </a:r>
                    </a:p>
                    <a:p>
                      <a:pPr marL="342900" marR="0" lvl="0" indent="-342900">
                        <a:spcBef>
                          <a:spcPts val="0"/>
                        </a:spcBef>
                        <a:spcAft>
                          <a:spcPts val="0"/>
                        </a:spcAft>
                        <a:buFont typeface="Symbol" panose="05050102010706020507" pitchFamily="18" charset="2"/>
                        <a:buChar char=""/>
                      </a:pPr>
                      <a:r>
                        <a:rPr lang="en-US" sz="900" dirty="0">
                          <a:effectLst/>
                        </a:rPr>
                        <a:t> Hold music up</a:t>
                      </a:r>
                    </a:p>
                    <a:p>
                      <a:pPr marL="342900" marR="0" lvl="0" indent="-342900">
                        <a:spcBef>
                          <a:spcPts val="0"/>
                        </a:spcBef>
                        <a:spcAft>
                          <a:spcPts val="0"/>
                        </a:spcAft>
                        <a:buFont typeface="Symbol" panose="05050102010706020507" pitchFamily="18" charset="2"/>
                        <a:buChar char=""/>
                      </a:pPr>
                      <a:r>
                        <a:rPr lang="en-US" sz="900" dirty="0">
                          <a:effectLst/>
                        </a:rPr>
                        <a:t>Use appropriate singing voice</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342900" marR="0" lvl="0" indent="-342900">
                        <a:spcBef>
                          <a:spcPts val="0"/>
                        </a:spcBef>
                        <a:spcAft>
                          <a:spcPts val="0"/>
                        </a:spcAft>
                        <a:buFont typeface="Symbol" panose="05050102010706020507" pitchFamily="18" charset="2"/>
                        <a:buChar char=""/>
                      </a:pPr>
                      <a:r>
                        <a:rPr lang="en-US" sz="900" dirty="0">
                          <a:effectLst/>
                        </a:rPr>
                        <a:t> Use walking feet and a quiet voice</a:t>
                      </a:r>
                    </a:p>
                    <a:p>
                      <a:pPr marL="342900" marR="0" lvl="0" indent="-342900">
                        <a:spcBef>
                          <a:spcPts val="0"/>
                        </a:spcBef>
                        <a:spcAft>
                          <a:spcPts val="0"/>
                        </a:spcAft>
                        <a:buFont typeface="Symbol" panose="05050102010706020507" pitchFamily="18" charset="2"/>
                        <a:buChar char=""/>
                      </a:pPr>
                      <a:r>
                        <a:rPr lang="en-US" sz="900" dirty="0">
                          <a:effectLst/>
                        </a:rPr>
                        <a:t> Wait your turn</a:t>
                      </a:r>
                    </a:p>
                    <a:p>
                      <a:pPr marL="342900" marR="0" lvl="0" indent="-342900">
                        <a:spcBef>
                          <a:spcPts val="0"/>
                        </a:spcBef>
                        <a:spcAft>
                          <a:spcPts val="0"/>
                        </a:spcAft>
                        <a:buFont typeface="Symbol" panose="05050102010706020507" pitchFamily="18" charset="2"/>
                        <a:buChar char=""/>
                      </a:pPr>
                      <a:r>
                        <a:rPr lang="en-US" sz="900" dirty="0">
                          <a:effectLst/>
                        </a:rPr>
                        <a:t>Put your chair away </a:t>
                      </a:r>
                    </a:p>
                    <a:p>
                      <a:pPr marL="342900" marR="0" lvl="0" indent="-342900">
                        <a:spcBef>
                          <a:spcPts val="0"/>
                        </a:spcBef>
                        <a:spcAft>
                          <a:spcPts val="0"/>
                        </a:spcAft>
                        <a:buFont typeface="Symbol" panose="05050102010706020507" pitchFamily="18" charset="2"/>
                        <a:buChar char=""/>
                      </a:pPr>
                      <a:r>
                        <a:rPr lang="en-US" sz="900" dirty="0">
                          <a:effectLst/>
                        </a:rPr>
                        <a:t>Put folder away</a:t>
                      </a:r>
                      <a:endParaRPr lang="en-US" sz="900" dirty="0">
                        <a:effectLst/>
                        <a:latin typeface="Times New Roman" panose="02020603050405020304" pitchFamily="18" charset="0"/>
                        <a:ea typeface="Times New Roman" panose="02020603050405020304" pitchFamily="18" charset="0"/>
                      </a:endParaRPr>
                    </a:p>
                  </a:txBody>
                  <a:tcPr marL="48662" marR="48662" marT="0" marB="0"/>
                </a:tc>
                <a:extLst>
                  <a:ext uri="{0D108BD9-81ED-4DB2-BD59-A6C34878D82A}">
                    <a16:rowId xmlns:a16="http://schemas.microsoft.com/office/drawing/2014/main" val="3718524918"/>
                  </a:ext>
                </a:extLst>
              </a:tr>
              <a:tr h="1256799">
                <a:tc gridSpan="2">
                  <a:txBody>
                    <a:bodyPr/>
                    <a:lstStyle/>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Be Responsible</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8662" marR="48662" marT="0" marB="0"/>
                </a:tc>
                <a:tc hMerge="1">
                  <a:txBody>
                    <a:bodyPr/>
                    <a:lstStyle/>
                    <a:p>
                      <a:endParaRPr lang="en-US"/>
                    </a:p>
                  </a:txBody>
                  <a:tcPr/>
                </a:tc>
                <a:tc>
                  <a:txBody>
                    <a:bodyPr/>
                    <a:lstStyle/>
                    <a:p>
                      <a:pPr marL="342900" marR="0" lvl="0" indent="-342900">
                        <a:spcBef>
                          <a:spcPts val="0"/>
                        </a:spcBef>
                        <a:spcAft>
                          <a:spcPts val="0"/>
                        </a:spcAft>
                        <a:buFont typeface="Symbol" panose="05050102010706020507" pitchFamily="18" charset="2"/>
                        <a:buChar char=""/>
                      </a:pPr>
                      <a:r>
                        <a:rPr lang="en-US" sz="900" dirty="0">
                          <a:effectLst/>
                        </a:rPr>
                        <a:t>Be on time</a:t>
                      </a:r>
                    </a:p>
                    <a:p>
                      <a:pPr marL="342900" marR="0" lvl="0" indent="-342900">
                        <a:spcBef>
                          <a:spcPts val="0"/>
                        </a:spcBef>
                        <a:spcAft>
                          <a:spcPts val="0"/>
                        </a:spcAft>
                        <a:buFont typeface="Symbol" panose="05050102010706020507" pitchFamily="18" charset="2"/>
                        <a:buChar char=""/>
                      </a:pPr>
                      <a:r>
                        <a:rPr lang="en-US" sz="900" dirty="0">
                          <a:effectLst/>
                        </a:rPr>
                        <a:t>Sit in a spot where you will be successful </a:t>
                      </a:r>
                    </a:p>
                    <a:p>
                      <a:pPr marL="342900" marR="0" lvl="0" indent="-342900">
                        <a:spcBef>
                          <a:spcPts val="0"/>
                        </a:spcBef>
                        <a:spcAft>
                          <a:spcPts val="0"/>
                        </a:spcAft>
                        <a:buFont typeface="Symbol" panose="05050102010706020507" pitchFamily="18" charset="2"/>
                        <a:buChar char=""/>
                      </a:pPr>
                      <a:r>
                        <a:rPr lang="en-US" sz="900" dirty="0">
                          <a:effectLst/>
                        </a:rPr>
                        <a:t>Have a pencil </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342900" marR="0" lvl="0" indent="-342900">
                        <a:spcBef>
                          <a:spcPts val="0"/>
                        </a:spcBef>
                        <a:spcAft>
                          <a:spcPts val="0"/>
                        </a:spcAft>
                        <a:buFont typeface="Symbol" panose="05050102010706020507" pitchFamily="18" charset="2"/>
                        <a:buChar char=""/>
                      </a:pPr>
                      <a:r>
                        <a:rPr lang="en-US" sz="900" dirty="0">
                          <a:effectLst/>
                        </a:rPr>
                        <a:t> Participate appropriately in stretches</a:t>
                      </a:r>
                    </a:p>
                    <a:p>
                      <a:pPr marL="342900" marR="0" lvl="0" indent="-342900">
                        <a:spcBef>
                          <a:spcPts val="0"/>
                        </a:spcBef>
                        <a:spcAft>
                          <a:spcPts val="0"/>
                        </a:spcAft>
                        <a:buFont typeface="Symbol" panose="05050102010706020507" pitchFamily="18" charset="2"/>
                        <a:buChar char=""/>
                      </a:pPr>
                      <a:r>
                        <a:rPr lang="en-US" sz="900" dirty="0">
                          <a:effectLst/>
                        </a:rPr>
                        <a:t> Participate appropriately in singing</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342900" marR="0" lvl="0" indent="-342900">
                        <a:spcBef>
                          <a:spcPts val="0"/>
                        </a:spcBef>
                        <a:spcAft>
                          <a:spcPts val="0"/>
                        </a:spcAft>
                        <a:buFont typeface="Symbol" panose="05050102010706020507" pitchFamily="18" charset="2"/>
                        <a:buChar char=""/>
                      </a:pPr>
                      <a:r>
                        <a:rPr lang="en-US" sz="900" dirty="0">
                          <a:effectLst/>
                        </a:rPr>
                        <a:t> Mark music with pencil</a:t>
                      </a:r>
                    </a:p>
                    <a:p>
                      <a:pPr marL="342900" marR="0" lvl="0" indent="-342900">
                        <a:spcBef>
                          <a:spcPts val="0"/>
                        </a:spcBef>
                        <a:spcAft>
                          <a:spcPts val="0"/>
                        </a:spcAft>
                        <a:buFont typeface="Symbol" panose="05050102010706020507" pitchFamily="18" charset="2"/>
                        <a:buChar char=""/>
                      </a:pPr>
                      <a:r>
                        <a:rPr lang="en-US" sz="900" dirty="0">
                          <a:effectLst/>
                        </a:rPr>
                        <a:t> Do your best work</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342900" marR="0" lvl="0" indent="-342900">
                        <a:spcBef>
                          <a:spcPts val="0"/>
                        </a:spcBef>
                        <a:spcAft>
                          <a:spcPts val="0"/>
                        </a:spcAft>
                        <a:buFont typeface="Symbol" panose="05050102010706020507" pitchFamily="18" charset="2"/>
                        <a:buChar char=""/>
                      </a:pPr>
                      <a:r>
                        <a:rPr lang="en-US" sz="900" dirty="0">
                          <a:effectLst/>
                        </a:rPr>
                        <a:t> Be an active member of our ensemble</a:t>
                      </a:r>
                    </a:p>
                    <a:p>
                      <a:pPr marL="342900" marR="0" lvl="0" indent="-342900">
                        <a:spcBef>
                          <a:spcPts val="0"/>
                        </a:spcBef>
                        <a:spcAft>
                          <a:spcPts val="0"/>
                        </a:spcAft>
                        <a:buFont typeface="Symbol" panose="05050102010706020507" pitchFamily="18" charset="2"/>
                        <a:buChar char=""/>
                      </a:pPr>
                      <a:r>
                        <a:rPr lang="en-US" sz="900" dirty="0">
                          <a:effectLst/>
                        </a:rPr>
                        <a:t> Participate in singing</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342900" marR="0" lvl="0" indent="-342900">
                        <a:spcBef>
                          <a:spcPts val="0"/>
                        </a:spcBef>
                        <a:spcAft>
                          <a:spcPts val="0"/>
                        </a:spcAft>
                        <a:buFont typeface="Symbol" panose="05050102010706020507" pitchFamily="18" charset="2"/>
                        <a:buChar char=""/>
                      </a:pPr>
                      <a:r>
                        <a:rPr lang="en-US" sz="900" dirty="0">
                          <a:effectLst/>
                        </a:rPr>
                        <a:t> Make sure all materials are back in place</a:t>
                      </a:r>
                    </a:p>
                    <a:p>
                      <a:pPr marL="342900" marR="0" lvl="0" indent="-342900">
                        <a:spcBef>
                          <a:spcPts val="0"/>
                        </a:spcBef>
                        <a:spcAft>
                          <a:spcPts val="0"/>
                        </a:spcAft>
                        <a:buFont typeface="Symbol" panose="05050102010706020507" pitchFamily="18" charset="2"/>
                        <a:buChar char=""/>
                      </a:pPr>
                      <a:r>
                        <a:rPr lang="en-US" sz="900" dirty="0">
                          <a:effectLst/>
                        </a:rPr>
                        <a:t> Walk back to class</a:t>
                      </a:r>
                      <a:endParaRPr lang="en-US" sz="900" dirty="0">
                        <a:effectLst/>
                        <a:latin typeface="Times New Roman" panose="02020603050405020304" pitchFamily="18" charset="0"/>
                        <a:ea typeface="Times New Roman" panose="02020603050405020304" pitchFamily="18" charset="0"/>
                      </a:endParaRPr>
                    </a:p>
                  </a:txBody>
                  <a:tcPr marL="48662" marR="48662" marT="0" marB="0"/>
                </a:tc>
                <a:extLst>
                  <a:ext uri="{0D108BD9-81ED-4DB2-BD59-A6C34878D82A}">
                    <a16:rowId xmlns:a16="http://schemas.microsoft.com/office/drawing/2014/main" val="1072299177"/>
                  </a:ext>
                </a:extLst>
              </a:tr>
              <a:tr h="1508159">
                <a:tc gridSpan="2">
                  <a:txBody>
                    <a:bodyPr/>
                    <a:lstStyle/>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Be Safe</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8662" marR="48662" marT="0" marB="0"/>
                </a:tc>
                <a:tc hMerge="1">
                  <a:txBody>
                    <a:bodyPr/>
                    <a:lstStyle/>
                    <a:p>
                      <a:endParaRPr lang="en-US"/>
                    </a:p>
                  </a:txBody>
                  <a:tcPr/>
                </a:tc>
                <a:tc>
                  <a:txBody>
                    <a:bodyPr/>
                    <a:lstStyle/>
                    <a:p>
                      <a:pPr marL="342900" marR="0" lvl="0" indent="-342900">
                        <a:spcBef>
                          <a:spcPts val="0"/>
                        </a:spcBef>
                        <a:spcAft>
                          <a:spcPts val="0"/>
                        </a:spcAft>
                        <a:buFont typeface="Symbol" panose="05050102010706020507" pitchFamily="18" charset="2"/>
                        <a:buChar char=""/>
                      </a:pPr>
                      <a:r>
                        <a:rPr lang="en-US" sz="900" dirty="0">
                          <a:effectLst/>
                        </a:rPr>
                        <a:t>Keeps hands to yourself</a:t>
                      </a:r>
                    </a:p>
                    <a:p>
                      <a:pPr marL="342900" marR="0" lvl="0" indent="-342900">
                        <a:spcBef>
                          <a:spcPts val="0"/>
                        </a:spcBef>
                        <a:spcAft>
                          <a:spcPts val="0"/>
                        </a:spcAft>
                        <a:buFont typeface="Symbol" panose="05050102010706020507" pitchFamily="18" charset="2"/>
                        <a:buChar char=""/>
                      </a:pPr>
                      <a:r>
                        <a:rPr lang="en-US" sz="900" dirty="0">
                          <a:effectLst/>
                        </a:rPr>
                        <a:t> Maintain personal space</a:t>
                      </a:r>
                    </a:p>
                    <a:p>
                      <a:pPr marL="342900" marR="0" lvl="0" indent="-342900">
                        <a:spcBef>
                          <a:spcPts val="0"/>
                        </a:spcBef>
                        <a:spcAft>
                          <a:spcPts val="0"/>
                        </a:spcAft>
                        <a:buFont typeface="Symbol" panose="05050102010706020507" pitchFamily="18" charset="2"/>
                        <a:buChar char=""/>
                      </a:pPr>
                      <a:r>
                        <a:rPr lang="en-US" sz="900" dirty="0">
                          <a:effectLst/>
                        </a:rPr>
                        <a:t>Be aware of surroundings</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342900" marR="0" lvl="0" indent="-342900">
                        <a:spcBef>
                          <a:spcPts val="0"/>
                        </a:spcBef>
                        <a:spcAft>
                          <a:spcPts val="0"/>
                        </a:spcAft>
                        <a:buFont typeface="Symbol" panose="05050102010706020507" pitchFamily="18" charset="2"/>
                        <a:buChar char=""/>
                      </a:pPr>
                      <a:r>
                        <a:rPr lang="en-US" sz="900" dirty="0">
                          <a:effectLst/>
                        </a:rPr>
                        <a:t> Sit correctly on chairs </a:t>
                      </a:r>
                    </a:p>
                    <a:p>
                      <a:pPr marL="342900" marR="0" lvl="0" indent="-342900">
                        <a:spcBef>
                          <a:spcPts val="0"/>
                        </a:spcBef>
                        <a:spcAft>
                          <a:spcPts val="0"/>
                        </a:spcAft>
                        <a:buFont typeface="Symbol" panose="05050102010706020507" pitchFamily="18" charset="2"/>
                        <a:buChar char=""/>
                      </a:pPr>
                      <a:r>
                        <a:rPr lang="en-US" sz="900" dirty="0">
                          <a:effectLst/>
                        </a:rPr>
                        <a:t>Keeps hands to yourself</a:t>
                      </a:r>
                    </a:p>
                    <a:p>
                      <a:pPr marL="342900" marR="0" lvl="0" indent="-342900">
                        <a:spcBef>
                          <a:spcPts val="0"/>
                        </a:spcBef>
                        <a:spcAft>
                          <a:spcPts val="0"/>
                        </a:spcAft>
                        <a:buFont typeface="Symbol" panose="05050102010706020507" pitchFamily="18" charset="2"/>
                        <a:buChar char=""/>
                      </a:pPr>
                      <a:r>
                        <a:rPr lang="en-US" sz="900" dirty="0">
                          <a:effectLst/>
                        </a:rPr>
                        <a:t> Stand with excellent posture</a:t>
                      </a:r>
                    </a:p>
                    <a:p>
                      <a:pPr marL="342900" marR="0" lvl="0" indent="-342900">
                        <a:spcBef>
                          <a:spcPts val="0"/>
                        </a:spcBef>
                        <a:spcAft>
                          <a:spcPts val="0"/>
                        </a:spcAft>
                        <a:buFont typeface="Symbol" panose="05050102010706020507" pitchFamily="18" charset="2"/>
                        <a:buChar char=""/>
                      </a:pPr>
                      <a:r>
                        <a:rPr lang="en-US" sz="900" dirty="0">
                          <a:effectLst/>
                        </a:rPr>
                        <a:t>Be aware of your personal space</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342900" marR="0" lvl="0" indent="-342900">
                        <a:spcBef>
                          <a:spcPts val="0"/>
                        </a:spcBef>
                        <a:spcAft>
                          <a:spcPts val="0"/>
                        </a:spcAft>
                        <a:buFont typeface="Symbol" panose="05050102010706020507" pitchFamily="18" charset="2"/>
                        <a:buChar char=""/>
                      </a:pPr>
                      <a:r>
                        <a:rPr lang="en-US" sz="900" dirty="0">
                          <a:effectLst/>
                        </a:rPr>
                        <a:t> Model acceptance of everyone’s best effort</a:t>
                      </a:r>
                    </a:p>
                    <a:p>
                      <a:pPr marL="342900" marR="0" lvl="0" indent="-342900">
                        <a:spcBef>
                          <a:spcPts val="0"/>
                        </a:spcBef>
                        <a:spcAft>
                          <a:spcPts val="0"/>
                        </a:spcAft>
                        <a:buFont typeface="Symbol" panose="05050102010706020507" pitchFamily="18" charset="2"/>
                        <a:buChar char=""/>
                      </a:pPr>
                      <a:r>
                        <a:rPr lang="en-US" sz="900" dirty="0">
                          <a:effectLst/>
                        </a:rPr>
                        <a:t> Offer constructive criticism for all</a:t>
                      </a:r>
                    </a:p>
                    <a:p>
                      <a:pPr marL="342900" marR="0" lvl="0" indent="-342900">
                        <a:spcBef>
                          <a:spcPts val="0"/>
                        </a:spcBef>
                        <a:spcAft>
                          <a:spcPts val="0"/>
                        </a:spcAft>
                        <a:buFont typeface="Symbol" panose="05050102010706020507" pitchFamily="18" charset="2"/>
                        <a:buChar char=""/>
                      </a:pPr>
                      <a:r>
                        <a:rPr lang="en-US" sz="900" dirty="0">
                          <a:effectLst/>
                        </a:rPr>
                        <a:t>Keep hands to yourself</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342900" marR="0" lvl="0" indent="-342900">
                        <a:spcBef>
                          <a:spcPts val="0"/>
                        </a:spcBef>
                        <a:spcAft>
                          <a:spcPts val="0"/>
                        </a:spcAft>
                        <a:buFont typeface="Symbol" panose="05050102010706020507" pitchFamily="18" charset="2"/>
                        <a:buChar char=""/>
                      </a:pPr>
                      <a:r>
                        <a:rPr lang="en-US" sz="900" dirty="0">
                          <a:effectLst/>
                        </a:rPr>
                        <a:t>Model acceptance of everyone’s best effort</a:t>
                      </a:r>
                    </a:p>
                    <a:p>
                      <a:pPr marL="342900" marR="0" lvl="0" indent="-342900">
                        <a:spcBef>
                          <a:spcPts val="0"/>
                        </a:spcBef>
                        <a:spcAft>
                          <a:spcPts val="0"/>
                        </a:spcAft>
                        <a:buFont typeface="Symbol" panose="05050102010706020507" pitchFamily="18" charset="2"/>
                        <a:buChar char=""/>
                      </a:pPr>
                      <a:r>
                        <a:rPr lang="en-US" sz="900" dirty="0">
                          <a:effectLst/>
                        </a:rPr>
                        <a:t>Keep hands to yourself</a:t>
                      </a:r>
                    </a:p>
                    <a:p>
                      <a:pPr marL="342900" marR="0" lvl="0" indent="-342900">
                        <a:spcBef>
                          <a:spcPts val="0"/>
                        </a:spcBef>
                        <a:spcAft>
                          <a:spcPts val="0"/>
                        </a:spcAft>
                        <a:buFont typeface="Symbol" panose="05050102010706020507" pitchFamily="18" charset="2"/>
                        <a:buChar char=""/>
                      </a:pPr>
                      <a:r>
                        <a:rPr lang="en-US" sz="900" dirty="0">
                          <a:effectLst/>
                        </a:rPr>
                        <a:t> Self- evaluate before evaluating whole class</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342900" marR="0" lvl="0" indent="-342900">
                        <a:spcBef>
                          <a:spcPts val="0"/>
                        </a:spcBef>
                        <a:spcAft>
                          <a:spcPts val="0"/>
                        </a:spcAft>
                        <a:buFont typeface="Symbol" panose="05050102010706020507" pitchFamily="18" charset="2"/>
                        <a:buChar char=""/>
                      </a:pPr>
                      <a:r>
                        <a:rPr lang="en-US" sz="900" dirty="0">
                          <a:effectLst/>
                        </a:rPr>
                        <a:t> Keep hands to yourself</a:t>
                      </a:r>
                    </a:p>
                    <a:p>
                      <a:pPr marL="342900" marR="0" lvl="0" indent="-342900">
                        <a:spcBef>
                          <a:spcPts val="0"/>
                        </a:spcBef>
                        <a:spcAft>
                          <a:spcPts val="0"/>
                        </a:spcAft>
                        <a:buFont typeface="Symbol" panose="05050102010706020507" pitchFamily="18" charset="2"/>
                        <a:buChar char=""/>
                      </a:pPr>
                      <a:r>
                        <a:rPr lang="en-US" sz="900" dirty="0">
                          <a:effectLst/>
                        </a:rPr>
                        <a:t> Maintain personal space</a:t>
                      </a:r>
                    </a:p>
                    <a:p>
                      <a:pPr marL="342900" marR="0" lvl="0" indent="-342900">
                        <a:spcBef>
                          <a:spcPts val="0"/>
                        </a:spcBef>
                        <a:spcAft>
                          <a:spcPts val="0"/>
                        </a:spcAft>
                        <a:buFont typeface="Symbol" panose="05050102010706020507" pitchFamily="18" charset="2"/>
                        <a:buChar char=""/>
                      </a:pPr>
                      <a:r>
                        <a:rPr lang="en-US" sz="900" dirty="0">
                          <a:effectLst/>
                        </a:rPr>
                        <a:t>Be aware of surroundings</a:t>
                      </a:r>
                    </a:p>
                    <a:p>
                      <a:pPr marL="342900" marR="0" lvl="0" indent="-342900">
                        <a:spcBef>
                          <a:spcPts val="0"/>
                        </a:spcBef>
                        <a:spcAft>
                          <a:spcPts val="0"/>
                        </a:spcAft>
                        <a:buFont typeface="Symbol" panose="05050102010706020507" pitchFamily="18" charset="2"/>
                        <a:buChar char=""/>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8662" marR="48662" marT="0" marB="0"/>
                </a:tc>
                <a:extLst>
                  <a:ext uri="{0D108BD9-81ED-4DB2-BD59-A6C34878D82A}">
                    <a16:rowId xmlns:a16="http://schemas.microsoft.com/office/drawing/2014/main" val="254196976"/>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80360459"/>
              </p:ext>
            </p:extLst>
          </p:nvPr>
        </p:nvGraphicFramePr>
        <p:xfrm>
          <a:off x="385011" y="1267326"/>
          <a:ext cx="7234989" cy="4410878"/>
        </p:xfrm>
        <a:graphic>
          <a:graphicData uri="http://schemas.openxmlformats.org/drawingml/2006/table">
            <a:tbl>
              <a:tblPr firstRow="1" firstCol="1" bandRow="1">
                <a:tableStyleId>{5C22544A-7EE6-4342-B048-85BDC9FD1C3A}</a:tableStyleId>
              </a:tblPr>
              <a:tblGrid>
                <a:gridCol w="270497">
                  <a:extLst>
                    <a:ext uri="{9D8B030D-6E8A-4147-A177-3AD203B41FA5}">
                      <a16:colId xmlns:a16="http://schemas.microsoft.com/office/drawing/2014/main" val="1760173390"/>
                    </a:ext>
                  </a:extLst>
                </a:gridCol>
                <a:gridCol w="1158967">
                  <a:extLst>
                    <a:ext uri="{9D8B030D-6E8A-4147-A177-3AD203B41FA5}">
                      <a16:colId xmlns:a16="http://schemas.microsoft.com/office/drawing/2014/main" val="2660354715"/>
                    </a:ext>
                  </a:extLst>
                </a:gridCol>
                <a:gridCol w="1161105">
                  <a:extLst>
                    <a:ext uri="{9D8B030D-6E8A-4147-A177-3AD203B41FA5}">
                      <a16:colId xmlns:a16="http://schemas.microsoft.com/office/drawing/2014/main" val="781380531"/>
                    </a:ext>
                  </a:extLst>
                </a:gridCol>
                <a:gridCol w="1161105">
                  <a:extLst>
                    <a:ext uri="{9D8B030D-6E8A-4147-A177-3AD203B41FA5}">
                      <a16:colId xmlns:a16="http://schemas.microsoft.com/office/drawing/2014/main" val="4274315876"/>
                    </a:ext>
                  </a:extLst>
                </a:gridCol>
                <a:gridCol w="1161105">
                  <a:extLst>
                    <a:ext uri="{9D8B030D-6E8A-4147-A177-3AD203B41FA5}">
                      <a16:colId xmlns:a16="http://schemas.microsoft.com/office/drawing/2014/main" val="1388128746"/>
                    </a:ext>
                  </a:extLst>
                </a:gridCol>
                <a:gridCol w="1161105">
                  <a:extLst>
                    <a:ext uri="{9D8B030D-6E8A-4147-A177-3AD203B41FA5}">
                      <a16:colId xmlns:a16="http://schemas.microsoft.com/office/drawing/2014/main" val="1443091203"/>
                    </a:ext>
                  </a:extLst>
                </a:gridCol>
                <a:gridCol w="1161105">
                  <a:extLst>
                    <a:ext uri="{9D8B030D-6E8A-4147-A177-3AD203B41FA5}">
                      <a16:colId xmlns:a16="http://schemas.microsoft.com/office/drawing/2014/main" val="3297506541"/>
                    </a:ext>
                  </a:extLst>
                </a:gridCol>
              </a:tblGrid>
              <a:tr h="135966">
                <a:tc>
                  <a:txBody>
                    <a:bodyPr/>
                    <a:lstStyle/>
                    <a:p>
                      <a:pPr marL="0" marR="0" algn="ctr">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0" marR="0" algn="ctr">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47141" marR="47141" marT="0" marB="0"/>
                </a:tc>
                <a:tc gridSpan="5">
                  <a:txBody>
                    <a:bodyPr/>
                    <a:lstStyle/>
                    <a:p>
                      <a:pPr marL="0" marR="0" algn="ctr">
                        <a:spcBef>
                          <a:spcPts val="0"/>
                        </a:spcBef>
                        <a:spcAft>
                          <a:spcPts val="0"/>
                        </a:spcAft>
                      </a:pPr>
                      <a:r>
                        <a:rPr lang="en-US" sz="800" dirty="0">
                          <a:effectLst/>
                        </a:rPr>
                        <a:t>ROUTINES</a:t>
                      </a:r>
                      <a:endParaRPr lang="en-US" sz="800" dirty="0">
                        <a:effectLst/>
                        <a:latin typeface="Times New Roman" panose="02020603050405020304" pitchFamily="18" charset="0"/>
                        <a:ea typeface="Times New Roman" panose="02020603050405020304" pitchFamily="18" charset="0"/>
                      </a:endParaRPr>
                    </a:p>
                  </a:txBody>
                  <a:tcPr marL="47141" marR="4714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74964201"/>
                  </a:ext>
                </a:extLst>
              </a:tr>
              <a:tr h="271932">
                <a:tc>
                  <a:txBody>
                    <a:bodyPr/>
                    <a:lstStyle/>
                    <a:p>
                      <a:pPr marL="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0" marR="0">
                        <a:spcBef>
                          <a:spcPts val="0"/>
                        </a:spcBef>
                        <a:spcAft>
                          <a:spcPts val="0"/>
                        </a:spcAft>
                      </a:pPr>
                      <a:r>
                        <a:rPr lang="en-US" sz="800" dirty="0">
                          <a:effectLst/>
                        </a:rPr>
                        <a:t>Whole Group Instruction</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0" marR="0">
                        <a:spcBef>
                          <a:spcPts val="0"/>
                        </a:spcBef>
                        <a:spcAft>
                          <a:spcPts val="0"/>
                        </a:spcAft>
                      </a:pPr>
                      <a:r>
                        <a:rPr lang="en-US" sz="800" dirty="0">
                          <a:effectLst/>
                        </a:rPr>
                        <a:t>Group Work</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0" marR="0">
                        <a:spcBef>
                          <a:spcPts val="0"/>
                        </a:spcBef>
                        <a:spcAft>
                          <a:spcPts val="0"/>
                        </a:spcAft>
                      </a:pPr>
                      <a:r>
                        <a:rPr lang="en-US" sz="800" dirty="0">
                          <a:effectLst/>
                        </a:rPr>
                        <a:t>Individual Work</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0" marR="0">
                        <a:spcBef>
                          <a:spcPts val="0"/>
                        </a:spcBef>
                        <a:spcAft>
                          <a:spcPts val="0"/>
                        </a:spcAft>
                      </a:pPr>
                      <a:r>
                        <a:rPr lang="en-US" sz="800" dirty="0">
                          <a:effectLst/>
                        </a:rPr>
                        <a:t>Upon Arrival</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0" marR="0">
                        <a:spcBef>
                          <a:spcPts val="0"/>
                        </a:spcBef>
                        <a:spcAft>
                          <a:spcPts val="0"/>
                        </a:spcAft>
                      </a:pPr>
                      <a:r>
                        <a:rPr lang="en-US" sz="800" dirty="0">
                          <a:effectLst/>
                        </a:rPr>
                        <a:t>Free Time</a:t>
                      </a:r>
                      <a:endParaRPr lang="en-US" sz="800" dirty="0">
                        <a:effectLst/>
                        <a:latin typeface="Times New Roman" panose="02020603050405020304" pitchFamily="18" charset="0"/>
                        <a:ea typeface="Times New Roman" panose="02020603050405020304" pitchFamily="18" charset="0"/>
                      </a:endParaRPr>
                    </a:p>
                  </a:txBody>
                  <a:tcPr marL="47141" marR="47141" marT="0" marB="0"/>
                </a:tc>
                <a:extLst>
                  <a:ext uri="{0D108BD9-81ED-4DB2-BD59-A6C34878D82A}">
                    <a16:rowId xmlns:a16="http://schemas.microsoft.com/office/drawing/2014/main" val="3026650906"/>
                  </a:ext>
                </a:extLst>
              </a:tr>
              <a:tr h="1283660">
                <a:tc gridSpan="2">
                  <a:txBody>
                    <a:bodyPr/>
                    <a:lstStyle/>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Be Respectful</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47141" marR="47141" marT="0" marB="0"/>
                </a:tc>
                <a:tc hMerge="1">
                  <a:txBody>
                    <a:bodyPr/>
                    <a:lstStyle/>
                    <a:p>
                      <a:endParaRPr lang="en-US"/>
                    </a:p>
                  </a:txBody>
                  <a:tcPr/>
                </a:tc>
                <a:tc>
                  <a:txBody>
                    <a:bodyPr/>
                    <a:lstStyle/>
                    <a:p>
                      <a:pPr marL="342900" marR="0" lvl="0" indent="-342900">
                        <a:spcBef>
                          <a:spcPts val="0"/>
                        </a:spcBef>
                        <a:spcAft>
                          <a:spcPts val="0"/>
                        </a:spcAft>
                        <a:buFont typeface="Symbol" panose="05050102010706020507" pitchFamily="18" charset="2"/>
                        <a:buChar char=""/>
                      </a:pPr>
                      <a:r>
                        <a:rPr lang="en-US" sz="800" dirty="0">
                          <a:effectLst/>
                        </a:rPr>
                        <a:t>Raise hand when wanting to talk</a:t>
                      </a:r>
                    </a:p>
                    <a:p>
                      <a:pPr marL="342900" marR="0" lvl="0" indent="-342900">
                        <a:spcBef>
                          <a:spcPts val="0"/>
                        </a:spcBef>
                        <a:spcAft>
                          <a:spcPts val="0"/>
                        </a:spcAft>
                        <a:buFont typeface="Symbol" panose="05050102010706020507" pitchFamily="18" charset="2"/>
                        <a:buChar char=""/>
                      </a:pPr>
                      <a:r>
                        <a:rPr lang="en-US" sz="800" dirty="0">
                          <a:effectLst/>
                        </a:rPr>
                        <a:t> Sit in assigned seat</a:t>
                      </a:r>
                    </a:p>
                    <a:p>
                      <a:pPr marL="342900" marR="0" lvl="0" indent="-342900">
                        <a:spcBef>
                          <a:spcPts val="0"/>
                        </a:spcBef>
                        <a:spcAft>
                          <a:spcPts val="0"/>
                        </a:spcAft>
                        <a:buFont typeface="Symbol" panose="05050102010706020507" pitchFamily="18" charset="2"/>
                        <a:buChar char=""/>
                      </a:pPr>
                      <a:r>
                        <a:rPr lang="en-US" sz="800" dirty="0">
                          <a:effectLst/>
                        </a:rPr>
                        <a:t>Listen when teacher is talking</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342900" marR="0" lvl="0" indent="-342900">
                        <a:spcBef>
                          <a:spcPts val="0"/>
                        </a:spcBef>
                        <a:spcAft>
                          <a:spcPts val="0"/>
                        </a:spcAft>
                        <a:buFont typeface="Symbol" panose="05050102010706020507" pitchFamily="18" charset="2"/>
                        <a:buChar char=""/>
                      </a:pPr>
                      <a:r>
                        <a:rPr lang="en-US" sz="800" dirty="0">
                          <a:effectLst/>
                        </a:rPr>
                        <a:t>Use low volume voices </a:t>
                      </a:r>
                    </a:p>
                    <a:p>
                      <a:pPr marL="342900" marR="0" lvl="0" indent="-342900">
                        <a:spcBef>
                          <a:spcPts val="0"/>
                        </a:spcBef>
                        <a:spcAft>
                          <a:spcPts val="0"/>
                        </a:spcAft>
                        <a:buFont typeface="Symbol" panose="05050102010706020507" pitchFamily="18" charset="2"/>
                        <a:buChar char=""/>
                      </a:pPr>
                      <a:r>
                        <a:rPr lang="en-US" sz="800" dirty="0">
                          <a:effectLst/>
                        </a:rPr>
                        <a:t> Keep Hands to self</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342900" marR="0" lvl="0" indent="-342900">
                        <a:spcBef>
                          <a:spcPts val="0"/>
                        </a:spcBef>
                        <a:spcAft>
                          <a:spcPts val="0"/>
                        </a:spcAft>
                        <a:buFont typeface="Symbol" panose="05050102010706020507" pitchFamily="18" charset="2"/>
                        <a:buChar char=""/>
                      </a:pPr>
                      <a:r>
                        <a:rPr lang="en-US" sz="800" dirty="0">
                          <a:effectLst/>
                        </a:rPr>
                        <a:t> If needing to talk Use low volume voices</a:t>
                      </a:r>
                    </a:p>
                    <a:p>
                      <a:pPr marL="342900" marR="0" lvl="0" indent="-342900">
                        <a:spcBef>
                          <a:spcPts val="0"/>
                        </a:spcBef>
                        <a:spcAft>
                          <a:spcPts val="0"/>
                        </a:spcAft>
                        <a:buFont typeface="Symbol" panose="05050102010706020507" pitchFamily="18" charset="2"/>
                        <a:buChar char=""/>
                      </a:pPr>
                      <a:r>
                        <a:rPr lang="en-US" sz="800" dirty="0">
                          <a:effectLst/>
                        </a:rPr>
                        <a:t>Follow directions</a:t>
                      </a:r>
                    </a:p>
                    <a:p>
                      <a:pPr marL="342900" marR="0" lvl="0" indent="-342900">
                        <a:spcBef>
                          <a:spcPts val="0"/>
                        </a:spcBef>
                        <a:spcAft>
                          <a:spcPts val="0"/>
                        </a:spcAft>
                        <a:buFont typeface="Symbol" panose="05050102010706020507" pitchFamily="18" charset="2"/>
                        <a:buChar char=""/>
                      </a:pPr>
                      <a:r>
                        <a:rPr lang="en-US" sz="800" dirty="0">
                          <a:effectLst/>
                        </a:rPr>
                        <a:t>Keep hands to self</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342900" marR="0" lvl="0" indent="-342900">
                        <a:spcBef>
                          <a:spcPts val="0"/>
                        </a:spcBef>
                        <a:spcAft>
                          <a:spcPts val="0"/>
                        </a:spcAft>
                        <a:buFont typeface="Symbol" panose="05050102010706020507" pitchFamily="18" charset="2"/>
                        <a:buChar char=""/>
                      </a:pPr>
                      <a:r>
                        <a:rPr lang="en-US" sz="800" dirty="0">
                          <a:effectLst/>
                        </a:rPr>
                        <a:t> Sit in assigned seat</a:t>
                      </a:r>
                    </a:p>
                    <a:p>
                      <a:pPr marL="342900" marR="0" lvl="0" indent="-342900">
                        <a:spcBef>
                          <a:spcPts val="0"/>
                        </a:spcBef>
                        <a:spcAft>
                          <a:spcPts val="0"/>
                        </a:spcAft>
                        <a:buFont typeface="Symbol" panose="05050102010706020507" pitchFamily="18" charset="2"/>
                        <a:buChar char=""/>
                      </a:pPr>
                      <a:r>
                        <a:rPr lang="en-US" sz="800" dirty="0">
                          <a:effectLst/>
                        </a:rPr>
                        <a:t>Enter the classroom </a:t>
                      </a:r>
                    </a:p>
                    <a:p>
                      <a:pPr marL="342900" marR="0" lvl="0" indent="-342900">
                        <a:spcBef>
                          <a:spcPts val="0"/>
                        </a:spcBef>
                        <a:spcAft>
                          <a:spcPts val="0"/>
                        </a:spcAft>
                        <a:buFont typeface="Symbol" panose="05050102010706020507" pitchFamily="18" charset="2"/>
                        <a:buChar char=""/>
                      </a:pPr>
                      <a:r>
                        <a:rPr lang="en-US" sz="800" dirty="0">
                          <a:effectLst/>
                        </a:rPr>
                        <a:t>Keep hands to self</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342900" marR="0" lvl="0" indent="-342900">
                        <a:spcBef>
                          <a:spcPts val="0"/>
                        </a:spcBef>
                        <a:spcAft>
                          <a:spcPts val="0"/>
                        </a:spcAft>
                        <a:buFont typeface="Symbol" panose="05050102010706020507" pitchFamily="18" charset="2"/>
                        <a:buChar char=""/>
                      </a:pPr>
                      <a:r>
                        <a:rPr lang="en-US" sz="800" dirty="0">
                          <a:effectLst/>
                        </a:rPr>
                        <a:t> Use materials appropriately</a:t>
                      </a:r>
                    </a:p>
                    <a:p>
                      <a:pPr marL="342900" marR="0" lvl="0" indent="-342900">
                        <a:spcBef>
                          <a:spcPts val="0"/>
                        </a:spcBef>
                        <a:spcAft>
                          <a:spcPts val="0"/>
                        </a:spcAft>
                        <a:buFont typeface="Symbol" panose="05050102010706020507" pitchFamily="18" charset="2"/>
                        <a:buChar char=""/>
                      </a:pPr>
                      <a:r>
                        <a:rPr lang="en-US" sz="800" dirty="0">
                          <a:effectLst/>
                        </a:rPr>
                        <a:t>Keep hands to self</a:t>
                      </a:r>
                      <a:endParaRPr lang="en-US" sz="800" dirty="0">
                        <a:effectLst/>
                        <a:latin typeface="Times New Roman" panose="02020603050405020304" pitchFamily="18" charset="0"/>
                        <a:ea typeface="Times New Roman" panose="02020603050405020304" pitchFamily="18" charset="0"/>
                      </a:endParaRPr>
                    </a:p>
                  </a:txBody>
                  <a:tcPr marL="47141" marR="47141" marT="0" marB="0"/>
                </a:tc>
                <a:extLst>
                  <a:ext uri="{0D108BD9-81ED-4DB2-BD59-A6C34878D82A}">
                    <a16:rowId xmlns:a16="http://schemas.microsoft.com/office/drawing/2014/main" val="4029566393"/>
                  </a:ext>
                </a:extLst>
              </a:tr>
              <a:tr h="1223694">
                <a:tc gridSpan="2">
                  <a:txBody>
                    <a:bodyPr/>
                    <a:lstStyle/>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Be Responsible</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47141" marR="47141" marT="0" marB="0"/>
                </a:tc>
                <a:tc hMerge="1">
                  <a:txBody>
                    <a:bodyPr/>
                    <a:lstStyle/>
                    <a:p>
                      <a:endParaRPr lang="en-US"/>
                    </a:p>
                  </a:txBody>
                  <a:tcPr/>
                </a:tc>
                <a:tc>
                  <a:txBody>
                    <a:bodyPr/>
                    <a:lstStyle/>
                    <a:p>
                      <a:pPr marL="342900" marR="0" lvl="0" indent="-342900">
                        <a:spcBef>
                          <a:spcPts val="0"/>
                        </a:spcBef>
                        <a:spcAft>
                          <a:spcPts val="0"/>
                        </a:spcAft>
                        <a:buFont typeface="Symbol" panose="05050102010706020507" pitchFamily="18" charset="2"/>
                        <a:buChar char=""/>
                      </a:pPr>
                      <a:r>
                        <a:rPr lang="en-US" sz="800" dirty="0">
                          <a:effectLst/>
                        </a:rPr>
                        <a:t> Have Homework ready</a:t>
                      </a:r>
                    </a:p>
                    <a:p>
                      <a:pPr marL="342900" marR="0" lvl="0" indent="-342900">
                        <a:spcBef>
                          <a:spcPts val="0"/>
                        </a:spcBef>
                        <a:spcAft>
                          <a:spcPts val="0"/>
                        </a:spcAft>
                        <a:buFont typeface="Symbol" panose="05050102010706020507" pitchFamily="18" charset="2"/>
                        <a:buChar char=""/>
                      </a:pPr>
                      <a:r>
                        <a:rPr lang="en-US" sz="800" dirty="0">
                          <a:effectLst/>
                        </a:rPr>
                        <a:t> Come with a pencil everyday</a:t>
                      </a:r>
                    </a:p>
                    <a:p>
                      <a:pPr marL="342900" marR="0" lvl="0" indent="-342900">
                        <a:spcBef>
                          <a:spcPts val="0"/>
                        </a:spcBef>
                        <a:spcAft>
                          <a:spcPts val="0"/>
                        </a:spcAft>
                        <a:buFont typeface="Symbol" panose="05050102010706020507" pitchFamily="18" charset="2"/>
                        <a:buChar char=""/>
                      </a:pPr>
                      <a:r>
                        <a:rPr lang="en-US" sz="800" dirty="0">
                          <a:effectLst/>
                        </a:rPr>
                        <a:t>Be safe with classroom supplies</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342900" marR="0" lvl="0" indent="-342900">
                        <a:spcBef>
                          <a:spcPts val="0"/>
                        </a:spcBef>
                        <a:spcAft>
                          <a:spcPts val="0"/>
                        </a:spcAft>
                        <a:buFont typeface="Symbol" panose="05050102010706020507" pitchFamily="18" charset="2"/>
                        <a:buChar char=""/>
                      </a:pPr>
                      <a:r>
                        <a:rPr lang="en-US" sz="800" dirty="0">
                          <a:effectLst/>
                        </a:rPr>
                        <a:t> Come with needed materials</a:t>
                      </a:r>
                    </a:p>
                    <a:p>
                      <a:pPr marL="342900" marR="0" lvl="0" indent="-342900">
                        <a:spcBef>
                          <a:spcPts val="0"/>
                        </a:spcBef>
                        <a:spcAft>
                          <a:spcPts val="0"/>
                        </a:spcAft>
                        <a:buFont typeface="Symbol" panose="05050102010706020507" pitchFamily="18" charset="2"/>
                        <a:buChar char=""/>
                      </a:pPr>
                      <a:r>
                        <a:rPr lang="en-US" sz="800" dirty="0">
                          <a:effectLst/>
                        </a:rPr>
                        <a:t> Use time wisely</a:t>
                      </a:r>
                    </a:p>
                    <a:p>
                      <a:pPr marL="342900" marR="0" lvl="0" indent="-342900">
                        <a:spcBef>
                          <a:spcPts val="0"/>
                        </a:spcBef>
                        <a:spcAft>
                          <a:spcPts val="0"/>
                        </a:spcAft>
                        <a:buFont typeface="Symbol" panose="05050102010706020507" pitchFamily="18" charset="2"/>
                        <a:buChar char=""/>
                      </a:pPr>
                      <a:r>
                        <a:rPr lang="en-US" sz="800" dirty="0">
                          <a:effectLst/>
                        </a:rPr>
                        <a:t>Be safe with materials </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0" marR="0">
                        <a:spcBef>
                          <a:spcPts val="0"/>
                        </a:spcBef>
                        <a:spcAft>
                          <a:spcPts val="0"/>
                        </a:spcAft>
                      </a:pPr>
                      <a:r>
                        <a:rPr lang="en-US" sz="800" dirty="0">
                          <a:effectLst/>
                        </a:rPr>
                        <a:t> </a:t>
                      </a:r>
                    </a:p>
                    <a:p>
                      <a:pPr marL="342900" marR="0" lvl="0" indent="-342900">
                        <a:spcBef>
                          <a:spcPts val="0"/>
                        </a:spcBef>
                        <a:spcAft>
                          <a:spcPts val="0"/>
                        </a:spcAft>
                        <a:buFont typeface="Symbol" panose="05050102010706020507" pitchFamily="18" charset="2"/>
                        <a:buChar char=""/>
                      </a:pPr>
                      <a:r>
                        <a:rPr lang="en-US" sz="800" dirty="0">
                          <a:effectLst/>
                        </a:rPr>
                        <a:t>Ask your neighbor for help </a:t>
                      </a:r>
                    </a:p>
                    <a:p>
                      <a:pPr marL="342900" marR="0" lvl="0" indent="-342900">
                        <a:spcBef>
                          <a:spcPts val="0"/>
                        </a:spcBef>
                        <a:spcAft>
                          <a:spcPts val="0"/>
                        </a:spcAft>
                        <a:buFont typeface="Symbol" panose="05050102010706020507" pitchFamily="18" charset="2"/>
                        <a:buChar char=""/>
                      </a:pPr>
                      <a:r>
                        <a:rPr lang="en-US" sz="800" dirty="0">
                          <a:effectLst/>
                        </a:rPr>
                        <a:t>Stay on task</a:t>
                      </a:r>
                    </a:p>
                    <a:p>
                      <a:pPr marL="342900" marR="0" lvl="0" indent="-342900">
                        <a:spcBef>
                          <a:spcPts val="0"/>
                        </a:spcBef>
                        <a:spcAft>
                          <a:spcPts val="0"/>
                        </a:spcAft>
                        <a:buFont typeface="Symbol" panose="05050102010706020507" pitchFamily="18" charset="2"/>
                        <a:buChar char=""/>
                      </a:pPr>
                      <a:r>
                        <a:rPr lang="en-US" sz="800" dirty="0">
                          <a:effectLst/>
                        </a:rPr>
                        <a:t>Come prepared </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342900" marR="0" lvl="0" indent="-342900">
                        <a:spcBef>
                          <a:spcPts val="0"/>
                        </a:spcBef>
                        <a:spcAft>
                          <a:spcPts val="0"/>
                        </a:spcAft>
                        <a:buFont typeface="Symbol" panose="05050102010706020507" pitchFamily="18" charset="2"/>
                        <a:buChar char=""/>
                      </a:pPr>
                      <a:r>
                        <a:rPr lang="en-US" sz="800" dirty="0">
                          <a:effectLst/>
                        </a:rPr>
                        <a:t>Take out all necessary materials </a:t>
                      </a:r>
                    </a:p>
                    <a:p>
                      <a:pPr marL="342900" marR="0" lvl="0" indent="-342900">
                        <a:spcBef>
                          <a:spcPts val="0"/>
                        </a:spcBef>
                        <a:spcAft>
                          <a:spcPts val="0"/>
                        </a:spcAft>
                        <a:buFont typeface="Symbol" panose="05050102010706020507" pitchFamily="18" charset="2"/>
                        <a:buChar char=""/>
                      </a:pPr>
                      <a:r>
                        <a:rPr lang="en-US" sz="800" dirty="0">
                          <a:effectLst/>
                        </a:rPr>
                        <a:t>Be on time</a:t>
                      </a:r>
                    </a:p>
                    <a:p>
                      <a:pPr marL="342900" marR="0" lvl="0" indent="-342900">
                        <a:spcBef>
                          <a:spcPts val="0"/>
                        </a:spcBef>
                        <a:spcAft>
                          <a:spcPts val="0"/>
                        </a:spcAft>
                        <a:buFont typeface="Symbol" panose="05050102010706020507" pitchFamily="18" charset="2"/>
                        <a:buChar char=""/>
                      </a:pPr>
                      <a:r>
                        <a:rPr lang="en-US" sz="800" dirty="0">
                          <a:effectLst/>
                        </a:rPr>
                        <a:t>Come ready to learn</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342900" marR="0" lvl="0" indent="-342900">
                        <a:spcBef>
                          <a:spcPts val="0"/>
                        </a:spcBef>
                        <a:spcAft>
                          <a:spcPts val="0"/>
                        </a:spcAft>
                        <a:buFont typeface="Symbol" panose="05050102010706020507" pitchFamily="18" charset="2"/>
                        <a:buChar char=""/>
                      </a:pPr>
                      <a:r>
                        <a:rPr lang="en-US" sz="800" dirty="0">
                          <a:effectLst/>
                        </a:rPr>
                        <a:t>Put away any materials </a:t>
                      </a:r>
                    </a:p>
                    <a:p>
                      <a:pPr marL="342900" marR="0" lvl="0" indent="-342900">
                        <a:spcBef>
                          <a:spcPts val="0"/>
                        </a:spcBef>
                        <a:spcAft>
                          <a:spcPts val="0"/>
                        </a:spcAft>
                        <a:buFont typeface="Symbol" panose="05050102010706020507" pitchFamily="18" charset="2"/>
                        <a:buChar char=""/>
                      </a:pPr>
                      <a:r>
                        <a:rPr lang="en-US" sz="800" dirty="0">
                          <a:effectLst/>
                        </a:rPr>
                        <a:t> Ask if wanting to leave the classroom</a:t>
                      </a:r>
                    </a:p>
                    <a:p>
                      <a:pPr marL="22860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47141" marR="47141" marT="0" marB="0"/>
                </a:tc>
                <a:extLst>
                  <a:ext uri="{0D108BD9-81ED-4DB2-BD59-A6C34878D82A}">
                    <a16:rowId xmlns:a16="http://schemas.microsoft.com/office/drawing/2014/main" val="13553261"/>
                  </a:ext>
                </a:extLst>
              </a:tr>
              <a:tr h="1495626">
                <a:tc gridSpan="2">
                  <a:txBody>
                    <a:bodyPr/>
                    <a:lstStyle/>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Be Accepting</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47141" marR="47141" marT="0" marB="0"/>
                </a:tc>
                <a:tc hMerge="1">
                  <a:txBody>
                    <a:bodyPr/>
                    <a:lstStyle/>
                    <a:p>
                      <a:endParaRPr lang="en-US"/>
                    </a:p>
                  </a:txBody>
                  <a:tcPr/>
                </a:tc>
                <a:tc>
                  <a:txBody>
                    <a:bodyPr/>
                    <a:lstStyle/>
                    <a:p>
                      <a:pPr marL="342900" marR="0" lvl="0" indent="-342900">
                        <a:spcBef>
                          <a:spcPts val="0"/>
                        </a:spcBef>
                        <a:spcAft>
                          <a:spcPts val="0"/>
                        </a:spcAft>
                        <a:buFont typeface="Symbol" panose="05050102010706020507" pitchFamily="18" charset="2"/>
                        <a:buChar char=""/>
                      </a:pPr>
                      <a:r>
                        <a:rPr lang="en-US" sz="800" dirty="0">
                          <a:effectLst/>
                        </a:rPr>
                        <a:t>Be open to other’s opinions</a:t>
                      </a:r>
                    </a:p>
                    <a:p>
                      <a:pPr marL="342900" marR="0" lvl="0" indent="-342900">
                        <a:spcBef>
                          <a:spcPts val="0"/>
                        </a:spcBef>
                        <a:spcAft>
                          <a:spcPts val="0"/>
                        </a:spcAft>
                        <a:buFont typeface="Symbol" panose="05050102010706020507" pitchFamily="18" charset="2"/>
                        <a:buChar char=""/>
                      </a:pPr>
                      <a:r>
                        <a:rPr lang="en-US" sz="800" dirty="0">
                          <a:effectLst/>
                        </a:rPr>
                        <a:t>Use kind words</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342900" marR="0" lvl="0" indent="-342900">
                        <a:spcBef>
                          <a:spcPts val="0"/>
                        </a:spcBef>
                        <a:spcAft>
                          <a:spcPts val="0"/>
                        </a:spcAft>
                        <a:buFont typeface="Symbol" panose="05050102010706020507" pitchFamily="18" charset="2"/>
                        <a:buChar char=""/>
                      </a:pPr>
                      <a:r>
                        <a:rPr lang="en-US" sz="800" dirty="0">
                          <a:effectLst/>
                        </a:rPr>
                        <a:t> Listen to everyone’s input</a:t>
                      </a:r>
                    </a:p>
                    <a:p>
                      <a:pPr marL="342900" marR="0" lvl="0" indent="-342900">
                        <a:spcBef>
                          <a:spcPts val="0"/>
                        </a:spcBef>
                        <a:spcAft>
                          <a:spcPts val="0"/>
                        </a:spcAft>
                        <a:buFont typeface="Symbol" panose="05050102010706020507" pitchFamily="18" charset="2"/>
                        <a:buChar char=""/>
                      </a:pPr>
                      <a:r>
                        <a:rPr lang="en-US" sz="800" dirty="0">
                          <a:effectLst/>
                        </a:rPr>
                        <a:t>Let everyone contribute </a:t>
                      </a:r>
                    </a:p>
                    <a:p>
                      <a:pPr marL="342900" marR="0" lvl="0" indent="-342900">
                        <a:spcBef>
                          <a:spcPts val="0"/>
                        </a:spcBef>
                        <a:spcAft>
                          <a:spcPts val="0"/>
                        </a:spcAft>
                        <a:buFont typeface="Symbol" panose="05050102010706020507" pitchFamily="18" charset="2"/>
                        <a:buChar char=""/>
                      </a:pPr>
                      <a:r>
                        <a:rPr lang="en-US" sz="800" dirty="0">
                          <a:effectLst/>
                        </a:rPr>
                        <a:t>Help others in group</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342900" marR="0" lvl="0" indent="-342900">
                        <a:spcBef>
                          <a:spcPts val="0"/>
                        </a:spcBef>
                        <a:spcAft>
                          <a:spcPts val="0"/>
                        </a:spcAft>
                        <a:buFont typeface="Symbol" panose="05050102010706020507" pitchFamily="18" charset="2"/>
                        <a:buChar char=""/>
                      </a:pPr>
                      <a:r>
                        <a:rPr lang="en-US" sz="800" dirty="0">
                          <a:effectLst/>
                        </a:rPr>
                        <a:t> Help other if they need it</a:t>
                      </a:r>
                    </a:p>
                    <a:p>
                      <a:pPr marL="342900" marR="0" lvl="0" indent="-342900">
                        <a:spcBef>
                          <a:spcPts val="0"/>
                        </a:spcBef>
                        <a:spcAft>
                          <a:spcPts val="0"/>
                        </a:spcAft>
                        <a:buFont typeface="Symbol" panose="05050102010706020507" pitchFamily="18" charset="2"/>
                        <a:buChar char=""/>
                      </a:pPr>
                      <a:r>
                        <a:rPr lang="en-US" sz="800" dirty="0">
                          <a:effectLst/>
                        </a:rPr>
                        <a:t>Use kind words  </a:t>
                      </a:r>
                    </a:p>
                    <a:p>
                      <a:pPr marL="342900" marR="0" lvl="0" indent="-342900">
                        <a:spcBef>
                          <a:spcPts val="0"/>
                        </a:spcBef>
                        <a:spcAft>
                          <a:spcPts val="0"/>
                        </a:spcAft>
                        <a:buFont typeface="Symbol" panose="05050102010706020507" pitchFamily="18" charset="2"/>
                        <a:buChar char=""/>
                      </a:pPr>
                      <a:r>
                        <a:rPr lang="en-US" sz="800" dirty="0">
                          <a:effectLst/>
                        </a:rPr>
                        <a:t>Be accepting of yourself by doing your best</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342900" marR="0" lvl="0" indent="-342900">
                        <a:spcBef>
                          <a:spcPts val="0"/>
                        </a:spcBef>
                        <a:spcAft>
                          <a:spcPts val="0"/>
                        </a:spcAft>
                        <a:buFont typeface="Symbol" panose="05050102010706020507" pitchFamily="18" charset="2"/>
                        <a:buChar char=""/>
                      </a:pPr>
                      <a:r>
                        <a:rPr lang="en-US" sz="800" dirty="0">
                          <a:effectLst/>
                        </a:rPr>
                        <a:t> Greet others nicely</a:t>
                      </a:r>
                    </a:p>
                    <a:p>
                      <a:pPr marL="342900" marR="0" lvl="0" indent="-342900">
                        <a:spcBef>
                          <a:spcPts val="0"/>
                        </a:spcBef>
                        <a:spcAft>
                          <a:spcPts val="0"/>
                        </a:spcAft>
                        <a:buFont typeface="Symbol" panose="05050102010706020507" pitchFamily="18" charset="2"/>
                        <a:buChar char=""/>
                      </a:pPr>
                      <a:r>
                        <a:rPr lang="en-US" sz="800" dirty="0">
                          <a:effectLst/>
                        </a:rPr>
                        <a:t>Help other’s become prepared </a:t>
                      </a:r>
                    </a:p>
                    <a:p>
                      <a:pPr marL="342900" marR="0" lvl="0" indent="-342900">
                        <a:spcBef>
                          <a:spcPts val="0"/>
                        </a:spcBef>
                        <a:spcAft>
                          <a:spcPts val="0"/>
                        </a:spcAft>
                        <a:buFont typeface="Symbol" panose="05050102010706020507" pitchFamily="18" charset="2"/>
                        <a:buChar char=""/>
                      </a:pPr>
                      <a:r>
                        <a:rPr lang="en-US" sz="800" dirty="0">
                          <a:effectLst/>
                        </a:rPr>
                        <a:t>Be patient when waiting for class to begin</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342900" marR="0" lvl="0" indent="-342900">
                        <a:spcBef>
                          <a:spcPts val="0"/>
                        </a:spcBef>
                        <a:spcAft>
                          <a:spcPts val="0"/>
                        </a:spcAft>
                        <a:buFont typeface="Symbol" panose="05050102010706020507" pitchFamily="18" charset="2"/>
                        <a:buChar char=""/>
                      </a:pPr>
                      <a:r>
                        <a:rPr lang="en-US" sz="800" dirty="0">
                          <a:effectLst/>
                        </a:rPr>
                        <a:t>Use kind words </a:t>
                      </a:r>
                    </a:p>
                    <a:p>
                      <a:pPr marL="342900" marR="0" lvl="0" indent="-342900">
                        <a:spcBef>
                          <a:spcPts val="0"/>
                        </a:spcBef>
                        <a:spcAft>
                          <a:spcPts val="0"/>
                        </a:spcAft>
                        <a:buFont typeface="Symbol" panose="05050102010706020507" pitchFamily="18" charset="2"/>
                        <a:buChar char=""/>
                      </a:pPr>
                      <a:r>
                        <a:rPr lang="en-US" sz="800" dirty="0">
                          <a:effectLst/>
                        </a:rPr>
                        <a:t>Cooperate with others </a:t>
                      </a:r>
                    </a:p>
                    <a:p>
                      <a:pPr marL="342900" marR="0" lvl="0" indent="-342900">
                        <a:spcBef>
                          <a:spcPts val="0"/>
                        </a:spcBef>
                        <a:spcAft>
                          <a:spcPts val="0"/>
                        </a:spcAft>
                        <a:buFont typeface="Symbol" panose="05050102010706020507" pitchFamily="18" charset="2"/>
                        <a:buChar char=""/>
                      </a:pPr>
                      <a:r>
                        <a:rPr lang="en-US" sz="800" dirty="0">
                          <a:effectLst/>
                        </a:rPr>
                        <a:t>Share materials</a:t>
                      </a:r>
                      <a:endParaRPr lang="en-US" sz="800" dirty="0">
                        <a:effectLst/>
                        <a:latin typeface="Times New Roman" panose="02020603050405020304" pitchFamily="18" charset="0"/>
                        <a:ea typeface="Times New Roman" panose="02020603050405020304" pitchFamily="18" charset="0"/>
                      </a:endParaRPr>
                    </a:p>
                  </a:txBody>
                  <a:tcPr marL="47141" marR="47141" marT="0" marB="0"/>
                </a:tc>
                <a:extLst>
                  <a:ext uri="{0D108BD9-81ED-4DB2-BD59-A6C34878D82A}">
                    <a16:rowId xmlns:a16="http://schemas.microsoft.com/office/drawing/2014/main" val="3569478058"/>
                  </a:ext>
                </a:extLst>
              </a:tr>
            </a:tbl>
          </a:graphicData>
        </a:graphic>
      </p:graphicFrame>
      <p:sp>
        <p:nvSpPr>
          <p:cNvPr id="6" name="TextBox 5"/>
          <p:cNvSpPr txBox="1"/>
          <p:nvPr/>
        </p:nvSpPr>
        <p:spPr>
          <a:xfrm>
            <a:off x="192640" y="152060"/>
            <a:ext cx="8758719" cy="7694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4400" b="1" dirty="0">
                <a:solidFill>
                  <a:schemeClr val="accent2"/>
                </a:solidFill>
                <a:latin typeface="+mj-lt"/>
              </a:rPr>
              <a:t>More Classroom Matrix Examples</a:t>
            </a:r>
          </a:p>
        </p:txBody>
      </p:sp>
      <p:graphicFrame>
        <p:nvGraphicFramePr>
          <p:cNvPr id="7" name="Table 6"/>
          <p:cNvGraphicFramePr>
            <a:graphicFrameLocks noGrp="1"/>
          </p:cNvGraphicFramePr>
          <p:nvPr>
            <p:extLst>
              <p:ext uri="{D42A27DB-BD31-4B8C-83A1-F6EECF244321}">
                <p14:modId xmlns:p14="http://schemas.microsoft.com/office/powerpoint/2010/main" val="2694044357"/>
              </p:ext>
            </p:extLst>
          </p:nvPr>
        </p:nvGraphicFramePr>
        <p:xfrm>
          <a:off x="385010" y="1267326"/>
          <a:ext cx="8620676" cy="4848353"/>
        </p:xfrm>
        <a:graphic>
          <a:graphicData uri="http://schemas.openxmlformats.org/drawingml/2006/table">
            <a:tbl>
              <a:tblPr firstRow="1" firstCol="1" bandRow="1">
                <a:tableStyleId>{5C22544A-7EE6-4342-B048-85BDC9FD1C3A}</a:tableStyleId>
              </a:tblPr>
              <a:tblGrid>
                <a:gridCol w="298727">
                  <a:extLst>
                    <a:ext uri="{9D8B030D-6E8A-4147-A177-3AD203B41FA5}">
                      <a16:colId xmlns:a16="http://schemas.microsoft.com/office/drawing/2014/main" val="317721656"/>
                    </a:ext>
                  </a:extLst>
                </a:gridCol>
                <a:gridCol w="421872">
                  <a:extLst>
                    <a:ext uri="{9D8B030D-6E8A-4147-A177-3AD203B41FA5}">
                      <a16:colId xmlns:a16="http://schemas.microsoft.com/office/drawing/2014/main" val="3089799404"/>
                    </a:ext>
                  </a:extLst>
                </a:gridCol>
                <a:gridCol w="1271507">
                  <a:extLst>
                    <a:ext uri="{9D8B030D-6E8A-4147-A177-3AD203B41FA5}">
                      <a16:colId xmlns:a16="http://schemas.microsoft.com/office/drawing/2014/main" val="2572763142"/>
                    </a:ext>
                  </a:extLst>
                </a:gridCol>
                <a:gridCol w="1431771">
                  <a:extLst>
                    <a:ext uri="{9D8B030D-6E8A-4147-A177-3AD203B41FA5}">
                      <a16:colId xmlns:a16="http://schemas.microsoft.com/office/drawing/2014/main" val="2795948702"/>
                    </a:ext>
                  </a:extLst>
                </a:gridCol>
                <a:gridCol w="1315697">
                  <a:extLst>
                    <a:ext uri="{9D8B030D-6E8A-4147-A177-3AD203B41FA5}">
                      <a16:colId xmlns:a16="http://schemas.microsoft.com/office/drawing/2014/main" val="1938704622"/>
                    </a:ext>
                  </a:extLst>
                </a:gridCol>
                <a:gridCol w="1311573">
                  <a:extLst>
                    <a:ext uri="{9D8B030D-6E8A-4147-A177-3AD203B41FA5}">
                      <a16:colId xmlns:a16="http://schemas.microsoft.com/office/drawing/2014/main" val="2511743275"/>
                    </a:ext>
                  </a:extLst>
                </a:gridCol>
                <a:gridCol w="1296842">
                  <a:extLst>
                    <a:ext uri="{9D8B030D-6E8A-4147-A177-3AD203B41FA5}">
                      <a16:colId xmlns:a16="http://schemas.microsoft.com/office/drawing/2014/main" val="3050146049"/>
                    </a:ext>
                  </a:extLst>
                </a:gridCol>
                <a:gridCol w="1272687">
                  <a:extLst>
                    <a:ext uri="{9D8B030D-6E8A-4147-A177-3AD203B41FA5}">
                      <a16:colId xmlns:a16="http://schemas.microsoft.com/office/drawing/2014/main" val="1337377427"/>
                    </a:ext>
                  </a:extLst>
                </a:gridCol>
              </a:tblGrid>
              <a:tr h="136848">
                <a:tc>
                  <a:txBody>
                    <a:bodyPr/>
                    <a:lstStyle/>
                    <a:p>
                      <a:pPr marL="0" marR="0" algn="ctr">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ctr">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1903" marR="41903" marT="0" marB="0"/>
                </a:tc>
                <a:tc gridSpan="5">
                  <a:txBody>
                    <a:bodyPr/>
                    <a:lstStyle/>
                    <a:p>
                      <a:pPr marL="0" marR="0" algn="ctr">
                        <a:spcBef>
                          <a:spcPts val="0"/>
                        </a:spcBef>
                        <a:spcAft>
                          <a:spcPts val="0"/>
                        </a:spcAft>
                      </a:pPr>
                      <a:r>
                        <a:rPr lang="en-US" sz="900" dirty="0">
                          <a:effectLst/>
                        </a:rPr>
                        <a:t>ROUTINES</a:t>
                      </a:r>
                      <a:endParaRPr lang="en-US" sz="900" dirty="0">
                        <a:effectLst/>
                        <a:latin typeface="Times New Roman" panose="02020603050405020304" pitchFamily="18" charset="0"/>
                        <a:ea typeface="Times New Roman" panose="02020603050405020304" pitchFamily="18" charset="0"/>
                      </a:endParaRPr>
                    </a:p>
                  </a:txBody>
                  <a:tcPr marL="41903" marR="4190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1903" marR="41903" marT="0" marB="0"/>
                </a:tc>
                <a:extLst>
                  <a:ext uri="{0D108BD9-81ED-4DB2-BD59-A6C34878D82A}">
                    <a16:rowId xmlns:a16="http://schemas.microsoft.com/office/drawing/2014/main" val="800872812"/>
                  </a:ext>
                </a:extLst>
              </a:tr>
              <a:tr h="410543">
                <a:tc>
                  <a:txBody>
                    <a:bodyPr/>
                    <a:lstStyle/>
                    <a:p>
                      <a:pPr marL="0" marR="0" algn="l">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l">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ctr">
                        <a:spcBef>
                          <a:spcPts val="0"/>
                        </a:spcBef>
                        <a:spcAft>
                          <a:spcPts val="0"/>
                        </a:spcAft>
                      </a:pPr>
                      <a:r>
                        <a:rPr lang="en-US" sz="900" dirty="0">
                          <a:effectLst/>
                        </a:rPr>
                        <a:t>Hallway</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ctr">
                        <a:spcBef>
                          <a:spcPts val="0"/>
                        </a:spcBef>
                        <a:spcAft>
                          <a:spcPts val="0"/>
                        </a:spcAft>
                      </a:pPr>
                      <a:r>
                        <a:rPr lang="en-US" sz="900" dirty="0">
                          <a:effectLst/>
                        </a:rPr>
                        <a:t>Entering Classroom/homeroom</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ctr">
                        <a:spcBef>
                          <a:spcPts val="0"/>
                        </a:spcBef>
                        <a:spcAft>
                          <a:spcPts val="0"/>
                        </a:spcAft>
                      </a:pPr>
                      <a:r>
                        <a:rPr lang="en-US" sz="900" dirty="0">
                          <a:effectLst/>
                        </a:rPr>
                        <a:t>Warm-Up/Bell ringer (individual at desk)</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ctr">
                        <a:spcBef>
                          <a:spcPts val="0"/>
                        </a:spcBef>
                        <a:spcAft>
                          <a:spcPts val="0"/>
                        </a:spcAft>
                      </a:pPr>
                      <a:r>
                        <a:rPr lang="en-US" sz="900" dirty="0">
                          <a:effectLst/>
                        </a:rPr>
                        <a:t>Mini lesson</a:t>
                      </a:r>
                    </a:p>
                    <a:p>
                      <a:pPr marL="0" marR="0" algn="ctr">
                        <a:spcBef>
                          <a:spcPts val="0"/>
                        </a:spcBef>
                        <a:spcAft>
                          <a:spcPts val="0"/>
                        </a:spcAft>
                      </a:pPr>
                      <a:r>
                        <a:rPr lang="en-US" sz="900" dirty="0">
                          <a:effectLst/>
                        </a:rPr>
                        <a:t>(on rug in front of classroom)</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ctr">
                        <a:spcBef>
                          <a:spcPts val="0"/>
                        </a:spcBef>
                        <a:spcAft>
                          <a:spcPts val="0"/>
                        </a:spcAft>
                      </a:pPr>
                      <a:r>
                        <a:rPr lang="en-US" sz="900" dirty="0">
                          <a:effectLst/>
                        </a:rPr>
                        <a:t>Partner/Group Activities (around classroom)</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ctr">
                        <a:spcBef>
                          <a:spcPts val="0"/>
                        </a:spcBef>
                        <a:spcAft>
                          <a:spcPts val="0"/>
                        </a:spcAft>
                      </a:pPr>
                      <a:r>
                        <a:rPr lang="en-US" sz="900" dirty="0">
                          <a:effectLst/>
                        </a:rPr>
                        <a:t>Exit Ticket</a:t>
                      </a:r>
                    </a:p>
                    <a:p>
                      <a:pPr marL="0" marR="0" algn="ctr">
                        <a:spcBef>
                          <a:spcPts val="0"/>
                        </a:spcBef>
                        <a:spcAft>
                          <a:spcPts val="0"/>
                        </a:spcAft>
                      </a:pPr>
                      <a:r>
                        <a:rPr lang="en-US" sz="900" dirty="0">
                          <a:effectLst/>
                        </a:rPr>
                        <a:t>(individual at desk)</a:t>
                      </a:r>
                      <a:endParaRPr lang="en-US" sz="900" dirty="0">
                        <a:effectLst/>
                        <a:latin typeface="Times New Roman" panose="02020603050405020304" pitchFamily="18" charset="0"/>
                        <a:ea typeface="Times New Roman" panose="02020603050405020304" pitchFamily="18" charset="0"/>
                      </a:endParaRPr>
                    </a:p>
                  </a:txBody>
                  <a:tcPr marL="41903" marR="41903" marT="0" marB="0"/>
                </a:tc>
                <a:extLst>
                  <a:ext uri="{0D108BD9-81ED-4DB2-BD59-A6C34878D82A}">
                    <a16:rowId xmlns:a16="http://schemas.microsoft.com/office/drawing/2014/main" val="1966397588"/>
                  </a:ext>
                </a:extLst>
              </a:tr>
              <a:tr h="1094781">
                <a:tc gridSpan="2">
                  <a:txBody>
                    <a:bodyPr/>
                    <a:lstStyle/>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Be Kind</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1903" marR="41903" marT="0" marB="0"/>
                </a:tc>
                <a:tc hMerge="1">
                  <a:txBody>
                    <a:bodyPr/>
                    <a:lstStyle/>
                    <a:p>
                      <a:endParaRPr lang="en-US"/>
                    </a:p>
                  </a:txBody>
                  <a:tcPr/>
                </a:tc>
                <a:tc>
                  <a:txBody>
                    <a:bodyPr/>
                    <a:lstStyle/>
                    <a:p>
                      <a:pPr marL="342900" marR="0" lvl="0" indent="-342900" algn="l">
                        <a:spcBef>
                          <a:spcPts val="0"/>
                        </a:spcBef>
                        <a:spcAft>
                          <a:spcPts val="0"/>
                        </a:spcAft>
                        <a:buFont typeface="Symbol" panose="05050102010706020507" pitchFamily="18" charset="2"/>
                        <a:buChar char=""/>
                      </a:pPr>
                      <a:r>
                        <a:rPr lang="en-US" sz="900" dirty="0">
                          <a:effectLst/>
                        </a:rPr>
                        <a:t>Silent voices</a:t>
                      </a:r>
                    </a:p>
                    <a:p>
                      <a:pPr marL="342900" marR="0" lvl="0" indent="-342900" algn="l">
                        <a:spcBef>
                          <a:spcPts val="0"/>
                        </a:spcBef>
                        <a:spcAft>
                          <a:spcPts val="0"/>
                        </a:spcAft>
                        <a:buFont typeface="Symbol" panose="05050102010706020507" pitchFamily="18" charset="2"/>
                        <a:buChar char=""/>
                      </a:pPr>
                      <a:r>
                        <a:rPr lang="en-US" sz="900" dirty="0">
                          <a:effectLst/>
                        </a:rPr>
                        <a:t>Quiet feet</a:t>
                      </a:r>
                    </a:p>
                    <a:p>
                      <a:pPr marL="342900" marR="0" lvl="0" indent="-342900" algn="l">
                        <a:spcBef>
                          <a:spcPts val="0"/>
                        </a:spcBef>
                        <a:spcAft>
                          <a:spcPts val="0"/>
                        </a:spcAft>
                        <a:buFont typeface="Symbol" panose="05050102010706020507" pitchFamily="18" charset="2"/>
                        <a:buChar char=""/>
                      </a:pPr>
                      <a:r>
                        <a:rPr lang="en-US" sz="900" dirty="0">
                          <a:effectLst/>
                        </a:rPr>
                        <a:t>Silent greetings</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342900" marR="0" lvl="0" indent="-342900" algn="l">
                        <a:spcBef>
                          <a:spcPts val="0"/>
                        </a:spcBef>
                        <a:spcAft>
                          <a:spcPts val="0"/>
                        </a:spcAft>
                        <a:buFont typeface="Symbol" panose="05050102010706020507" pitchFamily="18" charset="2"/>
                        <a:buChar char=""/>
                      </a:pPr>
                      <a:r>
                        <a:rPr lang="en-US" sz="900" dirty="0">
                          <a:effectLst/>
                        </a:rPr>
                        <a:t>Say good morning to the teacher and your peers</a:t>
                      </a:r>
                    </a:p>
                    <a:p>
                      <a:pPr marL="342900" marR="0" lvl="0" indent="-342900" algn="l">
                        <a:spcBef>
                          <a:spcPts val="0"/>
                        </a:spcBef>
                        <a:spcAft>
                          <a:spcPts val="0"/>
                        </a:spcAft>
                        <a:buFont typeface="Symbol" panose="05050102010706020507" pitchFamily="18" charset="2"/>
                        <a:buChar char=""/>
                      </a:pPr>
                      <a:r>
                        <a:rPr lang="en-US" sz="900" dirty="0">
                          <a:effectLst/>
                        </a:rPr>
                        <a:t>Think before you speak</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342900" marR="0" lvl="0" indent="-342900" algn="l">
                        <a:spcBef>
                          <a:spcPts val="0"/>
                        </a:spcBef>
                        <a:spcAft>
                          <a:spcPts val="0"/>
                        </a:spcAft>
                        <a:buFont typeface="Symbol" panose="05050102010706020507" pitchFamily="18" charset="2"/>
                        <a:buChar char=""/>
                      </a:pPr>
                      <a:r>
                        <a:rPr lang="en-US" sz="900" dirty="0">
                          <a:effectLst/>
                        </a:rPr>
                        <a:t>Speak when it is your turn</a:t>
                      </a:r>
                    </a:p>
                    <a:p>
                      <a:pPr marL="342900" marR="0" lvl="0" indent="-342900" algn="l">
                        <a:spcBef>
                          <a:spcPts val="0"/>
                        </a:spcBef>
                        <a:spcAft>
                          <a:spcPts val="0"/>
                        </a:spcAft>
                        <a:buFont typeface="Symbol" panose="05050102010706020507" pitchFamily="18" charset="2"/>
                        <a:buChar char=""/>
                      </a:pPr>
                      <a:r>
                        <a:rPr lang="en-US" sz="900" dirty="0">
                          <a:effectLst/>
                        </a:rPr>
                        <a:t>Use silent voices</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342900" marR="0" lvl="0" indent="-342900" algn="l">
                        <a:spcBef>
                          <a:spcPts val="0"/>
                        </a:spcBef>
                        <a:spcAft>
                          <a:spcPts val="0"/>
                        </a:spcAft>
                        <a:buFont typeface="Symbol" panose="05050102010706020507" pitchFamily="18" charset="2"/>
                        <a:buChar char=""/>
                      </a:pPr>
                      <a:r>
                        <a:rPr lang="en-US" sz="900" dirty="0">
                          <a:effectLst/>
                        </a:rPr>
                        <a:t>Do not disrupt the lesson</a:t>
                      </a:r>
                    </a:p>
                    <a:p>
                      <a:pPr marL="342900" marR="0" lvl="0" indent="-342900" algn="l">
                        <a:spcBef>
                          <a:spcPts val="0"/>
                        </a:spcBef>
                        <a:spcAft>
                          <a:spcPts val="0"/>
                        </a:spcAft>
                        <a:buFont typeface="Symbol" panose="05050102010706020507" pitchFamily="18" charset="2"/>
                        <a:buChar char=""/>
                      </a:pPr>
                      <a:r>
                        <a:rPr lang="en-US" sz="900" dirty="0">
                          <a:effectLst/>
                        </a:rPr>
                        <a:t>Raise your hands with concerns or questions</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342900" marR="0" lvl="0" indent="-342900" algn="l">
                        <a:spcBef>
                          <a:spcPts val="0"/>
                        </a:spcBef>
                        <a:spcAft>
                          <a:spcPts val="0"/>
                        </a:spcAft>
                        <a:buFont typeface="Symbol" panose="05050102010706020507" pitchFamily="18" charset="2"/>
                        <a:buChar char=""/>
                      </a:pPr>
                      <a:r>
                        <a:rPr lang="en-US" sz="900" dirty="0">
                          <a:effectLst/>
                        </a:rPr>
                        <a:t>Think before you speak</a:t>
                      </a:r>
                    </a:p>
                    <a:p>
                      <a:pPr marL="342900" marR="0" lvl="0" indent="-342900" algn="l">
                        <a:spcBef>
                          <a:spcPts val="0"/>
                        </a:spcBef>
                        <a:spcAft>
                          <a:spcPts val="0"/>
                        </a:spcAft>
                        <a:buFont typeface="Symbol" panose="05050102010706020507" pitchFamily="18" charset="2"/>
                        <a:buChar char=""/>
                      </a:pPr>
                      <a:r>
                        <a:rPr lang="en-US" sz="900" dirty="0">
                          <a:effectLst/>
                        </a:rPr>
                        <a:t>Share any materials or equipment</a:t>
                      </a:r>
                    </a:p>
                    <a:p>
                      <a:pPr marL="342900" marR="0" lvl="0" indent="-342900" algn="l">
                        <a:spcBef>
                          <a:spcPts val="0"/>
                        </a:spcBef>
                        <a:spcAft>
                          <a:spcPts val="0"/>
                        </a:spcAft>
                        <a:buFont typeface="Symbol" panose="05050102010706020507" pitchFamily="18" charset="2"/>
                        <a:buChar char=""/>
                      </a:pPr>
                      <a:r>
                        <a:rPr lang="en-US" sz="900" dirty="0">
                          <a:effectLst/>
                        </a:rPr>
                        <a:t>Use quiet voices</a:t>
                      </a:r>
                    </a:p>
                    <a:p>
                      <a:pPr marL="342900" marR="0" lvl="0" indent="-342900" algn="l">
                        <a:spcBef>
                          <a:spcPts val="0"/>
                        </a:spcBef>
                        <a:spcAft>
                          <a:spcPts val="0"/>
                        </a:spcAft>
                        <a:buFont typeface="Symbol" panose="05050102010706020507" pitchFamily="18" charset="2"/>
                        <a:buChar char=""/>
                      </a:pPr>
                      <a:r>
                        <a:rPr lang="en-US" sz="900" dirty="0">
                          <a:effectLst/>
                        </a:rPr>
                        <a:t>Encourage each other </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342900" marR="0" lvl="0" indent="-342900" algn="l">
                        <a:spcBef>
                          <a:spcPts val="0"/>
                        </a:spcBef>
                        <a:spcAft>
                          <a:spcPts val="0"/>
                        </a:spcAft>
                        <a:buFont typeface="Symbol" panose="05050102010706020507" pitchFamily="18" charset="2"/>
                        <a:buChar char=""/>
                      </a:pPr>
                      <a:r>
                        <a:rPr lang="en-US" sz="900" dirty="0">
                          <a:effectLst/>
                        </a:rPr>
                        <a:t>Speak when it is your turn</a:t>
                      </a:r>
                    </a:p>
                    <a:p>
                      <a:pPr marL="342900" marR="0" lvl="0" indent="-342900" algn="l">
                        <a:spcBef>
                          <a:spcPts val="0"/>
                        </a:spcBef>
                        <a:spcAft>
                          <a:spcPts val="0"/>
                        </a:spcAft>
                        <a:buFont typeface="Symbol" panose="05050102010706020507" pitchFamily="18" charset="2"/>
                        <a:buChar char=""/>
                      </a:pPr>
                      <a:r>
                        <a:rPr lang="en-US" sz="900" dirty="0">
                          <a:effectLst/>
                        </a:rPr>
                        <a:t>Use silent voices</a:t>
                      </a:r>
                      <a:endParaRPr lang="en-US" sz="900" dirty="0">
                        <a:effectLst/>
                        <a:latin typeface="Times New Roman" panose="02020603050405020304" pitchFamily="18" charset="0"/>
                        <a:ea typeface="Times New Roman" panose="02020603050405020304" pitchFamily="18" charset="0"/>
                      </a:endParaRPr>
                    </a:p>
                  </a:txBody>
                  <a:tcPr marL="41903" marR="41903" marT="0" marB="0"/>
                </a:tc>
                <a:extLst>
                  <a:ext uri="{0D108BD9-81ED-4DB2-BD59-A6C34878D82A}">
                    <a16:rowId xmlns:a16="http://schemas.microsoft.com/office/drawing/2014/main" val="1375480405"/>
                  </a:ext>
                </a:extLst>
              </a:tr>
              <a:tr h="1368476">
                <a:tc gridSpan="2">
                  <a:txBody>
                    <a:bodyPr/>
                    <a:lstStyle/>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Be Safe</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1903" marR="41903" marT="0" marB="0"/>
                </a:tc>
                <a:tc hMerge="1">
                  <a:txBody>
                    <a:bodyPr/>
                    <a:lstStyle/>
                    <a:p>
                      <a:endParaRPr lang="en-US"/>
                    </a:p>
                  </a:txBody>
                  <a:tcPr/>
                </a:tc>
                <a:tc>
                  <a:txBody>
                    <a:bodyPr/>
                    <a:lstStyle/>
                    <a:p>
                      <a:pPr marL="342900" marR="0" lvl="0" indent="-342900" algn="l">
                        <a:spcBef>
                          <a:spcPts val="0"/>
                        </a:spcBef>
                        <a:spcAft>
                          <a:spcPts val="0"/>
                        </a:spcAft>
                        <a:buFont typeface="Symbol" panose="05050102010706020507" pitchFamily="18" charset="2"/>
                        <a:buChar char=""/>
                      </a:pPr>
                      <a:r>
                        <a:rPr lang="en-US" sz="900" dirty="0">
                          <a:effectLst/>
                        </a:rPr>
                        <a:t>Walk at all times in line order</a:t>
                      </a:r>
                    </a:p>
                    <a:p>
                      <a:pPr marL="342900" marR="0" lvl="0" indent="-342900" algn="l">
                        <a:spcBef>
                          <a:spcPts val="0"/>
                        </a:spcBef>
                        <a:spcAft>
                          <a:spcPts val="0"/>
                        </a:spcAft>
                        <a:buFont typeface="Symbol" panose="05050102010706020507" pitchFamily="18" charset="2"/>
                        <a:buChar char=""/>
                      </a:pPr>
                      <a:r>
                        <a:rPr lang="en-US" sz="900" dirty="0">
                          <a:effectLst/>
                        </a:rPr>
                        <a:t>Look where you’re going</a:t>
                      </a:r>
                    </a:p>
                    <a:p>
                      <a:pPr marL="342900" marR="0" lvl="0" indent="-342900" algn="l">
                        <a:spcBef>
                          <a:spcPts val="0"/>
                        </a:spcBef>
                        <a:spcAft>
                          <a:spcPts val="0"/>
                        </a:spcAft>
                        <a:buFont typeface="Symbol" panose="05050102010706020507" pitchFamily="18" charset="2"/>
                        <a:buChar char=""/>
                      </a:pPr>
                      <a:r>
                        <a:rPr lang="en-US" sz="900" dirty="0">
                          <a:effectLst/>
                        </a:rPr>
                        <a:t>Keep hands to yourself</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342900" marR="0" lvl="0" indent="-342900" algn="l">
                        <a:spcBef>
                          <a:spcPts val="0"/>
                        </a:spcBef>
                        <a:spcAft>
                          <a:spcPts val="0"/>
                        </a:spcAft>
                        <a:buFont typeface="Symbol" panose="05050102010706020507" pitchFamily="18" charset="2"/>
                        <a:buChar char=""/>
                      </a:pPr>
                      <a:r>
                        <a:rPr lang="en-US" sz="900" dirty="0">
                          <a:effectLst/>
                        </a:rPr>
                        <a:t>Use quiet feet to walk one at a time through the doors</a:t>
                      </a:r>
                    </a:p>
                    <a:p>
                      <a:pPr marL="342900" marR="0" lvl="0" indent="-342900" algn="l">
                        <a:spcBef>
                          <a:spcPts val="0"/>
                        </a:spcBef>
                        <a:spcAft>
                          <a:spcPts val="0"/>
                        </a:spcAft>
                        <a:buFont typeface="Symbol" panose="05050102010706020507" pitchFamily="18" charset="2"/>
                        <a:buChar char=""/>
                      </a:pPr>
                      <a:r>
                        <a:rPr lang="en-US" sz="900" dirty="0">
                          <a:effectLst/>
                        </a:rPr>
                        <a:t>Keep your body calm</a:t>
                      </a:r>
                    </a:p>
                    <a:p>
                      <a:pPr marL="342900" marR="0" lvl="0" indent="-342900" algn="l">
                        <a:spcBef>
                          <a:spcPts val="0"/>
                        </a:spcBef>
                        <a:spcAft>
                          <a:spcPts val="0"/>
                        </a:spcAft>
                        <a:buFont typeface="Symbol" panose="05050102010706020507" pitchFamily="18" charset="2"/>
                        <a:buChar char=""/>
                      </a:pPr>
                      <a:r>
                        <a:rPr lang="en-US" sz="900" dirty="0">
                          <a:effectLst/>
                        </a:rPr>
                        <a:t>Keep hands, feet, and objects to yourself</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342900" marR="0" lvl="0" indent="-342900" algn="l">
                        <a:spcBef>
                          <a:spcPts val="0"/>
                        </a:spcBef>
                        <a:spcAft>
                          <a:spcPts val="0"/>
                        </a:spcAft>
                        <a:buFont typeface="Symbol" panose="05050102010706020507" pitchFamily="18" charset="2"/>
                        <a:buChar char=""/>
                      </a:pPr>
                      <a:r>
                        <a:rPr lang="en-US" sz="900" dirty="0">
                          <a:effectLst/>
                        </a:rPr>
                        <a:t>Keep your body calm</a:t>
                      </a:r>
                    </a:p>
                    <a:p>
                      <a:pPr marL="342900" marR="0" lvl="0" indent="-342900" algn="l">
                        <a:spcBef>
                          <a:spcPts val="0"/>
                        </a:spcBef>
                        <a:spcAft>
                          <a:spcPts val="0"/>
                        </a:spcAft>
                        <a:buFont typeface="Symbol" panose="05050102010706020507" pitchFamily="18" charset="2"/>
                        <a:buChar char=""/>
                      </a:pPr>
                      <a:r>
                        <a:rPr lang="en-US" sz="900" dirty="0">
                          <a:effectLst/>
                        </a:rPr>
                        <a:t>Keep hands, feet, and objects to yourself</a:t>
                      </a:r>
                    </a:p>
                    <a:p>
                      <a:pPr marL="342900" marR="0" lvl="0" indent="-342900" algn="l">
                        <a:spcBef>
                          <a:spcPts val="0"/>
                        </a:spcBef>
                        <a:spcAft>
                          <a:spcPts val="0"/>
                        </a:spcAft>
                        <a:buFont typeface="Symbol" panose="05050102010706020507" pitchFamily="18" charset="2"/>
                        <a:buChar char=""/>
                      </a:pPr>
                      <a:r>
                        <a:rPr lang="en-US" sz="900" dirty="0">
                          <a:effectLst/>
                        </a:rPr>
                        <a:t>Sit in your seat properly</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342900" marR="0" lvl="0" indent="-342900" algn="l">
                        <a:spcBef>
                          <a:spcPts val="0"/>
                        </a:spcBef>
                        <a:spcAft>
                          <a:spcPts val="0"/>
                        </a:spcAft>
                        <a:buFont typeface="Symbol" panose="05050102010706020507" pitchFamily="18" charset="2"/>
                        <a:buChar char=""/>
                      </a:pPr>
                      <a:r>
                        <a:rPr lang="en-US" sz="900" dirty="0">
                          <a:effectLst/>
                        </a:rPr>
                        <a:t>Keep hands, feet, and objects to yourself</a:t>
                      </a:r>
                    </a:p>
                    <a:p>
                      <a:pPr marL="342900" marR="0" lvl="0" indent="-342900" algn="l">
                        <a:spcBef>
                          <a:spcPts val="0"/>
                        </a:spcBef>
                        <a:spcAft>
                          <a:spcPts val="0"/>
                        </a:spcAft>
                        <a:buFont typeface="Symbol" panose="05050102010706020507" pitchFamily="18" charset="2"/>
                        <a:buChar char=""/>
                      </a:pPr>
                      <a:r>
                        <a:rPr lang="en-US" sz="900" dirty="0">
                          <a:effectLst/>
                        </a:rPr>
                        <a:t>Sit on the rug properly (</a:t>
                      </a:r>
                      <a:r>
                        <a:rPr lang="en-US" sz="900" dirty="0" err="1">
                          <a:effectLst/>
                        </a:rPr>
                        <a:t>criss</a:t>
                      </a:r>
                      <a:r>
                        <a:rPr lang="en-US" sz="900" dirty="0">
                          <a:effectLst/>
                        </a:rPr>
                        <a:t> cross apple sauce) in assigned spot</a:t>
                      </a:r>
                    </a:p>
                    <a:p>
                      <a:pPr marL="342900" marR="0" lvl="0" indent="-342900" algn="l">
                        <a:spcBef>
                          <a:spcPts val="0"/>
                        </a:spcBef>
                        <a:spcAft>
                          <a:spcPts val="0"/>
                        </a:spcAft>
                        <a:buFont typeface="Symbol" panose="05050102010706020507" pitchFamily="18" charset="2"/>
                        <a:buChar char=""/>
                      </a:pPr>
                      <a:r>
                        <a:rPr lang="en-US" sz="900" dirty="0">
                          <a:effectLst/>
                        </a:rPr>
                        <a:t>Keep your body calm</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342900" marR="0" lvl="0" indent="-342900" algn="l">
                        <a:spcBef>
                          <a:spcPts val="0"/>
                        </a:spcBef>
                        <a:spcAft>
                          <a:spcPts val="0"/>
                        </a:spcAft>
                        <a:buFont typeface="Symbol" panose="05050102010706020507" pitchFamily="18" charset="2"/>
                        <a:buChar char=""/>
                      </a:pPr>
                      <a:r>
                        <a:rPr lang="en-US" sz="900">
                          <a:effectLst/>
                        </a:rPr>
                        <a:t>Use classroom furniture and materials properly</a:t>
                      </a:r>
                    </a:p>
                    <a:p>
                      <a:pPr marL="342900" marR="0" lvl="0" indent="-342900" algn="l">
                        <a:spcBef>
                          <a:spcPts val="0"/>
                        </a:spcBef>
                        <a:spcAft>
                          <a:spcPts val="0"/>
                        </a:spcAft>
                        <a:buFont typeface="Symbol" panose="05050102010706020507" pitchFamily="18" charset="2"/>
                        <a:buChar char=""/>
                      </a:pPr>
                      <a:r>
                        <a:rPr lang="en-US" sz="900">
                          <a:effectLst/>
                        </a:rPr>
                        <a:t>Keep your hands, feet, and objects to yourself</a:t>
                      </a:r>
                    </a:p>
                    <a:p>
                      <a:pPr marL="342900" marR="0" lvl="0" indent="-342900" algn="l">
                        <a:spcBef>
                          <a:spcPts val="0"/>
                        </a:spcBef>
                        <a:spcAft>
                          <a:spcPts val="0"/>
                        </a:spcAft>
                        <a:buFont typeface="Symbol" panose="05050102010706020507" pitchFamily="18" charset="2"/>
                        <a:buChar char=""/>
                      </a:pPr>
                      <a:r>
                        <a:rPr lang="en-US" sz="900">
                          <a:effectLst/>
                        </a:rPr>
                        <a:t>Keep your body calm</a:t>
                      </a:r>
                      <a:endParaRPr lang="en-US" sz="900">
                        <a:effectLst/>
                        <a:latin typeface="Times New Roman" panose="02020603050405020304" pitchFamily="18" charset="0"/>
                        <a:ea typeface="Times New Roman" panose="02020603050405020304" pitchFamily="18" charset="0"/>
                      </a:endParaRPr>
                    </a:p>
                  </a:txBody>
                  <a:tcPr marL="41903" marR="41903" marT="0" marB="0"/>
                </a:tc>
                <a:tc>
                  <a:txBody>
                    <a:bodyPr/>
                    <a:lstStyle/>
                    <a:p>
                      <a:pPr marL="342900" marR="0" lvl="0" indent="-342900" algn="l">
                        <a:spcBef>
                          <a:spcPts val="0"/>
                        </a:spcBef>
                        <a:spcAft>
                          <a:spcPts val="0"/>
                        </a:spcAft>
                        <a:buFont typeface="Symbol" panose="05050102010706020507" pitchFamily="18" charset="2"/>
                        <a:buChar char=""/>
                      </a:pPr>
                      <a:r>
                        <a:rPr lang="en-US" sz="900">
                          <a:effectLst/>
                        </a:rPr>
                        <a:t>Keep your body calm</a:t>
                      </a:r>
                    </a:p>
                    <a:p>
                      <a:pPr marL="342900" marR="0" lvl="0" indent="-342900" algn="l">
                        <a:spcBef>
                          <a:spcPts val="0"/>
                        </a:spcBef>
                        <a:spcAft>
                          <a:spcPts val="0"/>
                        </a:spcAft>
                        <a:buFont typeface="Symbol" panose="05050102010706020507" pitchFamily="18" charset="2"/>
                        <a:buChar char=""/>
                      </a:pPr>
                      <a:r>
                        <a:rPr lang="en-US" sz="900">
                          <a:effectLst/>
                        </a:rPr>
                        <a:t>Sit in your seat properly</a:t>
                      </a:r>
                    </a:p>
                    <a:p>
                      <a:pPr marL="342900" marR="0" lvl="0" indent="-342900" algn="l">
                        <a:spcBef>
                          <a:spcPts val="0"/>
                        </a:spcBef>
                        <a:spcAft>
                          <a:spcPts val="0"/>
                        </a:spcAft>
                        <a:buFont typeface="Symbol" panose="05050102010706020507" pitchFamily="18" charset="2"/>
                        <a:buChar char=""/>
                      </a:pPr>
                      <a:r>
                        <a:rPr lang="en-US" sz="900">
                          <a:effectLst/>
                        </a:rPr>
                        <a:t>Keep hands, feet, and objects to yourself</a:t>
                      </a:r>
                    </a:p>
                    <a:p>
                      <a:pPr marL="342900" marR="0" lvl="0" indent="-342900" algn="l">
                        <a:spcBef>
                          <a:spcPts val="0"/>
                        </a:spcBef>
                        <a:spcAft>
                          <a:spcPts val="0"/>
                        </a:spcAft>
                        <a:buFont typeface="Symbol" panose="05050102010706020507" pitchFamily="18" charset="2"/>
                        <a:buChar char=""/>
                      </a:pPr>
                      <a:r>
                        <a:rPr lang="en-US" sz="900">
                          <a:effectLst/>
                        </a:rPr>
                        <a:t>Use quiet feet</a:t>
                      </a:r>
                    </a:p>
                    <a:p>
                      <a:pPr marL="228600" marR="0" algn="l">
                        <a:spcBef>
                          <a:spcPts val="0"/>
                        </a:spcBef>
                        <a:spcAft>
                          <a:spcPts val="0"/>
                        </a:spcAft>
                      </a:pPr>
                      <a:r>
                        <a:rPr lang="en-US" sz="900">
                          <a:effectLst/>
                        </a:rPr>
                        <a:t> </a:t>
                      </a:r>
                      <a:endParaRPr lang="en-US" sz="900">
                        <a:effectLst/>
                        <a:latin typeface="Times New Roman" panose="02020603050405020304" pitchFamily="18" charset="0"/>
                        <a:ea typeface="Times New Roman" panose="02020603050405020304" pitchFamily="18" charset="0"/>
                      </a:endParaRPr>
                    </a:p>
                  </a:txBody>
                  <a:tcPr marL="41903" marR="41903" marT="0" marB="0"/>
                </a:tc>
                <a:extLst>
                  <a:ext uri="{0D108BD9-81ED-4DB2-BD59-A6C34878D82A}">
                    <a16:rowId xmlns:a16="http://schemas.microsoft.com/office/drawing/2014/main" val="4007673939"/>
                  </a:ext>
                </a:extLst>
              </a:tr>
              <a:tr h="1830833">
                <a:tc gridSpan="2">
                  <a:txBody>
                    <a:bodyPr/>
                    <a:lstStyle/>
                    <a:p>
                      <a:pPr marL="0" marR="0" algn="l">
                        <a:spcBef>
                          <a:spcPts val="0"/>
                        </a:spcBef>
                        <a:spcAft>
                          <a:spcPts val="0"/>
                        </a:spcAft>
                      </a:pPr>
                      <a:r>
                        <a:rPr lang="en-US" sz="900">
                          <a:effectLst/>
                        </a:rPr>
                        <a:t> </a:t>
                      </a:r>
                    </a:p>
                    <a:p>
                      <a:pPr marL="0" marR="0" algn="l">
                        <a:spcBef>
                          <a:spcPts val="0"/>
                        </a:spcBef>
                        <a:spcAft>
                          <a:spcPts val="0"/>
                        </a:spcAft>
                      </a:pPr>
                      <a:r>
                        <a:rPr lang="en-US" sz="900">
                          <a:effectLst/>
                        </a:rPr>
                        <a:t> </a:t>
                      </a:r>
                    </a:p>
                    <a:p>
                      <a:pPr marL="0" marR="0" algn="l">
                        <a:spcBef>
                          <a:spcPts val="0"/>
                        </a:spcBef>
                        <a:spcAft>
                          <a:spcPts val="0"/>
                        </a:spcAft>
                      </a:pPr>
                      <a:r>
                        <a:rPr lang="en-US" sz="900">
                          <a:effectLst/>
                        </a:rPr>
                        <a:t> </a:t>
                      </a:r>
                    </a:p>
                    <a:p>
                      <a:pPr marL="0" marR="0" algn="l">
                        <a:spcBef>
                          <a:spcPts val="0"/>
                        </a:spcBef>
                        <a:spcAft>
                          <a:spcPts val="0"/>
                        </a:spcAft>
                      </a:pPr>
                      <a:r>
                        <a:rPr lang="en-US" sz="900">
                          <a:effectLst/>
                        </a:rPr>
                        <a:t> </a:t>
                      </a:r>
                    </a:p>
                    <a:p>
                      <a:pPr marL="0" marR="0" algn="l">
                        <a:spcBef>
                          <a:spcPts val="0"/>
                        </a:spcBef>
                        <a:spcAft>
                          <a:spcPts val="0"/>
                        </a:spcAft>
                      </a:pPr>
                      <a:r>
                        <a:rPr lang="en-US" sz="900">
                          <a:effectLst/>
                        </a:rPr>
                        <a:t>Be responsible</a:t>
                      </a:r>
                    </a:p>
                    <a:p>
                      <a:pPr marL="0" marR="0" algn="l">
                        <a:spcBef>
                          <a:spcPts val="0"/>
                        </a:spcBef>
                        <a:spcAft>
                          <a:spcPts val="0"/>
                        </a:spcAft>
                      </a:pPr>
                      <a:r>
                        <a:rPr lang="en-US" sz="900">
                          <a:effectLst/>
                        </a:rPr>
                        <a:t> </a:t>
                      </a:r>
                    </a:p>
                    <a:p>
                      <a:pPr marL="0" marR="0" algn="l">
                        <a:spcBef>
                          <a:spcPts val="0"/>
                        </a:spcBef>
                        <a:spcAft>
                          <a:spcPts val="0"/>
                        </a:spcAft>
                      </a:pPr>
                      <a:r>
                        <a:rPr lang="en-US" sz="900">
                          <a:effectLst/>
                        </a:rPr>
                        <a:t> </a:t>
                      </a:r>
                    </a:p>
                    <a:p>
                      <a:pPr marL="0" marR="0" algn="l">
                        <a:spcBef>
                          <a:spcPts val="0"/>
                        </a:spcBef>
                        <a:spcAft>
                          <a:spcPts val="0"/>
                        </a:spcAft>
                      </a:pPr>
                      <a:r>
                        <a:rPr lang="en-US" sz="900">
                          <a:effectLst/>
                        </a:rPr>
                        <a:t> </a:t>
                      </a:r>
                    </a:p>
                    <a:p>
                      <a:pPr marL="0" marR="0" algn="l">
                        <a:spcBef>
                          <a:spcPts val="0"/>
                        </a:spcBef>
                        <a:spcAft>
                          <a:spcPts val="0"/>
                        </a:spcAft>
                      </a:pPr>
                      <a:r>
                        <a:rPr lang="en-US" sz="900">
                          <a:effectLst/>
                        </a:rPr>
                        <a:t> </a:t>
                      </a:r>
                    </a:p>
                    <a:p>
                      <a:pPr marL="0" marR="0" algn="l">
                        <a:spcBef>
                          <a:spcPts val="0"/>
                        </a:spcBef>
                        <a:spcAft>
                          <a:spcPts val="0"/>
                        </a:spcAft>
                      </a:pPr>
                      <a:r>
                        <a:rPr lang="en-US" sz="900">
                          <a:effectLst/>
                        </a:rPr>
                        <a:t> </a:t>
                      </a:r>
                    </a:p>
                    <a:p>
                      <a:pPr marL="0" marR="0" algn="l">
                        <a:spcBef>
                          <a:spcPts val="0"/>
                        </a:spcBef>
                        <a:spcAft>
                          <a:spcPts val="0"/>
                        </a:spcAft>
                      </a:pPr>
                      <a:r>
                        <a:rPr lang="en-US" sz="900">
                          <a:effectLst/>
                        </a:rPr>
                        <a:t> </a:t>
                      </a:r>
                      <a:endParaRPr lang="en-US" sz="900">
                        <a:effectLst/>
                        <a:latin typeface="Times New Roman" panose="02020603050405020304" pitchFamily="18" charset="0"/>
                        <a:ea typeface="Times New Roman" panose="02020603050405020304" pitchFamily="18" charset="0"/>
                      </a:endParaRPr>
                    </a:p>
                  </a:txBody>
                  <a:tcPr marL="41903" marR="41903" marT="0" marB="0"/>
                </a:tc>
                <a:tc hMerge="1">
                  <a:txBody>
                    <a:bodyPr/>
                    <a:lstStyle/>
                    <a:p>
                      <a:endParaRPr lang="en-US"/>
                    </a:p>
                  </a:txBody>
                  <a:tcPr/>
                </a:tc>
                <a:tc>
                  <a:txBody>
                    <a:bodyPr/>
                    <a:lstStyle/>
                    <a:p>
                      <a:pPr marL="342900" marR="0" lvl="0" indent="-342900" algn="l">
                        <a:spcBef>
                          <a:spcPts val="0"/>
                        </a:spcBef>
                        <a:spcAft>
                          <a:spcPts val="0"/>
                        </a:spcAft>
                        <a:buFont typeface="Symbol" panose="05050102010706020507" pitchFamily="18" charset="2"/>
                        <a:buChar char=""/>
                      </a:pPr>
                      <a:r>
                        <a:rPr lang="en-US" sz="900">
                          <a:effectLst/>
                        </a:rPr>
                        <a:t>Put away jackets, hats, gloves, and backpack in locker</a:t>
                      </a:r>
                    </a:p>
                    <a:p>
                      <a:pPr marL="342900" marR="0" lvl="0" indent="-342900" algn="l">
                        <a:spcBef>
                          <a:spcPts val="0"/>
                        </a:spcBef>
                        <a:spcAft>
                          <a:spcPts val="0"/>
                        </a:spcAft>
                        <a:buFont typeface="Symbol" panose="05050102010706020507" pitchFamily="18" charset="2"/>
                        <a:buChar char=""/>
                      </a:pPr>
                      <a:r>
                        <a:rPr lang="en-US" sz="900">
                          <a:effectLst/>
                        </a:rPr>
                        <a:t>Use lockers safely</a:t>
                      </a:r>
                    </a:p>
                    <a:p>
                      <a:pPr marL="342900" marR="0" lvl="0" indent="-342900" algn="l">
                        <a:spcBef>
                          <a:spcPts val="0"/>
                        </a:spcBef>
                        <a:spcAft>
                          <a:spcPts val="0"/>
                        </a:spcAft>
                        <a:buFont typeface="Symbol" panose="05050102010706020507" pitchFamily="18" charset="2"/>
                        <a:buChar char=""/>
                      </a:pPr>
                      <a:r>
                        <a:rPr lang="en-US" sz="900">
                          <a:effectLst/>
                        </a:rPr>
                        <a:t>Pay attention</a:t>
                      </a:r>
                    </a:p>
                    <a:p>
                      <a:pPr marL="342900" marR="0" lvl="0" indent="-342900" algn="l">
                        <a:spcBef>
                          <a:spcPts val="0"/>
                        </a:spcBef>
                        <a:spcAft>
                          <a:spcPts val="0"/>
                        </a:spcAft>
                        <a:buFont typeface="Symbol" panose="05050102010706020507" pitchFamily="18" charset="2"/>
                        <a:buChar char=""/>
                      </a:pPr>
                      <a:r>
                        <a:rPr lang="en-US" sz="900">
                          <a:effectLst/>
                        </a:rPr>
                        <a:t>Stay with your class</a:t>
                      </a:r>
                    </a:p>
                    <a:p>
                      <a:pPr marL="342900" marR="0" lvl="0" indent="-342900" algn="l">
                        <a:spcBef>
                          <a:spcPts val="0"/>
                        </a:spcBef>
                        <a:spcAft>
                          <a:spcPts val="0"/>
                        </a:spcAft>
                        <a:buFont typeface="Symbol" panose="05050102010706020507" pitchFamily="18" charset="2"/>
                        <a:buChar char=""/>
                      </a:pPr>
                      <a:r>
                        <a:rPr lang="en-US" sz="900">
                          <a:effectLst/>
                        </a:rPr>
                        <a:t>Use water fountain appropriately</a:t>
                      </a:r>
                      <a:endParaRPr lang="en-US" sz="900">
                        <a:effectLst/>
                        <a:latin typeface="Times New Roman" panose="02020603050405020304" pitchFamily="18" charset="0"/>
                        <a:ea typeface="Times New Roman" panose="02020603050405020304" pitchFamily="18" charset="0"/>
                      </a:endParaRPr>
                    </a:p>
                  </a:txBody>
                  <a:tcPr marL="41903" marR="41903" marT="0" marB="0"/>
                </a:tc>
                <a:tc>
                  <a:txBody>
                    <a:bodyPr/>
                    <a:lstStyle/>
                    <a:p>
                      <a:pPr marL="342900" marR="0" lvl="0" indent="-342900" algn="l">
                        <a:spcBef>
                          <a:spcPts val="0"/>
                        </a:spcBef>
                        <a:spcAft>
                          <a:spcPts val="0"/>
                        </a:spcAft>
                        <a:buFont typeface="Symbol" panose="05050102010706020507" pitchFamily="18" charset="2"/>
                        <a:buChar char=""/>
                      </a:pPr>
                      <a:r>
                        <a:rPr lang="en-US" sz="900" dirty="0">
                          <a:effectLst/>
                        </a:rPr>
                        <a:t>Bring binder to class</a:t>
                      </a:r>
                    </a:p>
                    <a:p>
                      <a:pPr marL="342900" marR="0" lvl="0" indent="-342900" algn="l">
                        <a:spcBef>
                          <a:spcPts val="0"/>
                        </a:spcBef>
                        <a:spcAft>
                          <a:spcPts val="0"/>
                        </a:spcAft>
                        <a:buFont typeface="Symbol" panose="05050102010706020507" pitchFamily="18" charset="2"/>
                        <a:buChar char=""/>
                      </a:pPr>
                      <a:r>
                        <a:rPr lang="en-US" sz="900" dirty="0">
                          <a:effectLst/>
                        </a:rPr>
                        <a:t>Sit in your assigned seat first</a:t>
                      </a:r>
                    </a:p>
                    <a:p>
                      <a:pPr marL="342900" marR="0" lvl="0" indent="-342900" algn="l">
                        <a:spcBef>
                          <a:spcPts val="0"/>
                        </a:spcBef>
                        <a:spcAft>
                          <a:spcPts val="0"/>
                        </a:spcAft>
                        <a:buFont typeface="Symbol" panose="05050102010706020507" pitchFamily="18" charset="2"/>
                        <a:buChar char=""/>
                      </a:pPr>
                      <a:r>
                        <a:rPr lang="en-US" sz="900" dirty="0">
                          <a:effectLst/>
                        </a:rPr>
                        <a:t>Then put any notes from parents, permission slips, and/or homework in the correct bin on teacher’s desk</a:t>
                      </a:r>
                    </a:p>
                    <a:p>
                      <a:pPr marL="342900" marR="0" lvl="0" indent="-342900" algn="l">
                        <a:spcBef>
                          <a:spcPts val="0"/>
                        </a:spcBef>
                        <a:spcAft>
                          <a:spcPts val="0"/>
                        </a:spcAft>
                        <a:buFont typeface="Symbol" panose="05050102010706020507" pitchFamily="18" charset="2"/>
                        <a:buChar char=""/>
                      </a:pPr>
                      <a:r>
                        <a:rPr lang="en-US" sz="900" dirty="0">
                          <a:effectLst/>
                        </a:rPr>
                        <a:t>Listen to the morning announcements</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342900" marR="0" lvl="0" indent="-342900" algn="l">
                        <a:spcBef>
                          <a:spcPts val="0"/>
                        </a:spcBef>
                        <a:spcAft>
                          <a:spcPts val="0"/>
                        </a:spcAft>
                        <a:buFont typeface="Symbol" panose="05050102010706020507" pitchFamily="18" charset="2"/>
                        <a:buChar char=""/>
                      </a:pPr>
                      <a:r>
                        <a:rPr lang="en-US" sz="900">
                          <a:effectLst/>
                        </a:rPr>
                        <a:t>Follow directions on warm-up/bell ringer</a:t>
                      </a:r>
                    </a:p>
                    <a:p>
                      <a:pPr marL="342900" marR="0" lvl="0" indent="-342900" algn="l">
                        <a:spcBef>
                          <a:spcPts val="0"/>
                        </a:spcBef>
                        <a:spcAft>
                          <a:spcPts val="0"/>
                        </a:spcAft>
                        <a:buFont typeface="Symbol" panose="05050102010706020507" pitchFamily="18" charset="2"/>
                        <a:buChar char=""/>
                      </a:pPr>
                      <a:r>
                        <a:rPr lang="en-US" sz="900">
                          <a:effectLst/>
                        </a:rPr>
                        <a:t>Focus on learning</a:t>
                      </a:r>
                    </a:p>
                    <a:p>
                      <a:pPr marL="342900" marR="0" lvl="0" indent="-342900" algn="l">
                        <a:spcBef>
                          <a:spcPts val="0"/>
                        </a:spcBef>
                        <a:spcAft>
                          <a:spcPts val="0"/>
                        </a:spcAft>
                        <a:buFont typeface="Symbol" panose="05050102010706020507" pitchFamily="18" charset="2"/>
                        <a:buChar char=""/>
                      </a:pPr>
                      <a:r>
                        <a:rPr lang="en-US" sz="900">
                          <a:effectLst/>
                        </a:rPr>
                        <a:t>Work diligently</a:t>
                      </a:r>
                    </a:p>
                    <a:p>
                      <a:pPr marL="342900" marR="0" lvl="0" indent="-342900" algn="l">
                        <a:spcBef>
                          <a:spcPts val="0"/>
                        </a:spcBef>
                        <a:spcAft>
                          <a:spcPts val="0"/>
                        </a:spcAft>
                        <a:buFont typeface="Symbol" panose="05050102010706020507" pitchFamily="18" charset="2"/>
                        <a:buChar char=""/>
                      </a:pPr>
                      <a:r>
                        <a:rPr lang="en-US" sz="900">
                          <a:effectLst/>
                        </a:rPr>
                        <a:t>Have a book to read silently if you finish early</a:t>
                      </a:r>
                      <a:endParaRPr lang="en-US" sz="900">
                        <a:effectLst/>
                        <a:latin typeface="Times New Roman" panose="02020603050405020304" pitchFamily="18" charset="0"/>
                        <a:ea typeface="Times New Roman" panose="02020603050405020304" pitchFamily="18" charset="0"/>
                      </a:endParaRPr>
                    </a:p>
                  </a:txBody>
                  <a:tcPr marL="41903" marR="41903" marT="0" marB="0"/>
                </a:tc>
                <a:tc>
                  <a:txBody>
                    <a:bodyPr/>
                    <a:lstStyle/>
                    <a:p>
                      <a:pPr marL="342900" marR="0" lvl="0" indent="-342900" algn="l">
                        <a:spcBef>
                          <a:spcPts val="0"/>
                        </a:spcBef>
                        <a:spcAft>
                          <a:spcPts val="0"/>
                        </a:spcAft>
                        <a:buFont typeface="Symbol" panose="05050102010706020507" pitchFamily="18" charset="2"/>
                        <a:buChar char=""/>
                      </a:pPr>
                      <a:r>
                        <a:rPr lang="en-US" sz="900" dirty="0">
                          <a:effectLst/>
                        </a:rPr>
                        <a:t>Follow directions the first time</a:t>
                      </a:r>
                    </a:p>
                    <a:p>
                      <a:pPr marL="342900" marR="0" lvl="0" indent="-342900" algn="l">
                        <a:spcBef>
                          <a:spcPts val="0"/>
                        </a:spcBef>
                        <a:spcAft>
                          <a:spcPts val="0"/>
                        </a:spcAft>
                        <a:buFont typeface="Symbol" panose="05050102010706020507" pitchFamily="18" charset="2"/>
                        <a:buChar char=""/>
                      </a:pPr>
                      <a:r>
                        <a:rPr lang="en-US" sz="900" dirty="0">
                          <a:effectLst/>
                        </a:rPr>
                        <a:t>Focus on learning</a:t>
                      </a:r>
                    </a:p>
                    <a:p>
                      <a:pPr marL="342900" marR="0" lvl="0" indent="-342900" algn="l">
                        <a:spcBef>
                          <a:spcPts val="0"/>
                        </a:spcBef>
                        <a:spcAft>
                          <a:spcPts val="0"/>
                        </a:spcAft>
                        <a:buFont typeface="Symbol" panose="05050102010706020507" pitchFamily="18" charset="2"/>
                        <a:buChar char=""/>
                      </a:pPr>
                      <a:r>
                        <a:rPr lang="en-US" sz="900" dirty="0">
                          <a:effectLst/>
                        </a:rPr>
                        <a:t>Be attentive to the teacher</a:t>
                      </a:r>
                    </a:p>
                    <a:p>
                      <a:pPr marL="342900" marR="0" lvl="0" indent="-342900" algn="l">
                        <a:spcBef>
                          <a:spcPts val="0"/>
                        </a:spcBef>
                        <a:spcAft>
                          <a:spcPts val="0"/>
                        </a:spcAft>
                        <a:buFont typeface="Symbol" panose="05050102010706020507" pitchFamily="18" charset="2"/>
                        <a:buChar char=""/>
                      </a:pPr>
                      <a:r>
                        <a:rPr lang="en-US" sz="900" dirty="0">
                          <a:effectLst/>
                        </a:rPr>
                        <a:t>Do not have side conversations</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342900" marR="0" lvl="0" indent="-342900" algn="l">
                        <a:spcBef>
                          <a:spcPts val="0"/>
                        </a:spcBef>
                        <a:spcAft>
                          <a:spcPts val="0"/>
                        </a:spcAft>
                        <a:buFont typeface="Symbol" panose="05050102010706020507" pitchFamily="18" charset="2"/>
                        <a:buChar char=""/>
                      </a:pPr>
                      <a:r>
                        <a:rPr lang="en-US" sz="900">
                          <a:effectLst/>
                        </a:rPr>
                        <a:t>Follow directions the first time</a:t>
                      </a:r>
                    </a:p>
                    <a:p>
                      <a:pPr marL="342900" marR="0" lvl="0" indent="-342900" algn="l">
                        <a:spcBef>
                          <a:spcPts val="0"/>
                        </a:spcBef>
                        <a:spcAft>
                          <a:spcPts val="0"/>
                        </a:spcAft>
                        <a:buFont typeface="Symbol" panose="05050102010706020507" pitchFamily="18" charset="2"/>
                        <a:buChar char=""/>
                      </a:pPr>
                      <a:r>
                        <a:rPr lang="en-US" sz="900">
                          <a:effectLst/>
                        </a:rPr>
                        <a:t>Have a pencil ready</a:t>
                      </a:r>
                    </a:p>
                    <a:p>
                      <a:pPr marL="342900" marR="0" lvl="0" indent="-342900" algn="l">
                        <a:spcBef>
                          <a:spcPts val="0"/>
                        </a:spcBef>
                        <a:spcAft>
                          <a:spcPts val="0"/>
                        </a:spcAft>
                        <a:buFont typeface="Symbol" panose="05050102010706020507" pitchFamily="18" charset="2"/>
                        <a:buChar char=""/>
                      </a:pPr>
                      <a:r>
                        <a:rPr lang="en-US" sz="900">
                          <a:effectLst/>
                        </a:rPr>
                        <a:t>Keep binder and desk organized</a:t>
                      </a:r>
                    </a:p>
                    <a:p>
                      <a:pPr marL="342900" marR="0" lvl="0" indent="-342900" algn="l">
                        <a:spcBef>
                          <a:spcPts val="0"/>
                        </a:spcBef>
                        <a:spcAft>
                          <a:spcPts val="0"/>
                        </a:spcAft>
                        <a:buFont typeface="Symbol" panose="05050102010706020507" pitchFamily="18" charset="2"/>
                        <a:buChar char=""/>
                      </a:pPr>
                      <a:r>
                        <a:rPr lang="en-US" sz="900">
                          <a:effectLst/>
                        </a:rPr>
                        <a:t>Work diligently</a:t>
                      </a:r>
                    </a:p>
                    <a:p>
                      <a:pPr marL="228600" marR="0" algn="l">
                        <a:spcBef>
                          <a:spcPts val="0"/>
                        </a:spcBef>
                        <a:spcAft>
                          <a:spcPts val="0"/>
                        </a:spcAft>
                      </a:pPr>
                      <a:r>
                        <a:rPr lang="en-US" sz="900">
                          <a:effectLst/>
                        </a:rPr>
                        <a:t> </a:t>
                      </a:r>
                      <a:endParaRPr lang="en-US" sz="900">
                        <a:effectLst/>
                        <a:latin typeface="Times New Roman" panose="02020603050405020304" pitchFamily="18" charset="0"/>
                        <a:ea typeface="Times New Roman" panose="02020603050405020304" pitchFamily="18" charset="0"/>
                      </a:endParaRPr>
                    </a:p>
                  </a:txBody>
                  <a:tcPr marL="41903" marR="41903" marT="0" marB="0"/>
                </a:tc>
                <a:tc>
                  <a:txBody>
                    <a:bodyPr/>
                    <a:lstStyle/>
                    <a:p>
                      <a:pPr marL="342900" marR="0" lvl="0" indent="-342900" algn="l">
                        <a:spcBef>
                          <a:spcPts val="0"/>
                        </a:spcBef>
                        <a:spcAft>
                          <a:spcPts val="0"/>
                        </a:spcAft>
                        <a:buFont typeface="Symbol" panose="05050102010706020507" pitchFamily="18" charset="2"/>
                        <a:buChar char=""/>
                      </a:pPr>
                      <a:r>
                        <a:rPr lang="en-US" sz="900" dirty="0">
                          <a:effectLst/>
                        </a:rPr>
                        <a:t>Follow directions on exit ticket</a:t>
                      </a:r>
                    </a:p>
                    <a:p>
                      <a:pPr marL="342900" marR="0" lvl="0" indent="-342900" algn="l">
                        <a:spcBef>
                          <a:spcPts val="0"/>
                        </a:spcBef>
                        <a:spcAft>
                          <a:spcPts val="0"/>
                        </a:spcAft>
                        <a:buFont typeface="Symbol" panose="05050102010706020507" pitchFamily="18" charset="2"/>
                        <a:buChar char=""/>
                      </a:pPr>
                      <a:r>
                        <a:rPr lang="en-US" sz="900" dirty="0">
                          <a:effectLst/>
                        </a:rPr>
                        <a:t>Keep desk organized</a:t>
                      </a:r>
                    </a:p>
                    <a:p>
                      <a:pPr marL="342900" marR="0" lvl="0" indent="-342900" algn="l">
                        <a:spcBef>
                          <a:spcPts val="0"/>
                        </a:spcBef>
                        <a:spcAft>
                          <a:spcPts val="0"/>
                        </a:spcAft>
                        <a:buFont typeface="Symbol" panose="05050102010706020507" pitchFamily="18" charset="2"/>
                        <a:buChar char=""/>
                      </a:pPr>
                      <a:r>
                        <a:rPr lang="en-US" sz="900" dirty="0">
                          <a:effectLst/>
                        </a:rPr>
                        <a:t>Work diligently</a:t>
                      </a:r>
                    </a:p>
                    <a:p>
                      <a:pPr marL="342900" marR="0" lvl="0" indent="-342900" algn="l">
                        <a:spcBef>
                          <a:spcPts val="0"/>
                        </a:spcBef>
                        <a:spcAft>
                          <a:spcPts val="0"/>
                        </a:spcAft>
                        <a:buFont typeface="Symbol" panose="05050102010706020507" pitchFamily="18" charset="2"/>
                        <a:buChar char=""/>
                      </a:pPr>
                      <a:r>
                        <a:rPr lang="en-US" sz="900" dirty="0">
                          <a:effectLst/>
                        </a:rPr>
                        <a:t>Hand in exit ticket to teacher</a:t>
                      </a:r>
                    </a:p>
                    <a:p>
                      <a:pPr marL="342900" marR="0" lvl="0" indent="-342900" algn="l">
                        <a:spcBef>
                          <a:spcPts val="0"/>
                        </a:spcBef>
                        <a:spcAft>
                          <a:spcPts val="0"/>
                        </a:spcAft>
                        <a:buFont typeface="Symbol" panose="05050102010706020507" pitchFamily="18" charset="2"/>
                        <a:buChar char=""/>
                      </a:pPr>
                      <a:r>
                        <a:rPr lang="en-US" sz="900" dirty="0">
                          <a:effectLst/>
                        </a:rPr>
                        <a:t>Have a book to read silently if you finish early</a:t>
                      </a:r>
                      <a:endParaRPr lang="en-US" sz="900" dirty="0">
                        <a:effectLst/>
                        <a:latin typeface="Times New Roman" panose="02020603050405020304" pitchFamily="18" charset="0"/>
                        <a:ea typeface="Times New Roman" panose="02020603050405020304" pitchFamily="18" charset="0"/>
                      </a:endParaRPr>
                    </a:p>
                  </a:txBody>
                  <a:tcPr marL="41903" marR="41903" marT="0" marB="0"/>
                </a:tc>
                <a:extLst>
                  <a:ext uri="{0D108BD9-81ED-4DB2-BD59-A6C34878D82A}">
                    <a16:rowId xmlns:a16="http://schemas.microsoft.com/office/drawing/2014/main" val="885366477"/>
                  </a:ext>
                </a:extLst>
              </a:tr>
            </a:tbl>
          </a:graphicData>
        </a:graphic>
      </p:graphicFrame>
    </p:spTree>
    <p:extLst>
      <p:ext uri="{BB962C8B-B14F-4D97-AF65-F5344CB8AC3E}">
        <p14:creationId xmlns:p14="http://schemas.microsoft.com/office/powerpoint/2010/main" val="34848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8"/>
            <a:ext cx="7955280" cy="1489773"/>
          </a:xfrm>
        </p:spPr>
        <p:txBody>
          <a:bodyPr>
            <a:normAutofit fontScale="90000"/>
          </a:bodyPr>
          <a:lstStyle/>
          <a:p>
            <a:r>
              <a:rPr lang="en-US" b="1" kern="0" dirty="0">
                <a:solidFill>
                  <a:schemeClr val="accent2"/>
                </a:solidFill>
                <a:ea typeface="ヒラギノ角ゴ Pro W3" pitchFamily="-65" charset="-128"/>
                <a:cs typeface="ヒラギノ角ゴ Pro W3" pitchFamily="-65" charset="-128"/>
              </a:rPr>
              <a:t>Activity 3.4: Classroom Application</a:t>
            </a:r>
            <a:br>
              <a:rPr lang="en-US" sz="54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Develop a classroom matrix</a:t>
            </a:r>
            <a:endParaRPr lang="en-US" sz="3600" dirty="0"/>
          </a:p>
        </p:txBody>
      </p:sp>
      <p:sp>
        <p:nvSpPr>
          <p:cNvPr id="177155" name="Rectangle 3"/>
          <p:cNvSpPr>
            <a:spLocks noGrp="1" noChangeArrowheads="1"/>
          </p:cNvSpPr>
          <p:nvPr>
            <p:ph idx="1"/>
          </p:nvPr>
        </p:nvSpPr>
        <p:spPr>
          <a:xfrm>
            <a:off x="211353" y="1775665"/>
            <a:ext cx="8773398" cy="3684701"/>
          </a:xfrm>
        </p:spPr>
        <p:txBody>
          <a:bodyPr>
            <a:noAutofit/>
          </a:bodyPr>
          <a:lstStyle/>
          <a:p>
            <a:pPr marL="342900" indent="-342900">
              <a:buFont typeface="+mj-lt"/>
              <a:buAutoNum type="arabicPeriod"/>
            </a:pPr>
            <a:r>
              <a:rPr lang="en-US" sz="2000" dirty="0">
                <a:solidFill>
                  <a:schemeClr val="bg1"/>
                </a:solidFill>
              </a:rPr>
              <a:t>Brainstorm and share examples of behaviors for your classroom behavior matrix. You will need 2-3 positively stated, discrete behaviors per box of your matrix. </a:t>
            </a:r>
          </a:p>
          <a:p>
            <a:pPr marL="342900" indent="-342900">
              <a:buFont typeface="+mj-lt"/>
              <a:buAutoNum type="arabicPeriod"/>
            </a:pPr>
            <a:r>
              <a:rPr lang="en-US" sz="2000" u="sng" dirty="0">
                <a:solidFill>
                  <a:schemeClr val="bg1"/>
                </a:solidFill>
              </a:rPr>
              <a:t>First</a:t>
            </a:r>
            <a:r>
              <a:rPr lang="en-US" sz="2000" dirty="0">
                <a:solidFill>
                  <a:schemeClr val="bg1"/>
                </a:solidFill>
              </a:rPr>
              <a:t>, fill in the behavior expectations you identified in Activity 4.3 in the left-hand column. </a:t>
            </a:r>
          </a:p>
          <a:p>
            <a:pPr marL="342900" indent="-342900">
              <a:buFont typeface="+mj-lt"/>
              <a:buAutoNum type="arabicPeriod"/>
            </a:pPr>
            <a:r>
              <a:rPr lang="en-US" sz="2000" u="sng" dirty="0">
                <a:solidFill>
                  <a:schemeClr val="bg1"/>
                </a:solidFill>
              </a:rPr>
              <a:t>Second</a:t>
            </a:r>
            <a:r>
              <a:rPr lang="en-US" sz="2000" dirty="0">
                <a:solidFill>
                  <a:schemeClr val="bg1"/>
                </a:solidFill>
              </a:rPr>
              <a:t>, identify 5-7 classroom routines by writing them in the boxes on the top row. </a:t>
            </a:r>
          </a:p>
          <a:p>
            <a:pPr marL="342900" indent="-342900">
              <a:buFont typeface="+mj-lt"/>
              <a:buAutoNum type="arabicPeriod"/>
            </a:pPr>
            <a:r>
              <a:rPr lang="en-US" sz="2000" u="sng" dirty="0">
                <a:solidFill>
                  <a:schemeClr val="bg1"/>
                </a:solidFill>
              </a:rPr>
              <a:t>Third</a:t>
            </a:r>
            <a:r>
              <a:rPr lang="en-US" sz="2000" dirty="0">
                <a:solidFill>
                  <a:schemeClr val="bg1"/>
                </a:solidFill>
              </a:rPr>
              <a:t>, enter your 2-3 positively state examples of behaviors within each box of the matrix. </a:t>
            </a:r>
          </a:p>
          <a:p>
            <a:pPr marL="342900" indent="-342900">
              <a:buFont typeface="+mj-lt"/>
              <a:buAutoNum type="arabicPeriod"/>
            </a:pPr>
            <a:r>
              <a:rPr lang="en-US" sz="2000" dirty="0">
                <a:solidFill>
                  <a:schemeClr val="bg1"/>
                </a:solidFill>
              </a:rPr>
              <a:t>Review your matrix with a peer or a coach using the rubric in your workbook</a:t>
            </a:r>
          </a:p>
        </p:txBody>
      </p:sp>
      <p:pic>
        <p:nvPicPr>
          <p:cNvPr id="5" name="Picture 4">
            <a:extLst>
              <a:ext uri="{FF2B5EF4-FFF2-40B4-BE49-F238E27FC236}">
                <a16:creationId xmlns:a16="http://schemas.microsoft.com/office/drawing/2014/main" id="{376F5D84-215C-BE47-B4CF-22924706C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48" y="336215"/>
            <a:ext cx="914324" cy="914324"/>
          </a:xfrm>
          <a:prstGeom prst="rect">
            <a:avLst/>
          </a:prstGeom>
        </p:spPr>
      </p:pic>
      <p:sp>
        <p:nvSpPr>
          <p:cNvPr id="6" name="TextBox 5"/>
          <p:cNvSpPr txBox="1"/>
          <p:nvPr/>
        </p:nvSpPr>
        <p:spPr>
          <a:xfrm>
            <a:off x="983176" y="5247980"/>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3.4</a:t>
            </a:r>
          </a:p>
        </p:txBody>
      </p:sp>
    </p:spTree>
    <p:extLst>
      <p:ext uri="{BB962C8B-B14F-4D97-AF65-F5344CB8AC3E}">
        <p14:creationId xmlns:p14="http://schemas.microsoft.com/office/powerpoint/2010/main" val="374911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FC14B7-422C-F440-8B91-074B29728354}"/>
              </a:ext>
            </a:extLst>
          </p:cNvPr>
          <p:cNvSpPr>
            <a:spLocks noGrp="1"/>
          </p:cNvSpPr>
          <p:nvPr>
            <p:ph idx="1"/>
          </p:nvPr>
        </p:nvSpPr>
        <p:spPr/>
        <p:txBody>
          <a:bodyPr/>
          <a:lstStyle/>
          <a:p>
            <a:r>
              <a:rPr lang="en-US" dirty="0">
                <a:solidFill>
                  <a:schemeClr val="bg1"/>
                </a:solidFill>
              </a:rPr>
              <a:t>Now that your classroom matrix is developed double check to be sure you have:</a:t>
            </a:r>
          </a:p>
          <a:p>
            <a:pPr lvl="1"/>
            <a:r>
              <a:rPr lang="en-US" dirty="0">
                <a:solidFill>
                  <a:schemeClr val="bg1"/>
                </a:solidFill>
              </a:rPr>
              <a:t>2-3 positively stated expectations for each box</a:t>
            </a:r>
          </a:p>
          <a:p>
            <a:pPr lvl="1"/>
            <a:endParaRPr lang="en-US" dirty="0">
              <a:solidFill>
                <a:schemeClr val="bg1"/>
              </a:solidFill>
            </a:endParaRPr>
          </a:p>
          <a:p>
            <a:pPr lvl="1"/>
            <a:endParaRPr lang="en-US" dirty="0">
              <a:solidFill>
                <a:schemeClr val="bg1"/>
              </a:solidFill>
            </a:endParaRPr>
          </a:p>
          <a:p>
            <a:pPr marL="457200" lvl="1" indent="0">
              <a:buNone/>
            </a:pPr>
            <a:r>
              <a:rPr lang="en-US" dirty="0">
                <a:solidFill>
                  <a:schemeClr val="bg1"/>
                </a:solidFill>
              </a:rPr>
              <a:t>We will use this matrix as the “scope and sequence” for teaching the behavioral expectations in your class. </a:t>
            </a:r>
          </a:p>
        </p:txBody>
      </p:sp>
      <p:sp>
        <p:nvSpPr>
          <p:cNvPr id="4" name="Title 2">
            <a:extLst>
              <a:ext uri="{FF2B5EF4-FFF2-40B4-BE49-F238E27FC236}">
                <a16:creationId xmlns:a16="http://schemas.microsoft.com/office/drawing/2014/main" id="{A56CC5E6-B858-0B4F-9A37-5F02ABEEF89A}"/>
              </a:ext>
            </a:extLst>
          </p:cNvPr>
          <p:cNvSpPr>
            <a:spLocks noGrp="1"/>
          </p:cNvSpPr>
          <p:nvPr>
            <p:ph type="title"/>
          </p:nvPr>
        </p:nvSpPr>
        <p:spPr>
          <a:xfrm>
            <a:off x="1081144" y="236668"/>
            <a:ext cx="7955280" cy="1489773"/>
          </a:xfrm>
        </p:spPr>
        <p:txBody>
          <a:bodyPr>
            <a:normAutofit/>
          </a:bodyPr>
          <a:lstStyle/>
          <a:p>
            <a:r>
              <a:rPr lang="en-US" b="1" kern="0" dirty="0">
                <a:solidFill>
                  <a:schemeClr val="accent2"/>
                </a:solidFill>
                <a:ea typeface="ヒラギノ角ゴ Pro W3" pitchFamily="-65" charset="-128"/>
                <a:cs typeface="ヒラギノ角ゴ Pro W3" pitchFamily="-65" charset="-128"/>
              </a:rPr>
              <a:t>Activity 3.4: Review</a:t>
            </a:r>
            <a:endParaRPr lang="en-US" sz="3600" dirty="0"/>
          </a:p>
        </p:txBody>
      </p:sp>
      <p:pic>
        <p:nvPicPr>
          <p:cNvPr id="5" name="Picture 4">
            <a:extLst>
              <a:ext uri="{FF2B5EF4-FFF2-40B4-BE49-F238E27FC236}">
                <a16:creationId xmlns:a16="http://schemas.microsoft.com/office/drawing/2014/main" id="{9265598D-74D3-6C4F-A86A-0D66FFCFE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48" y="336215"/>
            <a:ext cx="914324" cy="914324"/>
          </a:xfrm>
          <a:prstGeom prst="rect">
            <a:avLst/>
          </a:prstGeom>
        </p:spPr>
      </p:pic>
    </p:spTree>
    <p:extLst>
      <p:ext uri="{BB962C8B-B14F-4D97-AF65-F5344CB8AC3E}">
        <p14:creationId xmlns:p14="http://schemas.microsoft.com/office/powerpoint/2010/main" val="1951891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899328616"/>
              </p:ext>
            </p:extLst>
          </p:nvPr>
        </p:nvGraphicFramePr>
        <p:xfrm>
          <a:off x="93134" y="1617130"/>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6011334" y="1238250"/>
            <a:ext cx="3005668" cy="15726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rPr>
              <a:t>Three Steps: </a:t>
            </a:r>
          </a:p>
          <a:p>
            <a:pPr marL="342900" indent="-342900">
              <a:buFont typeface="+mj-lt"/>
              <a:buAutoNum type="arabicPeriod"/>
            </a:pPr>
            <a:r>
              <a:rPr lang="en-US" sz="2000" dirty="0">
                <a:solidFill>
                  <a:schemeClr val="bg1"/>
                </a:solidFill>
              </a:rPr>
              <a:t>Establish Expectations</a:t>
            </a:r>
          </a:p>
          <a:p>
            <a:pPr marL="342900" indent="-342900">
              <a:buFont typeface="+mj-lt"/>
              <a:buAutoNum type="arabicPeriod"/>
            </a:pPr>
            <a:r>
              <a:rPr lang="en-US" sz="2000" dirty="0">
                <a:solidFill>
                  <a:schemeClr val="bg1"/>
                </a:solidFill>
              </a:rPr>
              <a:t>Identify Routines</a:t>
            </a:r>
          </a:p>
          <a:p>
            <a:pPr marL="342900" indent="-342900">
              <a:buFont typeface="+mj-lt"/>
              <a:buAutoNum type="arabicPeriod"/>
            </a:pPr>
            <a:r>
              <a:rPr lang="en-US" sz="2000" dirty="0">
                <a:solidFill>
                  <a:schemeClr val="bg1"/>
                </a:solidFill>
              </a:rPr>
              <a:t>Create Examples</a:t>
            </a:r>
          </a:p>
        </p:txBody>
      </p:sp>
      <p:sp>
        <p:nvSpPr>
          <p:cNvPr id="3" name="Rectangle 2"/>
          <p:cNvSpPr/>
          <p:nvPr/>
        </p:nvSpPr>
        <p:spPr>
          <a:xfrm>
            <a:off x="0" y="0"/>
            <a:ext cx="8890000" cy="1569660"/>
          </a:xfrm>
          <a:prstGeom prst="rect">
            <a:avLst/>
          </a:prstGeom>
        </p:spPr>
        <p:txBody>
          <a:bodyPr wrap="square">
            <a:spAutoFit/>
          </a:bodyPr>
          <a:lstStyle/>
          <a:p>
            <a:r>
              <a:rPr lang="en-US" sz="3200" b="1" dirty="0">
                <a:solidFill>
                  <a:schemeClr val="accent2"/>
                </a:solidFill>
                <a:latin typeface="Franklin Gothic Medium" panose="020B0603020102020204"/>
                <a:ea typeface="ＭＳ Ｐゴシック" charset="-128"/>
                <a:cs typeface="ＭＳ Ｐゴシック" charset="-128"/>
              </a:rPr>
              <a:t>Establish</a:t>
            </a:r>
            <a:r>
              <a:rPr lang="en-US" sz="3200" dirty="0">
                <a:solidFill>
                  <a:schemeClr val="accent2"/>
                </a:solidFill>
                <a:latin typeface="Franklin Gothic Medium" panose="020B0603020102020204"/>
                <a:ea typeface="ＭＳ Ｐゴシック" charset="-128"/>
                <a:cs typeface="ＭＳ Ｐゴシック" charset="-128"/>
              </a:rPr>
              <a:t>, Post, Teach, Review, Monitor, and reinforce a small number of positively stated expectations.</a:t>
            </a:r>
            <a:endParaRPr lang="en-US" dirty="0">
              <a:solidFill>
                <a:schemeClr val="accent2"/>
              </a:solidFill>
            </a:endParaRPr>
          </a:p>
        </p:txBody>
      </p:sp>
      <p:sp>
        <p:nvSpPr>
          <p:cNvPr id="6" name="Left Arrow 5"/>
          <p:cNvSpPr/>
          <p:nvPr/>
        </p:nvSpPr>
        <p:spPr>
          <a:xfrm>
            <a:off x="7275226" y="3122913"/>
            <a:ext cx="1303868" cy="793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2158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D35D95F8-9A01-8741-887C-0648DEAAB95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BB2E6EA4-9DD5-AA4A-B1AF-7D4AD4DEC3B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dgm id="{E5B51BC3-D9AC-224A-88D6-E072A5F1648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9AE8A40A-70E8-5F42-AA68-C55FBA0C417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graphicEl>
                                              <a:dgm id="{7EE66003-F4E3-1B47-96EE-64B8F3841BD7}"/>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dgm id="{F6E851F7-C49B-904A-BC40-51C4768D9C1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Diagram 4"/>
          <p:cNvGrpSpPr>
            <a:grpSpLocks noGrp="1" noChangeAspect="1"/>
          </p:cNvGrpSpPr>
          <p:nvPr/>
        </p:nvGrpSpPr>
        <p:grpSpPr bwMode="auto">
          <a:xfrm>
            <a:off x="2293938" y="1590675"/>
            <a:ext cx="5729287" cy="4668838"/>
            <a:chOff x="816" y="1002"/>
            <a:chExt cx="3609" cy="2941"/>
          </a:xfrm>
        </p:grpSpPr>
        <p:sp>
          <p:nvSpPr>
            <p:cNvPr id="82955" name="AutoShape 5"/>
            <p:cNvSpPr>
              <a:spLocks noChangeAspect="1" noChangeArrowheads="1" noTextEdit="1"/>
            </p:cNvSpPr>
            <p:nvPr/>
          </p:nvSpPr>
          <p:spPr bwMode="auto">
            <a:xfrm>
              <a:off x="816" y="1002"/>
              <a:ext cx="3609" cy="2941"/>
            </a:xfrm>
            <a:prstGeom prst="rect">
              <a:avLst/>
            </a:prstGeom>
            <a:noFill/>
            <a:ln w="9525">
              <a:noFill/>
              <a:miter lim="800000"/>
              <a:headEnd/>
              <a:tailEnd/>
            </a:ln>
          </p:spPr>
          <p:txBody>
            <a:bodyPr>
              <a:prstTxWarp prst="textNoShape">
                <a:avLst/>
              </a:prstTxWarp>
            </a:bodyPr>
            <a:lstStyle/>
            <a:p>
              <a:pPr algn="ctr"/>
              <a:endParaRPr lang="en-US">
                <a:latin typeface="+mj-lt"/>
              </a:endParaRPr>
            </a:p>
          </p:txBody>
        </p:sp>
        <p:sp>
          <p:nvSpPr>
            <p:cNvPr id="82956" name="_s16388"/>
            <p:cNvSpPr>
              <a:spLocks noChangeArrowheads="1" noTextEdit="1"/>
            </p:cNvSpPr>
            <p:nvPr/>
          </p:nvSpPr>
          <p:spPr bwMode="auto">
            <a:xfrm>
              <a:off x="1559" y="1203"/>
              <a:ext cx="1871" cy="15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61 h 21600"/>
                <a:gd name="T20" fmla="*/ 18437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60000"/>
                <a:lumOff val="4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2957" name="_s16389"/>
            <p:cNvSpPr>
              <a:spLocks noChangeArrowheads="1" noTextEdit="1"/>
            </p:cNvSpPr>
            <p:nvPr/>
          </p:nvSpPr>
          <p:spPr bwMode="auto">
            <a:xfrm rot="4320000">
              <a:off x="2312" y="1400"/>
              <a:ext cx="1551" cy="18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62 h 21600"/>
                <a:gd name="T20" fmla="*/ 18439 w 21600"/>
                <a:gd name="T21" fmla="*/ 1843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60000"/>
                <a:lumOff val="4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2958" name="_s16390"/>
            <p:cNvSpPr>
              <a:spLocks noChangeArrowheads="1" noTextEdit="1"/>
            </p:cNvSpPr>
            <p:nvPr/>
          </p:nvSpPr>
          <p:spPr bwMode="auto">
            <a:xfrm rot="8640000">
              <a:off x="1927" y="2138"/>
              <a:ext cx="1871" cy="1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59 h 21600"/>
                <a:gd name="T20" fmla="*/ 18437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60000"/>
                <a:lumOff val="4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2959" name="_s16391"/>
            <p:cNvSpPr>
              <a:spLocks noChangeArrowheads="1" noTextEdit="1"/>
            </p:cNvSpPr>
            <p:nvPr/>
          </p:nvSpPr>
          <p:spPr bwMode="auto">
            <a:xfrm rot="-8640000">
              <a:off x="1192" y="2139"/>
              <a:ext cx="1871" cy="1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59 h 21600"/>
                <a:gd name="T20" fmla="*/ 18437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60000"/>
                <a:lumOff val="4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2960" name="_s16392"/>
            <p:cNvSpPr>
              <a:spLocks noChangeArrowheads="1" noTextEdit="1"/>
            </p:cNvSpPr>
            <p:nvPr/>
          </p:nvSpPr>
          <p:spPr bwMode="auto">
            <a:xfrm rot="-4320000">
              <a:off x="1125" y="1401"/>
              <a:ext cx="1551" cy="187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63 h 21600"/>
                <a:gd name="T20" fmla="*/ 18439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60000"/>
                <a:lumOff val="4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33" name="_s16393"/>
            <p:cNvSpPr>
              <a:spLocks noChangeArrowheads="1"/>
            </p:cNvSpPr>
            <p:nvPr/>
          </p:nvSpPr>
          <p:spPr bwMode="auto">
            <a:xfrm>
              <a:off x="2974" y="1268"/>
              <a:ext cx="910" cy="570"/>
            </a:xfrm>
            <a:prstGeom prst="rect">
              <a:avLst/>
            </a:prstGeom>
            <a:solidFill>
              <a:schemeClr val="accent3">
                <a:lumMod val="60000"/>
                <a:lumOff val="4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a:solidFill>
                    <a:srgbClr val="000000"/>
                  </a:solidFill>
                  <a:latin typeface="+mj-lt"/>
                  <a:ea typeface="Arial" pitchFamily="31" charset="0"/>
                  <a:cs typeface="Arial" pitchFamily="31" charset="0"/>
                </a:rPr>
                <a:t>DEFINE</a:t>
              </a:r>
            </a:p>
            <a:p>
              <a:pPr algn="ctr">
                <a:defRPr/>
              </a:pPr>
              <a:r>
                <a:rPr lang="en-US" b="1">
                  <a:solidFill>
                    <a:srgbClr val="000000"/>
                  </a:solidFill>
                  <a:latin typeface="+mj-lt"/>
                  <a:ea typeface="Arial" pitchFamily="31" charset="0"/>
                  <a:cs typeface="Arial" pitchFamily="31" charset="0"/>
                </a:rPr>
                <a:t>Simply</a:t>
              </a:r>
            </a:p>
          </p:txBody>
        </p:sp>
        <p:sp>
          <p:nvSpPr>
            <p:cNvPr id="34" name="_s16394"/>
            <p:cNvSpPr>
              <a:spLocks noChangeArrowheads="1"/>
            </p:cNvSpPr>
            <p:nvPr/>
          </p:nvSpPr>
          <p:spPr bwMode="auto">
            <a:xfrm>
              <a:off x="3485" y="2568"/>
              <a:ext cx="909" cy="570"/>
            </a:xfrm>
            <a:prstGeom prst="rect">
              <a:avLst/>
            </a:prstGeom>
            <a:solidFill>
              <a:schemeClr val="accent3">
                <a:lumMod val="60000"/>
                <a:lumOff val="4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a:solidFill>
                    <a:srgbClr val="000000"/>
                  </a:solidFill>
                  <a:latin typeface="+mj-lt"/>
                  <a:ea typeface="Arial" pitchFamily="31" charset="0"/>
                  <a:cs typeface="Arial" pitchFamily="31" charset="0"/>
                </a:rPr>
                <a:t>MODEL</a:t>
              </a:r>
            </a:p>
          </p:txBody>
        </p:sp>
        <p:sp>
          <p:nvSpPr>
            <p:cNvPr id="35" name="_s16395"/>
            <p:cNvSpPr>
              <a:spLocks noChangeArrowheads="1"/>
            </p:cNvSpPr>
            <p:nvPr/>
          </p:nvSpPr>
          <p:spPr bwMode="auto">
            <a:xfrm>
              <a:off x="1963" y="3373"/>
              <a:ext cx="983" cy="570"/>
            </a:xfrm>
            <a:prstGeom prst="rect">
              <a:avLst/>
            </a:prstGeom>
            <a:solidFill>
              <a:schemeClr val="accent3">
                <a:lumMod val="60000"/>
                <a:lumOff val="4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a:solidFill>
                    <a:srgbClr val="000000"/>
                  </a:solidFill>
                  <a:latin typeface="+mj-lt"/>
                  <a:ea typeface="Arial" pitchFamily="31" charset="0"/>
                  <a:cs typeface="Arial" pitchFamily="31" charset="0"/>
                </a:rPr>
                <a:t>PRACTICE</a:t>
              </a:r>
            </a:p>
            <a:p>
              <a:pPr algn="ctr">
                <a:defRPr/>
              </a:pPr>
              <a:r>
                <a:rPr lang="en-US" b="1">
                  <a:solidFill>
                    <a:srgbClr val="000000"/>
                  </a:solidFill>
                  <a:latin typeface="+mj-lt"/>
                  <a:ea typeface="Arial" pitchFamily="31" charset="0"/>
                  <a:cs typeface="Arial" pitchFamily="31" charset="0"/>
                </a:rPr>
                <a:t>In Setting</a:t>
              </a:r>
            </a:p>
          </p:txBody>
        </p:sp>
        <p:sp>
          <p:nvSpPr>
            <p:cNvPr id="36" name="_s16396"/>
            <p:cNvSpPr>
              <a:spLocks noChangeArrowheads="1"/>
            </p:cNvSpPr>
            <p:nvPr/>
          </p:nvSpPr>
          <p:spPr bwMode="auto">
            <a:xfrm>
              <a:off x="1324" y="1269"/>
              <a:ext cx="910" cy="570"/>
            </a:xfrm>
            <a:prstGeom prst="rect">
              <a:avLst/>
            </a:prstGeom>
            <a:solidFill>
              <a:schemeClr val="accent3">
                <a:lumMod val="60000"/>
                <a:lumOff val="4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dirty="0">
                  <a:solidFill>
                    <a:srgbClr val="000000"/>
                  </a:solidFill>
                  <a:latin typeface="+mj-lt"/>
                  <a:ea typeface="Arial" pitchFamily="31" charset="0"/>
                  <a:cs typeface="Arial" pitchFamily="31" charset="0"/>
                </a:rPr>
                <a:t>ADJUST for</a:t>
              </a:r>
            </a:p>
            <a:p>
              <a:pPr algn="ctr">
                <a:defRPr/>
              </a:pPr>
              <a:r>
                <a:rPr lang="en-US" b="1" dirty="0">
                  <a:solidFill>
                    <a:srgbClr val="000000"/>
                  </a:solidFill>
                  <a:latin typeface="+mj-lt"/>
                  <a:ea typeface="Arial" pitchFamily="31" charset="0"/>
                  <a:cs typeface="Arial" pitchFamily="31" charset="0"/>
                </a:rPr>
                <a:t>Efficiency</a:t>
              </a:r>
            </a:p>
          </p:txBody>
        </p:sp>
        <p:sp>
          <p:nvSpPr>
            <p:cNvPr id="37" name="_s16397"/>
            <p:cNvSpPr>
              <a:spLocks noChangeArrowheads="1"/>
            </p:cNvSpPr>
            <p:nvPr/>
          </p:nvSpPr>
          <p:spPr bwMode="auto">
            <a:xfrm>
              <a:off x="816" y="2435"/>
              <a:ext cx="1350" cy="685"/>
            </a:xfrm>
            <a:prstGeom prst="rect">
              <a:avLst/>
            </a:prstGeom>
            <a:solidFill>
              <a:schemeClr val="accent3">
                <a:lumMod val="60000"/>
                <a:lumOff val="4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dirty="0">
                  <a:solidFill>
                    <a:srgbClr val="000000"/>
                  </a:solidFill>
                  <a:latin typeface="+mj-lt"/>
                  <a:ea typeface="Arial" pitchFamily="31" charset="0"/>
                  <a:cs typeface="Arial" pitchFamily="31" charset="0"/>
                </a:rPr>
                <a:t>MONITOR &amp;</a:t>
              </a:r>
            </a:p>
            <a:p>
              <a:pPr algn="ctr">
                <a:defRPr/>
              </a:pPr>
              <a:r>
                <a:rPr lang="en-US" b="1" dirty="0">
                  <a:solidFill>
                    <a:srgbClr val="000000"/>
                  </a:solidFill>
                  <a:latin typeface="+mj-lt"/>
                  <a:ea typeface="Arial" pitchFamily="31" charset="0"/>
                  <a:cs typeface="Arial" pitchFamily="31" charset="0"/>
                </a:rPr>
                <a:t>ACKNOWLEDGE</a:t>
              </a:r>
            </a:p>
            <a:p>
              <a:pPr algn="ctr">
                <a:defRPr/>
              </a:pPr>
              <a:r>
                <a:rPr lang="en-US" b="1" dirty="0">
                  <a:solidFill>
                    <a:srgbClr val="000000"/>
                  </a:solidFill>
                  <a:latin typeface="+mj-lt"/>
                  <a:ea typeface="Arial" pitchFamily="31" charset="0"/>
                  <a:cs typeface="Arial" pitchFamily="31" charset="0"/>
                </a:rPr>
                <a:t>Continuously</a:t>
              </a:r>
            </a:p>
          </p:txBody>
        </p:sp>
      </p:grpSp>
      <p:sp>
        <p:nvSpPr>
          <p:cNvPr id="82947" name="Rectangle 3"/>
          <p:cNvSpPr>
            <a:spLocks noGrp="1" noChangeArrowheads="1"/>
          </p:cNvSpPr>
          <p:nvPr>
            <p:ph type="body" sz="half" idx="4294967295"/>
          </p:nvPr>
        </p:nvSpPr>
        <p:spPr>
          <a:xfrm>
            <a:off x="5334000" y="1981200"/>
            <a:ext cx="3810000" cy="4114800"/>
          </a:xfrm>
        </p:spPr>
        <p:txBody>
          <a:bodyPr/>
          <a:lstStyle/>
          <a:p>
            <a:pPr algn="ctr" eaLnBrk="1" hangingPunct="1">
              <a:buFontTx/>
              <a:buNone/>
            </a:pPr>
            <a:endParaRPr lang="en-US" sz="2200">
              <a:latin typeface="+mj-lt"/>
              <a:ea typeface="ＭＳ Ｐゴシック" pitchFamily="-108" charset="-128"/>
              <a:cs typeface="ＭＳ Ｐゴシック" pitchFamily="-108" charset="-128"/>
            </a:endParaRPr>
          </a:p>
          <a:p>
            <a:pPr lvl="1" algn="ctr" eaLnBrk="1" hangingPunct="1"/>
            <a:endParaRPr lang="en-US" sz="2200">
              <a:latin typeface="+mj-lt"/>
            </a:endParaRPr>
          </a:p>
          <a:p>
            <a:pPr lvl="1" algn="ctr" eaLnBrk="1" hangingPunct="1"/>
            <a:endParaRPr lang="en-US" sz="2200">
              <a:latin typeface="+mj-lt"/>
            </a:endParaRPr>
          </a:p>
        </p:txBody>
      </p:sp>
      <p:sp>
        <p:nvSpPr>
          <p:cNvPr id="82948" name="Rectangle 2"/>
          <p:cNvSpPr>
            <a:spLocks noGrp="1" noChangeArrowheads="1"/>
          </p:cNvSpPr>
          <p:nvPr>
            <p:ph type="title"/>
          </p:nvPr>
        </p:nvSpPr>
        <p:spPr>
          <a:xfrm>
            <a:off x="2346472" y="273246"/>
            <a:ext cx="8458200" cy="990600"/>
          </a:xfrm>
          <a:noFill/>
        </p:spPr>
        <p:txBody>
          <a:bodyPr>
            <a:noAutofit/>
          </a:bodyPr>
          <a:lstStyle/>
          <a:p>
            <a:pPr eaLnBrk="1" hangingPunct="1"/>
            <a:r>
              <a:rPr lang="en-US" sz="4000" dirty="0">
                <a:solidFill>
                  <a:schemeClr val="accent2"/>
                </a:solidFill>
                <a:ea typeface="ＭＳ Ｐゴシック" pitchFamily="-108" charset="-128"/>
                <a:cs typeface="ＭＳ Ｐゴシック" pitchFamily="-108" charset="-128"/>
              </a:rPr>
              <a:t>Academic teaching example: </a:t>
            </a:r>
            <a:br>
              <a:rPr lang="en-US" sz="4000" dirty="0">
                <a:solidFill>
                  <a:schemeClr val="accent2"/>
                </a:solidFill>
                <a:ea typeface="ＭＳ Ｐゴシック" pitchFamily="-108" charset="-128"/>
                <a:cs typeface="ＭＳ Ｐゴシック" pitchFamily="-108" charset="-128"/>
              </a:rPr>
            </a:br>
            <a:r>
              <a:rPr lang="en-US" sz="4000" b="1" dirty="0">
                <a:solidFill>
                  <a:schemeClr val="accent2"/>
                </a:solidFill>
                <a:ea typeface="ＭＳ Ｐゴシック" pitchFamily="-108" charset="-128"/>
                <a:cs typeface="ＭＳ Ｐゴシック" pitchFamily="-108" charset="-128"/>
              </a:rPr>
              <a:t>addition</a:t>
            </a:r>
            <a:endParaRPr lang="en-US" sz="4000" b="1" i="1" dirty="0">
              <a:solidFill>
                <a:schemeClr val="accent2"/>
              </a:solidFill>
              <a:ea typeface="ＭＳ Ｐゴシック" pitchFamily="-108" charset="-128"/>
              <a:cs typeface="ＭＳ Ｐゴシック" pitchFamily="-108" charset="-128"/>
            </a:endParaRPr>
          </a:p>
        </p:txBody>
      </p:sp>
      <p:sp>
        <p:nvSpPr>
          <p:cNvPr id="2" name="Rectangle 1"/>
          <p:cNvSpPr>
            <a:spLocks noChangeArrowheads="1"/>
          </p:cNvSpPr>
          <p:nvPr/>
        </p:nvSpPr>
        <p:spPr bwMode="auto">
          <a:xfrm>
            <a:off x="5688484" y="1640846"/>
            <a:ext cx="2492477" cy="1264335"/>
          </a:xfrm>
          <a:prstGeom prst="rect">
            <a:avLst/>
          </a:prstGeom>
          <a:solidFill>
            <a:schemeClr val="accent1">
              <a:lumMod val="40000"/>
              <a:lumOff val="60000"/>
            </a:schemeClr>
          </a:solidFill>
          <a:ln w="9525">
            <a:solidFill>
              <a:schemeClr val="tx1"/>
            </a:solidFill>
            <a:round/>
            <a:headEnd/>
            <a:tailEnd/>
          </a:ln>
        </p:spPr>
        <p:txBody>
          <a:bodyPr anchor="ctr">
            <a:prstTxWarp prst="textNoShape">
              <a:avLst/>
            </a:prstTxWarp>
          </a:bodyPr>
          <a:lstStyle/>
          <a:p>
            <a:r>
              <a:rPr lang="en-US" sz="2200" i="1" dirty="0">
                <a:solidFill>
                  <a:srgbClr val="000000"/>
                </a:solidFill>
                <a:latin typeface="+mj-lt"/>
                <a:ea typeface="Arial" pitchFamily="-1" charset="0"/>
                <a:cs typeface="Arial" pitchFamily="-1" charset="0"/>
              </a:rPr>
              <a:t>“A+B=C where C is the sum or total of A and B combined…”</a:t>
            </a:r>
          </a:p>
        </p:txBody>
      </p:sp>
      <p:sp>
        <p:nvSpPr>
          <p:cNvPr id="25" name="Rectangle 24"/>
          <p:cNvSpPr>
            <a:spLocks noChangeArrowheads="1"/>
          </p:cNvSpPr>
          <p:nvPr/>
        </p:nvSpPr>
        <p:spPr bwMode="auto">
          <a:xfrm>
            <a:off x="6453686" y="3671873"/>
            <a:ext cx="2202425" cy="1763727"/>
          </a:xfrm>
          <a:prstGeom prst="rect">
            <a:avLst/>
          </a:prstGeom>
          <a:solidFill>
            <a:schemeClr val="accent1">
              <a:lumMod val="40000"/>
              <a:lumOff val="60000"/>
            </a:schemeClr>
          </a:solidFill>
          <a:ln w="9525">
            <a:solidFill>
              <a:schemeClr val="tx1"/>
            </a:solidFill>
            <a:round/>
            <a:headEnd/>
            <a:tailEnd/>
          </a:ln>
        </p:spPr>
        <p:txBody>
          <a:bodyPr anchor="ctr">
            <a:prstTxWarp prst="textNoShape">
              <a:avLst/>
            </a:prstTxWarp>
          </a:bodyPr>
          <a:lstStyle/>
          <a:p>
            <a:r>
              <a:rPr lang="en-US" sz="2200" i="1" dirty="0">
                <a:solidFill>
                  <a:srgbClr val="000000"/>
                </a:solidFill>
                <a:latin typeface="+mj-lt"/>
                <a:ea typeface="Arial" pitchFamily="-1" charset="0"/>
                <a:cs typeface="Arial" pitchFamily="-1" charset="0"/>
              </a:rPr>
              <a:t>“Watch me use these manipulatives,…If A = 6 &amp; B = 2, then C = 8….”</a:t>
            </a:r>
          </a:p>
        </p:txBody>
      </p:sp>
      <p:sp>
        <p:nvSpPr>
          <p:cNvPr id="27" name="Rectangle 26"/>
          <p:cNvSpPr>
            <a:spLocks noChangeArrowheads="1"/>
          </p:cNvSpPr>
          <p:nvPr/>
        </p:nvSpPr>
        <p:spPr bwMode="auto">
          <a:xfrm>
            <a:off x="694719" y="3596417"/>
            <a:ext cx="4213986" cy="1356583"/>
          </a:xfrm>
          <a:prstGeom prst="rect">
            <a:avLst/>
          </a:prstGeom>
          <a:solidFill>
            <a:schemeClr val="accent1">
              <a:lumMod val="40000"/>
              <a:lumOff val="60000"/>
            </a:schemeClr>
          </a:solidFill>
          <a:ln w="9525">
            <a:solidFill>
              <a:schemeClr val="tx1"/>
            </a:solidFill>
            <a:round/>
            <a:headEnd/>
            <a:tailEnd/>
          </a:ln>
        </p:spPr>
        <p:txBody>
          <a:bodyPr anchor="ctr">
            <a:prstTxWarp prst="textNoShape">
              <a:avLst/>
            </a:prstTxWarp>
          </a:bodyPr>
          <a:lstStyle/>
          <a:p>
            <a:r>
              <a:rPr lang="en-US" sz="2200" i="1" dirty="0">
                <a:solidFill>
                  <a:srgbClr val="000000"/>
                </a:solidFill>
                <a:latin typeface="+mj-lt"/>
                <a:ea typeface="Arial" pitchFamily="-1" charset="0"/>
                <a:cs typeface="Arial" pitchFamily="-1" charset="0"/>
              </a:rPr>
              <a:t>“I noticed that everyone got #1 &amp; #3 correct. #2 was tricky because we had to carry the one….”</a:t>
            </a:r>
          </a:p>
        </p:txBody>
      </p:sp>
      <p:sp>
        <p:nvSpPr>
          <p:cNvPr id="26" name="Rectangle 25"/>
          <p:cNvSpPr>
            <a:spLocks noChangeArrowheads="1"/>
          </p:cNvSpPr>
          <p:nvPr/>
        </p:nvSpPr>
        <p:spPr bwMode="auto">
          <a:xfrm>
            <a:off x="3746947" y="5147882"/>
            <a:ext cx="2646527" cy="1621632"/>
          </a:xfrm>
          <a:prstGeom prst="rect">
            <a:avLst/>
          </a:prstGeom>
          <a:solidFill>
            <a:schemeClr val="accent1">
              <a:lumMod val="40000"/>
              <a:lumOff val="60000"/>
            </a:schemeClr>
          </a:solidFill>
          <a:ln w="9525">
            <a:solidFill>
              <a:schemeClr val="tx1"/>
            </a:solidFill>
            <a:round/>
            <a:headEnd/>
            <a:tailEnd/>
          </a:ln>
        </p:spPr>
        <p:txBody>
          <a:bodyPr anchor="ctr">
            <a:prstTxWarp prst="textNoShape">
              <a:avLst/>
            </a:prstTxWarp>
          </a:bodyPr>
          <a:lstStyle/>
          <a:p>
            <a:r>
              <a:rPr lang="en-US" sz="2200" i="1" dirty="0">
                <a:solidFill>
                  <a:srgbClr val="000000"/>
                </a:solidFill>
                <a:latin typeface="+mj-lt"/>
                <a:ea typeface="Arial" pitchFamily="-1" charset="0"/>
                <a:cs typeface="Arial" pitchFamily="-1" charset="0"/>
              </a:rPr>
              <a:t>“Work w/ your partner &amp; determine the total or sum for these 3 examples……”</a:t>
            </a:r>
          </a:p>
        </p:txBody>
      </p:sp>
      <p:sp>
        <p:nvSpPr>
          <p:cNvPr id="28" name="Rectangle 27"/>
          <p:cNvSpPr>
            <a:spLocks noChangeArrowheads="1"/>
          </p:cNvSpPr>
          <p:nvPr/>
        </p:nvSpPr>
        <p:spPr bwMode="auto">
          <a:xfrm>
            <a:off x="1644367" y="1967486"/>
            <a:ext cx="3162054" cy="975272"/>
          </a:xfrm>
          <a:prstGeom prst="rect">
            <a:avLst/>
          </a:prstGeom>
          <a:solidFill>
            <a:schemeClr val="accent1">
              <a:lumMod val="40000"/>
              <a:lumOff val="60000"/>
            </a:schemeClr>
          </a:solidFill>
          <a:ln w="9525">
            <a:solidFill>
              <a:schemeClr val="tx1"/>
            </a:solidFill>
            <a:round/>
            <a:headEnd/>
            <a:tailEnd/>
          </a:ln>
        </p:spPr>
        <p:txBody>
          <a:bodyPr anchor="ctr">
            <a:prstTxWarp prst="textNoShape">
              <a:avLst/>
            </a:prstTxWarp>
          </a:bodyPr>
          <a:lstStyle/>
          <a:p>
            <a:r>
              <a:rPr lang="en-US" sz="2200" i="1" dirty="0">
                <a:solidFill>
                  <a:srgbClr val="000000"/>
                </a:solidFill>
                <a:latin typeface="+mj-lt"/>
                <a:ea typeface="Arial" pitchFamily="-1" charset="0"/>
                <a:cs typeface="Arial" pitchFamily="-1" charset="0"/>
              </a:rPr>
              <a:t>“Work with another partner &amp; do these 3 examples….”</a:t>
            </a:r>
          </a:p>
        </p:txBody>
      </p:sp>
      <p:grpSp>
        <p:nvGrpSpPr>
          <p:cNvPr id="21" name="Group 20">
            <a:extLst>
              <a:ext uri="{FF2B5EF4-FFF2-40B4-BE49-F238E27FC236}">
                <a16:creationId xmlns:a16="http://schemas.microsoft.com/office/drawing/2014/main" id="{976194EB-ADC5-F14F-ACCB-D9B0EA2B7069}"/>
              </a:ext>
            </a:extLst>
          </p:cNvPr>
          <p:cNvGrpSpPr/>
          <p:nvPr/>
        </p:nvGrpSpPr>
        <p:grpSpPr>
          <a:xfrm>
            <a:off x="141591" y="218654"/>
            <a:ext cx="2152347" cy="1076173"/>
            <a:chOff x="5122180" y="1345824"/>
            <a:chExt cx="2152347" cy="1076173"/>
          </a:xfrm>
          <a:solidFill>
            <a:schemeClr val="accent2">
              <a:lumMod val="50000"/>
            </a:schemeClr>
          </a:solidFill>
        </p:grpSpPr>
        <p:sp>
          <p:nvSpPr>
            <p:cNvPr id="22" name="Rounded Rectangle 21">
              <a:extLst>
                <a:ext uri="{FF2B5EF4-FFF2-40B4-BE49-F238E27FC236}">
                  <a16:creationId xmlns:a16="http://schemas.microsoft.com/office/drawing/2014/main" id="{12019045-1482-064C-A916-6819CDA7F01F}"/>
                </a:ext>
              </a:extLst>
            </p:cNvPr>
            <p:cNvSpPr/>
            <p:nvPr/>
          </p:nvSpPr>
          <p:spPr>
            <a:xfrm>
              <a:off x="5122180" y="1345824"/>
              <a:ext cx="2152347" cy="1076173"/>
            </a:xfrm>
            <a:prstGeom prst="roundRect">
              <a:avLst/>
            </a:prstGeom>
            <a:grp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23" name="Rounded Rectangle 4">
              <a:extLst>
                <a:ext uri="{FF2B5EF4-FFF2-40B4-BE49-F238E27FC236}">
                  <a16:creationId xmlns:a16="http://schemas.microsoft.com/office/drawing/2014/main" id="{DD83E9A5-501B-664A-940E-03F8919B0930}"/>
                </a:ext>
              </a:extLst>
            </p:cNvPr>
            <p:cNvSpPr txBox="1"/>
            <p:nvPr/>
          </p:nvSpPr>
          <p:spPr>
            <a:xfrm>
              <a:off x="5174714" y="1398358"/>
              <a:ext cx="2047279" cy="9711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p:txBody>
        </p:sp>
      </p:grpSp>
    </p:spTree>
    <p:extLst>
      <p:ext uri="{BB962C8B-B14F-4D97-AF65-F5344CB8AC3E}">
        <p14:creationId xmlns:p14="http://schemas.microsoft.com/office/powerpoint/2010/main" val="14242773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5" grpId="0" animBg="1"/>
      <p:bldP spid="25" grpId="1" animBg="1"/>
      <p:bldP spid="27" grpId="0" animBg="1"/>
      <p:bldP spid="27" grpId="1" animBg="1"/>
      <p:bldP spid="26" grpId="0" animBg="1"/>
      <p:bldP spid="26" grpId="1"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Diagram 4"/>
          <p:cNvGrpSpPr>
            <a:grpSpLocks noGrp="1" noChangeAspect="1"/>
          </p:cNvGrpSpPr>
          <p:nvPr/>
        </p:nvGrpSpPr>
        <p:grpSpPr bwMode="auto">
          <a:xfrm>
            <a:off x="2293938" y="1590675"/>
            <a:ext cx="5729287" cy="4668838"/>
            <a:chOff x="816" y="1002"/>
            <a:chExt cx="3609" cy="2941"/>
          </a:xfrm>
        </p:grpSpPr>
        <p:sp>
          <p:nvSpPr>
            <p:cNvPr id="85003" name="AutoShape 5"/>
            <p:cNvSpPr>
              <a:spLocks noChangeAspect="1" noChangeArrowheads="1" noTextEdit="1"/>
            </p:cNvSpPr>
            <p:nvPr/>
          </p:nvSpPr>
          <p:spPr bwMode="auto">
            <a:xfrm>
              <a:off x="816" y="1002"/>
              <a:ext cx="3609" cy="2941"/>
            </a:xfrm>
            <a:prstGeom prst="rect">
              <a:avLst/>
            </a:prstGeom>
            <a:noFill/>
            <a:ln w="9525">
              <a:noFill/>
              <a:miter lim="800000"/>
              <a:headEnd/>
              <a:tailEnd/>
            </a:ln>
          </p:spPr>
          <p:txBody>
            <a:bodyPr>
              <a:prstTxWarp prst="textNoShape">
                <a:avLst/>
              </a:prstTxWarp>
            </a:bodyPr>
            <a:lstStyle/>
            <a:p>
              <a:pPr algn="ctr"/>
              <a:endParaRPr lang="en-US">
                <a:latin typeface="+mj-lt"/>
              </a:endParaRPr>
            </a:p>
          </p:txBody>
        </p:sp>
        <p:sp>
          <p:nvSpPr>
            <p:cNvPr id="85004" name="_s16388"/>
            <p:cNvSpPr>
              <a:spLocks noChangeArrowheads="1" noTextEdit="1"/>
            </p:cNvSpPr>
            <p:nvPr/>
          </p:nvSpPr>
          <p:spPr bwMode="auto">
            <a:xfrm>
              <a:off x="1559" y="1203"/>
              <a:ext cx="1871" cy="15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61 h 21600"/>
                <a:gd name="T20" fmla="*/ 18437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40000"/>
                <a:lumOff val="6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5005" name="_s16389"/>
            <p:cNvSpPr>
              <a:spLocks noChangeArrowheads="1" noTextEdit="1"/>
            </p:cNvSpPr>
            <p:nvPr/>
          </p:nvSpPr>
          <p:spPr bwMode="auto">
            <a:xfrm rot="4320000">
              <a:off x="2312" y="1400"/>
              <a:ext cx="1551" cy="18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62 h 21600"/>
                <a:gd name="T20" fmla="*/ 18439 w 21600"/>
                <a:gd name="T21" fmla="*/ 1843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40000"/>
                <a:lumOff val="6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5006" name="_s16390"/>
            <p:cNvSpPr>
              <a:spLocks noChangeArrowheads="1" noTextEdit="1"/>
            </p:cNvSpPr>
            <p:nvPr/>
          </p:nvSpPr>
          <p:spPr bwMode="auto">
            <a:xfrm rot="8640000">
              <a:off x="1927" y="2138"/>
              <a:ext cx="1871" cy="1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59 h 21600"/>
                <a:gd name="T20" fmla="*/ 18437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40000"/>
                <a:lumOff val="6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5007" name="_s16391"/>
            <p:cNvSpPr>
              <a:spLocks noChangeArrowheads="1" noTextEdit="1"/>
            </p:cNvSpPr>
            <p:nvPr/>
          </p:nvSpPr>
          <p:spPr bwMode="auto">
            <a:xfrm rot="12960000">
              <a:off x="1192" y="2139"/>
              <a:ext cx="1871" cy="1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59 h 21600"/>
                <a:gd name="T20" fmla="*/ 18437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EAEDE8"/>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5008" name="_s16392"/>
            <p:cNvSpPr>
              <a:spLocks noChangeArrowheads="1" noTextEdit="1"/>
            </p:cNvSpPr>
            <p:nvPr/>
          </p:nvSpPr>
          <p:spPr bwMode="auto">
            <a:xfrm rot="-4320000">
              <a:off x="1125" y="1401"/>
              <a:ext cx="1551" cy="187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63 h 21600"/>
                <a:gd name="T20" fmla="*/ 18439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40000"/>
                <a:lumOff val="6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34" name="_s16393"/>
            <p:cNvSpPr>
              <a:spLocks noChangeArrowheads="1"/>
            </p:cNvSpPr>
            <p:nvPr/>
          </p:nvSpPr>
          <p:spPr bwMode="auto">
            <a:xfrm>
              <a:off x="2974" y="1268"/>
              <a:ext cx="910" cy="570"/>
            </a:xfrm>
            <a:prstGeom prst="rect">
              <a:avLst/>
            </a:prstGeom>
            <a:solidFill>
              <a:schemeClr val="accent2">
                <a:lumMod val="40000"/>
                <a:lumOff val="6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a:solidFill>
                    <a:srgbClr val="000000"/>
                  </a:solidFill>
                  <a:latin typeface="+mj-lt"/>
                  <a:ea typeface="Arial" pitchFamily="31" charset="0"/>
                  <a:cs typeface="Arial" pitchFamily="31" charset="0"/>
                </a:rPr>
                <a:t>DEFINE</a:t>
              </a:r>
            </a:p>
            <a:p>
              <a:pPr algn="ctr">
                <a:defRPr/>
              </a:pPr>
              <a:r>
                <a:rPr lang="en-US" b="1">
                  <a:solidFill>
                    <a:srgbClr val="000000"/>
                  </a:solidFill>
                  <a:latin typeface="+mj-lt"/>
                  <a:ea typeface="Arial" pitchFamily="31" charset="0"/>
                  <a:cs typeface="Arial" pitchFamily="31" charset="0"/>
                </a:rPr>
                <a:t>Simply</a:t>
              </a:r>
            </a:p>
          </p:txBody>
        </p:sp>
        <p:sp>
          <p:nvSpPr>
            <p:cNvPr id="35" name="_s16394"/>
            <p:cNvSpPr>
              <a:spLocks noChangeArrowheads="1"/>
            </p:cNvSpPr>
            <p:nvPr/>
          </p:nvSpPr>
          <p:spPr bwMode="auto">
            <a:xfrm>
              <a:off x="3485" y="2568"/>
              <a:ext cx="909" cy="570"/>
            </a:xfrm>
            <a:prstGeom prst="rect">
              <a:avLst/>
            </a:prstGeom>
            <a:solidFill>
              <a:schemeClr val="accent2">
                <a:lumMod val="40000"/>
                <a:lumOff val="6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a:solidFill>
                    <a:srgbClr val="000000"/>
                  </a:solidFill>
                  <a:latin typeface="+mj-lt"/>
                  <a:ea typeface="Arial" pitchFamily="31" charset="0"/>
                  <a:cs typeface="Arial" pitchFamily="31" charset="0"/>
                </a:rPr>
                <a:t>MODEL</a:t>
              </a:r>
            </a:p>
          </p:txBody>
        </p:sp>
        <p:sp>
          <p:nvSpPr>
            <p:cNvPr id="36" name="_s16395"/>
            <p:cNvSpPr>
              <a:spLocks noChangeArrowheads="1"/>
            </p:cNvSpPr>
            <p:nvPr/>
          </p:nvSpPr>
          <p:spPr bwMode="auto">
            <a:xfrm>
              <a:off x="1963" y="3373"/>
              <a:ext cx="983" cy="570"/>
            </a:xfrm>
            <a:prstGeom prst="rect">
              <a:avLst/>
            </a:prstGeom>
            <a:solidFill>
              <a:schemeClr val="accent2">
                <a:lumMod val="40000"/>
                <a:lumOff val="6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a:solidFill>
                    <a:srgbClr val="000000"/>
                  </a:solidFill>
                  <a:latin typeface="+mj-lt"/>
                  <a:ea typeface="Arial" pitchFamily="31" charset="0"/>
                  <a:cs typeface="Arial" pitchFamily="31" charset="0"/>
                </a:rPr>
                <a:t>PRACTICE</a:t>
              </a:r>
            </a:p>
            <a:p>
              <a:pPr algn="ctr">
                <a:defRPr/>
              </a:pPr>
              <a:r>
                <a:rPr lang="en-US" b="1">
                  <a:solidFill>
                    <a:srgbClr val="000000"/>
                  </a:solidFill>
                  <a:latin typeface="+mj-lt"/>
                  <a:ea typeface="Arial" pitchFamily="31" charset="0"/>
                  <a:cs typeface="Arial" pitchFamily="31" charset="0"/>
                </a:rPr>
                <a:t>In Setting</a:t>
              </a:r>
            </a:p>
          </p:txBody>
        </p:sp>
        <p:sp>
          <p:nvSpPr>
            <p:cNvPr id="37" name="_s16396"/>
            <p:cNvSpPr>
              <a:spLocks noChangeArrowheads="1"/>
            </p:cNvSpPr>
            <p:nvPr/>
          </p:nvSpPr>
          <p:spPr bwMode="auto">
            <a:xfrm>
              <a:off x="1324" y="1269"/>
              <a:ext cx="910" cy="570"/>
            </a:xfrm>
            <a:prstGeom prst="rect">
              <a:avLst/>
            </a:prstGeom>
            <a:solidFill>
              <a:schemeClr val="accent2">
                <a:lumMod val="40000"/>
                <a:lumOff val="6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dirty="0">
                  <a:solidFill>
                    <a:srgbClr val="000000"/>
                  </a:solidFill>
                  <a:latin typeface="+mj-lt"/>
                  <a:ea typeface="Arial" pitchFamily="31" charset="0"/>
                  <a:cs typeface="Arial" pitchFamily="31" charset="0"/>
                </a:rPr>
                <a:t>ADJUST for</a:t>
              </a:r>
            </a:p>
            <a:p>
              <a:pPr algn="ctr">
                <a:defRPr/>
              </a:pPr>
              <a:r>
                <a:rPr lang="en-US" b="1" dirty="0">
                  <a:solidFill>
                    <a:srgbClr val="000000"/>
                  </a:solidFill>
                  <a:latin typeface="+mj-lt"/>
                  <a:ea typeface="Arial" pitchFamily="31" charset="0"/>
                  <a:cs typeface="Arial" pitchFamily="31" charset="0"/>
                </a:rPr>
                <a:t>Efficiency</a:t>
              </a:r>
            </a:p>
          </p:txBody>
        </p:sp>
        <p:sp>
          <p:nvSpPr>
            <p:cNvPr id="38" name="_s16397"/>
            <p:cNvSpPr>
              <a:spLocks noChangeArrowheads="1"/>
            </p:cNvSpPr>
            <p:nvPr/>
          </p:nvSpPr>
          <p:spPr bwMode="auto">
            <a:xfrm>
              <a:off x="816" y="2435"/>
              <a:ext cx="1350" cy="685"/>
            </a:xfrm>
            <a:prstGeom prst="rect">
              <a:avLst/>
            </a:prstGeom>
            <a:solidFill>
              <a:schemeClr val="accent2">
                <a:lumMod val="40000"/>
                <a:lumOff val="6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dirty="0">
                  <a:solidFill>
                    <a:srgbClr val="000000"/>
                  </a:solidFill>
                  <a:latin typeface="+mj-lt"/>
                  <a:ea typeface="Arial" pitchFamily="31" charset="0"/>
                  <a:cs typeface="Arial" pitchFamily="31" charset="0"/>
                </a:rPr>
                <a:t>MONITOR &amp;</a:t>
              </a:r>
            </a:p>
            <a:p>
              <a:pPr algn="ctr">
                <a:defRPr/>
              </a:pPr>
              <a:r>
                <a:rPr lang="en-US" b="1" dirty="0">
                  <a:solidFill>
                    <a:srgbClr val="000000"/>
                  </a:solidFill>
                  <a:latin typeface="+mj-lt"/>
                  <a:ea typeface="Arial" pitchFamily="31" charset="0"/>
                  <a:cs typeface="Arial" pitchFamily="31" charset="0"/>
                </a:rPr>
                <a:t>ACKNOWLEDGE</a:t>
              </a:r>
            </a:p>
            <a:p>
              <a:pPr algn="ctr">
                <a:defRPr/>
              </a:pPr>
              <a:r>
                <a:rPr lang="en-US" b="1" dirty="0">
                  <a:solidFill>
                    <a:srgbClr val="000000"/>
                  </a:solidFill>
                  <a:latin typeface="+mj-lt"/>
                  <a:ea typeface="Arial" pitchFamily="31" charset="0"/>
                  <a:cs typeface="Arial" pitchFamily="31" charset="0"/>
                </a:rPr>
                <a:t>Continuously</a:t>
              </a:r>
            </a:p>
          </p:txBody>
        </p:sp>
      </p:grpSp>
      <p:sp>
        <p:nvSpPr>
          <p:cNvPr id="380930" name="Rectangle 2"/>
          <p:cNvSpPr>
            <a:spLocks noGrp="1" noChangeArrowheads="1"/>
          </p:cNvSpPr>
          <p:nvPr>
            <p:ph type="title"/>
          </p:nvPr>
        </p:nvSpPr>
        <p:spPr>
          <a:xfrm>
            <a:off x="2324551" y="239959"/>
            <a:ext cx="7772400" cy="990600"/>
          </a:xfrm>
          <a:noFill/>
        </p:spPr>
        <p:txBody>
          <a:bodyPr>
            <a:noAutofit/>
          </a:bodyPr>
          <a:lstStyle/>
          <a:p>
            <a:pPr eaLnBrk="1" hangingPunct="1">
              <a:defRPr/>
            </a:pPr>
            <a:r>
              <a:rPr lang="en-US" sz="3200" dirty="0">
                <a:solidFill>
                  <a:schemeClr val="accent2"/>
                </a:solidFill>
                <a:ea typeface="ＭＳ Ｐゴシック" pitchFamily="-108" charset="-128"/>
                <a:cs typeface="ＭＳ Ｐゴシック" pitchFamily="-108" charset="-128"/>
              </a:rPr>
              <a:t>Social Behavior teaching example:</a:t>
            </a:r>
            <a:br>
              <a:rPr lang="en-US" sz="3200" dirty="0">
                <a:solidFill>
                  <a:schemeClr val="accent2"/>
                </a:solidFill>
                <a:ea typeface="ＭＳ Ｐゴシック" pitchFamily="-108" charset="-128"/>
                <a:cs typeface="ＭＳ Ｐゴシック" pitchFamily="-108" charset="-128"/>
              </a:rPr>
            </a:br>
            <a:r>
              <a:rPr lang="en-US" sz="3200" b="1" dirty="0">
                <a:solidFill>
                  <a:schemeClr val="accent2"/>
                </a:solidFill>
                <a:ea typeface="ＭＳ Ｐゴシック" pitchFamily="-108" charset="-128"/>
                <a:cs typeface="ＭＳ Ｐゴシック" pitchFamily="-108" charset="-128"/>
              </a:rPr>
              <a:t>Being cut in line</a:t>
            </a:r>
          </a:p>
        </p:txBody>
      </p:sp>
      <p:sp>
        <p:nvSpPr>
          <p:cNvPr id="23" name="Rectangle 22"/>
          <p:cNvSpPr>
            <a:spLocks noChangeArrowheads="1"/>
          </p:cNvSpPr>
          <p:nvPr/>
        </p:nvSpPr>
        <p:spPr bwMode="auto">
          <a:xfrm>
            <a:off x="5664992" y="1618107"/>
            <a:ext cx="3462337" cy="1375721"/>
          </a:xfrm>
          <a:prstGeom prst="rect">
            <a:avLst/>
          </a:prstGeom>
          <a:solidFill>
            <a:schemeClr val="accent4">
              <a:lumMod val="40000"/>
              <a:lumOff val="60000"/>
            </a:schemeClr>
          </a:solidFill>
          <a:ln w="9525">
            <a:solidFill>
              <a:schemeClr val="tx1"/>
            </a:solidFill>
            <a:round/>
            <a:headEnd/>
            <a:tailEnd/>
          </a:ln>
        </p:spPr>
        <p:txBody>
          <a:bodyPr anchor="ctr">
            <a:prstTxWarp prst="textNoShape">
              <a:avLst/>
            </a:prstTxWarp>
          </a:bodyPr>
          <a:lstStyle/>
          <a:p>
            <a:r>
              <a:rPr lang="en-US" sz="2200" i="1" dirty="0">
                <a:solidFill>
                  <a:srgbClr val="000000"/>
                </a:solidFill>
                <a:latin typeface="+mj-lt"/>
                <a:ea typeface="Arial" pitchFamily="-1" charset="0"/>
                <a:cs typeface="Arial" pitchFamily="-1" charset="0"/>
              </a:rPr>
              <a:t>“If someone cuts you in line, you should remain calm and think about the situation…”</a:t>
            </a:r>
          </a:p>
        </p:txBody>
      </p:sp>
      <p:sp>
        <p:nvSpPr>
          <p:cNvPr id="24" name="Rectangle 23"/>
          <p:cNvSpPr>
            <a:spLocks noChangeArrowheads="1"/>
          </p:cNvSpPr>
          <p:nvPr/>
        </p:nvSpPr>
        <p:spPr bwMode="auto">
          <a:xfrm>
            <a:off x="5746054" y="3670832"/>
            <a:ext cx="3300215" cy="1394494"/>
          </a:xfrm>
          <a:prstGeom prst="rect">
            <a:avLst/>
          </a:prstGeom>
          <a:solidFill>
            <a:schemeClr val="accent4">
              <a:lumMod val="40000"/>
              <a:lumOff val="60000"/>
            </a:schemeClr>
          </a:solidFill>
          <a:ln w="9525">
            <a:solidFill>
              <a:schemeClr val="tx1"/>
            </a:solidFill>
            <a:round/>
            <a:headEnd/>
            <a:tailEnd/>
          </a:ln>
        </p:spPr>
        <p:txBody>
          <a:bodyPr anchor="ctr">
            <a:prstTxWarp prst="textNoShape">
              <a:avLst/>
            </a:prstTxWarp>
          </a:bodyPr>
          <a:lstStyle/>
          <a:p>
            <a:r>
              <a:rPr lang="en-US" sz="2200" i="1" dirty="0">
                <a:solidFill>
                  <a:srgbClr val="000000"/>
                </a:solidFill>
                <a:latin typeface="+mj-lt"/>
                <a:ea typeface="Arial" pitchFamily="-1" charset="0"/>
                <a:cs typeface="Arial" pitchFamily="-1" charset="0"/>
              </a:rPr>
              <a:t>“Watch. This is how I would respond if someone cut me in line….”</a:t>
            </a:r>
          </a:p>
        </p:txBody>
      </p:sp>
      <p:sp>
        <p:nvSpPr>
          <p:cNvPr id="26" name="Rectangle 25"/>
          <p:cNvSpPr>
            <a:spLocks noChangeArrowheads="1"/>
          </p:cNvSpPr>
          <p:nvPr/>
        </p:nvSpPr>
        <p:spPr bwMode="auto">
          <a:xfrm>
            <a:off x="565335" y="3757716"/>
            <a:ext cx="4374778" cy="1171576"/>
          </a:xfrm>
          <a:prstGeom prst="rect">
            <a:avLst/>
          </a:prstGeom>
          <a:solidFill>
            <a:schemeClr val="accent4">
              <a:lumMod val="40000"/>
              <a:lumOff val="60000"/>
            </a:schemeClr>
          </a:solidFill>
          <a:ln w="9525">
            <a:solidFill>
              <a:schemeClr val="tx1"/>
            </a:solidFill>
            <a:round/>
            <a:headEnd/>
            <a:tailEnd/>
          </a:ln>
        </p:spPr>
        <p:txBody>
          <a:bodyPr anchor="ctr">
            <a:prstTxWarp prst="textNoShape">
              <a:avLst/>
            </a:prstTxWarp>
          </a:bodyPr>
          <a:lstStyle/>
          <a:p>
            <a:r>
              <a:rPr lang="en-US" sz="2200" i="1" dirty="0">
                <a:solidFill>
                  <a:srgbClr val="000000"/>
                </a:solidFill>
                <a:latin typeface="+mj-lt"/>
                <a:ea typeface="Arial" pitchFamily="-1" charset="0"/>
                <a:cs typeface="Arial" pitchFamily="-1" charset="0"/>
              </a:rPr>
              <a:t>“That was great. What would that look like if you were cut in line in the classroom? In the store?”</a:t>
            </a:r>
          </a:p>
        </p:txBody>
      </p:sp>
      <p:sp>
        <p:nvSpPr>
          <p:cNvPr id="27" name="Rectangle 26"/>
          <p:cNvSpPr>
            <a:spLocks noChangeArrowheads="1"/>
          </p:cNvSpPr>
          <p:nvPr/>
        </p:nvSpPr>
        <p:spPr bwMode="auto">
          <a:xfrm>
            <a:off x="1098115" y="1618107"/>
            <a:ext cx="3559292" cy="1309115"/>
          </a:xfrm>
          <a:prstGeom prst="rect">
            <a:avLst/>
          </a:prstGeom>
          <a:solidFill>
            <a:schemeClr val="accent4">
              <a:lumMod val="40000"/>
              <a:lumOff val="60000"/>
            </a:schemeClr>
          </a:solidFill>
          <a:ln w="9525">
            <a:solidFill>
              <a:schemeClr val="tx1"/>
            </a:solidFill>
            <a:round/>
            <a:headEnd/>
            <a:tailEnd/>
          </a:ln>
        </p:spPr>
        <p:txBody>
          <a:bodyPr anchor="ctr">
            <a:prstTxWarp prst="textNoShape">
              <a:avLst/>
            </a:prstTxWarp>
          </a:bodyPr>
          <a:lstStyle/>
          <a:p>
            <a:r>
              <a:rPr lang="en-US" sz="2200" i="1" dirty="0">
                <a:solidFill>
                  <a:srgbClr val="000000"/>
                </a:solidFill>
                <a:latin typeface="+mj-lt"/>
                <a:ea typeface="Arial" pitchFamily="-1" charset="0"/>
                <a:cs typeface="Arial" pitchFamily="-1" charset="0"/>
              </a:rPr>
              <a:t>“You got it. Tomorrow let’s figure out what else you might do in these situations.”</a:t>
            </a:r>
          </a:p>
        </p:txBody>
      </p:sp>
      <p:sp>
        <p:nvSpPr>
          <p:cNvPr id="25" name="Rectangle 24"/>
          <p:cNvSpPr>
            <a:spLocks noChangeArrowheads="1"/>
          </p:cNvSpPr>
          <p:nvPr/>
        </p:nvSpPr>
        <p:spPr bwMode="auto">
          <a:xfrm>
            <a:off x="2068739" y="5076164"/>
            <a:ext cx="3606573" cy="1705665"/>
          </a:xfrm>
          <a:prstGeom prst="rect">
            <a:avLst/>
          </a:prstGeom>
          <a:solidFill>
            <a:schemeClr val="accent4">
              <a:lumMod val="40000"/>
              <a:lumOff val="60000"/>
            </a:schemeClr>
          </a:solidFill>
          <a:ln w="9525">
            <a:solidFill>
              <a:schemeClr val="tx1"/>
            </a:solidFill>
            <a:round/>
            <a:headEnd/>
            <a:tailEnd/>
          </a:ln>
        </p:spPr>
        <p:txBody>
          <a:bodyPr anchor="ctr">
            <a:prstTxWarp prst="textNoShape">
              <a:avLst/>
            </a:prstTxWarp>
          </a:bodyPr>
          <a:lstStyle/>
          <a:p>
            <a:r>
              <a:rPr lang="en-US" sz="2200" i="1" dirty="0">
                <a:solidFill>
                  <a:srgbClr val="000000"/>
                </a:solidFill>
                <a:latin typeface="+mj-lt"/>
                <a:ea typeface="Arial" pitchFamily="-1" charset="0"/>
                <a:cs typeface="Arial" pitchFamily="-1" charset="0"/>
              </a:rPr>
              <a:t>“Tell me how you would respond if someone cut you in line at the water fountain.” “In line for a snack.”</a:t>
            </a:r>
          </a:p>
        </p:txBody>
      </p:sp>
      <p:grpSp>
        <p:nvGrpSpPr>
          <p:cNvPr id="29" name="Group 28">
            <a:extLst>
              <a:ext uri="{FF2B5EF4-FFF2-40B4-BE49-F238E27FC236}">
                <a16:creationId xmlns:a16="http://schemas.microsoft.com/office/drawing/2014/main" id="{976194EB-ADC5-F14F-ACCB-D9B0EA2B7069}"/>
              </a:ext>
            </a:extLst>
          </p:cNvPr>
          <p:cNvGrpSpPr/>
          <p:nvPr/>
        </p:nvGrpSpPr>
        <p:grpSpPr>
          <a:xfrm>
            <a:off x="141591" y="218654"/>
            <a:ext cx="2152347" cy="1076173"/>
            <a:chOff x="5122180" y="1345824"/>
            <a:chExt cx="2152347" cy="1076173"/>
          </a:xfrm>
          <a:solidFill>
            <a:schemeClr val="accent2">
              <a:lumMod val="50000"/>
            </a:schemeClr>
          </a:solidFill>
        </p:grpSpPr>
        <p:sp>
          <p:nvSpPr>
            <p:cNvPr id="30" name="Rounded Rectangle 29">
              <a:extLst>
                <a:ext uri="{FF2B5EF4-FFF2-40B4-BE49-F238E27FC236}">
                  <a16:creationId xmlns:a16="http://schemas.microsoft.com/office/drawing/2014/main" id="{12019045-1482-064C-A916-6819CDA7F01F}"/>
                </a:ext>
              </a:extLst>
            </p:cNvPr>
            <p:cNvSpPr/>
            <p:nvPr/>
          </p:nvSpPr>
          <p:spPr>
            <a:xfrm>
              <a:off x="5122180" y="1345824"/>
              <a:ext cx="2152347" cy="1076173"/>
            </a:xfrm>
            <a:prstGeom prst="roundRect">
              <a:avLst/>
            </a:prstGeom>
            <a:grp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31" name="Rounded Rectangle 4">
              <a:extLst>
                <a:ext uri="{FF2B5EF4-FFF2-40B4-BE49-F238E27FC236}">
                  <a16:creationId xmlns:a16="http://schemas.microsoft.com/office/drawing/2014/main" id="{DD83E9A5-501B-664A-940E-03F8919B0930}"/>
                </a:ext>
              </a:extLst>
            </p:cNvPr>
            <p:cNvSpPr txBox="1"/>
            <p:nvPr/>
          </p:nvSpPr>
          <p:spPr>
            <a:xfrm>
              <a:off x="5174714" y="1398358"/>
              <a:ext cx="2047279" cy="9711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p:txBody>
        </p:sp>
      </p:grpSp>
    </p:spTree>
    <p:extLst>
      <p:ext uri="{BB962C8B-B14F-4D97-AF65-F5344CB8AC3E}">
        <p14:creationId xmlns:p14="http://schemas.microsoft.com/office/powerpoint/2010/main" val="19936398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6" grpId="0" animBg="1"/>
      <p:bldP spid="26" grpId="1" animBg="1"/>
      <p:bldP spid="27" grpId="0" animBg="1"/>
      <p:bldP spid="27" grpId="1" animBg="1"/>
      <p:bldP spid="25" grpId="0" animBg="1"/>
      <p:bldP spid="25"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304800" y="1814810"/>
            <a:ext cx="8672102" cy="3058896"/>
          </a:xfrm>
        </p:spPr>
        <p:txBody>
          <a:bodyPr>
            <a:noAutofit/>
          </a:bodyPr>
          <a:lstStyle/>
          <a:p>
            <a:pPr eaLnBrk="1" hangingPunct="1">
              <a:lnSpc>
                <a:spcPct val="90000"/>
              </a:lnSpc>
            </a:pPr>
            <a:r>
              <a:rPr lang="en-US" sz="2400" b="1" dirty="0">
                <a:solidFill>
                  <a:schemeClr val="bg1"/>
                </a:solidFill>
                <a:latin typeface="Calibri" charset="0"/>
                <a:ea typeface="Calibri" charset="0"/>
                <a:cs typeface="Calibri" charset="0"/>
              </a:rPr>
              <a:t>Teach expectations directly.</a:t>
            </a:r>
            <a:endParaRPr lang="en-US" sz="1800" b="1" dirty="0">
              <a:solidFill>
                <a:schemeClr val="bg1"/>
              </a:solidFill>
              <a:latin typeface="Calibri" charset="0"/>
              <a:ea typeface="Calibri" charset="0"/>
              <a:cs typeface="Calibri" charset="0"/>
            </a:endParaRPr>
          </a:p>
          <a:p>
            <a:pPr lvl="1" eaLnBrk="1" hangingPunct="1">
              <a:lnSpc>
                <a:spcPct val="90000"/>
              </a:lnSpc>
            </a:pPr>
            <a:r>
              <a:rPr lang="en-US" sz="1800" b="1" dirty="0">
                <a:solidFill>
                  <a:schemeClr val="bg1"/>
                </a:solidFill>
                <a:latin typeface="Calibri" charset="0"/>
                <a:ea typeface="Calibri" charset="0"/>
                <a:cs typeface="Calibri" charset="0"/>
              </a:rPr>
              <a:t>Define</a:t>
            </a:r>
            <a:r>
              <a:rPr lang="en-US" sz="1800" dirty="0">
                <a:solidFill>
                  <a:schemeClr val="bg1"/>
                </a:solidFill>
                <a:latin typeface="Calibri" charset="0"/>
                <a:ea typeface="Calibri" charset="0"/>
                <a:cs typeface="Calibri" charset="0"/>
              </a:rPr>
              <a:t> rule in operational terms—tell students what the rule looks like within routine.</a:t>
            </a:r>
          </a:p>
          <a:p>
            <a:pPr lvl="1" eaLnBrk="1" hangingPunct="1">
              <a:lnSpc>
                <a:spcPct val="90000"/>
              </a:lnSpc>
            </a:pPr>
            <a:r>
              <a:rPr lang="en-US" sz="1800" dirty="0">
                <a:solidFill>
                  <a:schemeClr val="bg1"/>
                </a:solidFill>
                <a:latin typeface="Calibri" charset="0"/>
                <a:ea typeface="Calibri" charset="0"/>
                <a:cs typeface="Calibri" charset="0"/>
              </a:rPr>
              <a:t>Provide students with </a:t>
            </a:r>
            <a:r>
              <a:rPr lang="en-US" sz="1800" b="1" dirty="0">
                <a:solidFill>
                  <a:schemeClr val="bg1"/>
                </a:solidFill>
                <a:latin typeface="Calibri" charset="0"/>
                <a:ea typeface="Calibri" charset="0"/>
                <a:cs typeface="Calibri" charset="0"/>
              </a:rPr>
              <a:t>examples and non-examples</a:t>
            </a:r>
            <a:r>
              <a:rPr lang="en-US" sz="1800" dirty="0">
                <a:solidFill>
                  <a:schemeClr val="bg1"/>
                </a:solidFill>
                <a:latin typeface="Calibri" charset="0"/>
                <a:ea typeface="Calibri" charset="0"/>
                <a:cs typeface="Calibri" charset="0"/>
              </a:rPr>
              <a:t> of rule-following within routine.</a:t>
            </a:r>
          </a:p>
          <a:p>
            <a:pPr eaLnBrk="1" hangingPunct="1">
              <a:lnSpc>
                <a:spcPct val="90000"/>
              </a:lnSpc>
            </a:pPr>
            <a:r>
              <a:rPr lang="en-US" sz="2400" b="1" dirty="0">
                <a:solidFill>
                  <a:schemeClr val="bg1"/>
                </a:solidFill>
                <a:latin typeface="Calibri" charset="0"/>
                <a:ea typeface="Calibri" charset="0"/>
                <a:cs typeface="Calibri" charset="0"/>
              </a:rPr>
              <a:t>Actively involve </a:t>
            </a:r>
            <a:r>
              <a:rPr lang="en-US" sz="2400" dirty="0">
                <a:solidFill>
                  <a:schemeClr val="bg1"/>
                </a:solidFill>
                <a:latin typeface="Calibri" charset="0"/>
                <a:ea typeface="Calibri" charset="0"/>
                <a:cs typeface="Calibri" charset="0"/>
              </a:rPr>
              <a:t>students in lesson—game, role-play, etc. to check for their understanding.</a:t>
            </a:r>
          </a:p>
          <a:p>
            <a:pPr>
              <a:lnSpc>
                <a:spcPct val="90000"/>
              </a:lnSpc>
            </a:pPr>
            <a:r>
              <a:rPr lang="en-US" sz="2400" dirty="0">
                <a:solidFill>
                  <a:schemeClr val="bg1"/>
                </a:solidFill>
                <a:latin typeface="Calibri" charset="0"/>
                <a:ea typeface="Calibri" charset="0"/>
                <a:cs typeface="Calibri" charset="0"/>
              </a:rPr>
              <a:t>Provide </a:t>
            </a:r>
            <a:r>
              <a:rPr lang="en-US" sz="2400" b="1" dirty="0">
                <a:solidFill>
                  <a:schemeClr val="bg1"/>
                </a:solidFill>
                <a:latin typeface="Calibri" charset="0"/>
                <a:ea typeface="Calibri" charset="0"/>
                <a:cs typeface="Calibri" charset="0"/>
              </a:rPr>
              <a:t>opportunities to practice </a:t>
            </a:r>
            <a:r>
              <a:rPr lang="en-US" sz="2400" dirty="0">
                <a:solidFill>
                  <a:schemeClr val="bg1"/>
                </a:solidFill>
                <a:latin typeface="Calibri" charset="0"/>
                <a:ea typeface="Calibri" charset="0"/>
                <a:cs typeface="Calibri" charset="0"/>
              </a:rPr>
              <a:t>rule following behavior in the natural setting.</a:t>
            </a:r>
          </a:p>
          <a:p>
            <a:r>
              <a:rPr lang="en-US" sz="2400" dirty="0">
                <a:solidFill>
                  <a:schemeClr val="bg1"/>
                </a:solidFill>
                <a:latin typeface="Calibri" charset="0"/>
                <a:ea typeface="Calibri" charset="0"/>
                <a:cs typeface="Calibri" charset="0"/>
              </a:rPr>
              <a:t>A </a:t>
            </a:r>
            <a:r>
              <a:rPr lang="en-US" sz="2400" b="1" dirty="0">
                <a:solidFill>
                  <a:schemeClr val="bg1"/>
                </a:solidFill>
                <a:latin typeface="Calibri" charset="0"/>
                <a:ea typeface="Calibri" charset="0"/>
                <a:cs typeface="Calibri" charset="0"/>
              </a:rPr>
              <a:t>separate lesson plan </a:t>
            </a:r>
            <a:r>
              <a:rPr lang="en-US" sz="2400" dirty="0">
                <a:solidFill>
                  <a:schemeClr val="bg1"/>
                </a:solidFill>
                <a:latin typeface="Calibri" charset="0"/>
                <a:ea typeface="Calibri" charset="0"/>
                <a:cs typeface="Calibri" charset="0"/>
              </a:rPr>
              <a:t>should be developed for teaching each expectation in the context of each routine.  That is, a separate lesson would be created for </a:t>
            </a:r>
            <a:r>
              <a:rPr lang="en-US" sz="2400" b="1" dirty="0">
                <a:solidFill>
                  <a:schemeClr val="bg1"/>
                </a:solidFill>
                <a:latin typeface="Calibri" charset="0"/>
                <a:ea typeface="Calibri" charset="0"/>
                <a:cs typeface="Calibri" charset="0"/>
              </a:rPr>
              <a:t>each box </a:t>
            </a:r>
            <a:r>
              <a:rPr lang="en-US" sz="2400" dirty="0">
                <a:solidFill>
                  <a:schemeClr val="bg1"/>
                </a:solidFill>
                <a:latin typeface="Calibri" charset="0"/>
                <a:ea typeface="Calibri" charset="0"/>
                <a:cs typeface="Calibri" charset="0"/>
              </a:rPr>
              <a:t>in the matrix.</a:t>
            </a:r>
          </a:p>
          <a:p>
            <a:pPr>
              <a:lnSpc>
                <a:spcPct val="90000"/>
              </a:lnSpc>
            </a:pPr>
            <a:endParaRPr lang="en-US" sz="2400" dirty="0">
              <a:solidFill>
                <a:schemeClr val="bg1"/>
              </a:solidFill>
              <a:latin typeface="Calibri" charset="0"/>
              <a:ea typeface="Calibri" charset="0"/>
              <a:cs typeface="Calibri" charset="0"/>
            </a:endParaRPr>
          </a:p>
          <a:p>
            <a:pPr lvl="1" eaLnBrk="1" hangingPunct="1">
              <a:lnSpc>
                <a:spcPct val="90000"/>
              </a:lnSpc>
            </a:pPr>
            <a:endParaRPr lang="en-US" sz="1800" dirty="0">
              <a:solidFill>
                <a:schemeClr val="bg1"/>
              </a:solidFill>
              <a:latin typeface="Calibri" charset="0"/>
              <a:ea typeface="Calibri" charset="0"/>
              <a:cs typeface="Calibri" charset="0"/>
            </a:endParaRPr>
          </a:p>
        </p:txBody>
      </p:sp>
      <p:sp>
        <p:nvSpPr>
          <p:cNvPr id="65539" name="Rectangle 3"/>
          <p:cNvSpPr>
            <a:spLocks noChangeArrowheads="1"/>
          </p:cNvSpPr>
          <p:nvPr/>
        </p:nvSpPr>
        <p:spPr bwMode="auto">
          <a:xfrm>
            <a:off x="2451100" y="533400"/>
            <a:ext cx="6464300" cy="6254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nSpc>
                <a:spcPct val="90000"/>
              </a:lnSpc>
            </a:pPr>
            <a:r>
              <a:rPr lang="en-US" sz="4400" b="1" dirty="0">
                <a:solidFill>
                  <a:schemeClr val="accent2"/>
                </a:solidFill>
                <a:latin typeface="+mj-lt"/>
                <a:ea typeface="Arial" charset="0"/>
                <a:cs typeface="Arial" charset="0"/>
              </a:rPr>
              <a:t>Rules in the context of routines</a:t>
            </a:r>
          </a:p>
        </p:txBody>
      </p:sp>
      <p:sp>
        <p:nvSpPr>
          <p:cNvPr id="2" name="Rounded Rectangle 1"/>
          <p:cNvSpPr/>
          <p:nvPr/>
        </p:nvSpPr>
        <p:spPr>
          <a:xfrm>
            <a:off x="304800" y="1859235"/>
            <a:ext cx="8610600" cy="1207291"/>
          </a:xfrm>
          <a:prstGeom prst="roundRect">
            <a:avLst/>
          </a:prstGeom>
          <a:solidFill>
            <a:schemeClr val="accent2"/>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t>MODEL</a:t>
            </a:r>
          </a:p>
        </p:txBody>
      </p:sp>
      <p:sp>
        <p:nvSpPr>
          <p:cNvPr id="11" name="Rounded Rectangle 10"/>
          <p:cNvSpPr/>
          <p:nvPr/>
        </p:nvSpPr>
        <p:spPr>
          <a:xfrm>
            <a:off x="304800" y="3110951"/>
            <a:ext cx="8610600" cy="806934"/>
          </a:xfrm>
          <a:prstGeom prst="round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t>LEAD</a:t>
            </a:r>
          </a:p>
        </p:txBody>
      </p:sp>
      <p:sp>
        <p:nvSpPr>
          <p:cNvPr id="12" name="Rounded Rectangle 11"/>
          <p:cNvSpPr/>
          <p:nvPr/>
        </p:nvSpPr>
        <p:spPr>
          <a:xfrm>
            <a:off x="304800" y="3962310"/>
            <a:ext cx="8610600" cy="815173"/>
          </a:xfrm>
          <a:prstGeom prst="roundRect">
            <a:avLst/>
          </a:prstGeom>
          <a:solidFill>
            <a:schemeClr val="accent2"/>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t>TEST</a:t>
            </a:r>
          </a:p>
        </p:txBody>
      </p:sp>
      <p:grpSp>
        <p:nvGrpSpPr>
          <p:cNvPr id="13" name="Group 12">
            <a:extLst>
              <a:ext uri="{FF2B5EF4-FFF2-40B4-BE49-F238E27FC236}">
                <a16:creationId xmlns:a16="http://schemas.microsoft.com/office/drawing/2014/main" id="{976194EB-ADC5-F14F-ACCB-D9B0EA2B7069}"/>
              </a:ext>
            </a:extLst>
          </p:cNvPr>
          <p:cNvGrpSpPr/>
          <p:nvPr/>
        </p:nvGrpSpPr>
        <p:grpSpPr>
          <a:xfrm>
            <a:off x="141591" y="218654"/>
            <a:ext cx="2152347" cy="1076173"/>
            <a:chOff x="5122180" y="1345824"/>
            <a:chExt cx="2152347" cy="1076173"/>
          </a:xfrm>
          <a:solidFill>
            <a:schemeClr val="accent2">
              <a:lumMod val="50000"/>
            </a:schemeClr>
          </a:solidFill>
        </p:grpSpPr>
        <p:sp>
          <p:nvSpPr>
            <p:cNvPr id="14" name="Rounded Rectangle 13">
              <a:extLst>
                <a:ext uri="{FF2B5EF4-FFF2-40B4-BE49-F238E27FC236}">
                  <a16:creationId xmlns:a16="http://schemas.microsoft.com/office/drawing/2014/main" id="{12019045-1482-064C-A916-6819CDA7F01F}"/>
                </a:ext>
              </a:extLst>
            </p:cNvPr>
            <p:cNvSpPr/>
            <p:nvPr/>
          </p:nvSpPr>
          <p:spPr>
            <a:xfrm>
              <a:off x="5122180" y="1345824"/>
              <a:ext cx="2152347" cy="1076173"/>
            </a:xfrm>
            <a:prstGeom prst="roundRect">
              <a:avLst/>
            </a:prstGeom>
            <a:grp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15" name="Rounded Rectangle 4">
              <a:extLst>
                <a:ext uri="{FF2B5EF4-FFF2-40B4-BE49-F238E27FC236}">
                  <a16:creationId xmlns:a16="http://schemas.microsoft.com/office/drawing/2014/main" id="{DD83E9A5-501B-664A-940E-03F8919B0930}"/>
                </a:ext>
              </a:extLst>
            </p:cNvPr>
            <p:cNvSpPr txBox="1"/>
            <p:nvPr/>
          </p:nvSpPr>
          <p:spPr>
            <a:xfrm>
              <a:off x="5174714" y="1398358"/>
              <a:ext cx="2047279" cy="9711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p:txBody>
        </p:sp>
      </p:grpSp>
    </p:spTree>
    <p:extLst>
      <p:ext uri="{BB962C8B-B14F-4D97-AF65-F5344CB8AC3E}">
        <p14:creationId xmlns:p14="http://schemas.microsoft.com/office/powerpoint/2010/main" val="143543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fade">
                                      <p:cBhvr>
                                        <p:cTn id="7" dur="500"/>
                                        <p:tgtEl>
                                          <p:spTgt spid="153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2">
                                            <p:txEl>
                                              <p:pRg st="1" end="1"/>
                                            </p:txEl>
                                          </p:spTgt>
                                        </p:tgtEl>
                                        <p:attrNameLst>
                                          <p:attrName>style.visibility</p:attrName>
                                        </p:attrNameLst>
                                      </p:cBhvr>
                                      <p:to>
                                        <p:strVal val="visible"/>
                                      </p:to>
                                    </p:set>
                                    <p:animEffect transition="in" filter="fade">
                                      <p:cBhvr>
                                        <p:cTn id="12" dur="500"/>
                                        <p:tgtEl>
                                          <p:spTgt spid="1536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362">
                                            <p:txEl>
                                              <p:pRg st="2" end="2"/>
                                            </p:txEl>
                                          </p:spTgt>
                                        </p:tgtEl>
                                        <p:attrNameLst>
                                          <p:attrName>style.visibility</p:attrName>
                                        </p:attrNameLst>
                                      </p:cBhvr>
                                      <p:to>
                                        <p:strVal val="visible"/>
                                      </p:to>
                                    </p:set>
                                    <p:animEffect transition="in" filter="fade">
                                      <p:cBhvr>
                                        <p:cTn id="15" dur="500"/>
                                        <p:tgtEl>
                                          <p:spTgt spid="1536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362">
                                            <p:txEl>
                                              <p:pRg st="3" end="3"/>
                                            </p:txEl>
                                          </p:spTgt>
                                        </p:tgtEl>
                                        <p:attrNameLst>
                                          <p:attrName>style.visibility</p:attrName>
                                        </p:attrNameLst>
                                      </p:cBhvr>
                                      <p:to>
                                        <p:strVal val="visible"/>
                                      </p:to>
                                    </p:set>
                                    <p:animEffect transition="in" filter="fade">
                                      <p:cBhvr>
                                        <p:cTn id="30" dur="500"/>
                                        <p:tgtEl>
                                          <p:spTgt spid="1536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362">
                                            <p:txEl>
                                              <p:pRg st="4" end="4"/>
                                            </p:txEl>
                                          </p:spTgt>
                                        </p:tgtEl>
                                        <p:attrNameLst>
                                          <p:attrName>style.visibility</p:attrName>
                                        </p:attrNameLst>
                                      </p:cBhvr>
                                      <p:to>
                                        <p:strVal val="visible"/>
                                      </p:to>
                                    </p:set>
                                    <p:animEffect transition="in" filter="fade">
                                      <p:cBhvr>
                                        <p:cTn id="45" dur="500"/>
                                        <p:tgtEl>
                                          <p:spTgt spid="15362">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362">
                                            <p:txEl>
                                              <p:pRg st="5" end="5"/>
                                            </p:txEl>
                                          </p:spTgt>
                                        </p:tgtEl>
                                        <p:attrNameLst>
                                          <p:attrName>style.visibility</p:attrName>
                                        </p:attrNameLst>
                                      </p:cBhvr>
                                      <p:to>
                                        <p:strVal val="visible"/>
                                      </p:to>
                                    </p:set>
                                    <p:animEffect transition="in" filter="fade">
                                      <p:cBhvr>
                                        <p:cTn id="60" dur="500"/>
                                        <p:tgtEl>
                                          <p:spTgt spid="153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animBg="1"/>
      <p:bldP spid="11" grpId="1" animBg="1"/>
      <p:bldP spid="12" grpId="0" animBg="1"/>
      <p:bldP spid="12"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ChangeArrowheads="1"/>
          </p:cNvSpPr>
          <p:nvPr/>
        </p:nvSpPr>
        <p:spPr bwMode="auto">
          <a:xfrm>
            <a:off x="3352800" y="1066800"/>
            <a:ext cx="3733800" cy="3733800"/>
          </a:xfrm>
          <a:prstGeom prst="triangle">
            <a:avLst>
              <a:gd name="adj" fmla="val 5000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chemeClr val="bg1"/>
              </a:solidFill>
            </a:endParaRPr>
          </a:p>
        </p:txBody>
      </p:sp>
      <p:sp>
        <p:nvSpPr>
          <p:cNvPr id="8195" name="AutoShape 3"/>
          <p:cNvSpPr>
            <a:spLocks noChangeArrowheads="1"/>
          </p:cNvSpPr>
          <p:nvPr/>
        </p:nvSpPr>
        <p:spPr bwMode="auto">
          <a:xfrm rot="10800000">
            <a:off x="990600" y="1066800"/>
            <a:ext cx="3733800" cy="3733800"/>
          </a:xfrm>
          <a:prstGeom prst="triangle">
            <a:avLst>
              <a:gd name="adj" fmla="val 5000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chemeClr val="bg1"/>
              </a:solidFill>
            </a:endParaRPr>
          </a:p>
        </p:txBody>
      </p:sp>
      <p:sp>
        <p:nvSpPr>
          <p:cNvPr id="8196" name="Text Box 4"/>
          <p:cNvSpPr txBox="1">
            <a:spLocks noChangeArrowheads="1"/>
          </p:cNvSpPr>
          <p:nvPr/>
        </p:nvSpPr>
        <p:spPr bwMode="auto">
          <a:xfrm>
            <a:off x="990599" y="459101"/>
            <a:ext cx="362932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ctr"/>
            <a:r>
              <a:rPr lang="en-US" sz="2400" dirty="0">
                <a:solidFill>
                  <a:schemeClr val="bg1"/>
                </a:solidFill>
                <a:latin typeface="+mn-lt"/>
                <a:cs typeface="ＭＳ Ｐゴシック" charset="0"/>
              </a:rPr>
              <a:t>TEACHER RESPONSIBILITY</a:t>
            </a:r>
          </a:p>
        </p:txBody>
      </p:sp>
      <p:sp>
        <p:nvSpPr>
          <p:cNvPr id="8197" name="Text Box 5"/>
          <p:cNvSpPr txBox="1">
            <a:spLocks noChangeArrowheads="1"/>
          </p:cNvSpPr>
          <p:nvPr/>
        </p:nvSpPr>
        <p:spPr bwMode="auto">
          <a:xfrm>
            <a:off x="3048000" y="4952999"/>
            <a:ext cx="434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ctr">
              <a:spcBef>
                <a:spcPct val="50000"/>
              </a:spcBef>
            </a:pPr>
            <a:r>
              <a:rPr lang="en-US" sz="2400" dirty="0">
                <a:solidFill>
                  <a:schemeClr val="bg1"/>
                </a:solidFill>
                <a:latin typeface="+mn-lt"/>
                <a:cs typeface="ＭＳ Ｐゴシック" charset="0"/>
              </a:rPr>
              <a:t>STUDENT RESPONSIBILITY</a:t>
            </a:r>
          </a:p>
        </p:txBody>
      </p:sp>
      <p:sp>
        <p:nvSpPr>
          <p:cNvPr id="8198" name="Line 6"/>
          <p:cNvSpPr>
            <a:spLocks noChangeShapeType="1"/>
          </p:cNvSpPr>
          <p:nvPr/>
        </p:nvSpPr>
        <p:spPr bwMode="auto">
          <a:xfrm>
            <a:off x="685800" y="1752600"/>
            <a:ext cx="73914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chemeClr val="bg1"/>
              </a:solidFill>
            </a:endParaRPr>
          </a:p>
        </p:txBody>
      </p:sp>
      <p:sp>
        <p:nvSpPr>
          <p:cNvPr id="8199" name="Text Box 7"/>
          <p:cNvSpPr txBox="1">
            <a:spLocks noChangeArrowheads="1"/>
          </p:cNvSpPr>
          <p:nvPr/>
        </p:nvSpPr>
        <p:spPr bwMode="auto">
          <a:xfrm>
            <a:off x="1409700" y="1174561"/>
            <a:ext cx="2819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ctr">
              <a:spcBef>
                <a:spcPct val="50000"/>
              </a:spcBef>
            </a:pPr>
            <a:r>
              <a:rPr lang="en-US" sz="2400" dirty="0">
                <a:solidFill>
                  <a:schemeClr val="bg1"/>
                </a:solidFill>
                <a:latin typeface="+mn-lt"/>
                <a:cs typeface="ＭＳ Ｐゴシック" charset="0"/>
              </a:rPr>
              <a:t>Explicit Instruction</a:t>
            </a:r>
          </a:p>
        </p:txBody>
      </p:sp>
      <p:sp>
        <p:nvSpPr>
          <p:cNvPr id="8200" name="Line 8"/>
          <p:cNvSpPr>
            <a:spLocks noChangeShapeType="1"/>
          </p:cNvSpPr>
          <p:nvPr/>
        </p:nvSpPr>
        <p:spPr bwMode="auto">
          <a:xfrm>
            <a:off x="609600" y="2819400"/>
            <a:ext cx="73914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chemeClr val="bg1"/>
              </a:solidFill>
            </a:endParaRPr>
          </a:p>
        </p:txBody>
      </p:sp>
      <p:sp>
        <p:nvSpPr>
          <p:cNvPr id="8201" name="Line 9"/>
          <p:cNvSpPr>
            <a:spLocks noChangeShapeType="1"/>
          </p:cNvSpPr>
          <p:nvPr/>
        </p:nvSpPr>
        <p:spPr bwMode="auto">
          <a:xfrm>
            <a:off x="533400" y="3886200"/>
            <a:ext cx="73914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chemeClr val="bg1"/>
              </a:solidFill>
            </a:endParaRPr>
          </a:p>
        </p:txBody>
      </p:sp>
      <p:sp>
        <p:nvSpPr>
          <p:cNvPr id="8202" name="Text Box 10"/>
          <p:cNvSpPr txBox="1">
            <a:spLocks noChangeArrowheads="1"/>
          </p:cNvSpPr>
          <p:nvPr/>
        </p:nvSpPr>
        <p:spPr bwMode="auto">
          <a:xfrm>
            <a:off x="1828800" y="1873440"/>
            <a:ext cx="2133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ctr"/>
            <a:r>
              <a:rPr lang="en-US" sz="2400" dirty="0">
                <a:solidFill>
                  <a:schemeClr val="bg1"/>
                </a:solidFill>
                <a:latin typeface="+mn-lt"/>
                <a:cs typeface="ＭＳ Ｐゴシック" charset="0"/>
              </a:rPr>
              <a:t>Guided Instruction</a:t>
            </a:r>
          </a:p>
        </p:txBody>
      </p:sp>
      <p:sp>
        <p:nvSpPr>
          <p:cNvPr id="8203" name="Text Box 11"/>
          <p:cNvSpPr txBox="1">
            <a:spLocks noChangeArrowheads="1"/>
          </p:cNvSpPr>
          <p:nvPr/>
        </p:nvSpPr>
        <p:spPr bwMode="auto">
          <a:xfrm>
            <a:off x="5635091" y="1115021"/>
            <a:ext cx="122661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ja-JP" altLang="en-US" sz="2400" dirty="0">
                <a:solidFill>
                  <a:schemeClr val="bg1"/>
                </a:solidFill>
                <a:latin typeface="+mn-lt"/>
                <a:cs typeface="ＭＳ Ｐゴシック" charset="0"/>
              </a:rPr>
              <a:t>“</a:t>
            </a:r>
            <a:r>
              <a:rPr lang="en-US" sz="2400" dirty="0">
                <a:solidFill>
                  <a:schemeClr val="bg1"/>
                </a:solidFill>
                <a:latin typeface="+mn-lt"/>
                <a:cs typeface="ＭＳ Ｐゴシック" charset="0"/>
              </a:rPr>
              <a:t>I do it</a:t>
            </a:r>
            <a:r>
              <a:rPr lang="ja-JP" altLang="en-US" sz="2400" dirty="0">
                <a:solidFill>
                  <a:schemeClr val="bg1"/>
                </a:solidFill>
                <a:latin typeface="+mn-lt"/>
                <a:cs typeface="ＭＳ Ｐゴシック" charset="0"/>
              </a:rPr>
              <a:t>”</a:t>
            </a:r>
            <a:endParaRPr lang="en-US" sz="2400" dirty="0">
              <a:solidFill>
                <a:schemeClr val="bg1"/>
              </a:solidFill>
              <a:latin typeface="+mn-lt"/>
              <a:cs typeface="ＭＳ Ｐゴシック" charset="0"/>
            </a:endParaRPr>
          </a:p>
        </p:txBody>
      </p:sp>
      <p:sp>
        <p:nvSpPr>
          <p:cNvPr id="8204" name="Text Box 12"/>
          <p:cNvSpPr txBox="1">
            <a:spLocks noChangeArrowheads="1"/>
          </p:cNvSpPr>
          <p:nvPr/>
        </p:nvSpPr>
        <p:spPr bwMode="auto">
          <a:xfrm>
            <a:off x="6023553" y="2064671"/>
            <a:ext cx="15414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ja-JP" altLang="en-US" sz="2400" dirty="0">
                <a:solidFill>
                  <a:schemeClr val="bg1"/>
                </a:solidFill>
                <a:latin typeface="+mn-lt"/>
                <a:cs typeface="ＭＳ Ｐゴシック" charset="0"/>
              </a:rPr>
              <a:t>“</a:t>
            </a:r>
            <a:r>
              <a:rPr lang="en-US" sz="2400" dirty="0">
                <a:solidFill>
                  <a:schemeClr val="bg1"/>
                </a:solidFill>
                <a:latin typeface="+mn-lt"/>
                <a:cs typeface="ＭＳ Ｐゴシック" charset="0"/>
              </a:rPr>
              <a:t>We do it</a:t>
            </a:r>
            <a:r>
              <a:rPr lang="ja-JP" altLang="en-US" sz="2400" dirty="0">
                <a:solidFill>
                  <a:schemeClr val="bg1"/>
                </a:solidFill>
                <a:latin typeface="+mn-lt"/>
                <a:cs typeface="ＭＳ Ｐゴシック" charset="0"/>
              </a:rPr>
              <a:t>”</a:t>
            </a:r>
            <a:endParaRPr lang="en-US" sz="2400" dirty="0">
              <a:solidFill>
                <a:schemeClr val="bg1"/>
              </a:solidFill>
              <a:latin typeface="+mn-lt"/>
              <a:cs typeface="ＭＳ Ｐゴシック" charset="0"/>
            </a:endParaRPr>
          </a:p>
        </p:txBody>
      </p:sp>
      <p:sp>
        <p:nvSpPr>
          <p:cNvPr id="8205" name="Text Box 13"/>
          <p:cNvSpPr txBox="1">
            <a:spLocks noChangeArrowheads="1"/>
          </p:cNvSpPr>
          <p:nvPr/>
        </p:nvSpPr>
        <p:spPr bwMode="auto">
          <a:xfrm>
            <a:off x="6374869" y="3152130"/>
            <a:ext cx="27691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ja-JP" altLang="en-US" sz="2400" dirty="0">
                <a:solidFill>
                  <a:schemeClr val="bg1"/>
                </a:solidFill>
                <a:latin typeface="+mn-lt"/>
                <a:cs typeface="ＭＳ Ｐゴシック" charset="0"/>
              </a:rPr>
              <a:t>“</a:t>
            </a:r>
            <a:r>
              <a:rPr lang="en-US" sz="2400" dirty="0">
                <a:solidFill>
                  <a:schemeClr val="bg1"/>
                </a:solidFill>
                <a:latin typeface="+mn-lt"/>
                <a:cs typeface="ＭＳ Ｐゴシック" charset="0"/>
              </a:rPr>
              <a:t>You do it together</a:t>
            </a:r>
            <a:r>
              <a:rPr lang="ja-JP" altLang="en-US" sz="2400" dirty="0">
                <a:solidFill>
                  <a:schemeClr val="bg1"/>
                </a:solidFill>
                <a:latin typeface="+mn-lt"/>
                <a:cs typeface="ＭＳ Ｐゴシック" charset="0"/>
              </a:rPr>
              <a:t>”</a:t>
            </a:r>
            <a:endParaRPr lang="en-US" sz="2400" dirty="0">
              <a:solidFill>
                <a:schemeClr val="bg1"/>
              </a:solidFill>
              <a:latin typeface="+mn-lt"/>
              <a:cs typeface="ＭＳ Ｐゴシック" charset="0"/>
            </a:endParaRPr>
          </a:p>
        </p:txBody>
      </p:sp>
      <p:sp>
        <p:nvSpPr>
          <p:cNvPr id="8206" name="Text Box 14"/>
          <p:cNvSpPr txBox="1">
            <a:spLocks noChangeArrowheads="1"/>
          </p:cNvSpPr>
          <p:nvPr/>
        </p:nvSpPr>
        <p:spPr bwMode="auto">
          <a:xfrm>
            <a:off x="3870325" y="29559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endParaRPr lang="en-US" sz="2400">
              <a:latin typeface="+mn-lt"/>
              <a:cs typeface="ＭＳ Ｐゴシック" charset="0"/>
            </a:endParaRPr>
          </a:p>
        </p:txBody>
      </p:sp>
      <p:sp>
        <p:nvSpPr>
          <p:cNvPr id="8207" name="Text Box 15"/>
          <p:cNvSpPr txBox="1">
            <a:spLocks noChangeArrowheads="1"/>
          </p:cNvSpPr>
          <p:nvPr/>
        </p:nvSpPr>
        <p:spPr bwMode="auto">
          <a:xfrm>
            <a:off x="4281719" y="3154949"/>
            <a:ext cx="18759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ctr"/>
            <a:r>
              <a:rPr lang="en-US" sz="2400" dirty="0">
                <a:solidFill>
                  <a:schemeClr val="bg1"/>
                </a:solidFill>
                <a:latin typeface="+mn-lt"/>
                <a:cs typeface="ＭＳ Ｐゴシック" charset="0"/>
              </a:rPr>
              <a:t>Collaborative</a:t>
            </a:r>
          </a:p>
        </p:txBody>
      </p:sp>
      <p:sp>
        <p:nvSpPr>
          <p:cNvPr id="8208" name="Text Box 16"/>
          <p:cNvSpPr txBox="1">
            <a:spLocks noChangeArrowheads="1"/>
          </p:cNvSpPr>
          <p:nvPr/>
        </p:nvSpPr>
        <p:spPr bwMode="auto">
          <a:xfrm>
            <a:off x="3886200" y="41910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pPr>
            <a:endParaRPr lang="en-US" sz="2400">
              <a:latin typeface="+mn-lt"/>
              <a:cs typeface="ＭＳ Ｐゴシック" charset="0"/>
            </a:endParaRPr>
          </a:p>
        </p:txBody>
      </p:sp>
      <p:sp>
        <p:nvSpPr>
          <p:cNvPr id="8209" name="Text Box 17"/>
          <p:cNvSpPr txBox="1">
            <a:spLocks noChangeArrowheads="1"/>
          </p:cNvSpPr>
          <p:nvPr/>
        </p:nvSpPr>
        <p:spPr bwMode="auto">
          <a:xfrm>
            <a:off x="4367557" y="4157091"/>
            <a:ext cx="183255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ctr"/>
            <a:r>
              <a:rPr lang="en-US" sz="2400">
                <a:solidFill>
                  <a:schemeClr val="bg1"/>
                </a:solidFill>
                <a:latin typeface="+mn-lt"/>
                <a:cs typeface="ＭＳ Ｐゴシック" charset="0"/>
              </a:rPr>
              <a:t>Independent</a:t>
            </a:r>
          </a:p>
        </p:txBody>
      </p:sp>
      <p:sp>
        <p:nvSpPr>
          <p:cNvPr id="8210" name="Text Box 18"/>
          <p:cNvSpPr txBox="1">
            <a:spLocks noChangeArrowheads="1"/>
          </p:cNvSpPr>
          <p:nvPr/>
        </p:nvSpPr>
        <p:spPr bwMode="auto">
          <a:xfrm>
            <a:off x="6802117" y="4072479"/>
            <a:ext cx="26263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ja-JP" altLang="en-US" sz="2400" dirty="0">
                <a:solidFill>
                  <a:schemeClr val="bg1"/>
                </a:solidFill>
                <a:latin typeface="+mn-lt"/>
                <a:cs typeface="ＭＳ Ｐゴシック" charset="0"/>
              </a:rPr>
              <a:t>“</a:t>
            </a:r>
            <a:r>
              <a:rPr lang="en-US" sz="2400" dirty="0">
                <a:solidFill>
                  <a:schemeClr val="bg1"/>
                </a:solidFill>
                <a:latin typeface="+mn-lt"/>
                <a:cs typeface="ＭＳ Ｐゴシック" charset="0"/>
              </a:rPr>
              <a:t>You do it alone</a:t>
            </a:r>
            <a:r>
              <a:rPr lang="ja-JP" altLang="en-US" sz="2400" dirty="0">
                <a:solidFill>
                  <a:schemeClr val="bg1"/>
                </a:solidFill>
                <a:latin typeface="+mn-lt"/>
                <a:cs typeface="ＭＳ Ｐゴシック" charset="0"/>
              </a:rPr>
              <a:t>”</a:t>
            </a:r>
            <a:endParaRPr lang="en-US" sz="2400" dirty="0">
              <a:solidFill>
                <a:schemeClr val="bg1"/>
              </a:solidFill>
              <a:latin typeface="+mn-lt"/>
              <a:cs typeface="ＭＳ Ｐゴシック" charset="0"/>
            </a:endParaRPr>
          </a:p>
        </p:txBody>
      </p:sp>
      <p:sp>
        <p:nvSpPr>
          <p:cNvPr id="8211" name="Text Box 19"/>
          <p:cNvSpPr txBox="1">
            <a:spLocks noChangeArrowheads="1"/>
          </p:cNvSpPr>
          <p:nvPr/>
        </p:nvSpPr>
        <p:spPr bwMode="auto">
          <a:xfrm>
            <a:off x="4175125" y="5710534"/>
            <a:ext cx="5369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en-US" sz="2400" dirty="0">
                <a:solidFill>
                  <a:schemeClr val="bg1"/>
                </a:solidFill>
                <a:latin typeface="Times" charset="0"/>
                <a:cs typeface="ＭＳ Ｐゴシック" charset="0"/>
              </a:rPr>
              <a:t>A </a:t>
            </a:r>
            <a:r>
              <a:rPr lang="en-US" sz="2400" dirty="0">
                <a:solidFill>
                  <a:schemeClr val="bg1"/>
                </a:solidFill>
                <a:latin typeface="+mn-lt"/>
                <a:cs typeface="ＭＳ Ｐゴシック" charset="0"/>
              </a:rPr>
              <a:t>Structure</a:t>
            </a:r>
            <a:r>
              <a:rPr lang="en-US" sz="2400" dirty="0">
                <a:solidFill>
                  <a:schemeClr val="bg1"/>
                </a:solidFill>
                <a:latin typeface="Times" charset="0"/>
                <a:cs typeface="ＭＳ Ｐゴシック" charset="0"/>
              </a:rPr>
              <a:t> for Instruction that Works</a:t>
            </a:r>
          </a:p>
        </p:txBody>
      </p:sp>
      <p:sp>
        <p:nvSpPr>
          <p:cNvPr id="8212" name="Text Box 20"/>
          <p:cNvSpPr txBox="1">
            <a:spLocks noChangeArrowheads="1"/>
          </p:cNvSpPr>
          <p:nvPr/>
        </p:nvSpPr>
        <p:spPr bwMode="auto">
          <a:xfrm>
            <a:off x="38100" y="5867399"/>
            <a:ext cx="2743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pPr>
            <a:r>
              <a:rPr lang="en-US" sz="1400" dirty="0">
                <a:solidFill>
                  <a:schemeClr val="bg1"/>
                </a:solidFill>
                <a:latin typeface="+mn-lt"/>
              </a:rPr>
              <a:t>© Fisher &amp; Frey, 2006</a:t>
            </a:r>
          </a:p>
        </p:txBody>
      </p:sp>
      <p:sp>
        <p:nvSpPr>
          <p:cNvPr id="2" name="Rectangle 1"/>
          <p:cNvSpPr/>
          <p:nvPr/>
        </p:nvSpPr>
        <p:spPr>
          <a:xfrm>
            <a:off x="2874399" y="1241425"/>
            <a:ext cx="2808851" cy="6858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mj-lt"/>
              </a:rPr>
              <a:t>Model </a:t>
            </a:r>
          </a:p>
        </p:txBody>
      </p:sp>
      <p:sp>
        <p:nvSpPr>
          <p:cNvPr id="22" name="Rectangle 21"/>
          <p:cNvSpPr/>
          <p:nvPr/>
        </p:nvSpPr>
        <p:spPr>
          <a:xfrm>
            <a:off x="2874399" y="2441575"/>
            <a:ext cx="2808851" cy="6858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mj-lt"/>
              </a:rPr>
              <a:t>Lead </a:t>
            </a:r>
          </a:p>
        </p:txBody>
      </p:sp>
      <p:sp>
        <p:nvSpPr>
          <p:cNvPr id="23" name="Rectangle 22"/>
          <p:cNvSpPr/>
          <p:nvPr/>
        </p:nvSpPr>
        <p:spPr>
          <a:xfrm>
            <a:off x="2874399" y="3679825"/>
            <a:ext cx="2808851" cy="6858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mj-lt"/>
              </a:rPr>
              <a:t>Test </a:t>
            </a:r>
          </a:p>
        </p:txBody>
      </p:sp>
    </p:spTree>
    <p:extLst>
      <p:ext uri="{BB962C8B-B14F-4D97-AF65-F5344CB8AC3E}">
        <p14:creationId xmlns:p14="http://schemas.microsoft.com/office/powerpoint/2010/main" val="482686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154923"/>
            <a:ext cx="8796834" cy="646331"/>
          </a:xfrm>
          <a:prstGeom prst="rect">
            <a:avLst/>
          </a:prstGeom>
          <a:noFill/>
        </p:spPr>
        <p:txBody>
          <a:bodyPr wrap="square">
            <a:spAutoFit/>
          </a:bodyPr>
          <a:lstStyle/>
          <a:p>
            <a:pPr defTabSz="685783"/>
            <a:r>
              <a:rPr lang="en-US" sz="3600" b="1" kern="0" dirty="0">
                <a:solidFill>
                  <a:schemeClr val="accent2"/>
                </a:solidFill>
                <a:latin typeface="Franklin Gothic Medium"/>
                <a:ea typeface="Arial" charset="0"/>
                <a:cs typeface="Arial" charset="0"/>
              </a:rPr>
              <a:t>What is the ultimate goal of all instruction?  </a:t>
            </a:r>
          </a:p>
        </p:txBody>
      </p:sp>
      <p:sp>
        <p:nvSpPr>
          <p:cNvPr id="20" name="Rectangle 19"/>
          <p:cNvSpPr/>
          <p:nvPr/>
        </p:nvSpPr>
        <p:spPr>
          <a:xfrm>
            <a:off x="0" y="778696"/>
            <a:ext cx="7772399" cy="646331"/>
          </a:xfrm>
          <a:prstGeom prst="rect">
            <a:avLst/>
          </a:prstGeom>
          <a:noFill/>
        </p:spPr>
        <p:txBody>
          <a:bodyPr wrap="square">
            <a:spAutoFit/>
          </a:bodyPr>
          <a:lstStyle/>
          <a:p>
            <a:pPr defTabSz="685783"/>
            <a:r>
              <a:rPr lang="en-US" sz="3600" i="1" kern="0" dirty="0">
                <a:solidFill>
                  <a:schemeClr val="bg1"/>
                </a:solidFill>
                <a:latin typeface="Franklin Gothic Medium"/>
                <a:ea typeface="Arial" charset="0"/>
                <a:cs typeface="Arial" charset="0"/>
              </a:rPr>
              <a:t>Focus on phases of learning</a:t>
            </a:r>
          </a:p>
        </p:txBody>
      </p:sp>
      <p:graphicFrame>
        <p:nvGraphicFramePr>
          <p:cNvPr id="2" name="Diagram 1"/>
          <p:cNvGraphicFramePr/>
          <p:nvPr>
            <p:extLst>
              <p:ext uri="{D42A27DB-BD31-4B8C-83A1-F6EECF244321}">
                <p14:modId xmlns:p14="http://schemas.microsoft.com/office/powerpoint/2010/main" val="2076927232"/>
              </p:ext>
            </p:extLst>
          </p:nvPr>
        </p:nvGraphicFramePr>
        <p:xfrm>
          <a:off x="0" y="1046480"/>
          <a:ext cx="9144000" cy="3207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65314" y="3689502"/>
            <a:ext cx="2155371" cy="1323439"/>
          </a:xfrm>
          <a:prstGeom prst="rect">
            <a:avLst/>
          </a:prstGeom>
          <a:noFill/>
        </p:spPr>
        <p:txBody>
          <a:bodyPr wrap="square" rtlCol="0">
            <a:spAutoFit/>
          </a:bodyPr>
          <a:lstStyle/>
          <a:p>
            <a:r>
              <a:rPr lang="en-US" sz="2000" i="1" dirty="0">
                <a:solidFill>
                  <a:prstClr val="white"/>
                </a:solidFill>
              </a:rPr>
              <a:t>“Increase accuracy of new skill”</a:t>
            </a:r>
          </a:p>
          <a:p>
            <a:endParaRPr lang="en-US" sz="2000" i="1" dirty="0">
              <a:solidFill>
                <a:prstClr val="white"/>
              </a:solidFill>
            </a:endParaRPr>
          </a:p>
        </p:txBody>
      </p:sp>
      <p:sp>
        <p:nvSpPr>
          <p:cNvPr id="21" name="TextBox 20"/>
          <p:cNvSpPr txBox="1"/>
          <p:nvPr/>
        </p:nvSpPr>
        <p:spPr>
          <a:xfrm>
            <a:off x="2286000" y="3778429"/>
            <a:ext cx="2155371" cy="1323439"/>
          </a:xfrm>
          <a:prstGeom prst="rect">
            <a:avLst/>
          </a:prstGeom>
          <a:noFill/>
        </p:spPr>
        <p:txBody>
          <a:bodyPr wrap="square" rtlCol="0">
            <a:spAutoFit/>
          </a:bodyPr>
          <a:lstStyle/>
          <a:p>
            <a:r>
              <a:rPr lang="en-US" sz="2000" i="1" dirty="0">
                <a:solidFill>
                  <a:prstClr val="white"/>
                </a:solidFill>
              </a:rPr>
              <a:t>“Increase rate of correct responses to ‘automatic’ or functional level”</a:t>
            </a:r>
          </a:p>
        </p:txBody>
      </p:sp>
      <p:sp>
        <p:nvSpPr>
          <p:cNvPr id="22" name="TextBox 21"/>
          <p:cNvSpPr txBox="1"/>
          <p:nvPr/>
        </p:nvSpPr>
        <p:spPr>
          <a:xfrm>
            <a:off x="4572000" y="3778429"/>
            <a:ext cx="2155371" cy="1015663"/>
          </a:xfrm>
          <a:prstGeom prst="rect">
            <a:avLst/>
          </a:prstGeom>
          <a:noFill/>
        </p:spPr>
        <p:txBody>
          <a:bodyPr wrap="square" rtlCol="0">
            <a:spAutoFit/>
          </a:bodyPr>
          <a:lstStyle/>
          <a:p>
            <a:r>
              <a:rPr lang="en-US" sz="2000" i="1" dirty="0">
                <a:solidFill>
                  <a:prstClr val="white"/>
                </a:solidFill>
              </a:rPr>
              <a:t>“Perform skill overtime without </a:t>
            </a:r>
            <a:r>
              <a:rPr lang="en-US" sz="2000" i="1" dirty="0" err="1">
                <a:solidFill>
                  <a:prstClr val="white"/>
                </a:solidFill>
              </a:rPr>
              <a:t>reteaching</a:t>
            </a:r>
            <a:r>
              <a:rPr lang="en-US" sz="2000" i="1" dirty="0">
                <a:solidFill>
                  <a:prstClr val="white"/>
                </a:solidFill>
              </a:rPr>
              <a:t>”</a:t>
            </a:r>
          </a:p>
        </p:txBody>
      </p:sp>
      <p:sp>
        <p:nvSpPr>
          <p:cNvPr id="23" name="TextBox 22"/>
          <p:cNvSpPr txBox="1"/>
          <p:nvPr/>
        </p:nvSpPr>
        <p:spPr>
          <a:xfrm>
            <a:off x="7139940" y="3691031"/>
            <a:ext cx="1873432" cy="1938992"/>
          </a:xfrm>
          <a:prstGeom prst="rect">
            <a:avLst/>
          </a:prstGeom>
          <a:noFill/>
        </p:spPr>
        <p:txBody>
          <a:bodyPr wrap="square" rtlCol="0">
            <a:spAutoFit/>
          </a:bodyPr>
          <a:lstStyle/>
          <a:p>
            <a:r>
              <a:rPr lang="en-US" sz="2000" i="1" dirty="0">
                <a:solidFill>
                  <a:prstClr val="white"/>
                </a:solidFill>
              </a:rPr>
              <a:t>“Stimulus generalization”</a:t>
            </a:r>
          </a:p>
          <a:p>
            <a:endParaRPr lang="en-US" sz="2000" i="1" dirty="0">
              <a:solidFill>
                <a:prstClr val="white"/>
              </a:solidFill>
            </a:endParaRPr>
          </a:p>
          <a:p>
            <a:endParaRPr lang="en-US" sz="2000" i="1" dirty="0">
              <a:solidFill>
                <a:prstClr val="white"/>
              </a:solidFill>
            </a:endParaRPr>
          </a:p>
          <a:p>
            <a:r>
              <a:rPr lang="en-US" sz="2000" i="1" dirty="0">
                <a:solidFill>
                  <a:prstClr val="white"/>
                </a:solidFill>
              </a:rPr>
              <a:t>“Response adaptation”</a:t>
            </a:r>
          </a:p>
        </p:txBody>
      </p:sp>
      <p:sp>
        <p:nvSpPr>
          <p:cNvPr id="4" name="TextBox 3"/>
          <p:cNvSpPr txBox="1"/>
          <p:nvPr/>
        </p:nvSpPr>
        <p:spPr>
          <a:xfrm>
            <a:off x="0" y="6449787"/>
            <a:ext cx="2498056" cy="338554"/>
          </a:xfrm>
          <a:prstGeom prst="rect">
            <a:avLst/>
          </a:prstGeom>
          <a:noFill/>
        </p:spPr>
        <p:txBody>
          <a:bodyPr wrap="none" rtlCol="0">
            <a:spAutoFit/>
          </a:bodyPr>
          <a:lstStyle/>
          <a:p>
            <a:r>
              <a:rPr lang="en-US" sz="1600">
                <a:solidFill>
                  <a:srgbClr val="FFFFFF"/>
                </a:solidFill>
              </a:rPr>
              <a:t>(Simonsen &amp; Myers, 2015)</a:t>
            </a:r>
          </a:p>
        </p:txBody>
      </p:sp>
      <p:pic>
        <p:nvPicPr>
          <p:cNvPr id="13" name="Picture 9" hidden="1">
            <a:extLst>
              <a:ext uri="{FF2B5EF4-FFF2-40B4-BE49-F238E27FC236}">
                <a16:creationId xmlns:a16="http://schemas.microsoft.com/office/drawing/2014/main" id="{5257DF1F-C036-A848-9242-1E999E27A1FC}"/>
              </a:ext>
            </a:extLst>
          </p:cNvPr>
          <p:cNvPicPr>
            <a:picLocks noChangeAspect="1" noChangeArrowheads="1"/>
          </p:cNvPicPr>
          <p:nvPr/>
        </p:nvPicPr>
        <p:blipFill>
          <a:blip r:embed="rId8"/>
          <a:srcRect/>
          <a:stretch>
            <a:fillRect/>
          </a:stretch>
        </p:blipFill>
        <p:spPr bwMode="auto">
          <a:xfrm>
            <a:off x="6374869" y="6238179"/>
            <a:ext cx="2223562" cy="558037"/>
          </a:xfrm>
          <a:prstGeom prst="rect">
            <a:avLst/>
          </a:prstGeom>
          <a:noFill/>
          <a:ln w="9525">
            <a:noFill/>
            <a:miter lim="800000"/>
            <a:headEnd/>
            <a:tailEnd/>
          </a:ln>
        </p:spPr>
      </p:pic>
    </p:spTree>
    <p:extLst>
      <p:ext uri="{BB962C8B-B14F-4D97-AF65-F5344CB8AC3E}">
        <p14:creationId xmlns:p14="http://schemas.microsoft.com/office/powerpoint/2010/main" val="146931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graphicEl>
                                              <a:dgm id="{6C0C4B7E-CB51-0947-8BD4-85C8C991B26D}"/>
                                            </p:graphicEl>
                                          </p:spTgt>
                                        </p:tgtEl>
                                        <p:attrNameLst>
                                          <p:attrName>style.visibility</p:attrName>
                                        </p:attrNameLst>
                                      </p:cBhvr>
                                      <p:to>
                                        <p:strVal val="visible"/>
                                      </p:to>
                                    </p:set>
                                    <p:animEffect transition="in" filter="dissolve">
                                      <p:cBhvr>
                                        <p:cTn id="7" dur="500"/>
                                        <p:tgtEl>
                                          <p:spTgt spid="2">
                                            <p:graphicEl>
                                              <a:dgm id="{6C0C4B7E-CB51-0947-8BD4-85C8C991B26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graphicEl>
                                              <a:dgm id="{C511816C-8BE2-2444-A0F4-28C4A09C69A2}"/>
                                            </p:graphicEl>
                                          </p:spTgt>
                                        </p:tgtEl>
                                        <p:attrNameLst>
                                          <p:attrName>style.visibility</p:attrName>
                                        </p:attrNameLst>
                                      </p:cBhvr>
                                      <p:to>
                                        <p:strVal val="visible"/>
                                      </p:to>
                                    </p:set>
                                    <p:animEffect transition="in" filter="dissolve">
                                      <p:cBhvr>
                                        <p:cTn id="17" dur="500"/>
                                        <p:tgtEl>
                                          <p:spTgt spid="2">
                                            <p:graphicEl>
                                              <a:dgm id="{C511816C-8BE2-2444-A0F4-28C4A09C69A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graphicEl>
                                              <a:dgm id="{20E49FC2-E1CC-354A-97B0-190B56229170}"/>
                                            </p:graphicEl>
                                          </p:spTgt>
                                        </p:tgtEl>
                                        <p:attrNameLst>
                                          <p:attrName>style.visibility</p:attrName>
                                        </p:attrNameLst>
                                      </p:cBhvr>
                                      <p:to>
                                        <p:strVal val="visible"/>
                                      </p:to>
                                    </p:set>
                                    <p:animEffect transition="in" filter="dissolve">
                                      <p:cBhvr>
                                        <p:cTn id="27" dur="500"/>
                                        <p:tgtEl>
                                          <p:spTgt spid="2">
                                            <p:graphicEl>
                                              <a:dgm id="{20E49FC2-E1CC-354A-97B0-190B56229170}"/>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
                                            <p:graphicEl>
                                              <a:dgm id="{2E1157CA-51C2-0E45-94EB-B2EB8B009A89}"/>
                                            </p:graphicEl>
                                          </p:spTgt>
                                        </p:tgtEl>
                                        <p:attrNameLst>
                                          <p:attrName>style.visibility</p:attrName>
                                        </p:attrNameLst>
                                      </p:cBhvr>
                                      <p:to>
                                        <p:strVal val="visible"/>
                                      </p:to>
                                    </p:set>
                                    <p:animEffect transition="in" filter="dissolve">
                                      <p:cBhvr>
                                        <p:cTn id="37" dur="500"/>
                                        <p:tgtEl>
                                          <p:spTgt spid="2">
                                            <p:graphicEl>
                                              <a:dgm id="{2E1157CA-51C2-0E45-94EB-B2EB8B009A8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dissolv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3">
                                            <p:txEl>
                                              <p:pRg st="3" end="3"/>
                                            </p:txEl>
                                          </p:spTgt>
                                        </p:tgtEl>
                                        <p:attrNameLst>
                                          <p:attrName>style.visibility</p:attrName>
                                        </p:attrNameLst>
                                      </p:cBhvr>
                                      <p:to>
                                        <p:strVal val="visible"/>
                                      </p:to>
                                    </p:set>
                                    <p:animEffect transition="in" filter="dissolve">
                                      <p:cBhvr>
                                        <p:cTn id="4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C793A-E377-1D4B-A92B-0C62876855F5}"/>
              </a:ext>
            </a:extLst>
          </p:cNvPr>
          <p:cNvSpPr>
            <a:spLocks noGrp="1"/>
          </p:cNvSpPr>
          <p:nvPr>
            <p:ph type="title"/>
          </p:nvPr>
        </p:nvSpPr>
        <p:spPr>
          <a:xfrm>
            <a:off x="0" y="236669"/>
            <a:ext cx="9144000" cy="1113416"/>
          </a:xfrm>
        </p:spPr>
        <p:txBody>
          <a:bodyPr>
            <a:normAutofit/>
          </a:bodyPr>
          <a:lstStyle/>
          <a:p>
            <a:pPr algn="ctr"/>
            <a:r>
              <a:rPr lang="en-US" dirty="0"/>
              <a:t>Getting the Most Out of This Module</a:t>
            </a:r>
          </a:p>
        </p:txBody>
      </p:sp>
      <p:graphicFrame>
        <p:nvGraphicFramePr>
          <p:cNvPr id="4" name="Diagram 3">
            <a:extLst>
              <a:ext uri="{FF2B5EF4-FFF2-40B4-BE49-F238E27FC236}">
                <a16:creationId xmlns:a16="http://schemas.microsoft.com/office/drawing/2014/main" id="{7B1E68CD-CD29-0446-8675-ED9B11912590}"/>
              </a:ext>
            </a:extLst>
          </p:cNvPr>
          <p:cNvGraphicFramePr/>
          <p:nvPr>
            <p:extLst>
              <p:ext uri="{D42A27DB-BD31-4B8C-83A1-F6EECF244321}">
                <p14:modId xmlns:p14="http://schemas.microsoft.com/office/powerpoint/2010/main" val="4251159352"/>
              </p:ext>
            </p:extLst>
          </p:nvPr>
        </p:nvGraphicFramePr>
        <p:xfrm>
          <a:off x="0" y="1350085"/>
          <a:ext cx="9144000" cy="4902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1267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39071042"/>
              </p:ext>
            </p:extLst>
          </p:nvPr>
        </p:nvGraphicFramePr>
        <p:xfrm>
          <a:off x="93134" y="1617130"/>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eft Arrow 5"/>
          <p:cNvSpPr/>
          <p:nvPr/>
        </p:nvSpPr>
        <p:spPr>
          <a:xfrm>
            <a:off x="7288190" y="4986549"/>
            <a:ext cx="1303868" cy="793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011334" y="1238250"/>
            <a:ext cx="3005668" cy="15726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rPr>
              <a:t>Three Steps: </a:t>
            </a:r>
          </a:p>
          <a:p>
            <a:pPr marL="342900" indent="-342900">
              <a:buFont typeface="+mj-lt"/>
              <a:buAutoNum type="arabicPeriod"/>
            </a:pPr>
            <a:r>
              <a:rPr lang="en-US" sz="2000" dirty="0">
                <a:solidFill>
                  <a:schemeClr val="bg1"/>
                </a:solidFill>
              </a:rPr>
              <a:t>Establish Expectations</a:t>
            </a:r>
          </a:p>
          <a:p>
            <a:pPr marL="342900" indent="-342900">
              <a:buFont typeface="+mj-lt"/>
              <a:buAutoNum type="arabicPeriod"/>
            </a:pPr>
            <a:r>
              <a:rPr lang="en-US" sz="2000" dirty="0">
                <a:solidFill>
                  <a:schemeClr val="bg1"/>
                </a:solidFill>
              </a:rPr>
              <a:t>Identify Routines</a:t>
            </a:r>
          </a:p>
          <a:p>
            <a:pPr marL="342900" indent="-342900">
              <a:buFont typeface="+mj-lt"/>
              <a:buAutoNum type="arabicPeriod"/>
            </a:pPr>
            <a:r>
              <a:rPr lang="en-US" sz="2000" dirty="0">
                <a:solidFill>
                  <a:schemeClr val="bg1"/>
                </a:solidFill>
              </a:rPr>
              <a:t>Create Examples</a:t>
            </a:r>
          </a:p>
        </p:txBody>
      </p:sp>
      <p:sp>
        <p:nvSpPr>
          <p:cNvPr id="10" name="Rectangle 9"/>
          <p:cNvSpPr/>
          <p:nvPr/>
        </p:nvSpPr>
        <p:spPr>
          <a:xfrm>
            <a:off x="0" y="0"/>
            <a:ext cx="8890000" cy="1569660"/>
          </a:xfrm>
          <a:prstGeom prst="rect">
            <a:avLst/>
          </a:prstGeom>
        </p:spPr>
        <p:txBody>
          <a:bodyPr wrap="square">
            <a:spAutoFit/>
          </a:bodyPr>
          <a:lstStyle/>
          <a:p>
            <a:r>
              <a:rPr lang="en-US" sz="3200" b="1" dirty="0">
                <a:solidFill>
                  <a:schemeClr val="accent2"/>
                </a:solidFill>
                <a:latin typeface="Franklin Gothic Medium" panose="020B0603020102020204"/>
                <a:ea typeface="ＭＳ Ｐゴシック" charset="-128"/>
                <a:cs typeface="ＭＳ Ｐゴシック" charset="-128"/>
              </a:rPr>
              <a:t>Establish</a:t>
            </a:r>
            <a:r>
              <a:rPr lang="en-US" sz="3200" dirty="0">
                <a:solidFill>
                  <a:schemeClr val="accent2"/>
                </a:solidFill>
                <a:latin typeface="Franklin Gothic Medium" panose="020B0603020102020204"/>
                <a:ea typeface="ＭＳ Ｐゴシック" charset="-128"/>
                <a:cs typeface="ＭＳ Ｐゴシック" charset="-128"/>
              </a:rPr>
              <a:t>, Post, Teach, Review, Monitor, and reinforce a small number of positively stated expectations.</a:t>
            </a:r>
            <a:endParaRPr lang="en-US" dirty="0">
              <a:solidFill>
                <a:schemeClr val="accent2"/>
              </a:solidFill>
            </a:endParaRPr>
          </a:p>
        </p:txBody>
      </p:sp>
    </p:spTree>
    <p:extLst>
      <p:ext uri="{BB962C8B-B14F-4D97-AF65-F5344CB8AC3E}">
        <p14:creationId xmlns:p14="http://schemas.microsoft.com/office/powerpoint/2010/main" val="122840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D35D95F8-9A01-8741-887C-0648DEAAB95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BB2E6EA4-9DD5-AA4A-B1AF-7D4AD4DEC3B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dgm id="{E5B51BC3-D9AC-224A-88D6-E072A5F1648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9AE8A40A-70E8-5F42-AA68-C55FBA0C417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graphicEl>
                                              <a:dgm id="{7EE66003-F4E3-1B47-96EE-64B8F3841BD7}"/>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dgm id="{F6E851F7-C49B-904A-BC40-51C4768D9C1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6"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0"/>
            <a:ext cx="7772399" cy="1446550"/>
          </a:xfrm>
          <a:prstGeom prst="rect">
            <a:avLst/>
          </a:prstGeom>
          <a:noFill/>
        </p:spPr>
        <p:txBody>
          <a:bodyPr wrap="square">
            <a:spAutoFit/>
          </a:bodyPr>
          <a:lstStyle/>
          <a:p>
            <a:pPr defTabSz="685783"/>
            <a:r>
              <a:rPr lang="en-US" sz="4400" b="1" kern="0" dirty="0">
                <a:solidFill>
                  <a:schemeClr val="accent2"/>
                </a:solidFill>
                <a:latin typeface="Franklin Gothic Medium"/>
                <a:ea typeface="Arial" charset="0"/>
                <a:cs typeface="Arial" charset="0"/>
              </a:rPr>
              <a:t>What behavioral procedures are involved in teaching?  </a:t>
            </a:r>
          </a:p>
        </p:txBody>
      </p:sp>
      <p:sp>
        <p:nvSpPr>
          <p:cNvPr id="29" name="Rectangle 28"/>
          <p:cNvSpPr/>
          <p:nvPr/>
        </p:nvSpPr>
        <p:spPr>
          <a:xfrm>
            <a:off x="2510851" y="3065773"/>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Verbal</a:t>
            </a:r>
          </a:p>
        </p:txBody>
      </p:sp>
      <p:sp>
        <p:nvSpPr>
          <p:cNvPr id="25" name="Rectangle 24"/>
          <p:cNvSpPr/>
          <p:nvPr/>
        </p:nvSpPr>
        <p:spPr>
          <a:xfrm>
            <a:off x="347166" y="4312297"/>
            <a:ext cx="1928734" cy="859444"/>
          </a:xfrm>
          <a:prstGeom prst="rect">
            <a:avLst/>
          </a:prstGeom>
          <a:gradFill flip="none" rotWithShape="1">
            <a:gsLst>
              <a:gs pos="0">
                <a:srgbClr val="0070C0">
                  <a:lumMod val="0"/>
                  <a:lumOff val="100000"/>
                </a:srgbClr>
              </a:gs>
              <a:gs pos="49000">
                <a:srgbClr val="0070C0">
                  <a:lumMod val="21000"/>
                  <a:lumOff val="79000"/>
                </a:srgbClr>
              </a:gs>
              <a:gs pos="100000">
                <a:srgbClr val="0070C0">
                  <a:lumMod val="21000"/>
                  <a:lumOff val="79000"/>
                </a:srgbClr>
              </a:gs>
            </a:gsLst>
            <a:path path="circle">
              <a:fillToRect l="100000" t="100000"/>
            </a:path>
            <a:tileRect r="-100000" b="-100000"/>
          </a:gra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70C0"/>
                </a:solidFill>
                <a:latin typeface="Franklin Gothic Medium"/>
              </a:rPr>
              <a:t>Prompting</a:t>
            </a:r>
            <a:endParaRPr lang="en-US" sz="2000" dirty="0">
              <a:solidFill>
                <a:srgbClr val="0070C0"/>
              </a:solidFill>
            </a:endParaRPr>
          </a:p>
        </p:txBody>
      </p:sp>
      <p:sp>
        <p:nvSpPr>
          <p:cNvPr id="20" name="Rectangle 19"/>
          <p:cNvSpPr/>
          <p:nvPr/>
        </p:nvSpPr>
        <p:spPr>
          <a:xfrm>
            <a:off x="334778" y="1598505"/>
            <a:ext cx="1928734" cy="821072"/>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latin typeface="Franklin Gothic Medium"/>
              </a:rPr>
              <a:t>Types of Prompts</a:t>
            </a:r>
            <a:endParaRPr lang="en-US" sz="2000" dirty="0">
              <a:solidFill>
                <a:srgbClr val="005493"/>
              </a:solidFill>
            </a:endParaRPr>
          </a:p>
        </p:txBody>
      </p:sp>
      <p:sp>
        <p:nvSpPr>
          <p:cNvPr id="21" name="Rectangle 20"/>
          <p:cNvSpPr/>
          <p:nvPr/>
        </p:nvSpPr>
        <p:spPr>
          <a:xfrm>
            <a:off x="2510851" y="3514410"/>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Visual</a:t>
            </a:r>
          </a:p>
        </p:txBody>
      </p:sp>
      <p:sp>
        <p:nvSpPr>
          <p:cNvPr id="22" name="Rectangle 21"/>
          <p:cNvSpPr/>
          <p:nvPr/>
        </p:nvSpPr>
        <p:spPr>
          <a:xfrm>
            <a:off x="2510851" y="3987963"/>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Gestural</a:t>
            </a:r>
          </a:p>
        </p:txBody>
      </p:sp>
      <p:sp>
        <p:nvSpPr>
          <p:cNvPr id="23" name="Rectangle 22"/>
          <p:cNvSpPr/>
          <p:nvPr/>
        </p:nvSpPr>
        <p:spPr>
          <a:xfrm>
            <a:off x="2510851" y="4461516"/>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Modeling</a:t>
            </a:r>
          </a:p>
        </p:txBody>
      </p:sp>
      <p:sp>
        <p:nvSpPr>
          <p:cNvPr id="26" name="Rectangle 25"/>
          <p:cNvSpPr/>
          <p:nvPr/>
        </p:nvSpPr>
        <p:spPr>
          <a:xfrm>
            <a:off x="2510851" y="4922750"/>
            <a:ext cx="1928734" cy="599256"/>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Physical Guidance</a:t>
            </a:r>
          </a:p>
        </p:txBody>
      </p:sp>
      <p:sp>
        <p:nvSpPr>
          <p:cNvPr id="3" name="TextBox 2"/>
          <p:cNvSpPr txBox="1"/>
          <p:nvPr/>
        </p:nvSpPr>
        <p:spPr>
          <a:xfrm>
            <a:off x="60161" y="5889378"/>
            <a:ext cx="1921039" cy="276999"/>
          </a:xfrm>
          <a:prstGeom prst="rect">
            <a:avLst/>
          </a:prstGeom>
          <a:noFill/>
        </p:spPr>
        <p:txBody>
          <a:bodyPr wrap="none" rtlCol="0">
            <a:spAutoFit/>
          </a:bodyPr>
          <a:lstStyle/>
          <a:p>
            <a:r>
              <a:rPr lang="en-US" sz="1200" dirty="0">
                <a:solidFill>
                  <a:srgbClr val="FFFFFF"/>
                </a:solidFill>
              </a:rPr>
              <a:t>(Simonsen &amp; Myers, 2015)</a:t>
            </a:r>
          </a:p>
        </p:txBody>
      </p:sp>
      <p:sp>
        <p:nvSpPr>
          <p:cNvPr id="32" name="Rectangle 31"/>
          <p:cNvSpPr/>
          <p:nvPr/>
        </p:nvSpPr>
        <p:spPr>
          <a:xfrm>
            <a:off x="4596878" y="4085360"/>
            <a:ext cx="4092419" cy="2152819"/>
          </a:xfrm>
          <a:prstGeom prst="rect">
            <a:avLst/>
          </a:prstGeom>
        </p:spPr>
        <p:txBody>
          <a:bodyPr wrap="square">
            <a:normAutofit/>
          </a:bodyPr>
          <a:lstStyle/>
          <a:p>
            <a:r>
              <a:rPr lang="en-US" altLang="en-US" sz="2000" b="1" i="1" u="sng" dirty="0">
                <a:solidFill>
                  <a:schemeClr val="bg1"/>
                </a:solidFill>
                <a:ea typeface="ＭＳ Ｐゴシック" charset="-128"/>
              </a:rPr>
              <a:t>Guidelines: </a:t>
            </a:r>
          </a:p>
          <a:p>
            <a:pPr marL="457200" indent="-457200">
              <a:buFont typeface="+mj-lt"/>
              <a:buAutoNum type="arabicPeriod"/>
            </a:pPr>
            <a:endParaRPr lang="en-US" altLang="en-US" sz="1100" i="1" dirty="0">
              <a:solidFill>
                <a:schemeClr val="bg1"/>
              </a:solidFill>
              <a:ea typeface="ＭＳ Ｐゴシック" charset="-128"/>
            </a:endParaRPr>
          </a:p>
          <a:p>
            <a:pPr marL="457200" indent="-457200">
              <a:buFont typeface="+mj-lt"/>
              <a:buAutoNum type="arabicPeriod"/>
            </a:pPr>
            <a:r>
              <a:rPr lang="en-US" altLang="en-US" sz="2000" i="1" dirty="0">
                <a:solidFill>
                  <a:schemeClr val="bg1"/>
                </a:solidFill>
                <a:ea typeface="ＭＳ Ｐゴシック" charset="-128"/>
              </a:rPr>
              <a:t>Choose the “just right” prompt (not too much, not too little)</a:t>
            </a:r>
          </a:p>
          <a:p>
            <a:pPr marL="457200" indent="-457200">
              <a:buFont typeface="+mj-lt"/>
              <a:buAutoNum type="arabicPeriod"/>
            </a:pPr>
            <a:endParaRPr lang="en-US" altLang="en-US" sz="1100" i="1" dirty="0">
              <a:solidFill>
                <a:schemeClr val="bg1"/>
              </a:solidFill>
              <a:ea typeface="ＭＳ Ｐゴシック" charset="-128"/>
            </a:endParaRPr>
          </a:p>
          <a:p>
            <a:pPr marL="457200" indent="-457200">
              <a:buFont typeface="+mj-lt"/>
              <a:buAutoNum type="arabicPeriod"/>
            </a:pPr>
            <a:r>
              <a:rPr lang="en-US" altLang="en-US" sz="2000" i="1" dirty="0">
                <a:solidFill>
                  <a:schemeClr val="bg1"/>
                </a:solidFill>
                <a:ea typeface="ＭＳ Ｐゴシック" charset="-128"/>
              </a:rPr>
              <a:t>Fade as quickly as possible</a:t>
            </a:r>
          </a:p>
          <a:p>
            <a:pPr marL="914400" lvl="1" indent="-457200">
              <a:buFont typeface="+mj-lt"/>
              <a:buAutoNum type="alphaLcPeriod"/>
            </a:pPr>
            <a:endParaRPr lang="en-US" altLang="en-US" sz="500" i="1" dirty="0">
              <a:solidFill>
                <a:schemeClr val="bg1"/>
              </a:solidFill>
              <a:ea typeface="ＭＳ Ｐゴシック" charset="-128"/>
            </a:endParaRPr>
          </a:p>
        </p:txBody>
      </p:sp>
      <p:sp>
        <p:nvSpPr>
          <p:cNvPr id="24" name="Rectangle 23"/>
          <p:cNvSpPr/>
          <p:nvPr/>
        </p:nvSpPr>
        <p:spPr>
          <a:xfrm>
            <a:off x="4686924" y="1567919"/>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27" name="Rectangle 26"/>
          <p:cNvSpPr/>
          <p:nvPr/>
        </p:nvSpPr>
        <p:spPr>
          <a:xfrm>
            <a:off x="6862997" y="1567918"/>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30" name="Right Arrow 29"/>
          <p:cNvSpPr/>
          <p:nvPr/>
        </p:nvSpPr>
        <p:spPr>
          <a:xfrm>
            <a:off x="6509477" y="2085073"/>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4" name="Rectangle 33"/>
          <p:cNvSpPr/>
          <p:nvPr/>
        </p:nvSpPr>
        <p:spPr>
          <a:xfrm>
            <a:off x="2510851" y="1575414"/>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35" name="Right Arrow 34"/>
          <p:cNvSpPr/>
          <p:nvPr/>
        </p:nvSpPr>
        <p:spPr>
          <a:xfrm>
            <a:off x="4323411" y="2085073"/>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8" name="Rectangle 27"/>
          <p:cNvSpPr/>
          <p:nvPr/>
        </p:nvSpPr>
        <p:spPr>
          <a:xfrm>
            <a:off x="4699312" y="3070830"/>
            <a:ext cx="4092419" cy="1015663"/>
          </a:xfrm>
          <a:prstGeom prst="rect">
            <a:avLst/>
          </a:prstGeom>
        </p:spPr>
        <p:txBody>
          <a:bodyPr wrap="square">
            <a:spAutoFit/>
          </a:bodyPr>
          <a:lstStyle/>
          <a:p>
            <a:r>
              <a:rPr lang="en-US" altLang="en-US" sz="2000" i="1" dirty="0">
                <a:solidFill>
                  <a:schemeClr val="bg1"/>
                </a:solidFill>
                <a:ea typeface="ＭＳ Ｐゴシック" charset="-128"/>
              </a:rPr>
              <a:t>Presenting an additional stimulus to increase the probability that the S</a:t>
            </a:r>
            <a:r>
              <a:rPr lang="en-US" altLang="en-US" sz="2000" i="1" baseline="30000" dirty="0">
                <a:solidFill>
                  <a:schemeClr val="bg1"/>
                </a:solidFill>
                <a:ea typeface="ＭＳ Ｐゴシック" charset="-128"/>
              </a:rPr>
              <a:t>D</a:t>
            </a:r>
            <a:r>
              <a:rPr lang="en-US" altLang="en-US" sz="2000" i="1" dirty="0">
                <a:solidFill>
                  <a:schemeClr val="bg1"/>
                </a:solidFill>
                <a:ea typeface="ＭＳ Ｐゴシック" charset="-128"/>
              </a:rPr>
              <a:t> will occasion the desired response</a:t>
            </a:r>
          </a:p>
        </p:txBody>
      </p:sp>
    </p:spTree>
    <p:extLst>
      <p:ext uri="{BB962C8B-B14F-4D97-AF65-F5344CB8AC3E}">
        <p14:creationId xmlns:p14="http://schemas.microsoft.com/office/powerpoint/2010/main" val="325132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2">
                                            <p:txEl>
                                              <p:pRg st="2" end="2"/>
                                            </p:txEl>
                                          </p:spTgt>
                                        </p:tgtEl>
                                        <p:attrNameLst>
                                          <p:attrName>style.visibility</p:attrName>
                                        </p:attrNameLst>
                                      </p:cBhvr>
                                      <p:to>
                                        <p:strVal val="visible"/>
                                      </p:to>
                                    </p:set>
                                    <p:animEffect transition="in" filter="dissolve">
                                      <p:cBhvr>
                                        <p:cTn id="23" dur="500"/>
                                        <p:tgtEl>
                                          <p:spTgt spid="3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2">
                                            <p:txEl>
                                              <p:pRg st="4" end="4"/>
                                            </p:txEl>
                                          </p:spTgt>
                                        </p:tgtEl>
                                        <p:attrNameLst>
                                          <p:attrName>style.visibility</p:attrName>
                                        </p:attrNameLst>
                                      </p:cBhvr>
                                      <p:to>
                                        <p:strVal val="visible"/>
                                      </p:to>
                                    </p:set>
                                    <p:animEffect transition="in" filter="dissolve">
                                      <p:cBhvr>
                                        <p:cTn id="28" dur="500"/>
                                        <p:tgtEl>
                                          <p:spTgt spid="3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5" grpId="0" animBg="1"/>
      <p:bldP spid="20" grpId="0" animBg="1"/>
      <p:bldP spid="21" grpId="0" animBg="1"/>
      <p:bldP spid="22" grpId="0" animBg="1"/>
      <p:bldP spid="23" grpId="0" animBg="1"/>
      <p:bldP spid="26" grpId="0" animBg="1"/>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solidFill>
                  <a:schemeClr val="accent2"/>
                </a:solidFill>
              </a:rPr>
              <a:t>More Examples of Prompts</a:t>
            </a:r>
          </a:p>
        </p:txBody>
      </p:sp>
      <p:grpSp>
        <p:nvGrpSpPr>
          <p:cNvPr id="7" name="Group 6"/>
          <p:cNvGrpSpPr/>
          <p:nvPr/>
        </p:nvGrpSpPr>
        <p:grpSpPr>
          <a:xfrm>
            <a:off x="540656" y="1599853"/>
            <a:ext cx="2716435" cy="2079551"/>
            <a:chOff x="225631" y="1377537"/>
            <a:chExt cx="2303813" cy="1852551"/>
          </a:xfrm>
        </p:grpSpPr>
        <p:pic>
          <p:nvPicPr>
            <p:cNvPr id="3" name="Picture 2"/>
            <p:cNvPicPr>
              <a:picLocks noChangeAspect="1"/>
            </p:cNvPicPr>
            <p:nvPr/>
          </p:nvPicPr>
          <p:blipFill>
            <a:blip r:embed="rId2"/>
            <a:stretch>
              <a:fillRect/>
            </a:stretch>
          </p:blipFill>
          <p:spPr>
            <a:xfrm>
              <a:off x="225632" y="1377537"/>
              <a:ext cx="2291938" cy="1718953"/>
            </a:xfrm>
            <a:prstGeom prst="rect">
              <a:avLst/>
            </a:prstGeom>
          </p:spPr>
        </p:pic>
        <p:sp>
          <p:nvSpPr>
            <p:cNvPr id="5" name="Rectangle 4"/>
            <p:cNvSpPr/>
            <p:nvPr/>
          </p:nvSpPr>
          <p:spPr>
            <a:xfrm>
              <a:off x="225631" y="2897579"/>
              <a:ext cx="2303813" cy="332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Visual</a:t>
              </a:r>
            </a:p>
          </p:txBody>
        </p:sp>
      </p:grpSp>
      <p:grpSp>
        <p:nvGrpSpPr>
          <p:cNvPr id="20" name="Group 19"/>
          <p:cNvGrpSpPr/>
          <p:nvPr/>
        </p:nvGrpSpPr>
        <p:grpSpPr>
          <a:xfrm>
            <a:off x="3591499" y="2049138"/>
            <a:ext cx="2981493" cy="1519438"/>
            <a:chOff x="3576948" y="1994972"/>
            <a:chExt cx="2473530" cy="1009485"/>
          </a:xfrm>
        </p:grpSpPr>
        <p:pic>
          <p:nvPicPr>
            <p:cNvPr id="18" name="Picture 17"/>
            <p:cNvPicPr>
              <a:picLocks noChangeAspect="1"/>
            </p:cNvPicPr>
            <p:nvPr/>
          </p:nvPicPr>
          <p:blipFill>
            <a:blip r:embed="rId3"/>
            <a:stretch>
              <a:fillRect/>
            </a:stretch>
          </p:blipFill>
          <p:spPr>
            <a:xfrm>
              <a:off x="3588823" y="1994972"/>
              <a:ext cx="2461655" cy="902607"/>
            </a:xfrm>
            <a:prstGeom prst="rect">
              <a:avLst/>
            </a:prstGeom>
          </p:spPr>
        </p:pic>
        <p:sp>
          <p:nvSpPr>
            <p:cNvPr id="19" name="Rectangle 18"/>
            <p:cNvSpPr/>
            <p:nvPr/>
          </p:nvSpPr>
          <p:spPr>
            <a:xfrm>
              <a:off x="3576948" y="2778826"/>
              <a:ext cx="2473529" cy="225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Gestural </a:t>
              </a:r>
            </a:p>
          </p:txBody>
        </p:sp>
      </p:grpSp>
      <p:grpSp>
        <p:nvGrpSpPr>
          <p:cNvPr id="23" name="Group 22"/>
          <p:cNvGrpSpPr/>
          <p:nvPr/>
        </p:nvGrpSpPr>
        <p:grpSpPr>
          <a:xfrm>
            <a:off x="1273584" y="3895902"/>
            <a:ext cx="2791640" cy="1971004"/>
            <a:chOff x="1175657" y="3624077"/>
            <a:chExt cx="2673735" cy="1743570"/>
          </a:xfrm>
        </p:grpSpPr>
        <p:pic>
          <p:nvPicPr>
            <p:cNvPr id="21" name="Picture 20"/>
            <p:cNvPicPr>
              <a:picLocks noChangeAspect="1"/>
            </p:cNvPicPr>
            <p:nvPr/>
          </p:nvPicPr>
          <p:blipFill>
            <a:blip r:embed="rId4"/>
            <a:stretch>
              <a:fillRect/>
            </a:stretch>
          </p:blipFill>
          <p:spPr>
            <a:xfrm>
              <a:off x="1185748" y="3624077"/>
              <a:ext cx="2663644" cy="1587088"/>
            </a:xfrm>
            <a:prstGeom prst="rect">
              <a:avLst/>
            </a:prstGeom>
          </p:spPr>
        </p:pic>
        <p:sp>
          <p:nvSpPr>
            <p:cNvPr id="22" name="Rectangle 21"/>
            <p:cNvSpPr/>
            <p:nvPr/>
          </p:nvSpPr>
          <p:spPr>
            <a:xfrm>
              <a:off x="1175657" y="5047013"/>
              <a:ext cx="2660073" cy="320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Modeling</a:t>
              </a:r>
            </a:p>
          </p:txBody>
        </p:sp>
      </p:grpSp>
      <p:grpSp>
        <p:nvGrpSpPr>
          <p:cNvPr id="26" name="Group 25"/>
          <p:cNvGrpSpPr/>
          <p:nvPr/>
        </p:nvGrpSpPr>
        <p:grpSpPr>
          <a:xfrm>
            <a:off x="4880757" y="4220790"/>
            <a:ext cx="2478510" cy="1646116"/>
            <a:chOff x="5177642" y="3383478"/>
            <a:chExt cx="2339439" cy="1378527"/>
          </a:xfrm>
        </p:grpSpPr>
        <p:pic>
          <p:nvPicPr>
            <p:cNvPr id="24" name="Picture 23"/>
            <p:cNvPicPr>
              <a:picLocks noChangeAspect="1"/>
            </p:cNvPicPr>
            <p:nvPr/>
          </p:nvPicPr>
          <p:blipFill>
            <a:blip r:embed="rId5"/>
            <a:stretch>
              <a:fillRect/>
            </a:stretch>
          </p:blipFill>
          <p:spPr>
            <a:xfrm>
              <a:off x="5202794" y="3383478"/>
              <a:ext cx="2308285" cy="1296963"/>
            </a:xfrm>
            <a:prstGeom prst="rect">
              <a:avLst/>
            </a:prstGeom>
          </p:spPr>
        </p:pic>
        <p:sp>
          <p:nvSpPr>
            <p:cNvPr id="25" name="Rectangle 24"/>
            <p:cNvSpPr/>
            <p:nvPr/>
          </p:nvSpPr>
          <p:spPr>
            <a:xfrm>
              <a:off x="5177642" y="4549895"/>
              <a:ext cx="2339439" cy="212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Verbal</a:t>
              </a:r>
            </a:p>
          </p:txBody>
        </p:sp>
      </p:grpSp>
      <p:grpSp>
        <p:nvGrpSpPr>
          <p:cNvPr id="29" name="Group 28"/>
          <p:cNvGrpSpPr/>
          <p:nvPr/>
        </p:nvGrpSpPr>
        <p:grpSpPr>
          <a:xfrm>
            <a:off x="7070303" y="1500976"/>
            <a:ext cx="1754208" cy="2719813"/>
            <a:chOff x="4074144" y="3490356"/>
            <a:chExt cx="1306945" cy="2035505"/>
          </a:xfrm>
        </p:grpSpPr>
        <p:pic>
          <p:nvPicPr>
            <p:cNvPr id="27" name="Picture 26"/>
            <p:cNvPicPr>
              <a:picLocks noChangeAspect="1"/>
            </p:cNvPicPr>
            <p:nvPr/>
          </p:nvPicPr>
          <p:blipFill>
            <a:blip r:embed="rId6"/>
            <a:stretch>
              <a:fillRect/>
            </a:stretch>
          </p:blipFill>
          <p:spPr>
            <a:xfrm>
              <a:off x="4074144" y="3490356"/>
              <a:ext cx="1306945" cy="1928627"/>
            </a:xfrm>
            <a:prstGeom prst="rect">
              <a:avLst/>
            </a:prstGeom>
          </p:spPr>
        </p:pic>
        <p:sp>
          <p:nvSpPr>
            <p:cNvPr id="28" name="Rectangle 27"/>
            <p:cNvSpPr/>
            <p:nvPr/>
          </p:nvSpPr>
          <p:spPr>
            <a:xfrm>
              <a:off x="4074144" y="5059462"/>
              <a:ext cx="1306945" cy="466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Physical Guidance </a:t>
              </a:r>
            </a:p>
          </p:txBody>
        </p:sp>
      </p:grpSp>
    </p:spTree>
    <p:extLst>
      <p:ext uri="{BB962C8B-B14F-4D97-AF65-F5344CB8AC3E}">
        <p14:creationId xmlns:p14="http://schemas.microsoft.com/office/powerpoint/2010/main" val="117790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307921"/>
            <a:ext cx="7955280" cy="1113416"/>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3.5: Stop and Jot</a:t>
            </a:r>
            <a:br>
              <a:rPr lang="en-US" sz="49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Plan your prompts</a:t>
            </a:r>
            <a:endParaRPr lang="en-US" sz="3600" dirty="0"/>
          </a:p>
        </p:txBody>
      </p:sp>
      <p:sp>
        <p:nvSpPr>
          <p:cNvPr id="177155" name="Rectangle 3"/>
          <p:cNvSpPr>
            <a:spLocks noGrp="1" noChangeArrowheads="1"/>
          </p:cNvSpPr>
          <p:nvPr>
            <p:ph idx="1"/>
          </p:nvPr>
        </p:nvSpPr>
        <p:spPr>
          <a:xfrm>
            <a:off x="495086" y="1646887"/>
            <a:ext cx="7886700" cy="4052328"/>
          </a:xfrm>
        </p:spPr>
        <p:txBody>
          <a:bodyPr>
            <a:normAutofit fontScale="92500"/>
          </a:bodyPr>
          <a:lstStyle/>
          <a:p>
            <a:pPr marL="0" indent="0">
              <a:lnSpc>
                <a:spcPct val="110000"/>
              </a:lnSpc>
              <a:buNone/>
            </a:pPr>
            <a:r>
              <a:rPr lang="en-US" sz="3600" dirty="0">
                <a:solidFill>
                  <a:schemeClr val="bg1"/>
                </a:solidFill>
                <a:ea typeface="ＭＳ Ｐゴシック" charset="0"/>
                <a:cs typeface="ＭＳ Ｐゴシック" charset="0"/>
              </a:rPr>
              <a:t>Plan your prompts</a:t>
            </a:r>
          </a:p>
          <a:p>
            <a:pPr>
              <a:lnSpc>
                <a:spcPct val="110000"/>
              </a:lnSpc>
            </a:pPr>
            <a:r>
              <a:rPr lang="en-US" sz="3600" dirty="0">
                <a:solidFill>
                  <a:schemeClr val="bg1"/>
                </a:solidFill>
                <a:ea typeface="ＭＳ Ｐゴシック" charset="0"/>
                <a:cs typeface="ＭＳ Ｐゴシック" charset="0"/>
              </a:rPr>
              <a:t>Describe how you prompt expected behavior throughout the classroom routines you identified on your matrix</a:t>
            </a:r>
          </a:p>
          <a:p>
            <a:pPr>
              <a:lnSpc>
                <a:spcPct val="110000"/>
              </a:lnSpc>
            </a:pPr>
            <a:r>
              <a:rPr lang="en-US" sz="3600" dirty="0">
                <a:solidFill>
                  <a:schemeClr val="bg1"/>
                </a:solidFill>
                <a:ea typeface="ＭＳ Ｐゴシック" charset="0"/>
                <a:cs typeface="ＭＳ Ｐゴシック" charset="0"/>
              </a:rPr>
              <a:t>Consider specifically what it will look like for one expectation and one routine</a:t>
            </a:r>
          </a:p>
          <a:p>
            <a:pPr>
              <a:lnSpc>
                <a:spcPct val="110000"/>
              </a:lnSpc>
            </a:pPr>
            <a:endParaRPr lang="en-US" altLang="x-none" sz="1100" dirty="0">
              <a:solidFill>
                <a:schemeClr val="bg1"/>
              </a:solidFill>
              <a:latin typeface="Calibri" charset="0"/>
              <a:ea typeface="Calibri" charset="0"/>
              <a:cs typeface="Calibri" charset="0"/>
            </a:endParaRPr>
          </a:p>
          <a:p>
            <a:pPr>
              <a:lnSpc>
                <a:spcPct val="110000"/>
              </a:lnSpc>
            </a:pPr>
            <a:endParaRPr lang="en-US" altLang="x-none" sz="1100" dirty="0">
              <a:solidFill>
                <a:schemeClr val="bg1"/>
              </a:solidFill>
              <a:latin typeface="Calibri" charset="0"/>
              <a:ea typeface="Calibri" charset="0"/>
              <a:cs typeface="Calibri"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356332"/>
            <a:ext cx="937527" cy="892884"/>
          </a:xfrm>
          <a:prstGeom prst="rect">
            <a:avLst/>
          </a:prstGeom>
        </p:spPr>
      </p:pic>
      <p:sp>
        <p:nvSpPr>
          <p:cNvPr id="5" name="TextBox 4"/>
          <p:cNvSpPr txBox="1"/>
          <p:nvPr/>
        </p:nvSpPr>
        <p:spPr>
          <a:xfrm>
            <a:off x="999830" y="5401545"/>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3.5</a:t>
            </a:r>
          </a:p>
        </p:txBody>
      </p:sp>
    </p:spTree>
    <p:extLst>
      <p:ext uri="{BB962C8B-B14F-4D97-AF65-F5344CB8AC3E}">
        <p14:creationId xmlns:p14="http://schemas.microsoft.com/office/powerpoint/2010/main" val="325514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AC9324-7B44-DF4E-A5E4-02365CD720AF}"/>
              </a:ext>
            </a:extLst>
          </p:cNvPr>
          <p:cNvSpPr>
            <a:spLocks noGrp="1"/>
          </p:cNvSpPr>
          <p:nvPr>
            <p:ph idx="1"/>
          </p:nvPr>
        </p:nvSpPr>
        <p:spPr/>
        <p:txBody>
          <a:bodyPr/>
          <a:lstStyle/>
          <a:p>
            <a:r>
              <a:rPr lang="en-US" dirty="0">
                <a:solidFill>
                  <a:schemeClr val="bg1"/>
                </a:solidFill>
              </a:rPr>
              <a:t>Remember the goal of prompting is to increase the likelihood the student engages in a particular behavior. Remember, whenever we use prompts we want to consider the following:</a:t>
            </a:r>
          </a:p>
          <a:p>
            <a:endParaRPr lang="en-US" dirty="0">
              <a:solidFill>
                <a:schemeClr val="bg1"/>
              </a:solidFill>
            </a:endParaRPr>
          </a:p>
          <a:p>
            <a:pPr marL="457200" indent="-457200">
              <a:buFont typeface="+mj-lt"/>
              <a:buAutoNum type="arabicPeriod"/>
            </a:pPr>
            <a:r>
              <a:rPr lang="en-US" altLang="en-US" i="1" dirty="0">
                <a:solidFill>
                  <a:schemeClr val="bg1"/>
                </a:solidFill>
                <a:ea typeface="ＭＳ Ｐゴシック" charset="-128"/>
              </a:rPr>
              <a:t>Choose the “just right” prompt (not too much, not too little)</a:t>
            </a:r>
          </a:p>
          <a:p>
            <a:pPr marL="457200" indent="-457200">
              <a:buFont typeface="+mj-lt"/>
              <a:buAutoNum type="arabicPeriod"/>
            </a:pPr>
            <a:endParaRPr lang="en-US" altLang="en-US" sz="1400" i="1" dirty="0">
              <a:solidFill>
                <a:schemeClr val="bg1"/>
              </a:solidFill>
              <a:ea typeface="ＭＳ Ｐゴシック" charset="-128"/>
            </a:endParaRPr>
          </a:p>
          <a:p>
            <a:pPr marL="457200" indent="-457200">
              <a:buFont typeface="+mj-lt"/>
              <a:buAutoNum type="arabicPeriod"/>
            </a:pPr>
            <a:r>
              <a:rPr lang="en-US" altLang="en-US" i="1" dirty="0">
                <a:solidFill>
                  <a:schemeClr val="bg1"/>
                </a:solidFill>
                <a:ea typeface="ＭＳ Ｐゴシック" charset="-128"/>
              </a:rPr>
              <a:t>Fade as quickly as possible</a:t>
            </a:r>
          </a:p>
          <a:p>
            <a:endParaRPr lang="en-US" dirty="0">
              <a:solidFill>
                <a:schemeClr val="bg1"/>
              </a:solidFill>
            </a:endParaRPr>
          </a:p>
        </p:txBody>
      </p:sp>
      <p:sp>
        <p:nvSpPr>
          <p:cNvPr id="4" name="Title 2">
            <a:extLst>
              <a:ext uri="{FF2B5EF4-FFF2-40B4-BE49-F238E27FC236}">
                <a16:creationId xmlns:a16="http://schemas.microsoft.com/office/drawing/2014/main" id="{FB8EB946-3641-A243-AC8B-BD98CBFAEFC9}"/>
              </a:ext>
            </a:extLst>
          </p:cNvPr>
          <p:cNvSpPr>
            <a:spLocks noGrp="1"/>
          </p:cNvSpPr>
          <p:nvPr>
            <p:ph type="title"/>
          </p:nvPr>
        </p:nvSpPr>
        <p:spPr>
          <a:xfrm>
            <a:off x="1081144" y="307921"/>
            <a:ext cx="7955280" cy="1113416"/>
          </a:xfrm>
        </p:spPr>
        <p:txBody>
          <a:bodyPr>
            <a:normAutofit/>
          </a:bodyPr>
          <a:lstStyle/>
          <a:p>
            <a:r>
              <a:rPr lang="en-US" sz="4900" b="1" kern="0" dirty="0">
                <a:solidFill>
                  <a:schemeClr val="accent2"/>
                </a:solidFill>
                <a:ea typeface="ヒラギノ角ゴ Pro W3" pitchFamily="-65" charset="-128"/>
                <a:cs typeface="ヒラギノ角ゴ Pro W3" pitchFamily="-65" charset="-128"/>
              </a:rPr>
              <a:t>Activity 3.5: Review</a:t>
            </a:r>
            <a:endParaRPr lang="en-US" sz="3600" dirty="0"/>
          </a:p>
        </p:txBody>
      </p:sp>
      <p:pic>
        <p:nvPicPr>
          <p:cNvPr id="5" name="Picture 4">
            <a:extLst>
              <a:ext uri="{FF2B5EF4-FFF2-40B4-BE49-F238E27FC236}">
                <a16:creationId xmlns:a16="http://schemas.microsoft.com/office/drawing/2014/main" id="{D2A808A7-1E36-6941-BAEC-3A7FA9167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356332"/>
            <a:ext cx="937527" cy="892884"/>
          </a:xfrm>
          <a:prstGeom prst="rect">
            <a:avLst/>
          </a:prstGeom>
        </p:spPr>
      </p:pic>
    </p:spTree>
    <p:extLst>
      <p:ext uri="{BB962C8B-B14F-4D97-AF65-F5344CB8AC3E}">
        <p14:creationId xmlns:p14="http://schemas.microsoft.com/office/powerpoint/2010/main" val="687386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3487257847"/>
              </p:ext>
            </p:extLst>
          </p:nvPr>
        </p:nvGraphicFramePr>
        <p:xfrm>
          <a:off x="93134" y="1617130"/>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6011334" y="1238250"/>
            <a:ext cx="3005668" cy="15726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rPr>
              <a:t>Three Steps: </a:t>
            </a:r>
          </a:p>
          <a:p>
            <a:pPr marL="342900" indent="-342900">
              <a:buFont typeface="+mj-lt"/>
              <a:buAutoNum type="arabicPeriod"/>
            </a:pPr>
            <a:r>
              <a:rPr lang="en-US" sz="2000" dirty="0">
                <a:solidFill>
                  <a:schemeClr val="bg1"/>
                </a:solidFill>
              </a:rPr>
              <a:t>Establish Expectations</a:t>
            </a:r>
          </a:p>
          <a:p>
            <a:pPr marL="342900" indent="-342900">
              <a:buFont typeface="+mj-lt"/>
              <a:buAutoNum type="arabicPeriod"/>
            </a:pPr>
            <a:r>
              <a:rPr lang="en-US" sz="2000" dirty="0">
                <a:solidFill>
                  <a:schemeClr val="bg1"/>
                </a:solidFill>
              </a:rPr>
              <a:t>Identify Routines</a:t>
            </a:r>
          </a:p>
          <a:p>
            <a:pPr marL="342900" indent="-342900">
              <a:buFont typeface="+mj-lt"/>
              <a:buAutoNum type="arabicPeriod"/>
            </a:pPr>
            <a:r>
              <a:rPr lang="en-US" sz="2000" dirty="0">
                <a:solidFill>
                  <a:schemeClr val="bg1"/>
                </a:solidFill>
              </a:rPr>
              <a:t>Create Examples</a:t>
            </a:r>
          </a:p>
        </p:txBody>
      </p:sp>
      <p:sp>
        <p:nvSpPr>
          <p:cNvPr id="12" name="Rectangle 11"/>
          <p:cNvSpPr/>
          <p:nvPr/>
        </p:nvSpPr>
        <p:spPr>
          <a:xfrm>
            <a:off x="0" y="0"/>
            <a:ext cx="8890000" cy="1569660"/>
          </a:xfrm>
          <a:prstGeom prst="rect">
            <a:avLst/>
          </a:prstGeom>
        </p:spPr>
        <p:txBody>
          <a:bodyPr wrap="square">
            <a:spAutoFit/>
          </a:bodyPr>
          <a:lstStyle/>
          <a:p>
            <a:r>
              <a:rPr lang="en-US" sz="3200" b="1" dirty="0">
                <a:solidFill>
                  <a:schemeClr val="accent2"/>
                </a:solidFill>
                <a:latin typeface="Franklin Gothic Medium" panose="020B0603020102020204"/>
                <a:ea typeface="ＭＳ Ｐゴシック" charset="-128"/>
                <a:cs typeface="ＭＳ Ｐゴシック" charset="-128"/>
              </a:rPr>
              <a:t>Establish</a:t>
            </a:r>
            <a:r>
              <a:rPr lang="en-US" sz="3200" dirty="0">
                <a:solidFill>
                  <a:schemeClr val="accent2"/>
                </a:solidFill>
                <a:latin typeface="Franklin Gothic Medium" panose="020B0603020102020204"/>
                <a:ea typeface="ＭＳ Ｐゴシック" charset="-128"/>
                <a:cs typeface="ＭＳ Ｐゴシック" charset="-128"/>
              </a:rPr>
              <a:t>, Post, Teach, Review, Monitor, and reinforce a small number of positively stated expectations.</a:t>
            </a:r>
            <a:endParaRPr lang="en-US" dirty="0">
              <a:solidFill>
                <a:schemeClr val="accent2"/>
              </a:solidFill>
            </a:endParaRPr>
          </a:p>
        </p:txBody>
      </p:sp>
      <p:sp>
        <p:nvSpPr>
          <p:cNvPr id="6" name="Left Arrow 5"/>
          <p:cNvSpPr/>
          <p:nvPr/>
        </p:nvSpPr>
        <p:spPr>
          <a:xfrm rot="10800000">
            <a:off x="898985" y="4935051"/>
            <a:ext cx="1303868" cy="793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1903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D35D95F8-9A01-8741-887C-0648DEAAB95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dgm id="{BB2E6EA4-9DD5-AA4A-B1AF-7D4AD4DEC3B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graphicEl>
                                              <a:dgm id="{E5B51BC3-D9AC-224A-88D6-E072A5F1648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graphicEl>
                                              <a:dgm id="{9AE8A40A-70E8-5F42-AA68-C55FBA0C417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graphicEl>
                                              <a:dgm id="{7EE66003-F4E3-1B47-96EE-64B8F3841BD7}"/>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graphicEl>
                                              <a:dgm id="{F6E851F7-C49B-904A-BC40-51C4768D9C1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P spid="11"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533400" y="2298357"/>
            <a:ext cx="8382000" cy="3027406"/>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chemeClr val="bg1"/>
                </a:solidFill>
              </a:rPr>
              <a:t>Active Supervision (Colvin, </a:t>
            </a:r>
            <a:r>
              <a:rPr lang="en-US" dirty="0" err="1">
                <a:solidFill>
                  <a:schemeClr val="bg1"/>
                </a:solidFill>
              </a:rPr>
              <a:t>Sugai</a:t>
            </a:r>
            <a:r>
              <a:rPr lang="en-US" dirty="0">
                <a:solidFill>
                  <a:schemeClr val="bg1"/>
                </a:solidFill>
              </a:rPr>
              <a:t>, Good, Lee, 1997): </a:t>
            </a:r>
          </a:p>
          <a:p>
            <a:pPr>
              <a:defRPr/>
            </a:pPr>
            <a:r>
              <a:rPr lang="en-US" b="1" dirty="0">
                <a:solidFill>
                  <a:schemeClr val="bg1"/>
                </a:solidFill>
              </a:rPr>
              <a:t>Move</a:t>
            </a:r>
            <a:r>
              <a:rPr lang="en-US" dirty="0">
                <a:solidFill>
                  <a:schemeClr val="bg1"/>
                </a:solidFill>
              </a:rPr>
              <a:t> around</a:t>
            </a:r>
          </a:p>
          <a:p>
            <a:pPr>
              <a:defRPr/>
            </a:pPr>
            <a:r>
              <a:rPr lang="en-US" dirty="0">
                <a:solidFill>
                  <a:schemeClr val="bg1"/>
                </a:solidFill>
              </a:rPr>
              <a:t>Look around (</a:t>
            </a:r>
            <a:r>
              <a:rPr lang="en-US" b="1" dirty="0">
                <a:solidFill>
                  <a:schemeClr val="bg1"/>
                </a:solidFill>
              </a:rPr>
              <a:t>Scan</a:t>
            </a:r>
            <a:r>
              <a:rPr lang="en-US" dirty="0">
                <a:solidFill>
                  <a:schemeClr val="bg1"/>
                </a:solidFill>
              </a:rPr>
              <a:t>)</a:t>
            </a:r>
            <a:endParaRPr lang="en-US" b="1" dirty="0">
              <a:solidFill>
                <a:schemeClr val="bg1"/>
              </a:solidFill>
            </a:endParaRPr>
          </a:p>
          <a:p>
            <a:pPr>
              <a:defRPr/>
            </a:pPr>
            <a:r>
              <a:rPr lang="en-US" b="1" dirty="0">
                <a:solidFill>
                  <a:schemeClr val="bg1"/>
                </a:solidFill>
              </a:rPr>
              <a:t>Interact </a:t>
            </a:r>
            <a:r>
              <a:rPr lang="en-US" dirty="0">
                <a:solidFill>
                  <a:schemeClr val="bg1"/>
                </a:solidFill>
              </a:rPr>
              <a:t>with students</a:t>
            </a:r>
          </a:p>
          <a:p>
            <a:pPr lvl="1">
              <a:buFont typeface="Arial" charset="0"/>
              <a:buChar char="•"/>
              <a:defRPr/>
            </a:pPr>
            <a:r>
              <a:rPr lang="en-US" sz="2800" dirty="0">
                <a:solidFill>
                  <a:schemeClr val="bg1"/>
                </a:solidFill>
              </a:rPr>
              <a:t>Reinforce</a:t>
            </a:r>
          </a:p>
          <a:p>
            <a:pPr lvl="1">
              <a:buFont typeface="Arial" charset="0"/>
              <a:buChar char="•"/>
              <a:defRPr/>
            </a:pPr>
            <a:r>
              <a:rPr lang="en-US" sz="2800" dirty="0">
                <a:solidFill>
                  <a:schemeClr val="bg1"/>
                </a:solidFill>
              </a:rPr>
              <a:t>Correct</a:t>
            </a:r>
          </a:p>
          <a:p>
            <a:pPr>
              <a:defRPr/>
            </a:pPr>
            <a:endParaRPr lang="en-US" dirty="0">
              <a:solidFill>
                <a:schemeClr val="bg1"/>
              </a:solidFill>
            </a:endParaRPr>
          </a:p>
        </p:txBody>
      </p:sp>
      <p:sp>
        <p:nvSpPr>
          <p:cNvPr id="5" name="Rectangle 3"/>
          <p:cNvSpPr>
            <a:spLocks noChangeArrowheads="1"/>
          </p:cNvSpPr>
          <p:nvPr/>
        </p:nvSpPr>
        <p:spPr bwMode="auto">
          <a:xfrm>
            <a:off x="2689860" y="533400"/>
            <a:ext cx="6454140" cy="62547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pPr>
            <a:r>
              <a:rPr lang="en-US" sz="4400" b="1" dirty="0">
                <a:solidFill>
                  <a:schemeClr val="accent2"/>
                </a:solidFill>
                <a:latin typeface="+mj-lt"/>
                <a:ea typeface="Calibri" charset="0"/>
                <a:cs typeface="Calibri" charset="0"/>
              </a:rPr>
              <a:t>Students’ behavior in natural context</a:t>
            </a:r>
          </a:p>
        </p:txBody>
      </p:sp>
      <p:grpSp>
        <p:nvGrpSpPr>
          <p:cNvPr id="6" name="Group 5"/>
          <p:cNvGrpSpPr/>
          <p:nvPr/>
        </p:nvGrpSpPr>
        <p:grpSpPr>
          <a:xfrm>
            <a:off x="137160" y="205432"/>
            <a:ext cx="2385181" cy="1281410"/>
            <a:chOff x="1322991" y="3654626"/>
            <a:chExt cx="2562820" cy="1281410"/>
          </a:xfrm>
          <a:solidFill>
            <a:schemeClr val="accent2">
              <a:lumMod val="50000"/>
            </a:schemeClr>
          </a:solidFill>
        </p:grpSpPr>
        <p:sp>
          <p:nvSpPr>
            <p:cNvPr id="7" name="Rounded Rectangle 6"/>
            <p:cNvSpPr/>
            <p:nvPr/>
          </p:nvSpPr>
          <p:spPr>
            <a:xfrm>
              <a:off x="1322991" y="3654626"/>
              <a:ext cx="2562820" cy="1281410"/>
            </a:xfrm>
            <a:prstGeom prst="roundRect">
              <a:avLst/>
            </a:prstGeom>
            <a:grp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8" name="Rounded Rectangle 4"/>
            <p:cNvSpPr/>
            <p:nvPr/>
          </p:nvSpPr>
          <p:spPr>
            <a:xfrm>
              <a:off x="1385544" y="3717179"/>
              <a:ext cx="2437714" cy="11563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dirty="0">
                  <a:solidFill>
                    <a:prstClr val="white"/>
                  </a:solidFill>
                </a:rPr>
                <a:t>Monitor</a:t>
              </a:r>
            </a:p>
          </p:txBody>
        </p:sp>
      </p:grpSp>
    </p:spTree>
    <p:extLst>
      <p:ext uri="{BB962C8B-B14F-4D97-AF65-F5344CB8AC3E}">
        <p14:creationId xmlns:p14="http://schemas.microsoft.com/office/powerpoint/2010/main" val="1584876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3.6: Stop and Jot</a:t>
            </a:r>
            <a:br>
              <a:rPr lang="en-US" sz="49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Plan your active supervision</a:t>
            </a:r>
            <a:endParaRPr lang="en-US" sz="3600" dirty="0"/>
          </a:p>
        </p:txBody>
      </p:sp>
      <p:sp>
        <p:nvSpPr>
          <p:cNvPr id="177155" name="Rectangle 3"/>
          <p:cNvSpPr>
            <a:spLocks noGrp="1" noChangeArrowheads="1"/>
          </p:cNvSpPr>
          <p:nvPr>
            <p:ph idx="1"/>
          </p:nvPr>
        </p:nvSpPr>
        <p:spPr>
          <a:xfrm>
            <a:off x="495086" y="1646887"/>
            <a:ext cx="7886700" cy="4052328"/>
          </a:xfrm>
        </p:spPr>
        <p:txBody>
          <a:bodyPr>
            <a:normAutofit/>
          </a:bodyPr>
          <a:lstStyle/>
          <a:p>
            <a:pPr marL="0" indent="0">
              <a:buNone/>
            </a:pPr>
            <a:r>
              <a:rPr lang="en-US" sz="4000" dirty="0">
                <a:solidFill>
                  <a:schemeClr val="bg1"/>
                </a:solidFill>
                <a:ea typeface="ＭＳ Ｐゴシック" charset="0"/>
                <a:cs typeface="ＭＳ Ｐゴシック" charset="0"/>
              </a:rPr>
              <a:t>Plan your active supervision</a:t>
            </a:r>
          </a:p>
          <a:p>
            <a:pPr lvl="1"/>
            <a:r>
              <a:rPr lang="en-US" sz="3200" dirty="0">
                <a:solidFill>
                  <a:schemeClr val="bg1"/>
                </a:solidFill>
              </a:rPr>
              <a:t>Describe how you will move, scan, and interact throughout the classroom routines you identified on your matrix</a:t>
            </a:r>
          </a:p>
          <a:p>
            <a:pPr lvl="1"/>
            <a:r>
              <a:rPr lang="en-US" sz="3200" dirty="0">
                <a:solidFill>
                  <a:schemeClr val="bg1"/>
                </a:solidFill>
              </a:rPr>
              <a:t>Consider specifically what it will look like for the one expectation and one routine you selected</a:t>
            </a:r>
            <a:endParaRPr lang="en-US" altLang="x-none" sz="3200" dirty="0">
              <a:solidFill>
                <a:schemeClr val="bg1"/>
              </a:solidFill>
              <a:latin typeface="Calibri" charset="0"/>
              <a:ea typeface="Calibri" charset="0"/>
              <a:cs typeface="Calibri" charset="0"/>
            </a:endParaRPr>
          </a:p>
          <a:p>
            <a:pPr>
              <a:lnSpc>
                <a:spcPct val="110000"/>
              </a:lnSpc>
            </a:pPr>
            <a:endParaRPr lang="en-US" altLang="x-none" sz="1100" dirty="0">
              <a:solidFill>
                <a:schemeClr val="bg1"/>
              </a:solidFill>
              <a:latin typeface="Calibri" charset="0"/>
              <a:ea typeface="Calibri" charset="0"/>
              <a:cs typeface="Calibri" charset="0"/>
            </a:endParaRPr>
          </a:p>
          <a:p>
            <a:pPr>
              <a:lnSpc>
                <a:spcPct val="110000"/>
              </a:lnSpc>
            </a:pPr>
            <a:endParaRPr lang="en-US" altLang="x-none" sz="1100" dirty="0">
              <a:solidFill>
                <a:schemeClr val="bg1"/>
              </a:solidFill>
              <a:latin typeface="Calibri" charset="0"/>
              <a:ea typeface="Calibri" charset="0"/>
              <a:cs typeface="Calibri"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
        <p:nvSpPr>
          <p:cNvPr id="5" name="TextBox 4"/>
          <p:cNvSpPr txBox="1"/>
          <p:nvPr/>
        </p:nvSpPr>
        <p:spPr>
          <a:xfrm>
            <a:off x="1052332" y="5071462"/>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3.6</a:t>
            </a:r>
          </a:p>
        </p:txBody>
      </p:sp>
    </p:spTree>
    <p:extLst>
      <p:ext uri="{BB962C8B-B14F-4D97-AF65-F5344CB8AC3E}">
        <p14:creationId xmlns:p14="http://schemas.microsoft.com/office/powerpoint/2010/main" val="233319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5EEC64-B2FD-7B4A-9E73-46180BD38130}"/>
              </a:ext>
            </a:extLst>
          </p:cNvPr>
          <p:cNvSpPr>
            <a:spLocks noGrp="1"/>
          </p:cNvSpPr>
          <p:nvPr>
            <p:ph idx="1"/>
          </p:nvPr>
        </p:nvSpPr>
        <p:spPr/>
        <p:txBody>
          <a:bodyPr/>
          <a:lstStyle/>
          <a:p>
            <a:r>
              <a:rPr lang="en-US" dirty="0">
                <a:solidFill>
                  <a:schemeClr val="bg1"/>
                </a:solidFill>
              </a:rPr>
              <a:t>Does your plan include moving, scanning, and interacting?</a:t>
            </a:r>
          </a:p>
          <a:p>
            <a:endParaRPr lang="en-US" dirty="0">
              <a:solidFill>
                <a:schemeClr val="bg1"/>
              </a:solidFill>
            </a:endParaRPr>
          </a:p>
          <a:p>
            <a:r>
              <a:rPr lang="en-US" dirty="0">
                <a:solidFill>
                  <a:schemeClr val="bg1"/>
                </a:solidFill>
              </a:rPr>
              <a:t>Are there times of the day or specific instructional routines that you will target for increasing your active supervision? </a:t>
            </a:r>
          </a:p>
          <a:p>
            <a:endParaRPr lang="en-US" dirty="0">
              <a:solidFill>
                <a:schemeClr val="bg1"/>
              </a:solidFill>
            </a:endParaRPr>
          </a:p>
          <a:p>
            <a:r>
              <a:rPr lang="en-US" dirty="0">
                <a:solidFill>
                  <a:schemeClr val="bg1"/>
                </a:solidFill>
              </a:rPr>
              <a:t>Why did you choose those times?</a:t>
            </a:r>
          </a:p>
        </p:txBody>
      </p:sp>
      <p:sp>
        <p:nvSpPr>
          <p:cNvPr id="4" name="Title 2">
            <a:extLst>
              <a:ext uri="{FF2B5EF4-FFF2-40B4-BE49-F238E27FC236}">
                <a16:creationId xmlns:a16="http://schemas.microsoft.com/office/drawing/2014/main" id="{D1827494-253E-B647-A5B7-E26F0D2A469C}"/>
              </a:ext>
            </a:extLst>
          </p:cNvPr>
          <p:cNvSpPr>
            <a:spLocks noGrp="1"/>
          </p:cNvSpPr>
          <p:nvPr>
            <p:ph type="title"/>
          </p:nvPr>
        </p:nvSpPr>
        <p:spPr>
          <a:xfrm>
            <a:off x="1081144" y="236669"/>
            <a:ext cx="7955280" cy="1113416"/>
          </a:xfrm>
        </p:spPr>
        <p:txBody>
          <a:bodyPr>
            <a:normAutofit/>
          </a:bodyPr>
          <a:lstStyle/>
          <a:p>
            <a:r>
              <a:rPr lang="en-US" sz="4900" b="1" kern="0" dirty="0">
                <a:solidFill>
                  <a:schemeClr val="accent2"/>
                </a:solidFill>
                <a:ea typeface="ヒラギノ角ゴ Pro W3" pitchFamily="-65" charset="-128"/>
                <a:cs typeface="ヒラギノ角ゴ Pro W3" pitchFamily="-65" charset="-128"/>
              </a:rPr>
              <a:t>Activity 3.6: Review</a:t>
            </a:r>
            <a:endParaRPr lang="en-US" sz="3600" dirty="0"/>
          </a:p>
        </p:txBody>
      </p:sp>
      <p:pic>
        <p:nvPicPr>
          <p:cNvPr id="5" name="Picture 4">
            <a:extLst>
              <a:ext uri="{FF2B5EF4-FFF2-40B4-BE49-F238E27FC236}">
                <a16:creationId xmlns:a16="http://schemas.microsoft.com/office/drawing/2014/main" id="{2541CB32-19F4-4344-9CE9-44890C68F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Tree>
    <p:extLst>
      <p:ext uri="{BB962C8B-B14F-4D97-AF65-F5344CB8AC3E}">
        <p14:creationId xmlns:p14="http://schemas.microsoft.com/office/powerpoint/2010/main" val="2980401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734694622"/>
              </p:ext>
            </p:extLst>
          </p:nvPr>
        </p:nvGraphicFramePr>
        <p:xfrm>
          <a:off x="93134" y="1617130"/>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6011334" y="1238250"/>
            <a:ext cx="3005668" cy="15726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rPr>
              <a:t>Three Steps: </a:t>
            </a:r>
          </a:p>
          <a:p>
            <a:pPr marL="342900" indent="-342900">
              <a:buFont typeface="+mj-lt"/>
              <a:buAutoNum type="arabicPeriod"/>
            </a:pPr>
            <a:r>
              <a:rPr lang="en-US" sz="2000" dirty="0">
                <a:solidFill>
                  <a:schemeClr val="bg1"/>
                </a:solidFill>
              </a:rPr>
              <a:t>Establish Expectations</a:t>
            </a:r>
          </a:p>
          <a:p>
            <a:pPr marL="342900" indent="-342900">
              <a:buFont typeface="+mj-lt"/>
              <a:buAutoNum type="arabicPeriod"/>
            </a:pPr>
            <a:r>
              <a:rPr lang="en-US" sz="2000" dirty="0">
                <a:solidFill>
                  <a:schemeClr val="bg1"/>
                </a:solidFill>
              </a:rPr>
              <a:t>Identify Routines</a:t>
            </a:r>
          </a:p>
          <a:p>
            <a:pPr marL="342900" indent="-342900">
              <a:buFont typeface="+mj-lt"/>
              <a:buAutoNum type="arabicPeriod"/>
            </a:pPr>
            <a:r>
              <a:rPr lang="en-US" sz="2000" dirty="0">
                <a:solidFill>
                  <a:schemeClr val="bg1"/>
                </a:solidFill>
              </a:rPr>
              <a:t>Create Examples</a:t>
            </a:r>
          </a:p>
        </p:txBody>
      </p:sp>
      <p:sp>
        <p:nvSpPr>
          <p:cNvPr id="10" name="Rectangle 9"/>
          <p:cNvSpPr/>
          <p:nvPr/>
        </p:nvSpPr>
        <p:spPr>
          <a:xfrm>
            <a:off x="0" y="0"/>
            <a:ext cx="8890000" cy="1569660"/>
          </a:xfrm>
          <a:prstGeom prst="rect">
            <a:avLst/>
          </a:prstGeom>
        </p:spPr>
        <p:txBody>
          <a:bodyPr wrap="square">
            <a:spAutoFit/>
          </a:bodyPr>
          <a:lstStyle/>
          <a:p>
            <a:r>
              <a:rPr lang="en-US" sz="3200" b="1" dirty="0">
                <a:solidFill>
                  <a:schemeClr val="accent2"/>
                </a:solidFill>
                <a:latin typeface="Franklin Gothic Medium" panose="020B0603020102020204"/>
                <a:ea typeface="ＭＳ Ｐゴシック" charset="-128"/>
                <a:cs typeface="ＭＳ Ｐゴシック" charset="-128"/>
              </a:rPr>
              <a:t>Establish</a:t>
            </a:r>
            <a:r>
              <a:rPr lang="en-US" sz="3200" dirty="0">
                <a:solidFill>
                  <a:schemeClr val="accent2"/>
                </a:solidFill>
                <a:latin typeface="Franklin Gothic Medium" panose="020B0603020102020204"/>
                <a:ea typeface="ＭＳ Ｐゴシック" charset="-128"/>
                <a:cs typeface="ＭＳ Ｐゴシック" charset="-128"/>
              </a:rPr>
              <a:t>, Post, Teach, Review, Monitor, and reinforce a small number of positively stated expectations.</a:t>
            </a:r>
            <a:endParaRPr lang="en-US" dirty="0">
              <a:solidFill>
                <a:schemeClr val="accent2"/>
              </a:solidFill>
            </a:endParaRPr>
          </a:p>
        </p:txBody>
      </p:sp>
      <p:sp>
        <p:nvSpPr>
          <p:cNvPr id="6" name="Left Arrow 5"/>
          <p:cNvSpPr/>
          <p:nvPr/>
        </p:nvSpPr>
        <p:spPr>
          <a:xfrm rot="10800000">
            <a:off x="764229" y="3142625"/>
            <a:ext cx="1303868" cy="793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2829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D35D95F8-9A01-8741-887C-0648DEAAB95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BB2E6EA4-9DD5-AA4A-B1AF-7D4AD4DEC3B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dgm id="{E5B51BC3-D9AC-224A-88D6-E072A5F1648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9AE8A40A-70E8-5F42-AA68-C55FBA0C417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graphicEl>
                                              <a:dgm id="{7EE66003-F4E3-1B47-96EE-64B8F3841BD7}"/>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dgm id="{F6E851F7-C49B-904A-BC40-51C4768D9C1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7B2C965-019E-4B91-9F69-51568BA708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4028" y="896806"/>
            <a:ext cx="2568200" cy="4532057"/>
          </a:xfrm>
          <a:prstGeom prst="rect">
            <a:avLst/>
          </a:prstGeom>
        </p:spPr>
      </p:pic>
      <p:sp>
        <p:nvSpPr>
          <p:cNvPr id="102" name="Rectangle 101">
            <a:extLst>
              <a:ext uri="{FF2B5EF4-FFF2-40B4-BE49-F238E27FC236}">
                <a16:creationId xmlns:a16="http://schemas.microsoft.com/office/drawing/2014/main" id="{F2B27900-DDBE-45BE-B604-3A54C395DB04}"/>
              </a:ext>
            </a:extLst>
          </p:cNvPr>
          <p:cNvSpPr/>
          <p:nvPr/>
        </p:nvSpPr>
        <p:spPr>
          <a:xfrm>
            <a:off x="547313" y="2647920"/>
            <a:ext cx="909323" cy="2293136"/>
          </a:xfrm>
          <a:prstGeom prst="rect">
            <a:avLst/>
          </a:prstGeom>
          <a:solidFill>
            <a:schemeClr val="accent5">
              <a:lumMod val="40000"/>
              <a:lumOff val="6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92" name="Rectangle 91">
            <a:extLst>
              <a:ext uri="{FF2B5EF4-FFF2-40B4-BE49-F238E27FC236}">
                <a16:creationId xmlns:a16="http://schemas.microsoft.com/office/drawing/2014/main" id="{C3442DCA-1E80-4AA6-B608-844856181E26}"/>
              </a:ext>
            </a:extLst>
          </p:cNvPr>
          <p:cNvSpPr/>
          <p:nvPr/>
        </p:nvSpPr>
        <p:spPr>
          <a:xfrm>
            <a:off x="2231292" y="112144"/>
            <a:ext cx="3206368" cy="5908014"/>
          </a:xfrm>
          <a:prstGeom prst="rect">
            <a:avLst/>
          </a:prstGeom>
          <a:solidFill>
            <a:schemeClr val="accent1">
              <a:lumMod val="60000"/>
              <a:lumOff val="4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 name="Rounded Rectangle 2"/>
          <p:cNvSpPr/>
          <p:nvPr/>
        </p:nvSpPr>
        <p:spPr>
          <a:xfrm>
            <a:off x="3094574" y="503414"/>
            <a:ext cx="1535667" cy="763993"/>
          </a:xfrm>
          <a:prstGeom prst="round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5 Critical Features of Classroom Management</a:t>
            </a:r>
          </a:p>
        </p:txBody>
      </p:sp>
      <p:sp>
        <p:nvSpPr>
          <p:cNvPr id="4" name="TextBox 3"/>
          <p:cNvSpPr txBox="1"/>
          <p:nvPr/>
        </p:nvSpPr>
        <p:spPr>
          <a:xfrm>
            <a:off x="3094574" y="1370747"/>
            <a:ext cx="1537048" cy="292507"/>
          </a:xfrm>
          <a:prstGeom prst="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35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Franklin Gothic Book" panose="020B0503020102020204"/>
                <a:ea typeface="+mn-ea"/>
                <a:cs typeface="+mn-cs"/>
              </a:rPr>
              <a:t>Implement with Fidelity</a:t>
            </a:r>
          </a:p>
        </p:txBody>
      </p:sp>
      <p:sp>
        <p:nvSpPr>
          <p:cNvPr id="11" name="Oval 10"/>
          <p:cNvSpPr/>
          <p:nvPr/>
        </p:nvSpPr>
        <p:spPr>
          <a:xfrm>
            <a:off x="3088814" y="1872702"/>
            <a:ext cx="1546659" cy="479323"/>
          </a:xfrm>
          <a:prstGeom prst="ellipse">
            <a:avLst/>
          </a:prstGeom>
          <a:solidFill>
            <a:schemeClr val="accent6">
              <a:lumMod val="60000"/>
              <a:lumOff val="40000"/>
              <a:alpha val="70000"/>
            </a:schemeClr>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Progress Monitor</a:t>
            </a:r>
          </a:p>
        </p:txBody>
      </p:sp>
      <p:cxnSp>
        <p:nvCxnSpPr>
          <p:cNvPr id="16" name="Straight Connector 15"/>
          <p:cNvCxnSpPr/>
          <p:nvPr/>
        </p:nvCxnSpPr>
        <p:spPr>
          <a:xfrm flipH="1">
            <a:off x="3848577" y="2359399"/>
            <a:ext cx="3294" cy="198994"/>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6912" y="2558392"/>
            <a:ext cx="1563329" cy="73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605320" y="2399820"/>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rPr>
              <a:t>+</a:t>
            </a:r>
          </a:p>
        </p:txBody>
      </p:sp>
      <p:sp>
        <p:nvSpPr>
          <p:cNvPr id="20" name="Oval 19"/>
          <p:cNvSpPr/>
          <p:nvPr/>
        </p:nvSpPr>
        <p:spPr>
          <a:xfrm>
            <a:off x="2699102" y="2399820"/>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Franklin Gothic Book" panose="020B0503020102020204"/>
                <a:ea typeface="+mn-ea"/>
                <a:cs typeface="+mn-cs"/>
              </a:rPr>
              <a:t>_</a:t>
            </a:r>
          </a:p>
        </p:txBody>
      </p:sp>
      <p:sp>
        <p:nvSpPr>
          <p:cNvPr id="21" name="Oval 20"/>
          <p:cNvSpPr/>
          <p:nvPr/>
        </p:nvSpPr>
        <p:spPr>
          <a:xfrm>
            <a:off x="3065784" y="2699022"/>
            <a:ext cx="1569689" cy="655403"/>
          </a:xfrm>
          <a:prstGeom prst="ellipse">
            <a:avLst/>
          </a:prstGeom>
          <a:solidFill>
            <a:schemeClr val="accent6">
              <a:lumMod val="60000"/>
              <a:lumOff val="40000"/>
              <a:alpha val="70000"/>
            </a:schemeClr>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Diagnostic Assessment</a:t>
            </a:r>
          </a:p>
        </p:txBody>
      </p:sp>
      <p:sp>
        <p:nvSpPr>
          <p:cNvPr id="29" name="Rounded Rectangle 28"/>
          <p:cNvSpPr/>
          <p:nvPr/>
        </p:nvSpPr>
        <p:spPr>
          <a:xfrm>
            <a:off x="3088815" y="3557066"/>
            <a:ext cx="1546658" cy="479324"/>
          </a:xfrm>
          <a:prstGeom prst="roundRect">
            <a:avLst/>
          </a:prstGeom>
          <a:solidFill>
            <a:schemeClr val="accent5">
              <a:lumMod val="40000"/>
              <a:lumOff val="6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Intervention Adaptations</a:t>
            </a:r>
          </a:p>
        </p:txBody>
      </p:sp>
      <p:sp>
        <p:nvSpPr>
          <p:cNvPr id="36" name="Oval 35"/>
          <p:cNvSpPr/>
          <p:nvPr/>
        </p:nvSpPr>
        <p:spPr>
          <a:xfrm>
            <a:off x="3088814" y="4271875"/>
            <a:ext cx="1543365" cy="479323"/>
          </a:xfrm>
          <a:prstGeom prst="ellipse">
            <a:avLst/>
          </a:prstGeom>
          <a:solidFill>
            <a:schemeClr val="accent6">
              <a:lumMod val="60000"/>
              <a:lumOff val="40000"/>
              <a:alpha val="70000"/>
            </a:schemeClr>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Progress Monitor</a:t>
            </a:r>
          </a:p>
        </p:txBody>
      </p:sp>
      <p:cxnSp>
        <p:nvCxnSpPr>
          <p:cNvPr id="37" name="Straight Connector 36"/>
          <p:cNvCxnSpPr/>
          <p:nvPr/>
        </p:nvCxnSpPr>
        <p:spPr>
          <a:xfrm flipH="1">
            <a:off x="3843608" y="4773812"/>
            <a:ext cx="3294" cy="198994"/>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061943" y="4972806"/>
            <a:ext cx="1563329" cy="73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4600351" y="4814233"/>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rPr>
              <a:t>+</a:t>
            </a:r>
          </a:p>
        </p:txBody>
      </p:sp>
      <p:sp>
        <p:nvSpPr>
          <p:cNvPr id="40" name="Oval 39"/>
          <p:cNvSpPr/>
          <p:nvPr/>
        </p:nvSpPr>
        <p:spPr>
          <a:xfrm>
            <a:off x="2694134" y="4814233"/>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Franklin Gothic Book" panose="020B0503020102020204"/>
                <a:ea typeface="+mn-ea"/>
                <a:cs typeface="+mn-cs"/>
              </a:rPr>
              <a:t>_</a:t>
            </a:r>
          </a:p>
        </p:txBody>
      </p:sp>
      <p:cxnSp>
        <p:nvCxnSpPr>
          <p:cNvPr id="60" name="Straight Arrow Connector 59">
            <a:extLst>
              <a:ext uri="{FF2B5EF4-FFF2-40B4-BE49-F238E27FC236}">
                <a16:creationId xmlns:a16="http://schemas.microsoft.com/office/drawing/2014/main" id="{FF07FD6B-AC6F-40D7-A0B3-C6C5BC44AFF7}"/>
              </a:ext>
            </a:extLst>
          </p:cNvPr>
          <p:cNvCxnSpPr>
            <a:cxnSpLocks/>
            <a:stCxn id="4" idx="2"/>
            <a:endCxn id="11" idx="0"/>
          </p:cNvCxnSpPr>
          <p:nvPr/>
        </p:nvCxnSpPr>
        <p:spPr>
          <a:xfrm flipH="1">
            <a:off x="3862144" y="1663254"/>
            <a:ext cx="954" cy="209448"/>
          </a:xfrm>
          <a:prstGeom prst="straightConnector1">
            <a:avLst/>
          </a:prstGeom>
          <a:ln w="57150">
            <a:solidFill>
              <a:schemeClr val="tx1"/>
            </a:solidFill>
            <a:headEnd type="none"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754F09A-2C06-42FD-A7F9-85C86BA7B435}"/>
              </a:ext>
            </a:extLst>
          </p:cNvPr>
          <p:cNvCxnSpPr>
            <a:cxnSpLocks/>
            <a:stCxn id="3" idx="2"/>
            <a:endCxn id="4" idx="0"/>
          </p:cNvCxnSpPr>
          <p:nvPr/>
        </p:nvCxnSpPr>
        <p:spPr>
          <a:xfrm>
            <a:off x="3862408" y="1267407"/>
            <a:ext cx="690" cy="103340"/>
          </a:xfrm>
          <a:prstGeom prst="straightConnector1">
            <a:avLst/>
          </a:prstGeom>
          <a:ln w="57150">
            <a:solidFill>
              <a:schemeClr val="tx1"/>
            </a:solidFill>
            <a:headEnd type="none" w="sm" len="sm"/>
            <a:tailEnd type="none" w="med" len="sm"/>
          </a:ln>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id="{F50D8958-8053-49CF-A4EA-9212AA8BF2A7}"/>
              </a:ext>
            </a:extLst>
          </p:cNvPr>
          <p:cNvPicPr>
            <a:picLocks noChangeAspect="1"/>
          </p:cNvPicPr>
          <p:nvPr/>
        </p:nvPicPr>
        <p:blipFill rotWithShape="1">
          <a:blip r:embed="rId3"/>
          <a:srcRect t="35810"/>
          <a:stretch/>
        </p:blipFill>
        <p:spPr>
          <a:xfrm rot="167981">
            <a:off x="2611288" y="2573660"/>
            <a:ext cx="731583" cy="568461"/>
          </a:xfrm>
          <a:prstGeom prst="rect">
            <a:avLst/>
          </a:prstGeom>
        </p:spPr>
      </p:pic>
      <p:pic>
        <p:nvPicPr>
          <p:cNvPr id="87" name="Picture 86">
            <a:extLst>
              <a:ext uri="{FF2B5EF4-FFF2-40B4-BE49-F238E27FC236}">
                <a16:creationId xmlns:a16="http://schemas.microsoft.com/office/drawing/2014/main" id="{28EF60F7-5CE5-411D-9601-119763326700}"/>
              </a:ext>
            </a:extLst>
          </p:cNvPr>
          <p:cNvPicPr>
            <a:picLocks noChangeAspect="1"/>
          </p:cNvPicPr>
          <p:nvPr/>
        </p:nvPicPr>
        <p:blipFill rotWithShape="1">
          <a:blip r:embed="rId3"/>
          <a:srcRect t="35810"/>
          <a:stretch/>
        </p:blipFill>
        <p:spPr>
          <a:xfrm rot="10955653">
            <a:off x="4393883" y="2028561"/>
            <a:ext cx="692109" cy="515762"/>
          </a:xfrm>
          <a:prstGeom prst="rect">
            <a:avLst/>
          </a:prstGeom>
        </p:spPr>
      </p:pic>
      <p:cxnSp>
        <p:nvCxnSpPr>
          <p:cNvPr id="88" name="Straight Arrow Connector 87">
            <a:extLst>
              <a:ext uri="{FF2B5EF4-FFF2-40B4-BE49-F238E27FC236}">
                <a16:creationId xmlns:a16="http://schemas.microsoft.com/office/drawing/2014/main" id="{84D2D853-C2D8-487C-A2C1-1D4D8C69ABE8}"/>
              </a:ext>
            </a:extLst>
          </p:cNvPr>
          <p:cNvCxnSpPr>
            <a:cxnSpLocks/>
          </p:cNvCxnSpPr>
          <p:nvPr/>
        </p:nvCxnSpPr>
        <p:spPr>
          <a:xfrm flipH="1">
            <a:off x="3855982" y="4062629"/>
            <a:ext cx="1249" cy="209448"/>
          </a:xfrm>
          <a:prstGeom prst="straightConnector1">
            <a:avLst/>
          </a:prstGeom>
          <a:ln w="57150">
            <a:solidFill>
              <a:schemeClr val="tx1"/>
            </a:solidFill>
            <a:headEnd type="none"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D76F08B3-8352-4599-8C22-A5BF2DC22DCB}"/>
              </a:ext>
            </a:extLst>
          </p:cNvPr>
          <p:cNvCxnSpPr>
            <a:cxnSpLocks/>
          </p:cNvCxnSpPr>
          <p:nvPr/>
        </p:nvCxnSpPr>
        <p:spPr>
          <a:xfrm flipH="1">
            <a:off x="3842358" y="3365460"/>
            <a:ext cx="1249" cy="209448"/>
          </a:xfrm>
          <a:prstGeom prst="straightConnector1">
            <a:avLst/>
          </a:prstGeom>
          <a:ln w="57150">
            <a:solidFill>
              <a:schemeClr val="accent3">
                <a:lumMod val="75000"/>
              </a:schemeClr>
            </a:solidFill>
            <a:headEnd type="none" w="sm" len="sm"/>
            <a:tailEnd type="triangle" w="med" len="sm"/>
          </a:ln>
        </p:spPr>
        <p:style>
          <a:lnRef idx="1">
            <a:schemeClr val="accent1"/>
          </a:lnRef>
          <a:fillRef idx="0">
            <a:schemeClr val="accent1"/>
          </a:fillRef>
          <a:effectRef idx="0">
            <a:schemeClr val="accent1"/>
          </a:effectRef>
          <a:fontRef idx="minor">
            <a:schemeClr val="tx1"/>
          </a:fontRef>
        </p:style>
      </p:cxnSp>
      <p:pic>
        <p:nvPicPr>
          <p:cNvPr id="90" name="Picture 89">
            <a:extLst>
              <a:ext uri="{FF2B5EF4-FFF2-40B4-BE49-F238E27FC236}">
                <a16:creationId xmlns:a16="http://schemas.microsoft.com/office/drawing/2014/main" id="{F79402BE-CC2C-4A55-96F1-0516AE51334E}"/>
              </a:ext>
            </a:extLst>
          </p:cNvPr>
          <p:cNvPicPr>
            <a:picLocks noChangeAspect="1"/>
          </p:cNvPicPr>
          <p:nvPr/>
        </p:nvPicPr>
        <p:blipFill rotWithShape="1">
          <a:blip r:embed="rId3"/>
          <a:srcRect t="35810"/>
          <a:stretch/>
        </p:blipFill>
        <p:spPr>
          <a:xfrm rot="11117297">
            <a:off x="4374008" y="4398074"/>
            <a:ext cx="692109" cy="515762"/>
          </a:xfrm>
          <a:prstGeom prst="rect">
            <a:avLst/>
          </a:prstGeom>
        </p:spPr>
      </p:pic>
      <p:sp>
        <p:nvSpPr>
          <p:cNvPr id="91" name="Right Brace 90">
            <a:extLst>
              <a:ext uri="{FF2B5EF4-FFF2-40B4-BE49-F238E27FC236}">
                <a16:creationId xmlns:a16="http://schemas.microsoft.com/office/drawing/2014/main" id="{C642F625-82BB-47A0-A4A8-8E5BFDB94F92}"/>
              </a:ext>
            </a:extLst>
          </p:cNvPr>
          <p:cNvSpPr/>
          <p:nvPr/>
        </p:nvSpPr>
        <p:spPr>
          <a:xfrm>
            <a:off x="1457388" y="2651498"/>
            <a:ext cx="1389921" cy="2293136"/>
          </a:xfrm>
          <a:prstGeom prst="rightBrace">
            <a:avLst>
              <a:gd name="adj1" fmla="val 46541"/>
              <a:gd name="adj2" fmla="val 50000"/>
            </a:avLst>
          </a:prstGeom>
          <a:solidFill>
            <a:schemeClr val="accent5">
              <a:lumMod val="40000"/>
              <a:lumOff val="6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85" name="Picture 84">
            <a:extLst>
              <a:ext uri="{FF2B5EF4-FFF2-40B4-BE49-F238E27FC236}">
                <a16:creationId xmlns:a16="http://schemas.microsoft.com/office/drawing/2014/main" id="{9CB93A85-6494-4CF8-8E5D-8D29F230795D}"/>
              </a:ext>
            </a:extLst>
          </p:cNvPr>
          <p:cNvPicPr>
            <a:picLocks noChangeAspect="1"/>
          </p:cNvPicPr>
          <p:nvPr/>
        </p:nvPicPr>
        <p:blipFill rotWithShape="1">
          <a:blip r:embed="rId4"/>
          <a:srcRect b="43713"/>
          <a:stretch/>
        </p:blipFill>
        <p:spPr>
          <a:xfrm rot="21329869">
            <a:off x="2575923" y="3165301"/>
            <a:ext cx="1386162" cy="1612889"/>
          </a:xfrm>
          <a:prstGeom prst="rect">
            <a:avLst/>
          </a:prstGeom>
        </p:spPr>
      </p:pic>
      <p:sp>
        <p:nvSpPr>
          <p:cNvPr id="31" name="Rounded Rectangle 30"/>
          <p:cNvSpPr/>
          <p:nvPr/>
        </p:nvSpPr>
        <p:spPr>
          <a:xfrm>
            <a:off x="579818" y="2811129"/>
            <a:ext cx="1302227" cy="1940069"/>
          </a:xfrm>
          <a:prstGeom prst="rect">
            <a:avLst/>
          </a:prstGeom>
          <a:no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Increased frequency, duration, or precision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5 Critical Features of Classroom Management</a:t>
            </a:r>
          </a:p>
        </p:txBody>
      </p:sp>
      <p:sp>
        <p:nvSpPr>
          <p:cNvPr id="101" name="Right Brace 100">
            <a:extLst>
              <a:ext uri="{FF2B5EF4-FFF2-40B4-BE49-F238E27FC236}">
                <a16:creationId xmlns:a16="http://schemas.microsoft.com/office/drawing/2014/main" id="{C7E26E97-667E-462D-9AD0-C5FC48BC719A}"/>
              </a:ext>
            </a:extLst>
          </p:cNvPr>
          <p:cNvSpPr/>
          <p:nvPr/>
        </p:nvSpPr>
        <p:spPr>
          <a:xfrm>
            <a:off x="5438453" y="112142"/>
            <a:ext cx="1249003" cy="5908015"/>
          </a:xfrm>
          <a:prstGeom prst="rightBrace">
            <a:avLst>
              <a:gd name="adj1" fmla="val 48911"/>
              <a:gd name="adj2" fmla="val 59842"/>
            </a:avLst>
          </a:prstGeom>
          <a:solidFill>
            <a:schemeClr val="accent1">
              <a:lumMod val="60000"/>
              <a:lumOff val="40000"/>
              <a:alpha val="55000"/>
            </a:schemeClr>
          </a:solidFill>
          <a:ln w="539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6" name="Freeform: Shape 105">
            <a:extLst>
              <a:ext uri="{FF2B5EF4-FFF2-40B4-BE49-F238E27FC236}">
                <a16:creationId xmlns:a16="http://schemas.microsoft.com/office/drawing/2014/main" id="{409C838D-01EF-4740-89FD-15DF9B6E705D}"/>
              </a:ext>
            </a:extLst>
          </p:cNvPr>
          <p:cNvSpPr/>
          <p:nvPr/>
        </p:nvSpPr>
        <p:spPr>
          <a:xfrm rot="21168070">
            <a:off x="2745262" y="1556671"/>
            <a:ext cx="4428495" cy="4202575"/>
          </a:xfrm>
          <a:custGeom>
            <a:avLst/>
            <a:gdLst>
              <a:gd name="connsiteX0" fmla="*/ 0 w 4076700"/>
              <a:gd name="connsiteY0" fmla="*/ 3838568 h 4862642"/>
              <a:gd name="connsiteX1" fmla="*/ 342900 w 4076700"/>
              <a:gd name="connsiteY1" fmla="*/ 4689468 h 4862642"/>
              <a:gd name="connsiteX2" fmla="*/ 1092200 w 4076700"/>
              <a:gd name="connsiteY2" fmla="*/ 4854568 h 4862642"/>
              <a:gd name="connsiteX3" fmla="*/ 2101850 w 4076700"/>
              <a:gd name="connsiteY3" fmla="*/ 4549768 h 4862642"/>
              <a:gd name="connsiteX4" fmla="*/ 2597150 w 4076700"/>
              <a:gd name="connsiteY4" fmla="*/ 3813168 h 4862642"/>
              <a:gd name="connsiteX5" fmla="*/ 2806700 w 4076700"/>
              <a:gd name="connsiteY5" fmla="*/ 2111368 h 4862642"/>
              <a:gd name="connsiteX6" fmla="*/ 2901950 w 4076700"/>
              <a:gd name="connsiteY6" fmla="*/ 549268 h 4862642"/>
              <a:gd name="connsiteX7" fmla="*/ 3276600 w 4076700"/>
              <a:gd name="connsiteY7" fmla="*/ 41268 h 4862642"/>
              <a:gd name="connsiteX8" fmla="*/ 4076700 w 4076700"/>
              <a:gd name="connsiteY8" fmla="*/ 66668 h 48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6700" h="4862642">
                <a:moveTo>
                  <a:pt x="0" y="3838568"/>
                </a:moveTo>
                <a:cubicBezTo>
                  <a:pt x="80433" y="4179351"/>
                  <a:pt x="160867" y="4520135"/>
                  <a:pt x="342900" y="4689468"/>
                </a:cubicBezTo>
                <a:cubicBezTo>
                  <a:pt x="524933" y="4858801"/>
                  <a:pt x="799042" y="4877851"/>
                  <a:pt x="1092200" y="4854568"/>
                </a:cubicBezTo>
                <a:cubicBezTo>
                  <a:pt x="1385358" y="4831285"/>
                  <a:pt x="1851025" y="4723335"/>
                  <a:pt x="2101850" y="4549768"/>
                </a:cubicBezTo>
                <a:cubicBezTo>
                  <a:pt x="2352675" y="4376201"/>
                  <a:pt x="2479675" y="4219568"/>
                  <a:pt x="2597150" y="3813168"/>
                </a:cubicBezTo>
                <a:cubicBezTo>
                  <a:pt x="2714625" y="3406768"/>
                  <a:pt x="2755900" y="2655351"/>
                  <a:pt x="2806700" y="2111368"/>
                </a:cubicBezTo>
                <a:cubicBezTo>
                  <a:pt x="2857500" y="1567385"/>
                  <a:pt x="2823633" y="894285"/>
                  <a:pt x="2901950" y="549268"/>
                </a:cubicBezTo>
                <a:cubicBezTo>
                  <a:pt x="2980267" y="204251"/>
                  <a:pt x="3080808" y="121701"/>
                  <a:pt x="3276600" y="41268"/>
                </a:cubicBezTo>
                <a:cubicBezTo>
                  <a:pt x="3472392" y="-39165"/>
                  <a:pt x="3774546" y="13751"/>
                  <a:pt x="4076700" y="66668"/>
                </a:cubicBezTo>
              </a:path>
            </a:pathLst>
          </a:custGeom>
          <a:noFill/>
          <a:ln w="57150">
            <a:solidFill>
              <a:schemeClr val="bg2">
                <a:lumMod val="8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7" name="TextBox 106">
            <a:extLst>
              <a:ext uri="{FF2B5EF4-FFF2-40B4-BE49-F238E27FC236}">
                <a16:creationId xmlns:a16="http://schemas.microsoft.com/office/drawing/2014/main" id="{BD763292-9EA9-4593-ABE6-6C69EE4B4F94}"/>
              </a:ext>
            </a:extLst>
          </p:cNvPr>
          <p:cNvSpPr txBox="1"/>
          <p:nvPr/>
        </p:nvSpPr>
        <p:spPr>
          <a:xfrm rot="20355323">
            <a:off x="3547143" y="5237027"/>
            <a:ext cx="1931174" cy="383673"/>
          </a:xfrm>
          <a:prstGeom prst="rect">
            <a:avLst/>
          </a:prstGeom>
          <a:noFill/>
        </p:spPr>
        <p:txBody>
          <a:bodyPr wrap="none" rtlCol="0">
            <a:prstTxWarp prst="textArchDown">
              <a:avLst>
                <a:gd name="adj" fmla="val 21580517"/>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DBI for behavior</a:t>
            </a:r>
          </a:p>
        </p:txBody>
      </p:sp>
      <p:sp>
        <p:nvSpPr>
          <p:cNvPr id="109" name="TextBox 108">
            <a:extLst>
              <a:ext uri="{FF2B5EF4-FFF2-40B4-BE49-F238E27FC236}">
                <a16:creationId xmlns:a16="http://schemas.microsoft.com/office/drawing/2014/main" id="{E23ACB8B-A8B7-451D-B60C-32208EDED849}"/>
              </a:ext>
            </a:extLst>
          </p:cNvPr>
          <p:cNvSpPr txBox="1"/>
          <p:nvPr/>
        </p:nvSpPr>
        <p:spPr>
          <a:xfrm>
            <a:off x="1761048" y="2184857"/>
            <a:ext cx="567860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Franklin Gothic Book" panose="020B0503020102020204"/>
                <a:ea typeface="+mn-ea"/>
                <a:cs typeface="+mn-cs"/>
              </a:rPr>
              <a:t>DBI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Intensive Academic Need</a:t>
            </a:r>
          </a:p>
        </p:txBody>
      </p:sp>
      <p:sp>
        <p:nvSpPr>
          <p:cNvPr id="34" name="Rounded Rectangle 33"/>
          <p:cNvSpPr/>
          <p:nvPr/>
        </p:nvSpPr>
        <p:spPr>
          <a:xfrm>
            <a:off x="3093013" y="503265"/>
            <a:ext cx="1535667" cy="763993"/>
          </a:xfrm>
          <a:prstGeom prst="round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5 Critical Features of Classroom Management</a:t>
            </a:r>
          </a:p>
        </p:txBody>
      </p:sp>
      <p:sp>
        <p:nvSpPr>
          <p:cNvPr id="35" name="TextBox 34"/>
          <p:cNvSpPr txBox="1"/>
          <p:nvPr/>
        </p:nvSpPr>
        <p:spPr>
          <a:xfrm>
            <a:off x="3093013" y="1370598"/>
            <a:ext cx="1537048" cy="292507"/>
          </a:xfrm>
          <a:prstGeom prst="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35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Franklin Gothic Book" panose="020B0503020102020204"/>
                <a:ea typeface="+mn-ea"/>
                <a:cs typeface="+mn-cs"/>
              </a:rPr>
              <a:t>Implement with Fidelity</a:t>
            </a:r>
          </a:p>
        </p:txBody>
      </p:sp>
      <p:cxnSp>
        <p:nvCxnSpPr>
          <p:cNvPr id="41" name="Straight Arrow Connector 40">
            <a:extLst>
              <a:ext uri="{FF2B5EF4-FFF2-40B4-BE49-F238E27FC236}">
                <a16:creationId xmlns:a16="http://schemas.microsoft.com/office/drawing/2014/main" id="{0754F09A-2C06-42FD-A7F9-85C86BA7B435}"/>
              </a:ext>
            </a:extLst>
          </p:cNvPr>
          <p:cNvCxnSpPr>
            <a:cxnSpLocks/>
            <a:stCxn id="34" idx="2"/>
            <a:endCxn id="35" idx="0"/>
          </p:cNvCxnSpPr>
          <p:nvPr/>
        </p:nvCxnSpPr>
        <p:spPr>
          <a:xfrm>
            <a:off x="3860847" y="1267258"/>
            <a:ext cx="690" cy="103340"/>
          </a:xfrm>
          <a:prstGeom prst="straightConnector1">
            <a:avLst/>
          </a:prstGeom>
          <a:ln w="57150">
            <a:solidFill>
              <a:schemeClr val="tx1"/>
            </a:solidFill>
            <a:headEnd type="none" w="sm" len="sm"/>
            <a:tailEnd type="none" w="med" len="sm"/>
          </a:ln>
        </p:spPr>
        <p:style>
          <a:lnRef idx="1">
            <a:schemeClr val="accent1"/>
          </a:lnRef>
          <a:fillRef idx="0">
            <a:schemeClr val="accent1"/>
          </a:fillRef>
          <a:effectRef idx="0">
            <a:schemeClr val="accent1"/>
          </a:effectRef>
          <a:fontRef idx="minor">
            <a:schemeClr val="tx1"/>
          </a:fontRef>
        </p:style>
      </p:cxnSp>
      <p:sp>
        <p:nvSpPr>
          <p:cNvPr id="5" name="Circular Arrow 4"/>
          <p:cNvSpPr/>
          <p:nvPr/>
        </p:nvSpPr>
        <p:spPr>
          <a:xfrm rot="19517355">
            <a:off x="2661461" y="1004373"/>
            <a:ext cx="631235" cy="596321"/>
          </a:xfrm>
          <a:prstGeom prst="circularArrow">
            <a:avLst>
              <a:gd name="adj1" fmla="val 12074"/>
              <a:gd name="adj2" fmla="val 1290729"/>
              <a:gd name="adj3" fmla="val 18180486"/>
              <a:gd name="adj4" fmla="val 6157203"/>
              <a:gd name="adj5" fmla="val 15334"/>
            </a:avLst>
          </a:prstGeom>
          <a:solidFill>
            <a:schemeClr val="accent5">
              <a:lumMod val="60000"/>
              <a:lumOff val="40000"/>
              <a:alpha val="5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22526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1.38889E-6 3.7037E-6 L 0.31927 -0.35787 " pathEditMode="relative" rAng="0" ptsTypes="AA">
                                      <p:cBhvr>
                                        <p:cTn id="10" dur="2000" fill="hold"/>
                                        <p:tgtEl>
                                          <p:spTgt spid="109"/>
                                        </p:tgtEl>
                                        <p:attrNameLst>
                                          <p:attrName>ppt_x</p:attrName>
                                          <p:attrName>ppt_y</p:attrName>
                                        </p:attrNameLst>
                                      </p:cBhvr>
                                      <p:rCtr x="15955" y="-17894"/>
                                    </p:animMotion>
                                  </p:childTnLst>
                                </p:cTn>
                              </p:par>
                              <p:par>
                                <p:cTn id="11" presetID="6" presetClass="emph" presetSubtype="0" fill="hold" grpId="2" nodeType="withEffect">
                                  <p:stCondLst>
                                    <p:cond delay="0"/>
                                  </p:stCondLst>
                                  <p:childTnLst>
                                    <p:animScale>
                                      <p:cBhvr>
                                        <p:cTn id="12" dur="2000" fill="hold"/>
                                        <p:tgtEl>
                                          <p:spTgt spid="109"/>
                                        </p:tgtEl>
                                      </p:cBhvr>
                                      <p:by x="50000" y="5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1000" tmFilter="0, 0; .2, .5; .8, .5; 1, 0"/>
                                        <p:tgtEl>
                                          <p:spTgt spid="34"/>
                                        </p:tgtEl>
                                      </p:cBhvr>
                                    </p:animEffect>
                                    <p:animScale>
                                      <p:cBhvr>
                                        <p:cTn id="25" dur="500" autoRev="1" fill="hold"/>
                                        <p:tgtEl>
                                          <p:spTgt spid="34"/>
                                        </p:tgtEl>
                                      </p:cBhvr>
                                      <p:by x="105000" y="105000"/>
                                    </p:animScale>
                                  </p:childTnLst>
                                </p:cTn>
                              </p:par>
                              <p:par>
                                <p:cTn id="26" presetID="26" presetClass="emph" presetSubtype="0" fill="hold" nodeType="withEffect">
                                  <p:stCondLst>
                                    <p:cond delay="0"/>
                                  </p:stCondLst>
                                  <p:childTnLst>
                                    <p:animEffect transition="out" filter="fade">
                                      <p:cBhvr>
                                        <p:cTn id="27" dur="1000" tmFilter="0, 0; .2, .5; .8, .5; 1, 0"/>
                                        <p:tgtEl>
                                          <p:spTgt spid="41"/>
                                        </p:tgtEl>
                                      </p:cBhvr>
                                    </p:animEffect>
                                    <p:animScale>
                                      <p:cBhvr>
                                        <p:cTn id="28" dur="500" autoRev="1" fill="hold"/>
                                        <p:tgtEl>
                                          <p:spTgt spid="41"/>
                                        </p:tgtEl>
                                      </p:cBhvr>
                                      <p:by x="105000" y="105000"/>
                                    </p:animScale>
                                  </p:childTnLst>
                                </p:cTn>
                              </p:par>
                              <p:par>
                                <p:cTn id="29" presetID="26" presetClass="emph" presetSubtype="0" fill="hold" grpId="1" nodeType="withEffect">
                                  <p:stCondLst>
                                    <p:cond delay="0"/>
                                  </p:stCondLst>
                                  <p:childTnLst>
                                    <p:animEffect transition="out" filter="fade">
                                      <p:cBhvr>
                                        <p:cTn id="30" dur="1000" tmFilter="0, 0; .2, .5; .8, .5; 1, 0"/>
                                        <p:tgtEl>
                                          <p:spTgt spid="35"/>
                                        </p:tgtEl>
                                      </p:cBhvr>
                                    </p:animEffect>
                                    <p:animScale>
                                      <p:cBhvr>
                                        <p:cTn id="31" dur="500" autoRev="1" fill="hold"/>
                                        <p:tgtEl>
                                          <p:spTgt spid="35"/>
                                        </p:tgtEl>
                                      </p:cBhvr>
                                      <p:by x="105000" y="105000"/>
                                    </p:animScale>
                                  </p:childTnLst>
                                </p:cTn>
                              </p:par>
                              <p:par>
                                <p:cTn id="32" presetID="22" presetClass="entr" presetSubtype="2" fill="hold" grpId="0"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wipe(right)">
                                      <p:cBhvr>
                                        <p:cTn id="34" dur="500"/>
                                        <p:tgtEl>
                                          <p:spTgt spid="101"/>
                                        </p:tgtEl>
                                      </p:cBhvr>
                                    </p:animEffect>
                                  </p:childTnLst>
                                </p:cTn>
                              </p:par>
                              <p:par>
                                <p:cTn id="35" presetID="22" presetClass="entr" presetSubtype="2" fill="hold" grpId="0" nodeType="withEffect">
                                  <p:stCondLst>
                                    <p:cond delay="500"/>
                                  </p:stCondLst>
                                  <p:childTnLst>
                                    <p:set>
                                      <p:cBhvr>
                                        <p:cTn id="36" dur="1" fill="hold">
                                          <p:stCondLst>
                                            <p:cond delay="0"/>
                                          </p:stCondLst>
                                        </p:cTn>
                                        <p:tgtEl>
                                          <p:spTgt spid="92"/>
                                        </p:tgtEl>
                                        <p:attrNameLst>
                                          <p:attrName>style.visibility</p:attrName>
                                        </p:attrNameLst>
                                      </p:cBhvr>
                                      <p:to>
                                        <p:strVal val="visible"/>
                                      </p:to>
                                    </p:set>
                                    <p:animEffect transition="in" filter="wipe(right)">
                                      <p:cBhvr>
                                        <p:cTn id="37" dur="500"/>
                                        <p:tgtEl>
                                          <p:spTgt spid="92"/>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par>
                                <p:cTn id="42" presetID="10" presetClass="entr" presetSubtype="0" fill="hold" nodeType="with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fade">
                                      <p:cBhvr>
                                        <p:cTn id="44" dur="500"/>
                                        <p:tgtEl>
                                          <p:spTgt spid="7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1500"/>
                            </p:stCondLst>
                            <p:childTnLst>
                              <p:par>
                                <p:cTn id="49" presetID="10" presetClass="exit" presetSubtype="0" fill="hold" grpId="1" nodeType="afterEffect">
                                  <p:stCondLst>
                                    <p:cond delay="0"/>
                                  </p:stCondLst>
                                  <p:childTnLst>
                                    <p:animEffect transition="out" filter="fade">
                                      <p:cBhvr>
                                        <p:cTn id="50" dur="500"/>
                                        <p:tgtEl>
                                          <p:spTgt spid="101"/>
                                        </p:tgtEl>
                                      </p:cBhvr>
                                    </p:animEffect>
                                    <p:set>
                                      <p:cBhvr>
                                        <p:cTn id="51" dur="1" fill="hold">
                                          <p:stCondLst>
                                            <p:cond delay="499"/>
                                          </p:stCondLst>
                                        </p:cTn>
                                        <p:tgtEl>
                                          <p:spTgt spid="10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92"/>
                                        </p:tgtEl>
                                      </p:cBhvr>
                                    </p:animEffect>
                                    <p:set>
                                      <p:cBhvr>
                                        <p:cTn id="54" dur="1" fill="hold">
                                          <p:stCondLst>
                                            <p:cond delay="499"/>
                                          </p:stCondLst>
                                        </p:cTn>
                                        <p:tgtEl>
                                          <p:spTgt spid="9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down)">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6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8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89"/>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2" fill="hold" grpId="0" nodeType="clickEffect">
                                  <p:stCondLst>
                                    <p:cond delay="0"/>
                                  </p:stCondLst>
                                  <p:childTnLst>
                                    <p:set>
                                      <p:cBhvr>
                                        <p:cTn id="95" dur="1" fill="hold">
                                          <p:stCondLst>
                                            <p:cond delay="0"/>
                                          </p:stCondLst>
                                        </p:cTn>
                                        <p:tgtEl>
                                          <p:spTgt spid="91"/>
                                        </p:tgtEl>
                                        <p:attrNameLst>
                                          <p:attrName>style.visibility</p:attrName>
                                        </p:attrNameLst>
                                      </p:cBhvr>
                                      <p:to>
                                        <p:strVal val="visible"/>
                                      </p:to>
                                    </p:set>
                                    <p:animEffect transition="in" filter="wipe(right)">
                                      <p:cBhvr>
                                        <p:cTn id="96" dur="500"/>
                                        <p:tgtEl>
                                          <p:spTgt spid="91"/>
                                        </p:tgtEl>
                                      </p:cBhvr>
                                    </p:animEffect>
                                  </p:childTnLst>
                                </p:cTn>
                              </p:par>
                              <p:par>
                                <p:cTn id="97" presetID="22" presetClass="entr" presetSubtype="2" fill="hold" grpId="0" nodeType="withEffect">
                                  <p:stCondLst>
                                    <p:cond delay="500"/>
                                  </p:stCondLst>
                                  <p:childTnLst>
                                    <p:set>
                                      <p:cBhvr>
                                        <p:cTn id="98" dur="1" fill="hold">
                                          <p:stCondLst>
                                            <p:cond delay="0"/>
                                          </p:stCondLst>
                                        </p:cTn>
                                        <p:tgtEl>
                                          <p:spTgt spid="102"/>
                                        </p:tgtEl>
                                        <p:attrNameLst>
                                          <p:attrName>style.visibility</p:attrName>
                                        </p:attrNameLst>
                                      </p:cBhvr>
                                      <p:to>
                                        <p:strVal val="visible"/>
                                      </p:to>
                                    </p:set>
                                    <p:animEffect transition="in" filter="wipe(right)">
                                      <p:cBhvr>
                                        <p:cTn id="99" dur="500"/>
                                        <p:tgtEl>
                                          <p:spTgt spid="102"/>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500"/>
                                        <p:tgtEl>
                                          <p:spTgt spid="3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88"/>
                                        </p:tgtEl>
                                        <p:attrNameLst>
                                          <p:attrName>style.visibility</p:attrName>
                                        </p:attrNameLst>
                                      </p:cBhvr>
                                      <p:to>
                                        <p:strVal val="visible"/>
                                      </p:to>
                                    </p:set>
                                    <p:animEffect transition="in" filter="wipe(up)">
                                      <p:cBhvr>
                                        <p:cTn id="107" dur="500"/>
                                        <p:tgtEl>
                                          <p:spTgt spid="88"/>
                                        </p:tgtEl>
                                      </p:cBhvr>
                                    </p:animEffect>
                                  </p:childTnLst>
                                </p:cTn>
                              </p:par>
                            </p:childTnLst>
                          </p:cTn>
                        </p:par>
                        <p:par>
                          <p:cTn id="108" fill="hold">
                            <p:stCondLst>
                              <p:cond delay="500"/>
                            </p:stCondLst>
                            <p:childTnLst>
                              <p:par>
                                <p:cTn id="109" presetID="22" presetClass="entr" presetSubtype="1" fill="hold" grpId="0" nodeType="after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wipe(up)">
                                      <p:cBhvr>
                                        <p:cTn id="111" dur="500"/>
                                        <p:tgtEl>
                                          <p:spTgt spid="36"/>
                                        </p:tgtEl>
                                      </p:cBhvr>
                                    </p:animEffect>
                                  </p:childTnLst>
                                </p:cTn>
                              </p:par>
                              <p:par>
                                <p:cTn id="112" presetID="10" presetClass="exit" presetSubtype="0" fill="hold" grpId="1" nodeType="withEffect">
                                  <p:stCondLst>
                                    <p:cond delay="0"/>
                                  </p:stCondLst>
                                  <p:childTnLst>
                                    <p:animEffect transition="out" filter="fade">
                                      <p:cBhvr>
                                        <p:cTn id="113" dur="500"/>
                                        <p:tgtEl>
                                          <p:spTgt spid="91"/>
                                        </p:tgtEl>
                                      </p:cBhvr>
                                    </p:animEffect>
                                    <p:set>
                                      <p:cBhvr>
                                        <p:cTn id="114" dur="1" fill="hold">
                                          <p:stCondLst>
                                            <p:cond delay="499"/>
                                          </p:stCondLst>
                                        </p:cTn>
                                        <p:tgtEl>
                                          <p:spTgt spid="91"/>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02"/>
                                        </p:tgtEl>
                                      </p:cBhvr>
                                    </p:animEffect>
                                    <p:set>
                                      <p:cBhvr>
                                        <p:cTn id="117" dur="1" fill="hold">
                                          <p:stCondLst>
                                            <p:cond delay="499"/>
                                          </p:stCondLst>
                                        </p:cTn>
                                        <p:tgtEl>
                                          <p:spTgt spid="102"/>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31"/>
                                        </p:tgtEl>
                                      </p:cBhvr>
                                    </p:animEffect>
                                    <p:set>
                                      <p:cBhvr>
                                        <p:cTn id="120" dur="1" fill="hold">
                                          <p:stCondLst>
                                            <p:cond delay="499"/>
                                          </p:stCondLst>
                                        </p:cTn>
                                        <p:tgtEl>
                                          <p:spTgt spid="31"/>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7"/>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8"/>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4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90"/>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8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2" fill="hold" grpId="2" nodeType="clickEffect">
                                  <p:stCondLst>
                                    <p:cond delay="0"/>
                                  </p:stCondLst>
                                  <p:childTnLst>
                                    <p:set>
                                      <p:cBhvr>
                                        <p:cTn id="142" dur="1" fill="hold">
                                          <p:stCondLst>
                                            <p:cond delay="0"/>
                                          </p:stCondLst>
                                        </p:cTn>
                                        <p:tgtEl>
                                          <p:spTgt spid="91"/>
                                        </p:tgtEl>
                                        <p:attrNameLst>
                                          <p:attrName>style.visibility</p:attrName>
                                        </p:attrNameLst>
                                      </p:cBhvr>
                                      <p:to>
                                        <p:strVal val="visible"/>
                                      </p:to>
                                    </p:set>
                                    <p:animEffect transition="in" filter="wipe(right)">
                                      <p:cBhvr>
                                        <p:cTn id="143" dur="500"/>
                                        <p:tgtEl>
                                          <p:spTgt spid="91"/>
                                        </p:tgtEl>
                                      </p:cBhvr>
                                    </p:animEffect>
                                  </p:childTnLst>
                                </p:cTn>
                              </p:par>
                            </p:childTnLst>
                          </p:cTn>
                        </p:par>
                        <p:par>
                          <p:cTn id="144" fill="hold">
                            <p:stCondLst>
                              <p:cond delay="500"/>
                            </p:stCondLst>
                            <p:childTnLst>
                              <p:par>
                                <p:cTn id="145" presetID="22" presetClass="entr" presetSubtype="2" fill="hold" grpId="2" nodeType="afterEffect">
                                  <p:stCondLst>
                                    <p:cond delay="0"/>
                                  </p:stCondLst>
                                  <p:childTnLst>
                                    <p:set>
                                      <p:cBhvr>
                                        <p:cTn id="146" dur="1" fill="hold">
                                          <p:stCondLst>
                                            <p:cond delay="0"/>
                                          </p:stCondLst>
                                        </p:cTn>
                                        <p:tgtEl>
                                          <p:spTgt spid="102"/>
                                        </p:tgtEl>
                                        <p:attrNameLst>
                                          <p:attrName>style.visibility</p:attrName>
                                        </p:attrNameLst>
                                      </p:cBhvr>
                                      <p:to>
                                        <p:strVal val="visible"/>
                                      </p:to>
                                    </p:set>
                                    <p:animEffect transition="in" filter="wipe(right)">
                                      <p:cBhvr>
                                        <p:cTn id="147" dur="500"/>
                                        <p:tgtEl>
                                          <p:spTgt spid="102"/>
                                        </p:tgtEl>
                                      </p:cBhvr>
                                    </p:animEffect>
                                  </p:childTnLst>
                                </p:cTn>
                              </p:par>
                              <p:par>
                                <p:cTn id="148" presetID="10" presetClass="entr" presetSubtype="0" fill="hold" grpId="2" nodeType="withEffect">
                                  <p:stCondLst>
                                    <p:cond delay="200"/>
                                  </p:stCondLst>
                                  <p:childTnLst>
                                    <p:set>
                                      <p:cBhvr>
                                        <p:cTn id="149" dur="1" fill="hold">
                                          <p:stCondLst>
                                            <p:cond delay="0"/>
                                          </p:stCondLst>
                                        </p:cTn>
                                        <p:tgtEl>
                                          <p:spTgt spid="31"/>
                                        </p:tgtEl>
                                        <p:attrNameLst>
                                          <p:attrName>style.visibility</p:attrName>
                                        </p:attrNameLst>
                                      </p:cBhvr>
                                      <p:to>
                                        <p:strVal val="visible"/>
                                      </p:to>
                                    </p:set>
                                    <p:animEffect transition="in" filter="fade">
                                      <p:cBhvr>
                                        <p:cTn id="150" dur="500"/>
                                        <p:tgtEl>
                                          <p:spTgt spid="31"/>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grpId="3" nodeType="clickEffect">
                                  <p:stCondLst>
                                    <p:cond delay="0"/>
                                  </p:stCondLst>
                                  <p:childTnLst>
                                    <p:animEffect transition="out" filter="fade">
                                      <p:cBhvr>
                                        <p:cTn id="154" dur="500"/>
                                        <p:tgtEl>
                                          <p:spTgt spid="91"/>
                                        </p:tgtEl>
                                      </p:cBhvr>
                                    </p:animEffect>
                                    <p:set>
                                      <p:cBhvr>
                                        <p:cTn id="155" dur="1" fill="hold">
                                          <p:stCondLst>
                                            <p:cond delay="499"/>
                                          </p:stCondLst>
                                        </p:cTn>
                                        <p:tgtEl>
                                          <p:spTgt spid="91"/>
                                        </p:tgtEl>
                                        <p:attrNameLst>
                                          <p:attrName>style.visibility</p:attrName>
                                        </p:attrNameLst>
                                      </p:cBhvr>
                                      <p:to>
                                        <p:strVal val="hidden"/>
                                      </p:to>
                                    </p:set>
                                  </p:childTnLst>
                                </p:cTn>
                              </p:par>
                              <p:par>
                                <p:cTn id="156" presetID="10" presetClass="exit" presetSubtype="0" fill="hold" grpId="3" nodeType="withEffect">
                                  <p:stCondLst>
                                    <p:cond delay="0"/>
                                  </p:stCondLst>
                                  <p:childTnLst>
                                    <p:animEffect transition="out" filter="fade">
                                      <p:cBhvr>
                                        <p:cTn id="157" dur="500"/>
                                        <p:tgtEl>
                                          <p:spTgt spid="102"/>
                                        </p:tgtEl>
                                      </p:cBhvr>
                                    </p:animEffect>
                                    <p:set>
                                      <p:cBhvr>
                                        <p:cTn id="158" dur="1" fill="hold">
                                          <p:stCondLst>
                                            <p:cond delay="499"/>
                                          </p:stCondLst>
                                        </p:cTn>
                                        <p:tgtEl>
                                          <p:spTgt spid="102"/>
                                        </p:tgtEl>
                                        <p:attrNameLst>
                                          <p:attrName>style.visibility</p:attrName>
                                        </p:attrNameLst>
                                      </p:cBhvr>
                                      <p:to>
                                        <p:strVal val="hidden"/>
                                      </p:to>
                                    </p:set>
                                  </p:childTnLst>
                                </p:cTn>
                              </p:par>
                              <p:par>
                                <p:cTn id="159" presetID="10" presetClass="exit" presetSubtype="0" fill="hold" grpId="3" nodeType="withEffect">
                                  <p:stCondLst>
                                    <p:cond delay="0"/>
                                  </p:stCondLst>
                                  <p:childTnLst>
                                    <p:animEffect transition="out" filter="fade">
                                      <p:cBhvr>
                                        <p:cTn id="160" dur="500"/>
                                        <p:tgtEl>
                                          <p:spTgt spid="31"/>
                                        </p:tgtEl>
                                      </p:cBhvr>
                                    </p:animEffect>
                                    <p:set>
                                      <p:cBhvr>
                                        <p:cTn id="161" dur="1" fill="hold">
                                          <p:stCondLst>
                                            <p:cond delay="499"/>
                                          </p:stCondLst>
                                        </p:cTn>
                                        <p:tgtEl>
                                          <p:spTgt spid="31"/>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grpId="0" nodeType="clickEffect">
                                  <p:stCondLst>
                                    <p:cond delay="0"/>
                                  </p:stCondLst>
                                  <p:childTnLst>
                                    <p:set>
                                      <p:cBhvr>
                                        <p:cTn id="165" dur="1" fill="hold">
                                          <p:stCondLst>
                                            <p:cond delay="0"/>
                                          </p:stCondLst>
                                        </p:cTn>
                                        <p:tgtEl>
                                          <p:spTgt spid="106"/>
                                        </p:tgtEl>
                                        <p:attrNameLst>
                                          <p:attrName>style.visibility</p:attrName>
                                        </p:attrNameLst>
                                      </p:cBhvr>
                                      <p:to>
                                        <p:strVal val="visible"/>
                                      </p:to>
                                    </p:set>
                                    <p:animEffect transition="in" filter="wipe(left)">
                                      <p:cBhvr>
                                        <p:cTn id="166" dur="1000"/>
                                        <p:tgtEl>
                                          <p:spTgt spid="106"/>
                                        </p:tgtEl>
                                      </p:cBhvr>
                                    </p:animEffect>
                                  </p:childTnLst>
                                </p:cTn>
                              </p:par>
                              <p:par>
                                <p:cTn id="167" presetID="22" presetClass="entr" presetSubtype="8" fill="hold" grpId="0" nodeType="withEffect">
                                  <p:stCondLst>
                                    <p:cond delay="300"/>
                                  </p:stCondLst>
                                  <p:childTnLst>
                                    <p:set>
                                      <p:cBhvr>
                                        <p:cTn id="168" dur="1" fill="hold">
                                          <p:stCondLst>
                                            <p:cond delay="0"/>
                                          </p:stCondLst>
                                        </p:cTn>
                                        <p:tgtEl>
                                          <p:spTgt spid="107"/>
                                        </p:tgtEl>
                                        <p:attrNameLst>
                                          <p:attrName>style.visibility</p:attrName>
                                        </p:attrNameLst>
                                      </p:cBhvr>
                                      <p:to>
                                        <p:strVal val="visible"/>
                                      </p:to>
                                    </p:set>
                                    <p:animEffect transition="in" filter="wipe(left)">
                                      <p:cBhvr>
                                        <p:cTn id="169"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2" grpId="1" animBg="1"/>
      <p:bldP spid="102" grpId="2" animBg="1"/>
      <p:bldP spid="102" grpId="3" animBg="1"/>
      <p:bldP spid="92" grpId="0" animBg="1"/>
      <p:bldP spid="92" grpId="1" animBg="1"/>
      <p:bldP spid="3" grpId="0" animBg="1"/>
      <p:bldP spid="4" grpId="0" animBg="1"/>
      <p:bldP spid="11" grpId="0" animBg="1"/>
      <p:bldP spid="19" grpId="0" animBg="1"/>
      <p:bldP spid="20" grpId="0" animBg="1"/>
      <p:bldP spid="21" grpId="0" animBg="1"/>
      <p:bldP spid="29" grpId="0" animBg="1"/>
      <p:bldP spid="36" grpId="0" animBg="1"/>
      <p:bldP spid="39" grpId="0" animBg="1"/>
      <p:bldP spid="40" grpId="0" animBg="1"/>
      <p:bldP spid="91" grpId="0" animBg="1"/>
      <p:bldP spid="91" grpId="1" animBg="1"/>
      <p:bldP spid="91" grpId="2" animBg="1"/>
      <p:bldP spid="91" grpId="3" animBg="1"/>
      <p:bldP spid="31" grpId="0"/>
      <p:bldP spid="31" grpId="1"/>
      <p:bldP spid="31" grpId="2"/>
      <p:bldP spid="31" grpId="3"/>
      <p:bldP spid="101" grpId="0" animBg="1"/>
      <p:bldP spid="101" grpId="1" animBg="1"/>
      <p:bldP spid="106" grpId="0" animBg="1"/>
      <p:bldP spid="107" grpId="0"/>
      <p:bldP spid="109" grpId="0"/>
      <p:bldP spid="109" grpId="1"/>
      <p:bldP spid="109" grpId="2"/>
      <p:bldP spid="34" grpId="0" animBg="1"/>
      <p:bldP spid="34" grpId="1" animBg="1"/>
      <p:bldP spid="35" grpId="0" animBg="1"/>
      <p:bldP spid="35" grpId="1"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p:cNvSpPr>
            <a:spLocks noGrp="1" noChangeArrowheads="1"/>
          </p:cNvSpPr>
          <p:nvPr>
            <p:ph type="body" idx="1"/>
          </p:nvPr>
        </p:nvSpPr>
        <p:spPr>
          <a:xfrm>
            <a:off x="234950" y="2182813"/>
            <a:ext cx="6278562" cy="4095750"/>
          </a:xfrm>
          <a:noFill/>
        </p:spPr>
        <p:txBody>
          <a:bodyPr>
            <a:normAutofit fontScale="92500" lnSpcReduction="20000"/>
          </a:bodyPr>
          <a:lstStyle/>
          <a:p>
            <a:pPr eaLnBrk="1" hangingPunct="1">
              <a:lnSpc>
                <a:spcPct val="90000"/>
              </a:lnSpc>
            </a:pPr>
            <a:r>
              <a:rPr lang="en-US" altLang="en-US" sz="2800" dirty="0">
                <a:solidFill>
                  <a:schemeClr val="bg1"/>
                </a:solidFill>
                <a:ea typeface="ヒラギノ角ゴ Pro W3" pitchFamily="-65" charset="-128"/>
              </a:rPr>
              <a:t>Collect data and reflect on outcomes:</a:t>
            </a:r>
          </a:p>
          <a:p>
            <a:pPr eaLnBrk="1" hangingPunct="1">
              <a:lnSpc>
                <a:spcPct val="90000"/>
              </a:lnSpc>
            </a:pPr>
            <a:endParaRPr lang="en-US" altLang="en-US" sz="2800" dirty="0">
              <a:solidFill>
                <a:schemeClr val="bg1"/>
              </a:solidFill>
              <a:ea typeface="ヒラギノ角ゴ Pro W3" pitchFamily="-65" charset="-128"/>
            </a:endParaRPr>
          </a:p>
          <a:p>
            <a:pPr lvl="1" eaLnBrk="1" hangingPunct="1">
              <a:lnSpc>
                <a:spcPct val="90000"/>
              </a:lnSpc>
            </a:pPr>
            <a:r>
              <a:rPr lang="en-US" altLang="en-US" sz="2800" dirty="0">
                <a:solidFill>
                  <a:schemeClr val="bg1"/>
                </a:solidFill>
                <a:ea typeface="ヒラギノ角ゴ Pro W3" pitchFamily="-65" charset="-128"/>
              </a:rPr>
              <a:t>Are rules being followed?</a:t>
            </a:r>
          </a:p>
          <a:p>
            <a:pPr lvl="1" eaLnBrk="1" hangingPunct="1">
              <a:lnSpc>
                <a:spcPct val="90000"/>
              </a:lnSpc>
            </a:pPr>
            <a:r>
              <a:rPr lang="en-US" altLang="en-US" sz="2800" dirty="0">
                <a:solidFill>
                  <a:schemeClr val="bg1"/>
                </a:solidFill>
                <a:ea typeface="ヒラギノ角ゴ Pro W3" pitchFamily="-65" charset="-128"/>
              </a:rPr>
              <a:t>If there are errors,</a:t>
            </a:r>
          </a:p>
          <a:p>
            <a:pPr lvl="2" eaLnBrk="1" hangingPunct="1">
              <a:lnSpc>
                <a:spcPct val="90000"/>
              </a:lnSpc>
            </a:pPr>
            <a:r>
              <a:rPr lang="en-US" altLang="en-US" sz="2400" b="1" dirty="0">
                <a:solidFill>
                  <a:schemeClr val="bg1"/>
                </a:solidFill>
                <a:ea typeface="ヒラギノ角ゴ Pro W3" pitchFamily="-65" charset="-128"/>
              </a:rPr>
              <a:t>who </a:t>
            </a:r>
            <a:r>
              <a:rPr lang="en-US" altLang="en-US" sz="2400" dirty="0">
                <a:solidFill>
                  <a:schemeClr val="bg1"/>
                </a:solidFill>
                <a:ea typeface="ヒラギノ角ゴ Pro W3" pitchFamily="-65" charset="-128"/>
              </a:rPr>
              <a:t>is making them?</a:t>
            </a:r>
          </a:p>
          <a:p>
            <a:pPr lvl="2" eaLnBrk="1" hangingPunct="1">
              <a:lnSpc>
                <a:spcPct val="90000"/>
              </a:lnSpc>
            </a:pPr>
            <a:r>
              <a:rPr lang="en-US" altLang="en-US" sz="2400" b="1" dirty="0">
                <a:solidFill>
                  <a:schemeClr val="bg1"/>
                </a:solidFill>
                <a:ea typeface="ヒラギノ角ゴ Pro W3" pitchFamily="-65" charset="-128"/>
              </a:rPr>
              <a:t>where </a:t>
            </a:r>
            <a:r>
              <a:rPr lang="en-US" altLang="en-US" sz="2400" dirty="0">
                <a:solidFill>
                  <a:schemeClr val="bg1"/>
                </a:solidFill>
                <a:ea typeface="ヒラギノ角ゴ Pro W3" pitchFamily="-65" charset="-128"/>
              </a:rPr>
              <a:t>are the errors occurring?</a:t>
            </a:r>
          </a:p>
          <a:p>
            <a:pPr lvl="2" eaLnBrk="1" hangingPunct="1">
              <a:lnSpc>
                <a:spcPct val="90000"/>
              </a:lnSpc>
            </a:pPr>
            <a:r>
              <a:rPr lang="en-US" altLang="en-US" sz="2400" b="1" dirty="0">
                <a:solidFill>
                  <a:schemeClr val="bg1"/>
                </a:solidFill>
                <a:ea typeface="ヒラギノ角ゴ Pro W3" pitchFamily="-65" charset="-128"/>
              </a:rPr>
              <a:t>what</a:t>
            </a:r>
            <a:r>
              <a:rPr lang="en-US" altLang="en-US" sz="2400" dirty="0">
                <a:solidFill>
                  <a:schemeClr val="bg1"/>
                </a:solidFill>
                <a:ea typeface="ヒラギノ角ゴ Pro W3" pitchFamily="-65" charset="-128"/>
              </a:rPr>
              <a:t> kind of errors are being made?</a:t>
            </a:r>
          </a:p>
          <a:p>
            <a:pPr eaLnBrk="1" hangingPunct="1">
              <a:lnSpc>
                <a:spcPct val="90000"/>
              </a:lnSpc>
            </a:pPr>
            <a:endParaRPr lang="en-US" altLang="en-US" sz="1600" dirty="0">
              <a:solidFill>
                <a:schemeClr val="bg1"/>
              </a:solidFill>
              <a:ea typeface="ヒラギノ角ゴ Pro W3" pitchFamily="-65" charset="-128"/>
            </a:endParaRPr>
          </a:p>
          <a:p>
            <a:pPr eaLnBrk="1" hangingPunct="1">
              <a:lnSpc>
                <a:spcPct val="90000"/>
              </a:lnSpc>
            </a:pPr>
            <a:r>
              <a:rPr lang="en-US" altLang="en-US" sz="2800" dirty="0">
                <a:solidFill>
                  <a:schemeClr val="bg1"/>
                </a:solidFill>
                <a:ea typeface="ヒラギノ角ゴ Pro W3" pitchFamily="-65" charset="-128"/>
              </a:rPr>
              <a:t>Summarize data (look for patterns)</a:t>
            </a:r>
          </a:p>
          <a:p>
            <a:pPr eaLnBrk="1" hangingPunct="1">
              <a:lnSpc>
                <a:spcPct val="90000"/>
              </a:lnSpc>
            </a:pPr>
            <a:endParaRPr lang="en-US" altLang="en-US" sz="1600" dirty="0">
              <a:solidFill>
                <a:schemeClr val="bg1"/>
              </a:solidFill>
              <a:ea typeface="ヒラギノ角ゴ Pro W3" pitchFamily="-65" charset="-128"/>
            </a:endParaRPr>
          </a:p>
          <a:p>
            <a:pPr eaLnBrk="1" hangingPunct="1">
              <a:lnSpc>
                <a:spcPct val="90000"/>
              </a:lnSpc>
            </a:pPr>
            <a:r>
              <a:rPr lang="en-US" altLang="en-US" sz="2800" dirty="0">
                <a:solidFill>
                  <a:schemeClr val="bg1"/>
                </a:solidFill>
                <a:ea typeface="ヒラギノ角ゴ Pro W3" pitchFamily="-65" charset="-128"/>
              </a:rPr>
              <a:t>Use data to make decisions</a:t>
            </a:r>
          </a:p>
        </p:txBody>
      </p:sp>
      <p:sp>
        <p:nvSpPr>
          <p:cNvPr id="149507" name="Rectangle 3"/>
          <p:cNvSpPr>
            <a:spLocks noChangeArrowheads="1"/>
          </p:cNvSpPr>
          <p:nvPr/>
        </p:nvSpPr>
        <p:spPr bwMode="auto">
          <a:xfrm>
            <a:off x="2692400" y="533400"/>
            <a:ext cx="6223000" cy="625475"/>
          </a:xfrm>
          <a:prstGeom prst="rect">
            <a:avLst/>
          </a:prstGeom>
          <a:noFill/>
          <a:ln>
            <a:noFill/>
          </a:ln>
        </p:spPr>
        <p:txBody>
          <a:bodyPr anchor="ctr"/>
          <a:lstStyle>
            <a:lvl1pPr>
              <a:defRPr sz="2400" b="1">
                <a:solidFill>
                  <a:schemeClr val="tx1"/>
                </a:solidFill>
                <a:latin typeface="Comic Sans MS" panose="030F0702030302020204" pitchFamily="66" charset="0"/>
                <a:ea typeface="ヒラギノ角ゴ Pro W3" pitchFamily="-65" charset="-128"/>
              </a:defRPr>
            </a:lvl1pPr>
            <a:lvl2pPr marL="742950" indent="-285750">
              <a:defRPr sz="2400" b="1">
                <a:solidFill>
                  <a:schemeClr val="tx1"/>
                </a:solidFill>
                <a:latin typeface="Comic Sans MS" panose="030F0702030302020204" pitchFamily="66" charset="0"/>
                <a:ea typeface="ヒラギノ角ゴ Pro W3" pitchFamily="-65" charset="-128"/>
              </a:defRPr>
            </a:lvl2pPr>
            <a:lvl3pPr marL="1143000" indent="-228600">
              <a:defRPr sz="2400" b="1">
                <a:solidFill>
                  <a:schemeClr val="tx1"/>
                </a:solidFill>
                <a:latin typeface="Comic Sans MS" panose="030F0702030302020204" pitchFamily="66" charset="0"/>
                <a:ea typeface="ヒラギノ角ゴ Pro W3" pitchFamily="-65" charset="-128"/>
              </a:defRPr>
            </a:lvl3pPr>
            <a:lvl4pPr marL="1600200" indent="-228600">
              <a:defRPr sz="2400" b="1">
                <a:solidFill>
                  <a:schemeClr val="tx1"/>
                </a:solidFill>
                <a:latin typeface="Comic Sans MS" panose="030F0702030302020204" pitchFamily="66" charset="0"/>
                <a:ea typeface="ヒラギノ角ゴ Pro W3" pitchFamily="-65" charset="-128"/>
              </a:defRPr>
            </a:lvl4pPr>
            <a:lvl5pPr marL="2057400" indent="-228600">
              <a:defRPr sz="2400" b="1">
                <a:solidFill>
                  <a:schemeClr val="tx1"/>
                </a:solidFill>
                <a:latin typeface="Comic Sans MS" panose="030F0702030302020204" pitchFamily="66" charset="0"/>
                <a:ea typeface="ヒラギノ角ゴ Pro W3" pitchFamily="-65"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ヒラギノ角ゴ Pro W3" pitchFamily="-65"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ヒラギノ角ゴ Pro W3" pitchFamily="-65"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ヒラギノ角ゴ Pro W3" pitchFamily="-65"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ヒラギノ角ゴ Pro W3" pitchFamily="-65" charset="-128"/>
              </a:defRPr>
            </a:lvl9pPr>
          </a:lstStyle>
          <a:p>
            <a:pPr>
              <a:lnSpc>
                <a:spcPct val="90000"/>
              </a:lnSpc>
            </a:pPr>
            <a:r>
              <a:rPr lang="en-US" altLang="en-US" sz="4400" dirty="0">
                <a:solidFill>
                  <a:schemeClr val="accent2"/>
                </a:solidFill>
                <a:latin typeface="+mj-lt"/>
              </a:rPr>
              <a:t>The Effect of Instruction</a:t>
            </a:r>
          </a:p>
        </p:txBody>
      </p:sp>
      <p:grpSp>
        <p:nvGrpSpPr>
          <p:cNvPr id="149508" name="Group 4"/>
          <p:cNvGrpSpPr>
            <a:grpSpLocks/>
          </p:cNvGrpSpPr>
          <p:nvPr/>
        </p:nvGrpSpPr>
        <p:grpSpPr bwMode="auto">
          <a:xfrm>
            <a:off x="234950" y="137161"/>
            <a:ext cx="2287270" cy="1363980"/>
            <a:chOff x="3670483" y="0"/>
            <a:chExt cx="2096597" cy="1649759"/>
          </a:xfrm>
          <a:solidFill>
            <a:schemeClr val="accent2">
              <a:lumMod val="50000"/>
            </a:schemeClr>
          </a:solidFill>
        </p:grpSpPr>
        <p:sp>
          <p:nvSpPr>
            <p:cNvPr id="6" name="Oval 5"/>
            <p:cNvSpPr>
              <a:spLocks noChangeArrowheads="1"/>
            </p:cNvSpPr>
            <p:nvPr/>
          </p:nvSpPr>
          <p:spPr bwMode="auto">
            <a:xfrm>
              <a:off x="3670483" y="0"/>
              <a:ext cx="2096597" cy="1649759"/>
            </a:xfrm>
            <a:prstGeom prst="roundRect">
              <a:avLst/>
            </a:prstGeom>
            <a:grp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prstClr val="black"/>
                </a:solidFill>
              </a:endParaRPr>
            </a:p>
          </p:txBody>
        </p:sp>
        <p:sp>
          <p:nvSpPr>
            <p:cNvPr id="7" name="Oval 4"/>
            <p:cNvSpPr/>
            <p:nvPr/>
          </p:nvSpPr>
          <p:spPr>
            <a:xfrm>
              <a:off x="3976799" y="241351"/>
              <a:ext cx="1483964" cy="1167058"/>
            </a:xfrm>
            <a:prstGeom prst="round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a:lnSpc>
                  <a:spcPct val="90000"/>
                </a:lnSpc>
                <a:spcAft>
                  <a:spcPct val="35000"/>
                </a:spcAft>
                <a:defRPr/>
              </a:pPr>
              <a:r>
                <a:rPr lang="en-US" sz="2800" dirty="0">
                  <a:solidFill>
                    <a:srgbClr val="FFFFFF"/>
                  </a:solidFill>
                  <a:ea typeface="ＭＳ Ｐゴシック" pitchFamily="-111" charset="-128"/>
                </a:rPr>
                <a:t>Evaluate</a:t>
              </a:r>
            </a:p>
          </p:txBody>
        </p:sp>
      </p:grpSp>
      <p:sp>
        <p:nvSpPr>
          <p:cNvPr id="2" name="Rounded Rectangle 1"/>
          <p:cNvSpPr/>
          <p:nvPr/>
        </p:nvSpPr>
        <p:spPr>
          <a:xfrm>
            <a:off x="4893619" y="2697629"/>
            <a:ext cx="2841905" cy="10008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Recall Module 3 </a:t>
            </a:r>
          </a:p>
          <a:p>
            <a:pPr algn="ctr"/>
            <a:r>
              <a:rPr lang="en-US" dirty="0"/>
              <a:t>More on this in Module 7</a:t>
            </a:r>
          </a:p>
        </p:txBody>
      </p:sp>
    </p:spTree>
    <p:extLst>
      <p:ext uri="{BB962C8B-B14F-4D97-AF65-F5344CB8AC3E}">
        <p14:creationId xmlns:p14="http://schemas.microsoft.com/office/powerpoint/2010/main" val="2044358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030053556"/>
              </p:ext>
            </p:extLst>
          </p:nvPr>
        </p:nvGraphicFramePr>
        <p:xfrm>
          <a:off x="93134" y="1617130"/>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6011334" y="1238250"/>
            <a:ext cx="3005668" cy="15726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rPr>
              <a:t>Three Steps: </a:t>
            </a:r>
          </a:p>
          <a:p>
            <a:pPr marL="342900" indent="-342900">
              <a:buFont typeface="+mj-lt"/>
              <a:buAutoNum type="arabicPeriod"/>
            </a:pPr>
            <a:r>
              <a:rPr lang="en-US" sz="2000" dirty="0">
                <a:solidFill>
                  <a:schemeClr val="bg1"/>
                </a:solidFill>
              </a:rPr>
              <a:t>Establish Expectations</a:t>
            </a:r>
          </a:p>
          <a:p>
            <a:pPr marL="342900" indent="-342900">
              <a:buFont typeface="+mj-lt"/>
              <a:buAutoNum type="arabicPeriod"/>
            </a:pPr>
            <a:r>
              <a:rPr lang="en-US" sz="2000" dirty="0">
                <a:solidFill>
                  <a:schemeClr val="bg1"/>
                </a:solidFill>
              </a:rPr>
              <a:t>Identify Routines</a:t>
            </a:r>
          </a:p>
          <a:p>
            <a:pPr marL="342900" indent="-342900">
              <a:buFont typeface="+mj-lt"/>
              <a:buAutoNum type="arabicPeriod"/>
            </a:pPr>
            <a:r>
              <a:rPr lang="en-US" sz="2000" dirty="0">
                <a:solidFill>
                  <a:schemeClr val="bg1"/>
                </a:solidFill>
              </a:rPr>
              <a:t>Create Examples</a:t>
            </a:r>
          </a:p>
        </p:txBody>
      </p:sp>
      <p:sp>
        <p:nvSpPr>
          <p:cNvPr id="11" name="Rectangle 10"/>
          <p:cNvSpPr/>
          <p:nvPr/>
        </p:nvSpPr>
        <p:spPr>
          <a:xfrm>
            <a:off x="0" y="0"/>
            <a:ext cx="8890000" cy="1569660"/>
          </a:xfrm>
          <a:prstGeom prst="rect">
            <a:avLst/>
          </a:prstGeom>
        </p:spPr>
        <p:txBody>
          <a:bodyPr wrap="square">
            <a:spAutoFit/>
          </a:bodyPr>
          <a:lstStyle/>
          <a:p>
            <a:r>
              <a:rPr lang="en-US" sz="3200" b="1" dirty="0">
                <a:solidFill>
                  <a:schemeClr val="accent2"/>
                </a:solidFill>
                <a:latin typeface="Franklin Gothic Medium" panose="020B0603020102020204"/>
                <a:ea typeface="ＭＳ Ｐゴシック" charset="-128"/>
                <a:cs typeface="ＭＳ Ｐゴシック" charset="-128"/>
              </a:rPr>
              <a:t>Establish</a:t>
            </a:r>
            <a:r>
              <a:rPr lang="en-US" sz="3200" dirty="0">
                <a:solidFill>
                  <a:schemeClr val="accent2"/>
                </a:solidFill>
                <a:latin typeface="Franklin Gothic Medium" panose="020B0603020102020204"/>
                <a:ea typeface="ＭＳ Ｐゴシック" charset="-128"/>
                <a:cs typeface="ＭＳ Ｐゴシック" charset="-128"/>
              </a:rPr>
              <a:t>, Post, Teach, Review, Monitor, and reinforce a small number of positively stated expectations.</a:t>
            </a:r>
            <a:endParaRPr lang="en-US" dirty="0">
              <a:solidFill>
                <a:schemeClr val="accent2"/>
              </a:solidFill>
            </a:endParaRPr>
          </a:p>
        </p:txBody>
      </p:sp>
      <p:sp>
        <p:nvSpPr>
          <p:cNvPr id="7" name="Rounded Rectangle 6"/>
          <p:cNvSpPr/>
          <p:nvPr/>
        </p:nvSpPr>
        <p:spPr>
          <a:xfrm>
            <a:off x="1787882" y="2810934"/>
            <a:ext cx="5568235" cy="224990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rPr>
              <a:t>A Good Lesson Plan Brings This All Together</a:t>
            </a:r>
          </a:p>
        </p:txBody>
      </p:sp>
    </p:spTree>
    <p:extLst>
      <p:ext uri="{BB962C8B-B14F-4D97-AF65-F5344CB8AC3E}">
        <p14:creationId xmlns:p14="http://schemas.microsoft.com/office/powerpoint/2010/main" val="194634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D35D95F8-9A01-8741-887C-0648DEAAB95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BB2E6EA4-9DD5-AA4A-B1AF-7D4AD4DEC3B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graphicEl>
                                              <a:dgm id="{E5B51BC3-D9AC-224A-88D6-E072A5F1648C}"/>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graphicEl>
                                              <a:dgm id="{9AE8A40A-70E8-5F42-AA68-C55FBA0C417F}"/>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graphicEl>
                                              <a:dgm id="{7EE66003-F4E3-1B47-96EE-64B8F3841BD7}"/>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graphicEl>
                                              <a:dgm id="{F6E851F7-C49B-904A-BC40-51C4768D9C12}"/>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P spid="10"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53340" y="786063"/>
            <a:ext cx="7937500" cy="810126"/>
          </a:xfrm>
          <a:noFill/>
        </p:spPr>
        <p:txBody>
          <a:bodyPr>
            <a:normAutofit/>
          </a:bodyPr>
          <a:lstStyle/>
          <a:p>
            <a:pPr eaLnBrk="1" hangingPunct="1"/>
            <a:r>
              <a:rPr lang="en-US" sz="4000" i="1" dirty="0">
                <a:solidFill>
                  <a:schemeClr val="bg1"/>
                </a:solidFill>
                <a:ea typeface="Calibri" charset="0"/>
                <a:cs typeface="Calibri" charset="0"/>
              </a:rPr>
              <a:t>Lesson plans should include:</a:t>
            </a:r>
          </a:p>
        </p:txBody>
      </p:sp>
      <p:sp>
        <p:nvSpPr>
          <p:cNvPr id="74755" name="Rectangle 3"/>
          <p:cNvSpPr>
            <a:spLocks noGrp="1" noChangeArrowheads="1"/>
          </p:cNvSpPr>
          <p:nvPr>
            <p:ph type="body" idx="1"/>
          </p:nvPr>
        </p:nvSpPr>
        <p:spPr>
          <a:xfrm>
            <a:off x="466725" y="1704278"/>
            <a:ext cx="8433435" cy="4152901"/>
          </a:xfrm>
        </p:spPr>
        <p:txBody>
          <a:bodyPr>
            <a:noAutofit/>
          </a:bodyPr>
          <a:lstStyle/>
          <a:p>
            <a:pPr>
              <a:lnSpc>
                <a:spcPct val="110000"/>
              </a:lnSpc>
            </a:pPr>
            <a:r>
              <a:rPr lang="en-US" sz="2200" dirty="0">
                <a:solidFill>
                  <a:schemeClr val="bg1"/>
                </a:solidFill>
                <a:latin typeface="Calibri" charset="0"/>
                <a:ea typeface="Calibri" charset="0"/>
                <a:cs typeface="Calibri" charset="0"/>
              </a:rPr>
              <a:t>A </a:t>
            </a:r>
            <a:r>
              <a:rPr lang="en-US" sz="2200" b="1" dirty="0">
                <a:solidFill>
                  <a:schemeClr val="bg1"/>
                </a:solidFill>
                <a:latin typeface="Calibri" charset="0"/>
                <a:ea typeface="Calibri" charset="0"/>
                <a:cs typeface="Calibri" charset="0"/>
              </a:rPr>
              <a:t>brief explanation </a:t>
            </a:r>
            <a:r>
              <a:rPr lang="en-US" sz="2200" dirty="0">
                <a:solidFill>
                  <a:schemeClr val="bg1"/>
                </a:solidFill>
                <a:latin typeface="Calibri" charset="0"/>
                <a:ea typeface="Calibri" charset="0"/>
                <a:cs typeface="Calibri" charset="0"/>
              </a:rPr>
              <a:t>of the expectation and routine. </a:t>
            </a:r>
          </a:p>
          <a:p>
            <a:pPr eaLnBrk="1" hangingPunct="1">
              <a:lnSpc>
                <a:spcPct val="110000"/>
              </a:lnSpc>
            </a:pPr>
            <a:r>
              <a:rPr lang="en-US" sz="2200" dirty="0">
                <a:solidFill>
                  <a:schemeClr val="bg1"/>
                </a:solidFill>
                <a:latin typeface="Calibri" charset="0"/>
                <a:ea typeface="Calibri" charset="0"/>
                <a:cs typeface="Calibri" charset="0"/>
              </a:rPr>
              <a:t>A statement (i.e., </a:t>
            </a:r>
            <a:r>
              <a:rPr lang="en-US" sz="2200" b="1" dirty="0">
                <a:solidFill>
                  <a:schemeClr val="bg1"/>
                </a:solidFill>
                <a:latin typeface="Calibri" charset="0"/>
                <a:ea typeface="Calibri" charset="0"/>
                <a:cs typeface="Calibri" charset="0"/>
              </a:rPr>
              <a:t>operational definition</a:t>
            </a:r>
            <a:r>
              <a:rPr lang="en-US" sz="2200" dirty="0">
                <a:solidFill>
                  <a:schemeClr val="bg1"/>
                </a:solidFill>
                <a:latin typeface="Calibri" charset="0"/>
                <a:ea typeface="Calibri" charset="0"/>
                <a:cs typeface="Calibri" charset="0"/>
              </a:rPr>
              <a:t>) of what it looks like to follow the expectation within the routine, including both positive and negative teaching examples.</a:t>
            </a:r>
          </a:p>
          <a:p>
            <a:pPr eaLnBrk="1" hangingPunct="1">
              <a:lnSpc>
                <a:spcPct val="110000"/>
              </a:lnSpc>
            </a:pPr>
            <a:r>
              <a:rPr lang="en-US" sz="2200" dirty="0">
                <a:solidFill>
                  <a:schemeClr val="bg1"/>
                </a:solidFill>
                <a:latin typeface="Calibri" charset="0"/>
                <a:ea typeface="Calibri" charset="0"/>
                <a:cs typeface="Calibri" charset="0"/>
              </a:rPr>
              <a:t>A demonstration of expectation-following behavior (</a:t>
            </a:r>
            <a:r>
              <a:rPr lang="en-US" sz="2200" b="1" i="1" dirty="0">
                <a:solidFill>
                  <a:schemeClr val="bg1"/>
                </a:solidFill>
                <a:latin typeface="Calibri" charset="0"/>
                <a:ea typeface="Calibri" charset="0"/>
                <a:cs typeface="Calibri" charset="0"/>
              </a:rPr>
              <a:t>model</a:t>
            </a:r>
            <a:r>
              <a:rPr lang="en-US" sz="2200" dirty="0">
                <a:solidFill>
                  <a:schemeClr val="bg1"/>
                </a:solidFill>
                <a:latin typeface="Calibri" charset="0"/>
                <a:ea typeface="Calibri" charset="0"/>
                <a:cs typeface="Calibri" charset="0"/>
              </a:rPr>
              <a:t>). </a:t>
            </a:r>
          </a:p>
          <a:p>
            <a:pPr eaLnBrk="1" hangingPunct="1">
              <a:lnSpc>
                <a:spcPct val="110000"/>
              </a:lnSpc>
            </a:pPr>
            <a:r>
              <a:rPr lang="en-US" sz="2200" dirty="0">
                <a:solidFill>
                  <a:schemeClr val="bg1"/>
                </a:solidFill>
                <a:latin typeface="Calibri" charset="0"/>
                <a:ea typeface="Calibri" charset="0"/>
                <a:cs typeface="Calibri" charset="0"/>
              </a:rPr>
              <a:t>Activities that provide students with guided practice (</a:t>
            </a:r>
            <a:r>
              <a:rPr lang="en-US" sz="2200" b="1" i="1" dirty="0">
                <a:solidFill>
                  <a:schemeClr val="bg1"/>
                </a:solidFill>
                <a:latin typeface="Calibri" charset="0"/>
                <a:ea typeface="Calibri" charset="0"/>
                <a:cs typeface="Calibri" charset="0"/>
              </a:rPr>
              <a:t>lead</a:t>
            </a:r>
            <a:r>
              <a:rPr lang="en-US" sz="2200" dirty="0">
                <a:solidFill>
                  <a:schemeClr val="bg1"/>
                </a:solidFill>
                <a:latin typeface="Calibri" charset="0"/>
                <a:ea typeface="Calibri" charset="0"/>
                <a:cs typeface="Calibri" charset="0"/>
              </a:rPr>
              <a:t>).</a:t>
            </a:r>
          </a:p>
          <a:p>
            <a:pPr eaLnBrk="1" hangingPunct="1">
              <a:lnSpc>
                <a:spcPct val="110000"/>
              </a:lnSpc>
            </a:pPr>
            <a:r>
              <a:rPr lang="en-US" sz="2200" dirty="0">
                <a:solidFill>
                  <a:schemeClr val="bg1"/>
                </a:solidFill>
                <a:latin typeface="Calibri" charset="0"/>
                <a:ea typeface="Calibri" charset="0"/>
                <a:cs typeface="Calibri" charset="0"/>
              </a:rPr>
              <a:t>Opportunities for students to independently demonstrate expected behavior </a:t>
            </a:r>
            <a:r>
              <a:rPr lang="en-US" sz="2200" u="sng" dirty="0">
                <a:solidFill>
                  <a:schemeClr val="bg1"/>
                </a:solidFill>
                <a:latin typeface="Calibri" charset="0"/>
                <a:ea typeface="Calibri" charset="0"/>
                <a:cs typeface="Calibri" charset="0"/>
              </a:rPr>
              <a:t>in the natural context </a:t>
            </a:r>
            <a:r>
              <a:rPr lang="en-US" sz="2200" dirty="0">
                <a:solidFill>
                  <a:schemeClr val="bg1"/>
                </a:solidFill>
                <a:latin typeface="Calibri" charset="0"/>
                <a:ea typeface="Calibri" charset="0"/>
                <a:cs typeface="Calibri" charset="0"/>
              </a:rPr>
              <a:t>(</a:t>
            </a:r>
            <a:r>
              <a:rPr lang="en-US" sz="2200" b="1" i="1" dirty="0">
                <a:solidFill>
                  <a:schemeClr val="bg1"/>
                </a:solidFill>
                <a:latin typeface="Calibri" charset="0"/>
                <a:ea typeface="Calibri" charset="0"/>
                <a:cs typeface="Calibri" charset="0"/>
              </a:rPr>
              <a:t>test</a:t>
            </a:r>
            <a:r>
              <a:rPr lang="en-US" sz="2200" dirty="0">
                <a:solidFill>
                  <a:schemeClr val="bg1"/>
                </a:solidFill>
                <a:latin typeface="Calibri" charset="0"/>
                <a:ea typeface="Calibri" charset="0"/>
                <a:cs typeface="Calibri" charset="0"/>
              </a:rPr>
              <a:t>).</a:t>
            </a:r>
          </a:p>
        </p:txBody>
      </p:sp>
      <p:sp>
        <p:nvSpPr>
          <p:cNvPr id="4" name="Rectangle 2"/>
          <p:cNvSpPr txBox="1">
            <a:spLocks noChangeArrowheads="1"/>
          </p:cNvSpPr>
          <p:nvPr/>
        </p:nvSpPr>
        <p:spPr>
          <a:xfrm>
            <a:off x="53340" y="0"/>
            <a:ext cx="8229600" cy="810126"/>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dirty="0">
                <a:solidFill>
                  <a:schemeClr val="accent2"/>
                </a:solidFill>
                <a:ea typeface="Calibri" charset="0"/>
                <a:cs typeface="Calibri" charset="0"/>
              </a:rPr>
              <a:t>Social Skills Lesson Plans</a:t>
            </a:r>
          </a:p>
        </p:txBody>
      </p:sp>
    </p:spTree>
    <p:extLst>
      <p:ext uri="{BB962C8B-B14F-4D97-AF65-F5344CB8AC3E}">
        <p14:creationId xmlns:p14="http://schemas.microsoft.com/office/powerpoint/2010/main" val="80549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fade">
                                      <p:cBhvr>
                                        <p:cTn id="7" dur="500"/>
                                        <p:tgtEl>
                                          <p:spTgt spid="747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755">
                                            <p:txEl>
                                              <p:pRg st="1" end="1"/>
                                            </p:txEl>
                                          </p:spTgt>
                                        </p:tgtEl>
                                        <p:attrNameLst>
                                          <p:attrName>style.visibility</p:attrName>
                                        </p:attrNameLst>
                                      </p:cBhvr>
                                      <p:to>
                                        <p:strVal val="visible"/>
                                      </p:to>
                                    </p:set>
                                    <p:animEffect transition="in" filter="fade">
                                      <p:cBhvr>
                                        <p:cTn id="12" dur="500"/>
                                        <p:tgtEl>
                                          <p:spTgt spid="747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4755">
                                            <p:txEl>
                                              <p:pRg st="2" end="2"/>
                                            </p:txEl>
                                          </p:spTgt>
                                        </p:tgtEl>
                                        <p:attrNameLst>
                                          <p:attrName>style.visibility</p:attrName>
                                        </p:attrNameLst>
                                      </p:cBhvr>
                                      <p:to>
                                        <p:strVal val="visible"/>
                                      </p:to>
                                    </p:set>
                                    <p:animEffect transition="in" filter="fade">
                                      <p:cBhvr>
                                        <p:cTn id="17" dur="500"/>
                                        <p:tgtEl>
                                          <p:spTgt spid="747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755">
                                            <p:txEl>
                                              <p:pRg st="3" end="3"/>
                                            </p:txEl>
                                          </p:spTgt>
                                        </p:tgtEl>
                                        <p:attrNameLst>
                                          <p:attrName>style.visibility</p:attrName>
                                        </p:attrNameLst>
                                      </p:cBhvr>
                                      <p:to>
                                        <p:strVal val="visible"/>
                                      </p:to>
                                    </p:set>
                                    <p:animEffect transition="in" filter="fade">
                                      <p:cBhvr>
                                        <p:cTn id="22" dur="500"/>
                                        <p:tgtEl>
                                          <p:spTgt spid="747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755">
                                            <p:txEl>
                                              <p:pRg st="4" end="4"/>
                                            </p:txEl>
                                          </p:spTgt>
                                        </p:tgtEl>
                                        <p:attrNameLst>
                                          <p:attrName>style.visibility</p:attrName>
                                        </p:attrNameLst>
                                      </p:cBhvr>
                                      <p:to>
                                        <p:strVal val="visible"/>
                                      </p:to>
                                    </p:set>
                                    <p:animEffect transition="in" filter="fade">
                                      <p:cBhvr>
                                        <p:cTn id="27" dur="500"/>
                                        <p:tgtEl>
                                          <p:spTgt spid="747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49680" y="236669"/>
            <a:ext cx="8244840" cy="1113416"/>
          </a:xfrm>
        </p:spPr>
        <p:txBody>
          <a:bodyPr>
            <a:normAutofit fontScale="90000"/>
          </a:bodyPr>
          <a:lstStyle/>
          <a:p>
            <a:r>
              <a:rPr lang="en-US" b="1" kern="0" dirty="0">
                <a:solidFill>
                  <a:schemeClr val="accent2"/>
                </a:solidFill>
                <a:ea typeface="ヒラギノ角ゴ Pro W3" pitchFamily="-65" charset="-128"/>
                <a:cs typeface="ヒラギノ角ゴ Pro W3" pitchFamily="-65" charset="-128"/>
              </a:rPr>
              <a:t>Activity 3.7: Classroom Application</a:t>
            </a:r>
            <a:br>
              <a:rPr lang="en-US" sz="49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Lesson Study: Social Skills Lesson Planning</a:t>
            </a:r>
            <a:endParaRPr lang="en-US" sz="3600" dirty="0"/>
          </a:p>
        </p:txBody>
      </p:sp>
      <p:sp>
        <p:nvSpPr>
          <p:cNvPr id="177155" name="Rectangle 3"/>
          <p:cNvSpPr>
            <a:spLocks noGrp="1" noChangeArrowheads="1"/>
          </p:cNvSpPr>
          <p:nvPr>
            <p:ph idx="1"/>
          </p:nvPr>
        </p:nvSpPr>
        <p:spPr>
          <a:xfrm>
            <a:off x="487680" y="1577340"/>
            <a:ext cx="8191500" cy="4343399"/>
          </a:xfrm>
        </p:spPr>
        <p:txBody>
          <a:bodyPr>
            <a:normAutofit fontScale="62500" lnSpcReduction="20000"/>
          </a:bodyPr>
          <a:lstStyle/>
          <a:p>
            <a:pPr>
              <a:lnSpc>
                <a:spcPct val="120000"/>
              </a:lnSpc>
              <a:spcBef>
                <a:spcPts val="600"/>
              </a:spcBef>
            </a:pPr>
            <a:r>
              <a:rPr lang="en-US" altLang="en-US" sz="4000" dirty="0">
                <a:solidFill>
                  <a:schemeClr val="bg1"/>
                </a:solidFill>
              </a:rPr>
              <a:t>Review the linked lesson plans in your workbook</a:t>
            </a:r>
            <a:endParaRPr lang="en-US" altLang="en-US" sz="2000" dirty="0">
              <a:solidFill>
                <a:schemeClr val="bg1"/>
              </a:solidFill>
            </a:endParaRPr>
          </a:p>
          <a:p>
            <a:pPr>
              <a:lnSpc>
                <a:spcPct val="120000"/>
              </a:lnSpc>
              <a:spcBef>
                <a:spcPts val="600"/>
              </a:spcBef>
            </a:pPr>
            <a:r>
              <a:rPr lang="en-US" sz="4000" dirty="0">
                <a:solidFill>
                  <a:schemeClr val="bg1"/>
                </a:solidFill>
              </a:rPr>
              <a:t>Following your review, reflect on the provided examples. What do you think? Could you see lessons like this helping in your classroom/subject area? Why or why not?</a:t>
            </a:r>
            <a:endParaRPr lang="en-US" altLang="en-US" sz="4000" dirty="0">
              <a:solidFill>
                <a:schemeClr val="bg1"/>
              </a:solidFill>
            </a:endParaRPr>
          </a:p>
          <a:p>
            <a:pPr>
              <a:lnSpc>
                <a:spcPct val="120000"/>
              </a:lnSpc>
              <a:spcBef>
                <a:spcPts val="600"/>
              </a:spcBef>
            </a:pPr>
            <a:r>
              <a:rPr lang="en-US" altLang="en-US" sz="4000" dirty="0">
                <a:solidFill>
                  <a:schemeClr val="bg1"/>
                </a:solidFill>
              </a:rPr>
              <a:t>Select 1 box of your matrix</a:t>
            </a:r>
            <a:endParaRPr lang="en-US" altLang="en-US" sz="1200" dirty="0">
              <a:solidFill>
                <a:schemeClr val="bg1"/>
              </a:solidFill>
            </a:endParaRPr>
          </a:p>
          <a:p>
            <a:pPr>
              <a:lnSpc>
                <a:spcPct val="120000"/>
              </a:lnSpc>
              <a:spcBef>
                <a:spcPts val="600"/>
              </a:spcBef>
            </a:pPr>
            <a:r>
              <a:rPr lang="en-US" altLang="en-US" sz="4000" dirty="0">
                <a:solidFill>
                  <a:schemeClr val="bg1"/>
                </a:solidFill>
              </a:rPr>
              <a:t>Apply content draft of a social skills lesson plan (included in your workbook)</a:t>
            </a:r>
            <a:endParaRPr lang="en-US" altLang="en-US" sz="2000" dirty="0">
              <a:solidFill>
                <a:schemeClr val="bg1"/>
              </a:solidFill>
            </a:endParaRPr>
          </a:p>
          <a:p>
            <a:pPr>
              <a:lnSpc>
                <a:spcPct val="120000"/>
              </a:lnSpc>
              <a:spcBef>
                <a:spcPts val="600"/>
              </a:spcBef>
            </a:pPr>
            <a:r>
              <a:rPr lang="en-US" altLang="en-US" sz="4000" dirty="0">
                <a:solidFill>
                  <a:schemeClr val="bg1"/>
                </a:solidFill>
              </a:rPr>
              <a:t>Review your lesson plan with a peer or your coach using the attached rubric; then share your lesson plan with your peers.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48" y="336215"/>
            <a:ext cx="914324" cy="914324"/>
          </a:xfrm>
          <a:prstGeom prst="rect">
            <a:avLst/>
          </a:prstGeom>
        </p:spPr>
      </p:pic>
    </p:spTree>
    <p:extLst>
      <p:ext uri="{BB962C8B-B14F-4D97-AF65-F5344CB8AC3E}">
        <p14:creationId xmlns:p14="http://schemas.microsoft.com/office/powerpoint/2010/main" val="33032768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B069D1-31FE-9D47-9699-06266542FBF6}"/>
              </a:ext>
            </a:extLst>
          </p:cNvPr>
          <p:cNvSpPr>
            <a:spLocks noGrp="1"/>
          </p:cNvSpPr>
          <p:nvPr>
            <p:ph idx="1"/>
          </p:nvPr>
        </p:nvSpPr>
        <p:spPr/>
        <p:txBody>
          <a:bodyPr>
            <a:normAutofit/>
          </a:bodyPr>
          <a:lstStyle/>
          <a:p>
            <a:r>
              <a:rPr lang="en-US" dirty="0"/>
              <a:t>Does your lesson plan include clear model, lead, test components? </a:t>
            </a:r>
          </a:p>
          <a:p>
            <a:endParaRPr lang="en-US" dirty="0"/>
          </a:p>
          <a:p>
            <a:r>
              <a:rPr lang="en-US" dirty="0"/>
              <a:t>If you would like additional examples or guidance on teaching social skills check out this resource from the IRIS center. </a:t>
            </a:r>
          </a:p>
        </p:txBody>
      </p:sp>
      <p:sp>
        <p:nvSpPr>
          <p:cNvPr id="4" name="Title 2">
            <a:extLst>
              <a:ext uri="{FF2B5EF4-FFF2-40B4-BE49-F238E27FC236}">
                <a16:creationId xmlns:a16="http://schemas.microsoft.com/office/drawing/2014/main" id="{87BE0496-2497-C54B-A4F0-FFE72A5A1DB5}"/>
              </a:ext>
            </a:extLst>
          </p:cNvPr>
          <p:cNvSpPr>
            <a:spLocks noGrp="1"/>
          </p:cNvSpPr>
          <p:nvPr>
            <p:ph type="title"/>
          </p:nvPr>
        </p:nvSpPr>
        <p:spPr>
          <a:xfrm>
            <a:off x="1249680" y="236669"/>
            <a:ext cx="8244840" cy="1113416"/>
          </a:xfrm>
        </p:spPr>
        <p:txBody>
          <a:bodyPr>
            <a:normAutofit/>
          </a:bodyPr>
          <a:lstStyle/>
          <a:p>
            <a:r>
              <a:rPr lang="en-US" b="1" kern="0" dirty="0">
                <a:solidFill>
                  <a:schemeClr val="accent2"/>
                </a:solidFill>
                <a:ea typeface="ヒラギノ角ゴ Pro W3" pitchFamily="-65" charset="-128"/>
                <a:cs typeface="ヒラギノ角ゴ Pro W3" pitchFamily="-65" charset="-128"/>
              </a:rPr>
              <a:t>Activity 3.7: Review</a:t>
            </a:r>
            <a:endParaRPr lang="en-US" sz="3600" dirty="0"/>
          </a:p>
        </p:txBody>
      </p:sp>
      <p:pic>
        <p:nvPicPr>
          <p:cNvPr id="5" name="Picture 4">
            <a:extLst>
              <a:ext uri="{FF2B5EF4-FFF2-40B4-BE49-F238E27FC236}">
                <a16:creationId xmlns:a16="http://schemas.microsoft.com/office/drawing/2014/main" id="{6BA60DFD-341A-1943-B44F-DD7052ED8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48" y="336215"/>
            <a:ext cx="914324" cy="914324"/>
          </a:xfrm>
          <a:prstGeom prst="rect">
            <a:avLst/>
          </a:prstGeom>
        </p:spPr>
      </p:pic>
      <p:pic>
        <p:nvPicPr>
          <p:cNvPr id="9" name="Picture 8">
            <a:hlinkClick r:id="rId3"/>
            <a:extLst>
              <a:ext uri="{FF2B5EF4-FFF2-40B4-BE49-F238E27FC236}">
                <a16:creationId xmlns:a16="http://schemas.microsoft.com/office/drawing/2014/main" id="{49F97E12-ABBC-ED47-9457-F80D4F359C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217158"/>
            <a:ext cx="1371573" cy="1796032"/>
          </a:xfrm>
          <a:prstGeom prst="rect">
            <a:avLst/>
          </a:prstGeom>
        </p:spPr>
      </p:pic>
      <p:sp>
        <p:nvSpPr>
          <p:cNvPr id="10" name="TextBox 9">
            <a:extLst>
              <a:ext uri="{FF2B5EF4-FFF2-40B4-BE49-F238E27FC236}">
                <a16:creationId xmlns:a16="http://schemas.microsoft.com/office/drawing/2014/main" id="{458945E5-8731-8244-B351-2134BC3B2AA9}"/>
              </a:ext>
            </a:extLst>
          </p:cNvPr>
          <p:cNvSpPr txBox="1"/>
          <p:nvPr/>
        </p:nvSpPr>
        <p:spPr>
          <a:xfrm>
            <a:off x="5943573" y="4930508"/>
            <a:ext cx="1393074" cy="369332"/>
          </a:xfrm>
          <a:prstGeom prst="rect">
            <a:avLst/>
          </a:prstGeom>
          <a:noFill/>
        </p:spPr>
        <p:txBody>
          <a:bodyPr wrap="none" rtlCol="0">
            <a:spAutoFit/>
          </a:bodyPr>
          <a:lstStyle/>
          <a:p>
            <a:r>
              <a:rPr lang="en-US" dirty="0"/>
              <a:t>Hyper linked</a:t>
            </a:r>
          </a:p>
        </p:txBody>
      </p:sp>
    </p:spTree>
    <p:extLst>
      <p:ext uri="{BB962C8B-B14F-4D97-AF65-F5344CB8AC3E}">
        <p14:creationId xmlns:p14="http://schemas.microsoft.com/office/powerpoint/2010/main" val="7113261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66485" y="1177321"/>
            <a:ext cx="8621945" cy="935288"/>
          </a:xfrm>
        </p:spPr>
        <p:txBody>
          <a:bodyPr/>
          <a:lstStyle/>
          <a:p>
            <a:r>
              <a:rPr lang="en-US" sz="4400" b="1" dirty="0">
                <a:solidFill>
                  <a:schemeClr val="accent2"/>
                </a:solidFill>
                <a:latin typeface="+mj-lt"/>
              </a:rPr>
              <a:t>Antecedent and Instructional Strategies</a:t>
            </a:r>
          </a:p>
        </p:txBody>
      </p:sp>
      <p:sp>
        <p:nvSpPr>
          <p:cNvPr id="3" name="Text Placeholder 2"/>
          <p:cNvSpPr>
            <a:spLocks noGrp="1"/>
          </p:cNvSpPr>
          <p:nvPr>
            <p:ph type="body" sz="quarter" idx="15"/>
          </p:nvPr>
        </p:nvSpPr>
        <p:spPr>
          <a:noFill/>
        </p:spPr>
        <p:txBody>
          <a:bodyPr/>
          <a:lstStyle/>
          <a:p>
            <a:r>
              <a:rPr lang="en-US" sz="3600" dirty="0"/>
              <a:t>Part 4</a:t>
            </a:r>
          </a:p>
          <a:p>
            <a:r>
              <a:rPr lang="en-US" sz="3600" dirty="0"/>
              <a:t>How do I use active engagement and instructional strategies to prevent problem behavior?</a:t>
            </a:r>
          </a:p>
        </p:txBody>
      </p:sp>
    </p:spTree>
    <p:extLst>
      <p:ext uri="{BB962C8B-B14F-4D97-AF65-F5344CB8AC3E}">
        <p14:creationId xmlns:p14="http://schemas.microsoft.com/office/powerpoint/2010/main" val="20282169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457200" y="1286142"/>
            <a:ext cx="7099919" cy="1441443"/>
            <a:chOff x="0" y="0"/>
            <a:chExt cx="7099919" cy="1441443"/>
          </a:xfrm>
          <a:solidFill>
            <a:schemeClr val="accent2">
              <a:lumMod val="50000"/>
            </a:schemeClr>
          </a:solidFill>
        </p:grpSpPr>
        <p:sp>
          <p:nvSpPr>
            <p:cNvPr id="5" name="Rounded Rectangle 4"/>
            <p:cNvSpPr/>
            <p:nvPr/>
          </p:nvSpPr>
          <p:spPr>
            <a:xfrm>
              <a:off x="0" y="0"/>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dirty="0">
                <a:solidFill>
                  <a:srgbClr val="FFFFFF"/>
                </a:solidFill>
              </a:endParaRPr>
            </a:p>
          </p:txBody>
        </p:sp>
        <p:sp>
          <p:nvSpPr>
            <p:cNvPr id="6" name="Rounded Rectangle 4"/>
            <p:cNvSpPr/>
            <p:nvPr/>
          </p:nvSpPr>
          <p:spPr>
            <a:xfrm>
              <a:off x="42218" y="42218"/>
              <a:ext cx="5544491"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cs typeface="Arial"/>
                </a:rPr>
                <a:t>Are the </a:t>
              </a:r>
              <a:r>
                <a:rPr lang="en-US" sz="2700" b="1" dirty="0">
                  <a:solidFill>
                    <a:srgbClr val="FFFFFF"/>
                  </a:solidFill>
                  <a:cs typeface="Arial"/>
                </a:rPr>
                <a:t>foundations</a:t>
              </a:r>
              <a:r>
                <a:rPr lang="en-US" sz="2700" dirty="0">
                  <a:solidFill>
                    <a:srgbClr val="FFFFFF"/>
                  </a:solidFill>
                  <a:cs typeface="Arial"/>
                </a:rPr>
                <a:t> of effective PCBS in place?</a:t>
              </a:r>
            </a:p>
          </p:txBody>
        </p:sp>
      </p:grpSp>
      <p:grpSp>
        <p:nvGrpSpPr>
          <p:cNvPr id="3" name="Group 6"/>
          <p:cNvGrpSpPr/>
          <p:nvPr/>
        </p:nvGrpSpPr>
        <p:grpSpPr>
          <a:xfrm>
            <a:off x="914400" y="2956192"/>
            <a:ext cx="7099919" cy="1441443"/>
            <a:chOff x="626463" y="1681683"/>
            <a:chExt cx="7099919" cy="1441443"/>
          </a:xfrm>
          <a:solidFill>
            <a:schemeClr val="accent2">
              <a:lumMod val="50000"/>
            </a:schemeClr>
          </a:solidFill>
        </p:grpSpPr>
        <p:sp>
          <p:nvSpPr>
            <p:cNvPr id="8" name="Rounded Rectangle 7"/>
            <p:cNvSpPr/>
            <p:nvPr/>
          </p:nvSpPr>
          <p:spPr>
            <a:xfrm>
              <a:off x="626463" y="1681683"/>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5452082"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cs typeface="Arial"/>
                </a:rPr>
                <a:t>Are proactive and positive </a:t>
              </a:r>
              <a:r>
                <a:rPr lang="en-US" sz="2700" b="1" dirty="0">
                  <a:solidFill>
                    <a:srgbClr val="FFFFFF"/>
                  </a:solidFill>
                  <a:cs typeface="Arial"/>
                </a:rPr>
                <a:t>PCBS practices</a:t>
              </a:r>
              <a:r>
                <a:rPr lang="en-US" sz="2700" dirty="0">
                  <a:solidFill>
                    <a:srgbClr val="FFFFFF"/>
                  </a:solidFill>
                  <a:cs typeface="Arial"/>
                </a:rPr>
                <a:t> implemented consistently?</a:t>
              </a:r>
            </a:p>
          </p:txBody>
        </p:sp>
      </p:grpSp>
      <p:grpSp>
        <p:nvGrpSpPr>
          <p:cNvPr id="4" name="Group 9"/>
          <p:cNvGrpSpPr/>
          <p:nvPr/>
        </p:nvGrpSpPr>
        <p:grpSpPr>
          <a:xfrm>
            <a:off x="1447800" y="4632599"/>
            <a:ext cx="7099919" cy="1441443"/>
            <a:chOff x="1252927" y="3363366"/>
            <a:chExt cx="7099919" cy="1441443"/>
          </a:xfrm>
          <a:solidFill>
            <a:schemeClr val="accent2">
              <a:lumMod val="50000"/>
            </a:schemeClr>
          </a:solidFill>
        </p:grpSpPr>
        <p:sp>
          <p:nvSpPr>
            <p:cNvPr id="11" name="Rounded Rectangle 10"/>
            <p:cNvSpPr/>
            <p:nvPr/>
          </p:nvSpPr>
          <p:spPr>
            <a:xfrm>
              <a:off x="1252927" y="3363366"/>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5452082"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cs typeface="Arial"/>
                </a:rPr>
                <a:t>Do data indicate that students are still engaging in </a:t>
              </a:r>
              <a:r>
                <a:rPr lang="en-US" sz="2700" b="1" dirty="0">
                  <a:solidFill>
                    <a:srgbClr val="FFFFFF"/>
                  </a:solidFill>
                  <a:cs typeface="Arial"/>
                </a:rPr>
                <a:t>problem behavior</a:t>
              </a:r>
              <a:r>
                <a:rPr lang="en-US" sz="2700" dirty="0">
                  <a:solidFill>
                    <a:srgbClr val="FFFFFF"/>
                  </a:solidFill>
                  <a:cs typeface="Arial"/>
                </a:rPr>
                <a:t>?</a:t>
              </a:r>
            </a:p>
          </p:txBody>
        </p:sp>
      </p:grpSp>
      <p:grpSp>
        <p:nvGrpSpPr>
          <p:cNvPr id="7" name="Group 12"/>
          <p:cNvGrpSpPr/>
          <p:nvPr/>
        </p:nvGrpSpPr>
        <p:grpSpPr>
          <a:xfrm>
            <a:off x="6477000" y="2422792"/>
            <a:ext cx="936937" cy="936937"/>
            <a:chOff x="6162982" y="1093094"/>
            <a:chExt cx="936937" cy="936937"/>
          </a:xfrm>
        </p:grpSpPr>
        <p:sp>
          <p:nvSpPr>
            <p:cNvPr id="14" name="Down Arrow 13"/>
            <p:cNvSpPr/>
            <p:nvPr/>
          </p:nvSpPr>
          <p:spPr>
            <a:xfrm>
              <a:off x="6162982" y="1093094"/>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fontAlgn="base">
                <a:lnSpc>
                  <a:spcPct val="90000"/>
                </a:lnSpc>
                <a:spcBef>
                  <a:spcPct val="0"/>
                </a:spcBef>
                <a:spcAft>
                  <a:spcPct val="35000"/>
                </a:spcAft>
              </a:pPr>
              <a:endParaRPr lang="en-US" sz="3600">
                <a:solidFill>
                  <a:srgbClr val="000000">
                    <a:hueOff val="0"/>
                    <a:satOff val="0"/>
                    <a:lumOff val="0"/>
                    <a:alphaOff val="0"/>
                  </a:srgbClr>
                </a:solidFill>
                <a:cs typeface="Arial"/>
              </a:endParaRPr>
            </a:p>
          </p:txBody>
        </p:sp>
      </p:grpSp>
      <p:grpSp>
        <p:nvGrpSpPr>
          <p:cNvPr id="10" name="Group 15"/>
          <p:cNvGrpSpPr/>
          <p:nvPr/>
        </p:nvGrpSpPr>
        <p:grpSpPr>
          <a:xfrm>
            <a:off x="7010400" y="4099192"/>
            <a:ext cx="936937" cy="936937"/>
            <a:chOff x="0" y="1676399"/>
            <a:chExt cx="936937" cy="936937"/>
          </a:xfrm>
        </p:grpSpPr>
        <p:sp>
          <p:nvSpPr>
            <p:cNvPr id="17" name="Down Arrow 16"/>
            <p:cNvSpPr/>
            <p:nvPr/>
          </p:nvSpPr>
          <p:spPr>
            <a:xfrm>
              <a:off x="0" y="1676399"/>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fontAlgn="base">
                <a:lnSpc>
                  <a:spcPct val="90000"/>
                </a:lnSpc>
                <a:spcBef>
                  <a:spcPct val="0"/>
                </a:spcBef>
                <a:spcAft>
                  <a:spcPct val="35000"/>
                </a:spcAft>
              </a:pPr>
              <a:endParaRPr lang="en-US" sz="3600">
                <a:solidFill>
                  <a:srgbClr val="000000">
                    <a:hueOff val="0"/>
                    <a:satOff val="0"/>
                    <a:lumOff val="0"/>
                    <a:alphaOff val="0"/>
                  </a:srgbClr>
                </a:solidFill>
                <a:cs typeface="Arial"/>
              </a:endParaRPr>
            </a:p>
          </p:txBody>
        </p:sp>
      </p:grpSp>
      <p:sp>
        <p:nvSpPr>
          <p:cNvPr id="19" name="Rectangle 2"/>
          <p:cNvSpPr txBox="1">
            <a:spLocks noChangeArrowheads="1"/>
          </p:cNvSpPr>
          <p:nvPr/>
        </p:nvSpPr>
        <p:spPr bwMode="auto">
          <a:xfrm>
            <a:off x="146050" y="83128"/>
            <a:ext cx="8898890" cy="11607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fontAlgn="base">
              <a:spcBef>
                <a:spcPct val="0"/>
              </a:spcBef>
              <a:spcAft>
                <a:spcPct val="0"/>
              </a:spcAft>
              <a:defRPr/>
            </a:pPr>
            <a:r>
              <a:rPr lang="en-US" sz="4000" b="1" kern="0" dirty="0">
                <a:solidFill>
                  <a:schemeClr val="accent2"/>
                </a:solidFill>
                <a:ea typeface="ＭＳ Ｐゴシック" pitchFamily="-111" charset="-128"/>
                <a:cs typeface="Arial"/>
              </a:rPr>
              <a:t>PCBS Practices Decision-Making Guide: </a:t>
            </a:r>
          </a:p>
          <a:p>
            <a:pPr fontAlgn="base">
              <a:spcBef>
                <a:spcPct val="0"/>
              </a:spcBef>
              <a:spcAft>
                <a:spcPct val="0"/>
              </a:spcAft>
              <a:defRPr/>
            </a:pPr>
            <a:r>
              <a:rPr lang="en-US" sz="4000" b="1" kern="0" dirty="0">
                <a:solidFill>
                  <a:schemeClr val="accent2"/>
                </a:solidFill>
                <a:ea typeface="ＭＳ Ｐゴシック" pitchFamily="-111" charset="-128"/>
                <a:cs typeface="Arial"/>
              </a:rPr>
              <a:t>3 Key Questions</a:t>
            </a:r>
          </a:p>
        </p:txBody>
      </p:sp>
    </p:spTree>
    <p:extLst>
      <p:ext uri="{BB962C8B-B14F-4D97-AF65-F5344CB8AC3E}">
        <p14:creationId xmlns:p14="http://schemas.microsoft.com/office/powerpoint/2010/main" val="11197978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914400" y="2967208"/>
            <a:ext cx="7099919" cy="1441443"/>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rPr>
                <a:t>Are proactive and positive </a:t>
              </a:r>
              <a:r>
                <a:rPr lang="en-US" sz="2700" b="1" dirty="0">
                  <a:solidFill>
                    <a:srgbClr val="FFFFFF"/>
                  </a:solidFill>
                </a:rPr>
                <a:t>PCBS practices</a:t>
              </a:r>
              <a:r>
                <a:rPr lang="en-US" sz="2700" dirty="0">
                  <a:solidFill>
                    <a:srgbClr val="FFFFFF"/>
                  </a:solidFill>
                </a:rPr>
                <a:t> implemented consistently?</a:t>
              </a:r>
            </a:p>
          </p:txBody>
        </p:sp>
      </p:grpSp>
      <p:grpSp>
        <p:nvGrpSpPr>
          <p:cNvPr id="4" name="Group 9"/>
          <p:cNvGrpSpPr/>
          <p:nvPr/>
        </p:nvGrpSpPr>
        <p:grpSpPr>
          <a:xfrm>
            <a:off x="1447800" y="4726165"/>
            <a:ext cx="7099919" cy="1441443"/>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rPr>
                <a:t>Do data indicate that students are still engaging in </a:t>
              </a:r>
              <a:r>
                <a:rPr lang="en-US" sz="2700" b="1" dirty="0">
                  <a:solidFill>
                    <a:srgbClr val="FFFFFF"/>
                  </a:solidFill>
                </a:rPr>
                <a:t>problem behavior</a:t>
              </a:r>
              <a:r>
                <a:rPr lang="en-US" sz="2700" dirty="0">
                  <a:solidFill>
                    <a:srgbClr val="FFFFFF"/>
                  </a:solidFill>
                </a:rPr>
                <a:t>?</a:t>
              </a:r>
            </a:p>
          </p:txBody>
        </p:sp>
      </p:grpSp>
      <p:grpSp>
        <p:nvGrpSpPr>
          <p:cNvPr id="10" name="Group 15"/>
          <p:cNvGrpSpPr/>
          <p:nvPr/>
        </p:nvGrpSpPr>
        <p:grpSpPr>
          <a:xfrm>
            <a:off x="7010400" y="4110208"/>
            <a:ext cx="936937" cy="936937"/>
            <a:chOff x="0" y="1676399"/>
            <a:chExt cx="936937" cy="936937"/>
          </a:xfrm>
        </p:grpSpPr>
        <p:sp>
          <p:nvSpPr>
            <p:cNvPr id="17" name="Down Arrow 16"/>
            <p:cNvSpPr/>
            <p:nvPr/>
          </p:nvSpPr>
          <p:spPr>
            <a:xfrm>
              <a:off x="0" y="1676399"/>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fontAlgn="base">
                <a:lnSpc>
                  <a:spcPct val="90000"/>
                </a:lnSpc>
                <a:spcBef>
                  <a:spcPct val="0"/>
                </a:spcBef>
                <a:spcAft>
                  <a:spcPct val="35000"/>
                </a:spcAft>
              </a:pPr>
              <a:endParaRPr lang="en-US" sz="3600">
                <a:solidFill>
                  <a:srgbClr val="000000">
                    <a:hueOff val="0"/>
                    <a:satOff val="0"/>
                    <a:lumOff val="0"/>
                    <a:alphaOff val="0"/>
                  </a:srgbClr>
                </a:solidFill>
              </a:endParaRPr>
            </a:p>
          </p:txBody>
        </p:sp>
      </p:grpSp>
      <p:grpSp>
        <p:nvGrpSpPr>
          <p:cNvPr id="2" name="Group 3"/>
          <p:cNvGrpSpPr/>
          <p:nvPr/>
        </p:nvGrpSpPr>
        <p:grpSpPr>
          <a:xfrm>
            <a:off x="457200" y="1214608"/>
            <a:ext cx="7099919" cy="1441443"/>
            <a:chOff x="0" y="0"/>
            <a:chExt cx="7099919" cy="1441443"/>
          </a:xfrm>
        </p:grpSpPr>
        <p:sp>
          <p:nvSpPr>
            <p:cNvPr id="5" name="Rounded Rectangle 4"/>
            <p:cNvSpPr/>
            <p:nvPr/>
          </p:nvSpPr>
          <p:spPr>
            <a:xfrm>
              <a:off x="0" y="0"/>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554449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rPr>
                <a:t>Are the </a:t>
              </a:r>
              <a:r>
                <a:rPr lang="en-US" sz="2700" b="1" dirty="0">
                  <a:solidFill>
                    <a:srgbClr val="FFFFFF"/>
                  </a:solidFill>
                </a:rPr>
                <a:t>foundations</a:t>
              </a:r>
              <a:r>
                <a:rPr lang="en-US" sz="2700" dirty="0">
                  <a:solidFill>
                    <a:srgbClr val="FFFFFF"/>
                  </a:solidFill>
                </a:rPr>
                <a:t> of effective PCBS in place?</a:t>
              </a:r>
            </a:p>
          </p:txBody>
        </p:sp>
      </p:grpSp>
      <p:sp>
        <p:nvSpPr>
          <p:cNvPr id="27" name="Rectangle 2"/>
          <p:cNvSpPr txBox="1">
            <a:spLocks noChangeArrowheads="1"/>
          </p:cNvSpPr>
          <p:nvPr/>
        </p:nvSpPr>
        <p:spPr bwMode="auto">
          <a:xfrm>
            <a:off x="0" y="0"/>
            <a:ext cx="8458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fontAlgn="base">
              <a:spcBef>
                <a:spcPct val="0"/>
              </a:spcBef>
              <a:spcAft>
                <a:spcPct val="0"/>
              </a:spcAft>
              <a:defRPr/>
            </a:pPr>
            <a:r>
              <a:rPr lang="en-US" sz="3600" b="1" kern="0" dirty="0">
                <a:solidFill>
                  <a:schemeClr val="accent2"/>
                </a:solidFill>
                <a:ea typeface="ＭＳ Ｐゴシック" pitchFamily="-111" charset="-128"/>
                <a:cs typeface="Arial"/>
              </a:rPr>
              <a:t>Decision-Making Guide: 3 Key Questions</a:t>
            </a:r>
          </a:p>
        </p:txBody>
      </p:sp>
      <p:grpSp>
        <p:nvGrpSpPr>
          <p:cNvPr id="7" name="Group 12"/>
          <p:cNvGrpSpPr/>
          <p:nvPr/>
        </p:nvGrpSpPr>
        <p:grpSpPr>
          <a:xfrm>
            <a:off x="6477000" y="2433808"/>
            <a:ext cx="936937" cy="936937"/>
            <a:chOff x="6162982" y="1093094"/>
            <a:chExt cx="936937" cy="936937"/>
          </a:xfrm>
        </p:grpSpPr>
        <p:sp>
          <p:nvSpPr>
            <p:cNvPr id="14" name="Down Arrow 13"/>
            <p:cNvSpPr/>
            <p:nvPr/>
          </p:nvSpPr>
          <p:spPr>
            <a:xfrm>
              <a:off x="6162982" y="1093094"/>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fontAlgn="base">
                <a:lnSpc>
                  <a:spcPct val="90000"/>
                </a:lnSpc>
                <a:spcBef>
                  <a:spcPct val="0"/>
                </a:spcBef>
                <a:spcAft>
                  <a:spcPct val="35000"/>
                </a:spcAft>
              </a:pPr>
              <a:endParaRPr lang="en-US" sz="3600">
                <a:solidFill>
                  <a:srgbClr val="000000">
                    <a:hueOff val="0"/>
                    <a:satOff val="0"/>
                    <a:lumOff val="0"/>
                    <a:alphaOff val="0"/>
                  </a:srgbClr>
                </a:solidFill>
              </a:endParaRPr>
            </a:p>
          </p:txBody>
        </p:sp>
      </p:grpSp>
      <p:sp>
        <p:nvSpPr>
          <p:cNvPr id="21" name="Rectangle 20"/>
          <p:cNvSpPr/>
          <p:nvPr/>
        </p:nvSpPr>
        <p:spPr>
          <a:xfrm>
            <a:off x="0" y="1214609"/>
            <a:ext cx="9144000" cy="4962120"/>
          </a:xfrm>
          <a:prstGeom prst="rect">
            <a:avLst/>
          </a:prstGeom>
          <a:solidFill>
            <a:srgbClr val="63717F"/>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2" name="Rectangle 21"/>
          <p:cNvSpPr/>
          <p:nvPr/>
        </p:nvSpPr>
        <p:spPr>
          <a:xfrm>
            <a:off x="76200" y="1604728"/>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rPr>
              <a:t>Provide high rates of varied </a:t>
            </a:r>
            <a:r>
              <a:rPr lang="en-US" sz="2000" b="1" i="1" dirty="0">
                <a:solidFill>
                  <a:srgbClr val="000000"/>
                </a:solidFill>
              </a:rPr>
              <a:t>opportunities to respond</a:t>
            </a:r>
            <a:r>
              <a:rPr lang="en-US" sz="2000" dirty="0">
                <a:solidFill>
                  <a:srgbClr val="000000"/>
                </a:solidFill>
              </a:rPr>
              <a:t>.</a:t>
            </a:r>
          </a:p>
        </p:txBody>
      </p:sp>
      <p:sp>
        <p:nvSpPr>
          <p:cNvPr id="28" name="Rounded Rectangle 27"/>
          <p:cNvSpPr/>
          <p:nvPr/>
        </p:nvSpPr>
        <p:spPr>
          <a:xfrm>
            <a:off x="0" y="3138853"/>
            <a:ext cx="3048000" cy="3037875"/>
          </a:xfrm>
          <a:prstGeom prst="roundRect">
            <a:avLst/>
          </a:prstGeom>
          <a:solidFill>
            <a:schemeClr val="accent3">
              <a:alpha val="6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Elementary Example:</a:t>
            </a:r>
          </a:p>
          <a:p>
            <a:pPr marL="119063" indent="-119063" fontAlgn="base">
              <a:spcBef>
                <a:spcPct val="0"/>
              </a:spcBef>
              <a:spcAft>
                <a:spcPct val="0"/>
              </a:spcAft>
              <a:buFont typeface="Arial"/>
              <a:buChar char="•"/>
            </a:pPr>
            <a:r>
              <a:rPr lang="en-US" sz="2000" i="1" dirty="0">
                <a:solidFill>
                  <a:schemeClr val="bg1"/>
                </a:solidFill>
              </a:rPr>
              <a:t>Individual or small group: </a:t>
            </a:r>
            <a:r>
              <a:rPr lang="en-US" sz="2000" dirty="0">
                <a:solidFill>
                  <a:schemeClr val="bg1"/>
                </a:solidFill>
              </a:rPr>
              <a:t>Student names on sticks in a jar. As questions are posed, a student name is drawn.</a:t>
            </a:r>
          </a:p>
          <a:p>
            <a:pPr marL="119063" indent="-119063" fontAlgn="base">
              <a:spcBef>
                <a:spcPct val="0"/>
              </a:spcBef>
              <a:spcAft>
                <a:spcPct val="0"/>
              </a:spcAft>
              <a:buFont typeface="Arial"/>
              <a:buChar char="•"/>
            </a:pPr>
            <a:r>
              <a:rPr lang="en-US" sz="2000" i="1" dirty="0">
                <a:solidFill>
                  <a:schemeClr val="bg1"/>
                </a:solidFill>
              </a:rPr>
              <a:t>Choral</a:t>
            </a:r>
            <a:r>
              <a:rPr lang="en-US" sz="2000" b="1" i="1" dirty="0">
                <a:solidFill>
                  <a:schemeClr val="bg1"/>
                </a:solidFill>
              </a:rPr>
              <a:t>:</a:t>
            </a:r>
            <a:r>
              <a:rPr lang="en-US" sz="2000" dirty="0">
                <a:solidFill>
                  <a:schemeClr val="bg1"/>
                </a:solidFill>
              </a:rPr>
              <a:t> All students recite letter sounds.</a:t>
            </a:r>
          </a:p>
        </p:txBody>
      </p:sp>
      <p:sp>
        <p:nvSpPr>
          <p:cNvPr id="29" name="Rounded Rectangle 28"/>
          <p:cNvSpPr/>
          <p:nvPr/>
        </p:nvSpPr>
        <p:spPr>
          <a:xfrm>
            <a:off x="3048000" y="3138853"/>
            <a:ext cx="3048000" cy="3037875"/>
          </a:xfrm>
          <a:prstGeom prst="roundRect">
            <a:avLst/>
          </a:prstGeom>
          <a:solidFill>
            <a:schemeClr val="accent3">
              <a:alpha val="6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HS Example:</a:t>
            </a:r>
          </a:p>
          <a:p>
            <a:pPr marL="119063" indent="-119063" fontAlgn="base">
              <a:spcBef>
                <a:spcPct val="0"/>
              </a:spcBef>
              <a:spcAft>
                <a:spcPct val="0"/>
              </a:spcAft>
              <a:buFont typeface="Arial"/>
              <a:buChar char="•"/>
            </a:pPr>
            <a:r>
              <a:rPr lang="en-US" sz="2000" i="1" dirty="0">
                <a:solidFill>
                  <a:schemeClr val="bg1"/>
                </a:solidFill>
              </a:rPr>
              <a:t>Individual or small group: </a:t>
            </a:r>
            <a:r>
              <a:rPr lang="en-US" sz="2000" dirty="0">
                <a:solidFill>
                  <a:schemeClr val="bg1"/>
                </a:solidFill>
              </a:rPr>
              <a:t>I just showed you how to do #1, I am going to start #2.  Second row, help explain my steps. </a:t>
            </a:r>
          </a:p>
          <a:p>
            <a:pPr marL="119063" indent="-119063" fontAlgn="base">
              <a:spcBef>
                <a:spcPct val="0"/>
              </a:spcBef>
              <a:spcAft>
                <a:spcPct val="0"/>
              </a:spcAft>
              <a:buFont typeface="Arial"/>
              <a:buChar char="•"/>
            </a:pPr>
            <a:r>
              <a:rPr lang="en-US" sz="2000" i="1" dirty="0">
                <a:solidFill>
                  <a:schemeClr val="bg1"/>
                </a:solidFill>
              </a:rPr>
              <a:t>Nonverbal</a:t>
            </a:r>
            <a:r>
              <a:rPr lang="en-US" sz="2000" b="1" i="1" dirty="0">
                <a:solidFill>
                  <a:schemeClr val="bg1"/>
                </a:solidFill>
              </a:rPr>
              <a:t>:</a:t>
            </a:r>
            <a:r>
              <a:rPr lang="en-US" sz="2000" dirty="0">
                <a:solidFill>
                  <a:schemeClr val="bg1"/>
                </a:solidFill>
              </a:rPr>
              <a:t> Clickers to respond a, </a:t>
            </a:r>
            <a:r>
              <a:rPr lang="en-US" sz="2000" dirty="0" err="1">
                <a:solidFill>
                  <a:schemeClr val="bg1"/>
                </a:solidFill>
              </a:rPr>
              <a:t>b</a:t>
            </a:r>
            <a:r>
              <a:rPr lang="en-US" sz="2000" dirty="0">
                <a:solidFill>
                  <a:schemeClr val="bg1"/>
                </a:solidFill>
              </a:rPr>
              <a:t>, or </a:t>
            </a:r>
            <a:r>
              <a:rPr lang="en-US" sz="2000" dirty="0" err="1">
                <a:solidFill>
                  <a:schemeClr val="bg1"/>
                </a:solidFill>
              </a:rPr>
              <a:t>c</a:t>
            </a:r>
            <a:r>
              <a:rPr lang="en-US" sz="2000" dirty="0">
                <a:solidFill>
                  <a:schemeClr val="bg1"/>
                </a:solidFill>
              </a:rPr>
              <a:t>.</a:t>
            </a:r>
          </a:p>
        </p:txBody>
      </p:sp>
      <p:sp>
        <p:nvSpPr>
          <p:cNvPr id="30" name="Rounded Rectangle 29"/>
          <p:cNvSpPr/>
          <p:nvPr/>
        </p:nvSpPr>
        <p:spPr>
          <a:xfrm>
            <a:off x="6096000" y="3138853"/>
            <a:ext cx="3048000" cy="3037875"/>
          </a:xfrm>
          <a:prstGeom prst="roundRect">
            <a:avLst/>
          </a:prstGeom>
          <a:solidFill>
            <a:schemeClr val="accent1">
              <a:lumMod val="75000"/>
              <a:alpha val="66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Non-Example:</a:t>
            </a:r>
          </a:p>
          <a:p>
            <a:pPr marL="119063" indent="-119063" fontAlgn="base">
              <a:spcBef>
                <a:spcPct val="0"/>
              </a:spcBef>
              <a:spcAft>
                <a:spcPct val="0"/>
              </a:spcAft>
              <a:buFont typeface="Arial"/>
              <a:buChar char="•"/>
            </a:pPr>
            <a:r>
              <a:rPr lang="en-US" sz="2000" dirty="0">
                <a:solidFill>
                  <a:schemeClr val="bg1"/>
                </a:solidFill>
              </a:rPr>
              <a:t>A teacher provides a 20-minute lesson without asking any questions or prompting any student responses. </a:t>
            </a:r>
          </a:p>
        </p:txBody>
      </p:sp>
    </p:spTree>
    <p:extLst>
      <p:ext uri="{BB962C8B-B14F-4D97-AF65-F5344CB8AC3E}">
        <p14:creationId xmlns:p14="http://schemas.microsoft.com/office/powerpoint/2010/main" val="204370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27"/>
                                        </p:tgtEl>
                                      </p:cBhvr>
                                    </p:animEffect>
                                    <p:set>
                                      <p:cBhvr>
                                        <p:cTn id="19" dur="1" fill="hold">
                                          <p:stCondLst>
                                            <p:cond delay="999"/>
                                          </p:stCondLst>
                                        </p:cTn>
                                        <p:tgtEl>
                                          <p:spTgt spid="27"/>
                                        </p:tgtEl>
                                        <p:attrNameLst>
                                          <p:attrName>style.visibility</p:attrName>
                                        </p:attrNameLst>
                                      </p:cBhvr>
                                      <p:to>
                                        <p:strVal val="hidden"/>
                                      </p:to>
                                    </p:set>
                                  </p:childTnLst>
                                </p:cTn>
                              </p:par>
                              <p:par>
                                <p:cTn id="20" presetID="0" presetClass="path" presetSubtype="0" accel="50000" decel="50000" fill="hold" nodeType="withEffect">
                                  <p:stCondLst>
                                    <p:cond delay="0"/>
                                  </p:stCondLst>
                                  <p:childTnLst>
                                    <p:animMotion origin="layout" path="M -4.44444E-6 -1.48148E-6 L -4.44444E-6 -0.46065 " pathEditMode="relative" rAng="0" ptsTypes="AA">
                                      <p:cBhvr>
                                        <p:cTn id="21" dur="2000" fill="hold"/>
                                        <p:tgtEl>
                                          <p:spTgt spid="3"/>
                                        </p:tgtEl>
                                        <p:attrNameLst>
                                          <p:attrName>ppt_x</p:attrName>
                                          <p:attrName>ppt_y</p:attrName>
                                        </p:attrNameLst>
                                      </p:cBhvr>
                                      <p:rCtr x="0" y="-230"/>
                                    </p:animMotion>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slide(fromLeft)">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slide(fromLeft)">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slide(fromLeft)">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1" grpId="0" animBg="1"/>
      <p:bldP spid="2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p:cNvSpPr>
            <a:spLocks noGrp="1" noChangeArrowheads="1"/>
          </p:cNvSpPr>
          <p:nvPr>
            <p:ph type="title"/>
          </p:nvPr>
        </p:nvSpPr>
        <p:spPr>
          <a:noFill/>
        </p:spPr>
        <p:txBody>
          <a:bodyPr>
            <a:noAutofit/>
          </a:bodyPr>
          <a:lstStyle/>
          <a:p>
            <a:pPr algn="l" eaLnBrk="1" hangingPunct="1"/>
            <a:r>
              <a:rPr lang="en-US" altLang="en-US" dirty="0">
                <a:solidFill>
                  <a:schemeClr val="accent2"/>
                </a:solidFill>
              </a:rPr>
              <a:t>How do I Actively Engage Students?</a:t>
            </a:r>
          </a:p>
        </p:txBody>
      </p:sp>
      <p:sp>
        <p:nvSpPr>
          <p:cNvPr id="219139" name="Rectangle 3"/>
          <p:cNvSpPr>
            <a:spLocks noGrp="1" noChangeArrowheads="1"/>
          </p:cNvSpPr>
          <p:nvPr>
            <p:ph idx="1"/>
          </p:nvPr>
        </p:nvSpPr>
        <p:spPr>
          <a:xfrm>
            <a:off x="628650" y="2065019"/>
            <a:ext cx="7886700" cy="4111943"/>
          </a:xfrm>
        </p:spPr>
        <p:txBody>
          <a:bodyPr>
            <a:normAutofit/>
          </a:bodyPr>
          <a:lstStyle/>
          <a:p>
            <a:pPr marL="457200" indent="-457200">
              <a:lnSpc>
                <a:spcPct val="80000"/>
              </a:lnSpc>
              <a:buFont typeface="Arial" charset="0"/>
              <a:buChar char="•"/>
            </a:pPr>
            <a:r>
              <a:rPr lang="en-US" altLang="en-US" sz="2800" dirty="0">
                <a:solidFill>
                  <a:schemeClr val="bg1"/>
                </a:solidFill>
              </a:rPr>
              <a:t>Provide high rates of opportunities to respond (OTRs)</a:t>
            </a:r>
          </a:p>
          <a:p>
            <a:pPr marL="457200" indent="-457200">
              <a:lnSpc>
                <a:spcPct val="80000"/>
              </a:lnSpc>
              <a:buFont typeface="Arial" charset="0"/>
              <a:buChar char="•"/>
            </a:pPr>
            <a:endParaRPr lang="en-US" altLang="en-US" sz="2800" dirty="0">
              <a:solidFill>
                <a:schemeClr val="bg1"/>
              </a:solidFill>
            </a:endParaRPr>
          </a:p>
          <a:p>
            <a:pPr marL="457200" indent="-457200">
              <a:lnSpc>
                <a:spcPct val="80000"/>
              </a:lnSpc>
              <a:buFont typeface="Arial" charset="0"/>
              <a:buChar char="•"/>
            </a:pPr>
            <a:r>
              <a:rPr lang="en-US" altLang="en-US" sz="2800" dirty="0">
                <a:solidFill>
                  <a:schemeClr val="bg1"/>
                </a:solidFill>
              </a:rPr>
              <a:t>Consider a variety of observable ways to engage students</a:t>
            </a:r>
          </a:p>
          <a:p>
            <a:pPr marL="457200" indent="-457200">
              <a:lnSpc>
                <a:spcPct val="80000"/>
              </a:lnSpc>
              <a:buFont typeface="Arial" charset="0"/>
              <a:buChar char="•"/>
            </a:pPr>
            <a:endParaRPr lang="en-US" altLang="en-US" sz="2800" dirty="0">
              <a:solidFill>
                <a:schemeClr val="bg1"/>
              </a:solidFill>
            </a:endParaRPr>
          </a:p>
          <a:p>
            <a:pPr marL="457200" indent="-457200">
              <a:lnSpc>
                <a:spcPct val="80000"/>
              </a:lnSpc>
              <a:buFont typeface="Arial" charset="0"/>
              <a:buChar char="•"/>
            </a:pPr>
            <a:r>
              <a:rPr lang="en-US" altLang="en-US" sz="2800" dirty="0">
                <a:solidFill>
                  <a:schemeClr val="bg1"/>
                </a:solidFill>
              </a:rPr>
              <a:t>Link engagement with outcome objectives</a:t>
            </a:r>
          </a:p>
          <a:p>
            <a:pPr marL="533400" indent="-533400" eaLnBrk="1" hangingPunct="1">
              <a:lnSpc>
                <a:spcPct val="80000"/>
              </a:lnSpc>
            </a:pPr>
            <a:endParaRPr lang="en-US" altLang="en-US" sz="2800" dirty="0">
              <a:solidFill>
                <a:schemeClr val="bg1"/>
              </a:solidFill>
            </a:endParaRPr>
          </a:p>
        </p:txBody>
      </p:sp>
    </p:spTree>
    <p:extLst>
      <p:ext uri="{BB962C8B-B14F-4D97-AF65-F5344CB8AC3E}">
        <p14:creationId xmlns:p14="http://schemas.microsoft.com/office/powerpoint/2010/main" val="1667425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91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91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2"/>
          <p:cNvSpPr>
            <a:spLocks noGrp="1" noChangeArrowheads="1"/>
          </p:cNvSpPr>
          <p:nvPr>
            <p:ph type="title"/>
          </p:nvPr>
        </p:nvSpPr>
        <p:spPr>
          <a:noFill/>
        </p:spPr>
        <p:txBody>
          <a:bodyPr/>
          <a:lstStyle/>
          <a:p>
            <a:pPr eaLnBrk="1" hangingPunct="1"/>
            <a:r>
              <a:rPr lang="en-US" sz="4000" b="1" dirty="0">
                <a:solidFill>
                  <a:schemeClr val="accent2"/>
                </a:solidFill>
                <a:ea typeface="ＭＳ Ｐゴシック" pitchFamily="-107" charset="-128"/>
                <a:cs typeface="ＭＳ Ｐゴシック" pitchFamily="-107" charset="-128"/>
              </a:rPr>
              <a:t>Range of evidence-based practices </a:t>
            </a:r>
            <a:br>
              <a:rPr lang="en-US" sz="4000" b="1" dirty="0">
                <a:solidFill>
                  <a:schemeClr val="accent2"/>
                </a:solidFill>
                <a:ea typeface="ＭＳ Ｐゴシック" pitchFamily="-107" charset="-128"/>
                <a:cs typeface="ＭＳ Ｐゴシック" pitchFamily="-107" charset="-128"/>
              </a:rPr>
            </a:br>
            <a:r>
              <a:rPr lang="en-US" sz="4000" b="1" dirty="0">
                <a:solidFill>
                  <a:schemeClr val="accent2"/>
                </a:solidFill>
                <a:ea typeface="ＭＳ Ｐゴシック" pitchFamily="-107" charset="-128"/>
                <a:cs typeface="ＭＳ Ｐゴシック" pitchFamily="-107" charset="-128"/>
              </a:rPr>
              <a:t>that promote active engagement</a:t>
            </a:r>
          </a:p>
        </p:txBody>
      </p:sp>
      <p:grpSp>
        <p:nvGrpSpPr>
          <p:cNvPr id="6" name="Group 5"/>
          <p:cNvGrpSpPr/>
          <p:nvPr/>
        </p:nvGrpSpPr>
        <p:grpSpPr>
          <a:xfrm>
            <a:off x="501824" y="2219303"/>
            <a:ext cx="2154264" cy="1742536"/>
            <a:chOff x="433953" y="1948158"/>
            <a:chExt cx="2696705" cy="2088555"/>
          </a:xfrm>
        </p:grpSpPr>
        <p:pic>
          <p:nvPicPr>
            <p:cNvPr id="4" name="Picture 3"/>
            <p:cNvPicPr>
              <a:picLocks noChangeAspect="1"/>
            </p:cNvPicPr>
            <p:nvPr/>
          </p:nvPicPr>
          <p:blipFill>
            <a:blip r:embed="rId2"/>
            <a:stretch>
              <a:fillRect/>
            </a:stretch>
          </p:blipFill>
          <p:spPr>
            <a:xfrm>
              <a:off x="463227" y="1948158"/>
              <a:ext cx="2667431" cy="1842195"/>
            </a:xfrm>
            <a:prstGeom prst="rect">
              <a:avLst/>
            </a:prstGeom>
          </p:spPr>
        </p:pic>
        <p:sp>
          <p:nvSpPr>
            <p:cNvPr id="5" name="Rectangle 4"/>
            <p:cNvSpPr/>
            <p:nvPr/>
          </p:nvSpPr>
          <p:spPr>
            <a:xfrm>
              <a:off x="433953" y="3328318"/>
              <a:ext cx="2696705" cy="708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Computer Assisted Instruction</a:t>
              </a:r>
            </a:p>
          </p:txBody>
        </p:sp>
      </p:grpSp>
      <p:grpSp>
        <p:nvGrpSpPr>
          <p:cNvPr id="9" name="Group 8"/>
          <p:cNvGrpSpPr/>
          <p:nvPr/>
        </p:nvGrpSpPr>
        <p:grpSpPr>
          <a:xfrm>
            <a:off x="6193627" y="2173806"/>
            <a:ext cx="2485701" cy="1741315"/>
            <a:chOff x="4572000" y="2179756"/>
            <a:chExt cx="2485701" cy="1741315"/>
          </a:xfrm>
        </p:grpSpPr>
        <p:pic>
          <p:nvPicPr>
            <p:cNvPr id="7" name="Picture 6"/>
            <p:cNvPicPr>
              <a:picLocks noChangeAspect="1"/>
            </p:cNvPicPr>
            <p:nvPr/>
          </p:nvPicPr>
          <p:blipFill>
            <a:blip r:embed="rId3"/>
            <a:stretch>
              <a:fillRect/>
            </a:stretch>
          </p:blipFill>
          <p:spPr>
            <a:xfrm>
              <a:off x="4572000" y="2179756"/>
              <a:ext cx="2485701" cy="1654121"/>
            </a:xfrm>
            <a:prstGeom prst="rect">
              <a:avLst/>
            </a:prstGeom>
          </p:spPr>
        </p:pic>
        <p:sp>
          <p:nvSpPr>
            <p:cNvPr id="8" name="Rectangle 7"/>
            <p:cNvSpPr/>
            <p:nvPr/>
          </p:nvSpPr>
          <p:spPr>
            <a:xfrm>
              <a:off x="4572000" y="3322780"/>
              <a:ext cx="2479729" cy="598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Class-wide Peer Tutoring</a:t>
              </a:r>
            </a:p>
          </p:txBody>
        </p:sp>
      </p:grpSp>
      <p:grpSp>
        <p:nvGrpSpPr>
          <p:cNvPr id="12" name="Group 11"/>
          <p:cNvGrpSpPr/>
          <p:nvPr/>
        </p:nvGrpSpPr>
        <p:grpSpPr>
          <a:xfrm>
            <a:off x="7208157" y="4275858"/>
            <a:ext cx="1727946" cy="1565768"/>
            <a:chOff x="3262509" y="3256259"/>
            <a:chExt cx="2130902" cy="1913006"/>
          </a:xfrm>
        </p:grpSpPr>
        <p:pic>
          <p:nvPicPr>
            <p:cNvPr id="10" name="Picture 9"/>
            <p:cNvPicPr>
              <a:picLocks noChangeAspect="1"/>
            </p:cNvPicPr>
            <p:nvPr/>
          </p:nvPicPr>
          <p:blipFill>
            <a:blip r:embed="rId4"/>
            <a:stretch>
              <a:fillRect/>
            </a:stretch>
          </p:blipFill>
          <p:spPr>
            <a:xfrm>
              <a:off x="3262509" y="3256259"/>
              <a:ext cx="2130902" cy="1818031"/>
            </a:xfrm>
            <a:prstGeom prst="rect">
              <a:avLst/>
            </a:prstGeom>
          </p:spPr>
        </p:pic>
        <p:sp>
          <p:nvSpPr>
            <p:cNvPr id="11" name="Rectangle 10"/>
            <p:cNvSpPr/>
            <p:nvPr/>
          </p:nvSpPr>
          <p:spPr>
            <a:xfrm>
              <a:off x="3262509" y="4714445"/>
              <a:ext cx="2130902" cy="454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Guided Notes</a:t>
              </a:r>
            </a:p>
          </p:txBody>
        </p:sp>
      </p:grpSp>
      <p:grpSp>
        <p:nvGrpSpPr>
          <p:cNvPr id="15" name="Group 14"/>
          <p:cNvGrpSpPr/>
          <p:nvPr/>
        </p:nvGrpSpPr>
        <p:grpSpPr>
          <a:xfrm>
            <a:off x="2882770" y="4318605"/>
            <a:ext cx="2142698" cy="1595035"/>
            <a:chOff x="3440624" y="4241089"/>
            <a:chExt cx="2142698" cy="1595035"/>
          </a:xfrm>
        </p:grpSpPr>
        <p:pic>
          <p:nvPicPr>
            <p:cNvPr id="13" name="Picture 12"/>
            <p:cNvPicPr>
              <a:picLocks noChangeAspect="1"/>
            </p:cNvPicPr>
            <p:nvPr/>
          </p:nvPicPr>
          <p:blipFill>
            <a:blip r:embed="rId5"/>
            <a:stretch>
              <a:fillRect/>
            </a:stretch>
          </p:blipFill>
          <p:spPr>
            <a:xfrm>
              <a:off x="3456610" y="4241089"/>
              <a:ext cx="2126712" cy="1595034"/>
            </a:xfrm>
            <a:prstGeom prst="rect">
              <a:avLst/>
            </a:prstGeom>
          </p:spPr>
        </p:pic>
        <p:sp>
          <p:nvSpPr>
            <p:cNvPr id="14" name="Rectangle 13"/>
            <p:cNvSpPr/>
            <p:nvPr/>
          </p:nvSpPr>
          <p:spPr>
            <a:xfrm>
              <a:off x="3440624" y="5465679"/>
              <a:ext cx="2142698" cy="370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Response Cards</a:t>
              </a:r>
            </a:p>
          </p:txBody>
        </p:sp>
      </p:grpSp>
      <p:grpSp>
        <p:nvGrpSpPr>
          <p:cNvPr id="18" name="Group 17"/>
          <p:cNvGrpSpPr/>
          <p:nvPr/>
        </p:nvGrpSpPr>
        <p:grpSpPr>
          <a:xfrm>
            <a:off x="187018" y="4281261"/>
            <a:ext cx="2401383" cy="1493251"/>
            <a:chOff x="447241" y="4181191"/>
            <a:chExt cx="2725981" cy="1878646"/>
          </a:xfrm>
        </p:grpSpPr>
        <p:pic>
          <p:nvPicPr>
            <p:cNvPr id="16" name="Picture 15"/>
            <p:cNvPicPr>
              <a:picLocks noChangeAspect="1"/>
            </p:cNvPicPr>
            <p:nvPr/>
          </p:nvPicPr>
          <p:blipFill>
            <a:blip r:embed="rId6"/>
            <a:stretch>
              <a:fillRect/>
            </a:stretch>
          </p:blipFill>
          <p:spPr>
            <a:xfrm>
              <a:off x="486787" y="4181191"/>
              <a:ext cx="2686435" cy="1801877"/>
            </a:xfrm>
            <a:prstGeom prst="rect">
              <a:avLst/>
            </a:prstGeom>
          </p:spPr>
        </p:pic>
        <p:sp>
          <p:nvSpPr>
            <p:cNvPr id="17" name="Rectangle 16"/>
            <p:cNvSpPr/>
            <p:nvPr/>
          </p:nvSpPr>
          <p:spPr>
            <a:xfrm>
              <a:off x="447241" y="5675929"/>
              <a:ext cx="2725981" cy="383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Electronic Clickers</a:t>
              </a:r>
            </a:p>
          </p:txBody>
        </p:sp>
      </p:grpSp>
      <p:grpSp>
        <p:nvGrpSpPr>
          <p:cNvPr id="21" name="Group 20"/>
          <p:cNvGrpSpPr/>
          <p:nvPr/>
        </p:nvGrpSpPr>
        <p:grpSpPr>
          <a:xfrm>
            <a:off x="5250866" y="4287036"/>
            <a:ext cx="1716204" cy="1454699"/>
            <a:chOff x="7192468" y="1805328"/>
            <a:chExt cx="1623327" cy="1160287"/>
          </a:xfrm>
        </p:grpSpPr>
        <p:pic>
          <p:nvPicPr>
            <p:cNvPr id="19" name="Picture 18"/>
            <p:cNvPicPr>
              <a:picLocks noChangeAspect="1"/>
            </p:cNvPicPr>
            <p:nvPr/>
          </p:nvPicPr>
          <p:blipFill>
            <a:blip r:embed="rId7"/>
            <a:stretch>
              <a:fillRect/>
            </a:stretch>
          </p:blipFill>
          <p:spPr>
            <a:xfrm>
              <a:off x="7207308" y="1805328"/>
              <a:ext cx="1608487" cy="859257"/>
            </a:xfrm>
            <a:prstGeom prst="rect">
              <a:avLst/>
            </a:prstGeom>
          </p:spPr>
        </p:pic>
        <p:sp>
          <p:nvSpPr>
            <p:cNvPr id="20" name="Rectangle 19"/>
            <p:cNvSpPr/>
            <p:nvPr/>
          </p:nvSpPr>
          <p:spPr>
            <a:xfrm>
              <a:off x="7192468" y="2619670"/>
              <a:ext cx="1623327" cy="345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Non-Verbal</a:t>
              </a:r>
            </a:p>
          </p:txBody>
        </p:sp>
      </p:grpSp>
      <p:grpSp>
        <p:nvGrpSpPr>
          <p:cNvPr id="24" name="Group 23"/>
          <p:cNvGrpSpPr/>
          <p:nvPr/>
        </p:nvGrpSpPr>
        <p:grpSpPr>
          <a:xfrm>
            <a:off x="3253203" y="2415737"/>
            <a:ext cx="2343308" cy="1392381"/>
            <a:chOff x="39499" y="425450"/>
            <a:chExt cx="2734698" cy="1863009"/>
          </a:xfrm>
        </p:grpSpPr>
        <p:pic>
          <p:nvPicPr>
            <p:cNvPr id="22" name="Picture 21"/>
            <p:cNvPicPr>
              <a:picLocks noChangeAspect="1"/>
            </p:cNvPicPr>
            <p:nvPr/>
          </p:nvPicPr>
          <p:blipFill>
            <a:blip r:embed="rId8"/>
            <a:stretch>
              <a:fillRect/>
            </a:stretch>
          </p:blipFill>
          <p:spPr>
            <a:xfrm>
              <a:off x="63500" y="425450"/>
              <a:ext cx="2710697" cy="1805859"/>
            </a:xfrm>
            <a:prstGeom prst="rect">
              <a:avLst/>
            </a:prstGeom>
          </p:spPr>
        </p:pic>
        <p:sp>
          <p:nvSpPr>
            <p:cNvPr id="23" name="Rectangle 22"/>
            <p:cNvSpPr/>
            <p:nvPr/>
          </p:nvSpPr>
          <p:spPr>
            <a:xfrm>
              <a:off x="39499" y="1881887"/>
              <a:ext cx="2734698" cy="406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Choral Responding</a:t>
              </a:r>
            </a:p>
          </p:txBody>
        </p:sp>
      </p:grpSp>
    </p:spTree>
    <p:extLst>
      <p:ext uri="{BB962C8B-B14F-4D97-AF65-F5344CB8AC3E}">
        <p14:creationId xmlns:p14="http://schemas.microsoft.com/office/powerpoint/2010/main" val="1907596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183329" y="1064301"/>
            <a:ext cx="8960671" cy="480122"/>
          </a:xfrm>
        </p:spPr>
        <p:txBody>
          <a:bodyPr>
            <a:noAutofit/>
          </a:bodyPr>
          <a:lstStyle/>
          <a:p>
            <a:pPr marL="0" indent="0">
              <a:lnSpc>
                <a:spcPct val="100000"/>
              </a:lnSpc>
              <a:spcBef>
                <a:spcPts val="0"/>
              </a:spcBef>
              <a:buNone/>
            </a:pPr>
            <a:r>
              <a:rPr lang="en-US" sz="2400" dirty="0">
                <a:solidFill>
                  <a:schemeClr val="bg1"/>
                </a:solidFill>
              </a:rPr>
              <a:t>By the end of Module 3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1289282"/>
              </p:ext>
            </p:extLst>
          </p:nvPr>
        </p:nvGraphicFramePr>
        <p:xfrm>
          <a:off x="183329" y="1713404"/>
          <a:ext cx="8299844" cy="4398220"/>
        </p:xfrm>
        <a:graphic>
          <a:graphicData uri="http://schemas.openxmlformats.org/drawingml/2006/table">
            <a:tbl>
              <a:tblPr firstRow="1" bandRow="1">
                <a:tableStyleId>{2D5ABB26-0587-4C30-8999-92F81FD0307C}</a:tableStyleId>
              </a:tblPr>
              <a:tblGrid>
                <a:gridCol w="1614735">
                  <a:extLst>
                    <a:ext uri="{9D8B030D-6E8A-4147-A177-3AD203B41FA5}">
                      <a16:colId xmlns:a16="http://schemas.microsoft.com/office/drawing/2014/main" val="1001809977"/>
                    </a:ext>
                  </a:extLst>
                </a:gridCol>
                <a:gridCol w="6685109">
                  <a:extLst>
                    <a:ext uri="{9D8B030D-6E8A-4147-A177-3AD203B41FA5}">
                      <a16:colId xmlns:a16="http://schemas.microsoft.com/office/drawing/2014/main" val="23848976"/>
                    </a:ext>
                  </a:extLst>
                </a:gridCol>
              </a:tblGrid>
              <a:tr h="1375578">
                <a:tc>
                  <a:txBody>
                    <a:bodyPr/>
                    <a:lstStyle/>
                    <a:p>
                      <a:r>
                        <a:rPr lang="en-US" sz="3200" dirty="0">
                          <a:solidFill>
                            <a:schemeClr val="accent1"/>
                          </a:solidFill>
                          <a:latin typeface="+mj-lt"/>
                        </a:rPr>
                        <a:t>Part 1</a:t>
                      </a:r>
                    </a:p>
                  </a:txBody>
                  <a:tcPr/>
                </a:tc>
                <a:tc>
                  <a:txBody>
                    <a:bodyPr/>
                    <a:lstStyle/>
                    <a:p>
                      <a:r>
                        <a:rPr lang="en-US" sz="2400" b="1" dirty="0">
                          <a:solidFill>
                            <a:schemeClr val="bg1"/>
                          </a:solidFill>
                          <a:latin typeface="+mn-lt"/>
                        </a:rPr>
                        <a:t>Maximize</a:t>
                      </a:r>
                      <a:r>
                        <a:rPr lang="en-US" sz="2400" b="1" baseline="0" dirty="0">
                          <a:solidFill>
                            <a:schemeClr val="bg1"/>
                          </a:solidFill>
                          <a:latin typeface="+mn-lt"/>
                        </a:rPr>
                        <a:t> structure in your classroom</a:t>
                      </a:r>
                    </a:p>
                    <a:p>
                      <a:pPr marL="342900" indent="-342900">
                        <a:buFont typeface="Arial" panose="020B0604020202020204" pitchFamily="34" charset="0"/>
                        <a:buChar char="•"/>
                      </a:pPr>
                      <a:r>
                        <a:rPr lang="en-US" sz="2000" baseline="0" dirty="0">
                          <a:solidFill>
                            <a:schemeClr val="bg1"/>
                          </a:solidFill>
                          <a:latin typeface="+mn-lt"/>
                        </a:rPr>
                        <a:t>Define and give examples of </a:t>
                      </a:r>
                      <a:r>
                        <a:rPr lang="en-US" sz="2000" b="1" baseline="0" dirty="0">
                          <a:solidFill>
                            <a:schemeClr val="bg1"/>
                          </a:solidFill>
                          <a:latin typeface="+mn-lt"/>
                        </a:rPr>
                        <a:t>physical layout</a:t>
                      </a:r>
                    </a:p>
                    <a:p>
                      <a:pPr marL="342900" indent="-342900">
                        <a:buFont typeface="Arial" panose="020B0604020202020204" pitchFamily="34" charset="0"/>
                        <a:buChar char="•"/>
                      </a:pPr>
                      <a:r>
                        <a:rPr lang="en-US" sz="2000" b="0" baseline="0" dirty="0">
                          <a:solidFill>
                            <a:schemeClr val="bg1"/>
                          </a:solidFill>
                          <a:latin typeface="+mn-lt"/>
                        </a:rPr>
                        <a:t>Define and give examples of classroom </a:t>
                      </a:r>
                      <a:r>
                        <a:rPr lang="en-US" sz="2000" b="1" baseline="0" dirty="0">
                          <a:solidFill>
                            <a:schemeClr val="bg1"/>
                          </a:solidFill>
                          <a:latin typeface="+mn-lt"/>
                        </a:rPr>
                        <a:t>routines</a:t>
                      </a:r>
                      <a:endParaRPr lang="en-US" sz="2000" b="0" dirty="0">
                        <a:solidFill>
                          <a:schemeClr val="bg1"/>
                        </a:solidFill>
                        <a:latin typeface="+mn-lt"/>
                      </a:endParaRPr>
                    </a:p>
                  </a:txBody>
                  <a:tcPr/>
                </a:tc>
                <a:extLst>
                  <a:ext uri="{0D108BD9-81ED-4DB2-BD59-A6C34878D82A}">
                    <a16:rowId xmlns:a16="http://schemas.microsoft.com/office/drawing/2014/main" val="2506342544"/>
                  </a:ext>
                </a:extLst>
              </a:tr>
              <a:tr h="2443522">
                <a:tc>
                  <a:txBody>
                    <a:bodyPr/>
                    <a:lstStyle/>
                    <a:p>
                      <a:r>
                        <a:rPr lang="en-US" sz="3200" dirty="0">
                          <a:solidFill>
                            <a:schemeClr val="accent1"/>
                          </a:solidFill>
                          <a:latin typeface="+mj-lt"/>
                        </a:rPr>
                        <a:t>Part 2 &amp; 3</a:t>
                      </a:r>
                    </a:p>
                  </a:txBody>
                  <a:tcPr/>
                </a:tc>
                <a:tc>
                  <a:txBody>
                    <a:bodyPr/>
                    <a:lstStyle/>
                    <a:p>
                      <a:r>
                        <a:rPr lang="en-US" sz="2400" b="1" dirty="0">
                          <a:solidFill>
                            <a:schemeClr val="bg1"/>
                          </a:solidFill>
                        </a:rPr>
                        <a:t>Post,</a:t>
                      </a:r>
                      <a:r>
                        <a:rPr lang="en-US" sz="2400" b="1" baseline="0" dirty="0">
                          <a:solidFill>
                            <a:schemeClr val="bg1"/>
                          </a:solidFill>
                        </a:rPr>
                        <a:t> teach, prompt, review, monitor, and reinforce a small number of positively stated expectations</a:t>
                      </a:r>
                    </a:p>
                    <a:p>
                      <a:pPr marL="342900" indent="-342900">
                        <a:buFont typeface="Arial" panose="020B0604020202020204" pitchFamily="34" charset="0"/>
                        <a:buChar char="•"/>
                      </a:pPr>
                      <a:r>
                        <a:rPr lang="en-US" sz="1800" b="0" baseline="0" dirty="0">
                          <a:solidFill>
                            <a:schemeClr val="bg1"/>
                          </a:solidFill>
                        </a:rPr>
                        <a:t>Operationally define classroom</a:t>
                      </a:r>
                      <a:r>
                        <a:rPr lang="en-US" sz="1800" b="1" baseline="0" dirty="0">
                          <a:solidFill>
                            <a:schemeClr val="bg1"/>
                          </a:solidFill>
                        </a:rPr>
                        <a:t> expectations within routines using a matrix</a:t>
                      </a:r>
                    </a:p>
                    <a:p>
                      <a:pPr marL="342900" indent="-342900">
                        <a:buFont typeface="Arial" panose="020B0604020202020204" pitchFamily="34" charset="0"/>
                        <a:buChar char="•"/>
                      </a:pPr>
                      <a:r>
                        <a:rPr lang="en-US" sz="1800" b="0" baseline="0" dirty="0">
                          <a:solidFill>
                            <a:schemeClr val="bg1"/>
                          </a:solidFill>
                        </a:rPr>
                        <a:t>Design a </a:t>
                      </a:r>
                      <a:r>
                        <a:rPr lang="en-US" sz="1800" b="1" baseline="0" dirty="0">
                          <a:solidFill>
                            <a:schemeClr val="bg1"/>
                          </a:solidFill>
                        </a:rPr>
                        <a:t>social skills lesson plan </a:t>
                      </a:r>
                      <a:r>
                        <a:rPr lang="en-US" sz="1800" b="0" baseline="0" dirty="0">
                          <a:solidFill>
                            <a:schemeClr val="bg1"/>
                          </a:solidFill>
                        </a:rPr>
                        <a:t>that contains the critical elements</a:t>
                      </a:r>
                      <a:endParaRPr lang="en-US" sz="1600" b="0" dirty="0">
                        <a:solidFill>
                          <a:schemeClr val="bg1"/>
                        </a:solidFill>
                      </a:endParaRPr>
                    </a:p>
                  </a:txBody>
                  <a:tcPr/>
                </a:tc>
                <a:extLst>
                  <a:ext uri="{0D108BD9-81ED-4DB2-BD59-A6C34878D82A}">
                    <a16:rowId xmlns:a16="http://schemas.microsoft.com/office/drawing/2014/main" val="231413827"/>
                  </a:ext>
                </a:extLst>
              </a:tr>
              <a:tr h="370840">
                <a:tc>
                  <a:txBody>
                    <a:bodyPr/>
                    <a:lstStyle/>
                    <a:p>
                      <a:r>
                        <a:rPr lang="en-US" sz="3200" dirty="0">
                          <a:solidFill>
                            <a:schemeClr val="accent1"/>
                          </a:solidFill>
                          <a:latin typeface="+mj-lt"/>
                        </a:rPr>
                        <a:t>Part 4</a:t>
                      </a:r>
                    </a:p>
                  </a:txBody>
                  <a:tcPr/>
                </a:tc>
                <a:tc>
                  <a:txBody>
                    <a:bodyPr/>
                    <a:lstStyle/>
                    <a:p>
                      <a:r>
                        <a:rPr lang="en-US" sz="2400" b="1" dirty="0">
                          <a:solidFill>
                            <a:schemeClr val="bg1"/>
                          </a:solidFill>
                        </a:rPr>
                        <a:t>Actively engage</a:t>
                      </a:r>
                      <a:r>
                        <a:rPr lang="en-US" sz="2400" b="1" baseline="0" dirty="0">
                          <a:solidFill>
                            <a:schemeClr val="bg1"/>
                          </a:solidFill>
                        </a:rPr>
                        <a:t> students in observable ways</a:t>
                      </a:r>
                      <a:endParaRPr lang="en-US" sz="2400" b="1" dirty="0">
                        <a:solidFill>
                          <a:schemeClr val="bg1"/>
                        </a:solidFill>
                      </a:endParaRPr>
                    </a:p>
                  </a:txBody>
                  <a:tcPr/>
                </a:tc>
                <a:extLst>
                  <a:ext uri="{0D108BD9-81ED-4DB2-BD59-A6C34878D82A}">
                    <a16:rowId xmlns:a16="http://schemas.microsoft.com/office/drawing/2014/main" val="3245374785"/>
                  </a:ext>
                </a:extLst>
              </a:tr>
            </a:tbl>
          </a:graphicData>
        </a:graphic>
      </p:graphicFrame>
    </p:spTree>
    <p:extLst>
      <p:ext uri="{BB962C8B-B14F-4D97-AF65-F5344CB8AC3E}">
        <p14:creationId xmlns:p14="http://schemas.microsoft.com/office/powerpoint/2010/main" val="1667886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3.8: Stop and Jot</a:t>
            </a:r>
            <a:br>
              <a:rPr lang="en-US" sz="49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Plan a range of OTRs</a:t>
            </a:r>
            <a:endParaRPr lang="en-US" sz="3600" dirty="0"/>
          </a:p>
        </p:txBody>
      </p:sp>
      <p:sp>
        <p:nvSpPr>
          <p:cNvPr id="177155" name="Rectangle 3"/>
          <p:cNvSpPr>
            <a:spLocks noGrp="1" noChangeArrowheads="1"/>
          </p:cNvSpPr>
          <p:nvPr>
            <p:ph idx="1"/>
          </p:nvPr>
        </p:nvSpPr>
        <p:spPr>
          <a:xfrm>
            <a:off x="495086" y="1777683"/>
            <a:ext cx="7886700" cy="3921531"/>
          </a:xfrm>
        </p:spPr>
        <p:txBody>
          <a:bodyPr>
            <a:normAutofit/>
          </a:bodyPr>
          <a:lstStyle/>
          <a:p>
            <a:pPr marL="0" indent="0">
              <a:buClr>
                <a:schemeClr val="bg1"/>
              </a:buClr>
              <a:buSzPct val="75000"/>
              <a:buNone/>
            </a:pPr>
            <a:r>
              <a:rPr lang="en-US" sz="3200" dirty="0">
                <a:solidFill>
                  <a:schemeClr val="bg1"/>
                </a:solidFill>
                <a:ea typeface="Arial" charset="0"/>
                <a:cs typeface="Arial" charset="0"/>
              </a:rPr>
              <a:t>What other strategies have you seen?</a:t>
            </a:r>
            <a:endParaRPr lang="en-US" sz="2000" dirty="0">
              <a:solidFill>
                <a:schemeClr val="bg1"/>
              </a:solidFill>
            </a:endParaRPr>
          </a:p>
          <a:p>
            <a:pPr lvl="1"/>
            <a:r>
              <a:rPr lang="en-US" sz="2800" dirty="0">
                <a:solidFill>
                  <a:schemeClr val="bg1"/>
                </a:solidFill>
              </a:rPr>
              <a:t>Describe a range of strategies you will use to provide students opportunities to respond (OTRs)</a:t>
            </a:r>
          </a:p>
          <a:p>
            <a:pPr lvl="1"/>
            <a:r>
              <a:rPr lang="en-US" sz="2800" dirty="0">
                <a:solidFill>
                  <a:schemeClr val="bg1"/>
                </a:solidFill>
              </a:rPr>
              <a:t>Consider strategies to support yourself in ensuring you provide these at a high rate to all students.</a:t>
            </a:r>
          </a:p>
          <a:p>
            <a:pPr>
              <a:lnSpc>
                <a:spcPct val="110000"/>
              </a:lnSpc>
            </a:pPr>
            <a:endParaRPr lang="en-US" altLang="x-none" sz="1100" dirty="0">
              <a:solidFill>
                <a:schemeClr val="bg1"/>
              </a:solidFill>
              <a:latin typeface="Calibri" charset="0"/>
              <a:ea typeface="Calibri" charset="0"/>
              <a:cs typeface="Calibri" charset="0"/>
            </a:endParaRPr>
          </a:p>
          <a:p>
            <a:pPr>
              <a:lnSpc>
                <a:spcPct val="110000"/>
              </a:lnSpc>
            </a:pPr>
            <a:endParaRPr lang="en-US" altLang="x-none" sz="1100" dirty="0">
              <a:solidFill>
                <a:schemeClr val="bg1"/>
              </a:solidFill>
              <a:latin typeface="Calibri" charset="0"/>
              <a:ea typeface="Calibri" charset="0"/>
              <a:cs typeface="Calibri"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Tree>
    <p:extLst>
      <p:ext uri="{BB962C8B-B14F-4D97-AF65-F5344CB8AC3E}">
        <p14:creationId xmlns:p14="http://schemas.microsoft.com/office/powerpoint/2010/main" val="35009550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23D85F-4677-AF42-8A85-7C67331A0AFB}"/>
              </a:ext>
            </a:extLst>
          </p:cNvPr>
          <p:cNvSpPr>
            <a:spLocks noGrp="1"/>
          </p:cNvSpPr>
          <p:nvPr>
            <p:ph idx="1"/>
          </p:nvPr>
        </p:nvSpPr>
        <p:spPr/>
        <p:txBody>
          <a:bodyPr>
            <a:normAutofit/>
          </a:bodyPr>
          <a:lstStyle/>
          <a:p>
            <a:r>
              <a:rPr lang="en-US" dirty="0">
                <a:solidFill>
                  <a:schemeClr val="bg1"/>
                </a:solidFill>
              </a:rPr>
              <a:t>Remember that strategies to promote active engagement are just one element of good instruction</a:t>
            </a:r>
          </a:p>
          <a:p>
            <a:pPr lvl="1"/>
            <a:r>
              <a:rPr lang="en-US" dirty="0">
                <a:solidFill>
                  <a:schemeClr val="bg1"/>
                </a:solidFill>
              </a:rPr>
              <a:t>For example computer assisted instruction may produce higher rates of opportunities to respond, but it should also be used strategically and should not replace instruction. </a:t>
            </a:r>
          </a:p>
        </p:txBody>
      </p:sp>
      <p:sp>
        <p:nvSpPr>
          <p:cNvPr id="4" name="Title 2">
            <a:extLst>
              <a:ext uri="{FF2B5EF4-FFF2-40B4-BE49-F238E27FC236}">
                <a16:creationId xmlns:a16="http://schemas.microsoft.com/office/drawing/2014/main" id="{95ADB608-ECC2-6349-B59E-624C3481546C}"/>
              </a:ext>
            </a:extLst>
          </p:cNvPr>
          <p:cNvSpPr>
            <a:spLocks noGrp="1"/>
          </p:cNvSpPr>
          <p:nvPr>
            <p:ph type="title"/>
          </p:nvPr>
        </p:nvSpPr>
        <p:spPr>
          <a:xfrm>
            <a:off x="1081144" y="236669"/>
            <a:ext cx="7955280" cy="1113416"/>
          </a:xfrm>
        </p:spPr>
        <p:txBody>
          <a:bodyPr>
            <a:normAutofit/>
          </a:bodyPr>
          <a:lstStyle/>
          <a:p>
            <a:r>
              <a:rPr lang="en-US" sz="4900" b="1" kern="0" dirty="0">
                <a:solidFill>
                  <a:schemeClr val="accent2"/>
                </a:solidFill>
                <a:ea typeface="ヒラギノ角ゴ Pro W3" pitchFamily="-65" charset="-128"/>
                <a:cs typeface="ヒラギノ角ゴ Pro W3" pitchFamily="-65" charset="-128"/>
              </a:rPr>
              <a:t>Activity 3.8: Review</a:t>
            </a:r>
            <a:endParaRPr lang="en-US" sz="3600" dirty="0"/>
          </a:p>
        </p:txBody>
      </p:sp>
      <p:pic>
        <p:nvPicPr>
          <p:cNvPr id="5" name="Picture 4">
            <a:extLst>
              <a:ext uri="{FF2B5EF4-FFF2-40B4-BE49-F238E27FC236}">
                <a16:creationId xmlns:a16="http://schemas.microsoft.com/office/drawing/2014/main" id="{E2003689-E74B-7A4F-B1E2-818225746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Tree>
    <p:extLst>
      <p:ext uri="{BB962C8B-B14F-4D97-AF65-F5344CB8AC3E}">
        <p14:creationId xmlns:p14="http://schemas.microsoft.com/office/powerpoint/2010/main" val="1154201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p:txBody>
          <a:bodyPr>
            <a:normAutofit fontScale="90000"/>
          </a:bodyPr>
          <a:lstStyle/>
          <a:p>
            <a:pPr eaLnBrk="1" hangingPunct="1"/>
            <a:r>
              <a:rPr lang="en-US" altLang="en-US" sz="4900" dirty="0">
                <a:solidFill>
                  <a:schemeClr val="accent2"/>
                </a:solidFill>
                <a:ea typeface="ヒラギノ角ゴ Pro W3" charset="-128"/>
              </a:rPr>
              <a:t>Instructional Classroom Management </a:t>
            </a:r>
            <a:endParaRPr lang="en-US" altLang="en-US" sz="2200" dirty="0">
              <a:solidFill>
                <a:schemeClr val="bg1"/>
              </a:solidFill>
              <a:latin typeface="+mn-lt"/>
              <a:ea typeface="ヒラギノ角ゴ Pro W3" charset="-128"/>
            </a:endParaRPr>
          </a:p>
        </p:txBody>
      </p:sp>
      <p:sp>
        <p:nvSpPr>
          <p:cNvPr id="30723" name="Rectangle 6"/>
          <p:cNvSpPr>
            <a:spLocks noGrp="1" noChangeArrowheads="1"/>
          </p:cNvSpPr>
          <p:nvPr>
            <p:ph idx="1"/>
          </p:nvPr>
        </p:nvSpPr>
        <p:spPr>
          <a:xfrm>
            <a:off x="628650" y="2305877"/>
            <a:ext cx="7886700" cy="3871085"/>
          </a:xfrm>
        </p:spPr>
        <p:txBody>
          <a:bodyPr>
            <a:normAutofit/>
          </a:bodyPr>
          <a:lstStyle/>
          <a:p>
            <a:pPr marL="473075" indent="-473075">
              <a:buFont typeface="Arial" charset="0"/>
              <a:buChar char="•"/>
            </a:pPr>
            <a:r>
              <a:rPr lang="en-US" altLang="en-US" sz="2800" dirty="0">
                <a:solidFill>
                  <a:schemeClr val="bg1"/>
                </a:solidFill>
                <a:ea typeface="ヒラギノ角ゴ Pro W3" charset="-128"/>
              </a:rPr>
              <a:t>Instructional classroom management is a </a:t>
            </a:r>
            <a:r>
              <a:rPr lang="en-US" altLang="en-US" sz="2800" b="1" i="1" dirty="0">
                <a:solidFill>
                  <a:schemeClr val="bg1"/>
                </a:solidFill>
                <a:ea typeface="ヒラギノ角ゴ Pro W3" charset="-128"/>
              </a:rPr>
              <a:t>proactive</a:t>
            </a:r>
            <a:r>
              <a:rPr lang="en-US" altLang="en-US" sz="2800" dirty="0">
                <a:solidFill>
                  <a:schemeClr val="bg1"/>
                </a:solidFill>
                <a:ea typeface="ヒラギノ角ゴ Pro W3" charset="-128"/>
              </a:rPr>
              <a:t> approach</a:t>
            </a:r>
          </a:p>
          <a:p>
            <a:pPr marL="473075" indent="-473075">
              <a:buFont typeface="Arial" charset="0"/>
              <a:buChar char="•"/>
            </a:pPr>
            <a:endParaRPr lang="en-US" altLang="en-US" sz="2800" dirty="0">
              <a:solidFill>
                <a:schemeClr val="bg1"/>
              </a:solidFill>
              <a:ea typeface="ヒラギノ角ゴ Pro W3" charset="-128"/>
            </a:endParaRPr>
          </a:p>
          <a:p>
            <a:pPr marL="473075" indent="-473075">
              <a:buFont typeface="Arial" charset="0"/>
              <a:buChar char="•"/>
            </a:pPr>
            <a:r>
              <a:rPr lang="ja-JP" altLang="en-US" sz="2800" dirty="0">
                <a:solidFill>
                  <a:schemeClr val="bg1"/>
                </a:solidFill>
                <a:ea typeface="ヒラギノ角ゴ Pro W3" charset="-128"/>
              </a:rPr>
              <a:t>“</a:t>
            </a:r>
            <a:r>
              <a:rPr lang="en-US" altLang="ja-JP" sz="2800" dirty="0">
                <a:solidFill>
                  <a:schemeClr val="bg1"/>
                </a:solidFill>
                <a:ea typeface="ヒラギノ角ゴ Pro W3" charset="-128"/>
              </a:rPr>
              <a:t>one acts </a:t>
            </a:r>
            <a:r>
              <a:rPr lang="en-US" altLang="ja-JP" sz="2800" i="1" dirty="0">
                <a:solidFill>
                  <a:schemeClr val="bg1"/>
                </a:solidFill>
                <a:ea typeface="ヒラギノ角ゴ Pro W3" charset="-128"/>
              </a:rPr>
              <a:t>before</a:t>
            </a:r>
            <a:r>
              <a:rPr lang="en-US" altLang="ja-JP" sz="2800" dirty="0">
                <a:solidFill>
                  <a:schemeClr val="bg1"/>
                </a:solidFill>
                <a:ea typeface="ヒラギノ角ゴ Pro W3" charset="-128"/>
              </a:rPr>
              <a:t> a problem occurs rather than reacting </a:t>
            </a:r>
            <a:r>
              <a:rPr lang="en-US" altLang="ja-JP" sz="2800" i="1" dirty="0">
                <a:solidFill>
                  <a:schemeClr val="bg1"/>
                </a:solidFill>
                <a:ea typeface="ヒラギノ角ゴ Pro W3" charset="-128"/>
              </a:rPr>
              <a:t>after</a:t>
            </a:r>
            <a:r>
              <a:rPr lang="en-US" altLang="ja-JP" sz="2800" dirty="0">
                <a:solidFill>
                  <a:schemeClr val="bg1"/>
                </a:solidFill>
                <a:ea typeface="ヒラギノ角ゴ Pro W3" charset="-128"/>
              </a:rPr>
              <a:t> the problem</a:t>
            </a:r>
            <a:r>
              <a:rPr lang="ja-JP" altLang="en-US" sz="2800" dirty="0">
                <a:solidFill>
                  <a:schemeClr val="bg1"/>
                </a:solidFill>
                <a:ea typeface="ヒラギノ角ゴ Pro W3" charset="-128"/>
              </a:rPr>
              <a:t>”</a:t>
            </a:r>
            <a:r>
              <a:rPr lang="en-US" altLang="ja-JP" sz="2800" dirty="0">
                <a:solidFill>
                  <a:schemeClr val="bg1"/>
                </a:solidFill>
                <a:ea typeface="ヒラギノ角ゴ Pro W3" charset="-128"/>
              </a:rPr>
              <a:t> (p. 47)</a:t>
            </a:r>
          </a:p>
          <a:p>
            <a:pPr>
              <a:buFont typeface="Arial" charset="0"/>
              <a:buChar char="•"/>
            </a:pPr>
            <a:endParaRPr lang="en-US" altLang="en-US" sz="2800" dirty="0">
              <a:solidFill>
                <a:schemeClr val="bg1"/>
              </a:solidFill>
              <a:ea typeface="ヒラギノ角ゴ Pro W3" charset="-128"/>
            </a:endParaRPr>
          </a:p>
          <a:p>
            <a:pPr lvl="1">
              <a:buFont typeface="Arial" charset="0"/>
              <a:buChar char="•"/>
            </a:pPr>
            <a:endParaRPr lang="en-US" altLang="en-US" sz="2400" dirty="0">
              <a:solidFill>
                <a:schemeClr val="bg1"/>
              </a:solidFill>
              <a:ea typeface="ヒラギノ角ゴ Pro W3" charset="-128"/>
            </a:endParaRPr>
          </a:p>
        </p:txBody>
      </p:sp>
      <p:sp>
        <p:nvSpPr>
          <p:cNvPr id="2" name="Rectangle 1"/>
          <p:cNvSpPr/>
          <p:nvPr/>
        </p:nvSpPr>
        <p:spPr>
          <a:xfrm>
            <a:off x="0" y="5899964"/>
            <a:ext cx="2016771" cy="276999"/>
          </a:xfrm>
          <a:prstGeom prst="rect">
            <a:avLst/>
          </a:prstGeom>
        </p:spPr>
        <p:txBody>
          <a:bodyPr wrap="none">
            <a:spAutoFit/>
          </a:bodyPr>
          <a:lstStyle/>
          <a:p>
            <a:r>
              <a:rPr lang="en-US" altLang="en-US" sz="1200" dirty="0">
                <a:solidFill>
                  <a:schemeClr val="bg1"/>
                </a:solidFill>
                <a:ea typeface="ヒラギノ角ゴ Pro W3" charset="-128"/>
              </a:rPr>
              <a:t>(</a:t>
            </a:r>
            <a:r>
              <a:rPr lang="en-US" altLang="en-US" sz="1200" dirty="0" err="1">
                <a:solidFill>
                  <a:schemeClr val="bg1"/>
                </a:solidFill>
                <a:ea typeface="ヒラギノ角ゴ Pro W3" charset="-128"/>
              </a:rPr>
              <a:t>Darch</a:t>
            </a:r>
            <a:r>
              <a:rPr lang="en-US" altLang="en-US" sz="1200" dirty="0">
                <a:solidFill>
                  <a:schemeClr val="bg1"/>
                </a:solidFill>
                <a:ea typeface="ヒラギノ角ゴ Pro W3" charset="-128"/>
              </a:rPr>
              <a:t> &amp; Kame</a:t>
            </a:r>
            <a:r>
              <a:rPr lang="ja-JP" altLang="en-US" sz="1200" dirty="0">
                <a:solidFill>
                  <a:schemeClr val="bg1"/>
                </a:solidFill>
                <a:ea typeface="ヒラギノ角ゴ Pro W3" charset="-128"/>
              </a:rPr>
              <a:t>’</a:t>
            </a:r>
            <a:r>
              <a:rPr lang="en-US" altLang="ja-JP" sz="1200" dirty="0" err="1">
                <a:solidFill>
                  <a:schemeClr val="bg1"/>
                </a:solidFill>
                <a:ea typeface="ヒラギノ角ゴ Pro W3" charset="-128"/>
              </a:rPr>
              <a:t>enui</a:t>
            </a:r>
            <a:r>
              <a:rPr lang="en-US" altLang="ja-JP" sz="1200" dirty="0">
                <a:solidFill>
                  <a:schemeClr val="bg1"/>
                </a:solidFill>
                <a:ea typeface="ヒラギノ角ゴ Pro W3" charset="-128"/>
              </a:rPr>
              <a:t>, 2004)</a:t>
            </a:r>
            <a:endParaRPr lang="en-US" sz="1200" dirty="0"/>
          </a:p>
        </p:txBody>
      </p:sp>
    </p:spTree>
    <p:extLst>
      <p:ext uri="{BB962C8B-B14F-4D97-AF65-F5344CB8AC3E}">
        <p14:creationId xmlns:p14="http://schemas.microsoft.com/office/powerpoint/2010/main" val="18393945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73630" y="0"/>
            <a:ext cx="7313070" cy="1325563"/>
          </a:xfrm>
        </p:spPr>
        <p:txBody>
          <a:bodyPr/>
          <a:lstStyle/>
          <a:p>
            <a:pPr eaLnBrk="1" hangingPunct="1">
              <a:lnSpc>
                <a:spcPct val="70000"/>
              </a:lnSpc>
            </a:pPr>
            <a:r>
              <a:rPr lang="en-US" altLang="en-US" dirty="0">
                <a:solidFill>
                  <a:schemeClr val="accent2"/>
                </a:solidFill>
              </a:rPr>
              <a:t>Task dimensions</a:t>
            </a:r>
            <a:endParaRPr lang="en-US" altLang="en-US" sz="2600" dirty="0">
              <a:solidFill>
                <a:schemeClr val="accent2"/>
              </a:solidFill>
            </a:endParaRPr>
          </a:p>
        </p:txBody>
      </p:sp>
      <p:sp>
        <p:nvSpPr>
          <p:cNvPr id="31747" name="Rectangle 3"/>
          <p:cNvSpPr>
            <a:spLocks noGrp="1" noChangeArrowheads="1"/>
          </p:cNvSpPr>
          <p:nvPr>
            <p:ph type="body" idx="1"/>
          </p:nvPr>
        </p:nvSpPr>
        <p:spPr>
          <a:xfrm>
            <a:off x="228600" y="1284348"/>
            <a:ext cx="8686800" cy="4292600"/>
          </a:xfrm>
        </p:spPr>
        <p:txBody>
          <a:bodyPr>
            <a:normAutofit fontScale="92500" lnSpcReduction="10000"/>
          </a:bodyPr>
          <a:lstStyle/>
          <a:p>
            <a:pPr marL="0" indent="0" eaLnBrk="1" hangingPunct="1">
              <a:lnSpc>
                <a:spcPct val="100000"/>
              </a:lnSpc>
              <a:buNone/>
            </a:pPr>
            <a:r>
              <a:rPr lang="en-US" altLang="en-US" b="1" dirty="0">
                <a:solidFill>
                  <a:schemeClr val="bg1"/>
                </a:solidFill>
                <a:ea typeface="ヒラギノ角ゴ Pro W3" charset="-128"/>
              </a:rPr>
              <a:t>History</a:t>
            </a:r>
          </a:p>
          <a:p>
            <a:pPr marL="0" indent="0" eaLnBrk="1" hangingPunct="1">
              <a:lnSpc>
                <a:spcPct val="100000"/>
              </a:lnSpc>
              <a:buNone/>
            </a:pPr>
            <a:endParaRPr lang="en-US" altLang="en-US" sz="1000" b="1" dirty="0">
              <a:solidFill>
                <a:schemeClr val="bg1"/>
              </a:solidFill>
              <a:ea typeface="ヒラギノ角ゴ Pro W3" charset="-128"/>
            </a:endParaRPr>
          </a:p>
          <a:p>
            <a:pPr marL="0" indent="0" eaLnBrk="1" hangingPunct="1">
              <a:lnSpc>
                <a:spcPct val="100000"/>
              </a:lnSpc>
              <a:buNone/>
            </a:pPr>
            <a:r>
              <a:rPr lang="en-US" altLang="en-US" b="1" dirty="0">
                <a:solidFill>
                  <a:schemeClr val="bg1"/>
                </a:solidFill>
                <a:ea typeface="ヒラギノ角ゴ Pro W3" charset="-128"/>
              </a:rPr>
              <a:t>Response form</a:t>
            </a:r>
          </a:p>
          <a:p>
            <a:pPr marL="0" indent="0" eaLnBrk="1" hangingPunct="1">
              <a:lnSpc>
                <a:spcPct val="100000"/>
              </a:lnSpc>
              <a:buNone/>
            </a:pPr>
            <a:endParaRPr lang="en-US" altLang="en-US" sz="1000" b="1" dirty="0">
              <a:solidFill>
                <a:schemeClr val="bg1"/>
              </a:solidFill>
              <a:ea typeface="ヒラギノ角ゴ Pro W3" charset="-128"/>
            </a:endParaRPr>
          </a:p>
          <a:p>
            <a:pPr marL="0" indent="0" eaLnBrk="1" hangingPunct="1">
              <a:lnSpc>
                <a:spcPct val="100000"/>
              </a:lnSpc>
              <a:buNone/>
            </a:pPr>
            <a:r>
              <a:rPr lang="en-US" altLang="en-US" b="1" dirty="0">
                <a:solidFill>
                  <a:schemeClr val="bg1"/>
                </a:solidFill>
                <a:ea typeface="ヒラギノ角ゴ Pro W3" charset="-128"/>
              </a:rPr>
              <a:t>Modality</a:t>
            </a:r>
          </a:p>
          <a:p>
            <a:pPr marL="0" indent="0" eaLnBrk="1" hangingPunct="1">
              <a:lnSpc>
                <a:spcPct val="100000"/>
              </a:lnSpc>
              <a:buNone/>
            </a:pPr>
            <a:endParaRPr lang="en-US" altLang="en-US" sz="1000" b="1" dirty="0">
              <a:solidFill>
                <a:schemeClr val="bg1"/>
              </a:solidFill>
              <a:ea typeface="ヒラギノ角ゴ Pro W3" charset="-128"/>
            </a:endParaRPr>
          </a:p>
          <a:p>
            <a:pPr marL="0" indent="0" eaLnBrk="1" hangingPunct="1">
              <a:lnSpc>
                <a:spcPct val="100000"/>
              </a:lnSpc>
              <a:buNone/>
            </a:pPr>
            <a:r>
              <a:rPr lang="en-US" altLang="en-US" b="1" dirty="0">
                <a:solidFill>
                  <a:schemeClr val="bg1"/>
                </a:solidFill>
                <a:ea typeface="ヒラギノ角ゴ Pro W3" charset="-128"/>
              </a:rPr>
              <a:t>Complexity</a:t>
            </a:r>
          </a:p>
          <a:p>
            <a:pPr marL="0" indent="0" eaLnBrk="1" hangingPunct="1">
              <a:lnSpc>
                <a:spcPct val="100000"/>
              </a:lnSpc>
              <a:buNone/>
            </a:pPr>
            <a:endParaRPr lang="en-US" altLang="en-US" sz="1000" b="1" dirty="0">
              <a:solidFill>
                <a:schemeClr val="bg1"/>
              </a:solidFill>
              <a:ea typeface="ヒラギノ角ゴ Pro W3" charset="-128"/>
            </a:endParaRPr>
          </a:p>
          <a:p>
            <a:pPr marL="0" indent="0" eaLnBrk="1" hangingPunct="1">
              <a:lnSpc>
                <a:spcPct val="100000"/>
              </a:lnSpc>
              <a:buNone/>
            </a:pPr>
            <a:r>
              <a:rPr lang="en-US" altLang="en-US" b="1" dirty="0">
                <a:solidFill>
                  <a:schemeClr val="bg1"/>
                </a:solidFill>
                <a:ea typeface="ヒラギノ角ゴ Pro W3" charset="-128"/>
              </a:rPr>
              <a:t>Schedule</a:t>
            </a:r>
          </a:p>
          <a:p>
            <a:pPr marL="0" indent="0" eaLnBrk="1" hangingPunct="1">
              <a:lnSpc>
                <a:spcPct val="100000"/>
              </a:lnSpc>
              <a:buNone/>
            </a:pPr>
            <a:endParaRPr lang="en-US" altLang="en-US" sz="1000" b="1" dirty="0">
              <a:solidFill>
                <a:schemeClr val="bg1"/>
              </a:solidFill>
              <a:ea typeface="ヒラギノ角ゴ Pro W3" charset="-128"/>
            </a:endParaRPr>
          </a:p>
          <a:p>
            <a:pPr marL="0" indent="0" eaLnBrk="1" hangingPunct="1">
              <a:lnSpc>
                <a:spcPct val="100000"/>
              </a:lnSpc>
              <a:buNone/>
            </a:pPr>
            <a:r>
              <a:rPr lang="en-US" altLang="en-US" b="1" dirty="0">
                <a:solidFill>
                  <a:schemeClr val="bg1"/>
                </a:solidFill>
                <a:ea typeface="ヒラギノ角ゴ Pro W3" charset="-128"/>
              </a:rPr>
              <a:t>Variation </a:t>
            </a:r>
          </a:p>
          <a:p>
            <a:pPr eaLnBrk="1" hangingPunct="1">
              <a:lnSpc>
                <a:spcPct val="100000"/>
              </a:lnSpc>
            </a:pPr>
            <a:endParaRPr lang="en-US" altLang="en-US" b="1" dirty="0">
              <a:solidFill>
                <a:schemeClr val="bg1"/>
              </a:solidFill>
              <a:ea typeface="ヒラギノ角ゴ Pro W3" charset="-128"/>
            </a:endParaRPr>
          </a:p>
        </p:txBody>
      </p:sp>
      <p:sp>
        <p:nvSpPr>
          <p:cNvPr id="337924" name="Text Box 4"/>
          <p:cNvSpPr txBox="1">
            <a:spLocks noChangeArrowheads="1"/>
          </p:cNvSpPr>
          <p:nvPr/>
        </p:nvSpPr>
        <p:spPr bwMode="auto">
          <a:xfrm>
            <a:off x="3043836" y="1311542"/>
            <a:ext cx="754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spcBef>
                <a:spcPct val="50000"/>
              </a:spcBef>
              <a:buClrTx/>
              <a:buFontTx/>
              <a:buNone/>
            </a:pPr>
            <a:r>
              <a:rPr lang="en-US" altLang="en-US" sz="2000" b="1" dirty="0">
                <a:solidFill>
                  <a:schemeClr val="bg1"/>
                </a:solidFill>
                <a:latin typeface="Calibri" panose="020F0502020204030204"/>
              </a:rPr>
              <a:t>New?			Familiar?		Old?</a:t>
            </a:r>
          </a:p>
        </p:txBody>
      </p:sp>
      <p:sp>
        <p:nvSpPr>
          <p:cNvPr id="337926" name="Text Box 6"/>
          <p:cNvSpPr txBox="1">
            <a:spLocks noChangeArrowheads="1"/>
          </p:cNvSpPr>
          <p:nvPr/>
        </p:nvSpPr>
        <p:spPr bwMode="auto">
          <a:xfrm>
            <a:off x="3043836" y="2052578"/>
            <a:ext cx="754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spcBef>
                <a:spcPct val="50000"/>
              </a:spcBef>
              <a:buClrTx/>
              <a:buFontTx/>
              <a:buNone/>
            </a:pPr>
            <a:r>
              <a:rPr lang="en-US" altLang="en-US" sz="2000" b="1" dirty="0">
                <a:solidFill>
                  <a:schemeClr val="bg1"/>
                </a:solidFill>
                <a:latin typeface="Calibri" panose="020F0502020204030204"/>
              </a:rPr>
              <a:t>Yes/No? 		Choice? 			Production?</a:t>
            </a:r>
          </a:p>
        </p:txBody>
      </p:sp>
      <p:sp>
        <p:nvSpPr>
          <p:cNvPr id="337927" name="Text Box 7"/>
          <p:cNvSpPr txBox="1">
            <a:spLocks noChangeArrowheads="1"/>
          </p:cNvSpPr>
          <p:nvPr/>
        </p:nvSpPr>
        <p:spPr bwMode="auto">
          <a:xfrm>
            <a:off x="3043836" y="2728816"/>
            <a:ext cx="754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spcBef>
                <a:spcPct val="50000"/>
              </a:spcBef>
              <a:buClrTx/>
              <a:buFontTx/>
              <a:buNone/>
            </a:pPr>
            <a:r>
              <a:rPr lang="en-US" altLang="en-US" sz="2000" b="1" dirty="0">
                <a:solidFill>
                  <a:schemeClr val="bg1"/>
                </a:solidFill>
                <a:latin typeface="Calibri" panose="020F0502020204030204"/>
              </a:rPr>
              <a:t>Oral?	 		Motor? 			Written?</a:t>
            </a:r>
          </a:p>
        </p:txBody>
      </p:sp>
      <p:sp>
        <p:nvSpPr>
          <p:cNvPr id="337929" name="Text Box 9"/>
          <p:cNvSpPr txBox="1">
            <a:spLocks noChangeArrowheads="1"/>
          </p:cNvSpPr>
          <p:nvPr/>
        </p:nvSpPr>
        <p:spPr bwMode="auto">
          <a:xfrm>
            <a:off x="3043836" y="3490816"/>
            <a:ext cx="754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spcBef>
                <a:spcPct val="50000"/>
              </a:spcBef>
              <a:buClrTx/>
              <a:buFontTx/>
              <a:buNone/>
            </a:pPr>
            <a:r>
              <a:rPr lang="en-US" altLang="en-US" sz="2000" b="1">
                <a:solidFill>
                  <a:schemeClr val="bg1"/>
                </a:solidFill>
                <a:latin typeface="Calibri" panose="020F0502020204030204"/>
              </a:rPr>
              <a:t>Easy?	 		</a:t>
            </a:r>
            <a:r>
              <a:rPr lang="en-US" altLang="en-US" sz="2000" b="1" dirty="0">
                <a:solidFill>
                  <a:schemeClr val="bg1"/>
                </a:solidFill>
                <a:latin typeface="Calibri" panose="020F0502020204030204"/>
              </a:rPr>
              <a:t>Hard? 	</a:t>
            </a:r>
          </a:p>
        </p:txBody>
      </p:sp>
      <p:sp>
        <p:nvSpPr>
          <p:cNvPr id="337930" name="Text Box 10"/>
          <p:cNvSpPr txBox="1">
            <a:spLocks noChangeArrowheads="1"/>
          </p:cNvSpPr>
          <p:nvPr/>
        </p:nvSpPr>
        <p:spPr bwMode="auto">
          <a:xfrm>
            <a:off x="3043836" y="4252816"/>
            <a:ext cx="754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spcBef>
                <a:spcPct val="50000"/>
              </a:spcBef>
              <a:buClrTx/>
              <a:buFontTx/>
              <a:buNone/>
            </a:pPr>
            <a:r>
              <a:rPr lang="en-US" altLang="en-US" sz="2000" b="1" dirty="0">
                <a:solidFill>
                  <a:schemeClr val="bg1"/>
                </a:solidFill>
                <a:latin typeface="Calibri" panose="020F0502020204030204"/>
              </a:rPr>
              <a:t>Abbreviated? 	Extended? 	</a:t>
            </a:r>
          </a:p>
        </p:txBody>
      </p:sp>
      <p:sp>
        <p:nvSpPr>
          <p:cNvPr id="337931" name="Text Box 11"/>
          <p:cNvSpPr txBox="1">
            <a:spLocks noChangeArrowheads="1"/>
          </p:cNvSpPr>
          <p:nvPr/>
        </p:nvSpPr>
        <p:spPr bwMode="auto">
          <a:xfrm>
            <a:off x="3043836" y="4937872"/>
            <a:ext cx="754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spcBef>
                <a:spcPct val="50000"/>
              </a:spcBef>
              <a:buClrTx/>
              <a:buFontTx/>
              <a:buNone/>
            </a:pPr>
            <a:r>
              <a:rPr lang="en-US" altLang="en-US" sz="2000" b="1">
                <a:solidFill>
                  <a:schemeClr val="bg1"/>
                </a:solidFill>
                <a:latin typeface="Calibri" panose="020F0502020204030204"/>
              </a:rPr>
              <a:t>Varied? 			</a:t>
            </a:r>
            <a:r>
              <a:rPr lang="en-US" altLang="en-US" sz="2000" b="1" dirty="0">
                <a:solidFill>
                  <a:schemeClr val="bg1"/>
                </a:solidFill>
                <a:latin typeface="Calibri" panose="020F0502020204030204"/>
              </a:rPr>
              <a:t>Unvaried? 	</a:t>
            </a:r>
          </a:p>
        </p:txBody>
      </p:sp>
      <p:sp>
        <p:nvSpPr>
          <p:cNvPr id="3" name="Rectangle 2"/>
          <p:cNvSpPr/>
          <p:nvPr/>
        </p:nvSpPr>
        <p:spPr>
          <a:xfrm>
            <a:off x="63863" y="5870114"/>
            <a:ext cx="2427139" cy="276999"/>
          </a:xfrm>
          <a:prstGeom prst="rect">
            <a:avLst/>
          </a:prstGeom>
        </p:spPr>
        <p:txBody>
          <a:bodyPr wrap="none">
            <a:spAutoFit/>
          </a:bodyPr>
          <a:lstStyle/>
          <a:p>
            <a:r>
              <a:rPr lang="en-US" altLang="en-US" sz="1200" dirty="0">
                <a:solidFill>
                  <a:schemeClr val="bg1"/>
                </a:solidFill>
              </a:rPr>
              <a:t> (</a:t>
            </a:r>
            <a:r>
              <a:rPr lang="en-US" altLang="en-US" sz="1200" dirty="0" err="1">
                <a:solidFill>
                  <a:schemeClr val="bg1"/>
                </a:solidFill>
              </a:rPr>
              <a:t>Darch</a:t>
            </a:r>
            <a:r>
              <a:rPr lang="en-US" altLang="en-US" sz="1200" dirty="0">
                <a:solidFill>
                  <a:schemeClr val="bg1"/>
                </a:solidFill>
              </a:rPr>
              <a:t> &amp; Kame</a:t>
            </a:r>
            <a:r>
              <a:rPr lang="ja-JP" altLang="en-US" sz="1200" dirty="0">
                <a:solidFill>
                  <a:schemeClr val="bg1"/>
                </a:solidFill>
              </a:rPr>
              <a:t>’</a:t>
            </a:r>
            <a:r>
              <a:rPr lang="en-US" altLang="ja-JP" sz="1200" dirty="0" err="1">
                <a:solidFill>
                  <a:schemeClr val="bg1"/>
                </a:solidFill>
              </a:rPr>
              <a:t>enui</a:t>
            </a:r>
            <a:r>
              <a:rPr lang="en-US" altLang="ja-JP" sz="1200" dirty="0">
                <a:solidFill>
                  <a:schemeClr val="bg1"/>
                </a:solidFill>
              </a:rPr>
              <a:t>, 2004, p. 52)</a:t>
            </a:r>
            <a:endParaRPr lang="en-US" sz="1200" dirty="0">
              <a:solidFill>
                <a:schemeClr val="bg1"/>
              </a:solidFill>
            </a:endParaRPr>
          </a:p>
        </p:txBody>
      </p:sp>
    </p:spTree>
    <p:extLst>
      <p:ext uri="{BB962C8B-B14F-4D97-AF65-F5344CB8AC3E}">
        <p14:creationId xmlns:p14="http://schemas.microsoft.com/office/powerpoint/2010/main" val="1676935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4" grpId="0"/>
      <p:bldP spid="337926" grpId="0"/>
      <p:bldP spid="337927" grpId="0"/>
      <p:bldP spid="337929" grpId="0"/>
      <p:bldP spid="337930" grpId="0"/>
      <p:bldP spid="33793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298432" y="1087768"/>
            <a:ext cx="8492835" cy="5018595"/>
          </a:xfrm>
          <a:noFill/>
        </p:spPr>
        <p:txBody>
          <a:bodyPr>
            <a:normAutofit fontScale="92500" lnSpcReduction="10000"/>
          </a:bodyPr>
          <a:lstStyle/>
          <a:p>
            <a:pPr marL="0" indent="0">
              <a:buNone/>
            </a:pPr>
            <a:r>
              <a:rPr lang="mr-IN" altLang="en-US" sz="2800" dirty="0">
                <a:solidFill>
                  <a:schemeClr val="bg1"/>
                </a:solidFill>
                <a:ea typeface="ヒラギノ角ゴ Pro W3" charset="-128"/>
              </a:rPr>
              <a:t>…</a:t>
            </a:r>
            <a:r>
              <a:rPr lang="en-US" altLang="en-US" sz="2800" b="1" dirty="0">
                <a:solidFill>
                  <a:schemeClr val="bg1"/>
                </a:solidFill>
                <a:ea typeface="ヒラギノ角ゴ Pro W3" charset="-128"/>
              </a:rPr>
              <a:t>before instruction</a:t>
            </a:r>
            <a:r>
              <a:rPr lang="en-US" altLang="en-US" sz="2800" dirty="0">
                <a:solidFill>
                  <a:schemeClr val="bg1"/>
                </a:solidFill>
                <a:ea typeface="ヒラギノ角ゴ Pro W3" charset="-128"/>
              </a:rPr>
              <a:t>.</a:t>
            </a:r>
          </a:p>
          <a:p>
            <a:pPr marL="0" indent="0">
              <a:buNone/>
            </a:pPr>
            <a:r>
              <a:rPr lang="en-US" altLang="en-US" dirty="0">
                <a:solidFill>
                  <a:schemeClr val="bg1"/>
                </a:solidFill>
                <a:ea typeface="ヒラギノ角ゴ Pro W3" charset="-128"/>
              </a:rPr>
              <a:t>	</a:t>
            </a:r>
            <a:r>
              <a:rPr lang="en-US" altLang="en-US" sz="2600" dirty="0">
                <a:solidFill>
                  <a:schemeClr val="bg1"/>
                </a:solidFill>
                <a:ea typeface="ヒラギノ角ゴ Pro W3" charset="-128"/>
              </a:rPr>
              <a:t>Plan tasks to promote appropriate student engagement.</a:t>
            </a:r>
          </a:p>
          <a:p>
            <a:pPr marL="473075" indent="-473075">
              <a:buFont typeface="Arial" charset="0"/>
              <a:buChar char="•"/>
            </a:pPr>
            <a:endParaRPr lang="en-US" altLang="en-US" sz="2800" dirty="0">
              <a:solidFill>
                <a:schemeClr val="bg1"/>
              </a:solidFill>
              <a:ea typeface="ヒラギノ角ゴ Pro W3" charset="-128"/>
            </a:endParaRPr>
          </a:p>
          <a:p>
            <a:pPr marL="0" indent="0">
              <a:buNone/>
            </a:pPr>
            <a:r>
              <a:rPr lang="mr-IN" altLang="en-US" sz="2800" dirty="0">
                <a:solidFill>
                  <a:schemeClr val="bg1"/>
                </a:solidFill>
                <a:ea typeface="ヒラギノ角ゴ Pro W3" charset="-128"/>
              </a:rPr>
              <a:t>…</a:t>
            </a:r>
            <a:r>
              <a:rPr lang="en-US" altLang="en-US" sz="2800" b="1" dirty="0">
                <a:solidFill>
                  <a:schemeClr val="bg1"/>
                </a:solidFill>
                <a:ea typeface="ヒラギノ角ゴ Pro W3" charset="-128"/>
              </a:rPr>
              <a:t>during instruction</a:t>
            </a:r>
            <a:r>
              <a:rPr lang="en-US" altLang="en-US" sz="2800" dirty="0">
                <a:solidFill>
                  <a:schemeClr val="bg1"/>
                </a:solidFill>
                <a:ea typeface="ヒラギノ角ゴ Pro W3" charset="-128"/>
              </a:rPr>
              <a:t>.  </a:t>
            </a:r>
          </a:p>
          <a:p>
            <a:pPr marL="0" indent="0">
              <a:buNone/>
            </a:pPr>
            <a:r>
              <a:rPr lang="en-US" altLang="en-US" dirty="0">
                <a:solidFill>
                  <a:schemeClr val="bg1"/>
                </a:solidFill>
                <a:ea typeface="ヒラギノ角ゴ Pro W3" charset="-128"/>
              </a:rPr>
              <a:t>	</a:t>
            </a:r>
            <a:r>
              <a:rPr lang="en-US" altLang="en-US" sz="2600" dirty="0">
                <a:solidFill>
                  <a:schemeClr val="bg1"/>
                </a:solidFill>
                <a:ea typeface="ヒラギノ角ゴ Pro W3" charset="-128"/>
              </a:rPr>
              <a:t>Continuously monitor </a:t>
            </a:r>
            <a:r>
              <a:rPr lang="en-US" altLang="en-US" sz="2600" i="1" dirty="0">
                <a:solidFill>
                  <a:schemeClr val="bg1"/>
                </a:solidFill>
                <a:ea typeface="ヒラギノ角ゴ Pro W3" charset="-128"/>
              </a:rPr>
              <a:t>form</a:t>
            </a:r>
            <a:r>
              <a:rPr lang="en-US" altLang="en-US" sz="2600" dirty="0">
                <a:solidFill>
                  <a:schemeClr val="bg1"/>
                </a:solidFill>
                <a:ea typeface="ヒラギノ角ゴ Pro W3" charset="-128"/>
              </a:rPr>
              <a:t>, </a:t>
            </a:r>
            <a:r>
              <a:rPr lang="en-US" altLang="en-US" sz="2600" i="1" dirty="0">
                <a:solidFill>
                  <a:schemeClr val="bg1"/>
                </a:solidFill>
                <a:ea typeface="ヒラギノ角ゴ Pro W3" charset="-128"/>
              </a:rPr>
              <a:t>modality</a:t>
            </a:r>
            <a:r>
              <a:rPr lang="en-US" altLang="en-US" sz="2600" dirty="0">
                <a:solidFill>
                  <a:schemeClr val="bg1"/>
                </a:solidFill>
                <a:ea typeface="ヒラギノ角ゴ Pro W3" charset="-128"/>
              </a:rPr>
              <a:t>, and </a:t>
            </a:r>
            <a:r>
              <a:rPr lang="en-US" altLang="en-US" sz="2600" i="1" dirty="0">
                <a:solidFill>
                  <a:schemeClr val="bg1"/>
                </a:solidFill>
                <a:ea typeface="ヒラギノ角ゴ Pro W3" charset="-128"/>
              </a:rPr>
              <a:t>schedule</a:t>
            </a:r>
            <a:r>
              <a:rPr lang="en-US" altLang="en-US" sz="2600" dirty="0">
                <a:solidFill>
                  <a:schemeClr val="bg1"/>
                </a:solidFill>
                <a:ea typeface="ヒラギノ角ゴ Pro W3" charset="-128"/>
              </a:rPr>
              <a:t> and 	adjust based on your learner</a:t>
            </a:r>
            <a:r>
              <a:rPr lang="ja-JP" altLang="en-US" sz="2600" dirty="0">
                <a:solidFill>
                  <a:schemeClr val="bg1"/>
                </a:solidFill>
                <a:ea typeface="ヒラギノ角ゴ Pro W3" charset="-128"/>
              </a:rPr>
              <a:t>’</a:t>
            </a:r>
            <a:r>
              <a:rPr lang="en-US" altLang="ja-JP" sz="2600" dirty="0">
                <a:solidFill>
                  <a:schemeClr val="bg1"/>
                </a:solidFill>
                <a:ea typeface="ヒラギノ角ゴ Pro W3" charset="-128"/>
              </a:rPr>
              <a:t>s performance.</a:t>
            </a:r>
          </a:p>
          <a:p>
            <a:pPr marL="473075" indent="-473075">
              <a:buFont typeface="Arial" charset="0"/>
              <a:buChar char="•"/>
            </a:pPr>
            <a:endParaRPr lang="en-US" altLang="en-US" sz="3000" dirty="0">
              <a:solidFill>
                <a:schemeClr val="bg1"/>
              </a:solidFill>
              <a:ea typeface="ヒラギノ角ゴ Pro W3" charset="-128"/>
            </a:endParaRPr>
          </a:p>
          <a:p>
            <a:pPr marL="0" indent="0">
              <a:buNone/>
            </a:pPr>
            <a:r>
              <a:rPr lang="mr-IN" altLang="en-US" sz="3000" dirty="0">
                <a:solidFill>
                  <a:schemeClr val="bg1"/>
                </a:solidFill>
                <a:ea typeface="ヒラギノ角ゴ Pro W3" charset="-128"/>
              </a:rPr>
              <a:t>…</a:t>
            </a:r>
            <a:r>
              <a:rPr lang="en-US" altLang="en-US" sz="3000" b="1" dirty="0">
                <a:solidFill>
                  <a:schemeClr val="bg1"/>
                </a:solidFill>
                <a:ea typeface="ヒラギノ角ゴ Pro W3" charset="-128"/>
              </a:rPr>
              <a:t>after instruction</a:t>
            </a:r>
            <a:r>
              <a:rPr lang="en-US" altLang="en-US" sz="3000" dirty="0">
                <a:solidFill>
                  <a:schemeClr val="bg1"/>
                </a:solidFill>
                <a:ea typeface="ヒラギノ角ゴ Pro W3" charset="-128"/>
              </a:rPr>
              <a:t>.  </a:t>
            </a:r>
            <a:endParaRPr lang="en-US" altLang="en-US" dirty="0">
              <a:solidFill>
                <a:schemeClr val="bg1"/>
              </a:solidFill>
              <a:ea typeface="ヒラギノ角ゴ Pro W3" charset="-128"/>
            </a:endParaRPr>
          </a:p>
          <a:p>
            <a:pPr marL="0" indent="0">
              <a:buNone/>
            </a:pPr>
            <a:r>
              <a:rPr lang="en-US" altLang="en-US" sz="2600" dirty="0">
                <a:solidFill>
                  <a:schemeClr val="bg1"/>
                </a:solidFill>
                <a:ea typeface="ヒラギノ角ゴ Pro W3" charset="-128"/>
              </a:rPr>
              <a:t>	Ask, </a:t>
            </a:r>
            <a:r>
              <a:rPr lang="ja-JP" altLang="en-US" sz="2600" dirty="0">
                <a:solidFill>
                  <a:schemeClr val="bg1"/>
                </a:solidFill>
                <a:ea typeface="ヒラギノ角ゴ Pro W3" charset="-128"/>
              </a:rPr>
              <a:t>“</a:t>
            </a:r>
            <a:r>
              <a:rPr lang="en-US" altLang="ja-JP" sz="2600" dirty="0">
                <a:solidFill>
                  <a:schemeClr val="bg1"/>
                </a:solidFill>
                <a:ea typeface="ヒラギノ角ゴ Pro W3" charset="-128"/>
              </a:rPr>
              <a:t>Based on (a) the structure of the learning activity, 	(b) the type of academic errors, and (c) the level of 		disruptive behavior, what adjustments do I need to make 	in the nature or structure of the task for improved 	learning and behavior?</a:t>
            </a:r>
            <a:r>
              <a:rPr lang="ja-JP" altLang="en-US" sz="2600" dirty="0">
                <a:solidFill>
                  <a:schemeClr val="bg1"/>
                </a:solidFill>
                <a:ea typeface="ヒラギノ角ゴ Pro W3" charset="-128"/>
              </a:rPr>
              <a:t>”</a:t>
            </a:r>
            <a:r>
              <a:rPr lang="en-US" altLang="ja-JP" sz="2600" dirty="0">
                <a:solidFill>
                  <a:schemeClr val="bg1"/>
                </a:solidFill>
                <a:ea typeface="ヒラギノ角ゴ Pro W3" charset="-128"/>
              </a:rPr>
              <a:t> (p. 64)</a:t>
            </a:r>
            <a:endParaRPr lang="en-US" altLang="en-US" sz="2600" dirty="0">
              <a:solidFill>
                <a:schemeClr val="bg1"/>
              </a:solidFill>
              <a:ea typeface="ヒラギノ角ゴ Pro W3" charset="-128"/>
            </a:endParaRPr>
          </a:p>
          <a:p>
            <a:pPr marL="473075" indent="-473075">
              <a:buFont typeface="Arial" charset="0"/>
              <a:buChar char="•"/>
            </a:pPr>
            <a:endParaRPr lang="en-US" altLang="en-US" sz="2800" dirty="0">
              <a:solidFill>
                <a:schemeClr val="bg1"/>
              </a:solidFill>
              <a:ea typeface="ヒラギノ角ゴ Pro W3" charset="-128"/>
            </a:endParaRPr>
          </a:p>
        </p:txBody>
      </p:sp>
      <p:sp>
        <p:nvSpPr>
          <p:cNvPr id="33795" name="Rectangle 3"/>
          <p:cNvSpPr>
            <a:spLocks noGrp="1" noChangeArrowheads="1"/>
          </p:cNvSpPr>
          <p:nvPr>
            <p:ph type="title"/>
          </p:nvPr>
        </p:nvSpPr>
        <p:spPr>
          <a:xfrm>
            <a:off x="414603" y="186678"/>
            <a:ext cx="7886700" cy="882650"/>
          </a:xfrm>
          <a:noFill/>
        </p:spPr>
        <p:txBody>
          <a:bodyPr/>
          <a:lstStyle/>
          <a:p>
            <a:pPr eaLnBrk="1" hangingPunct="1">
              <a:lnSpc>
                <a:spcPct val="90000"/>
              </a:lnSpc>
            </a:pPr>
            <a:r>
              <a:rPr lang="en-US" altLang="en-US" dirty="0">
                <a:solidFill>
                  <a:schemeClr val="accent2"/>
                </a:solidFill>
                <a:ea typeface="ヒラギノ角ゴ Pro W3" charset="-128"/>
              </a:rPr>
              <a:t>Consider Task Dimensions</a:t>
            </a:r>
            <a:r>
              <a:rPr lang="mr-IN" altLang="en-US" dirty="0">
                <a:solidFill>
                  <a:schemeClr val="accent2"/>
                </a:solidFill>
                <a:ea typeface="ヒラギノ角ゴ Pro W3" charset="-128"/>
              </a:rPr>
              <a:t>…</a:t>
            </a:r>
            <a:endParaRPr lang="en-US" altLang="en-US" sz="3000" dirty="0">
              <a:solidFill>
                <a:schemeClr val="accent2"/>
              </a:solidFill>
              <a:ea typeface="ヒラギノ角ゴ Pro W3" charset="-128"/>
            </a:endParaRPr>
          </a:p>
        </p:txBody>
      </p:sp>
      <p:sp>
        <p:nvSpPr>
          <p:cNvPr id="4" name="Rectangle 3"/>
          <p:cNvSpPr/>
          <p:nvPr/>
        </p:nvSpPr>
        <p:spPr>
          <a:xfrm>
            <a:off x="0" y="5525940"/>
            <a:ext cx="1317645" cy="646331"/>
          </a:xfrm>
          <a:prstGeom prst="rect">
            <a:avLst/>
          </a:prstGeom>
        </p:spPr>
        <p:txBody>
          <a:bodyPr wrap="square">
            <a:spAutoFit/>
          </a:bodyPr>
          <a:lstStyle/>
          <a:p>
            <a:r>
              <a:rPr lang="en-US" altLang="en-US" sz="1200" b="1" dirty="0">
                <a:solidFill>
                  <a:prstClr val="white"/>
                </a:solidFill>
              </a:rPr>
              <a:t>(</a:t>
            </a:r>
            <a:r>
              <a:rPr lang="en-US" altLang="en-US" sz="1200" b="1" dirty="0" err="1">
                <a:solidFill>
                  <a:prstClr val="white"/>
                </a:solidFill>
              </a:rPr>
              <a:t>Darch</a:t>
            </a:r>
            <a:r>
              <a:rPr lang="en-US" altLang="en-US" sz="1200" b="1" dirty="0">
                <a:solidFill>
                  <a:prstClr val="white"/>
                </a:solidFill>
              </a:rPr>
              <a:t> &amp; Kame</a:t>
            </a:r>
            <a:r>
              <a:rPr lang="ja-JP" altLang="en-US" sz="1200" b="1" dirty="0">
                <a:solidFill>
                  <a:prstClr val="white"/>
                </a:solidFill>
              </a:rPr>
              <a:t>’</a:t>
            </a:r>
            <a:r>
              <a:rPr lang="en-US" altLang="ja-JP" sz="1200" b="1" dirty="0" err="1">
                <a:solidFill>
                  <a:prstClr val="white"/>
                </a:solidFill>
              </a:rPr>
              <a:t>enui</a:t>
            </a:r>
            <a:r>
              <a:rPr lang="en-US" altLang="ja-JP" sz="1200" b="1" dirty="0">
                <a:solidFill>
                  <a:prstClr val="white"/>
                </a:solidFill>
              </a:rPr>
              <a:t>, 2004)</a:t>
            </a:r>
            <a:endParaRPr lang="en-US" sz="1200" b="1" dirty="0">
              <a:solidFill>
                <a:prstClr val="white"/>
              </a:solidFill>
            </a:endParaRPr>
          </a:p>
        </p:txBody>
      </p:sp>
      <p:sp>
        <p:nvSpPr>
          <p:cNvPr id="9" name="Text Box 4"/>
          <p:cNvSpPr txBox="1">
            <a:spLocks noChangeArrowheads="1"/>
          </p:cNvSpPr>
          <p:nvPr/>
        </p:nvSpPr>
        <p:spPr bwMode="auto">
          <a:xfrm>
            <a:off x="1223236" y="1840180"/>
            <a:ext cx="7733144" cy="403503"/>
          </a:xfrm>
          <a:prstGeom prst="rect">
            <a:avLst/>
          </a:prstGeom>
          <a:noFill/>
          <a:ln w="9525">
            <a:noFill/>
            <a:miter lim="800000"/>
            <a:headEnd/>
            <a:tailEnd/>
          </a:ln>
        </p:spPr>
        <p:txBody>
          <a:bodyPr wrap="square">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spcBef>
                <a:spcPct val="50000"/>
              </a:spcBef>
              <a:buClrTx/>
              <a:buFontTx/>
              <a:buNone/>
            </a:pPr>
            <a:r>
              <a:rPr lang="en-US" altLang="en-US" sz="2000" dirty="0">
                <a:solidFill>
                  <a:schemeClr val="bg1"/>
                </a:solidFill>
                <a:latin typeface="Calibri" panose="020F0502020204030204"/>
              </a:rPr>
              <a:t>Which ”task” is more likely to occasion problem behavior?</a:t>
            </a:r>
          </a:p>
        </p:txBody>
      </p:sp>
      <p:sp>
        <p:nvSpPr>
          <p:cNvPr id="5" name="Text Box 4"/>
          <p:cNvSpPr txBox="1">
            <a:spLocks noChangeArrowheads="1"/>
          </p:cNvSpPr>
          <p:nvPr/>
        </p:nvSpPr>
        <p:spPr bwMode="auto">
          <a:xfrm>
            <a:off x="164059" y="2275701"/>
            <a:ext cx="4267200" cy="3170099"/>
          </a:xfrm>
          <a:prstGeom prst="rect">
            <a:avLst/>
          </a:prstGeom>
          <a:solidFill>
            <a:schemeClr val="accent2"/>
          </a:solidFill>
          <a:ln w="9525">
            <a:solidFill>
              <a:schemeClr val="hlink"/>
            </a:solidFill>
            <a:miter lim="800000"/>
            <a:headEnd/>
            <a:tailEnd/>
          </a:ln>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lgn="ctr">
              <a:spcBef>
                <a:spcPct val="50000"/>
              </a:spcBef>
              <a:buClrTx/>
              <a:buFontTx/>
              <a:buNone/>
            </a:pPr>
            <a:r>
              <a:rPr lang="en-US" altLang="en-US" sz="2000" dirty="0">
                <a:solidFill>
                  <a:schemeClr val="bg1"/>
                </a:solidFill>
                <a:latin typeface="Calibri" panose="020F0502020204030204"/>
              </a:rPr>
              <a:t>A</a:t>
            </a:r>
          </a:p>
          <a:p>
            <a:pPr>
              <a:spcBef>
                <a:spcPct val="50000"/>
              </a:spcBef>
              <a:buClrTx/>
              <a:buFontTx/>
              <a:buChar char="•"/>
            </a:pPr>
            <a:r>
              <a:rPr lang="en-US" altLang="en-US" sz="2000" dirty="0">
                <a:solidFill>
                  <a:schemeClr val="bg1"/>
                </a:solidFill>
                <a:latin typeface="Calibri" panose="020F0502020204030204"/>
              </a:rPr>
              <a:t>History: New	</a:t>
            </a:r>
          </a:p>
          <a:p>
            <a:pPr>
              <a:spcBef>
                <a:spcPct val="50000"/>
              </a:spcBef>
              <a:buClrTx/>
              <a:buFontTx/>
              <a:buChar char="•"/>
            </a:pPr>
            <a:r>
              <a:rPr lang="en-US" altLang="en-US" sz="2000" dirty="0">
                <a:solidFill>
                  <a:schemeClr val="bg1"/>
                </a:solidFill>
                <a:latin typeface="Calibri" panose="020F0502020204030204"/>
              </a:rPr>
              <a:t>Response Form: Production</a:t>
            </a:r>
          </a:p>
          <a:p>
            <a:pPr>
              <a:spcBef>
                <a:spcPct val="50000"/>
              </a:spcBef>
              <a:buClrTx/>
              <a:buFontTx/>
              <a:buChar char="•"/>
            </a:pPr>
            <a:r>
              <a:rPr lang="en-US" altLang="en-US" sz="2000" dirty="0">
                <a:solidFill>
                  <a:schemeClr val="bg1"/>
                </a:solidFill>
                <a:latin typeface="Calibri" panose="020F0502020204030204"/>
              </a:rPr>
              <a:t>Modality: Written</a:t>
            </a:r>
          </a:p>
          <a:p>
            <a:pPr>
              <a:spcBef>
                <a:spcPct val="50000"/>
              </a:spcBef>
              <a:buClrTx/>
              <a:buFontTx/>
              <a:buChar char="•"/>
            </a:pPr>
            <a:r>
              <a:rPr lang="en-US" altLang="en-US" sz="2000" dirty="0">
                <a:solidFill>
                  <a:schemeClr val="bg1"/>
                </a:solidFill>
                <a:latin typeface="Calibri" panose="020F0502020204030204"/>
              </a:rPr>
              <a:t>Complexity: Hard</a:t>
            </a:r>
          </a:p>
          <a:p>
            <a:pPr>
              <a:spcBef>
                <a:spcPct val="50000"/>
              </a:spcBef>
              <a:buClrTx/>
              <a:buFontTx/>
              <a:buChar char="•"/>
            </a:pPr>
            <a:r>
              <a:rPr lang="en-US" altLang="en-US" sz="2000" dirty="0">
                <a:solidFill>
                  <a:schemeClr val="bg1"/>
                </a:solidFill>
                <a:latin typeface="Calibri" panose="020F0502020204030204"/>
              </a:rPr>
              <a:t>Schedule: Extended</a:t>
            </a:r>
          </a:p>
          <a:p>
            <a:pPr>
              <a:spcBef>
                <a:spcPct val="50000"/>
              </a:spcBef>
              <a:buClrTx/>
              <a:buFontTx/>
              <a:buChar char="•"/>
            </a:pPr>
            <a:r>
              <a:rPr lang="en-US" altLang="en-US" sz="2000" dirty="0">
                <a:solidFill>
                  <a:schemeClr val="bg1"/>
                </a:solidFill>
                <a:latin typeface="Calibri" panose="020F0502020204030204"/>
              </a:rPr>
              <a:t>Variation: Unvaried</a:t>
            </a:r>
          </a:p>
        </p:txBody>
      </p:sp>
      <p:sp>
        <p:nvSpPr>
          <p:cNvPr id="6" name="Text Box 5"/>
          <p:cNvSpPr txBox="1">
            <a:spLocks noChangeArrowheads="1"/>
          </p:cNvSpPr>
          <p:nvPr/>
        </p:nvSpPr>
        <p:spPr bwMode="auto">
          <a:xfrm>
            <a:off x="4627533" y="2275701"/>
            <a:ext cx="4267200" cy="3170099"/>
          </a:xfrm>
          <a:prstGeom prst="rect">
            <a:avLst/>
          </a:prstGeom>
          <a:solidFill>
            <a:schemeClr val="accent2"/>
          </a:solidFill>
          <a:ln w="9525">
            <a:solidFill>
              <a:schemeClr val="hlink"/>
            </a:solidFill>
            <a:miter lim="800000"/>
            <a:headEnd/>
            <a:tailEnd/>
          </a:ln>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lgn="ctr">
              <a:spcBef>
                <a:spcPct val="50000"/>
              </a:spcBef>
              <a:buClrTx/>
              <a:buFontTx/>
              <a:buNone/>
            </a:pPr>
            <a:r>
              <a:rPr lang="en-US" altLang="en-US" sz="2000" dirty="0">
                <a:solidFill>
                  <a:schemeClr val="bg1"/>
                </a:solidFill>
                <a:latin typeface="Calibri" panose="020F0502020204030204"/>
              </a:rPr>
              <a:t>B</a:t>
            </a:r>
          </a:p>
          <a:p>
            <a:pPr>
              <a:spcBef>
                <a:spcPct val="50000"/>
              </a:spcBef>
              <a:buClrTx/>
              <a:buFontTx/>
              <a:buChar char="•"/>
            </a:pPr>
            <a:r>
              <a:rPr lang="en-US" altLang="en-US" sz="2000" dirty="0">
                <a:solidFill>
                  <a:schemeClr val="bg1"/>
                </a:solidFill>
                <a:latin typeface="Calibri" panose="020F0502020204030204"/>
              </a:rPr>
              <a:t>His	tory: Old</a:t>
            </a:r>
          </a:p>
          <a:p>
            <a:pPr>
              <a:spcBef>
                <a:spcPct val="50000"/>
              </a:spcBef>
              <a:buClrTx/>
              <a:buFontTx/>
              <a:buChar char="•"/>
            </a:pPr>
            <a:r>
              <a:rPr lang="en-US" altLang="en-US" sz="2000" dirty="0">
                <a:solidFill>
                  <a:schemeClr val="bg1"/>
                </a:solidFill>
                <a:latin typeface="Calibri" panose="020F0502020204030204"/>
              </a:rPr>
              <a:t>Response Form: Yes/No</a:t>
            </a:r>
          </a:p>
          <a:p>
            <a:pPr>
              <a:spcBef>
                <a:spcPct val="50000"/>
              </a:spcBef>
              <a:buClrTx/>
              <a:buFontTx/>
              <a:buChar char="•"/>
            </a:pPr>
            <a:r>
              <a:rPr lang="en-US" altLang="en-US" sz="2000" dirty="0">
                <a:solidFill>
                  <a:schemeClr val="bg1"/>
                </a:solidFill>
                <a:latin typeface="Calibri" panose="020F0502020204030204"/>
              </a:rPr>
              <a:t>Modality: Oral</a:t>
            </a:r>
          </a:p>
          <a:p>
            <a:pPr>
              <a:spcBef>
                <a:spcPct val="50000"/>
              </a:spcBef>
              <a:buClrTx/>
              <a:buFontTx/>
              <a:buChar char="•"/>
            </a:pPr>
            <a:r>
              <a:rPr lang="en-US" altLang="en-US" sz="2000" dirty="0">
                <a:solidFill>
                  <a:schemeClr val="bg1"/>
                </a:solidFill>
                <a:latin typeface="Calibri" panose="020F0502020204030204"/>
              </a:rPr>
              <a:t>Complexity: Easy</a:t>
            </a:r>
          </a:p>
          <a:p>
            <a:pPr>
              <a:spcBef>
                <a:spcPct val="50000"/>
              </a:spcBef>
              <a:buClrTx/>
              <a:buFontTx/>
              <a:buChar char="•"/>
            </a:pPr>
            <a:r>
              <a:rPr lang="en-US" altLang="en-US" sz="2000" dirty="0">
                <a:solidFill>
                  <a:schemeClr val="bg1"/>
                </a:solidFill>
                <a:latin typeface="Calibri" panose="020F0502020204030204"/>
              </a:rPr>
              <a:t>Schedule: Abbreviated</a:t>
            </a:r>
          </a:p>
          <a:p>
            <a:pPr>
              <a:spcBef>
                <a:spcPct val="50000"/>
              </a:spcBef>
              <a:buClrTx/>
              <a:buFontTx/>
              <a:buChar char="•"/>
            </a:pPr>
            <a:r>
              <a:rPr lang="en-US" altLang="en-US" sz="2000" dirty="0">
                <a:solidFill>
                  <a:schemeClr val="bg1"/>
                </a:solidFill>
                <a:latin typeface="Calibri" panose="020F0502020204030204"/>
              </a:rPr>
              <a:t>Variation: Varied</a:t>
            </a:r>
          </a:p>
        </p:txBody>
      </p:sp>
    </p:spTree>
    <p:extLst>
      <p:ext uri="{BB962C8B-B14F-4D97-AF65-F5344CB8AC3E}">
        <p14:creationId xmlns:p14="http://schemas.microsoft.com/office/powerpoint/2010/main" val="67477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dissolve">
                                      <p:cBhvr>
                                        <p:cTn id="7" dur="500"/>
                                        <p:tgtEl>
                                          <p:spTgt spid="337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4">
                                            <p:txEl>
                                              <p:pRg st="1" end="1"/>
                                            </p:txEl>
                                          </p:spTgt>
                                        </p:tgtEl>
                                        <p:attrNameLst>
                                          <p:attrName>style.visibility</p:attrName>
                                        </p:attrNameLst>
                                      </p:cBhvr>
                                      <p:to>
                                        <p:strVal val="visible"/>
                                      </p:to>
                                    </p:set>
                                    <p:animEffect transition="in" filter="dissolve">
                                      <p:cBhvr>
                                        <p:cTn id="12" dur="500"/>
                                        <p:tgtEl>
                                          <p:spTgt spid="337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794">
                                            <p:txEl>
                                              <p:pRg st="3" end="3"/>
                                            </p:txEl>
                                          </p:spTgt>
                                        </p:tgtEl>
                                        <p:attrNameLst>
                                          <p:attrName>style.visibility</p:attrName>
                                        </p:attrNameLst>
                                      </p:cBhvr>
                                      <p:to>
                                        <p:strVal val="visible"/>
                                      </p:to>
                                    </p:set>
                                    <p:animEffect transition="in" filter="dissolve">
                                      <p:cBhvr>
                                        <p:cTn id="27" dur="500"/>
                                        <p:tgtEl>
                                          <p:spTgt spid="3379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794">
                                            <p:txEl>
                                              <p:pRg st="4" end="4"/>
                                            </p:txEl>
                                          </p:spTgt>
                                        </p:tgtEl>
                                        <p:attrNameLst>
                                          <p:attrName>style.visibility</p:attrName>
                                        </p:attrNameLst>
                                      </p:cBhvr>
                                      <p:to>
                                        <p:strVal val="visible"/>
                                      </p:to>
                                    </p:set>
                                    <p:animEffect transition="in" filter="dissolve">
                                      <p:cBhvr>
                                        <p:cTn id="32" dur="500"/>
                                        <p:tgtEl>
                                          <p:spTgt spid="33794">
                                            <p:txEl>
                                              <p:pRg st="4" end="4"/>
                                            </p:txEl>
                                          </p:spTgt>
                                        </p:tgtEl>
                                      </p:cBhvr>
                                    </p:animEffect>
                                  </p:childTnLst>
                                </p:cTn>
                              </p:par>
                              <p:par>
                                <p:cTn id="33" presetID="9" presetClass="exit" presetSubtype="0" fill="hold" grpId="1" nodeType="withEffect">
                                  <p:stCondLst>
                                    <p:cond delay="0"/>
                                  </p:stCondLst>
                                  <p:childTnLst>
                                    <p:animEffect transition="out" filter="dissolv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9" presetClass="exit" presetSubtype="0" fill="hold" grpId="1" nodeType="withEffect">
                                  <p:stCondLst>
                                    <p:cond delay="0"/>
                                  </p:stCondLst>
                                  <p:childTnLst>
                                    <p:animEffect transition="out" filter="dissolv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3794">
                                            <p:txEl>
                                              <p:pRg st="6" end="6"/>
                                            </p:txEl>
                                          </p:spTgt>
                                        </p:tgtEl>
                                        <p:attrNameLst>
                                          <p:attrName>style.visibility</p:attrName>
                                        </p:attrNameLst>
                                      </p:cBhvr>
                                      <p:to>
                                        <p:strVal val="visible"/>
                                      </p:to>
                                    </p:set>
                                    <p:animEffect transition="in" filter="dissolve">
                                      <p:cBhvr>
                                        <p:cTn id="46" dur="500"/>
                                        <p:tgtEl>
                                          <p:spTgt spid="33794">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33794">
                                            <p:txEl>
                                              <p:pRg st="7" end="7"/>
                                            </p:txEl>
                                          </p:spTgt>
                                        </p:tgtEl>
                                        <p:attrNameLst>
                                          <p:attrName>style.visibility</p:attrName>
                                        </p:attrNameLst>
                                      </p:cBhvr>
                                      <p:to>
                                        <p:strVal val="visible"/>
                                      </p:to>
                                    </p:set>
                                    <p:animEffect transition="in" filter="dissolve">
                                      <p:cBhvr>
                                        <p:cTn id="51" dur="500"/>
                                        <p:tgtEl>
                                          <p:spTgt spid="3379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p:bldP spid="9" grpId="0"/>
      <p:bldP spid="9" grpId="1"/>
      <p:bldP spid="5" grpId="0" animBg="1"/>
      <p:bldP spid="5" grpId="1" animBg="1"/>
      <p:bldP spid="6" grpId="0" animBg="1"/>
      <p:bldP spid="6"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noFill/>
        </p:spPr>
        <p:txBody>
          <a:bodyPr>
            <a:normAutofit/>
          </a:bodyPr>
          <a:lstStyle/>
          <a:p>
            <a:pPr eaLnBrk="1" hangingPunct="1"/>
            <a:r>
              <a:rPr lang="en-US" altLang="en-US" b="0" dirty="0">
                <a:solidFill>
                  <a:schemeClr val="accent2"/>
                </a:solidFill>
                <a:ea typeface="ヒラギノ角ゴ Pro W3" charset="-128"/>
              </a:rPr>
              <a:t>Additional Instructional Considerations</a:t>
            </a:r>
          </a:p>
        </p:txBody>
      </p:sp>
      <p:sp>
        <p:nvSpPr>
          <p:cNvPr id="38915" name="Rectangle 3"/>
          <p:cNvSpPr>
            <a:spLocks noGrp="1" noChangeArrowheads="1"/>
          </p:cNvSpPr>
          <p:nvPr>
            <p:ph idx="1"/>
          </p:nvPr>
        </p:nvSpPr>
        <p:spPr>
          <a:noFill/>
        </p:spPr>
        <p:txBody>
          <a:bodyPr>
            <a:normAutofit fontScale="92500" lnSpcReduction="20000"/>
          </a:bodyPr>
          <a:lstStyle/>
          <a:p>
            <a:pPr eaLnBrk="1" hangingPunct="1">
              <a:lnSpc>
                <a:spcPct val="90000"/>
              </a:lnSpc>
            </a:pPr>
            <a:r>
              <a:rPr lang="en-US" altLang="en-US" sz="2800" dirty="0">
                <a:solidFill>
                  <a:schemeClr val="bg1"/>
                </a:solidFill>
                <a:ea typeface="ヒラギノ角ゴ Pro W3" charset="-128"/>
              </a:rPr>
              <a:t>Give students </a:t>
            </a:r>
            <a:r>
              <a:rPr lang="en-US" altLang="en-US" sz="2800" b="1" dirty="0">
                <a:solidFill>
                  <a:schemeClr val="bg1"/>
                </a:solidFill>
                <a:ea typeface="ヒラギノ角ゴ Pro W3" charset="-128"/>
              </a:rPr>
              <a:t>choices</a:t>
            </a:r>
          </a:p>
          <a:p>
            <a:pPr eaLnBrk="1" hangingPunct="1">
              <a:lnSpc>
                <a:spcPct val="90000"/>
              </a:lnSpc>
            </a:pPr>
            <a:endParaRPr lang="en-US" altLang="en-US" sz="1000" b="1" dirty="0">
              <a:solidFill>
                <a:schemeClr val="bg1"/>
              </a:solidFill>
              <a:ea typeface="ヒラギノ角ゴ Pro W3" charset="-128"/>
            </a:endParaRPr>
          </a:p>
          <a:p>
            <a:pPr eaLnBrk="1" hangingPunct="1">
              <a:lnSpc>
                <a:spcPct val="90000"/>
              </a:lnSpc>
            </a:pPr>
            <a:r>
              <a:rPr lang="en-US" altLang="en-US" sz="2800" b="1" dirty="0">
                <a:solidFill>
                  <a:schemeClr val="bg1"/>
                </a:solidFill>
                <a:ea typeface="ヒラギノ角ゴ Pro W3" charset="-128"/>
              </a:rPr>
              <a:t>Vary</a:t>
            </a:r>
            <a:r>
              <a:rPr lang="en-US" altLang="en-US" sz="2800" dirty="0">
                <a:solidFill>
                  <a:schemeClr val="bg1"/>
                </a:solidFill>
                <a:ea typeface="ヒラギノ角ゴ Pro W3" charset="-128"/>
              </a:rPr>
              <a:t> tasks</a:t>
            </a:r>
          </a:p>
          <a:p>
            <a:pPr eaLnBrk="1" hangingPunct="1">
              <a:lnSpc>
                <a:spcPct val="90000"/>
              </a:lnSpc>
            </a:pPr>
            <a:endParaRPr lang="en-US" altLang="en-US" sz="1000" dirty="0">
              <a:solidFill>
                <a:schemeClr val="bg1"/>
              </a:solidFill>
              <a:ea typeface="ヒラギノ角ゴ Pro W3" charset="-128"/>
            </a:endParaRPr>
          </a:p>
          <a:p>
            <a:pPr eaLnBrk="1" hangingPunct="1">
              <a:lnSpc>
                <a:spcPct val="90000"/>
              </a:lnSpc>
            </a:pPr>
            <a:r>
              <a:rPr lang="en-US" altLang="en-US" sz="2800" b="1" dirty="0">
                <a:solidFill>
                  <a:schemeClr val="bg1"/>
                </a:solidFill>
                <a:ea typeface="ヒラギノ角ゴ Pro W3" charset="-128"/>
              </a:rPr>
              <a:t>Decrease </a:t>
            </a:r>
            <a:r>
              <a:rPr lang="ja-JP" altLang="en-US" sz="2800" b="1" dirty="0">
                <a:solidFill>
                  <a:schemeClr val="bg1"/>
                </a:solidFill>
                <a:ea typeface="ヒラギノ角ゴ Pro W3" charset="-128"/>
              </a:rPr>
              <a:t>“</a:t>
            </a:r>
            <a:r>
              <a:rPr lang="en-US" altLang="ja-JP" sz="2800" b="1" dirty="0">
                <a:solidFill>
                  <a:schemeClr val="bg1"/>
                </a:solidFill>
                <a:ea typeface="ヒラギノ角ゴ Pro W3" charset="-128"/>
              </a:rPr>
              <a:t>down time</a:t>
            </a:r>
            <a:r>
              <a:rPr lang="ja-JP" altLang="en-US" sz="2800" b="1" dirty="0">
                <a:solidFill>
                  <a:schemeClr val="bg1"/>
                </a:solidFill>
                <a:ea typeface="ヒラギノ角ゴ Pro W3" charset="-128"/>
              </a:rPr>
              <a:t>”</a:t>
            </a:r>
            <a:r>
              <a:rPr lang="en-US" altLang="ja-JP" sz="2800" dirty="0">
                <a:solidFill>
                  <a:schemeClr val="bg1"/>
                </a:solidFill>
                <a:ea typeface="ヒラギノ角ゴ Pro W3" charset="-128"/>
              </a:rPr>
              <a:t> (</a:t>
            </a:r>
            <a:r>
              <a:rPr lang="en-US" altLang="ja-JP" dirty="0">
                <a:solidFill>
                  <a:schemeClr val="bg1"/>
                </a:solidFill>
                <a:ea typeface="ヒラギノ角ゴ Pro W3" charset="-128"/>
              </a:rPr>
              <a:t>e.g</a:t>
            </a:r>
            <a:r>
              <a:rPr lang="en-US" altLang="ja-JP" sz="2800" dirty="0">
                <a:solidFill>
                  <a:schemeClr val="bg1"/>
                </a:solidFill>
                <a:ea typeface="ヒラギノ角ゴ Pro W3" charset="-128"/>
              </a:rPr>
              <a:t>., short wait time between class activities). </a:t>
            </a:r>
          </a:p>
          <a:p>
            <a:pPr eaLnBrk="1" hangingPunct="1">
              <a:lnSpc>
                <a:spcPct val="90000"/>
              </a:lnSpc>
            </a:pPr>
            <a:endParaRPr lang="en-US" altLang="en-US" sz="1000" dirty="0">
              <a:solidFill>
                <a:schemeClr val="bg1"/>
              </a:solidFill>
              <a:ea typeface="ヒラギノ角ゴ Pro W3" charset="-128"/>
            </a:endParaRPr>
          </a:p>
          <a:p>
            <a:pPr eaLnBrk="1" hangingPunct="1">
              <a:lnSpc>
                <a:spcPct val="90000"/>
              </a:lnSpc>
            </a:pPr>
            <a:r>
              <a:rPr lang="en-US" altLang="en-US" sz="2800" b="1" dirty="0">
                <a:solidFill>
                  <a:schemeClr val="bg1"/>
                </a:solidFill>
                <a:ea typeface="ヒラギノ角ゴ Pro W3" charset="-128"/>
              </a:rPr>
              <a:t>Intersperse easier tasks</a:t>
            </a:r>
            <a:r>
              <a:rPr lang="en-US" altLang="en-US" sz="2800" dirty="0">
                <a:solidFill>
                  <a:schemeClr val="bg1"/>
                </a:solidFill>
                <a:ea typeface="ヒラギノ角ゴ Pro W3" charset="-128"/>
              </a:rPr>
              <a:t> (high-probability of correct responding) when asking students to perform harder tasks (lower probability of correct responding).</a:t>
            </a:r>
          </a:p>
          <a:p>
            <a:pPr eaLnBrk="1" hangingPunct="1">
              <a:lnSpc>
                <a:spcPct val="90000"/>
              </a:lnSpc>
            </a:pPr>
            <a:endParaRPr lang="en-US" altLang="en-US" sz="1000" dirty="0">
              <a:solidFill>
                <a:schemeClr val="bg1"/>
              </a:solidFill>
              <a:ea typeface="ヒラギノ角ゴ Pro W3" charset="-128"/>
            </a:endParaRPr>
          </a:p>
          <a:p>
            <a:pPr eaLnBrk="1" hangingPunct="1">
              <a:lnSpc>
                <a:spcPct val="90000"/>
              </a:lnSpc>
            </a:pPr>
            <a:r>
              <a:rPr lang="en-US" altLang="en-US" sz="2800" b="1" dirty="0">
                <a:solidFill>
                  <a:schemeClr val="bg1"/>
                </a:solidFill>
                <a:ea typeface="ヒラギノ角ゴ Pro W3" charset="-128"/>
              </a:rPr>
              <a:t>Match tasks</a:t>
            </a:r>
            <a:r>
              <a:rPr lang="en-US" altLang="en-US" sz="2800" dirty="0">
                <a:solidFill>
                  <a:schemeClr val="bg1"/>
                </a:solidFill>
                <a:ea typeface="ヒラギノ角ゴ Pro W3" charset="-128"/>
              </a:rPr>
              <a:t> to the students’ instructional levels—don</a:t>
            </a:r>
            <a:r>
              <a:rPr lang="en-US" altLang="en-US" dirty="0">
                <a:solidFill>
                  <a:schemeClr val="bg1"/>
                </a:solidFill>
                <a:ea typeface="ヒラギノ角ゴ Pro W3" charset="-128"/>
              </a:rPr>
              <a:t>’</a:t>
            </a:r>
            <a:r>
              <a:rPr lang="en-US" altLang="ja-JP" sz="2800" dirty="0">
                <a:solidFill>
                  <a:schemeClr val="bg1"/>
                </a:solidFill>
                <a:ea typeface="ヒラギノ角ゴ Pro W3" charset="-128"/>
              </a:rPr>
              <a:t>t give impossible tasks.</a:t>
            </a:r>
            <a:endParaRPr lang="en-US" altLang="ja-JP" sz="1800" dirty="0">
              <a:solidFill>
                <a:schemeClr val="bg1"/>
              </a:solidFill>
              <a:ea typeface="ヒラギノ角ゴ Pro W3" charset="-128"/>
            </a:endParaRPr>
          </a:p>
        </p:txBody>
      </p:sp>
      <p:sp>
        <p:nvSpPr>
          <p:cNvPr id="2" name="TextBox 1"/>
          <p:cNvSpPr txBox="1"/>
          <p:nvPr/>
        </p:nvSpPr>
        <p:spPr>
          <a:xfrm>
            <a:off x="43883" y="5899964"/>
            <a:ext cx="2504981" cy="276999"/>
          </a:xfrm>
          <a:prstGeom prst="rect">
            <a:avLst/>
          </a:prstGeom>
          <a:noFill/>
        </p:spPr>
        <p:txBody>
          <a:bodyPr wrap="none" rtlCol="0">
            <a:spAutoFit/>
          </a:bodyPr>
          <a:lstStyle/>
          <a:p>
            <a:pPr marL="0" lvl="1"/>
            <a:r>
              <a:rPr lang="en-US" altLang="en-US" sz="1200" dirty="0">
                <a:solidFill>
                  <a:schemeClr val="bg1"/>
                </a:solidFill>
                <a:ea typeface="ヒラギノ角ゴ Pro W3" charset="-128"/>
              </a:rPr>
              <a:t>(Adapted from </a:t>
            </a:r>
            <a:r>
              <a:rPr lang="en-US" altLang="en-US" sz="1200" dirty="0" err="1">
                <a:solidFill>
                  <a:schemeClr val="bg1"/>
                </a:solidFill>
                <a:ea typeface="ヒラギノ角ゴ Pro W3" charset="-128"/>
              </a:rPr>
              <a:t>Munk</a:t>
            </a:r>
            <a:r>
              <a:rPr lang="en-US" altLang="en-US" sz="1200" dirty="0">
                <a:solidFill>
                  <a:schemeClr val="bg1"/>
                </a:solidFill>
                <a:ea typeface="ヒラギノ角ゴ Pro W3" charset="-128"/>
              </a:rPr>
              <a:t> &amp; </a:t>
            </a:r>
            <a:r>
              <a:rPr lang="en-US" altLang="en-US" sz="1200" dirty="0" err="1">
                <a:solidFill>
                  <a:schemeClr val="bg1"/>
                </a:solidFill>
                <a:ea typeface="ヒラギノ角ゴ Pro W3" charset="-128"/>
              </a:rPr>
              <a:t>Repp</a:t>
            </a:r>
            <a:r>
              <a:rPr lang="en-US" altLang="en-US" sz="1200" dirty="0">
                <a:solidFill>
                  <a:schemeClr val="bg1"/>
                </a:solidFill>
                <a:ea typeface="ヒラギノ角ゴ Pro W3" charset="-128"/>
              </a:rPr>
              <a:t>, 1994)</a:t>
            </a:r>
          </a:p>
        </p:txBody>
      </p:sp>
    </p:spTree>
    <p:extLst>
      <p:ext uri="{BB962C8B-B14F-4D97-AF65-F5344CB8AC3E}">
        <p14:creationId xmlns:p14="http://schemas.microsoft.com/office/powerpoint/2010/main" val="174962372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8"/>
            <a:ext cx="7955280" cy="1489773"/>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3.9: Discussion Board</a:t>
            </a:r>
            <a:br>
              <a:rPr lang="en-US" sz="54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Consider instructional management</a:t>
            </a:r>
            <a:endParaRPr lang="en-US" sz="3600" dirty="0"/>
          </a:p>
        </p:txBody>
      </p:sp>
      <p:sp>
        <p:nvSpPr>
          <p:cNvPr id="177155" name="Rectangle 3"/>
          <p:cNvSpPr>
            <a:spLocks noGrp="1" noChangeArrowheads="1"/>
          </p:cNvSpPr>
          <p:nvPr>
            <p:ph idx="1"/>
          </p:nvPr>
        </p:nvSpPr>
        <p:spPr>
          <a:xfrm>
            <a:off x="364700" y="1860858"/>
            <a:ext cx="8023927" cy="3684701"/>
          </a:xfrm>
        </p:spPr>
        <p:txBody>
          <a:bodyPr>
            <a:noAutofit/>
          </a:bodyPr>
          <a:lstStyle/>
          <a:p>
            <a:pPr lvl="1"/>
            <a:r>
              <a:rPr lang="en-US" sz="2800" dirty="0">
                <a:solidFill>
                  <a:schemeClr val="bg1"/>
                </a:solidFill>
              </a:rPr>
              <a:t>Use the </a:t>
            </a:r>
            <a:r>
              <a:rPr lang="en-US" sz="2800" dirty="0">
                <a:solidFill>
                  <a:schemeClr val="bg1"/>
                </a:solidFill>
                <a:hlinkClick r:id="rId2"/>
              </a:rPr>
              <a:t>MO SW-PBS resource</a:t>
            </a:r>
            <a:r>
              <a:rPr lang="en-US" sz="2800" dirty="0">
                <a:solidFill>
                  <a:schemeClr val="bg1"/>
                </a:solidFill>
              </a:rPr>
              <a:t> to guide your conversation</a:t>
            </a:r>
          </a:p>
          <a:p>
            <a:pPr lvl="1"/>
            <a:r>
              <a:rPr lang="en-US" sz="2800" dirty="0">
                <a:solidFill>
                  <a:schemeClr val="bg1"/>
                </a:solidFill>
              </a:rPr>
              <a:t>How have you used or observed teachers use instructional management strategies before, during, and after a lesson?</a:t>
            </a:r>
          </a:p>
          <a:p>
            <a:pPr marL="0" indent="0">
              <a:buNone/>
            </a:pPr>
            <a:endParaRPr lang="en-US" dirty="0">
              <a:solidFill>
                <a:schemeClr val="bg1"/>
              </a:solidFill>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Tree>
    <p:extLst>
      <p:ext uri="{BB962C8B-B14F-4D97-AF65-F5344CB8AC3E}">
        <p14:creationId xmlns:p14="http://schemas.microsoft.com/office/powerpoint/2010/main" val="36537009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C76632-B91B-324C-BB61-6A8D01064A74}"/>
              </a:ext>
            </a:extLst>
          </p:cNvPr>
          <p:cNvSpPr>
            <a:spLocks noGrp="1"/>
          </p:cNvSpPr>
          <p:nvPr>
            <p:ph idx="1"/>
          </p:nvPr>
        </p:nvSpPr>
        <p:spPr/>
        <p:txBody>
          <a:bodyPr/>
          <a:lstStyle/>
          <a:p>
            <a:r>
              <a:rPr lang="en-US" dirty="0">
                <a:solidFill>
                  <a:schemeClr val="bg1"/>
                </a:solidFill>
              </a:rPr>
              <a:t>We hope you have some helpful new examples of ways you can use instructional design to support student behavior.  </a:t>
            </a:r>
          </a:p>
          <a:p>
            <a:endParaRPr lang="en-US" dirty="0">
              <a:solidFill>
                <a:schemeClr val="bg1"/>
              </a:solidFill>
            </a:endParaRPr>
          </a:p>
          <a:p>
            <a:r>
              <a:rPr lang="en-US" dirty="0">
                <a:solidFill>
                  <a:schemeClr val="bg1"/>
                </a:solidFill>
              </a:rPr>
              <a:t>Remember to look for ways to:</a:t>
            </a:r>
          </a:p>
          <a:p>
            <a:pPr lvl="1"/>
            <a:r>
              <a:rPr lang="en-US" dirty="0">
                <a:solidFill>
                  <a:schemeClr val="bg1"/>
                </a:solidFill>
              </a:rPr>
              <a:t>Provide choice</a:t>
            </a:r>
          </a:p>
          <a:p>
            <a:pPr lvl="1"/>
            <a:r>
              <a:rPr lang="en-US" dirty="0">
                <a:solidFill>
                  <a:schemeClr val="bg1"/>
                </a:solidFill>
              </a:rPr>
              <a:t>Vary tasks</a:t>
            </a:r>
          </a:p>
          <a:p>
            <a:pPr lvl="1"/>
            <a:r>
              <a:rPr lang="en-US" dirty="0">
                <a:solidFill>
                  <a:schemeClr val="bg1"/>
                </a:solidFill>
              </a:rPr>
              <a:t>Decrease downtime</a:t>
            </a:r>
          </a:p>
          <a:p>
            <a:pPr lvl="1"/>
            <a:r>
              <a:rPr lang="en-US" dirty="0">
                <a:solidFill>
                  <a:schemeClr val="bg1"/>
                </a:solidFill>
              </a:rPr>
              <a:t>Intersperse easier and more difficult tasks</a:t>
            </a:r>
          </a:p>
          <a:p>
            <a:pPr lvl="1"/>
            <a:endParaRPr lang="en-US" dirty="0">
              <a:solidFill>
                <a:schemeClr val="bg1"/>
              </a:solidFill>
            </a:endParaRPr>
          </a:p>
        </p:txBody>
      </p:sp>
      <p:sp>
        <p:nvSpPr>
          <p:cNvPr id="4" name="Title 2">
            <a:extLst>
              <a:ext uri="{FF2B5EF4-FFF2-40B4-BE49-F238E27FC236}">
                <a16:creationId xmlns:a16="http://schemas.microsoft.com/office/drawing/2014/main" id="{FF5E332E-3E30-0549-A448-580C95C724EC}"/>
              </a:ext>
            </a:extLst>
          </p:cNvPr>
          <p:cNvSpPr>
            <a:spLocks noGrp="1"/>
          </p:cNvSpPr>
          <p:nvPr>
            <p:ph type="title"/>
          </p:nvPr>
        </p:nvSpPr>
        <p:spPr>
          <a:xfrm>
            <a:off x="1081144" y="236668"/>
            <a:ext cx="7955280" cy="1489773"/>
          </a:xfrm>
        </p:spPr>
        <p:txBody>
          <a:bodyPr>
            <a:normAutofit/>
          </a:bodyPr>
          <a:lstStyle/>
          <a:p>
            <a:r>
              <a:rPr lang="en-US" sz="4900" b="1" kern="0" dirty="0">
                <a:solidFill>
                  <a:schemeClr val="accent2"/>
                </a:solidFill>
                <a:ea typeface="ヒラギノ角ゴ Pro W3" pitchFamily="-65" charset="-128"/>
                <a:cs typeface="ヒラギノ角ゴ Pro W3" pitchFamily="-65" charset="-128"/>
              </a:rPr>
              <a:t>Activity 3.9: Review</a:t>
            </a:r>
            <a:endParaRPr lang="en-US" sz="3600" dirty="0"/>
          </a:p>
        </p:txBody>
      </p:sp>
      <p:pic>
        <p:nvPicPr>
          <p:cNvPr id="5" name="Picture 4">
            <a:extLst>
              <a:ext uri="{FF2B5EF4-FFF2-40B4-BE49-F238E27FC236}">
                <a16:creationId xmlns:a16="http://schemas.microsoft.com/office/drawing/2014/main" id="{ADF21219-0D72-D049-8401-78269D0167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Tree>
    <p:extLst>
      <p:ext uri="{BB962C8B-B14F-4D97-AF65-F5344CB8AC3E}">
        <p14:creationId xmlns:p14="http://schemas.microsoft.com/office/powerpoint/2010/main" val="18430060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600200"/>
            <a:ext cx="9144000" cy="4624330"/>
          </a:xfrm>
          <a:prstGeom prst="rect">
            <a:avLst/>
          </a:prstGeom>
          <a:solidFill>
            <a:srgbClr val="63717F"/>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2" name="Rectangle 21"/>
          <p:cNvSpPr/>
          <p:nvPr/>
        </p:nvSpPr>
        <p:spPr>
          <a:xfrm>
            <a:off x="76200" y="1636003"/>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rPr>
              <a:t>Provide high rates of varied </a:t>
            </a:r>
            <a:r>
              <a:rPr lang="en-US" sz="2000" b="1" i="1" dirty="0">
                <a:solidFill>
                  <a:srgbClr val="000000"/>
                </a:solidFill>
              </a:rPr>
              <a:t>opportunities to respond</a:t>
            </a:r>
            <a:r>
              <a:rPr lang="en-US" sz="2000" dirty="0">
                <a:solidFill>
                  <a:srgbClr val="000000"/>
                </a:solidFill>
              </a:rPr>
              <a:t>.</a:t>
            </a:r>
          </a:p>
        </p:txBody>
      </p:sp>
      <p:sp>
        <p:nvSpPr>
          <p:cNvPr id="23" name="Rectangle 22"/>
          <p:cNvSpPr/>
          <p:nvPr/>
        </p:nvSpPr>
        <p:spPr>
          <a:xfrm>
            <a:off x="3124200" y="1636003"/>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rPr>
              <a:t>Use </a:t>
            </a:r>
            <a:r>
              <a:rPr lang="en-US" sz="2000" b="1" i="1" dirty="0">
                <a:solidFill>
                  <a:srgbClr val="000000"/>
                </a:solidFill>
              </a:rPr>
              <a:t>prompts </a:t>
            </a:r>
            <a:r>
              <a:rPr lang="en-US" sz="2000" dirty="0">
                <a:solidFill>
                  <a:srgbClr val="000000"/>
                </a:solidFill>
              </a:rPr>
              <a:t>and </a:t>
            </a:r>
            <a:r>
              <a:rPr lang="en-US" sz="2000" b="1" i="1" dirty="0">
                <a:solidFill>
                  <a:srgbClr val="000000"/>
                </a:solidFill>
              </a:rPr>
              <a:t>active supervision</a:t>
            </a:r>
            <a:r>
              <a:rPr lang="en-US" sz="2000" dirty="0">
                <a:solidFill>
                  <a:srgbClr val="000000"/>
                </a:solidFill>
              </a:rPr>
              <a:t>.</a:t>
            </a:r>
          </a:p>
        </p:txBody>
      </p:sp>
      <p:sp>
        <p:nvSpPr>
          <p:cNvPr id="25" name="TextBox 24"/>
          <p:cNvSpPr txBox="1"/>
          <p:nvPr/>
        </p:nvSpPr>
        <p:spPr>
          <a:xfrm>
            <a:off x="2667000" y="1502474"/>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333399">
                    <a:lumMod val="75000"/>
                  </a:srgbClr>
                </a:solidFill>
                <a:ea typeface="ＭＳ Ｐゴシック" pitchFamily="34" charset="-128"/>
                <a:cs typeface="ＭＳ Ｐゴシック" pitchFamily="34" charset="-128"/>
              </a:rPr>
              <a:t>+</a:t>
            </a:r>
          </a:p>
        </p:txBody>
      </p:sp>
      <p:sp>
        <p:nvSpPr>
          <p:cNvPr id="31" name="Rounded Rectangle 30"/>
          <p:cNvSpPr/>
          <p:nvPr/>
        </p:nvSpPr>
        <p:spPr>
          <a:xfrm>
            <a:off x="0" y="3135086"/>
            <a:ext cx="3048000" cy="3072917"/>
          </a:xfrm>
          <a:prstGeom prst="roundRect">
            <a:avLst/>
          </a:prstGeom>
          <a:solidFill>
            <a:schemeClr val="accent3">
              <a:alpha val="58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Elementary Example:</a:t>
            </a:r>
          </a:p>
          <a:p>
            <a:pPr marL="119063" indent="-119063" fontAlgn="base">
              <a:spcBef>
                <a:spcPct val="0"/>
              </a:spcBef>
              <a:spcAft>
                <a:spcPct val="0"/>
              </a:spcAft>
              <a:buFont typeface="Arial"/>
              <a:buChar char="•"/>
            </a:pPr>
            <a:r>
              <a:rPr lang="en-US" sz="2000" dirty="0">
                <a:solidFill>
                  <a:schemeClr val="bg1"/>
                </a:solidFill>
              </a:rPr>
              <a:t>Before students begin seatwork, provide a reminder about how to access help and materials, if needed.</a:t>
            </a:r>
          </a:p>
          <a:p>
            <a:pPr marL="119063" indent="-119063" fontAlgn="base">
              <a:spcBef>
                <a:spcPct val="0"/>
              </a:spcBef>
              <a:spcAft>
                <a:spcPct val="0"/>
              </a:spcAft>
              <a:buFont typeface="Arial"/>
              <a:buChar char="•"/>
            </a:pPr>
            <a:r>
              <a:rPr lang="en-US" sz="2000" dirty="0">
                <a:solidFill>
                  <a:schemeClr val="bg1"/>
                </a:solidFill>
              </a:rPr>
              <a:t>Poster of expected behaviors.</a:t>
            </a:r>
          </a:p>
        </p:txBody>
      </p:sp>
      <p:sp>
        <p:nvSpPr>
          <p:cNvPr id="32" name="Rounded Rectangle 31"/>
          <p:cNvSpPr/>
          <p:nvPr/>
        </p:nvSpPr>
        <p:spPr>
          <a:xfrm>
            <a:off x="3048000" y="3135086"/>
            <a:ext cx="3048000" cy="3072917"/>
          </a:xfrm>
          <a:prstGeom prst="roundRect">
            <a:avLst/>
          </a:prstGeom>
          <a:solidFill>
            <a:schemeClr val="accent3">
              <a:alpha val="58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HS Example:</a:t>
            </a:r>
          </a:p>
          <a:p>
            <a:pPr marL="119063" indent="-119063" fontAlgn="base">
              <a:spcBef>
                <a:spcPct val="0"/>
              </a:spcBef>
              <a:spcAft>
                <a:spcPct val="0"/>
              </a:spcAft>
              <a:buFont typeface="Arial"/>
              <a:buChar char="•"/>
            </a:pPr>
            <a:r>
              <a:rPr lang="en-US" sz="2000" dirty="0">
                <a:solidFill>
                  <a:schemeClr val="bg1"/>
                </a:solidFill>
              </a:rPr>
              <a:t>Review of group activity participation rubric prior to the start of group work.</a:t>
            </a:r>
          </a:p>
          <a:p>
            <a:pPr marL="119063" indent="-119063" fontAlgn="base">
              <a:spcBef>
                <a:spcPct val="0"/>
              </a:spcBef>
              <a:spcAft>
                <a:spcPct val="0"/>
              </a:spcAft>
              <a:buFont typeface="Arial"/>
              <a:buChar char="•"/>
            </a:pPr>
            <a:r>
              <a:rPr lang="en-US" sz="2000" dirty="0">
                <a:solidFill>
                  <a:schemeClr val="bg1"/>
                </a:solidFill>
              </a:rPr>
              <a:t>Sign above the homework (HW) basket with checklist for handing in HW. </a:t>
            </a:r>
          </a:p>
        </p:txBody>
      </p:sp>
      <p:sp>
        <p:nvSpPr>
          <p:cNvPr id="33" name="Rounded Rectangle 32"/>
          <p:cNvSpPr/>
          <p:nvPr/>
        </p:nvSpPr>
        <p:spPr>
          <a:xfrm>
            <a:off x="6096000" y="3135086"/>
            <a:ext cx="3048000" cy="3072917"/>
          </a:xfrm>
          <a:prstGeom prst="roundRect">
            <a:avLst/>
          </a:prstGeom>
          <a:solidFill>
            <a:schemeClr val="accent1">
              <a:lumMod val="75000"/>
              <a:alpha val="72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Non-Example:</a:t>
            </a:r>
          </a:p>
          <a:p>
            <a:pPr marL="119063" indent="-119063" fontAlgn="base">
              <a:spcBef>
                <a:spcPct val="0"/>
              </a:spcBef>
              <a:spcAft>
                <a:spcPct val="0"/>
              </a:spcAft>
              <a:buFont typeface="Arial"/>
              <a:buChar char="•"/>
            </a:pPr>
            <a:r>
              <a:rPr lang="en-US" sz="2000" dirty="0">
                <a:solidFill>
                  <a:schemeClr val="bg1"/>
                </a:solidFill>
              </a:rPr>
              <a:t>While teaching a lesson, a student calls out and the educator states, “Instead of calling out, I would like you to raise your hand.” </a:t>
            </a:r>
          </a:p>
        </p:txBody>
      </p:sp>
      <p:cxnSp>
        <p:nvCxnSpPr>
          <p:cNvPr id="38" name="Straight Connector 37"/>
          <p:cNvCxnSpPr/>
          <p:nvPr/>
        </p:nvCxnSpPr>
        <p:spPr>
          <a:xfrm>
            <a:off x="3676638" y="2207503"/>
            <a:ext cx="990600" cy="1588"/>
          </a:xfrm>
          <a:prstGeom prst="line">
            <a:avLst/>
          </a:prstGeom>
          <a:ln w="38100" cap="flat" cmpd="sng" algn="ctr">
            <a:solidFill>
              <a:srgbClr val="26267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40" name="Group 6"/>
          <p:cNvGrpSpPr/>
          <p:nvPr/>
        </p:nvGrpSpPr>
        <p:grpSpPr>
          <a:xfrm>
            <a:off x="983940" y="125282"/>
            <a:ext cx="7099919" cy="1441443"/>
            <a:chOff x="626463" y="1681683"/>
            <a:chExt cx="7099919" cy="1441443"/>
          </a:xfrm>
        </p:grpSpPr>
        <p:sp>
          <p:nvSpPr>
            <p:cNvPr id="45" name="Rounded Rectangle 44"/>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dirty="0">
                <a:solidFill>
                  <a:srgbClr val="FFFFFF"/>
                </a:solidFill>
              </a:endParaRPr>
            </a:p>
          </p:txBody>
        </p:sp>
        <p:sp>
          <p:nvSpPr>
            <p:cNvPr id="47" name="Rounded Rectangle 4"/>
            <p:cNvSpPr/>
            <p:nvPr/>
          </p:nvSpPr>
          <p:spPr>
            <a:xfrm>
              <a:off x="668680" y="1723901"/>
              <a:ext cx="6845633"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50" fontAlgn="base">
                <a:lnSpc>
                  <a:spcPct val="90000"/>
                </a:lnSpc>
                <a:spcBef>
                  <a:spcPct val="0"/>
                </a:spcBef>
                <a:spcAft>
                  <a:spcPct val="35000"/>
                </a:spcAft>
              </a:pPr>
              <a:r>
                <a:rPr lang="en-US" sz="2700" dirty="0">
                  <a:solidFill>
                    <a:srgbClr val="FFFFFF"/>
                  </a:solidFill>
                </a:rPr>
                <a:t>Are proactive and positive </a:t>
              </a:r>
              <a:r>
                <a:rPr lang="en-US" sz="2700" b="1" dirty="0">
                  <a:solidFill>
                    <a:srgbClr val="FFFFFF"/>
                  </a:solidFill>
                </a:rPr>
                <a:t>PCBS practices</a:t>
              </a:r>
              <a:r>
                <a:rPr lang="en-US" sz="2700" dirty="0">
                  <a:solidFill>
                    <a:srgbClr val="FFFFFF"/>
                  </a:solidFill>
                </a:rPr>
                <a:t> implemented consistently?</a:t>
              </a:r>
            </a:p>
          </p:txBody>
        </p:sp>
      </p:grpSp>
    </p:spTree>
    <p:extLst>
      <p:ext uri="{BB962C8B-B14F-4D97-AF65-F5344CB8AC3E}">
        <p14:creationId xmlns:p14="http://schemas.microsoft.com/office/powerpoint/2010/main" val="79531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slide(fromLeft)">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slide(fromLeft)">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slide(fromLeft)">
                                      <p:cBhvr>
                                        <p:cTn id="34" dur="5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3" grpId="0" animBg="1"/>
      <p:bldP spid="2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 Arrow 5"/>
          <p:cNvSpPr/>
          <p:nvPr/>
        </p:nvSpPr>
        <p:spPr>
          <a:xfrm>
            <a:off x="7303180" y="4896608"/>
            <a:ext cx="1303868" cy="793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Cloud Callout 6"/>
          <p:cNvSpPr/>
          <p:nvPr/>
        </p:nvSpPr>
        <p:spPr>
          <a:xfrm>
            <a:off x="3729953" y="2904378"/>
            <a:ext cx="2176073" cy="1315610"/>
          </a:xfrm>
          <a:prstGeom prst="cloudCallout">
            <a:avLst>
              <a:gd name="adj1" fmla="val 1880"/>
              <a:gd name="adj2" fmla="val 80790"/>
            </a:avLst>
          </a:prstGeom>
          <a:gradFill flip="none" rotWithShape="1">
            <a:gsLst>
              <a:gs pos="0">
                <a:srgbClr val="0070C0">
                  <a:lumMod val="0"/>
                  <a:lumOff val="100000"/>
                </a:srgbClr>
              </a:gs>
              <a:gs pos="49000">
                <a:srgbClr val="0070C0">
                  <a:lumMod val="21000"/>
                  <a:lumOff val="79000"/>
                </a:srgbClr>
              </a:gs>
              <a:gs pos="100000">
                <a:srgbClr val="0070C0">
                  <a:lumMod val="21000"/>
                  <a:lumOff val="79000"/>
                </a:srgbClr>
              </a:gs>
            </a:gsLst>
            <a:path path="circle">
              <a:fillToRect l="100000" t="100000"/>
            </a:path>
            <a:tileRect r="-100000" b="-100000"/>
          </a:gra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70C0"/>
                </a:solidFill>
                <a:latin typeface="Franklin Gothic Medium"/>
              </a:rPr>
              <a:t>Remember</a:t>
            </a:r>
            <a:endParaRPr lang="en-US" sz="2000" dirty="0">
              <a:solidFill>
                <a:srgbClr val="0070C0"/>
              </a:solidFill>
            </a:endParaRPr>
          </a:p>
        </p:txBody>
      </p:sp>
      <p:sp>
        <p:nvSpPr>
          <p:cNvPr id="9" name="Rectangle 8">
            <a:extLst>
              <a:ext uri="{FF2B5EF4-FFF2-40B4-BE49-F238E27FC236}">
                <a16:creationId xmlns:a16="http://schemas.microsoft.com/office/drawing/2014/main" id="{969A85B2-ACD3-584A-82D3-C2D420CC8459}"/>
              </a:ext>
            </a:extLst>
          </p:cNvPr>
          <p:cNvSpPr/>
          <p:nvPr/>
        </p:nvSpPr>
        <p:spPr>
          <a:xfrm>
            <a:off x="186268" y="3234125"/>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rgbClr val="005493"/>
                </a:solidFill>
              </a:rPr>
              <a:t>Verbal</a:t>
            </a:r>
            <a:endParaRPr lang="en-US" sz="2000" dirty="0">
              <a:solidFill>
                <a:srgbClr val="005493"/>
              </a:solidFill>
            </a:endParaRPr>
          </a:p>
        </p:txBody>
      </p:sp>
      <p:sp>
        <p:nvSpPr>
          <p:cNvPr id="11" name="Rectangle 10">
            <a:extLst>
              <a:ext uri="{FF2B5EF4-FFF2-40B4-BE49-F238E27FC236}">
                <a16:creationId xmlns:a16="http://schemas.microsoft.com/office/drawing/2014/main" id="{729FF107-F085-0B46-8101-92FA1E61CCEC}"/>
              </a:ext>
            </a:extLst>
          </p:cNvPr>
          <p:cNvSpPr/>
          <p:nvPr/>
        </p:nvSpPr>
        <p:spPr>
          <a:xfrm>
            <a:off x="186268" y="1587602"/>
            <a:ext cx="2634050" cy="1477328"/>
          </a:xfrm>
          <a:prstGeom prst="rect">
            <a:avLst/>
          </a:prstGeom>
        </p:spPr>
        <p:txBody>
          <a:bodyPr wrap="square">
            <a:spAutoFit/>
          </a:bodyPr>
          <a:lstStyle/>
          <a:p>
            <a:r>
              <a:rPr lang="en-US" altLang="en-US" i="1" dirty="0">
                <a:solidFill>
                  <a:srgbClr val="00B0F0"/>
                </a:solidFill>
                <a:ea typeface="ＭＳ Ｐゴシック" charset="-128"/>
              </a:rPr>
              <a:t>Presenting an additional stimulus to increase the probability that the S</a:t>
            </a:r>
            <a:r>
              <a:rPr lang="en-US" altLang="en-US" i="1" baseline="30000" dirty="0">
                <a:solidFill>
                  <a:srgbClr val="00B0F0"/>
                </a:solidFill>
                <a:ea typeface="ＭＳ Ｐゴシック" charset="-128"/>
              </a:rPr>
              <a:t>D</a:t>
            </a:r>
            <a:r>
              <a:rPr lang="en-US" altLang="en-US" i="1" dirty="0">
                <a:solidFill>
                  <a:srgbClr val="00B0F0"/>
                </a:solidFill>
                <a:ea typeface="ＭＳ Ｐゴシック" charset="-128"/>
              </a:rPr>
              <a:t> will occasion the desired response</a:t>
            </a:r>
          </a:p>
        </p:txBody>
      </p:sp>
      <p:sp>
        <p:nvSpPr>
          <p:cNvPr id="12" name="Rectangle 11">
            <a:extLst>
              <a:ext uri="{FF2B5EF4-FFF2-40B4-BE49-F238E27FC236}">
                <a16:creationId xmlns:a16="http://schemas.microsoft.com/office/drawing/2014/main" id="{24A90E5D-886F-C246-9594-429C98714C2D}"/>
              </a:ext>
            </a:extLst>
          </p:cNvPr>
          <p:cNvSpPr/>
          <p:nvPr/>
        </p:nvSpPr>
        <p:spPr>
          <a:xfrm>
            <a:off x="186268" y="3682762"/>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rgbClr val="005493"/>
                </a:solidFill>
              </a:rPr>
              <a:t>Visual</a:t>
            </a:r>
            <a:endParaRPr lang="en-US" sz="2000" dirty="0">
              <a:solidFill>
                <a:srgbClr val="005493"/>
              </a:solidFill>
            </a:endParaRPr>
          </a:p>
        </p:txBody>
      </p:sp>
      <p:sp>
        <p:nvSpPr>
          <p:cNvPr id="13" name="Rectangle 12">
            <a:extLst>
              <a:ext uri="{FF2B5EF4-FFF2-40B4-BE49-F238E27FC236}">
                <a16:creationId xmlns:a16="http://schemas.microsoft.com/office/drawing/2014/main" id="{B4588F24-ACE1-C042-A48F-C03D0C759A74}"/>
              </a:ext>
            </a:extLst>
          </p:cNvPr>
          <p:cNvSpPr/>
          <p:nvPr/>
        </p:nvSpPr>
        <p:spPr>
          <a:xfrm>
            <a:off x="186268" y="4156315"/>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Gestural</a:t>
            </a:r>
          </a:p>
        </p:txBody>
      </p:sp>
      <p:sp>
        <p:nvSpPr>
          <p:cNvPr id="14" name="Rectangle 13">
            <a:extLst>
              <a:ext uri="{FF2B5EF4-FFF2-40B4-BE49-F238E27FC236}">
                <a16:creationId xmlns:a16="http://schemas.microsoft.com/office/drawing/2014/main" id="{7E8D6C20-3243-CF46-95C8-4B3D7D24E67B}"/>
              </a:ext>
            </a:extLst>
          </p:cNvPr>
          <p:cNvSpPr/>
          <p:nvPr/>
        </p:nvSpPr>
        <p:spPr>
          <a:xfrm>
            <a:off x="186268" y="4629868"/>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Modeling</a:t>
            </a:r>
          </a:p>
        </p:txBody>
      </p:sp>
      <p:sp>
        <p:nvSpPr>
          <p:cNvPr id="15" name="Rectangle 14">
            <a:extLst>
              <a:ext uri="{FF2B5EF4-FFF2-40B4-BE49-F238E27FC236}">
                <a16:creationId xmlns:a16="http://schemas.microsoft.com/office/drawing/2014/main" id="{381B8DC4-40CC-E140-BD56-B9CAC9CD521E}"/>
              </a:ext>
            </a:extLst>
          </p:cNvPr>
          <p:cNvSpPr/>
          <p:nvPr/>
        </p:nvSpPr>
        <p:spPr>
          <a:xfrm>
            <a:off x="186268" y="5091102"/>
            <a:ext cx="1928734" cy="599256"/>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Physical Guidance</a:t>
            </a:r>
          </a:p>
        </p:txBody>
      </p:sp>
      <p:graphicFrame>
        <p:nvGraphicFramePr>
          <p:cNvPr id="16" name="Diagram 15"/>
          <p:cNvGraphicFramePr/>
          <p:nvPr>
            <p:extLst>
              <p:ext uri="{D42A27DB-BD31-4B8C-83A1-F6EECF244321}">
                <p14:modId xmlns:p14="http://schemas.microsoft.com/office/powerpoint/2010/main" val="1205596196"/>
              </p:ext>
            </p:extLst>
          </p:nvPr>
        </p:nvGraphicFramePr>
        <p:xfrm>
          <a:off x="93134" y="1617130"/>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angle 16"/>
          <p:cNvSpPr/>
          <p:nvPr/>
        </p:nvSpPr>
        <p:spPr>
          <a:xfrm>
            <a:off x="6011334" y="1238250"/>
            <a:ext cx="3005668" cy="15726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rPr>
              <a:t>Three Steps: </a:t>
            </a:r>
          </a:p>
          <a:p>
            <a:pPr marL="342900" indent="-342900">
              <a:buFont typeface="+mj-lt"/>
              <a:buAutoNum type="arabicPeriod"/>
            </a:pPr>
            <a:r>
              <a:rPr lang="en-US" sz="2000" dirty="0">
                <a:solidFill>
                  <a:schemeClr val="bg1"/>
                </a:solidFill>
              </a:rPr>
              <a:t>Establish Expectations</a:t>
            </a:r>
          </a:p>
          <a:p>
            <a:pPr marL="342900" indent="-342900">
              <a:buFont typeface="+mj-lt"/>
              <a:buAutoNum type="arabicPeriod"/>
            </a:pPr>
            <a:r>
              <a:rPr lang="en-US" sz="2000" dirty="0">
                <a:solidFill>
                  <a:schemeClr val="bg1"/>
                </a:solidFill>
              </a:rPr>
              <a:t>Identify Routines</a:t>
            </a:r>
          </a:p>
          <a:p>
            <a:pPr marL="342900" indent="-342900">
              <a:buFont typeface="+mj-lt"/>
              <a:buAutoNum type="arabicPeriod"/>
            </a:pPr>
            <a:r>
              <a:rPr lang="en-US" sz="2000" dirty="0">
                <a:solidFill>
                  <a:schemeClr val="bg1"/>
                </a:solidFill>
              </a:rPr>
              <a:t>Create Examples</a:t>
            </a:r>
          </a:p>
        </p:txBody>
      </p:sp>
      <p:sp>
        <p:nvSpPr>
          <p:cNvPr id="18" name="Rectangle 17"/>
          <p:cNvSpPr/>
          <p:nvPr/>
        </p:nvSpPr>
        <p:spPr>
          <a:xfrm>
            <a:off x="0" y="0"/>
            <a:ext cx="8890000" cy="1569660"/>
          </a:xfrm>
          <a:prstGeom prst="rect">
            <a:avLst/>
          </a:prstGeom>
        </p:spPr>
        <p:txBody>
          <a:bodyPr wrap="square">
            <a:spAutoFit/>
          </a:bodyPr>
          <a:lstStyle/>
          <a:p>
            <a:r>
              <a:rPr lang="en-US" sz="3200" dirty="0">
                <a:solidFill>
                  <a:schemeClr val="accent2"/>
                </a:solidFill>
                <a:latin typeface="Franklin Gothic Medium" panose="020B0603020102020204"/>
                <a:ea typeface="ＭＳ Ｐゴシック" charset="-128"/>
                <a:cs typeface="ＭＳ Ｐゴシック" charset="-128"/>
              </a:rPr>
              <a:t>Establish, Post, Teach, Review, Monitor, and reinforce a small number of positively stated expectations.</a:t>
            </a:r>
            <a:endParaRPr lang="en-US" dirty="0">
              <a:solidFill>
                <a:schemeClr val="accent2"/>
              </a:solidFill>
            </a:endParaRPr>
          </a:p>
        </p:txBody>
      </p:sp>
    </p:spTree>
    <p:extLst>
      <p:ext uri="{BB962C8B-B14F-4D97-AF65-F5344CB8AC3E}">
        <p14:creationId xmlns:p14="http://schemas.microsoft.com/office/powerpoint/2010/main" val="88799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D35D95F8-9A01-8741-887C-0648DEAAB95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graphicEl>
                                              <a:dgm id="{BB2E6EA4-9DD5-AA4A-B1AF-7D4AD4DEC3B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graphicEl>
                                              <a:dgm id="{E5B51BC3-D9AC-224A-88D6-E072A5F1648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graphicEl>
                                              <a:dgm id="{9AE8A40A-70E8-5F42-AA68-C55FBA0C417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graphicEl>
                                              <a:dgm id="{7EE66003-F4E3-1B47-96EE-64B8F3841BD7}"/>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dgm id="{F6E851F7-C49B-904A-BC40-51C4768D9C1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16" grpId="0">
        <p:bldSub>
          <a:bldDgm bld="one"/>
        </p:bldSub>
      </p:bldGraphic>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66485" y="1177321"/>
            <a:ext cx="8621945" cy="935288"/>
          </a:xfrm>
        </p:spPr>
        <p:txBody>
          <a:bodyPr/>
          <a:lstStyle/>
          <a:p>
            <a:r>
              <a:rPr lang="en-US" sz="4400" b="1" dirty="0">
                <a:solidFill>
                  <a:schemeClr val="accent2"/>
                </a:solidFill>
                <a:latin typeface="+mj-lt"/>
              </a:rPr>
              <a:t>Antecedent and Instructional Strategies</a:t>
            </a:r>
          </a:p>
        </p:txBody>
      </p:sp>
      <p:sp>
        <p:nvSpPr>
          <p:cNvPr id="3" name="Text Placeholder 2"/>
          <p:cNvSpPr>
            <a:spLocks noGrp="1"/>
          </p:cNvSpPr>
          <p:nvPr>
            <p:ph type="body" sz="quarter" idx="15"/>
          </p:nvPr>
        </p:nvSpPr>
        <p:spPr>
          <a:noFill/>
        </p:spPr>
        <p:txBody>
          <a:bodyPr/>
          <a:lstStyle/>
          <a:p>
            <a:r>
              <a:rPr lang="en-US" sz="3600" dirty="0"/>
              <a:t>Part 1</a:t>
            </a:r>
          </a:p>
          <a:p>
            <a:r>
              <a:rPr lang="en-US" sz="3600" dirty="0"/>
              <a:t>What are the 5 critical features of effective classroom management?</a:t>
            </a:r>
          </a:p>
        </p:txBody>
      </p:sp>
    </p:spTree>
    <p:extLst>
      <p:ext uri="{BB962C8B-B14F-4D97-AF65-F5344CB8AC3E}">
        <p14:creationId xmlns:p14="http://schemas.microsoft.com/office/powerpoint/2010/main" val="5608959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600200"/>
            <a:ext cx="9144000" cy="4580263"/>
          </a:xfrm>
          <a:prstGeom prst="rect">
            <a:avLst/>
          </a:prstGeom>
          <a:solidFill>
            <a:srgbClr val="63717F"/>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2" name="Rectangle 21"/>
          <p:cNvSpPr/>
          <p:nvPr/>
        </p:nvSpPr>
        <p:spPr>
          <a:xfrm>
            <a:off x="76200" y="1569899"/>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rPr>
              <a:t>Provide high rates of varied </a:t>
            </a:r>
            <a:r>
              <a:rPr lang="en-US" sz="2000" b="1" i="1" dirty="0">
                <a:solidFill>
                  <a:srgbClr val="000000"/>
                </a:solidFill>
              </a:rPr>
              <a:t>opportunities to respond</a:t>
            </a:r>
            <a:r>
              <a:rPr lang="en-US" sz="2000" dirty="0">
                <a:solidFill>
                  <a:srgbClr val="000000"/>
                </a:solidFill>
              </a:rPr>
              <a:t>.</a:t>
            </a:r>
          </a:p>
        </p:txBody>
      </p:sp>
      <p:sp>
        <p:nvSpPr>
          <p:cNvPr id="23" name="Rectangle 22"/>
          <p:cNvSpPr/>
          <p:nvPr/>
        </p:nvSpPr>
        <p:spPr>
          <a:xfrm>
            <a:off x="3124200" y="1569899"/>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rPr>
              <a:t>Use </a:t>
            </a:r>
            <a:r>
              <a:rPr lang="en-US" sz="2000" b="1" i="1" dirty="0">
                <a:solidFill>
                  <a:srgbClr val="000000"/>
                </a:solidFill>
              </a:rPr>
              <a:t>prompts </a:t>
            </a:r>
            <a:r>
              <a:rPr lang="en-US" sz="2000" dirty="0">
                <a:solidFill>
                  <a:srgbClr val="000000"/>
                </a:solidFill>
              </a:rPr>
              <a:t>and </a:t>
            </a:r>
            <a:r>
              <a:rPr lang="en-US" sz="2000" b="1" i="1" dirty="0">
                <a:solidFill>
                  <a:srgbClr val="000000"/>
                </a:solidFill>
              </a:rPr>
              <a:t>active supervision</a:t>
            </a:r>
            <a:r>
              <a:rPr lang="en-US" sz="2000" dirty="0">
                <a:solidFill>
                  <a:srgbClr val="000000"/>
                </a:solidFill>
              </a:rPr>
              <a:t>.</a:t>
            </a:r>
          </a:p>
        </p:txBody>
      </p:sp>
      <p:sp>
        <p:nvSpPr>
          <p:cNvPr id="25" name="TextBox 24"/>
          <p:cNvSpPr txBox="1"/>
          <p:nvPr/>
        </p:nvSpPr>
        <p:spPr>
          <a:xfrm>
            <a:off x="2667000" y="1436370"/>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333399">
                    <a:lumMod val="75000"/>
                  </a:srgbClr>
                </a:solidFill>
                <a:ea typeface="ＭＳ Ｐゴシック" pitchFamily="34" charset="-128"/>
                <a:cs typeface="ＭＳ Ｐゴシック" pitchFamily="34" charset="-128"/>
              </a:rPr>
              <a:t>+</a:t>
            </a:r>
          </a:p>
        </p:txBody>
      </p:sp>
      <p:grpSp>
        <p:nvGrpSpPr>
          <p:cNvPr id="40" name="Group 6"/>
          <p:cNvGrpSpPr/>
          <p:nvPr/>
        </p:nvGrpSpPr>
        <p:grpSpPr>
          <a:xfrm>
            <a:off x="983940" y="46541"/>
            <a:ext cx="7099919" cy="1441443"/>
            <a:chOff x="626463" y="1681683"/>
            <a:chExt cx="7099919" cy="1441443"/>
          </a:xfrm>
        </p:grpSpPr>
        <p:sp>
          <p:nvSpPr>
            <p:cNvPr id="45" name="Rounded Rectangle 44"/>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dirty="0">
                <a:solidFill>
                  <a:srgbClr val="FFFFFF"/>
                </a:solidFill>
              </a:endParaRPr>
            </a:p>
          </p:txBody>
        </p:sp>
        <p:sp>
          <p:nvSpPr>
            <p:cNvPr id="47" name="Rounded Rectangle 4"/>
            <p:cNvSpPr/>
            <p:nvPr/>
          </p:nvSpPr>
          <p:spPr>
            <a:xfrm>
              <a:off x="668680" y="1723901"/>
              <a:ext cx="698194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50" fontAlgn="base">
                <a:lnSpc>
                  <a:spcPct val="90000"/>
                </a:lnSpc>
                <a:spcBef>
                  <a:spcPct val="0"/>
                </a:spcBef>
                <a:spcAft>
                  <a:spcPct val="35000"/>
                </a:spcAft>
              </a:pPr>
              <a:r>
                <a:rPr lang="en-US" sz="2700" dirty="0">
                  <a:solidFill>
                    <a:srgbClr val="FFFFFF"/>
                  </a:solidFill>
                </a:rPr>
                <a:t>Are proactive and positive </a:t>
              </a:r>
              <a:r>
                <a:rPr lang="en-US" sz="2700" b="1" dirty="0">
                  <a:solidFill>
                    <a:srgbClr val="FFFFFF"/>
                  </a:solidFill>
                </a:rPr>
                <a:t>PCBS practices</a:t>
              </a:r>
              <a:r>
                <a:rPr lang="en-US" sz="2700" dirty="0">
                  <a:solidFill>
                    <a:srgbClr val="FFFFFF"/>
                  </a:solidFill>
                </a:rPr>
                <a:t> implemented consistently?</a:t>
              </a:r>
            </a:p>
          </p:txBody>
        </p:sp>
      </p:grpSp>
      <p:cxnSp>
        <p:nvCxnSpPr>
          <p:cNvPr id="12" name="Straight Connector 11"/>
          <p:cNvCxnSpPr/>
          <p:nvPr/>
        </p:nvCxnSpPr>
        <p:spPr>
          <a:xfrm>
            <a:off x="3429000" y="2484299"/>
            <a:ext cx="2209800" cy="1588"/>
          </a:xfrm>
          <a:prstGeom prst="line">
            <a:avLst/>
          </a:prstGeom>
          <a:ln w="38100" cap="flat" cmpd="sng" algn="ctr">
            <a:solidFill>
              <a:srgbClr val="26267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0" y="3246299"/>
            <a:ext cx="3048000" cy="2895600"/>
          </a:xfrm>
          <a:prstGeom prst="roundRect">
            <a:avLst/>
          </a:prstGeom>
          <a:solidFill>
            <a:schemeClr val="accent3">
              <a:alpha val="62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Elementary Example:</a:t>
            </a:r>
          </a:p>
          <a:p>
            <a:pPr marL="119063" indent="-119063" fontAlgn="base">
              <a:spcBef>
                <a:spcPct val="0"/>
              </a:spcBef>
              <a:spcAft>
                <a:spcPct val="0"/>
              </a:spcAft>
              <a:buFont typeface="Arial"/>
              <a:buChar char="•"/>
            </a:pPr>
            <a:r>
              <a:rPr lang="en-US" sz="2000" dirty="0">
                <a:solidFill>
                  <a:schemeClr val="bg1"/>
                </a:solidFill>
              </a:rPr>
              <a:t>While students are working independently in centers, scan and move around the classroom, checking in with students.</a:t>
            </a:r>
          </a:p>
        </p:txBody>
      </p:sp>
      <p:sp>
        <p:nvSpPr>
          <p:cNvPr id="14" name="Rounded Rectangle 13"/>
          <p:cNvSpPr/>
          <p:nvPr/>
        </p:nvSpPr>
        <p:spPr>
          <a:xfrm>
            <a:off x="3048000" y="3246299"/>
            <a:ext cx="3048000" cy="2895600"/>
          </a:xfrm>
          <a:prstGeom prst="roundRect">
            <a:avLst/>
          </a:prstGeom>
          <a:solidFill>
            <a:schemeClr val="accent3">
              <a:alpha val="62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HS Example:</a:t>
            </a:r>
          </a:p>
          <a:p>
            <a:pPr marL="119063" indent="-119063" fontAlgn="base">
              <a:spcBef>
                <a:spcPct val="0"/>
              </a:spcBef>
              <a:spcAft>
                <a:spcPct val="0"/>
              </a:spcAft>
              <a:buFont typeface="Arial"/>
              <a:buChar char="•"/>
            </a:pPr>
            <a:r>
              <a:rPr lang="en-US" sz="2000" dirty="0">
                <a:solidFill>
                  <a:schemeClr val="bg1"/>
                </a:solidFill>
              </a:rPr>
              <a:t>While monitoring students, move around the area, interact with students, and observe behaviors of individuals and the group.  </a:t>
            </a:r>
          </a:p>
        </p:txBody>
      </p:sp>
      <p:sp>
        <p:nvSpPr>
          <p:cNvPr id="15" name="Rounded Rectangle 14"/>
          <p:cNvSpPr/>
          <p:nvPr/>
        </p:nvSpPr>
        <p:spPr>
          <a:xfrm>
            <a:off x="6096000" y="3246299"/>
            <a:ext cx="3048000" cy="2895600"/>
          </a:xfrm>
          <a:prstGeom prst="roundRect">
            <a:avLst/>
          </a:prstGeom>
          <a:solidFill>
            <a:schemeClr val="accent1">
              <a:lumMod val="75000"/>
              <a:alpha val="6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Non-Example:</a:t>
            </a:r>
          </a:p>
          <a:p>
            <a:pPr marL="119063" indent="-119063" fontAlgn="base">
              <a:spcBef>
                <a:spcPct val="0"/>
              </a:spcBef>
              <a:spcAft>
                <a:spcPct val="0"/>
              </a:spcAft>
              <a:buFont typeface="Arial"/>
              <a:buChar char="•"/>
            </a:pPr>
            <a:r>
              <a:rPr lang="en-US" sz="2000" dirty="0">
                <a:solidFill>
                  <a:schemeClr val="bg1"/>
                </a:solidFill>
              </a:rPr>
              <a:t>Sitting or standing where you cannot see the entire room / space, such as with your back to the group or behind your desk. </a:t>
            </a:r>
          </a:p>
        </p:txBody>
      </p:sp>
    </p:spTree>
    <p:extLst>
      <p:ext uri="{BB962C8B-B14F-4D97-AF65-F5344CB8AC3E}">
        <p14:creationId xmlns:p14="http://schemas.microsoft.com/office/powerpoint/2010/main" val="73119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slide(from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slide(from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lide(fromLeft)">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 Arrow 5"/>
          <p:cNvSpPr/>
          <p:nvPr/>
        </p:nvSpPr>
        <p:spPr>
          <a:xfrm rot="10800000">
            <a:off x="863893" y="4880808"/>
            <a:ext cx="1303868" cy="793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Cloud Callout 6"/>
          <p:cNvSpPr/>
          <p:nvPr/>
        </p:nvSpPr>
        <p:spPr>
          <a:xfrm>
            <a:off x="3467031" y="3245754"/>
            <a:ext cx="2176073" cy="1315610"/>
          </a:xfrm>
          <a:prstGeom prst="cloudCallout">
            <a:avLst>
              <a:gd name="adj1" fmla="val 1880"/>
              <a:gd name="adj2" fmla="val 80790"/>
            </a:avLst>
          </a:prstGeom>
          <a:gradFill flip="none" rotWithShape="1">
            <a:gsLst>
              <a:gs pos="0">
                <a:srgbClr val="0070C0">
                  <a:lumMod val="0"/>
                  <a:lumOff val="100000"/>
                </a:srgbClr>
              </a:gs>
              <a:gs pos="49000">
                <a:srgbClr val="0070C0">
                  <a:lumMod val="21000"/>
                  <a:lumOff val="79000"/>
                </a:srgbClr>
              </a:gs>
              <a:gs pos="100000">
                <a:srgbClr val="0070C0">
                  <a:lumMod val="21000"/>
                  <a:lumOff val="79000"/>
                </a:srgbClr>
              </a:gs>
            </a:gsLst>
            <a:path path="circle">
              <a:fillToRect l="100000" t="100000"/>
            </a:path>
            <a:tileRect r="-100000" b="-100000"/>
          </a:gra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rgbClr val="0070C0"/>
                </a:solidFill>
                <a:latin typeface="Franklin Gothic Medium"/>
              </a:rPr>
              <a:t>Remember</a:t>
            </a:r>
            <a:endParaRPr lang="en-US" sz="2000" dirty="0">
              <a:solidFill>
                <a:srgbClr val="0070C0"/>
              </a:solidFill>
            </a:endParaRPr>
          </a:p>
        </p:txBody>
      </p:sp>
      <p:sp>
        <p:nvSpPr>
          <p:cNvPr id="8" name="Rectangle 3">
            <a:extLst>
              <a:ext uri="{FF2B5EF4-FFF2-40B4-BE49-F238E27FC236}">
                <a16:creationId xmlns:a16="http://schemas.microsoft.com/office/drawing/2014/main" id="{11F4E852-9BCD-174C-A638-A786C1F6CACF}"/>
              </a:ext>
            </a:extLst>
          </p:cNvPr>
          <p:cNvSpPr txBox="1">
            <a:spLocks noChangeArrowheads="1"/>
          </p:cNvSpPr>
          <p:nvPr/>
        </p:nvSpPr>
        <p:spPr>
          <a:xfrm>
            <a:off x="0" y="1947334"/>
            <a:ext cx="2452171" cy="3708633"/>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000" dirty="0">
                <a:solidFill>
                  <a:schemeClr val="bg1"/>
                </a:solidFill>
              </a:rPr>
              <a:t>Active Supervision</a:t>
            </a:r>
          </a:p>
          <a:p>
            <a:pPr>
              <a:defRPr/>
            </a:pPr>
            <a:r>
              <a:rPr lang="en-US" sz="2000" b="1" dirty="0">
                <a:solidFill>
                  <a:schemeClr val="bg1"/>
                </a:solidFill>
              </a:rPr>
              <a:t>Move</a:t>
            </a:r>
            <a:r>
              <a:rPr lang="en-US" sz="2000" dirty="0">
                <a:solidFill>
                  <a:schemeClr val="bg1"/>
                </a:solidFill>
              </a:rPr>
              <a:t> around</a:t>
            </a:r>
          </a:p>
          <a:p>
            <a:pPr>
              <a:defRPr/>
            </a:pPr>
            <a:r>
              <a:rPr lang="en-US" sz="2000" dirty="0">
                <a:solidFill>
                  <a:schemeClr val="bg1"/>
                </a:solidFill>
              </a:rPr>
              <a:t>Look around (</a:t>
            </a:r>
            <a:r>
              <a:rPr lang="en-US" sz="2000" b="1" dirty="0">
                <a:solidFill>
                  <a:schemeClr val="bg1"/>
                </a:solidFill>
              </a:rPr>
              <a:t>Scan</a:t>
            </a:r>
            <a:r>
              <a:rPr lang="en-US" sz="2000" dirty="0">
                <a:solidFill>
                  <a:schemeClr val="bg1"/>
                </a:solidFill>
              </a:rPr>
              <a:t>)</a:t>
            </a:r>
            <a:endParaRPr lang="en-US" sz="2000" b="1" dirty="0">
              <a:solidFill>
                <a:schemeClr val="bg1"/>
              </a:solidFill>
            </a:endParaRPr>
          </a:p>
          <a:p>
            <a:pPr>
              <a:defRPr/>
            </a:pPr>
            <a:r>
              <a:rPr lang="en-US" sz="2000" b="1" dirty="0">
                <a:solidFill>
                  <a:schemeClr val="bg1"/>
                </a:solidFill>
              </a:rPr>
              <a:t>Interact </a:t>
            </a:r>
            <a:r>
              <a:rPr lang="en-US" sz="2000" dirty="0">
                <a:solidFill>
                  <a:schemeClr val="bg1"/>
                </a:solidFill>
              </a:rPr>
              <a:t>with students</a:t>
            </a:r>
          </a:p>
          <a:p>
            <a:pPr lvl="1">
              <a:buFont typeface="Arial" charset="0"/>
              <a:buChar char="•"/>
              <a:defRPr/>
            </a:pPr>
            <a:r>
              <a:rPr lang="en-US" sz="2000" dirty="0">
                <a:solidFill>
                  <a:schemeClr val="bg1"/>
                </a:solidFill>
              </a:rPr>
              <a:t>Reinforce</a:t>
            </a:r>
          </a:p>
          <a:p>
            <a:pPr lvl="1">
              <a:buFont typeface="Arial" charset="0"/>
              <a:buChar char="•"/>
              <a:defRPr/>
            </a:pPr>
            <a:r>
              <a:rPr lang="en-US" sz="2000" dirty="0">
                <a:solidFill>
                  <a:schemeClr val="bg1"/>
                </a:solidFill>
              </a:rPr>
              <a:t>Correct</a:t>
            </a:r>
          </a:p>
          <a:p>
            <a:pPr>
              <a:defRPr/>
            </a:pPr>
            <a:endParaRPr lang="en-US" sz="2000" dirty="0">
              <a:solidFill>
                <a:schemeClr val="bg1"/>
              </a:solidFill>
            </a:endParaRPr>
          </a:p>
        </p:txBody>
      </p:sp>
      <p:sp>
        <p:nvSpPr>
          <p:cNvPr id="2" name="Rectangle 1">
            <a:extLst>
              <a:ext uri="{FF2B5EF4-FFF2-40B4-BE49-F238E27FC236}">
                <a16:creationId xmlns:a16="http://schemas.microsoft.com/office/drawing/2014/main" id="{E04114B7-CF52-F942-A155-792B457F8D93}"/>
              </a:ext>
            </a:extLst>
          </p:cNvPr>
          <p:cNvSpPr/>
          <p:nvPr/>
        </p:nvSpPr>
        <p:spPr>
          <a:xfrm>
            <a:off x="0" y="5848975"/>
            <a:ext cx="2304092" cy="276999"/>
          </a:xfrm>
          <a:prstGeom prst="rect">
            <a:avLst/>
          </a:prstGeom>
        </p:spPr>
        <p:txBody>
          <a:bodyPr wrap="none">
            <a:spAutoFit/>
          </a:bodyPr>
          <a:lstStyle/>
          <a:p>
            <a:r>
              <a:rPr lang="en-US" sz="1200" dirty="0">
                <a:solidFill>
                  <a:schemeClr val="bg1"/>
                </a:solidFill>
              </a:rPr>
              <a:t>(Colvin, </a:t>
            </a:r>
            <a:r>
              <a:rPr lang="en-US" sz="1200" dirty="0" err="1">
                <a:solidFill>
                  <a:schemeClr val="bg1"/>
                </a:solidFill>
              </a:rPr>
              <a:t>Sugai</a:t>
            </a:r>
            <a:r>
              <a:rPr lang="en-US" sz="1200" dirty="0">
                <a:solidFill>
                  <a:schemeClr val="bg1"/>
                </a:solidFill>
              </a:rPr>
              <a:t>, Good, Lee, 1997) </a:t>
            </a:r>
            <a:endParaRPr lang="en-US" sz="1200" dirty="0"/>
          </a:p>
        </p:txBody>
      </p:sp>
      <p:graphicFrame>
        <p:nvGraphicFramePr>
          <p:cNvPr id="12" name="Diagram 11"/>
          <p:cNvGraphicFramePr/>
          <p:nvPr>
            <p:extLst>
              <p:ext uri="{D42A27DB-BD31-4B8C-83A1-F6EECF244321}">
                <p14:modId xmlns:p14="http://schemas.microsoft.com/office/powerpoint/2010/main" val="2435831673"/>
              </p:ext>
            </p:extLst>
          </p:nvPr>
        </p:nvGraphicFramePr>
        <p:xfrm>
          <a:off x="93134" y="1617130"/>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p:cNvSpPr/>
          <p:nvPr/>
        </p:nvSpPr>
        <p:spPr>
          <a:xfrm>
            <a:off x="6011334" y="1238250"/>
            <a:ext cx="3005668" cy="15726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rPr>
              <a:t>Three Steps: </a:t>
            </a:r>
          </a:p>
          <a:p>
            <a:pPr marL="342900" indent="-342900">
              <a:buFont typeface="+mj-lt"/>
              <a:buAutoNum type="arabicPeriod"/>
            </a:pPr>
            <a:r>
              <a:rPr lang="en-US" sz="2000" dirty="0">
                <a:solidFill>
                  <a:schemeClr val="bg1"/>
                </a:solidFill>
              </a:rPr>
              <a:t>Establish Expectations</a:t>
            </a:r>
          </a:p>
          <a:p>
            <a:pPr marL="342900" indent="-342900">
              <a:buFont typeface="+mj-lt"/>
              <a:buAutoNum type="arabicPeriod"/>
            </a:pPr>
            <a:r>
              <a:rPr lang="en-US" sz="2000" dirty="0">
                <a:solidFill>
                  <a:schemeClr val="bg1"/>
                </a:solidFill>
              </a:rPr>
              <a:t>Identify Routines</a:t>
            </a:r>
          </a:p>
          <a:p>
            <a:pPr marL="342900" indent="-342900">
              <a:buFont typeface="+mj-lt"/>
              <a:buAutoNum type="arabicPeriod"/>
            </a:pPr>
            <a:r>
              <a:rPr lang="en-US" sz="2000" dirty="0">
                <a:solidFill>
                  <a:schemeClr val="bg1"/>
                </a:solidFill>
              </a:rPr>
              <a:t>Create Examples</a:t>
            </a:r>
          </a:p>
        </p:txBody>
      </p:sp>
      <p:sp>
        <p:nvSpPr>
          <p:cNvPr id="14" name="Rectangle 13"/>
          <p:cNvSpPr/>
          <p:nvPr/>
        </p:nvSpPr>
        <p:spPr>
          <a:xfrm>
            <a:off x="0" y="0"/>
            <a:ext cx="8890000" cy="1569660"/>
          </a:xfrm>
          <a:prstGeom prst="rect">
            <a:avLst/>
          </a:prstGeom>
        </p:spPr>
        <p:txBody>
          <a:bodyPr wrap="square">
            <a:spAutoFit/>
          </a:bodyPr>
          <a:lstStyle/>
          <a:p>
            <a:r>
              <a:rPr lang="en-US" sz="3200" dirty="0">
                <a:solidFill>
                  <a:schemeClr val="accent2"/>
                </a:solidFill>
                <a:latin typeface="Franklin Gothic Medium" panose="020B0603020102020204"/>
                <a:ea typeface="ＭＳ Ｐゴシック" charset="-128"/>
                <a:cs typeface="ＭＳ Ｐゴシック" charset="-128"/>
              </a:rPr>
              <a:t>Establish, Post, Teach, Review, Monitor, and reinforce a small number of positively stated expectations.</a:t>
            </a:r>
            <a:endParaRPr lang="en-US" dirty="0">
              <a:solidFill>
                <a:schemeClr val="accent2"/>
              </a:solidFill>
            </a:endParaRPr>
          </a:p>
        </p:txBody>
      </p:sp>
    </p:spTree>
    <p:extLst>
      <p:ext uri="{BB962C8B-B14F-4D97-AF65-F5344CB8AC3E}">
        <p14:creationId xmlns:p14="http://schemas.microsoft.com/office/powerpoint/2010/main" val="128928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D35D95F8-9A01-8741-887C-0648DEAAB95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graphicEl>
                                              <a:dgm id="{BB2E6EA4-9DD5-AA4A-B1AF-7D4AD4DEC3B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graphicEl>
                                              <a:dgm id="{E5B51BC3-D9AC-224A-88D6-E072A5F1648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graphicEl>
                                              <a:dgm id="{9AE8A40A-70E8-5F42-AA68-C55FBA0C417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graphicEl>
                                              <a:dgm id="{7EE66003-F4E3-1B47-96EE-64B8F3841BD7}"/>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graphicEl>
                                              <a:dgm id="{F6E851F7-C49B-904A-BC40-51C4768D9C1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12" grpId="0">
        <p:bldSub>
          <a:bldDgm bld="one"/>
        </p:bldSub>
      </p:bldGraphic>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CD0F0-D4A1-754D-908A-BDE85373DFE0}"/>
              </a:ext>
            </a:extLst>
          </p:cNvPr>
          <p:cNvSpPr>
            <a:spLocks noGrp="1"/>
          </p:cNvSpPr>
          <p:nvPr>
            <p:ph type="title"/>
          </p:nvPr>
        </p:nvSpPr>
        <p:spPr>
          <a:xfrm>
            <a:off x="268941" y="274431"/>
            <a:ext cx="8690642" cy="1325563"/>
          </a:xfrm>
        </p:spPr>
        <p:txBody>
          <a:bodyPr>
            <a:normAutofit/>
          </a:bodyPr>
          <a:lstStyle/>
          <a:p>
            <a:r>
              <a:rPr lang="en-US" dirty="0">
                <a:solidFill>
                  <a:srgbClr val="002060"/>
                </a:solidFill>
              </a:rPr>
              <a:t>Cultural and Contextually Relevant Social Skills Instruction</a:t>
            </a:r>
          </a:p>
        </p:txBody>
      </p:sp>
      <p:sp>
        <p:nvSpPr>
          <p:cNvPr id="3" name="Content Placeholder 2">
            <a:extLst>
              <a:ext uri="{FF2B5EF4-FFF2-40B4-BE49-F238E27FC236}">
                <a16:creationId xmlns:a16="http://schemas.microsoft.com/office/drawing/2014/main" id="{9BA3A27C-AC7E-394B-B04C-D32DD474CA98}"/>
              </a:ext>
            </a:extLst>
          </p:cNvPr>
          <p:cNvSpPr>
            <a:spLocks noGrp="1"/>
          </p:cNvSpPr>
          <p:nvPr>
            <p:ph idx="1"/>
          </p:nvPr>
        </p:nvSpPr>
        <p:spPr>
          <a:xfrm>
            <a:off x="128982" y="1447779"/>
            <a:ext cx="8690642" cy="4351338"/>
          </a:xfrm>
        </p:spPr>
        <p:txBody>
          <a:bodyPr>
            <a:noAutofit/>
          </a:bodyPr>
          <a:lstStyle/>
          <a:p>
            <a:pPr marL="0" indent="0">
              <a:buNone/>
            </a:pPr>
            <a:r>
              <a:rPr lang="en-US" sz="1800" dirty="0">
                <a:solidFill>
                  <a:schemeClr val="bg1"/>
                </a:solidFill>
                <a:cs typeface="Calibri" panose="020F0502020204030204" pitchFamily="34" charset="0"/>
              </a:rPr>
              <a:t>When teaching social skills (just like academics) it is essential to consider students’ background, disability status, and language needs in the lesson content and structure, so they can access the same instruction as their peers.</a:t>
            </a:r>
          </a:p>
          <a:p>
            <a:r>
              <a:rPr lang="en-US" sz="1800" dirty="0">
                <a:solidFill>
                  <a:schemeClr val="bg1"/>
                </a:solidFill>
                <a:cs typeface="Calibri" panose="020F0502020204030204" pitchFamily="34" charset="0"/>
              </a:rPr>
              <a:t>Use Explicit Instruction</a:t>
            </a:r>
          </a:p>
          <a:p>
            <a:pPr lvl="1"/>
            <a:r>
              <a:rPr lang="en-US" sz="1800" dirty="0">
                <a:solidFill>
                  <a:schemeClr val="bg1"/>
                </a:solidFill>
                <a:cs typeface="Calibri" panose="020F0502020204030204" pitchFamily="34" charset="0"/>
              </a:rPr>
              <a:t>Clarifies student learning experiences and teaching objectives</a:t>
            </a:r>
          </a:p>
          <a:p>
            <a:pPr lvl="1"/>
            <a:r>
              <a:rPr lang="en-US" sz="1800" dirty="0">
                <a:solidFill>
                  <a:schemeClr val="bg1"/>
                </a:solidFill>
                <a:cs typeface="Calibri" panose="020F0502020204030204" pitchFamily="34" charset="0"/>
              </a:rPr>
              <a:t>Include examples relevant to students’ lives</a:t>
            </a:r>
          </a:p>
          <a:p>
            <a:r>
              <a:rPr lang="en-US" sz="1800" dirty="0">
                <a:solidFill>
                  <a:schemeClr val="bg1"/>
                </a:solidFill>
                <a:cs typeface="Calibri" panose="020F0502020204030204" pitchFamily="34" charset="0"/>
              </a:rPr>
              <a:t>Build and Prime Background Knowledge</a:t>
            </a:r>
          </a:p>
          <a:p>
            <a:pPr lvl="1"/>
            <a:r>
              <a:rPr lang="en-US" sz="1800" dirty="0">
                <a:solidFill>
                  <a:schemeClr val="bg1"/>
                </a:solidFill>
                <a:cs typeface="Calibri" panose="020F0502020204030204" pitchFamily="34" charset="0"/>
              </a:rPr>
              <a:t>Creates shared foundational schema to optimize student learning</a:t>
            </a:r>
          </a:p>
          <a:p>
            <a:r>
              <a:rPr lang="en-US" sz="1800" dirty="0">
                <a:solidFill>
                  <a:schemeClr val="bg1"/>
                </a:solidFill>
                <a:cs typeface="Calibri" panose="020F0502020204030204" pitchFamily="34" charset="0"/>
              </a:rPr>
              <a:t>Increase Opportunities to respond</a:t>
            </a:r>
          </a:p>
          <a:p>
            <a:pPr lvl="1"/>
            <a:r>
              <a:rPr lang="en-US" sz="1800" dirty="0">
                <a:solidFill>
                  <a:schemeClr val="bg1"/>
                </a:solidFill>
                <a:cs typeface="Calibri" panose="020F0502020204030204" pitchFamily="34" charset="0"/>
              </a:rPr>
              <a:t>Provides high degree of student engagement and practice </a:t>
            </a:r>
          </a:p>
          <a:p>
            <a:r>
              <a:rPr lang="en-US" sz="1800" dirty="0">
                <a:solidFill>
                  <a:schemeClr val="bg1"/>
                </a:solidFill>
                <a:cs typeface="Calibri" panose="020F0502020204030204" pitchFamily="34" charset="0"/>
              </a:rPr>
              <a:t>Provide Performance Feedback</a:t>
            </a:r>
          </a:p>
          <a:p>
            <a:pPr lvl="1"/>
            <a:r>
              <a:rPr lang="en-US" sz="1800" dirty="0">
                <a:solidFill>
                  <a:schemeClr val="bg1"/>
                </a:solidFill>
                <a:cs typeface="Calibri" panose="020F0502020204030204" pitchFamily="34" charset="0"/>
              </a:rPr>
              <a:t>Supports teacher knowledge of student progress and provides opportunities to correct mis-understandings </a:t>
            </a:r>
          </a:p>
          <a:p>
            <a:pPr marL="0" indent="0">
              <a:buNone/>
            </a:pPr>
            <a:r>
              <a:rPr lang="en-US" sz="1800" dirty="0">
                <a:solidFill>
                  <a:schemeClr val="bg1"/>
                </a:solidFill>
                <a:cs typeface="Calibri" panose="020F0502020204030204" pitchFamily="34" charset="0"/>
              </a:rPr>
              <a:t>See the equity resources at </a:t>
            </a:r>
            <a:r>
              <a:rPr lang="en-US" sz="1800" dirty="0" err="1">
                <a:solidFill>
                  <a:schemeClr val="bg1"/>
                </a:solidFill>
                <a:cs typeface="Calibri" panose="020F0502020204030204" pitchFamily="34" charset="0"/>
              </a:rPr>
              <a:t>PBIS.org</a:t>
            </a:r>
            <a:r>
              <a:rPr lang="en-US" sz="1800" dirty="0">
                <a:solidFill>
                  <a:schemeClr val="bg1"/>
                </a:solidFill>
                <a:cs typeface="Calibri" panose="020F0502020204030204" pitchFamily="34" charset="0"/>
              </a:rPr>
              <a:t> for more information </a:t>
            </a:r>
          </a:p>
          <a:p>
            <a:endParaRPr lang="en-US" sz="1800" dirty="0">
              <a:solidFill>
                <a:schemeClr val="bg1"/>
              </a:solidFill>
              <a:cs typeface="Calibri" panose="020F0502020204030204" pitchFamily="34" charset="0"/>
            </a:endParaRPr>
          </a:p>
          <a:p>
            <a:pPr marL="0" indent="0">
              <a:buNone/>
            </a:pPr>
            <a:endParaRPr lang="en-US" sz="1800" dirty="0">
              <a:solidFill>
                <a:schemeClr val="bg1"/>
              </a:solidFill>
              <a:cs typeface="Calibri" panose="020F0502020204030204" pitchFamily="34" charset="0"/>
            </a:endParaRPr>
          </a:p>
        </p:txBody>
      </p:sp>
      <p:sp>
        <p:nvSpPr>
          <p:cNvPr id="4" name="TextBox 3">
            <a:extLst>
              <a:ext uri="{FF2B5EF4-FFF2-40B4-BE49-F238E27FC236}">
                <a16:creationId xmlns:a16="http://schemas.microsoft.com/office/drawing/2014/main" id="{91AED0C2-5BDC-A844-9A32-150C54E6F17B}"/>
              </a:ext>
            </a:extLst>
          </p:cNvPr>
          <p:cNvSpPr txBox="1"/>
          <p:nvPr/>
        </p:nvSpPr>
        <p:spPr>
          <a:xfrm>
            <a:off x="4218869" y="5869307"/>
            <a:ext cx="4925131" cy="369332"/>
          </a:xfrm>
          <a:prstGeom prst="rect">
            <a:avLst/>
          </a:prstGeom>
          <a:noFill/>
        </p:spPr>
        <p:txBody>
          <a:bodyPr wrap="none" rtlCol="0">
            <a:spAutoFit/>
          </a:bodyPr>
          <a:lstStyle/>
          <a:p>
            <a:r>
              <a:rPr lang="en-US" dirty="0">
                <a:solidFill>
                  <a:schemeClr val="bg1"/>
                </a:solidFill>
              </a:rPr>
              <a:t>Adapted from Chaparro, </a:t>
            </a:r>
            <a:r>
              <a:rPr lang="en-US" dirty="0" err="1">
                <a:solidFill>
                  <a:schemeClr val="bg1"/>
                </a:solidFill>
              </a:rPr>
              <a:t>Nese</a:t>
            </a:r>
            <a:r>
              <a:rPr lang="en-US" dirty="0">
                <a:solidFill>
                  <a:schemeClr val="bg1"/>
                </a:solidFill>
              </a:rPr>
              <a:t>, &amp; McIntosh, 2015</a:t>
            </a:r>
          </a:p>
        </p:txBody>
      </p:sp>
    </p:spTree>
    <p:extLst>
      <p:ext uri="{BB962C8B-B14F-4D97-AF65-F5344CB8AC3E}">
        <p14:creationId xmlns:p14="http://schemas.microsoft.com/office/powerpoint/2010/main" val="33566767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76200" y="2286000"/>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rPr>
              <a:t>Provide high rates of varied </a:t>
            </a:r>
            <a:r>
              <a:rPr lang="en-US" sz="2000" b="1" i="1" dirty="0">
                <a:solidFill>
                  <a:srgbClr val="000000"/>
                </a:solidFill>
              </a:rPr>
              <a:t>opportunities to respond</a:t>
            </a:r>
            <a:r>
              <a:rPr lang="en-US" sz="2000" dirty="0">
                <a:solidFill>
                  <a:srgbClr val="000000"/>
                </a:solidFill>
              </a:rPr>
              <a:t>.</a:t>
            </a:r>
          </a:p>
        </p:txBody>
      </p:sp>
      <p:sp>
        <p:nvSpPr>
          <p:cNvPr id="23" name="Rectangle 22"/>
          <p:cNvSpPr/>
          <p:nvPr/>
        </p:nvSpPr>
        <p:spPr>
          <a:xfrm>
            <a:off x="3124200" y="2286000"/>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rPr>
              <a:t>Use </a:t>
            </a:r>
            <a:r>
              <a:rPr lang="en-US" sz="2000" b="1" i="1" dirty="0">
                <a:solidFill>
                  <a:srgbClr val="000000"/>
                </a:solidFill>
              </a:rPr>
              <a:t>prompts </a:t>
            </a:r>
            <a:r>
              <a:rPr lang="en-US" sz="2000" dirty="0">
                <a:solidFill>
                  <a:srgbClr val="000000"/>
                </a:solidFill>
              </a:rPr>
              <a:t>and </a:t>
            </a:r>
            <a:r>
              <a:rPr lang="en-US" sz="2000" b="1" i="1" dirty="0">
                <a:solidFill>
                  <a:srgbClr val="000000"/>
                </a:solidFill>
              </a:rPr>
              <a:t>active supervision</a:t>
            </a:r>
            <a:r>
              <a:rPr lang="en-US" sz="2000" dirty="0">
                <a:solidFill>
                  <a:srgbClr val="000000"/>
                </a:solidFill>
              </a:rPr>
              <a:t>.</a:t>
            </a:r>
          </a:p>
        </p:txBody>
      </p:sp>
      <p:sp>
        <p:nvSpPr>
          <p:cNvPr id="25" name="TextBox 24"/>
          <p:cNvSpPr txBox="1"/>
          <p:nvPr/>
        </p:nvSpPr>
        <p:spPr>
          <a:xfrm>
            <a:off x="2667000" y="2152471"/>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333399">
                    <a:lumMod val="75000"/>
                  </a:srgbClr>
                </a:solidFill>
                <a:ea typeface="ＭＳ Ｐゴシック" pitchFamily="34" charset="-128"/>
                <a:cs typeface="ＭＳ Ｐゴシック" pitchFamily="34" charset="-128"/>
              </a:rPr>
              <a:t>+</a:t>
            </a:r>
          </a:p>
        </p:txBody>
      </p:sp>
      <p:grpSp>
        <p:nvGrpSpPr>
          <p:cNvPr id="40" name="Group 6"/>
          <p:cNvGrpSpPr/>
          <p:nvPr/>
        </p:nvGrpSpPr>
        <p:grpSpPr>
          <a:xfrm>
            <a:off x="914400" y="323671"/>
            <a:ext cx="7099919" cy="1441443"/>
            <a:chOff x="626463" y="1681683"/>
            <a:chExt cx="7099919" cy="1441443"/>
          </a:xfrm>
        </p:grpSpPr>
        <p:sp>
          <p:nvSpPr>
            <p:cNvPr id="45" name="Rounded Rectangle 44"/>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dirty="0">
                <a:solidFill>
                  <a:srgbClr val="FFFFFF"/>
                </a:solidFill>
              </a:endParaRPr>
            </a:p>
          </p:txBody>
        </p:sp>
        <p:sp>
          <p:nvSpPr>
            <p:cNvPr id="47" name="Rounded Rectangle 4"/>
            <p:cNvSpPr/>
            <p:nvPr/>
          </p:nvSpPr>
          <p:spPr>
            <a:xfrm>
              <a:off x="668680" y="1723901"/>
              <a:ext cx="705770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50" fontAlgn="base">
                <a:lnSpc>
                  <a:spcPct val="90000"/>
                </a:lnSpc>
                <a:spcBef>
                  <a:spcPct val="0"/>
                </a:spcBef>
                <a:spcAft>
                  <a:spcPct val="35000"/>
                </a:spcAft>
              </a:pPr>
              <a:r>
                <a:rPr lang="en-US" sz="2700" dirty="0">
                  <a:solidFill>
                    <a:srgbClr val="FFFFFF"/>
                  </a:solidFill>
                </a:rPr>
                <a:t>Are proactive and positive </a:t>
              </a:r>
              <a:r>
                <a:rPr lang="en-US" sz="2700" b="1" dirty="0">
                  <a:solidFill>
                    <a:srgbClr val="FFFFFF"/>
                  </a:solidFill>
                </a:rPr>
                <a:t>PCBS practices</a:t>
              </a:r>
              <a:r>
                <a:rPr lang="en-US" sz="2700" dirty="0">
                  <a:solidFill>
                    <a:srgbClr val="FFFFFF"/>
                  </a:solidFill>
                </a:rPr>
                <a:t> implemented consistently?</a:t>
              </a:r>
            </a:p>
          </p:txBody>
        </p:sp>
      </p:grpSp>
      <p:sp>
        <p:nvSpPr>
          <p:cNvPr id="16" name="Rectangle 15"/>
          <p:cNvSpPr/>
          <p:nvPr/>
        </p:nvSpPr>
        <p:spPr>
          <a:xfrm>
            <a:off x="6248400" y="2286000"/>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rPr>
              <a:t>Acknowledge behavior with </a:t>
            </a:r>
            <a:r>
              <a:rPr lang="en-US" sz="2000" b="1" dirty="0">
                <a:solidFill>
                  <a:srgbClr val="000000"/>
                </a:solidFill>
              </a:rPr>
              <a:t>specific praise </a:t>
            </a:r>
            <a:r>
              <a:rPr lang="en-US" sz="2000" dirty="0">
                <a:solidFill>
                  <a:srgbClr val="000000"/>
                </a:solidFill>
              </a:rPr>
              <a:t>&amp; </a:t>
            </a:r>
            <a:r>
              <a:rPr lang="en-US" sz="2000" b="1" dirty="0">
                <a:solidFill>
                  <a:srgbClr val="000000"/>
                </a:solidFill>
              </a:rPr>
              <a:t>other strategies</a:t>
            </a:r>
            <a:r>
              <a:rPr lang="en-US" sz="2000" dirty="0">
                <a:solidFill>
                  <a:srgbClr val="000000"/>
                </a:solidFill>
              </a:rPr>
              <a:t>.</a:t>
            </a:r>
          </a:p>
        </p:txBody>
      </p:sp>
      <p:sp>
        <p:nvSpPr>
          <p:cNvPr id="17" name="TextBox 16"/>
          <p:cNvSpPr txBox="1"/>
          <p:nvPr/>
        </p:nvSpPr>
        <p:spPr>
          <a:xfrm>
            <a:off x="5753124" y="2152471"/>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333399">
                    <a:lumMod val="75000"/>
                  </a:srgbClr>
                </a:solidFill>
                <a:ea typeface="ＭＳ Ｐゴシック" pitchFamily="34" charset="-128"/>
                <a:cs typeface="ＭＳ Ｐゴシック" pitchFamily="34" charset="-128"/>
              </a:rPr>
              <a:t>+</a:t>
            </a:r>
          </a:p>
        </p:txBody>
      </p:sp>
      <p:sp>
        <p:nvSpPr>
          <p:cNvPr id="2" name="TextBox 1"/>
          <p:cNvSpPr txBox="1"/>
          <p:nvPr/>
        </p:nvSpPr>
        <p:spPr>
          <a:xfrm>
            <a:off x="1729315" y="3743296"/>
            <a:ext cx="5470087" cy="830997"/>
          </a:xfrm>
          <a:prstGeom prst="rect">
            <a:avLst/>
          </a:prstGeom>
          <a:noFill/>
        </p:spPr>
        <p:txBody>
          <a:bodyPr wrap="none" rtlCol="0">
            <a:spAutoFit/>
          </a:bodyPr>
          <a:lstStyle/>
          <a:p>
            <a:r>
              <a:rPr lang="mr-IN" sz="4800" dirty="0">
                <a:solidFill>
                  <a:schemeClr val="bg1"/>
                </a:solidFill>
              </a:rPr>
              <a:t>…</a:t>
            </a:r>
            <a:r>
              <a:rPr lang="en-US" sz="4800" dirty="0">
                <a:solidFill>
                  <a:schemeClr val="bg1"/>
                </a:solidFill>
              </a:rPr>
              <a:t>.focus of module 4</a:t>
            </a:r>
          </a:p>
        </p:txBody>
      </p:sp>
    </p:spTree>
    <p:extLst>
      <p:ext uri="{BB962C8B-B14F-4D97-AF65-F5344CB8AC3E}">
        <p14:creationId xmlns:p14="http://schemas.microsoft.com/office/powerpoint/2010/main" val="147035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ppt_x</p:attrName>
                                        </p:attrNameLst>
                                      </p:cBhvr>
                                      <p:tavLst>
                                        <p:tav tm="0">
                                          <p:val>
                                            <p:strVal val="#ppt_x-#ppt_w*1.125000"/>
                                          </p:val>
                                        </p:tav>
                                        <p:tav tm="100000">
                                          <p:val>
                                            <p:strVal val="#ppt_x"/>
                                          </p:val>
                                        </p:tav>
                                      </p:tavLst>
                                    </p:anim>
                                    <p:animEffect transition="in" filter="wipe(righ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183329" y="1064301"/>
            <a:ext cx="8960671" cy="480122"/>
          </a:xfrm>
        </p:spPr>
        <p:txBody>
          <a:bodyPr>
            <a:noAutofit/>
          </a:bodyPr>
          <a:lstStyle/>
          <a:p>
            <a:pPr marL="0" indent="0">
              <a:lnSpc>
                <a:spcPct val="100000"/>
              </a:lnSpc>
              <a:spcBef>
                <a:spcPts val="0"/>
              </a:spcBef>
              <a:buNone/>
            </a:pPr>
            <a:r>
              <a:rPr lang="en-US" sz="2400" dirty="0">
                <a:solidFill>
                  <a:schemeClr val="bg1"/>
                </a:solidFill>
              </a:rPr>
              <a:t>By the end of Module 3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nvGraphicFramePr>
        <p:xfrm>
          <a:off x="183329" y="1713404"/>
          <a:ext cx="8299844" cy="4398220"/>
        </p:xfrm>
        <a:graphic>
          <a:graphicData uri="http://schemas.openxmlformats.org/drawingml/2006/table">
            <a:tbl>
              <a:tblPr firstRow="1" bandRow="1">
                <a:tableStyleId>{2D5ABB26-0587-4C30-8999-92F81FD0307C}</a:tableStyleId>
              </a:tblPr>
              <a:tblGrid>
                <a:gridCol w="1614735">
                  <a:extLst>
                    <a:ext uri="{9D8B030D-6E8A-4147-A177-3AD203B41FA5}">
                      <a16:colId xmlns:a16="http://schemas.microsoft.com/office/drawing/2014/main" val="1001809977"/>
                    </a:ext>
                  </a:extLst>
                </a:gridCol>
                <a:gridCol w="6685109">
                  <a:extLst>
                    <a:ext uri="{9D8B030D-6E8A-4147-A177-3AD203B41FA5}">
                      <a16:colId xmlns:a16="http://schemas.microsoft.com/office/drawing/2014/main" val="23848976"/>
                    </a:ext>
                  </a:extLst>
                </a:gridCol>
              </a:tblGrid>
              <a:tr h="1375578">
                <a:tc>
                  <a:txBody>
                    <a:bodyPr/>
                    <a:lstStyle/>
                    <a:p>
                      <a:r>
                        <a:rPr lang="en-US" sz="3200" dirty="0">
                          <a:solidFill>
                            <a:schemeClr val="accent1"/>
                          </a:solidFill>
                          <a:latin typeface="+mj-lt"/>
                        </a:rPr>
                        <a:t>Part 1</a:t>
                      </a:r>
                    </a:p>
                  </a:txBody>
                  <a:tcPr/>
                </a:tc>
                <a:tc>
                  <a:txBody>
                    <a:bodyPr/>
                    <a:lstStyle/>
                    <a:p>
                      <a:r>
                        <a:rPr lang="en-US" sz="2400" b="1" dirty="0">
                          <a:solidFill>
                            <a:schemeClr val="bg1"/>
                          </a:solidFill>
                          <a:latin typeface="+mn-lt"/>
                        </a:rPr>
                        <a:t>Maximize</a:t>
                      </a:r>
                      <a:r>
                        <a:rPr lang="en-US" sz="2400" b="1" baseline="0" dirty="0">
                          <a:solidFill>
                            <a:schemeClr val="bg1"/>
                          </a:solidFill>
                          <a:latin typeface="+mn-lt"/>
                        </a:rPr>
                        <a:t> structure in your classroom</a:t>
                      </a:r>
                    </a:p>
                    <a:p>
                      <a:pPr marL="342900" indent="-342900">
                        <a:buFont typeface="Arial" panose="020B0604020202020204" pitchFamily="34" charset="0"/>
                        <a:buChar char="•"/>
                      </a:pPr>
                      <a:r>
                        <a:rPr lang="en-US" sz="2000" baseline="0" dirty="0">
                          <a:solidFill>
                            <a:schemeClr val="bg1"/>
                          </a:solidFill>
                          <a:latin typeface="+mn-lt"/>
                        </a:rPr>
                        <a:t>Define and give examples of </a:t>
                      </a:r>
                      <a:r>
                        <a:rPr lang="en-US" sz="2000" b="1" baseline="0" dirty="0">
                          <a:solidFill>
                            <a:schemeClr val="bg1"/>
                          </a:solidFill>
                          <a:latin typeface="+mn-lt"/>
                        </a:rPr>
                        <a:t>physical layout</a:t>
                      </a:r>
                    </a:p>
                    <a:p>
                      <a:pPr marL="342900" indent="-342900">
                        <a:buFont typeface="Arial" panose="020B0604020202020204" pitchFamily="34" charset="0"/>
                        <a:buChar char="•"/>
                      </a:pPr>
                      <a:r>
                        <a:rPr lang="en-US" sz="2000" b="0" baseline="0" dirty="0">
                          <a:solidFill>
                            <a:schemeClr val="bg1"/>
                          </a:solidFill>
                          <a:latin typeface="+mn-lt"/>
                        </a:rPr>
                        <a:t>Define and give examples of classroom </a:t>
                      </a:r>
                      <a:r>
                        <a:rPr lang="en-US" sz="2000" b="1" baseline="0" dirty="0">
                          <a:solidFill>
                            <a:schemeClr val="bg1"/>
                          </a:solidFill>
                          <a:latin typeface="+mn-lt"/>
                        </a:rPr>
                        <a:t>routines</a:t>
                      </a:r>
                      <a:endParaRPr lang="en-US" sz="2000" b="0" dirty="0">
                        <a:solidFill>
                          <a:schemeClr val="bg1"/>
                        </a:solidFill>
                        <a:latin typeface="+mn-lt"/>
                      </a:endParaRPr>
                    </a:p>
                  </a:txBody>
                  <a:tcPr/>
                </a:tc>
                <a:extLst>
                  <a:ext uri="{0D108BD9-81ED-4DB2-BD59-A6C34878D82A}">
                    <a16:rowId xmlns:a16="http://schemas.microsoft.com/office/drawing/2014/main" val="2506342544"/>
                  </a:ext>
                </a:extLst>
              </a:tr>
              <a:tr h="2443522">
                <a:tc>
                  <a:txBody>
                    <a:bodyPr/>
                    <a:lstStyle/>
                    <a:p>
                      <a:r>
                        <a:rPr lang="en-US" sz="3200" dirty="0">
                          <a:solidFill>
                            <a:schemeClr val="accent1"/>
                          </a:solidFill>
                          <a:latin typeface="+mj-lt"/>
                        </a:rPr>
                        <a:t>Part 2 &amp; 3</a:t>
                      </a:r>
                    </a:p>
                  </a:txBody>
                  <a:tcPr/>
                </a:tc>
                <a:tc>
                  <a:txBody>
                    <a:bodyPr/>
                    <a:lstStyle/>
                    <a:p>
                      <a:r>
                        <a:rPr lang="en-US" sz="2400" b="1" dirty="0">
                          <a:solidFill>
                            <a:schemeClr val="bg1"/>
                          </a:solidFill>
                        </a:rPr>
                        <a:t>Post,</a:t>
                      </a:r>
                      <a:r>
                        <a:rPr lang="en-US" sz="2400" b="1" baseline="0" dirty="0">
                          <a:solidFill>
                            <a:schemeClr val="bg1"/>
                          </a:solidFill>
                        </a:rPr>
                        <a:t> teach, prompt, review, monitor, and reinforce a small number of positively stated expectations</a:t>
                      </a:r>
                    </a:p>
                    <a:p>
                      <a:pPr marL="342900" indent="-342900">
                        <a:buFont typeface="Arial" panose="020B0604020202020204" pitchFamily="34" charset="0"/>
                        <a:buChar char="•"/>
                      </a:pPr>
                      <a:r>
                        <a:rPr lang="en-US" sz="1800" b="0" baseline="0" dirty="0">
                          <a:solidFill>
                            <a:schemeClr val="bg1"/>
                          </a:solidFill>
                        </a:rPr>
                        <a:t>Operationally define classroom</a:t>
                      </a:r>
                      <a:r>
                        <a:rPr lang="en-US" sz="1800" b="1" baseline="0" dirty="0">
                          <a:solidFill>
                            <a:schemeClr val="bg1"/>
                          </a:solidFill>
                        </a:rPr>
                        <a:t> expectations within routines using a matrix</a:t>
                      </a:r>
                    </a:p>
                    <a:p>
                      <a:pPr marL="342900" indent="-342900">
                        <a:buFont typeface="Arial" panose="020B0604020202020204" pitchFamily="34" charset="0"/>
                        <a:buChar char="•"/>
                      </a:pPr>
                      <a:r>
                        <a:rPr lang="en-US" sz="1800" b="0" baseline="0" dirty="0">
                          <a:solidFill>
                            <a:schemeClr val="bg1"/>
                          </a:solidFill>
                        </a:rPr>
                        <a:t>Design a </a:t>
                      </a:r>
                      <a:r>
                        <a:rPr lang="en-US" sz="1800" b="1" baseline="0" dirty="0">
                          <a:solidFill>
                            <a:schemeClr val="bg1"/>
                          </a:solidFill>
                        </a:rPr>
                        <a:t>social skills lesson plan </a:t>
                      </a:r>
                      <a:r>
                        <a:rPr lang="en-US" sz="1800" b="0" baseline="0" dirty="0">
                          <a:solidFill>
                            <a:schemeClr val="bg1"/>
                          </a:solidFill>
                        </a:rPr>
                        <a:t>that contains the critical elements</a:t>
                      </a:r>
                      <a:endParaRPr lang="en-US" sz="1600" b="0" dirty="0">
                        <a:solidFill>
                          <a:schemeClr val="bg1"/>
                        </a:solidFill>
                      </a:endParaRPr>
                    </a:p>
                  </a:txBody>
                  <a:tcPr/>
                </a:tc>
                <a:extLst>
                  <a:ext uri="{0D108BD9-81ED-4DB2-BD59-A6C34878D82A}">
                    <a16:rowId xmlns:a16="http://schemas.microsoft.com/office/drawing/2014/main" val="231413827"/>
                  </a:ext>
                </a:extLst>
              </a:tr>
              <a:tr h="370840">
                <a:tc>
                  <a:txBody>
                    <a:bodyPr/>
                    <a:lstStyle/>
                    <a:p>
                      <a:r>
                        <a:rPr lang="en-US" sz="3200" dirty="0">
                          <a:solidFill>
                            <a:schemeClr val="accent1"/>
                          </a:solidFill>
                          <a:latin typeface="+mj-lt"/>
                        </a:rPr>
                        <a:t>Part 4</a:t>
                      </a:r>
                    </a:p>
                  </a:txBody>
                  <a:tcPr/>
                </a:tc>
                <a:tc>
                  <a:txBody>
                    <a:bodyPr/>
                    <a:lstStyle/>
                    <a:p>
                      <a:r>
                        <a:rPr lang="en-US" sz="2400" b="1" dirty="0">
                          <a:solidFill>
                            <a:schemeClr val="bg1"/>
                          </a:solidFill>
                        </a:rPr>
                        <a:t>Actively engage</a:t>
                      </a:r>
                      <a:r>
                        <a:rPr lang="en-US" sz="2400" b="1" baseline="0" dirty="0">
                          <a:solidFill>
                            <a:schemeClr val="bg1"/>
                          </a:solidFill>
                        </a:rPr>
                        <a:t> students in observable ways</a:t>
                      </a:r>
                      <a:endParaRPr lang="en-US" sz="2400" b="1" dirty="0">
                        <a:solidFill>
                          <a:schemeClr val="bg1"/>
                        </a:solidFill>
                      </a:endParaRPr>
                    </a:p>
                  </a:txBody>
                  <a:tcPr/>
                </a:tc>
                <a:extLst>
                  <a:ext uri="{0D108BD9-81ED-4DB2-BD59-A6C34878D82A}">
                    <a16:rowId xmlns:a16="http://schemas.microsoft.com/office/drawing/2014/main" val="3245374785"/>
                  </a:ext>
                </a:extLst>
              </a:tr>
            </a:tbl>
          </a:graphicData>
        </a:graphic>
      </p:graphicFrame>
      <p:sp>
        <p:nvSpPr>
          <p:cNvPr id="6" name="TextBox 5">
            <a:extLst>
              <a:ext uri="{FF2B5EF4-FFF2-40B4-BE49-F238E27FC236}">
                <a16:creationId xmlns:a16="http://schemas.microsoft.com/office/drawing/2014/main" id="{05DDA512-CDB5-B04D-8905-8ECBF1FFBE85}"/>
              </a:ext>
            </a:extLst>
          </p:cNvPr>
          <p:cNvSpPr txBox="1"/>
          <p:nvPr/>
        </p:nvSpPr>
        <p:spPr>
          <a:xfrm>
            <a:off x="1245048" y="1809521"/>
            <a:ext cx="6653904" cy="3416320"/>
          </a:xfrm>
          <a:prstGeom prst="rect">
            <a:avLst/>
          </a:prstGeom>
          <a:solidFill>
            <a:srgbClr val="C00000"/>
          </a:solidFill>
        </p:spPr>
        <p:txBody>
          <a:bodyPr wrap="square" rtlCol="0">
            <a:spAutoFit/>
          </a:bodyPr>
          <a:lstStyle/>
          <a:p>
            <a:r>
              <a:rPr lang="en-US" sz="3600" dirty="0">
                <a:solidFill>
                  <a:schemeClr val="bg1"/>
                </a:solidFill>
              </a:rPr>
              <a:t>Remember: All of the strategies for preventing problem behavior  we’ve talked about in this module apply for whole classroom, small group, and even individual instruction.</a:t>
            </a:r>
          </a:p>
        </p:txBody>
      </p:sp>
    </p:spTree>
    <p:extLst>
      <p:ext uri="{BB962C8B-B14F-4D97-AF65-F5344CB8AC3E}">
        <p14:creationId xmlns:p14="http://schemas.microsoft.com/office/powerpoint/2010/main" val="260300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What’s next</a:t>
            </a:r>
          </a:p>
        </p:txBody>
      </p:sp>
      <p:sp>
        <p:nvSpPr>
          <p:cNvPr id="3" name="Content Placeholder 2"/>
          <p:cNvSpPr>
            <a:spLocks noGrp="1"/>
          </p:cNvSpPr>
          <p:nvPr>
            <p:ph idx="1"/>
          </p:nvPr>
        </p:nvSpPr>
        <p:spPr/>
        <p:txBody>
          <a:bodyPr>
            <a:normAutofit/>
          </a:bodyPr>
          <a:lstStyle/>
          <a:p>
            <a:pPr lvl="1">
              <a:lnSpc>
                <a:spcPct val="100000"/>
              </a:lnSpc>
              <a:buFont typeface="Arial" charset="0"/>
              <a:buChar char="•"/>
            </a:pPr>
            <a:r>
              <a:rPr lang="en-US" sz="3850" dirty="0">
                <a:solidFill>
                  <a:schemeClr val="bg1"/>
                </a:solidFill>
              </a:rPr>
              <a:t>Complete Workbook </a:t>
            </a:r>
          </a:p>
          <a:p>
            <a:pPr lvl="1">
              <a:lnSpc>
                <a:spcPct val="100000"/>
              </a:lnSpc>
              <a:buFont typeface="Arial" charset="0"/>
              <a:buChar char="•"/>
            </a:pPr>
            <a:r>
              <a:rPr lang="en-US" sz="3850" dirty="0">
                <a:solidFill>
                  <a:schemeClr val="bg1"/>
                </a:solidFill>
              </a:rPr>
              <a:t>Module 3 Quiz</a:t>
            </a:r>
            <a:endParaRPr lang="en-US" sz="4000" dirty="0">
              <a:solidFill>
                <a:schemeClr val="bg1"/>
              </a:solidFill>
            </a:endParaRPr>
          </a:p>
          <a:p>
            <a:pPr>
              <a:lnSpc>
                <a:spcPct val="100000"/>
              </a:lnSpc>
            </a:pPr>
            <a:endParaRPr lang="en-US" sz="4000" dirty="0">
              <a:solidFill>
                <a:schemeClr val="bg1"/>
              </a:solidFill>
            </a:endParaRPr>
          </a:p>
          <a:p>
            <a:pPr>
              <a:lnSpc>
                <a:spcPct val="100000"/>
              </a:lnSpc>
            </a:pPr>
            <a:endParaRPr lang="en-US" sz="4000" dirty="0">
              <a:solidFill>
                <a:schemeClr val="bg1"/>
              </a:solidFill>
            </a:endParaRPr>
          </a:p>
        </p:txBody>
      </p:sp>
    </p:spTree>
    <p:extLst>
      <p:ext uri="{BB962C8B-B14F-4D97-AF65-F5344CB8AC3E}">
        <p14:creationId xmlns:p14="http://schemas.microsoft.com/office/powerpoint/2010/main" val="173138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0" y="1048431"/>
            <a:ext cx="2209800" cy="5029200"/>
          </a:xfrm>
          <a:prstGeom prst="flowChartAlternateProcess">
            <a:avLst/>
          </a:prstGeom>
          <a:solidFill>
            <a:schemeClr val="tx2"/>
          </a:solidFill>
          <a:ln w="9525">
            <a:solidFill>
              <a:schemeClr val="bg2"/>
            </a:solidFill>
            <a:miter lim="800000"/>
            <a:headEnd/>
            <a:tailEnd/>
          </a:ln>
        </p:spPr>
        <p:txBody>
          <a:bodyPr/>
          <a:lstStyle>
            <a:lvl1pPr marL="285750" indent="-285750"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buFont typeface="Arial" charset="0"/>
              <a:buChar char="•"/>
            </a:pPr>
            <a:r>
              <a:rPr lang="en-US" altLang="en-US" sz="1800" dirty="0">
                <a:solidFill>
                  <a:prstClr val="white"/>
                </a:solidFill>
                <a:latin typeface="+mn-lt"/>
              </a:rPr>
              <a:t>Minimize the likelihood the SE will happen </a:t>
            </a:r>
          </a:p>
          <a:p>
            <a:pPr>
              <a:buFont typeface="Arial" charset="0"/>
              <a:buChar char="•"/>
            </a:pPr>
            <a:r>
              <a:rPr lang="en-US" altLang="en-US" sz="1800" dirty="0">
                <a:solidFill>
                  <a:prstClr val="white"/>
                </a:solidFill>
                <a:latin typeface="+mn-lt"/>
              </a:rPr>
              <a:t>Neutralize the effects if SE does occur</a:t>
            </a:r>
          </a:p>
          <a:p>
            <a:pPr>
              <a:buFont typeface="Arial" charset="0"/>
              <a:buChar char="•"/>
            </a:pPr>
            <a:r>
              <a:rPr lang="en-US" altLang="en-US" sz="1800" dirty="0">
                <a:solidFill>
                  <a:prstClr val="white"/>
                </a:solidFill>
                <a:latin typeface="+mn-lt"/>
              </a:rPr>
              <a:t>Withhold the Antecedent when SE is present</a:t>
            </a:r>
          </a:p>
          <a:p>
            <a:pPr>
              <a:buFont typeface="Arial" charset="0"/>
              <a:buChar char="•"/>
            </a:pPr>
            <a:r>
              <a:rPr lang="en-US" altLang="en-US" sz="1800" dirty="0">
                <a:solidFill>
                  <a:prstClr val="white"/>
                </a:solidFill>
                <a:latin typeface="+mn-lt"/>
              </a:rPr>
              <a:t>Add prompts and increase reinforcement for desired behaviors when SE is present</a:t>
            </a:r>
            <a:endParaRPr lang="en-US" altLang="en-US" sz="1800" baseline="30000" dirty="0">
              <a:solidFill>
                <a:prstClr val="white"/>
              </a:solidFill>
              <a:latin typeface="+mn-lt"/>
            </a:endParaRPr>
          </a:p>
        </p:txBody>
      </p:sp>
      <p:sp>
        <p:nvSpPr>
          <p:cNvPr id="3" name="Text Box 4"/>
          <p:cNvSpPr txBox="1">
            <a:spLocks noChangeArrowheads="1"/>
          </p:cNvSpPr>
          <p:nvPr/>
        </p:nvSpPr>
        <p:spPr bwMode="auto">
          <a:xfrm>
            <a:off x="0" y="210231"/>
            <a:ext cx="2209800" cy="685800"/>
          </a:xfrm>
          <a:prstGeom prst="rect">
            <a:avLst/>
          </a:prstGeom>
          <a:solidFill>
            <a:schemeClr val="accent3"/>
          </a:solidFill>
          <a:ln w="9525">
            <a:noFill/>
            <a:miter lim="800000"/>
            <a:headEnd/>
            <a:tailEnd/>
          </a:ln>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700" b="1" dirty="0">
                <a:solidFill>
                  <a:srgbClr val="FFFFFF"/>
                </a:solidFill>
                <a:latin typeface="+mj-lt"/>
                <a:ea typeface="Arial" charset="0"/>
                <a:cs typeface="Arial" charset="0"/>
              </a:rPr>
              <a:t>SETTING EVENT</a:t>
            </a:r>
          </a:p>
          <a:p>
            <a:pPr algn="ctr"/>
            <a:r>
              <a:rPr lang="en-US" altLang="en-US" sz="1700" b="1" dirty="0">
                <a:solidFill>
                  <a:srgbClr val="FFFFFF"/>
                </a:solidFill>
                <a:latin typeface="+mj-lt"/>
                <a:ea typeface="Arial" charset="0"/>
                <a:cs typeface="Arial" charset="0"/>
              </a:rPr>
              <a:t>MANIPULATIONS</a:t>
            </a:r>
          </a:p>
        </p:txBody>
      </p:sp>
      <p:sp>
        <p:nvSpPr>
          <p:cNvPr id="4" name="AutoShape 5"/>
          <p:cNvSpPr>
            <a:spLocks noChangeArrowheads="1"/>
          </p:cNvSpPr>
          <p:nvPr/>
        </p:nvSpPr>
        <p:spPr bwMode="auto">
          <a:xfrm>
            <a:off x="2362200" y="1048431"/>
            <a:ext cx="2209800" cy="5029200"/>
          </a:xfrm>
          <a:prstGeom prst="flowChartAlternateProcess">
            <a:avLst/>
          </a:prstGeom>
          <a:solidFill>
            <a:schemeClr val="tx2"/>
          </a:solidFill>
          <a:ln w="9525">
            <a:solidFill>
              <a:schemeClr val="bg2"/>
            </a:solidFill>
            <a:miter lim="800000"/>
            <a:headEnd/>
            <a:tailEnd/>
          </a:ln>
        </p:spPr>
        <p:txBody>
          <a:bodyPr/>
          <a:lstStyle/>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WAYS TO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MAKE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PROBLEM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BEHAVIOR</a:t>
            </a:r>
            <a:r>
              <a:rPr lang="en-US" sz="2000" b="1" dirty="0">
                <a:solidFill>
                  <a:prstClr val="white"/>
                </a:solidFill>
                <a:ea typeface="ヒラギノ角ゴ Pro W3" charset="0"/>
                <a:cs typeface="ヒラギノ角ゴ Pro W3" charset="0"/>
              </a:rPr>
              <a:t> </a:t>
            </a: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r>
              <a:rPr lang="en-US" sz="2000" b="1" dirty="0">
                <a:solidFill>
                  <a:prstClr val="white"/>
                </a:solidFill>
                <a:latin typeface="+mj-lt"/>
                <a:ea typeface="ヒラギノ角ゴ Pro W3" charset="0"/>
                <a:cs typeface="ヒラギノ角ゴ Pro W3" charset="0"/>
              </a:rPr>
              <a:t>IRRELEVANT</a:t>
            </a: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endParaRPr lang="en-US" sz="1000" b="1" dirty="0">
              <a:solidFill>
                <a:prstClr val="white"/>
              </a:solidFill>
              <a:ea typeface="ヒラギノ角ゴ Pro W3" charset="0"/>
              <a:cs typeface="ヒラギノ角ゴ Pro W3" charset="0"/>
            </a:endParaRPr>
          </a:p>
          <a:p>
            <a:pPr algn="ctr" eaLnBrk="0" hangingPunct="0">
              <a:defRPr/>
            </a:pPr>
            <a:r>
              <a:rPr lang="en-US" sz="2400" dirty="0">
                <a:solidFill>
                  <a:prstClr val="white"/>
                </a:solidFill>
                <a:ea typeface="ヒラギノ角ゴ Pro W3" charset="0"/>
                <a:cs typeface="ヒラギノ角ゴ Pro W3" charset="0"/>
              </a:rPr>
              <a:t>(PROMPTS)</a:t>
            </a:r>
          </a:p>
          <a:p>
            <a:pPr algn="ctr" eaLnBrk="0" hangingPunct="0">
              <a:defRPr/>
            </a:pPr>
            <a:endParaRPr lang="en-US" sz="2000" b="1" u="sng" dirty="0">
              <a:solidFill>
                <a:prstClr val="white"/>
              </a:solidFill>
              <a:ea typeface="ヒラギノ角ゴ Pro W3" charset="0"/>
              <a:cs typeface="ヒラギノ角ゴ Pro W3" charset="0"/>
            </a:endParaRPr>
          </a:p>
        </p:txBody>
      </p:sp>
      <p:sp>
        <p:nvSpPr>
          <p:cNvPr id="5" name="Text Box 6"/>
          <p:cNvSpPr txBox="1">
            <a:spLocks noChangeArrowheads="1"/>
          </p:cNvSpPr>
          <p:nvPr/>
        </p:nvSpPr>
        <p:spPr bwMode="auto">
          <a:xfrm>
            <a:off x="2362200" y="210231"/>
            <a:ext cx="2209800" cy="685800"/>
          </a:xfrm>
          <a:prstGeom prst="rect">
            <a:avLst/>
          </a:prstGeom>
          <a:solidFill>
            <a:schemeClr val="accent2">
              <a:lumMod val="90000"/>
              <a:lumOff val="10000"/>
            </a:schemeClr>
          </a:solidFill>
          <a:ln w="9525">
            <a:noFill/>
            <a:miter lim="800000"/>
            <a:headEnd/>
            <a:tailEnd/>
          </a:ln>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700" b="1" dirty="0">
                <a:solidFill>
                  <a:srgbClr val="FFFFFF"/>
                </a:solidFill>
                <a:latin typeface="+mj-lt"/>
                <a:ea typeface="Arial" charset="0"/>
                <a:cs typeface="Arial" charset="0"/>
              </a:rPr>
              <a:t>ANTECEDENT</a:t>
            </a:r>
          </a:p>
          <a:p>
            <a:pPr algn="ctr"/>
            <a:r>
              <a:rPr lang="en-US" altLang="en-US" sz="1700" b="1" dirty="0">
                <a:solidFill>
                  <a:srgbClr val="FFFFFF"/>
                </a:solidFill>
                <a:latin typeface="+mj-lt"/>
                <a:ea typeface="Arial" charset="0"/>
                <a:cs typeface="Arial" charset="0"/>
              </a:rPr>
              <a:t>MANIPULATIONS</a:t>
            </a:r>
          </a:p>
        </p:txBody>
      </p:sp>
      <p:sp>
        <p:nvSpPr>
          <p:cNvPr id="6" name="AutoShape 7"/>
          <p:cNvSpPr>
            <a:spLocks noChangeArrowheads="1"/>
          </p:cNvSpPr>
          <p:nvPr/>
        </p:nvSpPr>
        <p:spPr bwMode="auto">
          <a:xfrm>
            <a:off x="4648200" y="1048431"/>
            <a:ext cx="2209800" cy="5029200"/>
          </a:xfrm>
          <a:prstGeom prst="flowChartAlternateProcess">
            <a:avLst/>
          </a:prstGeom>
          <a:solidFill>
            <a:schemeClr val="tx2"/>
          </a:solidFill>
          <a:ln w="9525">
            <a:solidFill>
              <a:schemeClr val="bg2"/>
            </a:solidFill>
            <a:miter lim="800000"/>
            <a:headEnd/>
            <a:tailEnd/>
          </a:ln>
        </p:spPr>
        <p:txBody>
          <a:bodyPr/>
          <a:lstStyle/>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WAYS TO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MAKE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PROBLEM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BEHAVIOR</a:t>
            </a:r>
            <a:r>
              <a:rPr lang="en-US" sz="2000" b="1" dirty="0">
                <a:solidFill>
                  <a:prstClr val="white"/>
                </a:solidFill>
                <a:ea typeface="ヒラギノ角ゴ Pro W3" charset="0"/>
                <a:cs typeface="ヒラギノ角ゴ Pro W3" charset="0"/>
              </a:rPr>
              <a:t> </a:t>
            </a: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r>
              <a:rPr lang="en-US" sz="2000" b="1" dirty="0">
                <a:solidFill>
                  <a:prstClr val="white"/>
                </a:solidFill>
                <a:latin typeface="+mj-lt"/>
                <a:ea typeface="ヒラギノ角ゴ Pro W3" charset="0"/>
                <a:cs typeface="ヒラギノ角ゴ Pro W3" charset="0"/>
              </a:rPr>
              <a:t>INEFFICIENT</a:t>
            </a: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(SHAPING &amp; CHAINING)</a:t>
            </a:r>
          </a:p>
          <a:p>
            <a:pPr algn="ctr" eaLnBrk="0" hangingPunct="0">
              <a:defRPr/>
            </a:pPr>
            <a:endParaRPr lang="en-US" sz="2000" b="1" dirty="0">
              <a:solidFill>
                <a:prstClr val="white"/>
              </a:solidFill>
              <a:ea typeface="ヒラギノ角ゴ Pro W3" charset="0"/>
              <a:cs typeface="ヒラギノ角ゴ Pro W3" charset="0"/>
            </a:endParaRPr>
          </a:p>
        </p:txBody>
      </p:sp>
      <p:sp>
        <p:nvSpPr>
          <p:cNvPr id="7" name="Text Box 8"/>
          <p:cNvSpPr txBox="1">
            <a:spLocks noChangeArrowheads="1"/>
          </p:cNvSpPr>
          <p:nvPr/>
        </p:nvSpPr>
        <p:spPr bwMode="auto">
          <a:xfrm>
            <a:off x="4648200" y="210231"/>
            <a:ext cx="2209800" cy="685800"/>
          </a:xfrm>
          <a:prstGeom prst="rect">
            <a:avLst/>
          </a:prstGeom>
          <a:solidFill>
            <a:srgbClr val="A856B6"/>
          </a:solidFill>
          <a:ln w="9525">
            <a:noFill/>
            <a:miter lim="800000"/>
            <a:headEnd/>
            <a:tailEnd/>
          </a:ln>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700" b="1" dirty="0">
                <a:solidFill>
                  <a:srgbClr val="FFFFFF"/>
                </a:solidFill>
                <a:latin typeface="+mj-lt"/>
                <a:ea typeface="Arial" charset="0"/>
                <a:cs typeface="Arial" charset="0"/>
              </a:rPr>
              <a:t>WAYS TO TEACH</a:t>
            </a:r>
          </a:p>
          <a:p>
            <a:pPr algn="ctr"/>
            <a:r>
              <a:rPr lang="en-US" altLang="en-US" sz="1700" b="1" dirty="0">
                <a:solidFill>
                  <a:srgbClr val="FFFFFF"/>
                </a:solidFill>
                <a:latin typeface="+mj-lt"/>
                <a:ea typeface="Arial" charset="0"/>
                <a:cs typeface="Arial" charset="0"/>
              </a:rPr>
              <a:t>BEHAVIORS</a:t>
            </a:r>
          </a:p>
        </p:txBody>
      </p:sp>
      <p:sp>
        <p:nvSpPr>
          <p:cNvPr id="8" name="AutoShape 9"/>
          <p:cNvSpPr>
            <a:spLocks noChangeArrowheads="1"/>
          </p:cNvSpPr>
          <p:nvPr/>
        </p:nvSpPr>
        <p:spPr bwMode="auto">
          <a:xfrm>
            <a:off x="6934200" y="1048431"/>
            <a:ext cx="2209800" cy="5029200"/>
          </a:xfrm>
          <a:prstGeom prst="flowChartAlternateProcess">
            <a:avLst/>
          </a:prstGeom>
          <a:solidFill>
            <a:schemeClr val="tx2"/>
          </a:solidFill>
          <a:ln w="9525">
            <a:solidFill>
              <a:schemeClr val="bg2"/>
            </a:solidFill>
            <a:miter lim="800000"/>
            <a:headEnd/>
            <a:tailEnd/>
          </a:ln>
        </p:spPr>
        <p:txBody>
          <a:bodyPr/>
          <a:lstStyle/>
          <a:p>
            <a:pPr algn="ctr" eaLnBrk="0" hangingPunct="0">
              <a:defRPr/>
            </a:pPr>
            <a:endParaRPr lang="en-US" sz="2000" b="1" dirty="0">
              <a:solidFill>
                <a:prstClr val="white"/>
              </a:solidFill>
              <a:latin typeface="Britannic Bold" pitchFamily="34" charset="0"/>
              <a:ea typeface="ヒラギノ角ゴ Pro W3" charset="0"/>
              <a:cs typeface="ヒラギノ角ゴ Pro W3" charset="0"/>
            </a:endParaRPr>
          </a:p>
          <a:p>
            <a:pPr algn="ctr" eaLnBrk="0" hangingPunct="0">
              <a:defRPr/>
            </a:pPr>
            <a:endParaRPr lang="en-US" sz="2000" b="1" dirty="0">
              <a:solidFill>
                <a:prstClr val="white"/>
              </a:solidFill>
              <a:latin typeface="Britannic Bold" pitchFamily="34" charset="0"/>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WAYS TO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MAKE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PROBLEM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BEHAVIOR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b="1" dirty="0">
                <a:solidFill>
                  <a:prstClr val="white"/>
                </a:solidFill>
                <a:latin typeface="+mj-lt"/>
                <a:ea typeface="ヒラギノ角ゴ Pro W3" charset="0"/>
                <a:cs typeface="ヒラギノ角ゴ Pro W3" charset="0"/>
              </a:rPr>
              <a:t>INEFFECTIVE</a:t>
            </a:r>
          </a:p>
          <a:p>
            <a:pPr algn="ctr" eaLnBrk="0" hangingPunct="0">
              <a:defRPr/>
            </a:pPr>
            <a:endParaRPr lang="en-US" sz="2000" b="1" dirty="0">
              <a:solidFill>
                <a:prstClr val="white"/>
              </a:solidFill>
              <a:effectLst>
                <a:outerShdw blurRad="38100" dist="38100" dir="2700000" algn="tl">
                  <a:srgbClr val="C0C0C0"/>
                </a:outerShdw>
              </a:effectLst>
              <a:ea typeface="ヒラギノ角ゴ Pro W3" charset="0"/>
              <a:cs typeface="ヒラギノ角ゴ Pro W3" charset="0"/>
            </a:endParaRPr>
          </a:p>
          <a:p>
            <a:pPr algn="ctr" eaLnBrk="0" hangingPunct="0">
              <a:defRPr/>
            </a:pPr>
            <a:endParaRPr lang="en-US" sz="2000" b="1" dirty="0">
              <a:solidFill>
                <a:prstClr val="white"/>
              </a:solidFill>
              <a:effectLst>
                <a:outerShdw blurRad="38100" dist="38100" dir="2700000" algn="tl">
                  <a:srgbClr val="C0C0C0"/>
                </a:outerShdw>
              </a:effectLst>
              <a:ea typeface="ヒラギノ角ゴ Pro W3" charset="0"/>
              <a:cs typeface="ヒラギノ角ゴ Pro W3" charset="0"/>
            </a:endParaRPr>
          </a:p>
          <a:p>
            <a:pPr algn="ctr" eaLnBrk="0" hangingPunct="0">
              <a:defRPr/>
            </a:pPr>
            <a:endParaRPr lang="en-US" sz="1000" b="1" dirty="0">
              <a:solidFill>
                <a:prstClr val="white"/>
              </a:solidFill>
              <a:effectLst>
                <a:outerShdw blurRad="38100" dist="38100" dir="2700000" algn="tl">
                  <a:srgbClr val="C0C0C0"/>
                </a:outerShdw>
              </a:effectLst>
              <a:ea typeface="ヒラギノ角ゴ Pro W3" charset="0"/>
              <a:cs typeface="ヒラギノ角ゴ Pro W3" charset="0"/>
            </a:endParaRPr>
          </a:p>
          <a:p>
            <a:pPr algn="ctr" eaLnBrk="0" hangingPunct="0">
              <a:defRPr/>
            </a:pPr>
            <a:endParaRPr lang="en-US" sz="2400" dirty="0">
              <a:solidFill>
                <a:prstClr val="white"/>
              </a:solidFill>
              <a:effectLst>
                <a:outerShdw blurRad="38100" dist="38100" dir="2700000" algn="tl">
                  <a:srgbClr val="C0C0C0"/>
                </a:outerShdw>
              </a:effectLst>
              <a:ea typeface="ヒラギノ角ゴ Pro W3" charset="0"/>
              <a:cs typeface="ヒラギノ角ゴ Pro W3" charset="0"/>
            </a:endParaRPr>
          </a:p>
        </p:txBody>
      </p:sp>
      <p:sp>
        <p:nvSpPr>
          <p:cNvPr id="9" name="Text Box 10"/>
          <p:cNvSpPr txBox="1">
            <a:spLocks noChangeArrowheads="1"/>
          </p:cNvSpPr>
          <p:nvPr/>
        </p:nvSpPr>
        <p:spPr bwMode="auto">
          <a:xfrm>
            <a:off x="6934200" y="210231"/>
            <a:ext cx="2209800" cy="685800"/>
          </a:xfrm>
          <a:prstGeom prst="rect">
            <a:avLst/>
          </a:prstGeom>
          <a:solidFill>
            <a:schemeClr val="accent1"/>
          </a:solidFill>
          <a:ln w="9525">
            <a:noFill/>
            <a:miter lim="800000"/>
            <a:headEnd/>
            <a:tailEnd/>
          </a:ln>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700" b="1" dirty="0">
                <a:solidFill>
                  <a:srgbClr val="FFFFFF"/>
                </a:solidFill>
                <a:latin typeface="+mj-lt"/>
                <a:ea typeface="Arial" charset="0"/>
                <a:cs typeface="Arial" charset="0"/>
              </a:rPr>
              <a:t>CONSEQUENCE</a:t>
            </a:r>
          </a:p>
          <a:p>
            <a:pPr algn="ctr"/>
            <a:r>
              <a:rPr lang="en-US" altLang="en-US" sz="1700" b="1" dirty="0">
                <a:solidFill>
                  <a:srgbClr val="FFFFFF"/>
                </a:solidFill>
                <a:latin typeface="+mj-lt"/>
                <a:ea typeface="Arial" charset="0"/>
                <a:cs typeface="Arial" charset="0"/>
              </a:rPr>
              <a:t>MANIPULATIONS</a:t>
            </a:r>
          </a:p>
        </p:txBody>
      </p:sp>
      <p:sp>
        <p:nvSpPr>
          <p:cNvPr id="10" name="Rectangle 9"/>
          <p:cNvSpPr>
            <a:spLocks noChangeArrowheads="1"/>
          </p:cNvSpPr>
          <p:nvPr/>
        </p:nvSpPr>
        <p:spPr bwMode="auto">
          <a:xfrm>
            <a:off x="419100" y="1613676"/>
            <a:ext cx="6096000" cy="3505200"/>
          </a:xfrm>
          <a:prstGeom prst="rect">
            <a:avLst/>
          </a:prstGeom>
          <a:solidFill>
            <a:schemeClr val="bg1">
              <a:lumMod val="75000"/>
            </a:schemeClr>
          </a:solidFill>
          <a:ln w="12700" cap="rnd">
            <a:noFill/>
            <a:miter lim="800000"/>
            <a:headEnd/>
            <a:tailEnd/>
          </a:ln>
          <a:effectLst>
            <a:outerShdw blurRad="38100" dist="25400" dir="5400000" rotWithShape="0">
              <a:srgbClr val="000000">
                <a:alpha val="45000"/>
              </a:srgbClr>
            </a:outerShdw>
          </a:effectLst>
        </p:spPr>
        <p:txBody>
          <a:bodyPr anchor="ctr"/>
          <a:lstStyle/>
          <a:p>
            <a:pPr algn="ctr">
              <a:defRPr/>
            </a:pPr>
            <a:r>
              <a:rPr lang="en-US" sz="2000" dirty="0">
                <a:solidFill>
                  <a:prstClr val="black"/>
                </a:solidFill>
              </a:rPr>
              <a:t>Proactive Classroom Management Strategies</a:t>
            </a:r>
          </a:p>
        </p:txBody>
      </p:sp>
      <p:sp>
        <p:nvSpPr>
          <p:cNvPr id="11" name="Rectangle 10"/>
          <p:cNvSpPr>
            <a:spLocks noChangeArrowheads="1"/>
          </p:cNvSpPr>
          <p:nvPr/>
        </p:nvSpPr>
        <p:spPr bwMode="auto">
          <a:xfrm>
            <a:off x="7162800" y="1613676"/>
            <a:ext cx="1752600" cy="3505200"/>
          </a:xfrm>
          <a:prstGeom prst="rect">
            <a:avLst/>
          </a:prstGeom>
          <a:solidFill>
            <a:schemeClr val="bg1">
              <a:lumMod val="75000"/>
            </a:schemeClr>
          </a:solidFill>
          <a:ln w="12700" cap="rnd">
            <a:noFill/>
            <a:miter lim="800000"/>
            <a:headEnd/>
            <a:tailEnd/>
          </a:ln>
          <a:effectLst>
            <a:outerShdw blurRad="38100" dist="25400" dir="5400000" rotWithShape="0">
              <a:srgbClr val="000000">
                <a:alpha val="45000"/>
              </a:srgbClr>
            </a:outerShdw>
          </a:effectLst>
        </p:spPr>
        <p:txBody>
          <a:bodyPr anchor="ctr"/>
          <a:lstStyle/>
          <a:p>
            <a:pPr algn="ctr">
              <a:defRPr/>
            </a:pPr>
            <a:r>
              <a:rPr lang="en-US" sz="2000" dirty="0">
                <a:solidFill>
                  <a:srgbClr val="000000"/>
                </a:solidFill>
              </a:rPr>
              <a:t>Reactive Classroom Management Strategies</a:t>
            </a:r>
          </a:p>
        </p:txBody>
      </p:sp>
    </p:spTree>
    <p:extLst>
      <p:ext uri="{BB962C8B-B14F-4D97-AF65-F5344CB8AC3E}">
        <p14:creationId xmlns:p14="http://schemas.microsoft.com/office/powerpoint/2010/main" val="306795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Custom Design">
  <a:themeElements>
    <a:clrScheme name="new behavior">
      <a:dk1>
        <a:srgbClr val="000000"/>
      </a:dk1>
      <a:lt1>
        <a:srgbClr val="FFFFFF"/>
      </a:lt1>
      <a:dk2>
        <a:srgbClr val="323232"/>
      </a:dk2>
      <a:lt2>
        <a:srgbClr val="FFFFFF"/>
      </a:lt2>
      <a:accent1>
        <a:srgbClr val="EE6352"/>
      </a:accent1>
      <a:accent2>
        <a:srgbClr val="01295F"/>
      </a:accent2>
      <a:accent3>
        <a:srgbClr val="028090"/>
      </a:accent3>
      <a:accent4>
        <a:srgbClr val="D3C1C3"/>
      </a:accent4>
      <a:accent5>
        <a:srgbClr val="A8C69F"/>
      </a:accent5>
      <a:accent6>
        <a:srgbClr val="CAD2C5"/>
      </a:accent6>
      <a:hlink>
        <a:srgbClr val="FFFFFF"/>
      </a:hlink>
      <a:folHlink>
        <a:srgbClr val="32323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Behavior Course">
      <a:dk1>
        <a:srgbClr val="000000"/>
      </a:dk1>
      <a:lt1>
        <a:srgbClr val="FFFFFF"/>
      </a:lt1>
      <a:dk2>
        <a:srgbClr val="323232"/>
      </a:dk2>
      <a:lt2>
        <a:srgbClr val="FFFFFF"/>
      </a:lt2>
      <a:accent1>
        <a:srgbClr val="8377D1"/>
      </a:accent1>
      <a:accent2>
        <a:srgbClr val="65AFFF"/>
      </a:accent2>
      <a:accent3>
        <a:srgbClr val="028090"/>
      </a:accent3>
      <a:accent4>
        <a:srgbClr val="FE5F55"/>
      </a:accent4>
      <a:accent5>
        <a:srgbClr val="4ACEA5"/>
      </a:accent5>
      <a:accent6>
        <a:srgbClr val="C3E325"/>
      </a:accent6>
      <a:hlink>
        <a:srgbClr val="FFFFFF"/>
      </a:hlink>
      <a:folHlink>
        <a:srgbClr val="32323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new behavior">
      <a:dk1>
        <a:srgbClr val="000000"/>
      </a:dk1>
      <a:lt1>
        <a:srgbClr val="FFFFFF"/>
      </a:lt1>
      <a:dk2>
        <a:srgbClr val="323232"/>
      </a:dk2>
      <a:lt2>
        <a:srgbClr val="FFFFFF"/>
      </a:lt2>
      <a:accent1>
        <a:srgbClr val="EE6352"/>
      </a:accent1>
      <a:accent2>
        <a:srgbClr val="01295F"/>
      </a:accent2>
      <a:accent3>
        <a:srgbClr val="028090"/>
      </a:accent3>
      <a:accent4>
        <a:srgbClr val="D3C1C3"/>
      </a:accent4>
      <a:accent5>
        <a:srgbClr val="A8C69F"/>
      </a:accent5>
      <a:accent6>
        <a:srgbClr val="CAD2C5"/>
      </a:accent6>
      <a:hlink>
        <a:srgbClr val="FFFFFF"/>
      </a:hlink>
      <a:folHlink>
        <a:srgbClr val="32323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NCII Behavior Course Template 2017_12_05</Template>
  <TotalTime>13971</TotalTime>
  <Words>5202</Words>
  <Application>Microsoft Office PowerPoint</Application>
  <PresentationFormat>On-screen Show (4:3)</PresentationFormat>
  <Paragraphs>1073</Paragraphs>
  <Slides>85</Slides>
  <Notes>17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85</vt:i4>
      </vt:variant>
    </vt:vector>
  </HeadingPairs>
  <TitlesOfParts>
    <vt:vector size="97" baseType="lpstr">
      <vt:lpstr>Arial</vt:lpstr>
      <vt:lpstr>Britannic Bold</vt:lpstr>
      <vt:lpstr>Calibri</vt:lpstr>
      <vt:lpstr>Franklin Gothic Book</vt:lpstr>
      <vt:lpstr>Franklin Gothic Medium</vt:lpstr>
      <vt:lpstr>Symbol</vt:lpstr>
      <vt:lpstr>Times</vt:lpstr>
      <vt:lpstr>Times New Roman</vt:lpstr>
      <vt:lpstr>Wingdings</vt:lpstr>
      <vt:lpstr>Custom Design</vt:lpstr>
      <vt:lpstr>1_Custom Design</vt:lpstr>
      <vt:lpstr>2_Custom Design</vt:lpstr>
      <vt:lpstr>PowerPoint Presentation</vt:lpstr>
      <vt:lpstr>Acknowledgements</vt:lpstr>
      <vt:lpstr>Orientation to Module Tools and Resources</vt:lpstr>
      <vt:lpstr>Orientation to Module Elements</vt:lpstr>
      <vt:lpstr>Getting the Most Out of This Module</vt:lpstr>
      <vt:lpstr>PowerPoint Presentation</vt:lpstr>
      <vt:lpstr>Module Objectives</vt:lpstr>
      <vt:lpstr>PowerPoint Presentation</vt:lpstr>
      <vt:lpstr>PowerPoint Presentation</vt:lpstr>
      <vt:lpstr>Five Critical Features of Evidence-Based Classroom Management </vt:lpstr>
      <vt:lpstr>Classroom Management…</vt:lpstr>
      <vt:lpstr>Resource Alert! </vt:lpstr>
      <vt:lpstr>Interactive Map of Core Features</vt:lpstr>
      <vt:lpstr>Self-Assessment</vt:lpstr>
      <vt:lpstr>Decision Making Guide</vt:lpstr>
      <vt:lpstr>Tables with Definitions, Examples,  Non-Examples, and Resources</vt:lpstr>
      <vt:lpstr>Additional Tools</vt:lpstr>
      <vt:lpstr>Scenarios to Illustrate Implementation</vt:lpstr>
      <vt:lpstr>PowerPoint Presentation</vt:lpstr>
      <vt:lpstr>Decision-Making Guide: 3 Key Questions</vt:lpstr>
      <vt:lpstr>How Do I Design the Physical Environment?</vt:lpstr>
      <vt:lpstr>Examples of Physical Arrangements for Small Group Instruction</vt:lpstr>
      <vt:lpstr>Activity 3.1: Stop and Jot Design your space</vt:lpstr>
      <vt:lpstr>Activity 3.1: Review</vt:lpstr>
      <vt:lpstr>PowerPoint Presentation</vt:lpstr>
      <vt:lpstr>How do I Develop Predictable Routines? </vt:lpstr>
      <vt:lpstr>Activity 3.2: Discussion Board Develop routines</vt:lpstr>
      <vt:lpstr>Activity 3.2: Review</vt:lpstr>
      <vt:lpstr>PowerPoint Presentation</vt:lpstr>
      <vt:lpstr>PowerPoint Presentation</vt:lpstr>
      <vt:lpstr>How do I Post, Define and Teach Expectations?</vt:lpstr>
      <vt:lpstr>Expectations vs. Rules</vt:lpstr>
      <vt:lpstr>PowerPoint Presentation</vt:lpstr>
      <vt:lpstr>PowerPoint Presentation</vt:lpstr>
      <vt:lpstr>Activity 3.3: Stop and Jot Develop expectations</vt:lpstr>
      <vt:lpstr>Activity 3.3: Review</vt:lpstr>
      <vt:lpstr>PowerPoint Presentation</vt:lpstr>
      <vt:lpstr>Rules within Routines Matrix</vt:lpstr>
      <vt:lpstr>PowerPoint Presentation</vt:lpstr>
      <vt:lpstr>PowerPoint Presentation</vt:lpstr>
      <vt:lpstr>PowerPoint Presentation</vt:lpstr>
      <vt:lpstr>Activity 3.4: Classroom Application Develop a classroom matrix</vt:lpstr>
      <vt:lpstr>Activity 3.4: Review</vt:lpstr>
      <vt:lpstr>PowerPoint Presentation</vt:lpstr>
      <vt:lpstr>Academic teaching example:  addition</vt:lpstr>
      <vt:lpstr>Social Behavior teaching example: Being cut in line</vt:lpstr>
      <vt:lpstr>PowerPoint Presentation</vt:lpstr>
      <vt:lpstr>PowerPoint Presentation</vt:lpstr>
      <vt:lpstr>PowerPoint Presentation</vt:lpstr>
      <vt:lpstr>PowerPoint Presentation</vt:lpstr>
      <vt:lpstr>PowerPoint Presentation</vt:lpstr>
      <vt:lpstr>More Examples of Prompts</vt:lpstr>
      <vt:lpstr>Activity 3.5: Stop and Jot Plan your prompts</vt:lpstr>
      <vt:lpstr>Activity 3.5: Review</vt:lpstr>
      <vt:lpstr>PowerPoint Presentation</vt:lpstr>
      <vt:lpstr>PowerPoint Presentation</vt:lpstr>
      <vt:lpstr>Activity 3.6: Stop and Jot Plan your active supervision</vt:lpstr>
      <vt:lpstr>Activity 3.6: Review</vt:lpstr>
      <vt:lpstr>PowerPoint Presentation</vt:lpstr>
      <vt:lpstr>PowerPoint Presentation</vt:lpstr>
      <vt:lpstr>PowerPoint Presentation</vt:lpstr>
      <vt:lpstr>Lesson plans should include:</vt:lpstr>
      <vt:lpstr>Activity 3.7: Classroom Application Lesson Study: Social Skills Lesson Planning</vt:lpstr>
      <vt:lpstr>Activity 3.7: Review</vt:lpstr>
      <vt:lpstr>PowerPoint Presentation</vt:lpstr>
      <vt:lpstr>PowerPoint Presentation</vt:lpstr>
      <vt:lpstr>PowerPoint Presentation</vt:lpstr>
      <vt:lpstr>How do I Actively Engage Students?</vt:lpstr>
      <vt:lpstr>Range of evidence-based practices  that promote active engagement</vt:lpstr>
      <vt:lpstr>Activity 3.8: Stop and Jot Plan a range of OTRs</vt:lpstr>
      <vt:lpstr>Activity 3.8: Review</vt:lpstr>
      <vt:lpstr>Instructional Classroom Management </vt:lpstr>
      <vt:lpstr>Task dimensions</vt:lpstr>
      <vt:lpstr>Consider Task Dimensions…</vt:lpstr>
      <vt:lpstr>Additional Instructional Considerations</vt:lpstr>
      <vt:lpstr>Activity 3.9: Discussion Board Consider instructional management</vt:lpstr>
      <vt:lpstr>Activity 3.9: Review</vt:lpstr>
      <vt:lpstr>PowerPoint Presentation</vt:lpstr>
      <vt:lpstr>PowerPoint Presentation</vt:lpstr>
      <vt:lpstr>PowerPoint Presentation</vt:lpstr>
      <vt:lpstr>PowerPoint Presentation</vt:lpstr>
      <vt:lpstr>Cultural and Contextually Relevant Social Skills Instruction</vt:lpstr>
      <vt:lpstr>PowerPoint Presentation</vt:lpstr>
      <vt:lpstr>Module Objectives</vt:lpstr>
      <vt:lpstr>What’s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Pollack, Marney</dc:creator>
  <cp:lastModifiedBy>Marx, Teri</cp:lastModifiedBy>
  <cp:revision>99</cp:revision>
  <dcterms:created xsi:type="dcterms:W3CDTF">2018-01-03T21:15:26Z</dcterms:created>
  <dcterms:modified xsi:type="dcterms:W3CDTF">2019-06-03T22:12:11Z</dcterms:modified>
</cp:coreProperties>
</file>