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1" r:id="rId2"/>
  </p:sldMasterIdLst>
  <p:notesMasterIdLst>
    <p:notesMasterId r:id="rId67"/>
  </p:notesMasterIdLst>
  <p:handoutMasterIdLst>
    <p:handoutMasterId r:id="rId68"/>
  </p:handoutMasterIdLst>
  <p:sldIdLst>
    <p:sldId id="258" r:id="rId3"/>
    <p:sldId id="322" r:id="rId4"/>
    <p:sldId id="378" r:id="rId5"/>
    <p:sldId id="377" r:id="rId6"/>
    <p:sldId id="379" r:id="rId7"/>
    <p:sldId id="338" r:id="rId8"/>
    <p:sldId id="324" r:id="rId9"/>
    <p:sldId id="389" r:id="rId10"/>
    <p:sldId id="263" r:id="rId11"/>
    <p:sldId id="264" r:id="rId12"/>
    <p:sldId id="265" r:id="rId13"/>
    <p:sldId id="266" r:id="rId14"/>
    <p:sldId id="326" r:id="rId15"/>
    <p:sldId id="268" r:id="rId16"/>
    <p:sldId id="327" r:id="rId17"/>
    <p:sldId id="328" r:id="rId18"/>
    <p:sldId id="384" r:id="rId19"/>
    <p:sldId id="271" r:id="rId20"/>
    <p:sldId id="272" r:id="rId21"/>
    <p:sldId id="273" r:id="rId22"/>
    <p:sldId id="274" r:id="rId23"/>
    <p:sldId id="275" r:id="rId24"/>
    <p:sldId id="276" r:id="rId25"/>
    <p:sldId id="277" r:id="rId26"/>
    <p:sldId id="345" r:id="rId27"/>
    <p:sldId id="329" r:id="rId28"/>
    <p:sldId id="280" r:id="rId29"/>
    <p:sldId id="281" r:id="rId30"/>
    <p:sldId id="282" r:id="rId31"/>
    <p:sldId id="283" r:id="rId32"/>
    <p:sldId id="284" r:id="rId33"/>
    <p:sldId id="330" r:id="rId34"/>
    <p:sldId id="385" r:id="rId35"/>
    <p:sldId id="286" r:id="rId36"/>
    <p:sldId id="287" r:id="rId37"/>
    <p:sldId id="288" r:id="rId38"/>
    <p:sldId id="290" r:id="rId39"/>
    <p:sldId id="331" r:id="rId40"/>
    <p:sldId id="292" r:id="rId41"/>
    <p:sldId id="293" r:id="rId42"/>
    <p:sldId id="294" r:id="rId43"/>
    <p:sldId id="295" r:id="rId44"/>
    <p:sldId id="296" r:id="rId45"/>
    <p:sldId id="297" r:id="rId46"/>
    <p:sldId id="298" r:id="rId47"/>
    <p:sldId id="299" r:id="rId48"/>
    <p:sldId id="300" r:id="rId49"/>
    <p:sldId id="301" r:id="rId50"/>
    <p:sldId id="303" r:id="rId51"/>
    <p:sldId id="304" r:id="rId52"/>
    <p:sldId id="305" r:id="rId53"/>
    <p:sldId id="332" r:id="rId54"/>
    <p:sldId id="386" r:id="rId55"/>
    <p:sldId id="307" r:id="rId56"/>
    <p:sldId id="308" r:id="rId57"/>
    <p:sldId id="309" r:id="rId58"/>
    <p:sldId id="310" r:id="rId59"/>
    <p:sldId id="333" r:id="rId60"/>
    <p:sldId id="388" r:id="rId61"/>
    <p:sldId id="334" r:id="rId62"/>
    <p:sldId id="335" r:id="rId63"/>
    <p:sldId id="336" r:id="rId64"/>
    <p:sldId id="337" r:id="rId65"/>
    <p:sldId id="317"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3"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352"/>
    <a:srgbClr val="D5AEDC"/>
    <a:srgbClr val="7030A0"/>
    <a:srgbClr val="A856B6"/>
    <a:srgbClr val="A4CDE6"/>
    <a:srgbClr val="6A7988"/>
    <a:srgbClr val="63717F"/>
    <a:srgbClr val="001C54"/>
    <a:srgbClr val="002368"/>
    <a:srgbClr val="708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1109" autoAdjust="0"/>
  </p:normalViewPr>
  <p:slideViewPr>
    <p:cSldViewPr snapToGrid="0">
      <p:cViewPr varScale="1">
        <p:scale>
          <a:sx n="104" d="100"/>
          <a:sy n="104" d="100"/>
        </p:scale>
        <p:origin x="1806"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32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provided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custLinFactNeighborX="5807"/>
      <dgm:spPr/>
    </dgm:pt>
    <dgm:pt modelId="{63C2B86F-C339-A644-A0A5-8D17AF622403}" type="pres">
      <dgm:prSet presAssocID="{82566A81-7A86-4C4B-815C-811799C31F19}" presName="desTx" presStyleLbl="fgAcc1" presStyleIdx="0" presStyleCnt="3" custLinFactNeighborX="-3127">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custLinFactNeighborX="-9827" custLinFactNeighborY="250">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custLinFactNeighborX="-11167" custLinFactNeighborY="499">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2"/>
        </a:solidFill>
      </dgm:spPr>
      <dgm:t>
        <a:bodyPr/>
        <a:lstStyle/>
        <a:p>
          <a:pPr rtl="0"/>
          <a:r>
            <a:rPr lang="en-US" dirty="0"/>
            <a:t>How can we </a:t>
          </a:r>
          <a:r>
            <a:rPr lang="en-US" b="1" i="1" dirty="0"/>
            <a:t>prevent</a:t>
          </a:r>
          <a:r>
            <a:rPr lang="en-US" dirty="0"/>
            <a: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2"/>
        </a:solidFill>
      </dgm:spPr>
      <dgm:t>
        <a:bodyPr/>
        <a:lstStyle/>
        <a:p>
          <a:pPr rtl="0"/>
          <a:r>
            <a:rPr lang="en-US" dirty="0"/>
            <a:t>What should we </a:t>
          </a:r>
          <a:r>
            <a:rPr lang="en-US" b="1" i="1" dirty="0"/>
            <a:t>teach </a:t>
          </a:r>
          <a:r>
            <a:rPr lang="en-US" dirty="0"/>
            <a:t>the student to do instead?</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2"/>
        </a:solidFill>
      </dgm:spPr>
      <dgm:t>
        <a:bodyPr/>
        <a:lstStyle/>
        <a:p>
          <a:pPr rtl="0"/>
          <a:r>
            <a:rPr lang="en-US" dirty="0"/>
            <a:t>How do we </a:t>
          </a:r>
          <a:r>
            <a:rPr lang="en-US" b="1" i="1" dirty="0"/>
            <a:t>respond </a:t>
          </a:r>
          <a:r>
            <a:rPr lang="en-US" dirty="0"/>
            <a:t>to make sure the new skill “works”?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10197" custLinFactNeighborY="-10492">
        <dgm:style>
          <a:lnRef idx="1">
            <a:schemeClr val="accent2"/>
          </a:lnRef>
          <a:fillRef idx="2">
            <a:schemeClr val="accent2"/>
          </a:fillRef>
          <a:effectRef idx="1">
            <a:schemeClr val="accent2"/>
          </a:effectRef>
          <a:fontRef idx="minor">
            <a:schemeClr val="dk1"/>
          </a:fontRef>
        </dgm:style>
      </dgm:prSet>
      <dgm:spPr>
        <a:solidFill>
          <a:srgbClr val="BADDE1"/>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LinFactX="-6129" custLinFactNeighborX="-100000" custLinFactNeighborY="17687">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custLinFactNeighborX="29391" custLinFactNeighborY="17802">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LinFactX="20318" custLinFactNeighborX="100000" custLinFactNeighborY="17779">
        <dgm:presLayoutVars>
          <dgm:bulletEnabled val="1"/>
        </dgm:presLayoutVars>
      </dgm:prSet>
      <dgm:spPr/>
    </dgm:pt>
  </dgm:ptLst>
  <dgm:cxnLst>
    <dgm:cxn modelId="{6F19A20B-3268-D642-827B-C4725ECC1A6A}" type="presOf" srcId="{93007476-6EF1-F64E-A519-1ACAF287E549}" destId="{A0866A59-B2FB-4644-B18A-C6FBC1F9B5F8}" srcOrd="0" destOrd="0" presId="urn:microsoft.com/office/officeart/2005/8/layout/hProcess9"/>
    <dgm:cxn modelId="{8B10721A-5116-A140-A15D-7AA8E4F4542C}"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0D2C0C4E-43E1-D44E-B6F3-D8EB62BEC291}" type="presOf" srcId="{800436A6-0ECE-8944-8376-785ACFC0B177}" destId="{06A65EF5-CB1C-0A4F-853C-D31241EEF64D}" srcOrd="0" destOrd="0" presId="urn:microsoft.com/office/officeart/2005/8/layout/hProcess9"/>
    <dgm:cxn modelId="{8E460F7F-0197-5C4A-9467-C6813B785E8C}" type="presOf" srcId="{A156AEF1-B32D-9042-8BE2-3D5BBC1AB577}" destId="{948F76B2-BF44-C44C-BABF-4914E998AE07}"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6711FD96-9ADA-4F47-AAE4-E720251F9CCC}" type="presParOf" srcId="{948F76B2-BF44-C44C-BABF-4914E998AE07}" destId="{DA96B8C7-BDCC-8745-9B2D-EAAD7FDD145C}" srcOrd="0" destOrd="0" presId="urn:microsoft.com/office/officeart/2005/8/layout/hProcess9"/>
    <dgm:cxn modelId="{34ECFBFD-8190-154E-843D-FD58E8AA01F5}" type="presParOf" srcId="{948F76B2-BF44-C44C-BABF-4914E998AE07}" destId="{590ABE32-E8AB-254E-8C86-446184EA5374}" srcOrd="1" destOrd="0" presId="urn:microsoft.com/office/officeart/2005/8/layout/hProcess9"/>
    <dgm:cxn modelId="{673AD4A8-F9AF-C449-9F97-EA74C3B40364}" type="presParOf" srcId="{590ABE32-E8AB-254E-8C86-446184EA5374}" destId="{054043CF-2D09-FE4C-B6BA-8C7A8F4DD86F}" srcOrd="0" destOrd="0" presId="urn:microsoft.com/office/officeart/2005/8/layout/hProcess9"/>
    <dgm:cxn modelId="{D583018F-DB84-8545-958E-289C85F4C6CB}" type="presParOf" srcId="{590ABE32-E8AB-254E-8C86-446184EA5374}" destId="{84A1A111-CFD6-FC41-8116-F3EC8AAC7E42}" srcOrd="1" destOrd="0" presId="urn:microsoft.com/office/officeart/2005/8/layout/hProcess9"/>
    <dgm:cxn modelId="{0B56124C-0C18-654C-8C88-0150C8D29A55}" type="presParOf" srcId="{590ABE32-E8AB-254E-8C86-446184EA5374}" destId="{06A65EF5-CB1C-0A4F-853C-D31241EEF64D}" srcOrd="2" destOrd="0" presId="urn:microsoft.com/office/officeart/2005/8/layout/hProcess9"/>
    <dgm:cxn modelId="{A658F9AE-E090-6F4D-9A2D-29BE35DFBAD2}" type="presParOf" srcId="{590ABE32-E8AB-254E-8C86-446184EA5374}" destId="{943BC318-C5FB-2D47-96D2-5232ACB11E7B}" srcOrd="3" destOrd="0" presId="urn:microsoft.com/office/officeart/2005/8/layout/hProcess9"/>
    <dgm:cxn modelId="{79256FEA-54EF-D947-A498-C3C377EF3540}"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Provide attention ahead of lecture and frequent eye contact during </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Teach and prompt hand raising</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Call on her ONLY when she raises her hand (otherwise ignore)</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15359" custLinFactNeighborY="21554">
        <dgm:style>
          <a:lnRef idx="1">
            <a:schemeClr val="accent2"/>
          </a:lnRef>
          <a:fillRef idx="2">
            <a:schemeClr val="accent2"/>
          </a:fillRef>
          <a:effectRef idx="1">
            <a:schemeClr val="accent2"/>
          </a:effectRef>
          <a:fontRef idx="minor">
            <a:schemeClr val="dk1"/>
          </a:fontRef>
        </dgm:style>
      </dgm:prSet>
      <dgm:spPr>
        <a:solidFill>
          <a:schemeClr val="accent1">
            <a:lumMod val="20000"/>
            <a:lumOff val="8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LinFactX="-3314" custLinFactNeighborX="-100000" custLinFactNeighborY="71652">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custLinFactNeighborX="13884" custLinFactNeighborY="69519">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LinFactX="1713" custLinFactNeighborX="100000" custLinFactNeighborY="68182">
        <dgm:presLayoutVars>
          <dgm:bulletEnabled val="1"/>
        </dgm:presLayoutVars>
      </dgm:prSet>
      <dgm:spPr/>
    </dgm:pt>
  </dgm:ptLst>
  <dgm:cxnLst>
    <dgm:cxn modelId="{F0563C0F-CD09-BC4F-B730-46AD1304841E}" type="presOf" srcId="{800436A6-0ECE-8944-8376-785ACFC0B177}" destId="{06A65EF5-CB1C-0A4F-853C-D31241EEF64D}" srcOrd="0" destOrd="0" presId="urn:microsoft.com/office/officeart/2005/8/layout/hProcess9"/>
    <dgm:cxn modelId="{C5730D1B-6F2B-5646-84FC-969D6D02D9CA}" type="presOf" srcId="{A156AEF1-B32D-9042-8BE2-3D5BBC1AB577}" destId="{948F76B2-BF44-C44C-BABF-4914E998AE07}" srcOrd="0" destOrd="0" presId="urn:microsoft.com/office/officeart/2005/8/layout/hProcess9"/>
    <dgm:cxn modelId="{BA85E861-465F-2648-89BE-F69ECCEA5B02}"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18F004C-7DDA-8D46-B386-C2E7363F5B3C}"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0D98EDC4-0F13-CE49-976E-A95070CA7949}" type="presParOf" srcId="{948F76B2-BF44-C44C-BABF-4914E998AE07}" destId="{DA96B8C7-BDCC-8745-9B2D-EAAD7FDD145C}" srcOrd="0" destOrd="0" presId="urn:microsoft.com/office/officeart/2005/8/layout/hProcess9"/>
    <dgm:cxn modelId="{3C47B037-5CE2-FB4F-8447-5EBCB1ED40A4}" type="presParOf" srcId="{948F76B2-BF44-C44C-BABF-4914E998AE07}" destId="{590ABE32-E8AB-254E-8C86-446184EA5374}" srcOrd="1" destOrd="0" presId="urn:microsoft.com/office/officeart/2005/8/layout/hProcess9"/>
    <dgm:cxn modelId="{4609D9E9-A1CD-2F48-86F4-49E6F67BE141}" type="presParOf" srcId="{590ABE32-E8AB-254E-8C86-446184EA5374}" destId="{054043CF-2D09-FE4C-B6BA-8C7A8F4DD86F}" srcOrd="0" destOrd="0" presId="urn:microsoft.com/office/officeart/2005/8/layout/hProcess9"/>
    <dgm:cxn modelId="{16491765-8860-0D46-836F-2739EEEEE55E}" type="presParOf" srcId="{590ABE32-E8AB-254E-8C86-446184EA5374}" destId="{84A1A111-CFD6-FC41-8116-F3EC8AAC7E42}" srcOrd="1" destOrd="0" presId="urn:microsoft.com/office/officeart/2005/8/layout/hProcess9"/>
    <dgm:cxn modelId="{1BCA21AA-C793-D94F-82C8-7D89C057458A}" type="presParOf" srcId="{590ABE32-E8AB-254E-8C86-446184EA5374}" destId="{06A65EF5-CB1C-0A4F-853C-D31241EEF64D}" srcOrd="2" destOrd="0" presId="urn:microsoft.com/office/officeart/2005/8/layout/hProcess9"/>
    <dgm:cxn modelId="{44434369-CAFE-3548-B8EF-2EFCB5BDA96C}" type="presParOf" srcId="{590ABE32-E8AB-254E-8C86-446184EA5374}" destId="{943BC318-C5FB-2D47-96D2-5232ACB11E7B}" srcOrd="3" destOrd="0" presId="urn:microsoft.com/office/officeart/2005/8/layout/hProcess9"/>
    <dgm:cxn modelId="{DB1FFB4D-85CF-E848-BBC9-1C72D6FFB5E8}"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1"/>
        </a:solidFill>
      </dgm:spPr>
      <dgm:t>
        <a:bodyPr/>
        <a:lstStyle/>
        <a:p>
          <a:pPr rtl="0"/>
          <a:r>
            <a:rPr lang="en-US" dirty="0"/>
            <a:t>Modify writing assignment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1"/>
        </a:solidFill>
      </dgm:spPr>
      <dgm:t>
        <a:bodyPr/>
        <a:lstStyle/>
        <a:p>
          <a:pPr rtl="0"/>
          <a:r>
            <a:rPr lang="en-US" dirty="0"/>
            <a:t>Teach and prompt her to ask for help/break</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1"/>
        </a:solidFill>
      </dgm:spPr>
      <dgm:t>
        <a:bodyPr/>
        <a:lstStyle/>
        <a:p>
          <a:pPr rtl="0"/>
          <a:r>
            <a:rPr lang="en-US" dirty="0"/>
            <a:t>Give immediate help/break when asked.  Otherwise, redirect to task.</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8824" custLinFactNeighborY="7335">
        <dgm:style>
          <a:lnRef idx="1">
            <a:schemeClr val="accent2"/>
          </a:lnRef>
          <a:fillRef idx="2">
            <a:schemeClr val="accent2"/>
          </a:fillRef>
          <a:effectRef idx="1">
            <a:schemeClr val="accent2"/>
          </a:effectRef>
          <a:fontRef idx="minor">
            <a:schemeClr val="dk1"/>
          </a:fontRef>
        </dgm:style>
      </dgm:prSet>
      <dgm:spPr>
        <a:solidFill>
          <a:schemeClr val="accent1">
            <a:lumMod val="20000"/>
            <a:lumOff val="8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LinFactX="-8824" custLinFactNeighborX="-100000" custLinFactNeighborY="5533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custLinFactNeighborX="-98385" custLinFactNeighborY="5533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LinFactNeighborX="-5019" custLinFactNeighborY="56005">
        <dgm:presLayoutVars>
          <dgm:bulletEnabled val="1"/>
        </dgm:presLayoutVars>
      </dgm:prSet>
      <dgm:spPr/>
    </dgm:pt>
  </dgm:ptLst>
  <dgm:cxnLst>
    <dgm:cxn modelId="{E4FB6838-D21F-E446-9087-8B5733E1E303}" type="presOf" srcId="{93007476-6EF1-F64E-A519-1ACAF287E549}" destId="{A0866A59-B2FB-4644-B18A-C6FBC1F9B5F8}" srcOrd="0" destOrd="0" presId="urn:microsoft.com/office/officeart/2005/8/layout/hProcess9"/>
    <dgm:cxn modelId="{ACCDCF40-52D9-524F-A091-AA774D2F4318}" type="presOf" srcId="{A156AEF1-B32D-9042-8BE2-3D5BBC1AB577}" destId="{948F76B2-BF44-C44C-BABF-4914E998AE07}"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E89A64DA-D3C2-0945-8F16-3DCC3CF04063}" type="presOf" srcId="{800436A6-0ECE-8944-8376-785ACFC0B177}" destId="{06A65EF5-CB1C-0A4F-853C-D31241EEF64D}" srcOrd="0" destOrd="0" presId="urn:microsoft.com/office/officeart/2005/8/layout/hProcess9"/>
    <dgm:cxn modelId="{34DE6CF1-B678-9B46-A1E5-37B376ED1234}" type="presOf" srcId="{ED86E4E3-AE16-5E4E-8B95-3646250C7181}" destId="{054043CF-2D09-FE4C-B6BA-8C7A8F4DD86F}" srcOrd="0" destOrd="0" presId="urn:microsoft.com/office/officeart/2005/8/layout/hProcess9"/>
    <dgm:cxn modelId="{5EC4106F-F651-F746-95A5-6FC09252193C}" type="presParOf" srcId="{948F76B2-BF44-C44C-BABF-4914E998AE07}" destId="{DA96B8C7-BDCC-8745-9B2D-EAAD7FDD145C}" srcOrd="0" destOrd="0" presId="urn:microsoft.com/office/officeart/2005/8/layout/hProcess9"/>
    <dgm:cxn modelId="{A7A69328-78CC-9E4D-9784-966142D3B25B}" type="presParOf" srcId="{948F76B2-BF44-C44C-BABF-4914E998AE07}" destId="{590ABE32-E8AB-254E-8C86-446184EA5374}" srcOrd="1" destOrd="0" presId="urn:microsoft.com/office/officeart/2005/8/layout/hProcess9"/>
    <dgm:cxn modelId="{B2F919C3-0C6D-CF48-98B6-9296295F356B}" type="presParOf" srcId="{590ABE32-E8AB-254E-8C86-446184EA5374}" destId="{054043CF-2D09-FE4C-B6BA-8C7A8F4DD86F}" srcOrd="0" destOrd="0" presId="urn:microsoft.com/office/officeart/2005/8/layout/hProcess9"/>
    <dgm:cxn modelId="{D02A3ABC-E4B5-0942-9308-F867EF964137}" type="presParOf" srcId="{590ABE32-E8AB-254E-8C86-446184EA5374}" destId="{84A1A111-CFD6-FC41-8116-F3EC8AAC7E42}" srcOrd="1" destOrd="0" presId="urn:microsoft.com/office/officeart/2005/8/layout/hProcess9"/>
    <dgm:cxn modelId="{D0A558FD-8023-EA4A-ABF0-669C62A43639}" type="presParOf" srcId="{590ABE32-E8AB-254E-8C86-446184EA5374}" destId="{06A65EF5-CB1C-0A4F-853C-D31241EEF64D}" srcOrd="2" destOrd="0" presId="urn:microsoft.com/office/officeart/2005/8/layout/hProcess9"/>
    <dgm:cxn modelId="{AB4ABCAF-48FD-AA45-B407-5EF9C27205F0}" type="presParOf" srcId="{590ABE32-E8AB-254E-8C86-446184EA5374}" destId="{943BC318-C5FB-2D47-96D2-5232ACB11E7B}" srcOrd="3" destOrd="0" presId="urn:microsoft.com/office/officeart/2005/8/layout/hProcess9"/>
    <dgm:cxn modelId="{2C7C1DDA-3D7C-4E41-BBB7-709495DF299C}"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1"/>
        </a:solidFill>
      </dgm:spPr>
      <dgm:t>
        <a:bodyPr/>
        <a:lstStyle/>
        <a:p>
          <a:pPr rtl="0"/>
          <a:r>
            <a:rPr lang="en-US" dirty="0"/>
            <a:t>Increase prompts and active supervision in hallway</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1"/>
        </a:solidFill>
      </dgm:spPr>
      <dgm:t>
        <a:bodyPr/>
        <a:lstStyle/>
        <a:p>
          <a:pPr rtl="0"/>
          <a:r>
            <a:rPr lang="en-US" dirty="0"/>
            <a:t>Teach and prompt respectful behavior toward all peers</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1"/>
        </a:solidFill>
      </dgm:spPr>
      <dgm:t>
        <a:bodyPr/>
        <a:lstStyle/>
        <a:p>
          <a:pPr rtl="0"/>
          <a:r>
            <a:rPr lang="en-US" dirty="0"/>
            <a:t>Group contingency: peers reinforced for supporting good choices (and ignoring teasing)</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ScaleX="79574" custScaleY="120984" custLinFactX="-1315" custLinFactNeighborX="-100000" custLinFactNeighborY="48797">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custScaleX="87726" custScaleY="126630" custLinFactNeighborX="89584" custLinFactNeighborY="44186">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ScaleX="91427" custScaleY="116021" custLinFactX="4426" custLinFactNeighborX="100000" custLinFactNeighborY="45845">
        <dgm:presLayoutVars>
          <dgm:bulletEnabled val="1"/>
        </dgm:presLayoutVars>
      </dgm:prSet>
      <dgm:spPr/>
    </dgm:pt>
  </dgm:ptLst>
  <dgm:cxnLst>
    <dgm:cxn modelId="{84F67435-541B-4443-888B-E7E552186387}" type="presOf" srcId="{A156AEF1-B32D-9042-8BE2-3D5BBC1AB577}" destId="{948F76B2-BF44-C44C-BABF-4914E998AE07}"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74F19349-4F31-FE42-8C77-3A104B879D3A}" type="presOf" srcId="{ED86E4E3-AE16-5E4E-8B95-3646250C7181}" destId="{054043CF-2D09-FE4C-B6BA-8C7A8F4DD86F}" srcOrd="0" destOrd="0" presId="urn:microsoft.com/office/officeart/2005/8/layout/hProcess9"/>
    <dgm:cxn modelId="{48177E7B-CB5A-704F-BB5F-9E4CE4C508E3}" type="presOf" srcId="{800436A6-0ECE-8944-8376-785ACFC0B177}" destId="{06A65EF5-CB1C-0A4F-853C-D31241EEF64D}"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8FE4FAEC-246F-E44B-A921-C66D7CFF2D2B}" type="presOf" srcId="{93007476-6EF1-F64E-A519-1ACAF287E549}" destId="{A0866A59-B2FB-4644-B18A-C6FBC1F9B5F8}" srcOrd="0" destOrd="0" presId="urn:microsoft.com/office/officeart/2005/8/layout/hProcess9"/>
    <dgm:cxn modelId="{65997644-662D-E244-B028-FE8E9044165A}" type="presParOf" srcId="{948F76B2-BF44-C44C-BABF-4914E998AE07}" destId="{DA96B8C7-BDCC-8745-9B2D-EAAD7FDD145C}" srcOrd="0" destOrd="0" presId="urn:microsoft.com/office/officeart/2005/8/layout/hProcess9"/>
    <dgm:cxn modelId="{0EEEE7BB-E5D8-1D45-B845-3850A7C3F5F1}" type="presParOf" srcId="{948F76B2-BF44-C44C-BABF-4914E998AE07}" destId="{590ABE32-E8AB-254E-8C86-446184EA5374}" srcOrd="1" destOrd="0" presId="urn:microsoft.com/office/officeart/2005/8/layout/hProcess9"/>
    <dgm:cxn modelId="{D20BEE8F-696D-9941-AE9D-E8275FD3A356}" type="presParOf" srcId="{590ABE32-E8AB-254E-8C86-446184EA5374}" destId="{054043CF-2D09-FE4C-B6BA-8C7A8F4DD86F}" srcOrd="0" destOrd="0" presId="urn:microsoft.com/office/officeart/2005/8/layout/hProcess9"/>
    <dgm:cxn modelId="{02CE0F93-B56F-1E47-ABB1-BAE51AC2F875}" type="presParOf" srcId="{590ABE32-E8AB-254E-8C86-446184EA5374}" destId="{84A1A111-CFD6-FC41-8116-F3EC8AAC7E42}" srcOrd="1" destOrd="0" presId="urn:microsoft.com/office/officeart/2005/8/layout/hProcess9"/>
    <dgm:cxn modelId="{59505767-4CC5-7441-8CCE-14A3223B5B3C}" type="presParOf" srcId="{590ABE32-E8AB-254E-8C86-446184EA5374}" destId="{06A65EF5-CB1C-0A4F-853C-D31241EEF64D}" srcOrd="2" destOrd="0" presId="urn:microsoft.com/office/officeart/2005/8/layout/hProcess9"/>
    <dgm:cxn modelId="{BB6E95C4-B0D7-7545-9546-0585536CFA86}" type="presParOf" srcId="{590ABE32-E8AB-254E-8C86-446184EA5374}" destId="{943BC318-C5FB-2D47-96D2-5232ACB11E7B}" srcOrd="3" destOrd="0" presId="urn:microsoft.com/office/officeart/2005/8/layout/hProcess9"/>
    <dgm:cxn modelId="{34931C7D-CF61-3E4A-97EC-B7F24BA0843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634317-0EB7-E04E-995B-2F75A6FFE4E0}" type="doc">
      <dgm:prSet loTypeId="urn:microsoft.com/office/officeart/2005/8/layout/hProcess9" loCatId="" qsTypeId="urn:microsoft.com/office/officeart/2005/8/quickstyle/simple4" qsCatId="simple" csTypeId="urn:microsoft.com/office/officeart/2005/8/colors/accent2_2" csCatId="accent2" phldr="1"/>
      <dgm:spPr/>
    </dgm:pt>
    <dgm:pt modelId="{5BFFABCC-E464-2B4A-82FA-B82BD42A76E6}">
      <dgm:prSet phldrT="[Text]"/>
      <dgm:spPr/>
      <dgm:t>
        <a:bodyPr/>
        <a:lstStyle/>
        <a:p>
          <a:r>
            <a:rPr lang="en-US" dirty="0"/>
            <a:t>Acquisition</a:t>
          </a:r>
        </a:p>
      </dgm:t>
    </dgm:pt>
    <dgm:pt modelId="{4D1F3BC7-77BF-584C-BD16-9E229262DD80}" type="parTrans" cxnId="{0718B451-E4ED-4F4E-ADEC-3101D1761193}">
      <dgm:prSet/>
      <dgm:spPr/>
      <dgm:t>
        <a:bodyPr/>
        <a:lstStyle/>
        <a:p>
          <a:endParaRPr lang="en-US"/>
        </a:p>
      </dgm:t>
    </dgm:pt>
    <dgm:pt modelId="{A3C7706D-6128-E543-8975-D3375527408C}" type="sibTrans" cxnId="{0718B451-E4ED-4F4E-ADEC-3101D1761193}">
      <dgm:prSet/>
      <dgm:spPr/>
      <dgm:t>
        <a:bodyPr/>
        <a:lstStyle/>
        <a:p>
          <a:endParaRPr lang="en-US"/>
        </a:p>
      </dgm:t>
    </dgm:pt>
    <dgm:pt modelId="{89ABEC6F-B1DA-2E49-90D2-A1019D0D915A}">
      <dgm:prSet phldrT="[Text]"/>
      <dgm:spPr/>
      <dgm:t>
        <a:bodyPr/>
        <a:lstStyle/>
        <a:p>
          <a:r>
            <a:rPr lang="en-US" dirty="0"/>
            <a:t>Fluency</a:t>
          </a:r>
        </a:p>
      </dgm:t>
    </dgm:pt>
    <dgm:pt modelId="{ABB3F26C-130B-BB4B-A3DE-C0005834D605}" type="parTrans" cxnId="{7601DE9E-51E0-7E42-99DC-22744C2E10DC}">
      <dgm:prSet/>
      <dgm:spPr/>
      <dgm:t>
        <a:bodyPr/>
        <a:lstStyle/>
        <a:p>
          <a:endParaRPr lang="en-US"/>
        </a:p>
      </dgm:t>
    </dgm:pt>
    <dgm:pt modelId="{2F270ABD-1F18-BD4D-88B1-FE4DEFFD07DE}" type="sibTrans" cxnId="{7601DE9E-51E0-7E42-99DC-22744C2E10DC}">
      <dgm:prSet/>
      <dgm:spPr/>
      <dgm:t>
        <a:bodyPr/>
        <a:lstStyle/>
        <a:p>
          <a:endParaRPr lang="en-US"/>
        </a:p>
      </dgm:t>
    </dgm:pt>
    <dgm:pt modelId="{38C206DB-60D6-1849-BDA2-D7380ADE649A}">
      <dgm:prSet phldrT="[Text]"/>
      <dgm:spPr/>
      <dgm:t>
        <a:bodyPr/>
        <a:lstStyle/>
        <a:p>
          <a:r>
            <a:rPr lang="en-US" dirty="0"/>
            <a:t>Maintenance</a:t>
          </a:r>
        </a:p>
      </dgm:t>
    </dgm:pt>
    <dgm:pt modelId="{4DF55A55-D448-D04F-B1AA-33144BF275E3}" type="parTrans" cxnId="{4CE3088C-FF98-6B46-A978-59A1C5670BBA}">
      <dgm:prSet/>
      <dgm:spPr/>
      <dgm:t>
        <a:bodyPr/>
        <a:lstStyle/>
        <a:p>
          <a:endParaRPr lang="en-US"/>
        </a:p>
      </dgm:t>
    </dgm:pt>
    <dgm:pt modelId="{61BF9B35-C6B2-464F-9D12-014B257090CC}" type="sibTrans" cxnId="{4CE3088C-FF98-6B46-A978-59A1C5670BBA}">
      <dgm:prSet/>
      <dgm:spPr/>
      <dgm:t>
        <a:bodyPr/>
        <a:lstStyle/>
        <a:p>
          <a:endParaRPr lang="en-US"/>
        </a:p>
      </dgm:t>
    </dgm:pt>
    <dgm:pt modelId="{245CD7AA-117B-B14C-A600-766B5B303883}">
      <dgm:prSet phldrT="[Text]"/>
      <dgm:spPr/>
      <dgm:t>
        <a:bodyPr/>
        <a:lstStyle/>
        <a:p>
          <a:r>
            <a:rPr lang="en-US" dirty="0"/>
            <a:t>Generalization</a:t>
          </a:r>
        </a:p>
      </dgm:t>
    </dgm:pt>
    <dgm:pt modelId="{BC066FB8-241E-F24D-95C4-B2CC3505742C}" type="parTrans" cxnId="{93795071-E81F-7C45-A018-18BD5CC9A27E}">
      <dgm:prSet/>
      <dgm:spPr/>
      <dgm:t>
        <a:bodyPr/>
        <a:lstStyle/>
        <a:p>
          <a:endParaRPr lang="en-US"/>
        </a:p>
      </dgm:t>
    </dgm:pt>
    <dgm:pt modelId="{C54836FC-3847-5E43-8390-720CA34CF9B1}" type="sibTrans" cxnId="{93795071-E81F-7C45-A018-18BD5CC9A27E}">
      <dgm:prSet/>
      <dgm:spPr/>
      <dgm:t>
        <a:bodyPr/>
        <a:lstStyle/>
        <a:p>
          <a:endParaRPr lang="en-US"/>
        </a:p>
      </dgm:t>
    </dgm:pt>
    <dgm:pt modelId="{396BABFD-76C3-C646-A443-F4455894CFCC}" type="pres">
      <dgm:prSet presAssocID="{95634317-0EB7-E04E-995B-2F75A6FFE4E0}" presName="CompostProcess" presStyleCnt="0">
        <dgm:presLayoutVars>
          <dgm:dir/>
          <dgm:resizeHandles val="exact"/>
        </dgm:presLayoutVars>
      </dgm:prSet>
      <dgm:spPr/>
    </dgm:pt>
    <dgm:pt modelId="{E5C5236B-1781-234D-BD0B-259C249989C2}" type="pres">
      <dgm:prSet presAssocID="{95634317-0EB7-E04E-995B-2F75A6FFE4E0}" presName="arrow" presStyleLbl="bgShp" presStyleIdx="0" presStyleCnt="1" custLinFactNeighborX="966" custLinFactNeighborY="-24682"/>
      <dgm:spPr/>
    </dgm:pt>
    <dgm:pt modelId="{258F1EC9-C4C0-6043-B03D-892AF338579B}" type="pres">
      <dgm:prSet presAssocID="{95634317-0EB7-E04E-995B-2F75A6FFE4E0}" presName="linearProcess" presStyleCnt="0"/>
      <dgm:spPr/>
    </dgm:pt>
    <dgm:pt modelId="{6C0C4B7E-CB51-0947-8BD4-85C8C991B26D}" type="pres">
      <dgm:prSet presAssocID="{5BFFABCC-E464-2B4A-82FA-B82BD42A76E6}" presName="textNode" presStyleLbl="node1" presStyleIdx="0" presStyleCnt="4" custLinFactNeighborY="-534">
        <dgm:presLayoutVars>
          <dgm:bulletEnabled val="1"/>
        </dgm:presLayoutVars>
      </dgm:prSet>
      <dgm:spPr/>
    </dgm:pt>
    <dgm:pt modelId="{2B29A345-2FA2-AB4F-977B-09949874FB98}" type="pres">
      <dgm:prSet presAssocID="{A3C7706D-6128-E543-8975-D3375527408C}" presName="sibTrans" presStyleCnt="0"/>
      <dgm:spPr/>
    </dgm:pt>
    <dgm:pt modelId="{C511816C-8BE2-2444-A0F4-28C4A09C69A2}" type="pres">
      <dgm:prSet presAssocID="{89ABEC6F-B1DA-2E49-90D2-A1019D0D915A}" presName="textNode" presStyleLbl="node1" presStyleIdx="1" presStyleCnt="4" custLinFactNeighborY="-534">
        <dgm:presLayoutVars>
          <dgm:bulletEnabled val="1"/>
        </dgm:presLayoutVars>
      </dgm:prSet>
      <dgm:spPr/>
    </dgm:pt>
    <dgm:pt modelId="{48063603-8980-DB4A-9DAB-4039FF511B31}" type="pres">
      <dgm:prSet presAssocID="{2F270ABD-1F18-BD4D-88B1-FE4DEFFD07DE}" presName="sibTrans" presStyleCnt="0"/>
      <dgm:spPr/>
    </dgm:pt>
    <dgm:pt modelId="{20E49FC2-E1CC-354A-97B0-190B56229170}" type="pres">
      <dgm:prSet presAssocID="{38C206DB-60D6-1849-BDA2-D7380ADE649A}" presName="textNode" presStyleLbl="node1" presStyleIdx="2" presStyleCnt="4" custLinFactNeighborY="-534">
        <dgm:presLayoutVars>
          <dgm:bulletEnabled val="1"/>
        </dgm:presLayoutVars>
      </dgm:prSet>
      <dgm:spPr/>
    </dgm:pt>
    <dgm:pt modelId="{589F21A8-C3F7-D64E-BAA6-F852130DA3D3}" type="pres">
      <dgm:prSet presAssocID="{61BF9B35-C6B2-464F-9D12-014B257090CC}" presName="sibTrans" presStyleCnt="0"/>
      <dgm:spPr/>
    </dgm:pt>
    <dgm:pt modelId="{2E1157CA-51C2-0E45-94EB-B2EB8B009A89}" type="pres">
      <dgm:prSet presAssocID="{245CD7AA-117B-B14C-A600-766B5B303883}" presName="textNode" presStyleLbl="node1" presStyleIdx="3" presStyleCnt="4" custLinFactNeighborY="-534">
        <dgm:presLayoutVars>
          <dgm:bulletEnabled val="1"/>
        </dgm:presLayoutVars>
      </dgm:prSet>
      <dgm:spPr/>
    </dgm:pt>
  </dgm:ptLst>
  <dgm:cxnLst>
    <dgm:cxn modelId="{5A8A0241-D716-FC4A-B234-61B1229EDC89}" type="presOf" srcId="{89ABEC6F-B1DA-2E49-90D2-A1019D0D915A}" destId="{C511816C-8BE2-2444-A0F4-28C4A09C69A2}" srcOrd="0" destOrd="0" presId="urn:microsoft.com/office/officeart/2005/8/layout/hProcess9"/>
    <dgm:cxn modelId="{93795071-E81F-7C45-A018-18BD5CC9A27E}" srcId="{95634317-0EB7-E04E-995B-2F75A6FFE4E0}" destId="{245CD7AA-117B-B14C-A600-766B5B303883}" srcOrd="3" destOrd="0" parTransId="{BC066FB8-241E-F24D-95C4-B2CC3505742C}" sibTransId="{C54836FC-3847-5E43-8390-720CA34CF9B1}"/>
    <dgm:cxn modelId="{0718B451-E4ED-4F4E-ADEC-3101D1761193}" srcId="{95634317-0EB7-E04E-995B-2F75A6FFE4E0}" destId="{5BFFABCC-E464-2B4A-82FA-B82BD42A76E6}" srcOrd="0" destOrd="0" parTransId="{4D1F3BC7-77BF-584C-BD16-9E229262DD80}" sibTransId="{A3C7706D-6128-E543-8975-D3375527408C}"/>
    <dgm:cxn modelId="{A720A47F-0AF6-E14D-9FCE-B1669B612C56}" type="presOf" srcId="{95634317-0EB7-E04E-995B-2F75A6FFE4E0}" destId="{396BABFD-76C3-C646-A443-F4455894CFCC}" srcOrd="0" destOrd="0" presId="urn:microsoft.com/office/officeart/2005/8/layout/hProcess9"/>
    <dgm:cxn modelId="{4CE3088C-FF98-6B46-A978-59A1C5670BBA}" srcId="{95634317-0EB7-E04E-995B-2F75A6FFE4E0}" destId="{38C206DB-60D6-1849-BDA2-D7380ADE649A}" srcOrd="2" destOrd="0" parTransId="{4DF55A55-D448-D04F-B1AA-33144BF275E3}" sibTransId="{61BF9B35-C6B2-464F-9D12-014B257090CC}"/>
    <dgm:cxn modelId="{7601DE9E-51E0-7E42-99DC-22744C2E10DC}" srcId="{95634317-0EB7-E04E-995B-2F75A6FFE4E0}" destId="{89ABEC6F-B1DA-2E49-90D2-A1019D0D915A}" srcOrd="1" destOrd="0" parTransId="{ABB3F26C-130B-BB4B-A3DE-C0005834D605}" sibTransId="{2F270ABD-1F18-BD4D-88B1-FE4DEFFD07DE}"/>
    <dgm:cxn modelId="{0155B2A1-9149-4B45-A9C2-993F4B5F2B63}" type="presOf" srcId="{5BFFABCC-E464-2B4A-82FA-B82BD42A76E6}" destId="{6C0C4B7E-CB51-0947-8BD4-85C8C991B26D}" srcOrd="0" destOrd="0" presId="urn:microsoft.com/office/officeart/2005/8/layout/hProcess9"/>
    <dgm:cxn modelId="{5F9D65B5-C757-7345-997E-D302D86066BB}" type="presOf" srcId="{38C206DB-60D6-1849-BDA2-D7380ADE649A}" destId="{20E49FC2-E1CC-354A-97B0-190B56229170}" srcOrd="0" destOrd="0" presId="urn:microsoft.com/office/officeart/2005/8/layout/hProcess9"/>
    <dgm:cxn modelId="{E218B9E9-3A2F-E349-807F-4667AF3A3472}" type="presOf" srcId="{245CD7AA-117B-B14C-A600-766B5B303883}" destId="{2E1157CA-51C2-0E45-94EB-B2EB8B009A89}" srcOrd="0" destOrd="0" presId="urn:microsoft.com/office/officeart/2005/8/layout/hProcess9"/>
    <dgm:cxn modelId="{1C20F919-BDF5-0245-94D4-F7B950D2E324}" type="presParOf" srcId="{396BABFD-76C3-C646-A443-F4455894CFCC}" destId="{E5C5236B-1781-234D-BD0B-259C249989C2}" srcOrd="0" destOrd="0" presId="urn:microsoft.com/office/officeart/2005/8/layout/hProcess9"/>
    <dgm:cxn modelId="{78C15959-4860-0248-9B7B-021A12A77840}" type="presParOf" srcId="{396BABFD-76C3-C646-A443-F4455894CFCC}" destId="{258F1EC9-C4C0-6043-B03D-892AF338579B}" srcOrd="1" destOrd="0" presId="urn:microsoft.com/office/officeart/2005/8/layout/hProcess9"/>
    <dgm:cxn modelId="{9E2F35B8-BA5D-2442-AD7B-2D06B9808612}" type="presParOf" srcId="{258F1EC9-C4C0-6043-B03D-892AF338579B}" destId="{6C0C4B7E-CB51-0947-8BD4-85C8C991B26D}" srcOrd="0" destOrd="0" presId="urn:microsoft.com/office/officeart/2005/8/layout/hProcess9"/>
    <dgm:cxn modelId="{2D3F140E-E905-A44E-8FBB-382208FC22A2}" type="presParOf" srcId="{258F1EC9-C4C0-6043-B03D-892AF338579B}" destId="{2B29A345-2FA2-AB4F-977B-09949874FB98}" srcOrd="1" destOrd="0" presId="urn:microsoft.com/office/officeart/2005/8/layout/hProcess9"/>
    <dgm:cxn modelId="{7D4B0507-D13D-1747-B7A4-B51B6E6D093C}" type="presParOf" srcId="{258F1EC9-C4C0-6043-B03D-892AF338579B}" destId="{C511816C-8BE2-2444-A0F4-28C4A09C69A2}" srcOrd="2" destOrd="0" presId="urn:microsoft.com/office/officeart/2005/8/layout/hProcess9"/>
    <dgm:cxn modelId="{BEC53A48-F3D1-B64D-9A3A-CB8997A99E00}" type="presParOf" srcId="{258F1EC9-C4C0-6043-B03D-892AF338579B}" destId="{48063603-8980-DB4A-9DAB-4039FF511B31}" srcOrd="3" destOrd="0" presId="urn:microsoft.com/office/officeart/2005/8/layout/hProcess9"/>
    <dgm:cxn modelId="{1F83BA67-28B5-A942-8DE7-9D80A16EAF67}" type="presParOf" srcId="{258F1EC9-C4C0-6043-B03D-892AF338579B}" destId="{20E49FC2-E1CC-354A-97B0-190B56229170}" srcOrd="4" destOrd="0" presId="urn:microsoft.com/office/officeart/2005/8/layout/hProcess9"/>
    <dgm:cxn modelId="{376FA408-8770-8348-8D80-1AA16D0913EA}" type="presParOf" srcId="{258F1EC9-C4C0-6043-B03D-892AF338579B}" destId="{589F21A8-C3F7-D64E-BAA6-F852130DA3D3}" srcOrd="5" destOrd="0" presId="urn:microsoft.com/office/officeart/2005/8/layout/hProcess9"/>
    <dgm:cxn modelId="{A6536A87-EDAA-5943-9105-19FFD409A25C}" type="presParOf" srcId="{258F1EC9-C4C0-6043-B03D-892AF338579B}" destId="{2E1157CA-51C2-0E45-94EB-B2EB8B009A8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34317-0EB7-E04E-995B-2F75A6FFE4E0}" type="doc">
      <dgm:prSet loTypeId="urn:microsoft.com/office/officeart/2005/8/layout/hProcess9" loCatId="" qsTypeId="urn:microsoft.com/office/officeart/2005/8/quickstyle/simple4" qsCatId="simple" csTypeId="urn:microsoft.com/office/officeart/2005/8/colors/accent2_2" csCatId="accent2" phldr="1"/>
      <dgm:spPr/>
    </dgm:pt>
    <dgm:pt modelId="{5BFFABCC-E464-2B4A-82FA-B82BD42A76E6}">
      <dgm:prSet phldrT="[Text]"/>
      <dgm:spPr/>
      <dgm:t>
        <a:bodyPr/>
        <a:lstStyle/>
        <a:p>
          <a:r>
            <a:rPr lang="en-US" dirty="0"/>
            <a:t>Acquisition</a:t>
          </a:r>
        </a:p>
      </dgm:t>
    </dgm:pt>
    <dgm:pt modelId="{4D1F3BC7-77BF-584C-BD16-9E229262DD80}" type="parTrans" cxnId="{0718B451-E4ED-4F4E-ADEC-3101D1761193}">
      <dgm:prSet/>
      <dgm:spPr/>
      <dgm:t>
        <a:bodyPr/>
        <a:lstStyle/>
        <a:p>
          <a:endParaRPr lang="en-US"/>
        </a:p>
      </dgm:t>
    </dgm:pt>
    <dgm:pt modelId="{A3C7706D-6128-E543-8975-D3375527408C}" type="sibTrans" cxnId="{0718B451-E4ED-4F4E-ADEC-3101D1761193}">
      <dgm:prSet/>
      <dgm:spPr/>
      <dgm:t>
        <a:bodyPr/>
        <a:lstStyle/>
        <a:p>
          <a:endParaRPr lang="en-US"/>
        </a:p>
      </dgm:t>
    </dgm:pt>
    <dgm:pt modelId="{89ABEC6F-B1DA-2E49-90D2-A1019D0D915A}">
      <dgm:prSet phldrT="[Text]"/>
      <dgm:spPr/>
      <dgm:t>
        <a:bodyPr/>
        <a:lstStyle/>
        <a:p>
          <a:r>
            <a:rPr lang="en-US" dirty="0"/>
            <a:t>Fluency</a:t>
          </a:r>
        </a:p>
      </dgm:t>
    </dgm:pt>
    <dgm:pt modelId="{ABB3F26C-130B-BB4B-A3DE-C0005834D605}" type="parTrans" cxnId="{7601DE9E-51E0-7E42-99DC-22744C2E10DC}">
      <dgm:prSet/>
      <dgm:spPr/>
      <dgm:t>
        <a:bodyPr/>
        <a:lstStyle/>
        <a:p>
          <a:endParaRPr lang="en-US"/>
        </a:p>
      </dgm:t>
    </dgm:pt>
    <dgm:pt modelId="{2F270ABD-1F18-BD4D-88B1-FE4DEFFD07DE}" type="sibTrans" cxnId="{7601DE9E-51E0-7E42-99DC-22744C2E10DC}">
      <dgm:prSet/>
      <dgm:spPr/>
      <dgm:t>
        <a:bodyPr/>
        <a:lstStyle/>
        <a:p>
          <a:endParaRPr lang="en-US"/>
        </a:p>
      </dgm:t>
    </dgm:pt>
    <dgm:pt modelId="{38C206DB-60D6-1849-BDA2-D7380ADE649A}">
      <dgm:prSet phldrT="[Text]"/>
      <dgm:spPr/>
      <dgm:t>
        <a:bodyPr/>
        <a:lstStyle/>
        <a:p>
          <a:r>
            <a:rPr lang="en-US" dirty="0"/>
            <a:t>Maintenance</a:t>
          </a:r>
        </a:p>
      </dgm:t>
    </dgm:pt>
    <dgm:pt modelId="{4DF55A55-D448-D04F-B1AA-33144BF275E3}" type="parTrans" cxnId="{4CE3088C-FF98-6B46-A978-59A1C5670BBA}">
      <dgm:prSet/>
      <dgm:spPr/>
      <dgm:t>
        <a:bodyPr/>
        <a:lstStyle/>
        <a:p>
          <a:endParaRPr lang="en-US"/>
        </a:p>
      </dgm:t>
    </dgm:pt>
    <dgm:pt modelId="{61BF9B35-C6B2-464F-9D12-014B257090CC}" type="sibTrans" cxnId="{4CE3088C-FF98-6B46-A978-59A1C5670BBA}">
      <dgm:prSet/>
      <dgm:spPr/>
      <dgm:t>
        <a:bodyPr/>
        <a:lstStyle/>
        <a:p>
          <a:endParaRPr lang="en-US"/>
        </a:p>
      </dgm:t>
    </dgm:pt>
    <dgm:pt modelId="{245CD7AA-117B-B14C-A600-766B5B303883}">
      <dgm:prSet phldrT="[Text]"/>
      <dgm:spPr/>
      <dgm:t>
        <a:bodyPr/>
        <a:lstStyle/>
        <a:p>
          <a:r>
            <a:rPr lang="en-US" dirty="0"/>
            <a:t>Generalization</a:t>
          </a:r>
        </a:p>
      </dgm:t>
    </dgm:pt>
    <dgm:pt modelId="{BC066FB8-241E-F24D-95C4-B2CC3505742C}" type="parTrans" cxnId="{93795071-E81F-7C45-A018-18BD5CC9A27E}">
      <dgm:prSet/>
      <dgm:spPr/>
      <dgm:t>
        <a:bodyPr/>
        <a:lstStyle/>
        <a:p>
          <a:endParaRPr lang="en-US"/>
        </a:p>
      </dgm:t>
    </dgm:pt>
    <dgm:pt modelId="{C54836FC-3847-5E43-8390-720CA34CF9B1}" type="sibTrans" cxnId="{93795071-E81F-7C45-A018-18BD5CC9A27E}">
      <dgm:prSet/>
      <dgm:spPr/>
      <dgm:t>
        <a:bodyPr/>
        <a:lstStyle/>
        <a:p>
          <a:endParaRPr lang="en-US"/>
        </a:p>
      </dgm:t>
    </dgm:pt>
    <dgm:pt modelId="{396BABFD-76C3-C646-A443-F4455894CFCC}" type="pres">
      <dgm:prSet presAssocID="{95634317-0EB7-E04E-995B-2F75A6FFE4E0}" presName="CompostProcess" presStyleCnt="0">
        <dgm:presLayoutVars>
          <dgm:dir/>
          <dgm:resizeHandles val="exact"/>
        </dgm:presLayoutVars>
      </dgm:prSet>
      <dgm:spPr/>
    </dgm:pt>
    <dgm:pt modelId="{E5C5236B-1781-234D-BD0B-259C249989C2}" type="pres">
      <dgm:prSet presAssocID="{95634317-0EB7-E04E-995B-2F75A6FFE4E0}" presName="arrow" presStyleLbl="bgShp" presStyleIdx="0" presStyleCnt="1"/>
      <dgm:spPr/>
    </dgm:pt>
    <dgm:pt modelId="{258F1EC9-C4C0-6043-B03D-892AF338579B}" type="pres">
      <dgm:prSet presAssocID="{95634317-0EB7-E04E-995B-2F75A6FFE4E0}" presName="linearProcess" presStyleCnt="0"/>
      <dgm:spPr/>
    </dgm:pt>
    <dgm:pt modelId="{6C0C4B7E-CB51-0947-8BD4-85C8C991B26D}" type="pres">
      <dgm:prSet presAssocID="{5BFFABCC-E464-2B4A-82FA-B82BD42A76E6}" presName="textNode" presStyleLbl="node1" presStyleIdx="0" presStyleCnt="4">
        <dgm:presLayoutVars>
          <dgm:bulletEnabled val="1"/>
        </dgm:presLayoutVars>
      </dgm:prSet>
      <dgm:spPr/>
    </dgm:pt>
    <dgm:pt modelId="{2B29A345-2FA2-AB4F-977B-09949874FB98}" type="pres">
      <dgm:prSet presAssocID="{A3C7706D-6128-E543-8975-D3375527408C}" presName="sibTrans" presStyleCnt="0"/>
      <dgm:spPr/>
    </dgm:pt>
    <dgm:pt modelId="{C511816C-8BE2-2444-A0F4-28C4A09C69A2}" type="pres">
      <dgm:prSet presAssocID="{89ABEC6F-B1DA-2E49-90D2-A1019D0D915A}" presName="textNode" presStyleLbl="node1" presStyleIdx="1" presStyleCnt="4">
        <dgm:presLayoutVars>
          <dgm:bulletEnabled val="1"/>
        </dgm:presLayoutVars>
      </dgm:prSet>
      <dgm:spPr/>
    </dgm:pt>
    <dgm:pt modelId="{48063603-8980-DB4A-9DAB-4039FF511B31}" type="pres">
      <dgm:prSet presAssocID="{2F270ABD-1F18-BD4D-88B1-FE4DEFFD07DE}" presName="sibTrans" presStyleCnt="0"/>
      <dgm:spPr/>
    </dgm:pt>
    <dgm:pt modelId="{20E49FC2-E1CC-354A-97B0-190B56229170}" type="pres">
      <dgm:prSet presAssocID="{38C206DB-60D6-1849-BDA2-D7380ADE649A}" presName="textNode" presStyleLbl="node1" presStyleIdx="2" presStyleCnt="4">
        <dgm:presLayoutVars>
          <dgm:bulletEnabled val="1"/>
        </dgm:presLayoutVars>
      </dgm:prSet>
      <dgm:spPr/>
    </dgm:pt>
    <dgm:pt modelId="{589F21A8-C3F7-D64E-BAA6-F852130DA3D3}" type="pres">
      <dgm:prSet presAssocID="{61BF9B35-C6B2-464F-9D12-014B257090CC}" presName="sibTrans" presStyleCnt="0"/>
      <dgm:spPr/>
    </dgm:pt>
    <dgm:pt modelId="{2E1157CA-51C2-0E45-94EB-B2EB8B009A89}" type="pres">
      <dgm:prSet presAssocID="{245CD7AA-117B-B14C-A600-766B5B303883}" presName="textNode" presStyleLbl="node1" presStyleIdx="3" presStyleCnt="4">
        <dgm:presLayoutVars>
          <dgm:bulletEnabled val="1"/>
        </dgm:presLayoutVars>
      </dgm:prSet>
      <dgm:spPr/>
    </dgm:pt>
  </dgm:ptLst>
  <dgm:cxnLst>
    <dgm:cxn modelId="{773E9D19-8F7D-4448-99B9-E50EF50BD9E6}" type="presOf" srcId="{245CD7AA-117B-B14C-A600-766B5B303883}" destId="{2E1157CA-51C2-0E45-94EB-B2EB8B009A89}" srcOrd="0" destOrd="0" presId="urn:microsoft.com/office/officeart/2005/8/layout/hProcess9"/>
    <dgm:cxn modelId="{72709021-F8FB-3743-81D9-9FF44F0527CC}" type="presOf" srcId="{38C206DB-60D6-1849-BDA2-D7380ADE649A}" destId="{20E49FC2-E1CC-354A-97B0-190B56229170}" srcOrd="0" destOrd="0" presId="urn:microsoft.com/office/officeart/2005/8/layout/hProcess9"/>
    <dgm:cxn modelId="{93795071-E81F-7C45-A018-18BD5CC9A27E}" srcId="{95634317-0EB7-E04E-995B-2F75A6FFE4E0}" destId="{245CD7AA-117B-B14C-A600-766B5B303883}" srcOrd="3" destOrd="0" parTransId="{BC066FB8-241E-F24D-95C4-B2CC3505742C}" sibTransId="{C54836FC-3847-5E43-8390-720CA34CF9B1}"/>
    <dgm:cxn modelId="{0718B451-E4ED-4F4E-ADEC-3101D1761193}" srcId="{95634317-0EB7-E04E-995B-2F75A6FFE4E0}" destId="{5BFFABCC-E464-2B4A-82FA-B82BD42A76E6}" srcOrd="0" destOrd="0" parTransId="{4D1F3BC7-77BF-584C-BD16-9E229262DD80}" sibTransId="{A3C7706D-6128-E543-8975-D3375527408C}"/>
    <dgm:cxn modelId="{3AC4E285-D436-9B4C-80F6-E1DB17C39783}" type="presOf" srcId="{95634317-0EB7-E04E-995B-2F75A6FFE4E0}" destId="{396BABFD-76C3-C646-A443-F4455894CFCC}" srcOrd="0" destOrd="0" presId="urn:microsoft.com/office/officeart/2005/8/layout/hProcess9"/>
    <dgm:cxn modelId="{4CE3088C-FF98-6B46-A978-59A1C5670BBA}" srcId="{95634317-0EB7-E04E-995B-2F75A6FFE4E0}" destId="{38C206DB-60D6-1849-BDA2-D7380ADE649A}" srcOrd="2" destOrd="0" parTransId="{4DF55A55-D448-D04F-B1AA-33144BF275E3}" sibTransId="{61BF9B35-C6B2-464F-9D12-014B257090CC}"/>
    <dgm:cxn modelId="{7601DE9E-51E0-7E42-99DC-22744C2E10DC}" srcId="{95634317-0EB7-E04E-995B-2F75A6FFE4E0}" destId="{89ABEC6F-B1DA-2E49-90D2-A1019D0D915A}" srcOrd="1" destOrd="0" parTransId="{ABB3F26C-130B-BB4B-A3DE-C0005834D605}" sibTransId="{2F270ABD-1F18-BD4D-88B1-FE4DEFFD07DE}"/>
    <dgm:cxn modelId="{C45A90AA-AAB6-064A-8C32-8C1DAC689C9C}" type="presOf" srcId="{89ABEC6F-B1DA-2E49-90D2-A1019D0D915A}" destId="{C511816C-8BE2-2444-A0F4-28C4A09C69A2}" srcOrd="0" destOrd="0" presId="urn:microsoft.com/office/officeart/2005/8/layout/hProcess9"/>
    <dgm:cxn modelId="{81D343E2-D29C-054E-B9BF-6844988CA187}" type="presOf" srcId="{5BFFABCC-E464-2B4A-82FA-B82BD42A76E6}" destId="{6C0C4B7E-CB51-0947-8BD4-85C8C991B26D}" srcOrd="0" destOrd="0" presId="urn:microsoft.com/office/officeart/2005/8/layout/hProcess9"/>
    <dgm:cxn modelId="{B0D8B859-D5A7-B841-9F2E-B49123488ACC}" type="presParOf" srcId="{396BABFD-76C3-C646-A443-F4455894CFCC}" destId="{E5C5236B-1781-234D-BD0B-259C249989C2}" srcOrd="0" destOrd="0" presId="urn:microsoft.com/office/officeart/2005/8/layout/hProcess9"/>
    <dgm:cxn modelId="{3F589733-48E2-CF47-BC1B-C75CA463C52A}" type="presParOf" srcId="{396BABFD-76C3-C646-A443-F4455894CFCC}" destId="{258F1EC9-C4C0-6043-B03D-892AF338579B}" srcOrd="1" destOrd="0" presId="urn:microsoft.com/office/officeart/2005/8/layout/hProcess9"/>
    <dgm:cxn modelId="{BF6470A4-EE6B-9B4F-912F-1B0849300A97}" type="presParOf" srcId="{258F1EC9-C4C0-6043-B03D-892AF338579B}" destId="{6C0C4B7E-CB51-0947-8BD4-85C8C991B26D}" srcOrd="0" destOrd="0" presId="urn:microsoft.com/office/officeart/2005/8/layout/hProcess9"/>
    <dgm:cxn modelId="{2358A2A3-C4C4-BA45-822D-872D1BEBA0F7}" type="presParOf" srcId="{258F1EC9-C4C0-6043-B03D-892AF338579B}" destId="{2B29A345-2FA2-AB4F-977B-09949874FB98}" srcOrd="1" destOrd="0" presId="urn:microsoft.com/office/officeart/2005/8/layout/hProcess9"/>
    <dgm:cxn modelId="{7005DB6A-CE4A-BA4D-B29C-67290E488ECF}" type="presParOf" srcId="{258F1EC9-C4C0-6043-B03D-892AF338579B}" destId="{C511816C-8BE2-2444-A0F4-28C4A09C69A2}" srcOrd="2" destOrd="0" presId="urn:microsoft.com/office/officeart/2005/8/layout/hProcess9"/>
    <dgm:cxn modelId="{415A2CD9-09F9-7348-A8BA-4A72A1F8EC7D}" type="presParOf" srcId="{258F1EC9-C4C0-6043-B03D-892AF338579B}" destId="{48063603-8980-DB4A-9DAB-4039FF511B31}" srcOrd="3" destOrd="0" presId="urn:microsoft.com/office/officeart/2005/8/layout/hProcess9"/>
    <dgm:cxn modelId="{A799D57A-E78D-EC43-AE69-916EB22DB480}" type="presParOf" srcId="{258F1EC9-C4C0-6043-B03D-892AF338579B}" destId="{20E49FC2-E1CC-354A-97B0-190B56229170}" srcOrd="4" destOrd="0" presId="urn:microsoft.com/office/officeart/2005/8/layout/hProcess9"/>
    <dgm:cxn modelId="{2354B601-9520-6541-9CE5-CA74BA8F6EA3}" type="presParOf" srcId="{258F1EC9-C4C0-6043-B03D-892AF338579B}" destId="{589F21A8-C3F7-D64E-BAA6-F852130DA3D3}" srcOrd="5" destOrd="0" presId="urn:microsoft.com/office/officeart/2005/8/layout/hProcess9"/>
    <dgm:cxn modelId="{C7E59497-77CA-A946-BB21-01CB47FF9041}" type="presParOf" srcId="{258F1EC9-C4C0-6043-B03D-892AF338579B}" destId="{2E1157CA-51C2-0E45-94EB-B2EB8B009A8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634317-0EB7-E04E-995B-2F75A6FFE4E0}" type="doc">
      <dgm:prSet loTypeId="urn:microsoft.com/office/officeart/2005/8/layout/hProcess9" loCatId="" qsTypeId="urn:microsoft.com/office/officeart/2005/8/quickstyle/simple4" qsCatId="simple" csTypeId="urn:microsoft.com/office/officeart/2005/8/colors/accent2_2" csCatId="accent2" phldr="1"/>
      <dgm:spPr/>
    </dgm:pt>
    <dgm:pt modelId="{5BFFABCC-E464-2B4A-82FA-B82BD42A76E6}">
      <dgm:prSet phldrT="[Text]"/>
      <dgm:spPr/>
      <dgm:t>
        <a:bodyPr/>
        <a:lstStyle/>
        <a:p>
          <a:r>
            <a:rPr lang="en-US" dirty="0"/>
            <a:t>Acquisition</a:t>
          </a:r>
        </a:p>
      </dgm:t>
    </dgm:pt>
    <dgm:pt modelId="{4D1F3BC7-77BF-584C-BD16-9E229262DD80}" type="parTrans" cxnId="{0718B451-E4ED-4F4E-ADEC-3101D1761193}">
      <dgm:prSet/>
      <dgm:spPr/>
      <dgm:t>
        <a:bodyPr/>
        <a:lstStyle/>
        <a:p>
          <a:endParaRPr lang="en-US"/>
        </a:p>
      </dgm:t>
    </dgm:pt>
    <dgm:pt modelId="{A3C7706D-6128-E543-8975-D3375527408C}" type="sibTrans" cxnId="{0718B451-E4ED-4F4E-ADEC-3101D1761193}">
      <dgm:prSet/>
      <dgm:spPr/>
      <dgm:t>
        <a:bodyPr/>
        <a:lstStyle/>
        <a:p>
          <a:endParaRPr lang="en-US"/>
        </a:p>
      </dgm:t>
    </dgm:pt>
    <dgm:pt modelId="{89ABEC6F-B1DA-2E49-90D2-A1019D0D915A}">
      <dgm:prSet phldrT="[Text]"/>
      <dgm:spPr/>
      <dgm:t>
        <a:bodyPr/>
        <a:lstStyle/>
        <a:p>
          <a:r>
            <a:rPr lang="en-US" dirty="0"/>
            <a:t>Fluency</a:t>
          </a:r>
        </a:p>
      </dgm:t>
    </dgm:pt>
    <dgm:pt modelId="{ABB3F26C-130B-BB4B-A3DE-C0005834D605}" type="parTrans" cxnId="{7601DE9E-51E0-7E42-99DC-22744C2E10DC}">
      <dgm:prSet/>
      <dgm:spPr/>
      <dgm:t>
        <a:bodyPr/>
        <a:lstStyle/>
        <a:p>
          <a:endParaRPr lang="en-US"/>
        </a:p>
      </dgm:t>
    </dgm:pt>
    <dgm:pt modelId="{2F270ABD-1F18-BD4D-88B1-FE4DEFFD07DE}" type="sibTrans" cxnId="{7601DE9E-51E0-7E42-99DC-22744C2E10DC}">
      <dgm:prSet/>
      <dgm:spPr/>
      <dgm:t>
        <a:bodyPr/>
        <a:lstStyle/>
        <a:p>
          <a:endParaRPr lang="en-US"/>
        </a:p>
      </dgm:t>
    </dgm:pt>
    <dgm:pt modelId="{38C206DB-60D6-1849-BDA2-D7380ADE649A}">
      <dgm:prSet phldrT="[Text]"/>
      <dgm:spPr/>
      <dgm:t>
        <a:bodyPr/>
        <a:lstStyle/>
        <a:p>
          <a:r>
            <a:rPr lang="en-US" dirty="0"/>
            <a:t>Maintenance</a:t>
          </a:r>
        </a:p>
      </dgm:t>
    </dgm:pt>
    <dgm:pt modelId="{4DF55A55-D448-D04F-B1AA-33144BF275E3}" type="parTrans" cxnId="{4CE3088C-FF98-6B46-A978-59A1C5670BBA}">
      <dgm:prSet/>
      <dgm:spPr/>
      <dgm:t>
        <a:bodyPr/>
        <a:lstStyle/>
        <a:p>
          <a:endParaRPr lang="en-US"/>
        </a:p>
      </dgm:t>
    </dgm:pt>
    <dgm:pt modelId="{61BF9B35-C6B2-464F-9D12-014B257090CC}" type="sibTrans" cxnId="{4CE3088C-FF98-6B46-A978-59A1C5670BBA}">
      <dgm:prSet/>
      <dgm:spPr/>
      <dgm:t>
        <a:bodyPr/>
        <a:lstStyle/>
        <a:p>
          <a:endParaRPr lang="en-US"/>
        </a:p>
      </dgm:t>
    </dgm:pt>
    <dgm:pt modelId="{245CD7AA-117B-B14C-A600-766B5B303883}">
      <dgm:prSet phldrT="[Text]"/>
      <dgm:spPr/>
      <dgm:t>
        <a:bodyPr/>
        <a:lstStyle/>
        <a:p>
          <a:r>
            <a:rPr lang="en-US" dirty="0"/>
            <a:t>Generalization</a:t>
          </a:r>
        </a:p>
      </dgm:t>
    </dgm:pt>
    <dgm:pt modelId="{BC066FB8-241E-F24D-95C4-B2CC3505742C}" type="parTrans" cxnId="{93795071-E81F-7C45-A018-18BD5CC9A27E}">
      <dgm:prSet/>
      <dgm:spPr/>
      <dgm:t>
        <a:bodyPr/>
        <a:lstStyle/>
        <a:p>
          <a:endParaRPr lang="en-US"/>
        </a:p>
      </dgm:t>
    </dgm:pt>
    <dgm:pt modelId="{C54836FC-3847-5E43-8390-720CA34CF9B1}" type="sibTrans" cxnId="{93795071-E81F-7C45-A018-18BD5CC9A27E}">
      <dgm:prSet/>
      <dgm:spPr/>
      <dgm:t>
        <a:bodyPr/>
        <a:lstStyle/>
        <a:p>
          <a:endParaRPr lang="en-US"/>
        </a:p>
      </dgm:t>
    </dgm:pt>
    <dgm:pt modelId="{396BABFD-76C3-C646-A443-F4455894CFCC}" type="pres">
      <dgm:prSet presAssocID="{95634317-0EB7-E04E-995B-2F75A6FFE4E0}" presName="CompostProcess" presStyleCnt="0">
        <dgm:presLayoutVars>
          <dgm:dir/>
          <dgm:resizeHandles val="exact"/>
        </dgm:presLayoutVars>
      </dgm:prSet>
      <dgm:spPr/>
    </dgm:pt>
    <dgm:pt modelId="{E5C5236B-1781-234D-BD0B-259C249989C2}" type="pres">
      <dgm:prSet presAssocID="{95634317-0EB7-E04E-995B-2F75A6FFE4E0}" presName="arrow" presStyleLbl="bgShp" presStyleIdx="0" presStyleCnt="1"/>
      <dgm:spPr/>
    </dgm:pt>
    <dgm:pt modelId="{258F1EC9-C4C0-6043-B03D-892AF338579B}" type="pres">
      <dgm:prSet presAssocID="{95634317-0EB7-E04E-995B-2F75A6FFE4E0}" presName="linearProcess" presStyleCnt="0"/>
      <dgm:spPr/>
    </dgm:pt>
    <dgm:pt modelId="{6C0C4B7E-CB51-0947-8BD4-85C8C991B26D}" type="pres">
      <dgm:prSet presAssocID="{5BFFABCC-E464-2B4A-82FA-B82BD42A76E6}" presName="textNode" presStyleLbl="node1" presStyleIdx="0" presStyleCnt="4">
        <dgm:presLayoutVars>
          <dgm:bulletEnabled val="1"/>
        </dgm:presLayoutVars>
      </dgm:prSet>
      <dgm:spPr/>
    </dgm:pt>
    <dgm:pt modelId="{2B29A345-2FA2-AB4F-977B-09949874FB98}" type="pres">
      <dgm:prSet presAssocID="{A3C7706D-6128-E543-8975-D3375527408C}" presName="sibTrans" presStyleCnt="0"/>
      <dgm:spPr/>
    </dgm:pt>
    <dgm:pt modelId="{C511816C-8BE2-2444-A0F4-28C4A09C69A2}" type="pres">
      <dgm:prSet presAssocID="{89ABEC6F-B1DA-2E49-90D2-A1019D0D915A}" presName="textNode" presStyleLbl="node1" presStyleIdx="1" presStyleCnt="4">
        <dgm:presLayoutVars>
          <dgm:bulletEnabled val="1"/>
        </dgm:presLayoutVars>
      </dgm:prSet>
      <dgm:spPr/>
    </dgm:pt>
    <dgm:pt modelId="{48063603-8980-DB4A-9DAB-4039FF511B31}" type="pres">
      <dgm:prSet presAssocID="{2F270ABD-1F18-BD4D-88B1-FE4DEFFD07DE}" presName="sibTrans" presStyleCnt="0"/>
      <dgm:spPr/>
    </dgm:pt>
    <dgm:pt modelId="{20E49FC2-E1CC-354A-97B0-190B56229170}" type="pres">
      <dgm:prSet presAssocID="{38C206DB-60D6-1849-BDA2-D7380ADE649A}" presName="textNode" presStyleLbl="node1" presStyleIdx="2" presStyleCnt="4">
        <dgm:presLayoutVars>
          <dgm:bulletEnabled val="1"/>
        </dgm:presLayoutVars>
      </dgm:prSet>
      <dgm:spPr/>
    </dgm:pt>
    <dgm:pt modelId="{589F21A8-C3F7-D64E-BAA6-F852130DA3D3}" type="pres">
      <dgm:prSet presAssocID="{61BF9B35-C6B2-464F-9D12-014B257090CC}" presName="sibTrans" presStyleCnt="0"/>
      <dgm:spPr/>
    </dgm:pt>
    <dgm:pt modelId="{2E1157CA-51C2-0E45-94EB-B2EB8B009A89}" type="pres">
      <dgm:prSet presAssocID="{245CD7AA-117B-B14C-A600-766B5B303883}" presName="textNode" presStyleLbl="node1" presStyleIdx="3" presStyleCnt="4">
        <dgm:presLayoutVars>
          <dgm:bulletEnabled val="1"/>
        </dgm:presLayoutVars>
      </dgm:prSet>
      <dgm:spPr/>
    </dgm:pt>
  </dgm:ptLst>
  <dgm:cxnLst>
    <dgm:cxn modelId="{773E9D19-8F7D-4448-99B9-E50EF50BD9E6}" type="presOf" srcId="{245CD7AA-117B-B14C-A600-766B5B303883}" destId="{2E1157CA-51C2-0E45-94EB-B2EB8B009A89}" srcOrd="0" destOrd="0" presId="urn:microsoft.com/office/officeart/2005/8/layout/hProcess9"/>
    <dgm:cxn modelId="{72709021-F8FB-3743-81D9-9FF44F0527CC}" type="presOf" srcId="{38C206DB-60D6-1849-BDA2-D7380ADE649A}" destId="{20E49FC2-E1CC-354A-97B0-190B56229170}" srcOrd="0" destOrd="0" presId="urn:microsoft.com/office/officeart/2005/8/layout/hProcess9"/>
    <dgm:cxn modelId="{93795071-E81F-7C45-A018-18BD5CC9A27E}" srcId="{95634317-0EB7-E04E-995B-2F75A6FFE4E0}" destId="{245CD7AA-117B-B14C-A600-766B5B303883}" srcOrd="3" destOrd="0" parTransId="{BC066FB8-241E-F24D-95C4-B2CC3505742C}" sibTransId="{C54836FC-3847-5E43-8390-720CA34CF9B1}"/>
    <dgm:cxn modelId="{0718B451-E4ED-4F4E-ADEC-3101D1761193}" srcId="{95634317-0EB7-E04E-995B-2F75A6FFE4E0}" destId="{5BFFABCC-E464-2B4A-82FA-B82BD42A76E6}" srcOrd="0" destOrd="0" parTransId="{4D1F3BC7-77BF-584C-BD16-9E229262DD80}" sibTransId="{A3C7706D-6128-E543-8975-D3375527408C}"/>
    <dgm:cxn modelId="{3AC4E285-D436-9B4C-80F6-E1DB17C39783}" type="presOf" srcId="{95634317-0EB7-E04E-995B-2F75A6FFE4E0}" destId="{396BABFD-76C3-C646-A443-F4455894CFCC}" srcOrd="0" destOrd="0" presId="urn:microsoft.com/office/officeart/2005/8/layout/hProcess9"/>
    <dgm:cxn modelId="{4CE3088C-FF98-6B46-A978-59A1C5670BBA}" srcId="{95634317-0EB7-E04E-995B-2F75A6FFE4E0}" destId="{38C206DB-60D6-1849-BDA2-D7380ADE649A}" srcOrd="2" destOrd="0" parTransId="{4DF55A55-D448-D04F-B1AA-33144BF275E3}" sibTransId="{61BF9B35-C6B2-464F-9D12-014B257090CC}"/>
    <dgm:cxn modelId="{7601DE9E-51E0-7E42-99DC-22744C2E10DC}" srcId="{95634317-0EB7-E04E-995B-2F75A6FFE4E0}" destId="{89ABEC6F-B1DA-2E49-90D2-A1019D0D915A}" srcOrd="1" destOrd="0" parTransId="{ABB3F26C-130B-BB4B-A3DE-C0005834D605}" sibTransId="{2F270ABD-1F18-BD4D-88B1-FE4DEFFD07DE}"/>
    <dgm:cxn modelId="{C45A90AA-AAB6-064A-8C32-8C1DAC689C9C}" type="presOf" srcId="{89ABEC6F-B1DA-2E49-90D2-A1019D0D915A}" destId="{C511816C-8BE2-2444-A0F4-28C4A09C69A2}" srcOrd="0" destOrd="0" presId="urn:microsoft.com/office/officeart/2005/8/layout/hProcess9"/>
    <dgm:cxn modelId="{81D343E2-D29C-054E-B9BF-6844988CA187}" type="presOf" srcId="{5BFFABCC-E464-2B4A-82FA-B82BD42A76E6}" destId="{6C0C4B7E-CB51-0947-8BD4-85C8C991B26D}" srcOrd="0" destOrd="0" presId="urn:microsoft.com/office/officeart/2005/8/layout/hProcess9"/>
    <dgm:cxn modelId="{B0D8B859-D5A7-B841-9F2E-B49123488ACC}" type="presParOf" srcId="{396BABFD-76C3-C646-A443-F4455894CFCC}" destId="{E5C5236B-1781-234D-BD0B-259C249989C2}" srcOrd="0" destOrd="0" presId="urn:microsoft.com/office/officeart/2005/8/layout/hProcess9"/>
    <dgm:cxn modelId="{3F589733-48E2-CF47-BC1B-C75CA463C52A}" type="presParOf" srcId="{396BABFD-76C3-C646-A443-F4455894CFCC}" destId="{258F1EC9-C4C0-6043-B03D-892AF338579B}" srcOrd="1" destOrd="0" presId="urn:microsoft.com/office/officeart/2005/8/layout/hProcess9"/>
    <dgm:cxn modelId="{BF6470A4-EE6B-9B4F-912F-1B0849300A97}" type="presParOf" srcId="{258F1EC9-C4C0-6043-B03D-892AF338579B}" destId="{6C0C4B7E-CB51-0947-8BD4-85C8C991B26D}" srcOrd="0" destOrd="0" presId="urn:microsoft.com/office/officeart/2005/8/layout/hProcess9"/>
    <dgm:cxn modelId="{2358A2A3-C4C4-BA45-822D-872D1BEBA0F7}" type="presParOf" srcId="{258F1EC9-C4C0-6043-B03D-892AF338579B}" destId="{2B29A345-2FA2-AB4F-977B-09949874FB98}" srcOrd="1" destOrd="0" presId="urn:microsoft.com/office/officeart/2005/8/layout/hProcess9"/>
    <dgm:cxn modelId="{7005DB6A-CE4A-BA4D-B29C-67290E488ECF}" type="presParOf" srcId="{258F1EC9-C4C0-6043-B03D-892AF338579B}" destId="{C511816C-8BE2-2444-A0F4-28C4A09C69A2}" srcOrd="2" destOrd="0" presId="urn:microsoft.com/office/officeart/2005/8/layout/hProcess9"/>
    <dgm:cxn modelId="{415A2CD9-09F9-7348-A8BA-4A72A1F8EC7D}" type="presParOf" srcId="{258F1EC9-C4C0-6043-B03D-892AF338579B}" destId="{48063603-8980-DB4A-9DAB-4039FF511B31}" srcOrd="3" destOrd="0" presId="urn:microsoft.com/office/officeart/2005/8/layout/hProcess9"/>
    <dgm:cxn modelId="{A799D57A-E78D-EC43-AE69-916EB22DB480}" type="presParOf" srcId="{258F1EC9-C4C0-6043-B03D-892AF338579B}" destId="{20E49FC2-E1CC-354A-97B0-190B56229170}" srcOrd="4" destOrd="0" presId="urn:microsoft.com/office/officeart/2005/8/layout/hProcess9"/>
    <dgm:cxn modelId="{2354B601-9520-6541-9CE5-CA74BA8F6EA3}" type="presParOf" srcId="{258F1EC9-C4C0-6043-B03D-892AF338579B}" destId="{589F21A8-C3F7-D64E-BAA6-F852130DA3D3}" srcOrd="5" destOrd="0" presId="urn:microsoft.com/office/officeart/2005/8/layout/hProcess9"/>
    <dgm:cxn modelId="{C7E59497-77CA-A946-BB21-01CB47FF9041}" type="presParOf" srcId="{258F1EC9-C4C0-6043-B03D-892AF338579B}" destId="{2E1157CA-51C2-0E45-94EB-B2EB8B009A8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634317-0EB7-E04E-995B-2F75A6FFE4E0}" type="doc">
      <dgm:prSet loTypeId="urn:microsoft.com/office/officeart/2005/8/layout/hProcess9" loCatId="" qsTypeId="urn:microsoft.com/office/officeart/2005/8/quickstyle/simple4" qsCatId="simple" csTypeId="urn:microsoft.com/office/officeart/2005/8/colors/accent2_2" csCatId="accent2" phldr="1"/>
      <dgm:spPr/>
    </dgm:pt>
    <dgm:pt modelId="{5BFFABCC-E464-2B4A-82FA-B82BD42A76E6}">
      <dgm:prSet phldrT="[Text]"/>
      <dgm:spPr/>
      <dgm:t>
        <a:bodyPr/>
        <a:lstStyle/>
        <a:p>
          <a:r>
            <a:rPr lang="en-US" dirty="0"/>
            <a:t>Acquisition</a:t>
          </a:r>
        </a:p>
      </dgm:t>
    </dgm:pt>
    <dgm:pt modelId="{4D1F3BC7-77BF-584C-BD16-9E229262DD80}" type="parTrans" cxnId="{0718B451-E4ED-4F4E-ADEC-3101D1761193}">
      <dgm:prSet/>
      <dgm:spPr/>
      <dgm:t>
        <a:bodyPr/>
        <a:lstStyle/>
        <a:p>
          <a:endParaRPr lang="en-US"/>
        </a:p>
      </dgm:t>
    </dgm:pt>
    <dgm:pt modelId="{A3C7706D-6128-E543-8975-D3375527408C}" type="sibTrans" cxnId="{0718B451-E4ED-4F4E-ADEC-3101D1761193}">
      <dgm:prSet/>
      <dgm:spPr/>
      <dgm:t>
        <a:bodyPr/>
        <a:lstStyle/>
        <a:p>
          <a:endParaRPr lang="en-US"/>
        </a:p>
      </dgm:t>
    </dgm:pt>
    <dgm:pt modelId="{89ABEC6F-B1DA-2E49-90D2-A1019D0D915A}">
      <dgm:prSet phldrT="[Text]"/>
      <dgm:spPr/>
      <dgm:t>
        <a:bodyPr/>
        <a:lstStyle/>
        <a:p>
          <a:r>
            <a:rPr lang="en-US" dirty="0"/>
            <a:t>Fluency</a:t>
          </a:r>
        </a:p>
      </dgm:t>
    </dgm:pt>
    <dgm:pt modelId="{ABB3F26C-130B-BB4B-A3DE-C0005834D605}" type="parTrans" cxnId="{7601DE9E-51E0-7E42-99DC-22744C2E10DC}">
      <dgm:prSet/>
      <dgm:spPr/>
      <dgm:t>
        <a:bodyPr/>
        <a:lstStyle/>
        <a:p>
          <a:endParaRPr lang="en-US"/>
        </a:p>
      </dgm:t>
    </dgm:pt>
    <dgm:pt modelId="{2F270ABD-1F18-BD4D-88B1-FE4DEFFD07DE}" type="sibTrans" cxnId="{7601DE9E-51E0-7E42-99DC-22744C2E10DC}">
      <dgm:prSet/>
      <dgm:spPr/>
      <dgm:t>
        <a:bodyPr/>
        <a:lstStyle/>
        <a:p>
          <a:endParaRPr lang="en-US"/>
        </a:p>
      </dgm:t>
    </dgm:pt>
    <dgm:pt modelId="{38C206DB-60D6-1849-BDA2-D7380ADE649A}">
      <dgm:prSet phldrT="[Text]"/>
      <dgm:spPr/>
      <dgm:t>
        <a:bodyPr/>
        <a:lstStyle/>
        <a:p>
          <a:r>
            <a:rPr lang="en-US" dirty="0"/>
            <a:t>Maintenance</a:t>
          </a:r>
        </a:p>
      </dgm:t>
    </dgm:pt>
    <dgm:pt modelId="{4DF55A55-D448-D04F-B1AA-33144BF275E3}" type="parTrans" cxnId="{4CE3088C-FF98-6B46-A978-59A1C5670BBA}">
      <dgm:prSet/>
      <dgm:spPr/>
      <dgm:t>
        <a:bodyPr/>
        <a:lstStyle/>
        <a:p>
          <a:endParaRPr lang="en-US"/>
        </a:p>
      </dgm:t>
    </dgm:pt>
    <dgm:pt modelId="{61BF9B35-C6B2-464F-9D12-014B257090CC}" type="sibTrans" cxnId="{4CE3088C-FF98-6B46-A978-59A1C5670BBA}">
      <dgm:prSet/>
      <dgm:spPr/>
      <dgm:t>
        <a:bodyPr/>
        <a:lstStyle/>
        <a:p>
          <a:endParaRPr lang="en-US"/>
        </a:p>
      </dgm:t>
    </dgm:pt>
    <dgm:pt modelId="{245CD7AA-117B-B14C-A600-766B5B303883}">
      <dgm:prSet phldrT="[Text]"/>
      <dgm:spPr/>
      <dgm:t>
        <a:bodyPr/>
        <a:lstStyle/>
        <a:p>
          <a:r>
            <a:rPr lang="en-US" dirty="0"/>
            <a:t>Generalization</a:t>
          </a:r>
        </a:p>
      </dgm:t>
    </dgm:pt>
    <dgm:pt modelId="{BC066FB8-241E-F24D-95C4-B2CC3505742C}" type="parTrans" cxnId="{93795071-E81F-7C45-A018-18BD5CC9A27E}">
      <dgm:prSet/>
      <dgm:spPr/>
      <dgm:t>
        <a:bodyPr/>
        <a:lstStyle/>
        <a:p>
          <a:endParaRPr lang="en-US"/>
        </a:p>
      </dgm:t>
    </dgm:pt>
    <dgm:pt modelId="{C54836FC-3847-5E43-8390-720CA34CF9B1}" type="sibTrans" cxnId="{93795071-E81F-7C45-A018-18BD5CC9A27E}">
      <dgm:prSet/>
      <dgm:spPr/>
      <dgm:t>
        <a:bodyPr/>
        <a:lstStyle/>
        <a:p>
          <a:endParaRPr lang="en-US"/>
        </a:p>
      </dgm:t>
    </dgm:pt>
    <dgm:pt modelId="{396BABFD-76C3-C646-A443-F4455894CFCC}" type="pres">
      <dgm:prSet presAssocID="{95634317-0EB7-E04E-995B-2F75A6FFE4E0}" presName="CompostProcess" presStyleCnt="0">
        <dgm:presLayoutVars>
          <dgm:dir/>
          <dgm:resizeHandles val="exact"/>
        </dgm:presLayoutVars>
      </dgm:prSet>
      <dgm:spPr/>
    </dgm:pt>
    <dgm:pt modelId="{E5C5236B-1781-234D-BD0B-259C249989C2}" type="pres">
      <dgm:prSet presAssocID="{95634317-0EB7-E04E-995B-2F75A6FFE4E0}" presName="arrow" presStyleLbl="bgShp" presStyleIdx="0" presStyleCnt="1" custLinFactNeighborX="966" custLinFactNeighborY="-24682"/>
      <dgm:spPr/>
    </dgm:pt>
    <dgm:pt modelId="{258F1EC9-C4C0-6043-B03D-892AF338579B}" type="pres">
      <dgm:prSet presAssocID="{95634317-0EB7-E04E-995B-2F75A6FFE4E0}" presName="linearProcess" presStyleCnt="0"/>
      <dgm:spPr/>
    </dgm:pt>
    <dgm:pt modelId="{6C0C4B7E-CB51-0947-8BD4-85C8C991B26D}" type="pres">
      <dgm:prSet presAssocID="{5BFFABCC-E464-2B4A-82FA-B82BD42A76E6}" presName="textNode" presStyleLbl="node1" presStyleIdx="0" presStyleCnt="4" custScaleX="85201" custScaleY="73808" custLinFactNeighborX="20524" custLinFactNeighborY="3785">
        <dgm:presLayoutVars>
          <dgm:bulletEnabled val="1"/>
        </dgm:presLayoutVars>
      </dgm:prSet>
      <dgm:spPr/>
    </dgm:pt>
    <dgm:pt modelId="{2B29A345-2FA2-AB4F-977B-09949874FB98}" type="pres">
      <dgm:prSet presAssocID="{A3C7706D-6128-E543-8975-D3375527408C}" presName="sibTrans" presStyleCnt="0"/>
      <dgm:spPr/>
    </dgm:pt>
    <dgm:pt modelId="{C511816C-8BE2-2444-A0F4-28C4A09C69A2}" type="pres">
      <dgm:prSet presAssocID="{89ABEC6F-B1DA-2E49-90D2-A1019D0D915A}" presName="textNode" presStyleLbl="node1" presStyleIdx="1" presStyleCnt="4" custScaleX="74334" custScaleY="69490" custLinFactNeighborX="-26037" custLinFactNeighborY="3066">
        <dgm:presLayoutVars>
          <dgm:bulletEnabled val="1"/>
        </dgm:presLayoutVars>
      </dgm:prSet>
      <dgm:spPr/>
    </dgm:pt>
    <dgm:pt modelId="{48063603-8980-DB4A-9DAB-4039FF511B31}" type="pres">
      <dgm:prSet presAssocID="{2F270ABD-1F18-BD4D-88B1-FE4DEFFD07DE}" presName="sibTrans" presStyleCnt="0"/>
      <dgm:spPr/>
    </dgm:pt>
    <dgm:pt modelId="{20E49FC2-E1CC-354A-97B0-190B56229170}" type="pres">
      <dgm:prSet presAssocID="{38C206DB-60D6-1849-BDA2-D7380ADE649A}" presName="textNode" presStyleLbl="node1" presStyleIdx="2" presStyleCnt="4" custScaleX="75692" custScaleY="70928" custLinFactNeighborX="-21647" custLinFactNeighborY="3066">
        <dgm:presLayoutVars>
          <dgm:bulletEnabled val="1"/>
        </dgm:presLayoutVars>
      </dgm:prSet>
      <dgm:spPr/>
    </dgm:pt>
    <dgm:pt modelId="{589F21A8-C3F7-D64E-BAA6-F852130DA3D3}" type="pres">
      <dgm:prSet presAssocID="{61BF9B35-C6B2-464F-9D12-014B257090CC}" presName="sibTrans" presStyleCnt="0"/>
      <dgm:spPr/>
    </dgm:pt>
    <dgm:pt modelId="{2E1157CA-51C2-0E45-94EB-B2EB8B009A89}" type="pres">
      <dgm:prSet presAssocID="{245CD7AA-117B-B14C-A600-766B5B303883}" presName="textNode" presStyleLbl="node1" presStyleIdx="3" presStyleCnt="4" custScaleX="67929" custScaleY="69488" custLinFactNeighborX="-32651" custLinFactNeighborY="-1974">
        <dgm:presLayoutVars>
          <dgm:bulletEnabled val="1"/>
        </dgm:presLayoutVars>
      </dgm:prSet>
      <dgm:spPr/>
    </dgm:pt>
  </dgm:ptLst>
  <dgm:cxnLst>
    <dgm:cxn modelId="{5A8A0241-D716-FC4A-B234-61B1229EDC89}" type="presOf" srcId="{89ABEC6F-B1DA-2E49-90D2-A1019D0D915A}" destId="{C511816C-8BE2-2444-A0F4-28C4A09C69A2}" srcOrd="0" destOrd="0" presId="urn:microsoft.com/office/officeart/2005/8/layout/hProcess9"/>
    <dgm:cxn modelId="{93795071-E81F-7C45-A018-18BD5CC9A27E}" srcId="{95634317-0EB7-E04E-995B-2F75A6FFE4E0}" destId="{245CD7AA-117B-B14C-A600-766B5B303883}" srcOrd="3" destOrd="0" parTransId="{BC066FB8-241E-F24D-95C4-B2CC3505742C}" sibTransId="{C54836FC-3847-5E43-8390-720CA34CF9B1}"/>
    <dgm:cxn modelId="{0718B451-E4ED-4F4E-ADEC-3101D1761193}" srcId="{95634317-0EB7-E04E-995B-2F75A6FFE4E0}" destId="{5BFFABCC-E464-2B4A-82FA-B82BD42A76E6}" srcOrd="0" destOrd="0" parTransId="{4D1F3BC7-77BF-584C-BD16-9E229262DD80}" sibTransId="{A3C7706D-6128-E543-8975-D3375527408C}"/>
    <dgm:cxn modelId="{A720A47F-0AF6-E14D-9FCE-B1669B612C56}" type="presOf" srcId="{95634317-0EB7-E04E-995B-2F75A6FFE4E0}" destId="{396BABFD-76C3-C646-A443-F4455894CFCC}" srcOrd="0" destOrd="0" presId="urn:microsoft.com/office/officeart/2005/8/layout/hProcess9"/>
    <dgm:cxn modelId="{4CE3088C-FF98-6B46-A978-59A1C5670BBA}" srcId="{95634317-0EB7-E04E-995B-2F75A6FFE4E0}" destId="{38C206DB-60D6-1849-BDA2-D7380ADE649A}" srcOrd="2" destOrd="0" parTransId="{4DF55A55-D448-D04F-B1AA-33144BF275E3}" sibTransId="{61BF9B35-C6B2-464F-9D12-014B257090CC}"/>
    <dgm:cxn modelId="{7601DE9E-51E0-7E42-99DC-22744C2E10DC}" srcId="{95634317-0EB7-E04E-995B-2F75A6FFE4E0}" destId="{89ABEC6F-B1DA-2E49-90D2-A1019D0D915A}" srcOrd="1" destOrd="0" parTransId="{ABB3F26C-130B-BB4B-A3DE-C0005834D605}" sibTransId="{2F270ABD-1F18-BD4D-88B1-FE4DEFFD07DE}"/>
    <dgm:cxn modelId="{0155B2A1-9149-4B45-A9C2-993F4B5F2B63}" type="presOf" srcId="{5BFFABCC-E464-2B4A-82FA-B82BD42A76E6}" destId="{6C0C4B7E-CB51-0947-8BD4-85C8C991B26D}" srcOrd="0" destOrd="0" presId="urn:microsoft.com/office/officeart/2005/8/layout/hProcess9"/>
    <dgm:cxn modelId="{5F9D65B5-C757-7345-997E-D302D86066BB}" type="presOf" srcId="{38C206DB-60D6-1849-BDA2-D7380ADE649A}" destId="{20E49FC2-E1CC-354A-97B0-190B56229170}" srcOrd="0" destOrd="0" presId="urn:microsoft.com/office/officeart/2005/8/layout/hProcess9"/>
    <dgm:cxn modelId="{E218B9E9-3A2F-E349-807F-4667AF3A3472}" type="presOf" srcId="{245CD7AA-117B-B14C-A600-766B5B303883}" destId="{2E1157CA-51C2-0E45-94EB-B2EB8B009A89}" srcOrd="0" destOrd="0" presId="urn:microsoft.com/office/officeart/2005/8/layout/hProcess9"/>
    <dgm:cxn modelId="{1C20F919-BDF5-0245-94D4-F7B950D2E324}" type="presParOf" srcId="{396BABFD-76C3-C646-A443-F4455894CFCC}" destId="{E5C5236B-1781-234D-BD0B-259C249989C2}" srcOrd="0" destOrd="0" presId="urn:microsoft.com/office/officeart/2005/8/layout/hProcess9"/>
    <dgm:cxn modelId="{78C15959-4860-0248-9B7B-021A12A77840}" type="presParOf" srcId="{396BABFD-76C3-C646-A443-F4455894CFCC}" destId="{258F1EC9-C4C0-6043-B03D-892AF338579B}" srcOrd="1" destOrd="0" presId="urn:microsoft.com/office/officeart/2005/8/layout/hProcess9"/>
    <dgm:cxn modelId="{9E2F35B8-BA5D-2442-AD7B-2D06B9808612}" type="presParOf" srcId="{258F1EC9-C4C0-6043-B03D-892AF338579B}" destId="{6C0C4B7E-CB51-0947-8BD4-85C8C991B26D}" srcOrd="0" destOrd="0" presId="urn:microsoft.com/office/officeart/2005/8/layout/hProcess9"/>
    <dgm:cxn modelId="{2D3F140E-E905-A44E-8FBB-382208FC22A2}" type="presParOf" srcId="{258F1EC9-C4C0-6043-B03D-892AF338579B}" destId="{2B29A345-2FA2-AB4F-977B-09949874FB98}" srcOrd="1" destOrd="0" presId="urn:microsoft.com/office/officeart/2005/8/layout/hProcess9"/>
    <dgm:cxn modelId="{7D4B0507-D13D-1747-B7A4-B51B6E6D093C}" type="presParOf" srcId="{258F1EC9-C4C0-6043-B03D-892AF338579B}" destId="{C511816C-8BE2-2444-A0F4-28C4A09C69A2}" srcOrd="2" destOrd="0" presId="urn:microsoft.com/office/officeart/2005/8/layout/hProcess9"/>
    <dgm:cxn modelId="{BEC53A48-F3D1-B64D-9A3A-CB8997A99E00}" type="presParOf" srcId="{258F1EC9-C4C0-6043-B03D-892AF338579B}" destId="{48063603-8980-DB4A-9DAB-4039FF511B31}" srcOrd="3" destOrd="0" presId="urn:microsoft.com/office/officeart/2005/8/layout/hProcess9"/>
    <dgm:cxn modelId="{1F83BA67-28B5-A942-8DE7-9D80A16EAF67}" type="presParOf" srcId="{258F1EC9-C4C0-6043-B03D-892AF338579B}" destId="{20E49FC2-E1CC-354A-97B0-190B56229170}" srcOrd="4" destOrd="0" presId="urn:microsoft.com/office/officeart/2005/8/layout/hProcess9"/>
    <dgm:cxn modelId="{376FA408-8770-8348-8D80-1AA16D0913EA}" type="presParOf" srcId="{258F1EC9-C4C0-6043-B03D-892AF338579B}" destId="{589F21A8-C3F7-D64E-BAA6-F852130DA3D3}" srcOrd="5" destOrd="0" presId="urn:microsoft.com/office/officeart/2005/8/layout/hProcess9"/>
    <dgm:cxn modelId="{A6536A87-EDAA-5943-9105-19FFD409A25C}" type="presParOf" srcId="{258F1EC9-C4C0-6043-B03D-892AF338579B}" destId="{2E1157CA-51C2-0E45-94EB-B2EB8B009A8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124627"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124627" y="228361"/>
        <a:ext cx="2067847" cy="741026"/>
      </dsp:txXfrm>
    </dsp:sp>
    <dsp:sp modelId="{63C2B86F-C339-A644-A0A5-8D17AF622403}">
      <dsp:nvSpPr>
        <dsp:cNvPr id="0" name=""/>
        <dsp:cNvSpPr/>
      </dsp:nvSpPr>
      <dsp:spPr>
        <a:xfrm>
          <a:off x="363421" y="969387"/>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23986" y="1029952"/>
        <a:ext cx="1946717" cy="3583860"/>
      </dsp:txXfrm>
    </dsp:sp>
    <dsp:sp modelId="{66AE0118-AAE6-344F-8859-8AB38F867746}">
      <dsp:nvSpPr>
        <dsp:cNvPr id="0" name=""/>
        <dsp:cNvSpPr/>
      </dsp:nvSpPr>
      <dsp:spPr>
        <a:xfrm>
          <a:off x="2475933" y="341457"/>
          <a:ext cx="600931"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75933" y="444424"/>
        <a:ext cx="446481" cy="308900"/>
      </dsp:txXfrm>
    </dsp:sp>
    <dsp:sp modelId="{54717E25-7AA8-E34A-A3F5-DEA4C45C2E19}">
      <dsp:nvSpPr>
        <dsp:cNvPr id="0" name=""/>
        <dsp:cNvSpPr/>
      </dsp:nvSpPr>
      <dsp:spPr>
        <a:xfrm>
          <a:off x="3326308"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228361"/>
        <a:ext cx="2067847" cy="741026"/>
      </dsp:txXfrm>
    </dsp:sp>
    <dsp:sp modelId="{3B369317-152F-0846-AC40-1C8FD6D6754F}">
      <dsp:nvSpPr>
        <dsp:cNvPr id="0" name=""/>
        <dsp:cNvSpPr/>
      </dsp:nvSpPr>
      <dsp:spPr>
        <a:xfrm>
          <a:off x="3546636" y="978650"/>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607201" y="1039215"/>
        <a:ext cx="1946717" cy="3583860"/>
      </dsp:txXfrm>
    </dsp:sp>
    <dsp:sp modelId="{4A58222B-1BB2-9F40-BE77-B7B4AA6FCDAE}">
      <dsp:nvSpPr>
        <dsp:cNvPr id="0" name=""/>
        <dsp:cNvSpPr/>
      </dsp:nvSpPr>
      <dsp:spPr>
        <a:xfrm>
          <a:off x="5707634" y="341457"/>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444424"/>
        <a:ext cx="510123" cy="308900"/>
      </dsp:txXfrm>
    </dsp:sp>
    <dsp:sp modelId="{DE1436E0-4BF3-CB4E-A889-102C52BD3C3D}">
      <dsp:nvSpPr>
        <dsp:cNvPr id="0" name=""/>
        <dsp:cNvSpPr/>
      </dsp:nvSpPr>
      <dsp:spPr>
        <a:xfrm>
          <a:off x="6648069"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228361"/>
        <a:ext cx="2067847" cy="741026"/>
      </dsp:txXfrm>
    </dsp:sp>
    <dsp:sp modelId="{5674F3AF-C665-9746-9B76-874571840816}">
      <dsp:nvSpPr>
        <dsp:cNvPr id="0" name=""/>
        <dsp:cNvSpPr/>
      </dsp:nvSpPr>
      <dsp:spPr>
        <a:xfrm>
          <a:off x="6840687" y="987875"/>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provided to extend your learning with respect to culturally and contextually relevant implementation</a:t>
          </a:r>
        </a:p>
      </dsp:txBody>
      <dsp:txXfrm>
        <a:off x="6901252" y="1048440"/>
        <a:ext cx="1946717" cy="3583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133501" y="0"/>
          <a:ext cx="6423172" cy="3588628"/>
        </a:xfrm>
        <a:prstGeom prst="rightArrow">
          <a:avLst/>
        </a:prstGeom>
        <a:solidFill>
          <a:srgbClr val="BADDE1"/>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0" y="1330476"/>
          <a:ext cx="2267002" cy="1435451"/>
        </a:xfrm>
        <a:prstGeom prst="roundRect">
          <a:avLst/>
        </a:prstGeom>
        <a:solidFill>
          <a:schemeClr val="accent2"/>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How can we </a:t>
          </a:r>
          <a:r>
            <a:rPr lang="en-US" sz="2100" b="1" i="1" kern="1200" dirty="0"/>
            <a:t>prevent</a:t>
          </a:r>
          <a:r>
            <a:rPr lang="en-US" sz="2100" kern="1200" dirty="0"/>
            <a:t>?</a:t>
          </a:r>
        </a:p>
      </dsp:txBody>
      <dsp:txXfrm>
        <a:off x="70073" y="1400549"/>
        <a:ext cx="2126856" cy="1295305"/>
      </dsp:txXfrm>
    </dsp:sp>
    <dsp:sp modelId="{06A65EF5-CB1C-0A4F-853C-D31241EEF64D}">
      <dsp:nvSpPr>
        <dsp:cNvPr id="0" name=""/>
        <dsp:cNvSpPr/>
      </dsp:nvSpPr>
      <dsp:spPr>
        <a:xfrm>
          <a:off x="2680623" y="1332127"/>
          <a:ext cx="2267002" cy="1435451"/>
        </a:xfrm>
        <a:prstGeom prst="roundRect">
          <a:avLst/>
        </a:prstGeom>
        <a:solidFill>
          <a:schemeClr val="accent2"/>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What should we </a:t>
          </a:r>
          <a:r>
            <a:rPr lang="en-US" sz="2100" b="1" i="1" kern="1200" dirty="0"/>
            <a:t>teach </a:t>
          </a:r>
          <a:r>
            <a:rPr lang="en-US" sz="2100" kern="1200" dirty="0"/>
            <a:t>the student to do instead?</a:t>
          </a:r>
        </a:p>
      </dsp:txBody>
      <dsp:txXfrm>
        <a:off x="2750696" y="1402200"/>
        <a:ext cx="2126856" cy="1295305"/>
      </dsp:txXfrm>
    </dsp:sp>
    <dsp:sp modelId="{A0866A59-B2FB-4644-B18A-C6FBC1F9B5F8}">
      <dsp:nvSpPr>
        <dsp:cNvPr id="0" name=""/>
        <dsp:cNvSpPr/>
      </dsp:nvSpPr>
      <dsp:spPr>
        <a:xfrm>
          <a:off x="5289671" y="1331797"/>
          <a:ext cx="2267002" cy="1435451"/>
        </a:xfrm>
        <a:prstGeom prst="roundRect">
          <a:avLst/>
        </a:prstGeom>
        <a:solidFill>
          <a:schemeClr val="accent2"/>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How do we </a:t>
          </a:r>
          <a:r>
            <a:rPr lang="en-US" sz="2100" b="1" i="1" kern="1200" dirty="0"/>
            <a:t>respond </a:t>
          </a:r>
          <a:r>
            <a:rPr lang="en-US" sz="2100" kern="1200" dirty="0"/>
            <a:t>to make sure the new skill “works”?</a:t>
          </a:r>
        </a:p>
      </dsp:txBody>
      <dsp:txXfrm>
        <a:off x="5359744" y="1401870"/>
        <a:ext cx="2126856" cy="1295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77302" y="0"/>
          <a:ext cx="7238047" cy="3562350"/>
        </a:xfrm>
        <a:prstGeom prst="rightArrow">
          <a:avLst/>
        </a:prstGeom>
        <a:solidFill>
          <a:schemeClr val="accent1">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66687" y="2089703"/>
          <a:ext cx="2554605" cy="1424940"/>
        </a:xfrm>
        <a:prstGeom prst="roundRect">
          <a:avLst/>
        </a:prstGeom>
        <a:solidFill>
          <a:srgbClr val="009999"/>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Provide attention ahead of lecture and frequent eye contact during </a:t>
          </a:r>
        </a:p>
      </dsp:txBody>
      <dsp:txXfrm>
        <a:off x="136247" y="2159263"/>
        <a:ext cx="2415485" cy="1285820"/>
      </dsp:txXfrm>
    </dsp:sp>
    <dsp:sp modelId="{06A65EF5-CB1C-0A4F-853C-D31241EEF64D}">
      <dsp:nvSpPr>
        <dsp:cNvPr id="0" name=""/>
        <dsp:cNvSpPr/>
      </dsp:nvSpPr>
      <dsp:spPr>
        <a:xfrm>
          <a:off x="2999422" y="2059309"/>
          <a:ext cx="2554605" cy="1424940"/>
        </a:xfrm>
        <a:prstGeom prst="roundRect">
          <a:avLst/>
        </a:prstGeom>
        <a:solidFill>
          <a:srgbClr val="009999"/>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Teach and prompt hand raising</a:t>
          </a:r>
        </a:p>
      </dsp:txBody>
      <dsp:txXfrm>
        <a:off x="3068982" y="2128869"/>
        <a:ext cx="2415485" cy="1285820"/>
      </dsp:txXfrm>
    </dsp:sp>
    <dsp:sp modelId="{A0866A59-B2FB-4644-B18A-C6FBC1F9B5F8}">
      <dsp:nvSpPr>
        <dsp:cNvPr id="0" name=""/>
        <dsp:cNvSpPr/>
      </dsp:nvSpPr>
      <dsp:spPr>
        <a:xfrm>
          <a:off x="5853158" y="2040257"/>
          <a:ext cx="2554605" cy="1424940"/>
        </a:xfrm>
        <a:prstGeom prst="roundRect">
          <a:avLst/>
        </a:prstGeom>
        <a:solidFill>
          <a:srgbClr val="009999"/>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Call on her ONLY when she raises her hand (otherwise ignore)</a:t>
          </a:r>
        </a:p>
      </dsp:txBody>
      <dsp:txXfrm>
        <a:off x="5922718" y="2109817"/>
        <a:ext cx="2415485" cy="1285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solidFill>
          <a:schemeClr val="accent1">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0" y="1843097"/>
          <a:ext cx="2468880" cy="1414145"/>
        </a:xfrm>
        <a:prstGeom prst="roundRect">
          <a:avLst/>
        </a:prstGeom>
        <a:solidFill>
          <a:schemeClr val="accent1"/>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Modify writing assignment</a:t>
          </a:r>
        </a:p>
      </dsp:txBody>
      <dsp:txXfrm>
        <a:off x="69033" y="1912130"/>
        <a:ext cx="2330814" cy="1276079"/>
      </dsp:txXfrm>
    </dsp:sp>
    <dsp:sp modelId="{06A65EF5-CB1C-0A4F-853C-D31241EEF64D}">
      <dsp:nvSpPr>
        <dsp:cNvPr id="0" name=""/>
        <dsp:cNvSpPr/>
      </dsp:nvSpPr>
      <dsp:spPr>
        <a:xfrm>
          <a:off x="2749895" y="1843097"/>
          <a:ext cx="2468880" cy="1414145"/>
        </a:xfrm>
        <a:prstGeom prst="roundRect">
          <a:avLst/>
        </a:prstGeom>
        <a:solidFill>
          <a:schemeClr val="accent1"/>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Teach and prompt her to ask for help/break</a:t>
          </a:r>
        </a:p>
      </dsp:txBody>
      <dsp:txXfrm>
        <a:off x="2818928" y="1912130"/>
        <a:ext cx="2330814" cy="1276079"/>
      </dsp:txXfrm>
    </dsp:sp>
    <dsp:sp modelId="{A0866A59-B2FB-4644-B18A-C6FBC1F9B5F8}">
      <dsp:nvSpPr>
        <dsp:cNvPr id="0" name=""/>
        <dsp:cNvSpPr/>
      </dsp:nvSpPr>
      <dsp:spPr>
        <a:xfrm>
          <a:off x="5475190" y="1852600"/>
          <a:ext cx="2468880" cy="1414145"/>
        </a:xfrm>
        <a:prstGeom prst="roundRect">
          <a:avLst/>
        </a:prstGeom>
        <a:solidFill>
          <a:schemeClr val="accent1"/>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Give immediate help/break when asked.  Otherwise, redirect to task.</a:t>
          </a:r>
        </a:p>
      </dsp:txBody>
      <dsp:txXfrm>
        <a:off x="5544223" y="1921633"/>
        <a:ext cx="2330814" cy="1276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318952" y="0"/>
          <a:ext cx="7474065" cy="3713017"/>
        </a:xfrm>
        <a:prstGeom prst="rightArrow">
          <a:avLst/>
        </a:prstGeom>
        <a:solidFill>
          <a:schemeClr val="accent1">
            <a:lumMod val="40000"/>
            <a:lumOff val="6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85634" y="1682813"/>
          <a:ext cx="2252145" cy="1796862"/>
        </a:xfrm>
        <a:prstGeom prst="roundRect">
          <a:avLst/>
        </a:prstGeom>
        <a:solidFill>
          <a:schemeClr val="accent1"/>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Increase prompts and active supervision in hallway</a:t>
          </a:r>
        </a:p>
      </dsp:txBody>
      <dsp:txXfrm>
        <a:off x="373350" y="1770529"/>
        <a:ext cx="2076713" cy="1621430"/>
      </dsp:txXfrm>
    </dsp:sp>
    <dsp:sp modelId="{06A65EF5-CB1C-0A4F-853C-D31241EEF64D}">
      <dsp:nvSpPr>
        <dsp:cNvPr id="0" name=""/>
        <dsp:cNvSpPr/>
      </dsp:nvSpPr>
      <dsp:spPr>
        <a:xfrm>
          <a:off x="3048701" y="1572403"/>
          <a:ext cx="2482867" cy="1880717"/>
        </a:xfrm>
        <a:prstGeom prst="roundRect">
          <a:avLst/>
        </a:prstGeom>
        <a:solidFill>
          <a:schemeClr val="accent1"/>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Teach and prompt respectful behavior toward all peers</a:t>
          </a:r>
        </a:p>
      </dsp:txBody>
      <dsp:txXfrm>
        <a:off x="3140510" y="1664212"/>
        <a:ext cx="2299249" cy="1697099"/>
      </dsp:txXfrm>
    </dsp:sp>
    <dsp:sp modelId="{A0866A59-B2FB-4644-B18A-C6FBC1F9B5F8}">
      <dsp:nvSpPr>
        <dsp:cNvPr id="0" name=""/>
        <dsp:cNvSpPr/>
      </dsp:nvSpPr>
      <dsp:spPr>
        <a:xfrm>
          <a:off x="5845703" y="1675825"/>
          <a:ext cx="2757976" cy="1723151"/>
        </a:xfrm>
        <a:prstGeom prst="roundRect">
          <a:avLst/>
        </a:prstGeom>
        <a:solidFill>
          <a:schemeClr val="accent1"/>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Group contingency: peers reinforced for supporting good choices (and ignoring teasing)</a:t>
          </a:r>
        </a:p>
      </dsp:txBody>
      <dsp:txXfrm>
        <a:off x="5929820" y="1759942"/>
        <a:ext cx="2589742" cy="1554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5236B-1781-234D-BD0B-259C249989C2}">
      <dsp:nvSpPr>
        <dsp:cNvPr id="0" name=""/>
        <dsp:cNvSpPr/>
      </dsp:nvSpPr>
      <dsp:spPr>
        <a:xfrm>
          <a:off x="759043" y="0"/>
          <a:ext cx="7753622" cy="32076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0C4B7E-CB51-0947-8BD4-85C8C991B26D}">
      <dsp:nvSpPr>
        <dsp:cNvPr id="0" name=""/>
        <dsp:cNvSpPr/>
      </dsp:nvSpPr>
      <dsp:spPr>
        <a:xfrm>
          <a:off x="2157" y="955445"/>
          <a:ext cx="2132414"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Acquisition</a:t>
          </a:r>
        </a:p>
      </dsp:txBody>
      <dsp:txXfrm>
        <a:off x="64791" y="1018079"/>
        <a:ext cx="2007146" cy="1157794"/>
      </dsp:txXfrm>
    </dsp:sp>
    <dsp:sp modelId="{C511816C-8BE2-2444-A0F4-28C4A09C69A2}">
      <dsp:nvSpPr>
        <dsp:cNvPr id="0" name=""/>
        <dsp:cNvSpPr/>
      </dsp:nvSpPr>
      <dsp:spPr>
        <a:xfrm>
          <a:off x="2330550" y="955445"/>
          <a:ext cx="2132414"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Fluency</a:t>
          </a:r>
        </a:p>
      </dsp:txBody>
      <dsp:txXfrm>
        <a:off x="2393184" y="1018079"/>
        <a:ext cx="2007146" cy="1157794"/>
      </dsp:txXfrm>
    </dsp:sp>
    <dsp:sp modelId="{20E49FC2-E1CC-354A-97B0-190B56229170}">
      <dsp:nvSpPr>
        <dsp:cNvPr id="0" name=""/>
        <dsp:cNvSpPr/>
      </dsp:nvSpPr>
      <dsp:spPr>
        <a:xfrm>
          <a:off x="4658943" y="955445"/>
          <a:ext cx="2132414"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Maintenance</a:t>
          </a:r>
        </a:p>
      </dsp:txBody>
      <dsp:txXfrm>
        <a:off x="4721577" y="1018079"/>
        <a:ext cx="2007146" cy="1157794"/>
      </dsp:txXfrm>
    </dsp:sp>
    <dsp:sp modelId="{2E1157CA-51C2-0E45-94EB-B2EB8B009A89}">
      <dsp:nvSpPr>
        <dsp:cNvPr id="0" name=""/>
        <dsp:cNvSpPr/>
      </dsp:nvSpPr>
      <dsp:spPr>
        <a:xfrm>
          <a:off x="6987336" y="955445"/>
          <a:ext cx="2132414"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Generalization</a:t>
          </a:r>
        </a:p>
      </dsp:txBody>
      <dsp:txXfrm>
        <a:off x="7049970" y="1018079"/>
        <a:ext cx="2007146" cy="1157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5236B-1781-234D-BD0B-259C249989C2}">
      <dsp:nvSpPr>
        <dsp:cNvPr id="0" name=""/>
        <dsp:cNvSpPr/>
      </dsp:nvSpPr>
      <dsp:spPr>
        <a:xfrm>
          <a:off x="685799" y="0"/>
          <a:ext cx="7772400" cy="32076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0C4B7E-CB51-0947-8BD4-85C8C991B26D}">
      <dsp:nvSpPr>
        <dsp:cNvPr id="0" name=""/>
        <dsp:cNvSpPr/>
      </dsp:nvSpPr>
      <dsp:spPr>
        <a:xfrm>
          <a:off x="2162"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Acquisition</a:t>
          </a:r>
        </a:p>
      </dsp:txBody>
      <dsp:txXfrm>
        <a:off x="64796" y="1024931"/>
        <a:ext cx="2012310" cy="1157794"/>
      </dsp:txXfrm>
    </dsp:sp>
    <dsp:sp modelId="{C511816C-8BE2-2444-A0F4-28C4A09C69A2}">
      <dsp:nvSpPr>
        <dsp:cNvPr id="0" name=""/>
        <dsp:cNvSpPr/>
      </dsp:nvSpPr>
      <dsp:spPr>
        <a:xfrm>
          <a:off x="2336194"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Fluency</a:t>
          </a:r>
        </a:p>
      </dsp:txBody>
      <dsp:txXfrm>
        <a:off x="2398828" y="1024931"/>
        <a:ext cx="2012310" cy="1157794"/>
      </dsp:txXfrm>
    </dsp:sp>
    <dsp:sp modelId="{20E49FC2-E1CC-354A-97B0-190B56229170}">
      <dsp:nvSpPr>
        <dsp:cNvPr id="0" name=""/>
        <dsp:cNvSpPr/>
      </dsp:nvSpPr>
      <dsp:spPr>
        <a:xfrm>
          <a:off x="4670226"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Maintenance</a:t>
          </a:r>
        </a:p>
      </dsp:txBody>
      <dsp:txXfrm>
        <a:off x="4732860" y="1024931"/>
        <a:ext cx="2012310" cy="1157794"/>
      </dsp:txXfrm>
    </dsp:sp>
    <dsp:sp modelId="{2E1157CA-51C2-0E45-94EB-B2EB8B009A89}">
      <dsp:nvSpPr>
        <dsp:cNvPr id="0" name=""/>
        <dsp:cNvSpPr/>
      </dsp:nvSpPr>
      <dsp:spPr>
        <a:xfrm>
          <a:off x="7004258"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Generalization</a:t>
          </a:r>
        </a:p>
      </dsp:txBody>
      <dsp:txXfrm>
        <a:off x="7066892" y="1024931"/>
        <a:ext cx="2012310" cy="1157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5236B-1781-234D-BD0B-259C249989C2}">
      <dsp:nvSpPr>
        <dsp:cNvPr id="0" name=""/>
        <dsp:cNvSpPr/>
      </dsp:nvSpPr>
      <dsp:spPr>
        <a:xfrm>
          <a:off x="685799" y="0"/>
          <a:ext cx="7772400" cy="32076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0C4B7E-CB51-0947-8BD4-85C8C991B26D}">
      <dsp:nvSpPr>
        <dsp:cNvPr id="0" name=""/>
        <dsp:cNvSpPr/>
      </dsp:nvSpPr>
      <dsp:spPr>
        <a:xfrm>
          <a:off x="2162"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Acquisition</a:t>
          </a:r>
        </a:p>
      </dsp:txBody>
      <dsp:txXfrm>
        <a:off x="64796" y="1024931"/>
        <a:ext cx="2012310" cy="1157794"/>
      </dsp:txXfrm>
    </dsp:sp>
    <dsp:sp modelId="{C511816C-8BE2-2444-A0F4-28C4A09C69A2}">
      <dsp:nvSpPr>
        <dsp:cNvPr id="0" name=""/>
        <dsp:cNvSpPr/>
      </dsp:nvSpPr>
      <dsp:spPr>
        <a:xfrm>
          <a:off x="2336194"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Fluency</a:t>
          </a:r>
        </a:p>
      </dsp:txBody>
      <dsp:txXfrm>
        <a:off x="2398828" y="1024931"/>
        <a:ext cx="2012310" cy="1157794"/>
      </dsp:txXfrm>
    </dsp:sp>
    <dsp:sp modelId="{20E49FC2-E1CC-354A-97B0-190B56229170}">
      <dsp:nvSpPr>
        <dsp:cNvPr id="0" name=""/>
        <dsp:cNvSpPr/>
      </dsp:nvSpPr>
      <dsp:spPr>
        <a:xfrm>
          <a:off x="4670226"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Maintenance</a:t>
          </a:r>
        </a:p>
      </dsp:txBody>
      <dsp:txXfrm>
        <a:off x="4732860" y="1024931"/>
        <a:ext cx="2012310" cy="1157794"/>
      </dsp:txXfrm>
    </dsp:sp>
    <dsp:sp modelId="{2E1157CA-51C2-0E45-94EB-B2EB8B009A89}">
      <dsp:nvSpPr>
        <dsp:cNvPr id="0" name=""/>
        <dsp:cNvSpPr/>
      </dsp:nvSpPr>
      <dsp:spPr>
        <a:xfrm>
          <a:off x="7004258" y="962297"/>
          <a:ext cx="2137578" cy="128306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Generalization</a:t>
          </a:r>
        </a:p>
      </dsp:txBody>
      <dsp:txXfrm>
        <a:off x="7066892" y="1024931"/>
        <a:ext cx="2012310" cy="11577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5236B-1781-234D-BD0B-259C249989C2}">
      <dsp:nvSpPr>
        <dsp:cNvPr id="0" name=""/>
        <dsp:cNvSpPr/>
      </dsp:nvSpPr>
      <dsp:spPr>
        <a:xfrm>
          <a:off x="751357" y="0"/>
          <a:ext cx="7675113" cy="32076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0C4B7E-CB51-0947-8BD4-85C8C991B26D}">
      <dsp:nvSpPr>
        <dsp:cNvPr id="0" name=""/>
        <dsp:cNvSpPr/>
      </dsp:nvSpPr>
      <dsp:spPr>
        <a:xfrm>
          <a:off x="66218" y="1178890"/>
          <a:ext cx="2307978" cy="9470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Acquisition</a:t>
          </a:r>
        </a:p>
      </dsp:txBody>
      <dsp:txXfrm>
        <a:off x="112447" y="1225119"/>
        <a:ext cx="2215520" cy="854544"/>
      </dsp:txXfrm>
    </dsp:sp>
    <dsp:sp modelId="{C511816C-8BE2-2444-A0F4-28C4A09C69A2}">
      <dsp:nvSpPr>
        <dsp:cNvPr id="0" name=""/>
        <dsp:cNvSpPr/>
      </dsp:nvSpPr>
      <dsp:spPr>
        <a:xfrm>
          <a:off x="2515563" y="1197367"/>
          <a:ext cx="2013606" cy="891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Fluency</a:t>
          </a:r>
        </a:p>
      </dsp:txBody>
      <dsp:txXfrm>
        <a:off x="2559087" y="1240891"/>
        <a:ext cx="1926558" cy="804552"/>
      </dsp:txXfrm>
    </dsp:sp>
    <dsp:sp modelId="{20E49FC2-E1CC-354A-97B0-190B56229170}">
      <dsp:nvSpPr>
        <dsp:cNvPr id="0" name=""/>
        <dsp:cNvSpPr/>
      </dsp:nvSpPr>
      <dsp:spPr>
        <a:xfrm>
          <a:off x="4805321" y="1188141"/>
          <a:ext cx="2050392" cy="9100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Maintenance</a:t>
          </a:r>
        </a:p>
      </dsp:txBody>
      <dsp:txXfrm>
        <a:off x="4849746" y="1232566"/>
        <a:ext cx="1961542" cy="821200"/>
      </dsp:txXfrm>
    </dsp:sp>
    <dsp:sp modelId="{2E1157CA-51C2-0E45-94EB-B2EB8B009A89}">
      <dsp:nvSpPr>
        <dsp:cNvPr id="0" name=""/>
        <dsp:cNvSpPr/>
      </dsp:nvSpPr>
      <dsp:spPr>
        <a:xfrm>
          <a:off x="7091141" y="1132713"/>
          <a:ext cx="1840103" cy="8915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Generalization</a:t>
          </a:r>
        </a:p>
      </dsp:txBody>
      <dsp:txXfrm>
        <a:off x="7134664" y="1176236"/>
        <a:ext cx="1753057" cy="8045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9/12/2019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B1C97-3CCA-534D-835E-664E359435CE}" type="datetimeFigureOut">
              <a:rPr lang="en-US" smtClean="0"/>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2C50B-BD74-EB45-AE83-6D4737946634}" type="slidenum">
              <a:rPr lang="en-US" smtClean="0"/>
              <a:t>‹#›</a:t>
            </a:fld>
            <a:endParaRPr lang="en-US"/>
          </a:p>
        </p:txBody>
      </p:sp>
    </p:spTree>
    <p:extLst>
      <p:ext uri="{BB962C8B-B14F-4D97-AF65-F5344CB8AC3E}">
        <p14:creationId xmlns:p14="http://schemas.microsoft.com/office/powerpoint/2010/main" val="222639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a:t>
            </a:fld>
            <a:endParaRPr lang="en-US"/>
          </a:p>
        </p:txBody>
      </p:sp>
    </p:spTree>
    <p:extLst>
      <p:ext uri="{BB962C8B-B14F-4D97-AF65-F5344CB8AC3E}">
        <p14:creationId xmlns:p14="http://schemas.microsoft.com/office/powerpoint/2010/main" val="42489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31</a:t>
            </a:fld>
            <a:endParaRPr lang="en-US"/>
          </a:p>
        </p:txBody>
      </p:sp>
    </p:spTree>
    <p:extLst>
      <p:ext uri="{BB962C8B-B14F-4D97-AF65-F5344CB8AC3E}">
        <p14:creationId xmlns:p14="http://schemas.microsoft.com/office/powerpoint/2010/main" val="155588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preview that these same teaching procedures can be effective for SEL or Executive functioning skills</a:t>
            </a:r>
          </a:p>
          <a:p>
            <a:endParaRPr lang="en-US" dirty="0"/>
          </a:p>
        </p:txBody>
      </p:sp>
      <p:sp>
        <p:nvSpPr>
          <p:cNvPr id="4" name="Slide Number Placeholder 3"/>
          <p:cNvSpPr>
            <a:spLocks noGrp="1"/>
          </p:cNvSpPr>
          <p:nvPr>
            <p:ph type="sldNum" sz="quarter" idx="10"/>
          </p:nvPr>
        </p:nvSpPr>
        <p:spPr/>
        <p:txBody>
          <a:bodyPr/>
          <a:lstStyle/>
          <a:p>
            <a:fld id="{1092C50B-BD74-EB45-AE83-6D4737946634}" type="slidenum">
              <a:rPr lang="en-US" smtClean="0"/>
              <a:t>33</a:t>
            </a:fld>
            <a:endParaRPr lang="en-US"/>
          </a:p>
        </p:txBody>
      </p:sp>
    </p:spTree>
    <p:extLst>
      <p:ext uri="{BB962C8B-B14F-4D97-AF65-F5344CB8AC3E}">
        <p14:creationId xmlns:p14="http://schemas.microsoft.com/office/powerpoint/2010/main" val="264754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ea typeface="ＭＳ Ｐゴシック" charset="-128"/>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ヒラギノ角ゴ Pro W3" charset="-128"/>
              </a:defRPr>
            </a:lvl3pPr>
            <a:lvl4pPr marL="1600200" indent="-228600">
              <a:spcBef>
                <a:spcPct val="30000"/>
              </a:spcBef>
              <a:defRPr sz="1200">
                <a:solidFill>
                  <a:schemeClr val="tx1"/>
                </a:solidFill>
                <a:latin typeface="Arial" charset="0"/>
                <a:ea typeface="ヒラギノ角ゴ Pro W3" charset="-128"/>
              </a:defRPr>
            </a:lvl4pPr>
            <a:lvl5pPr marL="2057400" indent="-228600">
              <a:spcBef>
                <a:spcPct val="30000"/>
              </a:spcBef>
              <a:defRPr sz="1200">
                <a:solidFill>
                  <a:schemeClr val="tx1"/>
                </a:solidFill>
                <a:latin typeface="Arial"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981179D5-1B8C-5C44-A7AF-D52BB98C7D67}" type="slidenum">
              <a:rPr lang="en-US" altLang="en-US">
                <a:solidFill>
                  <a:srgbClr val="000000"/>
                </a:solidFill>
              </a:rPr>
              <a:pPr>
                <a:spcBef>
                  <a:spcPct val="0"/>
                </a:spcBef>
              </a:pPr>
              <a:t>36</a:t>
            </a:fld>
            <a:endParaRPr lang="en-US" altLang="en-US">
              <a:solidFill>
                <a:srgbClr val="000000"/>
              </a:solidFill>
            </a:endParaRPr>
          </a:p>
        </p:txBody>
      </p:sp>
    </p:spTree>
    <p:extLst>
      <p:ext uri="{BB962C8B-B14F-4D97-AF65-F5344CB8AC3E}">
        <p14:creationId xmlns:p14="http://schemas.microsoft.com/office/powerpoint/2010/main" val="270680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37</a:t>
            </a:fld>
            <a:endParaRPr lang="en-US"/>
          </a:p>
        </p:txBody>
      </p:sp>
    </p:spTree>
    <p:extLst>
      <p:ext uri="{BB962C8B-B14F-4D97-AF65-F5344CB8AC3E}">
        <p14:creationId xmlns:p14="http://schemas.microsoft.com/office/powerpoint/2010/main" val="30274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40</a:t>
            </a:fld>
            <a:endParaRPr lang="en-US"/>
          </a:p>
        </p:txBody>
      </p:sp>
    </p:spTree>
    <p:extLst>
      <p:ext uri="{BB962C8B-B14F-4D97-AF65-F5344CB8AC3E}">
        <p14:creationId xmlns:p14="http://schemas.microsoft.com/office/powerpoint/2010/main" val="68629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41</a:t>
            </a:fld>
            <a:endParaRPr lang="en-US"/>
          </a:p>
        </p:txBody>
      </p:sp>
    </p:spTree>
    <p:extLst>
      <p:ext uri="{BB962C8B-B14F-4D97-AF65-F5344CB8AC3E}">
        <p14:creationId xmlns:p14="http://schemas.microsoft.com/office/powerpoint/2010/main" val="248204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42</a:t>
            </a:fld>
            <a:endParaRPr lang="en-US"/>
          </a:p>
        </p:txBody>
      </p:sp>
    </p:spTree>
    <p:extLst>
      <p:ext uri="{BB962C8B-B14F-4D97-AF65-F5344CB8AC3E}">
        <p14:creationId xmlns:p14="http://schemas.microsoft.com/office/powerpoint/2010/main" val="389156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79999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46</a:t>
            </a:fld>
            <a:endParaRPr lang="en-US"/>
          </a:p>
        </p:txBody>
      </p:sp>
    </p:spTree>
    <p:extLst>
      <p:ext uri="{BB962C8B-B14F-4D97-AF65-F5344CB8AC3E}">
        <p14:creationId xmlns:p14="http://schemas.microsoft.com/office/powerpoint/2010/main" val="154518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47</a:t>
            </a:fld>
            <a:endParaRPr lang="en-US"/>
          </a:p>
        </p:txBody>
      </p:sp>
    </p:spTree>
    <p:extLst>
      <p:ext uri="{BB962C8B-B14F-4D97-AF65-F5344CB8AC3E}">
        <p14:creationId xmlns:p14="http://schemas.microsoft.com/office/powerpoint/2010/main" val="20472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13</a:t>
            </a:fld>
            <a:endParaRPr lang="en-US"/>
          </a:p>
        </p:txBody>
      </p:sp>
    </p:spTree>
    <p:extLst>
      <p:ext uri="{BB962C8B-B14F-4D97-AF65-F5344CB8AC3E}">
        <p14:creationId xmlns:p14="http://schemas.microsoft.com/office/powerpoint/2010/main" val="2127801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566290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0994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866001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92054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05482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15</a:t>
            </a:fld>
            <a:endParaRPr lang="en-US"/>
          </a:p>
        </p:txBody>
      </p:sp>
    </p:spTree>
    <p:extLst>
      <p:ext uri="{BB962C8B-B14F-4D97-AF65-F5344CB8AC3E}">
        <p14:creationId xmlns:p14="http://schemas.microsoft.com/office/powerpoint/2010/main" val="6036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92C50B-BD74-EB45-AE83-6D4737946634}" type="slidenum">
              <a:rPr lang="en-US" smtClean="0"/>
              <a:t>17</a:t>
            </a:fld>
            <a:endParaRPr lang="en-US"/>
          </a:p>
        </p:txBody>
      </p:sp>
    </p:spTree>
    <p:extLst>
      <p:ext uri="{BB962C8B-B14F-4D97-AF65-F5344CB8AC3E}">
        <p14:creationId xmlns:p14="http://schemas.microsoft.com/office/powerpoint/2010/main" val="171169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18</a:t>
            </a:fld>
            <a:endParaRPr lang="en-US"/>
          </a:p>
        </p:txBody>
      </p:sp>
    </p:spTree>
    <p:extLst>
      <p:ext uri="{BB962C8B-B14F-4D97-AF65-F5344CB8AC3E}">
        <p14:creationId xmlns:p14="http://schemas.microsoft.com/office/powerpoint/2010/main" val="219799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2C50B-BD74-EB45-AE83-6D4737946634}" type="slidenum">
              <a:rPr lang="en-US" smtClean="0"/>
              <a:t>27</a:t>
            </a:fld>
            <a:endParaRPr lang="en-US"/>
          </a:p>
        </p:txBody>
      </p:sp>
    </p:spTree>
    <p:extLst>
      <p:ext uri="{BB962C8B-B14F-4D97-AF65-F5344CB8AC3E}">
        <p14:creationId xmlns:p14="http://schemas.microsoft.com/office/powerpoint/2010/main" val="343763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9541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29</a:t>
            </a:fld>
            <a:endParaRPr lang="en-US"/>
          </a:p>
        </p:txBody>
      </p:sp>
    </p:spTree>
    <p:extLst>
      <p:ext uri="{BB962C8B-B14F-4D97-AF65-F5344CB8AC3E}">
        <p14:creationId xmlns:p14="http://schemas.microsoft.com/office/powerpoint/2010/main" val="76675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30</a:t>
            </a:fld>
            <a:endParaRPr lang="en-US"/>
          </a:p>
        </p:txBody>
      </p:sp>
    </p:spTree>
    <p:extLst>
      <p:ext uri="{BB962C8B-B14F-4D97-AF65-F5344CB8AC3E}">
        <p14:creationId xmlns:p14="http://schemas.microsoft.com/office/powerpoint/2010/main" val="3343635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dirty="0"/>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8B88E49-1FFF-F745-AC5B-F5ABE833ED51}" type="slidenum">
              <a:rPr lang="en-US" altLang="en-US"/>
              <a:pPr/>
              <a:t>‹#›</a:t>
            </a:fld>
            <a:endParaRPr lang="en-US" altLang="en-US"/>
          </a:p>
        </p:txBody>
      </p:sp>
    </p:spTree>
    <p:extLst>
      <p:ext uri="{BB962C8B-B14F-4D97-AF65-F5344CB8AC3E}">
        <p14:creationId xmlns:p14="http://schemas.microsoft.com/office/powerpoint/2010/main" val="3592512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a:t>Click to edit Master title style</a:t>
            </a:r>
            <a:endParaRPr lang="en-US" dirty="0"/>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359979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2860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47347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90454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26767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909772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79301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64657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166374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239437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12828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35528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45715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9/12/2019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 id="2147483713" r:id="rId13"/>
    <p:sldLayoutId id="21474837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9/12/2019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385030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tiff"/></Relationships>
</file>

<file path=ppt/slides/_rels/slide4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tiff"/><Relationship Id="rId7" Type="http://schemas.openxmlformats.org/officeDocument/2006/relationships/image" Target="../media/image35.tiff"/><Relationship Id="rId2" Type="http://schemas.openxmlformats.org/officeDocument/2006/relationships/image" Target="../media/image30.tiff"/><Relationship Id="rId1" Type="http://schemas.openxmlformats.org/officeDocument/2006/relationships/slideLayout" Target="../slideLayouts/slideLayout2.xml"/><Relationship Id="rId6" Type="http://schemas.openxmlformats.org/officeDocument/2006/relationships/image" Target="../media/image34.tiff"/><Relationship Id="rId5" Type="http://schemas.openxmlformats.org/officeDocument/2006/relationships/image" Target="../media/image33.tiff"/><Relationship Id="rId4" Type="http://schemas.openxmlformats.org/officeDocument/2006/relationships/image" Target="../media/image32.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9117-FC55-4143-A3F5-6CAA3768082C}"/>
              </a:ext>
            </a:extLst>
          </p:cNvPr>
          <p:cNvSpPr>
            <a:spLocks noGrp="1"/>
          </p:cNvSpPr>
          <p:nvPr>
            <p:ph type="title"/>
          </p:nvPr>
        </p:nvSpPr>
        <p:spPr/>
        <p:txBody>
          <a:bodyPr/>
          <a:lstStyle/>
          <a:p>
            <a:r>
              <a:rPr lang="en-US" sz="4800" dirty="0"/>
              <a:t>Module 2</a:t>
            </a:r>
            <a:br>
              <a:rPr lang="en-US" sz="4800" dirty="0"/>
            </a:br>
            <a:r>
              <a:rPr lang="en-US" sz="4800" dirty="0"/>
              <a:t>Behavioral Theory II</a:t>
            </a:r>
          </a:p>
        </p:txBody>
      </p:sp>
      <p:sp>
        <p:nvSpPr>
          <p:cNvPr id="3" name="Text Placeholder 2"/>
          <p:cNvSpPr>
            <a:spLocks noGrp="1"/>
          </p:cNvSpPr>
          <p:nvPr>
            <p:ph type="body" sz="quarter" idx="14"/>
          </p:nvPr>
        </p:nvSpPr>
        <p:spPr/>
        <p:txBody>
          <a:bodyPr/>
          <a:lstStyle/>
          <a:p>
            <a:r>
              <a:rPr lang="en-US" sz="2000" dirty="0"/>
              <a:t>Jennifer Freeman, PhD</a:t>
            </a:r>
          </a:p>
          <a:p>
            <a:r>
              <a:rPr lang="en-US" sz="2000" dirty="0"/>
              <a:t>Don Briere, PhD</a:t>
            </a:r>
          </a:p>
          <a:p>
            <a:r>
              <a:rPr lang="en-US" sz="2000" dirty="0"/>
              <a:t>Brandi Simonsen, PhD</a:t>
            </a:r>
          </a:p>
          <a:p>
            <a:endParaRPr lang="en-US" sz="2000" dirty="0"/>
          </a:p>
        </p:txBody>
      </p:sp>
    </p:spTree>
    <p:extLst>
      <p:ext uri="{BB962C8B-B14F-4D97-AF65-F5344CB8AC3E}">
        <p14:creationId xmlns:p14="http://schemas.microsoft.com/office/powerpoint/2010/main" val="241580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7976" y="733430"/>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prstClr val="white"/>
                </a:solidFill>
                <a:latin typeface="+mj-lt"/>
              </a:rPr>
              <a:t>Antecedent</a:t>
            </a:r>
          </a:p>
        </p:txBody>
      </p:sp>
      <p:sp>
        <p:nvSpPr>
          <p:cNvPr id="6" name="Rectangle 5"/>
          <p:cNvSpPr/>
          <p:nvPr/>
        </p:nvSpPr>
        <p:spPr>
          <a:xfrm>
            <a:off x="4677399" y="744985"/>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prstClr val="white"/>
                </a:solidFill>
                <a:latin typeface="+mj-lt"/>
              </a:rPr>
              <a:t>Behavior</a:t>
            </a:r>
          </a:p>
        </p:txBody>
      </p:sp>
      <p:sp>
        <p:nvSpPr>
          <p:cNvPr id="7" name="Rectangle 6"/>
          <p:cNvSpPr/>
          <p:nvPr/>
        </p:nvSpPr>
        <p:spPr>
          <a:xfrm>
            <a:off x="6777272" y="744984"/>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prstClr val="white"/>
                </a:solidFill>
                <a:latin typeface="+mj-lt"/>
              </a:rPr>
              <a:t>Consequence</a:t>
            </a:r>
          </a:p>
        </p:txBody>
      </p:sp>
      <p:sp>
        <p:nvSpPr>
          <p:cNvPr id="8" name="Rectangle 7"/>
          <p:cNvSpPr/>
          <p:nvPr/>
        </p:nvSpPr>
        <p:spPr>
          <a:xfrm>
            <a:off x="315728" y="733430"/>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prstClr val="white"/>
                </a:solidFill>
                <a:latin typeface="+mj-lt"/>
              </a:rPr>
              <a:t>Setting Event</a:t>
            </a:r>
          </a:p>
        </p:txBody>
      </p:sp>
      <p:sp>
        <p:nvSpPr>
          <p:cNvPr id="4" name="Right Arrow 3">
            <a:extLst>
              <a:ext uri="{C183D7F6-B498-43B3-948B-1728B52AA6E4}">
                <adec:decorative xmlns:adec="http://schemas.microsoft.com/office/drawing/2017/decorative" val="1"/>
              </a:ext>
            </a:extLst>
          </p:cNvPr>
          <p:cNvSpPr/>
          <p:nvPr/>
        </p:nvSpPr>
        <p:spPr>
          <a:xfrm>
            <a:off x="2139532" y="1243090"/>
            <a:ext cx="479687" cy="434715"/>
          </a:xfrm>
          <a:prstGeom prst="rightArrow">
            <a:avLst/>
          </a:prstGeom>
          <a:gradFill flip="none" rotWithShape="1">
            <a:gsLst>
              <a:gs pos="0">
                <a:schemeClr val="accent3"/>
              </a:gs>
              <a:gs pos="86000">
                <a:schemeClr val="accent2">
                  <a:lumMod val="90000"/>
                  <a:lumOff val="10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ight Arrow 9">
            <a:extLst>
              <a:ext uri="{C183D7F6-B498-43B3-948B-1728B52AA6E4}">
                <adec:decorative xmlns:adec="http://schemas.microsoft.com/office/drawing/2017/decorative" val="1"/>
              </a:ext>
            </a:extLst>
          </p:cNvPr>
          <p:cNvSpPr/>
          <p:nvPr/>
        </p:nvSpPr>
        <p:spPr>
          <a:xfrm>
            <a:off x="4256736" y="1233564"/>
            <a:ext cx="479687" cy="434715"/>
          </a:xfrm>
          <a:prstGeom prst="rightArrow">
            <a:avLst/>
          </a:prstGeom>
          <a:gradFill flip="none" rotWithShape="1">
            <a:gsLst>
              <a:gs pos="0">
                <a:schemeClr val="accent2">
                  <a:lumMod val="90000"/>
                  <a:lumOff val="10000"/>
                </a:schemeClr>
              </a:gs>
              <a:gs pos="86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ight Arrow 10">
            <a:extLst>
              <a:ext uri="{C183D7F6-B498-43B3-948B-1728B52AA6E4}">
                <adec:decorative xmlns:adec="http://schemas.microsoft.com/office/drawing/2017/decorative" val="1"/>
              </a:ext>
            </a:extLst>
          </p:cNvPr>
          <p:cNvSpPr/>
          <p:nvPr/>
        </p:nvSpPr>
        <p:spPr>
          <a:xfrm>
            <a:off x="6404702" y="1224039"/>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2320351" y="2205272"/>
            <a:ext cx="1946223" cy="1077218"/>
          </a:xfrm>
          <a:prstGeom prst="rect">
            <a:avLst/>
          </a:prstGeom>
        </p:spPr>
        <p:txBody>
          <a:bodyPr wrap="square">
            <a:spAutoFit/>
          </a:bodyPr>
          <a:lstStyle/>
          <a:p>
            <a:pPr>
              <a:spcBef>
                <a:spcPct val="20000"/>
              </a:spcBef>
              <a:defRPr/>
            </a:pPr>
            <a:r>
              <a:rPr lang="en-US" sz="1600" dirty="0">
                <a:solidFill>
                  <a:prstClr val="black"/>
                </a:solidFill>
                <a:ea typeface="Calibri" charset="0"/>
                <a:cs typeface="Calibri" charset="0"/>
              </a:rPr>
              <a:t>Can occur at the same time and/or same place as the S</a:t>
            </a:r>
            <a:r>
              <a:rPr lang="en-US" sz="1600" baseline="30000" dirty="0">
                <a:solidFill>
                  <a:prstClr val="black"/>
                </a:solidFill>
                <a:ea typeface="Calibri" charset="0"/>
                <a:cs typeface="Calibri" charset="0"/>
              </a:rPr>
              <a:t>D</a:t>
            </a:r>
            <a:endParaRPr lang="en-US" sz="1600" dirty="0">
              <a:solidFill>
                <a:prstClr val="black"/>
              </a:solidFill>
              <a:ea typeface="Calibri" charset="0"/>
              <a:cs typeface="Calibri" charset="0"/>
            </a:endParaRPr>
          </a:p>
        </p:txBody>
      </p:sp>
      <p:sp>
        <p:nvSpPr>
          <p:cNvPr id="5" name="Rounded Rectangle 4" descr="Venn diagram that looks at Focus on Setting Events starting with Setting the Event, then the Antecedent, then Behavior, and the last Consequence"/>
          <p:cNvSpPr/>
          <p:nvPr/>
        </p:nvSpPr>
        <p:spPr>
          <a:xfrm>
            <a:off x="133350" y="583523"/>
            <a:ext cx="4422098" cy="1659849"/>
          </a:xfrm>
          <a:prstGeom prst="roundRect">
            <a:avLst/>
          </a:prstGeom>
          <a:noFill/>
          <a:ln w="57150">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55075" y="2214798"/>
            <a:ext cx="1873775" cy="1785104"/>
          </a:xfrm>
          <a:prstGeom prst="rect">
            <a:avLst/>
          </a:prstGeom>
        </p:spPr>
        <p:txBody>
          <a:bodyPr wrap="square">
            <a:spAutoFit/>
          </a:bodyPr>
          <a:lstStyle/>
          <a:p>
            <a:pPr>
              <a:spcBef>
                <a:spcPct val="20000"/>
              </a:spcBef>
              <a:defRPr/>
            </a:pPr>
            <a:r>
              <a:rPr lang="en-US" dirty="0">
                <a:solidFill>
                  <a:prstClr val="white"/>
                </a:solidFill>
                <a:ea typeface="Calibri" charset="0"/>
                <a:cs typeface="Calibri" charset="0"/>
              </a:rPr>
              <a:t>Antecedent condition or event that temporarily alters the value of the consequence</a:t>
            </a:r>
            <a:r>
              <a:rPr lang="en-US" sz="2000" dirty="0">
                <a:solidFill>
                  <a:prstClr val="white"/>
                </a:solidFill>
                <a:ea typeface="Calibri" charset="0"/>
                <a:cs typeface="Calibri" charset="0"/>
              </a:rPr>
              <a:t>.</a:t>
            </a:r>
            <a:endParaRPr lang="en-US" sz="2400" dirty="0">
              <a:solidFill>
                <a:prstClr val="white"/>
              </a:solidFill>
              <a:ea typeface="Calibri" charset="0"/>
              <a:cs typeface="Calibri" charset="0"/>
            </a:endParaRPr>
          </a:p>
        </p:txBody>
      </p:sp>
      <p:sp>
        <p:nvSpPr>
          <p:cNvPr id="15" name="Rectangle 14"/>
          <p:cNvSpPr/>
          <p:nvPr/>
        </p:nvSpPr>
        <p:spPr>
          <a:xfrm>
            <a:off x="2282742" y="3197356"/>
            <a:ext cx="2069894" cy="830997"/>
          </a:xfrm>
          <a:prstGeom prst="rect">
            <a:avLst/>
          </a:prstGeom>
        </p:spPr>
        <p:txBody>
          <a:bodyPr wrap="square">
            <a:spAutoFit/>
          </a:bodyPr>
          <a:lstStyle/>
          <a:p>
            <a:pPr>
              <a:spcBef>
                <a:spcPct val="20000"/>
              </a:spcBef>
              <a:defRPr/>
            </a:pPr>
            <a:r>
              <a:rPr lang="en-US" sz="1600" dirty="0">
                <a:solidFill>
                  <a:prstClr val="black"/>
                </a:solidFill>
                <a:ea typeface="Calibri" charset="0"/>
                <a:cs typeface="Calibri" charset="0"/>
              </a:rPr>
              <a:t>Can occur earlier and/or in a different location from the S</a:t>
            </a:r>
            <a:r>
              <a:rPr lang="en-US" sz="1600" baseline="30000" dirty="0">
                <a:solidFill>
                  <a:prstClr val="black"/>
                </a:solidFill>
                <a:ea typeface="Calibri" charset="0"/>
                <a:cs typeface="Calibri" charset="0"/>
              </a:rPr>
              <a:t>D</a:t>
            </a:r>
            <a:endParaRPr lang="en-US" sz="1600" dirty="0">
              <a:solidFill>
                <a:prstClr val="black"/>
              </a:solidFill>
              <a:ea typeface="Calibri" charset="0"/>
              <a:cs typeface="Calibri" charset="0"/>
            </a:endParaRPr>
          </a:p>
        </p:txBody>
      </p:sp>
      <p:sp>
        <p:nvSpPr>
          <p:cNvPr id="16" name="Rectangle 15"/>
          <p:cNvSpPr/>
          <p:nvPr/>
        </p:nvSpPr>
        <p:spPr>
          <a:xfrm>
            <a:off x="4650445" y="2183473"/>
            <a:ext cx="4104807" cy="1213011"/>
          </a:xfrm>
          <a:prstGeom prst="rect">
            <a:avLst/>
          </a:prstGeom>
          <a:solidFill>
            <a:schemeClr val="accent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You may be sick or tired in school when given a task, which may decrease the value of typical </a:t>
            </a:r>
            <a:r>
              <a:rPr lang="en-US" sz="1600" dirty="0" err="1">
                <a:solidFill>
                  <a:schemeClr val="bg1"/>
                </a:solidFill>
              </a:rPr>
              <a:t>reinforcers</a:t>
            </a:r>
            <a:r>
              <a:rPr lang="en-US" sz="1600" dirty="0">
                <a:solidFill>
                  <a:schemeClr val="bg1"/>
                </a:solidFill>
              </a:rPr>
              <a:t> for task completion (and increase value of nap)</a:t>
            </a:r>
          </a:p>
        </p:txBody>
      </p:sp>
      <p:sp>
        <p:nvSpPr>
          <p:cNvPr id="18" name="Rectangle 17"/>
          <p:cNvSpPr/>
          <p:nvPr/>
        </p:nvSpPr>
        <p:spPr>
          <a:xfrm>
            <a:off x="4640741" y="3442094"/>
            <a:ext cx="4104807" cy="1213011"/>
          </a:xfrm>
          <a:prstGeom prst="rect">
            <a:avLst/>
          </a:prstGeom>
          <a:solidFill>
            <a:schemeClr val="accent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If you fight with a family member before school, it may decrease the value of adult attention for appropriate social skills (and increase value of escape)</a:t>
            </a:r>
          </a:p>
        </p:txBody>
      </p:sp>
      <p:sp>
        <p:nvSpPr>
          <p:cNvPr id="19" name="Rectangle 18"/>
          <p:cNvSpPr/>
          <p:nvPr/>
        </p:nvSpPr>
        <p:spPr>
          <a:xfrm>
            <a:off x="314036" y="4692072"/>
            <a:ext cx="8608291" cy="1450234"/>
          </a:xfrm>
          <a:prstGeom prst="rect">
            <a:avLst/>
          </a:prstGeom>
          <a:solidFill>
            <a:schemeClr val="accent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x-none" sz="1600" dirty="0">
                <a:solidFill>
                  <a:schemeClr val="bg1"/>
                </a:solidFill>
              </a:rPr>
              <a:t>Setting events may be environmental, physiological, or social</a:t>
            </a:r>
          </a:p>
          <a:p>
            <a:endParaRPr lang="en-US" altLang="x-none" sz="800" dirty="0">
              <a:solidFill>
                <a:schemeClr val="bg1"/>
              </a:solidFill>
            </a:endParaRPr>
          </a:p>
          <a:p>
            <a:r>
              <a:rPr lang="en-US" altLang="x-none" sz="1600" dirty="0">
                <a:solidFill>
                  <a:schemeClr val="bg1"/>
                </a:solidFill>
              </a:rPr>
              <a:t>Setting events help explain variations in behavior </a:t>
            </a:r>
          </a:p>
          <a:p>
            <a:endParaRPr lang="en-US" altLang="x-none" sz="800" dirty="0">
              <a:solidFill>
                <a:schemeClr val="bg1"/>
              </a:solidFill>
            </a:endParaRPr>
          </a:p>
          <a:p>
            <a:r>
              <a:rPr lang="en-US" altLang="x-none" sz="1600" dirty="0">
                <a:solidFill>
                  <a:schemeClr val="bg1"/>
                </a:solidFill>
              </a:rPr>
              <a:t>For our purposes, the terms setting event and motivating operations (MO) can be used interchangeably</a:t>
            </a:r>
          </a:p>
        </p:txBody>
      </p:sp>
      <p:sp>
        <p:nvSpPr>
          <p:cNvPr id="20" name="Title 1"/>
          <p:cNvSpPr txBox="1">
            <a:spLocks/>
          </p:cNvSpPr>
          <p:nvPr/>
        </p:nvSpPr>
        <p:spPr bwMode="auto">
          <a:xfrm>
            <a:off x="4810125" y="66675"/>
            <a:ext cx="4524375" cy="5156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2800" b="1" i="1" kern="0" dirty="0">
                <a:solidFill>
                  <a:schemeClr val="bg1"/>
                </a:solidFill>
                <a:latin typeface="+mn-lt"/>
              </a:rPr>
              <a:t>Focus on Setting Events</a:t>
            </a:r>
          </a:p>
        </p:txBody>
      </p:sp>
      <p:sp>
        <p:nvSpPr>
          <p:cNvPr id="22" name="Title 1"/>
          <p:cNvSpPr txBox="1">
            <a:spLocks/>
          </p:cNvSpPr>
          <p:nvPr/>
        </p:nvSpPr>
        <p:spPr>
          <a:xfrm>
            <a:off x="211690" y="0"/>
            <a:ext cx="7886700" cy="670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2"/>
                </a:solidFill>
              </a:rPr>
              <a:t>Building Blocks of Behavior</a:t>
            </a:r>
          </a:p>
        </p:txBody>
      </p:sp>
      <p:sp>
        <p:nvSpPr>
          <p:cNvPr id="2" name="Title 1" hidden="1">
            <a:extLst>
              <a:ext uri="{FF2B5EF4-FFF2-40B4-BE49-F238E27FC236}">
                <a16:creationId xmlns:a16="http://schemas.microsoft.com/office/drawing/2014/main" id="{91575C47-2991-4C10-8592-A4877CBC8DF2}"/>
              </a:ext>
            </a:extLst>
          </p:cNvPr>
          <p:cNvSpPr>
            <a:spLocks noGrp="1"/>
          </p:cNvSpPr>
          <p:nvPr>
            <p:ph type="title"/>
          </p:nvPr>
        </p:nvSpPr>
        <p:spPr/>
        <p:txBody>
          <a:bodyPr/>
          <a:lstStyle/>
          <a:p>
            <a:r>
              <a:rPr lang="en-US" dirty="0"/>
              <a:t>Building Blocks of Behavior: Focus on Setting Events</a:t>
            </a:r>
          </a:p>
        </p:txBody>
      </p:sp>
    </p:spTree>
    <p:extLst>
      <p:ext uri="{BB962C8B-B14F-4D97-AF65-F5344CB8AC3E}">
        <p14:creationId xmlns:p14="http://schemas.microsoft.com/office/powerpoint/2010/main" val="378599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rmAutofit/>
          </a:bodyPr>
          <a:lstStyle/>
          <a:p>
            <a:pPr eaLnBrk="1" hangingPunct="1"/>
            <a:r>
              <a:rPr lang="en-US" altLang="en-US" sz="4000" dirty="0">
                <a:solidFill>
                  <a:schemeClr val="accent2"/>
                </a:solidFill>
                <a:ea typeface="ＭＳ Ｐゴシック" charset="-128"/>
              </a:rPr>
              <a:t>Antecedents</a:t>
            </a:r>
            <a:r>
              <a:rPr lang="en-US" altLang="en-US" dirty="0">
                <a:solidFill>
                  <a:schemeClr val="accent2"/>
                </a:solidFill>
                <a:ea typeface="ＭＳ Ｐゴシック" charset="-128"/>
              </a:rPr>
              <a:t> vs. Setting Events</a:t>
            </a:r>
          </a:p>
        </p:txBody>
      </p:sp>
      <p:sp>
        <p:nvSpPr>
          <p:cNvPr id="28674" name="Rectangle 3"/>
          <p:cNvSpPr>
            <a:spLocks noGrp="1" noChangeArrowheads="1"/>
          </p:cNvSpPr>
          <p:nvPr>
            <p:ph idx="1"/>
          </p:nvPr>
        </p:nvSpPr>
        <p:spPr/>
        <p:txBody>
          <a:bodyPr/>
          <a:lstStyle/>
          <a:p>
            <a:pPr marL="0" indent="0" eaLnBrk="1" hangingPunct="1">
              <a:buNone/>
            </a:pPr>
            <a:r>
              <a:rPr lang="en-US" altLang="en-US" sz="2800" b="1" u="sng" dirty="0">
                <a:solidFill>
                  <a:schemeClr val="bg1"/>
                </a:solidFill>
                <a:ea typeface="ＭＳ Ｐゴシック" charset="-128"/>
              </a:rPr>
              <a:t>Antecedents</a:t>
            </a:r>
            <a:r>
              <a:rPr lang="en-US" altLang="en-US" sz="2800" dirty="0">
                <a:solidFill>
                  <a:schemeClr val="bg1"/>
                </a:solidFill>
                <a:ea typeface="ＭＳ Ｐゴシック" charset="-128"/>
              </a:rPr>
              <a:t> - occur immediately before and act as </a:t>
            </a:r>
            <a:r>
              <a:rPr lang="en-US" altLang="en-US" sz="2800" b="1" dirty="0">
                <a:solidFill>
                  <a:schemeClr val="bg1"/>
                </a:solidFill>
                <a:ea typeface="ＭＳ Ｐゴシック" charset="-128"/>
              </a:rPr>
              <a:t>“triggers”</a:t>
            </a:r>
            <a:r>
              <a:rPr lang="en-US" altLang="ja-JP" sz="2800" dirty="0">
                <a:solidFill>
                  <a:schemeClr val="bg1"/>
                </a:solidFill>
                <a:ea typeface="ＭＳ Ｐゴシック" charset="-128"/>
              </a:rPr>
              <a:t> for problem behavior </a:t>
            </a:r>
          </a:p>
          <a:p>
            <a:pPr marL="0" indent="0" eaLnBrk="1" hangingPunct="1">
              <a:buNone/>
            </a:pPr>
            <a:endParaRPr lang="en-US" altLang="en-US" sz="2800" dirty="0">
              <a:solidFill>
                <a:schemeClr val="bg1"/>
              </a:solidFill>
              <a:ea typeface="ＭＳ Ｐゴシック" charset="-128"/>
            </a:endParaRPr>
          </a:p>
          <a:p>
            <a:pPr marL="0" indent="0" eaLnBrk="1" hangingPunct="1">
              <a:buNone/>
            </a:pPr>
            <a:r>
              <a:rPr lang="en-US" altLang="en-US" sz="2800" b="1" u="sng" dirty="0">
                <a:solidFill>
                  <a:schemeClr val="bg1"/>
                </a:solidFill>
                <a:ea typeface="ＭＳ Ｐゴシック" charset="-128"/>
              </a:rPr>
              <a:t>Setting Events</a:t>
            </a:r>
            <a:r>
              <a:rPr lang="en-US" altLang="en-US" sz="2800" dirty="0">
                <a:solidFill>
                  <a:schemeClr val="bg1"/>
                </a:solidFill>
                <a:ea typeface="ＭＳ Ｐゴシック" charset="-128"/>
              </a:rPr>
              <a:t> – indirectly </a:t>
            </a:r>
            <a:r>
              <a:rPr lang="en-US" altLang="en-US" sz="2800" b="1" dirty="0">
                <a:solidFill>
                  <a:schemeClr val="bg1"/>
                </a:solidFill>
                <a:ea typeface="ＭＳ Ｐゴシック" charset="-128"/>
              </a:rPr>
              <a:t>“set-up”</a:t>
            </a:r>
            <a:r>
              <a:rPr lang="en-US" altLang="ja-JP" sz="2800" dirty="0">
                <a:solidFill>
                  <a:schemeClr val="bg1"/>
                </a:solidFill>
                <a:ea typeface="ＭＳ Ｐゴシック" charset="-128"/>
              </a:rPr>
              <a:t> the problem behavior by</a:t>
            </a:r>
            <a:r>
              <a:rPr lang="en-US" altLang="ja-JP" sz="2800" u="sng" dirty="0">
                <a:solidFill>
                  <a:schemeClr val="bg1"/>
                </a:solidFill>
                <a:ea typeface="ＭＳ Ｐゴシック" charset="-128"/>
              </a:rPr>
              <a:t> </a:t>
            </a:r>
            <a:r>
              <a:rPr lang="en-US" altLang="ja-JP" sz="2800" b="1" u="sng" dirty="0">
                <a:solidFill>
                  <a:schemeClr val="bg1"/>
                </a:solidFill>
                <a:ea typeface="ＭＳ Ｐゴシック" charset="-128"/>
              </a:rPr>
              <a:t>temporarily</a:t>
            </a:r>
            <a:r>
              <a:rPr lang="en-US" altLang="ja-JP" sz="2800" u="sng" dirty="0">
                <a:solidFill>
                  <a:schemeClr val="bg1"/>
                </a:solidFill>
                <a:ea typeface="ＭＳ Ｐゴシック" charset="-128"/>
              </a:rPr>
              <a:t> </a:t>
            </a:r>
            <a:r>
              <a:rPr lang="en-US" altLang="ja-JP" sz="2800" dirty="0">
                <a:solidFill>
                  <a:schemeClr val="bg1"/>
                </a:solidFill>
                <a:ea typeface="ＭＳ Ｐゴシック" charset="-128"/>
              </a:rPr>
              <a:t>altering the </a:t>
            </a:r>
            <a:r>
              <a:rPr lang="en-US" altLang="ja-JP" sz="2800" b="1" dirty="0">
                <a:solidFill>
                  <a:schemeClr val="bg1"/>
                </a:solidFill>
                <a:ea typeface="ＭＳ Ｐゴシック" charset="-128"/>
              </a:rPr>
              <a:t>value</a:t>
            </a:r>
            <a:r>
              <a:rPr lang="en-US" altLang="ja-JP" sz="2800" dirty="0">
                <a:solidFill>
                  <a:schemeClr val="bg1"/>
                </a:solidFill>
                <a:ea typeface="ＭＳ Ｐゴシック" charset="-128"/>
              </a:rPr>
              <a:t> of maintaining consequences. </a:t>
            </a:r>
            <a:endParaRPr lang="en-US" altLang="en-US" sz="2800" dirty="0">
              <a:solidFill>
                <a:schemeClr val="bg1"/>
              </a:solidFill>
              <a:ea typeface="ＭＳ Ｐゴシック" charset="-128"/>
            </a:endParaRPr>
          </a:p>
        </p:txBody>
      </p:sp>
    </p:spTree>
    <p:extLst>
      <p:ext uri="{BB962C8B-B14F-4D97-AF65-F5344CB8AC3E}">
        <p14:creationId xmlns:p14="http://schemas.microsoft.com/office/powerpoint/2010/main" val="246694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noFill/>
        </p:spPr>
        <p:txBody>
          <a:bodyPr>
            <a:normAutofit/>
          </a:bodyPr>
          <a:lstStyle/>
          <a:p>
            <a:pPr eaLnBrk="1" hangingPunct="1"/>
            <a:r>
              <a:rPr lang="en-US" altLang="x-none" sz="3600" b="1" dirty="0">
                <a:solidFill>
                  <a:schemeClr val="accent2"/>
                </a:solidFill>
                <a:ea typeface="ヒラギノ角ゴ Pro W3" charset="-128"/>
              </a:rPr>
              <a:t>“Don”</a:t>
            </a:r>
          </a:p>
        </p:txBody>
      </p:sp>
      <p:sp>
        <p:nvSpPr>
          <p:cNvPr id="62466" name="Rectangle 3"/>
          <p:cNvSpPr>
            <a:spLocks noGrp="1" noChangeArrowheads="1"/>
          </p:cNvSpPr>
          <p:nvPr>
            <p:ph idx="1"/>
          </p:nvPr>
        </p:nvSpPr>
        <p:spPr>
          <a:xfrm>
            <a:off x="628650" y="1690688"/>
            <a:ext cx="7886700" cy="4351338"/>
          </a:xfrm>
          <a:noFill/>
        </p:spPr>
        <p:txBody>
          <a:bodyPr/>
          <a:lstStyle/>
          <a:p>
            <a:pPr marL="234950" indent="0">
              <a:buNone/>
            </a:pPr>
            <a:r>
              <a:rPr lang="en-US" altLang="x-none" sz="3200" dirty="0">
                <a:solidFill>
                  <a:schemeClr val="bg1"/>
                </a:solidFill>
              </a:rPr>
              <a:t>When Don’s teacher gives him a difficult task, he engages in disruptive behavior.  His teacher ignores his behavior and Don is able to avoid doing his task.  Over time, he is more likely to engage in disruptive behavior when given a task.  Don is especially likely to engage in disruptive behavior when he is tired.</a:t>
            </a:r>
          </a:p>
        </p:txBody>
      </p:sp>
    </p:spTree>
    <p:extLst>
      <p:ext uri="{BB962C8B-B14F-4D97-AF65-F5344CB8AC3E}">
        <p14:creationId xmlns:p14="http://schemas.microsoft.com/office/powerpoint/2010/main" val="15003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is is a diagram showing the breakdown example using Don as the subject.  It goes through the setting of the event, the antecedent, the behavior and consequence.  For example for the Setting of the Event it is When Don is tired.  This leads to the Antecedent which is Don is given a difficult task.  This lead to the Behavior which is a disruptive behavior.  And finally the Consequence which is the teacher ignores his behavior and he avoids work..  It then looks at a negative reinforcement and what will happen if the patter continues.">
            <a:extLst>
              <a:ext uri="{FF2B5EF4-FFF2-40B4-BE49-F238E27FC236}">
                <a16:creationId xmlns:a16="http://schemas.microsoft.com/office/drawing/2014/main" id="{5BD27B27-9648-4DA3-A662-C1E082C8F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36350"/>
          </a:xfrm>
          <a:prstGeom prst="rect">
            <a:avLst/>
          </a:prstGeom>
        </p:spPr>
      </p:pic>
      <p:sp>
        <p:nvSpPr>
          <p:cNvPr id="2" name="Title 1" hidden="1">
            <a:extLst>
              <a:ext uri="{FF2B5EF4-FFF2-40B4-BE49-F238E27FC236}">
                <a16:creationId xmlns:a16="http://schemas.microsoft.com/office/drawing/2014/main" id="{0057876B-0344-466F-B777-EDCFED2B1578}"/>
              </a:ext>
            </a:extLst>
          </p:cNvPr>
          <p:cNvSpPr>
            <a:spLocks noGrp="1"/>
          </p:cNvSpPr>
          <p:nvPr>
            <p:ph type="title"/>
          </p:nvPr>
        </p:nvSpPr>
        <p:spPr/>
        <p:txBody>
          <a:bodyPr/>
          <a:lstStyle/>
          <a:p>
            <a:r>
              <a:rPr lang="en-US" dirty="0"/>
              <a:t>Breakdown of Example: Don</a:t>
            </a:r>
          </a:p>
        </p:txBody>
      </p:sp>
    </p:spTree>
    <p:extLst>
      <p:ext uri="{BB962C8B-B14F-4D97-AF65-F5344CB8AC3E}">
        <p14:creationId xmlns:p14="http://schemas.microsoft.com/office/powerpoint/2010/main" val="425743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noFill/>
        </p:spPr>
        <p:txBody>
          <a:bodyPr>
            <a:normAutofit/>
          </a:bodyPr>
          <a:lstStyle/>
          <a:p>
            <a:pPr eaLnBrk="1" hangingPunct="1"/>
            <a:r>
              <a:rPr lang="en-US" altLang="x-none" sz="3600" b="1" dirty="0">
                <a:solidFill>
                  <a:schemeClr val="accent2"/>
                </a:solidFill>
                <a:ea typeface="ヒラギノ角ゴ Pro W3" charset="-128"/>
              </a:rPr>
              <a:t>“Brandi”</a:t>
            </a:r>
          </a:p>
        </p:txBody>
      </p:sp>
      <p:sp>
        <p:nvSpPr>
          <p:cNvPr id="62466" name="Rectangle 3"/>
          <p:cNvSpPr>
            <a:spLocks noGrp="1" noChangeArrowheads="1"/>
          </p:cNvSpPr>
          <p:nvPr>
            <p:ph idx="1"/>
          </p:nvPr>
        </p:nvSpPr>
        <p:spPr>
          <a:noFill/>
        </p:spPr>
        <p:txBody>
          <a:bodyPr/>
          <a:lstStyle/>
          <a:p>
            <a:pPr marL="349250" indent="0">
              <a:lnSpc>
                <a:spcPct val="90000"/>
              </a:lnSpc>
              <a:buNone/>
            </a:pPr>
            <a:r>
              <a:rPr lang="en-US" altLang="x-none" sz="3200" dirty="0">
                <a:solidFill>
                  <a:schemeClr val="bg1"/>
                </a:solidFill>
              </a:rPr>
              <a:t>During unstructured time with her peers, Brandi teases her peers.  They tease her back and provide animated attention.  In the future, Brandi continues to tease her peers.  She is especially likely to engage in this behavior when she has spent the morning engaged in teacher directed instruction or in independent work. </a:t>
            </a:r>
          </a:p>
        </p:txBody>
      </p:sp>
    </p:spTree>
    <p:extLst>
      <p:ext uri="{BB962C8B-B14F-4D97-AF65-F5344CB8AC3E}">
        <p14:creationId xmlns:p14="http://schemas.microsoft.com/office/powerpoint/2010/main" val="373274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his is a diagram showing the breakdown example using Brandi as the subject.  It goes through the setting of the event, the antecedent, the behavior and consequence.  For example for the Setting of the Event it is When Brandi spent the morning engages in teacher directed instruction.  This leads to the Antecedent which is Brandi spending unstructured time with her peers.  This lead to the Behavior which is a disruptive behavior.  And finally the Consequence which is Brandi's friends teas and provide animated attention.  It then looks at a positive reinforcement and what will happen if the pattern continues.">
            <a:extLst>
              <a:ext uri="{FF2B5EF4-FFF2-40B4-BE49-F238E27FC236}">
                <a16:creationId xmlns:a16="http://schemas.microsoft.com/office/drawing/2014/main" id="{D044B899-0DC9-4DB8-A559-0073F4E31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129925"/>
            <a:ext cx="8940800" cy="5981908"/>
          </a:xfrm>
          <a:prstGeom prst="rect">
            <a:avLst/>
          </a:prstGeom>
        </p:spPr>
      </p:pic>
      <p:sp>
        <p:nvSpPr>
          <p:cNvPr id="2" name="Title 1" hidden="1">
            <a:extLst>
              <a:ext uri="{FF2B5EF4-FFF2-40B4-BE49-F238E27FC236}">
                <a16:creationId xmlns:a16="http://schemas.microsoft.com/office/drawing/2014/main" id="{DF09357A-4D72-4B37-B409-970E8E0C625C}"/>
              </a:ext>
            </a:extLst>
          </p:cNvPr>
          <p:cNvSpPr>
            <a:spLocks noGrp="1"/>
          </p:cNvSpPr>
          <p:nvPr>
            <p:ph type="title"/>
          </p:nvPr>
        </p:nvSpPr>
        <p:spPr/>
        <p:txBody>
          <a:bodyPr/>
          <a:lstStyle/>
          <a:p>
            <a:r>
              <a:rPr lang="en-US" dirty="0"/>
              <a:t>Breakdown of Example: Brandi</a:t>
            </a:r>
          </a:p>
        </p:txBody>
      </p:sp>
    </p:spTree>
    <p:extLst>
      <p:ext uri="{BB962C8B-B14F-4D97-AF65-F5344CB8AC3E}">
        <p14:creationId xmlns:p14="http://schemas.microsoft.com/office/powerpoint/2010/main" val="15894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2.1: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Your examples of setting events</a:t>
            </a:r>
            <a:endParaRPr lang="en-US" sz="3600" dirty="0"/>
          </a:p>
        </p:txBody>
      </p:sp>
      <p:sp>
        <p:nvSpPr>
          <p:cNvPr id="177155" name="Rectangle 3"/>
          <p:cNvSpPr>
            <a:spLocks noGrp="1" noChangeArrowheads="1"/>
          </p:cNvSpPr>
          <p:nvPr>
            <p:ph idx="1"/>
          </p:nvPr>
        </p:nvSpPr>
        <p:spPr>
          <a:xfrm>
            <a:off x="316679" y="2060812"/>
            <a:ext cx="8505896" cy="4005246"/>
          </a:xfrm>
        </p:spPr>
        <p:txBody>
          <a:bodyPr>
            <a:noAutofit/>
          </a:bodyPr>
          <a:lstStyle/>
          <a:p>
            <a:r>
              <a:rPr lang="en-US" altLang="x-none" sz="3200" dirty="0">
                <a:solidFill>
                  <a:schemeClr val="bg1"/>
                </a:solidFill>
                <a:ea typeface="ヒラギノ角ゴ Pro W3" charset="-128"/>
              </a:rPr>
              <a:t>Develop an example of a student with whom you’ve worked who exhibits problematic behaviors that are affected by a setting event.  </a:t>
            </a:r>
          </a:p>
          <a:p>
            <a:endParaRPr lang="en-US" altLang="x-none" sz="3200" dirty="0">
              <a:solidFill>
                <a:schemeClr val="bg1"/>
              </a:solidFill>
              <a:ea typeface="ヒラギノ角ゴ Pro W3" charset="-128"/>
            </a:endParaRPr>
          </a:p>
          <a:p>
            <a:r>
              <a:rPr lang="en-US" altLang="x-none" sz="3200" dirty="0">
                <a:solidFill>
                  <a:schemeClr val="bg1"/>
                </a:solidFill>
                <a:ea typeface="ヒラギノ角ゴ Pro W3" charset="-128"/>
              </a:rPr>
              <a:t>Include information about the behaviors and context (ABC’s).</a:t>
            </a:r>
          </a:p>
          <a:p>
            <a:pPr marL="0" indent="0">
              <a:buNone/>
            </a:pP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4" name="TextBox 3"/>
          <p:cNvSpPr txBox="1"/>
          <p:nvPr/>
        </p:nvSpPr>
        <p:spPr>
          <a:xfrm>
            <a:off x="200640" y="5238572"/>
            <a:ext cx="8737974" cy="584775"/>
          </a:xfrm>
          <a:prstGeom prst="rect">
            <a:avLst/>
          </a:prstGeom>
          <a:solidFill>
            <a:schemeClr val="tx1"/>
          </a:solidFill>
        </p:spPr>
        <p:txBody>
          <a:bodyPr wrap="square" rtlCol="0">
            <a:spAutoFit/>
          </a:bodyPr>
          <a:lstStyle/>
          <a:p>
            <a:pPr algn="ctr"/>
            <a:r>
              <a:rPr lang="en-US" sz="3200" b="1" dirty="0">
                <a:solidFill>
                  <a:srgbClr val="FF0000"/>
                </a:solidFill>
              </a:rPr>
              <a:t>Please pause the video to complete Activity 2.1</a:t>
            </a:r>
          </a:p>
        </p:txBody>
      </p:sp>
    </p:spTree>
    <p:extLst>
      <p:ext uri="{BB962C8B-B14F-4D97-AF65-F5344CB8AC3E}">
        <p14:creationId xmlns:p14="http://schemas.microsoft.com/office/powerpoint/2010/main" val="159006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2.1: Review</a:t>
            </a:r>
            <a:br>
              <a:rPr lang="en-US" sz="5400" b="1" kern="0" dirty="0">
                <a:solidFill>
                  <a:schemeClr val="accent2"/>
                </a:solidFill>
                <a:ea typeface="ヒラギノ角ゴ Pro W3" pitchFamily="-65" charset="-128"/>
                <a:cs typeface="ヒラギノ角ゴ Pro W3" pitchFamily="-65" charset="-128"/>
              </a:rPr>
            </a:br>
            <a:endParaRPr lang="en-US" sz="3600" dirty="0"/>
          </a:p>
        </p:txBody>
      </p:sp>
      <p:sp>
        <p:nvSpPr>
          <p:cNvPr id="177155" name="Rectangle 3"/>
          <p:cNvSpPr>
            <a:spLocks noGrp="1" noChangeArrowheads="1"/>
          </p:cNvSpPr>
          <p:nvPr>
            <p:ph idx="1"/>
          </p:nvPr>
        </p:nvSpPr>
        <p:spPr>
          <a:xfrm>
            <a:off x="324631" y="1289536"/>
            <a:ext cx="8505896" cy="563118"/>
          </a:xfrm>
        </p:spPr>
        <p:txBody>
          <a:bodyPr>
            <a:noAutofit/>
          </a:bodyPr>
          <a:lstStyle/>
          <a:p>
            <a:pPr marL="0" indent="0">
              <a:buNone/>
            </a:pPr>
            <a:r>
              <a:rPr lang="en-US" sz="3200" i="1" dirty="0">
                <a:solidFill>
                  <a:schemeClr val="bg1"/>
                </a:solidFill>
                <a:ea typeface="ヒラギノ角ゴ Pro W3" pitchFamily="-65" charset="-128"/>
                <a:cs typeface="ヒラギノ角ゴ Pro W3" pitchFamily="-65" charset="-128"/>
              </a:rPr>
              <a:t>Additional Examples of Common Setting Events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Rectangle 4"/>
          <p:cNvSpPr/>
          <p:nvPr/>
        </p:nvSpPr>
        <p:spPr>
          <a:xfrm>
            <a:off x="2433071" y="1852654"/>
            <a:ext cx="2144508"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6" name="Rectangle 5"/>
          <p:cNvSpPr/>
          <p:nvPr/>
        </p:nvSpPr>
        <p:spPr>
          <a:xfrm>
            <a:off x="4650679" y="1852654"/>
            <a:ext cx="2144508"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7" name="Rectangle 6"/>
          <p:cNvSpPr/>
          <p:nvPr/>
        </p:nvSpPr>
        <p:spPr>
          <a:xfrm>
            <a:off x="6893105" y="1852654"/>
            <a:ext cx="2144508"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8" name="Rectangle 7"/>
          <p:cNvSpPr/>
          <p:nvPr/>
        </p:nvSpPr>
        <p:spPr>
          <a:xfrm>
            <a:off x="239604" y="1852654"/>
            <a:ext cx="2144508" cy="96433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 (SE)</a:t>
            </a:r>
          </a:p>
        </p:txBody>
      </p:sp>
      <p:sp>
        <p:nvSpPr>
          <p:cNvPr id="9" name="Rectangle 8"/>
          <p:cNvSpPr/>
          <p:nvPr/>
        </p:nvSpPr>
        <p:spPr>
          <a:xfrm>
            <a:off x="239604" y="2897938"/>
            <a:ext cx="2144508" cy="96433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Lack of Sleep</a:t>
            </a:r>
          </a:p>
        </p:txBody>
      </p:sp>
      <p:sp>
        <p:nvSpPr>
          <p:cNvPr id="4" name="TextBox 3"/>
          <p:cNvSpPr txBox="1"/>
          <p:nvPr/>
        </p:nvSpPr>
        <p:spPr>
          <a:xfrm>
            <a:off x="-160398" y="3195438"/>
            <a:ext cx="485029" cy="369332"/>
          </a:xfrm>
          <a:prstGeom prst="rect">
            <a:avLst/>
          </a:prstGeom>
          <a:noFill/>
        </p:spPr>
        <p:txBody>
          <a:bodyPr wrap="square" rtlCol="0">
            <a:spAutoFit/>
          </a:bodyPr>
          <a:lstStyle/>
          <a:p>
            <a:pPr algn="ctr"/>
            <a:r>
              <a:rPr lang="en-US" b="1" dirty="0">
                <a:solidFill>
                  <a:schemeClr val="bg1"/>
                </a:solidFill>
              </a:rPr>
              <a:t>1</a:t>
            </a:r>
          </a:p>
        </p:txBody>
      </p:sp>
      <p:sp>
        <p:nvSpPr>
          <p:cNvPr id="11" name="Rectangle 10"/>
          <p:cNvSpPr/>
          <p:nvPr/>
        </p:nvSpPr>
        <p:spPr>
          <a:xfrm>
            <a:off x="2433071" y="2905521"/>
            <a:ext cx="2144508"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Independent Math worksheet</a:t>
            </a:r>
          </a:p>
        </p:txBody>
      </p:sp>
      <p:sp>
        <p:nvSpPr>
          <p:cNvPr id="12" name="Rectangle 11"/>
          <p:cNvSpPr/>
          <p:nvPr/>
        </p:nvSpPr>
        <p:spPr>
          <a:xfrm>
            <a:off x="4650679" y="2905521"/>
            <a:ext cx="2144508"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Rips up worksheet</a:t>
            </a:r>
          </a:p>
        </p:txBody>
      </p:sp>
      <p:sp>
        <p:nvSpPr>
          <p:cNvPr id="13" name="Rectangle 12"/>
          <p:cNvSpPr/>
          <p:nvPr/>
        </p:nvSpPr>
        <p:spPr>
          <a:xfrm>
            <a:off x="6891916" y="2905521"/>
            <a:ext cx="2144508"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No work - sits at desk</a:t>
            </a:r>
          </a:p>
        </p:txBody>
      </p:sp>
      <p:sp>
        <p:nvSpPr>
          <p:cNvPr id="14" name="TextBox 13"/>
          <p:cNvSpPr txBox="1"/>
          <p:nvPr/>
        </p:nvSpPr>
        <p:spPr>
          <a:xfrm>
            <a:off x="-152633" y="4255888"/>
            <a:ext cx="485029" cy="369332"/>
          </a:xfrm>
          <a:prstGeom prst="rect">
            <a:avLst/>
          </a:prstGeom>
          <a:noFill/>
        </p:spPr>
        <p:txBody>
          <a:bodyPr wrap="square" rtlCol="0">
            <a:spAutoFit/>
          </a:bodyPr>
          <a:lstStyle/>
          <a:p>
            <a:pPr algn="ctr"/>
            <a:r>
              <a:rPr lang="en-US" b="1" dirty="0">
                <a:solidFill>
                  <a:schemeClr val="bg1"/>
                </a:solidFill>
              </a:rPr>
              <a:t>2</a:t>
            </a:r>
          </a:p>
        </p:txBody>
      </p:sp>
      <p:sp>
        <p:nvSpPr>
          <p:cNvPr id="15" name="Rectangle 14"/>
          <p:cNvSpPr/>
          <p:nvPr/>
        </p:nvSpPr>
        <p:spPr>
          <a:xfrm>
            <a:off x="239604" y="3986387"/>
            <a:ext cx="2144508" cy="96433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Argument on bus</a:t>
            </a:r>
          </a:p>
        </p:txBody>
      </p:sp>
      <p:sp>
        <p:nvSpPr>
          <p:cNvPr id="16" name="Rectangle 15"/>
          <p:cNvSpPr/>
          <p:nvPr/>
        </p:nvSpPr>
        <p:spPr>
          <a:xfrm>
            <a:off x="2433071" y="3986387"/>
            <a:ext cx="2144508"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Greeted by teacher </a:t>
            </a:r>
          </a:p>
        </p:txBody>
      </p:sp>
      <p:sp>
        <p:nvSpPr>
          <p:cNvPr id="17" name="Rectangle 16"/>
          <p:cNvSpPr/>
          <p:nvPr/>
        </p:nvSpPr>
        <p:spPr>
          <a:xfrm>
            <a:off x="4650679" y="3986387"/>
            <a:ext cx="2144508"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Says "Leave me Alone!"</a:t>
            </a:r>
          </a:p>
        </p:txBody>
      </p:sp>
      <p:sp>
        <p:nvSpPr>
          <p:cNvPr id="18" name="Rectangle 17"/>
          <p:cNvSpPr/>
          <p:nvPr/>
        </p:nvSpPr>
        <p:spPr>
          <a:xfrm>
            <a:off x="6891916" y="3958388"/>
            <a:ext cx="2144508"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Walks alone to class</a:t>
            </a:r>
          </a:p>
        </p:txBody>
      </p:sp>
      <p:sp>
        <p:nvSpPr>
          <p:cNvPr id="19" name="TextBox 18"/>
          <p:cNvSpPr txBox="1"/>
          <p:nvPr/>
        </p:nvSpPr>
        <p:spPr>
          <a:xfrm>
            <a:off x="-152633" y="5397578"/>
            <a:ext cx="485029" cy="369332"/>
          </a:xfrm>
          <a:prstGeom prst="rect">
            <a:avLst/>
          </a:prstGeom>
          <a:noFill/>
        </p:spPr>
        <p:txBody>
          <a:bodyPr wrap="square" rtlCol="0">
            <a:spAutoFit/>
          </a:bodyPr>
          <a:lstStyle/>
          <a:p>
            <a:pPr algn="ctr"/>
            <a:r>
              <a:rPr lang="en-US" b="1" dirty="0">
                <a:solidFill>
                  <a:schemeClr val="bg1"/>
                </a:solidFill>
              </a:rPr>
              <a:t>3</a:t>
            </a:r>
          </a:p>
        </p:txBody>
      </p:sp>
      <p:sp>
        <p:nvSpPr>
          <p:cNvPr id="20" name="Rectangle 19"/>
          <p:cNvSpPr/>
          <p:nvPr/>
        </p:nvSpPr>
        <p:spPr>
          <a:xfrm>
            <a:off x="239604" y="5018838"/>
            <a:ext cx="2144508" cy="96433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Weekend away at ...</a:t>
            </a:r>
          </a:p>
        </p:txBody>
      </p:sp>
      <p:sp>
        <p:nvSpPr>
          <p:cNvPr id="21" name="Rectangle 20"/>
          <p:cNvSpPr/>
          <p:nvPr/>
        </p:nvSpPr>
        <p:spPr>
          <a:xfrm>
            <a:off x="2433071" y="5018838"/>
            <a:ext cx="2144508"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Whole-class mini-lesson</a:t>
            </a:r>
          </a:p>
        </p:txBody>
      </p:sp>
      <p:sp>
        <p:nvSpPr>
          <p:cNvPr id="22" name="Rectangle 21"/>
          <p:cNvSpPr/>
          <p:nvPr/>
        </p:nvSpPr>
        <p:spPr>
          <a:xfrm>
            <a:off x="4662493" y="5025491"/>
            <a:ext cx="2144508"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Talks with peers</a:t>
            </a:r>
          </a:p>
        </p:txBody>
      </p:sp>
      <p:sp>
        <p:nvSpPr>
          <p:cNvPr id="23" name="Rectangle 22"/>
          <p:cNvSpPr/>
          <p:nvPr/>
        </p:nvSpPr>
        <p:spPr>
          <a:xfrm>
            <a:off x="6891916" y="5018838"/>
            <a:ext cx="2144508"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Gains attention</a:t>
            </a:r>
          </a:p>
        </p:txBody>
      </p:sp>
    </p:spTree>
    <p:extLst>
      <p:ext uri="{BB962C8B-B14F-4D97-AF65-F5344CB8AC3E}">
        <p14:creationId xmlns:p14="http://schemas.microsoft.com/office/powerpoint/2010/main" val="191903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27" y="2451581"/>
            <a:ext cx="8492835" cy="1450757"/>
          </a:xfrm>
        </p:spPr>
        <p:txBody>
          <a:bodyPr/>
          <a:lstStyle/>
          <a:p>
            <a:pPr algn="ctr"/>
            <a:r>
              <a:rPr lang="en-US" dirty="0">
                <a:solidFill>
                  <a:schemeClr val="bg1"/>
                </a:solidFill>
              </a:rPr>
              <a:t>A quick preview of how we use all of this to guide interventions</a:t>
            </a:r>
          </a:p>
        </p:txBody>
      </p:sp>
    </p:spTree>
    <p:extLst>
      <p:ext uri="{BB962C8B-B14F-4D97-AF65-F5344CB8AC3E}">
        <p14:creationId xmlns:p14="http://schemas.microsoft.com/office/powerpoint/2010/main" val="331487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6674" y="962706"/>
            <a:ext cx="2238375" cy="3980769"/>
          </a:xfrm>
          <a:prstGeom prst="flowChartAlternateProcess">
            <a:avLst/>
          </a:prstGeom>
          <a:solidFill>
            <a:schemeClr val="tx2"/>
          </a:solidFill>
          <a:ln w="9525">
            <a:solidFill>
              <a:schemeClr val="bg2"/>
            </a:solidFill>
            <a:miter lim="800000"/>
            <a:headEnd/>
            <a:tailEnd/>
          </a:ln>
        </p:spPr>
        <p:txBody>
          <a:bodyPr/>
          <a:lstStyle>
            <a:lvl1pPr marL="285750" indent="-285750"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buFont typeface="Arial" charset="0"/>
              <a:buChar char="•"/>
            </a:pPr>
            <a:r>
              <a:rPr lang="en-US" altLang="en-US" sz="1600" dirty="0">
                <a:solidFill>
                  <a:prstClr val="white"/>
                </a:solidFill>
                <a:latin typeface="+mn-lt"/>
              </a:rPr>
              <a:t>Minimize the likelihood the SE will happen </a:t>
            </a:r>
          </a:p>
          <a:p>
            <a:pPr>
              <a:buFont typeface="Arial" charset="0"/>
              <a:buChar char="•"/>
            </a:pPr>
            <a:r>
              <a:rPr lang="en-US" altLang="en-US" sz="1600" dirty="0">
                <a:solidFill>
                  <a:prstClr val="white"/>
                </a:solidFill>
                <a:latin typeface="+mn-lt"/>
              </a:rPr>
              <a:t>Neutralize the effects if SE does occur</a:t>
            </a:r>
          </a:p>
          <a:p>
            <a:pPr>
              <a:buFont typeface="Arial" charset="0"/>
              <a:buChar char="•"/>
            </a:pPr>
            <a:r>
              <a:rPr lang="en-US" altLang="en-US" sz="1600" dirty="0">
                <a:solidFill>
                  <a:prstClr val="white"/>
                </a:solidFill>
                <a:latin typeface="+mn-lt"/>
              </a:rPr>
              <a:t>Withhold the Antecedent when SE is present</a:t>
            </a:r>
          </a:p>
          <a:p>
            <a:pPr>
              <a:buFont typeface="Arial" charset="0"/>
              <a:buChar char="•"/>
            </a:pPr>
            <a:r>
              <a:rPr lang="en-US" altLang="en-US" sz="1600" dirty="0">
                <a:solidFill>
                  <a:prstClr val="white"/>
                </a:solidFill>
                <a:latin typeface="+mn-lt"/>
              </a:rPr>
              <a:t>Add prompts and increase reinforcement for desired behaviors when SE is present</a:t>
            </a:r>
            <a:endParaRPr lang="en-US" altLang="en-US" sz="1600" baseline="30000" dirty="0">
              <a:solidFill>
                <a:prstClr val="white"/>
              </a:solidFill>
              <a:latin typeface="+mn-lt"/>
            </a:endParaRPr>
          </a:p>
        </p:txBody>
      </p:sp>
      <p:sp>
        <p:nvSpPr>
          <p:cNvPr id="3" name="Text Box 4"/>
          <p:cNvSpPr txBox="1">
            <a:spLocks noChangeArrowheads="1"/>
          </p:cNvSpPr>
          <p:nvPr/>
        </p:nvSpPr>
        <p:spPr bwMode="auto">
          <a:xfrm>
            <a:off x="0" y="210231"/>
            <a:ext cx="2209800" cy="685800"/>
          </a:xfrm>
          <a:prstGeom prst="rect">
            <a:avLst/>
          </a:prstGeom>
          <a:solidFill>
            <a:schemeClr val="accent3"/>
          </a:solidFill>
          <a:ln w="9525">
            <a:noFill/>
            <a:miter lim="800000"/>
            <a:headEnd/>
            <a:tailEnd/>
          </a:ln>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700" b="1" dirty="0">
                <a:solidFill>
                  <a:srgbClr val="FFFFFF"/>
                </a:solidFill>
                <a:latin typeface="+mj-lt"/>
                <a:ea typeface="Arial" charset="0"/>
                <a:cs typeface="Arial" charset="0"/>
              </a:rPr>
              <a:t>SETTING EVENT</a:t>
            </a:r>
          </a:p>
          <a:p>
            <a:pPr algn="ctr"/>
            <a:r>
              <a:rPr lang="en-US" altLang="en-US" sz="1700" b="1" dirty="0">
                <a:solidFill>
                  <a:srgbClr val="FFFFFF"/>
                </a:solidFill>
                <a:latin typeface="+mj-lt"/>
                <a:ea typeface="Arial" charset="0"/>
                <a:cs typeface="Arial" charset="0"/>
              </a:rPr>
              <a:t>MANIPULATIONS</a:t>
            </a:r>
          </a:p>
        </p:txBody>
      </p:sp>
      <p:sp>
        <p:nvSpPr>
          <p:cNvPr id="4" name="AutoShape 5"/>
          <p:cNvSpPr>
            <a:spLocks noChangeArrowheads="1"/>
          </p:cNvSpPr>
          <p:nvPr/>
        </p:nvSpPr>
        <p:spPr bwMode="auto">
          <a:xfrm>
            <a:off x="2409824" y="943657"/>
            <a:ext cx="2124075" cy="3990294"/>
          </a:xfrm>
          <a:prstGeom prst="flowChartAlternateProcess">
            <a:avLst/>
          </a:prstGeom>
          <a:solidFill>
            <a:schemeClr val="tx2"/>
          </a:solidFill>
          <a:ln w="9525">
            <a:solidFill>
              <a:schemeClr val="bg2"/>
            </a:solidFill>
            <a:miter lim="800000"/>
            <a:headEnd/>
            <a:tailEnd/>
          </a:ln>
        </p:spPr>
        <p:txBody>
          <a:bodyPr/>
          <a:lstStyle/>
          <a:p>
            <a:pPr algn="ctr" eaLnBrk="0" hangingPunct="0">
              <a:defRPr/>
            </a:pPr>
            <a:endParaRPr lang="en-US" sz="2000" b="1"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WAYS TO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MAKE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PROBLEM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BEHAVIOR</a:t>
            </a:r>
            <a:r>
              <a:rPr lang="en-US" sz="1600" b="1" dirty="0">
                <a:solidFill>
                  <a:prstClr val="white"/>
                </a:solidFill>
                <a:ea typeface="ヒラギノ角ゴ Pro W3" charset="0"/>
                <a:cs typeface="ヒラギノ角ゴ Pro W3" charset="0"/>
              </a:rPr>
              <a:t> </a:t>
            </a:r>
          </a:p>
          <a:p>
            <a:pPr algn="ctr" eaLnBrk="0" hangingPunct="0">
              <a:defRPr/>
            </a:pPr>
            <a:endParaRPr lang="en-US" sz="1600" b="1" dirty="0">
              <a:solidFill>
                <a:prstClr val="white"/>
              </a:solidFill>
              <a:ea typeface="ヒラギノ角ゴ Pro W3" charset="0"/>
              <a:cs typeface="ヒラギノ角ゴ Pro W3" charset="0"/>
            </a:endParaRPr>
          </a:p>
          <a:p>
            <a:pPr algn="ctr" eaLnBrk="0" hangingPunct="0">
              <a:defRPr/>
            </a:pPr>
            <a:r>
              <a:rPr lang="en-US" sz="1600" b="1" dirty="0">
                <a:solidFill>
                  <a:prstClr val="white"/>
                </a:solidFill>
                <a:latin typeface="+mj-lt"/>
                <a:ea typeface="ヒラギノ角ゴ Pro W3" charset="0"/>
                <a:cs typeface="ヒラギノ角ゴ Pro W3" charset="0"/>
              </a:rPr>
              <a:t>IRRELEVANT</a:t>
            </a:r>
          </a:p>
          <a:p>
            <a:pPr algn="ctr" eaLnBrk="0" hangingPunct="0">
              <a:defRPr/>
            </a:pPr>
            <a:endParaRPr lang="en-US" sz="2000" b="1" dirty="0">
              <a:solidFill>
                <a:prstClr val="white"/>
              </a:solidFill>
              <a:ea typeface="ヒラギノ角ゴ Pro W3" charset="0"/>
              <a:cs typeface="ヒラギノ角ゴ Pro W3" charset="0"/>
            </a:endParaRPr>
          </a:p>
          <a:p>
            <a:pPr algn="ctr" eaLnBrk="0" hangingPunct="0">
              <a:defRPr/>
            </a:pPr>
            <a:endParaRPr lang="en-US" sz="1000" b="1"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(PROMPTS)</a:t>
            </a:r>
          </a:p>
          <a:p>
            <a:pPr algn="ctr" eaLnBrk="0" hangingPunct="0">
              <a:defRPr/>
            </a:pPr>
            <a:endParaRPr lang="en-US" sz="2000" b="1" u="sng" dirty="0">
              <a:solidFill>
                <a:prstClr val="white"/>
              </a:solidFill>
              <a:ea typeface="ヒラギノ角ゴ Pro W3" charset="0"/>
              <a:cs typeface="ヒラギノ角ゴ Pro W3" charset="0"/>
            </a:endParaRPr>
          </a:p>
        </p:txBody>
      </p:sp>
      <p:sp>
        <p:nvSpPr>
          <p:cNvPr id="5" name="Text Box 6"/>
          <p:cNvSpPr txBox="1">
            <a:spLocks noChangeArrowheads="1"/>
          </p:cNvSpPr>
          <p:nvPr/>
        </p:nvSpPr>
        <p:spPr bwMode="auto">
          <a:xfrm>
            <a:off x="2362200" y="210231"/>
            <a:ext cx="2209800" cy="685800"/>
          </a:xfrm>
          <a:prstGeom prst="rect">
            <a:avLst/>
          </a:prstGeom>
          <a:solidFill>
            <a:schemeClr val="accent2">
              <a:lumMod val="90000"/>
              <a:lumOff val="10000"/>
            </a:schemeClr>
          </a:solidFill>
          <a:ln w="9525">
            <a:noFill/>
            <a:miter lim="800000"/>
            <a:headEnd/>
            <a:tailEnd/>
          </a:ln>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700" b="1" dirty="0">
                <a:solidFill>
                  <a:srgbClr val="FFFFFF"/>
                </a:solidFill>
                <a:latin typeface="+mj-lt"/>
                <a:ea typeface="Arial" charset="0"/>
                <a:cs typeface="Arial" charset="0"/>
              </a:rPr>
              <a:t>ANTECEDENT</a:t>
            </a:r>
          </a:p>
          <a:p>
            <a:pPr algn="ctr"/>
            <a:r>
              <a:rPr lang="en-US" altLang="en-US" sz="1700" b="1" dirty="0">
                <a:solidFill>
                  <a:srgbClr val="FFFFFF"/>
                </a:solidFill>
                <a:latin typeface="+mj-lt"/>
                <a:ea typeface="Arial" charset="0"/>
                <a:cs typeface="Arial" charset="0"/>
              </a:rPr>
              <a:t>MANIPULATIONS</a:t>
            </a:r>
          </a:p>
        </p:txBody>
      </p:sp>
      <p:sp>
        <p:nvSpPr>
          <p:cNvPr id="6" name="AutoShape 7"/>
          <p:cNvSpPr>
            <a:spLocks noChangeArrowheads="1"/>
          </p:cNvSpPr>
          <p:nvPr/>
        </p:nvSpPr>
        <p:spPr bwMode="auto">
          <a:xfrm>
            <a:off x="4629150" y="943656"/>
            <a:ext cx="2209800" cy="4028394"/>
          </a:xfrm>
          <a:prstGeom prst="flowChartAlternateProcess">
            <a:avLst/>
          </a:prstGeom>
          <a:solidFill>
            <a:schemeClr val="tx2"/>
          </a:solidFill>
          <a:ln w="9525">
            <a:solidFill>
              <a:schemeClr val="bg2"/>
            </a:solidFill>
            <a:miter lim="800000"/>
            <a:headEnd/>
            <a:tailEnd/>
          </a:ln>
        </p:spPr>
        <p:txBody>
          <a:bodyPr/>
          <a:lstStyle/>
          <a:p>
            <a:pPr algn="ctr" eaLnBrk="0" hangingPunct="0">
              <a:defRPr/>
            </a:pPr>
            <a:endParaRPr lang="en-US" sz="2000" b="1"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WAYS TO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MAKE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PROBLEM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BEHAVIOR</a:t>
            </a:r>
            <a:r>
              <a:rPr lang="en-US" sz="1600" b="1" dirty="0">
                <a:solidFill>
                  <a:prstClr val="white"/>
                </a:solidFill>
                <a:ea typeface="ヒラギノ角ゴ Pro W3" charset="0"/>
                <a:cs typeface="ヒラギノ角ゴ Pro W3" charset="0"/>
              </a:rPr>
              <a:t> </a:t>
            </a:r>
          </a:p>
          <a:p>
            <a:pPr algn="ctr" eaLnBrk="0" hangingPunct="0">
              <a:defRPr/>
            </a:pPr>
            <a:endParaRPr lang="en-US" sz="1600" b="1" dirty="0">
              <a:solidFill>
                <a:prstClr val="white"/>
              </a:solidFill>
              <a:ea typeface="ヒラギノ角ゴ Pro W3" charset="0"/>
              <a:cs typeface="ヒラギノ角ゴ Pro W3" charset="0"/>
            </a:endParaRPr>
          </a:p>
          <a:p>
            <a:pPr algn="ctr" eaLnBrk="0" hangingPunct="0">
              <a:defRPr/>
            </a:pPr>
            <a:r>
              <a:rPr lang="en-US" sz="1600" b="1" dirty="0">
                <a:solidFill>
                  <a:prstClr val="white"/>
                </a:solidFill>
                <a:latin typeface="+mj-lt"/>
                <a:ea typeface="ヒラギノ角ゴ Pro W3" charset="0"/>
                <a:cs typeface="ヒラギノ角ゴ Pro W3" charset="0"/>
              </a:rPr>
              <a:t>INEFFICIENT</a:t>
            </a:r>
          </a:p>
          <a:p>
            <a:pPr algn="ctr" eaLnBrk="0" hangingPunct="0">
              <a:defRPr/>
            </a:pPr>
            <a:endParaRPr lang="en-US" sz="1600" b="1" dirty="0">
              <a:solidFill>
                <a:prstClr val="white"/>
              </a:solidFill>
              <a:ea typeface="ヒラギノ角ゴ Pro W3" charset="0"/>
              <a:cs typeface="ヒラギノ角ゴ Pro W3" charset="0"/>
            </a:endParaRPr>
          </a:p>
          <a:p>
            <a:pPr algn="ctr" eaLnBrk="0" hangingPunct="0">
              <a:defRPr/>
            </a:pPr>
            <a:endParaRPr lang="en-US" sz="1600" b="1"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(SHAPING &amp; CHAINING)</a:t>
            </a:r>
          </a:p>
          <a:p>
            <a:pPr algn="ctr" eaLnBrk="0" hangingPunct="0">
              <a:defRPr/>
            </a:pPr>
            <a:endParaRPr lang="en-US" sz="2000" b="1" dirty="0">
              <a:solidFill>
                <a:prstClr val="white"/>
              </a:solidFill>
              <a:ea typeface="ヒラギノ角ゴ Pro W3" charset="0"/>
              <a:cs typeface="ヒラギノ角ゴ Pro W3" charset="0"/>
            </a:endParaRPr>
          </a:p>
        </p:txBody>
      </p:sp>
      <p:sp>
        <p:nvSpPr>
          <p:cNvPr id="7" name="Text Box 8"/>
          <p:cNvSpPr txBox="1">
            <a:spLocks noChangeArrowheads="1"/>
          </p:cNvSpPr>
          <p:nvPr/>
        </p:nvSpPr>
        <p:spPr bwMode="auto">
          <a:xfrm>
            <a:off x="4648200" y="210231"/>
            <a:ext cx="2209800" cy="685800"/>
          </a:xfrm>
          <a:prstGeom prst="rect">
            <a:avLst/>
          </a:prstGeom>
          <a:solidFill>
            <a:srgbClr val="A856B6"/>
          </a:solidFill>
          <a:ln w="9525">
            <a:noFill/>
            <a:miter lim="800000"/>
            <a:headEnd/>
            <a:tailEnd/>
          </a:ln>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700" b="1" dirty="0">
                <a:solidFill>
                  <a:srgbClr val="FFFFFF"/>
                </a:solidFill>
                <a:latin typeface="+mj-lt"/>
                <a:ea typeface="Arial" charset="0"/>
                <a:cs typeface="Arial" charset="0"/>
              </a:rPr>
              <a:t>WAYS TO TEACH</a:t>
            </a:r>
          </a:p>
          <a:p>
            <a:pPr algn="ctr"/>
            <a:r>
              <a:rPr lang="en-US" altLang="en-US" sz="1700" b="1" dirty="0">
                <a:solidFill>
                  <a:srgbClr val="FFFFFF"/>
                </a:solidFill>
                <a:latin typeface="+mj-lt"/>
                <a:ea typeface="Arial" charset="0"/>
                <a:cs typeface="Arial" charset="0"/>
              </a:rPr>
              <a:t>BEHAVIORS</a:t>
            </a:r>
          </a:p>
        </p:txBody>
      </p:sp>
      <p:sp>
        <p:nvSpPr>
          <p:cNvPr id="8" name="AutoShape 9"/>
          <p:cNvSpPr>
            <a:spLocks noChangeArrowheads="1"/>
          </p:cNvSpPr>
          <p:nvPr/>
        </p:nvSpPr>
        <p:spPr bwMode="auto">
          <a:xfrm>
            <a:off x="6934200" y="1048431"/>
            <a:ext cx="2085975" cy="3952194"/>
          </a:xfrm>
          <a:prstGeom prst="flowChartAlternateProcess">
            <a:avLst/>
          </a:prstGeom>
          <a:solidFill>
            <a:schemeClr val="tx2"/>
          </a:solidFill>
          <a:ln w="9525">
            <a:solidFill>
              <a:schemeClr val="bg2"/>
            </a:solidFill>
            <a:miter lim="800000"/>
            <a:headEnd/>
            <a:tailEnd/>
          </a:ln>
        </p:spPr>
        <p:txBody>
          <a:bodyPr/>
          <a:lstStyle/>
          <a:p>
            <a:pPr algn="ctr" eaLnBrk="0" hangingPunct="0">
              <a:defRPr/>
            </a:pPr>
            <a:endParaRPr lang="en-US" sz="2000" b="1" dirty="0">
              <a:solidFill>
                <a:prstClr val="white"/>
              </a:solidFill>
              <a:latin typeface="Britannic Bold" pitchFamily="34" charset="0"/>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WAYS TO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MAKE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PROBLEM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dirty="0">
                <a:solidFill>
                  <a:prstClr val="white"/>
                </a:solidFill>
                <a:ea typeface="ヒラギノ角ゴ Pro W3" charset="0"/>
                <a:cs typeface="ヒラギノ角ゴ Pro W3" charset="0"/>
              </a:rPr>
              <a:t>BEHAVIOR </a:t>
            </a:r>
          </a:p>
          <a:p>
            <a:pPr algn="ctr" eaLnBrk="0" hangingPunct="0">
              <a:defRPr/>
            </a:pPr>
            <a:endParaRPr lang="en-US" sz="1600" dirty="0">
              <a:solidFill>
                <a:prstClr val="white"/>
              </a:solidFill>
              <a:ea typeface="ヒラギノ角ゴ Pro W3" charset="0"/>
              <a:cs typeface="ヒラギノ角ゴ Pro W3" charset="0"/>
            </a:endParaRPr>
          </a:p>
          <a:p>
            <a:pPr algn="ctr" eaLnBrk="0" hangingPunct="0">
              <a:defRPr/>
            </a:pPr>
            <a:r>
              <a:rPr lang="en-US" sz="1600" b="1" dirty="0">
                <a:solidFill>
                  <a:prstClr val="white"/>
                </a:solidFill>
                <a:latin typeface="+mj-lt"/>
                <a:ea typeface="ヒラギノ角ゴ Pro W3" charset="0"/>
                <a:cs typeface="ヒラギノ角ゴ Pro W3" charset="0"/>
              </a:rPr>
              <a:t>INEFFECTIVE</a:t>
            </a:r>
          </a:p>
          <a:p>
            <a:pPr algn="ctr" eaLnBrk="0" hangingPunct="0">
              <a:defRPr/>
            </a:pPr>
            <a:endParaRPr lang="en-US" sz="2000" b="1" dirty="0">
              <a:solidFill>
                <a:prstClr val="white"/>
              </a:solidFill>
              <a:effectLst>
                <a:outerShdw blurRad="38100" dist="38100" dir="2700000" algn="tl">
                  <a:srgbClr val="C0C0C0"/>
                </a:outerShdw>
              </a:effectLst>
              <a:ea typeface="ヒラギノ角ゴ Pro W3" charset="0"/>
              <a:cs typeface="ヒラギノ角ゴ Pro W3" charset="0"/>
            </a:endParaRPr>
          </a:p>
          <a:p>
            <a:pPr algn="ctr" eaLnBrk="0" hangingPunct="0">
              <a:defRPr/>
            </a:pPr>
            <a:endParaRPr lang="en-US" sz="2000" b="1" dirty="0">
              <a:solidFill>
                <a:prstClr val="white"/>
              </a:solidFill>
              <a:effectLst>
                <a:outerShdw blurRad="38100" dist="38100" dir="2700000" algn="tl">
                  <a:srgbClr val="C0C0C0"/>
                </a:outerShdw>
              </a:effectLst>
              <a:ea typeface="ヒラギノ角ゴ Pro W3" charset="0"/>
              <a:cs typeface="ヒラギノ角ゴ Pro W3" charset="0"/>
            </a:endParaRPr>
          </a:p>
          <a:p>
            <a:pPr algn="ctr" eaLnBrk="0" hangingPunct="0">
              <a:defRPr/>
            </a:pPr>
            <a:endParaRPr lang="en-US" sz="1000" b="1" dirty="0">
              <a:solidFill>
                <a:prstClr val="white"/>
              </a:solidFill>
              <a:effectLst>
                <a:outerShdw blurRad="38100" dist="38100" dir="2700000" algn="tl">
                  <a:srgbClr val="C0C0C0"/>
                </a:outerShdw>
              </a:effectLst>
              <a:ea typeface="ヒラギノ角ゴ Pro W3" charset="0"/>
              <a:cs typeface="ヒラギノ角ゴ Pro W3" charset="0"/>
            </a:endParaRPr>
          </a:p>
          <a:p>
            <a:pPr algn="ctr" eaLnBrk="0" hangingPunct="0">
              <a:defRPr/>
            </a:pPr>
            <a:endParaRPr lang="en-US" sz="2400" dirty="0">
              <a:solidFill>
                <a:prstClr val="white"/>
              </a:solidFill>
              <a:effectLst>
                <a:outerShdw blurRad="38100" dist="38100" dir="2700000" algn="tl">
                  <a:srgbClr val="C0C0C0"/>
                </a:outerShdw>
              </a:effectLst>
              <a:ea typeface="ヒラギノ角ゴ Pro W3" charset="0"/>
              <a:cs typeface="ヒラギノ角ゴ Pro W3" charset="0"/>
            </a:endParaRPr>
          </a:p>
        </p:txBody>
      </p:sp>
      <p:sp>
        <p:nvSpPr>
          <p:cNvPr id="9" name="Text Box 10"/>
          <p:cNvSpPr txBox="1">
            <a:spLocks noChangeArrowheads="1"/>
          </p:cNvSpPr>
          <p:nvPr/>
        </p:nvSpPr>
        <p:spPr bwMode="auto">
          <a:xfrm>
            <a:off x="6934200" y="210231"/>
            <a:ext cx="2209800" cy="685800"/>
          </a:xfrm>
          <a:prstGeom prst="rect">
            <a:avLst/>
          </a:prstGeom>
          <a:solidFill>
            <a:schemeClr val="accent1"/>
          </a:solidFill>
          <a:ln w="9525">
            <a:noFill/>
            <a:miter lim="800000"/>
            <a:headEnd/>
            <a:tailEnd/>
          </a:ln>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US" altLang="en-US" sz="1700" b="1" dirty="0">
                <a:solidFill>
                  <a:srgbClr val="FFFFFF"/>
                </a:solidFill>
                <a:latin typeface="+mj-lt"/>
                <a:ea typeface="Arial" charset="0"/>
                <a:cs typeface="Arial" charset="0"/>
              </a:rPr>
              <a:t>CONSEQUENCE</a:t>
            </a:r>
          </a:p>
          <a:p>
            <a:pPr algn="ctr"/>
            <a:r>
              <a:rPr lang="en-US" altLang="en-US" sz="1700" b="1" dirty="0">
                <a:solidFill>
                  <a:srgbClr val="FFFFFF"/>
                </a:solidFill>
                <a:latin typeface="+mj-lt"/>
                <a:ea typeface="Arial" charset="0"/>
                <a:cs typeface="Arial" charset="0"/>
              </a:rPr>
              <a:t>MANIPULATIONS</a:t>
            </a:r>
          </a:p>
        </p:txBody>
      </p:sp>
      <p:sp>
        <p:nvSpPr>
          <p:cNvPr id="10" name="Rectangle 9"/>
          <p:cNvSpPr>
            <a:spLocks noChangeArrowheads="1"/>
          </p:cNvSpPr>
          <p:nvPr/>
        </p:nvSpPr>
        <p:spPr bwMode="auto">
          <a:xfrm>
            <a:off x="389082" y="5243278"/>
            <a:ext cx="6096000" cy="471722"/>
          </a:xfrm>
          <a:prstGeom prst="rect">
            <a:avLst/>
          </a:prstGeom>
          <a:solidFill>
            <a:schemeClr val="bg1">
              <a:lumMod val="75000"/>
            </a:schemeClr>
          </a:solidFill>
          <a:ln w="12700" cap="rnd">
            <a:noFill/>
            <a:miter lim="800000"/>
            <a:headEnd/>
            <a:tailEnd/>
          </a:ln>
          <a:effectLst>
            <a:outerShdw blurRad="38100" dist="25400" dir="5400000" rotWithShape="0">
              <a:srgbClr val="000000">
                <a:alpha val="45000"/>
              </a:srgbClr>
            </a:outerShdw>
          </a:effectLst>
        </p:spPr>
        <p:txBody>
          <a:bodyPr anchor="ctr"/>
          <a:lstStyle/>
          <a:p>
            <a:pPr algn="ctr">
              <a:defRPr/>
            </a:pPr>
            <a:r>
              <a:rPr lang="en-US" sz="2000" dirty="0">
                <a:solidFill>
                  <a:prstClr val="black"/>
                </a:solidFill>
              </a:rPr>
              <a:t>Proactive Classroom Management Strategies</a:t>
            </a:r>
          </a:p>
        </p:txBody>
      </p:sp>
      <p:sp>
        <p:nvSpPr>
          <p:cNvPr id="11" name="Rectangle 10"/>
          <p:cNvSpPr>
            <a:spLocks noChangeArrowheads="1"/>
          </p:cNvSpPr>
          <p:nvPr/>
        </p:nvSpPr>
        <p:spPr bwMode="auto">
          <a:xfrm>
            <a:off x="7343775" y="4718826"/>
            <a:ext cx="1352550" cy="1224774"/>
          </a:xfrm>
          <a:prstGeom prst="rect">
            <a:avLst/>
          </a:prstGeom>
          <a:solidFill>
            <a:schemeClr val="bg1">
              <a:lumMod val="75000"/>
            </a:schemeClr>
          </a:solidFill>
          <a:ln w="12700" cap="rnd">
            <a:noFill/>
            <a:miter lim="800000"/>
            <a:headEnd/>
            <a:tailEnd/>
          </a:ln>
          <a:effectLst>
            <a:outerShdw blurRad="38100" dist="25400" dir="5400000" rotWithShape="0">
              <a:srgbClr val="000000">
                <a:alpha val="45000"/>
              </a:srgbClr>
            </a:outerShdw>
          </a:effectLst>
        </p:spPr>
        <p:txBody>
          <a:bodyPr anchor="ctr"/>
          <a:lstStyle/>
          <a:p>
            <a:pPr algn="ctr">
              <a:defRPr/>
            </a:pPr>
            <a:r>
              <a:rPr lang="en-US" sz="1600" dirty="0">
                <a:solidFill>
                  <a:srgbClr val="000000"/>
                </a:solidFill>
              </a:rPr>
              <a:t>Reactive Classroom Management Strategies</a:t>
            </a:r>
          </a:p>
        </p:txBody>
      </p:sp>
      <p:sp>
        <p:nvSpPr>
          <p:cNvPr id="12" name="Title 11" hidden="1">
            <a:extLst>
              <a:ext uri="{FF2B5EF4-FFF2-40B4-BE49-F238E27FC236}">
                <a16:creationId xmlns:a16="http://schemas.microsoft.com/office/drawing/2014/main" id="{6A65F39E-30D9-41D6-948C-5E89402EA0C4}"/>
              </a:ext>
            </a:extLst>
          </p:cNvPr>
          <p:cNvSpPr>
            <a:spLocks noGrp="1"/>
          </p:cNvSpPr>
          <p:nvPr>
            <p:ph type="title"/>
          </p:nvPr>
        </p:nvSpPr>
        <p:spPr/>
        <p:txBody>
          <a:bodyPr>
            <a:normAutofit fontScale="90000"/>
          </a:bodyPr>
          <a:lstStyle/>
          <a:p>
            <a:r>
              <a:rPr lang="en-US" dirty="0"/>
              <a:t>Proactive and Reactive Classroom management strategies</a:t>
            </a:r>
          </a:p>
        </p:txBody>
      </p:sp>
    </p:spTree>
    <p:extLst>
      <p:ext uri="{BB962C8B-B14F-4D97-AF65-F5344CB8AC3E}">
        <p14:creationId xmlns:p14="http://schemas.microsoft.com/office/powerpoint/2010/main" val="264108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lnSpcReduction="10000"/>
          </a:bodyPr>
          <a:lstStyle/>
          <a:p>
            <a:pPr marL="0" indent="0">
              <a:buNone/>
            </a:pPr>
            <a:r>
              <a:rPr lang="en-US" dirty="0">
                <a:solidFill>
                  <a:schemeClr val="bg1"/>
                </a:solidFill>
              </a:rPr>
              <a:t>Much of the content shared in this module was developed by members of the OSEP-funded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Simonsen &amp; Jennifer Freeman</a:t>
            </a:r>
          </a:p>
        </p:txBody>
      </p:sp>
    </p:spTree>
    <p:extLst>
      <p:ext uri="{BB962C8B-B14F-4D97-AF65-F5344CB8AC3E}">
        <p14:creationId xmlns:p14="http://schemas.microsoft.com/office/powerpoint/2010/main" val="127618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Venn diagram that looks first at the Antecedent asking &quot;How can we prevent?&quot; then looking at Behavior asking &quot;What should we teach the student to do instead?&quot; and the last looking at Consequence and asking &quot;How do we respond to make sure the new skill works&quot;"/>
          <p:cNvGraphicFramePr/>
          <p:nvPr>
            <p:extLst>
              <p:ext uri="{D42A27DB-BD31-4B8C-83A1-F6EECF244321}">
                <p14:modId xmlns:p14="http://schemas.microsoft.com/office/powerpoint/2010/main" val="3509483001"/>
              </p:ext>
            </p:extLst>
          </p:nvPr>
        </p:nvGraphicFramePr>
        <p:xfrm>
          <a:off x="758906" y="1165048"/>
          <a:ext cx="7556674" cy="3588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873206" y="4503762"/>
            <a:ext cx="7416736" cy="1481226"/>
          </a:xfrm>
          <a:prstGeom prst="roundRect">
            <a:avLst>
              <a:gd name="adj" fmla="val 16667"/>
            </a:avLst>
          </a:prstGeom>
          <a:solidFill>
            <a:schemeClr val="accent2">
              <a:lumMod val="50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b="1" dirty="0">
                <a:solidFill>
                  <a:prstClr val="white"/>
                </a:solidFill>
              </a:rPr>
              <a:t>We can make simple tweaks to the antecedents, behaviors, and consequences, to prevent, teach, and respond, respectively.</a:t>
            </a:r>
          </a:p>
        </p:txBody>
      </p:sp>
      <p:sp>
        <p:nvSpPr>
          <p:cNvPr id="6" name="Rounded Rectangle 5"/>
          <p:cNvSpPr>
            <a:spLocks noChangeArrowheads="1"/>
          </p:cNvSpPr>
          <p:nvPr/>
        </p:nvSpPr>
        <p:spPr bwMode="auto">
          <a:xfrm>
            <a:off x="610374" y="2024960"/>
            <a:ext cx="2448922" cy="362513"/>
          </a:xfrm>
          <a:prstGeom prst="roundRect">
            <a:avLst>
              <a:gd name="adj" fmla="val 16667"/>
            </a:avLst>
          </a:prstGeom>
          <a:solidFill>
            <a:schemeClr val="accent2"/>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800" cap="small" dirty="0">
                <a:solidFill>
                  <a:prstClr val="white"/>
                </a:solidFill>
              </a:rPr>
              <a:t>Antecedent</a:t>
            </a:r>
          </a:p>
        </p:txBody>
      </p:sp>
      <p:sp>
        <p:nvSpPr>
          <p:cNvPr id="7" name="Rounded Rectangle 6"/>
          <p:cNvSpPr>
            <a:spLocks noChangeArrowheads="1"/>
          </p:cNvSpPr>
          <p:nvPr/>
        </p:nvSpPr>
        <p:spPr bwMode="auto">
          <a:xfrm>
            <a:off x="3312782" y="2024961"/>
            <a:ext cx="2448922" cy="362513"/>
          </a:xfrm>
          <a:prstGeom prst="roundRect">
            <a:avLst>
              <a:gd name="adj" fmla="val 16667"/>
            </a:avLst>
          </a:prstGeom>
          <a:solidFill>
            <a:schemeClr val="accent2"/>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800" cap="small" dirty="0">
                <a:solidFill>
                  <a:prstClr val="white"/>
                </a:solidFill>
              </a:rPr>
              <a:t>Behavior</a:t>
            </a:r>
          </a:p>
        </p:txBody>
      </p:sp>
      <p:sp>
        <p:nvSpPr>
          <p:cNvPr id="8" name="Rounded Rectangle 7"/>
          <p:cNvSpPr>
            <a:spLocks noChangeArrowheads="1"/>
          </p:cNvSpPr>
          <p:nvPr/>
        </p:nvSpPr>
        <p:spPr bwMode="auto">
          <a:xfrm>
            <a:off x="5954849" y="2024960"/>
            <a:ext cx="2448922" cy="362513"/>
          </a:xfrm>
          <a:prstGeom prst="roundRect">
            <a:avLst>
              <a:gd name="adj" fmla="val 16667"/>
            </a:avLst>
          </a:prstGeom>
          <a:solidFill>
            <a:schemeClr val="accent2"/>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800" cap="small" dirty="0">
                <a:solidFill>
                  <a:prstClr val="white"/>
                </a:solidFill>
              </a:rPr>
              <a:t>Consequence</a:t>
            </a:r>
          </a:p>
        </p:txBody>
      </p:sp>
      <p:sp>
        <p:nvSpPr>
          <p:cNvPr id="10" name="Rectangle 9"/>
          <p:cNvSpPr/>
          <p:nvPr/>
        </p:nvSpPr>
        <p:spPr>
          <a:xfrm>
            <a:off x="0" y="0"/>
            <a:ext cx="9144000" cy="1446550"/>
          </a:xfrm>
          <a:prstGeom prst="rect">
            <a:avLst/>
          </a:prstGeom>
        </p:spPr>
        <p:txBody>
          <a:bodyPr wrap="square">
            <a:spAutoFit/>
          </a:bodyPr>
          <a:lstStyle/>
          <a:p>
            <a:r>
              <a:rPr lang="en-US" altLang="x-none" sz="4400" b="1" dirty="0">
                <a:solidFill>
                  <a:schemeClr val="accent2"/>
                </a:solidFill>
                <a:latin typeface="+mj-lt"/>
                <a:ea typeface="ヒラギノ角ゴ Pro W3" charset="-128"/>
              </a:rPr>
              <a:t>By understanding function, we can intervene more effectively.</a:t>
            </a:r>
            <a:endParaRPr lang="en-US" sz="4400" dirty="0">
              <a:latin typeface="+mj-lt"/>
            </a:endParaRPr>
          </a:p>
        </p:txBody>
      </p:sp>
      <p:sp>
        <p:nvSpPr>
          <p:cNvPr id="2" name="Title 1" hidden="1">
            <a:extLst>
              <a:ext uri="{FF2B5EF4-FFF2-40B4-BE49-F238E27FC236}">
                <a16:creationId xmlns:a16="http://schemas.microsoft.com/office/drawing/2014/main" id="{D36AE65F-36C1-4656-9AF5-BED6F5BC2C56}"/>
              </a:ext>
            </a:extLst>
          </p:cNvPr>
          <p:cNvSpPr>
            <a:spLocks noGrp="1"/>
          </p:cNvSpPr>
          <p:nvPr>
            <p:ph type="title"/>
          </p:nvPr>
        </p:nvSpPr>
        <p:spPr/>
        <p:txBody>
          <a:bodyPr/>
          <a:lstStyle/>
          <a:p>
            <a:r>
              <a:rPr lang="en-US" dirty="0"/>
              <a:t>Understanding Function</a:t>
            </a:r>
          </a:p>
        </p:txBody>
      </p:sp>
    </p:spTree>
    <p:extLst>
      <p:ext uri="{BB962C8B-B14F-4D97-AF65-F5344CB8AC3E}">
        <p14:creationId xmlns:p14="http://schemas.microsoft.com/office/powerpoint/2010/main" val="2421221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Venn diagram using an example of three techniques starting with Prevent, then Tech, and lastly Respond/Reinforce"/>
          <p:cNvGraphicFramePr/>
          <p:nvPr>
            <p:extLst>
              <p:ext uri="{D42A27DB-BD31-4B8C-83A1-F6EECF244321}">
                <p14:modId xmlns:p14="http://schemas.microsoft.com/office/powerpoint/2010/main" val="791178314"/>
              </p:ext>
            </p:extLst>
          </p:nvPr>
        </p:nvGraphicFramePr>
        <p:xfrm>
          <a:off x="171450" y="2533651"/>
          <a:ext cx="8515350" cy="356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a:spLocks noChangeArrowheads="1"/>
          </p:cNvSpPr>
          <p:nvPr/>
        </p:nvSpPr>
        <p:spPr bwMode="auto">
          <a:xfrm>
            <a:off x="238125" y="3067050"/>
            <a:ext cx="2667000" cy="1447800"/>
          </a:xfrm>
          <a:prstGeom prst="roundRect">
            <a:avLst>
              <a:gd name="adj" fmla="val 16667"/>
            </a:avLst>
          </a:prstGeom>
          <a:solidFill>
            <a:schemeClr val="accent1"/>
          </a:solidFill>
          <a:ln w="12700" cap="rnd">
            <a:solidFill>
              <a:schemeClr val="accent1"/>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Prevent?</a:t>
            </a:r>
          </a:p>
        </p:txBody>
      </p:sp>
      <p:sp>
        <p:nvSpPr>
          <p:cNvPr id="8" name="Rounded Rectangle 7"/>
          <p:cNvSpPr>
            <a:spLocks noChangeArrowheads="1"/>
          </p:cNvSpPr>
          <p:nvPr/>
        </p:nvSpPr>
        <p:spPr bwMode="auto">
          <a:xfrm>
            <a:off x="3114675" y="3009900"/>
            <a:ext cx="2667000" cy="1447800"/>
          </a:xfrm>
          <a:prstGeom prst="roundRect">
            <a:avLst>
              <a:gd name="adj" fmla="val 16667"/>
            </a:avLst>
          </a:prstGeom>
          <a:solidFill>
            <a:schemeClr val="accent1"/>
          </a:solidFill>
          <a:ln w="12700" cap="rnd">
            <a:solidFill>
              <a:schemeClr val="accent1"/>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Teach?</a:t>
            </a:r>
          </a:p>
        </p:txBody>
      </p:sp>
      <p:sp>
        <p:nvSpPr>
          <p:cNvPr id="9" name="Rounded Rectangle 8"/>
          <p:cNvSpPr>
            <a:spLocks noChangeArrowheads="1"/>
          </p:cNvSpPr>
          <p:nvPr/>
        </p:nvSpPr>
        <p:spPr bwMode="auto">
          <a:xfrm>
            <a:off x="5981700" y="2990850"/>
            <a:ext cx="2667000" cy="1447800"/>
          </a:xfrm>
          <a:prstGeom prst="roundRect">
            <a:avLst>
              <a:gd name="adj" fmla="val 16667"/>
            </a:avLst>
          </a:prstGeom>
          <a:solidFill>
            <a:schemeClr val="accent1"/>
          </a:solidFill>
          <a:ln w="12700" cap="rnd">
            <a:solidFill>
              <a:schemeClr val="accent1"/>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Respond/</a:t>
            </a:r>
          </a:p>
          <a:p>
            <a:pPr algn="ctr">
              <a:defRPr/>
            </a:pPr>
            <a:r>
              <a:rPr lang="en-US" sz="2700" dirty="0">
                <a:solidFill>
                  <a:prstClr val="white"/>
                </a:solidFill>
              </a:rPr>
              <a:t>Reinforce?</a:t>
            </a:r>
          </a:p>
        </p:txBody>
      </p:sp>
      <p:sp>
        <p:nvSpPr>
          <p:cNvPr id="10" name="TextBox 9"/>
          <p:cNvSpPr txBox="1"/>
          <p:nvPr/>
        </p:nvSpPr>
        <p:spPr>
          <a:xfrm>
            <a:off x="495300" y="952500"/>
            <a:ext cx="8305800" cy="18161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2800" b="1" dirty="0">
                <a:solidFill>
                  <a:schemeClr val="bg1"/>
                </a:solidFill>
              </a:rPr>
              <a:t>During teacher lecture, Martha </a:t>
            </a:r>
            <a:r>
              <a:rPr lang="en-US" sz="2800" b="1" i="1" dirty="0">
                <a:solidFill>
                  <a:schemeClr val="bg1"/>
                </a:solidFill>
              </a:rPr>
              <a:t>repeatedly </a:t>
            </a:r>
            <a:r>
              <a:rPr lang="en-US" sz="2800" b="1" dirty="0">
                <a:solidFill>
                  <a:schemeClr val="bg1"/>
                </a:solidFill>
              </a:rPr>
              <a:t>and loudly calls out (without raising her hand).  Each time, the teacher gives her a look, a redirection, or occasionally calls on her.</a:t>
            </a:r>
          </a:p>
        </p:txBody>
      </p:sp>
      <p:sp>
        <p:nvSpPr>
          <p:cNvPr id="13" name="Title 1"/>
          <p:cNvSpPr>
            <a:spLocks noGrp="1"/>
          </p:cNvSpPr>
          <p:nvPr>
            <p:ph type="title"/>
          </p:nvPr>
        </p:nvSpPr>
        <p:spPr>
          <a:xfrm>
            <a:off x="628650" y="169436"/>
            <a:ext cx="7886700" cy="956931"/>
          </a:xfrm>
        </p:spPr>
        <p:txBody>
          <a:bodyPr/>
          <a:lstStyle/>
          <a:p>
            <a:r>
              <a:rPr lang="en-US" b="1" dirty="0">
                <a:solidFill>
                  <a:schemeClr val="accent2"/>
                </a:solidFill>
              </a:rPr>
              <a:t>Let’s practice</a:t>
            </a:r>
          </a:p>
        </p:txBody>
      </p:sp>
    </p:spTree>
    <p:extLst>
      <p:ext uri="{BB962C8B-B14F-4D97-AF65-F5344CB8AC3E}">
        <p14:creationId xmlns:p14="http://schemas.microsoft.com/office/powerpoint/2010/main" val="162848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Venn diagram looking at a situation and asking participants to identify three different options. The first being Prevent, second Teach, and Third Respond/Reinforce"/>
          <p:cNvGraphicFramePr/>
          <p:nvPr>
            <p:extLst>
              <p:ext uri="{D42A27DB-BD31-4B8C-83A1-F6EECF244321}">
                <p14:modId xmlns:p14="http://schemas.microsoft.com/office/powerpoint/2010/main" val="4033456034"/>
              </p:ext>
            </p:extLst>
          </p:nvPr>
        </p:nvGraphicFramePr>
        <p:xfrm>
          <a:off x="285750" y="2811841"/>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57200" y="970071"/>
            <a:ext cx="8325134" cy="224676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b="1" dirty="0">
                <a:solidFill>
                  <a:schemeClr val="bg1"/>
                </a:solidFill>
              </a:rPr>
              <a:t>When given a difficult writing assignment Susannah </a:t>
            </a:r>
            <a:r>
              <a:rPr lang="en-US" sz="2800" b="1" i="1" dirty="0">
                <a:solidFill>
                  <a:schemeClr val="bg1"/>
                </a:solidFill>
              </a:rPr>
              <a:t>regularly </a:t>
            </a:r>
            <a:r>
              <a:rPr lang="en-US" sz="2800" b="1" dirty="0">
                <a:solidFill>
                  <a:schemeClr val="bg1"/>
                </a:solidFill>
              </a:rPr>
              <a:t>throws her pencil down, rips up her paper, and puts her head down.  Her teacher ignores this behavior (and Susannah never completes her assignment)</a:t>
            </a:r>
          </a:p>
        </p:txBody>
      </p:sp>
      <p:sp>
        <p:nvSpPr>
          <p:cNvPr id="13" name="Rounded Rectangle 12"/>
          <p:cNvSpPr>
            <a:spLocks noChangeArrowheads="1"/>
          </p:cNvSpPr>
          <p:nvPr/>
        </p:nvSpPr>
        <p:spPr bwMode="auto">
          <a:xfrm>
            <a:off x="304800" y="3203954"/>
            <a:ext cx="2392218" cy="1220264"/>
          </a:xfrm>
          <a:prstGeom prst="roundRect">
            <a:avLst>
              <a:gd name="adj" fmla="val 16667"/>
            </a:avLst>
          </a:prstGeom>
          <a:solidFill>
            <a:schemeClr val="accent1"/>
          </a:solidFill>
          <a:ln w="12700" cap="rnd">
            <a:solidFill>
              <a:schemeClr val="accent1"/>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Prevent?</a:t>
            </a:r>
          </a:p>
        </p:txBody>
      </p:sp>
      <p:sp>
        <p:nvSpPr>
          <p:cNvPr id="14" name="Rounded Rectangle 13"/>
          <p:cNvSpPr>
            <a:spLocks noChangeArrowheads="1"/>
          </p:cNvSpPr>
          <p:nvPr/>
        </p:nvSpPr>
        <p:spPr bwMode="auto">
          <a:xfrm>
            <a:off x="3124200" y="3203954"/>
            <a:ext cx="2279073" cy="1183319"/>
          </a:xfrm>
          <a:prstGeom prst="roundRect">
            <a:avLst>
              <a:gd name="adj" fmla="val 16667"/>
            </a:avLst>
          </a:prstGeom>
          <a:solidFill>
            <a:schemeClr val="accent1"/>
          </a:solidFill>
          <a:ln w="12700" cap="rnd">
            <a:solidFill>
              <a:schemeClr val="accent1"/>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Teach?</a:t>
            </a:r>
          </a:p>
        </p:txBody>
      </p:sp>
      <p:sp>
        <p:nvSpPr>
          <p:cNvPr id="15" name="Rounded Rectangle 14"/>
          <p:cNvSpPr>
            <a:spLocks noChangeArrowheads="1"/>
          </p:cNvSpPr>
          <p:nvPr/>
        </p:nvSpPr>
        <p:spPr bwMode="auto">
          <a:xfrm>
            <a:off x="5857876" y="3184904"/>
            <a:ext cx="2353252" cy="1165423"/>
          </a:xfrm>
          <a:prstGeom prst="roundRect">
            <a:avLst>
              <a:gd name="adj" fmla="val 16667"/>
            </a:avLst>
          </a:prstGeom>
          <a:solidFill>
            <a:schemeClr val="accent1"/>
          </a:solidFill>
          <a:ln w="12700" cap="rnd">
            <a:solidFill>
              <a:schemeClr val="accent1"/>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Respond/</a:t>
            </a:r>
          </a:p>
          <a:p>
            <a:pPr algn="ctr">
              <a:defRPr/>
            </a:pPr>
            <a:r>
              <a:rPr lang="en-US" sz="2700" dirty="0">
                <a:solidFill>
                  <a:prstClr val="white"/>
                </a:solidFill>
              </a:rPr>
              <a:t>Reinforce?</a:t>
            </a:r>
          </a:p>
        </p:txBody>
      </p:sp>
      <p:sp>
        <p:nvSpPr>
          <p:cNvPr id="12" name="Title 1"/>
          <p:cNvSpPr>
            <a:spLocks noGrp="1"/>
          </p:cNvSpPr>
          <p:nvPr>
            <p:ph type="title"/>
          </p:nvPr>
        </p:nvSpPr>
        <p:spPr>
          <a:xfrm>
            <a:off x="628650" y="169436"/>
            <a:ext cx="7886700" cy="956931"/>
          </a:xfrm>
        </p:spPr>
        <p:txBody>
          <a:bodyPr/>
          <a:lstStyle/>
          <a:p>
            <a:r>
              <a:rPr lang="en-US" b="1" dirty="0">
                <a:solidFill>
                  <a:schemeClr val="accent2"/>
                </a:solidFill>
              </a:rPr>
              <a:t>Let’s practice</a:t>
            </a:r>
          </a:p>
        </p:txBody>
      </p:sp>
    </p:spTree>
    <p:extLst>
      <p:ext uri="{BB962C8B-B14F-4D97-AF65-F5344CB8AC3E}">
        <p14:creationId xmlns:p14="http://schemas.microsoft.com/office/powerpoint/2010/main" val="3711981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Diagram walking through the three options of Prevent? Teach? or Respond/Reinforce?"/>
          <p:cNvGraphicFramePr/>
          <p:nvPr>
            <p:extLst>
              <p:ext uri="{D42A27DB-BD31-4B8C-83A1-F6EECF244321}">
                <p14:modId xmlns:p14="http://schemas.microsoft.com/office/powerpoint/2010/main" val="3695295542"/>
              </p:ext>
            </p:extLst>
          </p:nvPr>
        </p:nvGraphicFramePr>
        <p:xfrm>
          <a:off x="193964" y="2429164"/>
          <a:ext cx="8793018" cy="3713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1143000"/>
            <a:ext cx="8305800" cy="18161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sz="2800" b="1" dirty="0">
                <a:solidFill>
                  <a:schemeClr val="bg1"/>
                </a:solidFill>
                <a:latin typeface="+mn-lt"/>
                <a:ea typeface="Calibri" charset="0"/>
                <a:cs typeface="Calibri" charset="0"/>
              </a:rPr>
              <a:t>In the hallway with peers, Tim often teases, trips, or pushes a student who talks and walks a little slower than others.  Each time, Tim’s peers laugh and pat him on the back.</a:t>
            </a:r>
          </a:p>
        </p:txBody>
      </p:sp>
      <p:sp>
        <p:nvSpPr>
          <p:cNvPr id="18" name="Rounded Rectangle 17"/>
          <p:cNvSpPr>
            <a:spLocks noChangeArrowheads="1"/>
          </p:cNvSpPr>
          <p:nvPr/>
        </p:nvSpPr>
        <p:spPr bwMode="auto">
          <a:xfrm>
            <a:off x="429490" y="2937165"/>
            <a:ext cx="2249055" cy="932872"/>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Prevent?</a:t>
            </a:r>
          </a:p>
        </p:txBody>
      </p:sp>
      <p:sp>
        <p:nvSpPr>
          <p:cNvPr id="19" name="Rounded Rectangle 18"/>
          <p:cNvSpPr>
            <a:spLocks noChangeArrowheads="1"/>
          </p:cNvSpPr>
          <p:nvPr/>
        </p:nvSpPr>
        <p:spPr bwMode="auto">
          <a:xfrm>
            <a:off x="3302001" y="2918690"/>
            <a:ext cx="2258291" cy="914400"/>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Teach?</a:t>
            </a:r>
          </a:p>
        </p:txBody>
      </p:sp>
      <p:sp>
        <p:nvSpPr>
          <p:cNvPr id="20" name="Rounded Rectangle 19"/>
          <p:cNvSpPr>
            <a:spLocks noChangeArrowheads="1"/>
          </p:cNvSpPr>
          <p:nvPr/>
        </p:nvSpPr>
        <p:spPr bwMode="auto">
          <a:xfrm>
            <a:off x="6119090" y="2900219"/>
            <a:ext cx="2387601" cy="997528"/>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Respond/</a:t>
            </a:r>
          </a:p>
          <a:p>
            <a:pPr algn="ctr">
              <a:defRPr/>
            </a:pPr>
            <a:r>
              <a:rPr lang="en-US" sz="2700" dirty="0">
                <a:solidFill>
                  <a:prstClr val="white"/>
                </a:solidFill>
              </a:rPr>
              <a:t>Reinforce?</a:t>
            </a:r>
          </a:p>
        </p:txBody>
      </p:sp>
      <p:sp>
        <p:nvSpPr>
          <p:cNvPr id="11" name="Title 1"/>
          <p:cNvSpPr txBox="1">
            <a:spLocks/>
          </p:cNvSpPr>
          <p:nvPr/>
        </p:nvSpPr>
        <p:spPr>
          <a:xfrm>
            <a:off x="628650" y="169436"/>
            <a:ext cx="7886700" cy="956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2"/>
                </a:solidFill>
              </a:rPr>
              <a:t>Let’s practice</a:t>
            </a:r>
            <a:endParaRPr lang="en-US" b="1" dirty="0">
              <a:solidFill>
                <a:schemeClr val="accent2"/>
              </a:solidFill>
            </a:endParaRPr>
          </a:p>
        </p:txBody>
      </p:sp>
      <p:sp>
        <p:nvSpPr>
          <p:cNvPr id="2" name="Title 1" hidden="1">
            <a:extLst>
              <a:ext uri="{FF2B5EF4-FFF2-40B4-BE49-F238E27FC236}">
                <a16:creationId xmlns:a16="http://schemas.microsoft.com/office/drawing/2014/main" id="{B24D46C5-B44C-49B8-BC0A-5E8BC55FFD8E}"/>
              </a:ext>
            </a:extLst>
          </p:cNvPr>
          <p:cNvSpPr>
            <a:spLocks noGrp="1"/>
          </p:cNvSpPr>
          <p:nvPr>
            <p:ph type="title"/>
          </p:nvPr>
        </p:nvSpPr>
        <p:spPr/>
        <p:txBody>
          <a:bodyPr/>
          <a:lstStyle/>
          <a:p>
            <a:r>
              <a:rPr lang="en-US" dirty="0"/>
              <a:t>Practice Prevent, Teach, Respond</a:t>
            </a:r>
          </a:p>
        </p:txBody>
      </p:sp>
    </p:spTree>
    <p:extLst>
      <p:ext uri="{BB962C8B-B14F-4D97-AF65-F5344CB8AC3E}">
        <p14:creationId xmlns:p14="http://schemas.microsoft.com/office/powerpoint/2010/main" val="209123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noFill/>
        </p:spPr>
        <p:txBody>
          <a:bodyPr>
            <a:normAutofit/>
          </a:bodyPr>
          <a:lstStyle/>
          <a:p>
            <a:pPr eaLnBrk="1" hangingPunct="1"/>
            <a:r>
              <a:rPr lang="en-US" altLang="en-US" b="1" dirty="0">
                <a:solidFill>
                  <a:schemeClr val="accent2"/>
                </a:solidFill>
                <a:ea typeface="ＭＳ Ｐゴシック" charset="-128"/>
              </a:rPr>
              <a:t>Non-examples of Function-Based Approach</a:t>
            </a:r>
          </a:p>
        </p:txBody>
      </p:sp>
      <p:sp>
        <p:nvSpPr>
          <p:cNvPr id="4" name="Rounded Rectangular Callout 3"/>
          <p:cNvSpPr/>
          <p:nvPr/>
        </p:nvSpPr>
        <p:spPr>
          <a:xfrm>
            <a:off x="1010758" y="2253893"/>
            <a:ext cx="3317358" cy="1378192"/>
          </a:xfrm>
          <a:prstGeom prst="wedgeRoundRectCallout">
            <a:avLst>
              <a:gd name="adj1" fmla="val -52725"/>
              <a:gd name="adj2" fmla="val 12151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Quincy, you skipped 2 school days, so we’re going to suspend you for 2 more.</a:t>
            </a:r>
          </a:p>
        </p:txBody>
      </p:sp>
      <p:sp>
        <p:nvSpPr>
          <p:cNvPr id="8" name="Rounded Rectangular Callout 7"/>
          <p:cNvSpPr/>
          <p:nvPr/>
        </p:nvSpPr>
        <p:spPr>
          <a:xfrm>
            <a:off x="4853763" y="1690688"/>
            <a:ext cx="2275367" cy="1771066"/>
          </a:xfrm>
          <a:prstGeom prst="wedgeRoundRectCallout">
            <a:avLst>
              <a:gd name="adj1" fmla="val 102330"/>
              <a:gd name="adj2" fmla="val -6336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Jasper, I’m taking your book away because you obviously aren’t ready to learn.</a:t>
            </a:r>
          </a:p>
        </p:txBody>
      </p:sp>
      <p:sp>
        <p:nvSpPr>
          <p:cNvPr id="9" name="Rounded Rectangular Callout 8"/>
          <p:cNvSpPr/>
          <p:nvPr/>
        </p:nvSpPr>
        <p:spPr>
          <a:xfrm>
            <a:off x="3317359" y="3902684"/>
            <a:ext cx="4687628" cy="1647301"/>
          </a:xfrm>
          <a:prstGeom prst="wedgeRoundRectCallout">
            <a:avLst>
              <a:gd name="adj1" fmla="val 56133"/>
              <a:gd name="adj2" fmla="val 72827"/>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want my attention?! I’ll show you attention,…let’s take a walk down to the office and have a little chat with the principal.</a:t>
            </a:r>
          </a:p>
        </p:txBody>
      </p:sp>
    </p:spTree>
    <p:extLst>
      <p:ext uri="{BB962C8B-B14F-4D97-AF65-F5344CB8AC3E}">
        <p14:creationId xmlns:p14="http://schemas.microsoft.com/office/powerpoint/2010/main" val="13526166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xfrm>
            <a:off x="255569" y="0"/>
            <a:ext cx="8632861" cy="2208890"/>
          </a:xfrm>
        </p:spPr>
        <p:txBody>
          <a:bodyPr/>
          <a:lstStyle/>
          <a:p>
            <a:r>
              <a:rPr lang="en-US" b="1" dirty="0">
                <a:solidFill>
                  <a:schemeClr val="accent2"/>
                </a:solidFill>
              </a:rPr>
              <a:t>Behavioral Theory II</a:t>
            </a:r>
          </a:p>
        </p:txBody>
      </p:sp>
      <p:sp>
        <p:nvSpPr>
          <p:cNvPr id="3" name="Text Placeholder 2"/>
          <p:cNvSpPr>
            <a:spLocks noGrp="1"/>
          </p:cNvSpPr>
          <p:nvPr>
            <p:ph type="body" sz="quarter" idx="15"/>
          </p:nvPr>
        </p:nvSpPr>
        <p:spPr>
          <a:xfrm>
            <a:off x="255569" y="2065724"/>
            <a:ext cx="8632861" cy="1015406"/>
          </a:xfrm>
        </p:spPr>
        <p:txBody>
          <a:bodyPr/>
          <a:lstStyle/>
          <a:p>
            <a:endParaRPr lang="en-US" sz="3200" dirty="0"/>
          </a:p>
          <a:p>
            <a:r>
              <a:rPr lang="en-US" sz="3200" dirty="0"/>
              <a:t>Part 2</a:t>
            </a:r>
          </a:p>
          <a:p>
            <a:r>
              <a:rPr lang="en-US" sz="3200" dirty="0"/>
              <a:t>What are the basic teaching procedures we will use?</a:t>
            </a:r>
          </a:p>
        </p:txBody>
      </p:sp>
    </p:spTree>
    <p:extLst>
      <p:ext uri="{BB962C8B-B14F-4D97-AF65-F5344CB8AC3E}">
        <p14:creationId xmlns:p14="http://schemas.microsoft.com/office/powerpoint/2010/main" val="44428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bjectives for Part 2 of Module 2"/>
          <p:cNvSpPr/>
          <p:nvPr/>
        </p:nvSpPr>
        <p:spPr>
          <a:xfrm>
            <a:off x="733647" y="2897372"/>
            <a:ext cx="7926572" cy="2865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20650"/>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92148"/>
            <a:ext cx="7886700" cy="4784815"/>
          </a:xfrm>
        </p:spPr>
        <p:txBody>
          <a:bodyPr>
            <a:noAutofit/>
          </a:bodyPr>
          <a:lstStyle/>
          <a:p>
            <a:pPr>
              <a:buNone/>
            </a:pPr>
            <a:r>
              <a:rPr lang="en-US" dirty="0">
                <a:solidFill>
                  <a:schemeClr val="bg1"/>
                </a:solidFill>
              </a:rPr>
              <a:t>By the end of Module 2 you should be able to:</a:t>
            </a:r>
          </a:p>
          <a:p>
            <a:pPr>
              <a:buNone/>
            </a:pPr>
            <a:endParaRPr lang="en-US" sz="800" dirty="0">
              <a:solidFill>
                <a:schemeClr val="bg1"/>
              </a:solidFill>
            </a:endParaRPr>
          </a:p>
          <a:p>
            <a:pPr marL="914400" lvl="2" indent="0">
              <a:buNone/>
            </a:pPr>
            <a:r>
              <a:rPr lang="en-US" sz="2400" i="1" dirty="0">
                <a:solidFill>
                  <a:schemeClr val="bg1"/>
                </a:solidFill>
              </a:rPr>
              <a:t>	Define and identify elements of the four-term 	(SE-A-B-C) contingency</a:t>
            </a:r>
          </a:p>
          <a:p>
            <a:pPr marL="914400" lvl="2" indent="0">
              <a:buNone/>
            </a:pPr>
            <a:endParaRPr lang="en-US" sz="1050" dirty="0">
              <a:solidFill>
                <a:schemeClr val="bg1"/>
              </a:solidFill>
            </a:endParaRPr>
          </a:p>
          <a:p>
            <a:pPr marL="914400" lvl="2" indent="0">
              <a:buNone/>
            </a:pPr>
            <a:r>
              <a:rPr lang="en-US" sz="2400" i="1" dirty="0">
                <a:solidFill>
                  <a:schemeClr val="bg1"/>
                </a:solidFill>
              </a:rPr>
              <a:t>	Define and describe procedures involved with 	teaching:</a:t>
            </a:r>
          </a:p>
          <a:p>
            <a:pPr lvl="4"/>
            <a:r>
              <a:rPr lang="en-US" sz="2200" dirty="0">
                <a:solidFill>
                  <a:schemeClr val="bg1"/>
                </a:solidFill>
              </a:rPr>
              <a:t>Shaping</a:t>
            </a:r>
          </a:p>
          <a:p>
            <a:pPr lvl="4"/>
            <a:r>
              <a:rPr lang="en-US" sz="2200" dirty="0">
                <a:solidFill>
                  <a:schemeClr val="bg1"/>
                </a:solidFill>
              </a:rPr>
              <a:t>Chaining</a:t>
            </a:r>
          </a:p>
          <a:p>
            <a:pPr lvl="4"/>
            <a:r>
              <a:rPr lang="en-US" sz="2200" dirty="0">
                <a:solidFill>
                  <a:schemeClr val="bg1"/>
                </a:solidFill>
              </a:rPr>
              <a:t>Prompting</a:t>
            </a:r>
          </a:p>
          <a:p>
            <a:pPr lvl="4"/>
            <a:r>
              <a:rPr lang="en-US" sz="2200" dirty="0">
                <a:solidFill>
                  <a:schemeClr val="bg1"/>
                </a:solidFill>
              </a:rPr>
              <a:t>Stimulus control</a:t>
            </a:r>
          </a:p>
          <a:p>
            <a:pPr lvl="4"/>
            <a:r>
              <a:rPr lang="en-US" sz="2200" dirty="0">
                <a:solidFill>
                  <a:schemeClr val="bg1"/>
                </a:solidFill>
              </a:rPr>
              <a:t>Phases of learning</a:t>
            </a:r>
            <a:endParaRPr lang="en-US" sz="2500" b="1" dirty="0">
              <a:solidFill>
                <a:schemeClr val="bg1"/>
              </a:solidFill>
            </a:endParaRPr>
          </a:p>
        </p:txBody>
      </p:sp>
      <p:sp>
        <p:nvSpPr>
          <p:cNvPr id="6" name="TextBox 5"/>
          <p:cNvSpPr txBox="1"/>
          <p:nvPr/>
        </p:nvSpPr>
        <p:spPr>
          <a:xfrm>
            <a:off x="904979" y="2009075"/>
            <a:ext cx="1449370" cy="584775"/>
          </a:xfrm>
          <a:prstGeom prst="rect">
            <a:avLst/>
          </a:prstGeom>
          <a:noFill/>
        </p:spPr>
        <p:txBody>
          <a:bodyPr wrap="square" rtlCol="0">
            <a:spAutoFit/>
          </a:bodyPr>
          <a:lstStyle/>
          <a:p>
            <a:pPr algn="ctr"/>
            <a:r>
              <a:rPr lang="en-US" sz="3200" dirty="0">
                <a:solidFill>
                  <a:schemeClr val="accent1"/>
                </a:solidFill>
                <a:latin typeface="+mj-lt"/>
              </a:rPr>
              <a:t>Part 1</a:t>
            </a:r>
            <a:endParaRPr lang="en-US" sz="2800" dirty="0">
              <a:solidFill>
                <a:schemeClr val="accent1"/>
              </a:solidFill>
              <a:latin typeface="+mj-lt"/>
            </a:endParaRPr>
          </a:p>
        </p:txBody>
      </p:sp>
      <p:sp>
        <p:nvSpPr>
          <p:cNvPr id="7" name="TextBox 6"/>
          <p:cNvSpPr txBox="1"/>
          <p:nvPr/>
        </p:nvSpPr>
        <p:spPr>
          <a:xfrm>
            <a:off x="977593" y="3014961"/>
            <a:ext cx="1304142" cy="584775"/>
          </a:xfrm>
          <a:prstGeom prst="rect">
            <a:avLst/>
          </a:prstGeom>
          <a:noFill/>
        </p:spPr>
        <p:txBody>
          <a:bodyPr wrap="square" rtlCol="0">
            <a:spAutoFit/>
          </a:bodyPr>
          <a:lstStyle/>
          <a:p>
            <a:pPr algn="ctr"/>
            <a:r>
              <a:rPr lang="en-US" sz="3200" dirty="0">
                <a:solidFill>
                  <a:schemeClr val="accent1"/>
                </a:solidFill>
                <a:latin typeface="+mj-lt"/>
              </a:rPr>
              <a:t>Part 2</a:t>
            </a:r>
          </a:p>
        </p:txBody>
      </p:sp>
    </p:spTree>
    <p:extLst>
      <p:ext uri="{BB962C8B-B14F-4D97-AF65-F5344CB8AC3E}">
        <p14:creationId xmlns:p14="http://schemas.microsoft.com/office/powerpoint/2010/main" val="362705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 asking what are the typical outcomes of teaching.  Starting with the setting of the event, moving to the antecedent, then to the behavior and finally the consequence.">
            <a:extLst>
              <a:ext uri="{FF2B5EF4-FFF2-40B4-BE49-F238E27FC236}">
                <a16:creationId xmlns:a16="http://schemas.microsoft.com/office/drawing/2014/main" id="{90937A6A-973C-493A-92A3-3E0C1A5FB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67" y="868158"/>
            <a:ext cx="8888065" cy="5010849"/>
          </a:xfrm>
          <a:prstGeom prst="rect">
            <a:avLst/>
          </a:prstGeom>
        </p:spPr>
      </p:pic>
      <p:sp>
        <p:nvSpPr>
          <p:cNvPr id="2" name="Title 1" hidden="1">
            <a:extLst>
              <a:ext uri="{FF2B5EF4-FFF2-40B4-BE49-F238E27FC236}">
                <a16:creationId xmlns:a16="http://schemas.microsoft.com/office/drawing/2014/main" id="{895DF4C9-CE4B-45B4-8376-F8124F46DED2}"/>
              </a:ext>
            </a:extLst>
          </p:cNvPr>
          <p:cNvSpPr>
            <a:spLocks noGrp="1"/>
          </p:cNvSpPr>
          <p:nvPr>
            <p:ph type="title"/>
          </p:nvPr>
        </p:nvSpPr>
        <p:spPr/>
        <p:txBody>
          <a:bodyPr/>
          <a:lstStyle/>
          <a:p>
            <a:r>
              <a:rPr lang="en-US" dirty="0"/>
              <a:t>What are the typical outcomes of teaching?</a:t>
            </a:r>
          </a:p>
        </p:txBody>
      </p:sp>
    </p:spTree>
    <p:extLst>
      <p:ext uri="{BB962C8B-B14F-4D97-AF65-F5344CB8AC3E}">
        <p14:creationId xmlns:p14="http://schemas.microsoft.com/office/powerpoint/2010/main" val="421830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Title of the Slide: What are typical outcomes of teaching?"/>
          <p:cNvSpPr/>
          <p:nvPr/>
        </p:nvSpPr>
        <p:spPr>
          <a:xfrm>
            <a:off x="0" y="-37133"/>
            <a:ext cx="8582541" cy="646331"/>
          </a:xfrm>
          <a:prstGeom prst="rect">
            <a:avLst/>
          </a:prstGeom>
          <a:noFill/>
        </p:spPr>
        <p:txBody>
          <a:bodyPr wrap="square">
            <a:spAutoFit/>
          </a:bodyPr>
          <a:lstStyle/>
          <a:p>
            <a:pPr defTabSz="685783"/>
            <a:endParaRPr lang="en-US" sz="3600" b="1" kern="0" dirty="0">
              <a:solidFill>
                <a:schemeClr val="accent2"/>
              </a:solidFill>
              <a:latin typeface="Franklin Gothic Medium"/>
              <a:ea typeface="Arial" charset="0"/>
              <a:cs typeface="Arial" charset="0"/>
            </a:endParaRPr>
          </a:p>
        </p:txBody>
      </p:sp>
      <p:pic>
        <p:nvPicPr>
          <p:cNvPr id="10" name="Picture 9" descr="This diagram takes you through the typical outcomes of teaching with an example.  It starts with a greeting, then moves to the antecedent which is Increase the likelihood that behaviors occur under the correct stimulus, then the Behavior.  Examples under behavior include teach simple behaviors, improve performance of behaviors, and teach complex sequences of behavior.">
            <a:extLst>
              <a:ext uri="{FF2B5EF4-FFF2-40B4-BE49-F238E27FC236}">
                <a16:creationId xmlns:a16="http://schemas.microsoft.com/office/drawing/2014/main" id="{43993DE6-FC64-46B7-B439-B59D69A11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01951"/>
            <a:ext cx="8866909" cy="5968810"/>
          </a:xfrm>
          <a:prstGeom prst="rect">
            <a:avLst/>
          </a:prstGeom>
        </p:spPr>
      </p:pic>
      <p:sp>
        <p:nvSpPr>
          <p:cNvPr id="2" name="Title 1" hidden="1">
            <a:extLst>
              <a:ext uri="{FF2B5EF4-FFF2-40B4-BE49-F238E27FC236}">
                <a16:creationId xmlns:a16="http://schemas.microsoft.com/office/drawing/2014/main" id="{5E60779B-E45B-4F36-95FA-2641D2B84500}"/>
              </a:ext>
            </a:extLst>
          </p:cNvPr>
          <p:cNvSpPr>
            <a:spLocks noGrp="1"/>
          </p:cNvSpPr>
          <p:nvPr>
            <p:ph type="title"/>
          </p:nvPr>
        </p:nvSpPr>
        <p:spPr/>
        <p:txBody>
          <a:bodyPr/>
          <a:lstStyle/>
          <a:p>
            <a:r>
              <a:rPr lang="en-US" dirty="0"/>
              <a:t>What are the typical outcomes of teaching</a:t>
            </a:r>
          </a:p>
        </p:txBody>
      </p:sp>
    </p:spTree>
    <p:extLst>
      <p:ext uri="{BB962C8B-B14F-4D97-AF65-F5344CB8AC3E}">
        <p14:creationId xmlns:p14="http://schemas.microsoft.com/office/powerpoint/2010/main" val="999121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looking at the behavioral procedures that are involved with teaching.  It starts with the Terminal Behavior, the Criterion for success, the Initial Behavior, and the Intermediate behaviors.">
            <a:extLst>
              <a:ext uri="{FF2B5EF4-FFF2-40B4-BE49-F238E27FC236}">
                <a16:creationId xmlns:a16="http://schemas.microsoft.com/office/drawing/2014/main" id="{0CD77708-33C4-4B38-96B2-830B66468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02" y="195557"/>
            <a:ext cx="8745735" cy="5922745"/>
          </a:xfrm>
          <a:prstGeom prst="rect">
            <a:avLst/>
          </a:prstGeom>
        </p:spPr>
      </p:pic>
      <p:sp>
        <p:nvSpPr>
          <p:cNvPr id="2" name="Title 1" hidden="1">
            <a:extLst>
              <a:ext uri="{FF2B5EF4-FFF2-40B4-BE49-F238E27FC236}">
                <a16:creationId xmlns:a16="http://schemas.microsoft.com/office/drawing/2014/main" id="{F5530EF4-C2B3-437C-AC58-CCC56AE3311A}"/>
              </a:ext>
            </a:extLst>
          </p:cNvPr>
          <p:cNvSpPr>
            <a:spLocks noGrp="1"/>
          </p:cNvSpPr>
          <p:nvPr>
            <p:ph type="title"/>
          </p:nvPr>
        </p:nvSpPr>
        <p:spPr>
          <a:xfrm>
            <a:off x="471632" y="245052"/>
            <a:ext cx="7886700" cy="1325563"/>
          </a:xfrm>
        </p:spPr>
        <p:txBody>
          <a:bodyPr/>
          <a:lstStyle/>
          <a:p>
            <a:r>
              <a:rPr lang="en-US" dirty="0"/>
              <a:t>Behavioral procedures involved in teaching </a:t>
            </a:r>
          </a:p>
        </p:txBody>
      </p:sp>
    </p:spTree>
    <p:extLst>
      <p:ext uri="{BB962C8B-B14F-4D97-AF65-F5344CB8AC3E}">
        <p14:creationId xmlns:p14="http://schemas.microsoft.com/office/powerpoint/2010/main" val="93681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fontScale="85000" lnSpcReduction="20000"/>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a:p>
            <a:pPr lvl="1"/>
            <a:r>
              <a:rPr lang="en-US" dirty="0">
                <a:solidFill>
                  <a:schemeClr val="bg1"/>
                </a:solidFill>
              </a:rPr>
              <a:t>Including behavioral terms “cheat sheet” on </a:t>
            </a:r>
            <a:r>
              <a:rPr lang="en-US" dirty="0">
                <a:solidFill>
                  <a:srgbClr val="FFC000"/>
                </a:solidFill>
              </a:rPr>
              <a:t>page 5</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descr="Picture of the workbook cover">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950" y="2840871"/>
            <a:ext cx="926448" cy="1198725"/>
          </a:xfrm>
          <a:prstGeom prst="rect">
            <a:avLst/>
          </a:prstGeom>
        </p:spPr>
      </p:pic>
      <p:pic>
        <p:nvPicPr>
          <p:cNvPr id="9" name="Picture 8" descr="Still shot of the video ">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149" y="5175114"/>
            <a:ext cx="979299" cy="756731"/>
          </a:xfrm>
          <a:prstGeom prst="rect">
            <a:avLst/>
          </a:prstGeom>
        </p:spPr>
      </p:pic>
    </p:spTree>
    <p:extLst>
      <p:ext uri="{BB962C8B-B14F-4D97-AF65-F5344CB8AC3E}">
        <p14:creationId xmlns:p14="http://schemas.microsoft.com/office/powerpoint/2010/main" val="183625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854977" y="2798548"/>
            <a:ext cx="1928734" cy="85944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Shaping</a:t>
            </a:r>
            <a:endParaRPr lang="en-US" sz="2000" dirty="0">
              <a:solidFill>
                <a:schemeClr val="tx1"/>
              </a:solidFill>
            </a:endParaRPr>
          </a:p>
        </p:txBody>
      </p:sp>
      <p:sp>
        <p:nvSpPr>
          <p:cNvPr id="6" name="Rectangle 5"/>
          <p:cNvSpPr/>
          <p:nvPr/>
        </p:nvSpPr>
        <p:spPr>
          <a:xfrm>
            <a:off x="4686924" y="1314528"/>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29" name="Rectangle 28"/>
          <p:cNvSpPr/>
          <p:nvPr/>
        </p:nvSpPr>
        <p:spPr>
          <a:xfrm>
            <a:off x="4686924" y="2798548"/>
            <a:ext cx="1928734" cy="859444"/>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simple behaviors</a:t>
            </a:r>
            <a:endParaRPr lang="en-US" sz="2000" dirty="0">
              <a:solidFill>
                <a:schemeClr val="tx1"/>
              </a:solidFill>
            </a:endParaRPr>
          </a:p>
        </p:txBody>
      </p:sp>
      <p:sp>
        <p:nvSpPr>
          <p:cNvPr id="28" name="Rectangle 27"/>
          <p:cNvSpPr/>
          <p:nvPr/>
        </p:nvSpPr>
        <p:spPr>
          <a:xfrm>
            <a:off x="6862997" y="1314527"/>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3" name="Right Arrow 32" descr="Arrow from Behavior to Consequence"/>
          <p:cNvSpPr/>
          <p:nvPr/>
        </p:nvSpPr>
        <p:spPr>
          <a:xfrm>
            <a:off x="6509477" y="1831682"/>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6964598" y="4221295"/>
            <a:ext cx="1920714" cy="1631216"/>
          </a:xfrm>
          <a:prstGeom prst="rect">
            <a:avLst/>
          </a:prstGeom>
          <a:noFill/>
        </p:spPr>
        <p:txBody>
          <a:bodyPr wrap="square" rtlCol="0">
            <a:spAutoFit/>
          </a:bodyPr>
          <a:lstStyle/>
          <a:p>
            <a:r>
              <a:rPr lang="en-US" sz="2000" i="1" dirty="0">
                <a:solidFill>
                  <a:schemeClr val="bg1"/>
                </a:solidFill>
              </a:rPr>
              <a:t>Reinforcing successive approximations of a desired behavior </a:t>
            </a:r>
          </a:p>
        </p:txBody>
      </p:sp>
      <p:sp>
        <p:nvSpPr>
          <p:cNvPr id="35" name="TextBox 3"/>
          <p:cNvSpPr txBox="1">
            <a:spLocks noChangeArrowheads="1"/>
          </p:cNvSpPr>
          <p:nvPr/>
        </p:nvSpPr>
        <p:spPr bwMode="auto">
          <a:xfrm>
            <a:off x="113565" y="5872407"/>
            <a:ext cx="4202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Britannic Bold" charset="0"/>
                <a:ea typeface="ＭＳ Ｐゴシック" charset="-128"/>
              </a:defRPr>
            </a:lvl1pPr>
            <a:lvl2pPr marL="742950" indent="-285750">
              <a:spcBef>
                <a:spcPct val="20000"/>
              </a:spcBef>
              <a:buChar char="–"/>
              <a:defRPr sz="2800">
                <a:solidFill>
                  <a:schemeClr val="tx1"/>
                </a:solidFill>
                <a:latin typeface="Britannic Bold" charset="0"/>
                <a:ea typeface="ＭＳ Ｐゴシック" charset="-128"/>
              </a:defRPr>
            </a:lvl2pPr>
            <a:lvl3pPr marL="1143000" indent="-228600">
              <a:spcBef>
                <a:spcPct val="20000"/>
              </a:spcBef>
              <a:buChar char="•"/>
              <a:defRPr sz="2400">
                <a:solidFill>
                  <a:schemeClr val="tx1"/>
                </a:solidFill>
                <a:latin typeface="Britannic Bold" charset="0"/>
                <a:ea typeface="ヒラギノ角ゴ Pro W3" charset="-128"/>
              </a:defRPr>
            </a:lvl3pPr>
            <a:lvl4pPr marL="1600200" indent="-228600">
              <a:spcBef>
                <a:spcPct val="20000"/>
              </a:spcBef>
              <a:buChar char="–"/>
              <a:defRPr sz="2000">
                <a:solidFill>
                  <a:schemeClr val="tx1"/>
                </a:solidFill>
                <a:latin typeface="Britannic Bold" charset="0"/>
                <a:ea typeface="ヒラギノ角ゴ Pro W3" charset="-128"/>
              </a:defRPr>
            </a:lvl4pPr>
            <a:lvl5pPr marL="2057400" indent="-228600">
              <a:spcBef>
                <a:spcPct val="20000"/>
              </a:spcBef>
              <a:buChar char="»"/>
              <a:defRPr sz="2000">
                <a:solidFill>
                  <a:schemeClr val="tx1"/>
                </a:solidFill>
                <a:latin typeface="Britannic Bold"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Britannic Bold"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Britannic Bold"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Britannic Bold"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Britannic Bold" charset="0"/>
                <a:ea typeface="ヒラギノ角ゴ Pro W3" charset="-128"/>
              </a:defRPr>
            </a:lvl9pPr>
          </a:lstStyle>
          <a:p>
            <a:pPr defTabSz="914400" fontAlgn="base">
              <a:spcBef>
                <a:spcPct val="0"/>
              </a:spcBef>
              <a:spcAft>
                <a:spcPct val="0"/>
              </a:spcAft>
              <a:buFontTx/>
              <a:buNone/>
            </a:pPr>
            <a:r>
              <a:rPr lang="en-US" altLang="en-US" sz="1200" dirty="0">
                <a:solidFill>
                  <a:srgbClr val="FFFFFF"/>
                </a:solidFill>
                <a:latin typeface="+mn-lt"/>
              </a:rPr>
              <a:t>(Cooper et al,. 2007, p. 421-422)</a:t>
            </a:r>
          </a:p>
        </p:txBody>
      </p:sp>
      <p:sp>
        <p:nvSpPr>
          <p:cNvPr id="19" name="Rectangle 18"/>
          <p:cNvSpPr/>
          <p:nvPr/>
        </p:nvSpPr>
        <p:spPr>
          <a:xfrm>
            <a:off x="4686924" y="3747926"/>
            <a:ext cx="1928734" cy="856928"/>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Improve performance of behaviors</a:t>
            </a:r>
            <a:endParaRPr lang="en-US" sz="2000" dirty="0">
              <a:solidFill>
                <a:schemeClr val="tx1"/>
              </a:solidFill>
            </a:endParaRPr>
          </a:p>
        </p:txBody>
      </p:sp>
      <p:sp>
        <p:nvSpPr>
          <p:cNvPr id="24" name="Rectangle 3"/>
          <p:cNvSpPr txBox="1">
            <a:spLocks noChangeArrowheads="1"/>
          </p:cNvSpPr>
          <p:nvPr/>
        </p:nvSpPr>
        <p:spPr bwMode="auto">
          <a:xfrm>
            <a:off x="133308" y="1378064"/>
            <a:ext cx="430591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har char="•"/>
              <a:defRPr sz="2400" b="0" i="0">
                <a:solidFill>
                  <a:schemeClr val="tx1"/>
                </a:solidFill>
                <a:latin typeface="+mj-lt"/>
                <a:ea typeface="ＭＳ Ｐゴシック" pitchFamily="-108" charset="-128"/>
                <a:cs typeface="Britannic Bold"/>
              </a:defRPr>
            </a:lvl1pPr>
            <a:lvl2pPr marL="557199" indent="-214308" algn="l" rtl="0" eaLnBrk="1" fontAlgn="base" hangingPunct="1">
              <a:spcBef>
                <a:spcPct val="20000"/>
              </a:spcBef>
              <a:spcAft>
                <a:spcPct val="0"/>
              </a:spcAft>
              <a:buChar char="–"/>
              <a:defRPr sz="2100" b="0" i="0">
                <a:solidFill>
                  <a:schemeClr val="tx1"/>
                </a:solidFill>
                <a:latin typeface="+mj-lt"/>
                <a:ea typeface="ＭＳ Ｐゴシック" pitchFamily="-108" charset="-128"/>
                <a:cs typeface="Britannic Bold"/>
              </a:defRPr>
            </a:lvl2pPr>
            <a:lvl3pPr marL="857228" indent="-171446" algn="l" rtl="0" eaLnBrk="1" fontAlgn="base" hangingPunct="1">
              <a:spcBef>
                <a:spcPct val="20000"/>
              </a:spcBef>
              <a:spcAft>
                <a:spcPct val="0"/>
              </a:spcAft>
              <a:buChar char="•"/>
              <a:defRPr sz="1800" b="0" i="0">
                <a:solidFill>
                  <a:schemeClr val="tx1"/>
                </a:solidFill>
                <a:latin typeface="+mj-lt"/>
                <a:ea typeface="ＭＳ Ｐゴシック" pitchFamily="-108" charset="-128"/>
                <a:cs typeface="Britannic Bold"/>
              </a:defRPr>
            </a:lvl3pPr>
            <a:lvl4pPr marL="1200120" indent="-171446" algn="l" rtl="0" eaLnBrk="1" fontAlgn="base" hangingPunct="1">
              <a:spcBef>
                <a:spcPct val="20000"/>
              </a:spcBef>
              <a:spcAft>
                <a:spcPct val="0"/>
              </a:spcAft>
              <a:buChar char="–"/>
              <a:defRPr sz="1500" b="0" i="0">
                <a:solidFill>
                  <a:schemeClr val="tx1"/>
                </a:solidFill>
                <a:latin typeface="+mj-lt"/>
                <a:ea typeface="ＭＳ Ｐゴシック" pitchFamily="-108" charset="-128"/>
                <a:cs typeface="Britannic Bold"/>
              </a:defRPr>
            </a:lvl4pPr>
            <a:lvl5pPr marL="1543012" indent="-171446" algn="l" rtl="0" eaLnBrk="1" fontAlgn="base" hangingPunct="1">
              <a:spcBef>
                <a:spcPct val="20000"/>
              </a:spcBef>
              <a:spcAft>
                <a:spcPct val="0"/>
              </a:spcAft>
              <a:buChar char="»"/>
              <a:defRPr sz="1500" b="0" i="0">
                <a:solidFill>
                  <a:schemeClr val="tx1"/>
                </a:solidFill>
                <a:latin typeface="+mj-lt"/>
                <a:ea typeface="ＭＳ Ｐゴシック" pitchFamily="-108" charset="-128"/>
                <a:cs typeface="Britannic Bold"/>
              </a:defRPr>
            </a:lvl5pPr>
            <a:lvl6pPr marL="1885903"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6pPr>
            <a:lvl7pPr marL="2228795"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7pPr>
            <a:lvl8pPr marL="2571686"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8pPr>
            <a:lvl9pPr marL="2914577"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9pPr>
          </a:lstStyle>
          <a:p>
            <a:pPr defTabSz="914400"/>
            <a:r>
              <a:rPr lang="en-US" altLang="en-US" kern="0" dirty="0">
                <a:solidFill>
                  <a:schemeClr val="bg1"/>
                </a:solidFill>
                <a:ea typeface="ＭＳ Ｐゴシック" charset="-128"/>
              </a:rPr>
              <a:t>Behavior may be shaped along a number of dimensions</a:t>
            </a:r>
          </a:p>
          <a:p>
            <a:pPr lvl="1" defTabSz="914400"/>
            <a:r>
              <a:rPr lang="en-US" altLang="en-US" b="1" kern="0" dirty="0">
                <a:solidFill>
                  <a:schemeClr val="bg1"/>
                </a:solidFill>
                <a:latin typeface="+mn-lt"/>
                <a:ea typeface="ヒラギノ角ゴ Pro W3" charset="-128"/>
              </a:rPr>
              <a:t>Topography</a:t>
            </a:r>
            <a:r>
              <a:rPr lang="en-US" altLang="en-US" kern="0" dirty="0">
                <a:solidFill>
                  <a:schemeClr val="bg1"/>
                </a:solidFill>
                <a:latin typeface="+mn-lt"/>
                <a:ea typeface="ヒラギノ角ゴ Pro W3" charset="-128"/>
              </a:rPr>
              <a:t> (what it looks like)</a:t>
            </a:r>
          </a:p>
          <a:p>
            <a:pPr lvl="1" defTabSz="914400"/>
            <a:r>
              <a:rPr lang="en-US" altLang="en-US" b="1" kern="0" dirty="0">
                <a:solidFill>
                  <a:schemeClr val="bg1"/>
                </a:solidFill>
                <a:latin typeface="+mn-lt"/>
                <a:ea typeface="ヒラギノ角ゴ Pro W3" charset="-128"/>
              </a:rPr>
              <a:t>Duration</a:t>
            </a:r>
            <a:r>
              <a:rPr lang="en-US" altLang="en-US" kern="0" dirty="0">
                <a:solidFill>
                  <a:schemeClr val="bg1"/>
                </a:solidFill>
                <a:latin typeface="+mn-lt"/>
                <a:ea typeface="ヒラギノ角ゴ Pro W3" charset="-128"/>
              </a:rPr>
              <a:t> (time between beginning and end of response)</a:t>
            </a:r>
          </a:p>
          <a:p>
            <a:pPr lvl="1" defTabSz="914400"/>
            <a:r>
              <a:rPr lang="en-US" altLang="en-US" b="1" kern="0" dirty="0">
                <a:solidFill>
                  <a:schemeClr val="bg1"/>
                </a:solidFill>
                <a:latin typeface="+mn-lt"/>
                <a:ea typeface="ヒラギノ角ゴ Pro W3" charset="-128"/>
              </a:rPr>
              <a:t>Latency</a:t>
            </a:r>
            <a:r>
              <a:rPr lang="en-US" altLang="en-US" kern="0" dirty="0">
                <a:solidFill>
                  <a:schemeClr val="bg1"/>
                </a:solidFill>
                <a:latin typeface="+mn-lt"/>
                <a:ea typeface="ヒラギノ角ゴ Pro W3" charset="-128"/>
              </a:rPr>
              <a:t> (time between S</a:t>
            </a:r>
            <a:r>
              <a:rPr lang="en-US" altLang="en-US" kern="0" baseline="30000" dirty="0">
                <a:solidFill>
                  <a:schemeClr val="bg1"/>
                </a:solidFill>
                <a:latin typeface="+mn-lt"/>
                <a:ea typeface="ヒラギノ角ゴ Pro W3" charset="-128"/>
              </a:rPr>
              <a:t>D</a:t>
            </a:r>
            <a:r>
              <a:rPr lang="en-US" altLang="en-US" kern="0" dirty="0">
                <a:solidFill>
                  <a:schemeClr val="bg1"/>
                </a:solidFill>
                <a:latin typeface="+mn-lt"/>
                <a:ea typeface="ヒラギノ角ゴ Pro W3" charset="-128"/>
              </a:rPr>
              <a:t> and response)</a:t>
            </a:r>
          </a:p>
          <a:p>
            <a:pPr lvl="1" defTabSz="914400"/>
            <a:r>
              <a:rPr lang="en-US" altLang="en-US" b="1" kern="0" dirty="0">
                <a:solidFill>
                  <a:schemeClr val="bg1"/>
                </a:solidFill>
                <a:latin typeface="+mn-lt"/>
                <a:ea typeface="ヒラギノ角ゴ Pro W3" charset="-128"/>
              </a:rPr>
              <a:t>Frequency/Rate</a:t>
            </a:r>
            <a:r>
              <a:rPr lang="en-US" altLang="en-US" kern="0" dirty="0">
                <a:solidFill>
                  <a:schemeClr val="bg1"/>
                </a:solidFill>
                <a:latin typeface="+mn-lt"/>
                <a:ea typeface="ヒラギノ角ゴ Pro W3" charset="-128"/>
              </a:rPr>
              <a:t> (fluency of response)</a:t>
            </a:r>
          </a:p>
          <a:p>
            <a:pPr lvl="1" defTabSz="914400"/>
            <a:r>
              <a:rPr lang="en-US" altLang="en-US" b="1" kern="0" dirty="0">
                <a:solidFill>
                  <a:schemeClr val="bg1"/>
                </a:solidFill>
                <a:latin typeface="+mn-lt"/>
                <a:ea typeface="ヒラギノ角ゴ Pro W3" charset="-128"/>
              </a:rPr>
              <a:t>Force</a:t>
            </a:r>
            <a:r>
              <a:rPr lang="en-US" altLang="en-US" kern="0" dirty="0">
                <a:solidFill>
                  <a:schemeClr val="bg1"/>
                </a:solidFill>
                <a:latin typeface="+mn-lt"/>
                <a:ea typeface="ヒラギノ角ゴ Pro W3" charset="-128"/>
              </a:rPr>
              <a:t> (intensity)</a:t>
            </a:r>
          </a:p>
          <a:p>
            <a:pPr defTabSz="914400"/>
            <a:endParaRPr lang="en-US" altLang="en-US" sz="1600" kern="0" dirty="0">
              <a:solidFill>
                <a:schemeClr val="bg1"/>
              </a:solidFill>
              <a:ea typeface="ＭＳ Ｐゴシック" charset="-128"/>
            </a:endParaRPr>
          </a:p>
        </p:txBody>
      </p:sp>
      <p:sp>
        <p:nvSpPr>
          <p:cNvPr id="18" name="Cloud Callout 17"/>
          <p:cNvSpPr/>
          <p:nvPr/>
        </p:nvSpPr>
        <p:spPr>
          <a:xfrm>
            <a:off x="3920867" y="4704394"/>
            <a:ext cx="2294721" cy="1199633"/>
          </a:xfrm>
          <a:prstGeom prst="cloudCallout">
            <a:avLst>
              <a:gd name="adj1" fmla="val 55273"/>
              <a:gd name="adj2" fmla="val -64232"/>
            </a:avLst>
          </a:prstGeom>
          <a:solidFill>
            <a:srgbClr val="D5AEDC"/>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What does it look like?</a:t>
            </a:r>
            <a:endParaRPr lang="en-US" sz="2000" dirty="0">
              <a:solidFill>
                <a:schemeClr val="tx1"/>
              </a:solidFill>
            </a:endParaRPr>
          </a:p>
        </p:txBody>
      </p:sp>
      <p:sp>
        <p:nvSpPr>
          <p:cNvPr id="22" name="TextBox 21"/>
          <p:cNvSpPr txBox="1"/>
          <p:nvPr/>
        </p:nvSpPr>
        <p:spPr>
          <a:xfrm>
            <a:off x="6841101" y="3753606"/>
            <a:ext cx="1951917" cy="400110"/>
          </a:xfrm>
          <a:prstGeom prst="rect">
            <a:avLst/>
          </a:prstGeom>
          <a:solidFill>
            <a:srgbClr val="D5AEDC"/>
          </a:solidFill>
          <a:ln>
            <a:noFill/>
          </a:ln>
        </p:spPr>
        <p:txBody>
          <a:bodyPr wrap="square" rtlCol="0">
            <a:spAutoFit/>
          </a:bodyPr>
          <a:lstStyle/>
          <a:p>
            <a:pPr algn="ctr"/>
            <a:r>
              <a:rPr lang="en-US" sz="2000" dirty="0">
                <a:latin typeface="Franklin Gothic Medium"/>
              </a:rPr>
              <a:t>Writing</a:t>
            </a:r>
          </a:p>
        </p:txBody>
      </p:sp>
      <p:sp>
        <p:nvSpPr>
          <p:cNvPr id="16" name="Title 2"/>
          <p:cNvSpPr>
            <a:spLocks noGrp="1"/>
          </p:cNvSpPr>
          <p:nvPr>
            <p:ph type="title"/>
          </p:nvPr>
        </p:nvSpPr>
        <p:spPr>
          <a:xfrm>
            <a:off x="0" y="-11036"/>
            <a:ext cx="7886700" cy="1325563"/>
          </a:xfrm>
        </p:spPr>
        <p:txBody>
          <a:bodyPr>
            <a:normAutofit/>
          </a:bodyPr>
          <a:lstStyle/>
          <a:p>
            <a:r>
              <a:rPr lang="en-US" b="1" kern="0" dirty="0">
                <a:solidFill>
                  <a:schemeClr val="accent2"/>
                </a:solidFill>
                <a:ea typeface="Arial" charset="0"/>
                <a:cs typeface="Arial" charset="0"/>
              </a:rPr>
              <a:t>What behavioral procedures are involved in teaching?  </a:t>
            </a:r>
            <a:endParaRPr lang="en-US" dirty="0"/>
          </a:p>
        </p:txBody>
      </p:sp>
    </p:spTree>
    <p:extLst>
      <p:ext uri="{BB962C8B-B14F-4D97-AF65-F5344CB8AC3E}">
        <p14:creationId xmlns:p14="http://schemas.microsoft.com/office/powerpoint/2010/main" val="1117108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mages portraying real life examples of skills you could teach through shaping such as Tone; Musical phrasing; Infant communication; Handwriting; Reading with expression; Eating with a spoon; and Learning to decode">
            <a:extLst>
              <a:ext uri="{FF2B5EF4-FFF2-40B4-BE49-F238E27FC236}">
                <a16:creationId xmlns:a16="http://schemas.microsoft.com/office/drawing/2014/main" id="{5C04E714-20A7-45CB-8897-B0907B577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1" y="307425"/>
            <a:ext cx="8691418" cy="5899030"/>
          </a:xfrm>
          <a:prstGeom prst="rect">
            <a:avLst/>
          </a:prstGeom>
        </p:spPr>
      </p:pic>
      <p:sp>
        <p:nvSpPr>
          <p:cNvPr id="2" name="Title 1" hidden="1">
            <a:extLst>
              <a:ext uri="{FF2B5EF4-FFF2-40B4-BE49-F238E27FC236}">
                <a16:creationId xmlns:a16="http://schemas.microsoft.com/office/drawing/2014/main" id="{3FB5F908-7CFE-4724-92B9-E3AA695ADFA8}"/>
              </a:ext>
            </a:extLst>
          </p:cNvPr>
          <p:cNvSpPr>
            <a:spLocks noGrp="1"/>
          </p:cNvSpPr>
          <p:nvPr>
            <p:ph type="title"/>
          </p:nvPr>
        </p:nvSpPr>
        <p:spPr/>
        <p:txBody>
          <a:bodyPr/>
          <a:lstStyle/>
          <a:p>
            <a:r>
              <a:rPr lang="en-US" dirty="0"/>
              <a:t>Real life examples of skills you can teach through shaping</a:t>
            </a:r>
          </a:p>
        </p:txBody>
      </p:sp>
    </p:spTree>
    <p:extLst>
      <p:ext uri="{BB962C8B-B14F-4D97-AF65-F5344CB8AC3E}">
        <p14:creationId xmlns:p14="http://schemas.microsoft.com/office/powerpoint/2010/main" val="383703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8"/>
            <a:ext cx="7955280" cy="1489773"/>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2.2: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Shaping</a:t>
            </a:r>
            <a:endParaRPr lang="en-US" sz="3600" dirty="0"/>
          </a:p>
        </p:txBody>
      </p:sp>
      <p:sp>
        <p:nvSpPr>
          <p:cNvPr id="177155" name="Rectangle 3"/>
          <p:cNvSpPr>
            <a:spLocks noGrp="1" noChangeArrowheads="1"/>
          </p:cNvSpPr>
          <p:nvPr>
            <p:ph idx="1"/>
          </p:nvPr>
        </p:nvSpPr>
        <p:spPr>
          <a:xfrm>
            <a:off x="925286" y="2057400"/>
            <a:ext cx="7320643" cy="3926949"/>
          </a:xfrm>
        </p:spPr>
        <p:txBody>
          <a:bodyPr>
            <a:noAutofit/>
          </a:bodyPr>
          <a:lstStyle/>
          <a:p>
            <a:pPr marL="0" indent="0">
              <a:lnSpc>
                <a:spcPct val="120000"/>
              </a:lnSpc>
              <a:spcBef>
                <a:spcPts val="0"/>
              </a:spcBef>
              <a:spcAft>
                <a:spcPts val="600"/>
              </a:spcAft>
              <a:buNone/>
            </a:pPr>
            <a:r>
              <a:rPr lang="en-US" altLang="en-US" sz="2400" dirty="0">
                <a:solidFill>
                  <a:schemeClr val="bg1"/>
                </a:solidFill>
                <a:ea typeface="ＭＳ Ｐゴシック" charset="-128"/>
              </a:rPr>
              <a:t>Share a situation in which you have used (or would use) shaping to teach a new behavior or improve performance of an existing behavior. </a:t>
            </a:r>
          </a:p>
          <a:p>
            <a:pPr marL="0" indent="0">
              <a:lnSpc>
                <a:spcPct val="120000"/>
              </a:lnSpc>
              <a:spcBef>
                <a:spcPts val="0"/>
              </a:spcBef>
              <a:spcAft>
                <a:spcPts val="600"/>
              </a:spcAft>
              <a:buNone/>
            </a:pPr>
            <a:r>
              <a:rPr lang="en-US" altLang="en-US" sz="2400" dirty="0">
                <a:solidFill>
                  <a:schemeClr val="bg1"/>
                </a:solidFill>
                <a:ea typeface="ＭＳ Ｐゴシック" charset="-128"/>
              </a:rPr>
              <a:t>Explain why shaping would be an appropriate approach to teach that skill.</a:t>
            </a:r>
            <a:endParaRPr lang="en-US" sz="2500"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200640" y="5238572"/>
            <a:ext cx="8737974" cy="584775"/>
          </a:xfrm>
          <a:prstGeom prst="rect">
            <a:avLst/>
          </a:prstGeom>
          <a:solidFill>
            <a:schemeClr val="tx1"/>
          </a:solidFill>
        </p:spPr>
        <p:txBody>
          <a:bodyPr wrap="square" rtlCol="0">
            <a:spAutoFit/>
          </a:bodyPr>
          <a:lstStyle/>
          <a:p>
            <a:pPr algn="ctr"/>
            <a:r>
              <a:rPr lang="en-US" sz="3200" b="1" dirty="0">
                <a:solidFill>
                  <a:srgbClr val="FF0000"/>
                </a:solidFill>
              </a:rPr>
              <a:t>Please pause the video to complete Activity 2.2</a:t>
            </a:r>
          </a:p>
        </p:txBody>
      </p:sp>
    </p:spTree>
    <p:extLst>
      <p:ext uri="{BB962C8B-B14F-4D97-AF65-F5344CB8AC3E}">
        <p14:creationId xmlns:p14="http://schemas.microsoft.com/office/powerpoint/2010/main" val="2749844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7776" y="330247"/>
            <a:ext cx="7955280" cy="1489773"/>
          </a:xfrm>
        </p:spPr>
        <p:txBody>
          <a:bodyPr>
            <a:normAutofit/>
          </a:bodyPr>
          <a:lstStyle/>
          <a:p>
            <a:r>
              <a:rPr lang="en-US" b="1" kern="0" dirty="0">
                <a:solidFill>
                  <a:schemeClr val="accent2"/>
                </a:solidFill>
                <a:ea typeface="ヒラギノ角ゴ Pro W3" pitchFamily="-65" charset="-128"/>
                <a:cs typeface="ヒラギノ角ゴ Pro W3" pitchFamily="-65" charset="-128"/>
              </a:rPr>
              <a:t>Activity 2.2: Review</a:t>
            </a:r>
            <a:br>
              <a:rPr lang="en-US" b="1" kern="0" dirty="0">
                <a:solidFill>
                  <a:schemeClr val="accent2"/>
                </a:solidFill>
                <a:ea typeface="ヒラギノ角ゴ Pro W3" pitchFamily="-65" charset="-128"/>
                <a:cs typeface="ヒラギノ角ゴ Pro W3" pitchFamily="-65" charset="-128"/>
              </a:rPr>
            </a:b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2" name="TextBox 1">
            <a:extLst>
              <a:ext uri="{FF2B5EF4-FFF2-40B4-BE49-F238E27FC236}">
                <a16:creationId xmlns:a16="http://schemas.microsoft.com/office/drawing/2014/main" id="{F512DFAE-F26A-46BF-8970-A0EEA84243D3}"/>
              </a:ext>
            </a:extLst>
          </p:cNvPr>
          <p:cNvSpPr txBox="1"/>
          <p:nvPr/>
        </p:nvSpPr>
        <p:spPr>
          <a:xfrm>
            <a:off x="255748" y="1121097"/>
            <a:ext cx="8063831" cy="16312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chemeClr val="bg1"/>
                </a:solidFill>
              </a:rPr>
              <a:t>Consider your example from Activity 2.2</a:t>
            </a:r>
            <a:endParaRPr lang="en-US" sz="1400" dirty="0">
              <a:solidFill>
                <a:schemeClr val="bg1"/>
              </a:solidFill>
            </a:endParaRPr>
          </a:p>
          <a:p>
            <a:endParaRPr lang="en-US" sz="2000" dirty="0">
              <a:solidFill>
                <a:schemeClr val="bg1"/>
              </a:solidFill>
            </a:endParaRPr>
          </a:p>
          <a:p>
            <a:pPr marL="285750" indent="-285750">
              <a:buFont typeface="Arial"/>
              <a:buChar char="•"/>
            </a:pPr>
            <a:r>
              <a:rPr lang="en-US" sz="2000" dirty="0">
                <a:solidFill>
                  <a:schemeClr val="bg1"/>
                </a:solidFill>
              </a:rPr>
              <a:t>Recall - shaping involves reinforcing successive approximations of a desired behavior. </a:t>
            </a:r>
            <a:endParaRPr lang="en-US" sz="1400" dirty="0">
              <a:solidFill>
                <a:schemeClr val="bg1"/>
              </a:solidFill>
            </a:endParaRPr>
          </a:p>
          <a:p>
            <a:endParaRPr lang="en-US" sz="20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54454661"/>
              </p:ext>
            </p:extLst>
          </p:nvPr>
        </p:nvGraphicFramePr>
        <p:xfrm>
          <a:off x="409575" y="2567512"/>
          <a:ext cx="8286750" cy="3061763"/>
        </p:xfrm>
        <a:graphic>
          <a:graphicData uri="http://schemas.openxmlformats.org/drawingml/2006/table">
            <a:tbl>
              <a:tblPr firstRow="1" bandRow="1">
                <a:tableStyleId>{5C22544A-7EE6-4342-B048-85BDC9FD1C3A}</a:tableStyleId>
              </a:tblPr>
              <a:tblGrid>
                <a:gridCol w="8286750">
                  <a:extLst>
                    <a:ext uri="{9D8B030D-6E8A-4147-A177-3AD203B41FA5}">
                      <a16:colId xmlns:a16="http://schemas.microsoft.com/office/drawing/2014/main" val="3868072050"/>
                    </a:ext>
                  </a:extLst>
                </a:gridCol>
              </a:tblGrid>
              <a:tr h="402822">
                <a:tc>
                  <a:txBody>
                    <a:bodyPr/>
                    <a:lstStyle/>
                    <a:p>
                      <a:pPr algn="ctr"/>
                      <a:r>
                        <a:rPr lang="en-US" dirty="0"/>
                        <a:t>An</a:t>
                      </a:r>
                      <a:r>
                        <a:rPr lang="en-US" baseline="0" dirty="0"/>
                        <a:t> Additional Example</a:t>
                      </a:r>
                      <a:endParaRPr lang="en-US" dirty="0"/>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0914657"/>
                  </a:ext>
                </a:extLst>
              </a:tr>
              <a:tr h="2658941">
                <a:tc>
                  <a:txBody>
                    <a:bodyPr/>
                    <a:lstStyle/>
                    <a:p>
                      <a:r>
                        <a:rPr lang="en-US" sz="1800" dirty="0">
                          <a:solidFill>
                            <a:schemeClr val="tx1"/>
                          </a:solidFill>
                        </a:rPr>
                        <a:t>Consider you are a classroom teacher and would like your class to line-up more quickly for lunch. You could SHAPE this whole-group expectation focusing on latency.</a:t>
                      </a:r>
                    </a:p>
                    <a:p>
                      <a:pPr lvl="2" indent="-285750">
                        <a:buFont typeface="Arial"/>
                        <a:buChar char="•"/>
                      </a:pPr>
                      <a:r>
                        <a:rPr lang="en-US" sz="1800" dirty="0">
                          <a:solidFill>
                            <a:schemeClr val="tx1"/>
                          </a:solidFill>
                        </a:rPr>
                        <a:t>First, you establish current performance. Say it takes 45 seconds to line up. </a:t>
                      </a:r>
                    </a:p>
                    <a:p>
                      <a:pPr lvl="2" indent="-285750">
                        <a:buFont typeface="Arial"/>
                        <a:buChar char="•"/>
                      </a:pPr>
                      <a:r>
                        <a:rPr lang="en-US" sz="1800" dirty="0">
                          <a:solidFill>
                            <a:schemeClr val="tx1"/>
                          </a:solidFill>
                        </a:rPr>
                        <a:t>Next, establish a group target, say 15 seconds to line up is your goal.</a:t>
                      </a:r>
                      <a:endParaRPr lang="en-US" sz="1600" dirty="0">
                        <a:solidFill>
                          <a:schemeClr val="tx1"/>
                        </a:solidFill>
                      </a:endParaRPr>
                    </a:p>
                    <a:p>
                      <a:pPr lvl="2" indent="-285750">
                        <a:buFont typeface="Arial"/>
                        <a:buChar char="•"/>
                      </a:pPr>
                      <a:r>
                        <a:rPr lang="en-US" sz="1800" dirty="0">
                          <a:solidFill>
                            <a:schemeClr val="tx1"/>
                          </a:solidFill>
                        </a:rPr>
                        <a:t>Then, work systematically toward that goal. To do this, you would SHAPE or reinforce the group if they were able to line up within progressively shorter intervals of time (e.g., 40 seconds, then 35 seconds, then 30 seconds, etc...)</a:t>
                      </a:r>
                      <a:endParaRPr lang="en-US" sz="1600" dirty="0">
                        <a:solidFill>
                          <a:schemeClr val="tx1"/>
                        </a:solidFill>
                      </a:endParaRP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244488322"/>
                  </a:ext>
                </a:extLst>
              </a:tr>
            </a:tbl>
          </a:graphicData>
        </a:graphic>
      </p:graphicFrame>
    </p:spTree>
    <p:extLst>
      <p:ext uri="{BB962C8B-B14F-4D97-AF65-F5344CB8AC3E}">
        <p14:creationId xmlns:p14="http://schemas.microsoft.com/office/powerpoint/2010/main" val="228280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descr="Image of students talking labeled Task Analyzing for Problem Solving"/>
          <p:cNvGrpSpPr/>
          <p:nvPr/>
        </p:nvGrpSpPr>
        <p:grpSpPr>
          <a:xfrm>
            <a:off x="6837497" y="4585293"/>
            <a:ext cx="2050851" cy="1391595"/>
            <a:chOff x="6809788" y="5443872"/>
            <a:chExt cx="2050851" cy="1391595"/>
          </a:xfrm>
        </p:grpSpPr>
        <p:pic>
          <p:nvPicPr>
            <p:cNvPr id="26" name="Picture 25" descr="Image of students talking labeled Task Analyzing for Problem Solving"/>
            <p:cNvPicPr>
              <a:picLocks noChangeAspect="1"/>
            </p:cNvPicPr>
            <p:nvPr/>
          </p:nvPicPr>
          <p:blipFill>
            <a:blip r:embed="rId2"/>
            <a:stretch>
              <a:fillRect/>
            </a:stretch>
          </p:blipFill>
          <p:spPr>
            <a:xfrm>
              <a:off x="6809788" y="5443872"/>
              <a:ext cx="2050851" cy="1364748"/>
            </a:xfrm>
            <a:prstGeom prst="rect">
              <a:avLst/>
            </a:prstGeom>
          </p:spPr>
        </p:pic>
        <p:sp>
          <p:nvSpPr>
            <p:cNvPr id="32" name="TextBox 31"/>
            <p:cNvSpPr txBox="1"/>
            <p:nvPr/>
          </p:nvSpPr>
          <p:spPr>
            <a:xfrm>
              <a:off x="6816241" y="6466135"/>
              <a:ext cx="2044397" cy="369332"/>
            </a:xfrm>
            <a:prstGeom prst="rect">
              <a:avLst/>
            </a:prstGeom>
            <a:solidFill>
              <a:schemeClr val="bg1"/>
            </a:solidFill>
          </p:spPr>
          <p:txBody>
            <a:bodyPr wrap="square" rtlCol="0">
              <a:spAutoFit/>
            </a:bodyPr>
            <a:lstStyle/>
            <a:p>
              <a:pPr algn="ctr"/>
              <a:r>
                <a:rPr lang="en-US" dirty="0">
                  <a:solidFill>
                    <a:srgbClr val="7030A0"/>
                  </a:solidFill>
                  <a:latin typeface="Franklin Gothic Medium"/>
                </a:rPr>
                <a:t>Problem Solving</a:t>
              </a:r>
            </a:p>
          </p:txBody>
        </p:sp>
      </p:grpSp>
      <p:sp>
        <p:nvSpPr>
          <p:cNvPr id="38" name="Rectangle 37"/>
          <p:cNvSpPr/>
          <p:nvPr/>
        </p:nvSpPr>
        <p:spPr>
          <a:xfrm>
            <a:off x="6882686" y="3973112"/>
            <a:ext cx="1920714" cy="486462"/>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Task</a:t>
            </a:r>
            <a:r>
              <a:rPr lang="en-US" sz="2000" dirty="0">
                <a:solidFill>
                  <a:srgbClr val="7030A0"/>
                </a:solidFill>
                <a:latin typeface="Franklin Gothic Medium"/>
              </a:rPr>
              <a:t> </a:t>
            </a:r>
            <a:r>
              <a:rPr lang="en-US" sz="2000" dirty="0">
                <a:solidFill>
                  <a:schemeClr val="tx1"/>
                </a:solidFill>
                <a:latin typeface="Franklin Gothic Medium"/>
              </a:rPr>
              <a:t>Analyzing</a:t>
            </a:r>
            <a:endParaRPr lang="en-US" sz="2000" dirty="0">
              <a:solidFill>
                <a:schemeClr val="tx1"/>
              </a:solidFill>
            </a:endParaRPr>
          </a:p>
        </p:txBody>
      </p:sp>
      <p:sp>
        <p:nvSpPr>
          <p:cNvPr id="6" name="Rectangle 5"/>
          <p:cNvSpPr/>
          <p:nvPr/>
        </p:nvSpPr>
        <p:spPr>
          <a:xfrm>
            <a:off x="4686924" y="1446732"/>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31" name="Rectangle 30"/>
          <p:cNvSpPr/>
          <p:nvPr/>
        </p:nvSpPr>
        <p:spPr>
          <a:xfrm>
            <a:off x="0" y="0"/>
            <a:ext cx="7772399" cy="1200329"/>
          </a:xfrm>
          <a:prstGeom prst="rect">
            <a:avLst/>
          </a:prstGeom>
          <a:noFill/>
        </p:spPr>
        <p:txBody>
          <a:bodyPr wrap="square">
            <a:spAutoFit/>
          </a:bodyPr>
          <a:lstStyle/>
          <a:p>
            <a:pPr defTabSz="685783"/>
            <a:r>
              <a:rPr lang="en-US" sz="3600" b="1" kern="0" dirty="0">
                <a:solidFill>
                  <a:schemeClr val="accent2"/>
                </a:solidFill>
                <a:latin typeface="Franklin Gothic Medium"/>
                <a:ea typeface="Arial" charset="0"/>
                <a:cs typeface="Arial" charset="0"/>
              </a:rPr>
              <a:t>What behavioral procedures are involved in teaching?  </a:t>
            </a:r>
          </a:p>
        </p:txBody>
      </p:sp>
      <p:sp>
        <p:nvSpPr>
          <p:cNvPr id="29" name="Rectangle 28"/>
          <p:cNvSpPr/>
          <p:nvPr/>
        </p:nvSpPr>
        <p:spPr>
          <a:xfrm>
            <a:off x="4686924" y="2930752"/>
            <a:ext cx="1928734" cy="859444"/>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simple behaviors</a:t>
            </a:r>
            <a:endParaRPr lang="en-US" sz="2000" dirty="0">
              <a:solidFill>
                <a:schemeClr val="tx1"/>
              </a:solidFill>
            </a:endParaRPr>
          </a:p>
        </p:txBody>
      </p:sp>
      <p:sp>
        <p:nvSpPr>
          <p:cNvPr id="28" name="Rectangle 27"/>
          <p:cNvSpPr/>
          <p:nvPr/>
        </p:nvSpPr>
        <p:spPr>
          <a:xfrm>
            <a:off x="6862997" y="1446731"/>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3" name="Right Arrow 32" descr="Arrow moving from Behavior to Consequence"/>
          <p:cNvSpPr/>
          <p:nvPr/>
        </p:nvSpPr>
        <p:spPr>
          <a:xfrm>
            <a:off x="6509477" y="1963886"/>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4686924" y="3880129"/>
            <a:ext cx="1928734" cy="952679"/>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Improve performance of behaviors</a:t>
            </a:r>
            <a:endParaRPr lang="en-US" sz="2000" dirty="0">
              <a:solidFill>
                <a:schemeClr val="tx1"/>
              </a:solidFill>
            </a:endParaRPr>
          </a:p>
        </p:txBody>
      </p:sp>
      <p:sp>
        <p:nvSpPr>
          <p:cNvPr id="17" name="Rectangle 16"/>
          <p:cNvSpPr/>
          <p:nvPr/>
        </p:nvSpPr>
        <p:spPr>
          <a:xfrm>
            <a:off x="4686924" y="4952167"/>
            <a:ext cx="1928734" cy="1044056"/>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complex sequences of behavior </a:t>
            </a:r>
            <a:endParaRPr lang="en-US" sz="2000" dirty="0">
              <a:solidFill>
                <a:schemeClr val="tx1"/>
              </a:solidFill>
            </a:endParaRPr>
          </a:p>
        </p:txBody>
      </p:sp>
      <p:sp>
        <p:nvSpPr>
          <p:cNvPr id="36" name="Rectangle 3"/>
          <p:cNvSpPr txBox="1">
            <a:spLocks noChangeArrowheads="1"/>
          </p:cNvSpPr>
          <p:nvPr/>
        </p:nvSpPr>
        <p:spPr bwMode="auto">
          <a:xfrm>
            <a:off x="0" y="1310546"/>
            <a:ext cx="4722021" cy="4832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har char="•"/>
              <a:defRPr sz="2400" b="0" i="0">
                <a:solidFill>
                  <a:schemeClr val="tx1"/>
                </a:solidFill>
                <a:latin typeface="+mj-lt"/>
                <a:ea typeface="ＭＳ Ｐゴシック" pitchFamily="-108" charset="-128"/>
                <a:cs typeface="Britannic Bold"/>
              </a:defRPr>
            </a:lvl1pPr>
            <a:lvl2pPr marL="557199" indent="-214308" algn="l" rtl="0" eaLnBrk="1" fontAlgn="base" hangingPunct="1">
              <a:spcBef>
                <a:spcPct val="20000"/>
              </a:spcBef>
              <a:spcAft>
                <a:spcPct val="0"/>
              </a:spcAft>
              <a:buChar char="–"/>
              <a:defRPr sz="2100" b="0" i="0">
                <a:solidFill>
                  <a:schemeClr val="tx1"/>
                </a:solidFill>
                <a:latin typeface="+mj-lt"/>
                <a:ea typeface="ＭＳ Ｐゴシック" pitchFamily="-108" charset="-128"/>
                <a:cs typeface="Britannic Bold"/>
              </a:defRPr>
            </a:lvl2pPr>
            <a:lvl3pPr marL="857228" indent="-171446" algn="l" rtl="0" eaLnBrk="1" fontAlgn="base" hangingPunct="1">
              <a:spcBef>
                <a:spcPct val="20000"/>
              </a:spcBef>
              <a:spcAft>
                <a:spcPct val="0"/>
              </a:spcAft>
              <a:buChar char="•"/>
              <a:defRPr sz="1800" b="0" i="0">
                <a:solidFill>
                  <a:schemeClr val="tx1"/>
                </a:solidFill>
                <a:latin typeface="+mj-lt"/>
                <a:ea typeface="ＭＳ Ｐゴシック" pitchFamily="-108" charset="-128"/>
                <a:cs typeface="Britannic Bold"/>
              </a:defRPr>
            </a:lvl3pPr>
            <a:lvl4pPr marL="1200120" indent="-171446" algn="l" rtl="0" eaLnBrk="1" fontAlgn="base" hangingPunct="1">
              <a:spcBef>
                <a:spcPct val="20000"/>
              </a:spcBef>
              <a:spcAft>
                <a:spcPct val="0"/>
              </a:spcAft>
              <a:buChar char="–"/>
              <a:defRPr sz="1500" b="0" i="0">
                <a:solidFill>
                  <a:schemeClr val="tx1"/>
                </a:solidFill>
                <a:latin typeface="+mj-lt"/>
                <a:ea typeface="ＭＳ Ｐゴシック" pitchFamily="-108" charset="-128"/>
                <a:cs typeface="Britannic Bold"/>
              </a:defRPr>
            </a:lvl4pPr>
            <a:lvl5pPr marL="1543012" indent="-171446" algn="l" rtl="0" eaLnBrk="1" fontAlgn="base" hangingPunct="1">
              <a:spcBef>
                <a:spcPct val="20000"/>
              </a:spcBef>
              <a:spcAft>
                <a:spcPct val="0"/>
              </a:spcAft>
              <a:buChar char="»"/>
              <a:defRPr sz="1500" b="0" i="0">
                <a:solidFill>
                  <a:schemeClr val="tx1"/>
                </a:solidFill>
                <a:latin typeface="+mj-lt"/>
                <a:ea typeface="ＭＳ Ｐゴシック" pitchFamily="-108" charset="-128"/>
                <a:cs typeface="Britannic Bold"/>
              </a:defRPr>
            </a:lvl5pPr>
            <a:lvl6pPr marL="1885903"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6pPr>
            <a:lvl7pPr marL="2228795"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7pPr>
            <a:lvl8pPr marL="2571686"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8pPr>
            <a:lvl9pPr marL="2914577"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9pPr>
          </a:lstStyle>
          <a:p>
            <a:pPr marL="609600" indent="-609600" defTabSz="914400"/>
            <a:r>
              <a:rPr lang="en-US" altLang="en-US" sz="2000" kern="0" dirty="0">
                <a:solidFill>
                  <a:schemeClr val="bg1"/>
                </a:solidFill>
                <a:ea typeface="ＭＳ Ｐゴシック" charset="-128"/>
              </a:rPr>
              <a:t>When teaching complex behaviors, break the behaviors down into their component parts.</a:t>
            </a:r>
          </a:p>
          <a:p>
            <a:pPr marL="609600" indent="-609600" defTabSz="914400"/>
            <a:endParaRPr lang="en-US" altLang="en-US" sz="1400" kern="0" dirty="0">
              <a:solidFill>
                <a:schemeClr val="bg1"/>
              </a:solidFill>
              <a:ea typeface="ＭＳ Ｐゴシック" charset="-128"/>
            </a:endParaRPr>
          </a:p>
          <a:p>
            <a:pPr marL="609600" indent="-609600" defTabSz="914400"/>
            <a:r>
              <a:rPr lang="en-US" altLang="en-US" sz="2000" kern="0" dirty="0">
                <a:solidFill>
                  <a:schemeClr val="bg1"/>
                </a:solidFill>
                <a:ea typeface="ＭＳ Ｐゴシック" charset="-128"/>
              </a:rPr>
              <a:t>We do this by performing a </a:t>
            </a:r>
            <a:r>
              <a:rPr lang="en-US" altLang="en-US" sz="2000" i="1" kern="0" dirty="0">
                <a:solidFill>
                  <a:schemeClr val="bg1"/>
                </a:solidFill>
                <a:ea typeface="ＭＳ Ｐゴシック" charset="-128"/>
              </a:rPr>
              <a:t>task analysis</a:t>
            </a:r>
            <a:r>
              <a:rPr lang="en-US" altLang="en-US" sz="2000" kern="0" dirty="0">
                <a:solidFill>
                  <a:schemeClr val="bg1"/>
                </a:solidFill>
                <a:ea typeface="ＭＳ Ｐゴシック" charset="-128"/>
              </a:rPr>
              <a:t>.</a:t>
            </a:r>
          </a:p>
          <a:p>
            <a:pPr marL="990600" lvl="1" indent="-533400" defTabSz="914400"/>
            <a:r>
              <a:rPr lang="en-US" altLang="en-US" sz="2000" kern="0" dirty="0">
                <a:solidFill>
                  <a:schemeClr val="bg1"/>
                </a:solidFill>
                <a:ea typeface="ＭＳ Ｐゴシック" charset="-128"/>
              </a:rPr>
              <a:t>Determine prerequisite skills/concepts</a:t>
            </a:r>
          </a:p>
          <a:p>
            <a:pPr marL="990600" lvl="1" indent="-533400" defTabSz="914400"/>
            <a:r>
              <a:rPr lang="en-US" altLang="en-US" sz="2000" kern="0" dirty="0">
                <a:solidFill>
                  <a:schemeClr val="bg1"/>
                </a:solidFill>
                <a:ea typeface="ＭＳ Ｐゴシック" charset="-128"/>
              </a:rPr>
              <a:t>List materials</a:t>
            </a:r>
          </a:p>
          <a:p>
            <a:pPr marL="990600" lvl="1" indent="-533400" defTabSz="914400"/>
            <a:r>
              <a:rPr lang="en-US" altLang="en-US" sz="2000" kern="0" dirty="0">
                <a:solidFill>
                  <a:schemeClr val="bg1"/>
                </a:solidFill>
                <a:ea typeface="ＭＳ Ｐゴシック" charset="-128"/>
              </a:rPr>
              <a:t>List and order components of task</a:t>
            </a:r>
          </a:p>
        </p:txBody>
      </p:sp>
      <p:sp>
        <p:nvSpPr>
          <p:cNvPr id="18" name="Cloud Callout 17"/>
          <p:cNvSpPr/>
          <p:nvPr/>
        </p:nvSpPr>
        <p:spPr>
          <a:xfrm rot="1136141">
            <a:off x="2260385" y="4692745"/>
            <a:ext cx="2132660" cy="1404329"/>
          </a:xfrm>
          <a:prstGeom prst="cloudCallout">
            <a:avLst>
              <a:gd name="adj1" fmla="val 53138"/>
              <a:gd name="adj2" fmla="val -54704"/>
            </a:avLst>
          </a:prstGeom>
          <a:solidFill>
            <a:srgbClr val="D5AEDC"/>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What does it look like?</a:t>
            </a:r>
            <a:endParaRPr lang="en-US" sz="2000" dirty="0">
              <a:solidFill>
                <a:schemeClr val="tx1"/>
              </a:solidFill>
            </a:endParaRPr>
          </a:p>
        </p:txBody>
      </p:sp>
      <p:sp>
        <p:nvSpPr>
          <p:cNvPr id="20" name="Rectangle 19"/>
          <p:cNvSpPr/>
          <p:nvPr/>
        </p:nvSpPr>
        <p:spPr>
          <a:xfrm>
            <a:off x="6854977" y="2930752"/>
            <a:ext cx="1928734" cy="85944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Shaping</a:t>
            </a:r>
            <a:endParaRPr lang="en-US" sz="2000" dirty="0">
              <a:solidFill>
                <a:schemeClr val="tx1"/>
              </a:solidFill>
            </a:endParaRPr>
          </a:p>
        </p:txBody>
      </p:sp>
      <p:sp>
        <p:nvSpPr>
          <p:cNvPr id="2" name="Title 1" hidden="1">
            <a:extLst>
              <a:ext uri="{FF2B5EF4-FFF2-40B4-BE49-F238E27FC236}">
                <a16:creationId xmlns:a16="http://schemas.microsoft.com/office/drawing/2014/main" id="{EEE3A4C8-FE00-4188-A4C1-EAFAADEA0C6F}"/>
              </a:ext>
            </a:extLst>
          </p:cNvPr>
          <p:cNvSpPr>
            <a:spLocks noGrp="1"/>
          </p:cNvSpPr>
          <p:nvPr>
            <p:ph type="title"/>
          </p:nvPr>
        </p:nvSpPr>
        <p:spPr/>
        <p:txBody>
          <a:bodyPr>
            <a:normAutofit fontScale="90000"/>
          </a:bodyPr>
          <a:lstStyle/>
          <a:p>
            <a:r>
              <a:rPr lang="en-US" b="1" kern="0" dirty="0">
                <a:solidFill>
                  <a:schemeClr val="accent2"/>
                </a:solidFill>
                <a:ea typeface="Arial" charset="0"/>
                <a:cs typeface="Arial" charset="0"/>
              </a:rPr>
              <a:t>What behavioral procedures are involved in teaching?  </a:t>
            </a:r>
            <a:br>
              <a:rPr lang="en-US" b="1" kern="0" dirty="0">
                <a:solidFill>
                  <a:schemeClr val="accent2"/>
                </a:solidFill>
                <a:ea typeface="Arial" charset="0"/>
                <a:cs typeface="Arial" charset="0"/>
              </a:rPr>
            </a:br>
            <a:endParaRPr lang="en-US" dirty="0"/>
          </a:p>
        </p:txBody>
      </p:sp>
    </p:spTree>
    <p:extLst>
      <p:ext uri="{BB962C8B-B14F-4D97-AF65-F5344CB8AC3E}">
        <p14:creationId xmlns:p14="http://schemas.microsoft.com/office/powerpoint/2010/main" val="3440043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7772399" cy="1200329"/>
          </a:xfrm>
          <a:prstGeom prst="rect">
            <a:avLst/>
          </a:prstGeom>
          <a:noFill/>
        </p:spPr>
        <p:txBody>
          <a:bodyPr wrap="square">
            <a:spAutoFit/>
          </a:bodyPr>
          <a:lstStyle/>
          <a:p>
            <a:pPr defTabSz="685783"/>
            <a:r>
              <a:rPr lang="en-US" sz="3600" b="1" kern="0" dirty="0">
                <a:solidFill>
                  <a:schemeClr val="accent2"/>
                </a:solidFill>
                <a:latin typeface="Franklin Gothic Medium"/>
                <a:ea typeface="Arial" charset="0"/>
                <a:cs typeface="Arial" charset="0"/>
              </a:rPr>
              <a:t>What behavioral procedures are involved in teaching?  </a:t>
            </a:r>
          </a:p>
        </p:txBody>
      </p:sp>
      <p:sp>
        <p:nvSpPr>
          <p:cNvPr id="36" name="Rectangle 3"/>
          <p:cNvSpPr txBox="1">
            <a:spLocks noChangeArrowheads="1"/>
          </p:cNvSpPr>
          <p:nvPr/>
        </p:nvSpPr>
        <p:spPr bwMode="auto">
          <a:xfrm>
            <a:off x="1" y="1431733"/>
            <a:ext cx="4563196" cy="4832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har char="•"/>
              <a:defRPr sz="2400" b="0" i="0">
                <a:solidFill>
                  <a:schemeClr val="tx1"/>
                </a:solidFill>
                <a:latin typeface="+mj-lt"/>
                <a:ea typeface="ＭＳ Ｐゴシック" pitchFamily="-108" charset="-128"/>
                <a:cs typeface="Britannic Bold"/>
              </a:defRPr>
            </a:lvl1pPr>
            <a:lvl2pPr marL="557199" indent="-214308" algn="l" rtl="0" eaLnBrk="1" fontAlgn="base" hangingPunct="1">
              <a:spcBef>
                <a:spcPct val="20000"/>
              </a:spcBef>
              <a:spcAft>
                <a:spcPct val="0"/>
              </a:spcAft>
              <a:buChar char="–"/>
              <a:defRPr sz="2100" b="0" i="0">
                <a:solidFill>
                  <a:schemeClr val="tx1"/>
                </a:solidFill>
                <a:latin typeface="+mj-lt"/>
                <a:ea typeface="ＭＳ Ｐゴシック" pitchFamily="-108" charset="-128"/>
                <a:cs typeface="Britannic Bold"/>
              </a:defRPr>
            </a:lvl2pPr>
            <a:lvl3pPr marL="857228" indent="-171446" algn="l" rtl="0" eaLnBrk="1" fontAlgn="base" hangingPunct="1">
              <a:spcBef>
                <a:spcPct val="20000"/>
              </a:spcBef>
              <a:spcAft>
                <a:spcPct val="0"/>
              </a:spcAft>
              <a:buChar char="•"/>
              <a:defRPr sz="1800" b="0" i="0">
                <a:solidFill>
                  <a:schemeClr val="tx1"/>
                </a:solidFill>
                <a:latin typeface="+mj-lt"/>
                <a:ea typeface="ＭＳ Ｐゴシック" pitchFamily="-108" charset="-128"/>
                <a:cs typeface="Britannic Bold"/>
              </a:defRPr>
            </a:lvl3pPr>
            <a:lvl4pPr marL="1200120" indent="-171446" algn="l" rtl="0" eaLnBrk="1" fontAlgn="base" hangingPunct="1">
              <a:spcBef>
                <a:spcPct val="20000"/>
              </a:spcBef>
              <a:spcAft>
                <a:spcPct val="0"/>
              </a:spcAft>
              <a:buChar char="–"/>
              <a:defRPr sz="1500" b="0" i="0">
                <a:solidFill>
                  <a:schemeClr val="tx1"/>
                </a:solidFill>
                <a:latin typeface="+mj-lt"/>
                <a:ea typeface="ＭＳ Ｐゴシック" pitchFamily="-108" charset="-128"/>
                <a:cs typeface="Britannic Bold"/>
              </a:defRPr>
            </a:lvl4pPr>
            <a:lvl5pPr marL="1543012" indent="-171446" algn="l" rtl="0" eaLnBrk="1" fontAlgn="base" hangingPunct="1">
              <a:spcBef>
                <a:spcPct val="20000"/>
              </a:spcBef>
              <a:spcAft>
                <a:spcPct val="0"/>
              </a:spcAft>
              <a:buChar char="»"/>
              <a:defRPr sz="1500" b="0" i="0">
                <a:solidFill>
                  <a:schemeClr val="tx1"/>
                </a:solidFill>
                <a:latin typeface="+mj-lt"/>
                <a:ea typeface="ＭＳ Ｐゴシック" pitchFamily="-108" charset="-128"/>
                <a:cs typeface="Britannic Bold"/>
              </a:defRPr>
            </a:lvl5pPr>
            <a:lvl6pPr marL="1885903"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6pPr>
            <a:lvl7pPr marL="2228795"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7pPr>
            <a:lvl8pPr marL="2571686"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8pPr>
            <a:lvl9pPr marL="2914577" indent="-171446" algn="l" rtl="0" eaLnBrk="1" fontAlgn="base" hangingPunct="1">
              <a:spcBef>
                <a:spcPct val="20000"/>
              </a:spcBef>
              <a:spcAft>
                <a:spcPct val="0"/>
              </a:spcAft>
              <a:buChar char="»"/>
              <a:defRPr sz="1500">
                <a:solidFill>
                  <a:schemeClr val="tx1"/>
                </a:solidFill>
                <a:latin typeface="+mn-lt"/>
                <a:ea typeface="ＭＳ Ｐゴシック" pitchFamily="-108" charset="-128"/>
              </a:defRPr>
            </a:lvl9pPr>
          </a:lstStyle>
          <a:p>
            <a:pPr marL="457200" indent="-287338" defTabSz="914400"/>
            <a:r>
              <a:rPr lang="en-US" altLang="en-US" sz="2000" kern="0" dirty="0">
                <a:solidFill>
                  <a:schemeClr val="bg1"/>
                </a:solidFill>
                <a:latin typeface="+mn-lt"/>
                <a:ea typeface="ＭＳ Ｐゴシック" charset="-128"/>
              </a:rPr>
              <a:t>Once the task is broken down (analyzed), build the chain</a:t>
            </a:r>
          </a:p>
          <a:p>
            <a:pPr marL="457200" indent="-287338" defTabSz="914400"/>
            <a:endParaRPr lang="en-US" altLang="en-US" sz="2000" kern="0" dirty="0">
              <a:solidFill>
                <a:schemeClr val="bg1"/>
              </a:solidFill>
              <a:latin typeface="+mn-lt"/>
              <a:ea typeface="ＭＳ Ｐゴシック" charset="-128"/>
            </a:endParaRPr>
          </a:p>
          <a:p>
            <a:pPr marL="457200" indent="-287338" defTabSz="914400"/>
            <a:r>
              <a:rPr lang="en-US" altLang="en-US" sz="2000" kern="0" dirty="0">
                <a:solidFill>
                  <a:schemeClr val="bg1"/>
                </a:solidFill>
                <a:latin typeface="+mn-lt"/>
                <a:ea typeface="ＭＳ Ｐゴシック" charset="-128"/>
              </a:rPr>
              <a:t>Chaining is systematically reinforcing components of a complex behavior so that participant builds (or chains) all the components and can ultimately perform complex behavior.</a:t>
            </a:r>
          </a:p>
          <a:p>
            <a:pPr marL="609600" indent="-609600" defTabSz="914400"/>
            <a:endParaRPr lang="en-US" altLang="en-US" sz="2000" kern="0" dirty="0">
              <a:solidFill>
                <a:schemeClr val="bg1"/>
              </a:solidFill>
              <a:latin typeface="+mn-lt"/>
              <a:ea typeface="ＭＳ Ｐゴシック" charset="-128"/>
            </a:endParaRPr>
          </a:p>
          <a:p>
            <a:pPr marL="609600" indent="-609600" defTabSz="914400"/>
            <a:endParaRPr lang="en-US" altLang="en-US" sz="2000" kern="0" dirty="0">
              <a:solidFill>
                <a:schemeClr val="bg1"/>
              </a:solidFill>
              <a:latin typeface="+mn-lt"/>
              <a:ea typeface="ＭＳ Ｐゴシック" charset="-128"/>
            </a:endParaRPr>
          </a:p>
        </p:txBody>
      </p:sp>
      <p:sp>
        <p:nvSpPr>
          <p:cNvPr id="25" name="Rectangle 24"/>
          <p:cNvSpPr/>
          <p:nvPr/>
        </p:nvSpPr>
        <p:spPr>
          <a:xfrm>
            <a:off x="4686924" y="1446732"/>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26" name="Rectangle 25"/>
          <p:cNvSpPr/>
          <p:nvPr/>
        </p:nvSpPr>
        <p:spPr>
          <a:xfrm>
            <a:off x="4686924" y="2930752"/>
            <a:ext cx="1928734" cy="859444"/>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simple behaviors</a:t>
            </a:r>
            <a:endParaRPr lang="en-US" sz="2000" dirty="0">
              <a:solidFill>
                <a:schemeClr val="tx1"/>
              </a:solidFill>
            </a:endParaRPr>
          </a:p>
        </p:txBody>
      </p:sp>
      <p:sp>
        <p:nvSpPr>
          <p:cNvPr id="27" name="Rectangle 26"/>
          <p:cNvSpPr/>
          <p:nvPr/>
        </p:nvSpPr>
        <p:spPr>
          <a:xfrm>
            <a:off x="6862997" y="1446731"/>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0" name="Right Arrow 29" descr="Arrow moving from Behavior to Consequence"/>
          <p:cNvSpPr/>
          <p:nvPr/>
        </p:nvSpPr>
        <p:spPr>
          <a:xfrm>
            <a:off x="6509477" y="1963886"/>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4686924" y="3880129"/>
            <a:ext cx="1928734" cy="952679"/>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Improve performance of behaviors</a:t>
            </a:r>
            <a:endParaRPr lang="en-US" sz="2000" dirty="0">
              <a:solidFill>
                <a:schemeClr val="tx1"/>
              </a:solidFill>
            </a:endParaRPr>
          </a:p>
        </p:txBody>
      </p:sp>
      <p:sp>
        <p:nvSpPr>
          <p:cNvPr id="34" name="Rectangle 33"/>
          <p:cNvSpPr/>
          <p:nvPr/>
        </p:nvSpPr>
        <p:spPr>
          <a:xfrm>
            <a:off x="4686924" y="4952167"/>
            <a:ext cx="1928734" cy="1044056"/>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complex sequences of behavior </a:t>
            </a:r>
            <a:endParaRPr lang="en-US" sz="2000" dirty="0">
              <a:solidFill>
                <a:schemeClr val="tx1"/>
              </a:solidFill>
            </a:endParaRPr>
          </a:p>
        </p:txBody>
      </p:sp>
      <p:sp>
        <p:nvSpPr>
          <p:cNvPr id="35" name="Cloud Callout 34"/>
          <p:cNvSpPr/>
          <p:nvPr/>
        </p:nvSpPr>
        <p:spPr>
          <a:xfrm rot="1136141">
            <a:off x="2260385" y="4692745"/>
            <a:ext cx="2132660" cy="1404329"/>
          </a:xfrm>
          <a:prstGeom prst="cloudCallout">
            <a:avLst>
              <a:gd name="adj1" fmla="val 53138"/>
              <a:gd name="adj2" fmla="val -54704"/>
            </a:avLst>
          </a:prstGeom>
          <a:solidFill>
            <a:srgbClr val="D5AEDC"/>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What does it look like?</a:t>
            </a:r>
            <a:endParaRPr lang="en-US" sz="2000" dirty="0">
              <a:solidFill>
                <a:schemeClr val="tx1"/>
              </a:solidFill>
            </a:endParaRPr>
          </a:p>
        </p:txBody>
      </p:sp>
      <p:sp>
        <p:nvSpPr>
          <p:cNvPr id="37" name="Rectangle 36"/>
          <p:cNvSpPr/>
          <p:nvPr/>
        </p:nvSpPr>
        <p:spPr>
          <a:xfrm>
            <a:off x="6854977" y="2930752"/>
            <a:ext cx="1928734" cy="85944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Shaping</a:t>
            </a:r>
            <a:endParaRPr lang="en-US" sz="2000" dirty="0">
              <a:solidFill>
                <a:schemeClr val="tx1"/>
              </a:solidFill>
            </a:endParaRPr>
          </a:p>
        </p:txBody>
      </p:sp>
      <p:sp>
        <p:nvSpPr>
          <p:cNvPr id="22" name="Rectangle 21"/>
          <p:cNvSpPr/>
          <p:nvPr/>
        </p:nvSpPr>
        <p:spPr>
          <a:xfrm>
            <a:off x="6850609" y="5527343"/>
            <a:ext cx="1928734" cy="46888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Chaining</a:t>
            </a:r>
            <a:endParaRPr lang="en-US" sz="2000" dirty="0">
              <a:solidFill>
                <a:schemeClr val="tx1"/>
              </a:solidFill>
            </a:endParaRPr>
          </a:p>
        </p:txBody>
      </p:sp>
      <p:sp>
        <p:nvSpPr>
          <p:cNvPr id="38" name="Rectangle 37"/>
          <p:cNvSpPr/>
          <p:nvPr/>
        </p:nvSpPr>
        <p:spPr>
          <a:xfrm>
            <a:off x="6854977" y="4952167"/>
            <a:ext cx="1920714" cy="486466"/>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Task</a:t>
            </a:r>
            <a:r>
              <a:rPr lang="en-US" sz="2000" dirty="0">
                <a:solidFill>
                  <a:srgbClr val="7030A0"/>
                </a:solidFill>
                <a:latin typeface="Franklin Gothic Medium"/>
              </a:rPr>
              <a:t> </a:t>
            </a:r>
            <a:r>
              <a:rPr lang="en-US" sz="2000" dirty="0">
                <a:solidFill>
                  <a:schemeClr val="tx1"/>
                </a:solidFill>
                <a:latin typeface="Franklin Gothic Medium"/>
              </a:rPr>
              <a:t>Analyzing</a:t>
            </a:r>
            <a:endParaRPr lang="en-US" sz="2000" dirty="0">
              <a:solidFill>
                <a:schemeClr val="tx1"/>
              </a:solidFill>
            </a:endParaRPr>
          </a:p>
        </p:txBody>
      </p:sp>
      <p:sp>
        <p:nvSpPr>
          <p:cNvPr id="2" name="Title 1" hidden="1">
            <a:extLst>
              <a:ext uri="{FF2B5EF4-FFF2-40B4-BE49-F238E27FC236}">
                <a16:creationId xmlns:a16="http://schemas.microsoft.com/office/drawing/2014/main" id="{8037845B-E8DB-453D-944C-1B0142343242}"/>
              </a:ext>
            </a:extLst>
          </p:cNvPr>
          <p:cNvSpPr>
            <a:spLocks noGrp="1"/>
          </p:cNvSpPr>
          <p:nvPr>
            <p:ph type="title"/>
          </p:nvPr>
        </p:nvSpPr>
        <p:spPr/>
        <p:txBody>
          <a:bodyPr>
            <a:normAutofit fontScale="90000"/>
          </a:bodyPr>
          <a:lstStyle/>
          <a:p>
            <a:r>
              <a:rPr lang="en-US" b="1" kern="0" dirty="0">
                <a:solidFill>
                  <a:schemeClr val="accent2"/>
                </a:solidFill>
                <a:ea typeface="Arial" charset="0"/>
                <a:cs typeface="Arial" charset="0"/>
              </a:rPr>
              <a:t>What behavioral procedures are involved in teaching?  </a:t>
            </a:r>
            <a:br>
              <a:rPr lang="en-US" b="1" kern="0" dirty="0">
                <a:solidFill>
                  <a:schemeClr val="accent2"/>
                </a:solidFill>
                <a:ea typeface="Arial" charset="0"/>
                <a:cs typeface="Arial" charset="0"/>
              </a:rPr>
            </a:br>
            <a:endParaRPr lang="en-US" dirty="0"/>
          </a:p>
        </p:txBody>
      </p:sp>
    </p:spTree>
    <p:extLst>
      <p:ext uri="{BB962C8B-B14F-4D97-AF65-F5344CB8AC3E}">
        <p14:creationId xmlns:p14="http://schemas.microsoft.com/office/powerpoint/2010/main" val="1977628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that talk more about chaining, covering the goal and reinforcement.">
            <a:extLst>
              <a:ext uri="{FF2B5EF4-FFF2-40B4-BE49-F238E27FC236}">
                <a16:creationId xmlns:a16="http://schemas.microsoft.com/office/drawing/2014/main" id="{A3A310A4-603C-452A-9254-2BF1F740B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1" y="100051"/>
            <a:ext cx="8890304" cy="6042131"/>
          </a:xfrm>
          <a:prstGeom prst="rect">
            <a:avLst/>
          </a:prstGeom>
        </p:spPr>
      </p:pic>
      <p:sp>
        <p:nvSpPr>
          <p:cNvPr id="2" name="Title 1" hidden="1">
            <a:extLst>
              <a:ext uri="{FF2B5EF4-FFF2-40B4-BE49-F238E27FC236}">
                <a16:creationId xmlns:a16="http://schemas.microsoft.com/office/drawing/2014/main" id="{D61FCA30-61D9-471D-874C-3C23DCDF770E}"/>
              </a:ext>
            </a:extLst>
          </p:cNvPr>
          <p:cNvSpPr>
            <a:spLocks noGrp="1"/>
          </p:cNvSpPr>
          <p:nvPr>
            <p:ph type="title"/>
          </p:nvPr>
        </p:nvSpPr>
        <p:spPr/>
        <p:txBody>
          <a:bodyPr/>
          <a:lstStyle/>
          <a:p>
            <a:r>
              <a:rPr lang="en-US" dirty="0"/>
              <a:t>More on chaining </a:t>
            </a:r>
          </a:p>
        </p:txBody>
      </p:sp>
    </p:spTree>
    <p:extLst>
      <p:ext uri="{BB962C8B-B14F-4D97-AF65-F5344CB8AC3E}">
        <p14:creationId xmlns:p14="http://schemas.microsoft.com/office/powerpoint/2010/main" val="2958612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 of real life examples of skills you could teach through chaining including Tying a shoe; Problem solving; Cooking' Classroom routines; 2 Digit multiplication' Paragraph writing; and Coding">
            <a:extLst>
              <a:ext uri="{FF2B5EF4-FFF2-40B4-BE49-F238E27FC236}">
                <a16:creationId xmlns:a16="http://schemas.microsoft.com/office/drawing/2014/main" id="{F5AFA5D4-2A05-4FF8-8C41-8B6299CE5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164545"/>
            <a:ext cx="8645236" cy="5701231"/>
          </a:xfrm>
          <a:prstGeom prst="rect">
            <a:avLst/>
          </a:prstGeom>
        </p:spPr>
      </p:pic>
      <p:sp>
        <p:nvSpPr>
          <p:cNvPr id="2" name="Title 1" hidden="1">
            <a:extLst>
              <a:ext uri="{FF2B5EF4-FFF2-40B4-BE49-F238E27FC236}">
                <a16:creationId xmlns:a16="http://schemas.microsoft.com/office/drawing/2014/main" id="{4AAF1FFE-60BD-4EE8-9B03-1EB645324966}"/>
              </a:ext>
            </a:extLst>
          </p:cNvPr>
          <p:cNvSpPr>
            <a:spLocks noGrp="1"/>
          </p:cNvSpPr>
          <p:nvPr>
            <p:ph type="title"/>
          </p:nvPr>
        </p:nvSpPr>
        <p:spPr/>
        <p:txBody>
          <a:bodyPr/>
          <a:lstStyle/>
          <a:p>
            <a:r>
              <a:rPr lang="en-US" dirty="0"/>
              <a:t>Real life examples of skills you can teach through chaining</a:t>
            </a:r>
          </a:p>
        </p:txBody>
      </p:sp>
    </p:spTree>
    <p:extLst>
      <p:ext uri="{BB962C8B-B14F-4D97-AF65-F5344CB8AC3E}">
        <p14:creationId xmlns:p14="http://schemas.microsoft.com/office/powerpoint/2010/main" val="3017323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2.3: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Shaping or Chaining</a:t>
            </a:r>
            <a:endParaRPr lang="en-US" sz="3600"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14" name="Rectangle 3"/>
          <p:cNvSpPr>
            <a:spLocks noGrp="1" noChangeArrowheads="1"/>
          </p:cNvSpPr>
          <p:nvPr>
            <p:ph idx="1"/>
          </p:nvPr>
        </p:nvSpPr>
        <p:spPr>
          <a:xfrm>
            <a:off x="234550" y="2613546"/>
            <a:ext cx="6140319" cy="2960799"/>
          </a:xfrm>
        </p:spPr>
        <p:txBody>
          <a:bodyPr>
            <a:noAutofit/>
          </a:bodyPr>
          <a:lstStyle/>
          <a:p>
            <a:pPr marL="457200" indent="-457200">
              <a:buFont typeface="+mj-lt"/>
              <a:buAutoNum type="arabicPeriod"/>
            </a:pPr>
            <a:r>
              <a:rPr lang="en-US" altLang="x-none" sz="2400" dirty="0">
                <a:solidFill>
                  <a:schemeClr val="bg1"/>
                </a:solidFill>
              </a:rPr>
              <a:t>Teaching a student </a:t>
            </a:r>
            <a:r>
              <a:rPr lang="en-US" altLang="x-none" sz="2400" i="1" dirty="0">
                <a:solidFill>
                  <a:schemeClr val="bg1"/>
                </a:solidFill>
              </a:rPr>
              <a:t>to solve a math equation</a:t>
            </a:r>
          </a:p>
          <a:p>
            <a:pPr marL="457200" indent="-457200">
              <a:buFont typeface="+mj-lt"/>
              <a:buAutoNum type="arabicPeriod"/>
            </a:pPr>
            <a:r>
              <a:rPr lang="en-US" altLang="x-none" sz="2400" dirty="0">
                <a:solidFill>
                  <a:schemeClr val="bg1"/>
                </a:solidFill>
              </a:rPr>
              <a:t>Teaching a student to </a:t>
            </a:r>
            <a:r>
              <a:rPr lang="en-US" altLang="x-none" sz="2400" i="1" dirty="0">
                <a:solidFill>
                  <a:schemeClr val="bg1"/>
                </a:solidFill>
              </a:rPr>
              <a:t>play a musical note </a:t>
            </a:r>
            <a:r>
              <a:rPr lang="en-US" altLang="x-none" sz="2400" dirty="0">
                <a:solidFill>
                  <a:schemeClr val="bg1"/>
                </a:solidFill>
              </a:rPr>
              <a:t>appropriately (assuming they can position fingers appropriately)</a:t>
            </a:r>
          </a:p>
          <a:p>
            <a:pPr marL="457200" indent="-457200">
              <a:buFont typeface="+mj-lt"/>
              <a:buAutoNum type="arabicPeriod"/>
            </a:pPr>
            <a:r>
              <a:rPr lang="en-US" altLang="x-none" sz="2400" dirty="0">
                <a:solidFill>
                  <a:schemeClr val="bg1"/>
                </a:solidFill>
              </a:rPr>
              <a:t>Teaching a student to </a:t>
            </a:r>
            <a:r>
              <a:rPr lang="en-US" altLang="x-none" sz="2400" i="1" dirty="0">
                <a:solidFill>
                  <a:schemeClr val="bg1"/>
                </a:solidFill>
              </a:rPr>
              <a:t>write a research paper</a:t>
            </a:r>
            <a:endParaRPr lang="en-US" altLang="x-none" sz="2400" dirty="0">
              <a:solidFill>
                <a:schemeClr val="bg1"/>
              </a:solidFill>
            </a:endParaRPr>
          </a:p>
          <a:p>
            <a:pPr marL="457200" indent="-457200">
              <a:buFont typeface="+mj-lt"/>
              <a:buAutoNum type="arabicPeriod"/>
            </a:pPr>
            <a:r>
              <a:rPr lang="en-US" altLang="x-none" sz="2400" dirty="0">
                <a:solidFill>
                  <a:schemeClr val="bg1"/>
                </a:solidFill>
              </a:rPr>
              <a:t>Teaching a student to </a:t>
            </a:r>
            <a:r>
              <a:rPr lang="en-US" altLang="x-none" sz="2400" i="1" dirty="0">
                <a:solidFill>
                  <a:schemeClr val="bg1"/>
                </a:solidFill>
              </a:rPr>
              <a:t>enter the classroom appropriately</a:t>
            </a:r>
            <a:endParaRPr lang="en-US" altLang="x-none" sz="2400" dirty="0">
              <a:solidFill>
                <a:schemeClr val="bg1"/>
              </a:solidFill>
            </a:endParaRPr>
          </a:p>
        </p:txBody>
      </p:sp>
      <p:sp>
        <p:nvSpPr>
          <p:cNvPr id="12" name="TextBox 11"/>
          <p:cNvSpPr txBox="1"/>
          <p:nvPr/>
        </p:nvSpPr>
        <p:spPr>
          <a:xfrm>
            <a:off x="6175126" y="3430304"/>
            <a:ext cx="1947969" cy="707886"/>
          </a:xfrm>
          <a:prstGeom prst="rect">
            <a:avLst/>
          </a:prstGeom>
          <a:noFill/>
        </p:spPr>
        <p:txBody>
          <a:bodyPr wrap="none" rtlCol="0">
            <a:spAutoFit/>
          </a:bodyPr>
          <a:lstStyle/>
          <a:p>
            <a:r>
              <a:rPr lang="en-US" sz="4000" b="1" dirty="0">
                <a:solidFill>
                  <a:srgbClr val="00B050"/>
                </a:solidFill>
              </a:rPr>
              <a:t>Shaping</a:t>
            </a:r>
          </a:p>
        </p:txBody>
      </p:sp>
      <p:sp>
        <p:nvSpPr>
          <p:cNvPr id="21" name="TextBox 20"/>
          <p:cNvSpPr txBox="1"/>
          <p:nvPr/>
        </p:nvSpPr>
        <p:spPr>
          <a:xfrm>
            <a:off x="6166427" y="2482609"/>
            <a:ext cx="2076209" cy="707886"/>
          </a:xfrm>
          <a:prstGeom prst="rect">
            <a:avLst/>
          </a:prstGeom>
          <a:noFill/>
        </p:spPr>
        <p:txBody>
          <a:bodyPr wrap="none" rtlCol="0">
            <a:spAutoFit/>
          </a:bodyPr>
          <a:lstStyle/>
          <a:p>
            <a:r>
              <a:rPr lang="en-US" sz="4000" b="1" dirty="0">
                <a:solidFill>
                  <a:srgbClr val="00B050"/>
                </a:solidFill>
              </a:rPr>
              <a:t>Chaining</a:t>
            </a:r>
          </a:p>
        </p:txBody>
      </p:sp>
      <p:sp>
        <p:nvSpPr>
          <p:cNvPr id="22" name="TextBox 21"/>
          <p:cNvSpPr txBox="1"/>
          <p:nvPr/>
        </p:nvSpPr>
        <p:spPr>
          <a:xfrm>
            <a:off x="6175660" y="4320633"/>
            <a:ext cx="2076209" cy="707886"/>
          </a:xfrm>
          <a:prstGeom prst="rect">
            <a:avLst/>
          </a:prstGeom>
          <a:noFill/>
        </p:spPr>
        <p:txBody>
          <a:bodyPr wrap="none" rtlCol="0">
            <a:spAutoFit/>
          </a:bodyPr>
          <a:lstStyle/>
          <a:p>
            <a:r>
              <a:rPr lang="en-US" sz="4000" b="1" dirty="0">
                <a:solidFill>
                  <a:srgbClr val="00B050"/>
                </a:solidFill>
              </a:rPr>
              <a:t>Chaining</a:t>
            </a:r>
          </a:p>
        </p:txBody>
      </p:sp>
      <p:sp>
        <p:nvSpPr>
          <p:cNvPr id="23" name="TextBox 22"/>
          <p:cNvSpPr txBox="1"/>
          <p:nvPr/>
        </p:nvSpPr>
        <p:spPr>
          <a:xfrm>
            <a:off x="6202835" y="5116941"/>
            <a:ext cx="1947969" cy="707886"/>
          </a:xfrm>
          <a:prstGeom prst="rect">
            <a:avLst/>
          </a:prstGeom>
          <a:noFill/>
        </p:spPr>
        <p:txBody>
          <a:bodyPr wrap="none" rtlCol="0">
            <a:spAutoFit/>
          </a:bodyPr>
          <a:lstStyle/>
          <a:p>
            <a:r>
              <a:rPr lang="en-US" sz="4000" b="1" dirty="0">
                <a:solidFill>
                  <a:srgbClr val="00B050"/>
                </a:solidFill>
              </a:rPr>
              <a:t>Shaping</a:t>
            </a:r>
          </a:p>
        </p:txBody>
      </p:sp>
      <p:sp>
        <p:nvSpPr>
          <p:cNvPr id="2" name="Rectangle 1"/>
          <p:cNvSpPr/>
          <p:nvPr/>
        </p:nvSpPr>
        <p:spPr>
          <a:xfrm>
            <a:off x="470846" y="1799232"/>
            <a:ext cx="8222777" cy="461665"/>
          </a:xfrm>
          <a:prstGeom prst="rect">
            <a:avLst/>
          </a:prstGeom>
        </p:spPr>
        <p:txBody>
          <a:bodyPr wrap="square">
            <a:spAutoFit/>
          </a:bodyPr>
          <a:lstStyle/>
          <a:p>
            <a:r>
              <a:rPr lang="en-US" sz="2400" b="1" kern="0" dirty="0">
                <a:solidFill>
                  <a:schemeClr val="bg1"/>
                </a:solidFill>
                <a:latin typeface="+mj-lt"/>
                <a:ea typeface="ヒラギノ角ゴ Pro W3" pitchFamily="-65" charset="-128"/>
                <a:cs typeface="ヒラギノ角ゴ Pro W3" pitchFamily="-65" charset="-128"/>
              </a:rPr>
              <a:t>Which method would you use to teach each of the following? </a:t>
            </a:r>
          </a:p>
        </p:txBody>
      </p:sp>
      <p:sp>
        <p:nvSpPr>
          <p:cNvPr id="10" name="TextBox 9"/>
          <p:cNvSpPr txBox="1"/>
          <p:nvPr/>
        </p:nvSpPr>
        <p:spPr>
          <a:xfrm>
            <a:off x="196850" y="1310955"/>
            <a:ext cx="8737974" cy="461665"/>
          </a:xfrm>
          <a:prstGeom prst="rect">
            <a:avLst/>
          </a:prstGeom>
          <a:solidFill>
            <a:schemeClr val="tx1"/>
          </a:solidFill>
        </p:spPr>
        <p:txBody>
          <a:bodyPr wrap="square" rtlCol="0">
            <a:spAutoFit/>
          </a:bodyPr>
          <a:lstStyle/>
          <a:p>
            <a:pPr algn="ctr"/>
            <a:r>
              <a:rPr lang="en-US" sz="2400" b="1" dirty="0">
                <a:solidFill>
                  <a:srgbClr val="FF0000"/>
                </a:solidFill>
              </a:rPr>
              <a:t>Please pause the video to complete Activity 2.3</a:t>
            </a:r>
          </a:p>
        </p:txBody>
      </p:sp>
    </p:spTree>
    <p:extLst>
      <p:ext uri="{BB962C8B-B14F-4D97-AF65-F5344CB8AC3E}">
        <p14:creationId xmlns:p14="http://schemas.microsoft.com/office/powerpoint/2010/main" val="2419013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6924" y="1567919"/>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31" name="Rectangle 30"/>
          <p:cNvSpPr/>
          <p:nvPr/>
        </p:nvSpPr>
        <p:spPr>
          <a:xfrm>
            <a:off x="0" y="0"/>
            <a:ext cx="7772399" cy="1446550"/>
          </a:xfrm>
          <a:prstGeom prst="rect">
            <a:avLst/>
          </a:prstGeom>
          <a:noFill/>
        </p:spPr>
        <p:txBody>
          <a:bodyPr wrap="square">
            <a:spAutoFit/>
          </a:bodyPr>
          <a:lstStyle/>
          <a:p>
            <a:pPr defTabSz="685783"/>
            <a:r>
              <a:rPr lang="en-US" sz="4400" b="1" kern="0" dirty="0">
                <a:solidFill>
                  <a:schemeClr val="accent2"/>
                </a:solidFill>
                <a:latin typeface="Franklin Gothic Medium"/>
                <a:ea typeface="Arial" charset="0"/>
                <a:cs typeface="Arial" charset="0"/>
              </a:rPr>
              <a:t>What behavioral procedures are involved in teaching? </a:t>
            </a:r>
          </a:p>
        </p:txBody>
      </p:sp>
      <p:sp>
        <p:nvSpPr>
          <p:cNvPr id="29" name="Rectangle 28"/>
          <p:cNvSpPr/>
          <p:nvPr/>
        </p:nvSpPr>
        <p:spPr>
          <a:xfrm>
            <a:off x="4686924" y="3051939"/>
            <a:ext cx="1928734" cy="859444"/>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simple behaviors</a:t>
            </a:r>
            <a:endParaRPr lang="en-US" sz="2000" dirty="0">
              <a:solidFill>
                <a:schemeClr val="tx1"/>
              </a:solidFill>
            </a:endParaRPr>
          </a:p>
        </p:txBody>
      </p:sp>
      <p:sp>
        <p:nvSpPr>
          <p:cNvPr id="28" name="Rectangle 27"/>
          <p:cNvSpPr/>
          <p:nvPr/>
        </p:nvSpPr>
        <p:spPr>
          <a:xfrm>
            <a:off x="6862997" y="1567918"/>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3" name="Right Arrow 32" descr="Arrow leading from Behavior to Consequence"/>
          <p:cNvSpPr/>
          <p:nvPr/>
        </p:nvSpPr>
        <p:spPr>
          <a:xfrm>
            <a:off x="6509477" y="2085073"/>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4686924" y="3994492"/>
            <a:ext cx="1928734" cy="891405"/>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Improve performance of behaviors</a:t>
            </a:r>
            <a:endParaRPr lang="en-US" sz="2000" dirty="0">
              <a:solidFill>
                <a:schemeClr val="tx1"/>
              </a:solidFill>
            </a:endParaRPr>
          </a:p>
        </p:txBody>
      </p:sp>
      <p:sp>
        <p:nvSpPr>
          <p:cNvPr id="17" name="Rectangle 16"/>
          <p:cNvSpPr/>
          <p:nvPr/>
        </p:nvSpPr>
        <p:spPr>
          <a:xfrm>
            <a:off x="4686924" y="4962008"/>
            <a:ext cx="1928734" cy="1155401"/>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complex sequences of behavior </a:t>
            </a:r>
            <a:endParaRPr lang="en-US" sz="2000" dirty="0">
              <a:solidFill>
                <a:schemeClr val="tx1"/>
              </a:solidFill>
            </a:endParaRPr>
          </a:p>
        </p:txBody>
      </p:sp>
      <p:sp>
        <p:nvSpPr>
          <p:cNvPr id="14" name="Rectangle 13"/>
          <p:cNvSpPr/>
          <p:nvPr/>
        </p:nvSpPr>
        <p:spPr>
          <a:xfrm>
            <a:off x="2510851" y="3051937"/>
            <a:ext cx="1928734" cy="3065471"/>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Increase the likelihood that behaviors occur under the correct stimulus conditions </a:t>
            </a:r>
            <a:endParaRPr lang="en-US" sz="2000" dirty="0">
              <a:solidFill>
                <a:schemeClr val="tx1"/>
              </a:solidFill>
            </a:endParaRPr>
          </a:p>
        </p:txBody>
      </p:sp>
      <p:sp>
        <p:nvSpPr>
          <p:cNvPr id="15" name="Rectangle 14"/>
          <p:cNvSpPr/>
          <p:nvPr/>
        </p:nvSpPr>
        <p:spPr>
          <a:xfrm>
            <a:off x="2510851" y="1575414"/>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16" name="Right Arrow 15" descr="Arrow leading from Antecedent to Behavior"/>
          <p:cNvSpPr/>
          <p:nvPr/>
        </p:nvSpPr>
        <p:spPr>
          <a:xfrm>
            <a:off x="4323411" y="2085073"/>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a:off x="51463" y="3050267"/>
            <a:ext cx="2377838" cy="1088728"/>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Establishing Stimulus Control</a:t>
            </a:r>
            <a:endParaRPr lang="en-US" sz="2000" dirty="0">
              <a:solidFill>
                <a:schemeClr val="tx1"/>
              </a:solidFill>
            </a:endParaRPr>
          </a:p>
        </p:txBody>
      </p:sp>
      <p:sp>
        <p:nvSpPr>
          <p:cNvPr id="30" name="Rectangle 29"/>
          <p:cNvSpPr/>
          <p:nvPr/>
        </p:nvSpPr>
        <p:spPr>
          <a:xfrm>
            <a:off x="6862357" y="4953996"/>
            <a:ext cx="1928734" cy="408123"/>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Task Analyzing</a:t>
            </a:r>
            <a:endParaRPr lang="en-US" sz="2000" dirty="0">
              <a:solidFill>
                <a:schemeClr val="tx1"/>
              </a:solidFill>
            </a:endParaRPr>
          </a:p>
        </p:txBody>
      </p:sp>
      <p:sp>
        <p:nvSpPr>
          <p:cNvPr id="32" name="Rectangle 31"/>
          <p:cNvSpPr/>
          <p:nvPr/>
        </p:nvSpPr>
        <p:spPr>
          <a:xfrm>
            <a:off x="6854977" y="3051939"/>
            <a:ext cx="1928734" cy="85944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Shaping</a:t>
            </a:r>
            <a:endParaRPr lang="en-US" sz="2000" dirty="0">
              <a:solidFill>
                <a:schemeClr val="tx1"/>
              </a:solidFill>
            </a:endParaRPr>
          </a:p>
        </p:txBody>
      </p:sp>
      <p:sp>
        <p:nvSpPr>
          <p:cNvPr id="35" name="Rectangle 34"/>
          <p:cNvSpPr/>
          <p:nvPr/>
        </p:nvSpPr>
        <p:spPr>
          <a:xfrm>
            <a:off x="6850609" y="5431708"/>
            <a:ext cx="1928734" cy="685701"/>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Chaining</a:t>
            </a:r>
            <a:endParaRPr lang="en-US" sz="2000" dirty="0">
              <a:solidFill>
                <a:schemeClr val="tx1"/>
              </a:solidFill>
            </a:endParaRPr>
          </a:p>
        </p:txBody>
      </p:sp>
      <p:grpSp>
        <p:nvGrpSpPr>
          <p:cNvPr id="24" name="Group 23" descr="Text attached to an image that says greeting"/>
          <p:cNvGrpSpPr/>
          <p:nvPr/>
        </p:nvGrpSpPr>
        <p:grpSpPr>
          <a:xfrm>
            <a:off x="51463" y="4669212"/>
            <a:ext cx="2377838" cy="692907"/>
            <a:chOff x="165243" y="4618784"/>
            <a:chExt cx="2377838" cy="692907"/>
          </a:xfrm>
          <a:solidFill>
            <a:srgbClr val="D5AEDC"/>
          </a:solidFill>
        </p:grpSpPr>
        <p:cxnSp>
          <p:nvCxnSpPr>
            <p:cNvPr id="25" name="Straight Connector 24"/>
            <p:cNvCxnSpPr/>
            <p:nvPr/>
          </p:nvCxnSpPr>
          <p:spPr>
            <a:xfrm>
              <a:off x="261124" y="4618784"/>
              <a:ext cx="2074792" cy="0"/>
            </a:xfrm>
            <a:prstGeom prst="line">
              <a:avLst/>
            </a:prstGeom>
            <a:grpFill/>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65243" y="4911581"/>
              <a:ext cx="2377838" cy="400110"/>
            </a:xfrm>
            <a:prstGeom prst="rect">
              <a:avLst/>
            </a:prstGeom>
            <a:grpFill/>
          </p:spPr>
          <p:txBody>
            <a:bodyPr wrap="square" rtlCol="0">
              <a:spAutoFit/>
            </a:bodyPr>
            <a:lstStyle/>
            <a:p>
              <a:pPr algn="ctr"/>
              <a:r>
                <a:rPr lang="en-US" sz="2000" dirty="0">
                  <a:latin typeface="Franklin Gothic Medium"/>
                </a:rPr>
                <a:t>Greeting</a:t>
              </a:r>
            </a:p>
          </p:txBody>
        </p:sp>
      </p:grpSp>
      <p:pic>
        <p:nvPicPr>
          <p:cNvPr id="34" name="Picture 33" descr="Picture of people greeting each other in different ways"/>
          <p:cNvPicPr>
            <a:picLocks noChangeAspect="1"/>
          </p:cNvPicPr>
          <p:nvPr/>
        </p:nvPicPr>
        <p:blipFill>
          <a:blip r:embed="rId2"/>
          <a:stretch>
            <a:fillRect/>
          </a:stretch>
        </p:blipFill>
        <p:spPr>
          <a:xfrm>
            <a:off x="51463" y="4244545"/>
            <a:ext cx="2377838" cy="788743"/>
          </a:xfrm>
          <a:prstGeom prst="rect">
            <a:avLst/>
          </a:prstGeom>
        </p:spPr>
      </p:pic>
      <p:sp>
        <p:nvSpPr>
          <p:cNvPr id="2" name="Title 1" hidden="1">
            <a:extLst>
              <a:ext uri="{FF2B5EF4-FFF2-40B4-BE49-F238E27FC236}">
                <a16:creationId xmlns:a16="http://schemas.microsoft.com/office/drawing/2014/main" id="{82D7E926-E6C3-4282-B721-A66E834DD83E}"/>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379311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50" y="1446905"/>
            <a:ext cx="7886700" cy="4448058"/>
          </a:xfrm>
        </p:spPr>
        <p:txBody>
          <a:bodyPr>
            <a:normAutofit/>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p:txBody>
      </p:sp>
      <p:pic>
        <p:nvPicPr>
          <p:cNvPr id="4" name="Picture 3">
            <a:extLst>
              <a:ext uri="{FF2B5EF4-FFF2-40B4-BE49-F238E27FC236}">
                <a16:creationId xmlns:a16="http://schemas.microsoft.com/office/drawing/2014/main" id="{DAE4535C-DFBD-BD43-B973-787E19D7A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6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86187" y="2159540"/>
            <a:ext cx="1457404" cy="369332"/>
          </a:xfrm>
          <a:prstGeom prst="rect">
            <a:avLst/>
          </a:prstGeom>
          <a:noFill/>
        </p:spPr>
        <p:txBody>
          <a:bodyPr wrap="square" rtlCol="0">
            <a:spAutoFit/>
          </a:bodyPr>
          <a:lstStyle/>
          <a:p>
            <a:r>
              <a:rPr lang="en-US" dirty="0"/>
              <a:t>Stop and Jot</a:t>
            </a:r>
          </a:p>
        </p:txBody>
      </p:sp>
      <p:pic>
        <p:nvPicPr>
          <p:cNvPr id="6" name="Picture 5">
            <a:extLst>
              <a:ext uri="{FF2B5EF4-FFF2-40B4-BE49-F238E27FC236}">
                <a16:creationId xmlns:a16="http://schemas.microsoft.com/office/drawing/2014/main" id="{DC65515D-55F6-D14B-88C2-863F1DACAE7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8480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11663" y="2012389"/>
            <a:ext cx="1457404" cy="646331"/>
          </a:xfrm>
          <a:prstGeom prst="rect">
            <a:avLst/>
          </a:prstGeom>
          <a:noFill/>
        </p:spPr>
        <p:txBody>
          <a:bodyPr wrap="square" rtlCol="0">
            <a:spAutoFit/>
          </a:bodyPr>
          <a:lstStyle/>
          <a:p>
            <a:r>
              <a:rPr lang="en-US" dirty="0"/>
              <a:t>Discussion Board Post</a:t>
            </a:r>
          </a:p>
        </p:txBody>
      </p:sp>
      <p:pic>
        <p:nvPicPr>
          <p:cNvPr id="8" name="Picture 7">
            <a:extLst>
              <a:ext uri="{FF2B5EF4-FFF2-40B4-BE49-F238E27FC236}">
                <a16:creationId xmlns:a16="http://schemas.microsoft.com/office/drawing/2014/main" id="{42791F6E-DF24-8D48-AE80-3CCEE2FCED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664" y="1738300"/>
            <a:ext cx="914324" cy="920420"/>
          </a:xfrm>
          <a:prstGeom prst="rect">
            <a:avLst/>
          </a:prstGeom>
        </p:spPr>
      </p:pic>
      <p:sp>
        <p:nvSpPr>
          <p:cNvPr id="9" name="TextBox 8">
            <a:extLst>
              <a:ext uri="{FF2B5EF4-FFF2-40B4-BE49-F238E27FC236}">
                <a16:creationId xmlns:a16="http://schemas.microsoft.com/office/drawing/2014/main" id="{41E87862-9EEA-C845-B1BC-B5D5F9D15732}"/>
              </a:ext>
            </a:extLst>
          </p:cNvPr>
          <p:cNvSpPr txBox="1"/>
          <p:nvPr/>
        </p:nvSpPr>
        <p:spPr>
          <a:xfrm>
            <a:off x="7142537" y="2025505"/>
            <a:ext cx="1713459" cy="369332"/>
          </a:xfrm>
          <a:prstGeom prst="rect">
            <a:avLst/>
          </a:prstGeom>
          <a:noFill/>
        </p:spPr>
        <p:txBody>
          <a:bodyPr wrap="square" rtlCol="0">
            <a:spAutoFit/>
          </a:bodyPr>
          <a:lstStyle/>
          <a:p>
            <a:r>
              <a:rPr lang="en-US" dirty="0"/>
              <a:t>Workbook Quiz</a:t>
            </a:r>
          </a:p>
        </p:txBody>
      </p:sp>
    </p:spTree>
    <p:extLst>
      <p:ext uri="{BB962C8B-B14F-4D97-AF65-F5344CB8AC3E}">
        <p14:creationId xmlns:p14="http://schemas.microsoft.com/office/powerpoint/2010/main" val="1594051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diagram looks at the 3 types of antecedents and establishing a stimulus control.">
            <a:extLst>
              <a:ext uri="{FF2B5EF4-FFF2-40B4-BE49-F238E27FC236}">
                <a16:creationId xmlns:a16="http://schemas.microsoft.com/office/drawing/2014/main" id="{47703CA3-6D64-4CEB-BD14-D1D95180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9" y="95877"/>
            <a:ext cx="8972550" cy="5984773"/>
          </a:xfrm>
          <a:prstGeom prst="rect">
            <a:avLst/>
          </a:prstGeom>
        </p:spPr>
      </p:pic>
      <p:sp>
        <p:nvSpPr>
          <p:cNvPr id="2" name="Title 1" hidden="1">
            <a:extLst>
              <a:ext uri="{FF2B5EF4-FFF2-40B4-BE49-F238E27FC236}">
                <a16:creationId xmlns:a16="http://schemas.microsoft.com/office/drawing/2014/main" id="{F287C2A5-3219-4406-826D-8947F258E18E}"/>
              </a:ext>
            </a:extLst>
          </p:cNvPr>
          <p:cNvSpPr>
            <a:spLocks noGrp="1"/>
          </p:cNvSpPr>
          <p:nvPr>
            <p:ph type="title"/>
          </p:nvPr>
        </p:nvSpPr>
        <p:spPr/>
        <p:txBody>
          <a:bodyPr/>
          <a:lstStyle/>
          <a:p>
            <a:r>
              <a:rPr lang="en-US" dirty="0"/>
              <a:t>3 Types of Antecedents</a:t>
            </a:r>
          </a:p>
        </p:txBody>
      </p:sp>
    </p:spTree>
    <p:extLst>
      <p:ext uri="{BB962C8B-B14F-4D97-AF65-F5344CB8AC3E}">
        <p14:creationId xmlns:p14="http://schemas.microsoft.com/office/powerpoint/2010/main" val="295246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looking at what behavioral procedures are involved in teaching and establishing a stimulus control.&#10;">
            <a:extLst>
              <a:ext uri="{FF2B5EF4-FFF2-40B4-BE49-F238E27FC236}">
                <a16:creationId xmlns:a16="http://schemas.microsoft.com/office/drawing/2014/main" id="{E2E1FD68-B2CE-4A1E-964D-21479E794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18" y="228516"/>
            <a:ext cx="8691418" cy="5820777"/>
          </a:xfrm>
          <a:prstGeom prst="rect">
            <a:avLst/>
          </a:prstGeom>
        </p:spPr>
      </p:pic>
      <p:sp>
        <p:nvSpPr>
          <p:cNvPr id="2" name="Title 1" hidden="1">
            <a:extLst>
              <a:ext uri="{FF2B5EF4-FFF2-40B4-BE49-F238E27FC236}">
                <a16:creationId xmlns:a16="http://schemas.microsoft.com/office/drawing/2014/main" id="{3D541773-88A9-4E46-91CD-7DFB77C10A29}"/>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1346057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descr="X indicating that for this stimulus there is no consequence"/>
          <p:cNvSpPr/>
          <p:nvPr/>
        </p:nvSpPr>
        <p:spPr>
          <a:xfrm>
            <a:off x="6867574" y="3243245"/>
            <a:ext cx="2176698" cy="9954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b="1" dirty="0">
              <a:solidFill>
                <a:srgbClr val="C00000"/>
              </a:solidFill>
              <a:latin typeface="Franklin Gothic Medium"/>
            </a:endParaRPr>
          </a:p>
        </p:txBody>
      </p:sp>
      <p:pic>
        <p:nvPicPr>
          <p:cNvPr id="6" name="Picture 5" descr="Diagram looking at what behavioral procedures are involved in teaching, and the stimulus control.">
            <a:extLst>
              <a:ext uri="{FF2B5EF4-FFF2-40B4-BE49-F238E27FC236}">
                <a16:creationId xmlns:a16="http://schemas.microsoft.com/office/drawing/2014/main" id="{067F828D-EF72-4F9F-81B7-DB56B1D4F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300599"/>
            <a:ext cx="8423564" cy="5661740"/>
          </a:xfrm>
          <a:prstGeom prst="rect">
            <a:avLst/>
          </a:prstGeom>
        </p:spPr>
      </p:pic>
      <p:sp>
        <p:nvSpPr>
          <p:cNvPr id="2" name="Title 1" hidden="1">
            <a:extLst>
              <a:ext uri="{FF2B5EF4-FFF2-40B4-BE49-F238E27FC236}">
                <a16:creationId xmlns:a16="http://schemas.microsoft.com/office/drawing/2014/main" id="{199A8A90-6453-4D44-991D-221DD10BC3EF}"/>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2279621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85226" y="1609669"/>
            <a:ext cx="2140399" cy="1088728"/>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Establishing Stimulus Control</a:t>
            </a:r>
            <a:endParaRPr lang="en-US" sz="2000" dirty="0">
              <a:solidFill>
                <a:schemeClr val="tx1"/>
              </a:solidFill>
            </a:endParaRPr>
          </a:p>
        </p:txBody>
      </p:sp>
      <p:sp>
        <p:nvSpPr>
          <p:cNvPr id="15" name="Rectangle 14"/>
          <p:cNvSpPr/>
          <p:nvPr/>
        </p:nvSpPr>
        <p:spPr>
          <a:xfrm>
            <a:off x="2510851" y="3444186"/>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5493"/>
                </a:solidFill>
                <a:latin typeface="Franklin Gothic Medium"/>
              </a:rPr>
              <a:t>Discriminative</a:t>
            </a:r>
          </a:p>
          <a:p>
            <a:pPr algn="ctr"/>
            <a:r>
              <a:rPr lang="en-US" sz="2000" b="1" dirty="0">
                <a:solidFill>
                  <a:srgbClr val="005493"/>
                </a:solidFill>
                <a:latin typeface="Franklin Gothic Medium"/>
              </a:rPr>
              <a:t>Stimulus (S</a:t>
            </a:r>
            <a:r>
              <a:rPr lang="en-US" sz="2000" b="1" baseline="30000" dirty="0">
                <a:solidFill>
                  <a:srgbClr val="005493"/>
                </a:solidFill>
                <a:latin typeface="Franklin Gothic Medium"/>
              </a:rPr>
              <a:t>D</a:t>
            </a:r>
            <a:r>
              <a:rPr lang="en-US" sz="2000" b="1" dirty="0">
                <a:solidFill>
                  <a:srgbClr val="005493"/>
                </a:solidFill>
                <a:latin typeface="Franklin Gothic Medium"/>
              </a:rPr>
              <a:t>)</a:t>
            </a:r>
          </a:p>
        </p:txBody>
      </p:sp>
      <p:sp>
        <p:nvSpPr>
          <p:cNvPr id="26" name="Rectangle 25"/>
          <p:cNvSpPr/>
          <p:nvPr/>
        </p:nvSpPr>
        <p:spPr>
          <a:xfrm>
            <a:off x="0" y="0"/>
            <a:ext cx="7772399" cy="1446550"/>
          </a:xfrm>
          <a:prstGeom prst="rect">
            <a:avLst/>
          </a:prstGeom>
          <a:noFill/>
        </p:spPr>
        <p:txBody>
          <a:bodyPr wrap="square">
            <a:spAutoFit/>
          </a:bodyPr>
          <a:lstStyle/>
          <a:p>
            <a:pPr defTabSz="685783"/>
            <a:r>
              <a:rPr lang="en-US" sz="4400" b="1" kern="0" dirty="0">
                <a:solidFill>
                  <a:schemeClr val="accent2"/>
                </a:solidFill>
                <a:latin typeface="Franklin Gothic Medium"/>
                <a:ea typeface="Arial" charset="0"/>
                <a:cs typeface="Arial" charset="0"/>
              </a:rPr>
              <a:t>What behavioral procedures are involved in teaching?  </a:t>
            </a:r>
          </a:p>
        </p:txBody>
      </p:sp>
      <p:sp>
        <p:nvSpPr>
          <p:cNvPr id="27" name="Rectangle 26"/>
          <p:cNvSpPr/>
          <p:nvPr/>
        </p:nvSpPr>
        <p:spPr>
          <a:xfrm>
            <a:off x="52553" y="4549802"/>
            <a:ext cx="2631905" cy="1938992"/>
          </a:xfrm>
          <a:prstGeom prst="rect">
            <a:avLst/>
          </a:prstGeom>
          <a:noFill/>
        </p:spPr>
        <p:txBody>
          <a:bodyPr wrap="square">
            <a:spAutoFit/>
          </a:bodyPr>
          <a:lstStyle/>
          <a:p>
            <a:pPr marL="19050" lvl="1"/>
            <a:r>
              <a:rPr lang="en-US" altLang="en-US" sz="2000" dirty="0">
                <a:solidFill>
                  <a:schemeClr val="bg1"/>
                </a:solidFill>
                <a:ea typeface="ＭＳ Ｐゴシック" charset="-128"/>
              </a:rPr>
              <a:t>Do not reinforce when other behaviors are used in presence of discriminative stimulus</a:t>
            </a:r>
          </a:p>
          <a:p>
            <a:pPr marL="19050" lvl="1"/>
            <a:endParaRPr lang="en-US" altLang="ja-JP" sz="2000" dirty="0">
              <a:solidFill>
                <a:schemeClr val="bg1"/>
              </a:solidFill>
            </a:endParaRPr>
          </a:p>
        </p:txBody>
      </p:sp>
      <p:sp>
        <p:nvSpPr>
          <p:cNvPr id="35" name="Rectangle 34"/>
          <p:cNvSpPr/>
          <p:nvPr/>
        </p:nvSpPr>
        <p:spPr>
          <a:xfrm>
            <a:off x="4683057" y="2940715"/>
            <a:ext cx="1928734" cy="707887"/>
          </a:xfrm>
          <a:prstGeom prst="rect">
            <a:avLst/>
          </a:prstGeom>
          <a:solidFill>
            <a:schemeClr val="bg1"/>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7030A0"/>
                </a:solidFill>
                <a:latin typeface="Franklin Gothic Medium"/>
              </a:rPr>
              <a:t>OTHER</a:t>
            </a:r>
          </a:p>
          <a:p>
            <a:pPr algn="ctr"/>
            <a:r>
              <a:rPr lang="en-US" sz="2000" b="1" dirty="0">
                <a:solidFill>
                  <a:srgbClr val="7030A0"/>
                </a:solidFill>
                <a:latin typeface="Franklin Gothic Medium"/>
              </a:rPr>
              <a:t>Responses</a:t>
            </a:r>
          </a:p>
        </p:txBody>
      </p:sp>
      <p:sp>
        <p:nvSpPr>
          <p:cNvPr id="36" name="Rectangle 35"/>
          <p:cNvSpPr/>
          <p:nvPr/>
        </p:nvSpPr>
        <p:spPr>
          <a:xfrm>
            <a:off x="6794470" y="2819494"/>
            <a:ext cx="2176698" cy="9954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C00000"/>
                </a:solidFill>
                <a:latin typeface="Franklin Gothic Medium"/>
              </a:rPr>
              <a:t>X</a:t>
            </a:r>
          </a:p>
        </p:txBody>
      </p:sp>
      <p:cxnSp>
        <p:nvCxnSpPr>
          <p:cNvPr id="37" name="Straight Arrow Connector 36" descr="Arrow from Discriminative Stimulus to Other Response"/>
          <p:cNvCxnSpPr/>
          <p:nvPr/>
        </p:nvCxnSpPr>
        <p:spPr>
          <a:xfrm rot="7800000">
            <a:off x="4327738" y="3354030"/>
            <a:ext cx="563382" cy="225494"/>
          </a:xfrm>
          <a:prstGeom prst="straightConnector1">
            <a:avLst/>
          </a:prstGeom>
          <a:ln w="57150">
            <a:solidFill>
              <a:srgbClr val="005493"/>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descr="Arrow from Other Responses to Blank / empty response"/>
          <p:cNvCxnSpPr/>
          <p:nvPr/>
        </p:nvCxnSpPr>
        <p:spPr>
          <a:xfrm flipH="1" flipV="1">
            <a:off x="6416568" y="3353561"/>
            <a:ext cx="755779" cy="1632"/>
          </a:xfrm>
          <a:prstGeom prst="straightConnector1">
            <a:avLst/>
          </a:prstGeom>
          <a:ln w="57150">
            <a:solidFill>
              <a:srgbClr val="005493"/>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pic>
        <p:nvPicPr>
          <p:cNvPr id="40" name="Picture 39" descr="Picture of a cricket chirping to symbolize giving no response"/>
          <p:cNvPicPr>
            <a:picLocks noChangeAspect="1"/>
          </p:cNvPicPr>
          <p:nvPr/>
        </p:nvPicPr>
        <p:blipFill rotWithShape="1">
          <a:blip r:embed="rId3"/>
          <a:srcRect b="26559"/>
          <a:stretch/>
        </p:blipFill>
        <p:spPr>
          <a:xfrm>
            <a:off x="6867575" y="3789008"/>
            <a:ext cx="2118832" cy="1167068"/>
          </a:xfrm>
          <a:prstGeom prst="rect">
            <a:avLst/>
          </a:prstGeom>
        </p:spPr>
      </p:pic>
      <p:sp>
        <p:nvSpPr>
          <p:cNvPr id="41" name="Oval Callout 40"/>
          <p:cNvSpPr/>
          <p:nvPr/>
        </p:nvSpPr>
        <p:spPr>
          <a:xfrm rot="21046039">
            <a:off x="5038909" y="5100342"/>
            <a:ext cx="1664532" cy="828076"/>
          </a:xfrm>
          <a:prstGeom prst="wedgeEllipseCallout">
            <a:avLst>
              <a:gd name="adj1" fmla="val 3346"/>
              <a:gd name="adj2" fmla="val -220769"/>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Franklin Gothic Medium"/>
              </a:rPr>
              <a:t>”what’s up”</a:t>
            </a:r>
          </a:p>
        </p:txBody>
      </p:sp>
      <p:pic>
        <p:nvPicPr>
          <p:cNvPr id="19" name="Picture 18" descr="Picture of two hands clasped with the title Principal "/>
          <p:cNvPicPr>
            <a:picLocks noChangeAspect="1"/>
          </p:cNvPicPr>
          <p:nvPr/>
        </p:nvPicPr>
        <p:blipFill>
          <a:blip r:embed="rId4"/>
          <a:stretch>
            <a:fillRect/>
          </a:stretch>
        </p:blipFill>
        <p:spPr>
          <a:xfrm>
            <a:off x="2607650" y="4295252"/>
            <a:ext cx="2001700" cy="1499343"/>
          </a:xfrm>
          <a:prstGeom prst="rect">
            <a:avLst/>
          </a:prstGeom>
        </p:spPr>
      </p:pic>
      <p:sp>
        <p:nvSpPr>
          <p:cNvPr id="21" name="Rectangle 20"/>
          <p:cNvSpPr/>
          <p:nvPr/>
        </p:nvSpPr>
        <p:spPr>
          <a:xfrm>
            <a:off x="4686924" y="1363199"/>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22" name="Rectangle 21"/>
          <p:cNvSpPr/>
          <p:nvPr/>
        </p:nvSpPr>
        <p:spPr>
          <a:xfrm>
            <a:off x="6862997" y="1363198"/>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23" name="Right Arrow 22" descr="Arrow from Behavior to Consequence"/>
          <p:cNvSpPr/>
          <p:nvPr/>
        </p:nvSpPr>
        <p:spPr>
          <a:xfrm>
            <a:off x="6509477" y="1880353"/>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2510851" y="1370694"/>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28" name="Right Arrow 27" descr="Arrow from Antecedent to Behavior"/>
          <p:cNvSpPr/>
          <p:nvPr/>
        </p:nvSpPr>
        <p:spPr>
          <a:xfrm>
            <a:off x="4323411" y="1880353"/>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Rectangle 28">
            <a:extLst>
              <a:ext uri="{FF2B5EF4-FFF2-40B4-BE49-F238E27FC236}">
                <a16:creationId xmlns:a16="http://schemas.microsoft.com/office/drawing/2014/main" id="{92B9A1F8-EED7-AF43-BC27-B2F5D738493F}"/>
              </a:ext>
            </a:extLst>
          </p:cNvPr>
          <p:cNvSpPr/>
          <p:nvPr/>
        </p:nvSpPr>
        <p:spPr>
          <a:xfrm>
            <a:off x="52553" y="3913165"/>
            <a:ext cx="2517271" cy="707886"/>
          </a:xfrm>
          <a:prstGeom prst="rect">
            <a:avLst/>
          </a:prstGeom>
        </p:spPr>
        <p:txBody>
          <a:bodyPr wrap="square">
            <a:spAutoFit/>
          </a:bodyPr>
          <a:lstStyle/>
          <a:p>
            <a:pPr marL="19050" lvl="1"/>
            <a:r>
              <a:rPr lang="en-US" altLang="en-US" sz="2000" dirty="0">
                <a:solidFill>
                  <a:schemeClr val="bg1"/>
                </a:solidFill>
                <a:ea typeface="ＭＳ Ｐゴシック" charset="-128"/>
              </a:rPr>
              <a:t>Do not reinforce when S</a:t>
            </a:r>
            <a:r>
              <a:rPr lang="en-US" altLang="en-US" sz="2000" baseline="30000" dirty="0">
                <a:solidFill>
                  <a:schemeClr val="bg1"/>
                </a:solidFill>
                <a:ea typeface="ＭＳ Ｐゴシック" charset="-128"/>
                <a:sym typeface="Webdings" charset="2"/>
              </a:rPr>
              <a:t></a:t>
            </a:r>
            <a:r>
              <a:rPr lang="en-US" altLang="en-US" sz="2000" dirty="0">
                <a:solidFill>
                  <a:schemeClr val="bg1"/>
                </a:solidFill>
                <a:ea typeface="ＭＳ Ｐゴシック" charset="-128"/>
              </a:rPr>
              <a:t> </a:t>
            </a:r>
            <a:r>
              <a:rPr lang="en-US" altLang="en-US" sz="2000" dirty="0">
                <a:solidFill>
                  <a:schemeClr val="bg1"/>
                </a:solidFill>
                <a:ea typeface="ＭＳ Ｐゴシック" charset="-128"/>
                <a:sym typeface="Wingdings" charset="2"/>
              </a:rPr>
              <a:t>is present</a:t>
            </a:r>
            <a:endParaRPr lang="en-US" altLang="en-US" sz="2000" baseline="-25000" dirty="0">
              <a:solidFill>
                <a:schemeClr val="bg1"/>
              </a:solidFill>
              <a:ea typeface="ＭＳ Ｐゴシック" charset="-128"/>
            </a:endParaRPr>
          </a:p>
        </p:txBody>
      </p:sp>
      <p:sp>
        <p:nvSpPr>
          <p:cNvPr id="30" name="Rectangle 29">
            <a:extLst>
              <a:ext uri="{FF2B5EF4-FFF2-40B4-BE49-F238E27FC236}">
                <a16:creationId xmlns:a16="http://schemas.microsoft.com/office/drawing/2014/main" id="{1428EF64-BF99-2A4E-9B1F-111346AFD174}"/>
              </a:ext>
            </a:extLst>
          </p:cNvPr>
          <p:cNvSpPr/>
          <p:nvPr/>
        </p:nvSpPr>
        <p:spPr>
          <a:xfrm>
            <a:off x="65498" y="2698397"/>
            <a:ext cx="2308752" cy="1323439"/>
          </a:xfrm>
          <a:prstGeom prst="rect">
            <a:avLst/>
          </a:prstGeom>
        </p:spPr>
        <p:txBody>
          <a:bodyPr wrap="square">
            <a:spAutoFit/>
          </a:bodyPr>
          <a:lstStyle/>
          <a:p>
            <a:pPr marL="19050" lvl="1"/>
            <a:r>
              <a:rPr lang="en-US" altLang="en-US" sz="2000" dirty="0">
                <a:solidFill>
                  <a:schemeClr val="bg1"/>
                </a:solidFill>
                <a:ea typeface="ＭＳ Ｐゴシック" charset="-128"/>
              </a:rPr>
              <a:t>Reinforce </a:t>
            </a:r>
            <a:r>
              <a:rPr lang="en-US" altLang="en-US" sz="2000" i="1" dirty="0">
                <a:solidFill>
                  <a:schemeClr val="bg1"/>
                </a:solidFill>
                <a:ea typeface="ＭＳ Ｐゴシック" charset="-128"/>
              </a:rPr>
              <a:t>only when</a:t>
            </a:r>
            <a:r>
              <a:rPr lang="en-US" altLang="en-US" sz="2000" dirty="0">
                <a:solidFill>
                  <a:schemeClr val="bg1"/>
                </a:solidFill>
                <a:ea typeface="ＭＳ Ｐゴシック" charset="-128"/>
              </a:rPr>
              <a:t> the discriminative stimulus is present</a:t>
            </a:r>
            <a:endParaRPr lang="en-US" altLang="en-US" sz="2000" baseline="-25000" dirty="0">
              <a:solidFill>
                <a:schemeClr val="bg1"/>
              </a:solidFill>
              <a:ea typeface="ＭＳ Ｐゴシック" charset="-128"/>
            </a:endParaRPr>
          </a:p>
        </p:txBody>
      </p:sp>
      <p:sp>
        <p:nvSpPr>
          <p:cNvPr id="2" name="Title 1" hidden="1">
            <a:extLst>
              <a:ext uri="{FF2B5EF4-FFF2-40B4-BE49-F238E27FC236}">
                <a16:creationId xmlns:a16="http://schemas.microsoft.com/office/drawing/2014/main" id="{7D3C183C-2799-4582-B421-5A1F4E414495}"/>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3251822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6972" y="4981577"/>
            <a:ext cx="6130418" cy="1015663"/>
          </a:xfrm>
          <a:prstGeom prst="rect">
            <a:avLst/>
          </a:prstGeom>
        </p:spPr>
        <p:txBody>
          <a:bodyPr wrap="square">
            <a:spAutoFit/>
          </a:bodyPr>
          <a:lstStyle/>
          <a:p>
            <a:r>
              <a:rPr lang="en-US" altLang="en-US" sz="2000" b="1" dirty="0">
                <a:solidFill>
                  <a:schemeClr val="bg1"/>
                </a:solidFill>
                <a:latin typeface="Franklin Gothic Medium"/>
                <a:ea typeface="ＭＳ Ｐゴシック" charset="-128"/>
              </a:rPr>
              <a:t>Stimulus control</a:t>
            </a:r>
            <a:r>
              <a:rPr lang="en-US" altLang="en-US" sz="2000" dirty="0">
                <a:solidFill>
                  <a:schemeClr val="bg1"/>
                </a:solidFill>
                <a:latin typeface="Franklin Gothic Medium"/>
                <a:ea typeface="ＭＳ Ｐゴシック" charset="-128"/>
              </a:rPr>
              <a:t> has been established when a behavior occurs more often in the presence of a specific antecedent stimulus (S</a:t>
            </a:r>
            <a:r>
              <a:rPr lang="en-US" altLang="en-US" sz="2000" baseline="30000" dirty="0">
                <a:solidFill>
                  <a:schemeClr val="bg1"/>
                </a:solidFill>
                <a:latin typeface="Franklin Gothic Medium"/>
                <a:ea typeface="ＭＳ Ｐゴシック" charset="-128"/>
              </a:rPr>
              <a:t>D</a:t>
            </a:r>
            <a:r>
              <a:rPr lang="en-US" altLang="en-US" sz="2000" dirty="0">
                <a:solidFill>
                  <a:schemeClr val="bg1"/>
                </a:solidFill>
                <a:latin typeface="Franklin Gothic Medium"/>
                <a:ea typeface="ＭＳ Ｐゴシック" charset="-128"/>
              </a:rPr>
              <a:t>). </a:t>
            </a:r>
          </a:p>
        </p:txBody>
      </p:sp>
      <p:sp>
        <p:nvSpPr>
          <p:cNvPr id="13" name="Rectangle 12"/>
          <p:cNvSpPr/>
          <p:nvPr/>
        </p:nvSpPr>
        <p:spPr>
          <a:xfrm>
            <a:off x="6862997" y="3339853"/>
            <a:ext cx="1928734" cy="707887"/>
          </a:xfrm>
          <a:prstGeom prst="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1">
                    <a:lumMod val="75000"/>
                  </a:schemeClr>
                </a:solidFill>
                <a:latin typeface="Franklin Gothic Medium"/>
              </a:rPr>
              <a:t>Reinforcement</a:t>
            </a:r>
          </a:p>
        </p:txBody>
      </p:sp>
      <p:sp>
        <p:nvSpPr>
          <p:cNvPr id="15" name="Rectangle 14"/>
          <p:cNvSpPr/>
          <p:nvPr/>
        </p:nvSpPr>
        <p:spPr>
          <a:xfrm>
            <a:off x="2510851" y="3345033"/>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5493"/>
                </a:solidFill>
                <a:latin typeface="Franklin Gothic Medium"/>
              </a:rPr>
              <a:t>Discriminative</a:t>
            </a:r>
          </a:p>
          <a:p>
            <a:pPr algn="ctr"/>
            <a:r>
              <a:rPr lang="en-US" sz="2000" b="1" dirty="0">
                <a:solidFill>
                  <a:srgbClr val="005493"/>
                </a:solidFill>
                <a:latin typeface="Franklin Gothic Medium"/>
              </a:rPr>
              <a:t>Stimulus (S</a:t>
            </a:r>
            <a:r>
              <a:rPr lang="en-US" sz="2000" b="1" baseline="30000" dirty="0">
                <a:solidFill>
                  <a:srgbClr val="005493"/>
                </a:solidFill>
                <a:latin typeface="Franklin Gothic Medium"/>
              </a:rPr>
              <a:t>D</a:t>
            </a:r>
            <a:r>
              <a:rPr lang="en-US" sz="2000" b="1" dirty="0">
                <a:solidFill>
                  <a:srgbClr val="005493"/>
                </a:solidFill>
                <a:latin typeface="Franklin Gothic Medium"/>
              </a:rPr>
              <a:t>)</a:t>
            </a:r>
          </a:p>
        </p:txBody>
      </p:sp>
      <p:sp>
        <p:nvSpPr>
          <p:cNvPr id="18" name="Rectangle 17"/>
          <p:cNvSpPr/>
          <p:nvPr/>
        </p:nvSpPr>
        <p:spPr>
          <a:xfrm>
            <a:off x="4686924" y="4032752"/>
            <a:ext cx="1928734" cy="707887"/>
          </a:xfrm>
          <a:prstGeom prst="rect">
            <a:avLst/>
          </a:prstGeom>
          <a:solidFill>
            <a:schemeClr val="bg1"/>
          </a:solid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srgbClr val="7030A0"/>
                </a:solidFill>
                <a:latin typeface="Franklin Gothic Medium"/>
              </a:rPr>
              <a:t>Response</a:t>
            </a:r>
            <a:endParaRPr lang="en-US" sz="2000" b="1" dirty="0">
              <a:solidFill>
                <a:srgbClr val="7030A0"/>
              </a:solidFill>
              <a:latin typeface="Franklin Gothic Medium"/>
            </a:endParaRPr>
          </a:p>
        </p:txBody>
      </p:sp>
      <p:cxnSp>
        <p:nvCxnSpPr>
          <p:cNvPr id="9" name="Straight Arrow Connector 8" descr="Arrow from Discriminative Stimulus to Response"/>
          <p:cNvCxnSpPr/>
          <p:nvPr/>
        </p:nvCxnSpPr>
        <p:spPr>
          <a:xfrm>
            <a:off x="4563254" y="3693796"/>
            <a:ext cx="563382" cy="22549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descr="Arrow from Response to Reinforcement"/>
          <p:cNvCxnSpPr/>
          <p:nvPr/>
        </p:nvCxnSpPr>
        <p:spPr>
          <a:xfrm rot="7800000">
            <a:off x="6185938" y="3693796"/>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0" y="0"/>
            <a:ext cx="7772399" cy="1446550"/>
          </a:xfrm>
          <a:prstGeom prst="rect">
            <a:avLst/>
          </a:prstGeom>
          <a:noFill/>
        </p:spPr>
        <p:txBody>
          <a:bodyPr wrap="square">
            <a:spAutoFit/>
          </a:bodyPr>
          <a:lstStyle/>
          <a:p>
            <a:pPr defTabSz="685783"/>
            <a:r>
              <a:rPr lang="en-US" sz="4400" b="1" kern="0" dirty="0">
                <a:solidFill>
                  <a:schemeClr val="accent2"/>
                </a:solidFill>
                <a:latin typeface="Franklin Gothic Medium"/>
                <a:ea typeface="Arial" charset="0"/>
                <a:cs typeface="Arial" charset="0"/>
              </a:rPr>
              <a:t>What behavioral procedures are involved in teaching?  </a:t>
            </a:r>
          </a:p>
        </p:txBody>
      </p:sp>
      <p:sp>
        <p:nvSpPr>
          <p:cNvPr id="29" name="Rectangle 28"/>
          <p:cNvSpPr/>
          <p:nvPr/>
        </p:nvSpPr>
        <p:spPr>
          <a:xfrm>
            <a:off x="161331" y="1917641"/>
            <a:ext cx="2175448" cy="1088728"/>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70C0"/>
                </a:solidFill>
                <a:latin typeface="Franklin Gothic Medium"/>
              </a:rPr>
              <a:t>Establishing Stimulus Control</a:t>
            </a:r>
            <a:endParaRPr lang="en-US" sz="2000" dirty="0">
              <a:solidFill>
                <a:srgbClr val="0070C0"/>
              </a:solidFill>
            </a:endParaRPr>
          </a:p>
        </p:txBody>
      </p:sp>
      <p:pic>
        <p:nvPicPr>
          <p:cNvPr id="17" name="Picture 16" descr="Picture of clasped hands with the title Principal"/>
          <p:cNvPicPr>
            <a:picLocks noChangeAspect="1"/>
          </p:cNvPicPr>
          <p:nvPr/>
        </p:nvPicPr>
        <p:blipFill>
          <a:blip r:embed="rId2"/>
          <a:stretch>
            <a:fillRect/>
          </a:stretch>
        </p:blipFill>
        <p:spPr>
          <a:xfrm>
            <a:off x="260767" y="3083988"/>
            <a:ext cx="2001700" cy="1499343"/>
          </a:xfrm>
          <a:prstGeom prst="rect">
            <a:avLst/>
          </a:prstGeom>
        </p:spPr>
      </p:pic>
      <p:sp>
        <p:nvSpPr>
          <p:cNvPr id="20" name="Oval Callout 19"/>
          <p:cNvSpPr/>
          <p:nvPr/>
        </p:nvSpPr>
        <p:spPr>
          <a:xfrm>
            <a:off x="184727" y="5145376"/>
            <a:ext cx="2272145" cy="987570"/>
          </a:xfrm>
          <a:prstGeom prst="wedgeEllipseCallout">
            <a:avLst>
              <a:gd name="adj1" fmla="val -16198"/>
              <a:gd name="adj2" fmla="val -98460"/>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mj-lt"/>
              </a:rPr>
              <a:t>“Good morning </a:t>
            </a:r>
          </a:p>
          <a:p>
            <a:pPr algn="ctr"/>
            <a:r>
              <a:rPr lang="en-US" dirty="0">
                <a:solidFill>
                  <a:schemeClr val="tx1"/>
                </a:solidFill>
                <a:latin typeface="+mj-lt"/>
              </a:rPr>
              <a:t>Dr. Principal”</a:t>
            </a:r>
          </a:p>
        </p:txBody>
      </p:sp>
      <p:sp>
        <p:nvSpPr>
          <p:cNvPr id="22" name="Rectangle 21"/>
          <p:cNvSpPr/>
          <p:nvPr/>
        </p:nvSpPr>
        <p:spPr>
          <a:xfrm>
            <a:off x="4686924" y="1547447"/>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23" name="Rectangle 22"/>
          <p:cNvSpPr/>
          <p:nvPr/>
        </p:nvSpPr>
        <p:spPr>
          <a:xfrm>
            <a:off x="6862997" y="1547446"/>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24" name="Right Arrow 23" descr="Arrow from Behavior to Consequence"/>
          <p:cNvSpPr/>
          <p:nvPr/>
        </p:nvSpPr>
        <p:spPr>
          <a:xfrm>
            <a:off x="6509477" y="2064601"/>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a:off x="2510851" y="1554942"/>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27" name="Right Arrow 26" descr="Arrow from Antecedent to Behavior"/>
          <p:cNvSpPr/>
          <p:nvPr/>
        </p:nvSpPr>
        <p:spPr>
          <a:xfrm>
            <a:off x="4323411" y="2064601"/>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itle 2" hidden="1">
            <a:extLst>
              <a:ext uri="{FF2B5EF4-FFF2-40B4-BE49-F238E27FC236}">
                <a16:creationId xmlns:a16="http://schemas.microsoft.com/office/drawing/2014/main" id="{84C5ECA5-E465-4134-9171-53167B691F29}"/>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4025234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a diagram looking at the behavioral procedures that are involved in teaching.  It looks at the types of stimulus leading to a response and then the consequence.">
            <a:extLst>
              <a:ext uri="{FF2B5EF4-FFF2-40B4-BE49-F238E27FC236}">
                <a16:creationId xmlns:a16="http://schemas.microsoft.com/office/drawing/2014/main" id="{277B0ACF-0F33-4D8C-AF83-AB596D721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64" y="231638"/>
            <a:ext cx="8515927" cy="5714635"/>
          </a:xfrm>
          <a:prstGeom prst="rect">
            <a:avLst/>
          </a:prstGeom>
        </p:spPr>
      </p:pic>
      <p:sp>
        <p:nvSpPr>
          <p:cNvPr id="2" name="Title 1" hidden="1">
            <a:extLst>
              <a:ext uri="{FF2B5EF4-FFF2-40B4-BE49-F238E27FC236}">
                <a16:creationId xmlns:a16="http://schemas.microsoft.com/office/drawing/2014/main" id="{1D518E8F-41D2-4EAA-BF8A-DB7C34C2F5F7}"/>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348923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looking at what behavioral procedure are involved in teaching and establishing a stimulus control.">
            <a:extLst>
              <a:ext uri="{FF2B5EF4-FFF2-40B4-BE49-F238E27FC236}">
                <a16:creationId xmlns:a16="http://schemas.microsoft.com/office/drawing/2014/main" id="{F7305C9D-7BC7-4C75-980D-48D8B5702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1" y="200834"/>
            <a:ext cx="8663709" cy="5784665"/>
          </a:xfrm>
          <a:prstGeom prst="rect">
            <a:avLst/>
          </a:prstGeom>
        </p:spPr>
      </p:pic>
      <p:sp>
        <p:nvSpPr>
          <p:cNvPr id="2" name="Title 1" hidden="1">
            <a:extLst>
              <a:ext uri="{FF2B5EF4-FFF2-40B4-BE49-F238E27FC236}">
                <a16:creationId xmlns:a16="http://schemas.microsoft.com/office/drawing/2014/main" id="{113C8F28-7E3B-4116-ABDC-20711DD4BC37}"/>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176111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looking at what behavioral procedure are involved in teaching and establishing a stimulus control.">
            <a:extLst>
              <a:ext uri="{FF2B5EF4-FFF2-40B4-BE49-F238E27FC236}">
                <a16:creationId xmlns:a16="http://schemas.microsoft.com/office/drawing/2014/main" id="{D4896CF3-972B-4BC1-8E05-F6F8F6C48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45" y="226983"/>
            <a:ext cx="8709891" cy="5836069"/>
          </a:xfrm>
          <a:prstGeom prst="rect">
            <a:avLst/>
          </a:prstGeom>
        </p:spPr>
      </p:pic>
      <p:sp>
        <p:nvSpPr>
          <p:cNvPr id="2" name="Title 1" hidden="1">
            <a:extLst>
              <a:ext uri="{FF2B5EF4-FFF2-40B4-BE49-F238E27FC236}">
                <a16:creationId xmlns:a16="http://schemas.microsoft.com/office/drawing/2014/main" id="{F4AD6BF4-A2FA-4DBF-A123-9DFD17BB90CB}"/>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2607956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“Real-life” examples behaviors typically under stimulus control</a:t>
            </a:r>
          </a:p>
        </p:txBody>
      </p:sp>
      <p:grpSp>
        <p:nvGrpSpPr>
          <p:cNvPr id="11" name="Group 10" descr="Image of a notification to check e-mail"/>
          <p:cNvGrpSpPr/>
          <p:nvPr/>
        </p:nvGrpSpPr>
        <p:grpSpPr>
          <a:xfrm>
            <a:off x="527209" y="1977684"/>
            <a:ext cx="2024163" cy="1340763"/>
            <a:chOff x="595121" y="2170999"/>
            <a:chExt cx="1740307" cy="1143893"/>
          </a:xfrm>
        </p:grpSpPr>
        <p:pic>
          <p:nvPicPr>
            <p:cNvPr id="4" name="Picture 3" descr="Picture of a image for checking e-mail"/>
            <p:cNvPicPr>
              <a:picLocks noChangeAspect="1"/>
            </p:cNvPicPr>
            <p:nvPr/>
          </p:nvPicPr>
          <p:blipFill>
            <a:blip r:embed="rId2"/>
            <a:stretch>
              <a:fillRect/>
            </a:stretch>
          </p:blipFill>
          <p:spPr>
            <a:xfrm>
              <a:off x="630617" y="2170999"/>
              <a:ext cx="1699365" cy="1126753"/>
            </a:xfrm>
            <a:prstGeom prst="rect">
              <a:avLst/>
            </a:prstGeom>
          </p:spPr>
        </p:pic>
        <p:sp>
          <p:nvSpPr>
            <p:cNvPr id="10" name="Rectangle 9"/>
            <p:cNvSpPr/>
            <p:nvPr/>
          </p:nvSpPr>
          <p:spPr>
            <a:xfrm>
              <a:off x="595121" y="3032641"/>
              <a:ext cx="1740307" cy="2822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E-mail</a:t>
              </a:r>
            </a:p>
          </p:txBody>
        </p:sp>
      </p:grpSp>
      <p:grpSp>
        <p:nvGrpSpPr>
          <p:cNvPr id="13" name="Group 12" descr="Picture of a stop sign and the caption Stop the car"/>
          <p:cNvGrpSpPr/>
          <p:nvPr/>
        </p:nvGrpSpPr>
        <p:grpSpPr>
          <a:xfrm>
            <a:off x="827212" y="3933578"/>
            <a:ext cx="1471804" cy="1531895"/>
            <a:chOff x="2993337" y="2008537"/>
            <a:chExt cx="1471804" cy="1531895"/>
          </a:xfrm>
        </p:grpSpPr>
        <p:pic>
          <p:nvPicPr>
            <p:cNvPr id="5" name="Picture 4" descr="Picture of a stop sign and the caption Stop the car"/>
            <p:cNvPicPr>
              <a:picLocks noChangeAspect="1"/>
            </p:cNvPicPr>
            <p:nvPr/>
          </p:nvPicPr>
          <p:blipFill>
            <a:blip r:embed="rId3"/>
            <a:stretch>
              <a:fillRect/>
            </a:stretch>
          </p:blipFill>
          <p:spPr>
            <a:xfrm>
              <a:off x="2999482" y="2008537"/>
              <a:ext cx="1465659" cy="1465659"/>
            </a:xfrm>
            <a:prstGeom prst="rect">
              <a:avLst/>
            </a:prstGeom>
          </p:spPr>
        </p:pic>
        <p:sp>
          <p:nvSpPr>
            <p:cNvPr id="12" name="Rectangle 11"/>
            <p:cNvSpPr/>
            <p:nvPr/>
          </p:nvSpPr>
          <p:spPr>
            <a:xfrm>
              <a:off x="2993337" y="3239741"/>
              <a:ext cx="1471803" cy="300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Stop the car</a:t>
              </a:r>
            </a:p>
          </p:txBody>
        </p:sp>
      </p:grpSp>
      <p:grpSp>
        <p:nvGrpSpPr>
          <p:cNvPr id="15" name="Group 14" descr="Picture of a cell phone with an incoming call and the caption Answer the Phone"/>
          <p:cNvGrpSpPr/>
          <p:nvPr/>
        </p:nvGrpSpPr>
        <p:grpSpPr>
          <a:xfrm>
            <a:off x="3404655" y="2108342"/>
            <a:ext cx="1979089" cy="1223345"/>
            <a:chOff x="4783770" y="2202895"/>
            <a:chExt cx="1979089" cy="1223345"/>
          </a:xfrm>
        </p:grpSpPr>
        <p:pic>
          <p:nvPicPr>
            <p:cNvPr id="6" name="Picture 5" descr="Picture of a cell phone with an incoming call and the caption Answer the Phone"/>
            <p:cNvPicPr>
              <a:picLocks noChangeAspect="1"/>
            </p:cNvPicPr>
            <p:nvPr/>
          </p:nvPicPr>
          <p:blipFill>
            <a:blip r:embed="rId4"/>
            <a:stretch>
              <a:fillRect/>
            </a:stretch>
          </p:blipFill>
          <p:spPr>
            <a:xfrm>
              <a:off x="4783771" y="2202895"/>
              <a:ext cx="1979088" cy="1111996"/>
            </a:xfrm>
            <a:prstGeom prst="rect">
              <a:avLst/>
            </a:prstGeom>
          </p:spPr>
        </p:pic>
        <p:sp>
          <p:nvSpPr>
            <p:cNvPr id="14" name="Rectangle 13"/>
            <p:cNvSpPr/>
            <p:nvPr/>
          </p:nvSpPr>
          <p:spPr>
            <a:xfrm>
              <a:off x="4783770" y="3134695"/>
              <a:ext cx="1963018" cy="291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Answer the phone</a:t>
              </a:r>
            </a:p>
          </p:txBody>
        </p:sp>
      </p:grpSp>
      <p:grpSp>
        <p:nvGrpSpPr>
          <p:cNvPr id="17" name="Group 16" descr="Picture of a TV with a bowl of popcorn in front of it saying Popcorn with movies"/>
          <p:cNvGrpSpPr/>
          <p:nvPr/>
        </p:nvGrpSpPr>
        <p:grpSpPr>
          <a:xfrm>
            <a:off x="6217152" y="1960589"/>
            <a:ext cx="2225070" cy="1555797"/>
            <a:chOff x="6918930" y="2210637"/>
            <a:chExt cx="2225070" cy="1555797"/>
          </a:xfrm>
        </p:grpSpPr>
        <p:pic>
          <p:nvPicPr>
            <p:cNvPr id="7" name="Picture 6" descr="Picture of a TV with a bowl of popcorn in front of it saying Popcorn with movies"/>
            <p:cNvPicPr>
              <a:picLocks noChangeAspect="1"/>
            </p:cNvPicPr>
            <p:nvPr/>
          </p:nvPicPr>
          <p:blipFill>
            <a:blip r:embed="rId5"/>
            <a:stretch>
              <a:fillRect/>
            </a:stretch>
          </p:blipFill>
          <p:spPr>
            <a:xfrm>
              <a:off x="6918930" y="2210637"/>
              <a:ext cx="2192352" cy="1491122"/>
            </a:xfrm>
            <a:prstGeom prst="rect">
              <a:avLst/>
            </a:prstGeom>
          </p:spPr>
        </p:pic>
        <p:sp>
          <p:nvSpPr>
            <p:cNvPr id="16" name="Rectangle 15"/>
            <p:cNvSpPr/>
            <p:nvPr/>
          </p:nvSpPr>
          <p:spPr>
            <a:xfrm>
              <a:off x="6918930" y="3474196"/>
              <a:ext cx="2225070" cy="2922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Popcorn with movies</a:t>
              </a:r>
            </a:p>
          </p:txBody>
        </p:sp>
      </p:grpSp>
      <p:grpSp>
        <p:nvGrpSpPr>
          <p:cNvPr id="20" name="Group 19" descr="Picture with two plus two and a caption that states Say Four"/>
          <p:cNvGrpSpPr/>
          <p:nvPr/>
        </p:nvGrpSpPr>
        <p:grpSpPr>
          <a:xfrm>
            <a:off x="3526561" y="4210138"/>
            <a:ext cx="1723816" cy="992848"/>
            <a:chOff x="332509" y="3643527"/>
            <a:chExt cx="1723816" cy="992848"/>
          </a:xfrm>
        </p:grpSpPr>
        <p:pic>
          <p:nvPicPr>
            <p:cNvPr id="19" name="Picture 18" descr="Picture with two plus two and a caption that states Say Four"/>
            <p:cNvPicPr>
              <a:picLocks noChangeAspect="1"/>
            </p:cNvPicPr>
            <p:nvPr/>
          </p:nvPicPr>
          <p:blipFill>
            <a:blip r:embed="rId6"/>
            <a:stretch>
              <a:fillRect/>
            </a:stretch>
          </p:blipFill>
          <p:spPr>
            <a:xfrm>
              <a:off x="332509" y="3643527"/>
              <a:ext cx="1723816" cy="861908"/>
            </a:xfrm>
            <a:prstGeom prst="rect">
              <a:avLst/>
            </a:prstGeom>
          </p:spPr>
        </p:pic>
        <p:sp>
          <p:nvSpPr>
            <p:cNvPr id="18" name="Rectangle 17"/>
            <p:cNvSpPr/>
            <p:nvPr/>
          </p:nvSpPr>
          <p:spPr>
            <a:xfrm>
              <a:off x="332509" y="4257794"/>
              <a:ext cx="1723816" cy="3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Say 4</a:t>
              </a:r>
            </a:p>
          </p:txBody>
        </p:sp>
      </p:grpSp>
      <p:grpSp>
        <p:nvGrpSpPr>
          <p:cNvPr id="22" name="Group 21" descr="Picture of cheesecake with the caption Eat Dessert"/>
          <p:cNvGrpSpPr/>
          <p:nvPr/>
        </p:nvGrpSpPr>
        <p:grpSpPr>
          <a:xfrm>
            <a:off x="6459451" y="3911363"/>
            <a:ext cx="1701509" cy="1701509"/>
            <a:chOff x="2447802" y="3987076"/>
            <a:chExt cx="1701509" cy="1701509"/>
          </a:xfrm>
        </p:grpSpPr>
        <p:pic>
          <p:nvPicPr>
            <p:cNvPr id="9" name="Picture 8" descr="Picture of cheesecake with the caption Eat Dessert"/>
            <p:cNvPicPr>
              <a:picLocks noChangeAspect="1"/>
            </p:cNvPicPr>
            <p:nvPr/>
          </p:nvPicPr>
          <p:blipFill>
            <a:blip r:embed="rId7"/>
            <a:stretch>
              <a:fillRect/>
            </a:stretch>
          </p:blipFill>
          <p:spPr>
            <a:xfrm>
              <a:off x="2447802" y="3987076"/>
              <a:ext cx="1701509" cy="1701509"/>
            </a:xfrm>
            <a:prstGeom prst="rect">
              <a:avLst/>
            </a:prstGeom>
          </p:spPr>
        </p:pic>
        <p:sp>
          <p:nvSpPr>
            <p:cNvPr id="21" name="Rectangle 20"/>
            <p:cNvSpPr/>
            <p:nvPr/>
          </p:nvSpPr>
          <p:spPr>
            <a:xfrm>
              <a:off x="2447802" y="5412259"/>
              <a:ext cx="1701509" cy="276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Dessert</a:t>
              </a:r>
            </a:p>
          </p:txBody>
        </p:sp>
      </p:grpSp>
    </p:spTree>
    <p:extLst>
      <p:ext uri="{BB962C8B-B14F-4D97-AF65-F5344CB8AC3E}">
        <p14:creationId xmlns:p14="http://schemas.microsoft.com/office/powerpoint/2010/main" val="1914561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7772399" cy="1446550"/>
          </a:xfrm>
          <a:prstGeom prst="rect">
            <a:avLst/>
          </a:prstGeom>
          <a:noFill/>
        </p:spPr>
        <p:txBody>
          <a:bodyPr wrap="square">
            <a:spAutoFit/>
          </a:bodyPr>
          <a:lstStyle/>
          <a:p>
            <a:pPr defTabSz="685783"/>
            <a:r>
              <a:rPr lang="en-US" sz="4400" b="1" kern="0" dirty="0">
                <a:solidFill>
                  <a:schemeClr val="accent2"/>
                </a:solidFill>
                <a:latin typeface="Franklin Gothic Medium"/>
                <a:ea typeface="Arial" charset="0"/>
                <a:cs typeface="Arial" charset="0"/>
              </a:rPr>
              <a:t>What behavioral procedures are involved in teaching?  </a:t>
            </a:r>
          </a:p>
        </p:txBody>
      </p:sp>
      <p:sp>
        <p:nvSpPr>
          <p:cNvPr id="29" name="Rectangle 28"/>
          <p:cNvSpPr/>
          <p:nvPr/>
        </p:nvSpPr>
        <p:spPr>
          <a:xfrm>
            <a:off x="4686924" y="3051939"/>
            <a:ext cx="1928734" cy="859444"/>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simple behaviors</a:t>
            </a:r>
            <a:endParaRPr lang="en-US" sz="2000" dirty="0">
              <a:solidFill>
                <a:schemeClr val="tx1"/>
              </a:solidFill>
            </a:endParaRPr>
          </a:p>
        </p:txBody>
      </p:sp>
      <p:sp>
        <p:nvSpPr>
          <p:cNvPr id="27" name="Rectangle 26"/>
          <p:cNvSpPr/>
          <p:nvPr/>
        </p:nvSpPr>
        <p:spPr>
          <a:xfrm>
            <a:off x="6854977" y="3051939"/>
            <a:ext cx="1928734" cy="85944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latin typeface="Franklin Gothic Medium"/>
              </a:rPr>
              <a:t>Shaping</a:t>
            </a:r>
            <a:endParaRPr lang="en-US" sz="2000" dirty="0">
              <a:solidFill>
                <a:schemeClr val="tx1"/>
              </a:solidFill>
            </a:endParaRPr>
          </a:p>
        </p:txBody>
      </p:sp>
      <p:sp>
        <p:nvSpPr>
          <p:cNvPr id="19" name="Rectangle 18"/>
          <p:cNvSpPr/>
          <p:nvPr/>
        </p:nvSpPr>
        <p:spPr>
          <a:xfrm>
            <a:off x="4686924" y="4001317"/>
            <a:ext cx="1928734" cy="856928"/>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Improve performance of behaviors</a:t>
            </a:r>
            <a:endParaRPr lang="en-US" sz="2000" dirty="0">
              <a:solidFill>
                <a:schemeClr val="tx1"/>
              </a:solidFill>
            </a:endParaRPr>
          </a:p>
        </p:txBody>
      </p:sp>
      <p:sp>
        <p:nvSpPr>
          <p:cNvPr id="17" name="Rectangle 16"/>
          <p:cNvSpPr/>
          <p:nvPr/>
        </p:nvSpPr>
        <p:spPr>
          <a:xfrm>
            <a:off x="4686924" y="4948180"/>
            <a:ext cx="1928734" cy="1169230"/>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complex sequences of behavior </a:t>
            </a:r>
            <a:endParaRPr lang="en-US" sz="2000" dirty="0">
              <a:solidFill>
                <a:schemeClr val="tx1"/>
              </a:solidFill>
            </a:endParaRPr>
          </a:p>
        </p:txBody>
      </p:sp>
      <p:sp>
        <p:nvSpPr>
          <p:cNvPr id="34" name="Rectangle 33"/>
          <p:cNvSpPr/>
          <p:nvPr/>
        </p:nvSpPr>
        <p:spPr>
          <a:xfrm>
            <a:off x="6850609" y="5431708"/>
            <a:ext cx="1928734" cy="685701"/>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Chaining</a:t>
            </a:r>
            <a:endParaRPr lang="en-US" sz="2000" dirty="0">
              <a:solidFill>
                <a:schemeClr val="tx1"/>
              </a:solidFill>
            </a:endParaRPr>
          </a:p>
        </p:txBody>
      </p:sp>
      <p:sp>
        <p:nvSpPr>
          <p:cNvPr id="37" name="Rectangle 36"/>
          <p:cNvSpPr/>
          <p:nvPr/>
        </p:nvSpPr>
        <p:spPr>
          <a:xfrm>
            <a:off x="6862357" y="4953996"/>
            <a:ext cx="1928734" cy="408123"/>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Task Analyzing</a:t>
            </a:r>
            <a:endParaRPr lang="en-US" sz="2000" dirty="0">
              <a:solidFill>
                <a:schemeClr val="tx1"/>
              </a:solidFill>
            </a:endParaRPr>
          </a:p>
        </p:txBody>
      </p:sp>
      <p:sp>
        <p:nvSpPr>
          <p:cNvPr id="14" name="Rectangle 13"/>
          <p:cNvSpPr/>
          <p:nvPr/>
        </p:nvSpPr>
        <p:spPr>
          <a:xfrm>
            <a:off x="2510851" y="3051938"/>
            <a:ext cx="1928734" cy="2106120"/>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Increase the likelihood that behaviors occur under the correct stimulus conditions </a:t>
            </a:r>
            <a:endParaRPr lang="en-US" sz="2000" dirty="0">
              <a:solidFill>
                <a:schemeClr val="tx1"/>
              </a:solidFill>
            </a:endParaRPr>
          </a:p>
        </p:txBody>
      </p:sp>
      <p:sp>
        <p:nvSpPr>
          <p:cNvPr id="24" name="Rectangle 23"/>
          <p:cNvSpPr/>
          <p:nvPr/>
        </p:nvSpPr>
        <p:spPr>
          <a:xfrm>
            <a:off x="95459" y="3050267"/>
            <a:ext cx="2167428" cy="1088728"/>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Establishing Stimulus Control</a:t>
            </a:r>
            <a:endParaRPr lang="en-US" sz="2000" dirty="0">
              <a:solidFill>
                <a:schemeClr val="tx1"/>
              </a:solidFill>
            </a:endParaRPr>
          </a:p>
        </p:txBody>
      </p:sp>
      <p:sp>
        <p:nvSpPr>
          <p:cNvPr id="25" name="Rectangle 24"/>
          <p:cNvSpPr/>
          <p:nvPr/>
        </p:nvSpPr>
        <p:spPr>
          <a:xfrm>
            <a:off x="108472" y="4268229"/>
            <a:ext cx="2167428" cy="859444"/>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Prompting</a:t>
            </a:r>
            <a:endParaRPr lang="en-US" sz="2000" dirty="0">
              <a:solidFill>
                <a:schemeClr val="tx1"/>
              </a:solidFill>
            </a:endParaRPr>
          </a:p>
        </p:txBody>
      </p:sp>
      <p:sp>
        <p:nvSpPr>
          <p:cNvPr id="2" name="Rectangle 1"/>
          <p:cNvSpPr/>
          <p:nvPr/>
        </p:nvSpPr>
        <p:spPr>
          <a:xfrm>
            <a:off x="347166" y="5132327"/>
            <a:ext cx="4092419" cy="1015663"/>
          </a:xfrm>
          <a:prstGeom prst="rect">
            <a:avLst/>
          </a:prstGeom>
        </p:spPr>
        <p:txBody>
          <a:bodyPr wrap="square">
            <a:spAutoFit/>
          </a:bodyPr>
          <a:lstStyle/>
          <a:p>
            <a:r>
              <a:rPr lang="en-US" altLang="en-US" sz="2000" i="1" dirty="0">
                <a:solidFill>
                  <a:schemeClr val="bg1"/>
                </a:solidFill>
                <a:ea typeface="ＭＳ Ｐゴシック" charset="-128"/>
              </a:rPr>
              <a:t>Presenting an additional stimulus to increase the probability that the S</a:t>
            </a:r>
            <a:r>
              <a:rPr lang="en-US" altLang="en-US" sz="2000" i="1" baseline="30000" dirty="0">
                <a:solidFill>
                  <a:schemeClr val="bg1"/>
                </a:solidFill>
                <a:ea typeface="ＭＳ Ｐゴシック" charset="-128"/>
              </a:rPr>
              <a:t>D</a:t>
            </a:r>
            <a:r>
              <a:rPr lang="en-US" altLang="en-US" sz="2000" i="1" dirty="0">
                <a:solidFill>
                  <a:schemeClr val="bg1"/>
                </a:solidFill>
                <a:ea typeface="ＭＳ Ｐゴシック" charset="-128"/>
              </a:rPr>
              <a:t> will occasion the desired response</a:t>
            </a:r>
          </a:p>
        </p:txBody>
      </p:sp>
      <p:sp>
        <p:nvSpPr>
          <p:cNvPr id="20" name="Rectangle 19"/>
          <p:cNvSpPr/>
          <p:nvPr/>
        </p:nvSpPr>
        <p:spPr>
          <a:xfrm>
            <a:off x="4686924" y="1567919"/>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21" name="Rectangle 20"/>
          <p:cNvSpPr/>
          <p:nvPr/>
        </p:nvSpPr>
        <p:spPr>
          <a:xfrm>
            <a:off x="6862997" y="1567918"/>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22" name="Right Arrow 21" descr="Arrow going from Behavior to Consequence"/>
          <p:cNvSpPr/>
          <p:nvPr/>
        </p:nvSpPr>
        <p:spPr>
          <a:xfrm>
            <a:off x="6509477" y="2085073"/>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a:off x="2510851" y="1575414"/>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26" name="Right Arrow 25" descr="Arrow from Antecedent to Behavior"/>
          <p:cNvSpPr/>
          <p:nvPr/>
        </p:nvSpPr>
        <p:spPr>
          <a:xfrm>
            <a:off x="4323411" y="2085073"/>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itle 2" hidden="1">
            <a:extLst>
              <a:ext uri="{FF2B5EF4-FFF2-40B4-BE49-F238E27FC236}">
                <a16:creationId xmlns:a16="http://schemas.microsoft.com/office/drawing/2014/main" id="{A3D6A65B-7A94-4A51-946A-52E2E3844DA9}"/>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291290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descr="Venn diagram related to getting the most out of the module.  Starting with Preservice recommendations, then moving to New Teacher recommendations and the last set of recommendations for Experienced Teachers">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180125691"/>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801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7772399" cy="1200329"/>
          </a:xfrm>
          <a:prstGeom prst="rect">
            <a:avLst/>
          </a:prstGeom>
          <a:noFill/>
        </p:spPr>
        <p:txBody>
          <a:bodyPr wrap="square">
            <a:spAutoFit/>
          </a:bodyPr>
          <a:lstStyle/>
          <a:p>
            <a:pPr defTabSz="685783"/>
            <a:r>
              <a:rPr lang="en-US" sz="3600" b="1" kern="0" dirty="0">
                <a:solidFill>
                  <a:schemeClr val="accent2"/>
                </a:solidFill>
                <a:latin typeface="Franklin Gothic Medium"/>
                <a:ea typeface="Arial" charset="0"/>
                <a:cs typeface="Arial" charset="0"/>
              </a:rPr>
              <a:t>What behavioral procedures are involved in teaching?  </a:t>
            </a:r>
          </a:p>
        </p:txBody>
      </p:sp>
      <p:sp>
        <p:nvSpPr>
          <p:cNvPr id="29" name="Rectangle 28"/>
          <p:cNvSpPr/>
          <p:nvPr/>
        </p:nvSpPr>
        <p:spPr>
          <a:xfrm>
            <a:off x="2501614" y="2670390"/>
            <a:ext cx="1928734" cy="388689"/>
          </a:xfrm>
          <a:prstGeom prst="rect">
            <a:avLst/>
          </a:prstGeom>
          <a:solidFill>
            <a:schemeClr val="bg1"/>
          </a:solidFill>
          <a:ln w="1905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Verbal</a:t>
            </a:r>
          </a:p>
        </p:txBody>
      </p:sp>
      <p:sp>
        <p:nvSpPr>
          <p:cNvPr id="25" name="Rectangle 24"/>
          <p:cNvSpPr/>
          <p:nvPr/>
        </p:nvSpPr>
        <p:spPr>
          <a:xfrm>
            <a:off x="160127" y="4175532"/>
            <a:ext cx="2125009" cy="859444"/>
          </a:xfrm>
          <a:prstGeom prst="rect">
            <a:avLst/>
          </a:prstGeom>
          <a:solidFill>
            <a:schemeClr val="accent2">
              <a:lumMod val="10000"/>
              <a:lumOff val="9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70C0"/>
                </a:solidFill>
                <a:latin typeface="Franklin Gothic Medium"/>
              </a:rPr>
              <a:t>Prompting</a:t>
            </a:r>
            <a:endParaRPr lang="en-US" sz="2000" dirty="0">
              <a:solidFill>
                <a:srgbClr val="0070C0"/>
              </a:solidFill>
            </a:endParaRPr>
          </a:p>
        </p:txBody>
      </p:sp>
      <p:sp>
        <p:nvSpPr>
          <p:cNvPr id="2" name="Rectangle 1"/>
          <p:cNvSpPr/>
          <p:nvPr/>
        </p:nvSpPr>
        <p:spPr>
          <a:xfrm>
            <a:off x="347166" y="5187412"/>
            <a:ext cx="4092419" cy="1015663"/>
          </a:xfrm>
          <a:prstGeom prst="rect">
            <a:avLst/>
          </a:prstGeom>
        </p:spPr>
        <p:txBody>
          <a:bodyPr wrap="square">
            <a:spAutoFit/>
          </a:bodyPr>
          <a:lstStyle/>
          <a:p>
            <a:r>
              <a:rPr lang="en-US" altLang="en-US" sz="2000" i="1" dirty="0">
                <a:solidFill>
                  <a:schemeClr val="bg1"/>
                </a:solidFill>
                <a:ea typeface="ＭＳ Ｐゴシック" charset="-128"/>
              </a:rPr>
              <a:t>Presenting an additional stimulus to increase the probability that the S</a:t>
            </a:r>
            <a:r>
              <a:rPr lang="en-US" altLang="en-US" sz="2000" i="1" baseline="30000" dirty="0">
                <a:solidFill>
                  <a:schemeClr val="bg1"/>
                </a:solidFill>
                <a:ea typeface="ＭＳ Ｐゴシック" charset="-128"/>
              </a:rPr>
              <a:t>D</a:t>
            </a:r>
            <a:r>
              <a:rPr lang="en-US" altLang="en-US" sz="2000" i="1" dirty="0">
                <a:solidFill>
                  <a:schemeClr val="bg1"/>
                </a:solidFill>
                <a:ea typeface="ＭＳ Ｐゴシック" charset="-128"/>
              </a:rPr>
              <a:t> will occasion the desired response</a:t>
            </a:r>
          </a:p>
        </p:txBody>
      </p:sp>
      <p:sp>
        <p:nvSpPr>
          <p:cNvPr id="18" name="Cloud Callout 17"/>
          <p:cNvSpPr/>
          <p:nvPr/>
        </p:nvSpPr>
        <p:spPr>
          <a:xfrm>
            <a:off x="92321" y="2374368"/>
            <a:ext cx="2125009" cy="1315610"/>
          </a:xfrm>
          <a:prstGeom prst="cloudCallout">
            <a:avLst>
              <a:gd name="adj1" fmla="val 1880"/>
              <a:gd name="adj2" fmla="val 80790"/>
            </a:avLst>
          </a:prstGeom>
          <a:solidFill>
            <a:schemeClr val="accent2">
              <a:lumMod val="10000"/>
              <a:lumOff val="9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70C0"/>
                </a:solidFill>
                <a:latin typeface="Franklin Gothic Medium"/>
              </a:rPr>
              <a:t>What does it look like?</a:t>
            </a:r>
            <a:endParaRPr lang="en-US" sz="2000" dirty="0">
              <a:solidFill>
                <a:srgbClr val="0070C0"/>
              </a:solidFill>
            </a:endParaRPr>
          </a:p>
        </p:txBody>
      </p:sp>
      <p:sp>
        <p:nvSpPr>
          <p:cNvPr id="20" name="Rectangle 19"/>
          <p:cNvSpPr/>
          <p:nvPr/>
        </p:nvSpPr>
        <p:spPr>
          <a:xfrm>
            <a:off x="169364" y="1203122"/>
            <a:ext cx="2112621" cy="821072"/>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latin typeface="Franklin Gothic Medium"/>
              </a:rPr>
              <a:t>Types of Prompts</a:t>
            </a:r>
            <a:endParaRPr lang="en-US" sz="2000" dirty="0">
              <a:solidFill>
                <a:srgbClr val="005493"/>
              </a:solidFill>
            </a:endParaRPr>
          </a:p>
        </p:txBody>
      </p:sp>
      <p:sp>
        <p:nvSpPr>
          <p:cNvPr id="21" name="Rectangle 20"/>
          <p:cNvSpPr/>
          <p:nvPr/>
        </p:nvSpPr>
        <p:spPr>
          <a:xfrm>
            <a:off x="2483142" y="3128263"/>
            <a:ext cx="1928734" cy="388689"/>
          </a:xfrm>
          <a:prstGeom prst="rect">
            <a:avLst/>
          </a:prstGeom>
          <a:solidFill>
            <a:schemeClr val="bg1"/>
          </a:solidFill>
          <a:ln w="1905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Visual</a:t>
            </a:r>
          </a:p>
        </p:txBody>
      </p:sp>
      <p:sp>
        <p:nvSpPr>
          <p:cNvPr id="22" name="Rectangle 21"/>
          <p:cNvSpPr/>
          <p:nvPr/>
        </p:nvSpPr>
        <p:spPr>
          <a:xfrm>
            <a:off x="2483142" y="3574107"/>
            <a:ext cx="1928734" cy="388689"/>
          </a:xfrm>
          <a:prstGeom prst="rect">
            <a:avLst/>
          </a:prstGeom>
          <a:solidFill>
            <a:schemeClr val="bg1"/>
          </a:solidFill>
          <a:ln w="1905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Gestural</a:t>
            </a:r>
          </a:p>
        </p:txBody>
      </p:sp>
      <p:sp>
        <p:nvSpPr>
          <p:cNvPr id="23" name="Rectangle 22"/>
          <p:cNvSpPr/>
          <p:nvPr/>
        </p:nvSpPr>
        <p:spPr>
          <a:xfrm>
            <a:off x="2473906" y="4001479"/>
            <a:ext cx="1928734" cy="388689"/>
          </a:xfrm>
          <a:prstGeom prst="rect">
            <a:avLst/>
          </a:prstGeom>
          <a:solidFill>
            <a:schemeClr val="bg1"/>
          </a:solidFill>
          <a:ln w="1905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Modeling</a:t>
            </a:r>
          </a:p>
        </p:txBody>
      </p:sp>
      <p:sp>
        <p:nvSpPr>
          <p:cNvPr id="26" name="Rectangle 25"/>
          <p:cNvSpPr/>
          <p:nvPr/>
        </p:nvSpPr>
        <p:spPr>
          <a:xfrm>
            <a:off x="2455433" y="4453476"/>
            <a:ext cx="1928734" cy="599256"/>
          </a:xfrm>
          <a:prstGeom prst="rect">
            <a:avLst/>
          </a:prstGeom>
          <a:solidFill>
            <a:schemeClr val="bg1"/>
          </a:solidFill>
          <a:ln w="19050">
            <a:solidFill>
              <a:schemeClr val="accent2">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Physical Guidance</a:t>
            </a:r>
          </a:p>
        </p:txBody>
      </p:sp>
      <p:sp>
        <p:nvSpPr>
          <p:cNvPr id="3" name="TextBox 2"/>
          <p:cNvSpPr txBox="1"/>
          <p:nvPr/>
        </p:nvSpPr>
        <p:spPr>
          <a:xfrm>
            <a:off x="7019056" y="5930977"/>
            <a:ext cx="1921039" cy="276999"/>
          </a:xfrm>
          <a:prstGeom prst="rect">
            <a:avLst/>
          </a:prstGeom>
          <a:noFill/>
        </p:spPr>
        <p:txBody>
          <a:bodyPr wrap="none" rtlCol="0">
            <a:spAutoFit/>
          </a:bodyPr>
          <a:lstStyle/>
          <a:p>
            <a:r>
              <a:rPr lang="en-US" sz="1200">
                <a:solidFill>
                  <a:srgbClr val="FFFFFF"/>
                </a:solidFill>
              </a:rPr>
              <a:t>(Simonsen &amp; Myers, 2015)</a:t>
            </a:r>
          </a:p>
        </p:txBody>
      </p:sp>
      <p:sp>
        <p:nvSpPr>
          <p:cNvPr id="34" name="Rectangle 33"/>
          <p:cNvSpPr/>
          <p:nvPr/>
        </p:nvSpPr>
        <p:spPr>
          <a:xfrm>
            <a:off x="4649978" y="1198465"/>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35" name="Rectangle 34"/>
          <p:cNvSpPr/>
          <p:nvPr/>
        </p:nvSpPr>
        <p:spPr>
          <a:xfrm>
            <a:off x="6816816" y="1207700"/>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6" name="Right Arrow 35" descr="Arrow from Behavior to Consequence"/>
          <p:cNvSpPr/>
          <p:nvPr/>
        </p:nvSpPr>
        <p:spPr>
          <a:xfrm>
            <a:off x="6454059" y="1706382"/>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p:nvSpPr>
        <p:spPr>
          <a:xfrm>
            <a:off x="2492378" y="1205959"/>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38" name="Right Arrow 37" descr="Arrow from Antecedent to Behavior"/>
          <p:cNvSpPr/>
          <p:nvPr/>
        </p:nvSpPr>
        <p:spPr>
          <a:xfrm>
            <a:off x="4304938" y="1724855"/>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descr="Image of teacher and students working together for Modeling prompt. ">
            <a:extLst>
              <a:ext uri="{FF2B5EF4-FFF2-40B4-BE49-F238E27FC236}">
                <a16:creationId xmlns:a16="http://schemas.microsoft.com/office/drawing/2014/main" id="{DF00ADE5-722C-4A43-BC8A-D33510F61AF1}"/>
              </a:ext>
            </a:extLst>
          </p:cNvPr>
          <p:cNvPicPr>
            <a:picLocks noChangeAspect="1"/>
          </p:cNvPicPr>
          <p:nvPr/>
        </p:nvPicPr>
        <p:blipFill>
          <a:blip r:embed="rId2"/>
          <a:stretch>
            <a:fillRect/>
          </a:stretch>
        </p:blipFill>
        <p:spPr>
          <a:xfrm>
            <a:off x="4536912" y="2669746"/>
            <a:ext cx="2193303" cy="1458909"/>
          </a:xfrm>
          <a:prstGeom prst="rect">
            <a:avLst/>
          </a:prstGeom>
        </p:spPr>
      </p:pic>
      <p:pic>
        <p:nvPicPr>
          <p:cNvPr id="13" name="Picture 12" descr="Image of a teacher helping guide a student in tying their shoes for Physical guidance prompt.">
            <a:extLst>
              <a:ext uri="{FF2B5EF4-FFF2-40B4-BE49-F238E27FC236}">
                <a16:creationId xmlns:a16="http://schemas.microsoft.com/office/drawing/2014/main" id="{53D0FD99-CC64-46AA-9832-58177BDF3492}"/>
              </a:ext>
            </a:extLst>
          </p:cNvPr>
          <p:cNvPicPr>
            <a:picLocks noChangeAspect="1"/>
          </p:cNvPicPr>
          <p:nvPr/>
        </p:nvPicPr>
        <p:blipFill>
          <a:blip r:embed="rId3"/>
          <a:stretch>
            <a:fillRect/>
          </a:stretch>
        </p:blipFill>
        <p:spPr>
          <a:xfrm>
            <a:off x="6805825" y="2683312"/>
            <a:ext cx="2024363" cy="1482287"/>
          </a:xfrm>
          <a:prstGeom prst="rect">
            <a:avLst/>
          </a:prstGeom>
        </p:spPr>
      </p:pic>
      <p:pic>
        <p:nvPicPr>
          <p:cNvPr id="14" name="Picture 13" descr="Image of a teachers &quot;shushing&quot; for verbal prompt. ">
            <a:extLst>
              <a:ext uri="{FF2B5EF4-FFF2-40B4-BE49-F238E27FC236}">
                <a16:creationId xmlns:a16="http://schemas.microsoft.com/office/drawing/2014/main" id="{F610C595-4DDE-4113-9A2E-E33AA8644014}"/>
              </a:ext>
            </a:extLst>
          </p:cNvPr>
          <p:cNvPicPr>
            <a:picLocks noChangeAspect="1"/>
          </p:cNvPicPr>
          <p:nvPr/>
        </p:nvPicPr>
        <p:blipFill>
          <a:blip r:embed="rId4"/>
          <a:stretch>
            <a:fillRect/>
          </a:stretch>
        </p:blipFill>
        <p:spPr>
          <a:xfrm>
            <a:off x="4749400" y="4243801"/>
            <a:ext cx="1629275" cy="1639764"/>
          </a:xfrm>
          <a:prstGeom prst="rect">
            <a:avLst/>
          </a:prstGeom>
        </p:spPr>
      </p:pic>
      <p:pic>
        <p:nvPicPr>
          <p:cNvPr id="15" name="Picture 14" descr="Students holding up the word Respect for the Visual prompt. ">
            <a:extLst>
              <a:ext uri="{FF2B5EF4-FFF2-40B4-BE49-F238E27FC236}">
                <a16:creationId xmlns:a16="http://schemas.microsoft.com/office/drawing/2014/main" id="{0822E9A4-514E-4A79-95B3-FAF28900C477}"/>
              </a:ext>
            </a:extLst>
          </p:cNvPr>
          <p:cNvPicPr>
            <a:picLocks noChangeAspect="1"/>
          </p:cNvPicPr>
          <p:nvPr/>
        </p:nvPicPr>
        <p:blipFill>
          <a:blip r:embed="rId5"/>
          <a:stretch>
            <a:fillRect/>
          </a:stretch>
        </p:blipFill>
        <p:spPr>
          <a:xfrm>
            <a:off x="6507213" y="4402794"/>
            <a:ext cx="2418524" cy="1212915"/>
          </a:xfrm>
          <a:prstGeom prst="rect">
            <a:avLst/>
          </a:prstGeom>
        </p:spPr>
      </p:pic>
      <p:sp>
        <p:nvSpPr>
          <p:cNvPr id="4" name="Title 3" hidden="1">
            <a:extLst>
              <a:ext uri="{FF2B5EF4-FFF2-40B4-BE49-F238E27FC236}">
                <a16:creationId xmlns:a16="http://schemas.microsoft.com/office/drawing/2014/main" id="{C8DE1809-64C9-462F-8859-DB073B2192B9}"/>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113903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7772399" cy="1446550"/>
          </a:xfrm>
          <a:prstGeom prst="rect">
            <a:avLst/>
          </a:prstGeom>
          <a:noFill/>
        </p:spPr>
        <p:txBody>
          <a:bodyPr wrap="square">
            <a:spAutoFit/>
          </a:bodyPr>
          <a:lstStyle/>
          <a:p>
            <a:pPr defTabSz="685783"/>
            <a:r>
              <a:rPr lang="en-US" sz="4400" b="1" kern="0" dirty="0">
                <a:solidFill>
                  <a:schemeClr val="accent2"/>
                </a:solidFill>
                <a:latin typeface="Franklin Gothic Medium"/>
                <a:ea typeface="Arial" charset="0"/>
                <a:cs typeface="Arial" charset="0"/>
              </a:rPr>
              <a:t>What behavioral procedures are involved in teaching?  </a:t>
            </a:r>
          </a:p>
        </p:txBody>
      </p:sp>
      <p:sp>
        <p:nvSpPr>
          <p:cNvPr id="29" name="Rectangle 28"/>
          <p:cNvSpPr/>
          <p:nvPr/>
        </p:nvSpPr>
        <p:spPr>
          <a:xfrm>
            <a:off x="2510851" y="3065773"/>
            <a:ext cx="1928734" cy="388689"/>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Verbal</a:t>
            </a:r>
          </a:p>
        </p:txBody>
      </p:sp>
      <p:sp>
        <p:nvSpPr>
          <p:cNvPr id="25" name="Rectangle 24"/>
          <p:cNvSpPr/>
          <p:nvPr/>
        </p:nvSpPr>
        <p:spPr>
          <a:xfrm>
            <a:off x="347166" y="4312297"/>
            <a:ext cx="1928734" cy="859444"/>
          </a:xfrm>
          <a:prstGeom prst="rect">
            <a:avLst/>
          </a:prstGeom>
          <a:gradFill flip="none" rotWithShape="1">
            <a:gsLst>
              <a:gs pos="0">
                <a:srgbClr val="0070C0">
                  <a:lumMod val="0"/>
                  <a:lumOff val="100000"/>
                </a:srgbClr>
              </a:gs>
              <a:gs pos="49000">
                <a:srgbClr val="0070C0">
                  <a:lumMod val="21000"/>
                  <a:lumOff val="79000"/>
                </a:srgbClr>
              </a:gs>
              <a:gs pos="100000">
                <a:srgbClr val="0070C0">
                  <a:lumMod val="21000"/>
                  <a:lumOff val="79000"/>
                </a:srgbClr>
              </a:gs>
            </a:gsLst>
            <a:path path="circle">
              <a:fillToRect l="100000" t="100000"/>
            </a:path>
            <a:tileRect r="-100000" b="-100000"/>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70C0"/>
                </a:solidFill>
                <a:latin typeface="Franklin Gothic Medium"/>
              </a:rPr>
              <a:t>Prompting</a:t>
            </a:r>
            <a:endParaRPr lang="en-US" sz="2000" dirty="0">
              <a:solidFill>
                <a:srgbClr val="0070C0"/>
              </a:solidFill>
            </a:endParaRPr>
          </a:p>
        </p:txBody>
      </p:sp>
      <p:sp>
        <p:nvSpPr>
          <p:cNvPr id="18" name="Cloud Callout 17"/>
          <p:cNvSpPr/>
          <p:nvPr/>
        </p:nvSpPr>
        <p:spPr>
          <a:xfrm>
            <a:off x="334778" y="2769750"/>
            <a:ext cx="1928734" cy="1315610"/>
          </a:xfrm>
          <a:prstGeom prst="cloudCallout">
            <a:avLst>
              <a:gd name="adj1" fmla="val 1880"/>
              <a:gd name="adj2" fmla="val 80790"/>
            </a:avLst>
          </a:prstGeom>
          <a:gradFill flip="none" rotWithShape="1">
            <a:gsLst>
              <a:gs pos="0">
                <a:srgbClr val="0070C0">
                  <a:lumMod val="0"/>
                  <a:lumOff val="100000"/>
                </a:srgbClr>
              </a:gs>
              <a:gs pos="49000">
                <a:srgbClr val="0070C0">
                  <a:lumMod val="21000"/>
                  <a:lumOff val="79000"/>
                </a:srgbClr>
              </a:gs>
              <a:gs pos="100000">
                <a:srgbClr val="0070C0">
                  <a:lumMod val="21000"/>
                  <a:lumOff val="79000"/>
                </a:srgbClr>
              </a:gs>
            </a:gsLst>
            <a:path path="circle">
              <a:fillToRect l="100000" t="100000"/>
            </a:path>
            <a:tileRect r="-100000" b="-100000"/>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70C0"/>
                </a:solidFill>
                <a:latin typeface="Franklin Gothic Medium"/>
              </a:rPr>
              <a:t>What does it look like?</a:t>
            </a:r>
            <a:endParaRPr lang="en-US" sz="2000" dirty="0">
              <a:solidFill>
                <a:srgbClr val="0070C0"/>
              </a:solidFill>
            </a:endParaRPr>
          </a:p>
        </p:txBody>
      </p:sp>
      <p:sp>
        <p:nvSpPr>
          <p:cNvPr id="20" name="Rectangle 19"/>
          <p:cNvSpPr/>
          <p:nvPr/>
        </p:nvSpPr>
        <p:spPr>
          <a:xfrm>
            <a:off x="334778" y="1598505"/>
            <a:ext cx="1928734" cy="821072"/>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latin typeface="Franklin Gothic Medium"/>
              </a:rPr>
              <a:t>Types of Prompts</a:t>
            </a:r>
            <a:endParaRPr lang="en-US" sz="2000" dirty="0">
              <a:solidFill>
                <a:srgbClr val="005493"/>
              </a:solidFill>
            </a:endParaRPr>
          </a:p>
        </p:txBody>
      </p:sp>
      <p:sp>
        <p:nvSpPr>
          <p:cNvPr id="21" name="Rectangle 20"/>
          <p:cNvSpPr/>
          <p:nvPr/>
        </p:nvSpPr>
        <p:spPr>
          <a:xfrm>
            <a:off x="2510851" y="3514410"/>
            <a:ext cx="1928734" cy="388689"/>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rgbClr val="005493"/>
                </a:solidFill>
              </a:rPr>
              <a:t>Visual</a:t>
            </a:r>
            <a:endParaRPr lang="en-US" sz="2000" dirty="0">
              <a:solidFill>
                <a:srgbClr val="005493"/>
              </a:solidFill>
            </a:endParaRPr>
          </a:p>
        </p:txBody>
      </p:sp>
      <p:sp>
        <p:nvSpPr>
          <p:cNvPr id="22" name="Rectangle 21"/>
          <p:cNvSpPr/>
          <p:nvPr/>
        </p:nvSpPr>
        <p:spPr>
          <a:xfrm>
            <a:off x="2510851" y="3987963"/>
            <a:ext cx="1928734" cy="388689"/>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Gestural</a:t>
            </a:r>
          </a:p>
        </p:txBody>
      </p:sp>
      <p:sp>
        <p:nvSpPr>
          <p:cNvPr id="23" name="Rectangle 22"/>
          <p:cNvSpPr/>
          <p:nvPr/>
        </p:nvSpPr>
        <p:spPr>
          <a:xfrm>
            <a:off x="2510851" y="4461516"/>
            <a:ext cx="1928734" cy="388689"/>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Modeling</a:t>
            </a:r>
          </a:p>
        </p:txBody>
      </p:sp>
      <p:sp>
        <p:nvSpPr>
          <p:cNvPr id="26" name="Rectangle 25"/>
          <p:cNvSpPr/>
          <p:nvPr/>
        </p:nvSpPr>
        <p:spPr>
          <a:xfrm>
            <a:off x="2510851" y="4922750"/>
            <a:ext cx="1928734" cy="599256"/>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5493"/>
                </a:solidFill>
              </a:rPr>
              <a:t>Physical Guidance</a:t>
            </a:r>
          </a:p>
        </p:txBody>
      </p:sp>
      <p:sp>
        <p:nvSpPr>
          <p:cNvPr id="3" name="TextBox 2"/>
          <p:cNvSpPr txBox="1"/>
          <p:nvPr/>
        </p:nvSpPr>
        <p:spPr>
          <a:xfrm>
            <a:off x="7222961" y="5889670"/>
            <a:ext cx="1921039" cy="276999"/>
          </a:xfrm>
          <a:prstGeom prst="rect">
            <a:avLst/>
          </a:prstGeom>
          <a:noFill/>
        </p:spPr>
        <p:txBody>
          <a:bodyPr wrap="none" rtlCol="0">
            <a:spAutoFit/>
          </a:bodyPr>
          <a:lstStyle/>
          <a:p>
            <a:r>
              <a:rPr lang="en-US" sz="1200" dirty="0">
                <a:solidFill>
                  <a:srgbClr val="FFFFFF"/>
                </a:solidFill>
              </a:rPr>
              <a:t>(Simonsen &amp; Myers, 2015)</a:t>
            </a:r>
          </a:p>
        </p:txBody>
      </p:sp>
      <p:sp>
        <p:nvSpPr>
          <p:cNvPr id="32" name="Rectangle 31"/>
          <p:cNvSpPr/>
          <p:nvPr/>
        </p:nvSpPr>
        <p:spPr>
          <a:xfrm>
            <a:off x="4596878" y="3073515"/>
            <a:ext cx="4092419" cy="2831544"/>
          </a:xfrm>
          <a:prstGeom prst="rect">
            <a:avLst/>
          </a:prstGeom>
        </p:spPr>
        <p:txBody>
          <a:bodyPr wrap="square">
            <a:spAutoFit/>
          </a:bodyPr>
          <a:lstStyle/>
          <a:p>
            <a:r>
              <a:rPr lang="en-US" altLang="en-US" sz="2000" b="1" i="1" u="sng" dirty="0">
                <a:solidFill>
                  <a:schemeClr val="bg1"/>
                </a:solidFill>
                <a:ea typeface="ＭＳ Ｐゴシック" charset="-128"/>
              </a:rPr>
              <a:t>Guidelines: </a:t>
            </a:r>
          </a:p>
          <a:p>
            <a:pPr marL="457200" indent="-457200">
              <a:buFont typeface="+mj-lt"/>
              <a:buAutoNum type="arabicPeriod"/>
            </a:pPr>
            <a:endParaRPr lang="en-US" altLang="en-US" sz="1100" i="1" dirty="0">
              <a:solidFill>
                <a:schemeClr val="bg1"/>
              </a:solidFill>
              <a:ea typeface="ＭＳ Ｐゴシック" charset="-128"/>
            </a:endParaRPr>
          </a:p>
          <a:p>
            <a:pPr marL="457200" indent="-457200">
              <a:buFont typeface="+mj-lt"/>
              <a:buAutoNum type="arabicPeriod"/>
            </a:pPr>
            <a:r>
              <a:rPr lang="en-US" altLang="en-US" sz="2000" i="1" dirty="0">
                <a:solidFill>
                  <a:schemeClr val="bg1"/>
                </a:solidFill>
                <a:ea typeface="ＭＳ Ｐゴシック" charset="-128"/>
              </a:rPr>
              <a:t>Choose the “just right” prompt (not too much, not too little)</a:t>
            </a:r>
          </a:p>
          <a:p>
            <a:pPr marL="457200" indent="-457200">
              <a:buFont typeface="+mj-lt"/>
              <a:buAutoNum type="arabicPeriod"/>
            </a:pPr>
            <a:endParaRPr lang="en-US" altLang="en-US" sz="1100" i="1" dirty="0">
              <a:solidFill>
                <a:schemeClr val="bg1"/>
              </a:solidFill>
              <a:ea typeface="ＭＳ Ｐゴシック" charset="-128"/>
            </a:endParaRPr>
          </a:p>
          <a:p>
            <a:pPr marL="457200" indent="-457200">
              <a:buFont typeface="+mj-lt"/>
              <a:buAutoNum type="arabicPeriod"/>
            </a:pPr>
            <a:r>
              <a:rPr lang="en-US" altLang="en-US" sz="2000" i="1" dirty="0">
                <a:solidFill>
                  <a:schemeClr val="bg1"/>
                </a:solidFill>
                <a:ea typeface="ＭＳ Ｐゴシック" charset="-128"/>
              </a:rPr>
              <a:t>Fade as quickly as possible</a:t>
            </a:r>
          </a:p>
          <a:p>
            <a:pPr marL="914400" lvl="1" indent="-457200">
              <a:buFont typeface="+mj-lt"/>
              <a:buAutoNum type="alphaLcPeriod"/>
            </a:pPr>
            <a:endParaRPr lang="en-US" altLang="en-US" sz="500" i="1" dirty="0">
              <a:solidFill>
                <a:schemeClr val="bg1"/>
              </a:solidFill>
              <a:ea typeface="ＭＳ Ｐゴシック" charset="-128"/>
            </a:endParaRPr>
          </a:p>
          <a:p>
            <a:pPr marL="914400" lvl="1" indent="-457200">
              <a:buFont typeface="+mj-lt"/>
              <a:buAutoNum type="alphaLcPeriod"/>
            </a:pPr>
            <a:r>
              <a:rPr lang="en-US" altLang="en-US" sz="2000" i="1" dirty="0">
                <a:solidFill>
                  <a:schemeClr val="bg1"/>
                </a:solidFill>
                <a:ea typeface="ＭＳ Ｐゴシック" charset="-128"/>
              </a:rPr>
              <a:t>Most-to-least</a:t>
            </a:r>
          </a:p>
          <a:p>
            <a:pPr marL="914400" lvl="1" indent="-457200">
              <a:buFont typeface="+mj-lt"/>
              <a:buAutoNum type="alphaLcPeriod"/>
            </a:pPr>
            <a:endParaRPr lang="en-US" altLang="en-US" sz="500" i="1" dirty="0">
              <a:solidFill>
                <a:schemeClr val="bg1"/>
              </a:solidFill>
              <a:ea typeface="ＭＳ Ｐゴシック" charset="-128"/>
            </a:endParaRPr>
          </a:p>
          <a:p>
            <a:pPr marL="914400" lvl="1" indent="-457200">
              <a:buFont typeface="+mj-lt"/>
              <a:buAutoNum type="alphaLcPeriod"/>
            </a:pPr>
            <a:r>
              <a:rPr lang="en-US" altLang="en-US" sz="2000" i="1" dirty="0">
                <a:solidFill>
                  <a:schemeClr val="bg1"/>
                </a:solidFill>
                <a:ea typeface="ＭＳ Ｐゴシック" charset="-128"/>
              </a:rPr>
              <a:t>Least-to-most</a:t>
            </a:r>
          </a:p>
          <a:p>
            <a:pPr marL="914400" lvl="1" indent="-457200">
              <a:buFont typeface="+mj-lt"/>
              <a:buAutoNum type="alphaLcPeriod"/>
            </a:pPr>
            <a:endParaRPr lang="en-US" altLang="en-US" sz="500" i="1" dirty="0">
              <a:solidFill>
                <a:schemeClr val="bg1"/>
              </a:solidFill>
              <a:ea typeface="ＭＳ Ｐゴシック" charset="-128"/>
            </a:endParaRPr>
          </a:p>
          <a:p>
            <a:pPr marL="914400" lvl="1" indent="-457200">
              <a:buFont typeface="+mj-lt"/>
              <a:buAutoNum type="alphaLcPeriod"/>
            </a:pPr>
            <a:r>
              <a:rPr lang="en-US" altLang="en-US" sz="2000" i="1" dirty="0">
                <a:solidFill>
                  <a:schemeClr val="bg1"/>
                </a:solidFill>
                <a:ea typeface="ＭＳ Ｐゴシック" charset="-128"/>
              </a:rPr>
              <a:t>Time delay</a:t>
            </a:r>
          </a:p>
        </p:txBody>
      </p:sp>
      <p:sp>
        <p:nvSpPr>
          <p:cNvPr id="24" name="Rectangle 23"/>
          <p:cNvSpPr/>
          <p:nvPr/>
        </p:nvSpPr>
        <p:spPr>
          <a:xfrm>
            <a:off x="4686924" y="1567919"/>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27" name="Rectangle 26"/>
          <p:cNvSpPr/>
          <p:nvPr/>
        </p:nvSpPr>
        <p:spPr>
          <a:xfrm>
            <a:off x="6862997" y="1567918"/>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0" name="Right Arrow 29" descr="Arrow from Behavior to Consequence"/>
          <p:cNvSpPr/>
          <p:nvPr/>
        </p:nvSpPr>
        <p:spPr>
          <a:xfrm>
            <a:off x="6509477" y="2085073"/>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p:nvSpPr>
        <p:spPr>
          <a:xfrm>
            <a:off x="2510851" y="1575414"/>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35" name="Right Arrow 34" descr="Arrow from Antecedent to Behavior"/>
          <p:cNvSpPr/>
          <p:nvPr/>
        </p:nvSpPr>
        <p:spPr>
          <a:xfrm>
            <a:off x="4323411" y="2085073"/>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hidden="1">
            <a:extLst>
              <a:ext uri="{FF2B5EF4-FFF2-40B4-BE49-F238E27FC236}">
                <a16:creationId xmlns:a16="http://schemas.microsoft.com/office/drawing/2014/main" id="{C5660C13-2EDE-47EB-A8F2-68179E625622}"/>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360665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8"/>
            <a:ext cx="7955280" cy="1489773"/>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2.4: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Prompting and Stimulus Control</a:t>
            </a:r>
            <a:endParaRPr lang="en-US" sz="3600" dirty="0"/>
          </a:p>
        </p:txBody>
      </p:sp>
      <p:sp>
        <p:nvSpPr>
          <p:cNvPr id="177155" name="Rectangle 3"/>
          <p:cNvSpPr>
            <a:spLocks noGrp="1" noChangeArrowheads="1"/>
          </p:cNvSpPr>
          <p:nvPr>
            <p:ph idx="1"/>
          </p:nvPr>
        </p:nvSpPr>
        <p:spPr>
          <a:xfrm>
            <a:off x="925286" y="2057400"/>
            <a:ext cx="7320643" cy="3926949"/>
          </a:xfrm>
        </p:spPr>
        <p:txBody>
          <a:bodyPr>
            <a:noAutofit/>
          </a:bodyPr>
          <a:lstStyle/>
          <a:p>
            <a:pPr marL="0" indent="0">
              <a:lnSpc>
                <a:spcPct val="120000"/>
              </a:lnSpc>
              <a:spcBef>
                <a:spcPts val="0"/>
              </a:spcBef>
              <a:spcAft>
                <a:spcPts val="600"/>
              </a:spcAft>
              <a:buNone/>
            </a:pPr>
            <a:r>
              <a:rPr lang="en-US" altLang="en-US" sz="2400" dirty="0">
                <a:solidFill>
                  <a:schemeClr val="bg1"/>
                </a:solidFill>
                <a:ea typeface="ＭＳ Ｐゴシック" charset="-128"/>
              </a:rPr>
              <a:t>Describe a situation in which you want to establish stimulus control. </a:t>
            </a:r>
          </a:p>
          <a:p>
            <a:pPr marL="0" indent="0">
              <a:lnSpc>
                <a:spcPct val="120000"/>
              </a:lnSpc>
              <a:spcBef>
                <a:spcPts val="0"/>
              </a:spcBef>
              <a:spcAft>
                <a:spcPts val="600"/>
              </a:spcAft>
              <a:buNone/>
            </a:pPr>
            <a:r>
              <a:rPr lang="en-US" altLang="en-US" sz="2400" dirty="0">
                <a:solidFill>
                  <a:schemeClr val="bg1"/>
                </a:solidFill>
                <a:ea typeface="ＭＳ Ｐゴシック" charset="-128"/>
              </a:rPr>
              <a:t>Describe how you would establish stimulus control.</a:t>
            </a:r>
            <a:br>
              <a:rPr lang="en-US" altLang="en-US" sz="2400" dirty="0">
                <a:solidFill>
                  <a:schemeClr val="bg1"/>
                </a:solidFill>
                <a:ea typeface="ＭＳ Ｐゴシック" charset="-128"/>
              </a:rPr>
            </a:br>
            <a:endParaRPr lang="en-US" altLang="en-US" sz="2400" dirty="0">
              <a:solidFill>
                <a:schemeClr val="bg1"/>
              </a:solidFill>
              <a:ea typeface="ＭＳ Ｐゴシック" charset="-128"/>
            </a:endParaRPr>
          </a:p>
          <a:p>
            <a:pPr marL="0" indent="0">
              <a:lnSpc>
                <a:spcPct val="120000"/>
              </a:lnSpc>
              <a:spcBef>
                <a:spcPts val="0"/>
              </a:spcBef>
              <a:spcAft>
                <a:spcPts val="600"/>
              </a:spcAft>
              <a:buNone/>
            </a:pPr>
            <a:r>
              <a:rPr lang="en-US" altLang="en-US" sz="2400" dirty="0">
                <a:solidFill>
                  <a:schemeClr val="bg1"/>
                </a:solidFill>
                <a:ea typeface="ＭＳ Ｐゴシック" charset="-128"/>
              </a:rPr>
              <a:t>How you would use and fade prompts?</a:t>
            </a:r>
            <a:endParaRPr lang="en-US" sz="2500" dirty="0">
              <a:solidFill>
                <a:schemeClr val="bg1"/>
              </a:solidFill>
            </a:endParaRPr>
          </a:p>
        </p:txBody>
      </p:sp>
      <p:pic>
        <p:nvPicPr>
          <p:cNvPr id="8" name="Picture 7" descr="Image of two chat boxes"/>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200640" y="5238572"/>
            <a:ext cx="8737974" cy="584775"/>
          </a:xfrm>
          <a:prstGeom prst="rect">
            <a:avLst/>
          </a:prstGeom>
          <a:solidFill>
            <a:schemeClr val="tx1"/>
          </a:solidFill>
        </p:spPr>
        <p:txBody>
          <a:bodyPr wrap="square" rtlCol="0">
            <a:spAutoFit/>
          </a:bodyPr>
          <a:lstStyle/>
          <a:p>
            <a:pPr algn="ctr"/>
            <a:r>
              <a:rPr lang="en-US" sz="3200" b="1" dirty="0">
                <a:solidFill>
                  <a:srgbClr val="FF0000"/>
                </a:solidFill>
              </a:rPr>
              <a:t>Please pause the video to complete Activity 2.4</a:t>
            </a:r>
          </a:p>
        </p:txBody>
      </p:sp>
    </p:spTree>
    <p:extLst>
      <p:ext uri="{BB962C8B-B14F-4D97-AF65-F5344CB8AC3E}">
        <p14:creationId xmlns:p14="http://schemas.microsoft.com/office/powerpoint/2010/main" val="2768305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8"/>
            <a:ext cx="7955280" cy="1489773"/>
          </a:xfrm>
        </p:spPr>
        <p:txBody>
          <a:bodyPr>
            <a:normAutofit/>
          </a:bodyPr>
          <a:lstStyle/>
          <a:p>
            <a:r>
              <a:rPr lang="en-US" b="1" kern="0" dirty="0">
                <a:solidFill>
                  <a:schemeClr val="accent2"/>
                </a:solidFill>
                <a:ea typeface="ヒラギノ角ゴ Pro W3" pitchFamily="-65" charset="-128"/>
                <a:cs typeface="ヒラギノ角ゴ Pro W3" pitchFamily="-65" charset="-128"/>
              </a:rPr>
              <a:t>Activity 2.4: Review</a:t>
            </a:r>
            <a:br>
              <a:rPr lang="en-US" b="1" kern="0" dirty="0">
                <a:solidFill>
                  <a:schemeClr val="accent2"/>
                </a:solidFill>
                <a:ea typeface="ヒラギノ角ゴ Pro W3" pitchFamily="-65" charset="-128"/>
                <a:cs typeface="ヒラギノ角ゴ Pro W3" pitchFamily="-65" charset="-128"/>
              </a:rPr>
            </a:br>
            <a:endParaRPr lang="en-US" dirty="0"/>
          </a:p>
        </p:txBody>
      </p:sp>
      <p:pic>
        <p:nvPicPr>
          <p:cNvPr id="8" name="Picture 7" descr="Image of two chat boxes"/>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2" name="Rectangle 3">
            <a:extLst>
              <a:ext uri="{FF2B5EF4-FFF2-40B4-BE49-F238E27FC236}">
                <a16:creationId xmlns:a16="http://schemas.microsoft.com/office/drawing/2014/main" id="{0D0585DB-A5CC-4069-99DD-B7CCB80DACAC}"/>
              </a:ext>
            </a:extLst>
          </p:cNvPr>
          <p:cNvSpPr>
            <a:spLocks noGrp="1" noChangeArrowheads="1"/>
          </p:cNvSpPr>
          <p:nvPr>
            <p:ph idx="1"/>
          </p:nvPr>
        </p:nvSpPr>
        <p:spPr>
          <a:xfrm>
            <a:off x="270747" y="1500555"/>
            <a:ext cx="8522258" cy="4679179"/>
          </a:xfrm>
        </p:spPr>
        <p:txBody>
          <a:bodyPr vert="horz" lIns="91440" tIns="45720" rIns="91440" bIns="45720" rtlCol="0" anchor="t">
            <a:noAutofit/>
          </a:bodyPr>
          <a:lstStyle/>
          <a:p>
            <a:pPr>
              <a:lnSpc>
                <a:spcPct val="120000"/>
              </a:lnSpc>
              <a:spcBef>
                <a:spcPts val="0"/>
              </a:spcBef>
              <a:spcAft>
                <a:spcPts val="600"/>
              </a:spcAft>
            </a:pPr>
            <a:r>
              <a:rPr lang="en-US" altLang="en-US" sz="2000" dirty="0">
                <a:solidFill>
                  <a:schemeClr val="bg1"/>
                </a:solidFill>
                <a:ea typeface="ＭＳ Ｐゴシック" charset="-128"/>
              </a:rPr>
              <a:t>Consider the situation you identified. </a:t>
            </a:r>
          </a:p>
          <a:p>
            <a:pPr>
              <a:lnSpc>
                <a:spcPct val="120000"/>
              </a:lnSpc>
              <a:spcBef>
                <a:spcPts val="0"/>
              </a:spcBef>
              <a:spcAft>
                <a:spcPts val="600"/>
              </a:spcAft>
            </a:pPr>
            <a:r>
              <a:rPr lang="en-US" altLang="en-US" sz="2000" dirty="0">
                <a:solidFill>
                  <a:schemeClr val="bg1"/>
                </a:solidFill>
                <a:ea typeface="ＭＳ Ｐゴシック" charset="-128"/>
              </a:rPr>
              <a:t>To establish stimulus control for your situation, you will look to reinforce the behavior when the discriminative stimulus (Sd) is present.</a:t>
            </a:r>
          </a:p>
          <a:p>
            <a:pPr>
              <a:lnSpc>
                <a:spcPct val="120000"/>
              </a:lnSpc>
              <a:spcBef>
                <a:spcPts val="0"/>
              </a:spcBef>
              <a:spcAft>
                <a:spcPts val="600"/>
              </a:spcAft>
            </a:pPr>
            <a:r>
              <a:rPr lang="en-US" altLang="en-US" sz="2000" dirty="0">
                <a:solidFill>
                  <a:schemeClr val="bg1"/>
                </a:solidFill>
                <a:ea typeface="ＭＳ Ｐゴシック" charset="-128"/>
              </a:rPr>
              <a:t>Your goal is to increase the likelihood that your selected behavior occurs under certain conditions. </a:t>
            </a:r>
          </a:p>
          <a:p>
            <a:pPr marL="914400" lvl="1">
              <a:lnSpc>
                <a:spcPct val="120000"/>
              </a:lnSpc>
              <a:spcBef>
                <a:spcPts val="0"/>
              </a:spcBef>
              <a:spcAft>
                <a:spcPts val="600"/>
              </a:spcAft>
            </a:pPr>
            <a:r>
              <a:rPr lang="en-US" altLang="en-US" sz="1600" dirty="0">
                <a:solidFill>
                  <a:schemeClr val="bg1"/>
                </a:solidFill>
                <a:ea typeface="ＭＳ Ｐゴシック" charset="-128"/>
              </a:rPr>
              <a:t>This is accomplished when you consciously provide or withhold reinforcement in the presence of varying antecedent conditions. </a:t>
            </a:r>
            <a:endParaRPr lang="en-US" sz="1600" dirty="0">
              <a:solidFill>
                <a:schemeClr val="bg1"/>
              </a:solidFill>
            </a:endParaRPr>
          </a:p>
          <a:p>
            <a:pPr>
              <a:lnSpc>
                <a:spcPct val="120000"/>
              </a:lnSpc>
              <a:spcBef>
                <a:spcPts val="0"/>
              </a:spcBef>
              <a:spcAft>
                <a:spcPts val="600"/>
              </a:spcAft>
            </a:pPr>
            <a:r>
              <a:rPr lang="en-US" altLang="en-US" sz="2000" dirty="0">
                <a:solidFill>
                  <a:schemeClr val="bg1"/>
                </a:solidFill>
                <a:ea typeface="ＭＳ Ｐゴシック" charset="-128"/>
              </a:rPr>
              <a:t>Your goal is to </a:t>
            </a:r>
            <a:r>
              <a:rPr lang="en-US" altLang="en-US" sz="2000" b="1" dirty="0">
                <a:solidFill>
                  <a:schemeClr val="bg1"/>
                </a:solidFill>
                <a:ea typeface="ＭＳ Ｐゴシック" charset="-128"/>
              </a:rPr>
              <a:t>TEACH</a:t>
            </a:r>
            <a:r>
              <a:rPr lang="en-US" altLang="en-US" sz="2000" dirty="0">
                <a:solidFill>
                  <a:schemeClr val="bg1"/>
                </a:solidFill>
                <a:ea typeface="ＭＳ Ｐゴシック" charset="-128"/>
              </a:rPr>
              <a:t> toward the stimulus control. You do this by remaining </a:t>
            </a:r>
            <a:r>
              <a:rPr lang="en-US" altLang="en-US" sz="2000" b="1" dirty="0">
                <a:solidFill>
                  <a:schemeClr val="bg1"/>
                </a:solidFill>
                <a:ea typeface="ＭＳ Ｐゴシック" charset="-128"/>
              </a:rPr>
              <a:t>consistent and clear.</a:t>
            </a:r>
            <a:r>
              <a:rPr lang="en-US" altLang="en-US" sz="2000" dirty="0">
                <a:solidFill>
                  <a:schemeClr val="bg1"/>
                </a:solidFill>
                <a:ea typeface="ＭＳ Ｐゴシック" charset="-128"/>
              </a:rPr>
              <a:t> </a:t>
            </a:r>
            <a:endParaRPr lang="en-US" altLang="en-US" sz="2000" dirty="0">
              <a:ea typeface="+mn-lt"/>
              <a:cs typeface="+mn-lt"/>
            </a:endParaRPr>
          </a:p>
        </p:txBody>
      </p:sp>
    </p:spTree>
    <p:extLst>
      <p:ext uri="{BB962C8B-B14F-4D97-AF65-F5344CB8AC3E}">
        <p14:creationId xmlns:p14="http://schemas.microsoft.com/office/powerpoint/2010/main" val="856781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64837" y="167262"/>
            <a:ext cx="8796834" cy="646331"/>
          </a:xfrm>
          <a:prstGeom prst="rect">
            <a:avLst/>
          </a:prstGeom>
          <a:noFill/>
        </p:spPr>
        <p:txBody>
          <a:bodyPr wrap="square">
            <a:spAutoFit/>
          </a:bodyPr>
          <a:lstStyle/>
          <a:p>
            <a:pPr defTabSz="685783"/>
            <a:r>
              <a:rPr lang="en-US" sz="3600" b="1" kern="0" dirty="0">
                <a:solidFill>
                  <a:schemeClr val="accent2"/>
                </a:solidFill>
                <a:latin typeface="Franklin Gothic Medium"/>
                <a:ea typeface="Arial" charset="0"/>
                <a:cs typeface="Arial" charset="0"/>
              </a:rPr>
              <a:t>What is the ultimate goal of all instruction?  </a:t>
            </a:r>
          </a:p>
        </p:txBody>
      </p:sp>
      <p:sp>
        <p:nvSpPr>
          <p:cNvPr id="29" name="Rectangle 28"/>
          <p:cNvSpPr/>
          <p:nvPr/>
        </p:nvSpPr>
        <p:spPr>
          <a:xfrm>
            <a:off x="4686924" y="3018888"/>
            <a:ext cx="1928734" cy="859444"/>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simple behaviors</a:t>
            </a:r>
            <a:endParaRPr lang="en-US" sz="2000" dirty="0">
              <a:solidFill>
                <a:schemeClr val="tx1"/>
              </a:solidFill>
            </a:endParaRPr>
          </a:p>
        </p:txBody>
      </p:sp>
      <p:sp>
        <p:nvSpPr>
          <p:cNvPr id="27" name="Rectangle 26"/>
          <p:cNvSpPr/>
          <p:nvPr/>
        </p:nvSpPr>
        <p:spPr>
          <a:xfrm>
            <a:off x="6854977" y="3018888"/>
            <a:ext cx="1928734" cy="85944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latin typeface="Franklin Gothic Medium"/>
              </a:rPr>
              <a:t>Shaping</a:t>
            </a:r>
            <a:endParaRPr lang="en-US" sz="2000" dirty="0">
              <a:solidFill>
                <a:schemeClr val="tx1"/>
              </a:solidFill>
            </a:endParaRPr>
          </a:p>
        </p:txBody>
      </p:sp>
      <p:sp>
        <p:nvSpPr>
          <p:cNvPr id="19" name="Rectangle 18"/>
          <p:cNvSpPr/>
          <p:nvPr/>
        </p:nvSpPr>
        <p:spPr>
          <a:xfrm>
            <a:off x="4686924" y="3968266"/>
            <a:ext cx="1928734" cy="856928"/>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Improve performance of behaviors</a:t>
            </a:r>
            <a:endParaRPr lang="en-US" sz="2000" dirty="0">
              <a:solidFill>
                <a:schemeClr val="tx1"/>
              </a:solidFill>
            </a:endParaRPr>
          </a:p>
        </p:txBody>
      </p:sp>
      <p:sp>
        <p:nvSpPr>
          <p:cNvPr id="17" name="Rectangle 16"/>
          <p:cNvSpPr/>
          <p:nvPr/>
        </p:nvSpPr>
        <p:spPr>
          <a:xfrm>
            <a:off x="4686924" y="4915129"/>
            <a:ext cx="1928734" cy="1169230"/>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complex sequences of behavior </a:t>
            </a:r>
            <a:endParaRPr lang="en-US" sz="2000" dirty="0">
              <a:solidFill>
                <a:schemeClr val="tx1"/>
              </a:solidFill>
            </a:endParaRPr>
          </a:p>
        </p:txBody>
      </p:sp>
      <p:sp>
        <p:nvSpPr>
          <p:cNvPr id="34" name="Rectangle 33"/>
          <p:cNvSpPr/>
          <p:nvPr/>
        </p:nvSpPr>
        <p:spPr>
          <a:xfrm>
            <a:off x="6850609" y="5398657"/>
            <a:ext cx="1928734" cy="685701"/>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Chaining</a:t>
            </a:r>
            <a:endParaRPr lang="en-US" sz="2000" dirty="0">
              <a:solidFill>
                <a:schemeClr val="tx1"/>
              </a:solidFill>
            </a:endParaRPr>
          </a:p>
        </p:txBody>
      </p:sp>
      <p:sp>
        <p:nvSpPr>
          <p:cNvPr id="37" name="Rectangle 36"/>
          <p:cNvSpPr/>
          <p:nvPr/>
        </p:nvSpPr>
        <p:spPr>
          <a:xfrm>
            <a:off x="6862357" y="4920945"/>
            <a:ext cx="1928734" cy="408123"/>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Task Analyzing</a:t>
            </a:r>
            <a:endParaRPr lang="en-US" sz="2000" dirty="0">
              <a:solidFill>
                <a:schemeClr val="tx1"/>
              </a:solidFill>
            </a:endParaRPr>
          </a:p>
        </p:txBody>
      </p:sp>
      <p:sp>
        <p:nvSpPr>
          <p:cNvPr id="14" name="Rectangle 13"/>
          <p:cNvSpPr/>
          <p:nvPr/>
        </p:nvSpPr>
        <p:spPr>
          <a:xfrm>
            <a:off x="2510851" y="3018887"/>
            <a:ext cx="1928734" cy="2106120"/>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Increase the likelihood that behaviors occur under the correct stimulus conditions </a:t>
            </a:r>
            <a:endParaRPr lang="en-US" sz="2000" dirty="0">
              <a:solidFill>
                <a:schemeClr val="tx1"/>
              </a:solidFill>
            </a:endParaRPr>
          </a:p>
        </p:txBody>
      </p:sp>
      <p:sp>
        <p:nvSpPr>
          <p:cNvPr id="24" name="Rectangle 23"/>
          <p:cNvSpPr/>
          <p:nvPr/>
        </p:nvSpPr>
        <p:spPr>
          <a:xfrm>
            <a:off x="334153" y="3017216"/>
            <a:ext cx="1928734" cy="1088728"/>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Establishing Stimulus Control</a:t>
            </a:r>
            <a:endParaRPr lang="en-US" sz="2000" dirty="0">
              <a:solidFill>
                <a:schemeClr val="tx1"/>
              </a:solidFill>
            </a:endParaRPr>
          </a:p>
        </p:txBody>
      </p:sp>
      <p:sp>
        <p:nvSpPr>
          <p:cNvPr id="25" name="Rectangle 24"/>
          <p:cNvSpPr/>
          <p:nvPr/>
        </p:nvSpPr>
        <p:spPr>
          <a:xfrm>
            <a:off x="347166" y="4235178"/>
            <a:ext cx="1928734" cy="859444"/>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Prompting</a:t>
            </a:r>
            <a:endParaRPr lang="en-US" sz="2000" dirty="0">
              <a:solidFill>
                <a:schemeClr val="tx1"/>
              </a:solidFill>
            </a:endParaRPr>
          </a:p>
        </p:txBody>
      </p:sp>
      <p:sp>
        <p:nvSpPr>
          <p:cNvPr id="20" name="Rectangle 19"/>
          <p:cNvSpPr/>
          <p:nvPr/>
        </p:nvSpPr>
        <p:spPr>
          <a:xfrm>
            <a:off x="164837" y="775262"/>
            <a:ext cx="7772399" cy="646331"/>
          </a:xfrm>
          <a:prstGeom prst="rect">
            <a:avLst/>
          </a:prstGeom>
          <a:noFill/>
        </p:spPr>
        <p:txBody>
          <a:bodyPr wrap="square">
            <a:spAutoFit/>
          </a:bodyPr>
          <a:lstStyle/>
          <a:p>
            <a:pPr defTabSz="685783"/>
            <a:r>
              <a:rPr lang="en-US" sz="3600" b="1" i="1" kern="0" dirty="0">
                <a:solidFill>
                  <a:schemeClr val="bg1"/>
                </a:solidFill>
                <a:latin typeface="Franklin Gothic Medium"/>
                <a:ea typeface="Arial" charset="0"/>
                <a:cs typeface="Arial" charset="0"/>
              </a:rPr>
              <a:t>Focus on phases of learning</a:t>
            </a:r>
          </a:p>
        </p:txBody>
      </p:sp>
      <p:sp>
        <p:nvSpPr>
          <p:cNvPr id="32" name="Rectangle 31"/>
          <p:cNvSpPr/>
          <p:nvPr/>
        </p:nvSpPr>
        <p:spPr>
          <a:xfrm>
            <a:off x="4686924" y="1567919"/>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35" name="Rectangle 34"/>
          <p:cNvSpPr/>
          <p:nvPr/>
        </p:nvSpPr>
        <p:spPr>
          <a:xfrm>
            <a:off x="6862997" y="1567918"/>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6" name="Right Arrow 35" descr="Arrow from Behavior to Consequence"/>
          <p:cNvSpPr/>
          <p:nvPr/>
        </p:nvSpPr>
        <p:spPr>
          <a:xfrm>
            <a:off x="6509477" y="2085073"/>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2510851" y="1575414"/>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39" name="Right Arrow 38" descr="Arrow from Antecedent to Behavior"/>
          <p:cNvSpPr/>
          <p:nvPr/>
        </p:nvSpPr>
        <p:spPr>
          <a:xfrm>
            <a:off x="4323411" y="2085073"/>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hidden="1">
            <a:extLst>
              <a:ext uri="{FF2B5EF4-FFF2-40B4-BE49-F238E27FC236}">
                <a16:creationId xmlns:a16="http://schemas.microsoft.com/office/drawing/2014/main" id="{1D291A20-7D6E-4B9C-8072-1FD2A24FD9C5}"/>
              </a:ext>
            </a:extLst>
          </p:cNvPr>
          <p:cNvSpPr>
            <a:spLocks noGrp="1"/>
          </p:cNvSpPr>
          <p:nvPr>
            <p:ph type="title"/>
          </p:nvPr>
        </p:nvSpPr>
        <p:spPr/>
        <p:txBody>
          <a:bodyPr/>
          <a:lstStyle/>
          <a:p>
            <a:r>
              <a:rPr lang="en-US" dirty="0"/>
              <a:t>What is the ultimate goal of all instruction?</a:t>
            </a:r>
          </a:p>
        </p:txBody>
      </p:sp>
    </p:spTree>
    <p:extLst>
      <p:ext uri="{BB962C8B-B14F-4D97-AF65-F5344CB8AC3E}">
        <p14:creationId xmlns:p14="http://schemas.microsoft.com/office/powerpoint/2010/main" val="1823009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47166" y="154923"/>
            <a:ext cx="8796834" cy="646331"/>
          </a:xfrm>
          <a:prstGeom prst="rect">
            <a:avLst/>
          </a:prstGeom>
          <a:noFill/>
        </p:spPr>
        <p:txBody>
          <a:bodyPr wrap="square">
            <a:spAutoFit/>
          </a:bodyPr>
          <a:lstStyle/>
          <a:p>
            <a:pPr defTabSz="685783"/>
            <a:r>
              <a:rPr lang="en-US" sz="3600" b="1" kern="0" dirty="0">
                <a:solidFill>
                  <a:schemeClr val="accent2"/>
                </a:solidFill>
                <a:latin typeface="Franklin Gothic Medium"/>
                <a:ea typeface="Arial" charset="0"/>
                <a:cs typeface="Arial" charset="0"/>
              </a:rPr>
              <a:t>What is the ultimate goal of all instruction?  </a:t>
            </a:r>
          </a:p>
        </p:txBody>
      </p:sp>
      <p:sp>
        <p:nvSpPr>
          <p:cNvPr id="20" name="Rectangle 19"/>
          <p:cNvSpPr/>
          <p:nvPr/>
        </p:nvSpPr>
        <p:spPr>
          <a:xfrm>
            <a:off x="347166" y="741402"/>
            <a:ext cx="7772399" cy="646331"/>
          </a:xfrm>
          <a:prstGeom prst="rect">
            <a:avLst/>
          </a:prstGeom>
          <a:noFill/>
        </p:spPr>
        <p:txBody>
          <a:bodyPr wrap="square">
            <a:spAutoFit/>
          </a:bodyPr>
          <a:lstStyle/>
          <a:p>
            <a:pPr defTabSz="685783"/>
            <a:r>
              <a:rPr lang="en-US" sz="3600" b="1" i="1" kern="0" dirty="0">
                <a:solidFill>
                  <a:schemeClr val="bg1"/>
                </a:solidFill>
                <a:latin typeface="Franklin Gothic Medium"/>
                <a:ea typeface="Arial" charset="0"/>
                <a:cs typeface="Arial" charset="0"/>
              </a:rPr>
              <a:t>Focus on phases of learning</a:t>
            </a:r>
          </a:p>
        </p:txBody>
      </p:sp>
      <p:graphicFrame>
        <p:nvGraphicFramePr>
          <p:cNvPr id="2" name="Diagram 1" descr="Image showing the Focus on the phases of learning.  Starting with Acquisition, moving to Fluency, moving to Maintenance, ending at Generalization"/>
          <p:cNvGraphicFramePr/>
          <p:nvPr>
            <p:extLst>
              <p:ext uri="{D42A27DB-BD31-4B8C-83A1-F6EECF244321}">
                <p14:modId xmlns:p14="http://schemas.microsoft.com/office/powerpoint/2010/main" val="3399881431"/>
              </p:ext>
            </p:extLst>
          </p:nvPr>
        </p:nvGraphicFramePr>
        <p:xfrm>
          <a:off x="22091" y="709670"/>
          <a:ext cx="9121909" cy="3207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3024" y="4321421"/>
            <a:ext cx="2155371" cy="1323439"/>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“Increase accuracy of new skill”</a:t>
            </a:r>
          </a:p>
          <a:p>
            <a:pPr algn="ctr">
              <a:buClr>
                <a:schemeClr val="accent2">
                  <a:lumMod val="90000"/>
                  <a:lumOff val="10000"/>
                </a:schemeClr>
              </a:buClr>
            </a:pPr>
            <a:endParaRPr lang="en-US" sz="2000" i="1" dirty="0">
              <a:solidFill>
                <a:schemeClr val="bg1"/>
              </a:solidFill>
            </a:endParaRPr>
          </a:p>
        </p:txBody>
      </p:sp>
      <p:sp>
        <p:nvSpPr>
          <p:cNvPr id="21" name="TextBox 20"/>
          <p:cNvSpPr txBox="1"/>
          <p:nvPr/>
        </p:nvSpPr>
        <p:spPr>
          <a:xfrm>
            <a:off x="2304472" y="3135731"/>
            <a:ext cx="2155371" cy="1323439"/>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“Increase rate of correct responses to ‘automatic’ or functional level”</a:t>
            </a:r>
          </a:p>
        </p:txBody>
      </p:sp>
      <p:sp>
        <p:nvSpPr>
          <p:cNvPr id="22" name="TextBox 21"/>
          <p:cNvSpPr txBox="1"/>
          <p:nvPr/>
        </p:nvSpPr>
        <p:spPr>
          <a:xfrm>
            <a:off x="4507346" y="3154204"/>
            <a:ext cx="2155371" cy="1015663"/>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“Perform skill overtime without </a:t>
            </a:r>
            <a:r>
              <a:rPr lang="en-US" sz="2000" i="1" dirty="0" err="1">
                <a:solidFill>
                  <a:schemeClr val="bg1"/>
                </a:solidFill>
              </a:rPr>
              <a:t>reteaching</a:t>
            </a:r>
            <a:r>
              <a:rPr lang="en-US" sz="2000" i="1" dirty="0">
                <a:solidFill>
                  <a:schemeClr val="bg1"/>
                </a:solidFill>
              </a:rPr>
              <a:t>”</a:t>
            </a:r>
          </a:p>
        </p:txBody>
      </p:sp>
      <p:sp>
        <p:nvSpPr>
          <p:cNvPr id="23" name="TextBox 22"/>
          <p:cNvSpPr txBox="1"/>
          <p:nvPr/>
        </p:nvSpPr>
        <p:spPr>
          <a:xfrm>
            <a:off x="6858001" y="3657933"/>
            <a:ext cx="2155371" cy="1938992"/>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“Stimulus generalization”</a:t>
            </a:r>
          </a:p>
          <a:p>
            <a:pPr algn="ctr">
              <a:buClr>
                <a:schemeClr val="accent2">
                  <a:lumMod val="90000"/>
                  <a:lumOff val="10000"/>
                </a:schemeClr>
              </a:buClr>
            </a:pPr>
            <a:endParaRPr lang="en-US" sz="2000" i="1" dirty="0">
              <a:solidFill>
                <a:schemeClr val="bg1"/>
              </a:solidFill>
            </a:endParaRPr>
          </a:p>
          <a:p>
            <a:pPr algn="ctr">
              <a:buClr>
                <a:schemeClr val="accent2">
                  <a:lumMod val="90000"/>
                  <a:lumOff val="10000"/>
                </a:schemeClr>
              </a:buClr>
            </a:pPr>
            <a:endParaRPr lang="en-US" sz="2000" i="1" dirty="0">
              <a:solidFill>
                <a:schemeClr val="bg1"/>
              </a:solidFill>
            </a:endParaRPr>
          </a:p>
          <a:p>
            <a:pPr algn="ctr">
              <a:buClr>
                <a:schemeClr val="accent2">
                  <a:lumMod val="90000"/>
                  <a:lumOff val="10000"/>
                </a:schemeClr>
              </a:buClr>
            </a:pPr>
            <a:r>
              <a:rPr lang="en-US" sz="2000" i="1" dirty="0">
                <a:solidFill>
                  <a:schemeClr val="bg1"/>
                </a:solidFill>
              </a:rPr>
              <a:t>“Response adaptation”</a:t>
            </a:r>
          </a:p>
        </p:txBody>
      </p:sp>
      <p:sp>
        <p:nvSpPr>
          <p:cNvPr id="4" name="TextBox 3"/>
          <p:cNvSpPr txBox="1"/>
          <p:nvPr/>
        </p:nvSpPr>
        <p:spPr>
          <a:xfrm>
            <a:off x="0" y="6449787"/>
            <a:ext cx="2498056" cy="338554"/>
          </a:xfrm>
          <a:prstGeom prst="rect">
            <a:avLst/>
          </a:prstGeom>
          <a:noFill/>
        </p:spPr>
        <p:txBody>
          <a:bodyPr wrap="none" rtlCol="0">
            <a:spAutoFit/>
          </a:bodyPr>
          <a:lstStyle/>
          <a:p>
            <a:r>
              <a:rPr lang="en-US" sz="1600">
                <a:solidFill>
                  <a:srgbClr val="FFFFFF"/>
                </a:solidFill>
              </a:rPr>
              <a:t>(Simonsen &amp; Myers, 2015)</a:t>
            </a:r>
          </a:p>
        </p:txBody>
      </p:sp>
      <p:sp>
        <p:nvSpPr>
          <p:cNvPr id="5" name="Rectangle 4"/>
          <p:cNvSpPr/>
          <p:nvPr/>
        </p:nvSpPr>
        <p:spPr>
          <a:xfrm>
            <a:off x="93023" y="3190633"/>
            <a:ext cx="2155371" cy="923330"/>
          </a:xfrm>
          <a:prstGeom prst="rect">
            <a:avLst/>
          </a:prstGeom>
        </p:spPr>
        <p:txBody>
          <a:bodyPr wrap="square">
            <a:spAutoFit/>
          </a:bodyPr>
          <a:lstStyle/>
          <a:p>
            <a:pPr algn="ctr">
              <a:buClr>
                <a:schemeClr val="accent2">
                  <a:lumMod val="90000"/>
                  <a:lumOff val="10000"/>
                </a:schemeClr>
              </a:buClr>
            </a:pPr>
            <a:r>
              <a:rPr lang="en-US" i="1" dirty="0">
                <a:solidFill>
                  <a:schemeClr val="bg1"/>
                </a:solidFill>
              </a:rPr>
              <a:t>Student is able to solve the math equation accurately</a:t>
            </a:r>
          </a:p>
        </p:txBody>
      </p:sp>
      <p:sp>
        <p:nvSpPr>
          <p:cNvPr id="6" name="Rectangle 5"/>
          <p:cNvSpPr/>
          <p:nvPr/>
        </p:nvSpPr>
        <p:spPr>
          <a:xfrm>
            <a:off x="2257631" y="4383238"/>
            <a:ext cx="2155371" cy="1754326"/>
          </a:xfrm>
          <a:prstGeom prst="rect">
            <a:avLst/>
          </a:prstGeom>
        </p:spPr>
        <p:txBody>
          <a:bodyPr wrap="square">
            <a:spAutoFit/>
          </a:bodyPr>
          <a:lstStyle/>
          <a:p>
            <a:pPr algn="ctr">
              <a:buClr>
                <a:schemeClr val="accent2">
                  <a:lumMod val="90000"/>
                  <a:lumOff val="10000"/>
                </a:schemeClr>
              </a:buClr>
            </a:pPr>
            <a:r>
              <a:rPr lang="en-US" i="1" dirty="0">
                <a:solidFill>
                  <a:schemeClr val="bg1"/>
                </a:solidFill>
              </a:rPr>
              <a:t>Student is able to complete math homework (solving many equations) in a reasonable amount of time</a:t>
            </a:r>
          </a:p>
        </p:txBody>
      </p:sp>
      <p:sp>
        <p:nvSpPr>
          <p:cNvPr id="7" name="Rectangle 6"/>
          <p:cNvSpPr/>
          <p:nvPr/>
        </p:nvSpPr>
        <p:spPr>
          <a:xfrm>
            <a:off x="4603327" y="4289442"/>
            <a:ext cx="2045874" cy="1754326"/>
          </a:xfrm>
          <a:prstGeom prst="rect">
            <a:avLst/>
          </a:prstGeom>
        </p:spPr>
        <p:txBody>
          <a:bodyPr wrap="square">
            <a:spAutoFit/>
          </a:bodyPr>
          <a:lstStyle/>
          <a:p>
            <a:pPr algn="ctr">
              <a:buClr>
                <a:schemeClr val="accent2">
                  <a:lumMod val="90000"/>
                  <a:lumOff val="10000"/>
                </a:schemeClr>
              </a:buClr>
            </a:pPr>
            <a:r>
              <a:rPr lang="en-US" i="1" dirty="0">
                <a:solidFill>
                  <a:schemeClr val="bg1"/>
                </a:solidFill>
              </a:rPr>
              <a:t>After spending time on other math topics the student is able to solve the math equation without re-teaching </a:t>
            </a:r>
          </a:p>
        </p:txBody>
      </p:sp>
      <p:sp>
        <p:nvSpPr>
          <p:cNvPr id="8" name="Title 7" hidden="1">
            <a:extLst>
              <a:ext uri="{FF2B5EF4-FFF2-40B4-BE49-F238E27FC236}">
                <a16:creationId xmlns:a16="http://schemas.microsoft.com/office/drawing/2014/main" id="{AD2F6AE5-39BB-44FE-B33A-F1AB9F6558FA}"/>
              </a:ext>
            </a:extLst>
          </p:cNvPr>
          <p:cNvSpPr>
            <a:spLocks noGrp="1"/>
          </p:cNvSpPr>
          <p:nvPr>
            <p:ph type="title"/>
          </p:nvPr>
        </p:nvSpPr>
        <p:spPr/>
        <p:txBody>
          <a:bodyPr>
            <a:normAutofit fontScale="90000"/>
          </a:bodyPr>
          <a:lstStyle/>
          <a:p>
            <a:r>
              <a:rPr lang="en-US" dirty="0"/>
              <a:t>What is the ultimate goal of all instruction – focus on phases of learning</a:t>
            </a:r>
          </a:p>
        </p:txBody>
      </p:sp>
    </p:spTree>
    <p:extLst>
      <p:ext uri="{BB962C8B-B14F-4D97-AF65-F5344CB8AC3E}">
        <p14:creationId xmlns:p14="http://schemas.microsoft.com/office/powerpoint/2010/main" val="3575285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looking at the ultimate goal of all instruction stating that generalization is the ultimate goal.">
            <a:extLst>
              <a:ext uri="{FF2B5EF4-FFF2-40B4-BE49-F238E27FC236}">
                <a16:creationId xmlns:a16="http://schemas.microsoft.com/office/drawing/2014/main" id="{4970E39C-5055-498B-A40E-76E7213FD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8" y="256239"/>
            <a:ext cx="8580582" cy="5763856"/>
          </a:xfrm>
          <a:prstGeom prst="rect">
            <a:avLst/>
          </a:prstGeom>
        </p:spPr>
      </p:pic>
      <p:sp>
        <p:nvSpPr>
          <p:cNvPr id="2" name="Title 1" hidden="1">
            <a:extLst>
              <a:ext uri="{FF2B5EF4-FFF2-40B4-BE49-F238E27FC236}">
                <a16:creationId xmlns:a16="http://schemas.microsoft.com/office/drawing/2014/main" id="{36611623-4132-4022-876B-269B7F3D0BA5}"/>
              </a:ext>
            </a:extLst>
          </p:cNvPr>
          <p:cNvSpPr>
            <a:spLocks noGrp="1"/>
          </p:cNvSpPr>
          <p:nvPr>
            <p:ph type="title"/>
          </p:nvPr>
        </p:nvSpPr>
        <p:spPr/>
        <p:txBody>
          <a:bodyPr>
            <a:normAutofit fontScale="90000"/>
          </a:bodyPr>
          <a:lstStyle/>
          <a:p>
            <a:r>
              <a:rPr lang="en-US" dirty="0"/>
              <a:t>What is the ultimate goal of all instruction – generalization is the ultimate goal.</a:t>
            </a:r>
          </a:p>
        </p:txBody>
      </p:sp>
    </p:spTree>
    <p:extLst>
      <p:ext uri="{BB962C8B-B14F-4D97-AF65-F5344CB8AC3E}">
        <p14:creationId xmlns:p14="http://schemas.microsoft.com/office/powerpoint/2010/main" val="1045601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descr="Diagram showing Acquisition,  Fluency, Maintenance and Generalization with examples of how to move students towards generalization "/>
          <p:cNvGraphicFramePr/>
          <p:nvPr>
            <p:extLst>
              <p:ext uri="{D42A27DB-BD31-4B8C-83A1-F6EECF244321}">
                <p14:modId xmlns:p14="http://schemas.microsoft.com/office/powerpoint/2010/main" val="4067436633"/>
              </p:ext>
            </p:extLst>
          </p:nvPr>
        </p:nvGraphicFramePr>
        <p:xfrm>
          <a:off x="0" y="946622"/>
          <a:ext cx="9144000" cy="320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0"/>
            <a:ext cx="8492835" cy="1450757"/>
          </a:xfrm>
        </p:spPr>
        <p:txBody>
          <a:bodyPr/>
          <a:lstStyle/>
          <a:p>
            <a:r>
              <a:rPr lang="en-US" b="1" dirty="0">
                <a:solidFill>
                  <a:schemeClr val="accent2"/>
                </a:solidFill>
              </a:rPr>
              <a:t>How do we move students toward generalization? </a:t>
            </a:r>
          </a:p>
        </p:txBody>
      </p:sp>
      <p:sp>
        <p:nvSpPr>
          <p:cNvPr id="9" name="AutoShape 9" descr="Arrow from Acquisition to examples listed as shaping, chaining, and prompting"/>
          <p:cNvSpPr>
            <a:spLocks noChangeArrowheads="1"/>
          </p:cNvSpPr>
          <p:nvPr/>
        </p:nvSpPr>
        <p:spPr bwMode="auto">
          <a:xfrm>
            <a:off x="684663" y="3470653"/>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0" name="Text Box 10"/>
          <p:cNvSpPr txBox="1">
            <a:spLocks noChangeArrowheads="1"/>
          </p:cNvSpPr>
          <p:nvPr/>
        </p:nvSpPr>
        <p:spPr bwMode="auto">
          <a:xfrm>
            <a:off x="-77337" y="4322178"/>
            <a:ext cx="198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marL="285750" indent="-115888">
              <a:spcBef>
                <a:spcPct val="50000"/>
              </a:spcBef>
              <a:buClr>
                <a:schemeClr val="accent2">
                  <a:lumMod val="90000"/>
                  <a:lumOff val="10000"/>
                </a:schemeClr>
              </a:buClr>
              <a:buFont typeface="Arial" panose="020B0604020202020204" pitchFamily="34" charset="0"/>
              <a:buChar char="•"/>
            </a:pPr>
            <a:r>
              <a:rPr lang="en-US" altLang="en-US" dirty="0">
                <a:solidFill>
                  <a:schemeClr val="bg1"/>
                </a:solidFill>
                <a:latin typeface="+mn-lt"/>
              </a:rPr>
              <a:t>shaping</a:t>
            </a:r>
          </a:p>
          <a:p>
            <a:pPr marL="285750" indent="-115888">
              <a:spcBef>
                <a:spcPct val="50000"/>
              </a:spcBef>
              <a:buClr>
                <a:schemeClr val="accent2">
                  <a:lumMod val="90000"/>
                  <a:lumOff val="10000"/>
                </a:schemeClr>
              </a:buClr>
              <a:buFont typeface="Arial" panose="020B0604020202020204" pitchFamily="34" charset="0"/>
              <a:buChar char="•"/>
            </a:pPr>
            <a:r>
              <a:rPr lang="en-US" altLang="en-US" dirty="0">
                <a:solidFill>
                  <a:schemeClr val="bg1"/>
                </a:solidFill>
                <a:latin typeface="+mn-lt"/>
              </a:rPr>
              <a:t>chaining</a:t>
            </a:r>
          </a:p>
          <a:p>
            <a:pPr marL="285750" indent="-115888">
              <a:spcBef>
                <a:spcPct val="50000"/>
              </a:spcBef>
              <a:buClr>
                <a:schemeClr val="accent2">
                  <a:lumMod val="90000"/>
                  <a:lumOff val="10000"/>
                </a:schemeClr>
              </a:buClr>
              <a:buFont typeface="Arial" panose="020B0604020202020204" pitchFamily="34" charset="0"/>
              <a:buChar char="•"/>
            </a:pPr>
            <a:r>
              <a:rPr lang="en-US" altLang="en-US" dirty="0">
                <a:solidFill>
                  <a:schemeClr val="bg1"/>
                </a:solidFill>
                <a:latin typeface="+mn-lt"/>
              </a:rPr>
              <a:t>prompting</a:t>
            </a:r>
          </a:p>
        </p:txBody>
      </p:sp>
      <p:sp>
        <p:nvSpPr>
          <p:cNvPr id="11" name="AutoShape 11" descr="Arrow from fluency  to the example of shaping"/>
          <p:cNvSpPr>
            <a:spLocks noChangeArrowheads="1"/>
          </p:cNvSpPr>
          <p:nvPr/>
        </p:nvSpPr>
        <p:spPr bwMode="auto">
          <a:xfrm>
            <a:off x="3158835" y="3470653"/>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2" name="Text Box 12"/>
          <p:cNvSpPr txBox="1">
            <a:spLocks noChangeArrowheads="1"/>
          </p:cNvSpPr>
          <p:nvPr/>
        </p:nvSpPr>
        <p:spPr bwMode="auto">
          <a:xfrm>
            <a:off x="2473035" y="4322178"/>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marL="285750" indent="-115888">
              <a:spcBef>
                <a:spcPct val="50000"/>
              </a:spcBef>
              <a:buClr>
                <a:schemeClr val="accent2">
                  <a:lumMod val="90000"/>
                  <a:lumOff val="10000"/>
                </a:schemeClr>
              </a:buClr>
              <a:buFont typeface="Arial" panose="020B0604020202020204" pitchFamily="34" charset="0"/>
              <a:buChar char="•"/>
            </a:pPr>
            <a:r>
              <a:rPr lang="en-US" altLang="en-US" dirty="0">
                <a:solidFill>
                  <a:schemeClr val="bg1"/>
                </a:solidFill>
                <a:latin typeface="+mn-lt"/>
              </a:rPr>
              <a:t>shaping</a:t>
            </a:r>
          </a:p>
        </p:txBody>
      </p:sp>
      <p:sp>
        <p:nvSpPr>
          <p:cNvPr id="13" name="AutoShape 13" descr="Arrow from Maintenance to the example of prompting"/>
          <p:cNvSpPr>
            <a:spLocks noChangeArrowheads="1"/>
          </p:cNvSpPr>
          <p:nvPr/>
        </p:nvSpPr>
        <p:spPr bwMode="auto">
          <a:xfrm>
            <a:off x="5597235" y="3461135"/>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4" name="Text Box 14"/>
          <p:cNvSpPr txBox="1">
            <a:spLocks noChangeArrowheads="1"/>
          </p:cNvSpPr>
          <p:nvPr/>
        </p:nvSpPr>
        <p:spPr bwMode="auto">
          <a:xfrm>
            <a:off x="4774953" y="4325877"/>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marL="285750" indent="-115888">
              <a:spcBef>
                <a:spcPct val="50000"/>
              </a:spcBef>
              <a:buClr>
                <a:schemeClr val="accent2">
                  <a:lumMod val="90000"/>
                  <a:lumOff val="10000"/>
                </a:schemeClr>
              </a:buClr>
              <a:buFont typeface="Arial" panose="020B0604020202020204" pitchFamily="34" charset="0"/>
              <a:buChar char="•"/>
            </a:pPr>
            <a:r>
              <a:rPr lang="en-US" altLang="en-US" dirty="0">
                <a:solidFill>
                  <a:schemeClr val="bg1"/>
                </a:solidFill>
                <a:latin typeface="+mn-lt"/>
              </a:rPr>
              <a:t>prompting</a:t>
            </a:r>
          </a:p>
        </p:txBody>
      </p:sp>
      <p:sp>
        <p:nvSpPr>
          <p:cNvPr id="15" name="AutoShape 15" descr="Arrow from generalization to the examples of prompting and general case programming"/>
          <p:cNvSpPr>
            <a:spLocks noChangeArrowheads="1"/>
          </p:cNvSpPr>
          <p:nvPr/>
        </p:nvSpPr>
        <p:spPr bwMode="auto">
          <a:xfrm>
            <a:off x="7942997" y="3470653"/>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6" name="Text Box 16"/>
          <p:cNvSpPr txBox="1">
            <a:spLocks noChangeArrowheads="1"/>
          </p:cNvSpPr>
          <p:nvPr/>
        </p:nvSpPr>
        <p:spPr bwMode="auto">
          <a:xfrm>
            <a:off x="6931197" y="4325877"/>
            <a:ext cx="24323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marL="285750" indent="-115888">
              <a:spcBef>
                <a:spcPct val="50000"/>
              </a:spcBef>
              <a:buClr>
                <a:schemeClr val="accent2">
                  <a:lumMod val="90000"/>
                  <a:lumOff val="10000"/>
                </a:schemeClr>
              </a:buClr>
              <a:buFont typeface="Arial" panose="020B0604020202020204" pitchFamily="34" charset="0"/>
              <a:buChar char="•"/>
            </a:pPr>
            <a:r>
              <a:rPr lang="en-US" altLang="en-US" dirty="0">
                <a:solidFill>
                  <a:schemeClr val="bg1"/>
                </a:solidFill>
                <a:latin typeface="+mn-lt"/>
              </a:rPr>
              <a:t>prompting</a:t>
            </a:r>
          </a:p>
          <a:p>
            <a:pPr marL="285750" indent="-115888">
              <a:spcBef>
                <a:spcPct val="50000"/>
              </a:spcBef>
              <a:buClr>
                <a:schemeClr val="accent2">
                  <a:lumMod val="90000"/>
                  <a:lumOff val="10000"/>
                </a:schemeClr>
              </a:buClr>
              <a:buFont typeface="Arial" panose="020B0604020202020204" pitchFamily="34" charset="0"/>
              <a:buChar char="•"/>
            </a:pPr>
            <a:r>
              <a:rPr lang="en-US" altLang="en-US" dirty="0">
                <a:solidFill>
                  <a:schemeClr val="bg1"/>
                </a:solidFill>
                <a:latin typeface="+mn-lt"/>
              </a:rPr>
              <a:t>general case programming</a:t>
            </a:r>
          </a:p>
        </p:txBody>
      </p:sp>
    </p:spTree>
    <p:extLst>
      <p:ext uri="{BB962C8B-B14F-4D97-AF65-F5344CB8AC3E}">
        <p14:creationId xmlns:p14="http://schemas.microsoft.com/office/powerpoint/2010/main" val="382556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2.5: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Phases of learning</a:t>
            </a:r>
            <a:endParaRPr lang="en-US" sz="3600" dirty="0"/>
          </a:p>
        </p:txBody>
      </p:sp>
      <p:sp>
        <p:nvSpPr>
          <p:cNvPr id="177155" name="Rectangle 3"/>
          <p:cNvSpPr>
            <a:spLocks noGrp="1" noChangeArrowheads="1"/>
          </p:cNvSpPr>
          <p:nvPr>
            <p:ph idx="1"/>
          </p:nvPr>
        </p:nvSpPr>
        <p:spPr>
          <a:xfrm>
            <a:off x="395785" y="2060812"/>
            <a:ext cx="8426790" cy="4005246"/>
          </a:xfrm>
        </p:spPr>
        <p:txBody>
          <a:bodyPr>
            <a:noAutofit/>
          </a:bodyPr>
          <a:lstStyle/>
          <a:p>
            <a:pPr marL="0" indent="0">
              <a:buNone/>
            </a:pPr>
            <a:r>
              <a:rPr lang="en-US" altLang="en-US" sz="3200" dirty="0">
                <a:solidFill>
                  <a:schemeClr val="bg1"/>
                </a:solidFill>
                <a:ea typeface="ＭＳ Ｐゴシック" charset="-128"/>
              </a:rPr>
              <a:t>For each phase of learning identify one of your own skills you believe fits that phase. Why? </a:t>
            </a: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200640" y="5238572"/>
            <a:ext cx="8737974" cy="584775"/>
          </a:xfrm>
          <a:prstGeom prst="rect">
            <a:avLst/>
          </a:prstGeom>
          <a:solidFill>
            <a:schemeClr val="tx1"/>
          </a:solidFill>
        </p:spPr>
        <p:txBody>
          <a:bodyPr wrap="square" rtlCol="0">
            <a:spAutoFit/>
          </a:bodyPr>
          <a:lstStyle/>
          <a:p>
            <a:pPr algn="ctr"/>
            <a:r>
              <a:rPr lang="en-US" sz="3200" b="1" dirty="0">
                <a:solidFill>
                  <a:srgbClr val="FF0000"/>
                </a:solidFill>
              </a:rPr>
              <a:t>Please pause the video to complete Activity 2.5</a:t>
            </a:r>
          </a:p>
        </p:txBody>
      </p:sp>
    </p:spTree>
    <p:extLst>
      <p:ext uri="{BB962C8B-B14F-4D97-AF65-F5344CB8AC3E}">
        <p14:creationId xmlns:p14="http://schemas.microsoft.com/office/powerpoint/2010/main" val="3060284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descr="Image of a pencil writing on paper"/>
          <p:cNvGraphicFramePr/>
          <p:nvPr>
            <p:extLst>
              <p:ext uri="{D42A27DB-BD31-4B8C-83A1-F6EECF244321}">
                <p14:modId xmlns:p14="http://schemas.microsoft.com/office/powerpoint/2010/main" val="3411558439"/>
              </p:ext>
            </p:extLst>
          </p:nvPr>
        </p:nvGraphicFramePr>
        <p:xfrm>
          <a:off x="0" y="946622"/>
          <a:ext cx="9144000" cy="320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55077" y="0"/>
            <a:ext cx="8492835" cy="1450757"/>
          </a:xfrm>
        </p:spPr>
        <p:txBody>
          <a:bodyPr>
            <a:normAutofit/>
          </a:bodyPr>
          <a:lstStyle/>
          <a:p>
            <a:r>
              <a:rPr lang="en-US" b="1" dirty="0">
                <a:solidFill>
                  <a:schemeClr val="accent2"/>
                </a:solidFill>
              </a:rPr>
              <a:t>Activity 2.5 Review</a:t>
            </a:r>
          </a:p>
        </p:txBody>
      </p:sp>
      <p:sp>
        <p:nvSpPr>
          <p:cNvPr id="9" name="AutoShape 9" descr="Arrow from Acquisition to Skill example of Learning a foreign language"/>
          <p:cNvSpPr>
            <a:spLocks noChangeArrowheads="1"/>
          </p:cNvSpPr>
          <p:nvPr/>
        </p:nvSpPr>
        <p:spPr bwMode="auto">
          <a:xfrm>
            <a:off x="684663" y="3470653"/>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0" name="Text Box 10"/>
          <p:cNvSpPr txBox="1">
            <a:spLocks noChangeArrowheads="1"/>
          </p:cNvSpPr>
          <p:nvPr/>
        </p:nvSpPr>
        <p:spPr bwMode="auto">
          <a:xfrm>
            <a:off x="69572" y="4202173"/>
            <a:ext cx="2144582" cy="553998"/>
          </a:xfrm>
          <a:prstGeom prst="rect">
            <a:avLst/>
          </a:prstGeom>
          <a:solidFill>
            <a:schemeClr val="accent3"/>
          </a:solidFill>
          <a:ln>
            <a:noFill/>
          </a:ln>
          <a:extLst/>
        </p:spPr>
        <p:txBody>
          <a:bodyPr wrap="square" anchor="t">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spcBef>
                <a:spcPct val="50000"/>
              </a:spcBef>
              <a:buClr>
                <a:schemeClr val="accent2">
                  <a:lumMod val="90000"/>
                  <a:lumOff val="10000"/>
                </a:schemeClr>
              </a:buClr>
            </a:pPr>
            <a:r>
              <a:rPr lang="en-US" altLang="en-US" sz="1500" b="1" dirty="0">
                <a:solidFill>
                  <a:schemeClr val="bg1"/>
                </a:solidFill>
                <a:latin typeface="+mn-lt"/>
              </a:rPr>
              <a:t>Skill: </a:t>
            </a:r>
            <a:r>
              <a:rPr lang="en-US" altLang="en-US" sz="1500" dirty="0">
                <a:solidFill>
                  <a:schemeClr val="bg1"/>
                </a:solidFill>
                <a:latin typeface="+mn-lt"/>
              </a:rPr>
              <a:t> Learning a foreign language</a:t>
            </a:r>
          </a:p>
        </p:txBody>
      </p:sp>
      <p:sp>
        <p:nvSpPr>
          <p:cNvPr id="11" name="AutoShape 11" descr="Arrow from Fluency to a Skill example of carrying on a conversation in a foreign language"/>
          <p:cNvSpPr>
            <a:spLocks noChangeArrowheads="1"/>
          </p:cNvSpPr>
          <p:nvPr/>
        </p:nvSpPr>
        <p:spPr bwMode="auto">
          <a:xfrm>
            <a:off x="3158835" y="3470653"/>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2" name="Text Box 12"/>
          <p:cNvSpPr txBox="1">
            <a:spLocks noChangeArrowheads="1"/>
          </p:cNvSpPr>
          <p:nvPr/>
        </p:nvSpPr>
        <p:spPr bwMode="auto">
          <a:xfrm>
            <a:off x="2346213" y="4203430"/>
            <a:ext cx="2096587" cy="816245"/>
          </a:xfrm>
          <a:prstGeom prst="rect">
            <a:avLst/>
          </a:prstGeom>
          <a:solidFill>
            <a:schemeClr val="accent3"/>
          </a:solidFill>
          <a:ln>
            <a:noFill/>
          </a:ln>
          <a:extLst/>
        </p:spPr>
        <p:txBody>
          <a:bodyPr wrap="square" anchor="t">
            <a:no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spcBef>
                <a:spcPct val="50000"/>
              </a:spcBef>
              <a:buClr>
                <a:schemeClr val="accent2">
                  <a:lumMod val="90000"/>
                  <a:lumOff val="10000"/>
                </a:schemeClr>
              </a:buClr>
            </a:pPr>
            <a:r>
              <a:rPr lang="en-US" altLang="en-US" sz="1500" b="1" dirty="0">
                <a:solidFill>
                  <a:schemeClr val="bg1"/>
                </a:solidFill>
                <a:latin typeface="+mn-lt"/>
              </a:rPr>
              <a:t>Skill:</a:t>
            </a:r>
            <a:r>
              <a:rPr lang="en-US" altLang="en-US" sz="1500" dirty="0">
                <a:solidFill>
                  <a:schemeClr val="bg1"/>
                </a:solidFill>
                <a:latin typeface="+mn-lt"/>
              </a:rPr>
              <a:t> Carry on a conversation in a foreign language</a:t>
            </a:r>
          </a:p>
        </p:txBody>
      </p:sp>
      <p:sp>
        <p:nvSpPr>
          <p:cNvPr id="13" name="AutoShape 13" descr="Arrow from Maintenance to the skill example of using a foreign language without having to study"/>
          <p:cNvSpPr>
            <a:spLocks noChangeArrowheads="1"/>
          </p:cNvSpPr>
          <p:nvPr/>
        </p:nvSpPr>
        <p:spPr bwMode="auto">
          <a:xfrm>
            <a:off x="5597235" y="3461135"/>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4" name="Text Box 14"/>
          <p:cNvSpPr txBox="1">
            <a:spLocks noChangeArrowheads="1"/>
          </p:cNvSpPr>
          <p:nvPr/>
        </p:nvSpPr>
        <p:spPr bwMode="auto">
          <a:xfrm>
            <a:off x="4757125" y="4202173"/>
            <a:ext cx="1959149" cy="898728"/>
          </a:xfrm>
          <a:prstGeom prst="rect">
            <a:avLst/>
          </a:prstGeom>
          <a:solidFill>
            <a:schemeClr val="accent3"/>
          </a:solidFill>
          <a:ln>
            <a:noFill/>
          </a:ln>
          <a:extLst/>
        </p:spPr>
        <p:txBody>
          <a:bodyPr wrap="square" anchor="t">
            <a:no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spcBef>
                <a:spcPct val="50000"/>
              </a:spcBef>
              <a:buClr>
                <a:schemeClr val="accent2">
                  <a:lumMod val="90000"/>
                  <a:lumOff val="10000"/>
                </a:schemeClr>
              </a:buClr>
            </a:pPr>
            <a:r>
              <a:rPr lang="en-US" altLang="en-US" sz="1500" b="1" dirty="0">
                <a:solidFill>
                  <a:schemeClr val="bg1"/>
                </a:solidFill>
                <a:latin typeface="+mn-lt"/>
              </a:rPr>
              <a:t>Skill: </a:t>
            </a:r>
            <a:r>
              <a:rPr lang="en-US" altLang="en-US" sz="1500" dirty="0">
                <a:solidFill>
                  <a:schemeClr val="bg1"/>
                </a:solidFill>
                <a:latin typeface="+mn-lt"/>
              </a:rPr>
              <a:t>Use foreign language without having to study</a:t>
            </a:r>
            <a:endParaRPr lang="en-US" altLang="en-US" sz="1500" dirty="0">
              <a:solidFill>
                <a:schemeClr val="bg1"/>
              </a:solidFill>
              <a:latin typeface="+mn-lt"/>
              <a:cs typeface="Arial"/>
            </a:endParaRPr>
          </a:p>
        </p:txBody>
      </p:sp>
      <p:sp>
        <p:nvSpPr>
          <p:cNvPr id="15" name="AutoShape 15" descr="Arrow from Generalization to the skill example of traveling to a different county with slightly different accent and still being able to carry on a conversation"/>
          <p:cNvSpPr>
            <a:spLocks noChangeArrowheads="1"/>
          </p:cNvSpPr>
          <p:nvPr/>
        </p:nvSpPr>
        <p:spPr bwMode="auto">
          <a:xfrm>
            <a:off x="7942997" y="3470653"/>
            <a:ext cx="457200" cy="73152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endParaRPr lang="en-US" altLang="en-US" sz="1800"/>
          </a:p>
        </p:txBody>
      </p:sp>
      <p:sp>
        <p:nvSpPr>
          <p:cNvPr id="16" name="Text Box 16"/>
          <p:cNvSpPr txBox="1">
            <a:spLocks noChangeArrowheads="1"/>
          </p:cNvSpPr>
          <p:nvPr/>
        </p:nvSpPr>
        <p:spPr bwMode="auto">
          <a:xfrm>
            <a:off x="7039271" y="4202173"/>
            <a:ext cx="2065776" cy="1592744"/>
          </a:xfrm>
          <a:prstGeom prst="rect">
            <a:avLst/>
          </a:prstGeom>
          <a:solidFill>
            <a:schemeClr val="accent3"/>
          </a:solidFill>
          <a:ln>
            <a:noFill/>
          </a:ln>
          <a:extLst/>
        </p:spPr>
        <p:txBody>
          <a:bodyPr wrap="square" anchor="t">
            <a:no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spcBef>
                <a:spcPct val="50000"/>
              </a:spcBef>
              <a:buClr>
                <a:schemeClr val="accent2">
                  <a:lumMod val="90000"/>
                  <a:lumOff val="10000"/>
                </a:schemeClr>
              </a:buClr>
            </a:pPr>
            <a:r>
              <a:rPr lang="en-US" altLang="en-US" sz="1500" b="1" dirty="0">
                <a:solidFill>
                  <a:schemeClr val="bg1"/>
                </a:solidFill>
                <a:latin typeface="+mn-lt"/>
              </a:rPr>
              <a:t>Skill: </a:t>
            </a:r>
            <a:r>
              <a:rPr lang="en-US" altLang="en-US" sz="1500" dirty="0">
                <a:solidFill>
                  <a:schemeClr val="bg1"/>
                </a:solidFill>
                <a:latin typeface="+mn-lt"/>
              </a:rPr>
              <a:t>Travel to a different country with slightly different accent and still being able to carry on a conversation.</a:t>
            </a:r>
          </a:p>
        </p:txBody>
      </p:sp>
      <p:pic>
        <p:nvPicPr>
          <p:cNvPr id="31" name="Picture 30">
            <a:extLst>
              <a:ext uri="{FF2B5EF4-FFF2-40B4-BE49-F238E27FC236}">
                <a16:creationId xmlns:a16="http://schemas.microsoft.com/office/drawing/2014/main" id="{FA22276A-8C7C-4BB7-9D11-72D79CA0D62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04" y="285080"/>
            <a:ext cx="937527" cy="892884"/>
          </a:xfrm>
          <a:prstGeom prst="rect">
            <a:avLst/>
          </a:prstGeom>
        </p:spPr>
      </p:pic>
    </p:spTree>
    <p:extLst>
      <p:ext uri="{BB962C8B-B14F-4D97-AF65-F5344CB8AC3E}">
        <p14:creationId xmlns:p14="http://schemas.microsoft.com/office/powerpoint/2010/main" val="101371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mage looks at DBI for Intensive Academic Need, walking people through the 5 critical features for classroom management.">
            <a:extLst>
              <a:ext uri="{FF2B5EF4-FFF2-40B4-BE49-F238E27FC236}">
                <a16:creationId xmlns:a16="http://schemas.microsoft.com/office/drawing/2014/main" id="{0B1912A0-8E58-4915-9991-88F0F57EC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18" y="208208"/>
            <a:ext cx="8678757" cy="5850847"/>
          </a:xfrm>
          <a:prstGeom prst="rect">
            <a:avLst/>
          </a:prstGeom>
        </p:spPr>
      </p:pic>
      <p:sp>
        <p:nvSpPr>
          <p:cNvPr id="2" name="Title 1" hidden="1">
            <a:extLst>
              <a:ext uri="{FF2B5EF4-FFF2-40B4-BE49-F238E27FC236}">
                <a16:creationId xmlns:a16="http://schemas.microsoft.com/office/drawing/2014/main" id="{4B452CCC-F71C-4501-878C-AEBAFE6BAEB8}"/>
              </a:ext>
            </a:extLst>
          </p:cNvPr>
          <p:cNvSpPr>
            <a:spLocks noGrp="1"/>
          </p:cNvSpPr>
          <p:nvPr>
            <p:ph type="title"/>
          </p:nvPr>
        </p:nvSpPr>
        <p:spPr/>
        <p:txBody>
          <a:bodyPr/>
          <a:lstStyle/>
          <a:p>
            <a:r>
              <a:rPr lang="en-US" dirty="0"/>
              <a:t>DBI for Intensive Academic Need</a:t>
            </a:r>
          </a:p>
        </p:txBody>
      </p:sp>
    </p:spTree>
    <p:extLst>
      <p:ext uri="{BB962C8B-B14F-4D97-AF65-F5344CB8AC3E}">
        <p14:creationId xmlns:p14="http://schemas.microsoft.com/office/powerpoint/2010/main" val="434738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650"/>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92148"/>
            <a:ext cx="7886700" cy="4784815"/>
          </a:xfrm>
        </p:spPr>
        <p:txBody>
          <a:bodyPr>
            <a:noAutofit/>
          </a:bodyPr>
          <a:lstStyle/>
          <a:p>
            <a:pPr>
              <a:buNone/>
            </a:pPr>
            <a:r>
              <a:rPr lang="en-US" dirty="0">
                <a:solidFill>
                  <a:schemeClr val="bg1"/>
                </a:solidFill>
              </a:rPr>
              <a:t>By the end of Module 2 you should be able to:</a:t>
            </a:r>
          </a:p>
          <a:p>
            <a:pPr>
              <a:buNone/>
            </a:pPr>
            <a:endParaRPr lang="en-US" sz="800" dirty="0">
              <a:solidFill>
                <a:schemeClr val="bg1"/>
              </a:solidFill>
            </a:endParaRPr>
          </a:p>
          <a:p>
            <a:pPr marL="914400" lvl="2" indent="0">
              <a:buNone/>
            </a:pPr>
            <a:r>
              <a:rPr lang="en-US" sz="2400" i="1" dirty="0">
                <a:solidFill>
                  <a:schemeClr val="bg1"/>
                </a:solidFill>
              </a:rPr>
              <a:t>	Define and identify elements of the four-term 	(SE-A-B-C) contingency</a:t>
            </a:r>
          </a:p>
          <a:p>
            <a:pPr marL="914400" lvl="2" indent="0">
              <a:buNone/>
            </a:pPr>
            <a:endParaRPr lang="en-US" sz="1050" dirty="0">
              <a:solidFill>
                <a:schemeClr val="bg1"/>
              </a:solidFill>
            </a:endParaRPr>
          </a:p>
          <a:p>
            <a:pPr marL="914400" lvl="2" indent="0">
              <a:buNone/>
            </a:pPr>
            <a:r>
              <a:rPr lang="en-US" sz="2400" i="1" dirty="0">
                <a:solidFill>
                  <a:schemeClr val="bg1"/>
                </a:solidFill>
              </a:rPr>
              <a:t>	Define and describe procedures involved with 	teaching:</a:t>
            </a:r>
          </a:p>
          <a:p>
            <a:pPr lvl="4"/>
            <a:r>
              <a:rPr lang="en-US" sz="2200" dirty="0">
                <a:solidFill>
                  <a:schemeClr val="bg1"/>
                </a:solidFill>
              </a:rPr>
              <a:t>Shaping</a:t>
            </a:r>
          </a:p>
          <a:p>
            <a:pPr lvl="4"/>
            <a:r>
              <a:rPr lang="en-US" sz="2200" dirty="0">
                <a:solidFill>
                  <a:schemeClr val="bg1"/>
                </a:solidFill>
              </a:rPr>
              <a:t>Chaining</a:t>
            </a:r>
          </a:p>
          <a:p>
            <a:pPr lvl="4"/>
            <a:r>
              <a:rPr lang="en-US" sz="2200" dirty="0">
                <a:solidFill>
                  <a:schemeClr val="bg1"/>
                </a:solidFill>
              </a:rPr>
              <a:t>Prompting</a:t>
            </a:r>
          </a:p>
          <a:p>
            <a:pPr lvl="4"/>
            <a:r>
              <a:rPr lang="en-US" sz="2200" dirty="0">
                <a:solidFill>
                  <a:schemeClr val="bg1"/>
                </a:solidFill>
              </a:rPr>
              <a:t>Stimulus control</a:t>
            </a:r>
          </a:p>
          <a:p>
            <a:pPr lvl="4"/>
            <a:r>
              <a:rPr lang="en-US" sz="2200" dirty="0">
                <a:solidFill>
                  <a:schemeClr val="bg1"/>
                </a:solidFill>
              </a:rPr>
              <a:t>Phases of learning</a:t>
            </a:r>
            <a:endParaRPr lang="en-US" sz="2500" b="1" dirty="0">
              <a:solidFill>
                <a:schemeClr val="bg1"/>
              </a:solidFill>
            </a:endParaRPr>
          </a:p>
        </p:txBody>
      </p:sp>
      <p:sp>
        <p:nvSpPr>
          <p:cNvPr id="6" name="TextBox 5"/>
          <p:cNvSpPr txBox="1"/>
          <p:nvPr/>
        </p:nvSpPr>
        <p:spPr>
          <a:xfrm>
            <a:off x="904979" y="2009075"/>
            <a:ext cx="1449370" cy="584775"/>
          </a:xfrm>
          <a:prstGeom prst="rect">
            <a:avLst/>
          </a:prstGeom>
          <a:noFill/>
        </p:spPr>
        <p:txBody>
          <a:bodyPr wrap="square" rtlCol="0">
            <a:spAutoFit/>
          </a:bodyPr>
          <a:lstStyle/>
          <a:p>
            <a:pPr algn="ctr"/>
            <a:r>
              <a:rPr lang="en-US" sz="3200" dirty="0">
                <a:solidFill>
                  <a:schemeClr val="accent1"/>
                </a:solidFill>
                <a:latin typeface="+mj-lt"/>
              </a:rPr>
              <a:t>Part 1</a:t>
            </a:r>
            <a:endParaRPr lang="en-US" sz="2800" dirty="0">
              <a:solidFill>
                <a:schemeClr val="accent1"/>
              </a:solidFill>
              <a:latin typeface="+mj-lt"/>
            </a:endParaRPr>
          </a:p>
        </p:txBody>
      </p:sp>
      <p:sp>
        <p:nvSpPr>
          <p:cNvPr id="7" name="TextBox 6"/>
          <p:cNvSpPr txBox="1"/>
          <p:nvPr/>
        </p:nvSpPr>
        <p:spPr>
          <a:xfrm>
            <a:off x="977593" y="3014961"/>
            <a:ext cx="1304142" cy="584775"/>
          </a:xfrm>
          <a:prstGeom prst="rect">
            <a:avLst/>
          </a:prstGeom>
          <a:noFill/>
        </p:spPr>
        <p:txBody>
          <a:bodyPr wrap="square" rtlCol="0">
            <a:spAutoFit/>
          </a:bodyPr>
          <a:lstStyle/>
          <a:p>
            <a:pPr algn="ctr"/>
            <a:r>
              <a:rPr lang="en-US" sz="3200" dirty="0">
                <a:solidFill>
                  <a:schemeClr val="accent1"/>
                </a:solidFill>
                <a:latin typeface="+mj-lt"/>
              </a:rPr>
              <a:t>Part 2</a:t>
            </a:r>
          </a:p>
        </p:txBody>
      </p:sp>
    </p:spTree>
    <p:extLst>
      <p:ext uri="{BB962C8B-B14F-4D97-AF65-F5344CB8AC3E}">
        <p14:creationId xmlns:p14="http://schemas.microsoft.com/office/powerpoint/2010/main" val="2954516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90" y="-70466"/>
            <a:ext cx="7886700" cy="1325563"/>
          </a:xfrm>
        </p:spPr>
        <p:txBody>
          <a:bodyPr/>
          <a:lstStyle/>
          <a:p>
            <a:r>
              <a:rPr lang="en-US" sz="3600" b="1" dirty="0">
                <a:solidFill>
                  <a:schemeClr val="accent2"/>
                </a:solidFill>
              </a:rPr>
              <a:t>Building Blocks of Behavior</a:t>
            </a:r>
          </a:p>
        </p:txBody>
      </p:sp>
      <p:sp>
        <p:nvSpPr>
          <p:cNvPr id="16" name="Title 1"/>
          <p:cNvSpPr txBox="1">
            <a:spLocks/>
          </p:cNvSpPr>
          <p:nvPr/>
        </p:nvSpPr>
        <p:spPr bwMode="auto">
          <a:xfrm>
            <a:off x="531635" y="629506"/>
            <a:ext cx="7637490" cy="12511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3600" b="1" i="1" kern="0" dirty="0">
                <a:solidFill>
                  <a:schemeClr val="bg1"/>
                </a:solidFill>
                <a:latin typeface="+mn-lt"/>
              </a:rPr>
              <a:t>Four-Term Contingency</a:t>
            </a:r>
          </a:p>
        </p:txBody>
      </p:sp>
      <p:sp>
        <p:nvSpPr>
          <p:cNvPr id="3" name="Rectangle 2"/>
          <p:cNvSpPr/>
          <p:nvPr/>
        </p:nvSpPr>
        <p:spPr>
          <a:xfrm>
            <a:off x="2510851" y="182880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solidFill>
                  <a:prstClr val="white"/>
                </a:solidFill>
                <a:latin typeface="+mj-lt"/>
              </a:rPr>
              <a:t>Antecedent</a:t>
            </a:r>
          </a:p>
        </p:txBody>
      </p:sp>
      <p:sp>
        <p:nvSpPr>
          <p:cNvPr id="6" name="Rectangle 5"/>
          <p:cNvSpPr/>
          <p:nvPr/>
        </p:nvSpPr>
        <p:spPr>
          <a:xfrm>
            <a:off x="4686924" y="182131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prstClr val="white"/>
                </a:solidFill>
                <a:latin typeface="+mj-lt"/>
              </a:rPr>
              <a:t>Behavior</a:t>
            </a:r>
          </a:p>
        </p:txBody>
      </p:sp>
      <p:sp>
        <p:nvSpPr>
          <p:cNvPr id="7" name="Rectangle 6"/>
          <p:cNvSpPr/>
          <p:nvPr/>
        </p:nvSpPr>
        <p:spPr>
          <a:xfrm>
            <a:off x="6862997" y="182130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prstClr val="white"/>
                </a:solidFill>
                <a:latin typeface="+mj-lt"/>
              </a:rPr>
              <a:t>Consequence</a:t>
            </a:r>
          </a:p>
        </p:txBody>
      </p:sp>
      <p:sp>
        <p:nvSpPr>
          <p:cNvPr id="8" name="Rectangle 7"/>
          <p:cNvSpPr/>
          <p:nvPr/>
        </p:nvSpPr>
        <p:spPr>
          <a:xfrm>
            <a:off x="334778" y="182880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prstClr val="white"/>
                </a:solidFill>
                <a:latin typeface="+mj-lt"/>
              </a:rPr>
              <a:t>Setting Event</a:t>
            </a:r>
          </a:p>
        </p:txBody>
      </p:sp>
      <p:sp>
        <p:nvSpPr>
          <p:cNvPr id="4" name="Right Arrow 3" descr="Arrow moving from Setting Event to Antecedent"/>
          <p:cNvSpPr/>
          <p:nvPr/>
        </p:nvSpPr>
        <p:spPr>
          <a:xfrm>
            <a:off x="2158582" y="2338465"/>
            <a:ext cx="479687" cy="434715"/>
          </a:xfrm>
          <a:prstGeom prst="rightArrow">
            <a:avLst/>
          </a:prstGeom>
          <a:gradFill flip="none" rotWithShape="1">
            <a:gsLst>
              <a:gs pos="0">
                <a:schemeClr val="accent3"/>
              </a:gs>
              <a:gs pos="86000">
                <a:schemeClr val="accent2">
                  <a:lumMod val="90000"/>
                  <a:lumOff val="10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ight Arrow 9" descr="Arrow moving from Antecedent to Behavior"/>
          <p:cNvSpPr/>
          <p:nvPr/>
        </p:nvSpPr>
        <p:spPr>
          <a:xfrm>
            <a:off x="4323411" y="2338464"/>
            <a:ext cx="479687" cy="434715"/>
          </a:xfrm>
          <a:prstGeom prst="rightArrow">
            <a:avLst/>
          </a:prstGeom>
          <a:gradFill flip="none" rotWithShape="1">
            <a:gsLst>
              <a:gs pos="0">
                <a:schemeClr val="accent2">
                  <a:lumMod val="90000"/>
                  <a:lumOff val="10000"/>
                </a:schemeClr>
              </a:gs>
              <a:gs pos="86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ight Arrow 10" descr="Arrow moving from Behavior to Consequence"/>
          <p:cNvSpPr/>
          <p:nvPr/>
        </p:nvSpPr>
        <p:spPr>
          <a:xfrm>
            <a:off x="6509477" y="2338464"/>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4669435" y="3290333"/>
            <a:ext cx="1946223" cy="1938992"/>
          </a:xfrm>
          <a:prstGeom prst="rect">
            <a:avLst/>
          </a:prstGeom>
        </p:spPr>
        <p:txBody>
          <a:bodyPr wrap="square">
            <a:spAutoFit/>
          </a:bodyPr>
          <a:lstStyle/>
          <a:p>
            <a:pPr>
              <a:spcBef>
                <a:spcPct val="20000"/>
              </a:spcBef>
              <a:defRPr/>
            </a:pPr>
            <a:r>
              <a:rPr lang="en-US" sz="2000" dirty="0">
                <a:solidFill>
                  <a:prstClr val="white"/>
                </a:solidFill>
                <a:latin typeface="Calibri Light" panose="020F0302020204030204"/>
                <a:ea typeface="Calibri" charset="0"/>
                <a:cs typeface="Calibri" charset="0"/>
              </a:rPr>
              <a:t>An ”observable and measurable act of an individual (also called a response).”</a:t>
            </a:r>
            <a:endParaRPr lang="en-US" sz="2400" dirty="0">
              <a:solidFill>
                <a:prstClr val="white"/>
              </a:solidFill>
              <a:latin typeface="Calibri Light" panose="020F0302020204030204"/>
              <a:ea typeface="Calibri" charset="0"/>
              <a:cs typeface="Calibri" charset="0"/>
            </a:endParaRPr>
          </a:p>
        </p:txBody>
      </p:sp>
      <p:sp>
        <p:nvSpPr>
          <p:cNvPr id="12" name="Text Box 11"/>
          <p:cNvSpPr txBox="1">
            <a:spLocks noChangeArrowheads="1"/>
          </p:cNvSpPr>
          <p:nvPr/>
        </p:nvSpPr>
        <p:spPr bwMode="auto">
          <a:xfrm>
            <a:off x="-603032" y="5874084"/>
            <a:ext cx="3241301" cy="27699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200" dirty="0">
                <a:solidFill>
                  <a:prstClr val="white"/>
                </a:solidFill>
                <a:ea typeface="Calibri" charset="0"/>
                <a:cs typeface="Calibri" charset="0"/>
              </a:rPr>
              <a:t>(Alberto &amp; Troutman, 2006)</a:t>
            </a:r>
          </a:p>
        </p:txBody>
      </p:sp>
      <p:sp>
        <p:nvSpPr>
          <p:cNvPr id="13" name="Rectangle 12"/>
          <p:cNvSpPr/>
          <p:nvPr/>
        </p:nvSpPr>
        <p:spPr>
          <a:xfrm>
            <a:off x="2529587" y="3328851"/>
            <a:ext cx="1946223" cy="1015663"/>
          </a:xfrm>
          <a:prstGeom prst="rect">
            <a:avLst/>
          </a:prstGeom>
        </p:spPr>
        <p:txBody>
          <a:bodyPr wrap="square">
            <a:spAutoFit/>
          </a:bodyPr>
          <a:lstStyle/>
          <a:p>
            <a:pPr>
              <a:spcBef>
                <a:spcPct val="20000"/>
              </a:spcBef>
              <a:defRPr/>
            </a:pPr>
            <a:r>
              <a:rPr lang="en-US" sz="2000" dirty="0">
                <a:solidFill>
                  <a:prstClr val="white"/>
                </a:solidFill>
                <a:latin typeface="Calibri Light" panose="020F0302020204030204"/>
                <a:ea typeface="Calibri" charset="0"/>
                <a:cs typeface="Calibri" charset="0"/>
              </a:rPr>
              <a:t>A “stimulus that precedes a behavior.”</a:t>
            </a:r>
            <a:endParaRPr lang="en-US" sz="2400" dirty="0">
              <a:solidFill>
                <a:prstClr val="white"/>
              </a:solidFill>
              <a:latin typeface="Calibri Light" panose="020F0302020204030204"/>
              <a:ea typeface="Calibri" charset="0"/>
              <a:cs typeface="Calibri" charset="0"/>
            </a:endParaRPr>
          </a:p>
        </p:txBody>
      </p:sp>
      <p:sp>
        <p:nvSpPr>
          <p:cNvPr id="14" name="Rectangle 13"/>
          <p:cNvSpPr/>
          <p:nvPr/>
        </p:nvSpPr>
        <p:spPr>
          <a:xfrm>
            <a:off x="6862997" y="3338747"/>
            <a:ext cx="1946223" cy="1631216"/>
          </a:xfrm>
          <a:prstGeom prst="rect">
            <a:avLst/>
          </a:prstGeom>
        </p:spPr>
        <p:txBody>
          <a:bodyPr wrap="square">
            <a:spAutoFit/>
          </a:bodyPr>
          <a:lstStyle/>
          <a:p>
            <a:pPr>
              <a:spcBef>
                <a:spcPct val="20000"/>
              </a:spcBef>
              <a:defRPr/>
            </a:pPr>
            <a:r>
              <a:rPr lang="en-US" sz="2000" dirty="0">
                <a:solidFill>
                  <a:prstClr val="white"/>
                </a:solidFill>
                <a:latin typeface="Calibri Light" panose="020F0302020204030204"/>
                <a:ea typeface="Calibri" charset="0"/>
                <a:cs typeface="Calibri" charset="0"/>
              </a:rPr>
              <a:t>A stimulus change that occurs contingent on a behavior.</a:t>
            </a:r>
            <a:endParaRPr lang="en-US" sz="2400" dirty="0">
              <a:solidFill>
                <a:prstClr val="white"/>
              </a:solidFill>
              <a:latin typeface="Calibri Light" panose="020F0302020204030204"/>
              <a:ea typeface="Calibri" charset="0"/>
              <a:cs typeface="Calibri" charset="0"/>
            </a:endParaRPr>
          </a:p>
        </p:txBody>
      </p:sp>
      <p:sp>
        <p:nvSpPr>
          <p:cNvPr id="15" name="Rectangle 14"/>
          <p:cNvSpPr/>
          <p:nvPr/>
        </p:nvSpPr>
        <p:spPr>
          <a:xfrm>
            <a:off x="336025" y="3338747"/>
            <a:ext cx="1946223" cy="2246769"/>
          </a:xfrm>
          <a:prstGeom prst="rect">
            <a:avLst/>
          </a:prstGeom>
        </p:spPr>
        <p:txBody>
          <a:bodyPr wrap="square">
            <a:spAutoFit/>
          </a:bodyPr>
          <a:lstStyle/>
          <a:p>
            <a:pPr>
              <a:spcBef>
                <a:spcPct val="20000"/>
              </a:spcBef>
              <a:defRPr/>
            </a:pPr>
            <a:r>
              <a:rPr lang="en-US" sz="2000" dirty="0">
                <a:solidFill>
                  <a:prstClr val="white"/>
                </a:solidFill>
                <a:latin typeface="Calibri Light" panose="020F0302020204030204"/>
                <a:ea typeface="Calibri" charset="0"/>
                <a:cs typeface="Calibri" charset="0"/>
              </a:rPr>
              <a:t>Antecedent condition or event that temporarily alters the value of the consequence.</a:t>
            </a:r>
            <a:endParaRPr lang="en-US" sz="2400" dirty="0">
              <a:solidFill>
                <a:prstClr val="white"/>
              </a:solidFill>
              <a:latin typeface="Calibri Light" panose="020F0302020204030204"/>
              <a:ea typeface="Calibri" charset="0"/>
              <a:cs typeface="Calibri" charset="0"/>
            </a:endParaRPr>
          </a:p>
        </p:txBody>
      </p:sp>
    </p:spTree>
    <p:extLst>
      <p:ext uri="{BB962C8B-B14F-4D97-AF65-F5344CB8AC3E}">
        <p14:creationId xmlns:p14="http://schemas.microsoft.com/office/powerpoint/2010/main" val="2029123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64837" y="51954"/>
            <a:ext cx="8796834" cy="1446550"/>
          </a:xfrm>
          <a:prstGeom prst="rect">
            <a:avLst/>
          </a:prstGeom>
          <a:noFill/>
        </p:spPr>
        <p:txBody>
          <a:bodyPr wrap="square">
            <a:spAutoFit/>
          </a:bodyPr>
          <a:lstStyle/>
          <a:p>
            <a:pPr defTabSz="685783"/>
            <a:r>
              <a:rPr lang="en-US" sz="4400" b="1" kern="0" dirty="0">
                <a:solidFill>
                  <a:schemeClr val="accent2"/>
                </a:solidFill>
                <a:latin typeface="Franklin Gothic Medium"/>
                <a:ea typeface="Arial" charset="0"/>
                <a:cs typeface="Arial" charset="0"/>
              </a:rPr>
              <a:t>What behavioral procedures are involved in teaching?  </a:t>
            </a:r>
          </a:p>
        </p:txBody>
      </p:sp>
      <p:sp>
        <p:nvSpPr>
          <p:cNvPr id="29" name="Rectangle 28"/>
          <p:cNvSpPr/>
          <p:nvPr/>
        </p:nvSpPr>
        <p:spPr>
          <a:xfrm>
            <a:off x="4686924" y="3018888"/>
            <a:ext cx="1928734" cy="859444"/>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simple behaviors</a:t>
            </a:r>
            <a:endParaRPr lang="en-US" sz="2000" dirty="0">
              <a:solidFill>
                <a:schemeClr val="tx1"/>
              </a:solidFill>
            </a:endParaRPr>
          </a:p>
        </p:txBody>
      </p:sp>
      <p:sp>
        <p:nvSpPr>
          <p:cNvPr id="27" name="Rectangle 26"/>
          <p:cNvSpPr/>
          <p:nvPr/>
        </p:nvSpPr>
        <p:spPr>
          <a:xfrm>
            <a:off x="6854977" y="3018888"/>
            <a:ext cx="1928734" cy="859444"/>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latin typeface="Franklin Gothic Medium"/>
              </a:rPr>
              <a:t>Shaping</a:t>
            </a:r>
            <a:endParaRPr lang="en-US" sz="2000" dirty="0">
              <a:solidFill>
                <a:schemeClr val="tx1"/>
              </a:solidFill>
            </a:endParaRPr>
          </a:p>
        </p:txBody>
      </p:sp>
      <p:sp>
        <p:nvSpPr>
          <p:cNvPr id="19" name="Rectangle 18"/>
          <p:cNvSpPr/>
          <p:nvPr/>
        </p:nvSpPr>
        <p:spPr>
          <a:xfrm>
            <a:off x="4686924" y="3968266"/>
            <a:ext cx="1928734" cy="856928"/>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Improve performance of behaviors</a:t>
            </a:r>
            <a:endParaRPr lang="en-US" sz="2000" dirty="0">
              <a:solidFill>
                <a:schemeClr val="tx1"/>
              </a:solidFill>
            </a:endParaRPr>
          </a:p>
        </p:txBody>
      </p:sp>
      <p:sp>
        <p:nvSpPr>
          <p:cNvPr id="17" name="Rectangle 16"/>
          <p:cNvSpPr/>
          <p:nvPr/>
        </p:nvSpPr>
        <p:spPr>
          <a:xfrm>
            <a:off x="4686924" y="4915129"/>
            <a:ext cx="1928734" cy="1169230"/>
          </a:xfrm>
          <a:prstGeom prst="rect">
            <a:avLst/>
          </a:prstGeom>
          <a:solidFill>
            <a:srgbClr val="D5AE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Teach complex sequences of behavior </a:t>
            </a:r>
            <a:endParaRPr lang="en-US" sz="2000" dirty="0">
              <a:solidFill>
                <a:schemeClr val="tx1"/>
              </a:solidFill>
            </a:endParaRPr>
          </a:p>
        </p:txBody>
      </p:sp>
      <p:sp>
        <p:nvSpPr>
          <p:cNvPr id="34" name="Rectangle 33"/>
          <p:cNvSpPr/>
          <p:nvPr/>
        </p:nvSpPr>
        <p:spPr>
          <a:xfrm>
            <a:off x="6850609" y="5398657"/>
            <a:ext cx="1928734" cy="685701"/>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Chaining</a:t>
            </a:r>
            <a:endParaRPr lang="en-US" sz="2000" dirty="0">
              <a:solidFill>
                <a:schemeClr val="tx1"/>
              </a:solidFill>
            </a:endParaRPr>
          </a:p>
        </p:txBody>
      </p:sp>
      <p:sp>
        <p:nvSpPr>
          <p:cNvPr id="37" name="Rectangle 36"/>
          <p:cNvSpPr/>
          <p:nvPr/>
        </p:nvSpPr>
        <p:spPr>
          <a:xfrm>
            <a:off x="6862357" y="4920945"/>
            <a:ext cx="1928734" cy="408123"/>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Task Analyzing</a:t>
            </a:r>
            <a:endParaRPr lang="en-US" sz="2000" dirty="0">
              <a:solidFill>
                <a:schemeClr val="tx1"/>
              </a:solidFill>
            </a:endParaRPr>
          </a:p>
        </p:txBody>
      </p:sp>
      <p:sp>
        <p:nvSpPr>
          <p:cNvPr id="14" name="Rectangle 13"/>
          <p:cNvSpPr/>
          <p:nvPr/>
        </p:nvSpPr>
        <p:spPr>
          <a:xfrm>
            <a:off x="2510851" y="3018887"/>
            <a:ext cx="1928734" cy="2106120"/>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Increase the likelihood that behaviors occur under the correct stimulus conditions </a:t>
            </a:r>
            <a:endParaRPr lang="en-US" sz="2000" dirty="0">
              <a:solidFill>
                <a:schemeClr val="tx1"/>
              </a:solidFill>
            </a:endParaRPr>
          </a:p>
        </p:txBody>
      </p:sp>
      <p:sp>
        <p:nvSpPr>
          <p:cNvPr id="24" name="Rectangle 23"/>
          <p:cNvSpPr/>
          <p:nvPr/>
        </p:nvSpPr>
        <p:spPr>
          <a:xfrm>
            <a:off x="334153" y="3017216"/>
            <a:ext cx="1928734" cy="1088728"/>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Establishing Stimulus Control</a:t>
            </a:r>
            <a:endParaRPr lang="en-US" sz="2000" dirty="0">
              <a:solidFill>
                <a:schemeClr val="tx1"/>
              </a:solidFill>
            </a:endParaRPr>
          </a:p>
        </p:txBody>
      </p:sp>
      <p:sp>
        <p:nvSpPr>
          <p:cNvPr id="25" name="Rectangle 24"/>
          <p:cNvSpPr/>
          <p:nvPr/>
        </p:nvSpPr>
        <p:spPr>
          <a:xfrm>
            <a:off x="347166" y="4235178"/>
            <a:ext cx="1928734" cy="859444"/>
          </a:xfrm>
          <a:prstGeom prst="rect">
            <a:avLst/>
          </a:prstGeom>
          <a:solidFill>
            <a:schemeClr val="accent2">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Franklin Gothic Medium"/>
              </a:rPr>
              <a:t>Prompting</a:t>
            </a:r>
            <a:endParaRPr lang="en-US" sz="2000" dirty="0">
              <a:solidFill>
                <a:schemeClr val="tx1"/>
              </a:solidFill>
            </a:endParaRPr>
          </a:p>
        </p:txBody>
      </p:sp>
      <p:sp>
        <p:nvSpPr>
          <p:cNvPr id="32" name="Rectangle 31"/>
          <p:cNvSpPr/>
          <p:nvPr/>
        </p:nvSpPr>
        <p:spPr>
          <a:xfrm>
            <a:off x="4686924" y="1567919"/>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Behavior</a:t>
            </a:r>
          </a:p>
        </p:txBody>
      </p:sp>
      <p:sp>
        <p:nvSpPr>
          <p:cNvPr id="35" name="Rectangle 34"/>
          <p:cNvSpPr/>
          <p:nvPr/>
        </p:nvSpPr>
        <p:spPr>
          <a:xfrm>
            <a:off x="6862997" y="1567918"/>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Consequence</a:t>
            </a:r>
          </a:p>
        </p:txBody>
      </p:sp>
      <p:sp>
        <p:nvSpPr>
          <p:cNvPr id="36" name="Right Arrow 35" descr="Arrow moving from Behavior to Consequence"/>
          <p:cNvSpPr/>
          <p:nvPr/>
        </p:nvSpPr>
        <p:spPr>
          <a:xfrm>
            <a:off x="6509477" y="2085073"/>
            <a:ext cx="479687" cy="434715"/>
          </a:xfrm>
          <a:prstGeom prst="rightArrow">
            <a:avLst/>
          </a:prstGeom>
          <a:gradFill flip="none" rotWithShape="1">
            <a:gsLst>
              <a:gs pos="0">
                <a:srgbClr val="A856B6"/>
              </a:gs>
              <a:gs pos="86000">
                <a:schemeClr val="accent1"/>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a:off x="2510851" y="1575414"/>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FFFFFF"/>
                </a:solidFill>
                <a:latin typeface="Franklin Gothic Medium"/>
              </a:rPr>
              <a:t>Antecedent</a:t>
            </a:r>
          </a:p>
        </p:txBody>
      </p:sp>
      <p:sp>
        <p:nvSpPr>
          <p:cNvPr id="39" name="Right Arrow 38" descr="Arrow moving from Antecedent to Behavior"/>
          <p:cNvSpPr/>
          <p:nvPr/>
        </p:nvSpPr>
        <p:spPr>
          <a:xfrm>
            <a:off x="4323411" y="2085073"/>
            <a:ext cx="479687" cy="434715"/>
          </a:xfrm>
          <a:prstGeom prst="rightArrow">
            <a:avLst/>
          </a:prstGeom>
          <a:gradFill flip="none" rotWithShape="1">
            <a:gsLst>
              <a:gs pos="0">
                <a:schemeClr val="accent2">
                  <a:lumMod val="90000"/>
                  <a:lumOff val="10000"/>
                </a:schemeClr>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hidden="1">
            <a:extLst>
              <a:ext uri="{FF2B5EF4-FFF2-40B4-BE49-F238E27FC236}">
                <a16:creationId xmlns:a16="http://schemas.microsoft.com/office/drawing/2014/main" id="{FBED5238-E9D0-4C30-BE3C-9CADD2395201}"/>
              </a:ext>
            </a:extLst>
          </p:cNvPr>
          <p:cNvSpPr>
            <a:spLocks noGrp="1"/>
          </p:cNvSpPr>
          <p:nvPr>
            <p:ph type="title"/>
          </p:nvPr>
        </p:nvSpPr>
        <p:spPr/>
        <p:txBody>
          <a:bodyPr/>
          <a:lstStyle/>
          <a:p>
            <a:r>
              <a:rPr lang="en-US" dirty="0"/>
              <a:t>What behavioral procedures are involved in teaching?</a:t>
            </a:r>
          </a:p>
        </p:txBody>
      </p:sp>
    </p:spTree>
    <p:extLst>
      <p:ext uri="{BB962C8B-B14F-4D97-AF65-F5344CB8AC3E}">
        <p14:creationId xmlns:p14="http://schemas.microsoft.com/office/powerpoint/2010/main" val="2976170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47166" y="154923"/>
            <a:ext cx="8796834" cy="646331"/>
          </a:xfrm>
          <a:prstGeom prst="rect">
            <a:avLst/>
          </a:prstGeom>
          <a:noFill/>
        </p:spPr>
        <p:txBody>
          <a:bodyPr wrap="square">
            <a:spAutoFit/>
          </a:bodyPr>
          <a:lstStyle/>
          <a:p>
            <a:pPr defTabSz="685783"/>
            <a:r>
              <a:rPr lang="en-US" sz="3600" b="1" kern="0" dirty="0">
                <a:solidFill>
                  <a:schemeClr val="accent2"/>
                </a:solidFill>
                <a:latin typeface="Franklin Gothic Medium"/>
                <a:ea typeface="Arial" charset="0"/>
                <a:cs typeface="Arial" charset="0"/>
              </a:rPr>
              <a:t>What is the ultimate goal of all instruction?  </a:t>
            </a:r>
          </a:p>
        </p:txBody>
      </p:sp>
      <p:sp>
        <p:nvSpPr>
          <p:cNvPr id="20" name="Rectangle 19"/>
          <p:cNvSpPr/>
          <p:nvPr/>
        </p:nvSpPr>
        <p:spPr>
          <a:xfrm>
            <a:off x="347166" y="741402"/>
            <a:ext cx="7772399" cy="646331"/>
          </a:xfrm>
          <a:prstGeom prst="rect">
            <a:avLst/>
          </a:prstGeom>
          <a:noFill/>
        </p:spPr>
        <p:txBody>
          <a:bodyPr wrap="square">
            <a:spAutoFit/>
          </a:bodyPr>
          <a:lstStyle/>
          <a:p>
            <a:pPr defTabSz="685783"/>
            <a:r>
              <a:rPr lang="en-US" sz="3600" b="1" i="1" kern="0" dirty="0">
                <a:solidFill>
                  <a:schemeClr val="bg1"/>
                </a:solidFill>
                <a:latin typeface="Franklin Gothic Medium"/>
                <a:ea typeface="Arial" charset="0"/>
                <a:cs typeface="Arial" charset="0"/>
              </a:rPr>
              <a:t>Focus on phases of learning</a:t>
            </a:r>
          </a:p>
        </p:txBody>
      </p:sp>
      <p:graphicFrame>
        <p:nvGraphicFramePr>
          <p:cNvPr id="2" name="Diagram 1" descr="Diagram of the Focus on phases of learning starting with Acquisition, moving to Fluency, then to Maintenance and then ending at Generalization "/>
          <p:cNvGraphicFramePr/>
          <p:nvPr>
            <p:extLst>
              <p:ext uri="{D42A27DB-BD31-4B8C-83A1-F6EECF244321}">
                <p14:modId xmlns:p14="http://schemas.microsoft.com/office/powerpoint/2010/main" val="1003676842"/>
              </p:ext>
            </p:extLst>
          </p:nvPr>
        </p:nvGraphicFramePr>
        <p:xfrm>
          <a:off x="22091" y="977524"/>
          <a:ext cx="9029545" cy="3207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3735935"/>
            <a:ext cx="2155371" cy="1323439"/>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“Increase accuracy of new skill”</a:t>
            </a:r>
          </a:p>
          <a:p>
            <a:pPr algn="ctr">
              <a:buClr>
                <a:schemeClr val="accent2">
                  <a:lumMod val="90000"/>
                  <a:lumOff val="10000"/>
                </a:schemeClr>
              </a:buClr>
            </a:pPr>
            <a:endParaRPr lang="en-US" sz="2000" i="1" dirty="0">
              <a:solidFill>
                <a:schemeClr val="bg1"/>
              </a:solidFill>
            </a:endParaRPr>
          </a:p>
        </p:txBody>
      </p:sp>
      <p:sp>
        <p:nvSpPr>
          <p:cNvPr id="21" name="TextBox 20"/>
          <p:cNvSpPr txBox="1"/>
          <p:nvPr/>
        </p:nvSpPr>
        <p:spPr>
          <a:xfrm>
            <a:off x="2489200" y="3745331"/>
            <a:ext cx="2155371" cy="1323439"/>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“Increase rate of correct responses to ‘automatic’ or functional level”</a:t>
            </a:r>
          </a:p>
        </p:txBody>
      </p:sp>
      <p:sp>
        <p:nvSpPr>
          <p:cNvPr id="22" name="TextBox 21"/>
          <p:cNvSpPr txBox="1"/>
          <p:nvPr/>
        </p:nvSpPr>
        <p:spPr>
          <a:xfrm>
            <a:off x="4775200" y="3763803"/>
            <a:ext cx="2155371" cy="1015663"/>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“Perform skill over time without reteaching”</a:t>
            </a:r>
          </a:p>
        </p:txBody>
      </p:sp>
      <p:sp>
        <p:nvSpPr>
          <p:cNvPr id="23" name="TextBox 22"/>
          <p:cNvSpPr txBox="1"/>
          <p:nvPr/>
        </p:nvSpPr>
        <p:spPr>
          <a:xfrm>
            <a:off x="6988629" y="3741061"/>
            <a:ext cx="2155371" cy="1631216"/>
          </a:xfrm>
          <a:prstGeom prst="rect">
            <a:avLst/>
          </a:prstGeom>
          <a:noFill/>
        </p:spPr>
        <p:txBody>
          <a:bodyPr wrap="square" rtlCol="0">
            <a:spAutoFit/>
          </a:bodyPr>
          <a:lstStyle/>
          <a:p>
            <a:pPr algn="ctr">
              <a:buClr>
                <a:schemeClr val="accent2">
                  <a:lumMod val="90000"/>
                  <a:lumOff val="10000"/>
                </a:schemeClr>
              </a:buClr>
            </a:pPr>
            <a:r>
              <a:rPr lang="en-US" sz="2000" i="1" dirty="0">
                <a:solidFill>
                  <a:schemeClr val="bg1"/>
                </a:solidFill>
              </a:rPr>
              <a:t>“Stimulus generalization”</a:t>
            </a:r>
          </a:p>
          <a:p>
            <a:pPr algn="ctr">
              <a:buClr>
                <a:schemeClr val="accent2">
                  <a:lumMod val="90000"/>
                  <a:lumOff val="10000"/>
                </a:schemeClr>
              </a:buClr>
            </a:pPr>
            <a:endParaRPr lang="en-US" sz="2000" i="1" dirty="0">
              <a:solidFill>
                <a:schemeClr val="bg1"/>
              </a:solidFill>
            </a:endParaRPr>
          </a:p>
          <a:p>
            <a:pPr algn="ctr">
              <a:buClr>
                <a:schemeClr val="accent2">
                  <a:lumMod val="90000"/>
                  <a:lumOff val="10000"/>
                </a:schemeClr>
              </a:buClr>
            </a:pPr>
            <a:r>
              <a:rPr lang="en-US" sz="2000" i="1" dirty="0">
                <a:solidFill>
                  <a:schemeClr val="bg1"/>
                </a:solidFill>
              </a:rPr>
              <a:t>“Response adaptation”</a:t>
            </a:r>
          </a:p>
        </p:txBody>
      </p:sp>
      <p:sp>
        <p:nvSpPr>
          <p:cNvPr id="4" name="TextBox 3"/>
          <p:cNvSpPr txBox="1"/>
          <p:nvPr/>
        </p:nvSpPr>
        <p:spPr>
          <a:xfrm>
            <a:off x="0" y="6449787"/>
            <a:ext cx="2498056" cy="338554"/>
          </a:xfrm>
          <a:prstGeom prst="rect">
            <a:avLst/>
          </a:prstGeom>
          <a:noFill/>
        </p:spPr>
        <p:txBody>
          <a:bodyPr wrap="none" rtlCol="0">
            <a:spAutoFit/>
          </a:bodyPr>
          <a:lstStyle/>
          <a:p>
            <a:r>
              <a:rPr lang="en-US" sz="1600">
                <a:solidFill>
                  <a:srgbClr val="FFFFFF"/>
                </a:solidFill>
              </a:rPr>
              <a:t>(Simonsen &amp; Myers, 2015)</a:t>
            </a:r>
          </a:p>
        </p:txBody>
      </p:sp>
      <p:sp>
        <p:nvSpPr>
          <p:cNvPr id="5" name="Title 4" hidden="1">
            <a:extLst>
              <a:ext uri="{FF2B5EF4-FFF2-40B4-BE49-F238E27FC236}">
                <a16:creationId xmlns:a16="http://schemas.microsoft.com/office/drawing/2014/main" id="{7564BDFD-84B4-406B-989F-1C304A4D7C9E}"/>
              </a:ext>
            </a:extLst>
          </p:cNvPr>
          <p:cNvSpPr>
            <a:spLocks noGrp="1"/>
          </p:cNvSpPr>
          <p:nvPr>
            <p:ph type="title"/>
          </p:nvPr>
        </p:nvSpPr>
        <p:spPr/>
        <p:txBody>
          <a:bodyPr>
            <a:normAutofit fontScale="90000"/>
          </a:bodyPr>
          <a:lstStyle/>
          <a:p>
            <a:r>
              <a:rPr lang="en-US" dirty="0"/>
              <a:t>What is the ultimate goal of all instruction – focus on phases of learning</a:t>
            </a:r>
          </a:p>
        </p:txBody>
      </p:sp>
    </p:spTree>
    <p:extLst>
      <p:ext uri="{BB962C8B-B14F-4D97-AF65-F5344CB8AC3E}">
        <p14:creationId xmlns:p14="http://schemas.microsoft.com/office/powerpoint/2010/main" val="1669106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Next Steps</a:t>
            </a:r>
          </a:p>
        </p:txBody>
      </p:sp>
      <p:sp>
        <p:nvSpPr>
          <p:cNvPr id="3" name="Content Placeholder 2"/>
          <p:cNvSpPr>
            <a:spLocks noGrp="1"/>
          </p:cNvSpPr>
          <p:nvPr>
            <p:ph idx="1"/>
          </p:nvPr>
        </p:nvSpPr>
        <p:spPr/>
        <p:txBody>
          <a:bodyPr/>
          <a:lstStyle/>
          <a:p>
            <a:r>
              <a:rPr lang="en-US" dirty="0">
                <a:solidFill>
                  <a:schemeClr val="bg1"/>
                </a:solidFill>
              </a:rPr>
              <a:t>Take Module 2 Quiz</a:t>
            </a:r>
          </a:p>
        </p:txBody>
      </p:sp>
    </p:spTree>
    <p:extLst>
      <p:ext uri="{BB962C8B-B14F-4D97-AF65-F5344CB8AC3E}">
        <p14:creationId xmlns:p14="http://schemas.microsoft.com/office/powerpoint/2010/main" val="295382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650"/>
            <a:ext cx="7886700" cy="1325563"/>
          </a:xfrm>
        </p:spPr>
        <p:txBody>
          <a:bodyPr/>
          <a:lstStyle/>
          <a:p>
            <a:r>
              <a:rPr lang="en-US" b="1" dirty="0">
                <a:solidFill>
                  <a:schemeClr val="accent2"/>
                </a:solidFill>
              </a:rPr>
              <a:t>Module Objectives</a:t>
            </a:r>
          </a:p>
        </p:txBody>
      </p:sp>
      <p:sp>
        <p:nvSpPr>
          <p:cNvPr id="3" name="Content Placeholder 2"/>
          <p:cNvSpPr>
            <a:spLocks noGrp="1"/>
          </p:cNvSpPr>
          <p:nvPr>
            <p:ph idx="1"/>
          </p:nvPr>
        </p:nvSpPr>
        <p:spPr>
          <a:xfrm>
            <a:off x="628650" y="1392148"/>
            <a:ext cx="7886700" cy="4784815"/>
          </a:xfrm>
        </p:spPr>
        <p:txBody>
          <a:bodyPr>
            <a:noAutofit/>
          </a:bodyPr>
          <a:lstStyle/>
          <a:p>
            <a:pPr>
              <a:buNone/>
            </a:pPr>
            <a:r>
              <a:rPr lang="en-US" dirty="0">
                <a:solidFill>
                  <a:schemeClr val="bg1"/>
                </a:solidFill>
              </a:rPr>
              <a:t>By the end of Module 2 you should be able to:</a:t>
            </a:r>
          </a:p>
          <a:p>
            <a:pPr>
              <a:buNone/>
            </a:pPr>
            <a:endParaRPr lang="en-US" sz="800" dirty="0">
              <a:solidFill>
                <a:schemeClr val="bg1"/>
              </a:solidFill>
            </a:endParaRPr>
          </a:p>
          <a:p>
            <a:pPr marL="914400" lvl="2" indent="0">
              <a:buNone/>
            </a:pPr>
            <a:r>
              <a:rPr lang="en-US" sz="2400" i="1" dirty="0">
                <a:solidFill>
                  <a:schemeClr val="bg1"/>
                </a:solidFill>
              </a:rPr>
              <a:t>	Define and identify elements of the four-term 	(SE-A-B-C) contingency</a:t>
            </a:r>
          </a:p>
          <a:p>
            <a:pPr marL="914400" lvl="2" indent="0">
              <a:buNone/>
            </a:pPr>
            <a:endParaRPr lang="en-US" sz="1050" dirty="0">
              <a:solidFill>
                <a:schemeClr val="bg1"/>
              </a:solidFill>
            </a:endParaRPr>
          </a:p>
          <a:p>
            <a:pPr marL="914400" lvl="2" indent="0">
              <a:buNone/>
            </a:pPr>
            <a:r>
              <a:rPr lang="en-US" sz="2400" i="1" dirty="0">
                <a:solidFill>
                  <a:schemeClr val="bg1"/>
                </a:solidFill>
              </a:rPr>
              <a:t>	Define and describe procedures involved with 	teaching:</a:t>
            </a:r>
          </a:p>
          <a:p>
            <a:pPr lvl="4"/>
            <a:r>
              <a:rPr lang="en-US" sz="2200" dirty="0">
                <a:solidFill>
                  <a:schemeClr val="bg1"/>
                </a:solidFill>
              </a:rPr>
              <a:t>Shaping</a:t>
            </a:r>
          </a:p>
          <a:p>
            <a:pPr lvl="4"/>
            <a:r>
              <a:rPr lang="en-US" sz="2200" dirty="0">
                <a:solidFill>
                  <a:schemeClr val="bg1"/>
                </a:solidFill>
              </a:rPr>
              <a:t>Chaining</a:t>
            </a:r>
          </a:p>
          <a:p>
            <a:pPr lvl="4"/>
            <a:r>
              <a:rPr lang="en-US" sz="2200" dirty="0">
                <a:solidFill>
                  <a:schemeClr val="bg1"/>
                </a:solidFill>
              </a:rPr>
              <a:t>Prompting</a:t>
            </a:r>
          </a:p>
          <a:p>
            <a:pPr lvl="4"/>
            <a:r>
              <a:rPr lang="en-US" sz="2200" dirty="0">
                <a:solidFill>
                  <a:schemeClr val="bg1"/>
                </a:solidFill>
              </a:rPr>
              <a:t>Stimulus control</a:t>
            </a:r>
          </a:p>
          <a:p>
            <a:pPr lvl="4"/>
            <a:r>
              <a:rPr lang="en-US" sz="2200" dirty="0">
                <a:solidFill>
                  <a:schemeClr val="bg1"/>
                </a:solidFill>
              </a:rPr>
              <a:t>Phases of learning</a:t>
            </a:r>
            <a:endParaRPr lang="en-US" sz="2500" b="1" dirty="0">
              <a:solidFill>
                <a:schemeClr val="bg1"/>
              </a:solidFill>
            </a:endParaRPr>
          </a:p>
        </p:txBody>
      </p:sp>
      <p:sp>
        <p:nvSpPr>
          <p:cNvPr id="6" name="TextBox 5"/>
          <p:cNvSpPr txBox="1"/>
          <p:nvPr/>
        </p:nvSpPr>
        <p:spPr>
          <a:xfrm>
            <a:off x="904979" y="2009075"/>
            <a:ext cx="1449370" cy="584775"/>
          </a:xfrm>
          <a:prstGeom prst="rect">
            <a:avLst/>
          </a:prstGeom>
          <a:noFill/>
        </p:spPr>
        <p:txBody>
          <a:bodyPr wrap="square" rtlCol="0">
            <a:spAutoFit/>
          </a:bodyPr>
          <a:lstStyle/>
          <a:p>
            <a:pPr algn="ctr"/>
            <a:r>
              <a:rPr lang="en-US" sz="3200" dirty="0">
                <a:solidFill>
                  <a:schemeClr val="accent1"/>
                </a:solidFill>
                <a:latin typeface="+mj-lt"/>
              </a:rPr>
              <a:t>Part 1</a:t>
            </a:r>
            <a:endParaRPr lang="en-US" sz="2800" dirty="0">
              <a:solidFill>
                <a:schemeClr val="accent1"/>
              </a:solidFill>
              <a:latin typeface="+mj-lt"/>
            </a:endParaRPr>
          </a:p>
        </p:txBody>
      </p:sp>
      <p:sp>
        <p:nvSpPr>
          <p:cNvPr id="7" name="TextBox 6"/>
          <p:cNvSpPr txBox="1"/>
          <p:nvPr/>
        </p:nvSpPr>
        <p:spPr>
          <a:xfrm>
            <a:off x="977593" y="3014961"/>
            <a:ext cx="1304142" cy="584775"/>
          </a:xfrm>
          <a:prstGeom prst="rect">
            <a:avLst/>
          </a:prstGeom>
          <a:noFill/>
        </p:spPr>
        <p:txBody>
          <a:bodyPr wrap="square" rtlCol="0">
            <a:spAutoFit/>
          </a:bodyPr>
          <a:lstStyle/>
          <a:p>
            <a:pPr algn="ctr"/>
            <a:r>
              <a:rPr lang="en-US" sz="3200" dirty="0">
                <a:solidFill>
                  <a:schemeClr val="accent1"/>
                </a:solidFill>
                <a:latin typeface="+mj-lt"/>
              </a:rPr>
              <a:t>Part 2</a:t>
            </a:r>
          </a:p>
        </p:txBody>
      </p:sp>
    </p:spTree>
    <p:extLst>
      <p:ext uri="{BB962C8B-B14F-4D97-AF65-F5344CB8AC3E}">
        <p14:creationId xmlns:p14="http://schemas.microsoft.com/office/powerpoint/2010/main" val="49083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xfrm>
            <a:off x="255569" y="0"/>
            <a:ext cx="8632861" cy="2208890"/>
          </a:xfrm>
        </p:spPr>
        <p:txBody>
          <a:bodyPr/>
          <a:lstStyle/>
          <a:p>
            <a:r>
              <a:rPr lang="en-US" b="1" dirty="0">
                <a:solidFill>
                  <a:schemeClr val="accent2"/>
                </a:solidFill>
              </a:rPr>
              <a:t>Behavioral Theory II</a:t>
            </a:r>
          </a:p>
        </p:txBody>
      </p:sp>
      <p:sp>
        <p:nvSpPr>
          <p:cNvPr id="3" name="Text Placeholder 2"/>
          <p:cNvSpPr>
            <a:spLocks noGrp="1"/>
          </p:cNvSpPr>
          <p:nvPr>
            <p:ph type="body" sz="quarter" idx="15"/>
          </p:nvPr>
        </p:nvSpPr>
        <p:spPr>
          <a:xfrm>
            <a:off x="255569" y="2065724"/>
            <a:ext cx="8632861" cy="1015406"/>
          </a:xfrm>
        </p:spPr>
        <p:txBody>
          <a:bodyPr/>
          <a:lstStyle/>
          <a:p>
            <a:endParaRPr lang="en-US" sz="3200" dirty="0"/>
          </a:p>
          <a:p>
            <a:r>
              <a:rPr lang="en-US" sz="3200" dirty="0"/>
              <a:t>Part 1</a:t>
            </a:r>
          </a:p>
          <a:p>
            <a:r>
              <a:rPr lang="en-US" sz="3200" dirty="0"/>
              <a:t>What are Setting Events and How do They Help Explain Behavior?</a:t>
            </a:r>
          </a:p>
        </p:txBody>
      </p:sp>
    </p:spTree>
    <p:extLst>
      <p:ext uri="{BB962C8B-B14F-4D97-AF65-F5344CB8AC3E}">
        <p14:creationId xmlns:p14="http://schemas.microsoft.com/office/powerpoint/2010/main" val="377202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his is a diagram of the building block of behavior - the Four Term Contingency.  It starts with Setting the Event, then leads to the Antecedent, then leading to Behavior and finally to the Consequence.">
            <a:extLst>
              <a:ext uri="{FF2B5EF4-FFF2-40B4-BE49-F238E27FC236}">
                <a16:creationId xmlns:a16="http://schemas.microsoft.com/office/drawing/2014/main" id="{F200DF91-E303-4670-AE92-3AC64EAEF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9" y="85961"/>
            <a:ext cx="8857673" cy="5993570"/>
          </a:xfrm>
          <a:prstGeom prst="rect">
            <a:avLst/>
          </a:prstGeom>
        </p:spPr>
      </p:pic>
      <p:sp>
        <p:nvSpPr>
          <p:cNvPr id="2" name="Title 1" hidden="1">
            <a:extLst>
              <a:ext uri="{FF2B5EF4-FFF2-40B4-BE49-F238E27FC236}">
                <a16:creationId xmlns:a16="http://schemas.microsoft.com/office/drawing/2014/main" id="{AA1A4150-2705-4CCE-A6F0-070FAF47D734}"/>
              </a:ext>
            </a:extLst>
          </p:cNvPr>
          <p:cNvSpPr>
            <a:spLocks noGrp="1"/>
          </p:cNvSpPr>
          <p:nvPr>
            <p:ph type="title"/>
          </p:nvPr>
        </p:nvSpPr>
        <p:spPr/>
        <p:txBody>
          <a:bodyPr/>
          <a:lstStyle/>
          <a:p>
            <a:r>
              <a:rPr lang="en-US" dirty="0"/>
              <a:t>Building Blocks of Behavior</a:t>
            </a:r>
          </a:p>
        </p:txBody>
      </p:sp>
    </p:spTree>
    <p:extLst>
      <p:ext uri="{BB962C8B-B14F-4D97-AF65-F5344CB8AC3E}">
        <p14:creationId xmlns:p14="http://schemas.microsoft.com/office/powerpoint/2010/main" val="2817875579"/>
      </p:ext>
    </p:extLst>
  </p:cSld>
  <p:clrMapOvr>
    <a:masterClrMapping/>
  </p:clrMapOvr>
</p:sld>
</file>

<file path=ppt/theme/theme1.xml><?xml version="1.0" encoding="utf-8"?>
<a:theme xmlns:a="http://schemas.openxmlformats.org/drawingml/2006/main" name="Custom Design">
  <a:themeElements>
    <a:clrScheme name="Behavior Course">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1914</TotalTime>
  <Words>2690</Words>
  <Application>Microsoft Office PowerPoint</Application>
  <PresentationFormat>On-screen Show (4:3)</PresentationFormat>
  <Paragraphs>567</Paragraphs>
  <Slides>64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Arial</vt:lpstr>
      <vt:lpstr>Britannic Bold</vt:lpstr>
      <vt:lpstr>Calibri</vt:lpstr>
      <vt:lpstr>Calibri Light</vt:lpstr>
      <vt:lpstr>Franklin Gothic Book</vt:lpstr>
      <vt:lpstr>Franklin Gothic Medium</vt:lpstr>
      <vt:lpstr>Custom Design</vt:lpstr>
      <vt:lpstr>1_Custom Design</vt:lpstr>
      <vt:lpstr>Module 2 Behavioral Theory II</vt:lpstr>
      <vt:lpstr>Acknowledgements</vt:lpstr>
      <vt:lpstr>Orientation to Module Tools and Resources</vt:lpstr>
      <vt:lpstr>Orientation to Module Elements</vt:lpstr>
      <vt:lpstr>Getting the Most Out of This Module</vt:lpstr>
      <vt:lpstr>DBI for Intensive Academic Need</vt:lpstr>
      <vt:lpstr>Module Objectives</vt:lpstr>
      <vt:lpstr>Behavioral Theory II</vt:lpstr>
      <vt:lpstr>Building Blocks of Behavior</vt:lpstr>
      <vt:lpstr>Building Blocks of Behavior: Focus on Setting Events</vt:lpstr>
      <vt:lpstr>Antecedents vs. Setting Events</vt:lpstr>
      <vt:lpstr>“Don”</vt:lpstr>
      <vt:lpstr>Breakdown of Example: Don</vt:lpstr>
      <vt:lpstr>“Brandi”</vt:lpstr>
      <vt:lpstr>Breakdown of Example: Brandi</vt:lpstr>
      <vt:lpstr>Activity 2.1: Stop and Jot Your examples of setting events</vt:lpstr>
      <vt:lpstr>Activity 2.1: Review </vt:lpstr>
      <vt:lpstr>A quick preview of how we use all of this to guide interventions</vt:lpstr>
      <vt:lpstr>Proactive and Reactive Classroom management strategies</vt:lpstr>
      <vt:lpstr>Understanding Function</vt:lpstr>
      <vt:lpstr>Let’s practice</vt:lpstr>
      <vt:lpstr>Let’s practice</vt:lpstr>
      <vt:lpstr>Practice Prevent, Teach, Respond</vt:lpstr>
      <vt:lpstr>Non-examples of Function-Based Approach</vt:lpstr>
      <vt:lpstr>Behavioral Theory II</vt:lpstr>
      <vt:lpstr>Module Objectives</vt:lpstr>
      <vt:lpstr>What are the typical outcomes of teaching?</vt:lpstr>
      <vt:lpstr>What are the typical outcomes of teaching</vt:lpstr>
      <vt:lpstr>Behavioral procedures involved in teaching </vt:lpstr>
      <vt:lpstr>What behavioral procedures are involved in teaching?  </vt:lpstr>
      <vt:lpstr>Real life examples of skills you can teach through shaping</vt:lpstr>
      <vt:lpstr>Activity 2.2: Discussion Board Shaping</vt:lpstr>
      <vt:lpstr>Activity 2.2: Review </vt:lpstr>
      <vt:lpstr>What behavioral procedures are involved in teaching?   </vt:lpstr>
      <vt:lpstr>What behavioral procedures are involved in teaching?   </vt:lpstr>
      <vt:lpstr>More on chaining </vt:lpstr>
      <vt:lpstr>Real life examples of skills you can teach through chaining</vt:lpstr>
      <vt:lpstr>Activity 2.3: Workbook Quiz Shaping or Chaining</vt:lpstr>
      <vt:lpstr>What behavioral procedures are involved in teaching</vt:lpstr>
      <vt:lpstr>3 Types of Antecedents</vt:lpstr>
      <vt:lpstr>What behavioral procedures are involved in teaching?</vt:lpstr>
      <vt:lpstr>What behavioral procedures are involved in teaching?</vt:lpstr>
      <vt:lpstr>What behavioral procedures are involved in teaching?</vt:lpstr>
      <vt:lpstr>What behavioral procedures are involved in teaching?</vt:lpstr>
      <vt:lpstr>What behavioral procedures are involved in teaching?</vt:lpstr>
      <vt:lpstr>What behavioral procedures are involved in teaching?</vt:lpstr>
      <vt:lpstr>What behavioral procedures are involved in teaching?</vt:lpstr>
      <vt:lpstr>“Real-life” examples behaviors typically under stimulus control</vt:lpstr>
      <vt:lpstr>What behavioral procedures are involved in teaching?</vt:lpstr>
      <vt:lpstr>What behavioral procedures are involved in teaching?</vt:lpstr>
      <vt:lpstr>What behavioral procedures are involved in teaching?</vt:lpstr>
      <vt:lpstr>Activity 2.4: Discussion Board Prompting and Stimulus Control</vt:lpstr>
      <vt:lpstr>Activity 2.4: Review </vt:lpstr>
      <vt:lpstr>What is the ultimate goal of all instruction?</vt:lpstr>
      <vt:lpstr>What is the ultimate goal of all instruction – focus on phases of learning</vt:lpstr>
      <vt:lpstr>What is the ultimate goal of all instruction – generalization is the ultimate goal.</vt:lpstr>
      <vt:lpstr>How do we move students toward generalization? </vt:lpstr>
      <vt:lpstr>Activity 2.5: Stop and Jot Phases of learning</vt:lpstr>
      <vt:lpstr>Activity 2.5 Review</vt:lpstr>
      <vt:lpstr>Module Objectives</vt:lpstr>
      <vt:lpstr>Building Blocks of Behavior</vt:lpstr>
      <vt:lpstr>What behavioral procedures are involved in teaching?</vt:lpstr>
      <vt:lpstr>What is the ultimate goal of all instruction – focus on phases of learning</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Croninger, Nicholas</cp:lastModifiedBy>
  <cp:revision>318</cp:revision>
  <dcterms:created xsi:type="dcterms:W3CDTF">2018-01-03T21:15:26Z</dcterms:created>
  <dcterms:modified xsi:type="dcterms:W3CDTF">2019-09-12T18:33:16Z</dcterms:modified>
</cp:coreProperties>
</file>