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5"/>
  </p:notesMasterIdLst>
  <p:handoutMasterIdLst>
    <p:handoutMasterId r:id="rId56"/>
  </p:handoutMasterIdLst>
  <p:sldIdLst>
    <p:sldId id="1738" r:id="rId5"/>
    <p:sldId id="472" r:id="rId6"/>
    <p:sldId id="406" r:id="rId7"/>
    <p:sldId id="421" r:id="rId8"/>
    <p:sldId id="423" r:id="rId9"/>
    <p:sldId id="428" r:id="rId10"/>
    <p:sldId id="442" r:id="rId11"/>
    <p:sldId id="430" r:id="rId12"/>
    <p:sldId id="431" r:id="rId13"/>
    <p:sldId id="432" r:id="rId14"/>
    <p:sldId id="441" r:id="rId15"/>
    <p:sldId id="435" r:id="rId16"/>
    <p:sldId id="436" r:id="rId17"/>
    <p:sldId id="434" r:id="rId18"/>
    <p:sldId id="439" r:id="rId19"/>
    <p:sldId id="443" r:id="rId20"/>
    <p:sldId id="444" r:id="rId21"/>
    <p:sldId id="445" r:id="rId22"/>
    <p:sldId id="446" r:id="rId23"/>
    <p:sldId id="447" r:id="rId24"/>
    <p:sldId id="448" r:id="rId25"/>
    <p:sldId id="449" r:id="rId26"/>
    <p:sldId id="450" r:id="rId27"/>
    <p:sldId id="451" r:id="rId28"/>
    <p:sldId id="453" r:id="rId29"/>
    <p:sldId id="454" r:id="rId30"/>
    <p:sldId id="455" r:id="rId31"/>
    <p:sldId id="456" r:id="rId32"/>
    <p:sldId id="457" r:id="rId33"/>
    <p:sldId id="452" r:id="rId34"/>
    <p:sldId id="459" r:id="rId35"/>
    <p:sldId id="458" r:id="rId36"/>
    <p:sldId id="463" r:id="rId37"/>
    <p:sldId id="464" r:id="rId38"/>
    <p:sldId id="462" r:id="rId39"/>
    <p:sldId id="465" r:id="rId40"/>
    <p:sldId id="466" r:id="rId41"/>
    <p:sldId id="467" r:id="rId42"/>
    <p:sldId id="468" r:id="rId43"/>
    <p:sldId id="469" r:id="rId44"/>
    <p:sldId id="470" r:id="rId45"/>
    <p:sldId id="461" r:id="rId46"/>
    <p:sldId id="307" r:id="rId47"/>
    <p:sldId id="5056" r:id="rId48"/>
    <p:sldId id="5057" r:id="rId49"/>
    <p:sldId id="5058" r:id="rId50"/>
    <p:sldId id="5059" r:id="rId51"/>
    <p:sldId id="5054" r:id="rId52"/>
    <p:sldId id="5055" r:id="rId53"/>
    <p:sldId id="404" r:id="rId5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ayouts From Specifications" id="{40064D69-CE95-46B7-8DE8-1065BBA2B5F2}">
          <p14:sldIdLst>
            <p14:sldId id="1738"/>
            <p14:sldId id="472"/>
            <p14:sldId id="406"/>
            <p14:sldId id="421"/>
            <p14:sldId id="423"/>
            <p14:sldId id="428"/>
            <p14:sldId id="442"/>
            <p14:sldId id="430"/>
            <p14:sldId id="431"/>
            <p14:sldId id="432"/>
            <p14:sldId id="441"/>
            <p14:sldId id="435"/>
            <p14:sldId id="436"/>
            <p14:sldId id="434"/>
            <p14:sldId id="439"/>
            <p14:sldId id="443"/>
            <p14:sldId id="444"/>
            <p14:sldId id="445"/>
            <p14:sldId id="446"/>
            <p14:sldId id="447"/>
            <p14:sldId id="448"/>
            <p14:sldId id="449"/>
            <p14:sldId id="450"/>
            <p14:sldId id="451"/>
            <p14:sldId id="453"/>
            <p14:sldId id="454"/>
            <p14:sldId id="455"/>
            <p14:sldId id="456"/>
            <p14:sldId id="457"/>
            <p14:sldId id="452"/>
            <p14:sldId id="459"/>
            <p14:sldId id="458"/>
            <p14:sldId id="463"/>
            <p14:sldId id="464"/>
            <p14:sldId id="462"/>
            <p14:sldId id="465"/>
            <p14:sldId id="466"/>
            <p14:sldId id="467"/>
            <p14:sldId id="468"/>
            <p14:sldId id="469"/>
            <p14:sldId id="470"/>
            <p14:sldId id="461"/>
            <p14:sldId id="307"/>
            <p14:sldId id="5056"/>
            <p14:sldId id="5057"/>
            <p14:sldId id="5058"/>
            <p14:sldId id="5059"/>
            <p14:sldId id="5054"/>
            <p14:sldId id="5055"/>
            <p14:sldId id="404"/>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388029-2B20-F5FB-4124-4ABF9417DF0E}" name="Peterson, Amy" initials="AP" userId="S::ampeterson@air.org::8c14dd6b-6031-4383-8241-8af97fa7035b" providerId="AD"/>
  <p188:author id="{491DFF6A-D745-EBED-2959-A3CFA3278504}" name="Merkle, Cat" initials="CM" userId="S::cmerkle@air.org::a9581f9e-37bc-4cc6-a5d4-8f8234d67551" providerId="AD"/>
  <p188:author id="{0656F8FC-CB71-119C-B63C-3E58C2D49283}" name="Weingarten, Zachary" initials="ZW" userId="S::zweingarten@air.org::ffaec3ee-184f-423d-85c9-0dd61953293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2" clrIdx="3"/>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E6D"/>
    <a:srgbClr val="CEEC9C"/>
    <a:srgbClr val="C25131"/>
    <a:srgbClr val="B3C581"/>
    <a:srgbClr val="CEE08F"/>
    <a:srgbClr val="C1D98F"/>
    <a:srgbClr val="A8452A"/>
    <a:srgbClr val="FFFFFF"/>
    <a:srgbClr val="6D6E7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E08A9E-EBB5-4531-BD0B-549E9AB38DDC}" v="54" dt="2026-06-01T20:20:56.506"/>
    <p1510:client id="{EDC502E8-04A8-43C5-8CC7-5CC65D36A8B5}" v="212" dt="2026-06-01T21:05:47.8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673" autoAdjust="0"/>
  </p:normalViewPr>
  <p:slideViewPr>
    <p:cSldViewPr snapToGrid="0">
      <p:cViewPr>
        <p:scale>
          <a:sx n="100" d="100"/>
          <a:sy n="100" d="100"/>
        </p:scale>
        <p:origin x="222" y="186"/>
      </p:cViewPr>
      <p:guideLst>
        <p:guide orient="horz" pos="648"/>
        <p:guide pos="3840"/>
      </p:guideLst>
    </p:cSldViewPr>
  </p:slideViewPr>
  <p:outlineViewPr>
    <p:cViewPr>
      <p:scale>
        <a:sx n="33" d="100"/>
        <a:sy n="33" d="100"/>
      </p:scale>
      <p:origin x="0" y="-14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023AA-CA40-5706-8847-064C5843B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873F5-9F95-8737-4F25-EDB5C5C2DB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50DE0C-2F0D-2F81-0256-85CE2FF0FC3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2BCDF0FD-D2D2-6EC5-0754-88A3141A6858}"/>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5BAB25F5-8178-4F30-AEED-02289140CAA3}"/>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49581125-6295-343C-C121-7F675BF83679}"/>
              </a:ext>
            </a:extLst>
          </p:cNvPr>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307661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B1EFF-D706-F166-F325-BE16FE678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0EEFFE-F88F-DB94-30A9-39E5084EDB71}"/>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719DCA2E-5051-32C0-9B6B-DAA3B27EB1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29CF57-E57A-9094-F8A1-683E043D9F6B}"/>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10</a:t>
            </a:fld>
            <a:endParaRPr lang="en-US"/>
          </a:p>
        </p:txBody>
      </p:sp>
      <p:sp>
        <p:nvSpPr>
          <p:cNvPr id="5" name="Date Placeholder 4">
            <a:extLst>
              <a:ext uri="{FF2B5EF4-FFF2-40B4-BE49-F238E27FC236}">
                <a16:creationId xmlns:a16="http://schemas.microsoft.com/office/drawing/2014/main" id="{CCBC9F5D-7F02-7747-64CC-964D1E75A15D}"/>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2EB7CF3E-BC25-32CB-CB92-BEADEFB7D5B9}"/>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14280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799AA-C351-0BDB-025B-95F938B21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9475CF-79F0-67BF-79D3-A3510C9D8B3C}"/>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B1A427EA-0824-6F3A-CE29-7009F6C158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F8AF87-8B27-8273-2204-A808CDC638EB}"/>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11</a:t>
            </a:fld>
            <a:endParaRPr lang="en-US"/>
          </a:p>
        </p:txBody>
      </p:sp>
      <p:sp>
        <p:nvSpPr>
          <p:cNvPr id="5" name="Date Placeholder 4">
            <a:extLst>
              <a:ext uri="{FF2B5EF4-FFF2-40B4-BE49-F238E27FC236}">
                <a16:creationId xmlns:a16="http://schemas.microsoft.com/office/drawing/2014/main" id="{14EDBA23-72A2-3D02-83D3-24500515D329}"/>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42E5D607-B836-2312-DAD4-DE9CDE8E8864}"/>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663788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E3318-679F-1622-6DD0-575F7BD1F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C2E91-AC44-AD2A-C130-0337DAD1AC86}"/>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8564205A-564F-96E0-1192-14159A3422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339A74-283B-E1ED-7A07-876CE3C56762}"/>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12</a:t>
            </a:fld>
            <a:endParaRPr lang="en-US"/>
          </a:p>
        </p:txBody>
      </p:sp>
      <p:sp>
        <p:nvSpPr>
          <p:cNvPr id="5" name="Date Placeholder 4">
            <a:extLst>
              <a:ext uri="{FF2B5EF4-FFF2-40B4-BE49-F238E27FC236}">
                <a16:creationId xmlns:a16="http://schemas.microsoft.com/office/drawing/2014/main" id="{0745FB0B-33D8-5E01-4DE3-D87BC610B77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5311A62-D0A7-492B-D228-F8F1EC25C21A}"/>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735083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3307E-29EF-BFD6-80D8-B40AD548C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D9FAB-DB33-41CC-BE6D-C1D1CA889C8F}"/>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70735D52-2B6A-6835-7577-08690F9243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3D1AFC-657B-B3EE-9B91-EBC442CBDB04}"/>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13</a:t>
            </a:fld>
            <a:endParaRPr lang="en-US"/>
          </a:p>
        </p:txBody>
      </p:sp>
      <p:sp>
        <p:nvSpPr>
          <p:cNvPr id="5" name="Date Placeholder 4">
            <a:extLst>
              <a:ext uri="{FF2B5EF4-FFF2-40B4-BE49-F238E27FC236}">
                <a16:creationId xmlns:a16="http://schemas.microsoft.com/office/drawing/2014/main" id="{B38F77C9-D5CB-2D2A-FD15-A192DD85BB65}"/>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96312921-FC7E-BEB1-92BF-2C502FD8DFAC}"/>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715461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90859-33F9-CF3E-372E-F45ACE825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A3067-8CB1-6635-3F53-F091519FA831}"/>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BD936780-74FF-6057-6EF8-B111DE2463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75B090-D7F3-4A29-A003-42F3C0F18098}"/>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14</a:t>
            </a:fld>
            <a:endParaRPr lang="en-US"/>
          </a:p>
        </p:txBody>
      </p:sp>
      <p:sp>
        <p:nvSpPr>
          <p:cNvPr id="5" name="Date Placeholder 4">
            <a:extLst>
              <a:ext uri="{FF2B5EF4-FFF2-40B4-BE49-F238E27FC236}">
                <a16:creationId xmlns:a16="http://schemas.microsoft.com/office/drawing/2014/main" id="{5EFE24FC-8A15-FB3E-DEEC-6E802C46ABD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60AF972C-F357-C97C-06B0-DA1E2FEE84EB}"/>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353620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7E1DF-A387-E3C0-A5E2-5A4F25219C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069E3F-4062-6CC5-035F-41BAE15A39AC}"/>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FDD82B0E-4A4E-9852-6680-E7D4402ADE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C2FA84-3EDE-45A5-8C81-7BC79D89AFAF}"/>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15</a:t>
            </a:fld>
            <a:endParaRPr lang="en-US"/>
          </a:p>
        </p:txBody>
      </p:sp>
      <p:sp>
        <p:nvSpPr>
          <p:cNvPr id="5" name="Date Placeholder 4">
            <a:extLst>
              <a:ext uri="{FF2B5EF4-FFF2-40B4-BE49-F238E27FC236}">
                <a16:creationId xmlns:a16="http://schemas.microsoft.com/office/drawing/2014/main" id="{92B10427-CA86-B45F-8610-511DEC890AF9}"/>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62641135-B893-45B9-D27D-E04FF9551E39}"/>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089776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29908-6858-AEA3-117A-DA3812F49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2CEA6-875D-1098-DF94-6AF0A6196D11}"/>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5CE317A9-F90E-A1A6-8F10-CD64D40CF5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C2955C-03AC-3A8B-FC10-7132F1860AFC}"/>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16</a:t>
            </a:fld>
            <a:endParaRPr lang="en-US"/>
          </a:p>
        </p:txBody>
      </p:sp>
      <p:sp>
        <p:nvSpPr>
          <p:cNvPr id="5" name="Date Placeholder 4">
            <a:extLst>
              <a:ext uri="{FF2B5EF4-FFF2-40B4-BE49-F238E27FC236}">
                <a16:creationId xmlns:a16="http://schemas.microsoft.com/office/drawing/2014/main" id="{3F23887F-DB8D-5E95-78E6-44B221E82159}"/>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E54701CC-9DB1-2F32-61A0-F17D42AD2DC1}"/>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91022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FEFA4-FA69-6A2B-2EDE-E560C7B91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DEBA6-49F6-6BFB-B18A-7B6CF8B68AC2}"/>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FC689F24-FA0A-037A-D215-4FB4270188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7683A6-69D5-4342-1D0F-FF8389C9E7DB}"/>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17</a:t>
            </a:fld>
            <a:endParaRPr lang="en-US"/>
          </a:p>
        </p:txBody>
      </p:sp>
      <p:sp>
        <p:nvSpPr>
          <p:cNvPr id="5" name="Date Placeholder 4">
            <a:extLst>
              <a:ext uri="{FF2B5EF4-FFF2-40B4-BE49-F238E27FC236}">
                <a16:creationId xmlns:a16="http://schemas.microsoft.com/office/drawing/2014/main" id="{52D468C6-5B5C-85EC-D48A-5B084ED8D59C}"/>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23094BDB-D6FA-D2F0-0C52-DC9CE164E3D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568393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43B76-A3B5-9B1D-2DAA-9B725F2E3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51B01-92E2-2660-4438-B145987AB843}"/>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DBC54251-CD61-78E5-365A-30EFD3AD00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83B140-4F09-36FD-61A6-9DC2FE1B0F60}"/>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18</a:t>
            </a:fld>
            <a:endParaRPr lang="en-US"/>
          </a:p>
        </p:txBody>
      </p:sp>
      <p:sp>
        <p:nvSpPr>
          <p:cNvPr id="5" name="Date Placeholder 4">
            <a:extLst>
              <a:ext uri="{FF2B5EF4-FFF2-40B4-BE49-F238E27FC236}">
                <a16:creationId xmlns:a16="http://schemas.microsoft.com/office/drawing/2014/main" id="{17254B82-0D97-53BE-44AB-5DEF6460B6E9}"/>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3AFF7E5B-D57E-0500-1D68-566A9EBF2FF6}"/>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823609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6E582-5B29-B09A-2A84-0510C5C371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313D1-9241-120A-3145-E021BB81E8DC}"/>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6FB9A7C9-F2D2-6383-A324-D6D442FA5B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AB8F40-C099-66A4-1291-C8D8A86E07A7}"/>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19</a:t>
            </a:fld>
            <a:endParaRPr lang="en-US"/>
          </a:p>
        </p:txBody>
      </p:sp>
      <p:sp>
        <p:nvSpPr>
          <p:cNvPr id="5" name="Date Placeholder 4">
            <a:extLst>
              <a:ext uri="{FF2B5EF4-FFF2-40B4-BE49-F238E27FC236}">
                <a16:creationId xmlns:a16="http://schemas.microsoft.com/office/drawing/2014/main" id="{EE46C1A4-0A8E-ED15-4336-B03496054D4F}"/>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CA7F5A97-E72F-2BA1-158B-B19CB0BF8F6F}"/>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1570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03CF4-02EF-718F-D7E7-8143D84B4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5E7025-89E2-8773-3311-BE90EC050F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28AC6-F961-AF16-ACDA-6AC0D852D14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C3E9AADB-CC98-459A-9B4D-5F3D6555386B}"/>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77402758-24CB-0AC3-0664-66B188A505CF}"/>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C0540A6F-7142-A09E-A548-9BAAF039D69E}"/>
              </a:ext>
            </a:extLst>
          </p:cNvPr>
          <p:cNvSpPr>
            <a:spLocks noGrp="1"/>
          </p:cNvSpPr>
          <p:nvPr>
            <p:ph type="sldNum" sz="quarter" idx="5"/>
          </p:nvPr>
        </p:nvSpPr>
        <p:spPr/>
        <p:txBody>
          <a:bodyPr/>
          <a:lstStyle/>
          <a:p>
            <a:fld id="{B54DC83E-89B8-4806-9A94-7D2BAA520DC6}" type="slidenum">
              <a:rPr lang="en-US" smtClean="0"/>
              <a:pPr/>
              <a:t>2</a:t>
            </a:fld>
            <a:endParaRPr lang="en-US"/>
          </a:p>
        </p:txBody>
      </p:sp>
    </p:spTree>
    <p:extLst>
      <p:ext uri="{BB962C8B-B14F-4D97-AF65-F5344CB8AC3E}">
        <p14:creationId xmlns:p14="http://schemas.microsoft.com/office/powerpoint/2010/main" val="1048152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EA0AA-AC44-6BF1-0C2B-E11DE1FE7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C3D0C-1F2F-9D50-4280-EFA08F317380}"/>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1B239D53-B486-851A-A22D-D67317D671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858BF8-892E-7AFB-EEFB-B4CA7B2C2578}"/>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20</a:t>
            </a:fld>
            <a:endParaRPr lang="en-US"/>
          </a:p>
        </p:txBody>
      </p:sp>
      <p:sp>
        <p:nvSpPr>
          <p:cNvPr id="5" name="Date Placeholder 4">
            <a:extLst>
              <a:ext uri="{FF2B5EF4-FFF2-40B4-BE49-F238E27FC236}">
                <a16:creationId xmlns:a16="http://schemas.microsoft.com/office/drawing/2014/main" id="{7E954281-0027-0357-67C8-D0E8C43ECACE}"/>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2FF29761-C565-B60B-387D-8CA170E3E805}"/>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904475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B3714-BB61-2225-BB93-70E14338E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A2273-2006-7EC1-50EF-1A1D76B464E8}"/>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F915EF30-21C0-8FD7-FE6B-E2C684D7AB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B935E1-BD1C-E4DE-D594-E20D2B09A758}"/>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21</a:t>
            </a:fld>
            <a:endParaRPr lang="en-US"/>
          </a:p>
        </p:txBody>
      </p:sp>
      <p:sp>
        <p:nvSpPr>
          <p:cNvPr id="5" name="Date Placeholder 4">
            <a:extLst>
              <a:ext uri="{FF2B5EF4-FFF2-40B4-BE49-F238E27FC236}">
                <a16:creationId xmlns:a16="http://schemas.microsoft.com/office/drawing/2014/main" id="{80EEE158-CC3D-47AF-8E1A-282346B75006}"/>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914B64C5-3B31-4A33-133B-054FD81DDAC4}"/>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152010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0D995-39AE-2DA2-F61F-80F470EE0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B7EED-3D3A-570C-C910-DDA84A0BAD42}"/>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E25F72A1-D4D7-D940-0734-5796DCB8C9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9CA4B7E-99B8-5C80-84A5-6C3454CEACF6}"/>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22</a:t>
            </a:fld>
            <a:endParaRPr lang="en-US"/>
          </a:p>
        </p:txBody>
      </p:sp>
      <p:sp>
        <p:nvSpPr>
          <p:cNvPr id="5" name="Date Placeholder 4">
            <a:extLst>
              <a:ext uri="{FF2B5EF4-FFF2-40B4-BE49-F238E27FC236}">
                <a16:creationId xmlns:a16="http://schemas.microsoft.com/office/drawing/2014/main" id="{65BE7A40-D33D-9E37-7444-C65EFB742082}"/>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6DA84F7C-AADC-A9E9-F5F4-ACE91538B712}"/>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203717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EE2F3-FF47-5649-C8E9-759174F69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445B0-A5E6-D89E-2BC9-0D983A62A9D6}"/>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4532EB4A-64E7-B95B-8C65-2CFCE1C4E0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67EB09-18AC-F66B-1FC4-479EA6992E6D}"/>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23</a:t>
            </a:fld>
            <a:endParaRPr lang="en-US"/>
          </a:p>
        </p:txBody>
      </p:sp>
      <p:sp>
        <p:nvSpPr>
          <p:cNvPr id="5" name="Date Placeholder 4">
            <a:extLst>
              <a:ext uri="{FF2B5EF4-FFF2-40B4-BE49-F238E27FC236}">
                <a16:creationId xmlns:a16="http://schemas.microsoft.com/office/drawing/2014/main" id="{93D5CBED-F600-4C7A-11A4-B33961F78F2A}"/>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87D158A5-A6E3-C351-2B57-233BD3F5B410}"/>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831794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8B6C7-92CD-ACFF-05FE-099E35497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C8C0C-69C5-CCC5-0BA8-B7AD7DCD9667}"/>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BEB99AC5-14F6-F38F-386B-E50698ED65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9A74F3-15A9-9580-B617-A675FA74E207}"/>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24</a:t>
            </a:fld>
            <a:endParaRPr lang="en-US"/>
          </a:p>
        </p:txBody>
      </p:sp>
      <p:sp>
        <p:nvSpPr>
          <p:cNvPr id="5" name="Date Placeholder 4">
            <a:extLst>
              <a:ext uri="{FF2B5EF4-FFF2-40B4-BE49-F238E27FC236}">
                <a16:creationId xmlns:a16="http://schemas.microsoft.com/office/drawing/2014/main" id="{1127F2C3-EEF2-3831-93CE-D952B41D3A79}"/>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8E0BF2ED-E490-9120-4035-AAA2499F6891}"/>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283582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D2D25-34F1-2152-5C08-A765AC12B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8BD169-34A3-CC6B-330B-D76797D81B4D}"/>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D8F3B802-C654-C452-7784-6D9CEABAD0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D0FBA3-B5E0-5E3E-A057-E97B685F6B26}"/>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25</a:t>
            </a:fld>
            <a:endParaRPr lang="en-US"/>
          </a:p>
        </p:txBody>
      </p:sp>
      <p:sp>
        <p:nvSpPr>
          <p:cNvPr id="5" name="Date Placeholder 4">
            <a:extLst>
              <a:ext uri="{FF2B5EF4-FFF2-40B4-BE49-F238E27FC236}">
                <a16:creationId xmlns:a16="http://schemas.microsoft.com/office/drawing/2014/main" id="{5C61D401-2022-A017-98CD-26FC83B73109}"/>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0908F9AA-2971-9D72-9ED9-9B1D1E9FD80D}"/>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769946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25D1D-0854-1DA2-6320-0FAF7A86C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53251-9C9F-CEAD-B374-60DE35A4A3DB}"/>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3D286E1D-6353-1C54-EA1D-DB5C0D0ACD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532F16-3DFF-33E4-E7A8-52689A443755}"/>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26</a:t>
            </a:fld>
            <a:endParaRPr lang="en-US"/>
          </a:p>
        </p:txBody>
      </p:sp>
      <p:sp>
        <p:nvSpPr>
          <p:cNvPr id="5" name="Date Placeholder 4">
            <a:extLst>
              <a:ext uri="{FF2B5EF4-FFF2-40B4-BE49-F238E27FC236}">
                <a16:creationId xmlns:a16="http://schemas.microsoft.com/office/drawing/2014/main" id="{036CA210-32B7-11FD-B822-00AD288E356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C5E2DCC8-8493-959F-672D-5CD1AD76EDE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245262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BC21E-9F2D-4FB6-788A-265858B72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D7751-301B-C170-1BAD-508AC703BF08}"/>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284B534E-F044-2DE2-4D6B-33874F3E41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A8C619-E59F-0184-2E99-840E39A3AA7E}"/>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27</a:t>
            </a:fld>
            <a:endParaRPr lang="en-US"/>
          </a:p>
        </p:txBody>
      </p:sp>
      <p:sp>
        <p:nvSpPr>
          <p:cNvPr id="5" name="Date Placeholder 4">
            <a:extLst>
              <a:ext uri="{FF2B5EF4-FFF2-40B4-BE49-F238E27FC236}">
                <a16:creationId xmlns:a16="http://schemas.microsoft.com/office/drawing/2014/main" id="{93D68F04-5B07-2135-FBD3-C574A1BD029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04105501-289E-96E1-D703-66D03A2E3495}"/>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813765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6D4D3-D8B5-595E-9FB0-6E13667BC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87AEE-AD3A-2669-F755-DEF2FC71058F}"/>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4A3616EF-5CCF-E75B-3630-D8B39A500A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02805D-F244-AE17-6D00-9934F02E0098}"/>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28</a:t>
            </a:fld>
            <a:endParaRPr lang="en-US"/>
          </a:p>
        </p:txBody>
      </p:sp>
      <p:sp>
        <p:nvSpPr>
          <p:cNvPr id="5" name="Date Placeholder 4">
            <a:extLst>
              <a:ext uri="{FF2B5EF4-FFF2-40B4-BE49-F238E27FC236}">
                <a16:creationId xmlns:a16="http://schemas.microsoft.com/office/drawing/2014/main" id="{411A6D18-A774-A246-A4FA-E0B90554F4E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51575742-8EA0-7DE2-7887-6C6F50CE4A52}"/>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130973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77608-00B4-29AD-1CF2-9BAA48D2D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951723-4D22-43E4-9CDF-E79590F96447}"/>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55B98ADC-387D-9F11-5BC6-6343165021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41413A-C00B-8F50-4E7C-7C8213F558C3}"/>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29</a:t>
            </a:fld>
            <a:endParaRPr lang="en-US"/>
          </a:p>
        </p:txBody>
      </p:sp>
      <p:sp>
        <p:nvSpPr>
          <p:cNvPr id="5" name="Date Placeholder 4">
            <a:extLst>
              <a:ext uri="{FF2B5EF4-FFF2-40B4-BE49-F238E27FC236}">
                <a16:creationId xmlns:a16="http://schemas.microsoft.com/office/drawing/2014/main" id="{DFD138CB-6BBA-ECA4-65B1-4D5D5A2902DC}"/>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AA7448AA-594F-8763-56E2-E4AF4DE2FB0F}"/>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724456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31347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855EF-C5A3-A42F-15B7-3BE62EB13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17FAB-0CDB-8440-B910-62F4B46F6CBF}"/>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95CC0E5E-6AC0-06A5-56E9-4EA5E0B6DE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23EF2A-8E48-AF42-267A-1E2B6ADED691}"/>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30</a:t>
            </a:fld>
            <a:endParaRPr lang="en-US"/>
          </a:p>
        </p:txBody>
      </p:sp>
      <p:sp>
        <p:nvSpPr>
          <p:cNvPr id="5" name="Date Placeholder 4">
            <a:extLst>
              <a:ext uri="{FF2B5EF4-FFF2-40B4-BE49-F238E27FC236}">
                <a16:creationId xmlns:a16="http://schemas.microsoft.com/office/drawing/2014/main" id="{0DBC35E5-FF8B-E813-3DB8-978EEA31592D}"/>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F396E172-E964-9C25-0B3F-85C9AB766332}"/>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210565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31F15-C8F2-AE03-AB36-DEA4632FAC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47483-6F91-2819-C978-66A3A055FF0C}"/>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6405CBAB-9F4D-062E-5FDA-6A23759E91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96D203-7ABB-C3E7-9F52-D976DED27BDF}"/>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31</a:t>
            </a:fld>
            <a:endParaRPr lang="en-US"/>
          </a:p>
        </p:txBody>
      </p:sp>
      <p:sp>
        <p:nvSpPr>
          <p:cNvPr id="5" name="Date Placeholder 4">
            <a:extLst>
              <a:ext uri="{FF2B5EF4-FFF2-40B4-BE49-F238E27FC236}">
                <a16:creationId xmlns:a16="http://schemas.microsoft.com/office/drawing/2014/main" id="{FA85086F-1FFB-CF9F-B5FD-102B29928C18}"/>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2812A3BF-BD29-6BD9-B443-FAE5A0FE3084}"/>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83373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E7D39-6C04-2A9E-9AEB-5B696F515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18B63-7308-04FA-BAA9-AF27312CE05F}"/>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C9E41CFE-0723-5D39-63F8-01D3E1CC28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211A3F-0E2A-E972-1E27-3382809AFDE9}"/>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32</a:t>
            </a:fld>
            <a:endParaRPr lang="en-US"/>
          </a:p>
        </p:txBody>
      </p:sp>
      <p:sp>
        <p:nvSpPr>
          <p:cNvPr id="5" name="Date Placeholder 4">
            <a:extLst>
              <a:ext uri="{FF2B5EF4-FFF2-40B4-BE49-F238E27FC236}">
                <a16:creationId xmlns:a16="http://schemas.microsoft.com/office/drawing/2014/main" id="{1A17683F-EF67-E82D-C7AF-7647F3D7F7D4}"/>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9232B465-7D97-3876-0C1E-375ABA645C8A}"/>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913294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F5494-9203-11CA-C9FF-CE1306447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F5F14-7F3D-6438-C433-C41765EE6666}"/>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85009037-433B-795D-4A44-5B3810CD9D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A4C50E-C753-BC5E-B5B3-ECA8E6F7CE91}"/>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33</a:t>
            </a:fld>
            <a:endParaRPr lang="en-US"/>
          </a:p>
        </p:txBody>
      </p:sp>
      <p:sp>
        <p:nvSpPr>
          <p:cNvPr id="5" name="Date Placeholder 4">
            <a:extLst>
              <a:ext uri="{FF2B5EF4-FFF2-40B4-BE49-F238E27FC236}">
                <a16:creationId xmlns:a16="http://schemas.microsoft.com/office/drawing/2014/main" id="{C65FBEF4-7A56-B9D7-F9FA-E3C6E5992EEF}"/>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641E2150-F7B6-163F-A397-B521A0D98FE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968136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FE90D-AFEB-C075-27E9-6FCD2FE6B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907E69-C3D1-540D-291D-6B23A0D7B4A1}"/>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B97A1A18-A464-8759-3138-B07B9E0971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EFF5AA-C4F7-8F62-7AF0-B232E7CE687C}"/>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34</a:t>
            </a:fld>
            <a:endParaRPr lang="en-US"/>
          </a:p>
        </p:txBody>
      </p:sp>
      <p:sp>
        <p:nvSpPr>
          <p:cNvPr id="5" name="Date Placeholder 4">
            <a:extLst>
              <a:ext uri="{FF2B5EF4-FFF2-40B4-BE49-F238E27FC236}">
                <a16:creationId xmlns:a16="http://schemas.microsoft.com/office/drawing/2014/main" id="{48C21AF5-D934-2701-6D68-8393C75FDFCC}"/>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F460DC1C-28C0-2B40-BC65-FDA85EBFDB34}"/>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340627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767F3-F0C4-48F7-A6AF-369D1D96E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CF783-8A6E-881F-7D2B-8AE2CA71815E}"/>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7D8FCC5C-5697-F9C9-CEBC-A2E229640B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035842-8A59-A88E-9F96-DBDF3E1EE16C}"/>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35</a:t>
            </a:fld>
            <a:endParaRPr lang="en-US"/>
          </a:p>
        </p:txBody>
      </p:sp>
      <p:sp>
        <p:nvSpPr>
          <p:cNvPr id="5" name="Date Placeholder 4">
            <a:extLst>
              <a:ext uri="{FF2B5EF4-FFF2-40B4-BE49-F238E27FC236}">
                <a16:creationId xmlns:a16="http://schemas.microsoft.com/office/drawing/2014/main" id="{53D9CA81-F755-6DDA-73CE-A5C95343EE8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65DE815B-CCFE-3E64-2C89-3F84AC913CC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126640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163F3-896E-2C62-ECA8-95B25A55D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04BCAA-D6A6-BE7E-085E-7C46B6ACB93C}"/>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9B64E04C-9D0A-C7C4-3529-3969752E68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8BCEFB-FB18-7B76-B4CA-4DD3CDC6EDE7}"/>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36</a:t>
            </a:fld>
            <a:endParaRPr lang="en-US"/>
          </a:p>
        </p:txBody>
      </p:sp>
      <p:sp>
        <p:nvSpPr>
          <p:cNvPr id="5" name="Date Placeholder 4">
            <a:extLst>
              <a:ext uri="{FF2B5EF4-FFF2-40B4-BE49-F238E27FC236}">
                <a16:creationId xmlns:a16="http://schemas.microsoft.com/office/drawing/2014/main" id="{CF1A8082-5DCE-AC09-7C52-10A9730916B9}"/>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49678DAB-3AB3-07AB-93B9-BE7CE5266A9B}"/>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66364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78FB4-AB6B-9A16-DAD5-18D567046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C6DC36-7E86-5EE9-67D6-AA99FF0EDCA9}"/>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F0ACBCA7-4EEA-412E-C3C9-1F2D31A29E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4435A1-5C80-41B5-6A0E-AB024943DC82}"/>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37</a:t>
            </a:fld>
            <a:endParaRPr lang="en-US"/>
          </a:p>
        </p:txBody>
      </p:sp>
      <p:sp>
        <p:nvSpPr>
          <p:cNvPr id="5" name="Date Placeholder 4">
            <a:extLst>
              <a:ext uri="{FF2B5EF4-FFF2-40B4-BE49-F238E27FC236}">
                <a16:creationId xmlns:a16="http://schemas.microsoft.com/office/drawing/2014/main" id="{28105BFE-47D8-010C-7A1D-76CBE4C06ACA}"/>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ADC3CECA-1D9E-767A-88BC-472FB781ED22}"/>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31201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BAB35-CD1A-993B-6A21-D9CB67ECC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71469-46C2-C9C0-39A3-20DE5AB666FE}"/>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ED3A57DA-38B0-D100-913B-86EE7E8363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37FB10-A913-1618-2677-958EF1E788A9}"/>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38</a:t>
            </a:fld>
            <a:endParaRPr lang="en-US"/>
          </a:p>
        </p:txBody>
      </p:sp>
      <p:sp>
        <p:nvSpPr>
          <p:cNvPr id="5" name="Date Placeholder 4">
            <a:extLst>
              <a:ext uri="{FF2B5EF4-FFF2-40B4-BE49-F238E27FC236}">
                <a16:creationId xmlns:a16="http://schemas.microsoft.com/office/drawing/2014/main" id="{9F833FDF-68F9-1194-0056-A82629F9B6F3}"/>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E3538400-60FB-6344-20BA-A5E6B404B94F}"/>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8881294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3A6CF-1B6B-181F-CF82-0F269D3F4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15D9CE-73C5-0350-A89C-305A77FC6073}"/>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D2AF794F-16D5-13E7-FD59-8B38EFB367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04CD0F-D4E3-867B-C03C-61F08225D00F}"/>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39</a:t>
            </a:fld>
            <a:endParaRPr lang="en-US"/>
          </a:p>
        </p:txBody>
      </p:sp>
      <p:sp>
        <p:nvSpPr>
          <p:cNvPr id="5" name="Date Placeholder 4">
            <a:extLst>
              <a:ext uri="{FF2B5EF4-FFF2-40B4-BE49-F238E27FC236}">
                <a16:creationId xmlns:a16="http://schemas.microsoft.com/office/drawing/2014/main" id="{BA57E3D4-A404-B4BE-39DE-F30BE8EEFA62}"/>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09C012B-5C02-87C7-8015-12435AE95F8F}"/>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080089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496E5-8646-8134-4F28-87BBD96DC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D72F8D-DCC2-7E11-F06D-B29D3D733F40}"/>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8009B70D-5A3F-6D6D-60C0-BC56353C1C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875D89-83AD-9459-0A27-88C616329922}"/>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4</a:t>
            </a:fld>
            <a:endParaRPr lang="en-US"/>
          </a:p>
        </p:txBody>
      </p:sp>
      <p:sp>
        <p:nvSpPr>
          <p:cNvPr id="5" name="Date Placeholder 4">
            <a:extLst>
              <a:ext uri="{FF2B5EF4-FFF2-40B4-BE49-F238E27FC236}">
                <a16:creationId xmlns:a16="http://schemas.microsoft.com/office/drawing/2014/main" id="{088E846D-4424-05E3-5302-33D9E74C1121}"/>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972C0F78-1806-69FC-A37F-C8F4AA198450}"/>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2777079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E8E0E-304C-B529-FBF9-70ACE42C03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520CA-BF6E-168D-E035-7E43E1E7B4E2}"/>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7E9503CC-AD3E-8BD3-0922-6D2E97E725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9121D4-E515-ADF7-CCA8-1941A877E7E0}"/>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40</a:t>
            </a:fld>
            <a:endParaRPr lang="en-US"/>
          </a:p>
        </p:txBody>
      </p:sp>
      <p:sp>
        <p:nvSpPr>
          <p:cNvPr id="5" name="Date Placeholder 4">
            <a:extLst>
              <a:ext uri="{FF2B5EF4-FFF2-40B4-BE49-F238E27FC236}">
                <a16:creationId xmlns:a16="http://schemas.microsoft.com/office/drawing/2014/main" id="{143C07E7-26DA-9663-405A-E6366389B252}"/>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A0ABFBE4-739B-901D-5960-6D2899B6BCB4}"/>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513279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E3FF0-698E-14DA-62E0-34576B9B6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31195-73A5-3548-A03C-2FD2D545A2FA}"/>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43257362-57A0-EC60-CFA7-C9D71AFF58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64241B-B08F-96EC-82AE-FACC10D0CF56}"/>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41</a:t>
            </a:fld>
            <a:endParaRPr lang="en-US"/>
          </a:p>
        </p:txBody>
      </p:sp>
      <p:sp>
        <p:nvSpPr>
          <p:cNvPr id="5" name="Date Placeholder 4">
            <a:extLst>
              <a:ext uri="{FF2B5EF4-FFF2-40B4-BE49-F238E27FC236}">
                <a16:creationId xmlns:a16="http://schemas.microsoft.com/office/drawing/2014/main" id="{6DFFF5F3-E8E1-D367-0024-82D02D018C6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C3E3E130-DA3F-CD23-409E-EF8824B33DC6}"/>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2079945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B2344-6500-6EEC-D92B-82D5C0D6D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8FC09-7E84-D960-0A0B-DE268822F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80282-AB4A-A5E2-A37E-7BB4D75D610A}"/>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35A32F05-9003-72C8-61D9-C8EB41AFDCE3}"/>
              </a:ext>
            </a:extLst>
          </p:cNvPr>
          <p:cNvSpPr>
            <a:spLocks noGrp="1"/>
          </p:cNvSpPr>
          <p:nvPr>
            <p:ph type="dt" idx="10"/>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E2A59B5C-3421-DC5A-684D-B3F11C17000B}"/>
              </a:ext>
            </a:extLst>
          </p:cNvPr>
          <p:cNvSpPr>
            <a:spLocks noGrp="1"/>
          </p:cNvSpPr>
          <p:nvPr>
            <p:ph type="ftr" sz="quarter" idx="11"/>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5C2EE016-EACB-D233-E170-537AF8C90710}"/>
              </a:ext>
            </a:extLst>
          </p:cNvPr>
          <p:cNvSpPr>
            <a:spLocks noGrp="1"/>
          </p:cNvSpPr>
          <p:nvPr>
            <p:ph type="sldNum" sz="quarter" idx="12"/>
          </p:nvPr>
        </p:nvSpPr>
        <p:spPr/>
        <p:txBody>
          <a:bodyPr/>
          <a:lstStyle/>
          <a:p>
            <a:fld id="{B54DC83E-89B8-4806-9A94-7D2BAA520DC6}" type="slidenum">
              <a:rPr lang="en-US" smtClean="0"/>
              <a:pPr/>
              <a:t>42</a:t>
            </a:fld>
            <a:endParaRPr lang="en-US"/>
          </a:p>
        </p:txBody>
      </p:sp>
    </p:spTree>
    <p:extLst>
      <p:ext uri="{BB962C8B-B14F-4D97-AF65-F5344CB8AC3E}">
        <p14:creationId xmlns:p14="http://schemas.microsoft.com/office/powerpoint/2010/main" val="3513190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43</a:t>
            </a:fld>
            <a:endParaRPr lang="en-US"/>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932238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47226-B449-49D7-BD47-3F6E1E01E530}" type="slidenum">
              <a:rPr lang="en-US" smtClean="0"/>
              <a:t>48</a:t>
            </a:fld>
            <a:endParaRPr lang="en-US"/>
          </a:p>
        </p:txBody>
      </p:sp>
    </p:spTree>
    <p:extLst>
      <p:ext uri="{BB962C8B-B14F-4D97-AF65-F5344CB8AC3E}">
        <p14:creationId xmlns:p14="http://schemas.microsoft.com/office/powerpoint/2010/main" val="901352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47226-B449-49D7-BD47-3F6E1E01E530}" type="slidenum">
              <a:rPr lang="en-US" smtClean="0"/>
              <a:t>49</a:t>
            </a:fld>
            <a:endParaRPr lang="en-US"/>
          </a:p>
        </p:txBody>
      </p:sp>
    </p:spTree>
    <p:extLst>
      <p:ext uri="{BB962C8B-B14F-4D97-AF65-F5344CB8AC3E}">
        <p14:creationId xmlns:p14="http://schemas.microsoft.com/office/powerpoint/2010/main" val="29258590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50</a:t>
            </a:fld>
            <a:endParaRPr lang="en-US"/>
          </a:p>
        </p:txBody>
      </p:sp>
    </p:spTree>
    <p:extLst>
      <p:ext uri="{BB962C8B-B14F-4D97-AF65-F5344CB8AC3E}">
        <p14:creationId xmlns:p14="http://schemas.microsoft.com/office/powerpoint/2010/main" val="2517977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703FA-09C5-E359-7203-415B5062D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E547C-D396-9B87-7822-3F43CDE83A7E}"/>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29915C55-AAF9-BD6F-05C7-D8602258E8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81575C-3F4D-38F3-68DC-F1F6650BA712}"/>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5</a:t>
            </a:fld>
            <a:endParaRPr lang="en-US"/>
          </a:p>
        </p:txBody>
      </p:sp>
      <p:sp>
        <p:nvSpPr>
          <p:cNvPr id="5" name="Date Placeholder 4">
            <a:extLst>
              <a:ext uri="{FF2B5EF4-FFF2-40B4-BE49-F238E27FC236}">
                <a16:creationId xmlns:a16="http://schemas.microsoft.com/office/drawing/2014/main" id="{69011B8B-1765-9A13-A551-B3AEBA4D4BE1}"/>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923D38DE-8159-1AED-F352-C8AF93D3A592}"/>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947589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2B495-1A19-4CAD-1F3F-1E1C3212D8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A03144-4BF5-B752-DEDE-8C72102F1B39}"/>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88F1B5B2-A82B-E60C-25C7-104BDFE5C3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9D8D2A-8B47-772B-75D6-8F889A881738}"/>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6</a:t>
            </a:fld>
            <a:endParaRPr lang="en-US"/>
          </a:p>
        </p:txBody>
      </p:sp>
      <p:sp>
        <p:nvSpPr>
          <p:cNvPr id="5" name="Date Placeholder 4">
            <a:extLst>
              <a:ext uri="{FF2B5EF4-FFF2-40B4-BE49-F238E27FC236}">
                <a16:creationId xmlns:a16="http://schemas.microsoft.com/office/drawing/2014/main" id="{53449D1A-7DF2-2EAE-FD8F-4120977E52A3}"/>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5F29CB52-6318-6BE8-113F-17BDEA223D3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27789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DA77F-E59C-06D7-8B18-5C4726612E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7CFF35-5C62-D3E2-3DF5-7F068621DBA4}"/>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7DFF2DE4-091B-6198-8688-7CAC38DE5B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8EB5D9-1745-4448-0248-36848A967CDB}"/>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7</a:t>
            </a:fld>
            <a:endParaRPr lang="en-US"/>
          </a:p>
        </p:txBody>
      </p:sp>
      <p:sp>
        <p:nvSpPr>
          <p:cNvPr id="5" name="Date Placeholder 4">
            <a:extLst>
              <a:ext uri="{FF2B5EF4-FFF2-40B4-BE49-F238E27FC236}">
                <a16:creationId xmlns:a16="http://schemas.microsoft.com/office/drawing/2014/main" id="{8CA7CE85-DC32-EF55-D9A8-B96F00324C5D}"/>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48C61E91-AA99-2010-1315-D2F2F5F7CB9D}"/>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275178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0856F-8C43-B26E-C50B-2C73CCE55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379CD-B5F4-A390-C8A4-C985E96B52D1}"/>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50190E12-B4D1-5C64-EE37-3186383AF3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D06D00-B547-101C-E614-21898947062F}"/>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8</a:t>
            </a:fld>
            <a:endParaRPr lang="en-US"/>
          </a:p>
        </p:txBody>
      </p:sp>
      <p:sp>
        <p:nvSpPr>
          <p:cNvPr id="5" name="Date Placeholder 4">
            <a:extLst>
              <a:ext uri="{FF2B5EF4-FFF2-40B4-BE49-F238E27FC236}">
                <a16:creationId xmlns:a16="http://schemas.microsoft.com/office/drawing/2014/main" id="{C46199CC-54DA-79C0-4E2C-C68608BFBD8D}"/>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7D584F4E-1001-4B74-D61B-81AD3431A30A}"/>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888114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09485-3767-FFA8-4963-766F23186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F29898-2CCD-DB04-D7DF-A598E48D577E}"/>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CB283849-3496-C1EF-3D2D-8881ED250A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FD6A15-07D0-3604-85E6-A9FE40B560D0}"/>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9</a:t>
            </a:fld>
            <a:endParaRPr lang="en-US"/>
          </a:p>
        </p:txBody>
      </p:sp>
      <p:sp>
        <p:nvSpPr>
          <p:cNvPr id="5" name="Date Placeholder 4">
            <a:extLst>
              <a:ext uri="{FF2B5EF4-FFF2-40B4-BE49-F238E27FC236}">
                <a16:creationId xmlns:a16="http://schemas.microsoft.com/office/drawing/2014/main" id="{5438E042-EEB9-9470-04BC-7EF6568E66F1}"/>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473864F-5228-8A46-DCC1-0FCE982EBA3C}"/>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56811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1.sv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1.sv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pic>
        <p:nvPicPr>
          <p:cNvPr id="19" name="Picture 18">
            <a:extLst>
              <a:ext uri="{FF2B5EF4-FFF2-40B4-BE49-F238E27FC236}">
                <a16:creationId xmlns:a16="http://schemas.microsoft.com/office/drawing/2014/main" id="{9943C2B4-D6A2-4B84-A50C-ED7CB304621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85800" y="259122"/>
            <a:ext cx="3383280" cy="578718"/>
          </a:xfrm>
          <a:prstGeom prst="rect">
            <a:avLst/>
          </a:prstGeom>
        </p:spPr>
      </p:pic>
      <p:grpSp>
        <p:nvGrpSpPr>
          <p:cNvPr id="57" name="Group 56">
            <a:extLst>
              <a:ext uri="{FF2B5EF4-FFF2-40B4-BE49-F238E27FC236}">
                <a16:creationId xmlns:a16="http://schemas.microsoft.com/office/drawing/2014/main" id="{293A8976-47C3-4053-BF41-0D3EA41C6BFC}"/>
              </a:ext>
            </a:extLst>
          </p:cNvPr>
          <p:cNvGrpSpPr/>
          <p:nvPr userDrawn="1"/>
        </p:nvGrpSpPr>
        <p:grpSpPr>
          <a:xfrm>
            <a:off x="11580034" y="6323750"/>
            <a:ext cx="483394" cy="472694"/>
            <a:chOff x="10912310" y="7334679"/>
            <a:chExt cx="654071" cy="639593"/>
          </a:xfrm>
        </p:grpSpPr>
        <p:sp>
          <p:nvSpPr>
            <p:cNvPr id="43" name="Freeform: Shape 42">
              <a:extLst>
                <a:ext uri="{FF2B5EF4-FFF2-40B4-BE49-F238E27FC236}">
                  <a16:creationId xmlns:a16="http://schemas.microsoft.com/office/drawing/2014/main" id="{14133B58-7477-49C1-9F15-86B89A79A9F6}"/>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4F4F63F-3DE4-4077-B53A-54FC40317FFB}"/>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BB8904C-E91F-4BC3-AA50-212C0EF73A2C}"/>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E590046-6E8D-46C6-9841-21CEC01D502A}"/>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16D9967-EC94-4F4B-A810-25BA5B9EC8E6}"/>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C5CAD6D-47B4-40C8-8A7D-039247F11739}"/>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0B16B13-F945-487D-BA0D-E77E5155A85A}"/>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FF98B24-BFD3-4EC6-9B5C-ACC4BDC7E1FB}"/>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006BBA0-14C0-4E36-A9CA-965E3DE59CFB}"/>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a:p>
          </p:txBody>
        </p:sp>
      </p:gr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1FB921A-C4D0-4B3B-8255-50A19CFD3FD4}"/>
              </a:ext>
            </a:extLst>
          </p:cNvPr>
          <p:cNvGrpSpPr/>
          <p:nvPr userDrawn="1"/>
        </p:nvGrpSpPr>
        <p:grpSpPr>
          <a:xfrm>
            <a:off x="-1524" y="274592"/>
            <a:ext cx="12192000" cy="6537322"/>
            <a:chOff x="-1524" y="7624195"/>
            <a:chExt cx="12192000" cy="6537322"/>
          </a:xfrm>
        </p:grpSpPr>
        <p:sp>
          <p:nvSpPr>
            <p:cNvPr id="43" name="Rectangle 42">
              <a:extLst>
                <a:ext uri="{FF2B5EF4-FFF2-40B4-BE49-F238E27FC236}">
                  <a16:creationId xmlns:a16="http://schemas.microsoft.com/office/drawing/2014/main" id="{7EECA5C2-0795-4AF3-8104-359E732C300F}"/>
                </a:ext>
              </a:extLst>
            </p:cNvPr>
            <p:cNvSpPr/>
            <p:nvPr userDrawn="1"/>
          </p:nvSpPr>
          <p:spPr>
            <a:xfrm>
              <a:off x="-1524" y="8462035"/>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44" name="Group 43">
              <a:extLst>
                <a:ext uri="{FF2B5EF4-FFF2-40B4-BE49-F238E27FC236}">
                  <a16:creationId xmlns:a16="http://schemas.microsoft.com/office/drawing/2014/main" id="{81D4C016-95AC-4C43-AB1C-306C811D1DFD}"/>
                </a:ext>
              </a:extLst>
            </p:cNvPr>
            <p:cNvGrpSpPr/>
            <p:nvPr userDrawn="1"/>
          </p:nvGrpSpPr>
          <p:grpSpPr>
            <a:xfrm>
              <a:off x="11457051" y="10488477"/>
              <a:ext cx="733425" cy="488158"/>
              <a:chOff x="11458575" y="3120629"/>
              <a:chExt cx="733425" cy="488158"/>
            </a:xfrm>
          </p:grpSpPr>
          <p:sp>
            <p:nvSpPr>
              <p:cNvPr id="45" name="Rectangle 44">
                <a:extLst>
                  <a:ext uri="{FF2B5EF4-FFF2-40B4-BE49-F238E27FC236}">
                    <a16:creationId xmlns:a16="http://schemas.microsoft.com/office/drawing/2014/main" id="{62E4B60F-5995-49A1-AD01-F83B2FB3D46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6" name="Rectangle 45">
                <a:extLst>
                  <a:ext uri="{FF2B5EF4-FFF2-40B4-BE49-F238E27FC236}">
                    <a16:creationId xmlns:a16="http://schemas.microsoft.com/office/drawing/2014/main" id="{64349608-A9CD-46FB-9A70-60E224761B64}"/>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47" name="Straight Connector 46">
                <a:extLst>
                  <a:ext uri="{FF2B5EF4-FFF2-40B4-BE49-F238E27FC236}">
                    <a16:creationId xmlns:a16="http://schemas.microsoft.com/office/drawing/2014/main" id="{9FEB50B9-82E5-4C26-936D-AD626E9A2D3A}"/>
                  </a:ext>
                </a:extLst>
              </p:cNvPr>
              <p:cNvCxnSpPr>
                <a:cxnSpLocks/>
                <a:stCxn id="46" idx="3"/>
                <a:endCxn id="45"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48" name="Picture 18">
              <a:extLst>
                <a:ext uri="{FF2B5EF4-FFF2-40B4-BE49-F238E27FC236}">
                  <a16:creationId xmlns:a16="http://schemas.microsoft.com/office/drawing/2014/main" id="{9726BA83-323B-45AE-8035-2B6330D4AA3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84276" y="7624195"/>
              <a:ext cx="3383280" cy="578718"/>
            </a:xfrm>
            <a:prstGeom prst="rect">
              <a:avLst/>
            </a:prstGeom>
          </p:spPr>
        </p:pic>
        <p:grpSp>
          <p:nvGrpSpPr>
            <p:cNvPr id="49" name="Group 48">
              <a:extLst>
                <a:ext uri="{FF2B5EF4-FFF2-40B4-BE49-F238E27FC236}">
                  <a16:creationId xmlns:a16="http://schemas.microsoft.com/office/drawing/2014/main" id="{5B114074-6C2F-4C49-87A3-97E062605965}"/>
                </a:ext>
              </a:extLst>
            </p:cNvPr>
            <p:cNvGrpSpPr/>
            <p:nvPr userDrawn="1"/>
          </p:nvGrpSpPr>
          <p:grpSpPr>
            <a:xfrm>
              <a:off x="11578510" y="13688823"/>
              <a:ext cx="483394" cy="472694"/>
              <a:chOff x="10912310" y="7334679"/>
              <a:chExt cx="654071" cy="639593"/>
            </a:xfrm>
          </p:grpSpPr>
          <p:sp>
            <p:nvSpPr>
              <p:cNvPr id="50" name="Freeform: Shape 49">
                <a:extLst>
                  <a:ext uri="{FF2B5EF4-FFF2-40B4-BE49-F238E27FC236}">
                    <a16:creationId xmlns:a16="http://schemas.microsoft.com/office/drawing/2014/main" id="{9F4D3658-97E0-4584-B618-9F36C914E8F7}"/>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C9AC97E-09B1-4CA9-B03A-AAEED7DB25DF}"/>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417FFB8E-745F-4088-9E40-98949DE0514B}"/>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5ACD734-CCF9-4B19-AB4C-25C03365E6A5}"/>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BAA6C73-DF7F-4463-8345-116E8BFD7632}"/>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7CD00AF-E48A-4655-AEC4-F90BDA8CFA29}"/>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8C10731-63D6-484B-8008-1916C2207FCA}"/>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3BD7363-1618-41D1-AB06-17FB2F62AE66}"/>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F8DFC3D-D292-4344-99A5-71B297545921}"/>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a:p>
            </p:txBody>
          </p:sp>
        </p:gr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
        <p:nvSpPr>
          <p:cNvPr id="9" name="Rectangle 8">
            <a:extLst>
              <a:ext uri="{FF2B5EF4-FFF2-40B4-BE49-F238E27FC236}">
                <a16:creationId xmlns:a16="http://schemas.microsoft.com/office/drawing/2014/main" id="{38E2BA65-B736-4634-83DA-D078D40BFAFB}"/>
              </a:ext>
            </a:extLst>
          </p:cNvPr>
          <p:cNvSpPr/>
          <p:nvPr userDrawn="1"/>
        </p:nvSpPr>
        <p:spPr>
          <a:xfrm>
            <a:off x="0" y="3727438"/>
            <a:ext cx="2662237" cy="313056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729743" y="3727439"/>
            <a:ext cx="8139937" cy="2719174"/>
            <a:chOff x="729743" y="3727439"/>
            <a:chExt cx="8139937" cy="2719174"/>
          </a:xfrm>
        </p:grpSpPr>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5"/>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https://x.com/TheNCII</a:t>
              </a:r>
              <a:br>
                <a:rPr lang="en-US" sz="2000"/>
              </a:br>
              <a:r>
                <a:rPr lang="en-US" sz="2000"/>
                <a:t>https://www.youtube.com/c/NationalCenteronIntensiveIntervention</a:t>
              </a:r>
            </a:p>
          </p:txBody>
        </p:sp>
      </p:grpSp>
      <p:sp>
        <p:nvSpPr>
          <p:cNvPr id="26" name="Cover Image with Instrux">
            <a:extLst>
              <a:ext uri="{FF2B5EF4-FFF2-40B4-BE49-F238E27FC236}">
                <a16:creationId xmlns:a16="http://schemas.microsoft.com/office/drawing/2014/main" id="{96A65C6C-556E-4405-9723-4F6273C93907}"/>
              </a:ext>
            </a:extLst>
          </p:cNvPr>
          <p:cNvSpPr>
            <a:spLocks noGrp="1"/>
          </p:cNvSpPr>
          <p:nvPr userDrawn="1">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userDrawn="1">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sp>
        <p:nvSpPr>
          <p:cNvPr id="19" name="Rectangle 18">
            <a:extLst>
              <a:ext uri="{FF2B5EF4-FFF2-40B4-BE49-F238E27FC236}">
                <a16:creationId xmlns:a16="http://schemas.microsoft.com/office/drawing/2014/main" id="{09809816-4573-485E-944E-C0823B8FF510}"/>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4" name="Group 3">
            <a:extLst>
              <a:ext uri="{FF2B5EF4-FFF2-40B4-BE49-F238E27FC236}">
                <a16:creationId xmlns:a16="http://schemas.microsoft.com/office/drawing/2014/main" id="{B6BA29CD-0960-FF7B-5A1B-0702EC4A8762}"/>
              </a:ext>
            </a:extLst>
          </p:cNvPr>
          <p:cNvGrpSpPr/>
          <p:nvPr userDrawn="1"/>
        </p:nvGrpSpPr>
        <p:grpSpPr>
          <a:xfrm>
            <a:off x="219586" y="3858491"/>
            <a:ext cx="956073" cy="1471695"/>
            <a:chOff x="219586" y="3858491"/>
            <a:chExt cx="956073" cy="1471695"/>
          </a:xfrm>
        </p:grpSpPr>
        <p:pic>
          <p:nvPicPr>
            <p:cNvPr id="6" name="Picture 5" descr="Graphical user interface&#10;&#10;Description automatically generated with medium confidence">
              <a:extLst>
                <a:ext uri="{FF2B5EF4-FFF2-40B4-BE49-F238E27FC236}">
                  <a16:creationId xmlns:a16="http://schemas.microsoft.com/office/drawing/2014/main" id="{E6C33F5B-D9C1-E2F9-650B-F6EEF88FA61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5216" r="88164" b="12403"/>
            <a:stretch/>
          </p:blipFill>
          <p:spPr>
            <a:xfrm>
              <a:off x="219586" y="3858491"/>
              <a:ext cx="956073" cy="1471695"/>
            </a:xfrm>
            <a:prstGeom prst="rect">
              <a:avLst/>
            </a:prstGeom>
          </p:spPr>
        </p:pic>
        <p:sp>
          <p:nvSpPr>
            <p:cNvPr id="8" name="Oval 7">
              <a:extLst>
                <a:ext uri="{FF2B5EF4-FFF2-40B4-BE49-F238E27FC236}">
                  <a16:creationId xmlns:a16="http://schemas.microsoft.com/office/drawing/2014/main" id="{1EBB18E3-D39C-ACB6-2A0B-6F2C0E8D9725}"/>
                </a:ext>
              </a:extLst>
            </p:cNvPr>
            <p:cNvSpPr/>
            <p:nvPr userDrawn="1"/>
          </p:nvSpPr>
          <p:spPr>
            <a:xfrm>
              <a:off x="612038" y="4580226"/>
              <a:ext cx="348269" cy="34826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0" name="Picture 9" descr="A blue circle with white x in it&#10;&#10;Description automatically generated">
              <a:extLst>
                <a:ext uri="{FF2B5EF4-FFF2-40B4-BE49-F238E27FC236}">
                  <a16:creationId xmlns:a16="http://schemas.microsoft.com/office/drawing/2014/main" id="{8EB1A9E7-B56A-670D-3D55-F4AA3C94C84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92727" y="4669127"/>
              <a:ext cx="186891" cy="186891"/>
            </a:xfrm>
            <a:prstGeom prst="rect">
              <a:avLst/>
            </a:prstGeom>
          </p:spPr>
        </p:pic>
      </p:grpSp>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65" name="Group 64">
            <a:extLst>
              <a:ext uri="{FF2B5EF4-FFF2-40B4-BE49-F238E27FC236}">
                <a16:creationId xmlns:a16="http://schemas.microsoft.com/office/drawing/2014/main" id="{FA687EDC-CDAA-4EFF-AE35-E8F30A63CD05}"/>
              </a:ext>
            </a:extLst>
          </p:cNvPr>
          <p:cNvGrpSpPr/>
          <p:nvPr userDrawn="1"/>
        </p:nvGrpSpPr>
        <p:grpSpPr>
          <a:xfrm>
            <a:off x="0" y="245565"/>
            <a:ext cx="12192000" cy="6537322"/>
            <a:chOff x="-1524" y="7624195"/>
            <a:chExt cx="12192000" cy="6537322"/>
          </a:xfrm>
        </p:grpSpPr>
        <p:sp>
          <p:nvSpPr>
            <p:cNvPr id="66" name="Rectangle 65">
              <a:extLst>
                <a:ext uri="{FF2B5EF4-FFF2-40B4-BE49-F238E27FC236}">
                  <a16:creationId xmlns:a16="http://schemas.microsoft.com/office/drawing/2014/main" id="{B60A7871-4221-4EE7-ACB8-87233E557690}"/>
                </a:ext>
              </a:extLst>
            </p:cNvPr>
            <p:cNvSpPr/>
            <p:nvPr userDrawn="1"/>
          </p:nvSpPr>
          <p:spPr>
            <a:xfrm>
              <a:off x="-1524" y="8462035"/>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67" name="Group 66">
              <a:extLst>
                <a:ext uri="{FF2B5EF4-FFF2-40B4-BE49-F238E27FC236}">
                  <a16:creationId xmlns:a16="http://schemas.microsoft.com/office/drawing/2014/main" id="{61ABFCCC-A069-48B7-B18C-368E26EC4CAE}"/>
                </a:ext>
              </a:extLst>
            </p:cNvPr>
            <p:cNvGrpSpPr/>
            <p:nvPr userDrawn="1"/>
          </p:nvGrpSpPr>
          <p:grpSpPr>
            <a:xfrm>
              <a:off x="11457051" y="10488477"/>
              <a:ext cx="733425" cy="488158"/>
              <a:chOff x="11458575" y="3120629"/>
              <a:chExt cx="733425" cy="488158"/>
            </a:xfrm>
          </p:grpSpPr>
          <p:sp>
            <p:nvSpPr>
              <p:cNvPr id="79" name="Rectangle 78">
                <a:extLst>
                  <a:ext uri="{FF2B5EF4-FFF2-40B4-BE49-F238E27FC236}">
                    <a16:creationId xmlns:a16="http://schemas.microsoft.com/office/drawing/2014/main" id="{E2384C9E-FD77-44D8-B6B2-2F0826F50CF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0" name="Rectangle 79">
                <a:extLst>
                  <a:ext uri="{FF2B5EF4-FFF2-40B4-BE49-F238E27FC236}">
                    <a16:creationId xmlns:a16="http://schemas.microsoft.com/office/drawing/2014/main" id="{16A91416-F31E-4363-B796-63550705B4AB}"/>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81" name="Straight Connector 80">
                <a:extLst>
                  <a:ext uri="{FF2B5EF4-FFF2-40B4-BE49-F238E27FC236}">
                    <a16:creationId xmlns:a16="http://schemas.microsoft.com/office/drawing/2014/main" id="{FAA53000-D864-4346-A246-702AD2609C76}"/>
                  </a:ext>
                </a:extLst>
              </p:cNvPr>
              <p:cNvCxnSpPr>
                <a:cxnSpLocks/>
                <a:stCxn id="80" idx="3"/>
                <a:endCxn id="79"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8" name="Picture 18">
              <a:extLst>
                <a:ext uri="{FF2B5EF4-FFF2-40B4-BE49-F238E27FC236}">
                  <a16:creationId xmlns:a16="http://schemas.microsoft.com/office/drawing/2014/main" id="{A172E2FA-31B7-4ACF-8E47-8C5AF44E52D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684276" y="7624195"/>
              <a:ext cx="3383280" cy="578718"/>
            </a:xfrm>
            <a:prstGeom prst="rect">
              <a:avLst/>
            </a:prstGeom>
          </p:spPr>
        </p:pic>
        <p:grpSp>
          <p:nvGrpSpPr>
            <p:cNvPr id="69" name="Group 68">
              <a:extLst>
                <a:ext uri="{FF2B5EF4-FFF2-40B4-BE49-F238E27FC236}">
                  <a16:creationId xmlns:a16="http://schemas.microsoft.com/office/drawing/2014/main" id="{F1432039-20D4-41E7-AD56-7BD094DB3B5A}"/>
                </a:ext>
              </a:extLst>
            </p:cNvPr>
            <p:cNvGrpSpPr/>
            <p:nvPr userDrawn="1"/>
          </p:nvGrpSpPr>
          <p:grpSpPr>
            <a:xfrm>
              <a:off x="11578510" y="13688823"/>
              <a:ext cx="483394" cy="472694"/>
              <a:chOff x="10912310" y="7334679"/>
              <a:chExt cx="654071" cy="639593"/>
            </a:xfrm>
          </p:grpSpPr>
          <p:sp>
            <p:nvSpPr>
              <p:cNvPr id="70" name="Freeform: Shape 69">
                <a:extLst>
                  <a:ext uri="{FF2B5EF4-FFF2-40B4-BE49-F238E27FC236}">
                    <a16:creationId xmlns:a16="http://schemas.microsoft.com/office/drawing/2014/main" id="{C1E1BF27-3D22-40F2-BAA0-C329655DE7B8}"/>
                  </a:ext>
                </a:extLst>
              </p:cNvPr>
              <p:cNvSpPr/>
              <p:nvPr/>
            </p:nvSpPr>
            <p:spPr>
              <a:xfrm>
                <a:off x="10974759" y="7839981"/>
                <a:ext cx="33257" cy="35793"/>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22F860A5-3587-42D5-993F-A56672115100}"/>
                  </a:ext>
                </a:extLst>
              </p:cNvPr>
              <p:cNvSpPr/>
              <p:nvPr/>
            </p:nvSpPr>
            <p:spPr>
              <a:xfrm>
                <a:off x="11028069" y="7839981"/>
                <a:ext cx="35413" cy="33509"/>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BF65D830-0E07-4B3C-89FA-0BC4A34BCEF7}"/>
                  </a:ext>
                </a:extLst>
              </p:cNvPr>
              <p:cNvSpPr/>
              <p:nvPr/>
            </p:nvSpPr>
            <p:spPr>
              <a:xfrm>
                <a:off x="11325722" y="7660251"/>
                <a:ext cx="131116" cy="154344"/>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45B29CF-4DBB-4E57-A2AB-9FA0F83C1A87}"/>
                  </a:ext>
                </a:extLst>
              </p:cNvPr>
              <p:cNvSpPr/>
              <p:nvPr/>
            </p:nvSpPr>
            <p:spPr>
              <a:xfrm>
                <a:off x="11048506" y="7334679"/>
                <a:ext cx="419250" cy="21184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5F9840F-C109-43F5-B2D5-7E7D416D5805}"/>
                  </a:ext>
                </a:extLst>
              </p:cNvPr>
              <p:cNvSpPr/>
              <p:nvPr/>
            </p:nvSpPr>
            <p:spPr>
              <a:xfrm>
                <a:off x="11106387" y="7562389"/>
                <a:ext cx="136831" cy="172876"/>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9D3C80C8-BE42-450D-9E12-4CC50441C03D}"/>
                  </a:ext>
                </a:extLst>
              </p:cNvPr>
              <p:cNvSpPr/>
              <p:nvPr/>
            </p:nvSpPr>
            <p:spPr>
              <a:xfrm>
                <a:off x="11193297" y="7463512"/>
                <a:ext cx="73658" cy="75014"/>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6407E8D-BA88-4986-8AA2-24D10DC1A6FE}"/>
                  </a:ext>
                </a:extLst>
              </p:cNvPr>
              <p:cNvSpPr/>
              <p:nvPr/>
            </p:nvSpPr>
            <p:spPr>
              <a:xfrm>
                <a:off x="11236617" y="7440411"/>
                <a:ext cx="174910" cy="245606"/>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5D81387-8B5F-4845-A7AC-602AD1E487DC}"/>
                  </a:ext>
                </a:extLst>
              </p:cNvPr>
              <p:cNvSpPr/>
              <p:nvPr/>
            </p:nvSpPr>
            <p:spPr>
              <a:xfrm>
                <a:off x="11410130" y="7377200"/>
                <a:ext cx="55720" cy="52929"/>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B86AEB5-78C7-480A-81F4-62934BA8EB19}"/>
                  </a:ext>
                </a:extLst>
              </p:cNvPr>
              <p:cNvSpPr/>
              <p:nvPr/>
            </p:nvSpPr>
            <p:spPr>
              <a:xfrm>
                <a:off x="10912310" y="7486994"/>
                <a:ext cx="654071" cy="487278"/>
              </a:xfrm>
              <a:custGeom>
                <a:avLst/>
                <a:gdLst>
                  <a:gd name="connsiteX0" fmla="*/ 654071 w 654071"/>
                  <a:gd name="connsiteY0" fmla="*/ 0 h 487278"/>
                  <a:gd name="connsiteX1" fmla="*/ 627923 w 654071"/>
                  <a:gd name="connsiteY1" fmla="*/ 64353 h 487278"/>
                  <a:gd name="connsiteX2" fmla="*/ 615992 w 654071"/>
                  <a:gd name="connsiteY2" fmla="*/ 49121 h 487278"/>
                  <a:gd name="connsiteX3" fmla="*/ 240151 w 654071"/>
                  <a:gd name="connsiteY3" fmla="*/ 327095 h 487278"/>
                  <a:gd name="connsiteX4" fmla="*/ 206770 w 654071"/>
                  <a:gd name="connsiteY4" fmla="*/ 240783 h 487278"/>
                  <a:gd name="connsiteX5" fmla="*/ 193568 w 654071"/>
                  <a:gd name="connsiteY5" fmla="*/ 297266 h 487278"/>
                  <a:gd name="connsiteX6" fmla="*/ 160057 w 654071"/>
                  <a:gd name="connsiteY6" fmla="*/ 297266 h 487278"/>
                  <a:gd name="connsiteX7" fmla="*/ 145843 w 654071"/>
                  <a:gd name="connsiteY7" fmla="*/ 386497 h 487278"/>
                  <a:gd name="connsiteX8" fmla="*/ 98117 w 654071"/>
                  <a:gd name="connsiteY8" fmla="*/ 333187 h 487278"/>
                  <a:gd name="connsiteX9" fmla="*/ 85424 w 654071"/>
                  <a:gd name="connsiteY9" fmla="*/ 436887 h 487278"/>
                  <a:gd name="connsiteX10" fmla="*/ 16883 w 654071"/>
                  <a:gd name="connsiteY10" fmla="*/ 487278 h 487278"/>
                  <a:gd name="connsiteX11" fmla="*/ 0 w 654071"/>
                  <a:gd name="connsiteY11" fmla="*/ 464177 h 487278"/>
                  <a:gd name="connsiteX12" fmla="*/ 58513 w 654071"/>
                  <a:gd name="connsiteY12" fmla="*/ 421148 h 487278"/>
                  <a:gd name="connsiteX13" fmla="*/ 77302 w 654071"/>
                  <a:gd name="connsiteY13" fmla="*/ 267057 h 487278"/>
                  <a:gd name="connsiteX14" fmla="*/ 127057 w 654071"/>
                  <a:gd name="connsiteY14" fmla="*/ 322525 h 487278"/>
                  <a:gd name="connsiteX15" fmla="*/ 135688 w 654071"/>
                  <a:gd name="connsiteY15" fmla="*/ 268580 h 487278"/>
                  <a:gd name="connsiteX16" fmla="*/ 170847 w 654071"/>
                  <a:gd name="connsiteY16" fmla="*/ 268580 h 487278"/>
                  <a:gd name="connsiteX17" fmla="*/ 199788 w 654071"/>
                  <a:gd name="connsiteY17" fmla="*/ 143683 h 487278"/>
                  <a:gd name="connsiteX18" fmla="*/ 251958 w 654071"/>
                  <a:gd name="connsiteY18" fmla="*/ 278227 h 487278"/>
                  <a:gd name="connsiteX19" fmla="*/ 481572 w 654071"/>
                  <a:gd name="connsiteY19" fmla="*/ 110935 h 487278"/>
                  <a:gd name="connsiteX20" fmla="*/ 591496 w 654071"/>
                  <a:gd name="connsiteY20" fmla="*/ 31098 h 487278"/>
                  <a:gd name="connsiteX21" fmla="*/ 592128 w 654071"/>
                  <a:gd name="connsiteY21" fmla="*/ 31098 h 487278"/>
                  <a:gd name="connsiteX22" fmla="*/ 598474 w 654071"/>
                  <a:gd name="connsiteY22" fmla="*/ 26528 h 487278"/>
                  <a:gd name="connsiteX23" fmla="*/ 598220 w 654071"/>
                  <a:gd name="connsiteY23" fmla="*/ 26274 h 487278"/>
                  <a:gd name="connsiteX24" fmla="*/ 588068 w 654071"/>
                  <a:gd name="connsiteY24" fmla="*/ 13200 h 487278"/>
                  <a:gd name="connsiteX25" fmla="*/ 585273 w 654071"/>
                  <a:gd name="connsiteY25" fmla="*/ 9647 h 487278"/>
                  <a:gd name="connsiteX26" fmla="*/ 654071 w 654071"/>
                  <a:gd name="connsiteY26" fmla="*/ 0 h 48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4071" h="487278">
                    <a:moveTo>
                      <a:pt x="654071" y="0"/>
                    </a:moveTo>
                    <a:lnTo>
                      <a:pt x="627923" y="64353"/>
                    </a:lnTo>
                    <a:lnTo>
                      <a:pt x="615992" y="49121"/>
                    </a:lnTo>
                    <a:lnTo>
                      <a:pt x="240151" y="327095"/>
                    </a:lnTo>
                    <a:lnTo>
                      <a:pt x="206770" y="240783"/>
                    </a:lnTo>
                    <a:lnTo>
                      <a:pt x="193568" y="297266"/>
                    </a:lnTo>
                    <a:lnTo>
                      <a:pt x="160057" y="297266"/>
                    </a:lnTo>
                    <a:lnTo>
                      <a:pt x="145843" y="386497"/>
                    </a:lnTo>
                    <a:lnTo>
                      <a:pt x="98117" y="333187"/>
                    </a:lnTo>
                    <a:lnTo>
                      <a:pt x="85424" y="436887"/>
                    </a:lnTo>
                    <a:lnTo>
                      <a:pt x="16883" y="487278"/>
                    </a:lnTo>
                    <a:lnTo>
                      <a:pt x="0" y="464177"/>
                    </a:lnTo>
                    <a:lnTo>
                      <a:pt x="58513" y="421148"/>
                    </a:lnTo>
                    <a:lnTo>
                      <a:pt x="77302" y="267057"/>
                    </a:lnTo>
                    <a:lnTo>
                      <a:pt x="127057" y="322525"/>
                    </a:lnTo>
                    <a:lnTo>
                      <a:pt x="135688" y="268580"/>
                    </a:lnTo>
                    <a:lnTo>
                      <a:pt x="170847" y="268580"/>
                    </a:lnTo>
                    <a:lnTo>
                      <a:pt x="199788" y="143683"/>
                    </a:lnTo>
                    <a:lnTo>
                      <a:pt x="251958" y="278227"/>
                    </a:lnTo>
                    <a:lnTo>
                      <a:pt x="481572" y="110935"/>
                    </a:lnTo>
                    <a:lnTo>
                      <a:pt x="591496" y="31098"/>
                    </a:lnTo>
                    <a:lnTo>
                      <a:pt x="592128" y="31098"/>
                    </a:lnTo>
                    <a:lnTo>
                      <a:pt x="598474" y="26528"/>
                    </a:lnTo>
                    <a:lnTo>
                      <a:pt x="598220" y="26274"/>
                    </a:lnTo>
                    <a:lnTo>
                      <a:pt x="588068" y="13200"/>
                    </a:lnTo>
                    <a:lnTo>
                      <a:pt x="585273" y="9647"/>
                    </a:lnTo>
                    <a:lnTo>
                      <a:pt x="654071" y="0"/>
                    </a:lnTo>
                    <a:close/>
                  </a:path>
                </a:pathLst>
              </a:custGeom>
              <a:solidFill>
                <a:srgbClr val="457939"/>
              </a:solidFill>
              <a:ln w="3588" cap="flat">
                <a:noFill/>
                <a:prstDash val="solid"/>
                <a:miter/>
              </a:ln>
            </p:spPr>
            <p:txBody>
              <a:bodyPr rtlCol="0" anchor="ctr"/>
              <a:lstStyle/>
              <a:p>
                <a:endParaRPr lang="en-US"/>
              </a:p>
            </p:txBody>
          </p:sp>
        </p:grpSp>
      </p:grpSp>
      <p:pic>
        <p:nvPicPr>
          <p:cNvPr id="82" name="Picture 81" descr="Logo, company name&#10;&#10;Description automatically generated">
            <a:extLst>
              <a:ext uri="{FF2B5EF4-FFF2-40B4-BE49-F238E27FC236}">
                <a16:creationId xmlns:a16="http://schemas.microsoft.com/office/drawing/2014/main" id="{082A32F4-D25E-462E-9C7F-E41ACDC84A26}"/>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7743" y="5572744"/>
            <a:ext cx="887411" cy="887411"/>
          </a:xfrm>
          <a:prstGeom prst="rect">
            <a:avLst/>
          </a:prstGeom>
        </p:spPr>
      </p:pic>
      <p:sp>
        <p:nvSpPr>
          <p:cNvPr id="83" name="Rectangle 82">
            <a:extLst>
              <a:ext uri="{FF2B5EF4-FFF2-40B4-BE49-F238E27FC236}">
                <a16:creationId xmlns:a16="http://schemas.microsoft.com/office/drawing/2014/main" id="{6EF8F296-42A6-4239-A1DB-0F516A17FF3A}"/>
              </a:ext>
            </a:extLst>
          </p:cNvPr>
          <p:cNvSpPr/>
          <p:nvPr userDrawn="1"/>
        </p:nvSpPr>
        <p:spPr>
          <a:xfrm>
            <a:off x="1524" y="3727439"/>
            <a:ext cx="2662237" cy="313056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85" name="Group 84">
            <a:extLst>
              <a:ext uri="{FF2B5EF4-FFF2-40B4-BE49-F238E27FC236}">
                <a16:creationId xmlns:a16="http://schemas.microsoft.com/office/drawing/2014/main" id="{9F26B865-3E94-4B5A-AE58-EF0233CC3A81}"/>
              </a:ext>
            </a:extLst>
          </p:cNvPr>
          <p:cNvGrpSpPr/>
          <p:nvPr userDrawn="1"/>
        </p:nvGrpSpPr>
        <p:grpSpPr>
          <a:xfrm>
            <a:off x="731267" y="3727440"/>
            <a:ext cx="8139937" cy="2719174"/>
            <a:chOff x="729743" y="3727439"/>
            <a:chExt cx="8139937" cy="2719174"/>
          </a:xfrm>
        </p:grpSpPr>
        <p:grpSp>
          <p:nvGrpSpPr>
            <p:cNvPr id="86" name="AIR Footer">
              <a:extLst>
                <a:ext uri="{FF2B5EF4-FFF2-40B4-BE49-F238E27FC236}">
                  <a16:creationId xmlns:a16="http://schemas.microsoft.com/office/drawing/2014/main" id="{D91E3B4D-C773-4F17-A36B-09F5BA97EB7A}"/>
                </a:ext>
              </a:extLst>
            </p:cNvPr>
            <p:cNvGrpSpPr>
              <a:grpSpLocks noChangeAspect="1"/>
            </p:cNvGrpSpPr>
            <p:nvPr userDrawn="1"/>
          </p:nvGrpSpPr>
          <p:grpSpPr>
            <a:xfrm>
              <a:off x="729743" y="5669373"/>
              <a:ext cx="1737427" cy="777240"/>
              <a:chOff x="635038" y="5962985"/>
              <a:chExt cx="2559490" cy="1144991"/>
            </a:xfrm>
          </p:grpSpPr>
          <p:pic>
            <p:nvPicPr>
              <p:cNvPr id="89" name="Picture 88" descr="Logo of the American Institutes for Research | Advancing Evidence. Improving Lives.">
                <a:extLst>
                  <a:ext uri="{FF2B5EF4-FFF2-40B4-BE49-F238E27FC236}">
                    <a16:creationId xmlns:a16="http://schemas.microsoft.com/office/drawing/2014/main" id="{219DC479-7FFD-45E6-8AEA-C7C8BDA4E94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90" name="Straight Connector 89">
                <a:extLst>
                  <a:ext uri="{FF2B5EF4-FFF2-40B4-BE49-F238E27FC236}">
                    <a16:creationId xmlns:a16="http://schemas.microsoft.com/office/drawing/2014/main" id="{B322CFD8-C504-4029-B05B-B1CE67980A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87" name="Picture 86">
              <a:extLst>
                <a:ext uri="{FF2B5EF4-FFF2-40B4-BE49-F238E27FC236}">
                  <a16:creationId xmlns:a16="http://schemas.microsoft.com/office/drawing/2014/main" id="{9382B9ED-F84E-4E69-8DD7-FCF02C34BE6B}"/>
                </a:ext>
              </a:extLst>
            </p:cNvPr>
            <p:cNvPicPr>
              <a:picLocks noChangeAspect="1"/>
            </p:cNvPicPr>
            <p:nvPr userDrawn="1"/>
          </p:nvPicPr>
          <p:blipFill>
            <a:blip r:embed="rId5"/>
            <a:stretch>
              <a:fillRect/>
            </a:stretch>
          </p:blipFill>
          <p:spPr>
            <a:xfrm>
              <a:off x="2662237" y="5545849"/>
              <a:ext cx="4165143" cy="685116"/>
            </a:xfrm>
            <a:prstGeom prst="rect">
              <a:avLst/>
            </a:prstGeom>
          </p:spPr>
        </p:pic>
        <p:sp>
          <p:nvSpPr>
            <p:cNvPr id="88" name="TextBox 87">
              <a:extLst>
                <a:ext uri="{FF2B5EF4-FFF2-40B4-BE49-F238E27FC236}">
                  <a16:creationId xmlns:a16="http://schemas.microsoft.com/office/drawing/2014/main" id="{4D32EDE4-BA67-4AF5-8DC3-9F7C424D442B}"/>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https://x.com/TheNCII</a:t>
              </a:r>
              <a:br>
                <a:rPr lang="en-US" sz="2000"/>
              </a:br>
              <a:r>
                <a:rPr lang="en-US" sz="2000"/>
                <a:t>https://www.youtube.com/c/NationalCenteronIntensiveIntervention</a:t>
              </a:r>
            </a:p>
          </p:txBody>
        </p:sp>
      </p:grpSp>
      <p:sp>
        <p:nvSpPr>
          <p:cNvPr id="93" name="Slide Number Placeholder 4">
            <a:extLst>
              <a:ext uri="{FF2B5EF4-FFF2-40B4-BE49-F238E27FC236}">
                <a16:creationId xmlns:a16="http://schemas.microsoft.com/office/drawing/2014/main" id="{12962A33-5C52-4FE2-9389-3234764DD9B9}"/>
              </a:ext>
            </a:extLst>
          </p:cNvPr>
          <p:cNvSpPr txBox="1">
            <a:spLocks/>
          </p:cNvSpPr>
          <p:nvPr userDrawn="1"/>
        </p:nvSpPr>
        <p:spPr>
          <a:xfrm>
            <a:off x="11736324" y="6704113"/>
            <a:ext cx="157094" cy="153888"/>
          </a:xfrm>
          <a:prstGeom prst="rect">
            <a:avLst/>
          </a:prstGeom>
        </p:spPr>
        <p:txBody>
          <a:bodyPr vert="horz" wrap="none" lIns="0" tIns="0" rIns="0" bIns="0" rtlCol="0" anchor="b" anchorCtr="0">
            <a:spAutoFit/>
          </a:bodyPr>
          <a:lstStyle>
            <a:defPPr>
              <a:defRPr lang="en-US"/>
            </a:defPPr>
            <a:lvl1pPr marL="0" algn="r" defTabSz="914400" rtl="0" eaLnBrk="1" latinLnBrk="0" hangingPunct="1">
              <a:defRPr sz="1000" b="0" i="0" kern="1200">
                <a:solidFill>
                  <a:schemeClr val="tx1"/>
                </a:solidFill>
                <a:latin typeface="+mn-lt"/>
                <a:ea typeface="Calibri"/>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20822-4A49-4D36-86E3-300BA48D3F00}" type="slidenum">
              <a:rPr lang="en-US" smtClean="0"/>
              <a:pPr/>
              <a:t>‹#›</a:t>
            </a:fld>
            <a:endParaRPr lang="en-US"/>
          </a:p>
        </p:txBody>
      </p:sp>
      <p:grpSp>
        <p:nvGrpSpPr>
          <p:cNvPr id="12" name="Group 11">
            <a:extLst>
              <a:ext uri="{FF2B5EF4-FFF2-40B4-BE49-F238E27FC236}">
                <a16:creationId xmlns:a16="http://schemas.microsoft.com/office/drawing/2014/main" id="{3F285D1B-3A52-809D-794E-C3E7B4BD2679}"/>
              </a:ext>
            </a:extLst>
          </p:cNvPr>
          <p:cNvGrpSpPr/>
          <p:nvPr userDrawn="1"/>
        </p:nvGrpSpPr>
        <p:grpSpPr>
          <a:xfrm>
            <a:off x="219586" y="3858491"/>
            <a:ext cx="956073" cy="1471695"/>
            <a:chOff x="219586" y="3858491"/>
            <a:chExt cx="956073" cy="1471695"/>
          </a:xfrm>
        </p:grpSpPr>
        <p:pic>
          <p:nvPicPr>
            <p:cNvPr id="84" name="Picture 83" descr="Graphical user interface&#10;&#10;Description automatically generated with medium confidence">
              <a:extLst>
                <a:ext uri="{FF2B5EF4-FFF2-40B4-BE49-F238E27FC236}">
                  <a16:creationId xmlns:a16="http://schemas.microsoft.com/office/drawing/2014/main" id="{8CD3334A-F85D-45CC-8401-7CAE2526766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5216" r="88164" b="12403"/>
            <a:stretch/>
          </p:blipFill>
          <p:spPr>
            <a:xfrm>
              <a:off x="219586" y="3858491"/>
              <a:ext cx="956073" cy="1471695"/>
            </a:xfrm>
            <a:prstGeom prst="rect">
              <a:avLst/>
            </a:prstGeom>
          </p:spPr>
        </p:pic>
        <p:sp>
          <p:nvSpPr>
            <p:cNvPr id="10" name="Oval 9">
              <a:extLst>
                <a:ext uri="{FF2B5EF4-FFF2-40B4-BE49-F238E27FC236}">
                  <a16:creationId xmlns:a16="http://schemas.microsoft.com/office/drawing/2014/main" id="{05A2C506-1374-5042-1129-315D5D38B738}"/>
                </a:ext>
              </a:extLst>
            </p:cNvPr>
            <p:cNvSpPr/>
            <p:nvPr userDrawn="1"/>
          </p:nvSpPr>
          <p:spPr>
            <a:xfrm>
              <a:off x="612038" y="4580226"/>
              <a:ext cx="348269" cy="34826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7" name="Picture 6" descr="A blue circle with white x in it&#10;&#10;Description automatically generated">
              <a:extLst>
                <a:ext uri="{FF2B5EF4-FFF2-40B4-BE49-F238E27FC236}">
                  <a16:creationId xmlns:a16="http://schemas.microsoft.com/office/drawing/2014/main" id="{9195720B-4013-6099-AD07-C9978E1607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92727" y="4669127"/>
              <a:ext cx="186891" cy="186891"/>
            </a:xfrm>
            <a:prstGeom prst="rect">
              <a:avLst/>
            </a:prstGeom>
          </p:spPr>
        </p:pic>
      </p:grpSp>
    </p:spTree>
    <p:extLst>
      <p:ext uri="{BB962C8B-B14F-4D97-AF65-F5344CB8AC3E}">
        <p14:creationId xmlns:p14="http://schemas.microsoft.com/office/powerpoint/2010/main" val="408528780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BE2343B6-8DA6-4662-9981-CA62024E567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71647" y="5881393"/>
            <a:ext cx="3585838" cy="613367"/>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grpSp>
        <p:nvGrpSpPr>
          <p:cNvPr id="31" name="Group 30">
            <a:extLst>
              <a:ext uri="{FF2B5EF4-FFF2-40B4-BE49-F238E27FC236}">
                <a16:creationId xmlns:a16="http://schemas.microsoft.com/office/drawing/2014/main" id="{04645176-E66E-4EE1-B7CE-4C7E0C7E6DD4}"/>
              </a:ext>
            </a:extLst>
          </p:cNvPr>
          <p:cNvGrpSpPr/>
          <p:nvPr userDrawn="1"/>
        </p:nvGrpSpPr>
        <p:grpSpPr>
          <a:xfrm>
            <a:off x="0" y="1092708"/>
            <a:ext cx="12192000" cy="5765292"/>
            <a:chOff x="0" y="1092708"/>
            <a:chExt cx="12192000" cy="5765292"/>
          </a:xfrm>
        </p:grpSpPr>
        <p:grpSp>
          <p:nvGrpSpPr>
            <p:cNvPr id="20" name="Group 19">
              <a:extLst>
                <a:ext uri="{FF2B5EF4-FFF2-40B4-BE49-F238E27FC236}">
                  <a16:creationId xmlns:a16="http://schemas.microsoft.com/office/drawing/2014/main" id="{F2CC410F-CF86-4CC9-BF3E-D5D9EF084091}"/>
                </a:ext>
              </a:extLst>
            </p:cNvPr>
            <p:cNvGrpSpPr/>
            <p:nvPr userDrawn="1"/>
          </p:nvGrpSpPr>
          <p:grpSpPr>
            <a:xfrm>
              <a:off x="0" y="1092708"/>
              <a:ext cx="3839027" cy="3873187"/>
              <a:chOff x="0" y="-3199310"/>
              <a:chExt cx="3839027" cy="3873187"/>
            </a:xfrm>
          </p:grpSpPr>
          <p:sp>
            <p:nvSpPr>
              <p:cNvPr id="10" name="Freeform: Shape 9">
                <a:extLst>
                  <a:ext uri="{FF2B5EF4-FFF2-40B4-BE49-F238E27FC236}">
                    <a16:creationId xmlns:a16="http://schemas.microsoft.com/office/drawing/2014/main" id="{8D1E7D86-9CE6-431E-BDA7-513DBA7C09DC}"/>
                  </a:ext>
                </a:extLst>
              </p:cNvPr>
              <p:cNvSpPr/>
              <p:nvPr/>
            </p:nvSpPr>
            <p:spPr>
              <a:xfrm>
                <a:off x="206530" y="-96809"/>
                <a:ext cx="204194" cy="219765"/>
              </a:xfrm>
              <a:custGeom>
                <a:avLst/>
                <a:gdLst>
                  <a:gd name="connsiteX0" fmla="*/ 4444 w 33257"/>
                  <a:gd name="connsiteY0" fmla="*/ 0 h 35793"/>
                  <a:gd name="connsiteX1" fmla="*/ 33257 w 33257"/>
                  <a:gd name="connsiteY1" fmla="*/ 0 h 35793"/>
                  <a:gd name="connsiteX2" fmla="*/ 28940 w 33257"/>
                  <a:gd name="connsiteY2" fmla="*/ 35794 h 35793"/>
                  <a:gd name="connsiteX3" fmla="*/ 0 w 33257"/>
                  <a:gd name="connsiteY3" fmla="*/ 35794 h 35793"/>
                  <a:gd name="connsiteX4" fmla="*/ 4444 w 33257"/>
                  <a:gd name="connsiteY4" fmla="*/ 0 h 35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7" h="35793">
                    <a:moveTo>
                      <a:pt x="4444" y="0"/>
                    </a:moveTo>
                    <a:lnTo>
                      <a:pt x="33257" y="0"/>
                    </a:lnTo>
                    <a:lnTo>
                      <a:pt x="28940" y="35794"/>
                    </a:lnTo>
                    <a:lnTo>
                      <a:pt x="0" y="35794"/>
                    </a:lnTo>
                    <a:lnTo>
                      <a:pt x="4444" y="0"/>
                    </a:lnTo>
                    <a:close/>
                  </a:path>
                </a:pathLst>
              </a:custGeom>
              <a:solidFill>
                <a:srgbClr val="457939"/>
              </a:solidFill>
              <a:ln w="358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3B36434-C0AA-4467-9717-C95A67C5B98D}"/>
                  </a:ext>
                </a:extLst>
              </p:cNvPr>
              <p:cNvSpPr/>
              <p:nvPr/>
            </p:nvSpPr>
            <p:spPr>
              <a:xfrm>
                <a:off x="533848" y="-96809"/>
                <a:ext cx="217432" cy="205742"/>
              </a:xfrm>
              <a:custGeom>
                <a:avLst/>
                <a:gdLst>
                  <a:gd name="connsiteX0" fmla="*/ 0 w 35413"/>
                  <a:gd name="connsiteY0" fmla="*/ 0 h 33509"/>
                  <a:gd name="connsiteX1" fmla="*/ 35414 w 35413"/>
                  <a:gd name="connsiteY1" fmla="*/ 0 h 33509"/>
                  <a:gd name="connsiteX2" fmla="*/ 30084 w 35413"/>
                  <a:gd name="connsiteY2" fmla="*/ 33509 h 33509"/>
                  <a:gd name="connsiteX3" fmla="*/ 0 w 35413"/>
                  <a:gd name="connsiteY3" fmla="*/ 0 h 33509"/>
                </a:gdLst>
                <a:ahLst/>
                <a:cxnLst>
                  <a:cxn ang="0">
                    <a:pos x="connsiteX0" y="connsiteY0"/>
                  </a:cxn>
                  <a:cxn ang="0">
                    <a:pos x="connsiteX1" y="connsiteY1"/>
                  </a:cxn>
                  <a:cxn ang="0">
                    <a:pos x="connsiteX2" y="connsiteY2"/>
                  </a:cxn>
                  <a:cxn ang="0">
                    <a:pos x="connsiteX3" y="connsiteY3"/>
                  </a:cxn>
                </a:cxnLst>
                <a:rect l="l" t="t" r="r" b="b"/>
                <a:pathLst>
                  <a:path w="35413" h="33509">
                    <a:moveTo>
                      <a:pt x="0" y="0"/>
                    </a:moveTo>
                    <a:lnTo>
                      <a:pt x="35414" y="0"/>
                    </a:lnTo>
                    <a:lnTo>
                      <a:pt x="30084" y="33509"/>
                    </a:lnTo>
                    <a:lnTo>
                      <a:pt x="0" y="0"/>
                    </a:lnTo>
                    <a:close/>
                  </a:path>
                </a:pathLst>
              </a:custGeom>
              <a:solidFill>
                <a:srgbClr val="457939"/>
              </a:solidFill>
              <a:ln w="358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0F93BB6-4EE0-4C80-8E10-9B18690AD7BA}"/>
                  </a:ext>
                </a:extLst>
              </p:cNvPr>
              <p:cNvSpPr/>
              <p:nvPr/>
            </p:nvSpPr>
            <p:spPr>
              <a:xfrm>
                <a:off x="2361406" y="-1200333"/>
                <a:ext cx="805038" cy="947656"/>
              </a:xfrm>
              <a:custGeom>
                <a:avLst/>
                <a:gdLst>
                  <a:gd name="connsiteX0" fmla="*/ 79458 w 131116"/>
                  <a:gd name="connsiteY0" fmla="*/ 126 h 154344"/>
                  <a:gd name="connsiteX1" fmla="*/ 55213 w 131116"/>
                  <a:gd name="connsiteY1" fmla="*/ 17770 h 154344"/>
                  <a:gd name="connsiteX2" fmla="*/ 75269 w 131116"/>
                  <a:gd name="connsiteY2" fmla="*/ 77680 h 154344"/>
                  <a:gd name="connsiteX3" fmla="*/ 24370 w 131116"/>
                  <a:gd name="connsiteY3" fmla="*/ 40109 h 154344"/>
                  <a:gd name="connsiteX4" fmla="*/ 0 w 131116"/>
                  <a:gd name="connsiteY4" fmla="*/ 57752 h 154344"/>
                  <a:gd name="connsiteX5" fmla="*/ 131117 w 131116"/>
                  <a:gd name="connsiteY5" fmla="*/ 154345 h 154344"/>
                  <a:gd name="connsiteX6" fmla="*/ 79585 w 131116"/>
                  <a:gd name="connsiteY6" fmla="*/ 0 h 15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6" h="154344">
                    <a:moveTo>
                      <a:pt x="79458" y="126"/>
                    </a:moveTo>
                    <a:lnTo>
                      <a:pt x="55213" y="17770"/>
                    </a:lnTo>
                    <a:lnTo>
                      <a:pt x="75269" y="77680"/>
                    </a:lnTo>
                    <a:lnTo>
                      <a:pt x="24370" y="40109"/>
                    </a:lnTo>
                    <a:lnTo>
                      <a:pt x="0" y="57752"/>
                    </a:lnTo>
                    <a:lnTo>
                      <a:pt x="131117" y="154345"/>
                    </a:lnTo>
                    <a:lnTo>
                      <a:pt x="79585" y="0"/>
                    </a:lnTo>
                    <a:close/>
                  </a:path>
                </a:pathLst>
              </a:custGeom>
              <a:solidFill>
                <a:srgbClr val="457939"/>
              </a:solidFill>
              <a:ln w="358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4DE460-11A5-405E-937E-F4F0671A0B1E}"/>
                  </a:ext>
                </a:extLst>
              </p:cNvPr>
              <p:cNvSpPr/>
              <p:nvPr/>
            </p:nvSpPr>
            <p:spPr>
              <a:xfrm>
                <a:off x="659329" y="-3199310"/>
                <a:ext cx="2574151" cy="1300693"/>
              </a:xfrm>
              <a:custGeom>
                <a:avLst/>
                <a:gdLst>
                  <a:gd name="connsiteX0" fmla="*/ 141399 w 419250"/>
                  <a:gd name="connsiteY0" fmla="*/ 193820 h 211843"/>
                  <a:gd name="connsiteX1" fmla="*/ 136069 w 419250"/>
                  <a:gd name="connsiteY1" fmla="*/ 183285 h 211843"/>
                  <a:gd name="connsiteX2" fmla="*/ 0 w 419250"/>
                  <a:gd name="connsiteY2" fmla="*/ 183285 h 211843"/>
                  <a:gd name="connsiteX3" fmla="*/ 39982 w 419250"/>
                  <a:gd name="connsiteY3" fmla="*/ 211844 h 211843"/>
                  <a:gd name="connsiteX4" fmla="*/ 163739 w 419250"/>
                  <a:gd name="connsiteY4" fmla="*/ 211844 h 211843"/>
                  <a:gd name="connsiteX5" fmla="*/ 141272 w 419250"/>
                  <a:gd name="connsiteY5" fmla="*/ 193820 h 211843"/>
                  <a:gd name="connsiteX6" fmla="*/ 198139 w 419250"/>
                  <a:gd name="connsiteY6" fmla="*/ 211844 h 211843"/>
                  <a:gd name="connsiteX7" fmla="*/ 215273 w 419250"/>
                  <a:gd name="connsiteY7" fmla="*/ 211844 h 211843"/>
                  <a:gd name="connsiteX8" fmla="*/ 220984 w 419250"/>
                  <a:gd name="connsiteY8" fmla="*/ 193693 h 211843"/>
                  <a:gd name="connsiteX9" fmla="*/ 198139 w 419250"/>
                  <a:gd name="connsiteY9" fmla="*/ 211844 h 211843"/>
                  <a:gd name="connsiteX10" fmla="*/ 316563 w 419250"/>
                  <a:gd name="connsiteY10" fmla="*/ 183158 h 211843"/>
                  <a:gd name="connsiteX11" fmla="*/ 294096 w 419250"/>
                  <a:gd name="connsiteY11" fmla="*/ 211844 h 211843"/>
                  <a:gd name="connsiteX12" fmla="*/ 379901 w 419250"/>
                  <a:gd name="connsiteY12" fmla="*/ 211844 h 211843"/>
                  <a:gd name="connsiteX13" fmla="*/ 419251 w 419250"/>
                  <a:gd name="connsiteY13" fmla="*/ 183285 h 211843"/>
                  <a:gd name="connsiteX14" fmla="*/ 316690 w 419250"/>
                  <a:gd name="connsiteY14" fmla="*/ 183285 h 211843"/>
                  <a:gd name="connsiteX15" fmla="*/ 252336 w 419250"/>
                  <a:gd name="connsiteY15" fmla="*/ 0 h 211843"/>
                  <a:gd name="connsiteX16" fmla="*/ 211973 w 419250"/>
                  <a:gd name="connsiteY16" fmla="*/ 127310 h 211843"/>
                  <a:gd name="connsiteX17" fmla="*/ 221747 w 419250"/>
                  <a:gd name="connsiteY17" fmla="*/ 138098 h 211843"/>
                  <a:gd name="connsiteX18" fmla="*/ 229872 w 419250"/>
                  <a:gd name="connsiteY18" fmla="*/ 165641 h 211843"/>
                  <a:gd name="connsiteX19" fmla="*/ 252336 w 419250"/>
                  <a:gd name="connsiteY19" fmla="*/ 94562 h 211843"/>
                  <a:gd name="connsiteX20" fmla="*/ 274170 w 419250"/>
                  <a:gd name="connsiteY20" fmla="*/ 163357 h 211843"/>
                  <a:gd name="connsiteX21" fmla="*/ 298032 w 419250"/>
                  <a:gd name="connsiteY21" fmla="*/ 143810 h 211843"/>
                  <a:gd name="connsiteX22" fmla="*/ 252212 w 419250"/>
                  <a:gd name="connsiteY22" fmla="*/ 0 h 21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250" h="211843">
                    <a:moveTo>
                      <a:pt x="141399" y="193820"/>
                    </a:moveTo>
                    <a:cubicBezTo>
                      <a:pt x="139115" y="190520"/>
                      <a:pt x="137339" y="186965"/>
                      <a:pt x="136069" y="183285"/>
                    </a:cubicBezTo>
                    <a:lnTo>
                      <a:pt x="0" y="183285"/>
                    </a:lnTo>
                    <a:lnTo>
                      <a:pt x="39982" y="211844"/>
                    </a:lnTo>
                    <a:lnTo>
                      <a:pt x="163739" y="211844"/>
                    </a:lnTo>
                    <a:cubicBezTo>
                      <a:pt x="154600" y="208416"/>
                      <a:pt x="146859" y="202197"/>
                      <a:pt x="141272" y="193820"/>
                    </a:cubicBezTo>
                    <a:close/>
                    <a:moveTo>
                      <a:pt x="198139" y="211844"/>
                    </a:moveTo>
                    <a:lnTo>
                      <a:pt x="215273" y="211844"/>
                    </a:lnTo>
                    <a:lnTo>
                      <a:pt x="220984" y="193693"/>
                    </a:lnTo>
                    <a:cubicBezTo>
                      <a:pt x="215400" y="201943"/>
                      <a:pt x="207405" y="208289"/>
                      <a:pt x="198139" y="211844"/>
                    </a:cubicBezTo>
                    <a:close/>
                    <a:moveTo>
                      <a:pt x="316563" y="183158"/>
                    </a:moveTo>
                    <a:lnTo>
                      <a:pt x="294096" y="211844"/>
                    </a:lnTo>
                    <a:lnTo>
                      <a:pt x="379901" y="211844"/>
                    </a:lnTo>
                    <a:lnTo>
                      <a:pt x="419251" y="183285"/>
                    </a:lnTo>
                    <a:lnTo>
                      <a:pt x="316690" y="183285"/>
                    </a:lnTo>
                    <a:close/>
                    <a:moveTo>
                      <a:pt x="252336" y="0"/>
                    </a:moveTo>
                    <a:lnTo>
                      <a:pt x="211973" y="127310"/>
                    </a:lnTo>
                    <a:cubicBezTo>
                      <a:pt x="215781" y="130229"/>
                      <a:pt x="219081" y="133909"/>
                      <a:pt x="221747" y="138098"/>
                    </a:cubicBezTo>
                    <a:cubicBezTo>
                      <a:pt x="227204" y="146349"/>
                      <a:pt x="229999" y="155868"/>
                      <a:pt x="229872" y="165641"/>
                    </a:cubicBezTo>
                    <a:lnTo>
                      <a:pt x="252336" y="94562"/>
                    </a:lnTo>
                    <a:lnTo>
                      <a:pt x="274170" y="163357"/>
                    </a:lnTo>
                    <a:lnTo>
                      <a:pt x="298032" y="143810"/>
                    </a:lnTo>
                    <a:lnTo>
                      <a:pt x="252212" y="0"/>
                    </a:lnTo>
                    <a:close/>
                  </a:path>
                </a:pathLst>
              </a:custGeom>
              <a:solidFill>
                <a:srgbClr val="457939"/>
              </a:solidFill>
              <a:ln w="358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92DADB6-05FD-4DC6-9107-A656FDA16E24}"/>
                  </a:ext>
                </a:extLst>
              </p:cNvPr>
              <p:cNvSpPr/>
              <p:nvPr/>
            </p:nvSpPr>
            <p:spPr>
              <a:xfrm>
                <a:off x="1014712" y="-1801195"/>
                <a:ext cx="840128" cy="1061440"/>
              </a:xfrm>
              <a:custGeom>
                <a:avLst/>
                <a:gdLst>
                  <a:gd name="connsiteX0" fmla="*/ 136831 w 136831"/>
                  <a:gd name="connsiteY0" fmla="*/ 0 h 172876"/>
                  <a:gd name="connsiteX1" fmla="*/ 106874 w 136831"/>
                  <a:gd name="connsiteY1" fmla="*/ 139240 h 172876"/>
                  <a:gd name="connsiteX2" fmla="*/ 61813 w 136831"/>
                  <a:gd name="connsiteY2" fmla="*/ 172876 h 172876"/>
                  <a:gd name="connsiteX3" fmla="*/ 84026 w 136831"/>
                  <a:gd name="connsiteY3" fmla="*/ 59657 h 172876"/>
                  <a:gd name="connsiteX4" fmla="*/ 0 w 136831"/>
                  <a:gd name="connsiteY4" fmla="*/ 254 h 172876"/>
                  <a:gd name="connsiteX5" fmla="*/ 136831 w 136831"/>
                  <a:gd name="connsiteY5" fmla="*/ 0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31" h="172876">
                    <a:moveTo>
                      <a:pt x="136831" y="0"/>
                    </a:moveTo>
                    <a:lnTo>
                      <a:pt x="106874" y="139240"/>
                    </a:lnTo>
                    <a:lnTo>
                      <a:pt x="61813" y="172876"/>
                    </a:lnTo>
                    <a:lnTo>
                      <a:pt x="84026" y="59657"/>
                    </a:lnTo>
                    <a:lnTo>
                      <a:pt x="0" y="254"/>
                    </a:lnTo>
                    <a:lnTo>
                      <a:pt x="136831" y="0"/>
                    </a:lnTo>
                    <a:close/>
                  </a:path>
                </a:pathLst>
              </a:custGeom>
              <a:solidFill>
                <a:srgbClr val="C25131"/>
              </a:solidFill>
              <a:ln w="358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BF8A73D-EECA-4979-9F8F-FAA1ED65CB2C}"/>
                  </a:ext>
                </a:extLst>
              </p:cNvPr>
              <p:cNvSpPr/>
              <p:nvPr/>
            </p:nvSpPr>
            <p:spPr>
              <a:xfrm>
                <a:off x="1548331" y="-2408289"/>
                <a:ext cx="452252" cy="460578"/>
              </a:xfrm>
              <a:custGeom>
                <a:avLst/>
                <a:gdLst>
                  <a:gd name="connsiteX0" fmla="*/ 72765 w 73658"/>
                  <a:gd name="connsiteY0" fmla="*/ 44425 h 75014"/>
                  <a:gd name="connsiteX1" fmla="*/ 36211 w 73658"/>
                  <a:gd name="connsiteY1" fmla="*/ 75014 h 75014"/>
                  <a:gd name="connsiteX2" fmla="*/ 29229 w 73658"/>
                  <a:gd name="connsiteY2" fmla="*/ 74380 h 75014"/>
                  <a:gd name="connsiteX3" fmla="*/ 3843 w 73658"/>
                  <a:gd name="connsiteY3" fmla="*/ 54706 h 75014"/>
                  <a:gd name="connsiteX4" fmla="*/ 797 w 73658"/>
                  <a:gd name="connsiteY4" fmla="*/ 30335 h 75014"/>
                  <a:gd name="connsiteX5" fmla="*/ 37354 w 73658"/>
                  <a:gd name="connsiteY5" fmla="*/ 0 h 75014"/>
                  <a:gd name="connsiteX6" fmla="*/ 44460 w 73658"/>
                  <a:gd name="connsiteY6" fmla="*/ 634 h 75014"/>
                  <a:gd name="connsiteX7" fmla="*/ 63373 w 73658"/>
                  <a:gd name="connsiteY7" fmla="*/ 11043 h 75014"/>
                  <a:gd name="connsiteX8" fmla="*/ 72892 w 73658"/>
                  <a:gd name="connsiteY8" fmla="*/ 44551 h 7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58" h="75014">
                    <a:moveTo>
                      <a:pt x="72765" y="44425"/>
                    </a:moveTo>
                    <a:cubicBezTo>
                      <a:pt x="69087" y="62449"/>
                      <a:pt x="53475" y="75014"/>
                      <a:pt x="36211" y="75014"/>
                    </a:cubicBezTo>
                    <a:cubicBezTo>
                      <a:pt x="33927" y="75014"/>
                      <a:pt x="31513" y="74760"/>
                      <a:pt x="29229" y="74380"/>
                    </a:cubicBezTo>
                    <a:cubicBezTo>
                      <a:pt x="17807" y="72095"/>
                      <a:pt x="8668" y="64606"/>
                      <a:pt x="3843" y="54706"/>
                    </a:cubicBezTo>
                    <a:cubicBezTo>
                      <a:pt x="289" y="47471"/>
                      <a:pt x="-979" y="38966"/>
                      <a:pt x="797" y="30335"/>
                    </a:cubicBezTo>
                    <a:cubicBezTo>
                      <a:pt x="4478" y="12439"/>
                      <a:pt x="20091" y="0"/>
                      <a:pt x="37354" y="0"/>
                    </a:cubicBezTo>
                    <a:cubicBezTo>
                      <a:pt x="39765" y="0"/>
                      <a:pt x="42049" y="253"/>
                      <a:pt x="44460" y="634"/>
                    </a:cubicBezTo>
                    <a:cubicBezTo>
                      <a:pt x="51950" y="2158"/>
                      <a:pt x="58424" y="5838"/>
                      <a:pt x="63373" y="11043"/>
                    </a:cubicBezTo>
                    <a:cubicBezTo>
                      <a:pt x="71498" y="19420"/>
                      <a:pt x="75433" y="31858"/>
                      <a:pt x="72892" y="44551"/>
                    </a:cubicBezTo>
                    <a:close/>
                  </a:path>
                </a:pathLst>
              </a:custGeom>
              <a:solidFill>
                <a:srgbClr val="C25131"/>
              </a:solidFill>
              <a:ln w="358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B61ACE-93F5-4BED-9F3D-19D822A0660C}"/>
                  </a:ext>
                </a:extLst>
              </p:cNvPr>
              <p:cNvSpPr/>
              <p:nvPr/>
            </p:nvSpPr>
            <p:spPr>
              <a:xfrm>
                <a:off x="1814311" y="-2550127"/>
                <a:ext cx="1073929" cy="1507995"/>
              </a:xfrm>
              <a:custGeom>
                <a:avLst/>
                <a:gdLst>
                  <a:gd name="connsiteX0" fmla="*/ 174910 w 174910"/>
                  <a:gd name="connsiteY0" fmla="*/ 0 h 245606"/>
                  <a:gd name="connsiteX1" fmla="*/ 119948 w 174910"/>
                  <a:gd name="connsiteY1" fmla="*/ 69811 h 245606"/>
                  <a:gd name="connsiteX2" fmla="*/ 98625 w 174910"/>
                  <a:gd name="connsiteY2" fmla="*/ 96973 h 245606"/>
                  <a:gd name="connsiteX3" fmla="*/ 61686 w 174910"/>
                  <a:gd name="connsiteY3" fmla="*/ 143936 h 245606"/>
                  <a:gd name="connsiteX4" fmla="*/ 46201 w 174910"/>
                  <a:gd name="connsiteY4" fmla="*/ 211971 h 245606"/>
                  <a:gd name="connsiteX5" fmla="*/ 0 w 174910"/>
                  <a:gd name="connsiteY5" fmla="*/ 245606 h 245606"/>
                  <a:gd name="connsiteX6" fmla="*/ 27035 w 174910"/>
                  <a:gd name="connsiteY6" fmla="*/ 121344 h 245606"/>
                  <a:gd name="connsiteX7" fmla="*/ 89864 w 174910"/>
                  <a:gd name="connsiteY7" fmla="*/ 69684 h 245606"/>
                  <a:gd name="connsiteX8" fmla="*/ 113729 w 174910"/>
                  <a:gd name="connsiteY8" fmla="*/ 50137 h 245606"/>
                  <a:gd name="connsiteX9" fmla="*/ 174910 w 174910"/>
                  <a:gd name="connsiteY9" fmla="*/ 0 h 2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10" h="245606">
                    <a:moveTo>
                      <a:pt x="174910" y="0"/>
                    </a:moveTo>
                    <a:lnTo>
                      <a:pt x="119948" y="69811"/>
                    </a:lnTo>
                    <a:lnTo>
                      <a:pt x="98625" y="96973"/>
                    </a:lnTo>
                    <a:lnTo>
                      <a:pt x="61686" y="143936"/>
                    </a:lnTo>
                    <a:lnTo>
                      <a:pt x="46201" y="211971"/>
                    </a:lnTo>
                    <a:lnTo>
                      <a:pt x="0" y="245606"/>
                    </a:lnTo>
                    <a:lnTo>
                      <a:pt x="27035" y="121344"/>
                    </a:lnTo>
                    <a:lnTo>
                      <a:pt x="89864" y="69684"/>
                    </a:lnTo>
                    <a:lnTo>
                      <a:pt x="113729" y="50137"/>
                    </a:lnTo>
                    <a:lnTo>
                      <a:pt x="174910" y="0"/>
                    </a:lnTo>
                    <a:close/>
                  </a:path>
                </a:pathLst>
              </a:custGeom>
              <a:solidFill>
                <a:srgbClr val="C25131"/>
              </a:solidFill>
              <a:ln w="358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8173F968-3616-42EB-840F-DB1FFDB2CD42}"/>
                  </a:ext>
                </a:extLst>
              </p:cNvPr>
              <p:cNvSpPr/>
              <p:nvPr/>
            </p:nvSpPr>
            <p:spPr>
              <a:xfrm>
                <a:off x="2879662" y="-2938236"/>
                <a:ext cx="342115" cy="324978"/>
              </a:xfrm>
              <a:custGeom>
                <a:avLst/>
                <a:gdLst>
                  <a:gd name="connsiteX0" fmla="*/ 42015 w 55720"/>
                  <a:gd name="connsiteY0" fmla="*/ 29956 h 52929"/>
                  <a:gd name="connsiteX1" fmla="*/ 55721 w 55720"/>
                  <a:gd name="connsiteY1" fmla="*/ 20182 h 52929"/>
                  <a:gd name="connsiteX2" fmla="*/ 49629 w 55720"/>
                  <a:gd name="connsiteY2" fmla="*/ 20182 h 52929"/>
                  <a:gd name="connsiteX3" fmla="*/ 35541 w 55720"/>
                  <a:gd name="connsiteY3" fmla="*/ 20182 h 52929"/>
                  <a:gd name="connsiteX4" fmla="*/ 34271 w 55720"/>
                  <a:gd name="connsiteY4" fmla="*/ 20182 h 52929"/>
                  <a:gd name="connsiteX5" fmla="*/ 27797 w 55720"/>
                  <a:gd name="connsiteY5" fmla="*/ 0 h 52929"/>
                  <a:gd name="connsiteX6" fmla="*/ 21450 w 55720"/>
                  <a:gd name="connsiteY6" fmla="*/ 20182 h 52929"/>
                  <a:gd name="connsiteX7" fmla="*/ 0 w 55720"/>
                  <a:gd name="connsiteY7" fmla="*/ 20182 h 52929"/>
                  <a:gd name="connsiteX8" fmla="*/ 17391 w 55720"/>
                  <a:gd name="connsiteY8" fmla="*/ 32621 h 52929"/>
                  <a:gd name="connsiteX9" fmla="*/ 16247 w 55720"/>
                  <a:gd name="connsiteY9" fmla="*/ 36048 h 52929"/>
                  <a:gd name="connsiteX10" fmla="*/ 12820 w 55720"/>
                  <a:gd name="connsiteY10" fmla="*/ 46329 h 52929"/>
                  <a:gd name="connsiteX11" fmla="*/ 12820 w 55720"/>
                  <a:gd name="connsiteY11" fmla="*/ 46329 h 52929"/>
                  <a:gd name="connsiteX12" fmla="*/ 10663 w 55720"/>
                  <a:gd name="connsiteY12" fmla="*/ 52930 h 52929"/>
                  <a:gd name="connsiteX13" fmla="*/ 25005 w 55720"/>
                  <a:gd name="connsiteY13" fmla="*/ 42394 h 52929"/>
                  <a:gd name="connsiteX14" fmla="*/ 27797 w 55720"/>
                  <a:gd name="connsiteY14" fmla="*/ 40237 h 52929"/>
                  <a:gd name="connsiteX15" fmla="*/ 31733 w 55720"/>
                  <a:gd name="connsiteY15" fmla="*/ 43029 h 52929"/>
                  <a:gd name="connsiteX16" fmla="*/ 45061 w 55720"/>
                  <a:gd name="connsiteY16" fmla="*/ 52930 h 52929"/>
                  <a:gd name="connsiteX17" fmla="*/ 38714 w 55720"/>
                  <a:gd name="connsiteY17" fmla="*/ 34144 h 52929"/>
                  <a:gd name="connsiteX18" fmla="*/ 42015 w 55720"/>
                  <a:gd name="connsiteY18" fmla="*/ 29956 h 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20" h="52929">
                    <a:moveTo>
                      <a:pt x="42015" y="29956"/>
                    </a:moveTo>
                    <a:lnTo>
                      <a:pt x="55721" y="20182"/>
                    </a:lnTo>
                    <a:lnTo>
                      <a:pt x="49629" y="20182"/>
                    </a:lnTo>
                    <a:lnTo>
                      <a:pt x="35541" y="20182"/>
                    </a:lnTo>
                    <a:lnTo>
                      <a:pt x="34271" y="20182"/>
                    </a:lnTo>
                    <a:lnTo>
                      <a:pt x="27797" y="0"/>
                    </a:lnTo>
                    <a:lnTo>
                      <a:pt x="21450" y="20182"/>
                    </a:lnTo>
                    <a:lnTo>
                      <a:pt x="0" y="20182"/>
                    </a:lnTo>
                    <a:lnTo>
                      <a:pt x="17391" y="32621"/>
                    </a:lnTo>
                    <a:lnTo>
                      <a:pt x="16247" y="36048"/>
                    </a:lnTo>
                    <a:lnTo>
                      <a:pt x="12820" y="46329"/>
                    </a:lnTo>
                    <a:lnTo>
                      <a:pt x="12820" y="46329"/>
                    </a:lnTo>
                    <a:lnTo>
                      <a:pt x="10663" y="52930"/>
                    </a:lnTo>
                    <a:lnTo>
                      <a:pt x="25005" y="42394"/>
                    </a:lnTo>
                    <a:lnTo>
                      <a:pt x="27797" y="40237"/>
                    </a:lnTo>
                    <a:lnTo>
                      <a:pt x="31733" y="43029"/>
                    </a:lnTo>
                    <a:lnTo>
                      <a:pt x="45061" y="52930"/>
                    </a:lnTo>
                    <a:lnTo>
                      <a:pt x="38714" y="34144"/>
                    </a:lnTo>
                    <a:lnTo>
                      <a:pt x="42015" y="29956"/>
                    </a:lnTo>
                    <a:close/>
                  </a:path>
                </a:pathLst>
              </a:custGeom>
              <a:solidFill>
                <a:srgbClr val="C25131"/>
              </a:solidFill>
              <a:ln w="358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E8118AB-F9C5-464F-962D-B6A836EDA9BC}"/>
                  </a:ext>
                </a:extLst>
              </p:cNvPr>
              <p:cNvSpPr/>
              <p:nvPr/>
            </p:nvSpPr>
            <p:spPr>
              <a:xfrm>
                <a:off x="0" y="-2264112"/>
                <a:ext cx="3839027" cy="2937989"/>
              </a:xfrm>
              <a:custGeom>
                <a:avLst/>
                <a:gdLst>
                  <a:gd name="connsiteX0" fmla="*/ 3839027 w 3839027"/>
                  <a:gd name="connsiteY0" fmla="*/ 0 h 2937989"/>
                  <a:gd name="connsiteX1" fmla="*/ 3678481 w 3839027"/>
                  <a:gd name="connsiteY1" fmla="*/ 395121 h 2937989"/>
                  <a:gd name="connsiteX2" fmla="*/ 3605226 w 3839027"/>
                  <a:gd name="connsiteY2" fmla="*/ 301598 h 2937989"/>
                  <a:gd name="connsiteX3" fmla="*/ 1297602 w 3839027"/>
                  <a:gd name="connsiteY3" fmla="*/ 2008329 h 2937989"/>
                  <a:gd name="connsiteX4" fmla="*/ 1092646 w 3839027"/>
                  <a:gd name="connsiteY4" fmla="*/ 1478382 h 2937989"/>
                  <a:gd name="connsiteX5" fmla="*/ 1011587 w 3839027"/>
                  <a:gd name="connsiteY5" fmla="*/ 1825182 h 2937989"/>
                  <a:gd name="connsiteX6" fmla="*/ 805833 w 3839027"/>
                  <a:gd name="connsiteY6" fmla="*/ 1825182 h 2937989"/>
                  <a:gd name="connsiteX7" fmla="*/ 718561 w 3839027"/>
                  <a:gd name="connsiteY7" fmla="*/ 2373051 h 2937989"/>
                  <a:gd name="connsiteX8" fmla="*/ 425528 w 3839027"/>
                  <a:gd name="connsiteY8" fmla="*/ 2045733 h 2937989"/>
                  <a:gd name="connsiteX9" fmla="*/ 347594 w 3839027"/>
                  <a:gd name="connsiteY9" fmla="*/ 2682440 h 2937989"/>
                  <a:gd name="connsiteX10" fmla="*/ 0 w 3839027"/>
                  <a:gd name="connsiteY10" fmla="*/ 2937989 h 2937989"/>
                  <a:gd name="connsiteX11" fmla="*/ 0 w 3839027"/>
                  <a:gd name="connsiteY11" fmla="*/ 2719909 h 2937989"/>
                  <a:gd name="connsiteX12" fmla="*/ 182364 w 3839027"/>
                  <a:gd name="connsiteY12" fmla="*/ 2585804 h 2937989"/>
                  <a:gd name="connsiteX13" fmla="*/ 297726 w 3839027"/>
                  <a:gd name="connsiteY13" fmla="*/ 1639702 h 2937989"/>
                  <a:gd name="connsiteX14" fmla="*/ 603217 w 3839027"/>
                  <a:gd name="connsiteY14" fmla="*/ 1980269 h 2937989"/>
                  <a:gd name="connsiteX15" fmla="*/ 656210 w 3839027"/>
                  <a:gd name="connsiteY15" fmla="*/ 1649053 h 2937989"/>
                  <a:gd name="connsiteX16" fmla="*/ 872083 w 3839027"/>
                  <a:gd name="connsiteY16" fmla="*/ 1649053 h 2937989"/>
                  <a:gd name="connsiteX17" fmla="*/ 1049777 w 3839027"/>
                  <a:gd name="connsiteY17" fmla="*/ 882198 h 2937989"/>
                  <a:gd name="connsiteX18" fmla="*/ 1370096 w 3839027"/>
                  <a:gd name="connsiteY18" fmla="*/ 1708284 h 2937989"/>
                  <a:gd name="connsiteX19" fmla="*/ 2779901 w 3839027"/>
                  <a:gd name="connsiteY19" fmla="*/ 681129 h 2937989"/>
                  <a:gd name="connsiteX20" fmla="*/ 3454823 w 3839027"/>
                  <a:gd name="connsiteY20" fmla="*/ 190938 h 2937989"/>
                  <a:gd name="connsiteX21" fmla="*/ 3458704 w 3839027"/>
                  <a:gd name="connsiteY21" fmla="*/ 190938 h 2937989"/>
                  <a:gd name="connsiteX22" fmla="*/ 3497667 w 3839027"/>
                  <a:gd name="connsiteY22" fmla="*/ 162879 h 2937989"/>
                  <a:gd name="connsiteX23" fmla="*/ 3496108 w 3839027"/>
                  <a:gd name="connsiteY23" fmla="*/ 161320 h 2937989"/>
                  <a:gd name="connsiteX24" fmla="*/ 3433776 w 3839027"/>
                  <a:gd name="connsiteY24" fmla="*/ 81047 h 2937989"/>
                  <a:gd name="connsiteX25" fmla="*/ 3416615 w 3839027"/>
                  <a:gd name="connsiteY25" fmla="*/ 59232 h 293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39027" h="2937989">
                    <a:moveTo>
                      <a:pt x="3839027" y="0"/>
                    </a:moveTo>
                    <a:lnTo>
                      <a:pt x="3678481" y="395121"/>
                    </a:lnTo>
                    <a:lnTo>
                      <a:pt x="3605226" y="301598"/>
                    </a:lnTo>
                    <a:lnTo>
                      <a:pt x="1297602" y="2008329"/>
                    </a:lnTo>
                    <a:lnTo>
                      <a:pt x="1092646" y="1478382"/>
                    </a:lnTo>
                    <a:lnTo>
                      <a:pt x="1011587" y="1825182"/>
                    </a:lnTo>
                    <a:lnTo>
                      <a:pt x="805833" y="1825182"/>
                    </a:lnTo>
                    <a:lnTo>
                      <a:pt x="718561" y="2373051"/>
                    </a:lnTo>
                    <a:lnTo>
                      <a:pt x="425528" y="2045733"/>
                    </a:lnTo>
                    <a:lnTo>
                      <a:pt x="347594" y="2682440"/>
                    </a:lnTo>
                    <a:lnTo>
                      <a:pt x="0" y="2937989"/>
                    </a:lnTo>
                    <a:lnTo>
                      <a:pt x="0" y="2719909"/>
                    </a:lnTo>
                    <a:lnTo>
                      <a:pt x="182364" y="2585804"/>
                    </a:lnTo>
                    <a:lnTo>
                      <a:pt x="297726" y="1639702"/>
                    </a:lnTo>
                    <a:lnTo>
                      <a:pt x="603217" y="1980269"/>
                    </a:lnTo>
                    <a:lnTo>
                      <a:pt x="656210" y="1649053"/>
                    </a:lnTo>
                    <a:lnTo>
                      <a:pt x="872083" y="1649053"/>
                    </a:lnTo>
                    <a:lnTo>
                      <a:pt x="1049777" y="882198"/>
                    </a:lnTo>
                    <a:lnTo>
                      <a:pt x="1370096" y="1708284"/>
                    </a:lnTo>
                    <a:lnTo>
                      <a:pt x="2779901" y="681129"/>
                    </a:lnTo>
                    <a:lnTo>
                      <a:pt x="3454823" y="190938"/>
                    </a:lnTo>
                    <a:lnTo>
                      <a:pt x="3458704" y="190938"/>
                    </a:lnTo>
                    <a:lnTo>
                      <a:pt x="3497667" y="162879"/>
                    </a:lnTo>
                    <a:lnTo>
                      <a:pt x="3496108" y="161320"/>
                    </a:lnTo>
                    <a:lnTo>
                      <a:pt x="3433776" y="81047"/>
                    </a:lnTo>
                    <a:lnTo>
                      <a:pt x="3416615" y="59232"/>
                    </a:lnTo>
                    <a:close/>
                  </a:path>
                </a:pathLst>
              </a:custGeom>
              <a:solidFill>
                <a:srgbClr val="457939"/>
              </a:solidFill>
              <a:ln w="3588"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62D1FE00-4CD0-41D1-914B-E55BD454150B}"/>
                </a:ext>
              </a:extLst>
            </p:cNvPr>
            <p:cNvGrpSpPr/>
            <p:nvPr userDrawn="1"/>
          </p:nvGrpSpPr>
          <p:grpSpPr>
            <a:xfrm>
              <a:off x="11458575" y="3123404"/>
              <a:ext cx="733425" cy="488158"/>
              <a:chOff x="11458575" y="3120629"/>
              <a:chExt cx="733425" cy="488158"/>
            </a:xfrm>
          </p:grpSpPr>
          <p:sp>
            <p:nvSpPr>
              <p:cNvPr id="22" name="Rectangle 21">
                <a:extLst>
                  <a:ext uri="{FF2B5EF4-FFF2-40B4-BE49-F238E27FC236}">
                    <a16:creationId xmlns:a16="http://schemas.microsoft.com/office/drawing/2014/main" id="{5DA398C0-3F93-483D-B30A-5A53B814A4A9}"/>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3" name="Rectangle 22">
                <a:extLst>
                  <a:ext uri="{FF2B5EF4-FFF2-40B4-BE49-F238E27FC236}">
                    <a16:creationId xmlns:a16="http://schemas.microsoft.com/office/drawing/2014/main" id="{A729D307-84FE-4D8A-88DF-C9CE05920708}"/>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4" name="Straight Connector 23">
                <a:extLst>
                  <a:ext uri="{FF2B5EF4-FFF2-40B4-BE49-F238E27FC236}">
                    <a16:creationId xmlns:a16="http://schemas.microsoft.com/office/drawing/2014/main" id="{B1F61BD7-5E30-4149-A420-3AADA8D1D2EE}"/>
                  </a:ext>
                </a:extLst>
              </p:cNvPr>
              <p:cNvCxnSpPr>
                <a:cxnSpLocks/>
                <a:stCxn id="23" idx="3"/>
                <a:endCxn id="22"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05B5C143-C7F3-4140-9940-FE3A364CF945}"/>
                </a:ext>
              </a:extLst>
            </p:cNvPr>
            <p:cNvSpPr/>
            <p:nvPr userDrawn="1"/>
          </p:nvSpPr>
          <p:spPr>
            <a:xfrm>
              <a:off x="0" y="6726192"/>
              <a:ext cx="12188952" cy="131808"/>
            </a:xfrm>
            <a:prstGeom prst="rect">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0" name="Rectangle 29">
              <a:extLst>
                <a:ext uri="{FF2B5EF4-FFF2-40B4-BE49-F238E27FC236}">
                  <a16:creationId xmlns:a16="http://schemas.microsoft.com/office/drawing/2014/main" id="{CB3FA7BF-173C-4E30-9868-F25576D1B99E}"/>
                </a:ext>
              </a:extLst>
            </p:cNvPr>
            <p:cNvSpPr/>
            <p:nvPr userDrawn="1"/>
          </p:nvSpPr>
          <p:spPr>
            <a:xfrm>
              <a:off x="0" y="6623902"/>
              <a:ext cx="12188952" cy="64008"/>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13CE76B-C5E1-4BA1-BDDE-F899FD7C1D41}"/>
              </a:ext>
            </a:extLst>
          </p:cNvPr>
          <p:cNvPicPr>
            <a:picLocks noChangeAspect="1"/>
          </p:cNvPicPr>
          <p:nvPr userDrawn="1"/>
        </p:nvPicPr>
        <p:blipFill>
          <a:blip>
            <a:extLst>
              <a:ext uri="{96DAC541-7B7A-43D3-8B79-37D633B846F1}">
                <asvg:svgBlip xmlns:asvg="http://schemas.microsoft.com/office/drawing/2016/SVG/main" r:embed="rId18"/>
              </a:ext>
            </a:extLst>
          </a:blip>
          <a:stretch>
            <a:fillRect/>
          </a:stretch>
        </p:blipFill>
        <p:spPr>
          <a:xfrm>
            <a:off x="457200" y="6121048"/>
            <a:ext cx="2171700" cy="371475"/>
          </a:xfrm>
          <a:prstGeom prst="rect">
            <a:avLst/>
          </a:prstGeom>
        </p:spPr>
      </p:pic>
      <p:pic>
        <p:nvPicPr>
          <p:cNvPr id="8" name="Graphic 7">
            <a:extLst>
              <a:ext uri="{FF2B5EF4-FFF2-40B4-BE49-F238E27FC236}">
                <a16:creationId xmlns:a16="http://schemas.microsoft.com/office/drawing/2014/main" id="{A18342B1-1625-431D-B074-3491184A9186}"/>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19"/>
              </a:ext>
            </a:extLst>
          </a:blip>
          <a:srcRect l="71734" t="76602" r="-5" b="16959"/>
          <a:stretch/>
        </p:blipFill>
        <p:spPr>
          <a:xfrm>
            <a:off x="0" y="5974044"/>
            <a:ext cx="12192000" cy="888619"/>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2" userDrawn="1">
          <p15:clr>
            <a:srgbClr val="F26B43"/>
          </p15:clr>
        </p15:guide>
        <p15:guide id="4" pos="55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6.sv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svg"/><Relationship Id="rId7"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16.sv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6.sv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3" Type="http://schemas.openxmlformats.org/officeDocument/2006/relationships/hyperlink" Target="mailto:alisonhardy@utexas.edu"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hyperlink" Target="mailto:srpowell@utexas.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16.svg"/></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7" Type="http://schemas.microsoft.com/office/2007/relationships/hdphoto" Target="../media/hdphoto3.wdp"/><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8.jpeg"/><Relationship Id="rId4" Type="http://schemas.openxmlformats.org/officeDocument/2006/relationships/image" Target="../media/image16.svg"/></Relationships>
</file>

<file path=ppt/slides/_rels/slide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16.svg"/></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16.svg"/></Relationships>
</file>

<file path=ppt/slides/_rels/slide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16.svg"/></Relationships>
</file>

<file path=ppt/slides/_rels/slide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16.svg"/></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16.svg"/></Relationships>
</file>

<file path=ppt/slides/_rels/slide3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6.svg"/></Relationships>
</file>

<file path=ppt/slides/_rels/slide3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6.svg"/></Relationships>
</file>

<file path=ppt/slides/_rels/slide3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6.sv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svg"/><Relationship Id="rId7"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6.svg"/></Relationships>
</file>

<file path=ppt/slides/_rels/slide36.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6.svg"/></Relationships>
</file>

<file path=ppt/slides/_rels/slide3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39.png"/><Relationship Id="rId4" Type="http://schemas.openxmlformats.org/officeDocument/2006/relationships/image" Target="../media/image16.svg"/></Relationships>
</file>

<file path=ppt/slides/_rels/slide3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40.png"/><Relationship Id="rId4" Type="http://schemas.openxmlformats.org/officeDocument/2006/relationships/image" Target="../media/image16.svg"/></Relationships>
</file>

<file path=ppt/slides/_rels/slide3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14.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16.svg"/><Relationship Id="rId4" Type="http://schemas.openxmlformats.org/officeDocument/2006/relationships/image" Target="../media/image15.svg"/></Relationships>
</file>

<file path=ppt/slides/_rels/slide4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38.jpeg"/><Relationship Id="rId4" Type="http://schemas.openxmlformats.org/officeDocument/2006/relationships/image" Target="../media/image16.sv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15.xml"/><Relationship Id="rId5" Type="http://schemas.openxmlformats.org/officeDocument/2006/relationships/image" Target="../media/image16.svg"/><Relationship Id="rId4" Type="http://schemas.openxmlformats.org/officeDocument/2006/relationships/image" Target="../media/image15.sv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youtube.com/watch?v=DFqDphVZLmg" TargetMode="External"/><Relationship Id="rId5" Type="http://schemas.openxmlformats.org/officeDocument/2006/relationships/image" Target="../media/image43.png"/><Relationship Id="rId4" Type="http://schemas.openxmlformats.org/officeDocument/2006/relationships/hyperlink" Target="https://intensiveintervention.org/sites/default/files/2025-10/math-error-analysis.pdf"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svg"/><Relationship Id="rId5" Type="http://schemas.microsoft.com/office/2007/relationships/hdphoto" Target="../media/hdphoto1.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6782D-BD3C-A49E-EDCB-50801FED20CB}"/>
            </a:ext>
          </a:extLst>
        </p:cNvPr>
        <p:cNvGrpSpPr/>
        <p:nvPr/>
      </p:nvGrpSpPr>
      <p:grpSpPr>
        <a:xfrm>
          <a:off x="0" y="0"/>
          <a:ext cx="0" cy="0"/>
          <a:chOff x="0" y="0"/>
          <a:chExt cx="0" cy="0"/>
        </a:xfrm>
      </p:grpSpPr>
      <p:pic>
        <p:nvPicPr>
          <p:cNvPr id="60" name="Picture Placeholder 59">
            <a:extLst>
              <a:ext uri="{FF2B5EF4-FFF2-40B4-BE49-F238E27FC236}">
                <a16:creationId xmlns:a16="http://schemas.microsoft.com/office/drawing/2014/main" id="{9C7DDEB1-0DE6-6570-19AE-8B15AE0D3C30}"/>
              </a:ext>
              <a:ext uri="{C183D7F6-B498-43B3-948B-1728B52AA6E4}">
                <adec:decorative xmlns:adec="http://schemas.microsoft.com/office/drawing/2017/decorative" val="1"/>
              </a:ext>
            </a:extLst>
          </p:cNvPr>
          <p:cNvPicPr>
            <a:picLocks noGrp="1" noChangeAspect="1"/>
          </p:cNvPicPr>
          <p:nvPr>
            <p:ph type="pic" sz="quarter" idx="22"/>
          </p:nvPr>
        </p:nvPicPr>
        <p:blipFill>
          <a:blip r:embed="rId3"/>
          <a:srcRect t="32096" b="32096"/>
          <a:stretch/>
        </p:blipFill>
        <p:spPr>
          <a:xfrm>
            <a:off x="729742" y="1096962"/>
            <a:ext cx="10533888" cy="2514600"/>
          </a:xfrm>
        </p:spPr>
      </p:pic>
      <p:sp>
        <p:nvSpPr>
          <p:cNvPr id="65" name="Text Placeholder 64">
            <a:extLst>
              <a:ext uri="{FF2B5EF4-FFF2-40B4-BE49-F238E27FC236}">
                <a16:creationId xmlns:a16="http://schemas.microsoft.com/office/drawing/2014/main" id="{07BD5105-ED89-ED88-FD63-6F52B8AA55BA}"/>
              </a:ext>
            </a:extLst>
          </p:cNvPr>
          <p:cNvSpPr>
            <a:spLocks noGrp="1"/>
          </p:cNvSpPr>
          <p:nvPr>
            <p:ph type="body" sz="quarter" idx="14"/>
          </p:nvPr>
        </p:nvSpPr>
        <p:spPr>
          <a:xfrm>
            <a:off x="10459712" y="3716536"/>
            <a:ext cx="788678" cy="184666"/>
          </a:xfrm>
        </p:spPr>
        <p:txBody>
          <a:bodyPr/>
          <a:lstStyle/>
          <a:p>
            <a:r>
              <a:rPr lang="en-US"/>
              <a:t>June 3, 2026</a:t>
            </a:r>
          </a:p>
        </p:txBody>
      </p:sp>
      <p:sp>
        <p:nvSpPr>
          <p:cNvPr id="62" name="Title 61">
            <a:extLst>
              <a:ext uri="{FF2B5EF4-FFF2-40B4-BE49-F238E27FC236}">
                <a16:creationId xmlns:a16="http://schemas.microsoft.com/office/drawing/2014/main" id="{0BBC328B-7075-1624-BAEC-B4E82334B30C}"/>
              </a:ext>
            </a:extLst>
          </p:cNvPr>
          <p:cNvSpPr>
            <a:spLocks noGrp="1"/>
          </p:cNvSpPr>
          <p:nvPr>
            <p:ph type="title"/>
          </p:nvPr>
        </p:nvSpPr>
        <p:spPr>
          <a:xfrm>
            <a:off x="729742" y="4180244"/>
            <a:ext cx="10515600" cy="769441"/>
          </a:xfrm>
        </p:spPr>
        <p:txBody>
          <a:bodyPr/>
          <a:lstStyle/>
          <a:p>
            <a:r>
              <a:rPr lang="en-US" dirty="0"/>
              <a:t>Error Analysis in Math:</a:t>
            </a:r>
          </a:p>
        </p:txBody>
      </p:sp>
      <p:sp>
        <p:nvSpPr>
          <p:cNvPr id="63" name="Subtitle 62">
            <a:extLst>
              <a:ext uri="{FF2B5EF4-FFF2-40B4-BE49-F238E27FC236}">
                <a16:creationId xmlns:a16="http://schemas.microsoft.com/office/drawing/2014/main" id="{F04F1A29-5992-2E54-21F4-06E1AC1F7AB4}"/>
              </a:ext>
            </a:extLst>
          </p:cNvPr>
          <p:cNvSpPr>
            <a:spLocks noGrp="1"/>
          </p:cNvSpPr>
          <p:nvPr>
            <p:ph type="subTitle" idx="1"/>
          </p:nvPr>
        </p:nvSpPr>
        <p:spPr/>
        <p:txBody>
          <a:bodyPr/>
          <a:lstStyle/>
          <a:p>
            <a:r>
              <a:rPr lang="en-US"/>
              <a:t>Using Student Work to Intensify Intervention</a:t>
            </a:r>
          </a:p>
        </p:txBody>
      </p:sp>
      <p:sp>
        <p:nvSpPr>
          <p:cNvPr id="64" name="Text Placeholder 63">
            <a:extLst>
              <a:ext uri="{FF2B5EF4-FFF2-40B4-BE49-F238E27FC236}">
                <a16:creationId xmlns:a16="http://schemas.microsoft.com/office/drawing/2014/main" id="{687E7CEB-155F-5526-78DF-E2D2F1878FC0}"/>
              </a:ext>
            </a:extLst>
          </p:cNvPr>
          <p:cNvSpPr>
            <a:spLocks noGrp="1"/>
          </p:cNvSpPr>
          <p:nvPr>
            <p:ph type="body" sz="quarter" idx="13"/>
          </p:nvPr>
        </p:nvSpPr>
        <p:spPr>
          <a:xfrm>
            <a:off x="729742" y="6287653"/>
            <a:ext cx="10515600" cy="400110"/>
          </a:xfrm>
        </p:spPr>
        <p:txBody>
          <a:bodyPr/>
          <a:lstStyle/>
          <a:p>
            <a:r>
              <a:rPr lang="en-US"/>
              <a:t>Alison M. Hardy  |   Sarah R. Powell  </a:t>
            </a:r>
          </a:p>
        </p:txBody>
      </p:sp>
    </p:spTree>
    <p:extLst>
      <p:ext uri="{BB962C8B-B14F-4D97-AF65-F5344CB8AC3E}">
        <p14:creationId xmlns:p14="http://schemas.microsoft.com/office/powerpoint/2010/main" val="3982858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150DA-3D15-8815-C022-DE20DAAB0868}"/>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197750B3-524A-BBE6-881F-855723E636C7}"/>
              </a:ext>
            </a:extLst>
          </p:cNvPr>
          <p:cNvSpPr txBox="1">
            <a:spLocks noGrp="1"/>
          </p:cNvSpPr>
          <p:nvPr>
            <p:ph type="title" idx="4294967295"/>
          </p:nvPr>
        </p:nvSpPr>
        <p:spPr>
          <a:xfrm>
            <a:off x="3470572" y="264356"/>
            <a:ext cx="85535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2 student is receiving an intervention focused on adding and subtracting within 1,000 using base-ten models. 5</a:t>
            </a:r>
          </a:p>
        </p:txBody>
      </p:sp>
      <p:sp>
        <p:nvSpPr>
          <p:cNvPr id="9" name="Rounded Rectangle 8">
            <a:extLst>
              <a:ext uri="{FF2B5EF4-FFF2-40B4-BE49-F238E27FC236}">
                <a16:creationId xmlns:a16="http://schemas.microsoft.com/office/drawing/2014/main" id="{20D0064B-1C66-143C-F48D-94D863617971}"/>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0" name="Plus 9">
            <a:extLst>
              <a:ext uri="{FF2B5EF4-FFF2-40B4-BE49-F238E27FC236}">
                <a16:creationId xmlns:a16="http://schemas.microsoft.com/office/drawing/2014/main" id="{C21C43AD-3198-16E6-3530-1463947C7801}"/>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02FD8C05-C384-522C-420C-0E590A20D343}"/>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Content Placeholder 2">
            <a:extLst>
              <a:ext uri="{FF2B5EF4-FFF2-40B4-BE49-F238E27FC236}">
                <a16:creationId xmlns:a16="http://schemas.microsoft.com/office/drawing/2014/main" id="{56E334D0-0E3A-D5D7-B0D6-13F6F2DE732E}"/>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highlight>
                  <a:srgbClr val="F89E6D"/>
                </a:highlight>
              </a:rPr>
              <a:t>Score</a:t>
            </a:r>
            <a:endParaRPr lang="en-US" b="1" i="1">
              <a:highlight>
                <a:srgbClr val="F89E6D"/>
              </a:highlight>
            </a:endParaRPr>
          </a:p>
          <a:p>
            <a:pPr marL="514350" lvl="0" indent="-514350">
              <a:buAutoNum type="arabicPeriod"/>
            </a:pPr>
            <a:r>
              <a:rPr lang="en-US" b="1"/>
              <a:t>Identify errors					</a:t>
            </a:r>
          </a:p>
          <a:p>
            <a:pPr marL="514350" lvl="0" indent="-514350">
              <a:buAutoNum type="arabicPeriod"/>
            </a:pPr>
            <a:r>
              <a:rPr lang="en-US" b="1"/>
              <a:t>Plan instruction</a:t>
            </a:r>
          </a:p>
        </p:txBody>
      </p:sp>
      <p:grpSp>
        <p:nvGrpSpPr>
          <p:cNvPr id="19" name="Group 18">
            <a:extLst>
              <a:ext uri="{FF2B5EF4-FFF2-40B4-BE49-F238E27FC236}">
                <a16:creationId xmlns:a16="http://schemas.microsoft.com/office/drawing/2014/main" id="{194F6F91-25CF-3752-EC8A-22E978234EF3}"/>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3B260359-5D6B-6E0B-B4B3-2F4C0BDD29E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768FD0AC-C137-0797-1DB5-8BCD4B8BB55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FD40E632-79B9-770C-452B-4917DA30EF56}"/>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pic>
        <p:nvPicPr>
          <p:cNvPr id="3" name="Picture 2" descr="A math worksheet with a student's answers. There are green check marks near correct answers and red X's need wrong answers. ">
            <a:extLst>
              <a:ext uri="{FF2B5EF4-FFF2-40B4-BE49-F238E27FC236}">
                <a16:creationId xmlns:a16="http://schemas.microsoft.com/office/drawing/2014/main" id="{5DF866A7-5603-74FC-6C70-DD15ACEC758B}"/>
              </a:ext>
            </a:extLst>
          </p:cNvPr>
          <p:cNvPicPr>
            <a:picLocks noChangeAspect="1"/>
          </p:cNvPicPr>
          <p:nvPr/>
        </p:nvPicPr>
        <p:blipFill>
          <a:blip r:embed="rId5"/>
          <a:srcRect t="34424"/>
          <a:stretch>
            <a:fillRect/>
          </a:stretch>
        </p:blipFill>
        <p:spPr>
          <a:xfrm>
            <a:off x="3990395" y="1164320"/>
            <a:ext cx="6849542" cy="5237018"/>
          </a:xfrm>
          <a:prstGeom prst="rect">
            <a:avLst/>
          </a:prstGeom>
        </p:spPr>
      </p:pic>
      <p:sp>
        <p:nvSpPr>
          <p:cNvPr id="2" name="TextBox 1">
            <a:extLst>
              <a:ext uri="{FF2B5EF4-FFF2-40B4-BE49-F238E27FC236}">
                <a16:creationId xmlns:a16="http://schemas.microsoft.com/office/drawing/2014/main" id="{95AD2184-2BBC-D37A-EC63-8E3DC8B376C0}"/>
              </a:ext>
              <a:ext uri="{C183D7F6-B498-43B3-948B-1728B52AA6E4}">
                <adec:decorative xmlns:adec="http://schemas.microsoft.com/office/drawing/2017/decorative" val="1"/>
              </a:ext>
            </a:extLst>
          </p:cNvPr>
          <p:cNvSpPr txBox="1"/>
          <p:nvPr/>
        </p:nvSpPr>
        <p:spPr>
          <a:xfrm>
            <a:off x="5676382" y="1566172"/>
            <a:ext cx="419618" cy="461665"/>
          </a:xfrm>
          <a:prstGeom prst="rect">
            <a:avLst/>
          </a:prstGeom>
          <a:noFill/>
        </p:spPr>
        <p:txBody>
          <a:bodyPr wrap="square">
            <a:spAutoFit/>
          </a:bodyPr>
          <a:lstStyle/>
          <a:p>
            <a:r>
              <a:rPr lang="en-US" sz="2400" b="1">
                <a:solidFill>
                  <a:schemeClr val="accent2"/>
                </a:solidFill>
              </a:rPr>
              <a:t>✓</a:t>
            </a:r>
          </a:p>
        </p:txBody>
      </p:sp>
      <p:sp>
        <p:nvSpPr>
          <p:cNvPr id="4" name="TextBox 3">
            <a:extLst>
              <a:ext uri="{FF2B5EF4-FFF2-40B4-BE49-F238E27FC236}">
                <a16:creationId xmlns:a16="http://schemas.microsoft.com/office/drawing/2014/main" id="{4782F0D9-D184-D207-2D6C-BA16A978A38B}"/>
              </a:ext>
              <a:ext uri="{C183D7F6-B498-43B3-948B-1728B52AA6E4}">
                <adec:decorative xmlns:adec="http://schemas.microsoft.com/office/drawing/2017/decorative" val="1"/>
              </a:ext>
            </a:extLst>
          </p:cNvPr>
          <p:cNvSpPr txBox="1"/>
          <p:nvPr/>
        </p:nvSpPr>
        <p:spPr>
          <a:xfrm>
            <a:off x="5471416" y="1635139"/>
            <a:ext cx="419618" cy="461665"/>
          </a:xfrm>
          <a:prstGeom prst="rect">
            <a:avLst/>
          </a:prstGeom>
          <a:noFill/>
        </p:spPr>
        <p:txBody>
          <a:bodyPr wrap="square">
            <a:spAutoFit/>
          </a:bodyPr>
          <a:lstStyle/>
          <a:p>
            <a:r>
              <a:rPr lang="en-US" sz="2400" b="1">
                <a:solidFill>
                  <a:srgbClr val="C00000"/>
                </a:solidFill>
              </a:rPr>
              <a:t>✗</a:t>
            </a:r>
          </a:p>
        </p:txBody>
      </p:sp>
      <p:sp>
        <p:nvSpPr>
          <p:cNvPr id="5" name="TextBox 4">
            <a:extLst>
              <a:ext uri="{FF2B5EF4-FFF2-40B4-BE49-F238E27FC236}">
                <a16:creationId xmlns:a16="http://schemas.microsoft.com/office/drawing/2014/main" id="{E0E195FF-69BE-B361-27AE-78CA67641F95}"/>
              </a:ext>
              <a:ext uri="{C183D7F6-B498-43B3-948B-1728B52AA6E4}">
                <adec:decorative xmlns:adec="http://schemas.microsoft.com/office/drawing/2017/decorative" val="1"/>
              </a:ext>
            </a:extLst>
          </p:cNvPr>
          <p:cNvSpPr txBox="1"/>
          <p:nvPr/>
        </p:nvSpPr>
        <p:spPr>
          <a:xfrm>
            <a:off x="5316374" y="1566172"/>
            <a:ext cx="419618" cy="461665"/>
          </a:xfrm>
          <a:prstGeom prst="rect">
            <a:avLst/>
          </a:prstGeom>
          <a:noFill/>
        </p:spPr>
        <p:txBody>
          <a:bodyPr wrap="square">
            <a:spAutoFit/>
          </a:bodyPr>
          <a:lstStyle/>
          <a:p>
            <a:r>
              <a:rPr lang="en-US" sz="2400" b="1">
                <a:solidFill>
                  <a:srgbClr val="C00000"/>
                </a:solidFill>
              </a:rPr>
              <a:t>✗</a:t>
            </a:r>
          </a:p>
        </p:txBody>
      </p:sp>
      <p:sp>
        <p:nvSpPr>
          <p:cNvPr id="6" name="TextBox 5">
            <a:extLst>
              <a:ext uri="{FF2B5EF4-FFF2-40B4-BE49-F238E27FC236}">
                <a16:creationId xmlns:a16="http://schemas.microsoft.com/office/drawing/2014/main" id="{6C27A89F-3D4C-A657-0A26-1527EDB156EF}"/>
              </a:ext>
              <a:ext uri="{C183D7F6-B498-43B3-948B-1728B52AA6E4}">
                <adec:decorative xmlns:adec="http://schemas.microsoft.com/office/drawing/2017/decorative" val="1"/>
              </a:ext>
            </a:extLst>
          </p:cNvPr>
          <p:cNvSpPr txBox="1"/>
          <p:nvPr/>
        </p:nvSpPr>
        <p:spPr>
          <a:xfrm>
            <a:off x="5151646" y="1566172"/>
            <a:ext cx="419618" cy="461665"/>
          </a:xfrm>
          <a:prstGeom prst="rect">
            <a:avLst/>
          </a:prstGeom>
          <a:noFill/>
        </p:spPr>
        <p:txBody>
          <a:bodyPr wrap="square">
            <a:spAutoFit/>
          </a:bodyPr>
          <a:lstStyle/>
          <a:p>
            <a:r>
              <a:rPr lang="en-US" sz="2400" b="1">
                <a:solidFill>
                  <a:srgbClr val="C00000"/>
                </a:solidFill>
              </a:rPr>
              <a:t>✗</a:t>
            </a:r>
          </a:p>
        </p:txBody>
      </p:sp>
      <p:sp>
        <p:nvSpPr>
          <p:cNvPr id="7" name="TextBox 6">
            <a:extLst>
              <a:ext uri="{FF2B5EF4-FFF2-40B4-BE49-F238E27FC236}">
                <a16:creationId xmlns:a16="http://schemas.microsoft.com/office/drawing/2014/main" id="{937B6072-6388-733A-F4EC-AA5EE9211226}"/>
              </a:ext>
              <a:ext uri="{C183D7F6-B498-43B3-948B-1728B52AA6E4}">
                <adec:decorative xmlns:adec="http://schemas.microsoft.com/office/drawing/2017/decorative" val="1"/>
              </a:ext>
            </a:extLst>
          </p:cNvPr>
          <p:cNvSpPr txBox="1"/>
          <p:nvPr/>
        </p:nvSpPr>
        <p:spPr>
          <a:xfrm>
            <a:off x="4996604" y="1497205"/>
            <a:ext cx="419618" cy="461665"/>
          </a:xfrm>
          <a:prstGeom prst="rect">
            <a:avLst/>
          </a:prstGeom>
          <a:noFill/>
        </p:spPr>
        <p:txBody>
          <a:bodyPr wrap="square">
            <a:spAutoFit/>
          </a:bodyPr>
          <a:lstStyle/>
          <a:p>
            <a:r>
              <a:rPr lang="en-US" sz="2400" b="1">
                <a:solidFill>
                  <a:srgbClr val="C00000"/>
                </a:solidFill>
              </a:rPr>
              <a:t>✗</a:t>
            </a:r>
          </a:p>
        </p:txBody>
      </p:sp>
      <p:sp>
        <p:nvSpPr>
          <p:cNvPr id="8" name="TextBox 7">
            <a:extLst>
              <a:ext uri="{FF2B5EF4-FFF2-40B4-BE49-F238E27FC236}">
                <a16:creationId xmlns:a16="http://schemas.microsoft.com/office/drawing/2014/main" id="{5FDC2AA4-38C6-E54D-7DB0-C3864BFB9E93}"/>
              </a:ext>
              <a:ext uri="{C183D7F6-B498-43B3-948B-1728B52AA6E4}">
                <adec:decorative xmlns:adec="http://schemas.microsoft.com/office/drawing/2017/decorative" val="1"/>
              </a:ext>
            </a:extLst>
          </p:cNvPr>
          <p:cNvSpPr txBox="1"/>
          <p:nvPr/>
        </p:nvSpPr>
        <p:spPr>
          <a:xfrm>
            <a:off x="5676382" y="4032289"/>
            <a:ext cx="419618" cy="461665"/>
          </a:xfrm>
          <a:prstGeom prst="rect">
            <a:avLst/>
          </a:prstGeom>
          <a:noFill/>
        </p:spPr>
        <p:txBody>
          <a:bodyPr wrap="square">
            <a:spAutoFit/>
          </a:bodyPr>
          <a:lstStyle/>
          <a:p>
            <a:r>
              <a:rPr lang="en-US" sz="2400" b="1">
                <a:solidFill>
                  <a:schemeClr val="accent2"/>
                </a:solidFill>
              </a:rPr>
              <a:t>✓</a:t>
            </a:r>
          </a:p>
        </p:txBody>
      </p:sp>
      <p:sp>
        <p:nvSpPr>
          <p:cNvPr id="12" name="TextBox 11">
            <a:extLst>
              <a:ext uri="{FF2B5EF4-FFF2-40B4-BE49-F238E27FC236}">
                <a16:creationId xmlns:a16="http://schemas.microsoft.com/office/drawing/2014/main" id="{608E2106-B1E9-D9FC-7C59-E004E0BF8EF6}"/>
              </a:ext>
              <a:ext uri="{C183D7F6-B498-43B3-948B-1728B52AA6E4}">
                <adec:decorative xmlns:adec="http://schemas.microsoft.com/office/drawing/2017/decorative" val="1"/>
              </a:ext>
            </a:extLst>
          </p:cNvPr>
          <p:cNvSpPr txBox="1"/>
          <p:nvPr/>
        </p:nvSpPr>
        <p:spPr>
          <a:xfrm>
            <a:off x="5458263" y="4101256"/>
            <a:ext cx="419618" cy="461665"/>
          </a:xfrm>
          <a:prstGeom prst="rect">
            <a:avLst/>
          </a:prstGeom>
          <a:noFill/>
        </p:spPr>
        <p:txBody>
          <a:bodyPr wrap="square">
            <a:spAutoFit/>
          </a:bodyPr>
          <a:lstStyle/>
          <a:p>
            <a:r>
              <a:rPr lang="en-US" sz="2400" b="1">
                <a:solidFill>
                  <a:srgbClr val="C00000"/>
                </a:solidFill>
              </a:rPr>
              <a:t>✗</a:t>
            </a:r>
          </a:p>
        </p:txBody>
      </p:sp>
      <p:sp>
        <p:nvSpPr>
          <p:cNvPr id="15" name="TextBox 14">
            <a:extLst>
              <a:ext uri="{FF2B5EF4-FFF2-40B4-BE49-F238E27FC236}">
                <a16:creationId xmlns:a16="http://schemas.microsoft.com/office/drawing/2014/main" id="{D633AE54-2BDF-A495-670E-E9D2D709F75F}"/>
              </a:ext>
              <a:ext uri="{C183D7F6-B498-43B3-948B-1728B52AA6E4}">
                <adec:decorative xmlns:adec="http://schemas.microsoft.com/office/drawing/2017/decorative" val="1"/>
              </a:ext>
            </a:extLst>
          </p:cNvPr>
          <p:cNvSpPr txBox="1"/>
          <p:nvPr/>
        </p:nvSpPr>
        <p:spPr>
          <a:xfrm>
            <a:off x="5248454" y="4112464"/>
            <a:ext cx="419618" cy="461665"/>
          </a:xfrm>
          <a:prstGeom prst="rect">
            <a:avLst/>
          </a:prstGeom>
          <a:noFill/>
        </p:spPr>
        <p:txBody>
          <a:bodyPr wrap="square">
            <a:spAutoFit/>
          </a:bodyPr>
          <a:lstStyle/>
          <a:p>
            <a:r>
              <a:rPr lang="en-US" sz="2400" b="1">
                <a:solidFill>
                  <a:srgbClr val="C00000"/>
                </a:solidFill>
              </a:rPr>
              <a:t>✗</a:t>
            </a:r>
          </a:p>
        </p:txBody>
      </p:sp>
      <p:sp>
        <p:nvSpPr>
          <p:cNvPr id="16" name="Rounded Rectangle 15">
            <a:extLst>
              <a:ext uri="{FF2B5EF4-FFF2-40B4-BE49-F238E27FC236}">
                <a16:creationId xmlns:a16="http://schemas.microsoft.com/office/drawing/2014/main" id="{CEBE6A16-6F6B-D42A-E789-1728F82ED7EC}"/>
              </a:ext>
            </a:extLst>
          </p:cNvPr>
          <p:cNvSpPr/>
          <p:nvPr/>
        </p:nvSpPr>
        <p:spPr>
          <a:xfrm>
            <a:off x="4223011" y="1942693"/>
            <a:ext cx="841193" cy="674687"/>
          </a:xfrm>
          <a:prstGeom prst="roundRect">
            <a:avLst/>
          </a:prstGeom>
          <a:solidFill>
            <a:srgbClr val="B3C58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Correct answer:</a:t>
            </a:r>
          </a:p>
          <a:p>
            <a:pPr algn="ctr"/>
            <a:r>
              <a:rPr lang="en-US" sz="1400">
                <a:solidFill>
                  <a:schemeClr val="tx1"/>
                </a:solidFill>
              </a:rPr>
              <a:t>363</a:t>
            </a:r>
          </a:p>
        </p:txBody>
      </p:sp>
      <p:sp>
        <p:nvSpPr>
          <p:cNvPr id="17" name="Rounded Rectangle 16">
            <a:extLst>
              <a:ext uri="{FF2B5EF4-FFF2-40B4-BE49-F238E27FC236}">
                <a16:creationId xmlns:a16="http://schemas.microsoft.com/office/drawing/2014/main" id="{9C21F38B-B80B-76E9-60E9-6DA0D6A2DD4E}"/>
              </a:ext>
            </a:extLst>
          </p:cNvPr>
          <p:cNvSpPr/>
          <p:nvPr/>
        </p:nvSpPr>
        <p:spPr>
          <a:xfrm>
            <a:off x="4223011" y="4285457"/>
            <a:ext cx="841193" cy="674687"/>
          </a:xfrm>
          <a:prstGeom prst="roundRect">
            <a:avLst/>
          </a:prstGeom>
          <a:solidFill>
            <a:srgbClr val="B3C58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Correct answer:</a:t>
            </a:r>
          </a:p>
          <a:p>
            <a:pPr algn="ctr"/>
            <a:r>
              <a:rPr lang="en-US" sz="1400">
                <a:solidFill>
                  <a:schemeClr val="tx1"/>
                </a:solidFill>
              </a:rPr>
              <a:t>231</a:t>
            </a:r>
          </a:p>
        </p:txBody>
      </p:sp>
    </p:spTree>
    <p:extLst>
      <p:ext uri="{BB962C8B-B14F-4D97-AF65-F5344CB8AC3E}">
        <p14:creationId xmlns:p14="http://schemas.microsoft.com/office/powerpoint/2010/main" val="3978146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B3153-541A-344A-3A1D-F28162157CB2}"/>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44AA1072-AF65-F0FD-2EEA-0ED36B38F186}"/>
              </a:ext>
            </a:extLst>
          </p:cNvPr>
          <p:cNvSpPr txBox="1">
            <a:spLocks noGrp="1"/>
          </p:cNvSpPr>
          <p:nvPr>
            <p:ph type="title" idx="4294967295"/>
          </p:nvPr>
        </p:nvSpPr>
        <p:spPr>
          <a:xfrm>
            <a:off x="3470572" y="264356"/>
            <a:ext cx="85535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2 student is receiving an intervention focused on adding and subtracting within 1,000 using base-ten models. 6</a:t>
            </a:r>
          </a:p>
        </p:txBody>
      </p:sp>
      <p:sp>
        <p:nvSpPr>
          <p:cNvPr id="9" name="Rounded Rectangle 8">
            <a:extLst>
              <a:ext uri="{FF2B5EF4-FFF2-40B4-BE49-F238E27FC236}">
                <a16:creationId xmlns:a16="http://schemas.microsoft.com/office/drawing/2014/main" id="{2D92A664-D725-F683-FB27-F1886FD2754B}"/>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0" name="Plus 9">
            <a:extLst>
              <a:ext uri="{FF2B5EF4-FFF2-40B4-BE49-F238E27FC236}">
                <a16:creationId xmlns:a16="http://schemas.microsoft.com/office/drawing/2014/main" id="{C367D35E-3CE3-6756-F7D4-6B5D7F8392DC}"/>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322ADD01-DC9F-29F0-054B-3B41DC0493FA}"/>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Content Placeholder 2">
            <a:extLst>
              <a:ext uri="{FF2B5EF4-FFF2-40B4-BE49-F238E27FC236}">
                <a16:creationId xmlns:a16="http://schemas.microsoft.com/office/drawing/2014/main" id="{9BAD2752-4F52-8771-F434-FDAA539CACBB}"/>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highlight>
                  <a:srgbClr val="F89E6D"/>
                </a:highlight>
              </a:rPr>
              <a:t>Identify errors					</a:t>
            </a:r>
          </a:p>
          <a:p>
            <a:pPr marL="514350" lvl="0" indent="-514350">
              <a:buAutoNum type="arabicPeriod"/>
            </a:pPr>
            <a:r>
              <a:rPr lang="en-US" b="1"/>
              <a:t>Plan instruction</a:t>
            </a:r>
          </a:p>
        </p:txBody>
      </p:sp>
      <p:pic>
        <p:nvPicPr>
          <p:cNvPr id="3" name="Picture 2" descr="A math worksheet with a student's answers. There are green check marks near correct answers and red X's need wrong answers. ">
            <a:extLst>
              <a:ext uri="{FF2B5EF4-FFF2-40B4-BE49-F238E27FC236}">
                <a16:creationId xmlns:a16="http://schemas.microsoft.com/office/drawing/2014/main" id="{A8484EC8-B856-8E1A-E21B-7F4E98C17326}"/>
              </a:ext>
            </a:extLst>
          </p:cNvPr>
          <p:cNvPicPr>
            <a:picLocks noChangeAspect="1"/>
          </p:cNvPicPr>
          <p:nvPr/>
        </p:nvPicPr>
        <p:blipFill>
          <a:blip r:embed="rId3"/>
          <a:srcRect l="4613" t="5742" r="11388" b="13729"/>
          <a:stretch>
            <a:fillRect/>
          </a:stretch>
        </p:blipFill>
        <p:spPr>
          <a:xfrm>
            <a:off x="3549526" y="1157096"/>
            <a:ext cx="8327200" cy="1914309"/>
          </a:xfrm>
          <a:prstGeom prst="rect">
            <a:avLst/>
          </a:prstGeom>
        </p:spPr>
      </p:pic>
      <p:grpSp>
        <p:nvGrpSpPr>
          <p:cNvPr id="19" name="Group 18">
            <a:extLst>
              <a:ext uri="{FF2B5EF4-FFF2-40B4-BE49-F238E27FC236}">
                <a16:creationId xmlns:a16="http://schemas.microsoft.com/office/drawing/2014/main" id="{3C9D3355-0E5A-333F-A850-D5B7B0D69DBD}"/>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31083801-8B03-19E3-B563-CD28608E82F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CCCDA381-282A-00EB-1625-E1873A88562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55C42C55-6E5B-7B54-BA9B-EC037995DCFB}"/>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29" name="TextBox 28">
            <a:extLst>
              <a:ext uri="{FF2B5EF4-FFF2-40B4-BE49-F238E27FC236}">
                <a16:creationId xmlns:a16="http://schemas.microsoft.com/office/drawing/2014/main" id="{8BB3B461-E063-E5C7-314E-E8FEAE674F9F}"/>
              </a:ext>
            </a:extLst>
          </p:cNvPr>
          <p:cNvSpPr txBox="1"/>
          <p:nvPr/>
        </p:nvSpPr>
        <p:spPr>
          <a:xfrm>
            <a:off x="3468910" y="3098300"/>
            <a:ext cx="6259706" cy="1384995"/>
          </a:xfrm>
          <a:prstGeom prst="rect">
            <a:avLst/>
          </a:prstGeom>
          <a:noFill/>
        </p:spPr>
        <p:txBody>
          <a:bodyPr wrap="square" rtlCol="0">
            <a:spAutoFit/>
          </a:bodyPr>
          <a:lstStyle/>
          <a:p>
            <a:pPr marL="457200" indent="-457200">
              <a:buFont typeface="Arial" panose="020B0604020202020204" pitchFamily="34" charset="0"/>
              <a:buChar char="•"/>
            </a:pPr>
            <a:r>
              <a:rPr lang="en-US" sz="2800" b="1">
                <a:solidFill>
                  <a:srgbClr val="C25131"/>
                </a:solidFill>
              </a:rPr>
              <a:t>Did not regroup 10 ones into one ten. </a:t>
            </a:r>
          </a:p>
          <a:p>
            <a:pPr marL="457200" indent="-457200">
              <a:buFont typeface="Arial" panose="020B0604020202020204" pitchFamily="34" charset="0"/>
              <a:buChar char="•"/>
            </a:pPr>
            <a:r>
              <a:rPr lang="en-US" sz="2800" b="1">
                <a:solidFill>
                  <a:srgbClr val="C25131"/>
                </a:solidFill>
              </a:rPr>
              <a:t>Instead, wrote 11 in the one’s place and then added the tens.</a:t>
            </a:r>
          </a:p>
        </p:txBody>
      </p:sp>
      <p:sp>
        <p:nvSpPr>
          <p:cNvPr id="31" name="Rounded Rectangular Callout 30">
            <a:extLst>
              <a:ext uri="{FF2B5EF4-FFF2-40B4-BE49-F238E27FC236}">
                <a16:creationId xmlns:a16="http://schemas.microsoft.com/office/drawing/2014/main" id="{5654F0A9-1EB7-D1A3-030F-FE3857F9F7AF}"/>
              </a:ext>
            </a:extLst>
          </p:cNvPr>
          <p:cNvSpPr/>
          <p:nvPr/>
        </p:nvSpPr>
        <p:spPr>
          <a:xfrm>
            <a:off x="3651608" y="4527783"/>
            <a:ext cx="7148955" cy="1514903"/>
          </a:xfrm>
          <a:prstGeom prst="wedgeRoundRectCallou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What error(s) did this student make?</a:t>
            </a:r>
          </a:p>
          <a:p>
            <a:pPr algn="ctr"/>
            <a:endParaRPr lang="en-US" sz="1000" b="1">
              <a:solidFill>
                <a:schemeClr val="bg1"/>
              </a:solidFill>
            </a:endParaRPr>
          </a:p>
          <a:p>
            <a:pPr algn="ctr"/>
            <a:r>
              <a:rPr lang="en-US" sz="3200" b="1">
                <a:solidFill>
                  <a:schemeClr val="bg1"/>
                </a:solidFill>
              </a:rPr>
              <a:t>Share in the chat.</a:t>
            </a:r>
          </a:p>
        </p:txBody>
      </p:sp>
    </p:spTree>
    <p:extLst>
      <p:ext uri="{BB962C8B-B14F-4D97-AF65-F5344CB8AC3E}">
        <p14:creationId xmlns:p14="http://schemas.microsoft.com/office/powerpoint/2010/main" val="822550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0AAB9-77DA-4728-6722-CEFD191FD3E4}"/>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51F74629-2258-9660-FCC5-301C7AA3820E}"/>
              </a:ext>
            </a:extLst>
          </p:cNvPr>
          <p:cNvSpPr txBox="1">
            <a:spLocks noGrp="1"/>
          </p:cNvSpPr>
          <p:nvPr>
            <p:ph type="title" idx="4294967295"/>
          </p:nvPr>
        </p:nvSpPr>
        <p:spPr>
          <a:xfrm>
            <a:off x="3470572" y="264356"/>
            <a:ext cx="85535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2 student is receiving an intervention focused on adding and subtracting within 1,000 using base-ten models. 7</a:t>
            </a:r>
          </a:p>
        </p:txBody>
      </p:sp>
      <p:sp>
        <p:nvSpPr>
          <p:cNvPr id="9" name="Rounded Rectangle 8">
            <a:extLst>
              <a:ext uri="{FF2B5EF4-FFF2-40B4-BE49-F238E27FC236}">
                <a16:creationId xmlns:a16="http://schemas.microsoft.com/office/drawing/2014/main" id="{115D751E-B242-B0CC-FE8B-4F09BF140675}"/>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0" name="Plus 9">
            <a:extLst>
              <a:ext uri="{FF2B5EF4-FFF2-40B4-BE49-F238E27FC236}">
                <a16:creationId xmlns:a16="http://schemas.microsoft.com/office/drawing/2014/main" id="{57C1C7E7-332D-DB4E-D83C-268AB4B525DC}"/>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EABABDBF-A91F-CA4A-3B5A-4B83E4A7BE6C}"/>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Content Placeholder 2">
            <a:extLst>
              <a:ext uri="{FF2B5EF4-FFF2-40B4-BE49-F238E27FC236}">
                <a16:creationId xmlns:a16="http://schemas.microsoft.com/office/drawing/2014/main" id="{9406D7B9-78D3-E00F-4038-0574EA91EDE2}"/>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highlight>
                  <a:srgbClr val="F89E6D"/>
                </a:highlight>
              </a:rPr>
              <a:t>Identify errors					</a:t>
            </a:r>
          </a:p>
          <a:p>
            <a:pPr marL="514350" lvl="0" indent="-514350">
              <a:buAutoNum type="arabicPeriod"/>
            </a:pPr>
            <a:r>
              <a:rPr lang="en-US" b="1"/>
              <a:t>Plan instruction</a:t>
            </a:r>
          </a:p>
        </p:txBody>
      </p:sp>
      <p:grpSp>
        <p:nvGrpSpPr>
          <p:cNvPr id="19" name="Group 18">
            <a:extLst>
              <a:ext uri="{FF2B5EF4-FFF2-40B4-BE49-F238E27FC236}">
                <a16:creationId xmlns:a16="http://schemas.microsoft.com/office/drawing/2014/main" id="{B1C1DEA3-B04C-B960-E3ED-441C084D78B1}"/>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65592302-3DAF-3AE1-F05B-B5DADC092B4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0A5D5C0C-85A2-C28A-4F30-0416E167FC8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8882D6B4-4B58-8530-F7D5-0D0496267ABD}"/>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pic>
        <p:nvPicPr>
          <p:cNvPr id="7" name="Picture 6" descr="A math worksheet with a student's answers. There are green check marks near correct answers and red X's need wrong answers. ">
            <a:extLst>
              <a:ext uri="{FF2B5EF4-FFF2-40B4-BE49-F238E27FC236}">
                <a16:creationId xmlns:a16="http://schemas.microsoft.com/office/drawing/2014/main" id="{8773B0EC-6B46-DB5B-39FD-3E86B82992DC}"/>
              </a:ext>
            </a:extLst>
          </p:cNvPr>
          <p:cNvPicPr>
            <a:picLocks noChangeAspect="1"/>
          </p:cNvPicPr>
          <p:nvPr/>
        </p:nvPicPr>
        <p:blipFill>
          <a:blip r:embed="rId5"/>
          <a:stretch>
            <a:fillRect/>
          </a:stretch>
        </p:blipFill>
        <p:spPr>
          <a:xfrm>
            <a:off x="3534275" y="1212891"/>
            <a:ext cx="8207467" cy="3180805"/>
          </a:xfrm>
          <a:prstGeom prst="rect">
            <a:avLst/>
          </a:prstGeom>
        </p:spPr>
      </p:pic>
      <p:sp>
        <p:nvSpPr>
          <p:cNvPr id="2" name="TextBox 1">
            <a:extLst>
              <a:ext uri="{FF2B5EF4-FFF2-40B4-BE49-F238E27FC236}">
                <a16:creationId xmlns:a16="http://schemas.microsoft.com/office/drawing/2014/main" id="{CD282B04-274C-F2C3-1A5E-6C1AA00EFF79}"/>
              </a:ext>
            </a:extLst>
          </p:cNvPr>
          <p:cNvSpPr txBox="1"/>
          <p:nvPr/>
        </p:nvSpPr>
        <p:spPr>
          <a:xfrm>
            <a:off x="3534275" y="4527783"/>
            <a:ext cx="8553519" cy="1384995"/>
          </a:xfrm>
          <a:prstGeom prst="rect">
            <a:avLst/>
          </a:prstGeom>
          <a:noFill/>
        </p:spPr>
        <p:txBody>
          <a:bodyPr wrap="square" rtlCol="0">
            <a:spAutoFit/>
          </a:bodyPr>
          <a:lstStyle/>
          <a:p>
            <a:pPr marL="457200" indent="-457200">
              <a:buFont typeface="Arial" panose="020B0604020202020204" pitchFamily="34" charset="0"/>
              <a:buChar char="•"/>
            </a:pPr>
            <a:r>
              <a:rPr lang="en-US" sz="2800" b="1">
                <a:solidFill>
                  <a:srgbClr val="C25131"/>
                </a:solidFill>
              </a:rPr>
              <a:t>Did not regroup 10 ones into one ten.</a:t>
            </a:r>
          </a:p>
          <a:p>
            <a:pPr marL="457200" indent="-457200">
              <a:buFont typeface="Arial" panose="020B0604020202020204" pitchFamily="34" charset="0"/>
              <a:buChar char="•"/>
            </a:pPr>
            <a:r>
              <a:rPr lang="en-US" sz="2800" b="1">
                <a:solidFill>
                  <a:srgbClr val="C25131"/>
                </a:solidFill>
              </a:rPr>
              <a:t>Did not regroup 10 tens into one hundred.</a:t>
            </a:r>
          </a:p>
          <a:p>
            <a:pPr marL="457200" indent="-457200">
              <a:buFont typeface="Arial" panose="020B0604020202020204" pitchFamily="34" charset="0"/>
              <a:buChar char="•"/>
            </a:pPr>
            <a:r>
              <a:rPr lang="en-US" sz="2800" b="1">
                <a:solidFill>
                  <a:srgbClr val="C25131"/>
                </a:solidFill>
              </a:rPr>
              <a:t>Wrote 13 in the one’s place and 15 in the ten’s place.</a:t>
            </a:r>
          </a:p>
        </p:txBody>
      </p:sp>
    </p:spTree>
    <p:extLst>
      <p:ext uri="{BB962C8B-B14F-4D97-AF65-F5344CB8AC3E}">
        <p14:creationId xmlns:p14="http://schemas.microsoft.com/office/powerpoint/2010/main" val="708835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398ED-343E-5A12-346B-B8608E3F1B11}"/>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F69B9004-BED5-D826-AB9A-B50CB8E34442}"/>
              </a:ext>
            </a:extLst>
          </p:cNvPr>
          <p:cNvSpPr txBox="1">
            <a:spLocks noGrp="1"/>
          </p:cNvSpPr>
          <p:nvPr>
            <p:ph type="title" idx="4294967295"/>
          </p:nvPr>
        </p:nvSpPr>
        <p:spPr>
          <a:xfrm>
            <a:off x="3470572" y="264356"/>
            <a:ext cx="85535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2 student is receiving an intervention focused on adding and subtracting within 1,000 using base-ten models. 8</a:t>
            </a:r>
          </a:p>
        </p:txBody>
      </p:sp>
      <p:sp>
        <p:nvSpPr>
          <p:cNvPr id="9" name="Rounded Rectangle 8">
            <a:extLst>
              <a:ext uri="{FF2B5EF4-FFF2-40B4-BE49-F238E27FC236}">
                <a16:creationId xmlns:a16="http://schemas.microsoft.com/office/drawing/2014/main" id="{A2EAB608-5C9D-1E27-1705-032BB7AE6907}"/>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0" name="Plus 9">
            <a:extLst>
              <a:ext uri="{FF2B5EF4-FFF2-40B4-BE49-F238E27FC236}">
                <a16:creationId xmlns:a16="http://schemas.microsoft.com/office/drawing/2014/main" id="{C0DC8FA0-3BDE-BF2B-84C4-53C15CCA3C00}"/>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4B6AB0DD-ABCC-67E9-6944-8966D211246B}"/>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Content Placeholder 2">
            <a:extLst>
              <a:ext uri="{FF2B5EF4-FFF2-40B4-BE49-F238E27FC236}">
                <a16:creationId xmlns:a16="http://schemas.microsoft.com/office/drawing/2014/main" id="{BB613BBB-8D3D-31D3-B9A3-18A18FD4E99F}"/>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highlight>
                  <a:srgbClr val="F89E6D"/>
                </a:highlight>
              </a:rPr>
              <a:t>Identify errors					</a:t>
            </a:r>
          </a:p>
          <a:p>
            <a:pPr marL="514350" lvl="0" indent="-514350">
              <a:buAutoNum type="arabicPeriod"/>
            </a:pPr>
            <a:r>
              <a:rPr lang="en-US" b="1"/>
              <a:t>Plan instruction</a:t>
            </a:r>
          </a:p>
        </p:txBody>
      </p:sp>
      <p:grpSp>
        <p:nvGrpSpPr>
          <p:cNvPr id="19" name="Group 18">
            <a:extLst>
              <a:ext uri="{FF2B5EF4-FFF2-40B4-BE49-F238E27FC236}">
                <a16:creationId xmlns:a16="http://schemas.microsoft.com/office/drawing/2014/main" id="{27F55A55-36F2-DEE5-DD4A-634A474ACDA8}"/>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938F89ED-94FB-3A6F-A4E5-6360117F073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ED8A8D0F-BE35-112A-A23F-BE75D58CAB5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1BA90FC8-B9F2-0F25-6DF6-AC193AC5B56D}"/>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2" name="TextBox 1">
            <a:extLst>
              <a:ext uri="{FF2B5EF4-FFF2-40B4-BE49-F238E27FC236}">
                <a16:creationId xmlns:a16="http://schemas.microsoft.com/office/drawing/2014/main" id="{A8B8493B-0E75-CAFA-6EBE-6B3541A3A900}"/>
              </a:ext>
            </a:extLst>
          </p:cNvPr>
          <p:cNvSpPr txBox="1"/>
          <p:nvPr/>
        </p:nvSpPr>
        <p:spPr>
          <a:xfrm>
            <a:off x="3534275" y="4527783"/>
            <a:ext cx="8489816" cy="1815882"/>
          </a:xfrm>
          <a:prstGeom prst="rect">
            <a:avLst/>
          </a:prstGeom>
          <a:noFill/>
        </p:spPr>
        <p:txBody>
          <a:bodyPr wrap="square" rtlCol="0">
            <a:spAutoFit/>
          </a:bodyPr>
          <a:lstStyle/>
          <a:p>
            <a:pPr marL="457200" indent="-457200">
              <a:buFont typeface="Arial" panose="020B0604020202020204" pitchFamily="34" charset="0"/>
              <a:buChar char="•"/>
            </a:pPr>
            <a:r>
              <a:rPr lang="en-US" sz="2800" b="1">
                <a:solidFill>
                  <a:srgbClr val="C25131"/>
                </a:solidFill>
              </a:rPr>
              <a:t>Regrouped a ten into 10 ones when they didn’t need to (tried to regroup them back into a ten).</a:t>
            </a:r>
          </a:p>
          <a:p>
            <a:pPr marL="457200" indent="-457200">
              <a:buFont typeface="Arial" panose="020B0604020202020204" pitchFamily="34" charset="0"/>
              <a:buChar char="•"/>
            </a:pPr>
            <a:r>
              <a:rPr lang="en-US" sz="2800" b="1">
                <a:solidFill>
                  <a:srgbClr val="C25131"/>
                </a:solidFill>
              </a:rPr>
              <a:t>Drew 10 more tens without removing a hundred.</a:t>
            </a:r>
          </a:p>
          <a:p>
            <a:pPr marL="457200" indent="-457200">
              <a:buFont typeface="Arial" panose="020B0604020202020204" pitchFamily="34" charset="0"/>
              <a:buChar char="•"/>
            </a:pPr>
            <a:r>
              <a:rPr lang="en-US" sz="2800" b="1">
                <a:solidFill>
                  <a:srgbClr val="C25131"/>
                </a:solidFill>
              </a:rPr>
              <a:t>Thought they had one less ten than they did.</a:t>
            </a:r>
          </a:p>
        </p:txBody>
      </p:sp>
      <p:pic>
        <p:nvPicPr>
          <p:cNvPr id="5" name="Picture 4">
            <a:extLst>
              <a:ext uri="{FF2B5EF4-FFF2-40B4-BE49-F238E27FC236}">
                <a16:creationId xmlns:a16="http://schemas.microsoft.com/office/drawing/2014/main" id="{D0861EEA-6B28-FE48-8C57-6A81A58E184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664580" y="1278487"/>
            <a:ext cx="8165501" cy="3066162"/>
          </a:xfrm>
          <a:prstGeom prst="rect">
            <a:avLst/>
          </a:prstGeom>
        </p:spPr>
      </p:pic>
    </p:spTree>
    <p:extLst>
      <p:ext uri="{BB962C8B-B14F-4D97-AF65-F5344CB8AC3E}">
        <p14:creationId xmlns:p14="http://schemas.microsoft.com/office/powerpoint/2010/main" val="2318313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CB723-7906-008C-5C45-924058EF8579}"/>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66CF3E44-E589-BFB6-DAF7-ECFE03B27083}"/>
              </a:ext>
            </a:extLst>
          </p:cNvPr>
          <p:cNvSpPr txBox="1">
            <a:spLocks noGrp="1"/>
          </p:cNvSpPr>
          <p:nvPr>
            <p:ph type="title" idx="4294967295"/>
          </p:nvPr>
        </p:nvSpPr>
        <p:spPr>
          <a:xfrm>
            <a:off x="3470572" y="264356"/>
            <a:ext cx="85535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2 student is receiving an intervention focused on adding and subtracting within 1,000 using base-ten models. 9</a:t>
            </a:r>
          </a:p>
        </p:txBody>
      </p:sp>
      <p:sp>
        <p:nvSpPr>
          <p:cNvPr id="9" name="Rounded Rectangle 8">
            <a:extLst>
              <a:ext uri="{FF2B5EF4-FFF2-40B4-BE49-F238E27FC236}">
                <a16:creationId xmlns:a16="http://schemas.microsoft.com/office/drawing/2014/main" id="{E08EFDB7-80F8-D600-D944-10236EF85103}"/>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0" name="Plus 9">
            <a:extLst>
              <a:ext uri="{FF2B5EF4-FFF2-40B4-BE49-F238E27FC236}">
                <a16:creationId xmlns:a16="http://schemas.microsoft.com/office/drawing/2014/main" id="{C69C3B31-58A0-282C-32F4-DBEF597A8F9F}"/>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E528BA4F-940A-ECF6-A080-DD92EB72DE1C}"/>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Content Placeholder 2">
            <a:extLst>
              <a:ext uri="{FF2B5EF4-FFF2-40B4-BE49-F238E27FC236}">
                <a16:creationId xmlns:a16="http://schemas.microsoft.com/office/drawing/2014/main" id="{D7B5E9BE-71D2-ED99-EFF9-C001C854441D}"/>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highlight>
                  <a:srgbClr val="F89E6D"/>
                </a:highlight>
              </a:rPr>
              <a:t>Identify errors					</a:t>
            </a:r>
          </a:p>
          <a:p>
            <a:pPr marL="514350" lvl="0" indent="-514350">
              <a:buAutoNum type="arabicPeriod"/>
            </a:pPr>
            <a:r>
              <a:rPr lang="en-US" b="1"/>
              <a:t>Plan instruction</a:t>
            </a:r>
          </a:p>
        </p:txBody>
      </p:sp>
      <p:grpSp>
        <p:nvGrpSpPr>
          <p:cNvPr id="19" name="Group 18">
            <a:extLst>
              <a:ext uri="{FF2B5EF4-FFF2-40B4-BE49-F238E27FC236}">
                <a16:creationId xmlns:a16="http://schemas.microsoft.com/office/drawing/2014/main" id="{61941623-C9B3-0E77-6715-4E08B759FD4E}"/>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862B9221-DA76-E4AC-597C-7A55A29D741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AF02979A-DC98-3D95-368C-85ED6972671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C40CA3AE-C26C-EBD5-590E-D844145375FF}"/>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13" name="Rectangle 12">
            <a:extLst>
              <a:ext uri="{FF2B5EF4-FFF2-40B4-BE49-F238E27FC236}">
                <a16:creationId xmlns:a16="http://schemas.microsoft.com/office/drawing/2014/main" id="{4C754000-332E-1B71-4D9C-60BC83744EB7}"/>
              </a:ext>
            </a:extLst>
          </p:cNvPr>
          <p:cNvSpPr/>
          <p:nvPr/>
        </p:nvSpPr>
        <p:spPr>
          <a:xfrm>
            <a:off x="4172529" y="1554071"/>
            <a:ext cx="2116667" cy="3100823"/>
          </a:xfrm>
          <a:prstGeom prst="rect">
            <a:avLst/>
          </a:prstGeom>
          <a:noFill/>
          <a:ln w="76200">
            <a:solidFill>
              <a:srgbClr val="B3C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Items solved correctly:</a:t>
            </a:r>
          </a:p>
          <a:p>
            <a:pPr algn="ctr"/>
            <a:endParaRPr lang="en-US" sz="1500" b="1">
              <a:solidFill>
                <a:schemeClr val="tx1"/>
              </a:solidFill>
            </a:endParaRPr>
          </a:p>
          <a:p>
            <a:pPr algn="ctr"/>
            <a:r>
              <a:rPr lang="en-US" sz="2400" b="1">
                <a:solidFill>
                  <a:schemeClr val="tx1"/>
                </a:solidFill>
              </a:rPr>
              <a:t>45 + 23 = </a:t>
            </a:r>
          </a:p>
          <a:p>
            <a:pPr algn="ctr"/>
            <a:r>
              <a:rPr lang="en-US" sz="2400" b="1">
                <a:solidFill>
                  <a:schemeClr val="tx1"/>
                </a:solidFill>
              </a:rPr>
              <a:t>87 – 24 =</a:t>
            </a:r>
          </a:p>
          <a:p>
            <a:pPr algn="ctr"/>
            <a:r>
              <a:rPr lang="en-US" sz="2400" b="1">
                <a:solidFill>
                  <a:schemeClr val="tx1"/>
                </a:solidFill>
              </a:rPr>
              <a:t>54 – 26 = </a:t>
            </a:r>
          </a:p>
          <a:p>
            <a:pPr algn="ctr"/>
            <a:r>
              <a:rPr lang="en-US" sz="2400" b="1">
                <a:solidFill>
                  <a:schemeClr val="tx1"/>
                </a:solidFill>
              </a:rPr>
              <a:t>123 + 342 = </a:t>
            </a:r>
          </a:p>
          <a:p>
            <a:pPr algn="ctr"/>
            <a:r>
              <a:rPr lang="en-US" sz="2400" b="1">
                <a:solidFill>
                  <a:schemeClr val="tx1"/>
                </a:solidFill>
              </a:rPr>
              <a:t>654 – 122 =</a:t>
            </a:r>
          </a:p>
        </p:txBody>
      </p:sp>
      <p:sp>
        <p:nvSpPr>
          <p:cNvPr id="2" name="Rectangle 1">
            <a:extLst>
              <a:ext uri="{FF2B5EF4-FFF2-40B4-BE49-F238E27FC236}">
                <a16:creationId xmlns:a16="http://schemas.microsoft.com/office/drawing/2014/main" id="{259A887C-C0D8-C803-D069-289A7CCA20F5}"/>
              </a:ext>
            </a:extLst>
          </p:cNvPr>
          <p:cNvSpPr/>
          <p:nvPr/>
        </p:nvSpPr>
        <p:spPr>
          <a:xfrm>
            <a:off x="6621949" y="2798671"/>
            <a:ext cx="2116667" cy="3100823"/>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Items solved incorrectly:</a:t>
            </a:r>
          </a:p>
          <a:p>
            <a:pPr algn="ctr"/>
            <a:endParaRPr lang="en-US" sz="1500" b="1">
              <a:solidFill>
                <a:schemeClr val="tx1"/>
              </a:solidFill>
            </a:endParaRPr>
          </a:p>
          <a:p>
            <a:pPr algn="ctr"/>
            <a:r>
              <a:rPr lang="en-US" sz="2400" b="1">
                <a:solidFill>
                  <a:schemeClr val="tx1"/>
                </a:solidFill>
              </a:rPr>
              <a:t>46 + 35 = </a:t>
            </a:r>
          </a:p>
          <a:p>
            <a:pPr algn="ctr"/>
            <a:r>
              <a:rPr lang="en-US" sz="2400" b="1">
                <a:solidFill>
                  <a:schemeClr val="tx1"/>
                </a:solidFill>
              </a:rPr>
              <a:t>298 + 65 = </a:t>
            </a:r>
          </a:p>
          <a:p>
            <a:pPr algn="ctr"/>
            <a:r>
              <a:rPr lang="en-US" sz="2400" b="1">
                <a:solidFill>
                  <a:schemeClr val="tx1"/>
                </a:solidFill>
              </a:rPr>
              <a:t>512 – 281 =</a:t>
            </a:r>
          </a:p>
        </p:txBody>
      </p:sp>
      <p:sp>
        <p:nvSpPr>
          <p:cNvPr id="3" name="Rounded Rectangular Callout 2">
            <a:extLst>
              <a:ext uri="{FF2B5EF4-FFF2-40B4-BE49-F238E27FC236}">
                <a16:creationId xmlns:a16="http://schemas.microsoft.com/office/drawing/2014/main" id="{B029E53D-A69E-D005-C598-03549F16F064}"/>
              </a:ext>
            </a:extLst>
          </p:cNvPr>
          <p:cNvSpPr/>
          <p:nvPr/>
        </p:nvSpPr>
        <p:spPr>
          <a:xfrm>
            <a:off x="9149798" y="1512162"/>
            <a:ext cx="2591944" cy="2881859"/>
          </a:xfrm>
          <a:prstGeom prst="wedgeRoundRectCallou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What do you notice?</a:t>
            </a:r>
          </a:p>
          <a:p>
            <a:pPr algn="ctr"/>
            <a:endParaRPr lang="en-US" sz="1000" b="1">
              <a:solidFill>
                <a:schemeClr val="bg1"/>
              </a:solidFill>
            </a:endParaRPr>
          </a:p>
          <a:p>
            <a:pPr algn="ctr"/>
            <a:r>
              <a:rPr lang="en-US" sz="3200" b="1">
                <a:solidFill>
                  <a:schemeClr val="bg1"/>
                </a:solidFill>
              </a:rPr>
              <a:t>Share in the chat.</a:t>
            </a:r>
          </a:p>
        </p:txBody>
      </p:sp>
    </p:spTree>
    <p:extLst>
      <p:ext uri="{BB962C8B-B14F-4D97-AF65-F5344CB8AC3E}">
        <p14:creationId xmlns:p14="http://schemas.microsoft.com/office/powerpoint/2010/main" val="2855696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9A0A4-4342-12BB-DC36-A061A45F2410}"/>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EFD371CE-47D3-ABE2-42E6-3082982A2965}"/>
              </a:ext>
            </a:extLst>
          </p:cNvPr>
          <p:cNvSpPr txBox="1">
            <a:spLocks noGrp="1"/>
          </p:cNvSpPr>
          <p:nvPr>
            <p:ph type="title" idx="4294967295"/>
          </p:nvPr>
        </p:nvSpPr>
        <p:spPr>
          <a:xfrm>
            <a:off x="3470572" y="264356"/>
            <a:ext cx="85535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2 student is receiving an intervention focused on adding and subtracting within 1,000 using base-ten models. 10</a:t>
            </a:r>
          </a:p>
        </p:txBody>
      </p:sp>
      <p:sp>
        <p:nvSpPr>
          <p:cNvPr id="9" name="Rounded Rectangle 8">
            <a:extLst>
              <a:ext uri="{FF2B5EF4-FFF2-40B4-BE49-F238E27FC236}">
                <a16:creationId xmlns:a16="http://schemas.microsoft.com/office/drawing/2014/main" id="{AF60B26A-91A6-454A-A48F-8070082C77FF}"/>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0" name="Plus 9">
            <a:extLst>
              <a:ext uri="{FF2B5EF4-FFF2-40B4-BE49-F238E27FC236}">
                <a16:creationId xmlns:a16="http://schemas.microsoft.com/office/drawing/2014/main" id="{FEF33C77-79F3-DAF2-F226-330E7F5D1E85}"/>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D06AEA08-9EFA-26B8-1992-BC98F5930AFD}"/>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Content Placeholder 2">
            <a:extLst>
              <a:ext uri="{FF2B5EF4-FFF2-40B4-BE49-F238E27FC236}">
                <a16:creationId xmlns:a16="http://schemas.microsoft.com/office/drawing/2014/main" id="{8F04E61C-E066-7C43-951C-727BA6750A6A}"/>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highlight>
                  <a:srgbClr val="F89E6D"/>
                </a:highlight>
              </a:rPr>
              <a:t>Identify errors					</a:t>
            </a:r>
          </a:p>
          <a:p>
            <a:pPr marL="514350" lvl="0" indent="-514350">
              <a:buAutoNum type="arabicPeriod"/>
            </a:pPr>
            <a:r>
              <a:rPr lang="en-US" b="1"/>
              <a:t>Plan instruction</a:t>
            </a:r>
          </a:p>
        </p:txBody>
      </p:sp>
      <p:grpSp>
        <p:nvGrpSpPr>
          <p:cNvPr id="19" name="Group 18">
            <a:extLst>
              <a:ext uri="{FF2B5EF4-FFF2-40B4-BE49-F238E27FC236}">
                <a16:creationId xmlns:a16="http://schemas.microsoft.com/office/drawing/2014/main" id="{AB3B1330-C22E-1129-75DD-12ABB8AAE0F0}"/>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F6DB7D40-5822-84DA-1470-F45DD8F2E74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CCA7CA30-DED5-BAB2-F048-1BABF8B45EA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E43439B4-AB8A-4A64-5CAD-4C3AEE0E4F91}"/>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3" name="Rounded Rectangular Callout 2">
            <a:extLst>
              <a:ext uri="{FF2B5EF4-FFF2-40B4-BE49-F238E27FC236}">
                <a16:creationId xmlns:a16="http://schemas.microsoft.com/office/drawing/2014/main" id="{17ADE53D-3477-C2D3-2D65-929AD41A825F}"/>
              </a:ext>
            </a:extLst>
          </p:cNvPr>
          <p:cNvSpPr/>
          <p:nvPr/>
        </p:nvSpPr>
        <p:spPr>
          <a:xfrm>
            <a:off x="9149798" y="1512162"/>
            <a:ext cx="2591944" cy="4232590"/>
          </a:xfrm>
          <a:prstGeom prst="wedgeRoundRectCallou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solidFill>
                  <a:schemeClr val="bg1"/>
                </a:solidFill>
              </a:rPr>
              <a:t>Slip or bug?</a:t>
            </a:r>
          </a:p>
          <a:p>
            <a:pPr algn="ctr"/>
            <a:endParaRPr lang="en-US" sz="3200" b="1">
              <a:solidFill>
                <a:schemeClr val="bg1"/>
              </a:solidFill>
            </a:endParaRPr>
          </a:p>
          <a:p>
            <a:pPr algn="ctr"/>
            <a:endParaRPr lang="en-US" sz="3200" b="1">
              <a:solidFill>
                <a:schemeClr val="bg1"/>
              </a:solidFill>
            </a:endParaRPr>
          </a:p>
          <a:p>
            <a:pPr algn="ctr"/>
            <a:endParaRPr lang="en-US" sz="3200" b="1">
              <a:solidFill>
                <a:schemeClr val="bg1"/>
              </a:solidFill>
            </a:endParaRPr>
          </a:p>
          <a:p>
            <a:pPr algn="ctr"/>
            <a:endParaRPr lang="en-US" sz="3200" b="1">
              <a:solidFill>
                <a:schemeClr val="bg1"/>
              </a:solidFill>
            </a:endParaRPr>
          </a:p>
          <a:p>
            <a:pPr algn="ctr"/>
            <a:endParaRPr lang="en-US" sz="1000" b="1">
              <a:solidFill>
                <a:schemeClr val="bg1"/>
              </a:solidFill>
            </a:endParaRPr>
          </a:p>
          <a:p>
            <a:pPr algn="ctr"/>
            <a:r>
              <a:rPr lang="en-US" sz="3200" b="1">
                <a:solidFill>
                  <a:schemeClr val="bg1"/>
                </a:solidFill>
              </a:rPr>
              <a:t>Share in the chat.</a:t>
            </a:r>
          </a:p>
        </p:txBody>
      </p:sp>
      <p:pic>
        <p:nvPicPr>
          <p:cNvPr id="4" name="Graphic 3" descr="Banana Peel with solid fill">
            <a:extLst>
              <a:ext uri="{FF2B5EF4-FFF2-40B4-BE49-F238E27FC236}">
                <a16:creationId xmlns:a16="http://schemas.microsoft.com/office/drawing/2014/main" id="{E6368FFF-E8D4-C1C4-357B-1D8EE3E96F1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81814" y="2294186"/>
            <a:ext cx="1042274" cy="1042274"/>
          </a:xfrm>
          <a:prstGeom prst="rect">
            <a:avLst/>
          </a:prstGeom>
        </p:spPr>
      </p:pic>
      <p:pic>
        <p:nvPicPr>
          <p:cNvPr id="5" name="Graphic 4" descr="Bug with solid fill">
            <a:extLst>
              <a:ext uri="{FF2B5EF4-FFF2-40B4-BE49-F238E27FC236}">
                <a16:creationId xmlns:a16="http://schemas.microsoft.com/office/drawing/2014/main" id="{2AABAE6E-32D9-8315-A083-C56C56BD7CF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21095180">
            <a:off x="10259640" y="3085808"/>
            <a:ext cx="1151260" cy="1151260"/>
          </a:xfrm>
          <a:prstGeom prst="rect">
            <a:avLst/>
          </a:prstGeom>
        </p:spPr>
      </p:pic>
      <p:sp>
        <p:nvSpPr>
          <p:cNvPr id="6" name="Rectangle 5">
            <a:extLst>
              <a:ext uri="{FF2B5EF4-FFF2-40B4-BE49-F238E27FC236}">
                <a16:creationId xmlns:a16="http://schemas.microsoft.com/office/drawing/2014/main" id="{5306D9BF-39CE-E91E-EDD3-0BE834C7C825}"/>
              </a:ext>
            </a:extLst>
          </p:cNvPr>
          <p:cNvSpPr/>
          <p:nvPr/>
        </p:nvSpPr>
        <p:spPr>
          <a:xfrm>
            <a:off x="4172529" y="1554071"/>
            <a:ext cx="2116667" cy="3100823"/>
          </a:xfrm>
          <a:prstGeom prst="rect">
            <a:avLst/>
          </a:prstGeom>
          <a:noFill/>
          <a:ln w="76200">
            <a:solidFill>
              <a:srgbClr val="B3C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Items solved correctly:</a:t>
            </a:r>
          </a:p>
          <a:p>
            <a:pPr algn="ctr"/>
            <a:endParaRPr lang="en-US" sz="1500" b="1">
              <a:solidFill>
                <a:schemeClr val="tx1"/>
              </a:solidFill>
            </a:endParaRPr>
          </a:p>
          <a:p>
            <a:pPr algn="ctr"/>
            <a:r>
              <a:rPr lang="en-US" sz="2400" b="1">
                <a:solidFill>
                  <a:schemeClr val="tx1"/>
                </a:solidFill>
              </a:rPr>
              <a:t>45 + 23 = </a:t>
            </a:r>
          </a:p>
          <a:p>
            <a:pPr algn="ctr"/>
            <a:r>
              <a:rPr lang="en-US" sz="2400" b="1">
                <a:solidFill>
                  <a:schemeClr val="tx1"/>
                </a:solidFill>
              </a:rPr>
              <a:t>87 – 24 =</a:t>
            </a:r>
          </a:p>
          <a:p>
            <a:pPr algn="ctr"/>
            <a:r>
              <a:rPr lang="en-US" sz="2400" b="1">
                <a:solidFill>
                  <a:schemeClr val="tx1"/>
                </a:solidFill>
              </a:rPr>
              <a:t>54 – 26 = </a:t>
            </a:r>
          </a:p>
          <a:p>
            <a:pPr algn="ctr"/>
            <a:r>
              <a:rPr lang="en-US" sz="2400" b="1">
                <a:solidFill>
                  <a:schemeClr val="tx1"/>
                </a:solidFill>
              </a:rPr>
              <a:t>123 + 342 = </a:t>
            </a:r>
          </a:p>
          <a:p>
            <a:pPr algn="ctr"/>
            <a:r>
              <a:rPr lang="en-US" sz="2400" b="1">
                <a:solidFill>
                  <a:schemeClr val="tx1"/>
                </a:solidFill>
              </a:rPr>
              <a:t>654 – 122 =</a:t>
            </a:r>
          </a:p>
        </p:txBody>
      </p:sp>
      <p:sp>
        <p:nvSpPr>
          <p:cNvPr id="7" name="Rectangle 6">
            <a:extLst>
              <a:ext uri="{FF2B5EF4-FFF2-40B4-BE49-F238E27FC236}">
                <a16:creationId xmlns:a16="http://schemas.microsoft.com/office/drawing/2014/main" id="{2BC8CD18-BB4F-476E-D4A6-EFCBABF0C25F}"/>
              </a:ext>
            </a:extLst>
          </p:cNvPr>
          <p:cNvSpPr/>
          <p:nvPr/>
        </p:nvSpPr>
        <p:spPr>
          <a:xfrm>
            <a:off x="6621949" y="2798671"/>
            <a:ext cx="2116667" cy="3100823"/>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Items solved incorrectly:</a:t>
            </a:r>
          </a:p>
          <a:p>
            <a:pPr algn="ctr"/>
            <a:endParaRPr lang="en-US" sz="1500" b="1">
              <a:solidFill>
                <a:schemeClr val="tx1"/>
              </a:solidFill>
            </a:endParaRPr>
          </a:p>
          <a:p>
            <a:pPr algn="ctr"/>
            <a:r>
              <a:rPr lang="en-US" sz="2400" b="1">
                <a:solidFill>
                  <a:schemeClr val="tx1"/>
                </a:solidFill>
              </a:rPr>
              <a:t>46 + 35 = </a:t>
            </a:r>
          </a:p>
          <a:p>
            <a:pPr algn="ctr"/>
            <a:r>
              <a:rPr lang="en-US" sz="2400" b="1">
                <a:solidFill>
                  <a:schemeClr val="tx1"/>
                </a:solidFill>
              </a:rPr>
              <a:t>298 + 65 = </a:t>
            </a:r>
          </a:p>
          <a:p>
            <a:pPr algn="ctr"/>
            <a:r>
              <a:rPr lang="en-US" sz="2400" b="1">
                <a:solidFill>
                  <a:schemeClr val="tx1"/>
                </a:solidFill>
              </a:rPr>
              <a:t>512 – 281 =</a:t>
            </a:r>
          </a:p>
        </p:txBody>
      </p:sp>
    </p:spTree>
    <p:extLst>
      <p:ext uri="{BB962C8B-B14F-4D97-AF65-F5344CB8AC3E}">
        <p14:creationId xmlns:p14="http://schemas.microsoft.com/office/powerpoint/2010/main" val="910808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92E8E-33F0-3127-E4DE-E938B84A662D}"/>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5BC95F38-B6D4-6CA4-D5DA-E8A3E2CC513B}"/>
              </a:ext>
            </a:extLst>
          </p:cNvPr>
          <p:cNvSpPr txBox="1">
            <a:spLocks noGrp="1"/>
          </p:cNvSpPr>
          <p:nvPr>
            <p:ph type="title" idx="4294967295"/>
          </p:nvPr>
        </p:nvSpPr>
        <p:spPr>
          <a:xfrm>
            <a:off x="3470572" y="264356"/>
            <a:ext cx="85535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2 student is receiving an intervention focused on adding and subtracting within 1,000 using base-ten models. 11</a:t>
            </a:r>
          </a:p>
        </p:txBody>
      </p:sp>
      <p:sp>
        <p:nvSpPr>
          <p:cNvPr id="9" name="Rounded Rectangle 8">
            <a:extLst>
              <a:ext uri="{FF2B5EF4-FFF2-40B4-BE49-F238E27FC236}">
                <a16:creationId xmlns:a16="http://schemas.microsoft.com/office/drawing/2014/main" id="{6758A98E-71D7-8DF6-A050-7EA7A383FFDA}"/>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0" name="Plus 9">
            <a:extLst>
              <a:ext uri="{FF2B5EF4-FFF2-40B4-BE49-F238E27FC236}">
                <a16:creationId xmlns:a16="http://schemas.microsoft.com/office/drawing/2014/main" id="{3528AF63-1358-E387-3288-1854FA102F40}"/>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5F30E809-EE4B-343D-B463-E619C959AAB4}"/>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Content Placeholder 2">
            <a:extLst>
              <a:ext uri="{FF2B5EF4-FFF2-40B4-BE49-F238E27FC236}">
                <a16:creationId xmlns:a16="http://schemas.microsoft.com/office/drawing/2014/main" id="{180F1401-E962-ACC2-5EE0-4FF004E79BA7}"/>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t>Identify errors					</a:t>
            </a:r>
          </a:p>
          <a:p>
            <a:pPr marL="514350" lvl="0" indent="-514350">
              <a:buAutoNum type="arabicPeriod"/>
            </a:pPr>
            <a:r>
              <a:rPr lang="en-US" b="1">
                <a:highlight>
                  <a:srgbClr val="F89E6D"/>
                </a:highlight>
              </a:rPr>
              <a:t>Plan instruction</a:t>
            </a:r>
          </a:p>
        </p:txBody>
      </p:sp>
      <p:grpSp>
        <p:nvGrpSpPr>
          <p:cNvPr id="19" name="Group 18">
            <a:extLst>
              <a:ext uri="{FF2B5EF4-FFF2-40B4-BE49-F238E27FC236}">
                <a16:creationId xmlns:a16="http://schemas.microsoft.com/office/drawing/2014/main" id="{DE559BBA-C439-B072-A795-887E5D52562D}"/>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332FDBB9-9721-EABF-5E13-296FB607B6A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FE478C8F-E0CD-2F0F-EC3B-582C38E93AF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755E949B-3B6A-744C-18F7-6EB291684728}"/>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8" name="TextBox 7">
            <a:extLst>
              <a:ext uri="{FF2B5EF4-FFF2-40B4-BE49-F238E27FC236}">
                <a16:creationId xmlns:a16="http://schemas.microsoft.com/office/drawing/2014/main" id="{CE3FF879-EFA9-FAAA-B34B-2D4AD108ECB5}"/>
              </a:ext>
            </a:extLst>
          </p:cNvPr>
          <p:cNvSpPr txBox="1"/>
          <p:nvPr/>
        </p:nvSpPr>
        <p:spPr>
          <a:xfrm>
            <a:off x="6758705" y="1282616"/>
            <a:ext cx="4983038" cy="4893647"/>
          </a:xfrm>
          <a:prstGeom prst="rect">
            <a:avLst/>
          </a:prstGeom>
          <a:noFill/>
        </p:spPr>
        <p:txBody>
          <a:bodyPr wrap="square" rtlCol="0">
            <a:spAutoFit/>
          </a:bodyPr>
          <a:lstStyle/>
          <a:p>
            <a:r>
              <a:rPr lang="en-US" sz="2800" b="1" i="1"/>
              <a:t>Potential strategies</a:t>
            </a:r>
          </a:p>
          <a:p>
            <a:endParaRPr lang="en-US" sz="500" i="1"/>
          </a:p>
          <a:p>
            <a:pPr marL="285750" indent="-285750">
              <a:buFont typeface="Arial" panose="020B0604020202020204" pitchFamily="34" charset="0"/>
              <a:buChar char="•"/>
            </a:pPr>
            <a:r>
              <a:rPr lang="en-US" sz="2400"/>
              <a:t>Provide explicit instruction (modeling and guided practice) on </a:t>
            </a:r>
            <a:r>
              <a:rPr lang="en-US" sz="2400" b="1"/>
              <a:t>regrouping</a:t>
            </a:r>
          </a:p>
          <a:p>
            <a:endParaRPr lang="en-US" sz="500" b="1"/>
          </a:p>
          <a:p>
            <a:pPr marL="285750" indent="-285750">
              <a:buFont typeface="Arial" panose="020B0604020202020204" pitchFamily="34" charset="0"/>
              <a:buChar char="•"/>
            </a:pPr>
            <a:r>
              <a:rPr lang="en-US" sz="2400"/>
              <a:t>Incorporate </a:t>
            </a:r>
            <a:r>
              <a:rPr lang="en-US" sz="2400" b="1"/>
              <a:t>concrete base-ten blocks </a:t>
            </a:r>
            <a:r>
              <a:rPr lang="en-US" sz="2400"/>
              <a:t>and </a:t>
            </a:r>
            <a:r>
              <a:rPr lang="en-US" sz="2400" b="1"/>
              <a:t>place-value charts</a:t>
            </a:r>
          </a:p>
          <a:p>
            <a:endParaRPr lang="en-US" sz="500" b="1"/>
          </a:p>
          <a:p>
            <a:pPr marL="285750" indent="-285750">
              <a:buFont typeface="Arial" panose="020B0604020202020204" pitchFamily="34" charset="0"/>
              <a:buChar char="•"/>
            </a:pPr>
            <a:r>
              <a:rPr lang="en-US" sz="2400"/>
              <a:t>Support the student </a:t>
            </a:r>
            <a:r>
              <a:rPr lang="en-US" sz="2400" b="1"/>
              <a:t>in verbalizing the process of regrouping </a:t>
            </a:r>
            <a:r>
              <a:rPr lang="en-US" sz="2400"/>
              <a:t>using precise mathematics vocabulary</a:t>
            </a:r>
          </a:p>
          <a:p>
            <a:endParaRPr lang="en-US" sz="500"/>
          </a:p>
          <a:p>
            <a:pPr marL="285750" indent="-285750">
              <a:buFont typeface="Arial" panose="020B0604020202020204" pitchFamily="34" charset="0"/>
              <a:buChar char="•"/>
            </a:pPr>
            <a:r>
              <a:rPr lang="en-US" sz="2400"/>
              <a:t>Provide sufficient </a:t>
            </a:r>
            <a:r>
              <a:rPr lang="en-US" sz="2400" b="1"/>
              <a:t>interleaved practice opportunities </a:t>
            </a:r>
            <a:r>
              <a:rPr lang="en-US" sz="2400"/>
              <a:t>to support computational fluency</a:t>
            </a:r>
          </a:p>
        </p:txBody>
      </p:sp>
      <p:pic>
        <p:nvPicPr>
          <p:cNvPr id="4" name="Picture 3">
            <a:extLst>
              <a:ext uri="{FF2B5EF4-FFF2-40B4-BE49-F238E27FC236}">
                <a16:creationId xmlns:a16="http://schemas.microsoft.com/office/drawing/2014/main" id="{CA83438F-60BC-BD39-1072-AFBD6E2AA566}"/>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52" b="99048" l="2326" r="98256">
                        <a14:foregroundMark x1="74709" y1="36190" x2="74855" y2="21746"/>
                        <a14:foregroundMark x1="74855" y1="21746" x2="85610" y2="34286"/>
                        <a14:foregroundMark x1="85610" y1="34286" x2="79506" y2="36984"/>
                        <a14:foregroundMark x1="91134" y1="43333" x2="92151" y2="22063"/>
                        <a14:foregroundMark x1="18750" y1="12698" x2="24419" y2="29524"/>
                        <a14:foregroundMark x1="24419" y1="29524" x2="81831" y2="99206"/>
                        <a14:foregroundMark x1="81831" y1="99206" x2="81831" y2="99206"/>
                        <a14:foregroundMark x1="2616" y1="69524" x2="84884" y2="14444"/>
                        <a14:foregroundMark x1="72529" y1="7778" x2="15116" y2="5556"/>
                        <a14:foregroundMark x1="15116" y1="5556" x2="2326" y2="15079"/>
                        <a14:foregroundMark x1="2326" y1="15079" x2="4651" y2="68889"/>
                        <a14:foregroundMark x1="4651" y1="68889" x2="23837" y2="82381"/>
                        <a14:foregroundMark x1="23837" y1="82381" x2="23837" y2="82381"/>
                        <a14:foregroundMark x1="13517" y1="89048" x2="60174" y2="98254"/>
                        <a14:foregroundMark x1="60174" y1="98254" x2="74273" y2="96825"/>
                        <a14:foregroundMark x1="74273" y1="96825" x2="87209" y2="86349"/>
                        <a14:foregroundMark x1="87209" y1="86349" x2="93459" y2="47937"/>
                        <a14:foregroundMark x1="93459" y1="47937" x2="94186" y2="46667"/>
                        <a14:foregroundMark x1="56395" y1="50159" x2="43750" y2="45397"/>
                        <a14:foregroundMark x1="43750" y1="45397" x2="67733" y2="50794"/>
                        <a14:foregroundMark x1="67733" y1="50794" x2="78343" y2="59365"/>
                        <a14:foregroundMark x1="78343" y1="59365" x2="87936" y2="41746"/>
                        <a14:foregroundMark x1="87936" y1="41746" x2="92297" y2="18095"/>
                        <a14:foregroundMark x1="92297" y1="18095" x2="85610" y2="4286"/>
                        <a14:foregroundMark x1="85610" y1="4286" x2="14099" y2="2540"/>
                        <a14:foregroundMark x1="14099" y1="2540" x2="4215" y2="8413"/>
                        <a14:foregroundMark x1="4215" y1="8413" x2="4651" y2="8889"/>
                        <a14:foregroundMark x1="89390" y1="96984" x2="91860" y2="43175"/>
                        <a14:foregroundMark x1="91860" y1="43175" x2="97384" y2="89048"/>
                        <a14:foregroundMark x1="97384" y1="89048" x2="98256" y2="51270"/>
                        <a14:foregroundMark x1="71948" y1="5079" x2="37645" y2="4603"/>
                        <a14:foregroundMark x1="37645" y1="4603" x2="56977" y2="794"/>
                        <a14:foregroundMark x1="56977" y1="794" x2="44331" y2="952"/>
                        <a14:foregroundMark x1="44331" y1="952" x2="69913" y2="5079"/>
                        <a14:foregroundMark x1="76308" y1="63968" x2="72238" y2="71429"/>
                        <a14:backgroundMark x1="5669" y1="90159" x2="6395" y2="93968"/>
                      </a14:backgroundRemoval>
                    </a14:imgEffect>
                  </a14:imgLayer>
                </a14:imgProps>
              </a:ext>
            </a:extLst>
          </a:blip>
          <a:stretch>
            <a:fillRect/>
          </a:stretch>
        </p:blipFill>
        <p:spPr>
          <a:xfrm rot="255813">
            <a:off x="3473098" y="4019806"/>
            <a:ext cx="1809094" cy="1656583"/>
          </a:xfrm>
          <a:prstGeom prst="rect">
            <a:avLst/>
          </a:prstGeom>
        </p:spPr>
      </p:pic>
      <p:pic>
        <p:nvPicPr>
          <p:cNvPr id="2" name="Picture 1">
            <a:extLst>
              <a:ext uri="{FF2B5EF4-FFF2-40B4-BE49-F238E27FC236}">
                <a16:creationId xmlns:a16="http://schemas.microsoft.com/office/drawing/2014/main" id="{0E311B9E-F47A-F354-8699-61BA6B321B7A}"/>
              </a:ext>
              <a:ext uri="{C183D7F6-B498-43B3-948B-1728B52AA6E4}">
                <adec:decorative xmlns:adec="http://schemas.microsoft.com/office/drawing/2017/decorative" val="1"/>
              </a:ext>
            </a:extLst>
          </p:cNvPr>
          <p:cNvPicPr>
            <a:picLocks noChangeAspect="1"/>
          </p:cNvPicPr>
          <p:nvPr/>
        </p:nvPicPr>
        <p:blipFill>
          <a:blip r:embed="rId7"/>
          <a:srcRect l="29421" t="1097" r="6301" b="-1097"/>
          <a:stretch>
            <a:fillRect/>
          </a:stretch>
        </p:blipFill>
        <p:spPr>
          <a:xfrm>
            <a:off x="3589867" y="1136761"/>
            <a:ext cx="2888229" cy="2995531"/>
          </a:xfrm>
          <a:prstGeom prst="ellipse">
            <a:avLst/>
          </a:prstGeom>
        </p:spPr>
      </p:pic>
      <p:pic>
        <p:nvPicPr>
          <p:cNvPr id="6" name="Picture 5">
            <a:extLst>
              <a:ext uri="{FF2B5EF4-FFF2-40B4-BE49-F238E27FC236}">
                <a16:creationId xmlns:a16="http://schemas.microsoft.com/office/drawing/2014/main" id="{8C0C4655-1D5E-F7BE-0318-DB6069421B6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rot="21276861">
            <a:off x="4673739" y="5099755"/>
            <a:ext cx="1634525" cy="1272948"/>
          </a:xfrm>
          <a:prstGeom prst="rect">
            <a:avLst/>
          </a:prstGeom>
        </p:spPr>
      </p:pic>
      <p:pic>
        <p:nvPicPr>
          <p:cNvPr id="3" name="Graphic 2">
            <a:extLst>
              <a:ext uri="{FF2B5EF4-FFF2-40B4-BE49-F238E27FC236}">
                <a16:creationId xmlns:a16="http://schemas.microsoft.com/office/drawing/2014/main" id="{FAA133F4-4E37-39FC-B2DE-36F89127793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944076">
            <a:off x="10648888" y="974903"/>
            <a:ext cx="1408318" cy="1408318"/>
          </a:xfrm>
          <a:prstGeom prst="rect">
            <a:avLst/>
          </a:prstGeom>
        </p:spPr>
      </p:pic>
    </p:spTree>
    <p:extLst>
      <p:ext uri="{BB962C8B-B14F-4D97-AF65-F5344CB8AC3E}">
        <p14:creationId xmlns:p14="http://schemas.microsoft.com/office/powerpoint/2010/main" val="359875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34477-60BB-E4E1-D0E3-BD9615B907AC}"/>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FC0DA8AF-F653-A2EC-92AE-2CC28B7DCC68}"/>
              </a:ext>
            </a:extLst>
          </p:cNvPr>
          <p:cNvSpPr txBox="1">
            <a:spLocks noGrp="1"/>
          </p:cNvSpPr>
          <p:nvPr>
            <p:ph type="title" idx="4294967295"/>
          </p:nvPr>
        </p:nvSpPr>
        <p:spPr>
          <a:xfrm>
            <a:off x="3470572" y="264356"/>
            <a:ext cx="8146805"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3 student is receiving an intervention focused on adding and subtracting using the standard algorithm.</a:t>
            </a:r>
          </a:p>
        </p:txBody>
      </p:sp>
      <p:sp>
        <p:nvSpPr>
          <p:cNvPr id="9" name="Rounded Rectangle 8">
            <a:extLst>
              <a:ext uri="{FF2B5EF4-FFF2-40B4-BE49-F238E27FC236}">
                <a16:creationId xmlns:a16="http://schemas.microsoft.com/office/drawing/2014/main" id="{322E68B7-A927-B6BB-EE83-CF0EB1AF47CB}"/>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0" name="Plus 9">
            <a:extLst>
              <a:ext uri="{FF2B5EF4-FFF2-40B4-BE49-F238E27FC236}">
                <a16:creationId xmlns:a16="http://schemas.microsoft.com/office/drawing/2014/main" id="{F22FFA9D-821C-E3F4-6F29-CB9B4F64D835}"/>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F3599144-1D86-AF85-8F19-8BEDE921F98E}"/>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Content Placeholder 2">
            <a:extLst>
              <a:ext uri="{FF2B5EF4-FFF2-40B4-BE49-F238E27FC236}">
                <a16:creationId xmlns:a16="http://schemas.microsoft.com/office/drawing/2014/main" id="{4A6D5E5E-8A2A-FABE-5566-726D62F3A022}"/>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t>Identify errors					</a:t>
            </a:r>
          </a:p>
          <a:p>
            <a:pPr marL="514350" lvl="0" indent="-514350">
              <a:buAutoNum type="arabicPeriod"/>
            </a:pPr>
            <a:r>
              <a:rPr lang="en-US" b="1"/>
              <a:t>Plan instruction</a:t>
            </a:r>
          </a:p>
        </p:txBody>
      </p:sp>
      <p:grpSp>
        <p:nvGrpSpPr>
          <p:cNvPr id="19" name="Group 18">
            <a:extLst>
              <a:ext uri="{FF2B5EF4-FFF2-40B4-BE49-F238E27FC236}">
                <a16:creationId xmlns:a16="http://schemas.microsoft.com/office/drawing/2014/main" id="{02A5C88A-E7A9-7307-C6B6-DD62B0451484}"/>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8AC1D6D1-0B7F-2ADB-81B3-CE3BFF28CB7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AFA511AA-7609-B3D0-C901-BF7A04C7615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5D822286-69D8-BBF2-D3BD-993A7E946BB8}"/>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pic>
        <p:nvPicPr>
          <p:cNvPr id="3" name="Picture 2">
            <a:extLst>
              <a:ext uri="{FF2B5EF4-FFF2-40B4-BE49-F238E27FC236}">
                <a16:creationId xmlns:a16="http://schemas.microsoft.com/office/drawing/2014/main" id="{5777D092-2E17-C9AD-C8C9-40772B9E8988}"/>
              </a:ext>
              <a:ext uri="{C183D7F6-B498-43B3-948B-1728B52AA6E4}">
                <adec:decorative xmlns:adec="http://schemas.microsoft.com/office/drawing/2017/decorative" val="1"/>
              </a:ext>
            </a:extLst>
          </p:cNvPr>
          <p:cNvPicPr>
            <a:picLocks noChangeAspect="1"/>
          </p:cNvPicPr>
          <p:nvPr/>
        </p:nvPicPr>
        <p:blipFill>
          <a:blip r:embed="rId5"/>
          <a:srcRect l="8076" t="874" r="27896" b="-874"/>
          <a:stretch>
            <a:fillRect/>
          </a:stretch>
        </p:blipFill>
        <p:spPr>
          <a:xfrm>
            <a:off x="3663565" y="1452921"/>
            <a:ext cx="3506438" cy="3636708"/>
          </a:xfrm>
          <a:prstGeom prst="ellipse">
            <a:avLst/>
          </a:prstGeom>
        </p:spPr>
      </p:pic>
      <p:pic>
        <p:nvPicPr>
          <p:cNvPr id="7" name="Picture 6" descr="A math worksheet with a student's answers. ">
            <a:extLst>
              <a:ext uri="{FF2B5EF4-FFF2-40B4-BE49-F238E27FC236}">
                <a16:creationId xmlns:a16="http://schemas.microsoft.com/office/drawing/2014/main" id="{0C694D1A-BF0D-6509-F977-BB359459DDB5}"/>
              </a:ext>
            </a:extLst>
          </p:cNvPr>
          <p:cNvPicPr>
            <a:picLocks noChangeAspect="1"/>
          </p:cNvPicPr>
          <p:nvPr/>
        </p:nvPicPr>
        <p:blipFill>
          <a:blip r:embed="rId6"/>
          <a:stretch>
            <a:fillRect/>
          </a:stretch>
        </p:blipFill>
        <p:spPr>
          <a:xfrm>
            <a:off x="7305415" y="1278586"/>
            <a:ext cx="3937000" cy="5003800"/>
          </a:xfrm>
          <a:prstGeom prst="rect">
            <a:avLst/>
          </a:prstGeom>
        </p:spPr>
      </p:pic>
    </p:spTree>
    <p:extLst>
      <p:ext uri="{BB962C8B-B14F-4D97-AF65-F5344CB8AC3E}">
        <p14:creationId xmlns:p14="http://schemas.microsoft.com/office/powerpoint/2010/main" val="3271639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2DFF8-DF79-3CED-FBED-193D2630707E}"/>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78136A2E-EE8B-2EB9-E4F2-D5BEAA53190D}"/>
              </a:ext>
            </a:extLst>
          </p:cNvPr>
          <p:cNvSpPr txBox="1">
            <a:spLocks noGrp="1"/>
          </p:cNvSpPr>
          <p:nvPr>
            <p:ph type="title" idx="4294967295"/>
          </p:nvPr>
        </p:nvSpPr>
        <p:spPr>
          <a:xfrm>
            <a:off x="3470572" y="264356"/>
            <a:ext cx="8146805"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3 student is receiving an intervention focused on adding and subtracting using the standard algorithm. 2</a:t>
            </a:r>
          </a:p>
        </p:txBody>
      </p:sp>
      <p:sp>
        <p:nvSpPr>
          <p:cNvPr id="9" name="Rounded Rectangle 8">
            <a:extLst>
              <a:ext uri="{FF2B5EF4-FFF2-40B4-BE49-F238E27FC236}">
                <a16:creationId xmlns:a16="http://schemas.microsoft.com/office/drawing/2014/main" id="{C96E92E6-9694-FC38-A951-518E515120DB}"/>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0" name="Plus 9">
            <a:extLst>
              <a:ext uri="{FF2B5EF4-FFF2-40B4-BE49-F238E27FC236}">
                <a16:creationId xmlns:a16="http://schemas.microsoft.com/office/drawing/2014/main" id="{294675BB-4925-D666-36EA-711BE1AC1C9D}"/>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2663B31D-5FF8-5ED3-7DEB-0B7B9122E1D0}"/>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Content Placeholder 2">
            <a:extLst>
              <a:ext uri="{FF2B5EF4-FFF2-40B4-BE49-F238E27FC236}">
                <a16:creationId xmlns:a16="http://schemas.microsoft.com/office/drawing/2014/main" id="{8AB4DDBF-F989-4164-3007-9C90873A3B22}"/>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highlight>
                  <a:srgbClr val="F89E6D"/>
                </a:highlight>
              </a:rPr>
              <a:t>Score</a:t>
            </a:r>
            <a:endParaRPr lang="en-US" b="1" i="1">
              <a:highlight>
                <a:srgbClr val="F89E6D"/>
              </a:highlight>
            </a:endParaRPr>
          </a:p>
          <a:p>
            <a:pPr marL="514350" lvl="0" indent="-514350">
              <a:buAutoNum type="arabicPeriod"/>
            </a:pPr>
            <a:r>
              <a:rPr lang="en-US" b="1"/>
              <a:t>Identify errors					</a:t>
            </a:r>
          </a:p>
          <a:p>
            <a:pPr marL="514350" lvl="0" indent="-514350">
              <a:buAutoNum type="arabicPeriod"/>
            </a:pPr>
            <a:r>
              <a:rPr lang="en-US" b="1"/>
              <a:t>Plan instruction</a:t>
            </a:r>
          </a:p>
        </p:txBody>
      </p:sp>
      <p:grpSp>
        <p:nvGrpSpPr>
          <p:cNvPr id="19" name="Group 18">
            <a:extLst>
              <a:ext uri="{FF2B5EF4-FFF2-40B4-BE49-F238E27FC236}">
                <a16:creationId xmlns:a16="http://schemas.microsoft.com/office/drawing/2014/main" id="{3D3AC8C6-BABC-EB21-1056-664708B571B0}"/>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501682A5-B2AE-B592-D485-C13A64745E1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CFA323FF-0B74-4106-7877-E9BFA6F6D96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38D2FCA5-C934-A032-D6AA-4540683D0BC2}"/>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pic>
        <p:nvPicPr>
          <p:cNvPr id="7" name="Picture 6" descr="A math worksheet with a student's answers. There are green check marks near correct answers and red X's need wrong answers. ">
            <a:extLst>
              <a:ext uri="{FF2B5EF4-FFF2-40B4-BE49-F238E27FC236}">
                <a16:creationId xmlns:a16="http://schemas.microsoft.com/office/drawing/2014/main" id="{3AC63ED0-30A2-D9DF-1661-1D3C11E951AA}"/>
              </a:ext>
            </a:extLst>
          </p:cNvPr>
          <p:cNvPicPr>
            <a:picLocks noChangeAspect="1"/>
          </p:cNvPicPr>
          <p:nvPr/>
        </p:nvPicPr>
        <p:blipFill>
          <a:blip r:embed="rId5"/>
          <a:stretch>
            <a:fillRect/>
          </a:stretch>
        </p:blipFill>
        <p:spPr>
          <a:xfrm>
            <a:off x="4914900" y="1001664"/>
            <a:ext cx="4379001" cy="5565568"/>
          </a:xfrm>
          <a:prstGeom prst="rect">
            <a:avLst/>
          </a:prstGeom>
        </p:spPr>
      </p:pic>
      <p:sp>
        <p:nvSpPr>
          <p:cNvPr id="2" name="TextBox 1">
            <a:extLst>
              <a:ext uri="{FF2B5EF4-FFF2-40B4-BE49-F238E27FC236}">
                <a16:creationId xmlns:a16="http://schemas.microsoft.com/office/drawing/2014/main" id="{69C567A7-E57F-D021-13EF-D76848A7E258}"/>
              </a:ext>
              <a:ext uri="{C183D7F6-B498-43B3-948B-1728B52AA6E4}">
                <adec:decorative xmlns:adec="http://schemas.microsoft.com/office/drawing/2017/decorative" val="1"/>
              </a:ext>
            </a:extLst>
          </p:cNvPr>
          <p:cNvSpPr txBox="1"/>
          <p:nvPr/>
        </p:nvSpPr>
        <p:spPr>
          <a:xfrm>
            <a:off x="6180878" y="2546113"/>
            <a:ext cx="419618" cy="461665"/>
          </a:xfrm>
          <a:prstGeom prst="rect">
            <a:avLst/>
          </a:prstGeom>
          <a:noFill/>
        </p:spPr>
        <p:txBody>
          <a:bodyPr wrap="square">
            <a:spAutoFit/>
          </a:bodyPr>
          <a:lstStyle/>
          <a:p>
            <a:r>
              <a:rPr lang="en-US" sz="2400" b="1">
                <a:solidFill>
                  <a:schemeClr val="accent2"/>
                </a:solidFill>
              </a:rPr>
              <a:t>✓</a:t>
            </a:r>
          </a:p>
        </p:txBody>
      </p:sp>
      <p:sp>
        <p:nvSpPr>
          <p:cNvPr id="4" name="TextBox 3">
            <a:extLst>
              <a:ext uri="{FF2B5EF4-FFF2-40B4-BE49-F238E27FC236}">
                <a16:creationId xmlns:a16="http://schemas.microsoft.com/office/drawing/2014/main" id="{BDA80984-3667-F21E-F7AD-33019336FB4D}"/>
              </a:ext>
              <a:ext uri="{C183D7F6-B498-43B3-948B-1728B52AA6E4}">
                <adec:decorative xmlns:adec="http://schemas.microsoft.com/office/drawing/2017/decorative" val="1"/>
              </a:ext>
            </a:extLst>
          </p:cNvPr>
          <p:cNvSpPr txBox="1"/>
          <p:nvPr/>
        </p:nvSpPr>
        <p:spPr>
          <a:xfrm>
            <a:off x="5886191" y="2498817"/>
            <a:ext cx="419618" cy="461665"/>
          </a:xfrm>
          <a:prstGeom prst="rect">
            <a:avLst/>
          </a:prstGeom>
          <a:noFill/>
        </p:spPr>
        <p:txBody>
          <a:bodyPr wrap="square">
            <a:spAutoFit/>
          </a:bodyPr>
          <a:lstStyle/>
          <a:p>
            <a:r>
              <a:rPr lang="en-US" sz="2400" b="1">
                <a:solidFill>
                  <a:schemeClr val="accent2"/>
                </a:solidFill>
              </a:rPr>
              <a:t>✓</a:t>
            </a:r>
          </a:p>
        </p:txBody>
      </p:sp>
      <p:sp>
        <p:nvSpPr>
          <p:cNvPr id="5" name="TextBox 4">
            <a:extLst>
              <a:ext uri="{FF2B5EF4-FFF2-40B4-BE49-F238E27FC236}">
                <a16:creationId xmlns:a16="http://schemas.microsoft.com/office/drawing/2014/main" id="{DE7872B4-761B-831D-CB40-48C0EEBB30E6}"/>
              </a:ext>
              <a:ext uri="{C183D7F6-B498-43B3-948B-1728B52AA6E4}">
                <adec:decorative xmlns:adec="http://schemas.microsoft.com/office/drawing/2017/decorative" val="1"/>
              </a:ext>
            </a:extLst>
          </p:cNvPr>
          <p:cNvSpPr txBox="1"/>
          <p:nvPr/>
        </p:nvSpPr>
        <p:spPr>
          <a:xfrm>
            <a:off x="8293457" y="2315280"/>
            <a:ext cx="419618" cy="461665"/>
          </a:xfrm>
          <a:prstGeom prst="rect">
            <a:avLst/>
          </a:prstGeom>
          <a:noFill/>
        </p:spPr>
        <p:txBody>
          <a:bodyPr wrap="square">
            <a:spAutoFit/>
          </a:bodyPr>
          <a:lstStyle/>
          <a:p>
            <a:r>
              <a:rPr lang="en-US" sz="2400" b="1">
                <a:solidFill>
                  <a:schemeClr val="accent2"/>
                </a:solidFill>
              </a:rPr>
              <a:t>✓</a:t>
            </a:r>
          </a:p>
        </p:txBody>
      </p:sp>
      <p:sp>
        <p:nvSpPr>
          <p:cNvPr id="6" name="TextBox 5">
            <a:extLst>
              <a:ext uri="{FF2B5EF4-FFF2-40B4-BE49-F238E27FC236}">
                <a16:creationId xmlns:a16="http://schemas.microsoft.com/office/drawing/2014/main" id="{E0217D0C-41EF-6C20-8D0D-9CFBB237C7CA}"/>
              </a:ext>
              <a:ext uri="{C183D7F6-B498-43B3-948B-1728B52AA6E4}">
                <adec:decorative xmlns:adec="http://schemas.microsoft.com/office/drawing/2017/decorative" val="1"/>
              </a:ext>
            </a:extLst>
          </p:cNvPr>
          <p:cNvSpPr txBox="1"/>
          <p:nvPr/>
        </p:nvSpPr>
        <p:spPr>
          <a:xfrm>
            <a:off x="8111081" y="2315280"/>
            <a:ext cx="419618" cy="461665"/>
          </a:xfrm>
          <a:prstGeom prst="rect">
            <a:avLst/>
          </a:prstGeom>
          <a:noFill/>
        </p:spPr>
        <p:txBody>
          <a:bodyPr wrap="square">
            <a:spAutoFit/>
          </a:bodyPr>
          <a:lstStyle/>
          <a:p>
            <a:r>
              <a:rPr lang="en-US" sz="2400" b="1">
                <a:solidFill>
                  <a:schemeClr val="accent2"/>
                </a:solidFill>
              </a:rPr>
              <a:t>✓</a:t>
            </a:r>
          </a:p>
        </p:txBody>
      </p:sp>
      <p:sp>
        <p:nvSpPr>
          <p:cNvPr id="8" name="TextBox 7">
            <a:extLst>
              <a:ext uri="{FF2B5EF4-FFF2-40B4-BE49-F238E27FC236}">
                <a16:creationId xmlns:a16="http://schemas.microsoft.com/office/drawing/2014/main" id="{B449D77D-825E-8F2C-0409-27A2910DA183}"/>
              </a:ext>
              <a:ext uri="{C183D7F6-B498-43B3-948B-1728B52AA6E4}">
                <adec:decorative xmlns:adec="http://schemas.microsoft.com/office/drawing/2017/decorative" val="1"/>
              </a:ext>
            </a:extLst>
          </p:cNvPr>
          <p:cNvSpPr txBox="1"/>
          <p:nvPr/>
        </p:nvSpPr>
        <p:spPr>
          <a:xfrm>
            <a:off x="7928705" y="2297999"/>
            <a:ext cx="419618" cy="461665"/>
          </a:xfrm>
          <a:prstGeom prst="rect">
            <a:avLst/>
          </a:prstGeom>
          <a:noFill/>
        </p:spPr>
        <p:txBody>
          <a:bodyPr wrap="square">
            <a:spAutoFit/>
          </a:bodyPr>
          <a:lstStyle/>
          <a:p>
            <a:r>
              <a:rPr lang="en-US" sz="2400" b="1">
                <a:solidFill>
                  <a:schemeClr val="accent2"/>
                </a:solidFill>
              </a:rPr>
              <a:t>✓</a:t>
            </a:r>
          </a:p>
        </p:txBody>
      </p:sp>
      <p:sp>
        <p:nvSpPr>
          <p:cNvPr id="16" name="TextBox 15">
            <a:extLst>
              <a:ext uri="{FF2B5EF4-FFF2-40B4-BE49-F238E27FC236}">
                <a16:creationId xmlns:a16="http://schemas.microsoft.com/office/drawing/2014/main" id="{890D9E1D-550B-5FD2-5CCC-EE4327B7FBA5}"/>
              </a:ext>
              <a:ext uri="{C183D7F6-B498-43B3-948B-1728B52AA6E4}">
                <adec:decorative xmlns:adec="http://schemas.microsoft.com/office/drawing/2017/decorative" val="1"/>
              </a:ext>
            </a:extLst>
          </p:cNvPr>
          <p:cNvSpPr txBox="1"/>
          <p:nvPr/>
        </p:nvSpPr>
        <p:spPr>
          <a:xfrm>
            <a:off x="6127929" y="4163189"/>
            <a:ext cx="419618" cy="461665"/>
          </a:xfrm>
          <a:prstGeom prst="rect">
            <a:avLst/>
          </a:prstGeom>
          <a:noFill/>
        </p:spPr>
        <p:txBody>
          <a:bodyPr wrap="square">
            <a:spAutoFit/>
          </a:bodyPr>
          <a:lstStyle/>
          <a:p>
            <a:r>
              <a:rPr lang="en-US" sz="2400" b="1">
                <a:solidFill>
                  <a:srgbClr val="C00000"/>
                </a:solidFill>
              </a:rPr>
              <a:t>✗</a:t>
            </a:r>
          </a:p>
        </p:txBody>
      </p:sp>
      <p:sp>
        <p:nvSpPr>
          <p:cNvPr id="17" name="TextBox 16">
            <a:extLst>
              <a:ext uri="{FF2B5EF4-FFF2-40B4-BE49-F238E27FC236}">
                <a16:creationId xmlns:a16="http://schemas.microsoft.com/office/drawing/2014/main" id="{8FA4CB04-1348-769B-A47F-AC4417EA39F9}"/>
              </a:ext>
              <a:ext uri="{C183D7F6-B498-43B3-948B-1728B52AA6E4}">
                <adec:decorative xmlns:adec="http://schemas.microsoft.com/office/drawing/2017/decorative" val="1"/>
              </a:ext>
            </a:extLst>
          </p:cNvPr>
          <p:cNvSpPr txBox="1"/>
          <p:nvPr/>
        </p:nvSpPr>
        <p:spPr>
          <a:xfrm>
            <a:off x="5886191" y="4179651"/>
            <a:ext cx="419618" cy="461665"/>
          </a:xfrm>
          <a:prstGeom prst="rect">
            <a:avLst/>
          </a:prstGeom>
          <a:noFill/>
        </p:spPr>
        <p:txBody>
          <a:bodyPr wrap="square">
            <a:spAutoFit/>
          </a:bodyPr>
          <a:lstStyle/>
          <a:p>
            <a:r>
              <a:rPr lang="en-US" sz="2400" b="1">
                <a:solidFill>
                  <a:srgbClr val="C00000"/>
                </a:solidFill>
              </a:rPr>
              <a:t>✗</a:t>
            </a:r>
          </a:p>
        </p:txBody>
      </p:sp>
      <p:sp>
        <p:nvSpPr>
          <p:cNvPr id="23" name="TextBox 22">
            <a:extLst>
              <a:ext uri="{FF2B5EF4-FFF2-40B4-BE49-F238E27FC236}">
                <a16:creationId xmlns:a16="http://schemas.microsoft.com/office/drawing/2014/main" id="{445E35F5-291C-A928-A2E9-CE1D33FCB739}"/>
              </a:ext>
              <a:ext uri="{C183D7F6-B498-43B3-948B-1728B52AA6E4}">
                <adec:decorative xmlns:adec="http://schemas.microsoft.com/office/drawing/2017/decorative" val="1"/>
              </a:ext>
            </a:extLst>
          </p:cNvPr>
          <p:cNvSpPr txBox="1"/>
          <p:nvPr/>
        </p:nvSpPr>
        <p:spPr>
          <a:xfrm>
            <a:off x="8288009" y="4082148"/>
            <a:ext cx="419618" cy="461665"/>
          </a:xfrm>
          <a:prstGeom prst="rect">
            <a:avLst/>
          </a:prstGeom>
          <a:noFill/>
        </p:spPr>
        <p:txBody>
          <a:bodyPr wrap="square">
            <a:spAutoFit/>
          </a:bodyPr>
          <a:lstStyle/>
          <a:p>
            <a:r>
              <a:rPr lang="en-US" sz="2400" b="1">
                <a:solidFill>
                  <a:schemeClr val="accent2"/>
                </a:solidFill>
              </a:rPr>
              <a:t>✓</a:t>
            </a:r>
          </a:p>
        </p:txBody>
      </p:sp>
      <p:sp>
        <p:nvSpPr>
          <p:cNvPr id="24" name="TextBox 23">
            <a:extLst>
              <a:ext uri="{FF2B5EF4-FFF2-40B4-BE49-F238E27FC236}">
                <a16:creationId xmlns:a16="http://schemas.microsoft.com/office/drawing/2014/main" id="{6355C740-B446-0F1B-2E81-D2ED3401DE6B}"/>
              </a:ext>
              <a:ext uri="{C183D7F6-B498-43B3-948B-1728B52AA6E4}">
                <adec:decorative xmlns:adec="http://schemas.microsoft.com/office/drawing/2017/decorative" val="1"/>
              </a:ext>
            </a:extLst>
          </p:cNvPr>
          <p:cNvSpPr txBox="1"/>
          <p:nvPr/>
        </p:nvSpPr>
        <p:spPr>
          <a:xfrm>
            <a:off x="8078200" y="4112586"/>
            <a:ext cx="419618" cy="461665"/>
          </a:xfrm>
          <a:prstGeom prst="rect">
            <a:avLst/>
          </a:prstGeom>
          <a:noFill/>
        </p:spPr>
        <p:txBody>
          <a:bodyPr wrap="square">
            <a:spAutoFit/>
          </a:bodyPr>
          <a:lstStyle/>
          <a:p>
            <a:r>
              <a:rPr lang="en-US" sz="2400" b="1">
                <a:solidFill>
                  <a:schemeClr val="accent2"/>
                </a:solidFill>
              </a:rPr>
              <a:t>✓</a:t>
            </a:r>
          </a:p>
        </p:txBody>
      </p:sp>
      <p:sp>
        <p:nvSpPr>
          <p:cNvPr id="25" name="TextBox 24">
            <a:extLst>
              <a:ext uri="{FF2B5EF4-FFF2-40B4-BE49-F238E27FC236}">
                <a16:creationId xmlns:a16="http://schemas.microsoft.com/office/drawing/2014/main" id="{6E25512E-A95C-1F7D-2EC5-BEC30B15DB1D}"/>
              </a:ext>
              <a:ext uri="{C183D7F6-B498-43B3-948B-1728B52AA6E4}">
                <adec:decorative xmlns:adec="http://schemas.microsoft.com/office/drawing/2017/decorative" val="1"/>
              </a:ext>
            </a:extLst>
          </p:cNvPr>
          <p:cNvSpPr txBox="1"/>
          <p:nvPr/>
        </p:nvSpPr>
        <p:spPr>
          <a:xfrm>
            <a:off x="7868391" y="4099466"/>
            <a:ext cx="419618" cy="461665"/>
          </a:xfrm>
          <a:prstGeom prst="rect">
            <a:avLst/>
          </a:prstGeom>
          <a:noFill/>
        </p:spPr>
        <p:txBody>
          <a:bodyPr wrap="square">
            <a:spAutoFit/>
          </a:bodyPr>
          <a:lstStyle/>
          <a:p>
            <a:r>
              <a:rPr lang="en-US" sz="2400" b="1">
                <a:solidFill>
                  <a:schemeClr val="accent2"/>
                </a:solidFill>
              </a:rPr>
              <a:t>✓</a:t>
            </a:r>
          </a:p>
        </p:txBody>
      </p:sp>
      <p:sp>
        <p:nvSpPr>
          <p:cNvPr id="27" name="TextBox 26">
            <a:extLst>
              <a:ext uri="{FF2B5EF4-FFF2-40B4-BE49-F238E27FC236}">
                <a16:creationId xmlns:a16="http://schemas.microsoft.com/office/drawing/2014/main" id="{FD0509C7-3070-21EB-BCDB-7DF6D75F9577}"/>
              </a:ext>
              <a:ext uri="{C183D7F6-B498-43B3-948B-1728B52AA6E4}">
                <adec:decorative xmlns:adec="http://schemas.microsoft.com/office/drawing/2017/decorative" val="1"/>
              </a:ext>
            </a:extLst>
          </p:cNvPr>
          <p:cNvSpPr txBox="1"/>
          <p:nvPr/>
        </p:nvSpPr>
        <p:spPr>
          <a:xfrm>
            <a:off x="6260308" y="5904785"/>
            <a:ext cx="419618" cy="461665"/>
          </a:xfrm>
          <a:prstGeom prst="rect">
            <a:avLst/>
          </a:prstGeom>
          <a:noFill/>
        </p:spPr>
        <p:txBody>
          <a:bodyPr wrap="square">
            <a:spAutoFit/>
          </a:bodyPr>
          <a:lstStyle/>
          <a:p>
            <a:r>
              <a:rPr lang="en-US" sz="2400" b="1">
                <a:solidFill>
                  <a:schemeClr val="accent2"/>
                </a:solidFill>
              </a:rPr>
              <a:t>✓</a:t>
            </a:r>
          </a:p>
        </p:txBody>
      </p:sp>
      <p:sp>
        <p:nvSpPr>
          <p:cNvPr id="28" name="TextBox 27">
            <a:extLst>
              <a:ext uri="{FF2B5EF4-FFF2-40B4-BE49-F238E27FC236}">
                <a16:creationId xmlns:a16="http://schemas.microsoft.com/office/drawing/2014/main" id="{F6CE7AF4-6A38-B388-C91B-C104A416BEBA}"/>
              </a:ext>
              <a:ext uri="{C183D7F6-B498-43B3-948B-1728B52AA6E4}">
                <adec:decorative xmlns:adec="http://schemas.microsoft.com/office/drawing/2017/decorative" val="1"/>
              </a:ext>
            </a:extLst>
          </p:cNvPr>
          <p:cNvSpPr txBox="1"/>
          <p:nvPr/>
        </p:nvSpPr>
        <p:spPr>
          <a:xfrm>
            <a:off x="6050499" y="5941571"/>
            <a:ext cx="419618" cy="461665"/>
          </a:xfrm>
          <a:prstGeom prst="rect">
            <a:avLst/>
          </a:prstGeom>
          <a:noFill/>
        </p:spPr>
        <p:txBody>
          <a:bodyPr wrap="square">
            <a:spAutoFit/>
          </a:bodyPr>
          <a:lstStyle/>
          <a:p>
            <a:r>
              <a:rPr lang="en-US" sz="2400" b="1">
                <a:solidFill>
                  <a:schemeClr val="accent2"/>
                </a:solidFill>
              </a:rPr>
              <a:t>✓</a:t>
            </a:r>
          </a:p>
        </p:txBody>
      </p:sp>
      <p:sp>
        <p:nvSpPr>
          <p:cNvPr id="29" name="TextBox 28">
            <a:extLst>
              <a:ext uri="{FF2B5EF4-FFF2-40B4-BE49-F238E27FC236}">
                <a16:creationId xmlns:a16="http://schemas.microsoft.com/office/drawing/2014/main" id="{9B14259C-3D11-A333-2A05-E050E48220BD}"/>
              </a:ext>
              <a:ext uri="{C183D7F6-B498-43B3-948B-1728B52AA6E4}">
                <adec:decorative xmlns:adec="http://schemas.microsoft.com/office/drawing/2017/decorative" val="1"/>
              </a:ext>
            </a:extLst>
          </p:cNvPr>
          <p:cNvSpPr txBox="1"/>
          <p:nvPr/>
        </p:nvSpPr>
        <p:spPr>
          <a:xfrm>
            <a:off x="5840690" y="5913567"/>
            <a:ext cx="419618" cy="461665"/>
          </a:xfrm>
          <a:prstGeom prst="rect">
            <a:avLst/>
          </a:prstGeom>
          <a:noFill/>
        </p:spPr>
        <p:txBody>
          <a:bodyPr wrap="square">
            <a:spAutoFit/>
          </a:bodyPr>
          <a:lstStyle/>
          <a:p>
            <a:r>
              <a:rPr lang="en-US" sz="2400" b="1">
                <a:solidFill>
                  <a:schemeClr val="accent2"/>
                </a:solidFill>
              </a:rPr>
              <a:t>✓</a:t>
            </a:r>
          </a:p>
        </p:txBody>
      </p:sp>
      <p:sp>
        <p:nvSpPr>
          <p:cNvPr id="30" name="TextBox 29">
            <a:extLst>
              <a:ext uri="{FF2B5EF4-FFF2-40B4-BE49-F238E27FC236}">
                <a16:creationId xmlns:a16="http://schemas.microsoft.com/office/drawing/2014/main" id="{5DBFBD97-F03E-FE3C-36B1-D7A5BD6AA0F7}"/>
              </a:ext>
              <a:ext uri="{C183D7F6-B498-43B3-948B-1728B52AA6E4}">
                <adec:decorative xmlns:adec="http://schemas.microsoft.com/office/drawing/2017/decorative" val="1"/>
              </a:ext>
            </a:extLst>
          </p:cNvPr>
          <p:cNvSpPr txBox="1"/>
          <p:nvPr/>
        </p:nvSpPr>
        <p:spPr>
          <a:xfrm>
            <a:off x="8205518" y="5904784"/>
            <a:ext cx="419618" cy="461665"/>
          </a:xfrm>
          <a:prstGeom prst="rect">
            <a:avLst/>
          </a:prstGeom>
          <a:noFill/>
        </p:spPr>
        <p:txBody>
          <a:bodyPr wrap="square">
            <a:spAutoFit/>
          </a:bodyPr>
          <a:lstStyle/>
          <a:p>
            <a:r>
              <a:rPr lang="en-US" sz="2400" b="1">
                <a:solidFill>
                  <a:schemeClr val="accent2"/>
                </a:solidFill>
              </a:rPr>
              <a:t>✓</a:t>
            </a:r>
          </a:p>
        </p:txBody>
      </p:sp>
      <p:sp>
        <p:nvSpPr>
          <p:cNvPr id="31" name="TextBox 30">
            <a:extLst>
              <a:ext uri="{FF2B5EF4-FFF2-40B4-BE49-F238E27FC236}">
                <a16:creationId xmlns:a16="http://schemas.microsoft.com/office/drawing/2014/main" id="{1B8ADEC7-599A-DE10-7209-CF5719F33A78}"/>
              </a:ext>
              <a:ext uri="{C183D7F6-B498-43B3-948B-1728B52AA6E4}">
                <adec:decorative xmlns:adec="http://schemas.microsoft.com/office/drawing/2017/decorative" val="1"/>
              </a:ext>
            </a:extLst>
          </p:cNvPr>
          <p:cNvSpPr txBox="1"/>
          <p:nvPr/>
        </p:nvSpPr>
        <p:spPr>
          <a:xfrm>
            <a:off x="7995709" y="5922102"/>
            <a:ext cx="419618" cy="461665"/>
          </a:xfrm>
          <a:prstGeom prst="rect">
            <a:avLst/>
          </a:prstGeom>
          <a:noFill/>
        </p:spPr>
        <p:txBody>
          <a:bodyPr wrap="square">
            <a:spAutoFit/>
          </a:bodyPr>
          <a:lstStyle/>
          <a:p>
            <a:r>
              <a:rPr lang="en-US" sz="2400" b="1">
                <a:solidFill>
                  <a:schemeClr val="accent2"/>
                </a:solidFill>
              </a:rPr>
              <a:t>✓</a:t>
            </a:r>
          </a:p>
        </p:txBody>
      </p:sp>
      <p:sp>
        <p:nvSpPr>
          <p:cNvPr id="32" name="Rounded Rectangle 31">
            <a:extLst>
              <a:ext uri="{FF2B5EF4-FFF2-40B4-BE49-F238E27FC236}">
                <a16:creationId xmlns:a16="http://schemas.microsoft.com/office/drawing/2014/main" id="{F0042C2D-8786-B989-D19F-4932D8D23E0B}"/>
              </a:ext>
            </a:extLst>
          </p:cNvPr>
          <p:cNvSpPr/>
          <p:nvPr/>
        </p:nvSpPr>
        <p:spPr>
          <a:xfrm>
            <a:off x="4662773" y="3668731"/>
            <a:ext cx="841193" cy="674687"/>
          </a:xfrm>
          <a:prstGeom prst="roundRect">
            <a:avLst/>
          </a:prstGeom>
          <a:solidFill>
            <a:srgbClr val="B3C58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Correct answer:</a:t>
            </a:r>
          </a:p>
          <a:p>
            <a:pPr algn="ctr"/>
            <a:r>
              <a:rPr lang="en-US" sz="1400">
                <a:solidFill>
                  <a:schemeClr val="tx1"/>
                </a:solidFill>
              </a:rPr>
              <a:t>67</a:t>
            </a:r>
          </a:p>
        </p:txBody>
      </p:sp>
    </p:spTree>
    <p:extLst>
      <p:ext uri="{BB962C8B-B14F-4D97-AF65-F5344CB8AC3E}">
        <p14:creationId xmlns:p14="http://schemas.microsoft.com/office/powerpoint/2010/main" val="458652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E26C6-E128-7401-0C29-609470092E14}"/>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CB22392D-B7B6-EE81-E228-8019E28DE3F7}"/>
              </a:ext>
            </a:extLst>
          </p:cNvPr>
          <p:cNvSpPr txBox="1">
            <a:spLocks noGrp="1"/>
          </p:cNvSpPr>
          <p:nvPr>
            <p:ph type="title" idx="4294967295"/>
          </p:nvPr>
        </p:nvSpPr>
        <p:spPr>
          <a:xfrm>
            <a:off x="3470572" y="264356"/>
            <a:ext cx="8146805"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3 student is receiving an intervention focused on adding and subtracting using the standard algorithm.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3</a:t>
            </a:r>
          </a:p>
        </p:txBody>
      </p:sp>
      <p:sp>
        <p:nvSpPr>
          <p:cNvPr id="9" name="Rounded Rectangle 8">
            <a:extLst>
              <a:ext uri="{FF2B5EF4-FFF2-40B4-BE49-F238E27FC236}">
                <a16:creationId xmlns:a16="http://schemas.microsoft.com/office/drawing/2014/main" id="{D01A20D5-05B6-4D3A-6E2C-5B6D46852CBF}"/>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0" name="Plus 9">
            <a:extLst>
              <a:ext uri="{FF2B5EF4-FFF2-40B4-BE49-F238E27FC236}">
                <a16:creationId xmlns:a16="http://schemas.microsoft.com/office/drawing/2014/main" id="{5546A88B-C7EB-77BD-A33E-87176C8CA1F8}"/>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7B924C8D-C1BD-669B-0AD4-84F49CC3B798}"/>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Content Placeholder 2">
            <a:extLst>
              <a:ext uri="{FF2B5EF4-FFF2-40B4-BE49-F238E27FC236}">
                <a16:creationId xmlns:a16="http://schemas.microsoft.com/office/drawing/2014/main" id="{E188AA04-B7E5-DD65-D331-534D34993B69}"/>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highlight>
                  <a:srgbClr val="F89E6D"/>
                </a:highlight>
              </a:rPr>
              <a:t>Identify errors					</a:t>
            </a:r>
          </a:p>
          <a:p>
            <a:pPr marL="514350" lvl="0" indent="-514350">
              <a:buAutoNum type="arabicPeriod"/>
            </a:pPr>
            <a:r>
              <a:rPr lang="en-US" b="1"/>
              <a:t>Plan instruction</a:t>
            </a:r>
          </a:p>
        </p:txBody>
      </p:sp>
      <p:pic>
        <p:nvPicPr>
          <p:cNvPr id="3" name="Picture 2" descr="A math worksheet with a student's answers. There are green check marks near correct answers and red X's need wrong answers. ">
            <a:extLst>
              <a:ext uri="{FF2B5EF4-FFF2-40B4-BE49-F238E27FC236}">
                <a16:creationId xmlns:a16="http://schemas.microsoft.com/office/drawing/2014/main" id="{349BA4AD-A3A5-A619-BFE3-B24DD0C8BDAE}"/>
              </a:ext>
            </a:extLst>
          </p:cNvPr>
          <p:cNvPicPr>
            <a:picLocks noChangeAspect="1"/>
          </p:cNvPicPr>
          <p:nvPr/>
        </p:nvPicPr>
        <p:blipFill>
          <a:blip r:embed="rId3"/>
          <a:stretch>
            <a:fillRect/>
          </a:stretch>
        </p:blipFill>
        <p:spPr>
          <a:xfrm>
            <a:off x="3718875" y="1113248"/>
            <a:ext cx="5163869" cy="3451100"/>
          </a:xfrm>
          <a:prstGeom prst="rect">
            <a:avLst/>
          </a:prstGeom>
        </p:spPr>
      </p:pic>
      <p:grpSp>
        <p:nvGrpSpPr>
          <p:cNvPr id="19" name="Group 18">
            <a:extLst>
              <a:ext uri="{FF2B5EF4-FFF2-40B4-BE49-F238E27FC236}">
                <a16:creationId xmlns:a16="http://schemas.microsoft.com/office/drawing/2014/main" id="{E2196765-5478-8E93-8BEE-0B9A78A2DA75}"/>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C40CF34D-A3C4-2900-08C6-B38C2757EEF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077D3D92-7FC8-2A7B-EF47-4BB132C1166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F6D0558B-264D-BC81-6D71-2E9A2FF9B4A4}"/>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15" name="TextBox 14">
            <a:extLst>
              <a:ext uri="{FF2B5EF4-FFF2-40B4-BE49-F238E27FC236}">
                <a16:creationId xmlns:a16="http://schemas.microsoft.com/office/drawing/2014/main" id="{5BF5AFF9-A895-ACB5-FF4A-8C6F4AF9974A}"/>
              </a:ext>
            </a:extLst>
          </p:cNvPr>
          <p:cNvSpPr txBox="1"/>
          <p:nvPr/>
        </p:nvSpPr>
        <p:spPr>
          <a:xfrm>
            <a:off x="3468910" y="4617014"/>
            <a:ext cx="8523996" cy="1815882"/>
          </a:xfrm>
          <a:prstGeom prst="rect">
            <a:avLst/>
          </a:prstGeom>
          <a:noFill/>
        </p:spPr>
        <p:txBody>
          <a:bodyPr wrap="square" rtlCol="0">
            <a:spAutoFit/>
          </a:bodyPr>
          <a:lstStyle/>
          <a:p>
            <a:pPr marL="457200" indent="-457200">
              <a:buFont typeface="Arial" panose="020B0604020202020204" pitchFamily="34" charset="0"/>
              <a:buChar char="•"/>
            </a:pPr>
            <a:r>
              <a:rPr lang="en-US" sz="2800" b="1">
                <a:solidFill>
                  <a:srgbClr val="C25131"/>
                </a:solidFill>
              </a:rPr>
              <a:t>Instead of regrouping, the student switched the digit in the subtrahend with the digit in the minuend.</a:t>
            </a:r>
          </a:p>
          <a:p>
            <a:pPr marL="457200" indent="-457200">
              <a:buFont typeface="Arial" panose="020B0604020202020204" pitchFamily="34" charset="0"/>
              <a:buChar char="•"/>
            </a:pPr>
            <a:r>
              <a:rPr lang="en-US" sz="2800" b="1">
                <a:solidFill>
                  <a:srgbClr val="C25131"/>
                </a:solidFill>
              </a:rPr>
              <a:t>Without regrouping, the student’s digit in the ten’s place was incorrect, too.</a:t>
            </a:r>
          </a:p>
        </p:txBody>
      </p:sp>
      <p:sp>
        <p:nvSpPr>
          <p:cNvPr id="14" name="Rounded Rectangular Callout 13">
            <a:extLst>
              <a:ext uri="{FF2B5EF4-FFF2-40B4-BE49-F238E27FC236}">
                <a16:creationId xmlns:a16="http://schemas.microsoft.com/office/drawing/2014/main" id="{BE750998-03C0-3EF1-0240-A72B6F28BF52}"/>
              </a:ext>
            </a:extLst>
          </p:cNvPr>
          <p:cNvSpPr/>
          <p:nvPr/>
        </p:nvSpPr>
        <p:spPr>
          <a:xfrm>
            <a:off x="8162356" y="1359154"/>
            <a:ext cx="3830550" cy="2754868"/>
          </a:xfrm>
          <a:prstGeom prst="wedgeRoundRectCallou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What error(s) did this student make?</a:t>
            </a:r>
          </a:p>
          <a:p>
            <a:pPr algn="ctr"/>
            <a:endParaRPr lang="en-US" sz="1000" b="1">
              <a:solidFill>
                <a:schemeClr val="bg1"/>
              </a:solidFill>
            </a:endParaRPr>
          </a:p>
          <a:p>
            <a:pPr algn="ctr"/>
            <a:r>
              <a:rPr lang="en-US" sz="3200" b="1">
                <a:solidFill>
                  <a:schemeClr val="bg1"/>
                </a:solidFill>
              </a:rPr>
              <a:t>Share in the chat.</a:t>
            </a:r>
          </a:p>
        </p:txBody>
      </p:sp>
    </p:spTree>
    <p:extLst>
      <p:ext uri="{BB962C8B-B14F-4D97-AF65-F5344CB8AC3E}">
        <p14:creationId xmlns:p14="http://schemas.microsoft.com/office/powerpoint/2010/main" val="2385380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B0F0C-6080-C823-F25E-9670EA33EF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AC7FB07-C244-4306-DC57-271F089D33E6}"/>
              </a:ext>
            </a:extLst>
          </p:cNvPr>
          <p:cNvSpPr>
            <a:spLocks noGrp="1"/>
          </p:cNvSpPr>
          <p:nvPr>
            <p:ph type="title"/>
          </p:nvPr>
        </p:nvSpPr>
        <p:spPr>
          <a:xfrm>
            <a:off x="2569627" y="1730759"/>
            <a:ext cx="2192873" cy="396115"/>
          </a:xfrm>
        </p:spPr>
        <p:txBody>
          <a:bodyPr/>
          <a:lstStyle/>
          <a:p>
            <a:r>
              <a:rPr lang="en-US" dirty="0"/>
              <a:t>Alison M. Hardy</a:t>
            </a:r>
          </a:p>
        </p:txBody>
      </p:sp>
      <p:sp>
        <p:nvSpPr>
          <p:cNvPr id="4" name="Text Placeholder 3">
            <a:extLst>
              <a:ext uri="{FF2B5EF4-FFF2-40B4-BE49-F238E27FC236}">
                <a16:creationId xmlns:a16="http://schemas.microsoft.com/office/drawing/2014/main" id="{35CE10EA-36F5-7533-02E8-E653EBFB7964}"/>
              </a:ext>
            </a:extLst>
          </p:cNvPr>
          <p:cNvSpPr>
            <a:spLocks noGrp="1"/>
          </p:cNvSpPr>
          <p:nvPr>
            <p:ph type="body" sz="quarter" idx="11"/>
          </p:nvPr>
        </p:nvSpPr>
        <p:spPr>
          <a:xfrm>
            <a:off x="2569627" y="2126874"/>
            <a:ext cx="3126323" cy="1231786"/>
          </a:xfrm>
        </p:spPr>
        <p:txBody>
          <a:bodyPr/>
          <a:lstStyle/>
          <a:p>
            <a:r>
              <a:rPr lang="en-US"/>
              <a:t>Assistant Professor</a:t>
            </a:r>
          </a:p>
          <a:p>
            <a:r>
              <a:rPr lang="en-US">
                <a:hlinkClick r:id="rId3">
                  <a:extLst>
                    <a:ext uri="{A12FA001-AC4F-418D-AE19-62706E023703}">
                      <ahyp:hlinkClr xmlns:ahyp="http://schemas.microsoft.com/office/drawing/2018/hyperlinkcolor" val="tx"/>
                    </a:ext>
                  </a:extLst>
                </a:hlinkClick>
              </a:rPr>
              <a:t>alisonhardy@utexas.edu</a:t>
            </a:r>
            <a:r>
              <a:rPr lang="en-US"/>
              <a:t> </a:t>
            </a:r>
          </a:p>
        </p:txBody>
      </p:sp>
      <p:sp>
        <p:nvSpPr>
          <p:cNvPr id="9" name="Title 2">
            <a:extLst>
              <a:ext uri="{FF2B5EF4-FFF2-40B4-BE49-F238E27FC236}">
                <a16:creationId xmlns:a16="http://schemas.microsoft.com/office/drawing/2014/main" id="{14637663-B68A-058F-026E-F5E93B88A54F}"/>
              </a:ext>
            </a:extLst>
          </p:cNvPr>
          <p:cNvSpPr txBox="1">
            <a:spLocks/>
          </p:cNvSpPr>
          <p:nvPr/>
        </p:nvSpPr>
        <p:spPr>
          <a:xfrm>
            <a:off x="7751227" y="1730759"/>
            <a:ext cx="2192873" cy="396115"/>
          </a:xfrm>
          <a:prstGeom prst="rect">
            <a:avLst/>
          </a:prstGeom>
        </p:spPr>
        <p:txBody>
          <a:bodyPr vert="horz" lIns="0" tIns="0" rIns="0" bIns="0" rtlCol="0" anchor="b" anchorCtr="0">
            <a:noAutofit/>
          </a:bodyPr>
          <a:lstStyle>
            <a:lvl1pPr algn="l" defTabSz="685800" rtl="0" eaLnBrk="1" latinLnBrk="0" hangingPunct="1">
              <a:lnSpc>
                <a:spcPct val="114000"/>
              </a:lnSpc>
              <a:spcBef>
                <a:spcPct val="0"/>
              </a:spcBef>
              <a:buNone/>
              <a:defRPr lang="en-US" sz="2200" b="1" i="0" kern="1200" cap="none" spc="0" baseline="0" dirty="0">
                <a:solidFill>
                  <a:schemeClr val="bg1"/>
                </a:solidFill>
                <a:latin typeface="+mn-lt"/>
                <a:ea typeface="Calibri"/>
                <a:cs typeface="Calibri"/>
              </a:defRPr>
            </a:lvl1pPr>
          </a:lstStyle>
          <a:p>
            <a:r>
              <a:rPr lang="en-US"/>
              <a:t>Sarah R. Powell</a:t>
            </a:r>
          </a:p>
        </p:txBody>
      </p:sp>
      <p:sp>
        <p:nvSpPr>
          <p:cNvPr id="10" name="Text Placeholder 3">
            <a:extLst>
              <a:ext uri="{FF2B5EF4-FFF2-40B4-BE49-F238E27FC236}">
                <a16:creationId xmlns:a16="http://schemas.microsoft.com/office/drawing/2014/main" id="{A5AFA685-36A6-82C8-2827-B33958561D42}"/>
              </a:ext>
            </a:extLst>
          </p:cNvPr>
          <p:cNvSpPr txBox="1">
            <a:spLocks/>
          </p:cNvSpPr>
          <p:nvPr/>
        </p:nvSpPr>
        <p:spPr>
          <a:xfrm>
            <a:off x="7751227" y="2126874"/>
            <a:ext cx="3126323" cy="1231786"/>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0"/>
              </a:spcBef>
              <a:spcAft>
                <a:spcPts val="0"/>
              </a:spcAft>
              <a:buClr>
                <a:schemeClr val="accent1"/>
              </a:buClr>
              <a:buSzPct val="100000"/>
              <a:buFont typeface="Wingdings" panose="05000000000000000000" pitchFamily="2" charset="2"/>
              <a:buNone/>
              <a:tabLst/>
              <a:defRPr sz="2200" b="0" i="0" kern="1200" cap="none" spc="0" baseline="0">
                <a:solidFill>
                  <a:schemeClr val="bg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Professor</a:t>
            </a:r>
          </a:p>
          <a:p>
            <a:r>
              <a:rPr lang="en-US">
                <a:hlinkClick r:id="rId4">
                  <a:extLst>
                    <a:ext uri="{A12FA001-AC4F-418D-AE19-62706E023703}">
                      <ahyp:hlinkClr xmlns:ahyp="http://schemas.microsoft.com/office/drawing/2018/hyperlinkcolor" val="tx"/>
                    </a:ext>
                  </a:extLst>
                </a:hlinkClick>
              </a:rPr>
              <a:t>srpowell@utexas.edu</a:t>
            </a:r>
            <a:r>
              <a:rPr lang="en-US"/>
              <a:t> </a:t>
            </a:r>
          </a:p>
        </p:txBody>
      </p:sp>
      <p:pic>
        <p:nvPicPr>
          <p:cNvPr id="15" name="Picture 14">
            <a:extLst>
              <a:ext uri="{FF2B5EF4-FFF2-40B4-BE49-F238E27FC236}">
                <a16:creationId xmlns:a16="http://schemas.microsoft.com/office/drawing/2014/main" id="{3F87C14A-6DBD-AEB3-0C67-42C45537B53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6087" y="1245870"/>
            <a:ext cx="1463040" cy="2194560"/>
          </a:xfrm>
          <a:prstGeom prst="rect">
            <a:avLst/>
          </a:prstGeom>
        </p:spPr>
      </p:pic>
      <p:pic>
        <p:nvPicPr>
          <p:cNvPr id="17" name="Picture 16">
            <a:extLst>
              <a:ext uri="{FF2B5EF4-FFF2-40B4-BE49-F238E27FC236}">
                <a16:creationId xmlns:a16="http://schemas.microsoft.com/office/drawing/2014/main" id="{087AE713-C0B7-5BE5-015C-57030F73E19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812530" y="1245871"/>
            <a:ext cx="1746504" cy="2183130"/>
          </a:xfrm>
          <a:prstGeom prst="rect">
            <a:avLst/>
          </a:prstGeom>
        </p:spPr>
      </p:pic>
      <p:sp>
        <p:nvSpPr>
          <p:cNvPr id="6" name="Slide Number Placeholder 5">
            <a:extLst>
              <a:ext uri="{FF2B5EF4-FFF2-40B4-BE49-F238E27FC236}">
                <a16:creationId xmlns:a16="http://schemas.microsoft.com/office/drawing/2014/main" id="{4388945D-175C-0152-F03C-4D0710CAD3C9}"/>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2</a:t>
            </a:fld>
            <a:endParaRPr lang="en-US"/>
          </a:p>
        </p:txBody>
      </p:sp>
    </p:spTree>
    <p:extLst>
      <p:ext uri="{BB962C8B-B14F-4D97-AF65-F5344CB8AC3E}">
        <p14:creationId xmlns:p14="http://schemas.microsoft.com/office/powerpoint/2010/main" val="449049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96342-907C-1E8F-A960-8E9383D136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5F5FC8A-4D01-A393-52B5-06B61C5D6D81}"/>
              </a:ext>
            </a:extLst>
          </p:cNvPr>
          <p:cNvSpPr txBox="1">
            <a:spLocks noGrp="1"/>
          </p:cNvSpPr>
          <p:nvPr>
            <p:ph type="title" idx="4294967295"/>
          </p:nvPr>
        </p:nvSpPr>
        <p:spPr>
          <a:xfrm>
            <a:off x="3470572" y="264356"/>
            <a:ext cx="8146805"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3 student is receiving an intervention focused on adding and subtracting using the standard algorithm.</a:t>
            </a:r>
            <a:r>
              <a:rPr kumimoji="0" lang="en-US" sz="2400" b="0" i="0" u="none" strike="noStrike" kern="1200" cap="none" spc="0" normalizeH="0" noProof="0" dirty="0">
                <a:ln>
                  <a:noFill/>
                </a:ln>
                <a:solidFill>
                  <a:schemeClr val="tx1"/>
                </a:solidFill>
                <a:effectLst/>
                <a:uLnTx/>
                <a:uFillTx/>
                <a:latin typeface="+mn-lt"/>
                <a:ea typeface="+mn-ea"/>
                <a:cs typeface="+mn-cs"/>
              </a:rPr>
              <a:t> 4</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Rounded Rectangle 8">
            <a:extLst>
              <a:ext uri="{FF2B5EF4-FFF2-40B4-BE49-F238E27FC236}">
                <a16:creationId xmlns:a16="http://schemas.microsoft.com/office/drawing/2014/main" id="{DA3C5740-2E5A-E74C-2011-2E5C0B1B3D16}"/>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0" name="Plus 9">
            <a:extLst>
              <a:ext uri="{FF2B5EF4-FFF2-40B4-BE49-F238E27FC236}">
                <a16:creationId xmlns:a16="http://schemas.microsoft.com/office/drawing/2014/main" id="{475BCEC1-1B37-DE9A-A418-925683A2D257}"/>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7BC3C25B-4F5E-ACE0-E3C6-C5C445486055}"/>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Content Placeholder 2">
            <a:extLst>
              <a:ext uri="{FF2B5EF4-FFF2-40B4-BE49-F238E27FC236}">
                <a16:creationId xmlns:a16="http://schemas.microsoft.com/office/drawing/2014/main" id="{34BC89F3-6762-8312-7014-096A91CA4D81}"/>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highlight>
                  <a:srgbClr val="F89E6D"/>
                </a:highlight>
              </a:rPr>
              <a:t>Identify errors					</a:t>
            </a:r>
          </a:p>
          <a:p>
            <a:pPr marL="514350" lvl="0" indent="-514350">
              <a:buAutoNum type="arabicPeriod"/>
            </a:pPr>
            <a:r>
              <a:rPr lang="en-US" b="1"/>
              <a:t>Plan instruction</a:t>
            </a:r>
          </a:p>
        </p:txBody>
      </p:sp>
      <p:grpSp>
        <p:nvGrpSpPr>
          <p:cNvPr id="19" name="Group 18">
            <a:extLst>
              <a:ext uri="{FF2B5EF4-FFF2-40B4-BE49-F238E27FC236}">
                <a16:creationId xmlns:a16="http://schemas.microsoft.com/office/drawing/2014/main" id="{94CD5CB4-9C98-0447-2FD4-75CF650B3D9E}"/>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1899087E-2E0A-1950-6A07-F5C22761C00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BBC18E0D-4B4C-DDF1-EB9C-089108C7C8B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6052ED21-F4F1-662C-C546-F90DA7330AD7}"/>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13" name="Rectangle 12">
            <a:extLst>
              <a:ext uri="{FF2B5EF4-FFF2-40B4-BE49-F238E27FC236}">
                <a16:creationId xmlns:a16="http://schemas.microsoft.com/office/drawing/2014/main" id="{B4A50E5B-1C5C-4EB5-80C7-B7C6D542E4BA}"/>
              </a:ext>
            </a:extLst>
          </p:cNvPr>
          <p:cNvSpPr/>
          <p:nvPr/>
        </p:nvSpPr>
        <p:spPr>
          <a:xfrm>
            <a:off x="4172529" y="1844135"/>
            <a:ext cx="2116667" cy="3100823"/>
          </a:xfrm>
          <a:prstGeom prst="rect">
            <a:avLst/>
          </a:prstGeom>
          <a:noFill/>
          <a:ln w="76200">
            <a:solidFill>
              <a:srgbClr val="B3C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Items solved correctly:</a:t>
            </a:r>
          </a:p>
          <a:p>
            <a:pPr algn="ctr"/>
            <a:endParaRPr lang="en-US" sz="1500" b="1">
              <a:solidFill>
                <a:schemeClr val="tx1"/>
              </a:solidFill>
            </a:endParaRPr>
          </a:p>
          <a:p>
            <a:pPr algn="ctr"/>
            <a:r>
              <a:rPr lang="en-US" sz="2400" b="1">
                <a:solidFill>
                  <a:schemeClr val="tx1"/>
                </a:solidFill>
              </a:rPr>
              <a:t>18 + 72 = </a:t>
            </a:r>
          </a:p>
          <a:p>
            <a:pPr algn="ctr"/>
            <a:r>
              <a:rPr lang="en-US" sz="2400" b="1">
                <a:solidFill>
                  <a:schemeClr val="tx1"/>
                </a:solidFill>
              </a:rPr>
              <a:t>206 – 35 =</a:t>
            </a:r>
          </a:p>
          <a:p>
            <a:pPr algn="ctr"/>
            <a:r>
              <a:rPr lang="en-US" sz="2400" b="1">
                <a:solidFill>
                  <a:schemeClr val="tx1"/>
                </a:solidFill>
              </a:rPr>
              <a:t>606 + 98 = </a:t>
            </a:r>
          </a:p>
          <a:p>
            <a:pPr algn="ctr"/>
            <a:r>
              <a:rPr lang="en-US" sz="2400" b="1">
                <a:solidFill>
                  <a:schemeClr val="tx1"/>
                </a:solidFill>
              </a:rPr>
              <a:t>34 + 69 = </a:t>
            </a:r>
          </a:p>
          <a:p>
            <a:pPr algn="ctr"/>
            <a:r>
              <a:rPr lang="en-US" sz="2400" b="1">
                <a:solidFill>
                  <a:schemeClr val="tx1"/>
                </a:solidFill>
              </a:rPr>
              <a:t>70 – 19 =</a:t>
            </a:r>
          </a:p>
        </p:txBody>
      </p:sp>
      <p:sp>
        <p:nvSpPr>
          <p:cNvPr id="2" name="Rectangle 1">
            <a:extLst>
              <a:ext uri="{FF2B5EF4-FFF2-40B4-BE49-F238E27FC236}">
                <a16:creationId xmlns:a16="http://schemas.microsoft.com/office/drawing/2014/main" id="{2EB48E84-F5F4-0EC8-CEC4-F3D6A1B3DB2E}"/>
              </a:ext>
            </a:extLst>
          </p:cNvPr>
          <p:cNvSpPr/>
          <p:nvPr/>
        </p:nvSpPr>
        <p:spPr>
          <a:xfrm>
            <a:off x="6674879" y="2185040"/>
            <a:ext cx="2116667" cy="2116229"/>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Item solved incorrectly:</a:t>
            </a:r>
          </a:p>
          <a:p>
            <a:pPr algn="ctr"/>
            <a:endParaRPr lang="en-US" sz="1500" b="1">
              <a:solidFill>
                <a:schemeClr val="tx1"/>
              </a:solidFill>
            </a:endParaRPr>
          </a:p>
          <a:p>
            <a:pPr algn="ctr"/>
            <a:r>
              <a:rPr lang="en-US" sz="2400" b="1">
                <a:solidFill>
                  <a:schemeClr val="tx1"/>
                </a:solidFill>
              </a:rPr>
              <a:t>83 – 16 = </a:t>
            </a:r>
          </a:p>
        </p:txBody>
      </p:sp>
      <p:sp>
        <p:nvSpPr>
          <p:cNvPr id="3" name="Rounded Rectangular Callout 2">
            <a:extLst>
              <a:ext uri="{FF2B5EF4-FFF2-40B4-BE49-F238E27FC236}">
                <a16:creationId xmlns:a16="http://schemas.microsoft.com/office/drawing/2014/main" id="{461CA2D1-C461-6662-D357-B8A65F307C2E}"/>
              </a:ext>
            </a:extLst>
          </p:cNvPr>
          <p:cNvSpPr/>
          <p:nvPr/>
        </p:nvSpPr>
        <p:spPr>
          <a:xfrm>
            <a:off x="9222875" y="2594305"/>
            <a:ext cx="2591944" cy="2881859"/>
          </a:xfrm>
          <a:prstGeom prst="wedgeRoundRectCallou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What do you notice?</a:t>
            </a:r>
          </a:p>
          <a:p>
            <a:pPr algn="ctr"/>
            <a:endParaRPr lang="en-US" sz="1000" b="1">
              <a:solidFill>
                <a:schemeClr val="bg1"/>
              </a:solidFill>
            </a:endParaRPr>
          </a:p>
          <a:p>
            <a:pPr algn="ctr"/>
            <a:r>
              <a:rPr lang="en-US" sz="3200" b="1">
                <a:solidFill>
                  <a:schemeClr val="bg1"/>
                </a:solidFill>
              </a:rPr>
              <a:t>Share in the chat.</a:t>
            </a:r>
          </a:p>
        </p:txBody>
      </p:sp>
    </p:spTree>
    <p:extLst>
      <p:ext uri="{BB962C8B-B14F-4D97-AF65-F5344CB8AC3E}">
        <p14:creationId xmlns:p14="http://schemas.microsoft.com/office/powerpoint/2010/main" val="2015477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7DCC7-A156-7E04-5B02-14D07975DF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D0CC314-3A8E-31B6-F4C6-EED332FA4A1C}"/>
              </a:ext>
            </a:extLst>
          </p:cNvPr>
          <p:cNvSpPr txBox="1">
            <a:spLocks noGrp="1"/>
          </p:cNvSpPr>
          <p:nvPr>
            <p:ph type="title" idx="4294967295"/>
          </p:nvPr>
        </p:nvSpPr>
        <p:spPr>
          <a:xfrm>
            <a:off x="3470572" y="264356"/>
            <a:ext cx="8146805"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3 student is receiving an intervention focused on adding and subtracting using the standard algorithm. 5</a:t>
            </a:r>
          </a:p>
        </p:txBody>
      </p:sp>
      <p:sp>
        <p:nvSpPr>
          <p:cNvPr id="9" name="Rounded Rectangle 8">
            <a:extLst>
              <a:ext uri="{FF2B5EF4-FFF2-40B4-BE49-F238E27FC236}">
                <a16:creationId xmlns:a16="http://schemas.microsoft.com/office/drawing/2014/main" id="{9711E33A-F6F8-43E7-44E3-007EB50E762C}"/>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0" name="Plus 9">
            <a:extLst>
              <a:ext uri="{FF2B5EF4-FFF2-40B4-BE49-F238E27FC236}">
                <a16:creationId xmlns:a16="http://schemas.microsoft.com/office/drawing/2014/main" id="{9F1763AD-7BB1-D0C2-8BED-49318F8DC774}"/>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C7368F93-CB6C-F64C-AE56-D518D99DA0E5}"/>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Content Placeholder 2">
            <a:extLst>
              <a:ext uri="{FF2B5EF4-FFF2-40B4-BE49-F238E27FC236}">
                <a16:creationId xmlns:a16="http://schemas.microsoft.com/office/drawing/2014/main" id="{471082E0-B58E-0A4F-748C-71E039090474}"/>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highlight>
                  <a:srgbClr val="F89E6D"/>
                </a:highlight>
              </a:rPr>
              <a:t>Identify errors					</a:t>
            </a:r>
          </a:p>
          <a:p>
            <a:pPr marL="514350" lvl="0" indent="-514350">
              <a:buAutoNum type="arabicPeriod"/>
            </a:pPr>
            <a:r>
              <a:rPr lang="en-US" b="1"/>
              <a:t>Plan instruction</a:t>
            </a:r>
          </a:p>
        </p:txBody>
      </p:sp>
      <p:grpSp>
        <p:nvGrpSpPr>
          <p:cNvPr id="19" name="Group 18">
            <a:extLst>
              <a:ext uri="{FF2B5EF4-FFF2-40B4-BE49-F238E27FC236}">
                <a16:creationId xmlns:a16="http://schemas.microsoft.com/office/drawing/2014/main" id="{05448CF5-C9B3-9C5C-0A4A-2B7DB286B29B}"/>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4BECE2BE-3754-93C4-40E8-ED89BCED563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8632BDB9-66DB-49CA-9D5D-E41F3858151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6023B3F9-6EC2-0BC9-45CD-6A6D2A7020A8}"/>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12" name="Rounded Rectangle 11">
            <a:extLst>
              <a:ext uri="{FF2B5EF4-FFF2-40B4-BE49-F238E27FC236}">
                <a16:creationId xmlns:a16="http://schemas.microsoft.com/office/drawing/2014/main" id="{3EE2E186-8AA3-21B7-BAE8-BC45A9A6F49A}"/>
              </a:ext>
              <a:ext uri="{C183D7F6-B498-43B3-948B-1728B52AA6E4}">
                <adec:decorative xmlns:adec="http://schemas.microsoft.com/office/drawing/2017/decorative" val="1"/>
              </a:ext>
            </a:extLst>
          </p:cNvPr>
          <p:cNvSpPr/>
          <p:nvPr/>
        </p:nvSpPr>
        <p:spPr>
          <a:xfrm>
            <a:off x="3589867" y="1276350"/>
            <a:ext cx="8027510" cy="4623143"/>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sp>
        <p:nvSpPr>
          <p:cNvPr id="14" name="TextBox 13">
            <a:extLst>
              <a:ext uri="{FF2B5EF4-FFF2-40B4-BE49-F238E27FC236}">
                <a16:creationId xmlns:a16="http://schemas.microsoft.com/office/drawing/2014/main" id="{A1617B12-CB90-E76A-F4D9-1EA2953222F8}"/>
              </a:ext>
            </a:extLst>
          </p:cNvPr>
          <p:cNvSpPr txBox="1"/>
          <p:nvPr/>
        </p:nvSpPr>
        <p:spPr>
          <a:xfrm>
            <a:off x="3873392" y="1910220"/>
            <a:ext cx="7341164" cy="3308598"/>
          </a:xfrm>
          <a:prstGeom prst="rect">
            <a:avLst/>
          </a:prstGeom>
          <a:noFill/>
        </p:spPr>
        <p:txBody>
          <a:bodyPr wrap="square" rtlCol="0">
            <a:spAutoFit/>
          </a:bodyPr>
          <a:lstStyle/>
          <a:p>
            <a:r>
              <a:rPr lang="en-US" sz="3000" b="1"/>
              <a:t>Sometimes, additional information is needed to determine if an error is a slip or a bug.</a:t>
            </a:r>
          </a:p>
          <a:p>
            <a:endParaRPr lang="en-US" sz="1050" b="1"/>
          </a:p>
          <a:p>
            <a:pPr marL="914400" lvl="1" indent="-457200">
              <a:buFont typeface="Arial" panose="020B0604020202020204" pitchFamily="34" charset="0"/>
              <a:buChar char="•"/>
            </a:pPr>
            <a:r>
              <a:rPr lang="en-US" sz="3200"/>
              <a:t>See if the student can identify and explain their mistake.</a:t>
            </a:r>
          </a:p>
          <a:p>
            <a:pPr lvl="1"/>
            <a:endParaRPr lang="en-US" sz="1050"/>
          </a:p>
          <a:p>
            <a:pPr marL="914400" lvl="1" indent="-457200">
              <a:buFont typeface="Arial" panose="020B0604020202020204" pitchFamily="34" charset="0"/>
              <a:buChar char="•"/>
            </a:pPr>
            <a:r>
              <a:rPr lang="en-US" sz="3200"/>
              <a:t>Administer additional items and complete a </a:t>
            </a:r>
            <a:r>
              <a:rPr lang="en-US" sz="3200" b="1"/>
              <a:t>diagnostic interview.</a:t>
            </a:r>
          </a:p>
        </p:txBody>
      </p:sp>
    </p:spTree>
    <p:extLst>
      <p:ext uri="{BB962C8B-B14F-4D97-AF65-F5344CB8AC3E}">
        <p14:creationId xmlns:p14="http://schemas.microsoft.com/office/powerpoint/2010/main" val="1874819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ADCA5-D6B9-1AA9-39E5-F00A06ECC2E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E2DECEE-E2D0-D9A2-E39A-667F7D124CAA}"/>
              </a:ext>
            </a:extLst>
          </p:cNvPr>
          <p:cNvSpPr txBox="1">
            <a:spLocks noGrp="1"/>
          </p:cNvSpPr>
          <p:nvPr>
            <p:ph type="title" idx="4294967295"/>
          </p:nvPr>
        </p:nvSpPr>
        <p:spPr>
          <a:xfrm>
            <a:off x="3470572" y="264356"/>
            <a:ext cx="8146805"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3 student is receiving an intervention focused on adding and subtracting using the standard algorithm.   6</a:t>
            </a:r>
          </a:p>
        </p:txBody>
      </p:sp>
      <p:sp>
        <p:nvSpPr>
          <p:cNvPr id="9" name="Rounded Rectangle 8">
            <a:extLst>
              <a:ext uri="{FF2B5EF4-FFF2-40B4-BE49-F238E27FC236}">
                <a16:creationId xmlns:a16="http://schemas.microsoft.com/office/drawing/2014/main" id="{4840914B-E143-5D39-97A9-2E892BD3DEE2}"/>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0" name="Plus 9">
            <a:extLst>
              <a:ext uri="{FF2B5EF4-FFF2-40B4-BE49-F238E27FC236}">
                <a16:creationId xmlns:a16="http://schemas.microsoft.com/office/drawing/2014/main" id="{C0411972-D14D-6694-AD58-5A7CA64D3C84}"/>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83FB9DB5-346B-60B0-4466-2BF937B509F8}"/>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Content Placeholder 2">
            <a:extLst>
              <a:ext uri="{FF2B5EF4-FFF2-40B4-BE49-F238E27FC236}">
                <a16:creationId xmlns:a16="http://schemas.microsoft.com/office/drawing/2014/main" id="{09563E6E-E401-1DEE-FA89-F677474DB35F}"/>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dirty="0"/>
              <a:t>Score</a:t>
            </a:r>
            <a:endParaRPr lang="en-US" b="1" i="1" dirty="0"/>
          </a:p>
          <a:p>
            <a:pPr marL="514350" lvl="0" indent="-514350">
              <a:buAutoNum type="arabicPeriod"/>
            </a:pPr>
            <a:r>
              <a:rPr lang="en-US" b="1" dirty="0">
                <a:highlight>
                  <a:srgbClr val="F89E6D"/>
                </a:highlight>
              </a:rPr>
              <a:t>Identify errors					</a:t>
            </a:r>
          </a:p>
          <a:p>
            <a:pPr marL="514350" lvl="0" indent="-514350">
              <a:buAutoNum type="arabicPeriod"/>
            </a:pPr>
            <a:r>
              <a:rPr lang="en-US" b="1" dirty="0"/>
              <a:t>Plan instruction</a:t>
            </a:r>
          </a:p>
        </p:txBody>
      </p:sp>
      <p:grpSp>
        <p:nvGrpSpPr>
          <p:cNvPr id="19" name="Group 18">
            <a:extLst>
              <a:ext uri="{FF2B5EF4-FFF2-40B4-BE49-F238E27FC236}">
                <a16:creationId xmlns:a16="http://schemas.microsoft.com/office/drawing/2014/main" id="{30830395-B9FC-F0B1-79F7-7AF00EDCF222}"/>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05E16F08-BE83-B04F-8E85-79ED16355D3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1D458CB2-8A02-97D2-2F6F-EF7A57C4B43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5A4002F9-816B-DC3D-EBA4-629606559680}"/>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pic>
        <p:nvPicPr>
          <p:cNvPr id="2" name="Picture 1">
            <a:extLst>
              <a:ext uri="{FF2B5EF4-FFF2-40B4-BE49-F238E27FC236}">
                <a16:creationId xmlns:a16="http://schemas.microsoft.com/office/drawing/2014/main" id="{BC16BFBC-5D4A-36B7-3F64-A49CBE76A940}"/>
              </a:ext>
              <a:ext uri="{C183D7F6-B498-43B3-948B-1728B52AA6E4}">
                <adec:decorative xmlns:adec="http://schemas.microsoft.com/office/drawing/2017/decorative" val="1"/>
              </a:ext>
            </a:extLst>
          </p:cNvPr>
          <p:cNvPicPr>
            <a:picLocks noChangeAspect="1"/>
          </p:cNvPicPr>
          <p:nvPr/>
        </p:nvPicPr>
        <p:blipFill>
          <a:blip r:embed="rId5"/>
          <a:srcRect l="8076" t="874" r="27896" b="-874"/>
          <a:stretch>
            <a:fillRect/>
          </a:stretch>
        </p:blipFill>
        <p:spPr>
          <a:xfrm>
            <a:off x="3618135" y="1184866"/>
            <a:ext cx="2699135" cy="2799412"/>
          </a:xfrm>
          <a:prstGeom prst="ellipse">
            <a:avLst/>
          </a:prstGeom>
        </p:spPr>
      </p:pic>
      <p:sp>
        <p:nvSpPr>
          <p:cNvPr id="3" name="TextBox 2">
            <a:extLst>
              <a:ext uri="{FF2B5EF4-FFF2-40B4-BE49-F238E27FC236}">
                <a16:creationId xmlns:a16="http://schemas.microsoft.com/office/drawing/2014/main" id="{EB3B1C5A-596F-28D2-093E-2C1B2B12CF70}"/>
              </a:ext>
            </a:extLst>
          </p:cNvPr>
          <p:cNvSpPr txBox="1"/>
          <p:nvPr/>
        </p:nvSpPr>
        <p:spPr>
          <a:xfrm>
            <a:off x="6383550" y="1418829"/>
            <a:ext cx="4360650" cy="2246769"/>
          </a:xfrm>
          <a:prstGeom prst="rect">
            <a:avLst/>
          </a:prstGeom>
          <a:noFill/>
        </p:spPr>
        <p:txBody>
          <a:bodyPr wrap="square" rtlCol="0">
            <a:spAutoFit/>
          </a:bodyPr>
          <a:lstStyle/>
          <a:p>
            <a:r>
              <a:rPr lang="en-US" sz="2800"/>
              <a:t>If the student can </a:t>
            </a:r>
            <a:r>
              <a:rPr lang="en-US" sz="2800" b="1"/>
              <a:t>identify their mistake </a:t>
            </a:r>
            <a:r>
              <a:rPr lang="en-US" sz="2800"/>
              <a:t>and </a:t>
            </a:r>
            <a:r>
              <a:rPr lang="en-US" sz="2800" b="1"/>
              <a:t>solve additional, similar problems correctly</a:t>
            </a:r>
            <a:r>
              <a:rPr lang="en-US" sz="2800"/>
              <a:t>, this error would be classified as a </a:t>
            </a:r>
            <a:r>
              <a:rPr lang="en-US" sz="2800" b="1"/>
              <a:t>slip</a:t>
            </a:r>
            <a:r>
              <a:rPr lang="en-US" sz="2800"/>
              <a:t>. </a:t>
            </a:r>
          </a:p>
        </p:txBody>
      </p:sp>
      <p:pic>
        <p:nvPicPr>
          <p:cNvPr id="7" name="Graphic 6">
            <a:extLst>
              <a:ext uri="{FF2B5EF4-FFF2-40B4-BE49-F238E27FC236}">
                <a16:creationId xmlns:a16="http://schemas.microsoft.com/office/drawing/2014/main" id="{8EF2CC85-7F22-58A7-D733-F457D4EFF03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95751" y="2027837"/>
            <a:ext cx="1693516" cy="1693516"/>
          </a:xfrm>
          <a:prstGeom prst="rect">
            <a:avLst/>
          </a:prstGeom>
        </p:spPr>
      </p:pic>
    </p:spTree>
    <p:extLst>
      <p:ext uri="{BB962C8B-B14F-4D97-AF65-F5344CB8AC3E}">
        <p14:creationId xmlns:p14="http://schemas.microsoft.com/office/powerpoint/2010/main" val="2712137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EAA22-641B-B8D1-AF1C-7DECD2ADB10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CA11FC-4963-871F-B060-690E641B76B1}"/>
              </a:ext>
            </a:extLst>
          </p:cNvPr>
          <p:cNvSpPr txBox="1">
            <a:spLocks noGrp="1"/>
          </p:cNvSpPr>
          <p:nvPr>
            <p:ph type="title" idx="4294967295"/>
          </p:nvPr>
        </p:nvSpPr>
        <p:spPr>
          <a:xfrm>
            <a:off x="3470572" y="264356"/>
            <a:ext cx="8146805"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3 student is receiving an intervention focused on adding and subtracting using the standard algorithm. 7   </a:t>
            </a:r>
          </a:p>
        </p:txBody>
      </p:sp>
      <p:sp>
        <p:nvSpPr>
          <p:cNvPr id="9" name="Rounded Rectangle 8">
            <a:extLst>
              <a:ext uri="{FF2B5EF4-FFF2-40B4-BE49-F238E27FC236}">
                <a16:creationId xmlns:a16="http://schemas.microsoft.com/office/drawing/2014/main" id="{7F614A95-E0C6-FA4A-1560-6FA75D90DD32}"/>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0" name="Plus 9">
            <a:extLst>
              <a:ext uri="{FF2B5EF4-FFF2-40B4-BE49-F238E27FC236}">
                <a16:creationId xmlns:a16="http://schemas.microsoft.com/office/drawing/2014/main" id="{96B04EA6-0F61-2446-397A-0D25AA49223F}"/>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B6C17B0E-3694-4281-5E7C-0C7E1BF21731}"/>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Content Placeholder 2">
            <a:extLst>
              <a:ext uri="{FF2B5EF4-FFF2-40B4-BE49-F238E27FC236}">
                <a16:creationId xmlns:a16="http://schemas.microsoft.com/office/drawing/2014/main" id="{95DCAB98-40B8-EE8F-8C8A-461395CCBEF4}"/>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t>Identify errors					</a:t>
            </a:r>
          </a:p>
          <a:p>
            <a:pPr marL="514350" lvl="0" indent="-514350">
              <a:buAutoNum type="arabicPeriod"/>
            </a:pPr>
            <a:r>
              <a:rPr lang="en-US" b="1">
                <a:highlight>
                  <a:srgbClr val="F89E6D"/>
                </a:highlight>
              </a:rPr>
              <a:t>Plan instruction</a:t>
            </a:r>
          </a:p>
        </p:txBody>
      </p:sp>
      <p:grpSp>
        <p:nvGrpSpPr>
          <p:cNvPr id="19" name="Group 18">
            <a:extLst>
              <a:ext uri="{FF2B5EF4-FFF2-40B4-BE49-F238E27FC236}">
                <a16:creationId xmlns:a16="http://schemas.microsoft.com/office/drawing/2014/main" id="{34B16E10-741D-2166-8EB2-82F75D359150}"/>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F0C4D04F-3909-EE56-CA7D-48869280A2E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AF66D088-78AE-0BBA-436E-77B9C57EF99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D219A0EB-60F1-D657-DB27-720768281AD8}"/>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8" name="TextBox 7">
            <a:extLst>
              <a:ext uri="{FF2B5EF4-FFF2-40B4-BE49-F238E27FC236}">
                <a16:creationId xmlns:a16="http://schemas.microsoft.com/office/drawing/2014/main" id="{C36E2BB8-A315-47B2-F52F-763E0DAB1775}"/>
              </a:ext>
            </a:extLst>
          </p:cNvPr>
          <p:cNvSpPr txBox="1"/>
          <p:nvPr/>
        </p:nvSpPr>
        <p:spPr>
          <a:xfrm>
            <a:off x="6317270" y="1726586"/>
            <a:ext cx="5157627" cy="1815882"/>
          </a:xfrm>
          <a:prstGeom prst="rect">
            <a:avLst/>
          </a:prstGeom>
          <a:noFill/>
        </p:spPr>
        <p:txBody>
          <a:bodyPr wrap="square" rtlCol="0">
            <a:spAutoFit/>
          </a:bodyPr>
          <a:lstStyle/>
          <a:p>
            <a:r>
              <a:rPr lang="en-US" sz="2800"/>
              <a:t>Often, slips can be addressed by teaching students how to </a:t>
            </a:r>
            <a:r>
              <a:rPr lang="en-US" sz="2800" b="1"/>
              <a:t>better organize their work </a:t>
            </a:r>
            <a:r>
              <a:rPr lang="en-US" sz="2800"/>
              <a:t>or use       </a:t>
            </a:r>
            <a:r>
              <a:rPr lang="en-US" sz="2800" b="1"/>
              <a:t>self-monitoring strategies</a:t>
            </a:r>
            <a:r>
              <a:rPr lang="en-US" sz="2800"/>
              <a:t>.</a:t>
            </a:r>
          </a:p>
        </p:txBody>
      </p:sp>
      <p:pic>
        <p:nvPicPr>
          <p:cNvPr id="16" name="Picture 15">
            <a:extLst>
              <a:ext uri="{FF2B5EF4-FFF2-40B4-BE49-F238E27FC236}">
                <a16:creationId xmlns:a16="http://schemas.microsoft.com/office/drawing/2014/main" id="{6C8D33CB-6DDB-B53C-C15E-5BD269604077}"/>
              </a:ext>
              <a:ext uri="{C183D7F6-B498-43B3-948B-1728B52AA6E4}">
                <adec:decorative xmlns:adec="http://schemas.microsoft.com/office/drawing/2017/decorative" val="1"/>
              </a:ext>
            </a:extLst>
          </p:cNvPr>
          <p:cNvPicPr>
            <a:picLocks noChangeAspect="1"/>
          </p:cNvPicPr>
          <p:nvPr/>
        </p:nvPicPr>
        <p:blipFill>
          <a:blip r:embed="rId5"/>
          <a:srcRect l="8076" t="874" r="27896" b="-874"/>
          <a:stretch>
            <a:fillRect/>
          </a:stretch>
        </p:blipFill>
        <p:spPr>
          <a:xfrm>
            <a:off x="3618135" y="1184866"/>
            <a:ext cx="2699135" cy="2799412"/>
          </a:xfrm>
          <a:prstGeom prst="ellipse">
            <a:avLst/>
          </a:prstGeom>
        </p:spPr>
      </p:pic>
      <p:pic>
        <p:nvPicPr>
          <p:cNvPr id="17" name="Graphic 16">
            <a:extLst>
              <a:ext uri="{FF2B5EF4-FFF2-40B4-BE49-F238E27FC236}">
                <a16:creationId xmlns:a16="http://schemas.microsoft.com/office/drawing/2014/main" id="{F3F824C8-E916-52FE-D9B4-662DE1A3A76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95751" y="2027837"/>
            <a:ext cx="1693516" cy="1693516"/>
          </a:xfrm>
          <a:prstGeom prst="rect">
            <a:avLst/>
          </a:prstGeom>
        </p:spPr>
      </p:pic>
    </p:spTree>
    <p:extLst>
      <p:ext uri="{BB962C8B-B14F-4D97-AF65-F5344CB8AC3E}">
        <p14:creationId xmlns:p14="http://schemas.microsoft.com/office/powerpoint/2010/main" val="3531160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CA7C1-112E-F196-9390-691DA4679EC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E11BDB-9925-697A-64F9-D1FDA4DF326D}"/>
              </a:ext>
            </a:extLst>
          </p:cNvPr>
          <p:cNvSpPr txBox="1">
            <a:spLocks noGrp="1"/>
          </p:cNvSpPr>
          <p:nvPr>
            <p:ph type="title" idx="4294967295"/>
          </p:nvPr>
        </p:nvSpPr>
        <p:spPr>
          <a:xfrm>
            <a:off x="3480777" y="245895"/>
            <a:ext cx="8146805"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3 student is receiving an intervention focused on adding and subtracting using the standard algorithm.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  8</a:t>
            </a:r>
          </a:p>
        </p:txBody>
      </p:sp>
      <p:sp>
        <p:nvSpPr>
          <p:cNvPr id="9" name="Rounded Rectangle 8">
            <a:extLst>
              <a:ext uri="{FF2B5EF4-FFF2-40B4-BE49-F238E27FC236}">
                <a16:creationId xmlns:a16="http://schemas.microsoft.com/office/drawing/2014/main" id="{910E51F1-AEDB-51B1-479A-48F67B7F4415}"/>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0" name="Plus 9">
            <a:extLst>
              <a:ext uri="{FF2B5EF4-FFF2-40B4-BE49-F238E27FC236}">
                <a16:creationId xmlns:a16="http://schemas.microsoft.com/office/drawing/2014/main" id="{EA5C090E-1F6F-59DB-F450-4C4DA72E4700}"/>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D2906350-9A95-5BEC-15D6-1EA1464A9065}"/>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Content Placeholder 2">
            <a:extLst>
              <a:ext uri="{FF2B5EF4-FFF2-40B4-BE49-F238E27FC236}">
                <a16:creationId xmlns:a16="http://schemas.microsoft.com/office/drawing/2014/main" id="{E7665860-C9FF-52A6-3AE9-2D3D498588A2}"/>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t>Identify errors					</a:t>
            </a:r>
          </a:p>
          <a:p>
            <a:pPr marL="514350" lvl="0" indent="-514350">
              <a:buAutoNum type="arabicPeriod"/>
            </a:pPr>
            <a:r>
              <a:rPr lang="en-US" b="1">
                <a:highlight>
                  <a:srgbClr val="F89E6D"/>
                </a:highlight>
              </a:rPr>
              <a:t>Plan instruction</a:t>
            </a:r>
          </a:p>
        </p:txBody>
      </p:sp>
      <p:grpSp>
        <p:nvGrpSpPr>
          <p:cNvPr id="19" name="Group 18">
            <a:extLst>
              <a:ext uri="{FF2B5EF4-FFF2-40B4-BE49-F238E27FC236}">
                <a16:creationId xmlns:a16="http://schemas.microsoft.com/office/drawing/2014/main" id="{C3E5A0C9-108C-D087-86F4-8A9CA1614D93}"/>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EEE58429-E442-534D-C5C4-6A09E8E759C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0C676051-EC44-32CE-3F61-551B864DAC3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7FBFE236-D384-4E9C-A597-09602389980C}"/>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2" name="Rounded Rectangle 1">
            <a:extLst>
              <a:ext uri="{FF2B5EF4-FFF2-40B4-BE49-F238E27FC236}">
                <a16:creationId xmlns:a16="http://schemas.microsoft.com/office/drawing/2014/main" id="{08E4709C-2747-1552-28F8-57F02CFBAFDB}"/>
              </a:ext>
            </a:extLst>
          </p:cNvPr>
          <p:cNvSpPr/>
          <p:nvPr/>
        </p:nvSpPr>
        <p:spPr>
          <a:xfrm>
            <a:off x="3770534" y="4083612"/>
            <a:ext cx="7971207" cy="1815882"/>
          </a:xfrm>
          <a:prstGeom prst="roundRect">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For example, a teacher might encourage this student to always </a:t>
            </a:r>
            <a:r>
              <a:rPr lang="en-US" sz="3200" b="1">
                <a:solidFill>
                  <a:schemeClr val="tx1"/>
                </a:solidFill>
              </a:rPr>
              <a:t>check their work </a:t>
            </a:r>
            <a:r>
              <a:rPr lang="en-US" sz="3200">
                <a:solidFill>
                  <a:schemeClr val="tx1"/>
                </a:solidFill>
              </a:rPr>
              <a:t>and put a </a:t>
            </a:r>
            <a:r>
              <a:rPr lang="en-US" sz="3200" b="1">
                <a:solidFill>
                  <a:schemeClr val="tx1"/>
                </a:solidFill>
              </a:rPr>
              <a:t>star</a:t>
            </a:r>
            <a:r>
              <a:rPr lang="en-US" sz="3200">
                <a:solidFill>
                  <a:schemeClr val="tx1"/>
                </a:solidFill>
              </a:rPr>
              <a:t> by each item after they check it.</a:t>
            </a:r>
          </a:p>
        </p:txBody>
      </p:sp>
      <p:sp>
        <p:nvSpPr>
          <p:cNvPr id="3" name="TextBox 2">
            <a:extLst>
              <a:ext uri="{FF2B5EF4-FFF2-40B4-BE49-F238E27FC236}">
                <a16:creationId xmlns:a16="http://schemas.microsoft.com/office/drawing/2014/main" id="{F6676BB7-C151-55B3-AAF8-77B1513B2E6D}"/>
              </a:ext>
            </a:extLst>
          </p:cNvPr>
          <p:cNvSpPr txBox="1"/>
          <p:nvPr/>
        </p:nvSpPr>
        <p:spPr>
          <a:xfrm>
            <a:off x="6317270" y="1726586"/>
            <a:ext cx="5157627" cy="1815882"/>
          </a:xfrm>
          <a:prstGeom prst="rect">
            <a:avLst/>
          </a:prstGeom>
          <a:noFill/>
        </p:spPr>
        <p:txBody>
          <a:bodyPr wrap="square" rtlCol="0">
            <a:spAutoFit/>
          </a:bodyPr>
          <a:lstStyle/>
          <a:p>
            <a:r>
              <a:rPr lang="en-US" sz="2800"/>
              <a:t>Often, slips can be addressed by teaching students how to </a:t>
            </a:r>
            <a:r>
              <a:rPr lang="en-US" sz="2800" b="1"/>
              <a:t>better organize their work </a:t>
            </a:r>
            <a:r>
              <a:rPr lang="en-US" sz="2800"/>
              <a:t>or use       </a:t>
            </a:r>
            <a:r>
              <a:rPr lang="en-US" sz="2800" b="1"/>
              <a:t>self-monitoring strategies</a:t>
            </a:r>
            <a:r>
              <a:rPr lang="en-US" sz="2800"/>
              <a:t>.</a:t>
            </a:r>
          </a:p>
        </p:txBody>
      </p:sp>
      <p:pic>
        <p:nvPicPr>
          <p:cNvPr id="5" name="Picture 4">
            <a:extLst>
              <a:ext uri="{FF2B5EF4-FFF2-40B4-BE49-F238E27FC236}">
                <a16:creationId xmlns:a16="http://schemas.microsoft.com/office/drawing/2014/main" id="{E5018FB4-B30B-F988-BBF1-234A1B7C8F44}"/>
              </a:ext>
              <a:ext uri="{C183D7F6-B498-43B3-948B-1728B52AA6E4}">
                <adec:decorative xmlns:adec="http://schemas.microsoft.com/office/drawing/2017/decorative" val="1"/>
              </a:ext>
            </a:extLst>
          </p:cNvPr>
          <p:cNvPicPr>
            <a:picLocks noChangeAspect="1"/>
          </p:cNvPicPr>
          <p:nvPr/>
        </p:nvPicPr>
        <p:blipFill>
          <a:blip r:embed="rId5"/>
          <a:srcRect l="8076" t="874" r="27896" b="-874"/>
          <a:stretch>
            <a:fillRect/>
          </a:stretch>
        </p:blipFill>
        <p:spPr>
          <a:xfrm>
            <a:off x="3618135" y="1184866"/>
            <a:ext cx="2699135" cy="2799412"/>
          </a:xfrm>
          <a:prstGeom prst="ellipse">
            <a:avLst/>
          </a:prstGeom>
        </p:spPr>
      </p:pic>
      <p:pic>
        <p:nvPicPr>
          <p:cNvPr id="6" name="Graphic 5">
            <a:extLst>
              <a:ext uri="{FF2B5EF4-FFF2-40B4-BE49-F238E27FC236}">
                <a16:creationId xmlns:a16="http://schemas.microsoft.com/office/drawing/2014/main" id="{B9D6F169-5960-B1F2-8ED2-7B1792B68F0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95751" y="2027837"/>
            <a:ext cx="1693516" cy="1693516"/>
          </a:xfrm>
          <a:prstGeom prst="rect">
            <a:avLst/>
          </a:prstGeom>
        </p:spPr>
      </p:pic>
      <p:pic>
        <p:nvPicPr>
          <p:cNvPr id="14" name="Picture 13">
            <a:extLst>
              <a:ext uri="{FF2B5EF4-FFF2-40B4-BE49-F238E27FC236}">
                <a16:creationId xmlns:a16="http://schemas.microsoft.com/office/drawing/2014/main" id="{B93B752B-7B9C-2428-D00A-41EC2D597EAC}"/>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618135" y="5135357"/>
            <a:ext cx="1334865" cy="1218790"/>
          </a:xfrm>
          <a:prstGeom prst="rect">
            <a:avLst/>
          </a:prstGeom>
        </p:spPr>
      </p:pic>
    </p:spTree>
    <p:extLst>
      <p:ext uri="{BB962C8B-B14F-4D97-AF65-F5344CB8AC3E}">
        <p14:creationId xmlns:p14="http://schemas.microsoft.com/office/powerpoint/2010/main" val="3824985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5A99F-F795-D6F2-B9A1-C66523142CC7}"/>
            </a:ext>
          </a:extLst>
        </p:cNvPr>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4CCC39EB-DEB0-4CCC-D5FE-7EB6957A99D5}"/>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t>Identify errors					</a:t>
            </a:r>
          </a:p>
          <a:p>
            <a:pPr marL="514350" lvl="0" indent="-514350">
              <a:buAutoNum type="arabicPeriod"/>
            </a:pPr>
            <a:r>
              <a:rPr lang="en-US" b="1"/>
              <a:t>Plan instruction</a:t>
            </a:r>
          </a:p>
        </p:txBody>
      </p:sp>
      <p:grpSp>
        <p:nvGrpSpPr>
          <p:cNvPr id="18" name="Group 17">
            <a:extLst>
              <a:ext uri="{FF2B5EF4-FFF2-40B4-BE49-F238E27FC236}">
                <a16:creationId xmlns:a16="http://schemas.microsoft.com/office/drawing/2014/main" id="{F0795C84-87E2-19E4-B286-E1179301628F}"/>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19" name="Graphic 18" descr="Banana Peel with solid fill">
              <a:extLst>
                <a:ext uri="{FF2B5EF4-FFF2-40B4-BE49-F238E27FC236}">
                  <a16:creationId xmlns:a16="http://schemas.microsoft.com/office/drawing/2014/main" id="{CA831C04-11AF-A6D2-712D-84E28D9E095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0" name="Graphic 19" descr="Bug with solid fill">
              <a:extLst>
                <a:ext uri="{FF2B5EF4-FFF2-40B4-BE49-F238E27FC236}">
                  <a16:creationId xmlns:a16="http://schemas.microsoft.com/office/drawing/2014/main" id="{4F0400FD-2B91-0778-2F6D-8AFA76575E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1" name="Rounded Rectangle 20">
              <a:extLst>
                <a:ext uri="{FF2B5EF4-FFF2-40B4-BE49-F238E27FC236}">
                  <a16:creationId xmlns:a16="http://schemas.microsoft.com/office/drawing/2014/main" id="{7A19A921-E4F8-11AE-9C0C-1B6848658126}"/>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2" name="Rounded Rectangle 1">
            <a:extLst>
              <a:ext uri="{FF2B5EF4-FFF2-40B4-BE49-F238E27FC236}">
                <a16:creationId xmlns:a16="http://schemas.microsoft.com/office/drawing/2014/main" id="{333EE211-3E57-A92C-CAA0-F480FDD8A11E}"/>
              </a:ext>
            </a:extLst>
          </p:cNvPr>
          <p:cNvSpPr/>
          <p:nvPr/>
        </p:nvSpPr>
        <p:spPr>
          <a:xfrm>
            <a:off x="290604" y="264356"/>
            <a:ext cx="3018652" cy="2743422"/>
          </a:xfrm>
          <a:prstGeom prst="roundRect">
            <a:avLst/>
          </a:prstGeom>
          <a:solidFill>
            <a:srgbClr val="C1D98F"/>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Multiplication and Division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3" name="Multiply 2">
            <a:extLst>
              <a:ext uri="{FF2B5EF4-FFF2-40B4-BE49-F238E27FC236}">
                <a16:creationId xmlns:a16="http://schemas.microsoft.com/office/drawing/2014/main" id="{E0D859C3-DB07-7241-C770-FBD088283E0D}"/>
              </a:ext>
              <a:ext uri="{C183D7F6-B498-43B3-948B-1728B52AA6E4}">
                <adec:decorative xmlns:adec="http://schemas.microsoft.com/office/drawing/2017/decorative" val="1"/>
              </a:ext>
            </a:extLst>
          </p:cNvPr>
          <p:cNvSpPr/>
          <p:nvPr/>
        </p:nvSpPr>
        <p:spPr>
          <a:xfrm>
            <a:off x="559922" y="1636067"/>
            <a:ext cx="1213379" cy="1213379"/>
          </a:xfrm>
          <a:prstGeom prst="mathMultiply">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Division 3">
            <a:extLst>
              <a:ext uri="{FF2B5EF4-FFF2-40B4-BE49-F238E27FC236}">
                <a16:creationId xmlns:a16="http://schemas.microsoft.com/office/drawing/2014/main" id="{71F8D169-0E94-EA09-C473-1AFDDC1475DB}"/>
              </a:ext>
              <a:ext uri="{C183D7F6-B498-43B3-948B-1728B52AA6E4}">
                <adec:decorative xmlns:adec="http://schemas.microsoft.com/office/drawing/2017/decorative" val="1"/>
              </a:ext>
            </a:extLst>
          </p:cNvPr>
          <p:cNvSpPr/>
          <p:nvPr/>
        </p:nvSpPr>
        <p:spPr>
          <a:xfrm>
            <a:off x="1834007" y="1441824"/>
            <a:ext cx="1213379" cy="1213379"/>
          </a:xfrm>
          <a:prstGeom prst="mathDivide">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Title 4">
            <a:extLst>
              <a:ext uri="{FF2B5EF4-FFF2-40B4-BE49-F238E27FC236}">
                <a16:creationId xmlns:a16="http://schemas.microsoft.com/office/drawing/2014/main" id="{5747EA75-2BFF-C6D0-8550-7B294788208D}"/>
              </a:ext>
            </a:extLst>
          </p:cNvPr>
          <p:cNvSpPr txBox="1">
            <a:spLocks noGrp="1"/>
          </p:cNvSpPr>
          <p:nvPr>
            <p:ph type="title" idx="4294967295"/>
          </p:nvPr>
        </p:nvSpPr>
        <p:spPr>
          <a:xfrm>
            <a:off x="3470572" y="264356"/>
            <a:ext cx="8146805"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4 student is receiving an intervention focused on multiplying and dividing whole numbers.</a:t>
            </a:r>
          </a:p>
        </p:txBody>
      </p:sp>
      <p:pic>
        <p:nvPicPr>
          <p:cNvPr id="6" name="Picture 5" descr="Boy writing in classroom">
            <a:extLst>
              <a:ext uri="{FF2B5EF4-FFF2-40B4-BE49-F238E27FC236}">
                <a16:creationId xmlns:a16="http://schemas.microsoft.com/office/drawing/2014/main" id="{61C2B80F-4B63-267E-AC16-6670239844CF}"/>
              </a:ext>
            </a:extLst>
          </p:cNvPr>
          <p:cNvPicPr>
            <a:picLocks noChangeAspect="1"/>
          </p:cNvPicPr>
          <p:nvPr/>
        </p:nvPicPr>
        <p:blipFill>
          <a:blip r:embed="rId5"/>
          <a:srcRect l="33119" t="20779" r="16881" b="1435"/>
          <a:stretch>
            <a:fillRect/>
          </a:stretch>
        </p:blipFill>
        <p:spPr>
          <a:xfrm>
            <a:off x="3663565" y="1452921"/>
            <a:ext cx="3506438" cy="3636708"/>
          </a:xfrm>
          <a:prstGeom prst="ellipse">
            <a:avLst/>
          </a:prstGeom>
        </p:spPr>
      </p:pic>
      <p:pic>
        <p:nvPicPr>
          <p:cNvPr id="8" name="Picture 7" descr="A math worksheet with a student's answers. ">
            <a:extLst>
              <a:ext uri="{FF2B5EF4-FFF2-40B4-BE49-F238E27FC236}">
                <a16:creationId xmlns:a16="http://schemas.microsoft.com/office/drawing/2014/main" id="{1D6542BB-8784-5B4F-F9F8-64CC6E0533BC}"/>
              </a:ext>
            </a:extLst>
          </p:cNvPr>
          <p:cNvPicPr>
            <a:picLocks noChangeAspect="1"/>
          </p:cNvPicPr>
          <p:nvPr/>
        </p:nvPicPr>
        <p:blipFill>
          <a:blip r:embed="rId6"/>
          <a:stretch>
            <a:fillRect/>
          </a:stretch>
        </p:blipFill>
        <p:spPr>
          <a:xfrm>
            <a:off x="7303353" y="1403724"/>
            <a:ext cx="3890601" cy="4957684"/>
          </a:xfrm>
          <a:prstGeom prst="rect">
            <a:avLst/>
          </a:prstGeom>
        </p:spPr>
      </p:pic>
    </p:spTree>
    <p:extLst>
      <p:ext uri="{BB962C8B-B14F-4D97-AF65-F5344CB8AC3E}">
        <p14:creationId xmlns:p14="http://schemas.microsoft.com/office/powerpoint/2010/main" val="2082107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A0D33-1F67-C7AE-FFD9-E76936EE86F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0D95517-1C42-F447-2E3E-B53E245E96BA}"/>
              </a:ext>
            </a:extLst>
          </p:cNvPr>
          <p:cNvSpPr txBox="1">
            <a:spLocks noGrp="1"/>
          </p:cNvSpPr>
          <p:nvPr>
            <p:ph type="title" idx="4294967295"/>
          </p:nvPr>
        </p:nvSpPr>
        <p:spPr>
          <a:xfrm>
            <a:off x="3470572" y="264356"/>
            <a:ext cx="8146805"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4 student is receiving an intervention focused on multiplying and dividing whole numbers. 2</a:t>
            </a:r>
          </a:p>
        </p:txBody>
      </p:sp>
      <p:sp>
        <p:nvSpPr>
          <p:cNvPr id="17" name="Content Placeholder 2">
            <a:extLst>
              <a:ext uri="{FF2B5EF4-FFF2-40B4-BE49-F238E27FC236}">
                <a16:creationId xmlns:a16="http://schemas.microsoft.com/office/drawing/2014/main" id="{0C2BB200-30C6-843B-7197-382F7F4E9A4A}"/>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highlight>
                  <a:srgbClr val="F89E6D"/>
                </a:highlight>
              </a:rPr>
              <a:t>Score</a:t>
            </a:r>
            <a:endParaRPr lang="en-US" b="1" i="1">
              <a:highlight>
                <a:srgbClr val="F89E6D"/>
              </a:highlight>
            </a:endParaRPr>
          </a:p>
          <a:p>
            <a:pPr marL="514350" lvl="0" indent="-514350">
              <a:buAutoNum type="arabicPeriod"/>
            </a:pPr>
            <a:r>
              <a:rPr lang="en-US" b="1"/>
              <a:t>Identify errors					</a:t>
            </a:r>
          </a:p>
          <a:p>
            <a:pPr marL="514350" lvl="0" indent="-514350">
              <a:buAutoNum type="arabicPeriod"/>
            </a:pPr>
            <a:r>
              <a:rPr lang="en-US" b="1"/>
              <a:t>Plan instruction</a:t>
            </a:r>
          </a:p>
        </p:txBody>
      </p:sp>
      <p:grpSp>
        <p:nvGrpSpPr>
          <p:cNvPr id="18" name="Group 17">
            <a:extLst>
              <a:ext uri="{FF2B5EF4-FFF2-40B4-BE49-F238E27FC236}">
                <a16:creationId xmlns:a16="http://schemas.microsoft.com/office/drawing/2014/main" id="{0CDD2122-CBC1-50E5-375A-1AF75811815B}"/>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19" name="Graphic 18" descr="Banana Peel with solid fill">
              <a:extLst>
                <a:ext uri="{FF2B5EF4-FFF2-40B4-BE49-F238E27FC236}">
                  <a16:creationId xmlns:a16="http://schemas.microsoft.com/office/drawing/2014/main" id="{92F8EE5B-E531-6D7E-8695-499176C61D4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0" name="Graphic 19" descr="Bug with solid fill">
              <a:extLst>
                <a:ext uri="{FF2B5EF4-FFF2-40B4-BE49-F238E27FC236}">
                  <a16:creationId xmlns:a16="http://schemas.microsoft.com/office/drawing/2014/main" id="{C9E519E6-E4E1-8F80-CCFF-4548C6A2E31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1" name="Rounded Rectangle 20">
              <a:extLst>
                <a:ext uri="{FF2B5EF4-FFF2-40B4-BE49-F238E27FC236}">
                  <a16:creationId xmlns:a16="http://schemas.microsoft.com/office/drawing/2014/main" id="{F6B4C0D3-D64C-0B50-E394-3AB0DC5A1079}"/>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2" name="Rounded Rectangle 1">
            <a:extLst>
              <a:ext uri="{FF2B5EF4-FFF2-40B4-BE49-F238E27FC236}">
                <a16:creationId xmlns:a16="http://schemas.microsoft.com/office/drawing/2014/main" id="{0F0BE053-74D6-4662-CF56-F94CBE1C0A36}"/>
              </a:ext>
            </a:extLst>
          </p:cNvPr>
          <p:cNvSpPr/>
          <p:nvPr/>
        </p:nvSpPr>
        <p:spPr>
          <a:xfrm>
            <a:off x="290604" y="264356"/>
            <a:ext cx="3018652" cy="2743422"/>
          </a:xfrm>
          <a:prstGeom prst="roundRect">
            <a:avLst/>
          </a:prstGeom>
          <a:solidFill>
            <a:srgbClr val="C1D98F"/>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Multiplication and Division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3" name="Multiply 2">
            <a:extLst>
              <a:ext uri="{FF2B5EF4-FFF2-40B4-BE49-F238E27FC236}">
                <a16:creationId xmlns:a16="http://schemas.microsoft.com/office/drawing/2014/main" id="{35E4524A-A46A-7394-15FE-085D09ACB280}"/>
              </a:ext>
              <a:ext uri="{C183D7F6-B498-43B3-948B-1728B52AA6E4}">
                <adec:decorative xmlns:adec="http://schemas.microsoft.com/office/drawing/2017/decorative" val="1"/>
              </a:ext>
            </a:extLst>
          </p:cNvPr>
          <p:cNvSpPr/>
          <p:nvPr/>
        </p:nvSpPr>
        <p:spPr>
          <a:xfrm>
            <a:off x="559922" y="1636067"/>
            <a:ext cx="1213379" cy="1213379"/>
          </a:xfrm>
          <a:prstGeom prst="mathMultiply">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Division 3">
            <a:extLst>
              <a:ext uri="{FF2B5EF4-FFF2-40B4-BE49-F238E27FC236}">
                <a16:creationId xmlns:a16="http://schemas.microsoft.com/office/drawing/2014/main" id="{2A06956C-70B9-7C8B-2028-C139401E0932}"/>
              </a:ext>
              <a:ext uri="{C183D7F6-B498-43B3-948B-1728B52AA6E4}">
                <adec:decorative xmlns:adec="http://schemas.microsoft.com/office/drawing/2017/decorative" val="1"/>
              </a:ext>
            </a:extLst>
          </p:cNvPr>
          <p:cNvSpPr/>
          <p:nvPr/>
        </p:nvSpPr>
        <p:spPr>
          <a:xfrm>
            <a:off x="1834007" y="1441824"/>
            <a:ext cx="1213379" cy="1213379"/>
          </a:xfrm>
          <a:prstGeom prst="mathDivide">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8" name="Picture 7" descr="A math worksheet with a student's answers. There are green check marks near correct answers and red X's need wrong answers. ">
            <a:extLst>
              <a:ext uri="{FF2B5EF4-FFF2-40B4-BE49-F238E27FC236}">
                <a16:creationId xmlns:a16="http://schemas.microsoft.com/office/drawing/2014/main" id="{5B020422-70B6-E505-EB8F-7A7F407C151E}"/>
              </a:ext>
            </a:extLst>
          </p:cNvPr>
          <p:cNvPicPr>
            <a:picLocks noChangeAspect="1"/>
          </p:cNvPicPr>
          <p:nvPr/>
        </p:nvPicPr>
        <p:blipFill>
          <a:blip r:embed="rId5"/>
          <a:srcRect b="19192"/>
          <a:stretch>
            <a:fillRect/>
          </a:stretch>
        </p:blipFill>
        <p:spPr>
          <a:xfrm>
            <a:off x="3990394" y="1095353"/>
            <a:ext cx="5207450" cy="5362148"/>
          </a:xfrm>
          <a:prstGeom prst="rect">
            <a:avLst/>
          </a:prstGeom>
        </p:spPr>
      </p:pic>
      <p:sp>
        <p:nvSpPr>
          <p:cNvPr id="7" name="TextBox 6">
            <a:extLst>
              <a:ext uri="{FF2B5EF4-FFF2-40B4-BE49-F238E27FC236}">
                <a16:creationId xmlns:a16="http://schemas.microsoft.com/office/drawing/2014/main" id="{293BC93E-BDAD-69D1-335C-891848B98D06}"/>
              </a:ext>
            </a:extLst>
          </p:cNvPr>
          <p:cNvSpPr txBox="1"/>
          <p:nvPr/>
        </p:nvSpPr>
        <p:spPr>
          <a:xfrm>
            <a:off x="9425938" y="1356729"/>
            <a:ext cx="2434234" cy="2985433"/>
          </a:xfrm>
          <a:prstGeom prst="rect">
            <a:avLst/>
          </a:prstGeom>
          <a:noFill/>
        </p:spPr>
        <p:txBody>
          <a:bodyPr wrap="square" rtlCol="0">
            <a:spAutoFit/>
          </a:bodyPr>
          <a:lstStyle/>
          <a:p>
            <a:pPr algn="ctr"/>
            <a:r>
              <a:rPr lang="en-US" sz="2000" b="1"/>
              <a:t>Multiplication (standard algorithm):</a:t>
            </a:r>
          </a:p>
          <a:p>
            <a:pPr algn="ctr"/>
            <a:endParaRPr lang="en-US" sz="400" b="1"/>
          </a:p>
          <a:p>
            <a:pPr algn="ctr"/>
            <a:r>
              <a:rPr lang="en-US" sz="2000"/>
              <a:t>Score digits from   right to left</a:t>
            </a:r>
          </a:p>
          <a:p>
            <a:pPr algn="ctr"/>
            <a:endParaRPr lang="en-US" sz="2000"/>
          </a:p>
          <a:p>
            <a:pPr algn="ctr"/>
            <a:r>
              <a:rPr lang="en-US" sz="2000" b="1"/>
              <a:t>Division         (standard algorithm):</a:t>
            </a:r>
          </a:p>
          <a:p>
            <a:pPr algn="ctr"/>
            <a:endParaRPr lang="en-US" sz="400" b="1"/>
          </a:p>
          <a:p>
            <a:pPr algn="ctr"/>
            <a:r>
              <a:rPr lang="en-US" sz="2000"/>
              <a:t>Score digits from   left to right</a:t>
            </a:r>
          </a:p>
        </p:txBody>
      </p:sp>
      <p:sp>
        <p:nvSpPr>
          <p:cNvPr id="9" name="TextBox 8">
            <a:extLst>
              <a:ext uri="{FF2B5EF4-FFF2-40B4-BE49-F238E27FC236}">
                <a16:creationId xmlns:a16="http://schemas.microsoft.com/office/drawing/2014/main" id="{AE4AE337-10A8-0202-7653-A95C7E9A512E}"/>
              </a:ext>
              <a:ext uri="{C183D7F6-B498-43B3-948B-1728B52AA6E4}">
                <adec:decorative xmlns:adec="http://schemas.microsoft.com/office/drawing/2017/decorative" val="1"/>
              </a:ext>
            </a:extLst>
          </p:cNvPr>
          <p:cNvSpPr txBox="1"/>
          <p:nvPr/>
        </p:nvSpPr>
        <p:spPr>
          <a:xfrm>
            <a:off x="5345136" y="1095353"/>
            <a:ext cx="419618" cy="461665"/>
          </a:xfrm>
          <a:prstGeom prst="rect">
            <a:avLst/>
          </a:prstGeom>
          <a:noFill/>
        </p:spPr>
        <p:txBody>
          <a:bodyPr wrap="square">
            <a:spAutoFit/>
          </a:bodyPr>
          <a:lstStyle/>
          <a:p>
            <a:r>
              <a:rPr lang="en-US" sz="2400" b="1">
                <a:solidFill>
                  <a:schemeClr val="accent2"/>
                </a:solidFill>
              </a:rPr>
              <a:t>✓</a:t>
            </a:r>
          </a:p>
        </p:txBody>
      </p:sp>
      <p:sp>
        <p:nvSpPr>
          <p:cNvPr id="10" name="TextBox 9">
            <a:extLst>
              <a:ext uri="{FF2B5EF4-FFF2-40B4-BE49-F238E27FC236}">
                <a16:creationId xmlns:a16="http://schemas.microsoft.com/office/drawing/2014/main" id="{E69D8ADD-D308-86C9-DF61-184B1ABD402A}"/>
              </a:ext>
              <a:ext uri="{C183D7F6-B498-43B3-948B-1728B52AA6E4}">
                <adec:decorative xmlns:adec="http://schemas.microsoft.com/office/drawing/2017/decorative" val="1"/>
              </a:ext>
            </a:extLst>
          </p:cNvPr>
          <p:cNvSpPr txBox="1"/>
          <p:nvPr/>
        </p:nvSpPr>
        <p:spPr>
          <a:xfrm>
            <a:off x="5573230" y="1095353"/>
            <a:ext cx="419618" cy="461665"/>
          </a:xfrm>
          <a:prstGeom prst="rect">
            <a:avLst/>
          </a:prstGeom>
          <a:noFill/>
        </p:spPr>
        <p:txBody>
          <a:bodyPr wrap="square">
            <a:spAutoFit/>
          </a:bodyPr>
          <a:lstStyle/>
          <a:p>
            <a:r>
              <a:rPr lang="en-US" sz="2400" b="1">
                <a:solidFill>
                  <a:schemeClr val="accent2"/>
                </a:solidFill>
              </a:rPr>
              <a:t>✓</a:t>
            </a:r>
          </a:p>
        </p:txBody>
      </p:sp>
      <p:sp>
        <p:nvSpPr>
          <p:cNvPr id="12" name="Rounded Rectangle 11">
            <a:extLst>
              <a:ext uri="{FF2B5EF4-FFF2-40B4-BE49-F238E27FC236}">
                <a16:creationId xmlns:a16="http://schemas.microsoft.com/office/drawing/2014/main" id="{87F95DB9-ED44-A03B-1856-459DF26D1965}"/>
              </a:ext>
              <a:ext uri="{C183D7F6-B498-43B3-948B-1728B52AA6E4}">
                <adec:decorative xmlns:adec="http://schemas.microsoft.com/office/drawing/2017/decorative" val="0"/>
              </a:ext>
            </a:extLst>
          </p:cNvPr>
          <p:cNvSpPr/>
          <p:nvPr/>
        </p:nvSpPr>
        <p:spPr>
          <a:xfrm>
            <a:off x="8470698" y="1589006"/>
            <a:ext cx="841193" cy="674687"/>
          </a:xfrm>
          <a:prstGeom prst="roundRect">
            <a:avLst/>
          </a:prstGeom>
          <a:solidFill>
            <a:srgbClr val="B3C58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Correct answer:</a:t>
            </a:r>
          </a:p>
          <a:p>
            <a:pPr algn="ctr"/>
            <a:r>
              <a:rPr lang="en-US" sz="1400">
                <a:solidFill>
                  <a:schemeClr val="tx1"/>
                </a:solidFill>
              </a:rPr>
              <a:t>2,036</a:t>
            </a:r>
          </a:p>
        </p:txBody>
      </p:sp>
      <p:sp>
        <p:nvSpPr>
          <p:cNvPr id="13" name="TextBox 12">
            <a:extLst>
              <a:ext uri="{FF2B5EF4-FFF2-40B4-BE49-F238E27FC236}">
                <a16:creationId xmlns:a16="http://schemas.microsoft.com/office/drawing/2014/main" id="{6E0A5C76-C2AD-C032-AC91-172F5A9DB13B}"/>
              </a:ext>
              <a:ext uri="{C183D7F6-B498-43B3-948B-1728B52AA6E4}">
                <adec:decorative xmlns:adec="http://schemas.microsoft.com/office/drawing/2017/decorative" val="1"/>
              </a:ext>
            </a:extLst>
          </p:cNvPr>
          <p:cNvSpPr txBox="1"/>
          <p:nvPr/>
        </p:nvSpPr>
        <p:spPr>
          <a:xfrm>
            <a:off x="7918224" y="2387780"/>
            <a:ext cx="419618" cy="461665"/>
          </a:xfrm>
          <a:prstGeom prst="rect">
            <a:avLst/>
          </a:prstGeom>
          <a:noFill/>
        </p:spPr>
        <p:txBody>
          <a:bodyPr wrap="square">
            <a:spAutoFit/>
          </a:bodyPr>
          <a:lstStyle/>
          <a:p>
            <a:r>
              <a:rPr lang="en-US" sz="2400" b="1">
                <a:solidFill>
                  <a:schemeClr val="accent2"/>
                </a:solidFill>
              </a:rPr>
              <a:t>✓</a:t>
            </a:r>
          </a:p>
        </p:txBody>
      </p:sp>
      <p:sp>
        <p:nvSpPr>
          <p:cNvPr id="14" name="TextBox 13">
            <a:extLst>
              <a:ext uri="{FF2B5EF4-FFF2-40B4-BE49-F238E27FC236}">
                <a16:creationId xmlns:a16="http://schemas.microsoft.com/office/drawing/2014/main" id="{A34FAD63-3BA3-9599-76B2-D6B3BFDC412B}"/>
              </a:ext>
              <a:ext uri="{C183D7F6-B498-43B3-948B-1728B52AA6E4}">
                <adec:decorative xmlns:adec="http://schemas.microsoft.com/office/drawing/2017/decorative" val="1"/>
              </a:ext>
            </a:extLst>
          </p:cNvPr>
          <p:cNvSpPr txBox="1"/>
          <p:nvPr/>
        </p:nvSpPr>
        <p:spPr>
          <a:xfrm>
            <a:off x="7690130" y="2387780"/>
            <a:ext cx="419618" cy="461665"/>
          </a:xfrm>
          <a:prstGeom prst="rect">
            <a:avLst/>
          </a:prstGeom>
          <a:noFill/>
        </p:spPr>
        <p:txBody>
          <a:bodyPr wrap="square">
            <a:spAutoFit/>
          </a:bodyPr>
          <a:lstStyle/>
          <a:p>
            <a:r>
              <a:rPr lang="en-US" sz="2400" b="1">
                <a:solidFill>
                  <a:srgbClr val="C00000"/>
                </a:solidFill>
              </a:rPr>
              <a:t>✗</a:t>
            </a:r>
          </a:p>
        </p:txBody>
      </p:sp>
      <p:sp>
        <p:nvSpPr>
          <p:cNvPr id="15" name="TextBox 14">
            <a:extLst>
              <a:ext uri="{FF2B5EF4-FFF2-40B4-BE49-F238E27FC236}">
                <a16:creationId xmlns:a16="http://schemas.microsoft.com/office/drawing/2014/main" id="{921C0C24-5E92-8943-505B-257979C44821}"/>
              </a:ext>
              <a:ext uri="{C183D7F6-B498-43B3-948B-1728B52AA6E4}">
                <adec:decorative xmlns:adec="http://schemas.microsoft.com/office/drawing/2017/decorative" val="1"/>
              </a:ext>
            </a:extLst>
          </p:cNvPr>
          <p:cNvSpPr txBox="1"/>
          <p:nvPr/>
        </p:nvSpPr>
        <p:spPr>
          <a:xfrm>
            <a:off x="7480321" y="2387779"/>
            <a:ext cx="419618" cy="461665"/>
          </a:xfrm>
          <a:prstGeom prst="rect">
            <a:avLst/>
          </a:prstGeom>
          <a:noFill/>
        </p:spPr>
        <p:txBody>
          <a:bodyPr wrap="square">
            <a:spAutoFit/>
          </a:bodyPr>
          <a:lstStyle/>
          <a:p>
            <a:r>
              <a:rPr lang="en-US" sz="2400" b="1">
                <a:solidFill>
                  <a:srgbClr val="C00000"/>
                </a:solidFill>
              </a:rPr>
              <a:t>✗</a:t>
            </a:r>
          </a:p>
        </p:txBody>
      </p:sp>
      <p:sp>
        <p:nvSpPr>
          <p:cNvPr id="16" name="TextBox 15">
            <a:extLst>
              <a:ext uri="{FF2B5EF4-FFF2-40B4-BE49-F238E27FC236}">
                <a16:creationId xmlns:a16="http://schemas.microsoft.com/office/drawing/2014/main" id="{B4726F13-CABA-BC3C-6633-82F94109B9A2}"/>
              </a:ext>
              <a:ext uri="{C183D7F6-B498-43B3-948B-1728B52AA6E4}">
                <adec:decorative xmlns:adec="http://schemas.microsoft.com/office/drawing/2017/decorative" val="1"/>
              </a:ext>
            </a:extLst>
          </p:cNvPr>
          <p:cNvSpPr txBox="1"/>
          <p:nvPr/>
        </p:nvSpPr>
        <p:spPr>
          <a:xfrm>
            <a:off x="7246139" y="2424370"/>
            <a:ext cx="419618" cy="461665"/>
          </a:xfrm>
          <a:prstGeom prst="rect">
            <a:avLst/>
          </a:prstGeom>
          <a:noFill/>
        </p:spPr>
        <p:txBody>
          <a:bodyPr wrap="square">
            <a:spAutoFit/>
          </a:bodyPr>
          <a:lstStyle/>
          <a:p>
            <a:r>
              <a:rPr lang="en-US" sz="2400" b="1">
                <a:solidFill>
                  <a:schemeClr val="accent2"/>
                </a:solidFill>
              </a:rPr>
              <a:t>✓</a:t>
            </a:r>
          </a:p>
        </p:txBody>
      </p:sp>
      <p:sp>
        <p:nvSpPr>
          <p:cNvPr id="22" name="Rounded Rectangle 21">
            <a:extLst>
              <a:ext uri="{FF2B5EF4-FFF2-40B4-BE49-F238E27FC236}">
                <a16:creationId xmlns:a16="http://schemas.microsoft.com/office/drawing/2014/main" id="{746489C7-7FC2-866F-2FD1-A01A9135CDF4}"/>
              </a:ext>
            </a:extLst>
          </p:cNvPr>
          <p:cNvSpPr/>
          <p:nvPr/>
        </p:nvSpPr>
        <p:spPr>
          <a:xfrm>
            <a:off x="3829079" y="4163574"/>
            <a:ext cx="841193" cy="674687"/>
          </a:xfrm>
          <a:prstGeom prst="roundRect">
            <a:avLst/>
          </a:prstGeom>
          <a:solidFill>
            <a:srgbClr val="B3C58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Correct answer:</a:t>
            </a:r>
          </a:p>
          <a:p>
            <a:pPr algn="ctr"/>
            <a:r>
              <a:rPr lang="en-US" sz="1400">
                <a:solidFill>
                  <a:schemeClr val="tx1"/>
                </a:solidFill>
              </a:rPr>
              <a:t>6,000</a:t>
            </a:r>
          </a:p>
        </p:txBody>
      </p:sp>
      <p:sp>
        <p:nvSpPr>
          <p:cNvPr id="23" name="TextBox 22">
            <a:extLst>
              <a:ext uri="{FF2B5EF4-FFF2-40B4-BE49-F238E27FC236}">
                <a16:creationId xmlns:a16="http://schemas.microsoft.com/office/drawing/2014/main" id="{247F05B7-B414-B9C9-2596-B72FD25B4720}"/>
              </a:ext>
              <a:ext uri="{C183D7F6-B498-43B3-948B-1728B52AA6E4}">
                <adec:decorative xmlns:adec="http://schemas.microsoft.com/office/drawing/2017/decorative" val="1"/>
              </a:ext>
            </a:extLst>
          </p:cNvPr>
          <p:cNvSpPr txBox="1"/>
          <p:nvPr/>
        </p:nvSpPr>
        <p:spPr>
          <a:xfrm>
            <a:off x="5363421" y="4394022"/>
            <a:ext cx="419618" cy="461665"/>
          </a:xfrm>
          <a:prstGeom prst="rect">
            <a:avLst/>
          </a:prstGeom>
          <a:noFill/>
        </p:spPr>
        <p:txBody>
          <a:bodyPr wrap="square">
            <a:spAutoFit/>
          </a:bodyPr>
          <a:lstStyle/>
          <a:p>
            <a:r>
              <a:rPr lang="en-US" sz="2400" b="1">
                <a:solidFill>
                  <a:schemeClr val="accent2"/>
                </a:solidFill>
              </a:rPr>
              <a:t>✓</a:t>
            </a:r>
          </a:p>
        </p:txBody>
      </p:sp>
      <p:sp>
        <p:nvSpPr>
          <p:cNvPr id="24" name="TextBox 23">
            <a:extLst>
              <a:ext uri="{FF2B5EF4-FFF2-40B4-BE49-F238E27FC236}">
                <a16:creationId xmlns:a16="http://schemas.microsoft.com/office/drawing/2014/main" id="{53C582B9-4B25-E7BA-7F11-6242799CC241}"/>
              </a:ext>
              <a:ext uri="{C183D7F6-B498-43B3-948B-1728B52AA6E4}">
                <adec:decorative xmlns:adec="http://schemas.microsoft.com/office/drawing/2017/decorative" val="1"/>
              </a:ext>
            </a:extLst>
          </p:cNvPr>
          <p:cNvSpPr txBox="1"/>
          <p:nvPr/>
        </p:nvSpPr>
        <p:spPr>
          <a:xfrm>
            <a:off x="5135327" y="4432480"/>
            <a:ext cx="419618" cy="461665"/>
          </a:xfrm>
          <a:prstGeom prst="rect">
            <a:avLst/>
          </a:prstGeom>
          <a:noFill/>
        </p:spPr>
        <p:txBody>
          <a:bodyPr wrap="square">
            <a:spAutoFit/>
          </a:bodyPr>
          <a:lstStyle/>
          <a:p>
            <a:r>
              <a:rPr lang="en-US" sz="2400" b="1">
                <a:solidFill>
                  <a:schemeClr val="accent2"/>
                </a:solidFill>
              </a:rPr>
              <a:t>✓</a:t>
            </a:r>
          </a:p>
        </p:txBody>
      </p:sp>
      <p:sp>
        <p:nvSpPr>
          <p:cNvPr id="25" name="TextBox 24">
            <a:extLst>
              <a:ext uri="{FF2B5EF4-FFF2-40B4-BE49-F238E27FC236}">
                <a16:creationId xmlns:a16="http://schemas.microsoft.com/office/drawing/2014/main" id="{C87DB075-7393-0E37-177A-8CE4CD013B0C}"/>
              </a:ext>
              <a:ext uri="{C183D7F6-B498-43B3-948B-1728B52AA6E4}">
                <adec:decorative xmlns:adec="http://schemas.microsoft.com/office/drawing/2017/decorative" val="1"/>
              </a:ext>
            </a:extLst>
          </p:cNvPr>
          <p:cNvSpPr txBox="1"/>
          <p:nvPr/>
        </p:nvSpPr>
        <p:spPr>
          <a:xfrm>
            <a:off x="4925518" y="4448452"/>
            <a:ext cx="419618" cy="461665"/>
          </a:xfrm>
          <a:prstGeom prst="rect">
            <a:avLst/>
          </a:prstGeom>
          <a:noFill/>
        </p:spPr>
        <p:txBody>
          <a:bodyPr wrap="square">
            <a:spAutoFit/>
          </a:bodyPr>
          <a:lstStyle/>
          <a:p>
            <a:r>
              <a:rPr lang="en-US" sz="2400" b="1">
                <a:solidFill>
                  <a:srgbClr val="C00000"/>
                </a:solidFill>
              </a:rPr>
              <a:t>✗</a:t>
            </a:r>
          </a:p>
        </p:txBody>
      </p:sp>
      <p:sp>
        <p:nvSpPr>
          <p:cNvPr id="26" name="TextBox 25">
            <a:extLst>
              <a:ext uri="{FF2B5EF4-FFF2-40B4-BE49-F238E27FC236}">
                <a16:creationId xmlns:a16="http://schemas.microsoft.com/office/drawing/2014/main" id="{1CE9689F-67DC-D6F2-350C-23A2EF970D98}"/>
              </a:ext>
              <a:ext uri="{C183D7F6-B498-43B3-948B-1728B52AA6E4}">
                <adec:decorative xmlns:adec="http://schemas.microsoft.com/office/drawing/2017/decorative" val="1"/>
              </a:ext>
            </a:extLst>
          </p:cNvPr>
          <p:cNvSpPr txBox="1"/>
          <p:nvPr/>
        </p:nvSpPr>
        <p:spPr>
          <a:xfrm>
            <a:off x="7875566" y="5051667"/>
            <a:ext cx="419618" cy="461665"/>
          </a:xfrm>
          <a:prstGeom prst="rect">
            <a:avLst/>
          </a:prstGeom>
          <a:noFill/>
        </p:spPr>
        <p:txBody>
          <a:bodyPr wrap="square">
            <a:spAutoFit/>
          </a:bodyPr>
          <a:lstStyle/>
          <a:p>
            <a:r>
              <a:rPr lang="en-US" sz="2400" b="1">
                <a:solidFill>
                  <a:schemeClr val="accent2"/>
                </a:solidFill>
              </a:rPr>
              <a:t>✓</a:t>
            </a:r>
          </a:p>
        </p:txBody>
      </p:sp>
      <p:sp>
        <p:nvSpPr>
          <p:cNvPr id="27" name="TextBox 26">
            <a:extLst>
              <a:ext uri="{FF2B5EF4-FFF2-40B4-BE49-F238E27FC236}">
                <a16:creationId xmlns:a16="http://schemas.microsoft.com/office/drawing/2014/main" id="{E0F1A645-AD2F-165C-E615-49829E0E59A9}"/>
              </a:ext>
              <a:ext uri="{C183D7F6-B498-43B3-948B-1728B52AA6E4}">
                <adec:decorative xmlns:adec="http://schemas.microsoft.com/office/drawing/2017/decorative" val="1"/>
              </a:ext>
            </a:extLst>
          </p:cNvPr>
          <p:cNvSpPr txBox="1"/>
          <p:nvPr/>
        </p:nvSpPr>
        <p:spPr>
          <a:xfrm>
            <a:off x="7647472" y="5088257"/>
            <a:ext cx="419618" cy="461665"/>
          </a:xfrm>
          <a:prstGeom prst="rect">
            <a:avLst/>
          </a:prstGeom>
          <a:noFill/>
        </p:spPr>
        <p:txBody>
          <a:bodyPr wrap="square">
            <a:spAutoFit/>
          </a:bodyPr>
          <a:lstStyle/>
          <a:p>
            <a:r>
              <a:rPr lang="en-US" sz="2400" b="1">
                <a:solidFill>
                  <a:schemeClr val="accent2"/>
                </a:solidFill>
              </a:rPr>
              <a:t>✓</a:t>
            </a:r>
          </a:p>
        </p:txBody>
      </p:sp>
      <p:sp>
        <p:nvSpPr>
          <p:cNvPr id="28" name="TextBox 27">
            <a:extLst>
              <a:ext uri="{FF2B5EF4-FFF2-40B4-BE49-F238E27FC236}">
                <a16:creationId xmlns:a16="http://schemas.microsoft.com/office/drawing/2014/main" id="{3AF1B32C-F9BF-59C8-AAF8-88BAA30D9601}"/>
              </a:ext>
              <a:ext uri="{C183D7F6-B498-43B3-948B-1728B52AA6E4}">
                <adec:decorative xmlns:adec="http://schemas.microsoft.com/office/drawing/2017/decorative" val="1"/>
              </a:ext>
            </a:extLst>
          </p:cNvPr>
          <p:cNvSpPr txBox="1"/>
          <p:nvPr/>
        </p:nvSpPr>
        <p:spPr>
          <a:xfrm>
            <a:off x="7494687" y="5069962"/>
            <a:ext cx="419618" cy="461665"/>
          </a:xfrm>
          <a:prstGeom prst="rect">
            <a:avLst/>
          </a:prstGeom>
          <a:noFill/>
        </p:spPr>
        <p:txBody>
          <a:bodyPr wrap="square">
            <a:spAutoFit/>
          </a:bodyPr>
          <a:lstStyle/>
          <a:p>
            <a:r>
              <a:rPr lang="en-US" sz="2400" b="1">
                <a:solidFill>
                  <a:schemeClr val="accent2"/>
                </a:solidFill>
              </a:rPr>
              <a:t>✓</a:t>
            </a:r>
          </a:p>
        </p:txBody>
      </p:sp>
      <p:sp>
        <p:nvSpPr>
          <p:cNvPr id="29" name="TextBox 28">
            <a:extLst>
              <a:ext uri="{FF2B5EF4-FFF2-40B4-BE49-F238E27FC236}">
                <a16:creationId xmlns:a16="http://schemas.microsoft.com/office/drawing/2014/main" id="{09FECDF9-C22D-917D-5E17-3D8BB4E17F2C}"/>
              </a:ext>
              <a:ext uri="{C183D7F6-B498-43B3-948B-1728B52AA6E4}">
                <adec:decorative xmlns:adec="http://schemas.microsoft.com/office/drawing/2017/decorative" val="1"/>
              </a:ext>
            </a:extLst>
          </p:cNvPr>
          <p:cNvSpPr txBox="1"/>
          <p:nvPr/>
        </p:nvSpPr>
        <p:spPr>
          <a:xfrm>
            <a:off x="7299349" y="5088257"/>
            <a:ext cx="419618" cy="461665"/>
          </a:xfrm>
          <a:prstGeom prst="rect">
            <a:avLst/>
          </a:prstGeom>
          <a:noFill/>
        </p:spPr>
        <p:txBody>
          <a:bodyPr wrap="square">
            <a:spAutoFit/>
          </a:bodyPr>
          <a:lstStyle/>
          <a:p>
            <a:r>
              <a:rPr lang="en-US" sz="2400" b="1">
                <a:solidFill>
                  <a:schemeClr val="accent2"/>
                </a:solidFill>
              </a:rPr>
              <a:t>✓</a:t>
            </a:r>
          </a:p>
        </p:txBody>
      </p:sp>
      <p:sp>
        <p:nvSpPr>
          <p:cNvPr id="30" name="TextBox 29">
            <a:extLst>
              <a:ext uri="{FF2B5EF4-FFF2-40B4-BE49-F238E27FC236}">
                <a16:creationId xmlns:a16="http://schemas.microsoft.com/office/drawing/2014/main" id="{F4CEA528-43FE-0234-0A29-CF2FF48407F0}"/>
              </a:ext>
              <a:ext uri="{C183D7F6-B498-43B3-948B-1728B52AA6E4}">
                <adec:decorative xmlns:adec="http://schemas.microsoft.com/office/drawing/2017/decorative" val="1"/>
              </a:ext>
            </a:extLst>
          </p:cNvPr>
          <p:cNvSpPr txBox="1"/>
          <p:nvPr/>
        </p:nvSpPr>
        <p:spPr>
          <a:xfrm>
            <a:off x="5225254" y="5371731"/>
            <a:ext cx="419618" cy="461665"/>
          </a:xfrm>
          <a:prstGeom prst="rect">
            <a:avLst/>
          </a:prstGeom>
          <a:noFill/>
        </p:spPr>
        <p:txBody>
          <a:bodyPr wrap="square">
            <a:spAutoFit/>
          </a:bodyPr>
          <a:lstStyle/>
          <a:p>
            <a:r>
              <a:rPr lang="en-US" sz="2400" b="1">
                <a:solidFill>
                  <a:schemeClr val="accent2"/>
                </a:solidFill>
              </a:rPr>
              <a:t>✓</a:t>
            </a:r>
          </a:p>
        </p:txBody>
      </p:sp>
      <p:sp>
        <p:nvSpPr>
          <p:cNvPr id="31" name="TextBox 30">
            <a:extLst>
              <a:ext uri="{FF2B5EF4-FFF2-40B4-BE49-F238E27FC236}">
                <a16:creationId xmlns:a16="http://schemas.microsoft.com/office/drawing/2014/main" id="{EDC1216A-7F1F-EDF9-7767-F0AA816B78FF}"/>
              </a:ext>
              <a:ext uri="{C183D7F6-B498-43B3-948B-1728B52AA6E4}">
                <adec:decorative xmlns:adec="http://schemas.microsoft.com/office/drawing/2017/decorative" val="1"/>
              </a:ext>
            </a:extLst>
          </p:cNvPr>
          <p:cNvSpPr txBox="1"/>
          <p:nvPr/>
        </p:nvSpPr>
        <p:spPr>
          <a:xfrm>
            <a:off x="5453348" y="5355759"/>
            <a:ext cx="419618" cy="461665"/>
          </a:xfrm>
          <a:prstGeom prst="rect">
            <a:avLst/>
          </a:prstGeom>
          <a:noFill/>
        </p:spPr>
        <p:txBody>
          <a:bodyPr wrap="square">
            <a:spAutoFit/>
          </a:bodyPr>
          <a:lstStyle/>
          <a:p>
            <a:r>
              <a:rPr lang="en-US" sz="2400" b="1">
                <a:solidFill>
                  <a:schemeClr val="accent2"/>
                </a:solidFill>
              </a:rPr>
              <a:t>✓</a:t>
            </a:r>
          </a:p>
        </p:txBody>
      </p:sp>
      <p:sp>
        <p:nvSpPr>
          <p:cNvPr id="32" name="TextBox 31">
            <a:extLst>
              <a:ext uri="{FF2B5EF4-FFF2-40B4-BE49-F238E27FC236}">
                <a16:creationId xmlns:a16="http://schemas.microsoft.com/office/drawing/2014/main" id="{5AA0EC42-A5E4-B3FF-6EC9-7A9C0E7397AD}"/>
              </a:ext>
              <a:ext uri="{C183D7F6-B498-43B3-948B-1728B52AA6E4}">
                <adec:decorative xmlns:adec="http://schemas.microsoft.com/office/drawing/2017/decorative" val="1"/>
              </a:ext>
            </a:extLst>
          </p:cNvPr>
          <p:cNvSpPr txBox="1"/>
          <p:nvPr/>
        </p:nvSpPr>
        <p:spPr>
          <a:xfrm>
            <a:off x="7613146" y="5437829"/>
            <a:ext cx="419618" cy="461665"/>
          </a:xfrm>
          <a:prstGeom prst="rect">
            <a:avLst/>
          </a:prstGeom>
          <a:noFill/>
        </p:spPr>
        <p:txBody>
          <a:bodyPr wrap="square">
            <a:spAutoFit/>
          </a:bodyPr>
          <a:lstStyle/>
          <a:p>
            <a:r>
              <a:rPr lang="en-US" sz="2400" b="1">
                <a:solidFill>
                  <a:schemeClr val="accent2"/>
                </a:solidFill>
              </a:rPr>
              <a:t>✓</a:t>
            </a:r>
          </a:p>
        </p:txBody>
      </p:sp>
      <p:sp>
        <p:nvSpPr>
          <p:cNvPr id="33" name="TextBox 32">
            <a:extLst>
              <a:ext uri="{FF2B5EF4-FFF2-40B4-BE49-F238E27FC236}">
                <a16:creationId xmlns:a16="http://schemas.microsoft.com/office/drawing/2014/main" id="{6192E436-E3FE-AECB-AD86-B55CED9B83CF}"/>
              </a:ext>
              <a:ext uri="{C183D7F6-B498-43B3-948B-1728B52AA6E4}">
                <adec:decorative xmlns:adec="http://schemas.microsoft.com/office/drawing/2017/decorative" val="1"/>
              </a:ext>
            </a:extLst>
          </p:cNvPr>
          <p:cNvSpPr txBox="1"/>
          <p:nvPr/>
        </p:nvSpPr>
        <p:spPr>
          <a:xfrm>
            <a:off x="7804875" y="5423617"/>
            <a:ext cx="419618" cy="461665"/>
          </a:xfrm>
          <a:prstGeom prst="rect">
            <a:avLst/>
          </a:prstGeom>
          <a:noFill/>
        </p:spPr>
        <p:txBody>
          <a:bodyPr wrap="square">
            <a:spAutoFit/>
          </a:bodyPr>
          <a:lstStyle/>
          <a:p>
            <a:r>
              <a:rPr lang="en-US" sz="2400" b="1">
                <a:solidFill>
                  <a:schemeClr val="accent2"/>
                </a:solidFill>
              </a:rPr>
              <a:t>✓</a:t>
            </a:r>
          </a:p>
        </p:txBody>
      </p:sp>
      <p:sp>
        <p:nvSpPr>
          <p:cNvPr id="34" name="TextBox 33">
            <a:extLst>
              <a:ext uri="{FF2B5EF4-FFF2-40B4-BE49-F238E27FC236}">
                <a16:creationId xmlns:a16="http://schemas.microsoft.com/office/drawing/2014/main" id="{BD4FC3CF-D42A-9CA4-FF6F-5245FCD9E01C}"/>
              </a:ext>
              <a:ext uri="{C183D7F6-B498-43B3-948B-1728B52AA6E4}">
                <adec:decorative xmlns:adec="http://schemas.microsoft.com/office/drawing/2017/decorative" val="1"/>
              </a:ext>
            </a:extLst>
          </p:cNvPr>
          <p:cNvSpPr txBox="1"/>
          <p:nvPr/>
        </p:nvSpPr>
        <p:spPr>
          <a:xfrm>
            <a:off x="8008774" y="5437829"/>
            <a:ext cx="419618" cy="461665"/>
          </a:xfrm>
          <a:prstGeom prst="rect">
            <a:avLst/>
          </a:prstGeom>
          <a:noFill/>
        </p:spPr>
        <p:txBody>
          <a:bodyPr wrap="square">
            <a:spAutoFit/>
          </a:bodyPr>
          <a:lstStyle/>
          <a:p>
            <a:r>
              <a:rPr lang="en-US" sz="2400" b="1">
                <a:solidFill>
                  <a:schemeClr val="accent2"/>
                </a:solidFill>
              </a:rPr>
              <a:t>✓</a:t>
            </a:r>
          </a:p>
        </p:txBody>
      </p:sp>
    </p:spTree>
    <p:extLst>
      <p:ext uri="{BB962C8B-B14F-4D97-AF65-F5344CB8AC3E}">
        <p14:creationId xmlns:p14="http://schemas.microsoft.com/office/powerpoint/2010/main" val="100226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animBg="1"/>
      <p:bldP spid="13" grpId="0"/>
      <p:bldP spid="14" grpId="0"/>
      <p:bldP spid="15" grpId="0"/>
      <p:bldP spid="16" grpId="0"/>
      <p:bldP spid="22" grpId="0" animBg="1"/>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C11DA-A3DC-4AC9-5223-0785FAC469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9AB8FA6-9C51-1328-887A-58172700B8E7}"/>
              </a:ext>
            </a:extLst>
          </p:cNvPr>
          <p:cNvSpPr txBox="1">
            <a:spLocks noGrp="1"/>
          </p:cNvSpPr>
          <p:nvPr>
            <p:ph type="title" idx="4294967295"/>
          </p:nvPr>
        </p:nvSpPr>
        <p:spPr>
          <a:xfrm>
            <a:off x="3470572" y="264356"/>
            <a:ext cx="8146805"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4 student is receiving an intervention focused on multiplying and dividing whole numbers. 3</a:t>
            </a:r>
          </a:p>
        </p:txBody>
      </p:sp>
      <p:sp>
        <p:nvSpPr>
          <p:cNvPr id="17" name="Content Placeholder 2">
            <a:extLst>
              <a:ext uri="{FF2B5EF4-FFF2-40B4-BE49-F238E27FC236}">
                <a16:creationId xmlns:a16="http://schemas.microsoft.com/office/drawing/2014/main" id="{CC945DCF-4536-08F8-6CFE-AFF6EA3529E4}"/>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highlight>
                  <a:srgbClr val="F89E6D"/>
                </a:highlight>
              </a:rPr>
              <a:t>Identify errors					</a:t>
            </a:r>
          </a:p>
          <a:p>
            <a:pPr marL="514350" lvl="0" indent="-514350">
              <a:buAutoNum type="arabicPeriod"/>
            </a:pPr>
            <a:r>
              <a:rPr lang="en-US" b="1"/>
              <a:t>Plan instruction</a:t>
            </a:r>
          </a:p>
        </p:txBody>
      </p:sp>
      <p:grpSp>
        <p:nvGrpSpPr>
          <p:cNvPr id="18" name="Group 17">
            <a:extLst>
              <a:ext uri="{FF2B5EF4-FFF2-40B4-BE49-F238E27FC236}">
                <a16:creationId xmlns:a16="http://schemas.microsoft.com/office/drawing/2014/main" id="{07D103E2-F4AC-FD7C-BA02-CC819C98C8C3}"/>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19" name="Graphic 18" descr="Banana Peel with solid fill">
              <a:extLst>
                <a:ext uri="{FF2B5EF4-FFF2-40B4-BE49-F238E27FC236}">
                  <a16:creationId xmlns:a16="http://schemas.microsoft.com/office/drawing/2014/main" id="{1CB89FF9-3FA0-9629-ACDC-6BC2B00FAA4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0" name="Graphic 19" descr="Bug with solid fill">
              <a:extLst>
                <a:ext uri="{FF2B5EF4-FFF2-40B4-BE49-F238E27FC236}">
                  <a16:creationId xmlns:a16="http://schemas.microsoft.com/office/drawing/2014/main" id="{AED87E0F-9D40-B789-2074-ADDF78AAC1A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1" name="Rounded Rectangle 20">
              <a:extLst>
                <a:ext uri="{FF2B5EF4-FFF2-40B4-BE49-F238E27FC236}">
                  <a16:creationId xmlns:a16="http://schemas.microsoft.com/office/drawing/2014/main" id="{06751099-577F-499C-577C-6F7D88D05528}"/>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2" name="Rounded Rectangle 1">
            <a:extLst>
              <a:ext uri="{FF2B5EF4-FFF2-40B4-BE49-F238E27FC236}">
                <a16:creationId xmlns:a16="http://schemas.microsoft.com/office/drawing/2014/main" id="{5C42CD3B-8FA2-2647-A2E0-ED64025B3357}"/>
              </a:ext>
            </a:extLst>
          </p:cNvPr>
          <p:cNvSpPr/>
          <p:nvPr/>
        </p:nvSpPr>
        <p:spPr>
          <a:xfrm>
            <a:off x="290604" y="264356"/>
            <a:ext cx="3018652" cy="2743422"/>
          </a:xfrm>
          <a:prstGeom prst="roundRect">
            <a:avLst/>
          </a:prstGeom>
          <a:solidFill>
            <a:srgbClr val="C1D98F"/>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Multiplication and Division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3" name="Multiply 2">
            <a:extLst>
              <a:ext uri="{FF2B5EF4-FFF2-40B4-BE49-F238E27FC236}">
                <a16:creationId xmlns:a16="http://schemas.microsoft.com/office/drawing/2014/main" id="{93238760-010E-CF18-7603-39F6518E19DB}"/>
              </a:ext>
              <a:ext uri="{C183D7F6-B498-43B3-948B-1728B52AA6E4}">
                <adec:decorative xmlns:adec="http://schemas.microsoft.com/office/drawing/2017/decorative" val="1"/>
              </a:ext>
            </a:extLst>
          </p:cNvPr>
          <p:cNvSpPr/>
          <p:nvPr/>
        </p:nvSpPr>
        <p:spPr>
          <a:xfrm>
            <a:off x="559922" y="1636067"/>
            <a:ext cx="1213379" cy="1213379"/>
          </a:xfrm>
          <a:prstGeom prst="mathMultiply">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Division 3">
            <a:extLst>
              <a:ext uri="{FF2B5EF4-FFF2-40B4-BE49-F238E27FC236}">
                <a16:creationId xmlns:a16="http://schemas.microsoft.com/office/drawing/2014/main" id="{08571DAB-137E-1A93-875A-43ED969F8A06}"/>
              </a:ext>
              <a:ext uri="{C183D7F6-B498-43B3-948B-1728B52AA6E4}">
                <adec:decorative xmlns:adec="http://schemas.microsoft.com/office/drawing/2017/decorative" val="1"/>
              </a:ext>
            </a:extLst>
          </p:cNvPr>
          <p:cNvSpPr/>
          <p:nvPr/>
        </p:nvSpPr>
        <p:spPr>
          <a:xfrm>
            <a:off x="1834007" y="1441824"/>
            <a:ext cx="1213379" cy="1213379"/>
          </a:xfrm>
          <a:prstGeom prst="mathDivide">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6" name="TextBox 35">
            <a:extLst>
              <a:ext uri="{FF2B5EF4-FFF2-40B4-BE49-F238E27FC236}">
                <a16:creationId xmlns:a16="http://schemas.microsoft.com/office/drawing/2014/main" id="{47D347B5-0457-1F6B-4353-5D3B96D64EC2}"/>
              </a:ext>
            </a:extLst>
          </p:cNvPr>
          <p:cNvSpPr txBox="1"/>
          <p:nvPr/>
        </p:nvSpPr>
        <p:spPr>
          <a:xfrm>
            <a:off x="3569866" y="4920203"/>
            <a:ext cx="7144126" cy="1384995"/>
          </a:xfrm>
          <a:prstGeom prst="rect">
            <a:avLst/>
          </a:prstGeom>
          <a:noFill/>
        </p:spPr>
        <p:txBody>
          <a:bodyPr wrap="square" rtlCol="0">
            <a:spAutoFit/>
          </a:bodyPr>
          <a:lstStyle/>
          <a:p>
            <a:pPr marL="457200" indent="-457200">
              <a:buFont typeface="Arial" panose="020B0604020202020204" pitchFamily="34" charset="0"/>
              <a:buChar char="•"/>
            </a:pPr>
            <a:r>
              <a:rPr lang="en-US" sz="2800" b="1">
                <a:solidFill>
                  <a:srgbClr val="C25131"/>
                </a:solidFill>
              </a:rPr>
              <a:t>Instead of multiplying the 4 in the second factor with the 0 in the first factor, and then adding the 3, they multiplied the 4 and 3.</a:t>
            </a:r>
          </a:p>
        </p:txBody>
      </p:sp>
      <p:sp>
        <p:nvSpPr>
          <p:cNvPr id="35" name="Rounded Rectangular Callout 34">
            <a:extLst>
              <a:ext uri="{FF2B5EF4-FFF2-40B4-BE49-F238E27FC236}">
                <a16:creationId xmlns:a16="http://schemas.microsoft.com/office/drawing/2014/main" id="{713A1D13-34EE-227E-422A-26B578FF2B8C}"/>
              </a:ext>
            </a:extLst>
          </p:cNvPr>
          <p:cNvSpPr/>
          <p:nvPr/>
        </p:nvSpPr>
        <p:spPr>
          <a:xfrm>
            <a:off x="8324545" y="1596669"/>
            <a:ext cx="3830550" cy="2754868"/>
          </a:xfrm>
          <a:prstGeom prst="wedgeRoundRectCallou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What error(s) did this student make?</a:t>
            </a:r>
          </a:p>
          <a:p>
            <a:pPr algn="ctr"/>
            <a:endParaRPr lang="en-US" sz="1000" b="1">
              <a:solidFill>
                <a:schemeClr val="bg1"/>
              </a:solidFill>
            </a:endParaRPr>
          </a:p>
          <a:p>
            <a:pPr algn="ctr"/>
            <a:r>
              <a:rPr lang="en-US" sz="3200" b="1">
                <a:solidFill>
                  <a:schemeClr val="bg1"/>
                </a:solidFill>
              </a:rPr>
              <a:t>Share in the chat.</a:t>
            </a:r>
          </a:p>
        </p:txBody>
      </p:sp>
      <p:pic>
        <p:nvPicPr>
          <p:cNvPr id="7" name="Picture 6" descr="A math worksheet with a student's answers. There are green check marks near correct answers and red X's need wrong answers. ">
            <a:extLst>
              <a:ext uri="{FF2B5EF4-FFF2-40B4-BE49-F238E27FC236}">
                <a16:creationId xmlns:a16="http://schemas.microsoft.com/office/drawing/2014/main" id="{156BF324-CDA3-650B-CBA4-5A648D0A1FD8}"/>
              </a:ext>
            </a:extLst>
          </p:cNvPr>
          <p:cNvPicPr>
            <a:picLocks noChangeAspect="1"/>
          </p:cNvPicPr>
          <p:nvPr/>
        </p:nvPicPr>
        <p:blipFill>
          <a:blip r:embed="rId5"/>
          <a:stretch>
            <a:fillRect/>
          </a:stretch>
        </p:blipFill>
        <p:spPr>
          <a:xfrm>
            <a:off x="3569866" y="1131463"/>
            <a:ext cx="4844303" cy="3752629"/>
          </a:xfrm>
          <a:prstGeom prst="rect">
            <a:avLst/>
          </a:prstGeom>
        </p:spPr>
      </p:pic>
    </p:spTree>
    <p:extLst>
      <p:ext uri="{BB962C8B-B14F-4D97-AF65-F5344CB8AC3E}">
        <p14:creationId xmlns:p14="http://schemas.microsoft.com/office/powerpoint/2010/main" val="35730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9A2AD-733E-1155-7FC0-12E2B771486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9C044AD-3280-B56D-88F3-693297223B33}"/>
              </a:ext>
            </a:extLst>
          </p:cNvPr>
          <p:cNvSpPr txBox="1">
            <a:spLocks noGrp="1"/>
          </p:cNvSpPr>
          <p:nvPr>
            <p:ph type="title" idx="4294967295"/>
          </p:nvPr>
        </p:nvSpPr>
        <p:spPr>
          <a:xfrm>
            <a:off x="3470572" y="264356"/>
            <a:ext cx="8146805"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4 student is receiving an intervention focused on multiplying and dividing whole numbers. 4</a:t>
            </a:r>
          </a:p>
        </p:txBody>
      </p:sp>
      <p:sp>
        <p:nvSpPr>
          <p:cNvPr id="2" name="Rounded Rectangle 1">
            <a:extLst>
              <a:ext uri="{FF2B5EF4-FFF2-40B4-BE49-F238E27FC236}">
                <a16:creationId xmlns:a16="http://schemas.microsoft.com/office/drawing/2014/main" id="{9663FCF8-C181-055A-CBE4-991AD5D7B85E}"/>
              </a:ext>
            </a:extLst>
          </p:cNvPr>
          <p:cNvSpPr/>
          <p:nvPr/>
        </p:nvSpPr>
        <p:spPr>
          <a:xfrm>
            <a:off x="290604" y="264356"/>
            <a:ext cx="3018652" cy="2743422"/>
          </a:xfrm>
          <a:prstGeom prst="roundRect">
            <a:avLst/>
          </a:prstGeom>
          <a:solidFill>
            <a:srgbClr val="C1D98F"/>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Multiplication and Division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7" name="Content Placeholder 2">
            <a:extLst>
              <a:ext uri="{FF2B5EF4-FFF2-40B4-BE49-F238E27FC236}">
                <a16:creationId xmlns:a16="http://schemas.microsoft.com/office/drawing/2014/main" id="{2CDDAE9C-F34F-3938-3AEA-64A08EB1D80E}"/>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highlight>
                  <a:srgbClr val="F89E6D"/>
                </a:highlight>
              </a:rPr>
              <a:t>Identify errors					</a:t>
            </a:r>
          </a:p>
          <a:p>
            <a:pPr marL="514350" lvl="0" indent="-514350">
              <a:buAutoNum type="arabicPeriod"/>
            </a:pPr>
            <a:r>
              <a:rPr lang="en-US" b="1"/>
              <a:t>Plan instruction</a:t>
            </a:r>
          </a:p>
        </p:txBody>
      </p:sp>
      <p:grpSp>
        <p:nvGrpSpPr>
          <p:cNvPr id="18" name="Group 17">
            <a:extLst>
              <a:ext uri="{FF2B5EF4-FFF2-40B4-BE49-F238E27FC236}">
                <a16:creationId xmlns:a16="http://schemas.microsoft.com/office/drawing/2014/main" id="{1D864360-7F36-24AE-CCE4-438E10DC59B6}"/>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19" name="Graphic 18" descr="Banana Peel with solid fill">
              <a:extLst>
                <a:ext uri="{FF2B5EF4-FFF2-40B4-BE49-F238E27FC236}">
                  <a16:creationId xmlns:a16="http://schemas.microsoft.com/office/drawing/2014/main" id="{82F4406A-D16C-C95A-B058-DD6EABF0103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0" name="Graphic 19" descr="Bug with solid fill">
              <a:extLst>
                <a:ext uri="{FF2B5EF4-FFF2-40B4-BE49-F238E27FC236}">
                  <a16:creationId xmlns:a16="http://schemas.microsoft.com/office/drawing/2014/main" id="{11A98632-AB59-2946-1301-36CDFBBF8FB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1" name="Rounded Rectangle 20">
              <a:extLst>
                <a:ext uri="{FF2B5EF4-FFF2-40B4-BE49-F238E27FC236}">
                  <a16:creationId xmlns:a16="http://schemas.microsoft.com/office/drawing/2014/main" id="{57AFF1A1-960C-0421-0B71-5D13BA362FF1}"/>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pic>
        <p:nvPicPr>
          <p:cNvPr id="9" name="Picture 8">
            <a:extLst>
              <a:ext uri="{FF2B5EF4-FFF2-40B4-BE49-F238E27FC236}">
                <a16:creationId xmlns:a16="http://schemas.microsoft.com/office/drawing/2014/main" id="{E6433D18-5D12-E97B-B893-D840F1E764C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473050" y="1158771"/>
            <a:ext cx="5245899" cy="3892884"/>
          </a:xfrm>
          <a:prstGeom prst="rect">
            <a:avLst/>
          </a:prstGeom>
        </p:spPr>
      </p:pic>
      <p:sp>
        <p:nvSpPr>
          <p:cNvPr id="3" name="Multiply 2">
            <a:extLst>
              <a:ext uri="{FF2B5EF4-FFF2-40B4-BE49-F238E27FC236}">
                <a16:creationId xmlns:a16="http://schemas.microsoft.com/office/drawing/2014/main" id="{A6602F9A-D0BE-0630-05AA-38EEA92EA77D}"/>
              </a:ext>
              <a:ext uri="{C183D7F6-B498-43B3-948B-1728B52AA6E4}">
                <adec:decorative xmlns:adec="http://schemas.microsoft.com/office/drawing/2017/decorative" val="1"/>
              </a:ext>
            </a:extLst>
          </p:cNvPr>
          <p:cNvSpPr/>
          <p:nvPr/>
        </p:nvSpPr>
        <p:spPr>
          <a:xfrm>
            <a:off x="559922" y="1636067"/>
            <a:ext cx="1213379" cy="1213379"/>
          </a:xfrm>
          <a:prstGeom prst="mathMultiply">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Division 3">
            <a:extLst>
              <a:ext uri="{FF2B5EF4-FFF2-40B4-BE49-F238E27FC236}">
                <a16:creationId xmlns:a16="http://schemas.microsoft.com/office/drawing/2014/main" id="{B85BFC56-5C04-93F5-7B81-E3267ABADA47}"/>
              </a:ext>
              <a:ext uri="{C183D7F6-B498-43B3-948B-1728B52AA6E4}">
                <adec:decorative xmlns:adec="http://schemas.microsoft.com/office/drawing/2017/decorative" val="1"/>
              </a:ext>
            </a:extLst>
          </p:cNvPr>
          <p:cNvSpPr/>
          <p:nvPr/>
        </p:nvSpPr>
        <p:spPr>
          <a:xfrm>
            <a:off x="1834007" y="1441824"/>
            <a:ext cx="1213379" cy="1213379"/>
          </a:xfrm>
          <a:prstGeom prst="mathDivide">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Rounded Rectangular Callout 7">
            <a:extLst>
              <a:ext uri="{FF2B5EF4-FFF2-40B4-BE49-F238E27FC236}">
                <a16:creationId xmlns:a16="http://schemas.microsoft.com/office/drawing/2014/main" id="{CE9CE055-4C4E-8BA9-E266-2C03798B26B4}"/>
              </a:ext>
            </a:extLst>
          </p:cNvPr>
          <p:cNvSpPr/>
          <p:nvPr/>
        </p:nvSpPr>
        <p:spPr>
          <a:xfrm>
            <a:off x="8221762" y="1727779"/>
            <a:ext cx="3830550" cy="2754868"/>
          </a:xfrm>
          <a:prstGeom prst="wedgeRoundRectCallou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What error(s) did this student make?</a:t>
            </a:r>
          </a:p>
          <a:p>
            <a:pPr algn="ctr"/>
            <a:endParaRPr lang="en-US" sz="1000" b="1">
              <a:solidFill>
                <a:schemeClr val="bg1"/>
              </a:solidFill>
            </a:endParaRPr>
          </a:p>
          <a:p>
            <a:pPr algn="ctr"/>
            <a:r>
              <a:rPr lang="en-US" sz="3200" b="1">
                <a:solidFill>
                  <a:schemeClr val="bg1"/>
                </a:solidFill>
              </a:rPr>
              <a:t>Share in the chat.</a:t>
            </a:r>
          </a:p>
        </p:txBody>
      </p:sp>
      <p:sp>
        <p:nvSpPr>
          <p:cNvPr id="10" name="TextBox 9">
            <a:extLst>
              <a:ext uri="{FF2B5EF4-FFF2-40B4-BE49-F238E27FC236}">
                <a16:creationId xmlns:a16="http://schemas.microsoft.com/office/drawing/2014/main" id="{10B94CE8-1BC1-6B48-916D-8CC9EB3A4342}"/>
              </a:ext>
            </a:extLst>
          </p:cNvPr>
          <p:cNvSpPr txBox="1"/>
          <p:nvPr/>
        </p:nvSpPr>
        <p:spPr>
          <a:xfrm>
            <a:off x="3569866" y="5115073"/>
            <a:ext cx="7144126" cy="1384995"/>
          </a:xfrm>
          <a:prstGeom prst="rect">
            <a:avLst/>
          </a:prstGeom>
          <a:noFill/>
        </p:spPr>
        <p:txBody>
          <a:bodyPr wrap="square" rtlCol="0">
            <a:spAutoFit/>
          </a:bodyPr>
          <a:lstStyle/>
          <a:p>
            <a:pPr marL="457200" indent="-457200">
              <a:buFont typeface="Arial" panose="020B0604020202020204" pitchFamily="34" charset="0"/>
              <a:buChar char="•"/>
            </a:pPr>
            <a:r>
              <a:rPr lang="en-US" sz="2800" b="1">
                <a:solidFill>
                  <a:srgbClr val="C25131"/>
                </a:solidFill>
              </a:rPr>
              <a:t>The student forgot to place a zero in the one’s place as a placeholder, before continuing to multiply with the 8.</a:t>
            </a:r>
          </a:p>
        </p:txBody>
      </p:sp>
    </p:spTree>
    <p:extLst>
      <p:ext uri="{BB962C8B-B14F-4D97-AF65-F5344CB8AC3E}">
        <p14:creationId xmlns:p14="http://schemas.microsoft.com/office/powerpoint/2010/main" val="3196753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1FED5-8D35-E12B-A117-28478107820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B32F556-3B54-EBB9-9746-3A7C50749306}"/>
              </a:ext>
            </a:extLst>
          </p:cNvPr>
          <p:cNvSpPr txBox="1">
            <a:spLocks noGrp="1"/>
          </p:cNvSpPr>
          <p:nvPr>
            <p:ph type="title" idx="4294967295"/>
          </p:nvPr>
        </p:nvSpPr>
        <p:spPr>
          <a:xfrm>
            <a:off x="3470572" y="264356"/>
            <a:ext cx="8146805"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4 student is receiving an intervention focused on multiplying and dividing whole numbers. 5</a:t>
            </a:r>
          </a:p>
        </p:txBody>
      </p:sp>
      <p:sp>
        <p:nvSpPr>
          <p:cNvPr id="17" name="Content Placeholder 2">
            <a:extLst>
              <a:ext uri="{FF2B5EF4-FFF2-40B4-BE49-F238E27FC236}">
                <a16:creationId xmlns:a16="http://schemas.microsoft.com/office/drawing/2014/main" id="{A18A6CD0-6FA9-2AF5-2E98-F216BD89DF19}"/>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highlight>
                  <a:srgbClr val="F89E6D"/>
                </a:highlight>
              </a:rPr>
              <a:t>Identify errors					</a:t>
            </a:r>
          </a:p>
          <a:p>
            <a:pPr marL="514350" lvl="0" indent="-514350">
              <a:buAutoNum type="arabicPeriod"/>
            </a:pPr>
            <a:r>
              <a:rPr lang="en-US" b="1"/>
              <a:t>Plan instruction</a:t>
            </a:r>
          </a:p>
        </p:txBody>
      </p:sp>
      <p:grpSp>
        <p:nvGrpSpPr>
          <p:cNvPr id="18" name="Group 17">
            <a:extLst>
              <a:ext uri="{FF2B5EF4-FFF2-40B4-BE49-F238E27FC236}">
                <a16:creationId xmlns:a16="http://schemas.microsoft.com/office/drawing/2014/main" id="{45F91CFE-AEB3-7E41-3C09-61F53A650121}"/>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19" name="Graphic 18" descr="Banana Peel with solid fill">
              <a:extLst>
                <a:ext uri="{FF2B5EF4-FFF2-40B4-BE49-F238E27FC236}">
                  <a16:creationId xmlns:a16="http://schemas.microsoft.com/office/drawing/2014/main" id="{B6090E89-BB77-0EDC-BCF5-6E2B8FB20DA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0" name="Graphic 19" descr="Bug with solid fill">
              <a:extLst>
                <a:ext uri="{FF2B5EF4-FFF2-40B4-BE49-F238E27FC236}">
                  <a16:creationId xmlns:a16="http://schemas.microsoft.com/office/drawing/2014/main" id="{C149C498-82E2-5EBF-A735-4C88FBBAE5F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1" name="Rounded Rectangle 20">
              <a:extLst>
                <a:ext uri="{FF2B5EF4-FFF2-40B4-BE49-F238E27FC236}">
                  <a16:creationId xmlns:a16="http://schemas.microsoft.com/office/drawing/2014/main" id="{10526D86-904A-E0B7-498B-522E15657EF6}"/>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2" name="Rounded Rectangle 1">
            <a:extLst>
              <a:ext uri="{FF2B5EF4-FFF2-40B4-BE49-F238E27FC236}">
                <a16:creationId xmlns:a16="http://schemas.microsoft.com/office/drawing/2014/main" id="{CA53A584-B6A7-51B1-2A43-457A2515A7D5}"/>
              </a:ext>
            </a:extLst>
          </p:cNvPr>
          <p:cNvSpPr/>
          <p:nvPr/>
        </p:nvSpPr>
        <p:spPr>
          <a:xfrm>
            <a:off x="290604" y="264356"/>
            <a:ext cx="3018652" cy="2743422"/>
          </a:xfrm>
          <a:prstGeom prst="roundRect">
            <a:avLst/>
          </a:prstGeom>
          <a:solidFill>
            <a:srgbClr val="C1D98F"/>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Multiplication and Division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3" name="Multiply 2">
            <a:extLst>
              <a:ext uri="{FF2B5EF4-FFF2-40B4-BE49-F238E27FC236}">
                <a16:creationId xmlns:a16="http://schemas.microsoft.com/office/drawing/2014/main" id="{81507CE5-9C1F-3E06-7D82-51C4906ECC61}"/>
              </a:ext>
              <a:ext uri="{C183D7F6-B498-43B3-948B-1728B52AA6E4}">
                <adec:decorative xmlns:adec="http://schemas.microsoft.com/office/drawing/2017/decorative" val="1"/>
              </a:ext>
            </a:extLst>
          </p:cNvPr>
          <p:cNvSpPr/>
          <p:nvPr/>
        </p:nvSpPr>
        <p:spPr>
          <a:xfrm>
            <a:off x="559922" y="1636067"/>
            <a:ext cx="1213379" cy="1213379"/>
          </a:xfrm>
          <a:prstGeom prst="mathMultiply">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Division 3">
            <a:extLst>
              <a:ext uri="{FF2B5EF4-FFF2-40B4-BE49-F238E27FC236}">
                <a16:creationId xmlns:a16="http://schemas.microsoft.com/office/drawing/2014/main" id="{4470ADF6-57E7-1EC2-AB64-575B0415B54B}"/>
              </a:ext>
              <a:ext uri="{C183D7F6-B498-43B3-948B-1728B52AA6E4}">
                <adec:decorative xmlns:adec="http://schemas.microsoft.com/office/drawing/2017/decorative" val="1"/>
              </a:ext>
            </a:extLst>
          </p:cNvPr>
          <p:cNvSpPr/>
          <p:nvPr/>
        </p:nvSpPr>
        <p:spPr>
          <a:xfrm>
            <a:off x="1834007" y="1441824"/>
            <a:ext cx="1213379" cy="1213379"/>
          </a:xfrm>
          <a:prstGeom prst="mathDivide">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Rectangle 5">
            <a:extLst>
              <a:ext uri="{FF2B5EF4-FFF2-40B4-BE49-F238E27FC236}">
                <a16:creationId xmlns:a16="http://schemas.microsoft.com/office/drawing/2014/main" id="{52278148-8B69-DE4A-FBE8-FABF7B64A815}"/>
              </a:ext>
            </a:extLst>
          </p:cNvPr>
          <p:cNvSpPr/>
          <p:nvPr/>
        </p:nvSpPr>
        <p:spPr>
          <a:xfrm>
            <a:off x="4172529" y="1844135"/>
            <a:ext cx="2116667" cy="3100823"/>
          </a:xfrm>
          <a:prstGeom prst="rect">
            <a:avLst/>
          </a:prstGeom>
          <a:noFill/>
          <a:ln w="76200">
            <a:solidFill>
              <a:srgbClr val="B3C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Items solved correctly:</a:t>
            </a:r>
          </a:p>
          <a:p>
            <a:pPr algn="ctr"/>
            <a:endParaRPr lang="en-US" sz="1500" b="1">
              <a:solidFill>
                <a:schemeClr val="tx1"/>
              </a:solidFill>
            </a:endParaRPr>
          </a:p>
          <a:p>
            <a:pPr algn="ctr"/>
            <a:r>
              <a:rPr lang="en-US" sz="2400" b="1">
                <a:solidFill>
                  <a:schemeClr val="tx1"/>
                </a:solidFill>
              </a:rPr>
              <a:t>152 ÷ 4 =</a:t>
            </a:r>
          </a:p>
          <a:p>
            <a:pPr algn="ctr"/>
            <a:r>
              <a:rPr lang="en-US" sz="2400" b="1">
                <a:solidFill>
                  <a:schemeClr val="tx1"/>
                </a:solidFill>
              </a:rPr>
              <a:t>86 × 46 = </a:t>
            </a:r>
          </a:p>
          <a:p>
            <a:pPr algn="ctr"/>
            <a:r>
              <a:rPr lang="en-US" sz="2400" b="1">
                <a:solidFill>
                  <a:schemeClr val="tx1"/>
                </a:solidFill>
              </a:rPr>
              <a:t>69 ÷ 3 = </a:t>
            </a:r>
          </a:p>
          <a:p>
            <a:pPr algn="ctr"/>
            <a:r>
              <a:rPr lang="en-US" sz="2400" b="1">
                <a:solidFill>
                  <a:schemeClr val="tx1"/>
                </a:solidFill>
              </a:rPr>
              <a:t>918 ÷ 3 =</a:t>
            </a:r>
          </a:p>
        </p:txBody>
      </p:sp>
      <p:sp>
        <p:nvSpPr>
          <p:cNvPr id="9" name="Rectangle 8">
            <a:extLst>
              <a:ext uri="{FF2B5EF4-FFF2-40B4-BE49-F238E27FC236}">
                <a16:creationId xmlns:a16="http://schemas.microsoft.com/office/drawing/2014/main" id="{7E8B4B3C-6813-C5B2-AF4C-83561E43E4D7}"/>
              </a:ext>
            </a:extLst>
          </p:cNvPr>
          <p:cNvSpPr/>
          <p:nvPr/>
        </p:nvSpPr>
        <p:spPr>
          <a:xfrm>
            <a:off x="6674879" y="2185040"/>
            <a:ext cx="2116667" cy="2116229"/>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Item solved incorrectly:</a:t>
            </a:r>
          </a:p>
          <a:p>
            <a:pPr algn="ctr"/>
            <a:endParaRPr lang="en-US" sz="1500" b="1">
              <a:solidFill>
                <a:schemeClr val="tx1"/>
              </a:solidFill>
            </a:endParaRPr>
          </a:p>
          <a:p>
            <a:pPr algn="ctr"/>
            <a:r>
              <a:rPr lang="en-US" sz="2400" b="1">
                <a:solidFill>
                  <a:schemeClr val="tx1"/>
                </a:solidFill>
              </a:rPr>
              <a:t>509 × 4 =</a:t>
            </a:r>
          </a:p>
          <a:p>
            <a:pPr algn="ctr"/>
            <a:r>
              <a:rPr lang="en-US" sz="2400" b="1">
                <a:solidFill>
                  <a:schemeClr val="tx1"/>
                </a:solidFill>
              </a:rPr>
              <a:t>75 × 80 =</a:t>
            </a:r>
          </a:p>
        </p:txBody>
      </p:sp>
      <p:sp>
        <p:nvSpPr>
          <p:cNvPr id="11" name="Rounded Rectangular Callout 10">
            <a:extLst>
              <a:ext uri="{FF2B5EF4-FFF2-40B4-BE49-F238E27FC236}">
                <a16:creationId xmlns:a16="http://schemas.microsoft.com/office/drawing/2014/main" id="{6534233D-1654-1677-7546-FEFAAA4AFBE8}"/>
              </a:ext>
            </a:extLst>
          </p:cNvPr>
          <p:cNvSpPr/>
          <p:nvPr/>
        </p:nvSpPr>
        <p:spPr>
          <a:xfrm>
            <a:off x="9222875" y="2594305"/>
            <a:ext cx="2591944" cy="2881859"/>
          </a:xfrm>
          <a:prstGeom prst="wedgeRoundRectCallou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What do you notice?</a:t>
            </a:r>
          </a:p>
          <a:p>
            <a:pPr algn="ctr"/>
            <a:endParaRPr lang="en-US" sz="1000" b="1">
              <a:solidFill>
                <a:schemeClr val="bg1"/>
              </a:solidFill>
            </a:endParaRPr>
          </a:p>
          <a:p>
            <a:pPr algn="ctr"/>
            <a:r>
              <a:rPr lang="en-US" sz="3200" b="1">
                <a:solidFill>
                  <a:schemeClr val="bg1"/>
                </a:solidFill>
              </a:rPr>
              <a:t>Share in the chat.</a:t>
            </a:r>
          </a:p>
        </p:txBody>
      </p:sp>
    </p:spTree>
    <p:extLst>
      <p:ext uri="{BB962C8B-B14F-4D97-AF65-F5344CB8AC3E}">
        <p14:creationId xmlns:p14="http://schemas.microsoft.com/office/powerpoint/2010/main" val="399698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ta-based individualization (DBI) is a research-based process for individualizing and intensifying interventions through the systematic use of assessment data, validated interventions, and research-based adaptation strategies. The DBI process includes five iterative steps:&#10;&#10;Step 1: Validated Intervention Program&#10;Step 2: Progress Monitoring&#10;Step 3: Diagnostic Data&#10;Step 4: Intervention Adaptation&#10;Step 5: Ongoing Progress Monitoring">
            <a:extLst>
              <a:ext uri="{FF2B5EF4-FFF2-40B4-BE49-F238E27FC236}">
                <a16:creationId xmlns:a16="http://schemas.microsoft.com/office/drawing/2014/main" id="{EA2486F0-7B74-DA0F-015A-FEAFF015D134}"/>
              </a:ext>
            </a:extLst>
          </p:cNvPr>
          <p:cNvPicPr>
            <a:picLocks noChangeAspect="1"/>
          </p:cNvPicPr>
          <p:nvPr/>
        </p:nvPicPr>
        <p:blipFill>
          <a:blip r:embed="rId3"/>
          <a:stretch>
            <a:fillRect/>
          </a:stretch>
        </p:blipFill>
        <p:spPr>
          <a:xfrm>
            <a:off x="170478" y="38100"/>
            <a:ext cx="4521200" cy="6781800"/>
          </a:xfrm>
          <a:prstGeom prst="rect">
            <a:avLst/>
          </a:prstGeom>
        </p:spPr>
      </p:pic>
      <p:sp>
        <p:nvSpPr>
          <p:cNvPr id="6" name="Oval 5" descr="balck circle around &quot;diagnostic data&quot;">
            <a:extLst>
              <a:ext uri="{FF2B5EF4-FFF2-40B4-BE49-F238E27FC236}">
                <a16:creationId xmlns:a16="http://schemas.microsoft.com/office/drawing/2014/main" id="{DBA5F732-2B24-D868-0D0E-07586C26D20A}"/>
              </a:ext>
            </a:extLst>
          </p:cNvPr>
          <p:cNvSpPr/>
          <p:nvPr/>
        </p:nvSpPr>
        <p:spPr>
          <a:xfrm>
            <a:off x="1491049" y="2776151"/>
            <a:ext cx="2010032" cy="119448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Rounded Rectangle 8">
            <a:extLst>
              <a:ext uri="{FF2B5EF4-FFF2-40B4-BE49-F238E27FC236}">
                <a16:creationId xmlns:a16="http://schemas.microsoft.com/office/drawing/2014/main" id="{48CEF4D3-44B3-E008-024E-F307E0470957}"/>
              </a:ext>
            </a:extLst>
          </p:cNvPr>
          <p:cNvSpPr>
            <a:spLocks noGrp="1"/>
          </p:cNvSpPr>
          <p:nvPr>
            <p:ph type="title" idx="4294967295"/>
          </p:nvPr>
        </p:nvSpPr>
        <p:spPr>
          <a:xfrm>
            <a:off x="5058719" y="1375833"/>
            <a:ext cx="6422081" cy="4106333"/>
          </a:xfrm>
          <a:prstGeom prst="roundRect">
            <a:avLst/>
          </a:prstGeom>
          <a:solidFill>
            <a:srgbClr val="CEE08F"/>
          </a:solidFill>
          <a:ln w="7620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a:ln>
                  <a:noFill/>
                </a:ln>
                <a:solidFill>
                  <a:srgbClr val="262626"/>
                </a:solidFill>
                <a:effectLst/>
                <a:uLnTx/>
                <a:uFillTx/>
                <a:latin typeface="Calibri"/>
                <a:ea typeface="+mn-ea"/>
                <a:cs typeface="+mn-cs"/>
              </a:rPr>
              <a:t>Error Analysis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262626"/>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62626"/>
                </a:solidFill>
                <a:effectLst/>
                <a:uLnTx/>
                <a:uFillTx/>
                <a:latin typeface="Calibri"/>
                <a:ea typeface="+mn-ea"/>
                <a:cs typeface="+mn-cs"/>
              </a:rPr>
              <a:t>A process for analyzing student work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262626"/>
              </a:solidFill>
              <a:effectLst/>
              <a:uLnTx/>
              <a:uFillTx/>
              <a:latin typeface="Calibri"/>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800" b="0" i="0" u="none" strike="noStrike" kern="1200" cap="none" spc="0" normalizeH="0" baseline="0" noProof="0" dirty="0">
                <a:ln>
                  <a:noFill/>
                </a:ln>
                <a:solidFill>
                  <a:srgbClr val="262626"/>
                </a:solidFill>
                <a:effectLst/>
                <a:uLnTx/>
                <a:uFillTx/>
                <a:latin typeface="Calibri"/>
                <a:ea typeface="+mn-ea"/>
                <a:cs typeface="+mn-cs"/>
              </a:rPr>
              <a:t>identify what types of errors a student is making and </a:t>
            </a:r>
            <a:r>
              <a:rPr kumimoji="0" lang="en-US" sz="2800" b="0" i="1" u="none" strike="noStrike" kern="1200" cap="none" spc="0" normalizeH="0" baseline="0" noProof="0" dirty="0">
                <a:ln>
                  <a:noFill/>
                </a:ln>
                <a:solidFill>
                  <a:srgbClr val="262626"/>
                </a:solidFill>
                <a:effectLst/>
                <a:uLnTx/>
                <a:uFillTx/>
                <a:latin typeface="Calibri"/>
                <a:ea typeface="+mn-ea"/>
                <a:cs typeface="+mn-cs"/>
              </a:rPr>
              <a:t>why</a:t>
            </a:r>
          </a:p>
          <a:p>
            <a:pPr marL="514350" marR="0" lvl="0" indent="-51435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800" b="0" i="0" u="none" strike="noStrike" kern="1200" cap="none" spc="0" normalizeH="0" baseline="0" noProof="0" dirty="0">
                <a:ln>
                  <a:noFill/>
                </a:ln>
                <a:solidFill>
                  <a:srgbClr val="262626"/>
                </a:solidFill>
                <a:effectLst/>
                <a:uLnTx/>
                <a:uFillTx/>
                <a:latin typeface="Calibri"/>
                <a:ea typeface="+mn-ea"/>
                <a:cs typeface="+mn-cs"/>
              </a:rPr>
              <a:t>better align an intervention with the student’s needs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838605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2A832-06F5-8DA0-1FCD-3BC3A1A2CA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4D9369-8D0C-9DB9-F07B-00C652BE1D5A}"/>
              </a:ext>
            </a:extLst>
          </p:cNvPr>
          <p:cNvSpPr txBox="1">
            <a:spLocks noGrp="1"/>
          </p:cNvSpPr>
          <p:nvPr>
            <p:ph type="title" idx="4294967295"/>
          </p:nvPr>
        </p:nvSpPr>
        <p:spPr>
          <a:xfrm>
            <a:off x="3470572" y="264356"/>
            <a:ext cx="8146805"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4 student is receiving an intervention focused on multiplying and dividing whole numbers. 6</a:t>
            </a:r>
          </a:p>
        </p:txBody>
      </p:sp>
      <p:sp>
        <p:nvSpPr>
          <p:cNvPr id="10" name="Rounded Rectangle 9">
            <a:extLst>
              <a:ext uri="{FF2B5EF4-FFF2-40B4-BE49-F238E27FC236}">
                <a16:creationId xmlns:a16="http://schemas.microsoft.com/office/drawing/2014/main" id="{4265D6B1-682E-B758-C2B3-DE8A092BE910}"/>
              </a:ext>
              <a:ext uri="{C183D7F6-B498-43B3-948B-1728B52AA6E4}">
                <adec:decorative xmlns:adec="http://schemas.microsoft.com/office/drawing/2017/decorative" val="1"/>
              </a:ext>
            </a:extLst>
          </p:cNvPr>
          <p:cNvSpPr/>
          <p:nvPr/>
        </p:nvSpPr>
        <p:spPr>
          <a:xfrm>
            <a:off x="6372389" y="1334814"/>
            <a:ext cx="5369353" cy="4166575"/>
          </a:xfrm>
          <a:prstGeom prst="roundRect">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7" name="Rounded Rectangle 6">
            <a:extLst>
              <a:ext uri="{FF2B5EF4-FFF2-40B4-BE49-F238E27FC236}">
                <a16:creationId xmlns:a16="http://schemas.microsoft.com/office/drawing/2014/main" id="{3B3BFD52-AF9F-60EB-2C5D-F13F23CAFA7D}"/>
              </a:ext>
            </a:extLst>
          </p:cNvPr>
          <p:cNvSpPr/>
          <p:nvPr/>
        </p:nvSpPr>
        <p:spPr>
          <a:xfrm>
            <a:off x="290604" y="264356"/>
            <a:ext cx="3018652" cy="2743422"/>
          </a:xfrm>
          <a:prstGeom prst="roundRect">
            <a:avLst/>
          </a:prstGeom>
          <a:solidFill>
            <a:srgbClr val="C1D98F"/>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Multiplication and Division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7" name="Content Placeholder 2">
            <a:extLst>
              <a:ext uri="{FF2B5EF4-FFF2-40B4-BE49-F238E27FC236}">
                <a16:creationId xmlns:a16="http://schemas.microsoft.com/office/drawing/2014/main" id="{A8587197-4A6F-1D25-83FF-04EB5C69E363}"/>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highlight>
                  <a:srgbClr val="F89E6D"/>
                </a:highlight>
              </a:rPr>
              <a:t>Identify errors					</a:t>
            </a:r>
          </a:p>
          <a:p>
            <a:pPr marL="514350" lvl="0" indent="-514350">
              <a:buAutoNum type="arabicPeriod"/>
            </a:pPr>
            <a:r>
              <a:rPr lang="en-US" b="1"/>
              <a:t>Plan instruction</a:t>
            </a:r>
          </a:p>
        </p:txBody>
      </p:sp>
      <p:grpSp>
        <p:nvGrpSpPr>
          <p:cNvPr id="18" name="Group 17">
            <a:extLst>
              <a:ext uri="{FF2B5EF4-FFF2-40B4-BE49-F238E27FC236}">
                <a16:creationId xmlns:a16="http://schemas.microsoft.com/office/drawing/2014/main" id="{5199F1E1-AC8F-6254-8DAE-8C762C0ABB88}"/>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19" name="Graphic 18" descr="Banana Peel with solid fill">
              <a:extLst>
                <a:ext uri="{FF2B5EF4-FFF2-40B4-BE49-F238E27FC236}">
                  <a16:creationId xmlns:a16="http://schemas.microsoft.com/office/drawing/2014/main" id="{810EAC76-4818-550D-7A94-28BF87A67E8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0" name="Graphic 19" descr="Bug with solid fill">
              <a:extLst>
                <a:ext uri="{FF2B5EF4-FFF2-40B4-BE49-F238E27FC236}">
                  <a16:creationId xmlns:a16="http://schemas.microsoft.com/office/drawing/2014/main" id="{5B8C8692-6A4D-CEAE-38C7-0F93504410B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1" name="Rounded Rectangle 20">
              <a:extLst>
                <a:ext uri="{FF2B5EF4-FFF2-40B4-BE49-F238E27FC236}">
                  <a16:creationId xmlns:a16="http://schemas.microsoft.com/office/drawing/2014/main" id="{BB04CD13-C9A2-4479-B411-A78E26BF6997}"/>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5" name="Rectangle 4">
            <a:extLst>
              <a:ext uri="{FF2B5EF4-FFF2-40B4-BE49-F238E27FC236}">
                <a16:creationId xmlns:a16="http://schemas.microsoft.com/office/drawing/2014/main" id="{9BD24C50-BF31-5316-2364-AE8D42BD0136}"/>
              </a:ext>
            </a:extLst>
          </p:cNvPr>
          <p:cNvSpPr/>
          <p:nvPr/>
        </p:nvSpPr>
        <p:spPr>
          <a:xfrm>
            <a:off x="3979333" y="1372250"/>
            <a:ext cx="2116667" cy="2116229"/>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Item solved incorrectly:</a:t>
            </a:r>
          </a:p>
          <a:p>
            <a:pPr algn="ctr"/>
            <a:endParaRPr lang="en-US" sz="1500" b="1">
              <a:solidFill>
                <a:schemeClr val="tx1"/>
              </a:solidFill>
            </a:endParaRPr>
          </a:p>
          <a:p>
            <a:pPr algn="ctr"/>
            <a:r>
              <a:rPr lang="en-US" sz="2400" b="1">
                <a:solidFill>
                  <a:schemeClr val="tx1"/>
                </a:solidFill>
              </a:rPr>
              <a:t>509 × 4 =</a:t>
            </a:r>
          </a:p>
          <a:p>
            <a:pPr algn="ctr"/>
            <a:r>
              <a:rPr lang="en-US" sz="2400" b="1">
                <a:solidFill>
                  <a:schemeClr val="tx1"/>
                </a:solidFill>
              </a:rPr>
              <a:t>75 × 80 =</a:t>
            </a:r>
          </a:p>
        </p:txBody>
      </p:sp>
      <p:sp>
        <p:nvSpPr>
          <p:cNvPr id="6" name="TextBox 5">
            <a:extLst>
              <a:ext uri="{FF2B5EF4-FFF2-40B4-BE49-F238E27FC236}">
                <a16:creationId xmlns:a16="http://schemas.microsoft.com/office/drawing/2014/main" id="{62C52F39-1B8E-39EB-5971-3A317109B04B}"/>
              </a:ext>
            </a:extLst>
          </p:cNvPr>
          <p:cNvSpPr txBox="1"/>
          <p:nvPr/>
        </p:nvSpPr>
        <p:spPr>
          <a:xfrm>
            <a:off x="6850562" y="1709941"/>
            <a:ext cx="4617137" cy="3416320"/>
          </a:xfrm>
          <a:prstGeom prst="rect">
            <a:avLst/>
          </a:prstGeom>
          <a:noFill/>
        </p:spPr>
        <p:txBody>
          <a:bodyPr wrap="square" rtlCol="0">
            <a:spAutoFit/>
          </a:bodyPr>
          <a:lstStyle/>
          <a:p>
            <a:r>
              <a:rPr lang="en-US" sz="2400"/>
              <a:t>There</a:t>
            </a:r>
            <a:r>
              <a:rPr lang="en-US" sz="2400" b="1"/>
              <a:t> may not always be</a:t>
            </a:r>
            <a:r>
              <a:rPr lang="en-US" sz="2400"/>
              <a:t> a clearly identifiable </a:t>
            </a:r>
            <a:r>
              <a:rPr lang="en-US" sz="2400" i="1"/>
              <a:t>misconception.</a:t>
            </a:r>
          </a:p>
          <a:p>
            <a:endParaRPr lang="en-US" sz="2400" i="1"/>
          </a:p>
          <a:p>
            <a:r>
              <a:rPr lang="en-US" sz="2400"/>
              <a:t>In this case, the student experienced difficulties </a:t>
            </a:r>
            <a:r>
              <a:rPr lang="en-US" sz="2400" b="1"/>
              <a:t>multiplying whole numbers with zeroes.</a:t>
            </a:r>
          </a:p>
          <a:p>
            <a:endParaRPr lang="en-US" sz="2400" b="1"/>
          </a:p>
          <a:p>
            <a:r>
              <a:rPr lang="en-US" sz="2400"/>
              <a:t>Because this </a:t>
            </a:r>
            <a:r>
              <a:rPr lang="en-US" sz="2400" b="1"/>
              <a:t>happened more than once</a:t>
            </a:r>
            <a:r>
              <a:rPr lang="en-US" sz="2400"/>
              <a:t>, you might consider it a</a:t>
            </a:r>
            <a:r>
              <a:rPr lang="en-US" sz="2400" b="1"/>
              <a:t> bug.</a:t>
            </a:r>
          </a:p>
        </p:txBody>
      </p:sp>
      <p:sp>
        <p:nvSpPr>
          <p:cNvPr id="8" name="Multiply 7">
            <a:extLst>
              <a:ext uri="{FF2B5EF4-FFF2-40B4-BE49-F238E27FC236}">
                <a16:creationId xmlns:a16="http://schemas.microsoft.com/office/drawing/2014/main" id="{1DBC209E-F8B0-3E7C-19C9-D5E2F76828EC}"/>
              </a:ext>
              <a:ext uri="{C183D7F6-B498-43B3-948B-1728B52AA6E4}">
                <adec:decorative xmlns:adec="http://schemas.microsoft.com/office/drawing/2017/decorative" val="1"/>
              </a:ext>
            </a:extLst>
          </p:cNvPr>
          <p:cNvSpPr/>
          <p:nvPr/>
        </p:nvSpPr>
        <p:spPr>
          <a:xfrm>
            <a:off x="559922" y="1636067"/>
            <a:ext cx="1213379" cy="1213379"/>
          </a:xfrm>
          <a:prstGeom prst="mathMultiply">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Division 8">
            <a:extLst>
              <a:ext uri="{FF2B5EF4-FFF2-40B4-BE49-F238E27FC236}">
                <a16:creationId xmlns:a16="http://schemas.microsoft.com/office/drawing/2014/main" id="{E24EC18C-8287-4088-181B-7E33B2678BFE}"/>
              </a:ext>
              <a:ext uri="{C183D7F6-B498-43B3-948B-1728B52AA6E4}">
                <adec:decorative xmlns:adec="http://schemas.microsoft.com/office/drawing/2017/decorative" val="1"/>
              </a:ext>
            </a:extLst>
          </p:cNvPr>
          <p:cNvSpPr/>
          <p:nvPr/>
        </p:nvSpPr>
        <p:spPr>
          <a:xfrm>
            <a:off x="1834007" y="1441824"/>
            <a:ext cx="1213379" cy="1213379"/>
          </a:xfrm>
          <a:prstGeom prst="mathDivide">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1" name="Graphic 10">
            <a:extLst>
              <a:ext uri="{FF2B5EF4-FFF2-40B4-BE49-F238E27FC236}">
                <a16:creationId xmlns:a16="http://schemas.microsoft.com/office/drawing/2014/main" id="{45C4B2EF-2E34-0184-9B24-881391C0023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819612" y="4984794"/>
            <a:ext cx="1408318" cy="1408318"/>
          </a:xfrm>
          <a:prstGeom prst="rect">
            <a:avLst/>
          </a:prstGeom>
        </p:spPr>
      </p:pic>
    </p:spTree>
    <p:extLst>
      <p:ext uri="{BB962C8B-B14F-4D97-AF65-F5344CB8AC3E}">
        <p14:creationId xmlns:p14="http://schemas.microsoft.com/office/powerpoint/2010/main" val="1934373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71E57-20B1-72F7-0D6B-67A06467B3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18809B-C6B1-A174-9616-FF64597BF4C9}"/>
              </a:ext>
            </a:extLst>
          </p:cNvPr>
          <p:cNvSpPr txBox="1">
            <a:spLocks noGrp="1"/>
          </p:cNvSpPr>
          <p:nvPr>
            <p:ph type="title" idx="4294967295"/>
          </p:nvPr>
        </p:nvSpPr>
        <p:spPr>
          <a:xfrm>
            <a:off x="3470572" y="264356"/>
            <a:ext cx="8146805"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4 student is receiving an intervention focused on multiplying and dividing whole numbers. 7</a:t>
            </a:r>
          </a:p>
        </p:txBody>
      </p:sp>
      <p:sp>
        <p:nvSpPr>
          <p:cNvPr id="7" name="Rounded Rectangle 6">
            <a:extLst>
              <a:ext uri="{FF2B5EF4-FFF2-40B4-BE49-F238E27FC236}">
                <a16:creationId xmlns:a16="http://schemas.microsoft.com/office/drawing/2014/main" id="{6DF5B806-F032-0CEB-4583-2AB15838D025}"/>
              </a:ext>
            </a:extLst>
          </p:cNvPr>
          <p:cNvSpPr/>
          <p:nvPr/>
        </p:nvSpPr>
        <p:spPr>
          <a:xfrm>
            <a:off x="290604" y="264356"/>
            <a:ext cx="3018652" cy="2743422"/>
          </a:xfrm>
          <a:prstGeom prst="roundRect">
            <a:avLst/>
          </a:prstGeom>
          <a:solidFill>
            <a:srgbClr val="C1D98F"/>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Multiplication and Division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7" name="Content Placeholder 2">
            <a:extLst>
              <a:ext uri="{FF2B5EF4-FFF2-40B4-BE49-F238E27FC236}">
                <a16:creationId xmlns:a16="http://schemas.microsoft.com/office/drawing/2014/main" id="{81681F63-629D-50DA-9A70-67D7D8FD6A77}"/>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t>Identify errors					</a:t>
            </a:r>
          </a:p>
          <a:p>
            <a:pPr marL="514350" lvl="0" indent="-514350">
              <a:buAutoNum type="arabicPeriod"/>
            </a:pPr>
            <a:r>
              <a:rPr lang="en-US" b="1">
                <a:highlight>
                  <a:srgbClr val="F89E6D"/>
                </a:highlight>
              </a:rPr>
              <a:t>Plan instruction</a:t>
            </a:r>
          </a:p>
        </p:txBody>
      </p:sp>
      <p:grpSp>
        <p:nvGrpSpPr>
          <p:cNvPr id="18" name="Group 17">
            <a:extLst>
              <a:ext uri="{FF2B5EF4-FFF2-40B4-BE49-F238E27FC236}">
                <a16:creationId xmlns:a16="http://schemas.microsoft.com/office/drawing/2014/main" id="{76FA82FA-5A2A-3EAE-74DA-6FD885F70491}"/>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19" name="Graphic 18" descr="Banana Peel with solid fill">
              <a:extLst>
                <a:ext uri="{FF2B5EF4-FFF2-40B4-BE49-F238E27FC236}">
                  <a16:creationId xmlns:a16="http://schemas.microsoft.com/office/drawing/2014/main" id="{A7A7F730-D889-774C-B5A1-6F7D0E87D40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0" name="Graphic 19" descr="Bug with solid fill">
              <a:extLst>
                <a:ext uri="{FF2B5EF4-FFF2-40B4-BE49-F238E27FC236}">
                  <a16:creationId xmlns:a16="http://schemas.microsoft.com/office/drawing/2014/main" id="{698EFD97-D60F-DA5F-1488-8FD7DD40E73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1" name="Rounded Rectangle 20">
              <a:extLst>
                <a:ext uri="{FF2B5EF4-FFF2-40B4-BE49-F238E27FC236}">
                  <a16:creationId xmlns:a16="http://schemas.microsoft.com/office/drawing/2014/main" id="{A51F15B0-8DD6-3521-B68D-A472C4219E52}"/>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8" name="Multiply 7">
            <a:extLst>
              <a:ext uri="{FF2B5EF4-FFF2-40B4-BE49-F238E27FC236}">
                <a16:creationId xmlns:a16="http://schemas.microsoft.com/office/drawing/2014/main" id="{319B7ADC-82ED-A3B1-4972-0AFAB7EFDACA}"/>
              </a:ext>
              <a:ext uri="{C183D7F6-B498-43B3-948B-1728B52AA6E4}">
                <adec:decorative xmlns:adec="http://schemas.microsoft.com/office/drawing/2017/decorative" val="1"/>
              </a:ext>
            </a:extLst>
          </p:cNvPr>
          <p:cNvSpPr/>
          <p:nvPr/>
        </p:nvSpPr>
        <p:spPr>
          <a:xfrm>
            <a:off x="559922" y="1636067"/>
            <a:ext cx="1213379" cy="1213379"/>
          </a:xfrm>
          <a:prstGeom prst="mathMultiply">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Division 8">
            <a:extLst>
              <a:ext uri="{FF2B5EF4-FFF2-40B4-BE49-F238E27FC236}">
                <a16:creationId xmlns:a16="http://schemas.microsoft.com/office/drawing/2014/main" id="{852DCCB6-00C6-A837-C8EF-45ED6F85E3E8}"/>
              </a:ext>
              <a:ext uri="{C183D7F6-B498-43B3-948B-1728B52AA6E4}">
                <adec:decorative xmlns:adec="http://schemas.microsoft.com/office/drawing/2017/decorative" val="1"/>
              </a:ext>
            </a:extLst>
          </p:cNvPr>
          <p:cNvSpPr/>
          <p:nvPr/>
        </p:nvSpPr>
        <p:spPr>
          <a:xfrm>
            <a:off x="1834007" y="1441824"/>
            <a:ext cx="1213379" cy="1213379"/>
          </a:xfrm>
          <a:prstGeom prst="mathDivide">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TextBox 3">
            <a:extLst>
              <a:ext uri="{FF2B5EF4-FFF2-40B4-BE49-F238E27FC236}">
                <a16:creationId xmlns:a16="http://schemas.microsoft.com/office/drawing/2014/main" id="{038E0AF5-7E65-4B55-77ED-BA8A3126F1BA}"/>
              </a:ext>
            </a:extLst>
          </p:cNvPr>
          <p:cNvSpPr txBox="1"/>
          <p:nvPr/>
        </p:nvSpPr>
        <p:spPr>
          <a:xfrm>
            <a:off x="6137175" y="1095353"/>
            <a:ext cx="5604567" cy="5339923"/>
          </a:xfrm>
          <a:prstGeom prst="rect">
            <a:avLst/>
          </a:prstGeom>
          <a:noFill/>
        </p:spPr>
        <p:txBody>
          <a:bodyPr wrap="square" rtlCol="0">
            <a:spAutoFit/>
          </a:bodyPr>
          <a:lstStyle/>
          <a:p>
            <a:r>
              <a:rPr lang="en-US" sz="2800" b="1" i="1"/>
              <a:t>Potential strategies</a:t>
            </a:r>
          </a:p>
          <a:p>
            <a:endParaRPr lang="en-US" sz="500" i="1"/>
          </a:p>
          <a:p>
            <a:pPr marL="285750" indent="-285750">
              <a:buFont typeface="Arial" panose="020B0604020202020204" pitchFamily="34" charset="0"/>
              <a:buChar char="•"/>
            </a:pPr>
            <a:r>
              <a:rPr lang="en-US" sz="2400"/>
              <a:t>Have the student solve similar problems using a </a:t>
            </a:r>
            <a:r>
              <a:rPr lang="en-US" sz="2400" b="1"/>
              <a:t>different strategy </a:t>
            </a:r>
            <a:r>
              <a:rPr lang="en-US" sz="2400"/>
              <a:t>(e.g., area model or partial products).</a:t>
            </a:r>
          </a:p>
          <a:p>
            <a:endParaRPr lang="en-US" sz="500"/>
          </a:p>
          <a:p>
            <a:pPr marL="285750" indent="-285750">
              <a:buFont typeface="Arial" panose="020B0604020202020204" pitchFamily="34" charset="0"/>
              <a:buChar char="•"/>
            </a:pPr>
            <a:r>
              <a:rPr lang="en-US" sz="2400"/>
              <a:t>Provide explicit instruction (modeling and guided practice) on using the </a:t>
            </a:r>
            <a:r>
              <a:rPr lang="en-US" sz="2400" b="1"/>
              <a:t>standard algorithm </a:t>
            </a:r>
            <a:r>
              <a:rPr lang="en-US" sz="2400"/>
              <a:t>to multiply whole numbers </a:t>
            </a:r>
            <a:r>
              <a:rPr lang="en-US" sz="2400" b="1"/>
              <a:t>with zeros</a:t>
            </a:r>
          </a:p>
          <a:p>
            <a:endParaRPr lang="en-US" sz="500" b="1"/>
          </a:p>
          <a:p>
            <a:pPr marL="285750" indent="-285750">
              <a:buFont typeface="Arial" panose="020B0604020202020204" pitchFamily="34" charset="0"/>
              <a:buChar char="•"/>
            </a:pPr>
            <a:r>
              <a:rPr lang="en-US" sz="2400"/>
              <a:t>Support the student in </a:t>
            </a:r>
            <a:r>
              <a:rPr lang="en-US" sz="2400" b="1"/>
              <a:t>making connections </a:t>
            </a:r>
            <a:r>
              <a:rPr lang="en-US" sz="2400"/>
              <a:t>between the other strategies and the standard algorithm</a:t>
            </a:r>
          </a:p>
          <a:p>
            <a:endParaRPr lang="en-US" sz="500" b="1"/>
          </a:p>
          <a:p>
            <a:endParaRPr lang="en-US" sz="500"/>
          </a:p>
          <a:p>
            <a:pPr marL="285750" indent="-285750">
              <a:buFont typeface="Arial" panose="020B0604020202020204" pitchFamily="34" charset="0"/>
              <a:buChar char="•"/>
            </a:pPr>
            <a:r>
              <a:rPr lang="en-US" sz="2400"/>
              <a:t>Provide </a:t>
            </a:r>
            <a:r>
              <a:rPr lang="en-US" sz="2400" b="1"/>
              <a:t>sufficient practice opportunities </a:t>
            </a:r>
            <a:r>
              <a:rPr lang="en-US" sz="2400"/>
              <a:t>to support computational fluency</a:t>
            </a:r>
          </a:p>
        </p:txBody>
      </p:sp>
      <p:pic>
        <p:nvPicPr>
          <p:cNvPr id="12" name="Picture 11">
            <a:extLst>
              <a:ext uri="{FF2B5EF4-FFF2-40B4-BE49-F238E27FC236}">
                <a16:creationId xmlns:a16="http://schemas.microsoft.com/office/drawing/2014/main" id="{306AAFEB-4DBD-DBF0-2EC1-1CA0045D3FCF}"/>
              </a:ext>
              <a:ext uri="{C183D7F6-B498-43B3-948B-1728B52AA6E4}">
                <adec:decorative xmlns:adec="http://schemas.microsoft.com/office/drawing/2017/decorative" val="1"/>
              </a:ext>
            </a:extLst>
          </p:cNvPr>
          <p:cNvPicPr>
            <a:picLocks noChangeAspect="1"/>
          </p:cNvPicPr>
          <p:nvPr/>
        </p:nvPicPr>
        <p:blipFill>
          <a:blip r:embed="rId5"/>
          <a:srcRect l="33119" t="20779" r="16881" b="1435"/>
          <a:stretch>
            <a:fillRect/>
          </a:stretch>
        </p:blipFill>
        <p:spPr>
          <a:xfrm>
            <a:off x="3578574" y="1141638"/>
            <a:ext cx="2411987" cy="2501596"/>
          </a:xfrm>
          <a:prstGeom prst="ellipse">
            <a:avLst/>
          </a:prstGeom>
        </p:spPr>
      </p:pic>
    </p:spTree>
    <p:extLst>
      <p:ext uri="{BB962C8B-B14F-4D97-AF65-F5344CB8AC3E}">
        <p14:creationId xmlns:p14="http://schemas.microsoft.com/office/powerpoint/2010/main" val="2541427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F5B61-5DCE-B953-E52E-EA4429DBD2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24B4F-5D81-525F-DDEC-AED411655860}"/>
              </a:ext>
            </a:extLst>
          </p:cNvPr>
          <p:cNvSpPr>
            <a:spLocks noGrp="1"/>
          </p:cNvSpPr>
          <p:nvPr>
            <p:ph type="title"/>
          </p:nvPr>
        </p:nvSpPr>
        <p:spPr>
          <a:xfrm>
            <a:off x="465666" y="-1193019"/>
            <a:ext cx="11276076" cy="1280160"/>
          </a:xfrm>
        </p:spPr>
        <p:txBody>
          <a:bodyPr/>
          <a:lstStyle/>
          <a:p>
            <a:r>
              <a:rPr lang="en-US" dirty="0"/>
              <a:t>Word Problems</a:t>
            </a:r>
          </a:p>
        </p:txBody>
      </p:sp>
      <p:sp>
        <p:nvSpPr>
          <p:cNvPr id="17" name="Content Placeholder 2">
            <a:extLst>
              <a:ext uri="{FF2B5EF4-FFF2-40B4-BE49-F238E27FC236}">
                <a16:creationId xmlns:a16="http://schemas.microsoft.com/office/drawing/2014/main" id="{F27A309D-6437-0883-68C4-27F3A1EAD64C}"/>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t>Identify errors					</a:t>
            </a:r>
          </a:p>
          <a:p>
            <a:pPr marL="514350" lvl="0" indent="-514350">
              <a:buAutoNum type="arabicPeriod"/>
            </a:pPr>
            <a:r>
              <a:rPr lang="en-US" b="1"/>
              <a:t>Plan instruction</a:t>
            </a:r>
          </a:p>
        </p:txBody>
      </p:sp>
      <p:grpSp>
        <p:nvGrpSpPr>
          <p:cNvPr id="18" name="Group 17">
            <a:extLst>
              <a:ext uri="{FF2B5EF4-FFF2-40B4-BE49-F238E27FC236}">
                <a16:creationId xmlns:a16="http://schemas.microsoft.com/office/drawing/2014/main" id="{9021638F-4F84-F054-1894-67B57FBD8B48}"/>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19" name="Graphic 18" descr="Banana Peel with solid fill">
              <a:extLst>
                <a:ext uri="{FF2B5EF4-FFF2-40B4-BE49-F238E27FC236}">
                  <a16:creationId xmlns:a16="http://schemas.microsoft.com/office/drawing/2014/main" id="{201FD3B2-1612-A807-804E-FB491345DE5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0" name="Graphic 19" descr="Bug with solid fill">
              <a:extLst>
                <a:ext uri="{FF2B5EF4-FFF2-40B4-BE49-F238E27FC236}">
                  <a16:creationId xmlns:a16="http://schemas.microsoft.com/office/drawing/2014/main" id="{B97D8151-01D8-9B53-D397-DF817A643AE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1" name="Rounded Rectangle 20">
              <a:extLst>
                <a:ext uri="{FF2B5EF4-FFF2-40B4-BE49-F238E27FC236}">
                  <a16:creationId xmlns:a16="http://schemas.microsoft.com/office/drawing/2014/main" id="{B73B5A93-42B1-C237-1F8E-EDED6F03D441}"/>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8" name="Rounded Rectangle 7">
            <a:extLst>
              <a:ext uri="{FF2B5EF4-FFF2-40B4-BE49-F238E27FC236}">
                <a16:creationId xmlns:a16="http://schemas.microsoft.com/office/drawing/2014/main" id="{820107FD-723D-3A9D-43CB-4FDFD17F568A}"/>
              </a:ext>
              <a:ext uri="{C183D7F6-B498-43B3-948B-1728B52AA6E4}">
                <adec:decorative xmlns:adec="http://schemas.microsoft.com/office/drawing/2017/decorative" val="1"/>
              </a:ext>
            </a:extLst>
          </p:cNvPr>
          <p:cNvSpPr/>
          <p:nvPr/>
        </p:nvSpPr>
        <p:spPr>
          <a:xfrm>
            <a:off x="3639281" y="264356"/>
            <a:ext cx="8102461" cy="3498752"/>
          </a:xfrm>
          <a:prstGeom prst="roundRect">
            <a:avLst/>
          </a:prstGeom>
          <a:solidFill>
            <a:srgbClr val="CEEC9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9" name="TextBox 8">
            <a:extLst>
              <a:ext uri="{FF2B5EF4-FFF2-40B4-BE49-F238E27FC236}">
                <a16:creationId xmlns:a16="http://schemas.microsoft.com/office/drawing/2014/main" id="{06AC3717-5780-A478-353B-B2C448A0D636}"/>
              </a:ext>
            </a:extLst>
          </p:cNvPr>
          <p:cNvSpPr txBox="1"/>
          <p:nvPr/>
        </p:nvSpPr>
        <p:spPr>
          <a:xfrm>
            <a:off x="3837531" y="689789"/>
            <a:ext cx="7733841" cy="2739211"/>
          </a:xfrm>
          <a:prstGeom prst="rect">
            <a:avLst/>
          </a:prstGeom>
          <a:noFill/>
        </p:spPr>
        <p:txBody>
          <a:bodyPr wrap="square" rtlCol="0">
            <a:spAutoFit/>
          </a:bodyPr>
          <a:lstStyle/>
          <a:p>
            <a:pPr marL="342900" indent="-342900">
              <a:buFont typeface="Arial" panose="020B0604020202020204" pitchFamily="34" charset="0"/>
              <a:buChar char="•"/>
            </a:pPr>
            <a:r>
              <a:rPr lang="en-US" sz="2800" dirty="0"/>
              <a:t>Word-problem solving is a </a:t>
            </a:r>
            <a:r>
              <a:rPr lang="en-US" sz="2800" b="1" dirty="0"/>
              <a:t>multi-faceted process</a:t>
            </a:r>
            <a:r>
              <a:rPr lang="en-US" sz="2800" dirty="0"/>
              <a:t>. </a:t>
            </a:r>
          </a:p>
          <a:p>
            <a:pPr marL="285750" indent="-285750">
              <a:buFont typeface="Arial" panose="020B0604020202020204" pitchFamily="34" charset="0"/>
              <a:buChar char="•"/>
            </a:pPr>
            <a:endParaRPr lang="en-US" sz="1600" b="1" dirty="0"/>
          </a:p>
          <a:p>
            <a:pPr marL="342900" indent="-342900">
              <a:buFont typeface="Arial" panose="020B0604020202020204" pitchFamily="34" charset="0"/>
              <a:buChar char="•"/>
            </a:pPr>
            <a:r>
              <a:rPr lang="en-US" sz="2800" dirty="0"/>
              <a:t>Students may struggle to </a:t>
            </a:r>
            <a:r>
              <a:rPr lang="en-US" sz="2800" b="1" dirty="0"/>
              <a:t>read and comprehend</a:t>
            </a:r>
            <a:r>
              <a:rPr lang="en-US" sz="2800" dirty="0"/>
              <a:t> word problems, as well as </a:t>
            </a:r>
            <a:r>
              <a:rPr lang="en-US" sz="2800" b="1" dirty="0"/>
              <a:t>set up and solve </a:t>
            </a:r>
            <a:r>
              <a:rPr lang="en-US" sz="2800" dirty="0"/>
              <a:t>them.</a:t>
            </a:r>
          </a:p>
          <a:p>
            <a:pPr marL="285750" indent="-285750">
              <a:buFont typeface="Arial" panose="020B0604020202020204" pitchFamily="34" charset="0"/>
              <a:buChar char="•"/>
            </a:pPr>
            <a:endParaRPr lang="en-US" sz="1600" dirty="0"/>
          </a:p>
          <a:p>
            <a:pPr marL="342900" indent="-342900">
              <a:buFont typeface="Arial" panose="020B0604020202020204" pitchFamily="34" charset="0"/>
              <a:buChar char="•"/>
            </a:pPr>
            <a:r>
              <a:rPr lang="en-US" sz="2800" b="1" dirty="0"/>
              <a:t>Diagnostic interviews </a:t>
            </a:r>
            <a:r>
              <a:rPr lang="en-US" sz="2800" dirty="0"/>
              <a:t>may be particularly helpful with word-problem error analyses.</a:t>
            </a:r>
          </a:p>
        </p:txBody>
      </p:sp>
      <p:grpSp>
        <p:nvGrpSpPr>
          <p:cNvPr id="16" name="Group 15">
            <a:extLst>
              <a:ext uri="{FF2B5EF4-FFF2-40B4-BE49-F238E27FC236}">
                <a16:creationId xmlns:a16="http://schemas.microsoft.com/office/drawing/2014/main" id="{903A4A13-FD48-64EE-5EED-BCCF484C280D}"/>
              </a:ext>
              <a:ext uri="{C183D7F6-B498-43B3-948B-1728B52AA6E4}">
                <adec:decorative xmlns:adec="http://schemas.microsoft.com/office/drawing/2017/decorative" val="1"/>
              </a:ext>
            </a:extLst>
          </p:cNvPr>
          <p:cNvGrpSpPr/>
          <p:nvPr/>
        </p:nvGrpSpPr>
        <p:grpSpPr>
          <a:xfrm>
            <a:off x="290605" y="264356"/>
            <a:ext cx="3018652" cy="2743422"/>
            <a:chOff x="290605" y="264356"/>
            <a:chExt cx="3018652" cy="2743422"/>
          </a:xfrm>
        </p:grpSpPr>
        <p:sp>
          <p:nvSpPr>
            <p:cNvPr id="22" name="Rounded Rectangle 21">
              <a:extLst>
                <a:ext uri="{FF2B5EF4-FFF2-40B4-BE49-F238E27FC236}">
                  <a16:creationId xmlns:a16="http://schemas.microsoft.com/office/drawing/2014/main" id="{726AA0C8-9D3F-624C-087E-DEAD596A2D35}"/>
                </a:ext>
              </a:extLst>
            </p:cNvPr>
            <p:cNvSpPr/>
            <p:nvPr/>
          </p:nvSpPr>
          <p:spPr>
            <a:xfrm>
              <a:off x="290605" y="264356"/>
              <a:ext cx="3018652" cy="2743422"/>
            </a:xfrm>
            <a:prstGeom prst="roundRect">
              <a:avLst/>
            </a:prstGeom>
            <a:solidFill>
              <a:srgbClr val="CEEC9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dirty="0">
                  <a:ln>
                    <a:noFill/>
                  </a:ln>
                  <a:solidFill>
                    <a:srgbClr val="262626"/>
                  </a:solidFill>
                  <a:effectLst/>
                  <a:uLnTx/>
                  <a:uFillTx/>
                  <a:latin typeface="Calibri"/>
                  <a:ea typeface="+mn-ea"/>
                  <a:cs typeface="+mn-cs"/>
                </a:rPr>
                <a:t>Word Problems</a:t>
              </a:r>
              <a:endParaRPr kumimoji="0" lang="en-US" sz="3200" b="0" i="0" strike="noStrike" kern="1200" cap="none" spc="0" normalizeH="0" baseline="0" noProof="0" dirty="0">
                <a:ln>
                  <a:noFill/>
                </a:ln>
                <a:solidFill>
                  <a:srgbClr val="262626"/>
                </a:solidFill>
                <a:effectLst/>
                <a:uLnTx/>
                <a:uFillTx/>
                <a:latin typeface="Calibri"/>
                <a:ea typeface="+mn-ea"/>
                <a:cs typeface="+mn-cs"/>
              </a:endParaRPr>
            </a:p>
            <a:p>
              <a:pPr algn="ctr"/>
              <a:endParaRPr lang="en-US" sz="3200" dirty="0">
                <a:solidFill>
                  <a:schemeClr val="tx1"/>
                </a:solidFill>
              </a:endParaRPr>
            </a:p>
          </p:txBody>
        </p:sp>
        <p:pic>
          <p:nvPicPr>
            <p:cNvPr id="23" name="Picture 22" descr="A white background with black text&#10;&#10;AI-generated content may be incorrect.">
              <a:extLst>
                <a:ext uri="{FF2B5EF4-FFF2-40B4-BE49-F238E27FC236}">
                  <a16:creationId xmlns:a16="http://schemas.microsoft.com/office/drawing/2014/main" id="{AADD2E05-3DC5-5312-D592-8DA4DE88E823}"/>
                </a:ext>
              </a:extLst>
            </p:cNvPr>
            <p:cNvPicPr>
              <a:picLocks noChangeAspect="1"/>
            </p:cNvPicPr>
            <p:nvPr/>
          </p:nvPicPr>
          <p:blipFill>
            <a:blip r:embed="rId5"/>
            <a:stretch>
              <a:fillRect/>
            </a:stretch>
          </p:blipFill>
          <p:spPr>
            <a:xfrm>
              <a:off x="620628" y="1553011"/>
              <a:ext cx="2358606" cy="1169281"/>
            </a:xfrm>
            <a:prstGeom prst="rect">
              <a:avLst/>
            </a:prstGeom>
          </p:spPr>
        </p:pic>
      </p:grpSp>
    </p:spTree>
    <p:extLst>
      <p:ext uri="{BB962C8B-B14F-4D97-AF65-F5344CB8AC3E}">
        <p14:creationId xmlns:p14="http://schemas.microsoft.com/office/powerpoint/2010/main" val="69428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BC0AD-76D3-1430-1CF8-0BC9E2991BE8}"/>
            </a:ext>
          </a:extLst>
        </p:cNvPr>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3D229B72-F253-F769-A172-2AE0AD0D6681}"/>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t>Identify errors					</a:t>
            </a:r>
          </a:p>
          <a:p>
            <a:pPr marL="514350" lvl="0" indent="-514350">
              <a:buAutoNum type="arabicPeriod"/>
            </a:pPr>
            <a:r>
              <a:rPr lang="en-US" b="1"/>
              <a:t>Plan instruction</a:t>
            </a:r>
          </a:p>
        </p:txBody>
      </p:sp>
      <p:grpSp>
        <p:nvGrpSpPr>
          <p:cNvPr id="18" name="Group 17">
            <a:extLst>
              <a:ext uri="{FF2B5EF4-FFF2-40B4-BE49-F238E27FC236}">
                <a16:creationId xmlns:a16="http://schemas.microsoft.com/office/drawing/2014/main" id="{217DD200-3030-6659-5EF8-0AAF3C4537A3}"/>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19" name="Graphic 18" descr="Banana Peel with solid fill">
              <a:extLst>
                <a:ext uri="{FF2B5EF4-FFF2-40B4-BE49-F238E27FC236}">
                  <a16:creationId xmlns:a16="http://schemas.microsoft.com/office/drawing/2014/main" id="{9B11DCDA-E6D3-FB58-8BF7-38809A467F2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0" name="Graphic 19" descr="Bug with solid fill">
              <a:extLst>
                <a:ext uri="{FF2B5EF4-FFF2-40B4-BE49-F238E27FC236}">
                  <a16:creationId xmlns:a16="http://schemas.microsoft.com/office/drawing/2014/main" id="{56EE3265-9691-7054-C624-0C540526694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1" name="Rounded Rectangle 20">
              <a:extLst>
                <a:ext uri="{FF2B5EF4-FFF2-40B4-BE49-F238E27FC236}">
                  <a16:creationId xmlns:a16="http://schemas.microsoft.com/office/drawing/2014/main" id="{D7ADFB74-0C07-F2B8-0C8E-8A626387690B}"/>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2" name="Rounded Rectangle 1">
            <a:extLst>
              <a:ext uri="{FF2B5EF4-FFF2-40B4-BE49-F238E27FC236}">
                <a16:creationId xmlns:a16="http://schemas.microsoft.com/office/drawing/2014/main" id="{A749DD18-B4D9-5E98-213B-AF8A3AEC03D9}"/>
              </a:ext>
            </a:extLst>
          </p:cNvPr>
          <p:cNvSpPr/>
          <p:nvPr/>
        </p:nvSpPr>
        <p:spPr>
          <a:xfrm>
            <a:off x="3468910" y="264356"/>
            <a:ext cx="8594136" cy="3059208"/>
          </a:xfrm>
          <a:prstGeom prst="roundRect">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If a student </a:t>
            </a:r>
            <a:r>
              <a:rPr lang="en-US" sz="3200" b="1">
                <a:solidFill>
                  <a:schemeClr val="tx1"/>
                </a:solidFill>
              </a:rPr>
              <a:t>is unable to explain their reasoning</a:t>
            </a:r>
            <a:r>
              <a:rPr lang="en-US" sz="3200">
                <a:solidFill>
                  <a:schemeClr val="tx1"/>
                </a:solidFill>
              </a:rPr>
              <a:t> for why they solved a word problem the way they did, they would likely benefit from an </a:t>
            </a:r>
            <a:r>
              <a:rPr lang="en-US" sz="3200" b="1">
                <a:solidFill>
                  <a:schemeClr val="tx1"/>
                </a:solidFill>
              </a:rPr>
              <a:t>attack strategy</a:t>
            </a:r>
            <a:r>
              <a:rPr lang="en-US" sz="3200">
                <a:solidFill>
                  <a:schemeClr val="tx1"/>
                </a:solidFill>
              </a:rPr>
              <a:t> (i.e., a meta-cognitive strategy for solving a word problem step-by-step).</a:t>
            </a:r>
          </a:p>
        </p:txBody>
      </p:sp>
      <p:sp>
        <p:nvSpPr>
          <p:cNvPr id="3" name="Rounded Rectangle 2">
            <a:extLst>
              <a:ext uri="{FF2B5EF4-FFF2-40B4-BE49-F238E27FC236}">
                <a16:creationId xmlns:a16="http://schemas.microsoft.com/office/drawing/2014/main" id="{8A950EE7-9EF3-6D12-BE8B-1F53D743573F}"/>
              </a:ext>
            </a:extLst>
          </p:cNvPr>
          <p:cNvSpPr/>
          <p:nvPr/>
        </p:nvSpPr>
        <p:spPr>
          <a:xfrm>
            <a:off x="3468909" y="3429000"/>
            <a:ext cx="8594135" cy="2470494"/>
          </a:xfrm>
          <a:prstGeom prst="round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We also recommend </a:t>
            </a:r>
            <a:r>
              <a:rPr lang="en-US" sz="3200" b="1">
                <a:solidFill>
                  <a:schemeClr val="tx1"/>
                </a:solidFill>
              </a:rPr>
              <a:t>schema instruction:</a:t>
            </a:r>
          </a:p>
          <a:p>
            <a:pPr algn="ctr"/>
            <a:endParaRPr lang="en-US" sz="1000" b="1">
              <a:solidFill>
                <a:schemeClr val="tx1"/>
              </a:solidFill>
            </a:endParaRPr>
          </a:p>
          <a:p>
            <a:pPr algn="ctr"/>
            <a:r>
              <a:rPr lang="en-US" sz="2400" i="1">
                <a:solidFill>
                  <a:schemeClr val="tx1"/>
                </a:solidFill>
              </a:rPr>
              <a:t>Teaching students to identify word problems by their type, </a:t>
            </a:r>
          </a:p>
          <a:p>
            <a:pPr algn="ctr"/>
            <a:r>
              <a:rPr lang="en-US" sz="2400" i="1">
                <a:solidFill>
                  <a:schemeClr val="tx1"/>
                </a:solidFill>
              </a:rPr>
              <a:t>and to solve them using schema-specific strategies.</a:t>
            </a:r>
          </a:p>
        </p:txBody>
      </p:sp>
      <p:grpSp>
        <p:nvGrpSpPr>
          <p:cNvPr id="6" name="Group 5">
            <a:extLst>
              <a:ext uri="{FF2B5EF4-FFF2-40B4-BE49-F238E27FC236}">
                <a16:creationId xmlns:a16="http://schemas.microsoft.com/office/drawing/2014/main" id="{E4F069E6-83F3-A5FF-F1C6-A9F216A10A96}"/>
              </a:ext>
              <a:ext uri="{C183D7F6-B498-43B3-948B-1728B52AA6E4}">
                <adec:decorative xmlns:adec="http://schemas.microsoft.com/office/drawing/2017/decorative" val="1"/>
              </a:ext>
            </a:extLst>
          </p:cNvPr>
          <p:cNvGrpSpPr/>
          <p:nvPr/>
        </p:nvGrpSpPr>
        <p:grpSpPr>
          <a:xfrm>
            <a:off x="290605" y="264356"/>
            <a:ext cx="3018652" cy="2743422"/>
            <a:chOff x="290605" y="264356"/>
            <a:chExt cx="3018652" cy="2743422"/>
          </a:xfrm>
        </p:grpSpPr>
        <p:sp>
          <p:nvSpPr>
            <p:cNvPr id="7" name="Rounded Rectangle 6">
              <a:extLst>
                <a:ext uri="{FF2B5EF4-FFF2-40B4-BE49-F238E27FC236}">
                  <a16:creationId xmlns:a16="http://schemas.microsoft.com/office/drawing/2014/main" id="{90172362-A53B-F212-2281-B03B17B8CD25}"/>
                </a:ext>
              </a:extLst>
            </p:cNvPr>
            <p:cNvSpPr/>
            <p:nvPr/>
          </p:nvSpPr>
          <p:spPr>
            <a:xfrm>
              <a:off x="290605" y="264356"/>
              <a:ext cx="3018652" cy="2743422"/>
            </a:xfrm>
            <a:prstGeom prst="roundRect">
              <a:avLst/>
            </a:prstGeom>
            <a:solidFill>
              <a:srgbClr val="CEEC9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Word Problems</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3200">
                <a:solidFill>
                  <a:schemeClr val="tx1"/>
                </a:solidFill>
              </a:endParaRPr>
            </a:p>
          </p:txBody>
        </p:sp>
        <p:pic>
          <p:nvPicPr>
            <p:cNvPr id="16" name="Picture 15" descr="A white background with black text&#10;&#10;AI-generated content may be incorrect.">
              <a:extLst>
                <a:ext uri="{FF2B5EF4-FFF2-40B4-BE49-F238E27FC236}">
                  <a16:creationId xmlns:a16="http://schemas.microsoft.com/office/drawing/2014/main" id="{78384E1E-42D9-81A5-54C9-9C291A79E7EF}"/>
                </a:ext>
              </a:extLst>
            </p:cNvPr>
            <p:cNvPicPr>
              <a:picLocks noChangeAspect="1"/>
            </p:cNvPicPr>
            <p:nvPr/>
          </p:nvPicPr>
          <p:blipFill>
            <a:blip r:embed="rId5"/>
            <a:stretch>
              <a:fillRect/>
            </a:stretch>
          </p:blipFill>
          <p:spPr>
            <a:xfrm>
              <a:off x="620628" y="1553011"/>
              <a:ext cx="2358606" cy="1169281"/>
            </a:xfrm>
            <a:prstGeom prst="rect">
              <a:avLst/>
            </a:prstGeom>
          </p:spPr>
        </p:pic>
      </p:grpSp>
      <p:sp>
        <p:nvSpPr>
          <p:cNvPr id="4" name="Title 3">
            <a:extLst>
              <a:ext uri="{FF2B5EF4-FFF2-40B4-BE49-F238E27FC236}">
                <a16:creationId xmlns:a16="http://schemas.microsoft.com/office/drawing/2014/main" id="{3DF0E967-3B5F-CC54-7389-6A94A5DBE8C9}"/>
              </a:ext>
            </a:extLst>
          </p:cNvPr>
          <p:cNvSpPr>
            <a:spLocks noGrp="1"/>
          </p:cNvSpPr>
          <p:nvPr>
            <p:ph type="title"/>
          </p:nvPr>
        </p:nvSpPr>
        <p:spPr>
          <a:xfrm>
            <a:off x="457200" y="-1280160"/>
            <a:ext cx="11276076" cy="1280160"/>
          </a:xfrm>
        </p:spPr>
        <p:txBody>
          <a:bodyPr vert="horz" lIns="0" tIns="0" rIns="0" bIns="0" rtlCol="0" anchor="b" anchorCtr="0">
            <a:normAutofit/>
          </a:bodyPr>
          <a:lstStyle/>
          <a:p>
            <a:r>
              <a:rPr lang="en-US" dirty="0"/>
              <a:t>Word Problems 2</a:t>
            </a:r>
          </a:p>
        </p:txBody>
      </p:sp>
    </p:spTree>
    <p:extLst>
      <p:ext uri="{BB962C8B-B14F-4D97-AF65-F5344CB8AC3E}">
        <p14:creationId xmlns:p14="http://schemas.microsoft.com/office/powerpoint/2010/main" val="4009438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C5074-526D-C6BA-E01D-9A14881F7C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B6DA24-0CC1-9D9B-E9ED-1BBCE79BE000}"/>
              </a:ext>
            </a:extLst>
          </p:cNvPr>
          <p:cNvSpPr>
            <a:spLocks noGrp="1"/>
          </p:cNvSpPr>
          <p:nvPr>
            <p:ph type="title"/>
          </p:nvPr>
        </p:nvSpPr>
        <p:spPr>
          <a:xfrm>
            <a:off x="457200" y="-1280160"/>
            <a:ext cx="11276076" cy="1280160"/>
          </a:xfrm>
        </p:spPr>
        <p:txBody>
          <a:bodyPr vert="horz" lIns="0" tIns="0" rIns="0" bIns="0" rtlCol="0" anchor="b" anchorCtr="0">
            <a:normAutofit/>
          </a:bodyPr>
          <a:lstStyle/>
          <a:p>
            <a:r>
              <a:rPr lang="en-US" dirty="0"/>
              <a:t>Word Problems 3</a:t>
            </a:r>
          </a:p>
        </p:txBody>
      </p:sp>
      <p:sp>
        <p:nvSpPr>
          <p:cNvPr id="4" name="Rounded Rectangle 3">
            <a:extLst>
              <a:ext uri="{FF2B5EF4-FFF2-40B4-BE49-F238E27FC236}">
                <a16:creationId xmlns:a16="http://schemas.microsoft.com/office/drawing/2014/main" id="{A30287BE-4AD0-8855-0454-CDA41FC4C9DC}"/>
              </a:ext>
              <a:ext uri="{C183D7F6-B498-43B3-948B-1728B52AA6E4}">
                <adec:decorative xmlns:adec="http://schemas.microsoft.com/office/drawing/2017/decorative" val="1"/>
              </a:ext>
            </a:extLst>
          </p:cNvPr>
          <p:cNvSpPr/>
          <p:nvPr/>
        </p:nvSpPr>
        <p:spPr>
          <a:xfrm>
            <a:off x="3639281" y="264356"/>
            <a:ext cx="8262114" cy="1288655"/>
          </a:xfrm>
          <a:prstGeom prst="roundRect">
            <a:avLst/>
          </a:prstGeom>
          <a:solidFill>
            <a:srgbClr val="CEEC9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grpSp>
        <p:nvGrpSpPr>
          <p:cNvPr id="18" name="Group 17">
            <a:extLst>
              <a:ext uri="{FF2B5EF4-FFF2-40B4-BE49-F238E27FC236}">
                <a16:creationId xmlns:a16="http://schemas.microsoft.com/office/drawing/2014/main" id="{39474826-7C63-DBC8-AC4D-39ED664EFEE0}"/>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19" name="Graphic 18" descr="Banana Peel with solid fill">
              <a:extLst>
                <a:ext uri="{FF2B5EF4-FFF2-40B4-BE49-F238E27FC236}">
                  <a16:creationId xmlns:a16="http://schemas.microsoft.com/office/drawing/2014/main" id="{75F177A6-DBEF-12E0-5830-6834EDB40DB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0" name="Graphic 19" descr="Bug with solid fill">
              <a:extLst>
                <a:ext uri="{FF2B5EF4-FFF2-40B4-BE49-F238E27FC236}">
                  <a16:creationId xmlns:a16="http://schemas.microsoft.com/office/drawing/2014/main" id="{7733F0D9-BCA1-CF2F-DA91-6521A03170F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1" name="Rounded Rectangle 20">
              <a:extLst>
                <a:ext uri="{FF2B5EF4-FFF2-40B4-BE49-F238E27FC236}">
                  <a16:creationId xmlns:a16="http://schemas.microsoft.com/office/drawing/2014/main" id="{AD21C590-9277-B2EB-EB5A-33A387231A45}"/>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5" name="TextBox 4">
            <a:extLst>
              <a:ext uri="{FF2B5EF4-FFF2-40B4-BE49-F238E27FC236}">
                <a16:creationId xmlns:a16="http://schemas.microsoft.com/office/drawing/2014/main" id="{2D2B48EB-1E9B-BA26-5870-426EC16C57F2}"/>
              </a:ext>
            </a:extLst>
          </p:cNvPr>
          <p:cNvSpPr txBox="1"/>
          <p:nvPr/>
        </p:nvSpPr>
        <p:spPr>
          <a:xfrm>
            <a:off x="3959011" y="493184"/>
            <a:ext cx="7622654" cy="830997"/>
          </a:xfrm>
          <a:prstGeom prst="rect">
            <a:avLst/>
          </a:prstGeom>
          <a:noFill/>
        </p:spPr>
        <p:txBody>
          <a:bodyPr wrap="square" rtlCol="0">
            <a:spAutoFit/>
          </a:bodyPr>
          <a:lstStyle/>
          <a:p>
            <a:r>
              <a:rPr lang="en-US" sz="2400"/>
              <a:t>Once students have </a:t>
            </a:r>
            <a:r>
              <a:rPr lang="en-US" sz="2400" b="1"/>
              <a:t>foundational strategies</a:t>
            </a:r>
            <a:r>
              <a:rPr lang="en-US" sz="2400"/>
              <a:t>, error analyses on work samples can better </a:t>
            </a:r>
            <a:r>
              <a:rPr lang="en-US" sz="2400" b="1"/>
              <a:t>inform an intervention.</a:t>
            </a:r>
          </a:p>
        </p:txBody>
      </p:sp>
      <p:sp>
        <p:nvSpPr>
          <p:cNvPr id="17" name="Content Placeholder 2">
            <a:extLst>
              <a:ext uri="{FF2B5EF4-FFF2-40B4-BE49-F238E27FC236}">
                <a16:creationId xmlns:a16="http://schemas.microsoft.com/office/drawing/2014/main" id="{40013F18-4C5A-2F19-12F5-8DEFD3C59B73}"/>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t>Identify errors					</a:t>
            </a:r>
          </a:p>
          <a:p>
            <a:pPr marL="514350" lvl="0" indent="-514350">
              <a:buAutoNum type="arabicPeriod"/>
            </a:pPr>
            <a:r>
              <a:rPr lang="en-US" b="1"/>
              <a:t>Plan instruction</a:t>
            </a:r>
          </a:p>
        </p:txBody>
      </p:sp>
      <p:sp>
        <p:nvSpPr>
          <p:cNvPr id="6" name="TextBox 5">
            <a:extLst>
              <a:ext uri="{FF2B5EF4-FFF2-40B4-BE49-F238E27FC236}">
                <a16:creationId xmlns:a16="http://schemas.microsoft.com/office/drawing/2014/main" id="{17B1EE46-A0DB-762D-A545-C8F7FA157D8C}"/>
              </a:ext>
            </a:extLst>
          </p:cNvPr>
          <p:cNvSpPr txBox="1"/>
          <p:nvPr/>
        </p:nvSpPr>
        <p:spPr>
          <a:xfrm>
            <a:off x="3660372" y="1782648"/>
            <a:ext cx="5379229" cy="3108543"/>
          </a:xfrm>
          <a:prstGeom prst="rect">
            <a:avLst/>
          </a:prstGeom>
          <a:noFill/>
        </p:spPr>
        <p:txBody>
          <a:bodyPr wrap="none" rtlCol="0">
            <a:spAutoFit/>
          </a:bodyPr>
          <a:lstStyle/>
          <a:p>
            <a:r>
              <a:rPr lang="en-US" sz="3600"/>
              <a:t>Look for error </a:t>
            </a:r>
            <a:r>
              <a:rPr lang="en-US" sz="3600" b="1"/>
              <a:t>patterns:</a:t>
            </a:r>
          </a:p>
          <a:p>
            <a:pPr marL="1028700" lvl="1" indent="-571500">
              <a:buFont typeface="Arial" panose="020B0604020202020204" pitchFamily="34" charset="0"/>
              <a:buChar char="•"/>
            </a:pPr>
            <a:r>
              <a:rPr lang="en-US" sz="3200"/>
              <a:t>Schema</a:t>
            </a:r>
          </a:p>
          <a:p>
            <a:pPr marL="1028700" lvl="1" indent="-571500">
              <a:buFont typeface="Arial" panose="020B0604020202020204" pitchFamily="34" charset="0"/>
              <a:buChar char="•"/>
            </a:pPr>
            <a:r>
              <a:rPr lang="en-US" sz="3200"/>
              <a:t>Single- or multi-step</a:t>
            </a:r>
          </a:p>
          <a:p>
            <a:pPr marL="1028700" lvl="1" indent="-571500">
              <a:buFont typeface="Arial" panose="020B0604020202020204" pitchFamily="34" charset="0"/>
              <a:buChar char="•"/>
            </a:pPr>
            <a:r>
              <a:rPr lang="en-US" sz="3200"/>
              <a:t>Location of the unknown</a:t>
            </a:r>
          </a:p>
          <a:p>
            <a:pPr marL="1028700" lvl="1" indent="-571500">
              <a:buFont typeface="Arial" panose="020B0604020202020204" pitchFamily="34" charset="0"/>
              <a:buChar char="•"/>
            </a:pPr>
            <a:r>
              <a:rPr lang="en-US" sz="3200"/>
              <a:t>Vocabulary</a:t>
            </a:r>
          </a:p>
          <a:p>
            <a:pPr marL="1028700" lvl="1" indent="-571500">
              <a:buFont typeface="Arial" panose="020B0604020202020204" pitchFamily="34" charset="0"/>
              <a:buChar char="•"/>
            </a:pPr>
            <a:r>
              <a:rPr lang="en-US" sz="3200"/>
              <a:t>Computational demand</a:t>
            </a:r>
          </a:p>
        </p:txBody>
      </p:sp>
      <p:grpSp>
        <p:nvGrpSpPr>
          <p:cNvPr id="7" name="Group 6">
            <a:extLst>
              <a:ext uri="{FF2B5EF4-FFF2-40B4-BE49-F238E27FC236}">
                <a16:creationId xmlns:a16="http://schemas.microsoft.com/office/drawing/2014/main" id="{5C1FE8C6-3B3A-8891-D4B5-631690D7A83E}"/>
              </a:ext>
              <a:ext uri="{C183D7F6-B498-43B3-948B-1728B52AA6E4}">
                <adec:decorative xmlns:adec="http://schemas.microsoft.com/office/drawing/2017/decorative" val="1"/>
              </a:ext>
            </a:extLst>
          </p:cNvPr>
          <p:cNvGrpSpPr/>
          <p:nvPr/>
        </p:nvGrpSpPr>
        <p:grpSpPr>
          <a:xfrm>
            <a:off x="290605" y="264356"/>
            <a:ext cx="3018652" cy="2743422"/>
            <a:chOff x="290605" y="264356"/>
            <a:chExt cx="3018652" cy="2743422"/>
          </a:xfrm>
        </p:grpSpPr>
        <p:sp>
          <p:nvSpPr>
            <p:cNvPr id="8" name="Rounded Rectangle 7">
              <a:extLst>
                <a:ext uri="{FF2B5EF4-FFF2-40B4-BE49-F238E27FC236}">
                  <a16:creationId xmlns:a16="http://schemas.microsoft.com/office/drawing/2014/main" id="{DE0EF9D8-7F1A-A23D-CBBE-B149987B4EF2}"/>
                </a:ext>
              </a:extLst>
            </p:cNvPr>
            <p:cNvSpPr/>
            <p:nvPr/>
          </p:nvSpPr>
          <p:spPr>
            <a:xfrm>
              <a:off x="290605" y="264356"/>
              <a:ext cx="3018652" cy="2743422"/>
            </a:xfrm>
            <a:prstGeom prst="roundRect">
              <a:avLst/>
            </a:prstGeom>
            <a:solidFill>
              <a:srgbClr val="CEEC9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Word Problems</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3200">
                <a:solidFill>
                  <a:schemeClr val="tx1"/>
                </a:solidFill>
              </a:endParaRPr>
            </a:p>
          </p:txBody>
        </p:sp>
        <p:pic>
          <p:nvPicPr>
            <p:cNvPr id="9" name="Picture 8" descr="A white background with black text&#10;&#10;AI-generated content may be incorrect.">
              <a:extLst>
                <a:ext uri="{FF2B5EF4-FFF2-40B4-BE49-F238E27FC236}">
                  <a16:creationId xmlns:a16="http://schemas.microsoft.com/office/drawing/2014/main" id="{F241F243-3C69-E5CA-45D2-BF7719CE7BA6}"/>
                </a:ext>
              </a:extLst>
            </p:cNvPr>
            <p:cNvPicPr>
              <a:picLocks noChangeAspect="1"/>
            </p:cNvPicPr>
            <p:nvPr/>
          </p:nvPicPr>
          <p:blipFill>
            <a:blip r:embed="rId5"/>
            <a:stretch>
              <a:fillRect/>
            </a:stretch>
          </p:blipFill>
          <p:spPr>
            <a:xfrm>
              <a:off x="620628" y="1553011"/>
              <a:ext cx="2358606" cy="1169281"/>
            </a:xfrm>
            <a:prstGeom prst="rect">
              <a:avLst/>
            </a:prstGeom>
          </p:spPr>
        </p:pic>
      </p:grpSp>
    </p:spTree>
    <p:extLst>
      <p:ext uri="{BB962C8B-B14F-4D97-AF65-F5344CB8AC3E}">
        <p14:creationId xmlns:p14="http://schemas.microsoft.com/office/powerpoint/2010/main" val="1111393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65DDA-B25D-B22A-6DFB-5BB15EA81C2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C92ECE-CE03-85C2-0D29-4FC5E6EC7BD2}"/>
              </a:ext>
            </a:extLst>
          </p:cNvPr>
          <p:cNvSpPr txBox="1">
            <a:spLocks noGrp="1"/>
          </p:cNvSpPr>
          <p:nvPr>
            <p:ph type="title" idx="4294967295"/>
          </p:nvPr>
        </p:nvSpPr>
        <p:spPr>
          <a:xfrm>
            <a:off x="3470573" y="264356"/>
            <a:ext cx="69395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5 student is receiving an intervention focused on single-step word problems.</a:t>
            </a:r>
          </a:p>
        </p:txBody>
      </p:sp>
      <p:sp>
        <p:nvSpPr>
          <p:cNvPr id="17" name="Content Placeholder 2">
            <a:extLst>
              <a:ext uri="{FF2B5EF4-FFF2-40B4-BE49-F238E27FC236}">
                <a16:creationId xmlns:a16="http://schemas.microsoft.com/office/drawing/2014/main" id="{797AC832-9CE3-5D68-0960-D6EFE35D853F}"/>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t>Identify errors					</a:t>
            </a:r>
          </a:p>
          <a:p>
            <a:pPr marL="514350" lvl="0" indent="-514350">
              <a:buAutoNum type="arabicPeriod"/>
            </a:pPr>
            <a:r>
              <a:rPr lang="en-US" b="1"/>
              <a:t>Plan instruction</a:t>
            </a:r>
          </a:p>
        </p:txBody>
      </p:sp>
      <p:grpSp>
        <p:nvGrpSpPr>
          <p:cNvPr id="18" name="Group 17">
            <a:extLst>
              <a:ext uri="{FF2B5EF4-FFF2-40B4-BE49-F238E27FC236}">
                <a16:creationId xmlns:a16="http://schemas.microsoft.com/office/drawing/2014/main" id="{89044850-6173-1C1F-7F79-B930EED98911}"/>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19" name="Graphic 18" descr="Banana Peel with solid fill">
              <a:extLst>
                <a:ext uri="{FF2B5EF4-FFF2-40B4-BE49-F238E27FC236}">
                  <a16:creationId xmlns:a16="http://schemas.microsoft.com/office/drawing/2014/main" id="{55F6EBE5-8572-A1E7-6D85-549AAE6A1DE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0" name="Graphic 19" descr="Bug with solid fill">
              <a:extLst>
                <a:ext uri="{FF2B5EF4-FFF2-40B4-BE49-F238E27FC236}">
                  <a16:creationId xmlns:a16="http://schemas.microsoft.com/office/drawing/2014/main" id="{FD22AF58-E5F5-733D-FE21-089D429120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1" name="Rounded Rectangle 20">
              <a:extLst>
                <a:ext uri="{FF2B5EF4-FFF2-40B4-BE49-F238E27FC236}">
                  <a16:creationId xmlns:a16="http://schemas.microsoft.com/office/drawing/2014/main" id="{A62927AE-8C3B-46CD-3A41-222971A67FDF}"/>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pic>
        <p:nvPicPr>
          <p:cNvPr id="6" name="Picture 5">
            <a:extLst>
              <a:ext uri="{FF2B5EF4-FFF2-40B4-BE49-F238E27FC236}">
                <a16:creationId xmlns:a16="http://schemas.microsoft.com/office/drawing/2014/main" id="{08A8E80B-CC8B-477E-CD49-554EF38093D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792815" y="2001635"/>
            <a:ext cx="3293425" cy="4295175"/>
          </a:xfrm>
          <a:prstGeom prst="rect">
            <a:avLst/>
          </a:prstGeom>
          <a:ln>
            <a:solidFill>
              <a:schemeClr val="tx1"/>
            </a:solidFill>
          </a:ln>
          <a:effectLst>
            <a:outerShdw blurRad="50800" dist="38100" dir="8100000" algn="tr" rotWithShape="0">
              <a:prstClr val="black">
                <a:alpha val="40000"/>
              </a:prstClr>
            </a:outerShdw>
          </a:effectLst>
        </p:spPr>
      </p:pic>
      <p:pic>
        <p:nvPicPr>
          <p:cNvPr id="3" name="Picture 2" descr="A math work sheet with a word problem. ">
            <a:extLst>
              <a:ext uri="{FF2B5EF4-FFF2-40B4-BE49-F238E27FC236}">
                <a16:creationId xmlns:a16="http://schemas.microsoft.com/office/drawing/2014/main" id="{F95821D1-AB3E-B12D-C194-D533E3E3AB14}"/>
              </a:ext>
            </a:extLst>
          </p:cNvPr>
          <p:cNvPicPr>
            <a:picLocks noChangeAspect="1"/>
          </p:cNvPicPr>
          <p:nvPr/>
        </p:nvPicPr>
        <p:blipFill>
          <a:blip r:embed="rId6"/>
          <a:stretch>
            <a:fillRect/>
          </a:stretch>
        </p:blipFill>
        <p:spPr>
          <a:xfrm>
            <a:off x="6913837" y="1314325"/>
            <a:ext cx="3297097" cy="4295175"/>
          </a:xfrm>
          <a:prstGeom prst="rect">
            <a:avLst/>
          </a:prstGeom>
          <a:ln>
            <a:solidFill>
              <a:schemeClr val="tx1"/>
            </a:solidFill>
          </a:ln>
          <a:effectLst>
            <a:outerShdw blurRad="50800" dist="38100" dir="8100000" algn="tr" rotWithShape="0">
              <a:prstClr val="black">
                <a:alpha val="40000"/>
              </a:prstClr>
            </a:outerShdw>
          </a:effectLst>
        </p:spPr>
      </p:pic>
      <p:pic>
        <p:nvPicPr>
          <p:cNvPr id="7" name="Picture 6">
            <a:extLst>
              <a:ext uri="{FF2B5EF4-FFF2-40B4-BE49-F238E27FC236}">
                <a16:creationId xmlns:a16="http://schemas.microsoft.com/office/drawing/2014/main" id="{0BE4937E-6580-9E1E-A01B-AB3E1DA8FEC2}"/>
              </a:ext>
              <a:ext uri="{C183D7F6-B498-43B3-948B-1728B52AA6E4}">
                <adec:decorative xmlns:adec="http://schemas.microsoft.com/office/drawing/2017/decorative" val="1"/>
              </a:ext>
            </a:extLst>
          </p:cNvPr>
          <p:cNvPicPr>
            <a:picLocks noChangeAspect="1"/>
          </p:cNvPicPr>
          <p:nvPr/>
        </p:nvPicPr>
        <p:blipFill>
          <a:blip r:embed="rId7"/>
          <a:srcRect l="19160" t="27674" r="36384" b="3056"/>
          <a:stretch>
            <a:fillRect/>
          </a:stretch>
        </p:blipFill>
        <p:spPr>
          <a:xfrm>
            <a:off x="3663565" y="1153976"/>
            <a:ext cx="3506438" cy="3636708"/>
          </a:xfrm>
          <a:prstGeom prst="ellipse">
            <a:avLst/>
          </a:prstGeom>
        </p:spPr>
      </p:pic>
      <p:grpSp>
        <p:nvGrpSpPr>
          <p:cNvPr id="10" name="Group 9">
            <a:extLst>
              <a:ext uri="{FF2B5EF4-FFF2-40B4-BE49-F238E27FC236}">
                <a16:creationId xmlns:a16="http://schemas.microsoft.com/office/drawing/2014/main" id="{32A83CDE-625D-E5FB-DDDF-1B1B002A8871}"/>
              </a:ext>
              <a:ext uri="{C183D7F6-B498-43B3-948B-1728B52AA6E4}">
                <adec:decorative xmlns:adec="http://schemas.microsoft.com/office/drawing/2017/decorative" val="1"/>
              </a:ext>
            </a:extLst>
          </p:cNvPr>
          <p:cNvGrpSpPr/>
          <p:nvPr/>
        </p:nvGrpSpPr>
        <p:grpSpPr>
          <a:xfrm>
            <a:off x="290605" y="264356"/>
            <a:ext cx="3018652" cy="2743422"/>
            <a:chOff x="290605" y="264356"/>
            <a:chExt cx="3018652" cy="2743422"/>
          </a:xfrm>
        </p:grpSpPr>
        <p:sp>
          <p:nvSpPr>
            <p:cNvPr id="11" name="Rounded Rectangle 10">
              <a:extLst>
                <a:ext uri="{FF2B5EF4-FFF2-40B4-BE49-F238E27FC236}">
                  <a16:creationId xmlns:a16="http://schemas.microsoft.com/office/drawing/2014/main" id="{BCF92D45-E644-5538-6F32-CA8DFA1D5044}"/>
                </a:ext>
              </a:extLst>
            </p:cNvPr>
            <p:cNvSpPr/>
            <p:nvPr/>
          </p:nvSpPr>
          <p:spPr>
            <a:xfrm>
              <a:off x="290605" y="264356"/>
              <a:ext cx="3018652" cy="2743422"/>
            </a:xfrm>
            <a:prstGeom prst="roundRect">
              <a:avLst/>
            </a:prstGeom>
            <a:solidFill>
              <a:srgbClr val="CEEC9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Word Problems</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3200">
                <a:solidFill>
                  <a:schemeClr val="tx1"/>
                </a:solidFill>
              </a:endParaRPr>
            </a:p>
          </p:txBody>
        </p:sp>
        <p:pic>
          <p:nvPicPr>
            <p:cNvPr id="12" name="Picture 11" descr="A white background with black text&#10;&#10;AI-generated content may be incorrect.">
              <a:extLst>
                <a:ext uri="{FF2B5EF4-FFF2-40B4-BE49-F238E27FC236}">
                  <a16:creationId xmlns:a16="http://schemas.microsoft.com/office/drawing/2014/main" id="{D961BEA3-3D72-ECA3-46D6-04C114913926}"/>
                </a:ext>
              </a:extLst>
            </p:cNvPr>
            <p:cNvPicPr>
              <a:picLocks noChangeAspect="1"/>
            </p:cNvPicPr>
            <p:nvPr/>
          </p:nvPicPr>
          <p:blipFill>
            <a:blip r:embed="rId8"/>
            <a:stretch>
              <a:fillRect/>
            </a:stretch>
          </p:blipFill>
          <p:spPr>
            <a:xfrm>
              <a:off x="620628" y="1553011"/>
              <a:ext cx="2358606" cy="1169281"/>
            </a:xfrm>
            <a:prstGeom prst="rect">
              <a:avLst/>
            </a:prstGeom>
          </p:spPr>
        </p:pic>
      </p:grpSp>
    </p:spTree>
    <p:extLst>
      <p:ext uri="{BB962C8B-B14F-4D97-AF65-F5344CB8AC3E}">
        <p14:creationId xmlns:p14="http://schemas.microsoft.com/office/powerpoint/2010/main" val="3554674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497E9-BF29-D72C-22D2-EEE285403F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0AF8ADD-A05C-E642-AA9E-BCD7AFBD5F56}"/>
              </a:ext>
            </a:extLst>
          </p:cNvPr>
          <p:cNvSpPr txBox="1">
            <a:spLocks noGrp="1"/>
          </p:cNvSpPr>
          <p:nvPr>
            <p:ph type="title" idx="4294967295"/>
          </p:nvPr>
        </p:nvSpPr>
        <p:spPr>
          <a:xfrm>
            <a:off x="3470573" y="264356"/>
            <a:ext cx="69395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5 student is receiving an intervention focused on single-step word problems. 2  </a:t>
            </a:r>
          </a:p>
        </p:txBody>
      </p:sp>
      <p:sp>
        <p:nvSpPr>
          <p:cNvPr id="17" name="Content Placeholder 2">
            <a:extLst>
              <a:ext uri="{FF2B5EF4-FFF2-40B4-BE49-F238E27FC236}">
                <a16:creationId xmlns:a16="http://schemas.microsoft.com/office/drawing/2014/main" id="{BA7DCBE3-EAF0-F176-A302-7BF20BD10670}"/>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highlight>
                  <a:srgbClr val="F89E6D"/>
                </a:highlight>
              </a:rPr>
              <a:t>Score</a:t>
            </a:r>
            <a:endParaRPr lang="en-US" b="1" i="1">
              <a:highlight>
                <a:srgbClr val="F89E6D"/>
              </a:highlight>
            </a:endParaRPr>
          </a:p>
          <a:p>
            <a:pPr marL="514350" lvl="0" indent="-514350">
              <a:buAutoNum type="arabicPeriod"/>
            </a:pPr>
            <a:r>
              <a:rPr lang="en-US" b="1"/>
              <a:t>Identify errors					</a:t>
            </a:r>
          </a:p>
          <a:p>
            <a:pPr marL="514350" lvl="0" indent="-514350">
              <a:buAutoNum type="arabicPeriod"/>
            </a:pPr>
            <a:r>
              <a:rPr lang="en-US" b="1"/>
              <a:t>Plan instruction</a:t>
            </a:r>
          </a:p>
        </p:txBody>
      </p:sp>
      <p:grpSp>
        <p:nvGrpSpPr>
          <p:cNvPr id="18" name="Group 17">
            <a:extLst>
              <a:ext uri="{FF2B5EF4-FFF2-40B4-BE49-F238E27FC236}">
                <a16:creationId xmlns:a16="http://schemas.microsoft.com/office/drawing/2014/main" id="{EC7F7FF2-72DE-8371-1E39-F668BEEE9C5E}"/>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19" name="Graphic 18" descr="Banana Peel with solid fill">
              <a:extLst>
                <a:ext uri="{FF2B5EF4-FFF2-40B4-BE49-F238E27FC236}">
                  <a16:creationId xmlns:a16="http://schemas.microsoft.com/office/drawing/2014/main" id="{AAD3B314-DC0D-C0DD-440F-78372F7A60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0" name="Graphic 19" descr="Bug with solid fill">
              <a:extLst>
                <a:ext uri="{FF2B5EF4-FFF2-40B4-BE49-F238E27FC236}">
                  <a16:creationId xmlns:a16="http://schemas.microsoft.com/office/drawing/2014/main" id="{8A475F11-ACC3-AE0F-20FD-C69FE6BD84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1" name="Rounded Rectangle 20">
              <a:extLst>
                <a:ext uri="{FF2B5EF4-FFF2-40B4-BE49-F238E27FC236}">
                  <a16:creationId xmlns:a16="http://schemas.microsoft.com/office/drawing/2014/main" id="{9448B46D-3894-1C73-3FD7-F2D3557C5A4A}"/>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pic>
        <p:nvPicPr>
          <p:cNvPr id="8" name="Picture 7" descr="A math worksheet with a student's answers. There are green check marks near correct answers and red X's need wrong answers. ">
            <a:extLst>
              <a:ext uri="{FF2B5EF4-FFF2-40B4-BE49-F238E27FC236}">
                <a16:creationId xmlns:a16="http://schemas.microsoft.com/office/drawing/2014/main" id="{43F317E9-6926-3E6E-28B0-29436EA344DD}"/>
              </a:ext>
            </a:extLst>
          </p:cNvPr>
          <p:cNvPicPr>
            <a:picLocks noChangeAspect="1"/>
          </p:cNvPicPr>
          <p:nvPr/>
        </p:nvPicPr>
        <p:blipFill>
          <a:blip r:embed="rId5"/>
          <a:stretch>
            <a:fillRect/>
          </a:stretch>
        </p:blipFill>
        <p:spPr>
          <a:xfrm>
            <a:off x="7633206" y="1094932"/>
            <a:ext cx="3799417" cy="4955073"/>
          </a:xfrm>
          <a:prstGeom prst="rect">
            <a:avLst/>
          </a:prstGeom>
          <a:ln>
            <a:solidFill>
              <a:schemeClr val="tx1"/>
            </a:solidFill>
          </a:ln>
          <a:effectLst>
            <a:outerShdw blurRad="50800" dist="38100" dir="8100000" algn="tr" rotWithShape="0">
              <a:prstClr val="black">
                <a:alpha val="40000"/>
              </a:prstClr>
            </a:outerShdw>
          </a:effectLst>
        </p:spPr>
      </p:pic>
      <p:pic>
        <p:nvPicPr>
          <p:cNvPr id="9" name="Picture 8" descr="A math worksheet with a student's answers. There are green check marks near correct answers and red X's need wrong answers. ">
            <a:extLst>
              <a:ext uri="{FF2B5EF4-FFF2-40B4-BE49-F238E27FC236}">
                <a16:creationId xmlns:a16="http://schemas.microsoft.com/office/drawing/2014/main" id="{AE553216-3734-675C-811A-0AE0BC330A81}"/>
              </a:ext>
            </a:extLst>
          </p:cNvPr>
          <p:cNvPicPr>
            <a:picLocks noChangeAspect="1"/>
          </p:cNvPicPr>
          <p:nvPr/>
        </p:nvPicPr>
        <p:blipFill>
          <a:blip r:embed="rId6"/>
          <a:stretch>
            <a:fillRect/>
          </a:stretch>
        </p:blipFill>
        <p:spPr>
          <a:xfrm>
            <a:off x="3577288" y="1106106"/>
            <a:ext cx="3803653" cy="4955073"/>
          </a:xfrm>
          <a:prstGeom prst="rect">
            <a:avLst/>
          </a:prstGeom>
          <a:ln>
            <a:solidFill>
              <a:schemeClr val="tx1"/>
            </a:solidFill>
          </a:ln>
          <a:effectLst>
            <a:outerShdw blurRad="50800" dist="38100" dir="8100000" algn="tr" rotWithShape="0">
              <a:prstClr val="black">
                <a:alpha val="40000"/>
              </a:prstClr>
            </a:outerShdw>
          </a:effectLst>
        </p:spPr>
      </p:pic>
      <p:sp>
        <p:nvSpPr>
          <p:cNvPr id="2" name="TextBox 1">
            <a:extLst>
              <a:ext uri="{FF2B5EF4-FFF2-40B4-BE49-F238E27FC236}">
                <a16:creationId xmlns:a16="http://schemas.microsoft.com/office/drawing/2014/main" id="{A098E201-CE26-B3DC-C8AE-88FD6709642A}"/>
              </a:ext>
              <a:ext uri="{C183D7F6-B498-43B3-948B-1728B52AA6E4}">
                <adec:decorative xmlns:adec="http://schemas.microsoft.com/office/drawing/2017/decorative" val="1"/>
              </a:ext>
            </a:extLst>
          </p:cNvPr>
          <p:cNvSpPr txBox="1"/>
          <p:nvPr/>
        </p:nvSpPr>
        <p:spPr>
          <a:xfrm>
            <a:off x="3843931" y="1890859"/>
            <a:ext cx="562098" cy="769441"/>
          </a:xfrm>
          <a:prstGeom prst="rect">
            <a:avLst/>
          </a:prstGeom>
          <a:noFill/>
        </p:spPr>
        <p:txBody>
          <a:bodyPr wrap="square">
            <a:spAutoFit/>
          </a:bodyPr>
          <a:lstStyle/>
          <a:p>
            <a:r>
              <a:rPr lang="en-US" sz="4400" b="1">
                <a:solidFill>
                  <a:schemeClr val="accent2"/>
                </a:solidFill>
              </a:rPr>
              <a:t>✓</a:t>
            </a:r>
          </a:p>
        </p:txBody>
      </p:sp>
      <p:sp>
        <p:nvSpPr>
          <p:cNvPr id="5" name="TextBox 4">
            <a:extLst>
              <a:ext uri="{FF2B5EF4-FFF2-40B4-BE49-F238E27FC236}">
                <a16:creationId xmlns:a16="http://schemas.microsoft.com/office/drawing/2014/main" id="{683646EC-2D5E-6C00-5565-B4D31F8A7173}"/>
              </a:ext>
              <a:ext uri="{C183D7F6-B498-43B3-948B-1728B52AA6E4}">
                <adec:decorative xmlns:adec="http://schemas.microsoft.com/office/drawing/2017/decorative" val="1"/>
              </a:ext>
            </a:extLst>
          </p:cNvPr>
          <p:cNvSpPr txBox="1"/>
          <p:nvPr/>
        </p:nvSpPr>
        <p:spPr>
          <a:xfrm>
            <a:off x="5866489" y="3516065"/>
            <a:ext cx="562097" cy="769441"/>
          </a:xfrm>
          <a:prstGeom prst="rect">
            <a:avLst/>
          </a:prstGeom>
          <a:noFill/>
        </p:spPr>
        <p:txBody>
          <a:bodyPr wrap="square">
            <a:spAutoFit/>
          </a:bodyPr>
          <a:lstStyle/>
          <a:p>
            <a:r>
              <a:rPr lang="en-US" sz="4400" b="1">
                <a:solidFill>
                  <a:srgbClr val="C00000"/>
                </a:solidFill>
              </a:rPr>
              <a:t>✗</a:t>
            </a:r>
          </a:p>
        </p:txBody>
      </p:sp>
      <p:sp>
        <p:nvSpPr>
          <p:cNvPr id="10" name="TextBox 9">
            <a:extLst>
              <a:ext uri="{FF2B5EF4-FFF2-40B4-BE49-F238E27FC236}">
                <a16:creationId xmlns:a16="http://schemas.microsoft.com/office/drawing/2014/main" id="{E552171A-FEFC-7F9E-CAAD-E9559C0ECCAB}"/>
              </a:ext>
              <a:ext uri="{C183D7F6-B498-43B3-948B-1728B52AA6E4}">
                <adec:decorative xmlns:adec="http://schemas.microsoft.com/office/drawing/2017/decorative" val="1"/>
              </a:ext>
            </a:extLst>
          </p:cNvPr>
          <p:cNvSpPr txBox="1"/>
          <p:nvPr/>
        </p:nvSpPr>
        <p:spPr>
          <a:xfrm>
            <a:off x="3843931" y="5220508"/>
            <a:ext cx="562098" cy="769441"/>
          </a:xfrm>
          <a:prstGeom prst="rect">
            <a:avLst/>
          </a:prstGeom>
          <a:noFill/>
        </p:spPr>
        <p:txBody>
          <a:bodyPr wrap="square">
            <a:spAutoFit/>
          </a:bodyPr>
          <a:lstStyle/>
          <a:p>
            <a:r>
              <a:rPr lang="en-US" sz="4400" b="1">
                <a:solidFill>
                  <a:schemeClr val="accent2"/>
                </a:solidFill>
              </a:rPr>
              <a:t>✓</a:t>
            </a:r>
          </a:p>
        </p:txBody>
      </p:sp>
      <p:sp>
        <p:nvSpPr>
          <p:cNvPr id="11" name="TextBox 10">
            <a:extLst>
              <a:ext uri="{FF2B5EF4-FFF2-40B4-BE49-F238E27FC236}">
                <a16:creationId xmlns:a16="http://schemas.microsoft.com/office/drawing/2014/main" id="{7ED51D4E-E8B8-8A5D-F064-5FF5C76E68C6}"/>
              </a:ext>
              <a:ext uri="{C183D7F6-B498-43B3-948B-1728B52AA6E4}">
                <adec:decorative xmlns:adec="http://schemas.microsoft.com/office/drawing/2017/decorative" val="1"/>
              </a:ext>
            </a:extLst>
          </p:cNvPr>
          <p:cNvSpPr txBox="1"/>
          <p:nvPr/>
        </p:nvSpPr>
        <p:spPr>
          <a:xfrm>
            <a:off x="9591906" y="2176345"/>
            <a:ext cx="562098" cy="769441"/>
          </a:xfrm>
          <a:prstGeom prst="rect">
            <a:avLst/>
          </a:prstGeom>
          <a:noFill/>
        </p:spPr>
        <p:txBody>
          <a:bodyPr wrap="square">
            <a:spAutoFit/>
          </a:bodyPr>
          <a:lstStyle/>
          <a:p>
            <a:r>
              <a:rPr lang="en-US" sz="4400" b="1">
                <a:solidFill>
                  <a:schemeClr val="accent2"/>
                </a:solidFill>
              </a:rPr>
              <a:t>✓</a:t>
            </a:r>
          </a:p>
        </p:txBody>
      </p:sp>
      <p:sp>
        <p:nvSpPr>
          <p:cNvPr id="12" name="TextBox 11">
            <a:extLst>
              <a:ext uri="{FF2B5EF4-FFF2-40B4-BE49-F238E27FC236}">
                <a16:creationId xmlns:a16="http://schemas.microsoft.com/office/drawing/2014/main" id="{9CCBFADE-0479-2029-DECB-FA1A4F5A914F}"/>
              </a:ext>
              <a:ext uri="{C183D7F6-B498-43B3-948B-1728B52AA6E4}">
                <adec:decorative xmlns:adec="http://schemas.microsoft.com/office/drawing/2017/decorative" val="1"/>
              </a:ext>
            </a:extLst>
          </p:cNvPr>
          <p:cNvSpPr txBox="1"/>
          <p:nvPr/>
        </p:nvSpPr>
        <p:spPr>
          <a:xfrm>
            <a:off x="8098410" y="3656725"/>
            <a:ext cx="562097" cy="769441"/>
          </a:xfrm>
          <a:prstGeom prst="rect">
            <a:avLst/>
          </a:prstGeom>
          <a:noFill/>
        </p:spPr>
        <p:txBody>
          <a:bodyPr wrap="square">
            <a:spAutoFit/>
          </a:bodyPr>
          <a:lstStyle/>
          <a:p>
            <a:r>
              <a:rPr lang="en-US" sz="4400" b="1">
                <a:solidFill>
                  <a:srgbClr val="C00000"/>
                </a:solidFill>
              </a:rPr>
              <a:t>✗</a:t>
            </a:r>
          </a:p>
        </p:txBody>
      </p:sp>
      <p:sp>
        <p:nvSpPr>
          <p:cNvPr id="15" name="TextBox 14">
            <a:extLst>
              <a:ext uri="{FF2B5EF4-FFF2-40B4-BE49-F238E27FC236}">
                <a16:creationId xmlns:a16="http://schemas.microsoft.com/office/drawing/2014/main" id="{6F5E29D2-6F20-43FF-163A-CB40DCB1FF82}"/>
              </a:ext>
              <a:ext uri="{C183D7F6-B498-43B3-948B-1728B52AA6E4}">
                <adec:decorative xmlns:adec="http://schemas.microsoft.com/office/drawing/2017/decorative" val="1"/>
              </a:ext>
            </a:extLst>
          </p:cNvPr>
          <p:cNvSpPr txBox="1"/>
          <p:nvPr/>
        </p:nvSpPr>
        <p:spPr>
          <a:xfrm>
            <a:off x="8587348" y="5201220"/>
            <a:ext cx="562097" cy="769441"/>
          </a:xfrm>
          <a:prstGeom prst="rect">
            <a:avLst/>
          </a:prstGeom>
          <a:noFill/>
        </p:spPr>
        <p:txBody>
          <a:bodyPr wrap="square">
            <a:spAutoFit/>
          </a:bodyPr>
          <a:lstStyle/>
          <a:p>
            <a:r>
              <a:rPr lang="en-US" sz="4400" b="1">
                <a:solidFill>
                  <a:srgbClr val="C00000"/>
                </a:solidFill>
              </a:rPr>
              <a:t>✗</a:t>
            </a:r>
          </a:p>
        </p:txBody>
      </p:sp>
      <p:grpSp>
        <p:nvGrpSpPr>
          <p:cNvPr id="16" name="Group 15">
            <a:extLst>
              <a:ext uri="{FF2B5EF4-FFF2-40B4-BE49-F238E27FC236}">
                <a16:creationId xmlns:a16="http://schemas.microsoft.com/office/drawing/2014/main" id="{4F1F9667-389E-ED02-22AC-3BE67F1F086E}"/>
              </a:ext>
              <a:ext uri="{C183D7F6-B498-43B3-948B-1728B52AA6E4}">
                <adec:decorative xmlns:adec="http://schemas.microsoft.com/office/drawing/2017/decorative" val="1"/>
              </a:ext>
            </a:extLst>
          </p:cNvPr>
          <p:cNvGrpSpPr/>
          <p:nvPr/>
        </p:nvGrpSpPr>
        <p:grpSpPr>
          <a:xfrm>
            <a:off x="290605" y="264356"/>
            <a:ext cx="3018652" cy="2743422"/>
            <a:chOff x="290605" y="264356"/>
            <a:chExt cx="3018652" cy="2743422"/>
          </a:xfrm>
        </p:grpSpPr>
        <p:sp>
          <p:nvSpPr>
            <p:cNvPr id="22" name="Rounded Rectangle 21">
              <a:extLst>
                <a:ext uri="{FF2B5EF4-FFF2-40B4-BE49-F238E27FC236}">
                  <a16:creationId xmlns:a16="http://schemas.microsoft.com/office/drawing/2014/main" id="{7ED4A264-D18B-0578-056A-F1A44F3F0536}"/>
                </a:ext>
              </a:extLst>
            </p:cNvPr>
            <p:cNvSpPr/>
            <p:nvPr/>
          </p:nvSpPr>
          <p:spPr>
            <a:xfrm>
              <a:off x="290605" y="264356"/>
              <a:ext cx="3018652" cy="2743422"/>
            </a:xfrm>
            <a:prstGeom prst="roundRect">
              <a:avLst/>
            </a:prstGeom>
            <a:solidFill>
              <a:srgbClr val="CEEC9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Word Problems</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3200">
                <a:solidFill>
                  <a:schemeClr val="tx1"/>
                </a:solidFill>
              </a:endParaRPr>
            </a:p>
          </p:txBody>
        </p:sp>
        <p:pic>
          <p:nvPicPr>
            <p:cNvPr id="23" name="Picture 22" descr="A white background with black text&#10;&#10;AI-generated content may be incorrect.">
              <a:extLst>
                <a:ext uri="{FF2B5EF4-FFF2-40B4-BE49-F238E27FC236}">
                  <a16:creationId xmlns:a16="http://schemas.microsoft.com/office/drawing/2014/main" id="{1CC64427-0A57-D974-0598-16CF20A9091B}"/>
                </a:ext>
              </a:extLst>
            </p:cNvPr>
            <p:cNvPicPr>
              <a:picLocks noChangeAspect="1"/>
            </p:cNvPicPr>
            <p:nvPr/>
          </p:nvPicPr>
          <p:blipFill>
            <a:blip r:embed="rId7"/>
            <a:stretch>
              <a:fillRect/>
            </a:stretch>
          </p:blipFill>
          <p:spPr>
            <a:xfrm>
              <a:off x="620628" y="1553011"/>
              <a:ext cx="2358606" cy="1169281"/>
            </a:xfrm>
            <a:prstGeom prst="rect">
              <a:avLst/>
            </a:prstGeom>
          </p:spPr>
        </p:pic>
      </p:grpSp>
    </p:spTree>
    <p:extLst>
      <p:ext uri="{BB962C8B-B14F-4D97-AF65-F5344CB8AC3E}">
        <p14:creationId xmlns:p14="http://schemas.microsoft.com/office/powerpoint/2010/main" val="2778890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FD7B2-0BA2-9B94-AD2F-AE0D26D29AC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DECAC14-B54C-EDB7-9C77-C500D0DF323D}"/>
              </a:ext>
            </a:extLst>
          </p:cNvPr>
          <p:cNvSpPr txBox="1">
            <a:spLocks noGrp="1"/>
          </p:cNvSpPr>
          <p:nvPr>
            <p:ph type="title" idx="4294967295"/>
          </p:nvPr>
        </p:nvSpPr>
        <p:spPr>
          <a:xfrm>
            <a:off x="3470573" y="264356"/>
            <a:ext cx="69395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5 student is receiving an intervention focused on single-step word problems. 3</a:t>
            </a:r>
          </a:p>
        </p:txBody>
      </p:sp>
      <p:sp>
        <p:nvSpPr>
          <p:cNvPr id="17" name="Content Placeholder 2">
            <a:extLst>
              <a:ext uri="{FF2B5EF4-FFF2-40B4-BE49-F238E27FC236}">
                <a16:creationId xmlns:a16="http://schemas.microsoft.com/office/drawing/2014/main" id="{AA4C3BCC-1D2C-047E-16C0-1FD1B3393F5F}"/>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dirty="0"/>
              <a:t>Score</a:t>
            </a:r>
            <a:endParaRPr lang="en-US" b="1" i="1" dirty="0"/>
          </a:p>
          <a:p>
            <a:pPr marL="514350" lvl="0" indent="-514350">
              <a:buAutoNum type="arabicPeriod"/>
            </a:pPr>
            <a:r>
              <a:rPr lang="en-US" b="1" dirty="0">
                <a:highlight>
                  <a:srgbClr val="F89E6D"/>
                </a:highlight>
              </a:rPr>
              <a:t>Identify errors					</a:t>
            </a:r>
          </a:p>
          <a:p>
            <a:pPr marL="514350" lvl="0" indent="-514350">
              <a:buAutoNum type="arabicPeriod"/>
            </a:pPr>
            <a:r>
              <a:rPr lang="en-US" b="1" dirty="0"/>
              <a:t>Plan instruction</a:t>
            </a:r>
          </a:p>
        </p:txBody>
      </p:sp>
      <p:grpSp>
        <p:nvGrpSpPr>
          <p:cNvPr id="18" name="Group 17">
            <a:extLst>
              <a:ext uri="{FF2B5EF4-FFF2-40B4-BE49-F238E27FC236}">
                <a16:creationId xmlns:a16="http://schemas.microsoft.com/office/drawing/2014/main" id="{4A3EAC8A-06B6-D5BE-B903-9067A6553EA9}"/>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19" name="Graphic 18" descr="Banana Peel with solid fill">
              <a:extLst>
                <a:ext uri="{FF2B5EF4-FFF2-40B4-BE49-F238E27FC236}">
                  <a16:creationId xmlns:a16="http://schemas.microsoft.com/office/drawing/2014/main" id="{7CB7C17D-DD8C-BCBA-F201-CBE7A707423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0" name="Graphic 19" descr="Bug with solid fill">
              <a:extLst>
                <a:ext uri="{FF2B5EF4-FFF2-40B4-BE49-F238E27FC236}">
                  <a16:creationId xmlns:a16="http://schemas.microsoft.com/office/drawing/2014/main" id="{DD70D2FD-DEF8-4219-12B4-58265F4FCD2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1" name="Rounded Rectangle 20">
              <a:extLst>
                <a:ext uri="{FF2B5EF4-FFF2-40B4-BE49-F238E27FC236}">
                  <a16:creationId xmlns:a16="http://schemas.microsoft.com/office/drawing/2014/main" id="{E1FA0536-BE1F-D895-3B88-06FF1F870F6B}"/>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pic>
        <p:nvPicPr>
          <p:cNvPr id="3" name="Picture 2" descr="A math worksheet with a student's answers. There are green check marks near correct answers and red X's need wrong answers. ">
            <a:extLst>
              <a:ext uri="{FF2B5EF4-FFF2-40B4-BE49-F238E27FC236}">
                <a16:creationId xmlns:a16="http://schemas.microsoft.com/office/drawing/2014/main" id="{EC2CE1CA-8F42-5737-756B-438F8C821866}"/>
              </a:ext>
            </a:extLst>
          </p:cNvPr>
          <p:cNvPicPr>
            <a:picLocks noChangeAspect="1"/>
          </p:cNvPicPr>
          <p:nvPr/>
        </p:nvPicPr>
        <p:blipFill>
          <a:blip r:embed="rId5"/>
          <a:stretch>
            <a:fillRect/>
          </a:stretch>
        </p:blipFill>
        <p:spPr>
          <a:xfrm>
            <a:off x="3617853" y="1155417"/>
            <a:ext cx="7092360" cy="3193635"/>
          </a:xfrm>
          <a:prstGeom prst="rect">
            <a:avLst/>
          </a:prstGeom>
          <a:ln w="28575">
            <a:solidFill>
              <a:schemeClr val="tx1"/>
            </a:solidFill>
          </a:ln>
        </p:spPr>
      </p:pic>
      <p:sp>
        <p:nvSpPr>
          <p:cNvPr id="24" name="Rectangle 23">
            <a:extLst>
              <a:ext uri="{FF2B5EF4-FFF2-40B4-BE49-F238E27FC236}">
                <a16:creationId xmlns:a16="http://schemas.microsoft.com/office/drawing/2014/main" id="{98F7A56D-4A0F-97C8-3035-D6D84227993B}"/>
              </a:ext>
            </a:extLst>
          </p:cNvPr>
          <p:cNvSpPr/>
          <p:nvPr/>
        </p:nvSpPr>
        <p:spPr>
          <a:xfrm>
            <a:off x="3617853" y="4588020"/>
            <a:ext cx="1224683" cy="1495279"/>
          </a:xfrm>
          <a:prstGeom prst="rect">
            <a:avLst/>
          </a:prstGeom>
          <a:noFill/>
          <a:ln w="76200">
            <a:solidFill>
              <a:srgbClr val="B3C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Used an attack strategy</a:t>
            </a:r>
          </a:p>
        </p:txBody>
      </p:sp>
      <p:sp>
        <p:nvSpPr>
          <p:cNvPr id="25" name="Rectangle 24">
            <a:extLst>
              <a:ext uri="{FF2B5EF4-FFF2-40B4-BE49-F238E27FC236}">
                <a16:creationId xmlns:a16="http://schemas.microsoft.com/office/drawing/2014/main" id="{3D3F2F19-17B8-83A4-53CE-24713DDEE404}"/>
              </a:ext>
            </a:extLst>
          </p:cNvPr>
          <p:cNvSpPr/>
          <p:nvPr/>
        </p:nvSpPr>
        <p:spPr>
          <a:xfrm>
            <a:off x="5032212" y="4588019"/>
            <a:ext cx="1525647" cy="1495279"/>
          </a:xfrm>
          <a:prstGeom prst="rect">
            <a:avLst/>
          </a:prstGeom>
          <a:noFill/>
          <a:ln w="76200">
            <a:solidFill>
              <a:srgbClr val="B3C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Identified the schema correctly</a:t>
            </a:r>
          </a:p>
        </p:txBody>
      </p:sp>
      <p:sp>
        <p:nvSpPr>
          <p:cNvPr id="26" name="Rectangle 25">
            <a:extLst>
              <a:ext uri="{FF2B5EF4-FFF2-40B4-BE49-F238E27FC236}">
                <a16:creationId xmlns:a16="http://schemas.microsoft.com/office/drawing/2014/main" id="{B6D93B7A-0D8C-431A-03CD-918976899C42}"/>
              </a:ext>
            </a:extLst>
          </p:cNvPr>
          <p:cNvSpPr/>
          <p:nvPr/>
        </p:nvSpPr>
        <p:spPr>
          <a:xfrm>
            <a:off x="6747535" y="4600280"/>
            <a:ext cx="1834242" cy="1495279"/>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Placed the numbers in the equation incorrectly</a:t>
            </a:r>
          </a:p>
        </p:txBody>
      </p:sp>
      <p:sp>
        <p:nvSpPr>
          <p:cNvPr id="30" name="Rectangle 29">
            <a:extLst>
              <a:ext uri="{FF2B5EF4-FFF2-40B4-BE49-F238E27FC236}">
                <a16:creationId xmlns:a16="http://schemas.microsoft.com/office/drawing/2014/main" id="{52822A0F-FBF8-3B8F-7A09-054C0492B872}"/>
              </a:ext>
            </a:extLst>
          </p:cNvPr>
          <p:cNvSpPr/>
          <p:nvPr/>
        </p:nvSpPr>
        <p:spPr>
          <a:xfrm>
            <a:off x="8771453" y="4588018"/>
            <a:ext cx="1638639" cy="1495279"/>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Answer is not reasonable</a:t>
            </a:r>
          </a:p>
        </p:txBody>
      </p:sp>
      <p:sp>
        <p:nvSpPr>
          <p:cNvPr id="32" name="Rounded Rectangle 31">
            <a:extLst>
              <a:ext uri="{FF2B5EF4-FFF2-40B4-BE49-F238E27FC236}">
                <a16:creationId xmlns:a16="http://schemas.microsoft.com/office/drawing/2014/main" id="{2BA31D47-B533-B9B4-9F2F-18AA5A283CE2}"/>
              </a:ext>
            </a:extLst>
          </p:cNvPr>
          <p:cNvSpPr/>
          <p:nvPr/>
        </p:nvSpPr>
        <p:spPr>
          <a:xfrm>
            <a:off x="9743172" y="2373998"/>
            <a:ext cx="2158863" cy="1738315"/>
          </a:xfrm>
          <a:prstGeom prst="round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a:solidFill>
                  <a:srgbClr val="262626"/>
                </a:solidFill>
              </a:rPr>
              <a:t>Schema: </a:t>
            </a:r>
            <a:r>
              <a:rPr lang="en-US" sz="2400">
                <a:solidFill>
                  <a:srgbClr val="262626"/>
                </a:solidFill>
              </a:rPr>
              <a:t>Change</a:t>
            </a:r>
          </a:p>
          <a:p>
            <a:pPr lvl="0"/>
            <a:endParaRPr lang="en-US" sz="700">
              <a:solidFill>
                <a:srgbClr val="262626"/>
              </a:solidFill>
            </a:endParaRPr>
          </a:p>
          <a:p>
            <a:pPr lvl="0"/>
            <a:r>
              <a:rPr lang="en-US" sz="2400" b="1">
                <a:solidFill>
                  <a:srgbClr val="262626"/>
                </a:solidFill>
              </a:rPr>
              <a:t>Unknown: </a:t>
            </a:r>
            <a:r>
              <a:rPr lang="en-US" sz="2400">
                <a:solidFill>
                  <a:srgbClr val="262626"/>
                </a:solidFill>
              </a:rPr>
              <a:t>Start amount </a:t>
            </a:r>
          </a:p>
        </p:txBody>
      </p:sp>
      <p:grpSp>
        <p:nvGrpSpPr>
          <p:cNvPr id="33" name="Group 32">
            <a:extLst>
              <a:ext uri="{FF2B5EF4-FFF2-40B4-BE49-F238E27FC236}">
                <a16:creationId xmlns:a16="http://schemas.microsoft.com/office/drawing/2014/main" id="{8B15D9EC-B160-160A-A22D-A8450940070C}"/>
              </a:ext>
              <a:ext uri="{C183D7F6-B498-43B3-948B-1728B52AA6E4}">
                <adec:decorative xmlns:adec="http://schemas.microsoft.com/office/drawing/2017/decorative" val="1"/>
              </a:ext>
            </a:extLst>
          </p:cNvPr>
          <p:cNvGrpSpPr/>
          <p:nvPr/>
        </p:nvGrpSpPr>
        <p:grpSpPr>
          <a:xfrm>
            <a:off x="290605" y="264356"/>
            <a:ext cx="3018652" cy="2743422"/>
            <a:chOff x="290605" y="264356"/>
            <a:chExt cx="3018652" cy="2743422"/>
          </a:xfrm>
        </p:grpSpPr>
        <p:sp>
          <p:nvSpPr>
            <p:cNvPr id="34" name="Rounded Rectangle 33">
              <a:extLst>
                <a:ext uri="{FF2B5EF4-FFF2-40B4-BE49-F238E27FC236}">
                  <a16:creationId xmlns:a16="http://schemas.microsoft.com/office/drawing/2014/main" id="{06B59F7F-E6DA-8CBA-254D-3834FBA6CDE9}"/>
                </a:ext>
              </a:extLst>
            </p:cNvPr>
            <p:cNvSpPr/>
            <p:nvPr/>
          </p:nvSpPr>
          <p:spPr>
            <a:xfrm>
              <a:off x="290605" y="264356"/>
              <a:ext cx="3018652" cy="2743422"/>
            </a:xfrm>
            <a:prstGeom prst="roundRect">
              <a:avLst/>
            </a:prstGeom>
            <a:solidFill>
              <a:srgbClr val="CEEC9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Word Problems</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3200">
                <a:solidFill>
                  <a:schemeClr val="tx1"/>
                </a:solidFill>
              </a:endParaRPr>
            </a:p>
          </p:txBody>
        </p:sp>
        <p:pic>
          <p:nvPicPr>
            <p:cNvPr id="35" name="Picture 34" descr="A white background with black text&#10;&#10;AI-generated content may be incorrect.">
              <a:extLst>
                <a:ext uri="{FF2B5EF4-FFF2-40B4-BE49-F238E27FC236}">
                  <a16:creationId xmlns:a16="http://schemas.microsoft.com/office/drawing/2014/main" id="{ED9DA42D-6FD3-6F32-31A1-F8BC2EAC7683}"/>
                </a:ext>
              </a:extLst>
            </p:cNvPr>
            <p:cNvPicPr>
              <a:picLocks noChangeAspect="1"/>
            </p:cNvPicPr>
            <p:nvPr/>
          </p:nvPicPr>
          <p:blipFill>
            <a:blip r:embed="rId6"/>
            <a:stretch>
              <a:fillRect/>
            </a:stretch>
          </p:blipFill>
          <p:spPr>
            <a:xfrm>
              <a:off x="620628" y="1553011"/>
              <a:ext cx="2358606" cy="1169281"/>
            </a:xfrm>
            <a:prstGeom prst="rect">
              <a:avLst/>
            </a:prstGeom>
          </p:spPr>
        </p:pic>
      </p:grpSp>
    </p:spTree>
    <p:extLst>
      <p:ext uri="{BB962C8B-B14F-4D97-AF65-F5344CB8AC3E}">
        <p14:creationId xmlns:p14="http://schemas.microsoft.com/office/powerpoint/2010/main" val="2875844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AE0F4-6287-2983-6226-3842D2FBB8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32EB14C-94B9-41A8-F51F-0CE626BD1888}"/>
              </a:ext>
            </a:extLst>
          </p:cNvPr>
          <p:cNvSpPr txBox="1">
            <a:spLocks noGrp="1"/>
          </p:cNvSpPr>
          <p:nvPr>
            <p:ph type="title" idx="4294967295"/>
          </p:nvPr>
        </p:nvSpPr>
        <p:spPr>
          <a:xfrm>
            <a:off x="3470573" y="264356"/>
            <a:ext cx="69395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5 student is receiving an intervention focused on single-step word problems. 4</a:t>
            </a:r>
          </a:p>
        </p:txBody>
      </p:sp>
      <p:sp>
        <p:nvSpPr>
          <p:cNvPr id="17" name="Content Placeholder 2">
            <a:extLst>
              <a:ext uri="{FF2B5EF4-FFF2-40B4-BE49-F238E27FC236}">
                <a16:creationId xmlns:a16="http://schemas.microsoft.com/office/drawing/2014/main" id="{4C941DB6-C3E4-2BA0-6B26-A34E2564C620}"/>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highlight>
                  <a:srgbClr val="F89E6D"/>
                </a:highlight>
              </a:rPr>
              <a:t>Identify errors					</a:t>
            </a:r>
          </a:p>
          <a:p>
            <a:pPr marL="514350" lvl="0" indent="-514350">
              <a:buAutoNum type="arabicPeriod"/>
            </a:pPr>
            <a:r>
              <a:rPr lang="en-US" b="1"/>
              <a:t>Plan instruction</a:t>
            </a:r>
          </a:p>
        </p:txBody>
      </p:sp>
      <p:grpSp>
        <p:nvGrpSpPr>
          <p:cNvPr id="18" name="Group 17">
            <a:extLst>
              <a:ext uri="{FF2B5EF4-FFF2-40B4-BE49-F238E27FC236}">
                <a16:creationId xmlns:a16="http://schemas.microsoft.com/office/drawing/2014/main" id="{3B431CEB-21E0-273C-030B-78B3DDD90C1C}"/>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19" name="Graphic 18" descr="Banana Peel with solid fill">
              <a:extLst>
                <a:ext uri="{FF2B5EF4-FFF2-40B4-BE49-F238E27FC236}">
                  <a16:creationId xmlns:a16="http://schemas.microsoft.com/office/drawing/2014/main" id="{B36B1C06-C58A-DF7C-DD2D-636101BEB65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0" name="Graphic 19" descr="Bug with solid fill">
              <a:extLst>
                <a:ext uri="{FF2B5EF4-FFF2-40B4-BE49-F238E27FC236}">
                  <a16:creationId xmlns:a16="http://schemas.microsoft.com/office/drawing/2014/main" id="{D9D80B0D-F09A-8381-D8AB-5E56EE205E0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1" name="Rounded Rectangle 20">
              <a:extLst>
                <a:ext uri="{FF2B5EF4-FFF2-40B4-BE49-F238E27FC236}">
                  <a16:creationId xmlns:a16="http://schemas.microsoft.com/office/drawing/2014/main" id="{D74315DB-FCC4-0489-77F0-2BF56F10159C}"/>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pic>
        <p:nvPicPr>
          <p:cNvPr id="6" name="Picture 5" descr="A math worksheet with a student's answers. There are green check marks near correct answers and red X's need wrong answers. ">
            <a:extLst>
              <a:ext uri="{FF2B5EF4-FFF2-40B4-BE49-F238E27FC236}">
                <a16:creationId xmlns:a16="http://schemas.microsoft.com/office/drawing/2014/main" id="{F4628330-0F7E-F219-0AC3-EF7A1C799A96}"/>
              </a:ext>
            </a:extLst>
          </p:cNvPr>
          <p:cNvPicPr>
            <a:picLocks noChangeAspect="1"/>
          </p:cNvPicPr>
          <p:nvPr/>
        </p:nvPicPr>
        <p:blipFill>
          <a:blip r:embed="rId5"/>
          <a:stretch>
            <a:fillRect/>
          </a:stretch>
        </p:blipFill>
        <p:spPr>
          <a:xfrm>
            <a:off x="3617852" y="1125244"/>
            <a:ext cx="7352105" cy="3268777"/>
          </a:xfrm>
          <a:prstGeom prst="rect">
            <a:avLst/>
          </a:prstGeom>
          <a:ln w="28575">
            <a:solidFill>
              <a:schemeClr val="tx1"/>
            </a:solidFill>
          </a:ln>
        </p:spPr>
      </p:pic>
      <p:sp>
        <p:nvSpPr>
          <p:cNvPr id="24" name="Rectangle 23">
            <a:extLst>
              <a:ext uri="{FF2B5EF4-FFF2-40B4-BE49-F238E27FC236}">
                <a16:creationId xmlns:a16="http://schemas.microsoft.com/office/drawing/2014/main" id="{E7C6ABBE-3B2C-83A8-4533-0519409BCF64}"/>
              </a:ext>
            </a:extLst>
          </p:cNvPr>
          <p:cNvSpPr/>
          <p:nvPr/>
        </p:nvSpPr>
        <p:spPr>
          <a:xfrm>
            <a:off x="3617853" y="4588020"/>
            <a:ext cx="1224683" cy="1495279"/>
          </a:xfrm>
          <a:prstGeom prst="rect">
            <a:avLst/>
          </a:prstGeom>
          <a:noFill/>
          <a:ln w="76200">
            <a:solidFill>
              <a:srgbClr val="B3C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Used an attack strategy</a:t>
            </a:r>
          </a:p>
        </p:txBody>
      </p:sp>
      <p:sp>
        <p:nvSpPr>
          <p:cNvPr id="25" name="Rectangle 24">
            <a:extLst>
              <a:ext uri="{FF2B5EF4-FFF2-40B4-BE49-F238E27FC236}">
                <a16:creationId xmlns:a16="http://schemas.microsoft.com/office/drawing/2014/main" id="{510745B6-B8BB-7946-FE67-0BFFE29DB671}"/>
              </a:ext>
            </a:extLst>
          </p:cNvPr>
          <p:cNvSpPr/>
          <p:nvPr/>
        </p:nvSpPr>
        <p:spPr>
          <a:xfrm>
            <a:off x="5032212" y="4588019"/>
            <a:ext cx="1525647" cy="1495279"/>
          </a:xfrm>
          <a:prstGeom prst="rect">
            <a:avLst/>
          </a:prstGeom>
          <a:noFill/>
          <a:ln w="76200">
            <a:solidFill>
              <a:srgbClr val="B3C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Identified the schema correctly</a:t>
            </a:r>
          </a:p>
        </p:txBody>
      </p:sp>
      <p:sp>
        <p:nvSpPr>
          <p:cNvPr id="32" name="Rounded Rectangle 31">
            <a:extLst>
              <a:ext uri="{FF2B5EF4-FFF2-40B4-BE49-F238E27FC236}">
                <a16:creationId xmlns:a16="http://schemas.microsoft.com/office/drawing/2014/main" id="{AF88F725-B18A-4962-2726-1087D9E6F207}"/>
              </a:ext>
            </a:extLst>
          </p:cNvPr>
          <p:cNvSpPr/>
          <p:nvPr/>
        </p:nvSpPr>
        <p:spPr>
          <a:xfrm>
            <a:off x="9743172" y="2373998"/>
            <a:ext cx="2158863" cy="1738315"/>
          </a:xfrm>
          <a:prstGeom prst="round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a:solidFill>
                  <a:srgbClr val="262626"/>
                </a:solidFill>
              </a:rPr>
              <a:t>Schema: </a:t>
            </a:r>
            <a:r>
              <a:rPr lang="en-US" sz="2400">
                <a:solidFill>
                  <a:srgbClr val="262626"/>
                </a:solidFill>
              </a:rPr>
              <a:t>Change</a:t>
            </a:r>
          </a:p>
          <a:p>
            <a:pPr lvl="0"/>
            <a:endParaRPr lang="en-US" sz="700">
              <a:solidFill>
                <a:srgbClr val="262626"/>
              </a:solidFill>
            </a:endParaRPr>
          </a:p>
          <a:p>
            <a:pPr lvl="0"/>
            <a:r>
              <a:rPr lang="en-US" sz="2400" b="1">
                <a:solidFill>
                  <a:srgbClr val="262626"/>
                </a:solidFill>
              </a:rPr>
              <a:t>Unknown: </a:t>
            </a:r>
            <a:r>
              <a:rPr lang="en-US" sz="2400">
                <a:solidFill>
                  <a:srgbClr val="262626"/>
                </a:solidFill>
              </a:rPr>
              <a:t>Start amount </a:t>
            </a:r>
          </a:p>
        </p:txBody>
      </p:sp>
      <p:sp>
        <p:nvSpPr>
          <p:cNvPr id="5" name="Rectangle 4">
            <a:extLst>
              <a:ext uri="{FF2B5EF4-FFF2-40B4-BE49-F238E27FC236}">
                <a16:creationId xmlns:a16="http://schemas.microsoft.com/office/drawing/2014/main" id="{BFED15E7-AD4C-43EE-2EC0-B7F0421D8EDF}"/>
              </a:ext>
            </a:extLst>
          </p:cNvPr>
          <p:cNvSpPr/>
          <p:nvPr/>
        </p:nvSpPr>
        <p:spPr>
          <a:xfrm>
            <a:off x="6747535" y="4600280"/>
            <a:ext cx="1834242" cy="1495279"/>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Placed the numbers in the equation incorrectly</a:t>
            </a:r>
          </a:p>
        </p:txBody>
      </p:sp>
      <p:sp>
        <p:nvSpPr>
          <p:cNvPr id="7" name="Rectangle 6">
            <a:extLst>
              <a:ext uri="{FF2B5EF4-FFF2-40B4-BE49-F238E27FC236}">
                <a16:creationId xmlns:a16="http://schemas.microsoft.com/office/drawing/2014/main" id="{957F3AF8-5F43-FDA9-82EA-42F239EAC13B}"/>
              </a:ext>
            </a:extLst>
          </p:cNvPr>
          <p:cNvSpPr/>
          <p:nvPr/>
        </p:nvSpPr>
        <p:spPr>
          <a:xfrm>
            <a:off x="8771453" y="4588018"/>
            <a:ext cx="1638639" cy="1495279"/>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Answer is not reasonable</a:t>
            </a:r>
          </a:p>
        </p:txBody>
      </p:sp>
      <p:grpSp>
        <p:nvGrpSpPr>
          <p:cNvPr id="8" name="Group 7">
            <a:extLst>
              <a:ext uri="{FF2B5EF4-FFF2-40B4-BE49-F238E27FC236}">
                <a16:creationId xmlns:a16="http://schemas.microsoft.com/office/drawing/2014/main" id="{7741BC1D-EDDA-46BC-7CA7-02CE2D60E662}"/>
              </a:ext>
              <a:ext uri="{C183D7F6-B498-43B3-948B-1728B52AA6E4}">
                <adec:decorative xmlns:adec="http://schemas.microsoft.com/office/drawing/2017/decorative" val="1"/>
              </a:ext>
            </a:extLst>
          </p:cNvPr>
          <p:cNvGrpSpPr/>
          <p:nvPr/>
        </p:nvGrpSpPr>
        <p:grpSpPr>
          <a:xfrm>
            <a:off x="290605" y="264356"/>
            <a:ext cx="3018652" cy="2743422"/>
            <a:chOff x="290605" y="264356"/>
            <a:chExt cx="3018652" cy="2743422"/>
          </a:xfrm>
        </p:grpSpPr>
        <p:sp>
          <p:nvSpPr>
            <p:cNvPr id="9" name="Rounded Rectangle 8">
              <a:extLst>
                <a:ext uri="{FF2B5EF4-FFF2-40B4-BE49-F238E27FC236}">
                  <a16:creationId xmlns:a16="http://schemas.microsoft.com/office/drawing/2014/main" id="{D4B7C571-1E51-3C99-B40D-5DE216276CDA}"/>
                </a:ext>
              </a:extLst>
            </p:cNvPr>
            <p:cNvSpPr/>
            <p:nvPr/>
          </p:nvSpPr>
          <p:spPr>
            <a:xfrm>
              <a:off x="290605" y="264356"/>
              <a:ext cx="3018652" cy="2743422"/>
            </a:xfrm>
            <a:prstGeom prst="roundRect">
              <a:avLst/>
            </a:prstGeom>
            <a:solidFill>
              <a:srgbClr val="CEEC9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Word Problems</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3200">
                <a:solidFill>
                  <a:schemeClr val="tx1"/>
                </a:solidFill>
              </a:endParaRPr>
            </a:p>
          </p:txBody>
        </p:sp>
        <p:pic>
          <p:nvPicPr>
            <p:cNvPr id="10" name="Picture 9" descr="A white background with black text&#10;&#10;AI-generated content may be incorrect.">
              <a:extLst>
                <a:ext uri="{FF2B5EF4-FFF2-40B4-BE49-F238E27FC236}">
                  <a16:creationId xmlns:a16="http://schemas.microsoft.com/office/drawing/2014/main" id="{E2A412A8-3EAE-A480-3203-2C4898458A99}"/>
                </a:ext>
              </a:extLst>
            </p:cNvPr>
            <p:cNvPicPr>
              <a:picLocks noChangeAspect="1"/>
            </p:cNvPicPr>
            <p:nvPr/>
          </p:nvPicPr>
          <p:blipFill>
            <a:blip r:embed="rId6"/>
            <a:stretch>
              <a:fillRect/>
            </a:stretch>
          </p:blipFill>
          <p:spPr>
            <a:xfrm>
              <a:off x="620628" y="1553011"/>
              <a:ext cx="2358606" cy="1169281"/>
            </a:xfrm>
            <a:prstGeom prst="rect">
              <a:avLst/>
            </a:prstGeom>
          </p:spPr>
        </p:pic>
      </p:grpSp>
    </p:spTree>
    <p:extLst>
      <p:ext uri="{BB962C8B-B14F-4D97-AF65-F5344CB8AC3E}">
        <p14:creationId xmlns:p14="http://schemas.microsoft.com/office/powerpoint/2010/main" val="468834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BC99D-669B-F844-B5D4-9CB38CA0D4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4CE6B8F-E896-C82C-1685-A3911C7E530C}"/>
              </a:ext>
            </a:extLst>
          </p:cNvPr>
          <p:cNvSpPr txBox="1">
            <a:spLocks noGrp="1"/>
          </p:cNvSpPr>
          <p:nvPr>
            <p:ph type="title" idx="4294967295"/>
          </p:nvPr>
        </p:nvSpPr>
        <p:spPr>
          <a:xfrm>
            <a:off x="3470573" y="264356"/>
            <a:ext cx="69395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5 student is receiving an intervention focused on single-step word problems. 5 </a:t>
            </a:r>
          </a:p>
        </p:txBody>
      </p:sp>
      <p:sp>
        <p:nvSpPr>
          <p:cNvPr id="17" name="Content Placeholder 2">
            <a:extLst>
              <a:ext uri="{FF2B5EF4-FFF2-40B4-BE49-F238E27FC236}">
                <a16:creationId xmlns:a16="http://schemas.microsoft.com/office/drawing/2014/main" id="{3C66679C-3BFA-3D4C-8E57-435B925B409E}"/>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highlight>
                  <a:srgbClr val="F89E6D"/>
                </a:highlight>
              </a:rPr>
              <a:t>Identify errors					</a:t>
            </a:r>
          </a:p>
          <a:p>
            <a:pPr marL="514350" lvl="0" indent="-514350">
              <a:buAutoNum type="arabicPeriod"/>
            </a:pPr>
            <a:r>
              <a:rPr lang="en-US" b="1"/>
              <a:t>Plan instruction</a:t>
            </a:r>
          </a:p>
        </p:txBody>
      </p:sp>
      <p:grpSp>
        <p:nvGrpSpPr>
          <p:cNvPr id="18" name="Group 17">
            <a:extLst>
              <a:ext uri="{FF2B5EF4-FFF2-40B4-BE49-F238E27FC236}">
                <a16:creationId xmlns:a16="http://schemas.microsoft.com/office/drawing/2014/main" id="{D2D6CF70-E49A-BB60-779B-8E2FFACDC3EE}"/>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19" name="Graphic 18" descr="Banana Peel with solid fill">
              <a:extLst>
                <a:ext uri="{FF2B5EF4-FFF2-40B4-BE49-F238E27FC236}">
                  <a16:creationId xmlns:a16="http://schemas.microsoft.com/office/drawing/2014/main" id="{EF69F03A-2D82-D0CE-2662-A4B5A377FE8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0" name="Graphic 19" descr="Bug with solid fill">
              <a:extLst>
                <a:ext uri="{FF2B5EF4-FFF2-40B4-BE49-F238E27FC236}">
                  <a16:creationId xmlns:a16="http://schemas.microsoft.com/office/drawing/2014/main" id="{D37364F2-BFDC-867E-555B-8964203DEE4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1" name="Rounded Rectangle 20">
              <a:extLst>
                <a:ext uri="{FF2B5EF4-FFF2-40B4-BE49-F238E27FC236}">
                  <a16:creationId xmlns:a16="http://schemas.microsoft.com/office/drawing/2014/main" id="{E7A00E44-D58A-97CF-B634-591D10DA8518}"/>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24" name="Rectangle 23">
            <a:extLst>
              <a:ext uri="{FF2B5EF4-FFF2-40B4-BE49-F238E27FC236}">
                <a16:creationId xmlns:a16="http://schemas.microsoft.com/office/drawing/2014/main" id="{19BDFE16-70DF-0883-A476-F768077C8A17}"/>
              </a:ext>
            </a:extLst>
          </p:cNvPr>
          <p:cNvSpPr/>
          <p:nvPr/>
        </p:nvSpPr>
        <p:spPr>
          <a:xfrm>
            <a:off x="3617853" y="4588020"/>
            <a:ext cx="1224683" cy="1495279"/>
          </a:xfrm>
          <a:prstGeom prst="rect">
            <a:avLst/>
          </a:prstGeom>
          <a:noFill/>
          <a:ln w="76200">
            <a:solidFill>
              <a:srgbClr val="B3C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Used an attack strategy</a:t>
            </a:r>
          </a:p>
        </p:txBody>
      </p:sp>
      <p:sp>
        <p:nvSpPr>
          <p:cNvPr id="25" name="Rectangle 24">
            <a:extLst>
              <a:ext uri="{FF2B5EF4-FFF2-40B4-BE49-F238E27FC236}">
                <a16:creationId xmlns:a16="http://schemas.microsoft.com/office/drawing/2014/main" id="{198F189D-CEA0-1B21-39E5-32837D3BDE54}"/>
              </a:ext>
            </a:extLst>
          </p:cNvPr>
          <p:cNvSpPr/>
          <p:nvPr/>
        </p:nvSpPr>
        <p:spPr>
          <a:xfrm>
            <a:off x="5032212" y="4588019"/>
            <a:ext cx="1525647" cy="1495279"/>
          </a:xfrm>
          <a:prstGeom prst="rect">
            <a:avLst/>
          </a:prstGeom>
          <a:noFill/>
          <a:ln w="76200">
            <a:solidFill>
              <a:srgbClr val="B3C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Identified the schema correctly</a:t>
            </a:r>
          </a:p>
        </p:txBody>
      </p:sp>
      <p:sp>
        <p:nvSpPr>
          <p:cNvPr id="5" name="Rectangle 4">
            <a:extLst>
              <a:ext uri="{FF2B5EF4-FFF2-40B4-BE49-F238E27FC236}">
                <a16:creationId xmlns:a16="http://schemas.microsoft.com/office/drawing/2014/main" id="{3CFC30AA-C7A0-E0B7-CF06-BA96723EEA4A}"/>
              </a:ext>
            </a:extLst>
          </p:cNvPr>
          <p:cNvSpPr/>
          <p:nvPr/>
        </p:nvSpPr>
        <p:spPr>
          <a:xfrm>
            <a:off x="6747535" y="4600280"/>
            <a:ext cx="1834242" cy="1495279"/>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Placed the numbers in the equation incorrectly</a:t>
            </a:r>
          </a:p>
        </p:txBody>
      </p:sp>
      <p:sp>
        <p:nvSpPr>
          <p:cNvPr id="7" name="Rectangle 6">
            <a:extLst>
              <a:ext uri="{FF2B5EF4-FFF2-40B4-BE49-F238E27FC236}">
                <a16:creationId xmlns:a16="http://schemas.microsoft.com/office/drawing/2014/main" id="{5B2E041D-35F3-CA82-066C-23500137C7BE}"/>
              </a:ext>
            </a:extLst>
          </p:cNvPr>
          <p:cNvSpPr/>
          <p:nvPr/>
        </p:nvSpPr>
        <p:spPr>
          <a:xfrm>
            <a:off x="8771453" y="4588018"/>
            <a:ext cx="1638639" cy="1495279"/>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Answer is not reasonable</a:t>
            </a:r>
          </a:p>
        </p:txBody>
      </p:sp>
      <p:grpSp>
        <p:nvGrpSpPr>
          <p:cNvPr id="9" name="Group 8">
            <a:extLst>
              <a:ext uri="{FF2B5EF4-FFF2-40B4-BE49-F238E27FC236}">
                <a16:creationId xmlns:a16="http://schemas.microsoft.com/office/drawing/2014/main" id="{0B5E9D27-60E7-A03D-6633-84C0702E2101}"/>
              </a:ext>
              <a:ext uri="{C183D7F6-B498-43B3-948B-1728B52AA6E4}">
                <adec:decorative xmlns:adec="http://schemas.microsoft.com/office/drawing/2017/decorative" val="1"/>
              </a:ext>
            </a:extLst>
          </p:cNvPr>
          <p:cNvGrpSpPr/>
          <p:nvPr/>
        </p:nvGrpSpPr>
        <p:grpSpPr>
          <a:xfrm>
            <a:off x="290605" y="264356"/>
            <a:ext cx="3018652" cy="2743422"/>
            <a:chOff x="290605" y="264356"/>
            <a:chExt cx="3018652" cy="2743422"/>
          </a:xfrm>
        </p:grpSpPr>
        <p:sp>
          <p:nvSpPr>
            <p:cNvPr id="10" name="Rounded Rectangle 9">
              <a:extLst>
                <a:ext uri="{FF2B5EF4-FFF2-40B4-BE49-F238E27FC236}">
                  <a16:creationId xmlns:a16="http://schemas.microsoft.com/office/drawing/2014/main" id="{9E9D9848-E335-13C3-395C-318E3A93FF29}"/>
                </a:ext>
              </a:extLst>
            </p:cNvPr>
            <p:cNvSpPr/>
            <p:nvPr/>
          </p:nvSpPr>
          <p:spPr>
            <a:xfrm>
              <a:off x="290605" y="264356"/>
              <a:ext cx="3018652" cy="2743422"/>
            </a:xfrm>
            <a:prstGeom prst="roundRect">
              <a:avLst/>
            </a:prstGeom>
            <a:solidFill>
              <a:srgbClr val="CEEC9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Word Problems</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3200">
                <a:solidFill>
                  <a:schemeClr val="tx1"/>
                </a:solidFill>
              </a:endParaRPr>
            </a:p>
          </p:txBody>
        </p:sp>
        <p:pic>
          <p:nvPicPr>
            <p:cNvPr id="11" name="Picture 10" descr="A white background with black text&#10;&#10;AI-generated content may be incorrect.">
              <a:extLst>
                <a:ext uri="{FF2B5EF4-FFF2-40B4-BE49-F238E27FC236}">
                  <a16:creationId xmlns:a16="http://schemas.microsoft.com/office/drawing/2014/main" id="{22DC2E06-A1FE-82A9-AA9E-56A95CA4B376}"/>
                </a:ext>
              </a:extLst>
            </p:cNvPr>
            <p:cNvPicPr>
              <a:picLocks noChangeAspect="1"/>
            </p:cNvPicPr>
            <p:nvPr/>
          </p:nvPicPr>
          <p:blipFill>
            <a:blip r:embed="rId5"/>
            <a:stretch>
              <a:fillRect/>
            </a:stretch>
          </p:blipFill>
          <p:spPr>
            <a:xfrm>
              <a:off x="620628" y="1553011"/>
              <a:ext cx="2358606" cy="1169281"/>
            </a:xfrm>
            <a:prstGeom prst="rect">
              <a:avLst/>
            </a:prstGeom>
          </p:spPr>
        </p:pic>
      </p:grpSp>
      <p:pic>
        <p:nvPicPr>
          <p:cNvPr id="3" name="Picture 2" descr="A math worksheet with a student's answers. There are green check marks near correct answers and red X's need wrong answers. ">
            <a:extLst>
              <a:ext uri="{FF2B5EF4-FFF2-40B4-BE49-F238E27FC236}">
                <a16:creationId xmlns:a16="http://schemas.microsoft.com/office/drawing/2014/main" id="{D8465F37-5760-1145-7487-1C3A1847BE76}"/>
              </a:ext>
            </a:extLst>
          </p:cNvPr>
          <p:cNvPicPr>
            <a:picLocks noChangeAspect="1"/>
          </p:cNvPicPr>
          <p:nvPr/>
        </p:nvPicPr>
        <p:blipFill>
          <a:blip r:embed="rId6"/>
          <a:stretch>
            <a:fillRect/>
          </a:stretch>
        </p:blipFill>
        <p:spPr>
          <a:xfrm>
            <a:off x="3617853" y="1174210"/>
            <a:ext cx="6877150" cy="3096164"/>
          </a:xfrm>
          <a:prstGeom prst="rect">
            <a:avLst/>
          </a:prstGeom>
          <a:ln w="28575">
            <a:solidFill>
              <a:schemeClr val="tx1"/>
            </a:solidFill>
          </a:ln>
        </p:spPr>
      </p:pic>
      <p:sp>
        <p:nvSpPr>
          <p:cNvPr id="32" name="Rounded Rectangle 31">
            <a:extLst>
              <a:ext uri="{FF2B5EF4-FFF2-40B4-BE49-F238E27FC236}">
                <a16:creationId xmlns:a16="http://schemas.microsoft.com/office/drawing/2014/main" id="{6A978B74-8941-4CCB-A1C5-60CC497CF8AA}"/>
              </a:ext>
            </a:extLst>
          </p:cNvPr>
          <p:cNvSpPr/>
          <p:nvPr/>
        </p:nvSpPr>
        <p:spPr>
          <a:xfrm>
            <a:off x="9743172" y="2373998"/>
            <a:ext cx="2158863" cy="1738315"/>
          </a:xfrm>
          <a:prstGeom prst="round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a:solidFill>
                  <a:srgbClr val="262626"/>
                </a:solidFill>
              </a:rPr>
              <a:t>Schema: </a:t>
            </a:r>
            <a:r>
              <a:rPr lang="en-US" sz="2400">
                <a:solidFill>
                  <a:srgbClr val="262626"/>
                </a:solidFill>
              </a:rPr>
              <a:t>Change</a:t>
            </a:r>
          </a:p>
          <a:p>
            <a:pPr lvl="0"/>
            <a:endParaRPr lang="en-US" sz="700">
              <a:solidFill>
                <a:srgbClr val="262626"/>
              </a:solidFill>
            </a:endParaRPr>
          </a:p>
          <a:p>
            <a:pPr lvl="0"/>
            <a:r>
              <a:rPr lang="en-US" sz="2400" b="1">
                <a:solidFill>
                  <a:srgbClr val="262626"/>
                </a:solidFill>
              </a:rPr>
              <a:t>Unknown: </a:t>
            </a:r>
            <a:r>
              <a:rPr lang="en-US" sz="2400">
                <a:solidFill>
                  <a:srgbClr val="262626"/>
                </a:solidFill>
              </a:rPr>
              <a:t>Start amount </a:t>
            </a:r>
          </a:p>
        </p:txBody>
      </p:sp>
    </p:spTree>
    <p:extLst>
      <p:ext uri="{BB962C8B-B14F-4D97-AF65-F5344CB8AC3E}">
        <p14:creationId xmlns:p14="http://schemas.microsoft.com/office/powerpoint/2010/main" val="1991603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6FCB1-6094-B4EA-76E8-1C74CAB9AA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2EAC16-ED6D-DCEB-89C8-AF2756250700}"/>
              </a:ext>
            </a:extLst>
          </p:cNvPr>
          <p:cNvSpPr>
            <a:spLocks noGrp="1"/>
          </p:cNvSpPr>
          <p:nvPr>
            <p:ph type="title"/>
          </p:nvPr>
        </p:nvSpPr>
        <p:spPr/>
        <p:txBody>
          <a:bodyPr/>
          <a:lstStyle/>
          <a:p>
            <a:r>
              <a:rPr lang="en-US"/>
              <a:t>Error Analysis in Math</a:t>
            </a:r>
          </a:p>
        </p:txBody>
      </p:sp>
      <p:sp>
        <p:nvSpPr>
          <p:cNvPr id="3" name="Content Placeholder 2">
            <a:extLst>
              <a:ext uri="{FF2B5EF4-FFF2-40B4-BE49-F238E27FC236}">
                <a16:creationId xmlns:a16="http://schemas.microsoft.com/office/drawing/2014/main" id="{39DADEFD-A230-D84D-D7B6-760A9AC0F8B7}"/>
              </a:ext>
            </a:extLst>
          </p:cNvPr>
          <p:cNvSpPr>
            <a:spLocks noGrp="1"/>
          </p:cNvSpPr>
          <p:nvPr>
            <p:ph sz="quarter" idx="14"/>
          </p:nvPr>
        </p:nvSpPr>
        <p:spPr>
          <a:xfrm>
            <a:off x="457200" y="1185337"/>
            <a:ext cx="11274552" cy="1280160"/>
          </a:xfrm>
        </p:spPr>
        <p:txBody>
          <a:bodyPr>
            <a:normAutofit/>
          </a:bodyPr>
          <a:lstStyle/>
          <a:p>
            <a:pPr lvl="0"/>
            <a:r>
              <a:rPr lang="en-US"/>
              <a:t>Teachers and interventionists can conduct error analyses for all math concepts and skills. This webinar focuses on </a:t>
            </a:r>
            <a:r>
              <a:rPr lang="en-US" b="1"/>
              <a:t>computation </a:t>
            </a:r>
            <a:r>
              <a:rPr lang="en-US"/>
              <a:t>and </a:t>
            </a:r>
            <a:r>
              <a:rPr lang="en-US" b="1"/>
              <a:t>word problems:</a:t>
            </a:r>
            <a:endParaRPr lang="en-US"/>
          </a:p>
        </p:txBody>
      </p:sp>
      <p:sp>
        <p:nvSpPr>
          <p:cNvPr id="5" name="Rounded Rectangle 4">
            <a:extLst>
              <a:ext uri="{FF2B5EF4-FFF2-40B4-BE49-F238E27FC236}">
                <a16:creationId xmlns:a16="http://schemas.microsoft.com/office/drawing/2014/main" id="{75DA13E7-08B4-8304-A7F7-6F66CBF46705}"/>
              </a:ext>
            </a:extLst>
          </p:cNvPr>
          <p:cNvSpPr/>
          <p:nvPr/>
        </p:nvSpPr>
        <p:spPr>
          <a:xfrm>
            <a:off x="457200" y="2516296"/>
            <a:ext cx="3454400" cy="3139440"/>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6" name="Rounded Rectangle 5">
            <a:extLst>
              <a:ext uri="{FF2B5EF4-FFF2-40B4-BE49-F238E27FC236}">
                <a16:creationId xmlns:a16="http://schemas.microsoft.com/office/drawing/2014/main" id="{2424C373-028F-E830-0616-03C5F2B9E057}"/>
              </a:ext>
            </a:extLst>
          </p:cNvPr>
          <p:cNvSpPr/>
          <p:nvPr/>
        </p:nvSpPr>
        <p:spPr>
          <a:xfrm>
            <a:off x="4351866" y="2516296"/>
            <a:ext cx="3454400" cy="3139440"/>
          </a:xfrm>
          <a:prstGeom prst="roundRect">
            <a:avLst/>
          </a:prstGeom>
          <a:solidFill>
            <a:srgbClr val="C1D98F"/>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a:ln>
                  <a:noFill/>
                </a:ln>
                <a:solidFill>
                  <a:srgbClr val="262626"/>
                </a:solidFill>
                <a:effectLst/>
                <a:uLnTx/>
                <a:uFillTx/>
                <a:latin typeface="Calibri"/>
                <a:ea typeface="+mn-ea"/>
                <a:cs typeface="+mn-cs"/>
              </a:rPr>
              <a:t>Multiplication and Division</a:t>
            </a:r>
            <a:endParaRPr kumimoji="0" lang="en-US"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7" name="Rounded Rectangle 6">
            <a:extLst>
              <a:ext uri="{FF2B5EF4-FFF2-40B4-BE49-F238E27FC236}">
                <a16:creationId xmlns:a16="http://schemas.microsoft.com/office/drawing/2014/main" id="{EA8F76F8-88FA-7758-A762-09D9A12C6C06}"/>
              </a:ext>
            </a:extLst>
          </p:cNvPr>
          <p:cNvSpPr/>
          <p:nvPr/>
        </p:nvSpPr>
        <p:spPr>
          <a:xfrm>
            <a:off x="8246532" y="2516296"/>
            <a:ext cx="3454400" cy="3139440"/>
          </a:xfrm>
          <a:prstGeom prst="roundRect">
            <a:avLst/>
          </a:prstGeom>
          <a:solidFill>
            <a:srgbClr val="CEEC9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strike="noStrike" kern="1200" cap="none" spc="0" normalizeH="0" baseline="0" noProof="0">
              <a:ln>
                <a:noFill/>
              </a:ln>
              <a:solidFill>
                <a:srgbClr val="262626"/>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a:ln>
                  <a:noFill/>
                </a:ln>
                <a:solidFill>
                  <a:srgbClr val="262626"/>
                </a:solidFill>
                <a:effectLst/>
                <a:uLnTx/>
                <a:uFillTx/>
                <a:latin typeface="Calibri"/>
                <a:ea typeface="+mn-ea"/>
                <a:cs typeface="+mn-cs"/>
              </a:rPr>
              <a:t>Word Problems</a:t>
            </a:r>
            <a:endParaRPr kumimoji="0" lang="en-US"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8" name="Plus 7">
            <a:extLst>
              <a:ext uri="{FF2B5EF4-FFF2-40B4-BE49-F238E27FC236}">
                <a16:creationId xmlns:a16="http://schemas.microsoft.com/office/drawing/2014/main" id="{65C9A6E5-D94D-04DE-18AB-193CF649AD3B}"/>
              </a:ext>
              <a:ext uri="{C183D7F6-B498-43B3-948B-1728B52AA6E4}">
                <adec:decorative xmlns:adec="http://schemas.microsoft.com/office/drawing/2017/decorative" val="1"/>
              </a:ext>
            </a:extLst>
          </p:cNvPr>
          <p:cNvSpPr/>
          <p:nvPr/>
        </p:nvSpPr>
        <p:spPr>
          <a:xfrm>
            <a:off x="795866" y="3745657"/>
            <a:ext cx="1388534" cy="1388534"/>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Minus 8">
            <a:extLst>
              <a:ext uri="{FF2B5EF4-FFF2-40B4-BE49-F238E27FC236}">
                <a16:creationId xmlns:a16="http://schemas.microsoft.com/office/drawing/2014/main" id="{06BE6EFD-59D6-FE90-7DAC-058D65232D06}"/>
              </a:ext>
              <a:ext uri="{C183D7F6-B498-43B3-948B-1728B52AA6E4}">
                <adec:decorative xmlns:adec="http://schemas.microsoft.com/office/drawing/2017/decorative" val="1"/>
              </a:ext>
            </a:extLst>
          </p:cNvPr>
          <p:cNvSpPr/>
          <p:nvPr/>
        </p:nvSpPr>
        <p:spPr>
          <a:xfrm>
            <a:off x="2120900" y="4267203"/>
            <a:ext cx="1388533" cy="1388533"/>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ultiply 10">
            <a:extLst>
              <a:ext uri="{FF2B5EF4-FFF2-40B4-BE49-F238E27FC236}">
                <a16:creationId xmlns:a16="http://schemas.microsoft.com/office/drawing/2014/main" id="{1005D98A-BCCD-E1D0-9509-34FBE880A938}"/>
              </a:ext>
              <a:ext uri="{C183D7F6-B498-43B3-948B-1728B52AA6E4}">
                <adec:decorative xmlns:adec="http://schemas.microsoft.com/office/drawing/2017/decorative" val="1"/>
              </a:ext>
            </a:extLst>
          </p:cNvPr>
          <p:cNvSpPr/>
          <p:nvPr/>
        </p:nvSpPr>
        <p:spPr>
          <a:xfrm>
            <a:off x="4705943" y="4086016"/>
            <a:ext cx="1388533" cy="1388533"/>
          </a:xfrm>
          <a:prstGeom prst="mathMultiply">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Division 11">
            <a:extLst>
              <a:ext uri="{FF2B5EF4-FFF2-40B4-BE49-F238E27FC236}">
                <a16:creationId xmlns:a16="http://schemas.microsoft.com/office/drawing/2014/main" id="{40181BD3-322B-7C1F-88C7-3E99C3C35E99}"/>
              </a:ext>
              <a:ext uri="{C183D7F6-B498-43B3-948B-1728B52AA6E4}">
                <adec:decorative xmlns:adec="http://schemas.microsoft.com/office/drawing/2017/decorative" val="1"/>
              </a:ext>
            </a:extLst>
          </p:cNvPr>
          <p:cNvSpPr/>
          <p:nvPr/>
        </p:nvSpPr>
        <p:spPr>
          <a:xfrm>
            <a:off x="6142566" y="3745657"/>
            <a:ext cx="1388533" cy="1388533"/>
          </a:xfrm>
          <a:prstGeom prst="mathDivide">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4" name="Picture 13">
            <a:extLst>
              <a:ext uri="{FF2B5EF4-FFF2-40B4-BE49-F238E27FC236}">
                <a16:creationId xmlns:a16="http://schemas.microsoft.com/office/drawing/2014/main" id="{7EA11400-93C6-3A8D-96A6-E4B76CC2D8C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73296" y="3745657"/>
            <a:ext cx="2800871" cy="1388534"/>
          </a:xfrm>
          <a:prstGeom prst="rect">
            <a:avLst/>
          </a:prstGeom>
        </p:spPr>
      </p:pic>
    </p:spTree>
    <p:extLst>
      <p:ext uri="{BB962C8B-B14F-4D97-AF65-F5344CB8AC3E}">
        <p14:creationId xmlns:p14="http://schemas.microsoft.com/office/powerpoint/2010/main" val="231877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7B453-C0C4-BDCB-FC90-F0FE70CB12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FA5A99-4292-E2D4-663E-4ABC68C428D1}"/>
              </a:ext>
            </a:extLst>
          </p:cNvPr>
          <p:cNvSpPr txBox="1">
            <a:spLocks noGrp="1"/>
          </p:cNvSpPr>
          <p:nvPr>
            <p:ph type="title" idx="4294967295"/>
          </p:nvPr>
        </p:nvSpPr>
        <p:spPr>
          <a:xfrm>
            <a:off x="3470573" y="264356"/>
            <a:ext cx="69395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5 student is receiving an intervention focused on single-step word problems. 6</a:t>
            </a:r>
          </a:p>
        </p:txBody>
      </p:sp>
      <p:grpSp>
        <p:nvGrpSpPr>
          <p:cNvPr id="9" name="Group 8">
            <a:extLst>
              <a:ext uri="{FF2B5EF4-FFF2-40B4-BE49-F238E27FC236}">
                <a16:creationId xmlns:a16="http://schemas.microsoft.com/office/drawing/2014/main" id="{F864411F-E842-3BE3-6330-8DA913EFDCC0}"/>
              </a:ext>
              <a:ext uri="{C183D7F6-B498-43B3-948B-1728B52AA6E4}">
                <adec:decorative xmlns:adec="http://schemas.microsoft.com/office/drawing/2017/decorative" val="1"/>
              </a:ext>
            </a:extLst>
          </p:cNvPr>
          <p:cNvGrpSpPr/>
          <p:nvPr/>
        </p:nvGrpSpPr>
        <p:grpSpPr>
          <a:xfrm>
            <a:off x="290605" y="264356"/>
            <a:ext cx="3018652" cy="2743422"/>
            <a:chOff x="290605" y="264356"/>
            <a:chExt cx="3018652" cy="2743422"/>
          </a:xfrm>
        </p:grpSpPr>
        <p:sp>
          <p:nvSpPr>
            <p:cNvPr id="13" name="Rounded Rectangle 12">
              <a:extLst>
                <a:ext uri="{FF2B5EF4-FFF2-40B4-BE49-F238E27FC236}">
                  <a16:creationId xmlns:a16="http://schemas.microsoft.com/office/drawing/2014/main" id="{9245ED3A-6067-34E4-4F22-D7DD4CBA9E4C}"/>
                </a:ext>
              </a:extLst>
            </p:cNvPr>
            <p:cNvSpPr/>
            <p:nvPr/>
          </p:nvSpPr>
          <p:spPr>
            <a:xfrm>
              <a:off x="290605" y="264356"/>
              <a:ext cx="3018652" cy="2743422"/>
            </a:xfrm>
            <a:prstGeom prst="roundRect">
              <a:avLst/>
            </a:prstGeom>
            <a:solidFill>
              <a:srgbClr val="CEEC9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Word Problems</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3200">
                <a:solidFill>
                  <a:schemeClr val="tx1"/>
                </a:solidFill>
              </a:endParaRPr>
            </a:p>
          </p:txBody>
        </p:sp>
        <p:pic>
          <p:nvPicPr>
            <p:cNvPr id="14" name="Picture 13" descr="A white background with black text&#10;&#10;AI-generated content may be incorrect.">
              <a:extLst>
                <a:ext uri="{FF2B5EF4-FFF2-40B4-BE49-F238E27FC236}">
                  <a16:creationId xmlns:a16="http://schemas.microsoft.com/office/drawing/2014/main" id="{0D6EE469-2AFF-11F7-9541-E7C7D558044B}"/>
                </a:ext>
              </a:extLst>
            </p:cNvPr>
            <p:cNvPicPr>
              <a:picLocks noChangeAspect="1"/>
            </p:cNvPicPr>
            <p:nvPr/>
          </p:nvPicPr>
          <p:blipFill>
            <a:blip r:embed="rId3"/>
            <a:stretch>
              <a:fillRect/>
            </a:stretch>
          </p:blipFill>
          <p:spPr>
            <a:xfrm>
              <a:off x="620628" y="1553011"/>
              <a:ext cx="2358606" cy="1169281"/>
            </a:xfrm>
            <a:prstGeom prst="rect">
              <a:avLst/>
            </a:prstGeom>
          </p:spPr>
        </p:pic>
      </p:grpSp>
      <p:sp>
        <p:nvSpPr>
          <p:cNvPr id="17" name="Content Placeholder 2">
            <a:extLst>
              <a:ext uri="{FF2B5EF4-FFF2-40B4-BE49-F238E27FC236}">
                <a16:creationId xmlns:a16="http://schemas.microsoft.com/office/drawing/2014/main" id="{51337621-D197-FF29-04E4-96EACC7E3100}"/>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highlight>
                  <a:srgbClr val="F89E6D"/>
                </a:highlight>
              </a:rPr>
              <a:t>Identify errors					</a:t>
            </a:r>
          </a:p>
          <a:p>
            <a:pPr marL="514350" lvl="0" indent="-514350">
              <a:buAutoNum type="arabicPeriod"/>
            </a:pPr>
            <a:r>
              <a:rPr lang="en-US" b="1"/>
              <a:t>Plan instruction</a:t>
            </a:r>
          </a:p>
        </p:txBody>
      </p:sp>
      <p:grpSp>
        <p:nvGrpSpPr>
          <p:cNvPr id="18" name="Group 17">
            <a:extLst>
              <a:ext uri="{FF2B5EF4-FFF2-40B4-BE49-F238E27FC236}">
                <a16:creationId xmlns:a16="http://schemas.microsoft.com/office/drawing/2014/main" id="{41804488-ED1B-FE05-86E4-D39923CB9040}"/>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19" name="Graphic 18" descr="Banana Peel with solid fill">
              <a:extLst>
                <a:ext uri="{FF2B5EF4-FFF2-40B4-BE49-F238E27FC236}">
                  <a16:creationId xmlns:a16="http://schemas.microsoft.com/office/drawing/2014/main" id="{96082883-1B93-EEBD-C4EC-FE16BB5717A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31396" y="4448452"/>
              <a:ext cx="708347" cy="708347"/>
            </a:xfrm>
            <a:prstGeom prst="rect">
              <a:avLst/>
            </a:prstGeom>
          </p:spPr>
        </p:pic>
        <p:pic>
          <p:nvPicPr>
            <p:cNvPr id="20" name="Graphic 19" descr="Bug with solid fill">
              <a:extLst>
                <a:ext uri="{FF2B5EF4-FFF2-40B4-BE49-F238E27FC236}">
                  <a16:creationId xmlns:a16="http://schemas.microsoft.com/office/drawing/2014/main" id="{D6785896-8B4D-FEBF-D90C-66AEE4077F8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21095180">
              <a:off x="1983171" y="4447053"/>
              <a:ext cx="782416" cy="782416"/>
            </a:xfrm>
            <a:prstGeom prst="rect">
              <a:avLst/>
            </a:prstGeom>
          </p:spPr>
        </p:pic>
        <p:sp>
          <p:nvSpPr>
            <p:cNvPr id="21" name="Rounded Rectangle 20">
              <a:extLst>
                <a:ext uri="{FF2B5EF4-FFF2-40B4-BE49-F238E27FC236}">
                  <a16:creationId xmlns:a16="http://schemas.microsoft.com/office/drawing/2014/main" id="{692C6D95-6441-A62E-C3BD-D1F060169F54}"/>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2" name="Rectangle 1">
            <a:extLst>
              <a:ext uri="{FF2B5EF4-FFF2-40B4-BE49-F238E27FC236}">
                <a16:creationId xmlns:a16="http://schemas.microsoft.com/office/drawing/2014/main" id="{BC25AA3F-ED4D-C50D-849D-8F46E3ABB9AA}"/>
              </a:ext>
            </a:extLst>
          </p:cNvPr>
          <p:cNvSpPr/>
          <p:nvPr/>
        </p:nvSpPr>
        <p:spPr>
          <a:xfrm>
            <a:off x="4106509" y="1553011"/>
            <a:ext cx="3484462" cy="1877319"/>
          </a:xfrm>
          <a:prstGeom prst="rect">
            <a:avLst/>
          </a:prstGeom>
          <a:noFill/>
          <a:ln w="76200">
            <a:solidFill>
              <a:srgbClr val="B3C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tx1"/>
                </a:solidFill>
              </a:rPr>
              <a:t>Items solved correctly:</a:t>
            </a:r>
          </a:p>
          <a:p>
            <a:pPr algn="ctr"/>
            <a:endParaRPr lang="en-US" sz="1500" b="1">
              <a:solidFill>
                <a:schemeClr val="tx1"/>
              </a:solidFill>
            </a:endParaRPr>
          </a:p>
          <a:p>
            <a:r>
              <a:rPr lang="en-US" sz="2400">
                <a:solidFill>
                  <a:schemeClr val="tx1"/>
                </a:solidFill>
              </a:rPr>
              <a:t>3 Total problems</a:t>
            </a:r>
          </a:p>
          <a:p>
            <a:pPr marL="342900" indent="-342900" algn="ctr">
              <a:buFont typeface="Arial" panose="020B0604020202020204" pitchFamily="34" charset="0"/>
              <a:buChar char="•"/>
            </a:pPr>
            <a:r>
              <a:rPr lang="en-US" sz="2400">
                <a:solidFill>
                  <a:schemeClr val="tx1"/>
                </a:solidFill>
              </a:rPr>
              <a:t>1 with a missing total </a:t>
            </a:r>
          </a:p>
          <a:p>
            <a:pPr marL="342900" indent="-342900" algn="ctr">
              <a:buFont typeface="Arial" panose="020B0604020202020204" pitchFamily="34" charset="0"/>
              <a:buChar char="•"/>
            </a:pPr>
            <a:r>
              <a:rPr lang="en-US" sz="2400">
                <a:solidFill>
                  <a:schemeClr val="tx1"/>
                </a:solidFill>
              </a:rPr>
              <a:t>2 with a missing part</a:t>
            </a:r>
          </a:p>
        </p:txBody>
      </p:sp>
      <p:sp>
        <p:nvSpPr>
          <p:cNvPr id="3" name="Rectangle 2">
            <a:extLst>
              <a:ext uri="{FF2B5EF4-FFF2-40B4-BE49-F238E27FC236}">
                <a16:creationId xmlns:a16="http://schemas.microsoft.com/office/drawing/2014/main" id="{30BF3252-2787-5DBB-B4C2-FDA556665C26}"/>
              </a:ext>
            </a:extLst>
          </p:cNvPr>
          <p:cNvSpPr/>
          <p:nvPr/>
        </p:nvSpPr>
        <p:spPr>
          <a:xfrm>
            <a:off x="5905222" y="3933322"/>
            <a:ext cx="3325864" cy="1653977"/>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tx1"/>
                </a:solidFill>
              </a:rPr>
              <a:t>Item solved incorrectly:</a:t>
            </a:r>
          </a:p>
          <a:p>
            <a:endParaRPr lang="en-US" sz="1500" b="1">
              <a:solidFill>
                <a:schemeClr val="tx1"/>
              </a:solidFill>
            </a:endParaRPr>
          </a:p>
          <a:p>
            <a:r>
              <a:rPr lang="en-US" sz="2400">
                <a:solidFill>
                  <a:schemeClr val="tx1"/>
                </a:solidFill>
              </a:rPr>
              <a:t>3 Change problems with a missing start amount</a:t>
            </a:r>
          </a:p>
        </p:txBody>
      </p:sp>
      <p:pic>
        <p:nvPicPr>
          <p:cNvPr id="8" name="Graphic 7">
            <a:extLst>
              <a:ext uri="{FF2B5EF4-FFF2-40B4-BE49-F238E27FC236}">
                <a16:creationId xmlns:a16="http://schemas.microsoft.com/office/drawing/2014/main" id="{4CF200A1-DD66-D46A-0F84-46351F68CCC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9620580">
            <a:off x="9500962" y="4056151"/>
            <a:ext cx="1408318" cy="1408318"/>
          </a:xfrm>
          <a:prstGeom prst="rect">
            <a:avLst/>
          </a:prstGeom>
        </p:spPr>
      </p:pic>
    </p:spTree>
    <p:extLst>
      <p:ext uri="{BB962C8B-B14F-4D97-AF65-F5344CB8AC3E}">
        <p14:creationId xmlns:p14="http://schemas.microsoft.com/office/powerpoint/2010/main" val="1668297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9AF4F-4121-DF92-9522-FE89D604B73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05D1597-B1D1-E0C3-028D-5B5EBF41BF01}"/>
              </a:ext>
            </a:extLst>
          </p:cNvPr>
          <p:cNvSpPr txBox="1">
            <a:spLocks noGrp="1"/>
          </p:cNvSpPr>
          <p:nvPr>
            <p:ph type="title" idx="4294967295"/>
          </p:nvPr>
        </p:nvSpPr>
        <p:spPr>
          <a:xfrm>
            <a:off x="3483273" y="264356"/>
            <a:ext cx="69395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5 student is receiving an intervention focused on single-step word problems. 8</a:t>
            </a:r>
          </a:p>
        </p:txBody>
      </p:sp>
      <p:sp>
        <p:nvSpPr>
          <p:cNvPr id="17" name="Content Placeholder 2">
            <a:extLst>
              <a:ext uri="{FF2B5EF4-FFF2-40B4-BE49-F238E27FC236}">
                <a16:creationId xmlns:a16="http://schemas.microsoft.com/office/drawing/2014/main" id="{F7576C5A-22A6-0B57-D5CF-FCBF9C069B9F}"/>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t>Score</a:t>
            </a:r>
            <a:endParaRPr lang="en-US" b="1" i="1"/>
          </a:p>
          <a:p>
            <a:pPr marL="514350" lvl="0" indent="-514350">
              <a:buAutoNum type="arabicPeriod"/>
            </a:pPr>
            <a:r>
              <a:rPr lang="en-US" b="1"/>
              <a:t>Identify errors					</a:t>
            </a:r>
          </a:p>
          <a:p>
            <a:pPr marL="514350" lvl="0" indent="-514350">
              <a:buAutoNum type="arabicPeriod"/>
            </a:pPr>
            <a:r>
              <a:rPr lang="en-US" b="1">
                <a:highlight>
                  <a:srgbClr val="F89E6D"/>
                </a:highlight>
              </a:rPr>
              <a:t>Plan instruction</a:t>
            </a:r>
          </a:p>
        </p:txBody>
      </p:sp>
      <p:grpSp>
        <p:nvGrpSpPr>
          <p:cNvPr id="18" name="Group 17">
            <a:extLst>
              <a:ext uri="{FF2B5EF4-FFF2-40B4-BE49-F238E27FC236}">
                <a16:creationId xmlns:a16="http://schemas.microsoft.com/office/drawing/2014/main" id="{FADFFF0B-E9FA-4753-8487-C51E564A34A9}"/>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19" name="Graphic 18" descr="Banana Peel with solid fill">
              <a:extLst>
                <a:ext uri="{FF2B5EF4-FFF2-40B4-BE49-F238E27FC236}">
                  <a16:creationId xmlns:a16="http://schemas.microsoft.com/office/drawing/2014/main" id="{85D997D3-A9EE-A181-FF68-BA794D2B3AA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0" name="Graphic 19" descr="Bug with solid fill">
              <a:extLst>
                <a:ext uri="{FF2B5EF4-FFF2-40B4-BE49-F238E27FC236}">
                  <a16:creationId xmlns:a16="http://schemas.microsoft.com/office/drawing/2014/main" id="{C540EFF9-DFDA-D1C0-8D60-BD543AD9CFE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1" name="Rounded Rectangle 20">
              <a:extLst>
                <a:ext uri="{FF2B5EF4-FFF2-40B4-BE49-F238E27FC236}">
                  <a16:creationId xmlns:a16="http://schemas.microsoft.com/office/drawing/2014/main" id="{EC09F2B6-4B53-AAD7-52B4-7D95D43A1539}"/>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4" name="TextBox 3">
            <a:extLst>
              <a:ext uri="{FF2B5EF4-FFF2-40B4-BE49-F238E27FC236}">
                <a16:creationId xmlns:a16="http://schemas.microsoft.com/office/drawing/2014/main" id="{33552DD4-5249-51FF-E204-369E1555F94E}"/>
              </a:ext>
            </a:extLst>
          </p:cNvPr>
          <p:cNvSpPr txBox="1"/>
          <p:nvPr/>
        </p:nvSpPr>
        <p:spPr>
          <a:xfrm>
            <a:off x="6137175" y="1095353"/>
            <a:ext cx="5764220" cy="3708708"/>
          </a:xfrm>
          <a:prstGeom prst="rect">
            <a:avLst/>
          </a:prstGeom>
          <a:noFill/>
        </p:spPr>
        <p:txBody>
          <a:bodyPr wrap="square" rtlCol="0">
            <a:spAutoFit/>
          </a:bodyPr>
          <a:lstStyle/>
          <a:p>
            <a:r>
              <a:rPr lang="en-US" sz="2800" b="1" i="1"/>
              <a:t>Potential strategies</a:t>
            </a:r>
          </a:p>
          <a:p>
            <a:endParaRPr lang="en-US" sz="500"/>
          </a:p>
          <a:p>
            <a:pPr marL="285750" indent="-285750">
              <a:buFont typeface="Arial" panose="020B0604020202020204" pitchFamily="34" charset="0"/>
              <a:buChar char="•"/>
            </a:pPr>
            <a:r>
              <a:rPr lang="en-US" sz="2400"/>
              <a:t>Provide explicit instruction (modeling and guided practice) on solving </a:t>
            </a:r>
            <a:r>
              <a:rPr lang="en-US" sz="2400" b="1"/>
              <a:t>Change problems </a:t>
            </a:r>
            <a:r>
              <a:rPr lang="en-US" sz="2400"/>
              <a:t>with a </a:t>
            </a:r>
            <a:r>
              <a:rPr lang="en-US" sz="2400" b="1"/>
              <a:t>missing start amount</a:t>
            </a:r>
          </a:p>
          <a:p>
            <a:endParaRPr lang="en-US" sz="500" b="1"/>
          </a:p>
          <a:p>
            <a:pPr marL="285750" indent="-285750">
              <a:buFont typeface="Arial" panose="020B0604020202020204" pitchFamily="34" charset="0"/>
              <a:buChar char="•"/>
            </a:pPr>
            <a:r>
              <a:rPr lang="en-US" sz="2400"/>
              <a:t>Teach the student to consider the </a:t>
            </a:r>
            <a:r>
              <a:rPr lang="en-US" sz="2400" b="1"/>
              <a:t>reasonableness </a:t>
            </a:r>
            <a:r>
              <a:rPr lang="en-US" sz="2400"/>
              <a:t>of their answers, and reassess their equations when they’re not</a:t>
            </a:r>
            <a:endParaRPr lang="en-US" sz="500" b="1"/>
          </a:p>
          <a:p>
            <a:endParaRPr lang="en-US" sz="500"/>
          </a:p>
          <a:p>
            <a:pPr marL="285750" indent="-285750">
              <a:buFont typeface="Arial" panose="020B0604020202020204" pitchFamily="34" charset="0"/>
              <a:buChar char="•"/>
            </a:pPr>
            <a:r>
              <a:rPr lang="en-US" sz="2400"/>
              <a:t>Provide </a:t>
            </a:r>
            <a:r>
              <a:rPr lang="en-US" sz="2400" b="1"/>
              <a:t>sufficient practice opportunities </a:t>
            </a:r>
            <a:r>
              <a:rPr lang="en-US" sz="2400"/>
              <a:t>to support fluency</a:t>
            </a:r>
          </a:p>
        </p:txBody>
      </p:sp>
      <p:pic>
        <p:nvPicPr>
          <p:cNvPr id="10" name="Picture 9">
            <a:extLst>
              <a:ext uri="{FF2B5EF4-FFF2-40B4-BE49-F238E27FC236}">
                <a16:creationId xmlns:a16="http://schemas.microsoft.com/office/drawing/2014/main" id="{E741D7B7-FA00-3E98-8B3E-54B01E49CF7C}"/>
              </a:ext>
              <a:ext uri="{C183D7F6-B498-43B3-948B-1728B52AA6E4}">
                <adec:decorative xmlns:adec="http://schemas.microsoft.com/office/drawing/2017/decorative" val="1"/>
              </a:ext>
            </a:extLst>
          </p:cNvPr>
          <p:cNvPicPr>
            <a:picLocks noChangeAspect="1"/>
          </p:cNvPicPr>
          <p:nvPr/>
        </p:nvPicPr>
        <p:blipFill>
          <a:blip r:embed="rId5"/>
          <a:srcRect l="19160" t="27674" r="36384" b="3056"/>
          <a:stretch>
            <a:fillRect/>
          </a:stretch>
        </p:blipFill>
        <p:spPr>
          <a:xfrm>
            <a:off x="3663565" y="1153976"/>
            <a:ext cx="2411987" cy="2501596"/>
          </a:xfrm>
          <a:prstGeom prst="ellipse">
            <a:avLst/>
          </a:prstGeom>
        </p:spPr>
      </p:pic>
      <p:grpSp>
        <p:nvGrpSpPr>
          <p:cNvPr id="11" name="Group 10">
            <a:extLst>
              <a:ext uri="{FF2B5EF4-FFF2-40B4-BE49-F238E27FC236}">
                <a16:creationId xmlns:a16="http://schemas.microsoft.com/office/drawing/2014/main" id="{61579C0D-A890-2204-EDBA-9EF5041CED21}"/>
              </a:ext>
              <a:ext uri="{C183D7F6-B498-43B3-948B-1728B52AA6E4}">
                <adec:decorative xmlns:adec="http://schemas.microsoft.com/office/drawing/2017/decorative" val="1"/>
              </a:ext>
            </a:extLst>
          </p:cNvPr>
          <p:cNvGrpSpPr/>
          <p:nvPr/>
        </p:nvGrpSpPr>
        <p:grpSpPr>
          <a:xfrm>
            <a:off x="290605" y="264356"/>
            <a:ext cx="3018652" cy="2743422"/>
            <a:chOff x="290605" y="264356"/>
            <a:chExt cx="3018652" cy="2743422"/>
          </a:xfrm>
        </p:grpSpPr>
        <p:sp>
          <p:nvSpPr>
            <p:cNvPr id="13" name="Rounded Rectangle 12">
              <a:extLst>
                <a:ext uri="{FF2B5EF4-FFF2-40B4-BE49-F238E27FC236}">
                  <a16:creationId xmlns:a16="http://schemas.microsoft.com/office/drawing/2014/main" id="{12756B25-2B57-A13F-54D5-DC759DD3E97E}"/>
                </a:ext>
              </a:extLst>
            </p:cNvPr>
            <p:cNvSpPr/>
            <p:nvPr/>
          </p:nvSpPr>
          <p:spPr>
            <a:xfrm>
              <a:off x="290605" y="264356"/>
              <a:ext cx="3018652" cy="2743422"/>
            </a:xfrm>
            <a:prstGeom prst="roundRect">
              <a:avLst/>
            </a:prstGeom>
            <a:solidFill>
              <a:srgbClr val="CEEC9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Word Problems</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3200">
                <a:solidFill>
                  <a:schemeClr val="tx1"/>
                </a:solidFill>
              </a:endParaRPr>
            </a:p>
          </p:txBody>
        </p:sp>
        <p:pic>
          <p:nvPicPr>
            <p:cNvPr id="14" name="Picture 13" descr="A white background with black text&#10;&#10;AI-generated content may be incorrect.">
              <a:extLst>
                <a:ext uri="{FF2B5EF4-FFF2-40B4-BE49-F238E27FC236}">
                  <a16:creationId xmlns:a16="http://schemas.microsoft.com/office/drawing/2014/main" id="{690A5620-3182-B985-BFE4-C706932972F2}"/>
                </a:ext>
              </a:extLst>
            </p:cNvPr>
            <p:cNvPicPr>
              <a:picLocks noChangeAspect="1"/>
            </p:cNvPicPr>
            <p:nvPr/>
          </p:nvPicPr>
          <p:blipFill>
            <a:blip r:embed="rId6"/>
            <a:stretch>
              <a:fillRect/>
            </a:stretch>
          </p:blipFill>
          <p:spPr>
            <a:xfrm>
              <a:off x="620628" y="1553011"/>
              <a:ext cx="2358606" cy="1169281"/>
            </a:xfrm>
            <a:prstGeom prst="rect">
              <a:avLst/>
            </a:prstGeom>
          </p:spPr>
        </p:pic>
      </p:grpSp>
      <p:sp>
        <p:nvSpPr>
          <p:cNvPr id="15" name="Oval Callout 14">
            <a:extLst>
              <a:ext uri="{FF2B5EF4-FFF2-40B4-BE49-F238E27FC236}">
                <a16:creationId xmlns:a16="http://schemas.microsoft.com/office/drawing/2014/main" id="{043E3BCF-6A12-987A-5E8D-67982F0C770B}"/>
              </a:ext>
              <a:ext uri="{C183D7F6-B498-43B3-948B-1728B52AA6E4}">
                <adec:decorative xmlns:adec="http://schemas.microsoft.com/office/drawing/2017/decorative" val="1"/>
              </a:ext>
            </a:extLst>
          </p:cNvPr>
          <p:cNvSpPr/>
          <p:nvPr/>
        </p:nvSpPr>
        <p:spPr>
          <a:xfrm>
            <a:off x="3468910" y="3742490"/>
            <a:ext cx="2859000" cy="2373923"/>
          </a:xfrm>
          <a:prstGeom prst="wedgeEllipseCallou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a:solidFill>
                  <a:schemeClr val="tx1"/>
                </a:solidFill>
              </a:rPr>
              <a:t>If Nina ate 15 chips, could there have only been 7 chips at first?</a:t>
            </a:r>
          </a:p>
        </p:txBody>
      </p:sp>
      <p:sp>
        <p:nvSpPr>
          <p:cNvPr id="16" name="Oval Callout 15">
            <a:extLst>
              <a:ext uri="{FF2B5EF4-FFF2-40B4-BE49-F238E27FC236}">
                <a16:creationId xmlns:a16="http://schemas.microsoft.com/office/drawing/2014/main" id="{94262621-41FB-E37E-C283-6E6E330D12D4}"/>
              </a:ext>
            </a:extLst>
          </p:cNvPr>
          <p:cNvSpPr/>
          <p:nvPr/>
        </p:nvSpPr>
        <p:spPr>
          <a:xfrm>
            <a:off x="3483273" y="3742490"/>
            <a:ext cx="2859000" cy="2373923"/>
          </a:xfrm>
          <a:prstGeom prst="wedgeEllipseCallou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a:solidFill>
                  <a:schemeClr val="tx1"/>
                </a:solidFill>
              </a:rPr>
              <a:t>Could Mateo have bought a pencil for 25 cents if he only had 15 cents?</a:t>
            </a:r>
          </a:p>
        </p:txBody>
      </p:sp>
    </p:spTree>
    <p:extLst>
      <p:ext uri="{BB962C8B-B14F-4D97-AF65-F5344CB8AC3E}">
        <p14:creationId xmlns:p14="http://schemas.microsoft.com/office/powerpoint/2010/main" val="3172068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899F3-D32F-1E6B-2A3C-9686C0E65A36}"/>
            </a:ext>
          </a:extLst>
        </p:cNvPr>
        <p:cNvGrpSpPr/>
        <p:nvPr/>
      </p:nvGrpSpPr>
      <p:grpSpPr>
        <a:xfrm>
          <a:off x="0" y="0"/>
          <a:ext cx="0" cy="0"/>
          <a:chOff x="0" y="0"/>
          <a:chExt cx="0" cy="0"/>
        </a:xfrm>
      </p:grpSpPr>
      <p:pic>
        <p:nvPicPr>
          <p:cNvPr id="3" name="Picture 2" descr="DBI Graphic">
            <a:extLst>
              <a:ext uri="{FF2B5EF4-FFF2-40B4-BE49-F238E27FC236}">
                <a16:creationId xmlns:a16="http://schemas.microsoft.com/office/drawing/2014/main" id="{A0AA1D3D-C6EA-0EB4-7B05-034120847C08}"/>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0" y="755649"/>
            <a:ext cx="3564467" cy="5346700"/>
          </a:xfrm>
          <a:prstGeom prst="rect">
            <a:avLst/>
          </a:prstGeom>
        </p:spPr>
      </p:pic>
      <p:sp>
        <p:nvSpPr>
          <p:cNvPr id="4" name="Rounded Rectangle 3">
            <a:extLst>
              <a:ext uri="{FF2B5EF4-FFF2-40B4-BE49-F238E27FC236}">
                <a16:creationId xmlns:a16="http://schemas.microsoft.com/office/drawing/2014/main" id="{A989E197-F290-A51C-386E-32A66E4ED307}"/>
              </a:ext>
              <a:ext uri="{C183D7F6-B498-43B3-948B-1728B52AA6E4}">
                <adec:decorative xmlns:adec="http://schemas.microsoft.com/office/drawing/2017/decorative" val="1"/>
              </a:ext>
            </a:extLst>
          </p:cNvPr>
          <p:cNvSpPr/>
          <p:nvPr/>
        </p:nvSpPr>
        <p:spPr>
          <a:xfrm>
            <a:off x="3381828" y="199571"/>
            <a:ext cx="8592457" cy="6458857"/>
          </a:xfrm>
          <a:prstGeom prst="roundRect">
            <a:avLst/>
          </a:prstGeom>
          <a:solidFill>
            <a:srgbClr val="CEE08F"/>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a:solidFill>
                <a:schemeClr val="tx1"/>
              </a:solidFill>
            </a:endParaRPr>
          </a:p>
          <a:p>
            <a:pPr algn="ctr"/>
            <a:endParaRPr lang="en-US" sz="1200">
              <a:solidFill>
                <a:schemeClr val="tx1"/>
              </a:solidFill>
            </a:endParaRPr>
          </a:p>
          <a:p>
            <a:pPr algn="ctr"/>
            <a:endParaRPr lang="en-US" sz="1200">
              <a:solidFill>
                <a:schemeClr val="tx1"/>
              </a:solidFill>
            </a:endParaRPr>
          </a:p>
        </p:txBody>
      </p:sp>
      <p:sp>
        <p:nvSpPr>
          <p:cNvPr id="17" name="Title 16">
            <a:extLst>
              <a:ext uri="{FF2B5EF4-FFF2-40B4-BE49-F238E27FC236}">
                <a16:creationId xmlns:a16="http://schemas.microsoft.com/office/drawing/2014/main" id="{549C4965-14AB-054F-F862-15EBA5F24CA6}"/>
              </a:ext>
            </a:extLst>
          </p:cNvPr>
          <p:cNvSpPr txBox="1">
            <a:spLocks noGrp="1"/>
          </p:cNvSpPr>
          <p:nvPr>
            <p:ph type="title" idx="4294967295"/>
          </p:nvPr>
        </p:nvSpPr>
        <p:spPr>
          <a:xfrm>
            <a:off x="3960930" y="338090"/>
            <a:ext cx="7434251" cy="20467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262626"/>
                </a:solidFill>
                <a:effectLst/>
                <a:uLnTx/>
                <a:uFillTx/>
                <a:latin typeface="Calibri"/>
                <a:ea typeface="+mn-ea"/>
                <a:cs typeface="+mn-cs"/>
              </a:rPr>
              <a:t>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262626"/>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62626"/>
                </a:solidFill>
                <a:effectLst/>
                <a:uLnTx/>
                <a:uFillTx/>
                <a:latin typeface="Calibri"/>
                <a:ea typeface="+mn-ea"/>
                <a:cs typeface="+mn-cs"/>
              </a:rPr>
              <a:t>Error analysis </a:t>
            </a:r>
            <a:r>
              <a:rPr kumimoji="0" lang="en-US" sz="2000" b="0" i="0" u="none" strike="noStrike" kern="1200" cap="none" spc="0" normalizeH="0" baseline="0" noProof="0" dirty="0">
                <a:ln>
                  <a:noFill/>
                </a:ln>
                <a:solidFill>
                  <a:srgbClr val="262626"/>
                </a:solidFill>
                <a:effectLst/>
                <a:uLnTx/>
                <a:uFillTx/>
                <a:latin typeface="Calibri"/>
                <a:ea typeface="+mn-ea"/>
                <a:cs typeface="+mn-cs"/>
              </a:rPr>
              <a:t>is a process for analyzing student work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262626"/>
              </a:solidFill>
              <a:effectLst/>
              <a:uLnTx/>
              <a:uFillTx/>
              <a:latin typeface="Calibri"/>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000" b="0" i="0" u="none" strike="noStrike" kern="1200" cap="none" spc="0" normalizeH="0" baseline="0" noProof="0" dirty="0">
                <a:ln>
                  <a:noFill/>
                </a:ln>
                <a:solidFill>
                  <a:srgbClr val="262626"/>
                </a:solidFill>
                <a:effectLst/>
                <a:uLnTx/>
                <a:uFillTx/>
                <a:latin typeface="Calibri"/>
                <a:ea typeface="+mn-ea"/>
                <a:cs typeface="+mn-cs"/>
              </a:rPr>
              <a:t>identify what types of errors a student is making and </a:t>
            </a:r>
            <a:r>
              <a:rPr kumimoji="0" lang="en-US" sz="2000" b="0" i="1" u="none" strike="noStrike" kern="1200" cap="none" spc="0" normalizeH="0" baseline="0" noProof="0" dirty="0">
                <a:ln>
                  <a:noFill/>
                </a:ln>
                <a:solidFill>
                  <a:srgbClr val="262626"/>
                </a:solidFill>
                <a:effectLst/>
                <a:uLnTx/>
                <a:uFillTx/>
                <a:latin typeface="Calibri"/>
                <a:ea typeface="+mn-ea"/>
                <a:cs typeface="+mn-cs"/>
              </a:rPr>
              <a:t>why</a:t>
            </a:r>
          </a:p>
          <a:p>
            <a:pPr marL="514350" marR="0" lvl="0" indent="-51435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2000" b="0" i="0" u="none" strike="noStrike" kern="1200" cap="none" spc="0" normalizeH="0" baseline="0" noProof="0" dirty="0">
                <a:ln>
                  <a:noFill/>
                </a:ln>
                <a:solidFill>
                  <a:srgbClr val="262626"/>
                </a:solidFill>
                <a:effectLst/>
                <a:uLnTx/>
                <a:uFillTx/>
                <a:latin typeface="Calibri"/>
                <a:ea typeface="+mn-ea"/>
                <a:cs typeface="+mn-cs"/>
              </a:rPr>
              <a:t>better align an intervention with the student’s needs</a:t>
            </a:r>
          </a:p>
        </p:txBody>
      </p:sp>
      <p:sp>
        <p:nvSpPr>
          <p:cNvPr id="6" name="Oval 5">
            <a:extLst>
              <a:ext uri="{FF2B5EF4-FFF2-40B4-BE49-F238E27FC236}">
                <a16:creationId xmlns:a16="http://schemas.microsoft.com/office/drawing/2014/main" id="{7BA20B9E-34BF-DC1D-7DEF-AB2877E943F1}"/>
              </a:ext>
              <a:ext uri="{C183D7F6-B498-43B3-948B-1728B52AA6E4}">
                <adec:decorative xmlns:adec="http://schemas.microsoft.com/office/drawing/2017/decorative" val="1"/>
              </a:ext>
            </a:extLst>
          </p:cNvPr>
          <p:cNvSpPr/>
          <p:nvPr/>
        </p:nvSpPr>
        <p:spPr>
          <a:xfrm>
            <a:off x="1047946" y="2914597"/>
            <a:ext cx="1584688" cy="94172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Rounded Rectangle 14">
            <a:extLst>
              <a:ext uri="{FF2B5EF4-FFF2-40B4-BE49-F238E27FC236}">
                <a16:creationId xmlns:a16="http://schemas.microsoft.com/office/drawing/2014/main" id="{0FFC9410-6C53-C581-5178-5F2E5C0FAFB4}"/>
              </a:ext>
              <a:ext uri="{C183D7F6-B498-43B3-948B-1728B52AA6E4}">
                <adec:decorative xmlns:adec="http://schemas.microsoft.com/office/drawing/2017/decorative" val="1"/>
              </a:ext>
            </a:extLst>
          </p:cNvPr>
          <p:cNvSpPr/>
          <p:nvPr/>
        </p:nvSpPr>
        <p:spPr>
          <a:xfrm>
            <a:off x="3960930" y="3496954"/>
            <a:ext cx="7434251" cy="2950386"/>
          </a:xfrm>
          <a:prstGeom prst="round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a:solidFill>
                <a:schemeClr val="tx1"/>
              </a:solidFill>
            </a:endParaRPr>
          </a:p>
          <a:p>
            <a:pPr algn="ctr"/>
            <a:endParaRPr lang="en-US" sz="1200">
              <a:solidFill>
                <a:schemeClr val="tx1"/>
              </a:solidFill>
            </a:endParaRPr>
          </a:p>
          <a:p>
            <a:pPr algn="ctr"/>
            <a:endParaRPr lang="en-US" sz="1200">
              <a:solidFill>
                <a:schemeClr val="tx1"/>
              </a:solidFill>
            </a:endParaRPr>
          </a:p>
        </p:txBody>
      </p:sp>
      <p:sp>
        <p:nvSpPr>
          <p:cNvPr id="11" name="Content Placeholder 2">
            <a:extLst>
              <a:ext uri="{FF2B5EF4-FFF2-40B4-BE49-F238E27FC236}">
                <a16:creationId xmlns:a16="http://schemas.microsoft.com/office/drawing/2014/main" id="{E41437AC-3BAF-8041-8E6D-817F5CA395D7}"/>
              </a:ext>
            </a:extLst>
          </p:cNvPr>
          <p:cNvSpPr txBox="1">
            <a:spLocks/>
          </p:cNvSpPr>
          <p:nvPr/>
        </p:nvSpPr>
        <p:spPr>
          <a:xfrm>
            <a:off x="4185662" y="3558417"/>
            <a:ext cx="6987420" cy="3085496"/>
          </a:xfrm>
          <a:prstGeom prst="rect">
            <a:avLst/>
          </a:prstGeom>
        </p:spPr>
        <p:txBody>
          <a:bodyPr>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4350" indent="-514350">
              <a:buFont typeface="Wingdings" panose="05000000000000000000" pitchFamily="2" charset="2"/>
              <a:buAutoNum type="arabicPeriod"/>
            </a:pPr>
            <a:r>
              <a:rPr lang="en-US" sz="1800" b="1"/>
              <a:t>Score items (for computation, use </a:t>
            </a:r>
            <a:r>
              <a:rPr lang="en-US" sz="1800" b="1" i="1"/>
              <a:t>correct digits).</a:t>
            </a:r>
          </a:p>
          <a:p>
            <a:pPr marL="514350" indent="-514350">
              <a:buFont typeface="Wingdings" panose="05000000000000000000" pitchFamily="2" charset="2"/>
              <a:buAutoNum type="arabicPeriod"/>
            </a:pPr>
            <a:r>
              <a:rPr lang="en-US" sz="1800" b="1"/>
              <a:t>Identify errors.</a:t>
            </a:r>
          </a:p>
          <a:p>
            <a:pPr marL="1474470" lvl="3" indent="-514350"/>
            <a:r>
              <a:rPr lang="en-US" sz="1800" b="1"/>
              <a:t>Slips – </a:t>
            </a:r>
            <a:r>
              <a:rPr lang="en-US" sz="1800" i="1"/>
              <a:t>Careless errors, often a result of poor organization</a:t>
            </a:r>
          </a:p>
          <a:p>
            <a:pPr marL="1474470" lvl="3" indent="-514350"/>
            <a:r>
              <a:rPr lang="en-US" sz="1800" b="1"/>
              <a:t>Bugs – </a:t>
            </a:r>
            <a:r>
              <a:rPr lang="en-US" sz="1800" i="1"/>
              <a:t>A pattern of similar errors, indicative of a misconception or lack of procedural fluency</a:t>
            </a:r>
            <a:endParaRPr lang="en-US" sz="1800" b="1"/>
          </a:p>
          <a:p>
            <a:pPr marL="514350" indent="-514350">
              <a:buFont typeface="Wingdings" panose="05000000000000000000" pitchFamily="2" charset="2"/>
              <a:buAutoNum type="arabicPeriod"/>
            </a:pPr>
            <a:r>
              <a:rPr lang="en-US" sz="1800" b="1"/>
              <a:t>Plan targeted instruction to address errors and misconceptions.</a:t>
            </a:r>
          </a:p>
        </p:txBody>
      </p:sp>
      <p:sp>
        <p:nvSpPr>
          <p:cNvPr id="12" name="Rounded Rectangle 11">
            <a:extLst>
              <a:ext uri="{FF2B5EF4-FFF2-40B4-BE49-F238E27FC236}">
                <a16:creationId xmlns:a16="http://schemas.microsoft.com/office/drawing/2014/main" id="{6B62C689-7BA5-2834-31A5-6E309D7667FF}"/>
              </a:ext>
            </a:extLst>
          </p:cNvPr>
          <p:cNvSpPr/>
          <p:nvPr/>
        </p:nvSpPr>
        <p:spPr>
          <a:xfrm>
            <a:off x="3960930" y="2410805"/>
            <a:ext cx="7434252" cy="873054"/>
          </a:xfrm>
          <a:prstGeom prst="roundRect">
            <a:avLst/>
          </a:prstGeom>
          <a:solidFill>
            <a:srgbClr val="F89E6D"/>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Calibri"/>
                <a:ea typeface="+mn-ea"/>
                <a:cs typeface="+mn-cs"/>
              </a:rPr>
              <a:t>First, </a:t>
            </a:r>
            <a:r>
              <a:rPr kumimoji="0" lang="en-US" sz="2000" b="1" i="0" u="none" strike="noStrike" kern="1200" cap="none" spc="0" normalizeH="0" baseline="0" noProof="0">
                <a:ln>
                  <a:noFill/>
                </a:ln>
                <a:solidFill>
                  <a:srgbClr val="262626"/>
                </a:solidFill>
                <a:effectLst/>
                <a:uLnTx/>
                <a:uFillTx/>
                <a:latin typeface="Calibri"/>
                <a:ea typeface="+mn-ea"/>
                <a:cs typeface="+mn-cs"/>
              </a:rPr>
              <a:t>select student work to analyze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Calibri"/>
                <a:ea typeface="+mn-ea"/>
                <a:cs typeface="+mn-cs"/>
              </a:rPr>
              <a:t>(at </a:t>
            </a:r>
            <a:r>
              <a:rPr lang="en-US" sz="2000">
                <a:solidFill>
                  <a:srgbClr val="262626"/>
                </a:solidFill>
                <a:latin typeface="Calibri"/>
              </a:rPr>
              <a:t>least </a:t>
            </a:r>
            <a:r>
              <a:rPr kumimoji="0" lang="en-US" sz="2000" b="0" i="0" u="none" strike="noStrike" kern="1200" cap="none" spc="0" normalizeH="0" baseline="0" noProof="0">
                <a:ln>
                  <a:noFill/>
                </a:ln>
                <a:solidFill>
                  <a:srgbClr val="262626"/>
                </a:solidFill>
                <a:effectLst/>
                <a:uLnTx/>
                <a:uFillTx/>
                <a:latin typeface="Calibri"/>
                <a:ea typeface="+mn-ea"/>
                <a:cs typeface="+mn-cs"/>
              </a:rPr>
              <a:t>3–5 problems of the same domain; Brown &amp; Skow, 2016).</a:t>
            </a:r>
          </a:p>
        </p:txBody>
      </p:sp>
      <p:pic>
        <p:nvPicPr>
          <p:cNvPr id="13" name="Graphic 12">
            <a:extLst>
              <a:ext uri="{FF2B5EF4-FFF2-40B4-BE49-F238E27FC236}">
                <a16:creationId xmlns:a16="http://schemas.microsoft.com/office/drawing/2014/main" id="{2B6078A6-AAD8-EFE0-5E0E-3AB12542148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11769" y="4461075"/>
            <a:ext cx="539693" cy="539693"/>
          </a:xfrm>
          <a:prstGeom prst="rect">
            <a:avLst/>
          </a:prstGeom>
        </p:spPr>
      </p:pic>
      <p:pic>
        <p:nvPicPr>
          <p:cNvPr id="14" name="Graphic 13">
            <a:extLst>
              <a:ext uri="{FF2B5EF4-FFF2-40B4-BE49-F238E27FC236}">
                <a16:creationId xmlns:a16="http://schemas.microsoft.com/office/drawing/2014/main" id="{7FA0146C-7EDB-3FAA-B2C6-9D055E598FD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21095180">
            <a:off x="5015389" y="4914337"/>
            <a:ext cx="573883" cy="573883"/>
          </a:xfrm>
          <a:prstGeom prst="rect">
            <a:avLst/>
          </a:prstGeom>
        </p:spPr>
      </p:pic>
    </p:spTree>
    <p:extLst>
      <p:ext uri="{BB962C8B-B14F-4D97-AF65-F5344CB8AC3E}">
        <p14:creationId xmlns:p14="http://schemas.microsoft.com/office/powerpoint/2010/main" val="9903999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676BCEF-035B-E48D-0262-2BBD1CD9A00F}"/>
              </a:ext>
            </a:extLst>
          </p:cNvPr>
          <p:cNvSpPr txBox="1">
            <a:spLocks noGrp="1"/>
          </p:cNvSpPr>
          <p:nvPr>
            <p:ph type="title" idx="4294967295"/>
          </p:nvPr>
        </p:nvSpPr>
        <p:spPr>
          <a:xfrm>
            <a:off x="125780" y="99390"/>
            <a:ext cx="4480778"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1"/>
                </a:solidFill>
                <a:effectLst/>
                <a:uLnTx/>
                <a:uFillTx/>
                <a:latin typeface="+mn-lt"/>
                <a:ea typeface="+mn-ea"/>
                <a:cs typeface="+mn-cs"/>
              </a:rPr>
              <a:t>Continued Learning</a:t>
            </a:r>
          </a:p>
        </p:txBody>
      </p:sp>
      <p:sp>
        <p:nvSpPr>
          <p:cNvPr id="18" name="Rectangle 17">
            <a:extLst>
              <a:ext uri="{FF2B5EF4-FFF2-40B4-BE49-F238E27FC236}">
                <a16:creationId xmlns:a16="http://schemas.microsoft.com/office/drawing/2014/main" id="{9D5B1C3C-0021-A199-13FA-E2099C0EE666}"/>
              </a:ext>
              <a:ext uri="{C183D7F6-B498-43B3-948B-1728B52AA6E4}">
                <adec:decorative xmlns:adec="http://schemas.microsoft.com/office/drawing/2017/decorative" val="1"/>
              </a:ext>
            </a:extLst>
          </p:cNvPr>
          <p:cNvSpPr/>
          <p:nvPr/>
        </p:nvSpPr>
        <p:spPr>
          <a:xfrm>
            <a:off x="4615950" y="3781644"/>
            <a:ext cx="3199715" cy="2701109"/>
          </a:xfrm>
          <a:prstGeom prst="rect">
            <a:avLst/>
          </a:prstGeom>
          <a:solidFill>
            <a:schemeClr val="accent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7" name="Rectangle 16">
            <a:extLst>
              <a:ext uri="{FF2B5EF4-FFF2-40B4-BE49-F238E27FC236}">
                <a16:creationId xmlns:a16="http://schemas.microsoft.com/office/drawing/2014/main" id="{852512BF-33ED-54F0-8A5F-698ED4953888}"/>
              </a:ext>
              <a:ext uri="{C183D7F6-B498-43B3-948B-1728B52AA6E4}">
                <adec:decorative xmlns:adec="http://schemas.microsoft.com/office/drawing/2017/decorative" val="1"/>
              </a:ext>
            </a:extLst>
          </p:cNvPr>
          <p:cNvSpPr/>
          <p:nvPr/>
        </p:nvSpPr>
        <p:spPr>
          <a:xfrm>
            <a:off x="4615951" y="119268"/>
            <a:ext cx="3199715" cy="3582858"/>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8" name="Picture 7">
            <a:extLst>
              <a:ext uri="{FF2B5EF4-FFF2-40B4-BE49-F238E27FC236}">
                <a16:creationId xmlns:a16="http://schemas.microsoft.com/office/drawing/2014/main" id="{ECBC444F-39C9-DA83-3B30-C6B5D9C56E7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53086" y="198786"/>
            <a:ext cx="2925447" cy="2260977"/>
          </a:xfrm>
          <a:prstGeom prst="rect">
            <a:avLst/>
          </a:prstGeom>
          <a:effectLst>
            <a:outerShdw blurRad="50800" dist="38100" dir="8100000" algn="tr" rotWithShape="0">
              <a:prstClr val="black">
                <a:alpha val="40000"/>
              </a:prstClr>
            </a:outerShdw>
          </a:effectLst>
        </p:spPr>
      </p:pic>
      <p:sp>
        <p:nvSpPr>
          <p:cNvPr id="19" name="Rectangle 18">
            <a:extLst>
              <a:ext uri="{FF2B5EF4-FFF2-40B4-BE49-F238E27FC236}">
                <a16:creationId xmlns:a16="http://schemas.microsoft.com/office/drawing/2014/main" id="{C09774B0-8933-FED1-F7AB-03AC8DEA0625}"/>
              </a:ext>
              <a:ext uri="{C183D7F6-B498-43B3-948B-1728B52AA6E4}">
                <adec:decorative xmlns:adec="http://schemas.microsoft.com/office/drawing/2017/decorative" val="1"/>
              </a:ext>
            </a:extLst>
          </p:cNvPr>
          <p:cNvSpPr/>
          <p:nvPr/>
        </p:nvSpPr>
        <p:spPr>
          <a:xfrm>
            <a:off x="7913045" y="119267"/>
            <a:ext cx="3457321" cy="6323729"/>
          </a:xfrm>
          <a:prstGeom prst="rect">
            <a:avLst/>
          </a:prstGeom>
          <a:solidFill>
            <a:schemeClr val="accent3">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TextBox 8">
            <a:extLst>
              <a:ext uri="{FF2B5EF4-FFF2-40B4-BE49-F238E27FC236}">
                <a16:creationId xmlns:a16="http://schemas.microsoft.com/office/drawing/2014/main" id="{617C06B9-D27E-7BE1-BE5B-2731A8D958D0}"/>
              </a:ext>
            </a:extLst>
          </p:cNvPr>
          <p:cNvSpPr txBox="1"/>
          <p:nvPr/>
        </p:nvSpPr>
        <p:spPr>
          <a:xfrm>
            <a:off x="4615951" y="2556296"/>
            <a:ext cx="3199715" cy="1046440"/>
          </a:xfrm>
          <a:prstGeom prst="rect">
            <a:avLst/>
          </a:prstGeom>
          <a:noFill/>
        </p:spPr>
        <p:txBody>
          <a:bodyPr wrap="square" rtlCol="0">
            <a:spAutoFit/>
          </a:bodyPr>
          <a:lstStyle/>
          <a:p>
            <a:pPr algn="ctr"/>
            <a:r>
              <a:rPr lang="en-US" sz="2000" b="1"/>
              <a:t>NCII Error Analysis in Math Tip Sheet</a:t>
            </a:r>
          </a:p>
          <a:p>
            <a:pPr algn="ctr"/>
            <a:r>
              <a:rPr lang="en-US" sz="1100">
                <a:hlinkClick r:id="rId4"/>
              </a:rPr>
              <a:t>https://intensiveintervention.org/sites/default/files/2025-10/math-error-analysis.pdf</a:t>
            </a:r>
            <a:r>
              <a:rPr lang="en-US" sz="1100"/>
              <a:t> </a:t>
            </a:r>
          </a:p>
        </p:txBody>
      </p:sp>
      <p:pic>
        <p:nvPicPr>
          <p:cNvPr id="11" name="Picture 10">
            <a:extLst>
              <a:ext uri="{FF2B5EF4-FFF2-40B4-BE49-F238E27FC236}">
                <a16:creationId xmlns:a16="http://schemas.microsoft.com/office/drawing/2014/main" id="{4B91CFBC-FFDD-C0EA-AC6D-2C983ABEFB3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53086" y="3832392"/>
            <a:ext cx="2925446" cy="1614773"/>
          </a:xfrm>
          <a:prstGeom prst="rect">
            <a:avLst/>
          </a:prstGeom>
        </p:spPr>
      </p:pic>
      <p:sp>
        <p:nvSpPr>
          <p:cNvPr id="12" name="TextBox 11">
            <a:extLst>
              <a:ext uri="{FF2B5EF4-FFF2-40B4-BE49-F238E27FC236}">
                <a16:creationId xmlns:a16="http://schemas.microsoft.com/office/drawing/2014/main" id="{BD553EBC-3F4B-01F9-5613-75E6F3C68956}"/>
              </a:ext>
            </a:extLst>
          </p:cNvPr>
          <p:cNvSpPr txBox="1"/>
          <p:nvPr/>
        </p:nvSpPr>
        <p:spPr>
          <a:xfrm>
            <a:off x="4375726" y="5565834"/>
            <a:ext cx="3680164" cy="877163"/>
          </a:xfrm>
          <a:prstGeom prst="rect">
            <a:avLst/>
          </a:prstGeom>
          <a:noFill/>
        </p:spPr>
        <p:txBody>
          <a:bodyPr wrap="square" rtlCol="0">
            <a:spAutoFit/>
          </a:bodyPr>
          <a:lstStyle/>
          <a:p>
            <a:pPr algn="ctr"/>
            <a:r>
              <a:rPr lang="en-US" sz="2000" b="1" dirty="0"/>
              <a:t>Project SPIRAL Video: </a:t>
            </a:r>
          </a:p>
          <a:p>
            <a:pPr algn="ctr"/>
            <a:r>
              <a:rPr lang="en-US" sz="2000" b="1" i="1" dirty="0"/>
              <a:t>What are Slips and Bugs?</a:t>
            </a:r>
          </a:p>
          <a:p>
            <a:pPr algn="ctr"/>
            <a:r>
              <a:rPr lang="en-US" sz="1100" dirty="0">
                <a:hlinkClick r:id="rId6"/>
              </a:rPr>
              <a:t>Spiral Videos</a:t>
            </a:r>
            <a:r>
              <a:rPr lang="en-US" sz="1100" dirty="0"/>
              <a:t> </a:t>
            </a:r>
          </a:p>
        </p:txBody>
      </p:sp>
      <p:pic>
        <p:nvPicPr>
          <p:cNvPr id="13" name="Picture 12">
            <a:extLst>
              <a:ext uri="{FF2B5EF4-FFF2-40B4-BE49-F238E27FC236}">
                <a16:creationId xmlns:a16="http://schemas.microsoft.com/office/drawing/2014/main" id="{1FE0DEBB-E89A-95FD-C78A-9C576EA2244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193025" y="198786"/>
            <a:ext cx="2925446" cy="4388170"/>
          </a:xfrm>
          <a:prstGeom prst="rect">
            <a:avLst/>
          </a:prstGeom>
          <a:effectLst>
            <a:outerShdw blurRad="50800" dist="38100" dir="8100000" algn="tr" rotWithShape="0">
              <a:prstClr val="black">
                <a:alpha val="40000"/>
              </a:prstClr>
            </a:outerShdw>
          </a:effectLst>
        </p:spPr>
      </p:pic>
      <p:sp>
        <p:nvSpPr>
          <p:cNvPr id="14" name="TextBox 13">
            <a:extLst>
              <a:ext uri="{FF2B5EF4-FFF2-40B4-BE49-F238E27FC236}">
                <a16:creationId xmlns:a16="http://schemas.microsoft.com/office/drawing/2014/main" id="{FA519BE0-64A7-DB43-BB14-F10A2C61D153}"/>
              </a:ext>
            </a:extLst>
          </p:cNvPr>
          <p:cNvSpPr txBox="1"/>
          <p:nvPr/>
        </p:nvSpPr>
        <p:spPr>
          <a:xfrm>
            <a:off x="8193024" y="4646946"/>
            <a:ext cx="2925447" cy="1600438"/>
          </a:xfrm>
          <a:prstGeom prst="rect">
            <a:avLst/>
          </a:prstGeom>
          <a:noFill/>
        </p:spPr>
        <p:txBody>
          <a:bodyPr wrap="square" rtlCol="0">
            <a:spAutoFit/>
          </a:bodyPr>
          <a:lstStyle/>
          <a:p>
            <a:pPr algn="ctr"/>
            <a:r>
              <a:rPr lang="en-US" sz="2000" b="1" i="1"/>
              <a:t>Error Patterns in Computation: </a:t>
            </a:r>
          </a:p>
          <a:p>
            <a:pPr algn="ctr"/>
            <a:r>
              <a:rPr lang="en-US" sz="2000" b="1" i="1"/>
              <a:t>Using Error Patterns to Help Each Student Learn</a:t>
            </a:r>
          </a:p>
          <a:p>
            <a:pPr algn="ctr"/>
            <a:r>
              <a:rPr lang="en-US"/>
              <a:t>Robert B. Ashlock</a:t>
            </a:r>
          </a:p>
        </p:txBody>
      </p:sp>
    </p:spTree>
    <p:extLst>
      <p:ext uri="{BB962C8B-B14F-4D97-AF65-F5344CB8AC3E}">
        <p14:creationId xmlns:p14="http://schemas.microsoft.com/office/powerpoint/2010/main" val="3413631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84B2A7-14F4-7E23-B6C6-AE9D634D78D3}"/>
              </a:ext>
            </a:extLst>
          </p:cNvPr>
          <p:cNvSpPr>
            <a:spLocks noGrp="1"/>
          </p:cNvSpPr>
          <p:nvPr>
            <p:ph type="title"/>
          </p:nvPr>
        </p:nvSpPr>
        <p:spPr/>
        <p:txBody>
          <a:bodyPr/>
          <a:lstStyle/>
          <a:p>
            <a:r>
              <a:rPr lang="en-US" sz="4400" dirty="0"/>
              <a:t>NCII Resource: Error Analysis</a:t>
            </a:r>
            <a:endParaRPr lang="en-US" dirty="0"/>
          </a:p>
        </p:txBody>
      </p:sp>
      <p:pic>
        <p:nvPicPr>
          <p:cNvPr id="9" name="Content Placeholder 8">
            <a:extLst>
              <a:ext uri="{FF2B5EF4-FFF2-40B4-BE49-F238E27FC236}">
                <a16:creationId xmlns:a16="http://schemas.microsoft.com/office/drawing/2014/main" id="{E33BF6AC-84C7-3F52-CCD9-AA152FB01748}"/>
              </a:ext>
              <a:ext uri="{C183D7F6-B498-43B3-948B-1728B52AA6E4}">
                <adec:decorative xmlns:adec="http://schemas.microsoft.com/office/drawing/2017/decorative" val="1"/>
              </a:ext>
            </a:extLst>
          </p:cNvPr>
          <p:cNvPicPr>
            <a:picLocks noGrp="1" noChangeAspect="1"/>
          </p:cNvPicPr>
          <p:nvPr>
            <p:ph sz="half" idx="1"/>
          </p:nvPr>
        </p:nvPicPr>
        <p:blipFill>
          <a:blip r:embed="rId2"/>
          <a:stretch>
            <a:fillRect/>
          </a:stretch>
        </p:blipFill>
        <p:spPr>
          <a:xfrm>
            <a:off x="457200" y="1654165"/>
            <a:ext cx="5568950" cy="3778270"/>
          </a:xfrm>
          <a:prstGeom prst="rect">
            <a:avLst/>
          </a:prstGeom>
          <a:ln>
            <a:noFill/>
          </a:ln>
        </p:spPr>
      </p:pic>
      <p:sp>
        <p:nvSpPr>
          <p:cNvPr id="11" name="Text Placeholder 10">
            <a:extLst>
              <a:ext uri="{FF2B5EF4-FFF2-40B4-BE49-F238E27FC236}">
                <a16:creationId xmlns:a16="http://schemas.microsoft.com/office/drawing/2014/main" id="{C0E46162-4B36-D8C9-4081-7396A24C70A7}"/>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313A6ED0-6EC4-E353-427A-5B75B6A6BB5C}"/>
              </a:ext>
            </a:extLst>
          </p:cNvPr>
          <p:cNvSpPr>
            <a:spLocks noGrp="1"/>
          </p:cNvSpPr>
          <p:nvPr>
            <p:ph type="sldNum" sz="quarter" idx="12"/>
          </p:nvPr>
        </p:nvSpPr>
        <p:spPr/>
        <p:txBody>
          <a:bodyPr/>
          <a:lstStyle/>
          <a:p>
            <a:fld id="{99A20822-4A49-4D36-86E3-300BA48D3F00}" type="slidenum">
              <a:rPr lang="en-US" smtClean="0"/>
              <a:pPr/>
              <a:t>44</a:t>
            </a:fld>
            <a:endParaRPr lang="en-US"/>
          </a:p>
        </p:txBody>
      </p:sp>
      <p:sp>
        <p:nvSpPr>
          <p:cNvPr id="12" name="Content Placeholder 19">
            <a:extLst>
              <a:ext uri="{FF2B5EF4-FFF2-40B4-BE49-F238E27FC236}">
                <a16:creationId xmlns:a16="http://schemas.microsoft.com/office/drawing/2014/main" id="{C21E1179-40D7-6450-827E-E2201B0DA402}"/>
              </a:ext>
            </a:extLst>
          </p:cNvPr>
          <p:cNvSpPr>
            <a:spLocks noGrp="1"/>
          </p:cNvSpPr>
          <p:nvPr>
            <p:ph sz="half" idx="2"/>
          </p:nvPr>
        </p:nvSpPr>
        <p:spPr>
          <a:xfrm>
            <a:off x="6162675" y="1371600"/>
            <a:ext cx="5568950" cy="4343400"/>
          </a:xfrm>
        </p:spPr>
        <p:txBody>
          <a:bodyPr>
            <a:normAutofit/>
          </a:bodyPr>
          <a:lstStyle/>
          <a:p>
            <a:pPr marL="320032" lvl="2">
              <a:buSzPct val="100000"/>
              <a:buFont typeface="Wingdings" panose="05000000000000000000" pitchFamily="2" charset="2"/>
              <a:buChar char="§"/>
            </a:pPr>
            <a:r>
              <a:rPr lang="en-US" sz="2400"/>
              <a:t>The resource </a:t>
            </a:r>
            <a:r>
              <a:rPr lang="en-US"/>
              <a:t>helps educators identify common types of errors in students’ math work and use this information to better align the intervention with the student’s needs.</a:t>
            </a:r>
            <a:endParaRPr lang="en-US" sz="2400"/>
          </a:p>
        </p:txBody>
      </p:sp>
    </p:spTree>
    <p:extLst>
      <p:ext uri="{BB962C8B-B14F-4D97-AF65-F5344CB8AC3E}">
        <p14:creationId xmlns:p14="http://schemas.microsoft.com/office/powerpoint/2010/main" val="775964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9EF7C1-9BD3-03AA-11B6-E627F923FF11}"/>
              </a:ext>
            </a:extLst>
          </p:cNvPr>
          <p:cNvSpPr>
            <a:spLocks noGrp="1"/>
          </p:cNvSpPr>
          <p:nvPr>
            <p:ph type="title"/>
          </p:nvPr>
        </p:nvSpPr>
        <p:spPr/>
        <p:txBody>
          <a:bodyPr/>
          <a:lstStyle/>
          <a:p>
            <a:r>
              <a:rPr lang="en-US"/>
              <a:t>Demonstrates how to evaluate each numeral in the student’s answer</a:t>
            </a:r>
          </a:p>
        </p:txBody>
      </p:sp>
      <p:pic>
        <p:nvPicPr>
          <p:cNvPr id="11" name="Content Placeholder 10" descr="A table with three columns: problem type, how to score each digit, and example. ">
            <a:extLst>
              <a:ext uri="{FF2B5EF4-FFF2-40B4-BE49-F238E27FC236}">
                <a16:creationId xmlns:a16="http://schemas.microsoft.com/office/drawing/2014/main" id="{493975DB-335B-DD28-B88D-3A1DC04BCB21}"/>
              </a:ext>
            </a:extLst>
          </p:cNvPr>
          <p:cNvPicPr>
            <a:picLocks noGrp="1" noChangeAspect="1"/>
          </p:cNvPicPr>
          <p:nvPr>
            <p:ph sz="quarter" idx="14"/>
          </p:nvPr>
        </p:nvPicPr>
        <p:blipFill>
          <a:blip r:embed="rId2"/>
          <a:stretch>
            <a:fillRect/>
          </a:stretch>
        </p:blipFill>
        <p:spPr>
          <a:xfrm>
            <a:off x="1091832" y="1576589"/>
            <a:ext cx="9318187" cy="3704822"/>
          </a:xfrm>
          <a:prstGeom prst="rect">
            <a:avLst/>
          </a:prstGeom>
          <a:ln>
            <a:noFill/>
          </a:ln>
        </p:spPr>
      </p:pic>
      <p:sp>
        <p:nvSpPr>
          <p:cNvPr id="8" name="Text Placeholder 7">
            <a:extLst>
              <a:ext uri="{FF2B5EF4-FFF2-40B4-BE49-F238E27FC236}">
                <a16:creationId xmlns:a16="http://schemas.microsoft.com/office/drawing/2014/main" id="{9A4B6DCB-65E9-751D-D398-FDAB7A650B79}"/>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AED8C56E-CDBA-B9A8-4356-4A86B652B859}"/>
              </a:ext>
            </a:extLst>
          </p:cNvPr>
          <p:cNvSpPr>
            <a:spLocks noGrp="1"/>
          </p:cNvSpPr>
          <p:nvPr>
            <p:ph type="sldNum" sz="quarter" idx="12"/>
          </p:nvPr>
        </p:nvSpPr>
        <p:spPr/>
        <p:txBody>
          <a:bodyPr/>
          <a:lstStyle/>
          <a:p>
            <a:fld id="{BABF4E83-61DB-418F-A99F-17BC9BB58EF6}" type="slidenum">
              <a:rPr lang="en-US" smtClean="0"/>
              <a:t>45</a:t>
            </a:fld>
            <a:endParaRPr lang="en-US"/>
          </a:p>
        </p:txBody>
      </p:sp>
    </p:spTree>
    <p:extLst>
      <p:ext uri="{BB962C8B-B14F-4D97-AF65-F5344CB8AC3E}">
        <p14:creationId xmlns:p14="http://schemas.microsoft.com/office/powerpoint/2010/main" val="745175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0367E-5CCF-D2FA-4F8D-4C444EEA086B}"/>
              </a:ext>
            </a:extLst>
          </p:cNvPr>
          <p:cNvSpPr>
            <a:spLocks noGrp="1"/>
          </p:cNvSpPr>
          <p:nvPr>
            <p:ph type="title"/>
          </p:nvPr>
        </p:nvSpPr>
        <p:spPr/>
        <p:txBody>
          <a:bodyPr/>
          <a:lstStyle/>
          <a:p>
            <a:r>
              <a:rPr lang="en-US"/>
              <a:t>Provide examples of error analysis</a:t>
            </a:r>
          </a:p>
        </p:txBody>
      </p:sp>
      <p:pic>
        <p:nvPicPr>
          <p:cNvPr id="7" name="Content Placeholder 6" descr="A table with 4 columns: correct answer, student A answer, student B answer, teacher analysis. This is a creenshot of a linked resource. ">
            <a:extLst>
              <a:ext uri="{FF2B5EF4-FFF2-40B4-BE49-F238E27FC236}">
                <a16:creationId xmlns:a16="http://schemas.microsoft.com/office/drawing/2014/main" id="{FD47AE24-94F2-FF01-3D17-7D9274D47810}"/>
              </a:ext>
            </a:extLst>
          </p:cNvPr>
          <p:cNvPicPr>
            <a:picLocks noGrp="1" noChangeAspect="1"/>
          </p:cNvPicPr>
          <p:nvPr>
            <p:ph sz="quarter" idx="14"/>
          </p:nvPr>
        </p:nvPicPr>
        <p:blipFill>
          <a:blip r:embed="rId2"/>
          <a:stretch>
            <a:fillRect/>
          </a:stretch>
        </p:blipFill>
        <p:spPr>
          <a:xfrm>
            <a:off x="732252" y="1556980"/>
            <a:ext cx="10111683" cy="3124747"/>
          </a:xfrm>
          <a:prstGeom prst="rect">
            <a:avLst/>
          </a:prstGeom>
          <a:ln>
            <a:noFill/>
          </a:ln>
        </p:spPr>
      </p:pic>
      <p:sp>
        <p:nvSpPr>
          <p:cNvPr id="4" name="Text Placeholder 3">
            <a:extLst>
              <a:ext uri="{FF2B5EF4-FFF2-40B4-BE49-F238E27FC236}">
                <a16:creationId xmlns:a16="http://schemas.microsoft.com/office/drawing/2014/main" id="{F98A1FEF-ECF4-9B91-96FB-37A8A6DEBD0A}"/>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81F10A85-54F9-2C5E-A72D-0B8A37D559A6}"/>
              </a:ext>
            </a:extLst>
          </p:cNvPr>
          <p:cNvSpPr>
            <a:spLocks noGrp="1"/>
          </p:cNvSpPr>
          <p:nvPr>
            <p:ph type="sldNum" sz="quarter" idx="12"/>
          </p:nvPr>
        </p:nvSpPr>
        <p:spPr/>
        <p:txBody>
          <a:bodyPr/>
          <a:lstStyle/>
          <a:p>
            <a:fld id="{99A20822-4A49-4D36-86E3-300BA48D3F00}" type="slidenum">
              <a:rPr lang="en-US" smtClean="0"/>
              <a:t>46</a:t>
            </a:fld>
            <a:endParaRPr lang="en-US"/>
          </a:p>
        </p:txBody>
      </p:sp>
    </p:spTree>
    <p:extLst>
      <p:ext uri="{BB962C8B-B14F-4D97-AF65-F5344CB8AC3E}">
        <p14:creationId xmlns:p14="http://schemas.microsoft.com/office/powerpoint/2010/main" val="4212905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9DA62-BCCB-EF7C-7829-5EAFFB6C87AC}"/>
              </a:ext>
            </a:extLst>
          </p:cNvPr>
          <p:cNvSpPr>
            <a:spLocks noGrp="1"/>
          </p:cNvSpPr>
          <p:nvPr>
            <p:ph type="title"/>
          </p:nvPr>
        </p:nvSpPr>
        <p:spPr/>
        <p:txBody>
          <a:bodyPr/>
          <a:lstStyle/>
          <a:p>
            <a:r>
              <a:rPr lang="en-US"/>
              <a:t>Provides example instructional strategies based on error patterns</a:t>
            </a:r>
          </a:p>
        </p:txBody>
      </p:sp>
      <p:pic>
        <p:nvPicPr>
          <p:cNvPr id="7" name="Content Placeholder 6" descr="This is a creenshot of a linked resource. ">
            <a:extLst>
              <a:ext uri="{FF2B5EF4-FFF2-40B4-BE49-F238E27FC236}">
                <a16:creationId xmlns:a16="http://schemas.microsoft.com/office/drawing/2014/main" id="{B3DE352E-BEF5-FFE4-6060-D4E48B76C534}"/>
              </a:ext>
            </a:extLst>
          </p:cNvPr>
          <p:cNvPicPr>
            <a:picLocks noGrp="1" noChangeAspect="1"/>
          </p:cNvPicPr>
          <p:nvPr>
            <p:ph sz="quarter" idx="14"/>
          </p:nvPr>
        </p:nvPicPr>
        <p:blipFill>
          <a:blip r:embed="rId2"/>
          <a:stretch>
            <a:fillRect/>
          </a:stretch>
        </p:blipFill>
        <p:spPr>
          <a:xfrm>
            <a:off x="1133513" y="1623528"/>
            <a:ext cx="9589030" cy="3777861"/>
          </a:xfrm>
          <a:prstGeom prst="rect">
            <a:avLst/>
          </a:prstGeom>
          <a:ln>
            <a:noFill/>
          </a:ln>
        </p:spPr>
      </p:pic>
      <p:sp>
        <p:nvSpPr>
          <p:cNvPr id="4" name="Text Placeholder 3">
            <a:extLst>
              <a:ext uri="{FF2B5EF4-FFF2-40B4-BE49-F238E27FC236}">
                <a16:creationId xmlns:a16="http://schemas.microsoft.com/office/drawing/2014/main" id="{3B03A769-BBBD-300E-C644-22E2F2E3FF3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8D481903-18FE-4208-664F-EB5AD8E180C1}"/>
              </a:ext>
            </a:extLst>
          </p:cNvPr>
          <p:cNvSpPr>
            <a:spLocks noGrp="1"/>
          </p:cNvSpPr>
          <p:nvPr>
            <p:ph type="sldNum" sz="quarter" idx="12"/>
          </p:nvPr>
        </p:nvSpPr>
        <p:spPr/>
        <p:txBody>
          <a:bodyPr/>
          <a:lstStyle/>
          <a:p>
            <a:fld id="{99A20822-4A49-4D36-86E3-300BA48D3F00}" type="slidenum">
              <a:rPr lang="en-US" smtClean="0"/>
              <a:t>47</a:t>
            </a:fld>
            <a:endParaRPr lang="en-US"/>
          </a:p>
        </p:txBody>
      </p:sp>
    </p:spTree>
    <p:extLst>
      <p:ext uri="{BB962C8B-B14F-4D97-AF65-F5344CB8AC3E}">
        <p14:creationId xmlns:p14="http://schemas.microsoft.com/office/powerpoint/2010/main" val="9966796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14694-8022-A595-D70D-860F4A6FB825}"/>
              </a:ext>
            </a:extLst>
          </p:cNvPr>
          <p:cNvSpPr>
            <a:spLocks noGrp="1"/>
          </p:cNvSpPr>
          <p:nvPr>
            <p:ph type="title"/>
          </p:nvPr>
        </p:nvSpPr>
        <p:spPr/>
        <p:txBody>
          <a:bodyPr/>
          <a:lstStyle/>
          <a:p>
            <a:r>
              <a:rPr lang="en-US"/>
              <a:t>Upcoming Error Analysis Webinar</a:t>
            </a:r>
          </a:p>
        </p:txBody>
      </p:sp>
      <p:sp>
        <p:nvSpPr>
          <p:cNvPr id="3" name="Content Placeholder 2">
            <a:extLst>
              <a:ext uri="{FF2B5EF4-FFF2-40B4-BE49-F238E27FC236}">
                <a16:creationId xmlns:a16="http://schemas.microsoft.com/office/drawing/2014/main" id="{398E503B-992B-77BC-EB85-38FB5AA202F1}"/>
              </a:ext>
            </a:extLst>
          </p:cNvPr>
          <p:cNvSpPr>
            <a:spLocks noGrp="1"/>
          </p:cNvSpPr>
          <p:nvPr>
            <p:ph sz="quarter" idx="15"/>
          </p:nvPr>
        </p:nvSpPr>
        <p:spPr>
          <a:xfrm>
            <a:off x="457200" y="1371600"/>
            <a:ext cx="5991225" cy="3964330"/>
          </a:xfrm>
        </p:spPr>
        <p:txBody>
          <a:bodyPr vert="horz" lIns="0" tIns="0" rIns="0" bIns="0" rtlCol="0" anchor="t">
            <a:normAutofit/>
          </a:bodyPr>
          <a:lstStyle/>
          <a:p>
            <a:r>
              <a:rPr lang="en-US"/>
              <a:t>Error Analysis in Writing with Dr. Katie Valentine (June 24, </a:t>
            </a:r>
            <a:r>
              <a:rPr lang="en-US" baseline="30000"/>
              <a:t> </a:t>
            </a:r>
            <a:r>
              <a:rPr lang="en-US"/>
              <a:t>3:00 ET)</a:t>
            </a:r>
          </a:p>
          <a:p>
            <a:endParaRPr lang="en-US"/>
          </a:p>
        </p:txBody>
      </p:sp>
      <p:sp>
        <p:nvSpPr>
          <p:cNvPr id="4" name="Text Placeholder 3">
            <a:extLst>
              <a:ext uri="{FF2B5EF4-FFF2-40B4-BE49-F238E27FC236}">
                <a16:creationId xmlns:a16="http://schemas.microsoft.com/office/drawing/2014/main" id="{078F0E57-35BB-1EAF-446A-F62C46758A3F}"/>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CA233A3C-C5A1-4759-EA76-8327EBF57A66}"/>
              </a:ext>
            </a:extLst>
          </p:cNvPr>
          <p:cNvSpPr>
            <a:spLocks noGrp="1"/>
          </p:cNvSpPr>
          <p:nvPr>
            <p:ph type="sldNum" sz="quarter" idx="14"/>
          </p:nvPr>
        </p:nvSpPr>
        <p:spPr/>
        <p:txBody>
          <a:bodyPr/>
          <a:lstStyle/>
          <a:p>
            <a:fld id="{99A20822-4A49-4D36-86E3-300BA48D3F00}" type="slidenum">
              <a:rPr lang="en-US" smtClean="0"/>
              <a:pPr/>
              <a:t>48</a:t>
            </a:fld>
            <a:endParaRPr lang="en-US"/>
          </a:p>
        </p:txBody>
      </p:sp>
      <p:pic>
        <p:nvPicPr>
          <p:cNvPr id="19" name="Picture 18">
            <a:extLst>
              <a:ext uri="{FF2B5EF4-FFF2-40B4-BE49-F238E27FC236}">
                <a16:creationId xmlns:a16="http://schemas.microsoft.com/office/drawing/2014/main" id="{584A790B-97CF-63D4-F57D-B77D0E2ADC0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4387" y="1280160"/>
            <a:ext cx="2300469" cy="2300469"/>
          </a:xfrm>
          <a:prstGeom prst="rect">
            <a:avLst/>
          </a:prstGeom>
        </p:spPr>
      </p:pic>
    </p:spTree>
    <p:extLst>
      <p:ext uri="{BB962C8B-B14F-4D97-AF65-F5344CB8AC3E}">
        <p14:creationId xmlns:p14="http://schemas.microsoft.com/office/powerpoint/2010/main" val="30400955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053A-2D6A-8DD5-7C18-D1F3A15FCC8D}"/>
              </a:ext>
            </a:extLst>
          </p:cNvPr>
          <p:cNvSpPr>
            <a:spLocks noGrp="1"/>
          </p:cNvSpPr>
          <p:nvPr>
            <p:ph type="title"/>
          </p:nvPr>
        </p:nvSpPr>
        <p:spPr/>
        <p:txBody>
          <a:bodyPr/>
          <a:lstStyle/>
          <a:p>
            <a:r>
              <a:rPr lang="en-US">
                <a:ea typeface="Calibri"/>
              </a:rPr>
              <a:t>Event Survey</a:t>
            </a:r>
            <a:endParaRPr lang="en-US"/>
          </a:p>
        </p:txBody>
      </p:sp>
      <p:sp>
        <p:nvSpPr>
          <p:cNvPr id="3" name="Content Placeholder 2">
            <a:extLst>
              <a:ext uri="{FF2B5EF4-FFF2-40B4-BE49-F238E27FC236}">
                <a16:creationId xmlns:a16="http://schemas.microsoft.com/office/drawing/2014/main" id="{7365F70B-4938-631C-6ABE-28D62CE94B23}"/>
              </a:ext>
            </a:extLst>
          </p:cNvPr>
          <p:cNvSpPr>
            <a:spLocks noGrp="1"/>
          </p:cNvSpPr>
          <p:nvPr>
            <p:ph sz="quarter" idx="15"/>
          </p:nvPr>
        </p:nvSpPr>
        <p:spPr>
          <a:xfrm>
            <a:off x="457200" y="1371600"/>
            <a:ext cx="5984095" cy="4397828"/>
          </a:xfrm>
        </p:spPr>
        <p:txBody>
          <a:bodyPr vert="horz" lIns="0" tIns="0" rIns="0" bIns="0" rtlCol="0" anchor="t">
            <a:normAutofit/>
          </a:bodyPr>
          <a:lstStyle/>
          <a:p>
            <a:r>
              <a:rPr lang="en-US"/>
              <a:t>Please fill out this survey to help us improve future events!</a:t>
            </a:r>
          </a:p>
        </p:txBody>
      </p:sp>
      <p:sp>
        <p:nvSpPr>
          <p:cNvPr id="4" name="Text Placeholder 3">
            <a:extLst>
              <a:ext uri="{FF2B5EF4-FFF2-40B4-BE49-F238E27FC236}">
                <a16:creationId xmlns:a16="http://schemas.microsoft.com/office/drawing/2014/main" id="{1CB5B0D2-FDCF-5D9B-BFC9-1411FD3A26AC}"/>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5CAA450-90E0-B026-F871-7C89F6020398}"/>
              </a:ext>
            </a:extLst>
          </p:cNvPr>
          <p:cNvSpPr>
            <a:spLocks noGrp="1"/>
          </p:cNvSpPr>
          <p:nvPr>
            <p:ph type="sldNum" sz="quarter" idx="14"/>
          </p:nvPr>
        </p:nvSpPr>
        <p:spPr/>
        <p:txBody>
          <a:bodyPr/>
          <a:lstStyle/>
          <a:p>
            <a:fld id="{99A20822-4A49-4D36-86E3-300BA48D3F00}" type="slidenum">
              <a:rPr lang="en-US" smtClean="0"/>
              <a:pPr/>
              <a:t>49</a:t>
            </a:fld>
            <a:endParaRPr lang="en-US"/>
          </a:p>
        </p:txBody>
      </p:sp>
      <p:pic>
        <p:nvPicPr>
          <p:cNvPr id="8" name="Picture 7">
            <a:extLst>
              <a:ext uri="{FF2B5EF4-FFF2-40B4-BE49-F238E27FC236}">
                <a16:creationId xmlns:a16="http://schemas.microsoft.com/office/drawing/2014/main" id="{13128CC7-D815-94B2-A138-0CE5132B110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67728" y="1431743"/>
            <a:ext cx="3934894" cy="3994514"/>
          </a:xfrm>
          <a:prstGeom prst="rect">
            <a:avLst/>
          </a:prstGeom>
        </p:spPr>
      </p:pic>
    </p:spTree>
    <p:extLst>
      <p:ext uri="{BB962C8B-B14F-4D97-AF65-F5344CB8AC3E}">
        <p14:creationId xmlns:p14="http://schemas.microsoft.com/office/powerpoint/2010/main" val="2900480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196BC-00D0-7466-CDBF-BE81C22EFE7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33E274-2AFD-1937-6735-278533E68769}"/>
              </a:ext>
            </a:extLst>
          </p:cNvPr>
          <p:cNvSpPr>
            <a:spLocks noGrp="1"/>
          </p:cNvSpPr>
          <p:nvPr>
            <p:ph type="title"/>
          </p:nvPr>
        </p:nvSpPr>
        <p:spPr/>
        <p:txBody>
          <a:bodyPr/>
          <a:lstStyle/>
          <a:p>
            <a:r>
              <a:rPr lang="en-US" dirty="0"/>
              <a:t>Error Analysis in Math 2</a:t>
            </a:r>
          </a:p>
        </p:txBody>
      </p:sp>
      <p:sp>
        <p:nvSpPr>
          <p:cNvPr id="13" name="Rounded Rectangle 12">
            <a:extLst>
              <a:ext uri="{FF2B5EF4-FFF2-40B4-BE49-F238E27FC236}">
                <a16:creationId xmlns:a16="http://schemas.microsoft.com/office/drawing/2014/main" id="{A46DAEA0-4CAE-89C5-B2E4-4D22F1976E5C}"/>
              </a:ext>
            </a:extLst>
          </p:cNvPr>
          <p:cNvSpPr/>
          <p:nvPr/>
        </p:nvSpPr>
        <p:spPr>
          <a:xfrm>
            <a:off x="457200" y="1110825"/>
            <a:ext cx="11396133" cy="1116169"/>
          </a:xfrm>
          <a:prstGeom prst="roundRect">
            <a:avLst/>
          </a:prstGeom>
          <a:solidFill>
            <a:srgbClr val="F89E6D"/>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62626"/>
                </a:solidFill>
                <a:effectLst/>
                <a:uLnTx/>
                <a:uFillTx/>
                <a:latin typeface="Calibri"/>
                <a:ea typeface="+mn-ea"/>
                <a:cs typeface="+mn-cs"/>
              </a:rPr>
              <a:t>First, </a:t>
            </a:r>
            <a:r>
              <a:rPr kumimoji="0" lang="en-US" sz="2400" b="1" i="0" u="none" strike="noStrike" kern="1200" cap="none" spc="0" normalizeH="0" baseline="0" noProof="0">
                <a:ln>
                  <a:noFill/>
                </a:ln>
                <a:solidFill>
                  <a:srgbClr val="262626"/>
                </a:solidFill>
                <a:effectLst/>
                <a:uLnTx/>
                <a:uFillTx/>
                <a:latin typeface="Calibri"/>
                <a:ea typeface="+mn-ea"/>
                <a:cs typeface="+mn-cs"/>
              </a:rPr>
              <a:t>select student work to analyze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62626"/>
                </a:solidFill>
                <a:effectLst/>
                <a:uLnTx/>
                <a:uFillTx/>
                <a:latin typeface="Calibri"/>
                <a:ea typeface="+mn-ea"/>
                <a:cs typeface="+mn-cs"/>
              </a:rPr>
              <a:t>(at least 3–5 problems of the same domain).</a:t>
            </a:r>
          </a:p>
        </p:txBody>
      </p:sp>
      <p:sp>
        <p:nvSpPr>
          <p:cNvPr id="3" name="Content Placeholder 2">
            <a:extLst>
              <a:ext uri="{FF2B5EF4-FFF2-40B4-BE49-F238E27FC236}">
                <a16:creationId xmlns:a16="http://schemas.microsoft.com/office/drawing/2014/main" id="{A815EA5E-E3F5-BD03-1D73-2330FE8CA81D}"/>
              </a:ext>
            </a:extLst>
          </p:cNvPr>
          <p:cNvSpPr>
            <a:spLocks noGrp="1"/>
          </p:cNvSpPr>
          <p:nvPr>
            <p:ph sz="quarter" idx="14"/>
          </p:nvPr>
        </p:nvSpPr>
        <p:spPr>
          <a:xfrm>
            <a:off x="457200" y="2428240"/>
            <a:ext cx="9431867" cy="3386667"/>
          </a:xfrm>
        </p:spPr>
        <p:txBody>
          <a:bodyPr>
            <a:normAutofit lnSpcReduction="10000"/>
          </a:bodyPr>
          <a:lstStyle/>
          <a:p>
            <a:pPr marL="514350" lvl="0" indent="-514350">
              <a:buAutoNum type="arabicPeriod"/>
            </a:pPr>
            <a:r>
              <a:rPr lang="en-US" b="1"/>
              <a:t>Score items (for computation, use </a:t>
            </a:r>
            <a:r>
              <a:rPr lang="en-US" b="1" i="1"/>
              <a:t>correct digits).</a:t>
            </a:r>
          </a:p>
          <a:p>
            <a:pPr marL="514350" lvl="0" indent="-514350">
              <a:buAutoNum type="arabicPeriod"/>
            </a:pPr>
            <a:r>
              <a:rPr lang="en-US" b="1"/>
              <a:t>Identify errors.</a:t>
            </a:r>
          </a:p>
          <a:p>
            <a:pPr marL="1474470" lvl="3" indent="-514350"/>
            <a:r>
              <a:rPr lang="en-US" b="1"/>
              <a:t>Slips – </a:t>
            </a:r>
            <a:r>
              <a:rPr lang="en-US" i="1"/>
              <a:t>Careless errors, often a result of organization</a:t>
            </a:r>
          </a:p>
          <a:p>
            <a:pPr marL="1474470" lvl="3" indent="-514350"/>
            <a:r>
              <a:rPr lang="en-US" b="1"/>
              <a:t>Bugs – </a:t>
            </a:r>
            <a:r>
              <a:rPr lang="en-US" i="1"/>
              <a:t>A pattern of similar errors, indicative of a misconception or lack of procedural fluency</a:t>
            </a:r>
            <a:endParaRPr lang="en-US" b="1"/>
          </a:p>
          <a:p>
            <a:pPr marL="514350" lvl="0" indent="-514350">
              <a:buAutoNum type="arabicPeriod"/>
            </a:pPr>
            <a:r>
              <a:rPr lang="en-US" b="1"/>
              <a:t>Plan targeted instruction to address errors and misconceptions.</a:t>
            </a:r>
          </a:p>
        </p:txBody>
      </p:sp>
      <p:pic>
        <p:nvPicPr>
          <p:cNvPr id="15" name="Graphic 14">
            <a:extLst>
              <a:ext uri="{FF2B5EF4-FFF2-40B4-BE49-F238E27FC236}">
                <a16:creationId xmlns:a16="http://schemas.microsoft.com/office/drawing/2014/main" id="{D6D5FED6-A438-2709-7832-33CD3659345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1204" y="3507932"/>
            <a:ext cx="708347" cy="708347"/>
          </a:xfrm>
          <a:prstGeom prst="rect">
            <a:avLst/>
          </a:prstGeom>
        </p:spPr>
      </p:pic>
      <p:pic>
        <p:nvPicPr>
          <p:cNvPr id="16" name="Graphic 15">
            <a:extLst>
              <a:ext uri="{FF2B5EF4-FFF2-40B4-BE49-F238E27FC236}">
                <a16:creationId xmlns:a16="http://schemas.microsoft.com/office/drawing/2014/main" id="{32995B90-2FB6-EAE1-663A-F7ED7C72A35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123317" y="4178746"/>
            <a:ext cx="782416" cy="782416"/>
          </a:xfrm>
          <a:prstGeom prst="rect">
            <a:avLst/>
          </a:prstGeom>
        </p:spPr>
      </p:pic>
      <p:sp>
        <p:nvSpPr>
          <p:cNvPr id="5" name="TextBox 4">
            <a:extLst>
              <a:ext uri="{FF2B5EF4-FFF2-40B4-BE49-F238E27FC236}">
                <a16:creationId xmlns:a16="http://schemas.microsoft.com/office/drawing/2014/main" id="{7E1C9B6B-4082-AA30-395B-5417CF83C682}"/>
              </a:ext>
            </a:extLst>
          </p:cNvPr>
          <p:cNvSpPr txBox="1"/>
          <p:nvPr/>
        </p:nvSpPr>
        <p:spPr>
          <a:xfrm>
            <a:off x="9141502" y="6246114"/>
            <a:ext cx="6100996" cy="369332"/>
          </a:xfrm>
          <a:prstGeom prst="rect">
            <a:avLst/>
          </a:prstGeom>
          <a:noFill/>
        </p:spPr>
        <p:txBody>
          <a:bodyPr wrap="square">
            <a:spAutoFit/>
          </a:bodyPr>
          <a:lstStyle/>
          <a:p>
            <a:r>
              <a:rPr kumimoji="0" lang="en-US" sz="1800" b="0" i="0" u="none" strike="noStrike" kern="1200" cap="none" spc="0" normalizeH="0" baseline="0" noProof="0">
                <a:ln>
                  <a:noFill/>
                </a:ln>
                <a:solidFill>
                  <a:srgbClr val="262626"/>
                </a:solidFill>
                <a:effectLst/>
                <a:uLnTx/>
                <a:uFillTx/>
                <a:latin typeface="Calibri"/>
                <a:ea typeface="+mn-ea"/>
                <a:cs typeface="+mn-cs"/>
              </a:rPr>
              <a:t>Brown &amp; Skow, 2016</a:t>
            </a:r>
            <a:endParaRPr lang="en-US"/>
          </a:p>
        </p:txBody>
      </p:sp>
    </p:spTree>
    <p:extLst>
      <p:ext uri="{BB962C8B-B14F-4D97-AF65-F5344CB8AC3E}">
        <p14:creationId xmlns:p14="http://schemas.microsoft.com/office/powerpoint/2010/main" val="2537263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pPr>
              <a:spcBef>
                <a:spcPts val="0"/>
              </a:spcBef>
              <a:buClr>
                <a:schemeClr val="accent1"/>
              </a:buClr>
            </a:pPr>
            <a:r>
              <a:rPr lang="en-US"/>
              <a:t>This presentation was produced under the U.S. Department of Education, Office of Special Education Programs, Award No. H326Q160001.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p>
        </p:txBody>
      </p:sp>
      <p:sp>
        <p:nvSpPr>
          <p:cNvPr id="3" name="Slide Number Placeholder 2">
            <a:extLst>
              <a:ext uri="{FF2B5EF4-FFF2-40B4-BE49-F238E27FC236}">
                <a16:creationId xmlns:a16="http://schemas.microsoft.com/office/drawing/2014/main" id="{7B3DB965-7A83-4BCB-A5A0-49043992CA2A}"/>
              </a:ext>
            </a:extLst>
          </p:cNvPr>
          <p:cNvSpPr>
            <a:spLocks noGrp="1"/>
          </p:cNvSpPr>
          <p:nvPr>
            <p:ph type="sldNum" sz="quarter" idx="12"/>
          </p:nvPr>
        </p:nvSpPr>
        <p:spPr/>
        <p:txBody>
          <a:bodyPr/>
          <a:lstStyle/>
          <a:p>
            <a:fld id="{99A20822-4A49-4D36-86E3-300BA48D3F00}" type="slidenum">
              <a:rPr lang="en-US" smtClean="0"/>
              <a:t>50</a:t>
            </a:fld>
            <a:endParaRPr lang="en-US"/>
          </a:p>
        </p:txBody>
      </p:sp>
    </p:spTree>
    <p:extLst>
      <p:ext uri="{BB962C8B-B14F-4D97-AF65-F5344CB8AC3E}">
        <p14:creationId xmlns:p14="http://schemas.microsoft.com/office/powerpoint/2010/main" val="2741616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47FAD-F224-A422-1A4F-A2B0125887A2}"/>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19192490-740E-7EFF-6246-70DB7DB5F5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54782" y="2193982"/>
            <a:ext cx="3405822" cy="3971012"/>
          </a:xfrm>
          <a:prstGeom prst="rect">
            <a:avLst/>
          </a:prstGeom>
        </p:spPr>
      </p:pic>
      <p:sp>
        <p:nvSpPr>
          <p:cNvPr id="26" name="Title 25">
            <a:extLst>
              <a:ext uri="{FF2B5EF4-FFF2-40B4-BE49-F238E27FC236}">
                <a16:creationId xmlns:a16="http://schemas.microsoft.com/office/drawing/2014/main" id="{811C8517-100D-60EC-31CE-880E37391C7A}"/>
              </a:ext>
            </a:extLst>
          </p:cNvPr>
          <p:cNvSpPr txBox="1">
            <a:spLocks noGrp="1"/>
          </p:cNvSpPr>
          <p:nvPr>
            <p:ph type="title" idx="4294967295"/>
          </p:nvPr>
        </p:nvSpPr>
        <p:spPr>
          <a:xfrm>
            <a:off x="3470572" y="264356"/>
            <a:ext cx="85535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2 student is receiving an intervention focused on adding and subtracting within 1,000 using base-ten models.</a:t>
            </a:r>
          </a:p>
        </p:txBody>
      </p:sp>
      <p:sp>
        <p:nvSpPr>
          <p:cNvPr id="9" name="Rounded Rectangle 8">
            <a:extLst>
              <a:ext uri="{FF2B5EF4-FFF2-40B4-BE49-F238E27FC236}">
                <a16:creationId xmlns:a16="http://schemas.microsoft.com/office/drawing/2014/main" id="{3F6282F7-84F6-9F24-8726-2A22126640F5}"/>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8" name="Content Placeholder 2">
            <a:extLst>
              <a:ext uri="{FF2B5EF4-FFF2-40B4-BE49-F238E27FC236}">
                <a16:creationId xmlns:a16="http://schemas.microsoft.com/office/drawing/2014/main" id="{8C541D23-0E74-7950-7779-CE0FBA054BC5}"/>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dirty="0"/>
              <a:t>Score</a:t>
            </a:r>
            <a:endParaRPr lang="en-US" b="1" i="1" dirty="0"/>
          </a:p>
          <a:p>
            <a:pPr marL="514350" lvl="0" indent="-514350">
              <a:buAutoNum type="arabicPeriod"/>
            </a:pPr>
            <a:r>
              <a:rPr lang="en-US" b="1" dirty="0"/>
              <a:t>Identify errors					</a:t>
            </a:r>
          </a:p>
          <a:p>
            <a:pPr marL="514350" lvl="0" indent="-514350">
              <a:buAutoNum type="arabicPeriod"/>
            </a:pPr>
            <a:r>
              <a:rPr lang="en-US" b="1" dirty="0"/>
              <a:t>Plan instruction</a:t>
            </a:r>
          </a:p>
        </p:txBody>
      </p:sp>
      <p:sp>
        <p:nvSpPr>
          <p:cNvPr id="10" name="Plus 9">
            <a:extLst>
              <a:ext uri="{FF2B5EF4-FFF2-40B4-BE49-F238E27FC236}">
                <a16:creationId xmlns:a16="http://schemas.microsoft.com/office/drawing/2014/main" id="{1445FAE4-D222-41DE-A99F-8093B76404DA}"/>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75C639FC-CA83-C31B-A079-BBDA960A9495}"/>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3" name="Picture 12" descr="A math worksheet with a student's answers. ">
            <a:extLst>
              <a:ext uri="{FF2B5EF4-FFF2-40B4-BE49-F238E27FC236}">
                <a16:creationId xmlns:a16="http://schemas.microsoft.com/office/drawing/2014/main" id="{5B061666-A474-8B9C-B8B4-51CA38C1FB92}"/>
              </a:ext>
            </a:extLst>
          </p:cNvPr>
          <p:cNvPicPr>
            <a:picLocks noChangeAspect="1"/>
          </p:cNvPicPr>
          <p:nvPr/>
        </p:nvPicPr>
        <p:blipFill>
          <a:blip r:embed="rId4"/>
          <a:srcRect t="1855"/>
          <a:stretch>
            <a:fillRect/>
          </a:stretch>
        </p:blipFill>
        <p:spPr>
          <a:xfrm>
            <a:off x="6706546" y="1431300"/>
            <a:ext cx="3533631" cy="3971011"/>
          </a:xfrm>
          <a:prstGeom prst="rect">
            <a:avLst/>
          </a:prstGeom>
        </p:spPr>
      </p:pic>
      <p:grpSp>
        <p:nvGrpSpPr>
          <p:cNvPr id="19" name="Group 18">
            <a:extLst>
              <a:ext uri="{FF2B5EF4-FFF2-40B4-BE49-F238E27FC236}">
                <a16:creationId xmlns:a16="http://schemas.microsoft.com/office/drawing/2014/main" id="{E32EDBED-E944-0F66-4836-24B2A5C189F8}"/>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B08A02F2-4746-0227-9DAA-77429673BB2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5C79EDB2-0D56-B1D4-F529-EF8FBDCAB8C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70875A08-6BF8-9DD1-ED4D-0FD95C6891E3}"/>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pic>
        <p:nvPicPr>
          <p:cNvPr id="32" name="Picture 31">
            <a:extLst>
              <a:ext uri="{FF2B5EF4-FFF2-40B4-BE49-F238E27FC236}">
                <a16:creationId xmlns:a16="http://schemas.microsoft.com/office/drawing/2014/main" id="{CCCCE110-225E-C074-66AD-2D0BC6A3EC89}"/>
              </a:ext>
              <a:ext uri="{C183D7F6-B498-43B3-948B-1728B52AA6E4}">
                <adec:decorative xmlns:adec="http://schemas.microsoft.com/office/drawing/2017/decorative" val="1"/>
              </a:ext>
            </a:extLst>
          </p:cNvPr>
          <p:cNvPicPr>
            <a:picLocks noChangeAspect="1"/>
          </p:cNvPicPr>
          <p:nvPr/>
        </p:nvPicPr>
        <p:blipFill>
          <a:blip r:embed="rId7"/>
          <a:srcRect l="29421" t="1097" r="6301" b="-1097"/>
          <a:stretch>
            <a:fillRect/>
          </a:stretch>
        </p:blipFill>
        <p:spPr>
          <a:xfrm>
            <a:off x="3663565" y="1452921"/>
            <a:ext cx="3506438" cy="3636708"/>
          </a:xfrm>
          <a:prstGeom prst="ellipse">
            <a:avLst/>
          </a:prstGeom>
        </p:spPr>
      </p:pic>
    </p:spTree>
    <p:extLst>
      <p:ext uri="{BB962C8B-B14F-4D97-AF65-F5344CB8AC3E}">
        <p14:creationId xmlns:p14="http://schemas.microsoft.com/office/powerpoint/2010/main" val="3163588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11F50-BBF7-E39F-7141-E51E685151F7}"/>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A5E6D358-6CFD-5D7B-D4E2-3455EC69D857}"/>
              </a:ext>
            </a:extLst>
          </p:cNvPr>
          <p:cNvSpPr txBox="1">
            <a:spLocks noGrp="1"/>
          </p:cNvSpPr>
          <p:nvPr>
            <p:ph type="title" idx="4294967295"/>
          </p:nvPr>
        </p:nvSpPr>
        <p:spPr>
          <a:xfrm>
            <a:off x="3470572" y="264356"/>
            <a:ext cx="85535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2 student is receiving an intervention focused on adding and subtracting within 1,000 using base-ten models. 2</a:t>
            </a:r>
          </a:p>
        </p:txBody>
      </p:sp>
      <p:grpSp>
        <p:nvGrpSpPr>
          <p:cNvPr id="16" name="Group 15" descr="A math worksheet with a student's answers. There are green check marks near correct answers and red X's need wrong answers. ">
            <a:extLst>
              <a:ext uri="{FF2B5EF4-FFF2-40B4-BE49-F238E27FC236}">
                <a16:creationId xmlns:a16="http://schemas.microsoft.com/office/drawing/2014/main" id="{B9DE4A7A-67C4-ACB1-466A-3E7B6BCC63AE}"/>
              </a:ext>
            </a:extLst>
          </p:cNvPr>
          <p:cNvGrpSpPr/>
          <p:nvPr/>
        </p:nvGrpSpPr>
        <p:grpSpPr>
          <a:xfrm>
            <a:off x="4103340" y="1275315"/>
            <a:ext cx="7287982" cy="4307370"/>
            <a:chOff x="4103340" y="1275315"/>
            <a:chExt cx="7287982" cy="4307370"/>
          </a:xfrm>
        </p:grpSpPr>
        <p:pic>
          <p:nvPicPr>
            <p:cNvPr id="13" name="Picture 12" descr="A sheet of paper with writing on it&#10;&#10;AI-generated content may be incorrect.">
              <a:extLst>
                <a:ext uri="{FF2B5EF4-FFF2-40B4-BE49-F238E27FC236}">
                  <a16:creationId xmlns:a16="http://schemas.microsoft.com/office/drawing/2014/main" id="{24169137-0005-88F8-4FFD-1D3F6A029298}"/>
                </a:ext>
              </a:extLst>
            </p:cNvPr>
            <p:cNvPicPr>
              <a:picLocks noChangeAspect="1"/>
            </p:cNvPicPr>
            <p:nvPr/>
          </p:nvPicPr>
          <p:blipFill>
            <a:blip r:embed="rId3"/>
            <a:srcRect t="1855" b="46528"/>
            <a:stretch>
              <a:fillRect/>
            </a:stretch>
          </p:blipFill>
          <p:spPr>
            <a:xfrm>
              <a:off x="4103340" y="1275315"/>
              <a:ext cx="7287982" cy="4307370"/>
            </a:xfrm>
            <a:prstGeom prst="rect">
              <a:avLst/>
            </a:prstGeom>
          </p:spPr>
        </p:pic>
        <p:grpSp>
          <p:nvGrpSpPr>
            <p:cNvPr id="15" name="Group 14">
              <a:extLst>
                <a:ext uri="{FF2B5EF4-FFF2-40B4-BE49-F238E27FC236}">
                  <a16:creationId xmlns:a16="http://schemas.microsoft.com/office/drawing/2014/main" id="{77ECD7A5-1FEE-6707-FD5C-9EDD1562B39D}"/>
                </a:ext>
              </a:extLst>
            </p:cNvPr>
            <p:cNvGrpSpPr/>
            <p:nvPr/>
          </p:nvGrpSpPr>
          <p:grpSpPr>
            <a:xfrm>
              <a:off x="5594409" y="2877660"/>
              <a:ext cx="285750" cy="406400"/>
              <a:chOff x="5594409" y="2877660"/>
              <a:chExt cx="285750" cy="406400"/>
            </a:xfrm>
          </p:grpSpPr>
          <p:sp>
            <p:nvSpPr>
              <p:cNvPr id="14" name="Rectangle 13">
                <a:extLst>
                  <a:ext uri="{FF2B5EF4-FFF2-40B4-BE49-F238E27FC236}">
                    <a16:creationId xmlns:a16="http://schemas.microsoft.com/office/drawing/2014/main" id="{940B8D04-5FC5-6326-501A-D77FFFA64E94}"/>
                  </a:ext>
                </a:extLst>
              </p:cNvPr>
              <p:cNvSpPr/>
              <p:nvPr/>
            </p:nvSpPr>
            <p:spPr>
              <a:xfrm>
                <a:off x="5661764" y="2918564"/>
                <a:ext cx="174565" cy="324592"/>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2" name="Picture 11" descr="A number three on a white surface&#10;&#10;AI-generated content may be incorrect.">
                <a:extLst>
                  <a:ext uri="{FF2B5EF4-FFF2-40B4-BE49-F238E27FC236}">
                    <a16:creationId xmlns:a16="http://schemas.microsoft.com/office/drawing/2014/main" id="{D747E9CC-67AE-F9AB-5C1C-FCCBBF28F84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594409" y="2877660"/>
                <a:ext cx="285750" cy="406400"/>
              </a:xfrm>
              <a:prstGeom prst="rect">
                <a:avLst/>
              </a:prstGeom>
            </p:spPr>
          </p:pic>
        </p:grpSp>
      </p:grpSp>
      <p:sp>
        <p:nvSpPr>
          <p:cNvPr id="9" name="Rounded Rectangle 8">
            <a:extLst>
              <a:ext uri="{FF2B5EF4-FFF2-40B4-BE49-F238E27FC236}">
                <a16:creationId xmlns:a16="http://schemas.microsoft.com/office/drawing/2014/main" id="{EC023BF3-62B3-2879-B9ED-68402CFAC20E}"/>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0" name="Plus 9">
            <a:extLst>
              <a:ext uri="{FF2B5EF4-FFF2-40B4-BE49-F238E27FC236}">
                <a16:creationId xmlns:a16="http://schemas.microsoft.com/office/drawing/2014/main" id="{F242C8AF-EDA6-9C1A-2C9D-1152584D968B}"/>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F954060B-90C7-A52B-EA0D-C0E01AEF4B05}"/>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Content Placeholder 2">
            <a:extLst>
              <a:ext uri="{FF2B5EF4-FFF2-40B4-BE49-F238E27FC236}">
                <a16:creationId xmlns:a16="http://schemas.microsoft.com/office/drawing/2014/main" id="{41A27CDA-FC93-7036-20C8-0B3766204D05}"/>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highlight>
                  <a:srgbClr val="F89E6D"/>
                </a:highlight>
              </a:rPr>
              <a:t>Score</a:t>
            </a:r>
            <a:endParaRPr lang="en-US" b="1" i="1">
              <a:highlight>
                <a:srgbClr val="F89E6D"/>
              </a:highlight>
            </a:endParaRPr>
          </a:p>
          <a:p>
            <a:pPr marL="514350" lvl="0" indent="-514350">
              <a:buAutoNum type="arabicPeriod"/>
            </a:pPr>
            <a:r>
              <a:rPr lang="en-US" b="1"/>
              <a:t>Identify errors					</a:t>
            </a:r>
          </a:p>
          <a:p>
            <a:pPr marL="514350" lvl="0" indent="-514350">
              <a:buAutoNum type="arabicPeriod"/>
            </a:pPr>
            <a:r>
              <a:rPr lang="en-US" b="1"/>
              <a:t>Plan instruction</a:t>
            </a:r>
          </a:p>
        </p:txBody>
      </p:sp>
      <p:grpSp>
        <p:nvGrpSpPr>
          <p:cNvPr id="19" name="Group 18">
            <a:extLst>
              <a:ext uri="{FF2B5EF4-FFF2-40B4-BE49-F238E27FC236}">
                <a16:creationId xmlns:a16="http://schemas.microsoft.com/office/drawing/2014/main" id="{BD60C812-A324-9BAA-4F78-E89DC927470C}"/>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37441428-9911-55E7-5739-4576C8FFF42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D9E01ADB-8296-D1E2-262A-A5632E7CA9A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755669B6-AD16-48B4-4CD8-05E860C97024}"/>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sp>
        <p:nvSpPr>
          <p:cNvPr id="6" name="TextBox 5">
            <a:extLst>
              <a:ext uri="{FF2B5EF4-FFF2-40B4-BE49-F238E27FC236}">
                <a16:creationId xmlns:a16="http://schemas.microsoft.com/office/drawing/2014/main" id="{426762DE-3176-F8D5-A576-D3D27A885E03}"/>
              </a:ext>
              <a:ext uri="{C183D7F6-B498-43B3-948B-1728B52AA6E4}">
                <adec:decorative xmlns:adec="http://schemas.microsoft.com/office/drawing/2017/decorative" val="1"/>
              </a:ext>
            </a:extLst>
          </p:cNvPr>
          <p:cNvSpPr txBox="1"/>
          <p:nvPr/>
        </p:nvSpPr>
        <p:spPr>
          <a:xfrm>
            <a:off x="5416711" y="1711860"/>
            <a:ext cx="419618" cy="461665"/>
          </a:xfrm>
          <a:prstGeom prst="rect">
            <a:avLst/>
          </a:prstGeom>
          <a:noFill/>
          <a:ln>
            <a:noFill/>
          </a:ln>
        </p:spPr>
        <p:txBody>
          <a:bodyPr wrap="square">
            <a:spAutoFit/>
          </a:bodyPr>
          <a:lstStyle/>
          <a:p>
            <a:r>
              <a:rPr lang="en-US" sz="2400" b="1" dirty="0">
                <a:solidFill>
                  <a:schemeClr val="accent2"/>
                </a:solidFill>
              </a:rPr>
              <a:t>✓</a:t>
            </a:r>
          </a:p>
        </p:txBody>
      </p:sp>
      <p:sp>
        <p:nvSpPr>
          <p:cNvPr id="7" name="TextBox 6">
            <a:extLst>
              <a:ext uri="{FF2B5EF4-FFF2-40B4-BE49-F238E27FC236}">
                <a16:creationId xmlns:a16="http://schemas.microsoft.com/office/drawing/2014/main" id="{840F0EF3-1FE8-F6E9-C40E-8AB7B0DCCC49}"/>
              </a:ext>
              <a:ext uri="{C183D7F6-B498-43B3-948B-1728B52AA6E4}">
                <adec:decorative xmlns:adec="http://schemas.microsoft.com/office/drawing/2017/decorative" val="1"/>
              </a:ext>
            </a:extLst>
          </p:cNvPr>
          <p:cNvSpPr txBox="1"/>
          <p:nvPr/>
        </p:nvSpPr>
        <p:spPr>
          <a:xfrm>
            <a:off x="5587900" y="1711860"/>
            <a:ext cx="419618" cy="461665"/>
          </a:xfrm>
          <a:prstGeom prst="rect">
            <a:avLst/>
          </a:prstGeom>
          <a:noFill/>
          <a:ln>
            <a:noFill/>
          </a:ln>
        </p:spPr>
        <p:txBody>
          <a:bodyPr wrap="square">
            <a:spAutoFit/>
          </a:bodyPr>
          <a:lstStyle/>
          <a:p>
            <a:r>
              <a:rPr lang="en-US" sz="2400" b="1" dirty="0">
                <a:solidFill>
                  <a:schemeClr val="accent2"/>
                </a:solidFill>
              </a:rPr>
              <a:t>✓</a:t>
            </a:r>
          </a:p>
        </p:txBody>
      </p:sp>
      <p:sp>
        <p:nvSpPr>
          <p:cNvPr id="17" name="TextBox 16">
            <a:extLst>
              <a:ext uri="{FF2B5EF4-FFF2-40B4-BE49-F238E27FC236}">
                <a16:creationId xmlns:a16="http://schemas.microsoft.com/office/drawing/2014/main" id="{8D14CCE5-A870-497B-64FC-5CF9F35A563C}"/>
              </a:ext>
              <a:ext uri="{C183D7F6-B498-43B3-948B-1728B52AA6E4}">
                <adec:decorative xmlns:adec="http://schemas.microsoft.com/office/drawing/2017/decorative" val="1"/>
              </a:ext>
            </a:extLst>
          </p:cNvPr>
          <p:cNvSpPr txBox="1"/>
          <p:nvPr/>
        </p:nvSpPr>
        <p:spPr>
          <a:xfrm>
            <a:off x="5368695" y="3092005"/>
            <a:ext cx="419618" cy="461665"/>
          </a:xfrm>
          <a:prstGeom prst="rect">
            <a:avLst/>
          </a:prstGeom>
          <a:noFill/>
          <a:ln>
            <a:noFill/>
          </a:ln>
        </p:spPr>
        <p:txBody>
          <a:bodyPr wrap="square">
            <a:spAutoFit/>
          </a:bodyPr>
          <a:lstStyle/>
          <a:p>
            <a:r>
              <a:rPr lang="en-US" sz="2400" b="1">
                <a:solidFill>
                  <a:schemeClr val="accent2"/>
                </a:solidFill>
              </a:rPr>
              <a:t>✓</a:t>
            </a:r>
          </a:p>
        </p:txBody>
      </p:sp>
      <p:sp>
        <p:nvSpPr>
          <p:cNvPr id="23" name="TextBox 22">
            <a:extLst>
              <a:ext uri="{FF2B5EF4-FFF2-40B4-BE49-F238E27FC236}">
                <a16:creationId xmlns:a16="http://schemas.microsoft.com/office/drawing/2014/main" id="{B52DF9FF-6439-5EEE-6CD8-4E3DDEE686B8}"/>
              </a:ext>
              <a:ext uri="{C183D7F6-B498-43B3-948B-1728B52AA6E4}">
                <adec:decorative xmlns:adec="http://schemas.microsoft.com/office/drawing/2017/decorative" val="1"/>
              </a:ext>
            </a:extLst>
          </p:cNvPr>
          <p:cNvSpPr txBox="1"/>
          <p:nvPr/>
        </p:nvSpPr>
        <p:spPr>
          <a:xfrm>
            <a:off x="5539884" y="3092005"/>
            <a:ext cx="419618" cy="461665"/>
          </a:xfrm>
          <a:prstGeom prst="rect">
            <a:avLst/>
          </a:prstGeom>
          <a:noFill/>
          <a:ln>
            <a:noFill/>
          </a:ln>
        </p:spPr>
        <p:txBody>
          <a:bodyPr wrap="square">
            <a:spAutoFit/>
          </a:bodyPr>
          <a:lstStyle/>
          <a:p>
            <a:r>
              <a:rPr lang="en-US" sz="2400" b="1">
                <a:solidFill>
                  <a:schemeClr val="accent2"/>
                </a:solidFill>
              </a:rPr>
              <a:t>✓</a:t>
            </a:r>
          </a:p>
        </p:txBody>
      </p:sp>
      <p:sp>
        <p:nvSpPr>
          <p:cNvPr id="24" name="TextBox 23">
            <a:extLst>
              <a:ext uri="{FF2B5EF4-FFF2-40B4-BE49-F238E27FC236}">
                <a16:creationId xmlns:a16="http://schemas.microsoft.com/office/drawing/2014/main" id="{A6FAA5E8-779C-B307-F352-DAE6E7AD6DA8}"/>
              </a:ext>
              <a:ext uri="{C183D7F6-B498-43B3-948B-1728B52AA6E4}">
                <adec:decorative xmlns:adec="http://schemas.microsoft.com/office/drawing/2017/decorative" val="1"/>
              </a:ext>
            </a:extLst>
          </p:cNvPr>
          <p:cNvSpPr txBox="1"/>
          <p:nvPr/>
        </p:nvSpPr>
        <p:spPr>
          <a:xfrm>
            <a:off x="5724032" y="4493954"/>
            <a:ext cx="419618" cy="461665"/>
          </a:xfrm>
          <a:prstGeom prst="rect">
            <a:avLst/>
          </a:prstGeom>
          <a:noFill/>
          <a:ln>
            <a:noFill/>
          </a:ln>
        </p:spPr>
        <p:txBody>
          <a:bodyPr wrap="square">
            <a:spAutoFit/>
          </a:bodyPr>
          <a:lstStyle/>
          <a:p>
            <a:r>
              <a:rPr lang="en-US" sz="2400" b="1">
                <a:solidFill>
                  <a:schemeClr val="accent2"/>
                </a:solidFill>
              </a:rPr>
              <a:t>✓</a:t>
            </a:r>
          </a:p>
        </p:txBody>
      </p:sp>
      <p:sp>
        <p:nvSpPr>
          <p:cNvPr id="27" name="TextBox 26">
            <a:extLst>
              <a:ext uri="{FF2B5EF4-FFF2-40B4-BE49-F238E27FC236}">
                <a16:creationId xmlns:a16="http://schemas.microsoft.com/office/drawing/2014/main" id="{3DC32DF5-CF40-63DE-C1C3-5E649E532D35}"/>
              </a:ext>
              <a:ext uri="{C183D7F6-B498-43B3-948B-1728B52AA6E4}">
                <adec:decorative xmlns:adec="http://schemas.microsoft.com/office/drawing/2017/decorative" val="1"/>
              </a:ext>
            </a:extLst>
          </p:cNvPr>
          <p:cNvSpPr txBox="1"/>
          <p:nvPr/>
        </p:nvSpPr>
        <p:spPr>
          <a:xfrm>
            <a:off x="5514223" y="4527783"/>
            <a:ext cx="419618" cy="461665"/>
          </a:xfrm>
          <a:prstGeom prst="rect">
            <a:avLst/>
          </a:prstGeom>
          <a:noFill/>
          <a:ln>
            <a:noFill/>
          </a:ln>
        </p:spPr>
        <p:txBody>
          <a:bodyPr wrap="square">
            <a:spAutoFit/>
          </a:bodyPr>
          <a:lstStyle/>
          <a:p>
            <a:r>
              <a:rPr lang="en-US" sz="2400" b="1">
                <a:solidFill>
                  <a:srgbClr val="C00000"/>
                </a:solidFill>
              </a:rPr>
              <a:t>✗</a:t>
            </a:r>
          </a:p>
        </p:txBody>
      </p:sp>
      <p:sp>
        <p:nvSpPr>
          <p:cNvPr id="29" name="TextBox 28">
            <a:extLst>
              <a:ext uri="{FF2B5EF4-FFF2-40B4-BE49-F238E27FC236}">
                <a16:creationId xmlns:a16="http://schemas.microsoft.com/office/drawing/2014/main" id="{2223F800-2446-89DD-ACF4-4A3116620248}"/>
              </a:ext>
              <a:ext uri="{C183D7F6-B498-43B3-948B-1728B52AA6E4}">
                <adec:decorative xmlns:adec="http://schemas.microsoft.com/office/drawing/2017/decorative" val="1"/>
              </a:ext>
            </a:extLst>
          </p:cNvPr>
          <p:cNvSpPr txBox="1"/>
          <p:nvPr/>
        </p:nvSpPr>
        <p:spPr>
          <a:xfrm>
            <a:off x="5329428" y="4522241"/>
            <a:ext cx="419618" cy="461665"/>
          </a:xfrm>
          <a:prstGeom prst="rect">
            <a:avLst/>
          </a:prstGeom>
          <a:noFill/>
          <a:ln>
            <a:noFill/>
          </a:ln>
        </p:spPr>
        <p:txBody>
          <a:bodyPr wrap="square">
            <a:spAutoFit/>
          </a:bodyPr>
          <a:lstStyle/>
          <a:p>
            <a:r>
              <a:rPr lang="en-US" sz="2400" b="1">
                <a:solidFill>
                  <a:srgbClr val="C00000"/>
                </a:solidFill>
              </a:rPr>
              <a:t>✗</a:t>
            </a:r>
          </a:p>
        </p:txBody>
      </p:sp>
      <p:sp>
        <p:nvSpPr>
          <p:cNvPr id="30" name="Rounded Rectangle 29">
            <a:extLst>
              <a:ext uri="{FF2B5EF4-FFF2-40B4-BE49-F238E27FC236}">
                <a16:creationId xmlns:a16="http://schemas.microsoft.com/office/drawing/2014/main" id="{B97C49E8-C68E-9336-935F-EAE40CECF4DC}"/>
              </a:ext>
            </a:extLst>
          </p:cNvPr>
          <p:cNvSpPr/>
          <p:nvPr/>
        </p:nvSpPr>
        <p:spPr>
          <a:xfrm>
            <a:off x="4575518" y="4607812"/>
            <a:ext cx="841193" cy="674687"/>
          </a:xfrm>
          <a:prstGeom prst="roundRect">
            <a:avLst/>
          </a:prstGeom>
          <a:solidFill>
            <a:srgbClr val="B3C58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Correct answer:</a:t>
            </a:r>
          </a:p>
          <a:p>
            <a:pPr algn="ctr"/>
            <a:r>
              <a:rPr lang="en-US" sz="1400">
                <a:solidFill>
                  <a:schemeClr val="tx1"/>
                </a:solidFill>
              </a:rPr>
              <a:t>81</a:t>
            </a:r>
          </a:p>
        </p:txBody>
      </p:sp>
    </p:spTree>
    <p:extLst>
      <p:ext uri="{BB962C8B-B14F-4D97-AF65-F5344CB8AC3E}">
        <p14:creationId xmlns:p14="http://schemas.microsoft.com/office/powerpoint/2010/main" val="1108097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45F29-B5C8-5276-EF56-1E440324A95F}"/>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F1A87C1B-8A9E-9BB8-1701-7759FE9793F9}"/>
              </a:ext>
            </a:extLst>
          </p:cNvPr>
          <p:cNvSpPr txBox="1">
            <a:spLocks noGrp="1"/>
          </p:cNvSpPr>
          <p:nvPr>
            <p:ph type="title" idx="4294967295"/>
          </p:nvPr>
        </p:nvSpPr>
        <p:spPr>
          <a:xfrm>
            <a:off x="3470572" y="264356"/>
            <a:ext cx="85535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2 student is receiving an intervention focused on adding and subtracting within 1,000 using base-ten models. 3</a:t>
            </a:r>
          </a:p>
        </p:txBody>
      </p:sp>
      <p:sp>
        <p:nvSpPr>
          <p:cNvPr id="9" name="Rounded Rectangle 8">
            <a:extLst>
              <a:ext uri="{FF2B5EF4-FFF2-40B4-BE49-F238E27FC236}">
                <a16:creationId xmlns:a16="http://schemas.microsoft.com/office/drawing/2014/main" id="{40FE92E8-E025-D175-C97A-9E804E2FD6C6}"/>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0" name="Plus 9">
            <a:extLst>
              <a:ext uri="{FF2B5EF4-FFF2-40B4-BE49-F238E27FC236}">
                <a16:creationId xmlns:a16="http://schemas.microsoft.com/office/drawing/2014/main" id="{4C319D07-2ACB-2AA6-C029-C4C7D18CE42A}"/>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6532E1FD-C603-8BF4-6368-56C94F59AE02}"/>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Content Placeholder 2">
            <a:extLst>
              <a:ext uri="{FF2B5EF4-FFF2-40B4-BE49-F238E27FC236}">
                <a16:creationId xmlns:a16="http://schemas.microsoft.com/office/drawing/2014/main" id="{1BC4C3D0-0E7C-1FAA-6901-ED6638029ED2}"/>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highlight>
                  <a:srgbClr val="F89E6D"/>
                </a:highlight>
              </a:rPr>
              <a:t>Score</a:t>
            </a:r>
            <a:endParaRPr lang="en-US" b="1" i="1">
              <a:highlight>
                <a:srgbClr val="F89E6D"/>
              </a:highlight>
            </a:endParaRPr>
          </a:p>
          <a:p>
            <a:pPr marL="514350" lvl="0" indent="-514350">
              <a:buAutoNum type="arabicPeriod"/>
            </a:pPr>
            <a:r>
              <a:rPr lang="en-US" b="1"/>
              <a:t>Identify errors					</a:t>
            </a:r>
          </a:p>
          <a:p>
            <a:pPr marL="514350" lvl="0" indent="-514350">
              <a:buAutoNum type="arabicPeriod"/>
            </a:pPr>
            <a:r>
              <a:rPr lang="en-US" b="1"/>
              <a:t>Plan instruction</a:t>
            </a:r>
          </a:p>
        </p:txBody>
      </p:sp>
      <p:grpSp>
        <p:nvGrpSpPr>
          <p:cNvPr id="19" name="Group 18">
            <a:extLst>
              <a:ext uri="{FF2B5EF4-FFF2-40B4-BE49-F238E27FC236}">
                <a16:creationId xmlns:a16="http://schemas.microsoft.com/office/drawing/2014/main" id="{BFD52872-A81C-BF56-8489-FE3CEEB3D01F}"/>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5570EE85-9349-D9B7-2313-A67BAD31460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BA49811D-8AF7-BBD6-ED1F-BF5788BD810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4B10A192-9093-2687-DFBC-F8F344DE8454}"/>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pic>
        <p:nvPicPr>
          <p:cNvPr id="4" name="Picture 3" descr="A math worksheet with a student's answers. There are green check marks near correct answers and red X's need wrong answers. ">
            <a:extLst>
              <a:ext uri="{FF2B5EF4-FFF2-40B4-BE49-F238E27FC236}">
                <a16:creationId xmlns:a16="http://schemas.microsoft.com/office/drawing/2014/main" id="{C2590899-9916-AA72-A775-22CCB207D1FA}"/>
              </a:ext>
              <a:ext uri="{C183D7F6-B498-43B3-948B-1728B52AA6E4}">
                <adec:decorative xmlns:adec="http://schemas.microsoft.com/office/drawing/2017/decorative" val="0"/>
              </a:ext>
            </a:extLst>
          </p:cNvPr>
          <p:cNvPicPr>
            <a:picLocks noChangeAspect="1"/>
          </p:cNvPicPr>
          <p:nvPr/>
        </p:nvPicPr>
        <p:blipFill>
          <a:blip r:embed="rId5"/>
          <a:srcRect t="53403"/>
          <a:stretch>
            <a:fillRect/>
          </a:stretch>
        </p:blipFill>
        <p:spPr>
          <a:xfrm>
            <a:off x="3985062" y="1421147"/>
            <a:ext cx="7916333" cy="4223758"/>
          </a:xfrm>
          <a:prstGeom prst="rect">
            <a:avLst/>
          </a:prstGeom>
        </p:spPr>
      </p:pic>
      <p:sp>
        <p:nvSpPr>
          <p:cNvPr id="5" name="TextBox 4">
            <a:extLst>
              <a:ext uri="{FF2B5EF4-FFF2-40B4-BE49-F238E27FC236}">
                <a16:creationId xmlns:a16="http://schemas.microsoft.com/office/drawing/2014/main" id="{B2E50700-75F6-6507-783D-384E0A8AF7F8}"/>
              </a:ext>
              <a:ext uri="{C183D7F6-B498-43B3-948B-1728B52AA6E4}">
                <adec:decorative xmlns:adec="http://schemas.microsoft.com/office/drawing/2017/decorative" val="1"/>
              </a:ext>
            </a:extLst>
          </p:cNvPr>
          <p:cNvSpPr txBox="1"/>
          <p:nvPr/>
        </p:nvSpPr>
        <p:spPr>
          <a:xfrm>
            <a:off x="5416711" y="1711860"/>
            <a:ext cx="419618" cy="461665"/>
          </a:xfrm>
          <a:prstGeom prst="rect">
            <a:avLst/>
          </a:prstGeom>
          <a:noFill/>
        </p:spPr>
        <p:txBody>
          <a:bodyPr wrap="square">
            <a:spAutoFit/>
          </a:bodyPr>
          <a:lstStyle/>
          <a:p>
            <a:r>
              <a:rPr lang="en-US" sz="2400" b="1">
                <a:solidFill>
                  <a:schemeClr val="accent2"/>
                </a:solidFill>
              </a:rPr>
              <a:t>✓</a:t>
            </a:r>
          </a:p>
        </p:txBody>
      </p:sp>
      <p:sp>
        <p:nvSpPr>
          <p:cNvPr id="8" name="TextBox 7">
            <a:extLst>
              <a:ext uri="{FF2B5EF4-FFF2-40B4-BE49-F238E27FC236}">
                <a16:creationId xmlns:a16="http://schemas.microsoft.com/office/drawing/2014/main" id="{E6490A5E-E3F6-C060-CD63-9329B80E8E03}"/>
              </a:ext>
              <a:ext uri="{C183D7F6-B498-43B3-948B-1728B52AA6E4}">
                <adec:decorative xmlns:adec="http://schemas.microsoft.com/office/drawing/2017/decorative" val="1"/>
              </a:ext>
            </a:extLst>
          </p:cNvPr>
          <p:cNvSpPr txBox="1"/>
          <p:nvPr/>
        </p:nvSpPr>
        <p:spPr>
          <a:xfrm>
            <a:off x="5587900" y="1711860"/>
            <a:ext cx="419618" cy="461665"/>
          </a:xfrm>
          <a:prstGeom prst="rect">
            <a:avLst/>
          </a:prstGeom>
          <a:noFill/>
        </p:spPr>
        <p:txBody>
          <a:bodyPr wrap="square">
            <a:spAutoFit/>
          </a:bodyPr>
          <a:lstStyle/>
          <a:p>
            <a:r>
              <a:rPr lang="en-US" sz="2400" b="1">
                <a:solidFill>
                  <a:schemeClr val="accent2"/>
                </a:solidFill>
              </a:rPr>
              <a:t>✓</a:t>
            </a:r>
          </a:p>
        </p:txBody>
      </p:sp>
      <p:sp>
        <p:nvSpPr>
          <p:cNvPr id="25" name="TextBox 24">
            <a:extLst>
              <a:ext uri="{FF2B5EF4-FFF2-40B4-BE49-F238E27FC236}">
                <a16:creationId xmlns:a16="http://schemas.microsoft.com/office/drawing/2014/main" id="{9D57A576-A866-66F0-A6D3-4905EEA60146}"/>
              </a:ext>
              <a:ext uri="{C183D7F6-B498-43B3-948B-1728B52AA6E4}">
                <adec:decorative xmlns:adec="http://schemas.microsoft.com/office/drawing/2017/decorative" val="1"/>
              </a:ext>
            </a:extLst>
          </p:cNvPr>
          <p:cNvSpPr txBox="1"/>
          <p:nvPr/>
        </p:nvSpPr>
        <p:spPr>
          <a:xfrm>
            <a:off x="5587900" y="3357501"/>
            <a:ext cx="419618" cy="461665"/>
          </a:xfrm>
          <a:prstGeom prst="rect">
            <a:avLst/>
          </a:prstGeom>
          <a:noFill/>
        </p:spPr>
        <p:txBody>
          <a:bodyPr wrap="square">
            <a:spAutoFit/>
          </a:bodyPr>
          <a:lstStyle/>
          <a:p>
            <a:r>
              <a:rPr lang="en-US" sz="2400" b="1">
                <a:solidFill>
                  <a:schemeClr val="accent2"/>
                </a:solidFill>
              </a:rPr>
              <a:t>✓</a:t>
            </a:r>
          </a:p>
        </p:txBody>
      </p:sp>
      <p:sp>
        <p:nvSpPr>
          <p:cNvPr id="28" name="TextBox 27">
            <a:extLst>
              <a:ext uri="{FF2B5EF4-FFF2-40B4-BE49-F238E27FC236}">
                <a16:creationId xmlns:a16="http://schemas.microsoft.com/office/drawing/2014/main" id="{F80897A8-E29F-CA7F-4841-0317A4BDE70B}"/>
              </a:ext>
              <a:ext uri="{C183D7F6-B498-43B3-948B-1728B52AA6E4}">
                <adec:decorative xmlns:adec="http://schemas.microsoft.com/office/drawing/2017/decorative" val="1"/>
              </a:ext>
            </a:extLst>
          </p:cNvPr>
          <p:cNvSpPr txBox="1"/>
          <p:nvPr/>
        </p:nvSpPr>
        <p:spPr>
          <a:xfrm>
            <a:off x="5759089" y="3357501"/>
            <a:ext cx="419618" cy="461665"/>
          </a:xfrm>
          <a:prstGeom prst="rect">
            <a:avLst/>
          </a:prstGeom>
          <a:noFill/>
        </p:spPr>
        <p:txBody>
          <a:bodyPr wrap="square">
            <a:spAutoFit/>
          </a:bodyPr>
          <a:lstStyle/>
          <a:p>
            <a:r>
              <a:rPr lang="en-US" sz="2400" b="1">
                <a:solidFill>
                  <a:schemeClr val="accent2"/>
                </a:solidFill>
              </a:rPr>
              <a:t>✓</a:t>
            </a:r>
          </a:p>
        </p:txBody>
      </p:sp>
      <p:sp>
        <p:nvSpPr>
          <p:cNvPr id="30" name="TextBox 29">
            <a:extLst>
              <a:ext uri="{FF2B5EF4-FFF2-40B4-BE49-F238E27FC236}">
                <a16:creationId xmlns:a16="http://schemas.microsoft.com/office/drawing/2014/main" id="{2A3380D4-6DE0-C486-2370-BE549C6F400B}"/>
              </a:ext>
              <a:ext uri="{C183D7F6-B498-43B3-948B-1728B52AA6E4}">
                <adec:decorative xmlns:adec="http://schemas.microsoft.com/office/drawing/2017/decorative" val="1"/>
              </a:ext>
            </a:extLst>
          </p:cNvPr>
          <p:cNvSpPr txBox="1"/>
          <p:nvPr/>
        </p:nvSpPr>
        <p:spPr>
          <a:xfrm>
            <a:off x="5386695" y="3302193"/>
            <a:ext cx="419618" cy="461665"/>
          </a:xfrm>
          <a:prstGeom prst="rect">
            <a:avLst/>
          </a:prstGeom>
          <a:noFill/>
        </p:spPr>
        <p:txBody>
          <a:bodyPr wrap="square">
            <a:spAutoFit/>
          </a:bodyPr>
          <a:lstStyle/>
          <a:p>
            <a:r>
              <a:rPr lang="en-US" sz="2400" b="1">
                <a:solidFill>
                  <a:schemeClr val="accent2"/>
                </a:solidFill>
              </a:rPr>
              <a:t>✓</a:t>
            </a:r>
          </a:p>
        </p:txBody>
      </p:sp>
    </p:spTree>
    <p:extLst>
      <p:ext uri="{BB962C8B-B14F-4D97-AF65-F5344CB8AC3E}">
        <p14:creationId xmlns:p14="http://schemas.microsoft.com/office/powerpoint/2010/main" val="2668305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2E1FF-7F68-0781-04A1-D2AC936FE0D0}"/>
            </a:ext>
          </a:extLst>
        </p:cNvPr>
        <p:cNvGrpSpPr/>
        <p:nvPr/>
      </p:nvGrpSpPr>
      <p:grpSpPr>
        <a:xfrm>
          <a:off x="0" y="0"/>
          <a:ext cx="0" cy="0"/>
          <a:chOff x="0" y="0"/>
          <a:chExt cx="0" cy="0"/>
        </a:xfrm>
      </p:grpSpPr>
      <p:sp>
        <p:nvSpPr>
          <p:cNvPr id="26" name="Title 25">
            <a:extLst>
              <a:ext uri="{FF2B5EF4-FFF2-40B4-BE49-F238E27FC236}">
                <a16:creationId xmlns:a16="http://schemas.microsoft.com/office/drawing/2014/main" id="{52BBB9CC-680E-BF48-D1BB-1894206408EA}"/>
              </a:ext>
            </a:extLst>
          </p:cNvPr>
          <p:cNvSpPr txBox="1">
            <a:spLocks noGrp="1"/>
          </p:cNvSpPr>
          <p:nvPr>
            <p:ph type="title" idx="4294967295"/>
          </p:nvPr>
        </p:nvSpPr>
        <p:spPr>
          <a:xfrm>
            <a:off x="3470572" y="264356"/>
            <a:ext cx="855351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Case Study: </a:t>
            </a:r>
            <a:r>
              <a:rPr kumimoji="0" lang="en-US" sz="2400" b="0" i="0" u="none" strike="noStrike" kern="1200" cap="none" spc="0" normalizeH="0" baseline="0" noProof="0" dirty="0">
                <a:ln>
                  <a:noFill/>
                </a:ln>
                <a:solidFill>
                  <a:schemeClr val="tx1"/>
                </a:solidFill>
                <a:effectLst/>
                <a:uLnTx/>
                <a:uFillTx/>
                <a:latin typeface="+mn-lt"/>
                <a:ea typeface="+mn-ea"/>
                <a:cs typeface="+mn-cs"/>
              </a:rPr>
              <a:t>A Grade 2 student is receiving an intervention focused on adding and subtracting within 1,000 using base-ten models. 4</a:t>
            </a:r>
          </a:p>
        </p:txBody>
      </p:sp>
      <p:sp>
        <p:nvSpPr>
          <p:cNvPr id="9" name="Rounded Rectangle 8">
            <a:extLst>
              <a:ext uri="{FF2B5EF4-FFF2-40B4-BE49-F238E27FC236}">
                <a16:creationId xmlns:a16="http://schemas.microsoft.com/office/drawing/2014/main" id="{F6236723-93E4-E5C8-AC02-352989205877}"/>
              </a:ext>
            </a:extLst>
          </p:cNvPr>
          <p:cNvSpPr/>
          <p:nvPr/>
        </p:nvSpPr>
        <p:spPr>
          <a:xfrm>
            <a:off x="290605" y="264356"/>
            <a:ext cx="3018652" cy="2743422"/>
          </a:xfrm>
          <a:prstGeom prst="roundRect">
            <a:avLst/>
          </a:prstGeom>
          <a:solidFill>
            <a:srgbClr val="B3C58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a:ln>
                  <a:noFill/>
                </a:ln>
                <a:solidFill>
                  <a:srgbClr val="262626"/>
                </a:solidFill>
                <a:effectLst/>
                <a:uLnTx/>
                <a:uFillTx/>
                <a:latin typeface="Calibri"/>
                <a:ea typeface="+mn-ea"/>
                <a:cs typeface="+mn-cs"/>
              </a:rPr>
              <a:t>Addition and Subtraction</a:t>
            </a:r>
            <a:endParaRPr kumimoji="0" lang="en-US" sz="3200" b="0" i="0" strike="noStrike" kern="1200" cap="none" spc="0" normalizeH="0" baseline="0" noProof="0">
              <a:ln>
                <a:noFill/>
              </a:ln>
              <a:solidFill>
                <a:srgbClr val="262626"/>
              </a:solidFill>
              <a:effectLst/>
              <a:uLnTx/>
              <a:uFillTx/>
              <a:latin typeface="Calibri"/>
              <a:ea typeface="+mn-ea"/>
              <a:cs typeface="+mn-cs"/>
            </a:endParaRPr>
          </a:p>
          <a:p>
            <a:pPr algn="ctr"/>
            <a:endParaRPr lang="en-US" sz="1050">
              <a:solidFill>
                <a:schemeClr val="tx1"/>
              </a:solidFill>
            </a:endParaRPr>
          </a:p>
        </p:txBody>
      </p:sp>
      <p:sp>
        <p:nvSpPr>
          <p:cNvPr id="10" name="Plus 9">
            <a:extLst>
              <a:ext uri="{FF2B5EF4-FFF2-40B4-BE49-F238E27FC236}">
                <a16:creationId xmlns:a16="http://schemas.microsoft.com/office/drawing/2014/main" id="{163D47CB-8C3C-137F-E151-AC4EA907BFC8}"/>
              </a:ext>
              <a:ext uri="{C183D7F6-B498-43B3-948B-1728B52AA6E4}">
                <adec:decorative xmlns:adec="http://schemas.microsoft.com/office/drawing/2017/decorative" val="1"/>
              </a:ext>
            </a:extLst>
          </p:cNvPr>
          <p:cNvSpPr/>
          <p:nvPr/>
        </p:nvSpPr>
        <p:spPr>
          <a:xfrm>
            <a:off x="571215" y="1421147"/>
            <a:ext cx="1213380" cy="1213380"/>
          </a:xfrm>
          <a:prstGeom prst="mathPl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Minus 10">
            <a:extLst>
              <a:ext uri="{FF2B5EF4-FFF2-40B4-BE49-F238E27FC236}">
                <a16:creationId xmlns:a16="http://schemas.microsoft.com/office/drawing/2014/main" id="{319A9BCB-D36B-D0E9-429C-FD0C31CEA978}"/>
              </a:ext>
              <a:ext uri="{C183D7F6-B498-43B3-948B-1728B52AA6E4}">
                <adec:decorative xmlns:adec="http://schemas.microsoft.com/office/drawing/2017/decorative" val="1"/>
              </a:ext>
            </a:extLst>
          </p:cNvPr>
          <p:cNvSpPr/>
          <p:nvPr/>
        </p:nvSpPr>
        <p:spPr>
          <a:xfrm>
            <a:off x="1896249" y="1942693"/>
            <a:ext cx="1213379" cy="1213379"/>
          </a:xfrm>
          <a:prstGeom prst="mathMinus">
            <a:avLst/>
          </a:prstGeom>
          <a:solidFill>
            <a:schemeClr val="tx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Content Placeholder 2">
            <a:extLst>
              <a:ext uri="{FF2B5EF4-FFF2-40B4-BE49-F238E27FC236}">
                <a16:creationId xmlns:a16="http://schemas.microsoft.com/office/drawing/2014/main" id="{CAA67BEC-6427-752B-5D7B-EC51C4B562E6}"/>
              </a:ext>
            </a:extLst>
          </p:cNvPr>
          <p:cNvSpPr>
            <a:spLocks noGrp="1"/>
          </p:cNvSpPr>
          <p:nvPr>
            <p:ph sz="quarter" idx="14"/>
          </p:nvPr>
        </p:nvSpPr>
        <p:spPr>
          <a:xfrm>
            <a:off x="450258" y="3243156"/>
            <a:ext cx="2859000" cy="2501596"/>
          </a:xfrm>
        </p:spPr>
        <p:txBody>
          <a:bodyPr>
            <a:normAutofit/>
          </a:bodyPr>
          <a:lstStyle/>
          <a:p>
            <a:pPr marL="514350" lvl="0" indent="-514350">
              <a:buAutoNum type="arabicPeriod"/>
            </a:pPr>
            <a:r>
              <a:rPr lang="en-US" b="1">
                <a:highlight>
                  <a:srgbClr val="F89E6D"/>
                </a:highlight>
              </a:rPr>
              <a:t>Score</a:t>
            </a:r>
            <a:endParaRPr lang="en-US" b="1" i="1">
              <a:highlight>
                <a:srgbClr val="F89E6D"/>
              </a:highlight>
            </a:endParaRPr>
          </a:p>
          <a:p>
            <a:pPr marL="514350" lvl="0" indent="-514350">
              <a:buAutoNum type="arabicPeriod"/>
            </a:pPr>
            <a:r>
              <a:rPr lang="en-US" b="1"/>
              <a:t>Identify errors					</a:t>
            </a:r>
          </a:p>
          <a:p>
            <a:pPr marL="514350" lvl="0" indent="-514350">
              <a:buAutoNum type="arabicPeriod"/>
            </a:pPr>
            <a:r>
              <a:rPr lang="en-US" b="1"/>
              <a:t>Plan instruction</a:t>
            </a:r>
          </a:p>
        </p:txBody>
      </p:sp>
      <p:grpSp>
        <p:nvGrpSpPr>
          <p:cNvPr id="19" name="Group 18">
            <a:extLst>
              <a:ext uri="{FF2B5EF4-FFF2-40B4-BE49-F238E27FC236}">
                <a16:creationId xmlns:a16="http://schemas.microsoft.com/office/drawing/2014/main" id="{A7D7A9C6-1E59-C826-B81C-27E6185D7183}"/>
              </a:ext>
              <a:ext uri="{C183D7F6-B498-43B3-948B-1728B52AA6E4}">
                <adec:decorative xmlns:adec="http://schemas.microsoft.com/office/drawing/2017/decorative" val="1"/>
              </a:ext>
            </a:extLst>
          </p:cNvPr>
          <p:cNvGrpSpPr/>
          <p:nvPr/>
        </p:nvGrpSpPr>
        <p:grpSpPr>
          <a:xfrm>
            <a:off x="290605" y="3156072"/>
            <a:ext cx="3018652" cy="2743422"/>
            <a:chOff x="290605" y="3156072"/>
            <a:chExt cx="3018652" cy="2743422"/>
          </a:xfrm>
        </p:grpSpPr>
        <p:pic>
          <p:nvPicPr>
            <p:cNvPr id="20" name="Graphic 19" descr="Banana Peel with solid fill">
              <a:extLst>
                <a:ext uri="{FF2B5EF4-FFF2-40B4-BE49-F238E27FC236}">
                  <a16:creationId xmlns:a16="http://schemas.microsoft.com/office/drawing/2014/main" id="{4CA123A9-776C-7B7E-60FB-B5DCE14EE00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31396" y="4448452"/>
              <a:ext cx="708347" cy="708347"/>
            </a:xfrm>
            <a:prstGeom prst="rect">
              <a:avLst/>
            </a:prstGeom>
          </p:spPr>
        </p:pic>
        <p:pic>
          <p:nvPicPr>
            <p:cNvPr id="21" name="Graphic 20" descr="Bug with solid fill">
              <a:extLst>
                <a:ext uri="{FF2B5EF4-FFF2-40B4-BE49-F238E27FC236}">
                  <a16:creationId xmlns:a16="http://schemas.microsoft.com/office/drawing/2014/main" id="{AA82595C-A401-1888-2BD2-8721EAE7D35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95180">
              <a:off x="1983171" y="4447053"/>
              <a:ext cx="782416" cy="782416"/>
            </a:xfrm>
            <a:prstGeom prst="rect">
              <a:avLst/>
            </a:prstGeom>
          </p:spPr>
        </p:pic>
        <p:sp>
          <p:nvSpPr>
            <p:cNvPr id="22" name="Rounded Rectangle 21">
              <a:extLst>
                <a:ext uri="{FF2B5EF4-FFF2-40B4-BE49-F238E27FC236}">
                  <a16:creationId xmlns:a16="http://schemas.microsoft.com/office/drawing/2014/main" id="{585DE54A-5BBA-EAA8-6A85-AF4EFC6112BE}"/>
                </a:ext>
              </a:extLst>
            </p:cNvPr>
            <p:cNvSpPr/>
            <p:nvPr/>
          </p:nvSpPr>
          <p:spPr>
            <a:xfrm>
              <a:off x="290605" y="3156072"/>
              <a:ext cx="3018652" cy="274342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50">
                <a:solidFill>
                  <a:schemeClr val="tx1"/>
                </a:solidFill>
              </a:endParaRPr>
            </a:p>
          </p:txBody>
        </p:sp>
      </p:grpSp>
      <p:pic>
        <p:nvPicPr>
          <p:cNvPr id="3" name="Picture 2" descr="A math worksheet with a student's answers. There are green check marks near correct answers and red X's need wrong answers. ">
            <a:extLst>
              <a:ext uri="{FF2B5EF4-FFF2-40B4-BE49-F238E27FC236}">
                <a16:creationId xmlns:a16="http://schemas.microsoft.com/office/drawing/2014/main" id="{B08E39FB-9416-6117-3FBB-1ED1B789F318}"/>
              </a:ext>
            </a:extLst>
          </p:cNvPr>
          <p:cNvPicPr>
            <a:picLocks noChangeAspect="1"/>
          </p:cNvPicPr>
          <p:nvPr/>
        </p:nvPicPr>
        <p:blipFill>
          <a:blip r:embed="rId5"/>
          <a:srcRect b="66763"/>
          <a:stretch>
            <a:fillRect/>
          </a:stretch>
        </p:blipFill>
        <p:spPr>
          <a:xfrm>
            <a:off x="3632825" y="1803096"/>
            <a:ext cx="8391266" cy="3251808"/>
          </a:xfrm>
          <a:prstGeom prst="rect">
            <a:avLst/>
          </a:prstGeom>
        </p:spPr>
      </p:pic>
      <p:sp>
        <p:nvSpPr>
          <p:cNvPr id="6" name="TextBox 5">
            <a:extLst>
              <a:ext uri="{FF2B5EF4-FFF2-40B4-BE49-F238E27FC236}">
                <a16:creationId xmlns:a16="http://schemas.microsoft.com/office/drawing/2014/main" id="{B6558D3A-54FB-9E22-EC14-65D0DF30018D}"/>
              </a:ext>
              <a:ext uri="{C183D7F6-B498-43B3-948B-1728B52AA6E4}">
                <adec:decorative xmlns:adec="http://schemas.microsoft.com/office/drawing/2017/decorative" val="1"/>
              </a:ext>
            </a:extLst>
          </p:cNvPr>
          <p:cNvSpPr txBox="1"/>
          <p:nvPr/>
        </p:nvSpPr>
        <p:spPr>
          <a:xfrm>
            <a:off x="5381279" y="2403694"/>
            <a:ext cx="419618" cy="461665"/>
          </a:xfrm>
          <a:prstGeom prst="rect">
            <a:avLst/>
          </a:prstGeom>
          <a:noFill/>
        </p:spPr>
        <p:txBody>
          <a:bodyPr wrap="square">
            <a:spAutoFit/>
          </a:bodyPr>
          <a:lstStyle/>
          <a:p>
            <a:r>
              <a:rPr lang="en-US" sz="2400" b="1">
                <a:solidFill>
                  <a:schemeClr val="accent2"/>
                </a:solidFill>
              </a:rPr>
              <a:t>✓</a:t>
            </a:r>
          </a:p>
        </p:txBody>
      </p:sp>
      <p:sp>
        <p:nvSpPr>
          <p:cNvPr id="7" name="TextBox 6">
            <a:extLst>
              <a:ext uri="{FF2B5EF4-FFF2-40B4-BE49-F238E27FC236}">
                <a16:creationId xmlns:a16="http://schemas.microsoft.com/office/drawing/2014/main" id="{134AE1B8-3767-5042-5EFE-6B4D94C92302}"/>
              </a:ext>
              <a:ext uri="{C183D7F6-B498-43B3-948B-1728B52AA6E4}">
                <adec:decorative xmlns:adec="http://schemas.microsoft.com/office/drawing/2017/decorative" val="1"/>
              </a:ext>
            </a:extLst>
          </p:cNvPr>
          <p:cNvSpPr txBox="1"/>
          <p:nvPr/>
        </p:nvSpPr>
        <p:spPr>
          <a:xfrm>
            <a:off x="5552468" y="2403694"/>
            <a:ext cx="419618" cy="461665"/>
          </a:xfrm>
          <a:prstGeom prst="rect">
            <a:avLst/>
          </a:prstGeom>
          <a:noFill/>
        </p:spPr>
        <p:txBody>
          <a:bodyPr wrap="square">
            <a:spAutoFit/>
          </a:bodyPr>
          <a:lstStyle/>
          <a:p>
            <a:r>
              <a:rPr lang="en-US" sz="2400" b="1">
                <a:solidFill>
                  <a:schemeClr val="accent2"/>
                </a:solidFill>
              </a:rPr>
              <a:t>✓</a:t>
            </a:r>
          </a:p>
        </p:txBody>
      </p:sp>
      <p:sp>
        <p:nvSpPr>
          <p:cNvPr id="12" name="TextBox 11">
            <a:extLst>
              <a:ext uri="{FF2B5EF4-FFF2-40B4-BE49-F238E27FC236}">
                <a16:creationId xmlns:a16="http://schemas.microsoft.com/office/drawing/2014/main" id="{42CC019F-0916-84BF-E798-95B3E992F0BC}"/>
              </a:ext>
              <a:ext uri="{C183D7F6-B498-43B3-948B-1728B52AA6E4}">
                <adec:decorative xmlns:adec="http://schemas.microsoft.com/office/drawing/2017/decorative" val="1"/>
              </a:ext>
            </a:extLst>
          </p:cNvPr>
          <p:cNvSpPr txBox="1"/>
          <p:nvPr/>
        </p:nvSpPr>
        <p:spPr>
          <a:xfrm>
            <a:off x="5180074" y="2348386"/>
            <a:ext cx="419618" cy="461665"/>
          </a:xfrm>
          <a:prstGeom prst="rect">
            <a:avLst/>
          </a:prstGeom>
          <a:noFill/>
        </p:spPr>
        <p:txBody>
          <a:bodyPr wrap="square">
            <a:spAutoFit/>
          </a:bodyPr>
          <a:lstStyle/>
          <a:p>
            <a:r>
              <a:rPr lang="en-US" sz="2400" b="1">
                <a:solidFill>
                  <a:schemeClr val="accent2"/>
                </a:solidFill>
              </a:rPr>
              <a:t>✓</a:t>
            </a:r>
          </a:p>
        </p:txBody>
      </p:sp>
    </p:spTree>
    <p:extLst>
      <p:ext uri="{BB962C8B-B14F-4D97-AF65-F5344CB8AC3E}">
        <p14:creationId xmlns:p14="http://schemas.microsoft.com/office/powerpoint/2010/main" val="2029496042"/>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3" id="{1A46AD72-7828-441F-B10D-6B0965BE1741}" vid="{7FBB7C7E-D471-4119-AC82-948CD0077109}"/>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9a51b02-0933-47a0-85eb-c3aa1e4e384a" xsi:nil="true"/>
    <lcf76f155ced4ddcb4097134ff3c332f xmlns="8ef39c64-a023-403b-b100-a285cfd6ef7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9" ma:contentTypeDescription="Create a new document." ma:contentTypeScope="" ma:versionID="8454d30b916d84ae82490481502f63fe">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1dec64caf4823a4c30117101df8167a1"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EAC94F-0CB7-47E2-B1CC-A0F105248E94}">
  <ds:schemaRefs>
    <ds:schemaRef ds:uri="http://schemas.microsoft.com/office/2006/metadata/properties"/>
    <ds:schemaRef ds:uri="89a51b02-0933-47a0-85eb-c3aa1e4e384a"/>
    <ds:schemaRef ds:uri="http://schemas.microsoft.com/office/2006/documentManagement/types"/>
    <ds:schemaRef ds:uri="http://purl.org/dc/elements/1.1/"/>
    <ds:schemaRef ds:uri="http://schemas.microsoft.com/office/infopath/2007/PartnerControls"/>
    <ds:schemaRef ds:uri="http://purl.org/dc/dcmitype/"/>
    <ds:schemaRef ds:uri="http://purl.org/dc/terms/"/>
    <ds:schemaRef ds:uri="8ef39c64-a023-403b-b100-a285cfd6ef74"/>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3.xml><?xml version="1.0" encoding="utf-8"?>
<ds:datastoreItem xmlns:ds="http://schemas.openxmlformats.org/officeDocument/2006/customXml" ds:itemID="{341939A5-3E0A-4B7E-BE52-76D52574B0B4}">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NEW NCII-PPT-092524 (1)</Template>
  <TotalTime>32</TotalTime>
  <Words>4195</Words>
  <Application>Microsoft Office PowerPoint</Application>
  <PresentationFormat>Widescreen</PresentationFormat>
  <Paragraphs>647</Paragraphs>
  <Slides>50</Slides>
  <Notes>46</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2018 NCII PPT</vt:lpstr>
      <vt:lpstr>Error Analysis in Math:</vt:lpstr>
      <vt:lpstr>Alison M. Hardy</vt:lpstr>
      <vt:lpstr>Error Analysis   A process for analyzing student work to:  identify what types of errors a student is making and why better align an intervention with the student’s needs </vt:lpstr>
      <vt:lpstr>Error Analysis in Math</vt:lpstr>
      <vt:lpstr>Error Analysis in Math 2</vt:lpstr>
      <vt:lpstr>Case Study: A Grade 2 student is receiving an intervention focused on adding and subtracting within 1,000 using base-ten models.</vt:lpstr>
      <vt:lpstr>Case Study: A Grade 2 student is receiving an intervention focused on adding and subtracting within 1,000 using base-ten models. 2</vt:lpstr>
      <vt:lpstr>Case Study: A Grade 2 student is receiving an intervention focused on adding and subtracting within 1,000 using base-ten models. 3</vt:lpstr>
      <vt:lpstr>Case Study: A Grade 2 student is receiving an intervention focused on adding and subtracting within 1,000 using base-ten models. 4</vt:lpstr>
      <vt:lpstr>Case Study: A Grade 2 student is receiving an intervention focused on adding and subtracting within 1,000 using base-ten models. 5</vt:lpstr>
      <vt:lpstr>Case Study: A Grade 2 student is receiving an intervention focused on adding and subtracting within 1,000 using base-ten models. 6</vt:lpstr>
      <vt:lpstr>Case Study: A Grade 2 student is receiving an intervention focused on adding and subtracting within 1,000 using base-ten models. 7</vt:lpstr>
      <vt:lpstr>Case Study: A Grade 2 student is receiving an intervention focused on adding and subtracting within 1,000 using base-ten models. 8</vt:lpstr>
      <vt:lpstr>Case Study: A Grade 2 student is receiving an intervention focused on adding and subtracting within 1,000 using base-ten models. 9</vt:lpstr>
      <vt:lpstr>Case Study: A Grade 2 student is receiving an intervention focused on adding and subtracting within 1,000 using base-ten models. 10</vt:lpstr>
      <vt:lpstr>Case Study: A Grade 2 student is receiving an intervention focused on adding and subtracting within 1,000 using base-ten models. 11</vt:lpstr>
      <vt:lpstr>Case Study: A Grade 3 student is receiving an intervention focused on adding and subtracting using the standard algorithm.</vt:lpstr>
      <vt:lpstr>Case Study: A Grade 3 student is receiving an intervention focused on adding and subtracting using the standard algorithm. 2</vt:lpstr>
      <vt:lpstr>Case Study: A Grade 3 student is receiving an intervention focused on adding and subtracting using the standard algorithm. 3</vt:lpstr>
      <vt:lpstr>Case Study: A Grade 3 student is receiving an intervention focused on adding and subtracting using the standard algorithm. 4</vt:lpstr>
      <vt:lpstr>Case Study: A Grade 3 student is receiving an intervention focused on adding and subtracting using the standard algorithm. 5</vt:lpstr>
      <vt:lpstr>Case Study: A Grade 3 student is receiving an intervention focused on adding and subtracting using the standard algorithm.   6</vt:lpstr>
      <vt:lpstr>Case Study: A Grade 3 student is receiving an intervention focused on adding and subtracting using the standard algorithm. 7   </vt:lpstr>
      <vt:lpstr>Case Study: A Grade 3 student is receiving an intervention focused on adding and subtracting using the standard algorithm.   8</vt:lpstr>
      <vt:lpstr>Case Study: A Grade 4 student is receiving an intervention focused on multiplying and dividing whole numbers.</vt:lpstr>
      <vt:lpstr>Case Study: A Grade 4 student is receiving an intervention focused on multiplying and dividing whole numbers. 2</vt:lpstr>
      <vt:lpstr>Case Study: A Grade 4 student is receiving an intervention focused on multiplying and dividing whole numbers. 3</vt:lpstr>
      <vt:lpstr>Case Study: A Grade 4 student is receiving an intervention focused on multiplying and dividing whole numbers. 4</vt:lpstr>
      <vt:lpstr>Case Study: A Grade 4 student is receiving an intervention focused on multiplying and dividing whole numbers. 5</vt:lpstr>
      <vt:lpstr>Case Study: A Grade 4 student is receiving an intervention focused on multiplying and dividing whole numbers. 6</vt:lpstr>
      <vt:lpstr>Case Study: A Grade 4 student is receiving an intervention focused on multiplying and dividing whole numbers. 7</vt:lpstr>
      <vt:lpstr>Word Problems</vt:lpstr>
      <vt:lpstr>Word Problems 2</vt:lpstr>
      <vt:lpstr>Word Problems 3</vt:lpstr>
      <vt:lpstr>Case Study: A Grade 5 student is receiving an intervention focused on single-step word problems.</vt:lpstr>
      <vt:lpstr>Case Study: A Grade 5 student is receiving an intervention focused on single-step word problems. 2  </vt:lpstr>
      <vt:lpstr>Case Study: A Grade 5 student is receiving an intervention focused on single-step word problems. 3</vt:lpstr>
      <vt:lpstr>Case Study: A Grade 5 student is receiving an intervention focused on single-step word problems. 4</vt:lpstr>
      <vt:lpstr>Case Study: A Grade 5 student is receiving an intervention focused on single-step word problems. 5 </vt:lpstr>
      <vt:lpstr>Case Study: A Grade 5 student is receiving an intervention focused on single-step word problems. 6</vt:lpstr>
      <vt:lpstr>Case Study: A Grade 5 student is receiving an intervention focused on single-step word problems. 8</vt:lpstr>
      <vt:lpstr>Summary  Error analysis is a process for analyzing student work to:  identify what types of errors a student is making and why better align an intervention with the student’s needs</vt:lpstr>
      <vt:lpstr>Continued Learning</vt:lpstr>
      <vt:lpstr>NCII Resource: Error Analysis</vt:lpstr>
      <vt:lpstr>Demonstrates how to evaluate each numeral in the student’s answer</vt:lpstr>
      <vt:lpstr>Provide examples of error analysis</vt:lpstr>
      <vt:lpstr>Provides example instructional strategies based on error patterns</vt:lpstr>
      <vt:lpstr>Upcoming Error Analysis Webinar</vt:lpstr>
      <vt:lpstr>Event Survey</vt:lpstr>
      <vt:lpstr>NCII 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Specify the subject of the presentation</dc:subject>
  <dc:creator>Merkle, Cat</dc:creator>
  <cp:keywords>Add appropriate tags for accessibility</cp:keywords>
  <cp:lastModifiedBy>Merkle, Cat</cp:lastModifiedBy>
  <cp:revision>2</cp:revision>
  <cp:lastPrinted>2017-10-19T00:36:21Z</cp:lastPrinted>
  <dcterms:created xsi:type="dcterms:W3CDTF">2026-04-16T16:35:00Z</dcterms:created>
  <dcterms:modified xsi:type="dcterms:W3CDTF">2026-06-03T18:32:35Z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