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3"/>
  </p:notesMasterIdLst>
  <p:handoutMasterIdLst>
    <p:handoutMasterId r:id="rId54"/>
  </p:handoutMasterIdLst>
  <p:sldIdLst>
    <p:sldId id="5443" r:id="rId5"/>
    <p:sldId id="5442" r:id="rId6"/>
    <p:sldId id="4545" r:id="rId7"/>
    <p:sldId id="5428" r:id="rId8"/>
    <p:sldId id="5231" r:id="rId9"/>
    <p:sldId id="5431" r:id="rId10"/>
    <p:sldId id="4400" r:id="rId11"/>
    <p:sldId id="5407" r:id="rId12"/>
    <p:sldId id="5410" r:id="rId13"/>
    <p:sldId id="5304" r:id="rId14"/>
    <p:sldId id="5400" r:id="rId15"/>
    <p:sldId id="4833" r:id="rId16"/>
    <p:sldId id="5227" r:id="rId17"/>
    <p:sldId id="5300" r:id="rId18"/>
    <p:sldId id="5359" r:id="rId19"/>
    <p:sldId id="5396" r:id="rId20"/>
    <p:sldId id="5320" r:id="rId21"/>
    <p:sldId id="5430" r:id="rId22"/>
    <p:sldId id="5426" r:id="rId23"/>
    <p:sldId id="5371" r:id="rId24"/>
    <p:sldId id="5321" r:id="rId25"/>
    <p:sldId id="5402" r:id="rId26"/>
    <p:sldId id="4867" r:id="rId27"/>
    <p:sldId id="4904" r:id="rId28"/>
    <p:sldId id="749" r:id="rId29"/>
    <p:sldId id="4916" r:id="rId30"/>
    <p:sldId id="5322" r:id="rId31"/>
    <p:sldId id="5403" r:id="rId32"/>
    <p:sldId id="4962" r:id="rId33"/>
    <p:sldId id="5169" r:id="rId34"/>
    <p:sldId id="5167" r:id="rId35"/>
    <p:sldId id="5172" r:id="rId36"/>
    <p:sldId id="5374" r:id="rId37"/>
    <p:sldId id="5323" r:id="rId38"/>
    <p:sldId id="5433" r:id="rId39"/>
    <p:sldId id="5249" r:id="rId40"/>
    <p:sldId id="4680" r:id="rId41"/>
    <p:sldId id="4894" r:id="rId42"/>
    <p:sldId id="5434" r:id="rId43"/>
    <p:sldId id="5385" r:id="rId44"/>
    <p:sldId id="5429" r:id="rId45"/>
    <p:sldId id="5424" r:id="rId46"/>
    <p:sldId id="5425" r:id="rId47"/>
    <p:sldId id="5441" r:id="rId48"/>
    <p:sldId id="5437" r:id="rId49"/>
    <p:sldId id="5438" r:id="rId50"/>
    <p:sldId id="404" r:id="rId51"/>
    <p:sldId id="415" r:id="rId5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gnostic Data" id="{40064D69-CE95-46B7-8DE8-1065BBA2B5F2}">
          <p14:sldIdLst>
            <p14:sldId id="5443"/>
            <p14:sldId id="5442"/>
            <p14:sldId id="4545"/>
            <p14:sldId id="5428"/>
            <p14:sldId id="5231"/>
            <p14:sldId id="5431"/>
            <p14:sldId id="4400"/>
            <p14:sldId id="5407"/>
            <p14:sldId id="5410"/>
            <p14:sldId id="5304"/>
            <p14:sldId id="5400"/>
            <p14:sldId id="4833"/>
            <p14:sldId id="5227"/>
            <p14:sldId id="5300"/>
            <p14:sldId id="5359"/>
            <p14:sldId id="5396"/>
            <p14:sldId id="5320"/>
            <p14:sldId id="5430"/>
            <p14:sldId id="5426"/>
            <p14:sldId id="5371"/>
            <p14:sldId id="5321"/>
            <p14:sldId id="5402"/>
            <p14:sldId id="4867"/>
            <p14:sldId id="4904"/>
            <p14:sldId id="749"/>
            <p14:sldId id="4916"/>
            <p14:sldId id="5322"/>
            <p14:sldId id="5403"/>
            <p14:sldId id="4962"/>
            <p14:sldId id="5169"/>
            <p14:sldId id="5167"/>
            <p14:sldId id="5172"/>
            <p14:sldId id="5374"/>
            <p14:sldId id="5323"/>
            <p14:sldId id="5433"/>
            <p14:sldId id="5249"/>
            <p14:sldId id="4680"/>
            <p14:sldId id="4894"/>
            <p14:sldId id="5434"/>
            <p14:sldId id="5385"/>
            <p14:sldId id="5429"/>
            <p14:sldId id="5424"/>
            <p14:sldId id="5425"/>
            <p14:sldId id="5441"/>
            <p14:sldId id="5437"/>
            <p14:sldId id="5438"/>
            <p14:sldId id="404"/>
            <p14:sldId id="415"/>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den, Sarah" initials="SA" lastIdx="16" clrIdx="6">
    <p:extLst>
      <p:ext uri="{19B8F6BF-5375-455C-9EA6-DF929625EA0E}">
        <p15:presenceInfo xmlns:p15="http://schemas.microsoft.com/office/powerpoint/2012/main" userId="S::sarden@air.org::c3865b93-f4ad-427d-92c9-4484f9824b2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Harlacher, Jason" initials="HJ" lastIdx="13" clrIdx="4">
    <p:extLst>
      <p:ext uri="{19B8F6BF-5375-455C-9EA6-DF929625EA0E}">
        <p15:presenceInfo xmlns:p15="http://schemas.microsoft.com/office/powerpoint/2012/main" userId="S::jharlacher@air.org::e2b8eea1-1bab-463d-b788-b2b13f17fd0a" providerId="AD"/>
      </p:ext>
    </p:extLst>
  </p:cmAuthor>
  <p:cmAuthor id="6" name="Peterson, Amy" initials="AP" lastIdx="34" clrIdx="5">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30"/>
    <a:srgbClr val="E3E6E8"/>
    <a:srgbClr val="A8452A"/>
    <a:srgbClr val="FFFFFF"/>
    <a:srgbClr val="C25131"/>
    <a:srgbClr val="6D6E70"/>
    <a:srgbClr val="E6E6E6"/>
    <a:srgbClr val="10719C"/>
    <a:srgbClr val="000000"/>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82044-EB00-8546-9DEF-8E9D05713FD5}" v="6" dt="2026-03-24T16:47:32.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5" autoAdjust="0"/>
    <p:restoredTop sz="94676" autoAdjust="0"/>
  </p:normalViewPr>
  <p:slideViewPr>
    <p:cSldViewPr snapToGrid="0">
      <p:cViewPr varScale="1">
        <p:scale>
          <a:sx n="93" d="100"/>
          <a:sy n="93" d="100"/>
        </p:scale>
        <p:origin x="348" y="306"/>
      </p:cViewPr>
      <p:guideLst>
        <p:guide orient="horz" pos="648"/>
        <p:guide pos="3840"/>
      </p:guideLst>
    </p:cSldViewPr>
  </p:slideViewPr>
  <p:outlineViewPr>
    <p:cViewPr>
      <p:scale>
        <a:sx n="33" d="100"/>
        <a:sy n="33" d="100"/>
      </p:scale>
      <p:origin x="0" y="-5563"/>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14984356202E-2"/>
          <c:y val="5.7708016761062762E-2"/>
          <c:w val="0.5683748597535706"/>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42</c:v>
                </c:pt>
                <c:pt idx="3">
                  <c:v>43</c:v>
                </c:pt>
                <c:pt idx="4">
                  <c:v>38</c:v>
                </c:pt>
                <c:pt idx="5">
                  <c:v>41</c:v>
                </c:pt>
                <c:pt idx="6">
                  <c:v>44</c:v>
                </c:pt>
                <c:pt idx="7">
                  <c:v>46</c:v>
                </c:pt>
                <c:pt idx="8">
                  <c:v>42</c:v>
                </c:pt>
                <c:pt idx="9">
                  <c:v>44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80844198703103287"/>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47</c:v>
                </c:pt>
                <c:pt idx="3">
                  <c:v>49</c:v>
                </c:pt>
                <c:pt idx="4">
                  <c:v>46</c:v>
                </c:pt>
                <c:pt idx="5">
                  <c:v>51</c:v>
                </c:pt>
                <c:pt idx="6">
                  <c:v>53</c:v>
                </c:pt>
                <c:pt idx="7">
                  <c:v>55</c:v>
                </c:pt>
                <c:pt idx="8">
                  <c:v>58</c:v>
                </c:pt>
                <c:pt idx="9">
                  <c:v>62</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408778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B236C-B668-E220-0332-DE5FB89E5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8B906-747B-D754-1662-88824C06E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78FFA-0EEF-B692-83E2-798E2C88D63F}"/>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6D8C31E-661B-5F48-4497-EB094FCF327C}"/>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48E5449C-47D6-CE20-5E05-382DDCC02D1E}"/>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E9A16500-E56C-220D-F595-747975ADF427}"/>
              </a:ext>
            </a:extLst>
          </p:cNvPr>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418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963052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94020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357137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536638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16</a:t>
            </a:fld>
            <a:endParaRPr lang="en-US"/>
          </a:p>
        </p:txBody>
      </p:sp>
    </p:spTree>
    <p:extLst>
      <p:ext uri="{BB962C8B-B14F-4D97-AF65-F5344CB8AC3E}">
        <p14:creationId xmlns:p14="http://schemas.microsoft.com/office/powerpoint/2010/main" val="287418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94568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413323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1582855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81005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noProof="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1532813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93971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900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4576004" y="6789014"/>
            <a:ext cx="157094" cy="231784"/>
          </a:xfrm>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508874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943870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85950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31</a:t>
            </a:fld>
            <a:endParaRPr lang="en-US"/>
          </a:p>
        </p:txBody>
      </p:sp>
    </p:spTree>
    <p:extLst>
      <p:ext uri="{BB962C8B-B14F-4D97-AF65-F5344CB8AC3E}">
        <p14:creationId xmlns:p14="http://schemas.microsoft.com/office/powerpoint/2010/main" val="2250720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32</a:t>
            </a:fld>
            <a:endParaRPr lang="en-US"/>
          </a:p>
        </p:txBody>
      </p:sp>
    </p:spTree>
    <p:extLst>
      <p:ext uri="{BB962C8B-B14F-4D97-AF65-F5344CB8AC3E}">
        <p14:creationId xmlns:p14="http://schemas.microsoft.com/office/powerpoint/2010/main" val="314527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3365123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319407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320076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29E6E-E8DF-4607-8176-6E8152442002}" type="slidenum">
              <a:rPr lang="en-US" smtClean="0"/>
              <a:t>3</a:t>
            </a:fld>
            <a:endParaRPr lang="en-US"/>
          </a:p>
        </p:txBody>
      </p:sp>
    </p:spTree>
    <p:extLst>
      <p:ext uri="{BB962C8B-B14F-4D97-AF65-F5344CB8AC3E}">
        <p14:creationId xmlns:p14="http://schemas.microsoft.com/office/powerpoint/2010/main" val="3548510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1740323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576B-DF99-6ECD-BAF4-64757D251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AC4AA-BCDF-3899-5A65-9E03C8003C0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692618-47A2-C980-774F-AB55D11A49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89B570-13C7-1AEA-7B74-6C496E333083}"/>
              </a:ext>
            </a:extLst>
          </p:cNvPr>
          <p:cNvSpPr>
            <a:spLocks noGrp="1"/>
          </p:cNvSpPr>
          <p:nvPr>
            <p:ph type="sldNum" sz="quarter" idx="5"/>
          </p:nvPr>
        </p:nvSpPr>
        <p:spPr/>
        <p:txBody>
          <a:bodyPr/>
          <a:lstStyle/>
          <a:p>
            <a:fld id="{065F33D5-D664-A64D-AD32-4267BD8E5241}" type="slidenum">
              <a:rPr lang="en-US" smtClean="0"/>
              <a:t>42</a:t>
            </a:fld>
            <a:endParaRPr lang="en-US"/>
          </a:p>
        </p:txBody>
      </p:sp>
    </p:spTree>
    <p:extLst>
      <p:ext uri="{BB962C8B-B14F-4D97-AF65-F5344CB8AC3E}">
        <p14:creationId xmlns:p14="http://schemas.microsoft.com/office/powerpoint/2010/main" val="4016490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C4A4-DDDD-E758-F8E2-5362230E5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9A537-3B9C-1B84-06FA-97BCFDFC1E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98B4E6-8C72-C4C9-9E6B-0C9BB9F7F3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A796F6-300E-D0A5-7009-2ADE67923C21}"/>
              </a:ext>
            </a:extLst>
          </p:cNvPr>
          <p:cNvSpPr>
            <a:spLocks noGrp="1"/>
          </p:cNvSpPr>
          <p:nvPr>
            <p:ph type="sldNum" sz="quarter" idx="5"/>
          </p:nvPr>
        </p:nvSpPr>
        <p:spPr/>
        <p:txBody>
          <a:bodyPr/>
          <a:lstStyle/>
          <a:p>
            <a:fld id="{065F33D5-D664-A64D-AD32-4267BD8E5241}" type="slidenum">
              <a:rPr lang="en-US" smtClean="0"/>
              <a:t>43</a:t>
            </a:fld>
            <a:endParaRPr lang="en-US"/>
          </a:p>
        </p:txBody>
      </p:sp>
    </p:spTree>
    <p:extLst>
      <p:ext uri="{BB962C8B-B14F-4D97-AF65-F5344CB8AC3E}">
        <p14:creationId xmlns:p14="http://schemas.microsoft.com/office/powerpoint/2010/main" val="199533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25527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391129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196647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8D22-DC20-9DB0-4728-FE77F25CB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BE49E-FE4E-4FF2-C0CF-0F45F3D302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F0DB28-DAD8-97EC-B706-5ACD845EE973}"/>
              </a:ext>
            </a:extLst>
          </p:cNvPr>
          <p:cNvSpPr>
            <a:spLocks noGrp="1"/>
          </p:cNvSpPr>
          <p:nvPr>
            <p:ph type="body" idx="1"/>
          </p:nvPr>
        </p:nvSpPr>
        <p:spPr/>
        <p:txBody>
          <a:bodyPr/>
          <a:lstStyle/>
          <a:p>
            <a:endParaRPr lang="en-US" noProof="0"/>
          </a:p>
        </p:txBody>
      </p:sp>
      <p:sp>
        <p:nvSpPr>
          <p:cNvPr id="4" name="Date Placeholder 3">
            <a:extLst>
              <a:ext uri="{FF2B5EF4-FFF2-40B4-BE49-F238E27FC236}">
                <a16:creationId xmlns:a16="http://schemas.microsoft.com/office/drawing/2014/main" id="{EBE18657-961D-ED87-C733-B20DB1573573}"/>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C3561805-179E-8E49-F46C-BBF0015BF0CB}"/>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CFE920CD-7B9B-59B6-BF0F-078FB4E5D2B4}"/>
              </a:ext>
            </a:extLst>
          </p:cNvPr>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267728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040" indent="-320040">
              <a:spcBef>
                <a:spcPts val="600"/>
              </a:spcBef>
              <a:buClr>
                <a:schemeClr val="accent1"/>
              </a:buClr>
              <a:buFont typeface="Wingdings" panose="05000000000000000000" pitchFamily="2" charset="2"/>
              <a:buChar cha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39063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4BFF-349B-7B54-815E-4A0760B10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2207E-415C-4549-068C-9305433BF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CF8EC-AFF3-21E2-94A3-9DB844A1560B}"/>
              </a:ext>
            </a:extLst>
          </p:cNvPr>
          <p:cNvSpPr>
            <a:spLocks noGrp="1"/>
          </p:cNvSpPr>
          <p:nvPr>
            <p:ph type="body" idx="1"/>
          </p:nvPr>
        </p:nvSpPr>
        <p:spPr/>
        <p:txBody>
          <a:bodyPr/>
          <a:lstStyle/>
          <a:p>
            <a:pPr marL="320040" indent="-320040">
              <a:spcBef>
                <a:spcPts val="600"/>
              </a:spcBef>
              <a:buClr>
                <a:schemeClr val="accent1"/>
              </a:buClr>
              <a:buFont typeface="Wingdings" panose="05000000000000000000" pitchFamily="2" charset="2"/>
              <a:buChar char="§"/>
            </a:pPr>
            <a:endParaRPr lang="en-US"/>
          </a:p>
        </p:txBody>
      </p:sp>
      <p:sp>
        <p:nvSpPr>
          <p:cNvPr id="4" name="Date Placeholder 3">
            <a:extLst>
              <a:ext uri="{FF2B5EF4-FFF2-40B4-BE49-F238E27FC236}">
                <a16:creationId xmlns:a16="http://schemas.microsoft.com/office/drawing/2014/main" id="{23F8F85F-B368-EFB4-1DAE-42D8DC7C0785}"/>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918FA94F-1080-8AB9-7307-086F4D645076}"/>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2390CE66-2BD2-63E4-23A9-B2E933C3D712}"/>
              </a:ext>
            </a:extLst>
          </p:cNvPr>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10257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3048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2281-7F3A-9EB4-15F8-2FB7069C1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98594-60D6-6CF6-F065-5719C3A224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A22695-CBC3-7025-685B-2D6B8BA70A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5767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2821313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085287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3"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30"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32286" y="6507316"/>
            <a:ext cx="150682" cy="153888"/>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1429354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04891772"/>
      </p:ext>
    </p:extLst>
  </p:cSld>
  <p:clrMapOvr>
    <a:masterClrMapping/>
  </p:clrMapOvr>
  <p:hf hdr="0" ftr="0" dt="0"/>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10801683" y="6356351"/>
            <a:ext cx="552116" cy="365125"/>
          </a:xfrm>
          <a:prstGeom prst="rect">
            <a:avLst/>
          </a:prstGeom>
        </p:spPr>
        <p:txBody>
          <a:bodyPr vert="horz" lIns="91440" tIns="45720" rIns="91440" bIns="45720" rtlCol="0" anchor="ctr"/>
          <a:lstStyle>
            <a:lvl1pPr algn="r">
              <a:defRPr sz="1200">
                <a:solidFill>
                  <a:schemeClr val="tx1"/>
                </a:solidFill>
              </a:defRPr>
            </a:lvl1pPr>
          </a:lstStyle>
          <a:p>
            <a:fld id="{D7466637-5ABC-4952-8462-57CEDB82E766}" type="slidenum">
              <a:rPr lang="en-US" smtClean="0"/>
              <a:pPr/>
              <a:t>‹#›</a:t>
            </a:fld>
            <a:endParaRPr lang="en-US"/>
          </a:p>
        </p:txBody>
      </p:sp>
    </p:spTree>
    <p:extLst>
      <p:ext uri="{BB962C8B-B14F-4D97-AF65-F5344CB8AC3E}">
        <p14:creationId xmlns:p14="http://schemas.microsoft.com/office/powerpoint/2010/main" val="219244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2">
    <p:spTree>
      <p:nvGrpSpPr>
        <p:cNvPr id="1" name=""/>
        <p:cNvGrpSpPr/>
        <p:nvPr/>
      </p:nvGrpSpPr>
      <p:grpSpPr>
        <a:xfrm>
          <a:off x="0" y="0"/>
          <a:ext cx="0" cy="0"/>
          <a:chOff x="0" y="0"/>
          <a:chExt cx="0" cy="0"/>
        </a:xfrm>
      </p:grpSpPr>
      <p:sp>
        <p:nvSpPr>
          <p:cNvPr id="8" name="AIR.org">
            <a:extLst>
              <a:ext uri="{FF2B5EF4-FFF2-40B4-BE49-F238E27FC236}">
                <a16:creationId xmlns:a16="http://schemas.microsoft.com/office/drawing/2014/main" id="{00E15D28-8E75-5963-B3F7-41F3DF6FDEFC}"/>
              </a:ext>
            </a:extLst>
          </p:cNvPr>
          <p:cNvSpPr txBox="1"/>
          <p:nvPr userDrawn="1"/>
        </p:nvSpPr>
        <p:spPr>
          <a:xfrm>
            <a:off x="695959" y="6495097"/>
            <a:ext cx="1507144"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 MTSS4SUCCESS.ORG</a:t>
            </a:r>
          </a:p>
        </p:txBody>
      </p:sp>
      <p:sp>
        <p:nvSpPr>
          <p:cNvPr id="9" name="Slide Number Placeholder 6">
            <a:extLst>
              <a:ext uri="{FF2B5EF4-FFF2-40B4-BE49-F238E27FC236}">
                <a16:creationId xmlns:a16="http://schemas.microsoft.com/office/drawing/2014/main" id="{F2DE08C2-C333-8895-AB6C-4C60B0510AB2}"/>
              </a:ext>
            </a:extLst>
          </p:cNvPr>
          <p:cNvSpPr txBox="1">
            <a:spLocks/>
          </p:cNvSpPr>
          <p:nvPr userDrawn="1"/>
        </p:nvSpPr>
        <p:spPr>
          <a:xfrm>
            <a:off x="365763" y="6483561"/>
            <a:ext cx="243015" cy="246221"/>
          </a:xfrm>
          <a:prstGeom prst="rect">
            <a:avLst/>
          </a:prstGeom>
        </p:spPr>
        <p:txBody>
          <a:bodyPr vert="horz" wrap="none" lIns="0" tIns="45720" rIns="0" bIns="45720" rtlCol="0" anchor="ctr">
            <a:noAutofit/>
          </a:bodyP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a:t>
            </a:fld>
            <a:endParaRPr lang="en-US"/>
          </a:p>
        </p:txBody>
      </p:sp>
    </p:spTree>
    <p:extLst>
      <p:ext uri="{BB962C8B-B14F-4D97-AF65-F5344CB8AC3E}">
        <p14:creationId xmlns:p14="http://schemas.microsoft.com/office/powerpoint/2010/main" val="275798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209459"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a:solidFill>
                <a:srgbClr val="1F497D">
                  <a:lumMod val="75000"/>
                </a:srgbClr>
              </a:solidFill>
            </a:endParaRPr>
          </a:p>
        </p:txBody>
      </p:sp>
    </p:spTree>
    <p:extLst>
      <p:ext uri="{BB962C8B-B14F-4D97-AF65-F5344CB8AC3E}">
        <p14:creationId xmlns:p14="http://schemas.microsoft.com/office/powerpoint/2010/main" val="1110349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329D-12F7-E1F1-0120-6C37A4D9C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911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68797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6715BD-D2E1-D79C-833F-816F309E8C4D}"/>
              </a:ext>
            </a:extLst>
          </p:cNvPr>
          <p:cNvSpPr>
            <a:spLocks noGrp="1"/>
          </p:cNvSpPr>
          <p:nvPr>
            <p:ph type="title"/>
          </p:nvPr>
        </p:nvSpPr>
        <p:spPr>
          <a:xfrm>
            <a:off x="838200" y="681037"/>
            <a:ext cx="10515600" cy="1009651"/>
          </a:xfrm>
        </p:spPr>
        <p:txBody>
          <a:bodyPr/>
          <a:lstStyle/>
          <a:p>
            <a:r>
              <a:rPr lang="en-US"/>
              <a:t>Click to edit Master title style</a:t>
            </a:r>
          </a:p>
        </p:txBody>
      </p:sp>
    </p:spTree>
    <p:extLst>
      <p:ext uri="{BB962C8B-B14F-4D97-AF65-F5344CB8AC3E}">
        <p14:creationId xmlns:p14="http://schemas.microsoft.com/office/powerpoint/2010/main" val="1480111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25281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0924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
        <p:nvSpPr>
          <p:cNvPr id="2" name="Rectangle 1">
            <a:extLst>
              <a:ext uri="{FF2B5EF4-FFF2-40B4-BE49-F238E27FC236}">
                <a16:creationId xmlns:a16="http://schemas.microsoft.com/office/drawing/2014/main" id="{470CC80A-7841-17FE-169A-1782A5A53CF7}"/>
              </a:ext>
            </a:extLst>
          </p:cNvPr>
          <p:cNvSpPr/>
          <p:nvPr userDrawn="1"/>
        </p:nvSpPr>
        <p:spPr>
          <a:xfrm rot="16200000">
            <a:off x="-3242510" y="3242511"/>
            <a:ext cx="6858000" cy="372979"/>
          </a:xfrm>
          <a:prstGeom prst="rect">
            <a:avLst/>
          </a:prstGeom>
          <a:solidFill>
            <a:srgbClr val="009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a:solidFill>
                  <a:schemeClr val="bg1"/>
                </a:solidFill>
              </a:rPr>
              <a:t>Activity</a:t>
            </a:r>
          </a:p>
        </p:txBody>
      </p:sp>
    </p:spTree>
    <p:extLst>
      <p:ext uri="{BB962C8B-B14F-4D97-AF65-F5344CB8AC3E}">
        <p14:creationId xmlns:p14="http://schemas.microsoft.com/office/powerpoint/2010/main" val="48544180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3" r:id="rId18"/>
    <p:sldLayoutId id="2147483825" r:id="rId19"/>
    <p:sldLayoutId id="2147483827" r:id="rId20"/>
    <p:sldLayoutId id="2147483829" r:id="rId21"/>
    <p:sldLayoutId id="2147483830" r:id="rId22"/>
    <p:sldLayoutId id="2147483831" r:id="rId23"/>
    <p:sldLayoutId id="2147483832" r:id="rId24"/>
    <p:sldLayoutId id="2147483833" r:id="rId25"/>
    <p:sldLayoutId id="2147483834" r:id="rId26"/>
    <p:sldLayoutId id="2147483835" r:id="rId27"/>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pos="5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35.sv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iris.peabody.vanderbilt.edu/wp-content/uploads/modules/dbi2/pdf/dbi2_07_student1_wrksheet.pdf#content" TargetMode="External"/><Relationship Id="rId4" Type="http://schemas.openxmlformats.org/officeDocument/2006/relationships/hyperlink" Target="https://intensiveintervention.org/sites/default/files/2025-10/math-error-analysis.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hyperlink" Target="https://ies.ed.gov/ncee/WWC/PracticeGuide/26" TargetMode="External"/><Relationship Id="rId4" Type="http://schemas.openxmlformats.org/officeDocument/2006/relationships/image" Target="../media/image43.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hyperlink" Target="https://mtss4success.org/resource/alignment-instructional-need-tool" TargetMode="External"/><Relationship Id="rId3" Type="http://schemas.openxmlformats.org/officeDocument/2006/relationships/image" Target="../media/image49.emf"/><Relationship Id="rId7" Type="http://schemas.openxmlformats.org/officeDocument/2006/relationships/hyperlink" Target="https://intensiveintervention.org/resource/reading-spelling-error-analysis"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intensiveintervention.org/sites/default/files/Phonics-Inventory_508.pdf" TargetMode="External"/><Relationship Id="rId5" Type="http://schemas.openxmlformats.org/officeDocument/2006/relationships/image" Target="../media/image51.e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hyperlink" Target="https://intensiveintervention.org/self-paced-features-explicit-instruction" TargetMode="External"/><Relationship Id="rId4" Type="http://schemas.openxmlformats.org/officeDocument/2006/relationships/hyperlink" Target="https://mtss4success.org/resource/self-assessment-explicit-instruc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63.sv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sv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mtss4success.org/resource/assessment-opportunities-respond"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intensiveintervention.org/resource/strategies-scheduling-how-find-time-intensify-and-individualize-interven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hyperlink" Target="https://mtss4success.org/resource/self-assessment-generalization-practice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mtss4success.org/sites/default/files/2023-07/classroom-management-assessment.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mtss4success.org/resource/self-assessment-classroom-management" TargetMode="External"/><Relationship Id="rId4" Type="http://schemas.openxmlformats.org/officeDocument/2006/relationships/image" Target="../media/image88.emf"/></Relationships>
</file>

<file path=ppt/slides/_rels/slide3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hyperlink" Target="https://intensiveintervention.org/resource/using-diagnostic-data-inform-intervention-planning" TargetMode="External"/><Relationship Id="rId7" Type="http://schemas.openxmlformats.org/officeDocument/2006/relationships/hyperlink" Target="https://intensiveintervention.org/sites/default/files/2025-02/LearnHierarchy_Flowchart.pdf" TargetMode="External"/><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hyperlink" Target="https://intensiveintervention.org/sites/default/files/2025-07/DBI-hypothesis-tool.pdf" TargetMode="Externa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hyperlink" Target="https://mtss4success.org/resource/alignment-instructional-need-tool" TargetMode="External"/><Relationship Id="rId7"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mtss4success.org/resource/assessment-opportunities-respond" TargetMode="External"/><Relationship Id="rId5" Type="http://schemas.openxmlformats.org/officeDocument/2006/relationships/hyperlink" Target="https://mtss4success.org/resource/self-assessment-explicit-instruction" TargetMode="External"/><Relationship Id="rId4" Type="http://schemas.openxmlformats.org/officeDocument/2006/relationships/image" Target="../media/image104.emf"/></Relationships>
</file>

<file path=ppt/slides/_rels/slide43.xml.rels><?xml version="1.0" encoding="UTF-8" standalone="yes"?>
<Relationships xmlns="http://schemas.openxmlformats.org/package/2006/relationships"><Relationship Id="rId8" Type="http://schemas.openxmlformats.org/officeDocument/2006/relationships/hyperlink" Target="https://mtss4success.org/resource/acknowledgement-ratio-tool" TargetMode="External"/><Relationship Id="rId3" Type="http://schemas.openxmlformats.org/officeDocument/2006/relationships/hyperlink" Target="https://mtss4success.org/resource/self-assessment-generalization-practices" TargetMode="External"/><Relationship Id="rId7" Type="http://schemas.openxmlformats.org/officeDocument/2006/relationships/image" Target="../media/image106.emf"/><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hyperlink" Target="https://mtss4success.org/resource/self-assessment-classroom-management" TargetMode="External"/><Relationship Id="rId5" Type="http://schemas.openxmlformats.org/officeDocument/2006/relationships/hyperlink" Target="https://mtss4success.org/resource/assessment-opportunities-respond" TargetMode="External"/><Relationship Id="rId4" Type="http://schemas.openxmlformats.org/officeDocument/2006/relationships/image" Target="../media/image85.emf"/><Relationship Id="rId9"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hyperlink" Target="https://air-org.zoom.us/meeting/register/ooK5vZO9QBSfanucjLhqZw" TargetMode="External"/><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all-free-download.com/free-vector/download/pacman_56054.html" TargetMode="External"/><Relationship Id="rId3" Type="http://schemas.openxmlformats.org/officeDocument/2006/relationships/image" Target="../media/image18.png"/><Relationship Id="rId7" Type="http://schemas.openxmlformats.org/officeDocument/2006/relationships/hyperlink" Target="https://www.pngegg.com/en/png-iuxhp"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a:extLst>
              <a:ext uri="{FF2B5EF4-FFF2-40B4-BE49-F238E27FC236}">
                <a16:creationId xmlns:a16="http://schemas.microsoft.com/office/drawing/2014/main" id="{73EA9E01-8DD4-4EBF-A5E1-CF5122EF1DD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t="83" b="83"/>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266390" y="3716536"/>
            <a:ext cx="982000" cy="184666"/>
          </a:xfrm>
        </p:spPr>
        <p:txBody>
          <a:bodyPr/>
          <a:lstStyle/>
          <a:p>
            <a:r>
              <a:rPr lang="en-US" dirty="0"/>
              <a:t>March 24, 2026</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636609" y="4012711"/>
            <a:ext cx="11232409" cy="1354217"/>
          </a:xfrm>
        </p:spPr>
        <p:txBody>
          <a:bodyPr/>
          <a:lstStyle/>
          <a:p>
            <a:r>
              <a:rPr lang="en-US" sz="4400" dirty="0"/>
              <a:t>Full Eyes, Clear Problem Solving:</a:t>
            </a:r>
            <a:br>
              <a:rPr lang="en-US" sz="4400" dirty="0"/>
            </a:br>
            <a:r>
              <a:rPr lang="en-US" sz="4400" dirty="0"/>
              <a:t>Using Diagnostic Data to Intensify Interventions</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5545059"/>
            <a:ext cx="10515600" cy="400110"/>
          </a:xfrm>
        </p:spPr>
        <p:txBody>
          <a:bodyPr/>
          <a:lstStyle/>
          <a:p>
            <a:r>
              <a:rPr lang="en-US"/>
              <a:t>Jason Harlacher, </a:t>
            </a:r>
            <a:r>
              <a:rPr lang="en-US" i="1"/>
              <a:t>Technical Assistance Provider </a:t>
            </a:r>
          </a:p>
        </p:txBody>
      </p:sp>
    </p:spTree>
    <p:extLst>
      <p:ext uri="{BB962C8B-B14F-4D97-AF65-F5344CB8AC3E}">
        <p14:creationId xmlns:p14="http://schemas.microsoft.com/office/powerpoint/2010/main" val="240566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B73-5220-53E2-517A-33D86A842619}"/>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3331A76B-604E-54F9-0581-EEE6E74EB817}"/>
              </a:ext>
            </a:extLst>
          </p:cNvPr>
          <p:cNvSpPr txBox="1">
            <a:spLocks noGrp="1"/>
          </p:cNvSpPr>
          <p:nvPr>
            <p:ph type="title" idx="4294967295"/>
          </p:nvPr>
        </p:nvSpPr>
        <p:spPr>
          <a:xfrm>
            <a:off x="2621132" y="101385"/>
            <a:ext cx="286312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Step 3 of DBI</a:t>
            </a:r>
          </a:p>
        </p:txBody>
      </p:sp>
      <p:sp>
        <p:nvSpPr>
          <p:cNvPr id="11" name="Freeform 10">
            <a:extLst>
              <a:ext uri="{FF2B5EF4-FFF2-40B4-BE49-F238E27FC236}">
                <a16:creationId xmlns:a16="http://schemas.microsoft.com/office/drawing/2014/main" id="{80F54F90-E8DF-1EB5-647E-3803ABD7572A}"/>
              </a:ext>
            </a:extLst>
          </p:cNvPr>
          <p:cNvSpPr/>
          <p:nvPr/>
        </p:nvSpPr>
        <p:spPr>
          <a:xfrm>
            <a:off x="583283" y="1234890"/>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Use Existing Data To Develop An Initial Hypothesis</a:t>
            </a:r>
          </a:p>
        </p:txBody>
      </p:sp>
      <p:sp>
        <p:nvSpPr>
          <p:cNvPr id="6" name="TextBox 5">
            <a:extLst>
              <a:ext uri="{FF2B5EF4-FFF2-40B4-BE49-F238E27FC236}">
                <a16:creationId xmlns:a16="http://schemas.microsoft.com/office/drawing/2014/main" id="{2404E852-92F2-EF34-550F-6F4D7F025E7A}"/>
              </a:ext>
            </a:extLst>
          </p:cNvPr>
          <p:cNvSpPr txBox="1"/>
          <p:nvPr/>
        </p:nvSpPr>
        <p:spPr>
          <a:xfrm>
            <a:off x="455270" y="4095295"/>
            <a:ext cx="1524000" cy="646331"/>
          </a:xfrm>
          <a:prstGeom prst="rect">
            <a:avLst/>
          </a:prstGeom>
          <a:noFill/>
        </p:spPr>
        <p:txBody>
          <a:bodyPr wrap="square" rtlCol="0">
            <a:spAutoFit/>
          </a:bodyPr>
          <a:lstStyle/>
          <a:p>
            <a:pPr algn="ctr"/>
            <a:r>
              <a:rPr lang="en-US"/>
              <a:t>Progress Monitoring</a:t>
            </a:r>
          </a:p>
        </p:txBody>
      </p:sp>
      <p:sp>
        <p:nvSpPr>
          <p:cNvPr id="16" name="TextBox 15">
            <a:extLst>
              <a:ext uri="{FF2B5EF4-FFF2-40B4-BE49-F238E27FC236}">
                <a16:creationId xmlns:a16="http://schemas.microsoft.com/office/drawing/2014/main" id="{0B298845-E91A-411E-DA4C-D995CD3700FC}"/>
              </a:ext>
            </a:extLst>
          </p:cNvPr>
          <p:cNvSpPr txBox="1"/>
          <p:nvPr/>
        </p:nvSpPr>
        <p:spPr>
          <a:xfrm>
            <a:off x="2065040" y="4095294"/>
            <a:ext cx="1524000" cy="646331"/>
          </a:xfrm>
          <a:prstGeom prst="rect">
            <a:avLst/>
          </a:prstGeom>
          <a:noFill/>
        </p:spPr>
        <p:txBody>
          <a:bodyPr wrap="square" rtlCol="0">
            <a:spAutoFit/>
          </a:bodyPr>
          <a:lstStyle/>
          <a:p>
            <a:pPr algn="ctr"/>
            <a:r>
              <a:rPr lang="en-US"/>
              <a:t>Intervention Data</a:t>
            </a:r>
          </a:p>
        </p:txBody>
      </p:sp>
      <p:sp>
        <p:nvSpPr>
          <p:cNvPr id="12" name="Freeform 11">
            <a:extLst>
              <a:ext uri="{FF2B5EF4-FFF2-40B4-BE49-F238E27FC236}">
                <a16:creationId xmlns:a16="http://schemas.microsoft.com/office/drawing/2014/main" id="{FE1F8422-631D-24AC-8D89-4753D2A2811A}"/>
              </a:ext>
              <a:ext uri="{C183D7F6-B498-43B3-948B-1728B52AA6E4}">
                <adec:decorative xmlns:adec="http://schemas.microsoft.com/office/drawing/2017/decorative" val="1"/>
              </a:ext>
            </a:extLst>
          </p:cNvPr>
          <p:cNvSpPr/>
          <p:nvPr/>
        </p:nvSpPr>
        <p:spPr>
          <a:xfrm>
            <a:off x="3837568" y="1756157"/>
            <a:ext cx="627888" cy="734511"/>
          </a:xfrm>
          <a:custGeom>
            <a:avLst/>
            <a:gdLst>
              <a:gd name="connsiteX0" fmla="*/ 0 w 627888"/>
              <a:gd name="connsiteY0" fmla="*/ 146902 h 734511"/>
              <a:gd name="connsiteX1" fmla="*/ 313944 w 627888"/>
              <a:gd name="connsiteY1" fmla="*/ 146902 h 734511"/>
              <a:gd name="connsiteX2" fmla="*/ 313944 w 627888"/>
              <a:gd name="connsiteY2" fmla="*/ 0 h 734511"/>
              <a:gd name="connsiteX3" fmla="*/ 627888 w 627888"/>
              <a:gd name="connsiteY3" fmla="*/ 367256 h 734511"/>
              <a:gd name="connsiteX4" fmla="*/ 313944 w 627888"/>
              <a:gd name="connsiteY4" fmla="*/ 734511 h 734511"/>
              <a:gd name="connsiteX5" fmla="*/ 313944 w 627888"/>
              <a:gd name="connsiteY5" fmla="*/ 587609 h 734511"/>
              <a:gd name="connsiteX6" fmla="*/ 0 w 627888"/>
              <a:gd name="connsiteY6" fmla="*/ 587609 h 734511"/>
              <a:gd name="connsiteX7" fmla="*/ 0 w 627888"/>
              <a:gd name="connsiteY7" fmla="*/ 146902 h 7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8" h="734511">
                <a:moveTo>
                  <a:pt x="0" y="146902"/>
                </a:moveTo>
                <a:lnTo>
                  <a:pt x="313944" y="146902"/>
                </a:lnTo>
                <a:lnTo>
                  <a:pt x="313944" y="0"/>
                </a:lnTo>
                <a:lnTo>
                  <a:pt x="627888" y="367256"/>
                </a:lnTo>
                <a:lnTo>
                  <a:pt x="313944" y="734511"/>
                </a:lnTo>
                <a:lnTo>
                  <a:pt x="313944" y="587609"/>
                </a:lnTo>
                <a:lnTo>
                  <a:pt x="0" y="587609"/>
                </a:lnTo>
                <a:lnTo>
                  <a:pt x="0" y="14690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3" name="Freeform 12">
            <a:extLst>
              <a:ext uri="{FF2B5EF4-FFF2-40B4-BE49-F238E27FC236}">
                <a16:creationId xmlns:a16="http://schemas.microsoft.com/office/drawing/2014/main" id="{C38F1522-AB34-F3C6-A688-D21A4B3FC1BA}"/>
              </a:ext>
            </a:extLst>
          </p:cNvPr>
          <p:cNvSpPr/>
          <p:nvPr/>
        </p:nvSpPr>
        <p:spPr>
          <a:xfrm>
            <a:off x="4613543" y="1234891"/>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Collect and Review</a:t>
            </a:r>
            <a:br>
              <a:rPr lang="en-US" sz="2800" kern="1200"/>
            </a:br>
            <a:r>
              <a:rPr lang="en-US" sz="2800" kern="1200"/>
              <a:t>Diagnostic Data</a:t>
            </a:r>
          </a:p>
        </p:txBody>
      </p:sp>
      <p:sp>
        <p:nvSpPr>
          <p:cNvPr id="19" name="TextBox 18">
            <a:extLst>
              <a:ext uri="{FF2B5EF4-FFF2-40B4-BE49-F238E27FC236}">
                <a16:creationId xmlns:a16="http://schemas.microsoft.com/office/drawing/2014/main" id="{74AD6201-D5E5-972A-0C76-39B58AE10776}"/>
              </a:ext>
            </a:extLst>
          </p:cNvPr>
          <p:cNvSpPr txBox="1"/>
          <p:nvPr/>
        </p:nvSpPr>
        <p:spPr>
          <a:xfrm>
            <a:off x="4613543" y="4095295"/>
            <a:ext cx="1404730" cy="923330"/>
          </a:xfrm>
          <a:prstGeom prst="rect">
            <a:avLst/>
          </a:prstGeom>
          <a:noFill/>
        </p:spPr>
        <p:txBody>
          <a:bodyPr wrap="square" rtlCol="0">
            <a:spAutoFit/>
          </a:bodyPr>
          <a:lstStyle/>
          <a:p>
            <a:pPr algn="ctr"/>
            <a:r>
              <a:rPr lang="en-US"/>
              <a:t>Confirm Initial Hypothesis</a:t>
            </a:r>
          </a:p>
        </p:txBody>
      </p:sp>
      <p:sp>
        <p:nvSpPr>
          <p:cNvPr id="20" name="TextBox 19">
            <a:extLst>
              <a:ext uri="{FF2B5EF4-FFF2-40B4-BE49-F238E27FC236}">
                <a16:creationId xmlns:a16="http://schemas.microsoft.com/office/drawing/2014/main" id="{F220656F-FDE8-AA52-8B4B-960B9B56F477}"/>
              </a:ext>
            </a:extLst>
          </p:cNvPr>
          <p:cNvSpPr txBox="1"/>
          <p:nvPr/>
        </p:nvSpPr>
        <p:spPr>
          <a:xfrm>
            <a:off x="6128573" y="4095295"/>
            <a:ext cx="1404730" cy="923330"/>
          </a:xfrm>
          <a:prstGeom prst="rect">
            <a:avLst/>
          </a:prstGeom>
          <a:noFill/>
        </p:spPr>
        <p:txBody>
          <a:bodyPr wrap="square" rtlCol="0">
            <a:spAutoFit/>
          </a:bodyPr>
          <a:lstStyle/>
          <a:p>
            <a:pPr algn="ctr"/>
            <a:r>
              <a:rPr lang="en-US"/>
              <a:t>Identify Alternate Hypothesis</a:t>
            </a:r>
          </a:p>
        </p:txBody>
      </p:sp>
      <p:sp>
        <p:nvSpPr>
          <p:cNvPr id="14" name="Freeform 13">
            <a:extLst>
              <a:ext uri="{FF2B5EF4-FFF2-40B4-BE49-F238E27FC236}">
                <a16:creationId xmlns:a16="http://schemas.microsoft.com/office/drawing/2014/main" id="{829F779B-1D57-11F3-41BB-6B6F0E1B3205}"/>
              </a:ext>
              <a:ext uri="{C183D7F6-B498-43B3-948B-1728B52AA6E4}">
                <adec:decorative xmlns:adec="http://schemas.microsoft.com/office/drawing/2017/decorative" val="1"/>
              </a:ext>
            </a:extLst>
          </p:cNvPr>
          <p:cNvSpPr/>
          <p:nvPr/>
        </p:nvSpPr>
        <p:spPr>
          <a:xfrm>
            <a:off x="7871455" y="1756157"/>
            <a:ext cx="627888" cy="734511"/>
          </a:xfrm>
          <a:custGeom>
            <a:avLst/>
            <a:gdLst>
              <a:gd name="connsiteX0" fmla="*/ 0 w 627888"/>
              <a:gd name="connsiteY0" fmla="*/ 146902 h 734511"/>
              <a:gd name="connsiteX1" fmla="*/ 313944 w 627888"/>
              <a:gd name="connsiteY1" fmla="*/ 146902 h 734511"/>
              <a:gd name="connsiteX2" fmla="*/ 313944 w 627888"/>
              <a:gd name="connsiteY2" fmla="*/ 0 h 734511"/>
              <a:gd name="connsiteX3" fmla="*/ 627888 w 627888"/>
              <a:gd name="connsiteY3" fmla="*/ 367256 h 734511"/>
              <a:gd name="connsiteX4" fmla="*/ 313944 w 627888"/>
              <a:gd name="connsiteY4" fmla="*/ 734511 h 734511"/>
              <a:gd name="connsiteX5" fmla="*/ 313944 w 627888"/>
              <a:gd name="connsiteY5" fmla="*/ 587609 h 734511"/>
              <a:gd name="connsiteX6" fmla="*/ 0 w 627888"/>
              <a:gd name="connsiteY6" fmla="*/ 587609 h 734511"/>
              <a:gd name="connsiteX7" fmla="*/ 0 w 627888"/>
              <a:gd name="connsiteY7" fmla="*/ 146902 h 7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8" h="734511">
                <a:moveTo>
                  <a:pt x="0" y="146902"/>
                </a:moveTo>
                <a:lnTo>
                  <a:pt x="313944" y="146902"/>
                </a:lnTo>
                <a:lnTo>
                  <a:pt x="313944" y="0"/>
                </a:lnTo>
                <a:lnTo>
                  <a:pt x="627888" y="367256"/>
                </a:lnTo>
                <a:lnTo>
                  <a:pt x="313944" y="734511"/>
                </a:lnTo>
                <a:lnTo>
                  <a:pt x="313944" y="587609"/>
                </a:lnTo>
                <a:lnTo>
                  <a:pt x="0" y="587609"/>
                </a:lnTo>
                <a:lnTo>
                  <a:pt x="0" y="14690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30" name="TextBox 29">
            <a:extLst>
              <a:ext uri="{FF2B5EF4-FFF2-40B4-BE49-F238E27FC236}">
                <a16:creationId xmlns:a16="http://schemas.microsoft.com/office/drawing/2014/main" id="{C0013BC7-4AE7-48FE-0DF1-EDAE8AAE9F06}"/>
              </a:ext>
            </a:extLst>
          </p:cNvPr>
          <p:cNvSpPr txBox="1"/>
          <p:nvPr/>
        </p:nvSpPr>
        <p:spPr>
          <a:xfrm>
            <a:off x="8267812" y="101385"/>
            <a:ext cx="3337729" cy="523220"/>
          </a:xfrm>
          <a:prstGeom prst="rect">
            <a:avLst/>
          </a:prstGeom>
          <a:noFill/>
        </p:spPr>
        <p:txBody>
          <a:bodyPr wrap="square" rtlCol="0">
            <a:spAutoFit/>
          </a:bodyPr>
          <a:lstStyle/>
          <a:p>
            <a:pPr algn="ctr"/>
            <a:r>
              <a:rPr lang="en-US" sz="2800" b="1" dirty="0"/>
              <a:t>Step 4 of DBI</a:t>
            </a:r>
          </a:p>
        </p:txBody>
      </p:sp>
      <p:sp>
        <p:nvSpPr>
          <p:cNvPr id="15" name="Freeform 14">
            <a:extLst>
              <a:ext uri="{FF2B5EF4-FFF2-40B4-BE49-F238E27FC236}">
                <a16:creationId xmlns:a16="http://schemas.microsoft.com/office/drawing/2014/main" id="{78853285-F1A3-460E-82A9-F84365A7CD08}"/>
              </a:ext>
            </a:extLst>
          </p:cNvPr>
          <p:cNvSpPr/>
          <p:nvPr/>
        </p:nvSpPr>
        <p:spPr>
          <a:xfrm>
            <a:off x="8643803" y="1234890"/>
            <a:ext cx="2961738" cy="1777043"/>
          </a:xfrm>
          <a:custGeom>
            <a:avLst/>
            <a:gdLst>
              <a:gd name="connsiteX0" fmla="*/ 0 w 2961738"/>
              <a:gd name="connsiteY0" fmla="*/ 177704 h 1777043"/>
              <a:gd name="connsiteX1" fmla="*/ 177704 w 2961738"/>
              <a:gd name="connsiteY1" fmla="*/ 0 h 1777043"/>
              <a:gd name="connsiteX2" fmla="*/ 2784034 w 2961738"/>
              <a:gd name="connsiteY2" fmla="*/ 0 h 1777043"/>
              <a:gd name="connsiteX3" fmla="*/ 2961738 w 2961738"/>
              <a:gd name="connsiteY3" fmla="*/ 177704 h 1777043"/>
              <a:gd name="connsiteX4" fmla="*/ 2961738 w 2961738"/>
              <a:gd name="connsiteY4" fmla="*/ 1599339 h 1777043"/>
              <a:gd name="connsiteX5" fmla="*/ 2784034 w 2961738"/>
              <a:gd name="connsiteY5" fmla="*/ 1777043 h 1777043"/>
              <a:gd name="connsiteX6" fmla="*/ 177704 w 2961738"/>
              <a:gd name="connsiteY6" fmla="*/ 1777043 h 1777043"/>
              <a:gd name="connsiteX7" fmla="*/ 0 w 2961738"/>
              <a:gd name="connsiteY7" fmla="*/ 1599339 h 1777043"/>
              <a:gd name="connsiteX8" fmla="*/ 0 w 2961738"/>
              <a:gd name="connsiteY8" fmla="*/ 177704 h 177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738" h="1777043">
                <a:moveTo>
                  <a:pt x="0" y="177704"/>
                </a:moveTo>
                <a:cubicBezTo>
                  <a:pt x="0" y="79561"/>
                  <a:pt x="79561" y="0"/>
                  <a:pt x="177704" y="0"/>
                </a:cubicBezTo>
                <a:lnTo>
                  <a:pt x="2784034" y="0"/>
                </a:lnTo>
                <a:cubicBezTo>
                  <a:pt x="2882177" y="0"/>
                  <a:pt x="2961738" y="79561"/>
                  <a:pt x="2961738" y="177704"/>
                </a:cubicBezTo>
                <a:lnTo>
                  <a:pt x="2961738" y="1599339"/>
                </a:lnTo>
                <a:cubicBezTo>
                  <a:pt x="2961738" y="1697482"/>
                  <a:pt x="2882177" y="1777043"/>
                  <a:pt x="2784034" y="1777043"/>
                </a:cubicBezTo>
                <a:lnTo>
                  <a:pt x="177704" y="1777043"/>
                </a:lnTo>
                <a:cubicBezTo>
                  <a:pt x="79561" y="1777043"/>
                  <a:pt x="0" y="1697482"/>
                  <a:pt x="0" y="1599339"/>
                </a:cubicBezTo>
                <a:lnTo>
                  <a:pt x="0" y="177704"/>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8728" tIns="158728" rIns="158728" bIns="158728" numCol="1" spcCol="1270" anchor="ctr" anchorCtr="0">
            <a:noAutofit/>
          </a:bodyPr>
          <a:lstStyle/>
          <a:p>
            <a:pPr marL="0" lvl="0" indent="0" algn="ctr" defTabSz="1244600">
              <a:lnSpc>
                <a:spcPct val="90000"/>
              </a:lnSpc>
              <a:spcBef>
                <a:spcPct val="0"/>
              </a:spcBef>
              <a:spcAft>
                <a:spcPct val="35000"/>
              </a:spcAft>
              <a:buNone/>
            </a:pPr>
            <a:r>
              <a:rPr lang="en-US" sz="2800" kern="1200"/>
              <a:t>Adapt Intervention to Match Hypothesis</a:t>
            </a:r>
          </a:p>
        </p:txBody>
      </p:sp>
      <p:pic>
        <p:nvPicPr>
          <p:cNvPr id="3" name="Graphic 2">
            <a:extLst>
              <a:ext uri="{FF2B5EF4-FFF2-40B4-BE49-F238E27FC236}">
                <a16:creationId xmlns:a16="http://schemas.microsoft.com/office/drawing/2014/main" id="{BBDE1404-7352-CE81-85E1-7CA5E2B909E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841" y="3193385"/>
            <a:ext cx="914400" cy="914400"/>
          </a:xfrm>
          <a:prstGeom prst="rect">
            <a:avLst/>
          </a:prstGeom>
        </p:spPr>
      </p:pic>
      <p:pic>
        <p:nvPicPr>
          <p:cNvPr id="10" name="Graphic 9">
            <a:extLst>
              <a:ext uri="{FF2B5EF4-FFF2-40B4-BE49-F238E27FC236}">
                <a16:creationId xmlns:a16="http://schemas.microsoft.com/office/drawing/2014/main" id="{A983B2C2-0B52-4583-2267-0E241CE1E08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840" y="3197857"/>
            <a:ext cx="914400" cy="914400"/>
          </a:xfrm>
          <a:prstGeom prst="rect">
            <a:avLst/>
          </a:prstGeom>
        </p:spPr>
      </p:pic>
      <p:pic>
        <p:nvPicPr>
          <p:cNvPr id="17" name="Graphic 16">
            <a:extLst>
              <a:ext uri="{FF2B5EF4-FFF2-40B4-BE49-F238E27FC236}">
                <a16:creationId xmlns:a16="http://schemas.microsoft.com/office/drawing/2014/main" id="{EBB76E9E-6E33-F174-4A55-5C061958181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1551" y="3214976"/>
            <a:ext cx="858774" cy="858774"/>
          </a:xfrm>
          <a:prstGeom prst="rect">
            <a:avLst/>
          </a:prstGeom>
        </p:spPr>
      </p:pic>
      <p:pic>
        <p:nvPicPr>
          <p:cNvPr id="18" name="Graphic 17">
            <a:extLst>
              <a:ext uri="{FF2B5EF4-FFF2-40B4-BE49-F238E27FC236}">
                <a16:creationId xmlns:a16="http://schemas.microsoft.com/office/drawing/2014/main" id="{25A2C433-B9D0-D0E0-1686-9F8B9B2E34F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76051" y="3187163"/>
            <a:ext cx="914400" cy="914400"/>
          </a:xfrm>
          <a:prstGeom prst="rect">
            <a:avLst/>
          </a:prstGeom>
        </p:spPr>
      </p:pic>
      <p:pic>
        <p:nvPicPr>
          <p:cNvPr id="23" name="Graphic 22">
            <a:extLst>
              <a:ext uri="{FF2B5EF4-FFF2-40B4-BE49-F238E27FC236}">
                <a16:creationId xmlns:a16="http://schemas.microsoft.com/office/drawing/2014/main" id="{BDA23572-9033-3B20-7F20-8A31BC08CA0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28463" y="3114210"/>
            <a:ext cx="914400" cy="914400"/>
          </a:xfrm>
          <a:prstGeom prst="rect">
            <a:avLst/>
          </a:prstGeom>
        </p:spPr>
      </p:pic>
      <p:pic>
        <p:nvPicPr>
          <p:cNvPr id="24" name="Graphic 23">
            <a:extLst>
              <a:ext uri="{FF2B5EF4-FFF2-40B4-BE49-F238E27FC236}">
                <a16:creationId xmlns:a16="http://schemas.microsoft.com/office/drawing/2014/main" id="{647DF911-EEFC-7084-9176-0A928062D4F9}"/>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45347" y="3114210"/>
            <a:ext cx="914400" cy="914400"/>
          </a:xfrm>
          <a:prstGeom prst="rect">
            <a:avLst/>
          </a:prstGeom>
        </p:spPr>
      </p:pic>
      <p:pic>
        <p:nvPicPr>
          <p:cNvPr id="25" name="Graphic 24">
            <a:extLst>
              <a:ext uri="{FF2B5EF4-FFF2-40B4-BE49-F238E27FC236}">
                <a16:creationId xmlns:a16="http://schemas.microsoft.com/office/drawing/2014/main" id="{D437173C-0576-3809-0C2F-C2EA48D433AF}"/>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11579" y="3114210"/>
            <a:ext cx="914400" cy="914400"/>
          </a:xfrm>
          <a:prstGeom prst="rect">
            <a:avLst/>
          </a:prstGeom>
        </p:spPr>
      </p:pic>
      <p:sp>
        <p:nvSpPr>
          <p:cNvPr id="26" name="TextBox 25">
            <a:extLst>
              <a:ext uri="{FF2B5EF4-FFF2-40B4-BE49-F238E27FC236}">
                <a16:creationId xmlns:a16="http://schemas.microsoft.com/office/drawing/2014/main" id="{689104D8-2063-E471-4A60-D36E4173E95B}"/>
              </a:ext>
            </a:extLst>
          </p:cNvPr>
          <p:cNvSpPr txBox="1"/>
          <p:nvPr/>
        </p:nvSpPr>
        <p:spPr>
          <a:xfrm>
            <a:off x="8100182" y="4028610"/>
            <a:ext cx="1404730" cy="369332"/>
          </a:xfrm>
          <a:prstGeom prst="rect">
            <a:avLst/>
          </a:prstGeom>
          <a:noFill/>
        </p:spPr>
        <p:txBody>
          <a:bodyPr wrap="square" rtlCol="0">
            <a:spAutoFit/>
          </a:bodyPr>
          <a:lstStyle/>
          <a:p>
            <a:pPr algn="ctr"/>
            <a:r>
              <a:rPr lang="en-US"/>
              <a:t>Instruction</a:t>
            </a:r>
          </a:p>
        </p:txBody>
      </p:sp>
      <p:sp>
        <p:nvSpPr>
          <p:cNvPr id="27" name="TextBox 26">
            <a:extLst>
              <a:ext uri="{FF2B5EF4-FFF2-40B4-BE49-F238E27FC236}">
                <a16:creationId xmlns:a16="http://schemas.microsoft.com/office/drawing/2014/main" id="{E7C3080D-F09B-FCA2-E571-0FCD94B8AFBD}"/>
              </a:ext>
            </a:extLst>
          </p:cNvPr>
          <p:cNvSpPr txBox="1"/>
          <p:nvPr/>
        </p:nvSpPr>
        <p:spPr>
          <a:xfrm>
            <a:off x="9383298" y="4034940"/>
            <a:ext cx="1404730" cy="369332"/>
          </a:xfrm>
          <a:prstGeom prst="rect">
            <a:avLst/>
          </a:prstGeom>
          <a:noFill/>
        </p:spPr>
        <p:txBody>
          <a:bodyPr wrap="square" rtlCol="0">
            <a:spAutoFit/>
          </a:bodyPr>
          <a:lstStyle/>
          <a:p>
            <a:pPr algn="ctr"/>
            <a:r>
              <a:rPr lang="en-US"/>
              <a:t>Curriculum</a:t>
            </a:r>
          </a:p>
        </p:txBody>
      </p:sp>
      <p:sp>
        <p:nvSpPr>
          <p:cNvPr id="28" name="TextBox 27">
            <a:extLst>
              <a:ext uri="{FF2B5EF4-FFF2-40B4-BE49-F238E27FC236}">
                <a16:creationId xmlns:a16="http://schemas.microsoft.com/office/drawing/2014/main" id="{8349E447-DCC9-8625-62E1-1B9F5ABFABAC}"/>
              </a:ext>
            </a:extLst>
          </p:cNvPr>
          <p:cNvSpPr txBox="1"/>
          <p:nvPr/>
        </p:nvSpPr>
        <p:spPr>
          <a:xfrm>
            <a:off x="10666414" y="4028610"/>
            <a:ext cx="1404730" cy="369332"/>
          </a:xfrm>
          <a:prstGeom prst="rect">
            <a:avLst/>
          </a:prstGeom>
          <a:noFill/>
        </p:spPr>
        <p:txBody>
          <a:bodyPr wrap="square" rtlCol="0">
            <a:spAutoFit/>
          </a:bodyPr>
          <a:lstStyle/>
          <a:p>
            <a:pPr algn="ctr"/>
            <a:r>
              <a:rPr lang="en-US"/>
              <a:t>Environment</a:t>
            </a:r>
          </a:p>
        </p:txBody>
      </p:sp>
      <p:grpSp>
        <p:nvGrpSpPr>
          <p:cNvPr id="4" name="Group 3" descr="An oval with the text &quot;where do we start?&quot;">
            <a:extLst>
              <a:ext uri="{FF2B5EF4-FFF2-40B4-BE49-F238E27FC236}">
                <a16:creationId xmlns:a16="http://schemas.microsoft.com/office/drawing/2014/main" id="{4AD904E6-95A9-9278-6CC0-1F9D2FB38592}"/>
              </a:ext>
            </a:extLst>
          </p:cNvPr>
          <p:cNvGrpSpPr/>
          <p:nvPr/>
        </p:nvGrpSpPr>
        <p:grpSpPr>
          <a:xfrm>
            <a:off x="4324593" y="5009695"/>
            <a:ext cx="3775589" cy="1203843"/>
            <a:chOff x="8262264" y="1190909"/>
            <a:chExt cx="3551083" cy="1320784"/>
          </a:xfrm>
        </p:grpSpPr>
        <p:sp>
          <p:nvSpPr>
            <p:cNvPr id="7" name="Oval 6">
              <a:extLst>
                <a:ext uri="{FF2B5EF4-FFF2-40B4-BE49-F238E27FC236}">
                  <a16:creationId xmlns:a16="http://schemas.microsoft.com/office/drawing/2014/main" id="{BBDCD40E-4580-F97F-D351-2CE4150B135F}"/>
                </a:ext>
              </a:extLst>
            </p:cNvPr>
            <p:cNvSpPr/>
            <p:nvPr/>
          </p:nvSpPr>
          <p:spPr>
            <a:xfrm>
              <a:off x="8262264" y="1190909"/>
              <a:ext cx="3551083" cy="1320784"/>
            </a:xfrm>
            <a:prstGeom prst="ellipse">
              <a:avLst/>
            </a:prstGeom>
            <a:solidFill>
              <a:schemeClr val="bg1">
                <a:lumMod val="95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Graphic 7">
              <a:extLst>
                <a:ext uri="{FF2B5EF4-FFF2-40B4-BE49-F238E27FC236}">
                  <a16:creationId xmlns:a16="http://schemas.microsoft.com/office/drawing/2014/main" id="{F534B6E6-A32E-1883-79B7-FFB84F6445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16707" y="1505441"/>
              <a:ext cx="659930" cy="659930"/>
            </a:xfrm>
            <a:prstGeom prst="rect">
              <a:avLst/>
            </a:prstGeom>
          </p:spPr>
        </p:pic>
        <p:sp>
          <p:nvSpPr>
            <p:cNvPr id="9" name="TextBox 8">
              <a:extLst>
                <a:ext uri="{FF2B5EF4-FFF2-40B4-BE49-F238E27FC236}">
                  <a16:creationId xmlns:a16="http://schemas.microsoft.com/office/drawing/2014/main" id="{E79A908C-2F93-AF77-7156-44E547C440BB}"/>
                </a:ext>
              </a:extLst>
            </p:cNvPr>
            <p:cNvSpPr txBox="1"/>
            <p:nvPr/>
          </p:nvSpPr>
          <p:spPr>
            <a:xfrm>
              <a:off x="9244299" y="1666635"/>
              <a:ext cx="2134036" cy="438977"/>
            </a:xfrm>
            <a:prstGeom prst="rect">
              <a:avLst/>
            </a:prstGeom>
            <a:noFill/>
          </p:spPr>
          <p:txBody>
            <a:bodyPr wrap="none" rtlCol="0">
              <a:spAutoFit/>
            </a:bodyPr>
            <a:lstStyle/>
            <a:p>
              <a:r>
                <a:rPr lang="en-US" sz="2000" b="1" i="1" dirty="0">
                  <a:solidFill>
                    <a:srgbClr val="C05030"/>
                  </a:solidFill>
                </a:rPr>
                <a:t>Where do we start?</a:t>
              </a:r>
            </a:p>
          </p:txBody>
        </p:sp>
      </p:grpSp>
      <p:sp>
        <p:nvSpPr>
          <p:cNvPr id="21" name="Right Brace 20">
            <a:extLst>
              <a:ext uri="{FF2B5EF4-FFF2-40B4-BE49-F238E27FC236}">
                <a16:creationId xmlns:a16="http://schemas.microsoft.com/office/drawing/2014/main" id="{10144E6E-1D45-D06D-B723-159009380C5F}"/>
              </a:ext>
              <a:ext uri="{C183D7F6-B498-43B3-948B-1728B52AA6E4}">
                <adec:decorative xmlns:adec="http://schemas.microsoft.com/office/drawing/2017/decorative" val="1"/>
              </a:ext>
            </a:extLst>
          </p:cNvPr>
          <p:cNvSpPr/>
          <p:nvPr/>
        </p:nvSpPr>
        <p:spPr>
          <a:xfrm rot="16200000">
            <a:off x="3775383" y="-2678701"/>
            <a:ext cx="554620" cy="695002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F69CEA86-2639-94E4-CB75-4DCF0950AA23}"/>
              </a:ext>
              <a:ext uri="{C183D7F6-B498-43B3-948B-1728B52AA6E4}">
                <adec:decorative xmlns:adec="http://schemas.microsoft.com/office/drawing/2017/decorative" val="1"/>
              </a:ext>
            </a:extLst>
          </p:cNvPr>
          <p:cNvSpPr/>
          <p:nvPr/>
        </p:nvSpPr>
        <p:spPr>
          <a:xfrm rot="16200000">
            <a:off x="9757345" y="-776376"/>
            <a:ext cx="554620" cy="314177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6F151AA-F3CF-532C-AF47-91064AB3F273}"/>
              </a:ext>
            </a:extLst>
          </p:cNvPr>
          <p:cNvSpPr>
            <a:spLocks noGrp="1"/>
          </p:cNvSpPr>
          <p:nvPr>
            <p:ph type="sldNum" sz="quarter" idx="14"/>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387458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CF982-E1A6-D319-04B4-94300F4EEF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6A7A3D-ABF7-780B-85DA-FEA40CAF3555}"/>
              </a:ext>
            </a:extLst>
          </p:cNvPr>
          <p:cNvSpPr txBox="1">
            <a:spLocks noGrp="1"/>
          </p:cNvSpPr>
          <p:nvPr>
            <p:ph type="title" idx="4294967295"/>
          </p:nvPr>
        </p:nvSpPr>
        <p:spPr>
          <a:xfrm>
            <a:off x="203303" y="0"/>
            <a:ext cx="11265443"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Hypothesis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The Student Isn’t Being Taught the Right Skill(s). </a:t>
            </a:r>
          </a:p>
        </p:txBody>
      </p:sp>
      <p:sp>
        <p:nvSpPr>
          <p:cNvPr id="14" name="TextBox 13">
            <a:extLst>
              <a:ext uri="{FF2B5EF4-FFF2-40B4-BE49-F238E27FC236}">
                <a16:creationId xmlns:a16="http://schemas.microsoft.com/office/drawing/2014/main" id="{360D89F5-81E6-05F0-93B1-A9F21CD2D6CA}"/>
              </a:ext>
            </a:extLst>
          </p:cNvPr>
          <p:cNvSpPr txBox="1"/>
          <p:nvPr/>
        </p:nvSpPr>
        <p:spPr>
          <a:xfrm>
            <a:off x="185786" y="2782669"/>
            <a:ext cx="2278014" cy="646331"/>
          </a:xfrm>
          <a:prstGeom prst="rect">
            <a:avLst/>
          </a:prstGeom>
          <a:noFill/>
        </p:spPr>
        <p:txBody>
          <a:bodyPr wrap="square" rtlCol="0">
            <a:spAutoFit/>
          </a:bodyPr>
          <a:lstStyle/>
          <a:p>
            <a:r>
              <a:rPr lang="en-US" b="1"/>
              <a:t>Student is making little to no progress</a:t>
            </a:r>
          </a:p>
        </p:txBody>
      </p:sp>
      <p:sp>
        <p:nvSpPr>
          <p:cNvPr id="2" name="Right Arrow 1">
            <a:extLst>
              <a:ext uri="{FF2B5EF4-FFF2-40B4-BE49-F238E27FC236}">
                <a16:creationId xmlns:a16="http://schemas.microsoft.com/office/drawing/2014/main" id="{B54D265B-6C79-83DA-50D3-304068B8B38F}"/>
              </a:ext>
              <a:ext uri="{C183D7F6-B498-43B3-948B-1728B52AA6E4}">
                <adec:decorative xmlns:adec="http://schemas.microsoft.com/office/drawing/2017/decorative" val="1"/>
              </a:ext>
            </a:extLst>
          </p:cNvPr>
          <p:cNvSpPr/>
          <p:nvPr/>
        </p:nvSpPr>
        <p:spPr>
          <a:xfrm>
            <a:off x="7456510" y="2601957"/>
            <a:ext cx="648516" cy="509219"/>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3" name="Right Arrow 2">
            <a:extLst>
              <a:ext uri="{FF2B5EF4-FFF2-40B4-BE49-F238E27FC236}">
                <a16:creationId xmlns:a16="http://schemas.microsoft.com/office/drawing/2014/main" id="{1F3B7805-83D4-4CC9-AA0A-98663E13EFFE}"/>
              </a:ext>
              <a:ext uri="{C183D7F6-B498-43B3-948B-1728B52AA6E4}">
                <adec:decorative xmlns:adec="http://schemas.microsoft.com/office/drawing/2017/decorative" val="1"/>
              </a:ext>
            </a:extLst>
          </p:cNvPr>
          <p:cNvSpPr/>
          <p:nvPr/>
        </p:nvSpPr>
        <p:spPr>
          <a:xfrm>
            <a:off x="7443404" y="3424103"/>
            <a:ext cx="648516" cy="509219"/>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5" name="Rounded Rectangle 4">
            <a:extLst>
              <a:ext uri="{FF2B5EF4-FFF2-40B4-BE49-F238E27FC236}">
                <a16:creationId xmlns:a16="http://schemas.microsoft.com/office/drawing/2014/main" id="{C8A828C6-7398-FD0B-1A4D-4468C58FDCF9}"/>
              </a:ext>
            </a:extLst>
          </p:cNvPr>
          <p:cNvSpPr/>
          <p:nvPr/>
        </p:nvSpPr>
        <p:spPr>
          <a:xfrm>
            <a:off x="4015720" y="2417024"/>
            <a:ext cx="3570012" cy="836851"/>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the right skill?</a:t>
            </a:r>
          </a:p>
        </p:txBody>
      </p:sp>
      <p:sp>
        <p:nvSpPr>
          <p:cNvPr id="9" name="Rounded Rectangle 8">
            <a:extLst>
              <a:ext uri="{FF2B5EF4-FFF2-40B4-BE49-F238E27FC236}">
                <a16:creationId xmlns:a16="http://schemas.microsoft.com/office/drawing/2014/main" id="{3123E0E1-A36A-F8F5-1D48-6287FAAD3179}"/>
              </a:ext>
            </a:extLst>
          </p:cNvPr>
          <p:cNvSpPr/>
          <p:nvPr/>
        </p:nvSpPr>
        <p:spPr>
          <a:xfrm>
            <a:off x="8108449" y="2417023"/>
            <a:ext cx="3901187" cy="842433"/>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Compare skills needed to skills taught (e.g., error analysis)</a:t>
            </a:r>
          </a:p>
        </p:txBody>
      </p:sp>
      <p:sp>
        <p:nvSpPr>
          <p:cNvPr id="10" name="Rounded Rectangle 9">
            <a:extLst>
              <a:ext uri="{FF2B5EF4-FFF2-40B4-BE49-F238E27FC236}">
                <a16:creationId xmlns:a16="http://schemas.microsoft.com/office/drawing/2014/main" id="{A8868249-89A5-6115-5601-1A4F6E5503B0}"/>
              </a:ext>
            </a:extLst>
          </p:cNvPr>
          <p:cNvSpPr/>
          <p:nvPr/>
        </p:nvSpPr>
        <p:spPr>
          <a:xfrm>
            <a:off x="4015720" y="3316003"/>
            <a:ext cx="3570012" cy="745540"/>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with enough explicitness?</a:t>
            </a:r>
          </a:p>
        </p:txBody>
      </p:sp>
      <p:sp>
        <p:nvSpPr>
          <p:cNvPr id="11" name="Rounded Rectangle 10">
            <a:extLst>
              <a:ext uri="{FF2B5EF4-FFF2-40B4-BE49-F238E27FC236}">
                <a16:creationId xmlns:a16="http://schemas.microsoft.com/office/drawing/2014/main" id="{B5A934C6-F73A-F83B-1898-35D61895D70C}"/>
              </a:ext>
            </a:extLst>
          </p:cNvPr>
          <p:cNvSpPr/>
          <p:nvPr/>
        </p:nvSpPr>
        <p:spPr>
          <a:xfrm>
            <a:off x="8108449" y="3316003"/>
            <a:ext cx="3901187" cy="759815"/>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Examine use of explicit instruction</a:t>
            </a:r>
          </a:p>
        </p:txBody>
      </p:sp>
      <p:pic>
        <p:nvPicPr>
          <p:cNvPr id="12" name="Graphic 11">
            <a:extLst>
              <a:ext uri="{FF2B5EF4-FFF2-40B4-BE49-F238E27FC236}">
                <a16:creationId xmlns:a16="http://schemas.microsoft.com/office/drawing/2014/main" id="{6362C248-152D-62D0-A906-5DFA8B982D05}"/>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789158" y="2782669"/>
            <a:ext cx="734537" cy="814407"/>
          </a:xfrm>
          <a:prstGeom prst="rect">
            <a:avLst/>
          </a:prstGeom>
        </p:spPr>
      </p:pic>
      <p:sp>
        <p:nvSpPr>
          <p:cNvPr id="13" name="Oval 12">
            <a:extLst>
              <a:ext uri="{FF2B5EF4-FFF2-40B4-BE49-F238E27FC236}">
                <a16:creationId xmlns:a16="http://schemas.microsoft.com/office/drawing/2014/main" id="{503C90AD-033C-05CF-3F6D-7812C52B8441}"/>
              </a:ext>
              <a:ext uri="{C183D7F6-B498-43B3-948B-1728B52AA6E4}">
                <adec:decorative xmlns:adec="http://schemas.microsoft.com/office/drawing/2017/decorative" val="1"/>
              </a:ext>
            </a:extLst>
          </p:cNvPr>
          <p:cNvSpPr/>
          <p:nvPr/>
        </p:nvSpPr>
        <p:spPr>
          <a:xfrm>
            <a:off x="2598880" y="2627905"/>
            <a:ext cx="1144800" cy="1124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158059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pPr algn="ctr"/>
            <a:r>
              <a:rPr lang="en-US"/>
              <a:t>The Student Is Making Little to No Progress</a:t>
            </a:r>
          </a:p>
        </p:txBody>
      </p:sp>
      <p:graphicFrame>
        <p:nvGraphicFramePr>
          <p:cNvPr id="7" name="Object 2" descr="Progress monitoring graph with dates along the x axis, a scale of 0 to 140 on the y axis, 9 data points between 35 and 45, and a flat trend line, and a goal line extending from 40 to 120. The student has not make progress."/>
          <p:cNvGraphicFramePr>
            <a:graphicFrameLocks noGrp="1" noChangeAspect="1"/>
          </p:cNvGraphicFramePr>
          <p:nvPr>
            <p:ph idx="1"/>
            <p:extLst>
              <p:ext uri="{D42A27DB-BD31-4B8C-83A1-F6EECF244321}">
                <p14:modId xmlns:p14="http://schemas.microsoft.com/office/powerpoint/2010/main" val="95704439"/>
              </p:ext>
            </p:extLst>
          </p:nvPr>
        </p:nvGraphicFramePr>
        <p:xfrm>
          <a:off x="838200" y="1825625"/>
          <a:ext cx="9893300" cy="4251325"/>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870076" y="2499027"/>
            <a:ext cx="4956869" cy="1936145"/>
          </a:xfrm>
          <a:prstGeom prst="line">
            <a:avLst/>
          </a:prstGeom>
          <a:noFill/>
          <a:ln w="38100">
            <a:solidFill>
              <a:srgbClr val="00B050"/>
            </a:solidFill>
            <a:round/>
            <a:headEnd/>
            <a:tailEnd/>
          </a:ln>
        </p:spPr>
        <p:txBody>
          <a:bodyPr/>
          <a:lstStyle/>
          <a:p>
            <a:endParaRPr lang="en-US"/>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640507" y="2313086"/>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a:latin typeface="Tahoma" charset="0"/>
            </a:endParaRPr>
          </a:p>
        </p:txBody>
      </p:sp>
      <p:sp>
        <p:nvSpPr>
          <p:cNvPr id="4" name="TextBox 3">
            <a:extLst>
              <a:ext uri="{FF2B5EF4-FFF2-40B4-BE49-F238E27FC236}">
                <a16:creationId xmlns:a16="http://schemas.microsoft.com/office/drawing/2014/main" id="{5BB09747-9E3A-ECB6-A9BD-099FC7498553}"/>
              </a:ext>
            </a:extLst>
          </p:cNvPr>
          <p:cNvSpPr txBox="1"/>
          <p:nvPr/>
        </p:nvSpPr>
        <p:spPr>
          <a:xfrm>
            <a:off x="7326153" y="1663779"/>
            <a:ext cx="3904555" cy="954107"/>
          </a:xfrm>
          <a:prstGeom prst="rect">
            <a:avLst/>
          </a:prstGeom>
          <a:noFill/>
        </p:spPr>
        <p:txBody>
          <a:bodyPr wrap="square" rtlCol="0">
            <a:spAutoFit/>
          </a:bodyPr>
          <a:lstStyle/>
          <a:p>
            <a:r>
              <a:rPr lang="en-US" sz="2800" b="1" i="1"/>
              <a:t>Also, may notice from the student:</a:t>
            </a:r>
          </a:p>
        </p:txBody>
      </p:sp>
      <p:sp>
        <p:nvSpPr>
          <p:cNvPr id="3" name="Rounded Rectangle 2">
            <a:extLst>
              <a:ext uri="{FF2B5EF4-FFF2-40B4-BE49-F238E27FC236}">
                <a16:creationId xmlns:a16="http://schemas.microsoft.com/office/drawing/2014/main" id="{169E5952-9458-23B8-1A26-48DCD0D9E695}"/>
              </a:ext>
            </a:extLst>
          </p:cNvPr>
          <p:cNvSpPr/>
          <p:nvPr/>
        </p:nvSpPr>
        <p:spPr>
          <a:xfrm>
            <a:off x="7326153" y="2673430"/>
            <a:ext cx="3904555" cy="2796873"/>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400">
                <a:solidFill>
                  <a:schemeClr val="tx1"/>
                </a:solidFill>
              </a:rPr>
              <a:t>Not passing intervention lesson checkouts</a:t>
            </a:r>
          </a:p>
          <a:p>
            <a:pPr marL="285750" indent="-285750">
              <a:buFont typeface="Arial" panose="020B0604020202020204" pitchFamily="34" charset="0"/>
              <a:buChar char="•"/>
            </a:pPr>
            <a:r>
              <a:rPr lang="en-US" sz="2400">
                <a:solidFill>
                  <a:schemeClr val="tx1"/>
                </a:solidFill>
              </a:rPr>
              <a:t>Difficulty retaining content taught during intervention</a:t>
            </a:r>
          </a:p>
          <a:p>
            <a:pPr marL="285750" indent="-285750">
              <a:buFont typeface="Arial" panose="020B0604020202020204" pitchFamily="34" charset="0"/>
              <a:buChar char="•"/>
            </a:pPr>
            <a:r>
              <a:rPr lang="en-US" sz="2400">
                <a:solidFill>
                  <a:schemeClr val="tx1"/>
                </a:solidFill>
              </a:rPr>
              <a:t>Low levels of accurate responses</a:t>
            </a:r>
          </a:p>
        </p:txBody>
      </p:sp>
      <p:sp>
        <p:nvSpPr>
          <p:cNvPr id="5" name="TextBox 4">
            <a:extLst>
              <a:ext uri="{FF2B5EF4-FFF2-40B4-BE49-F238E27FC236}">
                <a16:creationId xmlns:a16="http://schemas.microsoft.com/office/drawing/2014/main" id="{5D581E06-FBC5-163C-2A72-5F58F0D5C06C}"/>
              </a:ext>
              <a:ext uri="{C183D7F6-B498-43B3-948B-1728B52AA6E4}">
                <adec:decorative xmlns:adec="http://schemas.microsoft.com/office/drawing/2017/decorative" val="1"/>
              </a:ext>
            </a:extLst>
          </p:cNvPr>
          <p:cNvSpPr txBox="1"/>
          <p:nvPr/>
        </p:nvSpPr>
        <p:spPr>
          <a:xfrm rot="16200000">
            <a:off x="-348021" y="3583336"/>
            <a:ext cx="2372444" cy="338554"/>
          </a:xfrm>
          <a:prstGeom prst="rect">
            <a:avLst/>
          </a:prstGeom>
          <a:noFill/>
        </p:spPr>
        <p:txBody>
          <a:bodyPr wrap="none" rtlCol="0">
            <a:spAutoFit/>
          </a:bodyPr>
          <a:lstStyle/>
          <a:p>
            <a:r>
              <a:rPr lang="en-US" sz="1600" b="1" dirty="0"/>
              <a:t>Words correct per minute</a:t>
            </a:r>
          </a:p>
        </p:txBody>
      </p:sp>
      <p:sp>
        <p:nvSpPr>
          <p:cNvPr id="8" name="TextBox 7">
            <a:extLst>
              <a:ext uri="{FF2B5EF4-FFF2-40B4-BE49-F238E27FC236}">
                <a16:creationId xmlns:a16="http://schemas.microsoft.com/office/drawing/2014/main" id="{32DD61F4-A5B0-2897-A194-644869117DAB}"/>
              </a:ext>
              <a:ext uri="{C183D7F6-B498-43B3-948B-1728B52AA6E4}">
                <adec:decorative xmlns:adec="http://schemas.microsoft.com/office/drawing/2017/decorative" val="1"/>
              </a:ext>
            </a:extLst>
          </p:cNvPr>
          <p:cNvSpPr txBox="1"/>
          <p:nvPr/>
        </p:nvSpPr>
        <p:spPr>
          <a:xfrm>
            <a:off x="4048588" y="5955114"/>
            <a:ext cx="575157" cy="307777"/>
          </a:xfrm>
          <a:prstGeom prst="rect">
            <a:avLst/>
          </a:prstGeom>
          <a:noFill/>
        </p:spPr>
        <p:txBody>
          <a:bodyPr wrap="none" rtlCol="0">
            <a:spAutoFit/>
          </a:bodyPr>
          <a:lstStyle/>
          <a:p>
            <a:r>
              <a:rPr lang="en-US" sz="1400" b="1" dirty="0"/>
              <a:t>Date </a:t>
            </a:r>
          </a:p>
        </p:txBody>
      </p:sp>
      <p:sp>
        <p:nvSpPr>
          <p:cNvPr id="6" name="Slide Number Placeholder 4">
            <a:extLst>
              <a:ext uri="{FF2B5EF4-FFF2-40B4-BE49-F238E27FC236}">
                <a16:creationId xmlns:a16="http://schemas.microsoft.com/office/drawing/2014/main" id="{83573901-9513-8BF5-4975-2E097FC8B12B}"/>
              </a:ext>
            </a:extLst>
          </p:cNvPr>
          <p:cNvSpPr txBox="1">
            <a:spLocks/>
          </p:cNvSpPr>
          <p:nvPr/>
        </p:nvSpPr>
        <p:spPr>
          <a:xfrm>
            <a:off x="11566187" y="6674928"/>
            <a:ext cx="325707" cy="192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z="1000" smtClean="0"/>
              <a:pPr/>
              <a:t>12</a:t>
            </a:fld>
            <a:endParaRPr lang="en-US"/>
          </a:p>
        </p:txBody>
      </p:sp>
    </p:spTree>
    <p:extLst>
      <p:ext uri="{BB962C8B-B14F-4D97-AF65-F5344CB8AC3E}">
        <p14:creationId xmlns:p14="http://schemas.microsoft.com/office/powerpoint/2010/main" val="255037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8436-A557-5AA3-6DC8-A906F792EBF2}"/>
              </a:ext>
            </a:extLst>
          </p:cNvPr>
          <p:cNvSpPr>
            <a:spLocks noGrp="1"/>
          </p:cNvSpPr>
          <p:nvPr>
            <p:ph type="title"/>
          </p:nvPr>
        </p:nvSpPr>
        <p:spPr/>
        <p:txBody>
          <a:bodyPr>
            <a:noAutofit/>
          </a:bodyPr>
          <a:lstStyle/>
          <a:p>
            <a:r>
              <a:rPr lang="en-US" sz="3600" dirty="0"/>
              <a:t>How Do I Know If The Intervention Curriculum Is Aligned With The Student’s Needs? </a:t>
            </a:r>
          </a:p>
        </p:txBody>
      </p:sp>
      <p:sp>
        <p:nvSpPr>
          <p:cNvPr id="21" name="Freeform 20">
            <a:extLst>
              <a:ext uri="{FF2B5EF4-FFF2-40B4-BE49-F238E27FC236}">
                <a16:creationId xmlns:a16="http://schemas.microsoft.com/office/drawing/2014/main" id="{6622222B-6732-BF70-7D30-9F34CD92BBD3}"/>
              </a:ext>
            </a:extLst>
          </p:cNvPr>
          <p:cNvSpPr/>
          <p:nvPr/>
        </p:nvSpPr>
        <p:spPr>
          <a:xfrm>
            <a:off x="1333500" y="1504983"/>
            <a:ext cx="4801969" cy="1280161"/>
          </a:xfrm>
          <a:custGeom>
            <a:avLst/>
            <a:gdLst>
              <a:gd name="connsiteX0" fmla="*/ 123215 w 4801969"/>
              <a:gd name="connsiteY0" fmla="*/ 0 h 1280161"/>
              <a:gd name="connsiteX1" fmla="*/ 4253750 w 4801969"/>
              <a:gd name="connsiteY1" fmla="*/ 0 h 1280161"/>
              <a:gd name="connsiteX2" fmla="*/ 4376965 w 4801969"/>
              <a:gd name="connsiteY2" fmla="*/ 123215 h 1280161"/>
              <a:gd name="connsiteX3" fmla="*/ 4376965 w 4801969"/>
              <a:gd name="connsiteY3" fmla="*/ 216451 h 1280161"/>
              <a:gd name="connsiteX4" fmla="*/ 4376966 w 4801969"/>
              <a:gd name="connsiteY4" fmla="*/ 216451 h 1280161"/>
              <a:gd name="connsiteX5" fmla="*/ 4801969 w 4801969"/>
              <a:gd name="connsiteY5" fmla="*/ 641454 h 1280161"/>
              <a:gd name="connsiteX6" fmla="*/ 4376966 w 4801969"/>
              <a:gd name="connsiteY6" fmla="*/ 1066457 h 1280161"/>
              <a:gd name="connsiteX7" fmla="*/ 4376965 w 4801969"/>
              <a:gd name="connsiteY7" fmla="*/ 1066457 h 1280161"/>
              <a:gd name="connsiteX8" fmla="*/ 4376965 w 4801969"/>
              <a:gd name="connsiteY8" fmla="*/ 1156946 h 1280161"/>
              <a:gd name="connsiteX9" fmla="*/ 4253750 w 4801969"/>
              <a:gd name="connsiteY9" fmla="*/ 1280161 h 1280161"/>
              <a:gd name="connsiteX10" fmla="*/ 123215 w 4801969"/>
              <a:gd name="connsiteY10" fmla="*/ 1280161 h 1280161"/>
              <a:gd name="connsiteX11" fmla="*/ 0 w 4801969"/>
              <a:gd name="connsiteY11" fmla="*/ 1156946 h 1280161"/>
              <a:gd name="connsiteX12" fmla="*/ 0 w 4801969"/>
              <a:gd name="connsiteY12" fmla="*/ 123215 h 1280161"/>
              <a:gd name="connsiteX13" fmla="*/ 123215 w 4801969"/>
              <a:gd name="connsiteY13" fmla="*/ 0 h 128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1969" h="1280161">
                <a:moveTo>
                  <a:pt x="123215" y="0"/>
                </a:moveTo>
                <a:lnTo>
                  <a:pt x="4253750" y="0"/>
                </a:lnTo>
                <a:cubicBezTo>
                  <a:pt x="4321800" y="0"/>
                  <a:pt x="4376965" y="55165"/>
                  <a:pt x="4376965" y="123215"/>
                </a:cubicBezTo>
                <a:lnTo>
                  <a:pt x="4376965" y="216451"/>
                </a:lnTo>
                <a:lnTo>
                  <a:pt x="4376966" y="216451"/>
                </a:lnTo>
                <a:cubicBezTo>
                  <a:pt x="4611689" y="216451"/>
                  <a:pt x="4801969" y="406731"/>
                  <a:pt x="4801969" y="641454"/>
                </a:cubicBezTo>
                <a:cubicBezTo>
                  <a:pt x="4801969" y="876177"/>
                  <a:pt x="4611689" y="1066457"/>
                  <a:pt x="4376966" y="1066457"/>
                </a:cubicBezTo>
                <a:lnTo>
                  <a:pt x="4376965" y="1066457"/>
                </a:lnTo>
                <a:lnTo>
                  <a:pt x="4376965" y="1156946"/>
                </a:lnTo>
                <a:cubicBezTo>
                  <a:pt x="4376965" y="1224996"/>
                  <a:pt x="4321800" y="1280161"/>
                  <a:pt x="4253750" y="1280161"/>
                </a:cubicBezTo>
                <a:lnTo>
                  <a:pt x="123215" y="1280161"/>
                </a:lnTo>
                <a:cubicBezTo>
                  <a:pt x="55165" y="1280161"/>
                  <a:pt x="0" y="1224996"/>
                  <a:pt x="0" y="1156946"/>
                </a:cubicBezTo>
                <a:lnTo>
                  <a:pt x="0" y="123215"/>
                </a:lnTo>
                <a:cubicBezTo>
                  <a:pt x="0" y="55165"/>
                  <a:pt x="55165" y="0"/>
                  <a:pt x="123215" y="0"/>
                </a:cubicBezTo>
                <a:close/>
              </a:path>
            </a:pathLst>
          </a:custGeom>
          <a:solidFill>
            <a:schemeClr val="accent1"/>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9525" algn="ctr">
              <a:tabLst>
                <a:tab pos="3536950" algn="l"/>
              </a:tabLst>
            </a:pPr>
            <a:r>
              <a:rPr lang="en-US" sz="2800">
                <a:solidFill>
                  <a:schemeClr val="bg1"/>
                </a:solidFill>
              </a:rPr>
              <a:t>Skills the student needs</a:t>
            </a:r>
          </a:p>
        </p:txBody>
      </p:sp>
      <p:sp>
        <p:nvSpPr>
          <p:cNvPr id="27" name="TextBox 26">
            <a:extLst>
              <a:ext uri="{FF2B5EF4-FFF2-40B4-BE49-F238E27FC236}">
                <a16:creationId xmlns:a16="http://schemas.microsoft.com/office/drawing/2014/main" id="{CA976BFA-B470-4EA5-AF68-A072BB7A8F6B}"/>
              </a:ext>
            </a:extLst>
          </p:cNvPr>
          <p:cNvSpPr txBox="1"/>
          <p:nvPr/>
        </p:nvSpPr>
        <p:spPr>
          <a:xfrm>
            <a:off x="1333500" y="2914234"/>
            <a:ext cx="4299753" cy="1985159"/>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en-US"/>
              <a:t>Conduct error analysis</a:t>
            </a:r>
          </a:p>
          <a:p>
            <a:pPr marL="285750" indent="-285750">
              <a:spcAft>
                <a:spcPts val="600"/>
              </a:spcAft>
              <a:buClr>
                <a:schemeClr val="accent1"/>
              </a:buClr>
              <a:buFont typeface="Wingdings" pitchFamily="2" charset="2"/>
              <a:buChar char="§"/>
            </a:pPr>
            <a:r>
              <a:rPr lang="en-US"/>
              <a:t>Administer diagnostic assessment (e.g. phonics inventory)</a:t>
            </a:r>
          </a:p>
          <a:p>
            <a:pPr marL="285750" indent="-285750">
              <a:spcAft>
                <a:spcPts val="600"/>
              </a:spcAft>
              <a:buClr>
                <a:schemeClr val="accent1"/>
              </a:buClr>
              <a:buFont typeface="Wingdings" pitchFamily="2" charset="2"/>
              <a:buChar char="§"/>
            </a:pPr>
            <a:r>
              <a:rPr lang="en-US"/>
              <a:t>Administer intervention placement test</a:t>
            </a:r>
          </a:p>
          <a:p>
            <a:pPr marL="285750" indent="-285750">
              <a:spcAft>
                <a:spcPts val="600"/>
              </a:spcAft>
              <a:buClr>
                <a:schemeClr val="accent1"/>
              </a:buClr>
              <a:buFont typeface="Wingdings" pitchFamily="2" charset="2"/>
              <a:buChar char="§"/>
            </a:pPr>
            <a:r>
              <a:rPr lang="en-US"/>
              <a:t>Observe accuracy of responding during instruction</a:t>
            </a:r>
          </a:p>
        </p:txBody>
      </p:sp>
      <p:sp>
        <p:nvSpPr>
          <p:cNvPr id="22" name="Freeform 21">
            <a:extLst>
              <a:ext uri="{FF2B5EF4-FFF2-40B4-BE49-F238E27FC236}">
                <a16:creationId xmlns:a16="http://schemas.microsoft.com/office/drawing/2014/main" id="{53A3B730-377D-02CA-3EDD-0B1532E884B9}"/>
              </a:ext>
            </a:extLst>
          </p:cNvPr>
          <p:cNvSpPr/>
          <p:nvPr/>
        </p:nvSpPr>
        <p:spPr>
          <a:xfrm>
            <a:off x="5693506" y="1504054"/>
            <a:ext cx="4376965" cy="1280161"/>
          </a:xfrm>
          <a:custGeom>
            <a:avLst/>
            <a:gdLst>
              <a:gd name="connsiteX0" fmla="*/ 123215 w 4376965"/>
              <a:gd name="connsiteY0" fmla="*/ 0 h 1280161"/>
              <a:gd name="connsiteX1" fmla="*/ 4253750 w 4376965"/>
              <a:gd name="connsiteY1" fmla="*/ 0 h 1280161"/>
              <a:gd name="connsiteX2" fmla="*/ 4376965 w 4376965"/>
              <a:gd name="connsiteY2" fmla="*/ 123215 h 1280161"/>
              <a:gd name="connsiteX3" fmla="*/ 4376965 w 4376965"/>
              <a:gd name="connsiteY3" fmla="*/ 1156946 h 1280161"/>
              <a:gd name="connsiteX4" fmla="*/ 4253750 w 4376965"/>
              <a:gd name="connsiteY4" fmla="*/ 1280161 h 1280161"/>
              <a:gd name="connsiteX5" fmla="*/ 123215 w 4376965"/>
              <a:gd name="connsiteY5" fmla="*/ 1280161 h 1280161"/>
              <a:gd name="connsiteX6" fmla="*/ 0 w 4376965"/>
              <a:gd name="connsiteY6" fmla="*/ 1156946 h 1280161"/>
              <a:gd name="connsiteX7" fmla="*/ 0 w 4376965"/>
              <a:gd name="connsiteY7" fmla="*/ 1065083 h 1280161"/>
              <a:gd name="connsiteX8" fmla="*/ 425003 w 4376965"/>
              <a:gd name="connsiteY8" fmla="*/ 640080 h 1280161"/>
              <a:gd name="connsiteX9" fmla="*/ 0 w 4376965"/>
              <a:gd name="connsiteY9" fmla="*/ 215077 h 1280161"/>
              <a:gd name="connsiteX10" fmla="*/ 0 w 4376965"/>
              <a:gd name="connsiteY10" fmla="*/ 123215 h 1280161"/>
              <a:gd name="connsiteX11" fmla="*/ 123215 w 4376965"/>
              <a:gd name="connsiteY11" fmla="*/ 0 h 128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965" h="1280161">
                <a:moveTo>
                  <a:pt x="123215" y="0"/>
                </a:moveTo>
                <a:lnTo>
                  <a:pt x="4253750" y="0"/>
                </a:lnTo>
                <a:cubicBezTo>
                  <a:pt x="4321800" y="0"/>
                  <a:pt x="4376965" y="55165"/>
                  <a:pt x="4376965" y="123215"/>
                </a:cubicBezTo>
                <a:lnTo>
                  <a:pt x="4376965" y="1156946"/>
                </a:lnTo>
                <a:cubicBezTo>
                  <a:pt x="4376965" y="1224996"/>
                  <a:pt x="4321800" y="1280161"/>
                  <a:pt x="4253750" y="1280161"/>
                </a:cubicBezTo>
                <a:lnTo>
                  <a:pt x="123215" y="1280161"/>
                </a:lnTo>
                <a:cubicBezTo>
                  <a:pt x="55165" y="1280161"/>
                  <a:pt x="0" y="1224996"/>
                  <a:pt x="0" y="1156946"/>
                </a:cubicBezTo>
                <a:lnTo>
                  <a:pt x="0" y="1065083"/>
                </a:lnTo>
                <a:cubicBezTo>
                  <a:pt x="234723" y="1065083"/>
                  <a:pt x="425003" y="874803"/>
                  <a:pt x="425003" y="640080"/>
                </a:cubicBezTo>
                <a:cubicBezTo>
                  <a:pt x="425003" y="405357"/>
                  <a:pt x="234723" y="215077"/>
                  <a:pt x="0" y="215077"/>
                </a:cubicBezTo>
                <a:lnTo>
                  <a:pt x="0" y="123215"/>
                </a:lnTo>
                <a:cubicBezTo>
                  <a:pt x="0" y="55165"/>
                  <a:pt x="55165" y="0"/>
                  <a:pt x="123215" y="0"/>
                </a:cubicBezTo>
                <a:close/>
              </a:path>
            </a:pathLst>
          </a:cu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346075" algn="ctr"/>
            <a:r>
              <a:rPr lang="en-US" sz="2800">
                <a:solidFill>
                  <a:schemeClr val="bg1"/>
                </a:solidFill>
              </a:rPr>
              <a:t>Skills we </a:t>
            </a:r>
            <a:r>
              <a:rPr lang="en-US" sz="2800" dirty="0">
                <a:solidFill>
                  <a:schemeClr val="bg1"/>
                </a:solidFill>
              </a:rPr>
              <a:t>teach</a:t>
            </a:r>
            <a:endParaRPr lang="en-US" sz="2800">
              <a:solidFill>
                <a:schemeClr val="bg1"/>
              </a:solidFill>
            </a:endParaRPr>
          </a:p>
        </p:txBody>
      </p:sp>
      <p:sp>
        <p:nvSpPr>
          <p:cNvPr id="28" name="TextBox 27">
            <a:extLst>
              <a:ext uri="{FF2B5EF4-FFF2-40B4-BE49-F238E27FC236}">
                <a16:creationId xmlns:a16="http://schemas.microsoft.com/office/drawing/2014/main" id="{9AB1BB56-1E2B-E99A-E858-13BF7486B472}"/>
              </a:ext>
            </a:extLst>
          </p:cNvPr>
          <p:cNvSpPr txBox="1"/>
          <p:nvPr/>
        </p:nvSpPr>
        <p:spPr>
          <a:xfrm>
            <a:off x="5732111" y="2914234"/>
            <a:ext cx="4299753" cy="1000274"/>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en-US"/>
              <a:t>Intervention scope and sequence</a:t>
            </a:r>
          </a:p>
          <a:p>
            <a:pPr marL="285750" indent="-285750">
              <a:spcAft>
                <a:spcPts val="600"/>
              </a:spcAft>
              <a:buClr>
                <a:schemeClr val="accent1"/>
              </a:buClr>
              <a:buFont typeface="Wingdings" pitchFamily="2" charset="2"/>
              <a:buChar char="§"/>
            </a:pPr>
            <a:r>
              <a:rPr lang="en-US"/>
              <a:t>Skills taught in intervention and core (small group)</a:t>
            </a:r>
          </a:p>
        </p:txBody>
      </p:sp>
    </p:spTree>
    <p:extLst>
      <p:ext uri="{BB962C8B-B14F-4D97-AF65-F5344CB8AC3E}">
        <p14:creationId xmlns:p14="http://schemas.microsoft.com/office/powerpoint/2010/main" val="283079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0B05-47DD-6394-10B8-C45C34955E0F}"/>
              </a:ext>
            </a:extLst>
          </p:cNvPr>
          <p:cNvSpPr>
            <a:spLocks noGrp="1"/>
          </p:cNvSpPr>
          <p:nvPr>
            <p:ph type="title"/>
          </p:nvPr>
        </p:nvSpPr>
        <p:spPr>
          <a:xfrm>
            <a:off x="457200" y="0"/>
            <a:ext cx="11276076" cy="1003445"/>
          </a:xfrm>
        </p:spPr>
        <p:txBody>
          <a:bodyPr/>
          <a:lstStyle/>
          <a:p>
            <a:r>
              <a:rPr lang="en-US" dirty="0"/>
              <a:t>Example Error Analysis</a:t>
            </a:r>
          </a:p>
        </p:txBody>
      </p:sp>
      <p:sp>
        <p:nvSpPr>
          <p:cNvPr id="9" name="TextBox 8">
            <a:extLst>
              <a:ext uri="{FF2B5EF4-FFF2-40B4-BE49-F238E27FC236}">
                <a16:creationId xmlns:a16="http://schemas.microsoft.com/office/drawing/2014/main" id="{0A7B2C86-C9C0-C8BB-800A-A18D27F0D75C}"/>
              </a:ext>
            </a:extLst>
          </p:cNvPr>
          <p:cNvSpPr txBox="1"/>
          <p:nvPr/>
        </p:nvSpPr>
        <p:spPr>
          <a:xfrm>
            <a:off x="325381" y="864048"/>
            <a:ext cx="4458898" cy="4524315"/>
          </a:xfrm>
          <a:prstGeom prst="rect">
            <a:avLst/>
          </a:prstGeom>
          <a:noFill/>
        </p:spPr>
        <p:txBody>
          <a:bodyPr wrap="square" rtlCol="0">
            <a:spAutoFit/>
          </a:bodyPr>
          <a:lstStyle/>
          <a:p>
            <a:r>
              <a:rPr lang="en-US" sz="2400"/>
              <a:t>Review student errors and categorize them to identify skills to target. </a:t>
            </a:r>
          </a:p>
          <a:p>
            <a:endParaRPr lang="en-US" sz="2400"/>
          </a:p>
          <a:p>
            <a:r>
              <a:rPr lang="en-US" sz="2400" b="1" dirty="0"/>
              <a:t>What error pattern do you see? </a:t>
            </a:r>
          </a:p>
          <a:p>
            <a:endParaRPr lang="en-US" sz="2400" b="1" dirty="0"/>
          </a:p>
          <a:p>
            <a:r>
              <a:rPr lang="en-US" sz="2400" dirty="0"/>
              <a:t>A </a:t>
            </a:r>
            <a:r>
              <a:rPr lang="en-US" sz="2400" i="1" dirty="0"/>
              <a:t>slip</a:t>
            </a:r>
            <a:r>
              <a:rPr lang="en-US" sz="2400" dirty="0"/>
              <a:t> is a careless mistake.</a:t>
            </a:r>
          </a:p>
          <a:p>
            <a:r>
              <a:rPr lang="en-US" sz="2400" dirty="0"/>
              <a:t>A </a:t>
            </a:r>
            <a:r>
              <a:rPr lang="en-US" sz="2400" i="1" dirty="0"/>
              <a:t>bug</a:t>
            </a:r>
            <a:r>
              <a:rPr lang="en-US" sz="2400" dirty="0"/>
              <a:t> is a misunderstanding of a math concept (e.g., operations).</a:t>
            </a:r>
          </a:p>
          <a:p>
            <a:r>
              <a:rPr lang="en-US" sz="2400" i="1" dirty="0"/>
              <a:t>Neither slip nor bug </a:t>
            </a:r>
            <a:r>
              <a:rPr lang="en-US" sz="2400" dirty="0"/>
              <a:t>is lacking a prerequisite skill (e.g., computation).</a:t>
            </a:r>
            <a:endParaRPr lang="en-US" sz="2400" i="1" dirty="0"/>
          </a:p>
        </p:txBody>
      </p:sp>
      <p:pic>
        <p:nvPicPr>
          <p:cNvPr id="8" name="Picture 7" descr="Handwritten worksheet showing 15 basic arithmetic problems with addition and subtraction, each with student answers written below. Problems include positive and negative numbers, with some answers marked incorrect in blue ink, highlighting common calculation errors.&#10;The subtraction errors include subtracting the top from the bottom numbers instead of the bottom from the top. ">
            <a:extLst>
              <a:ext uri="{FF2B5EF4-FFF2-40B4-BE49-F238E27FC236}">
                <a16:creationId xmlns:a16="http://schemas.microsoft.com/office/drawing/2014/main" id="{F170B3C6-5767-CA44-CF17-4AB10B564B8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784279" y="1003445"/>
            <a:ext cx="7283450" cy="4789118"/>
          </a:xfrm>
          <a:prstGeom prst="rect">
            <a:avLst/>
          </a:prstGeom>
          <a:ln>
            <a:solidFill>
              <a:schemeClr val="accent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E45B084E-CB53-58E6-4D89-FB1EDA393E72}"/>
              </a:ext>
            </a:extLst>
          </p:cNvPr>
          <p:cNvSpPr txBox="1"/>
          <p:nvPr/>
        </p:nvSpPr>
        <p:spPr>
          <a:xfrm>
            <a:off x="3130687" y="6044388"/>
            <a:ext cx="8685903" cy="261610"/>
          </a:xfrm>
          <a:prstGeom prst="rect">
            <a:avLst/>
          </a:prstGeom>
          <a:noFill/>
        </p:spPr>
        <p:txBody>
          <a:bodyPr wrap="square">
            <a:spAutoFit/>
          </a:bodyPr>
          <a:lstStyle/>
          <a:p>
            <a:r>
              <a:rPr lang="en-US" sz="1100" dirty="0">
                <a:hlinkClick r:id="rId4"/>
              </a:rPr>
              <a:t>https://intensiveintervention.org/sites/default/files/2025-10/math-error-analysis.pdf</a:t>
            </a:r>
            <a:r>
              <a:rPr lang="en-US" sz="1100" dirty="0"/>
              <a:t> </a:t>
            </a:r>
          </a:p>
        </p:txBody>
      </p:sp>
      <p:sp>
        <p:nvSpPr>
          <p:cNvPr id="10" name="Text Placeholder 9">
            <a:extLst>
              <a:ext uri="{FF2B5EF4-FFF2-40B4-BE49-F238E27FC236}">
                <a16:creationId xmlns:a16="http://schemas.microsoft.com/office/drawing/2014/main" id="{7D2F05DB-D2EC-D13C-9543-CB75BDCFE2C7}"/>
              </a:ext>
            </a:extLst>
          </p:cNvPr>
          <p:cNvSpPr>
            <a:spLocks noGrp="1"/>
          </p:cNvSpPr>
          <p:nvPr>
            <p:ph type="body" sz="quarter" idx="13"/>
          </p:nvPr>
        </p:nvSpPr>
        <p:spPr>
          <a:xfrm>
            <a:off x="3205991" y="6175193"/>
            <a:ext cx="7283450" cy="261610"/>
          </a:xfrm>
        </p:spPr>
        <p:txBody>
          <a:bodyPr/>
          <a:lstStyle/>
          <a:p>
            <a:r>
              <a:rPr lang="en-US">
                <a:hlinkClick r:id="rId5"/>
              </a:rPr>
              <a:t>https://iris.peabody.vanderbilt.edu/wp-content/uploads/modules/dbi2/pdf/dbi2_07_student1_wrksheet.pdf#content</a:t>
            </a:r>
            <a:r>
              <a:rPr lang="en-US"/>
              <a:t> </a:t>
            </a:r>
          </a:p>
        </p:txBody>
      </p:sp>
      <p:sp>
        <p:nvSpPr>
          <p:cNvPr id="5" name="Slide Number Placeholder 4">
            <a:extLst>
              <a:ext uri="{FF2B5EF4-FFF2-40B4-BE49-F238E27FC236}">
                <a16:creationId xmlns:a16="http://schemas.microsoft.com/office/drawing/2014/main" id="{8C06CB94-4F60-0230-0E9C-D71C481AAAFB}"/>
              </a:ext>
            </a:extLst>
          </p:cNvPr>
          <p:cNvSpPr>
            <a:spLocks noGrp="1"/>
          </p:cNvSpPr>
          <p:nvPr>
            <p:ph type="sldNum" sz="quarter" idx="12"/>
          </p:nvPr>
        </p:nvSpPr>
        <p:spPr/>
        <p:txBody>
          <a:bodyPr/>
          <a:lstStyle/>
          <a:p>
            <a:fld id="{1482C961-0223-46C8-A4D1-0E459D437518}" type="slidenum">
              <a:rPr lang="en-US" smtClean="0"/>
              <a:t>14</a:t>
            </a:fld>
            <a:endParaRPr lang="en-US"/>
          </a:p>
        </p:txBody>
      </p:sp>
    </p:spTree>
    <p:extLst>
      <p:ext uri="{BB962C8B-B14F-4D97-AF65-F5344CB8AC3E}">
        <p14:creationId xmlns:p14="http://schemas.microsoft.com/office/powerpoint/2010/main" val="238488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8604-ADC8-6092-E6FE-E353100A6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05068-D609-5B8A-93D6-81937D5B73B8}"/>
              </a:ext>
            </a:extLst>
          </p:cNvPr>
          <p:cNvSpPr>
            <a:spLocks noGrp="1"/>
          </p:cNvSpPr>
          <p:nvPr>
            <p:ph type="title"/>
          </p:nvPr>
        </p:nvSpPr>
        <p:spPr/>
        <p:txBody>
          <a:bodyPr>
            <a:normAutofit/>
          </a:bodyPr>
          <a:lstStyle/>
          <a:p>
            <a:r>
              <a:rPr lang="en-US" sz="4200" dirty="0"/>
              <a:t>Interventions</a:t>
            </a:r>
            <a:r>
              <a:rPr lang="en-US" sz="4200"/>
              <a:t> Are Effective</a:t>
            </a:r>
            <a:br>
              <a:rPr lang="en-US" sz="4200"/>
            </a:br>
            <a:r>
              <a:rPr lang="en-US" sz="4200"/>
              <a:t>When Matched to the Student’s Need</a:t>
            </a:r>
          </a:p>
        </p:txBody>
      </p:sp>
      <p:pic>
        <p:nvPicPr>
          <p:cNvPr id="8" name="Graphic 7">
            <a:extLst>
              <a:ext uri="{FF2B5EF4-FFF2-40B4-BE49-F238E27FC236}">
                <a16:creationId xmlns:a16="http://schemas.microsoft.com/office/drawing/2014/main" id="{B08E2354-088B-6CE8-5204-C364BD84504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5223" y="1280160"/>
            <a:ext cx="731520" cy="731520"/>
          </a:xfrm>
          <a:prstGeom prst="rect">
            <a:avLst/>
          </a:prstGeom>
        </p:spPr>
      </p:pic>
      <p:pic>
        <p:nvPicPr>
          <p:cNvPr id="9" name="Graphic 8">
            <a:extLst>
              <a:ext uri="{FF2B5EF4-FFF2-40B4-BE49-F238E27FC236}">
                <a16:creationId xmlns:a16="http://schemas.microsoft.com/office/drawing/2014/main" id="{CF07D9C0-BD14-5F08-545E-1AB677E5D8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0761" y="1280160"/>
            <a:ext cx="731520" cy="731520"/>
          </a:xfrm>
          <a:prstGeom prst="rect">
            <a:avLst/>
          </a:prstGeom>
        </p:spPr>
      </p:pic>
      <p:sp>
        <p:nvSpPr>
          <p:cNvPr id="15" name="TextBox 14">
            <a:extLst>
              <a:ext uri="{FF2B5EF4-FFF2-40B4-BE49-F238E27FC236}">
                <a16:creationId xmlns:a16="http://schemas.microsoft.com/office/drawing/2014/main" id="{8DC61F6F-AF05-E524-539A-5B6B6E239CB8}"/>
              </a:ext>
            </a:extLst>
          </p:cNvPr>
          <p:cNvSpPr txBox="1"/>
          <p:nvPr/>
        </p:nvSpPr>
        <p:spPr>
          <a:xfrm>
            <a:off x="818869" y="2024587"/>
            <a:ext cx="3098800" cy="954107"/>
          </a:xfrm>
          <a:prstGeom prst="rect">
            <a:avLst/>
          </a:prstGeom>
          <a:noFill/>
        </p:spPr>
        <p:txBody>
          <a:bodyPr wrap="square" rtlCol="0">
            <a:spAutoFit/>
          </a:bodyPr>
          <a:lstStyle/>
          <a:p>
            <a:pPr algn="ctr"/>
            <a:r>
              <a:rPr lang="en-US" sz="2800"/>
              <a:t>The student’s instructional need:</a:t>
            </a:r>
          </a:p>
        </p:txBody>
      </p:sp>
      <p:sp>
        <p:nvSpPr>
          <p:cNvPr id="3" name="TextBox 2">
            <a:extLst>
              <a:ext uri="{FF2B5EF4-FFF2-40B4-BE49-F238E27FC236}">
                <a16:creationId xmlns:a16="http://schemas.microsoft.com/office/drawing/2014/main" id="{E040DC13-BCC0-98AB-5728-E06169C4586C}"/>
              </a:ext>
            </a:extLst>
          </p:cNvPr>
          <p:cNvSpPr txBox="1"/>
          <p:nvPr/>
        </p:nvSpPr>
        <p:spPr>
          <a:xfrm>
            <a:off x="4572530" y="2037496"/>
            <a:ext cx="3356906" cy="954107"/>
          </a:xfrm>
          <a:prstGeom prst="rect">
            <a:avLst/>
          </a:prstGeom>
          <a:noFill/>
        </p:spPr>
        <p:txBody>
          <a:bodyPr wrap="square" rtlCol="0">
            <a:spAutoFit/>
          </a:bodyPr>
          <a:lstStyle/>
          <a:p>
            <a:pPr algn="ctr"/>
            <a:r>
              <a:rPr lang="en-US" sz="2800"/>
              <a:t>Strategy/intervention matches need</a:t>
            </a:r>
            <a:r>
              <a:rPr lang="en-US" sz="2800" dirty="0"/>
              <a:t>:</a:t>
            </a:r>
            <a:endParaRPr lang="en-US" sz="2800"/>
          </a:p>
        </p:txBody>
      </p:sp>
      <p:sp>
        <p:nvSpPr>
          <p:cNvPr id="4" name="TextBox 3">
            <a:extLst>
              <a:ext uri="{FF2B5EF4-FFF2-40B4-BE49-F238E27FC236}">
                <a16:creationId xmlns:a16="http://schemas.microsoft.com/office/drawing/2014/main" id="{471A7521-0BED-A969-777F-9BB5DA03B158}"/>
              </a:ext>
            </a:extLst>
          </p:cNvPr>
          <p:cNvSpPr txBox="1"/>
          <p:nvPr/>
        </p:nvSpPr>
        <p:spPr>
          <a:xfrm>
            <a:off x="7743192" y="2037496"/>
            <a:ext cx="3886657" cy="954107"/>
          </a:xfrm>
          <a:prstGeom prst="rect">
            <a:avLst/>
          </a:prstGeom>
          <a:noFill/>
        </p:spPr>
        <p:txBody>
          <a:bodyPr wrap="square" rtlCol="0">
            <a:spAutoFit/>
          </a:bodyPr>
          <a:lstStyle/>
          <a:p>
            <a:pPr algn="ctr"/>
            <a:r>
              <a:rPr lang="en-US" sz="2800"/>
              <a:t>Strategy/intervention doesn’t match need</a:t>
            </a:r>
            <a:r>
              <a:rPr lang="en-US" sz="2800" dirty="0"/>
              <a:t>:</a:t>
            </a:r>
            <a:endParaRPr lang="en-US" sz="2800"/>
          </a:p>
        </p:txBody>
      </p:sp>
      <p:sp>
        <p:nvSpPr>
          <p:cNvPr id="23" name="Rounded Rectangle 22">
            <a:extLst>
              <a:ext uri="{FF2B5EF4-FFF2-40B4-BE49-F238E27FC236}">
                <a16:creationId xmlns:a16="http://schemas.microsoft.com/office/drawing/2014/main" id="{C8353B60-3F12-93BC-94D5-3DE7E96142D1}"/>
              </a:ext>
            </a:extLst>
          </p:cNvPr>
          <p:cNvSpPr/>
          <p:nvPr/>
        </p:nvSpPr>
        <p:spPr>
          <a:xfrm>
            <a:off x="325462" y="2991602"/>
            <a:ext cx="4070114" cy="1132731"/>
          </a:xfrm>
          <a:prstGeom prst="roundRect">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5188" indent="-1588"/>
            <a:r>
              <a:rPr lang="en-US" sz="2800">
                <a:solidFill>
                  <a:schemeClr val="tx1"/>
                </a:solidFill>
              </a:rPr>
              <a:t>Misuse of math operations</a:t>
            </a:r>
          </a:p>
        </p:txBody>
      </p:sp>
      <p:sp>
        <p:nvSpPr>
          <p:cNvPr id="20" name="Rounded Rectangle 19">
            <a:extLst>
              <a:ext uri="{FF2B5EF4-FFF2-40B4-BE49-F238E27FC236}">
                <a16:creationId xmlns:a16="http://schemas.microsoft.com/office/drawing/2014/main" id="{66CAB6CA-CAB7-EFDB-CEC9-71EBCB4E61A2}"/>
              </a:ext>
            </a:extLst>
          </p:cNvPr>
          <p:cNvSpPr/>
          <p:nvPr/>
        </p:nvSpPr>
        <p:spPr>
          <a:xfrm>
            <a:off x="4748077" y="2991603"/>
            <a:ext cx="3098800" cy="11327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Visual representations</a:t>
            </a:r>
          </a:p>
        </p:txBody>
      </p:sp>
      <p:sp>
        <p:nvSpPr>
          <p:cNvPr id="21" name="Rounded Rectangle 20">
            <a:extLst>
              <a:ext uri="{FF2B5EF4-FFF2-40B4-BE49-F238E27FC236}">
                <a16:creationId xmlns:a16="http://schemas.microsoft.com/office/drawing/2014/main" id="{53A7932C-6DF2-F2F4-247E-DD9716ABEC10}"/>
              </a:ext>
            </a:extLst>
          </p:cNvPr>
          <p:cNvSpPr/>
          <p:nvPr/>
        </p:nvSpPr>
        <p:spPr>
          <a:xfrm>
            <a:off x="8230110" y="2991603"/>
            <a:ext cx="3098800" cy="113273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Timed activities</a:t>
            </a:r>
          </a:p>
        </p:txBody>
      </p:sp>
      <p:sp>
        <p:nvSpPr>
          <p:cNvPr id="18" name="Rounded Rectangle 17">
            <a:extLst>
              <a:ext uri="{FF2B5EF4-FFF2-40B4-BE49-F238E27FC236}">
                <a16:creationId xmlns:a16="http://schemas.microsoft.com/office/drawing/2014/main" id="{1FB75159-167F-137B-C426-932A183D106C}"/>
              </a:ext>
            </a:extLst>
          </p:cNvPr>
          <p:cNvSpPr/>
          <p:nvPr/>
        </p:nvSpPr>
        <p:spPr>
          <a:xfrm>
            <a:off x="335105" y="4309066"/>
            <a:ext cx="4070113" cy="1132731"/>
          </a:xfrm>
          <a:prstGeom prst="roundRect">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5188" indent="-1588"/>
            <a:r>
              <a:rPr lang="en-US" sz="2800">
                <a:solidFill>
                  <a:schemeClr val="tx1"/>
                </a:solidFill>
              </a:rPr>
              <a:t>Low decoding skills</a:t>
            </a:r>
          </a:p>
        </p:txBody>
      </p:sp>
      <p:sp>
        <p:nvSpPr>
          <p:cNvPr id="24" name="Rounded Rectangle 23">
            <a:extLst>
              <a:ext uri="{FF2B5EF4-FFF2-40B4-BE49-F238E27FC236}">
                <a16:creationId xmlns:a16="http://schemas.microsoft.com/office/drawing/2014/main" id="{597E4372-DE53-9644-FA35-9F0F945E188A}"/>
              </a:ext>
            </a:extLst>
          </p:cNvPr>
          <p:cNvSpPr/>
          <p:nvPr/>
        </p:nvSpPr>
        <p:spPr>
          <a:xfrm>
            <a:off x="4748077" y="4309067"/>
            <a:ext cx="3098800" cy="113273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Phonics-based intervention</a:t>
            </a:r>
          </a:p>
        </p:txBody>
      </p:sp>
      <p:sp>
        <p:nvSpPr>
          <p:cNvPr id="25" name="Rounded Rectangle 24">
            <a:extLst>
              <a:ext uri="{FF2B5EF4-FFF2-40B4-BE49-F238E27FC236}">
                <a16:creationId xmlns:a16="http://schemas.microsoft.com/office/drawing/2014/main" id="{FAD6B593-5012-7B16-8B80-A5F154069C52}"/>
              </a:ext>
            </a:extLst>
          </p:cNvPr>
          <p:cNvSpPr/>
          <p:nvPr/>
        </p:nvSpPr>
        <p:spPr>
          <a:xfrm>
            <a:off x="8230110" y="4278214"/>
            <a:ext cx="3098800" cy="113273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t>Fluency intervention</a:t>
            </a:r>
          </a:p>
        </p:txBody>
      </p:sp>
      <p:pic>
        <p:nvPicPr>
          <p:cNvPr id="27" name="Graphic 26">
            <a:extLst>
              <a:ext uri="{FF2B5EF4-FFF2-40B4-BE49-F238E27FC236}">
                <a16:creationId xmlns:a16="http://schemas.microsoft.com/office/drawing/2014/main" id="{EC598E02-0677-04D2-2663-1948E18ADF1F}"/>
              </a:ext>
              <a:ext uri="{C183D7F6-B498-43B3-948B-1728B52AA6E4}">
                <adec:decorative xmlns:adec="http://schemas.microsoft.com/office/drawing/2017/decorative" val="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57200" y="3194756"/>
            <a:ext cx="786493" cy="732064"/>
          </a:xfrm>
          <a:prstGeom prst="rect">
            <a:avLst/>
          </a:prstGeom>
        </p:spPr>
      </p:pic>
      <p:pic>
        <p:nvPicPr>
          <p:cNvPr id="28" name="Graphic 27">
            <a:extLst>
              <a:ext uri="{FF2B5EF4-FFF2-40B4-BE49-F238E27FC236}">
                <a16:creationId xmlns:a16="http://schemas.microsoft.com/office/drawing/2014/main" id="{C0232B0B-5D9B-E3A9-5E38-1C6A82635DD7}"/>
              </a:ext>
              <a:ext uri="{C183D7F6-B498-43B3-948B-1728B52AA6E4}">
                <adec:decorative xmlns:adec="http://schemas.microsoft.com/office/drawing/2017/decorative" val="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51435" y="4506684"/>
            <a:ext cx="883288" cy="855274"/>
          </a:xfrm>
          <a:prstGeom prst="rect">
            <a:avLst/>
          </a:prstGeom>
        </p:spPr>
      </p:pic>
      <p:sp>
        <p:nvSpPr>
          <p:cNvPr id="30" name="TextBox 29">
            <a:extLst>
              <a:ext uri="{FF2B5EF4-FFF2-40B4-BE49-F238E27FC236}">
                <a16:creationId xmlns:a16="http://schemas.microsoft.com/office/drawing/2014/main" id="{B9195AA0-62FC-E0DF-D5C8-AF5FB319B7EB}"/>
              </a:ext>
            </a:extLst>
          </p:cNvPr>
          <p:cNvSpPr txBox="1"/>
          <p:nvPr/>
        </p:nvSpPr>
        <p:spPr>
          <a:xfrm>
            <a:off x="2835863" y="6149506"/>
            <a:ext cx="6098720" cy="307777"/>
          </a:xfrm>
          <a:prstGeom prst="rect">
            <a:avLst/>
          </a:prstGeom>
          <a:noFill/>
        </p:spPr>
        <p:txBody>
          <a:bodyPr wrap="square">
            <a:spAutoFit/>
          </a:bodyPr>
          <a:lstStyle/>
          <a:p>
            <a:r>
              <a:rPr lang="en-US" sz="1400">
                <a:hlinkClick r:id="rId10"/>
              </a:rPr>
              <a:t>https://ies.ed.gov/ncee/WWC/PracticeGuide/26</a:t>
            </a:r>
            <a:r>
              <a:rPr lang="en-US" sz="1400"/>
              <a:t> </a:t>
            </a:r>
          </a:p>
        </p:txBody>
      </p:sp>
      <p:sp>
        <p:nvSpPr>
          <p:cNvPr id="5" name="Slide Number Placeholder 4">
            <a:extLst>
              <a:ext uri="{FF2B5EF4-FFF2-40B4-BE49-F238E27FC236}">
                <a16:creationId xmlns:a16="http://schemas.microsoft.com/office/drawing/2014/main" id="{6E33998C-125E-03FA-242F-11B6D50DEF2B}"/>
              </a:ext>
            </a:extLst>
          </p:cNvPr>
          <p:cNvSpPr>
            <a:spLocks noGrp="1"/>
          </p:cNvSpPr>
          <p:nvPr>
            <p:ph type="sldNum" sz="quarter" idx="18"/>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341956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16F489-6733-83F5-861A-577D560F23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78011" y="1519145"/>
            <a:ext cx="2875789" cy="3721609"/>
          </a:xfrm>
          <a:prstGeom prst="rect">
            <a:avLst/>
          </a:prstGeom>
          <a:ln>
            <a:solidFill>
              <a:schemeClr val="tx1"/>
            </a:solidFill>
          </a:ln>
        </p:spPr>
      </p:pic>
      <p:pic>
        <p:nvPicPr>
          <p:cNvPr id="15" name="Picture 14">
            <a:extLst>
              <a:ext uri="{FF2B5EF4-FFF2-40B4-BE49-F238E27FC236}">
                <a16:creationId xmlns:a16="http://schemas.microsoft.com/office/drawing/2014/main" id="{18FB2348-5C17-D467-A535-EBB5ECA205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59" y="1519145"/>
            <a:ext cx="2863180" cy="3712388"/>
          </a:xfrm>
          <a:prstGeom prst="rect">
            <a:avLst/>
          </a:prstGeom>
          <a:ln>
            <a:solidFill>
              <a:schemeClr val="tx1"/>
            </a:solidFill>
          </a:ln>
          <a:effectLst/>
        </p:spPr>
      </p:pic>
      <p:sp>
        <p:nvSpPr>
          <p:cNvPr id="8" name="Title 7">
            <a:extLst>
              <a:ext uri="{FF2B5EF4-FFF2-40B4-BE49-F238E27FC236}">
                <a16:creationId xmlns:a16="http://schemas.microsoft.com/office/drawing/2014/main" id="{79AFA1E0-8CF6-6222-C190-2F7ED0747DC4}"/>
              </a:ext>
            </a:extLst>
          </p:cNvPr>
          <p:cNvSpPr>
            <a:spLocks noGrp="1"/>
          </p:cNvSpPr>
          <p:nvPr>
            <p:ph type="title"/>
          </p:nvPr>
        </p:nvSpPr>
        <p:spPr>
          <a:xfrm>
            <a:off x="838200" y="180751"/>
            <a:ext cx="10515600" cy="1325563"/>
          </a:xfrm>
        </p:spPr>
        <p:txBody>
          <a:bodyPr/>
          <a:lstStyle/>
          <a:p>
            <a:r>
              <a:rPr lang="en-US"/>
              <a:t>Resources:</a:t>
            </a:r>
            <a:br>
              <a:rPr lang="en-US"/>
            </a:br>
            <a:r>
              <a:rPr lang="en-US"/>
              <a:t>Alignment to Student Need</a:t>
            </a:r>
          </a:p>
        </p:txBody>
      </p:sp>
      <p:pic>
        <p:nvPicPr>
          <p:cNvPr id="14" name="Picture 13">
            <a:extLst>
              <a:ext uri="{FF2B5EF4-FFF2-40B4-BE49-F238E27FC236}">
                <a16:creationId xmlns:a16="http://schemas.microsoft.com/office/drawing/2014/main" id="{EF3FB14D-E4BA-A778-E33F-20D3DA44384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93753" y="1581264"/>
            <a:ext cx="4643487" cy="3588149"/>
          </a:xfrm>
          <a:prstGeom prst="rect">
            <a:avLst/>
          </a:prstGeom>
          <a:ln>
            <a:solidFill>
              <a:schemeClr val="tx1"/>
            </a:solidFill>
          </a:ln>
          <a:effectLst/>
        </p:spPr>
      </p:pic>
      <p:sp>
        <p:nvSpPr>
          <p:cNvPr id="19" name="TextBox 18">
            <a:extLst>
              <a:ext uri="{FF2B5EF4-FFF2-40B4-BE49-F238E27FC236}">
                <a16:creationId xmlns:a16="http://schemas.microsoft.com/office/drawing/2014/main" id="{BDF97B22-1E52-84FC-7A5F-4C4D1AEEE27A}"/>
              </a:ext>
            </a:extLst>
          </p:cNvPr>
          <p:cNvSpPr txBox="1"/>
          <p:nvPr/>
        </p:nvSpPr>
        <p:spPr>
          <a:xfrm>
            <a:off x="682994" y="5369943"/>
            <a:ext cx="1665584" cy="338554"/>
          </a:xfrm>
          <a:prstGeom prst="rect">
            <a:avLst/>
          </a:prstGeom>
          <a:noFill/>
        </p:spPr>
        <p:txBody>
          <a:bodyPr wrap="none" rtlCol="0">
            <a:spAutoFit/>
          </a:bodyPr>
          <a:lstStyle/>
          <a:p>
            <a:r>
              <a:rPr lang="en-US" sz="1600">
                <a:hlinkClick r:id="rId6"/>
              </a:rPr>
              <a:t>Phonics inventory</a:t>
            </a:r>
            <a:endParaRPr lang="en-US" sz="1600"/>
          </a:p>
        </p:txBody>
      </p:sp>
      <p:sp>
        <p:nvSpPr>
          <p:cNvPr id="20" name="TextBox 19">
            <a:extLst>
              <a:ext uri="{FF2B5EF4-FFF2-40B4-BE49-F238E27FC236}">
                <a16:creationId xmlns:a16="http://schemas.microsoft.com/office/drawing/2014/main" id="{A86C1DEF-91BE-B7AF-4A6E-098A36E3D68A}"/>
              </a:ext>
            </a:extLst>
          </p:cNvPr>
          <p:cNvSpPr txBox="1"/>
          <p:nvPr/>
        </p:nvSpPr>
        <p:spPr>
          <a:xfrm>
            <a:off x="5084879" y="5369943"/>
            <a:ext cx="1322350" cy="338554"/>
          </a:xfrm>
          <a:prstGeom prst="rect">
            <a:avLst/>
          </a:prstGeom>
          <a:noFill/>
        </p:spPr>
        <p:txBody>
          <a:bodyPr wrap="none" rtlCol="0">
            <a:spAutoFit/>
          </a:bodyPr>
          <a:lstStyle/>
          <a:p>
            <a:r>
              <a:rPr lang="en-US" sz="1600">
                <a:hlinkClick r:id="rId7"/>
              </a:rPr>
              <a:t>Error Analysis</a:t>
            </a:r>
            <a:endParaRPr lang="en-US" sz="1600"/>
          </a:p>
        </p:txBody>
      </p:sp>
      <p:sp>
        <p:nvSpPr>
          <p:cNvPr id="21" name="TextBox 20">
            <a:extLst>
              <a:ext uri="{FF2B5EF4-FFF2-40B4-BE49-F238E27FC236}">
                <a16:creationId xmlns:a16="http://schemas.microsoft.com/office/drawing/2014/main" id="{675F3BA7-E1B9-4444-8260-A6D99AA1F3B1}"/>
              </a:ext>
            </a:extLst>
          </p:cNvPr>
          <p:cNvSpPr txBox="1"/>
          <p:nvPr/>
        </p:nvSpPr>
        <p:spPr>
          <a:xfrm>
            <a:off x="9080900" y="5369943"/>
            <a:ext cx="1906153" cy="584775"/>
          </a:xfrm>
          <a:prstGeom prst="rect">
            <a:avLst/>
          </a:prstGeom>
          <a:noFill/>
        </p:spPr>
        <p:txBody>
          <a:bodyPr wrap="square" rtlCol="0">
            <a:spAutoFit/>
          </a:bodyPr>
          <a:lstStyle/>
          <a:p>
            <a:pPr algn="ctr"/>
            <a:r>
              <a:rPr lang="en-US" sz="1600">
                <a:hlinkClick r:id="rId8"/>
              </a:rPr>
              <a:t>Alignment of Instruction Tool</a:t>
            </a:r>
            <a:endParaRPr lang="en-US" sz="1600"/>
          </a:p>
        </p:txBody>
      </p:sp>
    </p:spTree>
    <p:extLst>
      <p:ext uri="{BB962C8B-B14F-4D97-AF65-F5344CB8AC3E}">
        <p14:creationId xmlns:p14="http://schemas.microsoft.com/office/powerpoint/2010/main" val="266178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12D2-F3A4-018E-A51F-B486D19E1DD8}"/>
              </a:ext>
            </a:extLst>
          </p:cNvPr>
          <p:cNvSpPr>
            <a:spLocks noGrp="1"/>
          </p:cNvSpPr>
          <p:nvPr>
            <p:ph type="title"/>
          </p:nvPr>
        </p:nvSpPr>
        <p:spPr/>
        <p:txBody>
          <a:bodyPr>
            <a:noAutofit/>
          </a:bodyPr>
          <a:lstStyle/>
          <a:p>
            <a:r>
              <a:rPr lang="en-US"/>
              <a:t>Adapt Dimensions That Address Alignment </a:t>
            </a:r>
            <a:endParaRPr lang="en-US" sz="2800"/>
          </a:p>
        </p:txBody>
      </p:sp>
      <p:sp>
        <p:nvSpPr>
          <p:cNvPr id="3" name="Content Placeholder 2">
            <a:extLst>
              <a:ext uri="{FF2B5EF4-FFF2-40B4-BE49-F238E27FC236}">
                <a16:creationId xmlns:a16="http://schemas.microsoft.com/office/drawing/2014/main" id="{ABF0F470-E18D-866C-DCCB-4B80FF94BABE}"/>
              </a:ext>
            </a:extLst>
          </p:cNvPr>
          <p:cNvSpPr>
            <a:spLocks noGrp="1"/>
          </p:cNvSpPr>
          <p:nvPr>
            <p:ph sz="quarter" idx="14"/>
          </p:nvPr>
        </p:nvSpPr>
        <p:spPr>
          <a:xfrm>
            <a:off x="1760932" y="1562644"/>
            <a:ext cx="9533735" cy="1123534"/>
          </a:xfrm>
        </p:spPr>
        <p:txBody>
          <a:bodyPr>
            <a:normAutofit fontScale="92500"/>
          </a:bodyPr>
          <a:lstStyle/>
          <a:p>
            <a:pPr>
              <a:buClr>
                <a:schemeClr val="accent1"/>
              </a:buClr>
            </a:pPr>
            <a:r>
              <a:rPr lang="en-US" dirty="0"/>
              <a:t>If data indicates the intervention is </a:t>
            </a:r>
            <a:r>
              <a:rPr lang="en-US" b="1" dirty="0"/>
              <a:t>not aligned with student needs</a:t>
            </a:r>
            <a:r>
              <a:rPr lang="en-US" dirty="0"/>
              <a:t>, develop a more targeted hypothesis to consider the following adaptations:</a:t>
            </a:r>
          </a:p>
        </p:txBody>
      </p:sp>
      <p:sp>
        <p:nvSpPr>
          <p:cNvPr id="8" name="Rounded Rectangle 7">
            <a:extLst>
              <a:ext uri="{FF2B5EF4-FFF2-40B4-BE49-F238E27FC236}">
                <a16:creationId xmlns:a16="http://schemas.microsoft.com/office/drawing/2014/main" id="{1B7E839D-2C29-E8BA-495E-3CD59FF2C9F0}"/>
              </a:ext>
            </a:extLst>
          </p:cNvPr>
          <p:cNvSpPr/>
          <p:nvPr/>
        </p:nvSpPr>
        <p:spPr>
          <a:xfrm>
            <a:off x="1064423" y="2870397"/>
            <a:ext cx="9749307" cy="2996808"/>
          </a:xfrm>
          <a:prstGeom prst="roundRect">
            <a:avLst>
              <a:gd name="adj" fmla="val 6260"/>
            </a:avLst>
          </a:prstGeom>
          <a:solidFill>
            <a:schemeClr val="accent2">
              <a:alpha val="9804"/>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600"/>
              </a:spcBef>
              <a:spcAft>
                <a:spcPts val="600"/>
              </a:spcAft>
              <a:buClr>
                <a:schemeClr val="tx1"/>
              </a:buClr>
              <a:buFont typeface="Wingdings" pitchFamily="2" charset="2"/>
              <a:buChar char="q"/>
            </a:pPr>
            <a:r>
              <a:rPr lang="en-US" sz="2200">
                <a:solidFill>
                  <a:schemeClr val="tx2"/>
                </a:solidFill>
              </a:rPr>
              <a:t>Increase instructional time for the </a:t>
            </a:r>
            <a:r>
              <a:rPr lang="en-US" sz="2200" b="1">
                <a:solidFill>
                  <a:schemeClr val="tx2"/>
                </a:solidFill>
              </a:rPr>
              <a:t>target skill(s).</a:t>
            </a:r>
          </a:p>
          <a:p>
            <a:pPr marL="342900" indent="-342900">
              <a:spcBef>
                <a:spcPts val="600"/>
              </a:spcBef>
              <a:spcAft>
                <a:spcPts val="600"/>
              </a:spcAft>
              <a:buClr>
                <a:schemeClr val="tx1"/>
              </a:buClr>
              <a:buFont typeface="Wingdings" pitchFamily="2" charset="2"/>
              <a:buChar char="q"/>
            </a:pPr>
            <a:r>
              <a:rPr lang="en-US" sz="2200">
                <a:solidFill>
                  <a:schemeClr val="tx2"/>
                </a:solidFill>
              </a:rPr>
              <a:t>Place the student at a </a:t>
            </a:r>
            <a:r>
              <a:rPr lang="en-US" sz="2200" b="1">
                <a:solidFill>
                  <a:schemeClr val="tx2"/>
                </a:solidFill>
              </a:rPr>
              <a:t>different level</a:t>
            </a:r>
            <a:r>
              <a:rPr lang="en-US" sz="2200">
                <a:solidFill>
                  <a:schemeClr val="tx2"/>
                </a:solidFill>
              </a:rPr>
              <a:t> in the current program.</a:t>
            </a:r>
          </a:p>
          <a:p>
            <a:pPr marL="342900" indent="-342900">
              <a:spcBef>
                <a:spcPts val="600"/>
              </a:spcBef>
              <a:spcAft>
                <a:spcPts val="600"/>
              </a:spcAft>
              <a:buClr>
                <a:schemeClr val="tx1"/>
              </a:buClr>
              <a:buFont typeface="Wingdings" pitchFamily="2" charset="2"/>
              <a:buChar char="q"/>
            </a:pPr>
            <a:r>
              <a:rPr lang="en-US" sz="2200">
                <a:solidFill>
                  <a:schemeClr val="tx2"/>
                </a:solidFill>
              </a:rPr>
              <a:t>Supplement the intervention with </a:t>
            </a:r>
            <a:r>
              <a:rPr lang="en-US" sz="2200" b="1">
                <a:solidFill>
                  <a:schemeClr val="tx2"/>
                </a:solidFill>
              </a:rPr>
              <a:t>additional materials</a:t>
            </a:r>
            <a:r>
              <a:rPr lang="en-US" sz="2200">
                <a:solidFill>
                  <a:schemeClr val="tx2"/>
                </a:solidFill>
              </a:rPr>
              <a:t>.</a:t>
            </a:r>
          </a:p>
          <a:p>
            <a:pPr marL="342900" indent="-342900">
              <a:spcBef>
                <a:spcPts val="600"/>
              </a:spcBef>
              <a:spcAft>
                <a:spcPts val="600"/>
              </a:spcAft>
              <a:buClr>
                <a:schemeClr val="tx1"/>
              </a:buClr>
              <a:buFont typeface="Wingdings" pitchFamily="2" charset="2"/>
              <a:buChar char="q"/>
            </a:pPr>
            <a:r>
              <a:rPr lang="en-US" sz="2200">
                <a:solidFill>
                  <a:schemeClr val="tx2"/>
                </a:solidFill>
              </a:rPr>
              <a:t>Use an </a:t>
            </a:r>
            <a:r>
              <a:rPr lang="en-US" sz="2200" b="1">
                <a:solidFill>
                  <a:schemeClr val="tx2"/>
                </a:solidFill>
              </a:rPr>
              <a:t>alternative program </a:t>
            </a:r>
            <a:r>
              <a:rPr lang="en-US" sz="2200">
                <a:solidFill>
                  <a:schemeClr val="tx2"/>
                </a:solidFill>
              </a:rPr>
              <a:t>that addresses student’s needs more fully.</a:t>
            </a:r>
          </a:p>
          <a:p>
            <a:pPr marL="342900" indent="-342900">
              <a:spcBef>
                <a:spcPts val="600"/>
              </a:spcBef>
              <a:spcAft>
                <a:spcPts val="600"/>
              </a:spcAft>
              <a:buClr>
                <a:schemeClr val="tx1"/>
              </a:buClr>
              <a:buFont typeface="Wingdings" pitchFamily="2" charset="2"/>
              <a:buChar char="q"/>
            </a:pPr>
            <a:r>
              <a:rPr lang="en-US" sz="2200">
                <a:solidFill>
                  <a:schemeClr val="tx2"/>
                </a:solidFill>
              </a:rPr>
              <a:t>Enhance </a:t>
            </a:r>
            <a:r>
              <a:rPr lang="en-US" sz="2200" b="1">
                <a:solidFill>
                  <a:schemeClr val="tx2"/>
                </a:solidFill>
              </a:rPr>
              <a:t>language support </a:t>
            </a:r>
            <a:r>
              <a:rPr lang="en-US" sz="2200">
                <a:solidFill>
                  <a:schemeClr val="tx2"/>
                </a:solidFill>
              </a:rPr>
              <a:t>(for multilingual learners).</a:t>
            </a:r>
          </a:p>
        </p:txBody>
      </p:sp>
      <p:pic>
        <p:nvPicPr>
          <p:cNvPr id="9" name="Graphic 8">
            <a:extLst>
              <a:ext uri="{FF2B5EF4-FFF2-40B4-BE49-F238E27FC236}">
                <a16:creationId xmlns:a16="http://schemas.microsoft.com/office/drawing/2014/main" id="{20B38BDC-6278-53DF-02AE-301EE4FF0B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782" y="1556086"/>
            <a:ext cx="914400" cy="914400"/>
          </a:xfrm>
          <a:prstGeom prst="rect">
            <a:avLst/>
          </a:prstGeom>
        </p:spPr>
      </p:pic>
      <p:sp>
        <p:nvSpPr>
          <p:cNvPr id="4" name="Rounded Rectangular Callout 3">
            <a:extLst>
              <a:ext uri="{FF2B5EF4-FFF2-40B4-BE49-F238E27FC236}">
                <a16:creationId xmlns:a16="http://schemas.microsoft.com/office/drawing/2014/main" id="{85C6FEF1-D228-7113-EB85-0948AEC6B2EC}"/>
              </a:ext>
            </a:extLst>
          </p:cNvPr>
          <p:cNvSpPr/>
          <p:nvPr/>
        </p:nvSpPr>
        <p:spPr>
          <a:xfrm>
            <a:off x="9266944" y="2529562"/>
            <a:ext cx="2568886" cy="2021890"/>
          </a:xfrm>
          <a:prstGeom prst="wedgeRoundRectCallout">
            <a:avLst>
              <a:gd name="adj1" fmla="val -123199"/>
              <a:gd name="adj2" fmla="val -1576"/>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For example, the student with operations errors needs reteaching on regrouping when subtracting double-digit numbers.</a:t>
            </a:r>
          </a:p>
        </p:txBody>
      </p:sp>
    </p:spTree>
    <p:extLst>
      <p:ext uri="{BB962C8B-B14F-4D97-AF65-F5344CB8AC3E}">
        <p14:creationId xmlns:p14="http://schemas.microsoft.com/office/powerpoint/2010/main" val="238464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CA8E-96BB-2E3D-3C75-13C3CB7693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83ED23-E31C-74FC-D89A-3E6601219589}"/>
              </a:ext>
            </a:extLst>
          </p:cNvPr>
          <p:cNvSpPr txBox="1">
            <a:spLocks noGrp="1"/>
          </p:cNvSpPr>
          <p:nvPr>
            <p:ph type="title" idx="4294967295"/>
          </p:nvPr>
        </p:nvSpPr>
        <p:spPr>
          <a:xfrm>
            <a:off x="203303" y="0"/>
            <a:ext cx="11265443"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Hypothesis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The Student Isn’t Being Taught With Enough Explicitness.</a:t>
            </a:r>
          </a:p>
        </p:txBody>
      </p:sp>
      <p:sp>
        <p:nvSpPr>
          <p:cNvPr id="2" name="Right Arrow 1">
            <a:extLst>
              <a:ext uri="{FF2B5EF4-FFF2-40B4-BE49-F238E27FC236}">
                <a16:creationId xmlns:a16="http://schemas.microsoft.com/office/drawing/2014/main" id="{94FD1C2C-D261-F631-40F5-DC6769477423}"/>
              </a:ext>
              <a:ext uri="{C183D7F6-B498-43B3-948B-1728B52AA6E4}">
                <adec:decorative xmlns:adec="http://schemas.microsoft.com/office/drawing/2017/decorative" val="1"/>
              </a:ext>
            </a:extLst>
          </p:cNvPr>
          <p:cNvSpPr/>
          <p:nvPr/>
        </p:nvSpPr>
        <p:spPr>
          <a:xfrm>
            <a:off x="7456510" y="2601957"/>
            <a:ext cx="648516" cy="509219"/>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3" name="Right Arrow 2">
            <a:extLst>
              <a:ext uri="{FF2B5EF4-FFF2-40B4-BE49-F238E27FC236}">
                <a16:creationId xmlns:a16="http://schemas.microsoft.com/office/drawing/2014/main" id="{9ED42467-17B6-762B-38A6-20F28624E278}"/>
              </a:ext>
              <a:ext uri="{C183D7F6-B498-43B3-948B-1728B52AA6E4}">
                <adec:decorative xmlns:adec="http://schemas.microsoft.com/office/drawing/2017/decorative" val="1"/>
              </a:ext>
            </a:extLst>
          </p:cNvPr>
          <p:cNvSpPr/>
          <p:nvPr/>
        </p:nvSpPr>
        <p:spPr>
          <a:xfrm>
            <a:off x="7443404" y="3424103"/>
            <a:ext cx="648516" cy="509219"/>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14" name="TextBox 13">
            <a:extLst>
              <a:ext uri="{FF2B5EF4-FFF2-40B4-BE49-F238E27FC236}">
                <a16:creationId xmlns:a16="http://schemas.microsoft.com/office/drawing/2014/main" id="{24F4AD33-440F-6099-16BD-EEE50105CB8C}"/>
              </a:ext>
            </a:extLst>
          </p:cNvPr>
          <p:cNvSpPr txBox="1"/>
          <p:nvPr/>
        </p:nvSpPr>
        <p:spPr>
          <a:xfrm>
            <a:off x="185786" y="2782669"/>
            <a:ext cx="2141054" cy="646331"/>
          </a:xfrm>
          <a:prstGeom prst="rect">
            <a:avLst/>
          </a:prstGeom>
          <a:noFill/>
        </p:spPr>
        <p:txBody>
          <a:bodyPr wrap="square" rtlCol="0">
            <a:spAutoFit/>
          </a:bodyPr>
          <a:lstStyle/>
          <a:p>
            <a:r>
              <a:rPr lang="en-US" b="1"/>
              <a:t>Student is making little to no progress</a:t>
            </a:r>
          </a:p>
        </p:txBody>
      </p:sp>
      <p:sp>
        <p:nvSpPr>
          <p:cNvPr id="5" name="Rounded Rectangle 4">
            <a:extLst>
              <a:ext uri="{FF2B5EF4-FFF2-40B4-BE49-F238E27FC236}">
                <a16:creationId xmlns:a16="http://schemas.microsoft.com/office/drawing/2014/main" id="{C7280B96-A65E-BEC1-7BF9-C52C00FDCA3C}"/>
              </a:ext>
            </a:extLst>
          </p:cNvPr>
          <p:cNvSpPr/>
          <p:nvPr/>
        </p:nvSpPr>
        <p:spPr>
          <a:xfrm>
            <a:off x="4015720" y="2417024"/>
            <a:ext cx="3570012" cy="836851"/>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the right skill?</a:t>
            </a:r>
          </a:p>
        </p:txBody>
      </p:sp>
      <p:sp>
        <p:nvSpPr>
          <p:cNvPr id="9" name="Rounded Rectangle 8">
            <a:extLst>
              <a:ext uri="{FF2B5EF4-FFF2-40B4-BE49-F238E27FC236}">
                <a16:creationId xmlns:a16="http://schemas.microsoft.com/office/drawing/2014/main" id="{52F3C347-73A5-32CD-4ADF-2F74BCAE4A85}"/>
              </a:ext>
            </a:extLst>
          </p:cNvPr>
          <p:cNvSpPr/>
          <p:nvPr/>
        </p:nvSpPr>
        <p:spPr>
          <a:xfrm>
            <a:off x="8108449" y="2417023"/>
            <a:ext cx="3901187" cy="842433"/>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Compare skills needed to skills taught (e.g., error analysis)</a:t>
            </a:r>
          </a:p>
        </p:txBody>
      </p:sp>
      <p:sp>
        <p:nvSpPr>
          <p:cNvPr id="10" name="Rounded Rectangle 9">
            <a:extLst>
              <a:ext uri="{FF2B5EF4-FFF2-40B4-BE49-F238E27FC236}">
                <a16:creationId xmlns:a16="http://schemas.microsoft.com/office/drawing/2014/main" id="{F838BB7D-A4EF-A10D-5377-B2D5455C5680}"/>
              </a:ext>
            </a:extLst>
          </p:cNvPr>
          <p:cNvSpPr/>
          <p:nvPr/>
        </p:nvSpPr>
        <p:spPr>
          <a:xfrm>
            <a:off x="4015720" y="3316003"/>
            <a:ext cx="3570012" cy="745540"/>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with enough explicitness?</a:t>
            </a:r>
          </a:p>
        </p:txBody>
      </p:sp>
      <p:sp>
        <p:nvSpPr>
          <p:cNvPr id="11" name="Rounded Rectangle 10">
            <a:extLst>
              <a:ext uri="{FF2B5EF4-FFF2-40B4-BE49-F238E27FC236}">
                <a16:creationId xmlns:a16="http://schemas.microsoft.com/office/drawing/2014/main" id="{E65819C1-E4EC-8FE6-A841-DDF84117CA3D}"/>
              </a:ext>
            </a:extLst>
          </p:cNvPr>
          <p:cNvSpPr/>
          <p:nvPr/>
        </p:nvSpPr>
        <p:spPr>
          <a:xfrm>
            <a:off x="8108449" y="3316003"/>
            <a:ext cx="3901187" cy="759815"/>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Examine use of explicit instruction</a:t>
            </a:r>
          </a:p>
        </p:txBody>
      </p:sp>
      <p:pic>
        <p:nvPicPr>
          <p:cNvPr id="12" name="Graphic 11">
            <a:extLst>
              <a:ext uri="{FF2B5EF4-FFF2-40B4-BE49-F238E27FC236}">
                <a16:creationId xmlns:a16="http://schemas.microsoft.com/office/drawing/2014/main" id="{8CF64B27-BDAB-3212-1289-CAD099733344}"/>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789158" y="2782669"/>
            <a:ext cx="734537" cy="814407"/>
          </a:xfrm>
          <a:prstGeom prst="rect">
            <a:avLst/>
          </a:prstGeom>
        </p:spPr>
      </p:pic>
      <p:sp>
        <p:nvSpPr>
          <p:cNvPr id="13" name="Oval 12">
            <a:extLst>
              <a:ext uri="{FF2B5EF4-FFF2-40B4-BE49-F238E27FC236}">
                <a16:creationId xmlns:a16="http://schemas.microsoft.com/office/drawing/2014/main" id="{0517E4A8-C1BD-5A13-CB7F-74699B3B187E}"/>
              </a:ext>
              <a:ext uri="{C183D7F6-B498-43B3-948B-1728B52AA6E4}">
                <adec:decorative xmlns:adec="http://schemas.microsoft.com/office/drawing/2017/decorative" val="1"/>
              </a:ext>
            </a:extLst>
          </p:cNvPr>
          <p:cNvSpPr/>
          <p:nvPr/>
        </p:nvSpPr>
        <p:spPr>
          <a:xfrm>
            <a:off x="2598880" y="2627905"/>
            <a:ext cx="1144800" cy="1124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380093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CA84-165D-6DF9-6332-5E1870335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BF493-C7E4-8D3E-4BFE-A33D2C31783D}"/>
              </a:ext>
            </a:extLst>
          </p:cNvPr>
          <p:cNvSpPr>
            <a:spLocks noGrp="1"/>
          </p:cNvSpPr>
          <p:nvPr>
            <p:ph type="title"/>
          </p:nvPr>
        </p:nvSpPr>
        <p:spPr>
          <a:xfrm>
            <a:off x="525050" y="-9880"/>
            <a:ext cx="10515600" cy="1325563"/>
          </a:xfrm>
        </p:spPr>
        <p:txBody>
          <a:bodyPr>
            <a:noAutofit/>
          </a:bodyPr>
          <a:lstStyle/>
          <a:p>
            <a:r>
              <a:rPr lang="en-US">
                <a:ea typeface="Calibri" panose="020F0502020204030204" pitchFamily="34" charset="0"/>
                <a:cs typeface="Times New Roman" panose="02020603050405020304" pitchFamily="18" charset="0"/>
              </a:rPr>
              <a:t>The Instruction Is Not Explicit Enough</a:t>
            </a:r>
            <a:r>
              <a:rPr lang="en-US"/>
              <a:t> </a:t>
            </a:r>
            <a:endParaRPr lang="en-US" sz="3600"/>
          </a:p>
        </p:txBody>
      </p:sp>
      <p:sp>
        <p:nvSpPr>
          <p:cNvPr id="6" name="TextBox 5">
            <a:extLst>
              <a:ext uri="{FF2B5EF4-FFF2-40B4-BE49-F238E27FC236}">
                <a16:creationId xmlns:a16="http://schemas.microsoft.com/office/drawing/2014/main" id="{1F6D9A2D-E048-67C8-8214-F1FD78D14512}"/>
              </a:ext>
            </a:extLst>
          </p:cNvPr>
          <p:cNvSpPr txBox="1"/>
          <p:nvPr/>
        </p:nvSpPr>
        <p:spPr>
          <a:xfrm>
            <a:off x="1501740" y="1307999"/>
            <a:ext cx="2461571" cy="461665"/>
          </a:xfrm>
          <a:prstGeom prst="rect">
            <a:avLst/>
          </a:prstGeom>
          <a:noFill/>
        </p:spPr>
        <p:txBody>
          <a:bodyPr wrap="none" rtlCol="0">
            <a:spAutoFit/>
          </a:bodyPr>
          <a:lstStyle/>
          <a:p>
            <a:r>
              <a:rPr lang="en-US" sz="2400" b="1">
                <a:solidFill>
                  <a:schemeClr val="accent1"/>
                </a:solidFill>
              </a:rPr>
              <a:t>Teacher Modeling</a:t>
            </a:r>
          </a:p>
        </p:txBody>
      </p:sp>
      <p:sp>
        <p:nvSpPr>
          <p:cNvPr id="8" name="TextBox 7">
            <a:extLst>
              <a:ext uri="{FF2B5EF4-FFF2-40B4-BE49-F238E27FC236}">
                <a16:creationId xmlns:a16="http://schemas.microsoft.com/office/drawing/2014/main" id="{95351118-2F4F-BB10-82FB-FE0C64F4181D}"/>
              </a:ext>
            </a:extLst>
          </p:cNvPr>
          <p:cNvSpPr txBox="1"/>
          <p:nvPr/>
        </p:nvSpPr>
        <p:spPr>
          <a:xfrm>
            <a:off x="1501740" y="1897749"/>
            <a:ext cx="2419125" cy="584775"/>
          </a:xfrm>
          <a:prstGeom prst="rect">
            <a:avLst/>
          </a:prstGeom>
          <a:noFill/>
        </p:spPr>
        <p:txBody>
          <a:bodyPr wrap="square" rtlCol="0">
            <a:spAutoFit/>
          </a:bodyPr>
          <a:lstStyle/>
          <a:p>
            <a:pPr algn="ctr"/>
            <a:r>
              <a:rPr lang="en-US" sz="1600" i="1"/>
              <a:t>My turn. This word is /s/ /a/ /t/, “sat”</a:t>
            </a:r>
          </a:p>
        </p:txBody>
      </p:sp>
      <p:sp>
        <p:nvSpPr>
          <p:cNvPr id="7" name="Oval 6" descr="Oval: I do ">
            <a:extLst>
              <a:ext uri="{FF2B5EF4-FFF2-40B4-BE49-F238E27FC236}">
                <a16:creationId xmlns:a16="http://schemas.microsoft.com/office/drawing/2014/main" id="{E681EF8D-2C23-E814-02C8-5A726DAD7DAD}"/>
              </a:ext>
            </a:extLst>
          </p:cNvPr>
          <p:cNvSpPr>
            <a:spLocks noChangeAspect="1"/>
          </p:cNvSpPr>
          <p:nvPr/>
        </p:nvSpPr>
        <p:spPr>
          <a:xfrm>
            <a:off x="1769866" y="2601296"/>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I do</a:t>
            </a:r>
          </a:p>
        </p:txBody>
      </p:sp>
      <p:sp>
        <p:nvSpPr>
          <p:cNvPr id="9" name="TextBox 8">
            <a:extLst>
              <a:ext uri="{FF2B5EF4-FFF2-40B4-BE49-F238E27FC236}">
                <a16:creationId xmlns:a16="http://schemas.microsoft.com/office/drawing/2014/main" id="{0D5365A1-A165-0D69-08EC-12AE7E52D27A}"/>
              </a:ext>
            </a:extLst>
          </p:cNvPr>
          <p:cNvSpPr txBox="1"/>
          <p:nvPr/>
        </p:nvSpPr>
        <p:spPr>
          <a:xfrm>
            <a:off x="4711924" y="1292394"/>
            <a:ext cx="2188100" cy="461665"/>
          </a:xfrm>
          <a:prstGeom prst="rect">
            <a:avLst/>
          </a:prstGeom>
          <a:noFill/>
        </p:spPr>
        <p:txBody>
          <a:bodyPr wrap="none" rtlCol="0">
            <a:spAutoFit/>
          </a:bodyPr>
          <a:lstStyle/>
          <a:p>
            <a:r>
              <a:rPr lang="en-US" sz="2400" b="1">
                <a:solidFill>
                  <a:schemeClr val="accent1"/>
                </a:solidFill>
              </a:rPr>
              <a:t>Guided Practice</a:t>
            </a:r>
          </a:p>
        </p:txBody>
      </p:sp>
      <p:sp>
        <p:nvSpPr>
          <p:cNvPr id="12" name="TextBox 11">
            <a:extLst>
              <a:ext uri="{FF2B5EF4-FFF2-40B4-BE49-F238E27FC236}">
                <a16:creationId xmlns:a16="http://schemas.microsoft.com/office/drawing/2014/main" id="{AC4F3AC6-2073-239D-2B63-BB4A69C4FE24}"/>
              </a:ext>
            </a:extLst>
          </p:cNvPr>
          <p:cNvSpPr txBox="1"/>
          <p:nvPr/>
        </p:nvSpPr>
        <p:spPr>
          <a:xfrm>
            <a:off x="4578204" y="1897749"/>
            <a:ext cx="2419125" cy="584775"/>
          </a:xfrm>
          <a:prstGeom prst="rect">
            <a:avLst/>
          </a:prstGeom>
          <a:noFill/>
        </p:spPr>
        <p:txBody>
          <a:bodyPr wrap="square" rtlCol="0">
            <a:spAutoFit/>
          </a:bodyPr>
          <a:lstStyle/>
          <a:p>
            <a:pPr algn="ctr"/>
            <a:r>
              <a:rPr lang="en-US" sz="1600" i="1"/>
              <a:t>Do it with me. This word is /s/ /a/ /t/, “sat”</a:t>
            </a:r>
          </a:p>
        </p:txBody>
      </p:sp>
      <p:sp>
        <p:nvSpPr>
          <p:cNvPr id="10" name="Right Arrow 9" descr="Orange arrow from I do to We do">
            <a:extLst>
              <a:ext uri="{FF2B5EF4-FFF2-40B4-BE49-F238E27FC236}">
                <a16:creationId xmlns:a16="http://schemas.microsoft.com/office/drawing/2014/main" id="{B963A132-57EF-B899-206D-8844D2F58DEE}"/>
              </a:ext>
            </a:extLst>
          </p:cNvPr>
          <p:cNvSpPr/>
          <p:nvPr/>
        </p:nvSpPr>
        <p:spPr>
          <a:xfrm>
            <a:off x="3854005" y="2854964"/>
            <a:ext cx="791060" cy="32954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Oval: We do">
            <a:extLst>
              <a:ext uri="{FF2B5EF4-FFF2-40B4-BE49-F238E27FC236}">
                <a16:creationId xmlns:a16="http://schemas.microsoft.com/office/drawing/2014/main" id="{260FA7BC-7D53-C954-31D3-2DD77F3A150A}"/>
              </a:ext>
            </a:extLst>
          </p:cNvPr>
          <p:cNvSpPr>
            <a:spLocks noChangeAspect="1"/>
          </p:cNvSpPr>
          <p:nvPr/>
        </p:nvSpPr>
        <p:spPr>
          <a:xfrm>
            <a:off x="4846330" y="2550549"/>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We do</a:t>
            </a:r>
          </a:p>
        </p:txBody>
      </p:sp>
      <p:sp>
        <p:nvSpPr>
          <p:cNvPr id="13" name="TextBox 12">
            <a:extLst>
              <a:ext uri="{FF2B5EF4-FFF2-40B4-BE49-F238E27FC236}">
                <a16:creationId xmlns:a16="http://schemas.microsoft.com/office/drawing/2014/main" id="{3997796F-4A4B-2FE6-EB8D-1B863CA94815}"/>
              </a:ext>
            </a:extLst>
          </p:cNvPr>
          <p:cNvSpPr txBox="1"/>
          <p:nvPr/>
        </p:nvSpPr>
        <p:spPr>
          <a:xfrm>
            <a:off x="7435569" y="1292394"/>
            <a:ext cx="2909771" cy="461665"/>
          </a:xfrm>
          <a:prstGeom prst="rect">
            <a:avLst/>
          </a:prstGeom>
          <a:noFill/>
        </p:spPr>
        <p:txBody>
          <a:bodyPr wrap="none" rtlCol="0">
            <a:spAutoFit/>
          </a:bodyPr>
          <a:lstStyle/>
          <a:p>
            <a:r>
              <a:rPr lang="en-US" sz="2400" b="1">
                <a:solidFill>
                  <a:schemeClr val="accent1"/>
                </a:solidFill>
              </a:rPr>
              <a:t>Independent Practice</a:t>
            </a:r>
          </a:p>
        </p:txBody>
      </p:sp>
      <p:sp>
        <p:nvSpPr>
          <p:cNvPr id="16" name="TextBox 15">
            <a:extLst>
              <a:ext uri="{FF2B5EF4-FFF2-40B4-BE49-F238E27FC236}">
                <a16:creationId xmlns:a16="http://schemas.microsoft.com/office/drawing/2014/main" id="{2C47C39F-79AC-58BB-A18E-E027A39182A1}"/>
              </a:ext>
            </a:extLst>
          </p:cNvPr>
          <p:cNvSpPr txBox="1"/>
          <p:nvPr/>
        </p:nvSpPr>
        <p:spPr>
          <a:xfrm>
            <a:off x="7654666" y="1899967"/>
            <a:ext cx="2419125" cy="584775"/>
          </a:xfrm>
          <a:prstGeom prst="rect">
            <a:avLst/>
          </a:prstGeom>
          <a:noFill/>
        </p:spPr>
        <p:txBody>
          <a:bodyPr wrap="square" rtlCol="0">
            <a:spAutoFit/>
          </a:bodyPr>
          <a:lstStyle/>
          <a:p>
            <a:pPr algn="ctr"/>
            <a:r>
              <a:rPr lang="en-US" sz="1600" i="1"/>
              <a:t>Your turn. Sound it out and say the word.</a:t>
            </a:r>
          </a:p>
        </p:txBody>
      </p:sp>
      <p:sp>
        <p:nvSpPr>
          <p:cNvPr id="14" name="Right Arrow 13" descr="Orange arrow from We do to You do">
            <a:extLst>
              <a:ext uri="{FF2B5EF4-FFF2-40B4-BE49-F238E27FC236}">
                <a16:creationId xmlns:a16="http://schemas.microsoft.com/office/drawing/2014/main" id="{29139E58-C149-DBF9-B492-E913618794D4}"/>
              </a:ext>
            </a:extLst>
          </p:cNvPr>
          <p:cNvSpPr/>
          <p:nvPr/>
        </p:nvSpPr>
        <p:spPr>
          <a:xfrm>
            <a:off x="6930469" y="2856203"/>
            <a:ext cx="791060" cy="32954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descr="Oval: You do">
            <a:extLst>
              <a:ext uri="{FF2B5EF4-FFF2-40B4-BE49-F238E27FC236}">
                <a16:creationId xmlns:a16="http://schemas.microsoft.com/office/drawing/2014/main" id="{67A3F53A-0DBF-6443-D023-14CD2B47DDDB}"/>
              </a:ext>
            </a:extLst>
          </p:cNvPr>
          <p:cNvSpPr>
            <a:spLocks noChangeAspect="1"/>
          </p:cNvSpPr>
          <p:nvPr/>
        </p:nvSpPr>
        <p:spPr>
          <a:xfrm>
            <a:off x="7922794" y="2540616"/>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You do</a:t>
            </a:r>
          </a:p>
        </p:txBody>
      </p:sp>
      <p:sp>
        <p:nvSpPr>
          <p:cNvPr id="18" name="U-Turn Arrow 17" descr="Orange arrow returning You Do to I do through Corrective feedback">
            <a:extLst>
              <a:ext uri="{FF2B5EF4-FFF2-40B4-BE49-F238E27FC236}">
                <a16:creationId xmlns:a16="http://schemas.microsoft.com/office/drawing/2014/main" id="{DD00A19D-5FA7-FA86-23D9-1466399E3887}"/>
              </a:ext>
            </a:extLst>
          </p:cNvPr>
          <p:cNvSpPr/>
          <p:nvPr/>
        </p:nvSpPr>
        <p:spPr>
          <a:xfrm rot="10800000">
            <a:off x="2592282" y="3546521"/>
            <a:ext cx="6381136" cy="646331"/>
          </a:xfrm>
          <a:prstGeom prst="uturnArrow">
            <a:avLst>
              <a:gd name="adj1" fmla="val 25000"/>
              <a:gd name="adj2" fmla="val 25000"/>
              <a:gd name="adj3" fmla="val 25000"/>
              <a:gd name="adj4" fmla="val 69027"/>
              <a:gd name="adj5" fmla="val 94027"/>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TextBox 16">
            <a:extLst>
              <a:ext uri="{FF2B5EF4-FFF2-40B4-BE49-F238E27FC236}">
                <a16:creationId xmlns:a16="http://schemas.microsoft.com/office/drawing/2014/main" id="{15B65DA0-B0DE-EC5F-075C-A7260746ED64}"/>
              </a:ext>
            </a:extLst>
          </p:cNvPr>
          <p:cNvSpPr txBox="1"/>
          <p:nvPr/>
        </p:nvSpPr>
        <p:spPr>
          <a:xfrm>
            <a:off x="4375390" y="4197988"/>
            <a:ext cx="2861168" cy="461665"/>
          </a:xfrm>
          <a:prstGeom prst="rect">
            <a:avLst/>
          </a:prstGeom>
          <a:noFill/>
        </p:spPr>
        <p:txBody>
          <a:bodyPr wrap="none" rtlCol="0">
            <a:spAutoFit/>
          </a:bodyPr>
          <a:lstStyle/>
          <a:p>
            <a:pPr algn="ctr"/>
            <a:r>
              <a:rPr lang="en-US" sz="2400" b="1">
                <a:solidFill>
                  <a:schemeClr val="accent1"/>
                </a:solidFill>
              </a:rPr>
              <a:t>Corrective feedback  </a:t>
            </a:r>
          </a:p>
        </p:txBody>
      </p:sp>
      <p:sp>
        <p:nvSpPr>
          <p:cNvPr id="19" name="TextBox 18">
            <a:extLst>
              <a:ext uri="{FF2B5EF4-FFF2-40B4-BE49-F238E27FC236}">
                <a16:creationId xmlns:a16="http://schemas.microsoft.com/office/drawing/2014/main" id="{0A26ED27-DAFD-4A20-B07A-9E4A4BA7A56A}"/>
              </a:ext>
            </a:extLst>
          </p:cNvPr>
          <p:cNvSpPr txBox="1"/>
          <p:nvPr/>
        </p:nvSpPr>
        <p:spPr>
          <a:xfrm>
            <a:off x="1425820" y="4596632"/>
            <a:ext cx="2073773" cy="369332"/>
          </a:xfrm>
          <a:prstGeom prst="rect">
            <a:avLst/>
          </a:prstGeom>
          <a:noFill/>
        </p:spPr>
        <p:txBody>
          <a:bodyPr wrap="none" rtlCol="0">
            <a:spAutoFit/>
          </a:bodyPr>
          <a:lstStyle/>
          <a:p>
            <a:r>
              <a:rPr lang="en-US"/>
              <a:t>Additional look-</a:t>
            </a:r>
            <a:r>
              <a:rPr lang="en-US" err="1"/>
              <a:t>fors</a:t>
            </a:r>
            <a:r>
              <a:rPr lang="en-US"/>
              <a:t>:</a:t>
            </a:r>
          </a:p>
        </p:txBody>
      </p:sp>
      <p:sp>
        <p:nvSpPr>
          <p:cNvPr id="21" name="Rounded Rectangle 20">
            <a:extLst>
              <a:ext uri="{FF2B5EF4-FFF2-40B4-BE49-F238E27FC236}">
                <a16:creationId xmlns:a16="http://schemas.microsoft.com/office/drawing/2014/main" id="{9DF507FD-9E92-E517-F941-D5EB4060CF2E}"/>
              </a:ext>
            </a:extLst>
          </p:cNvPr>
          <p:cNvSpPr/>
          <p:nvPr/>
        </p:nvSpPr>
        <p:spPr>
          <a:xfrm>
            <a:off x="1489494" y="4989860"/>
            <a:ext cx="1670537" cy="1042905"/>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Clear objectives</a:t>
            </a:r>
          </a:p>
        </p:txBody>
      </p:sp>
      <p:sp>
        <p:nvSpPr>
          <p:cNvPr id="22" name="Rounded Rectangle 21">
            <a:extLst>
              <a:ext uri="{FF2B5EF4-FFF2-40B4-BE49-F238E27FC236}">
                <a16:creationId xmlns:a16="http://schemas.microsoft.com/office/drawing/2014/main" id="{2D90D22B-AD6F-F7F4-264E-89F1B487AA8A}"/>
              </a:ext>
            </a:extLst>
          </p:cNvPr>
          <p:cNvSpPr/>
          <p:nvPr/>
        </p:nvSpPr>
        <p:spPr>
          <a:xfrm>
            <a:off x="3217934" y="4989860"/>
            <a:ext cx="1670537" cy="1042905"/>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Background knowledge activated</a:t>
            </a:r>
          </a:p>
        </p:txBody>
      </p:sp>
      <p:sp>
        <p:nvSpPr>
          <p:cNvPr id="24" name="Rounded Rectangle 23">
            <a:extLst>
              <a:ext uri="{FF2B5EF4-FFF2-40B4-BE49-F238E27FC236}">
                <a16:creationId xmlns:a16="http://schemas.microsoft.com/office/drawing/2014/main" id="{5C7A466B-AA95-29A3-0D26-0DA31C70F8C5}"/>
              </a:ext>
            </a:extLst>
          </p:cNvPr>
          <p:cNvSpPr/>
          <p:nvPr/>
        </p:nvSpPr>
        <p:spPr>
          <a:xfrm>
            <a:off x="4946374" y="4989860"/>
            <a:ext cx="1670537" cy="1042905"/>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Logical sequencing of skills</a:t>
            </a:r>
          </a:p>
        </p:txBody>
      </p:sp>
      <p:sp>
        <p:nvSpPr>
          <p:cNvPr id="25" name="Rounded Rectangle 24">
            <a:extLst>
              <a:ext uri="{FF2B5EF4-FFF2-40B4-BE49-F238E27FC236}">
                <a16:creationId xmlns:a16="http://schemas.microsoft.com/office/drawing/2014/main" id="{0DBCB371-3D9E-31D4-92E4-2D1A8EA0B159}"/>
              </a:ext>
            </a:extLst>
          </p:cNvPr>
          <p:cNvSpPr/>
          <p:nvPr/>
        </p:nvSpPr>
        <p:spPr>
          <a:xfrm>
            <a:off x="6674814" y="5003313"/>
            <a:ext cx="1670537" cy="1042905"/>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Complex skills broken into smaller chunks</a:t>
            </a:r>
          </a:p>
        </p:txBody>
      </p:sp>
      <p:sp>
        <p:nvSpPr>
          <p:cNvPr id="26" name="Rounded Rectangle 25">
            <a:extLst>
              <a:ext uri="{FF2B5EF4-FFF2-40B4-BE49-F238E27FC236}">
                <a16:creationId xmlns:a16="http://schemas.microsoft.com/office/drawing/2014/main" id="{FD215EC3-7BE5-DEA4-1FDA-847E3AF0F827}"/>
              </a:ext>
            </a:extLst>
          </p:cNvPr>
          <p:cNvSpPr/>
          <p:nvPr/>
        </p:nvSpPr>
        <p:spPr>
          <a:xfrm>
            <a:off x="8403254" y="5003313"/>
            <a:ext cx="1670537" cy="1042905"/>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Clear, concise teacher language</a:t>
            </a:r>
          </a:p>
        </p:txBody>
      </p:sp>
    </p:spTree>
    <p:extLst>
      <p:ext uri="{BB962C8B-B14F-4D97-AF65-F5344CB8AC3E}">
        <p14:creationId xmlns:p14="http://schemas.microsoft.com/office/powerpoint/2010/main" val="290286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67D7-C19D-89DF-3EA1-BC8C5DEA78B7}"/>
              </a:ext>
            </a:extLst>
          </p:cNvPr>
          <p:cNvSpPr>
            <a:spLocks noGrp="1"/>
          </p:cNvSpPr>
          <p:nvPr>
            <p:ph type="title"/>
          </p:nvPr>
        </p:nvSpPr>
        <p:spPr/>
        <p:txBody>
          <a:bodyPr/>
          <a:lstStyle/>
          <a:p>
            <a:r>
              <a:rPr lang="en-US"/>
              <a:t>Introductions</a:t>
            </a:r>
          </a:p>
        </p:txBody>
      </p:sp>
      <p:sp>
        <p:nvSpPr>
          <p:cNvPr id="3" name="Content Placeholder 2">
            <a:extLst>
              <a:ext uri="{FF2B5EF4-FFF2-40B4-BE49-F238E27FC236}">
                <a16:creationId xmlns:a16="http://schemas.microsoft.com/office/drawing/2014/main" id="{31194492-3045-33E6-50A3-3F832BC3D323}"/>
              </a:ext>
            </a:extLst>
          </p:cNvPr>
          <p:cNvSpPr>
            <a:spLocks noGrp="1"/>
          </p:cNvSpPr>
          <p:nvPr>
            <p:ph sz="quarter" idx="14"/>
          </p:nvPr>
        </p:nvSpPr>
        <p:spPr>
          <a:xfrm>
            <a:off x="457200" y="1425389"/>
            <a:ext cx="6711696" cy="4343400"/>
          </a:xfrm>
        </p:spPr>
        <p:txBody>
          <a:bodyPr>
            <a:noAutofit/>
          </a:bodyPr>
          <a:lstStyle/>
          <a:p>
            <a:pPr>
              <a:spcBef>
                <a:spcPts val="600"/>
              </a:spcBef>
              <a:buClr>
                <a:schemeClr val="accent1"/>
              </a:buClr>
            </a:pPr>
            <a:r>
              <a:rPr lang="en-US" dirty="0"/>
              <a:t>In the chat, share:</a:t>
            </a:r>
          </a:p>
          <a:p>
            <a:pPr marL="640080" lvl="1"/>
            <a:r>
              <a:rPr lang="en-US" dirty="0"/>
              <a:t>Name</a:t>
            </a:r>
          </a:p>
          <a:p>
            <a:pPr marL="640080" lvl="1"/>
            <a:r>
              <a:rPr lang="en-US" dirty="0"/>
              <a:t>Role</a:t>
            </a:r>
          </a:p>
          <a:p>
            <a:pPr marL="640080" lvl="1"/>
            <a:r>
              <a:rPr lang="en-US" dirty="0"/>
              <a:t>A question or challenge you have experienced with intensifying or modifying interventions.</a:t>
            </a:r>
            <a:endParaRPr lang="en-US" i="1" dirty="0"/>
          </a:p>
          <a:p>
            <a:pPr marL="320040" indent="-320040">
              <a:spcBef>
                <a:spcPts val="600"/>
              </a:spcBef>
              <a:buClr>
                <a:schemeClr val="accent1"/>
              </a:buClr>
              <a:buFont typeface="Wingdings" panose="05000000000000000000" pitchFamily="2" charset="2"/>
              <a:buChar char="§"/>
            </a:pPr>
            <a:endParaRPr lang="en-US" dirty="0"/>
          </a:p>
        </p:txBody>
      </p:sp>
      <p:pic>
        <p:nvPicPr>
          <p:cNvPr id="8" name="Picture 7" descr="Jason Harlacher headshot">
            <a:extLst>
              <a:ext uri="{FF2B5EF4-FFF2-40B4-BE49-F238E27FC236}">
                <a16:creationId xmlns:a16="http://schemas.microsoft.com/office/drawing/2014/main" id="{EA9C3A51-5DB7-4EA5-6FE4-B7220E80CA4E}"/>
              </a:ext>
            </a:extLst>
          </p:cNvPr>
          <p:cNvPicPr>
            <a:picLocks noChangeAspect="1"/>
          </p:cNvPicPr>
          <p:nvPr/>
        </p:nvPicPr>
        <p:blipFill>
          <a:blip r:embed="rId3"/>
          <a:srcRect l="3042" t="9813" r="3706" b="22837"/>
          <a:stretch>
            <a:fillRect/>
          </a:stretch>
        </p:blipFill>
        <p:spPr>
          <a:xfrm>
            <a:off x="7732153" y="1280160"/>
            <a:ext cx="3390806" cy="3265299"/>
          </a:xfrm>
          <a:prstGeom prst="ellipse">
            <a:avLst/>
          </a:prstGeom>
        </p:spPr>
      </p:pic>
      <p:sp>
        <p:nvSpPr>
          <p:cNvPr id="7" name="TextBox 6">
            <a:extLst>
              <a:ext uri="{FF2B5EF4-FFF2-40B4-BE49-F238E27FC236}">
                <a16:creationId xmlns:a16="http://schemas.microsoft.com/office/drawing/2014/main" id="{A5B923C2-0A46-701A-1BA6-D0210AB23E85}"/>
              </a:ext>
            </a:extLst>
          </p:cNvPr>
          <p:cNvSpPr txBox="1"/>
          <p:nvPr/>
        </p:nvSpPr>
        <p:spPr>
          <a:xfrm>
            <a:off x="8031946" y="4785439"/>
            <a:ext cx="2896563" cy="646331"/>
          </a:xfrm>
          <a:prstGeom prst="rect">
            <a:avLst/>
          </a:prstGeom>
          <a:noFill/>
        </p:spPr>
        <p:txBody>
          <a:bodyPr wrap="none" rtlCol="0">
            <a:spAutoFit/>
          </a:bodyPr>
          <a:lstStyle/>
          <a:p>
            <a:pPr algn="ctr"/>
            <a:r>
              <a:rPr lang="en-US" b="1"/>
              <a:t>Jason Harlacher</a:t>
            </a:r>
          </a:p>
          <a:p>
            <a:pPr algn="ctr"/>
            <a:r>
              <a:rPr lang="en-US" i="1"/>
              <a:t>Technical Assistance Provider</a:t>
            </a:r>
          </a:p>
        </p:txBody>
      </p:sp>
      <p:sp>
        <p:nvSpPr>
          <p:cNvPr id="5" name="Slide Number Placeholder 4">
            <a:extLst>
              <a:ext uri="{FF2B5EF4-FFF2-40B4-BE49-F238E27FC236}">
                <a16:creationId xmlns:a16="http://schemas.microsoft.com/office/drawing/2014/main" id="{2B46A230-4376-60F2-7577-F3BC3B3B6621}"/>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1393905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46FE7-07DF-DE53-7EC1-83994822B7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19C220-0664-3DAA-46F4-D81FB0A9F7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0588" y="1064306"/>
            <a:ext cx="3654528" cy="4729388"/>
          </a:xfrm>
          <a:prstGeom prst="rect">
            <a:avLst/>
          </a:prstGeom>
          <a:ln>
            <a:solidFill>
              <a:schemeClr val="tx1"/>
            </a:solidFill>
          </a:ln>
        </p:spPr>
      </p:pic>
      <p:sp>
        <p:nvSpPr>
          <p:cNvPr id="2" name="Title 1">
            <a:extLst>
              <a:ext uri="{FF2B5EF4-FFF2-40B4-BE49-F238E27FC236}">
                <a16:creationId xmlns:a16="http://schemas.microsoft.com/office/drawing/2014/main" id="{D02C0FE8-3958-BC16-98A8-4EEE64367131}"/>
              </a:ext>
            </a:extLst>
          </p:cNvPr>
          <p:cNvSpPr>
            <a:spLocks noGrp="1"/>
          </p:cNvSpPr>
          <p:nvPr>
            <p:ph type="title"/>
          </p:nvPr>
        </p:nvSpPr>
        <p:spPr>
          <a:xfrm>
            <a:off x="546228" y="219635"/>
            <a:ext cx="10515600" cy="844672"/>
          </a:xfrm>
        </p:spPr>
        <p:txBody>
          <a:bodyPr>
            <a:normAutofit/>
          </a:bodyPr>
          <a:lstStyle/>
          <a:p>
            <a:r>
              <a:rPr lang="en-US"/>
              <a:t>Resources: Explicit Instruction</a:t>
            </a:r>
          </a:p>
        </p:txBody>
      </p:sp>
      <p:sp>
        <p:nvSpPr>
          <p:cNvPr id="8" name="TextBox 7">
            <a:extLst>
              <a:ext uri="{FF2B5EF4-FFF2-40B4-BE49-F238E27FC236}">
                <a16:creationId xmlns:a16="http://schemas.microsoft.com/office/drawing/2014/main" id="{00FBBD32-7E57-8C2B-80EB-939049B6F6BD}"/>
              </a:ext>
              <a:ext uri="{C183D7F6-B498-43B3-948B-1728B52AA6E4}">
                <adec:decorative xmlns:adec="http://schemas.microsoft.com/office/drawing/2017/decorative" val="1"/>
              </a:ext>
            </a:extLst>
          </p:cNvPr>
          <p:cNvSpPr txBox="1"/>
          <p:nvPr/>
        </p:nvSpPr>
        <p:spPr>
          <a:xfrm>
            <a:off x="1502229" y="3331029"/>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3BAEA310-7D09-D7C2-2D25-52FE7D79ED72}"/>
              </a:ext>
            </a:extLst>
          </p:cNvPr>
          <p:cNvSpPr txBox="1"/>
          <p:nvPr/>
        </p:nvSpPr>
        <p:spPr>
          <a:xfrm>
            <a:off x="998647" y="5793694"/>
            <a:ext cx="4138409" cy="338554"/>
          </a:xfrm>
          <a:prstGeom prst="rect">
            <a:avLst/>
          </a:prstGeom>
          <a:noFill/>
        </p:spPr>
        <p:txBody>
          <a:bodyPr wrap="square" rtlCol="0">
            <a:spAutoFit/>
          </a:bodyPr>
          <a:lstStyle/>
          <a:p>
            <a:pPr algn="ctr"/>
            <a:r>
              <a:rPr lang="en-US" sz="1600">
                <a:hlinkClick r:id="rId4"/>
              </a:rPr>
              <a:t>Self-Assessment of Explicit Instruction</a:t>
            </a:r>
            <a:endParaRPr lang="en-US" sz="1600"/>
          </a:p>
        </p:txBody>
      </p:sp>
      <p:sp>
        <p:nvSpPr>
          <p:cNvPr id="10" name="TextBox 9">
            <a:extLst>
              <a:ext uri="{FF2B5EF4-FFF2-40B4-BE49-F238E27FC236}">
                <a16:creationId xmlns:a16="http://schemas.microsoft.com/office/drawing/2014/main" id="{DF3722E5-59B9-28EE-C12E-9A812A549FD5}"/>
              </a:ext>
            </a:extLst>
          </p:cNvPr>
          <p:cNvSpPr txBox="1"/>
          <p:nvPr/>
        </p:nvSpPr>
        <p:spPr>
          <a:xfrm>
            <a:off x="5800652" y="5762916"/>
            <a:ext cx="5150760" cy="369332"/>
          </a:xfrm>
          <a:prstGeom prst="rect">
            <a:avLst/>
          </a:prstGeom>
          <a:noFill/>
        </p:spPr>
        <p:txBody>
          <a:bodyPr wrap="square">
            <a:spAutoFit/>
          </a:bodyPr>
          <a:lstStyle/>
          <a:p>
            <a:pPr algn="ctr"/>
            <a:r>
              <a:rPr lang="en-US">
                <a:hlinkClick r:id="rId5"/>
              </a:rPr>
              <a:t>Explicit Instruction Course</a:t>
            </a:r>
            <a:endParaRPr lang="en-US"/>
          </a:p>
        </p:txBody>
      </p:sp>
      <p:pic>
        <p:nvPicPr>
          <p:cNvPr id="5" name="Picture 4">
            <a:extLst>
              <a:ext uri="{FF2B5EF4-FFF2-40B4-BE49-F238E27FC236}">
                <a16:creationId xmlns:a16="http://schemas.microsoft.com/office/drawing/2014/main" id="{4915993C-2E25-48FB-A73E-854CF247FB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00652" y="1312749"/>
            <a:ext cx="5150760" cy="4232501"/>
          </a:xfrm>
          <a:prstGeom prst="rect">
            <a:avLst/>
          </a:prstGeom>
          <a:ln>
            <a:solidFill>
              <a:schemeClr val="tx1"/>
            </a:solidFill>
          </a:ln>
        </p:spPr>
      </p:pic>
    </p:spTree>
    <p:extLst>
      <p:ext uri="{BB962C8B-B14F-4D97-AF65-F5344CB8AC3E}">
        <p14:creationId xmlns:p14="http://schemas.microsoft.com/office/powerpoint/2010/main" val="22182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C689D-76D2-DDA7-88B4-8E6197804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18721-766C-2866-6EE8-A6AD5BAC6121}"/>
              </a:ext>
            </a:extLst>
          </p:cNvPr>
          <p:cNvSpPr>
            <a:spLocks noGrp="1"/>
          </p:cNvSpPr>
          <p:nvPr>
            <p:ph type="title"/>
          </p:nvPr>
        </p:nvSpPr>
        <p:spPr/>
        <p:txBody>
          <a:bodyPr>
            <a:noAutofit/>
          </a:bodyPr>
          <a:lstStyle/>
          <a:p>
            <a:r>
              <a:rPr lang="en-US"/>
              <a:t>Adapt Dimensions That Explicit Instruction</a:t>
            </a:r>
            <a:endParaRPr lang="en-US" sz="2800"/>
          </a:p>
        </p:txBody>
      </p:sp>
      <p:sp>
        <p:nvSpPr>
          <p:cNvPr id="3" name="Content Placeholder 2">
            <a:extLst>
              <a:ext uri="{FF2B5EF4-FFF2-40B4-BE49-F238E27FC236}">
                <a16:creationId xmlns:a16="http://schemas.microsoft.com/office/drawing/2014/main" id="{2905ED74-B0B9-D1D2-32DE-C2430BB55F4D}"/>
              </a:ext>
            </a:extLst>
          </p:cNvPr>
          <p:cNvSpPr>
            <a:spLocks noGrp="1"/>
          </p:cNvSpPr>
          <p:nvPr>
            <p:ph sz="quarter" idx="14"/>
          </p:nvPr>
        </p:nvSpPr>
        <p:spPr>
          <a:xfrm>
            <a:off x="1587795" y="1486223"/>
            <a:ext cx="9535258" cy="1123534"/>
          </a:xfrm>
        </p:spPr>
        <p:txBody>
          <a:bodyPr/>
          <a:lstStyle/>
          <a:p>
            <a:pPr>
              <a:buClr>
                <a:schemeClr val="accent1"/>
              </a:buClr>
            </a:pPr>
            <a:r>
              <a:rPr lang="en-US"/>
              <a:t>If data indicates the intervention is </a:t>
            </a:r>
            <a:r>
              <a:rPr lang="en-US" b="1"/>
              <a:t>not explicit enough</a:t>
            </a:r>
            <a:r>
              <a:rPr lang="en-US"/>
              <a:t>, </a:t>
            </a:r>
            <a:r>
              <a:rPr lang="en-US" dirty="0"/>
              <a:t>develop a more targeted hypothesis to </a:t>
            </a:r>
            <a:r>
              <a:rPr lang="en-US"/>
              <a:t>consider the following adaptations:</a:t>
            </a:r>
          </a:p>
        </p:txBody>
      </p:sp>
      <p:sp>
        <p:nvSpPr>
          <p:cNvPr id="8" name="Rounded Rectangle 7">
            <a:extLst>
              <a:ext uri="{FF2B5EF4-FFF2-40B4-BE49-F238E27FC236}">
                <a16:creationId xmlns:a16="http://schemas.microsoft.com/office/drawing/2014/main" id="{9AAE92C1-8018-9EE6-170D-5CF5D42DA6BE}"/>
              </a:ext>
            </a:extLst>
          </p:cNvPr>
          <p:cNvSpPr/>
          <p:nvPr/>
        </p:nvSpPr>
        <p:spPr>
          <a:xfrm>
            <a:off x="1373746" y="2599328"/>
            <a:ext cx="9749307" cy="3412444"/>
          </a:xfrm>
          <a:prstGeom prst="roundRect">
            <a:avLst>
              <a:gd name="adj" fmla="val 6260"/>
            </a:avLst>
          </a:prstGeom>
          <a:solidFill>
            <a:schemeClr val="accent2">
              <a:alpha val="9804"/>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Provide additional </a:t>
            </a:r>
            <a:r>
              <a:rPr lang="en-US" sz="2200" b="1">
                <a:solidFill>
                  <a:schemeClr val="tx1"/>
                </a:solidFill>
                <a:cs typeface="Times New Roman"/>
              </a:rPr>
              <a:t>modeling</a:t>
            </a:r>
            <a:r>
              <a:rPr lang="en-US" sz="2200">
                <a:solidFill>
                  <a:schemeClr val="tx1"/>
                </a:solidFill>
                <a:cs typeface="Times New Roman"/>
              </a:rPr>
              <a:t>, and </a:t>
            </a:r>
            <a:r>
              <a:rPr lang="en-US" sz="2200" b="1">
                <a:solidFill>
                  <a:schemeClr val="tx1"/>
                </a:solidFill>
                <a:cs typeface="Times New Roman"/>
              </a:rPr>
              <a:t>guided practice.</a:t>
            </a:r>
          </a:p>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Use simple, </a:t>
            </a:r>
            <a:r>
              <a:rPr lang="en-US" sz="2200" b="1">
                <a:solidFill>
                  <a:schemeClr val="tx1"/>
                </a:solidFill>
                <a:cs typeface="Times New Roman"/>
              </a:rPr>
              <a:t>direct language</a:t>
            </a:r>
            <a:r>
              <a:rPr lang="en-US" sz="2200">
                <a:solidFill>
                  <a:schemeClr val="tx1"/>
                </a:solidFill>
                <a:cs typeface="Times New Roman"/>
              </a:rPr>
              <a:t>.</a:t>
            </a:r>
          </a:p>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Break lesson steps into </a:t>
            </a:r>
            <a:r>
              <a:rPr lang="en-US" sz="2200" b="1">
                <a:solidFill>
                  <a:schemeClr val="tx1"/>
                </a:solidFill>
                <a:cs typeface="Times New Roman"/>
              </a:rPr>
              <a:t>smaller, simpler chunks</a:t>
            </a:r>
            <a:r>
              <a:rPr lang="en-US" sz="2200">
                <a:solidFill>
                  <a:schemeClr val="tx1"/>
                </a:solidFill>
                <a:cs typeface="Times New Roman"/>
              </a:rPr>
              <a:t>.</a:t>
            </a:r>
          </a:p>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Increase opportunities to respond (i.e., </a:t>
            </a:r>
            <a:r>
              <a:rPr lang="en-US" sz="2200" b="1">
                <a:solidFill>
                  <a:schemeClr val="tx1"/>
                </a:solidFill>
                <a:cs typeface="Times New Roman"/>
              </a:rPr>
              <a:t>independent practice</a:t>
            </a:r>
            <a:r>
              <a:rPr lang="en-US" sz="2200">
                <a:solidFill>
                  <a:schemeClr val="tx1"/>
                </a:solidFill>
                <a:cs typeface="Times New Roman"/>
              </a:rPr>
              <a:t>).</a:t>
            </a:r>
          </a:p>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Increase the use of specific and immediate corrective feedback </a:t>
            </a:r>
          </a:p>
          <a:p>
            <a:pPr marL="319405" lvl="1" indent="-319405">
              <a:spcBef>
                <a:spcPts val="600"/>
              </a:spcBef>
              <a:spcAft>
                <a:spcPts val="600"/>
              </a:spcAft>
              <a:buClr>
                <a:schemeClr val="tx1"/>
              </a:buClr>
              <a:buFont typeface="Wingdings" pitchFamily="2" charset="2"/>
              <a:buChar char="q"/>
            </a:pPr>
            <a:r>
              <a:rPr lang="en-US" sz="2200">
                <a:solidFill>
                  <a:schemeClr val="tx1"/>
                </a:solidFill>
                <a:cs typeface="Times New Roman"/>
              </a:rPr>
              <a:t>Use </a:t>
            </a:r>
            <a:r>
              <a:rPr lang="en-US" sz="2200" b="1">
                <a:solidFill>
                  <a:schemeClr val="tx1"/>
                </a:solidFill>
                <a:cs typeface="Times New Roman"/>
              </a:rPr>
              <a:t>visual aides, graphic organizers, manipulatives</a:t>
            </a:r>
            <a:r>
              <a:rPr lang="en-US" sz="2200">
                <a:solidFill>
                  <a:schemeClr val="tx1"/>
                </a:solidFill>
                <a:cs typeface="Times New Roman"/>
              </a:rPr>
              <a:t>, and other scaffolds.</a:t>
            </a:r>
            <a:endParaRPr lang="en-US" sz="2200">
              <a:solidFill>
                <a:sysClr val="windowText" lastClr="000000"/>
              </a:solidFill>
            </a:endParaRPr>
          </a:p>
        </p:txBody>
      </p:sp>
      <p:pic>
        <p:nvPicPr>
          <p:cNvPr id="6" name="Graphic 5">
            <a:extLst>
              <a:ext uri="{FF2B5EF4-FFF2-40B4-BE49-F238E27FC236}">
                <a16:creationId xmlns:a16="http://schemas.microsoft.com/office/drawing/2014/main" id="{7781ADD3-7937-ACAA-C5E3-2B028496241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3395" y="1563125"/>
            <a:ext cx="914400" cy="914400"/>
          </a:xfrm>
          <a:prstGeom prst="rect">
            <a:avLst/>
          </a:prstGeom>
        </p:spPr>
      </p:pic>
    </p:spTree>
    <p:extLst>
      <p:ext uri="{BB962C8B-B14F-4D97-AF65-F5344CB8AC3E}">
        <p14:creationId xmlns:p14="http://schemas.microsoft.com/office/powerpoint/2010/main" val="181356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FE799-C92F-DFE6-F4AD-79F04735B15D}"/>
            </a:ext>
          </a:extLst>
        </p:cNvPr>
        <p:cNvGrpSpPr/>
        <p:nvPr/>
      </p:nvGrpSpPr>
      <p:grpSpPr>
        <a:xfrm>
          <a:off x="0" y="0"/>
          <a:ext cx="0" cy="0"/>
          <a:chOff x="0" y="0"/>
          <a:chExt cx="0" cy="0"/>
        </a:xfrm>
      </p:grpSpPr>
      <p:sp>
        <p:nvSpPr>
          <p:cNvPr id="8" name="Right Arrow 7">
            <a:extLst>
              <a:ext uri="{FF2B5EF4-FFF2-40B4-BE49-F238E27FC236}">
                <a16:creationId xmlns:a16="http://schemas.microsoft.com/office/drawing/2014/main" id="{21587BC4-7E08-F4D5-329F-6A90DEBCBAAA}"/>
              </a:ext>
              <a:ext uri="{C183D7F6-B498-43B3-948B-1728B52AA6E4}">
                <adec:decorative xmlns:adec="http://schemas.microsoft.com/office/drawing/2017/decorative" val="1"/>
              </a:ext>
            </a:extLst>
          </p:cNvPr>
          <p:cNvSpPr/>
          <p:nvPr/>
        </p:nvSpPr>
        <p:spPr>
          <a:xfrm>
            <a:off x="7418690" y="2791042"/>
            <a:ext cx="648516" cy="509219"/>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2" name="Title 1">
            <a:extLst>
              <a:ext uri="{FF2B5EF4-FFF2-40B4-BE49-F238E27FC236}">
                <a16:creationId xmlns:a16="http://schemas.microsoft.com/office/drawing/2014/main" id="{98EB726F-90F5-7BAC-CE30-09B44C04D3CA}"/>
              </a:ext>
            </a:extLst>
          </p:cNvPr>
          <p:cNvSpPr txBox="1">
            <a:spLocks noGrp="1"/>
          </p:cNvSpPr>
          <p:nvPr>
            <p:ph type="title" idx="4294967295"/>
          </p:nvPr>
        </p:nvSpPr>
        <p:spPr>
          <a:xfrm>
            <a:off x="203303" y="0"/>
            <a:ext cx="11265443"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Hypothesis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The Intensity of Instruction Isn’t Sufficient.</a:t>
            </a:r>
          </a:p>
        </p:txBody>
      </p:sp>
      <p:sp>
        <p:nvSpPr>
          <p:cNvPr id="34" name="TextBox 33">
            <a:extLst>
              <a:ext uri="{FF2B5EF4-FFF2-40B4-BE49-F238E27FC236}">
                <a16:creationId xmlns:a16="http://schemas.microsoft.com/office/drawing/2014/main" id="{734AC38D-A948-D4FA-41EE-7C2D15795250}"/>
              </a:ext>
            </a:extLst>
          </p:cNvPr>
          <p:cNvSpPr txBox="1"/>
          <p:nvPr/>
        </p:nvSpPr>
        <p:spPr>
          <a:xfrm>
            <a:off x="161073" y="2655360"/>
            <a:ext cx="2233449" cy="923330"/>
          </a:xfrm>
          <a:prstGeom prst="rect">
            <a:avLst/>
          </a:prstGeom>
          <a:noFill/>
        </p:spPr>
        <p:txBody>
          <a:bodyPr wrap="square" rtlCol="0">
            <a:spAutoFit/>
          </a:bodyPr>
          <a:lstStyle/>
          <a:p>
            <a:r>
              <a:rPr lang="en-US" b="1"/>
              <a:t>Student is making some progress but not enough</a:t>
            </a:r>
          </a:p>
        </p:txBody>
      </p:sp>
      <p:sp>
        <p:nvSpPr>
          <p:cNvPr id="17" name="Rounded Rectangle 16">
            <a:extLst>
              <a:ext uri="{FF2B5EF4-FFF2-40B4-BE49-F238E27FC236}">
                <a16:creationId xmlns:a16="http://schemas.microsoft.com/office/drawing/2014/main" id="{69B4BCE8-F9D1-6E4B-6D87-22DA9C3DABA9}"/>
              </a:ext>
            </a:extLst>
          </p:cNvPr>
          <p:cNvSpPr/>
          <p:nvPr/>
        </p:nvSpPr>
        <p:spPr>
          <a:xfrm>
            <a:off x="3991006" y="2655360"/>
            <a:ext cx="3570012" cy="788506"/>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with enough intensity?</a:t>
            </a:r>
          </a:p>
        </p:txBody>
      </p:sp>
      <p:sp>
        <p:nvSpPr>
          <p:cNvPr id="18" name="Rounded Rectangle 17">
            <a:extLst>
              <a:ext uri="{FF2B5EF4-FFF2-40B4-BE49-F238E27FC236}">
                <a16:creationId xmlns:a16="http://schemas.microsoft.com/office/drawing/2014/main" id="{93CFEBDC-B85B-698D-C7D4-3925CBBE8740}"/>
              </a:ext>
            </a:extLst>
          </p:cNvPr>
          <p:cNvSpPr/>
          <p:nvPr/>
        </p:nvSpPr>
        <p:spPr>
          <a:xfrm>
            <a:off x="8080311" y="2640494"/>
            <a:ext cx="3901187" cy="788506"/>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Analyze pacing and dosage (e.g., measure opportunities to respond)</a:t>
            </a:r>
          </a:p>
        </p:txBody>
      </p:sp>
      <p:pic>
        <p:nvPicPr>
          <p:cNvPr id="25" name="Graphic 24">
            <a:extLst>
              <a:ext uri="{FF2B5EF4-FFF2-40B4-BE49-F238E27FC236}">
                <a16:creationId xmlns:a16="http://schemas.microsoft.com/office/drawing/2014/main" id="{2AC4296C-6276-D879-5BBC-2F11E0E645C0}"/>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34879" y="2690340"/>
            <a:ext cx="688434" cy="753526"/>
          </a:xfrm>
          <a:prstGeom prst="rect">
            <a:avLst/>
          </a:prstGeom>
        </p:spPr>
      </p:pic>
      <p:pic>
        <p:nvPicPr>
          <p:cNvPr id="26" name="Graphic 25">
            <a:extLst>
              <a:ext uri="{FF2B5EF4-FFF2-40B4-BE49-F238E27FC236}">
                <a16:creationId xmlns:a16="http://schemas.microsoft.com/office/drawing/2014/main" id="{EC62740A-3C67-33AF-4581-5D31E789AB49}"/>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21773" y="2693635"/>
            <a:ext cx="688434" cy="753526"/>
          </a:xfrm>
          <a:prstGeom prst="rect">
            <a:avLst/>
          </a:prstGeom>
        </p:spPr>
      </p:pic>
      <p:sp>
        <p:nvSpPr>
          <p:cNvPr id="29" name="Oval 28">
            <a:extLst>
              <a:ext uri="{FF2B5EF4-FFF2-40B4-BE49-F238E27FC236}">
                <a16:creationId xmlns:a16="http://schemas.microsoft.com/office/drawing/2014/main" id="{E674D4DA-503B-44D0-5BB5-86C15660BDAA}"/>
              </a:ext>
              <a:ext uri="{C183D7F6-B498-43B3-948B-1728B52AA6E4}">
                <adec:decorative xmlns:adec="http://schemas.microsoft.com/office/drawing/2017/decorative" val="1"/>
              </a:ext>
            </a:extLst>
          </p:cNvPr>
          <p:cNvSpPr/>
          <p:nvPr/>
        </p:nvSpPr>
        <p:spPr>
          <a:xfrm>
            <a:off x="2574166" y="2498120"/>
            <a:ext cx="1144800" cy="1124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376159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normAutofit/>
          </a:bodyPr>
          <a:lstStyle/>
          <a:p>
            <a:pPr algn="ctr"/>
            <a:r>
              <a:rPr lang="en-US"/>
              <a:t>Some Progress But Not Enough</a:t>
            </a:r>
          </a:p>
        </p:txBody>
      </p:sp>
      <p:graphicFrame>
        <p:nvGraphicFramePr>
          <p:cNvPr id="7" name="Object 2" descr="Progress monitoring graph with dates along the x axis, a scale of 0 to 140 on the y axis, 9 data points between 45 and 55, and an upward trend line, and a goal line extending from 40 to 120. The student has some progress but not enough."/>
          <p:cNvGraphicFramePr>
            <a:graphicFrameLocks noGrp="1" noChangeAspect="1"/>
          </p:cNvGraphicFramePr>
          <p:nvPr>
            <p:ph idx="1"/>
            <p:extLst>
              <p:ext uri="{D42A27DB-BD31-4B8C-83A1-F6EECF244321}">
                <p14:modId xmlns:p14="http://schemas.microsoft.com/office/powerpoint/2010/main" val="2684015118"/>
              </p:ext>
            </p:extLst>
          </p:nvPr>
        </p:nvGraphicFramePr>
        <p:xfrm>
          <a:off x="838200" y="1761748"/>
          <a:ext cx="6908800" cy="425132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a:extLst>
              <a:ext uri="{FF2B5EF4-FFF2-40B4-BE49-F238E27FC236}">
                <a16:creationId xmlns:a16="http://schemas.microsoft.com/office/drawing/2014/main" id="{5E4A8FE2-E0B7-7D8F-BFA4-37C6FFDE9732}"/>
              </a:ext>
              <a:ext uri="{C183D7F6-B498-43B3-948B-1728B52AA6E4}">
                <adec:decorative xmlns:adec="http://schemas.microsoft.com/office/drawing/2017/decorative" val="1"/>
              </a:ext>
            </a:extLst>
          </p:cNvPr>
          <p:cNvSpPr>
            <a:spLocks noGrp="1"/>
          </p:cNvSpPr>
          <p:nvPr>
            <p:ph type="sldNum" sz="quarter" idx="4294967295"/>
          </p:nvPr>
        </p:nvSpPr>
        <p:spPr>
          <a:xfrm>
            <a:off x="12034838" y="6704013"/>
            <a:ext cx="157162" cy="153987"/>
          </a:xfrm>
        </p:spPr>
        <p:txBody>
          <a:bodyPr/>
          <a:lstStyle/>
          <a:p>
            <a:fld id="{99A20822-4A49-4D36-86E3-300BA48D3F00}" type="slidenum">
              <a:rPr lang="en-US" smtClean="0"/>
              <a:pPr/>
              <a:t>23</a:t>
            </a:fld>
            <a:endParaRPr lang="en-US"/>
          </a:p>
        </p:txBody>
      </p:sp>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679952" y="2336799"/>
            <a:ext cx="5266948" cy="2027586"/>
          </a:xfrm>
          <a:prstGeom prst="line">
            <a:avLst/>
          </a:prstGeom>
          <a:noFill/>
          <a:ln w="38100">
            <a:solidFill>
              <a:srgbClr val="00B050"/>
            </a:solidFill>
            <a:round/>
            <a:headEnd/>
            <a:tailEnd/>
          </a:ln>
        </p:spPr>
        <p:txBody>
          <a:bodyPr/>
          <a:lstStyle/>
          <a:p>
            <a:endParaRPr lang="en-US"/>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756919" y="2163415"/>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a:latin typeface="Tahoma" charset="0"/>
            </a:endParaRPr>
          </a:p>
        </p:txBody>
      </p:sp>
      <p:sp>
        <p:nvSpPr>
          <p:cNvPr id="4" name="TextBox 3">
            <a:extLst>
              <a:ext uri="{FF2B5EF4-FFF2-40B4-BE49-F238E27FC236}">
                <a16:creationId xmlns:a16="http://schemas.microsoft.com/office/drawing/2014/main" id="{5BB09747-9E3A-ECB6-A9BD-099FC7498553}"/>
              </a:ext>
            </a:extLst>
          </p:cNvPr>
          <p:cNvSpPr txBox="1"/>
          <p:nvPr/>
        </p:nvSpPr>
        <p:spPr>
          <a:xfrm>
            <a:off x="7137919" y="1514108"/>
            <a:ext cx="4029216" cy="954107"/>
          </a:xfrm>
          <a:prstGeom prst="rect">
            <a:avLst/>
          </a:prstGeom>
          <a:noFill/>
        </p:spPr>
        <p:txBody>
          <a:bodyPr wrap="square" rtlCol="0">
            <a:spAutoFit/>
          </a:bodyPr>
          <a:lstStyle/>
          <a:p>
            <a:r>
              <a:rPr lang="en-US" sz="2800" b="1" i="1"/>
              <a:t>Also may notice from the student:</a:t>
            </a:r>
          </a:p>
        </p:txBody>
      </p:sp>
      <p:sp>
        <p:nvSpPr>
          <p:cNvPr id="3" name="Rounded Rectangle 2">
            <a:extLst>
              <a:ext uri="{FF2B5EF4-FFF2-40B4-BE49-F238E27FC236}">
                <a16:creationId xmlns:a16="http://schemas.microsoft.com/office/drawing/2014/main" id="{169E5952-9458-23B8-1A26-48DCD0D9E695}"/>
              </a:ext>
            </a:extLst>
          </p:cNvPr>
          <p:cNvSpPr/>
          <p:nvPr/>
        </p:nvSpPr>
        <p:spPr>
          <a:xfrm>
            <a:off x="7137919" y="2396082"/>
            <a:ext cx="4215881" cy="3120184"/>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400">
                <a:solidFill>
                  <a:schemeClr val="tx1"/>
                </a:solidFill>
              </a:rPr>
              <a:t>Passing lesson checkouts</a:t>
            </a:r>
          </a:p>
          <a:p>
            <a:pPr marL="285750" indent="-285750">
              <a:buFont typeface="Arial" panose="020B0604020202020204" pitchFamily="34" charset="0"/>
              <a:buChar char="•"/>
            </a:pPr>
            <a:r>
              <a:rPr lang="en-US" sz="2400">
                <a:solidFill>
                  <a:schemeClr val="tx1"/>
                </a:solidFill>
              </a:rPr>
              <a:t>Good retention of content taught during intervention</a:t>
            </a:r>
          </a:p>
          <a:p>
            <a:pPr marL="285750" indent="-285750">
              <a:buFont typeface="Arial" panose="020B0604020202020204" pitchFamily="34" charset="0"/>
              <a:buChar char="•"/>
            </a:pPr>
            <a:r>
              <a:rPr lang="en-US" sz="2400">
                <a:solidFill>
                  <a:schemeClr val="tx1"/>
                </a:solidFill>
              </a:rPr>
              <a:t>Moderate/high levels of accurate responses</a:t>
            </a:r>
          </a:p>
          <a:p>
            <a:pPr marL="285750" indent="-285750">
              <a:buFont typeface="Arial" panose="020B0604020202020204" pitchFamily="34" charset="0"/>
              <a:buChar char="•"/>
            </a:pPr>
            <a:r>
              <a:rPr lang="en-US" sz="2400">
                <a:solidFill>
                  <a:schemeClr val="tx1"/>
                </a:solidFill>
              </a:rPr>
              <a:t>Increased accuracy as a result of corrective feedback</a:t>
            </a:r>
          </a:p>
        </p:txBody>
      </p:sp>
      <p:sp>
        <p:nvSpPr>
          <p:cNvPr id="5" name="TextBox 4">
            <a:extLst>
              <a:ext uri="{FF2B5EF4-FFF2-40B4-BE49-F238E27FC236}">
                <a16:creationId xmlns:a16="http://schemas.microsoft.com/office/drawing/2014/main" id="{E38FC549-AB6D-1191-1F2B-02AC80B766F0}"/>
              </a:ext>
              <a:ext uri="{C183D7F6-B498-43B3-948B-1728B52AA6E4}">
                <adec:decorative xmlns:adec="http://schemas.microsoft.com/office/drawing/2017/decorative" val="1"/>
              </a:ext>
            </a:extLst>
          </p:cNvPr>
          <p:cNvSpPr txBox="1"/>
          <p:nvPr/>
        </p:nvSpPr>
        <p:spPr>
          <a:xfrm rot="16200000">
            <a:off x="-690758" y="3504069"/>
            <a:ext cx="2636491" cy="369332"/>
          </a:xfrm>
          <a:prstGeom prst="rect">
            <a:avLst/>
          </a:prstGeom>
          <a:noFill/>
        </p:spPr>
        <p:txBody>
          <a:bodyPr wrap="none" rtlCol="0">
            <a:spAutoFit/>
          </a:bodyPr>
          <a:lstStyle/>
          <a:p>
            <a:r>
              <a:rPr lang="en-US" b="1" dirty="0"/>
              <a:t>Words correct per minute</a:t>
            </a:r>
          </a:p>
        </p:txBody>
      </p:sp>
      <p:sp>
        <p:nvSpPr>
          <p:cNvPr id="8" name="TextBox 7">
            <a:extLst>
              <a:ext uri="{FF2B5EF4-FFF2-40B4-BE49-F238E27FC236}">
                <a16:creationId xmlns:a16="http://schemas.microsoft.com/office/drawing/2014/main" id="{41664806-40D2-AFB8-C7AD-5C792E413CE3}"/>
              </a:ext>
            </a:extLst>
          </p:cNvPr>
          <p:cNvSpPr txBox="1"/>
          <p:nvPr/>
        </p:nvSpPr>
        <p:spPr>
          <a:xfrm>
            <a:off x="3692756" y="5878680"/>
            <a:ext cx="675057" cy="369332"/>
          </a:xfrm>
          <a:prstGeom prst="rect">
            <a:avLst/>
          </a:prstGeom>
          <a:noFill/>
        </p:spPr>
        <p:txBody>
          <a:bodyPr wrap="none" rtlCol="0">
            <a:spAutoFit/>
          </a:bodyPr>
          <a:lstStyle/>
          <a:p>
            <a:r>
              <a:rPr lang="en-US" b="1" dirty="0"/>
              <a:t>Date</a:t>
            </a:r>
            <a:r>
              <a:rPr lang="en-US" sz="1400" dirty="0"/>
              <a:t> </a:t>
            </a:r>
          </a:p>
        </p:txBody>
      </p:sp>
    </p:spTree>
    <p:extLst>
      <p:ext uri="{BB962C8B-B14F-4D97-AF65-F5344CB8AC3E}">
        <p14:creationId xmlns:p14="http://schemas.microsoft.com/office/powerpoint/2010/main" val="1795764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8FD993-1CB1-412E-02CC-0C3C2EB939F4}"/>
              </a:ext>
            </a:extLst>
          </p:cNvPr>
          <p:cNvSpPr>
            <a:spLocks noGrp="1"/>
          </p:cNvSpPr>
          <p:nvPr>
            <p:ph type="title"/>
          </p:nvPr>
        </p:nvSpPr>
        <p:spPr>
          <a:xfrm>
            <a:off x="838200" y="386535"/>
            <a:ext cx="10515600" cy="1009651"/>
          </a:xfrm>
        </p:spPr>
        <p:txBody>
          <a:bodyPr>
            <a:normAutofit/>
          </a:bodyPr>
          <a:lstStyle/>
          <a:p>
            <a:pPr algn="ctr"/>
            <a:r>
              <a:rPr lang="en-US" sz="4200"/>
              <a:t>Opportunities to Respond</a:t>
            </a:r>
          </a:p>
        </p:txBody>
      </p:sp>
      <p:sp>
        <p:nvSpPr>
          <p:cNvPr id="4" name="Content Placeholder 3">
            <a:extLst>
              <a:ext uri="{FF2B5EF4-FFF2-40B4-BE49-F238E27FC236}">
                <a16:creationId xmlns:a16="http://schemas.microsoft.com/office/drawing/2014/main" id="{A6F6EF2D-22F8-15E3-1299-EF0C5394B4E9}"/>
              </a:ext>
            </a:extLst>
          </p:cNvPr>
          <p:cNvSpPr>
            <a:spLocks noGrp="1"/>
          </p:cNvSpPr>
          <p:nvPr>
            <p:ph idx="1"/>
          </p:nvPr>
        </p:nvSpPr>
        <p:spPr>
          <a:xfrm>
            <a:off x="838200" y="1432637"/>
            <a:ext cx="10515600" cy="4250979"/>
          </a:xfrm>
        </p:spPr>
        <p:txBody>
          <a:bodyPr>
            <a:normAutofit/>
          </a:bodyPr>
          <a:lstStyle/>
          <a:p>
            <a:pPr marL="0" indent="0">
              <a:buNone/>
            </a:pPr>
            <a:r>
              <a:rPr lang="en-US">
                <a:cs typeface="Arial" panose="020B0604020202020204" pitchFamily="34" charset="0"/>
              </a:rPr>
              <a:t>Opportunities to respond are “behaviors that require responses and are usually followed by feedback” (</a:t>
            </a:r>
            <a:r>
              <a:rPr lang="en-US">
                <a:solidFill>
                  <a:schemeClr val="tx1"/>
                </a:solidFill>
                <a:cs typeface="Arial" panose="020B0604020202020204" pitchFamily="34" charset="0"/>
              </a:rPr>
              <a:t>Martin et al., 2018, p.5).</a:t>
            </a:r>
          </a:p>
        </p:txBody>
      </p:sp>
      <p:sp>
        <p:nvSpPr>
          <p:cNvPr id="78" name="Rounded Rectangle 77" descr="Who responds?">
            <a:extLst>
              <a:ext uri="{FF2B5EF4-FFF2-40B4-BE49-F238E27FC236}">
                <a16:creationId xmlns:a16="http://schemas.microsoft.com/office/drawing/2014/main" id="{D5EAB02F-9679-1E14-9365-7E21AAADCCF0}"/>
              </a:ext>
            </a:extLst>
          </p:cNvPr>
          <p:cNvSpPr/>
          <p:nvPr/>
        </p:nvSpPr>
        <p:spPr>
          <a:xfrm>
            <a:off x="1488585" y="2800467"/>
            <a:ext cx="3698454" cy="6423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libri" panose="020F0502020204030204" pitchFamily="34" charset="0"/>
                <a:cs typeface="Calibri" panose="020F0502020204030204" pitchFamily="34" charset="0"/>
              </a:rPr>
              <a:t>Who responds?</a:t>
            </a:r>
          </a:p>
        </p:txBody>
      </p:sp>
      <p:cxnSp>
        <p:nvCxnSpPr>
          <p:cNvPr id="95" name="Straight Connector 94">
            <a:extLst>
              <a:ext uri="{FF2B5EF4-FFF2-40B4-BE49-F238E27FC236}">
                <a16:creationId xmlns:a16="http://schemas.microsoft.com/office/drawing/2014/main" id="{A8B52232-2203-BF99-1053-184A89C46E90}"/>
              </a:ext>
              <a:ext uri="{C183D7F6-B498-43B3-948B-1728B52AA6E4}">
                <adec:decorative xmlns:adec="http://schemas.microsoft.com/office/drawing/2017/decorative" val="1"/>
              </a:ext>
            </a:extLst>
          </p:cNvPr>
          <p:cNvCxnSpPr>
            <a:cxnSpLocks/>
          </p:cNvCxnSpPr>
          <p:nvPr/>
        </p:nvCxnSpPr>
        <p:spPr>
          <a:xfrm>
            <a:off x="3923454" y="3450000"/>
            <a:ext cx="999684" cy="42851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F1454C3-458E-1636-8687-7B7B0B7AE81A}"/>
              </a:ext>
              <a:ext uri="{C183D7F6-B498-43B3-948B-1728B52AA6E4}">
                <adec:decorative xmlns:adec="http://schemas.microsoft.com/office/drawing/2017/decorative" val="1"/>
              </a:ext>
            </a:extLst>
          </p:cNvPr>
          <p:cNvCxnSpPr>
            <a:cxnSpLocks/>
          </p:cNvCxnSpPr>
          <p:nvPr/>
        </p:nvCxnSpPr>
        <p:spPr>
          <a:xfrm>
            <a:off x="9013860" y="3450000"/>
            <a:ext cx="1063325" cy="41395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0E41703-5EBF-A232-A912-CCCADED307EA}"/>
              </a:ext>
              <a:ext uri="{C183D7F6-B498-43B3-948B-1728B52AA6E4}">
                <adec:decorative xmlns:adec="http://schemas.microsoft.com/office/drawing/2017/decorative" val="1"/>
              </a:ext>
            </a:extLst>
          </p:cNvPr>
          <p:cNvCxnSpPr>
            <a:cxnSpLocks/>
          </p:cNvCxnSpPr>
          <p:nvPr/>
        </p:nvCxnSpPr>
        <p:spPr>
          <a:xfrm flipH="1">
            <a:off x="6975879" y="3438732"/>
            <a:ext cx="1233040" cy="43649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Group 32" descr="Group of people">
            <a:extLst>
              <a:ext uri="{FF2B5EF4-FFF2-40B4-BE49-F238E27FC236}">
                <a16:creationId xmlns:a16="http://schemas.microsoft.com/office/drawing/2014/main" id="{D0189A22-86CF-56C3-1FDC-9FA90BDC6B34}"/>
              </a:ext>
              <a:ext uri="{C183D7F6-B498-43B3-948B-1728B52AA6E4}">
                <adec:decorative xmlns:adec="http://schemas.microsoft.com/office/drawing/2017/decorative" val="0"/>
              </a:ext>
            </a:extLst>
          </p:cNvPr>
          <p:cNvGrpSpPr/>
          <p:nvPr/>
        </p:nvGrpSpPr>
        <p:grpSpPr>
          <a:xfrm>
            <a:off x="1042713" y="3878371"/>
            <a:ext cx="1186192" cy="1188720"/>
            <a:chOff x="1166099" y="3217458"/>
            <a:chExt cx="1186192" cy="1188720"/>
          </a:xfrm>
        </p:grpSpPr>
        <p:sp>
          <p:nvSpPr>
            <p:cNvPr id="5" name="Oval 4">
              <a:extLst>
                <a:ext uri="{FF2B5EF4-FFF2-40B4-BE49-F238E27FC236}">
                  <a16:creationId xmlns:a16="http://schemas.microsoft.com/office/drawing/2014/main" id="{71599BBA-AA02-D53A-BF73-81FE504E05B4}"/>
                </a:ext>
              </a:extLst>
            </p:cNvPr>
            <p:cNvSpPr>
              <a:spLocks noChangeAspect="1"/>
            </p:cNvSpPr>
            <p:nvPr/>
          </p:nvSpPr>
          <p:spPr>
            <a:xfrm>
              <a:off x="1166099" y="3217458"/>
              <a:ext cx="1186192" cy="1188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3D55A4E-5D23-A1F7-9269-B7CE2A83E188}"/>
                </a:ext>
              </a:extLst>
            </p:cNvPr>
            <p:cNvGrpSpPr/>
            <p:nvPr/>
          </p:nvGrpSpPr>
          <p:grpSpPr>
            <a:xfrm>
              <a:off x="1430752" y="3293208"/>
              <a:ext cx="656888" cy="1056330"/>
              <a:chOff x="4645807" y="5694714"/>
              <a:chExt cx="656888" cy="1056330"/>
            </a:xfrm>
          </p:grpSpPr>
          <p:pic>
            <p:nvPicPr>
              <p:cNvPr id="45" name="Graphic 44" descr="Children with solid fill">
                <a:extLst>
                  <a:ext uri="{FF2B5EF4-FFF2-40B4-BE49-F238E27FC236}">
                    <a16:creationId xmlns:a16="http://schemas.microsoft.com/office/drawing/2014/main" id="{25F2D3F5-C2CE-CED9-59E3-4D848A67B7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5807" y="6094157"/>
                <a:ext cx="656887" cy="656887"/>
              </a:xfrm>
              <a:prstGeom prst="rect">
                <a:avLst/>
              </a:prstGeom>
            </p:spPr>
          </p:pic>
          <p:pic>
            <p:nvPicPr>
              <p:cNvPr id="44" name="Graphic 43" descr="Children with solid fill">
                <a:extLst>
                  <a:ext uri="{FF2B5EF4-FFF2-40B4-BE49-F238E27FC236}">
                    <a16:creationId xmlns:a16="http://schemas.microsoft.com/office/drawing/2014/main" id="{24DDA4A2-5C64-73F4-6672-EC16DC1AB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5808" y="5694714"/>
                <a:ext cx="656887" cy="656887"/>
              </a:xfrm>
              <a:prstGeom prst="rect">
                <a:avLst/>
              </a:prstGeom>
            </p:spPr>
          </p:pic>
        </p:grpSp>
      </p:grpSp>
      <p:sp>
        <p:nvSpPr>
          <p:cNvPr id="38" name="TextBox 37">
            <a:extLst>
              <a:ext uri="{FF2B5EF4-FFF2-40B4-BE49-F238E27FC236}">
                <a16:creationId xmlns:a16="http://schemas.microsoft.com/office/drawing/2014/main" id="{CE725FAB-0A96-8349-BCDD-A37A461F14E1}"/>
              </a:ext>
            </a:extLst>
          </p:cNvPr>
          <p:cNvSpPr txBox="1"/>
          <p:nvPr/>
        </p:nvSpPr>
        <p:spPr>
          <a:xfrm>
            <a:off x="984084" y="5103542"/>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Choral</a:t>
            </a:r>
          </a:p>
          <a:p>
            <a:pPr algn="ctr"/>
            <a:r>
              <a:rPr lang="en-US">
                <a:latin typeface="Calibri" panose="020F0502020204030204" pitchFamily="34" charset="0"/>
                <a:cs typeface="Calibri" panose="020F0502020204030204" pitchFamily="34" charset="0"/>
              </a:rPr>
              <a:t>Responses</a:t>
            </a:r>
          </a:p>
        </p:txBody>
      </p:sp>
      <p:grpSp>
        <p:nvGrpSpPr>
          <p:cNvPr id="37" name="Group 36" descr="Two people">
            <a:extLst>
              <a:ext uri="{FF2B5EF4-FFF2-40B4-BE49-F238E27FC236}">
                <a16:creationId xmlns:a16="http://schemas.microsoft.com/office/drawing/2014/main" id="{D40F4FCA-2AF8-81FE-C3C6-64A68D64029A}"/>
              </a:ext>
              <a:ext uri="{C183D7F6-B498-43B3-948B-1728B52AA6E4}">
                <adec:decorative xmlns:adec="http://schemas.microsoft.com/office/drawing/2017/decorative" val="0"/>
              </a:ext>
            </a:extLst>
          </p:cNvPr>
          <p:cNvGrpSpPr/>
          <p:nvPr/>
        </p:nvGrpSpPr>
        <p:grpSpPr>
          <a:xfrm>
            <a:off x="2744718" y="3878371"/>
            <a:ext cx="1186191" cy="1188720"/>
            <a:chOff x="2581987" y="3374487"/>
            <a:chExt cx="1186191" cy="1188720"/>
          </a:xfrm>
        </p:grpSpPr>
        <p:sp>
          <p:nvSpPr>
            <p:cNvPr id="31" name="Oval 30">
              <a:extLst>
                <a:ext uri="{FF2B5EF4-FFF2-40B4-BE49-F238E27FC236}">
                  <a16:creationId xmlns:a16="http://schemas.microsoft.com/office/drawing/2014/main" id="{CD52D0A9-0730-5FE2-A199-3D31BE6D4876}"/>
                </a:ext>
              </a:extLst>
            </p:cNvPr>
            <p:cNvSpPr>
              <a:spLocks noChangeAspect="1"/>
            </p:cNvSpPr>
            <p:nvPr/>
          </p:nvSpPr>
          <p:spPr>
            <a:xfrm>
              <a:off x="2581987" y="3374487"/>
              <a:ext cx="1186191" cy="1188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CD296C2-BE64-2445-E2CA-CEFD2C696CB0}"/>
                </a:ext>
              </a:extLst>
            </p:cNvPr>
            <p:cNvGrpSpPr/>
            <p:nvPr/>
          </p:nvGrpSpPr>
          <p:grpSpPr>
            <a:xfrm>
              <a:off x="2752057" y="3686811"/>
              <a:ext cx="846050" cy="564072"/>
              <a:chOff x="2758257" y="3664373"/>
              <a:chExt cx="846050" cy="564072"/>
            </a:xfrm>
          </p:grpSpPr>
          <p:pic>
            <p:nvPicPr>
              <p:cNvPr id="13" name="Graphic 12" descr="Man with solid fill">
                <a:extLst>
                  <a:ext uri="{FF2B5EF4-FFF2-40B4-BE49-F238E27FC236}">
                    <a16:creationId xmlns:a16="http://schemas.microsoft.com/office/drawing/2014/main" id="{0EC418E7-3B27-1FB2-C85B-885A2D1AED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0274" y="3664412"/>
                <a:ext cx="564033" cy="564033"/>
              </a:xfrm>
              <a:prstGeom prst="rect">
                <a:avLst/>
              </a:prstGeom>
            </p:spPr>
          </p:pic>
          <p:pic>
            <p:nvPicPr>
              <p:cNvPr id="21" name="Graphic 20" descr="Woman with solid fill">
                <a:extLst>
                  <a:ext uri="{FF2B5EF4-FFF2-40B4-BE49-F238E27FC236}">
                    <a16:creationId xmlns:a16="http://schemas.microsoft.com/office/drawing/2014/main" id="{BD3D218F-2963-134F-D856-E50BACCCD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58257" y="3664373"/>
                <a:ext cx="564034" cy="564034"/>
              </a:xfrm>
              <a:prstGeom prst="rect">
                <a:avLst/>
              </a:prstGeom>
            </p:spPr>
          </p:pic>
        </p:grpSp>
      </p:grpSp>
      <p:sp>
        <p:nvSpPr>
          <p:cNvPr id="41" name="TextBox 40">
            <a:extLst>
              <a:ext uri="{FF2B5EF4-FFF2-40B4-BE49-F238E27FC236}">
                <a16:creationId xmlns:a16="http://schemas.microsoft.com/office/drawing/2014/main" id="{95A836E6-E8D0-6570-DE79-435AA43F9B75}"/>
              </a:ext>
            </a:extLst>
          </p:cNvPr>
          <p:cNvSpPr txBox="1"/>
          <p:nvPr/>
        </p:nvSpPr>
        <p:spPr>
          <a:xfrm>
            <a:off x="2752171" y="5106047"/>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Partner</a:t>
            </a:r>
          </a:p>
          <a:p>
            <a:pPr algn="ctr"/>
            <a:r>
              <a:rPr lang="en-US">
                <a:latin typeface="Calibri" panose="020F0502020204030204" pitchFamily="34" charset="0"/>
                <a:cs typeface="Calibri" panose="020F0502020204030204" pitchFamily="34" charset="0"/>
              </a:rPr>
              <a:t>Responses</a:t>
            </a:r>
          </a:p>
        </p:txBody>
      </p:sp>
      <p:grpSp>
        <p:nvGrpSpPr>
          <p:cNvPr id="34" name="Group 33" descr="One person">
            <a:extLst>
              <a:ext uri="{FF2B5EF4-FFF2-40B4-BE49-F238E27FC236}">
                <a16:creationId xmlns:a16="http://schemas.microsoft.com/office/drawing/2014/main" id="{CC5DB96F-70E4-1C26-DB32-F439A328BA2E}"/>
              </a:ext>
              <a:ext uri="{C183D7F6-B498-43B3-948B-1728B52AA6E4}">
                <adec:decorative xmlns:adec="http://schemas.microsoft.com/office/drawing/2017/decorative" val="0"/>
              </a:ext>
            </a:extLst>
          </p:cNvPr>
          <p:cNvGrpSpPr/>
          <p:nvPr/>
        </p:nvGrpSpPr>
        <p:grpSpPr>
          <a:xfrm>
            <a:off x="4446722" y="3878352"/>
            <a:ext cx="1188720" cy="1188720"/>
            <a:chOff x="1211262" y="4554094"/>
            <a:chExt cx="1188720" cy="1188720"/>
          </a:xfrm>
        </p:grpSpPr>
        <p:sp>
          <p:nvSpPr>
            <p:cNvPr id="32" name="Oval 31">
              <a:extLst>
                <a:ext uri="{FF2B5EF4-FFF2-40B4-BE49-F238E27FC236}">
                  <a16:creationId xmlns:a16="http://schemas.microsoft.com/office/drawing/2014/main" id="{6F1C13F9-203B-BF0C-E3FE-061F27EB4A38}"/>
                </a:ext>
              </a:extLst>
            </p:cNvPr>
            <p:cNvSpPr>
              <a:spLocks noChangeAspect="1"/>
            </p:cNvSpPr>
            <p:nvPr/>
          </p:nvSpPr>
          <p:spPr>
            <a:xfrm>
              <a:off x="1211262" y="4554094"/>
              <a:ext cx="1188720" cy="1188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Man with solid fill">
              <a:extLst>
                <a:ext uri="{FF2B5EF4-FFF2-40B4-BE49-F238E27FC236}">
                  <a16:creationId xmlns:a16="http://schemas.microsoft.com/office/drawing/2014/main" id="{FB4ACAA5-644D-F719-7113-6A6D1F71C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2340" y="4848990"/>
              <a:ext cx="564033" cy="564033"/>
            </a:xfrm>
            <a:prstGeom prst="rect">
              <a:avLst/>
            </a:prstGeom>
          </p:spPr>
        </p:pic>
      </p:grpSp>
      <p:sp>
        <p:nvSpPr>
          <p:cNvPr id="42" name="TextBox 41">
            <a:extLst>
              <a:ext uri="{FF2B5EF4-FFF2-40B4-BE49-F238E27FC236}">
                <a16:creationId xmlns:a16="http://schemas.microsoft.com/office/drawing/2014/main" id="{9A624715-67C9-6C2A-0D4F-D4E4DA000350}"/>
              </a:ext>
            </a:extLst>
          </p:cNvPr>
          <p:cNvSpPr txBox="1"/>
          <p:nvPr/>
        </p:nvSpPr>
        <p:spPr>
          <a:xfrm>
            <a:off x="4454174" y="5116589"/>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Individual</a:t>
            </a:r>
          </a:p>
          <a:p>
            <a:pPr algn="ctr"/>
            <a:r>
              <a:rPr lang="en-US">
                <a:latin typeface="Calibri" panose="020F0502020204030204" pitchFamily="34" charset="0"/>
                <a:cs typeface="Calibri" panose="020F0502020204030204" pitchFamily="34" charset="0"/>
              </a:rPr>
              <a:t>Responses</a:t>
            </a:r>
          </a:p>
        </p:txBody>
      </p:sp>
      <p:sp>
        <p:nvSpPr>
          <p:cNvPr id="83" name="Rounded Rectangle 82" descr="How do they respond?">
            <a:extLst>
              <a:ext uri="{FF2B5EF4-FFF2-40B4-BE49-F238E27FC236}">
                <a16:creationId xmlns:a16="http://schemas.microsoft.com/office/drawing/2014/main" id="{030E242B-AA5D-60C9-A9FB-12F7E060BDBC}"/>
              </a:ext>
            </a:extLst>
          </p:cNvPr>
          <p:cNvSpPr/>
          <p:nvPr/>
        </p:nvSpPr>
        <p:spPr>
          <a:xfrm>
            <a:off x="6730814" y="2799534"/>
            <a:ext cx="3698455" cy="6423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libri" panose="020F0502020204030204" pitchFamily="34" charset="0"/>
                <a:cs typeface="Calibri" panose="020F0502020204030204" pitchFamily="34" charset="0"/>
              </a:rPr>
              <a:t>How do they respond?</a:t>
            </a:r>
          </a:p>
        </p:txBody>
      </p:sp>
      <p:grpSp>
        <p:nvGrpSpPr>
          <p:cNvPr id="11" name="Group 10" descr="Speech bubbles">
            <a:extLst>
              <a:ext uri="{FF2B5EF4-FFF2-40B4-BE49-F238E27FC236}">
                <a16:creationId xmlns:a16="http://schemas.microsoft.com/office/drawing/2014/main" id="{2E13B80B-55ED-96BC-3D1B-9B441C4267F6}"/>
              </a:ext>
              <a:ext uri="{C183D7F6-B498-43B3-948B-1728B52AA6E4}">
                <adec:decorative xmlns:adec="http://schemas.microsoft.com/office/drawing/2017/decorative" val="0"/>
              </a:ext>
            </a:extLst>
          </p:cNvPr>
          <p:cNvGrpSpPr/>
          <p:nvPr/>
        </p:nvGrpSpPr>
        <p:grpSpPr>
          <a:xfrm>
            <a:off x="6400356" y="3852685"/>
            <a:ext cx="1188720" cy="1188720"/>
            <a:chOff x="6400356" y="3969915"/>
            <a:chExt cx="1188720" cy="1188720"/>
          </a:xfrm>
        </p:grpSpPr>
        <p:sp>
          <p:nvSpPr>
            <p:cNvPr id="43" name="Oval 42">
              <a:extLst>
                <a:ext uri="{FF2B5EF4-FFF2-40B4-BE49-F238E27FC236}">
                  <a16:creationId xmlns:a16="http://schemas.microsoft.com/office/drawing/2014/main" id="{58AC819A-0D7C-DCA0-662A-255AF203AFE9}"/>
                </a:ext>
              </a:extLst>
            </p:cNvPr>
            <p:cNvSpPr>
              <a:spLocks noChangeAspect="1"/>
            </p:cNvSpPr>
            <p:nvPr/>
          </p:nvSpPr>
          <p:spPr>
            <a:xfrm>
              <a:off x="6400356" y="3969915"/>
              <a:ext cx="1188720" cy="1188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outline of a chat&#10;&#10;Description automatically generated">
              <a:extLst>
                <a:ext uri="{FF2B5EF4-FFF2-40B4-BE49-F238E27FC236}">
                  <a16:creationId xmlns:a16="http://schemas.microsoft.com/office/drawing/2014/main" id="{965B9D5A-CBAB-F735-151F-E24223973D55}"/>
                </a:ext>
              </a:extLst>
            </p:cNvPr>
            <p:cNvPicPr>
              <a:picLocks noChangeAspect="1"/>
            </p:cNvPicPr>
            <p:nvPr/>
          </p:nvPicPr>
          <p:blipFill>
            <a:blip r:embed="rId9"/>
            <a:stretch>
              <a:fillRect/>
            </a:stretch>
          </p:blipFill>
          <p:spPr>
            <a:xfrm>
              <a:off x="6529114" y="4113056"/>
              <a:ext cx="893529" cy="893529"/>
            </a:xfrm>
            <a:prstGeom prst="rect">
              <a:avLst/>
            </a:prstGeom>
            <a:ln>
              <a:noFill/>
            </a:ln>
          </p:spPr>
        </p:pic>
      </p:grpSp>
      <p:sp>
        <p:nvSpPr>
          <p:cNvPr id="75" name="TextBox 74">
            <a:extLst>
              <a:ext uri="{FF2B5EF4-FFF2-40B4-BE49-F238E27FC236}">
                <a16:creationId xmlns:a16="http://schemas.microsoft.com/office/drawing/2014/main" id="{A09CD52D-3FA5-0C56-E265-9BBF063F3E74}"/>
              </a:ext>
            </a:extLst>
          </p:cNvPr>
          <p:cNvSpPr txBox="1"/>
          <p:nvPr/>
        </p:nvSpPr>
        <p:spPr>
          <a:xfrm>
            <a:off x="6409074" y="5116589"/>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Verbal</a:t>
            </a:r>
          </a:p>
          <a:p>
            <a:pPr algn="ctr"/>
            <a:r>
              <a:rPr lang="en-US">
                <a:latin typeface="Calibri" panose="020F0502020204030204" pitchFamily="34" charset="0"/>
                <a:cs typeface="Calibri" panose="020F0502020204030204" pitchFamily="34" charset="0"/>
              </a:rPr>
              <a:t>Responses</a:t>
            </a:r>
          </a:p>
        </p:txBody>
      </p:sp>
      <p:grpSp>
        <p:nvGrpSpPr>
          <p:cNvPr id="70" name="Group 69" descr="Pen that is writing">
            <a:extLst>
              <a:ext uri="{FF2B5EF4-FFF2-40B4-BE49-F238E27FC236}">
                <a16:creationId xmlns:a16="http://schemas.microsoft.com/office/drawing/2014/main" id="{021CA6E1-129B-2B71-C400-9F4D768199BC}"/>
              </a:ext>
              <a:ext uri="{C183D7F6-B498-43B3-948B-1728B52AA6E4}">
                <adec:decorative xmlns:adec="http://schemas.microsoft.com/office/drawing/2017/decorative" val="0"/>
              </a:ext>
            </a:extLst>
          </p:cNvPr>
          <p:cNvGrpSpPr/>
          <p:nvPr/>
        </p:nvGrpSpPr>
        <p:grpSpPr>
          <a:xfrm>
            <a:off x="7985681" y="3878352"/>
            <a:ext cx="1188720" cy="1188720"/>
            <a:chOff x="7691027" y="3787729"/>
            <a:chExt cx="1188720" cy="1188720"/>
          </a:xfrm>
        </p:grpSpPr>
        <p:sp>
          <p:nvSpPr>
            <p:cNvPr id="50" name="Oval 49">
              <a:extLst>
                <a:ext uri="{FF2B5EF4-FFF2-40B4-BE49-F238E27FC236}">
                  <a16:creationId xmlns:a16="http://schemas.microsoft.com/office/drawing/2014/main" id="{3D4B0B6A-5F12-E85C-F993-86AEFC5E6FDB}"/>
                </a:ext>
              </a:extLst>
            </p:cNvPr>
            <p:cNvSpPr>
              <a:spLocks noChangeAspect="1"/>
            </p:cNvSpPr>
            <p:nvPr/>
          </p:nvSpPr>
          <p:spPr>
            <a:xfrm>
              <a:off x="7691027" y="3787729"/>
              <a:ext cx="1188720" cy="1188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Scribble with solid fill">
              <a:extLst>
                <a:ext uri="{FF2B5EF4-FFF2-40B4-BE49-F238E27FC236}">
                  <a16:creationId xmlns:a16="http://schemas.microsoft.com/office/drawing/2014/main" id="{669D69C8-EE4F-D026-AA99-680D071C14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19268" y="4004544"/>
              <a:ext cx="732238" cy="732238"/>
            </a:xfrm>
            <a:prstGeom prst="rect">
              <a:avLst/>
            </a:prstGeom>
          </p:spPr>
        </p:pic>
      </p:grpSp>
      <p:sp>
        <p:nvSpPr>
          <p:cNvPr id="76" name="TextBox 75">
            <a:extLst>
              <a:ext uri="{FF2B5EF4-FFF2-40B4-BE49-F238E27FC236}">
                <a16:creationId xmlns:a16="http://schemas.microsoft.com/office/drawing/2014/main" id="{9A84F8E9-0F78-1A9A-8506-FA16D9AFB50D}"/>
              </a:ext>
            </a:extLst>
          </p:cNvPr>
          <p:cNvSpPr txBox="1"/>
          <p:nvPr/>
        </p:nvSpPr>
        <p:spPr>
          <a:xfrm>
            <a:off x="7994399" y="5116589"/>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Written</a:t>
            </a:r>
          </a:p>
          <a:p>
            <a:pPr algn="ctr"/>
            <a:r>
              <a:rPr lang="en-US">
                <a:latin typeface="Calibri" panose="020F0502020204030204" pitchFamily="34" charset="0"/>
                <a:cs typeface="Calibri" panose="020F0502020204030204" pitchFamily="34" charset="0"/>
              </a:rPr>
              <a:t>Responses</a:t>
            </a:r>
          </a:p>
        </p:txBody>
      </p:sp>
      <p:grpSp>
        <p:nvGrpSpPr>
          <p:cNvPr id="71" name="Group 70" descr="Person walking">
            <a:extLst>
              <a:ext uri="{FF2B5EF4-FFF2-40B4-BE49-F238E27FC236}">
                <a16:creationId xmlns:a16="http://schemas.microsoft.com/office/drawing/2014/main" id="{737B3285-BFD9-C794-EEA2-75EBF8CBC04D}"/>
              </a:ext>
              <a:ext uri="{C183D7F6-B498-43B3-948B-1728B52AA6E4}">
                <adec:decorative xmlns:adec="http://schemas.microsoft.com/office/drawing/2017/decorative" val="0"/>
              </a:ext>
            </a:extLst>
          </p:cNvPr>
          <p:cNvGrpSpPr/>
          <p:nvPr/>
        </p:nvGrpSpPr>
        <p:grpSpPr>
          <a:xfrm>
            <a:off x="9571006" y="3848231"/>
            <a:ext cx="1188720" cy="1188720"/>
            <a:chOff x="9465700" y="4295438"/>
            <a:chExt cx="1188720" cy="1188720"/>
          </a:xfrm>
        </p:grpSpPr>
        <p:sp>
          <p:nvSpPr>
            <p:cNvPr id="62" name="Oval 61">
              <a:extLst>
                <a:ext uri="{FF2B5EF4-FFF2-40B4-BE49-F238E27FC236}">
                  <a16:creationId xmlns:a16="http://schemas.microsoft.com/office/drawing/2014/main" id="{7D7D2835-60AF-5623-B748-B9FE682993ED}"/>
                </a:ext>
              </a:extLst>
            </p:cNvPr>
            <p:cNvSpPr>
              <a:spLocks noChangeAspect="1"/>
            </p:cNvSpPr>
            <p:nvPr/>
          </p:nvSpPr>
          <p:spPr>
            <a:xfrm>
              <a:off x="9465700" y="4295438"/>
              <a:ext cx="1188720" cy="1188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descr="Walk with solid fill">
              <a:extLst>
                <a:ext uri="{FF2B5EF4-FFF2-40B4-BE49-F238E27FC236}">
                  <a16:creationId xmlns:a16="http://schemas.microsoft.com/office/drawing/2014/main" id="{A0C55680-436F-5E72-9391-F8971B6AF9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06407" y="4504458"/>
              <a:ext cx="707305" cy="707305"/>
            </a:xfrm>
            <a:prstGeom prst="rect">
              <a:avLst/>
            </a:prstGeom>
          </p:spPr>
        </p:pic>
      </p:grpSp>
      <p:sp>
        <p:nvSpPr>
          <p:cNvPr id="77" name="TextBox 76">
            <a:extLst>
              <a:ext uri="{FF2B5EF4-FFF2-40B4-BE49-F238E27FC236}">
                <a16:creationId xmlns:a16="http://schemas.microsoft.com/office/drawing/2014/main" id="{0CB33D57-8F87-80F0-657A-7D6C1A2A3F1A}"/>
              </a:ext>
            </a:extLst>
          </p:cNvPr>
          <p:cNvSpPr txBox="1"/>
          <p:nvPr/>
        </p:nvSpPr>
        <p:spPr>
          <a:xfrm>
            <a:off x="9579723" y="5119093"/>
            <a:ext cx="1171283" cy="646331"/>
          </a:xfrm>
          <a:prstGeom prst="rect">
            <a:avLst/>
          </a:prstGeom>
          <a:noFill/>
        </p:spPr>
        <p:txBody>
          <a:bodyPr wrap="none" rtlCol="0">
            <a:spAutoFit/>
          </a:bodyPr>
          <a:lstStyle/>
          <a:p>
            <a:pPr algn="ctr"/>
            <a:r>
              <a:rPr lang="en-US">
                <a:latin typeface="Calibri" panose="020F0502020204030204" pitchFamily="34" charset="0"/>
                <a:cs typeface="Calibri" panose="020F0502020204030204" pitchFamily="34" charset="0"/>
              </a:rPr>
              <a:t>Action</a:t>
            </a:r>
          </a:p>
          <a:p>
            <a:pPr algn="ctr"/>
            <a:r>
              <a:rPr lang="en-US">
                <a:latin typeface="Calibri" panose="020F0502020204030204" pitchFamily="34" charset="0"/>
                <a:cs typeface="Calibri" panose="020F0502020204030204" pitchFamily="34" charset="0"/>
              </a:rPr>
              <a:t>Responses</a:t>
            </a:r>
          </a:p>
        </p:txBody>
      </p:sp>
      <p:cxnSp>
        <p:nvCxnSpPr>
          <p:cNvPr id="85" name="Straight Connector 84">
            <a:extLst>
              <a:ext uri="{FF2B5EF4-FFF2-40B4-BE49-F238E27FC236}">
                <a16:creationId xmlns:a16="http://schemas.microsoft.com/office/drawing/2014/main" id="{E894BF8C-06B3-27A0-EDFE-5EC760DC2175}"/>
              </a:ext>
              <a:ext uri="{C183D7F6-B498-43B3-948B-1728B52AA6E4}">
                <adec:decorative xmlns:adec="http://schemas.microsoft.com/office/drawing/2017/decorative" val="1"/>
              </a:ext>
            </a:extLst>
          </p:cNvPr>
          <p:cNvCxnSpPr>
            <a:cxnSpLocks/>
            <a:endCxn id="5" idx="0"/>
          </p:cNvCxnSpPr>
          <p:nvPr/>
        </p:nvCxnSpPr>
        <p:spPr>
          <a:xfrm flipH="1">
            <a:off x="1635809" y="3441881"/>
            <a:ext cx="1233040" cy="4364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C2E2D21-5EDC-61C9-D403-B0D86854B5A9}"/>
              </a:ext>
              <a:ext uri="{C183D7F6-B498-43B3-948B-1728B52AA6E4}">
                <adec:decorative xmlns:adec="http://schemas.microsoft.com/office/drawing/2017/decorative" val="1"/>
              </a:ext>
            </a:extLst>
          </p:cNvPr>
          <p:cNvCxnSpPr>
            <a:cxnSpLocks/>
            <a:stCxn id="78" idx="2"/>
            <a:endCxn id="31" idx="0"/>
          </p:cNvCxnSpPr>
          <p:nvPr/>
        </p:nvCxnSpPr>
        <p:spPr>
          <a:xfrm>
            <a:off x="3337812" y="3442814"/>
            <a:ext cx="2" cy="43555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0F16BD-0A53-65EF-D62F-387D160BDF3C}"/>
              </a:ext>
              <a:ext uri="{C183D7F6-B498-43B3-948B-1728B52AA6E4}">
                <adec:decorative xmlns:adec="http://schemas.microsoft.com/office/drawing/2017/decorative" val="1"/>
              </a:ext>
            </a:extLst>
          </p:cNvPr>
          <p:cNvCxnSpPr>
            <a:cxnSpLocks/>
          </p:cNvCxnSpPr>
          <p:nvPr/>
        </p:nvCxnSpPr>
        <p:spPr>
          <a:xfrm flipH="1">
            <a:off x="8580041" y="3442814"/>
            <a:ext cx="1" cy="4364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6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Recommended Rates of OTRs</a:t>
            </a:r>
          </a:p>
        </p:txBody>
      </p:sp>
      <p:graphicFrame>
        <p:nvGraphicFramePr>
          <p:cNvPr id="3" name="Table 2" descr="Table indicating the recommended rate of OTRs for different types of settings.">
            <a:extLst>
              <a:ext uri="{FF2B5EF4-FFF2-40B4-BE49-F238E27FC236}">
                <a16:creationId xmlns:a16="http://schemas.microsoft.com/office/drawing/2014/main" id="{483722DF-4BDB-6512-F51E-53A3FB72907D}"/>
              </a:ext>
            </a:extLst>
          </p:cNvPr>
          <p:cNvGraphicFramePr>
            <a:graphicFrameLocks noGrp="1"/>
          </p:cNvGraphicFramePr>
          <p:nvPr>
            <p:extLst>
              <p:ext uri="{D42A27DB-BD31-4B8C-83A1-F6EECF244321}">
                <p14:modId xmlns:p14="http://schemas.microsoft.com/office/powerpoint/2010/main" val="2733564082"/>
              </p:ext>
            </p:extLst>
          </p:nvPr>
        </p:nvGraphicFramePr>
        <p:xfrm>
          <a:off x="1117794" y="1545326"/>
          <a:ext cx="9953363" cy="2378884"/>
        </p:xfrm>
        <a:graphic>
          <a:graphicData uri="http://schemas.openxmlformats.org/drawingml/2006/table">
            <a:tbl>
              <a:tblPr firstRow="1" bandRow="1">
                <a:tableStyleId>{69012ECD-51FC-41F1-AA8D-1B2483CD663E}</a:tableStyleId>
              </a:tblPr>
              <a:tblGrid>
                <a:gridCol w="4832723">
                  <a:extLst>
                    <a:ext uri="{9D8B030D-6E8A-4147-A177-3AD203B41FA5}">
                      <a16:colId xmlns:a16="http://schemas.microsoft.com/office/drawing/2014/main" val="1809673390"/>
                    </a:ext>
                  </a:extLst>
                </a:gridCol>
                <a:gridCol w="5120640">
                  <a:extLst>
                    <a:ext uri="{9D8B030D-6E8A-4147-A177-3AD203B41FA5}">
                      <a16:colId xmlns:a16="http://schemas.microsoft.com/office/drawing/2014/main" val="1190563064"/>
                    </a:ext>
                  </a:extLst>
                </a:gridCol>
              </a:tblGrid>
              <a:tr h="397684">
                <a:tc>
                  <a:txBody>
                    <a:bodyPr/>
                    <a:lstStyle/>
                    <a:p>
                      <a:r>
                        <a:rPr lang="en-US" sz="2000"/>
                        <a:t>Setting</a:t>
                      </a:r>
                    </a:p>
                  </a:txBody>
                  <a:tcPr/>
                </a:tc>
                <a:tc>
                  <a:txBody>
                    <a:bodyPr/>
                    <a:lstStyle/>
                    <a:p>
                      <a:r>
                        <a:rPr lang="en-US" sz="2000"/>
                        <a:t>Rate</a:t>
                      </a:r>
                    </a:p>
                  </a:txBody>
                  <a:tcPr/>
                </a:tc>
                <a:extLst>
                  <a:ext uri="{0D108BD9-81ED-4DB2-BD59-A6C34878D82A}">
                    <a16:rowId xmlns:a16="http://schemas.microsoft.com/office/drawing/2014/main" val="2698497999"/>
                  </a:ext>
                </a:extLst>
              </a:tr>
              <a:tr h="328503">
                <a:tc>
                  <a:txBody>
                    <a:bodyPr/>
                    <a:lstStyle/>
                    <a:p>
                      <a:pPr marL="0" algn="l" defTabSz="685800" rtl="0" eaLnBrk="1" latinLnBrk="0" hangingPunct="1"/>
                      <a:r>
                        <a:rPr lang="en-US" sz="2000" b="0" kern="1200">
                          <a:solidFill>
                            <a:schemeClr val="tx1"/>
                          </a:solidFill>
                        </a:rPr>
                        <a:t>Large-group</a:t>
                      </a:r>
                      <a:endParaRPr lang="en-US" sz="2000" b="0" kern="120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a:solidFill>
                            <a:schemeClr val="tx1"/>
                          </a:solidFill>
                        </a:rPr>
                        <a:t>3–6/minute on average</a:t>
                      </a:r>
                      <a:endParaRPr lang="en-US" sz="2000" b="0" kern="1200">
                        <a:solidFill>
                          <a:schemeClr val="tx1"/>
                        </a:solidFill>
                        <a:latin typeface="+mn-lt"/>
                        <a:ea typeface="+mn-ea"/>
                        <a:cs typeface="+mn-cs"/>
                      </a:endParaRPr>
                    </a:p>
                  </a:txBody>
                  <a:tcPr marL="68580" marR="68580"/>
                </a:tc>
                <a:extLst>
                  <a:ext uri="{0D108BD9-81ED-4DB2-BD59-A6C34878D82A}">
                    <a16:rowId xmlns:a16="http://schemas.microsoft.com/office/drawing/2014/main" val="527306630"/>
                  </a:ext>
                </a:extLst>
              </a:tr>
              <a:tr h="0">
                <a:tc>
                  <a:txBody>
                    <a:bodyPr/>
                    <a:lstStyle/>
                    <a:p>
                      <a:pPr marL="0" algn="l" defTabSz="685800" rtl="0" eaLnBrk="1" latinLnBrk="0" hangingPunct="1"/>
                      <a:r>
                        <a:rPr lang="en-US" sz="2000" b="0" kern="1200">
                          <a:solidFill>
                            <a:schemeClr val="tx1"/>
                          </a:solidFill>
                        </a:rPr>
                        <a:t>Small-group</a:t>
                      </a:r>
                      <a:endParaRPr lang="en-US" sz="2000" b="0" kern="120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a:solidFill>
                            <a:schemeClr val="tx1"/>
                          </a:solidFill>
                        </a:rPr>
                        <a:t>8–12/minute on average</a:t>
                      </a:r>
                      <a:endParaRPr lang="en-US" sz="2000" b="0" kern="1200">
                        <a:solidFill>
                          <a:schemeClr val="tx1"/>
                        </a:solidFill>
                        <a:latin typeface="+mn-lt"/>
                        <a:ea typeface="+mn-ea"/>
                        <a:cs typeface="+mn-cs"/>
                      </a:endParaRPr>
                    </a:p>
                  </a:txBody>
                  <a:tcPr marL="68580" marR="68580"/>
                </a:tc>
                <a:extLst>
                  <a:ext uri="{0D108BD9-81ED-4DB2-BD59-A6C34878D82A}">
                    <a16:rowId xmlns:a16="http://schemas.microsoft.com/office/drawing/2014/main" val="1595003000"/>
                  </a:ext>
                </a:extLst>
              </a:tr>
              <a:tr h="0">
                <a:tc>
                  <a:txBody>
                    <a:bodyPr/>
                    <a:lstStyle/>
                    <a:p>
                      <a:pPr marL="0" algn="l" defTabSz="685800" rtl="0" eaLnBrk="1" latinLnBrk="0" hangingPunct="1"/>
                      <a:r>
                        <a:rPr lang="en-US" sz="2000" b="0" kern="1200">
                          <a:solidFill>
                            <a:schemeClr val="tx1"/>
                          </a:solidFill>
                        </a:rPr>
                        <a:t>New material</a:t>
                      </a:r>
                      <a:endParaRPr lang="en-US" sz="2000" b="0" kern="120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a:solidFill>
                            <a:schemeClr val="tx1"/>
                          </a:solidFill>
                        </a:rPr>
                        <a:t>4–6/minute with at least 80% accuracy</a:t>
                      </a:r>
                      <a:endParaRPr lang="en-US" sz="2000" b="0" kern="1200">
                        <a:solidFill>
                          <a:schemeClr val="tx1"/>
                        </a:solidFill>
                        <a:latin typeface="+mn-lt"/>
                        <a:ea typeface="+mn-ea"/>
                        <a:cs typeface="+mn-cs"/>
                      </a:endParaRPr>
                    </a:p>
                  </a:txBody>
                  <a:tcPr marL="68580" marR="68580"/>
                </a:tc>
                <a:extLst>
                  <a:ext uri="{0D108BD9-81ED-4DB2-BD59-A6C34878D82A}">
                    <a16:rowId xmlns:a16="http://schemas.microsoft.com/office/drawing/2014/main" val="699862043"/>
                  </a:ext>
                </a:extLst>
              </a:tr>
              <a:tr h="0">
                <a:tc>
                  <a:txBody>
                    <a:bodyPr/>
                    <a:lstStyle/>
                    <a:p>
                      <a:pPr marL="0" algn="l" defTabSz="685800" rtl="0" eaLnBrk="1" latinLnBrk="0" hangingPunct="1"/>
                      <a:r>
                        <a:rPr lang="en-US" sz="2000" b="0" kern="1200">
                          <a:solidFill>
                            <a:schemeClr val="tx1"/>
                          </a:solidFill>
                        </a:rPr>
                        <a:t>Review material</a:t>
                      </a:r>
                      <a:endParaRPr lang="en-US" sz="2000" b="0" kern="120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a:solidFill>
                            <a:schemeClr val="tx1"/>
                          </a:solidFill>
                        </a:rPr>
                        <a:t>8–12/minute with at least 90% accuracy</a:t>
                      </a:r>
                      <a:endParaRPr lang="en-US" sz="2000" b="0" kern="1200">
                        <a:solidFill>
                          <a:schemeClr val="tx1"/>
                        </a:solidFill>
                        <a:latin typeface="+mn-lt"/>
                        <a:ea typeface="+mn-ea"/>
                        <a:cs typeface="+mn-cs"/>
                      </a:endParaRPr>
                    </a:p>
                  </a:txBody>
                  <a:tcPr marL="68580" marR="68580"/>
                </a:tc>
                <a:extLst>
                  <a:ext uri="{0D108BD9-81ED-4DB2-BD59-A6C34878D82A}">
                    <a16:rowId xmlns:a16="http://schemas.microsoft.com/office/drawing/2014/main" val="349345365"/>
                  </a:ext>
                </a:extLst>
              </a:tr>
              <a:tr h="0">
                <a:tc>
                  <a:txBody>
                    <a:bodyPr/>
                    <a:lstStyle/>
                    <a:p>
                      <a:pPr marL="0" algn="l" defTabSz="685800" rtl="0" eaLnBrk="1" latinLnBrk="0" hangingPunct="1"/>
                      <a:r>
                        <a:rPr lang="en-US" sz="2000" b="0" kern="1200">
                          <a:solidFill>
                            <a:schemeClr val="tx1"/>
                          </a:solidFill>
                        </a:rPr>
                        <a:t>Students with intensive needs or disabilities</a:t>
                      </a:r>
                      <a:endParaRPr lang="en-US" sz="2000" b="0" kern="120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10/minute on average</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1853285329"/>
                  </a:ext>
                </a:extLst>
              </a:tr>
            </a:tbl>
          </a:graphicData>
        </a:graphic>
      </p:graphicFrame>
      <p:sp>
        <p:nvSpPr>
          <p:cNvPr id="6" name="TextBox 5"/>
          <p:cNvSpPr txBox="1"/>
          <p:nvPr/>
        </p:nvSpPr>
        <p:spPr>
          <a:xfrm>
            <a:off x="557371" y="4361652"/>
            <a:ext cx="11074207" cy="1184940"/>
          </a:xfrm>
          <a:prstGeom prst="rect">
            <a:avLst/>
          </a:prstGeom>
          <a:noFill/>
        </p:spPr>
        <p:txBody>
          <a:bodyPr wrap="square" rtlCol="0">
            <a:spAutoFit/>
          </a:bodyPr>
          <a:lstStyle/>
          <a:p>
            <a:pPr marL="342900" indent="-342900">
              <a:spcAft>
                <a:spcPts val="600"/>
              </a:spcAft>
              <a:buClr>
                <a:schemeClr val="accent1"/>
              </a:buClr>
              <a:buFont typeface="Wingdings" pitchFamily="2" charset="2"/>
              <a:buChar char="§"/>
            </a:pPr>
            <a:r>
              <a:rPr lang="en-US" sz="2200"/>
              <a:t>Improving from suboptimal rates has benefit on academic and behavior outcomes.</a:t>
            </a:r>
          </a:p>
          <a:p>
            <a:pPr marL="342900" indent="-342900">
              <a:spcAft>
                <a:spcPts val="600"/>
              </a:spcAft>
              <a:buClr>
                <a:schemeClr val="accent1"/>
              </a:buClr>
              <a:buFont typeface="Wingdings" pitchFamily="2" charset="2"/>
              <a:buChar char="§"/>
            </a:pPr>
            <a:r>
              <a:rPr lang="en-US" sz="2200"/>
              <a:t>Lower rates during some activities are expected (i.e., longer student responding impacts rates).</a:t>
            </a:r>
          </a:p>
        </p:txBody>
      </p:sp>
      <p:sp>
        <p:nvSpPr>
          <p:cNvPr id="4" name="Slide Number Placeholder 5">
            <a:extLst>
              <a:ext uri="{FF2B5EF4-FFF2-40B4-BE49-F238E27FC236}">
                <a16:creationId xmlns:a16="http://schemas.microsoft.com/office/drawing/2014/main" id="{7E201D8D-99DA-10C6-690A-6574D0B2D94A}"/>
              </a:ext>
              <a:ext uri="{C183D7F6-B498-43B3-948B-1728B52AA6E4}">
                <adec:decorative xmlns:adec="http://schemas.microsoft.com/office/drawing/2017/decorative" val="1"/>
              </a:ext>
            </a:extLst>
          </p:cNvPr>
          <p:cNvSpPr txBox="1">
            <a:spLocks/>
          </p:cNvSpPr>
          <p:nvPr/>
        </p:nvSpPr>
        <p:spPr>
          <a:xfrm>
            <a:off x="11631577" y="6674928"/>
            <a:ext cx="411265" cy="192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BF4E83-61DB-418F-A99F-17BC9BB58EF6}" type="slidenum">
              <a:rPr lang="en-US" sz="1000" smtClean="0"/>
              <a:pPr/>
              <a:t>25</a:t>
            </a:fld>
            <a:endParaRPr lang="en-US" sz="1000"/>
          </a:p>
        </p:txBody>
      </p:sp>
      <p:sp>
        <p:nvSpPr>
          <p:cNvPr id="9" name="TextBox 8">
            <a:extLst>
              <a:ext uri="{FF2B5EF4-FFF2-40B4-BE49-F238E27FC236}">
                <a16:creationId xmlns:a16="http://schemas.microsoft.com/office/drawing/2014/main" id="{80D15B86-B00F-2DFB-C523-FEAF40AF8059}"/>
              </a:ext>
            </a:extLst>
          </p:cNvPr>
          <p:cNvSpPr txBox="1"/>
          <p:nvPr/>
        </p:nvSpPr>
        <p:spPr>
          <a:xfrm>
            <a:off x="357060" y="5617649"/>
            <a:ext cx="10938894" cy="307777"/>
          </a:xfrm>
          <a:prstGeom prst="rect">
            <a:avLst/>
          </a:prstGeom>
          <a:noFill/>
        </p:spPr>
        <p:txBody>
          <a:bodyPr wrap="square">
            <a:spAutoFit/>
          </a:bodyPr>
          <a:lstStyle/>
          <a:p>
            <a:r>
              <a:rPr lang="en-US" sz="1400" i="1"/>
              <a:t>Gunter et al., 2004; Haydon et al., 2009; 2010; MacSuga-Gage &amp; Simonsen, 2015; Sutherland et al., 2002; 2003</a:t>
            </a:r>
          </a:p>
        </p:txBody>
      </p:sp>
    </p:spTree>
    <p:extLst>
      <p:ext uri="{BB962C8B-B14F-4D97-AF65-F5344CB8AC3E}">
        <p14:creationId xmlns:p14="http://schemas.microsoft.com/office/powerpoint/2010/main" val="702624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978A-0EFC-F1FD-E359-1FC2DB62AAB2}"/>
              </a:ext>
            </a:extLst>
          </p:cNvPr>
          <p:cNvSpPr>
            <a:spLocks noGrp="1"/>
          </p:cNvSpPr>
          <p:nvPr>
            <p:ph type="title"/>
          </p:nvPr>
        </p:nvSpPr>
        <p:spPr>
          <a:xfrm>
            <a:off x="457200" y="0"/>
            <a:ext cx="11276076" cy="1057876"/>
          </a:xfrm>
        </p:spPr>
        <p:txBody>
          <a:bodyPr>
            <a:normAutofit/>
          </a:bodyPr>
          <a:lstStyle/>
          <a:p>
            <a:pPr algn="ctr"/>
            <a:r>
              <a:rPr lang="en-US" sz="3600"/>
              <a:t>Resources: Opportunities to Respond and Dosage</a:t>
            </a:r>
          </a:p>
        </p:txBody>
      </p:sp>
      <p:sp>
        <p:nvSpPr>
          <p:cNvPr id="7" name="TextBox 6">
            <a:extLst>
              <a:ext uri="{FF2B5EF4-FFF2-40B4-BE49-F238E27FC236}">
                <a16:creationId xmlns:a16="http://schemas.microsoft.com/office/drawing/2014/main" id="{2170DAD8-F67E-1D40-D9CE-743B0F6B69B2}"/>
              </a:ext>
            </a:extLst>
          </p:cNvPr>
          <p:cNvSpPr txBox="1"/>
          <p:nvPr/>
        </p:nvSpPr>
        <p:spPr>
          <a:xfrm>
            <a:off x="1819351" y="5600864"/>
            <a:ext cx="3469531" cy="369332"/>
          </a:xfrm>
          <a:prstGeom prst="rect">
            <a:avLst/>
          </a:prstGeom>
          <a:noFill/>
        </p:spPr>
        <p:txBody>
          <a:bodyPr wrap="square" rtlCol="0">
            <a:spAutoFit/>
          </a:bodyPr>
          <a:lstStyle/>
          <a:p>
            <a:pPr algn="ctr"/>
            <a:r>
              <a:rPr lang="en-US">
                <a:hlinkClick r:id="rId3"/>
              </a:rPr>
              <a:t>Assessment of Use of OTR</a:t>
            </a:r>
            <a:endParaRPr lang="en-US"/>
          </a:p>
        </p:txBody>
      </p:sp>
      <p:sp>
        <p:nvSpPr>
          <p:cNvPr id="10" name="TextBox 9">
            <a:extLst>
              <a:ext uri="{FF2B5EF4-FFF2-40B4-BE49-F238E27FC236}">
                <a16:creationId xmlns:a16="http://schemas.microsoft.com/office/drawing/2014/main" id="{6864D942-8B85-4FBC-DB04-98CEFBE7AF9D}"/>
              </a:ext>
            </a:extLst>
          </p:cNvPr>
          <p:cNvSpPr txBox="1"/>
          <p:nvPr/>
        </p:nvSpPr>
        <p:spPr>
          <a:xfrm>
            <a:off x="6903120" y="5600864"/>
            <a:ext cx="2695718" cy="369332"/>
          </a:xfrm>
          <a:prstGeom prst="rect">
            <a:avLst/>
          </a:prstGeom>
          <a:noFill/>
        </p:spPr>
        <p:txBody>
          <a:bodyPr wrap="square">
            <a:spAutoFit/>
          </a:bodyPr>
          <a:lstStyle/>
          <a:p>
            <a:r>
              <a:rPr lang="en-US">
                <a:hlinkClick r:id="rId4"/>
              </a:rPr>
              <a:t>Strategies for Scheduling </a:t>
            </a:r>
            <a:endParaRPr lang="en-US"/>
          </a:p>
        </p:txBody>
      </p:sp>
      <p:pic>
        <p:nvPicPr>
          <p:cNvPr id="12" name="Picture 11">
            <a:extLst>
              <a:ext uri="{FF2B5EF4-FFF2-40B4-BE49-F238E27FC236}">
                <a16:creationId xmlns:a16="http://schemas.microsoft.com/office/drawing/2014/main" id="{94D78131-363F-00E0-797E-1FF51D6BFD2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85840" y="1057876"/>
            <a:ext cx="3469529" cy="452073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9558CB6-D60F-CD6A-8464-A1FDAC15A82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70266" y="1057877"/>
            <a:ext cx="3593132" cy="452073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097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1582-BF99-8F46-975A-722012282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FE619-9AD5-41C4-3E0B-2E58A3097DE8}"/>
              </a:ext>
            </a:extLst>
          </p:cNvPr>
          <p:cNvSpPr>
            <a:spLocks noGrp="1"/>
          </p:cNvSpPr>
          <p:nvPr>
            <p:ph type="title"/>
          </p:nvPr>
        </p:nvSpPr>
        <p:spPr>
          <a:xfrm>
            <a:off x="457962" y="253938"/>
            <a:ext cx="11276076" cy="1280160"/>
          </a:xfrm>
        </p:spPr>
        <p:txBody>
          <a:bodyPr>
            <a:noAutofit/>
          </a:bodyPr>
          <a:lstStyle/>
          <a:p>
            <a:r>
              <a:rPr lang="en-US"/>
              <a:t>Adapt Dimensions That Address OTRs/Dosage </a:t>
            </a:r>
            <a:endParaRPr lang="en-US" sz="2800"/>
          </a:p>
        </p:txBody>
      </p:sp>
      <p:sp>
        <p:nvSpPr>
          <p:cNvPr id="3" name="Content Placeholder 2">
            <a:extLst>
              <a:ext uri="{FF2B5EF4-FFF2-40B4-BE49-F238E27FC236}">
                <a16:creationId xmlns:a16="http://schemas.microsoft.com/office/drawing/2014/main" id="{4BDDDD91-9F17-F0AC-31C9-D913C0E29B6F}"/>
              </a:ext>
            </a:extLst>
          </p:cNvPr>
          <p:cNvSpPr>
            <a:spLocks noGrp="1"/>
          </p:cNvSpPr>
          <p:nvPr>
            <p:ph sz="quarter" idx="14"/>
          </p:nvPr>
        </p:nvSpPr>
        <p:spPr>
          <a:xfrm>
            <a:off x="1938751" y="1787797"/>
            <a:ext cx="9535258" cy="1123534"/>
          </a:xfrm>
        </p:spPr>
        <p:txBody>
          <a:bodyPr/>
          <a:lstStyle/>
          <a:p>
            <a:pPr>
              <a:buClr>
                <a:schemeClr val="accent1"/>
              </a:buClr>
            </a:pPr>
            <a:r>
              <a:rPr lang="en-US"/>
              <a:t>If data indicates the </a:t>
            </a:r>
            <a:r>
              <a:rPr lang="en-US" b="1"/>
              <a:t>dosage of intervention is not sufficient</a:t>
            </a:r>
            <a:r>
              <a:rPr lang="en-US"/>
              <a:t>, </a:t>
            </a:r>
            <a:r>
              <a:rPr lang="en-US" dirty="0"/>
              <a:t>develop a more targeted hypothesis to </a:t>
            </a:r>
            <a:r>
              <a:rPr lang="en-US"/>
              <a:t>consider the following adaptations:</a:t>
            </a:r>
          </a:p>
        </p:txBody>
      </p:sp>
      <p:pic>
        <p:nvPicPr>
          <p:cNvPr id="4" name="Graphic 3">
            <a:extLst>
              <a:ext uri="{FF2B5EF4-FFF2-40B4-BE49-F238E27FC236}">
                <a16:creationId xmlns:a16="http://schemas.microsoft.com/office/drawing/2014/main" id="{E1E03107-09E4-EECF-8CBE-230894E842D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643" y="1787797"/>
            <a:ext cx="914400" cy="914400"/>
          </a:xfrm>
          <a:prstGeom prst="rect">
            <a:avLst/>
          </a:prstGeom>
        </p:spPr>
      </p:pic>
      <p:sp>
        <p:nvSpPr>
          <p:cNvPr id="6" name="Rounded Rectangle 5">
            <a:extLst>
              <a:ext uri="{FF2B5EF4-FFF2-40B4-BE49-F238E27FC236}">
                <a16:creationId xmlns:a16="http://schemas.microsoft.com/office/drawing/2014/main" id="{1557AD50-8814-C08F-7DDD-482DBFBFC19D}"/>
              </a:ext>
            </a:extLst>
          </p:cNvPr>
          <p:cNvSpPr/>
          <p:nvPr/>
        </p:nvSpPr>
        <p:spPr>
          <a:xfrm>
            <a:off x="1143440" y="3042131"/>
            <a:ext cx="10042399" cy="2636590"/>
          </a:xfrm>
          <a:prstGeom prst="roundRect">
            <a:avLst>
              <a:gd name="adj" fmla="val 6260"/>
            </a:avLst>
          </a:prstGeom>
          <a:solidFill>
            <a:schemeClr val="accent2">
              <a:alpha val="2001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 indent="-320040" defTabSz="685800">
              <a:spcBef>
                <a:spcPts val="600"/>
              </a:spcBef>
              <a:spcAft>
                <a:spcPts val="600"/>
              </a:spcAft>
              <a:buClr>
                <a:schemeClr val="tx1"/>
              </a:buClr>
              <a:buSzPct val="100000"/>
              <a:buFont typeface="Wingdings" pitchFamily="2" charset="2"/>
              <a:buChar char="q"/>
              <a:defRPr/>
            </a:pPr>
            <a:r>
              <a:rPr lang="en-US" sz="2200">
                <a:solidFill>
                  <a:srgbClr val="262626"/>
                </a:solidFill>
                <a:latin typeface="Calibri"/>
                <a:cs typeface="Calibri"/>
              </a:rPr>
              <a:t>Increase student </a:t>
            </a:r>
            <a:r>
              <a:rPr lang="en-US" sz="2200" b="1">
                <a:solidFill>
                  <a:srgbClr val="262626"/>
                </a:solidFill>
                <a:latin typeface="Calibri"/>
                <a:cs typeface="Calibri"/>
              </a:rPr>
              <a:t>opportunities to respond </a:t>
            </a:r>
            <a:r>
              <a:rPr lang="en-US" sz="2200">
                <a:solidFill>
                  <a:srgbClr val="262626"/>
                </a:solidFill>
                <a:latin typeface="Calibri"/>
                <a:cs typeface="Calibri"/>
              </a:rPr>
              <a:t>(OTRs) during intervention.</a:t>
            </a:r>
          </a:p>
          <a:p>
            <a:pPr marL="320040" lvl="0" indent="-320040" defTabSz="685800">
              <a:spcBef>
                <a:spcPts val="600"/>
              </a:spcBef>
              <a:spcAft>
                <a:spcPts val="600"/>
              </a:spcAft>
              <a:buClr>
                <a:schemeClr val="tx1"/>
              </a:buClr>
              <a:buSzPct val="100000"/>
              <a:buFont typeface="Wingdings" pitchFamily="2" charset="2"/>
              <a:buChar char="q"/>
              <a:defRPr/>
            </a:pPr>
            <a:r>
              <a:rPr lang="en-US" sz="2200">
                <a:solidFill>
                  <a:srgbClr val="262626"/>
                </a:solidFill>
                <a:latin typeface="Calibri"/>
                <a:cs typeface="Calibri"/>
              </a:rPr>
              <a:t>Increase </a:t>
            </a:r>
            <a:r>
              <a:rPr lang="en-US" sz="2200" b="1">
                <a:solidFill>
                  <a:srgbClr val="262626"/>
                </a:solidFill>
                <a:latin typeface="Calibri"/>
                <a:cs typeface="Calibri"/>
              </a:rPr>
              <a:t>minutes</a:t>
            </a:r>
            <a:r>
              <a:rPr lang="en-US" sz="2200">
                <a:solidFill>
                  <a:srgbClr val="262626"/>
                </a:solidFill>
                <a:latin typeface="Calibri"/>
                <a:cs typeface="Calibri"/>
              </a:rPr>
              <a:t> per intervention session or </a:t>
            </a:r>
            <a:r>
              <a:rPr lang="en-US" sz="2200" b="1">
                <a:solidFill>
                  <a:srgbClr val="262626"/>
                </a:solidFill>
                <a:latin typeface="Calibri"/>
                <a:cs typeface="Calibri"/>
              </a:rPr>
              <a:t>frequency</a:t>
            </a:r>
            <a:r>
              <a:rPr lang="en-US" sz="2200">
                <a:solidFill>
                  <a:srgbClr val="262626"/>
                </a:solidFill>
                <a:latin typeface="Calibri"/>
                <a:cs typeface="Calibri"/>
              </a:rPr>
              <a:t> of sessions.</a:t>
            </a:r>
          </a:p>
          <a:p>
            <a:pPr marL="320040" lvl="0" indent="-320040" defTabSz="685800">
              <a:spcBef>
                <a:spcPts val="600"/>
              </a:spcBef>
              <a:spcAft>
                <a:spcPts val="600"/>
              </a:spcAft>
              <a:buClr>
                <a:schemeClr val="tx1"/>
              </a:buClr>
              <a:buSzPct val="100000"/>
              <a:buFont typeface="Wingdings" pitchFamily="2" charset="2"/>
              <a:buChar char="q"/>
              <a:defRPr/>
            </a:pPr>
            <a:r>
              <a:rPr lang="en-US" sz="2200">
                <a:solidFill>
                  <a:srgbClr val="262626"/>
                </a:solidFill>
                <a:latin typeface="Calibri"/>
                <a:cs typeface="Calibri"/>
              </a:rPr>
              <a:t>Reduce </a:t>
            </a:r>
            <a:r>
              <a:rPr lang="en-US" sz="2200" b="1">
                <a:solidFill>
                  <a:srgbClr val="262626"/>
                </a:solidFill>
                <a:latin typeface="Calibri"/>
                <a:cs typeface="Calibri"/>
              </a:rPr>
              <a:t>group size</a:t>
            </a:r>
            <a:r>
              <a:rPr lang="en-US" sz="2200">
                <a:solidFill>
                  <a:srgbClr val="262626"/>
                </a:solidFill>
                <a:latin typeface="Calibri"/>
                <a:cs typeface="Calibri"/>
              </a:rPr>
              <a:t>.</a:t>
            </a:r>
          </a:p>
          <a:p>
            <a:pPr marL="320040" lvl="0" indent="-320040" defTabSz="685800">
              <a:spcBef>
                <a:spcPts val="600"/>
              </a:spcBef>
              <a:spcAft>
                <a:spcPts val="600"/>
              </a:spcAft>
              <a:buClr>
                <a:schemeClr val="tx1"/>
              </a:buClr>
              <a:buSzPct val="100000"/>
              <a:buFont typeface="Wingdings" pitchFamily="2" charset="2"/>
              <a:buChar char="q"/>
              <a:defRPr/>
            </a:pPr>
            <a:r>
              <a:rPr lang="en-US" sz="2200">
                <a:solidFill>
                  <a:srgbClr val="262626"/>
                </a:solidFill>
                <a:latin typeface="Calibri"/>
                <a:cs typeface="Calibri"/>
              </a:rPr>
              <a:t>Embed additional </a:t>
            </a:r>
            <a:r>
              <a:rPr lang="en-US" sz="2200" b="1">
                <a:solidFill>
                  <a:srgbClr val="262626"/>
                </a:solidFill>
                <a:latin typeface="Calibri"/>
                <a:cs typeface="Calibri"/>
              </a:rPr>
              <a:t>practice and feedback throughout the day</a:t>
            </a:r>
            <a:r>
              <a:rPr lang="en-US" sz="2200">
                <a:solidFill>
                  <a:srgbClr val="262626"/>
                </a:solidFill>
                <a:latin typeface="Calibri"/>
                <a:cs typeface="Calibri"/>
              </a:rPr>
              <a:t>.</a:t>
            </a:r>
            <a:endParaRPr lang="en-US" sz="2200">
              <a:solidFill>
                <a:sysClr val="windowText" lastClr="000000"/>
              </a:solidFill>
            </a:endParaRPr>
          </a:p>
        </p:txBody>
      </p:sp>
    </p:spTree>
    <p:extLst>
      <p:ext uri="{BB962C8B-B14F-4D97-AF65-F5344CB8AC3E}">
        <p14:creationId xmlns:p14="http://schemas.microsoft.com/office/powerpoint/2010/main" val="510353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F3D1-7622-A4E6-B9F6-1050646741C0}"/>
            </a:ext>
          </a:extLst>
        </p:cNvPr>
        <p:cNvGrpSpPr/>
        <p:nvPr/>
      </p:nvGrpSpPr>
      <p:grpSpPr>
        <a:xfrm>
          <a:off x="0" y="0"/>
          <a:ext cx="0" cy="0"/>
          <a:chOff x="0" y="0"/>
          <a:chExt cx="0" cy="0"/>
        </a:xfrm>
      </p:grpSpPr>
      <p:sp>
        <p:nvSpPr>
          <p:cNvPr id="12" name="Right Arrow 11">
            <a:extLst>
              <a:ext uri="{FF2B5EF4-FFF2-40B4-BE49-F238E27FC236}">
                <a16:creationId xmlns:a16="http://schemas.microsoft.com/office/drawing/2014/main" id="{0E450D5F-1E9D-A8FE-F399-E25EFC82F373}"/>
              </a:ext>
              <a:ext uri="{C183D7F6-B498-43B3-948B-1728B52AA6E4}">
                <adec:decorative xmlns:adec="http://schemas.microsoft.com/office/drawing/2017/decorative" val="1"/>
              </a:ext>
            </a:extLst>
          </p:cNvPr>
          <p:cNvSpPr/>
          <p:nvPr/>
        </p:nvSpPr>
        <p:spPr>
          <a:xfrm>
            <a:off x="7505188" y="2945643"/>
            <a:ext cx="648516" cy="42751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2" name="Title 1">
            <a:extLst>
              <a:ext uri="{FF2B5EF4-FFF2-40B4-BE49-F238E27FC236}">
                <a16:creationId xmlns:a16="http://schemas.microsoft.com/office/drawing/2014/main" id="{AF5D7B63-F120-C6CB-8ADE-5B62DDAF8204}"/>
              </a:ext>
            </a:extLst>
          </p:cNvPr>
          <p:cNvSpPr txBox="1">
            <a:spLocks noGrp="1"/>
          </p:cNvSpPr>
          <p:nvPr>
            <p:ph type="title" idx="4294967295"/>
          </p:nvPr>
        </p:nvSpPr>
        <p:spPr>
          <a:xfrm>
            <a:off x="203303" y="0"/>
            <a:ext cx="11265443"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Hypothesis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The Student Isn’t Being Taught to Transfer Skills.</a:t>
            </a:r>
          </a:p>
        </p:txBody>
      </p:sp>
      <p:sp>
        <p:nvSpPr>
          <p:cNvPr id="31" name="TextBox 30">
            <a:extLst>
              <a:ext uri="{FF2B5EF4-FFF2-40B4-BE49-F238E27FC236}">
                <a16:creationId xmlns:a16="http://schemas.microsoft.com/office/drawing/2014/main" id="{A8CB9197-D38E-895F-F463-61990DC4BD54}"/>
              </a:ext>
            </a:extLst>
          </p:cNvPr>
          <p:cNvSpPr txBox="1"/>
          <p:nvPr/>
        </p:nvSpPr>
        <p:spPr>
          <a:xfrm>
            <a:off x="247569" y="2764266"/>
            <a:ext cx="2436245" cy="923330"/>
          </a:xfrm>
          <a:prstGeom prst="rect">
            <a:avLst/>
          </a:prstGeom>
          <a:noFill/>
        </p:spPr>
        <p:txBody>
          <a:bodyPr wrap="square" rtlCol="0">
            <a:spAutoFit/>
          </a:bodyPr>
          <a:lstStyle/>
          <a:p>
            <a:r>
              <a:rPr lang="en-US" b="1"/>
              <a:t>Student is doing well in some settings but not others</a:t>
            </a:r>
          </a:p>
        </p:txBody>
      </p:sp>
      <p:sp>
        <p:nvSpPr>
          <p:cNvPr id="19" name="Rounded Rectangle 18">
            <a:extLst>
              <a:ext uri="{FF2B5EF4-FFF2-40B4-BE49-F238E27FC236}">
                <a16:creationId xmlns:a16="http://schemas.microsoft.com/office/drawing/2014/main" id="{B643DDC8-6D4F-CAD9-8309-24B92E19F88F}"/>
              </a:ext>
            </a:extLst>
          </p:cNvPr>
          <p:cNvSpPr/>
          <p:nvPr/>
        </p:nvSpPr>
        <p:spPr>
          <a:xfrm>
            <a:off x="4077504" y="2728606"/>
            <a:ext cx="3570012" cy="858305"/>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Are we teaching the student to transfer skills?</a:t>
            </a:r>
          </a:p>
        </p:txBody>
      </p:sp>
      <p:sp>
        <p:nvSpPr>
          <p:cNvPr id="20" name="Rounded Rectangle 19">
            <a:extLst>
              <a:ext uri="{FF2B5EF4-FFF2-40B4-BE49-F238E27FC236}">
                <a16:creationId xmlns:a16="http://schemas.microsoft.com/office/drawing/2014/main" id="{D3C31CE1-984A-301F-0A18-A666B2BBFC96}"/>
              </a:ext>
            </a:extLst>
          </p:cNvPr>
          <p:cNvSpPr/>
          <p:nvPr/>
        </p:nvSpPr>
        <p:spPr>
          <a:xfrm>
            <a:off x="8153703" y="2691066"/>
            <a:ext cx="3901187" cy="869006"/>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Evaluate generalization strategies</a:t>
            </a:r>
          </a:p>
        </p:txBody>
      </p:sp>
      <p:pic>
        <p:nvPicPr>
          <p:cNvPr id="22" name="Graphic 21">
            <a:extLst>
              <a:ext uri="{FF2B5EF4-FFF2-40B4-BE49-F238E27FC236}">
                <a16:creationId xmlns:a16="http://schemas.microsoft.com/office/drawing/2014/main" id="{9DF41B1A-988B-B770-5C3A-2B27A842F67B}"/>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59588" y="2758099"/>
            <a:ext cx="718560" cy="729569"/>
          </a:xfrm>
          <a:prstGeom prst="rect">
            <a:avLst/>
          </a:prstGeom>
        </p:spPr>
      </p:pic>
      <p:sp>
        <p:nvSpPr>
          <p:cNvPr id="27" name="Oval 26">
            <a:extLst>
              <a:ext uri="{FF2B5EF4-FFF2-40B4-BE49-F238E27FC236}">
                <a16:creationId xmlns:a16="http://schemas.microsoft.com/office/drawing/2014/main" id="{DB27DC45-7F62-7F4C-8608-AC8317A4C623}"/>
              </a:ext>
              <a:ext uri="{C183D7F6-B498-43B3-948B-1728B52AA6E4}">
                <adec:decorative xmlns:adec="http://schemas.microsoft.com/office/drawing/2017/decorative" val="1"/>
              </a:ext>
            </a:extLst>
          </p:cNvPr>
          <p:cNvSpPr/>
          <p:nvPr/>
        </p:nvSpPr>
        <p:spPr>
          <a:xfrm>
            <a:off x="2660664" y="2563541"/>
            <a:ext cx="1144800" cy="1124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8" name="Graphic 27">
            <a:extLst>
              <a:ext uri="{FF2B5EF4-FFF2-40B4-BE49-F238E27FC236}">
                <a16:creationId xmlns:a16="http://schemas.microsoft.com/office/drawing/2014/main" id="{A29E9516-82A9-3402-3F41-C5602F62F84D}"/>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62968" y="2753537"/>
            <a:ext cx="718560" cy="729569"/>
          </a:xfrm>
          <a:prstGeom prst="rect">
            <a:avLst/>
          </a:prstGeom>
        </p:spPr>
      </p:pic>
    </p:spTree>
    <p:extLst>
      <p:ext uri="{BB962C8B-B14F-4D97-AF65-F5344CB8AC3E}">
        <p14:creationId xmlns:p14="http://schemas.microsoft.com/office/powerpoint/2010/main" val="1805167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a:xfrm>
            <a:off x="601134" y="270509"/>
            <a:ext cx="11171766" cy="1009651"/>
          </a:xfrm>
        </p:spPr>
        <p:txBody>
          <a:bodyPr>
            <a:normAutofit fontScale="90000"/>
          </a:bodyPr>
          <a:lstStyle/>
          <a:p>
            <a:pPr algn="ctr"/>
            <a:r>
              <a:rPr lang="en-US"/>
              <a:t>Progress in One Setting But Difficulty in Other Settings</a:t>
            </a:r>
          </a:p>
        </p:txBody>
      </p:sp>
      <p:pic>
        <p:nvPicPr>
          <p:cNvPr id="18" name="Graphic 17" descr="Thumbs up sign with solid fill">
            <a:extLst>
              <a:ext uri="{FF2B5EF4-FFF2-40B4-BE49-F238E27FC236}">
                <a16:creationId xmlns:a16="http://schemas.microsoft.com/office/drawing/2014/main" id="{611353B9-4A58-3611-BB79-C6C6049BD0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5541" y="1193162"/>
            <a:ext cx="1172854" cy="1172854"/>
          </a:xfrm>
          <a:prstGeom prst="rect">
            <a:avLst/>
          </a:prstGeom>
        </p:spPr>
      </p:pic>
      <p:sp>
        <p:nvSpPr>
          <p:cNvPr id="21" name="TextBox 20">
            <a:extLst>
              <a:ext uri="{FF2B5EF4-FFF2-40B4-BE49-F238E27FC236}">
                <a16:creationId xmlns:a16="http://schemas.microsoft.com/office/drawing/2014/main" id="{F059DDCD-9101-2E6A-B9DB-99BC862B42DA}"/>
              </a:ext>
            </a:extLst>
          </p:cNvPr>
          <p:cNvSpPr txBox="1"/>
          <p:nvPr/>
        </p:nvSpPr>
        <p:spPr>
          <a:xfrm>
            <a:off x="388495" y="2372270"/>
            <a:ext cx="6129034" cy="3510961"/>
          </a:xfrm>
          <a:prstGeom prst="rect">
            <a:avLst/>
          </a:prstGeom>
          <a:noFill/>
        </p:spPr>
        <p:txBody>
          <a:bodyPr wrap="square">
            <a:spAutoFit/>
          </a:bodyPr>
          <a:lstStyle/>
          <a:p>
            <a:pPr marL="0" indent="0">
              <a:buNone/>
            </a:pPr>
            <a:r>
              <a:rPr lang="en-US" sz="2400" b="1">
                <a:solidFill>
                  <a:schemeClr val="tx1"/>
                </a:solidFill>
              </a:rPr>
              <a:t>Success in the intervention</a:t>
            </a:r>
          </a:p>
          <a:p>
            <a:pPr marL="342900" indent="-342900">
              <a:lnSpc>
                <a:spcPct val="125000"/>
              </a:lnSpc>
              <a:spcBef>
                <a:spcPts val="600"/>
              </a:spcBef>
              <a:buClr>
                <a:schemeClr val="accent1"/>
              </a:buClr>
              <a:buFont typeface="Wingdings" pitchFamily="2" charset="2"/>
              <a:buChar char="§"/>
            </a:pPr>
            <a:r>
              <a:rPr lang="en-US" sz="2000">
                <a:solidFill>
                  <a:schemeClr val="tx1"/>
                </a:solidFill>
              </a:rPr>
              <a:t>Successful on lesson checkouts and formative assessments</a:t>
            </a:r>
          </a:p>
          <a:p>
            <a:pPr marL="342900" indent="-342900">
              <a:lnSpc>
                <a:spcPct val="125000"/>
              </a:lnSpc>
              <a:spcBef>
                <a:spcPts val="600"/>
              </a:spcBef>
              <a:buClr>
                <a:schemeClr val="accent1"/>
              </a:buClr>
              <a:buFont typeface="Wingdings" pitchFamily="2" charset="2"/>
              <a:buChar char="§"/>
            </a:pPr>
            <a:r>
              <a:rPr lang="en-US" sz="2000">
                <a:solidFill>
                  <a:schemeClr val="tx1"/>
                </a:solidFill>
              </a:rPr>
              <a:t>Good retention of intervention content</a:t>
            </a:r>
          </a:p>
          <a:p>
            <a:pPr marL="342900" indent="-342900">
              <a:lnSpc>
                <a:spcPct val="125000"/>
              </a:lnSpc>
              <a:spcBef>
                <a:spcPts val="600"/>
              </a:spcBef>
              <a:buClr>
                <a:schemeClr val="accent1"/>
              </a:buClr>
              <a:buFont typeface="Wingdings" pitchFamily="2" charset="2"/>
              <a:buChar char="§"/>
            </a:pPr>
            <a:r>
              <a:rPr lang="en-US" sz="2000">
                <a:solidFill>
                  <a:schemeClr val="tx1"/>
                </a:solidFill>
              </a:rPr>
              <a:t>Moderate/high levels of accurate responding</a:t>
            </a:r>
          </a:p>
          <a:p>
            <a:pPr marL="342900" indent="-342900">
              <a:lnSpc>
                <a:spcPct val="125000"/>
              </a:lnSpc>
              <a:spcBef>
                <a:spcPts val="600"/>
              </a:spcBef>
              <a:buClr>
                <a:schemeClr val="accent1"/>
              </a:buClr>
              <a:buFont typeface="Wingdings" pitchFamily="2" charset="2"/>
              <a:buChar char="§"/>
            </a:pPr>
            <a:r>
              <a:rPr lang="en-US" sz="2000" spc="-20"/>
              <a:t>Increased accuracy as a result of c</a:t>
            </a:r>
            <a:r>
              <a:rPr lang="en-US" sz="2000" spc="-20">
                <a:solidFill>
                  <a:schemeClr val="tx1"/>
                </a:solidFill>
              </a:rPr>
              <a:t>orrective feedback</a:t>
            </a:r>
          </a:p>
          <a:p>
            <a:pPr marL="342900" indent="-342900">
              <a:lnSpc>
                <a:spcPct val="125000"/>
              </a:lnSpc>
              <a:spcBef>
                <a:spcPts val="600"/>
              </a:spcBef>
              <a:buClr>
                <a:schemeClr val="accent1"/>
              </a:buClr>
              <a:buFont typeface="Wingdings" pitchFamily="2" charset="2"/>
              <a:buChar char="§"/>
            </a:pPr>
            <a:r>
              <a:rPr lang="en-US" sz="2000"/>
              <a:t>Cooperating with peers and a</a:t>
            </a:r>
            <a:r>
              <a:rPr lang="en-US" sz="2000">
                <a:solidFill>
                  <a:schemeClr val="tx1"/>
                </a:solidFill>
              </a:rPr>
              <a:t>sking for help when frustrated</a:t>
            </a:r>
          </a:p>
        </p:txBody>
      </p:sp>
      <p:pic>
        <p:nvPicPr>
          <p:cNvPr id="19" name="Graphic 18" descr="Confused face outline with solid fill">
            <a:extLst>
              <a:ext uri="{FF2B5EF4-FFF2-40B4-BE49-F238E27FC236}">
                <a16:creationId xmlns:a16="http://schemas.microsoft.com/office/drawing/2014/main" id="{CD5D1DB1-6381-1876-01B7-5B06896C2E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02608" y="1280160"/>
            <a:ext cx="1172854" cy="1172854"/>
          </a:xfrm>
          <a:prstGeom prst="rect">
            <a:avLst/>
          </a:prstGeom>
        </p:spPr>
      </p:pic>
      <p:sp>
        <p:nvSpPr>
          <p:cNvPr id="23" name="TextBox 22">
            <a:extLst>
              <a:ext uri="{FF2B5EF4-FFF2-40B4-BE49-F238E27FC236}">
                <a16:creationId xmlns:a16="http://schemas.microsoft.com/office/drawing/2014/main" id="{9619A1A3-A006-AD5B-C945-47F2B11418C9}"/>
              </a:ext>
            </a:extLst>
          </p:cNvPr>
          <p:cNvSpPr txBox="1"/>
          <p:nvPr/>
        </p:nvSpPr>
        <p:spPr>
          <a:xfrm>
            <a:off x="6395562" y="2366016"/>
            <a:ext cx="5175549" cy="2125967"/>
          </a:xfrm>
          <a:prstGeom prst="rect">
            <a:avLst/>
          </a:prstGeom>
          <a:noFill/>
        </p:spPr>
        <p:txBody>
          <a:bodyPr wrap="square">
            <a:spAutoFit/>
          </a:bodyPr>
          <a:lstStyle/>
          <a:p>
            <a:pPr marL="0" indent="0">
              <a:buNone/>
            </a:pPr>
            <a:r>
              <a:rPr lang="en-US" sz="2400" b="1">
                <a:solidFill>
                  <a:schemeClr val="tx1"/>
                </a:solidFill>
              </a:rPr>
              <a:t>Difficulty outside of the intervention</a:t>
            </a:r>
          </a:p>
          <a:p>
            <a:pPr marL="342900" indent="-342900">
              <a:lnSpc>
                <a:spcPct val="125000"/>
              </a:lnSpc>
              <a:spcBef>
                <a:spcPts val="600"/>
              </a:spcBef>
              <a:buClr>
                <a:schemeClr val="accent1"/>
              </a:buClr>
              <a:buFont typeface="Wingdings" pitchFamily="2" charset="2"/>
              <a:buChar char="§"/>
            </a:pPr>
            <a:r>
              <a:rPr lang="en-US" sz="2000">
                <a:solidFill>
                  <a:schemeClr val="tx1"/>
                </a:solidFill>
              </a:rPr>
              <a:t>Difficulty using learned strategies outside of intervention time</a:t>
            </a:r>
          </a:p>
          <a:p>
            <a:pPr marL="342900" indent="-342900">
              <a:lnSpc>
                <a:spcPct val="125000"/>
              </a:lnSpc>
              <a:spcBef>
                <a:spcPts val="600"/>
              </a:spcBef>
              <a:buClr>
                <a:schemeClr val="accent1"/>
              </a:buClr>
              <a:buFont typeface="Wingdings" pitchFamily="2" charset="2"/>
              <a:buChar char="§"/>
            </a:pPr>
            <a:r>
              <a:rPr lang="en-US" sz="2000">
                <a:solidFill>
                  <a:schemeClr val="tx1"/>
                </a:solidFill>
              </a:rPr>
              <a:t>Exhibits behavioral difficulties outside of intervention time</a:t>
            </a:r>
          </a:p>
        </p:txBody>
      </p:sp>
      <p:sp>
        <p:nvSpPr>
          <p:cNvPr id="3" name="Slide Number Placeholder 3">
            <a:extLst>
              <a:ext uri="{FF2B5EF4-FFF2-40B4-BE49-F238E27FC236}">
                <a16:creationId xmlns:a16="http://schemas.microsoft.com/office/drawing/2014/main" id="{BE7C1DAD-19DF-FB64-A394-6AF3072DF18F}"/>
              </a:ext>
            </a:extLst>
          </p:cNvPr>
          <p:cNvSpPr>
            <a:spLocks noGrp="1"/>
          </p:cNvSpPr>
          <p:nvPr>
            <p:ph type="sldNum" sz="quarter" idx="4294967295"/>
          </p:nvPr>
        </p:nvSpPr>
        <p:spPr>
          <a:xfrm>
            <a:off x="12034838" y="6704013"/>
            <a:ext cx="157162" cy="153987"/>
          </a:xfrm>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26641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893087" y="355427"/>
            <a:ext cx="8457057" cy="1280160"/>
          </a:xfrm>
        </p:spPr>
        <p:txBody>
          <a:bodyPr>
            <a:normAutofit/>
          </a:bodyPr>
          <a:lstStyle/>
          <a:p>
            <a:r>
              <a:rPr lang="en-US" sz="4000">
                <a:solidFill>
                  <a:srgbClr val="262626"/>
                </a:solidFill>
              </a:rPr>
              <a:t>National Center on </a:t>
            </a:r>
            <a:br>
              <a:rPr lang="en-US" sz="4000">
                <a:solidFill>
                  <a:srgbClr val="262626"/>
                </a:solidFill>
              </a:rPr>
            </a:br>
            <a:r>
              <a:rPr lang="en-US" sz="4000">
                <a:solidFill>
                  <a:srgbClr val="262626"/>
                </a:solidFill>
              </a:rPr>
              <a:t>Intensive Intervention  </a:t>
            </a:r>
          </a:p>
        </p:txBody>
      </p:sp>
      <p:sp>
        <p:nvSpPr>
          <p:cNvPr id="9" name="Content Placeholder 2"/>
          <p:cNvSpPr>
            <a:spLocks noGrp="1"/>
          </p:cNvSpPr>
          <p:nvPr>
            <p:ph idx="1"/>
          </p:nvPr>
        </p:nvSpPr>
        <p:spPr>
          <a:xfrm>
            <a:off x="336177" y="1832429"/>
            <a:ext cx="6250362" cy="4196165"/>
          </a:xfrm>
        </p:spPr>
        <p:txBody>
          <a:bodyPr>
            <a:normAutofit/>
          </a:bodyPr>
          <a:lstStyle/>
          <a:p>
            <a:pPr marL="0" indent="0">
              <a:buNone/>
            </a:pPr>
            <a:r>
              <a:rPr lang="en-US" b="0" i="0" u="none" strike="noStrike">
                <a:solidFill>
                  <a:srgbClr val="333333"/>
                </a:solidFill>
                <a:effectLst/>
                <a:latin typeface="Calibri" panose="020F0502020204030204" pitchFamily="34" charset="0"/>
                <a:cs typeface="Calibri" panose="020F0502020204030204" pitchFamily="34" charset="0"/>
              </a:rPr>
              <a:t>The mission of the NCII is to build knowledge and capacity of state and local leaders, faculty and professional development providers, educators, and other stakeholders to support implementation of intensive intervention for students with severe and persistent learning and/or behavioral needs using </a:t>
            </a:r>
            <a:r>
              <a:rPr lang="en-US" b="0" i="0" u="sng">
                <a:solidFill>
                  <a:srgbClr val="0D1DC6"/>
                </a:solidFill>
                <a:effectLst/>
                <a:latin typeface="Calibri" panose="020F0502020204030204" pitchFamily="34" charset="0"/>
                <a:cs typeface="Calibri" panose="020F0502020204030204" pitchFamily="34" charset="0"/>
                <a:hlinkClick r:id="rId3"/>
              </a:rPr>
              <a:t>data-based individualization (DBI)</a:t>
            </a:r>
            <a:r>
              <a:rPr lang="en-US" b="0" i="0" u="none" strike="noStrike">
                <a:solidFill>
                  <a:srgbClr val="333333"/>
                </a:solidFill>
                <a:effectLst/>
                <a:latin typeface="Calibri" panose="020F0502020204030204" pitchFamily="34" charset="0"/>
                <a:cs typeface="Calibri" panose="020F0502020204030204" pitchFamily="34" charset="0"/>
              </a:rPr>
              <a:t>.</a:t>
            </a:r>
            <a:endParaRPr lang="en-US" sz="2800">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a:p>
            <a:endParaRPr lang="en-US" sz="3200"/>
          </a:p>
        </p:txBody>
      </p:sp>
      <p:pic>
        <p:nvPicPr>
          <p:cNvPr id="7" name="Content Placeholder 6">
            <a:extLst>
              <a:ext uri="{FF2B5EF4-FFF2-40B4-BE49-F238E27FC236}">
                <a16:creationId xmlns:a16="http://schemas.microsoft.com/office/drawing/2014/main" id="{52081EF6-C8DF-715E-94F3-7889E1CB3759}"/>
              </a:ext>
              <a:ext uri="{C183D7F6-B498-43B3-948B-1728B52AA6E4}">
                <adec:decorative xmlns:adec="http://schemas.microsoft.com/office/drawing/2017/decorative" val="1"/>
              </a:ext>
            </a:extLst>
          </p:cNvPr>
          <p:cNvPicPr>
            <a:picLocks noGrp="1" noChangeAspect="1"/>
          </p:cNvPicPr>
          <p:nvPr>
            <p:ph idx="10"/>
          </p:nvPr>
        </p:nvPicPr>
        <p:blipFill>
          <a:blip r:embed="rId4"/>
          <a:stretch>
            <a:fillRect/>
          </a:stretch>
        </p:blipFill>
        <p:spPr>
          <a:xfrm>
            <a:off x="6668731" y="2107332"/>
            <a:ext cx="5295900" cy="3646357"/>
          </a:xfrm>
          <a:ln>
            <a:solidFill>
              <a:schemeClr val="accent1"/>
            </a:solidFill>
          </a:ln>
          <a:effectLst>
            <a:outerShdw blurRad="50800" dist="38100" algn="l" rotWithShape="0">
              <a:prstClr val="black">
                <a:alpha val="40000"/>
              </a:prstClr>
            </a:outerShdw>
          </a:effectLst>
        </p:spPr>
      </p:pic>
      <p:sp>
        <p:nvSpPr>
          <p:cNvPr id="3" name="Slide Number Placeholder 2"/>
          <p:cNvSpPr>
            <a:spLocks noGrp="1"/>
          </p:cNvSpPr>
          <p:nvPr>
            <p:ph type="sldNum" sz="quarter" idx="11"/>
          </p:nvPr>
        </p:nvSpPr>
        <p:spPr>
          <a:xfrm>
            <a:off x="10364910" y="6507316"/>
            <a:ext cx="71321" cy="153888"/>
          </a:xfrm>
        </p:spPr>
        <p:txBody>
          <a:bodyPr/>
          <a:lstStyle/>
          <a:p>
            <a:pPr algn="r"/>
            <a:fld id="{F3477EC8-074D-41C4-94AE-E9EA7CEEA348}" type="slidenum">
              <a:rPr>
                <a:solidFill>
                  <a:srgbClr val="FFFFFF">
                    <a:lumMod val="75000"/>
                  </a:srgbClr>
                </a:solidFill>
                <a:latin typeface="Arial"/>
              </a:rPr>
              <a:pPr algn="r"/>
              <a:t>3</a:t>
            </a:fld>
            <a:endParaRPr>
              <a:solidFill>
                <a:srgbClr val="FFFFFF">
                  <a:lumMod val="75000"/>
                </a:srgbClr>
              </a:solidFill>
              <a:latin typeface="Arial"/>
            </a:endParaRPr>
          </a:p>
        </p:txBody>
      </p:sp>
    </p:spTree>
    <p:extLst>
      <p:ext uri="{BB962C8B-B14F-4D97-AF65-F5344CB8AC3E}">
        <p14:creationId xmlns:p14="http://schemas.microsoft.com/office/powerpoint/2010/main" val="93743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69FE-5AAE-DA57-A702-99196867BF84}"/>
              </a:ext>
            </a:extLst>
          </p:cNvPr>
          <p:cNvSpPr>
            <a:spLocks noGrp="1"/>
          </p:cNvSpPr>
          <p:nvPr>
            <p:ph type="title"/>
          </p:nvPr>
        </p:nvSpPr>
        <p:spPr>
          <a:xfrm>
            <a:off x="457200" y="290588"/>
            <a:ext cx="11276076" cy="989572"/>
          </a:xfrm>
        </p:spPr>
        <p:txBody>
          <a:bodyPr>
            <a:normAutofit fontScale="90000"/>
          </a:bodyPr>
          <a:lstStyle/>
          <a:p>
            <a:r>
              <a:rPr lang="en-US" sz="4400"/>
              <a:t>Supporting Transfer and Generalization</a:t>
            </a:r>
            <a:br>
              <a:rPr lang="en-US" sz="4400"/>
            </a:br>
            <a:endParaRPr lang="en-US"/>
          </a:p>
        </p:txBody>
      </p:sp>
      <p:sp>
        <p:nvSpPr>
          <p:cNvPr id="10" name="Rounded Rectangle 9">
            <a:extLst>
              <a:ext uri="{FF2B5EF4-FFF2-40B4-BE49-F238E27FC236}">
                <a16:creationId xmlns:a16="http://schemas.microsoft.com/office/drawing/2014/main" id="{3B5AE83B-31FD-5A17-26B9-25E63A0A6FF2}"/>
              </a:ext>
            </a:extLst>
          </p:cNvPr>
          <p:cNvSpPr/>
          <p:nvPr/>
        </p:nvSpPr>
        <p:spPr>
          <a:xfrm>
            <a:off x="1625812" y="960698"/>
            <a:ext cx="3144024" cy="1022502"/>
          </a:xfrm>
          <a:prstGeom prst="round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Intervention Setting</a:t>
            </a:r>
          </a:p>
        </p:txBody>
      </p:sp>
      <p:sp>
        <p:nvSpPr>
          <p:cNvPr id="12" name="Right Arrow 11" descr="Arrow from intervention setting to transfer setting">
            <a:extLst>
              <a:ext uri="{FF2B5EF4-FFF2-40B4-BE49-F238E27FC236}">
                <a16:creationId xmlns:a16="http://schemas.microsoft.com/office/drawing/2014/main" id="{6564F1A2-4CCD-7E03-15E0-7B930B4C272B}"/>
              </a:ext>
            </a:extLst>
          </p:cNvPr>
          <p:cNvSpPr/>
          <p:nvPr/>
        </p:nvSpPr>
        <p:spPr>
          <a:xfrm>
            <a:off x="5007429" y="1236726"/>
            <a:ext cx="2163536" cy="450788"/>
          </a:xfrm>
          <a:prstGeom prst="rightArrow">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Rounded Rectangle 10">
            <a:extLst>
              <a:ext uri="{FF2B5EF4-FFF2-40B4-BE49-F238E27FC236}">
                <a16:creationId xmlns:a16="http://schemas.microsoft.com/office/drawing/2014/main" id="{829959DC-6DB3-D6C7-392A-803D5DFF4645}"/>
              </a:ext>
            </a:extLst>
          </p:cNvPr>
          <p:cNvSpPr/>
          <p:nvPr/>
        </p:nvSpPr>
        <p:spPr>
          <a:xfrm>
            <a:off x="7408558" y="960698"/>
            <a:ext cx="3041728" cy="1022502"/>
          </a:xfrm>
          <a:prstGeom prst="round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Transfer Setting</a:t>
            </a:r>
          </a:p>
          <a:p>
            <a:pPr algn="ctr"/>
            <a:r>
              <a:rPr lang="en-US" sz="2000" b="1">
                <a:solidFill>
                  <a:schemeClr val="bg1"/>
                </a:solidFill>
              </a:rPr>
              <a:t>(Core Curriculum)</a:t>
            </a:r>
          </a:p>
        </p:txBody>
      </p:sp>
      <p:sp>
        <p:nvSpPr>
          <p:cNvPr id="6" name="Rounded Rectangle 5">
            <a:extLst>
              <a:ext uri="{FF2B5EF4-FFF2-40B4-BE49-F238E27FC236}">
                <a16:creationId xmlns:a16="http://schemas.microsoft.com/office/drawing/2014/main" id="{4E3DCE46-E0F9-8E42-95EE-FAF07CDF1235}"/>
              </a:ext>
            </a:extLst>
          </p:cNvPr>
          <p:cNvSpPr/>
          <p:nvPr/>
        </p:nvSpPr>
        <p:spPr>
          <a:xfrm>
            <a:off x="1963526" y="2063910"/>
            <a:ext cx="2495809" cy="94477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Instruction:</a:t>
            </a:r>
          </a:p>
          <a:p>
            <a:pPr algn="ctr"/>
            <a:r>
              <a:rPr lang="en-US" sz="1600">
                <a:solidFill>
                  <a:schemeClr val="tx1"/>
                </a:solidFill>
              </a:rPr>
              <a:t>Skill(s) taught and reinforced</a:t>
            </a:r>
          </a:p>
        </p:txBody>
      </p:sp>
      <p:sp>
        <p:nvSpPr>
          <p:cNvPr id="16" name="Right Arrow 15" descr="Arrow from intervention setting to transfer setting">
            <a:extLst>
              <a:ext uri="{FF2B5EF4-FFF2-40B4-BE49-F238E27FC236}">
                <a16:creationId xmlns:a16="http://schemas.microsoft.com/office/drawing/2014/main" id="{C6808BCA-0E46-AFC6-2416-65AF1BBFB726}"/>
              </a:ext>
            </a:extLst>
          </p:cNvPr>
          <p:cNvSpPr/>
          <p:nvPr/>
        </p:nvSpPr>
        <p:spPr>
          <a:xfrm>
            <a:off x="5007428" y="3430720"/>
            <a:ext cx="2189618" cy="21961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3" name="Rounded Rectangle 12">
            <a:extLst>
              <a:ext uri="{FF2B5EF4-FFF2-40B4-BE49-F238E27FC236}">
                <a16:creationId xmlns:a16="http://schemas.microsoft.com/office/drawing/2014/main" id="{7F07FE2B-B557-7DBB-5EAB-A039F8411D5D}"/>
              </a:ext>
            </a:extLst>
          </p:cNvPr>
          <p:cNvSpPr/>
          <p:nvPr/>
        </p:nvSpPr>
        <p:spPr>
          <a:xfrm>
            <a:off x="7678728" y="2088150"/>
            <a:ext cx="2495809" cy="94477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Instruction:</a:t>
            </a:r>
          </a:p>
          <a:p>
            <a:pPr algn="ctr"/>
            <a:r>
              <a:rPr lang="en-US" sz="1600">
                <a:solidFill>
                  <a:schemeClr val="tx1"/>
                </a:solidFill>
              </a:rPr>
              <a:t>Practice and receive feedback on skill(s)</a:t>
            </a:r>
          </a:p>
        </p:txBody>
      </p:sp>
      <p:sp>
        <p:nvSpPr>
          <p:cNvPr id="7" name="Rounded Rectangle 6">
            <a:extLst>
              <a:ext uri="{FF2B5EF4-FFF2-40B4-BE49-F238E27FC236}">
                <a16:creationId xmlns:a16="http://schemas.microsoft.com/office/drawing/2014/main" id="{56439290-A58B-3968-6EC0-03C21ABC7369}"/>
              </a:ext>
            </a:extLst>
          </p:cNvPr>
          <p:cNvSpPr/>
          <p:nvPr/>
        </p:nvSpPr>
        <p:spPr>
          <a:xfrm>
            <a:off x="1963526" y="3124831"/>
            <a:ext cx="2495809" cy="86273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Instruction:</a:t>
            </a:r>
          </a:p>
          <a:p>
            <a:pPr algn="ctr"/>
            <a:r>
              <a:rPr lang="en-US" sz="1600">
                <a:solidFill>
                  <a:schemeClr val="tx1"/>
                </a:solidFill>
              </a:rPr>
              <a:t>Prompting</a:t>
            </a:r>
          </a:p>
        </p:txBody>
      </p:sp>
      <p:sp>
        <p:nvSpPr>
          <p:cNvPr id="20" name="Right Arrow 19" descr="Arrow from intervention setting to transfer setting">
            <a:extLst>
              <a:ext uri="{FF2B5EF4-FFF2-40B4-BE49-F238E27FC236}">
                <a16:creationId xmlns:a16="http://schemas.microsoft.com/office/drawing/2014/main" id="{7675781B-2820-3A1C-02A8-7981EE066F79}"/>
              </a:ext>
            </a:extLst>
          </p:cNvPr>
          <p:cNvSpPr/>
          <p:nvPr/>
        </p:nvSpPr>
        <p:spPr>
          <a:xfrm>
            <a:off x="4981348" y="4447400"/>
            <a:ext cx="2189618" cy="21961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5" name="Rounded Rectangle 14">
            <a:extLst>
              <a:ext uri="{FF2B5EF4-FFF2-40B4-BE49-F238E27FC236}">
                <a16:creationId xmlns:a16="http://schemas.microsoft.com/office/drawing/2014/main" id="{4EBB9F01-0666-7439-C3CF-3360C43E318C}"/>
              </a:ext>
            </a:extLst>
          </p:cNvPr>
          <p:cNvSpPr/>
          <p:nvPr/>
        </p:nvSpPr>
        <p:spPr>
          <a:xfrm>
            <a:off x="7678729" y="3142550"/>
            <a:ext cx="2495809" cy="86273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Instruction:</a:t>
            </a:r>
          </a:p>
          <a:p>
            <a:pPr algn="ctr"/>
            <a:r>
              <a:rPr lang="en-US" sz="1600">
                <a:solidFill>
                  <a:schemeClr val="tx1"/>
                </a:solidFill>
              </a:rPr>
              <a:t>Tangible prompt</a:t>
            </a:r>
            <a:br>
              <a:rPr lang="en-US" sz="1600">
                <a:solidFill>
                  <a:schemeClr val="tx1"/>
                </a:solidFill>
              </a:rPr>
            </a:br>
            <a:r>
              <a:rPr lang="en-US" sz="1600">
                <a:solidFill>
                  <a:schemeClr val="tx1"/>
                </a:solidFill>
              </a:rPr>
              <a:t>or cue</a:t>
            </a:r>
          </a:p>
        </p:txBody>
      </p:sp>
      <p:sp>
        <p:nvSpPr>
          <p:cNvPr id="8" name="Rounded Rectangle 7">
            <a:extLst>
              <a:ext uri="{FF2B5EF4-FFF2-40B4-BE49-F238E27FC236}">
                <a16:creationId xmlns:a16="http://schemas.microsoft.com/office/drawing/2014/main" id="{56F49CDE-70C9-818E-DA22-38B7BACAA6B8}"/>
              </a:ext>
            </a:extLst>
          </p:cNvPr>
          <p:cNvSpPr/>
          <p:nvPr/>
        </p:nvSpPr>
        <p:spPr>
          <a:xfrm>
            <a:off x="1963526" y="4103712"/>
            <a:ext cx="2495810" cy="94477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Curriculum:</a:t>
            </a:r>
          </a:p>
          <a:p>
            <a:pPr algn="ctr"/>
            <a:r>
              <a:rPr lang="en-US" sz="1600">
                <a:solidFill>
                  <a:schemeClr val="tx1"/>
                </a:solidFill>
              </a:rPr>
              <a:t>Materials and language</a:t>
            </a:r>
          </a:p>
        </p:txBody>
      </p:sp>
      <p:sp>
        <p:nvSpPr>
          <p:cNvPr id="18" name="Right Arrow 17" descr="Arrow from intervention setting to transfer setting">
            <a:extLst>
              <a:ext uri="{FF2B5EF4-FFF2-40B4-BE49-F238E27FC236}">
                <a16:creationId xmlns:a16="http://schemas.microsoft.com/office/drawing/2014/main" id="{820E5459-7672-C2D1-DA9D-A2BAC8DCCE46}"/>
              </a:ext>
            </a:extLst>
          </p:cNvPr>
          <p:cNvSpPr/>
          <p:nvPr/>
        </p:nvSpPr>
        <p:spPr>
          <a:xfrm>
            <a:off x="5007430" y="5512050"/>
            <a:ext cx="2189618" cy="21961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9" name="Rounded Rectangle 18">
            <a:extLst>
              <a:ext uri="{FF2B5EF4-FFF2-40B4-BE49-F238E27FC236}">
                <a16:creationId xmlns:a16="http://schemas.microsoft.com/office/drawing/2014/main" id="{9BFC6B6A-D5B0-2BE4-FF27-D65CEE03AA00}"/>
              </a:ext>
            </a:extLst>
          </p:cNvPr>
          <p:cNvSpPr/>
          <p:nvPr/>
        </p:nvSpPr>
        <p:spPr>
          <a:xfrm>
            <a:off x="7678730" y="4099982"/>
            <a:ext cx="2495810" cy="94477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Curriculum:</a:t>
            </a:r>
          </a:p>
          <a:p>
            <a:pPr algn="ctr"/>
            <a:r>
              <a:rPr lang="en-US" sz="1600">
                <a:solidFill>
                  <a:schemeClr val="tx1"/>
                </a:solidFill>
              </a:rPr>
              <a:t>Similar materials and language</a:t>
            </a:r>
          </a:p>
        </p:txBody>
      </p:sp>
      <p:sp>
        <p:nvSpPr>
          <p:cNvPr id="9" name="Rounded Rectangle 8">
            <a:extLst>
              <a:ext uri="{FF2B5EF4-FFF2-40B4-BE49-F238E27FC236}">
                <a16:creationId xmlns:a16="http://schemas.microsoft.com/office/drawing/2014/main" id="{5711D249-5568-74C3-80F5-9E3D571DA8FD}"/>
              </a:ext>
            </a:extLst>
          </p:cNvPr>
          <p:cNvSpPr/>
          <p:nvPr/>
        </p:nvSpPr>
        <p:spPr>
          <a:xfrm>
            <a:off x="1963526" y="5164633"/>
            <a:ext cx="2495810" cy="94477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Environment: </a:t>
            </a:r>
          </a:p>
          <a:p>
            <a:pPr algn="ctr"/>
            <a:r>
              <a:rPr lang="en-US" sz="1600">
                <a:solidFill>
                  <a:schemeClr val="tx1"/>
                </a:solidFill>
              </a:rPr>
              <a:t>Clear expectations, acknowledgement, etc.</a:t>
            </a:r>
          </a:p>
        </p:txBody>
      </p:sp>
      <p:sp>
        <p:nvSpPr>
          <p:cNvPr id="14" name="Right Arrow 13" descr="Arrow from intervention setting to transfer setting">
            <a:extLst>
              <a:ext uri="{FF2B5EF4-FFF2-40B4-BE49-F238E27FC236}">
                <a16:creationId xmlns:a16="http://schemas.microsoft.com/office/drawing/2014/main" id="{ABE6CC65-9751-1CC5-2720-46F818051A18}"/>
              </a:ext>
            </a:extLst>
          </p:cNvPr>
          <p:cNvSpPr/>
          <p:nvPr/>
        </p:nvSpPr>
        <p:spPr>
          <a:xfrm>
            <a:off x="4981348" y="2414040"/>
            <a:ext cx="2189618" cy="219612"/>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7" name="Rounded Rectangle 16">
            <a:extLst>
              <a:ext uri="{FF2B5EF4-FFF2-40B4-BE49-F238E27FC236}">
                <a16:creationId xmlns:a16="http://schemas.microsoft.com/office/drawing/2014/main" id="{B787CB4B-65F9-9600-9043-545DEB4FE29B}"/>
              </a:ext>
            </a:extLst>
          </p:cNvPr>
          <p:cNvSpPr/>
          <p:nvPr/>
        </p:nvSpPr>
        <p:spPr>
          <a:xfrm>
            <a:off x="7678730" y="5164633"/>
            <a:ext cx="2495810" cy="94477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Environment: </a:t>
            </a:r>
          </a:p>
          <a:p>
            <a:pPr algn="ctr"/>
            <a:r>
              <a:rPr lang="en-US" sz="1600">
                <a:solidFill>
                  <a:schemeClr val="tx1"/>
                </a:solidFill>
              </a:rPr>
              <a:t>Similar structures</a:t>
            </a:r>
          </a:p>
        </p:txBody>
      </p:sp>
      <p:sp>
        <p:nvSpPr>
          <p:cNvPr id="5" name="Slide Number Placeholder 4">
            <a:extLst>
              <a:ext uri="{FF2B5EF4-FFF2-40B4-BE49-F238E27FC236}">
                <a16:creationId xmlns:a16="http://schemas.microsoft.com/office/drawing/2014/main" id="{EB836140-AF49-EFB6-4941-F741959DBA69}"/>
              </a:ext>
            </a:extLst>
          </p:cNvPr>
          <p:cNvSpPr>
            <a:spLocks noGrp="1"/>
          </p:cNvSpPr>
          <p:nvPr>
            <p:ph type="sldNum" sz="quarter" idx="12"/>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3078624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9047-437B-3902-18F0-D138D143B7D8}"/>
              </a:ext>
            </a:extLst>
          </p:cNvPr>
          <p:cNvSpPr>
            <a:spLocks noGrp="1"/>
          </p:cNvSpPr>
          <p:nvPr>
            <p:ph type="title"/>
          </p:nvPr>
        </p:nvSpPr>
        <p:spPr>
          <a:xfrm>
            <a:off x="838200" y="620110"/>
            <a:ext cx="7692025" cy="1009651"/>
          </a:xfrm>
        </p:spPr>
        <p:txBody>
          <a:bodyPr>
            <a:normAutofit fontScale="90000"/>
          </a:bodyPr>
          <a:lstStyle/>
          <a:p>
            <a:r>
              <a:rPr lang="en-US"/>
              <a:t>What Are You Doing Outside of the Intervention to Help the Student Use the Skill? </a:t>
            </a:r>
          </a:p>
        </p:txBody>
      </p:sp>
      <p:sp>
        <p:nvSpPr>
          <p:cNvPr id="3" name="Content Placeholder 2">
            <a:extLst>
              <a:ext uri="{FF2B5EF4-FFF2-40B4-BE49-F238E27FC236}">
                <a16:creationId xmlns:a16="http://schemas.microsoft.com/office/drawing/2014/main" id="{562E477F-B048-EB57-289C-B83DAEEC0E4C}"/>
              </a:ext>
            </a:extLst>
          </p:cNvPr>
          <p:cNvSpPr>
            <a:spLocks noGrp="1"/>
          </p:cNvSpPr>
          <p:nvPr>
            <p:ph idx="1"/>
          </p:nvPr>
        </p:nvSpPr>
        <p:spPr>
          <a:xfrm>
            <a:off x="838200" y="2070100"/>
            <a:ext cx="7366348" cy="3803304"/>
          </a:xfrm>
        </p:spPr>
        <p:txBody>
          <a:bodyPr>
            <a:normAutofit/>
          </a:bodyPr>
          <a:lstStyle/>
          <a:p>
            <a:pPr lvl="1"/>
            <a:r>
              <a:rPr lang="en-US" sz="2800"/>
              <a:t>Does the student practice the targeted skill in the general education setting </a:t>
            </a:r>
            <a:r>
              <a:rPr lang="en-US" sz="2800" i="1"/>
              <a:t>and </a:t>
            </a:r>
            <a:r>
              <a:rPr lang="en-US" sz="2800"/>
              <a:t>receive feedback on its use (e.g., </a:t>
            </a:r>
            <a:r>
              <a:rPr lang="en-US" sz="2800" i="1"/>
              <a:t>practice skill across classrooms</a:t>
            </a:r>
            <a:r>
              <a:rPr lang="en-US" sz="2800"/>
              <a:t>)?</a:t>
            </a:r>
          </a:p>
          <a:p>
            <a:pPr lvl="1"/>
            <a:r>
              <a:rPr lang="en-US" sz="2800"/>
              <a:t>Are there visual scaffolds to prompt use of the skill (e.g., </a:t>
            </a:r>
            <a:r>
              <a:rPr lang="en-US" sz="2800" i="1"/>
              <a:t>a bookmark that illustrates a 4-step routine for multi-syllabic words</a:t>
            </a:r>
            <a:r>
              <a:rPr lang="en-US" sz="2800"/>
              <a:t>)?</a:t>
            </a:r>
          </a:p>
        </p:txBody>
      </p:sp>
      <p:graphicFrame>
        <p:nvGraphicFramePr>
          <p:cNvPr id="14" name="Table 13" descr="Table of student schedule: Morning meeting, Core reading/writing, PE, Science/Social Studies, Lunch/Recess, Specials, Reading Intervention, Math">
            <a:extLst>
              <a:ext uri="{FF2B5EF4-FFF2-40B4-BE49-F238E27FC236}">
                <a16:creationId xmlns:a16="http://schemas.microsoft.com/office/drawing/2014/main" id="{2B1B2248-04F4-F107-D7DE-63C4808AF864}"/>
              </a:ext>
            </a:extLst>
          </p:cNvPr>
          <p:cNvGraphicFramePr>
            <a:graphicFrameLocks noGrp="1"/>
          </p:cNvGraphicFramePr>
          <p:nvPr/>
        </p:nvGraphicFramePr>
        <p:xfrm>
          <a:off x="8797158" y="620110"/>
          <a:ext cx="3094735" cy="5480823"/>
        </p:xfrm>
        <a:graphic>
          <a:graphicData uri="http://schemas.openxmlformats.org/drawingml/2006/table">
            <a:tbl>
              <a:tblPr firstRow="1" bandRow="1">
                <a:tableStyleId>{5C22544A-7EE6-4342-B048-85BDC9FD1C3A}</a:tableStyleId>
              </a:tblPr>
              <a:tblGrid>
                <a:gridCol w="3094735">
                  <a:extLst>
                    <a:ext uri="{9D8B030D-6E8A-4147-A177-3AD203B41FA5}">
                      <a16:colId xmlns:a16="http://schemas.microsoft.com/office/drawing/2014/main" val="3759301515"/>
                    </a:ext>
                  </a:extLst>
                </a:gridCol>
              </a:tblGrid>
              <a:tr h="299868">
                <a:tc>
                  <a:txBody>
                    <a:bodyPr/>
                    <a:lstStyle/>
                    <a:p>
                      <a:pPr algn="ctr"/>
                      <a:r>
                        <a:rPr lang="en-US" sz="1400" b="1"/>
                        <a:t>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985643"/>
                  </a:ext>
                </a:extLst>
              </a:tr>
              <a:tr h="299868">
                <a:tc>
                  <a:txBody>
                    <a:bodyPr/>
                    <a:lstStyle/>
                    <a:p>
                      <a:pPr algn="ctr"/>
                      <a:r>
                        <a:rPr lang="en-US" sz="1400" b="1"/>
                        <a:t>Morning Meeting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213916"/>
                  </a:ext>
                </a:extLst>
              </a:tr>
              <a:tr h="1355804">
                <a:tc>
                  <a:txBody>
                    <a:bodyPr/>
                    <a:lstStyle/>
                    <a:p>
                      <a:pPr algn="ctr"/>
                      <a:r>
                        <a:rPr lang="en-US" sz="1400" b="1">
                          <a:solidFill>
                            <a:schemeClr val="tx1"/>
                          </a:solidFill>
                        </a:rPr>
                        <a:t>Core Reading/Writing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76890"/>
                  </a:ext>
                </a:extLst>
              </a:tr>
              <a:tr h="343612">
                <a:tc>
                  <a:txBody>
                    <a:bodyPr/>
                    <a:lstStyle/>
                    <a:p>
                      <a:pPr algn="ctr"/>
                      <a:r>
                        <a:rPr lang="en-US" sz="1400" b="1">
                          <a:solidFill>
                            <a:schemeClr val="tx1"/>
                          </a:solidFill>
                        </a:rPr>
                        <a:t>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873490"/>
                  </a:ext>
                </a:extLst>
              </a:tr>
              <a:tr h="537666">
                <a:tc>
                  <a:txBody>
                    <a:bodyPr/>
                    <a:lstStyle/>
                    <a:p>
                      <a:pPr algn="ctr"/>
                      <a:r>
                        <a:rPr lang="en-US" sz="1400" b="1">
                          <a:solidFill>
                            <a:schemeClr val="tx1"/>
                          </a:solidFill>
                        </a:rPr>
                        <a:t>Science/Social Studies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9413589"/>
                  </a:ext>
                </a:extLst>
              </a:tr>
              <a:tr h="611792">
                <a:tc>
                  <a:txBody>
                    <a:bodyPr/>
                    <a:lstStyle/>
                    <a:p>
                      <a:pPr algn="ctr"/>
                      <a:r>
                        <a:rPr lang="en-US" sz="1400" b="1">
                          <a:solidFill>
                            <a:schemeClr val="tx1"/>
                          </a:solidFill>
                        </a:rPr>
                        <a:t>Lunch/Recess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756876"/>
                  </a:ext>
                </a:extLst>
              </a:tr>
              <a:tr h="451436">
                <a:tc>
                  <a:txBody>
                    <a:bodyPr/>
                    <a:lstStyle/>
                    <a:p>
                      <a:pPr algn="ctr"/>
                      <a:r>
                        <a:rPr lang="en-US" sz="1400" b="1">
                          <a:solidFill>
                            <a:schemeClr val="tx1"/>
                          </a:solidFill>
                        </a:rPr>
                        <a:t>Specials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523395"/>
                  </a:ext>
                </a:extLst>
              </a:tr>
              <a:tr h="537209">
                <a:tc>
                  <a:txBody>
                    <a:bodyPr/>
                    <a:lstStyle/>
                    <a:p>
                      <a:pPr algn="ctr"/>
                      <a:r>
                        <a:rPr lang="en-US" sz="1400" b="1">
                          <a:solidFill>
                            <a:schemeClr val="tx1"/>
                          </a:solidFill>
                        </a:rPr>
                        <a:t>“What I Need”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1324427"/>
                  </a:ext>
                </a:extLst>
              </a:tr>
              <a:tr h="1033704">
                <a:tc>
                  <a:txBody>
                    <a:bodyPr/>
                    <a:lstStyle/>
                    <a:p>
                      <a:pPr algn="ctr"/>
                      <a:r>
                        <a:rPr lang="en-US" sz="1400" b="1" dirty="0">
                          <a:solidFill>
                            <a:schemeClr val="tx1"/>
                          </a:solidFill>
                        </a:rPr>
                        <a:t>Math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663637"/>
                  </a:ext>
                </a:extLst>
              </a:tr>
            </a:tbl>
          </a:graphicData>
        </a:graphic>
      </p:graphicFrame>
      <p:graphicFrame>
        <p:nvGraphicFramePr>
          <p:cNvPr id="4" name="Table 3">
            <a:extLst>
              <a:ext uri="{FF2B5EF4-FFF2-40B4-BE49-F238E27FC236}">
                <a16:creationId xmlns:a16="http://schemas.microsoft.com/office/drawing/2014/main" id="{EE621206-2E3A-EDE8-D9FC-5097CA70BA42}"/>
              </a:ext>
            </a:extLst>
          </p:cNvPr>
          <p:cNvGraphicFramePr>
            <a:graphicFrameLocks noGrp="1"/>
          </p:cNvGraphicFramePr>
          <p:nvPr/>
        </p:nvGraphicFramePr>
        <p:xfrm>
          <a:off x="8797158" y="4517023"/>
          <a:ext cx="3094735" cy="575837"/>
        </p:xfrm>
        <a:graphic>
          <a:graphicData uri="http://schemas.openxmlformats.org/drawingml/2006/table">
            <a:tbl>
              <a:tblPr firstRow="1" bandRow="1">
                <a:tableStyleId>{5C22544A-7EE6-4342-B048-85BDC9FD1C3A}</a:tableStyleId>
              </a:tblPr>
              <a:tblGrid>
                <a:gridCol w="3094735">
                  <a:extLst>
                    <a:ext uri="{9D8B030D-6E8A-4147-A177-3AD203B41FA5}">
                      <a16:colId xmlns:a16="http://schemas.microsoft.com/office/drawing/2014/main" val="1943825822"/>
                    </a:ext>
                  </a:extLst>
                </a:gridCol>
              </a:tblGrid>
              <a:tr h="575837">
                <a:tc>
                  <a:txBody>
                    <a:bodyPr/>
                    <a:lstStyle/>
                    <a:p>
                      <a:pPr algn="ctr"/>
                      <a:r>
                        <a:rPr lang="en-US" dirty="0"/>
                        <a:t>Reading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261708378"/>
                  </a:ext>
                </a:extLst>
              </a:tr>
            </a:tbl>
          </a:graphicData>
        </a:graphic>
      </p:graphicFrame>
    </p:spTree>
    <p:extLst>
      <p:ext uri="{BB962C8B-B14F-4D97-AF65-F5344CB8AC3E}">
        <p14:creationId xmlns:p14="http://schemas.microsoft.com/office/powerpoint/2010/main" val="3392716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B560-BA9B-B08E-EAE5-409AC4F3B3EF}"/>
              </a:ext>
            </a:extLst>
          </p:cNvPr>
          <p:cNvSpPr>
            <a:spLocks noGrp="1"/>
          </p:cNvSpPr>
          <p:nvPr>
            <p:ph type="title"/>
          </p:nvPr>
        </p:nvSpPr>
        <p:spPr/>
        <p:txBody>
          <a:bodyPr/>
          <a:lstStyle/>
          <a:p>
            <a:r>
              <a:rPr lang="en-US"/>
              <a:t>Does the Curriculum Support</a:t>
            </a:r>
            <a:br>
              <a:rPr lang="en-US"/>
            </a:br>
            <a:r>
              <a:rPr lang="en-US"/>
              <a:t>Transfer and Generalization?</a:t>
            </a:r>
          </a:p>
        </p:txBody>
      </p:sp>
      <p:sp>
        <p:nvSpPr>
          <p:cNvPr id="3" name="Content Placeholder 2">
            <a:extLst>
              <a:ext uri="{FF2B5EF4-FFF2-40B4-BE49-F238E27FC236}">
                <a16:creationId xmlns:a16="http://schemas.microsoft.com/office/drawing/2014/main" id="{5C226A0D-6167-F681-DDAD-1578B834B7D4}"/>
              </a:ext>
            </a:extLst>
          </p:cNvPr>
          <p:cNvSpPr>
            <a:spLocks noGrp="1"/>
          </p:cNvSpPr>
          <p:nvPr>
            <p:ph sz="quarter" idx="14"/>
          </p:nvPr>
        </p:nvSpPr>
        <p:spPr>
          <a:xfrm>
            <a:off x="457200" y="1371600"/>
            <a:ext cx="10007600" cy="4343400"/>
          </a:xfrm>
        </p:spPr>
        <p:txBody>
          <a:bodyPr/>
          <a:lstStyle/>
          <a:p>
            <a:pPr marL="0" indent="0">
              <a:buNone/>
            </a:pPr>
            <a:r>
              <a:rPr lang="en-US"/>
              <a:t>Also, consider if the language (e.g., </a:t>
            </a:r>
            <a:r>
              <a:rPr lang="en-US" i="1"/>
              <a:t>bossy E</a:t>
            </a:r>
            <a:r>
              <a:rPr lang="en-US"/>
              <a:t> versus </a:t>
            </a:r>
            <a:r>
              <a:rPr lang="en-US" i="1"/>
              <a:t>silent E) </a:t>
            </a:r>
            <a:r>
              <a:rPr lang="en-US"/>
              <a:t>and materials (e.g., </a:t>
            </a:r>
            <a:r>
              <a:rPr lang="en-US" i="1"/>
              <a:t>color-coded letters</a:t>
            </a:r>
            <a:r>
              <a:rPr lang="en-US"/>
              <a:t>) are consistent across settings. </a:t>
            </a:r>
          </a:p>
          <a:p>
            <a:pPr marL="0" indent="0">
              <a:buNone/>
            </a:pPr>
            <a:endParaRPr lang="en-US"/>
          </a:p>
        </p:txBody>
      </p:sp>
      <p:pic>
        <p:nvPicPr>
          <p:cNvPr id="6" name="Graphic 5">
            <a:extLst>
              <a:ext uri="{FF2B5EF4-FFF2-40B4-BE49-F238E27FC236}">
                <a16:creationId xmlns:a16="http://schemas.microsoft.com/office/drawing/2014/main" id="{166480A3-E3D0-457E-B190-343E94DC718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4188" y="2866800"/>
            <a:ext cx="1433245" cy="1433245"/>
          </a:xfrm>
          <a:prstGeom prst="rect">
            <a:avLst/>
          </a:prstGeom>
        </p:spPr>
      </p:pic>
      <p:pic>
        <p:nvPicPr>
          <p:cNvPr id="8" name="Graphic 7">
            <a:extLst>
              <a:ext uri="{FF2B5EF4-FFF2-40B4-BE49-F238E27FC236}">
                <a16:creationId xmlns:a16="http://schemas.microsoft.com/office/drawing/2014/main" id="{973BA277-50FF-94D7-142D-163B4F95C2D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580" y="2854923"/>
            <a:ext cx="1433245" cy="1433245"/>
          </a:xfrm>
          <a:prstGeom prst="rect">
            <a:avLst/>
          </a:prstGeom>
        </p:spPr>
      </p:pic>
      <p:grpSp>
        <p:nvGrpSpPr>
          <p:cNvPr id="11" name="Group 10">
            <a:extLst>
              <a:ext uri="{FF2B5EF4-FFF2-40B4-BE49-F238E27FC236}">
                <a16:creationId xmlns:a16="http://schemas.microsoft.com/office/drawing/2014/main" id="{67869847-D8CC-47FB-A717-BB9AAC7FF264}"/>
              </a:ext>
              <a:ext uri="{C183D7F6-B498-43B3-948B-1728B52AA6E4}">
                <adec:decorative xmlns:adec="http://schemas.microsoft.com/office/drawing/2017/decorative" val="1"/>
              </a:ext>
            </a:extLst>
          </p:cNvPr>
          <p:cNvGrpSpPr/>
          <p:nvPr/>
        </p:nvGrpSpPr>
        <p:grpSpPr>
          <a:xfrm>
            <a:off x="7424972" y="2866800"/>
            <a:ext cx="1433245" cy="1433245"/>
            <a:chOff x="7920386" y="3355669"/>
            <a:chExt cx="1433245" cy="1433245"/>
          </a:xfrm>
        </p:grpSpPr>
        <p:pic>
          <p:nvPicPr>
            <p:cNvPr id="7" name="Graphic 6">
              <a:extLst>
                <a:ext uri="{FF2B5EF4-FFF2-40B4-BE49-F238E27FC236}">
                  <a16:creationId xmlns:a16="http://schemas.microsoft.com/office/drawing/2014/main" id="{2A4F9FC3-894B-F82B-B087-086B8A5B59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0386" y="3355669"/>
              <a:ext cx="1433245" cy="1433245"/>
            </a:xfrm>
            <a:prstGeom prst="rect">
              <a:avLst/>
            </a:prstGeom>
          </p:spPr>
        </p:pic>
        <p:sp>
          <p:nvSpPr>
            <p:cNvPr id="9" name="TextBox 8">
              <a:extLst>
                <a:ext uri="{FF2B5EF4-FFF2-40B4-BE49-F238E27FC236}">
                  <a16:creationId xmlns:a16="http://schemas.microsoft.com/office/drawing/2014/main" id="{4E0C835E-4FCD-0A1E-D1CD-114C84E3EC46}"/>
                </a:ext>
              </a:extLst>
            </p:cNvPr>
            <p:cNvSpPr txBox="1"/>
            <p:nvPr/>
          </p:nvSpPr>
          <p:spPr>
            <a:xfrm>
              <a:off x="8193975" y="3768028"/>
              <a:ext cx="332509" cy="584775"/>
            </a:xfrm>
            <a:prstGeom prst="rect">
              <a:avLst/>
            </a:prstGeom>
            <a:solidFill>
              <a:schemeClr val="bg1"/>
            </a:solidFill>
          </p:spPr>
          <p:txBody>
            <a:bodyPr wrap="square" rtlCol="0">
              <a:spAutoFit/>
            </a:bodyPr>
            <a:lstStyle/>
            <a:p>
              <a:r>
                <a:rPr lang="en-US" sz="3200" b="1">
                  <a:solidFill>
                    <a:schemeClr val="accent2"/>
                  </a:solidFill>
                </a:rPr>
                <a:t>B</a:t>
              </a:r>
            </a:p>
          </p:txBody>
        </p:sp>
      </p:grpSp>
      <p:pic>
        <p:nvPicPr>
          <p:cNvPr id="10" name="Graphic 9">
            <a:extLst>
              <a:ext uri="{FF2B5EF4-FFF2-40B4-BE49-F238E27FC236}">
                <a16:creationId xmlns:a16="http://schemas.microsoft.com/office/drawing/2014/main" id="{D5DC3E66-7A06-466F-2EBC-118344B8A99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4580" y="4281755"/>
            <a:ext cx="1433245" cy="1433245"/>
          </a:xfrm>
          <a:prstGeom prst="rect">
            <a:avLst/>
          </a:prstGeom>
        </p:spPr>
      </p:pic>
    </p:spTree>
    <p:extLst>
      <p:ext uri="{BB962C8B-B14F-4D97-AF65-F5344CB8AC3E}">
        <p14:creationId xmlns:p14="http://schemas.microsoft.com/office/powerpoint/2010/main" val="3942520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EE0FA-1D31-F7A5-3DA6-1F642F3CF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BA1D0-A5BB-8DB1-5232-7B23CB5A95F1}"/>
              </a:ext>
            </a:extLst>
          </p:cNvPr>
          <p:cNvSpPr>
            <a:spLocks noGrp="1"/>
          </p:cNvSpPr>
          <p:nvPr>
            <p:ph type="title"/>
          </p:nvPr>
        </p:nvSpPr>
        <p:spPr/>
        <p:txBody>
          <a:bodyPr>
            <a:normAutofit/>
          </a:bodyPr>
          <a:lstStyle/>
          <a:p>
            <a:pPr algn="ctr"/>
            <a:r>
              <a:rPr lang="en-US" sz="3400"/>
              <a:t>Resource:</a:t>
            </a:r>
            <a:br>
              <a:rPr lang="en-US" sz="3400"/>
            </a:br>
            <a:r>
              <a:rPr lang="en-US" sz="3400"/>
              <a:t>Assessment of Generalization Practices</a:t>
            </a:r>
          </a:p>
        </p:txBody>
      </p:sp>
      <p:sp>
        <p:nvSpPr>
          <p:cNvPr id="10" name="Content Placeholder 9">
            <a:extLst>
              <a:ext uri="{FF2B5EF4-FFF2-40B4-BE49-F238E27FC236}">
                <a16:creationId xmlns:a16="http://schemas.microsoft.com/office/drawing/2014/main" id="{0F2DFE7D-76B7-F8C4-DDC6-946852E34722}"/>
              </a:ext>
            </a:extLst>
          </p:cNvPr>
          <p:cNvSpPr>
            <a:spLocks noGrp="1"/>
          </p:cNvSpPr>
          <p:nvPr>
            <p:ph sz="quarter" idx="14"/>
          </p:nvPr>
        </p:nvSpPr>
        <p:spPr>
          <a:xfrm>
            <a:off x="457200" y="1371600"/>
            <a:ext cx="5757503" cy="4343400"/>
          </a:xfrm>
        </p:spPr>
        <p:txBody>
          <a:bodyPr/>
          <a:lstStyle/>
          <a:p>
            <a:pPr marL="0" indent="0">
              <a:buNone/>
            </a:pPr>
            <a:r>
              <a:rPr lang="en-US"/>
              <a:t>Can be used to determine the features of effective generalization practices.</a:t>
            </a:r>
          </a:p>
        </p:txBody>
      </p:sp>
      <p:sp>
        <p:nvSpPr>
          <p:cNvPr id="8" name="TextBox 7">
            <a:extLst>
              <a:ext uri="{FF2B5EF4-FFF2-40B4-BE49-F238E27FC236}">
                <a16:creationId xmlns:a16="http://schemas.microsoft.com/office/drawing/2014/main" id="{AE1717C7-C9FD-2CC0-765A-45EEFFB86A73}"/>
              </a:ext>
              <a:ext uri="{C183D7F6-B498-43B3-948B-1728B52AA6E4}">
                <adec:decorative xmlns:adec="http://schemas.microsoft.com/office/drawing/2017/decorative" val="1"/>
              </a:ext>
            </a:extLst>
          </p:cNvPr>
          <p:cNvSpPr txBox="1"/>
          <p:nvPr/>
        </p:nvSpPr>
        <p:spPr>
          <a:xfrm>
            <a:off x="1502229" y="3331029"/>
            <a:ext cx="184731" cy="369332"/>
          </a:xfrm>
          <a:prstGeom prst="rect">
            <a:avLst/>
          </a:prstGeom>
          <a:noFill/>
        </p:spPr>
        <p:txBody>
          <a:bodyPr wrap="none" rtlCol="0">
            <a:spAutoFit/>
          </a:bodyPr>
          <a:lstStyle/>
          <a:p>
            <a:endParaRPr lang="en-US"/>
          </a:p>
        </p:txBody>
      </p:sp>
      <p:sp>
        <p:nvSpPr>
          <p:cNvPr id="9" name="TextBox 8">
            <a:extLst>
              <a:ext uri="{FF2B5EF4-FFF2-40B4-BE49-F238E27FC236}">
                <a16:creationId xmlns:a16="http://schemas.microsoft.com/office/drawing/2014/main" id="{3AA64F1B-8291-4B97-65FF-AA5195E2E905}"/>
              </a:ext>
            </a:extLst>
          </p:cNvPr>
          <p:cNvSpPr txBox="1"/>
          <p:nvPr/>
        </p:nvSpPr>
        <p:spPr>
          <a:xfrm>
            <a:off x="6336406" y="6169980"/>
            <a:ext cx="4149799" cy="307777"/>
          </a:xfrm>
          <a:prstGeom prst="rect">
            <a:avLst/>
          </a:prstGeom>
          <a:noFill/>
        </p:spPr>
        <p:txBody>
          <a:bodyPr wrap="square">
            <a:spAutoFit/>
          </a:bodyPr>
          <a:lstStyle/>
          <a:p>
            <a:pPr algn="ctr"/>
            <a:r>
              <a:rPr lang="en-US" sz="1400">
                <a:hlinkClick r:id="rId2"/>
              </a:rPr>
              <a:t>Assessment of Generalization Practices</a:t>
            </a:r>
            <a:endParaRPr lang="en-US" sz="1400"/>
          </a:p>
        </p:txBody>
      </p:sp>
      <p:pic>
        <p:nvPicPr>
          <p:cNvPr id="6" name="Picture 5">
            <a:extLst>
              <a:ext uri="{FF2B5EF4-FFF2-40B4-BE49-F238E27FC236}">
                <a16:creationId xmlns:a16="http://schemas.microsoft.com/office/drawing/2014/main" id="{8A0AEA3E-FC78-9AE5-325D-9C680C20F3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39972" y="1484026"/>
            <a:ext cx="3620964" cy="4685954"/>
          </a:xfrm>
          <a:prstGeom prst="rect">
            <a:avLst/>
          </a:prstGeom>
          <a:ln>
            <a:solidFill>
              <a:schemeClr val="tx1"/>
            </a:solidFill>
          </a:ln>
        </p:spPr>
      </p:pic>
    </p:spTree>
    <p:extLst>
      <p:ext uri="{BB962C8B-B14F-4D97-AF65-F5344CB8AC3E}">
        <p14:creationId xmlns:p14="http://schemas.microsoft.com/office/powerpoint/2010/main" val="1831151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2924-1AB4-F425-3EB6-8146F29AB6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BDAD1-A3C8-7DDF-5430-437D8E6C4FDF}"/>
              </a:ext>
            </a:extLst>
          </p:cNvPr>
          <p:cNvSpPr>
            <a:spLocks noGrp="1"/>
          </p:cNvSpPr>
          <p:nvPr>
            <p:ph type="title"/>
          </p:nvPr>
        </p:nvSpPr>
        <p:spPr>
          <a:xfrm>
            <a:off x="431443" y="365125"/>
            <a:ext cx="10922357" cy="1325563"/>
          </a:xfrm>
        </p:spPr>
        <p:txBody>
          <a:bodyPr>
            <a:noAutofit/>
          </a:bodyPr>
          <a:lstStyle/>
          <a:p>
            <a:r>
              <a:rPr lang="en-US"/>
              <a:t>Adapt Dimensions That Address Your Hypothesis: Generalization (Attention to Transfer) </a:t>
            </a:r>
            <a:endParaRPr lang="en-US" sz="2800"/>
          </a:p>
        </p:txBody>
      </p:sp>
      <p:sp>
        <p:nvSpPr>
          <p:cNvPr id="3" name="Content Placeholder 2">
            <a:extLst>
              <a:ext uri="{FF2B5EF4-FFF2-40B4-BE49-F238E27FC236}">
                <a16:creationId xmlns:a16="http://schemas.microsoft.com/office/drawing/2014/main" id="{284FD038-5A2C-40BD-1E02-5A4BA64F86CE}"/>
              </a:ext>
            </a:extLst>
          </p:cNvPr>
          <p:cNvSpPr>
            <a:spLocks noGrp="1"/>
          </p:cNvSpPr>
          <p:nvPr>
            <p:ph sz="quarter" idx="14"/>
          </p:nvPr>
        </p:nvSpPr>
        <p:spPr>
          <a:xfrm>
            <a:off x="1328371" y="1922120"/>
            <a:ext cx="9535258" cy="1123534"/>
          </a:xfrm>
        </p:spPr>
        <p:txBody>
          <a:bodyPr/>
          <a:lstStyle/>
          <a:p>
            <a:pPr>
              <a:buClr>
                <a:schemeClr val="accent1"/>
              </a:buClr>
            </a:pPr>
            <a:r>
              <a:rPr lang="en-US"/>
              <a:t>If data indicates the </a:t>
            </a:r>
            <a:r>
              <a:rPr lang="en-US" b="1"/>
              <a:t>support for transfer is not sufficient</a:t>
            </a:r>
            <a:r>
              <a:rPr lang="en-US"/>
              <a:t>, </a:t>
            </a:r>
            <a:r>
              <a:rPr lang="en-US" dirty="0"/>
              <a:t>develop a more targeted hypothesis to </a:t>
            </a:r>
            <a:r>
              <a:rPr lang="en-US"/>
              <a:t>consider the following adaptations:</a:t>
            </a:r>
          </a:p>
        </p:txBody>
      </p:sp>
      <p:sp>
        <p:nvSpPr>
          <p:cNvPr id="8" name="Rounded Rectangle 7">
            <a:extLst>
              <a:ext uri="{FF2B5EF4-FFF2-40B4-BE49-F238E27FC236}">
                <a16:creationId xmlns:a16="http://schemas.microsoft.com/office/drawing/2014/main" id="{FF66379F-AF43-F75A-EAAD-D723C1ECB4D0}"/>
              </a:ext>
            </a:extLst>
          </p:cNvPr>
          <p:cNvSpPr/>
          <p:nvPr/>
        </p:nvSpPr>
        <p:spPr>
          <a:xfrm>
            <a:off x="1114321" y="3137094"/>
            <a:ext cx="10042399" cy="2636590"/>
          </a:xfrm>
          <a:prstGeom prst="roundRect">
            <a:avLst>
              <a:gd name="adj" fmla="val 6260"/>
            </a:avLst>
          </a:prstGeom>
          <a:solidFill>
            <a:schemeClr val="accent2">
              <a:alpha val="2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600"/>
              </a:spcBef>
              <a:spcAft>
                <a:spcPts val="600"/>
              </a:spcAft>
              <a:buClr>
                <a:schemeClr val="tx1"/>
              </a:buClr>
              <a:buFont typeface="Wingdings" pitchFamily="2" charset="2"/>
              <a:buChar char="q"/>
            </a:pPr>
            <a:r>
              <a:rPr lang="en-US" sz="2200" b="1">
                <a:solidFill>
                  <a:schemeClr val="tx1"/>
                </a:solidFill>
                <a:cs typeface="Calibri" panose="020F0502020204030204" pitchFamily="34" charset="0"/>
              </a:rPr>
              <a:t>Align instructional routines </a:t>
            </a:r>
            <a:r>
              <a:rPr lang="en-US" sz="2200">
                <a:solidFill>
                  <a:schemeClr val="tx1"/>
                </a:solidFill>
                <a:cs typeface="Calibri" panose="020F0502020204030204" pitchFamily="34" charset="0"/>
              </a:rPr>
              <a:t>and </a:t>
            </a:r>
            <a:r>
              <a:rPr lang="en-US" sz="2200" b="1">
                <a:solidFill>
                  <a:schemeClr val="tx1"/>
                </a:solidFill>
                <a:cs typeface="Calibri" panose="020F0502020204030204" pitchFamily="34" charset="0"/>
              </a:rPr>
              <a:t>language</a:t>
            </a:r>
            <a:r>
              <a:rPr lang="en-US" sz="2200">
                <a:solidFill>
                  <a:schemeClr val="tx1"/>
                </a:solidFill>
                <a:cs typeface="Calibri" panose="020F0502020204030204" pitchFamily="34" charset="0"/>
              </a:rPr>
              <a:t> across tiers. </a:t>
            </a:r>
          </a:p>
          <a:p>
            <a:pPr marL="342900" indent="-342900">
              <a:spcBef>
                <a:spcPts val="600"/>
              </a:spcBef>
              <a:spcAft>
                <a:spcPts val="600"/>
              </a:spcAft>
              <a:buClr>
                <a:schemeClr val="tx1"/>
              </a:buClr>
              <a:buFont typeface="Wingdings" pitchFamily="2" charset="2"/>
              <a:buChar char="q"/>
            </a:pPr>
            <a:r>
              <a:rPr lang="en-US" altLang="en-US" sz="2200">
                <a:solidFill>
                  <a:schemeClr val="tx1"/>
                </a:solidFill>
                <a:cs typeface="Calibri" panose="020F0502020204030204" pitchFamily="34" charset="0"/>
              </a:rPr>
              <a:t>Teach students when and how to use learned strategies </a:t>
            </a:r>
            <a:r>
              <a:rPr lang="en-US" altLang="en-US" sz="2200" b="1">
                <a:solidFill>
                  <a:schemeClr val="tx1"/>
                </a:solidFill>
                <a:cs typeface="Calibri" panose="020F0502020204030204" pitchFamily="34" charset="0"/>
              </a:rPr>
              <a:t>across the day</a:t>
            </a:r>
            <a:r>
              <a:rPr lang="en-US" altLang="en-US" sz="2200">
                <a:solidFill>
                  <a:schemeClr val="tx1"/>
                </a:solidFill>
                <a:cs typeface="Calibri" panose="020F0502020204030204" pitchFamily="34" charset="0"/>
              </a:rPr>
              <a:t>.</a:t>
            </a:r>
          </a:p>
          <a:p>
            <a:pPr marL="342900" indent="-342900">
              <a:spcBef>
                <a:spcPts val="600"/>
              </a:spcBef>
              <a:spcAft>
                <a:spcPts val="600"/>
              </a:spcAft>
              <a:buClr>
                <a:schemeClr val="tx1"/>
              </a:buClr>
              <a:buFont typeface="Wingdings" pitchFamily="2" charset="2"/>
              <a:buChar char="q"/>
            </a:pPr>
            <a:r>
              <a:rPr lang="en-US" altLang="en-US" sz="2200">
                <a:solidFill>
                  <a:schemeClr val="tx1"/>
                </a:solidFill>
                <a:cs typeface="Calibri" panose="020F0502020204030204" pitchFamily="34" charset="0"/>
              </a:rPr>
              <a:t>Provide </a:t>
            </a:r>
            <a:r>
              <a:rPr lang="en-US" altLang="en-US" sz="2200" b="1">
                <a:solidFill>
                  <a:schemeClr val="tx1"/>
                </a:solidFill>
                <a:cs typeface="Calibri" panose="020F0502020204030204" pitchFamily="34" charset="0"/>
              </a:rPr>
              <a:t>visual scaffolds </a:t>
            </a:r>
            <a:r>
              <a:rPr lang="en-US" altLang="en-US" sz="2200">
                <a:solidFill>
                  <a:schemeClr val="tx1"/>
                </a:solidFill>
                <a:cs typeface="Calibri" panose="020F0502020204030204" pitchFamily="34" charset="0"/>
              </a:rPr>
              <a:t>to help student apply skills across environments.</a:t>
            </a:r>
          </a:p>
          <a:p>
            <a:pPr marL="342900" indent="-342900">
              <a:spcBef>
                <a:spcPts val="600"/>
              </a:spcBef>
              <a:spcAft>
                <a:spcPts val="600"/>
              </a:spcAft>
              <a:buClr>
                <a:schemeClr val="tx1"/>
              </a:buClr>
              <a:buFont typeface="Wingdings" pitchFamily="2" charset="2"/>
              <a:buChar char="q"/>
            </a:pPr>
            <a:r>
              <a:rPr lang="en-US" altLang="en-US" sz="2200" b="1">
                <a:solidFill>
                  <a:schemeClr val="tx1"/>
                </a:solidFill>
                <a:cs typeface="Calibri" panose="020F0502020204030204" pitchFamily="34" charset="0"/>
              </a:rPr>
              <a:t>Embed guided practice </a:t>
            </a:r>
            <a:r>
              <a:rPr lang="en-US" altLang="en-US" sz="2200">
                <a:solidFill>
                  <a:schemeClr val="tx1"/>
                </a:solidFill>
                <a:cs typeface="Calibri" panose="020F0502020204030204" pitchFamily="34" charset="0"/>
              </a:rPr>
              <a:t>on target skills in core instruction and other environments.</a:t>
            </a:r>
          </a:p>
          <a:p>
            <a:pPr marL="342900" indent="-342900">
              <a:spcBef>
                <a:spcPts val="600"/>
              </a:spcBef>
              <a:spcAft>
                <a:spcPts val="600"/>
              </a:spcAft>
              <a:buClr>
                <a:schemeClr val="tx1"/>
              </a:buClr>
              <a:buFont typeface="Wingdings" pitchFamily="2" charset="2"/>
              <a:buChar char="q"/>
            </a:pPr>
            <a:r>
              <a:rPr lang="en-US" sz="2200">
                <a:solidFill>
                  <a:sysClr val="windowText" lastClr="000000"/>
                </a:solidFill>
              </a:rPr>
              <a:t>Individualize </a:t>
            </a:r>
            <a:r>
              <a:rPr lang="en-US" sz="2200" b="1">
                <a:solidFill>
                  <a:sysClr val="windowText" lastClr="000000"/>
                </a:solidFill>
              </a:rPr>
              <a:t>behavior and social-emotional</a:t>
            </a:r>
            <a:r>
              <a:rPr lang="en-US" sz="2200">
                <a:solidFill>
                  <a:sysClr val="windowText" lastClr="000000"/>
                </a:solidFill>
              </a:rPr>
              <a:t> supports (if needed).</a:t>
            </a:r>
          </a:p>
        </p:txBody>
      </p:sp>
      <p:pic>
        <p:nvPicPr>
          <p:cNvPr id="6" name="Graphic 5">
            <a:extLst>
              <a:ext uri="{FF2B5EF4-FFF2-40B4-BE49-F238E27FC236}">
                <a16:creationId xmlns:a16="http://schemas.microsoft.com/office/drawing/2014/main" id="{543C0635-C207-A763-09C7-B977029504B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0176" y="1922120"/>
            <a:ext cx="914400" cy="914400"/>
          </a:xfrm>
          <a:prstGeom prst="rect">
            <a:avLst/>
          </a:prstGeom>
        </p:spPr>
      </p:pic>
    </p:spTree>
    <p:extLst>
      <p:ext uri="{BB962C8B-B14F-4D97-AF65-F5344CB8AC3E}">
        <p14:creationId xmlns:p14="http://schemas.microsoft.com/office/powerpoint/2010/main" val="1855350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4382-881A-00CF-3074-55892C1455C6}"/>
            </a:ext>
          </a:extLst>
        </p:cNvPr>
        <p:cNvGrpSpPr/>
        <p:nvPr/>
      </p:nvGrpSpPr>
      <p:grpSpPr>
        <a:xfrm>
          <a:off x="0" y="0"/>
          <a:ext cx="0" cy="0"/>
          <a:chOff x="0" y="0"/>
          <a:chExt cx="0" cy="0"/>
        </a:xfrm>
      </p:grpSpPr>
      <p:sp>
        <p:nvSpPr>
          <p:cNvPr id="12" name="Right Arrow 11">
            <a:extLst>
              <a:ext uri="{FF2B5EF4-FFF2-40B4-BE49-F238E27FC236}">
                <a16:creationId xmlns:a16="http://schemas.microsoft.com/office/drawing/2014/main" id="{F010C5FF-F80D-7455-DF83-191AF2A10414}"/>
              </a:ext>
              <a:ext uri="{C183D7F6-B498-43B3-948B-1728B52AA6E4}">
                <adec:decorative xmlns:adec="http://schemas.microsoft.com/office/drawing/2017/decorative" val="1"/>
              </a:ext>
            </a:extLst>
          </p:cNvPr>
          <p:cNvSpPr/>
          <p:nvPr/>
        </p:nvSpPr>
        <p:spPr>
          <a:xfrm>
            <a:off x="7505188" y="2945643"/>
            <a:ext cx="648516" cy="42751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6902" rIns="188366" bIns="146902" numCol="1" spcCol="1270" anchor="ctr" anchorCtr="0">
            <a:noAutofit/>
          </a:bodyPr>
          <a:lstStyle/>
          <a:p>
            <a:pPr algn="ctr" defTabSz="1022350">
              <a:lnSpc>
                <a:spcPct val="90000"/>
              </a:lnSpc>
              <a:spcBef>
                <a:spcPct val="0"/>
              </a:spcBef>
              <a:spcAft>
                <a:spcPct val="35000"/>
              </a:spcAft>
            </a:pPr>
            <a:endParaRPr lang="en-US" sz="2400"/>
          </a:p>
        </p:txBody>
      </p:sp>
      <p:sp>
        <p:nvSpPr>
          <p:cNvPr id="2" name="Title 1">
            <a:extLst>
              <a:ext uri="{FF2B5EF4-FFF2-40B4-BE49-F238E27FC236}">
                <a16:creationId xmlns:a16="http://schemas.microsoft.com/office/drawing/2014/main" id="{D03202F4-72D5-C762-AA04-7830157B094D}"/>
              </a:ext>
            </a:extLst>
          </p:cNvPr>
          <p:cNvSpPr txBox="1">
            <a:spLocks noGrp="1"/>
          </p:cNvSpPr>
          <p:nvPr>
            <p:ph type="title" idx="4294967295"/>
          </p:nvPr>
        </p:nvSpPr>
        <p:spPr>
          <a:xfrm>
            <a:off x="203303" y="0"/>
            <a:ext cx="11265443"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Hypothesis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The Student Isn’t Receiving the Right Behavioral Support.</a:t>
            </a:r>
          </a:p>
        </p:txBody>
      </p:sp>
      <p:sp>
        <p:nvSpPr>
          <p:cNvPr id="31" name="TextBox 30">
            <a:extLst>
              <a:ext uri="{FF2B5EF4-FFF2-40B4-BE49-F238E27FC236}">
                <a16:creationId xmlns:a16="http://schemas.microsoft.com/office/drawing/2014/main" id="{F065071A-B91F-A6FB-745B-5008F21D7DF1}"/>
              </a:ext>
            </a:extLst>
          </p:cNvPr>
          <p:cNvSpPr txBox="1"/>
          <p:nvPr/>
        </p:nvSpPr>
        <p:spPr>
          <a:xfrm>
            <a:off x="247569" y="2764266"/>
            <a:ext cx="2436245" cy="923330"/>
          </a:xfrm>
          <a:prstGeom prst="rect">
            <a:avLst/>
          </a:prstGeom>
          <a:noFill/>
        </p:spPr>
        <p:txBody>
          <a:bodyPr wrap="square" rtlCol="0">
            <a:spAutoFit/>
          </a:bodyPr>
          <a:lstStyle/>
          <a:p>
            <a:r>
              <a:rPr lang="en-US" b="1"/>
              <a:t>Student is doing well in some settings but not others</a:t>
            </a:r>
          </a:p>
        </p:txBody>
      </p:sp>
      <p:sp>
        <p:nvSpPr>
          <p:cNvPr id="19" name="Rounded Rectangle 18">
            <a:extLst>
              <a:ext uri="{FF2B5EF4-FFF2-40B4-BE49-F238E27FC236}">
                <a16:creationId xmlns:a16="http://schemas.microsoft.com/office/drawing/2014/main" id="{DF35A919-E7E9-B15F-07FC-1B4B0BEE9419}"/>
              </a:ext>
            </a:extLst>
          </p:cNvPr>
          <p:cNvSpPr/>
          <p:nvPr/>
        </p:nvSpPr>
        <p:spPr>
          <a:xfrm>
            <a:off x="4077504" y="2728606"/>
            <a:ext cx="3570012" cy="858305"/>
          </a:xfrm>
          <a:prstGeom prst="roundRect">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Is the behavioral support sufficient?</a:t>
            </a:r>
          </a:p>
        </p:txBody>
      </p:sp>
      <p:sp>
        <p:nvSpPr>
          <p:cNvPr id="20" name="Rounded Rectangle 19">
            <a:extLst>
              <a:ext uri="{FF2B5EF4-FFF2-40B4-BE49-F238E27FC236}">
                <a16:creationId xmlns:a16="http://schemas.microsoft.com/office/drawing/2014/main" id="{18084C5F-59BE-D7B8-60B2-4C3784B9A5CA}"/>
              </a:ext>
            </a:extLst>
          </p:cNvPr>
          <p:cNvSpPr/>
          <p:nvPr/>
        </p:nvSpPr>
        <p:spPr>
          <a:xfrm>
            <a:off x="8153703" y="2691066"/>
            <a:ext cx="3901187" cy="869006"/>
          </a:xfrm>
          <a:prstGeom prst="roundRect">
            <a:avLst/>
          </a:prstGeom>
          <a:solidFill>
            <a:srgbClr val="E2E6E8"/>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Evaluate classroom management strategies</a:t>
            </a:r>
          </a:p>
        </p:txBody>
      </p:sp>
      <p:pic>
        <p:nvPicPr>
          <p:cNvPr id="22" name="Graphic 21">
            <a:extLst>
              <a:ext uri="{FF2B5EF4-FFF2-40B4-BE49-F238E27FC236}">
                <a16:creationId xmlns:a16="http://schemas.microsoft.com/office/drawing/2014/main" id="{AD0DB304-691C-85A7-2CFA-B9F548A59238}"/>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59588" y="2758099"/>
            <a:ext cx="718560" cy="729569"/>
          </a:xfrm>
          <a:prstGeom prst="rect">
            <a:avLst/>
          </a:prstGeom>
        </p:spPr>
      </p:pic>
      <p:sp>
        <p:nvSpPr>
          <p:cNvPr id="27" name="Oval 26">
            <a:extLst>
              <a:ext uri="{FF2B5EF4-FFF2-40B4-BE49-F238E27FC236}">
                <a16:creationId xmlns:a16="http://schemas.microsoft.com/office/drawing/2014/main" id="{1740868E-4ABC-ECFA-5277-962C530EDEEF}"/>
              </a:ext>
              <a:ext uri="{C183D7F6-B498-43B3-948B-1728B52AA6E4}">
                <adec:decorative xmlns:adec="http://schemas.microsoft.com/office/drawing/2017/decorative" val="1"/>
              </a:ext>
            </a:extLst>
          </p:cNvPr>
          <p:cNvSpPr/>
          <p:nvPr/>
        </p:nvSpPr>
        <p:spPr>
          <a:xfrm>
            <a:off x="2660664" y="2563541"/>
            <a:ext cx="1144800" cy="1124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8" name="Graphic 27">
            <a:extLst>
              <a:ext uri="{FF2B5EF4-FFF2-40B4-BE49-F238E27FC236}">
                <a16:creationId xmlns:a16="http://schemas.microsoft.com/office/drawing/2014/main" id="{3C75AF3C-336D-1052-9864-9F6A5433819A}"/>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862968" y="2753537"/>
            <a:ext cx="718560" cy="729569"/>
          </a:xfrm>
          <a:prstGeom prst="rect">
            <a:avLst/>
          </a:prstGeom>
        </p:spPr>
      </p:pic>
    </p:spTree>
    <p:extLst>
      <p:ext uri="{BB962C8B-B14F-4D97-AF65-F5344CB8AC3E}">
        <p14:creationId xmlns:p14="http://schemas.microsoft.com/office/powerpoint/2010/main" val="2521352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FF045-956C-757A-198D-28C65BC10ACC}"/>
              </a:ext>
            </a:extLst>
          </p:cNvPr>
          <p:cNvSpPr>
            <a:spLocks noGrp="1"/>
          </p:cNvSpPr>
          <p:nvPr>
            <p:ph type="title"/>
          </p:nvPr>
        </p:nvSpPr>
        <p:spPr/>
        <p:txBody>
          <a:bodyPr/>
          <a:lstStyle/>
          <a:p>
            <a:r>
              <a:rPr lang="en-US"/>
              <a:t>Effective Classroom Management Principles</a:t>
            </a:r>
          </a:p>
        </p:txBody>
      </p:sp>
      <p:sp>
        <p:nvSpPr>
          <p:cNvPr id="9" name="TextBox 8">
            <a:extLst>
              <a:ext uri="{FF2B5EF4-FFF2-40B4-BE49-F238E27FC236}">
                <a16:creationId xmlns:a16="http://schemas.microsoft.com/office/drawing/2014/main" id="{CAFF132A-4C77-5394-18B1-02F21BACDAD3}"/>
              </a:ext>
            </a:extLst>
          </p:cNvPr>
          <p:cNvSpPr txBox="1"/>
          <p:nvPr/>
        </p:nvSpPr>
        <p:spPr>
          <a:xfrm>
            <a:off x="167292" y="2052907"/>
            <a:ext cx="2693914" cy="1938992"/>
          </a:xfrm>
          <a:prstGeom prst="rect">
            <a:avLst/>
          </a:prstGeom>
          <a:solidFill>
            <a:schemeClr val="bg2"/>
          </a:solidFill>
        </p:spPr>
        <p:txBody>
          <a:bodyPr wrap="square" rtlCol="0">
            <a:spAutoFit/>
          </a:bodyPr>
          <a:lstStyle/>
          <a:p>
            <a:r>
              <a:rPr lang="en-US" sz="2400" b="1"/>
              <a:t>Praise rates can serve as markers of classroom climate and quality of relationships</a:t>
            </a:r>
          </a:p>
        </p:txBody>
      </p:sp>
      <p:sp>
        <p:nvSpPr>
          <p:cNvPr id="3" name="TextBox 2">
            <a:extLst>
              <a:ext uri="{FF2B5EF4-FFF2-40B4-BE49-F238E27FC236}">
                <a16:creationId xmlns:a16="http://schemas.microsoft.com/office/drawing/2014/main" id="{B7037610-DDBC-1D40-9374-5AE298731B3E}"/>
              </a:ext>
            </a:extLst>
          </p:cNvPr>
          <p:cNvSpPr txBox="1"/>
          <p:nvPr/>
        </p:nvSpPr>
        <p:spPr>
          <a:xfrm>
            <a:off x="7184724" y="1003350"/>
            <a:ext cx="2325687" cy="369332"/>
          </a:xfrm>
          <a:prstGeom prst="rect">
            <a:avLst/>
          </a:prstGeom>
          <a:noFill/>
        </p:spPr>
        <p:txBody>
          <a:bodyPr wrap="square" rtlCol="0">
            <a:spAutoFit/>
          </a:bodyPr>
          <a:lstStyle/>
          <a:p>
            <a:pPr algn="ctr"/>
            <a:r>
              <a:rPr lang="en-US" b="1">
                <a:solidFill>
                  <a:schemeClr val="accent1"/>
                </a:solidFill>
              </a:rPr>
              <a:t>Academic effects</a:t>
            </a:r>
          </a:p>
        </p:txBody>
      </p:sp>
      <p:sp>
        <p:nvSpPr>
          <p:cNvPr id="14" name="Rounded Rectangle 13" descr="Identify and teach expectations: Academic effects d=.76">
            <a:extLst>
              <a:ext uri="{FF2B5EF4-FFF2-40B4-BE49-F238E27FC236}">
                <a16:creationId xmlns:a16="http://schemas.microsoft.com/office/drawing/2014/main" id="{04BFD86A-C032-7567-0E1A-EC687F69D204}"/>
              </a:ext>
            </a:extLst>
          </p:cNvPr>
          <p:cNvSpPr/>
          <p:nvPr/>
        </p:nvSpPr>
        <p:spPr>
          <a:xfrm>
            <a:off x="3040829" y="1372682"/>
            <a:ext cx="6695033" cy="680225"/>
          </a:xfrm>
          <a:prstGeom prst="round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Identify and teach expectations.</a:t>
            </a:r>
          </a:p>
        </p:txBody>
      </p:sp>
      <p:sp>
        <p:nvSpPr>
          <p:cNvPr id="13" name="object 11">
            <a:extLst>
              <a:ext uri="{FF2B5EF4-FFF2-40B4-BE49-F238E27FC236}">
                <a16:creationId xmlns:a16="http://schemas.microsoft.com/office/drawing/2014/main" id="{835D9523-D11E-F123-0BB0-148440EA9E6D}"/>
              </a:ext>
            </a:extLst>
          </p:cNvPr>
          <p:cNvSpPr txBox="1"/>
          <p:nvPr/>
        </p:nvSpPr>
        <p:spPr>
          <a:xfrm>
            <a:off x="8413689" y="1509889"/>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.76</a:t>
            </a:r>
            <a:endParaRPr sz="2400">
              <a:solidFill>
                <a:schemeClr val="bg1"/>
              </a:solidFill>
              <a:latin typeface="Arial"/>
              <a:cs typeface="Arial"/>
            </a:endParaRPr>
          </a:p>
        </p:txBody>
      </p:sp>
      <p:sp>
        <p:nvSpPr>
          <p:cNvPr id="15" name="Rounded Rectangle 14" descr="Establish procedures and structure. Academic effects d=.76">
            <a:extLst>
              <a:ext uri="{FF2B5EF4-FFF2-40B4-BE49-F238E27FC236}">
                <a16:creationId xmlns:a16="http://schemas.microsoft.com/office/drawing/2014/main" id="{B8AF4E8F-F4F7-7798-A7B8-542A2AD04598}"/>
              </a:ext>
            </a:extLst>
          </p:cNvPr>
          <p:cNvSpPr/>
          <p:nvPr/>
        </p:nvSpPr>
        <p:spPr>
          <a:xfrm>
            <a:off x="3040829" y="2100858"/>
            <a:ext cx="6695033" cy="680225"/>
          </a:xfrm>
          <a:prstGeom prst="round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Establish procedures and structure.</a:t>
            </a:r>
          </a:p>
        </p:txBody>
      </p:sp>
      <p:sp>
        <p:nvSpPr>
          <p:cNvPr id="18" name="object 11">
            <a:extLst>
              <a:ext uri="{FF2B5EF4-FFF2-40B4-BE49-F238E27FC236}">
                <a16:creationId xmlns:a16="http://schemas.microsoft.com/office/drawing/2014/main" id="{6108DC05-DACA-400F-BEF0-98C5DA4A4BD6}"/>
              </a:ext>
            </a:extLst>
          </p:cNvPr>
          <p:cNvSpPr txBox="1"/>
          <p:nvPr/>
        </p:nvSpPr>
        <p:spPr>
          <a:xfrm>
            <a:off x="8413689" y="2232692"/>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.76</a:t>
            </a:r>
            <a:endParaRPr sz="2400">
              <a:solidFill>
                <a:schemeClr val="bg1"/>
              </a:solidFill>
              <a:latin typeface="Arial"/>
              <a:cs typeface="Arial"/>
            </a:endParaRPr>
          </a:p>
        </p:txBody>
      </p:sp>
      <p:sp>
        <p:nvSpPr>
          <p:cNvPr id="19" name="Rounded Rectangle 18" descr="Actively engage students. Academic effects  d=.62">
            <a:extLst>
              <a:ext uri="{FF2B5EF4-FFF2-40B4-BE49-F238E27FC236}">
                <a16:creationId xmlns:a16="http://schemas.microsoft.com/office/drawing/2014/main" id="{FC9578C6-CC1C-D357-564A-359EDFEB8FC0}"/>
              </a:ext>
            </a:extLst>
          </p:cNvPr>
          <p:cNvSpPr/>
          <p:nvPr/>
        </p:nvSpPr>
        <p:spPr>
          <a:xfrm>
            <a:off x="3040828" y="2816914"/>
            <a:ext cx="6695033" cy="680225"/>
          </a:xfrm>
          <a:prstGeom prst="round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Actively engage students.</a:t>
            </a:r>
          </a:p>
        </p:txBody>
      </p:sp>
      <p:sp>
        <p:nvSpPr>
          <p:cNvPr id="20" name="object 11">
            <a:extLst>
              <a:ext uri="{FF2B5EF4-FFF2-40B4-BE49-F238E27FC236}">
                <a16:creationId xmlns:a16="http://schemas.microsoft.com/office/drawing/2014/main" id="{99DF4DA6-2438-2143-277D-8810326A104B}"/>
              </a:ext>
            </a:extLst>
          </p:cNvPr>
          <p:cNvSpPr txBox="1"/>
          <p:nvPr/>
        </p:nvSpPr>
        <p:spPr>
          <a:xfrm>
            <a:off x="8386241" y="2947881"/>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a:t>
            </a:r>
            <a:r>
              <a:rPr lang="en-US" sz="2400" b="1" spc="-95">
                <a:solidFill>
                  <a:schemeClr val="bg1"/>
                </a:solidFill>
                <a:latin typeface="Arial"/>
                <a:cs typeface="Arial"/>
              </a:rPr>
              <a:t>62</a:t>
            </a:r>
            <a:endParaRPr sz="2400">
              <a:solidFill>
                <a:schemeClr val="bg1"/>
              </a:solidFill>
              <a:latin typeface="Arial"/>
              <a:cs typeface="Arial"/>
            </a:endParaRPr>
          </a:p>
        </p:txBody>
      </p:sp>
      <p:sp>
        <p:nvSpPr>
          <p:cNvPr id="7" name="Rounded Rectangle 6" descr="Reinforcement and acknowledgement. Academic effects d=.98">
            <a:extLst>
              <a:ext uri="{FF2B5EF4-FFF2-40B4-BE49-F238E27FC236}">
                <a16:creationId xmlns:a16="http://schemas.microsoft.com/office/drawing/2014/main" id="{50CADFDC-2601-8261-87FA-E43FD1B64CC5}"/>
              </a:ext>
            </a:extLst>
          </p:cNvPr>
          <p:cNvSpPr/>
          <p:nvPr/>
        </p:nvSpPr>
        <p:spPr>
          <a:xfrm>
            <a:off x="3040827" y="3557336"/>
            <a:ext cx="6695033" cy="680225"/>
          </a:xfrm>
          <a:prstGeom prst="round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Reinforcement and acknowledgement.</a:t>
            </a:r>
          </a:p>
        </p:txBody>
      </p:sp>
      <p:sp>
        <p:nvSpPr>
          <p:cNvPr id="22" name="object 11">
            <a:extLst>
              <a:ext uri="{FF2B5EF4-FFF2-40B4-BE49-F238E27FC236}">
                <a16:creationId xmlns:a16="http://schemas.microsoft.com/office/drawing/2014/main" id="{957542F0-F7D2-785A-093B-5B95E91906FF}"/>
              </a:ext>
            </a:extLst>
          </p:cNvPr>
          <p:cNvSpPr txBox="1"/>
          <p:nvPr/>
        </p:nvSpPr>
        <p:spPr>
          <a:xfrm>
            <a:off x="8386241" y="3701869"/>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a:t>
            </a:r>
            <a:r>
              <a:rPr lang="en-US" sz="2400" b="1" spc="-95">
                <a:solidFill>
                  <a:schemeClr val="bg1"/>
                </a:solidFill>
                <a:latin typeface="Arial"/>
                <a:cs typeface="Arial"/>
              </a:rPr>
              <a:t>98</a:t>
            </a:r>
            <a:endParaRPr sz="2400">
              <a:solidFill>
                <a:schemeClr val="bg1"/>
              </a:solidFill>
              <a:latin typeface="Arial"/>
              <a:cs typeface="Arial"/>
            </a:endParaRPr>
          </a:p>
        </p:txBody>
      </p:sp>
      <p:sp>
        <p:nvSpPr>
          <p:cNvPr id="23" name="Rounded Rectangle 22" descr="Manage unwanted behavior. Academic effects d=.74">
            <a:extLst>
              <a:ext uri="{FF2B5EF4-FFF2-40B4-BE49-F238E27FC236}">
                <a16:creationId xmlns:a16="http://schemas.microsoft.com/office/drawing/2014/main" id="{4A1DEF3B-9066-8427-E6A4-94AEA39F31CD}"/>
              </a:ext>
            </a:extLst>
          </p:cNvPr>
          <p:cNvSpPr/>
          <p:nvPr/>
        </p:nvSpPr>
        <p:spPr>
          <a:xfrm>
            <a:off x="3040828" y="4319261"/>
            <a:ext cx="6695033" cy="680225"/>
          </a:xfrm>
          <a:prstGeom prst="round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Manage unwanted behavior.</a:t>
            </a:r>
          </a:p>
        </p:txBody>
      </p:sp>
      <p:sp>
        <p:nvSpPr>
          <p:cNvPr id="24" name="object 11">
            <a:extLst>
              <a:ext uri="{FF2B5EF4-FFF2-40B4-BE49-F238E27FC236}">
                <a16:creationId xmlns:a16="http://schemas.microsoft.com/office/drawing/2014/main" id="{BE4D5C1D-6DE4-F5D0-D0E8-A9A1DC1D40DB}"/>
              </a:ext>
            </a:extLst>
          </p:cNvPr>
          <p:cNvSpPr txBox="1"/>
          <p:nvPr/>
        </p:nvSpPr>
        <p:spPr>
          <a:xfrm>
            <a:off x="8386241" y="4432500"/>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a:t>
            </a:r>
            <a:r>
              <a:rPr lang="en-US" sz="2400" b="1" spc="-95">
                <a:solidFill>
                  <a:schemeClr val="bg1"/>
                </a:solidFill>
                <a:latin typeface="Arial"/>
                <a:cs typeface="Arial"/>
              </a:rPr>
              <a:t>74</a:t>
            </a:r>
            <a:endParaRPr sz="2400">
              <a:solidFill>
                <a:schemeClr val="bg1"/>
              </a:solidFill>
              <a:latin typeface="Arial"/>
              <a:cs typeface="Arial"/>
            </a:endParaRPr>
          </a:p>
        </p:txBody>
      </p:sp>
      <p:sp>
        <p:nvSpPr>
          <p:cNvPr id="25" name="Rounded Rectangle 24" descr="Build relationships. Academic effects d=.72">
            <a:extLst>
              <a:ext uri="{FF2B5EF4-FFF2-40B4-BE49-F238E27FC236}">
                <a16:creationId xmlns:a16="http://schemas.microsoft.com/office/drawing/2014/main" id="{A120501C-28F8-4BB4-3961-EC52C6D26368}"/>
              </a:ext>
            </a:extLst>
          </p:cNvPr>
          <p:cNvSpPr/>
          <p:nvPr/>
        </p:nvSpPr>
        <p:spPr>
          <a:xfrm>
            <a:off x="3040828" y="5039614"/>
            <a:ext cx="6695033" cy="680225"/>
          </a:xfrm>
          <a:prstGeom prst="round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Build relationships.</a:t>
            </a:r>
          </a:p>
        </p:txBody>
      </p:sp>
      <p:sp>
        <p:nvSpPr>
          <p:cNvPr id="26" name="object 11">
            <a:extLst>
              <a:ext uri="{FF2B5EF4-FFF2-40B4-BE49-F238E27FC236}">
                <a16:creationId xmlns:a16="http://schemas.microsoft.com/office/drawing/2014/main" id="{2DB2F249-283E-9ACF-ECB1-5A2EFA5D7B96}"/>
              </a:ext>
            </a:extLst>
          </p:cNvPr>
          <p:cNvSpPr txBox="1"/>
          <p:nvPr/>
        </p:nvSpPr>
        <p:spPr>
          <a:xfrm>
            <a:off x="8386241" y="5191472"/>
            <a:ext cx="850900" cy="391160"/>
          </a:xfrm>
          <a:prstGeom prst="rect">
            <a:avLst/>
          </a:prstGeom>
          <a:noFill/>
          <a:ln>
            <a:solidFill>
              <a:schemeClr val="bg2"/>
            </a:solidFill>
          </a:ln>
        </p:spPr>
        <p:txBody>
          <a:bodyPr vert="horz" wrap="square" lIns="0" tIns="12700" rIns="0" bIns="0" rtlCol="0">
            <a:spAutoFit/>
          </a:bodyPr>
          <a:lstStyle/>
          <a:p>
            <a:pPr>
              <a:spcBef>
                <a:spcPts val="100"/>
              </a:spcBef>
            </a:pPr>
            <a:r>
              <a:rPr sz="2400" b="1" i="1" spc="-200">
                <a:solidFill>
                  <a:schemeClr val="bg1"/>
                </a:solidFill>
                <a:latin typeface="Arial-BoldItalicMT"/>
                <a:cs typeface="Arial-BoldItalicMT"/>
              </a:rPr>
              <a:t>d</a:t>
            </a:r>
            <a:r>
              <a:rPr sz="2400" b="1" i="1" spc="-135">
                <a:solidFill>
                  <a:schemeClr val="bg1"/>
                </a:solidFill>
                <a:latin typeface="Arial-BoldItalicMT"/>
                <a:cs typeface="Arial-BoldItalicMT"/>
              </a:rPr>
              <a:t> </a:t>
            </a:r>
            <a:r>
              <a:rPr sz="2400" b="1" spc="-210">
                <a:solidFill>
                  <a:schemeClr val="bg1"/>
                </a:solidFill>
                <a:latin typeface="Arial"/>
                <a:cs typeface="Arial"/>
              </a:rPr>
              <a:t>=</a:t>
            </a:r>
            <a:r>
              <a:rPr sz="2400" b="1" spc="-125">
                <a:solidFill>
                  <a:schemeClr val="bg1"/>
                </a:solidFill>
                <a:latin typeface="Arial"/>
                <a:cs typeface="Arial"/>
              </a:rPr>
              <a:t> </a:t>
            </a:r>
            <a:r>
              <a:rPr sz="2400" b="1" spc="-95">
                <a:solidFill>
                  <a:schemeClr val="bg1"/>
                </a:solidFill>
                <a:latin typeface="Arial"/>
                <a:cs typeface="Arial"/>
              </a:rPr>
              <a:t>.</a:t>
            </a:r>
            <a:r>
              <a:rPr lang="en-US" sz="2400" b="1" spc="-95">
                <a:solidFill>
                  <a:schemeClr val="bg1"/>
                </a:solidFill>
                <a:latin typeface="Arial"/>
                <a:cs typeface="Arial"/>
              </a:rPr>
              <a:t>72</a:t>
            </a:r>
            <a:endParaRPr sz="2400">
              <a:solidFill>
                <a:schemeClr val="bg1"/>
              </a:solidFill>
              <a:latin typeface="Arial"/>
              <a:cs typeface="Arial"/>
            </a:endParaRPr>
          </a:p>
        </p:txBody>
      </p:sp>
      <p:sp>
        <p:nvSpPr>
          <p:cNvPr id="2" name="TextBox 1">
            <a:extLst>
              <a:ext uri="{FF2B5EF4-FFF2-40B4-BE49-F238E27FC236}">
                <a16:creationId xmlns:a16="http://schemas.microsoft.com/office/drawing/2014/main" id="{6B00C5CD-B64A-BA79-39DE-4C7AF07CE8A9}"/>
              </a:ext>
            </a:extLst>
          </p:cNvPr>
          <p:cNvSpPr txBox="1"/>
          <p:nvPr/>
        </p:nvSpPr>
        <p:spPr>
          <a:xfrm>
            <a:off x="9735862" y="2385329"/>
            <a:ext cx="2365093" cy="1938992"/>
          </a:xfrm>
          <a:prstGeom prst="rect">
            <a:avLst/>
          </a:prstGeom>
          <a:noFill/>
        </p:spPr>
        <p:txBody>
          <a:bodyPr wrap="square" rtlCol="0">
            <a:spAutoFit/>
          </a:bodyPr>
          <a:lstStyle/>
          <a:p>
            <a:r>
              <a:rPr lang="en-US" sz="2400" b="1" i="1">
                <a:solidFill>
                  <a:schemeClr val="accent1"/>
                </a:solidFill>
              </a:rPr>
              <a:t>d = -</a:t>
            </a:r>
            <a:r>
              <a:rPr lang="en-US" sz="2400" b="1">
                <a:solidFill>
                  <a:schemeClr val="accent1"/>
                </a:solidFill>
              </a:rPr>
              <a:t>0.80 for problematic behavior</a:t>
            </a:r>
            <a:br>
              <a:rPr lang="en-US" sz="2400" b="1">
                <a:solidFill>
                  <a:schemeClr val="accent1"/>
                </a:solidFill>
              </a:rPr>
            </a:br>
            <a:r>
              <a:rPr lang="en-US" sz="2400" b="1">
                <a:solidFill>
                  <a:schemeClr val="accent1"/>
                </a:solidFill>
              </a:rPr>
              <a:t>(29 percentile point reduction)</a:t>
            </a:r>
          </a:p>
        </p:txBody>
      </p:sp>
      <p:sp>
        <p:nvSpPr>
          <p:cNvPr id="5" name="Text Placeholder 4">
            <a:extLst>
              <a:ext uri="{FF2B5EF4-FFF2-40B4-BE49-F238E27FC236}">
                <a16:creationId xmlns:a16="http://schemas.microsoft.com/office/drawing/2014/main" id="{E8F89736-98DE-39D1-52EE-B3131B29D9B4}"/>
              </a:ext>
            </a:extLst>
          </p:cNvPr>
          <p:cNvSpPr>
            <a:spLocks noGrp="1"/>
          </p:cNvSpPr>
          <p:nvPr>
            <p:ph type="body" sz="quarter" idx="13"/>
          </p:nvPr>
        </p:nvSpPr>
        <p:spPr>
          <a:xfrm>
            <a:off x="3843641" y="6196997"/>
            <a:ext cx="2855133" cy="296400"/>
          </a:xfrm>
        </p:spPr>
        <p:txBody>
          <a:bodyPr/>
          <a:lstStyle/>
          <a:p>
            <a:r>
              <a:rPr lang="en-US" i="1"/>
              <a:t>Note. </a:t>
            </a:r>
            <a:r>
              <a:rPr lang="en-US"/>
              <a:t>Effect sizes from Hattie (2009) </a:t>
            </a:r>
          </a:p>
        </p:txBody>
      </p:sp>
      <p:sp>
        <p:nvSpPr>
          <p:cNvPr id="6" name="Slide Number Placeholder 3">
            <a:extLst>
              <a:ext uri="{FF2B5EF4-FFF2-40B4-BE49-F238E27FC236}">
                <a16:creationId xmlns:a16="http://schemas.microsoft.com/office/drawing/2014/main" id="{C765B687-CEFE-6FC8-9669-4BD9C1FAE17B}"/>
              </a:ext>
            </a:extLst>
          </p:cNvPr>
          <p:cNvSpPr txBox="1">
            <a:spLocks/>
          </p:cNvSpPr>
          <p:nvPr/>
        </p:nvSpPr>
        <p:spPr>
          <a:xfrm>
            <a:off x="11734800" y="6704112"/>
            <a:ext cx="157094" cy="153888"/>
          </a:xfrm>
          <a:prstGeom prst="rect">
            <a:avLst/>
          </a:prstGeom>
          <a:ln>
            <a:noFill/>
          </a:ln>
        </p:spPr>
        <p:txBody>
          <a:bodyPr vert="horz" lIns="0" tIns="0" rIns="0" bIns="0" rtlCol="0">
            <a:normAutofit fontScale="400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99A20822-4A49-4D36-86E3-300BA48D3F00}" type="slidenum">
              <a:rPr lang="en-US" smtClean="0"/>
              <a:pPr/>
              <a:t>36</a:t>
            </a:fld>
            <a:endParaRPr lang="en-US"/>
          </a:p>
        </p:txBody>
      </p:sp>
    </p:spTree>
    <p:extLst>
      <p:ext uri="{BB962C8B-B14F-4D97-AF65-F5344CB8AC3E}">
        <p14:creationId xmlns:p14="http://schemas.microsoft.com/office/powerpoint/2010/main" val="3109560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F207-FCC0-BB04-4CD3-08F2DA401CEC}"/>
              </a:ext>
            </a:extLst>
          </p:cNvPr>
          <p:cNvSpPr>
            <a:spLocks noGrp="1"/>
          </p:cNvSpPr>
          <p:nvPr>
            <p:ph type="title"/>
          </p:nvPr>
        </p:nvSpPr>
        <p:spPr/>
        <p:txBody>
          <a:bodyPr/>
          <a:lstStyle/>
          <a:p>
            <a:r>
              <a:rPr lang="en-US"/>
              <a:t>Types of Praise</a:t>
            </a:r>
          </a:p>
        </p:txBody>
      </p:sp>
      <p:sp>
        <p:nvSpPr>
          <p:cNvPr id="6" name="Rounded Rectangle 5">
            <a:extLst>
              <a:ext uri="{FF2B5EF4-FFF2-40B4-BE49-F238E27FC236}">
                <a16:creationId xmlns:a16="http://schemas.microsoft.com/office/drawing/2014/main" id="{1A6F1DE4-C72E-F534-A735-BC9FF068E614}"/>
              </a:ext>
            </a:extLst>
          </p:cNvPr>
          <p:cNvSpPr/>
          <p:nvPr/>
        </p:nvSpPr>
        <p:spPr>
          <a:xfrm>
            <a:off x="1108197" y="1401648"/>
            <a:ext cx="4518455" cy="148775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General Praise</a:t>
            </a:r>
          </a:p>
        </p:txBody>
      </p:sp>
      <p:sp>
        <p:nvSpPr>
          <p:cNvPr id="8" name="TextBox 7">
            <a:extLst>
              <a:ext uri="{FF2B5EF4-FFF2-40B4-BE49-F238E27FC236}">
                <a16:creationId xmlns:a16="http://schemas.microsoft.com/office/drawing/2014/main" id="{E1BEB295-E586-4EC1-76A8-C4CE69D761D5}"/>
              </a:ext>
            </a:extLst>
          </p:cNvPr>
          <p:cNvSpPr txBox="1"/>
          <p:nvPr/>
        </p:nvSpPr>
        <p:spPr>
          <a:xfrm>
            <a:off x="996988" y="3086486"/>
            <a:ext cx="4629663" cy="1200329"/>
          </a:xfrm>
          <a:prstGeom prst="rect">
            <a:avLst/>
          </a:prstGeom>
          <a:noFill/>
        </p:spPr>
        <p:txBody>
          <a:bodyPr wrap="square" rtlCol="0">
            <a:spAutoFit/>
          </a:bodyPr>
          <a:lstStyle/>
          <a:p>
            <a:pPr algn="ctr"/>
            <a:r>
              <a:rPr lang="en-US" sz="2400"/>
              <a:t>Praise that indicates a positive or beneficial action but is not tied to a specific behavior.</a:t>
            </a:r>
          </a:p>
        </p:txBody>
      </p:sp>
      <p:sp>
        <p:nvSpPr>
          <p:cNvPr id="10" name="Rounded Rectangle 9">
            <a:extLst>
              <a:ext uri="{FF2B5EF4-FFF2-40B4-BE49-F238E27FC236}">
                <a16:creationId xmlns:a16="http://schemas.microsoft.com/office/drawing/2014/main" id="{05900FC7-49B2-AA41-8874-9C658CF220A7}"/>
              </a:ext>
            </a:extLst>
          </p:cNvPr>
          <p:cNvSpPr/>
          <p:nvPr/>
        </p:nvSpPr>
        <p:spPr>
          <a:xfrm>
            <a:off x="1108196" y="4541251"/>
            <a:ext cx="4518455" cy="1078258"/>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bg1"/>
                </a:solidFill>
              </a:rPr>
              <a:t>Contributes to a positive climate and builds relationships</a:t>
            </a:r>
          </a:p>
        </p:txBody>
      </p:sp>
      <p:sp>
        <p:nvSpPr>
          <p:cNvPr id="7" name="Rounded Rectangle 6">
            <a:extLst>
              <a:ext uri="{FF2B5EF4-FFF2-40B4-BE49-F238E27FC236}">
                <a16:creationId xmlns:a16="http://schemas.microsoft.com/office/drawing/2014/main" id="{D5C9DA77-40E3-E589-9DAB-5506F9848A65}"/>
              </a:ext>
            </a:extLst>
          </p:cNvPr>
          <p:cNvSpPr/>
          <p:nvPr/>
        </p:nvSpPr>
        <p:spPr>
          <a:xfrm>
            <a:off x="6244489" y="1404119"/>
            <a:ext cx="4518455" cy="148775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Behavior-Specific Praise</a:t>
            </a:r>
          </a:p>
        </p:txBody>
      </p:sp>
      <p:sp>
        <p:nvSpPr>
          <p:cNvPr id="9" name="TextBox 8">
            <a:extLst>
              <a:ext uri="{FF2B5EF4-FFF2-40B4-BE49-F238E27FC236}">
                <a16:creationId xmlns:a16="http://schemas.microsoft.com/office/drawing/2014/main" id="{EB85546D-F120-78CF-4871-49755C73B82C}"/>
              </a:ext>
            </a:extLst>
          </p:cNvPr>
          <p:cNvSpPr txBox="1"/>
          <p:nvPr/>
        </p:nvSpPr>
        <p:spPr>
          <a:xfrm>
            <a:off x="6244489" y="3116397"/>
            <a:ext cx="4825314" cy="1200329"/>
          </a:xfrm>
          <a:prstGeom prst="rect">
            <a:avLst/>
          </a:prstGeom>
          <a:noFill/>
        </p:spPr>
        <p:txBody>
          <a:bodyPr wrap="square" rtlCol="0">
            <a:spAutoFit/>
          </a:bodyPr>
          <a:lstStyle/>
          <a:p>
            <a:pPr algn="ctr"/>
            <a:r>
              <a:rPr lang="en-US" sz="2400"/>
              <a:t>Praise that indicates a positive or beneficial action that </a:t>
            </a:r>
            <a:r>
              <a:rPr lang="en-US" sz="2400" i="1"/>
              <a:t>is tied </a:t>
            </a:r>
            <a:r>
              <a:rPr lang="en-US" sz="2400"/>
              <a:t>to a specific behavior.</a:t>
            </a:r>
          </a:p>
        </p:txBody>
      </p:sp>
      <p:sp>
        <p:nvSpPr>
          <p:cNvPr id="11" name="Rounded Rectangle 10">
            <a:extLst>
              <a:ext uri="{FF2B5EF4-FFF2-40B4-BE49-F238E27FC236}">
                <a16:creationId xmlns:a16="http://schemas.microsoft.com/office/drawing/2014/main" id="{51A4E440-4B84-FC81-22F6-8F596DE15C46}"/>
              </a:ext>
            </a:extLst>
          </p:cNvPr>
          <p:cNvSpPr/>
          <p:nvPr/>
        </p:nvSpPr>
        <p:spPr>
          <a:xfrm>
            <a:off x="6244489" y="4541251"/>
            <a:ext cx="4518455" cy="1078258"/>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bg1"/>
                </a:solidFill>
              </a:rPr>
              <a:t>Is an instructional tool</a:t>
            </a:r>
          </a:p>
        </p:txBody>
      </p:sp>
      <p:sp>
        <p:nvSpPr>
          <p:cNvPr id="5" name="Slide Number Placeholder 4">
            <a:extLst>
              <a:ext uri="{FF2B5EF4-FFF2-40B4-BE49-F238E27FC236}">
                <a16:creationId xmlns:a16="http://schemas.microsoft.com/office/drawing/2014/main" id="{8C24B882-4526-776F-97A2-AEAD8AE89B0A}"/>
              </a:ext>
            </a:extLst>
          </p:cNvPr>
          <p:cNvSpPr>
            <a:spLocks noGrp="1"/>
          </p:cNvSpPr>
          <p:nvPr>
            <p:ph type="sldNum" sz="quarter" idx="12"/>
          </p:nvPr>
        </p:nvSpPr>
        <p:spPr/>
        <p:txBody>
          <a:bodyPr/>
          <a:lstStyle/>
          <a:p>
            <a:fld id="{99A20822-4A49-4D36-86E3-300BA48D3F00}" type="slidenum">
              <a:rPr lang="en-US" smtClean="0"/>
              <a:t>37</a:t>
            </a:fld>
            <a:endParaRPr lang="en-US"/>
          </a:p>
        </p:txBody>
      </p:sp>
    </p:spTree>
    <p:extLst>
      <p:ext uri="{BB962C8B-B14F-4D97-AF65-F5344CB8AC3E}">
        <p14:creationId xmlns:p14="http://schemas.microsoft.com/office/powerpoint/2010/main" val="3726224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1B34C8-472E-5911-EAAB-0268DC1D6B7D}"/>
              </a:ext>
            </a:extLst>
          </p:cNvPr>
          <p:cNvSpPr>
            <a:spLocks noGrp="1"/>
          </p:cNvSpPr>
          <p:nvPr>
            <p:ph type="title"/>
          </p:nvPr>
        </p:nvSpPr>
        <p:spPr/>
        <p:txBody>
          <a:bodyPr>
            <a:normAutofit/>
          </a:bodyPr>
          <a:lstStyle/>
          <a:p>
            <a:r>
              <a:rPr lang="en-US"/>
              <a:t>Resource:</a:t>
            </a:r>
            <a:br>
              <a:rPr lang="en-US"/>
            </a:br>
            <a:r>
              <a:rPr lang="en-US"/>
              <a:t>Self-Assessment of Classroom Management</a:t>
            </a:r>
          </a:p>
        </p:txBody>
      </p:sp>
      <p:sp>
        <p:nvSpPr>
          <p:cNvPr id="7" name="Content Placeholder 6">
            <a:extLst>
              <a:ext uri="{FF2B5EF4-FFF2-40B4-BE49-F238E27FC236}">
                <a16:creationId xmlns:a16="http://schemas.microsoft.com/office/drawing/2014/main" id="{BA315C42-0A26-13C2-8EE8-0273BB8E4258}"/>
              </a:ext>
            </a:extLst>
          </p:cNvPr>
          <p:cNvSpPr>
            <a:spLocks noGrp="1"/>
          </p:cNvSpPr>
          <p:nvPr>
            <p:ph sz="quarter" idx="14"/>
          </p:nvPr>
        </p:nvSpPr>
        <p:spPr>
          <a:xfrm>
            <a:off x="457200" y="1371600"/>
            <a:ext cx="6094070" cy="4343400"/>
          </a:xfrm>
        </p:spPr>
        <p:txBody>
          <a:bodyPr/>
          <a:lstStyle/>
          <a:p>
            <a:r>
              <a:rPr lang="en-US"/>
              <a:t>This tool can be used as an observation tool or a self-assessment. </a:t>
            </a:r>
          </a:p>
          <a:p>
            <a:r>
              <a:rPr lang="en-US"/>
              <a:t>Users rate the extent to which effective classroom management practices are in place. </a:t>
            </a:r>
          </a:p>
        </p:txBody>
      </p:sp>
      <p:pic>
        <p:nvPicPr>
          <p:cNvPr id="11" name="Picture 10">
            <a:hlinkClick r:id="rId3"/>
            <a:extLst>
              <a:ext uri="{FF2B5EF4-FFF2-40B4-BE49-F238E27FC236}">
                <a16:creationId xmlns:a16="http://schemas.microsoft.com/office/drawing/2014/main" id="{312F5755-DA0E-5EEF-F99D-E427B60ED13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179" y="1371600"/>
            <a:ext cx="3843229" cy="4973593"/>
          </a:xfrm>
          <a:prstGeom prst="rect">
            <a:avLst/>
          </a:prstGeom>
          <a:ln>
            <a:solidFill>
              <a:schemeClr val="tx1"/>
            </a:solidFill>
          </a:ln>
        </p:spPr>
      </p:pic>
      <p:sp>
        <p:nvSpPr>
          <p:cNvPr id="4" name="TextBox 3">
            <a:extLst>
              <a:ext uri="{FF2B5EF4-FFF2-40B4-BE49-F238E27FC236}">
                <a16:creationId xmlns:a16="http://schemas.microsoft.com/office/drawing/2014/main" id="{A054C413-C1F4-80EA-4574-4F5141A0C328}"/>
              </a:ext>
            </a:extLst>
          </p:cNvPr>
          <p:cNvSpPr txBox="1"/>
          <p:nvPr/>
        </p:nvSpPr>
        <p:spPr>
          <a:xfrm>
            <a:off x="362086" y="5710425"/>
            <a:ext cx="6094070" cy="307777"/>
          </a:xfrm>
          <a:prstGeom prst="rect">
            <a:avLst/>
          </a:prstGeom>
          <a:noFill/>
        </p:spPr>
        <p:txBody>
          <a:bodyPr wrap="square">
            <a:spAutoFit/>
          </a:bodyPr>
          <a:lstStyle/>
          <a:p>
            <a:r>
              <a:rPr lang="en-US" sz="1400">
                <a:hlinkClick r:id="rId5"/>
              </a:rPr>
              <a:t>https://mtss4success.org/resource/self-assessment-classroom-management</a:t>
            </a:r>
            <a:r>
              <a:rPr lang="en-US" sz="1400"/>
              <a:t> </a:t>
            </a:r>
          </a:p>
        </p:txBody>
      </p:sp>
      <p:sp>
        <p:nvSpPr>
          <p:cNvPr id="5" name="Slide Number Placeholder 4">
            <a:extLst>
              <a:ext uri="{FF2B5EF4-FFF2-40B4-BE49-F238E27FC236}">
                <a16:creationId xmlns:a16="http://schemas.microsoft.com/office/drawing/2014/main" id="{2D388D78-CBFC-0231-8215-FA154F6EA792}"/>
              </a:ext>
            </a:extLst>
          </p:cNvPr>
          <p:cNvSpPr>
            <a:spLocks noGrp="1"/>
          </p:cNvSpPr>
          <p:nvPr>
            <p:ph type="sldNum" sz="quarter" idx="12"/>
          </p:nvPr>
        </p:nvSpPr>
        <p:spPr/>
        <p:txBody>
          <a:bodyPr/>
          <a:lstStyle/>
          <a:p>
            <a:fld id="{1482C961-0223-46C8-A4D1-0E459D437518}" type="slidenum">
              <a:rPr lang="en-US" smtClean="0"/>
              <a:t>38</a:t>
            </a:fld>
            <a:endParaRPr lang="en-US"/>
          </a:p>
        </p:txBody>
      </p:sp>
    </p:spTree>
    <p:extLst>
      <p:ext uri="{BB962C8B-B14F-4D97-AF65-F5344CB8AC3E}">
        <p14:creationId xmlns:p14="http://schemas.microsoft.com/office/powerpoint/2010/main" val="643032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1E94-4F66-7C62-3FAC-FB4374A60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D3D5B-E9C2-906D-9884-FE00CECD3512}"/>
              </a:ext>
            </a:extLst>
          </p:cNvPr>
          <p:cNvSpPr>
            <a:spLocks noGrp="1"/>
          </p:cNvSpPr>
          <p:nvPr>
            <p:ph type="title"/>
          </p:nvPr>
        </p:nvSpPr>
        <p:spPr>
          <a:xfrm>
            <a:off x="431443" y="365125"/>
            <a:ext cx="10922357" cy="1325563"/>
          </a:xfrm>
        </p:spPr>
        <p:txBody>
          <a:bodyPr>
            <a:noAutofit/>
          </a:bodyPr>
          <a:lstStyle/>
          <a:p>
            <a:r>
              <a:rPr lang="en-US"/>
              <a:t>Adapt Dimensions That Address Your Hypothesis: Behavioral Support</a:t>
            </a:r>
            <a:endParaRPr lang="en-US" sz="2800"/>
          </a:p>
        </p:txBody>
      </p:sp>
      <p:sp>
        <p:nvSpPr>
          <p:cNvPr id="3" name="Content Placeholder 2">
            <a:extLst>
              <a:ext uri="{FF2B5EF4-FFF2-40B4-BE49-F238E27FC236}">
                <a16:creationId xmlns:a16="http://schemas.microsoft.com/office/drawing/2014/main" id="{EE255C0E-6A4A-E9BB-15D3-D0DC8479598C}"/>
              </a:ext>
            </a:extLst>
          </p:cNvPr>
          <p:cNvSpPr>
            <a:spLocks noGrp="1"/>
          </p:cNvSpPr>
          <p:nvPr>
            <p:ph sz="quarter" idx="14"/>
          </p:nvPr>
        </p:nvSpPr>
        <p:spPr>
          <a:xfrm>
            <a:off x="2387952" y="1804987"/>
            <a:ext cx="8774299" cy="1123534"/>
          </a:xfrm>
        </p:spPr>
        <p:txBody>
          <a:bodyPr/>
          <a:lstStyle/>
          <a:p>
            <a:pPr>
              <a:buClr>
                <a:schemeClr val="accent1"/>
              </a:buClr>
            </a:pPr>
            <a:r>
              <a:rPr lang="en-US"/>
              <a:t>If data indicates the </a:t>
            </a:r>
            <a:r>
              <a:rPr lang="en-US" b="1"/>
              <a:t>need for behavioral support</a:t>
            </a:r>
            <a:r>
              <a:rPr lang="en-US"/>
              <a:t>, </a:t>
            </a:r>
            <a:r>
              <a:rPr lang="en-US" dirty="0"/>
              <a:t>develop a more targeted hypothesis to </a:t>
            </a:r>
            <a:r>
              <a:rPr lang="en-US"/>
              <a:t>consider the following adaptations:</a:t>
            </a:r>
          </a:p>
        </p:txBody>
      </p:sp>
      <p:sp>
        <p:nvSpPr>
          <p:cNvPr id="8" name="Rounded Rectangle 7">
            <a:extLst>
              <a:ext uri="{FF2B5EF4-FFF2-40B4-BE49-F238E27FC236}">
                <a16:creationId xmlns:a16="http://schemas.microsoft.com/office/drawing/2014/main" id="{4ABB1C5D-9DA4-C865-1F03-65E7F189FC1A}"/>
              </a:ext>
            </a:extLst>
          </p:cNvPr>
          <p:cNvSpPr/>
          <p:nvPr/>
        </p:nvSpPr>
        <p:spPr>
          <a:xfrm>
            <a:off x="2387952" y="3004456"/>
            <a:ext cx="8062336" cy="2769227"/>
          </a:xfrm>
          <a:prstGeom prst="roundRect">
            <a:avLst>
              <a:gd name="adj" fmla="val 6260"/>
            </a:avLst>
          </a:prstGeom>
          <a:solidFill>
            <a:schemeClr val="accent2">
              <a:alpha val="2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 indent="-320040" defTabSz="685800">
              <a:spcBef>
                <a:spcPts val="600"/>
              </a:spcBef>
              <a:spcAft>
                <a:spcPts val="600"/>
              </a:spcAft>
              <a:buClr>
                <a:schemeClr val="tx1"/>
              </a:buClr>
              <a:buSzPct val="100000"/>
              <a:buFont typeface="Wingdings" pitchFamily="2" charset="2"/>
              <a:buChar char="q"/>
              <a:defRPr/>
            </a:pPr>
            <a:r>
              <a:rPr lang="en-US" sz="2400" b="1">
                <a:solidFill>
                  <a:schemeClr val="tx1"/>
                </a:solidFill>
                <a:cs typeface="Times New Roman"/>
              </a:rPr>
              <a:t>Reteach</a:t>
            </a:r>
            <a:r>
              <a:rPr lang="en-US" sz="2400">
                <a:solidFill>
                  <a:schemeClr val="tx1"/>
                </a:solidFill>
                <a:cs typeface="Times New Roman"/>
              </a:rPr>
              <a:t> </a:t>
            </a:r>
            <a:r>
              <a:rPr lang="en-US" sz="2400" b="1">
                <a:solidFill>
                  <a:schemeClr val="tx1"/>
                </a:solidFill>
                <a:cs typeface="Times New Roman"/>
              </a:rPr>
              <a:t>expectations</a:t>
            </a:r>
            <a:r>
              <a:rPr lang="en-US" sz="2400">
                <a:solidFill>
                  <a:schemeClr val="tx1"/>
                </a:solidFill>
                <a:cs typeface="Times New Roman"/>
              </a:rPr>
              <a:t> and/or routines</a:t>
            </a:r>
          </a:p>
          <a:p>
            <a:pPr marL="320040" indent="-320040" defTabSz="685800">
              <a:spcBef>
                <a:spcPts val="600"/>
              </a:spcBef>
              <a:spcAft>
                <a:spcPts val="600"/>
              </a:spcAft>
              <a:buClr>
                <a:schemeClr val="tx1"/>
              </a:buClr>
              <a:buSzPct val="100000"/>
              <a:buFont typeface="Wingdings" pitchFamily="2" charset="2"/>
              <a:buChar char="q"/>
              <a:defRPr/>
            </a:pPr>
            <a:r>
              <a:rPr lang="en-US" sz="2400">
                <a:solidFill>
                  <a:schemeClr val="tx1"/>
                </a:solidFill>
                <a:cs typeface="Times New Roman"/>
              </a:rPr>
              <a:t>Increase or </a:t>
            </a:r>
            <a:r>
              <a:rPr lang="en-US" sz="2400" b="1">
                <a:solidFill>
                  <a:schemeClr val="tx1"/>
                </a:solidFill>
                <a:cs typeface="Times New Roman"/>
              </a:rPr>
              <a:t>adjust</a:t>
            </a:r>
            <a:r>
              <a:rPr lang="en-US" sz="2400">
                <a:solidFill>
                  <a:schemeClr val="tx1"/>
                </a:solidFill>
                <a:cs typeface="Times New Roman"/>
              </a:rPr>
              <a:t> </a:t>
            </a:r>
            <a:r>
              <a:rPr lang="en-US" sz="2400" b="1">
                <a:solidFill>
                  <a:schemeClr val="tx1"/>
                </a:solidFill>
                <a:cs typeface="Times New Roman"/>
              </a:rPr>
              <a:t>praise</a:t>
            </a:r>
            <a:r>
              <a:rPr lang="en-US" sz="2400">
                <a:solidFill>
                  <a:schemeClr val="tx1"/>
                </a:solidFill>
                <a:cs typeface="Times New Roman"/>
              </a:rPr>
              <a:t> for 5:1 ratio</a:t>
            </a:r>
          </a:p>
          <a:p>
            <a:pPr marL="320040" indent="-320040" defTabSz="685800">
              <a:spcBef>
                <a:spcPts val="600"/>
              </a:spcBef>
              <a:spcAft>
                <a:spcPts val="600"/>
              </a:spcAft>
              <a:buClr>
                <a:schemeClr val="tx1"/>
              </a:buClr>
              <a:buSzPct val="100000"/>
              <a:buFont typeface="Wingdings" pitchFamily="2" charset="2"/>
              <a:buChar char="q"/>
              <a:defRPr/>
            </a:pPr>
            <a:r>
              <a:rPr lang="en-US" sz="2400" b="1">
                <a:solidFill>
                  <a:schemeClr val="tx1"/>
                </a:solidFill>
                <a:cs typeface="Times New Roman"/>
              </a:rPr>
              <a:t>Vary</a:t>
            </a:r>
            <a:r>
              <a:rPr lang="en-US" sz="2400">
                <a:solidFill>
                  <a:schemeClr val="tx1"/>
                </a:solidFill>
                <a:cs typeface="Times New Roman"/>
              </a:rPr>
              <a:t> </a:t>
            </a:r>
            <a:r>
              <a:rPr lang="en-US" sz="2400" b="1">
                <a:solidFill>
                  <a:schemeClr val="tx1"/>
                </a:solidFill>
                <a:cs typeface="Times New Roman"/>
              </a:rPr>
              <a:t>responses</a:t>
            </a:r>
            <a:r>
              <a:rPr lang="en-US" sz="2400">
                <a:solidFill>
                  <a:schemeClr val="tx1"/>
                </a:solidFill>
                <a:cs typeface="Times New Roman"/>
              </a:rPr>
              <a:t> for engagement</a:t>
            </a:r>
          </a:p>
          <a:p>
            <a:pPr marL="320040" indent="-320040" defTabSz="685800">
              <a:spcBef>
                <a:spcPts val="600"/>
              </a:spcBef>
              <a:spcAft>
                <a:spcPts val="600"/>
              </a:spcAft>
              <a:buClr>
                <a:schemeClr val="tx1"/>
              </a:buClr>
              <a:buSzPct val="100000"/>
              <a:buFont typeface="Wingdings" pitchFamily="2" charset="2"/>
              <a:buChar char="q"/>
              <a:defRPr/>
            </a:pPr>
            <a:r>
              <a:rPr lang="en-US" sz="2400">
                <a:solidFill>
                  <a:schemeClr val="tx1"/>
                </a:solidFill>
                <a:cs typeface="Times New Roman"/>
              </a:rPr>
              <a:t>Create activities that </a:t>
            </a:r>
            <a:r>
              <a:rPr lang="en-US" sz="2400" b="1">
                <a:solidFill>
                  <a:schemeClr val="tx1"/>
                </a:solidFill>
                <a:cs typeface="Times New Roman"/>
              </a:rPr>
              <a:t>build or strengthen relationships</a:t>
            </a:r>
            <a:r>
              <a:rPr lang="en-US" sz="2400">
                <a:solidFill>
                  <a:schemeClr val="tx1"/>
                </a:solidFill>
                <a:cs typeface="Times New Roman"/>
              </a:rPr>
              <a:t>.</a:t>
            </a:r>
          </a:p>
          <a:p>
            <a:pPr marL="320040" indent="-320040" defTabSz="685800">
              <a:spcBef>
                <a:spcPts val="600"/>
              </a:spcBef>
              <a:spcAft>
                <a:spcPts val="600"/>
              </a:spcAft>
              <a:buClr>
                <a:schemeClr val="tx1"/>
              </a:buClr>
              <a:buSzPct val="100000"/>
              <a:buFont typeface="Wingdings" pitchFamily="2" charset="2"/>
              <a:buChar char="q"/>
              <a:defRPr/>
            </a:pPr>
            <a:r>
              <a:rPr lang="en-US" sz="2400">
                <a:solidFill>
                  <a:schemeClr val="tx1"/>
                </a:solidFill>
                <a:cs typeface="Times New Roman"/>
              </a:rPr>
              <a:t>Use a </a:t>
            </a:r>
            <a:r>
              <a:rPr lang="en-US" sz="2400" b="1">
                <a:solidFill>
                  <a:schemeClr val="tx1"/>
                </a:solidFill>
                <a:cs typeface="Times New Roman"/>
              </a:rPr>
              <a:t>range of methods </a:t>
            </a:r>
            <a:r>
              <a:rPr lang="en-US" sz="2400">
                <a:solidFill>
                  <a:schemeClr val="tx1"/>
                </a:solidFill>
                <a:cs typeface="Times New Roman"/>
              </a:rPr>
              <a:t>to address unwanted behaviors.</a:t>
            </a:r>
          </a:p>
        </p:txBody>
      </p:sp>
      <p:pic>
        <p:nvPicPr>
          <p:cNvPr id="5" name="Graphic 4">
            <a:extLst>
              <a:ext uri="{FF2B5EF4-FFF2-40B4-BE49-F238E27FC236}">
                <a16:creationId xmlns:a16="http://schemas.microsoft.com/office/drawing/2014/main" id="{C85463BE-689E-8BF6-D7A7-F9F413EF41E6}"/>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336435" y="1756001"/>
            <a:ext cx="901528" cy="996043"/>
          </a:xfrm>
          <a:prstGeom prst="rect">
            <a:avLst/>
          </a:prstGeom>
        </p:spPr>
      </p:pic>
    </p:spTree>
    <p:extLst>
      <p:ext uri="{BB962C8B-B14F-4D97-AF65-F5344CB8AC3E}">
        <p14:creationId xmlns:p14="http://schemas.microsoft.com/office/powerpoint/2010/main" val="349142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05F96-6063-F1C4-3EB0-757B33B99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870BB-4208-9642-F7F8-E472A4F08646}"/>
              </a:ext>
            </a:extLst>
          </p:cNvPr>
          <p:cNvSpPr>
            <a:spLocks noGrp="1"/>
          </p:cNvSpPr>
          <p:nvPr>
            <p:ph type="title"/>
          </p:nvPr>
        </p:nvSpPr>
        <p:spPr/>
        <p:txBody>
          <a:bodyPr/>
          <a:lstStyle/>
          <a:p>
            <a:r>
              <a:rPr lang="en-US"/>
              <a:t>Today’s Objectives</a:t>
            </a:r>
          </a:p>
        </p:txBody>
      </p:sp>
      <p:sp>
        <p:nvSpPr>
          <p:cNvPr id="3" name="Content Placeholder 2">
            <a:extLst>
              <a:ext uri="{FF2B5EF4-FFF2-40B4-BE49-F238E27FC236}">
                <a16:creationId xmlns:a16="http://schemas.microsoft.com/office/drawing/2014/main" id="{72FA0DC9-35CB-195B-1322-F6467D7D71B8}"/>
              </a:ext>
            </a:extLst>
          </p:cNvPr>
          <p:cNvSpPr>
            <a:spLocks noGrp="1"/>
          </p:cNvSpPr>
          <p:nvPr>
            <p:ph sz="quarter" idx="14"/>
          </p:nvPr>
        </p:nvSpPr>
        <p:spPr>
          <a:xfrm>
            <a:off x="457200" y="1371600"/>
            <a:ext cx="6711696" cy="4343400"/>
          </a:xfrm>
        </p:spPr>
        <p:txBody>
          <a:bodyPr>
            <a:noAutofit/>
          </a:bodyPr>
          <a:lstStyle/>
          <a:p>
            <a:pPr marL="320040" indent="-320040">
              <a:spcBef>
                <a:spcPts val="600"/>
              </a:spcBef>
              <a:buClr>
                <a:schemeClr val="accent1"/>
              </a:buClr>
              <a:buFont typeface="Wingdings" panose="05000000000000000000" pitchFamily="2" charset="2"/>
              <a:buChar char="§"/>
            </a:pPr>
            <a:r>
              <a:rPr lang="en-US"/>
              <a:t>Review possible hypotheses </a:t>
            </a:r>
            <a:r>
              <a:rPr lang="en-US" dirty="0"/>
              <a:t>that explain </a:t>
            </a:r>
            <a:r>
              <a:rPr lang="en-US"/>
              <a:t>why </a:t>
            </a:r>
            <a:r>
              <a:rPr lang="en-US" dirty="0"/>
              <a:t>a student may not make </a:t>
            </a:r>
            <a:r>
              <a:rPr lang="en-US"/>
              <a:t>sufficient growth</a:t>
            </a:r>
          </a:p>
          <a:p>
            <a:pPr marL="320040" indent="-320040">
              <a:spcBef>
                <a:spcPts val="600"/>
              </a:spcBef>
              <a:buClr>
                <a:schemeClr val="accent1"/>
              </a:buClr>
              <a:buFont typeface="Wingdings" panose="05000000000000000000" pitchFamily="2" charset="2"/>
              <a:buChar char="§"/>
            </a:pPr>
            <a:r>
              <a:rPr lang="en-US"/>
              <a:t>Learn tools to </a:t>
            </a:r>
            <a:r>
              <a:rPr lang="en-US" dirty="0"/>
              <a:t>assist with gathering </a:t>
            </a:r>
            <a:r>
              <a:rPr lang="en-US"/>
              <a:t>diagnostic data</a:t>
            </a:r>
          </a:p>
          <a:p>
            <a:pPr marL="320040" indent="-320040">
              <a:spcBef>
                <a:spcPts val="600"/>
              </a:spcBef>
              <a:buClr>
                <a:schemeClr val="accent1"/>
              </a:buClr>
              <a:buFont typeface="Wingdings" panose="05000000000000000000" pitchFamily="2" charset="2"/>
              <a:buChar char="§"/>
            </a:pPr>
            <a:r>
              <a:rPr lang="en-US"/>
              <a:t>Identify </a:t>
            </a:r>
            <a:r>
              <a:rPr lang="en-US" dirty="0"/>
              <a:t>instructional </a:t>
            </a:r>
            <a:r>
              <a:rPr lang="en-US"/>
              <a:t>factors to adjust based on diagnostic information</a:t>
            </a:r>
          </a:p>
        </p:txBody>
      </p:sp>
      <p:sp>
        <p:nvSpPr>
          <p:cNvPr id="5" name="Slide Number Placeholder 4">
            <a:extLst>
              <a:ext uri="{FF2B5EF4-FFF2-40B4-BE49-F238E27FC236}">
                <a16:creationId xmlns:a16="http://schemas.microsoft.com/office/drawing/2014/main" id="{94609DFB-DC50-9663-4677-F957CC7C5F3A}"/>
              </a:ext>
            </a:extLst>
          </p:cNvPr>
          <p:cNvSpPr>
            <a:spLocks noGrp="1"/>
          </p:cNvSpPr>
          <p:nvPr>
            <p:ph type="sldNum" sz="quarter" idx="12"/>
          </p:nvPr>
        </p:nvSpPr>
        <p:spPr/>
        <p:txBody>
          <a:bodyPr/>
          <a:lstStyle/>
          <a:p>
            <a:fld id="{99A20822-4A49-4D36-86E3-300BA48D3F00}" type="slidenum">
              <a:rPr lang="en-US" smtClean="0"/>
              <a:t>4</a:t>
            </a:fld>
            <a:endParaRPr lang="en-US"/>
          </a:p>
        </p:txBody>
      </p:sp>
      <p:pic>
        <p:nvPicPr>
          <p:cNvPr id="4" name="Graphic 3">
            <a:extLst>
              <a:ext uri="{FF2B5EF4-FFF2-40B4-BE49-F238E27FC236}">
                <a16:creationId xmlns:a16="http://schemas.microsoft.com/office/drawing/2014/main" id="{FAD4DE3E-2272-4B88-AF64-D97E6E4F8753}"/>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426778" y="1524000"/>
            <a:ext cx="3810000" cy="3810000"/>
          </a:xfrm>
          <a:prstGeom prst="rect">
            <a:avLst/>
          </a:prstGeom>
        </p:spPr>
      </p:pic>
    </p:spTree>
    <p:extLst>
      <p:ext uri="{BB962C8B-B14F-4D97-AF65-F5344CB8AC3E}">
        <p14:creationId xmlns:p14="http://schemas.microsoft.com/office/powerpoint/2010/main" val="280109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131F4-0A4D-E7EE-82A7-FB439DFF35B5}"/>
            </a:ext>
          </a:extLst>
        </p:cNvPr>
        <p:cNvGrpSpPr/>
        <p:nvPr/>
      </p:nvGrpSpPr>
      <p:grpSpPr>
        <a:xfrm>
          <a:off x="0" y="0"/>
          <a:ext cx="0" cy="0"/>
          <a:chOff x="0" y="0"/>
          <a:chExt cx="0" cy="0"/>
        </a:xfrm>
      </p:grpSpPr>
      <p:sp>
        <p:nvSpPr>
          <p:cNvPr id="24" name="Right Arrow 23">
            <a:extLst>
              <a:ext uri="{FF2B5EF4-FFF2-40B4-BE49-F238E27FC236}">
                <a16:creationId xmlns:a16="http://schemas.microsoft.com/office/drawing/2014/main" id="{35C9155F-A341-D51D-4AAD-46857DD7925E}"/>
              </a:ext>
              <a:ext uri="{C183D7F6-B498-43B3-948B-1728B52AA6E4}">
                <adec:decorative xmlns:adec="http://schemas.microsoft.com/office/drawing/2017/decorative" val="1"/>
              </a:ext>
            </a:extLst>
          </p:cNvPr>
          <p:cNvSpPr/>
          <p:nvPr/>
        </p:nvSpPr>
        <p:spPr>
          <a:xfrm>
            <a:off x="5310944" y="2900973"/>
            <a:ext cx="786581" cy="452669"/>
          </a:xfrm>
          <a:prstGeom prst="rightArrow">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6" name="Right Arrow 25">
            <a:extLst>
              <a:ext uri="{FF2B5EF4-FFF2-40B4-BE49-F238E27FC236}">
                <a16:creationId xmlns:a16="http://schemas.microsoft.com/office/drawing/2014/main" id="{FC0A249F-EF17-8C7C-200D-40CE9F412ED5}"/>
              </a:ext>
              <a:ext uri="{C183D7F6-B498-43B3-948B-1728B52AA6E4}">
                <adec:decorative xmlns:adec="http://schemas.microsoft.com/office/drawing/2017/decorative" val="1"/>
              </a:ext>
            </a:extLst>
          </p:cNvPr>
          <p:cNvSpPr/>
          <p:nvPr/>
        </p:nvSpPr>
        <p:spPr>
          <a:xfrm>
            <a:off x="5310944" y="3709700"/>
            <a:ext cx="786581" cy="452669"/>
          </a:xfrm>
          <a:prstGeom prst="rightArrow">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ight Arrow 27">
            <a:extLst>
              <a:ext uri="{FF2B5EF4-FFF2-40B4-BE49-F238E27FC236}">
                <a16:creationId xmlns:a16="http://schemas.microsoft.com/office/drawing/2014/main" id="{BA678CB3-639C-C8B4-68D7-2389A5C7A876}"/>
              </a:ext>
              <a:ext uri="{C183D7F6-B498-43B3-948B-1728B52AA6E4}">
                <adec:decorative xmlns:adec="http://schemas.microsoft.com/office/drawing/2017/decorative" val="1"/>
              </a:ext>
            </a:extLst>
          </p:cNvPr>
          <p:cNvSpPr/>
          <p:nvPr/>
        </p:nvSpPr>
        <p:spPr>
          <a:xfrm>
            <a:off x="5310944" y="4571775"/>
            <a:ext cx="786581" cy="452669"/>
          </a:xfrm>
          <a:prstGeom prst="rightArrow">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Right Arrow 29">
            <a:extLst>
              <a:ext uri="{FF2B5EF4-FFF2-40B4-BE49-F238E27FC236}">
                <a16:creationId xmlns:a16="http://schemas.microsoft.com/office/drawing/2014/main" id="{749F351B-0E5C-0BFC-EF8D-D4B5746D77EB}"/>
              </a:ext>
              <a:ext uri="{C183D7F6-B498-43B3-948B-1728B52AA6E4}">
                <adec:decorative xmlns:adec="http://schemas.microsoft.com/office/drawing/2017/decorative" val="1"/>
              </a:ext>
            </a:extLst>
          </p:cNvPr>
          <p:cNvSpPr/>
          <p:nvPr/>
        </p:nvSpPr>
        <p:spPr>
          <a:xfrm>
            <a:off x="5310944" y="5345383"/>
            <a:ext cx="786581" cy="452669"/>
          </a:xfrm>
          <a:prstGeom prst="rightArrow">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ight Arrow 3">
            <a:extLst>
              <a:ext uri="{FF2B5EF4-FFF2-40B4-BE49-F238E27FC236}">
                <a16:creationId xmlns:a16="http://schemas.microsoft.com/office/drawing/2014/main" id="{8D6FD006-2D48-E0DA-0DA6-9E0002A4D97B}"/>
              </a:ext>
              <a:ext uri="{C183D7F6-B498-43B3-948B-1728B52AA6E4}">
                <adec:decorative xmlns:adec="http://schemas.microsoft.com/office/drawing/2017/decorative" val="1"/>
              </a:ext>
            </a:extLst>
          </p:cNvPr>
          <p:cNvSpPr/>
          <p:nvPr/>
        </p:nvSpPr>
        <p:spPr>
          <a:xfrm>
            <a:off x="5310944" y="2089756"/>
            <a:ext cx="786581" cy="452669"/>
          </a:xfrm>
          <a:prstGeom prst="rightArrow">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B702619A-E3AB-C585-9A7C-81D64D7B9836}"/>
              </a:ext>
            </a:extLst>
          </p:cNvPr>
          <p:cNvSpPr>
            <a:spLocks noGrp="1"/>
          </p:cNvSpPr>
          <p:nvPr>
            <p:ph type="title"/>
          </p:nvPr>
        </p:nvSpPr>
        <p:spPr>
          <a:xfrm>
            <a:off x="457200" y="210768"/>
            <a:ext cx="10236200" cy="1325563"/>
          </a:xfrm>
        </p:spPr>
        <p:txBody>
          <a:bodyPr>
            <a:normAutofit/>
          </a:bodyPr>
          <a:lstStyle/>
          <a:p>
            <a:r>
              <a:rPr lang="en-US" sz="4000"/>
              <a:t>Choosing an Initial Hypothesis:</a:t>
            </a:r>
            <a:br>
              <a:rPr lang="en-US" sz="4000"/>
            </a:br>
            <a:r>
              <a:rPr lang="en-US" sz="4000"/>
              <a:t>Where Do We Start?</a:t>
            </a:r>
          </a:p>
        </p:txBody>
      </p:sp>
      <p:sp>
        <p:nvSpPr>
          <p:cNvPr id="3" name="Content Placeholder 2">
            <a:extLst>
              <a:ext uri="{FF2B5EF4-FFF2-40B4-BE49-F238E27FC236}">
                <a16:creationId xmlns:a16="http://schemas.microsoft.com/office/drawing/2014/main" id="{5839ECDD-7766-D19B-283B-DC84C4B985CB}"/>
              </a:ext>
            </a:extLst>
          </p:cNvPr>
          <p:cNvSpPr>
            <a:spLocks noGrp="1"/>
          </p:cNvSpPr>
          <p:nvPr>
            <p:ph sz="quarter" idx="14"/>
          </p:nvPr>
        </p:nvSpPr>
        <p:spPr>
          <a:xfrm>
            <a:off x="457200" y="1419462"/>
            <a:ext cx="11274552" cy="583975"/>
          </a:xfrm>
        </p:spPr>
        <p:txBody>
          <a:bodyPr>
            <a:normAutofit/>
          </a:bodyPr>
          <a:lstStyle/>
          <a:p>
            <a:r>
              <a:rPr lang="en-US" sz="2400"/>
              <a:t>When students are not making adequate progress, ask the following questions:</a:t>
            </a:r>
          </a:p>
        </p:txBody>
      </p:sp>
      <p:grpSp>
        <p:nvGrpSpPr>
          <p:cNvPr id="6" name="Group 5">
            <a:extLst>
              <a:ext uri="{FF2B5EF4-FFF2-40B4-BE49-F238E27FC236}">
                <a16:creationId xmlns:a16="http://schemas.microsoft.com/office/drawing/2014/main" id="{50A4DC44-3F8F-0D30-B8A2-14D7597ACFC5}"/>
              </a:ext>
              <a:ext uri="{C183D7F6-B498-43B3-948B-1728B52AA6E4}">
                <adec:decorative xmlns:adec="http://schemas.microsoft.com/office/drawing/2017/decorative" val="1"/>
              </a:ext>
            </a:extLst>
          </p:cNvPr>
          <p:cNvGrpSpPr/>
          <p:nvPr/>
        </p:nvGrpSpPr>
        <p:grpSpPr>
          <a:xfrm>
            <a:off x="881513" y="1945737"/>
            <a:ext cx="4566907" cy="676656"/>
            <a:chOff x="1479360" y="4063849"/>
            <a:chExt cx="4075294" cy="676656"/>
          </a:xfrm>
        </p:grpSpPr>
        <p:sp>
          <p:nvSpPr>
            <p:cNvPr id="7" name="Rounded Rectangle 6">
              <a:extLst>
                <a:ext uri="{FF2B5EF4-FFF2-40B4-BE49-F238E27FC236}">
                  <a16:creationId xmlns:a16="http://schemas.microsoft.com/office/drawing/2014/main" id="{49364824-F849-1C6D-0A6B-7A827AC76D4D}"/>
                </a:ext>
              </a:extLst>
            </p:cNvPr>
            <p:cNvSpPr/>
            <p:nvPr/>
          </p:nvSpPr>
          <p:spPr>
            <a:xfrm>
              <a:off x="1479360" y="4063849"/>
              <a:ext cx="4075294"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tabLst>
                  <a:tab pos="509588" algn="l"/>
                </a:tabLst>
              </a:pPr>
              <a:r>
                <a:rPr lang="en-US"/>
                <a:t>Are we teaching the most needed </a:t>
              </a:r>
              <a:r>
                <a:rPr lang="en-US" b="1"/>
                <a:t>skills?</a:t>
              </a:r>
              <a:endParaRPr lang="en-US"/>
            </a:p>
          </p:txBody>
        </p:sp>
        <p:pic>
          <p:nvPicPr>
            <p:cNvPr id="8" name="Graphic 7">
              <a:extLst>
                <a:ext uri="{FF2B5EF4-FFF2-40B4-BE49-F238E27FC236}">
                  <a16:creationId xmlns:a16="http://schemas.microsoft.com/office/drawing/2014/main" id="{4DA0C971-A31C-8E55-E0A0-7CB3487A7F6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601062" y="4175842"/>
              <a:ext cx="407984" cy="452669"/>
            </a:xfrm>
            <a:prstGeom prst="rect">
              <a:avLst/>
            </a:prstGeom>
          </p:spPr>
        </p:pic>
      </p:grpSp>
      <p:grpSp>
        <p:nvGrpSpPr>
          <p:cNvPr id="9" name="Group 8">
            <a:extLst>
              <a:ext uri="{FF2B5EF4-FFF2-40B4-BE49-F238E27FC236}">
                <a16:creationId xmlns:a16="http://schemas.microsoft.com/office/drawing/2014/main" id="{A6E41526-9DD5-89B4-1415-7284EC580918}"/>
              </a:ext>
              <a:ext uri="{C183D7F6-B498-43B3-948B-1728B52AA6E4}">
                <adec:decorative xmlns:adec="http://schemas.microsoft.com/office/drawing/2017/decorative" val="1"/>
              </a:ext>
            </a:extLst>
          </p:cNvPr>
          <p:cNvGrpSpPr/>
          <p:nvPr/>
        </p:nvGrpSpPr>
        <p:grpSpPr>
          <a:xfrm>
            <a:off x="881513" y="2771521"/>
            <a:ext cx="4566907" cy="676656"/>
            <a:chOff x="1720270" y="5321905"/>
            <a:chExt cx="4075294" cy="676656"/>
          </a:xfrm>
        </p:grpSpPr>
        <p:sp>
          <p:nvSpPr>
            <p:cNvPr id="10" name="Rounded Rectangle 9">
              <a:extLst>
                <a:ext uri="{FF2B5EF4-FFF2-40B4-BE49-F238E27FC236}">
                  <a16:creationId xmlns:a16="http://schemas.microsoft.com/office/drawing/2014/main" id="{1596FBCF-12F1-CF11-D1A9-B6EB71DC6DC6}"/>
                </a:ext>
                <a:ext uri="{C183D7F6-B498-43B3-948B-1728B52AA6E4}">
                  <adec:decorative xmlns:adec="http://schemas.microsoft.com/office/drawing/2017/decorative" val="1"/>
                </a:ext>
              </a:extLst>
            </p:cNvPr>
            <p:cNvSpPr/>
            <p:nvPr/>
          </p:nvSpPr>
          <p:spPr>
            <a:xfrm>
              <a:off x="1720270" y="5321905"/>
              <a:ext cx="4075294"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dirty="0"/>
                <a:t>Are we teaching with sufficient </a:t>
              </a:r>
              <a:r>
                <a:rPr lang="en-US" b="1" dirty="0"/>
                <a:t>explicitness?</a:t>
              </a:r>
              <a:r>
                <a:rPr lang="en-US" dirty="0"/>
                <a:t> </a:t>
              </a:r>
            </a:p>
          </p:txBody>
        </p:sp>
        <p:pic>
          <p:nvPicPr>
            <p:cNvPr id="11" name="Graphic 10">
              <a:extLst>
                <a:ext uri="{FF2B5EF4-FFF2-40B4-BE49-F238E27FC236}">
                  <a16:creationId xmlns:a16="http://schemas.microsoft.com/office/drawing/2014/main" id="{FC379A57-70E6-3645-38D6-4F650016040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841972" y="5431633"/>
              <a:ext cx="407984" cy="457200"/>
            </a:xfrm>
            <a:prstGeom prst="rect">
              <a:avLst/>
            </a:prstGeom>
          </p:spPr>
        </p:pic>
      </p:grpSp>
      <p:grpSp>
        <p:nvGrpSpPr>
          <p:cNvPr id="12" name="Group 11">
            <a:extLst>
              <a:ext uri="{FF2B5EF4-FFF2-40B4-BE49-F238E27FC236}">
                <a16:creationId xmlns:a16="http://schemas.microsoft.com/office/drawing/2014/main" id="{5309686D-4B90-D1E3-D296-4BFF21DDFE58}"/>
              </a:ext>
              <a:ext uri="{C183D7F6-B498-43B3-948B-1728B52AA6E4}">
                <adec:decorative xmlns:adec="http://schemas.microsoft.com/office/drawing/2017/decorative" val="1"/>
              </a:ext>
            </a:extLst>
          </p:cNvPr>
          <p:cNvGrpSpPr/>
          <p:nvPr/>
        </p:nvGrpSpPr>
        <p:grpSpPr>
          <a:xfrm>
            <a:off x="881513" y="3595619"/>
            <a:ext cx="4566907" cy="676656"/>
            <a:chOff x="4099026" y="4238642"/>
            <a:chExt cx="4809850" cy="676656"/>
          </a:xfrm>
        </p:grpSpPr>
        <p:sp>
          <p:nvSpPr>
            <p:cNvPr id="13" name="Rounded Rectangle 12">
              <a:extLst>
                <a:ext uri="{FF2B5EF4-FFF2-40B4-BE49-F238E27FC236}">
                  <a16:creationId xmlns:a16="http://schemas.microsoft.com/office/drawing/2014/main" id="{2244B074-1636-21A2-E22A-A79266249E70}"/>
                </a:ext>
              </a:extLst>
            </p:cNvPr>
            <p:cNvSpPr/>
            <p:nvPr/>
          </p:nvSpPr>
          <p:spPr>
            <a:xfrm>
              <a:off x="4099026" y="4238642"/>
              <a:ext cx="4809850"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6263"/>
              <a:r>
                <a:rPr lang="en-US"/>
                <a:t>Are we providing sufficient </a:t>
              </a:r>
              <a:r>
                <a:rPr lang="en-US" b="1"/>
                <a:t>practice opportunities?</a:t>
              </a:r>
              <a:endParaRPr lang="en-US"/>
            </a:p>
          </p:txBody>
        </p:sp>
        <p:pic>
          <p:nvPicPr>
            <p:cNvPr id="14" name="Graphic 13">
              <a:extLst>
                <a:ext uri="{FF2B5EF4-FFF2-40B4-BE49-F238E27FC236}">
                  <a16:creationId xmlns:a16="http://schemas.microsoft.com/office/drawing/2014/main" id="{0996D9AA-FB72-C7D6-EF79-305D7A48C1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2664" y="4336209"/>
              <a:ext cx="481521" cy="481521"/>
            </a:xfrm>
            <a:prstGeom prst="rect">
              <a:avLst/>
            </a:prstGeom>
          </p:spPr>
        </p:pic>
      </p:grpSp>
      <p:grpSp>
        <p:nvGrpSpPr>
          <p:cNvPr id="15" name="Group 14">
            <a:extLst>
              <a:ext uri="{FF2B5EF4-FFF2-40B4-BE49-F238E27FC236}">
                <a16:creationId xmlns:a16="http://schemas.microsoft.com/office/drawing/2014/main" id="{A9A431E1-0AE4-8F80-10E8-B9CA83765576}"/>
              </a:ext>
              <a:ext uri="{C183D7F6-B498-43B3-948B-1728B52AA6E4}">
                <adec:decorative xmlns:adec="http://schemas.microsoft.com/office/drawing/2017/decorative" val="1"/>
              </a:ext>
            </a:extLst>
          </p:cNvPr>
          <p:cNvGrpSpPr/>
          <p:nvPr/>
        </p:nvGrpSpPr>
        <p:grpSpPr>
          <a:xfrm>
            <a:off x="881513" y="4414373"/>
            <a:ext cx="4566907" cy="674804"/>
            <a:chOff x="6706823" y="4502010"/>
            <a:chExt cx="4075294" cy="674804"/>
          </a:xfrm>
        </p:grpSpPr>
        <p:sp>
          <p:nvSpPr>
            <p:cNvPr id="16" name="Rounded Rectangle 15">
              <a:extLst>
                <a:ext uri="{FF2B5EF4-FFF2-40B4-BE49-F238E27FC236}">
                  <a16:creationId xmlns:a16="http://schemas.microsoft.com/office/drawing/2014/main" id="{7A8BEA99-E74B-3BAF-A71B-26F39642FCC2}"/>
                </a:ext>
              </a:extLst>
            </p:cNvPr>
            <p:cNvSpPr/>
            <p:nvPr/>
          </p:nvSpPr>
          <p:spPr>
            <a:xfrm>
              <a:off x="6706823" y="4502010"/>
              <a:ext cx="4075294" cy="674804"/>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a:t>Are we providing sufficient </a:t>
              </a:r>
              <a:r>
                <a:rPr lang="en-US" b="1"/>
                <a:t>support for transfer </a:t>
              </a:r>
              <a:r>
                <a:rPr lang="en-US"/>
                <a:t>across settings?</a:t>
              </a:r>
            </a:p>
          </p:txBody>
        </p:sp>
        <p:pic>
          <p:nvPicPr>
            <p:cNvPr id="17" name="Graphic 16">
              <a:extLst>
                <a:ext uri="{FF2B5EF4-FFF2-40B4-BE49-F238E27FC236}">
                  <a16:creationId xmlns:a16="http://schemas.microsoft.com/office/drawing/2014/main" id="{5461F7B5-322B-CFC1-FFD3-84DC1767DD19}"/>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6828525" y="4610812"/>
              <a:ext cx="407984" cy="457200"/>
            </a:xfrm>
            <a:prstGeom prst="rect">
              <a:avLst/>
            </a:prstGeom>
          </p:spPr>
        </p:pic>
      </p:grpSp>
      <p:grpSp>
        <p:nvGrpSpPr>
          <p:cNvPr id="18" name="Group 17">
            <a:extLst>
              <a:ext uri="{FF2B5EF4-FFF2-40B4-BE49-F238E27FC236}">
                <a16:creationId xmlns:a16="http://schemas.microsoft.com/office/drawing/2014/main" id="{4268775E-068C-8244-305F-4BB061310240}"/>
              </a:ext>
              <a:ext uri="{C183D7F6-B498-43B3-948B-1728B52AA6E4}">
                <adec:decorative xmlns:adec="http://schemas.microsoft.com/office/drawing/2017/decorative" val="1"/>
              </a:ext>
            </a:extLst>
          </p:cNvPr>
          <p:cNvGrpSpPr/>
          <p:nvPr/>
        </p:nvGrpSpPr>
        <p:grpSpPr>
          <a:xfrm>
            <a:off x="882692" y="5235655"/>
            <a:ext cx="4566907" cy="676656"/>
            <a:chOff x="6701558" y="5332274"/>
            <a:chExt cx="4075294" cy="676656"/>
          </a:xfrm>
        </p:grpSpPr>
        <p:sp>
          <p:nvSpPr>
            <p:cNvPr id="19" name="Rounded Rectangle 18">
              <a:extLst>
                <a:ext uri="{FF2B5EF4-FFF2-40B4-BE49-F238E27FC236}">
                  <a16:creationId xmlns:a16="http://schemas.microsoft.com/office/drawing/2014/main" id="{A3C31835-C601-7EDB-75A8-A25649620D12}"/>
                </a:ext>
              </a:extLst>
            </p:cNvPr>
            <p:cNvSpPr/>
            <p:nvPr/>
          </p:nvSpPr>
          <p:spPr>
            <a:xfrm>
              <a:off x="6701558" y="5332274"/>
              <a:ext cx="4075294" cy="676656"/>
            </a:xfrm>
            <a:prstGeom prst="roundRect">
              <a:avLst>
                <a:gd name="adj" fmla="val 10159"/>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9438"/>
              <a:r>
                <a:rPr lang="en-US"/>
                <a:t>Is the </a:t>
              </a:r>
              <a:r>
                <a:rPr lang="en-US" b="1"/>
                <a:t>behavioral support </a:t>
              </a:r>
              <a:r>
                <a:rPr lang="en-US"/>
                <a:t>sufficient</a:t>
              </a:r>
              <a:r>
                <a:rPr lang="en-US" b="1"/>
                <a:t>?</a:t>
              </a:r>
              <a:endParaRPr lang="en-US"/>
            </a:p>
          </p:txBody>
        </p:sp>
        <p:pic>
          <p:nvPicPr>
            <p:cNvPr id="20" name="Graphic 19">
              <a:extLst>
                <a:ext uri="{FF2B5EF4-FFF2-40B4-BE49-F238E27FC236}">
                  <a16:creationId xmlns:a16="http://schemas.microsoft.com/office/drawing/2014/main" id="{177D0A59-6DCB-DDFD-9870-8BDBAA17B5A7}"/>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6823260" y="5442002"/>
              <a:ext cx="407984" cy="457200"/>
            </a:xfrm>
            <a:prstGeom prst="rect">
              <a:avLst/>
            </a:prstGeom>
          </p:spPr>
        </p:pic>
      </p:grpSp>
      <p:sp>
        <p:nvSpPr>
          <p:cNvPr id="23" name="Rounded Rectangle 22">
            <a:extLst>
              <a:ext uri="{FF2B5EF4-FFF2-40B4-BE49-F238E27FC236}">
                <a16:creationId xmlns:a16="http://schemas.microsoft.com/office/drawing/2014/main" id="{843C39B0-2972-B032-D16F-778F98E69CAA}"/>
              </a:ext>
            </a:extLst>
          </p:cNvPr>
          <p:cNvSpPr/>
          <p:nvPr/>
        </p:nvSpPr>
        <p:spPr>
          <a:xfrm>
            <a:off x="6096000" y="1955575"/>
            <a:ext cx="5161761" cy="676656"/>
          </a:xfrm>
          <a:prstGeom prst="roundRect">
            <a:avLst>
              <a:gd name="adj" fmla="val 10159"/>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r>
              <a:rPr lang="en-US"/>
              <a:t>Conduct diagnostic assessment (e.g., error analysis)</a:t>
            </a:r>
          </a:p>
        </p:txBody>
      </p:sp>
      <p:sp>
        <p:nvSpPr>
          <p:cNvPr id="25" name="Rounded Rectangle 24">
            <a:extLst>
              <a:ext uri="{FF2B5EF4-FFF2-40B4-BE49-F238E27FC236}">
                <a16:creationId xmlns:a16="http://schemas.microsoft.com/office/drawing/2014/main" id="{5FB291E7-5A66-38AA-4DEC-38BE8CD5DC37}"/>
              </a:ext>
            </a:extLst>
          </p:cNvPr>
          <p:cNvSpPr/>
          <p:nvPr/>
        </p:nvSpPr>
        <p:spPr>
          <a:xfrm>
            <a:off x="6097524" y="2771521"/>
            <a:ext cx="5161761" cy="676656"/>
          </a:xfrm>
          <a:prstGeom prst="roundRect">
            <a:avLst>
              <a:gd name="adj" fmla="val 10159"/>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r>
              <a:rPr lang="en-US"/>
              <a:t>Examine use of explicit instruction</a:t>
            </a:r>
          </a:p>
        </p:txBody>
      </p:sp>
      <p:sp>
        <p:nvSpPr>
          <p:cNvPr id="27" name="Rounded Rectangle 26">
            <a:extLst>
              <a:ext uri="{FF2B5EF4-FFF2-40B4-BE49-F238E27FC236}">
                <a16:creationId xmlns:a16="http://schemas.microsoft.com/office/drawing/2014/main" id="{B07ED0C9-7E3D-1B37-5791-8E68ADE946CC}"/>
              </a:ext>
            </a:extLst>
          </p:cNvPr>
          <p:cNvSpPr/>
          <p:nvPr/>
        </p:nvSpPr>
        <p:spPr>
          <a:xfrm>
            <a:off x="6096000" y="3591239"/>
            <a:ext cx="5161761" cy="676656"/>
          </a:xfrm>
          <a:prstGeom prst="roundRect">
            <a:avLst>
              <a:gd name="adj" fmla="val 10159"/>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r>
              <a:rPr lang="en-US"/>
              <a:t>Measure opportunities to respond (OTRs)</a:t>
            </a:r>
          </a:p>
        </p:txBody>
      </p:sp>
      <p:sp>
        <p:nvSpPr>
          <p:cNvPr id="29" name="Rounded Rectangle 28">
            <a:extLst>
              <a:ext uri="{FF2B5EF4-FFF2-40B4-BE49-F238E27FC236}">
                <a16:creationId xmlns:a16="http://schemas.microsoft.com/office/drawing/2014/main" id="{57777120-65D3-CD84-05BE-32516F9EEBB1}"/>
              </a:ext>
            </a:extLst>
          </p:cNvPr>
          <p:cNvSpPr/>
          <p:nvPr/>
        </p:nvSpPr>
        <p:spPr>
          <a:xfrm>
            <a:off x="6096000" y="4413447"/>
            <a:ext cx="5161761" cy="676656"/>
          </a:xfrm>
          <a:prstGeom prst="roundRect">
            <a:avLst>
              <a:gd name="adj" fmla="val 10159"/>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r>
              <a:rPr lang="en-US"/>
              <a:t>Evaluate generalization strategies</a:t>
            </a:r>
          </a:p>
        </p:txBody>
      </p:sp>
      <p:sp>
        <p:nvSpPr>
          <p:cNvPr id="31" name="Rounded Rectangle 30">
            <a:extLst>
              <a:ext uri="{FF2B5EF4-FFF2-40B4-BE49-F238E27FC236}">
                <a16:creationId xmlns:a16="http://schemas.microsoft.com/office/drawing/2014/main" id="{0E634AD0-6A74-1E81-F71C-4C67D844AAE5}"/>
              </a:ext>
            </a:extLst>
          </p:cNvPr>
          <p:cNvSpPr/>
          <p:nvPr/>
        </p:nvSpPr>
        <p:spPr>
          <a:xfrm>
            <a:off x="6096000" y="5235655"/>
            <a:ext cx="5161761" cy="676656"/>
          </a:xfrm>
          <a:prstGeom prst="roundRect">
            <a:avLst>
              <a:gd name="adj" fmla="val 10159"/>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r>
              <a:rPr lang="en-US"/>
              <a:t>Review classroom management strategies</a:t>
            </a:r>
          </a:p>
        </p:txBody>
      </p:sp>
    </p:spTree>
    <p:extLst>
      <p:ext uri="{BB962C8B-B14F-4D97-AF65-F5344CB8AC3E}">
        <p14:creationId xmlns:p14="http://schemas.microsoft.com/office/powerpoint/2010/main" val="4114496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9771-94B0-D69A-0CE4-10B1AF2A940C}"/>
              </a:ext>
            </a:extLst>
          </p:cNvPr>
          <p:cNvSpPr>
            <a:spLocks noGrp="1"/>
          </p:cNvSpPr>
          <p:nvPr>
            <p:ph type="title"/>
          </p:nvPr>
        </p:nvSpPr>
        <p:spPr/>
        <p:txBody>
          <a:bodyPr/>
          <a:lstStyle/>
          <a:p>
            <a:r>
              <a:rPr lang="en-US"/>
              <a:t>Resources for Collecting and Using Diagnostic Data</a:t>
            </a:r>
          </a:p>
        </p:txBody>
      </p:sp>
      <p:pic>
        <p:nvPicPr>
          <p:cNvPr id="7" name="Content Placeholder 6">
            <a:extLst>
              <a:ext uri="{FF2B5EF4-FFF2-40B4-BE49-F238E27FC236}">
                <a16:creationId xmlns:a16="http://schemas.microsoft.com/office/drawing/2014/main" id="{8F87869C-2742-7AF7-46F2-9AE42077B1D6}"/>
              </a:ext>
              <a:ext uri="{C183D7F6-B498-43B3-948B-1728B52AA6E4}">
                <adec:decorative xmlns:adec="http://schemas.microsoft.com/office/drawing/2017/decorative" val="1"/>
              </a:ext>
            </a:extLst>
          </p:cNvPr>
          <p:cNvPicPr>
            <a:picLocks noGrp="1" noChangeAspect="1"/>
          </p:cNvPicPr>
          <p:nvPr>
            <p:ph sz="quarter" idx="14"/>
          </p:nvPr>
        </p:nvPicPr>
        <p:blipFill>
          <a:blip r:embed="rId2"/>
          <a:stretch>
            <a:fillRect/>
          </a:stretch>
        </p:blipFill>
        <p:spPr>
          <a:xfrm>
            <a:off x="457200" y="1084730"/>
            <a:ext cx="3346638" cy="4343400"/>
          </a:xfrm>
          <a:ln>
            <a:solidFill>
              <a:schemeClr val="bg1">
                <a:lumMod val="85000"/>
              </a:schemeClr>
            </a:solidFill>
          </a:ln>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0C5CA482-D247-69FB-3AB7-40408A82660C}"/>
              </a:ext>
            </a:extLst>
          </p:cNvPr>
          <p:cNvSpPr>
            <a:spLocks noGrp="1"/>
          </p:cNvSpPr>
          <p:nvPr>
            <p:ph type="body" sz="quarter" idx="13"/>
          </p:nvPr>
        </p:nvSpPr>
        <p:spPr>
          <a:xfrm>
            <a:off x="763401" y="5587251"/>
            <a:ext cx="2734235" cy="515470"/>
          </a:xfrm>
        </p:spPr>
        <p:txBody>
          <a:bodyPr/>
          <a:lstStyle/>
          <a:p>
            <a:pPr algn="ctr"/>
            <a:r>
              <a:rPr lang="en-US" sz="1800">
                <a:hlinkClick r:id="rId3"/>
              </a:rPr>
              <a:t>Using Diagnostic Data to Inform Intervention Planning</a:t>
            </a:r>
            <a:endParaRPr lang="en-US" sz="1800"/>
          </a:p>
        </p:txBody>
      </p:sp>
      <p:pic>
        <p:nvPicPr>
          <p:cNvPr id="9" name="Picture 8">
            <a:extLst>
              <a:ext uri="{FF2B5EF4-FFF2-40B4-BE49-F238E27FC236}">
                <a16:creationId xmlns:a16="http://schemas.microsoft.com/office/drawing/2014/main" id="{FCE5D0E0-492D-D8A1-914D-73164320E5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7015" y="1104004"/>
            <a:ext cx="3135124" cy="432412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68E40D6-6766-7D14-9EC1-D170DFB5E866}"/>
              </a:ext>
            </a:extLst>
          </p:cNvPr>
          <p:cNvSpPr txBox="1"/>
          <p:nvPr/>
        </p:nvSpPr>
        <p:spPr>
          <a:xfrm>
            <a:off x="4329953" y="5456390"/>
            <a:ext cx="3532094" cy="646331"/>
          </a:xfrm>
          <a:prstGeom prst="rect">
            <a:avLst/>
          </a:prstGeom>
          <a:noFill/>
        </p:spPr>
        <p:txBody>
          <a:bodyPr wrap="square">
            <a:spAutoFit/>
          </a:bodyPr>
          <a:lstStyle/>
          <a:p>
            <a:pPr algn="ctr"/>
            <a:r>
              <a:rPr lang="en-US">
                <a:hlinkClick r:id="rId5"/>
              </a:rPr>
              <a:t>Data-Based Individualization Hypothesis Development Tool </a:t>
            </a:r>
            <a:endParaRPr lang="en-US"/>
          </a:p>
        </p:txBody>
      </p:sp>
      <p:pic>
        <p:nvPicPr>
          <p:cNvPr id="13" name="Picture 12">
            <a:extLst>
              <a:ext uri="{FF2B5EF4-FFF2-40B4-BE49-F238E27FC236}">
                <a16:creationId xmlns:a16="http://schemas.microsoft.com/office/drawing/2014/main" id="{3F35C376-B3AC-A85A-63E7-31E219DC32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88164" y="1104004"/>
            <a:ext cx="3319635" cy="432412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C1E96DAA-BCEE-6F17-66C1-9795F4D3B1A7}"/>
              </a:ext>
            </a:extLst>
          </p:cNvPr>
          <p:cNvSpPr txBox="1"/>
          <p:nvPr/>
        </p:nvSpPr>
        <p:spPr>
          <a:xfrm>
            <a:off x="8361161" y="5643740"/>
            <a:ext cx="3346638" cy="369332"/>
          </a:xfrm>
          <a:prstGeom prst="rect">
            <a:avLst/>
          </a:prstGeom>
          <a:noFill/>
        </p:spPr>
        <p:txBody>
          <a:bodyPr wrap="square">
            <a:spAutoFit/>
          </a:bodyPr>
          <a:lstStyle/>
          <a:p>
            <a:pPr algn="ctr"/>
            <a:r>
              <a:rPr lang="en-US">
                <a:hlinkClick r:id="rId7"/>
              </a:rPr>
              <a:t>Using the Learning Hierarchy</a:t>
            </a:r>
            <a:endParaRPr lang="en-US"/>
          </a:p>
        </p:txBody>
      </p:sp>
      <p:sp>
        <p:nvSpPr>
          <p:cNvPr id="5" name="Slide Number Placeholder 4">
            <a:extLst>
              <a:ext uri="{FF2B5EF4-FFF2-40B4-BE49-F238E27FC236}">
                <a16:creationId xmlns:a16="http://schemas.microsoft.com/office/drawing/2014/main" id="{3DFC548A-A51A-013B-048A-4BBACB360237}"/>
              </a:ext>
            </a:extLst>
          </p:cNvPr>
          <p:cNvSpPr>
            <a:spLocks noGrp="1"/>
          </p:cNvSpPr>
          <p:nvPr>
            <p:ph type="sldNum" sz="quarter" idx="12"/>
          </p:nvPr>
        </p:nvSpPr>
        <p:spPr/>
        <p:txBody>
          <a:bodyPr/>
          <a:lstStyle/>
          <a:p>
            <a:fld id="{99A20822-4A49-4D36-86E3-300BA48D3F00}" type="slidenum">
              <a:rPr lang="en-US" smtClean="0"/>
              <a:t>41</a:t>
            </a:fld>
            <a:endParaRPr lang="en-US"/>
          </a:p>
        </p:txBody>
      </p:sp>
    </p:spTree>
    <p:extLst>
      <p:ext uri="{BB962C8B-B14F-4D97-AF65-F5344CB8AC3E}">
        <p14:creationId xmlns:p14="http://schemas.microsoft.com/office/powerpoint/2010/main" val="3237499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BF89-F19A-AD40-DF98-1C41BFFD2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FD257-4748-6BEF-0C57-4DBE82F0C717}"/>
              </a:ext>
            </a:extLst>
          </p:cNvPr>
          <p:cNvSpPr>
            <a:spLocks noGrp="1"/>
          </p:cNvSpPr>
          <p:nvPr>
            <p:ph type="title"/>
          </p:nvPr>
        </p:nvSpPr>
        <p:spPr>
          <a:xfrm>
            <a:off x="269708" y="-11035"/>
            <a:ext cx="11652584" cy="1325563"/>
          </a:xfrm>
        </p:spPr>
        <p:txBody>
          <a:bodyPr>
            <a:normAutofit/>
          </a:bodyPr>
          <a:lstStyle/>
          <a:p>
            <a:r>
              <a:rPr lang="en-US" dirty="0"/>
              <a:t>Resources for Collecting and Using Diagnostic Data 2</a:t>
            </a:r>
          </a:p>
        </p:txBody>
      </p:sp>
      <p:sp>
        <p:nvSpPr>
          <p:cNvPr id="19" name="TextBox 18">
            <a:extLst>
              <a:ext uri="{FF2B5EF4-FFF2-40B4-BE49-F238E27FC236}">
                <a16:creationId xmlns:a16="http://schemas.microsoft.com/office/drawing/2014/main" id="{4E67888F-D78C-EBF8-7639-40465A4698CC}"/>
              </a:ext>
            </a:extLst>
          </p:cNvPr>
          <p:cNvSpPr txBox="1"/>
          <p:nvPr/>
        </p:nvSpPr>
        <p:spPr>
          <a:xfrm>
            <a:off x="878314" y="1231606"/>
            <a:ext cx="3722154" cy="646331"/>
          </a:xfrm>
          <a:prstGeom prst="rect">
            <a:avLst/>
          </a:prstGeom>
          <a:noFill/>
        </p:spPr>
        <p:txBody>
          <a:bodyPr wrap="square">
            <a:spAutoFit/>
          </a:bodyPr>
          <a:lstStyle/>
          <a:p>
            <a:pPr algn="ctr"/>
            <a:r>
              <a:rPr lang="en-US" b="1">
                <a:cs typeface="Arial" panose="020B0604020202020204" pitchFamily="34" charset="0"/>
              </a:rPr>
              <a:t>Hypothesis 1: </a:t>
            </a:r>
            <a:r>
              <a:rPr lang="en-US">
                <a:cs typeface="Arial" panose="020B0604020202020204" pitchFamily="34" charset="0"/>
              </a:rPr>
              <a:t>Is the intervention aligned to student need?</a:t>
            </a:r>
            <a:endParaRPr lang="en-US" sz="1600">
              <a:cs typeface="Arial" panose="020B0604020202020204" pitchFamily="34" charset="0"/>
            </a:endParaRPr>
          </a:p>
        </p:txBody>
      </p:sp>
      <p:sp>
        <p:nvSpPr>
          <p:cNvPr id="16" name="TextBox 15">
            <a:extLst>
              <a:ext uri="{FF2B5EF4-FFF2-40B4-BE49-F238E27FC236}">
                <a16:creationId xmlns:a16="http://schemas.microsoft.com/office/drawing/2014/main" id="{C0C8C6A5-495B-6BDE-D120-D35C5C908CC9}"/>
              </a:ext>
            </a:extLst>
          </p:cNvPr>
          <p:cNvSpPr txBox="1"/>
          <p:nvPr/>
        </p:nvSpPr>
        <p:spPr>
          <a:xfrm>
            <a:off x="976537" y="5704359"/>
            <a:ext cx="3220732" cy="261610"/>
          </a:xfrm>
          <a:prstGeom prst="rect">
            <a:avLst/>
          </a:prstGeom>
          <a:noFill/>
        </p:spPr>
        <p:txBody>
          <a:bodyPr wrap="square">
            <a:spAutoFit/>
          </a:bodyPr>
          <a:lstStyle/>
          <a:p>
            <a:pPr algn="ctr"/>
            <a:r>
              <a:rPr lang="en-US" sz="1100">
                <a:hlinkClick r:id="rId3"/>
              </a:rPr>
              <a:t>Alignment of Instructional Need Tool</a:t>
            </a:r>
            <a:endParaRPr lang="en-US" sz="1100"/>
          </a:p>
        </p:txBody>
      </p:sp>
      <p:pic>
        <p:nvPicPr>
          <p:cNvPr id="5" name="Picture 4">
            <a:extLst>
              <a:ext uri="{FF2B5EF4-FFF2-40B4-BE49-F238E27FC236}">
                <a16:creationId xmlns:a16="http://schemas.microsoft.com/office/drawing/2014/main" id="{5FD81FDF-837B-3464-E469-FACC9F6B70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518" y="2076681"/>
            <a:ext cx="2796431" cy="3618911"/>
          </a:xfrm>
          <a:prstGeom prst="rect">
            <a:avLst/>
          </a:prstGeom>
          <a:ln>
            <a:solidFill>
              <a:schemeClr val="tx1"/>
            </a:solidFill>
          </a:ln>
        </p:spPr>
      </p:pic>
      <p:sp>
        <p:nvSpPr>
          <p:cNvPr id="6" name="TextBox 5">
            <a:extLst>
              <a:ext uri="{FF2B5EF4-FFF2-40B4-BE49-F238E27FC236}">
                <a16:creationId xmlns:a16="http://schemas.microsoft.com/office/drawing/2014/main" id="{CD16F1C9-B3C7-1238-3BBC-4D8A8812FD7B}"/>
              </a:ext>
            </a:extLst>
          </p:cNvPr>
          <p:cNvSpPr txBox="1"/>
          <p:nvPr/>
        </p:nvSpPr>
        <p:spPr>
          <a:xfrm>
            <a:off x="4505399" y="1215592"/>
            <a:ext cx="3183626" cy="646331"/>
          </a:xfrm>
          <a:prstGeom prst="rect">
            <a:avLst/>
          </a:prstGeom>
          <a:noFill/>
        </p:spPr>
        <p:txBody>
          <a:bodyPr wrap="square">
            <a:spAutoFit/>
          </a:bodyPr>
          <a:lstStyle/>
          <a:p>
            <a:pPr algn="ctr"/>
            <a:r>
              <a:rPr lang="en-US" b="1">
                <a:cs typeface="Arial" panose="020B0604020202020204" pitchFamily="34" charset="0"/>
              </a:rPr>
              <a:t>Hypothesis 2: </a:t>
            </a:r>
            <a:r>
              <a:rPr lang="en-US">
                <a:cs typeface="Arial" panose="020B0604020202020204" pitchFamily="34" charset="0"/>
              </a:rPr>
              <a:t>Is the instruction explicit enough?</a:t>
            </a:r>
          </a:p>
        </p:txBody>
      </p:sp>
      <p:sp>
        <p:nvSpPr>
          <p:cNvPr id="3" name="TextBox 2">
            <a:extLst>
              <a:ext uri="{FF2B5EF4-FFF2-40B4-BE49-F238E27FC236}">
                <a16:creationId xmlns:a16="http://schemas.microsoft.com/office/drawing/2014/main" id="{EA73FAE5-A86F-73A0-FBFC-5198BEE16F2D}"/>
              </a:ext>
            </a:extLst>
          </p:cNvPr>
          <p:cNvSpPr txBox="1"/>
          <p:nvPr/>
        </p:nvSpPr>
        <p:spPr>
          <a:xfrm>
            <a:off x="4632946" y="5695592"/>
            <a:ext cx="2937567" cy="261610"/>
          </a:xfrm>
          <a:prstGeom prst="rect">
            <a:avLst/>
          </a:prstGeom>
          <a:noFill/>
        </p:spPr>
        <p:txBody>
          <a:bodyPr wrap="square" rtlCol="0">
            <a:spAutoFit/>
          </a:bodyPr>
          <a:lstStyle/>
          <a:p>
            <a:pPr algn="ctr"/>
            <a:r>
              <a:rPr lang="en-US" sz="1100">
                <a:hlinkClick r:id="rId5"/>
              </a:rPr>
              <a:t>Self-Assessment of Explicit Instruction</a:t>
            </a:r>
            <a:endParaRPr lang="en-US" sz="1100"/>
          </a:p>
        </p:txBody>
      </p:sp>
      <p:sp>
        <p:nvSpPr>
          <p:cNvPr id="8" name="TextBox 7">
            <a:extLst>
              <a:ext uri="{FF2B5EF4-FFF2-40B4-BE49-F238E27FC236}">
                <a16:creationId xmlns:a16="http://schemas.microsoft.com/office/drawing/2014/main" id="{3A9CE38B-FEA0-10C9-ABFF-1DE1D308B920}"/>
              </a:ext>
            </a:extLst>
          </p:cNvPr>
          <p:cNvSpPr txBox="1"/>
          <p:nvPr/>
        </p:nvSpPr>
        <p:spPr>
          <a:xfrm>
            <a:off x="7689025" y="1231606"/>
            <a:ext cx="3676770" cy="646331"/>
          </a:xfrm>
          <a:prstGeom prst="rect">
            <a:avLst/>
          </a:prstGeom>
          <a:noFill/>
        </p:spPr>
        <p:txBody>
          <a:bodyPr wrap="square">
            <a:spAutoFit/>
          </a:bodyPr>
          <a:lstStyle/>
          <a:p>
            <a:pPr algn="ctr"/>
            <a:r>
              <a:rPr lang="en-US" b="1">
                <a:cs typeface="Arial" panose="020B0604020202020204" pitchFamily="34" charset="0"/>
              </a:rPr>
              <a:t>Hypothesis 3: </a:t>
            </a:r>
            <a:r>
              <a:rPr lang="en-US">
                <a:cs typeface="Arial" panose="020B0604020202020204" pitchFamily="34" charset="0"/>
              </a:rPr>
              <a:t>Are we providing sufficient practice opportunities?</a:t>
            </a:r>
          </a:p>
        </p:txBody>
      </p:sp>
      <p:sp>
        <p:nvSpPr>
          <p:cNvPr id="11" name="TextBox 10">
            <a:extLst>
              <a:ext uri="{FF2B5EF4-FFF2-40B4-BE49-F238E27FC236}">
                <a16:creationId xmlns:a16="http://schemas.microsoft.com/office/drawing/2014/main" id="{628D0F5C-E3B9-9DB1-3D4E-AA01930DAB3C}"/>
              </a:ext>
            </a:extLst>
          </p:cNvPr>
          <p:cNvSpPr txBox="1"/>
          <p:nvPr/>
        </p:nvSpPr>
        <p:spPr>
          <a:xfrm>
            <a:off x="8058627" y="5695592"/>
            <a:ext cx="2937567" cy="261610"/>
          </a:xfrm>
          <a:prstGeom prst="rect">
            <a:avLst/>
          </a:prstGeom>
          <a:noFill/>
        </p:spPr>
        <p:txBody>
          <a:bodyPr wrap="square">
            <a:spAutoFit/>
          </a:bodyPr>
          <a:lstStyle/>
          <a:p>
            <a:pPr algn="ctr"/>
            <a:r>
              <a:rPr lang="en-US" sz="1100">
                <a:hlinkClick r:id="rId6"/>
              </a:rPr>
              <a:t>Assessment of Use of Opportunities to Respond</a:t>
            </a:r>
            <a:endParaRPr lang="en-US" sz="1100"/>
          </a:p>
        </p:txBody>
      </p:sp>
      <p:pic>
        <p:nvPicPr>
          <p:cNvPr id="10" name="Picture 9">
            <a:extLst>
              <a:ext uri="{FF2B5EF4-FFF2-40B4-BE49-F238E27FC236}">
                <a16:creationId xmlns:a16="http://schemas.microsoft.com/office/drawing/2014/main" id="{71C9C70D-F748-5E44-24B8-E2A5AC04C15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698691" y="2028228"/>
            <a:ext cx="2815108" cy="3651350"/>
          </a:xfrm>
          <a:prstGeom prst="rect">
            <a:avLst/>
          </a:prstGeom>
          <a:ln>
            <a:solidFill>
              <a:schemeClr val="tx1"/>
            </a:solidFill>
          </a:ln>
        </p:spPr>
      </p:pic>
      <p:pic>
        <p:nvPicPr>
          <p:cNvPr id="7" name="Picture 6">
            <a:extLst>
              <a:ext uri="{FF2B5EF4-FFF2-40B4-BE49-F238E27FC236}">
                <a16:creationId xmlns:a16="http://schemas.microsoft.com/office/drawing/2014/main" id="{D32AFDA9-F7E9-ECA3-0AEF-9FE6C29ED2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36743" y="2007530"/>
            <a:ext cx="2856641" cy="3696829"/>
          </a:xfrm>
          <a:prstGeom prst="rect">
            <a:avLst/>
          </a:prstGeom>
          <a:ln>
            <a:solidFill>
              <a:schemeClr val="tx1"/>
            </a:solidFill>
          </a:ln>
        </p:spPr>
      </p:pic>
    </p:spTree>
    <p:extLst>
      <p:ext uri="{BB962C8B-B14F-4D97-AF65-F5344CB8AC3E}">
        <p14:creationId xmlns:p14="http://schemas.microsoft.com/office/powerpoint/2010/main" val="3371945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0F5F-C28B-8581-8E01-3140A1E33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BF96C-3332-914C-C4BE-C47ED1A87E20}"/>
              </a:ext>
            </a:extLst>
          </p:cNvPr>
          <p:cNvSpPr>
            <a:spLocks noGrp="1"/>
          </p:cNvSpPr>
          <p:nvPr>
            <p:ph type="title"/>
          </p:nvPr>
        </p:nvSpPr>
        <p:spPr>
          <a:xfrm>
            <a:off x="117556" y="-42566"/>
            <a:ext cx="11956887" cy="1325563"/>
          </a:xfrm>
        </p:spPr>
        <p:txBody>
          <a:bodyPr>
            <a:normAutofit/>
          </a:bodyPr>
          <a:lstStyle/>
          <a:p>
            <a:r>
              <a:rPr lang="en-US" dirty="0"/>
              <a:t>Resources for Collecting and Using Diagnostic Data 3</a:t>
            </a:r>
          </a:p>
        </p:txBody>
      </p:sp>
      <p:sp>
        <p:nvSpPr>
          <p:cNvPr id="19" name="TextBox 18">
            <a:extLst>
              <a:ext uri="{FF2B5EF4-FFF2-40B4-BE49-F238E27FC236}">
                <a16:creationId xmlns:a16="http://schemas.microsoft.com/office/drawing/2014/main" id="{A879E041-AB32-D280-57CD-E4336AC1E34D}"/>
              </a:ext>
            </a:extLst>
          </p:cNvPr>
          <p:cNvSpPr txBox="1"/>
          <p:nvPr/>
        </p:nvSpPr>
        <p:spPr>
          <a:xfrm>
            <a:off x="1201970" y="1200667"/>
            <a:ext cx="3576194" cy="646331"/>
          </a:xfrm>
          <a:prstGeom prst="rect">
            <a:avLst/>
          </a:prstGeom>
          <a:noFill/>
        </p:spPr>
        <p:txBody>
          <a:bodyPr wrap="square">
            <a:spAutoFit/>
          </a:bodyPr>
          <a:lstStyle/>
          <a:p>
            <a:pPr algn="ctr"/>
            <a:r>
              <a:rPr lang="en-US" b="1">
                <a:cs typeface="Arial" panose="020B0604020202020204" pitchFamily="34" charset="0"/>
              </a:rPr>
              <a:t>Hypothesis 4: </a:t>
            </a:r>
            <a:r>
              <a:rPr lang="en-US">
                <a:cs typeface="Arial" panose="020B0604020202020204" pitchFamily="34" charset="0"/>
              </a:rPr>
              <a:t>Is there sufficient support for transfer of skills?</a:t>
            </a:r>
            <a:endParaRPr lang="en-US" sz="1600">
              <a:cs typeface="Arial" panose="020B0604020202020204" pitchFamily="34" charset="0"/>
            </a:endParaRPr>
          </a:p>
        </p:txBody>
      </p:sp>
      <p:sp>
        <p:nvSpPr>
          <p:cNvPr id="12" name="TextBox 11">
            <a:extLst>
              <a:ext uri="{FF2B5EF4-FFF2-40B4-BE49-F238E27FC236}">
                <a16:creationId xmlns:a16="http://schemas.microsoft.com/office/drawing/2014/main" id="{91B3D08B-2EC1-849C-155E-8D013E825CE4}"/>
              </a:ext>
            </a:extLst>
          </p:cNvPr>
          <p:cNvSpPr txBox="1"/>
          <p:nvPr/>
        </p:nvSpPr>
        <p:spPr>
          <a:xfrm>
            <a:off x="1471253" y="5704264"/>
            <a:ext cx="2796431" cy="261610"/>
          </a:xfrm>
          <a:prstGeom prst="rect">
            <a:avLst/>
          </a:prstGeom>
          <a:noFill/>
        </p:spPr>
        <p:txBody>
          <a:bodyPr wrap="square">
            <a:spAutoFit/>
          </a:bodyPr>
          <a:lstStyle/>
          <a:p>
            <a:pPr algn="ctr"/>
            <a:r>
              <a:rPr lang="en-US" sz="1100">
                <a:hlinkClick r:id="rId3"/>
              </a:rPr>
              <a:t>Assessment of Generalization Practices</a:t>
            </a:r>
            <a:endParaRPr lang="en-US" sz="1100"/>
          </a:p>
        </p:txBody>
      </p:sp>
      <p:pic>
        <p:nvPicPr>
          <p:cNvPr id="9" name="Picture 8">
            <a:extLst>
              <a:ext uri="{FF2B5EF4-FFF2-40B4-BE49-F238E27FC236}">
                <a16:creationId xmlns:a16="http://schemas.microsoft.com/office/drawing/2014/main" id="{F153BF30-8B25-7935-2040-D648542256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71253" y="2036309"/>
            <a:ext cx="2798064" cy="3621024"/>
          </a:xfrm>
          <a:prstGeom prst="rect">
            <a:avLst/>
          </a:prstGeom>
          <a:ln>
            <a:solidFill>
              <a:schemeClr val="tx1"/>
            </a:solidFill>
          </a:ln>
        </p:spPr>
      </p:pic>
      <p:sp>
        <p:nvSpPr>
          <p:cNvPr id="22" name="TextBox 21">
            <a:extLst>
              <a:ext uri="{FF2B5EF4-FFF2-40B4-BE49-F238E27FC236}">
                <a16:creationId xmlns:a16="http://schemas.microsoft.com/office/drawing/2014/main" id="{7DD78E3E-A04A-C203-124D-4D232297EC5E}"/>
              </a:ext>
            </a:extLst>
          </p:cNvPr>
          <p:cNvSpPr txBox="1"/>
          <p:nvPr/>
        </p:nvSpPr>
        <p:spPr>
          <a:xfrm>
            <a:off x="10036405" y="8272370"/>
            <a:ext cx="3008170" cy="400110"/>
          </a:xfrm>
          <a:prstGeom prst="rect">
            <a:avLst/>
          </a:prstGeom>
          <a:noFill/>
        </p:spPr>
        <p:txBody>
          <a:bodyPr wrap="square">
            <a:spAutoFit/>
          </a:bodyPr>
          <a:lstStyle/>
          <a:p>
            <a:pPr algn="ctr"/>
            <a:r>
              <a:rPr lang="en-US" sz="1000">
                <a:cs typeface="Arial" panose="020B0604020202020204" pitchFamily="34" charset="0"/>
                <a:hlinkClick r:id="rId5"/>
              </a:rPr>
              <a:t>https://mtss4success.org/resource/assessment-opportunities-respond</a:t>
            </a:r>
            <a:r>
              <a:rPr lang="en-US" sz="1000">
                <a:cs typeface="Arial" panose="020B0604020202020204" pitchFamily="34" charset="0"/>
              </a:rPr>
              <a:t> </a:t>
            </a:r>
          </a:p>
        </p:txBody>
      </p:sp>
      <p:sp>
        <p:nvSpPr>
          <p:cNvPr id="6" name="TextBox 5">
            <a:extLst>
              <a:ext uri="{FF2B5EF4-FFF2-40B4-BE49-F238E27FC236}">
                <a16:creationId xmlns:a16="http://schemas.microsoft.com/office/drawing/2014/main" id="{CF85A93E-DB64-C585-6806-A912C7C3A420}"/>
              </a:ext>
            </a:extLst>
          </p:cNvPr>
          <p:cNvSpPr txBox="1"/>
          <p:nvPr/>
        </p:nvSpPr>
        <p:spPr>
          <a:xfrm>
            <a:off x="6717998" y="1239349"/>
            <a:ext cx="2830458" cy="646331"/>
          </a:xfrm>
          <a:prstGeom prst="rect">
            <a:avLst/>
          </a:prstGeom>
          <a:noFill/>
        </p:spPr>
        <p:txBody>
          <a:bodyPr wrap="square">
            <a:spAutoFit/>
          </a:bodyPr>
          <a:lstStyle/>
          <a:p>
            <a:pPr algn="ctr"/>
            <a:r>
              <a:rPr lang="en-US" b="1">
                <a:cs typeface="Arial" panose="020B0604020202020204" pitchFamily="34" charset="0"/>
              </a:rPr>
              <a:t>Hypothesis 5: </a:t>
            </a:r>
            <a:r>
              <a:rPr lang="en-US">
                <a:cs typeface="Arial" panose="020B0604020202020204" pitchFamily="34" charset="0"/>
              </a:rPr>
              <a:t>Is behavior support sufficient?</a:t>
            </a:r>
          </a:p>
        </p:txBody>
      </p:sp>
      <p:sp>
        <p:nvSpPr>
          <p:cNvPr id="26" name="TextBox 25">
            <a:extLst>
              <a:ext uri="{FF2B5EF4-FFF2-40B4-BE49-F238E27FC236}">
                <a16:creationId xmlns:a16="http://schemas.microsoft.com/office/drawing/2014/main" id="{0B138BD4-CE5D-141E-D61F-99B50575E9A3}"/>
              </a:ext>
            </a:extLst>
          </p:cNvPr>
          <p:cNvSpPr txBox="1"/>
          <p:nvPr/>
        </p:nvSpPr>
        <p:spPr>
          <a:xfrm>
            <a:off x="5004137" y="5763111"/>
            <a:ext cx="3008170" cy="246221"/>
          </a:xfrm>
          <a:prstGeom prst="rect">
            <a:avLst/>
          </a:prstGeom>
          <a:noFill/>
        </p:spPr>
        <p:txBody>
          <a:bodyPr wrap="square">
            <a:spAutoFit/>
          </a:bodyPr>
          <a:lstStyle/>
          <a:p>
            <a:pPr algn="ctr"/>
            <a:r>
              <a:rPr lang="en-US" sz="1000">
                <a:cs typeface="Arial" panose="020B0604020202020204" pitchFamily="34" charset="0"/>
                <a:hlinkClick r:id="rId6"/>
              </a:rPr>
              <a:t>Self-Assessment of Classroom Management Practices</a:t>
            </a:r>
            <a:endParaRPr lang="en-US" sz="1000">
              <a:cs typeface="Arial" panose="020B0604020202020204" pitchFamily="34" charset="0"/>
            </a:endParaRPr>
          </a:p>
        </p:txBody>
      </p:sp>
      <p:pic>
        <p:nvPicPr>
          <p:cNvPr id="3" name="Picture 2">
            <a:extLst>
              <a:ext uri="{FF2B5EF4-FFF2-40B4-BE49-F238E27FC236}">
                <a16:creationId xmlns:a16="http://schemas.microsoft.com/office/drawing/2014/main" id="{B3740F0A-8BD3-D255-48F8-34B234B7345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9191" y="2083240"/>
            <a:ext cx="2798063" cy="3621024"/>
          </a:xfrm>
          <a:prstGeom prst="rect">
            <a:avLst/>
          </a:prstGeom>
          <a:ln>
            <a:solidFill>
              <a:schemeClr val="tx1"/>
            </a:solidFill>
          </a:ln>
        </p:spPr>
      </p:pic>
      <p:sp>
        <p:nvSpPr>
          <p:cNvPr id="10" name="TextBox 9">
            <a:extLst>
              <a:ext uri="{FF2B5EF4-FFF2-40B4-BE49-F238E27FC236}">
                <a16:creationId xmlns:a16="http://schemas.microsoft.com/office/drawing/2014/main" id="{620EAE77-2BF7-3D18-7C7F-EEC5AE31221A}"/>
              </a:ext>
            </a:extLst>
          </p:cNvPr>
          <p:cNvSpPr txBox="1"/>
          <p:nvPr/>
        </p:nvSpPr>
        <p:spPr>
          <a:xfrm>
            <a:off x="8461591" y="5745244"/>
            <a:ext cx="2161489" cy="261610"/>
          </a:xfrm>
          <a:prstGeom prst="rect">
            <a:avLst/>
          </a:prstGeom>
          <a:noFill/>
        </p:spPr>
        <p:txBody>
          <a:bodyPr wrap="square">
            <a:spAutoFit/>
          </a:bodyPr>
          <a:lstStyle/>
          <a:p>
            <a:pPr algn="ctr"/>
            <a:r>
              <a:rPr lang="en-US" sz="1100">
                <a:hlinkClick r:id="rId8"/>
              </a:rPr>
              <a:t>Acknowledgement Ratio Tool</a:t>
            </a:r>
            <a:endParaRPr lang="en-US" sz="1100"/>
          </a:p>
        </p:txBody>
      </p:sp>
      <p:pic>
        <p:nvPicPr>
          <p:cNvPr id="11" name="Picture 10">
            <a:extLst>
              <a:ext uri="{FF2B5EF4-FFF2-40B4-BE49-F238E27FC236}">
                <a16:creationId xmlns:a16="http://schemas.microsoft.com/office/drawing/2014/main" id="{A989057B-2E08-F0CC-5419-A7514BEBD95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133227" y="2083240"/>
            <a:ext cx="2818218" cy="3629314"/>
          </a:xfrm>
          <a:prstGeom prst="rect">
            <a:avLst/>
          </a:prstGeom>
          <a:ln>
            <a:solidFill>
              <a:schemeClr val="tx1"/>
            </a:solidFill>
          </a:ln>
        </p:spPr>
      </p:pic>
    </p:spTree>
    <p:extLst>
      <p:ext uri="{BB962C8B-B14F-4D97-AF65-F5344CB8AC3E}">
        <p14:creationId xmlns:p14="http://schemas.microsoft.com/office/powerpoint/2010/main" val="1081679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FE0D-0182-BA0A-D714-CE8F84D0705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44C01FE-5289-D7D5-E8C1-3B9F366F78C5}"/>
              </a:ext>
            </a:extLst>
          </p:cNvPr>
          <p:cNvSpPr>
            <a:spLocks noGrp="1"/>
          </p:cNvSpPr>
          <p:nvPr>
            <p:ph sz="quarter" idx="15"/>
          </p:nvPr>
        </p:nvSpPr>
        <p:spPr>
          <a:xfrm>
            <a:off x="457200" y="1371600"/>
            <a:ext cx="5638800" cy="4343400"/>
          </a:xfrm>
        </p:spPr>
        <p:txBody>
          <a:bodyPr/>
          <a:lstStyle/>
          <a:p>
            <a:r>
              <a:rPr lang="en-US" dirty="0"/>
              <a:t>Gather diagnostic data to objectively examine student’s needs</a:t>
            </a:r>
          </a:p>
          <a:p>
            <a:r>
              <a:rPr lang="en-US" dirty="0"/>
              <a:t>Consider the five questions shared in this webinar to determine where to start</a:t>
            </a:r>
          </a:p>
          <a:p>
            <a:r>
              <a:rPr lang="en-US" dirty="0"/>
              <a:t>Make intervention adaptations based on the diagnostic data gathered</a:t>
            </a:r>
          </a:p>
          <a:p>
            <a:endParaRPr lang="en-US" dirty="0"/>
          </a:p>
        </p:txBody>
      </p:sp>
      <p:pic>
        <p:nvPicPr>
          <p:cNvPr id="7" name="Graphic 6" descr="Football">
            <a:extLst>
              <a:ext uri="{FF2B5EF4-FFF2-40B4-BE49-F238E27FC236}">
                <a16:creationId xmlns:a16="http://schemas.microsoft.com/office/drawing/2014/main" id="{AC61D9BB-3F03-8647-9CF7-0A7D653FD5F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422601" y="847661"/>
            <a:ext cx="2762250" cy="2577996"/>
          </a:xfrm>
          <a:prstGeom prst="rect">
            <a:avLst/>
          </a:prstGeom>
        </p:spPr>
      </p:pic>
      <p:sp>
        <p:nvSpPr>
          <p:cNvPr id="6" name="Rounded Rectangle 5">
            <a:extLst>
              <a:ext uri="{FF2B5EF4-FFF2-40B4-BE49-F238E27FC236}">
                <a16:creationId xmlns:a16="http://schemas.microsoft.com/office/drawing/2014/main" id="{7605C08D-9A4D-E152-5ADE-62B54C7E7E96}"/>
              </a:ext>
            </a:extLst>
          </p:cNvPr>
          <p:cNvSpPr/>
          <p:nvPr/>
        </p:nvSpPr>
        <p:spPr>
          <a:xfrm>
            <a:off x="6788303" y="2568057"/>
            <a:ext cx="4793097" cy="211015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rPr>
              <a:t>“</a:t>
            </a:r>
            <a:r>
              <a:rPr lang="en-US" sz="3600" b="1" i="1">
                <a:solidFill>
                  <a:schemeClr val="tx1"/>
                </a:solidFill>
              </a:rPr>
              <a:t>Clear eyes, full heart,</a:t>
            </a:r>
            <a:endParaRPr lang="en-US" sz="3600" b="1" i="1" dirty="0">
              <a:solidFill>
                <a:schemeClr val="tx1"/>
              </a:solidFill>
            </a:endParaRPr>
          </a:p>
          <a:p>
            <a:pPr algn="ctr"/>
            <a:r>
              <a:rPr lang="en-US" sz="3600" b="1" i="1" dirty="0">
                <a:solidFill>
                  <a:schemeClr val="tx1"/>
                </a:solidFill>
              </a:rPr>
              <a:t>can’t lose!”</a:t>
            </a:r>
          </a:p>
        </p:txBody>
      </p:sp>
      <p:sp>
        <p:nvSpPr>
          <p:cNvPr id="5" name="Slide Number Placeholder 4">
            <a:extLst>
              <a:ext uri="{FF2B5EF4-FFF2-40B4-BE49-F238E27FC236}">
                <a16:creationId xmlns:a16="http://schemas.microsoft.com/office/drawing/2014/main" id="{C7553966-2670-8A69-425E-93ED428AF530}"/>
              </a:ext>
            </a:extLst>
          </p:cNvPr>
          <p:cNvSpPr>
            <a:spLocks noGrp="1"/>
          </p:cNvSpPr>
          <p:nvPr>
            <p:ph type="sldNum" sz="quarter" idx="14"/>
          </p:nvPr>
        </p:nvSpPr>
        <p:spPr/>
        <p:txBody>
          <a:bodyPr/>
          <a:lstStyle/>
          <a:p>
            <a:fld id="{99A20822-4A49-4D36-86E3-300BA48D3F00}" type="slidenum">
              <a:rPr lang="en-US" smtClean="0"/>
              <a:pPr/>
              <a:t>44</a:t>
            </a:fld>
            <a:endParaRPr lang="en-US"/>
          </a:p>
        </p:txBody>
      </p:sp>
    </p:spTree>
    <p:extLst>
      <p:ext uri="{BB962C8B-B14F-4D97-AF65-F5344CB8AC3E}">
        <p14:creationId xmlns:p14="http://schemas.microsoft.com/office/powerpoint/2010/main" val="372199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E8E3-0909-3506-8A17-2DF33D8806F4}"/>
              </a:ext>
            </a:extLst>
          </p:cNvPr>
          <p:cNvSpPr>
            <a:spLocks noGrp="1"/>
          </p:cNvSpPr>
          <p:nvPr>
            <p:ph type="title"/>
          </p:nvPr>
        </p:nvSpPr>
        <p:spPr/>
        <p:txBody>
          <a:bodyPr/>
          <a:lstStyle/>
          <a:p>
            <a:r>
              <a:rPr lang="en-US"/>
              <a:t>Event Survey</a:t>
            </a:r>
          </a:p>
        </p:txBody>
      </p:sp>
      <p:sp>
        <p:nvSpPr>
          <p:cNvPr id="3" name="Content Placeholder 2">
            <a:extLst>
              <a:ext uri="{FF2B5EF4-FFF2-40B4-BE49-F238E27FC236}">
                <a16:creationId xmlns:a16="http://schemas.microsoft.com/office/drawing/2014/main" id="{B8FCB7BC-8EB0-C717-4EB5-191C928070B6}"/>
              </a:ext>
            </a:extLst>
          </p:cNvPr>
          <p:cNvSpPr>
            <a:spLocks noGrp="1"/>
          </p:cNvSpPr>
          <p:nvPr>
            <p:ph sz="quarter" idx="15"/>
          </p:nvPr>
        </p:nvSpPr>
        <p:spPr>
          <a:xfrm>
            <a:off x="457200" y="1371600"/>
            <a:ext cx="7033364" cy="2989385"/>
          </a:xfrm>
        </p:spPr>
        <p:txBody>
          <a:bodyPr/>
          <a:lstStyle/>
          <a:p>
            <a:r>
              <a:rPr lang="en-US"/>
              <a:t>Please fill out this event survey to help us improve future events!</a:t>
            </a:r>
          </a:p>
        </p:txBody>
      </p:sp>
      <p:pic>
        <p:nvPicPr>
          <p:cNvPr id="1026" name="Picture 2" descr="QR code to event survey">
            <a:extLst>
              <a:ext uri="{FF2B5EF4-FFF2-40B4-BE49-F238E27FC236}">
                <a16:creationId xmlns:a16="http://schemas.microsoft.com/office/drawing/2014/main" id="{6A2BB508-555D-E363-3EC4-F3AC37D14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938" y="1296888"/>
            <a:ext cx="4189512" cy="4189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DB23E71-39C0-7DF7-FF0D-9A5231703B8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F42A3CD-4FEA-21E4-841C-94BEC745DCD4}"/>
              </a:ext>
            </a:extLst>
          </p:cNvPr>
          <p:cNvSpPr>
            <a:spLocks noGrp="1"/>
          </p:cNvSpPr>
          <p:nvPr>
            <p:ph type="sldNum" sz="quarter" idx="14"/>
          </p:nvPr>
        </p:nvSpPr>
        <p:spPr/>
        <p:txBody>
          <a:bodyPr/>
          <a:lstStyle/>
          <a:p>
            <a:fld id="{99A20822-4A49-4D36-86E3-300BA48D3F00}" type="slidenum">
              <a:rPr lang="en-US" smtClean="0"/>
              <a:pPr/>
              <a:t>45</a:t>
            </a:fld>
            <a:endParaRPr lang="en-US"/>
          </a:p>
        </p:txBody>
      </p:sp>
    </p:spTree>
    <p:extLst>
      <p:ext uri="{BB962C8B-B14F-4D97-AF65-F5344CB8AC3E}">
        <p14:creationId xmlns:p14="http://schemas.microsoft.com/office/powerpoint/2010/main" val="1589188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C372-6575-DE27-6C60-1F13EAFD9CEE}"/>
              </a:ext>
            </a:extLst>
          </p:cNvPr>
          <p:cNvSpPr>
            <a:spLocks noGrp="1"/>
          </p:cNvSpPr>
          <p:nvPr>
            <p:ph type="title"/>
          </p:nvPr>
        </p:nvSpPr>
        <p:spPr/>
        <p:txBody>
          <a:bodyPr/>
          <a:lstStyle/>
          <a:p>
            <a:r>
              <a:rPr lang="en-US"/>
              <a:t>Upcoming Diagnostic Data Workshop Series</a:t>
            </a:r>
          </a:p>
        </p:txBody>
      </p:sp>
      <p:sp>
        <p:nvSpPr>
          <p:cNvPr id="3" name="Content Placeholder 2">
            <a:extLst>
              <a:ext uri="{FF2B5EF4-FFF2-40B4-BE49-F238E27FC236}">
                <a16:creationId xmlns:a16="http://schemas.microsoft.com/office/drawing/2014/main" id="{90A9F203-0270-7E94-FE52-3E1735BB7DC1}"/>
              </a:ext>
            </a:extLst>
          </p:cNvPr>
          <p:cNvSpPr>
            <a:spLocks noGrp="1"/>
          </p:cNvSpPr>
          <p:nvPr>
            <p:ph sz="quarter" idx="15"/>
          </p:nvPr>
        </p:nvSpPr>
        <p:spPr>
          <a:xfrm>
            <a:off x="457200" y="1371600"/>
            <a:ext cx="5638800" cy="4343400"/>
          </a:xfrm>
        </p:spPr>
        <p:txBody>
          <a:bodyPr>
            <a:normAutofit/>
          </a:bodyPr>
          <a:lstStyle/>
          <a:p>
            <a:r>
              <a:rPr lang="en-US" dirty="0"/>
              <a:t>Attend this workshop series to learn how to gather diagnostic data to inform intervention adaptations. This three-part series shares user-friendly tools and practical adaptations for students. </a:t>
            </a:r>
          </a:p>
          <a:p>
            <a:r>
              <a:rPr lang="en-US" dirty="0">
                <a:hlinkClick r:id="rId3"/>
              </a:rPr>
              <a:t>Register here!</a:t>
            </a:r>
            <a:endParaRPr lang="en-US" dirty="0"/>
          </a:p>
        </p:txBody>
      </p:sp>
      <p:sp>
        <p:nvSpPr>
          <p:cNvPr id="6" name="Rounded Rectangle 5">
            <a:extLst>
              <a:ext uri="{FF2B5EF4-FFF2-40B4-BE49-F238E27FC236}">
                <a16:creationId xmlns:a16="http://schemas.microsoft.com/office/drawing/2014/main" id="{D736EA6A-93F0-F44E-1A12-885BC8924A53}"/>
              </a:ext>
            </a:extLst>
          </p:cNvPr>
          <p:cNvSpPr/>
          <p:nvPr/>
        </p:nvSpPr>
        <p:spPr>
          <a:xfrm>
            <a:off x="6770418" y="1203960"/>
            <a:ext cx="3681681" cy="1626920"/>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April 7: </a:t>
            </a:r>
          </a:p>
          <a:p>
            <a:pPr algn="ctr"/>
            <a:r>
              <a:rPr lang="en-US" sz="2000" i="1">
                <a:solidFill>
                  <a:schemeClr val="bg1"/>
                </a:solidFill>
              </a:rPr>
              <a:t>What To Do When Students Are Making Little To No Progress </a:t>
            </a:r>
          </a:p>
        </p:txBody>
      </p:sp>
      <p:sp>
        <p:nvSpPr>
          <p:cNvPr id="7" name="Rounded Rectangle 6">
            <a:extLst>
              <a:ext uri="{FF2B5EF4-FFF2-40B4-BE49-F238E27FC236}">
                <a16:creationId xmlns:a16="http://schemas.microsoft.com/office/drawing/2014/main" id="{D28D9FA8-505D-ACCC-AAE4-36A6323B4FA7}"/>
              </a:ext>
            </a:extLst>
          </p:cNvPr>
          <p:cNvSpPr/>
          <p:nvPr/>
        </p:nvSpPr>
        <p:spPr>
          <a:xfrm>
            <a:off x="6770418" y="2920852"/>
            <a:ext cx="3681681" cy="1626920"/>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April 21: </a:t>
            </a:r>
          </a:p>
          <a:p>
            <a:pPr algn="ctr"/>
            <a:r>
              <a:rPr lang="en-US" sz="2000" i="1">
                <a:solidFill>
                  <a:schemeClr val="bg1"/>
                </a:solidFill>
              </a:rPr>
              <a:t>What To Do When Students Are Making Some Progress, But Not Enough</a:t>
            </a:r>
          </a:p>
        </p:txBody>
      </p:sp>
      <p:sp>
        <p:nvSpPr>
          <p:cNvPr id="8" name="Rounded Rectangle 7">
            <a:extLst>
              <a:ext uri="{FF2B5EF4-FFF2-40B4-BE49-F238E27FC236}">
                <a16:creationId xmlns:a16="http://schemas.microsoft.com/office/drawing/2014/main" id="{4381D721-372D-71E1-F659-8FCA872D5AFC}"/>
              </a:ext>
            </a:extLst>
          </p:cNvPr>
          <p:cNvSpPr/>
          <p:nvPr/>
        </p:nvSpPr>
        <p:spPr>
          <a:xfrm>
            <a:off x="6770418" y="4637744"/>
            <a:ext cx="3681681" cy="1626920"/>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May 12: </a:t>
            </a:r>
          </a:p>
          <a:p>
            <a:pPr algn="ctr"/>
            <a:r>
              <a:rPr lang="en-US" sz="2000" i="1">
                <a:solidFill>
                  <a:schemeClr val="bg1"/>
                </a:solidFill>
              </a:rPr>
              <a:t>What To Do When Students Are Making Progress In One Setting But Not Others</a:t>
            </a:r>
          </a:p>
        </p:txBody>
      </p:sp>
      <p:sp>
        <p:nvSpPr>
          <p:cNvPr id="5" name="Slide Number Placeholder 4">
            <a:extLst>
              <a:ext uri="{FF2B5EF4-FFF2-40B4-BE49-F238E27FC236}">
                <a16:creationId xmlns:a16="http://schemas.microsoft.com/office/drawing/2014/main" id="{303430C7-CAE9-D9B2-190F-9D793B81C8BA}"/>
              </a:ext>
            </a:extLst>
          </p:cNvPr>
          <p:cNvSpPr>
            <a:spLocks noGrp="1"/>
          </p:cNvSpPr>
          <p:nvPr>
            <p:ph type="sldNum" sz="quarter" idx="14"/>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4098629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47</a:t>
            </a:fld>
            <a:endParaRPr lang="en-US"/>
          </a:p>
        </p:txBody>
      </p:sp>
    </p:spTree>
    <p:extLst>
      <p:ext uri="{BB962C8B-B14F-4D97-AF65-F5344CB8AC3E}">
        <p14:creationId xmlns:p14="http://schemas.microsoft.com/office/powerpoint/2010/main" val="2741616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41F4F5-C2AF-4E21-810B-52D9CC79B3BB}"/>
              </a:ext>
            </a:extLst>
          </p:cNvPr>
          <p:cNvSpPr>
            <a:spLocks noGrp="1"/>
          </p:cNvSpPr>
          <p:nvPr>
            <p:ph type="title"/>
          </p:nvPr>
        </p:nvSpPr>
        <p:spPr>
          <a:xfrm>
            <a:off x="2569627" y="1730759"/>
            <a:ext cx="8558784" cy="353687"/>
          </a:xfrm>
        </p:spPr>
        <p:txBody>
          <a:bodyPr/>
          <a:lstStyle/>
          <a:p>
            <a:r>
              <a:rPr lang="en-US"/>
              <a:t>Jason Harlacher, PhD</a:t>
            </a:r>
          </a:p>
        </p:txBody>
      </p:sp>
      <p:sp>
        <p:nvSpPr>
          <p:cNvPr id="4" name="Text Placeholder 3">
            <a:extLst>
              <a:ext uri="{FF2B5EF4-FFF2-40B4-BE49-F238E27FC236}">
                <a16:creationId xmlns:a16="http://schemas.microsoft.com/office/drawing/2014/main" id="{CB18B7A5-7BFA-4465-8C89-5A46649588DA}"/>
              </a:ext>
            </a:extLst>
          </p:cNvPr>
          <p:cNvSpPr>
            <a:spLocks noGrp="1"/>
          </p:cNvSpPr>
          <p:nvPr>
            <p:ph type="body" sz="quarter" idx="11"/>
          </p:nvPr>
        </p:nvSpPr>
        <p:spPr>
          <a:xfrm>
            <a:off x="2569627" y="2126874"/>
            <a:ext cx="8556522" cy="1231786"/>
          </a:xfrm>
        </p:spPr>
        <p:txBody>
          <a:bodyPr/>
          <a:lstStyle/>
          <a:p>
            <a:r>
              <a:rPr lang="en-US"/>
              <a:t>Technical Assistance Provider</a:t>
            </a:r>
          </a:p>
          <a:p>
            <a:r>
              <a:rPr lang="en-US" err="1"/>
              <a:t>jharlacher@air.org</a:t>
            </a:r>
            <a:endParaRPr lang="en-US"/>
          </a:p>
        </p:txBody>
      </p:sp>
      <p:pic>
        <p:nvPicPr>
          <p:cNvPr id="5" name="Picture Placeholder 4">
            <a:extLst>
              <a:ext uri="{FF2B5EF4-FFF2-40B4-BE49-F238E27FC236}">
                <a16:creationId xmlns:a16="http://schemas.microsoft.com/office/drawing/2014/main" id="{975CF374-4B70-94B8-58D3-0465010A1CB1}"/>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t="12500" b="12500"/>
          <a:stretch>
            <a:fillRect/>
          </a:stretch>
        </p:blipFill>
        <p:spPr/>
      </p:pic>
      <p:sp>
        <p:nvSpPr>
          <p:cNvPr id="6" name="Slide Number Placeholder 5">
            <a:extLst>
              <a:ext uri="{FF2B5EF4-FFF2-40B4-BE49-F238E27FC236}">
                <a16:creationId xmlns:a16="http://schemas.microsoft.com/office/drawing/2014/main" id="{2A83D864-8724-4370-81C3-7E676F9D2732}"/>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362380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1C5C-405F-485A-9939-8F31DA5F101D}"/>
              </a:ext>
            </a:extLst>
          </p:cNvPr>
          <p:cNvSpPr>
            <a:spLocks noGrp="1"/>
          </p:cNvSpPr>
          <p:nvPr>
            <p:ph type="title"/>
          </p:nvPr>
        </p:nvSpPr>
        <p:spPr>
          <a:xfrm>
            <a:off x="457200" y="0"/>
            <a:ext cx="11276076" cy="1280160"/>
          </a:xfrm>
        </p:spPr>
        <p:txBody>
          <a:bodyPr anchor="ctr">
            <a:normAutofit/>
          </a:bodyPr>
          <a:lstStyle/>
          <a:p>
            <a:pPr algn="l"/>
            <a:r>
              <a:rPr lang="en-US" sz="4400" b="1"/>
              <a:t>Data-Based Individualization</a:t>
            </a:r>
          </a:p>
        </p:txBody>
      </p:sp>
      <p:sp>
        <p:nvSpPr>
          <p:cNvPr id="15" name="Content Placeholder 2">
            <a:extLst>
              <a:ext uri="{FF2B5EF4-FFF2-40B4-BE49-F238E27FC236}">
                <a16:creationId xmlns:a16="http://schemas.microsoft.com/office/drawing/2014/main" id="{BE545024-1529-D95B-3AA2-91C29FBC30A7}"/>
              </a:ext>
            </a:extLst>
          </p:cNvPr>
          <p:cNvSpPr>
            <a:spLocks noGrp="1"/>
          </p:cNvSpPr>
          <p:nvPr>
            <p:ph sz="quarter" idx="14"/>
          </p:nvPr>
        </p:nvSpPr>
        <p:spPr>
          <a:xfrm>
            <a:off x="457199" y="1371600"/>
            <a:ext cx="5638801" cy="4343400"/>
          </a:xfrm>
        </p:spPr>
        <p:txBody>
          <a:bodyPr/>
          <a:lstStyle/>
          <a:p>
            <a:pPr>
              <a:spcBef>
                <a:spcPts val="600"/>
              </a:spcBef>
              <a:buClr>
                <a:schemeClr val="accent1"/>
              </a:buClr>
            </a:pPr>
            <a:r>
              <a:rPr lang="en-US"/>
              <a:t>A systematic method for using data to determine </a:t>
            </a:r>
            <a:r>
              <a:rPr lang="en-US" i="1"/>
              <a:t>when</a:t>
            </a:r>
            <a:r>
              <a:rPr lang="en-US"/>
              <a:t> and </a:t>
            </a:r>
            <a:r>
              <a:rPr lang="en-US" i="1"/>
              <a:t>how</a:t>
            </a:r>
            <a:r>
              <a:rPr lang="en-US"/>
              <a:t> to provide more intensive intervention.</a:t>
            </a:r>
          </a:p>
          <a:p>
            <a:pPr>
              <a:spcBef>
                <a:spcPts val="600"/>
              </a:spcBef>
              <a:buClr>
                <a:schemeClr val="accent1"/>
              </a:buClr>
            </a:pPr>
            <a:endParaRPr lang="en-US"/>
          </a:p>
          <a:p>
            <a:pPr>
              <a:spcBef>
                <a:spcPts val="600"/>
              </a:spcBef>
              <a:buClr>
                <a:schemeClr val="accent1"/>
              </a:buClr>
            </a:pPr>
            <a:r>
              <a:rPr lang="en-US"/>
              <a:t>It is an ongoing process that requires progress monitoring data, fidelity data, and methods to intensify interventions.</a:t>
            </a:r>
          </a:p>
        </p:txBody>
      </p:sp>
      <p:pic>
        <p:nvPicPr>
          <p:cNvPr id="10"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4B1A7622-EF86-41AB-B527-A976092C7DC8}"/>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6388101" y="188505"/>
            <a:ext cx="4504288" cy="6480990"/>
          </a:xfrm>
          <a:noFill/>
        </p:spPr>
      </p:pic>
      <p:sp>
        <p:nvSpPr>
          <p:cNvPr id="5" name="Slide Number Placeholder 4">
            <a:extLst>
              <a:ext uri="{FF2B5EF4-FFF2-40B4-BE49-F238E27FC236}">
                <a16:creationId xmlns:a16="http://schemas.microsoft.com/office/drawing/2014/main" id="{37A4A0EA-9F83-4729-A271-DFE1EA8F4CC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a:t>
            </a:fld>
            <a:endParaRPr lang="en-US"/>
          </a:p>
        </p:txBody>
      </p:sp>
    </p:spTree>
    <p:extLst>
      <p:ext uri="{BB962C8B-B14F-4D97-AF65-F5344CB8AC3E}">
        <p14:creationId xmlns:p14="http://schemas.microsoft.com/office/powerpoint/2010/main" val="176633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0B6F-750D-3934-DE76-E8D18A9A7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E297A-62C1-109F-F0EA-A8D9505DFBB8}"/>
              </a:ext>
            </a:extLst>
          </p:cNvPr>
          <p:cNvSpPr>
            <a:spLocks noGrp="1"/>
          </p:cNvSpPr>
          <p:nvPr>
            <p:ph type="title"/>
          </p:nvPr>
        </p:nvSpPr>
        <p:spPr>
          <a:xfrm>
            <a:off x="457200" y="0"/>
            <a:ext cx="11276076" cy="1280160"/>
          </a:xfrm>
        </p:spPr>
        <p:txBody>
          <a:bodyPr anchor="ctr">
            <a:normAutofit/>
          </a:bodyPr>
          <a:lstStyle/>
          <a:p>
            <a:pPr algn="l"/>
            <a:r>
              <a:rPr lang="en-US" sz="4400" b="1" dirty="0"/>
              <a:t>Data-Based Individualization 2</a:t>
            </a:r>
          </a:p>
        </p:txBody>
      </p:sp>
      <p:sp>
        <p:nvSpPr>
          <p:cNvPr id="15" name="Content Placeholder 2">
            <a:extLst>
              <a:ext uri="{FF2B5EF4-FFF2-40B4-BE49-F238E27FC236}">
                <a16:creationId xmlns:a16="http://schemas.microsoft.com/office/drawing/2014/main" id="{A89616F9-C7D6-3812-DFE6-B26A21C809BE}"/>
              </a:ext>
            </a:extLst>
          </p:cNvPr>
          <p:cNvSpPr>
            <a:spLocks noGrp="1"/>
          </p:cNvSpPr>
          <p:nvPr>
            <p:ph sz="quarter" idx="14"/>
          </p:nvPr>
        </p:nvSpPr>
        <p:spPr>
          <a:xfrm>
            <a:off x="457199" y="1371600"/>
            <a:ext cx="4911213" cy="4343400"/>
          </a:xfrm>
        </p:spPr>
        <p:txBody>
          <a:bodyPr/>
          <a:lstStyle/>
          <a:p>
            <a:pPr>
              <a:spcBef>
                <a:spcPts val="600"/>
              </a:spcBef>
              <a:buClr>
                <a:schemeClr val="accent1"/>
              </a:buClr>
            </a:pPr>
            <a:r>
              <a:rPr lang="en-US" dirty="0"/>
              <a:t>When students are not making sufficient progress, we gather diagnostic data at Step 3 to determine intervention adaptations.</a:t>
            </a:r>
          </a:p>
          <a:p>
            <a:pPr>
              <a:spcBef>
                <a:spcPts val="600"/>
              </a:spcBef>
              <a:buClr>
                <a:schemeClr val="accent1"/>
              </a:buClr>
            </a:pPr>
            <a:r>
              <a:rPr lang="en-US" dirty="0"/>
              <a:t>That data then informs intervention adaptations at Step 4.  </a:t>
            </a:r>
          </a:p>
          <a:p>
            <a:pPr>
              <a:spcBef>
                <a:spcPts val="600"/>
              </a:spcBef>
              <a:buClr>
                <a:schemeClr val="accent1"/>
              </a:buClr>
            </a:pPr>
            <a:r>
              <a:rPr lang="en-US" dirty="0"/>
              <a:t> </a:t>
            </a:r>
          </a:p>
        </p:txBody>
      </p:sp>
      <p:pic>
        <p:nvPicPr>
          <p:cNvPr id="10" name="Content Placeholder 9" descr="data based individualization process starting with the validated intervention moving to progress monitoring and decisions about responsiveness. For students not responding an arrow points to diagnostic data, intervention adaption, and progress monitoring. An arrow extends back up to diagnostic data showing an iterative cycle. ">
            <a:extLst>
              <a:ext uri="{FF2B5EF4-FFF2-40B4-BE49-F238E27FC236}">
                <a16:creationId xmlns:a16="http://schemas.microsoft.com/office/drawing/2014/main" id="{735C5496-90B1-2339-860A-870A9801FC3C}"/>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6388101" y="188505"/>
            <a:ext cx="4504288" cy="6480990"/>
          </a:xfrm>
          <a:noFill/>
        </p:spPr>
      </p:pic>
      <p:cxnSp>
        <p:nvCxnSpPr>
          <p:cNvPr id="3" name="Straight Arrow Connector 2" descr="Step 2 corresponds to progress monitoring in the DBI graphic">
            <a:extLst>
              <a:ext uri="{FF2B5EF4-FFF2-40B4-BE49-F238E27FC236}">
                <a16:creationId xmlns:a16="http://schemas.microsoft.com/office/drawing/2014/main" id="{FAFD7433-AD55-0C60-4ACD-A32D8570C899}"/>
              </a:ext>
            </a:extLst>
          </p:cNvPr>
          <p:cNvCxnSpPr>
            <a:cxnSpLocks/>
          </p:cNvCxnSpPr>
          <p:nvPr/>
        </p:nvCxnSpPr>
        <p:spPr>
          <a:xfrm>
            <a:off x="5806792" y="3583982"/>
            <a:ext cx="130117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11" descr="Red box around diagnostic data in the DBI graphic">
            <a:extLst>
              <a:ext uri="{FF2B5EF4-FFF2-40B4-BE49-F238E27FC236}">
                <a16:creationId xmlns:a16="http://schemas.microsoft.com/office/drawing/2014/main" id="{57FC6EB3-E7F0-853A-4545-E3092F56EAE3}"/>
              </a:ext>
            </a:extLst>
          </p:cNvPr>
          <p:cNvSpPr/>
          <p:nvPr/>
        </p:nvSpPr>
        <p:spPr>
          <a:xfrm>
            <a:off x="7320298" y="3006671"/>
            <a:ext cx="2986075" cy="105388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6F94B3B2-2F22-DD8A-A456-89392A17BE0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a:t>
            </a:fld>
            <a:endParaRPr lang="en-US"/>
          </a:p>
        </p:txBody>
      </p:sp>
    </p:spTree>
    <p:extLst>
      <p:ext uri="{BB962C8B-B14F-4D97-AF65-F5344CB8AC3E}">
        <p14:creationId xmlns:p14="http://schemas.microsoft.com/office/powerpoint/2010/main" val="225502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7FF1-3E2C-CB66-A5AB-618274DD3F66}"/>
              </a:ext>
            </a:extLst>
          </p:cNvPr>
          <p:cNvSpPr>
            <a:spLocks noGrp="1"/>
          </p:cNvSpPr>
          <p:nvPr>
            <p:ph type="title"/>
          </p:nvPr>
        </p:nvSpPr>
        <p:spPr/>
        <p:txBody>
          <a:bodyPr/>
          <a:lstStyle/>
          <a:p>
            <a:r>
              <a:rPr lang="en-US" dirty="0"/>
              <a:t>What Do You See Here?</a:t>
            </a:r>
          </a:p>
        </p:txBody>
      </p:sp>
      <p:pic>
        <p:nvPicPr>
          <p:cNvPr id="14" name="Graphic 13" descr="Star with solid fill">
            <a:extLst>
              <a:ext uri="{FF2B5EF4-FFF2-40B4-BE49-F238E27FC236}">
                <a16:creationId xmlns:a16="http://schemas.microsoft.com/office/drawing/2014/main" id="{6AE67DB4-C5DA-8400-8D49-3E70F92FA3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7178" y="1401550"/>
            <a:ext cx="1526460" cy="1526460"/>
          </a:xfrm>
          <a:prstGeom prst="rect">
            <a:avLst/>
          </a:prstGeom>
        </p:spPr>
      </p:pic>
      <p:sp>
        <p:nvSpPr>
          <p:cNvPr id="15" name="Triangle 14" descr="triangle">
            <a:extLst>
              <a:ext uri="{FF2B5EF4-FFF2-40B4-BE49-F238E27FC236}">
                <a16:creationId xmlns:a16="http://schemas.microsoft.com/office/drawing/2014/main" id="{2EBEA6F2-515F-A709-B0F5-D210E93BD8D0}"/>
              </a:ext>
            </a:extLst>
          </p:cNvPr>
          <p:cNvSpPr/>
          <p:nvPr/>
        </p:nvSpPr>
        <p:spPr>
          <a:xfrm>
            <a:off x="1279083" y="3076002"/>
            <a:ext cx="1282649" cy="11284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0" name="Content Placeholder 6" descr="A white triangle covering other shapes ">
            <a:extLst>
              <a:ext uri="{FF2B5EF4-FFF2-40B4-BE49-F238E27FC236}">
                <a16:creationId xmlns:a16="http://schemas.microsoft.com/office/drawing/2014/main" id="{10641EC0-3B4D-F567-4674-811FA7176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988" y="1005681"/>
            <a:ext cx="4846638" cy="4846638"/>
          </a:xfrm>
          <a:prstGeom prst="rect">
            <a:avLst/>
          </a:prstGeom>
          <a:ln>
            <a:noFill/>
          </a:ln>
        </p:spPr>
      </p:pic>
      <p:sp>
        <p:nvSpPr>
          <p:cNvPr id="16" name="Oval 15" descr="circle">
            <a:extLst>
              <a:ext uri="{FF2B5EF4-FFF2-40B4-BE49-F238E27FC236}">
                <a16:creationId xmlns:a16="http://schemas.microsoft.com/office/drawing/2014/main" id="{02A06336-0020-A546-DD70-BA21A9577179}"/>
              </a:ext>
            </a:extLst>
          </p:cNvPr>
          <p:cNvSpPr/>
          <p:nvPr/>
        </p:nvSpPr>
        <p:spPr>
          <a:xfrm>
            <a:off x="9684768" y="1547051"/>
            <a:ext cx="1262608" cy="12354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19" name="Group 18" descr="star witth 6 points">
            <a:extLst>
              <a:ext uri="{FF2B5EF4-FFF2-40B4-BE49-F238E27FC236}">
                <a16:creationId xmlns:a16="http://schemas.microsoft.com/office/drawing/2014/main" id="{2095AD16-702C-14F2-7D59-6415EB620E89}"/>
              </a:ext>
            </a:extLst>
          </p:cNvPr>
          <p:cNvGrpSpPr/>
          <p:nvPr/>
        </p:nvGrpSpPr>
        <p:grpSpPr>
          <a:xfrm>
            <a:off x="9498009" y="2903091"/>
            <a:ext cx="1536813" cy="1779644"/>
            <a:chOff x="1946615" y="2918364"/>
            <a:chExt cx="1536813" cy="1779644"/>
          </a:xfrm>
          <a:solidFill>
            <a:schemeClr val="accent1"/>
          </a:solidFill>
        </p:grpSpPr>
        <p:sp>
          <p:nvSpPr>
            <p:cNvPr id="17" name="Triangle 16">
              <a:extLst>
                <a:ext uri="{FF2B5EF4-FFF2-40B4-BE49-F238E27FC236}">
                  <a16:creationId xmlns:a16="http://schemas.microsoft.com/office/drawing/2014/main" id="{720705FA-338E-D011-409B-FD37E7E61885}"/>
                </a:ext>
              </a:extLst>
            </p:cNvPr>
            <p:cNvSpPr/>
            <p:nvPr/>
          </p:nvSpPr>
          <p:spPr>
            <a:xfrm>
              <a:off x="1956967" y="2918364"/>
              <a:ext cx="1526461" cy="1361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8" name="Triangle 17">
              <a:extLst>
                <a:ext uri="{FF2B5EF4-FFF2-40B4-BE49-F238E27FC236}">
                  <a16:creationId xmlns:a16="http://schemas.microsoft.com/office/drawing/2014/main" id="{F1AC6B83-C27D-6A60-3C2A-BE21DABD14F4}"/>
                </a:ext>
              </a:extLst>
            </p:cNvPr>
            <p:cNvSpPr/>
            <p:nvPr/>
          </p:nvSpPr>
          <p:spPr>
            <a:xfrm rot="10800000">
              <a:off x="1946615" y="3336472"/>
              <a:ext cx="1526461" cy="1361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pic>
        <p:nvPicPr>
          <p:cNvPr id="4" name="Picture 3" descr="A yellow pac person face with black background">
            <a:extLst>
              <a:ext uri="{FF2B5EF4-FFF2-40B4-BE49-F238E27FC236}">
                <a16:creationId xmlns:a16="http://schemas.microsoft.com/office/drawing/2014/main" id="{73326382-C07F-58F0-8229-0D2BDE58642A}"/>
              </a:ext>
            </a:extLst>
          </p:cNvPr>
          <p:cNvPicPr>
            <a:picLocks noChangeAspect="1"/>
          </p:cNvPicPr>
          <p:nvPr/>
        </p:nvPicPr>
        <p:blipFill>
          <a:blip r:embed="rId6"/>
          <a:stretch>
            <a:fillRect/>
          </a:stretch>
        </p:blipFill>
        <p:spPr>
          <a:xfrm>
            <a:off x="2415386" y="4594502"/>
            <a:ext cx="2519948" cy="1637966"/>
          </a:xfrm>
          <a:prstGeom prst="rect">
            <a:avLst/>
          </a:prstGeom>
        </p:spPr>
      </p:pic>
      <p:sp>
        <p:nvSpPr>
          <p:cNvPr id="27" name="TextBox 26">
            <a:extLst>
              <a:ext uri="{FF2B5EF4-FFF2-40B4-BE49-F238E27FC236}">
                <a16:creationId xmlns:a16="http://schemas.microsoft.com/office/drawing/2014/main" id="{90762D81-ABDD-0679-E86B-45E4C4A40C8D}"/>
              </a:ext>
            </a:extLst>
          </p:cNvPr>
          <p:cNvSpPr txBox="1"/>
          <p:nvPr/>
        </p:nvSpPr>
        <p:spPr>
          <a:xfrm>
            <a:off x="7085042" y="5924691"/>
            <a:ext cx="4846638" cy="307777"/>
          </a:xfrm>
          <a:prstGeom prst="rect">
            <a:avLst/>
          </a:prstGeom>
          <a:noFill/>
        </p:spPr>
        <p:txBody>
          <a:bodyPr wrap="square">
            <a:spAutoFit/>
          </a:bodyPr>
          <a:lstStyle/>
          <a:p>
            <a:pPr algn="ctr"/>
            <a:r>
              <a:rPr lang="en-US" sz="1400">
                <a:hlinkClick r:id="rId7"/>
              </a:rPr>
              <a:t>https://www.pngegg.com/en/png-iuxhp</a:t>
            </a:r>
            <a:r>
              <a:rPr lang="en-US" sz="1400"/>
              <a:t> </a:t>
            </a:r>
          </a:p>
        </p:txBody>
      </p:sp>
      <p:sp>
        <p:nvSpPr>
          <p:cNvPr id="7" name="TextBox 6">
            <a:extLst>
              <a:ext uri="{FF2B5EF4-FFF2-40B4-BE49-F238E27FC236}">
                <a16:creationId xmlns:a16="http://schemas.microsoft.com/office/drawing/2014/main" id="{A1661DFC-3221-5090-7646-A497FD6D9A87}"/>
              </a:ext>
            </a:extLst>
          </p:cNvPr>
          <p:cNvSpPr txBox="1"/>
          <p:nvPr/>
        </p:nvSpPr>
        <p:spPr>
          <a:xfrm>
            <a:off x="6297307" y="6250392"/>
            <a:ext cx="6096000" cy="276999"/>
          </a:xfrm>
          <a:prstGeom prst="rect">
            <a:avLst/>
          </a:prstGeom>
          <a:noFill/>
        </p:spPr>
        <p:txBody>
          <a:bodyPr wrap="square">
            <a:spAutoFit/>
          </a:bodyPr>
          <a:lstStyle/>
          <a:p>
            <a:r>
              <a:rPr lang="en-US" sz="1200">
                <a:hlinkClick r:id="rId8"/>
              </a:rPr>
              <a:t>https://all-free-download.com/free-vector/download/pacman_56054.html</a:t>
            </a:r>
            <a:r>
              <a:rPr lang="en-US" sz="1200"/>
              <a:t> </a:t>
            </a:r>
          </a:p>
        </p:txBody>
      </p:sp>
      <p:sp>
        <p:nvSpPr>
          <p:cNvPr id="5" name="Slide Number Placeholder 4">
            <a:extLst>
              <a:ext uri="{FF2B5EF4-FFF2-40B4-BE49-F238E27FC236}">
                <a16:creationId xmlns:a16="http://schemas.microsoft.com/office/drawing/2014/main" id="{B2E63C70-5C6A-F42F-1FC6-C46C33440C22}"/>
              </a:ext>
            </a:extLst>
          </p:cNvPr>
          <p:cNvSpPr>
            <a:spLocks noGrp="1"/>
          </p:cNvSpPr>
          <p:nvPr>
            <p:ph type="sldNum" sz="quarter" idx="18"/>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725319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8EF6-CDE3-3385-B0D5-2DA44A525E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9CB31C-73BE-F260-C422-F8AFFE0B625E}"/>
              </a:ext>
            </a:extLst>
          </p:cNvPr>
          <p:cNvSpPr>
            <a:spLocks noGrp="1"/>
          </p:cNvSpPr>
          <p:nvPr>
            <p:ph type="title"/>
          </p:nvPr>
        </p:nvSpPr>
        <p:spPr>
          <a:xfrm>
            <a:off x="552198" y="4549761"/>
            <a:ext cx="10797120" cy="1504812"/>
          </a:xfrm>
        </p:spPr>
        <p:txBody>
          <a:bodyPr>
            <a:normAutofit/>
          </a:bodyPr>
          <a:lstStyle/>
          <a:p>
            <a:r>
              <a:rPr lang="en-US" sz="2800" b="1"/>
              <a:t>Our perceptions and interpretations are influenced by our background knowledge, schemas about the world, and personal experiences.</a:t>
            </a:r>
          </a:p>
        </p:txBody>
      </p:sp>
      <p:sp>
        <p:nvSpPr>
          <p:cNvPr id="4" name="Rounded Rectangle 3">
            <a:extLst>
              <a:ext uri="{FF2B5EF4-FFF2-40B4-BE49-F238E27FC236}">
                <a16:creationId xmlns:a16="http://schemas.microsoft.com/office/drawing/2014/main" id="{A9F7C493-C2BC-8AF7-E8F3-3DECC8736100}"/>
              </a:ext>
            </a:extLst>
          </p:cNvPr>
          <p:cNvSpPr/>
          <p:nvPr/>
        </p:nvSpPr>
        <p:spPr>
          <a:xfrm>
            <a:off x="741268" y="368616"/>
            <a:ext cx="3320028" cy="1393715"/>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400" b="1">
                <a:solidFill>
                  <a:schemeClr val="bg1"/>
                </a:solidFill>
                <a:effectLst/>
                <a:latin typeface="Arial" panose="020B0604020202020204" pitchFamily="34" charset="0"/>
                <a:cs typeface="Arial" panose="020B0604020202020204" pitchFamily="34" charset="0"/>
              </a:rPr>
              <a:t>Fundamental Attribution Error</a:t>
            </a:r>
            <a:endParaRPr lang="en-US" sz="2400" b="1">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 name="Rounded Rectangle 2">
            <a:extLst>
              <a:ext uri="{FF2B5EF4-FFF2-40B4-BE49-F238E27FC236}">
                <a16:creationId xmlns:a16="http://schemas.microsoft.com/office/drawing/2014/main" id="{513AAE9B-E647-72DC-F216-2CD5EAC90A5C}"/>
              </a:ext>
            </a:extLst>
          </p:cNvPr>
          <p:cNvSpPr/>
          <p:nvPr/>
        </p:nvSpPr>
        <p:spPr>
          <a:xfrm>
            <a:off x="4061296" y="368616"/>
            <a:ext cx="7637646" cy="1393715"/>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Attributing our behavior to the situation, but attributing others’ behavior to their personality.</a:t>
            </a:r>
            <a:endParaRPr lang="en-US" sz="240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0" name="Rounded Rectangle 9">
            <a:extLst>
              <a:ext uri="{FF2B5EF4-FFF2-40B4-BE49-F238E27FC236}">
                <a16:creationId xmlns:a16="http://schemas.microsoft.com/office/drawing/2014/main" id="{DCD3640F-A3DB-A1C6-0C14-AF093C501D69}"/>
              </a:ext>
            </a:extLst>
          </p:cNvPr>
          <p:cNvSpPr/>
          <p:nvPr/>
        </p:nvSpPr>
        <p:spPr>
          <a:xfrm>
            <a:off x="733811" y="1762331"/>
            <a:ext cx="3320028" cy="1393715"/>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400" b="1">
                <a:solidFill>
                  <a:schemeClr val="bg1"/>
                </a:solidFill>
                <a:effectLst/>
                <a:latin typeface="Arial" panose="020B0604020202020204" pitchFamily="34" charset="0"/>
                <a:cs typeface="Arial" panose="020B0604020202020204" pitchFamily="34" charset="0"/>
              </a:rPr>
              <a:t>Confirmation Bias</a:t>
            </a:r>
            <a:endParaRPr lang="en-US" sz="2400" b="1">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9" name="Rounded Rectangle 8">
            <a:extLst>
              <a:ext uri="{FF2B5EF4-FFF2-40B4-BE49-F238E27FC236}">
                <a16:creationId xmlns:a16="http://schemas.microsoft.com/office/drawing/2014/main" id="{3FC9FBE4-1F9F-1582-61AE-9FAF1E16E42B}"/>
              </a:ext>
            </a:extLst>
          </p:cNvPr>
          <p:cNvSpPr/>
          <p:nvPr/>
        </p:nvSpPr>
        <p:spPr>
          <a:xfrm>
            <a:off x="4053839" y="1762331"/>
            <a:ext cx="7637646" cy="1393715"/>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ea typeface="Verdana" panose="020B0604030504040204" pitchFamily="34" charset="0"/>
                <a:cs typeface="Arial" panose="020B0604020202020204" pitchFamily="34" charset="0"/>
              </a:rPr>
              <a:t>We highlight evidence to confirm our views and ignore those that conflict with it. </a:t>
            </a:r>
          </a:p>
        </p:txBody>
      </p:sp>
      <p:sp>
        <p:nvSpPr>
          <p:cNvPr id="8" name="Rounded Rectangle 7">
            <a:extLst>
              <a:ext uri="{FF2B5EF4-FFF2-40B4-BE49-F238E27FC236}">
                <a16:creationId xmlns:a16="http://schemas.microsoft.com/office/drawing/2014/main" id="{74094BE2-376E-B90B-5077-D3340CC8B586}"/>
              </a:ext>
            </a:extLst>
          </p:cNvPr>
          <p:cNvSpPr/>
          <p:nvPr/>
        </p:nvSpPr>
        <p:spPr>
          <a:xfrm>
            <a:off x="733811" y="3156046"/>
            <a:ext cx="3320028" cy="1393715"/>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400" b="1">
                <a:solidFill>
                  <a:schemeClr val="bg1"/>
                </a:solidFill>
                <a:effectLst/>
                <a:latin typeface="Arial" panose="020B0604020202020204" pitchFamily="34" charset="0"/>
                <a:cs typeface="Arial" panose="020B0604020202020204" pitchFamily="34" charset="0"/>
              </a:rPr>
              <a:t>Sunken Cost Fallacy</a:t>
            </a:r>
            <a:endParaRPr lang="en-US" sz="2400" b="1">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7" name="Rounded Rectangle 6">
            <a:extLst>
              <a:ext uri="{FF2B5EF4-FFF2-40B4-BE49-F238E27FC236}">
                <a16:creationId xmlns:a16="http://schemas.microsoft.com/office/drawing/2014/main" id="{03A55FCC-7E70-6808-4C87-7EFBB6D086ED}"/>
              </a:ext>
            </a:extLst>
          </p:cNvPr>
          <p:cNvSpPr/>
          <p:nvPr/>
        </p:nvSpPr>
        <p:spPr>
          <a:xfrm>
            <a:off x="4053839" y="3156046"/>
            <a:ext cx="7637646" cy="1393715"/>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ea typeface="Verdana" panose="020B0604030504040204" pitchFamily="34" charset="0"/>
                <a:cs typeface="Arial" panose="020B0604020202020204" pitchFamily="34" charset="0"/>
              </a:rPr>
              <a:t>We over-value things that we’ve invested in, even though they may be ineffective or harmful. </a:t>
            </a:r>
          </a:p>
        </p:txBody>
      </p:sp>
      <p:sp>
        <p:nvSpPr>
          <p:cNvPr id="2" name="Slide Number Placeholder 1">
            <a:extLst>
              <a:ext uri="{FF2B5EF4-FFF2-40B4-BE49-F238E27FC236}">
                <a16:creationId xmlns:a16="http://schemas.microsoft.com/office/drawing/2014/main" id="{7AB13B85-9575-1257-15A2-42D26E156869}"/>
              </a:ext>
            </a:extLst>
          </p:cNvPr>
          <p:cNvSpPr>
            <a:spLocks noGrp="1"/>
          </p:cNvSpPr>
          <p:nvPr>
            <p:ph type="sldNum" sz="quarter" idx="12"/>
          </p:nvPr>
        </p:nvSpPr>
        <p:spPr>
          <a:prstGeom prst="rect">
            <a:avLst/>
          </a:prstGeom>
          <a:noFill/>
          <a:ln>
            <a:noFill/>
          </a:ln>
        </p:spPr>
        <p:txBody>
          <a:bodyPr spcFirstLastPara="1"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9BB82B-2E4C-9C44-AE27-5825B3FBE2BA}" type="slidenum">
              <a:rPr lang="en-US" smtClean="0"/>
              <a:pPr>
                <a:defRPr/>
              </a:pPr>
              <a:t>8</a:t>
            </a:fld>
            <a:endParaRPr lang="en-US"/>
          </a:p>
        </p:txBody>
      </p:sp>
    </p:spTree>
    <p:extLst>
      <p:ext uri="{BB962C8B-B14F-4D97-AF65-F5344CB8AC3E}">
        <p14:creationId xmlns:p14="http://schemas.microsoft.com/office/powerpoint/2010/main" val="1576742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0398F-A935-DCD4-7D50-054D548B0231}"/>
              </a:ext>
            </a:extLst>
          </p:cNvPr>
          <p:cNvSpPr>
            <a:spLocks noGrp="1"/>
          </p:cNvSpPr>
          <p:nvPr>
            <p:ph type="title"/>
          </p:nvPr>
        </p:nvSpPr>
        <p:spPr/>
        <p:txBody>
          <a:bodyPr/>
          <a:lstStyle/>
          <a:p>
            <a:r>
              <a:rPr lang="en-US"/>
              <a:t>Hypotheses for Diagnostic Data Collection</a:t>
            </a:r>
          </a:p>
        </p:txBody>
      </p:sp>
      <p:sp>
        <p:nvSpPr>
          <p:cNvPr id="6" name="Text Placeholder 5">
            <a:extLst>
              <a:ext uri="{FF2B5EF4-FFF2-40B4-BE49-F238E27FC236}">
                <a16:creationId xmlns:a16="http://schemas.microsoft.com/office/drawing/2014/main" id="{3A6D0BF7-B1ED-7FF3-C88A-8735CA1EC24B}"/>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17DB4D3-457E-2468-44F2-E739E4CC0C97}"/>
              </a:ext>
            </a:extLst>
          </p:cNvPr>
          <p:cNvSpPr>
            <a:spLocks noGrp="1"/>
          </p:cNvSpPr>
          <p:nvPr>
            <p:ph type="sldNum" sz="quarter" idx="15"/>
          </p:nvPr>
        </p:nvSpPr>
        <p:spPr/>
        <p:txBody>
          <a:bodyPr/>
          <a:lstStyle/>
          <a:p>
            <a:fld id="{A1A8B8B9-B651-4439-A868-E8F04EF81465}" type="slidenum">
              <a:rPr lang="en-US" smtClean="0">
                <a:solidFill>
                  <a:srgbClr val="1F497D">
                    <a:lumMod val="75000"/>
                  </a:srgbClr>
                </a:solidFill>
              </a:rPr>
              <a:pPr/>
              <a:t>9</a:t>
            </a:fld>
            <a:endParaRPr lang="en-US">
              <a:solidFill>
                <a:srgbClr val="1F497D">
                  <a:lumMod val="75000"/>
                </a:srgbClr>
              </a:solidFill>
            </a:endParaRPr>
          </a:p>
        </p:txBody>
      </p:sp>
    </p:spTree>
    <p:extLst>
      <p:ext uri="{BB962C8B-B14F-4D97-AF65-F5344CB8AC3E}">
        <p14:creationId xmlns:p14="http://schemas.microsoft.com/office/powerpoint/2010/main" val="3690819560"/>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161CD55-314A-264E-9F13-C1E338353FAF}">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a51b02-0933-47a0-85eb-c3aa1e4e384a" xsi:nil="true"/>
    <lcf76f155ced4ddcb4097134ff3c332f xmlns="8ef39c64-a023-403b-b100-a285cfd6ef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707CC2-FDBD-4885-98FD-8A6DDE10212B}">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dcmitype/"/>
    <ds:schemaRef ds:uri="http://schemas.openxmlformats.org/package/2006/metadata/core-properties"/>
    <ds:schemaRef ds:uri="89a51b02-0933-47a0-85eb-c3aa1e4e384a"/>
    <ds:schemaRef ds:uri="8ef39c64-a023-403b-b100-a285cfd6ef74"/>
    <ds:schemaRef ds:uri="http://www.w3.org/XML/1998/namespac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56</TotalTime>
  <Words>3321</Words>
  <Application>Microsoft Office PowerPoint</Application>
  <PresentationFormat>Widescreen</PresentationFormat>
  <Paragraphs>456</Paragraphs>
  <Slides>48</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Narrow</vt:lpstr>
      <vt:lpstr>Arial-BoldItalicMT</vt:lpstr>
      <vt:lpstr>Calibri</vt:lpstr>
      <vt:lpstr>Segoe UI</vt:lpstr>
      <vt:lpstr>Tahoma</vt:lpstr>
      <vt:lpstr>Times New Roman</vt:lpstr>
      <vt:lpstr>Wingdings</vt:lpstr>
      <vt:lpstr>2018 NCII PPT</vt:lpstr>
      <vt:lpstr>Full Eyes, Clear Problem Solving: Using Diagnostic Data to Intensify Interventions</vt:lpstr>
      <vt:lpstr>Introductions</vt:lpstr>
      <vt:lpstr>National Center on  Intensive Intervention  </vt:lpstr>
      <vt:lpstr>Today’s Objectives</vt:lpstr>
      <vt:lpstr>Data-Based Individualization</vt:lpstr>
      <vt:lpstr>Data-Based Individualization 2</vt:lpstr>
      <vt:lpstr>What Do You See Here?</vt:lpstr>
      <vt:lpstr>Our perceptions and interpretations are influenced by our background knowledge, schemas about the world, and personal experiences.</vt:lpstr>
      <vt:lpstr>Hypotheses for Diagnostic Data Collection</vt:lpstr>
      <vt:lpstr>Step 3 of DBI</vt:lpstr>
      <vt:lpstr>Hypothesis 1: The Student Isn’t Being Taught the Right Skill(s). </vt:lpstr>
      <vt:lpstr>The Student Is Making Little to No Progress</vt:lpstr>
      <vt:lpstr>How Do I Know If The Intervention Curriculum Is Aligned With The Student’s Needs? </vt:lpstr>
      <vt:lpstr>Example Error Analysis</vt:lpstr>
      <vt:lpstr>Interventions Are Effective When Matched to the Student’s Need</vt:lpstr>
      <vt:lpstr>Resources: Alignment to Student Need</vt:lpstr>
      <vt:lpstr>Adapt Dimensions That Address Alignment </vt:lpstr>
      <vt:lpstr>Hypothesis 2: The Student Isn’t Being Taught With Enough Explicitness.</vt:lpstr>
      <vt:lpstr>The Instruction Is Not Explicit Enough </vt:lpstr>
      <vt:lpstr>Resources: Explicit Instruction</vt:lpstr>
      <vt:lpstr>Adapt Dimensions That Explicit Instruction</vt:lpstr>
      <vt:lpstr>Hypothesis 3: The Intensity of Instruction Isn’t Sufficient.</vt:lpstr>
      <vt:lpstr>Some Progress But Not Enough</vt:lpstr>
      <vt:lpstr>Opportunities to Respond</vt:lpstr>
      <vt:lpstr>Recommended Rates of OTRs</vt:lpstr>
      <vt:lpstr>Resources: Opportunities to Respond and Dosage</vt:lpstr>
      <vt:lpstr>Adapt Dimensions That Address OTRs/Dosage </vt:lpstr>
      <vt:lpstr>Hypothesis 4: The Student Isn’t Being Taught to Transfer Skills.</vt:lpstr>
      <vt:lpstr>Progress in One Setting But Difficulty in Other Settings</vt:lpstr>
      <vt:lpstr>Supporting Transfer and Generalization </vt:lpstr>
      <vt:lpstr>What Are You Doing Outside of the Intervention to Help the Student Use the Skill? </vt:lpstr>
      <vt:lpstr>Does the Curriculum Support Transfer and Generalization?</vt:lpstr>
      <vt:lpstr>Resource: Assessment of Generalization Practices</vt:lpstr>
      <vt:lpstr>Adapt Dimensions That Address Your Hypothesis: Generalization (Attention to Transfer) </vt:lpstr>
      <vt:lpstr>Hypothesis 5: The Student Isn’t Receiving the Right Behavioral Support.</vt:lpstr>
      <vt:lpstr>Effective Classroom Management Principles</vt:lpstr>
      <vt:lpstr>Types of Praise</vt:lpstr>
      <vt:lpstr>Resource: Self-Assessment of Classroom Management</vt:lpstr>
      <vt:lpstr>Adapt Dimensions That Address Your Hypothesis: Behavioral Support</vt:lpstr>
      <vt:lpstr>Choosing an Initial Hypothesis: Where Do We Start?</vt:lpstr>
      <vt:lpstr>Resources for Collecting and Using Diagnostic Data</vt:lpstr>
      <vt:lpstr>Resources for Collecting and Using Diagnostic Data 2</vt:lpstr>
      <vt:lpstr>Resources for Collecting and Using Diagnostic Data 3</vt:lpstr>
      <vt:lpstr>Summary</vt:lpstr>
      <vt:lpstr>Event Survey</vt:lpstr>
      <vt:lpstr>Upcoming Diagnostic Data Workshop Series</vt:lpstr>
      <vt:lpstr>NCII Disclaimer</vt:lpstr>
      <vt:lpstr>Jason Harlacher, PhD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Specify the subject of the presentation</dc:subject>
  <dc:creator>Harlacher, Jason</dc:creator>
  <cp:keywords>Add appropriate tags for accessibility</cp:keywords>
  <cp:lastModifiedBy>Peterson, Amy</cp:lastModifiedBy>
  <cp:revision>6</cp:revision>
  <cp:lastPrinted>2017-10-19T00:36:21Z</cp:lastPrinted>
  <dcterms:created xsi:type="dcterms:W3CDTF">2026-02-03T16:29:19Z</dcterms:created>
  <dcterms:modified xsi:type="dcterms:W3CDTF">2026-03-24T17:28:25Z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