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6"/>
  </p:notesMasterIdLst>
  <p:handoutMasterIdLst>
    <p:handoutMasterId r:id="rId47"/>
  </p:handoutMasterIdLst>
  <p:sldIdLst>
    <p:sldId id="409" r:id="rId5"/>
    <p:sldId id="4545" r:id="rId6"/>
    <p:sldId id="4613" r:id="rId7"/>
    <p:sldId id="5350" r:id="rId8"/>
    <p:sldId id="5351" r:id="rId9"/>
    <p:sldId id="5383" r:id="rId10"/>
    <p:sldId id="4616" r:id="rId11"/>
    <p:sldId id="4622" r:id="rId12"/>
    <p:sldId id="438" r:id="rId13"/>
    <p:sldId id="1661" r:id="rId14"/>
    <p:sldId id="795" r:id="rId15"/>
    <p:sldId id="796" r:id="rId16"/>
    <p:sldId id="799" r:id="rId17"/>
    <p:sldId id="5362" r:id="rId18"/>
    <p:sldId id="5360" r:id="rId19"/>
    <p:sldId id="5356" r:id="rId20"/>
    <p:sldId id="5361" r:id="rId21"/>
    <p:sldId id="5357" r:id="rId22"/>
    <p:sldId id="5365" r:id="rId23"/>
    <p:sldId id="5366" r:id="rId24"/>
    <p:sldId id="5367" r:id="rId25"/>
    <p:sldId id="5255" r:id="rId26"/>
    <p:sldId id="5389" r:id="rId27"/>
    <p:sldId id="5375" r:id="rId28"/>
    <p:sldId id="5391" r:id="rId29"/>
    <p:sldId id="5379" r:id="rId30"/>
    <p:sldId id="5380" r:id="rId31"/>
    <p:sldId id="5373" r:id="rId32"/>
    <p:sldId id="5368" r:id="rId33"/>
    <p:sldId id="5388" r:id="rId34"/>
    <p:sldId id="5393" r:id="rId35"/>
    <p:sldId id="5369" r:id="rId36"/>
    <p:sldId id="5376" r:id="rId37"/>
    <p:sldId id="5378" r:id="rId38"/>
    <p:sldId id="5394" r:id="rId39"/>
    <p:sldId id="5384" r:id="rId40"/>
    <p:sldId id="5385" r:id="rId41"/>
    <p:sldId id="5396" r:id="rId42"/>
    <p:sldId id="5374" r:id="rId43"/>
    <p:sldId id="5395" r:id="rId44"/>
    <p:sldId id="404" r:id="rId4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vigating Barriers for Successful DBI Implementation" id="{40064D69-CE95-46B7-8DE8-1065BBA2B5F2}">
          <p14:sldIdLst>
            <p14:sldId id="409"/>
            <p14:sldId id="4545"/>
            <p14:sldId id="4613"/>
            <p14:sldId id="5350"/>
            <p14:sldId id="5351"/>
            <p14:sldId id="5383"/>
            <p14:sldId id="4616"/>
            <p14:sldId id="4622"/>
            <p14:sldId id="438"/>
            <p14:sldId id="1661"/>
            <p14:sldId id="795"/>
            <p14:sldId id="796"/>
            <p14:sldId id="799"/>
            <p14:sldId id="5362"/>
            <p14:sldId id="5360"/>
            <p14:sldId id="5356"/>
            <p14:sldId id="5361"/>
            <p14:sldId id="5357"/>
            <p14:sldId id="5365"/>
            <p14:sldId id="5366"/>
            <p14:sldId id="5367"/>
            <p14:sldId id="5255"/>
            <p14:sldId id="5389"/>
            <p14:sldId id="5375"/>
            <p14:sldId id="5391"/>
            <p14:sldId id="5379"/>
            <p14:sldId id="5380"/>
            <p14:sldId id="5373"/>
            <p14:sldId id="5368"/>
            <p14:sldId id="5388"/>
            <p14:sldId id="5393"/>
            <p14:sldId id="5369"/>
            <p14:sldId id="5376"/>
            <p14:sldId id="5378"/>
            <p14:sldId id="5394"/>
            <p14:sldId id="5384"/>
            <p14:sldId id="5385"/>
            <p14:sldId id="5396"/>
            <p14:sldId id="5374"/>
            <p14:sldId id="5395"/>
            <p14:sldId id="404"/>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ratten, Susan" initials="SB" lastIdx="6" clrIdx="6">
    <p:extLst>
      <p:ext uri="{19B8F6BF-5375-455C-9EA6-DF929625EA0E}">
        <p15:presenceInfo xmlns:p15="http://schemas.microsoft.com/office/powerpoint/2012/main" userId="S::sbratten@air.org::cf3775a1-d86c-438c-b319-5237d0a8e747" providerId="AD"/>
      </p:ext>
    </p:extLst>
  </p:cmAuthor>
  <p:cmAuthor id="1" name="Jehle, Angela" initials="JA" lastIdx="6" clrIdx="0">
    <p:extLst>
      <p:ext uri="{19B8F6BF-5375-455C-9EA6-DF929625EA0E}">
        <p15:presenceInfo xmlns:p15="http://schemas.microsoft.com/office/powerpoint/2012/main" userId="S-1-5-21-1472932569-214068005-926709054-8506" providerId="AD"/>
      </p:ext>
    </p:extLst>
  </p:cmAuthor>
  <p:cmAuthor id="8" name="Duffy, Sarah" initials="SD" lastIdx="1" clrIdx="7">
    <p:extLst>
      <p:ext uri="{19B8F6BF-5375-455C-9EA6-DF929625EA0E}">
        <p15:presenceInfo xmlns:p15="http://schemas.microsoft.com/office/powerpoint/2012/main" userId="S::sduffy@air.org::0ec2f445-4a3d-4afc-85af-2c233c358e40"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2" clrIdx="3"/>
  <p:cmAuthor id="5" name="Peterson, Amy" initials="AP" lastIdx="45" clrIdx="4">
    <p:extLst>
      <p:ext uri="{19B8F6BF-5375-455C-9EA6-DF929625EA0E}">
        <p15:presenceInfo xmlns:p15="http://schemas.microsoft.com/office/powerpoint/2012/main" userId="S::ampeterson@air.org::8c14dd6b-6031-4383-8241-8af97fa7035b" providerId="AD"/>
      </p:ext>
    </p:extLst>
  </p:cmAuthor>
  <p:cmAuthor id="6" name="Harlacher, Jason" initials="HJ" lastIdx="3" clrIdx="5">
    <p:extLst>
      <p:ext uri="{19B8F6BF-5375-455C-9EA6-DF929625EA0E}">
        <p15:presenceInfo xmlns:p15="http://schemas.microsoft.com/office/powerpoint/2012/main" userId="S::jharlacher@air.org::e2b8eea1-1bab-463d-b788-b2b13f17fd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9E8"/>
    <a:srgbClr val="E9D0CD"/>
    <a:srgbClr val="A8452A"/>
    <a:srgbClr val="FFFFFF"/>
    <a:srgbClr val="C25131"/>
    <a:srgbClr val="6D6E70"/>
    <a:srgbClr val="E6E6E6"/>
    <a:srgbClr val="10719C"/>
    <a:srgbClr val="000000"/>
    <a:srgbClr val="006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A80166-B7E8-4C35-A9DE-14EBCDD410CB}" v="537" dt="2026-01-13T18:47:17.5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autoAdjust="0"/>
    <p:restoredTop sz="85616" autoAdjust="0"/>
  </p:normalViewPr>
  <p:slideViewPr>
    <p:cSldViewPr snapToGrid="0">
      <p:cViewPr varScale="1">
        <p:scale>
          <a:sx n="83" d="100"/>
          <a:sy n="83" d="100"/>
        </p:scale>
        <p:origin x="1356" y="300"/>
      </p:cViewPr>
      <p:guideLst>
        <p:guide orient="horz" pos="648"/>
        <p:guide pos="3840"/>
      </p:guideLst>
    </p:cSldViewPr>
  </p:slideViewPr>
  <p:notesTextViewPr>
    <p:cViewPr>
      <p:scale>
        <a:sx n="1" d="1"/>
        <a:sy n="1" d="1"/>
      </p:scale>
      <p:origin x="0" y="0"/>
    </p:cViewPr>
  </p:notesTextViewPr>
  <p:notesViewPr>
    <p:cSldViewPr snapToGrid="0">
      <p:cViewPr varScale="1">
        <p:scale>
          <a:sx n="80" d="100"/>
          <a:sy n="80" d="100"/>
        </p:scale>
        <p:origin x="26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dirty="0">
                <a:latin typeface="Calibri" panose="020F050202020403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dirty="0">
                <a:latin typeface="Calibri" panose="020F050202020403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dirty="0"/>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dirty="0"/>
          </a:p>
        </p:txBody>
      </p:sp>
    </p:spTree>
    <p:extLst>
      <p:ext uri="{BB962C8B-B14F-4D97-AF65-F5344CB8AC3E}">
        <p14:creationId xmlns:p14="http://schemas.microsoft.com/office/powerpoint/2010/main" val="4087789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10</a:t>
            </a:fld>
            <a:endParaRPr lang="en-US" dirty="0"/>
          </a:p>
        </p:txBody>
      </p:sp>
    </p:spTree>
    <p:extLst>
      <p:ext uri="{BB962C8B-B14F-4D97-AF65-F5344CB8AC3E}">
        <p14:creationId xmlns:p14="http://schemas.microsoft.com/office/powerpoint/2010/main" val="1528541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11</a:t>
            </a:fld>
            <a:endParaRPr lang="en-US" dirty="0"/>
          </a:p>
        </p:txBody>
      </p:sp>
    </p:spTree>
    <p:extLst>
      <p:ext uri="{BB962C8B-B14F-4D97-AF65-F5344CB8AC3E}">
        <p14:creationId xmlns:p14="http://schemas.microsoft.com/office/powerpoint/2010/main" val="3161409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12</a:t>
            </a:fld>
            <a:endParaRPr lang="en-US" dirty="0"/>
          </a:p>
        </p:txBody>
      </p:sp>
    </p:spTree>
    <p:extLst>
      <p:ext uri="{BB962C8B-B14F-4D97-AF65-F5344CB8AC3E}">
        <p14:creationId xmlns:p14="http://schemas.microsoft.com/office/powerpoint/2010/main" val="46345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13</a:t>
            </a:fld>
            <a:endParaRPr lang="en-US" dirty="0"/>
          </a:p>
        </p:txBody>
      </p:sp>
    </p:spTree>
    <p:extLst>
      <p:ext uri="{BB962C8B-B14F-4D97-AF65-F5344CB8AC3E}">
        <p14:creationId xmlns:p14="http://schemas.microsoft.com/office/powerpoint/2010/main" val="1087381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a:t>
            </a:fld>
            <a:endParaRPr lang="en-US" dirty="0"/>
          </a:p>
        </p:txBody>
      </p:sp>
    </p:spTree>
    <p:extLst>
      <p:ext uri="{BB962C8B-B14F-4D97-AF65-F5344CB8AC3E}">
        <p14:creationId xmlns:p14="http://schemas.microsoft.com/office/powerpoint/2010/main" val="4009510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dirty="0"/>
          </a:p>
        </p:txBody>
      </p:sp>
    </p:spTree>
    <p:extLst>
      <p:ext uri="{BB962C8B-B14F-4D97-AF65-F5344CB8AC3E}">
        <p14:creationId xmlns:p14="http://schemas.microsoft.com/office/powerpoint/2010/main" val="1693680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EDE9D-2A88-DE22-1B91-5F2BC3DE3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3988C-FCA8-A265-9D2A-44282E42752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4D71B77-8A86-63A0-455E-8113EC2504EA}"/>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A94FC01C-6928-59C3-D2AB-AF35D14148D6}"/>
              </a:ext>
            </a:extLst>
          </p:cNvPr>
          <p:cNvSpPr>
            <a:spLocks noGrp="1"/>
          </p:cNvSpPr>
          <p:nvPr>
            <p:ph type="dt" idx="1"/>
          </p:nvPr>
        </p:nvSpPr>
        <p:spPr/>
        <p:txBody>
          <a:bodyPr/>
          <a:lstStyle/>
          <a:p>
            <a:r>
              <a:rPr lang="en-US" dirty="0"/>
              <a:t>(added from Insert tab, Header &amp; Footer icon, Fixed Date and time)  1/23/2018</a:t>
            </a:r>
          </a:p>
        </p:txBody>
      </p:sp>
      <p:sp>
        <p:nvSpPr>
          <p:cNvPr id="5" name="Footer Placeholder 4">
            <a:extLst>
              <a:ext uri="{FF2B5EF4-FFF2-40B4-BE49-F238E27FC236}">
                <a16:creationId xmlns:a16="http://schemas.microsoft.com/office/drawing/2014/main" id="{8A18E2FF-1182-8D34-A504-9F7F40C7DB98}"/>
              </a:ext>
            </a:extLst>
          </p:cNvPr>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a:extLst>
              <a:ext uri="{FF2B5EF4-FFF2-40B4-BE49-F238E27FC236}">
                <a16:creationId xmlns:a16="http://schemas.microsoft.com/office/drawing/2014/main" id="{6A0441E1-8FB1-FC53-3E8E-7412F8D2F811}"/>
              </a:ext>
            </a:extLst>
          </p:cNvPr>
          <p:cNvSpPr>
            <a:spLocks noGrp="1"/>
          </p:cNvSpPr>
          <p:nvPr>
            <p:ph type="sldNum" sz="quarter" idx="5"/>
          </p:nvPr>
        </p:nvSpPr>
        <p:spPr/>
        <p:txBody>
          <a:bodyPr/>
          <a:lstStyle/>
          <a:p>
            <a:fld id="{B54DC83E-89B8-4806-9A94-7D2BAA520DC6}" type="slidenum">
              <a:rPr lang="en-US" smtClean="0"/>
              <a:pPr/>
              <a:t>17</a:t>
            </a:fld>
            <a:endParaRPr lang="en-US" dirty="0"/>
          </a:p>
        </p:txBody>
      </p:sp>
    </p:spTree>
    <p:extLst>
      <p:ext uri="{BB962C8B-B14F-4D97-AF65-F5344CB8AC3E}">
        <p14:creationId xmlns:p14="http://schemas.microsoft.com/office/powerpoint/2010/main" val="1334442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18</a:t>
            </a:fld>
            <a:endParaRPr lang="en-US" dirty="0"/>
          </a:p>
        </p:txBody>
      </p:sp>
    </p:spTree>
    <p:extLst>
      <p:ext uri="{BB962C8B-B14F-4D97-AF65-F5344CB8AC3E}">
        <p14:creationId xmlns:p14="http://schemas.microsoft.com/office/powerpoint/2010/main" val="2098816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2AFF7-63E3-B1C7-C323-520F57060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5C02F-8218-58C0-BC90-2FBB7D6D0B0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2A42556-B825-39CA-0737-869BEC2C4F21}"/>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12FDD20D-1C94-0E93-ABEB-0483ACB1DBA3}"/>
              </a:ext>
            </a:extLst>
          </p:cNvPr>
          <p:cNvSpPr>
            <a:spLocks noGrp="1"/>
          </p:cNvSpPr>
          <p:nvPr>
            <p:ph type="dt" idx="1"/>
          </p:nvPr>
        </p:nvSpPr>
        <p:spPr/>
        <p:txBody>
          <a:bodyPr/>
          <a:lstStyle/>
          <a:p>
            <a:r>
              <a:rPr lang="en-US" dirty="0"/>
              <a:t>(added from Insert tab, Header &amp; Footer icon, Fixed Date and time)  1/23/2018</a:t>
            </a:r>
          </a:p>
        </p:txBody>
      </p:sp>
      <p:sp>
        <p:nvSpPr>
          <p:cNvPr id="5" name="Footer Placeholder 4">
            <a:extLst>
              <a:ext uri="{FF2B5EF4-FFF2-40B4-BE49-F238E27FC236}">
                <a16:creationId xmlns:a16="http://schemas.microsoft.com/office/drawing/2014/main" id="{804A1C2F-A88C-92FE-D5FA-A54305F80503}"/>
              </a:ext>
            </a:extLst>
          </p:cNvPr>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a:extLst>
              <a:ext uri="{FF2B5EF4-FFF2-40B4-BE49-F238E27FC236}">
                <a16:creationId xmlns:a16="http://schemas.microsoft.com/office/drawing/2014/main" id="{694ADA1B-33FB-4D8F-80E4-871FB7354B89}"/>
              </a:ext>
            </a:extLst>
          </p:cNvPr>
          <p:cNvSpPr>
            <a:spLocks noGrp="1"/>
          </p:cNvSpPr>
          <p:nvPr>
            <p:ph type="sldNum" sz="quarter" idx="5"/>
          </p:nvPr>
        </p:nvSpPr>
        <p:spPr/>
        <p:txBody>
          <a:bodyPr/>
          <a:lstStyle/>
          <a:p>
            <a:fld id="{B54DC83E-89B8-4806-9A94-7D2BAA520DC6}" type="slidenum">
              <a:rPr lang="en-US" smtClean="0"/>
              <a:pPr/>
              <a:t>19</a:t>
            </a:fld>
            <a:endParaRPr lang="en-US" dirty="0"/>
          </a:p>
        </p:txBody>
      </p:sp>
    </p:spTree>
    <p:extLst>
      <p:ext uri="{BB962C8B-B14F-4D97-AF65-F5344CB8AC3E}">
        <p14:creationId xmlns:p14="http://schemas.microsoft.com/office/powerpoint/2010/main" val="455646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693F5-7020-81BB-F00C-41DF43C9F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CAD71-EAAB-BE76-5AD2-CF2F23B95DE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76110A5-CF13-FF1A-C24F-585613B83746}"/>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223BA282-9BA1-06EF-7C6F-5DA49DCB2470}"/>
              </a:ext>
            </a:extLst>
          </p:cNvPr>
          <p:cNvSpPr>
            <a:spLocks noGrp="1"/>
          </p:cNvSpPr>
          <p:nvPr>
            <p:ph type="dt" idx="1"/>
          </p:nvPr>
        </p:nvSpPr>
        <p:spPr/>
        <p:txBody>
          <a:bodyPr/>
          <a:lstStyle/>
          <a:p>
            <a:r>
              <a:rPr lang="en-US" dirty="0"/>
              <a:t>(added from Insert tab, Header &amp; Footer icon, Fixed Date and time)  1/23/2018</a:t>
            </a:r>
          </a:p>
        </p:txBody>
      </p:sp>
      <p:sp>
        <p:nvSpPr>
          <p:cNvPr id="5" name="Footer Placeholder 4">
            <a:extLst>
              <a:ext uri="{FF2B5EF4-FFF2-40B4-BE49-F238E27FC236}">
                <a16:creationId xmlns:a16="http://schemas.microsoft.com/office/drawing/2014/main" id="{9208F0C0-C9FE-C168-0794-9BBBA4F38AE6}"/>
              </a:ext>
            </a:extLst>
          </p:cNvPr>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a:extLst>
              <a:ext uri="{FF2B5EF4-FFF2-40B4-BE49-F238E27FC236}">
                <a16:creationId xmlns:a16="http://schemas.microsoft.com/office/drawing/2014/main" id="{E5161923-9E39-0645-495C-A58165BE3038}"/>
              </a:ext>
            </a:extLst>
          </p:cNvPr>
          <p:cNvSpPr>
            <a:spLocks noGrp="1"/>
          </p:cNvSpPr>
          <p:nvPr>
            <p:ph type="sldNum" sz="quarter" idx="5"/>
          </p:nvPr>
        </p:nvSpPr>
        <p:spPr/>
        <p:txBody>
          <a:bodyPr/>
          <a:lstStyle/>
          <a:p>
            <a:fld id="{B54DC83E-89B8-4806-9A94-7D2BAA520DC6}" type="slidenum">
              <a:rPr lang="en-US" smtClean="0"/>
              <a:pPr/>
              <a:t>20</a:t>
            </a:fld>
            <a:endParaRPr lang="en-US" dirty="0"/>
          </a:p>
        </p:txBody>
      </p:sp>
    </p:spTree>
    <p:extLst>
      <p:ext uri="{BB962C8B-B14F-4D97-AF65-F5344CB8AC3E}">
        <p14:creationId xmlns:p14="http://schemas.microsoft.com/office/powerpoint/2010/main" val="1922559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29E6E-E8DF-4607-8176-6E8152442002}" type="slidenum">
              <a:rPr lang="en-US" smtClean="0"/>
              <a:t>2</a:t>
            </a:fld>
            <a:endParaRPr lang="en-US" dirty="0"/>
          </a:p>
        </p:txBody>
      </p:sp>
    </p:spTree>
    <p:extLst>
      <p:ext uri="{BB962C8B-B14F-4D97-AF65-F5344CB8AC3E}">
        <p14:creationId xmlns:p14="http://schemas.microsoft.com/office/powerpoint/2010/main" val="3548510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1739A-8ACD-7502-6600-C4DC959AC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625B1-F934-5B71-07B5-54589BC3A82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531A412-7727-4C9D-9D15-8A69E709AD74}"/>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687680E0-EDE7-24FD-0C37-DBBE7F7D3CE0}"/>
              </a:ext>
            </a:extLst>
          </p:cNvPr>
          <p:cNvSpPr>
            <a:spLocks noGrp="1"/>
          </p:cNvSpPr>
          <p:nvPr>
            <p:ph type="dt" idx="1"/>
          </p:nvPr>
        </p:nvSpPr>
        <p:spPr/>
        <p:txBody>
          <a:bodyPr/>
          <a:lstStyle/>
          <a:p>
            <a:r>
              <a:rPr lang="en-US" dirty="0"/>
              <a:t>(added from Insert tab, Header &amp; Footer icon, Fixed Date and time)  1/23/2018</a:t>
            </a:r>
          </a:p>
        </p:txBody>
      </p:sp>
      <p:sp>
        <p:nvSpPr>
          <p:cNvPr id="5" name="Footer Placeholder 4">
            <a:extLst>
              <a:ext uri="{FF2B5EF4-FFF2-40B4-BE49-F238E27FC236}">
                <a16:creationId xmlns:a16="http://schemas.microsoft.com/office/drawing/2014/main" id="{6B1D3E59-57D8-1A02-3B22-455F8084F359}"/>
              </a:ext>
            </a:extLst>
          </p:cNvPr>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a:extLst>
              <a:ext uri="{FF2B5EF4-FFF2-40B4-BE49-F238E27FC236}">
                <a16:creationId xmlns:a16="http://schemas.microsoft.com/office/drawing/2014/main" id="{B6DDFABE-BCDF-B63A-A903-4508CDB2B287}"/>
              </a:ext>
            </a:extLst>
          </p:cNvPr>
          <p:cNvSpPr>
            <a:spLocks noGrp="1"/>
          </p:cNvSpPr>
          <p:nvPr>
            <p:ph type="sldNum" sz="quarter" idx="5"/>
          </p:nvPr>
        </p:nvSpPr>
        <p:spPr/>
        <p:txBody>
          <a:bodyPr/>
          <a:lstStyle/>
          <a:p>
            <a:fld id="{B54DC83E-89B8-4806-9A94-7D2BAA520DC6}" type="slidenum">
              <a:rPr lang="en-US" smtClean="0"/>
              <a:pPr/>
              <a:t>21</a:t>
            </a:fld>
            <a:endParaRPr lang="en-US" dirty="0"/>
          </a:p>
        </p:txBody>
      </p:sp>
    </p:spTree>
    <p:extLst>
      <p:ext uri="{BB962C8B-B14F-4D97-AF65-F5344CB8AC3E}">
        <p14:creationId xmlns:p14="http://schemas.microsoft.com/office/powerpoint/2010/main" val="2262724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22</a:t>
            </a:fld>
            <a:endParaRPr lang="en-US" dirty="0"/>
          </a:p>
        </p:txBody>
      </p:sp>
    </p:spTree>
    <p:extLst>
      <p:ext uri="{BB962C8B-B14F-4D97-AF65-F5344CB8AC3E}">
        <p14:creationId xmlns:p14="http://schemas.microsoft.com/office/powerpoint/2010/main" val="4010420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FA369-FD96-EAB3-E475-094D7E4FA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E4C0E-4DCE-EEC3-EEB1-8BFA9174375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994D968-806B-FC4D-DDD8-878B683EDBC6}"/>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703A57F6-433A-7933-76E8-A0DE90DDAEB6}"/>
              </a:ext>
            </a:extLst>
          </p:cNvPr>
          <p:cNvSpPr>
            <a:spLocks noGrp="1"/>
          </p:cNvSpPr>
          <p:nvPr>
            <p:ph type="dt" idx="1"/>
          </p:nvPr>
        </p:nvSpPr>
        <p:spPr/>
        <p:txBody>
          <a:bodyPr/>
          <a:lstStyle/>
          <a:p>
            <a:r>
              <a:rPr lang="en-US" dirty="0"/>
              <a:t>(added from Insert tab, Header &amp; Footer icon, Fixed Date and time)  1/23/2018</a:t>
            </a:r>
          </a:p>
        </p:txBody>
      </p:sp>
      <p:sp>
        <p:nvSpPr>
          <p:cNvPr id="5" name="Footer Placeholder 4">
            <a:extLst>
              <a:ext uri="{FF2B5EF4-FFF2-40B4-BE49-F238E27FC236}">
                <a16:creationId xmlns:a16="http://schemas.microsoft.com/office/drawing/2014/main" id="{3C9E0EC2-F29D-FB74-C051-F730CEE483D8}"/>
              </a:ext>
            </a:extLst>
          </p:cNvPr>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a:extLst>
              <a:ext uri="{FF2B5EF4-FFF2-40B4-BE49-F238E27FC236}">
                <a16:creationId xmlns:a16="http://schemas.microsoft.com/office/drawing/2014/main" id="{F7CC8555-DB25-2D67-B848-8D7D501A9145}"/>
              </a:ext>
            </a:extLst>
          </p:cNvPr>
          <p:cNvSpPr>
            <a:spLocks noGrp="1"/>
          </p:cNvSpPr>
          <p:nvPr>
            <p:ph type="sldNum" sz="quarter" idx="5"/>
          </p:nvPr>
        </p:nvSpPr>
        <p:spPr/>
        <p:txBody>
          <a:bodyPr/>
          <a:lstStyle/>
          <a:p>
            <a:fld id="{B54DC83E-89B8-4806-9A94-7D2BAA520DC6}" type="slidenum">
              <a:rPr lang="en-US" smtClean="0"/>
              <a:pPr/>
              <a:t>24</a:t>
            </a:fld>
            <a:endParaRPr lang="en-US" dirty="0"/>
          </a:p>
        </p:txBody>
      </p:sp>
    </p:spTree>
    <p:extLst>
      <p:ext uri="{BB962C8B-B14F-4D97-AF65-F5344CB8AC3E}">
        <p14:creationId xmlns:p14="http://schemas.microsoft.com/office/powerpoint/2010/main" val="631465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01C6B-31DD-AC09-3C18-465F81C50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2A8CA-FE5A-1D0E-EC92-2BCD83CF45A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1D0ECE2-C9A9-727C-C0F6-F15A716C2417}"/>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D97D50EB-05B6-462F-11CA-80735A906C58}"/>
              </a:ext>
            </a:extLst>
          </p:cNvPr>
          <p:cNvSpPr>
            <a:spLocks noGrp="1"/>
          </p:cNvSpPr>
          <p:nvPr>
            <p:ph type="dt" idx="1"/>
          </p:nvPr>
        </p:nvSpPr>
        <p:spPr/>
        <p:txBody>
          <a:bodyPr/>
          <a:lstStyle/>
          <a:p>
            <a:r>
              <a:rPr lang="en-US" dirty="0"/>
              <a:t>(added from Insert tab, Header &amp; Footer icon, Fixed Date and time)  1/23/2018</a:t>
            </a:r>
          </a:p>
        </p:txBody>
      </p:sp>
      <p:sp>
        <p:nvSpPr>
          <p:cNvPr id="5" name="Footer Placeholder 4">
            <a:extLst>
              <a:ext uri="{FF2B5EF4-FFF2-40B4-BE49-F238E27FC236}">
                <a16:creationId xmlns:a16="http://schemas.microsoft.com/office/drawing/2014/main" id="{7EC25F4E-BC4C-1F02-6C57-620259924D9E}"/>
              </a:ext>
            </a:extLst>
          </p:cNvPr>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a:extLst>
              <a:ext uri="{FF2B5EF4-FFF2-40B4-BE49-F238E27FC236}">
                <a16:creationId xmlns:a16="http://schemas.microsoft.com/office/drawing/2014/main" id="{6068BEF0-4F8F-C8A8-A9C6-3FA2334A6CA3}"/>
              </a:ext>
            </a:extLst>
          </p:cNvPr>
          <p:cNvSpPr>
            <a:spLocks noGrp="1"/>
          </p:cNvSpPr>
          <p:nvPr>
            <p:ph type="sldNum" sz="quarter" idx="5"/>
          </p:nvPr>
        </p:nvSpPr>
        <p:spPr/>
        <p:txBody>
          <a:bodyPr/>
          <a:lstStyle/>
          <a:p>
            <a:fld id="{B54DC83E-89B8-4806-9A94-7D2BAA520DC6}" type="slidenum">
              <a:rPr lang="en-US" smtClean="0"/>
              <a:pPr/>
              <a:t>25</a:t>
            </a:fld>
            <a:endParaRPr lang="en-US" dirty="0"/>
          </a:p>
        </p:txBody>
      </p:sp>
    </p:spTree>
    <p:extLst>
      <p:ext uri="{BB962C8B-B14F-4D97-AF65-F5344CB8AC3E}">
        <p14:creationId xmlns:p14="http://schemas.microsoft.com/office/powerpoint/2010/main" val="2248468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EDF85-3288-8F08-5FC3-11A8DC164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9D836-B65B-6671-2D89-69C439E5CB2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73D5494-CDC0-138F-0679-440BF0C29B4B}"/>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69E2B160-CBCC-75F0-782B-61DCF0D1F073}"/>
              </a:ext>
            </a:extLst>
          </p:cNvPr>
          <p:cNvSpPr>
            <a:spLocks noGrp="1"/>
          </p:cNvSpPr>
          <p:nvPr>
            <p:ph type="dt" idx="1"/>
          </p:nvPr>
        </p:nvSpPr>
        <p:spPr/>
        <p:txBody>
          <a:bodyPr/>
          <a:lstStyle/>
          <a:p>
            <a:r>
              <a:rPr lang="en-US" dirty="0"/>
              <a:t>(added from Insert tab, Header &amp; Footer icon, Fixed Date and time)  1/23/2018</a:t>
            </a:r>
          </a:p>
        </p:txBody>
      </p:sp>
      <p:sp>
        <p:nvSpPr>
          <p:cNvPr id="5" name="Footer Placeholder 4">
            <a:extLst>
              <a:ext uri="{FF2B5EF4-FFF2-40B4-BE49-F238E27FC236}">
                <a16:creationId xmlns:a16="http://schemas.microsoft.com/office/drawing/2014/main" id="{48D21C15-F9E7-5BAF-4166-FCC922FC4194}"/>
              </a:ext>
            </a:extLst>
          </p:cNvPr>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a:extLst>
              <a:ext uri="{FF2B5EF4-FFF2-40B4-BE49-F238E27FC236}">
                <a16:creationId xmlns:a16="http://schemas.microsoft.com/office/drawing/2014/main" id="{87964A02-C6B5-EBA4-8279-569C05C0C49D}"/>
              </a:ext>
            </a:extLst>
          </p:cNvPr>
          <p:cNvSpPr>
            <a:spLocks noGrp="1"/>
          </p:cNvSpPr>
          <p:nvPr>
            <p:ph type="sldNum" sz="quarter" idx="5"/>
          </p:nvPr>
        </p:nvSpPr>
        <p:spPr/>
        <p:txBody>
          <a:bodyPr/>
          <a:lstStyle/>
          <a:p>
            <a:fld id="{B54DC83E-89B8-4806-9A94-7D2BAA520DC6}" type="slidenum">
              <a:rPr lang="en-US" smtClean="0"/>
              <a:pPr/>
              <a:t>26</a:t>
            </a:fld>
            <a:endParaRPr lang="en-US" dirty="0"/>
          </a:p>
        </p:txBody>
      </p:sp>
    </p:spTree>
    <p:extLst>
      <p:ext uri="{BB962C8B-B14F-4D97-AF65-F5344CB8AC3E}">
        <p14:creationId xmlns:p14="http://schemas.microsoft.com/office/powerpoint/2010/main" val="1996194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FC5B6-5C94-5040-AAEF-74BCD3571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5BE83-86C2-6AFD-AE91-E8B2F74ADD3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4A864BD-4D89-1EE6-9DD7-7BA67CD5C98D}"/>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1A115133-8B64-66A7-C615-FCEBFD075536}"/>
              </a:ext>
            </a:extLst>
          </p:cNvPr>
          <p:cNvSpPr>
            <a:spLocks noGrp="1"/>
          </p:cNvSpPr>
          <p:nvPr>
            <p:ph type="dt" idx="1"/>
          </p:nvPr>
        </p:nvSpPr>
        <p:spPr/>
        <p:txBody>
          <a:bodyPr/>
          <a:lstStyle/>
          <a:p>
            <a:r>
              <a:rPr lang="en-US" dirty="0"/>
              <a:t>(added from Insert tab, Header &amp; Footer icon, Fixed Date and time)  1/23/2018</a:t>
            </a:r>
          </a:p>
        </p:txBody>
      </p:sp>
      <p:sp>
        <p:nvSpPr>
          <p:cNvPr id="5" name="Footer Placeholder 4">
            <a:extLst>
              <a:ext uri="{FF2B5EF4-FFF2-40B4-BE49-F238E27FC236}">
                <a16:creationId xmlns:a16="http://schemas.microsoft.com/office/drawing/2014/main" id="{8C2F47D9-E6A9-E80B-0C83-AA074B84358F}"/>
              </a:ext>
            </a:extLst>
          </p:cNvPr>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a:extLst>
              <a:ext uri="{FF2B5EF4-FFF2-40B4-BE49-F238E27FC236}">
                <a16:creationId xmlns:a16="http://schemas.microsoft.com/office/drawing/2014/main" id="{234C4C46-92B4-A535-F219-1A7E80F4ECD2}"/>
              </a:ext>
            </a:extLst>
          </p:cNvPr>
          <p:cNvSpPr>
            <a:spLocks noGrp="1"/>
          </p:cNvSpPr>
          <p:nvPr>
            <p:ph type="sldNum" sz="quarter" idx="5"/>
          </p:nvPr>
        </p:nvSpPr>
        <p:spPr/>
        <p:txBody>
          <a:bodyPr/>
          <a:lstStyle/>
          <a:p>
            <a:fld id="{B54DC83E-89B8-4806-9A94-7D2BAA520DC6}" type="slidenum">
              <a:rPr lang="en-US" smtClean="0"/>
              <a:pPr/>
              <a:t>27</a:t>
            </a:fld>
            <a:endParaRPr lang="en-US" dirty="0"/>
          </a:p>
        </p:txBody>
      </p:sp>
    </p:spTree>
    <p:extLst>
      <p:ext uri="{BB962C8B-B14F-4D97-AF65-F5344CB8AC3E}">
        <p14:creationId xmlns:p14="http://schemas.microsoft.com/office/powerpoint/2010/main" val="638046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564D5-AF56-4E3C-A741-6CCF1BCF1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EE6CE-FC77-D735-3B98-DEDA944F735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38B6A54-7EE2-679B-4369-CEAD99FD3415}"/>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BCD0BAA7-DE85-DFA1-AB27-3899E90A0A98}"/>
              </a:ext>
            </a:extLst>
          </p:cNvPr>
          <p:cNvSpPr>
            <a:spLocks noGrp="1"/>
          </p:cNvSpPr>
          <p:nvPr>
            <p:ph type="dt" idx="1"/>
          </p:nvPr>
        </p:nvSpPr>
        <p:spPr/>
        <p:txBody>
          <a:bodyPr/>
          <a:lstStyle/>
          <a:p>
            <a:r>
              <a:rPr lang="en-US" dirty="0"/>
              <a:t>(added from Insert tab, Header &amp; Footer icon, Fixed Date and time)  1/23/2018</a:t>
            </a:r>
          </a:p>
        </p:txBody>
      </p:sp>
      <p:sp>
        <p:nvSpPr>
          <p:cNvPr id="5" name="Footer Placeholder 4">
            <a:extLst>
              <a:ext uri="{FF2B5EF4-FFF2-40B4-BE49-F238E27FC236}">
                <a16:creationId xmlns:a16="http://schemas.microsoft.com/office/drawing/2014/main" id="{2DFAC69F-4502-462F-2EE9-E550D19848A9}"/>
              </a:ext>
            </a:extLst>
          </p:cNvPr>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a:extLst>
              <a:ext uri="{FF2B5EF4-FFF2-40B4-BE49-F238E27FC236}">
                <a16:creationId xmlns:a16="http://schemas.microsoft.com/office/drawing/2014/main" id="{96CEA739-F9A6-2DC3-91B1-260E12AA19C5}"/>
              </a:ext>
            </a:extLst>
          </p:cNvPr>
          <p:cNvSpPr>
            <a:spLocks noGrp="1"/>
          </p:cNvSpPr>
          <p:nvPr>
            <p:ph type="sldNum" sz="quarter" idx="5"/>
          </p:nvPr>
        </p:nvSpPr>
        <p:spPr/>
        <p:txBody>
          <a:bodyPr/>
          <a:lstStyle/>
          <a:p>
            <a:fld id="{B54DC83E-89B8-4806-9A94-7D2BAA520DC6}" type="slidenum">
              <a:rPr lang="en-US" smtClean="0"/>
              <a:pPr/>
              <a:t>28</a:t>
            </a:fld>
            <a:endParaRPr lang="en-US" dirty="0"/>
          </a:p>
        </p:txBody>
      </p:sp>
    </p:spTree>
    <p:extLst>
      <p:ext uri="{BB962C8B-B14F-4D97-AF65-F5344CB8AC3E}">
        <p14:creationId xmlns:p14="http://schemas.microsoft.com/office/powerpoint/2010/main" val="3288219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dirty="0"/>
          </a:p>
        </p:txBody>
      </p:sp>
    </p:spTree>
    <p:extLst>
      <p:ext uri="{BB962C8B-B14F-4D97-AF65-F5344CB8AC3E}">
        <p14:creationId xmlns:p14="http://schemas.microsoft.com/office/powerpoint/2010/main" val="4187068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dirty="0"/>
          </a:p>
        </p:txBody>
      </p:sp>
    </p:spTree>
    <p:extLst>
      <p:ext uri="{BB962C8B-B14F-4D97-AF65-F5344CB8AC3E}">
        <p14:creationId xmlns:p14="http://schemas.microsoft.com/office/powerpoint/2010/main" val="1311999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32</a:t>
            </a:fld>
            <a:endParaRPr lang="en-US" dirty="0"/>
          </a:p>
        </p:txBody>
      </p:sp>
    </p:spTree>
    <p:extLst>
      <p:ext uri="{BB962C8B-B14F-4D97-AF65-F5344CB8AC3E}">
        <p14:creationId xmlns:p14="http://schemas.microsoft.com/office/powerpoint/2010/main" val="2353228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dirty="0"/>
          </a:p>
        </p:txBody>
      </p:sp>
    </p:spTree>
    <p:extLst>
      <p:ext uri="{BB962C8B-B14F-4D97-AF65-F5344CB8AC3E}">
        <p14:creationId xmlns:p14="http://schemas.microsoft.com/office/powerpoint/2010/main" val="4218537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33</a:t>
            </a:fld>
            <a:endParaRPr lang="en-US" dirty="0"/>
          </a:p>
        </p:txBody>
      </p:sp>
    </p:spTree>
    <p:extLst>
      <p:ext uri="{BB962C8B-B14F-4D97-AF65-F5344CB8AC3E}">
        <p14:creationId xmlns:p14="http://schemas.microsoft.com/office/powerpoint/2010/main" val="839846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34</a:t>
            </a:fld>
            <a:endParaRPr lang="en-US" dirty="0"/>
          </a:p>
        </p:txBody>
      </p:sp>
    </p:spTree>
    <p:extLst>
      <p:ext uri="{BB962C8B-B14F-4D97-AF65-F5344CB8AC3E}">
        <p14:creationId xmlns:p14="http://schemas.microsoft.com/office/powerpoint/2010/main" val="1526375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8E39C-F2BF-97DF-9E16-6D81986AA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2C46D-010F-C0AC-E46F-52F71A3148B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E30A63C-A21C-608F-2A8C-699316F5A05A}"/>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18044472-78EB-4535-47E9-950B7CF9BD44}"/>
              </a:ext>
            </a:extLst>
          </p:cNvPr>
          <p:cNvSpPr>
            <a:spLocks noGrp="1"/>
          </p:cNvSpPr>
          <p:nvPr>
            <p:ph type="dt" idx="1"/>
          </p:nvPr>
        </p:nvSpPr>
        <p:spPr/>
        <p:txBody>
          <a:bodyPr/>
          <a:lstStyle/>
          <a:p>
            <a:r>
              <a:rPr lang="en-US" dirty="0"/>
              <a:t>(added from Insert tab, Header &amp; Footer icon, Fixed Date and time)  1/23/2018</a:t>
            </a:r>
          </a:p>
        </p:txBody>
      </p:sp>
      <p:sp>
        <p:nvSpPr>
          <p:cNvPr id="5" name="Footer Placeholder 4">
            <a:extLst>
              <a:ext uri="{FF2B5EF4-FFF2-40B4-BE49-F238E27FC236}">
                <a16:creationId xmlns:a16="http://schemas.microsoft.com/office/drawing/2014/main" id="{9F643BBA-F391-6D01-7E4D-BBD8122CDC0A}"/>
              </a:ext>
            </a:extLst>
          </p:cNvPr>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a:extLst>
              <a:ext uri="{FF2B5EF4-FFF2-40B4-BE49-F238E27FC236}">
                <a16:creationId xmlns:a16="http://schemas.microsoft.com/office/drawing/2014/main" id="{6248ACB3-9C83-9DB5-CDDA-5368D7C391C8}"/>
              </a:ext>
            </a:extLst>
          </p:cNvPr>
          <p:cNvSpPr>
            <a:spLocks noGrp="1"/>
          </p:cNvSpPr>
          <p:nvPr>
            <p:ph type="sldNum" sz="quarter" idx="5"/>
          </p:nvPr>
        </p:nvSpPr>
        <p:spPr/>
        <p:txBody>
          <a:bodyPr/>
          <a:lstStyle/>
          <a:p>
            <a:fld id="{B54DC83E-89B8-4806-9A94-7D2BAA520DC6}" type="slidenum">
              <a:rPr lang="en-US" smtClean="0"/>
              <a:pPr/>
              <a:t>35</a:t>
            </a:fld>
            <a:endParaRPr lang="en-US" dirty="0"/>
          </a:p>
        </p:txBody>
      </p:sp>
    </p:spTree>
    <p:extLst>
      <p:ext uri="{BB962C8B-B14F-4D97-AF65-F5344CB8AC3E}">
        <p14:creationId xmlns:p14="http://schemas.microsoft.com/office/powerpoint/2010/main" val="234725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36</a:t>
            </a:fld>
            <a:endParaRPr lang="en-US" dirty="0"/>
          </a:p>
        </p:txBody>
      </p:sp>
    </p:spTree>
    <p:extLst>
      <p:ext uri="{BB962C8B-B14F-4D97-AF65-F5344CB8AC3E}">
        <p14:creationId xmlns:p14="http://schemas.microsoft.com/office/powerpoint/2010/main" val="2213767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37</a:t>
            </a:fld>
            <a:endParaRPr lang="en-US" dirty="0"/>
          </a:p>
        </p:txBody>
      </p:sp>
    </p:spTree>
    <p:extLst>
      <p:ext uri="{BB962C8B-B14F-4D97-AF65-F5344CB8AC3E}">
        <p14:creationId xmlns:p14="http://schemas.microsoft.com/office/powerpoint/2010/main" val="2575578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169E6-29A5-7295-2AEB-7B107059F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C8652-E191-A2EA-A4A4-35AE0976D14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FFD8032-559E-373C-5635-485776BE0CD0}"/>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B19DB72E-7E5E-F859-E49F-E4223BAED346}"/>
              </a:ext>
            </a:extLst>
          </p:cNvPr>
          <p:cNvSpPr>
            <a:spLocks noGrp="1"/>
          </p:cNvSpPr>
          <p:nvPr>
            <p:ph type="dt" idx="1"/>
          </p:nvPr>
        </p:nvSpPr>
        <p:spPr/>
        <p:txBody>
          <a:bodyPr/>
          <a:lstStyle/>
          <a:p>
            <a:r>
              <a:rPr lang="en-US" dirty="0"/>
              <a:t>(added from Insert tab, Header &amp; Footer icon, Fixed Date and time)  1/23/2018</a:t>
            </a:r>
          </a:p>
        </p:txBody>
      </p:sp>
      <p:sp>
        <p:nvSpPr>
          <p:cNvPr id="5" name="Footer Placeholder 4">
            <a:extLst>
              <a:ext uri="{FF2B5EF4-FFF2-40B4-BE49-F238E27FC236}">
                <a16:creationId xmlns:a16="http://schemas.microsoft.com/office/drawing/2014/main" id="{DEB2B554-C290-4800-13E3-F2B292DD58CF}"/>
              </a:ext>
            </a:extLst>
          </p:cNvPr>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a:extLst>
              <a:ext uri="{FF2B5EF4-FFF2-40B4-BE49-F238E27FC236}">
                <a16:creationId xmlns:a16="http://schemas.microsoft.com/office/drawing/2014/main" id="{AA3861D0-4B5B-5A6E-1B2C-3D5BCD70DFF5}"/>
              </a:ext>
            </a:extLst>
          </p:cNvPr>
          <p:cNvSpPr>
            <a:spLocks noGrp="1"/>
          </p:cNvSpPr>
          <p:nvPr>
            <p:ph type="sldNum" sz="quarter" idx="5"/>
          </p:nvPr>
        </p:nvSpPr>
        <p:spPr/>
        <p:txBody>
          <a:bodyPr/>
          <a:lstStyle/>
          <a:p>
            <a:fld id="{B54DC83E-89B8-4806-9A94-7D2BAA520DC6}" type="slidenum">
              <a:rPr lang="en-US" smtClean="0"/>
              <a:pPr/>
              <a:t>38</a:t>
            </a:fld>
            <a:endParaRPr lang="en-US" dirty="0"/>
          </a:p>
        </p:txBody>
      </p:sp>
    </p:spTree>
    <p:extLst>
      <p:ext uri="{BB962C8B-B14F-4D97-AF65-F5344CB8AC3E}">
        <p14:creationId xmlns:p14="http://schemas.microsoft.com/office/powerpoint/2010/main" val="14425550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39</a:t>
            </a:fld>
            <a:endParaRPr lang="en-US" dirty="0"/>
          </a:p>
        </p:txBody>
      </p:sp>
    </p:spTree>
    <p:extLst>
      <p:ext uri="{BB962C8B-B14F-4D97-AF65-F5344CB8AC3E}">
        <p14:creationId xmlns:p14="http://schemas.microsoft.com/office/powerpoint/2010/main" val="4180410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11"/>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41</a:t>
            </a:fld>
            <a:endParaRPr lang="en-US" dirty="0"/>
          </a:p>
        </p:txBody>
      </p:sp>
    </p:spTree>
    <p:extLst>
      <p:ext uri="{BB962C8B-B14F-4D97-AF65-F5344CB8AC3E}">
        <p14:creationId xmlns:p14="http://schemas.microsoft.com/office/powerpoint/2010/main" val="2517977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D7510-D3D0-C39A-888A-C981328A1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FBD63-C797-1BED-A79A-AC16CAF90CD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F9A511D-1B8F-2C1D-DA07-D6646DBAB2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8D96FE-0895-8B33-C7BC-E726CC8758ED}"/>
              </a:ext>
            </a:extLst>
          </p:cNvPr>
          <p:cNvSpPr>
            <a:spLocks noGrp="1"/>
          </p:cNvSpPr>
          <p:nvPr>
            <p:ph type="sldNum" sz="quarter" idx="5"/>
          </p:nvPr>
        </p:nvSpPr>
        <p:spPr/>
        <p:txBody>
          <a:bodyPr/>
          <a:lstStyle/>
          <a:p>
            <a:fld id="{B54DC83E-89B8-4806-9A94-7D2BAA520DC6}" type="slidenum">
              <a:rPr lang="en-US" smtClean="0"/>
              <a:pPr/>
              <a:t>4</a:t>
            </a:fld>
            <a:endParaRPr lang="en-US" dirty="0"/>
          </a:p>
        </p:txBody>
      </p:sp>
    </p:spTree>
    <p:extLst>
      <p:ext uri="{BB962C8B-B14F-4D97-AF65-F5344CB8AC3E}">
        <p14:creationId xmlns:p14="http://schemas.microsoft.com/office/powerpoint/2010/main" val="3515433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8810C-3C1B-19C0-1A6B-C182085FCB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8B9C9-1A7A-7D37-89B5-1DBC76B67AB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3EF709E-D4BB-B8C8-1683-391EDE4648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B9628F-5AE1-6FB1-4D00-EBB79FF5434B}"/>
              </a:ext>
            </a:extLst>
          </p:cNvPr>
          <p:cNvSpPr>
            <a:spLocks noGrp="1"/>
          </p:cNvSpPr>
          <p:nvPr>
            <p:ph type="sldNum" sz="quarter" idx="5"/>
          </p:nvPr>
        </p:nvSpPr>
        <p:spPr/>
        <p:txBody>
          <a:bodyPr/>
          <a:lstStyle/>
          <a:p>
            <a:fld id="{B54DC83E-89B8-4806-9A94-7D2BAA520DC6}" type="slidenum">
              <a:rPr lang="en-US" smtClean="0"/>
              <a:pPr/>
              <a:t>5</a:t>
            </a:fld>
            <a:endParaRPr lang="en-US" dirty="0"/>
          </a:p>
        </p:txBody>
      </p:sp>
    </p:spTree>
    <p:extLst>
      <p:ext uri="{BB962C8B-B14F-4D97-AF65-F5344CB8AC3E}">
        <p14:creationId xmlns:p14="http://schemas.microsoft.com/office/powerpoint/2010/main" val="545681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dirty="0"/>
          </a:p>
        </p:txBody>
      </p:sp>
    </p:spTree>
    <p:extLst>
      <p:ext uri="{BB962C8B-B14F-4D97-AF65-F5344CB8AC3E}">
        <p14:creationId xmlns:p14="http://schemas.microsoft.com/office/powerpoint/2010/main" val="281602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dirty="0"/>
          </a:p>
        </p:txBody>
      </p:sp>
    </p:spTree>
    <p:extLst>
      <p:ext uri="{BB962C8B-B14F-4D97-AF65-F5344CB8AC3E}">
        <p14:creationId xmlns:p14="http://schemas.microsoft.com/office/powerpoint/2010/main" val="1947553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320040" indent="-320040">
              <a:spcBef>
                <a:spcPts val="600"/>
              </a:spcBef>
              <a:buClr>
                <a:schemeClr val="accent1"/>
              </a:buClr>
              <a:buFont typeface="Wingdings" panose="05000000000000000000" pitchFamily="2" charset="2"/>
              <a:buChar char="§"/>
            </a:pPr>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dirty="0"/>
          </a:p>
        </p:txBody>
      </p:sp>
    </p:spTree>
    <p:extLst>
      <p:ext uri="{BB962C8B-B14F-4D97-AF65-F5344CB8AC3E}">
        <p14:creationId xmlns:p14="http://schemas.microsoft.com/office/powerpoint/2010/main" val="3906309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9</a:t>
            </a:fld>
            <a:endParaRPr lang="en-US" dirty="0"/>
          </a:p>
        </p:txBody>
      </p:sp>
    </p:spTree>
    <p:extLst>
      <p:ext uri="{BB962C8B-B14F-4D97-AF65-F5344CB8AC3E}">
        <p14:creationId xmlns:p14="http://schemas.microsoft.com/office/powerpoint/2010/main" val="1195344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dirty="0">
                <a:effectLst/>
                <a:latin typeface="Segoe UI" panose="020B0502040204020203" pitchFamily="34" charset="0"/>
              </a:rPr>
              <a:t>For best results, crop and resize the cover picture to fit this placeholder (2.75” x 11.52”) </a:t>
            </a:r>
            <a:br>
              <a:rPr lang="en-US" sz="1800" dirty="0">
                <a:effectLst/>
                <a:latin typeface="Segoe UI" panose="020B0502040204020203" pitchFamily="34" charset="0"/>
              </a:rPr>
            </a:br>
            <a:r>
              <a:rPr lang="en-US" sz="1800" dirty="0">
                <a:effectLst/>
                <a:latin typeface="Segoe UI" panose="020B0502040204020203" pitchFamily="34" charset="0"/>
              </a:rPr>
              <a:t>prior to insertion.</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To insert a cover image, click the picture icon in the center of the empty picture placeholder.</a:t>
            </a:r>
            <a:br>
              <a:rPr lang="en-US" sz="1800" dirty="0">
                <a:effectLst/>
                <a:latin typeface="Arial" panose="020B0604020202020204" pitchFamily="34" charset="0"/>
              </a:rPr>
            </a:br>
            <a:br>
              <a:rPr lang="en-US" sz="1800" dirty="0">
                <a:effectLst/>
                <a:latin typeface="Arial" panose="020B0604020202020204" pitchFamily="34" charset="0"/>
              </a:rPr>
            </a:br>
            <a:r>
              <a:rPr lang="en-US" sz="1800" dirty="0">
                <a:effectLst/>
                <a:latin typeface="Segoe UI" panose="020B0502040204020203" pitchFamily="34" charset="0"/>
              </a:rPr>
              <a:t>Navigate to the desired image in file explorer and double-click on it.</a:t>
            </a:r>
            <a:endParaRPr lang="en-US" sz="1800" dirty="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dirty="0"/>
          </a:p>
        </p:txBody>
      </p:sp>
      <p:pic>
        <p:nvPicPr>
          <p:cNvPr id="19" name="Picture 18">
            <a:extLst>
              <a:ext uri="{FF2B5EF4-FFF2-40B4-BE49-F238E27FC236}">
                <a16:creationId xmlns:a16="http://schemas.microsoft.com/office/drawing/2014/main" id="{9943C2B4-D6A2-4B84-A50C-ED7CB304621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5800" y="259122"/>
            <a:ext cx="3383280" cy="578718"/>
          </a:xfrm>
          <a:prstGeom prst="rect">
            <a:avLst/>
          </a:prstGeom>
        </p:spPr>
      </p:pic>
      <p:grpSp>
        <p:nvGrpSpPr>
          <p:cNvPr id="57" name="Group 56">
            <a:extLst>
              <a:ext uri="{FF2B5EF4-FFF2-40B4-BE49-F238E27FC236}">
                <a16:creationId xmlns:a16="http://schemas.microsoft.com/office/drawing/2014/main" id="{293A8976-47C3-4053-BF41-0D3EA41C6BFC}"/>
              </a:ext>
            </a:extLst>
          </p:cNvPr>
          <p:cNvGrpSpPr/>
          <p:nvPr userDrawn="1"/>
        </p:nvGrpSpPr>
        <p:grpSpPr>
          <a:xfrm>
            <a:off x="11580034" y="6323750"/>
            <a:ext cx="483394" cy="472694"/>
            <a:chOff x="10912310" y="7334679"/>
            <a:chExt cx="654071" cy="639593"/>
          </a:xfrm>
        </p:grpSpPr>
        <p:sp>
          <p:nvSpPr>
            <p:cNvPr id="43" name="Freeform: Shape 42">
              <a:extLst>
                <a:ext uri="{FF2B5EF4-FFF2-40B4-BE49-F238E27FC236}">
                  <a16:creationId xmlns:a16="http://schemas.microsoft.com/office/drawing/2014/main" id="{14133B58-7477-49C1-9F15-86B89A79A9F6}"/>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D4F4F63F-3DE4-4077-B53A-54FC40317FFB}"/>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7BB8904C-E91F-4BC3-AA50-212C0EF73A2C}"/>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EE590046-6E8D-46C6-9841-21CEC01D502A}"/>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D16D9967-EC94-4F4B-A810-25BA5B9EC8E6}"/>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EC5CAD6D-47B4-40C8-8A7D-039247F11739}"/>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E0B16B13-F945-487D-BA0D-E77E5155A85A}"/>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CFF98B24-BFD3-4EC6-9B5C-ACC4BDC7E1FB}"/>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6006BBA0-14C0-4E36-A9CA-965E3DE59CFB}"/>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a:xfrm>
            <a:off x="11734800" y="6704112"/>
            <a:ext cx="157094" cy="153888"/>
          </a:xfrm>
          <a:prstGeom prst="rect">
            <a:avLst/>
          </a:prstGeom>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dirty="0"/>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dirty="0"/>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a:xfrm>
            <a:off x="11734800" y="6704112"/>
            <a:ext cx="157094" cy="153888"/>
          </a:xfrm>
          <a:prstGeom prst="rect">
            <a:avLst/>
          </a:prstGeom>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a:xfrm>
            <a:off x="11734800" y="6704112"/>
            <a:ext cx="157094" cy="153888"/>
          </a:xfrm>
          <a:prstGeom prst="rect">
            <a:avLst/>
          </a:prstGeom>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FB921A-C4D0-4B3B-8255-50A19CFD3FD4}"/>
              </a:ext>
            </a:extLst>
          </p:cNvPr>
          <p:cNvGrpSpPr/>
          <p:nvPr userDrawn="1"/>
        </p:nvGrpSpPr>
        <p:grpSpPr>
          <a:xfrm>
            <a:off x="-1524" y="274592"/>
            <a:ext cx="12192000" cy="6537322"/>
            <a:chOff x="-1524" y="7624195"/>
            <a:chExt cx="12192000" cy="6537322"/>
          </a:xfrm>
        </p:grpSpPr>
        <p:sp>
          <p:nvSpPr>
            <p:cNvPr id="43" name="Rectangle 42">
              <a:extLst>
                <a:ext uri="{FF2B5EF4-FFF2-40B4-BE49-F238E27FC236}">
                  <a16:creationId xmlns:a16="http://schemas.microsoft.com/office/drawing/2014/main" id="{7EECA5C2-0795-4AF3-8104-359E732C300F}"/>
                </a:ext>
              </a:extLst>
            </p:cNvPr>
            <p:cNvSpPr/>
            <p:nvPr userDrawn="1"/>
          </p:nvSpPr>
          <p:spPr>
            <a:xfrm>
              <a:off x="-1524" y="8462035"/>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44" name="Group 43">
              <a:extLst>
                <a:ext uri="{FF2B5EF4-FFF2-40B4-BE49-F238E27FC236}">
                  <a16:creationId xmlns:a16="http://schemas.microsoft.com/office/drawing/2014/main" id="{81D4C016-95AC-4C43-AB1C-306C811D1DFD}"/>
                </a:ext>
              </a:extLst>
            </p:cNvPr>
            <p:cNvGrpSpPr/>
            <p:nvPr userDrawn="1"/>
          </p:nvGrpSpPr>
          <p:grpSpPr>
            <a:xfrm>
              <a:off x="11457051" y="10488477"/>
              <a:ext cx="733425" cy="488158"/>
              <a:chOff x="11458575" y="3120629"/>
              <a:chExt cx="733425" cy="488158"/>
            </a:xfrm>
          </p:grpSpPr>
          <p:sp>
            <p:nvSpPr>
              <p:cNvPr id="45" name="Rectangle 44">
                <a:extLst>
                  <a:ext uri="{FF2B5EF4-FFF2-40B4-BE49-F238E27FC236}">
                    <a16:creationId xmlns:a16="http://schemas.microsoft.com/office/drawing/2014/main" id="{62E4B60F-5995-49A1-AD01-F83B2FB3D46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6" name="Rectangle 45">
                <a:extLst>
                  <a:ext uri="{FF2B5EF4-FFF2-40B4-BE49-F238E27FC236}">
                    <a16:creationId xmlns:a16="http://schemas.microsoft.com/office/drawing/2014/main" id="{64349608-A9CD-46FB-9A70-60E224761B64}"/>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47" name="Straight Connector 46">
                <a:extLst>
                  <a:ext uri="{FF2B5EF4-FFF2-40B4-BE49-F238E27FC236}">
                    <a16:creationId xmlns:a16="http://schemas.microsoft.com/office/drawing/2014/main" id="{9FEB50B9-82E5-4C26-936D-AD626E9A2D3A}"/>
                  </a:ext>
                </a:extLst>
              </p:cNvPr>
              <p:cNvCxnSpPr>
                <a:cxnSpLocks/>
                <a:stCxn id="46" idx="3"/>
                <a:endCxn id="45"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48" name="Picture 18">
              <a:extLst>
                <a:ext uri="{FF2B5EF4-FFF2-40B4-BE49-F238E27FC236}">
                  <a16:creationId xmlns:a16="http://schemas.microsoft.com/office/drawing/2014/main" id="{9726BA83-323B-45AE-8035-2B6330D4AA3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4276" y="7624195"/>
              <a:ext cx="3383280" cy="578718"/>
            </a:xfrm>
            <a:prstGeom prst="rect">
              <a:avLst/>
            </a:prstGeom>
          </p:spPr>
        </p:pic>
        <p:grpSp>
          <p:nvGrpSpPr>
            <p:cNvPr id="49" name="Group 48">
              <a:extLst>
                <a:ext uri="{FF2B5EF4-FFF2-40B4-BE49-F238E27FC236}">
                  <a16:creationId xmlns:a16="http://schemas.microsoft.com/office/drawing/2014/main" id="{5B114074-6C2F-4C49-87A3-97E062605965}"/>
                </a:ext>
              </a:extLst>
            </p:cNvPr>
            <p:cNvGrpSpPr/>
            <p:nvPr userDrawn="1"/>
          </p:nvGrpSpPr>
          <p:grpSpPr>
            <a:xfrm>
              <a:off x="11578510" y="13688823"/>
              <a:ext cx="483394" cy="472694"/>
              <a:chOff x="10912310" y="7334679"/>
              <a:chExt cx="654071" cy="639593"/>
            </a:xfrm>
          </p:grpSpPr>
          <p:sp>
            <p:nvSpPr>
              <p:cNvPr id="50" name="Freeform: Shape 49">
                <a:extLst>
                  <a:ext uri="{FF2B5EF4-FFF2-40B4-BE49-F238E27FC236}">
                    <a16:creationId xmlns:a16="http://schemas.microsoft.com/office/drawing/2014/main" id="{9F4D3658-97E0-4584-B618-9F36C914E8F7}"/>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3C9AC97E-09B1-4CA9-B03A-AAEED7DB25DF}"/>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417FFB8E-745F-4088-9E40-98949DE0514B}"/>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25ACD734-CCF9-4B19-AB4C-25C03365E6A5}"/>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8BAA6C73-DF7F-4463-8345-116E8BFD7632}"/>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C7CD00AF-E48A-4655-AEC4-F90BDA8CFA29}"/>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18C10731-63D6-484B-8008-1916C2207FCA}"/>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43BD7363-1618-41D1-AB06-17FB2F62AE66}"/>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8F8DFC3D-D292-4344-99A5-71B297545921}"/>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dirty="0"/>
              </a:p>
            </p:txBody>
          </p:sp>
        </p:gr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
        <p:nvSpPr>
          <p:cNvPr id="9" name="Rectangle 8">
            <a:extLst>
              <a:ext uri="{FF2B5EF4-FFF2-40B4-BE49-F238E27FC236}">
                <a16:creationId xmlns:a16="http://schemas.microsoft.com/office/drawing/2014/main" id="{38E2BA65-B736-4634-83DA-D078D40BFAFB}"/>
              </a:ext>
            </a:extLst>
          </p:cNvPr>
          <p:cNvSpPr/>
          <p:nvPr userDrawn="1"/>
        </p:nvSpPr>
        <p:spPr>
          <a:xfrm>
            <a:off x="0" y="3727438"/>
            <a:ext cx="2662237" cy="313056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729743" y="3727439"/>
            <a:ext cx="8139937" cy="2719174"/>
            <a:chOff x="729743" y="3727439"/>
            <a:chExt cx="8139937" cy="2719174"/>
          </a:xfrm>
        </p:grpSpPr>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dirty="0"/>
                <a:t>www.Intensiveintervention.org</a:t>
              </a:r>
              <a:br>
                <a:rPr lang="en-US" sz="2000" dirty="0"/>
              </a:br>
              <a:r>
                <a:rPr lang="en-US" sz="2000" dirty="0"/>
                <a:t>ncii@air.org</a:t>
              </a:r>
              <a:br>
                <a:rPr lang="en-US" sz="2000" dirty="0"/>
              </a:br>
              <a:r>
                <a:rPr lang="en-US" sz="2000" dirty="0"/>
                <a:t>https://x.com/TheNCII</a:t>
              </a:r>
              <a:br>
                <a:rPr lang="en-US" sz="2000" dirty="0"/>
              </a:br>
              <a:r>
                <a:rPr lang="en-US" sz="2000" dirty="0"/>
                <a:t>https://www.youtube.com/c/NationalCenteronIntensiveIntervention</a:t>
              </a:r>
            </a:p>
          </p:txBody>
        </p:sp>
      </p:grpSp>
      <p:sp>
        <p:nvSpPr>
          <p:cNvPr id="26" name="Cover Image with Instrux">
            <a:extLst>
              <a:ext uri="{FF2B5EF4-FFF2-40B4-BE49-F238E27FC236}">
                <a16:creationId xmlns:a16="http://schemas.microsoft.com/office/drawing/2014/main" id="{96A65C6C-556E-4405-9723-4F6273C93907}"/>
              </a:ext>
            </a:extLst>
          </p:cNvPr>
          <p:cNvSpPr>
            <a:spLocks noGrp="1"/>
          </p:cNvSpPr>
          <p:nvPr userDrawn="1">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dirty="0"/>
              <a:t>For best results, crop and resize the cover picture to fit this placeholder (2.75” x 11.52”) prior to insertion.</a:t>
            </a:r>
            <a:br>
              <a:rPr lang="en-US" dirty="0"/>
            </a:br>
            <a:r>
              <a:rPr lang="en-US" dirty="0"/>
              <a:t>1. To insert or replace the cover image, hold down the shift key and right click on the orange rectangle. choose “Send to Back”. from the pop-up menu.</a:t>
            </a:r>
            <a:br>
              <a:rPr lang="en-US" dirty="0"/>
            </a:br>
            <a:r>
              <a:rPr lang="en-US" dirty="0"/>
              <a:t>2. Delete any existing image, then click the picture icon in the center of the empty picture placeholder.</a:t>
            </a:r>
            <a:br>
              <a:rPr lang="en-US" dirty="0"/>
            </a:br>
            <a:r>
              <a:rPr lang="en-US" dirty="0"/>
              <a:t>3. Navigate to the desired image in file explorer and double-click on it.</a:t>
            </a:r>
            <a:br>
              <a:rPr lang="en-US" dirty="0"/>
            </a:br>
            <a:r>
              <a:rPr lang="en-US" dirty="0"/>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userDrawn="1">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a:xfrm>
            <a:off x="11734800" y="6704112"/>
            <a:ext cx="157094" cy="153888"/>
          </a:xfrm>
          <a:prstGeom prst="rect">
            <a:avLst/>
          </a:prstGeom>
        </p:spPr>
        <p:txBody>
          <a:bodyPr/>
          <a:lstStyle/>
          <a:p>
            <a:fld id="{99A20822-4A49-4D36-86E3-300BA48D3F00}" type="slidenum">
              <a:rPr lang="en-US" smtClean="0"/>
              <a:pPr/>
              <a:t>‹#›</a:t>
            </a:fld>
            <a:endParaRPr lang="en-US" dirty="0"/>
          </a:p>
        </p:txBody>
      </p:sp>
      <p:sp>
        <p:nvSpPr>
          <p:cNvPr id="19" name="Rectangle 18">
            <a:extLst>
              <a:ext uri="{FF2B5EF4-FFF2-40B4-BE49-F238E27FC236}">
                <a16:creationId xmlns:a16="http://schemas.microsoft.com/office/drawing/2014/main" id="{09809816-4573-485E-944E-C0823B8FF510}"/>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4" name="Group 3">
            <a:extLst>
              <a:ext uri="{FF2B5EF4-FFF2-40B4-BE49-F238E27FC236}">
                <a16:creationId xmlns:a16="http://schemas.microsoft.com/office/drawing/2014/main" id="{B6BA29CD-0960-FF7B-5A1B-0702EC4A8762}"/>
              </a:ext>
            </a:extLst>
          </p:cNvPr>
          <p:cNvGrpSpPr/>
          <p:nvPr userDrawn="1"/>
        </p:nvGrpSpPr>
        <p:grpSpPr>
          <a:xfrm>
            <a:off x="219586" y="3858491"/>
            <a:ext cx="956073" cy="1471695"/>
            <a:chOff x="219586" y="3858491"/>
            <a:chExt cx="956073" cy="1471695"/>
          </a:xfrm>
        </p:grpSpPr>
        <p:pic>
          <p:nvPicPr>
            <p:cNvPr id="6" name="Picture 5" descr="Graphical user interface&#10;&#10;Description automatically generated with medium confidence">
              <a:extLst>
                <a:ext uri="{FF2B5EF4-FFF2-40B4-BE49-F238E27FC236}">
                  <a16:creationId xmlns:a16="http://schemas.microsoft.com/office/drawing/2014/main" id="{E6C33F5B-D9C1-E2F9-650B-F6EEF88FA61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55216" r="88164" b="12403"/>
            <a:stretch/>
          </p:blipFill>
          <p:spPr>
            <a:xfrm>
              <a:off x="219586" y="3858491"/>
              <a:ext cx="956073" cy="1471695"/>
            </a:xfrm>
            <a:prstGeom prst="rect">
              <a:avLst/>
            </a:prstGeom>
          </p:spPr>
        </p:pic>
        <p:sp>
          <p:nvSpPr>
            <p:cNvPr id="8" name="Oval 7">
              <a:extLst>
                <a:ext uri="{FF2B5EF4-FFF2-40B4-BE49-F238E27FC236}">
                  <a16:creationId xmlns:a16="http://schemas.microsoft.com/office/drawing/2014/main" id="{1EBB18E3-D39C-ACB6-2A0B-6F2C0E8D9725}"/>
                </a:ext>
              </a:extLst>
            </p:cNvPr>
            <p:cNvSpPr/>
            <p:nvPr userDrawn="1"/>
          </p:nvSpPr>
          <p:spPr>
            <a:xfrm>
              <a:off x="612038" y="4580226"/>
              <a:ext cx="348269" cy="34826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10" name="Picture 9" descr="A blue circle with white x in it&#10;&#10;Description automatically generated">
              <a:extLst>
                <a:ext uri="{FF2B5EF4-FFF2-40B4-BE49-F238E27FC236}">
                  <a16:creationId xmlns:a16="http://schemas.microsoft.com/office/drawing/2014/main" id="{8EB1A9E7-B56A-670D-3D55-F4AA3C94C84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2727" y="4669127"/>
              <a:ext cx="186891" cy="186891"/>
            </a:xfrm>
            <a:prstGeom prst="rect">
              <a:avLst/>
            </a:prstGeom>
          </p:spPr>
        </p:pic>
      </p:grpSp>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dirty="0"/>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a:xfrm>
            <a:off x="11734800" y="6704112"/>
            <a:ext cx="157094" cy="153888"/>
          </a:xfrm>
          <a:prstGeom prst="rect">
            <a:avLst/>
          </a:prstGeom>
        </p:spPr>
        <p:txBody>
          <a:bodyPr/>
          <a:lstStyle/>
          <a:p>
            <a:fld id="{99A20822-4A49-4D36-86E3-300BA48D3F00}" type="slidenum">
              <a:rPr lang="en-US" smtClean="0"/>
              <a:pPr/>
              <a:t>‹#›</a:t>
            </a:fld>
            <a:endParaRPr lang="en-US" dirty="0"/>
          </a:p>
        </p:txBody>
      </p:sp>
      <p:grpSp>
        <p:nvGrpSpPr>
          <p:cNvPr id="65" name="Group 64">
            <a:extLst>
              <a:ext uri="{FF2B5EF4-FFF2-40B4-BE49-F238E27FC236}">
                <a16:creationId xmlns:a16="http://schemas.microsoft.com/office/drawing/2014/main" id="{FA687EDC-CDAA-4EFF-AE35-E8F30A63CD05}"/>
              </a:ext>
            </a:extLst>
          </p:cNvPr>
          <p:cNvGrpSpPr/>
          <p:nvPr userDrawn="1"/>
        </p:nvGrpSpPr>
        <p:grpSpPr>
          <a:xfrm>
            <a:off x="0" y="245565"/>
            <a:ext cx="12192000" cy="6537322"/>
            <a:chOff x="-1524" y="7624195"/>
            <a:chExt cx="12192000" cy="6537322"/>
          </a:xfrm>
        </p:grpSpPr>
        <p:sp>
          <p:nvSpPr>
            <p:cNvPr id="66" name="Rectangle 65">
              <a:extLst>
                <a:ext uri="{FF2B5EF4-FFF2-40B4-BE49-F238E27FC236}">
                  <a16:creationId xmlns:a16="http://schemas.microsoft.com/office/drawing/2014/main" id="{B60A7871-4221-4EE7-ACB8-87233E557690}"/>
                </a:ext>
              </a:extLst>
            </p:cNvPr>
            <p:cNvSpPr/>
            <p:nvPr userDrawn="1"/>
          </p:nvSpPr>
          <p:spPr>
            <a:xfrm>
              <a:off x="-1524" y="8462035"/>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67" name="Group 66">
              <a:extLst>
                <a:ext uri="{FF2B5EF4-FFF2-40B4-BE49-F238E27FC236}">
                  <a16:creationId xmlns:a16="http://schemas.microsoft.com/office/drawing/2014/main" id="{61ABFCCC-A069-48B7-B18C-368E26EC4CAE}"/>
                </a:ext>
              </a:extLst>
            </p:cNvPr>
            <p:cNvGrpSpPr/>
            <p:nvPr userDrawn="1"/>
          </p:nvGrpSpPr>
          <p:grpSpPr>
            <a:xfrm>
              <a:off x="11457051" y="10488477"/>
              <a:ext cx="733425" cy="488158"/>
              <a:chOff x="11458575" y="3120629"/>
              <a:chExt cx="733425" cy="488158"/>
            </a:xfrm>
          </p:grpSpPr>
          <p:sp>
            <p:nvSpPr>
              <p:cNvPr id="79" name="Rectangle 78">
                <a:extLst>
                  <a:ext uri="{FF2B5EF4-FFF2-40B4-BE49-F238E27FC236}">
                    <a16:creationId xmlns:a16="http://schemas.microsoft.com/office/drawing/2014/main" id="{E2384C9E-FD77-44D8-B6B2-2F0826F50CF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80" name="Rectangle 79">
                <a:extLst>
                  <a:ext uri="{FF2B5EF4-FFF2-40B4-BE49-F238E27FC236}">
                    <a16:creationId xmlns:a16="http://schemas.microsoft.com/office/drawing/2014/main" id="{16A91416-F31E-4363-B796-63550705B4AB}"/>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81" name="Straight Connector 80">
                <a:extLst>
                  <a:ext uri="{FF2B5EF4-FFF2-40B4-BE49-F238E27FC236}">
                    <a16:creationId xmlns:a16="http://schemas.microsoft.com/office/drawing/2014/main" id="{FAA53000-D864-4346-A246-702AD2609C76}"/>
                  </a:ext>
                </a:extLst>
              </p:cNvPr>
              <p:cNvCxnSpPr>
                <a:cxnSpLocks/>
                <a:stCxn id="80" idx="3"/>
                <a:endCxn id="79"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8" name="Picture 18">
              <a:extLst>
                <a:ext uri="{FF2B5EF4-FFF2-40B4-BE49-F238E27FC236}">
                  <a16:creationId xmlns:a16="http://schemas.microsoft.com/office/drawing/2014/main" id="{A172E2FA-31B7-4ACF-8E47-8C5AF44E52D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4276" y="7624195"/>
              <a:ext cx="3383280" cy="578718"/>
            </a:xfrm>
            <a:prstGeom prst="rect">
              <a:avLst/>
            </a:prstGeom>
          </p:spPr>
        </p:pic>
        <p:grpSp>
          <p:nvGrpSpPr>
            <p:cNvPr id="69" name="Group 68">
              <a:extLst>
                <a:ext uri="{FF2B5EF4-FFF2-40B4-BE49-F238E27FC236}">
                  <a16:creationId xmlns:a16="http://schemas.microsoft.com/office/drawing/2014/main" id="{F1432039-20D4-41E7-AD56-7BD094DB3B5A}"/>
                </a:ext>
              </a:extLst>
            </p:cNvPr>
            <p:cNvGrpSpPr/>
            <p:nvPr userDrawn="1"/>
          </p:nvGrpSpPr>
          <p:grpSpPr>
            <a:xfrm>
              <a:off x="11578510" y="13688823"/>
              <a:ext cx="483394" cy="472694"/>
              <a:chOff x="10912310" y="7334679"/>
              <a:chExt cx="654071" cy="639593"/>
            </a:xfrm>
          </p:grpSpPr>
          <p:sp>
            <p:nvSpPr>
              <p:cNvPr id="70" name="Freeform: Shape 69">
                <a:extLst>
                  <a:ext uri="{FF2B5EF4-FFF2-40B4-BE49-F238E27FC236}">
                    <a16:creationId xmlns:a16="http://schemas.microsoft.com/office/drawing/2014/main" id="{C1E1BF27-3D22-40F2-BAA0-C329655DE7B8}"/>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22F860A5-3587-42D5-993F-A56672115100}"/>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BF65D830-0E07-4B3C-89FA-0BC4A34BCEF7}"/>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645B29CF-4DBB-4E57-A2AB-9FA0F83C1A87}"/>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65F9840F-C109-43F5-B2D5-7E7D416D5805}"/>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9D3C80C8-BE42-450D-9E12-4CC50441C03D}"/>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A6407E8D-BA88-4986-8AA2-24D10DC1A6FE}"/>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E5D81387-8B5F-4845-A7AC-602AD1E487DC}"/>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AB86AEB5-78C7-480A-81F4-62934BA8EB19}"/>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dirty="0"/>
              </a:p>
            </p:txBody>
          </p:sp>
        </p:grpSp>
      </p:grpSp>
      <p:pic>
        <p:nvPicPr>
          <p:cNvPr id="82" name="Picture 81" descr="Logo, company name&#10;&#10;Description automatically generated">
            <a:extLst>
              <a:ext uri="{FF2B5EF4-FFF2-40B4-BE49-F238E27FC236}">
                <a16:creationId xmlns:a16="http://schemas.microsoft.com/office/drawing/2014/main" id="{082A32F4-D25E-462E-9C7F-E41ACDC84A26}"/>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7743" y="5572744"/>
            <a:ext cx="887411" cy="887411"/>
          </a:xfrm>
          <a:prstGeom prst="rect">
            <a:avLst/>
          </a:prstGeom>
        </p:spPr>
      </p:pic>
      <p:sp>
        <p:nvSpPr>
          <p:cNvPr id="83" name="Rectangle 82">
            <a:extLst>
              <a:ext uri="{FF2B5EF4-FFF2-40B4-BE49-F238E27FC236}">
                <a16:creationId xmlns:a16="http://schemas.microsoft.com/office/drawing/2014/main" id="{6EF8F296-42A6-4239-A1DB-0F516A17FF3A}"/>
              </a:ext>
            </a:extLst>
          </p:cNvPr>
          <p:cNvSpPr/>
          <p:nvPr userDrawn="1"/>
        </p:nvSpPr>
        <p:spPr>
          <a:xfrm>
            <a:off x="1524" y="3727439"/>
            <a:ext cx="2662237" cy="313056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85" name="Group 84">
            <a:extLst>
              <a:ext uri="{FF2B5EF4-FFF2-40B4-BE49-F238E27FC236}">
                <a16:creationId xmlns:a16="http://schemas.microsoft.com/office/drawing/2014/main" id="{9F26B865-3E94-4B5A-AE58-EF0233CC3A81}"/>
              </a:ext>
            </a:extLst>
          </p:cNvPr>
          <p:cNvGrpSpPr/>
          <p:nvPr userDrawn="1"/>
        </p:nvGrpSpPr>
        <p:grpSpPr>
          <a:xfrm>
            <a:off x="731267" y="3727440"/>
            <a:ext cx="8139937" cy="2719174"/>
            <a:chOff x="729743" y="3727439"/>
            <a:chExt cx="8139937" cy="2719174"/>
          </a:xfrm>
        </p:grpSpPr>
        <p:grpSp>
          <p:nvGrpSpPr>
            <p:cNvPr id="86" name="AIR Footer">
              <a:extLst>
                <a:ext uri="{FF2B5EF4-FFF2-40B4-BE49-F238E27FC236}">
                  <a16:creationId xmlns:a16="http://schemas.microsoft.com/office/drawing/2014/main" id="{D91E3B4D-C773-4F17-A36B-09F5BA97EB7A}"/>
                </a:ext>
              </a:extLst>
            </p:cNvPr>
            <p:cNvGrpSpPr>
              <a:grpSpLocks noChangeAspect="1"/>
            </p:cNvGrpSpPr>
            <p:nvPr userDrawn="1"/>
          </p:nvGrpSpPr>
          <p:grpSpPr>
            <a:xfrm>
              <a:off x="729743" y="5669373"/>
              <a:ext cx="1737427" cy="777240"/>
              <a:chOff x="635038" y="5962985"/>
              <a:chExt cx="2559490" cy="1144991"/>
            </a:xfrm>
          </p:grpSpPr>
          <p:pic>
            <p:nvPicPr>
              <p:cNvPr id="89" name="Picture 88" descr="Logo of the American Institutes for Research | Advancing Evidence. Improving Lives.">
                <a:extLst>
                  <a:ext uri="{FF2B5EF4-FFF2-40B4-BE49-F238E27FC236}">
                    <a16:creationId xmlns:a16="http://schemas.microsoft.com/office/drawing/2014/main" id="{219DC479-7FFD-45E6-8AEA-C7C8BDA4E94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90" name="Straight Connector 89">
                <a:extLst>
                  <a:ext uri="{FF2B5EF4-FFF2-40B4-BE49-F238E27FC236}">
                    <a16:creationId xmlns:a16="http://schemas.microsoft.com/office/drawing/2014/main" id="{B322CFD8-C504-4029-B05B-B1CE67980A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87" name="Picture 86">
              <a:extLst>
                <a:ext uri="{FF2B5EF4-FFF2-40B4-BE49-F238E27FC236}">
                  <a16:creationId xmlns:a16="http://schemas.microsoft.com/office/drawing/2014/main" id="{9382B9ED-F84E-4E69-8DD7-FCF02C34BE6B}"/>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88" name="TextBox 87">
              <a:extLst>
                <a:ext uri="{FF2B5EF4-FFF2-40B4-BE49-F238E27FC236}">
                  <a16:creationId xmlns:a16="http://schemas.microsoft.com/office/drawing/2014/main" id="{4D32EDE4-BA67-4AF5-8DC3-9F7C424D442B}"/>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dirty="0"/>
                <a:t>www.Intensiveintervention.org</a:t>
              </a:r>
              <a:br>
                <a:rPr lang="en-US" sz="2000" dirty="0"/>
              </a:br>
              <a:r>
                <a:rPr lang="en-US" sz="2000" dirty="0"/>
                <a:t>ncii@air.org</a:t>
              </a:r>
              <a:br>
                <a:rPr lang="en-US" sz="2000" dirty="0"/>
              </a:br>
              <a:r>
                <a:rPr lang="en-US" sz="2000" dirty="0"/>
                <a:t>https://x.com/TheNCII</a:t>
              </a:r>
              <a:br>
                <a:rPr lang="en-US" sz="2000" dirty="0"/>
              </a:br>
              <a:r>
                <a:rPr lang="en-US" sz="2000" dirty="0"/>
                <a:t>https://www.youtube.com/c/NationalCenteronIntensiveIntervention</a:t>
              </a:r>
            </a:p>
          </p:txBody>
        </p:sp>
      </p:grpSp>
      <p:sp>
        <p:nvSpPr>
          <p:cNvPr id="93" name="Slide Number Placeholder 4">
            <a:extLst>
              <a:ext uri="{FF2B5EF4-FFF2-40B4-BE49-F238E27FC236}">
                <a16:creationId xmlns:a16="http://schemas.microsoft.com/office/drawing/2014/main" id="{12962A33-5C52-4FE2-9389-3234764DD9B9}"/>
              </a:ext>
            </a:extLst>
          </p:cNvPr>
          <p:cNvSpPr txBox="1">
            <a:spLocks/>
          </p:cNvSpPr>
          <p:nvPr userDrawn="1"/>
        </p:nvSpPr>
        <p:spPr>
          <a:xfrm>
            <a:off x="11736324" y="6704113"/>
            <a:ext cx="157094" cy="153888"/>
          </a:xfrm>
          <a:prstGeom prst="rect">
            <a:avLst/>
          </a:prstGeom>
        </p:spPr>
        <p:txBody>
          <a:bodyPr vert="horz" wrap="none" lIns="0" tIns="0" rIns="0" bIns="0" rtlCol="0" anchor="b" anchorCtr="0">
            <a:spAutoFit/>
          </a:bodyPr>
          <a:lstStyle>
            <a:defPPr>
              <a:defRPr lang="en-US"/>
            </a:defPPr>
            <a:lvl1pPr marL="0" algn="r" defTabSz="914400" rtl="0" eaLnBrk="1" latinLnBrk="0" hangingPunct="1">
              <a:defRPr sz="1000" b="0" i="0" kern="1200">
                <a:solidFill>
                  <a:schemeClr val="tx1"/>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mtClean="0"/>
              <a:pPr/>
              <a:t>‹#›</a:t>
            </a:fld>
            <a:endParaRPr lang="en-US" dirty="0"/>
          </a:p>
        </p:txBody>
      </p:sp>
      <p:grpSp>
        <p:nvGrpSpPr>
          <p:cNvPr id="12" name="Group 11">
            <a:extLst>
              <a:ext uri="{FF2B5EF4-FFF2-40B4-BE49-F238E27FC236}">
                <a16:creationId xmlns:a16="http://schemas.microsoft.com/office/drawing/2014/main" id="{3F285D1B-3A52-809D-794E-C3E7B4BD2679}"/>
              </a:ext>
            </a:extLst>
          </p:cNvPr>
          <p:cNvGrpSpPr/>
          <p:nvPr userDrawn="1"/>
        </p:nvGrpSpPr>
        <p:grpSpPr>
          <a:xfrm>
            <a:off x="219586" y="3858491"/>
            <a:ext cx="956073" cy="1471695"/>
            <a:chOff x="219586" y="3858491"/>
            <a:chExt cx="956073" cy="1471695"/>
          </a:xfrm>
        </p:grpSpPr>
        <p:pic>
          <p:nvPicPr>
            <p:cNvPr id="84" name="Picture 83" descr="Graphical user interface&#10;&#10;Description automatically generated with medium confidence">
              <a:extLst>
                <a:ext uri="{FF2B5EF4-FFF2-40B4-BE49-F238E27FC236}">
                  <a16:creationId xmlns:a16="http://schemas.microsoft.com/office/drawing/2014/main" id="{8CD3334A-F85D-45CC-8401-7CAE2526766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55216" r="88164" b="12403"/>
            <a:stretch/>
          </p:blipFill>
          <p:spPr>
            <a:xfrm>
              <a:off x="219586" y="3858491"/>
              <a:ext cx="956073" cy="1471695"/>
            </a:xfrm>
            <a:prstGeom prst="rect">
              <a:avLst/>
            </a:prstGeom>
          </p:spPr>
        </p:pic>
        <p:sp>
          <p:nvSpPr>
            <p:cNvPr id="10" name="Oval 9">
              <a:extLst>
                <a:ext uri="{FF2B5EF4-FFF2-40B4-BE49-F238E27FC236}">
                  <a16:creationId xmlns:a16="http://schemas.microsoft.com/office/drawing/2014/main" id="{05A2C506-1374-5042-1129-315D5D38B738}"/>
                </a:ext>
              </a:extLst>
            </p:cNvPr>
            <p:cNvSpPr/>
            <p:nvPr userDrawn="1"/>
          </p:nvSpPr>
          <p:spPr>
            <a:xfrm>
              <a:off x="612038" y="4580226"/>
              <a:ext cx="348269" cy="34826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7" name="Picture 6" descr="A blue circle with white x in it&#10;&#10;Description automatically generated">
              <a:extLst>
                <a:ext uri="{FF2B5EF4-FFF2-40B4-BE49-F238E27FC236}">
                  <a16:creationId xmlns:a16="http://schemas.microsoft.com/office/drawing/2014/main" id="{9195720B-4013-6099-AD07-C9978E1607D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2727" y="4669127"/>
              <a:ext cx="186891" cy="186891"/>
            </a:xfrm>
            <a:prstGeom prst="rect">
              <a:avLst/>
            </a:prstGeom>
          </p:spPr>
        </p:pic>
      </p:grpSp>
    </p:spTree>
    <p:extLst>
      <p:ext uri="{BB962C8B-B14F-4D97-AF65-F5344CB8AC3E}">
        <p14:creationId xmlns:p14="http://schemas.microsoft.com/office/powerpoint/2010/main" val="408528780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a:xfrm>
            <a:off x="11734800" y="6704112"/>
            <a:ext cx="157094" cy="153888"/>
          </a:xfrm>
          <a:prstGeom prst="rect">
            <a:avLst/>
          </a:prstGeom>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ctivity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normAutofit/>
          </a:bodyPr>
          <a:lstStyle>
            <a:lvl1pPr>
              <a:defRPr sz="3600"/>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sz="2800"/>
            </a:lvl1pPr>
            <a:lvl2pPr>
              <a:defRPr sz="2400"/>
            </a:lvl2pPr>
            <a:lvl3pPr>
              <a:defRPr sz="2000"/>
            </a:lvl3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a:xfrm>
            <a:off x="11734800" y="6704112"/>
            <a:ext cx="157094" cy="153888"/>
          </a:xfrm>
          <a:prstGeom prst="rect">
            <a:avLst/>
          </a:prstGeom>
        </p:spPr>
        <p:txBody>
          <a:bodyPr/>
          <a:lstStyle/>
          <a:p>
            <a:fld id="{1482C961-0223-46C8-A4D1-0E459D437518}" type="slidenum">
              <a:rPr lang="en-US" smtClean="0"/>
              <a:t>‹#›</a:t>
            </a:fld>
            <a:endParaRPr lang="en-US" dirty="0"/>
          </a:p>
        </p:txBody>
      </p:sp>
      <p:sp>
        <p:nvSpPr>
          <p:cNvPr id="2" name="Rectangle 1">
            <a:extLst>
              <a:ext uri="{FF2B5EF4-FFF2-40B4-BE49-F238E27FC236}">
                <a16:creationId xmlns:a16="http://schemas.microsoft.com/office/drawing/2014/main" id="{470CC80A-7841-17FE-169A-1782A5A53CF7}"/>
              </a:ext>
            </a:extLst>
          </p:cNvPr>
          <p:cNvSpPr/>
          <p:nvPr userDrawn="1"/>
        </p:nvSpPr>
        <p:spPr>
          <a:xfrm rot="16200000">
            <a:off x="-3242510" y="3242511"/>
            <a:ext cx="6858000" cy="372979"/>
          </a:xfrm>
          <a:prstGeom prst="rect">
            <a:avLst/>
          </a:prstGeom>
          <a:solidFill>
            <a:srgbClr val="009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dirty="0">
                <a:solidFill>
                  <a:schemeClr val="bg1"/>
                </a:solidFill>
              </a:rPr>
              <a:t>Activity</a:t>
            </a:r>
          </a:p>
        </p:txBody>
      </p:sp>
    </p:spTree>
    <p:extLst>
      <p:ext uri="{BB962C8B-B14F-4D97-AF65-F5344CB8AC3E}">
        <p14:creationId xmlns:p14="http://schemas.microsoft.com/office/powerpoint/2010/main" val="2656058252"/>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normAutofit/>
          </a:bodyPr>
          <a:lstStyle>
            <a:lvl1pPr>
              <a:defRPr sz="3600"/>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sz="2800"/>
            </a:lvl1pPr>
            <a:lvl2pPr>
              <a:defRPr sz="2400"/>
            </a:lvl2pPr>
            <a:lvl3pPr>
              <a:defRPr sz="2000"/>
            </a:lvl3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a:xfrm>
            <a:off x="11734800" y="6704112"/>
            <a:ext cx="157094" cy="153888"/>
          </a:xfrm>
          <a:prstGeom prst="rect">
            <a:avLst/>
          </a:prstGeom>
        </p:spPr>
        <p:txBody>
          <a:bodyPr/>
          <a:lstStyle/>
          <a:p>
            <a:fld id="{1482C961-0223-46C8-A4D1-0E459D437518}" type="slidenum">
              <a:rPr lang="en-US" smtClean="0"/>
              <a:t>‹#›</a:t>
            </a:fld>
            <a:endParaRPr lang="en-US" dirty="0"/>
          </a:p>
        </p:txBody>
      </p:sp>
    </p:spTree>
    <p:extLst>
      <p:ext uri="{BB962C8B-B14F-4D97-AF65-F5344CB8AC3E}">
        <p14:creationId xmlns:p14="http://schemas.microsoft.com/office/powerpoint/2010/main" val="1400024726"/>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3"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4" name="Content Placeholder 2"/>
          <p:cNvSpPr>
            <a:spLocks noGrp="1"/>
          </p:cNvSpPr>
          <p:nvPr>
            <p:ph idx="10"/>
          </p:nvPr>
        </p:nvSpPr>
        <p:spPr bwMode="gray">
          <a:xfrm>
            <a:off x="6586130"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a:extLst>
              <a:ext uri="{FF2B5EF4-FFF2-40B4-BE49-F238E27FC236}">
                <a16:creationId xmlns:a16="http://schemas.microsoft.com/office/drawing/2014/main" id="{E3AE2446-95AA-B656-41A7-523E6E630652}"/>
              </a:ext>
            </a:extLst>
          </p:cNvP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439009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BE2343B6-8DA6-4662-9981-CA62024E56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1647" y="5881393"/>
            <a:ext cx="3585838" cy="613367"/>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grpSp>
        <p:nvGrpSpPr>
          <p:cNvPr id="31" name="Group 30">
            <a:extLst>
              <a:ext uri="{FF2B5EF4-FFF2-40B4-BE49-F238E27FC236}">
                <a16:creationId xmlns:a16="http://schemas.microsoft.com/office/drawing/2014/main" id="{04645176-E66E-4EE1-B7CE-4C7E0C7E6DD4}"/>
              </a:ext>
            </a:extLst>
          </p:cNvPr>
          <p:cNvGrpSpPr/>
          <p:nvPr userDrawn="1"/>
        </p:nvGrpSpPr>
        <p:grpSpPr>
          <a:xfrm>
            <a:off x="0" y="1092708"/>
            <a:ext cx="12192000" cy="5765292"/>
            <a:chOff x="0" y="1092708"/>
            <a:chExt cx="12192000" cy="5765292"/>
          </a:xfrm>
        </p:grpSpPr>
        <p:sp>
          <p:nvSpPr>
            <p:cNvPr id="26" name="Rectangle 25">
              <a:extLst>
                <a:ext uri="{FF2B5EF4-FFF2-40B4-BE49-F238E27FC236}">
                  <a16:creationId xmlns:a16="http://schemas.microsoft.com/office/drawing/2014/main" id="{05B5C143-C7F3-4140-9940-FE3A364CF945}"/>
                </a:ext>
              </a:extLst>
            </p:cNvPr>
            <p:cNvSpPr/>
            <p:nvPr userDrawn="1"/>
          </p:nvSpPr>
          <p:spPr>
            <a:xfrm>
              <a:off x="0" y="6726192"/>
              <a:ext cx="12188952" cy="131808"/>
            </a:xfrm>
            <a:prstGeom prst="rect">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20" name="Group 19">
              <a:extLst>
                <a:ext uri="{FF2B5EF4-FFF2-40B4-BE49-F238E27FC236}">
                  <a16:creationId xmlns:a16="http://schemas.microsoft.com/office/drawing/2014/main" id="{F2CC410F-CF86-4CC9-BF3E-D5D9EF084091}"/>
                </a:ext>
              </a:extLst>
            </p:cNvPr>
            <p:cNvGrpSpPr/>
            <p:nvPr userDrawn="1"/>
          </p:nvGrpSpPr>
          <p:grpSpPr>
            <a:xfrm>
              <a:off x="0" y="1092708"/>
              <a:ext cx="3839027" cy="3873187"/>
              <a:chOff x="0" y="-3199310"/>
              <a:chExt cx="3839027" cy="3873187"/>
            </a:xfrm>
          </p:grpSpPr>
          <p:sp>
            <p:nvSpPr>
              <p:cNvPr id="10" name="Freeform: Shape 9">
                <a:extLst>
                  <a:ext uri="{FF2B5EF4-FFF2-40B4-BE49-F238E27FC236}">
                    <a16:creationId xmlns:a16="http://schemas.microsoft.com/office/drawing/2014/main" id="{8D1E7D86-9CE6-431E-BDA7-513DBA7C09DC}"/>
                  </a:ext>
                </a:extLst>
              </p:cNvPr>
              <p:cNvSpPr/>
              <p:nvPr/>
            </p:nvSpPr>
            <p:spPr>
              <a:xfrm>
                <a:off x="206530" y="-96809"/>
                <a:ext cx="204194" cy="219765"/>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D3B36434-C0AA-4467-9717-C95A67C5B98D}"/>
                  </a:ext>
                </a:extLst>
              </p:cNvPr>
              <p:cNvSpPr/>
              <p:nvPr/>
            </p:nvSpPr>
            <p:spPr>
              <a:xfrm>
                <a:off x="533848" y="-96809"/>
                <a:ext cx="217432" cy="205742"/>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70F93BB6-4EE0-4C80-8E10-9B18690AD7BA}"/>
                  </a:ext>
                </a:extLst>
              </p:cNvPr>
              <p:cNvSpPr/>
              <p:nvPr/>
            </p:nvSpPr>
            <p:spPr>
              <a:xfrm>
                <a:off x="2361406" y="-1200333"/>
                <a:ext cx="805038" cy="947656"/>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484DE460-11A5-405E-937E-F4F0671A0B1E}"/>
                  </a:ext>
                </a:extLst>
              </p:cNvPr>
              <p:cNvSpPr/>
              <p:nvPr/>
            </p:nvSpPr>
            <p:spPr>
              <a:xfrm>
                <a:off x="659329" y="-3199310"/>
                <a:ext cx="2574151" cy="130069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492DADB6-05FD-4DC6-9107-A656FDA16E24}"/>
                  </a:ext>
                </a:extLst>
              </p:cNvPr>
              <p:cNvSpPr/>
              <p:nvPr/>
            </p:nvSpPr>
            <p:spPr>
              <a:xfrm>
                <a:off x="1014712" y="-1801195"/>
                <a:ext cx="840128" cy="1061440"/>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CBF8A73D-EECA-4979-9F8F-FAA1ED65CB2C}"/>
                  </a:ext>
                </a:extLst>
              </p:cNvPr>
              <p:cNvSpPr/>
              <p:nvPr/>
            </p:nvSpPr>
            <p:spPr>
              <a:xfrm>
                <a:off x="1548331" y="-2408289"/>
                <a:ext cx="452252" cy="460578"/>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25B61ACE-93F5-4BED-9F3D-19D822A0660C}"/>
                  </a:ext>
                </a:extLst>
              </p:cNvPr>
              <p:cNvSpPr/>
              <p:nvPr/>
            </p:nvSpPr>
            <p:spPr>
              <a:xfrm>
                <a:off x="1814311" y="-2550127"/>
                <a:ext cx="1073929" cy="1507995"/>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8173F968-3616-42EB-840F-DB1FFDB2CD42}"/>
                  </a:ext>
                </a:extLst>
              </p:cNvPr>
              <p:cNvSpPr/>
              <p:nvPr/>
            </p:nvSpPr>
            <p:spPr>
              <a:xfrm>
                <a:off x="2879662" y="-2938236"/>
                <a:ext cx="342115" cy="324978"/>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AE8118AB-F9C5-464F-962D-B6A836EDA9BC}"/>
                  </a:ext>
                </a:extLst>
              </p:cNvPr>
              <p:cNvSpPr/>
              <p:nvPr/>
            </p:nvSpPr>
            <p:spPr>
              <a:xfrm>
                <a:off x="0" y="-2264112"/>
                <a:ext cx="3839027" cy="2937989"/>
              </a:xfrm>
              <a:custGeom>
                <a:avLst/>
                <a:gdLst>
                  <a:gd name="connsiteX0" fmla="*/ 3839027 w 3839027"/>
                  <a:gd name="connsiteY0" fmla="*/ 0 h 2937989"/>
                  <a:gd name="connsiteX1" fmla="*/ 3678481 w 3839027"/>
                  <a:gd name="connsiteY1" fmla="*/ 395121 h 2937989"/>
                  <a:gd name="connsiteX2" fmla="*/ 3605226 w 3839027"/>
                  <a:gd name="connsiteY2" fmla="*/ 301598 h 2937989"/>
                  <a:gd name="connsiteX3" fmla="*/ 1297602 w 3839027"/>
                  <a:gd name="connsiteY3" fmla="*/ 2008329 h 2937989"/>
                  <a:gd name="connsiteX4" fmla="*/ 1092646 w 3839027"/>
                  <a:gd name="connsiteY4" fmla="*/ 1478382 h 2937989"/>
                  <a:gd name="connsiteX5" fmla="*/ 1011587 w 3839027"/>
                  <a:gd name="connsiteY5" fmla="*/ 1825182 h 2937989"/>
                  <a:gd name="connsiteX6" fmla="*/ 805833 w 3839027"/>
                  <a:gd name="connsiteY6" fmla="*/ 1825182 h 2937989"/>
                  <a:gd name="connsiteX7" fmla="*/ 718561 w 3839027"/>
                  <a:gd name="connsiteY7" fmla="*/ 2373051 h 2937989"/>
                  <a:gd name="connsiteX8" fmla="*/ 425528 w 3839027"/>
                  <a:gd name="connsiteY8" fmla="*/ 2045733 h 2937989"/>
                  <a:gd name="connsiteX9" fmla="*/ 347594 w 3839027"/>
                  <a:gd name="connsiteY9" fmla="*/ 2682440 h 2937989"/>
                  <a:gd name="connsiteX10" fmla="*/ 0 w 3839027"/>
                  <a:gd name="connsiteY10" fmla="*/ 2937989 h 2937989"/>
                  <a:gd name="connsiteX11" fmla="*/ 0 w 3839027"/>
                  <a:gd name="connsiteY11" fmla="*/ 2719909 h 2937989"/>
                  <a:gd name="connsiteX12" fmla="*/ 182364 w 3839027"/>
                  <a:gd name="connsiteY12" fmla="*/ 2585804 h 2937989"/>
                  <a:gd name="connsiteX13" fmla="*/ 297726 w 3839027"/>
                  <a:gd name="connsiteY13" fmla="*/ 1639702 h 2937989"/>
                  <a:gd name="connsiteX14" fmla="*/ 603217 w 3839027"/>
                  <a:gd name="connsiteY14" fmla="*/ 1980269 h 2937989"/>
                  <a:gd name="connsiteX15" fmla="*/ 656210 w 3839027"/>
                  <a:gd name="connsiteY15" fmla="*/ 1649053 h 2937989"/>
                  <a:gd name="connsiteX16" fmla="*/ 872083 w 3839027"/>
                  <a:gd name="connsiteY16" fmla="*/ 1649053 h 2937989"/>
                  <a:gd name="connsiteX17" fmla="*/ 1049777 w 3839027"/>
                  <a:gd name="connsiteY17" fmla="*/ 882198 h 2937989"/>
                  <a:gd name="connsiteX18" fmla="*/ 1370096 w 3839027"/>
                  <a:gd name="connsiteY18" fmla="*/ 1708284 h 2937989"/>
                  <a:gd name="connsiteX19" fmla="*/ 2779901 w 3839027"/>
                  <a:gd name="connsiteY19" fmla="*/ 681129 h 2937989"/>
                  <a:gd name="connsiteX20" fmla="*/ 3454823 w 3839027"/>
                  <a:gd name="connsiteY20" fmla="*/ 190938 h 2937989"/>
                  <a:gd name="connsiteX21" fmla="*/ 3458704 w 3839027"/>
                  <a:gd name="connsiteY21" fmla="*/ 190938 h 2937989"/>
                  <a:gd name="connsiteX22" fmla="*/ 3497667 w 3839027"/>
                  <a:gd name="connsiteY22" fmla="*/ 162879 h 2937989"/>
                  <a:gd name="connsiteX23" fmla="*/ 3496108 w 3839027"/>
                  <a:gd name="connsiteY23" fmla="*/ 161320 h 2937989"/>
                  <a:gd name="connsiteX24" fmla="*/ 3433776 w 3839027"/>
                  <a:gd name="connsiteY24" fmla="*/ 81047 h 2937989"/>
                  <a:gd name="connsiteX25" fmla="*/ 3416615 w 3839027"/>
                  <a:gd name="connsiteY25" fmla="*/ 59232 h 293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39027" h="2937989">
                    <a:moveTo>
                      <a:pt x="3839027" y="0"/>
                    </a:moveTo>
                    <a:lnTo>
                      <a:pt x="3678481" y="395121"/>
                    </a:lnTo>
                    <a:lnTo>
                      <a:pt x="3605226" y="301598"/>
                    </a:lnTo>
                    <a:lnTo>
                      <a:pt x="1297602" y="2008329"/>
                    </a:lnTo>
                    <a:lnTo>
                      <a:pt x="1092646" y="1478382"/>
                    </a:lnTo>
                    <a:lnTo>
                      <a:pt x="1011587" y="1825182"/>
                    </a:lnTo>
                    <a:lnTo>
                      <a:pt x="805833" y="1825182"/>
                    </a:lnTo>
                    <a:lnTo>
                      <a:pt x="718561" y="2373051"/>
                    </a:lnTo>
                    <a:lnTo>
                      <a:pt x="425528" y="2045733"/>
                    </a:lnTo>
                    <a:lnTo>
                      <a:pt x="347594" y="2682440"/>
                    </a:lnTo>
                    <a:lnTo>
                      <a:pt x="0" y="2937989"/>
                    </a:lnTo>
                    <a:lnTo>
                      <a:pt x="0" y="2719909"/>
                    </a:lnTo>
                    <a:lnTo>
                      <a:pt x="182364" y="2585804"/>
                    </a:lnTo>
                    <a:lnTo>
                      <a:pt x="297726" y="1639702"/>
                    </a:lnTo>
                    <a:lnTo>
                      <a:pt x="603217" y="1980269"/>
                    </a:lnTo>
                    <a:lnTo>
                      <a:pt x="656210" y="1649053"/>
                    </a:lnTo>
                    <a:lnTo>
                      <a:pt x="872083" y="1649053"/>
                    </a:lnTo>
                    <a:lnTo>
                      <a:pt x="1049777" y="882198"/>
                    </a:lnTo>
                    <a:lnTo>
                      <a:pt x="1370096" y="1708284"/>
                    </a:lnTo>
                    <a:lnTo>
                      <a:pt x="2779901" y="681129"/>
                    </a:lnTo>
                    <a:lnTo>
                      <a:pt x="3454823" y="190938"/>
                    </a:lnTo>
                    <a:lnTo>
                      <a:pt x="3458704" y="190938"/>
                    </a:lnTo>
                    <a:lnTo>
                      <a:pt x="3497667" y="162879"/>
                    </a:lnTo>
                    <a:lnTo>
                      <a:pt x="3496108" y="161320"/>
                    </a:lnTo>
                    <a:lnTo>
                      <a:pt x="3433776" y="81047"/>
                    </a:lnTo>
                    <a:lnTo>
                      <a:pt x="3416615" y="59232"/>
                    </a:lnTo>
                    <a:close/>
                  </a:path>
                </a:pathLst>
              </a:custGeom>
              <a:solidFill>
                <a:srgbClr val="457939"/>
              </a:solidFill>
              <a:ln w="3588" cap="flat">
                <a:noFill/>
                <a:prstDash val="solid"/>
                <a:miter/>
              </a:ln>
            </p:spPr>
            <p:txBody>
              <a:bodyPr rtlCol="0" anchor="ctr"/>
              <a:lstStyle/>
              <a:p>
                <a:endParaRPr lang="en-US" dirty="0"/>
              </a:p>
            </p:txBody>
          </p:sp>
        </p:grpSp>
        <p:grpSp>
          <p:nvGrpSpPr>
            <p:cNvPr id="21" name="Group 20">
              <a:extLst>
                <a:ext uri="{FF2B5EF4-FFF2-40B4-BE49-F238E27FC236}">
                  <a16:creationId xmlns:a16="http://schemas.microsoft.com/office/drawing/2014/main" id="{62D1FE00-4CD0-41D1-914B-E55BD454150B}"/>
                </a:ext>
              </a:extLst>
            </p:cNvPr>
            <p:cNvGrpSpPr/>
            <p:nvPr userDrawn="1"/>
          </p:nvGrpSpPr>
          <p:grpSpPr>
            <a:xfrm>
              <a:off x="11458575" y="3123404"/>
              <a:ext cx="733425" cy="488158"/>
              <a:chOff x="11458575" y="3120629"/>
              <a:chExt cx="733425" cy="488158"/>
            </a:xfrm>
          </p:grpSpPr>
          <p:sp>
            <p:nvSpPr>
              <p:cNvPr id="22" name="Rectangle 21">
                <a:extLst>
                  <a:ext uri="{FF2B5EF4-FFF2-40B4-BE49-F238E27FC236}">
                    <a16:creationId xmlns:a16="http://schemas.microsoft.com/office/drawing/2014/main" id="{5DA398C0-3F93-483D-B30A-5A53B814A4A9}"/>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 name="Rectangle 22">
                <a:extLst>
                  <a:ext uri="{FF2B5EF4-FFF2-40B4-BE49-F238E27FC236}">
                    <a16:creationId xmlns:a16="http://schemas.microsoft.com/office/drawing/2014/main" id="{A729D307-84FE-4D8A-88DF-C9CE05920708}"/>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24" name="Straight Connector 23">
                <a:extLst>
                  <a:ext uri="{FF2B5EF4-FFF2-40B4-BE49-F238E27FC236}">
                    <a16:creationId xmlns:a16="http://schemas.microsoft.com/office/drawing/2014/main" id="{B1F61BD7-5E30-4149-A420-3AADA8D1D2EE}"/>
                  </a:ext>
                </a:extLst>
              </p:cNvPr>
              <p:cNvCxnSpPr>
                <a:cxnSpLocks/>
                <a:stCxn id="23" idx="3"/>
                <a:endCxn id="22"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CB3FA7BF-173C-4E30-9868-F25576D1B99E}"/>
                </a:ext>
              </a:extLst>
            </p:cNvPr>
            <p:cNvSpPr/>
            <p:nvPr userDrawn="1"/>
          </p:nvSpPr>
          <p:spPr>
            <a:xfrm>
              <a:off x="0" y="6623902"/>
              <a:ext cx="12188952" cy="6400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sp>
        <p:nvSpPr>
          <p:cNvPr id="5" name="Slide Number">
            <a:extLst>
              <a:ext uri="{FF2B5EF4-FFF2-40B4-BE49-F238E27FC236}">
                <a16:creationId xmlns:a16="http://schemas.microsoft.com/office/drawing/2014/main" id="{4B3AD036-8827-4650-3C67-8048B337C4EE}"/>
              </a:ext>
            </a:extLst>
          </p:cNvP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a:extLst>
              <a:ext uri="{FF2B5EF4-FFF2-40B4-BE49-F238E27FC236}">
                <a16:creationId xmlns:a16="http://schemas.microsoft.com/office/drawing/2014/main" id="{4F437986-129D-FE05-460B-A6EA1A98E1D7}"/>
              </a:ext>
            </a:extLst>
          </p:cNvPr>
          <p:cNvSpPr txBox="1">
            <a:spLocks/>
          </p:cNvSpPr>
          <p:nvPr userDrawn="1"/>
        </p:nvSpPr>
        <p:spPr>
          <a:xfrm>
            <a:off x="11734800" y="6704112"/>
            <a:ext cx="157094" cy="153888"/>
          </a:xfrm>
          <a:prstGeom prst="rect">
            <a:avLst/>
          </a:prstGeom>
        </p:spPr>
        <p:txBody>
          <a:bodyPr vert="horz" wrap="none" lIns="0" tIns="0" rIns="0" bIns="0" rtlCol="0" anchor="b" anchorCtr="0">
            <a:spAutoFit/>
          </a:bodyPr>
          <a:lstStyle>
            <a:defPPr>
              <a:defRPr lang="en-US"/>
            </a:defPPr>
            <a:lvl1pPr marL="0" algn="r" defTabSz="914400" rtl="0" eaLnBrk="1" latinLnBrk="0" hangingPunct="1">
              <a:defRPr sz="1000" b="0" i="0" kern="1200">
                <a:solidFill>
                  <a:schemeClr val="tx1"/>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140772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a:xfrm>
            <a:off x="11734800" y="6704112"/>
            <a:ext cx="157094" cy="153888"/>
          </a:xfrm>
          <a:prstGeom prst="rect">
            <a:avLst/>
          </a:prstGeom>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a:xfrm>
            <a:off x="11734800" y="6704112"/>
            <a:ext cx="157094" cy="153888"/>
          </a:xfrm>
          <a:prstGeom prst="rect">
            <a:avLst/>
          </a:prstGeom>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a:xfrm>
            <a:off x="11734800" y="6704112"/>
            <a:ext cx="157094" cy="153888"/>
          </a:xfrm>
          <a:prstGeom prst="rect">
            <a:avLst/>
          </a:prstGeom>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a:xfrm>
            <a:off x="11734800" y="6704112"/>
            <a:ext cx="157094" cy="153888"/>
          </a:xfrm>
          <a:prstGeom prst="rect">
            <a:avLst/>
          </a:prstGeom>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a:xfrm>
            <a:off x="11734800" y="6704112"/>
            <a:ext cx="157094" cy="153888"/>
          </a:xfrm>
          <a:prstGeom prst="rect">
            <a:avLst/>
          </a:prstGeom>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a:xfrm>
            <a:off x="11734800" y="6704112"/>
            <a:ext cx="157094" cy="153888"/>
          </a:xfrm>
          <a:prstGeom prst="rect">
            <a:avLst/>
          </a:prstGeom>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a:xfrm>
            <a:off x="11734800" y="6704112"/>
            <a:ext cx="157094" cy="153888"/>
          </a:xfrm>
          <a:prstGeom prst="rect">
            <a:avLst/>
          </a:prstGeom>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13CE76B-C5E1-4BA1-BDDE-F899FD7C1D41}"/>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457200" y="6121048"/>
            <a:ext cx="2171700" cy="371475"/>
          </a:xfrm>
          <a:prstGeom prst="rect">
            <a:avLst/>
          </a:prstGeom>
        </p:spPr>
      </p:pic>
      <p:pic>
        <p:nvPicPr>
          <p:cNvPr id="8" name="Graphic 7">
            <a:extLst>
              <a:ext uri="{FF2B5EF4-FFF2-40B4-BE49-F238E27FC236}">
                <a16:creationId xmlns:a16="http://schemas.microsoft.com/office/drawing/2014/main" id="{A18342B1-1625-431D-B074-3491184A9186}"/>
              </a:ext>
            </a:extLst>
          </p:cNvPr>
          <p:cNvPicPr>
            <a:picLocks noChangeAspect="1"/>
          </p:cNvPicPr>
          <p:nvPr userDrawn="1"/>
        </p:nvPicPr>
        <p:blipFill rotWithShape="1">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l="71734" t="76602" r="-5" b="16959"/>
          <a:stretch/>
        </p:blipFill>
        <p:spPr>
          <a:xfrm>
            <a:off x="0" y="5974044"/>
            <a:ext cx="12192000" cy="888619"/>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dirty="0"/>
          </a:p>
        </p:txBody>
      </p:sp>
      <p:sp>
        <p:nvSpPr>
          <p:cNvPr id="3"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1" r:id="rId17"/>
    <p:sldLayoutId id="2147483822" r:id="rId18"/>
    <p:sldLayoutId id="2147483823" r:id="rId19"/>
    <p:sldLayoutId id="2147483824" r:id="rId20"/>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2" userDrawn="1">
          <p15:clr>
            <a:srgbClr val="F26B43"/>
          </p15:clr>
        </p15:guide>
        <p15:guide id="4" pos="55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ntensiveintervention.org/resource/overview-academic-goal-settin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s://intensiveintervention.org/resource/decision-rules-academic-progress-monitoring-dat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unsplash.com/photos/red-and-blue-pill-on-blue-surface-a7OdG45prSM?utm_source=unsplash&amp;utm_medium=referral&amp;utm_content=creditCopyText" TargetMode="External"/><Relationship Id="rId5" Type="http://schemas.openxmlformats.org/officeDocument/2006/relationships/hyperlink" Target="https://unsplash.com/@daniloalvesd?utm_source=unsplash&amp;utm_medium=referral&amp;utm_content=creditCopyText" TargetMode="Externa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8" Type="http://schemas.openxmlformats.org/officeDocument/2006/relationships/hyperlink" Target="https://unsplash.com/photos/sticky-notes-on-corkboard-5aiRb5f464A?utm_source=unsplash&amp;utm_medium=referral&amp;utm_content=creditCopyText" TargetMode="External"/><Relationship Id="rId3" Type="http://schemas.openxmlformats.org/officeDocument/2006/relationships/image" Target="../media/image24.jpeg"/><Relationship Id="rId7" Type="http://schemas.openxmlformats.org/officeDocument/2006/relationships/hyperlink" Target="https://unsplash.com/@joszczepanska?utm_source=unsplash&amp;utm_medium=referral&amp;utm_content=creditCopyText"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unsplash.com/photos/a-pair-of-dumbs-sitting-on-top-of-a-table-Q2lsONmwsOQ?utm_source=unsplash&amp;utm_medium=referral&amp;utm_content=creditCopyText" TargetMode="External"/><Relationship Id="rId5" Type="http://schemas.openxmlformats.org/officeDocument/2006/relationships/hyperlink" Target="https://unsplash.com/@vdphotography?utm_source=unsplash&amp;utm_medium=referral&amp;utm_content=creditCopyText" TargetMode="Externa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s://intensiveintervention.org/data-based-individualization"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3.sv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5.sv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7.sv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0.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2.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Placeholder 59">
            <a:extLst>
              <a:ext uri="{FF2B5EF4-FFF2-40B4-BE49-F238E27FC236}">
                <a16:creationId xmlns:a16="http://schemas.microsoft.com/office/drawing/2014/main" id="{73EA9E01-8DD4-4EBF-A5E1-CF5122EF1DD6}"/>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val="0"/>
              </a:ext>
            </a:extLst>
          </a:blip>
          <a:srcRect t="83" b="83"/>
          <a:stretch/>
        </p:blipFill>
        <p:spPr>
          <a:xfrm>
            <a:off x="729742" y="1096962"/>
            <a:ext cx="10533888" cy="2514600"/>
          </a:xfrm>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188035" y="3716536"/>
            <a:ext cx="1060355" cy="184666"/>
          </a:xfrm>
        </p:spPr>
        <p:txBody>
          <a:bodyPr/>
          <a:lstStyle/>
          <a:p>
            <a:r>
              <a:rPr lang="en-US" dirty="0"/>
              <a:t>January 13, 2025</a:t>
            </a:r>
          </a:p>
        </p:txBody>
      </p:sp>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4180244"/>
            <a:ext cx="10515600" cy="1538883"/>
          </a:xfrm>
        </p:spPr>
        <p:txBody>
          <a:bodyPr/>
          <a:lstStyle/>
          <a:p>
            <a:r>
              <a:rPr lang="en-US" dirty="0"/>
              <a:t>Navigating Barriers for Successful DBI Implementation </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p:txBody>
          <a:bodyPr/>
          <a:lstStyle/>
          <a:p>
            <a:r>
              <a:rPr lang="en-US" dirty="0"/>
              <a:t>Jason Harlacher, PhD</a:t>
            </a:r>
          </a:p>
        </p:txBody>
      </p:sp>
    </p:spTree>
    <p:extLst>
      <p:ext uri="{BB962C8B-B14F-4D97-AF65-F5344CB8AC3E}">
        <p14:creationId xmlns:p14="http://schemas.microsoft.com/office/powerpoint/2010/main" val="3309350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2: Assess Our Impact</a:t>
            </a:r>
          </a:p>
        </p:txBody>
      </p:sp>
      <p:sp>
        <p:nvSpPr>
          <p:cNvPr id="2" name="Content Placeholder 1"/>
          <p:cNvSpPr>
            <a:spLocks noGrp="1"/>
          </p:cNvSpPr>
          <p:nvPr>
            <p:ph sz="quarter" idx="14"/>
          </p:nvPr>
        </p:nvSpPr>
        <p:spPr>
          <a:xfrm>
            <a:off x="457199" y="1371600"/>
            <a:ext cx="6315133" cy="4343400"/>
          </a:xfrm>
        </p:spPr>
        <p:txBody>
          <a:bodyPr>
            <a:normAutofit/>
          </a:bodyPr>
          <a:lstStyle/>
          <a:p>
            <a:r>
              <a:rPr lang="en-US" dirty="0"/>
              <a:t>Develop and implement a </a:t>
            </a:r>
            <a:r>
              <a:rPr lang="en-US" b="1" dirty="0"/>
              <a:t>progress monitoring </a:t>
            </a:r>
            <a:r>
              <a:rPr lang="en-US" dirty="0"/>
              <a:t>plan that includes</a:t>
            </a:r>
          </a:p>
          <a:p>
            <a:pPr marL="320040" indent="-320040">
              <a:spcBef>
                <a:spcPts val="600"/>
              </a:spcBef>
              <a:buClr>
                <a:schemeClr val="accent1"/>
              </a:buClr>
              <a:buFont typeface="Wingdings" pitchFamily="2" charset="2"/>
              <a:buChar char="§"/>
            </a:pPr>
            <a:r>
              <a:rPr lang="en-US" dirty="0"/>
              <a:t>a valid and reliable progress monitoring tool,</a:t>
            </a:r>
          </a:p>
          <a:p>
            <a:pPr marL="320040" indent="-320040">
              <a:spcBef>
                <a:spcPts val="600"/>
              </a:spcBef>
              <a:buClr>
                <a:schemeClr val="accent1"/>
              </a:buClr>
              <a:buFont typeface="Wingdings" pitchFamily="2" charset="2"/>
              <a:buChar char="§"/>
            </a:pPr>
            <a:r>
              <a:rPr lang="en-US" dirty="0"/>
              <a:t>an ambitious and attainable goal, and</a:t>
            </a:r>
          </a:p>
          <a:p>
            <a:pPr marL="320040" indent="-320040">
              <a:spcBef>
                <a:spcPts val="600"/>
              </a:spcBef>
              <a:buClr>
                <a:schemeClr val="accent1"/>
              </a:buClr>
              <a:buFont typeface="Wingdings" pitchFamily="2" charset="2"/>
              <a:buChar char="§"/>
            </a:pPr>
            <a:r>
              <a:rPr lang="en-US" dirty="0"/>
              <a:t>a decision rule to help evaluate student responsiveness to the intervention.</a:t>
            </a:r>
          </a:p>
          <a:p>
            <a:endParaRPr lang="en-US" dirty="0"/>
          </a:p>
        </p:txBody>
      </p:sp>
      <p:sp>
        <p:nvSpPr>
          <p:cNvPr id="5" name="Text Placeholder 4">
            <a:extLst>
              <a:ext uri="{FF2B5EF4-FFF2-40B4-BE49-F238E27FC236}">
                <a16:creationId xmlns:a16="http://schemas.microsoft.com/office/drawing/2014/main" id="{2413A256-852B-0C9D-1409-2FE8B76BF5A3}"/>
              </a:ext>
            </a:extLst>
          </p:cNvPr>
          <p:cNvSpPr>
            <a:spLocks noGrp="1"/>
          </p:cNvSpPr>
          <p:nvPr>
            <p:ph type="body" sz="quarter" idx="13"/>
          </p:nvPr>
        </p:nvSpPr>
        <p:spPr/>
        <p:txBody>
          <a:bodyPr/>
          <a:lstStyle/>
          <a:p>
            <a:r>
              <a:rPr lang="en-US" dirty="0"/>
              <a:t>Resource: </a:t>
            </a:r>
            <a:r>
              <a:rPr lang="en-US" dirty="0">
                <a:hlinkClick r:id="rId3"/>
              </a:rPr>
              <a:t>https://intensiveintervention.org/resource/overview-academic-goal-setting</a:t>
            </a:r>
            <a:r>
              <a:rPr lang="en-US" dirty="0"/>
              <a:t> (Goal Setting)</a:t>
            </a:r>
          </a:p>
          <a:p>
            <a:r>
              <a:rPr lang="en-US" dirty="0"/>
              <a:t>Resource: </a:t>
            </a:r>
            <a:r>
              <a:rPr lang="en-US" dirty="0">
                <a:hlinkClick r:id="rId4"/>
              </a:rPr>
              <a:t>https://intensiveintervention.org/resource/decision-rules-academic-progress-monitoring-data</a:t>
            </a:r>
            <a:r>
              <a:rPr lang="en-US" dirty="0"/>
              <a:t> (Decision Rules) </a:t>
            </a:r>
          </a:p>
        </p:txBody>
      </p:sp>
      <p:cxnSp>
        <p:nvCxnSpPr>
          <p:cNvPr id="8" name="Straight Arrow Connector 7" descr="Step 2 corresponds to progress monitoring in the DBI graphic"/>
          <p:cNvCxnSpPr>
            <a:cxnSpLocks/>
          </p:cNvCxnSpPr>
          <p:nvPr/>
        </p:nvCxnSpPr>
        <p:spPr>
          <a:xfrm>
            <a:off x="6984663" y="2604166"/>
            <a:ext cx="130117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back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D9C1FD95-D70E-F3DD-183B-9887576E3FE5}"/>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3198" y="1017362"/>
            <a:ext cx="3506154" cy="5051876"/>
          </a:xfrm>
          <a:prstGeom prst="rect">
            <a:avLst/>
          </a:prstGeom>
        </p:spPr>
      </p:pic>
      <p:sp>
        <p:nvSpPr>
          <p:cNvPr id="7" name="Rectangle: Rounded Corners 11">
            <a:extLst>
              <a:ext uri="{FF2B5EF4-FFF2-40B4-BE49-F238E27FC236}">
                <a16:creationId xmlns:a16="http://schemas.microsoft.com/office/drawing/2014/main" id="{0CA64E8A-2923-961A-1C87-910909814731}"/>
              </a:ext>
              <a:ext uri="{C183D7F6-B498-43B3-948B-1728B52AA6E4}">
                <adec:decorative xmlns:adec="http://schemas.microsoft.com/office/drawing/2017/decorative" val="1"/>
              </a:ext>
            </a:extLst>
          </p:cNvPr>
          <p:cNvSpPr/>
          <p:nvPr/>
        </p:nvSpPr>
        <p:spPr>
          <a:xfrm>
            <a:off x="8498169" y="1910182"/>
            <a:ext cx="2957343" cy="1387969"/>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 name="Slide Number Placeholder 3"/>
          <p:cNvSpPr>
            <a:spLocks noGrp="1"/>
          </p:cNvSpPr>
          <p:nvPr>
            <p:ph type="sldNum" sz="quarter" idx="12"/>
          </p:nvPr>
        </p:nvSpPr>
        <p:spPr/>
        <p:txBody>
          <a:bodyPr/>
          <a:lstStyle/>
          <a:p>
            <a:pPr algn="r"/>
            <a:fld id="{F3477EC8-074D-41C4-94AE-E9EA7CEEA348}" type="slidenum">
              <a:rPr lang="en-US" smtClean="0"/>
              <a:pPr algn="r"/>
              <a:t>10</a:t>
            </a:fld>
            <a:endParaRPr lang="en-US" dirty="0"/>
          </a:p>
        </p:txBody>
      </p:sp>
    </p:spTree>
    <p:extLst>
      <p:ext uri="{BB962C8B-B14F-4D97-AF65-F5344CB8AC3E}">
        <p14:creationId xmlns:p14="http://schemas.microsoft.com/office/powerpoint/2010/main" val="1201541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2" y="0"/>
            <a:ext cx="11276076" cy="1280160"/>
          </a:xfrm>
        </p:spPr>
        <p:txBody>
          <a:bodyPr>
            <a:normAutofit/>
          </a:bodyPr>
          <a:lstStyle/>
          <a:p>
            <a:r>
              <a:rPr lang="en-US" dirty="0"/>
              <a:t>Step 3: Develop a Hypothesis</a:t>
            </a:r>
          </a:p>
        </p:txBody>
      </p:sp>
      <p:sp>
        <p:nvSpPr>
          <p:cNvPr id="2" name="Content Placeholder 1"/>
          <p:cNvSpPr>
            <a:spLocks noGrp="1"/>
          </p:cNvSpPr>
          <p:nvPr>
            <p:ph idx="4294967295"/>
          </p:nvPr>
        </p:nvSpPr>
        <p:spPr>
          <a:xfrm>
            <a:off x="457200" y="1371600"/>
            <a:ext cx="6002090" cy="2747963"/>
          </a:xfrm>
        </p:spPr>
        <p:txBody>
          <a:bodyPr>
            <a:normAutofit/>
          </a:bodyPr>
          <a:lstStyle/>
          <a:p>
            <a:pPr marL="0" indent="0">
              <a:buNone/>
            </a:pPr>
            <a:r>
              <a:rPr lang="en-US" dirty="0"/>
              <a:t>Use informal diagnostic data to develop a </a:t>
            </a:r>
            <a:r>
              <a:rPr lang="en-US" b="1" dirty="0"/>
              <a:t>hypothesis</a:t>
            </a:r>
            <a:r>
              <a:rPr lang="en-US" dirty="0"/>
              <a:t> about </a:t>
            </a:r>
            <a:r>
              <a:rPr lang="en-US" i="1" dirty="0"/>
              <a:t>why</a:t>
            </a:r>
            <a:r>
              <a:rPr lang="en-US" dirty="0"/>
              <a:t> we might need to adapt our intervention.</a:t>
            </a:r>
          </a:p>
        </p:txBody>
      </p:sp>
      <p:cxnSp>
        <p:nvCxnSpPr>
          <p:cNvPr id="8" name="Straight Arrow Connector 7" descr="Arrow connecting step 3 to the diagnostic data stage of the DBI graphic"/>
          <p:cNvCxnSpPr>
            <a:cxnSpLocks/>
          </p:cNvCxnSpPr>
          <p:nvPr/>
        </p:nvCxnSpPr>
        <p:spPr>
          <a:xfrm>
            <a:off x="6714810" y="3698225"/>
            <a:ext cx="180609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back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D80D2147-B856-5771-2F11-E6F625D59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198" y="1017362"/>
            <a:ext cx="3506154" cy="5051876"/>
          </a:xfrm>
          <a:prstGeom prst="rect">
            <a:avLst/>
          </a:prstGeom>
        </p:spPr>
      </p:pic>
      <p:sp>
        <p:nvSpPr>
          <p:cNvPr id="5" name="Rectangle: Rounded Corners 11">
            <a:extLst>
              <a:ext uri="{FF2B5EF4-FFF2-40B4-BE49-F238E27FC236}">
                <a16:creationId xmlns:a16="http://schemas.microsoft.com/office/drawing/2014/main" id="{0F0A8C5E-B125-4F21-CD44-682294D08262}"/>
              </a:ext>
              <a:ext uri="{C183D7F6-B498-43B3-948B-1728B52AA6E4}">
                <adec:decorative xmlns:adec="http://schemas.microsoft.com/office/drawing/2017/decorative" val="1"/>
              </a:ext>
            </a:extLst>
          </p:cNvPr>
          <p:cNvSpPr/>
          <p:nvPr/>
        </p:nvSpPr>
        <p:spPr>
          <a:xfrm>
            <a:off x="8726500" y="3274155"/>
            <a:ext cx="2438029" cy="785339"/>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3649605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4: Make a Change </a:t>
            </a:r>
          </a:p>
        </p:txBody>
      </p:sp>
      <p:sp>
        <p:nvSpPr>
          <p:cNvPr id="2" name="Content Placeholder 1"/>
          <p:cNvSpPr>
            <a:spLocks noGrp="1"/>
          </p:cNvSpPr>
          <p:nvPr>
            <p:ph idx="4294967295"/>
          </p:nvPr>
        </p:nvSpPr>
        <p:spPr>
          <a:xfrm>
            <a:off x="457200" y="1371600"/>
            <a:ext cx="5674562" cy="1557337"/>
          </a:xfrm>
        </p:spPr>
        <p:txBody>
          <a:bodyPr>
            <a:noAutofit/>
          </a:bodyPr>
          <a:lstStyle/>
          <a:p>
            <a:pPr marL="0" indent="0">
              <a:lnSpc>
                <a:spcPct val="100000"/>
              </a:lnSpc>
              <a:buNone/>
            </a:pPr>
            <a:r>
              <a:rPr lang="en-US" dirty="0"/>
              <a:t>Adapt and individualize the intervention to address the hypothesis.</a:t>
            </a:r>
          </a:p>
        </p:txBody>
      </p:sp>
      <p:cxnSp>
        <p:nvCxnSpPr>
          <p:cNvPr id="9" name="Straight Arrow Connector 8" descr="Arrow connecting step 4 to intervention adaptation in the DBI graphic"/>
          <p:cNvCxnSpPr>
            <a:cxnSpLocks/>
          </p:cNvCxnSpPr>
          <p:nvPr/>
        </p:nvCxnSpPr>
        <p:spPr>
          <a:xfrm>
            <a:off x="6657063" y="4428404"/>
            <a:ext cx="172030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back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DDF74C57-9433-439F-F03F-248BFC93A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198" y="1017362"/>
            <a:ext cx="3506154" cy="5051876"/>
          </a:xfrm>
          <a:prstGeom prst="rect">
            <a:avLst/>
          </a:prstGeom>
        </p:spPr>
      </p:pic>
      <p:sp>
        <p:nvSpPr>
          <p:cNvPr id="5" name="Rectangle: Rounded Corners 11">
            <a:extLst>
              <a:ext uri="{FF2B5EF4-FFF2-40B4-BE49-F238E27FC236}">
                <a16:creationId xmlns:a16="http://schemas.microsoft.com/office/drawing/2014/main" id="{2F9BD897-C49D-2E6C-CAE7-FF1F65A80E53}"/>
              </a:ext>
              <a:ext uri="{C183D7F6-B498-43B3-948B-1728B52AA6E4}">
                <adec:decorative xmlns:adec="http://schemas.microsoft.com/office/drawing/2017/decorative" val="1"/>
              </a:ext>
            </a:extLst>
          </p:cNvPr>
          <p:cNvSpPr/>
          <p:nvPr/>
        </p:nvSpPr>
        <p:spPr>
          <a:xfrm>
            <a:off x="8622008" y="3967336"/>
            <a:ext cx="2822739" cy="832175"/>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1941940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5: Reevaluate Our Impact  </a:t>
            </a:r>
          </a:p>
        </p:txBody>
      </p:sp>
      <p:sp>
        <p:nvSpPr>
          <p:cNvPr id="2" name="Content Placeholder 1"/>
          <p:cNvSpPr>
            <a:spLocks noGrp="1"/>
          </p:cNvSpPr>
          <p:nvPr>
            <p:ph idx="4294967295"/>
          </p:nvPr>
        </p:nvSpPr>
        <p:spPr>
          <a:xfrm>
            <a:off x="457200" y="1371600"/>
            <a:ext cx="5075238" cy="1280160"/>
          </a:xfrm>
        </p:spPr>
        <p:txBody>
          <a:bodyPr>
            <a:normAutofit/>
          </a:bodyPr>
          <a:lstStyle/>
          <a:p>
            <a:pPr marL="0" indent="0">
              <a:buNone/>
            </a:pPr>
            <a:r>
              <a:rPr lang="en-US" dirty="0"/>
              <a:t>Monitor the student’s response to any adaptations.</a:t>
            </a:r>
          </a:p>
        </p:txBody>
      </p:sp>
      <p:cxnSp>
        <p:nvCxnSpPr>
          <p:cNvPr id="8" name="Straight Arrow Connector 7" descr="Arrow connecting step 5 to progress monitoring in the DBI graphic"/>
          <p:cNvCxnSpPr>
            <a:cxnSpLocks/>
          </p:cNvCxnSpPr>
          <p:nvPr/>
        </p:nvCxnSpPr>
        <p:spPr>
          <a:xfrm>
            <a:off x="5619651" y="5457025"/>
            <a:ext cx="245354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back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C7932AA5-E146-A42B-2734-E52CD8A00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198" y="1017362"/>
            <a:ext cx="3506154" cy="5051876"/>
          </a:xfrm>
          <a:prstGeom prst="rect">
            <a:avLst/>
          </a:prstGeom>
        </p:spPr>
      </p:pic>
      <p:sp>
        <p:nvSpPr>
          <p:cNvPr id="5" name="Rectangle: Rounded Corners 11">
            <a:extLst>
              <a:ext uri="{FF2B5EF4-FFF2-40B4-BE49-F238E27FC236}">
                <a16:creationId xmlns:a16="http://schemas.microsoft.com/office/drawing/2014/main" id="{FFEB1057-986D-0CB7-4375-F02C0B2D8A40}"/>
              </a:ext>
              <a:ext uri="{C183D7F6-B498-43B3-948B-1728B52AA6E4}">
                <adec:decorative xmlns:adec="http://schemas.microsoft.com/office/drawing/2017/decorative" val="1"/>
              </a:ext>
            </a:extLst>
          </p:cNvPr>
          <p:cNvSpPr/>
          <p:nvPr/>
        </p:nvSpPr>
        <p:spPr>
          <a:xfrm>
            <a:off x="8343044" y="4719761"/>
            <a:ext cx="3177316" cy="1349477"/>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1205638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C7E22F-4E10-6EF4-D244-9A772D9D6194}"/>
              </a:ext>
            </a:extLst>
          </p:cNvPr>
          <p:cNvSpPr>
            <a:spLocks noGrp="1"/>
          </p:cNvSpPr>
          <p:nvPr>
            <p:ph type="title"/>
          </p:nvPr>
        </p:nvSpPr>
        <p:spPr/>
        <p:txBody>
          <a:bodyPr/>
          <a:lstStyle/>
          <a:p>
            <a:r>
              <a:rPr lang="en-US" dirty="0"/>
              <a:t>Question</a:t>
            </a:r>
          </a:p>
        </p:txBody>
      </p:sp>
      <p:sp>
        <p:nvSpPr>
          <p:cNvPr id="8" name="Content Placeholder 7">
            <a:extLst>
              <a:ext uri="{FF2B5EF4-FFF2-40B4-BE49-F238E27FC236}">
                <a16:creationId xmlns:a16="http://schemas.microsoft.com/office/drawing/2014/main" id="{4B86AB46-5548-18AF-C354-83B431426D1B}"/>
              </a:ext>
            </a:extLst>
          </p:cNvPr>
          <p:cNvSpPr>
            <a:spLocks noGrp="1"/>
          </p:cNvSpPr>
          <p:nvPr>
            <p:ph sz="quarter" idx="14"/>
          </p:nvPr>
        </p:nvSpPr>
        <p:spPr>
          <a:xfrm>
            <a:off x="640080" y="1371600"/>
            <a:ext cx="6453664" cy="4343400"/>
          </a:xfrm>
        </p:spPr>
        <p:txBody>
          <a:bodyPr/>
          <a:lstStyle/>
          <a:p>
            <a:r>
              <a:rPr lang="en-US" dirty="0"/>
              <a:t>What are common barriers or challenges you encounter when implementing DBI or providing interventions to students?</a:t>
            </a:r>
          </a:p>
        </p:txBody>
      </p:sp>
      <p:pic>
        <p:nvPicPr>
          <p:cNvPr id="9" name="Content Placeholder 9" descr="data based individualization process starting with the validated intervention moving to progress monitoring and decisions about responsiveness. For students not responding an arrow points to diagnostic data, intervention adaption, and progress monitoring. An arrow extends back up to diagnostic data showing an iterative cycle. ">
            <a:extLst>
              <a:ext uri="{FF2B5EF4-FFF2-40B4-BE49-F238E27FC236}">
                <a16:creationId xmlns:a16="http://schemas.microsoft.com/office/drawing/2014/main" id="{1C66994C-5F2E-F5F2-67B6-FEEFEF6486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4153" y="1014984"/>
            <a:ext cx="3514359" cy="5056632"/>
          </a:xfrm>
          <a:prstGeom prst="rect">
            <a:avLst/>
          </a:prstGeom>
          <a:noFill/>
        </p:spPr>
      </p:pic>
      <p:sp>
        <p:nvSpPr>
          <p:cNvPr id="12" name="Rectangle 11">
            <a:extLst>
              <a:ext uri="{FF2B5EF4-FFF2-40B4-BE49-F238E27FC236}">
                <a16:creationId xmlns:a16="http://schemas.microsoft.com/office/drawing/2014/main" id="{F37BA038-F77C-B90E-62FA-CBC0BE924E5D}"/>
              </a:ext>
            </a:extLst>
          </p:cNvPr>
          <p:cNvSpPr/>
          <p:nvPr/>
        </p:nvSpPr>
        <p:spPr>
          <a:xfrm>
            <a:off x="1" y="0"/>
            <a:ext cx="3962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Activity</a:t>
            </a:r>
          </a:p>
        </p:txBody>
      </p:sp>
      <p:sp>
        <p:nvSpPr>
          <p:cNvPr id="5" name="Slide Number Placeholder 4">
            <a:extLst>
              <a:ext uri="{FF2B5EF4-FFF2-40B4-BE49-F238E27FC236}">
                <a16:creationId xmlns:a16="http://schemas.microsoft.com/office/drawing/2014/main" id="{42AB5C1E-9812-C901-769A-8962B49D9A4F}"/>
              </a:ext>
            </a:extLst>
          </p:cNvPr>
          <p:cNvSpPr>
            <a:spLocks noGrp="1"/>
          </p:cNvSpPr>
          <p:nvPr>
            <p:ph type="sldNum" sz="quarter" idx="12"/>
          </p:nvPr>
        </p:nvSpPr>
        <p:spPr/>
        <p:txBody>
          <a:bodyPr/>
          <a:lstStyle/>
          <a:p>
            <a:fld id="{99A20822-4A49-4D36-86E3-300BA48D3F00}" type="slidenum">
              <a:rPr lang="en-US" smtClean="0"/>
              <a:pPr/>
              <a:t>14</a:t>
            </a:fld>
            <a:endParaRPr lang="en-US" dirty="0"/>
          </a:p>
        </p:txBody>
      </p:sp>
    </p:spTree>
    <p:extLst>
      <p:ext uri="{BB962C8B-B14F-4D97-AF65-F5344CB8AC3E}">
        <p14:creationId xmlns:p14="http://schemas.microsoft.com/office/powerpoint/2010/main" val="1967068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2BC4-289C-2C96-811F-8E236250996E}"/>
              </a:ext>
            </a:extLst>
          </p:cNvPr>
          <p:cNvSpPr>
            <a:spLocks noGrp="1"/>
          </p:cNvSpPr>
          <p:nvPr>
            <p:ph type="title"/>
          </p:nvPr>
        </p:nvSpPr>
        <p:spPr/>
        <p:txBody>
          <a:bodyPr/>
          <a:lstStyle/>
          <a:p>
            <a:r>
              <a:rPr lang="en-US" dirty="0"/>
              <a:t>DBI Implementation</a:t>
            </a:r>
          </a:p>
        </p:txBody>
      </p:sp>
      <p:sp>
        <p:nvSpPr>
          <p:cNvPr id="3" name="Content Placeholder 2">
            <a:extLst>
              <a:ext uri="{FF2B5EF4-FFF2-40B4-BE49-F238E27FC236}">
                <a16:creationId xmlns:a16="http://schemas.microsoft.com/office/drawing/2014/main" id="{F28F9FF1-D95C-7B33-67A5-F9423CD200A0}"/>
              </a:ext>
            </a:extLst>
          </p:cNvPr>
          <p:cNvSpPr>
            <a:spLocks noGrp="1"/>
          </p:cNvSpPr>
          <p:nvPr>
            <p:ph sz="half" idx="1"/>
          </p:nvPr>
        </p:nvSpPr>
        <p:spPr/>
        <p:txBody>
          <a:bodyPr/>
          <a:lstStyle/>
          <a:p>
            <a:r>
              <a:rPr lang="en-US" dirty="0"/>
              <a:t>Issues with implementation may be both technical and adaptive.</a:t>
            </a:r>
          </a:p>
          <a:p>
            <a:r>
              <a:rPr lang="en-US" dirty="0"/>
              <a:t>Buying the tools and teaching people the skills and knowledge for DBI is relatively straightforward, but the application and navigation of barriers require adaptive solutions.</a:t>
            </a:r>
          </a:p>
        </p:txBody>
      </p:sp>
      <p:pic>
        <p:nvPicPr>
          <p:cNvPr id="6" name="Picture 5" descr="A picture containing text&#10;&#10;Description generated with high confidence">
            <a:extLst>
              <a:ext uri="{FF2B5EF4-FFF2-40B4-BE49-F238E27FC236}">
                <a16:creationId xmlns:a16="http://schemas.microsoft.com/office/drawing/2014/main" id="{5411D9EB-80E4-3DA2-2633-5A6AB71733B2}"/>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074152" y="1014984"/>
            <a:ext cx="3511296" cy="5056632"/>
          </a:xfrm>
          <a:prstGeom prst="rect">
            <a:avLst/>
          </a:prstGeom>
        </p:spPr>
      </p:pic>
      <p:sp>
        <p:nvSpPr>
          <p:cNvPr id="5" name="Slide Number Placeholder 4">
            <a:extLst>
              <a:ext uri="{FF2B5EF4-FFF2-40B4-BE49-F238E27FC236}">
                <a16:creationId xmlns:a16="http://schemas.microsoft.com/office/drawing/2014/main" id="{E8E4D069-57E5-4029-547E-39965129C536}"/>
              </a:ext>
            </a:extLst>
          </p:cNvPr>
          <p:cNvSpPr>
            <a:spLocks noGrp="1"/>
          </p:cNvSpPr>
          <p:nvPr>
            <p:ph type="sldNum" sz="quarter" idx="12"/>
          </p:nvPr>
        </p:nvSpPr>
        <p:spPr/>
        <p:txBody>
          <a:bodyPr/>
          <a:lstStyle/>
          <a:p>
            <a:fld id="{99A20822-4A49-4D36-86E3-300BA48D3F00}" type="slidenum">
              <a:rPr lang="en-US" smtClean="0"/>
              <a:t>15</a:t>
            </a:fld>
            <a:endParaRPr lang="en-US" dirty="0"/>
          </a:p>
        </p:txBody>
      </p:sp>
    </p:spTree>
    <p:extLst>
      <p:ext uri="{BB962C8B-B14F-4D97-AF65-F5344CB8AC3E}">
        <p14:creationId xmlns:p14="http://schemas.microsoft.com/office/powerpoint/2010/main" val="977374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614C1-CAA1-E690-1A46-7D0899E7B4C4}"/>
              </a:ext>
            </a:extLst>
          </p:cNvPr>
          <p:cNvSpPr>
            <a:spLocks noGrp="1"/>
          </p:cNvSpPr>
          <p:nvPr>
            <p:ph type="title"/>
          </p:nvPr>
        </p:nvSpPr>
        <p:spPr/>
        <p:txBody>
          <a:bodyPr/>
          <a:lstStyle/>
          <a:p>
            <a:r>
              <a:rPr lang="en-US" dirty="0"/>
              <a:t>Technical Problems </a:t>
            </a:r>
          </a:p>
        </p:txBody>
      </p:sp>
      <p:sp>
        <p:nvSpPr>
          <p:cNvPr id="3" name="Content Placeholder 2">
            <a:extLst>
              <a:ext uri="{FF2B5EF4-FFF2-40B4-BE49-F238E27FC236}">
                <a16:creationId xmlns:a16="http://schemas.microsoft.com/office/drawing/2014/main" id="{2BBAE8AC-2CC6-E7D6-3D1E-08252C3262AE}"/>
              </a:ext>
            </a:extLst>
          </p:cNvPr>
          <p:cNvSpPr>
            <a:spLocks noGrp="1"/>
          </p:cNvSpPr>
          <p:nvPr>
            <p:ph sz="quarter" idx="14"/>
          </p:nvPr>
        </p:nvSpPr>
        <p:spPr>
          <a:xfrm>
            <a:off x="457200" y="1371600"/>
            <a:ext cx="4999220" cy="4343400"/>
          </a:xfrm>
        </p:spPr>
        <p:txBody>
          <a:bodyPr>
            <a:normAutofit/>
          </a:bodyPr>
          <a:lstStyle/>
          <a:p>
            <a:r>
              <a:rPr lang="en-US" dirty="0"/>
              <a:t>The problem exists because of a lack of technology, knowledge, or practice. The solution is clear, easy to identify, and resolved with authoritative expertise.</a:t>
            </a:r>
          </a:p>
          <a:p>
            <a:r>
              <a:rPr lang="en-US" dirty="0"/>
              <a:t>The solution is </a:t>
            </a:r>
            <a:r>
              <a:rPr lang="en-US" i="1" dirty="0"/>
              <a:t>out there</a:t>
            </a:r>
            <a:r>
              <a:rPr lang="en-US" dirty="0"/>
              <a:t>.</a:t>
            </a:r>
          </a:p>
        </p:txBody>
      </p:sp>
      <p:pic>
        <p:nvPicPr>
          <p:cNvPr id="10" name="Picture 9">
            <a:extLst>
              <a:ext uri="{FF2B5EF4-FFF2-40B4-BE49-F238E27FC236}">
                <a16:creationId xmlns:a16="http://schemas.microsoft.com/office/drawing/2014/main" id="{342CD7DD-6259-ECB8-5A61-30E2856724CE}"/>
              </a:ext>
              <a:ext uri="{C183D7F6-B498-43B3-948B-1728B52AA6E4}">
                <adec:decorative xmlns:adec="http://schemas.microsoft.com/office/drawing/2017/decorative" val="1"/>
              </a:ext>
            </a:extLst>
          </p:cNvPr>
          <p:cNvPicPr>
            <a:picLocks noChangeAspect="1"/>
          </p:cNvPicPr>
          <p:nvPr/>
        </p:nvPicPr>
        <p:blipFill>
          <a:blip r:embed="rId3"/>
          <a:srcRect l="31139" t="28384" r="31252" b="12138"/>
          <a:stretch>
            <a:fillRect/>
          </a:stretch>
        </p:blipFill>
        <p:spPr>
          <a:xfrm>
            <a:off x="5810637" y="1480040"/>
            <a:ext cx="2923082" cy="3081978"/>
          </a:xfrm>
          <a:prstGeom prst="rect">
            <a:avLst/>
          </a:prstGeom>
        </p:spPr>
      </p:pic>
      <p:sp>
        <p:nvSpPr>
          <p:cNvPr id="13" name="TextBox 12">
            <a:extLst>
              <a:ext uri="{FF2B5EF4-FFF2-40B4-BE49-F238E27FC236}">
                <a16:creationId xmlns:a16="http://schemas.microsoft.com/office/drawing/2014/main" id="{03AE8BCF-43E8-659E-2054-BC5ADC2E19ED}"/>
              </a:ext>
            </a:extLst>
          </p:cNvPr>
          <p:cNvSpPr txBox="1"/>
          <p:nvPr/>
        </p:nvSpPr>
        <p:spPr>
          <a:xfrm>
            <a:off x="5951095" y="4691922"/>
            <a:ext cx="2653259" cy="646331"/>
          </a:xfrm>
          <a:prstGeom prst="rect">
            <a:avLst/>
          </a:prstGeom>
          <a:noFill/>
        </p:spPr>
        <p:txBody>
          <a:bodyPr wrap="square" rtlCol="0">
            <a:spAutoFit/>
          </a:bodyPr>
          <a:lstStyle/>
          <a:p>
            <a:pPr algn="ctr"/>
            <a:r>
              <a:rPr lang="en-US" b="1" dirty="0"/>
              <a:t>Taking a medication to lower blood pressure</a:t>
            </a:r>
          </a:p>
        </p:txBody>
      </p:sp>
      <p:sp>
        <p:nvSpPr>
          <p:cNvPr id="14" name="TextBox 13">
            <a:extLst>
              <a:ext uri="{FF2B5EF4-FFF2-40B4-BE49-F238E27FC236}">
                <a16:creationId xmlns:a16="http://schemas.microsoft.com/office/drawing/2014/main" id="{64266CC8-14FD-D65F-9672-784713D8AF0B}"/>
              </a:ext>
            </a:extLst>
          </p:cNvPr>
          <p:cNvSpPr txBox="1"/>
          <p:nvPr/>
        </p:nvSpPr>
        <p:spPr>
          <a:xfrm>
            <a:off x="8942332" y="4670133"/>
            <a:ext cx="2847033" cy="646331"/>
          </a:xfrm>
          <a:prstGeom prst="rect">
            <a:avLst/>
          </a:prstGeom>
          <a:noFill/>
        </p:spPr>
        <p:txBody>
          <a:bodyPr wrap="square" rtlCol="0">
            <a:spAutoFit/>
          </a:bodyPr>
          <a:lstStyle/>
          <a:p>
            <a:pPr algn="ctr"/>
            <a:r>
              <a:rPr lang="en-US" b="1" dirty="0"/>
              <a:t>Buying an intervention program to address a need</a:t>
            </a:r>
          </a:p>
        </p:txBody>
      </p:sp>
      <p:pic>
        <p:nvPicPr>
          <p:cNvPr id="16" name="Picture 15">
            <a:extLst>
              <a:ext uri="{FF2B5EF4-FFF2-40B4-BE49-F238E27FC236}">
                <a16:creationId xmlns:a16="http://schemas.microsoft.com/office/drawing/2014/main" id="{D7CF061F-6CC0-1404-6903-EA99845FCB12}"/>
              </a:ext>
              <a:ext uri="{C183D7F6-B498-43B3-948B-1728B52AA6E4}">
                <adec:decorative xmlns:adec="http://schemas.microsoft.com/office/drawing/2017/decorative" val="1"/>
              </a:ext>
            </a:extLst>
          </p:cNvPr>
          <p:cNvPicPr>
            <a:picLocks noChangeAspect="1"/>
          </p:cNvPicPr>
          <p:nvPr/>
        </p:nvPicPr>
        <p:blipFill>
          <a:blip r:embed="rId4"/>
          <a:srcRect l="20424" t="8780" r="30948" b="4078"/>
          <a:stretch>
            <a:fillRect/>
          </a:stretch>
        </p:blipFill>
        <p:spPr>
          <a:xfrm>
            <a:off x="8999946" y="1465050"/>
            <a:ext cx="2731806" cy="3090902"/>
          </a:xfrm>
          <a:prstGeom prst="rect">
            <a:avLst/>
          </a:prstGeom>
        </p:spPr>
      </p:pic>
      <p:sp>
        <p:nvSpPr>
          <p:cNvPr id="4" name="Text Placeholder 3">
            <a:extLst>
              <a:ext uri="{FF2B5EF4-FFF2-40B4-BE49-F238E27FC236}">
                <a16:creationId xmlns:a16="http://schemas.microsoft.com/office/drawing/2014/main" id="{4BF167F0-8DB6-E487-5C49-00C28699AE31}"/>
              </a:ext>
            </a:extLst>
          </p:cNvPr>
          <p:cNvSpPr>
            <a:spLocks noGrp="1"/>
          </p:cNvSpPr>
          <p:nvPr>
            <p:ph type="body" sz="quarter" idx="13"/>
          </p:nvPr>
        </p:nvSpPr>
        <p:spPr/>
        <p:txBody>
          <a:bodyPr/>
          <a:lstStyle/>
          <a:p>
            <a:r>
              <a:rPr lang="en-US" dirty="0"/>
              <a:t>Photo by </a:t>
            </a:r>
            <a:r>
              <a:rPr lang="en-US" dirty="0">
                <a:hlinkClick r:id="rId5"/>
              </a:rPr>
              <a:t>danilo.alvesd</a:t>
            </a:r>
            <a:r>
              <a:rPr lang="en-US" dirty="0"/>
              <a:t> on </a:t>
            </a:r>
            <a:r>
              <a:rPr lang="en-US" dirty="0">
                <a:hlinkClick r:id="rId6"/>
              </a:rPr>
              <a:t>Unsplash</a:t>
            </a:r>
            <a:r>
              <a:rPr lang="en-US" dirty="0"/>
              <a:t> </a:t>
            </a:r>
          </a:p>
        </p:txBody>
      </p:sp>
      <p:sp>
        <p:nvSpPr>
          <p:cNvPr id="5" name="Slide Number Placeholder 4">
            <a:extLst>
              <a:ext uri="{FF2B5EF4-FFF2-40B4-BE49-F238E27FC236}">
                <a16:creationId xmlns:a16="http://schemas.microsoft.com/office/drawing/2014/main" id="{265663D6-B83F-9642-C76F-C388286A43D2}"/>
              </a:ext>
            </a:extLst>
          </p:cNvPr>
          <p:cNvSpPr>
            <a:spLocks noGrp="1"/>
          </p:cNvSpPr>
          <p:nvPr>
            <p:ph type="sldNum" sz="quarter" idx="12"/>
          </p:nvPr>
        </p:nvSpPr>
        <p:spPr/>
        <p:txBody>
          <a:bodyPr/>
          <a:lstStyle/>
          <a:p>
            <a:fld id="{99A20822-4A49-4D36-86E3-300BA48D3F00}" type="slidenum">
              <a:rPr lang="en-US" smtClean="0"/>
              <a:t>16</a:t>
            </a:fld>
            <a:endParaRPr lang="en-US" dirty="0"/>
          </a:p>
        </p:txBody>
      </p:sp>
    </p:spTree>
    <p:extLst>
      <p:ext uri="{BB962C8B-B14F-4D97-AF65-F5344CB8AC3E}">
        <p14:creationId xmlns:p14="http://schemas.microsoft.com/office/powerpoint/2010/main" val="1114874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0F839-9C0A-A982-C466-B66C86039B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2EE942-9C6E-4EF1-E9A3-BFD1D493E3D1}"/>
              </a:ext>
            </a:extLst>
          </p:cNvPr>
          <p:cNvSpPr>
            <a:spLocks noGrp="1"/>
          </p:cNvSpPr>
          <p:nvPr>
            <p:ph type="title"/>
          </p:nvPr>
        </p:nvSpPr>
        <p:spPr/>
        <p:txBody>
          <a:bodyPr/>
          <a:lstStyle/>
          <a:p>
            <a:r>
              <a:rPr lang="en-US" dirty="0"/>
              <a:t>Adaptive Challenges</a:t>
            </a:r>
          </a:p>
        </p:txBody>
      </p:sp>
      <p:sp>
        <p:nvSpPr>
          <p:cNvPr id="3" name="Content Placeholder 2">
            <a:extLst>
              <a:ext uri="{FF2B5EF4-FFF2-40B4-BE49-F238E27FC236}">
                <a16:creationId xmlns:a16="http://schemas.microsoft.com/office/drawing/2014/main" id="{44E13146-6D9F-A046-921F-73597DA5DCCE}"/>
              </a:ext>
            </a:extLst>
          </p:cNvPr>
          <p:cNvSpPr>
            <a:spLocks noGrp="1"/>
          </p:cNvSpPr>
          <p:nvPr>
            <p:ph sz="quarter" idx="14"/>
          </p:nvPr>
        </p:nvSpPr>
        <p:spPr>
          <a:xfrm>
            <a:off x="457200" y="1371600"/>
            <a:ext cx="4999220" cy="4343400"/>
          </a:xfrm>
        </p:spPr>
        <p:txBody>
          <a:bodyPr>
            <a:normAutofit/>
          </a:bodyPr>
          <a:lstStyle/>
          <a:p>
            <a:r>
              <a:rPr lang="en-US" dirty="0"/>
              <a:t>The problem exists because of a lack of application and context. The solution is hard to identify and requires creativity, flexibility, and changes in systems or thinking about the current context.</a:t>
            </a:r>
          </a:p>
          <a:p>
            <a:r>
              <a:rPr lang="en-US" dirty="0"/>
              <a:t>The solution is </a:t>
            </a:r>
            <a:r>
              <a:rPr lang="en-US" i="1" dirty="0"/>
              <a:t>in here</a:t>
            </a:r>
            <a:r>
              <a:rPr lang="en-US" dirty="0"/>
              <a:t>.</a:t>
            </a:r>
          </a:p>
        </p:txBody>
      </p:sp>
      <p:sp>
        <p:nvSpPr>
          <p:cNvPr id="13" name="TextBox 12">
            <a:extLst>
              <a:ext uri="{FF2B5EF4-FFF2-40B4-BE49-F238E27FC236}">
                <a16:creationId xmlns:a16="http://schemas.microsoft.com/office/drawing/2014/main" id="{63FC8C6E-AA55-62D5-3A8F-31955DCFF30A}"/>
              </a:ext>
            </a:extLst>
          </p:cNvPr>
          <p:cNvSpPr txBox="1"/>
          <p:nvPr/>
        </p:nvSpPr>
        <p:spPr>
          <a:xfrm>
            <a:off x="5872746" y="4667898"/>
            <a:ext cx="2653259" cy="646331"/>
          </a:xfrm>
          <a:prstGeom prst="rect">
            <a:avLst/>
          </a:prstGeom>
          <a:noFill/>
        </p:spPr>
        <p:txBody>
          <a:bodyPr wrap="square" rtlCol="0">
            <a:spAutoFit/>
          </a:bodyPr>
          <a:lstStyle/>
          <a:p>
            <a:pPr algn="ctr"/>
            <a:r>
              <a:rPr lang="en-US" b="1" dirty="0"/>
              <a:t>Changing lifestyle to reduce blood pressure</a:t>
            </a:r>
          </a:p>
        </p:txBody>
      </p:sp>
      <p:sp>
        <p:nvSpPr>
          <p:cNvPr id="14" name="TextBox 13">
            <a:extLst>
              <a:ext uri="{FF2B5EF4-FFF2-40B4-BE49-F238E27FC236}">
                <a16:creationId xmlns:a16="http://schemas.microsoft.com/office/drawing/2014/main" id="{03F9E050-E13D-88EF-5F66-FF5BE5DE71EF}"/>
              </a:ext>
            </a:extLst>
          </p:cNvPr>
          <p:cNvSpPr txBox="1"/>
          <p:nvPr/>
        </p:nvSpPr>
        <p:spPr>
          <a:xfrm>
            <a:off x="8942332" y="4670133"/>
            <a:ext cx="2847033" cy="923330"/>
          </a:xfrm>
          <a:prstGeom prst="rect">
            <a:avLst/>
          </a:prstGeom>
          <a:noFill/>
        </p:spPr>
        <p:txBody>
          <a:bodyPr wrap="square" rtlCol="0">
            <a:spAutoFit/>
          </a:bodyPr>
          <a:lstStyle/>
          <a:p>
            <a:pPr algn="ctr"/>
            <a:r>
              <a:rPr lang="en-US" b="1" dirty="0"/>
              <a:t>Adjusting schedule or roles to implement an intervention</a:t>
            </a:r>
          </a:p>
        </p:txBody>
      </p:sp>
      <p:pic>
        <p:nvPicPr>
          <p:cNvPr id="7" name="Picture 6">
            <a:extLst>
              <a:ext uri="{FF2B5EF4-FFF2-40B4-BE49-F238E27FC236}">
                <a16:creationId xmlns:a16="http://schemas.microsoft.com/office/drawing/2014/main" id="{6DD76555-5BE4-69B2-10C4-5D40B5F86273}"/>
              </a:ext>
              <a:ext uri="{C183D7F6-B498-43B3-948B-1728B52AA6E4}">
                <adec:decorative xmlns:adec="http://schemas.microsoft.com/office/drawing/2017/decorative" val="1"/>
              </a:ext>
            </a:extLst>
          </p:cNvPr>
          <p:cNvPicPr>
            <a:picLocks noChangeAspect="1"/>
          </p:cNvPicPr>
          <p:nvPr/>
        </p:nvPicPr>
        <p:blipFill>
          <a:blip r:embed="rId3"/>
          <a:srcRect l="23039" r="7144"/>
          <a:stretch>
            <a:fillRect/>
          </a:stretch>
        </p:blipFill>
        <p:spPr>
          <a:xfrm>
            <a:off x="5747232" y="1611041"/>
            <a:ext cx="2857122" cy="2728210"/>
          </a:xfrm>
          <a:prstGeom prst="rect">
            <a:avLst/>
          </a:prstGeom>
        </p:spPr>
      </p:pic>
      <p:pic>
        <p:nvPicPr>
          <p:cNvPr id="9" name="Picture 8">
            <a:extLst>
              <a:ext uri="{FF2B5EF4-FFF2-40B4-BE49-F238E27FC236}">
                <a16:creationId xmlns:a16="http://schemas.microsoft.com/office/drawing/2014/main" id="{DB954C89-C152-0A30-D81A-A743B2B8D4C8}"/>
              </a:ext>
              <a:ext uri="{C183D7F6-B498-43B3-948B-1728B52AA6E4}">
                <adec:decorative xmlns:adec="http://schemas.microsoft.com/office/drawing/2017/decorative" val="1"/>
              </a:ext>
            </a:extLst>
          </p:cNvPr>
          <p:cNvPicPr>
            <a:picLocks noChangeAspect="1"/>
          </p:cNvPicPr>
          <p:nvPr/>
        </p:nvPicPr>
        <p:blipFill>
          <a:blip r:embed="rId4"/>
          <a:srcRect l="43224" r="1676"/>
          <a:stretch>
            <a:fillRect/>
          </a:stretch>
        </p:blipFill>
        <p:spPr>
          <a:xfrm>
            <a:off x="9240525" y="1640973"/>
            <a:ext cx="2250646" cy="2728210"/>
          </a:xfrm>
          <a:prstGeom prst="rect">
            <a:avLst/>
          </a:prstGeom>
        </p:spPr>
      </p:pic>
      <p:sp>
        <p:nvSpPr>
          <p:cNvPr id="4" name="Text Placeholder 3">
            <a:extLst>
              <a:ext uri="{FF2B5EF4-FFF2-40B4-BE49-F238E27FC236}">
                <a16:creationId xmlns:a16="http://schemas.microsoft.com/office/drawing/2014/main" id="{B034AE9F-0E37-D568-A0B3-D5E9FF0F9AE2}"/>
              </a:ext>
            </a:extLst>
          </p:cNvPr>
          <p:cNvSpPr>
            <a:spLocks noGrp="1"/>
          </p:cNvSpPr>
          <p:nvPr>
            <p:ph type="body" sz="quarter" idx="13"/>
          </p:nvPr>
        </p:nvSpPr>
        <p:spPr/>
        <p:txBody>
          <a:bodyPr/>
          <a:lstStyle/>
          <a:p>
            <a:r>
              <a:rPr lang="en-US" dirty="0"/>
              <a:t>Photo by </a:t>
            </a:r>
            <a:r>
              <a:rPr lang="en-US" dirty="0">
                <a:hlinkClick r:id="rId5"/>
              </a:rPr>
              <a:t>VD Photography</a:t>
            </a:r>
            <a:r>
              <a:rPr lang="en-US" dirty="0"/>
              <a:t> on </a:t>
            </a:r>
            <a:r>
              <a:rPr lang="en-US" dirty="0">
                <a:hlinkClick r:id="rId6"/>
              </a:rPr>
              <a:t>Unsplash</a:t>
            </a:r>
            <a:r>
              <a:rPr lang="en-US" dirty="0"/>
              <a:t>; Photo by </a:t>
            </a:r>
            <a:r>
              <a:rPr lang="en-US" dirty="0">
                <a:hlinkClick r:id="rId7"/>
              </a:rPr>
              <a:t>Jo Szczepanska</a:t>
            </a:r>
            <a:r>
              <a:rPr lang="en-US" dirty="0"/>
              <a:t> on </a:t>
            </a:r>
            <a:r>
              <a:rPr lang="en-US" dirty="0">
                <a:hlinkClick r:id="rId8"/>
              </a:rPr>
              <a:t>Unsplash</a:t>
            </a:r>
            <a:r>
              <a:rPr lang="en-US" dirty="0"/>
              <a:t>   </a:t>
            </a:r>
          </a:p>
        </p:txBody>
      </p:sp>
      <p:sp>
        <p:nvSpPr>
          <p:cNvPr id="5" name="Slide Number Placeholder 4">
            <a:extLst>
              <a:ext uri="{FF2B5EF4-FFF2-40B4-BE49-F238E27FC236}">
                <a16:creationId xmlns:a16="http://schemas.microsoft.com/office/drawing/2014/main" id="{60C1DE3F-304F-C5E3-43D7-7E2683DE3F74}"/>
              </a:ext>
            </a:extLst>
          </p:cNvPr>
          <p:cNvSpPr>
            <a:spLocks noGrp="1"/>
          </p:cNvSpPr>
          <p:nvPr>
            <p:ph type="sldNum" sz="quarter" idx="12"/>
          </p:nvPr>
        </p:nvSpPr>
        <p:spPr/>
        <p:txBody>
          <a:bodyPr/>
          <a:lstStyle/>
          <a:p>
            <a:fld id="{99A20822-4A49-4D36-86E3-300BA48D3F00}" type="slidenum">
              <a:rPr lang="en-US" smtClean="0"/>
              <a:t>17</a:t>
            </a:fld>
            <a:endParaRPr lang="en-US" dirty="0"/>
          </a:p>
        </p:txBody>
      </p:sp>
    </p:spTree>
    <p:extLst>
      <p:ext uri="{BB962C8B-B14F-4D97-AF65-F5344CB8AC3E}">
        <p14:creationId xmlns:p14="http://schemas.microsoft.com/office/powerpoint/2010/main" val="1944141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DFB87-CE88-A530-EC7B-A071DB5025CB}"/>
              </a:ext>
            </a:extLst>
          </p:cNvPr>
          <p:cNvSpPr>
            <a:spLocks noGrp="1"/>
          </p:cNvSpPr>
          <p:nvPr>
            <p:ph type="title"/>
          </p:nvPr>
        </p:nvSpPr>
        <p:spPr>
          <a:xfrm>
            <a:off x="457200" y="-1280160"/>
            <a:ext cx="11276076" cy="1280160"/>
          </a:xfrm>
        </p:spPr>
        <p:txBody>
          <a:bodyPr vert="horz" lIns="0" tIns="0" rIns="0" bIns="0" rtlCol="0" anchor="b" anchorCtr="0">
            <a:normAutofit/>
          </a:bodyPr>
          <a:lstStyle/>
          <a:p>
            <a:r>
              <a:rPr lang="en-US" dirty="0"/>
              <a:t>Technical Vs. Adaptive</a:t>
            </a:r>
          </a:p>
        </p:txBody>
      </p:sp>
      <p:pic>
        <p:nvPicPr>
          <p:cNvPr id="9" name="Picture 8" descr="A picture containing text&#10;&#10;Description generated with high confidence">
            <a:extLst>
              <a:ext uri="{FF2B5EF4-FFF2-40B4-BE49-F238E27FC236}">
                <a16:creationId xmlns:a16="http://schemas.microsoft.com/office/drawing/2014/main" id="{1A3735C7-39F1-1782-697E-8CF7EF563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6770" y="557542"/>
            <a:ext cx="4771090" cy="5742914"/>
          </a:xfrm>
          <a:prstGeom prst="rect">
            <a:avLst/>
          </a:prstGeom>
        </p:spPr>
      </p:pic>
      <p:sp>
        <p:nvSpPr>
          <p:cNvPr id="14" name="Right Arrow 13">
            <a:extLst>
              <a:ext uri="{FF2B5EF4-FFF2-40B4-BE49-F238E27FC236}">
                <a16:creationId xmlns:a16="http://schemas.microsoft.com/office/drawing/2014/main" id="{EB32CB66-B60A-A435-9370-86464A06EBB5}"/>
              </a:ext>
              <a:ext uri="{C183D7F6-B498-43B3-948B-1728B52AA6E4}">
                <adec:decorative xmlns:adec="http://schemas.microsoft.com/office/drawing/2017/decorative" val="1"/>
              </a:ext>
            </a:extLst>
          </p:cNvPr>
          <p:cNvSpPr/>
          <p:nvPr/>
        </p:nvSpPr>
        <p:spPr>
          <a:xfrm>
            <a:off x="4104100" y="880354"/>
            <a:ext cx="498764" cy="318654"/>
          </a:xfrm>
          <a:prstGeom prst="rightArrow">
            <a:avLst/>
          </a:prstGeom>
          <a:solidFill>
            <a:schemeClr val="bg2"/>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1" name="TextBox 10">
            <a:extLst>
              <a:ext uri="{FF2B5EF4-FFF2-40B4-BE49-F238E27FC236}">
                <a16:creationId xmlns:a16="http://schemas.microsoft.com/office/drawing/2014/main" id="{9C0749D7-F3A5-5BE8-61E5-B3772DEFCD04}"/>
              </a:ext>
            </a:extLst>
          </p:cNvPr>
          <p:cNvSpPr txBox="1"/>
          <p:nvPr/>
        </p:nvSpPr>
        <p:spPr>
          <a:xfrm>
            <a:off x="1124263" y="95877"/>
            <a:ext cx="2563318" cy="461665"/>
          </a:xfrm>
          <a:prstGeom prst="rect">
            <a:avLst/>
          </a:prstGeom>
          <a:noFill/>
        </p:spPr>
        <p:txBody>
          <a:bodyPr wrap="square" rtlCol="0">
            <a:spAutoFit/>
          </a:bodyPr>
          <a:lstStyle/>
          <a:p>
            <a:pPr algn="ctr"/>
            <a:r>
              <a:rPr lang="en-US" sz="2400" b="1" dirty="0"/>
              <a:t>Technical</a:t>
            </a:r>
          </a:p>
        </p:txBody>
      </p:sp>
      <p:sp>
        <p:nvSpPr>
          <p:cNvPr id="13" name="Rounded Rectangle 12">
            <a:extLst>
              <a:ext uri="{FF2B5EF4-FFF2-40B4-BE49-F238E27FC236}">
                <a16:creationId xmlns:a16="http://schemas.microsoft.com/office/drawing/2014/main" id="{302B290E-DC15-C7FD-EEC2-FD63740FABE2}"/>
              </a:ext>
            </a:extLst>
          </p:cNvPr>
          <p:cNvSpPr/>
          <p:nvPr/>
        </p:nvSpPr>
        <p:spPr>
          <a:xfrm>
            <a:off x="509366" y="557542"/>
            <a:ext cx="3636299" cy="964278"/>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Buying an evidence-based intervention to address a common need of students</a:t>
            </a:r>
          </a:p>
        </p:txBody>
      </p:sp>
      <p:sp>
        <p:nvSpPr>
          <p:cNvPr id="12" name="TextBox 11">
            <a:extLst>
              <a:ext uri="{FF2B5EF4-FFF2-40B4-BE49-F238E27FC236}">
                <a16:creationId xmlns:a16="http://schemas.microsoft.com/office/drawing/2014/main" id="{B9B4FAC4-2CF3-9B97-2328-DF7C6D0D8A94}"/>
              </a:ext>
            </a:extLst>
          </p:cNvPr>
          <p:cNvSpPr txBox="1"/>
          <p:nvPr/>
        </p:nvSpPr>
        <p:spPr>
          <a:xfrm>
            <a:off x="8184845" y="95877"/>
            <a:ext cx="2563318" cy="461665"/>
          </a:xfrm>
          <a:prstGeom prst="rect">
            <a:avLst/>
          </a:prstGeom>
          <a:noFill/>
        </p:spPr>
        <p:txBody>
          <a:bodyPr wrap="square" rtlCol="0">
            <a:spAutoFit/>
          </a:bodyPr>
          <a:lstStyle/>
          <a:p>
            <a:pPr algn="ctr"/>
            <a:r>
              <a:rPr lang="en-US" sz="2400" b="1" dirty="0"/>
              <a:t>Adaptive</a:t>
            </a:r>
          </a:p>
        </p:txBody>
      </p:sp>
      <p:sp>
        <p:nvSpPr>
          <p:cNvPr id="15" name="Right Arrow 14">
            <a:extLst>
              <a:ext uri="{FF2B5EF4-FFF2-40B4-BE49-F238E27FC236}">
                <a16:creationId xmlns:a16="http://schemas.microsoft.com/office/drawing/2014/main" id="{43C1DCB4-8EE7-6700-8390-4F992EE70555}"/>
              </a:ext>
              <a:ext uri="{C183D7F6-B498-43B3-948B-1728B52AA6E4}">
                <adec:decorative xmlns:adec="http://schemas.microsoft.com/office/drawing/2017/decorative" val="1"/>
              </a:ext>
            </a:extLst>
          </p:cNvPr>
          <p:cNvSpPr/>
          <p:nvPr/>
        </p:nvSpPr>
        <p:spPr>
          <a:xfrm rot="10800000">
            <a:off x="7719849" y="880354"/>
            <a:ext cx="498764" cy="318654"/>
          </a:xfrm>
          <a:prstGeom prst="rightArrow">
            <a:avLst/>
          </a:prstGeom>
          <a:solidFill>
            <a:schemeClr val="bg2"/>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6" name="Rounded Rectangle 15">
            <a:extLst>
              <a:ext uri="{FF2B5EF4-FFF2-40B4-BE49-F238E27FC236}">
                <a16:creationId xmlns:a16="http://schemas.microsoft.com/office/drawing/2014/main" id="{AAE0DD68-C251-94FB-F4AE-BA9CEAB7C6F3}"/>
              </a:ext>
            </a:extLst>
          </p:cNvPr>
          <p:cNvSpPr/>
          <p:nvPr/>
        </p:nvSpPr>
        <p:spPr>
          <a:xfrm>
            <a:off x="8177048" y="557542"/>
            <a:ext cx="3636299" cy="964278"/>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Adjusting the roles of staff to coordinate use of the intervention</a:t>
            </a:r>
          </a:p>
        </p:txBody>
      </p:sp>
      <p:sp>
        <p:nvSpPr>
          <p:cNvPr id="5" name="Slide Number Placeholder 4">
            <a:extLst>
              <a:ext uri="{FF2B5EF4-FFF2-40B4-BE49-F238E27FC236}">
                <a16:creationId xmlns:a16="http://schemas.microsoft.com/office/drawing/2014/main" id="{F617A7D7-3B4E-2BF4-0A29-24C0A59696FA}"/>
              </a:ext>
            </a:extLst>
          </p:cNvPr>
          <p:cNvSpPr>
            <a:spLocks noGrp="1"/>
          </p:cNvSpPr>
          <p:nvPr>
            <p:ph type="sldNum" sz="quarter" idx="18"/>
          </p:nvPr>
        </p:nvSpPr>
        <p:spPr/>
        <p:txBody>
          <a:bodyPr/>
          <a:lstStyle/>
          <a:p>
            <a:fld id="{1482C961-0223-46C8-A4D1-0E459D437518}" type="slidenum">
              <a:rPr lang="en-US" smtClean="0"/>
              <a:t>18</a:t>
            </a:fld>
            <a:endParaRPr lang="en-US" dirty="0"/>
          </a:p>
        </p:txBody>
      </p:sp>
    </p:spTree>
    <p:extLst>
      <p:ext uri="{BB962C8B-B14F-4D97-AF65-F5344CB8AC3E}">
        <p14:creationId xmlns:p14="http://schemas.microsoft.com/office/powerpoint/2010/main" val="3613338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61413-C31A-FB35-E6FD-31D6DCE64FB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96E2308-AAF5-2C7B-03D4-027BE3B95680}"/>
              </a:ext>
            </a:extLst>
          </p:cNvPr>
          <p:cNvSpPr>
            <a:spLocks noGrp="1"/>
          </p:cNvSpPr>
          <p:nvPr>
            <p:ph type="title"/>
          </p:nvPr>
        </p:nvSpPr>
        <p:spPr>
          <a:xfrm>
            <a:off x="457200" y="-1280160"/>
            <a:ext cx="11276076" cy="1280160"/>
          </a:xfrm>
        </p:spPr>
        <p:txBody>
          <a:bodyPr vert="horz" lIns="0" tIns="0" rIns="0" bIns="0" rtlCol="0" anchor="b" anchorCtr="0">
            <a:normAutofit/>
          </a:bodyPr>
          <a:lstStyle/>
          <a:p>
            <a:r>
              <a:rPr lang="en-US" dirty="0"/>
              <a:t>Technical vs. Adaptive 2</a:t>
            </a:r>
          </a:p>
        </p:txBody>
      </p:sp>
      <p:sp>
        <p:nvSpPr>
          <p:cNvPr id="3" name="Right Arrow 2">
            <a:extLst>
              <a:ext uri="{FF2B5EF4-FFF2-40B4-BE49-F238E27FC236}">
                <a16:creationId xmlns:a16="http://schemas.microsoft.com/office/drawing/2014/main" id="{24598F03-786B-6415-CB0E-1DACFDB27653}"/>
              </a:ext>
              <a:ext uri="{C183D7F6-B498-43B3-948B-1728B52AA6E4}">
                <adec:decorative xmlns:adec="http://schemas.microsoft.com/office/drawing/2017/decorative" val="1"/>
              </a:ext>
            </a:extLst>
          </p:cNvPr>
          <p:cNvSpPr/>
          <p:nvPr/>
        </p:nvSpPr>
        <p:spPr>
          <a:xfrm rot="8259553">
            <a:off x="7690899" y="3817447"/>
            <a:ext cx="3217280" cy="244825"/>
          </a:xfrm>
          <a:prstGeom prst="rightArrow">
            <a:avLst/>
          </a:prstGeom>
          <a:solidFill>
            <a:schemeClr val="bg2"/>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 name="Right Arrow 1">
            <a:extLst>
              <a:ext uri="{FF2B5EF4-FFF2-40B4-BE49-F238E27FC236}">
                <a16:creationId xmlns:a16="http://schemas.microsoft.com/office/drawing/2014/main" id="{6AF6851B-A3FB-EB51-1DF0-CEE7D8F94049}"/>
              </a:ext>
              <a:ext uri="{C183D7F6-B498-43B3-948B-1728B52AA6E4}">
                <adec:decorative xmlns:adec="http://schemas.microsoft.com/office/drawing/2017/decorative" val="1"/>
              </a:ext>
            </a:extLst>
          </p:cNvPr>
          <p:cNvSpPr/>
          <p:nvPr/>
        </p:nvSpPr>
        <p:spPr>
          <a:xfrm rot="2896417" flipV="1">
            <a:off x="1354566" y="3585966"/>
            <a:ext cx="3126246" cy="245788"/>
          </a:xfrm>
          <a:prstGeom prst="rightArrow">
            <a:avLst/>
          </a:prstGeom>
          <a:solidFill>
            <a:schemeClr val="bg2"/>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9" name="Picture 8"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back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0A4CB7B2-0475-1EB9-E71D-5A6D70D1B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6770" y="557542"/>
            <a:ext cx="4771090" cy="5742914"/>
          </a:xfrm>
          <a:prstGeom prst="rect">
            <a:avLst/>
          </a:prstGeom>
        </p:spPr>
      </p:pic>
      <p:sp>
        <p:nvSpPr>
          <p:cNvPr id="14" name="Right Arrow 13">
            <a:extLst>
              <a:ext uri="{FF2B5EF4-FFF2-40B4-BE49-F238E27FC236}">
                <a16:creationId xmlns:a16="http://schemas.microsoft.com/office/drawing/2014/main" id="{30CAB946-B520-A444-1917-E59C6954192C}"/>
              </a:ext>
              <a:ext uri="{C183D7F6-B498-43B3-948B-1728B52AA6E4}">
                <adec:decorative xmlns:adec="http://schemas.microsoft.com/office/drawing/2017/decorative" val="1"/>
              </a:ext>
            </a:extLst>
          </p:cNvPr>
          <p:cNvSpPr/>
          <p:nvPr/>
        </p:nvSpPr>
        <p:spPr>
          <a:xfrm>
            <a:off x="3777494" y="2305394"/>
            <a:ext cx="498764" cy="318654"/>
          </a:xfrm>
          <a:prstGeom prst="rightArrow">
            <a:avLst/>
          </a:prstGeom>
          <a:solidFill>
            <a:schemeClr val="bg2"/>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1" name="TextBox 10">
            <a:extLst>
              <a:ext uri="{FF2B5EF4-FFF2-40B4-BE49-F238E27FC236}">
                <a16:creationId xmlns:a16="http://schemas.microsoft.com/office/drawing/2014/main" id="{A0E4159C-3E06-54AD-C7D5-6DD4900B14AB}"/>
              </a:ext>
            </a:extLst>
          </p:cNvPr>
          <p:cNvSpPr txBox="1"/>
          <p:nvPr/>
        </p:nvSpPr>
        <p:spPr>
          <a:xfrm>
            <a:off x="1124263" y="95877"/>
            <a:ext cx="2563318" cy="461665"/>
          </a:xfrm>
          <a:prstGeom prst="rect">
            <a:avLst/>
          </a:prstGeom>
          <a:noFill/>
        </p:spPr>
        <p:txBody>
          <a:bodyPr wrap="square" rtlCol="0">
            <a:spAutoFit/>
          </a:bodyPr>
          <a:lstStyle/>
          <a:p>
            <a:pPr algn="ctr"/>
            <a:r>
              <a:rPr lang="en-US" sz="2400" b="1" dirty="0"/>
              <a:t>Technical</a:t>
            </a:r>
          </a:p>
        </p:txBody>
      </p:sp>
      <p:sp>
        <p:nvSpPr>
          <p:cNvPr id="13" name="Rounded Rectangle 12">
            <a:extLst>
              <a:ext uri="{FF2B5EF4-FFF2-40B4-BE49-F238E27FC236}">
                <a16:creationId xmlns:a16="http://schemas.microsoft.com/office/drawing/2014/main" id="{4D4053EB-0C60-7346-E0A5-89BA5FC9CBAC}"/>
              </a:ext>
            </a:extLst>
          </p:cNvPr>
          <p:cNvSpPr/>
          <p:nvPr/>
        </p:nvSpPr>
        <p:spPr>
          <a:xfrm>
            <a:off x="182760" y="1982582"/>
            <a:ext cx="3636299" cy="964278"/>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Buying a progress-monitoring tool</a:t>
            </a:r>
          </a:p>
        </p:txBody>
      </p:sp>
      <p:sp>
        <p:nvSpPr>
          <p:cNvPr id="12" name="TextBox 11">
            <a:extLst>
              <a:ext uri="{FF2B5EF4-FFF2-40B4-BE49-F238E27FC236}">
                <a16:creationId xmlns:a16="http://schemas.microsoft.com/office/drawing/2014/main" id="{403017C0-BACB-824C-B7A8-0D4B2545FC50}"/>
              </a:ext>
            </a:extLst>
          </p:cNvPr>
          <p:cNvSpPr txBox="1"/>
          <p:nvPr/>
        </p:nvSpPr>
        <p:spPr>
          <a:xfrm>
            <a:off x="8184845" y="95877"/>
            <a:ext cx="2563318" cy="461665"/>
          </a:xfrm>
          <a:prstGeom prst="rect">
            <a:avLst/>
          </a:prstGeom>
          <a:noFill/>
        </p:spPr>
        <p:txBody>
          <a:bodyPr wrap="square" rtlCol="0">
            <a:spAutoFit/>
          </a:bodyPr>
          <a:lstStyle/>
          <a:p>
            <a:pPr algn="ctr"/>
            <a:r>
              <a:rPr lang="en-US" sz="2400" b="1" dirty="0"/>
              <a:t>Adaptive</a:t>
            </a:r>
          </a:p>
        </p:txBody>
      </p:sp>
      <p:sp>
        <p:nvSpPr>
          <p:cNvPr id="15" name="Right Arrow 14">
            <a:extLst>
              <a:ext uri="{FF2B5EF4-FFF2-40B4-BE49-F238E27FC236}">
                <a16:creationId xmlns:a16="http://schemas.microsoft.com/office/drawing/2014/main" id="{468F81C2-986F-4C7D-7BE2-5EDEDD943A4E}"/>
              </a:ext>
              <a:ext uri="{C183D7F6-B498-43B3-948B-1728B52AA6E4}">
                <adec:decorative xmlns:adec="http://schemas.microsoft.com/office/drawing/2017/decorative" val="1"/>
              </a:ext>
            </a:extLst>
          </p:cNvPr>
          <p:cNvSpPr/>
          <p:nvPr/>
        </p:nvSpPr>
        <p:spPr>
          <a:xfrm rot="10800000">
            <a:off x="7915744" y="2305394"/>
            <a:ext cx="498764" cy="318654"/>
          </a:xfrm>
          <a:prstGeom prst="rightArrow">
            <a:avLst/>
          </a:prstGeom>
          <a:solidFill>
            <a:schemeClr val="bg2"/>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6" name="Rounded Rectangle 15">
            <a:extLst>
              <a:ext uri="{FF2B5EF4-FFF2-40B4-BE49-F238E27FC236}">
                <a16:creationId xmlns:a16="http://schemas.microsoft.com/office/drawing/2014/main" id="{8B3B60CB-0FA6-8547-5F7C-5FE002662E2B}"/>
              </a:ext>
            </a:extLst>
          </p:cNvPr>
          <p:cNvSpPr/>
          <p:nvPr/>
        </p:nvSpPr>
        <p:spPr>
          <a:xfrm>
            <a:off x="8372943" y="1982582"/>
            <a:ext cx="3636299" cy="964278"/>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Changing team structures to include examining progress- monitoring data</a:t>
            </a:r>
          </a:p>
        </p:txBody>
      </p:sp>
      <p:sp>
        <p:nvSpPr>
          <p:cNvPr id="4" name="Rounded Rectangle 3">
            <a:extLst>
              <a:ext uri="{FF2B5EF4-FFF2-40B4-BE49-F238E27FC236}">
                <a16:creationId xmlns:a16="http://schemas.microsoft.com/office/drawing/2014/main" id="{0B016B81-F1D1-1213-EF4D-80621B229AC3}"/>
              </a:ext>
            </a:extLst>
          </p:cNvPr>
          <p:cNvSpPr/>
          <p:nvPr/>
        </p:nvSpPr>
        <p:spPr>
          <a:xfrm>
            <a:off x="8372943" y="3066063"/>
            <a:ext cx="3636299" cy="1474760"/>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Discussing the difference between </a:t>
            </a:r>
            <a:r>
              <a:rPr lang="en-US" i="1" dirty="0">
                <a:solidFill>
                  <a:schemeClr val="bg1"/>
                </a:solidFill>
              </a:rPr>
              <a:t>progress monitoring </a:t>
            </a:r>
            <a:r>
              <a:rPr lang="en-US" dirty="0">
                <a:solidFill>
                  <a:schemeClr val="bg1"/>
                </a:solidFill>
              </a:rPr>
              <a:t>and </a:t>
            </a:r>
            <a:r>
              <a:rPr lang="en-US" i="1" dirty="0">
                <a:solidFill>
                  <a:schemeClr val="bg1"/>
                </a:solidFill>
              </a:rPr>
              <a:t>monitoring progress </a:t>
            </a:r>
            <a:r>
              <a:rPr lang="en-US" dirty="0">
                <a:solidFill>
                  <a:schemeClr val="bg1"/>
                </a:solidFill>
              </a:rPr>
              <a:t>and making changes to data collection</a:t>
            </a:r>
          </a:p>
        </p:txBody>
      </p:sp>
      <p:sp>
        <p:nvSpPr>
          <p:cNvPr id="5" name="Slide Number Placeholder 4">
            <a:extLst>
              <a:ext uri="{FF2B5EF4-FFF2-40B4-BE49-F238E27FC236}">
                <a16:creationId xmlns:a16="http://schemas.microsoft.com/office/drawing/2014/main" id="{42C8F0B2-A498-66F6-BA49-B6DA4D7C3A82}"/>
              </a:ext>
            </a:extLst>
          </p:cNvPr>
          <p:cNvSpPr>
            <a:spLocks noGrp="1"/>
          </p:cNvSpPr>
          <p:nvPr>
            <p:ph type="sldNum" sz="quarter" idx="18"/>
          </p:nvPr>
        </p:nvSpPr>
        <p:spPr/>
        <p:txBody>
          <a:bodyPr/>
          <a:lstStyle/>
          <a:p>
            <a:fld id="{1482C961-0223-46C8-A4D1-0E459D437518}" type="slidenum">
              <a:rPr lang="en-US" smtClean="0"/>
              <a:t>19</a:t>
            </a:fld>
            <a:endParaRPr lang="en-US" dirty="0"/>
          </a:p>
        </p:txBody>
      </p:sp>
    </p:spTree>
    <p:extLst>
      <p:ext uri="{BB962C8B-B14F-4D97-AF65-F5344CB8AC3E}">
        <p14:creationId xmlns:p14="http://schemas.microsoft.com/office/powerpoint/2010/main" val="1474826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893087" y="355427"/>
            <a:ext cx="8457057" cy="1280160"/>
          </a:xfrm>
        </p:spPr>
        <p:txBody>
          <a:bodyPr>
            <a:normAutofit/>
          </a:bodyPr>
          <a:lstStyle/>
          <a:p>
            <a:r>
              <a:rPr lang="en-US" dirty="0">
                <a:solidFill>
                  <a:srgbClr val="262626"/>
                </a:solidFill>
              </a:rPr>
              <a:t>National Center on </a:t>
            </a:r>
            <a:br>
              <a:rPr lang="en-US" dirty="0">
                <a:solidFill>
                  <a:srgbClr val="262626"/>
                </a:solidFill>
              </a:rPr>
            </a:br>
            <a:r>
              <a:rPr lang="en-US" dirty="0">
                <a:solidFill>
                  <a:srgbClr val="262626"/>
                </a:solidFill>
              </a:rPr>
              <a:t>Intensive Intervention</a:t>
            </a:r>
          </a:p>
        </p:txBody>
      </p:sp>
      <p:sp>
        <p:nvSpPr>
          <p:cNvPr id="9" name="Content Placeholder 2"/>
          <p:cNvSpPr>
            <a:spLocks noGrp="1"/>
          </p:cNvSpPr>
          <p:nvPr>
            <p:ph idx="1"/>
          </p:nvPr>
        </p:nvSpPr>
        <p:spPr>
          <a:xfrm>
            <a:off x="336177" y="1832429"/>
            <a:ext cx="6250362" cy="4196165"/>
          </a:xfrm>
        </p:spPr>
        <p:txBody>
          <a:bodyPr>
            <a:normAutofit/>
          </a:bodyPr>
          <a:lstStyle/>
          <a:p>
            <a:pPr marL="0" indent="0">
              <a:buNone/>
            </a:pPr>
            <a:r>
              <a:rPr lang="en-US" b="0" i="0" u="none" strike="noStrike" dirty="0">
                <a:solidFill>
                  <a:srgbClr val="333333"/>
                </a:solidFill>
                <a:effectLst/>
                <a:latin typeface="Calibri" panose="020F0502020204030204" pitchFamily="34" charset="0"/>
                <a:cs typeface="Calibri" panose="020F0502020204030204" pitchFamily="34" charset="0"/>
              </a:rPr>
              <a:t>The mission of the NCII is to build knowledge and capacity of state and local leaders, faculty and professional development providers, educators, and other stakeholders to support implementation of intensive intervention for students with severe and persistent learning and/or behavioral needs using </a:t>
            </a:r>
            <a:r>
              <a:rPr lang="en-US" b="0" i="0" u="sng" dirty="0">
                <a:solidFill>
                  <a:srgbClr val="0D1DC6"/>
                </a:solidFill>
                <a:effectLst/>
                <a:latin typeface="Calibri" panose="020F0502020204030204" pitchFamily="34" charset="0"/>
                <a:cs typeface="Calibri" panose="020F0502020204030204" pitchFamily="34" charset="0"/>
                <a:hlinkClick r:id="rId3"/>
              </a:rPr>
              <a:t>data-based individualization (DBI)</a:t>
            </a:r>
            <a:r>
              <a:rPr lang="en-US" b="0" i="0" u="none" strike="noStrike" dirty="0">
                <a:solidFill>
                  <a:srgbClr val="333333"/>
                </a:solidFill>
                <a:effectLst/>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endParaRPr lang="en-US" sz="3200" dirty="0"/>
          </a:p>
        </p:txBody>
      </p:sp>
      <p:pic>
        <p:nvPicPr>
          <p:cNvPr id="7" name="Content Placeholder 6">
            <a:extLst>
              <a:ext uri="{FF2B5EF4-FFF2-40B4-BE49-F238E27FC236}">
                <a16:creationId xmlns:a16="http://schemas.microsoft.com/office/drawing/2014/main" id="{52081EF6-C8DF-715E-94F3-7889E1CB3759}"/>
              </a:ext>
              <a:ext uri="{C183D7F6-B498-43B3-948B-1728B52AA6E4}">
                <adec:decorative xmlns:adec="http://schemas.microsoft.com/office/drawing/2017/decorative" val="1"/>
              </a:ext>
            </a:extLst>
          </p:cNvPr>
          <p:cNvPicPr>
            <a:picLocks noGrp="1" noChangeAspect="1"/>
          </p:cNvPicPr>
          <p:nvPr>
            <p:ph idx="10"/>
          </p:nvPr>
        </p:nvPicPr>
        <p:blipFill>
          <a:blip r:embed="rId4"/>
          <a:stretch>
            <a:fillRect/>
          </a:stretch>
        </p:blipFill>
        <p:spPr>
          <a:xfrm>
            <a:off x="6668731" y="2107332"/>
            <a:ext cx="5295900" cy="3646357"/>
          </a:xfrm>
          <a:ln>
            <a:solidFill>
              <a:schemeClr val="accent1"/>
            </a:solidFill>
          </a:ln>
          <a:effectLst>
            <a:outerShdw blurRad="50800" dist="38100" algn="l" rotWithShape="0">
              <a:prstClr val="black">
                <a:alpha val="40000"/>
              </a:prstClr>
            </a:outerShdw>
          </a:effectLst>
        </p:spPr>
      </p:pic>
      <p:sp>
        <p:nvSpPr>
          <p:cNvPr id="2" name="Slide Number">
            <a:extLst>
              <a:ext uri="{FF2B5EF4-FFF2-40B4-BE49-F238E27FC236}">
                <a16:creationId xmlns:a16="http://schemas.microsoft.com/office/drawing/2014/main" id="{4BE6A144-738B-3D76-5F59-D928781BBE6F}"/>
              </a:ext>
            </a:extLst>
          </p:cNvP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2</a:t>
            </a:fld>
            <a:endParaRPr lang="en-US" dirty="0"/>
          </a:p>
        </p:txBody>
      </p:sp>
    </p:spTree>
    <p:extLst>
      <p:ext uri="{BB962C8B-B14F-4D97-AF65-F5344CB8AC3E}">
        <p14:creationId xmlns:p14="http://schemas.microsoft.com/office/powerpoint/2010/main" val="93743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FCAC7-A516-B6B8-1294-118D7352FE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7DA872-EED8-3BAC-1C6B-34DCDFF636AE}"/>
              </a:ext>
            </a:extLst>
          </p:cNvPr>
          <p:cNvSpPr>
            <a:spLocks noGrp="1"/>
          </p:cNvSpPr>
          <p:nvPr>
            <p:ph type="title"/>
          </p:nvPr>
        </p:nvSpPr>
        <p:spPr>
          <a:xfrm>
            <a:off x="457200" y="-1280160"/>
            <a:ext cx="11276076" cy="1280160"/>
          </a:xfrm>
        </p:spPr>
        <p:txBody>
          <a:bodyPr vert="horz" lIns="0" tIns="0" rIns="0" bIns="0" rtlCol="0" anchor="b" anchorCtr="0">
            <a:normAutofit/>
          </a:bodyPr>
          <a:lstStyle/>
          <a:p>
            <a:r>
              <a:rPr lang="en-US" dirty="0"/>
              <a:t>Technical vs. Adaptive 3</a:t>
            </a:r>
          </a:p>
        </p:txBody>
      </p:sp>
      <p:pic>
        <p:nvPicPr>
          <p:cNvPr id="9" name="Picture 8"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back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A5881AD4-4BA9-3076-96C4-9672255FDF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7872" y="557784"/>
            <a:ext cx="4771090" cy="5742914"/>
          </a:xfrm>
          <a:prstGeom prst="rect">
            <a:avLst/>
          </a:prstGeom>
        </p:spPr>
      </p:pic>
      <p:sp>
        <p:nvSpPr>
          <p:cNvPr id="14" name="Right Arrow 13">
            <a:extLst>
              <a:ext uri="{FF2B5EF4-FFF2-40B4-BE49-F238E27FC236}">
                <a16:creationId xmlns:a16="http://schemas.microsoft.com/office/drawing/2014/main" id="{CFF1B47D-2A00-059D-743D-8D1499A1A813}"/>
              </a:ext>
              <a:ext uri="{C183D7F6-B498-43B3-948B-1728B52AA6E4}">
                <adec:decorative xmlns:adec="http://schemas.microsoft.com/office/drawing/2017/decorative" val="1"/>
              </a:ext>
            </a:extLst>
          </p:cNvPr>
          <p:cNvSpPr/>
          <p:nvPr/>
        </p:nvSpPr>
        <p:spPr>
          <a:xfrm>
            <a:off x="3777494" y="3469176"/>
            <a:ext cx="498764" cy="318654"/>
          </a:xfrm>
          <a:prstGeom prst="rightArrow">
            <a:avLst/>
          </a:prstGeom>
          <a:solidFill>
            <a:schemeClr val="bg2"/>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1" name="TextBox 10">
            <a:extLst>
              <a:ext uri="{FF2B5EF4-FFF2-40B4-BE49-F238E27FC236}">
                <a16:creationId xmlns:a16="http://schemas.microsoft.com/office/drawing/2014/main" id="{F944F84C-318E-21A9-94E8-8C4FD753B9CB}"/>
              </a:ext>
            </a:extLst>
          </p:cNvPr>
          <p:cNvSpPr txBox="1"/>
          <p:nvPr/>
        </p:nvSpPr>
        <p:spPr>
          <a:xfrm>
            <a:off x="1124263" y="95877"/>
            <a:ext cx="2563318" cy="461665"/>
          </a:xfrm>
          <a:prstGeom prst="rect">
            <a:avLst/>
          </a:prstGeom>
          <a:noFill/>
        </p:spPr>
        <p:txBody>
          <a:bodyPr wrap="square" rtlCol="0">
            <a:spAutoFit/>
          </a:bodyPr>
          <a:lstStyle/>
          <a:p>
            <a:pPr algn="ctr"/>
            <a:r>
              <a:rPr lang="en-US" sz="2400" b="1" dirty="0"/>
              <a:t>Technical</a:t>
            </a:r>
          </a:p>
        </p:txBody>
      </p:sp>
      <p:sp>
        <p:nvSpPr>
          <p:cNvPr id="13" name="Rounded Rectangle 12">
            <a:extLst>
              <a:ext uri="{FF2B5EF4-FFF2-40B4-BE49-F238E27FC236}">
                <a16:creationId xmlns:a16="http://schemas.microsoft.com/office/drawing/2014/main" id="{99713697-1781-6C0D-4AF4-4B484F3BE888}"/>
              </a:ext>
            </a:extLst>
          </p:cNvPr>
          <p:cNvSpPr/>
          <p:nvPr/>
        </p:nvSpPr>
        <p:spPr>
          <a:xfrm>
            <a:off x="182760" y="3146364"/>
            <a:ext cx="3636299" cy="964278"/>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Administering diagnostic data tools to pinpoint skill needs in students</a:t>
            </a:r>
          </a:p>
        </p:txBody>
      </p:sp>
      <p:sp>
        <p:nvSpPr>
          <p:cNvPr id="12" name="TextBox 11">
            <a:extLst>
              <a:ext uri="{FF2B5EF4-FFF2-40B4-BE49-F238E27FC236}">
                <a16:creationId xmlns:a16="http://schemas.microsoft.com/office/drawing/2014/main" id="{AFFA3D72-1B0E-5B0B-1C61-4463652D0EFE}"/>
              </a:ext>
            </a:extLst>
          </p:cNvPr>
          <p:cNvSpPr txBox="1"/>
          <p:nvPr/>
        </p:nvSpPr>
        <p:spPr>
          <a:xfrm>
            <a:off x="8184845" y="95877"/>
            <a:ext cx="2563318" cy="461665"/>
          </a:xfrm>
          <a:prstGeom prst="rect">
            <a:avLst/>
          </a:prstGeom>
          <a:noFill/>
        </p:spPr>
        <p:txBody>
          <a:bodyPr wrap="square" rtlCol="0">
            <a:spAutoFit/>
          </a:bodyPr>
          <a:lstStyle/>
          <a:p>
            <a:pPr algn="ctr"/>
            <a:r>
              <a:rPr lang="en-US" sz="2400" b="1" dirty="0"/>
              <a:t>Adaptive</a:t>
            </a:r>
          </a:p>
        </p:txBody>
      </p:sp>
      <p:sp>
        <p:nvSpPr>
          <p:cNvPr id="15" name="Right Arrow 14">
            <a:extLst>
              <a:ext uri="{FF2B5EF4-FFF2-40B4-BE49-F238E27FC236}">
                <a16:creationId xmlns:a16="http://schemas.microsoft.com/office/drawing/2014/main" id="{14EFE015-A579-4E09-E45A-00851818B1C2}"/>
              </a:ext>
              <a:ext uri="{C183D7F6-B498-43B3-948B-1728B52AA6E4}">
                <adec:decorative xmlns:adec="http://schemas.microsoft.com/office/drawing/2017/decorative" val="1"/>
              </a:ext>
            </a:extLst>
          </p:cNvPr>
          <p:cNvSpPr/>
          <p:nvPr/>
        </p:nvSpPr>
        <p:spPr>
          <a:xfrm rot="10800000">
            <a:off x="7915744" y="3469176"/>
            <a:ext cx="498764" cy="318654"/>
          </a:xfrm>
          <a:prstGeom prst="rightArrow">
            <a:avLst/>
          </a:prstGeom>
          <a:solidFill>
            <a:schemeClr val="bg2"/>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6" name="Rounded Rectangle 15">
            <a:extLst>
              <a:ext uri="{FF2B5EF4-FFF2-40B4-BE49-F238E27FC236}">
                <a16:creationId xmlns:a16="http://schemas.microsoft.com/office/drawing/2014/main" id="{C43727E5-B528-9664-CE8F-F26BA5238DD1}"/>
              </a:ext>
            </a:extLst>
          </p:cNvPr>
          <p:cNvSpPr/>
          <p:nvPr/>
        </p:nvSpPr>
        <p:spPr>
          <a:xfrm>
            <a:off x="8372943" y="3146363"/>
            <a:ext cx="3636299" cy="1550327"/>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Changing beliefs about alterable variables to see the value of gathering data on instruction, curriculum, and the environment</a:t>
            </a:r>
          </a:p>
        </p:txBody>
      </p:sp>
      <p:sp>
        <p:nvSpPr>
          <p:cNvPr id="5" name="Slide Number Placeholder 4">
            <a:extLst>
              <a:ext uri="{FF2B5EF4-FFF2-40B4-BE49-F238E27FC236}">
                <a16:creationId xmlns:a16="http://schemas.microsoft.com/office/drawing/2014/main" id="{97EC43E4-5D23-6BE3-F0E7-1644E88DEB91}"/>
              </a:ext>
            </a:extLst>
          </p:cNvPr>
          <p:cNvSpPr>
            <a:spLocks noGrp="1"/>
          </p:cNvSpPr>
          <p:nvPr>
            <p:ph type="sldNum" sz="quarter" idx="18"/>
          </p:nvPr>
        </p:nvSpPr>
        <p:spPr/>
        <p:txBody>
          <a:bodyPr/>
          <a:lstStyle/>
          <a:p>
            <a:fld id="{1482C961-0223-46C8-A4D1-0E459D437518}" type="slidenum">
              <a:rPr lang="en-US" smtClean="0"/>
              <a:t>20</a:t>
            </a:fld>
            <a:endParaRPr lang="en-US" dirty="0"/>
          </a:p>
        </p:txBody>
      </p:sp>
    </p:spTree>
    <p:extLst>
      <p:ext uri="{BB962C8B-B14F-4D97-AF65-F5344CB8AC3E}">
        <p14:creationId xmlns:p14="http://schemas.microsoft.com/office/powerpoint/2010/main" val="3323444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20488-6985-65F4-AE5E-F6465742E9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AA85A5-0560-E9D2-4B53-B44DDAD65027}"/>
              </a:ext>
            </a:extLst>
          </p:cNvPr>
          <p:cNvSpPr>
            <a:spLocks noGrp="1"/>
          </p:cNvSpPr>
          <p:nvPr>
            <p:ph type="title"/>
          </p:nvPr>
        </p:nvSpPr>
        <p:spPr>
          <a:xfrm>
            <a:off x="457200" y="-1280160"/>
            <a:ext cx="11276076" cy="1280160"/>
          </a:xfrm>
        </p:spPr>
        <p:txBody>
          <a:bodyPr vert="horz" lIns="0" tIns="0" rIns="0" bIns="0" rtlCol="0" anchor="b" anchorCtr="0">
            <a:normAutofit/>
          </a:bodyPr>
          <a:lstStyle/>
          <a:p>
            <a:r>
              <a:rPr lang="en-US" dirty="0"/>
              <a:t>Technical vs. Adaptive 4</a:t>
            </a:r>
          </a:p>
        </p:txBody>
      </p:sp>
      <p:pic>
        <p:nvPicPr>
          <p:cNvPr id="9" name="Picture 8"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back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B2B8DC77-02C7-8594-8DC1-11CE995452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7872" y="557784"/>
            <a:ext cx="4771090" cy="5742914"/>
          </a:xfrm>
          <a:prstGeom prst="rect">
            <a:avLst/>
          </a:prstGeom>
        </p:spPr>
      </p:pic>
      <p:sp>
        <p:nvSpPr>
          <p:cNvPr id="14" name="Right Arrow 13">
            <a:extLst>
              <a:ext uri="{FF2B5EF4-FFF2-40B4-BE49-F238E27FC236}">
                <a16:creationId xmlns:a16="http://schemas.microsoft.com/office/drawing/2014/main" id="{520FB210-755C-C068-A5E3-644F5098FA08}"/>
              </a:ext>
              <a:ext uri="{C183D7F6-B498-43B3-948B-1728B52AA6E4}">
                <adec:decorative xmlns:adec="http://schemas.microsoft.com/office/drawing/2017/decorative" val="1"/>
              </a:ext>
            </a:extLst>
          </p:cNvPr>
          <p:cNvSpPr/>
          <p:nvPr/>
        </p:nvSpPr>
        <p:spPr>
          <a:xfrm>
            <a:off x="3715290" y="4286594"/>
            <a:ext cx="498764" cy="318654"/>
          </a:xfrm>
          <a:prstGeom prst="rightArrow">
            <a:avLst/>
          </a:prstGeom>
          <a:solidFill>
            <a:schemeClr val="bg2"/>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1" name="TextBox 10">
            <a:extLst>
              <a:ext uri="{FF2B5EF4-FFF2-40B4-BE49-F238E27FC236}">
                <a16:creationId xmlns:a16="http://schemas.microsoft.com/office/drawing/2014/main" id="{CCC53EA0-2591-9F1C-2775-A6AA77F8F38B}"/>
              </a:ext>
            </a:extLst>
          </p:cNvPr>
          <p:cNvSpPr txBox="1"/>
          <p:nvPr/>
        </p:nvSpPr>
        <p:spPr>
          <a:xfrm>
            <a:off x="1124263" y="95877"/>
            <a:ext cx="2563318" cy="461665"/>
          </a:xfrm>
          <a:prstGeom prst="rect">
            <a:avLst/>
          </a:prstGeom>
          <a:noFill/>
        </p:spPr>
        <p:txBody>
          <a:bodyPr wrap="square" rtlCol="0">
            <a:spAutoFit/>
          </a:bodyPr>
          <a:lstStyle/>
          <a:p>
            <a:pPr algn="ctr"/>
            <a:r>
              <a:rPr lang="en-US" sz="2400" b="1" dirty="0"/>
              <a:t>Technical</a:t>
            </a:r>
          </a:p>
        </p:txBody>
      </p:sp>
      <p:sp>
        <p:nvSpPr>
          <p:cNvPr id="13" name="Rounded Rectangle 12">
            <a:extLst>
              <a:ext uri="{FF2B5EF4-FFF2-40B4-BE49-F238E27FC236}">
                <a16:creationId xmlns:a16="http://schemas.microsoft.com/office/drawing/2014/main" id="{A8FB086E-07C5-5586-9E6B-D1125280F4F2}"/>
              </a:ext>
            </a:extLst>
          </p:cNvPr>
          <p:cNvSpPr/>
          <p:nvPr/>
        </p:nvSpPr>
        <p:spPr>
          <a:xfrm>
            <a:off x="120556" y="3963782"/>
            <a:ext cx="3636299" cy="964278"/>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Adding additional interventions to a student’s plan</a:t>
            </a:r>
          </a:p>
        </p:txBody>
      </p:sp>
      <p:sp>
        <p:nvSpPr>
          <p:cNvPr id="12" name="TextBox 11">
            <a:extLst>
              <a:ext uri="{FF2B5EF4-FFF2-40B4-BE49-F238E27FC236}">
                <a16:creationId xmlns:a16="http://schemas.microsoft.com/office/drawing/2014/main" id="{E55A083D-008B-C220-1A39-77B8FB697FC6}"/>
              </a:ext>
            </a:extLst>
          </p:cNvPr>
          <p:cNvSpPr txBox="1"/>
          <p:nvPr/>
        </p:nvSpPr>
        <p:spPr>
          <a:xfrm>
            <a:off x="8184845" y="95877"/>
            <a:ext cx="2563318" cy="461665"/>
          </a:xfrm>
          <a:prstGeom prst="rect">
            <a:avLst/>
          </a:prstGeom>
          <a:noFill/>
        </p:spPr>
        <p:txBody>
          <a:bodyPr wrap="square" rtlCol="0">
            <a:spAutoFit/>
          </a:bodyPr>
          <a:lstStyle/>
          <a:p>
            <a:pPr algn="ctr"/>
            <a:r>
              <a:rPr lang="en-US" sz="2400" b="1" dirty="0"/>
              <a:t>Adaptive</a:t>
            </a:r>
          </a:p>
        </p:txBody>
      </p:sp>
      <p:sp>
        <p:nvSpPr>
          <p:cNvPr id="15" name="Right Arrow 14">
            <a:extLst>
              <a:ext uri="{FF2B5EF4-FFF2-40B4-BE49-F238E27FC236}">
                <a16:creationId xmlns:a16="http://schemas.microsoft.com/office/drawing/2014/main" id="{9C70E256-5FA8-47BA-1825-F2C73D213C44}"/>
              </a:ext>
              <a:ext uri="{C183D7F6-B498-43B3-948B-1728B52AA6E4}">
                <adec:decorative xmlns:adec="http://schemas.microsoft.com/office/drawing/2017/decorative" val="1"/>
              </a:ext>
            </a:extLst>
          </p:cNvPr>
          <p:cNvSpPr/>
          <p:nvPr/>
        </p:nvSpPr>
        <p:spPr>
          <a:xfrm rot="10800000">
            <a:off x="7830016" y="4286595"/>
            <a:ext cx="498764" cy="318654"/>
          </a:xfrm>
          <a:prstGeom prst="rightArrow">
            <a:avLst/>
          </a:prstGeom>
          <a:solidFill>
            <a:schemeClr val="bg2"/>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6" name="Rounded Rectangle 15">
            <a:extLst>
              <a:ext uri="{FF2B5EF4-FFF2-40B4-BE49-F238E27FC236}">
                <a16:creationId xmlns:a16="http://schemas.microsoft.com/office/drawing/2014/main" id="{F6B10D5F-0511-CA55-8ED3-0255E5ED115F}"/>
              </a:ext>
            </a:extLst>
          </p:cNvPr>
          <p:cNvSpPr/>
          <p:nvPr/>
        </p:nvSpPr>
        <p:spPr>
          <a:xfrm>
            <a:off x="8287214" y="3188618"/>
            <a:ext cx="3636299" cy="1550327"/>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Believing </a:t>
            </a:r>
            <a:r>
              <a:rPr lang="en-US" i="1" dirty="0">
                <a:solidFill>
                  <a:schemeClr val="bg1"/>
                </a:solidFill>
              </a:rPr>
              <a:t>all students can learn, given the right support</a:t>
            </a:r>
            <a:r>
              <a:rPr lang="en-US" dirty="0">
                <a:solidFill>
                  <a:schemeClr val="bg1"/>
                </a:solidFill>
              </a:rPr>
              <a:t>, so the team continues to problem solve creatively to adapt interventions</a:t>
            </a:r>
          </a:p>
        </p:txBody>
      </p:sp>
      <p:sp>
        <p:nvSpPr>
          <p:cNvPr id="2" name="Rounded Rectangle 1">
            <a:extLst>
              <a:ext uri="{FF2B5EF4-FFF2-40B4-BE49-F238E27FC236}">
                <a16:creationId xmlns:a16="http://schemas.microsoft.com/office/drawing/2014/main" id="{B9E7239E-6D38-2E0B-ABCB-0B92CCE9A4E4}"/>
              </a:ext>
            </a:extLst>
          </p:cNvPr>
          <p:cNvSpPr/>
          <p:nvPr/>
        </p:nvSpPr>
        <p:spPr>
          <a:xfrm>
            <a:off x="8287214" y="4794757"/>
            <a:ext cx="3636299" cy="1042166"/>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Having teachers collaborate to support the use of adaptations</a:t>
            </a:r>
          </a:p>
        </p:txBody>
      </p:sp>
      <p:sp>
        <p:nvSpPr>
          <p:cNvPr id="5" name="Slide Number Placeholder 4">
            <a:extLst>
              <a:ext uri="{FF2B5EF4-FFF2-40B4-BE49-F238E27FC236}">
                <a16:creationId xmlns:a16="http://schemas.microsoft.com/office/drawing/2014/main" id="{930B488C-1E61-19E3-6A56-0E4FC16C705E}"/>
              </a:ext>
            </a:extLst>
          </p:cNvPr>
          <p:cNvSpPr>
            <a:spLocks noGrp="1"/>
          </p:cNvSpPr>
          <p:nvPr>
            <p:ph type="sldNum" sz="quarter" idx="18"/>
          </p:nvPr>
        </p:nvSpPr>
        <p:spPr/>
        <p:txBody>
          <a:bodyPr/>
          <a:lstStyle/>
          <a:p>
            <a:fld id="{1482C961-0223-46C8-A4D1-0E459D437518}" type="slidenum">
              <a:rPr lang="en-US" smtClean="0"/>
              <a:t>21</a:t>
            </a:fld>
            <a:endParaRPr lang="en-US" dirty="0"/>
          </a:p>
        </p:txBody>
      </p:sp>
    </p:spTree>
    <p:extLst>
      <p:ext uri="{BB962C8B-B14F-4D97-AF65-F5344CB8AC3E}">
        <p14:creationId xmlns:p14="http://schemas.microsoft.com/office/powerpoint/2010/main" val="3697759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72E6-39E0-C353-5B3B-FDAD09E1A716}"/>
              </a:ext>
            </a:extLst>
          </p:cNvPr>
          <p:cNvSpPr>
            <a:spLocks noGrp="1"/>
          </p:cNvSpPr>
          <p:nvPr>
            <p:ph type="title"/>
          </p:nvPr>
        </p:nvSpPr>
        <p:spPr>
          <a:xfrm>
            <a:off x="457200" y="0"/>
            <a:ext cx="11631406" cy="1133475"/>
          </a:xfrm>
        </p:spPr>
        <p:txBody>
          <a:bodyPr>
            <a:noAutofit/>
          </a:bodyPr>
          <a:lstStyle/>
          <a:p>
            <a:r>
              <a:rPr lang="en-US" sz="4200" dirty="0"/>
              <a:t>Examples: Technical Problems Versus </a:t>
            </a:r>
            <a:br>
              <a:rPr lang="en-US" sz="4200" dirty="0"/>
            </a:br>
            <a:r>
              <a:rPr lang="en-US" sz="4200" dirty="0"/>
              <a:t>Adaptive Challenges</a:t>
            </a:r>
          </a:p>
        </p:txBody>
      </p:sp>
      <p:sp>
        <p:nvSpPr>
          <p:cNvPr id="5" name="Slide Number Placeholder 4">
            <a:extLst>
              <a:ext uri="{FF2B5EF4-FFF2-40B4-BE49-F238E27FC236}">
                <a16:creationId xmlns:a16="http://schemas.microsoft.com/office/drawing/2014/main" id="{852DEA07-ED3D-FCD4-E05E-4A5268F35233}"/>
              </a:ext>
            </a:extLst>
          </p:cNvPr>
          <p:cNvSpPr>
            <a:spLocks noGrp="1"/>
          </p:cNvSpPr>
          <p:nvPr>
            <p:ph type="sldNum" sz="quarter" idx="18"/>
          </p:nvPr>
        </p:nvSpPr>
        <p:spPr/>
        <p:txBody>
          <a:bodyPr/>
          <a:lstStyle/>
          <a:p>
            <a:fld id="{1482C961-0223-46C8-A4D1-0E459D437518}" type="slidenum">
              <a:rPr lang="en-US" smtClean="0"/>
              <a:t>22</a:t>
            </a:fld>
            <a:endParaRPr lang="en-US" dirty="0"/>
          </a:p>
        </p:txBody>
      </p:sp>
      <p:graphicFrame>
        <p:nvGraphicFramePr>
          <p:cNvPr id="11" name="Table 10">
            <a:extLst>
              <a:ext uri="{FF2B5EF4-FFF2-40B4-BE49-F238E27FC236}">
                <a16:creationId xmlns:a16="http://schemas.microsoft.com/office/drawing/2014/main" id="{1AFCA1EE-E218-2681-59EF-5F950D2AA565}"/>
              </a:ext>
            </a:extLst>
          </p:cNvPr>
          <p:cNvGraphicFramePr>
            <a:graphicFrameLocks noGrp="1"/>
          </p:cNvGraphicFramePr>
          <p:nvPr>
            <p:extLst>
              <p:ext uri="{D42A27DB-BD31-4B8C-83A1-F6EECF244321}">
                <p14:modId xmlns:p14="http://schemas.microsoft.com/office/powerpoint/2010/main" val="2951928923"/>
              </p:ext>
            </p:extLst>
          </p:nvPr>
        </p:nvGraphicFramePr>
        <p:xfrm>
          <a:off x="260488" y="1526927"/>
          <a:ext cx="11669501" cy="4178460"/>
        </p:xfrm>
        <a:graphic>
          <a:graphicData uri="http://schemas.openxmlformats.org/drawingml/2006/table">
            <a:tbl>
              <a:tblPr firstRow="1" bandRow="1">
                <a:tableStyleId>{69012ECD-51FC-41F1-AA8D-1B2483CD663E}</a:tableStyleId>
              </a:tblPr>
              <a:tblGrid>
                <a:gridCol w="2369823">
                  <a:extLst>
                    <a:ext uri="{9D8B030D-6E8A-4147-A177-3AD203B41FA5}">
                      <a16:colId xmlns:a16="http://schemas.microsoft.com/office/drawing/2014/main" val="1567468877"/>
                    </a:ext>
                  </a:extLst>
                </a:gridCol>
                <a:gridCol w="4649839">
                  <a:extLst>
                    <a:ext uri="{9D8B030D-6E8A-4147-A177-3AD203B41FA5}">
                      <a16:colId xmlns:a16="http://schemas.microsoft.com/office/drawing/2014/main" val="2311288374"/>
                    </a:ext>
                  </a:extLst>
                </a:gridCol>
                <a:gridCol w="4649839">
                  <a:extLst>
                    <a:ext uri="{9D8B030D-6E8A-4147-A177-3AD203B41FA5}">
                      <a16:colId xmlns:a16="http://schemas.microsoft.com/office/drawing/2014/main" val="3272278965"/>
                    </a:ext>
                  </a:extLst>
                </a:gridCol>
              </a:tblGrid>
              <a:tr h="513144">
                <a:tc>
                  <a:txBody>
                    <a:bodyPr/>
                    <a:lstStyle/>
                    <a:p>
                      <a:pPr algn="ctr"/>
                      <a:r>
                        <a:rPr lang="en-US" sz="1800" b="1" dirty="0">
                          <a:solidFill>
                            <a:schemeClr val="bg1"/>
                          </a:solidFill>
                        </a:rPr>
                        <a:t>Problem</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b="1" dirty="0">
                          <a:solidFill>
                            <a:schemeClr val="bg1"/>
                          </a:solidFill>
                        </a:rPr>
                        <a:t>Technical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800" b="1" dirty="0">
                          <a:solidFill>
                            <a:schemeClr val="bg1"/>
                          </a:solidFill>
                        </a:rPr>
                        <a:t>Adaptive</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884957094"/>
                  </a:ext>
                </a:extLst>
              </a:tr>
              <a:tr h="916329">
                <a:tc>
                  <a:txBody>
                    <a:bodyPr/>
                    <a:lstStyle/>
                    <a:p>
                      <a:r>
                        <a:rPr lang="en-US" sz="1800" b="1" dirty="0"/>
                        <a:t>Low reading scores</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E9D0CD"/>
                    </a:solidFill>
                  </a:tcPr>
                </a:tc>
                <a:tc>
                  <a:txBody>
                    <a:bodyPr/>
                    <a:lstStyle/>
                    <a:p>
                      <a:r>
                        <a:rPr lang="en-US" sz="1800" b="0" dirty="0"/>
                        <a:t>Buy an intervention program that is evidence based.</a:t>
                      </a:r>
                    </a:p>
                  </a:txBody>
                  <a:tcPr>
                    <a:solidFill>
                      <a:srgbClr val="E9D0CD"/>
                    </a:solidFill>
                  </a:tcPr>
                </a:tc>
                <a:tc>
                  <a:txBody>
                    <a:bodyPr/>
                    <a:lstStyle/>
                    <a:p>
                      <a:r>
                        <a:rPr lang="en-US" sz="1800" b="0" dirty="0"/>
                        <a:t>Ensure coaching support for staff to use the program.</a:t>
                      </a:r>
                    </a:p>
                  </a:txBody>
                  <a:tcPr>
                    <a:lnR w="12700" cap="flat" cmpd="sng" algn="ctr">
                      <a:noFill/>
                      <a:prstDash val="solid"/>
                      <a:round/>
                      <a:headEnd type="none" w="med" len="med"/>
                      <a:tailEnd type="none" w="med" len="med"/>
                    </a:lnR>
                    <a:solidFill>
                      <a:srgbClr val="E9D0CD"/>
                    </a:solidFill>
                  </a:tcPr>
                </a:tc>
                <a:extLst>
                  <a:ext uri="{0D108BD9-81ED-4DB2-BD59-A6C34878D82A}">
                    <a16:rowId xmlns:a16="http://schemas.microsoft.com/office/drawing/2014/main" val="1905033433"/>
                  </a:ext>
                </a:extLst>
              </a:tr>
              <a:tr h="916329">
                <a:tc>
                  <a:txBody>
                    <a:bodyPr/>
                    <a:lstStyle/>
                    <a:p>
                      <a:r>
                        <a:rPr lang="en-US" sz="1800" b="1" dirty="0"/>
                        <a:t>Not using certain social skills</a:t>
                      </a:r>
                    </a:p>
                  </a:txBody>
                  <a:tcPr>
                    <a:lnL w="12700" cap="flat" cmpd="sng" algn="ctr">
                      <a:noFill/>
                      <a:prstDash val="solid"/>
                      <a:round/>
                      <a:headEnd type="none" w="med" len="med"/>
                      <a:tailEnd type="none" w="med" len="med"/>
                    </a:lnL>
                    <a:solidFill>
                      <a:srgbClr val="F4E9E8"/>
                    </a:solidFill>
                  </a:tcPr>
                </a:tc>
                <a:tc>
                  <a:txBody>
                    <a:bodyPr/>
                    <a:lstStyle/>
                    <a:p>
                      <a:r>
                        <a:rPr lang="en-US" sz="1800" b="0" dirty="0"/>
                        <a:t>Teach student the steps for using a certain skill (e.g., steps to greet someone).</a:t>
                      </a:r>
                    </a:p>
                  </a:txBody>
                  <a:tcPr>
                    <a:solidFill>
                      <a:srgbClr val="F4E9E8"/>
                    </a:solidFill>
                  </a:tcPr>
                </a:tc>
                <a:tc>
                  <a:txBody>
                    <a:bodyPr/>
                    <a:lstStyle/>
                    <a:p>
                      <a:r>
                        <a:rPr lang="en-US" sz="1800" b="0" dirty="0"/>
                        <a:t>Student doesn’t use steps across settings, so staff prompt the use of the steps.</a:t>
                      </a:r>
                    </a:p>
                  </a:txBody>
                  <a:tcPr>
                    <a:lnR w="12700" cap="flat" cmpd="sng" algn="ctr">
                      <a:noFill/>
                      <a:prstDash val="solid"/>
                      <a:round/>
                      <a:headEnd type="none" w="med" len="med"/>
                      <a:tailEnd type="none" w="med" len="med"/>
                    </a:lnR>
                    <a:solidFill>
                      <a:srgbClr val="F4E9E8"/>
                    </a:solidFill>
                  </a:tcPr>
                </a:tc>
                <a:extLst>
                  <a:ext uri="{0D108BD9-81ED-4DB2-BD59-A6C34878D82A}">
                    <a16:rowId xmlns:a16="http://schemas.microsoft.com/office/drawing/2014/main" val="2884750327"/>
                  </a:ext>
                </a:extLst>
              </a:tr>
              <a:tr h="916329">
                <a:tc>
                  <a:txBody>
                    <a:bodyPr/>
                    <a:lstStyle/>
                    <a:p>
                      <a:r>
                        <a:rPr lang="en-US" sz="1800" b="1" dirty="0"/>
                        <a:t>Lack of data in system</a:t>
                      </a:r>
                    </a:p>
                  </a:txBody>
                  <a:tcPr>
                    <a:lnL w="12700" cap="flat" cmpd="sng" algn="ctr">
                      <a:noFill/>
                      <a:prstDash val="solid"/>
                      <a:round/>
                      <a:headEnd type="none" w="med" len="med"/>
                      <a:tailEnd type="none" w="med" len="med"/>
                    </a:lnL>
                    <a:solidFill>
                      <a:srgbClr val="E9D0CD"/>
                    </a:solidFill>
                  </a:tcPr>
                </a:tc>
                <a:tc>
                  <a:txBody>
                    <a:bodyPr/>
                    <a:lstStyle/>
                    <a:p>
                      <a:r>
                        <a:rPr lang="en-US" sz="1800" b="0" dirty="0"/>
                        <a:t>Buy a data system to store the data.</a:t>
                      </a:r>
                    </a:p>
                  </a:txBody>
                  <a:tcPr>
                    <a:solidFill>
                      <a:srgbClr val="E9D0CD"/>
                    </a:solidFill>
                  </a:tcPr>
                </a:tc>
                <a:tc>
                  <a:txBody>
                    <a:bodyPr/>
                    <a:lstStyle/>
                    <a:p>
                      <a:r>
                        <a:rPr lang="en-US" sz="1800" b="0" dirty="0"/>
                        <a:t>Discuss value of data and illustrate impact to ensure staff input the data.</a:t>
                      </a:r>
                    </a:p>
                  </a:txBody>
                  <a:tcPr>
                    <a:lnR w="12700" cap="flat" cmpd="sng" algn="ctr">
                      <a:noFill/>
                      <a:prstDash val="solid"/>
                      <a:round/>
                      <a:headEnd type="none" w="med" len="med"/>
                      <a:tailEnd type="none" w="med" len="med"/>
                    </a:lnR>
                    <a:solidFill>
                      <a:srgbClr val="E9D0CD"/>
                    </a:solidFill>
                  </a:tcPr>
                </a:tc>
                <a:extLst>
                  <a:ext uri="{0D108BD9-81ED-4DB2-BD59-A6C34878D82A}">
                    <a16:rowId xmlns:a16="http://schemas.microsoft.com/office/drawing/2014/main" val="3839693805"/>
                  </a:ext>
                </a:extLst>
              </a:tr>
              <a:tr h="916329">
                <a:tc>
                  <a:txBody>
                    <a:bodyPr/>
                    <a:lstStyle/>
                    <a:p>
                      <a:r>
                        <a:rPr lang="en-US" sz="1800" b="1" dirty="0"/>
                        <a:t>High rate of referrals for minor incidences</a:t>
                      </a:r>
                    </a:p>
                  </a:txBody>
                  <a:tcPr>
                    <a:lnL w="12700" cap="flat" cmpd="sng" algn="ctr">
                      <a:noFill/>
                      <a:prstDash val="solid"/>
                      <a:round/>
                      <a:headEnd type="none" w="med" len="med"/>
                      <a:tailEnd type="none" w="med" len="med"/>
                    </a:lnL>
                    <a:solidFill>
                      <a:srgbClr val="F4E9E8"/>
                    </a:solidFill>
                  </a:tcPr>
                </a:tc>
                <a:tc>
                  <a:txBody>
                    <a:bodyPr/>
                    <a:lstStyle/>
                    <a:p>
                      <a:r>
                        <a:rPr lang="en-US" sz="1800" b="0" dirty="0"/>
                        <a:t>Have staff use a consistent process to address minor incidences.</a:t>
                      </a:r>
                    </a:p>
                  </a:txBody>
                  <a:tcPr>
                    <a:solidFill>
                      <a:srgbClr val="F4E9E8"/>
                    </a:solidFill>
                  </a:tcPr>
                </a:tc>
                <a:tc>
                  <a:txBody>
                    <a:bodyPr/>
                    <a:lstStyle/>
                    <a:p>
                      <a:r>
                        <a:rPr lang="en-US" sz="1800" b="0" dirty="0"/>
                        <a:t>Discuss beliefs about student behavior to increase use/acceptability of the process.</a:t>
                      </a:r>
                    </a:p>
                  </a:txBody>
                  <a:tcPr>
                    <a:lnR w="12700" cap="flat" cmpd="sng" algn="ctr">
                      <a:noFill/>
                      <a:prstDash val="solid"/>
                      <a:round/>
                      <a:headEnd type="none" w="med" len="med"/>
                      <a:tailEnd type="none" w="med" len="med"/>
                    </a:lnR>
                    <a:solidFill>
                      <a:srgbClr val="F4E9E8"/>
                    </a:solidFill>
                  </a:tcPr>
                </a:tc>
                <a:extLst>
                  <a:ext uri="{0D108BD9-81ED-4DB2-BD59-A6C34878D82A}">
                    <a16:rowId xmlns:a16="http://schemas.microsoft.com/office/drawing/2014/main" val="314614059"/>
                  </a:ext>
                </a:extLst>
              </a:tr>
            </a:tbl>
          </a:graphicData>
        </a:graphic>
      </p:graphicFrame>
    </p:spTree>
    <p:extLst>
      <p:ext uri="{BB962C8B-B14F-4D97-AF65-F5344CB8AC3E}">
        <p14:creationId xmlns:p14="http://schemas.microsoft.com/office/powerpoint/2010/main" val="159828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9BE973-B6B2-9C67-537F-9AC61E461576}"/>
              </a:ext>
            </a:extLst>
          </p:cNvPr>
          <p:cNvSpPr>
            <a:spLocks noGrp="1"/>
          </p:cNvSpPr>
          <p:nvPr>
            <p:ph type="title"/>
          </p:nvPr>
        </p:nvSpPr>
        <p:spPr/>
        <p:txBody>
          <a:bodyPr/>
          <a:lstStyle/>
          <a:p>
            <a:r>
              <a:rPr lang="en-US" dirty="0"/>
              <a:t>Discussion</a:t>
            </a:r>
          </a:p>
        </p:txBody>
      </p:sp>
      <p:sp>
        <p:nvSpPr>
          <p:cNvPr id="2" name="Rectangle 1">
            <a:extLst>
              <a:ext uri="{FF2B5EF4-FFF2-40B4-BE49-F238E27FC236}">
                <a16:creationId xmlns:a16="http://schemas.microsoft.com/office/drawing/2014/main" id="{D0E024B8-51ED-C835-A886-96533D7E9114}"/>
              </a:ext>
              <a:ext uri="{C183D7F6-B498-43B3-948B-1728B52AA6E4}">
                <adec:decorative xmlns:adec="http://schemas.microsoft.com/office/drawing/2017/decorative" val="1"/>
              </a:ext>
            </a:extLst>
          </p:cNvPr>
          <p:cNvSpPr/>
          <p:nvPr/>
        </p:nvSpPr>
        <p:spPr>
          <a:xfrm>
            <a:off x="1" y="0"/>
            <a:ext cx="3962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Activity</a:t>
            </a:r>
          </a:p>
        </p:txBody>
      </p:sp>
      <p:sp>
        <p:nvSpPr>
          <p:cNvPr id="8" name="Content Placeholder 7">
            <a:extLst>
              <a:ext uri="{FF2B5EF4-FFF2-40B4-BE49-F238E27FC236}">
                <a16:creationId xmlns:a16="http://schemas.microsoft.com/office/drawing/2014/main" id="{29C46B74-09F0-776A-6016-23A9B2675E1A}"/>
              </a:ext>
            </a:extLst>
          </p:cNvPr>
          <p:cNvSpPr>
            <a:spLocks noGrp="1"/>
          </p:cNvSpPr>
          <p:nvPr>
            <p:ph sz="quarter" idx="14"/>
          </p:nvPr>
        </p:nvSpPr>
        <p:spPr>
          <a:xfrm>
            <a:off x="457200" y="1371600"/>
            <a:ext cx="5746830" cy="4343400"/>
          </a:xfrm>
        </p:spPr>
        <p:txBody>
          <a:bodyPr/>
          <a:lstStyle/>
          <a:p>
            <a:r>
              <a:rPr lang="en-US" dirty="0"/>
              <a:t>What do you think are, or have you seen, indicators of adaptive challenges with DBI implementation?</a:t>
            </a:r>
          </a:p>
        </p:txBody>
      </p:sp>
      <p:pic>
        <p:nvPicPr>
          <p:cNvPr id="9" name="Picture 8"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back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42427346-4827-E476-BE32-0860A80C37FE}"/>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074152" y="1014984"/>
            <a:ext cx="3511296" cy="5056632"/>
          </a:xfrm>
          <a:prstGeom prst="rect">
            <a:avLst/>
          </a:prstGeom>
        </p:spPr>
      </p:pic>
      <p:sp>
        <p:nvSpPr>
          <p:cNvPr id="5" name="Slide Number Placeholder 4">
            <a:extLst>
              <a:ext uri="{FF2B5EF4-FFF2-40B4-BE49-F238E27FC236}">
                <a16:creationId xmlns:a16="http://schemas.microsoft.com/office/drawing/2014/main" id="{85325701-D24C-8A33-0856-81C266FD286C}"/>
              </a:ext>
            </a:extLst>
          </p:cNvPr>
          <p:cNvSpPr>
            <a:spLocks noGrp="1"/>
          </p:cNvSpPr>
          <p:nvPr>
            <p:ph type="sldNum" sz="quarter" idx="12"/>
          </p:nvPr>
        </p:nvSpPr>
        <p:spPr/>
        <p:txBody>
          <a:bodyPr/>
          <a:lstStyle/>
          <a:p>
            <a:fld id="{1482C961-0223-46C8-A4D1-0E459D437518}" type="slidenum">
              <a:rPr lang="en-US" smtClean="0"/>
              <a:t>23</a:t>
            </a:fld>
            <a:endParaRPr lang="en-US" dirty="0"/>
          </a:p>
        </p:txBody>
      </p:sp>
    </p:spTree>
    <p:extLst>
      <p:ext uri="{BB962C8B-B14F-4D97-AF65-F5344CB8AC3E}">
        <p14:creationId xmlns:p14="http://schemas.microsoft.com/office/powerpoint/2010/main" val="1229639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EDF79-28C3-BF76-2ECD-CF47214FAE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D0810DB-4B45-1545-6045-82325542234F}"/>
              </a:ext>
            </a:extLst>
          </p:cNvPr>
          <p:cNvSpPr>
            <a:spLocks noGrp="1"/>
          </p:cNvSpPr>
          <p:nvPr>
            <p:ph type="title"/>
          </p:nvPr>
        </p:nvSpPr>
        <p:spPr/>
        <p:txBody>
          <a:bodyPr/>
          <a:lstStyle/>
          <a:p>
            <a:r>
              <a:rPr lang="en-US" dirty="0"/>
              <a:t>Indications of Adaptive Challenges in Systems</a:t>
            </a:r>
          </a:p>
        </p:txBody>
      </p:sp>
      <p:sp>
        <p:nvSpPr>
          <p:cNvPr id="7" name="Content Placeholder 6">
            <a:extLst>
              <a:ext uri="{FF2B5EF4-FFF2-40B4-BE49-F238E27FC236}">
                <a16:creationId xmlns:a16="http://schemas.microsoft.com/office/drawing/2014/main" id="{D0818D7B-E58C-95C8-1E04-736F1545CE01}"/>
              </a:ext>
            </a:extLst>
          </p:cNvPr>
          <p:cNvSpPr>
            <a:spLocks noGrp="1"/>
          </p:cNvSpPr>
          <p:nvPr>
            <p:ph sz="quarter" idx="14"/>
          </p:nvPr>
        </p:nvSpPr>
        <p:spPr>
          <a:xfrm>
            <a:off x="457200" y="1371600"/>
            <a:ext cx="5361709" cy="4343400"/>
          </a:xfrm>
        </p:spPr>
        <p:txBody>
          <a:bodyPr>
            <a:normAutofit/>
          </a:bodyPr>
          <a:lstStyle/>
          <a:p>
            <a:pPr marL="320040" indent="-320040">
              <a:spcBef>
                <a:spcPts val="600"/>
              </a:spcBef>
              <a:buClr>
                <a:srgbClr val="C25131"/>
              </a:buClr>
              <a:buFont typeface="Wingdings" panose="05000000000000000000" pitchFamily="2" charset="2"/>
              <a:buChar char="§"/>
            </a:pPr>
            <a:r>
              <a:rPr lang="en-US" b="1" dirty="0"/>
              <a:t>Resistance to change.</a:t>
            </a:r>
          </a:p>
        </p:txBody>
      </p:sp>
      <p:sp>
        <p:nvSpPr>
          <p:cNvPr id="4" name="Slide Number Placeholder 3">
            <a:extLst>
              <a:ext uri="{FF2B5EF4-FFF2-40B4-BE49-F238E27FC236}">
                <a16:creationId xmlns:a16="http://schemas.microsoft.com/office/drawing/2014/main" id="{262E47F3-2B6A-F4DA-A01A-DD9770C3C4C3}"/>
              </a:ext>
            </a:extLst>
          </p:cNvPr>
          <p:cNvSpPr>
            <a:spLocks noGrp="1"/>
          </p:cNvSpPr>
          <p:nvPr>
            <p:ph type="sldNum" sz="quarter" idx="12"/>
          </p:nvPr>
        </p:nvSpPr>
        <p:spPr/>
        <p:txBody>
          <a:bodyPr/>
          <a:lstStyle/>
          <a:p>
            <a:fld id="{99A20822-4A49-4D36-86E3-300BA48D3F00}" type="slidenum">
              <a:rPr lang="en-US" smtClean="0"/>
              <a:pPr/>
              <a:t>24</a:t>
            </a:fld>
            <a:endParaRPr lang="en-US" dirty="0"/>
          </a:p>
        </p:txBody>
      </p:sp>
      <p:sp>
        <p:nvSpPr>
          <p:cNvPr id="3" name="&quot;No&quot; Symbol 2">
            <a:extLst>
              <a:ext uri="{FF2B5EF4-FFF2-40B4-BE49-F238E27FC236}">
                <a16:creationId xmlns:a16="http://schemas.microsoft.com/office/drawing/2014/main" id="{98B226D7-A1B6-D828-097D-5BD8B192DABB}"/>
              </a:ext>
              <a:ext uri="{C183D7F6-B498-43B3-948B-1728B52AA6E4}">
                <adec:decorative xmlns:adec="http://schemas.microsoft.com/office/drawing/2017/decorative" val="1"/>
              </a:ext>
            </a:extLst>
          </p:cNvPr>
          <p:cNvSpPr/>
          <p:nvPr/>
        </p:nvSpPr>
        <p:spPr>
          <a:xfrm>
            <a:off x="7579894" y="2027321"/>
            <a:ext cx="3260558" cy="2803358"/>
          </a:xfrm>
          <a:prstGeom prst="noSmoking">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3044457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EA786-FF43-86A4-FF28-998E4A37D4A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8D1342A-91FF-D595-EC32-54B1E713CD57}"/>
              </a:ext>
            </a:extLst>
          </p:cNvPr>
          <p:cNvSpPr>
            <a:spLocks noGrp="1"/>
          </p:cNvSpPr>
          <p:nvPr>
            <p:ph type="title"/>
          </p:nvPr>
        </p:nvSpPr>
        <p:spPr/>
        <p:txBody>
          <a:bodyPr/>
          <a:lstStyle/>
          <a:p>
            <a:r>
              <a:rPr lang="en-US" dirty="0"/>
              <a:t>Indications of Adaptive Challenges in Systems 1</a:t>
            </a:r>
          </a:p>
        </p:txBody>
      </p:sp>
      <p:sp>
        <p:nvSpPr>
          <p:cNvPr id="7" name="Content Placeholder 6">
            <a:extLst>
              <a:ext uri="{FF2B5EF4-FFF2-40B4-BE49-F238E27FC236}">
                <a16:creationId xmlns:a16="http://schemas.microsoft.com/office/drawing/2014/main" id="{3FBE94CF-B810-D8F0-DBC8-5D969ADFB877}"/>
              </a:ext>
            </a:extLst>
          </p:cNvPr>
          <p:cNvSpPr>
            <a:spLocks noGrp="1"/>
          </p:cNvSpPr>
          <p:nvPr>
            <p:ph sz="quarter" idx="14"/>
          </p:nvPr>
        </p:nvSpPr>
        <p:spPr>
          <a:xfrm>
            <a:off x="457200" y="1371600"/>
            <a:ext cx="5361709" cy="4343400"/>
          </a:xfrm>
        </p:spPr>
        <p:txBody>
          <a:bodyPr>
            <a:normAutofit/>
          </a:bodyPr>
          <a:lstStyle/>
          <a:p>
            <a:pPr marL="320040" indent="-320040">
              <a:spcBef>
                <a:spcPts val="600"/>
              </a:spcBef>
              <a:buClr>
                <a:srgbClr val="C25131"/>
              </a:buClr>
              <a:buFont typeface="Wingdings" panose="05000000000000000000" pitchFamily="2" charset="2"/>
              <a:buChar char="§"/>
            </a:pPr>
            <a:r>
              <a:rPr lang="en-US" dirty="0"/>
              <a:t>Resistance to change.</a:t>
            </a:r>
          </a:p>
          <a:p>
            <a:pPr marL="320040" indent="-320040">
              <a:spcBef>
                <a:spcPts val="600"/>
              </a:spcBef>
              <a:buClr>
                <a:srgbClr val="C25131"/>
              </a:buClr>
              <a:buFont typeface="Wingdings" panose="05000000000000000000" pitchFamily="2" charset="2"/>
              <a:buChar char="§"/>
            </a:pPr>
            <a:r>
              <a:rPr lang="en-US" b="1" dirty="0"/>
              <a:t>Leadership supports change, but there is limited action.</a:t>
            </a:r>
          </a:p>
        </p:txBody>
      </p:sp>
      <p:sp>
        <p:nvSpPr>
          <p:cNvPr id="4" name="Slide Number Placeholder 3">
            <a:extLst>
              <a:ext uri="{FF2B5EF4-FFF2-40B4-BE49-F238E27FC236}">
                <a16:creationId xmlns:a16="http://schemas.microsoft.com/office/drawing/2014/main" id="{6E695FA9-E091-3860-1D3D-A22830815F36}"/>
              </a:ext>
            </a:extLst>
          </p:cNvPr>
          <p:cNvSpPr>
            <a:spLocks noGrp="1"/>
          </p:cNvSpPr>
          <p:nvPr>
            <p:ph type="sldNum" sz="quarter" idx="12"/>
          </p:nvPr>
        </p:nvSpPr>
        <p:spPr/>
        <p:txBody>
          <a:bodyPr/>
          <a:lstStyle/>
          <a:p>
            <a:fld id="{99A20822-4A49-4D36-86E3-300BA48D3F00}" type="slidenum">
              <a:rPr lang="en-US" smtClean="0"/>
              <a:pPr/>
              <a:t>25</a:t>
            </a:fld>
            <a:endParaRPr lang="en-US" dirty="0"/>
          </a:p>
        </p:txBody>
      </p:sp>
      <p:pic>
        <p:nvPicPr>
          <p:cNvPr id="8" name="Graphic 7">
            <a:extLst>
              <a:ext uri="{FF2B5EF4-FFF2-40B4-BE49-F238E27FC236}">
                <a16:creationId xmlns:a16="http://schemas.microsoft.com/office/drawing/2014/main" id="{548D3AD6-C162-8920-0444-29628560E4D6}"/>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901729" y="1100137"/>
            <a:ext cx="4485407" cy="4657725"/>
          </a:xfrm>
          <a:prstGeom prst="rect">
            <a:avLst/>
          </a:prstGeom>
        </p:spPr>
      </p:pic>
    </p:spTree>
    <p:extLst>
      <p:ext uri="{BB962C8B-B14F-4D97-AF65-F5344CB8AC3E}">
        <p14:creationId xmlns:p14="http://schemas.microsoft.com/office/powerpoint/2010/main" val="3975746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29030-32BE-7C81-EE5C-B8D797D73BF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13F166F-5F60-B67E-0152-9513104A15CE}"/>
              </a:ext>
            </a:extLst>
          </p:cNvPr>
          <p:cNvSpPr>
            <a:spLocks noGrp="1"/>
          </p:cNvSpPr>
          <p:nvPr>
            <p:ph type="title"/>
          </p:nvPr>
        </p:nvSpPr>
        <p:spPr/>
        <p:txBody>
          <a:bodyPr/>
          <a:lstStyle/>
          <a:p>
            <a:r>
              <a:rPr lang="en-US" dirty="0"/>
              <a:t>Indications of Adaptive Challenges in Systems 2</a:t>
            </a:r>
          </a:p>
        </p:txBody>
      </p:sp>
      <p:sp>
        <p:nvSpPr>
          <p:cNvPr id="7" name="Content Placeholder 6">
            <a:extLst>
              <a:ext uri="{FF2B5EF4-FFF2-40B4-BE49-F238E27FC236}">
                <a16:creationId xmlns:a16="http://schemas.microsoft.com/office/drawing/2014/main" id="{E6B1BDCE-7EDA-1EFA-C9BC-F10C5C59FF58}"/>
              </a:ext>
            </a:extLst>
          </p:cNvPr>
          <p:cNvSpPr>
            <a:spLocks noGrp="1"/>
          </p:cNvSpPr>
          <p:nvPr>
            <p:ph sz="quarter" idx="14"/>
          </p:nvPr>
        </p:nvSpPr>
        <p:spPr>
          <a:xfrm>
            <a:off x="457200" y="1371600"/>
            <a:ext cx="5361709" cy="4343400"/>
          </a:xfrm>
        </p:spPr>
        <p:txBody>
          <a:bodyPr>
            <a:normAutofit/>
          </a:bodyPr>
          <a:lstStyle/>
          <a:p>
            <a:pPr marL="320040" indent="-320040">
              <a:spcBef>
                <a:spcPts val="600"/>
              </a:spcBef>
              <a:buClr>
                <a:srgbClr val="C25131"/>
              </a:buClr>
              <a:buFont typeface="Wingdings" panose="05000000000000000000" pitchFamily="2" charset="2"/>
              <a:buChar char="§"/>
            </a:pPr>
            <a:r>
              <a:rPr lang="en-US" dirty="0"/>
              <a:t>Resistance to change.</a:t>
            </a:r>
          </a:p>
          <a:p>
            <a:pPr marL="320040" indent="-320040">
              <a:spcBef>
                <a:spcPts val="600"/>
              </a:spcBef>
              <a:buClr>
                <a:srgbClr val="C25131"/>
              </a:buClr>
              <a:buFont typeface="Wingdings" panose="05000000000000000000" pitchFamily="2" charset="2"/>
              <a:buChar char="§"/>
            </a:pPr>
            <a:r>
              <a:rPr lang="en-US" dirty="0"/>
              <a:t>Leadership supports change, but there is limited action.</a:t>
            </a:r>
          </a:p>
          <a:p>
            <a:pPr marL="320040" indent="-320040">
              <a:spcBef>
                <a:spcPts val="600"/>
              </a:spcBef>
              <a:buClr>
                <a:srgbClr val="C25131"/>
              </a:buClr>
              <a:buFont typeface="Wingdings" panose="05000000000000000000" pitchFamily="2" charset="2"/>
              <a:buChar char="§"/>
            </a:pPr>
            <a:r>
              <a:rPr lang="en-US" b="1" dirty="0"/>
              <a:t>Avoidance of saying what’s on your mind.</a:t>
            </a:r>
          </a:p>
        </p:txBody>
      </p:sp>
      <p:sp>
        <p:nvSpPr>
          <p:cNvPr id="4" name="Slide Number Placeholder 3">
            <a:extLst>
              <a:ext uri="{FF2B5EF4-FFF2-40B4-BE49-F238E27FC236}">
                <a16:creationId xmlns:a16="http://schemas.microsoft.com/office/drawing/2014/main" id="{59B12920-D4D9-83DC-5D06-CD271D6A6DC3}"/>
              </a:ext>
            </a:extLst>
          </p:cNvPr>
          <p:cNvSpPr>
            <a:spLocks noGrp="1"/>
          </p:cNvSpPr>
          <p:nvPr>
            <p:ph type="sldNum" sz="quarter" idx="12"/>
          </p:nvPr>
        </p:nvSpPr>
        <p:spPr/>
        <p:txBody>
          <a:bodyPr/>
          <a:lstStyle/>
          <a:p>
            <a:fld id="{99A20822-4A49-4D36-86E3-300BA48D3F00}" type="slidenum">
              <a:rPr lang="en-US" smtClean="0"/>
              <a:pPr/>
              <a:t>26</a:t>
            </a:fld>
            <a:endParaRPr lang="en-US" dirty="0"/>
          </a:p>
        </p:txBody>
      </p:sp>
      <p:pic>
        <p:nvPicPr>
          <p:cNvPr id="3" name="Graphic 2">
            <a:extLst>
              <a:ext uri="{FF2B5EF4-FFF2-40B4-BE49-F238E27FC236}">
                <a16:creationId xmlns:a16="http://schemas.microsoft.com/office/drawing/2014/main" id="{313C07FF-8C24-C34A-50C0-AB96CA5986EB}"/>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896100" y="1524000"/>
            <a:ext cx="3810000" cy="3810000"/>
          </a:xfrm>
          <a:prstGeom prst="rect">
            <a:avLst/>
          </a:prstGeom>
        </p:spPr>
      </p:pic>
    </p:spTree>
    <p:extLst>
      <p:ext uri="{BB962C8B-B14F-4D97-AF65-F5344CB8AC3E}">
        <p14:creationId xmlns:p14="http://schemas.microsoft.com/office/powerpoint/2010/main" val="403014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A26C6-73CD-2C03-D43C-8EC3143420D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39E2CDE-B80D-E727-65A9-D89934C5A273}"/>
              </a:ext>
            </a:extLst>
          </p:cNvPr>
          <p:cNvSpPr>
            <a:spLocks noGrp="1"/>
          </p:cNvSpPr>
          <p:nvPr>
            <p:ph type="title"/>
          </p:nvPr>
        </p:nvSpPr>
        <p:spPr/>
        <p:txBody>
          <a:bodyPr/>
          <a:lstStyle/>
          <a:p>
            <a:r>
              <a:rPr lang="en-US" dirty="0"/>
              <a:t>Indications of Adaptive Challenges in Systems 3</a:t>
            </a:r>
          </a:p>
        </p:txBody>
      </p:sp>
      <p:sp>
        <p:nvSpPr>
          <p:cNvPr id="7" name="Content Placeholder 6">
            <a:extLst>
              <a:ext uri="{FF2B5EF4-FFF2-40B4-BE49-F238E27FC236}">
                <a16:creationId xmlns:a16="http://schemas.microsoft.com/office/drawing/2014/main" id="{733827A5-6E16-76C6-816F-6671CA9E4688}"/>
              </a:ext>
            </a:extLst>
          </p:cNvPr>
          <p:cNvSpPr>
            <a:spLocks noGrp="1"/>
          </p:cNvSpPr>
          <p:nvPr>
            <p:ph sz="quarter" idx="14"/>
          </p:nvPr>
        </p:nvSpPr>
        <p:spPr>
          <a:xfrm>
            <a:off x="457200" y="1371600"/>
            <a:ext cx="5361709" cy="4343400"/>
          </a:xfrm>
        </p:spPr>
        <p:txBody>
          <a:bodyPr>
            <a:normAutofit/>
          </a:bodyPr>
          <a:lstStyle/>
          <a:p>
            <a:pPr marL="320040" indent="-320040">
              <a:spcBef>
                <a:spcPts val="600"/>
              </a:spcBef>
              <a:buClr>
                <a:srgbClr val="C25131"/>
              </a:buClr>
              <a:buFont typeface="Wingdings" panose="05000000000000000000" pitchFamily="2" charset="2"/>
              <a:buChar char="§"/>
            </a:pPr>
            <a:r>
              <a:rPr lang="en-US" dirty="0"/>
              <a:t>Resistance to change.</a:t>
            </a:r>
          </a:p>
          <a:p>
            <a:pPr marL="320040" indent="-320040">
              <a:spcBef>
                <a:spcPts val="600"/>
              </a:spcBef>
              <a:buClr>
                <a:srgbClr val="C25131"/>
              </a:buClr>
              <a:buFont typeface="Wingdings" panose="05000000000000000000" pitchFamily="2" charset="2"/>
              <a:buChar char="§"/>
            </a:pPr>
            <a:r>
              <a:rPr lang="en-US" dirty="0"/>
              <a:t>Leadership supports change, but there is limited action.</a:t>
            </a:r>
          </a:p>
          <a:p>
            <a:pPr marL="320040" indent="-320040">
              <a:spcBef>
                <a:spcPts val="600"/>
              </a:spcBef>
              <a:buClr>
                <a:srgbClr val="C25131"/>
              </a:buClr>
              <a:buFont typeface="Wingdings" panose="05000000000000000000" pitchFamily="2" charset="2"/>
              <a:buChar char="§"/>
            </a:pPr>
            <a:r>
              <a:rPr lang="en-US" dirty="0"/>
              <a:t>Avoidance of saying what’s on your mind.</a:t>
            </a:r>
          </a:p>
          <a:p>
            <a:pPr marL="320040" indent="-320040">
              <a:spcBef>
                <a:spcPts val="600"/>
              </a:spcBef>
              <a:buClr>
                <a:srgbClr val="C25131"/>
              </a:buClr>
              <a:buFont typeface="Wingdings" panose="05000000000000000000" pitchFamily="2" charset="2"/>
              <a:buChar char="§"/>
            </a:pPr>
            <a:r>
              <a:rPr lang="en-US" b="1" dirty="0"/>
              <a:t>Shifting responsibility.</a:t>
            </a:r>
          </a:p>
        </p:txBody>
      </p:sp>
      <p:sp>
        <p:nvSpPr>
          <p:cNvPr id="4" name="Slide Number Placeholder 3">
            <a:extLst>
              <a:ext uri="{FF2B5EF4-FFF2-40B4-BE49-F238E27FC236}">
                <a16:creationId xmlns:a16="http://schemas.microsoft.com/office/drawing/2014/main" id="{2C41341E-F49A-3AB0-8F46-24542BCAAD09}"/>
              </a:ext>
            </a:extLst>
          </p:cNvPr>
          <p:cNvSpPr>
            <a:spLocks noGrp="1"/>
          </p:cNvSpPr>
          <p:nvPr>
            <p:ph type="sldNum" sz="quarter" idx="12"/>
          </p:nvPr>
        </p:nvSpPr>
        <p:spPr/>
        <p:txBody>
          <a:bodyPr/>
          <a:lstStyle/>
          <a:p>
            <a:fld id="{99A20822-4A49-4D36-86E3-300BA48D3F00}" type="slidenum">
              <a:rPr lang="en-US" smtClean="0"/>
              <a:pPr/>
              <a:t>27</a:t>
            </a:fld>
            <a:endParaRPr lang="en-US" dirty="0"/>
          </a:p>
        </p:txBody>
      </p:sp>
      <p:pic>
        <p:nvPicPr>
          <p:cNvPr id="2" name="Graphic 1">
            <a:extLst>
              <a:ext uri="{FF2B5EF4-FFF2-40B4-BE49-F238E27FC236}">
                <a16:creationId xmlns:a16="http://schemas.microsoft.com/office/drawing/2014/main" id="{227CAB0F-274E-AA48-50F0-A0E53DE1FFB6}"/>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996113" y="1524000"/>
            <a:ext cx="3810000" cy="3810000"/>
          </a:xfrm>
          <a:prstGeom prst="rect">
            <a:avLst/>
          </a:prstGeom>
        </p:spPr>
      </p:pic>
    </p:spTree>
    <p:extLst>
      <p:ext uri="{BB962C8B-B14F-4D97-AF65-F5344CB8AC3E}">
        <p14:creationId xmlns:p14="http://schemas.microsoft.com/office/powerpoint/2010/main" val="2736176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C24B0-7EAA-247D-92CE-A7DA5EDA164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F0D8381-B767-CB51-03D9-8962E9095A2F}"/>
              </a:ext>
            </a:extLst>
          </p:cNvPr>
          <p:cNvSpPr>
            <a:spLocks noGrp="1"/>
          </p:cNvSpPr>
          <p:nvPr>
            <p:ph type="title"/>
          </p:nvPr>
        </p:nvSpPr>
        <p:spPr/>
        <p:txBody>
          <a:bodyPr/>
          <a:lstStyle/>
          <a:p>
            <a:r>
              <a:rPr lang="en-US" dirty="0"/>
              <a:t>Question 2</a:t>
            </a:r>
          </a:p>
        </p:txBody>
      </p:sp>
      <p:sp>
        <p:nvSpPr>
          <p:cNvPr id="8" name="Content Placeholder 7">
            <a:extLst>
              <a:ext uri="{FF2B5EF4-FFF2-40B4-BE49-F238E27FC236}">
                <a16:creationId xmlns:a16="http://schemas.microsoft.com/office/drawing/2014/main" id="{06531D28-C4BC-3185-EC4C-95E599944315}"/>
              </a:ext>
            </a:extLst>
          </p:cNvPr>
          <p:cNvSpPr>
            <a:spLocks noGrp="1"/>
          </p:cNvSpPr>
          <p:nvPr>
            <p:ph sz="quarter" idx="14"/>
          </p:nvPr>
        </p:nvSpPr>
        <p:spPr>
          <a:xfrm>
            <a:off x="576723" y="1371600"/>
            <a:ext cx="6453664" cy="4343400"/>
          </a:xfrm>
        </p:spPr>
        <p:txBody>
          <a:bodyPr/>
          <a:lstStyle/>
          <a:p>
            <a:r>
              <a:rPr lang="en-US" dirty="0"/>
              <a:t>Are your barriers more technical problems, adaptive challenges, or a bit of both?</a:t>
            </a:r>
          </a:p>
        </p:txBody>
      </p:sp>
      <p:pic>
        <p:nvPicPr>
          <p:cNvPr id="9" name="Content Placeholder 9" descr="data based individualization process starting with the validated intervention moving to progress monitoring and decisions about responsiveness. For students not responding an arrow points to diagnostic data, intervention adaption, and progress monitoring. An arrow extends back up to diagnostic data showing an iterative cycle. ">
            <a:extLst>
              <a:ext uri="{FF2B5EF4-FFF2-40B4-BE49-F238E27FC236}">
                <a16:creationId xmlns:a16="http://schemas.microsoft.com/office/drawing/2014/main" id="{AD86BACC-D0CD-F233-B6DE-AACA55AD66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4152" y="1014984"/>
            <a:ext cx="3514359" cy="5056632"/>
          </a:xfrm>
          <a:prstGeom prst="rect">
            <a:avLst/>
          </a:prstGeom>
          <a:noFill/>
        </p:spPr>
      </p:pic>
      <p:sp>
        <p:nvSpPr>
          <p:cNvPr id="12" name="Rectangle 11">
            <a:extLst>
              <a:ext uri="{FF2B5EF4-FFF2-40B4-BE49-F238E27FC236}">
                <a16:creationId xmlns:a16="http://schemas.microsoft.com/office/drawing/2014/main" id="{9B64D61A-2962-037D-6AEF-DFEACFF1AC08}"/>
              </a:ext>
              <a:ext uri="{C183D7F6-B498-43B3-948B-1728B52AA6E4}">
                <adec:decorative xmlns:adec="http://schemas.microsoft.com/office/drawing/2017/decorative" val="1"/>
              </a:ext>
            </a:extLst>
          </p:cNvPr>
          <p:cNvSpPr/>
          <p:nvPr/>
        </p:nvSpPr>
        <p:spPr>
          <a:xfrm>
            <a:off x="1" y="0"/>
            <a:ext cx="3962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Activity</a:t>
            </a:r>
          </a:p>
        </p:txBody>
      </p:sp>
      <p:sp>
        <p:nvSpPr>
          <p:cNvPr id="2" name="Rounded Rectangle 1">
            <a:extLst>
              <a:ext uri="{FF2B5EF4-FFF2-40B4-BE49-F238E27FC236}">
                <a16:creationId xmlns:a16="http://schemas.microsoft.com/office/drawing/2014/main" id="{FEB26A2A-BEC6-4717-94CD-FC9BCC92B9D9}"/>
              </a:ext>
            </a:extLst>
          </p:cNvPr>
          <p:cNvSpPr/>
          <p:nvPr/>
        </p:nvSpPr>
        <p:spPr>
          <a:xfrm>
            <a:off x="572029" y="2870521"/>
            <a:ext cx="3639312" cy="213049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Technical Problems:</a:t>
            </a:r>
          </a:p>
          <a:p>
            <a:pPr algn="ctr"/>
            <a:r>
              <a:rPr lang="en-US" dirty="0">
                <a:solidFill>
                  <a:schemeClr val="bg1"/>
                </a:solidFill>
              </a:rPr>
              <a:t>Resolved with increase in</a:t>
            </a:r>
            <a:br>
              <a:rPr lang="en-US" dirty="0">
                <a:solidFill>
                  <a:schemeClr val="bg1"/>
                </a:solidFill>
              </a:rPr>
            </a:br>
            <a:r>
              <a:rPr lang="en-US" dirty="0">
                <a:solidFill>
                  <a:schemeClr val="bg1"/>
                </a:solidFill>
              </a:rPr>
              <a:t>knowledge or buying a new product.</a:t>
            </a:r>
          </a:p>
          <a:p>
            <a:pPr algn="ctr">
              <a:spcBef>
                <a:spcPts val="1800"/>
              </a:spcBef>
            </a:pPr>
            <a:r>
              <a:rPr lang="en-US" dirty="0">
                <a:solidFill>
                  <a:schemeClr val="bg1"/>
                </a:solidFill>
              </a:rPr>
              <a:t>Problem is </a:t>
            </a:r>
            <a:r>
              <a:rPr lang="en-US" i="1" dirty="0">
                <a:solidFill>
                  <a:schemeClr val="bg1"/>
                </a:solidFill>
              </a:rPr>
              <a:t>out there</a:t>
            </a:r>
            <a:r>
              <a:rPr lang="en-US" dirty="0">
                <a:solidFill>
                  <a:schemeClr val="bg1"/>
                </a:solidFill>
              </a:rPr>
              <a:t>.</a:t>
            </a:r>
          </a:p>
        </p:txBody>
      </p:sp>
      <p:sp>
        <p:nvSpPr>
          <p:cNvPr id="3" name="Rounded Rectangle 2">
            <a:extLst>
              <a:ext uri="{FF2B5EF4-FFF2-40B4-BE49-F238E27FC236}">
                <a16:creationId xmlns:a16="http://schemas.microsoft.com/office/drawing/2014/main" id="{F4EEB88C-FADF-D811-712C-945ADC09A1D6}"/>
              </a:ext>
            </a:extLst>
          </p:cNvPr>
          <p:cNvSpPr/>
          <p:nvPr/>
        </p:nvSpPr>
        <p:spPr>
          <a:xfrm>
            <a:off x="4635897" y="2870521"/>
            <a:ext cx="3639312" cy="213049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Adaptive Challenges:</a:t>
            </a:r>
          </a:p>
          <a:p>
            <a:pPr algn="ctr"/>
            <a:r>
              <a:rPr lang="en-US" dirty="0">
                <a:solidFill>
                  <a:schemeClr val="bg1"/>
                </a:solidFill>
              </a:rPr>
              <a:t>Resolved with changes in systems or beliefs. Requires creativity and flexibility.</a:t>
            </a:r>
          </a:p>
          <a:p>
            <a:pPr algn="ctr">
              <a:spcBef>
                <a:spcPts val="1800"/>
              </a:spcBef>
            </a:pPr>
            <a:r>
              <a:rPr lang="en-US" dirty="0">
                <a:solidFill>
                  <a:schemeClr val="bg1"/>
                </a:solidFill>
              </a:rPr>
              <a:t>Problem is </a:t>
            </a:r>
            <a:r>
              <a:rPr lang="en-US" i="1" dirty="0">
                <a:solidFill>
                  <a:schemeClr val="bg1"/>
                </a:solidFill>
              </a:rPr>
              <a:t>in here</a:t>
            </a:r>
            <a:r>
              <a:rPr lang="en-US" dirty="0">
                <a:solidFill>
                  <a:schemeClr val="bg1"/>
                </a:solidFill>
              </a:rPr>
              <a:t>.</a:t>
            </a:r>
          </a:p>
        </p:txBody>
      </p:sp>
      <p:sp>
        <p:nvSpPr>
          <p:cNvPr id="5" name="Slide Number Placeholder 4">
            <a:extLst>
              <a:ext uri="{FF2B5EF4-FFF2-40B4-BE49-F238E27FC236}">
                <a16:creationId xmlns:a16="http://schemas.microsoft.com/office/drawing/2014/main" id="{1E4C402B-FD5A-6B6F-8D4F-C4B9747DB284}"/>
              </a:ext>
            </a:extLst>
          </p:cNvPr>
          <p:cNvSpPr>
            <a:spLocks noGrp="1"/>
          </p:cNvSpPr>
          <p:nvPr>
            <p:ph type="sldNum" sz="quarter" idx="12"/>
          </p:nvPr>
        </p:nvSpPr>
        <p:spPr/>
        <p:txBody>
          <a:bodyPr/>
          <a:lstStyle/>
          <a:p>
            <a:fld id="{99A20822-4A49-4D36-86E3-300BA48D3F00}" type="slidenum">
              <a:rPr lang="en-US" smtClean="0"/>
              <a:pPr/>
              <a:t>28</a:t>
            </a:fld>
            <a:endParaRPr lang="en-US" dirty="0"/>
          </a:p>
        </p:txBody>
      </p:sp>
    </p:spTree>
    <p:extLst>
      <p:ext uri="{BB962C8B-B14F-4D97-AF65-F5344CB8AC3E}">
        <p14:creationId xmlns:p14="http://schemas.microsoft.com/office/powerpoint/2010/main" val="1610711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23480B-6130-EC7B-0A17-3C81E867B3DB}"/>
              </a:ext>
            </a:extLst>
          </p:cNvPr>
          <p:cNvSpPr>
            <a:spLocks noGrp="1"/>
          </p:cNvSpPr>
          <p:nvPr>
            <p:ph type="title"/>
          </p:nvPr>
        </p:nvSpPr>
        <p:spPr/>
        <p:txBody>
          <a:bodyPr/>
          <a:lstStyle/>
          <a:p>
            <a:r>
              <a:rPr lang="en-US" dirty="0"/>
              <a:t>Finding Solutions </a:t>
            </a:r>
          </a:p>
        </p:txBody>
      </p:sp>
      <p:sp>
        <p:nvSpPr>
          <p:cNvPr id="2" name="Slide Number">
            <a:extLst>
              <a:ext uri="{FF2B5EF4-FFF2-40B4-BE49-F238E27FC236}">
                <a16:creationId xmlns:a16="http://schemas.microsoft.com/office/drawing/2014/main" id="{8AE26793-27DD-0466-2B5E-CFFAE65EEE67}"/>
              </a:ext>
            </a:extLst>
          </p:cNvP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29</a:t>
            </a:fld>
            <a:endParaRPr lang="en-US" dirty="0"/>
          </a:p>
        </p:txBody>
      </p:sp>
    </p:spTree>
    <p:extLst>
      <p:ext uri="{BB962C8B-B14F-4D97-AF65-F5344CB8AC3E}">
        <p14:creationId xmlns:p14="http://schemas.microsoft.com/office/powerpoint/2010/main" val="1208038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C83C-C073-B884-EA66-5F146D9BE46C}"/>
              </a:ext>
            </a:extLst>
          </p:cNvPr>
          <p:cNvSpPr>
            <a:spLocks noGrp="1"/>
          </p:cNvSpPr>
          <p:nvPr>
            <p:ph type="title"/>
          </p:nvPr>
        </p:nvSpPr>
        <p:spPr/>
        <p:txBody>
          <a:bodyPr/>
          <a:lstStyle/>
          <a:p>
            <a:r>
              <a:rPr lang="en-US" dirty="0"/>
              <a:t>Jason Harlacher, PhD</a:t>
            </a:r>
          </a:p>
        </p:txBody>
      </p:sp>
      <p:pic>
        <p:nvPicPr>
          <p:cNvPr id="6" name="Picture Placeholder 21">
            <a:extLst>
              <a:ext uri="{FF2B5EF4-FFF2-40B4-BE49-F238E27FC236}">
                <a16:creationId xmlns:a16="http://schemas.microsoft.com/office/drawing/2014/main" id="{C5FDAE86-9C14-8B40-B36C-29CC90E10E4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964" r="22035"/>
          <a:stretch/>
        </p:blipFill>
        <p:spPr>
          <a:xfrm rot="5400000">
            <a:off x="8294261" y="1152175"/>
            <a:ext cx="3562841" cy="3562841"/>
          </a:xfrm>
          <a:prstGeom prst="ellipse">
            <a:avLst/>
          </a:prstGeom>
        </p:spPr>
      </p:pic>
      <p:sp>
        <p:nvSpPr>
          <p:cNvPr id="7" name="Text Placeholder 7">
            <a:extLst>
              <a:ext uri="{FF2B5EF4-FFF2-40B4-BE49-F238E27FC236}">
                <a16:creationId xmlns:a16="http://schemas.microsoft.com/office/drawing/2014/main" id="{DE4AA7B5-397D-62F1-7BE0-F1253644352D}"/>
              </a:ext>
            </a:extLst>
          </p:cNvPr>
          <p:cNvSpPr txBox="1">
            <a:spLocks/>
          </p:cNvSpPr>
          <p:nvPr/>
        </p:nvSpPr>
        <p:spPr>
          <a:xfrm>
            <a:off x="457200" y="1157961"/>
            <a:ext cx="7713235" cy="4060401"/>
          </a:xfrm>
          <a:prstGeom prst="rect">
            <a:avLst/>
          </a:prstGeom>
        </p:spPr>
        <p:txBody>
          <a:bodyPr>
            <a:normAutofit fontScale="85000" lnSpcReduction="10000"/>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dirty="0"/>
              <a:t>Jason is a senior researcher at the American Institutes for Research® (AIR®), where he provides technical assistance (TA) to state agencies and school districts. He has expertise in intensive intervention, classroom management, </a:t>
            </a:r>
            <a:br>
              <a:rPr lang="en-US" sz="2800" dirty="0"/>
            </a:br>
            <a:r>
              <a:rPr lang="en-US" sz="2800" dirty="0"/>
              <a:t>data-informed decision making, and implementation of a multi-tiered system of supports (MTSS). He is the director of the MTSS Center, co-director for the Wyoming MTSS Center, and TA provider for NCII. He is an award-winning author and presents nationally on topics related to MTSS.</a:t>
            </a:r>
          </a:p>
        </p:txBody>
      </p:sp>
      <p:sp>
        <p:nvSpPr>
          <p:cNvPr id="4" name="TextBox 3">
            <a:extLst>
              <a:ext uri="{FF2B5EF4-FFF2-40B4-BE49-F238E27FC236}">
                <a16:creationId xmlns:a16="http://schemas.microsoft.com/office/drawing/2014/main" id="{FE5F6A0B-9A20-75A4-5142-4CD0929B1A66}"/>
              </a:ext>
            </a:extLst>
          </p:cNvPr>
          <p:cNvSpPr txBox="1"/>
          <p:nvPr/>
        </p:nvSpPr>
        <p:spPr>
          <a:xfrm>
            <a:off x="3185984" y="5109399"/>
            <a:ext cx="6137898" cy="1200329"/>
          </a:xfrm>
          <a:prstGeom prst="rect">
            <a:avLst/>
          </a:prstGeom>
          <a:solidFill>
            <a:schemeClr val="bg2"/>
          </a:solidFill>
        </p:spPr>
        <p:txBody>
          <a:bodyPr wrap="square">
            <a:spAutoFit/>
          </a:bodyPr>
          <a:lstStyle/>
          <a:p>
            <a:r>
              <a:rPr lang="en-US" sz="2400" b="1" dirty="0"/>
              <a:t>In the chat box: </a:t>
            </a:r>
          </a:p>
          <a:p>
            <a:r>
              <a:rPr lang="en-US" sz="2400" i="1" dirty="0"/>
              <a:t>Name, role, location</a:t>
            </a:r>
          </a:p>
          <a:p>
            <a:r>
              <a:rPr lang="en-US" sz="2400" i="1" dirty="0"/>
              <a:t>New Year’s resolution you wouldn’t do? </a:t>
            </a:r>
          </a:p>
        </p:txBody>
      </p:sp>
      <p:sp>
        <p:nvSpPr>
          <p:cNvPr id="5" name="Slide Number Placeholder 4">
            <a:extLst>
              <a:ext uri="{FF2B5EF4-FFF2-40B4-BE49-F238E27FC236}">
                <a16:creationId xmlns:a16="http://schemas.microsoft.com/office/drawing/2014/main" id="{344229D7-EC7E-2C0F-7B4B-E1EA522FDC78}"/>
              </a:ext>
            </a:extLst>
          </p:cNvPr>
          <p:cNvSpPr>
            <a:spLocks noGrp="1"/>
          </p:cNvSpPr>
          <p:nvPr>
            <p:ph type="sldNum" sz="quarter" idx="12"/>
          </p:nvPr>
        </p:nvSpPr>
        <p:spPr/>
        <p:txBody>
          <a:bodyPr/>
          <a:lstStyle/>
          <a:p>
            <a:fld id="{99A20822-4A49-4D36-86E3-300BA48D3F00}" type="slidenum">
              <a:rPr lang="en-US" smtClean="0"/>
              <a:t>3</a:t>
            </a:fld>
            <a:endParaRPr lang="en-US" dirty="0"/>
          </a:p>
        </p:txBody>
      </p:sp>
    </p:spTree>
    <p:extLst>
      <p:ext uri="{BB962C8B-B14F-4D97-AF65-F5344CB8AC3E}">
        <p14:creationId xmlns:p14="http://schemas.microsoft.com/office/powerpoint/2010/main" val="4062620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D5BC4-4F7E-619C-4153-B92DEAE5C0F1}"/>
              </a:ext>
            </a:extLst>
          </p:cNvPr>
          <p:cNvSpPr>
            <a:spLocks noGrp="1"/>
          </p:cNvSpPr>
          <p:nvPr>
            <p:ph type="title"/>
          </p:nvPr>
        </p:nvSpPr>
        <p:spPr/>
        <p:txBody>
          <a:bodyPr/>
          <a:lstStyle/>
          <a:p>
            <a:r>
              <a:rPr lang="en-US" dirty="0"/>
              <a:t>Technical Problems Versus Adaptive Challenges</a:t>
            </a:r>
          </a:p>
        </p:txBody>
      </p:sp>
      <p:sp>
        <p:nvSpPr>
          <p:cNvPr id="6" name="Rounded Rectangle 5">
            <a:extLst>
              <a:ext uri="{FF2B5EF4-FFF2-40B4-BE49-F238E27FC236}">
                <a16:creationId xmlns:a16="http://schemas.microsoft.com/office/drawing/2014/main" id="{462EF58D-E44A-9A06-0663-1954D8D9C19B}"/>
              </a:ext>
            </a:extLst>
          </p:cNvPr>
          <p:cNvSpPr/>
          <p:nvPr/>
        </p:nvSpPr>
        <p:spPr>
          <a:xfrm>
            <a:off x="1182351" y="1859845"/>
            <a:ext cx="9825774" cy="3138309"/>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800"/>
              </a:spcBef>
            </a:pPr>
            <a:r>
              <a:rPr lang="en-US" sz="2600" b="1" i="1" dirty="0">
                <a:solidFill>
                  <a:schemeClr val="tx1"/>
                </a:solidFill>
              </a:rPr>
              <a:t>“The most common leadership failure stems from trying to apply technical solutions to adaptive challenges.” </a:t>
            </a:r>
          </a:p>
          <a:p>
            <a:pPr algn="r"/>
            <a:r>
              <a:rPr lang="en-US" sz="2000" dirty="0">
                <a:solidFill>
                  <a:schemeClr val="tx1"/>
                </a:solidFill>
              </a:rPr>
              <a:t>                                 </a:t>
            </a:r>
          </a:p>
          <a:p>
            <a:pPr algn="r"/>
            <a:r>
              <a:rPr lang="en-US" sz="2000" dirty="0">
                <a:solidFill>
                  <a:schemeClr val="tx1"/>
                </a:solidFill>
              </a:rPr>
              <a:t>—Ron Heifetz</a:t>
            </a:r>
          </a:p>
        </p:txBody>
      </p:sp>
      <p:sp>
        <p:nvSpPr>
          <p:cNvPr id="5" name="Slide Number Placeholder 4">
            <a:extLst>
              <a:ext uri="{FF2B5EF4-FFF2-40B4-BE49-F238E27FC236}">
                <a16:creationId xmlns:a16="http://schemas.microsoft.com/office/drawing/2014/main" id="{0C6DEC16-E6B8-7EFD-F0A2-95650A4EEA58}"/>
              </a:ext>
            </a:extLst>
          </p:cNvPr>
          <p:cNvSpPr>
            <a:spLocks noGrp="1"/>
          </p:cNvSpPr>
          <p:nvPr>
            <p:ph type="sldNum" sz="quarter" idx="12"/>
          </p:nvPr>
        </p:nvSpPr>
        <p:spPr/>
        <p:txBody>
          <a:bodyPr/>
          <a:lstStyle/>
          <a:p>
            <a:fld id="{99A20822-4A49-4D36-86E3-300BA48D3F00}" type="slidenum">
              <a:rPr lang="en-US" smtClean="0"/>
              <a:t>30</a:t>
            </a:fld>
            <a:endParaRPr lang="en-US" dirty="0"/>
          </a:p>
        </p:txBody>
      </p:sp>
    </p:spTree>
    <p:extLst>
      <p:ext uri="{BB962C8B-B14F-4D97-AF65-F5344CB8AC3E}">
        <p14:creationId xmlns:p14="http://schemas.microsoft.com/office/powerpoint/2010/main" val="3080204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0DCA2A-285C-5C74-0676-FB2E495A7575}"/>
              </a:ext>
            </a:extLst>
          </p:cNvPr>
          <p:cNvSpPr>
            <a:spLocks noGrp="1"/>
          </p:cNvSpPr>
          <p:nvPr>
            <p:ph type="title"/>
          </p:nvPr>
        </p:nvSpPr>
        <p:spPr/>
        <p:txBody>
          <a:bodyPr/>
          <a:lstStyle/>
          <a:p>
            <a:r>
              <a:rPr lang="en-US" dirty="0"/>
              <a:t>General Theme for Adaptive Solutions</a:t>
            </a:r>
          </a:p>
        </p:txBody>
      </p:sp>
      <p:sp>
        <p:nvSpPr>
          <p:cNvPr id="7" name="Content Placeholder 6">
            <a:extLst>
              <a:ext uri="{FF2B5EF4-FFF2-40B4-BE49-F238E27FC236}">
                <a16:creationId xmlns:a16="http://schemas.microsoft.com/office/drawing/2014/main" id="{BBFF18FC-4881-B57D-35C3-5A39FDD991F2}"/>
              </a:ext>
            </a:extLst>
          </p:cNvPr>
          <p:cNvSpPr>
            <a:spLocks noGrp="1"/>
          </p:cNvSpPr>
          <p:nvPr>
            <p:ph sz="quarter" idx="14"/>
          </p:nvPr>
        </p:nvSpPr>
        <p:spPr>
          <a:xfrm>
            <a:off x="842963" y="1371600"/>
            <a:ext cx="5414962" cy="4343400"/>
          </a:xfrm>
        </p:spPr>
        <p:txBody>
          <a:bodyPr/>
          <a:lstStyle/>
          <a:p>
            <a:r>
              <a:rPr lang="en-US" dirty="0"/>
              <a:t>Leadership should anchor people on what is staying the same and what needs to change.</a:t>
            </a:r>
          </a:p>
        </p:txBody>
      </p:sp>
      <p:sp>
        <p:nvSpPr>
          <p:cNvPr id="4" name="Slide Number Placeholder 3">
            <a:extLst>
              <a:ext uri="{FF2B5EF4-FFF2-40B4-BE49-F238E27FC236}">
                <a16:creationId xmlns:a16="http://schemas.microsoft.com/office/drawing/2014/main" id="{5BA25962-D16B-73FC-597B-C5BFB85A2334}"/>
              </a:ext>
            </a:extLst>
          </p:cNvPr>
          <p:cNvSpPr>
            <a:spLocks noGrp="1"/>
          </p:cNvSpPr>
          <p:nvPr>
            <p:ph type="sldNum" sz="quarter" idx="12"/>
          </p:nvPr>
        </p:nvSpPr>
        <p:spPr/>
        <p:txBody>
          <a:bodyPr/>
          <a:lstStyle/>
          <a:p>
            <a:fld id="{99A20822-4A49-4D36-86E3-300BA48D3F00}" type="slidenum">
              <a:rPr lang="en-US" smtClean="0"/>
              <a:pPr/>
              <a:t>31</a:t>
            </a:fld>
            <a:endParaRPr lang="en-US" dirty="0"/>
          </a:p>
        </p:txBody>
      </p:sp>
      <p:pic>
        <p:nvPicPr>
          <p:cNvPr id="8" name="Graphic 7">
            <a:extLst>
              <a:ext uri="{FF2B5EF4-FFF2-40B4-BE49-F238E27FC236}">
                <a16:creationId xmlns:a16="http://schemas.microsoft.com/office/drawing/2014/main" id="{DBF1B3B8-8A51-4E36-738F-E3235D7AEDB7}"/>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211929" y="1524000"/>
            <a:ext cx="3810000" cy="3810000"/>
          </a:xfrm>
          <a:prstGeom prst="rect">
            <a:avLst/>
          </a:prstGeom>
        </p:spPr>
      </p:pic>
    </p:spTree>
    <p:extLst>
      <p:ext uri="{BB962C8B-B14F-4D97-AF65-F5344CB8AC3E}">
        <p14:creationId xmlns:p14="http://schemas.microsoft.com/office/powerpoint/2010/main" val="3458578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ACD325-0145-2E3C-774E-05D215B7384A}"/>
              </a:ext>
            </a:extLst>
          </p:cNvPr>
          <p:cNvSpPr>
            <a:spLocks noGrp="1"/>
          </p:cNvSpPr>
          <p:nvPr>
            <p:ph type="title"/>
          </p:nvPr>
        </p:nvSpPr>
        <p:spPr/>
        <p:txBody>
          <a:bodyPr/>
          <a:lstStyle/>
          <a:p>
            <a:r>
              <a:rPr lang="en-US" dirty="0"/>
              <a:t>Considerations for Adaptive Solutions</a:t>
            </a:r>
          </a:p>
        </p:txBody>
      </p:sp>
      <p:sp>
        <p:nvSpPr>
          <p:cNvPr id="9" name="Content Placeholder 8">
            <a:extLst>
              <a:ext uri="{FF2B5EF4-FFF2-40B4-BE49-F238E27FC236}">
                <a16:creationId xmlns:a16="http://schemas.microsoft.com/office/drawing/2014/main" id="{9DC1A78C-FF19-E32D-B9F5-2BAFE14F9272}"/>
              </a:ext>
            </a:extLst>
          </p:cNvPr>
          <p:cNvSpPr>
            <a:spLocks noGrp="1"/>
          </p:cNvSpPr>
          <p:nvPr>
            <p:ph sz="quarter" idx="14"/>
          </p:nvPr>
        </p:nvSpPr>
        <p:spPr/>
        <p:txBody>
          <a:bodyPr/>
          <a:lstStyle/>
          <a:p>
            <a:pPr marL="320040" indent="-320040">
              <a:spcBef>
                <a:spcPts val="600"/>
              </a:spcBef>
              <a:buAutoNum type="arabicPeriod"/>
            </a:pPr>
            <a:r>
              <a:rPr lang="en-US" b="1" dirty="0"/>
              <a:t>Take a view from the balcony.</a:t>
            </a:r>
          </a:p>
        </p:txBody>
      </p:sp>
      <p:sp>
        <p:nvSpPr>
          <p:cNvPr id="6" name="Slide Number Placeholder 5">
            <a:extLst>
              <a:ext uri="{FF2B5EF4-FFF2-40B4-BE49-F238E27FC236}">
                <a16:creationId xmlns:a16="http://schemas.microsoft.com/office/drawing/2014/main" id="{72F562B2-2E24-5043-EBAB-B3705A764FF6}"/>
              </a:ext>
            </a:extLst>
          </p:cNvPr>
          <p:cNvSpPr>
            <a:spLocks noGrp="1"/>
          </p:cNvSpPr>
          <p:nvPr>
            <p:ph type="sldNum" sz="quarter" idx="12"/>
          </p:nvPr>
        </p:nvSpPr>
        <p:spPr/>
        <p:txBody>
          <a:bodyPr/>
          <a:lstStyle/>
          <a:p>
            <a:fld id="{BABF4E83-61DB-418F-A99F-17BC9BB58EF6}" type="slidenum">
              <a:rPr lang="en-US" smtClean="0"/>
              <a:t>32</a:t>
            </a:fld>
            <a:endParaRPr lang="en-US" dirty="0"/>
          </a:p>
        </p:txBody>
      </p:sp>
      <p:pic>
        <p:nvPicPr>
          <p:cNvPr id="2" name="Graphic 1">
            <a:extLst>
              <a:ext uri="{FF2B5EF4-FFF2-40B4-BE49-F238E27FC236}">
                <a16:creationId xmlns:a16="http://schemas.microsoft.com/office/drawing/2014/main" id="{EAFA7F87-0F26-16E0-092C-F6BA206FA257}"/>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995361" y="1371600"/>
            <a:ext cx="3810000" cy="3810000"/>
          </a:xfrm>
          <a:prstGeom prst="rect">
            <a:avLst/>
          </a:prstGeom>
        </p:spPr>
      </p:pic>
    </p:spTree>
    <p:extLst>
      <p:ext uri="{BB962C8B-B14F-4D97-AF65-F5344CB8AC3E}">
        <p14:creationId xmlns:p14="http://schemas.microsoft.com/office/powerpoint/2010/main" val="512218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3F291-3B43-3591-3528-D3D04EF0C10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ACCB0D4-73DA-FAC2-8544-33BB96DEA8A7}"/>
              </a:ext>
            </a:extLst>
          </p:cNvPr>
          <p:cNvSpPr>
            <a:spLocks noGrp="1"/>
          </p:cNvSpPr>
          <p:nvPr>
            <p:ph type="title"/>
          </p:nvPr>
        </p:nvSpPr>
        <p:spPr/>
        <p:txBody>
          <a:bodyPr/>
          <a:lstStyle/>
          <a:p>
            <a:r>
              <a:rPr lang="en-US" dirty="0"/>
              <a:t>Considerations for Adaptive Solutions 1</a:t>
            </a:r>
          </a:p>
        </p:txBody>
      </p:sp>
      <p:sp>
        <p:nvSpPr>
          <p:cNvPr id="9" name="Content Placeholder 8">
            <a:extLst>
              <a:ext uri="{FF2B5EF4-FFF2-40B4-BE49-F238E27FC236}">
                <a16:creationId xmlns:a16="http://schemas.microsoft.com/office/drawing/2014/main" id="{2EC3F33C-F4C2-606F-1962-0CEF0B94E877}"/>
              </a:ext>
            </a:extLst>
          </p:cNvPr>
          <p:cNvSpPr>
            <a:spLocks noGrp="1"/>
          </p:cNvSpPr>
          <p:nvPr>
            <p:ph sz="quarter" idx="14"/>
          </p:nvPr>
        </p:nvSpPr>
        <p:spPr>
          <a:xfrm>
            <a:off x="457200" y="1371600"/>
            <a:ext cx="5329989" cy="4343400"/>
          </a:xfrm>
        </p:spPr>
        <p:txBody>
          <a:bodyPr/>
          <a:lstStyle/>
          <a:p>
            <a:pPr marL="320040" indent="-320040">
              <a:spcBef>
                <a:spcPts val="600"/>
              </a:spcBef>
              <a:buAutoNum type="arabicPeriod"/>
            </a:pPr>
            <a:r>
              <a:rPr lang="en-US" dirty="0"/>
              <a:t>Take a view from the balcony.</a:t>
            </a:r>
          </a:p>
          <a:p>
            <a:pPr marL="320040" indent="-320040">
              <a:spcBef>
                <a:spcPts val="600"/>
              </a:spcBef>
              <a:buFont typeface="Wingdings" panose="05000000000000000000" pitchFamily="2" charset="2"/>
              <a:buAutoNum type="arabicPeriod"/>
            </a:pPr>
            <a:r>
              <a:rPr lang="en-US" b="1" dirty="0"/>
              <a:t>Build bridges.</a:t>
            </a:r>
            <a:r>
              <a:rPr lang="en-US" dirty="0"/>
              <a:t> </a:t>
            </a:r>
          </a:p>
        </p:txBody>
      </p:sp>
      <p:sp>
        <p:nvSpPr>
          <p:cNvPr id="6" name="Slide Number Placeholder 5">
            <a:extLst>
              <a:ext uri="{FF2B5EF4-FFF2-40B4-BE49-F238E27FC236}">
                <a16:creationId xmlns:a16="http://schemas.microsoft.com/office/drawing/2014/main" id="{52B04D91-9428-1BFA-BF67-CB3C66F1E82C}"/>
              </a:ext>
            </a:extLst>
          </p:cNvPr>
          <p:cNvSpPr>
            <a:spLocks noGrp="1"/>
          </p:cNvSpPr>
          <p:nvPr>
            <p:ph type="sldNum" sz="quarter" idx="12"/>
          </p:nvPr>
        </p:nvSpPr>
        <p:spPr/>
        <p:txBody>
          <a:bodyPr/>
          <a:lstStyle/>
          <a:p>
            <a:fld id="{BABF4E83-61DB-418F-A99F-17BC9BB58EF6}" type="slidenum">
              <a:rPr lang="en-US" smtClean="0"/>
              <a:t>33</a:t>
            </a:fld>
            <a:endParaRPr lang="en-US" dirty="0"/>
          </a:p>
        </p:txBody>
      </p:sp>
      <p:pic>
        <p:nvPicPr>
          <p:cNvPr id="2" name="Graphic 1">
            <a:extLst>
              <a:ext uri="{FF2B5EF4-FFF2-40B4-BE49-F238E27FC236}">
                <a16:creationId xmlns:a16="http://schemas.microsoft.com/office/drawing/2014/main" id="{3BC4BF95-4369-9C32-CF54-469EBFD24DE3}"/>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899107" y="1524000"/>
            <a:ext cx="3810000" cy="3810000"/>
          </a:xfrm>
          <a:prstGeom prst="rect">
            <a:avLst/>
          </a:prstGeom>
        </p:spPr>
      </p:pic>
    </p:spTree>
    <p:extLst>
      <p:ext uri="{BB962C8B-B14F-4D97-AF65-F5344CB8AC3E}">
        <p14:creationId xmlns:p14="http://schemas.microsoft.com/office/powerpoint/2010/main" val="140224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956A0-7061-A6E9-D5B2-7D0BF37F902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A66743B-F92B-A79B-843A-C38D19161A46}"/>
              </a:ext>
            </a:extLst>
          </p:cNvPr>
          <p:cNvSpPr>
            <a:spLocks noGrp="1"/>
          </p:cNvSpPr>
          <p:nvPr>
            <p:ph type="title"/>
          </p:nvPr>
        </p:nvSpPr>
        <p:spPr/>
        <p:txBody>
          <a:bodyPr/>
          <a:lstStyle/>
          <a:p>
            <a:r>
              <a:rPr lang="en-US" dirty="0"/>
              <a:t>Considerations for Adaptive Solutions 2</a:t>
            </a:r>
          </a:p>
        </p:txBody>
      </p:sp>
      <p:sp>
        <p:nvSpPr>
          <p:cNvPr id="9" name="Content Placeholder 8">
            <a:extLst>
              <a:ext uri="{FF2B5EF4-FFF2-40B4-BE49-F238E27FC236}">
                <a16:creationId xmlns:a16="http://schemas.microsoft.com/office/drawing/2014/main" id="{6BC7A760-31D7-7390-C456-CF0456E815EB}"/>
              </a:ext>
            </a:extLst>
          </p:cNvPr>
          <p:cNvSpPr>
            <a:spLocks noGrp="1"/>
          </p:cNvSpPr>
          <p:nvPr>
            <p:ph sz="quarter" idx="14"/>
          </p:nvPr>
        </p:nvSpPr>
        <p:spPr>
          <a:xfrm>
            <a:off x="457200" y="1371600"/>
            <a:ext cx="5070764" cy="4343400"/>
          </a:xfrm>
        </p:spPr>
        <p:txBody>
          <a:bodyPr/>
          <a:lstStyle/>
          <a:p>
            <a:pPr marL="320040" indent="-320040">
              <a:spcBef>
                <a:spcPts val="600"/>
              </a:spcBef>
              <a:buAutoNum type="arabicPeriod"/>
            </a:pPr>
            <a:r>
              <a:rPr lang="en-US" dirty="0"/>
              <a:t>Take a view from the balcony.</a:t>
            </a:r>
          </a:p>
          <a:p>
            <a:pPr marL="320040" indent="-320040">
              <a:spcBef>
                <a:spcPts val="600"/>
              </a:spcBef>
              <a:buFont typeface="Wingdings" panose="05000000000000000000" pitchFamily="2" charset="2"/>
              <a:buAutoNum type="arabicPeriod"/>
            </a:pPr>
            <a:r>
              <a:rPr lang="en-US" dirty="0"/>
              <a:t>Build bridges. </a:t>
            </a:r>
          </a:p>
          <a:p>
            <a:pPr marL="320040" indent="-320040">
              <a:spcBef>
                <a:spcPts val="600"/>
              </a:spcBef>
              <a:buAutoNum type="arabicPeriod"/>
            </a:pPr>
            <a:r>
              <a:rPr lang="en-US" b="1" dirty="0"/>
              <a:t>Reframe resistance to change as resistance to loss. </a:t>
            </a:r>
          </a:p>
        </p:txBody>
      </p:sp>
      <p:sp>
        <p:nvSpPr>
          <p:cNvPr id="6" name="Slide Number Placeholder 5">
            <a:extLst>
              <a:ext uri="{FF2B5EF4-FFF2-40B4-BE49-F238E27FC236}">
                <a16:creationId xmlns:a16="http://schemas.microsoft.com/office/drawing/2014/main" id="{E755D4AD-2A18-CA54-C254-2920F89389AA}"/>
              </a:ext>
            </a:extLst>
          </p:cNvPr>
          <p:cNvSpPr>
            <a:spLocks noGrp="1"/>
          </p:cNvSpPr>
          <p:nvPr>
            <p:ph type="sldNum" sz="quarter" idx="12"/>
          </p:nvPr>
        </p:nvSpPr>
        <p:spPr/>
        <p:txBody>
          <a:bodyPr/>
          <a:lstStyle/>
          <a:p>
            <a:fld id="{BABF4E83-61DB-418F-A99F-17BC9BB58EF6}" type="slidenum">
              <a:rPr lang="en-US" smtClean="0"/>
              <a:t>34</a:t>
            </a:fld>
            <a:endParaRPr lang="en-US" dirty="0"/>
          </a:p>
        </p:txBody>
      </p:sp>
      <p:pic>
        <p:nvPicPr>
          <p:cNvPr id="2" name="Picture 1">
            <a:extLst>
              <a:ext uri="{FF2B5EF4-FFF2-40B4-BE49-F238E27FC236}">
                <a16:creationId xmlns:a16="http://schemas.microsoft.com/office/drawing/2014/main" id="{7811F759-411F-3DFF-DDA3-8AE61CE855F4}"/>
              </a:ext>
              <a:ext uri="{C183D7F6-B498-43B3-948B-1728B52AA6E4}">
                <adec:decorative xmlns:adec="http://schemas.microsoft.com/office/drawing/2017/decorative" val="1"/>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flipH="1">
            <a:off x="6163056" y="1257300"/>
            <a:ext cx="5568696" cy="4343400"/>
          </a:xfrm>
          <a:prstGeom prst="rect">
            <a:avLst/>
          </a:prstGeom>
        </p:spPr>
      </p:pic>
    </p:spTree>
    <p:extLst>
      <p:ext uri="{BB962C8B-B14F-4D97-AF65-F5344CB8AC3E}">
        <p14:creationId xmlns:p14="http://schemas.microsoft.com/office/powerpoint/2010/main" val="3099335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4B36B-F53D-E639-DEEA-14EF9E30DAE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A6FEF9B-EDBB-2081-7F30-470D4502DB63}"/>
              </a:ext>
            </a:extLst>
          </p:cNvPr>
          <p:cNvSpPr>
            <a:spLocks noGrp="1"/>
          </p:cNvSpPr>
          <p:nvPr>
            <p:ph type="title"/>
          </p:nvPr>
        </p:nvSpPr>
        <p:spPr/>
        <p:txBody>
          <a:bodyPr/>
          <a:lstStyle/>
          <a:p>
            <a:r>
              <a:rPr lang="en-US" dirty="0"/>
              <a:t>Considerations for Adaptive Solutions 3</a:t>
            </a:r>
          </a:p>
        </p:txBody>
      </p:sp>
      <p:sp>
        <p:nvSpPr>
          <p:cNvPr id="9" name="Content Placeholder 8">
            <a:extLst>
              <a:ext uri="{FF2B5EF4-FFF2-40B4-BE49-F238E27FC236}">
                <a16:creationId xmlns:a16="http://schemas.microsoft.com/office/drawing/2014/main" id="{AE647029-06A7-F136-F2AC-60F241926708}"/>
              </a:ext>
            </a:extLst>
          </p:cNvPr>
          <p:cNvSpPr>
            <a:spLocks noGrp="1"/>
          </p:cNvSpPr>
          <p:nvPr>
            <p:ph sz="quarter" idx="14"/>
          </p:nvPr>
        </p:nvSpPr>
        <p:spPr>
          <a:xfrm>
            <a:off x="457200" y="1371600"/>
            <a:ext cx="5450305" cy="4343400"/>
          </a:xfrm>
        </p:spPr>
        <p:txBody>
          <a:bodyPr/>
          <a:lstStyle/>
          <a:p>
            <a:pPr marL="320040" indent="-320040">
              <a:spcBef>
                <a:spcPts val="600"/>
              </a:spcBef>
              <a:buAutoNum type="arabicPeriod"/>
            </a:pPr>
            <a:r>
              <a:rPr lang="en-US" dirty="0"/>
              <a:t>Take a view from the balcony.</a:t>
            </a:r>
          </a:p>
          <a:p>
            <a:pPr marL="320040" indent="-320040">
              <a:spcBef>
                <a:spcPts val="600"/>
              </a:spcBef>
              <a:buFont typeface="Wingdings" panose="05000000000000000000" pitchFamily="2" charset="2"/>
              <a:buAutoNum type="arabicPeriod"/>
            </a:pPr>
            <a:r>
              <a:rPr lang="en-US" dirty="0"/>
              <a:t>Build bridges. </a:t>
            </a:r>
          </a:p>
          <a:p>
            <a:pPr marL="320040" indent="-320040">
              <a:spcBef>
                <a:spcPts val="600"/>
              </a:spcBef>
              <a:buAutoNum type="arabicPeriod"/>
            </a:pPr>
            <a:r>
              <a:rPr lang="en-US" dirty="0"/>
              <a:t>Reframe resistance to change as resistance to loss. </a:t>
            </a:r>
          </a:p>
          <a:p>
            <a:pPr marL="320040" indent="-320040">
              <a:spcBef>
                <a:spcPts val="600"/>
              </a:spcBef>
              <a:buAutoNum type="arabicPeriod"/>
            </a:pPr>
            <a:r>
              <a:rPr lang="en-US" b="1" dirty="0"/>
              <a:t>Find the sweet spot. </a:t>
            </a:r>
          </a:p>
        </p:txBody>
      </p:sp>
      <p:sp>
        <p:nvSpPr>
          <p:cNvPr id="18" name="Rectangle 17">
            <a:extLst>
              <a:ext uri="{FF2B5EF4-FFF2-40B4-BE49-F238E27FC236}">
                <a16:creationId xmlns:a16="http://schemas.microsoft.com/office/drawing/2014/main" id="{E599CCA4-428E-42F0-9A7B-C323AAFF98D4}"/>
              </a:ext>
              <a:ext uri="{C183D7F6-B498-43B3-948B-1728B52AA6E4}">
                <adec:decorative xmlns:adec="http://schemas.microsoft.com/office/drawing/2017/decorative" val="1"/>
              </a:ext>
            </a:extLst>
          </p:cNvPr>
          <p:cNvSpPr/>
          <p:nvPr/>
        </p:nvSpPr>
        <p:spPr>
          <a:xfrm rot="10800000">
            <a:off x="7123445" y="4293622"/>
            <a:ext cx="3669629" cy="1095916"/>
          </a:xfrm>
          <a:prstGeom prst="rect">
            <a:avLst/>
          </a:prstGeom>
          <a:gradFill>
            <a:gsLst>
              <a:gs pos="0">
                <a:schemeClr val="bg1"/>
              </a:gs>
              <a:gs pos="54000">
                <a:schemeClr val="bg1">
                  <a:lumMod val="95000"/>
                </a:schemeClr>
              </a:gs>
              <a:gs pos="99000">
                <a:schemeClr val="bg1">
                  <a:lumMod val="85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2" name="Rounded Rectangle 11">
            <a:extLst>
              <a:ext uri="{FF2B5EF4-FFF2-40B4-BE49-F238E27FC236}">
                <a16:creationId xmlns:a16="http://schemas.microsoft.com/office/drawing/2014/main" id="{D67E6CE7-AA00-6761-1534-C9392DBA671B}"/>
              </a:ext>
              <a:ext uri="{C183D7F6-B498-43B3-948B-1728B52AA6E4}">
                <adec:decorative xmlns:adec="http://schemas.microsoft.com/office/drawing/2017/decorative" val="1"/>
              </a:ext>
            </a:extLst>
          </p:cNvPr>
          <p:cNvSpPr/>
          <p:nvPr/>
        </p:nvSpPr>
        <p:spPr>
          <a:xfrm>
            <a:off x="7265571" y="2590229"/>
            <a:ext cx="3356810" cy="132165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7" name="Rectangle 16">
            <a:extLst>
              <a:ext uri="{FF2B5EF4-FFF2-40B4-BE49-F238E27FC236}">
                <a16:creationId xmlns:a16="http://schemas.microsoft.com/office/drawing/2014/main" id="{FBF5B629-253B-7F68-593A-957DBB1F9D9C}"/>
              </a:ext>
              <a:ext uri="{C183D7F6-B498-43B3-948B-1728B52AA6E4}">
                <adec:decorative xmlns:adec="http://schemas.microsoft.com/office/drawing/2017/decorative" val="1"/>
              </a:ext>
            </a:extLst>
          </p:cNvPr>
          <p:cNvSpPr/>
          <p:nvPr/>
        </p:nvSpPr>
        <p:spPr>
          <a:xfrm>
            <a:off x="7123448" y="1114425"/>
            <a:ext cx="3669631" cy="1095916"/>
          </a:xfrm>
          <a:prstGeom prst="rect">
            <a:avLst/>
          </a:prstGeom>
          <a:gradFill>
            <a:gsLst>
              <a:gs pos="0">
                <a:schemeClr val="bg1"/>
              </a:gs>
              <a:gs pos="54000">
                <a:schemeClr val="bg1">
                  <a:lumMod val="95000"/>
                </a:schemeClr>
              </a:gs>
              <a:gs pos="99000">
                <a:schemeClr val="bg1">
                  <a:lumMod val="85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4" name="Straight Connector 3">
            <a:extLst>
              <a:ext uri="{FF2B5EF4-FFF2-40B4-BE49-F238E27FC236}">
                <a16:creationId xmlns:a16="http://schemas.microsoft.com/office/drawing/2014/main" id="{3E47706D-C411-3DF4-657A-A2BD399ADC27}"/>
              </a:ext>
              <a:ext uri="{C183D7F6-B498-43B3-948B-1728B52AA6E4}">
                <adec:decorative xmlns:adec="http://schemas.microsoft.com/office/drawing/2017/decorative" val="1"/>
              </a:ext>
            </a:extLst>
          </p:cNvPr>
          <p:cNvCxnSpPr/>
          <p:nvPr/>
        </p:nvCxnSpPr>
        <p:spPr>
          <a:xfrm>
            <a:off x="7109160" y="4271549"/>
            <a:ext cx="366963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877AB05-57D4-0670-5671-D1B18DB74E85}"/>
              </a:ext>
              <a:ext uri="{C183D7F6-B498-43B3-948B-1728B52AA6E4}">
                <adec:decorative xmlns:adec="http://schemas.microsoft.com/office/drawing/2017/decorative" val="1"/>
              </a:ext>
            </a:extLst>
          </p:cNvPr>
          <p:cNvCxnSpPr/>
          <p:nvPr/>
        </p:nvCxnSpPr>
        <p:spPr>
          <a:xfrm>
            <a:off x="7109161" y="2210341"/>
            <a:ext cx="366963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2BBDFDD-F2F9-7412-16D1-741E6EED81CB}"/>
              </a:ext>
            </a:extLst>
          </p:cNvPr>
          <p:cNvSpPr txBox="1"/>
          <p:nvPr/>
        </p:nvSpPr>
        <p:spPr>
          <a:xfrm>
            <a:off x="7265570" y="4370164"/>
            <a:ext cx="3356810" cy="555408"/>
          </a:xfrm>
          <a:prstGeom prst="rect">
            <a:avLst/>
          </a:prstGeom>
          <a:noFill/>
        </p:spPr>
        <p:txBody>
          <a:bodyPr wrap="square" rtlCol="0">
            <a:spAutoFit/>
          </a:bodyPr>
          <a:lstStyle/>
          <a:p>
            <a:pPr algn="ctr">
              <a:lnSpc>
                <a:spcPct val="125000"/>
              </a:lnSpc>
              <a:spcBef>
                <a:spcPts val="1800"/>
              </a:spcBef>
            </a:pPr>
            <a:r>
              <a:rPr lang="en-US" sz="2600" i="1" dirty="0">
                <a:solidFill>
                  <a:schemeClr val="accent1"/>
                </a:solidFill>
              </a:rPr>
              <a:t>No learning occurs</a:t>
            </a:r>
          </a:p>
        </p:txBody>
      </p:sp>
      <p:sp>
        <p:nvSpPr>
          <p:cNvPr id="10" name="TextBox 9">
            <a:extLst>
              <a:ext uri="{FF2B5EF4-FFF2-40B4-BE49-F238E27FC236}">
                <a16:creationId xmlns:a16="http://schemas.microsoft.com/office/drawing/2014/main" id="{D660B89D-4EFD-9B73-E3E4-C8547931A3F3}"/>
              </a:ext>
            </a:extLst>
          </p:cNvPr>
          <p:cNvSpPr txBox="1"/>
          <p:nvPr/>
        </p:nvSpPr>
        <p:spPr>
          <a:xfrm>
            <a:off x="7265570" y="2729143"/>
            <a:ext cx="3356810" cy="1055545"/>
          </a:xfrm>
          <a:prstGeom prst="rect">
            <a:avLst/>
          </a:prstGeom>
          <a:noFill/>
        </p:spPr>
        <p:txBody>
          <a:bodyPr wrap="square" rtlCol="0">
            <a:spAutoFit/>
          </a:bodyPr>
          <a:lstStyle/>
          <a:p>
            <a:pPr algn="ctr">
              <a:lnSpc>
                <a:spcPct val="125000"/>
              </a:lnSpc>
              <a:spcBef>
                <a:spcPts val="1800"/>
              </a:spcBef>
            </a:pPr>
            <a:r>
              <a:rPr lang="en-US" sz="2600" b="1" dirty="0">
                <a:solidFill>
                  <a:schemeClr val="accent1"/>
                </a:solidFill>
              </a:rPr>
              <a:t>Zone of</a:t>
            </a:r>
            <a:br>
              <a:rPr lang="en-US" sz="2600" b="1" dirty="0">
                <a:solidFill>
                  <a:schemeClr val="accent1"/>
                </a:solidFill>
              </a:rPr>
            </a:br>
            <a:r>
              <a:rPr lang="en-US" sz="2600" b="1" dirty="0">
                <a:solidFill>
                  <a:schemeClr val="accent1"/>
                </a:solidFill>
              </a:rPr>
              <a:t>Productive Change</a:t>
            </a:r>
          </a:p>
        </p:txBody>
      </p:sp>
      <p:sp>
        <p:nvSpPr>
          <p:cNvPr id="13" name="TextBox 12">
            <a:extLst>
              <a:ext uri="{FF2B5EF4-FFF2-40B4-BE49-F238E27FC236}">
                <a16:creationId xmlns:a16="http://schemas.microsoft.com/office/drawing/2014/main" id="{B45BE984-CEAA-7258-D50E-B25B873A658B}"/>
              </a:ext>
            </a:extLst>
          </p:cNvPr>
          <p:cNvSpPr txBox="1"/>
          <p:nvPr/>
        </p:nvSpPr>
        <p:spPr>
          <a:xfrm>
            <a:off x="7109160" y="1109707"/>
            <a:ext cx="3669630" cy="1055545"/>
          </a:xfrm>
          <a:prstGeom prst="rect">
            <a:avLst/>
          </a:prstGeom>
          <a:noFill/>
        </p:spPr>
        <p:txBody>
          <a:bodyPr wrap="square" rtlCol="0">
            <a:spAutoFit/>
          </a:bodyPr>
          <a:lstStyle/>
          <a:p>
            <a:pPr algn="ctr">
              <a:lnSpc>
                <a:spcPct val="125000"/>
              </a:lnSpc>
              <a:spcBef>
                <a:spcPts val="1800"/>
              </a:spcBef>
            </a:pPr>
            <a:r>
              <a:rPr lang="en-US" sz="2600" i="1" dirty="0">
                <a:solidFill>
                  <a:schemeClr val="accent1"/>
                </a:solidFill>
              </a:rPr>
              <a:t>Tolerance for change is too much</a:t>
            </a:r>
          </a:p>
        </p:txBody>
      </p:sp>
      <p:sp>
        <p:nvSpPr>
          <p:cNvPr id="6" name="Slide Number Placeholder 5">
            <a:extLst>
              <a:ext uri="{FF2B5EF4-FFF2-40B4-BE49-F238E27FC236}">
                <a16:creationId xmlns:a16="http://schemas.microsoft.com/office/drawing/2014/main" id="{1B2C0C33-1F1C-7D96-2312-961CC2E6AC84}"/>
              </a:ext>
            </a:extLst>
          </p:cNvPr>
          <p:cNvSpPr>
            <a:spLocks noGrp="1"/>
          </p:cNvSpPr>
          <p:nvPr>
            <p:ph type="sldNum" sz="quarter" idx="12"/>
          </p:nvPr>
        </p:nvSpPr>
        <p:spPr/>
        <p:txBody>
          <a:bodyPr/>
          <a:lstStyle/>
          <a:p>
            <a:fld id="{BABF4E83-61DB-418F-A99F-17BC9BB58EF6}" type="slidenum">
              <a:rPr lang="en-US" smtClean="0"/>
              <a:t>35</a:t>
            </a:fld>
            <a:endParaRPr lang="en-US" dirty="0"/>
          </a:p>
        </p:txBody>
      </p:sp>
    </p:spTree>
    <p:extLst>
      <p:ext uri="{BB962C8B-B14F-4D97-AF65-F5344CB8AC3E}">
        <p14:creationId xmlns:p14="http://schemas.microsoft.com/office/powerpoint/2010/main" val="3030760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A0DDC-CD72-791E-60B6-4274BC7E011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C106B0F-A1C9-7F6A-1655-E7F4FBEAE4EC}"/>
              </a:ext>
            </a:extLst>
          </p:cNvPr>
          <p:cNvSpPr>
            <a:spLocks noGrp="1"/>
          </p:cNvSpPr>
          <p:nvPr>
            <p:ph type="title"/>
          </p:nvPr>
        </p:nvSpPr>
        <p:spPr/>
        <p:txBody>
          <a:bodyPr/>
          <a:lstStyle/>
          <a:p>
            <a:r>
              <a:rPr lang="en-US" dirty="0"/>
              <a:t>Considerations for Adaptive Solutions 4</a:t>
            </a:r>
          </a:p>
        </p:txBody>
      </p:sp>
      <p:sp>
        <p:nvSpPr>
          <p:cNvPr id="9" name="Content Placeholder 8">
            <a:extLst>
              <a:ext uri="{FF2B5EF4-FFF2-40B4-BE49-F238E27FC236}">
                <a16:creationId xmlns:a16="http://schemas.microsoft.com/office/drawing/2014/main" id="{54572C3A-0C95-AFB9-94DA-1163671BBEE3}"/>
              </a:ext>
            </a:extLst>
          </p:cNvPr>
          <p:cNvSpPr>
            <a:spLocks noGrp="1"/>
          </p:cNvSpPr>
          <p:nvPr>
            <p:ph sz="quarter" idx="14"/>
          </p:nvPr>
        </p:nvSpPr>
        <p:spPr>
          <a:xfrm>
            <a:off x="457199" y="1371600"/>
            <a:ext cx="5414211" cy="4343400"/>
          </a:xfrm>
        </p:spPr>
        <p:txBody>
          <a:bodyPr>
            <a:normAutofit/>
          </a:bodyPr>
          <a:lstStyle/>
          <a:p>
            <a:pPr marL="320040" indent="-320040">
              <a:lnSpc>
                <a:spcPct val="135000"/>
              </a:lnSpc>
              <a:spcBef>
                <a:spcPts val="600"/>
              </a:spcBef>
              <a:buAutoNum type="arabicPeriod"/>
            </a:pPr>
            <a:r>
              <a:rPr lang="en-US" dirty="0"/>
              <a:t>Take a view from the balcony.</a:t>
            </a:r>
          </a:p>
          <a:p>
            <a:pPr marL="320040" indent="-320040">
              <a:lnSpc>
                <a:spcPct val="135000"/>
              </a:lnSpc>
              <a:spcBef>
                <a:spcPts val="600"/>
              </a:spcBef>
              <a:buFont typeface="Wingdings" panose="05000000000000000000" pitchFamily="2" charset="2"/>
              <a:buAutoNum type="arabicPeriod"/>
            </a:pPr>
            <a:r>
              <a:rPr lang="en-US" dirty="0"/>
              <a:t>Build bridges. </a:t>
            </a:r>
          </a:p>
          <a:p>
            <a:pPr marL="320040" indent="-320040">
              <a:lnSpc>
                <a:spcPct val="135000"/>
              </a:lnSpc>
              <a:spcBef>
                <a:spcPts val="600"/>
              </a:spcBef>
              <a:buAutoNum type="arabicPeriod"/>
            </a:pPr>
            <a:r>
              <a:rPr lang="en-US" dirty="0"/>
              <a:t>Reframe resistance to change as resistance to loss. </a:t>
            </a:r>
          </a:p>
          <a:p>
            <a:pPr marL="320040" indent="-320040">
              <a:lnSpc>
                <a:spcPct val="135000"/>
              </a:lnSpc>
              <a:spcBef>
                <a:spcPts val="600"/>
              </a:spcBef>
              <a:buAutoNum type="arabicPeriod"/>
            </a:pPr>
            <a:r>
              <a:rPr lang="en-US" dirty="0"/>
              <a:t>Find the sweet spot. </a:t>
            </a:r>
          </a:p>
          <a:p>
            <a:pPr marL="320040" indent="-320040">
              <a:lnSpc>
                <a:spcPct val="135000"/>
              </a:lnSpc>
              <a:spcBef>
                <a:spcPts val="600"/>
              </a:spcBef>
              <a:buAutoNum type="arabicPeriod"/>
            </a:pPr>
            <a:r>
              <a:rPr lang="en-US" b="1" dirty="0"/>
              <a:t>Make continuous learning and reflection the norm.</a:t>
            </a:r>
          </a:p>
        </p:txBody>
      </p:sp>
      <p:sp>
        <p:nvSpPr>
          <p:cNvPr id="6" name="Slide Number Placeholder 5">
            <a:extLst>
              <a:ext uri="{FF2B5EF4-FFF2-40B4-BE49-F238E27FC236}">
                <a16:creationId xmlns:a16="http://schemas.microsoft.com/office/drawing/2014/main" id="{DD5289D1-A097-7B6F-0D56-4D7DCD07F29A}"/>
              </a:ext>
            </a:extLst>
          </p:cNvPr>
          <p:cNvSpPr>
            <a:spLocks noGrp="1"/>
          </p:cNvSpPr>
          <p:nvPr>
            <p:ph type="sldNum" sz="quarter" idx="12"/>
          </p:nvPr>
        </p:nvSpPr>
        <p:spPr/>
        <p:txBody>
          <a:bodyPr/>
          <a:lstStyle/>
          <a:p>
            <a:fld id="{BABF4E83-61DB-418F-A99F-17BC9BB58EF6}" type="slidenum">
              <a:rPr lang="en-US" smtClean="0"/>
              <a:t>36</a:t>
            </a:fld>
            <a:endParaRPr lang="en-US" dirty="0"/>
          </a:p>
        </p:txBody>
      </p:sp>
      <p:pic>
        <p:nvPicPr>
          <p:cNvPr id="3" name="Graphic 2">
            <a:extLst>
              <a:ext uri="{FF2B5EF4-FFF2-40B4-BE49-F238E27FC236}">
                <a16:creationId xmlns:a16="http://schemas.microsoft.com/office/drawing/2014/main" id="{C8FA3D8D-B736-BCF1-B1C0-83ED15959D69}"/>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075070" y="1280160"/>
            <a:ext cx="3810000" cy="3810000"/>
          </a:xfrm>
          <a:prstGeom prst="rect">
            <a:avLst/>
          </a:prstGeom>
        </p:spPr>
      </p:pic>
    </p:spTree>
    <p:extLst>
      <p:ext uri="{BB962C8B-B14F-4D97-AF65-F5344CB8AC3E}">
        <p14:creationId xmlns:p14="http://schemas.microsoft.com/office/powerpoint/2010/main" val="1997788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D1ED7-2396-34CA-6A04-1A1CF83C8BEC}"/>
              </a:ext>
            </a:extLst>
          </p:cNvPr>
          <p:cNvSpPr>
            <a:spLocks noGrp="1"/>
          </p:cNvSpPr>
          <p:nvPr>
            <p:ph type="title"/>
          </p:nvPr>
        </p:nvSpPr>
        <p:spPr/>
        <p:txBody>
          <a:bodyPr/>
          <a:lstStyle/>
          <a:p>
            <a:r>
              <a:rPr lang="en-US" dirty="0"/>
              <a:t>Complex Change Model</a:t>
            </a:r>
          </a:p>
        </p:txBody>
      </p:sp>
      <p:sp>
        <p:nvSpPr>
          <p:cNvPr id="6" name="Down Arrow 5">
            <a:extLst>
              <a:ext uri="{FF2B5EF4-FFF2-40B4-BE49-F238E27FC236}">
                <a16:creationId xmlns:a16="http://schemas.microsoft.com/office/drawing/2014/main" id="{BE2AE212-91DB-BDEB-88B9-923FED965F45}"/>
              </a:ext>
              <a:ext uri="{C183D7F6-B498-43B3-948B-1728B52AA6E4}">
                <adec:decorative xmlns:adec="http://schemas.microsoft.com/office/drawing/2017/decorative" val="1"/>
              </a:ext>
            </a:extLst>
          </p:cNvPr>
          <p:cNvSpPr/>
          <p:nvPr/>
        </p:nvSpPr>
        <p:spPr>
          <a:xfrm>
            <a:off x="7075683" y="2363706"/>
            <a:ext cx="462455" cy="1101384"/>
          </a:xfrm>
          <a:prstGeom prst="downArrow">
            <a:avLst/>
          </a:prstGeom>
          <a:solidFill>
            <a:schemeClr val="bg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own Arrow 6">
            <a:extLst>
              <a:ext uri="{FF2B5EF4-FFF2-40B4-BE49-F238E27FC236}">
                <a16:creationId xmlns:a16="http://schemas.microsoft.com/office/drawing/2014/main" id="{25FD539B-A10C-A1B1-68D0-D1D3D094C5C3}"/>
              </a:ext>
              <a:ext uri="{C183D7F6-B498-43B3-948B-1728B52AA6E4}">
                <adec:decorative xmlns:adec="http://schemas.microsoft.com/office/drawing/2017/decorative" val="1"/>
              </a:ext>
            </a:extLst>
          </p:cNvPr>
          <p:cNvSpPr/>
          <p:nvPr/>
        </p:nvSpPr>
        <p:spPr>
          <a:xfrm>
            <a:off x="5340293" y="2359007"/>
            <a:ext cx="462455" cy="1101384"/>
          </a:xfrm>
          <a:prstGeom prst="downArrow">
            <a:avLst/>
          </a:prstGeom>
          <a:solidFill>
            <a:schemeClr val="bg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7">
            <a:extLst>
              <a:ext uri="{FF2B5EF4-FFF2-40B4-BE49-F238E27FC236}">
                <a16:creationId xmlns:a16="http://schemas.microsoft.com/office/drawing/2014/main" id="{49C676A5-2667-946A-D0F5-9273C4FAA411}"/>
              </a:ext>
              <a:ext uri="{C183D7F6-B498-43B3-948B-1728B52AA6E4}">
                <adec:decorative xmlns:adec="http://schemas.microsoft.com/office/drawing/2017/decorative" val="1"/>
              </a:ext>
            </a:extLst>
          </p:cNvPr>
          <p:cNvSpPr/>
          <p:nvPr/>
        </p:nvSpPr>
        <p:spPr>
          <a:xfrm>
            <a:off x="8831038" y="2370479"/>
            <a:ext cx="462455" cy="1101384"/>
          </a:xfrm>
          <a:prstGeom prst="downArrow">
            <a:avLst/>
          </a:prstGeom>
          <a:solidFill>
            <a:schemeClr val="bg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a:extLst>
              <a:ext uri="{FF2B5EF4-FFF2-40B4-BE49-F238E27FC236}">
                <a16:creationId xmlns:a16="http://schemas.microsoft.com/office/drawing/2014/main" id="{5CED4E00-0533-DEDC-C177-461E703402E7}"/>
              </a:ext>
              <a:ext uri="{C183D7F6-B498-43B3-948B-1728B52AA6E4}">
                <adec:decorative xmlns:adec="http://schemas.microsoft.com/office/drawing/2017/decorative" val="1"/>
              </a:ext>
            </a:extLst>
          </p:cNvPr>
          <p:cNvSpPr/>
          <p:nvPr/>
        </p:nvSpPr>
        <p:spPr>
          <a:xfrm>
            <a:off x="3596769" y="2370479"/>
            <a:ext cx="462455" cy="1101384"/>
          </a:xfrm>
          <a:prstGeom prst="downArrow">
            <a:avLst/>
          </a:prstGeom>
          <a:solidFill>
            <a:schemeClr val="bg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a:extLst>
              <a:ext uri="{FF2B5EF4-FFF2-40B4-BE49-F238E27FC236}">
                <a16:creationId xmlns:a16="http://schemas.microsoft.com/office/drawing/2014/main" id="{55240854-2964-A47E-01FD-2BF78B15693E}"/>
              </a:ext>
              <a:ext uri="{C183D7F6-B498-43B3-948B-1728B52AA6E4}">
                <adec:decorative xmlns:adec="http://schemas.microsoft.com/office/drawing/2017/decorative" val="1"/>
              </a:ext>
            </a:extLst>
          </p:cNvPr>
          <p:cNvSpPr/>
          <p:nvPr/>
        </p:nvSpPr>
        <p:spPr>
          <a:xfrm>
            <a:off x="1859673" y="2360752"/>
            <a:ext cx="462455" cy="1101384"/>
          </a:xfrm>
          <a:prstGeom prst="downArrow">
            <a:avLst/>
          </a:prstGeom>
          <a:solidFill>
            <a:schemeClr val="bg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E30D4C01-166C-08E7-24A6-A78A43000D49}"/>
              </a:ext>
            </a:extLst>
          </p:cNvPr>
          <p:cNvSpPr/>
          <p:nvPr/>
        </p:nvSpPr>
        <p:spPr>
          <a:xfrm>
            <a:off x="1359118" y="2165952"/>
            <a:ext cx="1484587" cy="67266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Vision</a:t>
            </a:r>
          </a:p>
        </p:txBody>
      </p:sp>
      <p:sp>
        <p:nvSpPr>
          <p:cNvPr id="18" name="TextBox 17">
            <a:extLst>
              <a:ext uri="{FF2B5EF4-FFF2-40B4-BE49-F238E27FC236}">
                <a16:creationId xmlns:a16="http://schemas.microsoft.com/office/drawing/2014/main" id="{FFD17BC8-9B49-D07A-0745-99FC1815A4C2}"/>
              </a:ext>
            </a:extLst>
          </p:cNvPr>
          <p:cNvSpPr txBox="1"/>
          <p:nvPr/>
        </p:nvSpPr>
        <p:spPr>
          <a:xfrm>
            <a:off x="2841075" y="2316996"/>
            <a:ext cx="249619" cy="400110"/>
          </a:xfrm>
          <a:prstGeom prst="rect">
            <a:avLst/>
          </a:prstGeom>
          <a:noFill/>
        </p:spPr>
        <p:txBody>
          <a:bodyPr wrap="square" rtlCol="0">
            <a:spAutoFit/>
          </a:bodyPr>
          <a:lstStyle/>
          <a:p>
            <a:pPr algn="ctr"/>
            <a:r>
              <a:rPr lang="en-US" sz="2000" b="1" dirty="0"/>
              <a:t>+</a:t>
            </a:r>
          </a:p>
        </p:txBody>
      </p:sp>
      <p:sp>
        <p:nvSpPr>
          <p:cNvPr id="12" name="Rounded Rectangle 11">
            <a:extLst>
              <a:ext uri="{FF2B5EF4-FFF2-40B4-BE49-F238E27FC236}">
                <a16:creationId xmlns:a16="http://schemas.microsoft.com/office/drawing/2014/main" id="{47B1261A-E37B-2C99-FD55-B3B6314F855D}"/>
              </a:ext>
            </a:extLst>
          </p:cNvPr>
          <p:cNvSpPr/>
          <p:nvPr/>
        </p:nvSpPr>
        <p:spPr>
          <a:xfrm>
            <a:off x="3090695" y="2180720"/>
            <a:ext cx="1484587" cy="67266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Skills</a:t>
            </a:r>
          </a:p>
        </p:txBody>
      </p:sp>
      <p:sp>
        <p:nvSpPr>
          <p:cNvPr id="19" name="TextBox 18">
            <a:extLst>
              <a:ext uri="{FF2B5EF4-FFF2-40B4-BE49-F238E27FC236}">
                <a16:creationId xmlns:a16="http://schemas.microsoft.com/office/drawing/2014/main" id="{8BCB4D6B-B204-0AFB-F86E-18FD430B9D73}"/>
              </a:ext>
            </a:extLst>
          </p:cNvPr>
          <p:cNvSpPr txBox="1"/>
          <p:nvPr/>
        </p:nvSpPr>
        <p:spPr>
          <a:xfrm>
            <a:off x="4581840" y="2325586"/>
            <a:ext cx="249619" cy="400110"/>
          </a:xfrm>
          <a:prstGeom prst="rect">
            <a:avLst/>
          </a:prstGeom>
          <a:noFill/>
        </p:spPr>
        <p:txBody>
          <a:bodyPr wrap="square" rtlCol="0">
            <a:spAutoFit/>
          </a:bodyPr>
          <a:lstStyle/>
          <a:p>
            <a:pPr algn="ctr"/>
            <a:r>
              <a:rPr lang="en-US" sz="2000" b="1" dirty="0"/>
              <a:t>+</a:t>
            </a:r>
          </a:p>
        </p:txBody>
      </p:sp>
      <p:sp>
        <p:nvSpPr>
          <p:cNvPr id="13" name="Rounded Rectangle 12">
            <a:extLst>
              <a:ext uri="{FF2B5EF4-FFF2-40B4-BE49-F238E27FC236}">
                <a16:creationId xmlns:a16="http://schemas.microsoft.com/office/drawing/2014/main" id="{6931679D-51F7-3BC9-996A-527F9A986FFD}"/>
              </a:ext>
            </a:extLst>
          </p:cNvPr>
          <p:cNvSpPr/>
          <p:nvPr/>
        </p:nvSpPr>
        <p:spPr>
          <a:xfrm>
            <a:off x="4831462" y="2191727"/>
            <a:ext cx="1484587" cy="67266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Incentives</a:t>
            </a:r>
          </a:p>
        </p:txBody>
      </p:sp>
      <p:sp>
        <p:nvSpPr>
          <p:cNvPr id="20" name="TextBox 19">
            <a:extLst>
              <a:ext uri="{FF2B5EF4-FFF2-40B4-BE49-F238E27FC236}">
                <a16:creationId xmlns:a16="http://schemas.microsoft.com/office/drawing/2014/main" id="{4FE91FCF-7991-928A-6473-C75A18720587}"/>
              </a:ext>
            </a:extLst>
          </p:cNvPr>
          <p:cNvSpPr txBox="1"/>
          <p:nvPr/>
        </p:nvSpPr>
        <p:spPr>
          <a:xfrm>
            <a:off x="6318805" y="2314579"/>
            <a:ext cx="249619" cy="400110"/>
          </a:xfrm>
          <a:prstGeom prst="rect">
            <a:avLst/>
          </a:prstGeom>
          <a:noFill/>
        </p:spPr>
        <p:txBody>
          <a:bodyPr wrap="square" rtlCol="0">
            <a:spAutoFit/>
          </a:bodyPr>
          <a:lstStyle/>
          <a:p>
            <a:pPr algn="ctr"/>
            <a:r>
              <a:rPr lang="en-US" sz="2000" b="1" dirty="0"/>
              <a:t>+</a:t>
            </a:r>
          </a:p>
        </p:txBody>
      </p:sp>
      <p:sp>
        <p:nvSpPr>
          <p:cNvPr id="14" name="Rounded Rectangle 13">
            <a:extLst>
              <a:ext uri="{FF2B5EF4-FFF2-40B4-BE49-F238E27FC236}">
                <a16:creationId xmlns:a16="http://schemas.microsoft.com/office/drawing/2014/main" id="{57B13A9D-1626-2AD1-B584-EBF964E55808}"/>
              </a:ext>
            </a:extLst>
          </p:cNvPr>
          <p:cNvSpPr/>
          <p:nvPr/>
        </p:nvSpPr>
        <p:spPr>
          <a:xfrm>
            <a:off x="6568427" y="2180720"/>
            <a:ext cx="1484587" cy="67266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Resources</a:t>
            </a:r>
          </a:p>
        </p:txBody>
      </p:sp>
      <p:sp>
        <p:nvSpPr>
          <p:cNvPr id="21" name="TextBox 20">
            <a:extLst>
              <a:ext uri="{FF2B5EF4-FFF2-40B4-BE49-F238E27FC236}">
                <a16:creationId xmlns:a16="http://schemas.microsoft.com/office/drawing/2014/main" id="{D51E5FF1-4169-0ACA-AE55-EB7CDBF09078}"/>
              </a:ext>
            </a:extLst>
          </p:cNvPr>
          <p:cNvSpPr txBox="1"/>
          <p:nvPr/>
        </p:nvSpPr>
        <p:spPr>
          <a:xfrm>
            <a:off x="8045393" y="2323346"/>
            <a:ext cx="249619" cy="400110"/>
          </a:xfrm>
          <a:prstGeom prst="rect">
            <a:avLst/>
          </a:prstGeom>
          <a:noFill/>
        </p:spPr>
        <p:txBody>
          <a:bodyPr wrap="square" rtlCol="0">
            <a:spAutoFit/>
          </a:bodyPr>
          <a:lstStyle/>
          <a:p>
            <a:pPr algn="ctr"/>
            <a:r>
              <a:rPr lang="en-US" sz="2000" b="1" dirty="0"/>
              <a:t>+</a:t>
            </a:r>
          </a:p>
        </p:txBody>
      </p:sp>
      <p:sp>
        <p:nvSpPr>
          <p:cNvPr id="15" name="Rounded Rectangle 14">
            <a:extLst>
              <a:ext uri="{FF2B5EF4-FFF2-40B4-BE49-F238E27FC236}">
                <a16:creationId xmlns:a16="http://schemas.microsoft.com/office/drawing/2014/main" id="{11BCDAD1-52D0-62CF-49C2-FC7A51A0BD74}"/>
              </a:ext>
            </a:extLst>
          </p:cNvPr>
          <p:cNvSpPr/>
          <p:nvPr/>
        </p:nvSpPr>
        <p:spPr>
          <a:xfrm>
            <a:off x="8305392" y="2189487"/>
            <a:ext cx="1484587" cy="67266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Action Plan</a:t>
            </a:r>
          </a:p>
        </p:txBody>
      </p:sp>
      <p:sp>
        <p:nvSpPr>
          <p:cNvPr id="22" name="TextBox 21">
            <a:extLst>
              <a:ext uri="{FF2B5EF4-FFF2-40B4-BE49-F238E27FC236}">
                <a16:creationId xmlns:a16="http://schemas.microsoft.com/office/drawing/2014/main" id="{4EA3EF1B-169A-22B9-4E9C-F313A99662F9}"/>
              </a:ext>
            </a:extLst>
          </p:cNvPr>
          <p:cNvSpPr txBox="1"/>
          <p:nvPr/>
        </p:nvSpPr>
        <p:spPr>
          <a:xfrm>
            <a:off x="9784678" y="2323346"/>
            <a:ext cx="249619" cy="400110"/>
          </a:xfrm>
          <a:prstGeom prst="rect">
            <a:avLst/>
          </a:prstGeom>
          <a:noFill/>
        </p:spPr>
        <p:txBody>
          <a:bodyPr wrap="square" rtlCol="0">
            <a:spAutoFit/>
          </a:bodyPr>
          <a:lstStyle/>
          <a:p>
            <a:pPr algn="ctr"/>
            <a:r>
              <a:rPr lang="en-US" sz="2000" b="1" dirty="0"/>
              <a:t>=</a:t>
            </a:r>
          </a:p>
        </p:txBody>
      </p:sp>
      <p:sp>
        <p:nvSpPr>
          <p:cNvPr id="16" name="Rounded Rectangle 15">
            <a:extLst>
              <a:ext uri="{FF2B5EF4-FFF2-40B4-BE49-F238E27FC236}">
                <a16:creationId xmlns:a16="http://schemas.microsoft.com/office/drawing/2014/main" id="{E143EA6B-C9E7-52EE-0259-52EB076C6102}"/>
              </a:ext>
            </a:extLst>
          </p:cNvPr>
          <p:cNvSpPr/>
          <p:nvPr/>
        </p:nvSpPr>
        <p:spPr>
          <a:xfrm>
            <a:off x="10021598" y="2189487"/>
            <a:ext cx="1484587" cy="67266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Change</a:t>
            </a:r>
          </a:p>
        </p:txBody>
      </p:sp>
      <p:sp>
        <p:nvSpPr>
          <p:cNvPr id="17" name="TextBox 16">
            <a:extLst>
              <a:ext uri="{FF2B5EF4-FFF2-40B4-BE49-F238E27FC236}">
                <a16:creationId xmlns:a16="http://schemas.microsoft.com/office/drawing/2014/main" id="{7F574176-04F9-889B-3F5B-06CDF1FDDB04}"/>
              </a:ext>
            </a:extLst>
          </p:cNvPr>
          <p:cNvSpPr txBox="1"/>
          <p:nvPr/>
        </p:nvSpPr>
        <p:spPr>
          <a:xfrm>
            <a:off x="171450" y="2992873"/>
            <a:ext cx="1713186" cy="369332"/>
          </a:xfrm>
          <a:prstGeom prst="rect">
            <a:avLst/>
          </a:prstGeom>
          <a:noFill/>
        </p:spPr>
        <p:txBody>
          <a:bodyPr wrap="square" rtlCol="0">
            <a:spAutoFit/>
          </a:bodyPr>
          <a:lstStyle/>
          <a:p>
            <a:pPr algn="ctr"/>
            <a:r>
              <a:rPr lang="en-US" i="1" dirty="0"/>
              <a:t>If missing</a:t>
            </a:r>
          </a:p>
        </p:txBody>
      </p:sp>
      <p:sp>
        <p:nvSpPr>
          <p:cNvPr id="23" name="Rounded Rectangle 22">
            <a:extLst>
              <a:ext uri="{FF2B5EF4-FFF2-40B4-BE49-F238E27FC236}">
                <a16:creationId xmlns:a16="http://schemas.microsoft.com/office/drawing/2014/main" id="{051D1975-AF6F-9C22-0D3F-24D0361D75E5}"/>
              </a:ext>
            </a:extLst>
          </p:cNvPr>
          <p:cNvSpPr/>
          <p:nvPr/>
        </p:nvSpPr>
        <p:spPr>
          <a:xfrm>
            <a:off x="1349921" y="3549449"/>
            <a:ext cx="1481958" cy="672662"/>
          </a:xfrm>
          <a:prstGeom prst="roundRect">
            <a:avLst/>
          </a:prstGeom>
          <a:solidFill>
            <a:schemeClr val="bg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Confusion</a:t>
            </a:r>
          </a:p>
        </p:txBody>
      </p:sp>
      <p:sp>
        <p:nvSpPr>
          <p:cNvPr id="24" name="Rounded Rectangle 23">
            <a:extLst>
              <a:ext uri="{FF2B5EF4-FFF2-40B4-BE49-F238E27FC236}">
                <a16:creationId xmlns:a16="http://schemas.microsoft.com/office/drawing/2014/main" id="{020BE762-35B5-72F0-1D5C-A554317B1374}"/>
              </a:ext>
            </a:extLst>
          </p:cNvPr>
          <p:cNvSpPr/>
          <p:nvPr/>
        </p:nvSpPr>
        <p:spPr>
          <a:xfrm>
            <a:off x="3100151" y="3545369"/>
            <a:ext cx="1502978" cy="672662"/>
          </a:xfrm>
          <a:prstGeom prst="roundRect">
            <a:avLst/>
          </a:prstGeom>
          <a:solidFill>
            <a:schemeClr val="bg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Anxiety</a:t>
            </a:r>
          </a:p>
        </p:txBody>
      </p:sp>
      <p:sp>
        <p:nvSpPr>
          <p:cNvPr id="25" name="Rounded Rectangle 24">
            <a:extLst>
              <a:ext uri="{FF2B5EF4-FFF2-40B4-BE49-F238E27FC236}">
                <a16:creationId xmlns:a16="http://schemas.microsoft.com/office/drawing/2014/main" id="{4E67F09D-9ED0-5EED-2705-485FE044323B}"/>
              </a:ext>
            </a:extLst>
          </p:cNvPr>
          <p:cNvSpPr/>
          <p:nvPr/>
        </p:nvSpPr>
        <p:spPr>
          <a:xfrm>
            <a:off x="4806638" y="3545369"/>
            <a:ext cx="1460812" cy="672662"/>
          </a:xfrm>
          <a:prstGeom prst="roundRect">
            <a:avLst/>
          </a:prstGeom>
          <a:solidFill>
            <a:schemeClr val="bg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Resistance</a:t>
            </a:r>
          </a:p>
        </p:txBody>
      </p:sp>
      <p:sp>
        <p:nvSpPr>
          <p:cNvPr id="26" name="Rounded Rectangle 25">
            <a:extLst>
              <a:ext uri="{FF2B5EF4-FFF2-40B4-BE49-F238E27FC236}">
                <a16:creationId xmlns:a16="http://schemas.microsoft.com/office/drawing/2014/main" id="{1A2BA509-4BF9-5CBB-3039-CFB30E64823E}"/>
              </a:ext>
            </a:extLst>
          </p:cNvPr>
          <p:cNvSpPr/>
          <p:nvPr/>
        </p:nvSpPr>
        <p:spPr>
          <a:xfrm>
            <a:off x="6560805" y="3545369"/>
            <a:ext cx="1484588" cy="672662"/>
          </a:xfrm>
          <a:prstGeom prst="roundRect">
            <a:avLst/>
          </a:prstGeom>
          <a:solidFill>
            <a:schemeClr val="bg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Frustration</a:t>
            </a:r>
          </a:p>
        </p:txBody>
      </p:sp>
      <p:sp>
        <p:nvSpPr>
          <p:cNvPr id="27" name="Rounded Rectangle 26">
            <a:extLst>
              <a:ext uri="{FF2B5EF4-FFF2-40B4-BE49-F238E27FC236}">
                <a16:creationId xmlns:a16="http://schemas.microsoft.com/office/drawing/2014/main" id="{E701AE75-3201-951F-2DC1-C22816A6F053}"/>
              </a:ext>
            </a:extLst>
          </p:cNvPr>
          <p:cNvSpPr/>
          <p:nvPr/>
        </p:nvSpPr>
        <p:spPr>
          <a:xfrm>
            <a:off x="8321480" y="3545369"/>
            <a:ext cx="1481569" cy="672662"/>
          </a:xfrm>
          <a:prstGeom prst="roundRect">
            <a:avLst/>
          </a:prstGeom>
          <a:solidFill>
            <a:schemeClr val="bg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False Start</a:t>
            </a:r>
          </a:p>
        </p:txBody>
      </p:sp>
      <p:sp>
        <p:nvSpPr>
          <p:cNvPr id="28" name="TextBox 27">
            <a:extLst>
              <a:ext uri="{FF2B5EF4-FFF2-40B4-BE49-F238E27FC236}">
                <a16:creationId xmlns:a16="http://schemas.microsoft.com/office/drawing/2014/main" id="{83DB29D6-B1DE-73D0-0CEE-45D50D22A80E}"/>
              </a:ext>
            </a:extLst>
          </p:cNvPr>
          <p:cNvSpPr txBox="1"/>
          <p:nvPr/>
        </p:nvSpPr>
        <p:spPr>
          <a:xfrm>
            <a:off x="375571" y="5849654"/>
            <a:ext cx="8917922" cy="253916"/>
          </a:xfrm>
          <a:prstGeom prst="rect">
            <a:avLst/>
          </a:prstGeom>
          <a:noFill/>
        </p:spPr>
        <p:txBody>
          <a:bodyPr wrap="square" rtlCol="0">
            <a:spAutoFit/>
          </a:bodyPr>
          <a:lstStyle/>
          <a:p>
            <a:r>
              <a:rPr lang="en-US" sz="1050" dirty="0"/>
              <a:t>Image source: Harlacher, J. E. (2026). </a:t>
            </a:r>
            <a:r>
              <a:rPr lang="en-US" sz="1050" i="1" dirty="0"/>
              <a:t>Simplifying MTSS. Five Principes to Support Change. </a:t>
            </a:r>
            <a:r>
              <a:rPr lang="en-US" sz="1050" u="sng" dirty="0"/>
              <a:t>Guilford. </a:t>
            </a:r>
            <a:r>
              <a:rPr lang="en-US" sz="1050" dirty="0"/>
              <a:t>Model is Knoster-Lippit.</a:t>
            </a:r>
            <a:endParaRPr lang="en-US" sz="1050" i="1" dirty="0"/>
          </a:p>
        </p:txBody>
      </p:sp>
      <p:sp>
        <p:nvSpPr>
          <p:cNvPr id="5" name="Slide Number Placeholder 4">
            <a:extLst>
              <a:ext uri="{FF2B5EF4-FFF2-40B4-BE49-F238E27FC236}">
                <a16:creationId xmlns:a16="http://schemas.microsoft.com/office/drawing/2014/main" id="{463DEC64-17FC-90D7-BD66-30999594A135}"/>
              </a:ext>
            </a:extLst>
          </p:cNvPr>
          <p:cNvSpPr>
            <a:spLocks noGrp="1"/>
          </p:cNvSpPr>
          <p:nvPr>
            <p:ph type="sldNum" sz="quarter" idx="12"/>
          </p:nvPr>
        </p:nvSpPr>
        <p:spPr/>
        <p:txBody>
          <a:bodyPr/>
          <a:lstStyle/>
          <a:p>
            <a:fld id="{99A20822-4A49-4D36-86E3-300BA48D3F00}" type="slidenum">
              <a:rPr lang="en-US" smtClean="0"/>
              <a:t>37</a:t>
            </a:fld>
            <a:endParaRPr lang="en-US" dirty="0"/>
          </a:p>
        </p:txBody>
      </p:sp>
    </p:spTree>
    <p:extLst>
      <p:ext uri="{BB962C8B-B14F-4D97-AF65-F5344CB8AC3E}">
        <p14:creationId xmlns:p14="http://schemas.microsoft.com/office/powerpoint/2010/main" val="3251637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FAD52-A382-7FA8-F973-74BF637E1AD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6320945-2BB5-83F0-3BBC-7A024A5E84BD}"/>
              </a:ext>
            </a:extLst>
          </p:cNvPr>
          <p:cNvSpPr>
            <a:spLocks noGrp="1"/>
          </p:cNvSpPr>
          <p:nvPr>
            <p:ph type="title"/>
          </p:nvPr>
        </p:nvSpPr>
        <p:spPr/>
        <p:txBody>
          <a:bodyPr/>
          <a:lstStyle/>
          <a:p>
            <a:r>
              <a:rPr lang="en-US" dirty="0"/>
              <a:t>Reflection</a:t>
            </a:r>
          </a:p>
        </p:txBody>
      </p:sp>
      <p:sp>
        <p:nvSpPr>
          <p:cNvPr id="9" name="Content Placeholder 8">
            <a:extLst>
              <a:ext uri="{FF2B5EF4-FFF2-40B4-BE49-F238E27FC236}">
                <a16:creationId xmlns:a16="http://schemas.microsoft.com/office/drawing/2014/main" id="{745C6FE3-E22D-9294-7FB7-A8836C2F465C}"/>
              </a:ext>
            </a:extLst>
          </p:cNvPr>
          <p:cNvSpPr>
            <a:spLocks noGrp="1"/>
          </p:cNvSpPr>
          <p:nvPr>
            <p:ph sz="quarter" idx="14"/>
          </p:nvPr>
        </p:nvSpPr>
        <p:spPr>
          <a:xfrm>
            <a:off x="457199" y="1371600"/>
            <a:ext cx="5414211" cy="4343400"/>
          </a:xfrm>
        </p:spPr>
        <p:txBody>
          <a:bodyPr>
            <a:normAutofit/>
          </a:bodyPr>
          <a:lstStyle/>
          <a:p>
            <a:pPr marL="320040" indent="-320040">
              <a:lnSpc>
                <a:spcPct val="135000"/>
              </a:lnSpc>
              <a:spcBef>
                <a:spcPts val="600"/>
              </a:spcBef>
              <a:buAutoNum type="arabicPeriod"/>
            </a:pPr>
            <a:r>
              <a:rPr lang="en-US" dirty="0"/>
              <a:t>Take a view from the balcony.</a:t>
            </a:r>
          </a:p>
          <a:p>
            <a:pPr marL="320040" indent="-320040">
              <a:lnSpc>
                <a:spcPct val="135000"/>
              </a:lnSpc>
              <a:spcBef>
                <a:spcPts val="600"/>
              </a:spcBef>
              <a:buFont typeface="Wingdings" panose="05000000000000000000" pitchFamily="2" charset="2"/>
              <a:buAutoNum type="arabicPeriod"/>
            </a:pPr>
            <a:r>
              <a:rPr lang="en-US" dirty="0"/>
              <a:t>Build bridges. </a:t>
            </a:r>
          </a:p>
          <a:p>
            <a:pPr marL="320040" indent="-320040">
              <a:lnSpc>
                <a:spcPct val="135000"/>
              </a:lnSpc>
              <a:spcBef>
                <a:spcPts val="600"/>
              </a:spcBef>
              <a:buAutoNum type="arabicPeriod"/>
            </a:pPr>
            <a:r>
              <a:rPr lang="en-US" dirty="0"/>
              <a:t>Reframe resistance to change as resistance to loss. </a:t>
            </a:r>
          </a:p>
          <a:p>
            <a:pPr marL="320040" indent="-320040">
              <a:lnSpc>
                <a:spcPct val="135000"/>
              </a:lnSpc>
              <a:spcBef>
                <a:spcPts val="600"/>
              </a:spcBef>
              <a:buAutoNum type="arabicPeriod"/>
            </a:pPr>
            <a:r>
              <a:rPr lang="en-US" dirty="0"/>
              <a:t>Find the sweet spot. </a:t>
            </a:r>
          </a:p>
          <a:p>
            <a:pPr marL="320040" indent="-320040">
              <a:lnSpc>
                <a:spcPct val="135000"/>
              </a:lnSpc>
              <a:spcBef>
                <a:spcPts val="600"/>
              </a:spcBef>
              <a:buAutoNum type="arabicPeriod"/>
            </a:pPr>
            <a:r>
              <a:rPr lang="en-US" dirty="0"/>
              <a:t>Make continuous learning and reflection the norm.</a:t>
            </a:r>
          </a:p>
        </p:txBody>
      </p:sp>
      <p:sp>
        <p:nvSpPr>
          <p:cNvPr id="6" name="Slide Number Placeholder 5">
            <a:extLst>
              <a:ext uri="{FF2B5EF4-FFF2-40B4-BE49-F238E27FC236}">
                <a16:creationId xmlns:a16="http://schemas.microsoft.com/office/drawing/2014/main" id="{C5664F3F-DDFD-CAA8-6240-B772B755C758}"/>
              </a:ext>
            </a:extLst>
          </p:cNvPr>
          <p:cNvSpPr>
            <a:spLocks noGrp="1"/>
          </p:cNvSpPr>
          <p:nvPr>
            <p:ph type="sldNum" sz="quarter" idx="12"/>
          </p:nvPr>
        </p:nvSpPr>
        <p:spPr/>
        <p:txBody>
          <a:bodyPr/>
          <a:lstStyle/>
          <a:p>
            <a:fld id="{BABF4E83-61DB-418F-A99F-17BC9BB58EF6}" type="slidenum">
              <a:rPr lang="en-US" smtClean="0"/>
              <a:t>38</a:t>
            </a:fld>
            <a:endParaRPr lang="en-US" dirty="0"/>
          </a:p>
        </p:txBody>
      </p:sp>
      <p:sp>
        <p:nvSpPr>
          <p:cNvPr id="2" name="Rounded Rectangle 1">
            <a:extLst>
              <a:ext uri="{FF2B5EF4-FFF2-40B4-BE49-F238E27FC236}">
                <a16:creationId xmlns:a16="http://schemas.microsoft.com/office/drawing/2014/main" id="{9882628D-FA34-9089-6927-9499D22658D4}"/>
              </a:ext>
            </a:extLst>
          </p:cNvPr>
          <p:cNvSpPr/>
          <p:nvPr/>
        </p:nvSpPr>
        <p:spPr>
          <a:xfrm>
            <a:off x="6543674" y="1857375"/>
            <a:ext cx="5014914" cy="2771775"/>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800"/>
              </a:spcBef>
            </a:pPr>
            <a:r>
              <a:rPr lang="en-US" sz="2600" b="1" i="1" dirty="0">
                <a:solidFill>
                  <a:schemeClr val="tx1"/>
                </a:solidFill>
              </a:rPr>
              <a:t>Which of these strategies are most needed in your site?</a:t>
            </a:r>
            <a:endParaRPr lang="en-US" sz="2600" dirty="0">
              <a:solidFill>
                <a:schemeClr val="tx1"/>
              </a:solidFill>
            </a:endParaRPr>
          </a:p>
        </p:txBody>
      </p:sp>
    </p:spTree>
    <p:extLst>
      <p:ext uri="{BB962C8B-B14F-4D97-AF65-F5344CB8AC3E}">
        <p14:creationId xmlns:p14="http://schemas.microsoft.com/office/powerpoint/2010/main" val="187826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9EAFB-B0BC-1D04-0EBD-81C3AE91A9A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7C79C1B-6C89-C9C2-85E7-ED1A05231E9C}"/>
              </a:ext>
            </a:extLst>
          </p:cNvPr>
          <p:cNvSpPr>
            <a:spLocks noGrp="1"/>
          </p:cNvSpPr>
          <p:nvPr>
            <p:ph type="title"/>
          </p:nvPr>
        </p:nvSpPr>
        <p:spPr/>
        <p:txBody>
          <a:bodyPr/>
          <a:lstStyle/>
          <a:p>
            <a:r>
              <a:rPr lang="en-US" dirty="0"/>
              <a:t>Ask these questions when finding solutions</a:t>
            </a:r>
          </a:p>
        </p:txBody>
      </p:sp>
      <p:graphicFrame>
        <p:nvGraphicFramePr>
          <p:cNvPr id="2" name="Content Placeholder 1">
            <a:extLst>
              <a:ext uri="{FF2B5EF4-FFF2-40B4-BE49-F238E27FC236}">
                <a16:creationId xmlns:a16="http://schemas.microsoft.com/office/drawing/2014/main" id="{84ADAD1A-5E6A-BFA1-DCE0-9BD87BEBDFE6}"/>
              </a:ext>
            </a:extLst>
          </p:cNvPr>
          <p:cNvGraphicFramePr>
            <a:graphicFrameLocks noGrp="1"/>
          </p:cNvGraphicFramePr>
          <p:nvPr>
            <p:ph sz="quarter" idx="14"/>
            <p:extLst>
              <p:ext uri="{D42A27DB-BD31-4B8C-83A1-F6EECF244321}">
                <p14:modId xmlns:p14="http://schemas.microsoft.com/office/powerpoint/2010/main" val="3158874528"/>
              </p:ext>
            </p:extLst>
          </p:nvPr>
        </p:nvGraphicFramePr>
        <p:xfrm>
          <a:off x="584775" y="1654647"/>
          <a:ext cx="8038074" cy="3245280"/>
        </p:xfrm>
        <a:graphic>
          <a:graphicData uri="http://schemas.openxmlformats.org/drawingml/2006/table">
            <a:tbl>
              <a:tblPr firstRow="1" bandRow="1">
                <a:tableStyleId>{5C22544A-7EE6-4342-B048-85BDC9FD1C3A}</a:tableStyleId>
              </a:tblPr>
              <a:tblGrid>
                <a:gridCol w="4019037">
                  <a:extLst>
                    <a:ext uri="{9D8B030D-6E8A-4147-A177-3AD203B41FA5}">
                      <a16:colId xmlns:a16="http://schemas.microsoft.com/office/drawing/2014/main" val="2018888092"/>
                    </a:ext>
                  </a:extLst>
                </a:gridCol>
                <a:gridCol w="4019037">
                  <a:extLst>
                    <a:ext uri="{9D8B030D-6E8A-4147-A177-3AD203B41FA5}">
                      <a16:colId xmlns:a16="http://schemas.microsoft.com/office/drawing/2014/main" val="112176558"/>
                    </a:ext>
                  </a:extLst>
                </a:gridCol>
              </a:tblGrid>
              <a:tr h="529390">
                <a:tc>
                  <a:txBody>
                    <a:bodyPr/>
                    <a:lstStyle/>
                    <a:p>
                      <a:pPr algn="ctr"/>
                      <a:r>
                        <a:rPr lang="en-US" sz="1800" dirty="0"/>
                        <a:t>Question</a:t>
                      </a:r>
                    </a:p>
                  </a:txBody>
                  <a:tcPr/>
                </a:tc>
                <a:tc>
                  <a:txBody>
                    <a:bodyPr/>
                    <a:lstStyle/>
                    <a:p>
                      <a:pPr algn="ctr"/>
                      <a:r>
                        <a:rPr lang="en-US" sz="1800" dirty="0"/>
                        <a:t>Likely issue</a:t>
                      </a:r>
                    </a:p>
                  </a:txBody>
                  <a:tcPr/>
                </a:tc>
                <a:extLst>
                  <a:ext uri="{0D108BD9-81ED-4DB2-BD59-A6C34878D82A}">
                    <a16:rowId xmlns:a16="http://schemas.microsoft.com/office/drawing/2014/main" val="2493914899"/>
                  </a:ext>
                </a:extLst>
              </a:tr>
              <a:tr h="876874">
                <a:tc>
                  <a:txBody>
                    <a:bodyPr/>
                    <a:lstStyle/>
                    <a:p>
                      <a:r>
                        <a:rPr lang="en-US" sz="1800" dirty="0"/>
                        <a:t>Do your staff </a:t>
                      </a:r>
                      <a:r>
                        <a:rPr lang="en-US" sz="1800" b="1" dirty="0"/>
                        <a:t>know</a:t>
                      </a:r>
                      <a:r>
                        <a:rPr lang="en-US" sz="1800" dirty="0"/>
                        <a:t> what to do?</a:t>
                      </a:r>
                    </a:p>
                  </a:txBody>
                  <a:tcPr>
                    <a:solidFill>
                      <a:srgbClr val="E9D0CD"/>
                    </a:solidFill>
                  </a:tcPr>
                </a:tc>
                <a:tc>
                  <a:txBody>
                    <a:bodyPr/>
                    <a:lstStyle/>
                    <a:p>
                      <a:r>
                        <a:rPr lang="en-US" sz="1800" b="1" dirty="0"/>
                        <a:t>Communication related to technical or adaptive</a:t>
                      </a:r>
                    </a:p>
                  </a:txBody>
                  <a:tcPr>
                    <a:solidFill>
                      <a:srgbClr val="E9D0CD"/>
                    </a:solidFill>
                  </a:tcPr>
                </a:tc>
                <a:extLst>
                  <a:ext uri="{0D108BD9-81ED-4DB2-BD59-A6C34878D82A}">
                    <a16:rowId xmlns:a16="http://schemas.microsoft.com/office/drawing/2014/main" val="3105082524"/>
                  </a:ext>
                </a:extLst>
              </a:tr>
              <a:tr h="820190">
                <a:tc>
                  <a:txBody>
                    <a:bodyPr/>
                    <a:lstStyle/>
                    <a:p>
                      <a:r>
                        <a:rPr lang="en-US" sz="1800" dirty="0"/>
                        <a:t>Do your staff know </a:t>
                      </a:r>
                      <a:r>
                        <a:rPr lang="en-US" sz="1800" b="1" dirty="0"/>
                        <a:t>how</a:t>
                      </a:r>
                      <a:r>
                        <a:rPr lang="en-US" sz="1800" dirty="0"/>
                        <a:t> to do it?</a:t>
                      </a:r>
                    </a:p>
                  </a:txBody>
                  <a:tcPr>
                    <a:solidFill>
                      <a:srgbClr val="F4E9E8"/>
                    </a:solidFill>
                  </a:tcPr>
                </a:tc>
                <a:tc>
                  <a:txBody>
                    <a:bodyPr/>
                    <a:lstStyle/>
                    <a:p>
                      <a:r>
                        <a:rPr lang="en-US" sz="1800" b="1" dirty="0"/>
                        <a:t>Technical</a:t>
                      </a:r>
                    </a:p>
                  </a:txBody>
                  <a:tcPr>
                    <a:solidFill>
                      <a:srgbClr val="F4E9E8"/>
                    </a:solidFill>
                  </a:tcPr>
                </a:tc>
                <a:extLst>
                  <a:ext uri="{0D108BD9-81ED-4DB2-BD59-A6C34878D82A}">
                    <a16:rowId xmlns:a16="http://schemas.microsoft.com/office/drawing/2014/main" val="1529779207"/>
                  </a:ext>
                </a:extLst>
              </a:tr>
              <a:tr h="501468">
                <a:tc>
                  <a:txBody>
                    <a:bodyPr/>
                    <a:lstStyle/>
                    <a:p>
                      <a:r>
                        <a:rPr lang="en-US" sz="1800" dirty="0"/>
                        <a:t>Are your staff </a:t>
                      </a:r>
                      <a:r>
                        <a:rPr lang="en-US" sz="1800" b="1" dirty="0"/>
                        <a:t>able</a:t>
                      </a:r>
                      <a:r>
                        <a:rPr lang="en-US" sz="1800" dirty="0"/>
                        <a:t> to do it?</a:t>
                      </a:r>
                    </a:p>
                  </a:txBody>
                  <a:tcPr/>
                </a:tc>
                <a:tc>
                  <a:txBody>
                    <a:bodyPr/>
                    <a:lstStyle/>
                    <a:p>
                      <a:r>
                        <a:rPr lang="en-US" sz="1800" b="1" dirty="0"/>
                        <a:t>Adaptive</a:t>
                      </a:r>
                    </a:p>
                  </a:txBody>
                  <a:tcPr/>
                </a:tc>
                <a:extLst>
                  <a:ext uri="{0D108BD9-81ED-4DB2-BD59-A6C34878D82A}">
                    <a16:rowId xmlns:a16="http://schemas.microsoft.com/office/drawing/2014/main" val="283549596"/>
                  </a:ext>
                </a:extLst>
              </a:tr>
              <a:tr h="517358">
                <a:tc>
                  <a:txBody>
                    <a:bodyPr/>
                    <a:lstStyle/>
                    <a:p>
                      <a:r>
                        <a:rPr lang="en-US" sz="1800" dirty="0"/>
                        <a:t>Are your staff </a:t>
                      </a:r>
                      <a:r>
                        <a:rPr lang="en-US" sz="1800" b="1" dirty="0"/>
                        <a:t>willing</a:t>
                      </a:r>
                      <a:r>
                        <a:rPr lang="en-US" sz="1800" dirty="0"/>
                        <a:t> to do it?</a:t>
                      </a:r>
                    </a:p>
                  </a:txBody>
                  <a:tcPr/>
                </a:tc>
                <a:tc>
                  <a:txBody>
                    <a:bodyPr/>
                    <a:lstStyle/>
                    <a:p>
                      <a:r>
                        <a:rPr lang="en-US" sz="1800" b="1" dirty="0"/>
                        <a:t>Adaptive</a:t>
                      </a:r>
                    </a:p>
                  </a:txBody>
                  <a:tcPr/>
                </a:tc>
                <a:extLst>
                  <a:ext uri="{0D108BD9-81ED-4DB2-BD59-A6C34878D82A}">
                    <a16:rowId xmlns:a16="http://schemas.microsoft.com/office/drawing/2014/main" val="378288621"/>
                  </a:ext>
                </a:extLst>
              </a:tr>
            </a:tbl>
          </a:graphicData>
        </a:graphic>
      </p:graphicFrame>
      <p:sp>
        <p:nvSpPr>
          <p:cNvPr id="5" name="Slide Number Placeholder 4">
            <a:extLst>
              <a:ext uri="{FF2B5EF4-FFF2-40B4-BE49-F238E27FC236}">
                <a16:creationId xmlns:a16="http://schemas.microsoft.com/office/drawing/2014/main" id="{94219D00-BF3A-1122-6E5D-F52431F1CAED}"/>
              </a:ext>
            </a:extLst>
          </p:cNvPr>
          <p:cNvSpPr>
            <a:spLocks noGrp="1"/>
          </p:cNvSpPr>
          <p:nvPr>
            <p:ph type="sldNum" sz="quarter" idx="12"/>
          </p:nvPr>
        </p:nvSpPr>
        <p:spPr/>
        <p:txBody>
          <a:bodyPr/>
          <a:lstStyle/>
          <a:p>
            <a:fld id="{1482C961-0223-46C8-A4D1-0E459D437518}" type="slidenum">
              <a:rPr lang="en-US" smtClean="0"/>
              <a:t>39</a:t>
            </a:fld>
            <a:endParaRPr lang="en-US" dirty="0"/>
          </a:p>
        </p:txBody>
      </p:sp>
      <p:pic>
        <p:nvPicPr>
          <p:cNvPr id="3" name="Graphic 2">
            <a:extLst>
              <a:ext uri="{FF2B5EF4-FFF2-40B4-BE49-F238E27FC236}">
                <a16:creationId xmlns:a16="http://schemas.microsoft.com/office/drawing/2014/main" id="{471F8D2B-D8AB-58F5-09D9-26285F12E403}"/>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850791" y="1873544"/>
            <a:ext cx="3041103" cy="2735189"/>
          </a:xfrm>
          <a:prstGeom prst="rect">
            <a:avLst/>
          </a:prstGeom>
        </p:spPr>
      </p:pic>
      <p:sp>
        <p:nvSpPr>
          <p:cNvPr id="7" name="TextBox 6">
            <a:extLst>
              <a:ext uri="{FF2B5EF4-FFF2-40B4-BE49-F238E27FC236}">
                <a16:creationId xmlns:a16="http://schemas.microsoft.com/office/drawing/2014/main" id="{7A258050-FACF-95A7-A5A7-EAEF23359324}"/>
              </a:ext>
            </a:extLst>
          </p:cNvPr>
          <p:cNvSpPr txBox="1"/>
          <p:nvPr/>
        </p:nvSpPr>
        <p:spPr>
          <a:xfrm>
            <a:off x="2037945" y="5202117"/>
            <a:ext cx="8333397" cy="1055545"/>
          </a:xfrm>
          <a:prstGeom prst="rect">
            <a:avLst/>
          </a:prstGeom>
          <a:noFill/>
        </p:spPr>
        <p:txBody>
          <a:bodyPr wrap="square">
            <a:spAutoFit/>
          </a:bodyPr>
          <a:lstStyle/>
          <a:p>
            <a:pPr marL="0" indent="0" algn="ctr">
              <a:lnSpc>
                <a:spcPct val="125000"/>
              </a:lnSpc>
              <a:spcBef>
                <a:spcPts val="1800"/>
              </a:spcBef>
              <a:buNone/>
            </a:pPr>
            <a:r>
              <a:rPr lang="en-US" sz="2600" b="1" i="1" dirty="0"/>
              <a:t>If this goes really well and is a great success, whose thinking and behavior would have to change?</a:t>
            </a:r>
          </a:p>
        </p:txBody>
      </p:sp>
    </p:spTree>
    <p:extLst>
      <p:ext uri="{BB962C8B-B14F-4D97-AF65-F5344CB8AC3E}">
        <p14:creationId xmlns:p14="http://schemas.microsoft.com/office/powerpoint/2010/main" val="266624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3D9FD-4B2D-E0D3-E872-11CFD9A830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4AD964-B736-F52E-AC7A-F662993D8FA3}"/>
              </a:ext>
            </a:extLst>
          </p:cNvPr>
          <p:cNvSpPr>
            <a:spLocks noGrp="1"/>
          </p:cNvSpPr>
          <p:nvPr>
            <p:ph type="title"/>
          </p:nvPr>
        </p:nvSpPr>
        <p:spPr/>
        <p:txBody>
          <a:bodyPr/>
          <a:lstStyle/>
          <a:p>
            <a:r>
              <a:rPr lang="en-US" dirty="0"/>
              <a:t>Are you willing to change what you’re doing? </a:t>
            </a:r>
          </a:p>
        </p:txBody>
      </p:sp>
      <p:sp>
        <p:nvSpPr>
          <p:cNvPr id="8" name="TextBox 7">
            <a:extLst>
              <a:ext uri="{FF2B5EF4-FFF2-40B4-BE49-F238E27FC236}">
                <a16:creationId xmlns:a16="http://schemas.microsoft.com/office/drawing/2014/main" id="{BC139066-9780-5395-9C05-60DA00C0F5E7}"/>
              </a:ext>
            </a:extLst>
          </p:cNvPr>
          <p:cNvSpPr txBox="1"/>
          <p:nvPr/>
        </p:nvSpPr>
        <p:spPr>
          <a:xfrm>
            <a:off x="949770" y="1442472"/>
            <a:ext cx="5736780" cy="3787062"/>
          </a:xfrm>
          <a:prstGeom prst="rect">
            <a:avLst/>
          </a:prstGeom>
          <a:noFill/>
        </p:spPr>
        <p:txBody>
          <a:bodyPr wrap="square">
            <a:spAutoFit/>
          </a:bodyPr>
          <a:lstStyle/>
          <a:p>
            <a:pPr marL="320040" indent="-320040" algn="l">
              <a:lnSpc>
                <a:spcPct val="125000"/>
              </a:lnSpc>
              <a:spcBef>
                <a:spcPts val="600"/>
              </a:spcBef>
              <a:buFont typeface="+mj-lt"/>
              <a:buAutoNum type="arabicPeriod"/>
            </a:pPr>
            <a:r>
              <a:rPr lang="en-US" sz="2600" b="0" i="0" dirty="0">
                <a:effectLst/>
                <a:highlight>
                  <a:srgbClr val="FFFFFF"/>
                </a:highlight>
                <a:latin typeface="Calibri" panose="020F0502020204030204" pitchFamily="34" charset="0"/>
                <a:cs typeface="Calibri" panose="020F0502020204030204" pitchFamily="34" charset="0"/>
              </a:rPr>
              <a:t>Copy the diagram on the right on scrap/note paper. </a:t>
            </a:r>
          </a:p>
          <a:p>
            <a:pPr marL="320040" indent="-320040" algn="l">
              <a:lnSpc>
                <a:spcPct val="125000"/>
              </a:lnSpc>
              <a:spcBef>
                <a:spcPts val="600"/>
              </a:spcBef>
              <a:buFont typeface="+mj-lt"/>
              <a:buAutoNum type="arabicPeriod"/>
            </a:pPr>
            <a:r>
              <a:rPr lang="en-US" sz="2600" b="0" i="0" dirty="0">
                <a:effectLst/>
                <a:highlight>
                  <a:srgbClr val="FFFFFF"/>
                </a:highlight>
                <a:latin typeface="Calibri" panose="020F0502020204030204" pitchFamily="34" charset="0"/>
                <a:cs typeface="Calibri" panose="020F0502020204030204" pitchFamily="34" charset="0"/>
              </a:rPr>
              <a:t>Connect all nine dots using four straight lines.</a:t>
            </a:r>
          </a:p>
          <a:p>
            <a:pPr marL="320040" indent="-320040" algn="l">
              <a:lnSpc>
                <a:spcPct val="125000"/>
              </a:lnSpc>
              <a:spcBef>
                <a:spcPts val="600"/>
              </a:spcBef>
              <a:buFont typeface="+mj-lt"/>
              <a:buAutoNum type="arabicPeriod"/>
            </a:pPr>
            <a:r>
              <a:rPr lang="en-US" sz="2600" b="0" i="0" dirty="0">
                <a:effectLst/>
                <a:highlight>
                  <a:srgbClr val="FFFFFF"/>
                </a:highlight>
                <a:latin typeface="Calibri" panose="020F0502020204030204" pitchFamily="34" charset="0"/>
                <a:cs typeface="Calibri" panose="020F0502020204030204" pitchFamily="34" charset="0"/>
              </a:rPr>
              <a:t>Do not lift your pencil from the paper once you start.</a:t>
            </a:r>
          </a:p>
          <a:p>
            <a:pPr marL="320040" indent="-320040" algn="l">
              <a:lnSpc>
                <a:spcPct val="125000"/>
              </a:lnSpc>
              <a:spcBef>
                <a:spcPts val="600"/>
              </a:spcBef>
              <a:buFont typeface="+mj-lt"/>
              <a:buAutoNum type="arabicPeriod"/>
            </a:pPr>
            <a:r>
              <a:rPr lang="en-US" sz="2600" b="0" i="0" dirty="0">
                <a:effectLst/>
                <a:highlight>
                  <a:srgbClr val="FFFFFF"/>
                </a:highlight>
                <a:latin typeface="Calibri" panose="020F0502020204030204" pitchFamily="34" charset="0"/>
                <a:cs typeface="Calibri" panose="020F0502020204030204" pitchFamily="34" charset="0"/>
              </a:rPr>
              <a:t>Do not retrace any lines.</a:t>
            </a:r>
          </a:p>
        </p:txBody>
      </p:sp>
      <p:pic>
        <p:nvPicPr>
          <p:cNvPr id="1028" name="Picture 4" descr="Nine dots puzzle - Wikipedia">
            <a:extLst>
              <a:ext uri="{FF2B5EF4-FFF2-40B4-BE49-F238E27FC236}">
                <a16:creationId xmlns:a16="http://schemas.microsoft.com/office/drawing/2014/main" id="{CF795FC1-19F6-2221-CEB0-B08177EF9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994" y="1371882"/>
            <a:ext cx="4114236" cy="411423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D751552-AD5D-5411-643F-EB39C3D9DB5E}"/>
              </a:ext>
            </a:extLst>
          </p:cNvPr>
          <p:cNvSpPr>
            <a:spLocks noGrp="1"/>
          </p:cNvSpPr>
          <p:nvPr>
            <p:ph type="sldNum" sz="quarter" idx="12"/>
          </p:nvPr>
        </p:nvSpPr>
        <p:spPr/>
        <p:txBody>
          <a:bodyPr/>
          <a:lstStyle/>
          <a:p>
            <a:fld id="{99A20822-4A49-4D36-86E3-300BA48D3F00}" type="slidenum">
              <a:rPr lang="en-US" smtClean="0"/>
              <a:pPr/>
              <a:t>4</a:t>
            </a:fld>
            <a:endParaRPr lang="en-US" dirty="0"/>
          </a:p>
        </p:txBody>
      </p:sp>
    </p:spTree>
    <p:extLst>
      <p:ext uri="{BB962C8B-B14F-4D97-AF65-F5344CB8AC3E}">
        <p14:creationId xmlns:p14="http://schemas.microsoft.com/office/powerpoint/2010/main" val="4167236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C221-1BDD-AB49-A791-F3C024C27CC0}"/>
              </a:ext>
            </a:extLst>
          </p:cNvPr>
          <p:cNvSpPr>
            <a:spLocks noGrp="1"/>
          </p:cNvSpPr>
          <p:nvPr>
            <p:ph type="title"/>
          </p:nvPr>
        </p:nvSpPr>
        <p:spPr/>
        <p:txBody>
          <a:bodyPr/>
          <a:lstStyle/>
          <a:p>
            <a:r>
              <a:rPr lang="en-US" dirty="0"/>
              <a:t>Leadership</a:t>
            </a:r>
          </a:p>
        </p:txBody>
      </p:sp>
      <p:sp>
        <p:nvSpPr>
          <p:cNvPr id="6" name="Rounded Rectangle 5">
            <a:extLst>
              <a:ext uri="{FF2B5EF4-FFF2-40B4-BE49-F238E27FC236}">
                <a16:creationId xmlns:a16="http://schemas.microsoft.com/office/drawing/2014/main" id="{35D52EDA-4B35-71B8-1A3F-522198AC1796}"/>
              </a:ext>
            </a:extLst>
          </p:cNvPr>
          <p:cNvSpPr/>
          <p:nvPr/>
        </p:nvSpPr>
        <p:spPr>
          <a:xfrm>
            <a:off x="849994" y="1204517"/>
            <a:ext cx="10567973" cy="4210445"/>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spcBef>
                <a:spcPts val="1800"/>
              </a:spcBef>
            </a:pPr>
            <a:r>
              <a:rPr lang="en-US" sz="2600" b="1" i="1" dirty="0">
                <a:solidFill>
                  <a:schemeClr val="tx1"/>
                </a:solidFill>
              </a:rPr>
              <a:t>“ People inevitably expect you to treat adaptive challenges as if they were technical—to provide a remedy that will restore equilibrium with the least amount of pain and in the shortest amount of time.</a:t>
            </a:r>
          </a:p>
          <a:p>
            <a:pPr>
              <a:lnSpc>
                <a:spcPct val="125000"/>
              </a:lnSpc>
              <a:spcBef>
                <a:spcPts val="1800"/>
              </a:spcBef>
            </a:pPr>
            <a:r>
              <a:rPr lang="en-US" sz="2600" b="1" i="1" dirty="0">
                <a:solidFill>
                  <a:schemeClr val="tx1"/>
                </a:solidFill>
              </a:rPr>
              <a:t>That puts an enormous amount of pressure to have an ‘answer,’ rather than raise (and sit with) the . . . tough questions.” </a:t>
            </a:r>
          </a:p>
          <a:p>
            <a:pPr algn="r"/>
            <a:r>
              <a:rPr lang="en-US" sz="2800" i="1" dirty="0">
                <a:solidFill>
                  <a:schemeClr val="tx1"/>
                </a:solidFill>
              </a:rPr>
              <a:t>—Ron Heifetz </a:t>
            </a:r>
          </a:p>
        </p:txBody>
      </p:sp>
      <p:sp>
        <p:nvSpPr>
          <p:cNvPr id="5" name="Slide Number Placeholder 4">
            <a:extLst>
              <a:ext uri="{FF2B5EF4-FFF2-40B4-BE49-F238E27FC236}">
                <a16:creationId xmlns:a16="http://schemas.microsoft.com/office/drawing/2014/main" id="{8B541A90-DEA2-75EF-F814-076ED75FC524}"/>
              </a:ext>
            </a:extLst>
          </p:cNvPr>
          <p:cNvSpPr>
            <a:spLocks noGrp="1"/>
          </p:cNvSpPr>
          <p:nvPr>
            <p:ph type="sldNum" sz="quarter" idx="12"/>
          </p:nvPr>
        </p:nvSpPr>
        <p:spPr/>
        <p:txBody>
          <a:bodyPr/>
          <a:lstStyle/>
          <a:p>
            <a:fld id="{99A20822-4A49-4D36-86E3-300BA48D3F00}" type="slidenum">
              <a:rPr lang="en-US" smtClean="0"/>
              <a:t>40</a:t>
            </a:fld>
            <a:endParaRPr lang="en-US" dirty="0"/>
          </a:p>
        </p:txBody>
      </p:sp>
    </p:spTree>
    <p:extLst>
      <p:ext uri="{BB962C8B-B14F-4D97-AF65-F5344CB8AC3E}">
        <p14:creationId xmlns:p14="http://schemas.microsoft.com/office/powerpoint/2010/main" val="2677455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dirty="0"/>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pPr>
              <a:buClr>
                <a:schemeClr val="accent1"/>
              </a:buClr>
            </a:pPr>
            <a:r>
              <a:rPr lang="en-US" dirty="0"/>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p>
        </p:txBody>
      </p:sp>
      <p:sp>
        <p:nvSpPr>
          <p:cNvPr id="5" name="Slide Number">
            <a:extLst>
              <a:ext uri="{FF2B5EF4-FFF2-40B4-BE49-F238E27FC236}">
                <a16:creationId xmlns:a16="http://schemas.microsoft.com/office/drawing/2014/main" id="{F25079D9-22C0-9A59-77B5-CF0C835AFFE2}"/>
              </a:ext>
            </a:extLst>
          </p:cNvPr>
          <p:cNvSpPr txBox="1">
            <a:spLocks/>
          </p:cNvSpPr>
          <p:nvPr/>
        </p:nvSpPr>
        <p:spPr>
          <a:xfrm>
            <a:off x="11734800" y="6704112"/>
            <a:ext cx="157094" cy="153888"/>
          </a:xfrm>
          <a:prstGeom prst="rect">
            <a:avLst/>
          </a:prstGeom>
        </p:spPr>
        <p:txBody>
          <a:bodyPr vert="horz" wrap="none" lIns="0" tIns="0" rIns="0" bIns="0" rtlCol="0" anchor="b" anchorCtr="0">
            <a:spAutoFit/>
          </a:bodyPr>
          <a:lstStyle>
            <a:defPPr>
              <a:defRPr lang="en-US"/>
            </a:defPPr>
            <a:lvl1pPr marL="0" algn="r" defTabSz="914400" rtl="0" eaLnBrk="1" latinLnBrk="0" hangingPunct="1">
              <a:defRPr sz="1000" b="0" i="0" kern="1200">
                <a:solidFill>
                  <a:schemeClr val="tx1"/>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mtClean="0"/>
              <a:pPr/>
              <a:t>41</a:t>
            </a:fld>
            <a:endParaRPr lang="en-US" dirty="0"/>
          </a:p>
        </p:txBody>
      </p:sp>
    </p:spTree>
    <p:extLst>
      <p:ext uri="{BB962C8B-B14F-4D97-AF65-F5344CB8AC3E}">
        <p14:creationId xmlns:p14="http://schemas.microsoft.com/office/powerpoint/2010/main" val="2741616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EA551-D2E1-EE90-D4D8-B20E4F755E1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C181DE-EAFB-2ACF-2997-60148D6B9DF1}"/>
              </a:ext>
            </a:extLst>
          </p:cNvPr>
          <p:cNvSpPr>
            <a:spLocks noGrp="1"/>
          </p:cNvSpPr>
          <p:nvPr>
            <p:ph type="title"/>
          </p:nvPr>
        </p:nvSpPr>
        <p:spPr/>
        <p:txBody>
          <a:bodyPr>
            <a:normAutofit/>
          </a:bodyPr>
          <a:lstStyle/>
          <a:p>
            <a:r>
              <a:rPr lang="en-US" sz="4200" dirty="0"/>
              <a:t>How did you solve it?</a:t>
            </a:r>
          </a:p>
        </p:txBody>
      </p:sp>
      <p:grpSp>
        <p:nvGrpSpPr>
          <p:cNvPr id="2" name="Group 1" descr="Nine dots puzzle with red lines connecting the dots on the top and right sides and through the middle diagonally. ">
            <a:extLst>
              <a:ext uri="{FF2B5EF4-FFF2-40B4-BE49-F238E27FC236}">
                <a16:creationId xmlns:a16="http://schemas.microsoft.com/office/drawing/2014/main" id="{CA11B745-85C3-B178-D297-BFEC23667487}"/>
              </a:ext>
            </a:extLst>
          </p:cNvPr>
          <p:cNvGrpSpPr/>
          <p:nvPr/>
        </p:nvGrpSpPr>
        <p:grpSpPr>
          <a:xfrm>
            <a:off x="628728" y="1383395"/>
            <a:ext cx="3669644" cy="3597683"/>
            <a:chOff x="628728" y="1383395"/>
            <a:chExt cx="3669644" cy="3597683"/>
          </a:xfrm>
        </p:grpSpPr>
        <p:pic>
          <p:nvPicPr>
            <p:cNvPr id="1028" name="Picture 4" descr="Nine dots puzzle - Wikipedia">
              <a:extLst>
                <a:ext uri="{FF2B5EF4-FFF2-40B4-BE49-F238E27FC236}">
                  <a16:creationId xmlns:a16="http://schemas.microsoft.com/office/drawing/2014/main" id="{72DD5761-6A0E-3C66-104F-28A3256C1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289" y="1383395"/>
              <a:ext cx="2988083" cy="298808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1E140F86-ED01-E434-D1F6-949B0F7648B9}"/>
                </a:ext>
                <a:ext uri="{C183D7F6-B498-43B3-948B-1728B52AA6E4}">
                  <adec:decorative xmlns:adec="http://schemas.microsoft.com/office/drawing/2017/decorative" val="1"/>
                </a:ext>
              </a:extLst>
            </p:cNvPr>
            <p:cNvCxnSpPr>
              <a:cxnSpLocks/>
            </p:cNvCxnSpPr>
            <p:nvPr/>
          </p:nvCxnSpPr>
          <p:spPr>
            <a:xfrm flipV="1">
              <a:off x="821635" y="1756256"/>
              <a:ext cx="3128292" cy="29974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C0525FE-418B-6FE4-2B22-C52FC445AC0A}"/>
                </a:ext>
                <a:ext uri="{C183D7F6-B498-43B3-948B-1728B52AA6E4}">
                  <adec:decorative xmlns:adec="http://schemas.microsoft.com/office/drawing/2017/decorative" val="1"/>
                </a:ext>
              </a:extLst>
            </p:cNvPr>
            <p:cNvCxnSpPr>
              <a:cxnSpLocks/>
            </p:cNvCxnSpPr>
            <p:nvPr/>
          </p:nvCxnSpPr>
          <p:spPr>
            <a:xfrm flipV="1">
              <a:off x="3949927" y="1756256"/>
              <a:ext cx="0" cy="32248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5C8F74-2E67-A36D-3B68-F60975F15D80}"/>
                </a:ext>
                <a:ext uri="{C183D7F6-B498-43B3-948B-1728B52AA6E4}">
                  <adec:decorative xmlns:adec="http://schemas.microsoft.com/office/drawing/2017/decorative" val="1"/>
                </a:ext>
              </a:extLst>
            </p:cNvPr>
            <p:cNvCxnSpPr>
              <a:cxnSpLocks/>
            </p:cNvCxnSpPr>
            <p:nvPr/>
          </p:nvCxnSpPr>
          <p:spPr>
            <a:xfrm flipH="1" flipV="1">
              <a:off x="628728" y="1756256"/>
              <a:ext cx="3317509" cy="32248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DBF49B-8FEF-58CE-22FF-AC6407F8C204}"/>
                </a:ext>
                <a:ext uri="{C183D7F6-B498-43B3-948B-1728B52AA6E4}">
                  <adec:decorative xmlns:adec="http://schemas.microsoft.com/office/drawing/2017/decorative" val="1"/>
                </a:ext>
              </a:extLst>
            </p:cNvPr>
            <p:cNvCxnSpPr>
              <a:cxnSpLocks/>
            </p:cNvCxnSpPr>
            <p:nvPr/>
          </p:nvCxnSpPr>
          <p:spPr>
            <a:xfrm flipH="1">
              <a:off x="628728" y="1756256"/>
              <a:ext cx="33175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 name="Group 7" descr="Nine dots puzzle with red lines connecting the dots from right to left on a diagonal. &#10;">
            <a:extLst>
              <a:ext uri="{FF2B5EF4-FFF2-40B4-BE49-F238E27FC236}">
                <a16:creationId xmlns:a16="http://schemas.microsoft.com/office/drawing/2014/main" id="{F0D88C2C-5DF7-2E60-54E8-EF5578B6FB0A}"/>
              </a:ext>
            </a:extLst>
          </p:cNvPr>
          <p:cNvGrpSpPr/>
          <p:nvPr/>
        </p:nvGrpSpPr>
        <p:grpSpPr>
          <a:xfrm>
            <a:off x="4434891" y="2148528"/>
            <a:ext cx="7156049" cy="2222950"/>
            <a:chOff x="4434891" y="2148528"/>
            <a:chExt cx="7156049" cy="2222950"/>
          </a:xfrm>
        </p:grpSpPr>
        <p:pic>
          <p:nvPicPr>
            <p:cNvPr id="4" name="Picture 4" descr="Nine dots puzzle - Wikipedia">
              <a:extLst>
                <a:ext uri="{FF2B5EF4-FFF2-40B4-BE49-F238E27FC236}">
                  <a16:creationId xmlns:a16="http://schemas.microsoft.com/office/drawing/2014/main" id="{7F404FF6-A590-538B-5434-EF4F77566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4549" y="2148528"/>
              <a:ext cx="2184873" cy="218487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CD0D4A12-19DC-F6E8-1B6F-E8BF0BC37121}"/>
                </a:ext>
                <a:ext uri="{C183D7F6-B498-43B3-948B-1728B52AA6E4}">
                  <adec:decorative xmlns:adec="http://schemas.microsoft.com/office/drawing/2017/decorative" val="1"/>
                </a:ext>
              </a:extLst>
            </p:cNvPr>
            <p:cNvCxnSpPr>
              <a:cxnSpLocks/>
            </p:cNvCxnSpPr>
            <p:nvPr/>
          </p:nvCxnSpPr>
          <p:spPr>
            <a:xfrm flipH="1">
              <a:off x="4434891" y="2148528"/>
              <a:ext cx="7156049" cy="4875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4248FD7-50B8-5D41-33A1-DCFE23B173D6}"/>
                </a:ext>
                <a:ext uri="{C183D7F6-B498-43B3-948B-1728B52AA6E4}">
                  <adec:decorative xmlns:adec="http://schemas.microsoft.com/office/drawing/2017/decorative" val="1"/>
                </a:ext>
              </a:extLst>
            </p:cNvPr>
            <p:cNvCxnSpPr>
              <a:cxnSpLocks/>
            </p:cNvCxnSpPr>
            <p:nvPr/>
          </p:nvCxnSpPr>
          <p:spPr>
            <a:xfrm flipH="1" flipV="1">
              <a:off x="4434891" y="2636099"/>
              <a:ext cx="7156049" cy="11327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51A20FE-DF3C-2EC0-4F76-DB6EBBB7176A}"/>
                </a:ext>
                <a:ext uri="{C183D7F6-B498-43B3-948B-1728B52AA6E4}">
                  <adec:decorative xmlns:adec="http://schemas.microsoft.com/office/drawing/2017/decorative" val="1"/>
                </a:ext>
              </a:extLst>
            </p:cNvPr>
            <p:cNvCxnSpPr>
              <a:cxnSpLocks/>
            </p:cNvCxnSpPr>
            <p:nvPr/>
          </p:nvCxnSpPr>
          <p:spPr>
            <a:xfrm flipH="1">
              <a:off x="4735438" y="3768880"/>
              <a:ext cx="6855502" cy="6025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Slide Number">
            <a:extLst>
              <a:ext uri="{FF2B5EF4-FFF2-40B4-BE49-F238E27FC236}">
                <a16:creationId xmlns:a16="http://schemas.microsoft.com/office/drawing/2014/main" id="{5EE7CB51-2521-39A5-853E-34E23899F430}"/>
              </a:ext>
            </a:extLst>
          </p:cNvPr>
          <p:cNvSpPr txBox="1">
            <a:spLocks/>
          </p:cNvSpPr>
          <p:nvPr/>
        </p:nvSpPr>
        <p:spPr>
          <a:xfrm>
            <a:off x="11734800" y="6704112"/>
            <a:ext cx="157094" cy="153888"/>
          </a:xfrm>
          <a:prstGeom prst="rect">
            <a:avLst/>
          </a:prstGeom>
        </p:spPr>
        <p:txBody>
          <a:bodyPr vert="horz" wrap="none" lIns="0" tIns="0" rIns="0" bIns="0" rtlCol="0" anchor="b" anchorCtr="0">
            <a:spAutoFit/>
          </a:bodyPr>
          <a:lstStyle>
            <a:defPPr>
              <a:defRPr lang="en-US"/>
            </a:defPPr>
            <a:lvl1pPr marL="0" algn="r" defTabSz="914400" rtl="0" eaLnBrk="1" latinLnBrk="0" hangingPunct="1">
              <a:defRPr sz="1000" b="0" i="0" kern="1200">
                <a:solidFill>
                  <a:schemeClr val="tx1"/>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mtClean="0"/>
              <a:pPr/>
              <a:t>5</a:t>
            </a:fld>
            <a:endParaRPr lang="en-US" dirty="0"/>
          </a:p>
        </p:txBody>
      </p:sp>
    </p:spTree>
    <p:extLst>
      <p:ext uri="{BB962C8B-B14F-4D97-AF65-F5344CB8AC3E}">
        <p14:creationId xmlns:p14="http://schemas.microsoft.com/office/powerpoint/2010/main" val="823322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F4B9-B49F-A17A-C778-B5146066CE4F}"/>
              </a:ext>
            </a:extLst>
          </p:cNvPr>
          <p:cNvSpPr>
            <a:spLocks noGrp="1"/>
          </p:cNvSpPr>
          <p:nvPr>
            <p:ph type="title"/>
          </p:nvPr>
        </p:nvSpPr>
        <p:spPr/>
        <p:txBody>
          <a:bodyPr>
            <a:normAutofit/>
          </a:bodyPr>
          <a:lstStyle/>
          <a:p>
            <a:r>
              <a:rPr lang="en-US" sz="4200" dirty="0"/>
              <a:t>Multiple Ways to Approach a Problem</a:t>
            </a:r>
          </a:p>
        </p:txBody>
      </p:sp>
      <p:pic>
        <p:nvPicPr>
          <p:cNvPr id="8" name="Picture 7" descr="Nine dots puzzle with red lines connecting the dots following a cylindrical pattern.">
            <a:extLst>
              <a:ext uri="{FF2B5EF4-FFF2-40B4-BE49-F238E27FC236}">
                <a16:creationId xmlns:a16="http://schemas.microsoft.com/office/drawing/2014/main" id="{36DF4410-65EA-E849-2EAE-12824C79DF3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104895" y="1280160"/>
            <a:ext cx="6788584" cy="4525723"/>
          </a:xfrm>
          <a:prstGeom prst="rect">
            <a:avLst/>
          </a:prstGeom>
        </p:spPr>
      </p:pic>
      <p:sp>
        <p:nvSpPr>
          <p:cNvPr id="9" name="Oval 8">
            <a:extLst>
              <a:ext uri="{FF2B5EF4-FFF2-40B4-BE49-F238E27FC236}">
                <a16:creationId xmlns:a16="http://schemas.microsoft.com/office/drawing/2014/main" id="{684A34A2-C3C4-3C88-073C-D55877E43810}"/>
              </a:ext>
              <a:ext uri="{C183D7F6-B498-43B3-948B-1728B52AA6E4}">
                <adec:decorative xmlns:adec="http://schemas.microsoft.com/office/drawing/2017/decorative" val="1"/>
              </a:ext>
            </a:extLst>
          </p:cNvPr>
          <p:cNvSpPr/>
          <p:nvPr/>
        </p:nvSpPr>
        <p:spPr>
          <a:xfrm>
            <a:off x="4521897" y="2071805"/>
            <a:ext cx="463462" cy="488515"/>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 name="Oval 9">
            <a:extLst>
              <a:ext uri="{FF2B5EF4-FFF2-40B4-BE49-F238E27FC236}">
                <a16:creationId xmlns:a16="http://schemas.microsoft.com/office/drawing/2014/main" id="{4CE5E1EF-C7EC-AE32-6864-D43C6DAFB097}"/>
              </a:ext>
              <a:ext uri="{C183D7F6-B498-43B3-948B-1728B52AA6E4}">
                <adec:decorative xmlns:adec="http://schemas.microsoft.com/office/drawing/2017/decorative" val="1"/>
              </a:ext>
            </a:extLst>
          </p:cNvPr>
          <p:cNvSpPr/>
          <p:nvPr/>
        </p:nvSpPr>
        <p:spPr>
          <a:xfrm>
            <a:off x="4716050" y="3107707"/>
            <a:ext cx="463462" cy="488515"/>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1" name="Oval 10">
            <a:extLst>
              <a:ext uri="{FF2B5EF4-FFF2-40B4-BE49-F238E27FC236}">
                <a16:creationId xmlns:a16="http://schemas.microsoft.com/office/drawing/2014/main" id="{94BFF28F-BCCA-3420-E432-F39601F963DE}"/>
              </a:ext>
              <a:ext uri="{C183D7F6-B498-43B3-948B-1728B52AA6E4}">
                <adec:decorative xmlns:adec="http://schemas.microsoft.com/office/drawing/2017/decorative" val="1"/>
              </a:ext>
            </a:extLst>
          </p:cNvPr>
          <p:cNvSpPr/>
          <p:nvPr/>
        </p:nvSpPr>
        <p:spPr>
          <a:xfrm>
            <a:off x="4521897" y="4143609"/>
            <a:ext cx="463462" cy="488515"/>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2" name="Text Placeholder 3">
            <a:extLst>
              <a:ext uri="{FF2B5EF4-FFF2-40B4-BE49-F238E27FC236}">
                <a16:creationId xmlns:a16="http://schemas.microsoft.com/office/drawing/2014/main" id="{8828722B-FBCC-B19E-3BCA-FBE574B75758}"/>
              </a:ext>
            </a:extLst>
          </p:cNvPr>
          <p:cNvSpPr>
            <a:spLocks noGrp="1"/>
          </p:cNvSpPr>
          <p:nvPr>
            <p:ph type="body" sz="quarter" idx="14"/>
          </p:nvPr>
        </p:nvSpPr>
        <p:spPr>
          <a:xfrm>
            <a:off x="457200" y="5741248"/>
            <a:ext cx="9372600" cy="338328"/>
          </a:xfrm>
        </p:spPr>
        <p:txBody>
          <a:bodyPr/>
          <a:lstStyle/>
          <a:p>
            <a:r>
              <a:rPr lang="en-US" dirty="0"/>
              <a:t>Image created with Co-Pilot</a:t>
            </a:r>
          </a:p>
        </p:txBody>
      </p:sp>
      <p:sp>
        <p:nvSpPr>
          <p:cNvPr id="5" name="Slide Number Placeholder 4">
            <a:extLst>
              <a:ext uri="{FF2B5EF4-FFF2-40B4-BE49-F238E27FC236}">
                <a16:creationId xmlns:a16="http://schemas.microsoft.com/office/drawing/2014/main" id="{4D53FA19-74EE-19BA-AAC3-AB003C68260F}"/>
              </a:ext>
            </a:extLst>
          </p:cNvPr>
          <p:cNvSpPr>
            <a:spLocks noGrp="1"/>
          </p:cNvSpPr>
          <p:nvPr>
            <p:ph type="sldNum" sz="quarter" idx="18"/>
          </p:nvPr>
        </p:nvSpPr>
        <p:spPr/>
        <p:txBody>
          <a:bodyPr/>
          <a:lstStyle/>
          <a:p>
            <a:fld id="{1482C961-0223-46C8-A4D1-0E459D437518}" type="slidenum">
              <a:rPr lang="en-US" smtClean="0"/>
              <a:t>6</a:t>
            </a:fld>
            <a:endParaRPr lang="en-US" dirty="0"/>
          </a:p>
        </p:txBody>
      </p:sp>
    </p:spTree>
    <p:extLst>
      <p:ext uri="{BB962C8B-B14F-4D97-AF65-F5344CB8AC3E}">
        <p14:creationId xmlns:p14="http://schemas.microsoft.com/office/powerpoint/2010/main" val="2252393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FCBCB9-1070-B82F-CF0D-9E80CB9FD48A}"/>
              </a:ext>
            </a:extLst>
          </p:cNvPr>
          <p:cNvSpPr>
            <a:spLocks noGrp="1"/>
          </p:cNvSpPr>
          <p:nvPr>
            <p:ph type="title"/>
          </p:nvPr>
        </p:nvSpPr>
        <p:spPr/>
        <p:txBody>
          <a:bodyPr/>
          <a:lstStyle/>
          <a:p>
            <a:r>
              <a:rPr lang="en-US" dirty="0"/>
              <a:t>Objectives</a:t>
            </a:r>
          </a:p>
        </p:txBody>
      </p:sp>
      <p:sp>
        <p:nvSpPr>
          <p:cNvPr id="7" name="Content Placeholder 6">
            <a:extLst>
              <a:ext uri="{FF2B5EF4-FFF2-40B4-BE49-F238E27FC236}">
                <a16:creationId xmlns:a16="http://schemas.microsoft.com/office/drawing/2014/main" id="{746F7AF9-D84A-A41F-4B9F-E796839A5D23}"/>
              </a:ext>
            </a:extLst>
          </p:cNvPr>
          <p:cNvSpPr>
            <a:spLocks noGrp="1"/>
          </p:cNvSpPr>
          <p:nvPr>
            <p:ph sz="quarter" idx="15"/>
          </p:nvPr>
        </p:nvSpPr>
        <p:spPr>
          <a:xfrm>
            <a:off x="457200" y="1371600"/>
            <a:ext cx="6638925" cy="4343400"/>
          </a:xfrm>
        </p:spPr>
        <p:txBody>
          <a:bodyPr/>
          <a:lstStyle/>
          <a:p>
            <a:r>
              <a:rPr lang="en-US" dirty="0"/>
              <a:t>Identify and understand technical problems versus adaptive challenges within DBI implementation</a:t>
            </a:r>
          </a:p>
          <a:p>
            <a:r>
              <a:rPr lang="en-US" dirty="0"/>
              <a:t>Learn strategies to develop adaptive solutions</a:t>
            </a:r>
          </a:p>
        </p:txBody>
      </p:sp>
      <p:sp>
        <p:nvSpPr>
          <p:cNvPr id="4" name="Slide Number Placeholder 3">
            <a:extLst>
              <a:ext uri="{FF2B5EF4-FFF2-40B4-BE49-F238E27FC236}">
                <a16:creationId xmlns:a16="http://schemas.microsoft.com/office/drawing/2014/main" id="{E101484A-B580-B99A-4FB2-EA366E4170EC}"/>
              </a:ext>
            </a:extLst>
          </p:cNvPr>
          <p:cNvSpPr>
            <a:spLocks noGrp="1"/>
          </p:cNvSpPr>
          <p:nvPr>
            <p:ph type="sldNum" sz="quarter" idx="14"/>
          </p:nvPr>
        </p:nvSpPr>
        <p:spPr/>
        <p:txBody>
          <a:bodyPr/>
          <a:lstStyle/>
          <a:p>
            <a:fld id="{99A20822-4A49-4D36-86E3-300BA48D3F00}" type="slidenum">
              <a:rPr lang="en-US" smtClean="0"/>
              <a:pPr/>
              <a:t>7</a:t>
            </a:fld>
            <a:endParaRPr lang="en-US" dirty="0"/>
          </a:p>
        </p:txBody>
      </p:sp>
      <p:pic>
        <p:nvPicPr>
          <p:cNvPr id="9" name="Graphic 8">
            <a:extLst>
              <a:ext uri="{FF2B5EF4-FFF2-40B4-BE49-F238E27FC236}">
                <a16:creationId xmlns:a16="http://schemas.microsoft.com/office/drawing/2014/main" id="{9061ECA0-5A09-DFF9-95AA-BC01CF1AFCF2}"/>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766685" y="1059144"/>
            <a:ext cx="3810000" cy="3810000"/>
          </a:xfrm>
          <a:prstGeom prst="rect">
            <a:avLst/>
          </a:prstGeom>
        </p:spPr>
      </p:pic>
    </p:spTree>
    <p:extLst>
      <p:ext uri="{BB962C8B-B14F-4D97-AF65-F5344CB8AC3E}">
        <p14:creationId xmlns:p14="http://schemas.microsoft.com/office/powerpoint/2010/main" val="3522697010"/>
      </p:ext>
    </p:extLst>
  </p:cSld>
  <p:clrMapOvr>
    <a:masterClrMapping/>
  </p:clrMapOvr>
  <p:timing>
    <p:tnLst>
      <p:par>
        <p:cTn id="1" dur="indefinite" restart="never" nodeType="tmRoot">
          <p:childTnLst>
            <p:par>
              <p:cTn id="2"/>
            </p:par>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1C5C-405F-485A-9939-8F31DA5F101D}"/>
              </a:ext>
            </a:extLst>
          </p:cNvPr>
          <p:cNvSpPr>
            <a:spLocks noGrp="1"/>
          </p:cNvSpPr>
          <p:nvPr>
            <p:ph type="title"/>
          </p:nvPr>
        </p:nvSpPr>
        <p:spPr>
          <a:xfrm>
            <a:off x="457200" y="0"/>
            <a:ext cx="11276076" cy="1280160"/>
          </a:xfrm>
        </p:spPr>
        <p:txBody>
          <a:bodyPr anchor="ctr">
            <a:normAutofit/>
          </a:bodyPr>
          <a:lstStyle/>
          <a:p>
            <a:r>
              <a:rPr lang="en-US" b="1" dirty="0"/>
              <a:t>Data-Based Individualization</a:t>
            </a:r>
          </a:p>
        </p:txBody>
      </p:sp>
      <p:sp>
        <p:nvSpPr>
          <p:cNvPr id="15" name="Content Placeholder 2">
            <a:extLst>
              <a:ext uri="{FF2B5EF4-FFF2-40B4-BE49-F238E27FC236}">
                <a16:creationId xmlns:a16="http://schemas.microsoft.com/office/drawing/2014/main" id="{BE545024-1529-D95B-3AA2-91C29FBC30A7}"/>
              </a:ext>
            </a:extLst>
          </p:cNvPr>
          <p:cNvSpPr>
            <a:spLocks noGrp="1"/>
          </p:cNvSpPr>
          <p:nvPr>
            <p:ph sz="quarter" idx="14"/>
          </p:nvPr>
        </p:nvSpPr>
        <p:spPr>
          <a:xfrm>
            <a:off x="457199" y="1371600"/>
            <a:ext cx="5638801" cy="4343400"/>
          </a:xfrm>
        </p:spPr>
        <p:txBody>
          <a:bodyPr/>
          <a:lstStyle/>
          <a:p>
            <a:pPr>
              <a:buClr>
                <a:schemeClr val="accent1"/>
              </a:buClr>
            </a:pPr>
            <a:r>
              <a:rPr lang="en-US" dirty="0"/>
              <a:t>A systematic method for using data to determine </a:t>
            </a:r>
            <a:r>
              <a:rPr lang="en-US" i="1" dirty="0"/>
              <a:t>when</a:t>
            </a:r>
            <a:r>
              <a:rPr lang="en-US" dirty="0"/>
              <a:t> and </a:t>
            </a:r>
            <a:r>
              <a:rPr lang="en-US" i="1" dirty="0"/>
              <a:t>how</a:t>
            </a:r>
            <a:r>
              <a:rPr lang="en-US" dirty="0"/>
              <a:t> to provide more intensive intervention</a:t>
            </a:r>
          </a:p>
          <a:p>
            <a:pPr>
              <a:buClr>
                <a:schemeClr val="accent1"/>
              </a:buClr>
            </a:pPr>
            <a:r>
              <a:rPr lang="en-US" dirty="0"/>
              <a:t>An ongoing process that requires progress-monitoring data, fidelity data, and methods to intensify interventions</a:t>
            </a:r>
          </a:p>
        </p:txBody>
      </p:sp>
      <p:pic>
        <p:nvPicPr>
          <p:cNvPr id="10" name="Content Placeholder 9" descr="data based individualization process starting with the validated intervention moving to progress monitoring and decisions about responsiveness. For students not responding an arrow points to diagnostic data, intervention adaption, and progress monitoring. An arrow extends back up to diagnostic data showing an iterative cycle. ">
            <a:extLst>
              <a:ext uri="{FF2B5EF4-FFF2-40B4-BE49-F238E27FC236}">
                <a16:creationId xmlns:a16="http://schemas.microsoft.com/office/drawing/2014/main" id="{4B1A7622-EF86-41AB-B527-A976092C7DC8}"/>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Lst>
          </a:blip>
          <a:stretch>
            <a:fillRect/>
          </a:stretch>
        </p:blipFill>
        <p:spPr>
          <a:xfrm>
            <a:off x="8074152" y="1014984"/>
            <a:ext cx="3514359" cy="5056632"/>
          </a:xfrm>
          <a:noFill/>
        </p:spPr>
      </p:pic>
      <p:sp>
        <p:nvSpPr>
          <p:cNvPr id="5" name="Slide Number Placeholder 4">
            <a:extLst>
              <a:ext uri="{FF2B5EF4-FFF2-40B4-BE49-F238E27FC236}">
                <a16:creationId xmlns:a16="http://schemas.microsoft.com/office/drawing/2014/main" id="{37A4A0EA-9F83-4729-A271-DFE1EA8F4CC0}"/>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8</a:t>
            </a:fld>
            <a:endParaRPr lang="en-US" dirty="0"/>
          </a:p>
        </p:txBody>
      </p:sp>
    </p:spTree>
    <p:extLst>
      <p:ext uri="{BB962C8B-B14F-4D97-AF65-F5344CB8AC3E}">
        <p14:creationId xmlns:p14="http://schemas.microsoft.com/office/powerpoint/2010/main" val="1130742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1: Lay the Foundation for DBI</a:t>
            </a:r>
          </a:p>
        </p:txBody>
      </p:sp>
      <p:sp>
        <p:nvSpPr>
          <p:cNvPr id="2" name="Content Placeholder 1"/>
          <p:cNvSpPr>
            <a:spLocks noGrp="1"/>
          </p:cNvSpPr>
          <p:nvPr>
            <p:ph sz="quarter" idx="15"/>
          </p:nvPr>
        </p:nvSpPr>
        <p:spPr>
          <a:xfrm>
            <a:off x="457200" y="1371600"/>
            <a:ext cx="6472518" cy="4343400"/>
          </a:xfrm>
        </p:spPr>
        <p:txBody>
          <a:bodyPr>
            <a:normAutofit/>
          </a:bodyPr>
          <a:lstStyle/>
          <a:p>
            <a:pPr marL="0" indent="0">
              <a:spcBef>
                <a:spcPts val="1800"/>
              </a:spcBef>
              <a:buNone/>
            </a:pPr>
            <a:r>
              <a:rPr lang="en-US" dirty="0"/>
              <a:t>Start with a </a:t>
            </a:r>
            <a:r>
              <a:rPr lang="en-US" b="1" dirty="0"/>
              <a:t>validated intervention program</a:t>
            </a:r>
            <a:r>
              <a:rPr lang="en-US" dirty="0"/>
              <a:t> that is</a:t>
            </a:r>
          </a:p>
          <a:p>
            <a:r>
              <a:rPr lang="en-US" dirty="0"/>
              <a:t>standardized and evidence-based,</a:t>
            </a:r>
          </a:p>
          <a:p>
            <a:r>
              <a:rPr lang="en-US" dirty="0"/>
              <a:t>targeted and matched to student need, and</a:t>
            </a:r>
          </a:p>
          <a:p>
            <a:r>
              <a:rPr lang="en-US" dirty="0"/>
              <a:t>delivered with fidelity.</a:t>
            </a:r>
          </a:p>
          <a:p>
            <a:endParaRPr lang="en-US" sz="2800" dirty="0"/>
          </a:p>
          <a:p>
            <a:pPr lvl="1"/>
            <a:endParaRPr lang="en-US" sz="2800" dirty="0"/>
          </a:p>
        </p:txBody>
      </p:sp>
      <p:cxnSp>
        <p:nvCxnSpPr>
          <p:cNvPr id="8" name="Straight Arrow Connector 7" descr="Step 1 connects to a validated intervention program on the DBI graphic"/>
          <p:cNvCxnSpPr>
            <a:cxnSpLocks/>
          </p:cNvCxnSpPr>
          <p:nvPr/>
        </p:nvCxnSpPr>
        <p:spPr>
          <a:xfrm>
            <a:off x="6811731" y="1487066"/>
            <a:ext cx="178616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back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40B55239-C185-459B-A88D-24180D10F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198" y="1017362"/>
            <a:ext cx="3506154" cy="5051876"/>
          </a:xfrm>
          <a:prstGeom prst="rect">
            <a:avLst/>
          </a:prstGeom>
        </p:spPr>
      </p:pic>
      <p:sp>
        <p:nvSpPr>
          <p:cNvPr id="7" name="Rectangle: Rounded Corners 11">
            <a:extLst>
              <a:ext uri="{FF2B5EF4-FFF2-40B4-BE49-F238E27FC236}">
                <a16:creationId xmlns:a16="http://schemas.microsoft.com/office/drawing/2014/main" id="{45360730-B85C-0E3A-2801-08F350A3DB26}"/>
              </a:ext>
              <a:ext uri="{C183D7F6-B498-43B3-948B-1728B52AA6E4}">
                <adec:decorative xmlns:adec="http://schemas.microsoft.com/office/drawing/2017/decorative" val="1"/>
              </a:ext>
            </a:extLst>
          </p:cNvPr>
          <p:cNvSpPr/>
          <p:nvPr/>
        </p:nvSpPr>
        <p:spPr>
          <a:xfrm>
            <a:off x="8711752" y="914400"/>
            <a:ext cx="2408532" cy="1120877"/>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9</a:t>
            </a:fld>
            <a:endParaRPr lang="en-US" dirty="0"/>
          </a:p>
        </p:txBody>
      </p:sp>
    </p:spTree>
    <p:extLst>
      <p:ext uri="{BB962C8B-B14F-4D97-AF65-F5344CB8AC3E}">
        <p14:creationId xmlns:p14="http://schemas.microsoft.com/office/powerpoint/2010/main" val="3105377961"/>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1A46AD72-7828-441F-B10D-6B0965BE1741}" vid="{7FBB7C7E-D471-4119-AC82-948CD0077109}"/>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959ED9A-A5ED-DF48-AA0F-F700285EC727}">
  <we:reference id="1f4df590-35fc-4b16-a239-39709f9d8a74" version="1.0.0.1" store="EXCatalog" storeType="EXCatalog"/>
  <we:alternateReferences>
    <we:reference id="WA104381063" version="1.0.0.1"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9" ma:contentTypeDescription="Create a new document." ma:contentTypeScope="" ma:versionID="8454d30b916d84ae82490481502f63fe">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1dec64caf4823a4c30117101df8167a1"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9a51b02-0933-47a0-85eb-c3aa1e4e384a" xsi:nil="true"/>
    <lcf76f155ced4ddcb4097134ff3c332f xmlns="8ef39c64-a023-403b-b100-a285cfd6ef7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76330E-8574-45A0-ADB7-C16544DED1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f39c64-a023-403b-b100-a285cfd6ef74"/>
    <ds:schemaRef ds:uri="89a51b02-0933-47a0-85eb-c3aa1e4e3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EAC94F-0CB7-47E2-B1CC-A0F105248E94}">
  <ds:schemaRefs>
    <ds:schemaRef ds:uri="http://schemas.microsoft.com/office/2006/documentManagement/types"/>
    <ds:schemaRef ds:uri="http://purl.org/dc/elements/1.1/"/>
    <ds:schemaRef ds:uri="http://schemas.openxmlformats.org/package/2006/metadata/core-properties"/>
    <ds:schemaRef ds:uri="89a51b02-0933-47a0-85eb-c3aa1e4e384a"/>
    <ds:schemaRef ds:uri="http://purl.org/dc/terms/"/>
    <ds:schemaRef ds:uri="http://schemas.microsoft.com/office/infopath/2007/PartnerControls"/>
    <ds:schemaRef ds:uri="8ef39c64-a023-403b-b100-a285cfd6ef74"/>
    <ds:schemaRef ds:uri="http://www.w3.org/XML/1998/namespac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2018 NCII PPT</Template>
  <TotalTime>239</TotalTime>
  <Words>2545</Words>
  <Application>Microsoft Office PowerPoint</Application>
  <PresentationFormat>Widescreen</PresentationFormat>
  <Paragraphs>330</Paragraphs>
  <Slides>41</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Arial Narrow</vt:lpstr>
      <vt:lpstr>Calibri</vt:lpstr>
      <vt:lpstr>Segoe UI</vt:lpstr>
      <vt:lpstr>Wingdings</vt:lpstr>
      <vt:lpstr>2018 NCII PPT</vt:lpstr>
      <vt:lpstr>Navigating Barriers for Successful DBI Implementation </vt:lpstr>
      <vt:lpstr>National Center on  Intensive Intervention</vt:lpstr>
      <vt:lpstr>Jason Harlacher, PhD</vt:lpstr>
      <vt:lpstr>Are you willing to change what you’re doing? </vt:lpstr>
      <vt:lpstr>How did you solve it?</vt:lpstr>
      <vt:lpstr>Multiple Ways to Approach a Problem</vt:lpstr>
      <vt:lpstr>Objectives</vt:lpstr>
      <vt:lpstr>Data-Based Individualization</vt:lpstr>
      <vt:lpstr>Step 1: Lay the Foundation for DBI</vt:lpstr>
      <vt:lpstr>Step 2: Assess Our Impact</vt:lpstr>
      <vt:lpstr>Step 3: Develop a Hypothesis</vt:lpstr>
      <vt:lpstr>Step 4: Make a Change </vt:lpstr>
      <vt:lpstr>Step 5: Reevaluate Our Impact  </vt:lpstr>
      <vt:lpstr>Question</vt:lpstr>
      <vt:lpstr>DBI Implementation</vt:lpstr>
      <vt:lpstr>Technical Problems </vt:lpstr>
      <vt:lpstr>Adaptive Challenges</vt:lpstr>
      <vt:lpstr>Technical Vs. Adaptive</vt:lpstr>
      <vt:lpstr>Technical vs. Adaptive 2</vt:lpstr>
      <vt:lpstr>Technical vs. Adaptive 3</vt:lpstr>
      <vt:lpstr>Technical vs. Adaptive 4</vt:lpstr>
      <vt:lpstr>Examples: Technical Problems Versus  Adaptive Challenges</vt:lpstr>
      <vt:lpstr>Discussion</vt:lpstr>
      <vt:lpstr>Indications of Adaptive Challenges in Systems</vt:lpstr>
      <vt:lpstr>Indications of Adaptive Challenges in Systems 1</vt:lpstr>
      <vt:lpstr>Indications of Adaptive Challenges in Systems 2</vt:lpstr>
      <vt:lpstr>Indications of Adaptive Challenges in Systems 3</vt:lpstr>
      <vt:lpstr>Question 2</vt:lpstr>
      <vt:lpstr>Finding Solutions </vt:lpstr>
      <vt:lpstr>Technical Problems Versus Adaptive Challenges</vt:lpstr>
      <vt:lpstr>General Theme for Adaptive Solutions</vt:lpstr>
      <vt:lpstr>Considerations for Adaptive Solutions</vt:lpstr>
      <vt:lpstr>Considerations for Adaptive Solutions 1</vt:lpstr>
      <vt:lpstr>Considerations for Adaptive Solutions 2</vt:lpstr>
      <vt:lpstr>Considerations for Adaptive Solutions 3</vt:lpstr>
      <vt:lpstr>Considerations for Adaptive Solutions 4</vt:lpstr>
      <vt:lpstr>Complex Change Model</vt:lpstr>
      <vt:lpstr>Reflection</vt:lpstr>
      <vt:lpstr>Ask these questions when finding solutions</vt:lpstr>
      <vt:lpstr>Leadership</vt:lpstr>
      <vt:lpstr>NCII 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Barriers for Successful DBI Implementation</dc:title>
  <dc:subject/>
  <dc:creator>Jason Harlacher, PhD</dc:creator>
  <cp:keywords/>
  <cp:lastModifiedBy>Peterson, Amy</cp:lastModifiedBy>
  <cp:revision>12</cp:revision>
  <cp:lastPrinted>2017-10-19T00:36:21Z</cp:lastPrinted>
  <dcterms:created xsi:type="dcterms:W3CDTF">2025-11-19T22:20:33Z</dcterms:created>
  <dcterms:modified xsi:type="dcterms:W3CDTF">2026-01-13T19:01:44Z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