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519" r:id="rId5"/>
    <p:sldId id="420" r:id="rId6"/>
    <p:sldId id="445" r:id="rId7"/>
    <p:sldId id="425" r:id="rId8"/>
    <p:sldId id="446" r:id="rId9"/>
    <p:sldId id="555" r:id="rId10"/>
    <p:sldId id="447" r:id="rId11"/>
    <p:sldId id="441" r:id="rId12"/>
    <p:sldId id="1996" r:id="rId13"/>
    <p:sldId id="469" r:id="rId14"/>
    <p:sldId id="455" r:id="rId15"/>
    <p:sldId id="457" r:id="rId16"/>
    <p:sldId id="1999" r:id="rId17"/>
    <p:sldId id="458" r:id="rId18"/>
    <p:sldId id="554" r:id="rId19"/>
    <p:sldId id="512" r:id="rId20"/>
    <p:sldId id="481" r:id="rId21"/>
    <p:sldId id="424" r:id="rId22"/>
    <p:sldId id="422" r:id="rId23"/>
    <p:sldId id="496" r:id="rId24"/>
    <p:sldId id="556" r:id="rId25"/>
    <p:sldId id="1959" r:id="rId26"/>
    <p:sldId id="467" r:id="rId27"/>
    <p:sldId id="1988" r:id="rId28"/>
    <p:sldId id="1979" r:id="rId29"/>
    <p:sldId id="1981" r:id="rId30"/>
    <p:sldId id="1982" r:id="rId31"/>
    <p:sldId id="1958" r:id="rId32"/>
    <p:sldId id="551" r:id="rId33"/>
    <p:sldId id="580" r:id="rId34"/>
    <p:sldId id="2000" r:id="rId35"/>
    <p:sldId id="584" r:id="rId36"/>
    <p:sldId id="1987" r:id="rId37"/>
    <p:sldId id="1991" r:id="rId38"/>
    <p:sldId id="1998" r:id="rId39"/>
    <p:sldId id="1994" r:id="rId40"/>
    <p:sldId id="1992" r:id="rId41"/>
    <p:sldId id="2002" r:id="rId42"/>
    <p:sldId id="404" r:id="rId43"/>
    <p:sldId id="2001"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ademic Progress Monitoring Webinar" id="{40064D69-CE95-46B7-8DE8-1065BBA2B5F2}">
          <p14:sldIdLst>
            <p14:sldId id="519"/>
            <p14:sldId id="420"/>
            <p14:sldId id="445"/>
            <p14:sldId id="425"/>
            <p14:sldId id="446"/>
            <p14:sldId id="555"/>
            <p14:sldId id="447"/>
            <p14:sldId id="441"/>
            <p14:sldId id="1996"/>
            <p14:sldId id="469"/>
            <p14:sldId id="455"/>
            <p14:sldId id="457"/>
            <p14:sldId id="1999"/>
            <p14:sldId id="458"/>
            <p14:sldId id="554"/>
            <p14:sldId id="512"/>
            <p14:sldId id="481"/>
            <p14:sldId id="424"/>
            <p14:sldId id="422"/>
            <p14:sldId id="496"/>
            <p14:sldId id="556"/>
            <p14:sldId id="1959"/>
            <p14:sldId id="467"/>
            <p14:sldId id="1988"/>
            <p14:sldId id="1979"/>
            <p14:sldId id="1981"/>
            <p14:sldId id="1982"/>
            <p14:sldId id="1958"/>
            <p14:sldId id="551"/>
            <p14:sldId id="580"/>
            <p14:sldId id="2000"/>
            <p14:sldId id="584"/>
            <p14:sldId id="1987"/>
            <p14:sldId id="1991"/>
            <p14:sldId id="1998"/>
            <p14:sldId id="1994"/>
            <p14:sldId id="1992"/>
            <p14:sldId id="2002"/>
            <p14:sldId id="404"/>
            <p14:sldId id="2001"/>
          </p14:sldIdLst>
        </p14:section>
      </p14:sectionLst>
    </p:ext>
    <p:ext uri="{EFAFB233-063F-42B5-8137-9DF3F51BA10A}">
      <p15:sldGuideLst xmlns:p15="http://schemas.microsoft.com/office/powerpoint/2012/main">
        <p15:guide id="1" orient="horz" pos="528" userDrawn="1">
          <p15:clr>
            <a:srgbClr val="A4A3A4"/>
          </p15:clr>
        </p15:guide>
        <p15:guide id="2" pos="3840" userDrawn="1">
          <p15:clr>
            <a:srgbClr val="A4A3A4"/>
          </p15:clr>
        </p15:guide>
        <p15:guide id="4" pos="288" userDrawn="1">
          <p15:clr>
            <a:srgbClr val="A4A3A4"/>
          </p15:clr>
        </p15:guide>
        <p15:guide id="5" pos="7392" userDrawn="1">
          <p15:clr>
            <a:srgbClr val="A4A3A4"/>
          </p15:clr>
        </p15:guide>
        <p15:guide id="6" orient="horz" pos="864" userDrawn="1">
          <p15:clr>
            <a:srgbClr val="A4A3A4"/>
          </p15:clr>
        </p15:guide>
        <p15:guide id="7" orient="horz" pos="25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491DFF6A-D745-EBED-2959-A3CFA3278504}" name="Merkle, Catherine" initials="MC" userId="S::cmerkle@air.org::a9581f9e-37bc-4cc6-a5d4-8f8234d67551" providerId="AD"/>
  <p188:author id="{018D12D3-1459-7A0B-4E11-25C70668E593}" name="Allen, Kyle" initials="AK" userId="S::kyallen@air.org::498c2c66-41f9-4c4e-a33c-ba40f12a4d56" providerId="AD"/>
  <p188:author id="{E07013DC-2912-E676-41ED-A30B52C72A8E}" name="Wenzel, Caryl" initials="CW" userId="S::cwenzel@air.org::885e63ff-4666-44cc-a176-59b78dc131a6" providerId="AD"/>
  <p188:author id="{0656F8FC-CB71-119C-B63C-3E58C2D49283}" name="Weingarten, Zachary" initials="ZW" userId="S::zweingarten@air.org::ffaec3ee-184f-423d-85c9-0dd619532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len, Kyle" initials="AK" lastIdx="37" clrIdx="6">
    <p:extLst>
      <p:ext uri="{19B8F6BF-5375-455C-9EA6-DF929625EA0E}">
        <p15:presenceInfo xmlns:p15="http://schemas.microsoft.com/office/powerpoint/2012/main" userId="S::kyallen@air.org::498c2c66-41f9-4c4e-a33c-ba40f12a4d5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8" name="Weingarten, Zachary" initials="ZW" lastIdx="105" clrIdx="7">
    <p:extLst>
      <p:ext uri="{19B8F6BF-5375-455C-9EA6-DF929625EA0E}">
        <p15:presenceInfo xmlns:p15="http://schemas.microsoft.com/office/powerpoint/2012/main" userId="S::zweingarten@air.org::ffaec3ee-184f-423d-85c9-0dd619532930"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9" name="Jackson, Stephanie" initials="JS" lastIdx="1" clrIdx="8">
    <p:extLst>
      <p:ext uri="{19B8F6BF-5375-455C-9EA6-DF929625EA0E}">
        <p15:presenceInfo xmlns:p15="http://schemas.microsoft.com/office/powerpoint/2012/main" userId="S::sjackson@air.org::41507284-d238-4789-82df-dc9a05d8958c" providerId="AD"/>
      </p:ext>
    </p:extLst>
  </p:cmAuthor>
  <p:cmAuthor id="3" name="Reed, Linda" initials="RL" lastIdx="9" clrIdx="2">
    <p:extLst>
      <p:ext uri="{19B8F6BF-5375-455C-9EA6-DF929625EA0E}">
        <p15:presenceInfo xmlns:p15="http://schemas.microsoft.com/office/powerpoint/2012/main" userId="Reed, Linda" providerId="None"/>
      </p:ext>
    </p:extLst>
  </p:cmAuthor>
  <p:cmAuthor id="10" name="Zumeta Edmonds, Rebecca" initials="RZ" lastIdx="1" clrIdx="9">
    <p:extLst>
      <p:ext uri="{19B8F6BF-5375-455C-9EA6-DF929625EA0E}">
        <p15:presenceInfo xmlns:p15="http://schemas.microsoft.com/office/powerpoint/2012/main" userId="S::rzumetaedmonds@air.org::b2e63e99-418a-4446-86de-a1daf7a89e4a" providerId="AD"/>
      </p:ext>
    </p:extLst>
  </p:cmAuthor>
  <p:cmAuthor id="4" name="Note" initials="Note" lastIdx="3"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 id="6" name="Merkle, Cat" initials="CM" lastIdx="128" clrIdx="5">
    <p:extLst>
      <p:ext uri="{19B8F6BF-5375-455C-9EA6-DF929625EA0E}">
        <p15:presenceInfo xmlns:p15="http://schemas.microsoft.com/office/powerpoint/2012/main" userId="S::cmerkle@air.org::a9581f9e-37bc-4cc6-a5d4-8f8234d67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2C2B6"/>
    <a:srgbClr val="A8452A"/>
    <a:srgbClr val="E9E9E9"/>
    <a:srgbClr val="447939"/>
    <a:srgbClr val="C25131"/>
    <a:srgbClr val="B4C3B2"/>
    <a:srgbClr val="FFFFFF"/>
    <a:srgbClr val="6D6E70"/>
    <a:srgbClr val="E6E6E6"/>
    <a:srgbClr val="10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49675-8CA2-40D4-B871-FB43DE653FD4}" v="111" dt="2025-09-25T14:59:17.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28"/>
        <p:guide pos="3840"/>
        <p:guide pos="288"/>
        <p:guide pos="7392"/>
        <p:guide orient="horz" pos="864"/>
        <p:guide orient="horz" pos="254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msair.sharepoint.com/sites/NCII-3/Shared%20Documents/Product%20Development/Year%203/Academic%20PM/PM%20Charts/pm%20graph_case%20examp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sair.sharepoint.com/sites/NCII-3/Shared%20Documents/Product%20Development/Year%203/Academic%20PM/PM%20Charts/pm%20graph_case%20exampl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13889303218959E-2"/>
          <c:y val="2.502844141069397E-2"/>
          <c:w val="0.9131178277230092"/>
          <c:h val="0.81752385047432208"/>
        </c:manualLayout>
      </c:layout>
      <c:scatterChart>
        <c:scatterStyle val="lineMarker"/>
        <c:varyColors val="0"/>
        <c:ser>
          <c:idx val="0"/>
          <c:order val="0"/>
          <c:spPr>
            <a:ln w="38100" cap="rnd">
              <a:solidFill>
                <a:schemeClr val="accent1"/>
              </a:solidFill>
              <a:round/>
            </a:ln>
            <a:effectLst/>
          </c:spPr>
          <c:marker>
            <c:symbol val="circle"/>
            <c:size val="5"/>
            <c:spPr>
              <a:solidFill>
                <a:schemeClr val="accent1"/>
              </a:solidFill>
              <a:ln w="9525">
                <a:solidFill>
                  <a:schemeClr val="accent1"/>
                </a:solidFill>
              </a:ln>
              <a:effectLst/>
            </c:spPr>
          </c:marker>
          <c:xVal>
            <c:numRef>
              <c:f>'[pm graph_case example.xlsx]Sheet1'!$A$2:$A$14</c:f>
              <c:numCache>
                <c:formatCode>d\-mmm</c:formatCode>
                <c:ptCount val="13"/>
                <c:pt idx="0">
                  <c:v>43504</c:v>
                </c:pt>
                <c:pt idx="1">
                  <c:v>43511</c:v>
                </c:pt>
                <c:pt idx="2">
                  <c:v>43518</c:v>
                </c:pt>
                <c:pt idx="3">
                  <c:v>43525</c:v>
                </c:pt>
                <c:pt idx="4">
                  <c:v>43532</c:v>
                </c:pt>
                <c:pt idx="5">
                  <c:v>43539</c:v>
                </c:pt>
                <c:pt idx="6">
                  <c:v>43546</c:v>
                </c:pt>
                <c:pt idx="7">
                  <c:v>43553</c:v>
                </c:pt>
                <c:pt idx="8">
                  <c:v>43560</c:v>
                </c:pt>
                <c:pt idx="9">
                  <c:v>43567</c:v>
                </c:pt>
                <c:pt idx="10">
                  <c:v>43574</c:v>
                </c:pt>
                <c:pt idx="11">
                  <c:v>43581</c:v>
                </c:pt>
                <c:pt idx="12">
                  <c:v>43588</c:v>
                </c:pt>
              </c:numCache>
            </c:numRef>
          </c:xVal>
          <c:yVal>
            <c:numRef>
              <c:f>'[pm graph_case example.xlsx]Sheet1'!$B$2:$B$14</c:f>
              <c:numCache>
                <c:formatCode>General</c:formatCode>
                <c:ptCount val="13"/>
                <c:pt idx="0">
                  <c:v>96</c:v>
                </c:pt>
                <c:pt idx="1">
                  <c:v>93</c:v>
                </c:pt>
                <c:pt idx="2">
                  <c:v>95</c:v>
                </c:pt>
                <c:pt idx="3">
                  <c:v>96</c:v>
                </c:pt>
                <c:pt idx="4">
                  <c:v>96</c:v>
                </c:pt>
                <c:pt idx="5">
                  <c:v>97</c:v>
                </c:pt>
                <c:pt idx="6">
                  <c:v>100</c:v>
                </c:pt>
                <c:pt idx="7">
                  <c:v>99</c:v>
                </c:pt>
                <c:pt idx="8">
                  <c:v>104</c:v>
                </c:pt>
                <c:pt idx="9">
                  <c:v>104</c:v>
                </c:pt>
                <c:pt idx="10">
                  <c:v>105</c:v>
                </c:pt>
                <c:pt idx="11">
                  <c:v>99</c:v>
                </c:pt>
                <c:pt idx="12">
                  <c:v>106</c:v>
                </c:pt>
              </c:numCache>
            </c:numRef>
          </c:yVal>
          <c:smooth val="0"/>
          <c:extLst>
            <c:ext xmlns:c16="http://schemas.microsoft.com/office/drawing/2014/chart" uri="{C3380CC4-5D6E-409C-BE32-E72D297353CC}">
              <c16:uniqueId val="{00000000-C9AD-4A68-9C6E-C1A717520597}"/>
            </c:ext>
          </c:extLst>
        </c:ser>
        <c:ser>
          <c:idx val="1"/>
          <c:order val="1"/>
          <c:tx>
            <c:v>Goal Line</c:v>
          </c:tx>
          <c:spPr>
            <a:ln w="38100" cap="rnd">
              <a:solidFill>
                <a:schemeClr val="accent2"/>
              </a:solidFill>
              <a:round/>
            </a:ln>
            <a:effectLst/>
          </c:spPr>
          <c:marker>
            <c:symbol val="diamond"/>
            <c:size val="8"/>
            <c:spPr>
              <a:solidFill>
                <a:schemeClr val="accent2"/>
              </a:solidFill>
              <a:ln w="9525">
                <a:solidFill>
                  <a:schemeClr val="accent2"/>
                </a:solidFill>
              </a:ln>
              <a:effectLst/>
            </c:spPr>
          </c:marker>
          <c:dPt>
            <c:idx val="0"/>
            <c:marker>
              <c:symbol val="diamond"/>
              <c:size val="8"/>
              <c:spPr>
                <a:solidFill>
                  <a:schemeClr val="accent2"/>
                </a:solidFill>
                <a:ln w="44450">
                  <a:solidFill>
                    <a:schemeClr val="accent2"/>
                  </a:solidFill>
                </a:ln>
                <a:effectLst/>
              </c:spPr>
            </c:marker>
            <c:bubble3D val="0"/>
            <c:extLst>
              <c:ext xmlns:c16="http://schemas.microsoft.com/office/drawing/2014/chart" uri="{C3380CC4-5D6E-409C-BE32-E72D297353CC}">
                <c16:uniqueId val="{00000001-C9AD-4A68-9C6E-C1A717520597}"/>
              </c:ext>
            </c:extLst>
          </c:dPt>
          <c:dPt>
            <c:idx val="1"/>
            <c:marker>
              <c:symbol val="diamond"/>
              <c:size val="8"/>
              <c:spPr>
                <a:solidFill>
                  <a:schemeClr val="accent2"/>
                </a:solidFill>
                <a:ln w="38100">
                  <a:solidFill>
                    <a:schemeClr val="accent2"/>
                  </a:solidFill>
                </a:ln>
                <a:effectLst/>
              </c:spPr>
            </c:marker>
            <c:bubble3D val="0"/>
            <c:extLst>
              <c:ext xmlns:c16="http://schemas.microsoft.com/office/drawing/2014/chart" uri="{C3380CC4-5D6E-409C-BE32-E72D297353CC}">
                <c16:uniqueId val="{00000002-C9AD-4A68-9C6E-C1A717520597}"/>
              </c:ext>
            </c:extLst>
          </c:dPt>
          <c:dLbls>
            <c:dLbl>
              <c:idx val="0"/>
              <c:delete val="1"/>
              <c:extLst>
                <c:ext xmlns:c15="http://schemas.microsoft.com/office/drawing/2012/chart" uri="{CE6537A1-D6FC-4f65-9D91-7224C49458BB}"/>
                <c:ext xmlns:c16="http://schemas.microsoft.com/office/drawing/2014/chart" uri="{C3380CC4-5D6E-409C-BE32-E72D297353CC}">
                  <c16:uniqueId val="{00000001-C9AD-4A68-9C6E-C1A717520597}"/>
                </c:ext>
              </c:extLst>
            </c:dLbl>
            <c:dLbl>
              <c:idx val="1"/>
              <c:delete val="1"/>
              <c:extLst>
                <c:ext xmlns:c15="http://schemas.microsoft.com/office/drawing/2012/chart" uri="{CE6537A1-D6FC-4f65-9D91-7224C49458BB}"/>
                <c:ext xmlns:c16="http://schemas.microsoft.com/office/drawing/2014/chart" uri="{C3380CC4-5D6E-409C-BE32-E72D297353CC}">
                  <c16:uniqueId val="{00000002-C9AD-4A68-9C6E-C1A71752059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'[pm graph_case example.xlsx]Sheet1'!$A$16:$A$17</c:f>
              <c:numCache>
                <c:formatCode>d\-mmm</c:formatCode>
                <c:ptCount val="2"/>
                <c:pt idx="0">
                  <c:v>43518</c:v>
                </c:pt>
                <c:pt idx="1">
                  <c:v>43600</c:v>
                </c:pt>
              </c:numCache>
            </c:numRef>
          </c:xVal>
          <c:yVal>
            <c:numRef>
              <c:f>'[pm graph_case example.xlsx]Sheet1'!$B$16:$B$17</c:f>
              <c:numCache>
                <c:formatCode>General</c:formatCode>
                <c:ptCount val="2"/>
                <c:pt idx="0">
                  <c:v>95</c:v>
                </c:pt>
                <c:pt idx="1">
                  <c:v>108</c:v>
                </c:pt>
              </c:numCache>
            </c:numRef>
          </c:yVal>
          <c:smooth val="0"/>
          <c:extLst>
            <c:ext xmlns:c16="http://schemas.microsoft.com/office/drawing/2014/chart" uri="{C3380CC4-5D6E-409C-BE32-E72D297353CC}">
              <c16:uniqueId val="{00000003-C9AD-4A68-9C6E-C1A717520597}"/>
            </c:ext>
          </c:extLst>
        </c:ser>
        <c:dLbls>
          <c:showLegendKey val="0"/>
          <c:showVal val="0"/>
          <c:showCatName val="0"/>
          <c:showSerName val="0"/>
          <c:showPercent val="0"/>
          <c:showBubbleSize val="0"/>
        </c:dLbls>
        <c:axId val="601317368"/>
        <c:axId val="601325896"/>
      </c:scatterChart>
      <c:valAx>
        <c:axId val="601317368"/>
        <c:scaling>
          <c:orientation val="minMax"/>
          <c:min val="43504"/>
        </c:scaling>
        <c:delete val="0"/>
        <c:axPos val="b"/>
        <c:numFmt formatCode="[$-409]d\-mmm;@" sourceLinked="0"/>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2"/>
                </a:solidFill>
                <a:latin typeface="+mn-lt"/>
                <a:ea typeface="+mn-ea"/>
                <a:cs typeface="+mn-cs"/>
              </a:defRPr>
            </a:pPr>
            <a:endParaRPr lang="en-US"/>
          </a:p>
        </c:txPr>
        <c:crossAx val="601325896"/>
        <c:crosses val="autoZero"/>
        <c:crossBetween val="midCat"/>
        <c:majorUnit val="7"/>
      </c:valAx>
      <c:valAx>
        <c:axId val="601325896"/>
        <c:scaling>
          <c:orientation val="minMax"/>
          <c:max val="110"/>
          <c:min val="90"/>
        </c:scaling>
        <c:delete val="0"/>
        <c:axPos val="l"/>
        <c:title>
          <c:tx>
            <c:rich>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r>
                  <a:rPr lang="en-US">
                    <a:solidFill>
                      <a:schemeClr val="tx2"/>
                    </a:solidFill>
                  </a:rPr>
                  <a:t>Words</a:t>
                </a:r>
                <a:r>
                  <a:rPr lang="en-US" baseline="0">
                    <a:solidFill>
                      <a:schemeClr val="tx2"/>
                    </a:solidFill>
                  </a:rPr>
                  <a:t> Read Correctly Per Minute</a:t>
                </a:r>
                <a:endParaRPr lang="en-US">
                  <a:solidFill>
                    <a:schemeClr val="tx2"/>
                  </a:solidFill>
                </a:endParaRPr>
              </a:p>
            </c:rich>
          </c:tx>
          <c:overlay val="0"/>
          <c:spPr>
            <a:noFill/>
            <a:ln>
              <a:noFill/>
            </a:ln>
            <a:effectLst/>
          </c:spPr>
          <c:txPr>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5397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2"/>
                </a:solidFill>
                <a:latin typeface="+mn-lt"/>
                <a:ea typeface="+mn-ea"/>
                <a:cs typeface="+mn-cs"/>
              </a:defRPr>
            </a:pPr>
            <a:endParaRPr lang="en-US"/>
          </a:p>
        </c:txPr>
        <c:crossAx val="601317368"/>
        <c:crosses val="autoZero"/>
        <c:crossBetween val="midCat"/>
      </c:valAx>
      <c:spPr>
        <a:noFill/>
        <a:ln w="603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140825890694356E-2"/>
          <c:y val="2.502844141069397E-2"/>
          <c:w val="0.89325439606736401"/>
          <c:h val="0.81752385047432208"/>
        </c:manualLayout>
      </c:layout>
      <c:scatterChart>
        <c:scatterStyle val="lineMarker"/>
        <c:varyColors val="0"/>
        <c:ser>
          <c:idx val="0"/>
          <c:order val="0"/>
          <c:spPr>
            <a:ln w="38100" cap="rnd">
              <a:solidFill>
                <a:schemeClr val="accent1"/>
              </a:solidFill>
              <a:round/>
            </a:ln>
            <a:effectLst/>
          </c:spPr>
          <c:marker>
            <c:symbol val="circle"/>
            <c:size val="5"/>
            <c:spPr>
              <a:solidFill>
                <a:schemeClr val="accent1"/>
              </a:solidFill>
              <a:ln w="9525">
                <a:solidFill>
                  <a:schemeClr val="accent1"/>
                </a:solidFill>
              </a:ln>
              <a:effectLst/>
            </c:spPr>
          </c:marker>
          <c:xVal>
            <c:numRef>
              <c:f>'[pm graph_case example.xlsx]Sheet1'!$A$2:$A$14</c:f>
              <c:numCache>
                <c:formatCode>d\-mmm</c:formatCode>
                <c:ptCount val="13"/>
                <c:pt idx="0">
                  <c:v>43504</c:v>
                </c:pt>
                <c:pt idx="1">
                  <c:v>43511</c:v>
                </c:pt>
                <c:pt idx="2">
                  <c:v>43518</c:v>
                </c:pt>
                <c:pt idx="3">
                  <c:v>43525</c:v>
                </c:pt>
                <c:pt idx="4">
                  <c:v>43532</c:v>
                </c:pt>
                <c:pt idx="5">
                  <c:v>43539</c:v>
                </c:pt>
                <c:pt idx="6">
                  <c:v>43546</c:v>
                </c:pt>
                <c:pt idx="7">
                  <c:v>43553</c:v>
                </c:pt>
                <c:pt idx="8">
                  <c:v>43560</c:v>
                </c:pt>
                <c:pt idx="9">
                  <c:v>43567</c:v>
                </c:pt>
                <c:pt idx="10">
                  <c:v>43574</c:v>
                </c:pt>
                <c:pt idx="11">
                  <c:v>43581</c:v>
                </c:pt>
                <c:pt idx="12">
                  <c:v>43588</c:v>
                </c:pt>
              </c:numCache>
            </c:numRef>
          </c:xVal>
          <c:yVal>
            <c:numRef>
              <c:f>'[pm graph_case example.xlsx]Sheet1'!$B$2:$B$14</c:f>
              <c:numCache>
                <c:formatCode>General</c:formatCode>
                <c:ptCount val="13"/>
                <c:pt idx="0">
                  <c:v>96</c:v>
                </c:pt>
                <c:pt idx="1">
                  <c:v>93</c:v>
                </c:pt>
                <c:pt idx="2">
                  <c:v>95</c:v>
                </c:pt>
                <c:pt idx="3">
                  <c:v>96</c:v>
                </c:pt>
                <c:pt idx="4">
                  <c:v>96</c:v>
                </c:pt>
                <c:pt idx="5">
                  <c:v>97</c:v>
                </c:pt>
                <c:pt idx="6">
                  <c:v>100</c:v>
                </c:pt>
                <c:pt idx="7">
                  <c:v>99</c:v>
                </c:pt>
                <c:pt idx="8">
                  <c:v>104</c:v>
                </c:pt>
                <c:pt idx="9">
                  <c:v>104</c:v>
                </c:pt>
                <c:pt idx="10">
                  <c:v>105</c:v>
                </c:pt>
                <c:pt idx="11">
                  <c:v>99</c:v>
                </c:pt>
                <c:pt idx="12">
                  <c:v>106</c:v>
                </c:pt>
              </c:numCache>
            </c:numRef>
          </c:yVal>
          <c:smooth val="0"/>
          <c:extLst>
            <c:ext xmlns:c16="http://schemas.microsoft.com/office/drawing/2014/chart" uri="{C3380CC4-5D6E-409C-BE32-E72D297353CC}">
              <c16:uniqueId val="{00000000-A03F-4885-9D82-B3BBC7B6AB03}"/>
            </c:ext>
          </c:extLst>
        </c:ser>
        <c:ser>
          <c:idx val="1"/>
          <c:order val="1"/>
          <c:tx>
            <c:v>Goal Line</c:v>
          </c:tx>
          <c:spPr>
            <a:ln w="38100" cap="rnd">
              <a:solidFill>
                <a:schemeClr val="accent2"/>
              </a:solidFill>
              <a:round/>
            </a:ln>
            <a:effectLst/>
          </c:spPr>
          <c:marker>
            <c:symbol val="diamond"/>
            <c:size val="8"/>
            <c:spPr>
              <a:solidFill>
                <a:schemeClr val="accent2"/>
              </a:solidFill>
              <a:ln w="9525">
                <a:solidFill>
                  <a:schemeClr val="accent2"/>
                </a:solidFill>
              </a:ln>
              <a:effectLst/>
            </c:spPr>
          </c:marker>
          <c:dPt>
            <c:idx val="0"/>
            <c:marker>
              <c:symbol val="diamond"/>
              <c:size val="8"/>
              <c:spPr>
                <a:solidFill>
                  <a:schemeClr val="accent2"/>
                </a:solidFill>
                <a:ln w="44450">
                  <a:solidFill>
                    <a:schemeClr val="accent2"/>
                  </a:solidFill>
                </a:ln>
                <a:effectLst/>
              </c:spPr>
            </c:marker>
            <c:bubble3D val="0"/>
            <c:extLst>
              <c:ext xmlns:c16="http://schemas.microsoft.com/office/drawing/2014/chart" uri="{C3380CC4-5D6E-409C-BE32-E72D297353CC}">
                <c16:uniqueId val="{00000001-A03F-4885-9D82-B3BBC7B6AB03}"/>
              </c:ext>
            </c:extLst>
          </c:dPt>
          <c:dPt>
            <c:idx val="1"/>
            <c:marker>
              <c:symbol val="diamond"/>
              <c:size val="8"/>
              <c:spPr>
                <a:solidFill>
                  <a:schemeClr val="accent2"/>
                </a:solidFill>
                <a:ln w="38100">
                  <a:solidFill>
                    <a:schemeClr val="accent2"/>
                  </a:solidFill>
                </a:ln>
                <a:effectLst/>
              </c:spPr>
            </c:marker>
            <c:bubble3D val="0"/>
            <c:extLst>
              <c:ext xmlns:c16="http://schemas.microsoft.com/office/drawing/2014/chart" uri="{C3380CC4-5D6E-409C-BE32-E72D297353CC}">
                <c16:uniqueId val="{00000002-A03F-4885-9D82-B3BBC7B6AB03}"/>
              </c:ext>
            </c:extLst>
          </c:dPt>
          <c:dLbls>
            <c:dLbl>
              <c:idx val="0"/>
              <c:delete val="1"/>
              <c:extLst>
                <c:ext xmlns:c15="http://schemas.microsoft.com/office/drawing/2012/chart" uri="{CE6537A1-D6FC-4f65-9D91-7224C49458BB}"/>
                <c:ext xmlns:c16="http://schemas.microsoft.com/office/drawing/2014/chart" uri="{C3380CC4-5D6E-409C-BE32-E72D297353CC}">
                  <c16:uniqueId val="{00000001-A03F-4885-9D82-B3BBC7B6AB03}"/>
                </c:ext>
              </c:extLst>
            </c:dLbl>
            <c:dLbl>
              <c:idx val="1"/>
              <c:delete val="1"/>
              <c:extLst>
                <c:ext xmlns:c15="http://schemas.microsoft.com/office/drawing/2012/chart" uri="{CE6537A1-D6FC-4f65-9D91-7224C49458BB}"/>
                <c:ext xmlns:c16="http://schemas.microsoft.com/office/drawing/2014/chart" uri="{C3380CC4-5D6E-409C-BE32-E72D297353CC}">
                  <c16:uniqueId val="{00000002-A03F-4885-9D82-B3BBC7B6AB03}"/>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numRef>
              <c:f>'[pm graph_case example.xlsx]Sheet1'!$A$16:$A$17</c:f>
              <c:numCache>
                <c:formatCode>d\-mmm</c:formatCode>
                <c:ptCount val="2"/>
                <c:pt idx="0">
                  <c:v>43518</c:v>
                </c:pt>
                <c:pt idx="1">
                  <c:v>43600</c:v>
                </c:pt>
              </c:numCache>
            </c:numRef>
          </c:xVal>
          <c:yVal>
            <c:numRef>
              <c:f>'[pm graph_case example.xlsx]Sheet1'!$B$16:$B$17</c:f>
              <c:numCache>
                <c:formatCode>General</c:formatCode>
                <c:ptCount val="2"/>
                <c:pt idx="0">
                  <c:v>95</c:v>
                </c:pt>
                <c:pt idx="1">
                  <c:v>108</c:v>
                </c:pt>
              </c:numCache>
            </c:numRef>
          </c:yVal>
          <c:smooth val="0"/>
          <c:extLst>
            <c:ext xmlns:c16="http://schemas.microsoft.com/office/drawing/2014/chart" uri="{C3380CC4-5D6E-409C-BE32-E72D297353CC}">
              <c16:uniqueId val="{00000003-A03F-4885-9D82-B3BBC7B6AB03}"/>
            </c:ext>
          </c:extLst>
        </c:ser>
        <c:dLbls>
          <c:showLegendKey val="0"/>
          <c:showVal val="0"/>
          <c:showCatName val="0"/>
          <c:showSerName val="0"/>
          <c:showPercent val="0"/>
          <c:showBubbleSize val="0"/>
        </c:dLbls>
        <c:axId val="601317368"/>
        <c:axId val="601325896"/>
      </c:scatterChart>
      <c:valAx>
        <c:axId val="601317368"/>
        <c:scaling>
          <c:orientation val="minMax"/>
          <c:min val="43504"/>
        </c:scaling>
        <c:delete val="0"/>
        <c:axPos val="b"/>
        <c:numFmt formatCode="[$-409]d\-mmm;@" sourceLinked="0"/>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2"/>
                </a:solidFill>
                <a:latin typeface="+mn-lt"/>
                <a:ea typeface="+mn-ea"/>
                <a:cs typeface="+mn-cs"/>
              </a:defRPr>
            </a:pPr>
            <a:endParaRPr lang="en-US"/>
          </a:p>
        </c:txPr>
        <c:crossAx val="601325896"/>
        <c:crosses val="autoZero"/>
        <c:crossBetween val="midCat"/>
        <c:majorUnit val="7"/>
      </c:valAx>
      <c:valAx>
        <c:axId val="601325896"/>
        <c:scaling>
          <c:orientation val="minMax"/>
          <c:max val="110"/>
          <c:min val="90"/>
        </c:scaling>
        <c:delete val="0"/>
        <c:axPos val="l"/>
        <c:title>
          <c:tx>
            <c:rich>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r>
                  <a:rPr lang="en-US">
                    <a:solidFill>
                      <a:schemeClr val="tx2"/>
                    </a:solidFill>
                  </a:rPr>
                  <a:t>Words</a:t>
                </a:r>
                <a:r>
                  <a:rPr lang="en-US" baseline="0">
                    <a:solidFill>
                      <a:schemeClr val="tx2"/>
                    </a:solidFill>
                  </a:rPr>
                  <a:t> Read Correctly Per Minute</a:t>
                </a:r>
                <a:endParaRPr lang="en-US">
                  <a:solidFill>
                    <a:schemeClr val="tx2"/>
                  </a:solidFill>
                </a:endParaRPr>
              </a:p>
            </c:rich>
          </c:tx>
          <c:overlay val="0"/>
          <c:spPr>
            <a:noFill/>
            <a:ln>
              <a:noFill/>
            </a:ln>
            <a:effectLst/>
          </c:spPr>
          <c:txPr>
            <a:bodyPr rot="-5400000" spcFirstLastPara="1" vertOverflow="ellipsis" vert="horz" wrap="square" anchor="t" anchorCtr="0"/>
            <a:lstStyle/>
            <a:p>
              <a:pPr>
                <a:defRPr sz="10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539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01317368"/>
        <c:crosses val="autoZero"/>
        <c:crossBetween val="midCat"/>
      </c:valAx>
      <c:spPr>
        <a:noFill/>
        <a:ln w="60325">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4"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4"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298023-AD1C-4846-8452-2BD6E1D00540}" type="doc">
      <dgm:prSet loTypeId="urn:microsoft.com/office/officeart/2005/8/layout/vList4" loCatId="picture" qsTypeId="urn:microsoft.com/office/officeart/2005/8/quickstyle/simple1" qsCatId="simple" csTypeId="urn:microsoft.com/office/officeart/2005/8/colors/colorful2" csCatId="colorful" phldr="1"/>
      <dgm:spPr/>
      <dgm:t>
        <a:bodyPr/>
        <a:lstStyle/>
        <a:p>
          <a:endParaRPr lang="en-US"/>
        </a:p>
      </dgm:t>
    </dgm:pt>
    <dgm:pt modelId="{DD869D99-4A5B-4733-9943-0E393A6455EB}">
      <dgm:prSet phldrT="[Text]"/>
      <dgm:spPr/>
      <dgm:t>
        <a:bodyPr/>
        <a:lstStyle/>
        <a:p>
          <a:pPr marL="0">
            <a:lnSpc>
              <a:spcPct val="125000"/>
            </a:lnSpc>
            <a:spcBef>
              <a:spcPts val="600"/>
            </a:spcBef>
            <a:buNone/>
          </a:pPr>
          <a:r>
            <a:rPr lang="en-US" sz="3300"/>
            <a:t>Progress monitoring data allow us to . . .</a:t>
          </a:r>
        </a:p>
      </dgm:t>
    </dgm:pt>
    <dgm:pt modelId="{5D4358DE-7A57-4ABB-B838-9155E6A04516}" type="parTrans" cxnId="{A1F53076-350E-4B10-867D-5695C1E437B4}">
      <dgm:prSet/>
      <dgm:spPr/>
      <dgm:t>
        <a:bodyPr/>
        <a:lstStyle/>
        <a:p>
          <a:endParaRPr lang="en-US"/>
        </a:p>
      </dgm:t>
    </dgm:pt>
    <dgm:pt modelId="{6D671923-EB46-4F22-8FED-24BB6BD50352}" type="sibTrans" cxnId="{A1F53076-350E-4B10-867D-5695C1E437B4}">
      <dgm:prSet/>
      <dgm:spPr/>
      <dgm:t>
        <a:bodyPr/>
        <a:lstStyle/>
        <a:p>
          <a:endParaRPr lang="en-US"/>
        </a:p>
      </dgm:t>
    </dgm:pt>
    <dgm:pt modelId="{7AA2AD10-96C7-423B-A749-AAF9A363D0AC}">
      <dgm:prSet phldrT="[Text]" custT="1"/>
      <dgm:spPr/>
      <dgm:t>
        <a:bodyPr/>
        <a:lstStyle/>
        <a:p>
          <a:pPr marL="292100" indent="-292100">
            <a:lnSpc>
              <a:spcPct val="114000"/>
            </a:lnSpc>
            <a:spcBef>
              <a:spcPct val="0"/>
            </a:spcBef>
            <a:buFont typeface="Wingdings" panose="05000000000000000000" pitchFamily="2" charset="2"/>
            <a:buChar char="§"/>
          </a:pPr>
          <a:r>
            <a:rPr lang="en-US" sz="2400"/>
            <a:t>Compare the efficacy of different forms of instruction.</a:t>
          </a:r>
        </a:p>
      </dgm:t>
    </dgm:pt>
    <dgm:pt modelId="{92F06C9A-0FD3-4E59-88B9-2FAFF21F9FC0}" type="parTrans" cxnId="{A56CAF5B-A41F-420C-8219-98EA26A8EE9B}">
      <dgm:prSet/>
      <dgm:spPr/>
      <dgm:t>
        <a:bodyPr/>
        <a:lstStyle/>
        <a:p>
          <a:endParaRPr lang="en-US"/>
        </a:p>
      </dgm:t>
    </dgm:pt>
    <dgm:pt modelId="{EE8AB4B3-94E2-48C6-9F33-EAC4828DFD0E}" type="sibTrans" cxnId="{A56CAF5B-A41F-420C-8219-98EA26A8EE9B}">
      <dgm:prSet/>
      <dgm:spPr/>
      <dgm:t>
        <a:bodyPr/>
        <a:lstStyle/>
        <a:p>
          <a:endParaRPr lang="en-US"/>
        </a:p>
      </dgm:t>
    </dgm:pt>
    <dgm:pt modelId="{C5BB3E48-AEF6-4210-BBCD-650694A2B6FB}">
      <dgm:prSet phldrT="[Text]" custT="1"/>
      <dgm:spPr/>
      <dgm:t>
        <a:bodyPr/>
        <a:lstStyle/>
        <a:p>
          <a:pPr marL="292100" indent="-292100">
            <a:lnSpc>
              <a:spcPct val="114000"/>
            </a:lnSpc>
            <a:spcBef>
              <a:spcPct val="0"/>
            </a:spcBef>
            <a:buFont typeface="Wingdings" panose="05000000000000000000" pitchFamily="2" charset="2"/>
            <a:buChar char="§"/>
          </a:pPr>
          <a:r>
            <a:rPr lang="en-US" sz="2400"/>
            <a:t>Identify students who are not demonstrating adequate progress.</a:t>
          </a:r>
        </a:p>
      </dgm:t>
    </dgm:pt>
    <dgm:pt modelId="{2FC2F6CC-7A4D-408A-B333-28FDA8497A0F}" type="parTrans" cxnId="{5F4B9805-FFE4-4DDC-9536-5EA41BD5BD49}">
      <dgm:prSet/>
      <dgm:spPr/>
      <dgm:t>
        <a:bodyPr/>
        <a:lstStyle/>
        <a:p>
          <a:endParaRPr lang="en-US"/>
        </a:p>
      </dgm:t>
    </dgm:pt>
    <dgm:pt modelId="{1CA3348B-25DC-4912-BA77-A63B86C1C557}" type="sibTrans" cxnId="{5F4B9805-FFE4-4DDC-9536-5EA41BD5BD49}">
      <dgm:prSet/>
      <dgm:spPr/>
      <dgm:t>
        <a:bodyPr/>
        <a:lstStyle/>
        <a:p>
          <a:endParaRPr lang="en-US"/>
        </a:p>
      </dgm:t>
    </dgm:pt>
    <dgm:pt modelId="{6C098F5B-B997-4650-8E7C-1DFA0EAB8AC1}">
      <dgm:prSet phldrT="[Text]" custT="1"/>
      <dgm:spPr/>
      <dgm:t>
        <a:bodyPr/>
        <a:lstStyle/>
        <a:p>
          <a:pPr marL="292100" indent="-292100">
            <a:lnSpc>
              <a:spcPct val="114000"/>
            </a:lnSpc>
            <a:spcBef>
              <a:spcPct val="0"/>
            </a:spcBef>
            <a:buFont typeface="Wingdings" panose="05000000000000000000" pitchFamily="2" charset="2"/>
            <a:buChar char="§"/>
          </a:pPr>
          <a:r>
            <a:rPr lang="en-US" sz="2400"/>
            <a:t>Support communication with parents and students.</a:t>
          </a:r>
        </a:p>
      </dgm:t>
    </dgm:pt>
    <dgm:pt modelId="{8D1E80EB-6346-4D1A-B1E7-B21128F976D8}" type="parTrans" cxnId="{377A0059-CF48-41C8-BCF2-53FF08DAED99}">
      <dgm:prSet/>
      <dgm:spPr/>
      <dgm:t>
        <a:bodyPr/>
        <a:lstStyle/>
        <a:p>
          <a:endParaRPr lang="en-US"/>
        </a:p>
      </dgm:t>
    </dgm:pt>
    <dgm:pt modelId="{0037D1B4-3EDF-4509-8405-F1EA05F0647A}" type="sibTrans" cxnId="{377A0059-CF48-41C8-BCF2-53FF08DAED99}">
      <dgm:prSet/>
      <dgm:spPr/>
      <dgm:t>
        <a:bodyPr/>
        <a:lstStyle/>
        <a:p>
          <a:endParaRPr lang="en-US"/>
        </a:p>
      </dgm:t>
    </dgm:pt>
    <dgm:pt modelId="{065A93ED-1591-4889-BF9B-7E08FB67FE3D}">
      <dgm:prSet phldrT="[Text]" custT="1"/>
      <dgm:spPr/>
      <dgm:t>
        <a:bodyPr/>
        <a:lstStyle/>
        <a:p>
          <a:pPr marL="292100" indent="-292100">
            <a:lnSpc>
              <a:spcPct val="114000"/>
            </a:lnSpc>
            <a:spcBef>
              <a:spcPct val="0"/>
            </a:spcBef>
            <a:buFont typeface="Wingdings" panose="05000000000000000000" pitchFamily="2" charset="2"/>
            <a:buChar char="§"/>
          </a:pPr>
          <a:r>
            <a:rPr lang="en-US" sz="2400"/>
            <a:t>Determine when an instructional change is needed.</a:t>
          </a:r>
        </a:p>
      </dgm:t>
    </dgm:pt>
    <dgm:pt modelId="{C1927DFE-B2A2-46FE-92B6-610A990FDB9E}" type="parTrans" cxnId="{580D518E-1BDC-430A-99CE-2903587D75B1}">
      <dgm:prSet/>
      <dgm:spPr/>
      <dgm:t>
        <a:bodyPr/>
        <a:lstStyle/>
        <a:p>
          <a:endParaRPr lang="en-US"/>
        </a:p>
      </dgm:t>
    </dgm:pt>
    <dgm:pt modelId="{0712F998-F97F-4376-AD63-93A0950DB88F}" type="sibTrans" cxnId="{580D518E-1BDC-430A-99CE-2903587D75B1}">
      <dgm:prSet/>
      <dgm:spPr/>
      <dgm:t>
        <a:bodyPr/>
        <a:lstStyle/>
        <a:p>
          <a:endParaRPr lang="en-US"/>
        </a:p>
      </dgm:t>
    </dgm:pt>
    <dgm:pt modelId="{55262AA6-C45D-4128-89F0-DDB649AA84F5}">
      <dgm:prSet phldrT="[Text]" custT="1"/>
      <dgm:spPr/>
      <dgm:t>
        <a:bodyPr/>
        <a:lstStyle/>
        <a:p>
          <a:pPr marL="292100" indent="-292100">
            <a:lnSpc>
              <a:spcPct val="114000"/>
            </a:lnSpc>
            <a:spcBef>
              <a:spcPct val="0"/>
            </a:spcBef>
            <a:buFont typeface="Wingdings" panose="05000000000000000000" pitchFamily="2" charset="2"/>
            <a:buChar char="§"/>
          </a:pPr>
          <a:r>
            <a:rPr lang="en-US" sz="2400"/>
            <a:t>Estimate rates of improvement (ROI) across time.</a:t>
          </a:r>
        </a:p>
      </dgm:t>
    </dgm:pt>
    <dgm:pt modelId="{BDCAFB58-2785-4F03-B68F-9F13FFB8C2F8}" type="sibTrans" cxnId="{6F4A1ED6-01AC-4A1C-9090-9F9D648D7910}">
      <dgm:prSet/>
      <dgm:spPr/>
      <dgm:t>
        <a:bodyPr/>
        <a:lstStyle/>
        <a:p>
          <a:endParaRPr lang="en-US"/>
        </a:p>
      </dgm:t>
    </dgm:pt>
    <dgm:pt modelId="{B9D1CE2C-906A-4016-8026-D761067A4AE6}" type="parTrans" cxnId="{6F4A1ED6-01AC-4A1C-9090-9F9D648D7910}">
      <dgm:prSet/>
      <dgm:spPr/>
      <dgm:t>
        <a:bodyPr/>
        <a:lstStyle/>
        <a:p>
          <a:endParaRPr lang="en-US"/>
        </a:p>
      </dgm:t>
    </dgm:pt>
    <dgm:pt modelId="{D0454AC1-6708-4351-AAE6-B9358724C8F9}">
      <dgm:prSet phldrT="[Text]" custT="1"/>
      <dgm:spPr/>
      <dgm:t>
        <a:bodyPr/>
        <a:lstStyle/>
        <a:p>
          <a:pPr marL="292100" indent="-292100">
            <a:lnSpc>
              <a:spcPct val="114000"/>
            </a:lnSpc>
            <a:spcBef>
              <a:spcPct val="0"/>
            </a:spcBef>
            <a:buFont typeface="Wingdings" panose="05000000000000000000" pitchFamily="2" charset="2"/>
            <a:buChar char="§"/>
          </a:pPr>
          <a:r>
            <a:rPr lang="en-US" sz="2400"/>
            <a:t>Support the development of a rigorous individualized education program for students with disabilities.</a:t>
          </a:r>
        </a:p>
      </dgm:t>
    </dgm:pt>
    <dgm:pt modelId="{45BB9DA1-B82C-4B75-A53E-BCC00BCCFCD4}" type="sibTrans" cxnId="{B99CA26A-7A2B-4D4F-9326-935CBF426A99}">
      <dgm:prSet/>
      <dgm:spPr/>
      <dgm:t>
        <a:bodyPr/>
        <a:lstStyle/>
        <a:p>
          <a:endParaRPr lang="en-US"/>
        </a:p>
      </dgm:t>
    </dgm:pt>
    <dgm:pt modelId="{2F7C9072-DFA8-4E83-B5D2-AC87B6E42188}" type="parTrans" cxnId="{B99CA26A-7A2B-4D4F-9326-935CBF426A99}">
      <dgm:prSet/>
      <dgm:spPr/>
      <dgm:t>
        <a:bodyPr/>
        <a:lstStyle/>
        <a:p>
          <a:endParaRPr lang="en-US"/>
        </a:p>
      </dgm:t>
    </dgm:pt>
    <dgm:pt modelId="{BFC27A80-8078-4474-8239-13E65EB2B7EF}" type="pres">
      <dgm:prSet presAssocID="{4F298023-AD1C-4846-8452-2BD6E1D00540}" presName="linear" presStyleCnt="0">
        <dgm:presLayoutVars>
          <dgm:dir/>
          <dgm:resizeHandles val="exact"/>
        </dgm:presLayoutVars>
      </dgm:prSet>
      <dgm:spPr/>
    </dgm:pt>
    <dgm:pt modelId="{D2FFB1B8-64F4-4012-B472-03607A59B1B0}" type="pres">
      <dgm:prSet presAssocID="{DD869D99-4A5B-4733-9943-0E393A6455EB}" presName="comp" presStyleCnt="0"/>
      <dgm:spPr/>
    </dgm:pt>
    <dgm:pt modelId="{2397E0A9-2C75-43A7-A8FE-3646B814C60C}" type="pres">
      <dgm:prSet presAssocID="{DD869D99-4A5B-4733-9943-0E393A6455EB}" presName="box" presStyleLbl="node1" presStyleIdx="0" presStyleCnt="1" custLinFactNeighborX="21870" custLinFactNeighborY="55900"/>
      <dgm:spPr/>
    </dgm:pt>
    <dgm:pt modelId="{03266C32-C75B-43B5-A344-42DB8E5E4A23}" type="pres">
      <dgm:prSet presAssocID="{DD869D99-4A5B-4733-9943-0E393A6455EB}" presName="img" presStyleLbl="fgImgPlace1" presStyleIdx="0" presStyleCnt="1" custLinFactNeighborX="-7884" custLinFactNeighborY="-513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5000" r="-65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E3B9976-90DE-4963-96C8-87AA379A9994}" type="pres">
      <dgm:prSet presAssocID="{DD869D99-4A5B-4733-9943-0E393A6455EB}" presName="text" presStyleLbl="node1" presStyleIdx="0" presStyleCnt="1">
        <dgm:presLayoutVars>
          <dgm:bulletEnabled val="1"/>
        </dgm:presLayoutVars>
      </dgm:prSet>
      <dgm:spPr/>
    </dgm:pt>
  </dgm:ptLst>
  <dgm:cxnLst>
    <dgm:cxn modelId="{5F4B9805-FFE4-4DDC-9536-5EA41BD5BD49}" srcId="{DD869D99-4A5B-4733-9943-0E393A6455EB}" destId="{C5BB3E48-AEF6-4210-BBCD-650694A2B6FB}" srcOrd="2" destOrd="0" parTransId="{2FC2F6CC-7A4D-408A-B333-28FDA8497A0F}" sibTransId="{1CA3348B-25DC-4912-BA77-A63B86C1C557}"/>
    <dgm:cxn modelId="{E7761C2F-0EA3-42B3-AD52-AD1A54DDD6C3}" type="presOf" srcId="{D0454AC1-6708-4351-AAE6-B9358724C8F9}" destId="{7E3B9976-90DE-4963-96C8-87AA379A9994}" srcOrd="1" destOrd="6" presId="urn:microsoft.com/office/officeart/2005/8/layout/vList4"/>
    <dgm:cxn modelId="{3C778E32-BEF3-4C8D-B300-6F5042470E2C}" type="presOf" srcId="{55262AA6-C45D-4128-89F0-DDB649AA84F5}" destId="{2397E0A9-2C75-43A7-A8FE-3646B814C60C}" srcOrd="0" destOrd="1" presId="urn:microsoft.com/office/officeart/2005/8/layout/vList4"/>
    <dgm:cxn modelId="{B514913B-5641-4A8A-AB74-27185E7237A4}" type="presOf" srcId="{065A93ED-1591-4889-BF9B-7E08FB67FE3D}" destId="{7E3B9976-90DE-4963-96C8-87AA379A9994}" srcOrd="1" destOrd="4" presId="urn:microsoft.com/office/officeart/2005/8/layout/vList4"/>
    <dgm:cxn modelId="{0F14B33C-B666-4EC7-AE61-DA203FD8C193}" type="presOf" srcId="{7AA2AD10-96C7-423B-A749-AAF9A363D0AC}" destId="{7E3B9976-90DE-4963-96C8-87AA379A9994}" srcOrd="1" destOrd="2" presId="urn:microsoft.com/office/officeart/2005/8/layout/vList4"/>
    <dgm:cxn modelId="{A56CAF5B-A41F-420C-8219-98EA26A8EE9B}" srcId="{DD869D99-4A5B-4733-9943-0E393A6455EB}" destId="{7AA2AD10-96C7-423B-A749-AAF9A363D0AC}" srcOrd="1" destOrd="0" parTransId="{92F06C9A-0FD3-4E59-88B9-2FAFF21F9FC0}" sibTransId="{EE8AB4B3-94E2-48C6-9F33-EAC4828DFD0E}"/>
    <dgm:cxn modelId="{30D2C463-3C30-4971-9F37-CA6559DFC055}" type="presOf" srcId="{C5BB3E48-AEF6-4210-BBCD-650694A2B6FB}" destId="{2397E0A9-2C75-43A7-A8FE-3646B814C60C}" srcOrd="0" destOrd="3" presId="urn:microsoft.com/office/officeart/2005/8/layout/vList4"/>
    <dgm:cxn modelId="{B99CA26A-7A2B-4D4F-9326-935CBF426A99}" srcId="{DD869D99-4A5B-4733-9943-0E393A6455EB}" destId="{D0454AC1-6708-4351-AAE6-B9358724C8F9}" srcOrd="5" destOrd="0" parTransId="{2F7C9072-DFA8-4E83-B5D2-AC87B6E42188}" sibTransId="{45BB9DA1-B82C-4B75-A53E-BCC00BCCFCD4}"/>
    <dgm:cxn modelId="{4AB6C652-E7B9-46B9-91B8-16761749EB29}" type="presOf" srcId="{D0454AC1-6708-4351-AAE6-B9358724C8F9}" destId="{2397E0A9-2C75-43A7-A8FE-3646B814C60C}" srcOrd="0" destOrd="6" presId="urn:microsoft.com/office/officeart/2005/8/layout/vList4"/>
    <dgm:cxn modelId="{8A90DD72-ABBF-48C2-BDB8-1E40F09CA09E}" type="presOf" srcId="{DD869D99-4A5B-4733-9943-0E393A6455EB}" destId="{2397E0A9-2C75-43A7-A8FE-3646B814C60C}" srcOrd="0" destOrd="0" presId="urn:microsoft.com/office/officeart/2005/8/layout/vList4"/>
    <dgm:cxn modelId="{A1F53076-350E-4B10-867D-5695C1E437B4}" srcId="{4F298023-AD1C-4846-8452-2BD6E1D00540}" destId="{DD869D99-4A5B-4733-9943-0E393A6455EB}" srcOrd="0" destOrd="0" parTransId="{5D4358DE-7A57-4ABB-B838-9155E6A04516}" sibTransId="{6D671923-EB46-4F22-8FED-24BB6BD50352}"/>
    <dgm:cxn modelId="{377A0059-CF48-41C8-BCF2-53FF08DAED99}" srcId="{DD869D99-4A5B-4733-9943-0E393A6455EB}" destId="{6C098F5B-B997-4650-8E7C-1DFA0EAB8AC1}" srcOrd="4" destOrd="0" parTransId="{8D1E80EB-6346-4D1A-B1E7-B21128F976D8}" sibTransId="{0037D1B4-3EDF-4509-8405-F1EA05F0647A}"/>
    <dgm:cxn modelId="{779B3359-632C-427F-BB4B-D922C3F41285}" type="presOf" srcId="{4F298023-AD1C-4846-8452-2BD6E1D00540}" destId="{BFC27A80-8078-4474-8239-13E65EB2B7EF}" srcOrd="0" destOrd="0" presId="urn:microsoft.com/office/officeart/2005/8/layout/vList4"/>
    <dgm:cxn modelId="{8885E159-AFC9-4688-8559-ED68F38E7640}" type="presOf" srcId="{7AA2AD10-96C7-423B-A749-AAF9A363D0AC}" destId="{2397E0A9-2C75-43A7-A8FE-3646B814C60C}" srcOrd="0" destOrd="2" presId="urn:microsoft.com/office/officeart/2005/8/layout/vList4"/>
    <dgm:cxn modelId="{580D518E-1BDC-430A-99CE-2903587D75B1}" srcId="{DD869D99-4A5B-4733-9943-0E393A6455EB}" destId="{065A93ED-1591-4889-BF9B-7E08FB67FE3D}" srcOrd="3" destOrd="0" parTransId="{C1927DFE-B2A2-46FE-92B6-610A990FDB9E}" sibTransId="{0712F998-F97F-4376-AD63-93A0950DB88F}"/>
    <dgm:cxn modelId="{020EDC93-F1E6-4255-BDF1-5E24F9B98156}" type="presOf" srcId="{6C098F5B-B997-4650-8E7C-1DFA0EAB8AC1}" destId="{7E3B9976-90DE-4963-96C8-87AA379A9994}" srcOrd="1" destOrd="5" presId="urn:microsoft.com/office/officeart/2005/8/layout/vList4"/>
    <dgm:cxn modelId="{D2CB6794-2C78-453D-87C5-CDD1628BE220}" type="presOf" srcId="{55262AA6-C45D-4128-89F0-DDB649AA84F5}" destId="{7E3B9976-90DE-4963-96C8-87AA379A9994}" srcOrd="1" destOrd="1" presId="urn:microsoft.com/office/officeart/2005/8/layout/vList4"/>
    <dgm:cxn modelId="{CD97F2A1-D3AD-4ECE-ADB4-AAB4A7DD802B}" type="presOf" srcId="{065A93ED-1591-4889-BF9B-7E08FB67FE3D}" destId="{2397E0A9-2C75-43A7-A8FE-3646B814C60C}" srcOrd="0" destOrd="4" presId="urn:microsoft.com/office/officeart/2005/8/layout/vList4"/>
    <dgm:cxn modelId="{C1D8BEA7-E23E-4BFD-B479-0F4BA00584AA}" type="presOf" srcId="{C5BB3E48-AEF6-4210-BBCD-650694A2B6FB}" destId="{7E3B9976-90DE-4963-96C8-87AA379A9994}" srcOrd="1" destOrd="3" presId="urn:microsoft.com/office/officeart/2005/8/layout/vList4"/>
    <dgm:cxn modelId="{F587D0AA-CD6F-480F-8CDD-3228F22C783D}" type="presOf" srcId="{6C098F5B-B997-4650-8E7C-1DFA0EAB8AC1}" destId="{2397E0A9-2C75-43A7-A8FE-3646B814C60C}" srcOrd="0" destOrd="5" presId="urn:microsoft.com/office/officeart/2005/8/layout/vList4"/>
    <dgm:cxn modelId="{6F4A1ED6-01AC-4A1C-9090-9F9D648D7910}" srcId="{DD869D99-4A5B-4733-9943-0E393A6455EB}" destId="{55262AA6-C45D-4128-89F0-DDB649AA84F5}" srcOrd="0" destOrd="0" parTransId="{B9D1CE2C-906A-4016-8026-D761067A4AE6}" sibTransId="{BDCAFB58-2785-4F03-B68F-9F13FFB8C2F8}"/>
    <dgm:cxn modelId="{06B8DDEF-E298-4844-8EB7-DB0D4297F53F}" type="presOf" srcId="{DD869D99-4A5B-4733-9943-0E393A6455EB}" destId="{7E3B9976-90DE-4963-96C8-87AA379A9994}" srcOrd="1" destOrd="0" presId="urn:microsoft.com/office/officeart/2005/8/layout/vList4"/>
    <dgm:cxn modelId="{B03CCAE8-5267-43DD-B683-372BBE08814C}" type="presParOf" srcId="{BFC27A80-8078-4474-8239-13E65EB2B7EF}" destId="{D2FFB1B8-64F4-4012-B472-03607A59B1B0}" srcOrd="0" destOrd="0" presId="urn:microsoft.com/office/officeart/2005/8/layout/vList4"/>
    <dgm:cxn modelId="{B17B5995-FED4-41ED-A8D0-64AC185768BD}" type="presParOf" srcId="{D2FFB1B8-64F4-4012-B472-03607A59B1B0}" destId="{2397E0A9-2C75-43A7-A8FE-3646B814C60C}" srcOrd="0" destOrd="0" presId="urn:microsoft.com/office/officeart/2005/8/layout/vList4"/>
    <dgm:cxn modelId="{F8A4B6F8-05B2-4D78-A555-BB79A96AB944}" type="presParOf" srcId="{D2FFB1B8-64F4-4012-B472-03607A59B1B0}" destId="{03266C32-C75B-43B5-A344-42DB8E5E4A23}" srcOrd="1" destOrd="0" presId="urn:microsoft.com/office/officeart/2005/8/layout/vList4"/>
    <dgm:cxn modelId="{25438C84-9225-43AA-8A0D-09666970588B}" type="presParOf" srcId="{D2FFB1B8-64F4-4012-B472-03607A59B1B0}" destId="{7E3B9976-90DE-4963-96C8-87AA379A999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90913A-9268-4D0C-BC33-DDF52524F56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7B488BCD-84EA-4BEB-BFD2-4D21ACED742D}">
      <dgm:prSet phldrT="[Text]"/>
      <dgm:spPr/>
      <dgm:t>
        <a:bodyPr/>
        <a:lstStyle/>
        <a:p>
          <a:r>
            <a:rPr lang="en-US"/>
            <a:t>Passage reading fluency</a:t>
          </a:r>
        </a:p>
      </dgm:t>
    </dgm:pt>
    <dgm:pt modelId="{97E87F04-DC75-404C-9C21-D09619F6A7E7}" type="parTrans" cxnId="{602A8951-2048-45B9-B7CE-E47864A61AB5}">
      <dgm:prSet/>
      <dgm:spPr/>
      <dgm:t>
        <a:bodyPr/>
        <a:lstStyle/>
        <a:p>
          <a:endParaRPr lang="en-US"/>
        </a:p>
      </dgm:t>
    </dgm:pt>
    <dgm:pt modelId="{ACDAED2B-0C8A-40B4-B110-E8EE205A0A72}" type="sibTrans" cxnId="{602A8951-2048-45B9-B7CE-E47864A61AB5}">
      <dgm:prSet/>
      <dgm:spPr/>
      <dgm:t>
        <a:bodyPr/>
        <a:lstStyle/>
        <a:p>
          <a:endParaRPr lang="en-US"/>
        </a:p>
      </dgm:t>
    </dgm:pt>
    <dgm:pt modelId="{E5DFA1D2-3834-44F1-BB5C-C7ABEA33AD68}">
      <dgm:prSet phldrT="[Text]"/>
      <dgm:spPr/>
      <dgm:t>
        <a:bodyPr/>
        <a:lstStyle/>
        <a:p>
          <a:r>
            <a:rPr lang="en-US"/>
            <a:t>Quantity discrimination</a:t>
          </a:r>
        </a:p>
      </dgm:t>
    </dgm:pt>
    <dgm:pt modelId="{0CF64A6E-6E6D-4887-8883-7FB0A3AB5BDD}" type="parTrans" cxnId="{819EBA8E-86E0-44EB-AF3A-F2D002252F79}">
      <dgm:prSet/>
      <dgm:spPr/>
      <dgm:t>
        <a:bodyPr/>
        <a:lstStyle/>
        <a:p>
          <a:endParaRPr lang="en-US"/>
        </a:p>
      </dgm:t>
    </dgm:pt>
    <dgm:pt modelId="{8CB94E44-B7E0-493C-AA31-2A891C60C10D}" type="sibTrans" cxnId="{819EBA8E-86E0-44EB-AF3A-F2D002252F79}">
      <dgm:prSet/>
      <dgm:spPr/>
      <dgm:t>
        <a:bodyPr/>
        <a:lstStyle/>
        <a:p>
          <a:endParaRPr lang="en-US"/>
        </a:p>
      </dgm:t>
    </dgm:pt>
    <dgm:pt modelId="{AEAA13F5-1DF2-4AC8-BD61-C0F0C2F66104}">
      <dgm:prSet phldrT="[Text]"/>
      <dgm:spPr/>
      <dgm:t>
        <a:bodyPr/>
        <a:lstStyle/>
        <a:p>
          <a:r>
            <a:rPr lang="en-US"/>
            <a:t>Total words written</a:t>
          </a:r>
        </a:p>
      </dgm:t>
    </dgm:pt>
    <dgm:pt modelId="{CE20285E-EB94-4630-942C-E0CDC4D6458B}" type="parTrans" cxnId="{96D1CB00-B214-413F-865E-91E556ABEA06}">
      <dgm:prSet/>
      <dgm:spPr/>
      <dgm:t>
        <a:bodyPr/>
        <a:lstStyle/>
        <a:p>
          <a:endParaRPr lang="en-US"/>
        </a:p>
      </dgm:t>
    </dgm:pt>
    <dgm:pt modelId="{6FBBEC1A-E6E2-41FB-A184-5FE518AB9730}" type="sibTrans" cxnId="{96D1CB00-B214-413F-865E-91E556ABEA06}">
      <dgm:prSet/>
      <dgm:spPr/>
      <dgm:t>
        <a:bodyPr/>
        <a:lstStyle/>
        <a:p>
          <a:endParaRPr lang="en-US"/>
        </a:p>
      </dgm:t>
    </dgm:pt>
    <dgm:pt modelId="{4539D254-AF76-449A-83B3-5AA8922AD43E}">
      <dgm:prSet phldrT="[Text]"/>
      <dgm:spPr/>
      <dgm:t>
        <a:bodyPr/>
        <a:lstStyle/>
        <a:p>
          <a:r>
            <a:rPr lang="en-US"/>
            <a:t>Word identification fluency</a:t>
          </a:r>
        </a:p>
      </dgm:t>
    </dgm:pt>
    <dgm:pt modelId="{09B07C23-CB3F-4592-9065-193826111B1E}" type="parTrans" cxnId="{ADE7F1FC-8683-4A64-B31B-195FAAB14268}">
      <dgm:prSet/>
      <dgm:spPr/>
      <dgm:t>
        <a:bodyPr/>
        <a:lstStyle/>
        <a:p>
          <a:endParaRPr lang="en-US"/>
        </a:p>
      </dgm:t>
    </dgm:pt>
    <dgm:pt modelId="{9D03EE36-67F7-4BB9-8FE2-F376947EA1AE}" type="sibTrans" cxnId="{ADE7F1FC-8683-4A64-B31B-195FAAB14268}">
      <dgm:prSet/>
      <dgm:spPr/>
      <dgm:t>
        <a:bodyPr/>
        <a:lstStyle/>
        <a:p>
          <a:endParaRPr lang="en-US"/>
        </a:p>
      </dgm:t>
    </dgm:pt>
    <dgm:pt modelId="{AC8FC17F-43E1-40E1-ABC5-C1408FE0E6F1}" type="pres">
      <dgm:prSet presAssocID="{3A90913A-9268-4D0C-BC33-DDF52524F566}" presName="diagram" presStyleCnt="0">
        <dgm:presLayoutVars>
          <dgm:dir/>
        </dgm:presLayoutVars>
      </dgm:prSet>
      <dgm:spPr/>
    </dgm:pt>
    <dgm:pt modelId="{36AD91CB-3CCC-4974-8523-62E464FF6828}" type="pres">
      <dgm:prSet presAssocID="{7B488BCD-84EA-4BEB-BFD2-4D21ACED742D}" presName="composite" presStyleCnt="0"/>
      <dgm:spPr/>
    </dgm:pt>
    <dgm:pt modelId="{6160AAF3-3D55-486B-B9D5-6957AE35A6E9}" type="pres">
      <dgm:prSet presAssocID="{7B488BCD-84EA-4BEB-BFD2-4D21ACED742D}" presName="Image" presStyleLbl="bgShp"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Person reading"/>
        </a:ext>
      </dgm:extLst>
    </dgm:pt>
    <dgm:pt modelId="{02EF4A29-478C-4EB4-BF98-D5F086D3577F}" type="pres">
      <dgm:prSet presAssocID="{7B488BCD-84EA-4BEB-BFD2-4D21ACED742D}" presName="Parent" presStyleLbl="node0" presStyleIdx="0" presStyleCnt="4">
        <dgm:presLayoutVars>
          <dgm:bulletEnabled val="1"/>
        </dgm:presLayoutVars>
      </dgm:prSet>
      <dgm:spPr/>
    </dgm:pt>
    <dgm:pt modelId="{0B8ED8BA-CEE9-43A8-B316-2E6187F40C53}" type="pres">
      <dgm:prSet presAssocID="{ACDAED2B-0C8A-40B4-B110-E8EE205A0A72}" presName="sibTrans" presStyleCnt="0"/>
      <dgm:spPr/>
    </dgm:pt>
    <dgm:pt modelId="{1F09DDC8-2129-445E-9E95-D12B9405912F}" type="pres">
      <dgm:prSet presAssocID="{4539D254-AF76-449A-83B3-5AA8922AD43E}" presName="composite" presStyleCnt="0"/>
      <dgm:spPr/>
    </dgm:pt>
    <dgm:pt modelId="{7DCFA1A9-4004-4810-A06B-2574F2CEB2D5}" type="pres">
      <dgm:prSet presAssocID="{4539D254-AF76-449A-83B3-5AA8922AD43E}" presName="Image" presStyleLbl="bgShp" presStyleIdx="1" presStyleCnt="4"/>
      <dgm:spPr>
        <a:blipFill>
          <a:blip xmlns:r="http://schemas.openxmlformats.org/officeDocument/2006/relationships" r:embed="rId2"/>
          <a:srcRect/>
          <a:stretch>
            <a:fillRect l="-5000" r="-5000"/>
          </a:stretch>
        </a:blipFill>
      </dgm:spPr>
      <dgm:extLst>
        <a:ext uri="{E40237B7-FDA0-4F09-8148-C483321AD2D9}">
          <dgm14:cNvPr xmlns:dgm14="http://schemas.microsoft.com/office/drawing/2010/diagram" id="0" name="" descr="Little girl reading with a smile"/>
        </a:ext>
      </dgm:extLst>
    </dgm:pt>
    <dgm:pt modelId="{BDF83B32-70B4-40E9-A428-F6B412D6CE52}" type="pres">
      <dgm:prSet presAssocID="{4539D254-AF76-449A-83B3-5AA8922AD43E}" presName="Parent" presStyleLbl="node0" presStyleIdx="1" presStyleCnt="4">
        <dgm:presLayoutVars>
          <dgm:bulletEnabled val="1"/>
        </dgm:presLayoutVars>
      </dgm:prSet>
      <dgm:spPr/>
    </dgm:pt>
    <dgm:pt modelId="{BC440421-4522-45EE-A871-57BACD045C83}" type="pres">
      <dgm:prSet presAssocID="{9D03EE36-67F7-4BB9-8FE2-F376947EA1AE}" presName="sibTrans" presStyleCnt="0"/>
      <dgm:spPr/>
    </dgm:pt>
    <dgm:pt modelId="{9F9C3334-CF7E-474B-B43E-9960043E33EC}" type="pres">
      <dgm:prSet presAssocID="{E5DFA1D2-3834-44F1-BB5C-C7ABEA33AD68}" presName="composite" presStyleCnt="0"/>
      <dgm:spPr/>
    </dgm:pt>
    <dgm:pt modelId="{FCD33AF8-78A9-4E90-879D-3981315F02ED}" type="pres">
      <dgm:prSet presAssocID="{E5DFA1D2-3834-44F1-BB5C-C7ABEA33AD68}" presName="Image" presStyleLbl="bgShp"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Little girl writing equations on chalk board"/>
        </a:ext>
      </dgm:extLst>
    </dgm:pt>
    <dgm:pt modelId="{2EB7FEB6-82BA-457A-8659-E29EE9D2D801}" type="pres">
      <dgm:prSet presAssocID="{E5DFA1D2-3834-44F1-BB5C-C7ABEA33AD68}" presName="Parent" presStyleLbl="node0" presStyleIdx="2" presStyleCnt="4">
        <dgm:presLayoutVars>
          <dgm:bulletEnabled val="1"/>
        </dgm:presLayoutVars>
      </dgm:prSet>
      <dgm:spPr/>
    </dgm:pt>
    <dgm:pt modelId="{A09818D7-E5FB-45C6-AE5A-80C7CE7F31EA}" type="pres">
      <dgm:prSet presAssocID="{8CB94E44-B7E0-493C-AA31-2A891C60C10D}" presName="sibTrans" presStyleCnt="0"/>
      <dgm:spPr/>
    </dgm:pt>
    <dgm:pt modelId="{A5C53F96-9893-4BB1-B7E5-9523622EE843}" type="pres">
      <dgm:prSet presAssocID="{AEAA13F5-1DF2-4AC8-BD61-C0F0C2F66104}" presName="composite" presStyleCnt="0"/>
      <dgm:spPr/>
    </dgm:pt>
    <dgm:pt modelId="{B1E0AF21-24BE-4537-9CA5-85FEA5CFCA95}" type="pres">
      <dgm:prSet presAssocID="{AEAA13F5-1DF2-4AC8-BD61-C0F0C2F66104}" presName="Image" presStyleLbl="bgShp"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dgm:spPr>
      <dgm:extLst>
        <a:ext uri="{E40237B7-FDA0-4F09-8148-C483321AD2D9}">
          <dgm14:cNvPr xmlns:dgm14="http://schemas.microsoft.com/office/drawing/2010/diagram" id="0" name="" descr="Person writing on paper with a red pencil&#10;"/>
        </a:ext>
      </dgm:extLst>
    </dgm:pt>
    <dgm:pt modelId="{3F1792D0-E752-4CC5-83A7-6A6A52CF3F7F}" type="pres">
      <dgm:prSet presAssocID="{AEAA13F5-1DF2-4AC8-BD61-C0F0C2F66104}" presName="Parent" presStyleLbl="node0" presStyleIdx="3" presStyleCnt="4">
        <dgm:presLayoutVars>
          <dgm:bulletEnabled val="1"/>
        </dgm:presLayoutVars>
      </dgm:prSet>
      <dgm:spPr/>
    </dgm:pt>
  </dgm:ptLst>
  <dgm:cxnLst>
    <dgm:cxn modelId="{96D1CB00-B214-413F-865E-91E556ABEA06}" srcId="{3A90913A-9268-4D0C-BC33-DDF52524F566}" destId="{AEAA13F5-1DF2-4AC8-BD61-C0F0C2F66104}" srcOrd="3" destOrd="0" parTransId="{CE20285E-EB94-4630-942C-E0CDC4D6458B}" sibTransId="{6FBBEC1A-E6E2-41FB-A184-5FE518AB9730}"/>
    <dgm:cxn modelId="{9940E718-CF4F-4AF7-AED3-F27A5EC38B43}" type="presOf" srcId="{4539D254-AF76-449A-83B3-5AA8922AD43E}" destId="{BDF83B32-70B4-40E9-A428-F6B412D6CE52}" srcOrd="0" destOrd="0" presId="urn:microsoft.com/office/officeart/2008/layout/BendingPictureCaption"/>
    <dgm:cxn modelId="{602A8951-2048-45B9-B7CE-E47864A61AB5}" srcId="{3A90913A-9268-4D0C-BC33-DDF52524F566}" destId="{7B488BCD-84EA-4BEB-BFD2-4D21ACED742D}" srcOrd="0" destOrd="0" parTransId="{97E87F04-DC75-404C-9C21-D09619F6A7E7}" sibTransId="{ACDAED2B-0C8A-40B4-B110-E8EE205A0A72}"/>
    <dgm:cxn modelId="{34FCEE54-3FB5-4882-8D15-F548C7FD0CFA}" type="presOf" srcId="{3A90913A-9268-4D0C-BC33-DDF52524F566}" destId="{AC8FC17F-43E1-40E1-ABC5-C1408FE0E6F1}" srcOrd="0" destOrd="0" presId="urn:microsoft.com/office/officeart/2008/layout/BendingPictureCaption"/>
    <dgm:cxn modelId="{819EBA8E-86E0-44EB-AF3A-F2D002252F79}" srcId="{3A90913A-9268-4D0C-BC33-DDF52524F566}" destId="{E5DFA1D2-3834-44F1-BB5C-C7ABEA33AD68}" srcOrd="2" destOrd="0" parTransId="{0CF64A6E-6E6D-4887-8883-7FB0A3AB5BDD}" sibTransId="{8CB94E44-B7E0-493C-AA31-2A891C60C10D}"/>
    <dgm:cxn modelId="{8AC8D0BE-8B90-4BEF-9A53-62FD9620C23D}" type="presOf" srcId="{E5DFA1D2-3834-44F1-BB5C-C7ABEA33AD68}" destId="{2EB7FEB6-82BA-457A-8659-E29EE9D2D801}" srcOrd="0" destOrd="0" presId="urn:microsoft.com/office/officeart/2008/layout/BendingPictureCaption"/>
    <dgm:cxn modelId="{5F3B57C9-37D7-43CA-9736-A613B1C97A9A}" type="presOf" srcId="{AEAA13F5-1DF2-4AC8-BD61-C0F0C2F66104}" destId="{3F1792D0-E752-4CC5-83A7-6A6A52CF3F7F}" srcOrd="0" destOrd="0" presId="urn:microsoft.com/office/officeart/2008/layout/BendingPictureCaption"/>
    <dgm:cxn modelId="{011548D5-559A-468F-A2B3-DC0A3D19E18B}" type="presOf" srcId="{7B488BCD-84EA-4BEB-BFD2-4D21ACED742D}" destId="{02EF4A29-478C-4EB4-BF98-D5F086D3577F}" srcOrd="0" destOrd="0" presId="urn:microsoft.com/office/officeart/2008/layout/BendingPictureCaption"/>
    <dgm:cxn modelId="{ADE7F1FC-8683-4A64-B31B-195FAAB14268}" srcId="{3A90913A-9268-4D0C-BC33-DDF52524F566}" destId="{4539D254-AF76-449A-83B3-5AA8922AD43E}" srcOrd="1" destOrd="0" parTransId="{09B07C23-CB3F-4592-9065-193826111B1E}" sibTransId="{9D03EE36-67F7-4BB9-8FE2-F376947EA1AE}"/>
    <dgm:cxn modelId="{5767A493-64BD-47AA-A2E9-9311EB36C171}" type="presParOf" srcId="{AC8FC17F-43E1-40E1-ABC5-C1408FE0E6F1}" destId="{36AD91CB-3CCC-4974-8523-62E464FF6828}" srcOrd="0" destOrd="0" presId="urn:microsoft.com/office/officeart/2008/layout/BendingPictureCaption"/>
    <dgm:cxn modelId="{C4318461-CB03-458A-ADA4-3C6872D1377E}" type="presParOf" srcId="{36AD91CB-3CCC-4974-8523-62E464FF6828}" destId="{6160AAF3-3D55-486B-B9D5-6957AE35A6E9}" srcOrd="0" destOrd="0" presId="urn:microsoft.com/office/officeart/2008/layout/BendingPictureCaption"/>
    <dgm:cxn modelId="{F36E6821-E774-4A36-A384-3E7E9474C400}" type="presParOf" srcId="{36AD91CB-3CCC-4974-8523-62E464FF6828}" destId="{02EF4A29-478C-4EB4-BF98-D5F086D3577F}" srcOrd="1" destOrd="0" presId="urn:microsoft.com/office/officeart/2008/layout/BendingPictureCaption"/>
    <dgm:cxn modelId="{AE70E4AA-3BBE-47EB-9EAA-0D07BE395115}" type="presParOf" srcId="{AC8FC17F-43E1-40E1-ABC5-C1408FE0E6F1}" destId="{0B8ED8BA-CEE9-43A8-B316-2E6187F40C53}" srcOrd="1" destOrd="0" presId="urn:microsoft.com/office/officeart/2008/layout/BendingPictureCaption"/>
    <dgm:cxn modelId="{5DBCB6DC-99B1-4E8D-A454-BFEDDB7E45D9}" type="presParOf" srcId="{AC8FC17F-43E1-40E1-ABC5-C1408FE0E6F1}" destId="{1F09DDC8-2129-445E-9E95-D12B9405912F}" srcOrd="2" destOrd="0" presId="urn:microsoft.com/office/officeart/2008/layout/BendingPictureCaption"/>
    <dgm:cxn modelId="{DFB3F8A9-A6D2-400E-9BAE-06D398572A36}" type="presParOf" srcId="{1F09DDC8-2129-445E-9E95-D12B9405912F}" destId="{7DCFA1A9-4004-4810-A06B-2574F2CEB2D5}" srcOrd="0" destOrd="0" presId="urn:microsoft.com/office/officeart/2008/layout/BendingPictureCaption"/>
    <dgm:cxn modelId="{CB96EC87-1D09-4D58-A76D-1C93298F70B2}" type="presParOf" srcId="{1F09DDC8-2129-445E-9E95-D12B9405912F}" destId="{BDF83B32-70B4-40E9-A428-F6B412D6CE52}" srcOrd="1" destOrd="0" presId="urn:microsoft.com/office/officeart/2008/layout/BendingPictureCaption"/>
    <dgm:cxn modelId="{016B3F9D-098A-4B71-B4DB-9C862799CBCE}" type="presParOf" srcId="{AC8FC17F-43E1-40E1-ABC5-C1408FE0E6F1}" destId="{BC440421-4522-45EE-A871-57BACD045C83}" srcOrd="3" destOrd="0" presId="urn:microsoft.com/office/officeart/2008/layout/BendingPictureCaption"/>
    <dgm:cxn modelId="{43693208-CF05-4A7E-B8B0-CBEBA61D1FB1}" type="presParOf" srcId="{AC8FC17F-43E1-40E1-ABC5-C1408FE0E6F1}" destId="{9F9C3334-CF7E-474B-B43E-9960043E33EC}" srcOrd="4" destOrd="0" presId="urn:microsoft.com/office/officeart/2008/layout/BendingPictureCaption"/>
    <dgm:cxn modelId="{95C0CC86-5067-4B41-BF7A-8A2C7F9CE2FE}" type="presParOf" srcId="{9F9C3334-CF7E-474B-B43E-9960043E33EC}" destId="{FCD33AF8-78A9-4E90-879D-3981315F02ED}" srcOrd="0" destOrd="0" presId="urn:microsoft.com/office/officeart/2008/layout/BendingPictureCaption"/>
    <dgm:cxn modelId="{CF480E0B-A74D-4634-841E-447B22130BBD}" type="presParOf" srcId="{9F9C3334-CF7E-474B-B43E-9960043E33EC}" destId="{2EB7FEB6-82BA-457A-8659-E29EE9D2D801}" srcOrd="1" destOrd="0" presId="urn:microsoft.com/office/officeart/2008/layout/BendingPictureCaption"/>
    <dgm:cxn modelId="{601B196F-5F93-4325-B862-65D0E61C03AE}" type="presParOf" srcId="{AC8FC17F-43E1-40E1-ABC5-C1408FE0E6F1}" destId="{A09818D7-E5FB-45C6-AE5A-80C7CE7F31EA}" srcOrd="5" destOrd="0" presId="urn:microsoft.com/office/officeart/2008/layout/BendingPictureCaption"/>
    <dgm:cxn modelId="{0ACBFAD5-AB6C-4033-87CA-56C3F4322F33}" type="presParOf" srcId="{AC8FC17F-43E1-40E1-ABC5-C1408FE0E6F1}" destId="{A5C53F96-9893-4BB1-B7E5-9523622EE843}" srcOrd="6" destOrd="0" presId="urn:microsoft.com/office/officeart/2008/layout/BendingPictureCaption"/>
    <dgm:cxn modelId="{FD0C42A8-23DF-4B6E-8EA4-C472736EBD12}" type="presParOf" srcId="{A5C53F96-9893-4BB1-B7E5-9523622EE843}" destId="{B1E0AF21-24BE-4537-9CA5-85FEA5CFCA95}" srcOrd="0" destOrd="0" presId="urn:microsoft.com/office/officeart/2008/layout/BendingPictureCaption"/>
    <dgm:cxn modelId="{C9F0C282-22AC-4E83-8119-38C5E01F1B8E}" type="presParOf" srcId="{A5C53F96-9893-4BB1-B7E5-9523622EE843}" destId="{3F1792D0-E752-4CC5-83A7-6A6A52CF3F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B1EA6B-190B-45CC-A107-84AE0460D982}"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D66EE7A7-1940-41AC-B1C8-58016810BE0E}">
      <dgm:prSet phldrT="[Text]"/>
      <dgm:spPr>
        <a:solidFill>
          <a:srgbClr val="446F92"/>
        </a:solidFill>
      </dgm:spPr>
      <dgm:t>
        <a:bodyPr/>
        <a:lstStyle/>
        <a:p>
          <a:r>
            <a:rPr lang="en-US"/>
            <a:t>Inconsistent Assessment Administration</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98FDD5DE-FC64-44E5-93CA-E0C24053C410}" type="parTrans" cxnId="{7872E398-A551-49E2-9E58-A36497AB6774}">
      <dgm:prSet/>
      <dgm:spPr/>
      <dgm:t>
        <a:bodyPr/>
        <a:lstStyle/>
        <a:p>
          <a:endParaRPr lang="en-US"/>
        </a:p>
      </dgm:t>
    </dgm:pt>
    <dgm:pt modelId="{E3C45D4B-9FE5-4B0F-A2DC-E6884CB8DB40}" type="sibTrans" cxnId="{7872E398-A551-49E2-9E58-A36497AB6774}">
      <dgm:prSet/>
      <dgm:spPr/>
      <dgm:t>
        <a:bodyPr/>
        <a:lstStyle/>
        <a:p>
          <a:endParaRPr lang="en-US"/>
        </a:p>
      </dgm:t>
    </dgm:pt>
    <dgm:pt modelId="{D397517E-4978-42E3-BE1F-B6071B336FF7}">
      <dgm:prSet phldrT="[Text]"/>
      <dgm:spPr/>
      <dgm:t>
        <a:bodyPr/>
        <a:lstStyle/>
        <a:p>
          <a:pPr>
            <a:lnSpc>
              <a:spcPct val="100000"/>
            </a:lnSpc>
            <a:spcBef>
              <a:spcPts val="600"/>
            </a:spcBef>
            <a:buClr>
              <a:schemeClr val="accent1"/>
            </a:buClr>
            <a:buFont typeface="Wingdings" panose="05000000000000000000" pitchFamily="2" charset="2"/>
            <a:buChar char="§"/>
          </a:pPr>
          <a:r>
            <a:rPr lang="en-US"/>
            <a:t>Changes to the Environment </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FC0DDEB1-C0D3-4A57-A1B1-1E254D0C294E}" type="parTrans" cxnId="{A9D6DBC8-7928-474F-A361-CC0764BC2009}">
      <dgm:prSet/>
      <dgm:spPr/>
      <dgm:t>
        <a:bodyPr/>
        <a:lstStyle/>
        <a:p>
          <a:endParaRPr lang="en-US"/>
        </a:p>
      </dgm:t>
    </dgm:pt>
    <dgm:pt modelId="{67D36D23-F354-41FE-A4A8-CDB3F0F3C788}" type="sibTrans" cxnId="{A9D6DBC8-7928-474F-A361-CC0764BC2009}">
      <dgm:prSet/>
      <dgm:spPr/>
      <dgm:t>
        <a:bodyPr/>
        <a:lstStyle/>
        <a:p>
          <a:endParaRPr lang="en-US"/>
        </a:p>
      </dgm:t>
    </dgm:pt>
    <dgm:pt modelId="{55F831FA-78BA-43F4-BDB4-F65F84016319}">
      <dgm:prSet phldrT="[Text]"/>
      <dgm:spPr/>
      <dgm:t>
        <a:bodyPr/>
        <a:lstStyle/>
        <a:p>
          <a:pPr>
            <a:lnSpc>
              <a:spcPct val="100000"/>
            </a:lnSpc>
            <a:spcBef>
              <a:spcPct val="0"/>
            </a:spcBef>
            <a:buClr>
              <a:schemeClr val="accent1"/>
            </a:buClr>
            <a:buFont typeface="Wingdings" panose="05000000000000000000" pitchFamily="2" charset="2"/>
            <a:buChar char="§"/>
          </a:pPr>
          <a:r>
            <a:rPr lang="en-US"/>
            <a:t>Incorrect or Variable Instructions</a:t>
          </a:r>
        </a:p>
      </dgm:t>
    </dgm:pt>
    <dgm:pt modelId="{B48C5E06-4BA5-47B2-B8E4-52D163E8BF7D}" type="parTrans" cxnId="{B66FD8B3-02F9-4618-A172-C221509D4983}">
      <dgm:prSet/>
      <dgm:spPr/>
      <dgm:t>
        <a:bodyPr/>
        <a:lstStyle/>
        <a:p>
          <a:endParaRPr lang="en-US"/>
        </a:p>
      </dgm:t>
    </dgm:pt>
    <dgm:pt modelId="{C0C404D9-5293-4E9C-87B1-70D5DF9F47F4}" type="sibTrans" cxnId="{B66FD8B3-02F9-4618-A172-C221509D4983}">
      <dgm:prSet/>
      <dgm:spPr/>
      <dgm:t>
        <a:bodyPr/>
        <a:lstStyle/>
        <a:p>
          <a:endParaRPr lang="en-US"/>
        </a:p>
      </dgm:t>
    </dgm:pt>
    <dgm:pt modelId="{4C865807-BBDC-4296-9D63-60315EB4AA59}">
      <dgm:prSet phldrT="[Text]"/>
      <dgm:spPr>
        <a:solidFill>
          <a:srgbClr val="457131"/>
        </a:solidFill>
      </dgm:spPr>
      <dgm:t>
        <a:bodyPr/>
        <a:lstStyle/>
        <a:p>
          <a:pPr>
            <a:buClr>
              <a:schemeClr val="accent1"/>
            </a:buClr>
            <a:buFont typeface="Wingdings" panose="05000000000000000000" pitchFamily="2" charset="2"/>
            <a:buChar char="§"/>
          </a:pPr>
          <a:r>
            <a:rPr lang="en-US"/>
            <a:t>Data Entry Errors</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50B1ED08-67A6-45F1-BA57-EDEC37470915}" type="parTrans" cxnId="{AD30A019-617F-4BF8-AFF6-73BB405F7494}">
      <dgm:prSet/>
      <dgm:spPr/>
      <dgm:t>
        <a:bodyPr/>
        <a:lstStyle/>
        <a:p>
          <a:endParaRPr lang="en-US"/>
        </a:p>
      </dgm:t>
    </dgm:pt>
    <dgm:pt modelId="{D90CCE0E-F9B6-4FE5-AF89-28833B375CBB}" type="sibTrans" cxnId="{AD30A019-617F-4BF8-AFF6-73BB405F7494}">
      <dgm:prSet/>
      <dgm:spPr/>
      <dgm:t>
        <a:bodyPr/>
        <a:lstStyle/>
        <a:p>
          <a:endParaRPr lang="en-US"/>
        </a:p>
      </dgm:t>
    </dgm:pt>
    <dgm:pt modelId="{C2235D98-6FA9-4A43-B70E-38892A477536}">
      <dgm:prSet/>
      <dgm:spPr/>
      <dgm:t>
        <a:bodyPr/>
        <a:lstStyle/>
        <a:p>
          <a:pPr>
            <a:lnSpc>
              <a:spcPct val="100000"/>
            </a:lnSpc>
            <a:spcBef>
              <a:spcPct val="0"/>
            </a:spcBef>
            <a:buClr>
              <a:schemeClr val="accent1"/>
            </a:buClr>
            <a:buFont typeface="Wingdings" panose="05000000000000000000" pitchFamily="2" charset="2"/>
            <a:buChar char="§"/>
          </a:pPr>
          <a:r>
            <a:rPr lang="en-US"/>
            <a:t>Inappropriate Assistance</a:t>
          </a:r>
        </a:p>
      </dgm:t>
    </dgm:pt>
    <dgm:pt modelId="{7AD810D2-82C1-44DA-AFD6-0C1266E7870A}" type="parTrans" cxnId="{44D3A1A9-E6D2-476E-AD94-C86C4269A9C2}">
      <dgm:prSet/>
      <dgm:spPr/>
      <dgm:t>
        <a:bodyPr/>
        <a:lstStyle/>
        <a:p>
          <a:endParaRPr lang="en-US"/>
        </a:p>
      </dgm:t>
    </dgm:pt>
    <dgm:pt modelId="{0B6936FC-37C6-4738-93BE-2633A8299848}" type="sibTrans" cxnId="{44D3A1A9-E6D2-476E-AD94-C86C4269A9C2}">
      <dgm:prSet/>
      <dgm:spPr/>
      <dgm:t>
        <a:bodyPr/>
        <a:lstStyle/>
        <a:p>
          <a:endParaRPr lang="en-US"/>
        </a:p>
      </dgm:t>
    </dgm:pt>
    <dgm:pt modelId="{96D5D485-A6BE-4495-BB04-D7543291AAE7}">
      <dgm:prSet/>
      <dgm:spPr/>
      <dgm:t>
        <a:bodyPr/>
        <a:lstStyle/>
        <a:p>
          <a:pPr>
            <a:lnSpc>
              <a:spcPct val="100000"/>
            </a:lnSpc>
            <a:spcBef>
              <a:spcPct val="0"/>
            </a:spcBef>
            <a:buClr>
              <a:schemeClr val="accent1"/>
            </a:buClr>
            <a:buFont typeface="Wingdings" panose="05000000000000000000" pitchFamily="2" charset="2"/>
            <a:buChar char="§"/>
          </a:pPr>
          <a:r>
            <a:rPr lang="en-US"/>
            <a:t>Altered Assessment Protocols </a:t>
          </a:r>
        </a:p>
      </dgm:t>
    </dgm:pt>
    <dgm:pt modelId="{E291245E-457A-49EC-A098-016B715175C9}" type="parTrans" cxnId="{2BFD3FB7-6C5B-43AE-AA1A-F3E50CD48BE9}">
      <dgm:prSet/>
      <dgm:spPr/>
      <dgm:t>
        <a:bodyPr/>
        <a:lstStyle/>
        <a:p>
          <a:endParaRPr lang="en-US"/>
        </a:p>
      </dgm:t>
    </dgm:pt>
    <dgm:pt modelId="{9A948C81-C2E7-4409-B5AB-02A345047BB5}" type="sibTrans" cxnId="{2BFD3FB7-6C5B-43AE-AA1A-F3E50CD48BE9}">
      <dgm:prSet/>
      <dgm:spPr/>
      <dgm:t>
        <a:bodyPr/>
        <a:lstStyle/>
        <a:p>
          <a:endParaRPr lang="en-US"/>
        </a:p>
      </dgm:t>
    </dgm:pt>
    <dgm:pt modelId="{70A5762C-D6AE-4857-868B-1BF90D91CFF2}">
      <dgm:prSet/>
      <dgm:spPr/>
      <dgm:t>
        <a:bodyPr/>
        <a:lstStyle/>
        <a:p>
          <a:r>
            <a:rPr lang="en-US"/>
            <a:t>Errors in Scoring Assessments</a:t>
          </a:r>
        </a:p>
      </dgm:t>
      <dgm:extLst>
        <a:ext uri="{E40237B7-FDA0-4F09-8148-C483321AD2D9}">
          <dgm14:cNvPr xmlns:dgm14="http://schemas.microsoft.com/office/drawing/2010/diagram" id="0" name="" descr="Smart art listing: &#10;-Inconsistent Assessment Administration (Changes to the Environment, Incorrect or Variable Instructions, Inappropriate Assistance, Altered Assessment Protocols)&#10;-Errors in Scoring Assessments&#10;-Data Entry Errors&#10;"/>
        </a:ext>
      </dgm:extLst>
    </dgm:pt>
    <dgm:pt modelId="{98C7F988-6323-4AAA-B946-17B166D8ACFA}" type="parTrans" cxnId="{61ACD105-BB71-4EF6-A5D8-84B659251BFD}">
      <dgm:prSet/>
      <dgm:spPr/>
      <dgm:t>
        <a:bodyPr/>
        <a:lstStyle/>
        <a:p>
          <a:endParaRPr lang="en-US"/>
        </a:p>
      </dgm:t>
    </dgm:pt>
    <dgm:pt modelId="{E196F06C-7002-42B1-8392-7BA90A8CFADE}" type="sibTrans" cxnId="{61ACD105-BB71-4EF6-A5D8-84B659251BFD}">
      <dgm:prSet/>
      <dgm:spPr/>
      <dgm:t>
        <a:bodyPr/>
        <a:lstStyle/>
        <a:p>
          <a:endParaRPr lang="en-US"/>
        </a:p>
      </dgm:t>
    </dgm:pt>
    <dgm:pt modelId="{48EE1D43-85D1-498F-966A-2C331667F636}" type="pres">
      <dgm:prSet presAssocID="{06B1EA6B-190B-45CC-A107-84AE0460D982}" presName="linear" presStyleCnt="0">
        <dgm:presLayoutVars>
          <dgm:animLvl val="lvl"/>
          <dgm:resizeHandles val="exact"/>
        </dgm:presLayoutVars>
      </dgm:prSet>
      <dgm:spPr/>
    </dgm:pt>
    <dgm:pt modelId="{1FB502CE-AB10-48CD-B760-C4906A420032}" type="pres">
      <dgm:prSet presAssocID="{D66EE7A7-1940-41AC-B1C8-58016810BE0E}" presName="parentText" presStyleLbl="node1" presStyleIdx="0" presStyleCnt="3">
        <dgm:presLayoutVars>
          <dgm:chMax val="0"/>
          <dgm:bulletEnabled val="1"/>
        </dgm:presLayoutVars>
      </dgm:prSet>
      <dgm:spPr/>
    </dgm:pt>
    <dgm:pt modelId="{98C83381-1835-437F-ACB9-1DDA603F99DF}" type="pres">
      <dgm:prSet presAssocID="{D66EE7A7-1940-41AC-B1C8-58016810BE0E}" presName="childText" presStyleLbl="revTx" presStyleIdx="0" presStyleCnt="1">
        <dgm:presLayoutVars>
          <dgm:bulletEnabled val="1"/>
        </dgm:presLayoutVars>
      </dgm:prSet>
      <dgm:spPr/>
    </dgm:pt>
    <dgm:pt modelId="{BF6B82CA-3924-4C0E-8C3F-6B9923C94743}" type="pres">
      <dgm:prSet presAssocID="{70A5762C-D6AE-4857-868B-1BF90D91CFF2}" presName="parentText" presStyleLbl="node1" presStyleIdx="1" presStyleCnt="3">
        <dgm:presLayoutVars>
          <dgm:chMax val="0"/>
          <dgm:bulletEnabled val="1"/>
        </dgm:presLayoutVars>
      </dgm:prSet>
      <dgm:spPr/>
    </dgm:pt>
    <dgm:pt modelId="{5CAE26FA-6474-4869-8D30-055F51E44A17}" type="pres">
      <dgm:prSet presAssocID="{E196F06C-7002-42B1-8392-7BA90A8CFADE}" presName="spacer" presStyleCnt="0"/>
      <dgm:spPr/>
    </dgm:pt>
    <dgm:pt modelId="{2E2D9B29-F410-4CB9-959A-51A32638E6FC}" type="pres">
      <dgm:prSet presAssocID="{4C865807-BBDC-4296-9D63-60315EB4AA59}" presName="parentText" presStyleLbl="node1" presStyleIdx="2" presStyleCnt="3">
        <dgm:presLayoutVars>
          <dgm:chMax val="0"/>
          <dgm:bulletEnabled val="1"/>
        </dgm:presLayoutVars>
      </dgm:prSet>
      <dgm:spPr/>
    </dgm:pt>
  </dgm:ptLst>
  <dgm:cxnLst>
    <dgm:cxn modelId="{61ACD105-BB71-4EF6-A5D8-84B659251BFD}" srcId="{06B1EA6B-190B-45CC-A107-84AE0460D982}" destId="{70A5762C-D6AE-4857-868B-1BF90D91CFF2}" srcOrd="1" destOrd="0" parTransId="{98C7F988-6323-4AAA-B946-17B166D8ACFA}" sibTransId="{E196F06C-7002-42B1-8392-7BA90A8CFADE}"/>
    <dgm:cxn modelId="{8E0FD20D-E2A6-4D28-AD37-BCE9DEF7144C}" type="presOf" srcId="{96D5D485-A6BE-4495-BB04-D7543291AAE7}" destId="{98C83381-1835-437F-ACB9-1DDA603F99DF}" srcOrd="0" destOrd="3" presId="urn:microsoft.com/office/officeart/2005/8/layout/vList2"/>
    <dgm:cxn modelId="{AD30A019-617F-4BF8-AFF6-73BB405F7494}" srcId="{06B1EA6B-190B-45CC-A107-84AE0460D982}" destId="{4C865807-BBDC-4296-9D63-60315EB4AA59}" srcOrd="2" destOrd="0" parTransId="{50B1ED08-67A6-45F1-BA57-EDEC37470915}" sibTransId="{D90CCE0E-F9B6-4FE5-AF89-28833B375CBB}"/>
    <dgm:cxn modelId="{19BBAA27-68FB-439E-BCB1-56B450A9C24A}" type="presOf" srcId="{55F831FA-78BA-43F4-BDB4-F65F84016319}" destId="{98C83381-1835-437F-ACB9-1DDA603F99DF}" srcOrd="0" destOrd="1" presId="urn:microsoft.com/office/officeart/2005/8/layout/vList2"/>
    <dgm:cxn modelId="{D1109329-C29A-4F65-89F0-B75B3122F00F}" type="presOf" srcId="{06B1EA6B-190B-45CC-A107-84AE0460D982}" destId="{48EE1D43-85D1-498F-966A-2C331667F636}" srcOrd="0" destOrd="0" presId="urn:microsoft.com/office/officeart/2005/8/layout/vList2"/>
    <dgm:cxn modelId="{6797AC4A-430C-42E9-AEDE-CD906E815237}" type="presOf" srcId="{4C865807-BBDC-4296-9D63-60315EB4AA59}" destId="{2E2D9B29-F410-4CB9-959A-51A32638E6FC}" srcOrd="0" destOrd="0" presId="urn:microsoft.com/office/officeart/2005/8/layout/vList2"/>
    <dgm:cxn modelId="{BCB2044D-EC35-4817-99E1-18CD954AEDB4}" type="presOf" srcId="{D397517E-4978-42E3-BE1F-B6071B336FF7}" destId="{98C83381-1835-437F-ACB9-1DDA603F99DF}" srcOrd="0" destOrd="0" presId="urn:microsoft.com/office/officeart/2005/8/layout/vList2"/>
    <dgm:cxn modelId="{CDFDC584-1AD7-4D06-8C91-241A298EE5DD}" type="presOf" srcId="{C2235D98-6FA9-4A43-B70E-38892A477536}" destId="{98C83381-1835-437F-ACB9-1DDA603F99DF}" srcOrd="0" destOrd="2" presId="urn:microsoft.com/office/officeart/2005/8/layout/vList2"/>
    <dgm:cxn modelId="{7872E398-A551-49E2-9E58-A36497AB6774}" srcId="{06B1EA6B-190B-45CC-A107-84AE0460D982}" destId="{D66EE7A7-1940-41AC-B1C8-58016810BE0E}" srcOrd="0" destOrd="0" parTransId="{98FDD5DE-FC64-44E5-93CA-E0C24053C410}" sibTransId="{E3C45D4B-9FE5-4B0F-A2DC-E6884CB8DB40}"/>
    <dgm:cxn modelId="{44D3A1A9-E6D2-476E-AD94-C86C4269A9C2}" srcId="{D66EE7A7-1940-41AC-B1C8-58016810BE0E}" destId="{C2235D98-6FA9-4A43-B70E-38892A477536}" srcOrd="2" destOrd="0" parTransId="{7AD810D2-82C1-44DA-AFD6-0C1266E7870A}" sibTransId="{0B6936FC-37C6-4738-93BE-2633A8299848}"/>
    <dgm:cxn modelId="{E7F983B2-44AE-454E-B4E4-9A2F3993DAC9}" type="presOf" srcId="{D66EE7A7-1940-41AC-B1C8-58016810BE0E}" destId="{1FB502CE-AB10-48CD-B760-C4906A420032}" srcOrd="0" destOrd="0" presId="urn:microsoft.com/office/officeart/2005/8/layout/vList2"/>
    <dgm:cxn modelId="{B66FD8B3-02F9-4618-A172-C221509D4983}" srcId="{D66EE7A7-1940-41AC-B1C8-58016810BE0E}" destId="{55F831FA-78BA-43F4-BDB4-F65F84016319}" srcOrd="1" destOrd="0" parTransId="{B48C5E06-4BA5-47B2-B8E4-52D163E8BF7D}" sibTransId="{C0C404D9-5293-4E9C-87B1-70D5DF9F47F4}"/>
    <dgm:cxn modelId="{2BFD3FB7-6C5B-43AE-AA1A-F3E50CD48BE9}" srcId="{D66EE7A7-1940-41AC-B1C8-58016810BE0E}" destId="{96D5D485-A6BE-4495-BB04-D7543291AAE7}" srcOrd="3" destOrd="0" parTransId="{E291245E-457A-49EC-A098-016B715175C9}" sibTransId="{9A948C81-C2E7-4409-B5AB-02A345047BB5}"/>
    <dgm:cxn modelId="{A9D6DBC8-7928-474F-A361-CC0764BC2009}" srcId="{D66EE7A7-1940-41AC-B1C8-58016810BE0E}" destId="{D397517E-4978-42E3-BE1F-B6071B336FF7}" srcOrd="0" destOrd="0" parTransId="{FC0DDEB1-C0D3-4A57-A1B1-1E254D0C294E}" sibTransId="{67D36D23-F354-41FE-A4A8-CDB3F0F3C788}"/>
    <dgm:cxn modelId="{9B9434E1-71A5-4E28-AC82-FD84DCF995F7}" type="presOf" srcId="{70A5762C-D6AE-4857-868B-1BF90D91CFF2}" destId="{BF6B82CA-3924-4C0E-8C3F-6B9923C94743}" srcOrd="0" destOrd="0" presId="urn:microsoft.com/office/officeart/2005/8/layout/vList2"/>
    <dgm:cxn modelId="{5CAD8067-17DD-4547-8DF2-D2C78FEE191C}" type="presParOf" srcId="{48EE1D43-85D1-498F-966A-2C331667F636}" destId="{1FB502CE-AB10-48CD-B760-C4906A420032}" srcOrd="0" destOrd="0" presId="urn:microsoft.com/office/officeart/2005/8/layout/vList2"/>
    <dgm:cxn modelId="{A0557035-8B22-41AD-9DDE-9AAAC3851F58}" type="presParOf" srcId="{48EE1D43-85D1-498F-966A-2C331667F636}" destId="{98C83381-1835-437F-ACB9-1DDA603F99DF}" srcOrd="1" destOrd="0" presId="urn:microsoft.com/office/officeart/2005/8/layout/vList2"/>
    <dgm:cxn modelId="{F289BD13-F0A8-46E7-B62F-1624669A57A7}" type="presParOf" srcId="{48EE1D43-85D1-498F-966A-2C331667F636}" destId="{BF6B82CA-3924-4C0E-8C3F-6B9923C94743}" srcOrd="2" destOrd="0" presId="urn:microsoft.com/office/officeart/2005/8/layout/vList2"/>
    <dgm:cxn modelId="{18496FF7-4D8A-42D0-A653-84AD8DC6CD0E}" type="presParOf" srcId="{48EE1D43-85D1-498F-966A-2C331667F636}" destId="{5CAE26FA-6474-4869-8D30-055F51E44A17}" srcOrd="3" destOrd="0" presId="urn:microsoft.com/office/officeart/2005/8/layout/vList2"/>
    <dgm:cxn modelId="{969D1F9E-1324-41C4-A85D-F670D8D184B3}" type="presParOf" srcId="{48EE1D43-85D1-498F-966A-2C331667F636}" destId="{2E2D9B29-F410-4CB9-959A-51A32638E6F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7E0A9-2C75-43A7-A8FE-3646B814C60C}">
      <dsp:nvSpPr>
        <dsp:cNvPr id="0" name=""/>
        <dsp:cNvSpPr/>
      </dsp:nvSpPr>
      <dsp:spPr>
        <a:xfrm>
          <a:off x="0" y="0"/>
          <a:ext cx="11276076" cy="44831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466850">
            <a:lnSpc>
              <a:spcPct val="125000"/>
            </a:lnSpc>
            <a:spcBef>
              <a:spcPts val="600"/>
            </a:spcBef>
            <a:spcAft>
              <a:spcPct val="35000"/>
            </a:spcAft>
            <a:buNone/>
          </a:pPr>
          <a:r>
            <a:rPr lang="en-US" sz="3300" kern="1200"/>
            <a:t>Progress monitoring data allow us to . . .</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a:t>Estimate rates of improvement (ROI) across time.</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a:t>Compare the efficacy of different forms of instruction.</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a:t>Identify students who are not demonstrating adequate progress.</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a:t>Determine when an instructional change is needed.</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a:t>Support communication with parents and students.</a:t>
          </a:r>
        </a:p>
        <a:p>
          <a:pPr marL="292100" lvl="1" indent="-292100" algn="l" defTabSz="1066800">
            <a:lnSpc>
              <a:spcPct val="114000"/>
            </a:lnSpc>
            <a:spcBef>
              <a:spcPct val="0"/>
            </a:spcBef>
            <a:spcAft>
              <a:spcPct val="15000"/>
            </a:spcAft>
            <a:buFont typeface="Wingdings" panose="05000000000000000000" pitchFamily="2" charset="2"/>
            <a:buChar char="§"/>
          </a:pPr>
          <a:r>
            <a:rPr lang="en-US" sz="2400" kern="1200"/>
            <a:t>Support the development of a rigorous individualized education program for students with disabilities.</a:t>
          </a:r>
        </a:p>
      </dsp:txBody>
      <dsp:txXfrm>
        <a:off x="2703525" y="0"/>
        <a:ext cx="8572550" cy="4483100"/>
      </dsp:txXfrm>
    </dsp:sp>
    <dsp:sp modelId="{03266C32-C75B-43B5-A344-42DB8E5E4A23}">
      <dsp:nvSpPr>
        <dsp:cNvPr id="0" name=""/>
        <dsp:cNvSpPr/>
      </dsp:nvSpPr>
      <dsp:spPr>
        <a:xfrm>
          <a:off x="270508" y="264144"/>
          <a:ext cx="2255215" cy="358648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5000" r="-6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0AAF3-3D55-486B-B9D5-6957AE35A6E9}">
      <dsp:nvSpPr>
        <dsp:cNvPr id="0" name=""/>
        <dsp:cNvSpPr/>
      </dsp:nvSpPr>
      <dsp:spPr>
        <a:xfrm>
          <a:off x="1210957" y="54775"/>
          <a:ext cx="2575987" cy="190364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02EF4A29-478C-4EB4-BF98-D5F086D3577F}">
      <dsp:nvSpPr>
        <dsp:cNvPr id="0" name=""/>
        <dsp:cNvSpPr/>
      </dsp:nvSpPr>
      <dsp:spPr>
        <a:xfrm>
          <a:off x="1731636" y="1613254"/>
          <a:ext cx="2219733" cy="533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Passage reading fluency</a:t>
          </a:r>
        </a:p>
      </dsp:txBody>
      <dsp:txXfrm>
        <a:off x="1731636" y="1613254"/>
        <a:ext cx="2219733" cy="533439"/>
      </dsp:txXfrm>
    </dsp:sp>
    <dsp:sp modelId="{7DCFA1A9-4004-4810-A06B-2574F2CEB2D5}">
      <dsp:nvSpPr>
        <dsp:cNvPr id="0" name=""/>
        <dsp:cNvSpPr/>
      </dsp:nvSpPr>
      <dsp:spPr>
        <a:xfrm>
          <a:off x="4330695" y="54775"/>
          <a:ext cx="2575987" cy="1903645"/>
        </a:xfrm>
        <a:prstGeom prst="rect">
          <a:avLst/>
        </a:prstGeom>
        <a:blipFill>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BDF83B32-70B4-40E9-A428-F6B412D6CE52}">
      <dsp:nvSpPr>
        <dsp:cNvPr id="0" name=""/>
        <dsp:cNvSpPr/>
      </dsp:nvSpPr>
      <dsp:spPr>
        <a:xfrm>
          <a:off x="4851373" y="1613254"/>
          <a:ext cx="2219733" cy="533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Word identification fluency</a:t>
          </a:r>
        </a:p>
      </dsp:txBody>
      <dsp:txXfrm>
        <a:off x="4851373" y="1613254"/>
        <a:ext cx="2219733" cy="533439"/>
      </dsp:txXfrm>
    </dsp:sp>
    <dsp:sp modelId="{FCD33AF8-78A9-4E90-879D-3981315F02ED}">
      <dsp:nvSpPr>
        <dsp:cNvPr id="0" name=""/>
        <dsp:cNvSpPr/>
      </dsp:nvSpPr>
      <dsp:spPr>
        <a:xfrm>
          <a:off x="1210957" y="2420734"/>
          <a:ext cx="2575987" cy="190364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2EB7FEB6-82BA-457A-8659-E29EE9D2D801}">
      <dsp:nvSpPr>
        <dsp:cNvPr id="0" name=""/>
        <dsp:cNvSpPr/>
      </dsp:nvSpPr>
      <dsp:spPr>
        <a:xfrm>
          <a:off x="1731636" y="3979213"/>
          <a:ext cx="2219733" cy="533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Quantity discrimination</a:t>
          </a:r>
        </a:p>
      </dsp:txBody>
      <dsp:txXfrm>
        <a:off x="1731636" y="3979213"/>
        <a:ext cx="2219733" cy="533439"/>
      </dsp:txXfrm>
    </dsp:sp>
    <dsp:sp modelId="{B1E0AF21-24BE-4537-9CA5-85FEA5CFCA95}">
      <dsp:nvSpPr>
        <dsp:cNvPr id="0" name=""/>
        <dsp:cNvSpPr/>
      </dsp:nvSpPr>
      <dsp:spPr>
        <a:xfrm>
          <a:off x="4330695" y="2420734"/>
          <a:ext cx="2575987" cy="190364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3F1792D0-E752-4CC5-83A7-6A6A52CF3F7F}">
      <dsp:nvSpPr>
        <dsp:cNvPr id="0" name=""/>
        <dsp:cNvSpPr/>
      </dsp:nvSpPr>
      <dsp:spPr>
        <a:xfrm>
          <a:off x="4851373" y="3979213"/>
          <a:ext cx="2219733" cy="5334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a:t>Total words written</a:t>
          </a:r>
        </a:p>
      </dsp:txBody>
      <dsp:txXfrm>
        <a:off x="4851373" y="3979213"/>
        <a:ext cx="2219733" cy="5334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502CE-AB10-48CD-B760-C4906A420032}">
      <dsp:nvSpPr>
        <dsp:cNvPr id="0" name=""/>
        <dsp:cNvSpPr/>
      </dsp:nvSpPr>
      <dsp:spPr>
        <a:xfrm>
          <a:off x="0" y="528736"/>
          <a:ext cx="5638799" cy="623610"/>
        </a:xfrm>
        <a:prstGeom prst="roundRect">
          <a:avLst/>
        </a:prstGeom>
        <a:solidFill>
          <a:srgbClr val="446F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Inconsistent Assessment Administration</a:t>
          </a:r>
        </a:p>
      </dsp:txBody>
      <dsp:txXfrm>
        <a:off x="30442" y="559178"/>
        <a:ext cx="5577915" cy="562726"/>
      </dsp:txXfrm>
    </dsp:sp>
    <dsp:sp modelId="{98C83381-1835-437F-ACB9-1DDA603F99DF}">
      <dsp:nvSpPr>
        <dsp:cNvPr id="0" name=""/>
        <dsp:cNvSpPr/>
      </dsp:nvSpPr>
      <dsp:spPr>
        <a:xfrm>
          <a:off x="0" y="1152347"/>
          <a:ext cx="5638799"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32" tIns="33020" rIns="184912" bIns="33020" numCol="1" spcCol="1270" anchor="t" anchorCtr="0">
          <a:noAutofit/>
        </a:bodyPr>
        <a:lstStyle/>
        <a:p>
          <a:pPr marL="228600" lvl="1" indent="-228600" algn="l" defTabSz="889000">
            <a:lnSpc>
              <a:spcPct val="100000"/>
            </a:lnSpc>
            <a:spcBef>
              <a:spcPts val="600"/>
            </a:spcBef>
            <a:spcAft>
              <a:spcPct val="20000"/>
            </a:spcAft>
            <a:buClr>
              <a:schemeClr val="accent1"/>
            </a:buClr>
            <a:buFont typeface="Wingdings" panose="05000000000000000000" pitchFamily="2" charset="2"/>
            <a:buChar char="§"/>
          </a:pPr>
          <a:r>
            <a:rPr lang="en-US" sz="2000" kern="1200"/>
            <a:t>Changes to the Environment </a:t>
          </a:r>
        </a:p>
        <a:p>
          <a:pPr marL="228600" lvl="1" indent="-228600" algn="l" defTabSz="889000">
            <a:lnSpc>
              <a:spcPct val="100000"/>
            </a:lnSpc>
            <a:spcBef>
              <a:spcPct val="0"/>
            </a:spcBef>
            <a:spcAft>
              <a:spcPct val="20000"/>
            </a:spcAft>
            <a:buClr>
              <a:schemeClr val="accent1"/>
            </a:buClr>
            <a:buFont typeface="Wingdings" panose="05000000000000000000" pitchFamily="2" charset="2"/>
            <a:buChar char="§"/>
          </a:pPr>
          <a:r>
            <a:rPr lang="en-US" sz="2000" kern="1200"/>
            <a:t>Incorrect or Variable Instructions</a:t>
          </a:r>
        </a:p>
        <a:p>
          <a:pPr marL="228600" lvl="1" indent="-228600" algn="l" defTabSz="889000">
            <a:lnSpc>
              <a:spcPct val="100000"/>
            </a:lnSpc>
            <a:spcBef>
              <a:spcPct val="0"/>
            </a:spcBef>
            <a:spcAft>
              <a:spcPct val="20000"/>
            </a:spcAft>
            <a:buClr>
              <a:schemeClr val="accent1"/>
            </a:buClr>
            <a:buFont typeface="Wingdings" panose="05000000000000000000" pitchFamily="2" charset="2"/>
            <a:buChar char="§"/>
          </a:pPr>
          <a:r>
            <a:rPr lang="en-US" sz="2000" kern="1200"/>
            <a:t>Inappropriate Assistance</a:t>
          </a:r>
        </a:p>
        <a:p>
          <a:pPr marL="228600" lvl="1" indent="-228600" algn="l" defTabSz="889000">
            <a:lnSpc>
              <a:spcPct val="100000"/>
            </a:lnSpc>
            <a:spcBef>
              <a:spcPct val="0"/>
            </a:spcBef>
            <a:spcAft>
              <a:spcPct val="20000"/>
            </a:spcAft>
            <a:buClr>
              <a:schemeClr val="accent1"/>
            </a:buClr>
            <a:buFont typeface="Wingdings" panose="05000000000000000000" pitchFamily="2" charset="2"/>
            <a:buChar char="§"/>
          </a:pPr>
          <a:r>
            <a:rPr lang="en-US" sz="2000" kern="1200"/>
            <a:t>Altered Assessment Protocols </a:t>
          </a:r>
        </a:p>
      </dsp:txBody>
      <dsp:txXfrm>
        <a:off x="0" y="1152347"/>
        <a:ext cx="5638799" cy="1506960"/>
      </dsp:txXfrm>
    </dsp:sp>
    <dsp:sp modelId="{BF6B82CA-3924-4C0E-8C3F-6B9923C94743}">
      <dsp:nvSpPr>
        <dsp:cNvPr id="0" name=""/>
        <dsp:cNvSpPr/>
      </dsp:nvSpPr>
      <dsp:spPr>
        <a:xfrm>
          <a:off x="0" y="2659307"/>
          <a:ext cx="5638799" cy="62361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Errors in Scoring Assessments</a:t>
          </a:r>
        </a:p>
      </dsp:txBody>
      <dsp:txXfrm>
        <a:off x="30442" y="2689749"/>
        <a:ext cx="5577915" cy="562726"/>
      </dsp:txXfrm>
    </dsp:sp>
    <dsp:sp modelId="{2E2D9B29-F410-4CB9-959A-51A32638E6FC}">
      <dsp:nvSpPr>
        <dsp:cNvPr id="0" name=""/>
        <dsp:cNvSpPr/>
      </dsp:nvSpPr>
      <dsp:spPr>
        <a:xfrm>
          <a:off x="0" y="3357797"/>
          <a:ext cx="5638799" cy="623610"/>
        </a:xfrm>
        <a:prstGeom prst="roundRect">
          <a:avLst/>
        </a:prstGeom>
        <a:solidFill>
          <a:srgbClr val="45713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Clr>
              <a:schemeClr val="accent1"/>
            </a:buClr>
            <a:buFont typeface="Wingdings" panose="05000000000000000000" pitchFamily="2" charset="2"/>
            <a:buNone/>
          </a:pPr>
          <a:r>
            <a:rPr lang="en-US" sz="2600" kern="1200"/>
            <a:t>Data Entry Errors</a:t>
          </a:r>
        </a:p>
      </dsp:txBody>
      <dsp:txXfrm>
        <a:off x="30442" y="3388239"/>
        <a:ext cx="5577915" cy="56272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69793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37270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2668854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85904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1686779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133314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5263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56093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89608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874842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19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0843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005232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37567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12129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0311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714992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66396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2826298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DB78-5B8C-2CE5-84AF-4DD671A80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60878-1ED1-AA0B-2854-50DF17D2A8C5}"/>
              </a:ext>
            </a:extLst>
          </p:cNvPr>
          <p:cNvSpPr>
            <a:spLocks noGrp="1" noRot="1" noChangeAspect="1"/>
          </p:cNvSpPr>
          <p:nvPr>
            <p:ph type="sldImg"/>
          </p:nvPr>
        </p:nvSpPr>
        <p:spPr>
          <a:xfrm>
            <a:off x="1077913" y="693738"/>
            <a:ext cx="4878387" cy="2744787"/>
          </a:xfrm>
        </p:spPr>
      </p:sp>
      <p:sp>
        <p:nvSpPr>
          <p:cNvPr id="3" name="Notes Placeholder 2">
            <a:extLst>
              <a:ext uri="{FF2B5EF4-FFF2-40B4-BE49-F238E27FC236}">
                <a16:creationId xmlns:a16="http://schemas.microsoft.com/office/drawing/2014/main" id="{1DCD2BEC-3F22-6E64-A33A-0557A67D0F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FCC18B32-7330-B788-40A9-4AB079D6889D}"/>
              </a:ext>
            </a:extLst>
          </p:cNvPr>
          <p:cNvSpPr>
            <a:spLocks noGrp="1"/>
          </p:cNvSpPr>
          <p:nvPr>
            <p:ph type="sldNum" sz="quarter" idx="10"/>
          </p:nvPr>
        </p:nvSpPr>
        <p:spPr>
          <a:xfrm>
            <a:off x="3433004" y="9036539"/>
            <a:ext cx="157094" cy="231784"/>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63243AD3-B564-48C4-3F04-538649BD5929}"/>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F2A60BEF-166F-80BE-36E8-FD7B6C0A1EE2}"/>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26195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114140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56379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4034206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90892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2714550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1555687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877908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1588075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2114268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2195205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12299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4105949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291733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F6667409-AEE7-4B97-A0F2-248B107173B3}"/>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C50E4B4E-CF99-415F-8169-59A9C4D84724}"/>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9211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049042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2694649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261528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4138907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38958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673508" y="6507316"/>
            <a:ext cx="209459"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773194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673507" y="6507316"/>
            <a:ext cx="209459" cy="153888"/>
          </a:xfrm>
        </p:spPr>
        <p:txBody>
          <a:bodyPr wrap="none"/>
          <a:lstStyle>
            <a:lvl1pPr>
              <a:defRPr sz="1000"/>
            </a:lvl1pPr>
          </a:lstStyle>
          <a:p>
            <a:fld id="{A1A8B8B9-B651-4439-A868-E8F04EF81465}" type="slidenum">
              <a:rPr lang="en-US" smtClean="0">
                <a:solidFill>
                  <a:srgbClr val="1F497D">
                    <a:lumMod val="75000"/>
                  </a:srgbClr>
                </a:solidFill>
              </a:rPr>
              <a:pPr/>
              <a:t>‹#›</a:t>
            </a:fld>
            <a:endParaRPr lang="en-US">
              <a:solidFill>
                <a:srgbClr val="1F497D">
                  <a:lumMod val="75000"/>
                </a:srgbClr>
              </a:solidFill>
            </a:endParaRPr>
          </a:p>
        </p:txBody>
      </p:sp>
    </p:spTree>
    <p:extLst>
      <p:ext uri="{BB962C8B-B14F-4D97-AF65-F5344CB8AC3E}">
        <p14:creationId xmlns:p14="http://schemas.microsoft.com/office/powerpoint/2010/main" val="2482758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7" r:id="rId17"/>
    <p:sldLayoutId id="2147483829" r:id="rId18"/>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729742" y="3938820"/>
            <a:ext cx="10515600" cy="2215991"/>
          </a:xfrm>
        </p:spPr>
        <p:txBody>
          <a:bodyPr/>
          <a:lstStyle/>
          <a:p>
            <a:r>
              <a:rPr lang="en-US"/>
              <a:t>Academic Progress Monitoring in Intensive Intervention</a:t>
            </a:r>
            <a:br>
              <a:rPr lang="en-US" sz="4400"/>
            </a:br>
            <a:endParaRPr lang="en-US" sz="4400"/>
          </a:p>
        </p:txBody>
      </p:sp>
      <p:sp>
        <p:nvSpPr>
          <p:cNvPr id="2" name="Subtitle 4">
            <a:extLst>
              <a:ext uri="{FF2B5EF4-FFF2-40B4-BE49-F238E27FC236}">
                <a16:creationId xmlns:a16="http://schemas.microsoft.com/office/drawing/2014/main" id="{03EC1104-CDBD-C467-E5D9-9DEA0D4465AB}"/>
              </a:ext>
            </a:extLst>
          </p:cNvPr>
          <p:cNvSpPr>
            <a:spLocks noGrp="1"/>
          </p:cNvSpPr>
          <p:nvPr>
            <p:ph type="subTitle" idx="1"/>
          </p:nvPr>
        </p:nvSpPr>
        <p:spPr>
          <a:xfrm>
            <a:off x="729742" y="5441276"/>
            <a:ext cx="10515600" cy="569387"/>
          </a:xfrm>
        </p:spPr>
        <p:txBody>
          <a:bodyPr/>
          <a:lstStyle/>
          <a:p>
            <a:r>
              <a:rPr lang="en-US"/>
              <a:t>Introduction to Academic Progress Monitoring</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6174292"/>
            <a:ext cx="10515600" cy="400110"/>
          </a:xfrm>
        </p:spPr>
        <p:txBody>
          <a:bodyPr/>
          <a:lstStyle/>
          <a:p>
            <a:r>
              <a:rPr lang="en-US"/>
              <a:t>Kyle Allen, TA Consultant</a:t>
            </a:r>
          </a:p>
        </p:txBody>
      </p:sp>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9893019" y="3716536"/>
            <a:ext cx="1355371" cy="184666"/>
          </a:xfrm>
        </p:spPr>
        <p:txBody>
          <a:bodyPr/>
          <a:lstStyle/>
          <a:p>
            <a:r>
              <a:rPr lang="en-US"/>
              <a:t>September 25</a:t>
            </a:r>
            <a:r>
              <a:rPr lang="en-US" baseline="30000"/>
              <a:t>th</a:t>
            </a:r>
            <a:r>
              <a:rPr lang="en-US"/>
              <a:t>, 2025</a:t>
            </a:r>
          </a:p>
        </p:txBody>
      </p:sp>
      <p:pic>
        <p:nvPicPr>
          <p:cNvPr id="7" name="Picture 6">
            <a:extLst>
              <a:ext uri="{FF2B5EF4-FFF2-40B4-BE49-F238E27FC236}">
                <a16:creationId xmlns:a16="http://schemas.microsoft.com/office/drawing/2014/main" id="{FF496485-19B2-E5F6-21EC-20093AC981E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t="13071" b="13071"/>
          <a:stretch/>
        </p:blipFill>
        <p:spPr>
          <a:xfrm>
            <a:off x="729742" y="1070840"/>
            <a:ext cx="5119265" cy="2549332"/>
          </a:xfrm>
          <a:prstGeom prst="rect">
            <a:avLst/>
          </a:prstGeom>
        </p:spPr>
      </p:pic>
      <p:pic>
        <p:nvPicPr>
          <p:cNvPr id="9" name="Picture 8">
            <a:extLst>
              <a:ext uri="{FF2B5EF4-FFF2-40B4-BE49-F238E27FC236}">
                <a16:creationId xmlns:a16="http://schemas.microsoft.com/office/drawing/2014/main" id="{55034554-4F2C-6CC8-6E94-D79D3B92E78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t="34284" b="34284"/>
          <a:stretch/>
        </p:blipFill>
        <p:spPr>
          <a:xfrm>
            <a:off x="5849007" y="1070840"/>
            <a:ext cx="5414623" cy="2549332"/>
          </a:xfrm>
          <a:prstGeom prst="rect">
            <a:avLst/>
          </a:prstGeom>
        </p:spPr>
      </p:pic>
    </p:spTree>
    <p:extLst>
      <p:ext uri="{BB962C8B-B14F-4D97-AF65-F5344CB8AC3E}">
        <p14:creationId xmlns:p14="http://schemas.microsoft.com/office/powerpoint/2010/main" val="2548521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Benefits of Progress Monitoring</a:t>
            </a:r>
          </a:p>
        </p:txBody>
      </p:sp>
      <p:sp>
        <p:nvSpPr>
          <p:cNvPr id="3" name="Content Placeholder 2"/>
          <p:cNvSpPr>
            <a:spLocks noGrp="1"/>
          </p:cNvSpPr>
          <p:nvPr>
            <p:ph sz="quarter" idx="14"/>
          </p:nvPr>
        </p:nvSpPr>
        <p:spPr>
          <a:xfrm>
            <a:off x="457200" y="1371600"/>
            <a:ext cx="6781800" cy="4856922"/>
          </a:xfrm>
        </p:spPr>
        <p:txBody>
          <a:bodyPr vert="horz" lIns="0" tIns="0" rIns="0" bIns="0" rtlCol="0" anchor="t">
            <a:normAutofit/>
          </a:bodyPr>
          <a:lstStyle/>
          <a:p>
            <a:r>
              <a:rPr lang="en-US"/>
              <a:t>Research into the effectiveness of progress monitoring has been ongoing for nearly 40 years. </a:t>
            </a:r>
            <a:r>
              <a:rPr kumimoji="0" lang="en-US" sz="2600" b="0" i="0" u="none" strike="noStrike" kern="1200" cap="none" spc="0" normalizeH="0" baseline="0" noProof="0">
                <a:ln>
                  <a:noFill/>
                </a:ln>
                <a:solidFill>
                  <a:srgbClr val="262626"/>
                </a:solidFill>
                <a:effectLst/>
                <a:uLnTx/>
                <a:uFillTx/>
                <a:latin typeface="Calibri"/>
                <a:cs typeface="Calibri"/>
              </a:rPr>
              <a:t>Several studies have found positive associations between progress monitoring and student outcomes, especially for low-performing students, students with disabilities, and English learners.</a:t>
            </a:r>
          </a:p>
          <a:p>
            <a:pPr>
              <a:lnSpc>
                <a:spcPct val="100000"/>
              </a:lnSpc>
            </a:pPr>
            <a:endParaRPr lang="en-US" sz="900"/>
          </a:p>
        </p:txBody>
      </p:sp>
      <p:pic>
        <p:nvPicPr>
          <p:cNvPr id="8" name="Picture 7" descr="A graph drawn on a blackboard">
            <a:extLst>
              <a:ext uri="{FF2B5EF4-FFF2-40B4-BE49-F238E27FC236}">
                <a16:creationId xmlns:a16="http://schemas.microsoft.com/office/drawing/2014/main" id="{6E8D246C-CB8E-B8C5-88DF-B826762C60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0526" y="1460500"/>
            <a:ext cx="4241226" cy="2827484"/>
          </a:xfrm>
          <a:prstGeom prst="rect">
            <a:avLst/>
          </a:prstGeom>
        </p:spPr>
      </p:pic>
      <p:sp>
        <p:nvSpPr>
          <p:cNvPr id="5" name="Text Placeholder 4">
            <a:extLst>
              <a:ext uri="{FF2B5EF4-FFF2-40B4-BE49-F238E27FC236}">
                <a16:creationId xmlns:a16="http://schemas.microsoft.com/office/drawing/2014/main" id="{B9775A6D-1098-4FDF-16CE-001241299021}"/>
              </a:ext>
            </a:extLst>
          </p:cNvPr>
          <p:cNvSpPr>
            <a:spLocks noGrp="1"/>
          </p:cNvSpPr>
          <p:nvPr>
            <p:ph type="body" sz="quarter" idx="13"/>
          </p:nvPr>
        </p:nvSpPr>
        <p:spPr>
          <a:xfrm>
            <a:off x="457200" y="5710428"/>
            <a:ext cx="11274552" cy="192024"/>
          </a:xfrm>
        </p:spPr>
        <p:txBody>
          <a:bodyPr/>
          <a:lstStyle/>
          <a:p>
            <a:endParaRPr lang="en-US"/>
          </a:p>
        </p:txBody>
      </p:sp>
      <p:sp>
        <p:nvSpPr>
          <p:cNvPr id="2" name="Slide Number Placeholder 1"/>
          <p:cNvSpPr>
            <a:spLocks noGrp="1"/>
          </p:cNvSpPr>
          <p:nvPr>
            <p:ph type="sldNum" sz="quarter" idx="12"/>
          </p:nvPr>
        </p:nvSpPr>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1021542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 y="0"/>
            <a:ext cx="12192000" cy="1280160"/>
          </a:xfrm>
        </p:spPr>
        <p:txBody>
          <a:bodyPr/>
          <a:lstStyle/>
          <a:p>
            <a:pPr marL="457200"/>
            <a:r>
              <a:rPr lang="en-US"/>
              <a:t>Benefits of Progress Monitoring:</a:t>
            </a:r>
            <a:br>
              <a:rPr lang="en-US"/>
            </a:br>
            <a:r>
              <a:rPr lang="en-US"/>
              <a:t>Parent and Teacher Perspectives</a:t>
            </a:r>
          </a:p>
        </p:txBody>
      </p:sp>
      <p:pic>
        <p:nvPicPr>
          <p:cNvPr id="6" name="Picture 2" descr="Book icon indicating workbook activity">
            <a:extLst>
              <a:ext uri="{FF2B5EF4-FFF2-40B4-BE49-F238E27FC236}">
                <a16:creationId xmlns:a16="http://schemas.microsoft.com/office/drawing/2014/main" id="{B5FC39D5-B1F9-96D3-5E44-100D452E4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87" t="20000" r="14163" b="25143"/>
          <a:stretch/>
        </p:blipFill>
        <p:spPr bwMode="auto">
          <a:xfrm>
            <a:off x="10744414" y="192687"/>
            <a:ext cx="1147480" cy="8947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E4EAA82-D3BA-5C16-4A65-566973DAE0EA}"/>
              </a:ext>
              <a:ext uri="{C183D7F6-B498-43B3-948B-1728B52AA6E4}">
                <adec:decorative xmlns:adec="http://schemas.microsoft.com/office/drawing/2017/decorative" val="1"/>
              </a:ext>
            </a:extLst>
          </p:cNvPr>
          <p:cNvPicPr>
            <a:picLocks noChangeAspect="1" noChangeArrowheads="1"/>
          </p:cNvPicPr>
          <p:nvPr/>
        </p:nvPicPr>
        <p:blipFill>
          <a:blip r:embed="rId4">
            <a:alphaModFix amt="16000"/>
            <a:extLst>
              <a:ext uri="{28A0092B-C50C-407E-A947-70E740481C1C}">
                <a14:useLocalDpi xmlns:a14="http://schemas.microsoft.com/office/drawing/2010/main" val="0"/>
              </a:ext>
            </a:extLst>
          </a:blip>
          <a:srcRect/>
          <a:stretch>
            <a:fillRect/>
          </a:stretch>
        </p:blipFill>
        <p:spPr bwMode="auto">
          <a:xfrm>
            <a:off x="0" y="0"/>
            <a:ext cx="12192000" cy="6690223"/>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E50680B0-8E90-F87E-C2E8-C95464C5F98E}"/>
              </a:ext>
              <a:ext uri="{C183D7F6-B498-43B3-948B-1728B52AA6E4}">
                <adec:decorative xmlns:adec="http://schemas.microsoft.com/office/drawing/2017/decorative" val="1"/>
              </a:ext>
            </a:extLst>
          </p:cNvPr>
          <p:cNvSpPr/>
          <p:nvPr/>
        </p:nvSpPr>
        <p:spPr>
          <a:xfrm>
            <a:off x="457200" y="1409700"/>
            <a:ext cx="6055532" cy="3108543"/>
          </a:xfrm>
          <a:prstGeom prst="wedgeRoundRectCallout">
            <a:avLst>
              <a:gd name="adj1" fmla="val -42135"/>
              <a:gd name="adj2" fmla="val 65927"/>
              <a:gd name="adj3" fmla="val 16667"/>
            </a:avLst>
          </a:prstGeom>
          <a:solidFill>
            <a:srgbClr val="B4C3B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extBox 1" descr="“Looking at her graphs with her, I feel like we’re on the same page because it shows me what her progress is. It lets me know that she’s not just staying at the same level; she’s learning something, getting better, and starting to comprehend what she’s doing day to day.” -Parent&#10;">
            <a:extLst>
              <a:ext uri="{FF2B5EF4-FFF2-40B4-BE49-F238E27FC236}">
                <a16:creationId xmlns:a16="http://schemas.microsoft.com/office/drawing/2014/main" id="{FC67A334-E49E-9BAC-FEC9-4D78DD3E7B80}"/>
              </a:ext>
            </a:extLst>
          </p:cNvPr>
          <p:cNvSpPr txBox="1"/>
          <p:nvPr/>
        </p:nvSpPr>
        <p:spPr>
          <a:xfrm>
            <a:off x="619937" y="1548663"/>
            <a:ext cx="5764239" cy="2893100"/>
          </a:xfrm>
          <a:prstGeom prst="rect">
            <a:avLst/>
          </a:prstGeom>
          <a:noFill/>
        </p:spPr>
        <p:txBody>
          <a:bodyPr wrap="square">
            <a:spAutoFit/>
          </a:bodyPr>
          <a:lstStyle/>
          <a:p>
            <a:r>
              <a:rPr lang="en-US" sz="2600"/>
              <a:t>“Looking at her graphs with her, I feel like we’re on the same page because it shows me what her progress is. It lets me know that she’s not just staying at the same level; she’s learning something, getting better, and starting to comprehend what she’s doing day to day.”—Parent</a:t>
            </a:r>
          </a:p>
        </p:txBody>
      </p:sp>
      <p:sp>
        <p:nvSpPr>
          <p:cNvPr id="17" name="Speech Bubble: Rectangle with Corners Rounded 16">
            <a:extLst>
              <a:ext uri="{FF2B5EF4-FFF2-40B4-BE49-F238E27FC236}">
                <a16:creationId xmlns:a16="http://schemas.microsoft.com/office/drawing/2014/main" id="{874CA33E-72D8-EA2C-112D-4FB3A3437554}"/>
              </a:ext>
              <a:ext uri="{C183D7F6-B498-43B3-948B-1728B52AA6E4}">
                <adec:decorative xmlns:adec="http://schemas.microsoft.com/office/drawing/2017/decorative" val="1"/>
              </a:ext>
            </a:extLst>
          </p:cNvPr>
          <p:cNvSpPr/>
          <p:nvPr/>
        </p:nvSpPr>
        <p:spPr>
          <a:xfrm flipH="1">
            <a:off x="6959301" y="2410078"/>
            <a:ext cx="4824100" cy="3164491"/>
          </a:xfrm>
          <a:prstGeom prst="wedgeRoundRectCallout">
            <a:avLst>
              <a:gd name="adj1" fmla="val -37451"/>
              <a:gd name="adj2" fmla="val 63921"/>
              <a:gd name="adj3" fmla="val 16667"/>
            </a:avLst>
          </a:prstGeom>
          <a:solidFill>
            <a:srgbClr val="B4C3B2"/>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extBox 6">
            <a:extLst>
              <a:ext uri="{FF2B5EF4-FFF2-40B4-BE49-F238E27FC236}">
                <a16:creationId xmlns:a16="http://schemas.microsoft.com/office/drawing/2014/main" id="{9D2F23A4-3954-1EA8-7EA6-0973006DB2B2}"/>
              </a:ext>
            </a:extLst>
          </p:cNvPr>
          <p:cNvSpPr txBox="1"/>
          <p:nvPr/>
        </p:nvSpPr>
        <p:spPr>
          <a:xfrm>
            <a:off x="7067794" y="2065916"/>
            <a:ext cx="4824100" cy="3508653"/>
          </a:xfrm>
          <a:prstGeom prst="rect">
            <a:avLst/>
          </a:prstGeom>
          <a:noFill/>
        </p:spPr>
        <p:txBody>
          <a:bodyPr wrap="square">
            <a:spAutoFit/>
          </a:bodyPr>
          <a:lstStyle/>
          <a:p>
            <a:endParaRPr lang="en-US" sz="2000"/>
          </a:p>
          <a:p>
            <a:endParaRPr lang="en-US" sz="2000"/>
          </a:p>
          <a:p>
            <a:r>
              <a:rPr lang="en-US" sz="2600"/>
              <a:t>“I think it’s really improved my relationships with students. Being able to talk to them about where they can improve and then have those same conversations with parents and other teachers.” </a:t>
            </a:r>
          </a:p>
          <a:p>
            <a:pPr>
              <a:tabLst>
                <a:tab pos="4513263" algn="r"/>
              </a:tabLst>
            </a:pPr>
            <a:r>
              <a:rPr lang="en-US" sz="2600"/>
              <a:t>	—Teacher</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11</a:t>
            </a:fld>
            <a:endParaRPr lang="en-US"/>
          </a:p>
        </p:txBody>
      </p:sp>
    </p:spTree>
    <p:extLst>
      <p:ext uri="{BB962C8B-B14F-4D97-AF65-F5344CB8AC3E}">
        <p14:creationId xmlns:p14="http://schemas.microsoft.com/office/powerpoint/2010/main" val="381457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How Does Progress Monitoring Fit Within DBI?</a:t>
            </a:r>
          </a:p>
        </p:txBody>
      </p:sp>
      <p:sp>
        <p:nvSpPr>
          <p:cNvPr id="10" name="Content Placeholder 2">
            <a:extLst>
              <a:ext uri="{FF2B5EF4-FFF2-40B4-BE49-F238E27FC236}">
                <a16:creationId xmlns:a16="http://schemas.microsoft.com/office/drawing/2014/main" id="{2F8F8293-C5D5-D8C5-274E-1C3FB454D0D2}"/>
              </a:ext>
            </a:extLst>
          </p:cNvPr>
          <p:cNvSpPr txBox="1">
            <a:spLocks/>
          </p:cNvSpPr>
          <p:nvPr/>
        </p:nvSpPr>
        <p:spPr>
          <a:xfrm>
            <a:off x="457200" y="1409700"/>
            <a:ext cx="3733800" cy="43053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a:t>Progress monitoring is important for</a:t>
            </a:r>
          </a:p>
          <a:p>
            <a:pPr lvl="1"/>
            <a:r>
              <a:rPr lang="en-US"/>
              <a:t>understanding student responsiveness and</a:t>
            </a:r>
          </a:p>
          <a:p>
            <a:pPr lvl="1"/>
            <a:r>
              <a:rPr lang="en-US"/>
              <a:t>determining when changes are needed.</a:t>
            </a:r>
          </a:p>
        </p:txBody>
      </p:sp>
      <p:sp>
        <p:nvSpPr>
          <p:cNvPr id="6" name="Arrow: Right 5" descr="Arrows pointing to the &quot;Progress Monitoring&quot; steps of the DBI process diagram">
            <a:extLst>
              <a:ext uri="{FF2B5EF4-FFF2-40B4-BE49-F238E27FC236}">
                <a16:creationId xmlns:a16="http://schemas.microsoft.com/office/drawing/2014/main" id="{3E4E447D-37B3-5D4B-EA1A-944B4F65D7EA}"/>
              </a:ext>
            </a:extLst>
          </p:cNvPr>
          <p:cNvSpPr/>
          <p:nvPr/>
        </p:nvSpPr>
        <p:spPr>
          <a:xfrm>
            <a:off x="6548933" y="2309341"/>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Content Placeholder 2"/>
          <p:cNvSpPr>
            <a:spLocks noGrp="1"/>
          </p:cNvSpPr>
          <p:nvPr>
            <p:ph sz="quarter" idx="14"/>
          </p:nvPr>
        </p:nvSpPr>
        <p:spPr>
          <a:xfrm>
            <a:off x="4506399" y="2980621"/>
            <a:ext cx="3109002" cy="1760344"/>
          </a:xfrm>
        </p:spPr>
        <p:txBody>
          <a:bodyPr>
            <a:normAutofit/>
          </a:bodyPr>
          <a:lstStyle/>
          <a:p>
            <a:pPr lvl="0" algn="r"/>
            <a:r>
              <a:rPr lang="en-US" b="1"/>
              <a:t>Collecting, graphing, and analyzing</a:t>
            </a:r>
            <a:r>
              <a:rPr lang="en-US"/>
              <a:t> progress monitoring data.</a:t>
            </a:r>
          </a:p>
        </p:txBody>
      </p:sp>
      <p:sp>
        <p:nvSpPr>
          <p:cNvPr id="7" name="Arrow: Right 6" descr="Arrows pointing to the &quot;Progress Monitoring&quot; steps of the DBI process diagram">
            <a:extLst>
              <a:ext uri="{FF2B5EF4-FFF2-40B4-BE49-F238E27FC236}">
                <a16:creationId xmlns:a16="http://schemas.microsoft.com/office/drawing/2014/main" id="{F0B74B25-F8C6-7632-6F49-CB6C8358F5D0}"/>
              </a:ext>
            </a:extLst>
          </p:cNvPr>
          <p:cNvSpPr/>
          <p:nvPr/>
        </p:nvSpPr>
        <p:spPr>
          <a:xfrm>
            <a:off x="6550729" y="5385548"/>
            <a:ext cx="1143302" cy="329452"/>
          </a:xfrm>
          <a:prstGeom prst="rightArrow">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Picture 8" descr="A diagram of Data-Based Individualization process&#10;Step 1: Validated Intervention Program &#10;Step 2: Progress Monitor&#10;Step 3: Diagnostic Data&#10;Step 4: Intervention Adaptation&#10;Step 5: Progress Monitor&#10;Open configuration options&#10;&#10;">
            <a:extLst>
              <a:ext uri="{FF2B5EF4-FFF2-40B4-BE49-F238E27FC236}">
                <a16:creationId xmlns:a16="http://schemas.microsoft.com/office/drawing/2014/main" id="{A1EC34B3-5E5C-58AD-1052-4D9DF9BF1341}"/>
              </a:ext>
            </a:extLst>
          </p:cNvPr>
          <p:cNvPicPr>
            <a:picLocks noChangeAspect="1"/>
          </p:cNvPicPr>
          <p:nvPr/>
        </p:nvPicPr>
        <p:blipFill>
          <a:blip r:embed="rId3"/>
          <a:stretch>
            <a:fillRect/>
          </a:stretch>
        </p:blipFill>
        <p:spPr>
          <a:xfrm>
            <a:off x="8001002" y="1117593"/>
            <a:ext cx="3109002" cy="5486400"/>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12</a:t>
            </a:fld>
            <a:endParaRPr lang="en-US"/>
          </a:p>
        </p:txBody>
      </p:sp>
    </p:spTree>
    <p:extLst>
      <p:ext uri="{BB962C8B-B14F-4D97-AF65-F5344CB8AC3E}">
        <p14:creationId xmlns:p14="http://schemas.microsoft.com/office/powerpoint/2010/main" val="3138948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DF88-7370-BE1B-757B-63D266DC69D3}"/>
              </a:ext>
            </a:extLst>
          </p:cNvPr>
          <p:cNvSpPr>
            <a:spLocks noGrp="1"/>
          </p:cNvSpPr>
          <p:nvPr>
            <p:ph type="title"/>
          </p:nvPr>
        </p:nvSpPr>
        <p:spPr/>
        <p:txBody>
          <a:bodyPr/>
          <a:lstStyle/>
          <a:p>
            <a:r>
              <a:rPr lang="en-US"/>
              <a:t>What Is Meant by “Student Responsiveness”?</a:t>
            </a:r>
          </a:p>
        </p:txBody>
      </p:sp>
      <p:sp>
        <p:nvSpPr>
          <p:cNvPr id="11" name="Content Placeholder 10">
            <a:extLst>
              <a:ext uri="{FF2B5EF4-FFF2-40B4-BE49-F238E27FC236}">
                <a16:creationId xmlns:a16="http://schemas.microsoft.com/office/drawing/2014/main" id="{069DE23E-1CD9-6BD5-5145-AAB0AAC1B989}"/>
              </a:ext>
            </a:extLst>
          </p:cNvPr>
          <p:cNvSpPr>
            <a:spLocks noGrp="1"/>
          </p:cNvSpPr>
          <p:nvPr>
            <p:ph sz="quarter" idx="14"/>
          </p:nvPr>
        </p:nvSpPr>
        <p:spPr>
          <a:xfrm>
            <a:off x="457200" y="1431036"/>
            <a:ext cx="5232400" cy="4169664"/>
          </a:xfrm>
        </p:spPr>
        <p:txBody>
          <a:bodyPr>
            <a:normAutofit/>
          </a:bodyPr>
          <a:lstStyle/>
          <a:p>
            <a:r>
              <a:rPr lang="en-US"/>
              <a:t>A student is “responsive” to the intervention if progress monitoring data indicate that they are on-track to meet their goal for the intervention. </a:t>
            </a:r>
          </a:p>
          <a:p>
            <a:endParaRPr lang="en-US"/>
          </a:p>
        </p:txBody>
      </p:sp>
      <p:graphicFrame>
        <p:nvGraphicFramePr>
          <p:cNvPr id="6" name="Content Placeholder 5" descr="Example graph of student responsiveness. A red line shows varying student data points and the green line shows a positive slope to represent the goal. &#10;">
            <a:extLst>
              <a:ext uri="{FF2B5EF4-FFF2-40B4-BE49-F238E27FC236}">
                <a16:creationId xmlns:a16="http://schemas.microsoft.com/office/drawing/2014/main" id="{0492426F-EE7D-48B7-80E7-2900064080E8}"/>
              </a:ext>
            </a:extLst>
          </p:cNvPr>
          <p:cNvGraphicFramePr>
            <a:graphicFrameLocks noGrp="1"/>
          </p:cNvGraphicFramePr>
          <p:nvPr>
            <p:ph sz="quarter" idx="15"/>
          </p:nvPr>
        </p:nvGraphicFramePr>
        <p:xfrm>
          <a:off x="6007608" y="1371600"/>
          <a:ext cx="5725605" cy="4229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3DAFEA8C-804E-777C-7738-12133FE7C92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E8923EC-2E51-0C08-99B1-6DEA4BFB1C1E}"/>
              </a:ext>
            </a:extLst>
          </p:cNvPr>
          <p:cNvSpPr>
            <a:spLocks noGrp="1"/>
          </p:cNvSpPr>
          <p:nvPr>
            <p:ph type="sldNum" sz="quarter" idx="12"/>
          </p:nvPr>
        </p:nvSpPr>
        <p:spPr/>
        <p:txBody>
          <a:bodyPr/>
          <a:lstStyle/>
          <a:p>
            <a:fld id="{99A20822-4A49-4D36-86E3-300BA48D3F00}" type="slidenum">
              <a:rPr lang="en-US" smtClean="0"/>
              <a:t>13</a:t>
            </a:fld>
            <a:endParaRPr lang="en-US"/>
          </a:p>
        </p:txBody>
      </p:sp>
    </p:spTree>
    <p:extLst>
      <p:ext uri="{BB962C8B-B14F-4D97-AF65-F5344CB8AC3E}">
        <p14:creationId xmlns:p14="http://schemas.microsoft.com/office/powerpoint/2010/main" val="240796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50A049-B94F-497F-91D7-D08270F463A9}"/>
              </a:ext>
            </a:extLst>
          </p:cNvPr>
          <p:cNvSpPr>
            <a:spLocks noGrp="1"/>
          </p:cNvSpPr>
          <p:nvPr>
            <p:ph type="title"/>
          </p:nvPr>
        </p:nvSpPr>
        <p:spPr>
          <a:xfrm>
            <a:off x="625733" y="1803111"/>
            <a:ext cx="4131852" cy="1280160"/>
          </a:xfrm>
        </p:spPr>
        <p:txBody>
          <a:bodyPr>
            <a:noAutofit/>
          </a:bodyPr>
          <a:lstStyle/>
          <a:p>
            <a:r>
              <a:rPr lang="en-US"/>
              <a:t>Progress Monitoring Across the Five Steps of the DBI Process</a:t>
            </a:r>
          </a:p>
        </p:txBody>
      </p:sp>
      <p:pic>
        <p:nvPicPr>
          <p:cNvPr id="3" name="Picture 2" descr="A diagram of Data-Based Individualization process&#10;Step 1: Validated Intervention Program &#10;Step 2: Progress Monitor&#10;Step 3: Diagnostic Data&#10;Step 4: Intervention Adaptation&#10;Step 5: Progress Monitor&#10;Open configuration options">
            <a:extLst>
              <a:ext uri="{FF2B5EF4-FFF2-40B4-BE49-F238E27FC236}">
                <a16:creationId xmlns:a16="http://schemas.microsoft.com/office/drawing/2014/main" id="{3D9B85F0-C4CA-AFFA-9AA0-485C479BBE9D}"/>
              </a:ext>
            </a:extLst>
          </p:cNvPr>
          <p:cNvPicPr>
            <a:picLocks noChangeAspect="1"/>
          </p:cNvPicPr>
          <p:nvPr/>
        </p:nvPicPr>
        <p:blipFill>
          <a:blip r:embed="rId3"/>
          <a:stretch>
            <a:fillRect/>
          </a:stretch>
        </p:blipFill>
        <p:spPr>
          <a:xfrm>
            <a:off x="7723792" y="735521"/>
            <a:ext cx="3133267" cy="5529219"/>
          </a:xfrm>
          <a:prstGeom prst="rect">
            <a:avLst/>
          </a:prstGeom>
        </p:spPr>
      </p:pic>
      <p:sp>
        <p:nvSpPr>
          <p:cNvPr id="5" name="Slide Number Placeholder 4">
            <a:extLst>
              <a:ext uri="{FF2B5EF4-FFF2-40B4-BE49-F238E27FC236}">
                <a16:creationId xmlns:a16="http://schemas.microsoft.com/office/drawing/2014/main" id="{A2C55FFF-5D3E-46A6-838B-5E12D86395CE}"/>
              </a:ext>
            </a:extLst>
          </p:cNvPr>
          <p:cNvSpPr>
            <a:spLocks noGrp="1"/>
          </p:cNvSpPr>
          <p:nvPr>
            <p:ph type="sldNum" sz="quarter" idx="12"/>
          </p:nvPr>
        </p:nvSpPr>
        <p:spPr/>
        <p:txBody>
          <a:bodyPr/>
          <a:lstStyle/>
          <a:p>
            <a:fld id="{BABF4E83-61DB-418F-A99F-17BC9BB58EF6}" type="slidenum">
              <a:rPr lang="en-US" smtClean="0"/>
              <a:t>14</a:t>
            </a:fld>
            <a:endParaRPr lang="en-US"/>
          </a:p>
        </p:txBody>
      </p:sp>
    </p:spTree>
    <p:extLst>
      <p:ext uri="{BB962C8B-B14F-4D97-AF65-F5344CB8AC3E}">
        <p14:creationId xmlns:p14="http://schemas.microsoft.com/office/powerpoint/2010/main" val="3429343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a:t>
            </a:r>
          </a:p>
        </p:txBody>
      </p:sp>
      <p:sp>
        <p:nvSpPr>
          <p:cNvPr id="3" name="Content Placeholder 2"/>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6" name="Content Placeholder 2">
            <a:extLst>
              <a:ext uri="{FF2B5EF4-FFF2-40B4-BE49-F238E27FC236}">
                <a16:creationId xmlns:a16="http://schemas.microsoft.com/office/drawing/2014/main" id="{C36B188C-8218-ACD5-28DE-F44AA343CD05}"/>
              </a:ext>
            </a:extLst>
          </p:cNvPr>
          <p:cNvSpPr txBox="1">
            <a:spLocks/>
          </p:cNvSpPr>
          <p:nvPr/>
        </p:nvSpPr>
        <p:spPr>
          <a:xfrm>
            <a:off x="8059488" y="1745136"/>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5" name="Content Placeholder 2">
            <a:extLst>
              <a:ext uri="{FF2B5EF4-FFF2-40B4-BE49-F238E27FC236}">
                <a16:creationId xmlns:a16="http://schemas.microsoft.com/office/drawing/2014/main" id="{D3E77552-05B2-E597-4796-AD14C7054B9E}"/>
              </a:ext>
            </a:extLst>
          </p:cNvPr>
          <p:cNvSpPr txBox="1">
            <a:spLocks/>
          </p:cNvSpPr>
          <p:nvPr/>
        </p:nvSpPr>
        <p:spPr>
          <a:xfrm>
            <a:off x="2852775"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7" name="Content Placeholder 2">
            <a:extLst>
              <a:ext uri="{FF2B5EF4-FFF2-40B4-BE49-F238E27FC236}">
                <a16:creationId xmlns:a16="http://schemas.microsoft.com/office/drawing/2014/main" id="{BC19745D-B186-D9C3-3619-1B0DF8F57A9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108402" y="1538990"/>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15</a:t>
            </a:fld>
            <a:endParaRPr lang="en-US"/>
          </a:p>
        </p:txBody>
      </p:sp>
      <p:pic>
        <p:nvPicPr>
          <p:cNvPr id="2050" name="Picture 2">
            <a:extLst>
              <a:ext uri="{FF2B5EF4-FFF2-40B4-BE49-F238E27FC236}">
                <a16:creationId xmlns:a16="http://schemas.microsoft.com/office/drawing/2014/main" id="{D68EC2EC-B80B-717E-8B34-84E20630586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BFECD0C-069D-31A3-8BD9-3C569D5548F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D2BE574-6090-3E9B-73E2-DE8FFF898331}"/>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E4477B9-29C0-4051-C5A7-C9453A0A715D}"/>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329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1</a:t>
            </a:r>
          </a:p>
        </p:txBody>
      </p:sp>
      <p:sp>
        <p:nvSpPr>
          <p:cNvPr id="3" name="Content Placeholder 2"/>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71912"/>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13" name="Rectangle 12" descr="Red box around &quot;Identify Target Behavior and Select Tool&quot; indicating we will be examining this section next. &#10;">
            <a:extLst>
              <a:ext uri="{FF2B5EF4-FFF2-40B4-BE49-F238E27FC236}">
                <a16:creationId xmlns:a16="http://schemas.microsoft.com/office/drawing/2014/main" id="{5C1B3FD5-363C-01EA-1B13-E65C7EA0C2F5}"/>
              </a:ext>
            </a:extLst>
          </p:cNvPr>
          <p:cNvSpPr/>
          <p:nvPr/>
        </p:nvSpPr>
        <p:spPr>
          <a:xfrm>
            <a:off x="736474" y="1368978"/>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059488" y="1889225"/>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2"/>
          </p:nvPr>
        </p:nvSpPr>
        <p:spPr/>
        <p:txBody>
          <a:bodyPr/>
          <a:lstStyle/>
          <a:p>
            <a:fld id="{99A20822-4A49-4D36-86E3-300BA48D3F00}" type="slidenum">
              <a:rPr lang="en-US" smtClean="0"/>
              <a:pPr/>
              <a:t>16</a:t>
            </a:fld>
            <a:endParaRPr lang="en-US"/>
          </a:p>
        </p:txBody>
      </p:sp>
      <p:pic>
        <p:nvPicPr>
          <p:cNvPr id="21" name="Picture 2">
            <a:extLst>
              <a:ext uri="{FF2B5EF4-FFF2-40B4-BE49-F238E27FC236}">
                <a16:creationId xmlns:a16="http://schemas.microsoft.com/office/drawing/2014/main" id="{97C7AC79-8F70-12AE-7E1A-5740F1FF970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E317E9A-E7B5-AC36-D6D8-A44AFB306B8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8847EA0B-8FFE-A6CA-8B74-D78686A66150}"/>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7252B32B-19F8-E42A-7C5C-A440A5790023}"/>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13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a Target Behavior?</a:t>
            </a:r>
          </a:p>
        </p:txBody>
      </p:sp>
      <p:sp>
        <p:nvSpPr>
          <p:cNvPr id="3" name="Content Placeholder 2"/>
          <p:cNvSpPr>
            <a:spLocks noGrp="1"/>
          </p:cNvSpPr>
          <p:nvPr>
            <p:ph sz="quarter" idx="14"/>
          </p:nvPr>
        </p:nvSpPr>
        <p:spPr>
          <a:xfrm>
            <a:off x="457200" y="1371600"/>
            <a:ext cx="5041900" cy="1507674"/>
          </a:xfrm>
        </p:spPr>
        <p:txBody>
          <a:bodyPr/>
          <a:lstStyle/>
          <a:p>
            <a:pPr lvl="0"/>
            <a:r>
              <a:rPr lang="en-US"/>
              <a:t>The target behavior is the outcome of interest for the student.</a:t>
            </a:r>
          </a:p>
        </p:txBody>
      </p:sp>
      <p:pic>
        <p:nvPicPr>
          <p:cNvPr id="7" name="Picture 6" descr="A person writing on a piece of paper">
            <a:extLst>
              <a:ext uri="{FF2B5EF4-FFF2-40B4-BE49-F238E27FC236}">
                <a16:creationId xmlns:a16="http://schemas.microsoft.com/office/drawing/2014/main" id="{A6F7EB0A-6582-DF00-1C7A-F9A77C5325F5}"/>
              </a:ext>
            </a:extLst>
          </p:cNvPr>
          <p:cNvPicPr>
            <a:picLocks noChangeAspect="1"/>
          </p:cNvPicPr>
          <p:nvPr/>
        </p:nvPicPr>
        <p:blipFill>
          <a:blip r:embed="rId3"/>
          <a:stretch>
            <a:fillRect/>
          </a:stretch>
        </p:blipFill>
        <p:spPr>
          <a:xfrm>
            <a:off x="6112865" y="1371600"/>
            <a:ext cx="5621936" cy="3746500"/>
          </a:xfrm>
          <a:prstGeom prst="rect">
            <a:avLst/>
          </a:prstGeom>
        </p:spPr>
      </p:pic>
      <p:pic>
        <p:nvPicPr>
          <p:cNvPr id="6" name="Picture 2">
            <a:extLst>
              <a:ext uri="{FF2B5EF4-FFF2-40B4-BE49-F238E27FC236}">
                <a16:creationId xmlns:a16="http://schemas.microsoft.com/office/drawing/2014/main" id="{70CE9BF1-1344-220C-7FB7-30767B73182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439" y="2721329"/>
            <a:ext cx="3588018" cy="30132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3131370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280160"/>
          </a:xfrm>
        </p:spPr>
        <p:txBody>
          <a:bodyPr anchor="ctr">
            <a:normAutofit/>
          </a:bodyPr>
          <a:lstStyle/>
          <a:p>
            <a:r>
              <a:rPr lang="en-US" sz="4000" spc="-30"/>
              <a:t>What Are Examples of “Target Behaviors” in Academics?</a:t>
            </a:r>
          </a:p>
        </p:txBody>
      </p:sp>
      <p:graphicFrame>
        <p:nvGraphicFramePr>
          <p:cNvPr id="15" name="Content Placeholder 14" descr="Smart art listing Passage Reading Fluency, Word Identification Fluency, Quantity discrimination, and Total words written">
            <a:extLst>
              <a:ext uri="{FF2B5EF4-FFF2-40B4-BE49-F238E27FC236}">
                <a16:creationId xmlns:a16="http://schemas.microsoft.com/office/drawing/2014/main" id="{090E4592-105E-4B55-53A8-DEAF526F94FF}"/>
              </a:ext>
            </a:extLst>
          </p:cNvPr>
          <p:cNvGraphicFramePr>
            <a:graphicFrameLocks noGrp="1"/>
          </p:cNvGraphicFramePr>
          <p:nvPr>
            <p:ph sz="quarter" idx="14"/>
          </p:nvPr>
        </p:nvGraphicFramePr>
        <p:xfrm>
          <a:off x="2136099" y="1280160"/>
          <a:ext cx="8282065" cy="4567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 Placeholder 3">
            <a:extLst>
              <a:ext uri="{FF2B5EF4-FFF2-40B4-BE49-F238E27FC236}">
                <a16:creationId xmlns:a16="http://schemas.microsoft.com/office/drawing/2014/main" id="{68EAA99F-578C-CA28-DCF3-113FC0EE7B51}"/>
              </a:ext>
            </a:extLst>
          </p:cNvPr>
          <p:cNvSpPr>
            <a:spLocks noGrp="1"/>
          </p:cNvSpPr>
          <p:nvPr>
            <p:ph type="body" sz="quarter" idx="13"/>
          </p:nvPr>
        </p:nvSpPr>
        <p:spPr>
          <a:xfrm>
            <a:off x="457200" y="5751576"/>
            <a:ext cx="11274552" cy="192024"/>
          </a:xfrm>
        </p:spPr>
        <p:txBody>
          <a:bodyPr/>
          <a:lstStyle/>
          <a:p>
            <a:endParaRPr lang="en-US"/>
          </a:p>
        </p:txBody>
      </p:sp>
      <p:sp>
        <p:nvSpPr>
          <p:cNvPr id="6" name="Slide Number Placeholder 5"/>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18</a:t>
            </a:fld>
            <a:endParaRPr lang="en-US"/>
          </a:p>
        </p:txBody>
      </p:sp>
    </p:spTree>
    <p:extLst>
      <p:ext uri="{BB962C8B-B14F-4D97-AF65-F5344CB8AC3E}">
        <p14:creationId xmlns:p14="http://schemas.microsoft.com/office/powerpoint/2010/main" val="4167444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280160"/>
          </a:xfrm>
        </p:spPr>
        <p:txBody>
          <a:bodyPr>
            <a:normAutofit/>
          </a:bodyPr>
          <a:lstStyle/>
          <a:p>
            <a:r>
              <a:rPr lang="en-US"/>
              <a:t>What to Look for in a Progress Monitoring Measure</a:t>
            </a:r>
          </a:p>
        </p:txBody>
      </p:sp>
      <p:grpSp>
        <p:nvGrpSpPr>
          <p:cNvPr id="15" name="Group 14" descr="Smart art listing:&#10;-brief and easy to administer&#10;-able to be used repeatedly over time&#10;- sensitive to changes in student performance&#10;- Valid, reliable, and evidence-based">
            <a:extLst>
              <a:ext uri="{FF2B5EF4-FFF2-40B4-BE49-F238E27FC236}">
                <a16:creationId xmlns:a16="http://schemas.microsoft.com/office/drawing/2014/main" id="{23DC71B2-0297-355E-4466-0C3D752237EF}"/>
              </a:ext>
            </a:extLst>
          </p:cNvPr>
          <p:cNvGrpSpPr/>
          <p:nvPr/>
        </p:nvGrpSpPr>
        <p:grpSpPr>
          <a:xfrm>
            <a:off x="518984" y="1087395"/>
            <a:ext cx="11022227" cy="4930345"/>
            <a:chOff x="518984" y="1087395"/>
            <a:chExt cx="11022227" cy="4930345"/>
          </a:xfrm>
        </p:grpSpPr>
        <p:sp>
          <p:nvSpPr>
            <p:cNvPr id="16" name="Rectangle 15">
              <a:extLst>
                <a:ext uri="{FF2B5EF4-FFF2-40B4-BE49-F238E27FC236}">
                  <a16:creationId xmlns:a16="http://schemas.microsoft.com/office/drawing/2014/main" id="{7AF2E0D5-179C-63CD-C401-E1681E9A8E9E}"/>
                </a:ext>
              </a:extLst>
            </p:cNvPr>
            <p:cNvSpPr/>
            <p:nvPr/>
          </p:nvSpPr>
          <p:spPr>
            <a:xfrm>
              <a:off x="518984" y="1087395"/>
              <a:ext cx="11022227" cy="4930345"/>
            </a:xfrm>
            <a:prstGeom prst="rect">
              <a:avLst/>
            </a:prstGeom>
            <a:ln>
              <a:noFill/>
            </a:ln>
          </p:spPr>
          <p:txBody>
            <a:bodyPr/>
            <a:lstStyle/>
            <a:p>
              <a:endParaRPr lang="en-US"/>
            </a:p>
          </p:txBody>
        </p:sp>
        <p:sp>
          <p:nvSpPr>
            <p:cNvPr id="17" name="Freeform: Shape 16">
              <a:extLst>
                <a:ext uri="{FF2B5EF4-FFF2-40B4-BE49-F238E27FC236}">
                  <a16:creationId xmlns:a16="http://schemas.microsoft.com/office/drawing/2014/main" id="{277D6A97-409E-F3EA-84B2-7DC7AC127E32}"/>
                </a:ext>
              </a:extLst>
            </p:cNvPr>
            <p:cNvSpPr/>
            <p:nvPr/>
          </p:nvSpPr>
          <p:spPr>
            <a:xfrm>
              <a:off x="732007" y="1775938"/>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Brief and easy to administer</a:t>
              </a:r>
            </a:p>
          </p:txBody>
        </p:sp>
        <p:sp>
          <p:nvSpPr>
            <p:cNvPr id="18" name="Rectangle 17">
              <a:extLst>
                <a:ext uri="{FF2B5EF4-FFF2-40B4-BE49-F238E27FC236}">
                  <a16:creationId xmlns:a16="http://schemas.microsoft.com/office/drawing/2014/main" id="{2CC45273-0FB3-C4A2-BBBD-AB8E87A82C99}"/>
                </a:ext>
              </a:extLst>
            </p:cNvPr>
            <p:cNvSpPr/>
            <p:nvPr/>
          </p:nvSpPr>
          <p:spPr>
            <a:xfrm>
              <a:off x="518986" y="1744720"/>
              <a:ext cx="1114385" cy="1671578"/>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Freeform: Shape 18">
              <a:extLst>
                <a:ext uri="{FF2B5EF4-FFF2-40B4-BE49-F238E27FC236}">
                  <a16:creationId xmlns:a16="http://schemas.microsoft.com/office/drawing/2014/main" id="{660D156C-6F4F-AF83-3AA6-5785D575C318}"/>
                </a:ext>
              </a:extLst>
            </p:cNvPr>
            <p:cNvSpPr/>
            <p:nvPr/>
          </p:nvSpPr>
          <p:spPr>
            <a:xfrm>
              <a:off x="6433430" y="1752603"/>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Able to be used repeatedly across time</a:t>
              </a:r>
            </a:p>
          </p:txBody>
        </p:sp>
        <p:sp>
          <p:nvSpPr>
            <p:cNvPr id="20" name="Rectangle 19">
              <a:extLst>
                <a:ext uri="{FF2B5EF4-FFF2-40B4-BE49-F238E27FC236}">
                  <a16:creationId xmlns:a16="http://schemas.microsoft.com/office/drawing/2014/main" id="{C8E9BFDA-7E26-01F5-AF1F-A177D4D285E6}"/>
                </a:ext>
              </a:extLst>
            </p:cNvPr>
            <p:cNvSpPr/>
            <p:nvPr/>
          </p:nvSpPr>
          <p:spPr>
            <a:xfrm>
              <a:off x="6187752" y="1744720"/>
              <a:ext cx="1114385" cy="1684280"/>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67EAF5C8-3138-6E23-69C7-E5A362E64C31}"/>
                </a:ext>
              </a:extLst>
            </p:cNvPr>
            <p:cNvSpPr/>
            <p:nvPr/>
          </p:nvSpPr>
          <p:spPr>
            <a:xfrm>
              <a:off x="754635" y="4041688"/>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Sensitive to changes in student performance</a:t>
              </a:r>
            </a:p>
          </p:txBody>
        </p:sp>
        <p:sp>
          <p:nvSpPr>
            <p:cNvPr id="22" name="Rectangle 21">
              <a:extLst>
                <a:ext uri="{FF2B5EF4-FFF2-40B4-BE49-F238E27FC236}">
                  <a16:creationId xmlns:a16="http://schemas.microsoft.com/office/drawing/2014/main" id="{B375A70A-B1C4-D235-6ECE-EE8FF9088AD7}"/>
                </a:ext>
              </a:extLst>
            </p:cNvPr>
            <p:cNvSpPr/>
            <p:nvPr/>
          </p:nvSpPr>
          <p:spPr>
            <a:xfrm>
              <a:off x="518984" y="4025898"/>
              <a:ext cx="1114385" cy="1671578"/>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F5620B1E-C426-CABE-0756-2DE4FBF29049}"/>
                </a:ext>
              </a:extLst>
            </p:cNvPr>
            <p:cNvSpPr/>
            <p:nvPr/>
          </p:nvSpPr>
          <p:spPr>
            <a:xfrm>
              <a:off x="6446870" y="4038603"/>
              <a:ext cx="5094335" cy="1591979"/>
            </a:xfrm>
            <a:custGeom>
              <a:avLst/>
              <a:gdLst>
                <a:gd name="connsiteX0" fmla="*/ 0 w 5094335"/>
                <a:gd name="connsiteY0" fmla="*/ 0 h 1591979"/>
                <a:gd name="connsiteX1" fmla="*/ 5094335 w 5094335"/>
                <a:gd name="connsiteY1" fmla="*/ 0 h 1591979"/>
                <a:gd name="connsiteX2" fmla="*/ 5094335 w 5094335"/>
                <a:gd name="connsiteY2" fmla="*/ 1591979 h 1591979"/>
                <a:gd name="connsiteX3" fmla="*/ 0 w 5094335"/>
                <a:gd name="connsiteY3" fmla="*/ 1591979 h 1591979"/>
                <a:gd name="connsiteX4" fmla="*/ 0 w 5094335"/>
                <a:gd name="connsiteY4" fmla="*/ 0 h 159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335" h="1591979">
                  <a:moveTo>
                    <a:pt x="0" y="0"/>
                  </a:moveTo>
                  <a:lnTo>
                    <a:pt x="5094335" y="0"/>
                  </a:lnTo>
                  <a:lnTo>
                    <a:pt x="5094335" y="1591979"/>
                  </a:lnTo>
                  <a:lnTo>
                    <a:pt x="0" y="159197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078301"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Valid, reliable, and evidence based</a:t>
              </a:r>
            </a:p>
          </p:txBody>
        </p:sp>
        <p:sp>
          <p:nvSpPr>
            <p:cNvPr id="24" name="Rectangle 23">
              <a:extLst>
                <a:ext uri="{FF2B5EF4-FFF2-40B4-BE49-F238E27FC236}">
                  <a16:creationId xmlns:a16="http://schemas.microsoft.com/office/drawing/2014/main" id="{C7AE12FD-A7D0-7960-574A-BAF826CD1341}"/>
                </a:ext>
              </a:extLst>
            </p:cNvPr>
            <p:cNvSpPr/>
            <p:nvPr/>
          </p:nvSpPr>
          <p:spPr>
            <a:xfrm>
              <a:off x="6187752" y="4038603"/>
              <a:ext cx="1114386" cy="1658873"/>
            </a:xfrm>
            <a:prstGeom prst="rect">
              <a:avLst/>
            </a:prstGeom>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5122" name="Picture 2">
            <a:extLst>
              <a:ext uri="{FF2B5EF4-FFF2-40B4-BE49-F238E27FC236}">
                <a16:creationId xmlns:a16="http://schemas.microsoft.com/office/drawing/2014/main" id="{9C7BC4B9-E2FD-AD4A-4B31-53B1202BB9E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82" y="1890927"/>
            <a:ext cx="809988" cy="13918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345F3AE-8E4D-07FD-4821-DE8321262BE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77974">
            <a:off x="6106626" y="4175449"/>
            <a:ext cx="1102208" cy="12184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0637F6D-6ADD-F2C7-6D94-B240C7C6B7F5}"/>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849" b="-6372"/>
          <a:stretch/>
        </p:blipFill>
        <p:spPr bwMode="auto">
          <a:xfrm>
            <a:off x="518984" y="4513967"/>
            <a:ext cx="1114386" cy="113848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FFED87F4-7AFC-0A6B-7B31-0AD0363E1C3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04" y="2125030"/>
            <a:ext cx="978683" cy="9755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3735450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Objectives</a:t>
            </a:r>
          </a:p>
        </p:txBody>
      </p:sp>
      <p:sp>
        <p:nvSpPr>
          <p:cNvPr id="3" name="Content Placeholder 2"/>
          <p:cNvSpPr>
            <a:spLocks noGrp="1"/>
          </p:cNvSpPr>
          <p:nvPr>
            <p:ph sz="quarter" idx="14"/>
          </p:nvPr>
        </p:nvSpPr>
        <p:spPr>
          <a:xfrm>
            <a:off x="457200" y="1371600"/>
            <a:ext cx="6672943" cy="4343400"/>
          </a:xfrm>
        </p:spPr>
        <p:txBody>
          <a:bodyPr>
            <a:normAutofit/>
          </a:bodyPr>
          <a:lstStyle/>
          <a:p>
            <a:pPr lvl="0"/>
            <a:r>
              <a:rPr lang="en-US"/>
              <a:t>By the end of this training, you will be able to do the following:</a:t>
            </a:r>
          </a:p>
          <a:p>
            <a:pPr marL="342900" lvl="1" indent="-342900"/>
            <a:r>
              <a:rPr lang="en-US"/>
              <a:t>Define progress monitoring </a:t>
            </a:r>
          </a:p>
          <a:p>
            <a:pPr marL="342900" lvl="1" indent="-342900"/>
            <a:r>
              <a:rPr lang="en-US"/>
              <a:t>Understand the role of progress monitoring in the data-based individualization (DBI) process</a:t>
            </a:r>
          </a:p>
          <a:p>
            <a:pPr marL="342900" lvl="1" indent="-342900"/>
            <a:r>
              <a:rPr lang="en-US"/>
              <a:t>Describe the features of the progress monitoring process</a:t>
            </a:r>
          </a:p>
          <a:p>
            <a:pPr lvl="1"/>
            <a:endParaRPr lang="en-US"/>
          </a:p>
        </p:txBody>
      </p:sp>
      <p:pic>
        <p:nvPicPr>
          <p:cNvPr id="5" name="Picture 4" descr="A paper with glasses and a pen on it">
            <a:extLst>
              <a:ext uri="{FF2B5EF4-FFF2-40B4-BE49-F238E27FC236}">
                <a16:creationId xmlns:a16="http://schemas.microsoft.com/office/drawing/2014/main" id="{13344FA0-A28D-E4CB-8E06-E5FC1B633068}"/>
              </a:ext>
            </a:extLst>
          </p:cNvPr>
          <p:cNvPicPr>
            <a:picLocks noChangeAspect="1"/>
          </p:cNvPicPr>
          <p:nvPr/>
        </p:nvPicPr>
        <p:blipFill>
          <a:blip r:embed="rId3"/>
          <a:stretch>
            <a:fillRect/>
          </a:stretch>
        </p:blipFill>
        <p:spPr>
          <a:xfrm>
            <a:off x="7713069" y="1371600"/>
            <a:ext cx="4020207" cy="4020207"/>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700727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280160"/>
          </a:xfrm>
        </p:spPr>
        <p:txBody>
          <a:bodyPr/>
          <a:lstStyle/>
          <a:p>
            <a:r>
              <a:rPr lang="en-US"/>
              <a:t> Considerations for Selecting </a:t>
            </a:r>
            <a:br>
              <a:rPr lang="en-US"/>
            </a:br>
            <a:r>
              <a:rPr lang="en-US"/>
              <a:t>Progress Monitoring Measures for DBI</a:t>
            </a:r>
          </a:p>
        </p:txBody>
      </p:sp>
      <p:sp>
        <p:nvSpPr>
          <p:cNvPr id="3" name="Content Placeholder 2"/>
          <p:cNvSpPr>
            <a:spLocks noGrp="1"/>
          </p:cNvSpPr>
          <p:nvPr>
            <p:ph sz="quarter" idx="14"/>
          </p:nvPr>
        </p:nvSpPr>
        <p:spPr>
          <a:xfrm>
            <a:off x="457201" y="1656785"/>
            <a:ext cx="6578600" cy="4670702"/>
          </a:xfrm>
        </p:spPr>
        <p:txBody>
          <a:bodyPr>
            <a:normAutofit/>
          </a:bodyPr>
          <a:lstStyle/>
          <a:p>
            <a:pPr marL="0" lvl="1" indent="0">
              <a:buNone/>
            </a:pPr>
            <a:r>
              <a:rPr lang="en-US"/>
              <a:t>Avoid using a progress monitoring measure that</a:t>
            </a:r>
          </a:p>
          <a:p>
            <a:pPr lvl="1"/>
            <a:r>
              <a:rPr lang="en-US"/>
              <a:t>cannot be administered weekly,</a:t>
            </a:r>
          </a:p>
          <a:p>
            <a:pPr lvl="1"/>
            <a:r>
              <a:rPr lang="en-US"/>
              <a:t>takes a long time (e.g., 20 minutes) to administer,</a:t>
            </a:r>
          </a:p>
          <a:p>
            <a:pPr lvl="1"/>
            <a:r>
              <a:rPr lang="en-US"/>
              <a:t>does not have evidence demonstrating validity and reliability, and</a:t>
            </a:r>
          </a:p>
          <a:p>
            <a:pPr lvl="1"/>
            <a:r>
              <a:rPr lang="en-US"/>
              <a:t>does not have equal interval data.</a:t>
            </a:r>
          </a:p>
        </p:txBody>
      </p:sp>
      <p:pic>
        <p:nvPicPr>
          <p:cNvPr id="10" name="Picture 9" descr="A close-up of a person working on a computer">
            <a:extLst>
              <a:ext uri="{FF2B5EF4-FFF2-40B4-BE49-F238E27FC236}">
                <a16:creationId xmlns:a16="http://schemas.microsoft.com/office/drawing/2014/main" id="{F61C3E09-E358-80DA-5A21-9104DA211B15}"/>
              </a:ext>
            </a:extLst>
          </p:cNvPr>
          <p:cNvPicPr>
            <a:picLocks noChangeAspect="1"/>
          </p:cNvPicPr>
          <p:nvPr/>
        </p:nvPicPr>
        <p:blipFill rotWithShape="1">
          <a:blip r:embed="rId3"/>
          <a:srcRect l="10641"/>
          <a:stretch/>
        </p:blipFill>
        <p:spPr>
          <a:xfrm>
            <a:off x="7343301" y="1791444"/>
            <a:ext cx="4391499" cy="3275112"/>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dirty="0" smtClean="0"/>
              <a:pPr/>
              <a:t>20</a:t>
            </a:fld>
            <a:endParaRPr lang="en-US"/>
          </a:p>
        </p:txBody>
      </p:sp>
    </p:spTree>
    <p:extLst>
      <p:ext uri="{BB962C8B-B14F-4D97-AF65-F5344CB8AC3E}">
        <p14:creationId xmlns:p14="http://schemas.microsoft.com/office/powerpoint/2010/main" val="4019857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2</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6" name="Content Placeholder 2">
            <a:extLst>
              <a:ext uri="{FF2B5EF4-FFF2-40B4-BE49-F238E27FC236}">
                <a16:creationId xmlns:a16="http://schemas.microsoft.com/office/drawing/2014/main" id="{C36B188C-8218-ACD5-28DE-F44AA343CD05}"/>
              </a:ext>
            </a:extLst>
          </p:cNvPr>
          <p:cNvSpPr txBox="1">
            <a:spLocks/>
          </p:cNvSpPr>
          <p:nvPr/>
        </p:nvSpPr>
        <p:spPr>
          <a:xfrm>
            <a:off x="8059488" y="1745136"/>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69334"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descr="Red box around &quot;Establish a Progress Monitoring Plan&quot; indicating we will be examining this section next. ">
            <a:extLst>
              <a:ext uri="{FF2B5EF4-FFF2-40B4-BE49-F238E27FC236}">
                <a16:creationId xmlns:a16="http://schemas.microsoft.com/office/drawing/2014/main" id="{5C1B3FD5-363C-01EA-1B13-E65C7EA0C2F5}"/>
              </a:ext>
            </a:extLst>
          </p:cNvPr>
          <p:cNvSpPr/>
          <p:nvPr/>
        </p:nvSpPr>
        <p:spPr>
          <a:xfrm>
            <a:off x="5990366" y="1389085"/>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pic>
        <p:nvPicPr>
          <p:cNvPr id="9" name="Picture 2">
            <a:extLst>
              <a:ext uri="{FF2B5EF4-FFF2-40B4-BE49-F238E27FC236}">
                <a16:creationId xmlns:a16="http://schemas.microsoft.com/office/drawing/2014/main" id="{AF277C70-5CBB-43D8-30BD-66E09D2E7FE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1C762919-A242-AB58-9B8A-72B71626FFA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53B1D95-5E50-9688-68B0-F2408EE75CEE}"/>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9DB745C2-731B-5513-662E-3BDD507408AD}"/>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371901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3F49-9D33-8EC7-47B9-EE65A1A6E8D3}"/>
              </a:ext>
            </a:extLst>
          </p:cNvPr>
          <p:cNvSpPr>
            <a:spLocks noGrp="1"/>
          </p:cNvSpPr>
          <p:nvPr>
            <p:ph type="title"/>
          </p:nvPr>
        </p:nvSpPr>
        <p:spPr>
          <a:xfrm>
            <a:off x="457200" y="0"/>
            <a:ext cx="11274552" cy="1280160"/>
          </a:xfrm>
        </p:spPr>
        <p:txBody>
          <a:bodyPr anchor="ctr">
            <a:normAutofit/>
          </a:bodyPr>
          <a:lstStyle/>
          <a:p>
            <a:r>
              <a:rPr lang="en-US"/>
              <a:t>Establishing a Progress Monitoring Plan</a:t>
            </a:r>
          </a:p>
        </p:txBody>
      </p:sp>
      <p:sp>
        <p:nvSpPr>
          <p:cNvPr id="9" name="Content Placeholder 5">
            <a:extLst>
              <a:ext uri="{FF2B5EF4-FFF2-40B4-BE49-F238E27FC236}">
                <a16:creationId xmlns:a16="http://schemas.microsoft.com/office/drawing/2014/main" id="{EEB386CB-778D-5E29-4BD8-292FF70EB335}"/>
              </a:ext>
            </a:extLst>
          </p:cNvPr>
          <p:cNvSpPr txBox="1">
            <a:spLocks noGrp="1"/>
          </p:cNvSpPr>
          <p:nvPr>
            <p:ph sz="half" idx="1"/>
          </p:nvPr>
        </p:nvSpPr>
        <p:spPr>
          <a:xfrm>
            <a:off x="457200" y="1371600"/>
            <a:ext cx="5829300" cy="4343400"/>
          </a:xfrm>
        </p:spPr>
        <p:txBody>
          <a:bodyPr vert="horz" lIns="0" tIns="0" rIns="0" bIns="0" rtlCol="0">
            <a:no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defTabSz="685800" rtl="0" eaLnBrk="1" fontAlgn="auto" latinLnBrk="0" hangingPunct="1">
              <a:lnSpc>
                <a:spcPct val="115000"/>
              </a:lnSpc>
              <a:spcBef>
                <a:spcPts val="1800"/>
              </a:spcBef>
              <a:spcAft>
                <a:spcPts val="0"/>
              </a:spcAft>
              <a:buClr>
                <a:srgbClr val="C25131"/>
              </a:buClr>
              <a:buSzPct val="100000"/>
              <a:buNone/>
              <a:tabLst/>
              <a:defRPr/>
            </a:pPr>
            <a:r>
              <a:rPr lang="en-US" sz="2400"/>
              <a:t>The plan should identify</a:t>
            </a:r>
          </a:p>
          <a:p>
            <a:pPr>
              <a:buClr>
                <a:srgbClr val="C25131"/>
              </a:buClr>
              <a:defRPr/>
            </a:pPr>
            <a:r>
              <a:rPr lang="en-US" sz="2400"/>
              <a:t>who will collect the data,</a:t>
            </a:r>
          </a:p>
          <a:p>
            <a:pPr>
              <a:buClr>
                <a:srgbClr val="C25131"/>
              </a:buClr>
              <a:defRPr/>
            </a:pPr>
            <a:r>
              <a:rPr lang="en-US" sz="2400"/>
              <a:t>how often data will be collected,</a:t>
            </a:r>
          </a:p>
          <a:p>
            <a:pPr>
              <a:buClr>
                <a:srgbClr val="C25131"/>
              </a:buClr>
              <a:defRPr/>
            </a:pPr>
            <a:r>
              <a:rPr lang="en-US" sz="2400"/>
              <a:t>what tool will be used to collect the data,</a:t>
            </a:r>
          </a:p>
          <a:p>
            <a:pPr>
              <a:buClr>
                <a:srgbClr val="C25131"/>
              </a:buClr>
              <a:defRPr/>
            </a:pPr>
            <a:r>
              <a:rPr lang="en-US" sz="2400"/>
              <a:t>timeline and frequency of data collection, and</a:t>
            </a:r>
          </a:p>
          <a:p>
            <a:pPr>
              <a:buClr>
                <a:srgbClr val="C25131"/>
              </a:buClr>
              <a:defRPr/>
            </a:pPr>
            <a:r>
              <a:rPr lang="en-US" sz="2400"/>
              <a:t>the baseline data and goal.</a:t>
            </a:r>
          </a:p>
        </p:txBody>
      </p:sp>
      <p:pic>
        <p:nvPicPr>
          <p:cNvPr id="13" name="Picture 12" descr="Red marker and calendar">
            <a:extLst>
              <a:ext uri="{FF2B5EF4-FFF2-40B4-BE49-F238E27FC236}">
                <a16:creationId xmlns:a16="http://schemas.microsoft.com/office/drawing/2014/main" id="{6D7B74C4-08BF-12D3-88B9-8743C3271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618" y="1371600"/>
            <a:ext cx="5213184" cy="3479800"/>
          </a:xfrm>
          <a:prstGeom prst="rect">
            <a:avLst/>
          </a:prstGeom>
          <a:noFill/>
        </p:spPr>
      </p:pic>
      <p:sp>
        <p:nvSpPr>
          <p:cNvPr id="18" name="Text Placeholder 4">
            <a:extLst>
              <a:ext uri="{FF2B5EF4-FFF2-40B4-BE49-F238E27FC236}">
                <a16:creationId xmlns:a16="http://schemas.microsoft.com/office/drawing/2014/main" id="{75158571-9498-B528-837A-BD0EC2067B0B}"/>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0CD61367-A961-5FB2-7419-7E388D702969}"/>
              </a:ext>
            </a:extLst>
          </p:cNvPr>
          <p:cNvSpPr>
            <a:spLocks noGrp="1"/>
          </p:cNvSpPr>
          <p:nvPr>
            <p:ph type="sldNum" sz="quarter" idx="12"/>
          </p:nvPr>
        </p:nvSpPr>
        <p:spPr>
          <a:xfrm>
            <a:off x="11734800" y="6704112"/>
            <a:ext cx="157094"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99A20822-4A49-4D36-86E3-300BA48D3F00}"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22</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877886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11274552" cy="1280160"/>
          </a:xfrm>
        </p:spPr>
        <p:txBody>
          <a:bodyPr anchor="ctr">
            <a:normAutofit/>
          </a:bodyPr>
          <a:lstStyle/>
          <a:p>
            <a:pPr algn="l"/>
            <a:r>
              <a:rPr lang="en-US"/>
              <a:t>Choosing a Goal-Setting Strategy </a:t>
            </a:r>
          </a:p>
        </p:txBody>
      </p:sp>
      <p:sp>
        <p:nvSpPr>
          <p:cNvPr id="5" name="Content Placeholder 4"/>
          <p:cNvSpPr>
            <a:spLocks noGrp="1"/>
          </p:cNvSpPr>
          <p:nvPr>
            <p:ph sz="half" idx="1"/>
          </p:nvPr>
        </p:nvSpPr>
        <p:spPr>
          <a:xfrm>
            <a:off x="457200" y="1371600"/>
            <a:ext cx="6311900" cy="4343400"/>
          </a:xfrm>
        </p:spPr>
        <p:txBody>
          <a:bodyPr>
            <a:normAutofit/>
          </a:bodyPr>
          <a:lstStyle/>
          <a:p>
            <a:pPr marL="0" indent="0">
              <a:buNone/>
            </a:pPr>
            <a:r>
              <a:rPr lang="en-US"/>
              <a:t>There are three approaches to setting goals:</a:t>
            </a:r>
          </a:p>
          <a:p>
            <a:r>
              <a:rPr lang="en-US"/>
              <a:t>Benchmarking</a:t>
            </a:r>
          </a:p>
          <a:p>
            <a:r>
              <a:rPr lang="en-US"/>
              <a:t>National norms for weekly ROI</a:t>
            </a:r>
          </a:p>
          <a:p>
            <a:r>
              <a:rPr lang="en-US"/>
              <a:t>Intra-individual framework</a:t>
            </a:r>
          </a:p>
          <a:p>
            <a:pPr marL="320040" lvl="1" indent="0">
              <a:buNone/>
            </a:pPr>
            <a:endParaRPr lang="en-US"/>
          </a:p>
          <a:p>
            <a:endParaRPr lang="en-US"/>
          </a:p>
        </p:txBody>
      </p:sp>
      <p:pic>
        <p:nvPicPr>
          <p:cNvPr id="6" name="Picture 5" descr="Overview of Academic Goal-Setting Strategies Info-graphic. Full 508 compliant PDF available on the NCII website. &#10;">
            <a:extLst>
              <a:ext uri="{FF2B5EF4-FFF2-40B4-BE49-F238E27FC236}">
                <a16:creationId xmlns:a16="http://schemas.microsoft.com/office/drawing/2014/main" id="{D326B754-3E70-88CB-87AB-7E477525CAD3}"/>
              </a:ext>
            </a:extLst>
          </p:cNvPr>
          <p:cNvPicPr>
            <a:picLocks noChangeAspect="1"/>
          </p:cNvPicPr>
          <p:nvPr/>
        </p:nvPicPr>
        <p:blipFill>
          <a:blip r:embed="rId3"/>
          <a:stretch>
            <a:fillRect/>
          </a:stretch>
        </p:blipFill>
        <p:spPr>
          <a:xfrm>
            <a:off x="7099006" y="1280160"/>
            <a:ext cx="4044422" cy="5218611"/>
          </a:xfrm>
          <a:prstGeom prst="rect">
            <a:avLst/>
          </a:prstGeom>
          <a:noFill/>
        </p:spPr>
      </p:pic>
      <p:sp>
        <p:nvSpPr>
          <p:cNvPr id="11" name="Text Placeholder 4">
            <a:extLst>
              <a:ext uri="{FF2B5EF4-FFF2-40B4-BE49-F238E27FC236}">
                <a16:creationId xmlns:a16="http://schemas.microsoft.com/office/drawing/2014/main" id="{CFB24989-54CE-4A95-837C-EB69EBA735FB}"/>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p:cNvSpPr>
            <a:spLocks noGrp="1"/>
          </p:cNvSpPr>
          <p:nvPr>
            <p:ph type="sldNum" sz="quarter" idx="12"/>
          </p:nvPr>
        </p:nvSpPr>
        <p:spPr>
          <a:xfrm>
            <a:off x="11734800" y="6704112"/>
            <a:ext cx="157094" cy="153888"/>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DBB3109-6B36-4C42-ABE5-993D6B0A452A}"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pic>
        <p:nvPicPr>
          <p:cNvPr id="13314" name="Picture 2">
            <a:extLst>
              <a:ext uri="{FF2B5EF4-FFF2-40B4-BE49-F238E27FC236}">
                <a16:creationId xmlns:a16="http://schemas.microsoft.com/office/drawing/2014/main" id="{2F67EE84-8839-93E2-E020-F103943B53B8}"/>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33" t="33898"/>
          <a:stretch/>
        </p:blipFill>
        <p:spPr bwMode="auto">
          <a:xfrm rot="10800000">
            <a:off x="7684276" y="27958"/>
            <a:ext cx="950272" cy="104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431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44768"/>
            <a:ext cx="11276076" cy="1280160"/>
          </a:xfrm>
        </p:spPr>
        <p:txBody>
          <a:bodyPr/>
          <a:lstStyle/>
          <a:p>
            <a:r>
              <a:rPr lang="en-US"/>
              <a:t>Getting Started With Progress Monitoring 3</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Lst>
          </p:cNvPr>
          <p:cNvSpPr txBox="1">
            <a:spLocks/>
          </p:cNvSpPr>
          <p:nvPr/>
        </p:nvSpPr>
        <p:spPr>
          <a:xfrm>
            <a:off x="2852775"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059488" y="1745136"/>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 uri="{C183D7F6-B498-43B3-948B-1728B52AA6E4}">
                <adec:decorative xmlns:adec="http://schemas.microsoft.com/office/drawing/2017/decorative" val="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B5BEEEF8-8942-CD0F-7CB4-DEF0D2FC3263}"/>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Oval 11">
            <a:extLst>
              <a:ext uri="{FF2B5EF4-FFF2-40B4-BE49-F238E27FC236}">
                <a16:creationId xmlns:a16="http://schemas.microsoft.com/office/drawing/2014/main" id="{77DAA80D-C1DA-A1FB-FC99-BC3DF3B81CE4}"/>
              </a:ext>
              <a:ext uri="{C183D7F6-B498-43B3-948B-1728B52AA6E4}">
                <adec:decorative xmlns:adec="http://schemas.microsoft.com/office/drawing/2017/decorative" val="1"/>
              </a:ext>
            </a:extLst>
          </p:cNvPr>
          <p:cNvSpPr/>
          <p:nvPr/>
        </p:nvSpPr>
        <p:spPr>
          <a:xfrm>
            <a:off x="933893" y="3893287"/>
            <a:ext cx="1640958" cy="1614376"/>
          </a:xfrm>
          <a:prstGeom prst="ellipse">
            <a:avLst/>
          </a:prstGeom>
          <a:solidFill>
            <a:srgbClr val="F2C2B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Oval 15">
            <a:extLst>
              <a:ext uri="{FF2B5EF4-FFF2-40B4-BE49-F238E27FC236}">
                <a16:creationId xmlns:a16="http://schemas.microsoft.com/office/drawing/2014/main" id="{27588BC0-F127-0773-D0C0-8A0B86609DC9}"/>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Oval 17">
            <a:extLst>
              <a:ext uri="{FF2B5EF4-FFF2-40B4-BE49-F238E27FC236}">
                <a16:creationId xmlns:a16="http://schemas.microsoft.com/office/drawing/2014/main" id="{3D682736-450B-2FAB-8023-B47D30665FC5}"/>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Rectangle 12" descr="Red box around &quot;Collect and Graph&quot; indicating we will be examining this section next. ">
            <a:extLst>
              <a:ext uri="{FF2B5EF4-FFF2-40B4-BE49-F238E27FC236}">
                <a16:creationId xmlns:a16="http://schemas.microsoft.com/office/drawing/2014/main" id="{5C1B3FD5-363C-01EA-1B13-E65C7EA0C2F5}"/>
              </a:ext>
              <a:ext uri="{C183D7F6-B498-43B3-948B-1728B52AA6E4}">
                <adec:decorative xmlns:adec="http://schemas.microsoft.com/office/drawing/2017/decorative" val="0"/>
              </a:ext>
            </a:extLst>
          </p:cNvPr>
          <p:cNvSpPr/>
          <p:nvPr/>
        </p:nvSpPr>
        <p:spPr>
          <a:xfrm>
            <a:off x="769689" y="3586291"/>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pic>
        <p:nvPicPr>
          <p:cNvPr id="9" name="Picture 2">
            <a:extLst>
              <a:ext uri="{FF2B5EF4-FFF2-40B4-BE49-F238E27FC236}">
                <a16:creationId xmlns:a16="http://schemas.microsoft.com/office/drawing/2014/main" id="{73AE26CA-15BA-F10E-929F-995EB2D202E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7C8559B6-2179-3F90-ACFC-A328F5DF283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44390515-DEB2-25D6-3D7B-6E1AC94C2C65}"/>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62487"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303109EA-F974-8268-A106-903032F2CC4D}"/>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C183D7F6-B498-43B3-948B-1728B52AA6E4}">
                <adec:decorative xmlns:adec="http://schemas.microsoft.com/office/drawing/2017/decorative" val="0"/>
              </a:ext>
            </a:extLst>
          </p:cNvPr>
          <p:cNvSpPr>
            <a:spLocks noGrp="1"/>
          </p:cNvSpPr>
          <p:nvPr>
            <p:ph type="sldNum" sz="quarter" idx="12"/>
          </p:nvPr>
        </p:nvSpPr>
        <p:spPr/>
        <p:txBody>
          <a:bodyPr/>
          <a:lstStyle/>
          <a:p>
            <a:fld id="{99A20822-4A49-4D36-86E3-300BA48D3F00}" type="slidenum">
              <a:rPr lang="en-US" smtClean="0"/>
              <a:pPr/>
              <a:t>24</a:t>
            </a:fld>
            <a:endParaRPr lang="en-US"/>
          </a:p>
        </p:txBody>
      </p:sp>
    </p:spTree>
    <p:extLst>
      <p:ext uri="{BB962C8B-B14F-4D97-AF65-F5344CB8AC3E}">
        <p14:creationId xmlns:p14="http://schemas.microsoft.com/office/powerpoint/2010/main" val="275908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0BF1-A9D6-BAFC-E50E-F5333716AF26}"/>
              </a:ext>
            </a:extLst>
          </p:cNvPr>
          <p:cNvSpPr>
            <a:spLocks noGrp="1"/>
          </p:cNvSpPr>
          <p:nvPr>
            <p:ph type="title"/>
          </p:nvPr>
        </p:nvSpPr>
        <p:spPr>
          <a:xfrm>
            <a:off x="457200" y="0"/>
            <a:ext cx="11276076" cy="1280160"/>
          </a:xfrm>
        </p:spPr>
        <p:txBody>
          <a:bodyPr anchor="ctr">
            <a:normAutofit/>
          </a:bodyPr>
          <a:lstStyle/>
          <a:p>
            <a:r>
              <a:rPr lang="en-US"/>
              <a:t>Why Is Graphing Data Important?</a:t>
            </a:r>
          </a:p>
        </p:txBody>
      </p:sp>
      <p:sp>
        <p:nvSpPr>
          <p:cNvPr id="3" name="Content Placeholder 2">
            <a:extLst>
              <a:ext uri="{FF2B5EF4-FFF2-40B4-BE49-F238E27FC236}">
                <a16:creationId xmlns:a16="http://schemas.microsoft.com/office/drawing/2014/main" id="{EA57DDD2-33D9-314D-049D-27B23CDFC291}"/>
              </a:ext>
            </a:extLst>
          </p:cNvPr>
          <p:cNvSpPr>
            <a:spLocks noGrp="1"/>
          </p:cNvSpPr>
          <p:nvPr>
            <p:ph sz="quarter" idx="14"/>
          </p:nvPr>
        </p:nvSpPr>
        <p:spPr>
          <a:xfrm>
            <a:off x="457200" y="1371600"/>
            <a:ext cx="5568696" cy="4343400"/>
          </a:xfrm>
        </p:spPr>
        <p:txBody>
          <a:bodyPr>
            <a:normAutofit/>
          </a:bodyPr>
          <a:lstStyle/>
          <a:p>
            <a:pPr marL="342900" indent="-342900">
              <a:spcBef>
                <a:spcPts val="600"/>
              </a:spcBef>
              <a:buClr>
                <a:srgbClr val="C25131"/>
              </a:buClr>
              <a:buFont typeface="Wingdings" panose="05000000000000000000" pitchFamily="2" charset="2"/>
              <a:buChar char="§"/>
            </a:pPr>
            <a:r>
              <a:rPr lang="en-US"/>
              <a:t>Allows for visual analysis using trend lines</a:t>
            </a:r>
          </a:p>
          <a:p>
            <a:pPr marL="342900" indent="-342900">
              <a:spcBef>
                <a:spcPts val="600"/>
              </a:spcBef>
              <a:buClr>
                <a:srgbClr val="C25131"/>
              </a:buClr>
              <a:buFont typeface="Wingdings" panose="05000000000000000000" pitchFamily="2" charset="2"/>
              <a:buChar char="§"/>
            </a:pPr>
            <a:r>
              <a:rPr lang="en-US"/>
              <a:t>Allows for quick and easy decision making</a:t>
            </a:r>
          </a:p>
          <a:p>
            <a:pPr marL="342900" indent="-342900">
              <a:spcBef>
                <a:spcPts val="600"/>
              </a:spcBef>
              <a:buClr>
                <a:srgbClr val="C25131"/>
              </a:buClr>
              <a:buFont typeface="Wingdings" panose="05000000000000000000" pitchFamily="2" charset="2"/>
              <a:buChar char="§"/>
            </a:pPr>
            <a:r>
              <a:rPr lang="en-US"/>
              <a:t>Simplifies communication about student responsiveness</a:t>
            </a:r>
          </a:p>
          <a:p>
            <a:pPr marL="342900" indent="-342900">
              <a:spcBef>
                <a:spcPts val="600"/>
              </a:spcBef>
              <a:buClr>
                <a:srgbClr val="C25131"/>
              </a:buClr>
              <a:buFont typeface="Wingdings" panose="05000000000000000000" pitchFamily="2" charset="2"/>
              <a:buChar char="§"/>
            </a:pPr>
            <a:r>
              <a:rPr lang="en-US"/>
              <a:t>Indicates possible data collection quality concerns</a:t>
            </a:r>
          </a:p>
        </p:txBody>
      </p:sp>
      <p:pic>
        <p:nvPicPr>
          <p:cNvPr id="6" name="Picture 5" descr="Business people in a meeting room pointing at a projection screen">
            <a:extLst>
              <a:ext uri="{FF2B5EF4-FFF2-40B4-BE49-F238E27FC236}">
                <a16:creationId xmlns:a16="http://schemas.microsoft.com/office/drawing/2014/main" id="{CB86930C-21F5-7A9A-7F5D-3AA27E01BD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17" b="-3"/>
          <a:stretch/>
        </p:blipFill>
        <p:spPr>
          <a:xfrm>
            <a:off x="6164580" y="1371600"/>
            <a:ext cx="5568696" cy="4343400"/>
          </a:xfrm>
          <a:prstGeom prst="rect">
            <a:avLst/>
          </a:prstGeom>
          <a:noFill/>
        </p:spPr>
      </p:pic>
      <p:sp>
        <p:nvSpPr>
          <p:cNvPr id="11" name="Text Placeholder 4">
            <a:extLst>
              <a:ext uri="{FF2B5EF4-FFF2-40B4-BE49-F238E27FC236}">
                <a16:creationId xmlns:a16="http://schemas.microsoft.com/office/drawing/2014/main" id="{A7C66D66-0141-6687-1265-6FA051C9CC8E}"/>
              </a:ext>
            </a:extLst>
          </p:cNvPr>
          <p:cNvSpPr>
            <a:spLocks noGrp="1"/>
          </p:cNvSpPr>
          <p:nvPr>
            <p:ph type="body" sz="quarter" idx="13"/>
          </p:nvPr>
        </p:nvSpPr>
        <p:spPr>
          <a:xfrm>
            <a:off x="457200" y="5751576"/>
            <a:ext cx="11274552" cy="192024"/>
          </a:xfrm>
        </p:spPr>
        <p:txBody>
          <a:bodyPr/>
          <a:lstStyle/>
          <a:p>
            <a:endParaRPr lang="en-US"/>
          </a:p>
        </p:txBody>
      </p:sp>
      <p:sp>
        <p:nvSpPr>
          <p:cNvPr id="4" name="Slide Number Placeholder 3">
            <a:extLst>
              <a:ext uri="{FF2B5EF4-FFF2-40B4-BE49-F238E27FC236}">
                <a16:creationId xmlns:a16="http://schemas.microsoft.com/office/drawing/2014/main" id="{BB5CAAFF-2843-6B3F-4729-40C9173FE65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A1A8B8B9-B651-4439-A868-E8F04EF81465}" type="slidenum">
              <a:rPr lang="en-US" smtClean="0"/>
              <a:pPr>
                <a:spcAft>
                  <a:spcPts val="600"/>
                </a:spcAft>
              </a:pPr>
              <a:t>25</a:t>
            </a:fld>
            <a:endParaRPr lang="en-US"/>
          </a:p>
        </p:txBody>
      </p:sp>
    </p:spTree>
    <p:extLst>
      <p:ext uri="{BB962C8B-B14F-4D97-AF65-F5344CB8AC3E}">
        <p14:creationId xmlns:p14="http://schemas.microsoft.com/office/powerpoint/2010/main" val="2338895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F5C0D-CB95-5F91-4B26-8152D2E88B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21AC4F-834B-B226-2E7E-68F107BA7D98}"/>
              </a:ext>
            </a:extLst>
          </p:cNvPr>
          <p:cNvSpPr>
            <a:spLocks noGrp="1"/>
          </p:cNvSpPr>
          <p:nvPr>
            <p:ph type="title"/>
          </p:nvPr>
        </p:nvSpPr>
        <p:spPr/>
        <p:txBody>
          <a:bodyPr/>
          <a:lstStyle/>
          <a:p>
            <a:r>
              <a:rPr lang="en-US"/>
              <a:t>Parts of the Graph</a:t>
            </a:r>
          </a:p>
        </p:txBody>
      </p:sp>
      <p:grpSp>
        <p:nvGrpSpPr>
          <p:cNvPr id="3" name="Group 2"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C3DEC46B-4299-0640-CBD8-338DE05CD97F}"/>
              </a:ext>
            </a:extLst>
          </p:cNvPr>
          <p:cNvGrpSpPr/>
          <p:nvPr/>
        </p:nvGrpSpPr>
        <p:grpSpPr>
          <a:xfrm>
            <a:off x="1337066" y="1030807"/>
            <a:ext cx="9207851" cy="5050684"/>
            <a:chOff x="1337066" y="1030807"/>
            <a:chExt cx="9207851" cy="5050684"/>
          </a:xfrm>
        </p:grpSpPr>
        <p:pic>
          <p:nvPicPr>
            <p:cNvPr id="5" name="Picture 4" descr="A graph with a green line, red line, and blue data points. The green line (goal line) has a steeper slope than the red line (trend line) indicating that the student is not on track to meet their goal with the current intervention. ">
              <a:extLst>
                <a:ext uri="{FF2B5EF4-FFF2-40B4-BE49-F238E27FC236}">
                  <a16:creationId xmlns:a16="http://schemas.microsoft.com/office/drawing/2014/main" id="{8D285CED-AA7F-EC7D-BF6D-154835BFBDCE}"/>
                </a:ext>
              </a:extLst>
            </p:cNvPr>
            <p:cNvPicPr>
              <a:picLocks noChangeAspect="1"/>
            </p:cNvPicPr>
            <p:nvPr/>
          </p:nvPicPr>
          <p:blipFill rotWithShape="1">
            <a:blip r:embed="rId3"/>
            <a:srcRect t="17172"/>
            <a:stretch/>
          </p:blipFill>
          <p:spPr>
            <a:xfrm>
              <a:off x="1337066" y="1030807"/>
              <a:ext cx="8483951" cy="5050684"/>
            </a:xfrm>
            <a:prstGeom prst="rect">
              <a:avLst/>
            </a:prstGeom>
          </p:spPr>
        </p:pic>
        <p:cxnSp>
          <p:nvCxnSpPr>
            <p:cNvPr id="15" name="Straight Connector 14" descr="vertical dashed black line representing a phase line on the graph">
              <a:extLst>
                <a:ext uri="{FF2B5EF4-FFF2-40B4-BE49-F238E27FC236}">
                  <a16:creationId xmlns:a16="http://schemas.microsoft.com/office/drawing/2014/main" id="{BBE076F9-D7E1-6CC6-98BE-3C7B6697D7A2}"/>
                </a:ext>
              </a:extLst>
            </p:cNvPr>
            <p:cNvCxnSpPr/>
            <p:nvPr/>
          </p:nvCxnSpPr>
          <p:spPr>
            <a:xfrm flipV="1">
              <a:off x="2883169" y="1201594"/>
              <a:ext cx="0" cy="431478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Star: 5 Points 6" descr="Red star representing the baseline">
              <a:extLst>
                <a:ext uri="{FF2B5EF4-FFF2-40B4-BE49-F238E27FC236}">
                  <a16:creationId xmlns:a16="http://schemas.microsoft.com/office/drawing/2014/main" id="{CC28CD0C-7E81-1CCC-8C9B-5F5A87E2539A}"/>
                </a:ext>
              </a:extLst>
            </p:cNvPr>
            <p:cNvSpPr/>
            <p:nvPr/>
          </p:nvSpPr>
          <p:spPr>
            <a:xfrm>
              <a:off x="2682973" y="4013668"/>
              <a:ext cx="400393" cy="396016"/>
            </a:xfrm>
            <a:prstGeom prst="star5">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Star: 5 Points 9" descr="green star on graph representing the goal">
              <a:extLst>
                <a:ext uri="{FF2B5EF4-FFF2-40B4-BE49-F238E27FC236}">
                  <a16:creationId xmlns:a16="http://schemas.microsoft.com/office/drawing/2014/main" id="{6A40E2A6-25AC-FA91-B108-36509D02D43F}"/>
                </a:ext>
              </a:extLst>
            </p:cNvPr>
            <p:cNvSpPr/>
            <p:nvPr/>
          </p:nvSpPr>
          <p:spPr>
            <a:xfrm>
              <a:off x="8574479" y="1295150"/>
              <a:ext cx="400393" cy="396016"/>
            </a:xfrm>
            <a:prstGeom prst="star5">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Rectangle: Rounded Corners 7">
              <a:extLst>
                <a:ext uri="{FF2B5EF4-FFF2-40B4-BE49-F238E27FC236}">
                  <a16:creationId xmlns:a16="http://schemas.microsoft.com/office/drawing/2014/main" id="{A4CB315C-AF79-1D6B-E516-0E91BE84E486}"/>
                </a:ext>
              </a:extLst>
            </p:cNvPr>
            <p:cNvSpPr/>
            <p:nvPr/>
          </p:nvSpPr>
          <p:spPr>
            <a:xfrm>
              <a:off x="9097117" y="1244312"/>
              <a:ext cx="1447800" cy="497692"/>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Goal</a:t>
              </a:r>
              <a:endParaRPr lang="en-US" sz="1400">
                <a:solidFill>
                  <a:schemeClr val="tx1"/>
                </a:solidFill>
              </a:endParaRPr>
            </a:p>
          </p:txBody>
        </p:sp>
        <p:sp>
          <p:nvSpPr>
            <p:cNvPr id="9" name="Rectangle: Rounded Corners 8">
              <a:extLst>
                <a:ext uri="{FF2B5EF4-FFF2-40B4-BE49-F238E27FC236}">
                  <a16:creationId xmlns:a16="http://schemas.microsoft.com/office/drawing/2014/main" id="{D052A6D4-90E5-BEB6-DEF8-64739AE97EE8}"/>
                </a:ext>
              </a:extLst>
            </p:cNvPr>
            <p:cNvSpPr/>
            <p:nvPr/>
          </p:nvSpPr>
          <p:spPr>
            <a:xfrm>
              <a:off x="2943160" y="1946294"/>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Phase line</a:t>
              </a:r>
              <a:endParaRPr lang="en-US" sz="1400">
                <a:solidFill>
                  <a:schemeClr val="tx1"/>
                </a:solidFill>
              </a:endParaRPr>
            </a:p>
          </p:txBody>
        </p:sp>
        <p:sp>
          <p:nvSpPr>
            <p:cNvPr id="11" name="Rectangle: Rounded Corners 10">
              <a:extLst>
                <a:ext uri="{FF2B5EF4-FFF2-40B4-BE49-F238E27FC236}">
                  <a16:creationId xmlns:a16="http://schemas.microsoft.com/office/drawing/2014/main" id="{3D5BC037-06D3-171D-10E1-0CF66C36824F}"/>
                </a:ext>
              </a:extLst>
            </p:cNvPr>
            <p:cNvSpPr/>
            <p:nvPr/>
          </p:nvSpPr>
          <p:spPr>
            <a:xfrm>
              <a:off x="7335120" y="2810024"/>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Trend line</a:t>
              </a:r>
              <a:endParaRPr lang="en-US" sz="1400">
                <a:solidFill>
                  <a:schemeClr val="tx1"/>
                </a:solidFill>
              </a:endParaRPr>
            </a:p>
          </p:txBody>
        </p:sp>
        <p:sp>
          <p:nvSpPr>
            <p:cNvPr id="12" name="Rectangle: Rounded Corners 11">
              <a:extLst>
                <a:ext uri="{FF2B5EF4-FFF2-40B4-BE49-F238E27FC236}">
                  <a16:creationId xmlns:a16="http://schemas.microsoft.com/office/drawing/2014/main" id="{0463CF3E-D58C-584A-5AD9-86AEED034590}"/>
                </a:ext>
              </a:extLst>
            </p:cNvPr>
            <p:cNvSpPr/>
            <p:nvPr/>
          </p:nvSpPr>
          <p:spPr>
            <a:xfrm>
              <a:off x="4511710" y="3908041"/>
              <a:ext cx="2134661"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PM data points</a:t>
              </a:r>
              <a:endParaRPr lang="en-US" sz="1400">
                <a:solidFill>
                  <a:schemeClr val="tx1"/>
                </a:solidFill>
              </a:endParaRPr>
            </a:p>
          </p:txBody>
        </p:sp>
        <p:sp>
          <p:nvSpPr>
            <p:cNvPr id="13" name="Rectangle: Rounded Corners 12">
              <a:extLst>
                <a:ext uri="{FF2B5EF4-FFF2-40B4-BE49-F238E27FC236}">
                  <a16:creationId xmlns:a16="http://schemas.microsoft.com/office/drawing/2014/main" id="{FAFC31E0-4FC5-3CB1-0B8B-3E47D390CDA0}"/>
                </a:ext>
              </a:extLst>
            </p:cNvPr>
            <p:cNvSpPr/>
            <p:nvPr/>
          </p:nvSpPr>
          <p:spPr>
            <a:xfrm>
              <a:off x="5310701" y="1589311"/>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Goal line</a:t>
              </a:r>
              <a:endParaRPr lang="en-US" sz="1400">
                <a:solidFill>
                  <a:schemeClr val="tx1"/>
                </a:solidFill>
              </a:endParaRPr>
            </a:p>
          </p:txBody>
        </p:sp>
        <p:sp>
          <p:nvSpPr>
            <p:cNvPr id="16" name="Rectangle: Rounded Corners 15">
              <a:extLst>
                <a:ext uri="{FF2B5EF4-FFF2-40B4-BE49-F238E27FC236}">
                  <a16:creationId xmlns:a16="http://schemas.microsoft.com/office/drawing/2014/main" id="{5BF3178D-EDF1-2AD2-C3E0-FE0A1F01DA50}"/>
                </a:ext>
              </a:extLst>
            </p:cNvPr>
            <p:cNvSpPr/>
            <p:nvPr/>
          </p:nvSpPr>
          <p:spPr>
            <a:xfrm>
              <a:off x="2263490" y="4584679"/>
              <a:ext cx="1639752" cy="618976"/>
            </a:xfrm>
            <a:prstGeom prst="roundRect">
              <a:avLst/>
            </a:prstGeom>
            <a:solidFill>
              <a:schemeClr val="tx1">
                <a:lumMod val="10000"/>
                <a:lumOff val="9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Baseline</a:t>
              </a:r>
              <a:endParaRPr lang="en-US" sz="1400">
                <a:solidFill>
                  <a:schemeClr val="tx1"/>
                </a:solidFill>
              </a:endParaRPr>
            </a:p>
          </p:txBody>
        </p:sp>
      </p:grpSp>
      <p:sp>
        <p:nvSpPr>
          <p:cNvPr id="2" name="Slide Number Placeholder 1">
            <a:extLst>
              <a:ext uri="{FF2B5EF4-FFF2-40B4-BE49-F238E27FC236}">
                <a16:creationId xmlns:a16="http://schemas.microsoft.com/office/drawing/2014/main" id="{972FE8D0-A660-495E-A438-152940B61B5C}"/>
              </a:ext>
            </a:extLst>
          </p:cNvPr>
          <p:cNvSpPr>
            <a:spLocks noGrp="1"/>
          </p:cNvSpPr>
          <p:nvPr>
            <p:ph type="sldNum" sz="quarter" idx="12"/>
          </p:nvPr>
        </p:nvSpPr>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3552159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AD0EF-7912-1AA1-81BB-61808AA39588}"/>
              </a:ext>
            </a:extLst>
          </p:cNvPr>
          <p:cNvSpPr>
            <a:spLocks noGrp="1"/>
          </p:cNvSpPr>
          <p:nvPr>
            <p:ph type="title"/>
          </p:nvPr>
        </p:nvSpPr>
        <p:spPr/>
        <p:txBody>
          <a:bodyPr/>
          <a:lstStyle/>
          <a:p>
            <a:r>
              <a:rPr lang="en-US"/>
              <a:t>Data Quality Considerations</a:t>
            </a:r>
          </a:p>
        </p:txBody>
      </p:sp>
      <p:graphicFrame>
        <p:nvGraphicFramePr>
          <p:cNvPr id="6" name="Content Placeholder 5" descr="Smart art listing: &#10;-Inconsistent Assessment Administration (Changes to the Environment, Incorrect or Variable Instructions, Inappropriate Assistance, Altered Assessment Protocols)&#10;-Errors in Scoring Assessments&#10;-Data Entry Errors&#10;">
            <a:extLst>
              <a:ext uri="{FF2B5EF4-FFF2-40B4-BE49-F238E27FC236}">
                <a16:creationId xmlns:a16="http://schemas.microsoft.com/office/drawing/2014/main" id="{06E6F7C5-FDD0-0163-900D-5981A98B46B9}"/>
              </a:ext>
            </a:extLst>
          </p:cNvPr>
          <p:cNvGraphicFramePr>
            <a:graphicFrameLocks noGrp="1"/>
          </p:cNvGraphicFramePr>
          <p:nvPr>
            <p:ph sz="quarter" idx="14"/>
          </p:nvPr>
        </p:nvGraphicFramePr>
        <p:xfrm>
          <a:off x="469901" y="838200"/>
          <a:ext cx="5638799" cy="4510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A teacher giving a high five to a child&#10;&#10;">
            <a:extLst>
              <a:ext uri="{FF2B5EF4-FFF2-40B4-BE49-F238E27FC236}">
                <a16:creationId xmlns:a16="http://schemas.microsoft.com/office/drawing/2014/main" id="{8F936F20-DAFE-9DB4-7166-E811640725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6997" y="1371600"/>
            <a:ext cx="5086350" cy="3390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25479D0-43C3-9373-304B-F9667032604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BB5DC54D-8870-867C-E2BA-715BCE2E33BF}"/>
              </a:ext>
            </a:extLst>
          </p:cNvPr>
          <p:cNvSpPr>
            <a:spLocks noGrp="1"/>
          </p:cNvSpPr>
          <p:nvPr>
            <p:ph type="sldNum" sz="quarter" idx="12"/>
          </p:nvPr>
        </p:nvSpPr>
        <p:spPr/>
        <p:txBody>
          <a:bodyPr/>
          <a:lstStyle/>
          <a:p>
            <a:fld id="{99A20822-4A49-4D36-86E3-300BA48D3F00}" type="slidenum">
              <a:rPr lang="en-US" smtClean="0"/>
              <a:t>27</a:t>
            </a:fld>
            <a:endParaRPr lang="en-US"/>
          </a:p>
        </p:txBody>
      </p:sp>
    </p:spTree>
    <p:extLst>
      <p:ext uri="{BB962C8B-B14F-4D97-AF65-F5344CB8AC3E}">
        <p14:creationId xmlns:p14="http://schemas.microsoft.com/office/powerpoint/2010/main" val="2486144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62" y="80156"/>
            <a:ext cx="11276076" cy="1112047"/>
          </a:xfrm>
        </p:spPr>
        <p:txBody>
          <a:bodyPr/>
          <a:lstStyle/>
          <a:p>
            <a:r>
              <a:rPr lang="en-US"/>
              <a:t>Getting Started With Progress Monitoring 4</a:t>
            </a:r>
          </a:p>
        </p:txBody>
      </p:sp>
      <p:sp>
        <p:nvSpPr>
          <p:cNvPr id="3" name="Content Placeholder 2">
            <a:extLst>
              <a:ext uri="{C183D7F6-B498-43B3-948B-1728B52AA6E4}">
                <adec:decorative xmlns:adec="http://schemas.microsoft.com/office/drawing/2017/decorative" val="1"/>
              </a:ext>
            </a:extLst>
          </p:cNvPr>
          <p:cNvSpPr>
            <a:spLocks noGrp="1"/>
          </p:cNvSpPr>
          <p:nvPr>
            <p:ph sz="quarter" idx="14"/>
          </p:nvPr>
        </p:nvSpPr>
        <p:spPr>
          <a:xfrm>
            <a:off x="2852775" y="1745136"/>
            <a:ext cx="2955936" cy="706633"/>
          </a:xfrm>
        </p:spPr>
        <p:txBody>
          <a:bodyPr>
            <a:noAutofit/>
          </a:bodyPr>
          <a:lstStyle/>
          <a:p>
            <a:pPr lvl="0"/>
            <a:r>
              <a:rPr lang="en-US"/>
              <a:t>Identify Target Behavior and Select Tool</a:t>
            </a:r>
          </a:p>
          <a:p>
            <a:pPr lvl="0" algn="ctr"/>
            <a:endParaRPr lang="en-US"/>
          </a:p>
        </p:txBody>
      </p:sp>
      <p:sp>
        <p:nvSpPr>
          <p:cNvPr id="5" name="Content Placeholder 2">
            <a:extLst>
              <a:ext uri="{FF2B5EF4-FFF2-40B4-BE49-F238E27FC236}">
                <a16:creationId xmlns:a16="http://schemas.microsoft.com/office/drawing/2014/main" id="{D3E77552-05B2-E597-4796-AD14C7054B9E}"/>
              </a:ext>
              <a:ext uri="{C183D7F6-B498-43B3-948B-1728B52AA6E4}">
                <adec:decorative xmlns:adec="http://schemas.microsoft.com/office/drawing/2017/decorative" val="1"/>
              </a:ext>
            </a:extLst>
          </p:cNvPr>
          <p:cNvSpPr txBox="1">
            <a:spLocks/>
          </p:cNvSpPr>
          <p:nvPr/>
        </p:nvSpPr>
        <p:spPr>
          <a:xfrm>
            <a:off x="2852775"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Collect and Graph Data</a:t>
            </a:r>
          </a:p>
          <a:p>
            <a:pPr algn="ctr"/>
            <a:endParaRPr lang="en-US"/>
          </a:p>
        </p:txBody>
      </p:sp>
      <p:sp>
        <p:nvSpPr>
          <p:cNvPr id="6" name="Content Placeholder 2">
            <a:extLst>
              <a:ext uri="{FF2B5EF4-FFF2-40B4-BE49-F238E27FC236}">
                <a16:creationId xmlns:a16="http://schemas.microsoft.com/office/drawing/2014/main" id="{C36B188C-8218-ACD5-28DE-F44AA343CD05}"/>
              </a:ext>
              <a:ext uri="{C183D7F6-B498-43B3-948B-1728B52AA6E4}">
                <adec:decorative xmlns:adec="http://schemas.microsoft.com/office/drawing/2017/decorative" val="1"/>
              </a:ext>
            </a:extLst>
          </p:cNvPr>
          <p:cNvSpPr txBox="1">
            <a:spLocks/>
          </p:cNvSpPr>
          <p:nvPr/>
        </p:nvSpPr>
        <p:spPr>
          <a:xfrm>
            <a:off x="8121430" y="1745136"/>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Establish a Progress Monitoring Plan</a:t>
            </a:r>
          </a:p>
        </p:txBody>
      </p:sp>
      <p:sp>
        <p:nvSpPr>
          <p:cNvPr id="7" name="Content Placeholder 2">
            <a:extLst>
              <a:ext uri="{FF2B5EF4-FFF2-40B4-BE49-F238E27FC236}">
                <a16:creationId xmlns:a16="http://schemas.microsoft.com/office/drawing/2014/main" id="{BC19745D-B186-D9C3-3619-1B0DF8F57A91}"/>
              </a:ext>
            </a:extLst>
          </p:cNvPr>
          <p:cNvSpPr txBox="1">
            <a:spLocks/>
          </p:cNvSpPr>
          <p:nvPr/>
        </p:nvSpPr>
        <p:spPr>
          <a:xfrm>
            <a:off x="8059488" y="4115309"/>
            <a:ext cx="2955936" cy="706633"/>
          </a:xfrm>
          <a:prstGeom prst="rect">
            <a:avLst/>
          </a:prstGeom>
          <a:ln>
            <a:noFill/>
          </a:ln>
        </p:spPr>
        <p:txBody>
          <a:bodyPr vert="horz" lIns="0" tIns="0" rIns="0" bIns="0" rtlCol="0">
            <a:no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Evaluate Student Responsiveness</a:t>
            </a:r>
          </a:p>
        </p:txBody>
      </p:sp>
      <p:sp>
        <p:nvSpPr>
          <p:cNvPr id="8" name="Oval 7">
            <a:extLst>
              <a:ext uri="{FF2B5EF4-FFF2-40B4-BE49-F238E27FC236}">
                <a16:creationId xmlns:a16="http://schemas.microsoft.com/office/drawing/2014/main" id="{0A554037-E494-F30C-6E18-40029BB84627}"/>
              </a:ext>
              <a:ext uri="{C183D7F6-B498-43B3-948B-1728B52AA6E4}">
                <adec:decorative xmlns:adec="http://schemas.microsoft.com/office/drawing/2017/decorative" val="1"/>
              </a:ext>
            </a:extLst>
          </p:cNvPr>
          <p:cNvSpPr/>
          <p:nvPr/>
        </p:nvSpPr>
        <p:spPr>
          <a:xfrm>
            <a:off x="93389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12" name="Oval 11">
            <a:extLst>
              <a:ext uri="{FF2B5EF4-FFF2-40B4-BE49-F238E27FC236}">
                <a16:creationId xmlns:a16="http://schemas.microsoft.com/office/drawing/2014/main" id="{7CB24F90-B073-4112-C324-981AD2C3D202}"/>
              </a:ext>
              <a:ext uri="{C183D7F6-B498-43B3-948B-1728B52AA6E4}">
                <adec:decorative xmlns:adec="http://schemas.microsoft.com/office/drawing/2017/decorative" val="1"/>
              </a:ext>
            </a:extLst>
          </p:cNvPr>
          <p:cNvSpPr/>
          <p:nvPr/>
        </p:nvSpPr>
        <p:spPr>
          <a:xfrm>
            <a:off x="933893" y="3893287"/>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16" name="Oval 15">
            <a:extLst>
              <a:ext uri="{FF2B5EF4-FFF2-40B4-BE49-F238E27FC236}">
                <a16:creationId xmlns:a16="http://schemas.microsoft.com/office/drawing/2014/main" id="{387B1AE2-CF4B-4B1A-698F-80187318249D}"/>
              </a:ext>
              <a:ext uri="{C183D7F6-B498-43B3-948B-1728B52AA6E4}">
                <adec:decorative xmlns:adec="http://schemas.microsoft.com/office/drawing/2017/decorative" val="1"/>
              </a:ext>
            </a:extLst>
          </p:cNvPr>
          <p:cNvSpPr/>
          <p:nvPr/>
        </p:nvSpPr>
        <p:spPr>
          <a:xfrm>
            <a:off x="6099543" y="1527543"/>
            <a:ext cx="1640958" cy="1614376"/>
          </a:xfrm>
          <a:prstGeom prst="ellipse">
            <a:avLst/>
          </a:prstGeom>
          <a:solidFill>
            <a:schemeClr val="tx1">
              <a:lumMod val="10000"/>
              <a:lumOff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18" name="Oval 17">
            <a:extLst>
              <a:ext uri="{FF2B5EF4-FFF2-40B4-BE49-F238E27FC236}">
                <a16:creationId xmlns:a16="http://schemas.microsoft.com/office/drawing/2014/main" id="{4C267364-88A0-A3D6-9C90-1902457338EE}"/>
              </a:ext>
              <a:ext uri="{C183D7F6-B498-43B3-948B-1728B52AA6E4}">
                <adec:decorative xmlns:adec="http://schemas.microsoft.com/office/drawing/2017/decorative" val="1"/>
              </a:ext>
            </a:extLst>
          </p:cNvPr>
          <p:cNvSpPr/>
          <p:nvPr/>
        </p:nvSpPr>
        <p:spPr>
          <a:xfrm>
            <a:off x="6108402" y="3893287"/>
            <a:ext cx="1640958" cy="1614376"/>
          </a:xfrm>
          <a:prstGeom prst="ellipse">
            <a:avLst/>
          </a:prstGeom>
          <a:solidFill>
            <a:schemeClr val="bg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chemeClr val="tx1"/>
              </a:solidFill>
            </a:endParaRPr>
          </a:p>
        </p:txBody>
      </p:sp>
      <p:sp>
        <p:nvSpPr>
          <p:cNvPr id="9" name="Rectangle 8" descr="Red box around &quot;Evaluate Student Responsiveness&quot; indicating we will be examining this section next. ">
            <a:extLst>
              <a:ext uri="{FF2B5EF4-FFF2-40B4-BE49-F238E27FC236}">
                <a16:creationId xmlns:a16="http://schemas.microsoft.com/office/drawing/2014/main" id="{850E3E7B-222A-2468-391D-DA04707A165C}"/>
              </a:ext>
            </a:extLst>
          </p:cNvPr>
          <p:cNvSpPr/>
          <p:nvPr/>
        </p:nvSpPr>
        <p:spPr>
          <a:xfrm>
            <a:off x="5891386" y="3591034"/>
            <a:ext cx="4939047" cy="214862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pic>
        <p:nvPicPr>
          <p:cNvPr id="11" name="Picture 2">
            <a:extLst>
              <a:ext uri="{FF2B5EF4-FFF2-40B4-BE49-F238E27FC236}">
                <a16:creationId xmlns:a16="http://schemas.microsoft.com/office/drawing/2014/main" id="{5598052E-CA50-DC36-B894-D29F349EB78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00" y="1859488"/>
            <a:ext cx="1159043" cy="973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3F7EFC0B-4729-1CE8-CCB1-C14D7E81E98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385" y="1811689"/>
            <a:ext cx="789050" cy="10211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71BA7F7A-C870-AA59-A28E-7C258F0D0F1E}"/>
              </a:ext>
              <a:ext uri="{C183D7F6-B498-43B3-948B-1728B52AA6E4}">
                <adec:decorative xmlns:adec="http://schemas.microsoft.com/office/drawing/2017/decorative" val="1"/>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36361" y="4170137"/>
            <a:ext cx="1056167" cy="10561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39E382AA-6A74-3785-B141-41A601A81279}"/>
              </a:ext>
              <a:ext uri="{C183D7F6-B498-43B3-948B-1728B52AA6E4}">
                <adec:decorative xmlns:adec="http://schemas.microsoft.com/office/drawing/2017/decorative" val="1"/>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6426485" y="4175325"/>
            <a:ext cx="985293" cy="105097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C183D7F6-B498-43B3-948B-1728B52AA6E4}">
                <adec:decorative xmlns:adec="http://schemas.microsoft.com/office/drawing/2017/decorative" val="0"/>
              </a:ext>
            </a:extLst>
          </p:cNvPr>
          <p:cNvSpPr>
            <a:spLocks noGrp="1"/>
          </p:cNvSpPr>
          <p:nvPr>
            <p:ph type="sldNum" sz="quarter" idx="12"/>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7499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1D857CD-4E2F-D07C-68D6-12295D33EDAD}"/>
              </a:ext>
            </a:extLst>
          </p:cNvPr>
          <p:cNvSpPr>
            <a:spLocks noGrp="1"/>
          </p:cNvSpPr>
          <p:nvPr>
            <p:ph type="title"/>
          </p:nvPr>
        </p:nvSpPr>
        <p:spPr/>
        <p:txBody>
          <a:bodyPr/>
          <a:lstStyle/>
          <a:p>
            <a:r>
              <a:rPr lang="en-US"/>
              <a:t>Interpreting Progress Monitoring Graphs</a:t>
            </a:r>
          </a:p>
        </p:txBody>
      </p:sp>
      <p:sp>
        <p:nvSpPr>
          <p:cNvPr id="10" name="Content Placeholder 9">
            <a:extLst>
              <a:ext uri="{FF2B5EF4-FFF2-40B4-BE49-F238E27FC236}">
                <a16:creationId xmlns:a16="http://schemas.microsoft.com/office/drawing/2014/main" id="{364F5FE7-FAF0-5F29-A83E-DAFF22A6254B}"/>
              </a:ext>
            </a:extLst>
          </p:cNvPr>
          <p:cNvSpPr>
            <a:spLocks noGrp="1"/>
          </p:cNvSpPr>
          <p:nvPr>
            <p:ph sz="quarter" idx="14"/>
          </p:nvPr>
        </p:nvSpPr>
        <p:spPr/>
        <p:txBody>
          <a:bodyPr/>
          <a:lstStyle/>
          <a:p>
            <a:pPr lvl="1"/>
            <a:r>
              <a:rPr lang="en-US" sz="2800"/>
              <a:t>Use graphed data to make timely decisions about student responsiveness.</a:t>
            </a:r>
          </a:p>
          <a:p>
            <a:pPr lvl="1"/>
            <a:r>
              <a:rPr lang="en-US" sz="2800"/>
              <a:t>If a student is not responding adequately, it is time to make a change to the intervention.</a:t>
            </a:r>
          </a:p>
          <a:p>
            <a:endParaRPr lang="en-US" sz="2800"/>
          </a:p>
          <a:p>
            <a:endParaRPr lang="en-US"/>
          </a:p>
        </p:txBody>
      </p:sp>
      <p:graphicFrame>
        <p:nvGraphicFramePr>
          <p:cNvPr id="4" name="Content Placeholder 3" descr="Example graph of student responsiveness. A red line shows varying student data points and the green line shows a positive slope to represent the goal. ">
            <a:extLst>
              <a:ext uri="{FF2B5EF4-FFF2-40B4-BE49-F238E27FC236}">
                <a16:creationId xmlns:a16="http://schemas.microsoft.com/office/drawing/2014/main" id="{0492426F-EE7D-48B7-80E7-2900064080E8}"/>
              </a:ext>
            </a:extLst>
          </p:cNvPr>
          <p:cNvGraphicFramePr>
            <a:graphicFrameLocks noGrp="1"/>
          </p:cNvGraphicFramePr>
          <p:nvPr>
            <p:ph sz="quarter" idx="15"/>
          </p:nvPr>
        </p:nvGraphicFramePr>
        <p:xfrm>
          <a:off x="6025896" y="1371600"/>
          <a:ext cx="5707317" cy="41895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E7FBC441-867F-12EF-3D61-FC3E63C8B63F}"/>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D9B182AF-BE20-F1A7-751E-9C5F01288157}"/>
              </a:ext>
            </a:extLst>
          </p:cNvPr>
          <p:cNvSpPr>
            <a:spLocks noGrp="1"/>
          </p:cNvSpPr>
          <p:nvPr>
            <p:ph type="sldNum" sz="quarter" idx="12"/>
          </p:nvPr>
        </p:nvSpPr>
        <p:spPr/>
        <p:txBody>
          <a:bodyPr/>
          <a:lstStyle/>
          <a:p>
            <a:fld id="{99A20822-4A49-4D36-86E3-300BA48D3F00}" type="slidenum">
              <a:rPr lang="en-US" smtClean="0"/>
              <a:t>29</a:t>
            </a:fld>
            <a:endParaRPr lang="en-US"/>
          </a:p>
        </p:txBody>
      </p:sp>
    </p:spTree>
    <p:extLst>
      <p:ext uri="{BB962C8B-B14F-4D97-AF65-F5344CB8AC3E}">
        <p14:creationId xmlns:p14="http://schemas.microsoft.com/office/powerpoint/2010/main" val="3970593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Progress Monitoring?</a:t>
            </a:r>
          </a:p>
        </p:txBody>
      </p:sp>
      <p:sp>
        <p:nvSpPr>
          <p:cNvPr id="3" name="Content Placeholder 2"/>
          <p:cNvSpPr>
            <a:spLocks noGrp="1"/>
          </p:cNvSpPr>
          <p:nvPr>
            <p:ph sz="quarter" idx="14"/>
          </p:nvPr>
        </p:nvSpPr>
        <p:spPr>
          <a:xfrm>
            <a:off x="1212272" y="1371600"/>
            <a:ext cx="9767455" cy="4343400"/>
          </a:xfrm>
        </p:spPr>
        <p:txBody>
          <a:bodyPr vert="horz" lIns="0" tIns="0" rIns="0" bIns="0" rtlCol="0" anchor="t">
            <a:normAutofit/>
          </a:bodyPr>
          <a:lstStyle/>
          <a:p>
            <a:pPr algn="ctr"/>
            <a:r>
              <a:rPr lang="en-US"/>
              <a:t>Progress monitoring is repeated measurement of student performance over the course of intervention to index/quantify responsiveness to instruction or intervention and to thus determine, on an ongoing basis, when adjustments to the program are needed to improve performance.</a:t>
            </a:r>
          </a:p>
        </p:txBody>
      </p:sp>
      <p:pic>
        <p:nvPicPr>
          <p:cNvPr id="5" name="Picture 4" descr="A person holding a pencil up a graph">
            <a:extLst>
              <a:ext uri="{FF2B5EF4-FFF2-40B4-BE49-F238E27FC236}">
                <a16:creationId xmlns:a16="http://schemas.microsoft.com/office/drawing/2014/main" id="{B94B4008-1C87-17CF-71B0-195C9DD244F4}"/>
              </a:ext>
            </a:extLst>
          </p:cNvPr>
          <p:cNvPicPr>
            <a:picLocks noChangeAspect="1"/>
          </p:cNvPicPr>
          <p:nvPr/>
        </p:nvPicPr>
        <p:blipFill rotWithShape="1">
          <a:blip r:embed="rId3"/>
          <a:srcRect t="26606" b="12304"/>
          <a:stretch/>
        </p:blipFill>
        <p:spPr>
          <a:xfrm>
            <a:off x="4252806" y="4183092"/>
            <a:ext cx="3595794" cy="2199439"/>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3623164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48D5-0FF9-F666-666D-B2412AFEC5C5}"/>
              </a:ext>
            </a:extLst>
          </p:cNvPr>
          <p:cNvSpPr>
            <a:spLocks noGrp="1"/>
          </p:cNvSpPr>
          <p:nvPr>
            <p:ph type="title"/>
          </p:nvPr>
        </p:nvSpPr>
        <p:spPr>
          <a:xfrm>
            <a:off x="457200" y="0"/>
            <a:ext cx="11276076" cy="1280160"/>
          </a:xfrm>
        </p:spPr>
        <p:txBody>
          <a:bodyPr anchor="ctr">
            <a:normAutofit/>
          </a:bodyPr>
          <a:lstStyle/>
          <a:p>
            <a:pPr algn="ctr"/>
            <a:r>
              <a:rPr lang="en-US"/>
              <a:t>Decision Rules for Analyzing </a:t>
            </a:r>
            <a:br>
              <a:rPr lang="en-US"/>
            </a:br>
            <a:r>
              <a:rPr lang="en-US"/>
              <a:t>Progress Monitoring Data</a:t>
            </a:r>
          </a:p>
        </p:txBody>
      </p:sp>
      <p:pic>
        <p:nvPicPr>
          <p:cNvPr id="8" name="Picture 7" descr="A screenshot of the NCII Decision Rules Infographic">
            <a:extLst>
              <a:ext uri="{FF2B5EF4-FFF2-40B4-BE49-F238E27FC236}">
                <a16:creationId xmlns:a16="http://schemas.microsoft.com/office/drawing/2014/main" id="{787B1A93-002C-6499-AD32-D1B8D1CC8332}"/>
              </a:ext>
            </a:extLst>
          </p:cNvPr>
          <p:cNvPicPr>
            <a:picLocks noChangeAspect="1"/>
          </p:cNvPicPr>
          <p:nvPr/>
        </p:nvPicPr>
        <p:blipFill>
          <a:blip r:embed="rId3"/>
          <a:stretch>
            <a:fillRect/>
          </a:stretch>
        </p:blipFill>
        <p:spPr>
          <a:xfrm>
            <a:off x="2014419" y="1371599"/>
            <a:ext cx="3355276" cy="4343400"/>
          </a:xfrm>
          <a:prstGeom prst="rect">
            <a:avLst/>
          </a:prstGeom>
          <a:noFill/>
        </p:spPr>
      </p:pic>
      <p:pic>
        <p:nvPicPr>
          <p:cNvPr id="14" name="Picture 13" descr="A screenshot of the back of our decision rules infographic">
            <a:extLst>
              <a:ext uri="{FF2B5EF4-FFF2-40B4-BE49-F238E27FC236}">
                <a16:creationId xmlns:a16="http://schemas.microsoft.com/office/drawing/2014/main" id="{50D98FA6-D1F9-7D0B-8E3B-132959FAC7E5}"/>
              </a:ext>
            </a:extLst>
          </p:cNvPr>
          <p:cNvPicPr>
            <a:picLocks noChangeAspect="1"/>
          </p:cNvPicPr>
          <p:nvPr/>
        </p:nvPicPr>
        <p:blipFill>
          <a:blip r:embed="rId4"/>
          <a:stretch>
            <a:fillRect/>
          </a:stretch>
        </p:blipFill>
        <p:spPr>
          <a:xfrm>
            <a:off x="6822307" y="1371599"/>
            <a:ext cx="3290125" cy="4343400"/>
          </a:xfrm>
          <a:prstGeom prst="rect">
            <a:avLst/>
          </a:prstGeom>
          <a:noFill/>
          <a:ln>
            <a:noFill/>
          </a:ln>
        </p:spPr>
      </p:pic>
      <p:sp>
        <p:nvSpPr>
          <p:cNvPr id="13" name="Slide Number Placeholder 12">
            <a:extLst>
              <a:ext uri="{FF2B5EF4-FFF2-40B4-BE49-F238E27FC236}">
                <a16:creationId xmlns:a16="http://schemas.microsoft.com/office/drawing/2014/main" id="{28FCAFCD-9BF3-A688-FFBF-9696706AAC3A}"/>
              </a:ext>
            </a:extLst>
          </p:cNvPr>
          <p:cNvSpPr>
            <a:spLocks noGrp="1"/>
          </p:cNvSpPr>
          <p:nvPr>
            <p:ph type="sldNum" sz="quarter" idx="12"/>
          </p:nvPr>
        </p:nvSpPr>
        <p:spPr>
          <a:xfrm>
            <a:off x="11673507" y="6507316"/>
            <a:ext cx="209459" cy="153888"/>
          </a:xfrm>
        </p:spPr>
        <p:txBody>
          <a:bodyPr wrap="none" anchor="b">
            <a:normAutofit/>
          </a:bodyPr>
          <a:lstStyle/>
          <a:p>
            <a:pPr>
              <a:spcAft>
                <a:spcPts val="600"/>
              </a:spcAft>
            </a:pPr>
            <a:fld id="{99A20822-4A49-4D36-86E3-300BA48D3F00}" type="slidenum">
              <a:rPr lang="en-US" smtClean="0">
                <a:solidFill>
                  <a:srgbClr val="1F497D">
                    <a:lumMod val="75000"/>
                  </a:srgbClr>
                </a:solidFill>
              </a:rPr>
              <a:pPr>
                <a:spcAft>
                  <a:spcPts val="600"/>
                </a:spcAft>
              </a:pPr>
              <a:t>30</a:t>
            </a:fld>
            <a:endParaRPr lang="en-US">
              <a:solidFill>
                <a:srgbClr val="1F497D">
                  <a:lumMod val="75000"/>
                </a:srgbClr>
              </a:solidFill>
            </a:endParaRPr>
          </a:p>
        </p:txBody>
      </p:sp>
    </p:spTree>
    <p:extLst>
      <p:ext uri="{BB962C8B-B14F-4D97-AF65-F5344CB8AC3E}">
        <p14:creationId xmlns:p14="http://schemas.microsoft.com/office/powerpoint/2010/main" val="1083613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A146-37F6-F141-00F9-927F6CE8F632}"/>
              </a:ext>
            </a:extLst>
          </p:cNvPr>
          <p:cNvSpPr>
            <a:spLocks noGrp="1"/>
          </p:cNvSpPr>
          <p:nvPr>
            <p:ph type="title"/>
          </p:nvPr>
        </p:nvSpPr>
        <p:spPr/>
        <p:txBody>
          <a:bodyPr anchor="ctr">
            <a:normAutofit/>
          </a:bodyPr>
          <a:lstStyle/>
          <a:p>
            <a:pPr algn="ctr"/>
            <a:r>
              <a:rPr lang="en-US"/>
              <a:t>Example: Four-Point Analysis Method</a:t>
            </a:r>
          </a:p>
        </p:txBody>
      </p:sp>
      <p:pic>
        <p:nvPicPr>
          <p:cNvPr id="5" name="Picture 4" descr="A sample graph of student data with the last 4 points below the goal line. ">
            <a:extLst>
              <a:ext uri="{FF2B5EF4-FFF2-40B4-BE49-F238E27FC236}">
                <a16:creationId xmlns:a16="http://schemas.microsoft.com/office/drawing/2014/main" id="{1359D8A3-7A55-D3EC-2370-4F4C964A0DF4}"/>
              </a:ext>
            </a:extLst>
          </p:cNvPr>
          <p:cNvPicPr>
            <a:picLocks noChangeAspect="1"/>
          </p:cNvPicPr>
          <p:nvPr/>
        </p:nvPicPr>
        <p:blipFill>
          <a:blip r:embed="rId3"/>
          <a:stretch>
            <a:fillRect/>
          </a:stretch>
        </p:blipFill>
        <p:spPr>
          <a:xfrm>
            <a:off x="1170224" y="1049274"/>
            <a:ext cx="9487783" cy="4933188"/>
          </a:xfrm>
          <a:prstGeom prst="rect">
            <a:avLst/>
          </a:prstGeom>
        </p:spPr>
      </p:pic>
      <p:sp>
        <p:nvSpPr>
          <p:cNvPr id="10" name="Thought Bubble: Cloud 9">
            <a:extLst>
              <a:ext uri="{FF2B5EF4-FFF2-40B4-BE49-F238E27FC236}">
                <a16:creationId xmlns:a16="http://schemas.microsoft.com/office/drawing/2014/main" id="{BF5E793C-596E-2AF4-666A-B9B48C3153F2}"/>
              </a:ext>
            </a:extLst>
          </p:cNvPr>
          <p:cNvSpPr/>
          <p:nvPr/>
        </p:nvSpPr>
        <p:spPr>
          <a:xfrm>
            <a:off x="7220306" y="1479540"/>
            <a:ext cx="4671588" cy="1699788"/>
          </a:xfrm>
          <a:prstGeom prst="cloudCallout">
            <a:avLst/>
          </a:prstGeom>
          <a:solidFill>
            <a:schemeClr val="bg2"/>
          </a:solidFill>
          <a:ln w="95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Based on the four most recent data points, what analysis or decision should be made about this student’s progress?</a:t>
            </a:r>
          </a:p>
        </p:txBody>
      </p:sp>
      <p:sp>
        <p:nvSpPr>
          <p:cNvPr id="9" name="Text Placeholder 8">
            <a:extLst>
              <a:ext uri="{FF2B5EF4-FFF2-40B4-BE49-F238E27FC236}">
                <a16:creationId xmlns:a16="http://schemas.microsoft.com/office/drawing/2014/main" id="{62C63537-9C28-E305-DBA0-67868B9A6287}"/>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B211544E-331C-45D8-8760-0068F9049BE0}"/>
              </a:ext>
            </a:extLst>
          </p:cNvPr>
          <p:cNvSpPr txBox="1">
            <a:spLocks/>
          </p:cNvSpPr>
          <p:nvPr/>
        </p:nvSpPr>
        <p:spPr>
          <a:xfrm>
            <a:off x="457200" y="5751576"/>
            <a:ext cx="11276076" cy="192024"/>
          </a:xfrm>
          <a:prstGeom prst="rect">
            <a:avLst/>
          </a:prstGeom>
        </p:spPr>
        <p:txBody>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800"/>
              <a:t>WRC = words read correctly.</a:t>
            </a:r>
          </a:p>
        </p:txBody>
      </p:sp>
      <p:sp>
        <p:nvSpPr>
          <p:cNvPr id="4" name="Slide Number Placeholder 3">
            <a:extLst>
              <a:ext uri="{FF2B5EF4-FFF2-40B4-BE49-F238E27FC236}">
                <a16:creationId xmlns:a16="http://schemas.microsoft.com/office/drawing/2014/main" id="{2B86C2AE-C70A-98EB-336C-CB0674DC188A}"/>
              </a:ext>
            </a:extLst>
          </p:cNvPr>
          <p:cNvSpPr>
            <a:spLocks noGrp="1"/>
          </p:cNvSpPr>
          <p:nvPr>
            <p:ph type="sldNum" sz="quarter" idx="14"/>
          </p:nvPr>
        </p:nvSpPr>
        <p:spPr/>
        <p:txBody>
          <a:bodyPr wrap="none" anchor="b">
            <a:normAutofit/>
          </a:bodyPr>
          <a:lstStyle/>
          <a:p>
            <a:pPr>
              <a:spcAft>
                <a:spcPts val="600"/>
              </a:spcAft>
            </a:pPr>
            <a:fld id="{A1A8B8B9-B651-4439-A868-E8F04EF81465}" type="slidenum">
              <a:rPr lang="en-US" smtClean="0"/>
              <a:pPr>
                <a:spcAft>
                  <a:spcPts val="600"/>
                </a:spcAft>
              </a:pPr>
              <a:t>31</a:t>
            </a:fld>
            <a:endParaRPr lang="en-US"/>
          </a:p>
        </p:txBody>
      </p:sp>
    </p:spTree>
    <p:extLst>
      <p:ext uri="{BB962C8B-B14F-4D97-AF65-F5344CB8AC3E}">
        <p14:creationId xmlns:p14="http://schemas.microsoft.com/office/powerpoint/2010/main" val="4034275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1285-9242-5B4C-AF74-B5354773A4C2}"/>
              </a:ext>
            </a:extLst>
          </p:cNvPr>
          <p:cNvSpPr>
            <a:spLocks noGrp="1"/>
          </p:cNvSpPr>
          <p:nvPr>
            <p:ph type="title"/>
          </p:nvPr>
        </p:nvSpPr>
        <p:spPr/>
        <p:txBody>
          <a:bodyPr anchor="ctr">
            <a:normAutofit/>
          </a:bodyPr>
          <a:lstStyle/>
          <a:p>
            <a:pPr algn="ctr"/>
            <a:r>
              <a:rPr lang="en-US"/>
              <a:t>Example: Trend Line Analysis Method</a:t>
            </a:r>
          </a:p>
        </p:txBody>
      </p:sp>
      <p:pic>
        <p:nvPicPr>
          <p:cNvPr id="5" name="Picture 4" descr="A sample graph of student data with a goal line, student data points, and three vertical lines: the first represents the beginning of the intervention, and the next two are phase lines (adaptations to the intervention). &#10;&#10;The three red lines represent the three trends between each phase line. The first trend line shows the student will never reach the goal at the current rate. The second line shows there was improvement, but the student will still not reach the goal at the current rate. The third trend line shows that the student will reach the goal at the current rate. &#10;">
            <a:extLst>
              <a:ext uri="{FF2B5EF4-FFF2-40B4-BE49-F238E27FC236}">
                <a16:creationId xmlns:a16="http://schemas.microsoft.com/office/drawing/2014/main" id="{FE301013-3A38-2023-D1D4-F5CC1017C2F6}"/>
              </a:ext>
            </a:extLst>
          </p:cNvPr>
          <p:cNvPicPr>
            <a:picLocks noChangeAspect="1"/>
          </p:cNvPicPr>
          <p:nvPr/>
        </p:nvPicPr>
        <p:blipFill>
          <a:blip r:embed="rId3"/>
          <a:stretch>
            <a:fillRect/>
          </a:stretch>
        </p:blipFill>
        <p:spPr>
          <a:xfrm>
            <a:off x="2329944" y="1093214"/>
            <a:ext cx="7810500" cy="5124450"/>
          </a:xfrm>
          <a:prstGeom prst="rect">
            <a:avLst/>
          </a:prstGeom>
        </p:spPr>
      </p:pic>
      <p:sp>
        <p:nvSpPr>
          <p:cNvPr id="3" name="Text Placeholder 2">
            <a:extLst>
              <a:ext uri="{FF2B5EF4-FFF2-40B4-BE49-F238E27FC236}">
                <a16:creationId xmlns:a16="http://schemas.microsoft.com/office/drawing/2014/main" id="{D94AEDE4-F47F-25A3-72AE-6793985E1142}"/>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BBE964C-C236-DF84-FAE3-946D1ACEAD4F}"/>
              </a:ext>
            </a:extLst>
          </p:cNvPr>
          <p:cNvSpPr>
            <a:spLocks noGrp="1"/>
          </p:cNvSpPr>
          <p:nvPr>
            <p:ph type="sldNum" sz="quarter" idx="14"/>
          </p:nvPr>
        </p:nvSpPr>
        <p:spPr/>
        <p:txBody>
          <a:bodyPr wrap="none" anchor="b">
            <a:normAutofit/>
          </a:bodyPr>
          <a:lstStyle/>
          <a:p>
            <a:pPr>
              <a:spcAft>
                <a:spcPts val="600"/>
              </a:spcAft>
            </a:pPr>
            <a:fld id="{A1A8B8B9-B651-4439-A868-E8F04EF81465}" type="slidenum">
              <a:rPr lang="en-US" smtClean="0">
                <a:solidFill>
                  <a:srgbClr val="1F497D">
                    <a:lumMod val="75000"/>
                  </a:srgbClr>
                </a:solidFill>
              </a:rPr>
              <a:pPr>
                <a:spcAft>
                  <a:spcPts val="600"/>
                </a:spcAft>
              </a:pPr>
              <a:t>32</a:t>
            </a:fld>
            <a:endParaRPr lang="en-US">
              <a:solidFill>
                <a:srgbClr val="1F497D">
                  <a:lumMod val="75000"/>
                </a:srgbClr>
              </a:solidFill>
            </a:endParaRPr>
          </a:p>
        </p:txBody>
      </p:sp>
    </p:spTree>
    <p:extLst>
      <p:ext uri="{BB962C8B-B14F-4D97-AF65-F5344CB8AC3E}">
        <p14:creationId xmlns:p14="http://schemas.microsoft.com/office/powerpoint/2010/main" val="761016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1285-9242-5B4C-AF74-B5354773A4C2}"/>
              </a:ext>
            </a:extLst>
          </p:cNvPr>
          <p:cNvSpPr>
            <a:spLocks noGrp="1"/>
          </p:cNvSpPr>
          <p:nvPr>
            <p:ph type="title"/>
          </p:nvPr>
        </p:nvSpPr>
        <p:spPr/>
        <p:txBody>
          <a:bodyPr anchor="ctr">
            <a:normAutofit/>
          </a:bodyPr>
          <a:lstStyle/>
          <a:p>
            <a:pPr algn="ctr"/>
            <a:r>
              <a:rPr lang="en-US"/>
              <a:t>Example: Median of the Last Three Points Method​</a:t>
            </a:r>
          </a:p>
        </p:txBody>
      </p:sp>
      <p:pic>
        <p:nvPicPr>
          <p:cNvPr id="6" name="Picture 5" descr="An example graph that shows the median of the last three data points is slightly below the goal line, so the teacher determines the student is not responding adequately to the intervention. ">
            <a:extLst>
              <a:ext uri="{FF2B5EF4-FFF2-40B4-BE49-F238E27FC236}">
                <a16:creationId xmlns:a16="http://schemas.microsoft.com/office/drawing/2014/main" id="{16D46A03-22F3-811E-4AEF-B70C76114BE6}"/>
              </a:ext>
            </a:extLst>
          </p:cNvPr>
          <p:cNvPicPr>
            <a:picLocks noChangeAspect="1"/>
          </p:cNvPicPr>
          <p:nvPr/>
        </p:nvPicPr>
        <p:blipFill>
          <a:blip r:embed="rId3"/>
          <a:stretch>
            <a:fillRect/>
          </a:stretch>
        </p:blipFill>
        <p:spPr>
          <a:xfrm>
            <a:off x="1469037" y="1134101"/>
            <a:ext cx="8864184" cy="4589798"/>
          </a:xfrm>
          <a:prstGeom prst="rect">
            <a:avLst/>
          </a:prstGeom>
        </p:spPr>
      </p:pic>
      <p:sp>
        <p:nvSpPr>
          <p:cNvPr id="7" name="Thought Bubble: Cloud 6">
            <a:extLst>
              <a:ext uri="{FF2B5EF4-FFF2-40B4-BE49-F238E27FC236}">
                <a16:creationId xmlns:a16="http://schemas.microsoft.com/office/drawing/2014/main" id="{83BBE7CA-A235-6053-34E5-41CA1DCB5591}"/>
              </a:ext>
            </a:extLst>
          </p:cNvPr>
          <p:cNvSpPr/>
          <p:nvPr/>
        </p:nvSpPr>
        <p:spPr>
          <a:xfrm>
            <a:off x="7220306" y="1339812"/>
            <a:ext cx="4671588" cy="1699788"/>
          </a:xfrm>
          <a:prstGeom prst="cloudCallout">
            <a:avLst/>
          </a:prstGeom>
          <a:solidFill>
            <a:schemeClr val="bg2"/>
          </a:solidFill>
          <a:ln w="9525">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Based on the median of the last three data points, what analysis or decision should be made about this student’s progress?</a:t>
            </a:r>
          </a:p>
        </p:txBody>
      </p:sp>
      <p:sp>
        <p:nvSpPr>
          <p:cNvPr id="3" name="Text Placeholder 2">
            <a:extLst>
              <a:ext uri="{FF2B5EF4-FFF2-40B4-BE49-F238E27FC236}">
                <a16:creationId xmlns:a16="http://schemas.microsoft.com/office/drawing/2014/main" id="{3A5BDA81-FECC-7CEE-1ED8-B4047C2DBA00}"/>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BBE964C-C236-DF84-FAE3-946D1ACEAD4F}"/>
              </a:ext>
            </a:extLst>
          </p:cNvPr>
          <p:cNvSpPr>
            <a:spLocks noGrp="1"/>
          </p:cNvSpPr>
          <p:nvPr>
            <p:ph type="sldNum" sz="quarter" idx="14"/>
          </p:nvPr>
        </p:nvSpPr>
        <p:spPr/>
        <p:txBody>
          <a:bodyPr wrap="none" anchor="b">
            <a:normAutofit/>
          </a:bodyPr>
          <a:lstStyle/>
          <a:p>
            <a:pPr>
              <a:spcAft>
                <a:spcPts val="600"/>
              </a:spcAft>
            </a:pPr>
            <a:fld id="{A1A8B8B9-B651-4439-A868-E8F04EF81465}" type="slidenum">
              <a:rPr lang="en-US" smtClean="0"/>
              <a:pPr>
                <a:spcAft>
                  <a:spcPts val="600"/>
                </a:spcAft>
              </a:pPr>
              <a:t>33</a:t>
            </a:fld>
            <a:endParaRPr lang="en-US"/>
          </a:p>
        </p:txBody>
      </p:sp>
    </p:spTree>
    <p:extLst>
      <p:ext uri="{BB962C8B-B14F-4D97-AF65-F5344CB8AC3E}">
        <p14:creationId xmlns:p14="http://schemas.microsoft.com/office/powerpoint/2010/main" val="2497279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6EC736-193A-B797-75D1-4437D859C806}"/>
              </a:ext>
            </a:extLst>
          </p:cNvPr>
          <p:cNvSpPr>
            <a:spLocks noGrp="1"/>
          </p:cNvSpPr>
          <p:nvPr>
            <p:ph type="title"/>
          </p:nvPr>
        </p:nvSpPr>
        <p:spPr/>
        <p:txBody>
          <a:bodyPr/>
          <a:lstStyle/>
          <a:p>
            <a:r>
              <a:rPr lang="en-US"/>
              <a:t>Conclusion</a:t>
            </a:r>
          </a:p>
        </p:txBody>
      </p:sp>
      <p:sp>
        <p:nvSpPr>
          <p:cNvPr id="7" name="Text Placeholder 6">
            <a:extLst>
              <a:ext uri="{FF2B5EF4-FFF2-40B4-BE49-F238E27FC236}">
                <a16:creationId xmlns:a16="http://schemas.microsoft.com/office/drawing/2014/main" id="{D4DC5DD5-36E6-126D-38D9-EB4EE0D9A17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F8CE9A2-2B10-5D34-F152-092139D43401}"/>
              </a:ext>
            </a:extLst>
          </p:cNvPr>
          <p:cNvSpPr>
            <a:spLocks noGrp="1"/>
          </p:cNvSpPr>
          <p:nvPr>
            <p:ph type="sldNum" sz="quarter" idx="15"/>
          </p:nvPr>
        </p:nvSpPr>
        <p:spPr/>
        <p:txBody>
          <a:bodyPr/>
          <a:lstStyle/>
          <a:p>
            <a:fld id="{99A20822-4A49-4D36-86E3-300BA48D3F00}" type="slidenum">
              <a:rPr lang="en-US" smtClean="0"/>
              <a:t>34</a:t>
            </a:fld>
            <a:endParaRPr lang="en-US"/>
          </a:p>
        </p:txBody>
      </p:sp>
    </p:spTree>
    <p:extLst>
      <p:ext uri="{BB962C8B-B14F-4D97-AF65-F5344CB8AC3E}">
        <p14:creationId xmlns:p14="http://schemas.microsoft.com/office/powerpoint/2010/main" val="3631995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16090-49E9-F8A7-2217-CC9A887C2D25}"/>
              </a:ext>
            </a:extLst>
          </p:cNvPr>
          <p:cNvSpPr>
            <a:spLocks noGrp="1"/>
          </p:cNvSpPr>
          <p:nvPr>
            <p:ph type="title"/>
          </p:nvPr>
        </p:nvSpPr>
        <p:spPr/>
        <p:txBody>
          <a:bodyPr/>
          <a:lstStyle/>
          <a:p>
            <a:r>
              <a:rPr lang="en-US"/>
              <a:t>Common Challenges With Academic </a:t>
            </a:r>
            <a:br>
              <a:rPr lang="en-US"/>
            </a:br>
            <a:r>
              <a:rPr lang="en-US"/>
              <a:t>Progress Monitoring</a:t>
            </a:r>
          </a:p>
        </p:txBody>
      </p:sp>
      <p:grpSp>
        <p:nvGrpSpPr>
          <p:cNvPr id="8" name="Group 7"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
            <a:extLst>
              <a:ext uri="{FF2B5EF4-FFF2-40B4-BE49-F238E27FC236}">
                <a16:creationId xmlns:a16="http://schemas.microsoft.com/office/drawing/2014/main" id="{6CE5F1BF-3706-ABA0-169A-F0E2BB80A917}"/>
              </a:ext>
            </a:extLst>
          </p:cNvPr>
          <p:cNvGrpSpPr/>
          <p:nvPr/>
        </p:nvGrpSpPr>
        <p:grpSpPr>
          <a:xfrm>
            <a:off x="460375" y="1346200"/>
            <a:ext cx="11274425" cy="4343400"/>
            <a:chOff x="460375" y="1346200"/>
            <a:chExt cx="11274425" cy="4343400"/>
          </a:xfrm>
        </p:grpSpPr>
        <p:sp>
          <p:nvSpPr>
            <p:cNvPr id="9" name="Rectangle 8">
              <a:extLst>
                <a:ext uri="{FF2B5EF4-FFF2-40B4-BE49-F238E27FC236}">
                  <a16:creationId xmlns:a16="http://schemas.microsoft.com/office/drawing/2014/main" id="{58A9FA89-D51F-6766-EABB-203BD04077A6}"/>
                </a:ext>
              </a:extLst>
            </p:cNvPr>
            <p:cNvSpPr/>
            <p:nvPr/>
          </p:nvSpPr>
          <p:spPr>
            <a:xfrm>
              <a:off x="460375" y="1346200"/>
              <a:ext cx="11274425" cy="4343400"/>
            </a:xfrm>
            <a:prstGeom prst="rect">
              <a:avLst/>
            </a:prstGeom>
            <a:ln w="38100">
              <a:noFill/>
            </a:ln>
          </p:spPr>
          <p:txBody>
            <a:bodyPr/>
            <a:lstStyle/>
            <a:p>
              <a:endParaRPr lang="en-US"/>
            </a:p>
          </p:txBody>
        </p:sp>
        <p:sp>
          <p:nvSpPr>
            <p:cNvPr id="10" name="Freeform: Shape 9"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C787FFA4-1B35-878B-1E8A-92E7A602B4AF}"/>
                </a:ext>
              </a:extLst>
            </p:cNvPr>
            <p:cNvSpPr/>
            <p:nvPr/>
          </p:nvSpPr>
          <p:spPr>
            <a:xfrm>
              <a:off x="2259247" y="1534570"/>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assessment does not align with the content of the intervention.</a:t>
              </a:r>
            </a:p>
          </p:txBody>
        </p:sp>
        <p:sp>
          <p:nvSpPr>
            <p:cNvPr id="11" name="Rectangle 10">
              <a:extLst>
                <a:ext uri="{FF2B5EF4-FFF2-40B4-BE49-F238E27FC236}">
                  <a16:creationId xmlns:a16="http://schemas.microsoft.com/office/drawing/2014/main" id="{F6E8500A-93C2-5A41-C656-85834A35301E}"/>
                </a:ext>
              </a:extLst>
            </p:cNvPr>
            <p:cNvSpPr/>
            <p:nvPr/>
          </p:nvSpPr>
          <p:spPr>
            <a:xfrm>
              <a:off x="2108817" y="1516050"/>
              <a:ext cx="823121" cy="122676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6EE9585A-15B2-62C5-46FB-F5F31C24DF7D}"/>
                </a:ext>
              </a:extLst>
            </p:cNvPr>
            <p:cNvSpPr/>
            <p:nvPr/>
          </p:nvSpPr>
          <p:spPr>
            <a:xfrm>
              <a:off x="6329872" y="1516840"/>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level of the assessment is too difficult or too easy for the student.</a:t>
              </a:r>
            </a:p>
          </p:txBody>
        </p:sp>
        <p:sp>
          <p:nvSpPr>
            <p:cNvPr id="13" name="Rectangle 12">
              <a:extLst>
                <a:ext uri="{FF2B5EF4-FFF2-40B4-BE49-F238E27FC236}">
                  <a16:creationId xmlns:a16="http://schemas.microsoft.com/office/drawing/2014/main" id="{FAE724A0-B0F2-EE49-1461-F0B7554DECBD}"/>
                </a:ext>
              </a:extLst>
            </p:cNvPr>
            <p:cNvSpPr/>
            <p:nvPr/>
          </p:nvSpPr>
          <p:spPr>
            <a:xfrm>
              <a:off x="6173088" y="1498319"/>
              <a:ext cx="823121" cy="1219339"/>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Freeform: Shape 13"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E7633828-A87C-2548-638B-48DA38286810}"/>
                </a:ext>
              </a:extLst>
            </p:cNvPr>
            <p:cNvSpPr/>
            <p:nvPr/>
          </p:nvSpPr>
          <p:spPr>
            <a:xfrm>
              <a:off x="2259247" y="3014881"/>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goal for student progress is inappropriate.</a:t>
              </a:r>
            </a:p>
          </p:txBody>
        </p:sp>
        <p:sp>
          <p:nvSpPr>
            <p:cNvPr id="15" name="Rectangle 14">
              <a:extLst>
                <a:ext uri="{FF2B5EF4-FFF2-40B4-BE49-F238E27FC236}">
                  <a16:creationId xmlns:a16="http://schemas.microsoft.com/office/drawing/2014/main" id="{8092A2A6-7C3B-31D6-E28F-287B08AC3992}"/>
                </a:ext>
              </a:extLst>
            </p:cNvPr>
            <p:cNvSpPr/>
            <p:nvPr/>
          </p:nvSpPr>
          <p:spPr>
            <a:xfrm>
              <a:off x="2102462" y="3006959"/>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Freeform: Shape 15"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08F0B2FE-D428-4D63-EA3A-A1441E7A324C}"/>
                </a:ext>
              </a:extLst>
            </p:cNvPr>
            <p:cNvSpPr/>
            <p:nvPr/>
          </p:nvSpPr>
          <p:spPr>
            <a:xfrm>
              <a:off x="6329872" y="3014881"/>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Lack of clarity about the logistics of collecting progress monitoring data (i.e., who, what, when, where).</a:t>
              </a:r>
            </a:p>
          </p:txBody>
        </p:sp>
        <p:sp>
          <p:nvSpPr>
            <p:cNvPr id="17" name="Rectangle 16">
              <a:extLst>
                <a:ext uri="{FF2B5EF4-FFF2-40B4-BE49-F238E27FC236}">
                  <a16:creationId xmlns:a16="http://schemas.microsoft.com/office/drawing/2014/main" id="{4E544CAC-4497-CC4A-B3B0-EDE466E8BB0E}"/>
                </a:ext>
              </a:extLst>
            </p:cNvPr>
            <p:cNvSpPr/>
            <p:nvPr/>
          </p:nvSpPr>
          <p:spPr>
            <a:xfrm>
              <a:off x="6173088" y="2993785"/>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8" name="Freeform: Shape 17"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ABEBAB64-2E3C-222E-13DB-31175F4C9737}"/>
                </a:ext>
              </a:extLst>
            </p:cNvPr>
            <p:cNvSpPr/>
            <p:nvPr/>
          </p:nvSpPr>
          <p:spPr>
            <a:xfrm>
              <a:off x="2259247" y="4495192"/>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assessment is not administered in a consistent way. </a:t>
              </a:r>
            </a:p>
          </p:txBody>
        </p:sp>
        <p:sp>
          <p:nvSpPr>
            <p:cNvPr id="19" name="Rectangle 18">
              <a:extLst>
                <a:ext uri="{FF2B5EF4-FFF2-40B4-BE49-F238E27FC236}">
                  <a16:creationId xmlns:a16="http://schemas.microsoft.com/office/drawing/2014/main" id="{7617B3D4-3842-596D-6D26-AD4DDC25A962}"/>
                </a:ext>
              </a:extLst>
            </p:cNvPr>
            <p:cNvSpPr/>
            <p:nvPr/>
          </p:nvSpPr>
          <p:spPr>
            <a:xfrm>
              <a:off x="2121509" y="4454918"/>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0" name="Freeform: Shape 19" descr="Smart art listing: &#10;The assessment is not aligned with the content of the intervention.&#10;The level of the assessment is too difficult or too easy for the student.&#10;The goal for student progress is inappropriate.&#10;Lack of clarity about the logistics of collecting progress monitoring data (i.e., who, what, when, where).&#10;The assessment is not administered in a consistent way. &#10;Data are not collected frequently enough to allow for timely decisions.&#10;">
              <a:extLst>
                <a:ext uri="{FF2B5EF4-FFF2-40B4-BE49-F238E27FC236}">
                  <a16:creationId xmlns:a16="http://schemas.microsoft.com/office/drawing/2014/main" id="{E60189B7-56DD-6C2D-EF23-06BAE5B1A28A}"/>
                </a:ext>
              </a:extLst>
            </p:cNvPr>
            <p:cNvSpPr/>
            <p:nvPr/>
          </p:nvSpPr>
          <p:spPr>
            <a:xfrm>
              <a:off x="6329872" y="4495192"/>
              <a:ext cx="3762839" cy="1175887"/>
            </a:xfrm>
            <a:custGeom>
              <a:avLst/>
              <a:gdLst>
                <a:gd name="connsiteX0" fmla="*/ 0 w 3762839"/>
                <a:gd name="connsiteY0" fmla="*/ 0 h 1175887"/>
                <a:gd name="connsiteX1" fmla="*/ 3762839 w 3762839"/>
                <a:gd name="connsiteY1" fmla="*/ 0 h 1175887"/>
                <a:gd name="connsiteX2" fmla="*/ 3762839 w 3762839"/>
                <a:gd name="connsiteY2" fmla="*/ 1175887 h 1175887"/>
                <a:gd name="connsiteX3" fmla="*/ 0 w 3762839"/>
                <a:gd name="connsiteY3" fmla="*/ 1175887 h 1175887"/>
                <a:gd name="connsiteX4" fmla="*/ 0 w 3762839"/>
                <a:gd name="connsiteY4" fmla="*/ 0 h 1175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839" h="1175887">
                  <a:moveTo>
                    <a:pt x="0" y="0"/>
                  </a:moveTo>
                  <a:lnTo>
                    <a:pt x="3762839" y="0"/>
                  </a:lnTo>
                  <a:lnTo>
                    <a:pt x="3762839" y="1175887"/>
                  </a:lnTo>
                  <a:lnTo>
                    <a:pt x="0" y="117588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6468"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Data are not collected frequently enough to allow for timely decisions.</a:t>
              </a:r>
            </a:p>
          </p:txBody>
        </p:sp>
        <p:sp>
          <p:nvSpPr>
            <p:cNvPr id="21" name="Rectangle 20">
              <a:extLst>
                <a:ext uri="{FF2B5EF4-FFF2-40B4-BE49-F238E27FC236}">
                  <a16:creationId xmlns:a16="http://schemas.microsoft.com/office/drawing/2014/main" id="{69CF23D1-E8FB-BB33-8226-2D0385F8E60E}"/>
                </a:ext>
              </a:extLst>
            </p:cNvPr>
            <p:cNvSpPr/>
            <p:nvPr/>
          </p:nvSpPr>
          <p:spPr>
            <a:xfrm>
              <a:off x="6173088" y="4454918"/>
              <a:ext cx="823121" cy="123468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4" name="Text Placeholder 3">
            <a:extLst>
              <a:ext uri="{FF2B5EF4-FFF2-40B4-BE49-F238E27FC236}">
                <a16:creationId xmlns:a16="http://schemas.microsoft.com/office/drawing/2014/main" id="{359F398E-C83C-FE4E-2A68-7B84E81E355F}"/>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B23D37B-AD3A-93AC-7083-D7045C3362E6}"/>
              </a:ext>
            </a:extLst>
          </p:cNvPr>
          <p:cNvSpPr>
            <a:spLocks noGrp="1"/>
          </p:cNvSpPr>
          <p:nvPr>
            <p:ph type="sldNum" sz="quarter" idx="14"/>
          </p:nvPr>
        </p:nvSpPr>
        <p:spPr/>
        <p:txBody>
          <a:bodyPr/>
          <a:lstStyle/>
          <a:p>
            <a:fld id="{99A20822-4A49-4D36-86E3-300BA48D3F00}" type="slidenum">
              <a:rPr lang="en-US" smtClean="0"/>
              <a:pPr/>
              <a:t>35</a:t>
            </a:fld>
            <a:endParaRPr lang="en-US"/>
          </a:p>
        </p:txBody>
      </p:sp>
      <p:pic>
        <p:nvPicPr>
          <p:cNvPr id="12290" name="Picture 2">
            <a:extLst>
              <a:ext uri="{FF2B5EF4-FFF2-40B4-BE49-F238E27FC236}">
                <a16:creationId xmlns:a16="http://schemas.microsoft.com/office/drawing/2014/main" id="{2B01DCAC-7446-6CD0-CC4C-2B713331527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32494" y="1825718"/>
            <a:ext cx="642198" cy="62217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A66EFAC9-751B-B6E5-A589-5717E4FD59C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181001" y="3401006"/>
            <a:ext cx="666042" cy="64571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32E3BF18-CF98-5C99-BB0F-B36D78D7A79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29872" y="1894298"/>
            <a:ext cx="566819" cy="47026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53286623-F1D6-D631-9760-E1E5A34D8DB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365" y="3288695"/>
            <a:ext cx="583326" cy="583326"/>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C2EABCD4-7098-BE6F-DDA0-F1D756A9084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3365" y="4641216"/>
            <a:ext cx="513258" cy="862083"/>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774E1906-88A8-F902-2C82-0C1198818A32}"/>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012222" y="4801571"/>
            <a:ext cx="1082741" cy="54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952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75B3-F2FF-F645-AC54-156163220AC0}"/>
              </a:ext>
            </a:extLst>
          </p:cNvPr>
          <p:cNvSpPr>
            <a:spLocks noGrp="1"/>
          </p:cNvSpPr>
          <p:nvPr>
            <p:ph type="title"/>
          </p:nvPr>
        </p:nvSpPr>
        <p:spPr/>
        <p:txBody>
          <a:bodyPr/>
          <a:lstStyle/>
          <a:p>
            <a:r>
              <a:rPr lang="en-US"/>
              <a:t>What’s Next in the DBI Process? </a:t>
            </a:r>
          </a:p>
        </p:txBody>
      </p:sp>
      <p:sp>
        <p:nvSpPr>
          <p:cNvPr id="9" name="Content Placeholder 8">
            <a:extLst>
              <a:ext uri="{FF2B5EF4-FFF2-40B4-BE49-F238E27FC236}">
                <a16:creationId xmlns:a16="http://schemas.microsoft.com/office/drawing/2014/main" id="{03EF2B7D-F49C-50CC-A58E-E977C61A8FB9}"/>
              </a:ext>
            </a:extLst>
          </p:cNvPr>
          <p:cNvSpPr>
            <a:spLocks noGrp="1"/>
          </p:cNvSpPr>
          <p:nvPr>
            <p:ph sz="quarter" idx="14"/>
          </p:nvPr>
        </p:nvSpPr>
        <p:spPr>
          <a:xfrm>
            <a:off x="457200" y="1371600"/>
            <a:ext cx="5964148" cy="4268912"/>
          </a:xfrm>
        </p:spPr>
        <p:txBody>
          <a:bodyPr/>
          <a:lstStyle/>
          <a:p>
            <a:r>
              <a:rPr lang="en-US"/>
              <a:t>If the student is not responsive, use diagnostic data to develop a hypothesis about why the student has not yet made adequate progress in the intervention.</a:t>
            </a:r>
          </a:p>
        </p:txBody>
      </p:sp>
      <p:sp>
        <p:nvSpPr>
          <p:cNvPr id="11" name="Arrow: Right 10" descr="Arrow pointing to &quot;nonresponsive&quot; ">
            <a:extLst>
              <a:ext uri="{FF2B5EF4-FFF2-40B4-BE49-F238E27FC236}">
                <a16:creationId xmlns:a16="http://schemas.microsoft.com/office/drawing/2014/main" id="{E68F8FA4-CD34-BBC8-8EFB-F882FED076E4}"/>
              </a:ext>
            </a:extLst>
          </p:cNvPr>
          <p:cNvSpPr/>
          <p:nvPr/>
        </p:nvSpPr>
        <p:spPr>
          <a:xfrm>
            <a:off x="6298058" y="2512237"/>
            <a:ext cx="1736700" cy="708917"/>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Content Placeholder 5" descr="A diagram of Data-Based Individualization process&#10;Step 1: Validated Intervention Program &#10;Step 2: Progress Monitor&#10;Step 3: Diagnostic Data&#10;Step 4: Intervention Adaptation&#10;Step 5: Progress Monitor&#10;Open configuration options&#10;&#10;There is a box around Step 3 and an arrow pointing to &quot;nonresponsive.&quot; ">
            <a:extLst>
              <a:ext uri="{FF2B5EF4-FFF2-40B4-BE49-F238E27FC236}">
                <a16:creationId xmlns:a16="http://schemas.microsoft.com/office/drawing/2014/main" id="{3706C730-DB6B-E476-7740-C9853F57E48E}"/>
              </a:ext>
            </a:extLst>
          </p:cNvPr>
          <p:cNvPicPr>
            <a:picLocks noChangeAspect="1"/>
          </p:cNvPicPr>
          <p:nvPr/>
        </p:nvPicPr>
        <p:blipFill>
          <a:blip r:embed="rId3"/>
          <a:stretch>
            <a:fillRect/>
          </a:stretch>
        </p:blipFill>
        <p:spPr>
          <a:xfrm>
            <a:off x="8034758" y="1408176"/>
            <a:ext cx="2461293" cy="4343400"/>
          </a:xfrm>
          <a:prstGeom prst="rect">
            <a:avLst/>
          </a:prstGeom>
          <a:ln>
            <a:noFill/>
          </a:ln>
        </p:spPr>
      </p:pic>
      <p:sp>
        <p:nvSpPr>
          <p:cNvPr id="12" name="Rectangle 11" descr="Red box around diagnostic data on the DBI process graphic">
            <a:extLst>
              <a:ext uri="{FF2B5EF4-FFF2-40B4-BE49-F238E27FC236}">
                <a16:creationId xmlns:a16="http://schemas.microsoft.com/office/drawing/2014/main" id="{C4F4E0C4-781B-C87D-B53A-E9304E3BDE34}"/>
              </a:ext>
            </a:extLst>
          </p:cNvPr>
          <p:cNvSpPr/>
          <p:nvPr/>
        </p:nvSpPr>
        <p:spPr>
          <a:xfrm>
            <a:off x="8620018" y="3221154"/>
            <a:ext cx="1500027" cy="796042"/>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solidFill>
                <a:schemeClr val="tx1"/>
              </a:solidFill>
            </a:endParaRPr>
          </a:p>
        </p:txBody>
      </p:sp>
      <p:sp>
        <p:nvSpPr>
          <p:cNvPr id="8" name="Text Placeholder 7">
            <a:extLst>
              <a:ext uri="{FF2B5EF4-FFF2-40B4-BE49-F238E27FC236}">
                <a16:creationId xmlns:a16="http://schemas.microsoft.com/office/drawing/2014/main" id="{B7CB2625-B961-C8E6-A65E-45352EFB5C3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9775E46-95C6-22AF-1D57-C59A44BD88E4}"/>
              </a:ext>
            </a:extLst>
          </p:cNvPr>
          <p:cNvSpPr>
            <a:spLocks noGrp="1"/>
          </p:cNvSpPr>
          <p:nvPr>
            <p:ph type="sldNum" sz="quarter" idx="12"/>
          </p:nvPr>
        </p:nvSpPr>
        <p:spPr/>
        <p:txBody>
          <a:bodyPr/>
          <a:lstStyle/>
          <a:p>
            <a:fld id="{99A20822-4A49-4D36-86E3-300BA48D3F00}" type="slidenum">
              <a:rPr lang="en-US" smtClean="0"/>
              <a:t>36</a:t>
            </a:fld>
            <a:endParaRPr lang="en-US"/>
          </a:p>
        </p:txBody>
      </p:sp>
    </p:spTree>
    <p:extLst>
      <p:ext uri="{BB962C8B-B14F-4D97-AF65-F5344CB8AC3E}">
        <p14:creationId xmlns:p14="http://schemas.microsoft.com/office/powerpoint/2010/main" val="2941859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7245AC-DF80-53BE-5C96-FC53E5C65DB9}"/>
              </a:ext>
            </a:extLst>
          </p:cNvPr>
          <p:cNvSpPr>
            <a:spLocks noGrp="1"/>
          </p:cNvSpPr>
          <p:nvPr>
            <p:ph type="title"/>
          </p:nvPr>
        </p:nvSpPr>
        <p:spPr/>
        <p:txBody>
          <a:bodyPr/>
          <a:lstStyle/>
          <a:p>
            <a:r>
              <a:rPr lang="en-US"/>
              <a:t>In Summary</a:t>
            </a:r>
          </a:p>
        </p:txBody>
      </p:sp>
      <p:sp>
        <p:nvSpPr>
          <p:cNvPr id="7" name="Content Placeholder 6">
            <a:extLst>
              <a:ext uri="{FF2B5EF4-FFF2-40B4-BE49-F238E27FC236}">
                <a16:creationId xmlns:a16="http://schemas.microsoft.com/office/drawing/2014/main" id="{032ACC3E-6978-86FD-D22F-246922A31432}"/>
              </a:ext>
            </a:extLst>
          </p:cNvPr>
          <p:cNvSpPr>
            <a:spLocks noGrp="1"/>
          </p:cNvSpPr>
          <p:nvPr>
            <p:ph sz="quarter" idx="15"/>
          </p:nvPr>
        </p:nvSpPr>
        <p:spPr/>
        <p:txBody>
          <a:bodyPr>
            <a:normAutofit lnSpcReduction="10000"/>
          </a:bodyPr>
          <a:lstStyle/>
          <a:p>
            <a:r>
              <a:rPr lang="en-US"/>
              <a:t>In the DBI process, progress monitoring is an important step in determining whether an intervention is working for an individual student.</a:t>
            </a:r>
          </a:p>
          <a:p>
            <a:r>
              <a:rPr lang="en-US"/>
              <a:t>Progress monitoring has four main steps:</a:t>
            </a:r>
          </a:p>
          <a:p>
            <a:pPr lvl="1"/>
            <a:r>
              <a:rPr lang="en-US"/>
              <a:t>Identifying the target behavior and selecting a tool</a:t>
            </a:r>
          </a:p>
          <a:p>
            <a:pPr lvl="1"/>
            <a:r>
              <a:rPr lang="en-US"/>
              <a:t>Establishing a progress monitoring plan </a:t>
            </a:r>
          </a:p>
          <a:p>
            <a:pPr lvl="1"/>
            <a:r>
              <a:rPr lang="en-US"/>
              <a:t>Collecting and graphing data</a:t>
            </a:r>
          </a:p>
          <a:p>
            <a:pPr lvl="1"/>
            <a:r>
              <a:rPr lang="en-US"/>
              <a:t>Evaluating student responsiveness </a:t>
            </a:r>
          </a:p>
          <a:p>
            <a:r>
              <a:rPr lang="en-US"/>
              <a:t>In the next sessions, we will discuss each step in detail. </a:t>
            </a:r>
          </a:p>
          <a:p>
            <a:pPr lvl="1"/>
            <a:endParaRPr lang="en-US"/>
          </a:p>
        </p:txBody>
      </p:sp>
      <p:sp>
        <p:nvSpPr>
          <p:cNvPr id="6" name="Text Placeholder 5">
            <a:extLst>
              <a:ext uri="{FF2B5EF4-FFF2-40B4-BE49-F238E27FC236}">
                <a16:creationId xmlns:a16="http://schemas.microsoft.com/office/drawing/2014/main" id="{05DE8045-2804-48D9-62FA-E8473E70DA49}"/>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FC47312D-5DA2-761D-AAE0-75582B8F0E8E}"/>
              </a:ext>
            </a:extLst>
          </p:cNvPr>
          <p:cNvSpPr>
            <a:spLocks noGrp="1"/>
          </p:cNvSpPr>
          <p:nvPr>
            <p:ph type="sldNum" sz="quarter" idx="14"/>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2894741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9C8F-8536-B964-28FA-C7397EC7176B}"/>
              </a:ext>
            </a:extLst>
          </p:cNvPr>
          <p:cNvSpPr>
            <a:spLocks noGrp="1"/>
          </p:cNvSpPr>
          <p:nvPr>
            <p:ph type="title"/>
          </p:nvPr>
        </p:nvSpPr>
        <p:spPr/>
        <p:txBody>
          <a:bodyPr/>
          <a:lstStyle/>
          <a:p>
            <a:r>
              <a:rPr lang="en-US"/>
              <a:t>Join us…</a:t>
            </a:r>
          </a:p>
        </p:txBody>
      </p:sp>
      <p:sp>
        <p:nvSpPr>
          <p:cNvPr id="3" name="Content Placeholder 2">
            <a:extLst>
              <a:ext uri="{FF2B5EF4-FFF2-40B4-BE49-F238E27FC236}">
                <a16:creationId xmlns:a16="http://schemas.microsoft.com/office/drawing/2014/main" id="{D41270F5-44C3-3F47-CBE7-847AC28F72BB}"/>
              </a:ext>
            </a:extLst>
          </p:cNvPr>
          <p:cNvSpPr>
            <a:spLocks noGrp="1"/>
          </p:cNvSpPr>
          <p:nvPr>
            <p:ph sz="quarter" idx="15"/>
          </p:nvPr>
        </p:nvSpPr>
        <p:spPr/>
        <p:txBody>
          <a:bodyPr/>
          <a:lstStyle/>
          <a:p>
            <a:r>
              <a:rPr lang="en-US"/>
              <a:t>2-Part Academic Progress Monitoring Workshop</a:t>
            </a:r>
          </a:p>
          <a:p>
            <a:pPr lvl="1"/>
            <a:r>
              <a:rPr lang="en-US" b="1"/>
              <a:t>Session 1: Selecting and Implementing Progress Monitoring Measures</a:t>
            </a:r>
          </a:p>
          <a:p>
            <a:pPr lvl="2"/>
            <a:r>
              <a:rPr lang="en-US"/>
              <a:t>October 9</a:t>
            </a:r>
            <a:r>
              <a:rPr lang="en-US" baseline="30000"/>
              <a:t>th</a:t>
            </a:r>
            <a:r>
              <a:rPr lang="en-US"/>
              <a:t>, 3:30-4:45 EST</a:t>
            </a:r>
          </a:p>
          <a:p>
            <a:pPr lvl="1"/>
            <a:r>
              <a:rPr lang="en-US" b="1"/>
              <a:t>Session 2: Developing a Progress Monitoring Plan &amp; Using Data to Drive Instruction</a:t>
            </a:r>
          </a:p>
          <a:p>
            <a:pPr lvl="2"/>
            <a:r>
              <a:rPr lang="en-US"/>
              <a:t>October 30</a:t>
            </a:r>
            <a:r>
              <a:rPr lang="en-US" baseline="30000"/>
              <a:t>th</a:t>
            </a:r>
            <a:r>
              <a:rPr lang="en-US"/>
              <a:t>, 3:30-4:45 EST</a:t>
            </a:r>
          </a:p>
        </p:txBody>
      </p:sp>
      <p:sp>
        <p:nvSpPr>
          <p:cNvPr id="4" name="Text Placeholder 3">
            <a:extLst>
              <a:ext uri="{FF2B5EF4-FFF2-40B4-BE49-F238E27FC236}">
                <a16:creationId xmlns:a16="http://schemas.microsoft.com/office/drawing/2014/main" id="{FE7CAA29-CD6F-FE9F-ACEF-7E4549EF6E4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34642B7-E2BF-6FBB-400F-339362A85405}"/>
              </a:ext>
            </a:extLst>
          </p:cNvPr>
          <p:cNvSpPr>
            <a:spLocks noGrp="1"/>
          </p:cNvSpPr>
          <p:nvPr>
            <p:ph type="sldNum" sz="quarter" idx="14"/>
          </p:nvPr>
        </p:nvSpPr>
        <p:spPr/>
        <p:txBody>
          <a:bodyPr/>
          <a:lstStyle/>
          <a:p>
            <a:fld id="{99A20822-4A49-4D36-86E3-300BA48D3F00}" type="slidenum">
              <a:rPr lang="en-US" smtClean="0"/>
              <a:pPr/>
              <a:t>38</a:t>
            </a:fld>
            <a:endParaRPr lang="en-US"/>
          </a:p>
        </p:txBody>
      </p:sp>
    </p:spTree>
    <p:extLst>
      <p:ext uri="{BB962C8B-B14F-4D97-AF65-F5344CB8AC3E}">
        <p14:creationId xmlns:p14="http://schemas.microsoft.com/office/powerpoint/2010/main" val="2938831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39</a:t>
            </a:fld>
            <a:endParaRPr lang="en-US"/>
          </a:p>
        </p:txBody>
      </p:sp>
    </p:spTree>
    <p:extLst>
      <p:ext uri="{BB962C8B-B14F-4D97-AF65-F5344CB8AC3E}">
        <p14:creationId xmlns:p14="http://schemas.microsoft.com/office/powerpoint/2010/main" val="274161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Types of Assessment</a:t>
            </a:r>
          </a:p>
        </p:txBody>
      </p:sp>
      <p:graphicFrame>
        <p:nvGraphicFramePr>
          <p:cNvPr id="21" name="Content Placeholder 20"/>
          <p:cNvGraphicFramePr>
            <a:graphicFrameLocks noGrp="1"/>
          </p:cNvGraphicFramePr>
          <p:nvPr>
            <p:ph sz="quarter" idx="17"/>
          </p:nvPr>
        </p:nvGraphicFramePr>
        <p:xfrm>
          <a:off x="2253102" y="1700702"/>
          <a:ext cx="7685796" cy="3044878"/>
        </p:xfrm>
        <a:graphic>
          <a:graphicData uri="http://schemas.openxmlformats.org/drawingml/2006/table">
            <a:tbl>
              <a:tblPr firstRow="1">
                <a:tableStyleId>{5C22544A-7EE6-4342-B048-85BDC9FD1C3A}</a:tableStyleId>
              </a:tblPr>
              <a:tblGrid>
                <a:gridCol w="1817206">
                  <a:extLst>
                    <a:ext uri="{9D8B030D-6E8A-4147-A177-3AD203B41FA5}">
                      <a16:colId xmlns:a16="http://schemas.microsoft.com/office/drawing/2014/main" val="1319116825"/>
                    </a:ext>
                  </a:extLst>
                </a:gridCol>
                <a:gridCol w="1556393">
                  <a:extLst>
                    <a:ext uri="{9D8B030D-6E8A-4147-A177-3AD203B41FA5}">
                      <a16:colId xmlns:a16="http://schemas.microsoft.com/office/drawing/2014/main" val="20003"/>
                    </a:ext>
                  </a:extLst>
                </a:gridCol>
                <a:gridCol w="4312197">
                  <a:extLst>
                    <a:ext uri="{9D8B030D-6E8A-4147-A177-3AD203B41FA5}">
                      <a16:colId xmlns:a16="http://schemas.microsoft.com/office/drawing/2014/main" val="20004"/>
                    </a:ext>
                  </a:extLst>
                </a:gridCol>
              </a:tblGrid>
              <a:tr h="549382">
                <a:tc>
                  <a:txBody>
                    <a:bodyPr/>
                    <a:lstStyle/>
                    <a:p>
                      <a:pPr algn="ctr"/>
                      <a:r>
                        <a:rPr lang="en-US" sz="2400"/>
                        <a:t>Type</a:t>
                      </a:r>
                    </a:p>
                  </a:txBody>
                  <a:tcPr anchor="ctr">
                    <a:solidFill>
                      <a:srgbClr val="C25131">
                        <a:alpha val="89804"/>
                      </a:srgbClr>
                    </a:solidFill>
                  </a:tcPr>
                </a:tc>
                <a:tc>
                  <a:txBody>
                    <a:bodyPr/>
                    <a:lstStyle/>
                    <a:p>
                      <a:pPr algn="ctr"/>
                      <a:r>
                        <a:rPr lang="en-US" sz="2400"/>
                        <a:t>When?</a:t>
                      </a:r>
                    </a:p>
                  </a:txBody>
                  <a:tcPr anchor="ctr">
                    <a:solidFill>
                      <a:srgbClr val="C25131">
                        <a:alpha val="89804"/>
                      </a:srgbClr>
                    </a:solidFill>
                  </a:tcPr>
                </a:tc>
                <a:tc>
                  <a:txBody>
                    <a:bodyPr/>
                    <a:lstStyle/>
                    <a:p>
                      <a:pPr algn="ctr"/>
                      <a:r>
                        <a:rPr lang="en-US" sz="2400"/>
                        <a:t>Why?</a:t>
                      </a:r>
                    </a:p>
                  </a:txBody>
                  <a:tcPr anchor="ctr">
                    <a:solidFill>
                      <a:srgbClr val="C25131">
                        <a:alpha val="89804"/>
                      </a:srgbClr>
                    </a:solidFill>
                  </a:tcPr>
                </a:tc>
                <a:extLst>
                  <a:ext uri="{0D108BD9-81ED-4DB2-BD59-A6C34878D82A}">
                    <a16:rowId xmlns:a16="http://schemas.microsoft.com/office/drawing/2014/main" val="10000"/>
                  </a:ext>
                </a:extLst>
              </a:tr>
              <a:tr h="831832">
                <a:tc>
                  <a:txBody>
                    <a:bodyPr/>
                    <a:lstStyle/>
                    <a:p>
                      <a:r>
                        <a:rPr lang="en-US" sz="2400"/>
                        <a:t>Summative</a:t>
                      </a:r>
                    </a:p>
                  </a:txBody>
                  <a:tcPr>
                    <a:solidFill>
                      <a:srgbClr val="C25131">
                        <a:alpha val="20000"/>
                      </a:srgbClr>
                    </a:solidFill>
                  </a:tcPr>
                </a:tc>
                <a:tc>
                  <a:txBody>
                    <a:bodyPr/>
                    <a:lstStyle/>
                    <a:p>
                      <a:r>
                        <a:rPr lang="en-US" sz="2400"/>
                        <a:t>After</a:t>
                      </a:r>
                    </a:p>
                  </a:txBody>
                  <a:tcPr>
                    <a:solidFill>
                      <a:srgbClr val="C25131">
                        <a:alpha val="20000"/>
                      </a:srgbClr>
                    </a:solidFill>
                  </a:tcPr>
                </a:tc>
                <a:tc>
                  <a:txBody>
                    <a:bodyPr/>
                    <a:lstStyle/>
                    <a:p>
                      <a:r>
                        <a:rPr lang="en-US" sz="2400"/>
                        <a:t>Assessment </a:t>
                      </a:r>
                      <a:r>
                        <a:rPr lang="en-US" sz="2400" b="1"/>
                        <a:t>of </a:t>
                      </a:r>
                      <a:r>
                        <a:rPr lang="en-US" sz="2400" b="0"/>
                        <a:t>learning</a:t>
                      </a:r>
                      <a:endParaRPr lang="en-US" sz="2400"/>
                    </a:p>
                  </a:txBody>
                  <a:tcPr>
                    <a:solidFill>
                      <a:srgbClr val="C25131">
                        <a:alpha val="20000"/>
                      </a:srgbClr>
                    </a:solidFill>
                  </a:tcPr>
                </a:tc>
                <a:extLst>
                  <a:ext uri="{0D108BD9-81ED-4DB2-BD59-A6C34878D82A}">
                    <a16:rowId xmlns:a16="http://schemas.microsoft.com/office/drawing/2014/main" val="10001"/>
                  </a:ext>
                </a:extLst>
              </a:tr>
              <a:tr h="831832">
                <a:tc>
                  <a:txBody>
                    <a:bodyPr/>
                    <a:lstStyle/>
                    <a:p>
                      <a:r>
                        <a:rPr lang="en-US" sz="2400"/>
                        <a:t>Diagnostic</a:t>
                      </a:r>
                    </a:p>
                  </a:txBody>
                  <a:tcPr>
                    <a:solidFill>
                      <a:srgbClr val="C25131">
                        <a:alpha val="20000"/>
                      </a:srgbClr>
                    </a:solidFill>
                  </a:tcPr>
                </a:tc>
                <a:tc>
                  <a:txBody>
                    <a:bodyPr/>
                    <a:lstStyle/>
                    <a:p>
                      <a:r>
                        <a:rPr lang="en-US" sz="2400"/>
                        <a:t>Before</a:t>
                      </a:r>
                    </a:p>
                  </a:txBody>
                  <a:tcPr>
                    <a:solidFill>
                      <a:srgbClr val="C25131">
                        <a:alpha val="20000"/>
                      </a:srgbClr>
                    </a:solidFill>
                  </a:tcPr>
                </a:tc>
                <a:tc>
                  <a:txBody>
                    <a:bodyPr/>
                    <a:lstStyle/>
                    <a:p>
                      <a:r>
                        <a:rPr lang="en-US" sz="2400"/>
                        <a:t>Identify skill strengths and weaknesses</a:t>
                      </a:r>
                    </a:p>
                  </a:txBody>
                  <a:tcPr>
                    <a:solidFill>
                      <a:srgbClr val="C25131">
                        <a:alpha val="20000"/>
                      </a:srgbClr>
                    </a:solidFill>
                  </a:tcPr>
                </a:tc>
                <a:extLst>
                  <a:ext uri="{0D108BD9-81ED-4DB2-BD59-A6C34878D82A}">
                    <a16:rowId xmlns:a16="http://schemas.microsoft.com/office/drawing/2014/main" val="10002"/>
                  </a:ext>
                </a:extLst>
              </a:tr>
              <a:tr h="831832">
                <a:tc>
                  <a:txBody>
                    <a:bodyPr/>
                    <a:lstStyle/>
                    <a:p>
                      <a:r>
                        <a:rPr lang="en-US" sz="2400"/>
                        <a:t>Formative</a:t>
                      </a:r>
                    </a:p>
                  </a:txBody>
                  <a:tcPr>
                    <a:solidFill>
                      <a:srgbClr val="C25131">
                        <a:alpha val="20000"/>
                      </a:srgbClr>
                    </a:solidFill>
                  </a:tcPr>
                </a:tc>
                <a:tc>
                  <a:txBody>
                    <a:bodyPr/>
                    <a:lstStyle/>
                    <a:p>
                      <a:r>
                        <a:rPr lang="en-US" sz="2400"/>
                        <a:t>During</a:t>
                      </a:r>
                    </a:p>
                  </a:txBody>
                  <a:tcPr>
                    <a:solidFill>
                      <a:srgbClr val="C25131">
                        <a:alpha val="20000"/>
                      </a:srgbClr>
                    </a:solidFill>
                  </a:tcPr>
                </a:tc>
                <a:tc>
                  <a:txBody>
                    <a:bodyPr/>
                    <a:lstStyle/>
                    <a:p>
                      <a:r>
                        <a:rPr lang="en-US" sz="2400"/>
                        <a:t>Assessment </a:t>
                      </a:r>
                      <a:r>
                        <a:rPr lang="en-US" sz="2400" b="1"/>
                        <a:t>for</a:t>
                      </a:r>
                      <a:r>
                        <a:rPr lang="en-US" sz="2400" b="0"/>
                        <a:t> learning</a:t>
                      </a:r>
                      <a:endParaRPr lang="en-US" sz="2400"/>
                    </a:p>
                  </a:txBody>
                  <a:tcPr>
                    <a:solidFill>
                      <a:srgbClr val="C25131">
                        <a:alpha val="20000"/>
                      </a:srgbClr>
                    </a:solidFill>
                  </a:tcPr>
                </a:tc>
                <a:extLst>
                  <a:ext uri="{0D108BD9-81ED-4DB2-BD59-A6C34878D82A}">
                    <a16:rowId xmlns:a16="http://schemas.microsoft.com/office/drawing/2014/main" val="10003"/>
                  </a:ext>
                </a:extLst>
              </a:tr>
            </a:tbl>
          </a:graphicData>
        </a:graphic>
      </p:graphicFrame>
      <p:sp>
        <p:nvSpPr>
          <p:cNvPr id="6" name="Slide Number Placeholder 5"/>
          <p:cNvSpPr>
            <a:spLocks noGrp="1"/>
          </p:cNvSpPr>
          <p:nvPr>
            <p:ph type="sldNum" sz="quarter" idx="12"/>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3386532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A0064369-10A3-4C10-B79E-0416C6A742B2}"/>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cstate="print">
            <a:extLst>
              <a:ext uri="{BEBA8EAE-BF5A-486C-A8C5-ECC9F3942E4B}">
                <a14:imgProps xmlns:a14="http://schemas.microsoft.com/office/drawing/2010/main">
                  <a14:imgLayer r:embed="rId4">
                    <a14:imgEffect>
                      <a14:saturation sat="50000"/>
                    </a14:imgEffect>
                    <a14:imgEffect>
                      <a14:brightnessContrast bright="-10000" contrast="60000"/>
                    </a14:imgEffect>
                  </a14:imgLayer>
                </a14:imgProps>
              </a:ext>
              <a:ext uri="{28A0092B-C50C-407E-A947-70E740481C1C}">
                <a14:useLocalDpi xmlns:a14="http://schemas.microsoft.com/office/drawing/2010/main" val="0"/>
              </a:ext>
            </a:extLst>
          </a:blip>
          <a:srcRect t="247" b="247"/>
          <a:stretch/>
        </p:blipFill>
        <p:spPr>
          <a:xfrm>
            <a:off x="730250" y="1096963"/>
            <a:ext cx="10533063" cy="2514600"/>
          </a:xfrm>
          <a:effectLst/>
        </p:spPr>
      </p:pic>
      <p:sp>
        <p:nvSpPr>
          <p:cNvPr id="2" name="Title 1">
            <a:extLst>
              <a:ext uri="{FF2B5EF4-FFF2-40B4-BE49-F238E27FC236}">
                <a16:creationId xmlns:a16="http://schemas.microsoft.com/office/drawing/2014/main" id="{AD46C3CA-B17B-80D0-E188-403044D9DFE3}"/>
              </a:ext>
            </a:extLst>
          </p:cNvPr>
          <p:cNvSpPr txBox="1">
            <a:spLocks noGrp="1"/>
          </p:cNvSpPr>
          <p:nvPr>
            <p:ph type="title" idx="4294967295"/>
          </p:nvPr>
        </p:nvSpPr>
        <p:spPr>
          <a:xfrm>
            <a:off x="457200" y="-1280160"/>
            <a:ext cx="11276076" cy="128016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a:ln>
                  <a:noFill/>
                </a:ln>
                <a:solidFill>
                  <a:schemeClr val="tx1"/>
                </a:solidFill>
                <a:effectLst/>
                <a:uLnTx/>
                <a:uFillTx/>
                <a:latin typeface="+mj-lt"/>
                <a:ea typeface="+mj-ea"/>
                <a:cs typeface="Calibri"/>
              </a:rPr>
              <a:t>Contact Us at ncii@air.org</a:t>
            </a:r>
          </a:p>
        </p:txBody>
      </p:sp>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9742" y="1096963"/>
            <a:ext cx="10533888" cy="2514600"/>
          </a:xfrm>
          <a:solidFill>
            <a:schemeClr val="bg2">
              <a:lumMod val="50000"/>
              <a:alpha val="85000"/>
            </a:schemeClr>
          </a:solidFill>
        </p:spPr>
        <p:txBody>
          <a:bodyPr/>
          <a:lstStyle/>
          <a:p>
            <a:endParaRPr lang="en-US"/>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143999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Formative and Summative Assessments</a:t>
            </a:r>
          </a:p>
        </p:txBody>
      </p:sp>
      <p:sp>
        <p:nvSpPr>
          <p:cNvPr id="6" name="Content Placeholder 5">
            <a:extLst>
              <a:ext uri="{FF2B5EF4-FFF2-40B4-BE49-F238E27FC236}">
                <a16:creationId xmlns:a16="http://schemas.microsoft.com/office/drawing/2014/main" id="{943790AA-F78D-48FF-4E3E-40B7C9BBA659}"/>
              </a:ext>
              <a:ext uri="{C183D7F6-B498-43B3-948B-1728B52AA6E4}">
                <adec:decorative xmlns:adec="http://schemas.microsoft.com/office/drawing/2017/decorative" val="1"/>
              </a:ext>
            </a:extLst>
          </p:cNvPr>
          <p:cNvSpPr>
            <a:spLocks noGrp="1"/>
          </p:cNvSpPr>
          <p:nvPr>
            <p:ph sz="quarter" idx="14"/>
          </p:nvPr>
        </p:nvSpPr>
        <p:spPr/>
        <p:txBody>
          <a:bodyPr/>
          <a:lstStyle/>
          <a:p>
            <a:r>
              <a:rPr lang="en-US"/>
              <a:t> </a:t>
            </a:r>
          </a:p>
        </p:txBody>
      </p:sp>
      <p:pic>
        <p:nvPicPr>
          <p:cNvPr id="8" name="Picture 7" descr="A chef tasting soup">
            <a:extLst>
              <a:ext uri="{FF2B5EF4-FFF2-40B4-BE49-F238E27FC236}">
                <a16:creationId xmlns:a16="http://schemas.microsoft.com/office/drawing/2014/main" id="{86EA9E75-1D57-95BA-FC55-DDEAD49D898C}"/>
              </a:ext>
            </a:extLst>
          </p:cNvPr>
          <p:cNvPicPr>
            <a:picLocks noChangeAspect="1"/>
          </p:cNvPicPr>
          <p:nvPr/>
        </p:nvPicPr>
        <p:blipFill rotWithShape="1">
          <a:blip r:embed="rId3"/>
          <a:srcRect l="883" t="1123" r="1437" b="2438"/>
          <a:stretch/>
        </p:blipFill>
        <p:spPr>
          <a:xfrm>
            <a:off x="1019850" y="1371600"/>
            <a:ext cx="5166866" cy="3420132"/>
          </a:xfrm>
          <a:prstGeom prst="rect">
            <a:avLst/>
          </a:prstGeom>
          <a:ln>
            <a:noFill/>
          </a:ln>
        </p:spPr>
      </p:pic>
      <p:pic>
        <p:nvPicPr>
          <p:cNvPr id="10" name="Picture 9" descr="A person eating soup from a bowl">
            <a:extLst>
              <a:ext uri="{FF2B5EF4-FFF2-40B4-BE49-F238E27FC236}">
                <a16:creationId xmlns:a16="http://schemas.microsoft.com/office/drawing/2014/main" id="{BB106DA5-0D98-FB02-081F-F1C18CC1F2B6}"/>
              </a:ext>
            </a:extLst>
          </p:cNvPr>
          <p:cNvPicPr>
            <a:picLocks noChangeAspect="1"/>
          </p:cNvPicPr>
          <p:nvPr/>
        </p:nvPicPr>
        <p:blipFill>
          <a:blip r:embed="rId4"/>
          <a:stretch>
            <a:fillRect/>
          </a:stretch>
        </p:blipFill>
        <p:spPr>
          <a:xfrm>
            <a:off x="7206566" y="1371600"/>
            <a:ext cx="3965584" cy="3420132"/>
          </a:xfrm>
          <a:prstGeom prst="rect">
            <a:avLst/>
          </a:prstGeom>
        </p:spPr>
      </p:pic>
      <p:sp>
        <p:nvSpPr>
          <p:cNvPr id="2" name="Slide Number Placeholder 1"/>
          <p:cNvSpPr>
            <a:spLocks noGrp="1"/>
          </p:cNvSpPr>
          <p:nvPr>
            <p:ph type="sldNum" sz="quarter" idx="12"/>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3625870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5190D3-2840-3743-F045-043639B0803E}"/>
              </a:ext>
            </a:extLst>
          </p:cNvPr>
          <p:cNvSpPr>
            <a:spLocks noGrp="1"/>
          </p:cNvSpPr>
          <p:nvPr>
            <p:ph type="title"/>
          </p:nvPr>
        </p:nvSpPr>
        <p:spPr/>
        <p:txBody>
          <a:bodyPr/>
          <a:lstStyle/>
          <a:p>
            <a:r>
              <a:rPr lang="en-US"/>
              <a:t>Diagnostic Assessment</a:t>
            </a:r>
          </a:p>
        </p:txBody>
      </p:sp>
      <p:sp>
        <p:nvSpPr>
          <p:cNvPr id="12" name="Content Placeholder 11">
            <a:extLst>
              <a:ext uri="{FF2B5EF4-FFF2-40B4-BE49-F238E27FC236}">
                <a16:creationId xmlns:a16="http://schemas.microsoft.com/office/drawing/2014/main" id="{8305EA4F-6E02-F9BF-9C9E-9870F1E589B0}"/>
              </a:ext>
            </a:extLst>
          </p:cNvPr>
          <p:cNvSpPr>
            <a:spLocks noGrp="1"/>
          </p:cNvSpPr>
          <p:nvPr>
            <p:ph sz="quarter" idx="15"/>
          </p:nvPr>
        </p:nvSpPr>
        <p:spPr>
          <a:xfrm>
            <a:off x="457200" y="1371600"/>
            <a:ext cx="5481484" cy="4281948"/>
          </a:xfrm>
        </p:spPr>
        <p:txBody>
          <a:bodyPr/>
          <a:lstStyle/>
          <a:p>
            <a:r>
              <a:rPr lang="en-US"/>
              <a:t>Determine the student’s strengths and skill gaps.</a:t>
            </a:r>
          </a:p>
          <a:p>
            <a:r>
              <a:rPr lang="en-US"/>
              <a:t>Identify factors within the instruction, curriculum, and environment that impact learning.</a:t>
            </a:r>
          </a:p>
        </p:txBody>
      </p:sp>
      <p:pic>
        <p:nvPicPr>
          <p:cNvPr id="3" name="Picture 2" descr="A group of children raising their hands in a classroom">
            <a:extLst>
              <a:ext uri="{FF2B5EF4-FFF2-40B4-BE49-F238E27FC236}">
                <a16:creationId xmlns:a16="http://schemas.microsoft.com/office/drawing/2014/main" id="{178DE995-28CB-389B-8D14-96D7710BF16B}"/>
              </a:ext>
            </a:extLst>
          </p:cNvPr>
          <p:cNvPicPr>
            <a:picLocks noChangeAspect="1"/>
          </p:cNvPicPr>
          <p:nvPr/>
        </p:nvPicPr>
        <p:blipFill>
          <a:blip r:embed="rId3"/>
          <a:stretch>
            <a:fillRect/>
          </a:stretch>
        </p:blipFill>
        <p:spPr>
          <a:xfrm>
            <a:off x="6158901" y="1378188"/>
            <a:ext cx="5572851" cy="3710904"/>
          </a:xfrm>
          <a:prstGeom prst="rect">
            <a:avLst/>
          </a:prstGeom>
        </p:spPr>
      </p:pic>
      <p:sp>
        <p:nvSpPr>
          <p:cNvPr id="17" name="Text Placeholder 16">
            <a:extLst>
              <a:ext uri="{FF2B5EF4-FFF2-40B4-BE49-F238E27FC236}">
                <a16:creationId xmlns:a16="http://schemas.microsoft.com/office/drawing/2014/main" id="{6EF877BE-CAD4-3146-EA72-A9D227218F45}"/>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BFFEE216-880B-46ED-4813-18E9403D4100}"/>
              </a:ext>
            </a:extLst>
          </p:cNvPr>
          <p:cNvSpPr>
            <a:spLocks noGrp="1"/>
          </p:cNvSpPr>
          <p:nvPr>
            <p:ph type="sldNum" sz="quarter" idx="14"/>
          </p:nvPr>
        </p:nvSpPr>
        <p:spPr/>
        <p:txBody>
          <a:bodyPr/>
          <a:lstStyle/>
          <a:p>
            <a:fld id="{99A20822-4A49-4D36-86E3-300BA48D3F00}" type="slidenum">
              <a:rPr lang="en-US" smtClean="0"/>
              <a:t>6</a:t>
            </a:fld>
            <a:endParaRPr lang="en-US"/>
          </a:p>
        </p:txBody>
      </p:sp>
    </p:spTree>
    <p:extLst>
      <p:ext uri="{BB962C8B-B14F-4D97-AF65-F5344CB8AC3E}">
        <p14:creationId xmlns:p14="http://schemas.microsoft.com/office/powerpoint/2010/main" val="49113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0" y="-165248"/>
            <a:ext cx="12192000" cy="1641212"/>
          </a:xfrm>
        </p:spPr>
        <p:txBody>
          <a:bodyPr>
            <a:normAutofit/>
          </a:bodyPr>
          <a:lstStyle/>
          <a:p>
            <a:r>
              <a:rPr lang="en-US"/>
              <a:t>How Are Progress Monitoring and Screening Related?</a:t>
            </a:r>
          </a:p>
        </p:txBody>
      </p:sp>
      <p:sp>
        <p:nvSpPr>
          <p:cNvPr id="6" name="Oval 5" descr="Ven diagram comparing and contrasting screening and progress monitoring">
            <a:extLst>
              <a:ext uri="{FF2B5EF4-FFF2-40B4-BE49-F238E27FC236}">
                <a16:creationId xmlns:a16="http://schemas.microsoft.com/office/drawing/2014/main" id="{FC090C58-E9DE-FE70-0CCC-95C5F4CD68EF}"/>
              </a:ext>
            </a:extLst>
          </p:cNvPr>
          <p:cNvSpPr/>
          <p:nvPr/>
        </p:nvSpPr>
        <p:spPr>
          <a:xfrm>
            <a:off x="1963469" y="1140312"/>
            <a:ext cx="5288843" cy="48892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Content Placeholder 1">
            <a:extLst>
              <a:ext uri="{FF2B5EF4-FFF2-40B4-BE49-F238E27FC236}">
                <a16:creationId xmlns:a16="http://schemas.microsoft.com/office/drawing/2014/main" id="{FDB3E617-63A3-113B-8DD8-7C1FD36FC813}"/>
              </a:ext>
            </a:extLst>
          </p:cNvPr>
          <p:cNvSpPr txBox="1">
            <a:spLocks/>
          </p:cNvSpPr>
          <p:nvPr/>
        </p:nvSpPr>
        <p:spPr>
          <a:xfrm>
            <a:off x="1582770" y="1902290"/>
            <a:ext cx="4726355" cy="710640"/>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Wingdings" panose="05000000000000000000" pitchFamily="2" charset="2"/>
              <a:buNone/>
            </a:pPr>
            <a:r>
              <a:rPr lang="en-US" sz="2400" b="1" i="1"/>
              <a:t>Screening</a:t>
            </a:r>
          </a:p>
        </p:txBody>
      </p:sp>
      <p:sp>
        <p:nvSpPr>
          <p:cNvPr id="12" name="Content Placeholder 1">
            <a:extLst>
              <a:ext uri="{FF2B5EF4-FFF2-40B4-BE49-F238E27FC236}">
                <a16:creationId xmlns:a16="http://schemas.microsoft.com/office/drawing/2014/main" id="{697F8B0C-C0DF-7484-387E-95B132394359}"/>
              </a:ext>
            </a:extLst>
          </p:cNvPr>
          <p:cNvSpPr txBox="1">
            <a:spLocks/>
          </p:cNvSpPr>
          <p:nvPr/>
        </p:nvSpPr>
        <p:spPr>
          <a:xfrm>
            <a:off x="2573515" y="2502906"/>
            <a:ext cx="1708011" cy="2150118"/>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2000"/>
              <a:t>All students</a:t>
            </a:r>
          </a:p>
          <a:p>
            <a:pPr>
              <a:lnSpc>
                <a:spcPct val="100000"/>
              </a:lnSpc>
            </a:pPr>
            <a:r>
              <a:rPr lang="en-US" sz="2000"/>
              <a:t>Three times per year</a:t>
            </a:r>
          </a:p>
          <a:p>
            <a:pPr>
              <a:lnSpc>
                <a:spcPct val="100000"/>
              </a:lnSpc>
            </a:pPr>
            <a:r>
              <a:rPr lang="en-US" sz="2000"/>
              <a:t>Grade level</a:t>
            </a:r>
          </a:p>
          <a:p>
            <a:pPr>
              <a:lnSpc>
                <a:spcPct val="100000"/>
              </a:lnSpc>
            </a:pPr>
            <a:r>
              <a:rPr lang="en-US" sz="2000"/>
              <a:t>Risk status</a:t>
            </a:r>
          </a:p>
        </p:txBody>
      </p:sp>
      <p:sp>
        <p:nvSpPr>
          <p:cNvPr id="13" name="Content Placeholder 1">
            <a:extLst>
              <a:ext uri="{FF2B5EF4-FFF2-40B4-BE49-F238E27FC236}">
                <a16:creationId xmlns:a16="http://schemas.microsoft.com/office/drawing/2014/main" id="{36C5F49D-6EE5-5AAF-ADC1-2626EA48C2D2}"/>
              </a:ext>
            </a:extLst>
          </p:cNvPr>
          <p:cNvSpPr txBox="1">
            <a:spLocks/>
          </p:cNvSpPr>
          <p:nvPr/>
        </p:nvSpPr>
        <p:spPr>
          <a:xfrm>
            <a:off x="5128067" y="2294060"/>
            <a:ext cx="1561757" cy="3017839"/>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2000"/>
              <a:t>Both:</a:t>
            </a:r>
          </a:p>
          <a:p>
            <a:pPr>
              <a:lnSpc>
                <a:spcPct val="100000"/>
              </a:lnSpc>
            </a:pPr>
            <a:r>
              <a:rPr lang="en-US" sz="2000"/>
              <a:t>Formative</a:t>
            </a:r>
          </a:p>
          <a:p>
            <a:pPr>
              <a:lnSpc>
                <a:spcPct val="100000"/>
              </a:lnSpc>
            </a:pPr>
            <a:r>
              <a:rPr lang="en-US" sz="2000"/>
              <a:t>Same tool (often)</a:t>
            </a:r>
          </a:p>
          <a:p>
            <a:pPr>
              <a:lnSpc>
                <a:spcPct val="100000"/>
              </a:lnSpc>
            </a:pPr>
            <a:r>
              <a:rPr lang="en-US" sz="2000"/>
              <a:t>Valid and reliable</a:t>
            </a:r>
          </a:p>
        </p:txBody>
      </p:sp>
      <p:sp>
        <p:nvSpPr>
          <p:cNvPr id="2" name="Oval 1" descr="Ven diagram comparing and contrasting screening and progress monitoring">
            <a:extLst>
              <a:ext uri="{FF2B5EF4-FFF2-40B4-BE49-F238E27FC236}">
                <a16:creationId xmlns:a16="http://schemas.microsoft.com/office/drawing/2014/main" id="{67B38D52-2668-78F9-8467-91576707925D}"/>
              </a:ext>
            </a:extLst>
          </p:cNvPr>
          <p:cNvSpPr/>
          <p:nvPr/>
        </p:nvSpPr>
        <p:spPr>
          <a:xfrm>
            <a:off x="4638303" y="1095956"/>
            <a:ext cx="5288843" cy="48892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Content Placeholder 1">
            <a:extLst>
              <a:ext uri="{FF2B5EF4-FFF2-40B4-BE49-F238E27FC236}">
                <a16:creationId xmlns:a16="http://schemas.microsoft.com/office/drawing/2014/main" id="{E6812366-AB31-1BB5-C9E1-4BE900D661E6}"/>
              </a:ext>
            </a:extLst>
          </p:cNvPr>
          <p:cNvSpPr txBox="1">
            <a:spLocks/>
          </p:cNvSpPr>
          <p:nvPr/>
        </p:nvSpPr>
        <p:spPr>
          <a:xfrm>
            <a:off x="7310691" y="1583420"/>
            <a:ext cx="4726355" cy="710640"/>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Wingdings" panose="05000000000000000000" pitchFamily="2" charset="2"/>
              <a:buNone/>
            </a:pPr>
            <a:r>
              <a:rPr lang="en-US" sz="2400" b="1" i="1"/>
              <a:t>Progress </a:t>
            </a:r>
          </a:p>
          <a:p>
            <a:pPr marL="0" indent="0">
              <a:lnSpc>
                <a:spcPct val="100000"/>
              </a:lnSpc>
              <a:spcBef>
                <a:spcPts val="0"/>
              </a:spcBef>
              <a:buFont typeface="Wingdings" panose="05000000000000000000" pitchFamily="2" charset="2"/>
              <a:buNone/>
            </a:pPr>
            <a:r>
              <a:rPr lang="en-US" sz="2400" b="1" i="1"/>
              <a:t>Monitoring</a:t>
            </a:r>
          </a:p>
        </p:txBody>
      </p:sp>
      <p:sp>
        <p:nvSpPr>
          <p:cNvPr id="7" name="Content Placeholder 1">
            <a:extLst>
              <a:ext uri="{FF2B5EF4-FFF2-40B4-BE49-F238E27FC236}">
                <a16:creationId xmlns:a16="http://schemas.microsoft.com/office/drawing/2014/main" id="{DB7799EC-7F8E-C316-B5B3-7757DFE83579}"/>
              </a:ext>
            </a:extLst>
          </p:cNvPr>
          <p:cNvSpPr txBox="1">
            <a:spLocks/>
          </p:cNvSpPr>
          <p:nvPr/>
        </p:nvSpPr>
        <p:spPr>
          <a:xfrm>
            <a:off x="7464310" y="2376116"/>
            <a:ext cx="2106059" cy="4140431"/>
          </a:xfrm>
          <a:prstGeom prst="rect">
            <a:avLst/>
          </a:prstGeom>
          <a:ln>
            <a:noFill/>
          </a:ln>
        </p:spPr>
        <p:txBody>
          <a:bodyPr vert="horz" lIns="0" tIns="0" rIns="0" bIns="0" rtlCol="0">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2000"/>
              <a:t>Grade level or skill level</a:t>
            </a:r>
          </a:p>
          <a:p>
            <a:pPr>
              <a:lnSpc>
                <a:spcPct val="100000"/>
              </a:lnSpc>
            </a:pPr>
            <a:r>
              <a:rPr lang="en-US" sz="2000"/>
              <a:t>Rate of growth</a:t>
            </a:r>
          </a:p>
          <a:p>
            <a:pPr>
              <a:lnSpc>
                <a:spcPct val="100000"/>
              </a:lnSpc>
            </a:pPr>
            <a:r>
              <a:rPr lang="en-US" sz="2000"/>
              <a:t>Students at risk (Tier 2, Tier 3)</a:t>
            </a:r>
          </a:p>
          <a:p>
            <a:pPr>
              <a:lnSpc>
                <a:spcPct val="100000"/>
              </a:lnSpc>
            </a:pPr>
            <a:r>
              <a:rPr lang="en-US" sz="2000"/>
              <a:t>Monthly, biweekly, or weekly, daily (behavior)</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7</a:t>
            </a:fld>
            <a:endParaRPr lang="en-US"/>
          </a:p>
        </p:txBody>
      </p:sp>
    </p:spTree>
    <p:extLst>
      <p:ext uri="{BB962C8B-B14F-4D97-AF65-F5344CB8AC3E}">
        <p14:creationId xmlns:p14="http://schemas.microsoft.com/office/powerpoint/2010/main" val="3449182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457200" y="226374"/>
            <a:ext cx="11277600" cy="842798"/>
          </a:xfrm>
        </p:spPr>
        <p:txBody>
          <a:bodyPr/>
          <a:lstStyle/>
          <a:p>
            <a:r>
              <a:rPr lang="en-US"/>
              <a:t>Monitoring Progress Versus Progress Monitoring</a:t>
            </a:r>
          </a:p>
        </p:txBody>
      </p:sp>
      <p:sp>
        <p:nvSpPr>
          <p:cNvPr id="10" name="Rectangle: Rounded Corners 9">
            <a:extLst>
              <a:ext uri="{FF2B5EF4-FFF2-40B4-BE49-F238E27FC236}">
                <a16:creationId xmlns:a16="http://schemas.microsoft.com/office/drawing/2014/main" id="{CF8F7087-9460-F30A-08B1-656B0568BD6F}"/>
              </a:ext>
              <a:ext uri="{C183D7F6-B498-43B3-948B-1728B52AA6E4}">
                <adec:decorative xmlns:adec="http://schemas.microsoft.com/office/drawing/2017/decorative" val="1"/>
              </a:ext>
            </a:extLst>
          </p:cNvPr>
          <p:cNvSpPr>
            <a:spLocks/>
          </p:cNvSpPr>
          <p:nvPr/>
        </p:nvSpPr>
        <p:spPr>
          <a:xfrm>
            <a:off x="763020" y="1098980"/>
            <a:ext cx="3737729" cy="4981185"/>
          </a:xfrm>
          <a:prstGeom prst="roundRect">
            <a:avLst/>
          </a:prstGeom>
          <a:solidFill>
            <a:schemeClr val="accent1">
              <a:lumMod val="60000"/>
              <a:lumOff val="40000"/>
              <a:alpha val="40000"/>
            </a:schemeClr>
          </a:solidFill>
          <a:ln w="952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Content Placeholder 1">
            <a:extLst>
              <a:ext uri="{FF2B5EF4-FFF2-40B4-BE49-F238E27FC236}">
                <a16:creationId xmlns:a16="http://schemas.microsoft.com/office/drawing/2014/main" id="{944B165B-2211-4F15-95D5-9B35B4916A8F}"/>
              </a:ext>
            </a:extLst>
          </p:cNvPr>
          <p:cNvSpPr>
            <a:spLocks noGrp="1"/>
          </p:cNvSpPr>
          <p:nvPr>
            <p:ph sz="quarter" idx="17"/>
          </p:nvPr>
        </p:nvSpPr>
        <p:spPr>
          <a:xfrm>
            <a:off x="877659" y="1371600"/>
            <a:ext cx="3623090" cy="4272785"/>
          </a:xfrm>
        </p:spPr>
        <p:txBody>
          <a:bodyPr>
            <a:normAutofit/>
          </a:bodyPr>
          <a:lstStyle/>
          <a:p>
            <a:pPr marL="0" lvl="0" indent="0" algn="ctr">
              <a:lnSpc>
                <a:spcPct val="100000"/>
              </a:lnSpc>
              <a:buNone/>
            </a:pPr>
            <a:r>
              <a:rPr lang="en-US" sz="2800" b="1" i="1"/>
              <a:t>Monitoring Progress</a:t>
            </a:r>
          </a:p>
          <a:p>
            <a:pPr lvl="0">
              <a:lnSpc>
                <a:spcPct val="100000"/>
              </a:lnSpc>
            </a:pPr>
            <a:r>
              <a:rPr lang="en-US" sz="2300"/>
              <a:t>Can occur daily</a:t>
            </a:r>
          </a:p>
          <a:p>
            <a:pPr lvl="0">
              <a:lnSpc>
                <a:spcPct val="100000"/>
              </a:lnSpc>
            </a:pPr>
            <a:r>
              <a:rPr lang="en-US" sz="2300"/>
              <a:t>Occurs during instruction</a:t>
            </a:r>
          </a:p>
          <a:p>
            <a:pPr lvl="0">
              <a:lnSpc>
                <a:spcPct val="100000"/>
              </a:lnSpc>
            </a:pPr>
            <a:r>
              <a:rPr lang="en-US" sz="2300"/>
              <a:t>Provides data for immediate, real-time instructional decisions</a:t>
            </a:r>
          </a:p>
          <a:p>
            <a:pPr lvl="0">
              <a:lnSpc>
                <a:spcPct val="100000"/>
              </a:lnSpc>
            </a:pPr>
            <a:r>
              <a:rPr lang="en-US" sz="2300"/>
              <a:t>Often informal or unstandardized</a:t>
            </a:r>
          </a:p>
          <a:p>
            <a:pPr lvl="0">
              <a:lnSpc>
                <a:spcPct val="100000"/>
              </a:lnSpc>
            </a:pPr>
            <a:r>
              <a:rPr lang="en-US" sz="2300"/>
              <a:t>Used for all students</a:t>
            </a:r>
          </a:p>
        </p:txBody>
      </p:sp>
      <p:sp>
        <p:nvSpPr>
          <p:cNvPr id="9" name="Rectangle: Rounded Corners 8">
            <a:extLst>
              <a:ext uri="{FF2B5EF4-FFF2-40B4-BE49-F238E27FC236}">
                <a16:creationId xmlns:a16="http://schemas.microsoft.com/office/drawing/2014/main" id="{1A0D911F-14C2-8EB3-94F5-07916B238242}"/>
              </a:ext>
              <a:ext uri="{C183D7F6-B498-43B3-948B-1728B52AA6E4}">
                <adec:decorative xmlns:adec="http://schemas.microsoft.com/office/drawing/2017/decorative" val="1"/>
              </a:ext>
            </a:extLst>
          </p:cNvPr>
          <p:cNvSpPr>
            <a:spLocks/>
          </p:cNvSpPr>
          <p:nvPr/>
        </p:nvSpPr>
        <p:spPr>
          <a:xfrm>
            <a:off x="4797631" y="1098980"/>
            <a:ext cx="6663563" cy="4981185"/>
          </a:xfrm>
          <a:prstGeom prst="roundRect">
            <a:avLst/>
          </a:prstGeom>
          <a:solidFill>
            <a:schemeClr val="accent1">
              <a:lumMod val="60000"/>
              <a:lumOff val="40000"/>
              <a:alpha val="40000"/>
            </a:schemeClr>
          </a:solidFill>
          <a:ln w="952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Content Placeholder 1">
            <a:extLst>
              <a:ext uri="{FF2B5EF4-FFF2-40B4-BE49-F238E27FC236}">
                <a16:creationId xmlns:a16="http://schemas.microsoft.com/office/drawing/2014/main" id="{B33E8337-E049-3DE3-81E1-DA1F3608DA9E}"/>
              </a:ext>
            </a:extLst>
          </p:cNvPr>
          <p:cNvSpPr txBox="1">
            <a:spLocks/>
          </p:cNvSpPr>
          <p:nvPr/>
        </p:nvSpPr>
        <p:spPr>
          <a:xfrm>
            <a:off x="4940135" y="1371600"/>
            <a:ext cx="6374207" cy="4039496"/>
          </a:xfrm>
          <a:prstGeom prst="rect">
            <a:avLst/>
          </a:prstGeom>
          <a:ln>
            <a:noFill/>
          </a:ln>
          <a:effectLst/>
        </p:spPr>
        <p:txBody>
          <a:bodyPr vert="horz" lIns="0" tIns="0" rIns="0" bIns="0" rtlCol="0" anchor="t">
            <a:no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Wingdings" panose="05000000000000000000" pitchFamily="2" charset="2"/>
              <a:buNone/>
            </a:pPr>
            <a:r>
              <a:rPr lang="en-US" b="1" i="1"/>
              <a:t>Progress Monitoring</a:t>
            </a:r>
          </a:p>
          <a:p>
            <a:pPr>
              <a:lnSpc>
                <a:spcPct val="100000"/>
              </a:lnSpc>
            </a:pPr>
            <a:r>
              <a:rPr lang="en-US" sz="2300"/>
              <a:t>Standardized delivery</a:t>
            </a:r>
          </a:p>
          <a:p>
            <a:pPr>
              <a:lnSpc>
                <a:spcPct val="100000"/>
              </a:lnSpc>
            </a:pPr>
            <a:r>
              <a:rPr lang="en-US" sz="2300"/>
              <a:t>Requires valid and reliable measures</a:t>
            </a:r>
          </a:p>
          <a:p>
            <a:pPr>
              <a:lnSpc>
                <a:spcPct val="100000"/>
              </a:lnSpc>
            </a:pPr>
            <a:r>
              <a:rPr lang="en-US" sz="2300"/>
              <a:t>Frequency depends on intensity of instruction and developer recommendations </a:t>
            </a:r>
          </a:p>
          <a:p>
            <a:pPr>
              <a:lnSpc>
                <a:spcPct val="100000"/>
              </a:lnSpc>
            </a:pPr>
            <a:r>
              <a:rPr lang="en-US" sz="2300"/>
              <a:t>Requires ongoing data (i.e., six to nine data points) for valid interpretation </a:t>
            </a:r>
          </a:p>
          <a:p>
            <a:pPr>
              <a:lnSpc>
                <a:spcPct val="100000"/>
              </a:lnSpc>
            </a:pPr>
            <a:r>
              <a:rPr lang="en-US" sz="2300"/>
              <a:t>Requires graphed data</a:t>
            </a:r>
          </a:p>
          <a:p>
            <a:pPr>
              <a:lnSpc>
                <a:spcPct val="100000"/>
              </a:lnSpc>
            </a:pPr>
            <a:r>
              <a:rPr lang="en-US" sz="2300"/>
              <a:t>Used for students receiving targeted and intensive intervention </a:t>
            </a:r>
          </a:p>
        </p:txBody>
      </p:sp>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8</a:t>
            </a:fld>
            <a:endParaRPr lang="en-US"/>
          </a:p>
        </p:txBody>
      </p:sp>
    </p:spTree>
    <p:extLst>
      <p:ext uri="{BB962C8B-B14F-4D97-AF65-F5344CB8AC3E}">
        <p14:creationId xmlns:p14="http://schemas.microsoft.com/office/powerpoint/2010/main" val="241747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Why Is Progress Monitoring Important?</a:t>
            </a:r>
          </a:p>
        </p:txBody>
      </p:sp>
      <p:graphicFrame>
        <p:nvGraphicFramePr>
          <p:cNvPr id="3" name="Diagram 2" descr="Progress monitoring data allow us to…&#10; Estimate rates of improvement (ROI) across time&#10; Compare the efficacy of different forms of instruction&#10; Identify students who are not demonstrating adequate progress&#10; Determine when an instructional change is needed&#10; Support communication with parents and students&#10; Support the development of a rigorous IEP for students with disabilities&#10;">
            <a:extLst>
              <a:ext uri="{FF2B5EF4-FFF2-40B4-BE49-F238E27FC236}">
                <a16:creationId xmlns:a16="http://schemas.microsoft.com/office/drawing/2014/main" id="{8CD18D1C-987E-63CB-D030-69E7CE1770B2}"/>
              </a:ext>
            </a:extLst>
          </p:cNvPr>
          <p:cNvGraphicFramePr/>
          <p:nvPr/>
        </p:nvGraphicFramePr>
        <p:xfrm>
          <a:off x="457200" y="1371600"/>
          <a:ext cx="11276076" cy="4483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99A20822-4A49-4D36-86E3-300BA48D3F00}" type="slidenum">
              <a:rPr lang="en-US" smtClean="0"/>
              <a:pPr/>
              <a:t>9</a:t>
            </a:fld>
            <a:endParaRPr lang="en-US"/>
          </a:p>
        </p:txBody>
      </p:sp>
    </p:spTree>
    <p:extLst>
      <p:ext uri="{BB962C8B-B14F-4D97-AF65-F5344CB8AC3E}">
        <p14:creationId xmlns:p14="http://schemas.microsoft.com/office/powerpoint/2010/main" val="344068002"/>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9" ma:contentTypeDescription="Create a new document." ma:contentTypeScope="" ma:versionID="68b9ff79da4c54c137f4ecf7e49845b9">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3afb7db95272cec1dbcd5012841514fb"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Potter, Jon</DisplayName>
        <AccountId>137</AccountId>
        <AccountType/>
      </UserInfo>
      <UserInfo>
        <DisplayName>Harlacher, Jason</DisplayName>
        <AccountId>37</AccountId>
        <AccountType/>
      </UserInfo>
      <UserInfo>
        <DisplayName>Stai, Cory</DisplayName>
        <AccountId>260</AccountId>
        <AccountType/>
      </UserInfo>
      <UserInfo>
        <DisplayName>Weingarten, Zachary</DisplayName>
        <AccountId>16</AccountId>
        <AccountType/>
      </UserInfo>
      <UserInfo>
        <DisplayName>Allen, Kyle</DisplayName>
        <AccountId>134</AccountId>
        <AccountType/>
      </UserInfo>
      <UserInfo>
        <DisplayName>Arden, Sarah</DisplayName>
        <AccountId>10</AccountId>
        <AccountType/>
      </UserInfo>
      <UserInfo>
        <DisplayName>Zumeta Edmonds, Rebecca</DisplayName>
        <AccountId>26</AccountId>
        <AccountType/>
      </UserInfo>
      <UserInfo>
        <DisplayName>Evans, Sara</DisplayName>
        <AccountId>293</AccountId>
        <AccountType/>
      </UserInfo>
    </SharedWithUsers>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5DA5C2A5-E735-4AB6-8AFC-836B4C3B33C5}">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EAC94F-0CB7-47E2-B1CC-A0F105248E94}">
  <ds:schemaRefs>
    <ds:schemaRef ds:uri="89a51b02-0933-47a0-85eb-c3aa1e4e384a"/>
    <ds:schemaRef ds:uri="8ef39c64-a023-403b-b100-a285cfd6ef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NCII-PPT-030322</Template>
  <Application>Microsoft Office PowerPoint</Application>
  <PresentationFormat>Widescreen</PresentationFormat>
  <Slides>40</Slides>
  <Notes>39</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2018 NCII PPT</vt:lpstr>
      <vt:lpstr>Academic Progress Monitoring in Intensive Intervention </vt:lpstr>
      <vt:lpstr>Objectives</vt:lpstr>
      <vt:lpstr>What Is Progress Monitoring?</vt:lpstr>
      <vt:lpstr>Types of Assessment</vt:lpstr>
      <vt:lpstr>Formative and Summative Assessments</vt:lpstr>
      <vt:lpstr>Diagnostic Assessment</vt:lpstr>
      <vt:lpstr>How Are Progress Monitoring and Screening Related?</vt:lpstr>
      <vt:lpstr>Monitoring Progress Versus Progress Monitoring</vt:lpstr>
      <vt:lpstr>Why Is Progress Monitoring Important?</vt:lpstr>
      <vt:lpstr>Benefits of Progress Monitoring</vt:lpstr>
      <vt:lpstr>Benefits of Progress Monitoring: Parent and Teacher Perspectives</vt:lpstr>
      <vt:lpstr>How Does Progress Monitoring Fit Within DBI?</vt:lpstr>
      <vt:lpstr>What Is Meant by “Student Responsiveness”?</vt:lpstr>
      <vt:lpstr>Progress Monitoring Across the Five Steps of the DBI Process</vt:lpstr>
      <vt:lpstr>Getting Started With Progress Monitoring</vt:lpstr>
      <vt:lpstr>Getting Started With Progress Monitoring 1</vt:lpstr>
      <vt:lpstr>What Is a Target Behavior?</vt:lpstr>
      <vt:lpstr>What Are Examples of “Target Behaviors” in Academics?</vt:lpstr>
      <vt:lpstr>What to Look for in a Progress Monitoring Measure</vt:lpstr>
      <vt:lpstr> Considerations for Selecting  Progress Monitoring Measures for DBI</vt:lpstr>
      <vt:lpstr>Getting Started With Progress Monitoring 2</vt:lpstr>
      <vt:lpstr>Establishing a Progress Monitoring Plan</vt:lpstr>
      <vt:lpstr>Choosing a Goal-Setting Strategy </vt:lpstr>
      <vt:lpstr>Getting Started With Progress Monitoring 3</vt:lpstr>
      <vt:lpstr>Why Is Graphing Data Important?</vt:lpstr>
      <vt:lpstr>Parts of the Graph</vt:lpstr>
      <vt:lpstr>Data Quality Considerations</vt:lpstr>
      <vt:lpstr>Getting Started With Progress Monitoring 4</vt:lpstr>
      <vt:lpstr>Interpreting Progress Monitoring Graphs</vt:lpstr>
      <vt:lpstr>Decision Rules for Analyzing  Progress Monitoring Data</vt:lpstr>
      <vt:lpstr>Example: Four-Point Analysis Method</vt:lpstr>
      <vt:lpstr>Example: Trend Line Analysis Method</vt:lpstr>
      <vt:lpstr>Example: Median of the Last Three Points Method​</vt:lpstr>
      <vt:lpstr>Conclusion</vt:lpstr>
      <vt:lpstr>Common Challenges With Academic  Progress Monitoring</vt:lpstr>
      <vt:lpstr>What’s Next in the DBI Process? </vt:lpstr>
      <vt:lpstr>In Summary</vt:lpstr>
      <vt:lpstr>Join us…</vt:lpstr>
      <vt:lpstr>NCII Disclaimer</vt:lpstr>
      <vt:lpstr>Contact Us at ncii@air.org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Merkle, Cat</dc:creator>
  <cp:keywords>Add appropriate tags for accessibility</cp:keywords>
  <cp:revision>5</cp:revision>
  <cp:lastPrinted>2017-10-19T00:36:21Z</cp:lastPrinted>
  <dcterms:created xsi:type="dcterms:W3CDTF">2023-09-21T19:04:40Z</dcterms:created>
  <dcterms:modified xsi:type="dcterms:W3CDTF">2025-09-25T15:02:09Z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