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7"/>
  </p:notesMasterIdLst>
  <p:handoutMasterIdLst>
    <p:handoutMasterId r:id="rId58"/>
  </p:handoutMasterIdLst>
  <p:sldIdLst>
    <p:sldId id="409" r:id="rId5"/>
    <p:sldId id="6477" r:id="rId6"/>
    <p:sldId id="6488" r:id="rId7"/>
    <p:sldId id="6489" r:id="rId8"/>
    <p:sldId id="1586" r:id="rId9"/>
    <p:sldId id="6478" r:id="rId10"/>
    <p:sldId id="422" r:id="rId11"/>
    <p:sldId id="1637" r:id="rId12"/>
    <p:sldId id="624" r:id="rId13"/>
    <p:sldId id="430" r:id="rId14"/>
    <p:sldId id="432" r:id="rId15"/>
    <p:sldId id="6481" r:id="rId16"/>
    <p:sldId id="6482" r:id="rId17"/>
    <p:sldId id="6491" r:id="rId18"/>
    <p:sldId id="5061" r:id="rId19"/>
    <p:sldId id="4872" r:id="rId20"/>
    <p:sldId id="4907" r:id="rId21"/>
    <p:sldId id="1661" r:id="rId22"/>
    <p:sldId id="6493" r:id="rId23"/>
    <p:sldId id="6492" r:id="rId24"/>
    <p:sldId id="5079" r:id="rId25"/>
    <p:sldId id="2000" r:id="rId26"/>
    <p:sldId id="457" r:id="rId27"/>
    <p:sldId id="1981" r:id="rId28"/>
    <p:sldId id="6483" r:id="rId29"/>
    <p:sldId id="795" r:id="rId30"/>
    <p:sldId id="6498" r:id="rId31"/>
    <p:sldId id="6484" r:id="rId32"/>
    <p:sldId id="341" r:id="rId33"/>
    <p:sldId id="4594" r:id="rId34"/>
    <p:sldId id="4987" r:id="rId35"/>
    <p:sldId id="5214" r:id="rId36"/>
    <p:sldId id="5008" r:id="rId37"/>
    <p:sldId id="4988" r:id="rId38"/>
    <p:sldId id="1298" r:id="rId39"/>
    <p:sldId id="796" r:id="rId40"/>
    <p:sldId id="6495" r:id="rId41"/>
    <p:sldId id="6485" r:id="rId42"/>
    <p:sldId id="784" r:id="rId43"/>
    <p:sldId id="6501" r:id="rId44"/>
    <p:sldId id="1640" r:id="rId45"/>
    <p:sldId id="799" r:id="rId46"/>
    <p:sldId id="6486" r:id="rId47"/>
    <p:sldId id="6479" r:id="rId48"/>
    <p:sldId id="6497" r:id="rId49"/>
    <p:sldId id="6487" r:id="rId50"/>
    <p:sldId id="6499" r:id="rId51"/>
    <p:sldId id="1933" r:id="rId52"/>
    <p:sldId id="1932" r:id="rId53"/>
    <p:sldId id="266" r:id="rId54"/>
    <p:sldId id="503" r:id="rId55"/>
    <p:sldId id="1746" r:id="rId5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388029-2B20-F5FB-4124-4ABF9417DF0E}" name="Peterson, Amy" initials="AP" userId="S::ampeterson@air.org::8c14dd6b-6031-4383-8241-8af97fa7035b" providerId="AD"/>
  <p188:author id="{A4759F2A-275A-1110-FED8-D76261918B6D}" name="Arden, Sarah" initials="AS" userId="S::sarden@air.org::c3865b93-f4ad-427d-92c9-4484f9824b26" providerId="AD"/>
  <p188:author id="{47406E3A-927C-62B1-CCD8-2C9CAC58B875}" name="Benz, Sarah" initials="BS" userId="S::sbenz@air.org::446f4ea9-699e-475d-9f31-60681c1c0d58" providerId="AD"/>
  <p188:author id="{71F52E3E-7225-615B-3475-DD7D7A185FC6}" name="Zumeta Edmonds, Rebecca" initials="ZR" userId="S::rzumetaedmonds@air.org::b2e63e99-418a-4446-86de-a1daf7a89e4a" providerId="AD"/>
  <p188:author id="{491DFF6A-D745-EBED-2959-A3CFA3278504}" name="Merkle, Cat" initials="CM" userId="S::cmerkle@air.org::a9581f9e-37bc-4cc6-a5d4-8f8234d67551" providerId="AD"/>
  <p188:author id="{190FE190-37F9-60E5-5A23-A3BED499A4B8}" name="Potter, Jon" initials="" userId="S::jopotter@air.org::c258a90c-a202-46b4-9f59-d5e77af51dd0" providerId="AD"/>
  <p188:author id="{E68CE890-420D-9787-61F0-EBAAC37E1322}" name="Majeika, Caitlyn" initials="MC" userId="S::cmajeika@air.org::9b7a58e1-5407-4661-bc9a-7872a5bcc4b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hle, Angela" initials="JA" lastIdx="6" clrIdx="0">
    <p:extLst>
      <p:ext uri="{19B8F6BF-5375-455C-9EA6-DF929625EA0E}">
        <p15:presenceInfo xmlns:p15="http://schemas.microsoft.com/office/powerpoint/2012/main" userId="S-1-5-21-1472932569-214068005-926709054-8506" providerId="AD"/>
      </p:ext>
    </p:extLst>
  </p:cmAuthor>
  <p:cmAuthor id="2" name="Linda K. Reed" initials="lkr" lastIdx="11" clrIdx="1">
    <p:extLst>
      <p:ext uri="{19B8F6BF-5375-455C-9EA6-DF929625EA0E}">
        <p15:presenceInfo xmlns:p15="http://schemas.microsoft.com/office/powerpoint/2012/main" userId="Linda K. Reed" providerId="None"/>
      </p:ext>
    </p:extLst>
  </p:cmAuthor>
  <p:cmAuthor id="3" name="Reed, Linda" initials="RL" lastIdx="9" clrIdx="2">
    <p:extLst>
      <p:ext uri="{19B8F6BF-5375-455C-9EA6-DF929625EA0E}">
        <p15:presenceInfo xmlns:p15="http://schemas.microsoft.com/office/powerpoint/2012/main" userId="Reed, Linda" providerId="None"/>
      </p:ext>
    </p:extLst>
  </p:cmAuthor>
  <p:cmAuthor id="4" name="Note" initials="Note" lastIdx="2" clrIdx="3"/>
  <p:cmAuthor id="5" name="Peterson, Amy" initials="PA" lastIdx="3" clrIdx="4">
    <p:extLst>
      <p:ext uri="{19B8F6BF-5375-455C-9EA6-DF929625EA0E}">
        <p15:presenceInfo xmlns:p15="http://schemas.microsoft.com/office/powerpoint/2012/main" userId="S::ampeterson@air.org::8c14dd6b-6031-4383-8241-8af97fa703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452A"/>
    <a:srgbClr val="FFFFFF"/>
    <a:srgbClr val="C25131"/>
    <a:srgbClr val="6D6E70"/>
    <a:srgbClr val="E6E6E6"/>
    <a:srgbClr val="10719C"/>
    <a:srgbClr val="000000"/>
    <a:srgbClr val="006298"/>
    <a:srgbClr val="319EFF"/>
    <a:srgbClr val="F2AC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DE4BD-C8FE-4844-AC21-D6A27DE07220}" v="56" dt="2025-08-15T21:10:00.7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1116" y="312"/>
      </p:cViewPr>
      <p:guideLst>
        <p:guide orient="horz" pos="648"/>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86FFFE-FE83-4DEF-B334-7E8530F602F3}"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97529DEF-BA14-4CCC-8F8D-FC7643EDF3C8}">
      <dgm:prSet phldrT="[Text]"/>
      <dgm:spPr/>
      <dgm:t>
        <a:bodyPr/>
        <a:lstStyle/>
        <a:p>
          <a:pPr>
            <a:lnSpc>
              <a:spcPct val="100000"/>
            </a:lnSpc>
          </a:pPr>
          <a:r>
            <a:rPr lang="en-US"/>
            <a:t>The student is making little to no progress (they are unsuccessful in the intervention).</a:t>
          </a: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6D87DED9-3437-4B08-8B2D-39C49E7D20EA}" type="parTrans" cxnId="{A77F972F-BC20-4099-9B5D-D8B8B8C23C88}">
      <dgm:prSet/>
      <dgm:spPr/>
      <dgm:t>
        <a:bodyPr/>
        <a:lstStyle/>
        <a:p>
          <a:endParaRPr lang="en-US"/>
        </a:p>
      </dgm:t>
    </dgm:pt>
    <dgm:pt modelId="{163AB9BA-3B12-45AF-85AE-AF7738FD1079}" type="sibTrans" cxnId="{A77F972F-BC20-4099-9B5D-D8B8B8C23C88}">
      <dgm:prSet/>
      <dgm:spPr/>
      <dgm:t>
        <a:bodyPr/>
        <a:lstStyle/>
        <a:p>
          <a:endParaRPr lang="en-US"/>
        </a:p>
      </dgm:t>
    </dgm:pt>
    <dgm:pt modelId="{8283B4F2-0F59-4C35-99B7-60F9DD747605}">
      <dgm:prSet phldrT="[Text]" custT="1"/>
      <dgm:spPr/>
      <dgm:t>
        <a:bodyPr/>
        <a:lstStyle/>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there a mismatch between skills the student needs and skills taught in the intervention? (</a:t>
          </a:r>
          <a:r>
            <a:rPr lang="en-US" sz="1900" i="1" kern="1200">
              <a:solidFill>
                <a:srgbClr val="262626">
                  <a:hueOff val="0"/>
                  <a:satOff val="0"/>
                  <a:lumOff val="0"/>
                  <a:alphaOff val="0"/>
                </a:srgbClr>
              </a:solidFill>
              <a:latin typeface="Calibri"/>
              <a:ea typeface="+mn-ea"/>
              <a:cs typeface="+mn-cs"/>
            </a:rPr>
            <a:t>Curriculum</a:t>
          </a:r>
          <a:r>
            <a:rPr lang="en-US" sz="1900" kern="1200">
              <a:solidFill>
                <a:srgbClr val="262626">
                  <a:hueOff val="0"/>
                  <a:satOff val="0"/>
                  <a:lumOff val="0"/>
                  <a:alphaOff val="0"/>
                </a:srgbClr>
              </a:solidFill>
              <a:latin typeface="Calibri"/>
              <a:ea typeface="+mn-ea"/>
              <a:cs typeface="+mn-cs"/>
            </a:rPr>
            <a:t>)</a:t>
          </a: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2F53A87A-6ABF-49E3-A01F-D4085F074ED6}" type="parTrans" cxnId="{04E473F6-A6AB-472B-9226-371A0BD08050}">
      <dgm:prSet/>
      <dgm:spPr/>
      <dgm:t>
        <a:bodyPr/>
        <a:lstStyle/>
        <a:p>
          <a:endParaRPr lang="en-US"/>
        </a:p>
      </dgm:t>
    </dgm:pt>
    <dgm:pt modelId="{03F048A9-A546-4AB1-A2B9-6FF366EFADCA}" type="sibTrans" cxnId="{04E473F6-A6AB-472B-9226-371A0BD08050}">
      <dgm:prSet/>
      <dgm:spPr/>
      <dgm:t>
        <a:bodyPr/>
        <a:lstStyle/>
        <a:p>
          <a:endParaRPr lang="en-US"/>
        </a:p>
      </dgm:t>
    </dgm:pt>
    <dgm:pt modelId="{CC71EBE3-0D4C-4B81-8A85-D00E9139AD84}">
      <dgm:prSet phldrT="[Text]"/>
      <dgm:spPr/>
      <dgm:t>
        <a:bodyPr/>
        <a:lstStyle/>
        <a:p>
          <a:pPr marL="0" lvl="0" indent="0" defTabSz="1377950">
            <a:spcBef>
              <a:spcPct val="0"/>
            </a:spcBef>
            <a:spcAft>
              <a:spcPct val="35000"/>
            </a:spcAft>
            <a:buNone/>
          </a:pPr>
          <a:r>
            <a:rPr lang="en-US" kern="1200">
              <a:latin typeface="+mn-lt"/>
              <a:ea typeface="+mn-ea"/>
              <a:cs typeface="+mn-cs"/>
            </a:rPr>
            <a:t>The student is making some progress but not enough to reach the goal.</a:t>
          </a:r>
          <a:endParaRPr lang="en-US" kern="1200">
            <a:latin typeface="Calibri"/>
            <a:ea typeface="+mn-ea"/>
            <a:cs typeface="+mn-cs"/>
          </a:endParaRP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48D6335C-C4C2-4A76-AFD2-648DF1F128AF}" type="parTrans" cxnId="{1C5F4B64-16DD-4D27-81B1-3F9C13350E3E}">
      <dgm:prSet/>
      <dgm:spPr/>
      <dgm:t>
        <a:bodyPr/>
        <a:lstStyle/>
        <a:p>
          <a:endParaRPr lang="en-US"/>
        </a:p>
      </dgm:t>
    </dgm:pt>
    <dgm:pt modelId="{EA5038C1-0331-4FAC-B49B-4A4DE0695AFE}" type="sibTrans" cxnId="{1C5F4B64-16DD-4D27-81B1-3F9C13350E3E}">
      <dgm:prSet/>
      <dgm:spPr/>
      <dgm:t>
        <a:bodyPr/>
        <a:lstStyle/>
        <a:p>
          <a:endParaRPr lang="en-US"/>
        </a:p>
      </dgm:t>
    </dgm:pt>
    <dgm:pt modelId="{FE4F0EF9-C650-40D3-9FAD-77B64A9B03A7}">
      <dgm:prSet phldrT="[Text]" custT="1"/>
      <dgm:spPr/>
      <dgm:t>
        <a:bodyPr/>
        <a:lstStyle/>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 dosage of the intervention sufficient for the student to reach the goal? (</a:t>
          </a:r>
          <a:r>
            <a:rPr lang="en-US" sz="1900" i="1" kern="1200">
              <a:solidFill>
                <a:srgbClr val="262626">
                  <a:hueOff val="0"/>
                  <a:satOff val="0"/>
                  <a:lumOff val="0"/>
                  <a:alphaOff val="0"/>
                </a:srgbClr>
              </a:solidFill>
              <a:latin typeface="Calibri"/>
              <a:ea typeface="+mn-ea"/>
              <a:cs typeface="+mn-cs"/>
            </a:rPr>
            <a:t>Instruction</a:t>
          </a:r>
          <a:r>
            <a:rPr lang="en-US" sz="1900" kern="1200">
              <a:solidFill>
                <a:srgbClr val="262626">
                  <a:hueOff val="0"/>
                  <a:satOff val="0"/>
                  <a:lumOff val="0"/>
                  <a:alphaOff val="0"/>
                </a:srgbClr>
              </a:solidFill>
              <a:latin typeface="Calibri"/>
              <a:ea typeface="+mn-ea"/>
              <a:cs typeface="+mn-cs"/>
            </a:rPr>
            <a:t>)</a:t>
          </a: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F6430297-C498-43F6-B3C9-6F7ACB240AC2}" type="parTrans" cxnId="{C4D07698-FBA0-4181-BFAE-C93CC7B8F7C9}">
      <dgm:prSet/>
      <dgm:spPr/>
      <dgm:t>
        <a:bodyPr/>
        <a:lstStyle/>
        <a:p>
          <a:endParaRPr lang="en-US"/>
        </a:p>
      </dgm:t>
    </dgm:pt>
    <dgm:pt modelId="{0421B7E9-0C63-4F3B-A158-43C80D87B89F}" type="sibTrans" cxnId="{C4D07698-FBA0-4181-BFAE-C93CC7B8F7C9}">
      <dgm:prSet/>
      <dgm:spPr/>
      <dgm:t>
        <a:bodyPr/>
        <a:lstStyle/>
        <a:p>
          <a:endParaRPr lang="en-US"/>
        </a:p>
      </dgm:t>
    </dgm:pt>
    <dgm:pt modelId="{F8B256D9-52C6-44D3-B45F-3523E7EB64CC}">
      <dgm:prSet phldrT="[Text]"/>
      <dgm:spPr/>
      <dgm:t>
        <a:bodyPr/>
        <a:lstStyle/>
        <a:p>
          <a:pPr marL="0" lvl="0" indent="0" defTabSz="1377950">
            <a:spcBef>
              <a:spcPct val="0"/>
            </a:spcBef>
            <a:spcAft>
              <a:spcPct val="35000"/>
            </a:spcAft>
            <a:buNone/>
          </a:pPr>
          <a:r>
            <a:rPr lang="en-US" kern="1200"/>
            <a:t>The student is making progress in the intervention but has difficulty applying skills in other settings.</a:t>
          </a:r>
          <a:endParaRPr lang="en-US" kern="1200">
            <a:latin typeface="Calibri"/>
            <a:ea typeface="+mn-ea"/>
            <a:cs typeface="+mn-cs"/>
          </a:endParaRP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DEDCEB25-AEB9-45B4-975F-96CD089A0020}" type="parTrans" cxnId="{2B9948E0-7583-4BDA-A239-79ED173569D6}">
      <dgm:prSet/>
      <dgm:spPr/>
      <dgm:t>
        <a:bodyPr/>
        <a:lstStyle/>
        <a:p>
          <a:endParaRPr lang="en-US"/>
        </a:p>
      </dgm:t>
    </dgm:pt>
    <dgm:pt modelId="{C4F5601F-9B97-467E-A4E7-0DDA3174693E}" type="sibTrans" cxnId="{2B9948E0-7583-4BDA-A239-79ED173569D6}">
      <dgm:prSet/>
      <dgm:spPr/>
      <dgm:t>
        <a:bodyPr/>
        <a:lstStyle/>
        <a:p>
          <a:endParaRPr lang="en-US"/>
        </a:p>
      </dgm:t>
    </dgm:pt>
    <dgm:pt modelId="{F68443EA-9A8A-4E2F-A9E8-45921E6FCDC3}">
      <dgm:prSet phldrT="[Text]"/>
      <dgm:spPr/>
      <dgm:t>
        <a:bodyPr/>
        <a:lstStyle/>
        <a:p>
          <a:pPr marL="228600" lvl="1" indent="-228600" defTabSz="933450">
            <a:spcBef>
              <a:spcPct val="0"/>
            </a:spcBef>
            <a:spcAft>
              <a:spcPct val="15000"/>
            </a:spcAft>
            <a:buChar char="•"/>
          </a:pPr>
          <a:r>
            <a:rPr lang="en-US" sz="1900" kern="1200">
              <a:latin typeface="Calibri"/>
              <a:ea typeface="+mn-ea"/>
              <a:cs typeface="+mn-cs"/>
            </a:rPr>
            <a:t>Have we explicitly taught the student how to generalize skills? </a:t>
          </a:r>
          <a:r>
            <a:rPr lang="en-US" sz="1900" i="1" kern="1200">
              <a:latin typeface="Calibri"/>
              <a:ea typeface="+mn-ea"/>
              <a:cs typeface="+mn-cs"/>
            </a:rPr>
            <a:t>(Instruction)</a:t>
          </a:r>
        </a:p>
      </dgm:t>
      <dgm:extLst>
        <a:ext uri="{E40237B7-FDA0-4F09-8148-C483321AD2D9}">
          <dgm14:cNvPr xmlns:dgm14="http://schemas.microsoft.com/office/drawing/2010/diagram" id="0" name=""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
      </dgm:extLst>
    </dgm:pt>
    <dgm:pt modelId="{3A73546B-7843-4735-984D-C0F5C58B9426}" type="parTrans" cxnId="{B5E62AEA-51BA-458E-A7CE-496C2D334F71}">
      <dgm:prSet/>
      <dgm:spPr/>
      <dgm:t>
        <a:bodyPr/>
        <a:lstStyle/>
        <a:p>
          <a:endParaRPr lang="en-US"/>
        </a:p>
      </dgm:t>
    </dgm:pt>
    <dgm:pt modelId="{ADFA7102-54DE-46B1-B059-DC8EE0E11F01}" type="sibTrans" cxnId="{B5E62AEA-51BA-458E-A7CE-496C2D334F71}">
      <dgm:prSet/>
      <dgm:spPr/>
      <dgm:t>
        <a:bodyPr/>
        <a:lstStyle/>
        <a:p>
          <a:endParaRPr lang="en-US"/>
        </a:p>
      </dgm:t>
    </dgm:pt>
    <dgm:pt modelId="{36E53189-442F-4466-BF5A-749ED8349243}">
      <dgm:prSet phldrT="[Text]" custT="1"/>
      <dgm:spPr/>
      <dgm:t>
        <a:bodyPr/>
        <a:lstStyle/>
        <a:p>
          <a:pPr marL="228600" lvl="1" indent="-228600" defTabSz="933450">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Does the student have behavioral needs that are not supported in some settings? </a:t>
          </a:r>
          <a:r>
            <a:rPr lang="en-US" sz="1900" kern="1200">
              <a:latin typeface="Calibri"/>
              <a:ea typeface="+mn-ea"/>
              <a:cs typeface="+mn-cs"/>
            </a:rPr>
            <a:t>(</a:t>
          </a:r>
          <a:r>
            <a:rPr lang="en-US" sz="1900" i="1" kern="1200">
              <a:latin typeface="Calibri"/>
              <a:ea typeface="+mn-ea"/>
              <a:cs typeface="+mn-cs"/>
            </a:rPr>
            <a:t>Environment</a:t>
          </a:r>
          <a:r>
            <a:rPr lang="en-US" sz="1900" kern="1200">
              <a:latin typeface="Calibri"/>
              <a:ea typeface="+mn-ea"/>
              <a:cs typeface="+mn-cs"/>
            </a:rPr>
            <a:t>)  </a:t>
          </a:r>
        </a:p>
      </dgm:t>
    </dgm:pt>
    <dgm:pt modelId="{7E77C8EB-D303-4205-988E-46AA3222F9C5}" type="sibTrans" cxnId="{DE819E2F-B5AE-4356-BB7B-710FFD3203A5}">
      <dgm:prSet/>
      <dgm:spPr/>
      <dgm:t>
        <a:bodyPr/>
        <a:lstStyle/>
        <a:p>
          <a:endParaRPr lang="en-US"/>
        </a:p>
      </dgm:t>
    </dgm:pt>
    <dgm:pt modelId="{CEEE7514-3DB5-4810-AFA3-974C3CB7CE9D}" type="parTrans" cxnId="{DE819E2F-B5AE-4356-BB7B-710FFD3203A5}">
      <dgm:prSet/>
      <dgm:spPr/>
      <dgm:t>
        <a:bodyPr/>
        <a:lstStyle/>
        <a:p>
          <a:endParaRPr lang="en-US"/>
        </a:p>
      </dgm:t>
    </dgm:pt>
    <dgm:pt modelId="{FEBE7EE2-04A0-4942-8DBC-9CF422A52A83}">
      <dgm:prSet phldrT="[Text]" custT="1"/>
      <dgm:spPr/>
      <dgm:t>
        <a:bodyPr/>
        <a:lstStyle/>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 instruction explicit enough? </a:t>
          </a:r>
          <a:r>
            <a:rPr lang="en-US" sz="1900" i="1" kern="1200">
              <a:solidFill>
                <a:srgbClr val="262626">
                  <a:hueOff val="0"/>
                  <a:satOff val="0"/>
                  <a:lumOff val="0"/>
                  <a:alphaOff val="0"/>
                </a:srgbClr>
              </a:solidFill>
              <a:latin typeface="Calibri"/>
              <a:ea typeface="+mn-ea"/>
              <a:cs typeface="+mn-cs"/>
            </a:rPr>
            <a:t>(Instruction)</a:t>
          </a:r>
          <a:endParaRPr lang="en-US" sz="1900" kern="1200">
            <a:solidFill>
              <a:srgbClr val="262626">
                <a:hueOff val="0"/>
                <a:satOff val="0"/>
                <a:lumOff val="0"/>
                <a:alphaOff val="0"/>
              </a:srgbClr>
            </a:solidFill>
            <a:latin typeface="Calibri"/>
            <a:ea typeface="+mn-ea"/>
            <a:cs typeface="+mn-cs"/>
          </a:endParaRPr>
        </a:p>
      </dgm:t>
    </dgm:pt>
    <dgm:pt modelId="{31699659-855C-F942-9E54-6DADEEDB6992}" type="parTrans" cxnId="{0F71E7A1-8F5E-42C5-B47D-F87B682766B6}">
      <dgm:prSet/>
      <dgm:spPr/>
      <dgm:t>
        <a:bodyPr/>
        <a:lstStyle/>
        <a:p>
          <a:endParaRPr lang="en-US"/>
        </a:p>
      </dgm:t>
    </dgm:pt>
    <dgm:pt modelId="{47FB3E77-C555-0049-8B7B-5ADF633AA129}" type="sibTrans" cxnId="{0F71E7A1-8F5E-42C5-B47D-F87B682766B6}">
      <dgm:prSet/>
      <dgm:spPr/>
      <dgm:t>
        <a:bodyPr/>
        <a:lstStyle/>
        <a:p>
          <a:endParaRPr lang="en-US"/>
        </a:p>
      </dgm:t>
    </dgm:pt>
    <dgm:pt modelId="{C3A5CAB9-506D-4655-85FF-C931A1735DB3}" type="pres">
      <dgm:prSet presAssocID="{EB86FFFE-FE83-4DEF-B334-7E8530F602F3}" presName="Name0" presStyleCnt="0">
        <dgm:presLayoutVars>
          <dgm:dir/>
          <dgm:animLvl val="lvl"/>
          <dgm:resizeHandles val="exact"/>
        </dgm:presLayoutVars>
      </dgm:prSet>
      <dgm:spPr/>
    </dgm:pt>
    <dgm:pt modelId="{A26C4680-31FB-4D7E-BCCA-77B2A5035B8F}" type="pres">
      <dgm:prSet presAssocID="{97529DEF-BA14-4CCC-8F8D-FC7643EDF3C8}" presName="linNode" presStyleCnt="0"/>
      <dgm:spPr/>
    </dgm:pt>
    <dgm:pt modelId="{543CFCE8-BCF9-4B5C-A409-43B20EFD1090}" type="pres">
      <dgm:prSet presAssocID="{97529DEF-BA14-4CCC-8F8D-FC7643EDF3C8}" presName="parentText" presStyleLbl="node1" presStyleIdx="0" presStyleCnt="3">
        <dgm:presLayoutVars>
          <dgm:chMax val="1"/>
          <dgm:bulletEnabled val="1"/>
        </dgm:presLayoutVars>
      </dgm:prSet>
      <dgm:spPr/>
    </dgm:pt>
    <dgm:pt modelId="{E8E583BE-BFD6-479D-B1B0-F66B4FEAC4C2}" type="pres">
      <dgm:prSet presAssocID="{97529DEF-BA14-4CCC-8F8D-FC7643EDF3C8}" presName="descendantText" presStyleLbl="alignAccFollowNode1" presStyleIdx="0" presStyleCnt="3">
        <dgm:presLayoutVars>
          <dgm:bulletEnabled val="1"/>
        </dgm:presLayoutVars>
      </dgm:prSet>
      <dgm:spPr/>
    </dgm:pt>
    <dgm:pt modelId="{49DB9C0D-DEE1-4A19-AC6E-6CCE797DBE74}" type="pres">
      <dgm:prSet presAssocID="{163AB9BA-3B12-45AF-85AE-AF7738FD1079}" presName="sp" presStyleCnt="0"/>
      <dgm:spPr/>
    </dgm:pt>
    <dgm:pt modelId="{42647190-334D-4E68-959E-4D20FFFEF5B4}" type="pres">
      <dgm:prSet presAssocID="{CC71EBE3-0D4C-4B81-8A85-D00E9139AD84}" presName="linNode" presStyleCnt="0"/>
      <dgm:spPr/>
    </dgm:pt>
    <dgm:pt modelId="{C9B772C8-EE1A-45D5-A431-F3D3DA28C8E9}" type="pres">
      <dgm:prSet presAssocID="{CC71EBE3-0D4C-4B81-8A85-D00E9139AD84}" presName="parentText" presStyleLbl="node1" presStyleIdx="1" presStyleCnt="3">
        <dgm:presLayoutVars>
          <dgm:chMax val="1"/>
          <dgm:bulletEnabled val="1"/>
        </dgm:presLayoutVars>
      </dgm:prSet>
      <dgm:spPr/>
    </dgm:pt>
    <dgm:pt modelId="{D9BD1F3F-0106-43C2-B96C-5488BDA158D1}" type="pres">
      <dgm:prSet presAssocID="{CC71EBE3-0D4C-4B81-8A85-D00E9139AD84}" presName="descendantText" presStyleLbl="alignAccFollowNode1" presStyleIdx="1" presStyleCnt="3" custLinFactNeighborX="2" custLinFactNeighborY="-9859">
        <dgm:presLayoutVars>
          <dgm:bulletEnabled val="1"/>
        </dgm:presLayoutVars>
      </dgm:prSet>
      <dgm:spPr/>
    </dgm:pt>
    <dgm:pt modelId="{15D32A3C-C03E-4EEC-A560-CFB0036538BC}" type="pres">
      <dgm:prSet presAssocID="{EA5038C1-0331-4FAC-B49B-4A4DE0695AFE}" presName="sp" presStyleCnt="0"/>
      <dgm:spPr/>
    </dgm:pt>
    <dgm:pt modelId="{FBAA0A31-5E81-413F-B4EC-5A59C17D2F62}" type="pres">
      <dgm:prSet presAssocID="{F8B256D9-52C6-44D3-B45F-3523E7EB64CC}" presName="linNode" presStyleCnt="0"/>
      <dgm:spPr/>
    </dgm:pt>
    <dgm:pt modelId="{A1914FA0-3C1A-45E0-AC1E-DDE6332737E8}" type="pres">
      <dgm:prSet presAssocID="{F8B256D9-52C6-44D3-B45F-3523E7EB64CC}" presName="parentText" presStyleLbl="node1" presStyleIdx="2" presStyleCnt="3">
        <dgm:presLayoutVars>
          <dgm:chMax val="1"/>
          <dgm:bulletEnabled val="1"/>
        </dgm:presLayoutVars>
      </dgm:prSet>
      <dgm:spPr/>
    </dgm:pt>
    <dgm:pt modelId="{61AECB78-DD9F-4ECD-88D7-D253AA889EF4}" type="pres">
      <dgm:prSet presAssocID="{F8B256D9-52C6-44D3-B45F-3523E7EB64CC}" presName="descendantText" presStyleLbl="alignAccFollowNode1" presStyleIdx="2" presStyleCnt="3" custScaleY="129992">
        <dgm:presLayoutVars>
          <dgm:bulletEnabled val="1"/>
        </dgm:presLayoutVars>
      </dgm:prSet>
      <dgm:spPr/>
    </dgm:pt>
  </dgm:ptLst>
  <dgm:cxnLst>
    <dgm:cxn modelId="{4362F222-89E9-49BC-8EA6-04E24DC9DA15}" type="presOf" srcId="{FE4F0EF9-C650-40D3-9FAD-77B64A9B03A7}" destId="{D9BD1F3F-0106-43C2-B96C-5488BDA158D1}" srcOrd="0" destOrd="0" presId="urn:microsoft.com/office/officeart/2005/8/layout/vList5"/>
    <dgm:cxn modelId="{A77F972F-BC20-4099-9B5D-D8B8B8C23C88}" srcId="{EB86FFFE-FE83-4DEF-B334-7E8530F602F3}" destId="{97529DEF-BA14-4CCC-8F8D-FC7643EDF3C8}" srcOrd="0" destOrd="0" parTransId="{6D87DED9-3437-4B08-8B2D-39C49E7D20EA}" sibTransId="{163AB9BA-3B12-45AF-85AE-AF7738FD1079}"/>
    <dgm:cxn modelId="{DE819E2F-B5AE-4356-BB7B-710FFD3203A5}" srcId="{F8B256D9-52C6-44D3-B45F-3523E7EB64CC}" destId="{36E53189-442F-4466-BF5A-749ED8349243}" srcOrd="1" destOrd="0" parTransId="{CEEE7514-3DB5-4810-AFA3-974C3CB7CE9D}" sibTransId="{7E77C8EB-D303-4205-988E-46AA3222F9C5}"/>
    <dgm:cxn modelId="{1C5F4B64-16DD-4D27-81B1-3F9C13350E3E}" srcId="{EB86FFFE-FE83-4DEF-B334-7E8530F602F3}" destId="{CC71EBE3-0D4C-4B81-8A85-D00E9139AD84}" srcOrd="1" destOrd="0" parTransId="{48D6335C-C4C2-4A76-AFD2-648DF1F128AF}" sibTransId="{EA5038C1-0331-4FAC-B49B-4A4DE0695AFE}"/>
    <dgm:cxn modelId="{F33F2679-5EC2-42EF-AE92-D8B414183601}" type="presOf" srcId="{97529DEF-BA14-4CCC-8F8D-FC7643EDF3C8}" destId="{543CFCE8-BCF9-4B5C-A409-43B20EFD1090}" srcOrd="0" destOrd="0" presId="urn:microsoft.com/office/officeart/2005/8/layout/vList5"/>
    <dgm:cxn modelId="{A147408E-38CF-4BD4-B2E2-7E1AABC73154}" type="presOf" srcId="{FEBE7EE2-04A0-4942-8DBC-9CF422A52A83}" destId="{E8E583BE-BFD6-479D-B1B0-F66B4FEAC4C2}" srcOrd="0" destOrd="1" presId="urn:microsoft.com/office/officeart/2005/8/layout/vList5"/>
    <dgm:cxn modelId="{C4D07698-FBA0-4181-BFAE-C93CC7B8F7C9}" srcId="{CC71EBE3-0D4C-4B81-8A85-D00E9139AD84}" destId="{FE4F0EF9-C650-40D3-9FAD-77B64A9B03A7}" srcOrd="0" destOrd="0" parTransId="{F6430297-C498-43F6-B3C9-6F7ACB240AC2}" sibTransId="{0421B7E9-0C63-4F3B-A158-43C80D87B89F}"/>
    <dgm:cxn modelId="{0F71E7A1-8F5E-42C5-B47D-F87B682766B6}" srcId="{97529DEF-BA14-4CCC-8F8D-FC7643EDF3C8}" destId="{FEBE7EE2-04A0-4942-8DBC-9CF422A52A83}" srcOrd="1" destOrd="0" parTransId="{31699659-855C-F942-9E54-6DADEEDB6992}" sibTransId="{47FB3E77-C555-0049-8B7B-5ADF633AA129}"/>
    <dgm:cxn modelId="{38CADAA5-ADE8-43CC-B5F3-C0C95B7B53B9}" type="presOf" srcId="{36E53189-442F-4466-BF5A-749ED8349243}" destId="{61AECB78-DD9F-4ECD-88D7-D253AA889EF4}" srcOrd="0" destOrd="1" presId="urn:microsoft.com/office/officeart/2005/8/layout/vList5"/>
    <dgm:cxn modelId="{EFE45BD9-F6BD-4A22-A92F-41B6BAD5C018}" type="presOf" srcId="{CC71EBE3-0D4C-4B81-8A85-D00E9139AD84}" destId="{C9B772C8-EE1A-45D5-A431-F3D3DA28C8E9}" srcOrd="0" destOrd="0" presId="urn:microsoft.com/office/officeart/2005/8/layout/vList5"/>
    <dgm:cxn modelId="{3F0D49DC-1C17-4746-B3B1-11CC7102BE35}" type="presOf" srcId="{F8B256D9-52C6-44D3-B45F-3523E7EB64CC}" destId="{A1914FA0-3C1A-45E0-AC1E-DDE6332737E8}" srcOrd="0" destOrd="0" presId="urn:microsoft.com/office/officeart/2005/8/layout/vList5"/>
    <dgm:cxn modelId="{2B9948E0-7583-4BDA-A239-79ED173569D6}" srcId="{EB86FFFE-FE83-4DEF-B334-7E8530F602F3}" destId="{F8B256D9-52C6-44D3-B45F-3523E7EB64CC}" srcOrd="2" destOrd="0" parTransId="{DEDCEB25-AEB9-45B4-975F-96CD089A0020}" sibTransId="{C4F5601F-9B97-467E-A4E7-0DDA3174693E}"/>
    <dgm:cxn modelId="{B5E62AEA-51BA-458E-A7CE-496C2D334F71}" srcId="{F8B256D9-52C6-44D3-B45F-3523E7EB64CC}" destId="{F68443EA-9A8A-4E2F-A9E8-45921E6FCDC3}" srcOrd="0" destOrd="0" parTransId="{3A73546B-7843-4735-984D-C0F5C58B9426}" sibTransId="{ADFA7102-54DE-46B1-B059-DC8EE0E11F01}"/>
    <dgm:cxn modelId="{8AC85DEB-C21C-4B84-93BC-F87274F35107}" type="presOf" srcId="{F68443EA-9A8A-4E2F-A9E8-45921E6FCDC3}" destId="{61AECB78-DD9F-4ECD-88D7-D253AA889EF4}" srcOrd="0" destOrd="0" presId="urn:microsoft.com/office/officeart/2005/8/layout/vList5"/>
    <dgm:cxn modelId="{04E473F6-A6AB-472B-9226-371A0BD08050}" srcId="{97529DEF-BA14-4CCC-8F8D-FC7643EDF3C8}" destId="{8283B4F2-0F59-4C35-99B7-60F9DD747605}" srcOrd="0" destOrd="0" parTransId="{2F53A87A-6ABF-49E3-A01F-D4085F074ED6}" sibTransId="{03F048A9-A546-4AB1-A2B9-6FF366EFADCA}"/>
    <dgm:cxn modelId="{5D7AE4F7-7A97-4BE2-A1F4-0DA5233A9D3C}" type="presOf" srcId="{8283B4F2-0F59-4C35-99B7-60F9DD747605}" destId="{E8E583BE-BFD6-479D-B1B0-F66B4FEAC4C2}" srcOrd="0" destOrd="0" presId="urn:microsoft.com/office/officeart/2005/8/layout/vList5"/>
    <dgm:cxn modelId="{F13D57FF-BC75-4362-9C8F-71EE51952047}" type="presOf" srcId="{EB86FFFE-FE83-4DEF-B334-7E8530F602F3}" destId="{C3A5CAB9-506D-4655-85FF-C931A1735DB3}" srcOrd="0" destOrd="0" presId="urn:microsoft.com/office/officeart/2005/8/layout/vList5"/>
    <dgm:cxn modelId="{41B1C8C1-CC09-41EA-AD58-867C6F303CDE}" type="presParOf" srcId="{C3A5CAB9-506D-4655-85FF-C931A1735DB3}" destId="{A26C4680-31FB-4D7E-BCCA-77B2A5035B8F}" srcOrd="0" destOrd="0" presId="urn:microsoft.com/office/officeart/2005/8/layout/vList5"/>
    <dgm:cxn modelId="{FB782EDF-1CA4-46BD-9A6D-CFB5FE3A578C}" type="presParOf" srcId="{A26C4680-31FB-4D7E-BCCA-77B2A5035B8F}" destId="{543CFCE8-BCF9-4B5C-A409-43B20EFD1090}" srcOrd="0" destOrd="0" presId="urn:microsoft.com/office/officeart/2005/8/layout/vList5"/>
    <dgm:cxn modelId="{33C7B10B-33A1-4C30-B25E-7149964200EE}" type="presParOf" srcId="{A26C4680-31FB-4D7E-BCCA-77B2A5035B8F}" destId="{E8E583BE-BFD6-479D-B1B0-F66B4FEAC4C2}" srcOrd="1" destOrd="0" presId="urn:microsoft.com/office/officeart/2005/8/layout/vList5"/>
    <dgm:cxn modelId="{DEA8A5E3-075D-4F0D-BD1C-623DCFB1EE88}" type="presParOf" srcId="{C3A5CAB9-506D-4655-85FF-C931A1735DB3}" destId="{49DB9C0D-DEE1-4A19-AC6E-6CCE797DBE74}" srcOrd="1" destOrd="0" presId="urn:microsoft.com/office/officeart/2005/8/layout/vList5"/>
    <dgm:cxn modelId="{9F6C7444-34D6-4EBE-93AC-4ABE58498F69}" type="presParOf" srcId="{C3A5CAB9-506D-4655-85FF-C931A1735DB3}" destId="{42647190-334D-4E68-959E-4D20FFFEF5B4}" srcOrd="2" destOrd="0" presId="urn:microsoft.com/office/officeart/2005/8/layout/vList5"/>
    <dgm:cxn modelId="{C9FEC779-1AD3-4A2D-A97E-87E1A20D2AC4}" type="presParOf" srcId="{42647190-334D-4E68-959E-4D20FFFEF5B4}" destId="{C9B772C8-EE1A-45D5-A431-F3D3DA28C8E9}" srcOrd="0" destOrd="0" presId="urn:microsoft.com/office/officeart/2005/8/layout/vList5"/>
    <dgm:cxn modelId="{B70D6616-6E89-41A1-99DF-B8DB817EB74A}" type="presParOf" srcId="{42647190-334D-4E68-959E-4D20FFFEF5B4}" destId="{D9BD1F3F-0106-43C2-B96C-5488BDA158D1}" srcOrd="1" destOrd="0" presId="urn:microsoft.com/office/officeart/2005/8/layout/vList5"/>
    <dgm:cxn modelId="{2A459FC6-162B-4AB3-AE33-77C290AB7060}" type="presParOf" srcId="{C3A5CAB9-506D-4655-85FF-C931A1735DB3}" destId="{15D32A3C-C03E-4EEC-A560-CFB0036538BC}" srcOrd="3" destOrd="0" presId="urn:microsoft.com/office/officeart/2005/8/layout/vList5"/>
    <dgm:cxn modelId="{3FB5190D-1E41-46E8-A73A-2CC174A7F9D1}" type="presParOf" srcId="{C3A5CAB9-506D-4655-85FF-C931A1735DB3}" destId="{FBAA0A31-5E81-413F-B4EC-5A59C17D2F62}" srcOrd="4" destOrd="0" presId="urn:microsoft.com/office/officeart/2005/8/layout/vList5"/>
    <dgm:cxn modelId="{35687010-EC10-49CF-993C-34B568DA4F76}" type="presParOf" srcId="{FBAA0A31-5E81-413F-B4EC-5A59C17D2F62}" destId="{A1914FA0-3C1A-45E0-AC1E-DDE6332737E8}" srcOrd="0" destOrd="0" presId="urn:microsoft.com/office/officeart/2005/8/layout/vList5"/>
    <dgm:cxn modelId="{EC7E1497-42B3-45DD-8314-7C2F3395900A}" type="presParOf" srcId="{FBAA0A31-5E81-413F-B4EC-5A59C17D2F62}" destId="{61AECB78-DD9F-4ECD-88D7-D253AA889EF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75B31A-E859-4D31-833A-D3F64ED76855}" type="doc">
      <dgm:prSet loTypeId="urn:microsoft.com/office/officeart/2005/8/layout/cycle5" loCatId="cycle" qsTypeId="urn:microsoft.com/office/officeart/2005/8/quickstyle/simple5" qsCatId="simple" csTypeId="urn:microsoft.com/office/officeart/2005/8/colors/accent1_2" csCatId="accent1" phldr="1"/>
      <dgm:spPr/>
      <dgm:t>
        <a:bodyPr/>
        <a:lstStyle/>
        <a:p>
          <a:endParaRPr lang="en-US"/>
        </a:p>
      </dgm:t>
    </dgm:pt>
    <dgm:pt modelId="{C2B4FD3F-26CB-4D92-BB2E-BD9E7306B142}">
      <dgm:prSet phldrT="[Text]"/>
      <dgm:spPr/>
      <dgm:t>
        <a:bodyPr/>
        <a:lstStyle/>
        <a:p>
          <a:r>
            <a:rPr lang="en-US"/>
            <a:t>Skill deficit</a:t>
          </a:r>
        </a:p>
      </dgm:t>
    </dgm:pt>
    <dgm:pt modelId="{BCD83DD4-7922-477E-AD7B-23789DEA08A1}" type="parTrans" cxnId="{1D44A792-E52B-41ED-BFB5-3486AEE2CE80}">
      <dgm:prSet/>
      <dgm:spPr/>
      <dgm:t>
        <a:bodyPr/>
        <a:lstStyle/>
        <a:p>
          <a:endParaRPr lang="en-US"/>
        </a:p>
      </dgm:t>
    </dgm:pt>
    <dgm:pt modelId="{C226461B-9BD6-499A-A3F0-570433AAE7AD}" type="sibTrans" cxnId="{1D44A792-E52B-41ED-BFB5-3486AEE2CE80}">
      <dgm:prSet/>
      <dgm:spPr/>
      <dgm:t>
        <a:bodyPr/>
        <a:lstStyle/>
        <a:p>
          <a:endParaRPr lang="en-US"/>
        </a:p>
      </dgm:t>
    </dgm:pt>
    <dgm:pt modelId="{0D59C29F-5A12-4C08-A74B-6369C32B62FD}">
      <dgm:prSet phldrT="[Text]"/>
      <dgm:spPr/>
      <dgm:t>
        <a:bodyPr/>
        <a:lstStyle/>
        <a:p>
          <a:r>
            <a:rPr lang="en-US"/>
            <a:t>Avoidance behavior</a:t>
          </a:r>
        </a:p>
      </dgm:t>
    </dgm:pt>
    <dgm:pt modelId="{0CB043F7-8E14-47AB-8D4E-4B1E35426689}" type="parTrans" cxnId="{27BBFED1-4159-48F9-8095-D6C0570ED82B}">
      <dgm:prSet/>
      <dgm:spPr/>
      <dgm:t>
        <a:bodyPr/>
        <a:lstStyle/>
        <a:p>
          <a:endParaRPr lang="en-US"/>
        </a:p>
      </dgm:t>
    </dgm:pt>
    <dgm:pt modelId="{D89EABB1-BA14-4CA2-A973-E3E1392C5BD6}" type="sibTrans" cxnId="{27BBFED1-4159-48F9-8095-D6C0570ED82B}">
      <dgm:prSet/>
      <dgm:spPr/>
      <dgm:t>
        <a:bodyPr/>
        <a:lstStyle/>
        <a:p>
          <a:endParaRPr lang="en-US"/>
        </a:p>
      </dgm:t>
    </dgm:pt>
    <dgm:pt modelId="{5BC44058-68AA-44FF-808F-D752933ED91F}">
      <dgm:prSet phldrT="[Text]"/>
      <dgm:spPr/>
      <dgm:t>
        <a:bodyPr/>
        <a:lstStyle/>
        <a:p>
          <a:r>
            <a:rPr lang="en-US"/>
            <a:t>Removal from task </a:t>
          </a:r>
        </a:p>
      </dgm:t>
    </dgm:pt>
    <dgm:pt modelId="{1D1A6125-0DF9-40D7-8839-E84128656796}" type="parTrans" cxnId="{1772F87E-6B2D-480F-AB94-CCD668CDC026}">
      <dgm:prSet/>
      <dgm:spPr/>
      <dgm:t>
        <a:bodyPr/>
        <a:lstStyle/>
        <a:p>
          <a:endParaRPr lang="en-US"/>
        </a:p>
      </dgm:t>
    </dgm:pt>
    <dgm:pt modelId="{87910E7D-CAA5-4DD5-95BD-24A790FC81B8}" type="sibTrans" cxnId="{1772F87E-6B2D-480F-AB94-CCD668CDC026}">
      <dgm:prSet/>
      <dgm:spPr/>
      <dgm:t>
        <a:bodyPr/>
        <a:lstStyle/>
        <a:p>
          <a:endParaRPr lang="en-US"/>
        </a:p>
      </dgm:t>
    </dgm:pt>
    <dgm:pt modelId="{FE73BC69-0BE5-4AC7-93F5-555AF014B5D7}" type="pres">
      <dgm:prSet presAssocID="{9A75B31A-E859-4D31-833A-D3F64ED76855}" presName="cycle" presStyleCnt="0">
        <dgm:presLayoutVars>
          <dgm:dir/>
          <dgm:resizeHandles val="exact"/>
        </dgm:presLayoutVars>
      </dgm:prSet>
      <dgm:spPr/>
    </dgm:pt>
    <dgm:pt modelId="{B95BD2D4-2D18-4F4D-BDA8-B7FC6310726D}" type="pres">
      <dgm:prSet presAssocID="{C2B4FD3F-26CB-4D92-BB2E-BD9E7306B142}" presName="node" presStyleLbl="node1" presStyleIdx="0" presStyleCnt="3">
        <dgm:presLayoutVars>
          <dgm:bulletEnabled val="1"/>
        </dgm:presLayoutVars>
      </dgm:prSet>
      <dgm:spPr/>
    </dgm:pt>
    <dgm:pt modelId="{27144895-24A7-47E7-B89C-20D34B4E7960}" type="pres">
      <dgm:prSet presAssocID="{C2B4FD3F-26CB-4D92-BB2E-BD9E7306B142}" presName="spNode" presStyleCnt="0"/>
      <dgm:spPr/>
    </dgm:pt>
    <dgm:pt modelId="{AB53C654-5827-43DC-B390-9ECEBA933AC9}" type="pres">
      <dgm:prSet presAssocID="{C226461B-9BD6-499A-A3F0-570433AAE7AD}" presName="sibTrans" presStyleLbl="sibTrans1D1" presStyleIdx="0" presStyleCnt="3"/>
      <dgm:spPr/>
    </dgm:pt>
    <dgm:pt modelId="{39FA1854-3DFD-4BE0-BDEE-D4371F7378C6}" type="pres">
      <dgm:prSet presAssocID="{0D59C29F-5A12-4C08-A74B-6369C32B62FD}" presName="node" presStyleLbl="node1" presStyleIdx="1" presStyleCnt="3">
        <dgm:presLayoutVars>
          <dgm:bulletEnabled val="1"/>
        </dgm:presLayoutVars>
      </dgm:prSet>
      <dgm:spPr/>
    </dgm:pt>
    <dgm:pt modelId="{3EF8662C-95F8-41FD-884F-BB864D7085E0}" type="pres">
      <dgm:prSet presAssocID="{0D59C29F-5A12-4C08-A74B-6369C32B62FD}" presName="spNode" presStyleCnt="0"/>
      <dgm:spPr/>
    </dgm:pt>
    <dgm:pt modelId="{BC879C71-577C-4A2D-902D-C800B273B2B4}" type="pres">
      <dgm:prSet presAssocID="{D89EABB1-BA14-4CA2-A973-E3E1392C5BD6}" presName="sibTrans" presStyleLbl="sibTrans1D1" presStyleIdx="1" presStyleCnt="3"/>
      <dgm:spPr/>
    </dgm:pt>
    <dgm:pt modelId="{9CBB170E-5C7F-4364-87AF-86303AB363B5}" type="pres">
      <dgm:prSet presAssocID="{5BC44058-68AA-44FF-808F-D752933ED91F}" presName="node" presStyleLbl="node1" presStyleIdx="2" presStyleCnt="3">
        <dgm:presLayoutVars>
          <dgm:bulletEnabled val="1"/>
        </dgm:presLayoutVars>
      </dgm:prSet>
      <dgm:spPr/>
    </dgm:pt>
    <dgm:pt modelId="{358846E4-67B9-4654-AED3-65F4EF6CC924}" type="pres">
      <dgm:prSet presAssocID="{5BC44058-68AA-44FF-808F-D752933ED91F}" presName="spNode" presStyleCnt="0"/>
      <dgm:spPr/>
    </dgm:pt>
    <dgm:pt modelId="{60A2A061-E084-4568-A2A8-DD3B73097A6D}" type="pres">
      <dgm:prSet presAssocID="{87910E7D-CAA5-4DD5-95BD-24A790FC81B8}" presName="sibTrans" presStyleLbl="sibTrans1D1" presStyleIdx="2" presStyleCnt="3"/>
      <dgm:spPr/>
    </dgm:pt>
  </dgm:ptLst>
  <dgm:cxnLst>
    <dgm:cxn modelId="{2ECACC00-568E-4647-9A58-7F22E7C1E327}" type="presOf" srcId="{0D59C29F-5A12-4C08-A74B-6369C32B62FD}" destId="{39FA1854-3DFD-4BE0-BDEE-D4371F7378C6}" srcOrd="0" destOrd="0" presId="urn:microsoft.com/office/officeart/2005/8/layout/cycle5"/>
    <dgm:cxn modelId="{84A41C11-21DC-4F79-BFC3-96C780C9150E}" type="presOf" srcId="{D89EABB1-BA14-4CA2-A973-E3E1392C5BD6}" destId="{BC879C71-577C-4A2D-902D-C800B273B2B4}" srcOrd="0" destOrd="0" presId="urn:microsoft.com/office/officeart/2005/8/layout/cycle5"/>
    <dgm:cxn modelId="{4EA69C1F-92DD-425F-889F-913F8E529E1E}" type="presOf" srcId="{5BC44058-68AA-44FF-808F-D752933ED91F}" destId="{9CBB170E-5C7F-4364-87AF-86303AB363B5}" srcOrd="0" destOrd="0" presId="urn:microsoft.com/office/officeart/2005/8/layout/cycle5"/>
    <dgm:cxn modelId="{0E43092E-FD36-4C57-A2A9-2EEB8F97318E}" type="presOf" srcId="{C2B4FD3F-26CB-4D92-BB2E-BD9E7306B142}" destId="{B95BD2D4-2D18-4F4D-BDA8-B7FC6310726D}" srcOrd="0" destOrd="0" presId="urn:microsoft.com/office/officeart/2005/8/layout/cycle5"/>
    <dgm:cxn modelId="{54D97769-18C1-4CC2-ADF9-F1CFC2BC87CB}" type="presOf" srcId="{9A75B31A-E859-4D31-833A-D3F64ED76855}" destId="{FE73BC69-0BE5-4AC7-93F5-555AF014B5D7}" srcOrd="0" destOrd="0" presId="urn:microsoft.com/office/officeart/2005/8/layout/cycle5"/>
    <dgm:cxn modelId="{3A237E70-87EA-4E02-952A-86DFB6DA7EEB}" type="presOf" srcId="{C226461B-9BD6-499A-A3F0-570433AAE7AD}" destId="{AB53C654-5827-43DC-B390-9ECEBA933AC9}" srcOrd="0" destOrd="0" presId="urn:microsoft.com/office/officeart/2005/8/layout/cycle5"/>
    <dgm:cxn modelId="{1772F87E-6B2D-480F-AB94-CCD668CDC026}" srcId="{9A75B31A-E859-4D31-833A-D3F64ED76855}" destId="{5BC44058-68AA-44FF-808F-D752933ED91F}" srcOrd="2" destOrd="0" parTransId="{1D1A6125-0DF9-40D7-8839-E84128656796}" sibTransId="{87910E7D-CAA5-4DD5-95BD-24A790FC81B8}"/>
    <dgm:cxn modelId="{1D44A792-E52B-41ED-BFB5-3486AEE2CE80}" srcId="{9A75B31A-E859-4D31-833A-D3F64ED76855}" destId="{C2B4FD3F-26CB-4D92-BB2E-BD9E7306B142}" srcOrd="0" destOrd="0" parTransId="{BCD83DD4-7922-477E-AD7B-23789DEA08A1}" sibTransId="{C226461B-9BD6-499A-A3F0-570433AAE7AD}"/>
    <dgm:cxn modelId="{27BBFED1-4159-48F9-8095-D6C0570ED82B}" srcId="{9A75B31A-E859-4D31-833A-D3F64ED76855}" destId="{0D59C29F-5A12-4C08-A74B-6369C32B62FD}" srcOrd="1" destOrd="0" parTransId="{0CB043F7-8E14-47AB-8D4E-4B1E35426689}" sibTransId="{D89EABB1-BA14-4CA2-A973-E3E1392C5BD6}"/>
    <dgm:cxn modelId="{CFC013D5-0A96-4394-8F37-953076E060E0}" type="presOf" srcId="{87910E7D-CAA5-4DD5-95BD-24A790FC81B8}" destId="{60A2A061-E084-4568-A2A8-DD3B73097A6D}" srcOrd="0" destOrd="0" presId="urn:microsoft.com/office/officeart/2005/8/layout/cycle5"/>
    <dgm:cxn modelId="{E774040D-5811-4BC4-AD27-56412FB097EF}" type="presParOf" srcId="{FE73BC69-0BE5-4AC7-93F5-555AF014B5D7}" destId="{B95BD2D4-2D18-4F4D-BDA8-B7FC6310726D}" srcOrd="0" destOrd="0" presId="urn:microsoft.com/office/officeart/2005/8/layout/cycle5"/>
    <dgm:cxn modelId="{723BA5AD-0D20-4751-8E14-40A09FEBF4F7}" type="presParOf" srcId="{FE73BC69-0BE5-4AC7-93F5-555AF014B5D7}" destId="{27144895-24A7-47E7-B89C-20D34B4E7960}" srcOrd="1" destOrd="0" presId="urn:microsoft.com/office/officeart/2005/8/layout/cycle5"/>
    <dgm:cxn modelId="{D11E1216-B864-4DA4-977A-67CBA343F691}" type="presParOf" srcId="{FE73BC69-0BE5-4AC7-93F5-555AF014B5D7}" destId="{AB53C654-5827-43DC-B390-9ECEBA933AC9}" srcOrd="2" destOrd="0" presId="urn:microsoft.com/office/officeart/2005/8/layout/cycle5"/>
    <dgm:cxn modelId="{CCF66C33-16AA-42FA-86A5-61BD3BBB6EFD}" type="presParOf" srcId="{FE73BC69-0BE5-4AC7-93F5-555AF014B5D7}" destId="{39FA1854-3DFD-4BE0-BDEE-D4371F7378C6}" srcOrd="3" destOrd="0" presId="urn:microsoft.com/office/officeart/2005/8/layout/cycle5"/>
    <dgm:cxn modelId="{FD445D6E-FD27-4269-BB18-BD551D6A6544}" type="presParOf" srcId="{FE73BC69-0BE5-4AC7-93F5-555AF014B5D7}" destId="{3EF8662C-95F8-41FD-884F-BB864D7085E0}" srcOrd="4" destOrd="0" presId="urn:microsoft.com/office/officeart/2005/8/layout/cycle5"/>
    <dgm:cxn modelId="{40EC385A-26D2-4206-829D-0171E8E9ADDB}" type="presParOf" srcId="{FE73BC69-0BE5-4AC7-93F5-555AF014B5D7}" destId="{BC879C71-577C-4A2D-902D-C800B273B2B4}" srcOrd="5" destOrd="0" presId="urn:microsoft.com/office/officeart/2005/8/layout/cycle5"/>
    <dgm:cxn modelId="{B08664DA-1786-46EB-A87C-232664A0A1DA}" type="presParOf" srcId="{FE73BC69-0BE5-4AC7-93F5-555AF014B5D7}" destId="{9CBB170E-5C7F-4364-87AF-86303AB363B5}" srcOrd="6" destOrd="0" presId="urn:microsoft.com/office/officeart/2005/8/layout/cycle5"/>
    <dgm:cxn modelId="{55ADB4F5-D3E5-4654-AC07-FDA032E26F1A}" type="presParOf" srcId="{FE73BC69-0BE5-4AC7-93F5-555AF014B5D7}" destId="{358846E4-67B9-4654-AED3-65F4EF6CC924}" srcOrd="7" destOrd="0" presId="urn:microsoft.com/office/officeart/2005/8/layout/cycle5"/>
    <dgm:cxn modelId="{9E51E4AA-811B-47A6-BCFB-83EBAE6AB4CC}" type="presParOf" srcId="{FE73BC69-0BE5-4AC7-93F5-555AF014B5D7}" destId="{60A2A061-E084-4568-A2A8-DD3B73097A6D}"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E583BE-BFD6-479D-B1B0-F66B4FEAC4C2}">
      <dsp:nvSpPr>
        <dsp:cNvPr id="0" name=""/>
        <dsp:cNvSpPr/>
      </dsp:nvSpPr>
      <dsp:spPr>
        <a:xfrm rot="5400000">
          <a:off x="7173115" y="-2989318"/>
          <a:ext cx="989316" cy="72167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there a mismatch between skills the student needs and skills taught in the intervention? (</a:t>
          </a:r>
          <a:r>
            <a:rPr lang="en-US" sz="1900" i="1" kern="1200">
              <a:solidFill>
                <a:srgbClr val="262626">
                  <a:hueOff val="0"/>
                  <a:satOff val="0"/>
                  <a:lumOff val="0"/>
                  <a:alphaOff val="0"/>
                </a:srgbClr>
              </a:solidFill>
              <a:latin typeface="Calibri"/>
              <a:ea typeface="+mn-ea"/>
              <a:cs typeface="+mn-cs"/>
            </a:rPr>
            <a:t>Curriculum</a:t>
          </a:r>
          <a:r>
            <a:rPr lang="en-US" sz="1900" kern="1200">
              <a:solidFill>
                <a:srgbClr val="262626">
                  <a:hueOff val="0"/>
                  <a:satOff val="0"/>
                  <a:lumOff val="0"/>
                  <a:alphaOff val="0"/>
                </a:srgbClr>
              </a:solidFill>
              <a:latin typeface="Calibri"/>
              <a:ea typeface="+mn-ea"/>
              <a:cs typeface="+mn-cs"/>
            </a:rPr>
            <a:t>)</a:t>
          </a:r>
        </a:p>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 instruction explicit enough? </a:t>
          </a:r>
          <a:r>
            <a:rPr lang="en-US" sz="1900" i="1" kern="1200">
              <a:solidFill>
                <a:srgbClr val="262626">
                  <a:hueOff val="0"/>
                  <a:satOff val="0"/>
                  <a:lumOff val="0"/>
                  <a:alphaOff val="0"/>
                </a:srgbClr>
              </a:solidFill>
              <a:latin typeface="Calibri"/>
              <a:ea typeface="+mn-ea"/>
              <a:cs typeface="+mn-cs"/>
            </a:rPr>
            <a:t>(Instruction)</a:t>
          </a:r>
          <a:endParaRPr lang="en-US" sz="1900" kern="1200">
            <a:solidFill>
              <a:srgbClr val="262626">
                <a:hueOff val="0"/>
                <a:satOff val="0"/>
                <a:lumOff val="0"/>
                <a:alphaOff val="0"/>
              </a:srgbClr>
            </a:solidFill>
            <a:latin typeface="Calibri"/>
            <a:ea typeface="+mn-ea"/>
            <a:cs typeface="+mn-cs"/>
          </a:endParaRPr>
        </a:p>
      </dsp:txBody>
      <dsp:txXfrm rot="-5400000">
        <a:off x="4059409" y="172682"/>
        <a:ext cx="7168434" cy="892728"/>
      </dsp:txXfrm>
    </dsp:sp>
    <dsp:sp modelId="{543CFCE8-BCF9-4B5C-A409-43B20EFD1090}">
      <dsp:nvSpPr>
        <dsp:cNvPr id="0" name=""/>
        <dsp:cNvSpPr/>
      </dsp:nvSpPr>
      <dsp:spPr>
        <a:xfrm>
          <a:off x="0" y="722"/>
          <a:ext cx="4059409" cy="12366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US" sz="2100" kern="1200"/>
            <a:t>The student is making little to no progress (they are unsuccessful in the intervention).</a:t>
          </a:r>
        </a:p>
      </dsp:txBody>
      <dsp:txXfrm>
        <a:off x="60368" y="61090"/>
        <a:ext cx="3938673" cy="1115909"/>
      </dsp:txXfrm>
    </dsp:sp>
    <dsp:sp modelId="{D9BD1F3F-0106-43C2-B96C-5488BDA158D1}">
      <dsp:nvSpPr>
        <dsp:cNvPr id="0" name=""/>
        <dsp:cNvSpPr/>
      </dsp:nvSpPr>
      <dsp:spPr>
        <a:xfrm rot="5400000">
          <a:off x="7173115" y="-1788377"/>
          <a:ext cx="989316" cy="72167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Is the dosage of the intervention sufficient for the student to reach the goal? (</a:t>
          </a:r>
          <a:r>
            <a:rPr lang="en-US" sz="1900" i="1" kern="1200">
              <a:solidFill>
                <a:srgbClr val="262626">
                  <a:hueOff val="0"/>
                  <a:satOff val="0"/>
                  <a:lumOff val="0"/>
                  <a:alphaOff val="0"/>
                </a:srgbClr>
              </a:solidFill>
              <a:latin typeface="Calibri"/>
              <a:ea typeface="+mn-ea"/>
              <a:cs typeface="+mn-cs"/>
            </a:rPr>
            <a:t>Instruction</a:t>
          </a:r>
          <a:r>
            <a:rPr lang="en-US" sz="1900" kern="1200">
              <a:solidFill>
                <a:srgbClr val="262626">
                  <a:hueOff val="0"/>
                  <a:satOff val="0"/>
                  <a:lumOff val="0"/>
                  <a:alphaOff val="0"/>
                </a:srgbClr>
              </a:solidFill>
              <a:latin typeface="Calibri"/>
              <a:ea typeface="+mn-ea"/>
              <a:cs typeface="+mn-cs"/>
            </a:rPr>
            <a:t>)</a:t>
          </a:r>
        </a:p>
      </dsp:txBody>
      <dsp:txXfrm rot="-5400000">
        <a:off x="4059409" y="1373623"/>
        <a:ext cx="7168434" cy="892728"/>
      </dsp:txXfrm>
    </dsp:sp>
    <dsp:sp modelId="{C9B772C8-EE1A-45D5-A431-F3D3DA28C8E9}">
      <dsp:nvSpPr>
        <dsp:cNvPr id="0" name=""/>
        <dsp:cNvSpPr/>
      </dsp:nvSpPr>
      <dsp:spPr>
        <a:xfrm>
          <a:off x="0" y="1299200"/>
          <a:ext cx="4059409" cy="12366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1377950">
            <a:lnSpc>
              <a:spcPct val="90000"/>
            </a:lnSpc>
            <a:spcBef>
              <a:spcPct val="0"/>
            </a:spcBef>
            <a:spcAft>
              <a:spcPct val="35000"/>
            </a:spcAft>
            <a:buNone/>
          </a:pPr>
          <a:r>
            <a:rPr lang="en-US" sz="2100" kern="1200">
              <a:latin typeface="+mn-lt"/>
              <a:ea typeface="+mn-ea"/>
              <a:cs typeface="+mn-cs"/>
            </a:rPr>
            <a:t>The student is making some progress but not enough to reach the goal.</a:t>
          </a:r>
          <a:endParaRPr lang="en-US" sz="2100" kern="1200">
            <a:latin typeface="Calibri"/>
            <a:ea typeface="+mn-ea"/>
            <a:cs typeface="+mn-cs"/>
          </a:endParaRPr>
        </a:p>
      </dsp:txBody>
      <dsp:txXfrm>
        <a:off x="60368" y="1359568"/>
        <a:ext cx="3938673" cy="1115909"/>
      </dsp:txXfrm>
    </dsp:sp>
    <dsp:sp modelId="{61AECB78-DD9F-4ECD-88D7-D253AA889EF4}">
      <dsp:nvSpPr>
        <dsp:cNvPr id="0" name=""/>
        <dsp:cNvSpPr/>
      </dsp:nvSpPr>
      <dsp:spPr>
        <a:xfrm rot="5400000">
          <a:off x="7017269" y="-364145"/>
          <a:ext cx="1286032" cy="72096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n-US" sz="1900" kern="1200">
              <a:latin typeface="Calibri"/>
              <a:ea typeface="+mn-ea"/>
              <a:cs typeface="+mn-cs"/>
            </a:rPr>
            <a:t>Have we explicitly taught the student how to generalize skills? </a:t>
          </a:r>
          <a:r>
            <a:rPr lang="en-US" sz="1900" i="1" kern="1200">
              <a:latin typeface="Calibri"/>
              <a:ea typeface="+mn-ea"/>
              <a:cs typeface="+mn-cs"/>
            </a:rPr>
            <a:t>(Instruction)</a:t>
          </a:r>
        </a:p>
        <a:p>
          <a:pPr marL="228600" lvl="1" indent="-228600" algn="l" defTabSz="933450">
            <a:lnSpc>
              <a:spcPct val="90000"/>
            </a:lnSpc>
            <a:spcBef>
              <a:spcPct val="0"/>
            </a:spcBef>
            <a:spcAft>
              <a:spcPct val="15000"/>
            </a:spcAft>
            <a:buChar char="•"/>
          </a:pPr>
          <a:r>
            <a:rPr lang="en-US" sz="1900" kern="1200">
              <a:solidFill>
                <a:srgbClr val="262626">
                  <a:hueOff val="0"/>
                  <a:satOff val="0"/>
                  <a:lumOff val="0"/>
                  <a:alphaOff val="0"/>
                </a:srgbClr>
              </a:solidFill>
              <a:latin typeface="Calibri"/>
              <a:ea typeface="+mn-ea"/>
              <a:cs typeface="+mn-cs"/>
            </a:rPr>
            <a:t>Does the student have behavioral needs that are not supported in some settings? </a:t>
          </a:r>
          <a:r>
            <a:rPr lang="en-US" sz="1900" kern="1200">
              <a:latin typeface="Calibri"/>
              <a:ea typeface="+mn-ea"/>
              <a:cs typeface="+mn-cs"/>
            </a:rPr>
            <a:t>(</a:t>
          </a:r>
          <a:r>
            <a:rPr lang="en-US" sz="1900" i="1" kern="1200">
              <a:latin typeface="Calibri"/>
              <a:ea typeface="+mn-ea"/>
              <a:cs typeface="+mn-cs"/>
            </a:rPr>
            <a:t>Environment</a:t>
          </a:r>
          <a:r>
            <a:rPr lang="en-US" sz="1900" kern="1200">
              <a:latin typeface="Calibri"/>
              <a:ea typeface="+mn-ea"/>
              <a:cs typeface="+mn-cs"/>
            </a:rPr>
            <a:t>)  </a:t>
          </a:r>
        </a:p>
      </dsp:txBody>
      <dsp:txXfrm rot="-5400000">
        <a:off x="4055446" y="2660457"/>
        <a:ext cx="7146901" cy="1160474"/>
      </dsp:txXfrm>
    </dsp:sp>
    <dsp:sp modelId="{A1914FA0-3C1A-45E0-AC1E-DDE6332737E8}">
      <dsp:nvSpPr>
        <dsp:cNvPr id="0" name=""/>
        <dsp:cNvSpPr/>
      </dsp:nvSpPr>
      <dsp:spPr>
        <a:xfrm>
          <a:off x="0" y="2622372"/>
          <a:ext cx="4055445" cy="12366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1377950">
            <a:lnSpc>
              <a:spcPct val="90000"/>
            </a:lnSpc>
            <a:spcBef>
              <a:spcPct val="0"/>
            </a:spcBef>
            <a:spcAft>
              <a:spcPct val="35000"/>
            </a:spcAft>
            <a:buNone/>
          </a:pPr>
          <a:r>
            <a:rPr lang="en-US" sz="2100" kern="1200"/>
            <a:t>The student is making progress in the intervention but has difficulty applying skills in other settings.</a:t>
          </a:r>
          <a:endParaRPr lang="en-US" sz="2100" kern="1200">
            <a:latin typeface="Calibri"/>
            <a:ea typeface="+mn-ea"/>
            <a:cs typeface="+mn-cs"/>
          </a:endParaRPr>
        </a:p>
      </dsp:txBody>
      <dsp:txXfrm>
        <a:off x="60368" y="2682740"/>
        <a:ext cx="3934709" cy="1115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BD2D4-2D18-4F4D-BDA8-B7FC6310726D}">
      <dsp:nvSpPr>
        <dsp:cNvPr id="0" name=""/>
        <dsp:cNvSpPr/>
      </dsp:nvSpPr>
      <dsp:spPr>
        <a:xfrm>
          <a:off x="1810122" y="1184"/>
          <a:ext cx="1713755" cy="111394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Skill deficit</a:t>
          </a:r>
        </a:p>
      </dsp:txBody>
      <dsp:txXfrm>
        <a:off x="1864500" y="55562"/>
        <a:ext cx="1604999" cy="1005185"/>
      </dsp:txXfrm>
    </dsp:sp>
    <dsp:sp modelId="{AB53C654-5827-43DC-B390-9ECEBA933AC9}">
      <dsp:nvSpPr>
        <dsp:cNvPr id="0" name=""/>
        <dsp:cNvSpPr/>
      </dsp:nvSpPr>
      <dsp:spPr>
        <a:xfrm>
          <a:off x="1182595" y="558154"/>
          <a:ext cx="2968809" cy="2968809"/>
        </a:xfrm>
        <a:custGeom>
          <a:avLst/>
          <a:gdLst/>
          <a:ahLst/>
          <a:cxnLst/>
          <a:rect l="0" t="0" r="0" b="0"/>
          <a:pathLst>
            <a:path>
              <a:moveTo>
                <a:pt x="2570844" y="472916"/>
              </a:moveTo>
              <a:arcTo wR="1484404" hR="1484404" stAng="19022766" swAng="23000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9FA1854-3DFD-4BE0-BDEE-D4371F7378C6}">
      <dsp:nvSpPr>
        <dsp:cNvPr id="0" name=""/>
        <dsp:cNvSpPr/>
      </dsp:nvSpPr>
      <dsp:spPr>
        <a:xfrm>
          <a:off x="3095654" y="2227791"/>
          <a:ext cx="1713755" cy="111394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Avoidance behavior</a:t>
          </a:r>
        </a:p>
      </dsp:txBody>
      <dsp:txXfrm>
        <a:off x="3150032" y="2282169"/>
        <a:ext cx="1604999" cy="1005185"/>
      </dsp:txXfrm>
    </dsp:sp>
    <dsp:sp modelId="{BC879C71-577C-4A2D-902D-C800B273B2B4}">
      <dsp:nvSpPr>
        <dsp:cNvPr id="0" name=""/>
        <dsp:cNvSpPr/>
      </dsp:nvSpPr>
      <dsp:spPr>
        <a:xfrm>
          <a:off x="1182595" y="558154"/>
          <a:ext cx="2968809" cy="2968809"/>
        </a:xfrm>
        <a:custGeom>
          <a:avLst/>
          <a:gdLst/>
          <a:ahLst/>
          <a:cxnLst/>
          <a:rect l="0" t="0" r="0" b="0"/>
          <a:pathLst>
            <a:path>
              <a:moveTo>
                <a:pt x="1939246" y="2897407"/>
              </a:moveTo>
              <a:arcTo wR="1484404" hR="1484404" stAng="4329407" swAng="214118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CBB170E-5C7F-4364-87AF-86303AB363B5}">
      <dsp:nvSpPr>
        <dsp:cNvPr id="0" name=""/>
        <dsp:cNvSpPr/>
      </dsp:nvSpPr>
      <dsp:spPr>
        <a:xfrm>
          <a:off x="524589" y="2227791"/>
          <a:ext cx="1713755" cy="111394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Removal from task </a:t>
          </a:r>
        </a:p>
      </dsp:txBody>
      <dsp:txXfrm>
        <a:off x="578967" y="2282169"/>
        <a:ext cx="1604999" cy="1005185"/>
      </dsp:txXfrm>
    </dsp:sp>
    <dsp:sp modelId="{60A2A061-E084-4568-A2A8-DD3B73097A6D}">
      <dsp:nvSpPr>
        <dsp:cNvPr id="0" name=""/>
        <dsp:cNvSpPr/>
      </dsp:nvSpPr>
      <dsp:spPr>
        <a:xfrm>
          <a:off x="1182595" y="558154"/>
          <a:ext cx="2968809" cy="2968809"/>
        </a:xfrm>
        <a:custGeom>
          <a:avLst/>
          <a:gdLst/>
          <a:ahLst/>
          <a:cxnLst/>
          <a:rect l="0" t="0" r="0" b="0"/>
          <a:pathLst>
            <a:path>
              <a:moveTo>
                <a:pt x="4823" y="1364837"/>
              </a:moveTo>
              <a:arcTo wR="1484404" hR="1484404" stAng="11077209" swAng="23000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8136" y="8719527"/>
            <a:ext cx="3043343" cy="465455"/>
          </a:xfrm>
          <a:prstGeom prst="rect">
            <a:avLst/>
          </a:prstGeom>
        </p:spPr>
        <p:txBody>
          <a:bodyPr vert="horz" lIns="93324" tIns="46662" rIns="93324" bIns="46662" rtlCol="0" anchor="b" anchorCtr="0"/>
          <a:lstStyle>
            <a:lvl1pPr algn="r">
              <a:defRPr sz="1200"/>
            </a:lvl1pPr>
          </a:lstStyle>
          <a:p>
            <a:r>
              <a:rPr lang="en-US" sz="1000">
                <a:latin typeface="Calibri" panose="020F0502020204030204" pitchFamily="34" charset="0"/>
              </a:rPr>
              <a:t>(added from Insert tab, Header &amp; Footer icon, Fixed Date and time)  1/23/2018</a:t>
            </a:r>
            <a:endParaRPr lang="en-US" sz="1000"/>
          </a:p>
        </p:txBody>
      </p:sp>
      <p:sp>
        <p:nvSpPr>
          <p:cNvPr id="4" name="Footer Placeholder 3"/>
          <p:cNvSpPr>
            <a:spLocks noGrp="1"/>
          </p:cNvSpPr>
          <p:nvPr>
            <p:ph type="ftr" sz="quarter" idx="2"/>
          </p:nvPr>
        </p:nvSpPr>
        <p:spPr>
          <a:xfrm>
            <a:off x="4" y="8717912"/>
            <a:ext cx="3043343" cy="465455"/>
          </a:xfrm>
          <a:prstGeom prst="rect">
            <a:avLst/>
          </a:prstGeom>
        </p:spPr>
        <p:txBody>
          <a:bodyPr vert="horz" lIns="93324" tIns="46662" rIns="93324" bIns="46662" rtlCol="0" anchor="b"/>
          <a:lstStyle>
            <a:lvl1pPr algn="l">
              <a:defRPr sz="1200"/>
            </a:lvl1pPr>
          </a:lstStyle>
          <a:p>
            <a:r>
              <a:rPr lang="en-US" sz="1000">
                <a:latin typeface="Calibri" panose="020F0502020204030204" pitchFamily="34" charset="0"/>
              </a:rPr>
              <a:t>Presentation Title (added from Insert tab, Header &amp; Footer icon)</a:t>
            </a:r>
            <a:endParaRPr lang="en-US" sz="1000"/>
          </a:p>
        </p:txBody>
      </p:sp>
      <p:sp>
        <p:nvSpPr>
          <p:cNvPr id="5" name="Slide Number Placeholder 4"/>
          <p:cNvSpPr>
            <a:spLocks noGrp="1"/>
          </p:cNvSpPr>
          <p:nvPr>
            <p:ph type="sldNum" sz="quarter" idx="3"/>
          </p:nvPr>
        </p:nvSpPr>
        <p:spPr>
          <a:xfrm>
            <a:off x="3301180" y="8935238"/>
            <a:ext cx="339154" cy="248124"/>
          </a:xfrm>
          <a:prstGeom prst="rect">
            <a:avLst/>
          </a:prstGeom>
        </p:spPr>
        <p:txBody>
          <a:bodyPr vert="horz" wrap="none" lIns="93324" tIns="46662" rIns="93324" bIns="46662" rtlCol="0" anchor="b">
            <a:spAutoFit/>
          </a:bodyPr>
          <a:lstStyle>
            <a:lvl1pPr algn="r">
              <a:defRPr sz="1200"/>
            </a:lvl1pPr>
          </a:lstStyle>
          <a:p>
            <a:fld id="{8ECF3336-8297-0546-B238-9969018B7F84}" type="slidenum">
              <a:rPr lang="en-US" sz="1000"/>
              <a:t>‹#›</a:t>
            </a:fld>
            <a:endParaRPr lang="en-US" sz="1000"/>
          </a:p>
        </p:txBody>
      </p:sp>
      <p:pic>
        <p:nvPicPr>
          <p:cNvPr id="2" name="Picture 1">
            <a:extLst>
              <a:ext uri="{FF2B5EF4-FFF2-40B4-BE49-F238E27FC236}">
                <a16:creationId xmlns:a16="http://schemas.microsoft.com/office/drawing/2014/main" id="{CF9F5E43-2B6C-4F6B-BF37-9E2FBEAD3B35}"/>
              </a:ext>
            </a:extLst>
          </p:cNvPr>
          <p:cNvPicPr>
            <a:picLocks noChangeAspect="1"/>
          </p:cNvPicPr>
          <p:nvPr/>
        </p:nvPicPr>
        <p:blipFill>
          <a:blip r:embed="rId2"/>
          <a:stretch>
            <a:fillRect/>
          </a:stretch>
        </p:blipFill>
        <p:spPr>
          <a:xfrm>
            <a:off x="5804862" y="124118"/>
            <a:ext cx="849442" cy="819440"/>
          </a:xfrm>
          <a:prstGeom prst="rect">
            <a:avLst/>
          </a:prstGeom>
        </p:spPr>
      </p:pic>
      <p:pic>
        <p:nvPicPr>
          <p:cNvPr id="6" name="Picture 5">
            <a:extLst>
              <a:ext uri="{FF2B5EF4-FFF2-40B4-BE49-F238E27FC236}">
                <a16:creationId xmlns:a16="http://schemas.microsoft.com/office/drawing/2014/main" id="{AA233F13-736D-4108-B87E-D8A5425F1679}"/>
              </a:ext>
            </a:extLst>
          </p:cNvPr>
          <p:cNvPicPr>
            <a:picLocks noChangeAspect="1"/>
          </p:cNvPicPr>
          <p:nvPr/>
        </p:nvPicPr>
        <p:blipFill>
          <a:blip r:embed="rId3"/>
          <a:stretch>
            <a:fillRect/>
          </a:stretch>
        </p:blipFill>
        <p:spPr>
          <a:xfrm>
            <a:off x="219629" y="204087"/>
            <a:ext cx="3664474" cy="659502"/>
          </a:xfrm>
          <a:prstGeom prst="rect">
            <a:avLst/>
          </a:prstGeom>
        </p:spPr>
      </p:pic>
    </p:spTree>
    <p:extLst>
      <p:ext uri="{BB962C8B-B14F-4D97-AF65-F5344CB8AC3E}">
        <p14:creationId xmlns:p14="http://schemas.microsoft.com/office/powerpoint/2010/main" val="300034381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8136" y="8688499"/>
            <a:ext cx="3043343" cy="620607"/>
          </a:xfrm>
          <a:prstGeom prst="rect">
            <a:avLst/>
          </a:prstGeom>
        </p:spPr>
        <p:txBody>
          <a:bodyPr vert="horz" lIns="93324" tIns="46662" rIns="93324" bIns="46662" rtlCol="0" anchor="b" anchorCtr="0"/>
          <a:lstStyle>
            <a:lvl1pPr algn="r">
              <a:defRPr sz="1000" baseline="0">
                <a:latin typeface="Calibri"/>
              </a:defRPr>
            </a:lvl1pPr>
          </a:lstStyle>
          <a:p>
            <a:r>
              <a:rPr lang="en-US"/>
              <a:t>(added from Insert tab, Header &amp; Footer icon, Fixed Date and time)  1/23/2018</a:t>
            </a:r>
          </a:p>
        </p:txBody>
      </p:sp>
      <p:sp>
        <p:nvSpPr>
          <p:cNvPr id="4" name="Slide Image Placeholder 3"/>
          <p:cNvSpPr>
            <a:spLocks noGrp="1" noRot="1" noChangeAspect="1"/>
          </p:cNvSpPr>
          <p:nvPr>
            <p:ph type="sldImg" idx="2"/>
          </p:nvPr>
        </p:nvSpPr>
        <p:spPr>
          <a:xfrm>
            <a:off x="1073150" y="690563"/>
            <a:ext cx="4876800" cy="2743200"/>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1" y="3542763"/>
            <a:ext cx="7021475" cy="503661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 y="8688502"/>
            <a:ext cx="3043343" cy="620607"/>
          </a:xfrm>
          <a:prstGeom prst="rect">
            <a:avLst/>
          </a:prstGeom>
        </p:spPr>
        <p:txBody>
          <a:bodyPr vert="horz" lIns="93324" tIns="46662" rIns="93324" bIns="46662" rtlCol="0" anchor="b" anchorCtr="0"/>
          <a:lstStyle>
            <a:lvl1pPr algn="l">
              <a:defRPr sz="1100">
                <a:latin typeface="Calibri"/>
              </a:defRPr>
            </a:lvl1pPr>
          </a:lstStyle>
          <a:p>
            <a:r>
              <a:rPr lang="en-US"/>
              <a:t>Presentation Title (added from Insert tab, Header &amp; Footer icon)</a:t>
            </a:r>
          </a:p>
        </p:txBody>
      </p:sp>
      <p:sp>
        <p:nvSpPr>
          <p:cNvPr id="7" name="Slide Number Placeholder 6"/>
          <p:cNvSpPr>
            <a:spLocks noGrp="1"/>
          </p:cNvSpPr>
          <p:nvPr>
            <p:ph type="sldNum" sz="quarter" idx="5"/>
          </p:nvPr>
        </p:nvSpPr>
        <p:spPr>
          <a:xfrm>
            <a:off x="3420180" y="9036542"/>
            <a:ext cx="182742" cy="231784"/>
          </a:xfrm>
          <a:prstGeom prst="rect">
            <a:avLst/>
          </a:prstGeom>
        </p:spPr>
        <p:txBody>
          <a:bodyPr vert="horz" wrap="none" lIns="0" tIns="0" rIns="0" bIns="46662" rtlCol="0" anchor="ctr" anchorCtr="1">
            <a:spAutoFit/>
          </a:bodyPr>
          <a:lstStyle>
            <a:lvl1pPr algn="ctr">
              <a:defRPr sz="1200">
                <a:latin typeface="Calibri"/>
              </a:defRPr>
            </a:lvl1pPr>
          </a:lstStyle>
          <a:p>
            <a:fld id="{B54DC83E-89B8-4806-9A94-7D2BAA520DC6}" type="slidenum">
              <a:rPr lang="en-US" smtClean="0"/>
              <a:pPr/>
              <a:t>‹#›</a:t>
            </a:fld>
            <a:endParaRPr lang="en-US"/>
          </a:p>
        </p:txBody>
      </p:sp>
    </p:spTree>
    <p:extLst>
      <p:ext uri="{BB962C8B-B14F-4D97-AF65-F5344CB8AC3E}">
        <p14:creationId xmlns:p14="http://schemas.microsoft.com/office/powerpoint/2010/main" val="2609732638"/>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Calibri"/>
        <a:ea typeface="+mn-ea"/>
        <a:cs typeface="+mn-cs"/>
      </a:defRPr>
    </a:lvl1pPr>
    <a:lvl2pPr marL="457200" algn="l" defTabSz="914400" rtl="0" eaLnBrk="1" latinLnBrk="0" hangingPunct="1">
      <a:defRPr sz="1200" kern="1200">
        <a:solidFill>
          <a:schemeClr val="tx1"/>
        </a:solidFill>
        <a:latin typeface="Calibri"/>
        <a:ea typeface="+mn-ea"/>
        <a:cs typeface="+mn-cs"/>
      </a:defRPr>
    </a:lvl2pPr>
    <a:lvl3pPr marL="914400" algn="l" defTabSz="914400" rtl="0" eaLnBrk="1" latinLnBrk="0" hangingPunct="1">
      <a:defRPr sz="1200" kern="1200">
        <a:solidFill>
          <a:schemeClr val="tx1"/>
        </a:solidFill>
        <a:latin typeface="Calibri"/>
        <a:ea typeface="+mn-ea"/>
        <a:cs typeface="+mn-cs"/>
      </a:defRPr>
    </a:lvl3pPr>
    <a:lvl4pPr marL="1371600" algn="l" defTabSz="914400" rtl="0" eaLnBrk="1" latinLnBrk="0" hangingPunct="1">
      <a:defRPr sz="1200" kern="1200">
        <a:solidFill>
          <a:schemeClr val="tx1"/>
        </a:solidFill>
        <a:latin typeface="Calibri"/>
        <a:ea typeface="+mn-ea"/>
        <a:cs typeface="+mn-cs"/>
      </a:defRPr>
    </a:lvl4pPr>
    <a:lvl5pPr marL="1828800" algn="l" defTabSz="914400" rtl="0" eaLnBrk="1" latinLnBrk="0" hangingPunct="1">
      <a:defRPr sz="1200" kern="1200">
        <a:solidFill>
          <a:schemeClr val="tx1"/>
        </a:solidFill>
        <a:latin typeface="Calibri"/>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a:t>
            </a:fld>
            <a:endParaRPr lang="en-US"/>
          </a:p>
        </p:txBody>
      </p:sp>
    </p:spTree>
    <p:extLst>
      <p:ext uri="{BB962C8B-B14F-4D97-AF65-F5344CB8AC3E}">
        <p14:creationId xmlns:p14="http://schemas.microsoft.com/office/powerpoint/2010/main" val="2117804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3FD9-F20A-42E2-5D79-F412F63F1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B3E1E-B07A-0FE4-9B28-B798A932A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B2961-7209-D08C-94F0-48E2DFBD14B6}"/>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3FF8A8ED-05E7-C90D-C526-69FDD80E30FE}"/>
              </a:ext>
            </a:extLst>
          </p:cNvPr>
          <p:cNvSpPr>
            <a:spLocks noGrp="1"/>
          </p:cNvSpPr>
          <p:nvPr>
            <p:ph type="sldNum" sz="quarter" idx="10"/>
          </p:nvPr>
        </p:nvSpPr>
        <p:spPr/>
        <p:txBody>
          <a:bodyPr/>
          <a:lstStyle/>
          <a:p>
            <a:fld id="{1BCF944E-AC27-4BEA-9C0A-695BFCE7C965}" type="slidenum">
              <a:rPr lang="en-US" smtClean="0"/>
              <a:pPr/>
              <a:t>13</a:t>
            </a:fld>
            <a:endParaRPr lang="en-US"/>
          </a:p>
        </p:txBody>
      </p:sp>
    </p:spTree>
    <p:extLst>
      <p:ext uri="{BB962C8B-B14F-4D97-AF65-F5344CB8AC3E}">
        <p14:creationId xmlns:p14="http://schemas.microsoft.com/office/powerpoint/2010/main" val="2637886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8EF42-CC8A-7DFF-3E41-66A2AB53F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CA90B2-8CAB-07C6-32EF-ECE20A924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25FF21-F895-A800-FBE7-D931A5838D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E7D1B4-1AAB-0A9A-B715-1AAB6DB1F8DF}"/>
              </a:ext>
            </a:extLst>
          </p:cNvPr>
          <p:cNvSpPr>
            <a:spLocks noGrp="1"/>
          </p:cNvSpPr>
          <p:nvPr>
            <p:ph type="sldNum" sz="quarter" idx="10"/>
          </p:nvPr>
        </p:nvSpPr>
        <p:spPr/>
        <p:txBody>
          <a:bodyPr/>
          <a:lstStyle/>
          <a:p>
            <a:fld id="{1BCF944E-AC27-4BEA-9C0A-695BFCE7C965}" type="slidenum">
              <a:rPr lang="en-US" smtClean="0"/>
              <a:pPr/>
              <a:t>14</a:t>
            </a:fld>
            <a:endParaRPr lang="en-US"/>
          </a:p>
        </p:txBody>
      </p:sp>
    </p:spTree>
    <p:extLst>
      <p:ext uri="{BB962C8B-B14F-4D97-AF65-F5344CB8AC3E}">
        <p14:creationId xmlns:p14="http://schemas.microsoft.com/office/powerpoint/2010/main" val="880007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a:p>
        </p:txBody>
      </p:sp>
    </p:spTree>
    <p:extLst>
      <p:ext uri="{BB962C8B-B14F-4D97-AF65-F5344CB8AC3E}">
        <p14:creationId xmlns:p14="http://schemas.microsoft.com/office/powerpoint/2010/main" val="1404263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16</a:t>
            </a:fld>
            <a:endParaRPr lang="en-US"/>
          </a:p>
        </p:txBody>
      </p:sp>
    </p:spTree>
    <p:extLst>
      <p:ext uri="{BB962C8B-B14F-4D97-AF65-F5344CB8AC3E}">
        <p14:creationId xmlns:p14="http://schemas.microsoft.com/office/powerpoint/2010/main" val="4041835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17</a:t>
            </a:fld>
            <a:endParaRPr lang="en-US"/>
          </a:p>
        </p:txBody>
      </p:sp>
    </p:spTree>
    <p:extLst>
      <p:ext uri="{BB962C8B-B14F-4D97-AF65-F5344CB8AC3E}">
        <p14:creationId xmlns:p14="http://schemas.microsoft.com/office/powerpoint/2010/main" val="799364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18</a:t>
            </a:fld>
            <a:endParaRPr lang="en-US"/>
          </a:p>
        </p:txBody>
      </p:sp>
    </p:spTree>
    <p:extLst>
      <p:ext uri="{BB962C8B-B14F-4D97-AF65-F5344CB8AC3E}">
        <p14:creationId xmlns:p14="http://schemas.microsoft.com/office/powerpoint/2010/main" val="1528541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881B0-4633-0681-2B81-EF2BB2359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5062F-C8F8-E974-E4A8-D3F4C5F315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7BED10-DFDC-91B9-8ADE-D592CC58D992}"/>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791BE162-E7A4-1AE3-3B7A-6CB94755AE50}"/>
              </a:ext>
            </a:extLst>
          </p:cNvPr>
          <p:cNvSpPr>
            <a:spLocks noGrp="1"/>
          </p:cNvSpPr>
          <p:nvPr>
            <p:ph type="sldNum" sz="quarter" idx="10"/>
          </p:nvPr>
        </p:nvSpPr>
        <p:spPr/>
        <p:txBody>
          <a:bodyPr/>
          <a:lstStyle/>
          <a:p>
            <a:fld id="{1BCF944E-AC27-4BEA-9C0A-695BFCE7C965}" type="slidenum">
              <a:rPr lang="en-US" smtClean="0"/>
              <a:pPr/>
              <a:t>19</a:t>
            </a:fld>
            <a:endParaRPr lang="en-US"/>
          </a:p>
        </p:txBody>
      </p:sp>
    </p:spTree>
    <p:extLst>
      <p:ext uri="{BB962C8B-B14F-4D97-AF65-F5344CB8AC3E}">
        <p14:creationId xmlns:p14="http://schemas.microsoft.com/office/powerpoint/2010/main" val="2648995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A41BB-9AC8-82D6-DC00-6E88F6AEC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89448-D6AA-1855-93ED-3CB52880C2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7B56E-A6B4-5AE4-407E-E8AADF39F939}"/>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72700528-59E6-2FE0-5F56-38B0BC2F8A5F}"/>
              </a:ext>
            </a:extLst>
          </p:cNvPr>
          <p:cNvSpPr>
            <a:spLocks noGrp="1"/>
          </p:cNvSpPr>
          <p:nvPr>
            <p:ph type="sldNum" sz="quarter" idx="10"/>
          </p:nvPr>
        </p:nvSpPr>
        <p:spPr/>
        <p:txBody>
          <a:bodyPr/>
          <a:lstStyle/>
          <a:p>
            <a:fld id="{1BCF944E-AC27-4BEA-9C0A-695BFCE7C965}" type="slidenum">
              <a:rPr lang="en-US" smtClean="0"/>
              <a:pPr/>
              <a:t>20</a:t>
            </a:fld>
            <a:endParaRPr lang="en-US"/>
          </a:p>
        </p:txBody>
      </p:sp>
    </p:spTree>
    <p:extLst>
      <p:ext uri="{BB962C8B-B14F-4D97-AF65-F5344CB8AC3E}">
        <p14:creationId xmlns:p14="http://schemas.microsoft.com/office/powerpoint/2010/main" val="1769938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21</a:t>
            </a:fld>
            <a:endParaRPr lang="en-US"/>
          </a:p>
        </p:txBody>
      </p:sp>
    </p:spTree>
    <p:extLst>
      <p:ext uri="{BB962C8B-B14F-4D97-AF65-F5344CB8AC3E}">
        <p14:creationId xmlns:p14="http://schemas.microsoft.com/office/powerpoint/2010/main" val="3957937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7913" y="693738"/>
            <a:ext cx="4878387" cy="27447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433004" y="9036539"/>
            <a:ext cx="157094" cy="231784"/>
          </a:xfrm>
        </p:spPr>
        <p:txBody>
          <a:bodyPr/>
          <a:lstStyle/>
          <a:p>
            <a:fld id="{B54DC83E-89B8-4806-9A94-7D2BAA520DC6}" type="slidenum">
              <a:rPr lang="en-US" smtClean="0"/>
              <a:pPr/>
              <a:t>22</a:t>
            </a:fld>
            <a:endParaRPr lang="en-US"/>
          </a:p>
        </p:txBody>
      </p:sp>
      <p:sp>
        <p:nvSpPr>
          <p:cNvPr id="5" name="Date Placeholder 4">
            <a:extLst>
              <a:ext uri="{FF2B5EF4-FFF2-40B4-BE49-F238E27FC236}">
                <a16:creationId xmlns:a16="http://schemas.microsoft.com/office/drawing/2014/main" id="{06AC3C0B-33BE-44F5-8AD4-B99CB2967C27}"/>
              </a:ext>
            </a:extLst>
          </p:cNvPr>
          <p:cNvSpPr>
            <a:spLocks noGrp="1"/>
          </p:cNvSpPr>
          <p:nvPr>
            <p:ph type="dt" idx="11"/>
          </p:nvPr>
        </p:nvSpPr>
        <p:spPr/>
        <p:txBody>
          <a:bodyPr/>
          <a:lstStyle/>
          <a:p>
            <a:r>
              <a:rPr lang="en-US"/>
              <a:t>(added from Insert tab, Header &amp; Footer icon, Fixed Date and time)  1/23/2018</a:t>
            </a:r>
          </a:p>
        </p:txBody>
      </p:sp>
      <p:sp>
        <p:nvSpPr>
          <p:cNvPr id="6" name="Footer Placeholder 5">
            <a:extLst>
              <a:ext uri="{FF2B5EF4-FFF2-40B4-BE49-F238E27FC236}">
                <a16:creationId xmlns:a16="http://schemas.microsoft.com/office/drawing/2014/main" id="{DBF857CD-AF8A-4FA4-AAF9-41312BEAA16E}"/>
              </a:ext>
            </a:extLst>
          </p:cNvPr>
          <p:cNvSpPr>
            <a:spLocks noGrp="1"/>
          </p:cNvSpPr>
          <p:nvPr>
            <p:ph type="ftr" sz="quarter" idx="12"/>
          </p:nvPr>
        </p:nvSpPr>
        <p:spPr/>
        <p:txBody>
          <a:bodyPr/>
          <a:lstStyle/>
          <a:p>
            <a:r>
              <a:rPr lang="en-US"/>
              <a:t>Presentation Title (added from Insert tab, Header &amp; Footer icon)</a:t>
            </a:r>
          </a:p>
        </p:txBody>
      </p:sp>
    </p:spTree>
    <p:extLst>
      <p:ext uri="{BB962C8B-B14F-4D97-AF65-F5344CB8AC3E}">
        <p14:creationId xmlns:p14="http://schemas.microsoft.com/office/powerpoint/2010/main" val="2908437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6292-11A2-0197-79AC-D74E989D4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F6B84-1716-C287-CF6C-5931E0778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D79B7-4A0C-290D-BA95-B03CAA503AFA}"/>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586E9201-8F05-D204-5BF4-806C11F148BF}"/>
              </a:ext>
            </a:extLst>
          </p:cNvPr>
          <p:cNvSpPr>
            <a:spLocks noGrp="1"/>
          </p:cNvSpPr>
          <p:nvPr>
            <p:ph type="dt" idx="1"/>
          </p:nvPr>
        </p:nvSpPr>
        <p:spPr/>
        <p:txBody>
          <a:bodyPr/>
          <a:lstStyle/>
          <a:p>
            <a:r>
              <a:rPr lang="en-US"/>
              <a:t>(added from Insert tab, Header &amp; Footer icon, Fixed Date and time)  1/23/2018</a:t>
            </a:r>
          </a:p>
        </p:txBody>
      </p:sp>
      <p:sp>
        <p:nvSpPr>
          <p:cNvPr id="5" name="Footer Placeholder 4">
            <a:extLst>
              <a:ext uri="{FF2B5EF4-FFF2-40B4-BE49-F238E27FC236}">
                <a16:creationId xmlns:a16="http://schemas.microsoft.com/office/drawing/2014/main" id="{3EAF5D2A-CF7A-21B0-3FAC-6815920A11E8}"/>
              </a:ext>
            </a:extLst>
          </p:cNvPr>
          <p:cNvSpPr>
            <a:spLocks noGrp="1"/>
          </p:cNvSpPr>
          <p:nvPr>
            <p:ph type="ftr" sz="quarter" idx="4"/>
          </p:nvPr>
        </p:nvSpPr>
        <p:spPr/>
        <p:txBody>
          <a:bodyPr/>
          <a:lstStyle/>
          <a:p>
            <a:r>
              <a:rPr lang="en-US"/>
              <a:t>Presentation Title (added from Insert tab, Header &amp; Footer icon)</a:t>
            </a:r>
          </a:p>
        </p:txBody>
      </p:sp>
      <p:sp>
        <p:nvSpPr>
          <p:cNvPr id="6" name="Slide Number Placeholder 5">
            <a:extLst>
              <a:ext uri="{FF2B5EF4-FFF2-40B4-BE49-F238E27FC236}">
                <a16:creationId xmlns:a16="http://schemas.microsoft.com/office/drawing/2014/main" id="{48DBC362-744A-EE15-2F2F-591297FF51DF}"/>
              </a:ext>
            </a:extLst>
          </p:cNvPr>
          <p:cNvSpPr>
            <a:spLocks noGrp="1"/>
          </p:cNvSpPr>
          <p:nvPr>
            <p:ph type="sldNum" sz="quarter" idx="5"/>
          </p:nvPr>
        </p:nvSpPr>
        <p:spPr/>
        <p:txBody>
          <a:bodyPr/>
          <a:lstStyle/>
          <a:p>
            <a:fld id="{B54DC83E-89B8-4806-9A94-7D2BAA520DC6}" type="slidenum">
              <a:rPr lang="en-US" smtClean="0"/>
              <a:pPr/>
              <a:t>4</a:t>
            </a:fld>
            <a:endParaRPr lang="en-US"/>
          </a:p>
        </p:txBody>
      </p:sp>
    </p:spTree>
    <p:extLst>
      <p:ext uri="{BB962C8B-B14F-4D97-AF65-F5344CB8AC3E}">
        <p14:creationId xmlns:p14="http://schemas.microsoft.com/office/powerpoint/2010/main" val="2729927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7913" y="693738"/>
            <a:ext cx="4878387" cy="2744787"/>
          </a:xfrm>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endParaRPr lang="en-US"/>
          </a:p>
        </p:txBody>
      </p:sp>
      <p:sp>
        <p:nvSpPr>
          <p:cNvPr id="4" name="Slide Number Placeholder 3"/>
          <p:cNvSpPr>
            <a:spLocks noGrp="1"/>
          </p:cNvSpPr>
          <p:nvPr>
            <p:ph type="sldNum" sz="quarter" idx="10"/>
          </p:nvPr>
        </p:nvSpPr>
        <p:spPr>
          <a:xfrm>
            <a:off x="3433004" y="9036539"/>
            <a:ext cx="157094" cy="231784"/>
          </a:xfrm>
        </p:spPr>
        <p:txBody>
          <a:bodyPr/>
          <a:lstStyle/>
          <a:p>
            <a:fld id="{B54DC83E-89B8-4806-9A94-7D2BAA520DC6}" type="slidenum">
              <a:rPr lang="en-US" smtClean="0"/>
              <a:pPr/>
              <a:t>23</a:t>
            </a:fld>
            <a:endParaRPr lang="en-US"/>
          </a:p>
        </p:txBody>
      </p:sp>
      <p:sp>
        <p:nvSpPr>
          <p:cNvPr id="5" name="Date Placeholder 4">
            <a:extLst>
              <a:ext uri="{FF2B5EF4-FFF2-40B4-BE49-F238E27FC236}">
                <a16:creationId xmlns:a16="http://schemas.microsoft.com/office/drawing/2014/main" id="{06AC3C0B-33BE-44F5-8AD4-B99CB2967C27}"/>
              </a:ext>
            </a:extLst>
          </p:cNvPr>
          <p:cNvSpPr>
            <a:spLocks noGrp="1"/>
          </p:cNvSpPr>
          <p:nvPr>
            <p:ph type="dt" idx="11"/>
          </p:nvPr>
        </p:nvSpPr>
        <p:spPr/>
        <p:txBody>
          <a:bodyPr/>
          <a:lstStyle/>
          <a:p>
            <a:r>
              <a:rPr lang="en-US"/>
              <a:t>(added from Insert tab, Header &amp; Footer icon, Fixed Date and time)  1/23/2018</a:t>
            </a:r>
          </a:p>
        </p:txBody>
      </p:sp>
      <p:sp>
        <p:nvSpPr>
          <p:cNvPr id="6" name="Footer Placeholder 5">
            <a:extLst>
              <a:ext uri="{FF2B5EF4-FFF2-40B4-BE49-F238E27FC236}">
                <a16:creationId xmlns:a16="http://schemas.microsoft.com/office/drawing/2014/main" id="{DBF857CD-AF8A-4FA4-AAF9-41312BEAA16E}"/>
              </a:ext>
            </a:extLst>
          </p:cNvPr>
          <p:cNvSpPr>
            <a:spLocks noGrp="1"/>
          </p:cNvSpPr>
          <p:nvPr>
            <p:ph type="ftr" sz="quarter" idx="12"/>
          </p:nvPr>
        </p:nvSpPr>
        <p:spPr/>
        <p:txBody>
          <a:bodyPr/>
          <a:lstStyle/>
          <a:p>
            <a:r>
              <a:rPr lang="en-US"/>
              <a:t>Presentation Title (added from Insert tab, Header &amp; Footer icon)</a:t>
            </a:r>
          </a:p>
        </p:txBody>
      </p:sp>
    </p:spTree>
    <p:extLst>
      <p:ext uri="{BB962C8B-B14F-4D97-AF65-F5344CB8AC3E}">
        <p14:creationId xmlns:p14="http://schemas.microsoft.com/office/powerpoint/2010/main" val="4285904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CDB78-5B8C-2CE5-84AF-4DD671A80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60878-1ED1-AA0B-2854-50DF17D2A8C5}"/>
              </a:ext>
            </a:extLst>
          </p:cNvPr>
          <p:cNvSpPr>
            <a:spLocks noGrp="1" noRot="1" noChangeAspect="1"/>
          </p:cNvSpPr>
          <p:nvPr>
            <p:ph type="sldImg"/>
          </p:nvPr>
        </p:nvSpPr>
        <p:spPr>
          <a:xfrm>
            <a:off x="1077913" y="693738"/>
            <a:ext cx="4878387" cy="2744787"/>
          </a:xfrm>
        </p:spPr>
      </p:sp>
      <p:sp>
        <p:nvSpPr>
          <p:cNvPr id="3" name="Notes Placeholder 2">
            <a:extLst>
              <a:ext uri="{FF2B5EF4-FFF2-40B4-BE49-F238E27FC236}">
                <a16:creationId xmlns:a16="http://schemas.microsoft.com/office/drawing/2014/main" id="{1DCD2BEC-3F22-6E64-A33A-0557A67D0F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FCC18B32-7330-B788-40A9-4AB079D6889D}"/>
              </a:ext>
            </a:extLst>
          </p:cNvPr>
          <p:cNvSpPr>
            <a:spLocks noGrp="1"/>
          </p:cNvSpPr>
          <p:nvPr>
            <p:ph type="sldNum" sz="quarter" idx="10"/>
          </p:nvPr>
        </p:nvSpPr>
        <p:spPr>
          <a:xfrm>
            <a:off x="3433004" y="9036539"/>
            <a:ext cx="157094" cy="231784"/>
          </a:xfrm>
        </p:spPr>
        <p:txBody>
          <a:bodyPr/>
          <a:lstStyle/>
          <a:p>
            <a:fld id="{B54DC83E-89B8-4806-9A94-7D2BAA520DC6}" type="slidenum">
              <a:rPr lang="en-US" smtClean="0"/>
              <a:pPr/>
              <a:t>24</a:t>
            </a:fld>
            <a:endParaRPr lang="en-US"/>
          </a:p>
        </p:txBody>
      </p:sp>
      <p:sp>
        <p:nvSpPr>
          <p:cNvPr id="5" name="Date Placeholder 4">
            <a:extLst>
              <a:ext uri="{FF2B5EF4-FFF2-40B4-BE49-F238E27FC236}">
                <a16:creationId xmlns:a16="http://schemas.microsoft.com/office/drawing/2014/main" id="{63243AD3-B564-48C4-3F04-538649BD5929}"/>
              </a:ext>
            </a:extLst>
          </p:cNvPr>
          <p:cNvSpPr>
            <a:spLocks noGrp="1"/>
          </p:cNvSpPr>
          <p:nvPr>
            <p:ph type="dt" idx="11"/>
          </p:nvPr>
        </p:nvSpPr>
        <p:spPr/>
        <p:txBody>
          <a:bodyPr/>
          <a:lstStyle/>
          <a:p>
            <a:r>
              <a:rPr lang="en-US"/>
              <a:t>(added from Insert tab, Header &amp; Footer icon, Fixed Date and time)  1/23/2018</a:t>
            </a:r>
          </a:p>
        </p:txBody>
      </p:sp>
      <p:sp>
        <p:nvSpPr>
          <p:cNvPr id="6" name="Footer Placeholder 5">
            <a:extLst>
              <a:ext uri="{FF2B5EF4-FFF2-40B4-BE49-F238E27FC236}">
                <a16:creationId xmlns:a16="http://schemas.microsoft.com/office/drawing/2014/main" id="{F2A60BEF-166F-80BE-36E8-FD7B6C0A1EE2}"/>
              </a:ext>
            </a:extLst>
          </p:cNvPr>
          <p:cNvSpPr>
            <a:spLocks noGrp="1"/>
          </p:cNvSpPr>
          <p:nvPr>
            <p:ph type="ftr" sz="quarter" idx="12"/>
          </p:nvPr>
        </p:nvSpPr>
        <p:spPr/>
        <p:txBody>
          <a:bodyPr/>
          <a:lstStyle/>
          <a:p>
            <a:r>
              <a:rPr lang="en-US"/>
              <a:t>Presentation Title (added from Insert tab, Header &amp; Footer icon)</a:t>
            </a:r>
          </a:p>
        </p:txBody>
      </p:sp>
    </p:spTree>
    <p:extLst>
      <p:ext uri="{BB962C8B-B14F-4D97-AF65-F5344CB8AC3E}">
        <p14:creationId xmlns:p14="http://schemas.microsoft.com/office/powerpoint/2010/main" val="526195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58114-B2D9-F0A3-C10C-0E3659D0D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BF5EE-B071-A65D-4CD7-EC6D9A705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8D518D-5146-5FC4-A4C3-17A09244A089}"/>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E71FA726-E4D8-1E02-2D4C-F97D8FD0CB18}"/>
              </a:ext>
            </a:extLst>
          </p:cNvPr>
          <p:cNvSpPr>
            <a:spLocks noGrp="1"/>
          </p:cNvSpPr>
          <p:nvPr>
            <p:ph type="sldNum" sz="quarter" idx="10"/>
          </p:nvPr>
        </p:nvSpPr>
        <p:spPr/>
        <p:txBody>
          <a:bodyPr/>
          <a:lstStyle/>
          <a:p>
            <a:fld id="{1BCF944E-AC27-4BEA-9C0A-695BFCE7C965}" type="slidenum">
              <a:rPr lang="en-US" smtClean="0"/>
              <a:pPr/>
              <a:t>25</a:t>
            </a:fld>
            <a:endParaRPr lang="en-US"/>
          </a:p>
        </p:txBody>
      </p:sp>
    </p:spTree>
    <p:extLst>
      <p:ext uri="{BB962C8B-B14F-4D97-AF65-F5344CB8AC3E}">
        <p14:creationId xmlns:p14="http://schemas.microsoft.com/office/powerpoint/2010/main" val="874722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26</a:t>
            </a:fld>
            <a:endParaRPr lang="en-US"/>
          </a:p>
        </p:txBody>
      </p:sp>
    </p:spTree>
    <p:extLst>
      <p:ext uri="{BB962C8B-B14F-4D97-AF65-F5344CB8AC3E}">
        <p14:creationId xmlns:p14="http://schemas.microsoft.com/office/powerpoint/2010/main" val="3161409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5D5C-0CE0-FEBA-F3F5-AD8B58B16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28B49-0A7A-DD32-1EA2-87C048448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953C6-5C1D-5636-CD7F-7714F9510371}"/>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B95C76B9-626A-655C-CC74-981B863B58D8}"/>
              </a:ext>
            </a:extLst>
          </p:cNvPr>
          <p:cNvSpPr>
            <a:spLocks noGrp="1"/>
          </p:cNvSpPr>
          <p:nvPr>
            <p:ph type="sldNum" sz="quarter" idx="10"/>
          </p:nvPr>
        </p:nvSpPr>
        <p:spPr/>
        <p:txBody>
          <a:bodyPr/>
          <a:lstStyle/>
          <a:p>
            <a:fld id="{1BCF944E-AC27-4BEA-9C0A-695BFCE7C965}" type="slidenum">
              <a:rPr lang="en-US" smtClean="0"/>
              <a:pPr/>
              <a:t>27</a:t>
            </a:fld>
            <a:endParaRPr lang="en-US"/>
          </a:p>
        </p:txBody>
      </p:sp>
    </p:spTree>
    <p:extLst>
      <p:ext uri="{BB962C8B-B14F-4D97-AF65-F5344CB8AC3E}">
        <p14:creationId xmlns:p14="http://schemas.microsoft.com/office/powerpoint/2010/main" val="838727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78F73-D12C-4F1F-DBE6-671C938A5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D5E36-41C5-1E4E-700D-6F10AED57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EE6FB-9AE5-0C57-0C5E-349E038CC9B3}"/>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D0C0A3A2-6EAA-039A-2DCF-C857A1C65B73}"/>
              </a:ext>
            </a:extLst>
          </p:cNvPr>
          <p:cNvSpPr>
            <a:spLocks noGrp="1"/>
          </p:cNvSpPr>
          <p:nvPr>
            <p:ph type="sldNum" sz="quarter" idx="10"/>
          </p:nvPr>
        </p:nvSpPr>
        <p:spPr/>
        <p:txBody>
          <a:bodyPr/>
          <a:lstStyle/>
          <a:p>
            <a:fld id="{1BCF944E-AC27-4BEA-9C0A-695BFCE7C965}" type="slidenum">
              <a:rPr lang="en-US" smtClean="0"/>
              <a:pPr/>
              <a:t>28</a:t>
            </a:fld>
            <a:endParaRPr lang="en-US"/>
          </a:p>
        </p:txBody>
      </p:sp>
    </p:spTree>
    <p:extLst>
      <p:ext uri="{BB962C8B-B14F-4D97-AF65-F5344CB8AC3E}">
        <p14:creationId xmlns:p14="http://schemas.microsoft.com/office/powerpoint/2010/main" val="4014773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a:p>
        </p:txBody>
      </p:sp>
    </p:spTree>
    <p:extLst>
      <p:ext uri="{BB962C8B-B14F-4D97-AF65-F5344CB8AC3E}">
        <p14:creationId xmlns:p14="http://schemas.microsoft.com/office/powerpoint/2010/main" val="2009596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4DC83E-89B8-4806-9A94-7D2BAA520DC6}" type="slidenum">
              <a:rPr lang="en-US" smtClean="0"/>
              <a:pPr/>
              <a:t>30</a:t>
            </a:fld>
            <a:endParaRPr lang="en-US"/>
          </a:p>
        </p:txBody>
      </p:sp>
    </p:spTree>
    <p:extLst>
      <p:ext uri="{BB962C8B-B14F-4D97-AF65-F5344CB8AC3E}">
        <p14:creationId xmlns:p14="http://schemas.microsoft.com/office/powerpoint/2010/main" val="979622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347226-B449-49D7-BD47-3F6E1E01E530}" type="slidenum">
              <a:rPr lang="en-US" smtClean="0"/>
              <a:t>31</a:t>
            </a:fld>
            <a:endParaRPr lang="en-US"/>
          </a:p>
        </p:txBody>
      </p:sp>
    </p:spTree>
    <p:extLst>
      <p:ext uri="{BB962C8B-B14F-4D97-AF65-F5344CB8AC3E}">
        <p14:creationId xmlns:p14="http://schemas.microsoft.com/office/powerpoint/2010/main" val="2241685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B236C-B668-E220-0332-DE5FB89E5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8B906-747B-D754-1662-88824C06E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78FFA-0EEF-B692-83E2-798E2C88D63F}"/>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6D8C31E-661B-5F48-4497-EB094FCF327C}"/>
              </a:ext>
            </a:extLst>
          </p:cNvPr>
          <p:cNvSpPr>
            <a:spLocks noGrp="1"/>
          </p:cNvSpPr>
          <p:nvPr>
            <p:ph type="dt" idx="1"/>
          </p:nvPr>
        </p:nvSpPr>
        <p:spPr/>
        <p:txBody>
          <a:bodyPr/>
          <a:lstStyle/>
          <a:p>
            <a:r>
              <a:rPr lang="en-US"/>
              <a:t>(added from Insert tab, Header &amp; Footer icon, Fixed Date and time)  1/23/2018</a:t>
            </a:r>
          </a:p>
        </p:txBody>
      </p:sp>
      <p:sp>
        <p:nvSpPr>
          <p:cNvPr id="5" name="Footer Placeholder 4">
            <a:extLst>
              <a:ext uri="{FF2B5EF4-FFF2-40B4-BE49-F238E27FC236}">
                <a16:creationId xmlns:a16="http://schemas.microsoft.com/office/drawing/2014/main" id="{48E5449C-47D6-CE20-5E05-382DDCC02D1E}"/>
              </a:ext>
            </a:extLst>
          </p:cNvPr>
          <p:cNvSpPr>
            <a:spLocks noGrp="1"/>
          </p:cNvSpPr>
          <p:nvPr>
            <p:ph type="ftr" sz="quarter" idx="4"/>
          </p:nvPr>
        </p:nvSpPr>
        <p:spPr/>
        <p:txBody>
          <a:bodyPr/>
          <a:lstStyle/>
          <a:p>
            <a:r>
              <a:rPr lang="en-US"/>
              <a:t>Presentation Title (added from Insert tab, Header &amp; Footer icon)</a:t>
            </a:r>
          </a:p>
        </p:txBody>
      </p:sp>
      <p:sp>
        <p:nvSpPr>
          <p:cNvPr id="6" name="Slide Number Placeholder 5">
            <a:extLst>
              <a:ext uri="{FF2B5EF4-FFF2-40B4-BE49-F238E27FC236}">
                <a16:creationId xmlns:a16="http://schemas.microsoft.com/office/drawing/2014/main" id="{E9A16500-E56C-220D-F595-747975ADF427}"/>
              </a:ext>
            </a:extLst>
          </p:cNvPr>
          <p:cNvSpPr>
            <a:spLocks noGrp="1"/>
          </p:cNvSpPr>
          <p:nvPr>
            <p:ph type="sldNum" sz="quarter" idx="5"/>
          </p:nvPr>
        </p:nvSpPr>
        <p:spPr/>
        <p:txBody>
          <a:bodyPr/>
          <a:lstStyle/>
          <a:p>
            <a:fld id="{B54DC83E-89B8-4806-9A94-7D2BAA520DC6}" type="slidenum">
              <a:rPr lang="en-US" smtClean="0"/>
              <a:pPr/>
              <a:t>32</a:t>
            </a:fld>
            <a:endParaRPr lang="en-US"/>
          </a:p>
        </p:txBody>
      </p:sp>
    </p:spTree>
    <p:extLst>
      <p:ext uri="{BB962C8B-B14F-4D97-AF65-F5344CB8AC3E}">
        <p14:creationId xmlns:p14="http://schemas.microsoft.com/office/powerpoint/2010/main" val="1418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5</a:t>
            </a:fld>
            <a:endParaRPr lang="en-US"/>
          </a:p>
        </p:txBody>
      </p:sp>
    </p:spTree>
    <p:extLst>
      <p:ext uri="{BB962C8B-B14F-4D97-AF65-F5344CB8AC3E}">
        <p14:creationId xmlns:p14="http://schemas.microsoft.com/office/powerpoint/2010/main" val="455282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347226-B449-49D7-BD47-3F6E1E01E530}" type="slidenum">
              <a:rPr lang="en-US" smtClean="0"/>
              <a:t>33</a:t>
            </a:fld>
            <a:endParaRPr lang="en-US"/>
          </a:p>
        </p:txBody>
      </p:sp>
    </p:spTree>
    <p:extLst>
      <p:ext uri="{BB962C8B-B14F-4D97-AF65-F5344CB8AC3E}">
        <p14:creationId xmlns:p14="http://schemas.microsoft.com/office/powerpoint/2010/main" val="454340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a:p>
        </p:txBody>
      </p:sp>
      <p:sp>
        <p:nvSpPr>
          <p:cNvPr id="4" name="Slide Number Placeholder 3"/>
          <p:cNvSpPr>
            <a:spLocks noGrp="1"/>
          </p:cNvSpPr>
          <p:nvPr>
            <p:ph type="sldNum" sz="quarter" idx="5"/>
          </p:nvPr>
        </p:nvSpPr>
        <p:spPr/>
        <p:txBody>
          <a:bodyPr/>
          <a:lstStyle/>
          <a:p>
            <a:fld id="{9F347226-B449-49D7-BD47-3F6E1E01E530}" type="slidenum">
              <a:rPr lang="en-US" smtClean="0"/>
              <a:t>34</a:t>
            </a:fld>
            <a:endParaRPr lang="en-US"/>
          </a:p>
        </p:txBody>
      </p:sp>
    </p:spTree>
    <p:extLst>
      <p:ext uri="{BB962C8B-B14F-4D97-AF65-F5344CB8AC3E}">
        <p14:creationId xmlns:p14="http://schemas.microsoft.com/office/powerpoint/2010/main" val="30689390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015CC356-F3FB-4EFF-8CC6-CE45B8A6F079}"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8040003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36</a:t>
            </a:fld>
            <a:endParaRPr lang="en-US"/>
          </a:p>
        </p:txBody>
      </p:sp>
    </p:spTree>
    <p:extLst>
      <p:ext uri="{BB962C8B-B14F-4D97-AF65-F5344CB8AC3E}">
        <p14:creationId xmlns:p14="http://schemas.microsoft.com/office/powerpoint/2010/main" val="46345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E4ADB-BE4A-BAA0-1AF9-91FD359A1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8C397-28BB-646C-D093-26C8DBC1E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CD1B3-4CB4-EE93-83EE-D23EA74A76DB}"/>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09C9E1AA-0024-145E-B3EE-1739393E739B}"/>
              </a:ext>
            </a:extLst>
          </p:cNvPr>
          <p:cNvSpPr>
            <a:spLocks noGrp="1"/>
          </p:cNvSpPr>
          <p:nvPr>
            <p:ph type="sldNum" sz="quarter" idx="10"/>
          </p:nvPr>
        </p:nvSpPr>
        <p:spPr/>
        <p:txBody>
          <a:bodyPr/>
          <a:lstStyle/>
          <a:p>
            <a:fld id="{1BCF944E-AC27-4BEA-9C0A-695BFCE7C965}" type="slidenum">
              <a:rPr lang="en-US" smtClean="0"/>
              <a:pPr/>
              <a:t>37</a:t>
            </a:fld>
            <a:endParaRPr lang="en-US"/>
          </a:p>
        </p:txBody>
      </p:sp>
    </p:spTree>
    <p:extLst>
      <p:ext uri="{BB962C8B-B14F-4D97-AF65-F5344CB8AC3E}">
        <p14:creationId xmlns:p14="http://schemas.microsoft.com/office/powerpoint/2010/main" val="2795951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128DD-4674-3E23-5B51-542F09FC3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2D248-15F6-A936-F82C-FC88EE089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34D43-6B91-8307-0C0C-5D3CA5BF25DE}"/>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9621BC3F-E2BA-8C61-B144-112AE37CBED9}"/>
              </a:ext>
            </a:extLst>
          </p:cNvPr>
          <p:cNvSpPr>
            <a:spLocks noGrp="1"/>
          </p:cNvSpPr>
          <p:nvPr>
            <p:ph type="sldNum" sz="quarter" idx="10"/>
          </p:nvPr>
        </p:nvSpPr>
        <p:spPr/>
        <p:txBody>
          <a:bodyPr/>
          <a:lstStyle/>
          <a:p>
            <a:fld id="{1BCF944E-AC27-4BEA-9C0A-695BFCE7C965}" type="slidenum">
              <a:rPr lang="en-US" smtClean="0"/>
              <a:pPr/>
              <a:t>38</a:t>
            </a:fld>
            <a:endParaRPr lang="en-US"/>
          </a:p>
        </p:txBody>
      </p:sp>
    </p:spTree>
    <p:extLst>
      <p:ext uri="{BB962C8B-B14F-4D97-AF65-F5344CB8AC3E}">
        <p14:creationId xmlns:p14="http://schemas.microsoft.com/office/powerpoint/2010/main" val="2256312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39</a:t>
            </a:fld>
            <a:endParaRPr lang="en-US"/>
          </a:p>
        </p:txBody>
      </p:sp>
    </p:spTree>
    <p:extLst>
      <p:ext uri="{BB962C8B-B14F-4D97-AF65-F5344CB8AC3E}">
        <p14:creationId xmlns:p14="http://schemas.microsoft.com/office/powerpoint/2010/main" val="9995405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8C4A6-6B78-5D36-8B55-EA1ABA609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53252-A12D-018B-1CBB-A39997F4C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E6348-EC7E-5C88-7358-F78E2C5BE09D}"/>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ACBC1676-AAF7-D93D-C2EA-CF97C0F73AE8}"/>
              </a:ext>
            </a:extLst>
          </p:cNvPr>
          <p:cNvSpPr>
            <a:spLocks noGrp="1"/>
          </p:cNvSpPr>
          <p:nvPr>
            <p:ph type="dt" idx="1"/>
          </p:nvPr>
        </p:nvSpPr>
        <p:spPr/>
        <p:txBody>
          <a:bodyPr/>
          <a:lstStyle/>
          <a:p>
            <a:r>
              <a:rPr lang="en-US"/>
              <a:t>(added from Insert tab, Header &amp; Footer icon, Fixed Date and time)  1/23/2018</a:t>
            </a:r>
          </a:p>
        </p:txBody>
      </p:sp>
      <p:sp>
        <p:nvSpPr>
          <p:cNvPr id="5" name="Footer Placeholder 4">
            <a:extLst>
              <a:ext uri="{FF2B5EF4-FFF2-40B4-BE49-F238E27FC236}">
                <a16:creationId xmlns:a16="http://schemas.microsoft.com/office/drawing/2014/main" id="{37C8D688-59E2-0261-D532-919B7D857F17}"/>
              </a:ext>
            </a:extLst>
          </p:cNvPr>
          <p:cNvSpPr>
            <a:spLocks noGrp="1"/>
          </p:cNvSpPr>
          <p:nvPr>
            <p:ph type="ftr" sz="quarter" idx="4"/>
          </p:nvPr>
        </p:nvSpPr>
        <p:spPr/>
        <p:txBody>
          <a:bodyPr/>
          <a:lstStyle/>
          <a:p>
            <a:r>
              <a:rPr lang="en-US"/>
              <a:t>Presentation Title (added from Insert tab, Header &amp; Footer icon)</a:t>
            </a:r>
          </a:p>
        </p:txBody>
      </p:sp>
      <p:sp>
        <p:nvSpPr>
          <p:cNvPr id="6" name="Slide Number Placeholder 5">
            <a:extLst>
              <a:ext uri="{FF2B5EF4-FFF2-40B4-BE49-F238E27FC236}">
                <a16:creationId xmlns:a16="http://schemas.microsoft.com/office/drawing/2014/main" id="{077ABF24-A332-004D-68AC-2398E44ECFE2}"/>
              </a:ext>
            </a:extLst>
          </p:cNvPr>
          <p:cNvSpPr>
            <a:spLocks noGrp="1"/>
          </p:cNvSpPr>
          <p:nvPr>
            <p:ph type="sldNum" sz="quarter" idx="5"/>
          </p:nvPr>
        </p:nvSpPr>
        <p:spPr/>
        <p:txBody>
          <a:bodyPr/>
          <a:lstStyle/>
          <a:p>
            <a:fld id="{B54DC83E-89B8-4806-9A94-7D2BAA520DC6}" type="slidenum">
              <a:rPr lang="en-US" smtClean="0"/>
              <a:pPr/>
              <a:t>40</a:t>
            </a:fld>
            <a:endParaRPr lang="en-US"/>
          </a:p>
        </p:txBody>
      </p:sp>
    </p:spTree>
    <p:extLst>
      <p:ext uri="{BB962C8B-B14F-4D97-AF65-F5344CB8AC3E}">
        <p14:creationId xmlns:p14="http://schemas.microsoft.com/office/powerpoint/2010/main" val="2198996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41</a:t>
            </a:fld>
            <a:endParaRPr lang="en-US"/>
          </a:p>
        </p:txBody>
      </p:sp>
    </p:spTree>
    <p:extLst>
      <p:ext uri="{BB962C8B-B14F-4D97-AF65-F5344CB8AC3E}">
        <p14:creationId xmlns:p14="http://schemas.microsoft.com/office/powerpoint/2010/main" val="14419589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42</a:t>
            </a:fld>
            <a:endParaRPr lang="en-US"/>
          </a:p>
        </p:txBody>
      </p:sp>
    </p:spTree>
    <p:extLst>
      <p:ext uri="{BB962C8B-B14F-4D97-AF65-F5344CB8AC3E}">
        <p14:creationId xmlns:p14="http://schemas.microsoft.com/office/powerpoint/2010/main" val="108738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a:t>
            </a:fld>
            <a:endParaRPr lang="en-US"/>
          </a:p>
        </p:txBody>
      </p:sp>
    </p:spTree>
    <p:extLst>
      <p:ext uri="{BB962C8B-B14F-4D97-AF65-F5344CB8AC3E}">
        <p14:creationId xmlns:p14="http://schemas.microsoft.com/office/powerpoint/2010/main" val="88583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7C891-A187-7098-E715-CA74B21DC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09D7D-3448-9055-5D19-6138CE333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C185F-E893-FC29-CF61-8060061DBD1E}"/>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86A2394F-E199-F64F-FF2E-478D4C524B5F}"/>
              </a:ext>
            </a:extLst>
          </p:cNvPr>
          <p:cNvSpPr>
            <a:spLocks noGrp="1"/>
          </p:cNvSpPr>
          <p:nvPr>
            <p:ph type="sldNum" sz="quarter" idx="10"/>
          </p:nvPr>
        </p:nvSpPr>
        <p:spPr/>
        <p:txBody>
          <a:bodyPr/>
          <a:lstStyle/>
          <a:p>
            <a:fld id="{1BCF944E-AC27-4BEA-9C0A-695BFCE7C965}" type="slidenum">
              <a:rPr lang="en-US" smtClean="0"/>
              <a:pPr/>
              <a:t>43</a:t>
            </a:fld>
            <a:endParaRPr lang="en-US"/>
          </a:p>
        </p:txBody>
      </p:sp>
    </p:spTree>
    <p:extLst>
      <p:ext uri="{BB962C8B-B14F-4D97-AF65-F5344CB8AC3E}">
        <p14:creationId xmlns:p14="http://schemas.microsoft.com/office/powerpoint/2010/main" val="11757984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44</a:t>
            </a:fld>
            <a:endParaRPr lang="en-US"/>
          </a:p>
        </p:txBody>
      </p:sp>
    </p:spTree>
    <p:extLst>
      <p:ext uri="{BB962C8B-B14F-4D97-AF65-F5344CB8AC3E}">
        <p14:creationId xmlns:p14="http://schemas.microsoft.com/office/powerpoint/2010/main" val="1939283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93F14-F7AF-8029-5E8B-2575E9A6F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C5104-0036-BBE3-0685-31F329B26C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0D312-6705-983C-70D6-6218B81911D9}"/>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0C566346-3FB1-BE09-E342-A6C547FD9BDE}"/>
              </a:ext>
            </a:extLst>
          </p:cNvPr>
          <p:cNvSpPr>
            <a:spLocks noGrp="1"/>
          </p:cNvSpPr>
          <p:nvPr>
            <p:ph type="sldNum" sz="quarter" idx="10"/>
          </p:nvPr>
        </p:nvSpPr>
        <p:spPr/>
        <p:txBody>
          <a:bodyPr/>
          <a:lstStyle/>
          <a:p>
            <a:fld id="{1BCF944E-AC27-4BEA-9C0A-695BFCE7C965}" type="slidenum">
              <a:rPr lang="en-US" smtClean="0"/>
              <a:pPr/>
              <a:t>45</a:t>
            </a:fld>
            <a:endParaRPr lang="en-US"/>
          </a:p>
        </p:txBody>
      </p:sp>
    </p:spTree>
    <p:extLst>
      <p:ext uri="{BB962C8B-B14F-4D97-AF65-F5344CB8AC3E}">
        <p14:creationId xmlns:p14="http://schemas.microsoft.com/office/powerpoint/2010/main" val="42727642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3394-3E77-B03F-F66B-CF46048679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7D6D0-C117-AC55-92D4-3E1467DBF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65423-05CD-0EAE-F862-C578D3E94F1E}"/>
              </a:ext>
            </a:extLst>
          </p:cNvPr>
          <p:cNvSpPr>
            <a:spLocks noGrp="1"/>
          </p:cNvSpPr>
          <p:nvPr>
            <p:ph type="body" idx="1"/>
          </p:nvPr>
        </p:nvSpPr>
        <p:spPr/>
        <p:txBody>
          <a:bodyPr/>
          <a:lstStyle/>
          <a:p>
            <a:endParaRPr lang="en-US" i="0"/>
          </a:p>
        </p:txBody>
      </p:sp>
      <p:sp>
        <p:nvSpPr>
          <p:cNvPr id="4" name="Date Placeholder 3">
            <a:extLst>
              <a:ext uri="{FF2B5EF4-FFF2-40B4-BE49-F238E27FC236}">
                <a16:creationId xmlns:a16="http://schemas.microsoft.com/office/drawing/2014/main" id="{44807F4F-AD40-E610-E828-F42F08A1CA73}"/>
              </a:ext>
            </a:extLst>
          </p:cNvPr>
          <p:cNvSpPr>
            <a:spLocks noGrp="1"/>
          </p:cNvSpPr>
          <p:nvPr>
            <p:ph type="dt" idx="1"/>
          </p:nvPr>
        </p:nvSpPr>
        <p:spPr/>
        <p:txBody>
          <a:bodyPr/>
          <a:lstStyle/>
          <a:p>
            <a:r>
              <a:rPr lang="en-US"/>
              <a:t>(added from Insert tab, Header &amp; Footer icon, Fixed Date and time)  1/23/2018</a:t>
            </a:r>
          </a:p>
        </p:txBody>
      </p:sp>
      <p:sp>
        <p:nvSpPr>
          <p:cNvPr id="5" name="Footer Placeholder 4">
            <a:extLst>
              <a:ext uri="{FF2B5EF4-FFF2-40B4-BE49-F238E27FC236}">
                <a16:creationId xmlns:a16="http://schemas.microsoft.com/office/drawing/2014/main" id="{6E8FA659-9285-3044-ED63-EA996B30907D}"/>
              </a:ext>
            </a:extLst>
          </p:cNvPr>
          <p:cNvSpPr>
            <a:spLocks noGrp="1"/>
          </p:cNvSpPr>
          <p:nvPr>
            <p:ph type="ftr" sz="quarter" idx="4"/>
          </p:nvPr>
        </p:nvSpPr>
        <p:spPr/>
        <p:txBody>
          <a:bodyPr/>
          <a:lstStyle/>
          <a:p>
            <a:r>
              <a:rPr lang="en-US"/>
              <a:t>Presentation Title (added from Insert tab, Header &amp; Footer icon)</a:t>
            </a:r>
          </a:p>
        </p:txBody>
      </p:sp>
      <p:sp>
        <p:nvSpPr>
          <p:cNvPr id="6" name="Slide Number Placeholder 5">
            <a:extLst>
              <a:ext uri="{FF2B5EF4-FFF2-40B4-BE49-F238E27FC236}">
                <a16:creationId xmlns:a16="http://schemas.microsoft.com/office/drawing/2014/main" id="{FA490EC6-BF77-FC82-9A51-DEC5457FE863}"/>
              </a:ext>
            </a:extLst>
          </p:cNvPr>
          <p:cNvSpPr>
            <a:spLocks noGrp="1"/>
          </p:cNvSpPr>
          <p:nvPr>
            <p:ph type="sldNum" sz="quarter" idx="5"/>
          </p:nvPr>
        </p:nvSpPr>
        <p:spPr/>
        <p:txBody>
          <a:bodyPr/>
          <a:lstStyle/>
          <a:p>
            <a:fld id="{B54DC83E-89B8-4806-9A94-7D2BAA520DC6}" type="slidenum">
              <a:rPr lang="en-US" smtClean="0"/>
              <a:pPr/>
              <a:t>46</a:t>
            </a:fld>
            <a:endParaRPr lang="en-US"/>
          </a:p>
        </p:txBody>
      </p:sp>
    </p:spTree>
    <p:extLst>
      <p:ext uri="{BB962C8B-B14F-4D97-AF65-F5344CB8AC3E}">
        <p14:creationId xmlns:p14="http://schemas.microsoft.com/office/powerpoint/2010/main" val="18796086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ACB60-1587-D77A-6281-220116C6F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D0D28-3808-7515-E28B-2FCD3EA1E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5CC6A-76DF-0F54-0613-35D11202C6EE}"/>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6B8D012E-DF6E-46C7-030A-6DE0EBBEC800}"/>
              </a:ext>
            </a:extLst>
          </p:cNvPr>
          <p:cNvSpPr>
            <a:spLocks noGrp="1"/>
          </p:cNvSpPr>
          <p:nvPr>
            <p:ph type="dt" idx="1"/>
          </p:nvPr>
        </p:nvSpPr>
        <p:spPr/>
        <p:txBody>
          <a:bodyPr/>
          <a:lstStyle/>
          <a:p>
            <a:r>
              <a:rPr lang="en-US"/>
              <a:t>(added from Insert tab, Header &amp; Footer icon, Fixed Date and time)  1/23/2018</a:t>
            </a:r>
          </a:p>
        </p:txBody>
      </p:sp>
      <p:sp>
        <p:nvSpPr>
          <p:cNvPr id="5" name="Footer Placeholder 4">
            <a:extLst>
              <a:ext uri="{FF2B5EF4-FFF2-40B4-BE49-F238E27FC236}">
                <a16:creationId xmlns:a16="http://schemas.microsoft.com/office/drawing/2014/main" id="{C35C1E0C-BB1A-B9E7-C591-960BCF6F50C9}"/>
              </a:ext>
            </a:extLst>
          </p:cNvPr>
          <p:cNvSpPr>
            <a:spLocks noGrp="1"/>
          </p:cNvSpPr>
          <p:nvPr>
            <p:ph type="ftr" sz="quarter" idx="4"/>
          </p:nvPr>
        </p:nvSpPr>
        <p:spPr/>
        <p:txBody>
          <a:bodyPr/>
          <a:lstStyle/>
          <a:p>
            <a:r>
              <a:rPr lang="en-US"/>
              <a:t>Presentation Title (added from Insert tab, Header &amp; Footer icon)</a:t>
            </a:r>
          </a:p>
        </p:txBody>
      </p:sp>
      <p:sp>
        <p:nvSpPr>
          <p:cNvPr id="6" name="Slide Number Placeholder 5">
            <a:extLst>
              <a:ext uri="{FF2B5EF4-FFF2-40B4-BE49-F238E27FC236}">
                <a16:creationId xmlns:a16="http://schemas.microsoft.com/office/drawing/2014/main" id="{0A26D68A-4F8A-958B-79C3-9B1A07828835}"/>
              </a:ext>
            </a:extLst>
          </p:cNvPr>
          <p:cNvSpPr>
            <a:spLocks noGrp="1"/>
          </p:cNvSpPr>
          <p:nvPr>
            <p:ph type="sldNum" sz="quarter" idx="5"/>
          </p:nvPr>
        </p:nvSpPr>
        <p:spPr/>
        <p:txBody>
          <a:bodyPr/>
          <a:lstStyle/>
          <a:p>
            <a:fld id="{B54DC83E-89B8-4806-9A94-7D2BAA520DC6}" type="slidenum">
              <a:rPr lang="en-US" smtClean="0"/>
              <a:pPr/>
              <a:t>47</a:t>
            </a:fld>
            <a:endParaRPr lang="en-US"/>
          </a:p>
        </p:txBody>
      </p:sp>
    </p:spTree>
    <p:extLst>
      <p:ext uri="{BB962C8B-B14F-4D97-AF65-F5344CB8AC3E}">
        <p14:creationId xmlns:p14="http://schemas.microsoft.com/office/powerpoint/2010/main" val="26762456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0:notes"/>
          <p:cNvSpPr>
            <a:spLocks noGrp="1" noRot="1" noChangeAspect="1"/>
          </p:cNvSpPr>
          <p:nvPr>
            <p:ph type="sldImg" idx="2"/>
          </p:nvPr>
        </p:nvSpPr>
        <p:spPr>
          <a:xfrm>
            <a:off x="1073150" y="690563"/>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0:notes"/>
          <p:cNvSpPr txBox="1">
            <a:spLocks noGrp="1"/>
          </p:cNvSpPr>
          <p:nvPr>
            <p:ph type="body" idx="1"/>
          </p:nvPr>
        </p:nvSpPr>
        <p:spPr>
          <a:xfrm>
            <a:off x="1" y="3542763"/>
            <a:ext cx="7021475" cy="503661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311" name="Google Shape;311;p10:notes"/>
          <p:cNvSpPr txBox="1">
            <a:spLocks noGrp="1"/>
          </p:cNvSpPr>
          <p:nvPr>
            <p:ph type="dt" idx="10"/>
          </p:nvPr>
        </p:nvSpPr>
        <p:spPr>
          <a:xfrm>
            <a:off x="3978136" y="8688499"/>
            <a:ext cx="3043343" cy="620607"/>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r>
              <a:rPr lang="en-US"/>
              <a:t>(added from Insert tab, Header &amp; Footer icon, Fixed Date and time)  1/23/2018</a:t>
            </a:r>
            <a:endParaRPr/>
          </a:p>
        </p:txBody>
      </p:sp>
      <p:sp>
        <p:nvSpPr>
          <p:cNvPr id="312" name="Google Shape;312;p10:notes"/>
          <p:cNvSpPr txBox="1">
            <a:spLocks noGrp="1"/>
          </p:cNvSpPr>
          <p:nvPr>
            <p:ph type="ftr" idx="11"/>
          </p:nvPr>
        </p:nvSpPr>
        <p:spPr>
          <a:xfrm>
            <a:off x="4" y="8688502"/>
            <a:ext cx="3043343" cy="620607"/>
          </a:xfrm>
          <a:prstGeom prst="rect">
            <a:avLst/>
          </a:prstGeom>
          <a:noFill/>
          <a:ln>
            <a:noFill/>
          </a:ln>
        </p:spPr>
        <p:txBody>
          <a:bodyPr spcFirstLastPara="1" wrap="square" lIns="93300" tIns="46650" rIns="93300" bIns="46650" anchor="b" anchorCtr="0">
            <a:noAutofit/>
          </a:bodyPr>
          <a:lstStyle/>
          <a:p>
            <a:pPr marL="0" lvl="0" indent="0" algn="l" rtl="0">
              <a:spcBef>
                <a:spcPts val="0"/>
              </a:spcBef>
              <a:spcAft>
                <a:spcPts val="0"/>
              </a:spcAft>
              <a:buNone/>
            </a:pPr>
            <a:r>
              <a:rPr lang="en-US"/>
              <a:t>Presentation Title (added from Insert tab, Header &amp; Footer icon)</a:t>
            </a:r>
            <a:endParaRPr/>
          </a:p>
        </p:txBody>
      </p:sp>
      <p:sp>
        <p:nvSpPr>
          <p:cNvPr id="313" name="Google Shape;313;p10:notes"/>
          <p:cNvSpPr txBox="1">
            <a:spLocks noGrp="1"/>
          </p:cNvSpPr>
          <p:nvPr>
            <p:ph type="sldNum" idx="12"/>
          </p:nvPr>
        </p:nvSpPr>
        <p:spPr>
          <a:xfrm>
            <a:off x="3420180" y="9036542"/>
            <a:ext cx="182742" cy="231784"/>
          </a:xfrm>
          <a:prstGeom prst="rect">
            <a:avLst/>
          </a:prstGeom>
          <a:noFill/>
          <a:ln>
            <a:noFill/>
          </a:ln>
        </p:spPr>
        <p:txBody>
          <a:bodyPr spcFirstLastPara="1" wrap="square" lIns="0" tIns="0" rIns="0" bIns="46650" anchor="ctr" anchorCtr="1">
            <a:spAutoFit/>
          </a:bodyPr>
          <a:lstStyle/>
          <a:p>
            <a:pPr marL="0" lvl="0" indent="0" algn="ct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52</a:t>
            </a:fld>
            <a:endParaRPr lang="en-US"/>
          </a:p>
        </p:txBody>
      </p:sp>
    </p:spTree>
    <p:extLst>
      <p:ext uri="{BB962C8B-B14F-4D97-AF65-F5344CB8AC3E}">
        <p14:creationId xmlns:p14="http://schemas.microsoft.com/office/powerpoint/2010/main" val="1493154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472553" y="9036542"/>
            <a:ext cx="77996" cy="231784"/>
          </a:xfrm>
        </p:spPr>
        <p:txBody>
          <a:bodyPr/>
          <a:lstStyle/>
          <a:p>
            <a:fld id="{015CC356-F3FB-4EFF-8CC6-CE45B8A6F079}" type="slidenum">
              <a:rPr lang="en-US" smtClean="0"/>
              <a:t>8</a:t>
            </a:fld>
            <a:endParaRPr lang="en-US"/>
          </a:p>
        </p:txBody>
      </p:sp>
    </p:spTree>
    <p:extLst>
      <p:ext uri="{BB962C8B-B14F-4D97-AF65-F5344CB8AC3E}">
        <p14:creationId xmlns:p14="http://schemas.microsoft.com/office/powerpoint/2010/main" val="1901527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9</a:t>
            </a:fld>
            <a:endParaRPr lang="en-US"/>
          </a:p>
        </p:txBody>
      </p:sp>
    </p:spTree>
    <p:extLst>
      <p:ext uri="{BB962C8B-B14F-4D97-AF65-F5344CB8AC3E}">
        <p14:creationId xmlns:p14="http://schemas.microsoft.com/office/powerpoint/2010/main" val="2263969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10</a:t>
            </a:fld>
            <a:endParaRPr lang="en-US"/>
          </a:p>
        </p:txBody>
      </p:sp>
    </p:spTree>
    <p:extLst>
      <p:ext uri="{BB962C8B-B14F-4D97-AF65-F5344CB8AC3E}">
        <p14:creationId xmlns:p14="http://schemas.microsoft.com/office/powerpoint/2010/main" val="217299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1BCF944E-AC27-4BEA-9C0A-695BFCE7C965}" type="slidenum">
              <a:rPr lang="en-US" smtClean="0"/>
              <a:pPr/>
              <a:t>11</a:t>
            </a:fld>
            <a:endParaRPr lang="en-US"/>
          </a:p>
        </p:txBody>
      </p:sp>
    </p:spTree>
    <p:extLst>
      <p:ext uri="{BB962C8B-B14F-4D97-AF65-F5344CB8AC3E}">
        <p14:creationId xmlns:p14="http://schemas.microsoft.com/office/powerpoint/2010/main" val="2102119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985A-D033-3688-5697-0C278104D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29F64-F01A-539E-86BA-77C3E830F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A78F2-D737-ED9B-EE90-F1C68C0BA0BE}"/>
              </a:ext>
            </a:extLst>
          </p:cNvPr>
          <p:cNvSpPr>
            <a:spLocks noGrp="1"/>
          </p:cNvSpPr>
          <p:nvPr>
            <p:ph type="body" idx="1"/>
          </p:nvPr>
        </p:nvSpPr>
        <p:spPr/>
        <p:txBody>
          <a:bodyPr/>
          <a:lstStyle/>
          <a:p>
            <a:pPr rtl="0" fontAlgn="base"/>
            <a:endParaRPr lang="en-US"/>
          </a:p>
        </p:txBody>
      </p:sp>
      <p:sp>
        <p:nvSpPr>
          <p:cNvPr id="4" name="Slide Number Placeholder 3">
            <a:extLst>
              <a:ext uri="{FF2B5EF4-FFF2-40B4-BE49-F238E27FC236}">
                <a16:creationId xmlns:a16="http://schemas.microsoft.com/office/drawing/2014/main" id="{631A02A8-B7AF-02E1-9ED9-024CB3FD947C}"/>
              </a:ext>
            </a:extLst>
          </p:cNvPr>
          <p:cNvSpPr>
            <a:spLocks noGrp="1"/>
          </p:cNvSpPr>
          <p:nvPr>
            <p:ph type="sldNum" sz="quarter" idx="10"/>
          </p:nvPr>
        </p:nvSpPr>
        <p:spPr/>
        <p:txBody>
          <a:bodyPr/>
          <a:lstStyle/>
          <a:p>
            <a:fld id="{1BCF944E-AC27-4BEA-9C0A-695BFCE7C965}" type="slidenum">
              <a:rPr lang="en-US" smtClean="0"/>
              <a:pPr/>
              <a:t>12</a:t>
            </a:fld>
            <a:endParaRPr lang="en-US"/>
          </a:p>
        </p:txBody>
      </p:sp>
    </p:spTree>
    <p:extLst>
      <p:ext uri="{BB962C8B-B14F-4D97-AF65-F5344CB8AC3E}">
        <p14:creationId xmlns:p14="http://schemas.microsoft.com/office/powerpoint/2010/main" val="3084806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nstructions in Image Placeholder">
    <p:bg>
      <p:bgRef idx="1001">
        <a:schemeClr val="bg1"/>
      </p:bgRef>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7CF50A0-16B1-4F6F-A44A-56FA2EC7971A}"/>
              </a:ext>
            </a:extLst>
          </p:cNvPr>
          <p:cNvSpPr/>
          <p:nvPr userDrawn="1"/>
        </p:nvSpPr>
        <p:spPr>
          <a:xfrm>
            <a:off x="0" y="0"/>
            <a:ext cx="12188952" cy="68580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4" name="Rectangle 13">
            <a:extLst>
              <a:ext uri="{FF2B5EF4-FFF2-40B4-BE49-F238E27FC236}">
                <a16:creationId xmlns:a16="http://schemas.microsoft.com/office/drawing/2014/main" id="{F970BB26-65E2-4E68-A5CE-904C4BE2329C}"/>
              </a:ext>
            </a:extLst>
          </p:cNvPr>
          <p:cNvSpPr/>
          <p:nvPr userDrawn="1"/>
        </p:nvSpPr>
        <p:spPr>
          <a:xfrm>
            <a:off x="0" y="1096962"/>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20" name="Picture 19" descr="Text&#10;&#10;Description automatically generated">
            <a:extLst>
              <a:ext uri="{FF2B5EF4-FFF2-40B4-BE49-F238E27FC236}">
                <a16:creationId xmlns:a16="http://schemas.microsoft.com/office/drawing/2014/main" id="{BFCD9266-E5E8-404E-8F49-2E5918C8F471}"/>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729742" y="236538"/>
            <a:ext cx="3108960" cy="624339"/>
          </a:xfrm>
          <a:prstGeom prst="rect">
            <a:avLst/>
          </a:prstGeom>
        </p:spPr>
      </p:pic>
      <p:pic>
        <p:nvPicPr>
          <p:cNvPr id="26" name="Picture 25" descr="Logo, icon, company name&#10;&#10;Description automatically generated">
            <a:extLst>
              <a:ext uri="{FF2B5EF4-FFF2-40B4-BE49-F238E27FC236}">
                <a16:creationId xmlns:a16="http://schemas.microsoft.com/office/drawing/2014/main" id="{A1FA39CA-BD67-46A7-84D0-A2E58063FB10}"/>
              </a:ext>
            </a:extLst>
          </p:cNvPr>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11580034" y="6329849"/>
            <a:ext cx="484632" cy="473738"/>
          </a:xfrm>
          <a:prstGeom prst="rect">
            <a:avLst/>
          </a:prstGeom>
        </p:spPr>
      </p:pic>
      <p:grpSp>
        <p:nvGrpSpPr>
          <p:cNvPr id="3" name="Group 2">
            <a:extLst>
              <a:ext uri="{FF2B5EF4-FFF2-40B4-BE49-F238E27FC236}">
                <a16:creationId xmlns:a16="http://schemas.microsoft.com/office/drawing/2014/main" id="{759F43F8-F35F-4EAF-AD65-F599A46227AD}"/>
              </a:ext>
            </a:extLst>
          </p:cNvPr>
          <p:cNvGrpSpPr/>
          <p:nvPr userDrawn="1"/>
        </p:nvGrpSpPr>
        <p:grpSpPr>
          <a:xfrm>
            <a:off x="11458575" y="3123404"/>
            <a:ext cx="733425" cy="488158"/>
            <a:chOff x="11458575" y="3120629"/>
            <a:chExt cx="733425" cy="488158"/>
          </a:xfrm>
        </p:grpSpPr>
        <p:sp>
          <p:nvSpPr>
            <p:cNvPr id="27" name="Rectangle 26">
              <a:extLst>
                <a:ext uri="{FF2B5EF4-FFF2-40B4-BE49-F238E27FC236}">
                  <a16:creationId xmlns:a16="http://schemas.microsoft.com/office/drawing/2014/main" id="{484343E7-E321-466B-AE25-8F4CDE00A001}"/>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8" name="Rectangle 27">
              <a:extLst>
                <a:ext uri="{FF2B5EF4-FFF2-40B4-BE49-F238E27FC236}">
                  <a16:creationId xmlns:a16="http://schemas.microsoft.com/office/drawing/2014/main" id="{8B795BCF-8FD4-4860-8390-B87796281DE1}"/>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30" name="Straight Connector 29">
              <a:extLst>
                <a:ext uri="{FF2B5EF4-FFF2-40B4-BE49-F238E27FC236}">
                  <a16:creationId xmlns:a16="http://schemas.microsoft.com/office/drawing/2014/main" id="{528745DB-8C43-4290-9D95-2D908DD271E7}"/>
                </a:ext>
              </a:extLst>
            </p:cNvPr>
            <p:cNvCxnSpPr>
              <a:cxnSpLocks/>
              <a:stCxn id="28" idx="3"/>
              <a:endCxn id="27"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10" name="Cover Image with Instrux">
            <a:extLst>
              <a:ext uri="{FF2B5EF4-FFF2-40B4-BE49-F238E27FC236}">
                <a16:creationId xmlns:a16="http://schemas.microsoft.com/office/drawing/2014/main" id="{FC943866-BABF-4CF4-8341-7B3338F48E13}"/>
              </a:ext>
            </a:extLst>
          </p:cNvPr>
          <p:cNvSpPr>
            <a:spLocks noGrp="1"/>
          </p:cNvSpPr>
          <p:nvPr userDrawn="1">
            <p:ph type="pic" sz="quarter" idx="22" hasCustomPrompt="1"/>
          </p:nvPr>
        </p:nvSpPr>
        <p:spPr>
          <a:xfrm>
            <a:off x="729742" y="1096962"/>
            <a:ext cx="10533888" cy="2514600"/>
          </a:xfrm>
          <a:noFill/>
        </p:spPr>
        <p:txBody>
          <a:bodyPr lIns="228600" tIns="0" rIns="228600" bIns="0">
            <a:normAutofit/>
          </a:bodyPr>
          <a:lstStyle>
            <a:lvl1pPr marL="0" indent="0" algn="l">
              <a:lnSpc>
                <a:spcPct val="125000"/>
              </a:lnSpc>
              <a:spcBef>
                <a:spcPts val="0"/>
              </a:spcBef>
              <a:buNone/>
              <a:defRPr sz="1600" b="1"/>
            </a:lvl1pPr>
          </a:lstStyle>
          <a:p>
            <a:r>
              <a:rPr lang="en-US" sz="1800">
                <a:effectLst/>
                <a:latin typeface="Segoe UI" panose="020B0502040204020203" pitchFamily="34" charset="0"/>
              </a:rPr>
              <a:t>For best results, crop and resize the cover picture to fit this placeholder (2.75” x 11.52”) </a:t>
            </a:r>
            <a:br>
              <a:rPr lang="en-US" sz="1800">
                <a:effectLst/>
                <a:latin typeface="Segoe UI" panose="020B0502040204020203" pitchFamily="34" charset="0"/>
              </a:rPr>
            </a:br>
            <a:r>
              <a:rPr lang="en-US" sz="1800">
                <a:effectLst/>
                <a:latin typeface="Segoe UI" panose="020B0502040204020203" pitchFamily="34" charset="0"/>
              </a:rPr>
              <a:t>prior to insertion.</a:t>
            </a:r>
            <a:br>
              <a:rPr lang="en-US" sz="1800">
                <a:effectLst/>
                <a:latin typeface="Segoe UI" panose="020B0502040204020203" pitchFamily="34" charset="0"/>
              </a:rPr>
            </a:br>
            <a:br>
              <a:rPr lang="en-US" sz="1800">
                <a:effectLst/>
                <a:latin typeface="Segoe UI" panose="020B0502040204020203" pitchFamily="34" charset="0"/>
              </a:rPr>
            </a:br>
            <a:r>
              <a:rPr lang="en-US" sz="1800">
                <a:effectLst/>
                <a:latin typeface="Segoe UI" panose="020B0502040204020203" pitchFamily="34" charset="0"/>
              </a:rPr>
              <a:t>To insert a cover image, click the picture icon in the center of the empty picture placeholder.</a:t>
            </a:r>
            <a:br>
              <a:rPr lang="en-US" sz="1800">
                <a:effectLst/>
                <a:latin typeface="Arial" panose="020B0604020202020204" pitchFamily="34" charset="0"/>
              </a:rPr>
            </a:br>
            <a:br>
              <a:rPr lang="en-US" sz="1800">
                <a:effectLst/>
                <a:latin typeface="Arial" panose="020B0604020202020204" pitchFamily="34" charset="0"/>
              </a:rPr>
            </a:br>
            <a:r>
              <a:rPr lang="en-US" sz="1800">
                <a:effectLst/>
                <a:latin typeface="Segoe UI" panose="020B0502040204020203" pitchFamily="34" charset="0"/>
              </a:rPr>
              <a:t>Navigate to the desired image in file explorer and double-click on it.</a:t>
            </a:r>
            <a:endParaRPr lang="en-US" sz="1800">
              <a:effectLst/>
              <a:latin typeface="Arial" panose="020B0604020202020204" pitchFamily="34" charset="0"/>
            </a:endParaRPr>
          </a:p>
        </p:txBody>
      </p:sp>
      <p:sp>
        <p:nvSpPr>
          <p:cNvPr id="7" name="Date"/>
          <p:cNvSpPr>
            <a:spLocks noGrp="1"/>
          </p:cNvSpPr>
          <p:nvPr userDrawn="1">
            <p:ph type="body" sz="quarter" idx="14" hasCustomPrompt="1"/>
          </p:nvPr>
        </p:nvSpPr>
        <p:spPr>
          <a:xfrm>
            <a:off x="10241511" y="3716536"/>
            <a:ext cx="1006879" cy="184666"/>
          </a:xfrm>
        </p:spPr>
        <p:txBody>
          <a:bodyPr wrap="none">
            <a:spAutoFit/>
          </a:bodyPr>
          <a:lstStyle>
            <a:lvl1pPr marL="0" indent="0" algn="r">
              <a:lnSpc>
                <a:spcPct val="100000"/>
              </a:lnSpc>
              <a:spcBef>
                <a:spcPts val="0"/>
              </a:spcBef>
              <a:buNone/>
              <a:defRPr sz="1200" cap="none" baseline="0">
                <a:solidFill>
                  <a:schemeClr val="tx1"/>
                </a:solidFill>
              </a:defRPr>
            </a:lvl1pPr>
            <a:lvl2pPr marL="320040" indent="0" algn="ctr">
              <a:lnSpc>
                <a:spcPct val="100000"/>
              </a:lnSpc>
              <a:spcBef>
                <a:spcPts val="0"/>
              </a:spcBef>
              <a:buNone/>
              <a:defRPr>
                <a:solidFill>
                  <a:schemeClr val="bg1"/>
                </a:solidFill>
              </a:defRPr>
            </a:lvl2pPr>
            <a:lvl3pPr marL="685800" indent="0" algn="ctr">
              <a:lnSpc>
                <a:spcPct val="100000"/>
              </a:lnSpc>
              <a:spcBef>
                <a:spcPts val="0"/>
              </a:spcBef>
              <a:buNone/>
              <a:defRPr>
                <a:solidFill>
                  <a:schemeClr val="bg1"/>
                </a:solidFill>
              </a:defRPr>
            </a:lvl3pPr>
            <a:lvl4pPr marL="1005840" indent="0" algn="ctr">
              <a:lnSpc>
                <a:spcPct val="100000"/>
              </a:lnSpc>
              <a:spcBef>
                <a:spcPts val="0"/>
              </a:spcBef>
              <a:buNone/>
              <a:defRPr>
                <a:solidFill>
                  <a:schemeClr val="bg1"/>
                </a:solidFill>
              </a:defRPr>
            </a:lvl4pPr>
            <a:lvl5pPr marL="1325880" indent="0" algn="ctr">
              <a:lnSpc>
                <a:spcPct val="100000"/>
              </a:lnSpc>
              <a:spcBef>
                <a:spcPts val="0"/>
              </a:spcBef>
              <a:buNone/>
              <a:defRPr>
                <a:solidFill>
                  <a:schemeClr val="bg1"/>
                </a:solidFill>
              </a:defRPr>
            </a:lvl5pPr>
          </a:lstStyle>
          <a:p>
            <a:pPr lvl="0"/>
            <a:r>
              <a:rPr lang="en-US"/>
              <a:t>Month XX, 2022</a:t>
            </a:r>
          </a:p>
        </p:txBody>
      </p:sp>
      <p:sp>
        <p:nvSpPr>
          <p:cNvPr id="15" name="Title"/>
          <p:cNvSpPr>
            <a:spLocks noGrp="1"/>
          </p:cNvSpPr>
          <p:nvPr userDrawn="1">
            <p:ph type="title" hasCustomPrompt="1"/>
          </p:nvPr>
        </p:nvSpPr>
        <p:spPr>
          <a:xfrm>
            <a:off x="729742" y="4180244"/>
            <a:ext cx="10515600" cy="769441"/>
          </a:xfrm>
          <a:prstGeom prst="rect">
            <a:avLst/>
          </a:prstGeom>
          <a:ln>
            <a:noFill/>
          </a:ln>
        </p:spPr>
        <p:txBody>
          <a:bodyPr vert="horz" wrap="square" lIns="0" tIns="0" rIns="0" bIns="0" rtlCol="0" anchor="t" anchorCtr="0">
            <a:spAutoFit/>
          </a:bodyPr>
          <a:lstStyle>
            <a:lvl1pPr algn="l">
              <a:lnSpc>
                <a:spcPct val="100000"/>
              </a:lnSpc>
              <a:defRPr sz="5000" b="1" i="0" cap="none" spc="0" baseline="0">
                <a:solidFill>
                  <a:schemeClr val="tx1"/>
                </a:solidFill>
                <a:latin typeface="+mj-lt"/>
                <a:ea typeface="Calibri" panose="020F0502020204030204" pitchFamily="34" charset="0"/>
                <a:cs typeface="Calibri"/>
              </a:defRPr>
            </a:lvl1pPr>
          </a:lstStyle>
          <a:p>
            <a:r>
              <a:rPr lang="en-US"/>
              <a:t>Presentation Title</a:t>
            </a:r>
          </a:p>
        </p:txBody>
      </p:sp>
      <p:sp>
        <p:nvSpPr>
          <p:cNvPr id="16" name="Subtitle"/>
          <p:cNvSpPr>
            <a:spLocks noGrp="1"/>
          </p:cNvSpPr>
          <p:nvPr userDrawn="1">
            <p:ph type="subTitle" idx="1" hasCustomPrompt="1"/>
          </p:nvPr>
        </p:nvSpPr>
        <p:spPr>
          <a:xfrm>
            <a:off x="729742" y="5011457"/>
            <a:ext cx="10515600" cy="569387"/>
          </a:xfrm>
          <a:prstGeom prst="rect">
            <a:avLst/>
          </a:prstGeom>
          <a:ln>
            <a:noFill/>
          </a:ln>
        </p:spPr>
        <p:txBody>
          <a:bodyPr wrap="square" lIns="0" rIns="0" anchor="t" anchorCtr="0">
            <a:spAutoFit/>
          </a:bodyPr>
          <a:lstStyle>
            <a:lvl1pPr marL="0" indent="0" algn="l">
              <a:lnSpc>
                <a:spcPct val="100000"/>
              </a:lnSpc>
              <a:spcBef>
                <a:spcPts val="0"/>
              </a:spcBef>
              <a:buNone/>
              <a:defRPr sz="3700" b="0" i="0" cap="none" spc="0" baseline="0">
                <a:solidFill>
                  <a:schemeClr val="accent2"/>
                </a:solidFill>
                <a:latin typeface="+mj-lt"/>
                <a:ea typeface="Calibri" panose="020F0502020204030204" pitchFamily="34" charset="0"/>
                <a:cs typeface="Calibri"/>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a:t>
            </a:r>
          </a:p>
        </p:txBody>
      </p:sp>
      <p:sp>
        <p:nvSpPr>
          <p:cNvPr id="4" name="Presenter"/>
          <p:cNvSpPr>
            <a:spLocks noGrp="1"/>
          </p:cNvSpPr>
          <p:nvPr userDrawn="1">
            <p:ph type="body" sz="quarter" idx="13" hasCustomPrompt="1"/>
          </p:nvPr>
        </p:nvSpPr>
        <p:spPr>
          <a:xfrm>
            <a:off x="729742" y="6287653"/>
            <a:ext cx="10515600" cy="400110"/>
          </a:xfrm>
        </p:spPr>
        <p:txBody>
          <a:bodyPr wrap="square" anchor="t" anchorCtr="0">
            <a:spAutoFit/>
          </a:bodyPr>
          <a:lstStyle>
            <a:lvl1pPr marL="0" indent="0" algn="l">
              <a:lnSpc>
                <a:spcPct val="100000"/>
              </a:lnSpc>
              <a:spcBef>
                <a:spcPts val="0"/>
              </a:spcBef>
              <a:buNone/>
              <a:defRPr sz="2600" baseline="0">
                <a:solidFill>
                  <a:schemeClr val="tx1"/>
                </a:solidFill>
              </a:defRPr>
            </a:lvl1pPr>
            <a:lvl2pPr marL="320040" indent="0">
              <a:buNone/>
              <a:defRPr>
                <a:solidFill>
                  <a:schemeClr val="bg1"/>
                </a:solidFill>
              </a:defRPr>
            </a:lvl2pPr>
            <a:lvl3pPr marL="685800" indent="0">
              <a:buNone/>
              <a:defRPr>
                <a:solidFill>
                  <a:schemeClr val="bg1"/>
                </a:solidFill>
              </a:defRPr>
            </a:lvl3pPr>
            <a:lvl4pPr marL="1005840" indent="0">
              <a:buNone/>
              <a:defRPr>
                <a:solidFill>
                  <a:schemeClr val="bg1"/>
                </a:solidFill>
              </a:defRPr>
            </a:lvl4pPr>
            <a:lvl5pPr marL="1325880" indent="0">
              <a:buNone/>
              <a:defRPr>
                <a:solidFill>
                  <a:schemeClr val="bg1"/>
                </a:solidFill>
              </a:defRPr>
            </a:lvl5pPr>
          </a:lstStyle>
          <a:p>
            <a:pPr lvl="0"/>
            <a:r>
              <a:rPr lang="en-US"/>
              <a:t>Presenter’s Name, Title | Presenter’s Name, Title</a:t>
            </a:r>
          </a:p>
        </p:txBody>
      </p:sp>
      <p:sp>
        <p:nvSpPr>
          <p:cNvPr id="2" name="Footer Placeholder 1"/>
          <p:cNvSpPr>
            <a:spLocks noGrp="1"/>
          </p:cNvSpPr>
          <p:nvPr userDrawn="1">
            <p:ph type="ftr" sz="quarter" idx="12"/>
          </p:nvPr>
        </p:nvSpPr>
        <p:spPr>
          <a:xfrm>
            <a:off x="729742" y="6734889"/>
            <a:ext cx="2954335" cy="123111"/>
          </a:xfrm>
        </p:spPr>
        <p:txBody>
          <a:bodyPr/>
          <a:lstStyle>
            <a:lvl1pPr>
              <a:defRPr>
                <a:latin typeface="+mn-lt"/>
              </a:defRPr>
            </a:lvl1pPr>
          </a:lstStyle>
          <a:p>
            <a:endParaRPr lang="en-US"/>
          </a:p>
        </p:txBody>
      </p:sp>
    </p:spTree>
    <p:extLst>
      <p:ext uri="{BB962C8B-B14F-4D97-AF65-F5344CB8AC3E}">
        <p14:creationId xmlns:p14="http://schemas.microsoft.com/office/powerpoint/2010/main" val="16975283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693"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11274552" cy="1280160"/>
          </a:xfrm>
        </p:spPr>
        <p:txBody>
          <a:bodyPr/>
          <a:lstStyle>
            <a:lvl1pPr>
              <a:defRPr/>
            </a:lvl1pPr>
          </a:lstStyle>
          <a:p>
            <a:r>
              <a:rPr lang="en-US"/>
              <a:t>Two Content Ordered List Layout</a:t>
            </a:r>
          </a:p>
        </p:txBody>
      </p:sp>
      <p:sp>
        <p:nvSpPr>
          <p:cNvPr id="14" name="Left Content"/>
          <p:cNvSpPr>
            <a:spLocks noGrp="1"/>
          </p:cNvSpPr>
          <p:nvPr>
            <p:ph sz="quarter" idx="18" hasCustomPrompt="1"/>
          </p:nvPr>
        </p:nvSpPr>
        <p:spPr>
          <a:xfrm>
            <a:off x="457200"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a:t>Second level</a:t>
            </a:r>
          </a:p>
          <a:p>
            <a:pPr lvl="2"/>
            <a:r>
              <a:rPr lang="en-US"/>
              <a:t>Third level</a:t>
            </a:r>
          </a:p>
          <a:p>
            <a:pPr lvl="3"/>
            <a:r>
              <a:rPr lang="en-US"/>
              <a:t>Fourth level</a:t>
            </a:r>
          </a:p>
          <a:p>
            <a:pPr lvl="4"/>
            <a:r>
              <a:rPr lang="en-US"/>
              <a:t>Fifth level</a:t>
            </a:r>
          </a:p>
        </p:txBody>
      </p:sp>
      <p:sp>
        <p:nvSpPr>
          <p:cNvPr id="16" name="Right Content"/>
          <p:cNvSpPr>
            <a:spLocks noGrp="1"/>
          </p:cNvSpPr>
          <p:nvPr>
            <p:ph sz="quarter" idx="19" hasCustomPrompt="1"/>
          </p:nvPr>
        </p:nvSpPr>
        <p:spPr>
          <a:xfrm>
            <a:off x="6163056"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a:t>Second level</a:t>
            </a:r>
          </a:p>
          <a:p>
            <a:pPr lvl="2"/>
            <a:r>
              <a:rPr lang="en-US"/>
              <a:t>Third level</a:t>
            </a:r>
          </a:p>
          <a:p>
            <a:pPr lvl="3"/>
            <a:r>
              <a:rPr lang="en-US"/>
              <a:t>Fourth level</a:t>
            </a:r>
          </a:p>
          <a:p>
            <a:pPr lvl="4"/>
            <a:r>
              <a:rPr lang="en-US"/>
              <a:t>Fifth level</a:t>
            </a:r>
          </a:p>
        </p:txBody>
      </p:sp>
      <p:sp>
        <p:nvSpPr>
          <p:cNvPr id="7"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3" name="Slide Number Placeholder 2"/>
          <p:cNvSpPr>
            <a:spLocks noGrp="1"/>
          </p:cNvSpPr>
          <p:nvPr>
            <p:ph type="sldNum" sz="quarter" idx="20"/>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339352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Diamond Righ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5632704" cy="1280160"/>
          </a:xfrm>
        </p:spPr>
        <p:txBody>
          <a:bodyPr>
            <a:normAutofit/>
          </a:bodyPr>
          <a:lstStyle>
            <a:lvl1pPr>
              <a:defRPr baseline="0"/>
            </a:lvl1pPr>
          </a:lstStyle>
          <a:p>
            <a:r>
              <a:rPr lang="en-US"/>
              <a:t>Text Left, Diamond Right Layout</a:t>
            </a:r>
          </a:p>
        </p:txBody>
      </p:sp>
      <p:sp>
        <p:nvSpPr>
          <p:cNvPr id="4" name="Content Placeholder 3"/>
          <p:cNvSpPr>
            <a:spLocks noGrp="1"/>
          </p:cNvSpPr>
          <p:nvPr>
            <p:ph sz="quarter" idx="14" hasCustomPrompt="1"/>
          </p:nvPr>
        </p:nvSpPr>
        <p:spPr>
          <a:xfrm>
            <a:off x="457200" y="1371600"/>
            <a:ext cx="5632704"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4" name="Picture Placeholder 4">
            <a:extLst>
              <a:ext uri="{FF2B5EF4-FFF2-40B4-BE49-F238E27FC236}">
                <a16:creationId xmlns:a16="http://schemas.microsoft.com/office/drawing/2014/main" id="{8C54762B-335E-46EE-8B93-BAE78CBC8F69}"/>
              </a:ext>
            </a:extLst>
          </p:cNvPr>
          <p:cNvSpPr>
            <a:spLocks noGrp="1"/>
          </p:cNvSpPr>
          <p:nvPr>
            <p:ph type="pic" sz="quarter" idx="16" hasCustomPrompt="1"/>
          </p:nvPr>
        </p:nvSpPr>
        <p:spPr>
          <a:xfrm>
            <a:off x="8146538" y="-320285"/>
            <a:ext cx="3362208" cy="3362208"/>
          </a:xfrm>
          <a:prstGeom prst="diamond">
            <a:avLst/>
          </a:prstGeom>
          <a:solidFill>
            <a:schemeClr val="accent1">
              <a:lumMod val="20000"/>
              <a:lumOff val="80000"/>
            </a:schemeClr>
          </a:solidFill>
          <a:ln>
            <a:noFill/>
          </a:ln>
        </p:spPr>
        <p:txBody>
          <a:bodyPr>
            <a:normAutofit/>
          </a:bodyPr>
          <a:lstStyle>
            <a:lvl1pPr marL="0" indent="0" algn="ctr">
              <a:buNone/>
              <a:defRPr sz="1400"/>
            </a:lvl1pPr>
          </a:lstStyle>
          <a:p>
            <a:r>
              <a:rPr lang="en-US"/>
              <a:t>Click on picture icon to insert image. Before inserting, crop picture to 3.68” square or larger.</a:t>
            </a:r>
          </a:p>
        </p:txBody>
      </p:sp>
      <p:sp>
        <p:nvSpPr>
          <p:cNvPr id="16" name="Picture Placeholder 4">
            <a:extLst>
              <a:ext uri="{FF2B5EF4-FFF2-40B4-BE49-F238E27FC236}">
                <a16:creationId xmlns:a16="http://schemas.microsoft.com/office/drawing/2014/main" id="{D578D9BC-1CEC-4CEF-83C5-A41040525779}"/>
              </a:ext>
            </a:extLst>
          </p:cNvPr>
          <p:cNvSpPr>
            <a:spLocks noGrp="1"/>
          </p:cNvSpPr>
          <p:nvPr>
            <p:ph type="pic" sz="quarter" idx="18" hasCustomPrompt="1"/>
          </p:nvPr>
        </p:nvSpPr>
        <p:spPr>
          <a:xfrm>
            <a:off x="10111965" y="1645143"/>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a:t>Click on picture icon to insert image. Before inserting, crop picture to 3.68” square or larger.</a:t>
            </a:r>
          </a:p>
        </p:txBody>
      </p:sp>
      <p:sp>
        <p:nvSpPr>
          <p:cNvPr id="15" name="Picture Placeholder 4">
            <a:extLst>
              <a:ext uri="{FF2B5EF4-FFF2-40B4-BE49-F238E27FC236}">
                <a16:creationId xmlns:a16="http://schemas.microsoft.com/office/drawing/2014/main" id="{D351508E-E6FF-47A9-9FFC-C6BE16BCD77F}"/>
              </a:ext>
            </a:extLst>
          </p:cNvPr>
          <p:cNvSpPr>
            <a:spLocks noGrp="1"/>
          </p:cNvSpPr>
          <p:nvPr>
            <p:ph type="pic" sz="quarter" idx="17" hasCustomPrompt="1"/>
          </p:nvPr>
        </p:nvSpPr>
        <p:spPr>
          <a:xfrm>
            <a:off x="8146538" y="3610570"/>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a:t>Click on picture icon to insert image. Before inserting, crop picture to 3.68” square or larger.</a:t>
            </a:r>
          </a:p>
        </p:txBody>
      </p:sp>
      <p:sp>
        <p:nvSpPr>
          <p:cNvPr id="5" name="Picture Placeholder 4">
            <a:extLst>
              <a:ext uri="{FF2B5EF4-FFF2-40B4-BE49-F238E27FC236}">
                <a16:creationId xmlns:a16="http://schemas.microsoft.com/office/drawing/2014/main" id="{0FA6A825-E242-494A-AC34-553D66043000}"/>
              </a:ext>
            </a:extLst>
          </p:cNvPr>
          <p:cNvSpPr>
            <a:spLocks noGrp="1"/>
          </p:cNvSpPr>
          <p:nvPr>
            <p:ph type="pic" sz="quarter" idx="15" hasCustomPrompt="1"/>
          </p:nvPr>
        </p:nvSpPr>
        <p:spPr>
          <a:xfrm>
            <a:off x="6181110" y="1645143"/>
            <a:ext cx="3362208" cy="3362208"/>
          </a:xfrm>
          <a:prstGeom prst="diamond">
            <a:avLst/>
          </a:prstGeom>
          <a:solidFill>
            <a:schemeClr val="accent1">
              <a:lumMod val="20000"/>
              <a:lumOff val="80000"/>
            </a:schemeClr>
          </a:solidFill>
          <a:ln>
            <a:noFill/>
          </a:ln>
        </p:spPr>
        <p:txBody>
          <a:bodyPr/>
          <a:lstStyle>
            <a:lvl1pPr marL="0" indent="0" algn="ctr">
              <a:buNone/>
              <a:defRPr sz="1400"/>
            </a:lvl1pPr>
          </a:lstStyle>
          <a:p>
            <a:r>
              <a:rPr lang="en-US"/>
              <a:t>Click on picture icon to insert image. Before inserting, crop picture to 3.68” square or larger.</a:t>
            </a:r>
          </a:p>
        </p:txBody>
      </p:sp>
      <p:sp>
        <p:nvSpPr>
          <p:cNvPr id="8" name="Source Placeholder"/>
          <p:cNvSpPr>
            <a:spLocks noGrp="1"/>
          </p:cNvSpPr>
          <p:nvPr>
            <p:ph type="body" sz="quarter" idx="13" hasCustomPrompt="1"/>
          </p:nvPr>
        </p:nvSpPr>
        <p:spPr>
          <a:xfrm>
            <a:off x="457200" y="5751576"/>
            <a:ext cx="5632704"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2490748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4" name="Title 3"/>
          <p:cNvSpPr>
            <a:spLocks noGrp="1"/>
          </p:cNvSpPr>
          <p:nvPr>
            <p:ph type="title" hasCustomPrompt="1"/>
          </p:nvPr>
        </p:nvSpPr>
        <p:spPr/>
        <p:txBody>
          <a:bodyPr/>
          <a:lstStyle>
            <a:lvl1pPr>
              <a:defRPr/>
            </a:lvl1pPr>
          </a:lstStyle>
          <a:p>
            <a:r>
              <a:rPr lang="en-US"/>
              <a:t>References</a:t>
            </a:r>
          </a:p>
        </p:txBody>
      </p:sp>
      <p:sp>
        <p:nvSpPr>
          <p:cNvPr id="10" name="Content"/>
          <p:cNvSpPr>
            <a:spLocks noGrp="1"/>
          </p:cNvSpPr>
          <p:nvPr>
            <p:ph type="body" sz="quarter" idx="13" hasCustomPrompt="1"/>
          </p:nvPr>
        </p:nvSpPr>
        <p:spPr>
          <a:xfrm>
            <a:off x="457200" y="1371600"/>
            <a:ext cx="11274552" cy="4572000"/>
          </a:xfrm>
        </p:spPr>
        <p:txBody>
          <a:bodyPr>
            <a:noAutofit/>
          </a:bodyPr>
          <a:lstStyle>
            <a:lvl1pPr marL="0" indent="-457200">
              <a:lnSpc>
                <a:spcPct val="100000"/>
              </a:lnSpc>
              <a:spcBef>
                <a:spcPts val="1800"/>
              </a:spcBef>
              <a:buNone/>
              <a:defRPr sz="1800" i="0" baseline="0">
                <a:solidFill>
                  <a:schemeClr val="tx1"/>
                </a:solidFill>
              </a:defRPr>
            </a:lvl1pPr>
            <a:lvl2pPr>
              <a:defRPr sz="1800"/>
            </a:lvl2pPr>
            <a:lvl3pPr>
              <a:defRPr sz="1800"/>
            </a:lvl3pPr>
            <a:lvl4pPr>
              <a:defRPr sz="1800"/>
            </a:lvl4pPr>
            <a:lvl5pPr>
              <a:defRPr sz="1800"/>
            </a:lvl5pPr>
          </a:lstStyle>
          <a:p>
            <a:pPr marL="457200"/>
            <a:r>
              <a:rPr lang="en-US"/>
              <a:t>References are 18 point with a 0.5” hanging indent and follow APA 6th Edition guidelines.</a:t>
            </a:r>
          </a:p>
          <a:p>
            <a:pPr marL="457200"/>
            <a:r>
              <a:rPr lang="en-US" err="1"/>
              <a:t>Hanushek</a:t>
            </a:r>
            <a:r>
              <a:rPr lang="en-US"/>
              <a:t>, E. A., &amp; Haycock, K. (2010). An effective teacher in every classroom: A lofty goal, but how to do it? </a:t>
            </a:r>
            <a:r>
              <a:rPr lang="en-US" i="1"/>
              <a:t>Education Next, 10</a:t>
            </a:r>
            <a:r>
              <a:rPr lang="en-US"/>
              <a:t>(3), 47–52.</a:t>
            </a:r>
          </a:p>
          <a:p>
            <a:pPr marL="457200"/>
            <a:r>
              <a:rPr lang="en-US" err="1"/>
              <a:t>Hanushek</a:t>
            </a:r>
            <a:r>
              <a:rPr lang="en-US"/>
              <a:t>, E. A., &amp; </a:t>
            </a:r>
            <a:r>
              <a:rPr lang="en-US" err="1"/>
              <a:t>Rivkin</a:t>
            </a:r>
            <a:r>
              <a:rPr lang="en-US"/>
              <a:t>, S. G. (2010). Generalizations about using value-added measures of teacher quality. </a:t>
            </a:r>
            <a:r>
              <a:rPr lang="en-US" i="1"/>
              <a:t>American Economic Review, 100</a:t>
            </a:r>
            <a:r>
              <a:rPr lang="en-US"/>
              <a:t>(2), 267–271.</a:t>
            </a:r>
          </a:p>
          <a:p>
            <a:pPr marL="457200"/>
            <a:r>
              <a:rPr lang="en-US"/>
              <a:t>Kane, T. J., &amp; </a:t>
            </a:r>
            <a:r>
              <a:rPr lang="en-US" err="1"/>
              <a:t>Staiger</a:t>
            </a:r>
            <a:r>
              <a:rPr lang="en-US"/>
              <a:t>, D. O. (2008). </a:t>
            </a:r>
            <a:r>
              <a:rPr lang="en-US" i="1"/>
              <a:t>Estimating teacher impacts on student achievement: An experimental evaluation </a:t>
            </a:r>
            <a:r>
              <a:rPr lang="en-US"/>
              <a:t>(NBER Working Paper No. 14607). Cambridge, MA: National Bureau of Economic Research.</a:t>
            </a:r>
          </a:p>
          <a:p>
            <a:pPr marL="457200"/>
            <a:r>
              <a:rPr lang="en-US"/>
              <a:t>Rothstein, J. (2010). Teacher quality in educational production: Tracking, decay, and student achievement. </a:t>
            </a:r>
            <a:r>
              <a:rPr lang="en-US" i="1"/>
              <a:t>Quarterly Journal of Economics, 125</a:t>
            </a:r>
            <a:r>
              <a:rPr lang="en-US"/>
              <a:t>(1), 175–214.</a:t>
            </a:r>
          </a:p>
        </p:txBody>
      </p:sp>
      <p:sp>
        <p:nvSpPr>
          <p:cNvPr id="5" name="Slide Number"/>
          <p:cNvSpPr>
            <a:spLocks noGrp="1"/>
          </p:cNvSpPr>
          <p:nvPr>
            <p:ph type="sldNum" sz="quarter" idx="15"/>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3416023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ntac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0027FD8-B294-4BB3-9B1E-046C2EBF76D2}"/>
              </a:ext>
            </a:extLst>
          </p:cNvPr>
          <p:cNvSpPr/>
          <p:nvPr userDrawn="1"/>
        </p:nvSpPr>
        <p:spPr>
          <a:xfrm>
            <a:off x="0" y="1096962"/>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nvGrpSpPr>
          <p:cNvPr id="19" name="Group 18">
            <a:extLst>
              <a:ext uri="{FF2B5EF4-FFF2-40B4-BE49-F238E27FC236}">
                <a16:creationId xmlns:a16="http://schemas.microsoft.com/office/drawing/2014/main" id="{59FF5911-825A-4126-997C-C4AB7A70D677}"/>
              </a:ext>
            </a:extLst>
          </p:cNvPr>
          <p:cNvGrpSpPr/>
          <p:nvPr userDrawn="1"/>
        </p:nvGrpSpPr>
        <p:grpSpPr>
          <a:xfrm>
            <a:off x="11458575" y="3123404"/>
            <a:ext cx="733425" cy="488158"/>
            <a:chOff x="11458575" y="3120629"/>
            <a:chExt cx="733425" cy="488158"/>
          </a:xfrm>
        </p:grpSpPr>
        <p:sp>
          <p:nvSpPr>
            <p:cNvPr id="20" name="Rectangle 19">
              <a:extLst>
                <a:ext uri="{FF2B5EF4-FFF2-40B4-BE49-F238E27FC236}">
                  <a16:creationId xmlns:a16="http://schemas.microsoft.com/office/drawing/2014/main" id="{39F9A41D-DFB4-47FD-AFDB-88C9F4BB168E}"/>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 name="Rectangle 20">
              <a:extLst>
                <a:ext uri="{FF2B5EF4-FFF2-40B4-BE49-F238E27FC236}">
                  <a16:creationId xmlns:a16="http://schemas.microsoft.com/office/drawing/2014/main" id="{499F77A4-F999-4D52-85A0-E1244EE52019}"/>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22" name="Straight Connector 21">
              <a:extLst>
                <a:ext uri="{FF2B5EF4-FFF2-40B4-BE49-F238E27FC236}">
                  <a16:creationId xmlns:a16="http://schemas.microsoft.com/office/drawing/2014/main" id="{BDD9C765-F5D9-4D3A-B4C2-9A4BBEC139EC}"/>
                </a:ext>
              </a:extLst>
            </p:cNvPr>
            <p:cNvCxnSpPr>
              <a:cxnSpLocks/>
              <a:stCxn id="21" idx="3"/>
              <a:endCxn id="20"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26" name="Cover Image with Instrux">
            <a:extLst>
              <a:ext uri="{FF2B5EF4-FFF2-40B4-BE49-F238E27FC236}">
                <a16:creationId xmlns:a16="http://schemas.microsoft.com/office/drawing/2014/main" id="{96A65C6C-556E-4405-9723-4F6273C93907}"/>
              </a:ext>
            </a:extLst>
          </p:cNvPr>
          <p:cNvSpPr>
            <a:spLocks noGrp="1"/>
          </p:cNvSpPr>
          <p:nvPr>
            <p:ph type="pic" sz="quarter" idx="22" hasCustomPrompt="1"/>
          </p:nvPr>
        </p:nvSpPr>
        <p:spPr>
          <a:xfrm>
            <a:off x="729742" y="1096962"/>
            <a:ext cx="10533888" cy="2514600"/>
          </a:xfrm>
          <a:noFill/>
        </p:spPr>
        <p:txBody>
          <a:bodyPr lIns="91440" tIns="91440" rIns="91440" bIns="91440">
            <a:normAutofit/>
          </a:bodyPr>
          <a:lstStyle>
            <a:lvl1pPr marL="0" indent="0">
              <a:lnSpc>
                <a:spcPct val="125000"/>
              </a:lnSpc>
              <a:spcBef>
                <a:spcPts val="0"/>
              </a:spcBef>
              <a:buNone/>
              <a:defRPr sz="1600" b="1"/>
            </a:lvl1pPr>
          </a:lstStyle>
          <a:p>
            <a:r>
              <a:rPr lang="en-US"/>
              <a:t>For best results, crop and resize the cover picture to fit this placeholder (2.75” x 11.52”) prior to insertion.</a:t>
            </a:r>
            <a:br>
              <a:rPr lang="en-US"/>
            </a:br>
            <a:r>
              <a:rPr lang="en-US"/>
              <a:t>1. To insert or replace the cover image, hold down the shift key and right click on the orange rectangle. choose “Send to Back”. from the pop-up menu.</a:t>
            </a:r>
            <a:br>
              <a:rPr lang="en-US"/>
            </a:br>
            <a:r>
              <a:rPr lang="en-US"/>
              <a:t>2. Delete any existing image, then click the picture icon in the center of the empty picture placeholder.</a:t>
            </a:r>
            <a:br>
              <a:rPr lang="en-US"/>
            </a:br>
            <a:r>
              <a:rPr lang="en-US"/>
              <a:t>3. Navigate to the desired image in file explorer and double-click on it.</a:t>
            </a:r>
            <a:br>
              <a:rPr lang="en-US"/>
            </a:br>
            <a:r>
              <a:rPr lang="en-US"/>
              <a:t>4. Right-click on the picture and choose “Send to Back” to send it behind the orange rectangle, or click the reset icon on the Home tab to reset the correct order.</a:t>
            </a:r>
          </a:p>
        </p:txBody>
      </p:sp>
      <p:sp>
        <p:nvSpPr>
          <p:cNvPr id="25" name="Orange Rectangle">
            <a:extLst>
              <a:ext uri="{FF2B5EF4-FFF2-40B4-BE49-F238E27FC236}">
                <a16:creationId xmlns:a16="http://schemas.microsoft.com/office/drawing/2014/main" id="{7197591B-BBBA-47AE-9B3B-3BABAC873ECE}"/>
              </a:ext>
            </a:extLst>
          </p:cNvPr>
          <p:cNvSpPr>
            <a:spLocks noGrp="1"/>
          </p:cNvSpPr>
          <p:nvPr>
            <p:ph type="body" sz="quarter" idx="23" hasCustomPrompt="1"/>
          </p:nvPr>
        </p:nvSpPr>
        <p:spPr>
          <a:xfrm>
            <a:off x="729742" y="1096962"/>
            <a:ext cx="10533888" cy="2514600"/>
          </a:xfrm>
          <a:solidFill>
            <a:srgbClr val="C25131">
              <a:alpha val="85000"/>
            </a:srgbClr>
          </a:solidFill>
        </p:spPr>
        <p:txBody>
          <a:bodyPr lIns="91440" tIns="91440" rIns="91440" bIns="91440">
            <a:normAutofit/>
          </a:bodyPr>
          <a:lstStyle>
            <a:lvl1pPr marL="0" indent="0">
              <a:lnSpc>
                <a:spcPct val="150000"/>
              </a:lnSpc>
              <a:spcBef>
                <a:spcPts val="0"/>
              </a:spcBef>
              <a:buNone/>
              <a:defRPr lang="en-US" sz="1600" b="1" i="0" kern="1200" dirty="0">
                <a:solidFill>
                  <a:schemeClr val="tx1"/>
                </a:solidFill>
                <a:latin typeface="+mn-lt"/>
                <a:ea typeface="Calibri"/>
                <a:cs typeface="Calibri"/>
              </a:defRPr>
            </a:lvl1pPr>
            <a:lvl2pPr marL="320040" indent="0">
              <a:buNone/>
              <a:defRPr/>
            </a:lvl2pPr>
            <a:lvl3pPr marL="685800" indent="0">
              <a:buNone/>
              <a:defRPr/>
            </a:lvl3pPr>
            <a:lvl4pPr marL="1005840" indent="0">
              <a:buNone/>
              <a:defRPr/>
            </a:lvl4pPr>
            <a:lvl5pPr marL="1325880" indent="0">
              <a:buNone/>
              <a:defRPr/>
            </a:lvl5pPr>
          </a:lstStyle>
          <a:p>
            <a:pPr lvl="0"/>
            <a:r>
              <a:rPr lang="en-US"/>
              <a:t> </a:t>
            </a:r>
          </a:p>
        </p:txBody>
      </p:sp>
      <p:pic>
        <p:nvPicPr>
          <p:cNvPr id="32" name="Picture 31" descr="Text&#10;&#10;Description automatically generated">
            <a:extLst>
              <a:ext uri="{FF2B5EF4-FFF2-40B4-BE49-F238E27FC236}">
                <a16:creationId xmlns:a16="http://schemas.microsoft.com/office/drawing/2014/main" id="{768170B5-25EC-4141-BA33-094535114376}"/>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732790" y="236538"/>
            <a:ext cx="3108960" cy="624339"/>
          </a:xfrm>
          <a:prstGeom prst="rect">
            <a:avLst/>
          </a:prstGeom>
        </p:spPr>
      </p:pic>
      <p:pic>
        <p:nvPicPr>
          <p:cNvPr id="33" name="Picture 32" descr="Logo, icon, company name&#10;&#10;Description automatically generated">
            <a:extLst>
              <a:ext uri="{FF2B5EF4-FFF2-40B4-BE49-F238E27FC236}">
                <a16:creationId xmlns:a16="http://schemas.microsoft.com/office/drawing/2014/main" id="{CB06FE72-7375-46E4-B871-663C8E2B4BFE}"/>
              </a:ext>
            </a:extLst>
          </p:cNvPr>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11580034" y="6329849"/>
            <a:ext cx="484632" cy="473738"/>
          </a:xfrm>
          <a:prstGeom prst="rect">
            <a:avLst/>
          </a:prstGeom>
        </p:spPr>
      </p:pic>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a:p>
        </p:txBody>
      </p:sp>
      <p:grpSp>
        <p:nvGrpSpPr>
          <p:cNvPr id="2" name="Group 1">
            <a:extLst>
              <a:ext uri="{FF2B5EF4-FFF2-40B4-BE49-F238E27FC236}">
                <a16:creationId xmlns:a16="http://schemas.microsoft.com/office/drawing/2014/main" id="{488CFA65-BAFD-4684-9F4B-1D4D2A682FBB}"/>
              </a:ext>
            </a:extLst>
          </p:cNvPr>
          <p:cNvGrpSpPr/>
          <p:nvPr userDrawn="1"/>
        </p:nvGrpSpPr>
        <p:grpSpPr>
          <a:xfrm>
            <a:off x="-3048" y="3671760"/>
            <a:ext cx="8872728" cy="2774853"/>
            <a:chOff x="-3048" y="3671760"/>
            <a:chExt cx="8872728" cy="2774853"/>
          </a:xfrm>
        </p:grpSpPr>
        <p:pic>
          <p:nvPicPr>
            <p:cNvPr id="34" name="Social icons" descr="Text&#10;&#10;Description automatically generated">
              <a:extLst>
                <a:ext uri="{FF2B5EF4-FFF2-40B4-BE49-F238E27FC236}">
                  <a16:creationId xmlns:a16="http://schemas.microsoft.com/office/drawing/2014/main" id="{C8A9BE8D-95BF-45C1-805D-FD70ECA2B9C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4308" r="91031" b="19176"/>
            <a:stretch/>
          </p:blipFill>
          <p:spPr>
            <a:xfrm>
              <a:off x="-3048" y="3671760"/>
              <a:ext cx="1093292" cy="1818410"/>
            </a:xfrm>
            <a:prstGeom prst="rect">
              <a:avLst/>
            </a:prstGeom>
          </p:spPr>
        </p:pic>
        <p:grpSp>
          <p:nvGrpSpPr>
            <p:cNvPr id="35" name="AIR Footer">
              <a:extLst>
                <a:ext uri="{FF2B5EF4-FFF2-40B4-BE49-F238E27FC236}">
                  <a16:creationId xmlns:a16="http://schemas.microsoft.com/office/drawing/2014/main" id="{2BA7571C-C2EA-40FE-9CAC-E7F621D71F81}"/>
                </a:ext>
              </a:extLst>
            </p:cNvPr>
            <p:cNvGrpSpPr>
              <a:grpSpLocks noChangeAspect="1"/>
            </p:cNvGrpSpPr>
            <p:nvPr userDrawn="1"/>
          </p:nvGrpSpPr>
          <p:grpSpPr>
            <a:xfrm>
              <a:off x="729743" y="5669373"/>
              <a:ext cx="1737427" cy="777240"/>
              <a:chOff x="635038" y="5962985"/>
              <a:chExt cx="2559490" cy="1144991"/>
            </a:xfrm>
          </p:grpSpPr>
          <p:pic>
            <p:nvPicPr>
              <p:cNvPr id="36" name="Picture 35" descr="Logo of the American Institutes for Research | Advancing Evidence. Improving Lives.">
                <a:extLst>
                  <a:ext uri="{FF2B5EF4-FFF2-40B4-BE49-F238E27FC236}">
                    <a16:creationId xmlns:a16="http://schemas.microsoft.com/office/drawing/2014/main" id="{EF26743F-C351-40FC-B9CD-8732AF24760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2" b="-4486"/>
              <a:stretch/>
            </p:blipFill>
            <p:spPr>
              <a:xfrm>
                <a:off x="635038" y="5962985"/>
                <a:ext cx="2204151" cy="1144991"/>
              </a:xfrm>
              <a:prstGeom prst="rect">
                <a:avLst/>
              </a:prstGeom>
            </p:spPr>
          </p:pic>
          <p:cxnSp>
            <p:nvCxnSpPr>
              <p:cNvPr id="37" name="Straight Connector 36">
                <a:extLst>
                  <a:ext uri="{FF2B5EF4-FFF2-40B4-BE49-F238E27FC236}">
                    <a16:creationId xmlns:a16="http://schemas.microsoft.com/office/drawing/2014/main" id="{254C0519-2CA1-439E-97E6-DBAEC31023C7}"/>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B908431B-39E9-4CCB-AAD7-D9BE9D06D182}"/>
                </a:ext>
              </a:extLst>
            </p:cNvPr>
            <p:cNvPicPr>
              <a:picLocks noChangeAspect="1"/>
            </p:cNvPicPr>
            <p:nvPr userDrawn="1"/>
          </p:nvPicPr>
          <p:blipFill>
            <a:blip r:embed="rId6"/>
            <a:stretch>
              <a:fillRect/>
            </a:stretch>
          </p:blipFill>
          <p:spPr>
            <a:xfrm>
              <a:off x="2662237" y="5545849"/>
              <a:ext cx="4165143" cy="685116"/>
            </a:xfrm>
            <a:prstGeom prst="rect">
              <a:avLst/>
            </a:prstGeom>
          </p:spPr>
        </p:pic>
        <p:sp>
          <p:nvSpPr>
            <p:cNvPr id="24" name="TextBox 23">
              <a:extLst>
                <a:ext uri="{FF2B5EF4-FFF2-40B4-BE49-F238E27FC236}">
                  <a16:creationId xmlns:a16="http://schemas.microsoft.com/office/drawing/2014/main" id="{662043B3-9513-46D1-B67C-382E8B377B2A}"/>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a:t>www.Intensiveintervention.org</a:t>
              </a:r>
              <a:br>
                <a:rPr lang="en-US" sz="2000"/>
              </a:br>
              <a:r>
                <a:rPr lang="en-US" sz="2000"/>
                <a:t>ncii@air.org</a:t>
              </a:r>
              <a:br>
                <a:rPr lang="en-US" sz="2000"/>
              </a:br>
              <a:r>
                <a:rPr lang="en-US" sz="2000"/>
                <a:t>https://twitter.com/TheNCII</a:t>
              </a:r>
              <a:br>
                <a:rPr lang="en-US" sz="2000"/>
              </a:br>
              <a:r>
                <a:rPr lang="en-US" sz="2000"/>
                <a:t>https://www.youtube.com/c/NationalCenteronIntensiveIntervention</a:t>
              </a:r>
            </a:p>
          </p:txBody>
        </p:sp>
      </p:grpSp>
      <p:pic>
        <p:nvPicPr>
          <p:cNvPr id="23" name="Picture 22" descr="Logo, company name&#10;&#10;Description automatically generated">
            <a:extLst>
              <a:ext uri="{FF2B5EF4-FFF2-40B4-BE49-F238E27FC236}">
                <a16:creationId xmlns:a16="http://schemas.microsoft.com/office/drawing/2014/main" id="{ED88E5DC-AED9-4B24-BEE2-43A877D64C08}"/>
              </a:ext>
            </a:extLst>
          </p:cNvPr>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6219" y="5572743"/>
            <a:ext cx="887411" cy="887411"/>
          </a:xfrm>
          <a:prstGeom prst="rect">
            <a:avLst/>
          </a:prstGeom>
        </p:spPr>
      </p:pic>
    </p:spTree>
    <p:extLst>
      <p:ext uri="{BB962C8B-B14F-4D97-AF65-F5344CB8AC3E}">
        <p14:creationId xmlns:p14="http://schemas.microsoft.com/office/powerpoint/2010/main" val="177661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act">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2A3A63E4-5F50-4754-95E0-00C923819C20}"/>
              </a:ext>
            </a:extLst>
          </p:cNvPr>
          <p:cNvSpPr/>
          <p:nvPr userDrawn="1"/>
        </p:nvSpPr>
        <p:spPr>
          <a:xfrm>
            <a:off x="0" y="1083274"/>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nvGrpSpPr>
          <p:cNvPr id="56" name="Group 55">
            <a:extLst>
              <a:ext uri="{FF2B5EF4-FFF2-40B4-BE49-F238E27FC236}">
                <a16:creationId xmlns:a16="http://schemas.microsoft.com/office/drawing/2014/main" id="{6C15A3F5-B214-4794-95B9-08678FE50B40}"/>
              </a:ext>
            </a:extLst>
          </p:cNvPr>
          <p:cNvGrpSpPr/>
          <p:nvPr userDrawn="1"/>
        </p:nvGrpSpPr>
        <p:grpSpPr>
          <a:xfrm>
            <a:off x="11458575" y="3109716"/>
            <a:ext cx="733425" cy="488158"/>
            <a:chOff x="11458575" y="3120629"/>
            <a:chExt cx="733425" cy="488158"/>
          </a:xfrm>
        </p:grpSpPr>
        <p:sp>
          <p:nvSpPr>
            <p:cNvPr id="57" name="Rectangle 56">
              <a:extLst>
                <a:ext uri="{FF2B5EF4-FFF2-40B4-BE49-F238E27FC236}">
                  <a16:creationId xmlns:a16="http://schemas.microsoft.com/office/drawing/2014/main" id="{C527617D-FE93-434A-8D84-1C51F08FDE56}"/>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58" name="Rectangle 57">
              <a:extLst>
                <a:ext uri="{FF2B5EF4-FFF2-40B4-BE49-F238E27FC236}">
                  <a16:creationId xmlns:a16="http://schemas.microsoft.com/office/drawing/2014/main" id="{7020CD04-8A7E-4E7D-93CD-7848AB1B3D49}"/>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59" name="Straight Connector 58">
              <a:extLst>
                <a:ext uri="{FF2B5EF4-FFF2-40B4-BE49-F238E27FC236}">
                  <a16:creationId xmlns:a16="http://schemas.microsoft.com/office/drawing/2014/main" id="{D4845FB7-F074-4F88-B0E3-D1CD3BE28F7F}"/>
                </a:ext>
              </a:extLst>
            </p:cNvPr>
            <p:cNvCxnSpPr>
              <a:cxnSpLocks/>
              <a:stCxn id="58" idx="3"/>
              <a:endCxn id="57"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pic>
        <p:nvPicPr>
          <p:cNvPr id="62" name="Picture 61" descr="Text&#10;&#10;Description automatically generated">
            <a:extLst>
              <a:ext uri="{FF2B5EF4-FFF2-40B4-BE49-F238E27FC236}">
                <a16:creationId xmlns:a16="http://schemas.microsoft.com/office/drawing/2014/main" id="{7E2ABC74-F89E-45E5-AD41-7F54DFB42A7D}"/>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732790" y="222850"/>
            <a:ext cx="3108960" cy="624339"/>
          </a:xfrm>
          <a:prstGeom prst="rect">
            <a:avLst/>
          </a:prstGeom>
        </p:spPr>
      </p:pic>
      <p:pic>
        <p:nvPicPr>
          <p:cNvPr id="33" name="Picture 32" descr="Logo, icon, company name&#10;&#10;Description automatically generated">
            <a:extLst>
              <a:ext uri="{FF2B5EF4-FFF2-40B4-BE49-F238E27FC236}">
                <a16:creationId xmlns:a16="http://schemas.microsoft.com/office/drawing/2014/main" id="{CB06FE72-7375-46E4-B871-663C8E2B4BFE}"/>
              </a:ext>
            </a:extLst>
          </p:cNvPr>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11580034" y="6316161"/>
            <a:ext cx="484632" cy="473738"/>
          </a:xfrm>
          <a:prstGeom prst="rect">
            <a:avLst/>
          </a:prstGeom>
        </p:spPr>
      </p:pic>
      <p:sp>
        <p:nvSpPr>
          <p:cNvPr id="63" name="Rectangle 62">
            <a:extLst>
              <a:ext uri="{FF2B5EF4-FFF2-40B4-BE49-F238E27FC236}">
                <a16:creationId xmlns:a16="http://schemas.microsoft.com/office/drawing/2014/main" id="{11096DDB-512C-4177-A7AE-E1B435B5E776}"/>
              </a:ext>
            </a:extLst>
          </p:cNvPr>
          <p:cNvSpPr/>
          <p:nvPr userDrawn="1"/>
        </p:nvSpPr>
        <p:spPr>
          <a:xfrm>
            <a:off x="729742" y="1083274"/>
            <a:ext cx="10533888" cy="25146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 name="Title 1"/>
          <p:cNvSpPr>
            <a:spLocks noGrp="1"/>
          </p:cNvSpPr>
          <p:nvPr userDrawn="1">
            <p:ph type="title" hasCustomPrompt="1"/>
          </p:nvPr>
        </p:nvSpPr>
        <p:spPr>
          <a:xfrm>
            <a:off x="2569627" y="1730759"/>
            <a:ext cx="8558784" cy="353687"/>
          </a:xfrm>
        </p:spPr>
        <p:txBody>
          <a:bodyPr anchor="b" anchorCtr="0">
            <a:noAutofit/>
          </a:bodyPr>
          <a:lstStyle>
            <a:lvl1pPr algn="l">
              <a:lnSpc>
                <a:spcPct val="114000"/>
              </a:lnSpc>
              <a:defRPr lang="en-US" sz="2200" b="1" i="0" kern="1200" cap="none" spc="0" baseline="0" dirty="0">
                <a:solidFill>
                  <a:schemeClr val="bg1"/>
                </a:solidFill>
                <a:latin typeface="+mn-lt"/>
                <a:ea typeface="Calibri"/>
                <a:cs typeface="Calibri"/>
              </a:defRPr>
            </a:lvl1pPr>
          </a:lstStyle>
          <a:p>
            <a:r>
              <a:rPr lang="en-US"/>
              <a:t>Presenter’s Name</a:t>
            </a:r>
          </a:p>
        </p:txBody>
      </p:sp>
      <p:sp>
        <p:nvSpPr>
          <p:cNvPr id="40" name="Contact Information"/>
          <p:cNvSpPr>
            <a:spLocks noGrp="1"/>
          </p:cNvSpPr>
          <p:nvPr userDrawn="1">
            <p:ph type="body" sz="quarter" idx="11" hasCustomPrompt="1"/>
          </p:nvPr>
        </p:nvSpPr>
        <p:spPr>
          <a:xfrm>
            <a:off x="2569627" y="2126874"/>
            <a:ext cx="8556522" cy="1231786"/>
          </a:xfrm>
        </p:spPr>
        <p:txBody>
          <a:bodyPr>
            <a:noAutofit/>
          </a:bodyPr>
          <a:lstStyle>
            <a:lvl1pPr marL="0" indent="0" algn="l">
              <a:lnSpc>
                <a:spcPct val="125000"/>
              </a:lnSpc>
              <a:spcBef>
                <a:spcPts val="0"/>
              </a:spcBef>
              <a:buNone/>
              <a:defRPr sz="2200" cap="none" spc="0" baseline="0">
                <a:solidFill>
                  <a:schemeClr val="bg1"/>
                </a:solidFill>
              </a:defRPr>
            </a:lvl1pPr>
          </a:lstStyle>
          <a:p>
            <a:r>
              <a:rPr lang="en-US"/>
              <a:t>Presenter’s Job Title</a:t>
            </a:r>
          </a:p>
          <a:p>
            <a:r>
              <a:rPr lang="en-US"/>
              <a:t>###.###.####</a:t>
            </a:r>
          </a:p>
          <a:p>
            <a:r>
              <a:rPr lang="en-US"/>
              <a:t>email.address@air.org</a:t>
            </a:r>
          </a:p>
        </p:txBody>
      </p:sp>
      <p:sp>
        <p:nvSpPr>
          <p:cNvPr id="4" name="Picture Placeholder 3">
            <a:extLst>
              <a:ext uri="{FF2B5EF4-FFF2-40B4-BE49-F238E27FC236}">
                <a16:creationId xmlns:a16="http://schemas.microsoft.com/office/drawing/2014/main" id="{3F9F50D9-2722-4E60-953E-F54EF5398C4D}"/>
              </a:ext>
            </a:extLst>
          </p:cNvPr>
          <p:cNvSpPr>
            <a:spLocks noGrp="1"/>
          </p:cNvSpPr>
          <p:nvPr userDrawn="1">
            <p:ph type="pic" sz="quarter" idx="12" hasCustomPrompt="1"/>
          </p:nvPr>
        </p:nvSpPr>
        <p:spPr>
          <a:xfrm>
            <a:off x="1202788" y="1787031"/>
            <a:ext cx="1143000" cy="1143000"/>
          </a:xfrm>
          <a:solidFill>
            <a:schemeClr val="bg1"/>
          </a:solidFill>
        </p:spPr>
        <p:txBody>
          <a:bodyPr anchor="t" anchorCtr="1">
            <a:normAutofit/>
          </a:bodyPr>
          <a:lstStyle>
            <a:lvl1pPr marL="0" indent="0" algn="ctr">
              <a:buNone/>
              <a:defRPr sz="1000"/>
            </a:lvl1pPr>
          </a:lstStyle>
          <a:p>
            <a:r>
              <a:rPr lang="en-US"/>
              <a:t>Click icon below to insert photo</a:t>
            </a:r>
          </a:p>
        </p:txBody>
      </p:sp>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a:p>
        </p:txBody>
      </p:sp>
      <p:grpSp>
        <p:nvGrpSpPr>
          <p:cNvPr id="26" name="Group 25">
            <a:extLst>
              <a:ext uri="{FF2B5EF4-FFF2-40B4-BE49-F238E27FC236}">
                <a16:creationId xmlns:a16="http://schemas.microsoft.com/office/drawing/2014/main" id="{317A3329-2A89-4DB5-B85B-242650AC642E}"/>
              </a:ext>
            </a:extLst>
          </p:cNvPr>
          <p:cNvGrpSpPr/>
          <p:nvPr userDrawn="1"/>
        </p:nvGrpSpPr>
        <p:grpSpPr>
          <a:xfrm>
            <a:off x="-3048" y="3671760"/>
            <a:ext cx="8872728" cy="2774854"/>
            <a:chOff x="-3048" y="3671760"/>
            <a:chExt cx="8872728" cy="2774854"/>
          </a:xfrm>
        </p:grpSpPr>
        <p:pic>
          <p:nvPicPr>
            <p:cNvPr id="27" name="Social icons" descr="Text&#10;&#10;Description automatically generated">
              <a:extLst>
                <a:ext uri="{FF2B5EF4-FFF2-40B4-BE49-F238E27FC236}">
                  <a16:creationId xmlns:a16="http://schemas.microsoft.com/office/drawing/2014/main" id="{5DA5E8CC-1E70-489C-ADBF-30395A8EC04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4308" r="91031" b="19176"/>
            <a:stretch/>
          </p:blipFill>
          <p:spPr>
            <a:xfrm>
              <a:off x="-3048" y="3671760"/>
              <a:ext cx="1093292" cy="1818410"/>
            </a:xfrm>
            <a:prstGeom prst="rect">
              <a:avLst/>
            </a:prstGeom>
          </p:spPr>
        </p:pic>
        <p:grpSp>
          <p:nvGrpSpPr>
            <p:cNvPr id="28" name="AIR Footer">
              <a:extLst>
                <a:ext uri="{FF2B5EF4-FFF2-40B4-BE49-F238E27FC236}">
                  <a16:creationId xmlns:a16="http://schemas.microsoft.com/office/drawing/2014/main" id="{5001CA80-AAA4-4FB8-BE19-EAE19296900F}"/>
                </a:ext>
              </a:extLst>
            </p:cNvPr>
            <p:cNvGrpSpPr>
              <a:grpSpLocks noChangeAspect="1"/>
            </p:cNvGrpSpPr>
            <p:nvPr userDrawn="1"/>
          </p:nvGrpSpPr>
          <p:grpSpPr>
            <a:xfrm>
              <a:off x="729742" y="5669374"/>
              <a:ext cx="1737428" cy="777240"/>
              <a:chOff x="635037" y="5962985"/>
              <a:chExt cx="2559491" cy="1144991"/>
            </a:xfrm>
          </p:grpSpPr>
          <p:pic>
            <p:nvPicPr>
              <p:cNvPr id="31" name="Picture 30" descr="Logo of the American Institutes for Research | Advancing Evidence. Improving Lives.">
                <a:extLst>
                  <a:ext uri="{FF2B5EF4-FFF2-40B4-BE49-F238E27FC236}">
                    <a16:creationId xmlns:a16="http://schemas.microsoft.com/office/drawing/2014/main" id="{9B0599E1-E5C4-45D9-B835-F3AB0612667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2" b="-7751"/>
              <a:stretch/>
            </p:blipFill>
            <p:spPr>
              <a:xfrm>
                <a:off x="635037" y="5962985"/>
                <a:ext cx="2137351" cy="1144991"/>
              </a:xfrm>
              <a:prstGeom prst="rect">
                <a:avLst/>
              </a:prstGeom>
            </p:spPr>
          </p:pic>
          <p:cxnSp>
            <p:nvCxnSpPr>
              <p:cNvPr id="32" name="Straight Connector 31">
                <a:extLst>
                  <a:ext uri="{FF2B5EF4-FFF2-40B4-BE49-F238E27FC236}">
                    <a16:creationId xmlns:a16="http://schemas.microsoft.com/office/drawing/2014/main" id="{784799F4-2CE6-4CDD-9D5B-A91C1065F1C5}"/>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A1044641-B8A1-4279-BCE3-381AFA162A93}"/>
                </a:ext>
              </a:extLst>
            </p:cNvPr>
            <p:cNvPicPr>
              <a:picLocks noChangeAspect="1"/>
            </p:cNvPicPr>
            <p:nvPr userDrawn="1"/>
          </p:nvPicPr>
          <p:blipFill>
            <a:blip r:embed="rId6"/>
            <a:stretch>
              <a:fillRect/>
            </a:stretch>
          </p:blipFill>
          <p:spPr>
            <a:xfrm>
              <a:off x="2662237" y="5545849"/>
              <a:ext cx="4165143" cy="685116"/>
            </a:xfrm>
            <a:prstGeom prst="rect">
              <a:avLst/>
            </a:prstGeom>
          </p:spPr>
        </p:pic>
        <p:sp>
          <p:nvSpPr>
            <p:cNvPr id="30" name="TextBox 29">
              <a:extLst>
                <a:ext uri="{FF2B5EF4-FFF2-40B4-BE49-F238E27FC236}">
                  <a16:creationId xmlns:a16="http://schemas.microsoft.com/office/drawing/2014/main" id="{3BEB9B7B-F7B7-447C-8885-4A8293977B37}"/>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a:t>www.Intensiveintervention.org</a:t>
              </a:r>
              <a:br>
                <a:rPr lang="en-US" sz="2000"/>
              </a:br>
              <a:r>
                <a:rPr lang="en-US" sz="2000"/>
                <a:t>ncii@air.org</a:t>
              </a:r>
              <a:br>
                <a:rPr lang="en-US" sz="2000"/>
              </a:br>
              <a:r>
                <a:rPr lang="en-US" sz="2000"/>
                <a:t>https://twitter.com/TheNCII</a:t>
              </a:r>
              <a:br>
                <a:rPr lang="en-US" sz="2000"/>
              </a:br>
              <a:r>
                <a:rPr lang="en-US" sz="2000"/>
                <a:t>https://www.youtube.com/c/NationalCenteronIntensiveIntervention</a:t>
              </a:r>
            </a:p>
          </p:txBody>
        </p:sp>
      </p:grpSp>
      <p:pic>
        <p:nvPicPr>
          <p:cNvPr id="22" name="Picture 21" descr="Logo, company name&#10;&#10;Description automatically generated">
            <a:extLst>
              <a:ext uri="{FF2B5EF4-FFF2-40B4-BE49-F238E27FC236}">
                <a16:creationId xmlns:a16="http://schemas.microsoft.com/office/drawing/2014/main" id="{39071345-1DA8-49D2-B0D0-2B094D668306}"/>
              </a:ext>
            </a:extLst>
          </p:cNvPr>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6219" y="5572743"/>
            <a:ext cx="887411" cy="887411"/>
          </a:xfrm>
          <a:prstGeom prst="rect">
            <a:avLst/>
          </a:prstGeom>
        </p:spPr>
      </p:pic>
    </p:spTree>
    <p:extLst>
      <p:ext uri="{BB962C8B-B14F-4D97-AF65-F5344CB8AC3E}">
        <p14:creationId xmlns:p14="http://schemas.microsoft.com/office/powerpoint/2010/main" val="4085287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ck Divider">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8928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Heavy">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a:t>Text Heavy Layout for Instructional Text</a:t>
            </a:r>
          </a:p>
        </p:txBody>
      </p:sp>
      <p:sp>
        <p:nvSpPr>
          <p:cNvPr id="10" name="Content Placeholder"/>
          <p:cNvSpPr>
            <a:spLocks noGrp="1"/>
          </p:cNvSpPr>
          <p:nvPr>
            <p:ph idx="1" hasCustomPrompt="1"/>
          </p:nvPr>
        </p:nvSpPr>
        <p:spPr>
          <a:xfrm>
            <a:off x="457200" y="1371600"/>
            <a:ext cx="11338560" cy="4343400"/>
          </a:xfrm>
          <a:prstGeom prst="rect">
            <a:avLst/>
          </a:prstGeom>
          <a:ln>
            <a:noFill/>
          </a:ln>
        </p:spPr>
        <p:txBody>
          <a:bodyPr vert="horz" lIns="0" tIns="0" rIns="0" bIns="0" rtlCol="0">
            <a:normAutofit/>
          </a:bodyPr>
          <a:lstStyle>
            <a:lvl1pPr marL="0" marR="0" indent="0" algn="l" defTabSz="685800" rtl="0" eaLnBrk="1" fontAlgn="auto" latinLnBrk="0" hangingPunct="1">
              <a:lnSpc>
                <a:spcPct val="105000"/>
              </a:lnSpc>
              <a:spcBef>
                <a:spcPts val="600"/>
              </a:spcBef>
              <a:spcAft>
                <a:spcPts val="0"/>
              </a:spcAft>
              <a:buClrTx/>
              <a:buSzPct val="100000"/>
              <a:buFont typeface="Arial" panose="020B0604020202020204" pitchFamily="34" charset="0"/>
              <a:buNone/>
              <a:tabLst/>
              <a:defRPr sz="1600" baseline="0"/>
            </a:lvl1pPr>
            <a:lvl2pPr marL="228600" indent="-228600">
              <a:lnSpc>
                <a:spcPct val="105000"/>
              </a:lnSpc>
              <a:spcBef>
                <a:spcPts val="600"/>
              </a:spcBef>
              <a:buFont typeface="Wingdings" panose="05000000000000000000" pitchFamily="2" charset="2"/>
              <a:buChar char="§"/>
              <a:defRPr sz="1600"/>
            </a:lvl2pPr>
            <a:lvl3pPr marL="457200" indent="-228600">
              <a:lnSpc>
                <a:spcPct val="105000"/>
              </a:lnSpc>
              <a:spcBef>
                <a:spcPts val="600"/>
              </a:spcBef>
              <a:buFont typeface="Arial" panose="020B0604020202020204" pitchFamily="34" charset="0"/>
              <a:buChar char="•"/>
              <a:defRPr sz="1600"/>
            </a:lvl3pPr>
            <a:lvl4pPr marL="685800" indent="-228600">
              <a:lnSpc>
                <a:spcPct val="105000"/>
              </a:lnSpc>
              <a:spcBef>
                <a:spcPts val="600"/>
              </a:spcBef>
              <a:buFont typeface="Arial" panose="020B0604020202020204" pitchFamily="34" charset="0"/>
              <a:buChar char="–"/>
              <a:defRPr sz="1600"/>
            </a:lvl4pPr>
            <a:lvl5pPr marL="914400" indent="-228600">
              <a:lnSpc>
                <a:spcPct val="105000"/>
              </a:lnSpc>
              <a:spcBef>
                <a:spcPts val="600"/>
              </a:spcBef>
              <a:buSzPct val="110000"/>
              <a:buFont typeface="Arial" panose="020B0604020202020204" pitchFamily="34" charset="0"/>
              <a:buChar char="»"/>
              <a:defRPr sz="1600"/>
            </a:lvl5pPr>
            <a:lvl6pPr marL="1143000" indent="-228600">
              <a:lnSpc>
                <a:spcPct val="105000"/>
              </a:lnSpc>
              <a:spcBef>
                <a:spcPts val="600"/>
              </a:spcBef>
              <a:buClr>
                <a:schemeClr val="accent1"/>
              </a:buClr>
              <a:buFont typeface="Calibri" panose="020F0502020204030204" pitchFamily="34" charset="0"/>
              <a:buChar char="›"/>
              <a:defRPr sz="1600"/>
            </a:lvl6pPr>
          </a:lstStyle>
          <a:p>
            <a:pPr marL="0" marR="0" lvl="0" indent="0" algn="l" defTabSz="685800" rtl="0" eaLnBrk="1" fontAlgn="auto" latinLnBrk="0" hangingPunct="1">
              <a:lnSpc>
                <a:spcPct val="105000"/>
              </a:lnSpc>
              <a:spcBef>
                <a:spcPts val="450"/>
              </a:spcBef>
              <a:spcAft>
                <a:spcPts val="0"/>
              </a:spcAft>
              <a:buClrTx/>
              <a:buSzPct val="100000"/>
              <a:buFont typeface="Arial" panose="020B0604020202020204" pitchFamily="34" charset="0"/>
              <a:buNone/>
              <a:tabLst/>
              <a:defRPr/>
            </a:pPr>
            <a:r>
              <a:rPr lang="en-US"/>
              <a:t>Text size for all levels is 16 points. The first text level has no bullet. Use Increase List Level and Decrease List Level icons in the Paragraph group on the Home tab to move between first level (no bullet) and second level (square bullet) text. Paragraph spacing is modified to 1.05 lines and 6 points before paragraph to accommodate text heavy slides. The text size will also shrink to fit within this placeholder.</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8" name="Source Placeholder"/>
          <p:cNvSpPr>
            <a:spLocks noGrp="1"/>
          </p:cNvSpPr>
          <p:nvPr>
            <p:ph type="body" sz="quarter" idx="13" hasCustomPrompt="1"/>
          </p:nvPr>
        </p:nvSpPr>
        <p:spPr>
          <a:xfrm>
            <a:off x="457200" y="5751576"/>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972404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2055813"/>
            <a:ext cx="529683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idx="10"/>
          </p:nvPr>
        </p:nvSpPr>
        <p:spPr bwMode="gray">
          <a:xfrm>
            <a:off x="6586129" y="2055813"/>
            <a:ext cx="529683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11725873" y="6507316"/>
            <a:ext cx="157094" cy="153888"/>
          </a:xfrm>
        </p:spPr>
        <p:txBody>
          <a:bodyPr wrap="none" anchor="b" anchorCtr="0"/>
          <a:lstStyle/>
          <a:p>
            <a:fld id="{4DBB3109-6B36-4C42-ABE5-993D6B0A452A}" type="slidenum">
              <a:rPr>
                <a:solidFill>
                  <a:srgbClr val="FFFFFF">
                    <a:lumMod val="75000"/>
                  </a:srgbClr>
                </a:solidFill>
              </a:rPr>
              <a:pPr/>
              <a:t>‹#›</a:t>
            </a:fld>
            <a:endParaRPr>
              <a:solidFill>
                <a:srgbClr val="FFFFFF">
                  <a:lumMod val="75000"/>
                </a:srgbClr>
              </a:solidFill>
            </a:endParaRPr>
          </a:p>
        </p:txBody>
      </p:sp>
    </p:spTree>
    <p:extLst>
      <p:ext uri="{BB962C8B-B14F-4D97-AF65-F5344CB8AC3E}">
        <p14:creationId xmlns:p14="http://schemas.microsoft.com/office/powerpoint/2010/main" val="2280011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11725873" y="6507316"/>
            <a:ext cx="157094" cy="153888"/>
          </a:xfrm>
        </p:spPr>
        <p:txBody>
          <a:bodyPr wrap="none" anchor="b" anchorCtr="0"/>
          <a:lstStyle/>
          <a:p>
            <a:fld id="{B094D1B2-26D5-48CC-9B16-6583E954EFA6}" type="slidenum">
              <a:rPr lang="en-US" smtClean="0"/>
              <a:t>‹#›</a:t>
            </a:fld>
            <a:endParaRPr lang="en-US"/>
          </a:p>
        </p:txBody>
      </p:sp>
    </p:spTree>
    <p:extLst>
      <p:ext uri="{BB962C8B-B14F-4D97-AF65-F5344CB8AC3E}">
        <p14:creationId xmlns:p14="http://schemas.microsoft.com/office/powerpoint/2010/main" val="1457287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losing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A44E50-A8B5-46E6-935F-89C17C6A8C6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
        <p:nvSpPr>
          <p:cNvPr id="6" name="TextBox 5">
            <a:extLst>
              <a:ext uri="{FF2B5EF4-FFF2-40B4-BE49-F238E27FC236}">
                <a16:creationId xmlns:a16="http://schemas.microsoft.com/office/drawing/2014/main" id="{EDEECBFC-F2AC-4A7D-A4BD-311B33EDDE65}"/>
              </a:ext>
            </a:extLst>
          </p:cNvPr>
          <p:cNvSpPr txBox="1"/>
          <p:nvPr userDrawn="1"/>
        </p:nvSpPr>
        <p:spPr>
          <a:xfrm>
            <a:off x="1090246" y="3594294"/>
            <a:ext cx="10234247" cy="2378280"/>
          </a:xfrm>
          <a:prstGeom prst="rect">
            <a:avLst/>
          </a:prstGeom>
          <a:noFill/>
        </p:spPr>
        <p:txBody>
          <a:bodyPr wrap="square" rtlCol="0">
            <a:noAutofit/>
          </a:bodyPr>
          <a:lstStyle/>
          <a:p>
            <a:pPr>
              <a:lnSpc>
                <a:spcPct val="175000"/>
              </a:lnSpc>
            </a:pPr>
            <a:r>
              <a:rPr lang="en-US" sz="2200"/>
              <a:t>www.intensiveintervention.org</a:t>
            </a:r>
          </a:p>
          <a:p>
            <a:pPr>
              <a:lnSpc>
                <a:spcPct val="175000"/>
              </a:lnSpc>
            </a:pPr>
            <a:r>
              <a:rPr lang="en-US" sz="2200"/>
              <a:t>ncii@air.org</a:t>
            </a:r>
          </a:p>
          <a:p>
            <a:pPr>
              <a:lnSpc>
                <a:spcPct val="175000"/>
              </a:lnSpc>
            </a:pPr>
            <a:r>
              <a:rPr lang="en-US" sz="2200"/>
              <a:t>https://twitter.com/TheNCII https://www.youtube.com/channel/UC6W2pma8TiSZvY_GWROkTLA</a:t>
            </a:r>
          </a:p>
        </p:txBody>
      </p:sp>
      <p:sp>
        <p:nvSpPr>
          <p:cNvPr id="11" name="TextBox 10">
            <a:extLst>
              <a:ext uri="{FF2B5EF4-FFF2-40B4-BE49-F238E27FC236}">
                <a16:creationId xmlns:a16="http://schemas.microsoft.com/office/drawing/2014/main" id="{810334FC-84F6-4046-90B7-24ADEB3883A5}"/>
              </a:ext>
            </a:extLst>
          </p:cNvPr>
          <p:cNvSpPr txBox="1"/>
          <p:nvPr userDrawn="1"/>
        </p:nvSpPr>
        <p:spPr>
          <a:xfrm>
            <a:off x="629179" y="5946434"/>
            <a:ext cx="10874324" cy="600870"/>
          </a:xfrm>
          <a:prstGeom prst="rect">
            <a:avLst/>
          </a:prstGeom>
          <a:noFill/>
        </p:spPr>
        <p:txBody>
          <a:bodyPr wrap="square" rtlCol="0">
            <a:noAutofit/>
          </a:bodyPr>
          <a:lstStyle/>
          <a:p>
            <a:pPr>
              <a:lnSpc>
                <a:spcPct val="175000"/>
              </a:lnSpc>
            </a:pPr>
            <a:r>
              <a:rPr lang="en-US" sz="2200"/>
              <a:t>1000 Thomas Jefferson Street NW   |   Washington, DC 20007-3835   |   866.577.5787</a:t>
            </a:r>
          </a:p>
        </p:txBody>
      </p:sp>
      <p:sp>
        <p:nvSpPr>
          <p:cNvPr id="3" name="Slide Number Placeholder 2">
            <a:extLst>
              <a:ext uri="{FF2B5EF4-FFF2-40B4-BE49-F238E27FC236}">
                <a16:creationId xmlns:a16="http://schemas.microsoft.com/office/drawing/2014/main" id="{C44B1A71-6E75-4D6A-80EB-C317D68B1925}"/>
              </a:ext>
            </a:extLst>
          </p:cNvPr>
          <p:cNvSpPr>
            <a:spLocks noGrp="1"/>
          </p:cNvSpPr>
          <p:nvPr>
            <p:ph type="sldNum" sz="quarter" idx="17"/>
          </p:nvPr>
        </p:nvSpPr>
        <p:spPr/>
        <p:txBody>
          <a:bodyPr/>
          <a:lstStyle/>
          <a:p>
            <a:fld id="{99A20822-4A49-4D36-86E3-300BA48D3F00}" type="slidenum">
              <a:rPr lang="en-US" smtClean="0"/>
              <a:pPr/>
              <a:t>‹#›</a:t>
            </a:fld>
            <a:endParaRPr lang="en-US"/>
          </a:p>
        </p:txBody>
      </p:sp>
      <p:sp>
        <p:nvSpPr>
          <p:cNvPr id="2" name="Title 1">
            <a:extLst>
              <a:ext uri="{FF2B5EF4-FFF2-40B4-BE49-F238E27FC236}">
                <a16:creationId xmlns:a16="http://schemas.microsoft.com/office/drawing/2014/main" id="{03A44994-3AA1-4E55-BEB7-812C28CC76E7}"/>
              </a:ext>
            </a:extLst>
          </p:cNvPr>
          <p:cNvSpPr>
            <a:spLocks noGrp="1"/>
          </p:cNvSpPr>
          <p:nvPr>
            <p:ph type="title" hasCustomPrompt="1"/>
          </p:nvPr>
        </p:nvSpPr>
        <p:spPr>
          <a:xfrm>
            <a:off x="48415" y="-400050"/>
            <a:ext cx="1041831" cy="175260"/>
          </a:xfrm>
        </p:spPr>
        <p:txBody>
          <a:bodyPr>
            <a:normAutofit/>
          </a:bodyPr>
          <a:lstStyle>
            <a:lvl1pPr>
              <a:defRPr sz="1000">
                <a:solidFill>
                  <a:srgbClr val="E6E6E6"/>
                </a:solidFill>
              </a:defRPr>
            </a:lvl1pPr>
          </a:lstStyle>
          <a:p>
            <a:r>
              <a:rPr lang="en-US"/>
              <a:t>Closing Slide</a:t>
            </a:r>
          </a:p>
        </p:txBody>
      </p:sp>
    </p:spTree>
    <p:extLst>
      <p:ext uri="{BB962C8B-B14F-4D97-AF65-F5344CB8AC3E}">
        <p14:creationId xmlns:p14="http://schemas.microsoft.com/office/powerpoint/2010/main" val="2022682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20" name="Picture 19" descr="A picture containing graphical user interface&#10;&#10;Description automatically generated">
            <a:extLst>
              <a:ext uri="{FF2B5EF4-FFF2-40B4-BE49-F238E27FC236}">
                <a16:creationId xmlns:a16="http://schemas.microsoft.com/office/drawing/2014/main" id="{25FAFA5F-04D2-4E65-BC05-2EB521A749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
        <p:nvSpPr>
          <p:cNvPr id="4" name="Title 3"/>
          <p:cNvSpPr>
            <a:spLocks noGrp="1"/>
          </p:cNvSpPr>
          <p:nvPr userDrawn="1">
            <p:ph type="title" hasCustomPrompt="1"/>
          </p:nvPr>
        </p:nvSpPr>
        <p:spPr>
          <a:xfrm>
            <a:off x="4002258" y="1089661"/>
            <a:ext cx="7275342" cy="2650936"/>
          </a:xfrm>
        </p:spPr>
        <p:txBody>
          <a:bodyPr anchor="b" anchorCtr="0">
            <a:normAutofit/>
          </a:bodyPr>
          <a:lstStyle>
            <a:lvl1pPr algn="l">
              <a:defRPr sz="5000">
                <a:solidFill>
                  <a:schemeClr val="tx1"/>
                </a:solidFill>
              </a:defRPr>
            </a:lvl1pPr>
          </a:lstStyle>
          <a:p>
            <a:r>
              <a:rPr lang="en-US"/>
              <a:t>Section Title</a:t>
            </a:r>
          </a:p>
        </p:txBody>
      </p:sp>
      <p:sp>
        <p:nvSpPr>
          <p:cNvPr id="9" name="Text Placeholder 8"/>
          <p:cNvSpPr>
            <a:spLocks noGrp="1"/>
          </p:cNvSpPr>
          <p:nvPr userDrawn="1">
            <p:ph type="body" sz="quarter" idx="13" hasCustomPrompt="1"/>
          </p:nvPr>
        </p:nvSpPr>
        <p:spPr>
          <a:xfrm>
            <a:off x="4002258" y="4016326"/>
            <a:ext cx="7275342" cy="1899139"/>
          </a:xfrm>
        </p:spPr>
        <p:txBody>
          <a:bodyPr>
            <a:normAutofit/>
          </a:bodyPr>
          <a:lstStyle>
            <a:lvl1pPr marL="0" indent="0" algn="l">
              <a:spcBef>
                <a:spcPts val="0"/>
              </a:spcBef>
              <a:buNone/>
              <a:defRPr sz="3700">
                <a:solidFill>
                  <a:schemeClr val="accent2"/>
                </a:solidFill>
              </a:defRPr>
            </a:lvl1pPr>
            <a:lvl2pPr marL="320040" indent="0">
              <a:spcBef>
                <a:spcPts val="0"/>
              </a:spcBef>
              <a:buNone/>
              <a:defRPr>
                <a:solidFill>
                  <a:schemeClr val="bg1"/>
                </a:solidFill>
              </a:defRPr>
            </a:lvl2pPr>
            <a:lvl3pPr marL="685800" indent="0">
              <a:spcBef>
                <a:spcPts val="0"/>
              </a:spcBef>
              <a:buNone/>
              <a:defRPr>
                <a:solidFill>
                  <a:schemeClr val="bg1"/>
                </a:solidFill>
              </a:defRPr>
            </a:lvl3pPr>
            <a:lvl4pPr marL="1005840" indent="0">
              <a:spcBef>
                <a:spcPts val="0"/>
              </a:spcBef>
              <a:buNone/>
              <a:defRPr>
                <a:solidFill>
                  <a:schemeClr val="bg1"/>
                </a:solidFill>
              </a:defRPr>
            </a:lvl4pPr>
            <a:lvl5pPr marL="1325880" indent="0">
              <a:spcBef>
                <a:spcPts val="0"/>
              </a:spcBef>
              <a:buNone/>
              <a:defRPr>
                <a:solidFill>
                  <a:schemeClr val="bg1"/>
                </a:solidFill>
              </a:defRPr>
            </a:lvl5pPr>
          </a:lstStyle>
          <a:p>
            <a:r>
              <a:rPr lang="en-US"/>
              <a:t>Subtitle or additional information about this section (optional)</a:t>
            </a:r>
          </a:p>
        </p:txBody>
      </p:sp>
      <p:sp>
        <p:nvSpPr>
          <p:cNvPr id="3" name="Slide Number Placeholder 2">
            <a:extLst>
              <a:ext uri="{FF2B5EF4-FFF2-40B4-BE49-F238E27FC236}">
                <a16:creationId xmlns:a16="http://schemas.microsoft.com/office/drawing/2014/main" id="{FB26390F-A2CF-4AA5-B21C-0C45515C7708}"/>
              </a:ext>
            </a:extLst>
          </p:cNvPr>
          <p:cNvSpPr>
            <a:spLocks noGrp="1"/>
          </p:cNvSpPr>
          <p:nvPr userDrawn="1">
            <p:ph type="sldNum" sz="quarter" idx="15"/>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689593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Ligh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13499E5-29E8-4432-9BA9-36DDCEB8971F}"/>
              </a:ext>
            </a:extLst>
          </p:cNvPr>
          <p:cNvSpPr>
            <a:spLocks noGrp="1"/>
          </p:cNvSpPr>
          <p:nvPr>
            <p:ph type="title" hasCustomPrompt="1"/>
          </p:nvPr>
        </p:nvSpPr>
        <p:spPr/>
        <p:txBody>
          <a:bodyPr>
            <a:normAutofit/>
          </a:bodyPr>
          <a:lstStyle>
            <a:lvl1pPr>
              <a:defRPr sz="3600"/>
            </a:lvl1pPr>
          </a:lstStyle>
          <a:p>
            <a:r>
              <a:rPr lang="en-US"/>
              <a:t>Title and Content</a:t>
            </a:r>
          </a:p>
        </p:txBody>
      </p:sp>
      <p:sp>
        <p:nvSpPr>
          <p:cNvPr id="5" name="Content Placeholder 4">
            <a:extLst>
              <a:ext uri="{FF2B5EF4-FFF2-40B4-BE49-F238E27FC236}">
                <a16:creationId xmlns:a16="http://schemas.microsoft.com/office/drawing/2014/main" id="{91CEAEE3-00A2-4A16-A25C-835906E99E4C}"/>
              </a:ext>
            </a:extLst>
          </p:cNvPr>
          <p:cNvSpPr>
            <a:spLocks noGrp="1"/>
          </p:cNvSpPr>
          <p:nvPr>
            <p:ph sz="quarter" idx="17" hasCustomPrompt="1"/>
          </p:nvPr>
        </p:nvSpPr>
        <p:spPr>
          <a:xfrm>
            <a:off x="457200" y="1307592"/>
            <a:ext cx="11274425" cy="4498848"/>
          </a:xfrm>
        </p:spPr>
        <p:txBody>
          <a:bodyPr/>
          <a:lstStyle>
            <a:lvl1pPr>
              <a:defRPr sz="2800"/>
            </a:lvl1pPr>
            <a:lvl2pPr>
              <a:defRPr sz="2400"/>
            </a:lvl2pPr>
            <a:lvl3pPr>
              <a:defRPr sz="2000"/>
            </a:lvl3pPr>
            <a:lvl4pPr>
              <a:defRPr/>
            </a:lvl4pPr>
          </a:lstStyle>
          <a:p>
            <a:pPr lvl="0"/>
            <a:r>
              <a:rPr lang="en-US"/>
              <a:t>Bullet 1. 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(round bullet) text.</a:t>
            </a:r>
          </a:p>
          <a:p>
            <a:pPr lvl="1"/>
            <a:r>
              <a:rPr lang="en-US"/>
              <a:t>Bullet 2</a:t>
            </a:r>
          </a:p>
          <a:p>
            <a:pPr lvl="2"/>
            <a:r>
              <a:rPr lang="en-US"/>
              <a:t>Bullet 3</a:t>
            </a:r>
          </a:p>
        </p:txBody>
      </p:sp>
      <p:sp>
        <p:nvSpPr>
          <p:cNvPr id="23" name="Note Placeholder 3">
            <a:extLst>
              <a:ext uri="{FF2B5EF4-FFF2-40B4-BE49-F238E27FC236}">
                <a16:creationId xmlns:a16="http://schemas.microsoft.com/office/drawing/2014/main" id="{FA0D4DFA-B38E-4523-8B37-BBEE0BDDE72E}"/>
              </a:ext>
            </a:extLst>
          </p:cNvPr>
          <p:cNvSpPr>
            <a:spLocks noGrp="1"/>
          </p:cNvSpPr>
          <p:nvPr>
            <p:ph type="body" sz="quarter" idx="14" hasCustomPrompt="1"/>
          </p:nvPr>
        </p:nvSpPr>
        <p:spPr>
          <a:xfrm>
            <a:off x="457201" y="5806276"/>
            <a:ext cx="9372600" cy="338328"/>
          </a:xfrm>
        </p:spPr>
        <p:txBody>
          <a:bodyPr anchor="b" anchorCtr="0">
            <a:noAutofit/>
          </a:bodyPr>
          <a:lstStyle>
            <a:lvl1pPr marL="0" indent="0">
              <a:buNone/>
              <a:defRPr sz="1000"/>
            </a:lvl1pPr>
          </a:lstStyle>
          <a:p>
            <a:r>
              <a:rPr lang="en-US" i="1"/>
              <a:t>Note.</a:t>
            </a:r>
            <a:r>
              <a:rPr lang="en-US"/>
              <a:t> Placeholder for notes, sources, and permissions (if needed). “</a:t>
            </a:r>
            <a:r>
              <a:rPr lang="en-US" i="1"/>
              <a:t>Note.</a:t>
            </a:r>
            <a:r>
              <a:rPr lang="en-US"/>
              <a:t>” (including a period) is italicized.</a:t>
            </a:r>
          </a:p>
        </p:txBody>
      </p:sp>
      <p:sp>
        <p:nvSpPr>
          <p:cNvPr id="13" name="Slide Number Placeholder 12">
            <a:extLst>
              <a:ext uri="{FF2B5EF4-FFF2-40B4-BE49-F238E27FC236}">
                <a16:creationId xmlns:a16="http://schemas.microsoft.com/office/drawing/2014/main" id="{F43DAFD7-E384-4D7D-B2FA-13C18A42FA44}"/>
              </a:ext>
            </a:extLst>
          </p:cNvPr>
          <p:cNvSpPr>
            <a:spLocks noGrp="1"/>
          </p:cNvSpPr>
          <p:nvPr>
            <p:ph type="sldNum" sz="quarter" idx="18"/>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3991704111"/>
      </p:ext>
    </p:extLst>
  </p:cSld>
  <p:clrMapOvr>
    <a:masterClrMapping/>
  </p:clrMapOvr>
  <p:hf hdr="0" ftr="0" dt="0"/>
  <p:extLst>
    <p:ext uri="{DCECCB84-F9BA-43D5-87BE-67443E8EF086}">
      <p15:sldGuideLst xmlns:p15="http://schemas.microsoft.com/office/powerpoint/2012/main">
        <p15:guide id="1" orient="horz" pos="600">
          <p15:clr>
            <a:srgbClr val="FBAE40"/>
          </p15:clr>
        </p15:guide>
        <p15:guide id="2" pos="288">
          <p15:clr>
            <a:srgbClr val="FBAE40"/>
          </p15:clr>
        </p15:guide>
        <p15:guide id="3" pos="739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a:t>The Title and Content Layout Is Used for Bullet Lists, Tables, Graphs, SmartArt, or Pictures</a:t>
            </a:r>
          </a:p>
        </p:txBody>
      </p:sp>
      <p:sp>
        <p:nvSpPr>
          <p:cNvPr id="40" name="Content Placeholder 39"/>
          <p:cNvSpPr>
            <a:spLocks noGrp="1"/>
          </p:cNvSpPr>
          <p:nvPr>
            <p:ph sz="quarter" idx="15" hasCustomPrompt="1"/>
          </p:nvPr>
        </p:nvSpPr>
        <p:spPr>
          <a:xfrm>
            <a:off x="457200" y="1280160"/>
            <a:ext cx="11338560" cy="4846320"/>
          </a:xfrm>
        </p:spPr>
        <p:txBody>
          <a:bodyPr/>
          <a:lstStyle/>
          <a:p>
            <a:pPr lvl="0"/>
            <a:r>
              <a:rPr lang="en-US"/>
              <a:t>Click here to add bulleted text, or click on an icon below to add a table, graph, SmartArt object, or picture.</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AA9125-8E7E-4289-BFBD-4B5E8E836C93}"/>
              </a:ext>
            </a:extLst>
          </p:cNvPr>
          <p:cNvSpPr>
            <a:spLocks noGrp="1"/>
          </p:cNvSpPr>
          <p:nvPr>
            <p:ph type="body" sz="quarter" idx="16" hasCustomPrompt="1"/>
          </p:nvPr>
        </p:nvSpPr>
        <p:spPr>
          <a:xfrm>
            <a:off x="457200" y="6135688"/>
            <a:ext cx="11337925" cy="192087"/>
          </a:xfrm>
        </p:spPr>
        <p:txBody>
          <a:bodyPr anchor="b" anchorCtr="0">
            <a:noAutofit/>
          </a:bodyPr>
          <a:lstStyle>
            <a:lvl1pPr marL="0" indent="0">
              <a:lnSpc>
                <a:spcPct val="100000"/>
              </a:lnSpc>
              <a:spcBef>
                <a:spcPts val="0"/>
              </a:spcBef>
              <a:buNone/>
              <a:defRPr sz="1000"/>
            </a:lvl1pPr>
            <a:lvl2pPr marL="320040" indent="0">
              <a:lnSpc>
                <a:spcPct val="100000"/>
              </a:lnSpc>
              <a:spcBef>
                <a:spcPts val="0"/>
              </a:spcBef>
              <a:buNone/>
              <a:defRPr sz="1000"/>
            </a:lvl2pPr>
            <a:lvl3pPr marL="685800" indent="0">
              <a:lnSpc>
                <a:spcPct val="100000"/>
              </a:lnSpc>
              <a:spcBef>
                <a:spcPts val="0"/>
              </a:spcBef>
              <a:buNone/>
              <a:defRPr sz="1000"/>
            </a:lvl3pPr>
            <a:lvl4pPr marL="1005840" indent="0">
              <a:lnSpc>
                <a:spcPct val="100000"/>
              </a:lnSpc>
              <a:spcBef>
                <a:spcPts val="0"/>
              </a:spcBef>
              <a:buNone/>
              <a:defRPr sz="1000"/>
            </a:lvl4pPr>
            <a:lvl5pPr marL="1325880" indent="0">
              <a:lnSpc>
                <a:spcPct val="100000"/>
              </a:lnSpc>
              <a:spcBef>
                <a:spcPts val="0"/>
              </a:spcBef>
              <a:buNone/>
              <a:defRPr sz="1000"/>
            </a:lvl5pPr>
          </a:lstStyle>
          <a:p>
            <a:pPr lvl="0"/>
            <a:r>
              <a:rPr lang="en-US"/>
              <a:t>Source: Placeholder for sources and permissions (if needed).</a:t>
            </a:r>
          </a:p>
        </p:txBody>
      </p:sp>
      <p:sp>
        <p:nvSpPr>
          <p:cNvPr id="2" name="Slide Number Placeholder 1"/>
          <p:cNvSpPr>
            <a:spLocks noGrp="1"/>
          </p:cNvSpPr>
          <p:nvPr>
            <p:ph type="sldNum" sz="quarter" idx="14"/>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36497003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n-lt"/>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p:txBody>
      </p:sp>
      <p:sp>
        <p:nvSpPr>
          <p:cNvPr id="6" name="Slide Number Placeholder 5"/>
          <p:cNvSpPr>
            <a:spLocks noGrp="1"/>
          </p:cNvSpPr>
          <p:nvPr>
            <p:ph type="sldNum" sz="quarter" idx="12"/>
          </p:nvPr>
        </p:nvSpPr>
        <p:spPr>
          <a:xfrm>
            <a:off x="11673507" y="6507316"/>
            <a:ext cx="209459" cy="153888"/>
          </a:xfrm>
        </p:spPr>
        <p:txBody>
          <a:bodyPr wrap="none"/>
          <a:lstStyle>
            <a:lvl1pPr>
              <a:defRPr sz="1000"/>
            </a:lvl1pPr>
          </a:lstStyle>
          <a:p>
            <a:fld id="{A1A8B8B9-B651-4439-A868-E8F04EF81465}" type="slidenum">
              <a:rPr lang="en-US" smtClean="0">
                <a:solidFill>
                  <a:srgbClr val="1F497D">
                    <a:lumMod val="75000"/>
                  </a:srgbClr>
                </a:solidFill>
              </a:rPr>
              <a:pPr/>
              <a:t>‹#›</a:t>
            </a:fld>
            <a:endParaRPr lang="en-US">
              <a:solidFill>
                <a:srgbClr val="1F497D">
                  <a:lumMod val="75000"/>
                </a:srgbClr>
              </a:solidFill>
            </a:endParaRPr>
          </a:p>
        </p:txBody>
      </p:sp>
    </p:spTree>
    <p:extLst>
      <p:ext uri="{BB962C8B-B14F-4D97-AF65-F5344CB8AC3E}">
        <p14:creationId xmlns:p14="http://schemas.microsoft.com/office/powerpoint/2010/main" val="97141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irst Level No Bullet">
  <p:cSld name="1_First Level No Bullet">
    <p:spTree>
      <p:nvGrpSpPr>
        <p:cNvPr id="1" name="Shape 66"/>
        <p:cNvGrpSpPr/>
        <p:nvPr/>
      </p:nvGrpSpPr>
      <p:grpSpPr>
        <a:xfrm>
          <a:off x="0" y="0"/>
          <a:ext cx="0" cy="0"/>
          <a:chOff x="0" y="0"/>
          <a:chExt cx="0" cy="0"/>
        </a:xfrm>
      </p:grpSpPr>
      <p:sp>
        <p:nvSpPr>
          <p:cNvPr id="67" name="Google Shape;67;p26"/>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6"/>
          <p:cNvSpPr txBox="1">
            <a:spLocks noGrp="1"/>
          </p:cNvSpPr>
          <p:nvPr>
            <p:ph type="body" idx="1"/>
          </p:nvPr>
        </p:nvSpPr>
        <p:spPr>
          <a:xfrm>
            <a:off x="457200" y="1371600"/>
            <a:ext cx="11274552" cy="4343400"/>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1800"/>
              </a:spcBef>
              <a:spcAft>
                <a:spcPts val="0"/>
              </a:spcAft>
              <a:buClr>
                <a:schemeClr val="dk1"/>
              </a:buClr>
              <a:buSzPts val="2600"/>
              <a:buNone/>
              <a:defRPr sz="2600">
                <a:solidFill>
                  <a:schemeClr val="dk1"/>
                </a:solidFill>
              </a:defRPr>
            </a:lvl1pPr>
            <a:lvl2pPr marL="914400" lvl="1" indent="-393700" algn="l">
              <a:lnSpc>
                <a:spcPct val="125000"/>
              </a:lnSpc>
              <a:spcBef>
                <a:spcPts val="600"/>
              </a:spcBef>
              <a:spcAft>
                <a:spcPts val="0"/>
              </a:spcAft>
              <a:buClr>
                <a:schemeClr val="accent1"/>
              </a:buClr>
              <a:buSzPts val="2600"/>
              <a:buFont typeface="Noto Sans Symbols"/>
              <a:buChar char="▪"/>
              <a:defRPr sz="2600">
                <a:solidFill>
                  <a:schemeClr val="dk1"/>
                </a:solidFill>
              </a:defRPr>
            </a:lvl2pPr>
            <a:lvl3pPr marL="1371600" lvl="2" indent="-393700" algn="l">
              <a:lnSpc>
                <a:spcPct val="125000"/>
              </a:lnSpc>
              <a:spcBef>
                <a:spcPts val="600"/>
              </a:spcBef>
              <a:spcAft>
                <a:spcPts val="0"/>
              </a:spcAft>
              <a:buClr>
                <a:schemeClr val="accent1"/>
              </a:buClr>
              <a:buSzPts val="2600"/>
              <a:buFont typeface="Arial"/>
              <a:buChar char="•"/>
              <a:defRPr sz="2600">
                <a:solidFill>
                  <a:schemeClr val="dk1"/>
                </a:solidFill>
              </a:defRPr>
            </a:lvl3pPr>
            <a:lvl4pPr marL="1828800" lvl="3" indent="-393700" algn="l">
              <a:lnSpc>
                <a:spcPct val="125000"/>
              </a:lnSpc>
              <a:spcBef>
                <a:spcPts val="600"/>
              </a:spcBef>
              <a:spcAft>
                <a:spcPts val="0"/>
              </a:spcAft>
              <a:buClr>
                <a:schemeClr val="accent1"/>
              </a:buClr>
              <a:buSzPts val="2600"/>
              <a:buFont typeface="Arial"/>
              <a:buChar char="–"/>
              <a:defRPr sz="2600">
                <a:solidFill>
                  <a:schemeClr val="dk1"/>
                </a:solidFill>
              </a:defRPr>
            </a:lvl4pPr>
            <a:lvl5pPr marL="2286000" lvl="4" indent="-393700" algn="l">
              <a:lnSpc>
                <a:spcPct val="125000"/>
              </a:lnSpc>
              <a:spcBef>
                <a:spcPts val="600"/>
              </a:spcBef>
              <a:spcAft>
                <a:spcPts val="0"/>
              </a:spcAft>
              <a:buClr>
                <a:schemeClr val="accent1"/>
              </a:buClr>
              <a:buSzPts val="2600"/>
              <a:buFont typeface="Arial"/>
              <a:buChar char="»"/>
              <a:defRPr sz="2600">
                <a:solidFill>
                  <a:schemeClr val="dk1"/>
                </a:solidFill>
              </a:defRPr>
            </a:lvl5pPr>
            <a:lvl6pPr marL="2743200" lvl="5" indent="-393700" algn="l">
              <a:lnSpc>
                <a:spcPct val="125000"/>
              </a:lnSpc>
              <a:spcBef>
                <a:spcPts val="600"/>
              </a:spcBef>
              <a:spcAft>
                <a:spcPts val="0"/>
              </a:spcAft>
              <a:buClr>
                <a:schemeClr val="accent1"/>
              </a:buClr>
              <a:buSzPts val="2600"/>
              <a:buFont typeface="Arial Narrow"/>
              <a:buChar char="›"/>
              <a:defRPr sz="2600">
                <a:solidFill>
                  <a:schemeClr val="dk1"/>
                </a:solidFill>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9" name="Google Shape;69;p26"/>
          <p:cNvSpPr txBox="1">
            <a:spLocks noGrp="1"/>
          </p:cNvSpPr>
          <p:nvPr>
            <p:ph type="body" idx="2"/>
          </p:nvPr>
        </p:nvSpPr>
        <p:spPr>
          <a:xfrm>
            <a:off x="457200" y="5751576"/>
            <a:ext cx="11274552" cy="192024"/>
          </a:xfrm>
          <a:prstGeom prst="rect">
            <a:avLst/>
          </a:prstGeom>
          <a:noFill/>
          <a:ln>
            <a:noFill/>
          </a:ln>
        </p:spPr>
        <p:txBody>
          <a:bodyPr spcFirstLastPara="1" wrap="square" lIns="0" tIns="0" rIns="0" bIns="0" anchor="b" anchorCtr="0">
            <a:noAutofit/>
          </a:bodyPr>
          <a:lstStyle>
            <a:lvl1pPr marL="0" marR="0" lvl="0" indent="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26"/>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4249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a:t>First Level No Bullet Layout</a:t>
            </a:r>
          </a:p>
        </p:txBody>
      </p:sp>
      <p:sp>
        <p:nvSpPr>
          <p:cNvPr id="4" name="Content Placeholder 3"/>
          <p:cNvSpPr>
            <a:spLocks noGrp="1"/>
          </p:cNvSpPr>
          <p:nvPr>
            <p:ph sz="quarter" idx="14" hasCustomPrompt="1"/>
          </p:nvPr>
        </p:nvSpPr>
        <p:spPr>
          <a:xfrm>
            <a:off x="457200" y="1371600"/>
            <a:ext cx="11274552"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a:t>Bullet 1</a:t>
            </a:r>
          </a:p>
          <a:p>
            <a:pPr lvl="2"/>
            <a:r>
              <a:rPr lang="en-US"/>
              <a:t>Bullet 2</a:t>
            </a:r>
          </a:p>
          <a:p>
            <a:pPr lvl="3"/>
            <a:r>
              <a:rPr lang="en-US"/>
              <a:t>Bullet 3</a:t>
            </a:r>
          </a:p>
          <a:p>
            <a:pPr lvl="4"/>
            <a:r>
              <a:rPr lang="en-US"/>
              <a:t>Bullet 4</a:t>
            </a:r>
          </a:p>
          <a:p>
            <a:pPr lvl="5"/>
            <a:r>
              <a:rPr lang="en-US"/>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1519318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11276076" cy="1280160"/>
          </a:xfrm>
        </p:spPr>
        <p:txBody>
          <a:bodyPr/>
          <a:lstStyle>
            <a:lvl1pPr>
              <a:defRPr baseline="0"/>
            </a:lvl1pPr>
          </a:lstStyle>
          <a:p>
            <a:r>
              <a:rPr lang="en-US"/>
              <a:t>Two Content, First Level No Bullet Layout</a:t>
            </a:r>
          </a:p>
        </p:txBody>
      </p:sp>
      <p:sp>
        <p:nvSpPr>
          <p:cNvPr id="4" name="Content Placeholder 3"/>
          <p:cNvSpPr>
            <a:spLocks noGrp="1"/>
          </p:cNvSpPr>
          <p:nvPr>
            <p:ph sz="quarter" idx="14" hasCustomPrompt="1"/>
          </p:nvPr>
        </p:nvSpPr>
        <p:spPr>
          <a:xfrm>
            <a:off x="45720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a:t>Bullet 1</a:t>
            </a:r>
          </a:p>
          <a:p>
            <a:pPr lvl="2"/>
            <a:r>
              <a:rPr lang="en-US"/>
              <a:t>Bullet 2</a:t>
            </a:r>
          </a:p>
          <a:p>
            <a:pPr lvl="3"/>
            <a:r>
              <a:rPr lang="en-US"/>
              <a:t>Bullet 3</a:t>
            </a:r>
          </a:p>
          <a:p>
            <a:pPr lvl="4"/>
            <a:r>
              <a:rPr lang="en-US"/>
              <a:t>Bullet 4</a:t>
            </a:r>
          </a:p>
          <a:p>
            <a:pPr lvl="5"/>
            <a:r>
              <a:rPr lang="en-US"/>
              <a:t>Bullet 5</a:t>
            </a:r>
          </a:p>
        </p:txBody>
      </p:sp>
      <p:sp>
        <p:nvSpPr>
          <p:cNvPr id="9" name="Content Placeholder 3">
            <a:extLst>
              <a:ext uri="{FF2B5EF4-FFF2-40B4-BE49-F238E27FC236}">
                <a16:creationId xmlns:a16="http://schemas.microsoft.com/office/drawing/2014/main" id="{89AD597A-1AF4-4182-8BF6-FA1C11933314}"/>
              </a:ext>
            </a:extLst>
          </p:cNvPr>
          <p:cNvSpPr>
            <a:spLocks noGrp="1"/>
          </p:cNvSpPr>
          <p:nvPr>
            <p:ph sz="quarter" idx="15" hasCustomPrompt="1"/>
          </p:nvPr>
        </p:nvSpPr>
        <p:spPr>
          <a:xfrm>
            <a:off x="616458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a:t>Bullet 1</a:t>
            </a:r>
          </a:p>
          <a:p>
            <a:pPr lvl="2"/>
            <a:r>
              <a:rPr lang="en-US"/>
              <a:t>Bullet 2</a:t>
            </a:r>
          </a:p>
          <a:p>
            <a:pPr lvl="3"/>
            <a:r>
              <a:rPr lang="en-US"/>
              <a:t>Bullet 3</a:t>
            </a:r>
          </a:p>
          <a:p>
            <a:pPr lvl="4"/>
            <a:r>
              <a:rPr lang="en-US"/>
              <a:t>Bullet 4</a:t>
            </a:r>
          </a:p>
          <a:p>
            <a:pPr lvl="5"/>
            <a:r>
              <a:rPr lang="en-US"/>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155873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a:t>Title and Content Layout</a:t>
            </a:r>
          </a:p>
        </p:txBody>
      </p:sp>
      <p:sp>
        <p:nvSpPr>
          <p:cNvPr id="40" name="Content Placeholder 39"/>
          <p:cNvSpPr>
            <a:spLocks noGrp="1"/>
          </p:cNvSpPr>
          <p:nvPr>
            <p:ph sz="quarter" idx="15" hasCustomPrompt="1"/>
          </p:nvPr>
        </p:nvSpPr>
        <p:spPr>
          <a:xfrm>
            <a:off x="457200" y="1371600"/>
            <a:ext cx="11274552"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22"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2" name="Slide Number Placeholder 1"/>
          <p:cNvSpPr>
            <a:spLocks noGrp="1"/>
          </p:cNvSpPr>
          <p:nvPr>
            <p:ph type="sldNum" sz="quarter" idx="14"/>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2530786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0"/>
            <a:ext cx="11274552" cy="1280160"/>
          </a:xfrm>
        </p:spPr>
        <p:txBody>
          <a:bodyPr/>
          <a:lstStyle>
            <a:lvl1pPr>
              <a:defRPr baseline="0"/>
            </a:lvl1pPr>
          </a:lstStyle>
          <a:p>
            <a:r>
              <a:rPr lang="en-US"/>
              <a:t>Two Content Layout</a:t>
            </a:r>
          </a:p>
        </p:txBody>
      </p:sp>
      <p:sp>
        <p:nvSpPr>
          <p:cNvPr id="3" name="Left Content"/>
          <p:cNvSpPr>
            <a:spLocks noGrp="1"/>
          </p:cNvSpPr>
          <p:nvPr>
            <p:ph sz="half" idx="1" hasCustomPrompt="1"/>
          </p:nvPr>
        </p:nvSpPr>
        <p:spPr>
          <a:xfrm>
            <a:off x="457200"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vl6pPr>
              <a:defRPr/>
            </a:lvl6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4" name="Right Content"/>
          <p:cNvSpPr>
            <a:spLocks noGrp="1"/>
          </p:cNvSpPr>
          <p:nvPr>
            <p:ph sz="half" idx="2" hasCustomPrompt="1"/>
          </p:nvPr>
        </p:nvSpPr>
        <p:spPr>
          <a:xfrm>
            <a:off x="6163056"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7" name="Slide Number"/>
          <p:cNvSpPr>
            <a:spLocks noGrp="1"/>
          </p:cNvSpPr>
          <p:nvPr>
            <p:ph type="sldNum" sz="quarter" idx="12"/>
          </p:nvPr>
        </p:nvSpPr>
        <p:spPr/>
        <p:txBody>
          <a:bodyPr/>
          <a:lstStyle/>
          <a:p>
            <a:fld id="{BABF4E83-61DB-418F-A99F-17BC9BB58EF6}" type="slidenum">
              <a:rPr lang="en-US" smtClean="0"/>
              <a:t>‹#›</a:t>
            </a:fld>
            <a:endParaRPr lang="en-US"/>
          </a:p>
        </p:txBody>
      </p:sp>
    </p:spTree>
    <p:extLst>
      <p:ext uri="{BB962C8B-B14F-4D97-AF65-F5344CB8AC3E}">
        <p14:creationId xmlns:p14="http://schemas.microsoft.com/office/powerpoint/2010/main" val="3333972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a:t>Object With Lead-In Text Layout</a:t>
            </a:r>
          </a:p>
        </p:txBody>
      </p:sp>
      <p:sp>
        <p:nvSpPr>
          <p:cNvPr id="8" name="Text Placeholder 7"/>
          <p:cNvSpPr>
            <a:spLocks noGrp="1"/>
          </p:cNvSpPr>
          <p:nvPr>
            <p:ph type="body" sz="quarter" idx="15" hasCustomPrompt="1"/>
          </p:nvPr>
        </p:nvSpPr>
        <p:spPr>
          <a:xfrm>
            <a:off x="457200" y="1373005"/>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a:t>Click here to add a short lead-in paragraph. Text will shrink to fit this placeholder.</a:t>
            </a:r>
          </a:p>
        </p:txBody>
      </p:sp>
      <p:sp>
        <p:nvSpPr>
          <p:cNvPr id="5" name="Content Placeholder 4"/>
          <p:cNvSpPr>
            <a:spLocks noGrp="1"/>
          </p:cNvSpPr>
          <p:nvPr>
            <p:ph sz="quarter" idx="17" hasCustomPrompt="1"/>
          </p:nvPr>
        </p:nvSpPr>
        <p:spPr>
          <a:xfrm>
            <a:off x="457200" y="2654571"/>
            <a:ext cx="1127607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195677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Objects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normAutofit/>
          </a:bodyPr>
          <a:lstStyle>
            <a:lvl1pPr>
              <a:defRPr baseline="0"/>
            </a:lvl1pPr>
          </a:lstStyle>
          <a:p>
            <a:r>
              <a:rPr lang="en-US"/>
              <a:t>Two Objects With Lead-In Text Layout</a:t>
            </a:r>
          </a:p>
        </p:txBody>
      </p:sp>
      <p:sp>
        <p:nvSpPr>
          <p:cNvPr id="8" name="Text Placeholder 7"/>
          <p:cNvSpPr>
            <a:spLocks noGrp="1"/>
          </p:cNvSpPr>
          <p:nvPr>
            <p:ph type="body" sz="quarter" idx="15" hasCustomPrompt="1"/>
          </p:nvPr>
        </p:nvSpPr>
        <p:spPr>
          <a:xfrm>
            <a:off x="457200" y="1371600"/>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a:t>Click here to add a short lead-in paragraph. Text will shrink to fit this placeholder.</a:t>
            </a:r>
          </a:p>
        </p:txBody>
      </p:sp>
      <p:sp>
        <p:nvSpPr>
          <p:cNvPr id="5" name="Content Placeholder 4"/>
          <p:cNvSpPr>
            <a:spLocks noGrp="1"/>
          </p:cNvSpPr>
          <p:nvPr>
            <p:ph sz="quarter" idx="17" hasCustomPrompt="1"/>
          </p:nvPr>
        </p:nvSpPr>
        <p:spPr>
          <a:xfrm>
            <a:off x="457200" y="2651760"/>
            <a:ext cx="556869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4" name="Content Placeholder 3">
            <a:extLst>
              <a:ext uri="{FF2B5EF4-FFF2-40B4-BE49-F238E27FC236}">
                <a16:creationId xmlns:a16="http://schemas.microsoft.com/office/drawing/2014/main" id="{7886012C-B2CD-48EC-AE06-C15F8CA606AB}"/>
              </a:ext>
            </a:extLst>
          </p:cNvPr>
          <p:cNvSpPr>
            <a:spLocks noGrp="1"/>
          </p:cNvSpPr>
          <p:nvPr>
            <p:ph sz="quarter" idx="18" hasCustomPrompt="1"/>
          </p:nvPr>
        </p:nvSpPr>
        <p:spPr>
          <a:xfrm>
            <a:off x="6162738" y="2651760"/>
            <a:ext cx="5570538"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a:t>Bullet 2</a:t>
            </a:r>
          </a:p>
          <a:p>
            <a:pPr lvl="2"/>
            <a:r>
              <a:rPr lang="en-US"/>
              <a:t>Bullet 3</a:t>
            </a:r>
          </a:p>
          <a:p>
            <a:pPr lvl="3"/>
            <a:r>
              <a:rPr lang="en-US"/>
              <a:t>Bullet 4</a:t>
            </a:r>
          </a:p>
          <a:p>
            <a:pPr lvl="4"/>
            <a:r>
              <a:rPr lang="en-US"/>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a:p>
        </p:txBody>
      </p:sp>
    </p:spTree>
    <p:extLst>
      <p:ext uri="{BB962C8B-B14F-4D97-AF65-F5344CB8AC3E}">
        <p14:creationId xmlns:p14="http://schemas.microsoft.com/office/powerpoint/2010/main" val="283703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a:lvl1pPr>
          </a:lstStyle>
          <a:p>
            <a:r>
              <a:rPr lang="en-US"/>
              <a:t>Ordered List Layout</a:t>
            </a:r>
          </a:p>
        </p:txBody>
      </p:sp>
      <p:sp>
        <p:nvSpPr>
          <p:cNvPr id="5" name="Content"/>
          <p:cNvSpPr>
            <a:spLocks noGrp="1"/>
          </p:cNvSpPr>
          <p:nvPr>
            <p:ph sz="quarter" idx="17" hasCustomPrompt="1"/>
          </p:nvPr>
        </p:nvSpPr>
        <p:spPr>
          <a:xfrm>
            <a:off x="457200" y="1371600"/>
            <a:ext cx="11276076" cy="4343400"/>
          </a:xfrm>
        </p:spPr>
        <p:txBody>
          <a:bodyPr>
            <a:normAutofit/>
          </a:bodyPr>
          <a:lstStyle>
            <a:lvl1pPr marL="457200" indent="-457200">
              <a:lnSpc>
                <a:spcPct val="125000"/>
              </a:lnSpc>
              <a:spcBef>
                <a:spcPts val="600"/>
              </a:spcBef>
              <a:buClr>
                <a:schemeClr val="tx2"/>
              </a:buClr>
              <a:buFont typeface="+mj-lt"/>
              <a:buAutoNum type="arabicPeriod"/>
              <a:defRPr sz="2600" baseline="0"/>
            </a:lvl1pPr>
            <a:lvl2pPr marL="914400" indent="-457200">
              <a:lnSpc>
                <a:spcPct val="125000"/>
              </a:lnSpc>
              <a:spcBef>
                <a:spcPts val="600"/>
              </a:spcBef>
              <a:buClr>
                <a:schemeClr val="tx2"/>
              </a:buClr>
              <a:buFont typeface="+mj-lt"/>
              <a:buAutoNum type="alphaLcPeriod"/>
              <a:defRPr sz="2600"/>
            </a:lvl2pPr>
            <a:lvl3pPr marL="1371600" indent="-457200">
              <a:lnSpc>
                <a:spcPct val="125000"/>
              </a:lnSpc>
              <a:spcBef>
                <a:spcPts val="600"/>
              </a:spcBef>
              <a:buClr>
                <a:schemeClr val="tx2"/>
              </a:buClr>
              <a:buFont typeface="+mj-lt"/>
              <a:buAutoNum type="romanLcPeriod"/>
              <a:defRPr sz="2600"/>
            </a:lvl3pPr>
            <a:lvl4pPr marL="1828800" indent="-457200">
              <a:lnSpc>
                <a:spcPct val="125000"/>
              </a:lnSpc>
              <a:spcBef>
                <a:spcPts val="600"/>
              </a:spcBef>
              <a:buClr>
                <a:schemeClr val="tx2"/>
              </a:buClr>
              <a:buSzPct val="100000"/>
              <a:buFont typeface="+mj-lt"/>
              <a:buAutoNum type="arabicParenR"/>
              <a:defRPr sz="2600"/>
            </a:lvl4pPr>
            <a:lvl5pPr marL="2286000" indent="-457200">
              <a:lnSpc>
                <a:spcPct val="125000"/>
              </a:lnSpc>
              <a:spcBef>
                <a:spcPts val="600"/>
              </a:spcBef>
              <a:buClr>
                <a:schemeClr val="tx2"/>
              </a:buClr>
              <a:buFont typeface="+mj-lt"/>
              <a:buAutoNum type="alphaLcParenR"/>
              <a:defRPr sz="2600"/>
            </a:lvl5pPr>
          </a:lstStyle>
          <a:p>
            <a:pPr lvl="0"/>
            <a:r>
              <a:rPr lang="en-US"/>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a:t>Second level</a:t>
            </a:r>
          </a:p>
          <a:p>
            <a:pPr lvl="2"/>
            <a:r>
              <a:rPr lang="en-US"/>
              <a:t>Third level</a:t>
            </a:r>
          </a:p>
          <a:p>
            <a:pPr lvl="3"/>
            <a:r>
              <a:rPr lang="en-US"/>
              <a:t>Fourth level</a:t>
            </a:r>
          </a:p>
          <a:p>
            <a:pPr lvl="4"/>
            <a:r>
              <a:rPr lang="en-US"/>
              <a:t>Fifth level</a:t>
            </a:r>
          </a:p>
        </p:txBody>
      </p:sp>
      <p:sp>
        <p:nvSpPr>
          <p:cNvPr id="6"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a:t>Source: Placeholder for sources and permissions (if needed).</a:t>
            </a:r>
          </a:p>
        </p:txBody>
      </p:sp>
      <p:sp>
        <p:nvSpPr>
          <p:cNvPr id="3" name="Slide Number Placeholder 2"/>
          <p:cNvSpPr>
            <a:spLocks noGrp="1"/>
          </p:cNvSpPr>
          <p:nvPr>
            <p:ph type="sldNum" sz="quarter" idx="18"/>
          </p:nvPr>
        </p:nvSpPr>
        <p:spPr/>
        <p:txBody>
          <a:bodyPr/>
          <a:lstStyle/>
          <a:p>
            <a:fld id="{99A20822-4A49-4D36-86E3-300BA48D3F00}" type="slidenum">
              <a:rPr lang="en-US" smtClean="0"/>
              <a:pPr/>
              <a:t>‹#›</a:t>
            </a:fld>
            <a:endParaRPr lang="en-US"/>
          </a:p>
        </p:txBody>
      </p:sp>
    </p:spTree>
    <p:extLst>
      <p:ext uri="{BB962C8B-B14F-4D97-AF65-F5344CB8AC3E}">
        <p14:creationId xmlns:p14="http://schemas.microsoft.com/office/powerpoint/2010/main" val="211351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822B6F7E-2C23-47F7-A37A-808508168CF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
        <p:nvSpPr>
          <p:cNvPr id="5" name="Title Placeholder"/>
          <p:cNvSpPr>
            <a:spLocks noGrp="1"/>
          </p:cNvSpPr>
          <p:nvPr>
            <p:ph type="title"/>
          </p:nvPr>
        </p:nvSpPr>
        <p:spPr>
          <a:xfrm>
            <a:off x="457200" y="0"/>
            <a:ext cx="11276076" cy="1280160"/>
          </a:xfrm>
          <a:prstGeom prst="rect">
            <a:avLst/>
          </a:prstGeom>
        </p:spPr>
        <p:txBody>
          <a:bodyPr vert="horz" lIns="0" tIns="0" rIns="0" bIns="0" rtlCol="0" anchor="ctr" anchorCtr="0">
            <a:normAutofit/>
          </a:bodyPr>
          <a:lstStyle/>
          <a:p>
            <a:r>
              <a:rPr lang="en-US"/>
              <a:t>Slide Title</a:t>
            </a:r>
          </a:p>
        </p:txBody>
      </p:sp>
      <p:sp>
        <p:nvSpPr>
          <p:cNvPr id="12" name="Text Placeholder"/>
          <p:cNvSpPr>
            <a:spLocks noGrp="1"/>
          </p:cNvSpPr>
          <p:nvPr>
            <p:ph type="body" idx="1"/>
          </p:nvPr>
        </p:nvSpPr>
        <p:spPr>
          <a:xfrm>
            <a:off x="457200" y="1371599"/>
            <a:ext cx="11276076" cy="4343400"/>
          </a:xfrm>
          <a:prstGeom prst="rect">
            <a:avLst/>
          </a:prstGeom>
          <a:ln>
            <a:noFill/>
          </a:ln>
        </p:spPr>
        <p:txBody>
          <a:bodyPr vert="horz" lIns="0" tIns="0" rIns="0" bIns="0" rtlCol="0">
            <a:normAutofit/>
          </a:bodyPr>
          <a:lstStyle/>
          <a:p>
            <a:pPr lvl="0"/>
            <a:r>
              <a:rPr lang="en-US"/>
              <a:t>Bullet 1, bullet character Wingding 167, text size 26, 85% black </a:t>
            </a:r>
          </a:p>
          <a:p>
            <a:pPr lvl="1"/>
            <a:r>
              <a:rPr lang="en-US"/>
              <a:t>Bullet 2, bullet character 149</a:t>
            </a:r>
          </a:p>
          <a:p>
            <a:pPr lvl="2"/>
            <a:r>
              <a:rPr lang="en-US"/>
              <a:t>Bullet 3, bullet character 150</a:t>
            </a:r>
          </a:p>
          <a:p>
            <a:pPr lvl="3"/>
            <a:r>
              <a:rPr lang="en-US"/>
              <a:t>Bullet 4, bullet character 187</a:t>
            </a:r>
          </a:p>
          <a:p>
            <a:pPr lvl="4"/>
            <a:r>
              <a:rPr lang="en-US"/>
              <a:t>Bullet 5, bullet character 155</a:t>
            </a:r>
          </a:p>
        </p:txBody>
      </p:sp>
      <p:sp>
        <p:nvSpPr>
          <p:cNvPr id="2" name="Footer Placeholder 1"/>
          <p:cNvSpPr>
            <a:spLocks noGrp="1"/>
          </p:cNvSpPr>
          <p:nvPr>
            <p:ph type="ftr" sz="quarter" idx="3"/>
          </p:nvPr>
        </p:nvSpPr>
        <p:spPr>
          <a:xfrm>
            <a:off x="457200" y="6734889"/>
            <a:ext cx="2954335" cy="123111"/>
          </a:xfrm>
          <a:prstGeom prst="rect">
            <a:avLst/>
          </a:prstGeom>
          <a:ln>
            <a:noFill/>
          </a:ln>
        </p:spPr>
        <p:txBody>
          <a:bodyPr wrap="square" lIns="0" tIns="0" rIns="0" bIns="0" anchor="b" anchorCtr="0">
            <a:spAutoFit/>
          </a:bodyPr>
          <a:lstStyle>
            <a:lvl1pPr>
              <a:spcBef>
                <a:spcPts val="0"/>
              </a:spcBef>
              <a:defRPr lang="en-US" sz="800" b="0" i="0">
                <a:solidFill>
                  <a:schemeClr val="tx1"/>
                </a:solidFill>
                <a:latin typeface="Calibri"/>
                <a:ea typeface="Calibri"/>
                <a:cs typeface="Calibri"/>
              </a:defRPr>
            </a:lvl1pPr>
          </a:lstStyle>
          <a:p>
            <a:endParaRPr lang="en-US"/>
          </a:p>
        </p:txBody>
      </p:sp>
      <p:sp>
        <p:nvSpPr>
          <p:cNvPr id="6" name="Slide Number"/>
          <p:cNvSpPr>
            <a:spLocks noGrp="1"/>
          </p:cNvSpPr>
          <p:nvPr>
            <p:ph type="sldNum" sz="quarter" idx="4"/>
          </p:nvPr>
        </p:nvSpPr>
        <p:spPr>
          <a:xfrm>
            <a:off x="11734800" y="6704112"/>
            <a:ext cx="157094" cy="153888"/>
          </a:xfrm>
          <a:prstGeom prst="rect">
            <a:avLst/>
          </a:prstGeom>
        </p:spPr>
        <p:txBody>
          <a:bodyPr vert="horz" wrap="none" lIns="0" tIns="0" rIns="0" bIns="0" rtlCol="0" anchor="b" anchorCtr="0">
            <a:spAutoFit/>
          </a:bodyPr>
          <a:lstStyle>
            <a:lvl1pPr algn="r">
              <a:defRPr sz="1000" b="0" i="0">
                <a:solidFill>
                  <a:schemeClr val="tx1"/>
                </a:solidFill>
                <a:latin typeface="+mn-lt"/>
                <a:ea typeface="Calibri"/>
                <a:cs typeface="Calibri"/>
              </a:defRPr>
            </a:lvl1pPr>
          </a:lstStyle>
          <a:p>
            <a:fld id="{99A20822-4A49-4D36-86E3-300BA48D3F00}" type="slidenum">
              <a:rPr lang="en-US" smtClean="0"/>
              <a:pPr/>
              <a:t>‹#›</a:t>
            </a:fld>
            <a:endParaRPr lang="en-US"/>
          </a:p>
        </p:txBody>
      </p:sp>
    </p:spTree>
    <p:extLst>
      <p:ext uri="{BB962C8B-B14F-4D97-AF65-F5344CB8AC3E}">
        <p14:creationId xmlns:p14="http://schemas.microsoft.com/office/powerpoint/2010/main" val="397854331"/>
      </p:ext>
    </p:extLst>
  </p:cSld>
  <p:clrMap bg1="lt1" tx1="dk1" bg2="lt2" tx2="dk2" accent1="accent1" accent2="accent2" accent3="accent3" accent4="accent4" accent5="accent5" accent6="accent6" hlink="hlink" folHlink="folHlink"/>
  <p:sldLayoutIdLst>
    <p:sldLayoutId id="2147483816" r:id="rId1"/>
    <p:sldLayoutId id="2147483701" r:id="rId2"/>
    <p:sldLayoutId id="2147483748" r:id="rId3"/>
    <p:sldLayoutId id="2147483815" r:id="rId4"/>
    <p:sldLayoutId id="2147483662" r:id="rId5"/>
    <p:sldLayoutId id="2147483702" r:id="rId6"/>
    <p:sldLayoutId id="2147483774" r:id="rId7"/>
    <p:sldLayoutId id="2147483812" r:id="rId8"/>
    <p:sldLayoutId id="2147483785" r:id="rId9"/>
    <p:sldLayoutId id="2147483786" r:id="rId10"/>
    <p:sldLayoutId id="2147483814" r:id="rId11"/>
    <p:sldLayoutId id="2147483725" r:id="rId12"/>
    <p:sldLayoutId id="2147483820" r:id="rId13"/>
    <p:sldLayoutId id="2147483811" r:id="rId14"/>
    <p:sldLayoutId id="2147483810" r:id="rId15"/>
    <p:sldLayoutId id="2147483775" r:id="rId16"/>
    <p:sldLayoutId id="2147483822" r:id="rId17"/>
    <p:sldLayoutId id="2147483823" r:id="rId18"/>
    <p:sldLayoutId id="2147483825" r:id="rId19"/>
    <p:sldLayoutId id="2147483827" r:id="rId20"/>
    <p:sldLayoutId id="2147483829" r:id="rId21"/>
    <p:sldLayoutId id="2147483830" r:id="rId22"/>
    <p:sldLayoutId id="2147483831" r:id="rId23"/>
  </p:sldLayoutIdLst>
  <p:hf hdr="0" ftr="0" dt="0"/>
  <p:txStyles>
    <p:titleStyle>
      <a:lvl1pPr algn="ctr" defTabSz="685800" rtl="0" eaLnBrk="1" latinLnBrk="0" hangingPunct="1">
        <a:lnSpc>
          <a:spcPct val="100000"/>
        </a:lnSpc>
        <a:spcBef>
          <a:spcPct val="0"/>
        </a:spcBef>
        <a:buNone/>
        <a:defRPr sz="4200" b="1" i="0" kern="1200" baseline="0">
          <a:solidFill>
            <a:schemeClr val="tx1"/>
          </a:solidFill>
          <a:latin typeface="+mj-lt"/>
          <a:ea typeface="+mj-ea"/>
          <a:cs typeface="Calibri"/>
        </a:defRPr>
      </a:lvl1pPr>
    </p:titleStyle>
    <p:bodyStyle>
      <a:lvl1pPr marL="320040" marR="0" indent="-320040" algn="l"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7.jpe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16.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39.svg"/><Relationship Id="rId11" Type="http://schemas.openxmlformats.org/officeDocument/2006/relationships/image" Target="../media/image44.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sv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hyperlink" Target="https://intensiveintervention.org/sites/default/files/DBI_Weekly_Log_508.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27.jpeg"/><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svg"/></Relationships>
</file>

<file path=ppt/slides/_rels/slide30.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21.xml"/><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67.jpeg"/></Relationships>
</file>

<file path=ppt/slides/_rels/slide32.xml.rels><?xml version="1.0" encoding="UTF-8" standalone="yes"?>
<Relationships xmlns="http://schemas.openxmlformats.org/package/2006/relationships"><Relationship Id="rId8" Type="http://schemas.openxmlformats.org/officeDocument/2006/relationships/image" Target="../media/image72.svg"/><Relationship Id="rId13" Type="http://schemas.openxmlformats.org/officeDocument/2006/relationships/image" Target="../media/image77.png"/><Relationship Id="rId3" Type="http://schemas.openxmlformats.org/officeDocument/2006/relationships/image" Target="../media/image60.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notesSlide" Target="../notesSlides/notesSlide29.xml"/><Relationship Id="rId16" Type="http://schemas.openxmlformats.org/officeDocument/2006/relationships/image" Target="../media/image80.svg"/><Relationship Id="rId1" Type="http://schemas.openxmlformats.org/officeDocument/2006/relationships/slideLayout" Target="../slideLayouts/slideLayout5.xml"/><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 Id="rId14" Type="http://schemas.openxmlformats.org/officeDocument/2006/relationships/image" Target="../media/image78.sv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22.xml"/><Relationship Id="rId4" Type="http://schemas.openxmlformats.org/officeDocument/2006/relationships/hyperlink" Target="https://intensiveintervention.org/sites/default/files/Taxonomy-Overview-Handout508.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hyperlink" Target="https://intensiveintervention.org/sites/default/files/DBI_Weekly_Log_508.pdf" TargetMode="External"/><Relationship Id="rId5" Type="http://schemas.openxmlformats.org/officeDocument/2006/relationships/hyperlink" Target="https://intensiveintervention.org/resource/intervention-plan-small-groups-or-individual-students" TargetMode="External"/><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87.jpe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hyperlink" Target="https://intensiveintervention.org/resource/breaking-down-dbi-process-questions-considerations" TargetMode="External"/><Relationship Id="rId7" Type="http://schemas.openxmlformats.org/officeDocument/2006/relationships/hyperlink" Target="https://intensiveintervention.org/data-based-individualization" TargetMode="External"/><Relationship Id="rId2" Type="http://schemas.openxmlformats.org/officeDocument/2006/relationships/notesSlide" Target="../notesSlides/notesSlide43.xml"/><Relationship Id="rId1" Type="http://schemas.openxmlformats.org/officeDocument/2006/relationships/slideLayout" Target="../slideLayouts/slideLayout18.xml"/><Relationship Id="rId6" Type="http://schemas.openxmlformats.org/officeDocument/2006/relationships/hyperlink" Target="https://intensiveintervention.org/sites/default/files/2025-07/DBI-hypothesis-tool.pdf" TargetMode="External"/><Relationship Id="rId5" Type="http://schemas.openxmlformats.org/officeDocument/2006/relationships/image" Target="../media/image89.png"/><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hyperlink" Target="https://ies.ed.gov/ncee/wwc/PracticeGuide/3"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hyperlink" Target="https://intensiveintervention.uat.air.org/resource/data-based-individualization-framework-intensive-interven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61">
            <a:extLst>
              <a:ext uri="{FF2B5EF4-FFF2-40B4-BE49-F238E27FC236}">
                <a16:creationId xmlns:a16="http://schemas.microsoft.com/office/drawing/2014/main" id="{30D096CF-ACE5-48B7-ABF4-6B442946BA45}"/>
              </a:ext>
            </a:extLst>
          </p:cNvPr>
          <p:cNvSpPr>
            <a:spLocks noGrp="1"/>
          </p:cNvSpPr>
          <p:nvPr>
            <p:ph type="title"/>
          </p:nvPr>
        </p:nvSpPr>
        <p:spPr/>
        <p:txBody>
          <a:bodyPr/>
          <a:lstStyle/>
          <a:p>
            <a:r>
              <a:rPr lang="en-US"/>
              <a:t>Data-Based Individualization 101  </a:t>
            </a:r>
          </a:p>
        </p:txBody>
      </p:sp>
      <p:sp>
        <p:nvSpPr>
          <p:cNvPr id="64" name="Text Placeholder 63">
            <a:extLst>
              <a:ext uri="{FF2B5EF4-FFF2-40B4-BE49-F238E27FC236}">
                <a16:creationId xmlns:a16="http://schemas.microsoft.com/office/drawing/2014/main" id="{D696619A-DFC9-4B23-9F02-2ECE00E31650}"/>
              </a:ext>
            </a:extLst>
          </p:cNvPr>
          <p:cNvSpPr>
            <a:spLocks noGrp="1"/>
          </p:cNvSpPr>
          <p:nvPr>
            <p:ph type="body" sz="quarter" idx="13"/>
          </p:nvPr>
        </p:nvSpPr>
        <p:spPr>
          <a:xfrm>
            <a:off x="748030" y="5118257"/>
            <a:ext cx="10515600" cy="400110"/>
          </a:xfrm>
        </p:spPr>
        <p:txBody>
          <a:bodyPr/>
          <a:lstStyle/>
          <a:p>
            <a:r>
              <a:rPr lang="en-US" dirty="0"/>
              <a:t>Cat Merkle and Caitlyn Majeika</a:t>
            </a:r>
          </a:p>
        </p:txBody>
      </p:sp>
      <p:pic>
        <p:nvPicPr>
          <p:cNvPr id="8" name="Picture Placeholder 7">
            <a:extLst>
              <a:ext uri="{FF2B5EF4-FFF2-40B4-BE49-F238E27FC236}">
                <a16:creationId xmlns:a16="http://schemas.microsoft.com/office/drawing/2014/main" id="{564A02E4-F7E0-44F7-FD71-3A287B61EA21}"/>
              </a:ext>
              <a:ext uri="{C183D7F6-B498-43B3-948B-1728B52AA6E4}">
                <adec:decorative xmlns:adec="http://schemas.microsoft.com/office/drawing/2017/decorative" val="1"/>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t="32123" b="32123"/>
          <a:stretch/>
        </p:blipFill>
        <p:spPr/>
      </p:pic>
      <p:sp>
        <p:nvSpPr>
          <p:cNvPr id="65" name="Text Placeholder 64">
            <a:extLst>
              <a:ext uri="{FF2B5EF4-FFF2-40B4-BE49-F238E27FC236}">
                <a16:creationId xmlns:a16="http://schemas.microsoft.com/office/drawing/2014/main" id="{87C14096-0648-4A3A-A80B-83B2C548DDE7}"/>
              </a:ext>
            </a:extLst>
          </p:cNvPr>
          <p:cNvSpPr>
            <a:spLocks noGrp="1"/>
          </p:cNvSpPr>
          <p:nvPr>
            <p:ph type="body" sz="quarter" idx="14"/>
          </p:nvPr>
        </p:nvSpPr>
        <p:spPr>
          <a:xfrm>
            <a:off x="10466252" y="3716536"/>
            <a:ext cx="782138" cy="184666"/>
          </a:xfrm>
        </p:spPr>
        <p:txBody>
          <a:bodyPr/>
          <a:lstStyle/>
          <a:p>
            <a:r>
              <a:rPr lang="en-US"/>
              <a:t>August 2025</a:t>
            </a:r>
          </a:p>
        </p:txBody>
      </p:sp>
    </p:spTree>
    <p:extLst>
      <p:ext uri="{BB962C8B-B14F-4D97-AF65-F5344CB8AC3E}">
        <p14:creationId xmlns:p14="http://schemas.microsoft.com/office/powerpoint/2010/main" val="3309350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What is data-based individualization (DBI)?</a:t>
            </a:r>
            <a:endParaRPr lang="en-US" b="0"/>
          </a:p>
        </p:txBody>
      </p:sp>
      <p:sp>
        <p:nvSpPr>
          <p:cNvPr id="3" name="Content Placeholder 2"/>
          <p:cNvSpPr>
            <a:spLocks noGrp="1"/>
          </p:cNvSpPr>
          <p:nvPr>
            <p:ph sz="quarter" idx="15"/>
          </p:nvPr>
        </p:nvSpPr>
        <p:spPr>
          <a:xfrm>
            <a:off x="457200" y="1371600"/>
            <a:ext cx="7363962" cy="4343400"/>
          </a:xfrm>
        </p:spPr>
        <p:txBody>
          <a:bodyPr>
            <a:normAutofit/>
          </a:bodyPr>
          <a:lstStyle/>
          <a:p>
            <a:r>
              <a:rPr lang="en-US"/>
              <a:t>Data-based individualization (DBI) is a</a:t>
            </a:r>
            <a:r>
              <a:rPr lang="en-US" b="1"/>
              <a:t> research-based process </a:t>
            </a:r>
            <a:r>
              <a:rPr lang="en-US"/>
              <a:t>for individualizing and intensifying interventions </a:t>
            </a:r>
            <a:r>
              <a:rPr lang="en-US" b="1"/>
              <a:t>for students with severe and persistent learning and behavioral needs. </a:t>
            </a:r>
          </a:p>
          <a:p>
            <a:pPr>
              <a:spcBef>
                <a:spcPts val="0"/>
              </a:spcBef>
            </a:pPr>
            <a:endParaRPr lang="en-US"/>
          </a:p>
          <a:p>
            <a:pPr>
              <a:spcBef>
                <a:spcPts val="0"/>
              </a:spcBef>
            </a:pPr>
            <a:r>
              <a:rPr lang="en-US"/>
              <a:t>The </a:t>
            </a:r>
            <a:r>
              <a:rPr lang="en-US" i="1"/>
              <a:t>process</a:t>
            </a:r>
            <a:r>
              <a:rPr lang="en-US"/>
              <a:t> integrates </a:t>
            </a:r>
            <a:r>
              <a:rPr lang="en-US" b="1"/>
              <a:t>evidence-based intervention, assessment, and strategies.</a:t>
            </a:r>
          </a:p>
          <a:p>
            <a:endParaRPr lang="en-US" b="1"/>
          </a:p>
          <a:p>
            <a:pPr marL="285750" lvl="1" indent="-285750"/>
            <a:endParaRPr lang="en-US" sz="1400">
              <a:latin typeface="Arial" charset="0"/>
              <a:cs typeface="Arial" charset="0"/>
            </a:endParaRPr>
          </a:p>
        </p:txBody>
      </p:sp>
      <p:grpSp>
        <p:nvGrpSpPr>
          <p:cNvPr id="6" name="Group 5" descr="A flow chart that shows a quick overview of the data-based individualization (D B I) Process. A box on top states Validated Intervention Program, which points to an oval that states Progress Monitor (to determine response to intervention program). That breaks down to a non-responsive and responsive arrow. The responsive arrow points to progress monitoring, and the non-responsive arrow points to the diagnostic data. From diagnostic data there is an arrow pointing to intervention adaptation which is followed by progress monitoring. From progress monitoring there is two options responsive (pointing to continued progress monitoring) and non-responsive pointing to diagnostic data to illustrate the cyclical process. ">
            <a:extLst>
              <a:ext uri="{FF2B5EF4-FFF2-40B4-BE49-F238E27FC236}">
                <a16:creationId xmlns:a16="http://schemas.microsoft.com/office/drawing/2014/main" id="{8DAA1105-5521-4A38-A6A2-FDA41AFAF25D}"/>
              </a:ext>
            </a:extLst>
          </p:cNvPr>
          <p:cNvGrpSpPr/>
          <p:nvPr/>
        </p:nvGrpSpPr>
        <p:grpSpPr>
          <a:xfrm>
            <a:off x="7915183" y="1141693"/>
            <a:ext cx="4276817" cy="4667795"/>
            <a:chOff x="-449019" y="-837799"/>
            <a:chExt cx="4930894" cy="6442045"/>
          </a:xfrm>
        </p:grpSpPr>
        <p:pic>
          <p:nvPicPr>
            <p:cNvPr id="7" name="Picture 6" descr="A picture containing text&#10;&#10;Description generated with high confidence">
              <a:extLst>
                <a:ext uri="{FF2B5EF4-FFF2-40B4-BE49-F238E27FC236}">
                  <a16:creationId xmlns:a16="http://schemas.microsoft.com/office/drawing/2014/main" id="{F47E72A8-AE1E-4DD2-A741-1E4FD8846F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31" y="-64051"/>
              <a:ext cx="3933969" cy="5668297"/>
            </a:xfrm>
            <a:prstGeom prst="rect">
              <a:avLst/>
            </a:prstGeom>
          </p:spPr>
        </p:pic>
        <p:sp>
          <p:nvSpPr>
            <p:cNvPr id="8" name="TextBox 7">
              <a:extLst>
                <a:ext uri="{FF2B5EF4-FFF2-40B4-BE49-F238E27FC236}">
                  <a16:creationId xmlns:a16="http://schemas.microsoft.com/office/drawing/2014/main" id="{AD81714A-1AEC-4FF3-B677-E7A4A4E45AB1}"/>
                </a:ext>
              </a:extLst>
            </p:cNvPr>
            <p:cNvSpPr txBox="1"/>
            <p:nvPr/>
          </p:nvSpPr>
          <p:spPr>
            <a:xfrm>
              <a:off x="-449019" y="-837799"/>
              <a:ext cx="4930893" cy="509717"/>
            </a:xfrm>
            <a:prstGeom prst="rect">
              <a:avLst/>
            </a:prstGeom>
            <a:noFill/>
          </p:spPr>
          <p:txBody>
            <a:bodyPr wrap="square" rtlCol="0">
              <a:spAutoFit/>
            </a:bodyPr>
            <a:lstStyle/>
            <a:p>
              <a:pPr algn="ctr"/>
              <a:r>
                <a:rPr lang="en-US" b="1"/>
                <a:t>DBI Process</a:t>
              </a:r>
            </a:p>
          </p:txBody>
        </p:sp>
      </p:grpSp>
      <p:sp>
        <p:nvSpPr>
          <p:cNvPr id="4" name="Text Placeholder 3">
            <a:extLst>
              <a:ext uri="{FF2B5EF4-FFF2-40B4-BE49-F238E27FC236}">
                <a16:creationId xmlns:a16="http://schemas.microsoft.com/office/drawing/2014/main" id="{BD93AF57-DB34-483E-9A56-D9C27155469F}"/>
              </a:ext>
            </a:extLst>
          </p:cNvPr>
          <p:cNvSpPr>
            <a:spLocks noGrp="1"/>
          </p:cNvSpPr>
          <p:nvPr>
            <p:ph type="body" sz="quarter" idx="13"/>
          </p:nvPr>
        </p:nvSpPr>
        <p:spPr/>
        <p:txBody>
          <a:bodyPr/>
          <a:lstStyle/>
          <a:p>
            <a:endParaRPr lang="en-US"/>
          </a:p>
        </p:txBody>
      </p:sp>
      <p:sp>
        <p:nvSpPr>
          <p:cNvPr id="5" name="Slide Number Placeholder 4"/>
          <p:cNvSpPr>
            <a:spLocks noGrp="1"/>
          </p:cNvSpPr>
          <p:nvPr>
            <p:ph type="sldNum" sz="quarter" idx="14"/>
          </p:nvPr>
        </p:nvSpPr>
        <p:spPr/>
        <p:txBody>
          <a:bodyPr/>
          <a:lstStyle/>
          <a:p>
            <a:pPr algn="r"/>
            <a:fld id="{F3477EC8-074D-41C4-94AE-E9EA7CEEA348}" type="slidenum">
              <a:rPr lang="en-US" smtClean="0"/>
              <a:pPr algn="r"/>
              <a:t>10</a:t>
            </a:fld>
            <a:endParaRPr lang="en-US"/>
          </a:p>
        </p:txBody>
      </p:sp>
    </p:spTree>
    <p:extLst>
      <p:ext uri="{BB962C8B-B14F-4D97-AF65-F5344CB8AC3E}">
        <p14:creationId xmlns:p14="http://schemas.microsoft.com/office/powerpoint/2010/main" val="532845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DBI Process</a:t>
            </a:r>
          </a:p>
        </p:txBody>
      </p:sp>
      <p:sp>
        <p:nvSpPr>
          <p:cNvPr id="3" name="Content Placeholder 2"/>
          <p:cNvSpPr>
            <a:spLocks noGrp="1"/>
          </p:cNvSpPr>
          <p:nvPr>
            <p:ph sz="quarter" idx="15"/>
          </p:nvPr>
        </p:nvSpPr>
        <p:spPr>
          <a:xfrm>
            <a:off x="457200" y="1371600"/>
            <a:ext cx="7768398" cy="4343400"/>
          </a:xfrm>
        </p:spPr>
        <p:txBody>
          <a:bodyPr>
            <a:normAutofit/>
          </a:bodyPr>
          <a:lstStyle/>
          <a:p>
            <a:pPr marL="514350" indent="-514350">
              <a:lnSpc>
                <a:spcPct val="110000"/>
              </a:lnSpc>
              <a:buAutoNum type="arabicPeriod"/>
            </a:pPr>
            <a:r>
              <a:rPr lang="en-US">
                <a:solidFill>
                  <a:srgbClr val="000000"/>
                </a:solidFill>
              </a:rPr>
              <a:t>Validated intervention program, delivered </a:t>
            </a:r>
            <a:br>
              <a:rPr lang="en-US">
                <a:solidFill>
                  <a:srgbClr val="000000"/>
                </a:solidFill>
              </a:rPr>
            </a:br>
            <a:r>
              <a:rPr lang="en-US">
                <a:solidFill>
                  <a:srgbClr val="000000"/>
                </a:solidFill>
              </a:rPr>
              <a:t>with fidelity</a:t>
            </a:r>
          </a:p>
          <a:p>
            <a:pPr marL="514350" indent="-514350">
              <a:lnSpc>
                <a:spcPct val="110000"/>
              </a:lnSpc>
              <a:buAutoNum type="arabicPeriod"/>
            </a:pPr>
            <a:r>
              <a:rPr lang="en-US">
                <a:solidFill>
                  <a:srgbClr val="000000"/>
                </a:solidFill>
              </a:rPr>
              <a:t>Progress monitoring</a:t>
            </a:r>
          </a:p>
          <a:p>
            <a:pPr marL="514350" indent="-514350">
              <a:lnSpc>
                <a:spcPct val="110000"/>
              </a:lnSpc>
              <a:buAutoNum type="arabicPeriod"/>
            </a:pPr>
            <a:r>
              <a:rPr lang="en-US">
                <a:solidFill>
                  <a:srgbClr val="000000"/>
                </a:solidFill>
              </a:rPr>
              <a:t>Diagnostic data used to develop a hypothesis</a:t>
            </a:r>
          </a:p>
          <a:p>
            <a:pPr marL="514350" indent="-514350">
              <a:lnSpc>
                <a:spcPct val="110000"/>
              </a:lnSpc>
              <a:buAutoNum type="arabicPeriod"/>
            </a:pPr>
            <a:r>
              <a:rPr lang="en-US">
                <a:solidFill>
                  <a:srgbClr val="000000"/>
                </a:solidFill>
              </a:rPr>
              <a:t>Adaptation to validated intervention</a:t>
            </a:r>
          </a:p>
          <a:p>
            <a:pPr marL="514350" indent="-514350">
              <a:lnSpc>
                <a:spcPct val="110000"/>
              </a:lnSpc>
              <a:buAutoNum type="arabicPeriod"/>
            </a:pPr>
            <a:r>
              <a:rPr lang="en-US">
                <a:solidFill>
                  <a:srgbClr val="000000"/>
                </a:solidFill>
              </a:rPr>
              <a:t>Continued progress monitoring, with adaptations occurring whenever needed to ensure adequate progress</a:t>
            </a:r>
          </a:p>
        </p:txBody>
      </p:sp>
      <p:pic>
        <p:nvPicPr>
          <p:cNvPr id="8" name="Picture 7" descr="A picture containing text&#10;&#10;Description generated with high confidence">
            <a:extLst>
              <a:ext uri="{FF2B5EF4-FFF2-40B4-BE49-F238E27FC236}">
                <a16:creationId xmlns:a16="http://schemas.microsoft.com/office/drawing/2014/main" id="{F47E72A8-AE1E-4DD2-A741-1E4FD8846F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3749" y="690291"/>
            <a:ext cx="4188147" cy="5041232"/>
          </a:xfrm>
          <a:prstGeom prst="rect">
            <a:avLst/>
          </a:prstGeom>
        </p:spPr>
      </p:pic>
      <p:sp>
        <p:nvSpPr>
          <p:cNvPr id="4" name="Text Placeholder 3">
            <a:extLst>
              <a:ext uri="{FF2B5EF4-FFF2-40B4-BE49-F238E27FC236}">
                <a16:creationId xmlns:a16="http://schemas.microsoft.com/office/drawing/2014/main" id="{84C83B37-F647-4763-BA35-4DFB411C152C}"/>
              </a:ext>
            </a:extLst>
          </p:cNvPr>
          <p:cNvSpPr>
            <a:spLocks noGrp="1"/>
          </p:cNvSpPr>
          <p:nvPr>
            <p:ph type="body" sz="quarter" idx="13"/>
          </p:nvPr>
        </p:nvSpPr>
        <p:spPr/>
        <p:txBody>
          <a:bodyPr/>
          <a:lstStyle/>
          <a:p>
            <a:endParaRPr lang="en-US"/>
          </a:p>
        </p:txBody>
      </p:sp>
      <p:sp>
        <p:nvSpPr>
          <p:cNvPr id="5" name="Slide Number Placeholder 5"/>
          <p:cNvSpPr>
            <a:spLocks noGrp="1"/>
          </p:cNvSpPr>
          <p:nvPr>
            <p:ph type="sldNum" sz="quarter" idx="14"/>
          </p:nvPr>
        </p:nvSpPr>
        <p:spPr/>
        <p:txBody>
          <a:bodyPr/>
          <a:lstStyle/>
          <a:p>
            <a:fld id="{B094D1B2-26D5-48CC-9B16-6583E954EFA6}" type="slidenum">
              <a:rPr lang="en-US" smtClean="0"/>
              <a:t>11</a:t>
            </a:fld>
            <a:endParaRPr lang="en-US"/>
          </a:p>
        </p:txBody>
      </p:sp>
    </p:spTree>
    <p:extLst>
      <p:ext uri="{BB962C8B-B14F-4D97-AF65-F5344CB8AC3E}">
        <p14:creationId xmlns:p14="http://schemas.microsoft.com/office/powerpoint/2010/main" val="813680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854EF-CFA4-D967-9ED1-2D316FADEE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DE22A7-081A-F449-F92A-F5AE4B83071C}"/>
              </a:ext>
            </a:extLst>
          </p:cNvPr>
          <p:cNvSpPr>
            <a:spLocks noGrp="1"/>
          </p:cNvSpPr>
          <p:nvPr>
            <p:ph type="title"/>
          </p:nvPr>
        </p:nvSpPr>
        <p:spPr/>
        <p:txBody>
          <a:bodyPr/>
          <a:lstStyle/>
          <a:p>
            <a:r>
              <a:rPr lang="en-US"/>
              <a:t>DBI Step 1: Lay the foundation for DBI.</a:t>
            </a:r>
          </a:p>
        </p:txBody>
      </p:sp>
      <p:sp>
        <p:nvSpPr>
          <p:cNvPr id="2" name="Content Placeholder 1">
            <a:extLst>
              <a:ext uri="{FF2B5EF4-FFF2-40B4-BE49-F238E27FC236}">
                <a16:creationId xmlns:a16="http://schemas.microsoft.com/office/drawing/2014/main" id="{12532CD1-042A-2045-0F5E-7366383D9AB8}"/>
              </a:ext>
            </a:extLst>
          </p:cNvPr>
          <p:cNvSpPr>
            <a:spLocks noGrp="1"/>
          </p:cNvSpPr>
          <p:nvPr>
            <p:ph sz="quarter" idx="15"/>
          </p:nvPr>
        </p:nvSpPr>
        <p:spPr>
          <a:xfrm>
            <a:off x="457200" y="1371600"/>
            <a:ext cx="6141720" cy="4343400"/>
          </a:xfrm>
        </p:spPr>
        <p:txBody>
          <a:bodyPr>
            <a:normAutofit/>
          </a:bodyPr>
          <a:lstStyle/>
          <a:p>
            <a:r>
              <a:rPr lang="en-US" sz="2800"/>
              <a:t>STEP 1: Start with a standardized, validated intervention program.</a:t>
            </a:r>
          </a:p>
          <a:p>
            <a:pPr lvl="1"/>
            <a:endParaRPr lang="en-US" sz="2800"/>
          </a:p>
        </p:txBody>
      </p:sp>
      <p:cxnSp>
        <p:nvCxnSpPr>
          <p:cNvPr id="8" name="Straight Arrow Connector 7" descr="Step 1 connects to a validated intervention program on the DBI graphic">
            <a:extLst>
              <a:ext uri="{FF2B5EF4-FFF2-40B4-BE49-F238E27FC236}">
                <a16:creationId xmlns:a16="http://schemas.microsoft.com/office/drawing/2014/main" id="{5E07FFF0-59F7-598C-C1BB-DFFFDBAEAE55}"/>
              </a:ext>
            </a:extLst>
          </p:cNvPr>
          <p:cNvCxnSpPr>
            <a:cxnSpLocks/>
          </p:cNvCxnSpPr>
          <p:nvPr/>
        </p:nvCxnSpPr>
        <p:spPr>
          <a:xfrm>
            <a:off x="6598920" y="1610259"/>
            <a:ext cx="199594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10;&#10;Description generated with high confidence">
            <a:extLst>
              <a:ext uri="{FF2B5EF4-FFF2-40B4-BE49-F238E27FC236}">
                <a16:creationId xmlns:a16="http://schemas.microsoft.com/office/drawing/2014/main" id="{BFE051AE-71B4-B161-490C-1D9B08A205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3361" y="1280160"/>
            <a:ext cx="3904665" cy="4700007"/>
          </a:xfrm>
          <a:prstGeom prst="rect">
            <a:avLst/>
          </a:prstGeom>
        </p:spPr>
      </p:pic>
      <p:sp>
        <p:nvSpPr>
          <p:cNvPr id="5" name="Text Placeholder 4">
            <a:extLst>
              <a:ext uri="{FF2B5EF4-FFF2-40B4-BE49-F238E27FC236}">
                <a16:creationId xmlns:a16="http://schemas.microsoft.com/office/drawing/2014/main" id="{3464B8C0-2096-CEA6-0CE2-8E1A4D0FE953}"/>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848E043C-3D2F-4125-A03A-421BA7973BD3}"/>
              </a:ext>
            </a:extLst>
          </p:cNvPr>
          <p:cNvSpPr>
            <a:spLocks noGrp="1"/>
          </p:cNvSpPr>
          <p:nvPr>
            <p:ph type="sldNum" sz="quarter" idx="14"/>
          </p:nvPr>
        </p:nvSpPr>
        <p:spPr/>
        <p:txBody>
          <a:bodyPr/>
          <a:lstStyle/>
          <a:p>
            <a:pPr algn="r"/>
            <a:fld id="{F3477EC8-074D-41C4-94AE-E9EA7CEEA348}" type="slidenum">
              <a:rPr lang="en-US" smtClean="0"/>
              <a:pPr algn="r"/>
              <a:t>12</a:t>
            </a:fld>
            <a:endParaRPr lang="en-US"/>
          </a:p>
        </p:txBody>
      </p:sp>
    </p:spTree>
    <p:extLst>
      <p:ext uri="{BB962C8B-B14F-4D97-AF65-F5344CB8AC3E}">
        <p14:creationId xmlns:p14="http://schemas.microsoft.com/office/powerpoint/2010/main" val="3548234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3CE56-5DF9-FD67-B936-629370D0E38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7CB11D-E14F-946C-6703-60E11ED48196}"/>
              </a:ext>
            </a:extLst>
          </p:cNvPr>
          <p:cNvSpPr>
            <a:spLocks noGrp="1"/>
          </p:cNvSpPr>
          <p:nvPr>
            <p:ph type="title"/>
          </p:nvPr>
        </p:nvSpPr>
        <p:spPr>
          <a:xfrm>
            <a:off x="537271" y="702943"/>
            <a:ext cx="11276076" cy="1280160"/>
          </a:xfrm>
        </p:spPr>
        <p:txBody>
          <a:bodyPr>
            <a:normAutofit fontScale="90000"/>
          </a:bodyPr>
          <a:lstStyle/>
          <a:p>
            <a:r>
              <a:rPr lang="en-US"/>
              <a:t>Scenario: </a:t>
            </a:r>
            <a:r>
              <a:rPr lang="en-US" sz="4400"/>
              <a:t>If you were me, how would you decide which treatment to try first for something common like general back pain? </a:t>
            </a:r>
            <a:br>
              <a:rPr lang="en-US" sz="4400"/>
            </a:br>
            <a:endParaRPr lang="en-US"/>
          </a:p>
        </p:txBody>
      </p:sp>
      <p:pic>
        <p:nvPicPr>
          <p:cNvPr id="9" name="Graphic 8">
            <a:extLst>
              <a:ext uri="{FF2B5EF4-FFF2-40B4-BE49-F238E27FC236}">
                <a16:creationId xmlns:a16="http://schemas.microsoft.com/office/drawing/2014/main" id="{4F4FF0B7-339C-94E7-2A91-758AB020A2EE}"/>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316122" y="2459371"/>
            <a:ext cx="2885434" cy="3075761"/>
          </a:xfrm>
          <a:prstGeom prst="rect">
            <a:avLst/>
          </a:prstGeom>
        </p:spPr>
      </p:pic>
      <p:sp>
        <p:nvSpPr>
          <p:cNvPr id="10" name="TextBox 9">
            <a:extLst>
              <a:ext uri="{FF2B5EF4-FFF2-40B4-BE49-F238E27FC236}">
                <a16:creationId xmlns:a16="http://schemas.microsoft.com/office/drawing/2014/main" id="{146722DA-538E-3989-0287-51D858E223B5}"/>
              </a:ext>
            </a:extLst>
          </p:cNvPr>
          <p:cNvSpPr txBox="1"/>
          <p:nvPr/>
        </p:nvSpPr>
        <p:spPr>
          <a:xfrm>
            <a:off x="7984861" y="2459371"/>
            <a:ext cx="2006221" cy="369332"/>
          </a:xfrm>
          <a:prstGeom prst="rect">
            <a:avLst/>
          </a:prstGeom>
          <a:noFill/>
        </p:spPr>
        <p:txBody>
          <a:bodyPr wrap="square" rtlCol="0">
            <a:spAutoFit/>
          </a:bodyPr>
          <a:lstStyle/>
          <a:p>
            <a:r>
              <a:rPr lang="en-US"/>
              <a:t>Answer in the chat! </a:t>
            </a:r>
          </a:p>
        </p:txBody>
      </p:sp>
      <p:pic>
        <p:nvPicPr>
          <p:cNvPr id="11" name="Picture 10">
            <a:extLst>
              <a:ext uri="{FF2B5EF4-FFF2-40B4-BE49-F238E27FC236}">
                <a16:creationId xmlns:a16="http://schemas.microsoft.com/office/drawing/2014/main" id="{555652FE-CE6F-570C-1616-77C467D4284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l="18486"/>
          <a:stretch>
            <a:fillRect/>
          </a:stretch>
        </p:blipFill>
        <p:spPr>
          <a:xfrm>
            <a:off x="866495" y="2199547"/>
            <a:ext cx="4628444" cy="3075761"/>
          </a:xfrm>
          <a:prstGeom prst="rect">
            <a:avLst/>
          </a:prstGeom>
        </p:spPr>
      </p:pic>
      <p:sp>
        <p:nvSpPr>
          <p:cNvPr id="5" name="Text Placeholder 4">
            <a:extLst>
              <a:ext uri="{FF2B5EF4-FFF2-40B4-BE49-F238E27FC236}">
                <a16:creationId xmlns:a16="http://schemas.microsoft.com/office/drawing/2014/main" id="{4B6AB369-028E-4EB9-75F2-0C861B780BE4}"/>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686F332D-3A83-621E-C51A-C4CF58840BBE}"/>
              </a:ext>
            </a:extLst>
          </p:cNvPr>
          <p:cNvSpPr>
            <a:spLocks noGrp="1"/>
          </p:cNvSpPr>
          <p:nvPr>
            <p:ph type="sldNum" sz="quarter" idx="14"/>
          </p:nvPr>
        </p:nvSpPr>
        <p:spPr/>
        <p:txBody>
          <a:bodyPr/>
          <a:lstStyle/>
          <a:p>
            <a:pPr algn="r"/>
            <a:fld id="{F3477EC8-074D-41C4-94AE-E9EA7CEEA348}" type="slidenum">
              <a:rPr lang="en-US" smtClean="0"/>
              <a:pPr algn="r"/>
              <a:t>13</a:t>
            </a:fld>
            <a:endParaRPr lang="en-US"/>
          </a:p>
        </p:txBody>
      </p:sp>
    </p:spTree>
    <p:extLst>
      <p:ext uri="{BB962C8B-B14F-4D97-AF65-F5344CB8AC3E}">
        <p14:creationId xmlns:p14="http://schemas.microsoft.com/office/powerpoint/2010/main" val="328758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69FFF-E061-5929-E190-64CDE02272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B24A61-6825-98B9-9C8E-2BCC6DA33A62}"/>
              </a:ext>
            </a:extLst>
          </p:cNvPr>
          <p:cNvSpPr>
            <a:spLocks noGrp="1"/>
          </p:cNvSpPr>
          <p:nvPr>
            <p:ph type="title"/>
          </p:nvPr>
        </p:nvSpPr>
        <p:spPr/>
        <p:txBody>
          <a:bodyPr/>
          <a:lstStyle/>
          <a:p>
            <a:r>
              <a:rPr lang="en-US"/>
              <a:t>Scenario: DBI Step 1</a:t>
            </a:r>
          </a:p>
        </p:txBody>
      </p:sp>
      <p:sp>
        <p:nvSpPr>
          <p:cNvPr id="2" name="Content Placeholder 1">
            <a:extLst>
              <a:ext uri="{FF2B5EF4-FFF2-40B4-BE49-F238E27FC236}">
                <a16:creationId xmlns:a16="http://schemas.microsoft.com/office/drawing/2014/main" id="{50B68BB4-872B-5B85-ECB7-D2B90A73C680}"/>
              </a:ext>
            </a:extLst>
          </p:cNvPr>
          <p:cNvSpPr>
            <a:spLocks noGrp="1"/>
          </p:cNvSpPr>
          <p:nvPr>
            <p:ph sz="quarter" idx="15"/>
          </p:nvPr>
        </p:nvSpPr>
        <p:spPr>
          <a:xfrm>
            <a:off x="457200" y="1371600"/>
            <a:ext cx="6141720" cy="4343400"/>
          </a:xfrm>
        </p:spPr>
        <p:txBody>
          <a:bodyPr>
            <a:normAutofit/>
          </a:bodyPr>
          <a:lstStyle/>
          <a:p>
            <a:r>
              <a:rPr lang="en-US" sz="2800"/>
              <a:t>STEP 1: Start with a standardized, validated intervention program.</a:t>
            </a:r>
          </a:p>
          <a:p>
            <a:pPr lvl="1"/>
            <a:r>
              <a:rPr lang="en-US" sz="2800"/>
              <a:t>Over-the-counter medication</a:t>
            </a:r>
          </a:p>
          <a:p>
            <a:pPr lvl="1"/>
            <a:r>
              <a:rPr lang="en-US" sz="2800"/>
              <a:t>Physical therapy (PT)</a:t>
            </a:r>
          </a:p>
        </p:txBody>
      </p:sp>
      <p:sp>
        <p:nvSpPr>
          <p:cNvPr id="5" name="Text Placeholder 4">
            <a:extLst>
              <a:ext uri="{FF2B5EF4-FFF2-40B4-BE49-F238E27FC236}">
                <a16:creationId xmlns:a16="http://schemas.microsoft.com/office/drawing/2014/main" id="{C4FF8988-B7EB-20AF-5805-BFC9C59FC85C}"/>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23CC90F3-8AD7-5CF9-7B57-9D70EC1C83A7}"/>
              </a:ext>
            </a:extLst>
          </p:cNvPr>
          <p:cNvSpPr>
            <a:spLocks noGrp="1"/>
          </p:cNvSpPr>
          <p:nvPr>
            <p:ph type="sldNum" sz="quarter" idx="14"/>
          </p:nvPr>
        </p:nvSpPr>
        <p:spPr/>
        <p:txBody>
          <a:bodyPr/>
          <a:lstStyle/>
          <a:p>
            <a:pPr algn="r"/>
            <a:fld id="{F3477EC8-074D-41C4-94AE-E9EA7CEEA348}" type="slidenum">
              <a:rPr lang="en-US" smtClean="0"/>
              <a:pPr algn="r"/>
              <a:t>14</a:t>
            </a:fld>
            <a:endParaRPr lang="en-US"/>
          </a:p>
        </p:txBody>
      </p:sp>
      <p:pic>
        <p:nvPicPr>
          <p:cNvPr id="10" name="Picture 9">
            <a:extLst>
              <a:ext uri="{FF2B5EF4-FFF2-40B4-BE49-F238E27FC236}">
                <a16:creationId xmlns:a16="http://schemas.microsoft.com/office/drawing/2014/main" id="{9BD2E409-81E3-9411-1DCA-7609D75C2E4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6438" y="1501254"/>
            <a:ext cx="5445456" cy="3630304"/>
          </a:xfrm>
          <a:prstGeom prst="rect">
            <a:avLst/>
          </a:prstGeom>
        </p:spPr>
      </p:pic>
    </p:spTree>
    <p:extLst>
      <p:ext uri="{BB962C8B-B14F-4D97-AF65-F5344CB8AC3E}">
        <p14:creationId xmlns:p14="http://schemas.microsoft.com/office/powerpoint/2010/main" val="1904258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4D102F5-B20C-34DA-5F38-CDC4178D9CD6}"/>
              </a:ext>
            </a:extLst>
          </p:cNvPr>
          <p:cNvSpPr>
            <a:spLocks noGrp="1"/>
          </p:cNvSpPr>
          <p:nvPr>
            <p:ph type="title"/>
          </p:nvPr>
        </p:nvSpPr>
        <p:spPr/>
        <p:txBody>
          <a:bodyPr/>
          <a:lstStyle/>
          <a:p>
            <a:r>
              <a:rPr lang="en-US"/>
              <a:t>Validated Intervention Program</a:t>
            </a:r>
          </a:p>
        </p:txBody>
      </p:sp>
      <p:grpSp>
        <p:nvGrpSpPr>
          <p:cNvPr id="21" name="Group 20" descr="Red rectangle that says &quot;Standardized, evidence-based programs or instructional practices.&quot;">
            <a:extLst>
              <a:ext uri="{FF2B5EF4-FFF2-40B4-BE49-F238E27FC236}">
                <a16:creationId xmlns:a16="http://schemas.microsoft.com/office/drawing/2014/main" id="{AFE1F337-34BD-F8BD-8FDB-F3B0E1E4902F}"/>
              </a:ext>
            </a:extLst>
          </p:cNvPr>
          <p:cNvGrpSpPr/>
          <p:nvPr/>
        </p:nvGrpSpPr>
        <p:grpSpPr>
          <a:xfrm>
            <a:off x="1401617" y="1345323"/>
            <a:ext cx="9241577" cy="894998"/>
            <a:chOff x="1401617" y="1345323"/>
            <a:chExt cx="9241577" cy="894998"/>
          </a:xfrm>
        </p:grpSpPr>
        <p:grpSp>
          <p:nvGrpSpPr>
            <p:cNvPr id="41" name="Group 40">
              <a:extLst>
                <a:ext uri="{FF2B5EF4-FFF2-40B4-BE49-F238E27FC236}">
                  <a16:creationId xmlns:a16="http://schemas.microsoft.com/office/drawing/2014/main" id="{2E907680-7773-F546-60B5-EFD5C7831C5A}"/>
                </a:ext>
              </a:extLst>
            </p:cNvPr>
            <p:cNvGrpSpPr/>
            <p:nvPr/>
          </p:nvGrpSpPr>
          <p:grpSpPr>
            <a:xfrm>
              <a:off x="1401617" y="1345323"/>
              <a:ext cx="9241577" cy="894998"/>
              <a:chOff x="1401617" y="1345323"/>
              <a:chExt cx="9241577" cy="894998"/>
            </a:xfrm>
          </p:grpSpPr>
          <p:sp>
            <p:nvSpPr>
              <p:cNvPr id="12" name="Freeform 11">
                <a:extLst>
                  <a:ext uri="{FF2B5EF4-FFF2-40B4-BE49-F238E27FC236}">
                    <a16:creationId xmlns:a16="http://schemas.microsoft.com/office/drawing/2014/main" id="{61C956EC-092B-7B7C-77FE-A42D168C5A53}"/>
                  </a:ext>
                </a:extLst>
              </p:cNvPr>
              <p:cNvSpPr/>
              <p:nvPr/>
            </p:nvSpPr>
            <p:spPr>
              <a:xfrm>
                <a:off x="1696714" y="1345323"/>
                <a:ext cx="8946480" cy="894998"/>
              </a:xfrm>
              <a:custGeom>
                <a:avLst/>
                <a:gdLst>
                  <a:gd name="connsiteX0" fmla="*/ 0 w 7604071"/>
                  <a:gd name="connsiteY0" fmla="*/ 0 h 894996"/>
                  <a:gd name="connsiteX1" fmla="*/ 7156573 w 7604071"/>
                  <a:gd name="connsiteY1" fmla="*/ 0 h 894996"/>
                  <a:gd name="connsiteX2" fmla="*/ 7604071 w 7604071"/>
                  <a:gd name="connsiteY2" fmla="*/ 447498 h 894996"/>
                  <a:gd name="connsiteX3" fmla="*/ 7156573 w 7604071"/>
                  <a:gd name="connsiteY3" fmla="*/ 894996 h 894996"/>
                  <a:gd name="connsiteX4" fmla="*/ 0 w 7604071"/>
                  <a:gd name="connsiteY4" fmla="*/ 894996 h 894996"/>
                  <a:gd name="connsiteX5" fmla="*/ 0 w 7604071"/>
                  <a:gd name="connsiteY5" fmla="*/ 0 h 89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4071" h="894996">
                    <a:moveTo>
                      <a:pt x="7604071" y="894995"/>
                    </a:moveTo>
                    <a:lnTo>
                      <a:pt x="447498" y="894995"/>
                    </a:lnTo>
                    <a:lnTo>
                      <a:pt x="0" y="447498"/>
                    </a:lnTo>
                    <a:lnTo>
                      <a:pt x="447498" y="1"/>
                    </a:lnTo>
                    <a:lnTo>
                      <a:pt x="7604071" y="1"/>
                    </a:lnTo>
                    <a:lnTo>
                      <a:pt x="7604071" y="894995"/>
                    </a:lnTo>
                    <a:close/>
                  </a:path>
                </a:pathLst>
              </a:custGeom>
              <a:solidFill>
                <a:schemeClr val="bg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418" tIns="72391" rIns="135128" bIns="72391" numCol="1" spcCol="1270" anchor="ctr" anchorCtr="0">
                <a:noAutofit/>
              </a:bodyPr>
              <a:lstStyle/>
              <a:p>
                <a:pPr marL="0" lvl="0" indent="0" algn="ctr" defTabSz="844550">
                  <a:lnSpc>
                    <a:spcPct val="90000"/>
                  </a:lnSpc>
                  <a:spcBef>
                    <a:spcPct val="0"/>
                  </a:spcBef>
                  <a:spcAft>
                    <a:spcPct val="35000"/>
                  </a:spcAft>
                  <a:buNone/>
                </a:pPr>
                <a:r>
                  <a:rPr lang="en-US" sz="2200" b="1" i="1" dirty="0">
                    <a:solidFill>
                      <a:schemeClr val="tx1"/>
                    </a:solidFill>
                    <a:ea typeface="+mn-lt"/>
                    <a:cs typeface="+mn-lt"/>
                  </a:rPr>
                  <a:t>S</a:t>
                </a:r>
                <a:r>
                  <a:rPr lang="en-US" sz="2200" b="1" i="1" kern="1200" dirty="0">
                    <a:solidFill>
                      <a:schemeClr val="tx1"/>
                    </a:solidFill>
                    <a:ea typeface="+mn-lt"/>
                    <a:cs typeface="+mn-lt"/>
                  </a:rPr>
                  <a:t>tandardized</a:t>
                </a:r>
                <a:r>
                  <a:rPr lang="en-US" sz="2200" kern="1200" dirty="0">
                    <a:solidFill>
                      <a:schemeClr val="tx1"/>
                    </a:solidFill>
                    <a:ea typeface="+mn-lt"/>
                    <a:cs typeface="+mn-lt"/>
                  </a:rPr>
                  <a:t>, </a:t>
                </a:r>
                <a:r>
                  <a:rPr lang="en-US" sz="2200" b="1" i="1" kern="1200" dirty="0">
                    <a:solidFill>
                      <a:schemeClr val="tx1"/>
                    </a:solidFill>
                    <a:ea typeface="+mn-lt"/>
                    <a:cs typeface="+mn-lt"/>
                  </a:rPr>
                  <a:t>evidence-based</a:t>
                </a:r>
                <a:r>
                  <a:rPr lang="en-US" sz="2200" kern="1200" dirty="0">
                    <a:solidFill>
                      <a:schemeClr val="tx1"/>
                    </a:solidFill>
                    <a:ea typeface="+mn-lt"/>
                    <a:cs typeface="+mn-lt"/>
                  </a:rPr>
                  <a:t> programs or instructional practices.</a:t>
                </a:r>
                <a:endParaRPr lang="en-US" sz="2200" kern="1200" dirty="0">
                  <a:solidFill>
                    <a:schemeClr val="tx1"/>
                  </a:solidFill>
                </a:endParaRPr>
              </a:p>
            </p:txBody>
          </p:sp>
          <p:sp>
            <p:nvSpPr>
              <p:cNvPr id="13" name="Oval 12">
                <a:extLst>
                  <a:ext uri="{FF2B5EF4-FFF2-40B4-BE49-F238E27FC236}">
                    <a16:creationId xmlns:a16="http://schemas.microsoft.com/office/drawing/2014/main" id="{EB6F72C0-2636-D500-D6A0-7E776BEF845D}"/>
                  </a:ext>
                </a:extLst>
              </p:cNvPr>
              <p:cNvSpPr/>
              <p:nvPr/>
            </p:nvSpPr>
            <p:spPr>
              <a:xfrm>
                <a:off x="1401617" y="1345323"/>
                <a:ext cx="894996" cy="894996"/>
              </a:xfrm>
              <a:prstGeom prst="ellipse">
                <a:avLst/>
              </a:prstGeom>
              <a:solidFill>
                <a:schemeClr val="accent1"/>
              </a:solidFill>
              <a:ln>
                <a:solidFill>
                  <a:schemeClr val="accent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pic>
          <p:nvPicPr>
            <p:cNvPr id="3" name="Picture 2" descr="A group of white gears&#10;&#10;Description automatically generated">
              <a:extLst>
                <a:ext uri="{FF2B5EF4-FFF2-40B4-BE49-F238E27FC236}">
                  <a16:creationId xmlns:a16="http://schemas.microsoft.com/office/drawing/2014/main" id="{EBE52E62-0153-864F-C024-AC879911D9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739" y="1470172"/>
              <a:ext cx="640080" cy="640080"/>
            </a:xfrm>
            <a:prstGeom prst="rect">
              <a:avLst/>
            </a:prstGeom>
          </p:spPr>
        </p:pic>
      </p:grpSp>
      <p:grpSp>
        <p:nvGrpSpPr>
          <p:cNvPr id="42" name="Group 41" descr="Red rectangle that says &quot;Targeted instruction in a specific skill or set of skills (e.g., phonemic awareness, vocabulary, math problem solving, social skills)&quot;">
            <a:extLst>
              <a:ext uri="{FF2B5EF4-FFF2-40B4-BE49-F238E27FC236}">
                <a16:creationId xmlns:a16="http://schemas.microsoft.com/office/drawing/2014/main" id="{762482FE-7D79-E38A-1DBF-758A73A9FA6C}"/>
              </a:ext>
            </a:extLst>
          </p:cNvPr>
          <p:cNvGrpSpPr/>
          <p:nvPr/>
        </p:nvGrpSpPr>
        <p:grpSpPr>
          <a:xfrm>
            <a:off x="1401617" y="2494021"/>
            <a:ext cx="9241577" cy="894998"/>
            <a:chOff x="1401617" y="2494021"/>
            <a:chExt cx="9241577" cy="894998"/>
          </a:xfrm>
        </p:grpSpPr>
        <p:sp>
          <p:nvSpPr>
            <p:cNvPr id="14" name="Freeform 13">
              <a:extLst>
                <a:ext uri="{FF2B5EF4-FFF2-40B4-BE49-F238E27FC236}">
                  <a16:creationId xmlns:a16="http://schemas.microsoft.com/office/drawing/2014/main" id="{3BA3FEFF-E499-4ED8-0E4F-C29171EB4281}"/>
                </a:ext>
              </a:extLst>
            </p:cNvPr>
            <p:cNvSpPr/>
            <p:nvPr/>
          </p:nvSpPr>
          <p:spPr>
            <a:xfrm>
              <a:off x="1696714" y="2494021"/>
              <a:ext cx="8946480" cy="894998"/>
            </a:xfrm>
            <a:custGeom>
              <a:avLst/>
              <a:gdLst>
                <a:gd name="connsiteX0" fmla="*/ 0 w 7604071"/>
                <a:gd name="connsiteY0" fmla="*/ 0 h 894996"/>
                <a:gd name="connsiteX1" fmla="*/ 7156573 w 7604071"/>
                <a:gd name="connsiteY1" fmla="*/ 0 h 894996"/>
                <a:gd name="connsiteX2" fmla="*/ 7604071 w 7604071"/>
                <a:gd name="connsiteY2" fmla="*/ 447498 h 894996"/>
                <a:gd name="connsiteX3" fmla="*/ 7156573 w 7604071"/>
                <a:gd name="connsiteY3" fmla="*/ 894996 h 894996"/>
                <a:gd name="connsiteX4" fmla="*/ 0 w 7604071"/>
                <a:gd name="connsiteY4" fmla="*/ 894996 h 894996"/>
                <a:gd name="connsiteX5" fmla="*/ 0 w 7604071"/>
                <a:gd name="connsiteY5" fmla="*/ 0 h 89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4071" h="894996">
                  <a:moveTo>
                    <a:pt x="7604071" y="894995"/>
                  </a:moveTo>
                  <a:lnTo>
                    <a:pt x="447498" y="894995"/>
                  </a:lnTo>
                  <a:lnTo>
                    <a:pt x="0" y="447498"/>
                  </a:lnTo>
                  <a:lnTo>
                    <a:pt x="447498" y="1"/>
                  </a:lnTo>
                  <a:lnTo>
                    <a:pt x="7604071" y="1"/>
                  </a:lnTo>
                  <a:lnTo>
                    <a:pt x="7604071" y="894995"/>
                  </a:lnTo>
                  <a:close/>
                </a:path>
              </a:pathLst>
            </a:custGeom>
            <a:solidFill>
              <a:schemeClr val="bg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418" tIns="72391" rIns="135128" bIns="72391" numCol="1" spcCol="1270" anchor="ctr" anchorCtr="0">
              <a:noAutofit/>
            </a:bodyPr>
            <a:lstStyle/>
            <a:p>
              <a:pPr marL="0" lvl="0" indent="0" algn="ctr" defTabSz="844550">
                <a:lnSpc>
                  <a:spcPct val="90000"/>
                </a:lnSpc>
                <a:spcBef>
                  <a:spcPct val="0"/>
                </a:spcBef>
                <a:spcAft>
                  <a:spcPct val="35000"/>
                </a:spcAft>
                <a:buNone/>
              </a:pPr>
              <a:r>
                <a:rPr lang="en-US" sz="2200" b="1" i="1" kern="1200" dirty="0">
                  <a:solidFill>
                    <a:schemeClr val="tx1"/>
                  </a:solidFill>
                  <a:ea typeface="+mn-lt"/>
                  <a:cs typeface="+mn-lt"/>
                </a:rPr>
                <a:t>Targeted</a:t>
              </a:r>
              <a:r>
                <a:rPr lang="en-US" sz="2200" kern="1200" dirty="0">
                  <a:solidFill>
                    <a:schemeClr val="tx1"/>
                  </a:solidFill>
                  <a:ea typeface="+mn-lt"/>
                  <a:cs typeface="+mn-lt"/>
                </a:rPr>
                <a:t> </a:t>
              </a:r>
              <a:r>
                <a:rPr lang="en-US" sz="2200" b="1" i="1" kern="1200" dirty="0">
                  <a:solidFill>
                    <a:schemeClr val="tx1"/>
                  </a:solidFill>
                  <a:ea typeface="+mn-lt"/>
                  <a:cs typeface="+mn-lt"/>
                </a:rPr>
                <a:t>instruction</a:t>
              </a:r>
              <a:r>
                <a:rPr lang="en-US" sz="2200" kern="1200" dirty="0">
                  <a:solidFill>
                    <a:schemeClr val="tx1"/>
                  </a:solidFill>
                  <a:ea typeface="+mn-lt"/>
                  <a:cs typeface="+mn-lt"/>
                </a:rPr>
                <a:t> in </a:t>
              </a:r>
              <a:r>
                <a:rPr lang="en-US" sz="2200" b="0" i="0" kern="1200" dirty="0">
                  <a:solidFill>
                    <a:schemeClr val="tx1"/>
                  </a:solidFill>
                  <a:effectLst/>
                  <a:ea typeface="+mn-lt"/>
                  <a:cs typeface="+mn-lt"/>
                </a:rPr>
                <a:t>a specific skill or set of skills (e.g., phonemic awareness, vocabulary, </a:t>
              </a:r>
              <a:r>
                <a:rPr lang="en-US" sz="2200" kern="1200" dirty="0">
                  <a:solidFill>
                    <a:schemeClr val="tx1"/>
                  </a:solidFill>
                  <a:ea typeface="+mn-lt"/>
                  <a:cs typeface="+mn-lt"/>
                </a:rPr>
                <a:t>math problem solving, social skills).</a:t>
              </a:r>
              <a:endParaRPr lang="en-US" sz="2200" kern="1200" dirty="0">
                <a:solidFill>
                  <a:schemeClr val="tx1"/>
                </a:solidFill>
              </a:endParaRPr>
            </a:p>
          </p:txBody>
        </p:sp>
        <p:grpSp>
          <p:nvGrpSpPr>
            <p:cNvPr id="37" name="Group 36">
              <a:extLst>
                <a:ext uri="{FF2B5EF4-FFF2-40B4-BE49-F238E27FC236}">
                  <a16:creationId xmlns:a16="http://schemas.microsoft.com/office/drawing/2014/main" id="{01A7E9B1-7B98-8CD3-254C-748971E9C758}"/>
                </a:ext>
              </a:extLst>
            </p:cNvPr>
            <p:cNvGrpSpPr/>
            <p:nvPr/>
          </p:nvGrpSpPr>
          <p:grpSpPr>
            <a:xfrm>
              <a:off x="1401617" y="2494021"/>
              <a:ext cx="894996" cy="894996"/>
              <a:chOff x="1401617" y="2494021"/>
              <a:chExt cx="894996" cy="894996"/>
            </a:xfrm>
          </p:grpSpPr>
          <p:sp>
            <p:nvSpPr>
              <p:cNvPr id="15" name="Oval 14">
                <a:extLst>
                  <a:ext uri="{FF2B5EF4-FFF2-40B4-BE49-F238E27FC236}">
                    <a16:creationId xmlns:a16="http://schemas.microsoft.com/office/drawing/2014/main" id="{94883503-7E8F-3C09-1FD7-726792C0B120}"/>
                  </a:ext>
                </a:extLst>
              </p:cNvPr>
              <p:cNvSpPr/>
              <p:nvPr/>
            </p:nvSpPr>
            <p:spPr>
              <a:xfrm>
                <a:off x="1401617" y="2494021"/>
                <a:ext cx="894996" cy="894996"/>
              </a:xfrm>
              <a:prstGeom prst="ellipse">
                <a:avLst/>
              </a:prstGeom>
              <a:solidFill>
                <a:schemeClr val="accent1"/>
              </a:solidFill>
              <a:ln>
                <a:solidFill>
                  <a:schemeClr val="accent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33" name="Graphic 32" descr="Bullseye with solid fill">
                <a:extLst>
                  <a:ext uri="{FF2B5EF4-FFF2-40B4-BE49-F238E27FC236}">
                    <a16:creationId xmlns:a16="http://schemas.microsoft.com/office/drawing/2014/main" id="{3A5F5B0F-3C72-6E3D-B39E-30DFDEFA2D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40798" y="2621479"/>
                <a:ext cx="640080" cy="640080"/>
              </a:xfrm>
              <a:prstGeom prst="rect">
                <a:avLst/>
              </a:prstGeom>
            </p:spPr>
          </p:pic>
        </p:grpSp>
      </p:grpSp>
      <p:grpSp>
        <p:nvGrpSpPr>
          <p:cNvPr id="30" name="Group 29" descr="Red rectangle that says &quot;Matched to students’ needs or the function of their behavior.&quot;">
            <a:extLst>
              <a:ext uri="{FF2B5EF4-FFF2-40B4-BE49-F238E27FC236}">
                <a16:creationId xmlns:a16="http://schemas.microsoft.com/office/drawing/2014/main" id="{96064A47-9B75-085F-BA72-A01D844B5EFD}"/>
              </a:ext>
            </a:extLst>
          </p:cNvPr>
          <p:cNvGrpSpPr/>
          <p:nvPr/>
        </p:nvGrpSpPr>
        <p:grpSpPr>
          <a:xfrm>
            <a:off x="1401617" y="3642718"/>
            <a:ext cx="9241577" cy="894998"/>
            <a:chOff x="1401617" y="3642718"/>
            <a:chExt cx="9241577" cy="894998"/>
          </a:xfrm>
        </p:grpSpPr>
        <p:grpSp>
          <p:nvGrpSpPr>
            <p:cNvPr id="43" name="Group 42">
              <a:extLst>
                <a:ext uri="{FF2B5EF4-FFF2-40B4-BE49-F238E27FC236}">
                  <a16:creationId xmlns:a16="http://schemas.microsoft.com/office/drawing/2014/main" id="{A6447D01-7005-DA97-98D1-AD09A91CB82D}"/>
                </a:ext>
              </a:extLst>
            </p:cNvPr>
            <p:cNvGrpSpPr/>
            <p:nvPr/>
          </p:nvGrpSpPr>
          <p:grpSpPr>
            <a:xfrm>
              <a:off x="1401617" y="3642718"/>
              <a:ext cx="9241577" cy="894998"/>
              <a:chOff x="1401617" y="3642718"/>
              <a:chExt cx="9241577" cy="894998"/>
            </a:xfrm>
          </p:grpSpPr>
          <p:sp>
            <p:nvSpPr>
              <p:cNvPr id="16" name="Freeform 15">
                <a:extLst>
                  <a:ext uri="{FF2B5EF4-FFF2-40B4-BE49-F238E27FC236}">
                    <a16:creationId xmlns:a16="http://schemas.microsoft.com/office/drawing/2014/main" id="{72964321-18EE-45B6-EC5F-E80D1BF8EF70}"/>
                  </a:ext>
                </a:extLst>
              </p:cNvPr>
              <p:cNvSpPr/>
              <p:nvPr/>
            </p:nvSpPr>
            <p:spPr>
              <a:xfrm>
                <a:off x="1696714" y="3642718"/>
                <a:ext cx="8946480" cy="894998"/>
              </a:xfrm>
              <a:custGeom>
                <a:avLst/>
                <a:gdLst>
                  <a:gd name="connsiteX0" fmla="*/ 0 w 7604071"/>
                  <a:gd name="connsiteY0" fmla="*/ 0 h 894996"/>
                  <a:gd name="connsiteX1" fmla="*/ 7156573 w 7604071"/>
                  <a:gd name="connsiteY1" fmla="*/ 0 h 894996"/>
                  <a:gd name="connsiteX2" fmla="*/ 7604071 w 7604071"/>
                  <a:gd name="connsiteY2" fmla="*/ 447498 h 894996"/>
                  <a:gd name="connsiteX3" fmla="*/ 7156573 w 7604071"/>
                  <a:gd name="connsiteY3" fmla="*/ 894996 h 894996"/>
                  <a:gd name="connsiteX4" fmla="*/ 0 w 7604071"/>
                  <a:gd name="connsiteY4" fmla="*/ 894996 h 894996"/>
                  <a:gd name="connsiteX5" fmla="*/ 0 w 7604071"/>
                  <a:gd name="connsiteY5" fmla="*/ 0 h 89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4071" h="894996">
                    <a:moveTo>
                      <a:pt x="7604071" y="894995"/>
                    </a:moveTo>
                    <a:lnTo>
                      <a:pt x="447498" y="894995"/>
                    </a:lnTo>
                    <a:lnTo>
                      <a:pt x="0" y="447498"/>
                    </a:lnTo>
                    <a:lnTo>
                      <a:pt x="447498" y="1"/>
                    </a:lnTo>
                    <a:lnTo>
                      <a:pt x="7604071" y="1"/>
                    </a:lnTo>
                    <a:lnTo>
                      <a:pt x="7604071" y="894995"/>
                    </a:lnTo>
                    <a:close/>
                  </a:path>
                </a:pathLst>
              </a:custGeom>
              <a:solidFill>
                <a:schemeClr val="bg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418" tIns="72391" rIns="135128" bIns="72391" numCol="1" spcCol="1270" anchor="ctr" anchorCtr="0">
                <a:noAutofit/>
              </a:bodyPr>
              <a:lstStyle/>
              <a:p>
                <a:pPr marL="0" lvl="0" indent="0" algn="ctr" defTabSz="844550">
                  <a:lnSpc>
                    <a:spcPct val="90000"/>
                  </a:lnSpc>
                  <a:spcBef>
                    <a:spcPct val="0"/>
                  </a:spcBef>
                  <a:spcAft>
                    <a:spcPct val="35000"/>
                  </a:spcAft>
                  <a:buNone/>
                </a:pPr>
                <a:r>
                  <a:rPr lang="en-US" sz="2200" b="1" i="1" dirty="0">
                    <a:solidFill>
                      <a:schemeClr val="tx1"/>
                    </a:solidFill>
                    <a:ea typeface="+mn-lt"/>
                    <a:cs typeface="+mn-lt"/>
                  </a:rPr>
                  <a:t>M</a:t>
                </a:r>
                <a:r>
                  <a:rPr lang="en-US" sz="2200" b="1" i="1" kern="1200" dirty="0">
                    <a:solidFill>
                      <a:schemeClr val="tx1"/>
                    </a:solidFill>
                    <a:ea typeface="+mn-lt"/>
                    <a:cs typeface="+mn-lt"/>
                  </a:rPr>
                  <a:t>atched </a:t>
                </a:r>
                <a:r>
                  <a:rPr lang="en-US" sz="2200" b="1" i="1" kern="1200" dirty="0">
                    <a:solidFill>
                      <a:schemeClr val="tx1"/>
                    </a:solidFill>
                    <a:effectLst/>
                    <a:ea typeface="+mn-lt"/>
                    <a:cs typeface="+mn-lt"/>
                  </a:rPr>
                  <a:t>to students’ needs</a:t>
                </a:r>
                <a:r>
                  <a:rPr lang="en-US" sz="2200" kern="1200" dirty="0">
                    <a:solidFill>
                      <a:schemeClr val="tx1"/>
                    </a:solidFill>
                    <a:ea typeface="+mn-lt"/>
                    <a:cs typeface="+mn-lt"/>
                  </a:rPr>
                  <a:t> or the function of their behavior.</a:t>
                </a:r>
              </a:p>
            </p:txBody>
          </p:sp>
          <p:sp>
            <p:nvSpPr>
              <p:cNvPr id="17" name="Oval 16">
                <a:extLst>
                  <a:ext uri="{FF2B5EF4-FFF2-40B4-BE49-F238E27FC236}">
                    <a16:creationId xmlns:a16="http://schemas.microsoft.com/office/drawing/2014/main" id="{3FC9D1D6-E367-0E9E-94A4-B5BB498250F6}"/>
                  </a:ext>
                </a:extLst>
              </p:cNvPr>
              <p:cNvSpPr/>
              <p:nvPr/>
            </p:nvSpPr>
            <p:spPr>
              <a:xfrm>
                <a:off x="1401617" y="3642718"/>
                <a:ext cx="894996" cy="894996"/>
              </a:xfrm>
              <a:prstGeom prst="ellipse">
                <a:avLst/>
              </a:prstGeom>
              <a:solidFill>
                <a:schemeClr val="accent1"/>
              </a:solidFill>
              <a:ln>
                <a:solidFill>
                  <a:schemeClr val="accent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pic>
          <p:nvPicPr>
            <p:cNvPr id="29" name="Graphic 28" descr="Puzzle pieces with solid fill">
              <a:extLst>
                <a:ext uri="{FF2B5EF4-FFF2-40B4-BE49-F238E27FC236}">
                  <a16:creationId xmlns:a16="http://schemas.microsoft.com/office/drawing/2014/main" id="{8A50031F-92E5-E7CB-FEBA-04FE465DAD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75880" y="3683530"/>
              <a:ext cx="822960" cy="822960"/>
            </a:xfrm>
            <a:prstGeom prst="rect">
              <a:avLst/>
            </a:prstGeom>
          </p:spPr>
        </p:pic>
      </p:grpSp>
      <p:grpSp>
        <p:nvGrpSpPr>
          <p:cNvPr id="44" name="Group 43" descr="Red rectangle that says &quot;Delivered with fidelity&quot;">
            <a:extLst>
              <a:ext uri="{FF2B5EF4-FFF2-40B4-BE49-F238E27FC236}">
                <a16:creationId xmlns:a16="http://schemas.microsoft.com/office/drawing/2014/main" id="{CE76279D-30D9-0A79-2E96-C8F9C39BB09A}"/>
              </a:ext>
            </a:extLst>
          </p:cNvPr>
          <p:cNvGrpSpPr/>
          <p:nvPr/>
        </p:nvGrpSpPr>
        <p:grpSpPr>
          <a:xfrm>
            <a:off x="1401617" y="4791415"/>
            <a:ext cx="9241577" cy="894997"/>
            <a:chOff x="1401617" y="4791415"/>
            <a:chExt cx="9241577" cy="894997"/>
          </a:xfrm>
        </p:grpSpPr>
        <p:sp>
          <p:nvSpPr>
            <p:cNvPr id="18" name="Freeform 17">
              <a:extLst>
                <a:ext uri="{FF2B5EF4-FFF2-40B4-BE49-F238E27FC236}">
                  <a16:creationId xmlns:a16="http://schemas.microsoft.com/office/drawing/2014/main" id="{1324B367-6ABB-0CB2-17D6-7B176C93B900}"/>
                </a:ext>
              </a:extLst>
            </p:cNvPr>
            <p:cNvSpPr/>
            <p:nvPr/>
          </p:nvSpPr>
          <p:spPr>
            <a:xfrm>
              <a:off x="1696714" y="4791416"/>
              <a:ext cx="8946480" cy="894996"/>
            </a:xfrm>
            <a:custGeom>
              <a:avLst/>
              <a:gdLst>
                <a:gd name="connsiteX0" fmla="*/ 0 w 7604071"/>
                <a:gd name="connsiteY0" fmla="*/ 0 h 894996"/>
                <a:gd name="connsiteX1" fmla="*/ 7156573 w 7604071"/>
                <a:gd name="connsiteY1" fmla="*/ 0 h 894996"/>
                <a:gd name="connsiteX2" fmla="*/ 7604071 w 7604071"/>
                <a:gd name="connsiteY2" fmla="*/ 447498 h 894996"/>
                <a:gd name="connsiteX3" fmla="*/ 7156573 w 7604071"/>
                <a:gd name="connsiteY3" fmla="*/ 894996 h 894996"/>
                <a:gd name="connsiteX4" fmla="*/ 0 w 7604071"/>
                <a:gd name="connsiteY4" fmla="*/ 894996 h 894996"/>
                <a:gd name="connsiteX5" fmla="*/ 0 w 7604071"/>
                <a:gd name="connsiteY5" fmla="*/ 0 h 89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4071" h="894996">
                  <a:moveTo>
                    <a:pt x="7604071" y="894995"/>
                  </a:moveTo>
                  <a:lnTo>
                    <a:pt x="447498" y="894995"/>
                  </a:lnTo>
                  <a:lnTo>
                    <a:pt x="0" y="447498"/>
                  </a:lnTo>
                  <a:lnTo>
                    <a:pt x="447498" y="1"/>
                  </a:lnTo>
                  <a:lnTo>
                    <a:pt x="7604071" y="1"/>
                  </a:lnTo>
                  <a:lnTo>
                    <a:pt x="7604071" y="894995"/>
                  </a:lnTo>
                  <a:close/>
                </a:path>
              </a:pathLst>
            </a:custGeom>
            <a:solidFill>
              <a:schemeClr val="bg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418" tIns="72390" rIns="135128" bIns="72390" numCol="1" spcCol="1270" anchor="ctr" anchorCtr="0">
              <a:noAutofit/>
            </a:bodyPr>
            <a:lstStyle/>
            <a:p>
              <a:pPr marL="0" lvl="0" indent="0" algn="ctr" defTabSz="844550">
                <a:lnSpc>
                  <a:spcPct val="90000"/>
                </a:lnSpc>
                <a:spcBef>
                  <a:spcPct val="0"/>
                </a:spcBef>
                <a:spcAft>
                  <a:spcPct val="35000"/>
                </a:spcAft>
                <a:buNone/>
              </a:pPr>
              <a:r>
                <a:rPr lang="en-US" sz="2400" dirty="0">
                  <a:solidFill>
                    <a:schemeClr val="tx1"/>
                  </a:solidFill>
                  <a:ea typeface="+mn-lt"/>
                  <a:cs typeface="+mn-lt"/>
                </a:rPr>
                <a:t>D</a:t>
              </a:r>
              <a:r>
                <a:rPr lang="en-US" sz="2400" kern="1200" dirty="0">
                  <a:solidFill>
                    <a:schemeClr val="tx1"/>
                  </a:solidFill>
                  <a:ea typeface="+mn-lt"/>
                  <a:cs typeface="+mn-lt"/>
                </a:rPr>
                <a:t>elivered </a:t>
              </a:r>
              <a:r>
                <a:rPr lang="en-US" sz="2400" kern="1200" dirty="0">
                  <a:solidFill>
                    <a:schemeClr val="tx1"/>
                  </a:solidFill>
                  <a:effectLst/>
                  <a:ea typeface="+mn-lt"/>
                  <a:cs typeface="+mn-lt"/>
                </a:rPr>
                <a:t>with </a:t>
              </a:r>
              <a:r>
                <a:rPr lang="en-US" sz="2400" b="1" i="1" kern="1200" dirty="0">
                  <a:solidFill>
                    <a:schemeClr val="tx1"/>
                  </a:solidFill>
                  <a:effectLst/>
                  <a:ea typeface="+mn-lt"/>
                  <a:cs typeface="+mn-lt"/>
                </a:rPr>
                <a:t>fidelity</a:t>
              </a:r>
              <a:r>
                <a:rPr lang="en-US" sz="2400" kern="1200" dirty="0">
                  <a:solidFill>
                    <a:schemeClr val="tx1"/>
                  </a:solidFill>
                  <a:ea typeface="+mn-lt"/>
                  <a:cs typeface="+mn-lt"/>
                </a:rPr>
                <a:t>.</a:t>
              </a:r>
              <a:endParaRPr lang="en-US" sz="2400" kern="1200" dirty="0">
                <a:solidFill>
                  <a:schemeClr val="tx1"/>
                </a:solidFill>
              </a:endParaRPr>
            </a:p>
          </p:txBody>
        </p:sp>
        <p:grpSp>
          <p:nvGrpSpPr>
            <p:cNvPr id="40" name="Group 39">
              <a:extLst>
                <a:ext uri="{FF2B5EF4-FFF2-40B4-BE49-F238E27FC236}">
                  <a16:creationId xmlns:a16="http://schemas.microsoft.com/office/drawing/2014/main" id="{9C69E5B6-072B-BE8C-9051-E8B8DB6AFB9C}"/>
                </a:ext>
              </a:extLst>
            </p:cNvPr>
            <p:cNvGrpSpPr/>
            <p:nvPr/>
          </p:nvGrpSpPr>
          <p:grpSpPr>
            <a:xfrm>
              <a:off x="1401617" y="4791415"/>
              <a:ext cx="894996" cy="894996"/>
              <a:chOff x="1401617" y="4791415"/>
              <a:chExt cx="894996" cy="894996"/>
            </a:xfrm>
          </p:grpSpPr>
          <p:sp>
            <p:nvSpPr>
              <p:cNvPr id="19" name="Oval 18">
                <a:extLst>
                  <a:ext uri="{FF2B5EF4-FFF2-40B4-BE49-F238E27FC236}">
                    <a16:creationId xmlns:a16="http://schemas.microsoft.com/office/drawing/2014/main" id="{CD285A06-408E-1577-AAE3-4EE75520B9EA}"/>
                  </a:ext>
                </a:extLst>
              </p:cNvPr>
              <p:cNvSpPr/>
              <p:nvPr/>
            </p:nvSpPr>
            <p:spPr>
              <a:xfrm>
                <a:off x="1401617" y="4791415"/>
                <a:ext cx="894996" cy="894996"/>
              </a:xfrm>
              <a:prstGeom prst="ellipse">
                <a:avLst/>
              </a:prstGeom>
              <a:solidFill>
                <a:schemeClr val="accent1"/>
              </a:solidFill>
              <a:ln>
                <a:solidFill>
                  <a:schemeClr val="accent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25" name="Graphic 24" descr="Checklist with solid fill">
                <a:extLst>
                  <a:ext uri="{FF2B5EF4-FFF2-40B4-BE49-F238E27FC236}">
                    <a16:creationId xmlns:a16="http://schemas.microsoft.com/office/drawing/2014/main" id="{66BD18CA-B4A3-1B06-408A-CAE5B90A80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15934" y="4899419"/>
                <a:ext cx="683080" cy="683080"/>
              </a:xfrm>
              <a:prstGeom prst="rect">
                <a:avLst/>
              </a:prstGeom>
            </p:spPr>
          </p:pic>
        </p:grpSp>
      </p:grpSp>
      <p:sp>
        <p:nvSpPr>
          <p:cNvPr id="8" name="Text Placeholder 7">
            <a:extLst>
              <a:ext uri="{FF2B5EF4-FFF2-40B4-BE49-F238E27FC236}">
                <a16:creationId xmlns:a16="http://schemas.microsoft.com/office/drawing/2014/main" id="{77A80614-E6EF-46B5-965D-0F28F373A3DD}"/>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DA3B2BFD-F59D-98C7-FE08-095A5FDD7D1C}"/>
              </a:ext>
            </a:extLst>
          </p:cNvPr>
          <p:cNvSpPr>
            <a:spLocks noGrp="1"/>
          </p:cNvSpPr>
          <p:nvPr>
            <p:ph type="sldNum" sz="quarter" idx="12"/>
          </p:nvPr>
        </p:nvSpPr>
        <p:spPr/>
        <p:txBody>
          <a:bodyPr/>
          <a:lstStyle/>
          <a:p>
            <a:fld id="{BABF4E83-61DB-418F-A99F-17BC9BB58EF6}" type="slidenum">
              <a:rPr lang="en-US" smtClean="0"/>
              <a:t>15</a:t>
            </a:fld>
            <a:endParaRPr lang="en-US"/>
          </a:p>
        </p:txBody>
      </p:sp>
    </p:spTree>
    <p:extLst>
      <p:ext uri="{BB962C8B-B14F-4D97-AF65-F5344CB8AC3E}">
        <p14:creationId xmlns:p14="http://schemas.microsoft.com/office/powerpoint/2010/main" val="869813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F5BA2-772D-D7D7-F6E6-E52BBB3D80C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598309A-325C-AA68-471F-F478CFEA7301}"/>
              </a:ext>
            </a:extLst>
          </p:cNvPr>
          <p:cNvSpPr>
            <a:spLocks noGrp="1"/>
          </p:cNvSpPr>
          <p:nvPr>
            <p:ph type="title"/>
          </p:nvPr>
        </p:nvSpPr>
        <p:spPr>
          <a:xfrm>
            <a:off x="639053" y="294992"/>
            <a:ext cx="11276076" cy="1280160"/>
          </a:xfrm>
        </p:spPr>
        <p:txBody>
          <a:bodyPr>
            <a:normAutofit/>
          </a:bodyPr>
          <a:lstStyle/>
          <a:p>
            <a:r>
              <a:rPr lang="en-US"/>
              <a:t>Why start with standardize, evidence-based programs?</a:t>
            </a:r>
          </a:p>
        </p:txBody>
      </p:sp>
      <p:pic>
        <p:nvPicPr>
          <p:cNvPr id="24" name="Graphic 23">
            <a:extLst>
              <a:ext uri="{FF2B5EF4-FFF2-40B4-BE49-F238E27FC236}">
                <a16:creationId xmlns:a16="http://schemas.microsoft.com/office/drawing/2014/main" id="{E8E6C8B3-BAC5-77D1-58EB-3B4D47EB0F6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7392" y="2024752"/>
            <a:ext cx="517748" cy="517748"/>
          </a:xfrm>
          <a:prstGeom prst="rect">
            <a:avLst/>
          </a:prstGeom>
        </p:spPr>
      </p:pic>
      <p:grpSp>
        <p:nvGrpSpPr>
          <p:cNvPr id="64" name="Group 63" descr="&quot;They are effective&quot;">
            <a:extLst>
              <a:ext uri="{FF2B5EF4-FFF2-40B4-BE49-F238E27FC236}">
                <a16:creationId xmlns:a16="http://schemas.microsoft.com/office/drawing/2014/main" id="{87E6EEB9-CBC5-1668-DE2B-DE19DDED21CC}"/>
              </a:ext>
            </a:extLst>
          </p:cNvPr>
          <p:cNvGrpSpPr/>
          <p:nvPr/>
        </p:nvGrpSpPr>
        <p:grpSpPr>
          <a:xfrm>
            <a:off x="1434911" y="2177325"/>
            <a:ext cx="3940842" cy="820733"/>
            <a:chOff x="912397" y="1728020"/>
            <a:chExt cx="3940842" cy="820733"/>
          </a:xfrm>
        </p:grpSpPr>
        <p:sp>
          <p:nvSpPr>
            <p:cNvPr id="49" name="Freeform 48">
              <a:extLst>
                <a:ext uri="{FF2B5EF4-FFF2-40B4-BE49-F238E27FC236}">
                  <a16:creationId xmlns:a16="http://schemas.microsoft.com/office/drawing/2014/main" id="{7D901F99-E152-F18D-A318-D8C58BB5E65D}"/>
                </a:ext>
              </a:extLst>
            </p:cNvPr>
            <p:cNvSpPr/>
            <p:nvPr/>
          </p:nvSpPr>
          <p:spPr>
            <a:xfrm>
              <a:off x="912397" y="1728020"/>
              <a:ext cx="3605173" cy="703096"/>
            </a:xfrm>
            <a:custGeom>
              <a:avLst/>
              <a:gdLst>
                <a:gd name="connsiteX0" fmla="*/ 0 w 2190429"/>
                <a:gd name="connsiteY0" fmla="*/ 0 h 703096"/>
                <a:gd name="connsiteX1" fmla="*/ 2190429 w 2190429"/>
                <a:gd name="connsiteY1" fmla="*/ 0 h 703096"/>
                <a:gd name="connsiteX2" fmla="*/ 2190429 w 2190429"/>
                <a:gd name="connsiteY2" fmla="*/ 703096 h 703096"/>
                <a:gd name="connsiteX3" fmla="*/ 0 w 2190429"/>
                <a:gd name="connsiteY3" fmla="*/ 703096 h 703096"/>
                <a:gd name="connsiteX4" fmla="*/ 0 w 2190429"/>
                <a:gd name="connsiteY4" fmla="*/ 0 h 703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429" h="703096">
                  <a:moveTo>
                    <a:pt x="0" y="0"/>
                  </a:moveTo>
                  <a:lnTo>
                    <a:pt x="2190429" y="0"/>
                  </a:lnTo>
                  <a:lnTo>
                    <a:pt x="2190429" y="703096"/>
                  </a:lnTo>
                  <a:lnTo>
                    <a:pt x="0" y="703096"/>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2390" tIns="0" rIns="672004" bIns="0" numCol="1" spcCol="1270" anchor="ctr" anchorCtr="0">
              <a:noAutofit/>
            </a:bodyPr>
            <a:lstStyle/>
            <a:p>
              <a:pPr marL="0" lvl="0" indent="0" algn="l" defTabSz="844550">
                <a:lnSpc>
                  <a:spcPct val="90000"/>
                </a:lnSpc>
                <a:spcBef>
                  <a:spcPct val="0"/>
                </a:spcBef>
                <a:spcAft>
                  <a:spcPct val="35000"/>
                </a:spcAft>
                <a:buNone/>
              </a:pPr>
              <a:r>
                <a:rPr lang="en-US" sz="2800" kern="1200"/>
                <a:t>They are </a:t>
              </a:r>
              <a:r>
                <a:rPr lang="en-US" sz="2800" b="1" kern="1200"/>
                <a:t>effective</a:t>
              </a:r>
            </a:p>
          </p:txBody>
        </p:sp>
        <p:sp>
          <p:nvSpPr>
            <p:cNvPr id="50" name="Oval 49">
              <a:extLst>
                <a:ext uri="{FF2B5EF4-FFF2-40B4-BE49-F238E27FC236}">
                  <a16:creationId xmlns:a16="http://schemas.microsoft.com/office/drawing/2014/main" id="{219CF7C0-B727-F435-D4CA-209C6E587CEF}"/>
                </a:ext>
              </a:extLst>
            </p:cNvPr>
            <p:cNvSpPr/>
            <p:nvPr/>
          </p:nvSpPr>
          <p:spPr>
            <a:xfrm>
              <a:off x="4086589" y="1782103"/>
              <a:ext cx="766650" cy="766650"/>
            </a:xfrm>
            <a:prstGeom prst="ellipse">
              <a:avLst/>
            </a:prstGeom>
            <a:solidFill>
              <a:srgbClr val="CFD7CE"/>
            </a:solidFill>
            <a:ln>
              <a:solidFill>
                <a:schemeClr val="accent2">
                  <a:alpha val="90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a:lstStyle/>
            <a:p>
              <a:endParaRPr lang="en-US" sz="2800"/>
            </a:p>
          </p:txBody>
        </p:sp>
        <p:pic>
          <p:nvPicPr>
            <p:cNvPr id="63" name="Graphic 62" descr="Business Growth with solid fill">
              <a:extLst>
                <a:ext uri="{FF2B5EF4-FFF2-40B4-BE49-F238E27FC236}">
                  <a16:creationId xmlns:a16="http://schemas.microsoft.com/office/drawing/2014/main" id="{946382B6-9FC3-B134-81D4-43B2AE5150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88748" y="1834233"/>
              <a:ext cx="640080" cy="640080"/>
            </a:xfrm>
            <a:prstGeom prst="rect">
              <a:avLst/>
            </a:prstGeom>
          </p:spPr>
        </p:pic>
      </p:grpSp>
      <p:grpSp>
        <p:nvGrpSpPr>
          <p:cNvPr id="72" name="Group 71" descr="&quot;They are efficient&quot;">
            <a:extLst>
              <a:ext uri="{FF2B5EF4-FFF2-40B4-BE49-F238E27FC236}">
                <a16:creationId xmlns:a16="http://schemas.microsoft.com/office/drawing/2014/main" id="{CFD32C6B-E23A-7A06-0875-F90ADCB5E269}"/>
              </a:ext>
            </a:extLst>
          </p:cNvPr>
          <p:cNvGrpSpPr/>
          <p:nvPr/>
        </p:nvGrpSpPr>
        <p:grpSpPr>
          <a:xfrm>
            <a:off x="1434911" y="3447658"/>
            <a:ext cx="3940842" cy="826622"/>
            <a:chOff x="912397" y="2967183"/>
            <a:chExt cx="3940842" cy="826622"/>
          </a:xfrm>
        </p:grpSpPr>
        <p:sp>
          <p:nvSpPr>
            <p:cNvPr id="52" name="Freeform 51">
              <a:extLst>
                <a:ext uri="{FF2B5EF4-FFF2-40B4-BE49-F238E27FC236}">
                  <a16:creationId xmlns:a16="http://schemas.microsoft.com/office/drawing/2014/main" id="{0E39270C-547D-7FE8-31CE-FC70E2DAD4E0}"/>
                </a:ext>
              </a:extLst>
            </p:cNvPr>
            <p:cNvSpPr/>
            <p:nvPr/>
          </p:nvSpPr>
          <p:spPr>
            <a:xfrm>
              <a:off x="912397" y="2967183"/>
              <a:ext cx="3605174" cy="703096"/>
            </a:xfrm>
            <a:custGeom>
              <a:avLst/>
              <a:gdLst>
                <a:gd name="connsiteX0" fmla="*/ 0 w 2190429"/>
                <a:gd name="connsiteY0" fmla="*/ 0 h 703096"/>
                <a:gd name="connsiteX1" fmla="*/ 2190429 w 2190429"/>
                <a:gd name="connsiteY1" fmla="*/ 0 h 703096"/>
                <a:gd name="connsiteX2" fmla="*/ 2190429 w 2190429"/>
                <a:gd name="connsiteY2" fmla="*/ 703096 h 703096"/>
                <a:gd name="connsiteX3" fmla="*/ 0 w 2190429"/>
                <a:gd name="connsiteY3" fmla="*/ 703096 h 703096"/>
                <a:gd name="connsiteX4" fmla="*/ 0 w 2190429"/>
                <a:gd name="connsiteY4" fmla="*/ 0 h 703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429" h="703096">
                  <a:moveTo>
                    <a:pt x="0" y="0"/>
                  </a:moveTo>
                  <a:lnTo>
                    <a:pt x="2190429" y="0"/>
                  </a:lnTo>
                  <a:lnTo>
                    <a:pt x="2190429" y="703096"/>
                  </a:lnTo>
                  <a:lnTo>
                    <a:pt x="0" y="703096"/>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2390" tIns="0" rIns="672004" bIns="0" numCol="1" spcCol="1270" anchor="ctr" anchorCtr="0">
              <a:noAutofit/>
            </a:bodyPr>
            <a:lstStyle/>
            <a:p>
              <a:pPr marL="0" lvl="0" indent="0" algn="l" defTabSz="844550">
                <a:lnSpc>
                  <a:spcPct val="90000"/>
                </a:lnSpc>
                <a:spcBef>
                  <a:spcPct val="0"/>
                </a:spcBef>
                <a:spcAft>
                  <a:spcPct val="35000"/>
                </a:spcAft>
                <a:buNone/>
              </a:pPr>
              <a:r>
                <a:rPr lang="en-US" sz="2800" kern="1200"/>
                <a:t>They are </a:t>
              </a:r>
              <a:r>
                <a:rPr lang="en-US" sz="2800" b="1" kern="1200"/>
                <a:t>efficient</a:t>
              </a:r>
            </a:p>
          </p:txBody>
        </p:sp>
        <p:sp>
          <p:nvSpPr>
            <p:cNvPr id="53" name="Oval 52">
              <a:extLst>
                <a:ext uri="{FF2B5EF4-FFF2-40B4-BE49-F238E27FC236}">
                  <a16:creationId xmlns:a16="http://schemas.microsoft.com/office/drawing/2014/main" id="{557998B0-CB80-66FB-4D01-2AC6E39DCE67}"/>
                </a:ext>
              </a:extLst>
            </p:cNvPr>
            <p:cNvSpPr/>
            <p:nvPr/>
          </p:nvSpPr>
          <p:spPr>
            <a:xfrm>
              <a:off x="4086589" y="3027155"/>
              <a:ext cx="766650" cy="766650"/>
            </a:xfrm>
            <a:prstGeom prst="ellipse">
              <a:avLst/>
            </a:prstGeom>
            <a:solidFill>
              <a:srgbClr val="CDD0D7"/>
            </a:solidFill>
            <a:ln>
              <a:solidFill>
                <a:schemeClr val="accent3">
                  <a:alpha val="90000"/>
                </a:schemeClr>
              </a:solidFill>
            </a:ln>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a:lstStyle/>
            <a:p>
              <a:endParaRPr lang="en-US" sz="2800"/>
            </a:p>
          </p:txBody>
        </p:sp>
        <p:pic>
          <p:nvPicPr>
            <p:cNvPr id="71" name="Graphic 70" descr="Clock with solid fill">
              <a:extLst>
                <a:ext uri="{FF2B5EF4-FFF2-40B4-BE49-F238E27FC236}">
                  <a16:creationId xmlns:a16="http://schemas.microsoft.com/office/drawing/2014/main" id="{28BC27B4-834B-9B5F-0788-445A654B90B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49874" y="3085174"/>
              <a:ext cx="640080" cy="640080"/>
            </a:xfrm>
            <a:prstGeom prst="rect">
              <a:avLst/>
            </a:prstGeom>
          </p:spPr>
        </p:pic>
      </p:grpSp>
      <p:grpSp>
        <p:nvGrpSpPr>
          <p:cNvPr id="68" name="Group 67" descr="&quot;They are consistent&quot;">
            <a:extLst>
              <a:ext uri="{FF2B5EF4-FFF2-40B4-BE49-F238E27FC236}">
                <a16:creationId xmlns:a16="http://schemas.microsoft.com/office/drawing/2014/main" id="{289E1D4B-7775-9001-CF1B-E99410BC0F9D}"/>
              </a:ext>
            </a:extLst>
          </p:cNvPr>
          <p:cNvGrpSpPr/>
          <p:nvPr/>
        </p:nvGrpSpPr>
        <p:grpSpPr>
          <a:xfrm>
            <a:off x="1434911" y="4732401"/>
            <a:ext cx="3940842" cy="818007"/>
            <a:chOff x="917839" y="3483052"/>
            <a:chExt cx="3940842" cy="818007"/>
          </a:xfrm>
        </p:grpSpPr>
        <p:sp>
          <p:nvSpPr>
            <p:cNvPr id="55" name="Freeform 54">
              <a:extLst>
                <a:ext uri="{FF2B5EF4-FFF2-40B4-BE49-F238E27FC236}">
                  <a16:creationId xmlns:a16="http://schemas.microsoft.com/office/drawing/2014/main" id="{6ADC8FA7-88CF-A45D-E74D-8F4296051DAB}"/>
                </a:ext>
              </a:extLst>
            </p:cNvPr>
            <p:cNvSpPr/>
            <p:nvPr/>
          </p:nvSpPr>
          <p:spPr>
            <a:xfrm>
              <a:off x="917839" y="3483052"/>
              <a:ext cx="3605174" cy="703096"/>
            </a:xfrm>
            <a:custGeom>
              <a:avLst/>
              <a:gdLst>
                <a:gd name="connsiteX0" fmla="*/ 0 w 2190429"/>
                <a:gd name="connsiteY0" fmla="*/ 0 h 703096"/>
                <a:gd name="connsiteX1" fmla="*/ 2190429 w 2190429"/>
                <a:gd name="connsiteY1" fmla="*/ 0 h 703096"/>
                <a:gd name="connsiteX2" fmla="*/ 2190429 w 2190429"/>
                <a:gd name="connsiteY2" fmla="*/ 703096 h 703096"/>
                <a:gd name="connsiteX3" fmla="*/ 0 w 2190429"/>
                <a:gd name="connsiteY3" fmla="*/ 703096 h 703096"/>
                <a:gd name="connsiteX4" fmla="*/ 0 w 2190429"/>
                <a:gd name="connsiteY4" fmla="*/ 0 h 703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429" h="703096">
                  <a:moveTo>
                    <a:pt x="0" y="0"/>
                  </a:moveTo>
                  <a:lnTo>
                    <a:pt x="2190429" y="0"/>
                  </a:lnTo>
                  <a:lnTo>
                    <a:pt x="2190429" y="703096"/>
                  </a:lnTo>
                  <a:lnTo>
                    <a:pt x="0" y="703096"/>
                  </a:lnTo>
                  <a:lnTo>
                    <a:pt x="0" y="0"/>
                  </a:lnTo>
                  <a:close/>
                </a:path>
              </a:pathLst>
            </a:custGeom>
            <a:solidFill>
              <a:schemeClr val="accent4"/>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2390" tIns="0" rIns="672004" bIns="0" numCol="1" spcCol="1270" anchor="ctr" anchorCtr="0">
              <a:noAutofit/>
            </a:bodyPr>
            <a:lstStyle/>
            <a:p>
              <a:pPr marL="0" lvl="0" indent="0" algn="l" defTabSz="844550">
                <a:lnSpc>
                  <a:spcPct val="90000"/>
                </a:lnSpc>
                <a:spcBef>
                  <a:spcPct val="0"/>
                </a:spcBef>
                <a:spcAft>
                  <a:spcPct val="35000"/>
                </a:spcAft>
                <a:buNone/>
              </a:pPr>
              <a:r>
                <a:rPr lang="en-US" sz="2800" kern="1200"/>
                <a:t>They are </a:t>
              </a:r>
              <a:r>
                <a:rPr lang="en-US" sz="2800" b="1" kern="1200"/>
                <a:t>consistent</a:t>
              </a:r>
            </a:p>
          </p:txBody>
        </p:sp>
        <p:sp>
          <p:nvSpPr>
            <p:cNvPr id="56" name="Oval 55">
              <a:extLst>
                <a:ext uri="{FF2B5EF4-FFF2-40B4-BE49-F238E27FC236}">
                  <a16:creationId xmlns:a16="http://schemas.microsoft.com/office/drawing/2014/main" id="{5987C79E-85AC-C436-EC06-8F6277E88B6B}"/>
                </a:ext>
              </a:extLst>
            </p:cNvPr>
            <p:cNvSpPr/>
            <p:nvPr/>
          </p:nvSpPr>
          <p:spPr>
            <a:xfrm>
              <a:off x="4092031" y="3534409"/>
              <a:ext cx="766650" cy="766650"/>
            </a:xfrm>
            <a:prstGeom prst="ellipse">
              <a:avLst/>
            </a:prstGeom>
            <a:solidFill>
              <a:srgbClr val="CCD5DE"/>
            </a:solidFill>
            <a:ln>
              <a:solidFill>
                <a:schemeClr val="accent4">
                  <a:alpha val="90000"/>
                </a:schemeClr>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a:lstStyle/>
            <a:p>
              <a:endParaRPr lang="en-US" sz="2800"/>
            </a:p>
          </p:txBody>
        </p:sp>
        <p:pic>
          <p:nvPicPr>
            <p:cNvPr id="67" name="Picture 66" descr="A blue and black calendar with check marks&#10;&#10;Description automatically generated">
              <a:extLst>
                <a:ext uri="{FF2B5EF4-FFF2-40B4-BE49-F238E27FC236}">
                  <a16:creationId xmlns:a16="http://schemas.microsoft.com/office/drawing/2014/main" id="{12246E91-D312-F8C3-F705-970FC66B682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01036" y="3643414"/>
              <a:ext cx="548640" cy="548640"/>
            </a:xfrm>
            <a:prstGeom prst="rect">
              <a:avLst/>
            </a:prstGeom>
          </p:spPr>
        </p:pic>
      </p:grpSp>
      <p:grpSp>
        <p:nvGrpSpPr>
          <p:cNvPr id="74" name="Group 73" descr="&quot;They can be easy to deliver&quot;">
            <a:extLst>
              <a:ext uri="{FF2B5EF4-FFF2-40B4-BE49-F238E27FC236}">
                <a16:creationId xmlns:a16="http://schemas.microsoft.com/office/drawing/2014/main" id="{2BADE2BB-16A1-AAD5-3766-9664554E4920}"/>
              </a:ext>
            </a:extLst>
          </p:cNvPr>
          <p:cNvGrpSpPr/>
          <p:nvPr/>
        </p:nvGrpSpPr>
        <p:grpSpPr>
          <a:xfrm>
            <a:off x="5666015" y="2812089"/>
            <a:ext cx="5069625" cy="834982"/>
            <a:chOff x="6236751" y="2416750"/>
            <a:chExt cx="5069625" cy="834982"/>
          </a:xfrm>
        </p:grpSpPr>
        <p:sp>
          <p:nvSpPr>
            <p:cNvPr id="58" name="Freeform 57">
              <a:extLst>
                <a:ext uri="{FF2B5EF4-FFF2-40B4-BE49-F238E27FC236}">
                  <a16:creationId xmlns:a16="http://schemas.microsoft.com/office/drawing/2014/main" id="{55696DB1-1D75-FE6E-6409-71FDD1B42146}"/>
                </a:ext>
              </a:extLst>
            </p:cNvPr>
            <p:cNvSpPr/>
            <p:nvPr/>
          </p:nvSpPr>
          <p:spPr>
            <a:xfrm>
              <a:off x="6236751" y="2416750"/>
              <a:ext cx="4702568" cy="703096"/>
            </a:xfrm>
            <a:custGeom>
              <a:avLst/>
              <a:gdLst>
                <a:gd name="connsiteX0" fmla="*/ 0 w 2190429"/>
                <a:gd name="connsiteY0" fmla="*/ 0 h 703096"/>
                <a:gd name="connsiteX1" fmla="*/ 2190429 w 2190429"/>
                <a:gd name="connsiteY1" fmla="*/ 0 h 703096"/>
                <a:gd name="connsiteX2" fmla="*/ 2190429 w 2190429"/>
                <a:gd name="connsiteY2" fmla="*/ 703096 h 703096"/>
                <a:gd name="connsiteX3" fmla="*/ 0 w 2190429"/>
                <a:gd name="connsiteY3" fmla="*/ 703096 h 703096"/>
                <a:gd name="connsiteX4" fmla="*/ 0 w 2190429"/>
                <a:gd name="connsiteY4" fmla="*/ 0 h 703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429" h="703096">
                  <a:moveTo>
                    <a:pt x="0" y="0"/>
                  </a:moveTo>
                  <a:lnTo>
                    <a:pt x="2190429" y="0"/>
                  </a:lnTo>
                  <a:lnTo>
                    <a:pt x="2190429" y="703096"/>
                  </a:lnTo>
                  <a:lnTo>
                    <a:pt x="0" y="703096"/>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2390" tIns="0" rIns="672004" bIns="0" numCol="1" spcCol="1270" anchor="ctr" anchorCtr="0">
              <a:noAutofit/>
            </a:bodyPr>
            <a:lstStyle/>
            <a:p>
              <a:pPr marL="0" lvl="0" indent="0" algn="l" defTabSz="844550">
                <a:lnSpc>
                  <a:spcPct val="90000"/>
                </a:lnSpc>
                <a:spcBef>
                  <a:spcPct val="0"/>
                </a:spcBef>
                <a:spcAft>
                  <a:spcPct val="35000"/>
                </a:spcAft>
                <a:buNone/>
              </a:pPr>
              <a:r>
                <a:rPr lang="en-US" sz="2800" kern="1200"/>
                <a:t>They can be </a:t>
              </a:r>
              <a:r>
                <a:rPr lang="en-US" sz="2800" b="1" kern="1200"/>
                <a:t>easy to deliver</a:t>
              </a:r>
            </a:p>
          </p:txBody>
        </p:sp>
        <p:sp>
          <p:nvSpPr>
            <p:cNvPr id="59" name="Oval 58">
              <a:extLst>
                <a:ext uri="{FF2B5EF4-FFF2-40B4-BE49-F238E27FC236}">
                  <a16:creationId xmlns:a16="http://schemas.microsoft.com/office/drawing/2014/main" id="{16D9D849-32CE-1722-64D0-752B2590D6CE}"/>
                </a:ext>
              </a:extLst>
            </p:cNvPr>
            <p:cNvSpPr/>
            <p:nvPr/>
          </p:nvSpPr>
          <p:spPr>
            <a:xfrm>
              <a:off x="10539726" y="2485082"/>
              <a:ext cx="766650" cy="766650"/>
            </a:xfrm>
            <a:prstGeom prst="ellipse">
              <a:avLst/>
            </a:prstGeom>
            <a:solidFill>
              <a:srgbClr val="DCCDCD"/>
            </a:solidFill>
            <a:ln>
              <a:solidFill>
                <a:schemeClr val="accent5">
                  <a:alpha val="90000"/>
                </a:schemeClr>
              </a:solidFill>
            </a:ln>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a:lstStyle/>
            <a:p>
              <a:endParaRPr lang="en-US" sz="2800"/>
            </a:p>
          </p:txBody>
        </p:sp>
        <p:pic>
          <p:nvPicPr>
            <p:cNvPr id="73" name="Graphic 72" descr="Teacher with solid fill">
              <a:extLst>
                <a:ext uri="{FF2B5EF4-FFF2-40B4-BE49-F238E27FC236}">
                  <a16:creationId xmlns:a16="http://schemas.microsoft.com/office/drawing/2014/main" id="{1A820711-0BA6-79F6-3972-DC1566EE3C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48731" y="2594087"/>
              <a:ext cx="548640" cy="548640"/>
            </a:xfrm>
            <a:prstGeom prst="rect">
              <a:avLst/>
            </a:prstGeom>
          </p:spPr>
        </p:pic>
      </p:grpSp>
      <p:grpSp>
        <p:nvGrpSpPr>
          <p:cNvPr id="76" name="Group 75" descr="&quot;They can be cost effective&quot;">
            <a:extLst>
              <a:ext uri="{FF2B5EF4-FFF2-40B4-BE49-F238E27FC236}">
                <a16:creationId xmlns:a16="http://schemas.microsoft.com/office/drawing/2014/main" id="{6847458E-C401-6408-5D32-6808648C81DC}"/>
              </a:ext>
            </a:extLst>
          </p:cNvPr>
          <p:cNvGrpSpPr/>
          <p:nvPr/>
        </p:nvGrpSpPr>
        <p:grpSpPr>
          <a:xfrm>
            <a:off x="5666016" y="4091358"/>
            <a:ext cx="5069624" cy="826046"/>
            <a:chOff x="4017024" y="4843053"/>
            <a:chExt cx="5069624" cy="826046"/>
          </a:xfrm>
        </p:grpSpPr>
        <p:sp>
          <p:nvSpPr>
            <p:cNvPr id="61" name="Freeform 60">
              <a:extLst>
                <a:ext uri="{FF2B5EF4-FFF2-40B4-BE49-F238E27FC236}">
                  <a16:creationId xmlns:a16="http://schemas.microsoft.com/office/drawing/2014/main" id="{40691BF7-D970-0B13-C869-0D8582EFA3FD}"/>
                </a:ext>
              </a:extLst>
            </p:cNvPr>
            <p:cNvSpPr/>
            <p:nvPr/>
          </p:nvSpPr>
          <p:spPr>
            <a:xfrm>
              <a:off x="4017024" y="4843053"/>
              <a:ext cx="4724981" cy="703096"/>
            </a:xfrm>
            <a:custGeom>
              <a:avLst/>
              <a:gdLst>
                <a:gd name="connsiteX0" fmla="*/ 0 w 2190429"/>
                <a:gd name="connsiteY0" fmla="*/ 0 h 703096"/>
                <a:gd name="connsiteX1" fmla="*/ 2190429 w 2190429"/>
                <a:gd name="connsiteY1" fmla="*/ 0 h 703096"/>
                <a:gd name="connsiteX2" fmla="*/ 2190429 w 2190429"/>
                <a:gd name="connsiteY2" fmla="*/ 703096 h 703096"/>
                <a:gd name="connsiteX3" fmla="*/ 0 w 2190429"/>
                <a:gd name="connsiteY3" fmla="*/ 703096 h 703096"/>
                <a:gd name="connsiteX4" fmla="*/ 0 w 2190429"/>
                <a:gd name="connsiteY4" fmla="*/ 0 h 703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429" h="703096">
                  <a:moveTo>
                    <a:pt x="0" y="0"/>
                  </a:moveTo>
                  <a:lnTo>
                    <a:pt x="2190429" y="0"/>
                  </a:lnTo>
                  <a:lnTo>
                    <a:pt x="2190429" y="703096"/>
                  </a:lnTo>
                  <a:lnTo>
                    <a:pt x="0" y="703096"/>
                  </a:lnTo>
                  <a:lnTo>
                    <a:pt x="0" y="0"/>
                  </a:lnTo>
                  <a:close/>
                </a:path>
              </a:pathLst>
            </a:cu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72390" tIns="0" rIns="672004" bIns="0" numCol="1" spcCol="1270" anchor="ctr" anchorCtr="0">
              <a:noAutofit/>
            </a:bodyPr>
            <a:lstStyle/>
            <a:p>
              <a:pPr marL="0" lvl="0" indent="0" algn="l" defTabSz="844550">
                <a:lnSpc>
                  <a:spcPct val="90000"/>
                </a:lnSpc>
                <a:spcBef>
                  <a:spcPct val="0"/>
                </a:spcBef>
                <a:spcAft>
                  <a:spcPct val="35000"/>
                </a:spcAft>
                <a:buNone/>
              </a:pPr>
              <a:r>
                <a:rPr lang="en-US" sz="2800" kern="1200"/>
                <a:t>They can be </a:t>
              </a:r>
              <a:r>
                <a:rPr lang="en-US" sz="2800" b="1" kern="1200"/>
                <a:t>cost effective</a:t>
              </a:r>
            </a:p>
          </p:txBody>
        </p:sp>
        <p:sp>
          <p:nvSpPr>
            <p:cNvPr id="62" name="Oval 61">
              <a:extLst>
                <a:ext uri="{FF2B5EF4-FFF2-40B4-BE49-F238E27FC236}">
                  <a16:creationId xmlns:a16="http://schemas.microsoft.com/office/drawing/2014/main" id="{306A9864-6546-4B39-EF65-B7A7000B9AA1}"/>
                </a:ext>
              </a:extLst>
            </p:cNvPr>
            <p:cNvSpPr/>
            <p:nvPr/>
          </p:nvSpPr>
          <p:spPr>
            <a:xfrm>
              <a:off x="8319998" y="4902449"/>
              <a:ext cx="766650" cy="766650"/>
            </a:xfrm>
            <a:prstGeom prst="ellipse">
              <a:avLst/>
            </a:prstGeom>
            <a:solidFill>
              <a:srgbClr val="D3CDD4"/>
            </a:solidFill>
            <a:ln>
              <a:solidFill>
                <a:schemeClr val="accent6">
                  <a:alpha val="90000"/>
                </a:schemeClr>
              </a:solidFill>
            </a:ln>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a:lstStyle/>
            <a:p>
              <a:endParaRPr lang="en-US" sz="2800"/>
            </a:p>
          </p:txBody>
        </p:sp>
        <p:pic>
          <p:nvPicPr>
            <p:cNvPr id="75" name="Graphic 74" descr="Money with solid fill">
              <a:extLst>
                <a:ext uri="{FF2B5EF4-FFF2-40B4-BE49-F238E27FC236}">
                  <a16:creationId xmlns:a16="http://schemas.microsoft.com/office/drawing/2014/main" id="{67DB9DAC-4A7A-A71B-2C95-F944EC37A5F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29003" y="4987727"/>
              <a:ext cx="548640" cy="548640"/>
            </a:xfrm>
            <a:prstGeom prst="rect">
              <a:avLst/>
            </a:prstGeom>
          </p:spPr>
        </p:pic>
      </p:grpSp>
      <p:sp>
        <p:nvSpPr>
          <p:cNvPr id="5" name="Slide Number Placeholder 4">
            <a:extLst>
              <a:ext uri="{FF2B5EF4-FFF2-40B4-BE49-F238E27FC236}">
                <a16:creationId xmlns:a16="http://schemas.microsoft.com/office/drawing/2014/main" id="{25001067-57AD-D9FF-2FCB-80735BCCCE27}"/>
              </a:ext>
            </a:extLst>
          </p:cNvPr>
          <p:cNvSpPr>
            <a:spLocks noGrp="1"/>
          </p:cNvSpPr>
          <p:nvPr>
            <p:ph type="sldNum" sz="quarter" idx="18"/>
          </p:nvPr>
        </p:nvSpPr>
        <p:spPr/>
        <p:txBody>
          <a:bodyPr/>
          <a:lstStyle/>
          <a:p>
            <a:fld id="{99A20822-4A49-4D36-86E3-300BA48D3F00}" type="slidenum">
              <a:rPr lang="en-US" smtClean="0"/>
              <a:pPr/>
              <a:t>16</a:t>
            </a:fld>
            <a:endParaRPr lang="en-US"/>
          </a:p>
        </p:txBody>
      </p:sp>
    </p:spTree>
    <p:extLst>
      <p:ext uri="{BB962C8B-B14F-4D97-AF65-F5344CB8AC3E}">
        <p14:creationId xmlns:p14="http://schemas.microsoft.com/office/powerpoint/2010/main" val="3207817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00824-6704-6118-8DE4-3EC84D49F7FF}"/>
              </a:ext>
            </a:extLst>
          </p:cNvPr>
          <p:cNvSpPr>
            <a:spLocks noGrp="1"/>
          </p:cNvSpPr>
          <p:nvPr>
            <p:ph type="title"/>
          </p:nvPr>
        </p:nvSpPr>
        <p:spPr/>
        <p:txBody>
          <a:bodyPr/>
          <a:lstStyle/>
          <a:p>
            <a:r>
              <a:rPr lang="en-US"/>
              <a:t>Ensure Intervention Fidelity</a:t>
            </a:r>
          </a:p>
        </p:txBody>
      </p:sp>
      <p:grpSp>
        <p:nvGrpSpPr>
          <p:cNvPr id="20" name="Group 19" descr="Box with text">
            <a:extLst>
              <a:ext uri="{FF2B5EF4-FFF2-40B4-BE49-F238E27FC236}">
                <a16:creationId xmlns:a16="http://schemas.microsoft.com/office/drawing/2014/main" id="{EF99150B-8CEA-F82F-D834-21673C081C2B}"/>
              </a:ext>
            </a:extLst>
          </p:cNvPr>
          <p:cNvGrpSpPr/>
          <p:nvPr/>
        </p:nvGrpSpPr>
        <p:grpSpPr>
          <a:xfrm>
            <a:off x="1134192" y="1588743"/>
            <a:ext cx="4635718" cy="2908800"/>
            <a:chOff x="1134192" y="1588743"/>
            <a:chExt cx="4635718" cy="2908800"/>
          </a:xfrm>
        </p:grpSpPr>
        <p:sp>
          <p:nvSpPr>
            <p:cNvPr id="9" name="Freeform 8" descr="Box with text: Did we deliver the intervention as planned?&#10;">
              <a:extLst>
                <a:ext uri="{FF2B5EF4-FFF2-40B4-BE49-F238E27FC236}">
                  <a16:creationId xmlns:a16="http://schemas.microsoft.com/office/drawing/2014/main" id="{F2E0847D-6934-7783-6614-650F04BCF5D6}"/>
                </a:ext>
              </a:extLst>
            </p:cNvPr>
            <p:cNvSpPr/>
            <p:nvPr/>
          </p:nvSpPr>
          <p:spPr>
            <a:xfrm>
              <a:off x="1134192" y="1588743"/>
              <a:ext cx="4635718" cy="1152000"/>
            </a:xfrm>
            <a:custGeom>
              <a:avLst/>
              <a:gdLst>
                <a:gd name="connsiteX0" fmla="*/ 0 w 4635718"/>
                <a:gd name="connsiteY0" fmla="*/ 0 h 1152000"/>
                <a:gd name="connsiteX1" fmla="*/ 4635718 w 4635718"/>
                <a:gd name="connsiteY1" fmla="*/ 0 h 1152000"/>
                <a:gd name="connsiteX2" fmla="*/ 4635718 w 4635718"/>
                <a:gd name="connsiteY2" fmla="*/ 1152000 h 1152000"/>
                <a:gd name="connsiteX3" fmla="*/ 0 w 4635718"/>
                <a:gd name="connsiteY3" fmla="*/ 1152000 h 1152000"/>
                <a:gd name="connsiteX4" fmla="*/ 0 w 4635718"/>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718" h="1152000">
                  <a:moveTo>
                    <a:pt x="0" y="0"/>
                  </a:moveTo>
                  <a:lnTo>
                    <a:pt x="4635718" y="0"/>
                  </a:lnTo>
                  <a:lnTo>
                    <a:pt x="4635718" y="1152000"/>
                  </a:lnTo>
                  <a:lnTo>
                    <a:pt x="0" y="1152000"/>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t>Did we deliver the intervention as planned?</a:t>
              </a:r>
            </a:p>
          </p:txBody>
        </p:sp>
        <p:sp>
          <p:nvSpPr>
            <p:cNvPr id="10" name="Freeform 9" descr="Are we providing the program as designed, with sufficient time, in a high-quality way?&#10;">
              <a:extLst>
                <a:ext uri="{FF2B5EF4-FFF2-40B4-BE49-F238E27FC236}">
                  <a16:creationId xmlns:a16="http://schemas.microsoft.com/office/drawing/2014/main" id="{9BB67582-95FD-8717-6834-D418F8F110A7}"/>
                </a:ext>
              </a:extLst>
            </p:cNvPr>
            <p:cNvSpPr/>
            <p:nvPr/>
          </p:nvSpPr>
          <p:spPr>
            <a:xfrm>
              <a:off x="1134192" y="2740743"/>
              <a:ext cx="4635718" cy="1756800"/>
            </a:xfrm>
            <a:custGeom>
              <a:avLst/>
              <a:gdLst>
                <a:gd name="connsiteX0" fmla="*/ 0 w 4635718"/>
                <a:gd name="connsiteY0" fmla="*/ 0 h 1756800"/>
                <a:gd name="connsiteX1" fmla="*/ 4635718 w 4635718"/>
                <a:gd name="connsiteY1" fmla="*/ 0 h 1756800"/>
                <a:gd name="connsiteX2" fmla="*/ 4635718 w 4635718"/>
                <a:gd name="connsiteY2" fmla="*/ 1756800 h 1756800"/>
                <a:gd name="connsiteX3" fmla="*/ 0 w 4635718"/>
                <a:gd name="connsiteY3" fmla="*/ 1756800 h 1756800"/>
                <a:gd name="connsiteX4" fmla="*/ 0 w 4635718"/>
                <a:gd name="connsiteY4" fmla="*/ 0 h 175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718" h="1756800">
                  <a:moveTo>
                    <a:pt x="0" y="0"/>
                  </a:moveTo>
                  <a:lnTo>
                    <a:pt x="4635718" y="0"/>
                  </a:lnTo>
                  <a:lnTo>
                    <a:pt x="4635718" y="1756800"/>
                  </a:lnTo>
                  <a:lnTo>
                    <a:pt x="0" y="1756800"/>
                  </a:lnTo>
                  <a:lnTo>
                    <a:pt x="0" y="0"/>
                  </a:lnTo>
                  <a:close/>
                </a:path>
              </a:pathLst>
            </a:cu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i="1" kern="1200">
                  <a:solidFill>
                    <a:schemeClr val="tx1"/>
                  </a:solidFill>
                </a:rPr>
                <a:t>Are we providing the program as designed, with sufficient time, in a high-quality way?</a:t>
              </a:r>
              <a:endParaRPr lang="en-US" sz="2400" kern="1200">
                <a:solidFill>
                  <a:schemeClr val="tx1"/>
                </a:solidFill>
              </a:endParaRPr>
            </a:p>
          </p:txBody>
        </p:sp>
      </p:grpSp>
      <p:grpSp>
        <p:nvGrpSpPr>
          <p:cNvPr id="21" name="Group 20" descr="Did the student receive the intervention?&#10;Did the student attend the intervention sessions?&#10;If not, why not? &#10;">
            <a:extLst>
              <a:ext uri="{FF2B5EF4-FFF2-40B4-BE49-F238E27FC236}">
                <a16:creationId xmlns:a16="http://schemas.microsoft.com/office/drawing/2014/main" id="{3E3DE845-E1E5-CED6-0C05-E53A0CA91AC5}"/>
              </a:ext>
            </a:extLst>
          </p:cNvPr>
          <p:cNvGrpSpPr/>
          <p:nvPr/>
        </p:nvGrpSpPr>
        <p:grpSpPr>
          <a:xfrm>
            <a:off x="6418911" y="1588743"/>
            <a:ext cx="4635718" cy="2908800"/>
            <a:chOff x="6418911" y="1588743"/>
            <a:chExt cx="4635718" cy="2908800"/>
          </a:xfrm>
        </p:grpSpPr>
        <p:sp>
          <p:nvSpPr>
            <p:cNvPr id="12" name="Freeform 11" descr="Did the student receive the intervention?&#10;">
              <a:extLst>
                <a:ext uri="{FF2B5EF4-FFF2-40B4-BE49-F238E27FC236}">
                  <a16:creationId xmlns:a16="http://schemas.microsoft.com/office/drawing/2014/main" id="{1CFFCEB1-E538-A675-8997-CE3CA31532D0}"/>
                </a:ext>
              </a:extLst>
            </p:cNvPr>
            <p:cNvSpPr/>
            <p:nvPr/>
          </p:nvSpPr>
          <p:spPr>
            <a:xfrm>
              <a:off x="6418911" y="1588743"/>
              <a:ext cx="4635718" cy="1152000"/>
            </a:xfrm>
            <a:custGeom>
              <a:avLst/>
              <a:gdLst>
                <a:gd name="connsiteX0" fmla="*/ 0 w 4635718"/>
                <a:gd name="connsiteY0" fmla="*/ 0 h 1152000"/>
                <a:gd name="connsiteX1" fmla="*/ 4635718 w 4635718"/>
                <a:gd name="connsiteY1" fmla="*/ 0 h 1152000"/>
                <a:gd name="connsiteX2" fmla="*/ 4635718 w 4635718"/>
                <a:gd name="connsiteY2" fmla="*/ 1152000 h 1152000"/>
                <a:gd name="connsiteX3" fmla="*/ 0 w 4635718"/>
                <a:gd name="connsiteY3" fmla="*/ 1152000 h 1152000"/>
                <a:gd name="connsiteX4" fmla="*/ 0 w 4635718"/>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718" h="1152000">
                  <a:moveTo>
                    <a:pt x="0" y="0"/>
                  </a:moveTo>
                  <a:lnTo>
                    <a:pt x="4635718" y="0"/>
                  </a:lnTo>
                  <a:lnTo>
                    <a:pt x="4635718" y="1152000"/>
                  </a:lnTo>
                  <a:lnTo>
                    <a:pt x="0" y="1152000"/>
                  </a:lnTo>
                  <a:lnTo>
                    <a:pt x="0" y="0"/>
                  </a:lnTo>
                  <a:close/>
                </a:path>
              </a:pathLst>
            </a:cu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t>Did the student receive the intervention?</a:t>
              </a:r>
            </a:p>
          </p:txBody>
        </p:sp>
        <p:sp>
          <p:nvSpPr>
            <p:cNvPr id="19" name="Freeform 18" descr="Did the student attend the intervention sessions?&#10;">
              <a:extLst>
                <a:ext uri="{FF2B5EF4-FFF2-40B4-BE49-F238E27FC236}">
                  <a16:creationId xmlns:a16="http://schemas.microsoft.com/office/drawing/2014/main" id="{0B75DFC0-80B5-65EC-421B-382238A93E17}"/>
                </a:ext>
              </a:extLst>
            </p:cNvPr>
            <p:cNvSpPr/>
            <p:nvPr/>
          </p:nvSpPr>
          <p:spPr>
            <a:xfrm>
              <a:off x="6418911" y="2740743"/>
              <a:ext cx="4635718" cy="1756800"/>
            </a:xfrm>
            <a:custGeom>
              <a:avLst/>
              <a:gdLst>
                <a:gd name="connsiteX0" fmla="*/ 0 w 4635718"/>
                <a:gd name="connsiteY0" fmla="*/ 0 h 1756800"/>
                <a:gd name="connsiteX1" fmla="*/ 4635718 w 4635718"/>
                <a:gd name="connsiteY1" fmla="*/ 0 h 1756800"/>
                <a:gd name="connsiteX2" fmla="*/ 4635718 w 4635718"/>
                <a:gd name="connsiteY2" fmla="*/ 1756800 h 1756800"/>
                <a:gd name="connsiteX3" fmla="*/ 0 w 4635718"/>
                <a:gd name="connsiteY3" fmla="*/ 1756800 h 1756800"/>
                <a:gd name="connsiteX4" fmla="*/ 0 w 4635718"/>
                <a:gd name="connsiteY4" fmla="*/ 0 h 175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718" h="1756800">
                  <a:moveTo>
                    <a:pt x="0" y="0"/>
                  </a:moveTo>
                  <a:lnTo>
                    <a:pt x="4635718" y="0"/>
                  </a:lnTo>
                  <a:lnTo>
                    <a:pt x="4635718" y="1756800"/>
                  </a:lnTo>
                  <a:lnTo>
                    <a:pt x="0" y="1756800"/>
                  </a:lnTo>
                  <a:lnTo>
                    <a:pt x="0" y="0"/>
                  </a:lnTo>
                  <a:close/>
                </a:path>
              </a:pathLst>
            </a:custGeom>
            <a:solidFill>
              <a:schemeClr val="bg2">
                <a:alpha val="90000"/>
              </a:schemeClr>
            </a:solidFill>
            <a:ln>
              <a:solidFill>
                <a:schemeClr val="tx1"/>
              </a:solidFill>
            </a:ln>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i="1" kern="1200"/>
                <a:t>Did the student attend the intervention sessions?</a:t>
              </a:r>
            </a:p>
            <a:p>
              <a:pPr marL="228600" lvl="1" indent="-228600" algn="l" defTabSz="1066800">
                <a:lnSpc>
                  <a:spcPct val="90000"/>
                </a:lnSpc>
                <a:spcBef>
                  <a:spcPct val="0"/>
                </a:spcBef>
                <a:spcAft>
                  <a:spcPct val="15000"/>
                </a:spcAft>
                <a:buChar char="•"/>
              </a:pPr>
              <a:r>
                <a:rPr lang="en-US" sz="2400" i="1"/>
                <a:t>If not, why not? </a:t>
              </a:r>
              <a:endParaRPr lang="en-US" sz="2400" kern="1200"/>
            </a:p>
          </p:txBody>
        </p:sp>
      </p:grpSp>
      <p:sp>
        <p:nvSpPr>
          <p:cNvPr id="18" name="TextBox 17">
            <a:extLst>
              <a:ext uri="{FF2B5EF4-FFF2-40B4-BE49-F238E27FC236}">
                <a16:creationId xmlns:a16="http://schemas.microsoft.com/office/drawing/2014/main" id="{E1679D50-B26C-EF80-DCB7-B1B4EF434DBA}"/>
              </a:ext>
            </a:extLst>
          </p:cNvPr>
          <p:cNvSpPr txBox="1"/>
          <p:nvPr/>
        </p:nvSpPr>
        <p:spPr>
          <a:xfrm>
            <a:off x="457200" y="4878771"/>
            <a:ext cx="3226159" cy="461665"/>
          </a:xfrm>
          <a:prstGeom prst="rect">
            <a:avLst/>
          </a:prstGeom>
          <a:noFill/>
        </p:spPr>
        <p:txBody>
          <a:bodyPr wrap="square" rtlCol="0">
            <a:spAutoFit/>
          </a:bodyPr>
          <a:lstStyle/>
          <a:p>
            <a:r>
              <a:rPr lang="en-US" sz="2400"/>
              <a:t>Ways to assess fidelity:</a:t>
            </a:r>
          </a:p>
        </p:txBody>
      </p:sp>
      <p:sp>
        <p:nvSpPr>
          <p:cNvPr id="15" name="Rounded Rectangle 14" descr="Observation checklists">
            <a:extLst>
              <a:ext uri="{FF2B5EF4-FFF2-40B4-BE49-F238E27FC236}">
                <a16:creationId xmlns:a16="http://schemas.microsoft.com/office/drawing/2014/main" id="{1F6DC534-808C-9C3A-8A71-4A6E3B5191AD}"/>
              </a:ext>
            </a:extLst>
          </p:cNvPr>
          <p:cNvSpPr/>
          <p:nvPr/>
        </p:nvSpPr>
        <p:spPr>
          <a:xfrm>
            <a:off x="3548373" y="4756178"/>
            <a:ext cx="1608843" cy="73676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Observation</a:t>
            </a:r>
          </a:p>
          <a:p>
            <a:pPr algn="ctr"/>
            <a:r>
              <a:rPr lang="en-US"/>
              <a:t>checklists</a:t>
            </a:r>
          </a:p>
        </p:txBody>
      </p:sp>
      <p:sp>
        <p:nvSpPr>
          <p:cNvPr id="16" name="Rounded Rectangle 15" descr="Self-report checklists">
            <a:extLst>
              <a:ext uri="{FF2B5EF4-FFF2-40B4-BE49-F238E27FC236}">
                <a16:creationId xmlns:a16="http://schemas.microsoft.com/office/drawing/2014/main" id="{5103ABF1-B2F4-2F09-8F13-9B2949DA28F2}"/>
              </a:ext>
            </a:extLst>
          </p:cNvPr>
          <p:cNvSpPr/>
          <p:nvPr/>
        </p:nvSpPr>
        <p:spPr>
          <a:xfrm>
            <a:off x="5347751" y="4744303"/>
            <a:ext cx="1493450" cy="748637"/>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Self-report</a:t>
            </a:r>
          </a:p>
          <a:p>
            <a:pPr algn="ctr"/>
            <a:r>
              <a:rPr lang="en-US"/>
              <a:t>checklists</a:t>
            </a:r>
          </a:p>
        </p:txBody>
      </p:sp>
      <p:sp>
        <p:nvSpPr>
          <p:cNvPr id="3" name="Rounded Rectangle 16" descr="Hyperlink to NCII Student Intervention Implementation Log">
            <a:extLst>
              <a:ext uri="{FF2B5EF4-FFF2-40B4-BE49-F238E27FC236}">
                <a16:creationId xmlns:a16="http://schemas.microsoft.com/office/drawing/2014/main" id="{757E9011-E9DD-E56E-A84E-668B824AEE89}"/>
              </a:ext>
            </a:extLst>
          </p:cNvPr>
          <p:cNvSpPr/>
          <p:nvPr/>
        </p:nvSpPr>
        <p:spPr>
          <a:xfrm>
            <a:off x="7031736" y="4756178"/>
            <a:ext cx="2654896" cy="723589"/>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NCII </a:t>
            </a:r>
            <a:r>
              <a:rPr lang="en-US">
                <a:solidFill>
                  <a:schemeClr val="bg1"/>
                </a:solidFill>
                <a:hlinkClick r:id="rId3">
                  <a:extLst>
                    <a:ext uri="{A12FA001-AC4F-418D-AE19-62706E023703}">
                      <ahyp:hlinkClr xmlns:ahyp="http://schemas.microsoft.com/office/drawing/2018/hyperlinkcolor" val="tx"/>
                    </a:ext>
                  </a:extLst>
                </a:hlinkClick>
              </a:rPr>
              <a:t>Student Intervention Implementation Log</a:t>
            </a:r>
            <a:endParaRPr lang="en-US">
              <a:solidFill>
                <a:schemeClr val="bg1"/>
              </a:solidFill>
            </a:endParaRPr>
          </a:p>
        </p:txBody>
      </p:sp>
      <p:sp>
        <p:nvSpPr>
          <p:cNvPr id="13" name="Text Placeholder 12">
            <a:extLst>
              <a:ext uri="{FF2B5EF4-FFF2-40B4-BE49-F238E27FC236}">
                <a16:creationId xmlns:a16="http://schemas.microsoft.com/office/drawing/2014/main" id="{1B40DC17-D953-3072-AF27-AD4E9E6909EF}"/>
              </a:ext>
            </a:extLst>
          </p:cNvPr>
          <p:cNvSpPr>
            <a:spLocks noGrp="1"/>
          </p:cNvSpPr>
          <p:nvPr>
            <p:ph type="body" sz="quarter" idx="13"/>
          </p:nvPr>
        </p:nvSpPr>
        <p:spPr/>
        <p:txBody>
          <a:bodyPr/>
          <a:lstStyle/>
          <a:p>
            <a:r>
              <a:rPr lang="en-US" i="1"/>
              <a:t>Source. </a:t>
            </a:r>
            <a:r>
              <a:rPr lang="en-US"/>
              <a:t>National Center on Intensive Intervention (NCII) (n.d.c)</a:t>
            </a:r>
          </a:p>
        </p:txBody>
      </p:sp>
      <p:sp>
        <p:nvSpPr>
          <p:cNvPr id="5" name="Slide Number Placeholder 4">
            <a:extLst>
              <a:ext uri="{FF2B5EF4-FFF2-40B4-BE49-F238E27FC236}">
                <a16:creationId xmlns:a16="http://schemas.microsoft.com/office/drawing/2014/main" id="{A2A12424-F05A-678D-4375-CB049C48FD1F}"/>
              </a:ext>
            </a:extLst>
          </p:cNvPr>
          <p:cNvSpPr>
            <a:spLocks noGrp="1"/>
          </p:cNvSpPr>
          <p:nvPr>
            <p:ph type="sldNum" sz="quarter" idx="14"/>
          </p:nvPr>
        </p:nvSpPr>
        <p:spPr/>
        <p:txBody>
          <a:bodyPr/>
          <a:lstStyle/>
          <a:p>
            <a:fld id="{99A20822-4A49-4D36-86E3-300BA48D3F00}" type="slidenum">
              <a:rPr lang="en-US" smtClean="0"/>
              <a:pPr/>
              <a:t>17</a:t>
            </a:fld>
            <a:endParaRPr lang="en-US"/>
          </a:p>
        </p:txBody>
      </p:sp>
    </p:spTree>
    <p:extLst>
      <p:ext uri="{BB962C8B-B14F-4D97-AF65-F5344CB8AC3E}">
        <p14:creationId xmlns:p14="http://schemas.microsoft.com/office/powerpoint/2010/main" val="366822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DBI Step 2: Did the intervention work? </a:t>
            </a:r>
          </a:p>
        </p:txBody>
      </p:sp>
      <p:sp>
        <p:nvSpPr>
          <p:cNvPr id="2" name="Content Placeholder 1"/>
          <p:cNvSpPr>
            <a:spLocks noGrp="1"/>
          </p:cNvSpPr>
          <p:nvPr>
            <p:ph sz="quarter" idx="15"/>
          </p:nvPr>
        </p:nvSpPr>
        <p:spPr>
          <a:xfrm>
            <a:off x="457200" y="1371600"/>
            <a:ext cx="5638800" cy="4343400"/>
          </a:xfrm>
        </p:spPr>
        <p:txBody>
          <a:bodyPr>
            <a:normAutofit/>
          </a:bodyPr>
          <a:lstStyle/>
          <a:p>
            <a:r>
              <a:rPr lang="en-US" sz="2800"/>
              <a:t>STEP 2: Develop a progress monitoring plan that includes an ambitious goal.  </a:t>
            </a:r>
          </a:p>
        </p:txBody>
      </p:sp>
      <p:cxnSp>
        <p:nvCxnSpPr>
          <p:cNvPr id="8" name="Straight Arrow Connector 7" descr="Step 2 corresponds to progress monitoring in the DBI graphic"/>
          <p:cNvCxnSpPr>
            <a:cxnSpLocks/>
          </p:cNvCxnSpPr>
          <p:nvPr/>
        </p:nvCxnSpPr>
        <p:spPr>
          <a:xfrm>
            <a:off x="6096000" y="2302591"/>
            <a:ext cx="199594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10;&#10;Description generated with high confidence">
            <a:extLst>
              <a:ext uri="{FF2B5EF4-FFF2-40B4-BE49-F238E27FC236}">
                <a16:creationId xmlns:a16="http://schemas.microsoft.com/office/drawing/2014/main" id="{2E19CBA1-0822-48E8-8C92-B420999C38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7974" y="1032936"/>
            <a:ext cx="4079670" cy="4910659"/>
          </a:xfrm>
          <a:prstGeom prst="rect">
            <a:avLst/>
          </a:prstGeom>
        </p:spPr>
      </p:pic>
      <p:sp>
        <p:nvSpPr>
          <p:cNvPr id="5" name="Text Placeholder 4">
            <a:extLst>
              <a:ext uri="{FF2B5EF4-FFF2-40B4-BE49-F238E27FC236}">
                <a16:creationId xmlns:a16="http://schemas.microsoft.com/office/drawing/2014/main" id="{59AD1F41-B417-45D5-AB2A-C8A92EE64B25}"/>
              </a:ext>
            </a:extLst>
          </p:cNvPr>
          <p:cNvSpPr>
            <a:spLocks noGrp="1"/>
          </p:cNvSpPr>
          <p:nvPr>
            <p:ph type="body" sz="quarter" idx="13"/>
          </p:nvPr>
        </p:nvSpPr>
        <p:spPr/>
        <p:txBody>
          <a:bodyPr/>
          <a:lstStyle/>
          <a:p>
            <a:endParaRPr lang="en-US"/>
          </a:p>
        </p:txBody>
      </p:sp>
      <p:sp>
        <p:nvSpPr>
          <p:cNvPr id="4" name="Slide Number Placeholder 3"/>
          <p:cNvSpPr>
            <a:spLocks noGrp="1"/>
          </p:cNvSpPr>
          <p:nvPr>
            <p:ph type="sldNum" sz="quarter" idx="14"/>
          </p:nvPr>
        </p:nvSpPr>
        <p:spPr/>
        <p:txBody>
          <a:bodyPr/>
          <a:lstStyle/>
          <a:p>
            <a:pPr algn="r"/>
            <a:fld id="{F3477EC8-074D-41C4-94AE-E9EA7CEEA348}" type="slidenum">
              <a:rPr lang="en-US" smtClean="0"/>
              <a:pPr algn="r"/>
              <a:t>18</a:t>
            </a:fld>
            <a:endParaRPr lang="en-US"/>
          </a:p>
        </p:txBody>
      </p:sp>
    </p:spTree>
    <p:extLst>
      <p:ext uri="{BB962C8B-B14F-4D97-AF65-F5344CB8AC3E}">
        <p14:creationId xmlns:p14="http://schemas.microsoft.com/office/powerpoint/2010/main" val="1201541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B7611-2B67-9A37-ED5E-9E1D2ADB8E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874173-9A52-6176-E035-92547C3D4DA1}"/>
              </a:ext>
            </a:extLst>
          </p:cNvPr>
          <p:cNvSpPr>
            <a:spLocks noGrp="1"/>
          </p:cNvSpPr>
          <p:nvPr>
            <p:ph type="title"/>
          </p:nvPr>
        </p:nvSpPr>
        <p:spPr>
          <a:xfrm>
            <a:off x="457200" y="130663"/>
            <a:ext cx="11276076" cy="1280160"/>
          </a:xfrm>
        </p:spPr>
        <p:txBody>
          <a:bodyPr>
            <a:normAutofit fontScale="90000"/>
          </a:bodyPr>
          <a:lstStyle/>
          <a:p>
            <a:r>
              <a:rPr lang="en-US"/>
              <a:t>Scenario: </a:t>
            </a:r>
            <a:r>
              <a:rPr lang="en-US" sz="4400"/>
              <a:t>How do you know if the intervention (PT) is working? </a:t>
            </a:r>
            <a:endParaRPr lang="en-US"/>
          </a:p>
        </p:txBody>
      </p:sp>
      <p:pic>
        <p:nvPicPr>
          <p:cNvPr id="11" name="Picture 10">
            <a:extLst>
              <a:ext uri="{FF2B5EF4-FFF2-40B4-BE49-F238E27FC236}">
                <a16:creationId xmlns:a16="http://schemas.microsoft.com/office/drawing/2014/main" id="{051510EE-E36D-B6FC-95B2-DFA8830C47D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8486"/>
          <a:stretch>
            <a:fillRect/>
          </a:stretch>
        </p:blipFill>
        <p:spPr>
          <a:xfrm>
            <a:off x="880143" y="1915303"/>
            <a:ext cx="4628444" cy="3075761"/>
          </a:xfrm>
          <a:prstGeom prst="rect">
            <a:avLst/>
          </a:prstGeom>
        </p:spPr>
      </p:pic>
      <p:pic>
        <p:nvPicPr>
          <p:cNvPr id="2" name="Graphic 1">
            <a:extLst>
              <a:ext uri="{FF2B5EF4-FFF2-40B4-BE49-F238E27FC236}">
                <a16:creationId xmlns:a16="http://schemas.microsoft.com/office/drawing/2014/main" id="{0AF98541-DB06-044B-734D-4F29011E1785}"/>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7316122" y="2459371"/>
            <a:ext cx="2885434" cy="3075761"/>
          </a:xfrm>
          <a:prstGeom prst="rect">
            <a:avLst/>
          </a:prstGeom>
        </p:spPr>
      </p:pic>
      <p:sp>
        <p:nvSpPr>
          <p:cNvPr id="6" name="TextBox 5">
            <a:extLst>
              <a:ext uri="{FF2B5EF4-FFF2-40B4-BE49-F238E27FC236}">
                <a16:creationId xmlns:a16="http://schemas.microsoft.com/office/drawing/2014/main" id="{2A53F694-E0A2-D6C2-FEF7-2AF4E6EEAEC6}"/>
              </a:ext>
            </a:extLst>
          </p:cNvPr>
          <p:cNvSpPr txBox="1"/>
          <p:nvPr/>
        </p:nvSpPr>
        <p:spPr>
          <a:xfrm>
            <a:off x="7984861" y="2459371"/>
            <a:ext cx="2006221" cy="369332"/>
          </a:xfrm>
          <a:prstGeom prst="rect">
            <a:avLst/>
          </a:prstGeom>
          <a:noFill/>
        </p:spPr>
        <p:txBody>
          <a:bodyPr wrap="square" rtlCol="0">
            <a:spAutoFit/>
          </a:bodyPr>
          <a:lstStyle/>
          <a:p>
            <a:r>
              <a:rPr lang="en-US"/>
              <a:t>Answer in the chat! </a:t>
            </a:r>
          </a:p>
        </p:txBody>
      </p:sp>
      <p:sp>
        <p:nvSpPr>
          <p:cNvPr id="5" name="Text Placeholder 4">
            <a:extLst>
              <a:ext uri="{FF2B5EF4-FFF2-40B4-BE49-F238E27FC236}">
                <a16:creationId xmlns:a16="http://schemas.microsoft.com/office/drawing/2014/main" id="{5221F537-8F91-9F8C-0F97-7CF6E1DF1001}"/>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7CEA8D55-E642-D161-1F1A-9E6B0C17ECEF}"/>
              </a:ext>
            </a:extLst>
          </p:cNvPr>
          <p:cNvSpPr>
            <a:spLocks noGrp="1"/>
          </p:cNvSpPr>
          <p:nvPr>
            <p:ph type="sldNum" sz="quarter" idx="14"/>
          </p:nvPr>
        </p:nvSpPr>
        <p:spPr/>
        <p:txBody>
          <a:bodyPr/>
          <a:lstStyle/>
          <a:p>
            <a:pPr algn="r"/>
            <a:fld id="{F3477EC8-074D-41C4-94AE-E9EA7CEEA348}" type="slidenum">
              <a:rPr lang="en-US" smtClean="0"/>
              <a:pPr algn="r"/>
              <a:t>19</a:t>
            </a:fld>
            <a:endParaRPr lang="en-US"/>
          </a:p>
        </p:txBody>
      </p:sp>
    </p:spTree>
    <p:extLst>
      <p:ext uri="{BB962C8B-B14F-4D97-AF65-F5344CB8AC3E}">
        <p14:creationId xmlns:p14="http://schemas.microsoft.com/office/powerpoint/2010/main" val="313996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92E1E-4AFE-CF8F-6F1B-3553974AD2D2}"/>
              </a:ext>
            </a:extLst>
          </p:cNvPr>
          <p:cNvSpPr>
            <a:spLocks noGrp="1"/>
          </p:cNvSpPr>
          <p:nvPr>
            <p:ph type="title"/>
          </p:nvPr>
        </p:nvSpPr>
        <p:spPr/>
        <p:txBody>
          <a:bodyPr/>
          <a:lstStyle/>
          <a:p>
            <a:r>
              <a:rPr lang="en-US"/>
              <a:t>Welcome!</a:t>
            </a:r>
          </a:p>
        </p:txBody>
      </p:sp>
      <p:sp>
        <p:nvSpPr>
          <p:cNvPr id="2" name="TextBox 1">
            <a:extLst>
              <a:ext uri="{FF2B5EF4-FFF2-40B4-BE49-F238E27FC236}">
                <a16:creationId xmlns:a16="http://schemas.microsoft.com/office/drawing/2014/main" id="{57617628-CEF3-FC7B-E0DA-DD4F688D6278}"/>
              </a:ext>
            </a:extLst>
          </p:cNvPr>
          <p:cNvSpPr txBox="1"/>
          <p:nvPr/>
        </p:nvSpPr>
        <p:spPr>
          <a:xfrm>
            <a:off x="1487886" y="4304584"/>
            <a:ext cx="3425952" cy="923330"/>
          </a:xfrm>
          <a:prstGeom prst="rect">
            <a:avLst/>
          </a:prstGeom>
          <a:noFill/>
        </p:spPr>
        <p:txBody>
          <a:bodyPr wrap="square" rtlCol="0">
            <a:spAutoFit/>
          </a:bodyPr>
          <a:lstStyle/>
          <a:p>
            <a:pPr algn="ctr"/>
            <a:r>
              <a:rPr lang="en-US" b="1"/>
              <a:t>Cat Merkle</a:t>
            </a:r>
          </a:p>
          <a:p>
            <a:pPr algn="ctr"/>
            <a:r>
              <a:rPr lang="en-US" i="1"/>
              <a:t>Technical Assistant</a:t>
            </a:r>
          </a:p>
          <a:p>
            <a:pPr algn="ctr"/>
            <a:r>
              <a:rPr lang="en-US"/>
              <a:t>NCII</a:t>
            </a:r>
          </a:p>
        </p:txBody>
      </p:sp>
      <p:pic>
        <p:nvPicPr>
          <p:cNvPr id="3" name="Picture Placeholder 2">
            <a:extLst>
              <a:ext uri="{FF2B5EF4-FFF2-40B4-BE49-F238E27FC236}">
                <a16:creationId xmlns:a16="http://schemas.microsoft.com/office/drawing/2014/main" id="{403B671C-FD22-149E-9595-21A9161C3E3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15852" r="15852"/>
          <a:stretch/>
        </p:blipFill>
        <p:spPr>
          <a:xfrm>
            <a:off x="1834293" y="1437533"/>
            <a:ext cx="2762533" cy="2762533"/>
          </a:xfrm>
          <a:prstGeom prst="ellipse">
            <a:avLst/>
          </a:prstGeom>
        </p:spPr>
      </p:pic>
      <p:sp>
        <p:nvSpPr>
          <p:cNvPr id="8" name="TextBox 7">
            <a:extLst>
              <a:ext uri="{FF2B5EF4-FFF2-40B4-BE49-F238E27FC236}">
                <a16:creationId xmlns:a16="http://schemas.microsoft.com/office/drawing/2014/main" id="{1A437DCB-4409-88D2-E18E-C8375DC69968}"/>
              </a:ext>
            </a:extLst>
          </p:cNvPr>
          <p:cNvSpPr txBox="1"/>
          <p:nvPr/>
        </p:nvSpPr>
        <p:spPr>
          <a:xfrm>
            <a:off x="5494674" y="4357439"/>
            <a:ext cx="5309834" cy="923330"/>
          </a:xfrm>
          <a:prstGeom prst="rect">
            <a:avLst/>
          </a:prstGeom>
          <a:noFill/>
        </p:spPr>
        <p:txBody>
          <a:bodyPr wrap="square" rtlCol="0">
            <a:spAutoFit/>
          </a:bodyPr>
          <a:lstStyle/>
          <a:p>
            <a:pPr algn="ctr"/>
            <a:r>
              <a:rPr lang="en-US" b="1"/>
              <a:t>Caitlyn Majeika</a:t>
            </a:r>
          </a:p>
          <a:p>
            <a:pPr algn="ctr"/>
            <a:r>
              <a:rPr lang="en-US" i="1"/>
              <a:t>Research Translation and Capacity-building Specialist</a:t>
            </a:r>
            <a:endParaRPr lang="en-US"/>
          </a:p>
          <a:p>
            <a:pPr algn="ctr"/>
            <a:r>
              <a:rPr lang="en-US"/>
              <a:t>NCII</a:t>
            </a:r>
          </a:p>
        </p:txBody>
      </p:sp>
      <p:pic>
        <p:nvPicPr>
          <p:cNvPr id="9" name="Picture Placeholder 2">
            <a:extLst>
              <a:ext uri="{FF2B5EF4-FFF2-40B4-BE49-F238E27FC236}">
                <a16:creationId xmlns:a16="http://schemas.microsoft.com/office/drawing/2014/main" id="{FA66EA1E-1228-8022-4323-B773337D90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68325" y="1437533"/>
            <a:ext cx="2762533" cy="2762533"/>
          </a:xfrm>
          <a:prstGeom prst="ellipse">
            <a:avLst/>
          </a:prstGeom>
        </p:spPr>
      </p:pic>
      <p:sp>
        <p:nvSpPr>
          <p:cNvPr id="4" name="Slide Number Placeholder 3">
            <a:extLst>
              <a:ext uri="{FF2B5EF4-FFF2-40B4-BE49-F238E27FC236}">
                <a16:creationId xmlns:a16="http://schemas.microsoft.com/office/drawing/2014/main" id="{FDC22072-1F51-E006-A21F-0E9BB9F88E67}"/>
              </a:ext>
            </a:extLst>
          </p:cNvPr>
          <p:cNvSpPr>
            <a:spLocks noGrp="1"/>
          </p:cNvSpPr>
          <p:nvPr>
            <p:ph type="sldNum" sz="quarter" idx="12"/>
          </p:nvPr>
        </p:nvSpPr>
        <p:spPr/>
        <p:txBody>
          <a:bodyPr/>
          <a:lstStyle/>
          <a:p>
            <a:fld id="{99A20822-4A49-4D36-86E3-300BA48D3F00}" type="slidenum">
              <a:rPr lang="en-US" smtClean="0"/>
              <a:pPr/>
              <a:t>2</a:t>
            </a:fld>
            <a:endParaRPr lang="en-US"/>
          </a:p>
        </p:txBody>
      </p:sp>
    </p:spTree>
    <p:extLst>
      <p:ext uri="{BB962C8B-B14F-4D97-AF65-F5344CB8AC3E}">
        <p14:creationId xmlns:p14="http://schemas.microsoft.com/office/powerpoint/2010/main" val="2928437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C8277-7665-BFF6-C1B1-2C3CE99FE1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9B84449-A90E-11D7-1347-D22C0454AE7A}"/>
              </a:ext>
            </a:extLst>
          </p:cNvPr>
          <p:cNvSpPr>
            <a:spLocks noGrp="1"/>
          </p:cNvSpPr>
          <p:nvPr>
            <p:ph type="title"/>
          </p:nvPr>
        </p:nvSpPr>
        <p:spPr/>
        <p:txBody>
          <a:bodyPr/>
          <a:lstStyle/>
          <a:p>
            <a:r>
              <a:rPr lang="en-US"/>
              <a:t>Scenario: DBI Step 2</a:t>
            </a:r>
          </a:p>
        </p:txBody>
      </p:sp>
      <p:sp>
        <p:nvSpPr>
          <p:cNvPr id="2" name="Content Placeholder 1">
            <a:extLst>
              <a:ext uri="{FF2B5EF4-FFF2-40B4-BE49-F238E27FC236}">
                <a16:creationId xmlns:a16="http://schemas.microsoft.com/office/drawing/2014/main" id="{FB7B8C1C-A4D8-C545-E5B5-A9B1E0192224}"/>
              </a:ext>
            </a:extLst>
          </p:cNvPr>
          <p:cNvSpPr>
            <a:spLocks noGrp="1"/>
          </p:cNvSpPr>
          <p:nvPr>
            <p:ph sz="quarter" idx="15"/>
          </p:nvPr>
        </p:nvSpPr>
        <p:spPr>
          <a:xfrm>
            <a:off x="457200" y="1371600"/>
            <a:ext cx="6141720" cy="4343400"/>
          </a:xfrm>
        </p:spPr>
        <p:txBody>
          <a:bodyPr>
            <a:normAutofit/>
          </a:bodyPr>
          <a:lstStyle/>
          <a:p>
            <a:r>
              <a:rPr lang="en-US" sz="2800"/>
              <a:t>STEP 2: Develop a progress monitoring plan that includes an ambitious goal.  </a:t>
            </a:r>
          </a:p>
          <a:p>
            <a:pPr lvl="1"/>
            <a:r>
              <a:rPr lang="en-US" sz="2800"/>
              <a:t>Goal: sit through a workday with less than a 2/10 pain scale</a:t>
            </a:r>
          </a:p>
          <a:p>
            <a:pPr lvl="1"/>
            <a:r>
              <a:rPr lang="en-US" sz="2800"/>
              <a:t>Track pain levels each day in a log </a:t>
            </a:r>
          </a:p>
          <a:p>
            <a:pPr lvl="1"/>
            <a:endParaRPr lang="en-US" sz="2800"/>
          </a:p>
        </p:txBody>
      </p:sp>
      <p:pic>
        <p:nvPicPr>
          <p:cNvPr id="8" name="Picture 7" descr="A chart of different colored faces that shows an example of a pain scale">
            <a:extLst>
              <a:ext uri="{FF2B5EF4-FFF2-40B4-BE49-F238E27FC236}">
                <a16:creationId xmlns:a16="http://schemas.microsoft.com/office/drawing/2014/main" id="{44A46614-38E2-39A6-ED26-8DCF43DE2C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127" y="1898745"/>
            <a:ext cx="5153220" cy="3092319"/>
          </a:xfrm>
          <a:prstGeom prst="rect">
            <a:avLst/>
          </a:prstGeom>
        </p:spPr>
      </p:pic>
      <p:sp>
        <p:nvSpPr>
          <p:cNvPr id="5" name="Text Placeholder 4">
            <a:extLst>
              <a:ext uri="{FF2B5EF4-FFF2-40B4-BE49-F238E27FC236}">
                <a16:creationId xmlns:a16="http://schemas.microsoft.com/office/drawing/2014/main" id="{391F41BF-F575-1F24-61A8-186CE698484F}"/>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F26F5A2D-262D-C23D-9E6F-B0691C55E484}"/>
              </a:ext>
            </a:extLst>
          </p:cNvPr>
          <p:cNvSpPr>
            <a:spLocks noGrp="1"/>
          </p:cNvSpPr>
          <p:nvPr>
            <p:ph type="sldNum" sz="quarter" idx="14"/>
          </p:nvPr>
        </p:nvSpPr>
        <p:spPr/>
        <p:txBody>
          <a:bodyPr/>
          <a:lstStyle/>
          <a:p>
            <a:pPr algn="r"/>
            <a:fld id="{F3477EC8-074D-41C4-94AE-E9EA7CEEA348}" type="slidenum">
              <a:rPr lang="en-US" smtClean="0"/>
              <a:pPr algn="r"/>
              <a:t>20</a:t>
            </a:fld>
            <a:endParaRPr lang="en-US"/>
          </a:p>
        </p:txBody>
      </p:sp>
    </p:spTree>
    <p:extLst>
      <p:ext uri="{BB962C8B-B14F-4D97-AF65-F5344CB8AC3E}">
        <p14:creationId xmlns:p14="http://schemas.microsoft.com/office/powerpoint/2010/main" val="759501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3B3FE3-2DB3-8330-4610-0E8F691BC620}"/>
              </a:ext>
            </a:extLst>
          </p:cNvPr>
          <p:cNvSpPr>
            <a:spLocks noGrp="1"/>
          </p:cNvSpPr>
          <p:nvPr>
            <p:ph type="title"/>
          </p:nvPr>
        </p:nvSpPr>
        <p:spPr/>
        <p:txBody>
          <a:bodyPr>
            <a:normAutofit/>
          </a:bodyPr>
          <a:lstStyle/>
          <a:p>
            <a:r>
              <a:rPr lang="en-US"/>
              <a:t>Monitoring Progress Versus Progress Monitoring</a:t>
            </a:r>
          </a:p>
        </p:txBody>
      </p:sp>
      <p:sp>
        <p:nvSpPr>
          <p:cNvPr id="8" name="Rounded Rectangle 7">
            <a:extLst>
              <a:ext uri="{FF2B5EF4-FFF2-40B4-BE49-F238E27FC236}">
                <a16:creationId xmlns:a16="http://schemas.microsoft.com/office/drawing/2014/main" id="{172D1DEC-40E3-F69D-3013-305DA304D6BB}"/>
              </a:ext>
            </a:extLst>
          </p:cNvPr>
          <p:cNvSpPr/>
          <p:nvPr/>
        </p:nvSpPr>
        <p:spPr>
          <a:xfrm>
            <a:off x="765048" y="1732550"/>
            <a:ext cx="5170669" cy="3185662"/>
          </a:xfrm>
          <a:prstGeom prst="roundRect">
            <a:avLst/>
          </a:prstGeom>
          <a:solidFill>
            <a:srgbClr val="F4DBD4"/>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sz="2400" b="1">
                <a:solidFill>
                  <a:schemeClr val="tx1"/>
                </a:solidFill>
              </a:rPr>
              <a:t>Monitoring Progress</a:t>
            </a:r>
          </a:p>
          <a:p>
            <a:pPr marL="285750" indent="-285750">
              <a:spcBef>
                <a:spcPts val="600"/>
              </a:spcBef>
              <a:buFont typeface="Arial" panose="020B0604020202020204" pitchFamily="34" charset="0"/>
              <a:buChar char="•"/>
            </a:pPr>
            <a:r>
              <a:rPr lang="en-US" sz="2000">
                <a:solidFill>
                  <a:schemeClr val="tx1"/>
                </a:solidFill>
              </a:rPr>
              <a:t>Often informal or unstandardized</a:t>
            </a:r>
          </a:p>
          <a:p>
            <a:pPr marL="285750" indent="-285750">
              <a:spcBef>
                <a:spcPts val="600"/>
              </a:spcBef>
              <a:buFont typeface="Arial" panose="020B0604020202020204" pitchFamily="34" charset="0"/>
              <a:buChar char="•"/>
            </a:pPr>
            <a:r>
              <a:rPr lang="en-US" sz="2000">
                <a:solidFill>
                  <a:schemeClr val="tx1"/>
                </a:solidFill>
              </a:rPr>
              <a:t>Can occur during daily instruction</a:t>
            </a:r>
          </a:p>
          <a:p>
            <a:pPr marL="285750" indent="-285750">
              <a:spcBef>
                <a:spcPts val="600"/>
              </a:spcBef>
              <a:buFont typeface="Arial" panose="020B0604020202020204" pitchFamily="34" charset="0"/>
              <a:buChar char="•"/>
            </a:pPr>
            <a:r>
              <a:rPr lang="en-US" sz="2000">
                <a:solidFill>
                  <a:schemeClr val="tx1"/>
                </a:solidFill>
              </a:rPr>
              <a:t>Provides data for immediate, real-time instructional decisions</a:t>
            </a:r>
          </a:p>
          <a:p>
            <a:pPr marL="285750" indent="-285750">
              <a:spcBef>
                <a:spcPts val="600"/>
              </a:spcBef>
              <a:buFont typeface="Arial" panose="020B0604020202020204" pitchFamily="34" charset="0"/>
              <a:buChar char="•"/>
            </a:pPr>
            <a:r>
              <a:rPr lang="en-US" sz="2000">
                <a:solidFill>
                  <a:schemeClr val="tx1"/>
                </a:solidFill>
              </a:rPr>
              <a:t>Used for all students</a:t>
            </a:r>
          </a:p>
          <a:p>
            <a:pPr marL="285750" indent="-285750">
              <a:spcBef>
                <a:spcPts val="600"/>
              </a:spcBef>
              <a:buFont typeface="Arial" panose="020B0604020202020204" pitchFamily="34" charset="0"/>
              <a:buChar char="•"/>
            </a:pPr>
            <a:r>
              <a:rPr lang="en-US" sz="2000">
                <a:solidFill>
                  <a:schemeClr val="tx1"/>
                </a:solidFill>
              </a:rPr>
              <a:t>Assesses learning of directly taught skills</a:t>
            </a:r>
          </a:p>
        </p:txBody>
      </p:sp>
      <p:sp>
        <p:nvSpPr>
          <p:cNvPr id="3" name="Rounded Rectangle 2">
            <a:extLst>
              <a:ext uri="{FF2B5EF4-FFF2-40B4-BE49-F238E27FC236}">
                <a16:creationId xmlns:a16="http://schemas.microsoft.com/office/drawing/2014/main" id="{262E6C24-FA38-FA8F-1C1C-5FE33BACCFF3}"/>
              </a:ext>
            </a:extLst>
          </p:cNvPr>
          <p:cNvSpPr/>
          <p:nvPr/>
        </p:nvSpPr>
        <p:spPr>
          <a:xfrm>
            <a:off x="6090462" y="1732550"/>
            <a:ext cx="5642814" cy="3185662"/>
          </a:xfrm>
          <a:prstGeom prst="roundRect">
            <a:avLst/>
          </a:prstGeom>
          <a:solidFill>
            <a:srgbClr val="F4DBD4"/>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sz="2400" b="1">
                <a:solidFill>
                  <a:schemeClr val="tx1"/>
                </a:solidFill>
              </a:rPr>
              <a:t>Progress Monitoring</a:t>
            </a:r>
          </a:p>
          <a:p>
            <a:pPr marL="285750" indent="-285750">
              <a:spcBef>
                <a:spcPts val="600"/>
              </a:spcBef>
              <a:buFont typeface="Arial" panose="020B0604020202020204" pitchFamily="34" charset="0"/>
              <a:buChar char="•"/>
            </a:pPr>
            <a:r>
              <a:rPr lang="en-US" sz="2000">
                <a:solidFill>
                  <a:schemeClr val="tx1"/>
                </a:solidFill>
              </a:rPr>
              <a:t>Valid and reliable tools, standardized delivery</a:t>
            </a:r>
          </a:p>
          <a:p>
            <a:pPr marL="285750" indent="-285750">
              <a:spcBef>
                <a:spcPts val="600"/>
              </a:spcBef>
              <a:buFont typeface="Arial" panose="020B0604020202020204" pitchFamily="34" charset="0"/>
              <a:buChar char="•"/>
            </a:pPr>
            <a:r>
              <a:rPr lang="en-US" sz="2000">
                <a:solidFill>
                  <a:schemeClr val="tx1"/>
                </a:solidFill>
              </a:rPr>
              <a:t>Frequency depends on intensity of instruction</a:t>
            </a:r>
          </a:p>
          <a:p>
            <a:pPr marL="285750" indent="-285750">
              <a:spcBef>
                <a:spcPts val="600"/>
              </a:spcBef>
              <a:buFont typeface="Arial" panose="020B0604020202020204" pitchFamily="34" charset="0"/>
              <a:buChar char="•"/>
            </a:pPr>
            <a:r>
              <a:rPr lang="en-US" sz="2000">
                <a:solidFill>
                  <a:schemeClr val="tx1"/>
                </a:solidFill>
              </a:rPr>
              <a:t>Requires ongoing graphed data and a goal for valid interpretation</a:t>
            </a:r>
          </a:p>
          <a:p>
            <a:pPr marL="285750" indent="-285750">
              <a:spcBef>
                <a:spcPts val="600"/>
              </a:spcBef>
              <a:buFont typeface="Arial" panose="020B0604020202020204" pitchFamily="34" charset="0"/>
              <a:buChar char="•"/>
            </a:pPr>
            <a:r>
              <a:rPr lang="en-US" sz="2000">
                <a:solidFill>
                  <a:schemeClr val="tx1"/>
                </a:solidFill>
              </a:rPr>
              <a:t>Used for students receiving interventions</a:t>
            </a:r>
          </a:p>
          <a:p>
            <a:pPr marL="285750" indent="-285750">
              <a:spcBef>
                <a:spcPts val="600"/>
              </a:spcBef>
              <a:buFont typeface="Arial" panose="020B0604020202020204" pitchFamily="34" charset="0"/>
              <a:buChar char="•"/>
            </a:pPr>
            <a:r>
              <a:rPr lang="en-US" sz="2000">
                <a:solidFill>
                  <a:schemeClr val="tx1"/>
                </a:solidFill>
              </a:rPr>
              <a:t>Assesses generalization, consolidation, and application of taught skills to new content</a:t>
            </a:r>
          </a:p>
        </p:txBody>
      </p:sp>
      <p:sp>
        <p:nvSpPr>
          <p:cNvPr id="2" name="TextBox 1">
            <a:extLst>
              <a:ext uri="{FF2B5EF4-FFF2-40B4-BE49-F238E27FC236}">
                <a16:creationId xmlns:a16="http://schemas.microsoft.com/office/drawing/2014/main" id="{B0ED24D8-302B-5E4B-8021-F438B2299A6F}"/>
              </a:ext>
            </a:extLst>
          </p:cNvPr>
          <p:cNvSpPr txBox="1"/>
          <p:nvPr/>
        </p:nvSpPr>
        <p:spPr>
          <a:xfrm>
            <a:off x="1229148" y="4949102"/>
            <a:ext cx="4242467" cy="923330"/>
          </a:xfrm>
          <a:prstGeom prst="rect">
            <a:avLst/>
          </a:prstGeom>
          <a:noFill/>
        </p:spPr>
        <p:txBody>
          <a:bodyPr wrap="square" rtlCol="0">
            <a:spAutoFit/>
          </a:bodyPr>
          <a:lstStyle/>
          <a:p>
            <a:pPr algn="ctr"/>
            <a:r>
              <a:rPr lang="en-US" b="1" dirty="0">
                <a:solidFill>
                  <a:schemeClr val="accent1"/>
                </a:solidFill>
              </a:rPr>
              <a:t>Examples:</a:t>
            </a:r>
          </a:p>
          <a:p>
            <a:pPr algn="ctr"/>
            <a:r>
              <a:rPr lang="en-US" b="1" dirty="0">
                <a:solidFill>
                  <a:schemeClr val="accent1"/>
                </a:solidFill>
              </a:rPr>
              <a:t>Questioning, daily formative assessments, lesson checkouts, exit slips</a:t>
            </a:r>
          </a:p>
        </p:txBody>
      </p:sp>
      <p:sp>
        <p:nvSpPr>
          <p:cNvPr id="6" name="TextBox 5">
            <a:extLst>
              <a:ext uri="{FF2B5EF4-FFF2-40B4-BE49-F238E27FC236}">
                <a16:creationId xmlns:a16="http://schemas.microsoft.com/office/drawing/2014/main" id="{AE93A44F-F861-AEAF-606C-31778BA57ACB}"/>
              </a:ext>
            </a:extLst>
          </p:cNvPr>
          <p:cNvSpPr txBox="1"/>
          <p:nvPr/>
        </p:nvSpPr>
        <p:spPr>
          <a:xfrm>
            <a:off x="6443330" y="4949102"/>
            <a:ext cx="4933507" cy="923330"/>
          </a:xfrm>
          <a:prstGeom prst="rect">
            <a:avLst/>
          </a:prstGeom>
          <a:noFill/>
        </p:spPr>
        <p:txBody>
          <a:bodyPr wrap="square" rtlCol="0">
            <a:spAutoFit/>
          </a:bodyPr>
          <a:lstStyle/>
          <a:p>
            <a:pPr algn="ctr"/>
            <a:r>
              <a:rPr lang="en-US" b="1">
                <a:solidFill>
                  <a:schemeClr val="accent1"/>
                </a:solidFill>
              </a:rPr>
              <a:t>Examples:</a:t>
            </a:r>
          </a:p>
          <a:p>
            <a:pPr algn="ctr"/>
            <a:r>
              <a:rPr lang="en-US" b="1">
                <a:solidFill>
                  <a:schemeClr val="accent1"/>
                </a:solidFill>
              </a:rPr>
              <a:t>Curriculum-Based Measures (CBM)</a:t>
            </a:r>
          </a:p>
          <a:p>
            <a:pPr algn="ctr"/>
            <a:r>
              <a:rPr lang="en-US" b="1">
                <a:solidFill>
                  <a:schemeClr val="accent1"/>
                </a:solidFill>
              </a:rPr>
              <a:t>General Outcome Measures (GOM)</a:t>
            </a:r>
          </a:p>
        </p:txBody>
      </p:sp>
      <p:sp>
        <p:nvSpPr>
          <p:cNvPr id="4" name="Slide Number Placeholder 3">
            <a:extLst>
              <a:ext uri="{FF2B5EF4-FFF2-40B4-BE49-F238E27FC236}">
                <a16:creationId xmlns:a16="http://schemas.microsoft.com/office/drawing/2014/main" id="{2DA359A2-71B7-58E8-1A51-9EE810C9C65C}"/>
              </a:ext>
            </a:extLst>
          </p:cNvPr>
          <p:cNvSpPr>
            <a:spLocks noGrp="1"/>
          </p:cNvSpPr>
          <p:nvPr>
            <p:ph type="sldNum" sz="quarter" idx="14"/>
          </p:nvPr>
        </p:nvSpPr>
        <p:spPr/>
        <p:txBody>
          <a:bodyPr/>
          <a:lstStyle/>
          <a:p>
            <a:fld id="{99A20822-4A49-4D36-86E3-300BA48D3F00}" type="slidenum">
              <a:rPr lang="en-US" smtClean="0"/>
              <a:pPr/>
              <a:t>21</a:t>
            </a:fld>
            <a:endParaRPr lang="en-US"/>
          </a:p>
        </p:txBody>
      </p:sp>
    </p:spTree>
    <p:extLst>
      <p:ext uri="{BB962C8B-B14F-4D97-AF65-F5344CB8AC3E}">
        <p14:creationId xmlns:p14="http://schemas.microsoft.com/office/powerpoint/2010/main" val="3112504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1280160"/>
          </a:xfrm>
        </p:spPr>
        <p:txBody>
          <a:bodyPr>
            <a:normAutofit/>
          </a:bodyPr>
          <a:lstStyle/>
          <a:p>
            <a:r>
              <a:rPr lang="en-US"/>
              <a:t>What to Look for in a Progress Monitoring Measure</a:t>
            </a:r>
          </a:p>
        </p:txBody>
      </p:sp>
      <p:grpSp>
        <p:nvGrpSpPr>
          <p:cNvPr id="15" name="Group 14" descr="Smart art listing:&#10;-brief and easy to administer&#10;-able to be used repeatedly over time&#10;- sensitive to changes in student performance&#10;- Valid, reliable, and evidence-based">
            <a:extLst>
              <a:ext uri="{FF2B5EF4-FFF2-40B4-BE49-F238E27FC236}">
                <a16:creationId xmlns:a16="http://schemas.microsoft.com/office/drawing/2014/main" id="{23DC71B2-0297-355E-4466-0C3D752237EF}"/>
              </a:ext>
            </a:extLst>
          </p:cNvPr>
          <p:cNvGrpSpPr/>
          <p:nvPr/>
        </p:nvGrpSpPr>
        <p:grpSpPr>
          <a:xfrm>
            <a:off x="518984" y="1087395"/>
            <a:ext cx="11022227" cy="4930345"/>
            <a:chOff x="518984" y="1087395"/>
            <a:chExt cx="11022227" cy="4930345"/>
          </a:xfrm>
        </p:grpSpPr>
        <p:sp>
          <p:nvSpPr>
            <p:cNvPr id="16" name="Rectangle 15">
              <a:extLst>
                <a:ext uri="{FF2B5EF4-FFF2-40B4-BE49-F238E27FC236}">
                  <a16:creationId xmlns:a16="http://schemas.microsoft.com/office/drawing/2014/main" id="{7AF2E0D5-179C-63CD-C401-E1681E9A8E9E}"/>
                </a:ext>
              </a:extLst>
            </p:cNvPr>
            <p:cNvSpPr/>
            <p:nvPr/>
          </p:nvSpPr>
          <p:spPr>
            <a:xfrm>
              <a:off x="518984" y="1087395"/>
              <a:ext cx="11022227" cy="4930345"/>
            </a:xfrm>
            <a:prstGeom prst="rect">
              <a:avLst/>
            </a:prstGeom>
            <a:ln>
              <a:noFill/>
            </a:ln>
          </p:spPr>
          <p:txBody>
            <a:bodyPr/>
            <a:lstStyle/>
            <a:p>
              <a:endParaRPr lang="en-US"/>
            </a:p>
          </p:txBody>
        </p:sp>
        <p:sp>
          <p:nvSpPr>
            <p:cNvPr id="17" name="Freeform: Shape 16">
              <a:extLst>
                <a:ext uri="{FF2B5EF4-FFF2-40B4-BE49-F238E27FC236}">
                  <a16:creationId xmlns:a16="http://schemas.microsoft.com/office/drawing/2014/main" id="{277D6A97-409E-F3EA-84B2-7DC7AC127E32}"/>
                </a:ext>
              </a:extLst>
            </p:cNvPr>
            <p:cNvSpPr/>
            <p:nvPr/>
          </p:nvSpPr>
          <p:spPr>
            <a:xfrm>
              <a:off x="732007" y="1775938"/>
              <a:ext cx="5094335" cy="1591979"/>
            </a:xfrm>
            <a:custGeom>
              <a:avLst/>
              <a:gdLst>
                <a:gd name="connsiteX0" fmla="*/ 0 w 5094335"/>
                <a:gd name="connsiteY0" fmla="*/ 0 h 1591979"/>
                <a:gd name="connsiteX1" fmla="*/ 5094335 w 5094335"/>
                <a:gd name="connsiteY1" fmla="*/ 0 h 1591979"/>
                <a:gd name="connsiteX2" fmla="*/ 5094335 w 5094335"/>
                <a:gd name="connsiteY2" fmla="*/ 1591979 h 1591979"/>
                <a:gd name="connsiteX3" fmla="*/ 0 w 5094335"/>
                <a:gd name="connsiteY3" fmla="*/ 1591979 h 1591979"/>
                <a:gd name="connsiteX4" fmla="*/ 0 w 5094335"/>
                <a:gd name="connsiteY4" fmla="*/ 0 h 159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335" h="1591979">
                  <a:moveTo>
                    <a:pt x="0" y="0"/>
                  </a:moveTo>
                  <a:lnTo>
                    <a:pt x="5094335" y="0"/>
                  </a:lnTo>
                  <a:lnTo>
                    <a:pt x="5094335" y="1591979"/>
                  </a:lnTo>
                  <a:lnTo>
                    <a:pt x="0" y="1591979"/>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78301"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Brief and easy to administer</a:t>
              </a:r>
            </a:p>
          </p:txBody>
        </p:sp>
        <p:sp>
          <p:nvSpPr>
            <p:cNvPr id="18" name="Rectangle 17">
              <a:extLst>
                <a:ext uri="{FF2B5EF4-FFF2-40B4-BE49-F238E27FC236}">
                  <a16:creationId xmlns:a16="http://schemas.microsoft.com/office/drawing/2014/main" id="{2CC45273-0FB3-C4A2-BBBD-AB8E87A82C99}"/>
                </a:ext>
              </a:extLst>
            </p:cNvPr>
            <p:cNvSpPr/>
            <p:nvPr/>
          </p:nvSpPr>
          <p:spPr>
            <a:xfrm>
              <a:off x="518986" y="1744720"/>
              <a:ext cx="1114385" cy="1671578"/>
            </a:xfrm>
            <a:prstGeom prst="rect">
              <a:avLst/>
            </a:prstGeom>
            <a:ln>
              <a:noFill/>
            </a:ln>
          </p:spPr>
          <p:style>
            <a:lnRef idx="2">
              <a:scrgbClr r="0" g="0" b="0"/>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9" name="Freeform: Shape 18">
              <a:extLst>
                <a:ext uri="{FF2B5EF4-FFF2-40B4-BE49-F238E27FC236}">
                  <a16:creationId xmlns:a16="http://schemas.microsoft.com/office/drawing/2014/main" id="{660D156C-6F4F-AF83-3AA6-5785D575C318}"/>
                </a:ext>
              </a:extLst>
            </p:cNvPr>
            <p:cNvSpPr/>
            <p:nvPr/>
          </p:nvSpPr>
          <p:spPr>
            <a:xfrm>
              <a:off x="6433430" y="1752603"/>
              <a:ext cx="5094335" cy="1591979"/>
            </a:xfrm>
            <a:custGeom>
              <a:avLst/>
              <a:gdLst>
                <a:gd name="connsiteX0" fmla="*/ 0 w 5094335"/>
                <a:gd name="connsiteY0" fmla="*/ 0 h 1591979"/>
                <a:gd name="connsiteX1" fmla="*/ 5094335 w 5094335"/>
                <a:gd name="connsiteY1" fmla="*/ 0 h 1591979"/>
                <a:gd name="connsiteX2" fmla="*/ 5094335 w 5094335"/>
                <a:gd name="connsiteY2" fmla="*/ 1591979 h 1591979"/>
                <a:gd name="connsiteX3" fmla="*/ 0 w 5094335"/>
                <a:gd name="connsiteY3" fmla="*/ 1591979 h 1591979"/>
                <a:gd name="connsiteX4" fmla="*/ 0 w 5094335"/>
                <a:gd name="connsiteY4" fmla="*/ 0 h 159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335" h="1591979">
                  <a:moveTo>
                    <a:pt x="0" y="0"/>
                  </a:moveTo>
                  <a:lnTo>
                    <a:pt x="5094335" y="0"/>
                  </a:lnTo>
                  <a:lnTo>
                    <a:pt x="5094335" y="1591979"/>
                  </a:lnTo>
                  <a:lnTo>
                    <a:pt x="0" y="1591979"/>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78301"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Able to be used repeatedly across time</a:t>
              </a:r>
            </a:p>
          </p:txBody>
        </p:sp>
        <p:sp>
          <p:nvSpPr>
            <p:cNvPr id="20" name="Rectangle 19">
              <a:extLst>
                <a:ext uri="{FF2B5EF4-FFF2-40B4-BE49-F238E27FC236}">
                  <a16:creationId xmlns:a16="http://schemas.microsoft.com/office/drawing/2014/main" id="{C8E9BFDA-7E26-01F5-AF1F-A177D4D285E6}"/>
                </a:ext>
              </a:extLst>
            </p:cNvPr>
            <p:cNvSpPr/>
            <p:nvPr/>
          </p:nvSpPr>
          <p:spPr>
            <a:xfrm>
              <a:off x="6187752" y="1744720"/>
              <a:ext cx="1114385" cy="1684280"/>
            </a:xfrm>
            <a:prstGeom prst="rect">
              <a:avLst/>
            </a:prstGeom>
            <a:ln>
              <a:noFill/>
            </a:ln>
          </p:spPr>
          <p:style>
            <a:lnRef idx="2">
              <a:scrgbClr r="0" g="0" b="0"/>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1" name="Freeform: Shape 20">
              <a:extLst>
                <a:ext uri="{FF2B5EF4-FFF2-40B4-BE49-F238E27FC236}">
                  <a16:creationId xmlns:a16="http://schemas.microsoft.com/office/drawing/2014/main" id="{67EAF5C8-3138-6E23-69C7-E5A362E64C31}"/>
                </a:ext>
              </a:extLst>
            </p:cNvPr>
            <p:cNvSpPr/>
            <p:nvPr/>
          </p:nvSpPr>
          <p:spPr>
            <a:xfrm>
              <a:off x="754635" y="4041688"/>
              <a:ext cx="5094335" cy="1591979"/>
            </a:xfrm>
            <a:custGeom>
              <a:avLst/>
              <a:gdLst>
                <a:gd name="connsiteX0" fmla="*/ 0 w 5094335"/>
                <a:gd name="connsiteY0" fmla="*/ 0 h 1591979"/>
                <a:gd name="connsiteX1" fmla="*/ 5094335 w 5094335"/>
                <a:gd name="connsiteY1" fmla="*/ 0 h 1591979"/>
                <a:gd name="connsiteX2" fmla="*/ 5094335 w 5094335"/>
                <a:gd name="connsiteY2" fmla="*/ 1591979 h 1591979"/>
                <a:gd name="connsiteX3" fmla="*/ 0 w 5094335"/>
                <a:gd name="connsiteY3" fmla="*/ 1591979 h 1591979"/>
                <a:gd name="connsiteX4" fmla="*/ 0 w 5094335"/>
                <a:gd name="connsiteY4" fmla="*/ 0 h 159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335" h="1591979">
                  <a:moveTo>
                    <a:pt x="0" y="0"/>
                  </a:moveTo>
                  <a:lnTo>
                    <a:pt x="5094335" y="0"/>
                  </a:lnTo>
                  <a:lnTo>
                    <a:pt x="5094335" y="1591979"/>
                  </a:lnTo>
                  <a:lnTo>
                    <a:pt x="0" y="1591979"/>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78301"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Sensitive to changes in student performance</a:t>
              </a:r>
            </a:p>
          </p:txBody>
        </p:sp>
        <p:sp>
          <p:nvSpPr>
            <p:cNvPr id="22" name="Rectangle 21">
              <a:extLst>
                <a:ext uri="{FF2B5EF4-FFF2-40B4-BE49-F238E27FC236}">
                  <a16:creationId xmlns:a16="http://schemas.microsoft.com/office/drawing/2014/main" id="{B375A70A-B1C4-D235-6ECE-EE8FF9088AD7}"/>
                </a:ext>
              </a:extLst>
            </p:cNvPr>
            <p:cNvSpPr/>
            <p:nvPr/>
          </p:nvSpPr>
          <p:spPr>
            <a:xfrm>
              <a:off x="518984" y="4025898"/>
              <a:ext cx="1114385" cy="1671578"/>
            </a:xfrm>
            <a:prstGeom prst="rect">
              <a:avLst/>
            </a:prstGeom>
            <a:ln>
              <a:noFill/>
            </a:ln>
          </p:spPr>
          <p:style>
            <a:lnRef idx="2">
              <a:scrgbClr r="0" g="0" b="0"/>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3" name="Freeform: Shape 22">
              <a:extLst>
                <a:ext uri="{FF2B5EF4-FFF2-40B4-BE49-F238E27FC236}">
                  <a16:creationId xmlns:a16="http://schemas.microsoft.com/office/drawing/2014/main" id="{F5620B1E-C426-CABE-0756-2DE4FBF29049}"/>
                </a:ext>
              </a:extLst>
            </p:cNvPr>
            <p:cNvSpPr/>
            <p:nvPr/>
          </p:nvSpPr>
          <p:spPr>
            <a:xfrm>
              <a:off x="6446870" y="4038603"/>
              <a:ext cx="5094335" cy="1591979"/>
            </a:xfrm>
            <a:custGeom>
              <a:avLst/>
              <a:gdLst>
                <a:gd name="connsiteX0" fmla="*/ 0 w 5094335"/>
                <a:gd name="connsiteY0" fmla="*/ 0 h 1591979"/>
                <a:gd name="connsiteX1" fmla="*/ 5094335 w 5094335"/>
                <a:gd name="connsiteY1" fmla="*/ 0 h 1591979"/>
                <a:gd name="connsiteX2" fmla="*/ 5094335 w 5094335"/>
                <a:gd name="connsiteY2" fmla="*/ 1591979 h 1591979"/>
                <a:gd name="connsiteX3" fmla="*/ 0 w 5094335"/>
                <a:gd name="connsiteY3" fmla="*/ 1591979 h 1591979"/>
                <a:gd name="connsiteX4" fmla="*/ 0 w 5094335"/>
                <a:gd name="connsiteY4" fmla="*/ 0 h 159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335" h="1591979">
                  <a:moveTo>
                    <a:pt x="0" y="0"/>
                  </a:moveTo>
                  <a:lnTo>
                    <a:pt x="5094335" y="0"/>
                  </a:lnTo>
                  <a:lnTo>
                    <a:pt x="5094335" y="1591979"/>
                  </a:lnTo>
                  <a:lnTo>
                    <a:pt x="0" y="1591979"/>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78301"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Valid, reliable, and evidence based</a:t>
              </a:r>
            </a:p>
          </p:txBody>
        </p:sp>
        <p:sp>
          <p:nvSpPr>
            <p:cNvPr id="24" name="Rectangle 23">
              <a:extLst>
                <a:ext uri="{FF2B5EF4-FFF2-40B4-BE49-F238E27FC236}">
                  <a16:creationId xmlns:a16="http://schemas.microsoft.com/office/drawing/2014/main" id="{C7AE12FD-A7D0-7960-574A-BAF826CD1341}"/>
                </a:ext>
              </a:extLst>
            </p:cNvPr>
            <p:cNvSpPr/>
            <p:nvPr/>
          </p:nvSpPr>
          <p:spPr>
            <a:xfrm>
              <a:off x="6187752" y="4038603"/>
              <a:ext cx="1114386" cy="1658873"/>
            </a:xfrm>
            <a:prstGeom prst="rect">
              <a:avLst/>
            </a:prstGeom>
            <a:ln>
              <a:noFill/>
            </a:ln>
          </p:spPr>
          <p:style>
            <a:lnRef idx="2">
              <a:scrgbClr r="0" g="0" b="0"/>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2" name="Slide Number Placeholder 1"/>
          <p:cNvSpPr>
            <a:spLocks noGrp="1"/>
          </p:cNvSpPr>
          <p:nvPr>
            <p:ph type="sldNum" sz="quarter" idx="12"/>
          </p:nvPr>
        </p:nvSpPr>
        <p:spPr/>
        <p:txBody>
          <a:bodyPr/>
          <a:lstStyle/>
          <a:p>
            <a:fld id="{99A20822-4A49-4D36-86E3-300BA48D3F00}" type="slidenum">
              <a:rPr lang="en-US" smtClean="0"/>
              <a:pPr/>
              <a:t>22</a:t>
            </a:fld>
            <a:endParaRPr lang="en-US"/>
          </a:p>
        </p:txBody>
      </p:sp>
      <p:pic>
        <p:nvPicPr>
          <p:cNvPr id="5122" name="Picture 2">
            <a:extLst>
              <a:ext uri="{FF2B5EF4-FFF2-40B4-BE49-F238E27FC236}">
                <a16:creationId xmlns:a16="http://schemas.microsoft.com/office/drawing/2014/main" id="{9C7BC4B9-E2FD-AD4A-4B31-53B1202BB9EC}"/>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182" y="1890927"/>
            <a:ext cx="809988" cy="139186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2345F3AE-8E4D-07FD-4821-DE8321262BE9}"/>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477974">
            <a:off x="6106626" y="4175449"/>
            <a:ext cx="1102208" cy="121840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C0637F6D-6ADD-F2C7-6D94-B240C7C6B7F5}"/>
              </a:ext>
              <a:ext uri="{C183D7F6-B498-43B3-948B-1728B52AA6E4}">
                <adec:decorative xmlns:adec="http://schemas.microsoft.com/office/drawing/2017/decorative" val="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4849" b="-6372"/>
          <a:stretch/>
        </p:blipFill>
        <p:spPr bwMode="auto">
          <a:xfrm>
            <a:off x="518984" y="4513967"/>
            <a:ext cx="1114386" cy="113848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FFED87F4-7AFC-0A6B-7B31-0AD0363E1C30}"/>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40004" y="2125030"/>
            <a:ext cx="978683" cy="97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592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We Collected Data. Now What?</a:t>
            </a:r>
          </a:p>
        </p:txBody>
      </p:sp>
      <p:sp>
        <p:nvSpPr>
          <p:cNvPr id="10" name="Content Placeholder 2">
            <a:extLst>
              <a:ext uri="{FF2B5EF4-FFF2-40B4-BE49-F238E27FC236}">
                <a16:creationId xmlns:a16="http://schemas.microsoft.com/office/drawing/2014/main" id="{2F8F8293-C5D5-D8C5-274E-1C3FB454D0D2}"/>
              </a:ext>
            </a:extLst>
          </p:cNvPr>
          <p:cNvSpPr txBox="1">
            <a:spLocks/>
          </p:cNvSpPr>
          <p:nvPr/>
        </p:nvSpPr>
        <p:spPr>
          <a:xfrm>
            <a:off x="457199" y="1409700"/>
            <a:ext cx="5083791" cy="4305300"/>
          </a:xfrm>
          <a:prstGeom prst="rect">
            <a:avLst/>
          </a:prstGeom>
          <a:ln>
            <a:noFill/>
          </a:ln>
        </p:spPr>
        <p:txBody>
          <a:bodyPr vert="horz" lIns="0" tIns="0" rIns="0" bIns="0" rtlCol="0">
            <a:normAutofit/>
          </a:bodyPr>
          <a:lstStyle>
            <a:lvl1pPr marL="0" marR="0" indent="0" algn="l" defTabSz="685800" rtl="0" eaLnBrk="1" fontAlgn="auto" latinLnBrk="0" hangingPunct="1">
              <a:lnSpc>
                <a:spcPct val="125000"/>
              </a:lnSpc>
              <a:spcBef>
                <a:spcPts val="1800"/>
              </a:spcBef>
              <a:spcAft>
                <a:spcPts val="0"/>
              </a:spcAft>
              <a:buClr>
                <a:schemeClr val="tx1"/>
              </a:buClr>
              <a:buSzPct val="100000"/>
              <a:buFont typeface="Wingdings" panose="05000000000000000000" pitchFamily="2" charset="2"/>
              <a:buNone/>
              <a:tabLst/>
              <a:defRPr sz="2600" b="0" i="0" kern="1200">
                <a:solidFill>
                  <a:schemeClr val="tx1"/>
                </a:solidFill>
                <a:latin typeface="+mn-lt"/>
                <a:ea typeface="Calibri"/>
                <a:cs typeface="Calibri"/>
              </a:defRPr>
            </a:lvl1pPr>
            <a:lvl2pPr marL="320040" marR="0" indent="-320040" algn="l" defTabSz="685800" rtl="0" eaLnBrk="1" fontAlgn="auto" latinLnBrk="0" hangingPunct="1">
              <a:lnSpc>
                <a:spcPct val="125000"/>
              </a:lnSpc>
              <a:spcBef>
                <a:spcPts val="600"/>
              </a:spcBef>
              <a:spcAft>
                <a:spcPts val="0"/>
              </a:spcAft>
              <a:buClr>
                <a:schemeClr val="accent1"/>
              </a:buClr>
              <a:buSzTx/>
              <a:buFont typeface="Wingdings" panose="05000000000000000000" pitchFamily="2" charset="2"/>
              <a:buChar char="§"/>
              <a:tabLst/>
              <a:defRPr sz="2600" b="0" i="0" kern="1200">
                <a:solidFill>
                  <a:schemeClr val="tx1"/>
                </a:solidFill>
                <a:latin typeface="+mn-lt"/>
                <a:ea typeface="Calibri"/>
                <a:cs typeface="Calibri"/>
              </a:defRPr>
            </a:lvl2pPr>
            <a:lvl3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96012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28016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5pPr>
            <a:lvl6pPr marL="1600200" indent="-320040" algn="l" defTabSz="685800" rtl="0" eaLnBrk="1" latinLnBrk="0" hangingPunct="1">
              <a:lnSpc>
                <a:spcPct val="125000"/>
              </a:lnSpc>
              <a:spcBef>
                <a:spcPts val="600"/>
              </a:spcBef>
              <a:buClr>
                <a:schemeClr val="accent1"/>
              </a:buClr>
              <a:buFont typeface="Arial Narrow" panose="020B0606020202030204" pitchFamily="34" charset="0"/>
              <a:buChar char="›"/>
              <a:defRPr sz="2600" kern="1200" baseline="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0"/>
            <a:r>
              <a:rPr lang="en-US" b="1"/>
              <a:t>Collecting, graphing, and analyzing</a:t>
            </a:r>
            <a:r>
              <a:rPr lang="en-US"/>
              <a:t> progress monitoring data is important for:</a:t>
            </a:r>
          </a:p>
          <a:p>
            <a:pPr lvl="1"/>
            <a:r>
              <a:rPr lang="en-US"/>
              <a:t>understanding student responsiveness and</a:t>
            </a:r>
          </a:p>
          <a:p>
            <a:pPr lvl="1"/>
            <a:r>
              <a:rPr lang="en-US"/>
              <a:t>determining when changes are needed.</a:t>
            </a:r>
          </a:p>
        </p:txBody>
      </p:sp>
      <p:sp>
        <p:nvSpPr>
          <p:cNvPr id="3" name="Content Placeholder 2">
            <a:extLst>
              <a:ext uri="{C183D7F6-B498-43B3-948B-1728B52AA6E4}">
                <adec:decorative xmlns:adec="http://schemas.microsoft.com/office/drawing/2017/decorative" val="1"/>
              </a:ext>
            </a:extLst>
          </p:cNvPr>
          <p:cNvSpPr>
            <a:spLocks noGrp="1"/>
          </p:cNvSpPr>
          <p:nvPr>
            <p:ph sz="quarter" idx="14"/>
          </p:nvPr>
        </p:nvSpPr>
        <p:spPr>
          <a:xfrm>
            <a:off x="4506399" y="2980621"/>
            <a:ext cx="3109002" cy="1760344"/>
          </a:xfrm>
        </p:spPr>
        <p:txBody>
          <a:bodyPr>
            <a:normAutofit/>
          </a:bodyPr>
          <a:lstStyle/>
          <a:p>
            <a:pPr lvl="0" algn="r"/>
            <a:r>
              <a:rPr lang="en-US"/>
              <a:t> </a:t>
            </a:r>
          </a:p>
        </p:txBody>
      </p:sp>
      <p:cxnSp>
        <p:nvCxnSpPr>
          <p:cNvPr id="5" name="Straight Arrow Connector 4" descr="Step 2 corresponds to progress monitoring in the DBI graphic">
            <a:extLst>
              <a:ext uri="{FF2B5EF4-FFF2-40B4-BE49-F238E27FC236}">
                <a16:creationId xmlns:a16="http://schemas.microsoft.com/office/drawing/2014/main" id="{ACD29488-5B86-6DFE-94D5-F2ECC8E25CFD}"/>
              </a:ext>
            </a:extLst>
          </p:cNvPr>
          <p:cNvCxnSpPr>
            <a:cxnSpLocks/>
          </p:cNvCxnSpPr>
          <p:nvPr/>
        </p:nvCxnSpPr>
        <p:spPr>
          <a:xfrm>
            <a:off x="6096000" y="2454991"/>
            <a:ext cx="199594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diagram of Data-Based Individualization process&#10;Step 1: Validated Intervention Program &#10;Step 2: Progress Monitor&#10;Step 3: Diagnostic Data&#10;Step 4: Intervention Adaptation&#10;Step 5: Progress Monitor&#10;Open configuration options&#10;&#10;">
            <a:extLst>
              <a:ext uri="{FF2B5EF4-FFF2-40B4-BE49-F238E27FC236}">
                <a16:creationId xmlns:a16="http://schemas.microsoft.com/office/drawing/2014/main" id="{A1EC34B3-5E5C-58AD-1052-4D9DF9BF1341}"/>
              </a:ext>
            </a:extLst>
          </p:cNvPr>
          <p:cNvPicPr>
            <a:picLocks noChangeAspect="1"/>
          </p:cNvPicPr>
          <p:nvPr/>
        </p:nvPicPr>
        <p:blipFill>
          <a:blip r:embed="rId3"/>
          <a:stretch>
            <a:fillRect/>
          </a:stretch>
        </p:blipFill>
        <p:spPr>
          <a:xfrm>
            <a:off x="8001002" y="1117593"/>
            <a:ext cx="3109002" cy="5486400"/>
          </a:xfrm>
          <a:prstGeom prst="rect">
            <a:avLst/>
          </a:prstGeom>
        </p:spPr>
      </p:pic>
      <p:sp>
        <p:nvSpPr>
          <p:cNvPr id="2" name="Slide Number Placeholder 1"/>
          <p:cNvSpPr>
            <a:spLocks noGrp="1"/>
          </p:cNvSpPr>
          <p:nvPr>
            <p:ph type="sldNum" sz="quarter" idx="12"/>
          </p:nvPr>
        </p:nvSpPr>
        <p:spPr/>
        <p:txBody>
          <a:bodyPr/>
          <a:lstStyle/>
          <a:p>
            <a:fld id="{99A20822-4A49-4D36-86E3-300BA48D3F00}" type="slidenum">
              <a:rPr lang="en-US" smtClean="0"/>
              <a:pPr/>
              <a:t>23</a:t>
            </a:fld>
            <a:endParaRPr lang="en-US"/>
          </a:p>
        </p:txBody>
      </p:sp>
    </p:spTree>
    <p:extLst>
      <p:ext uri="{BB962C8B-B14F-4D97-AF65-F5344CB8AC3E}">
        <p14:creationId xmlns:p14="http://schemas.microsoft.com/office/powerpoint/2010/main" val="3138948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F5C0D-CB95-5F91-4B26-8152D2E88B1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921AC4F-834B-B226-2E7E-68F107BA7D98}"/>
              </a:ext>
            </a:extLst>
          </p:cNvPr>
          <p:cNvSpPr>
            <a:spLocks noGrp="1"/>
          </p:cNvSpPr>
          <p:nvPr>
            <p:ph type="title"/>
          </p:nvPr>
        </p:nvSpPr>
        <p:spPr/>
        <p:txBody>
          <a:bodyPr/>
          <a:lstStyle/>
          <a:p>
            <a:r>
              <a:rPr lang="en-US"/>
              <a:t>The Importance of Graphing Data</a:t>
            </a:r>
          </a:p>
        </p:txBody>
      </p:sp>
      <p:grpSp>
        <p:nvGrpSpPr>
          <p:cNvPr id="3" name="Group 2" descr="A graph with a green line, red line, and blue data points. The green line (goal line) has a steeper slope than the red line (trend line) indicating that the student is not on track to meet their goal with the current intervention. ">
            <a:extLst>
              <a:ext uri="{FF2B5EF4-FFF2-40B4-BE49-F238E27FC236}">
                <a16:creationId xmlns:a16="http://schemas.microsoft.com/office/drawing/2014/main" id="{C3DEC46B-4299-0640-CBD8-338DE05CD97F}"/>
              </a:ext>
            </a:extLst>
          </p:cNvPr>
          <p:cNvGrpSpPr/>
          <p:nvPr/>
        </p:nvGrpSpPr>
        <p:grpSpPr>
          <a:xfrm>
            <a:off x="1337066" y="1030807"/>
            <a:ext cx="9207851" cy="5050684"/>
            <a:chOff x="1337066" y="1030807"/>
            <a:chExt cx="9207851" cy="5050684"/>
          </a:xfrm>
        </p:grpSpPr>
        <p:pic>
          <p:nvPicPr>
            <p:cNvPr id="5" name="Picture 4" descr="A graph with a green line, red line, and blue data points. The green line (goal line) has a steeper slope than the red line (trend line) indicating that the student is not on track to meet their goal with the current intervention. ">
              <a:extLst>
                <a:ext uri="{FF2B5EF4-FFF2-40B4-BE49-F238E27FC236}">
                  <a16:creationId xmlns:a16="http://schemas.microsoft.com/office/drawing/2014/main" id="{8D285CED-AA7F-EC7D-BF6D-154835BFBDCE}"/>
                </a:ext>
              </a:extLst>
            </p:cNvPr>
            <p:cNvPicPr>
              <a:picLocks noChangeAspect="1"/>
            </p:cNvPicPr>
            <p:nvPr/>
          </p:nvPicPr>
          <p:blipFill rotWithShape="1">
            <a:blip r:embed="rId3"/>
            <a:srcRect t="17172"/>
            <a:stretch/>
          </p:blipFill>
          <p:spPr>
            <a:xfrm>
              <a:off x="1337066" y="1030807"/>
              <a:ext cx="8483951" cy="5050684"/>
            </a:xfrm>
            <a:prstGeom prst="rect">
              <a:avLst/>
            </a:prstGeom>
          </p:spPr>
        </p:pic>
        <p:cxnSp>
          <p:nvCxnSpPr>
            <p:cNvPr id="15" name="Straight Connector 14" descr="vertical dashed black line representing a phase line on the graph">
              <a:extLst>
                <a:ext uri="{FF2B5EF4-FFF2-40B4-BE49-F238E27FC236}">
                  <a16:creationId xmlns:a16="http://schemas.microsoft.com/office/drawing/2014/main" id="{BBE076F9-D7E1-6CC6-98BE-3C7B6697D7A2}"/>
                </a:ext>
              </a:extLst>
            </p:cNvPr>
            <p:cNvCxnSpPr/>
            <p:nvPr/>
          </p:nvCxnSpPr>
          <p:spPr>
            <a:xfrm flipV="1">
              <a:off x="2883169" y="1201594"/>
              <a:ext cx="0" cy="4314786"/>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Star: 5 Points 6" descr="Red star representing the baseline">
              <a:extLst>
                <a:ext uri="{FF2B5EF4-FFF2-40B4-BE49-F238E27FC236}">
                  <a16:creationId xmlns:a16="http://schemas.microsoft.com/office/drawing/2014/main" id="{CC28CD0C-7E81-1CCC-8C9B-5F5A87E2539A}"/>
                </a:ext>
              </a:extLst>
            </p:cNvPr>
            <p:cNvSpPr/>
            <p:nvPr/>
          </p:nvSpPr>
          <p:spPr>
            <a:xfrm>
              <a:off x="2682973" y="4013668"/>
              <a:ext cx="400393" cy="396016"/>
            </a:xfrm>
            <a:prstGeom prst="star5">
              <a:avLst/>
            </a:prstGeom>
            <a:solidFill>
              <a:srgbClr val="FF00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 name="Star: 5 Points 9" descr="green star on graph representing the goal">
              <a:extLst>
                <a:ext uri="{FF2B5EF4-FFF2-40B4-BE49-F238E27FC236}">
                  <a16:creationId xmlns:a16="http://schemas.microsoft.com/office/drawing/2014/main" id="{6A40E2A6-25AC-FA91-B108-36509D02D43F}"/>
                </a:ext>
              </a:extLst>
            </p:cNvPr>
            <p:cNvSpPr/>
            <p:nvPr/>
          </p:nvSpPr>
          <p:spPr>
            <a:xfrm>
              <a:off x="8574479" y="1295150"/>
              <a:ext cx="400393" cy="396016"/>
            </a:xfrm>
            <a:prstGeom prst="star5">
              <a:avLst/>
            </a:prstGeom>
            <a:solidFill>
              <a:srgbClr val="00B050"/>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 name="Rectangle: Rounded Corners 7">
              <a:extLst>
                <a:ext uri="{FF2B5EF4-FFF2-40B4-BE49-F238E27FC236}">
                  <a16:creationId xmlns:a16="http://schemas.microsoft.com/office/drawing/2014/main" id="{A4CB315C-AF79-1D6B-E516-0E91BE84E486}"/>
                </a:ext>
              </a:extLst>
            </p:cNvPr>
            <p:cNvSpPr/>
            <p:nvPr/>
          </p:nvSpPr>
          <p:spPr>
            <a:xfrm>
              <a:off x="9097117" y="1244312"/>
              <a:ext cx="1447800" cy="497692"/>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Goal</a:t>
              </a:r>
              <a:endParaRPr lang="en-US" sz="1400">
                <a:solidFill>
                  <a:schemeClr val="tx1"/>
                </a:solidFill>
              </a:endParaRPr>
            </a:p>
          </p:txBody>
        </p:sp>
        <p:sp>
          <p:nvSpPr>
            <p:cNvPr id="9" name="Rectangle: Rounded Corners 8">
              <a:extLst>
                <a:ext uri="{FF2B5EF4-FFF2-40B4-BE49-F238E27FC236}">
                  <a16:creationId xmlns:a16="http://schemas.microsoft.com/office/drawing/2014/main" id="{D052A6D4-90E5-BEB6-DEF8-64739AE97EE8}"/>
                </a:ext>
              </a:extLst>
            </p:cNvPr>
            <p:cNvSpPr/>
            <p:nvPr/>
          </p:nvSpPr>
          <p:spPr>
            <a:xfrm>
              <a:off x="2943160" y="1946294"/>
              <a:ext cx="1639752" cy="618976"/>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Phase line</a:t>
              </a:r>
              <a:endParaRPr lang="en-US" sz="1400">
                <a:solidFill>
                  <a:schemeClr val="tx1"/>
                </a:solidFill>
              </a:endParaRPr>
            </a:p>
          </p:txBody>
        </p:sp>
        <p:sp>
          <p:nvSpPr>
            <p:cNvPr id="11" name="Rectangle: Rounded Corners 10">
              <a:extLst>
                <a:ext uri="{FF2B5EF4-FFF2-40B4-BE49-F238E27FC236}">
                  <a16:creationId xmlns:a16="http://schemas.microsoft.com/office/drawing/2014/main" id="{3D5BC037-06D3-171D-10E1-0CF66C36824F}"/>
                </a:ext>
              </a:extLst>
            </p:cNvPr>
            <p:cNvSpPr/>
            <p:nvPr/>
          </p:nvSpPr>
          <p:spPr>
            <a:xfrm>
              <a:off x="7335120" y="2810024"/>
              <a:ext cx="1639752" cy="618976"/>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Trend line</a:t>
              </a:r>
              <a:endParaRPr lang="en-US" sz="1400">
                <a:solidFill>
                  <a:schemeClr val="tx1"/>
                </a:solidFill>
              </a:endParaRPr>
            </a:p>
          </p:txBody>
        </p:sp>
        <p:sp>
          <p:nvSpPr>
            <p:cNvPr id="12" name="Rectangle: Rounded Corners 11">
              <a:extLst>
                <a:ext uri="{FF2B5EF4-FFF2-40B4-BE49-F238E27FC236}">
                  <a16:creationId xmlns:a16="http://schemas.microsoft.com/office/drawing/2014/main" id="{0463CF3E-D58C-584A-5AD9-86AEED034590}"/>
                </a:ext>
              </a:extLst>
            </p:cNvPr>
            <p:cNvSpPr/>
            <p:nvPr/>
          </p:nvSpPr>
          <p:spPr>
            <a:xfrm>
              <a:off x="4511710" y="3908041"/>
              <a:ext cx="2134661" cy="618976"/>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PM data points</a:t>
              </a:r>
              <a:endParaRPr lang="en-US" sz="1400">
                <a:solidFill>
                  <a:schemeClr val="tx1"/>
                </a:solidFill>
              </a:endParaRPr>
            </a:p>
          </p:txBody>
        </p:sp>
        <p:sp>
          <p:nvSpPr>
            <p:cNvPr id="13" name="Rectangle: Rounded Corners 12">
              <a:extLst>
                <a:ext uri="{FF2B5EF4-FFF2-40B4-BE49-F238E27FC236}">
                  <a16:creationId xmlns:a16="http://schemas.microsoft.com/office/drawing/2014/main" id="{FAFC31E0-4FC5-3CB1-0B8B-3E47D390CDA0}"/>
                </a:ext>
              </a:extLst>
            </p:cNvPr>
            <p:cNvSpPr/>
            <p:nvPr/>
          </p:nvSpPr>
          <p:spPr>
            <a:xfrm>
              <a:off x="5310701" y="1589311"/>
              <a:ext cx="1639752" cy="618976"/>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Goal line</a:t>
              </a:r>
              <a:endParaRPr lang="en-US" sz="1400">
                <a:solidFill>
                  <a:schemeClr val="tx1"/>
                </a:solidFill>
              </a:endParaRPr>
            </a:p>
          </p:txBody>
        </p:sp>
        <p:sp>
          <p:nvSpPr>
            <p:cNvPr id="16" name="Rectangle: Rounded Corners 15">
              <a:extLst>
                <a:ext uri="{FF2B5EF4-FFF2-40B4-BE49-F238E27FC236}">
                  <a16:creationId xmlns:a16="http://schemas.microsoft.com/office/drawing/2014/main" id="{5BF3178D-EDF1-2AD2-C3E0-FE0A1F01DA50}"/>
                </a:ext>
              </a:extLst>
            </p:cNvPr>
            <p:cNvSpPr/>
            <p:nvPr/>
          </p:nvSpPr>
          <p:spPr>
            <a:xfrm>
              <a:off x="2263490" y="4584679"/>
              <a:ext cx="1639752" cy="618976"/>
            </a:xfrm>
            <a:prstGeom prst="roundRect">
              <a:avLst/>
            </a:prstGeom>
            <a:solidFill>
              <a:schemeClr val="tx1">
                <a:lumMod val="10000"/>
                <a:lumOff val="9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Baseline</a:t>
              </a:r>
              <a:endParaRPr lang="en-US" sz="1400">
                <a:solidFill>
                  <a:schemeClr val="tx1"/>
                </a:solidFill>
              </a:endParaRPr>
            </a:p>
          </p:txBody>
        </p:sp>
      </p:grpSp>
      <p:sp>
        <p:nvSpPr>
          <p:cNvPr id="2" name="Slide Number Placeholder 1">
            <a:extLst>
              <a:ext uri="{FF2B5EF4-FFF2-40B4-BE49-F238E27FC236}">
                <a16:creationId xmlns:a16="http://schemas.microsoft.com/office/drawing/2014/main" id="{972FE8D0-A660-495E-A438-152940B61B5C}"/>
              </a:ext>
            </a:extLst>
          </p:cNvPr>
          <p:cNvSpPr>
            <a:spLocks noGrp="1"/>
          </p:cNvSpPr>
          <p:nvPr>
            <p:ph type="sldNum" sz="quarter" idx="12"/>
          </p:nvPr>
        </p:nvSpPr>
        <p:spPr/>
        <p:txBody>
          <a:bodyPr/>
          <a:lstStyle/>
          <a:p>
            <a:fld id="{99A20822-4A49-4D36-86E3-300BA48D3F00}" type="slidenum">
              <a:rPr lang="en-US" smtClean="0"/>
              <a:pPr/>
              <a:t>24</a:t>
            </a:fld>
            <a:endParaRPr lang="en-US"/>
          </a:p>
        </p:txBody>
      </p:sp>
    </p:spTree>
    <p:extLst>
      <p:ext uri="{BB962C8B-B14F-4D97-AF65-F5344CB8AC3E}">
        <p14:creationId xmlns:p14="http://schemas.microsoft.com/office/powerpoint/2010/main" val="3552159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7DA72-CD68-B498-A81E-6106CD015B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BEF988-D303-6954-1CCF-0906A6761078}"/>
              </a:ext>
            </a:extLst>
          </p:cNvPr>
          <p:cNvSpPr>
            <a:spLocks noGrp="1"/>
          </p:cNvSpPr>
          <p:nvPr>
            <p:ph type="title"/>
          </p:nvPr>
        </p:nvSpPr>
        <p:spPr/>
        <p:txBody>
          <a:bodyPr/>
          <a:lstStyle/>
          <a:p>
            <a:r>
              <a:rPr lang="en-US"/>
              <a:t>Scenario: Graphing My Pain</a:t>
            </a:r>
          </a:p>
        </p:txBody>
      </p:sp>
      <p:pic>
        <p:nvPicPr>
          <p:cNvPr id="10" name="Content Placeholder 9" descr="Example of a progress monitoring chart that measures back pain each day. The data shows scores of 4s and 5s for the first 4 weeks. The scores increase to 8-9s after 4 weeks and continues through 8 weeks. ">
            <a:extLst>
              <a:ext uri="{FF2B5EF4-FFF2-40B4-BE49-F238E27FC236}">
                <a16:creationId xmlns:a16="http://schemas.microsoft.com/office/drawing/2014/main" id="{08766B93-3C8E-F338-F851-0C253BEE5314}"/>
              </a:ext>
            </a:extLst>
          </p:cNvPr>
          <p:cNvPicPr>
            <a:picLocks noGrp="1" noChangeAspect="1"/>
          </p:cNvPicPr>
          <p:nvPr>
            <p:ph sz="quarter" idx="15"/>
          </p:nvPr>
        </p:nvPicPr>
        <p:blipFill>
          <a:blip r:embed="rId3"/>
          <a:stretch>
            <a:fillRect/>
          </a:stretch>
        </p:blipFill>
        <p:spPr>
          <a:xfrm>
            <a:off x="3585061" y="1089979"/>
            <a:ext cx="7346795" cy="5222151"/>
          </a:xfrm>
        </p:spPr>
      </p:pic>
      <p:pic>
        <p:nvPicPr>
          <p:cNvPr id="11" name="Picture 10">
            <a:extLst>
              <a:ext uri="{FF2B5EF4-FFF2-40B4-BE49-F238E27FC236}">
                <a16:creationId xmlns:a16="http://schemas.microsoft.com/office/drawing/2014/main" id="{054109A7-FBE6-1FD8-C897-2EC2BB0BAB0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l="18486"/>
          <a:stretch>
            <a:fillRect/>
          </a:stretch>
        </p:blipFill>
        <p:spPr>
          <a:xfrm>
            <a:off x="449797" y="2188258"/>
            <a:ext cx="3135264" cy="2083491"/>
          </a:xfrm>
          <a:prstGeom prst="rect">
            <a:avLst/>
          </a:prstGeom>
        </p:spPr>
      </p:pic>
      <p:sp>
        <p:nvSpPr>
          <p:cNvPr id="5" name="Text Placeholder 4">
            <a:extLst>
              <a:ext uri="{FF2B5EF4-FFF2-40B4-BE49-F238E27FC236}">
                <a16:creationId xmlns:a16="http://schemas.microsoft.com/office/drawing/2014/main" id="{4A9E164C-E1F9-8A19-67E1-84D851EC95F2}"/>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9F40A078-4856-0731-3A6D-B6D766B44726}"/>
              </a:ext>
            </a:extLst>
          </p:cNvPr>
          <p:cNvSpPr>
            <a:spLocks noGrp="1"/>
          </p:cNvSpPr>
          <p:nvPr>
            <p:ph type="sldNum" sz="quarter" idx="14"/>
          </p:nvPr>
        </p:nvSpPr>
        <p:spPr/>
        <p:txBody>
          <a:bodyPr/>
          <a:lstStyle/>
          <a:p>
            <a:pPr algn="r"/>
            <a:fld id="{F3477EC8-074D-41C4-94AE-E9EA7CEEA348}" type="slidenum">
              <a:rPr lang="en-US" smtClean="0"/>
              <a:pPr algn="r"/>
              <a:t>25</a:t>
            </a:fld>
            <a:endParaRPr lang="en-US"/>
          </a:p>
        </p:txBody>
      </p:sp>
    </p:spTree>
    <p:extLst>
      <p:ext uri="{BB962C8B-B14F-4D97-AF65-F5344CB8AC3E}">
        <p14:creationId xmlns:p14="http://schemas.microsoft.com/office/powerpoint/2010/main" val="1351616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2" y="0"/>
            <a:ext cx="11276076" cy="1280160"/>
          </a:xfrm>
        </p:spPr>
        <p:txBody>
          <a:bodyPr>
            <a:normAutofit/>
          </a:bodyPr>
          <a:lstStyle/>
          <a:p>
            <a:r>
              <a:rPr lang="en-US" sz="4000"/>
              <a:t>DBI Step 3: Why didn’t the intervention work? </a:t>
            </a:r>
          </a:p>
        </p:txBody>
      </p:sp>
      <p:sp>
        <p:nvSpPr>
          <p:cNvPr id="2" name="Content Placeholder 1"/>
          <p:cNvSpPr>
            <a:spLocks noGrp="1"/>
          </p:cNvSpPr>
          <p:nvPr>
            <p:ph idx="4294967295"/>
          </p:nvPr>
        </p:nvSpPr>
        <p:spPr>
          <a:xfrm>
            <a:off x="512961" y="3076742"/>
            <a:ext cx="6002090" cy="2747963"/>
          </a:xfrm>
        </p:spPr>
        <p:txBody>
          <a:bodyPr>
            <a:normAutofit/>
          </a:bodyPr>
          <a:lstStyle/>
          <a:p>
            <a:pPr marL="0" indent="0">
              <a:buNone/>
            </a:pPr>
            <a:r>
              <a:rPr lang="en-US" sz="2800"/>
              <a:t>STEP 3: Use informal diagnostic data to develop a </a:t>
            </a:r>
            <a:r>
              <a:rPr lang="en-US" sz="2800" b="1"/>
              <a:t>hypothesis</a:t>
            </a:r>
            <a:r>
              <a:rPr lang="en-US" sz="2800"/>
              <a:t> about WHY the student is not responding. </a:t>
            </a:r>
          </a:p>
        </p:txBody>
      </p:sp>
      <p:cxnSp>
        <p:nvCxnSpPr>
          <p:cNvPr id="8" name="Straight Arrow Connector 7" descr="Arrow connecting step 3 to the diagnostic data stage of the DBI graphic"/>
          <p:cNvCxnSpPr>
            <a:cxnSpLocks/>
          </p:cNvCxnSpPr>
          <p:nvPr/>
        </p:nvCxnSpPr>
        <p:spPr>
          <a:xfrm>
            <a:off x="6592412" y="3958284"/>
            <a:ext cx="72614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text&#10;&#10;Description generated with high confidence">
            <a:extLst>
              <a:ext uri="{FF2B5EF4-FFF2-40B4-BE49-F238E27FC236}">
                <a16:creationId xmlns:a16="http://schemas.microsoft.com/office/drawing/2014/main" id="{478514BA-D66C-4A85-866C-2DBCA38C62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7134" y="1006421"/>
            <a:ext cx="4633949" cy="5577839"/>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lang="en-US" smtClean="0"/>
              <a:pPr algn="r"/>
              <a:t>26</a:t>
            </a:fld>
            <a:endParaRPr lang="en-US"/>
          </a:p>
        </p:txBody>
      </p:sp>
    </p:spTree>
    <p:extLst>
      <p:ext uri="{BB962C8B-B14F-4D97-AF65-F5344CB8AC3E}">
        <p14:creationId xmlns:p14="http://schemas.microsoft.com/office/powerpoint/2010/main" val="3649605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386-52C4-C451-99FB-906C9F0F8D0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061716-8CD0-F6BF-2752-9439AC9A1100}"/>
              </a:ext>
            </a:extLst>
          </p:cNvPr>
          <p:cNvSpPr>
            <a:spLocks noGrp="1"/>
          </p:cNvSpPr>
          <p:nvPr>
            <p:ph type="title"/>
          </p:nvPr>
        </p:nvSpPr>
        <p:spPr>
          <a:xfrm>
            <a:off x="457200" y="130663"/>
            <a:ext cx="11276076" cy="1280160"/>
          </a:xfrm>
        </p:spPr>
        <p:txBody>
          <a:bodyPr>
            <a:normAutofit fontScale="90000"/>
          </a:bodyPr>
          <a:lstStyle/>
          <a:p>
            <a:r>
              <a:rPr lang="en-US"/>
              <a:t>Scenario: I</a:t>
            </a:r>
            <a:r>
              <a:rPr lang="en-US" sz="4400"/>
              <a:t>f a treatment isn’t working, what would you want to know before trying something new? </a:t>
            </a:r>
            <a:endParaRPr lang="en-US"/>
          </a:p>
        </p:txBody>
      </p:sp>
      <p:pic>
        <p:nvPicPr>
          <p:cNvPr id="9" name="Graphic 8">
            <a:extLst>
              <a:ext uri="{FF2B5EF4-FFF2-40B4-BE49-F238E27FC236}">
                <a16:creationId xmlns:a16="http://schemas.microsoft.com/office/drawing/2014/main" id="{710DF697-507A-D7C2-4300-099BA587EC4F}"/>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820167" y="1723279"/>
            <a:ext cx="2885434" cy="3075761"/>
          </a:xfrm>
          <a:prstGeom prst="rect">
            <a:avLst/>
          </a:prstGeom>
        </p:spPr>
      </p:pic>
      <p:sp>
        <p:nvSpPr>
          <p:cNvPr id="10" name="TextBox 9">
            <a:extLst>
              <a:ext uri="{FF2B5EF4-FFF2-40B4-BE49-F238E27FC236}">
                <a16:creationId xmlns:a16="http://schemas.microsoft.com/office/drawing/2014/main" id="{79F650BE-7D0F-A505-7D5A-01CA6D1804F2}"/>
              </a:ext>
            </a:extLst>
          </p:cNvPr>
          <p:cNvSpPr txBox="1"/>
          <p:nvPr/>
        </p:nvSpPr>
        <p:spPr>
          <a:xfrm>
            <a:off x="8488906" y="1723279"/>
            <a:ext cx="2006221" cy="369332"/>
          </a:xfrm>
          <a:prstGeom prst="rect">
            <a:avLst/>
          </a:prstGeom>
          <a:noFill/>
        </p:spPr>
        <p:txBody>
          <a:bodyPr wrap="square" rtlCol="0">
            <a:spAutoFit/>
          </a:bodyPr>
          <a:lstStyle/>
          <a:p>
            <a:r>
              <a:rPr lang="en-US"/>
              <a:t>Answer in the chat! </a:t>
            </a:r>
          </a:p>
        </p:txBody>
      </p:sp>
      <p:pic>
        <p:nvPicPr>
          <p:cNvPr id="11" name="Picture 10">
            <a:extLst>
              <a:ext uri="{FF2B5EF4-FFF2-40B4-BE49-F238E27FC236}">
                <a16:creationId xmlns:a16="http://schemas.microsoft.com/office/drawing/2014/main" id="{84817899-A062-52A7-5B2A-3B4C03DB5A8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l="18486"/>
          <a:stretch>
            <a:fillRect/>
          </a:stretch>
        </p:blipFill>
        <p:spPr>
          <a:xfrm>
            <a:off x="880143" y="1915303"/>
            <a:ext cx="4628444" cy="3075761"/>
          </a:xfrm>
          <a:prstGeom prst="rect">
            <a:avLst/>
          </a:prstGeom>
        </p:spPr>
      </p:pic>
      <p:sp>
        <p:nvSpPr>
          <p:cNvPr id="5" name="Text Placeholder 4">
            <a:extLst>
              <a:ext uri="{FF2B5EF4-FFF2-40B4-BE49-F238E27FC236}">
                <a16:creationId xmlns:a16="http://schemas.microsoft.com/office/drawing/2014/main" id="{17219077-EB94-3C10-F8EB-A7ABA963BCC7}"/>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EBBF025F-6976-5C04-1314-E6CC55EB1913}"/>
              </a:ext>
            </a:extLst>
          </p:cNvPr>
          <p:cNvSpPr>
            <a:spLocks noGrp="1"/>
          </p:cNvSpPr>
          <p:nvPr>
            <p:ph type="sldNum" sz="quarter" idx="14"/>
          </p:nvPr>
        </p:nvSpPr>
        <p:spPr/>
        <p:txBody>
          <a:bodyPr/>
          <a:lstStyle/>
          <a:p>
            <a:pPr algn="r"/>
            <a:fld id="{F3477EC8-074D-41C4-94AE-E9EA7CEEA348}" type="slidenum">
              <a:rPr lang="en-US" smtClean="0"/>
              <a:pPr algn="r"/>
              <a:t>27</a:t>
            </a:fld>
            <a:endParaRPr lang="en-US"/>
          </a:p>
        </p:txBody>
      </p:sp>
    </p:spTree>
    <p:extLst>
      <p:ext uri="{BB962C8B-B14F-4D97-AF65-F5344CB8AC3E}">
        <p14:creationId xmlns:p14="http://schemas.microsoft.com/office/powerpoint/2010/main" val="2887805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2EC6D-FEFC-FFB2-847D-7E7F7C86EC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D6F2F4-541D-E779-20D4-75963FB0964C}"/>
              </a:ext>
            </a:extLst>
          </p:cNvPr>
          <p:cNvSpPr>
            <a:spLocks noGrp="1"/>
          </p:cNvSpPr>
          <p:nvPr>
            <p:ph type="title"/>
          </p:nvPr>
        </p:nvSpPr>
        <p:spPr/>
        <p:txBody>
          <a:bodyPr/>
          <a:lstStyle/>
          <a:p>
            <a:r>
              <a:rPr lang="en-US"/>
              <a:t>Scenario: DBI Step 3</a:t>
            </a:r>
          </a:p>
        </p:txBody>
      </p:sp>
      <p:sp>
        <p:nvSpPr>
          <p:cNvPr id="2" name="Content Placeholder 1">
            <a:extLst>
              <a:ext uri="{FF2B5EF4-FFF2-40B4-BE49-F238E27FC236}">
                <a16:creationId xmlns:a16="http://schemas.microsoft.com/office/drawing/2014/main" id="{7074CB68-4592-78C1-A656-EBAA3CB15C27}"/>
              </a:ext>
            </a:extLst>
          </p:cNvPr>
          <p:cNvSpPr>
            <a:spLocks noGrp="1"/>
          </p:cNvSpPr>
          <p:nvPr>
            <p:ph sz="quarter" idx="15"/>
          </p:nvPr>
        </p:nvSpPr>
        <p:spPr>
          <a:xfrm>
            <a:off x="457199" y="1371600"/>
            <a:ext cx="6598693" cy="5001904"/>
          </a:xfrm>
        </p:spPr>
        <p:txBody>
          <a:bodyPr>
            <a:normAutofit/>
          </a:bodyPr>
          <a:lstStyle/>
          <a:p>
            <a:r>
              <a:rPr lang="en-US" sz="2800"/>
              <a:t>STEP 3: Use informal diagnostic data to develop a </a:t>
            </a:r>
            <a:r>
              <a:rPr lang="en-US" sz="2800" b="1"/>
              <a:t>hypothesis</a:t>
            </a:r>
            <a:r>
              <a:rPr lang="en-US" sz="2800"/>
              <a:t> about WHY the student is not responding. </a:t>
            </a:r>
          </a:p>
          <a:p>
            <a:pPr lvl="1"/>
            <a:r>
              <a:rPr lang="en-US" sz="2800"/>
              <a:t>Data: new and increased symptoms </a:t>
            </a:r>
          </a:p>
          <a:p>
            <a:pPr lvl="1"/>
            <a:r>
              <a:rPr lang="en-US" sz="2800"/>
              <a:t>Hypothesis: Nerve issue (probably cannot be fixed with PT)</a:t>
            </a:r>
          </a:p>
        </p:txBody>
      </p:sp>
      <p:sp>
        <p:nvSpPr>
          <p:cNvPr id="5" name="Text Placeholder 4">
            <a:extLst>
              <a:ext uri="{FF2B5EF4-FFF2-40B4-BE49-F238E27FC236}">
                <a16:creationId xmlns:a16="http://schemas.microsoft.com/office/drawing/2014/main" id="{BE3E8CFC-BC9E-F0B5-7149-4E02936EAA5D}"/>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9730E714-D148-D6F8-A6A8-1786CB9DF481}"/>
              </a:ext>
            </a:extLst>
          </p:cNvPr>
          <p:cNvSpPr>
            <a:spLocks noGrp="1"/>
          </p:cNvSpPr>
          <p:nvPr>
            <p:ph type="sldNum" sz="quarter" idx="14"/>
          </p:nvPr>
        </p:nvSpPr>
        <p:spPr/>
        <p:txBody>
          <a:bodyPr/>
          <a:lstStyle/>
          <a:p>
            <a:pPr algn="r"/>
            <a:fld id="{F3477EC8-074D-41C4-94AE-E9EA7CEEA348}" type="slidenum">
              <a:rPr lang="en-US" smtClean="0"/>
              <a:pPr algn="r"/>
              <a:t>28</a:t>
            </a:fld>
            <a:endParaRPr lang="en-US"/>
          </a:p>
        </p:txBody>
      </p:sp>
      <p:pic>
        <p:nvPicPr>
          <p:cNvPr id="7" name="Picture 6">
            <a:extLst>
              <a:ext uri="{FF2B5EF4-FFF2-40B4-BE49-F238E27FC236}">
                <a16:creationId xmlns:a16="http://schemas.microsoft.com/office/drawing/2014/main" id="{7ECB4BEB-12BF-B060-F156-B9A6968E9E4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22214" r="18366"/>
          <a:stretch>
            <a:fillRect/>
          </a:stretch>
        </p:blipFill>
        <p:spPr>
          <a:xfrm>
            <a:off x="7412622" y="1224886"/>
            <a:ext cx="3962400" cy="4408227"/>
          </a:xfrm>
          <a:prstGeom prst="rect">
            <a:avLst/>
          </a:prstGeom>
        </p:spPr>
      </p:pic>
    </p:spTree>
    <p:extLst>
      <p:ext uri="{BB962C8B-B14F-4D97-AF65-F5344CB8AC3E}">
        <p14:creationId xmlns:p14="http://schemas.microsoft.com/office/powerpoint/2010/main" val="1174474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oldfish in a fish bowl">
            <a:extLst>
              <a:ext uri="{FF2B5EF4-FFF2-40B4-BE49-F238E27FC236}">
                <a16:creationId xmlns:a16="http://schemas.microsoft.com/office/drawing/2014/main" id="{C15B8F96-FB13-0097-6ABC-B5AC8EA879A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14219" y="776466"/>
            <a:ext cx="7163562" cy="5730850"/>
          </a:xfrm>
          <a:prstGeom prst="rect">
            <a:avLst/>
          </a:prstGeom>
        </p:spPr>
      </p:pic>
      <p:sp>
        <p:nvSpPr>
          <p:cNvPr id="10" name="Title 9">
            <a:extLst>
              <a:ext uri="{FF2B5EF4-FFF2-40B4-BE49-F238E27FC236}">
                <a16:creationId xmlns:a16="http://schemas.microsoft.com/office/drawing/2014/main" id="{BB26235A-8CDA-E16D-8B9E-328318AD3880}"/>
              </a:ext>
            </a:extLst>
          </p:cNvPr>
          <p:cNvSpPr>
            <a:spLocks noGrp="1"/>
          </p:cNvSpPr>
          <p:nvPr>
            <p:ph type="title"/>
          </p:nvPr>
        </p:nvSpPr>
        <p:spPr/>
        <p:txBody>
          <a:bodyPr>
            <a:normAutofit/>
          </a:bodyPr>
          <a:lstStyle/>
          <a:p>
            <a:r>
              <a:rPr lang="en-US" sz="4400"/>
              <a:t>Why do students experience challenges?</a:t>
            </a:r>
          </a:p>
        </p:txBody>
      </p:sp>
      <p:sp>
        <p:nvSpPr>
          <p:cNvPr id="2" name="Slide Number Placeholder 1"/>
          <p:cNvSpPr>
            <a:spLocks noGrp="1"/>
          </p:cNvSpPr>
          <p:nvPr>
            <p:ph type="sldNum" sz="quarter" idx="10"/>
          </p:nvPr>
        </p:nvSpPr>
        <p:spPr/>
        <p:txBody>
          <a:bodyPr/>
          <a:lstStyle/>
          <a:p>
            <a:fld id="{048755C8-8D25-4DE8-B85A-2D35221F970B}" type="slidenum">
              <a:rPr lang="en-US" smtClean="0"/>
              <a:pPr/>
              <a:t>29</a:t>
            </a:fld>
            <a:endParaRPr lang="en-US"/>
          </a:p>
        </p:txBody>
      </p:sp>
    </p:spTree>
    <p:extLst>
      <p:ext uri="{BB962C8B-B14F-4D97-AF65-F5344CB8AC3E}">
        <p14:creationId xmlns:p14="http://schemas.microsoft.com/office/powerpoint/2010/main" val="1888600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C86CE0-AC6E-2685-9852-B5FB75C87A63}"/>
              </a:ext>
            </a:extLst>
          </p:cNvPr>
          <p:cNvSpPr>
            <a:spLocks noGrp="1"/>
          </p:cNvSpPr>
          <p:nvPr>
            <p:ph type="title"/>
          </p:nvPr>
        </p:nvSpPr>
        <p:spPr/>
        <p:txBody>
          <a:bodyPr/>
          <a:lstStyle/>
          <a:p>
            <a:r>
              <a:rPr lang="en-US"/>
              <a:t>Put an emoji in the chat that represents how your body feels after sitting all day.</a:t>
            </a:r>
          </a:p>
        </p:txBody>
      </p:sp>
      <p:pic>
        <p:nvPicPr>
          <p:cNvPr id="11" name="Content Placeholder 10">
            <a:extLst>
              <a:ext uri="{FF2B5EF4-FFF2-40B4-BE49-F238E27FC236}">
                <a16:creationId xmlns:a16="http://schemas.microsoft.com/office/drawing/2014/main" id="{C1DC578C-5BF9-C517-DBCE-4F654DEEF248}"/>
              </a:ext>
              <a:ext uri="{C183D7F6-B498-43B3-948B-1728B52AA6E4}">
                <adec:decorative xmlns:adec="http://schemas.microsoft.com/office/drawing/2017/decorative" val="1"/>
              </a:ext>
            </a:extLst>
          </p:cNvPr>
          <p:cNvPicPr>
            <a:picLocks noGrp="1" noChangeAspect="1"/>
          </p:cNvPicPr>
          <p:nvPr>
            <p:ph sz="quarter" idx="15"/>
          </p:nvPr>
        </p:nvPicPr>
        <p:blipFill>
          <a:blip r:embed="rId2" cstate="print">
            <a:extLst>
              <a:ext uri="{28A0092B-C50C-407E-A947-70E740481C1C}">
                <a14:useLocalDpi xmlns:a14="http://schemas.microsoft.com/office/drawing/2010/main" val="0"/>
              </a:ext>
            </a:extLst>
          </a:blip>
          <a:srcRect t="9067" b="6093"/>
          <a:stretch>
            <a:fillRect/>
          </a:stretch>
        </p:blipFill>
        <p:spPr>
          <a:xfrm>
            <a:off x="1486399" y="1472184"/>
            <a:ext cx="4200843" cy="4785929"/>
          </a:xfrm>
        </p:spPr>
      </p:pic>
      <p:pic>
        <p:nvPicPr>
          <p:cNvPr id="12" name="Graphic 11">
            <a:extLst>
              <a:ext uri="{FF2B5EF4-FFF2-40B4-BE49-F238E27FC236}">
                <a16:creationId xmlns:a16="http://schemas.microsoft.com/office/drawing/2014/main" id="{94CF4396-3EFC-9BE4-65A7-3A42EFEB04C8}"/>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820167" y="1723279"/>
            <a:ext cx="2885434" cy="3075761"/>
          </a:xfrm>
          <a:prstGeom prst="rect">
            <a:avLst/>
          </a:prstGeom>
        </p:spPr>
      </p:pic>
      <p:sp>
        <p:nvSpPr>
          <p:cNvPr id="13" name="TextBox 12">
            <a:extLst>
              <a:ext uri="{FF2B5EF4-FFF2-40B4-BE49-F238E27FC236}">
                <a16:creationId xmlns:a16="http://schemas.microsoft.com/office/drawing/2014/main" id="{21DA5AAE-A972-39F3-1F87-FC9D3F747B6C}"/>
              </a:ext>
            </a:extLst>
          </p:cNvPr>
          <p:cNvSpPr txBox="1"/>
          <p:nvPr/>
        </p:nvSpPr>
        <p:spPr>
          <a:xfrm>
            <a:off x="8488906" y="1723279"/>
            <a:ext cx="2006221" cy="369332"/>
          </a:xfrm>
          <a:prstGeom prst="rect">
            <a:avLst/>
          </a:prstGeom>
          <a:noFill/>
        </p:spPr>
        <p:txBody>
          <a:bodyPr wrap="square" rtlCol="0">
            <a:spAutoFit/>
          </a:bodyPr>
          <a:lstStyle/>
          <a:p>
            <a:r>
              <a:rPr lang="en-US"/>
              <a:t>Answer in the chat! </a:t>
            </a:r>
          </a:p>
        </p:txBody>
      </p:sp>
      <p:pic>
        <p:nvPicPr>
          <p:cNvPr id="15" name="Picture 14">
            <a:extLst>
              <a:ext uri="{FF2B5EF4-FFF2-40B4-BE49-F238E27FC236}">
                <a16:creationId xmlns:a16="http://schemas.microsoft.com/office/drawing/2014/main" id="{B51C5A80-8898-A58A-332D-F00EFFC7CD1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b="63849"/>
          <a:stretch>
            <a:fillRect/>
          </a:stretch>
        </p:blipFill>
        <p:spPr>
          <a:xfrm>
            <a:off x="7177585" y="4935850"/>
            <a:ext cx="3657600" cy="1322263"/>
          </a:xfrm>
          <a:prstGeom prst="rect">
            <a:avLst/>
          </a:prstGeom>
        </p:spPr>
      </p:pic>
      <p:sp>
        <p:nvSpPr>
          <p:cNvPr id="5" name="Slide Number Placeholder 4">
            <a:extLst>
              <a:ext uri="{FF2B5EF4-FFF2-40B4-BE49-F238E27FC236}">
                <a16:creationId xmlns:a16="http://schemas.microsoft.com/office/drawing/2014/main" id="{E6AC520D-4F37-6B27-7623-5A5F10FEC69E}"/>
              </a:ext>
            </a:extLst>
          </p:cNvPr>
          <p:cNvSpPr>
            <a:spLocks noGrp="1"/>
          </p:cNvSpPr>
          <p:nvPr>
            <p:ph type="sldNum" sz="quarter" idx="12"/>
          </p:nvPr>
        </p:nvSpPr>
        <p:spPr/>
        <p:txBody>
          <a:bodyPr/>
          <a:lstStyle/>
          <a:p>
            <a:fld id="{99A20822-4A49-4D36-86E3-300BA48D3F00}" type="slidenum">
              <a:rPr lang="en-US" smtClean="0"/>
              <a:t>3</a:t>
            </a:fld>
            <a:endParaRPr lang="en-US"/>
          </a:p>
        </p:txBody>
      </p:sp>
    </p:spTree>
    <p:extLst>
      <p:ext uri="{BB962C8B-B14F-4D97-AF65-F5344CB8AC3E}">
        <p14:creationId xmlns:p14="http://schemas.microsoft.com/office/powerpoint/2010/main" val="2683157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BC7CD1-72E7-B0F3-21EE-E166C7EAE6DA}"/>
              </a:ext>
            </a:extLst>
          </p:cNvPr>
          <p:cNvSpPr>
            <a:spLocks noGrp="1"/>
          </p:cNvSpPr>
          <p:nvPr>
            <p:ph type="title"/>
          </p:nvPr>
        </p:nvSpPr>
        <p:spPr/>
        <p:txBody>
          <a:bodyPr/>
          <a:lstStyle/>
          <a:p>
            <a:r>
              <a:rPr lang="en-US"/>
              <a:t>Educationally Relevant and Alterable Variables</a:t>
            </a:r>
          </a:p>
        </p:txBody>
      </p:sp>
      <p:sp>
        <p:nvSpPr>
          <p:cNvPr id="2" name="TextBox 1">
            <a:extLst>
              <a:ext uri="{FF2B5EF4-FFF2-40B4-BE49-F238E27FC236}">
                <a16:creationId xmlns:a16="http://schemas.microsoft.com/office/drawing/2014/main" id="{0F1AE4FD-0F1F-BC26-EC64-7E7C13E51DAA}"/>
              </a:ext>
            </a:extLst>
          </p:cNvPr>
          <p:cNvSpPr txBox="1"/>
          <p:nvPr/>
        </p:nvSpPr>
        <p:spPr>
          <a:xfrm>
            <a:off x="4854266" y="1430236"/>
            <a:ext cx="2507177" cy="400110"/>
          </a:xfrm>
          <a:prstGeom prst="rect">
            <a:avLst/>
          </a:prstGeom>
          <a:noFill/>
        </p:spPr>
        <p:txBody>
          <a:bodyPr wrap="square" rtlCol="0">
            <a:spAutoFit/>
          </a:bodyPr>
          <a:lstStyle/>
          <a:p>
            <a:pPr algn="ctr"/>
            <a:r>
              <a:rPr lang="en-US" sz="2000">
                <a:ea typeface="Open Sans" panose="020B0606030504020204" pitchFamily="34" charset="0"/>
                <a:cs typeface="Open Sans" panose="020B0606030504020204" pitchFamily="34" charset="0"/>
              </a:rPr>
              <a:t>Curriculum</a:t>
            </a:r>
          </a:p>
        </p:txBody>
      </p:sp>
      <p:sp>
        <p:nvSpPr>
          <p:cNvPr id="16" name="TextBox 15">
            <a:extLst>
              <a:ext uri="{FF2B5EF4-FFF2-40B4-BE49-F238E27FC236}">
                <a16:creationId xmlns:a16="http://schemas.microsoft.com/office/drawing/2014/main" id="{70B92B8F-7BBC-1FBE-EBC7-219EC4E1B801}"/>
              </a:ext>
            </a:extLst>
          </p:cNvPr>
          <p:cNvSpPr txBox="1"/>
          <p:nvPr/>
        </p:nvSpPr>
        <p:spPr>
          <a:xfrm>
            <a:off x="2304247" y="1612013"/>
            <a:ext cx="3450774" cy="1323439"/>
          </a:xfrm>
          <a:prstGeom prst="rect">
            <a:avLst/>
          </a:prstGeom>
          <a:noFill/>
        </p:spPr>
        <p:txBody>
          <a:bodyPr wrap="square">
            <a:spAutoFit/>
          </a:bodyPr>
          <a:lstStyle/>
          <a:p>
            <a:pPr marL="342900" indent="-342900">
              <a:buClr>
                <a:schemeClr val="accent1"/>
              </a:buClr>
              <a:buFont typeface="Wingdings" pitchFamily="2" charset="2"/>
              <a:buChar char="§"/>
            </a:pPr>
            <a:r>
              <a:rPr lang="en-US" sz="2000">
                <a:solidFill>
                  <a:schemeClr val="tx1"/>
                </a:solidFill>
              </a:rPr>
              <a:t>Scope and sequence</a:t>
            </a:r>
          </a:p>
          <a:p>
            <a:pPr marL="342900" indent="-342900">
              <a:buClr>
                <a:schemeClr val="accent1"/>
              </a:buClr>
              <a:buFont typeface="Wingdings" pitchFamily="2" charset="2"/>
              <a:buChar char="§"/>
            </a:pPr>
            <a:r>
              <a:rPr lang="en-US" sz="2000">
                <a:solidFill>
                  <a:schemeClr val="tx1"/>
                </a:solidFill>
              </a:rPr>
              <a:t>Level of difficulty</a:t>
            </a:r>
            <a:endParaRPr lang="en-US" sz="2000">
              <a:solidFill>
                <a:schemeClr val="tx1"/>
              </a:solidFill>
              <a:cs typeface="Calibri"/>
            </a:endParaRPr>
          </a:p>
          <a:p>
            <a:pPr marL="342900" indent="-342900">
              <a:buClr>
                <a:schemeClr val="accent1"/>
              </a:buClr>
              <a:buFont typeface="Wingdings" pitchFamily="2" charset="2"/>
              <a:buChar char="§"/>
            </a:pPr>
            <a:r>
              <a:rPr lang="en-US" sz="2000">
                <a:solidFill>
                  <a:schemeClr val="tx1"/>
                </a:solidFill>
              </a:rPr>
              <a:t>Match to learner need</a:t>
            </a:r>
          </a:p>
          <a:p>
            <a:pPr marL="342900" indent="-342900">
              <a:buClr>
                <a:schemeClr val="accent1"/>
              </a:buClr>
              <a:buFont typeface="Wingdings" pitchFamily="2" charset="2"/>
              <a:buChar char="§"/>
            </a:pPr>
            <a:r>
              <a:rPr lang="en-US" sz="2000">
                <a:solidFill>
                  <a:schemeClr val="tx1"/>
                </a:solidFill>
              </a:rPr>
              <a:t>High-quality materials</a:t>
            </a:r>
            <a:endParaRPr lang="en-US" sz="2000">
              <a:solidFill>
                <a:schemeClr val="tx1"/>
              </a:solidFill>
              <a:cs typeface="Calibri"/>
            </a:endParaRPr>
          </a:p>
        </p:txBody>
      </p:sp>
      <p:sp>
        <p:nvSpPr>
          <p:cNvPr id="8" name="TextBox 7">
            <a:extLst>
              <a:ext uri="{FF2B5EF4-FFF2-40B4-BE49-F238E27FC236}">
                <a16:creationId xmlns:a16="http://schemas.microsoft.com/office/drawing/2014/main" id="{4506ED59-A587-94DA-DA69-2F50E8560EF7}"/>
              </a:ext>
            </a:extLst>
          </p:cNvPr>
          <p:cNvSpPr txBox="1"/>
          <p:nvPr/>
        </p:nvSpPr>
        <p:spPr>
          <a:xfrm>
            <a:off x="7688490" y="5944111"/>
            <a:ext cx="1912620" cy="400110"/>
          </a:xfrm>
          <a:prstGeom prst="rect">
            <a:avLst/>
          </a:prstGeom>
          <a:noFill/>
        </p:spPr>
        <p:txBody>
          <a:bodyPr wrap="square" rtlCol="0">
            <a:spAutoFit/>
          </a:bodyPr>
          <a:lstStyle/>
          <a:p>
            <a:pPr algn="ctr"/>
            <a:r>
              <a:rPr lang="en-US" sz="2000">
                <a:ea typeface="Open Sans" panose="020B0606030504020204" pitchFamily="34" charset="0"/>
                <a:cs typeface="Open Sans" panose="020B0606030504020204" pitchFamily="34" charset="0"/>
              </a:rPr>
              <a:t>Environment</a:t>
            </a:r>
          </a:p>
        </p:txBody>
      </p:sp>
      <p:sp>
        <p:nvSpPr>
          <p:cNvPr id="18" name="TextBox 17">
            <a:extLst>
              <a:ext uri="{FF2B5EF4-FFF2-40B4-BE49-F238E27FC236}">
                <a16:creationId xmlns:a16="http://schemas.microsoft.com/office/drawing/2014/main" id="{07F5D2A8-2E01-99B7-6A5A-EBEF83816C47}"/>
              </a:ext>
            </a:extLst>
          </p:cNvPr>
          <p:cNvSpPr txBox="1"/>
          <p:nvPr/>
        </p:nvSpPr>
        <p:spPr>
          <a:xfrm>
            <a:off x="8050440" y="3081883"/>
            <a:ext cx="3652854" cy="1323439"/>
          </a:xfrm>
          <a:prstGeom prst="rect">
            <a:avLst/>
          </a:prstGeom>
          <a:noFill/>
        </p:spPr>
        <p:txBody>
          <a:bodyPr wrap="square" lIns="91440" tIns="45720" rIns="91440" bIns="45720" anchor="t">
            <a:spAutoFit/>
          </a:bodyPr>
          <a:lstStyle/>
          <a:p>
            <a:pPr marL="342900" indent="-342900">
              <a:buClr>
                <a:schemeClr val="accent1"/>
              </a:buClr>
              <a:buFont typeface="Wingdings" pitchFamily="2" charset="2"/>
              <a:buChar char="§"/>
            </a:pPr>
            <a:r>
              <a:rPr lang="en-US" sz="2000"/>
              <a:t>Clear expectations</a:t>
            </a:r>
            <a:endParaRPr lang="en-US" sz="2000">
              <a:cs typeface="Calibri"/>
            </a:endParaRPr>
          </a:p>
          <a:p>
            <a:pPr marL="342900" indent="-342900">
              <a:buClr>
                <a:schemeClr val="accent1"/>
              </a:buClr>
              <a:buFont typeface="Wingdings" pitchFamily="2" charset="2"/>
              <a:buChar char="§"/>
            </a:pPr>
            <a:r>
              <a:rPr lang="en-US" sz="2000">
                <a:ea typeface="+mn-lt"/>
                <a:cs typeface="+mn-lt"/>
              </a:rPr>
              <a:t>Positive reinforcement</a:t>
            </a:r>
          </a:p>
          <a:p>
            <a:pPr marL="342900" indent="-342900">
              <a:buClr>
                <a:schemeClr val="accent1"/>
              </a:buClr>
              <a:buFont typeface="Wingdings" pitchFamily="2" charset="2"/>
              <a:buChar char="§"/>
            </a:pPr>
            <a:r>
              <a:rPr lang="en-US" sz="2000"/>
              <a:t>Positive interactions</a:t>
            </a:r>
            <a:endParaRPr lang="en-US" sz="2000">
              <a:cs typeface="Calibri"/>
            </a:endParaRPr>
          </a:p>
          <a:p>
            <a:pPr marL="342900" indent="-342900">
              <a:buClr>
                <a:schemeClr val="accent1"/>
              </a:buClr>
              <a:buFont typeface="Wingdings" pitchFamily="2" charset="2"/>
              <a:buChar char="§"/>
            </a:pPr>
            <a:r>
              <a:rPr lang="en-US" sz="2000"/>
              <a:t>Positive feedback</a:t>
            </a:r>
            <a:endParaRPr lang="en-US" sz="2000">
              <a:cs typeface="Calibri"/>
            </a:endParaRPr>
          </a:p>
        </p:txBody>
      </p:sp>
      <p:sp>
        <p:nvSpPr>
          <p:cNvPr id="9" name="TextBox 8">
            <a:extLst>
              <a:ext uri="{FF2B5EF4-FFF2-40B4-BE49-F238E27FC236}">
                <a16:creationId xmlns:a16="http://schemas.microsoft.com/office/drawing/2014/main" id="{189B3BDA-1311-C875-30BB-3597D9912CD9}"/>
              </a:ext>
            </a:extLst>
          </p:cNvPr>
          <p:cNvSpPr txBox="1"/>
          <p:nvPr/>
        </p:nvSpPr>
        <p:spPr>
          <a:xfrm>
            <a:off x="5515018" y="5235203"/>
            <a:ext cx="1187198" cy="400110"/>
          </a:xfrm>
          <a:prstGeom prst="rect">
            <a:avLst/>
          </a:prstGeom>
          <a:noFill/>
        </p:spPr>
        <p:txBody>
          <a:bodyPr wrap="square" rtlCol="0">
            <a:spAutoFit/>
          </a:bodyPr>
          <a:lstStyle/>
          <a:p>
            <a:pPr algn="ctr"/>
            <a:r>
              <a:rPr lang="en-US" sz="2000">
                <a:ea typeface="Open Sans" panose="020B0606030504020204" pitchFamily="34" charset="0"/>
                <a:cs typeface="Open Sans" panose="020B0606030504020204" pitchFamily="34" charset="0"/>
              </a:rPr>
              <a:t>Learner</a:t>
            </a:r>
          </a:p>
        </p:txBody>
      </p:sp>
      <p:sp>
        <p:nvSpPr>
          <p:cNvPr id="11" name="TextBox 10">
            <a:extLst>
              <a:ext uri="{FF2B5EF4-FFF2-40B4-BE49-F238E27FC236}">
                <a16:creationId xmlns:a16="http://schemas.microsoft.com/office/drawing/2014/main" id="{F91C9A17-083B-8B91-73F7-1B32AA4890D1}"/>
              </a:ext>
            </a:extLst>
          </p:cNvPr>
          <p:cNvSpPr txBox="1"/>
          <p:nvPr/>
        </p:nvSpPr>
        <p:spPr>
          <a:xfrm>
            <a:off x="2616124" y="5944111"/>
            <a:ext cx="1912620" cy="400110"/>
          </a:xfrm>
          <a:prstGeom prst="rect">
            <a:avLst/>
          </a:prstGeom>
          <a:noFill/>
        </p:spPr>
        <p:txBody>
          <a:bodyPr wrap="square" rtlCol="0">
            <a:spAutoFit/>
          </a:bodyPr>
          <a:lstStyle/>
          <a:p>
            <a:pPr algn="ctr"/>
            <a:r>
              <a:rPr lang="en-US" sz="2000" dirty="0">
                <a:ea typeface="Open Sans" panose="020B0606030504020204" pitchFamily="34" charset="0"/>
                <a:cs typeface="Open Sans" panose="020B0606030504020204" pitchFamily="34" charset="0"/>
              </a:rPr>
              <a:t>Instruction</a:t>
            </a:r>
          </a:p>
        </p:txBody>
      </p:sp>
      <p:sp>
        <p:nvSpPr>
          <p:cNvPr id="14" name="TextBox 13">
            <a:extLst>
              <a:ext uri="{FF2B5EF4-FFF2-40B4-BE49-F238E27FC236}">
                <a16:creationId xmlns:a16="http://schemas.microsoft.com/office/drawing/2014/main" id="{7984C247-9E06-E1BA-C59C-AA5B27CD0A49}"/>
              </a:ext>
            </a:extLst>
          </p:cNvPr>
          <p:cNvSpPr txBox="1"/>
          <p:nvPr/>
        </p:nvSpPr>
        <p:spPr>
          <a:xfrm>
            <a:off x="202820" y="3360541"/>
            <a:ext cx="4373343" cy="1323439"/>
          </a:xfrm>
          <a:prstGeom prst="rect">
            <a:avLst/>
          </a:prstGeom>
          <a:noFill/>
        </p:spPr>
        <p:txBody>
          <a:bodyPr wrap="square" lIns="91440" tIns="45720" rIns="91440" bIns="45720" anchor="t">
            <a:spAutoFit/>
          </a:bodyPr>
          <a:lstStyle/>
          <a:p>
            <a:pPr marL="342900" indent="-342900">
              <a:buClr>
                <a:schemeClr val="accent1"/>
              </a:buClr>
              <a:buFont typeface="Wingdings" pitchFamily="2" charset="2"/>
              <a:buChar char="§"/>
            </a:pPr>
            <a:r>
              <a:rPr lang="en-US" sz="2000"/>
              <a:t>Explicit instruction</a:t>
            </a:r>
          </a:p>
          <a:p>
            <a:pPr marL="342900" indent="-342900">
              <a:buClr>
                <a:schemeClr val="accent1"/>
              </a:buClr>
              <a:buFont typeface="Wingdings" pitchFamily="2" charset="2"/>
              <a:buChar char="§"/>
            </a:pPr>
            <a:r>
              <a:rPr lang="en-US" sz="2000"/>
              <a:t>Pacing (opportunities to respond) </a:t>
            </a:r>
            <a:endParaRPr lang="en-US" sz="2000">
              <a:cs typeface="Calibri"/>
            </a:endParaRPr>
          </a:p>
          <a:p>
            <a:pPr marL="342900" indent="-342900">
              <a:buClr>
                <a:schemeClr val="accent1"/>
              </a:buClr>
              <a:buFont typeface="Wingdings" pitchFamily="2" charset="2"/>
              <a:buChar char="§"/>
            </a:pPr>
            <a:r>
              <a:rPr lang="en-US" sz="2000"/>
              <a:t>Corrective feedback</a:t>
            </a:r>
            <a:endParaRPr lang="en-US" sz="2000">
              <a:cs typeface="Calibri"/>
            </a:endParaRPr>
          </a:p>
          <a:p>
            <a:pPr marL="342900" indent="-342900">
              <a:buClr>
                <a:schemeClr val="accent1"/>
              </a:buClr>
              <a:buFont typeface="Wingdings" pitchFamily="2" charset="2"/>
              <a:buChar char="§"/>
            </a:pPr>
            <a:r>
              <a:rPr lang="en-US" sz="2000"/>
              <a:t>Engagement strategies</a:t>
            </a:r>
            <a:endParaRPr lang="en-US" sz="2000">
              <a:cs typeface="Calibri"/>
            </a:endParaRPr>
          </a:p>
        </p:txBody>
      </p:sp>
      <p:sp>
        <p:nvSpPr>
          <p:cNvPr id="23" name="Right Arrow 22">
            <a:extLst>
              <a:ext uri="{FF2B5EF4-FFF2-40B4-BE49-F238E27FC236}">
                <a16:creationId xmlns:a16="http://schemas.microsoft.com/office/drawing/2014/main" id="{05113F83-4F37-E2F3-BC72-DC649136D9D4}"/>
              </a:ext>
              <a:ext uri="{C183D7F6-B498-43B3-948B-1728B52AA6E4}">
                <adec:decorative xmlns:adec="http://schemas.microsoft.com/office/drawing/2017/decorative" val="1"/>
              </a:ext>
            </a:extLst>
          </p:cNvPr>
          <p:cNvSpPr/>
          <p:nvPr/>
        </p:nvSpPr>
        <p:spPr>
          <a:xfrm rot="20400000">
            <a:off x="4355294" y="4599728"/>
            <a:ext cx="1037436" cy="323153"/>
          </a:xfrm>
          <a:prstGeom prst="rightArrow">
            <a:avLst/>
          </a:prstGeom>
          <a:solidFill>
            <a:schemeClr val="accent1"/>
          </a:solidFill>
          <a:ln w="952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9" name="Oval 28">
            <a:extLst>
              <a:ext uri="{FF2B5EF4-FFF2-40B4-BE49-F238E27FC236}">
                <a16:creationId xmlns:a16="http://schemas.microsoft.com/office/drawing/2014/main" id="{D70AF114-94E0-BE2B-6167-1DBE0816B470}"/>
              </a:ext>
              <a:ext uri="{C183D7F6-B498-43B3-948B-1728B52AA6E4}">
                <adec:decorative xmlns:adec="http://schemas.microsoft.com/office/drawing/2017/decorative" val="1"/>
              </a:ext>
            </a:extLst>
          </p:cNvPr>
          <p:cNvSpPr>
            <a:spLocks noChangeAspect="1"/>
          </p:cNvSpPr>
          <p:nvPr/>
        </p:nvSpPr>
        <p:spPr>
          <a:xfrm>
            <a:off x="5544643" y="4038989"/>
            <a:ext cx="1188720" cy="1188720"/>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30" name="Graphic 29">
            <a:extLst>
              <a:ext uri="{FF2B5EF4-FFF2-40B4-BE49-F238E27FC236}">
                <a16:creationId xmlns:a16="http://schemas.microsoft.com/office/drawing/2014/main" id="{1896F139-1FBF-18E5-6ACC-CE2661EA319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681803" y="4176149"/>
            <a:ext cx="914400" cy="914400"/>
          </a:xfrm>
          <a:prstGeom prst="rect">
            <a:avLst/>
          </a:prstGeom>
        </p:spPr>
      </p:pic>
      <p:sp>
        <p:nvSpPr>
          <p:cNvPr id="32" name="Oval 31">
            <a:extLst>
              <a:ext uri="{FF2B5EF4-FFF2-40B4-BE49-F238E27FC236}">
                <a16:creationId xmlns:a16="http://schemas.microsoft.com/office/drawing/2014/main" id="{B0C7656B-100D-03A9-59E5-D8236A61BF66}"/>
              </a:ext>
              <a:ext uri="{C183D7F6-B498-43B3-948B-1728B52AA6E4}">
                <adec:decorative xmlns:adec="http://schemas.microsoft.com/office/drawing/2017/decorative" val="1"/>
              </a:ext>
            </a:extLst>
          </p:cNvPr>
          <p:cNvSpPr>
            <a:spLocks noChangeAspect="1"/>
          </p:cNvSpPr>
          <p:nvPr/>
        </p:nvSpPr>
        <p:spPr>
          <a:xfrm>
            <a:off x="2978074" y="4755391"/>
            <a:ext cx="1188720" cy="1188720"/>
          </a:xfrm>
          <a:prstGeom prst="ellipse">
            <a:avLst/>
          </a:prstGeom>
          <a:solidFill>
            <a:schemeClr val="bg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33" name="Graphic 32">
            <a:extLst>
              <a:ext uri="{FF2B5EF4-FFF2-40B4-BE49-F238E27FC236}">
                <a16:creationId xmlns:a16="http://schemas.microsoft.com/office/drawing/2014/main" id="{E2D7ABE5-5769-AF38-1BD4-5F8019211F5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115234" y="4892551"/>
            <a:ext cx="914400" cy="914400"/>
          </a:xfrm>
          <a:prstGeom prst="rect">
            <a:avLst/>
          </a:prstGeom>
        </p:spPr>
      </p:pic>
      <p:sp>
        <p:nvSpPr>
          <p:cNvPr id="35" name="Oval 34">
            <a:extLst>
              <a:ext uri="{FF2B5EF4-FFF2-40B4-BE49-F238E27FC236}">
                <a16:creationId xmlns:a16="http://schemas.microsoft.com/office/drawing/2014/main" id="{0BDD71B6-A44D-7BA7-0790-55AFDFFB21F6}"/>
              </a:ext>
              <a:ext uri="{C183D7F6-B498-43B3-948B-1728B52AA6E4}">
                <adec:decorative xmlns:adec="http://schemas.microsoft.com/office/drawing/2017/decorative" val="1"/>
              </a:ext>
            </a:extLst>
          </p:cNvPr>
          <p:cNvSpPr>
            <a:spLocks noChangeAspect="1"/>
          </p:cNvSpPr>
          <p:nvPr/>
        </p:nvSpPr>
        <p:spPr>
          <a:xfrm>
            <a:off x="8050440" y="4755391"/>
            <a:ext cx="1188720" cy="1188720"/>
          </a:xfrm>
          <a:prstGeom prst="ellipse">
            <a:avLst/>
          </a:prstGeom>
          <a:solidFill>
            <a:schemeClr val="bg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36" name="Graphic 35">
            <a:extLst>
              <a:ext uri="{FF2B5EF4-FFF2-40B4-BE49-F238E27FC236}">
                <a16:creationId xmlns:a16="http://schemas.microsoft.com/office/drawing/2014/main" id="{E5EEC2E1-154A-8E46-F754-1F449E46A1E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187600" y="4892551"/>
            <a:ext cx="914400" cy="914400"/>
          </a:xfrm>
          <a:prstGeom prst="rect">
            <a:avLst/>
          </a:prstGeom>
        </p:spPr>
      </p:pic>
      <p:sp>
        <p:nvSpPr>
          <p:cNvPr id="41" name="Oval 40">
            <a:extLst>
              <a:ext uri="{FF2B5EF4-FFF2-40B4-BE49-F238E27FC236}">
                <a16:creationId xmlns:a16="http://schemas.microsoft.com/office/drawing/2014/main" id="{1C5D639C-0329-D5D1-EBD2-C14FE1C0D6CA}"/>
              </a:ext>
              <a:ext uri="{C183D7F6-B498-43B3-948B-1728B52AA6E4}">
                <adec:decorative xmlns:adec="http://schemas.microsoft.com/office/drawing/2017/decorative" val="1"/>
              </a:ext>
            </a:extLst>
          </p:cNvPr>
          <p:cNvSpPr>
            <a:spLocks noChangeAspect="1"/>
          </p:cNvSpPr>
          <p:nvPr/>
        </p:nvSpPr>
        <p:spPr>
          <a:xfrm>
            <a:off x="5513495" y="1830518"/>
            <a:ext cx="1188720" cy="1188720"/>
          </a:xfrm>
          <a:prstGeom prst="ellipse">
            <a:avLst/>
          </a:prstGeom>
          <a:solidFill>
            <a:schemeClr val="bg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42" name="Graphic 41">
            <a:extLst>
              <a:ext uri="{FF2B5EF4-FFF2-40B4-BE49-F238E27FC236}">
                <a16:creationId xmlns:a16="http://schemas.microsoft.com/office/drawing/2014/main" id="{536A3D43-FB83-92B4-9E24-399553FAF9BF}"/>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50655" y="1963339"/>
            <a:ext cx="914400" cy="914400"/>
          </a:xfrm>
          <a:prstGeom prst="rect">
            <a:avLst/>
          </a:prstGeom>
        </p:spPr>
      </p:pic>
      <p:sp>
        <p:nvSpPr>
          <p:cNvPr id="43" name="Right Arrow 42">
            <a:extLst>
              <a:ext uri="{FF2B5EF4-FFF2-40B4-BE49-F238E27FC236}">
                <a16:creationId xmlns:a16="http://schemas.microsoft.com/office/drawing/2014/main" id="{F9544957-AA01-E3B3-B00E-DCCB2B9F7100}"/>
              </a:ext>
              <a:ext uri="{C183D7F6-B498-43B3-948B-1728B52AA6E4}">
                <adec:decorative xmlns:adec="http://schemas.microsoft.com/office/drawing/2017/decorative" val="1"/>
              </a:ext>
            </a:extLst>
          </p:cNvPr>
          <p:cNvSpPr/>
          <p:nvPr/>
        </p:nvSpPr>
        <p:spPr>
          <a:xfrm rot="12000000">
            <a:off x="6885276" y="4599728"/>
            <a:ext cx="1037436" cy="323153"/>
          </a:xfrm>
          <a:prstGeom prst="rightArrow">
            <a:avLst/>
          </a:prstGeom>
          <a:solidFill>
            <a:schemeClr val="accent1"/>
          </a:solidFill>
          <a:ln w="952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4" name="Right Arrow 43">
            <a:extLst>
              <a:ext uri="{FF2B5EF4-FFF2-40B4-BE49-F238E27FC236}">
                <a16:creationId xmlns:a16="http://schemas.microsoft.com/office/drawing/2014/main" id="{9BE4F993-FE07-ECF1-6398-0614372F174A}"/>
              </a:ext>
              <a:ext uri="{C183D7F6-B498-43B3-948B-1728B52AA6E4}">
                <adec:decorative xmlns:adec="http://schemas.microsoft.com/office/drawing/2017/decorative" val="1"/>
              </a:ext>
            </a:extLst>
          </p:cNvPr>
          <p:cNvSpPr/>
          <p:nvPr/>
        </p:nvSpPr>
        <p:spPr>
          <a:xfrm rot="5400000">
            <a:off x="5739830" y="3370154"/>
            <a:ext cx="731520" cy="323153"/>
          </a:xfrm>
          <a:prstGeom prst="rightArrow">
            <a:avLst/>
          </a:prstGeom>
          <a:solidFill>
            <a:schemeClr val="accent1"/>
          </a:solidFill>
          <a:ln w="952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 name="Slide Number Placeholder 5">
            <a:extLst>
              <a:ext uri="{FF2B5EF4-FFF2-40B4-BE49-F238E27FC236}">
                <a16:creationId xmlns:a16="http://schemas.microsoft.com/office/drawing/2014/main" id="{DF49B5D7-A8A5-7232-F633-AF345B504504}"/>
              </a:ext>
            </a:extLst>
          </p:cNvPr>
          <p:cNvSpPr>
            <a:spLocks noGrp="1"/>
          </p:cNvSpPr>
          <p:nvPr>
            <p:ph type="sldNum" sz="quarter" idx="14"/>
          </p:nvPr>
        </p:nvSpPr>
        <p:spPr/>
        <p:txBody>
          <a:bodyPr/>
          <a:lstStyle/>
          <a:p>
            <a:fld id="{BABF4E83-61DB-418F-A99F-17BC9BB58EF6}" type="slidenum">
              <a:rPr lang="en-US" smtClean="0"/>
              <a:t>30</a:t>
            </a:fld>
            <a:endParaRPr lang="en-US"/>
          </a:p>
        </p:txBody>
      </p:sp>
    </p:spTree>
    <p:extLst>
      <p:ext uri="{BB962C8B-B14F-4D97-AF65-F5344CB8AC3E}">
        <p14:creationId xmlns:p14="http://schemas.microsoft.com/office/powerpoint/2010/main" val="4043120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Rounded Corners 48">
            <a:extLst>
              <a:ext uri="{FF2B5EF4-FFF2-40B4-BE49-F238E27FC236}">
                <a16:creationId xmlns:a16="http://schemas.microsoft.com/office/drawing/2014/main" id="{F2E29497-4B75-4C5E-31CD-2815B6FB7238}"/>
              </a:ext>
              <a:ext uri="{C183D7F6-B498-43B3-948B-1728B52AA6E4}">
                <adec:decorative xmlns:adec="http://schemas.microsoft.com/office/drawing/2017/decorative" val="1"/>
              </a:ext>
            </a:extLst>
          </p:cNvPr>
          <p:cNvSpPr/>
          <p:nvPr/>
        </p:nvSpPr>
        <p:spPr>
          <a:xfrm>
            <a:off x="7846795" y="1215100"/>
            <a:ext cx="4185351" cy="2070223"/>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solidFill>
                <a:schemeClr val="tx1"/>
              </a:solidFill>
            </a:endParaRPr>
          </a:p>
        </p:txBody>
      </p:sp>
      <p:sp>
        <p:nvSpPr>
          <p:cNvPr id="6" name="Title 5">
            <a:extLst>
              <a:ext uri="{FF2B5EF4-FFF2-40B4-BE49-F238E27FC236}">
                <a16:creationId xmlns:a16="http://schemas.microsoft.com/office/drawing/2014/main" id="{CA1B875C-B34E-1356-67DF-7214FBB17B3C}"/>
              </a:ext>
            </a:extLst>
          </p:cNvPr>
          <p:cNvSpPr>
            <a:spLocks noGrp="1"/>
          </p:cNvSpPr>
          <p:nvPr>
            <p:ph type="title"/>
          </p:nvPr>
        </p:nvSpPr>
        <p:spPr/>
        <p:txBody>
          <a:bodyPr/>
          <a:lstStyle/>
          <a:p>
            <a:r>
              <a:rPr lang="en-US"/>
              <a:t>Next Steps for Informal Diagnostic Data</a:t>
            </a:r>
          </a:p>
        </p:txBody>
      </p:sp>
      <p:sp>
        <p:nvSpPr>
          <p:cNvPr id="8" name="Content Placeholder 7">
            <a:extLst>
              <a:ext uri="{FF2B5EF4-FFF2-40B4-BE49-F238E27FC236}">
                <a16:creationId xmlns:a16="http://schemas.microsoft.com/office/drawing/2014/main" id="{5909D148-9CD3-2FEE-F682-B759DAE43F57}"/>
              </a:ext>
            </a:extLst>
          </p:cNvPr>
          <p:cNvSpPr>
            <a:spLocks noGrp="1"/>
          </p:cNvSpPr>
          <p:nvPr>
            <p:ph sz="quarter" idx="18"/>
          </p:nvPr>
        </p:nvSpPr>
        <p:spPr>
          <a:xfrm>
            <a:off x="457200" y="1371600"/>
            <a:ext cx="5158052" cy="4379976"/>
          </a:xfrm>
        </p:spPr>
        <p:txBody>
          <a:bodyPr/>
          <a:lstStyle/>
          <a:p>
            <a:r>
              <a:rPr lang="en-US"/>
              <a:t>The student is not responsive to the intervention, </a:t>
            </a:r>
            <a:r>
              <a:rPr lang="en-US" b="1" i="1"/>
              <a:t>and</a:t>
            </a:r>
            <a:r>
              <a:rPr lang="en-US" i="1"/>
              <a:t> </a:t>
            </a:r>
            <a:r>
              <a:rPr lang="en-US"/>
              <a:t>other students receiving the intervention are responsive.</a:t>
            </a:r>
          </a:p>
          <a:p>
            <a:r>
              <a:rPr lang="en-US"/>
              <a:t>We addressed issues with fidelity of implementation and progress monitoring.</a:t>
            </a:r>
          </a:p>
          <a:p>
            <a:r>
              <a:rPr lang="en-US"/>
              <a:t>What do we do now?</a:t>
            </a:r>
          </a:p>
          <a:p>
            <a:endParaRPr lang="en-US"/>
          </a:p>
        </p:txBody>
      </p:sp>
      <p:grpSp>
        <p:nvGrpSpPr>
          <p:cNvPr id="29" name="Group 28" descr="This shows the same graph as previous slides but includes a trend line representing the trend of the student's rate of progress toward the goal.  In this graph the trend line is not as steep as the goal line, showing that the student is not on track to meet the goal. ">
            <a:extLst>
              <a:ext uri="{FF2B5EF4-FFF2-40B4-BE49-F238E27FC236}">
                <a16:creationId xmlns:a16="http://schemas.microsoft.com/office/drawing/2014/main" id="{1CC915C9-2B3E-4226-35F4-1111C7911AC2}"/>
              </a:ext>
            </a:extLst>
          </p:cNvPr>
          <p:cNvGrpSpPr/>
          <p:nvPr/>
        </p:nvGrpSpPr>
        <p:grpSpPr>
          <a:xfrm>
            <a:off x="8065595" y="1464072"/>
            <a:ext cx="3747752" cy="1616299"/>
            <a:chOff x="4974166" y="2965269"/>
            <a:chExt cx="3920471" cy="1822238"/>
          </a:xfrm>
        </p:grpSpPr>
        <p:grpSp>
          <p:nvGrpSpPr>
            <p:cNvPr id="30" name="Group 29">
              <a:extLst>
                <a:ext uri="{FF2B5EF4-FFF2-40B4-BE49-F238E27FC236}">
                  <a16:creationId xmlns:a16="http://schemas.microsoft.com/office/drawing/2014/main" id="{0225D3ED-AE1A-47E2-271E-7E29DF5D7299}"/>
                </a:ext>
              </a:extLst>
            </p:cNvPr>
            <p:cNvGrpSpPr/>
            <p:nvPr/>
          </p:nvGrpSpPr>
          <p:grpSpPr>
            <a:xfrm>
              <a:off x="4974166" y="2965269"/>
              <a:ext cx="3920471" cy="1822238"/>
              <a:chOff x="4974166" y="2965269"/>
              <a:chExt cx="3920471" cy="1822238"/>
            </a:xfrm>
          </p:grpSpPr>
          <p:grpSp>
            <p:nvGrpSpPr>
              <p:cNvPr id="32" name="Group 31">
                <a:extLst>
                  <a:ext uri="{FF2B5EF4-FFF2-40B4-BE49-F238E27FC236}">
                    <a16:creationId xmlns:a16="http://schemas.microsoft.com/office/drawing/2014/main" id="{EDEFF0F6-4013-F64B-06F1-4D62444D855C}"/>
                  </a:ext>
                </a:extLst>
              </p:cNvPr>
              <p:cNvGrpSpPr/>
              <p:nvPr/>
            </p:nvGrpSpPr>
            <p:grpSpPr>
              <a:xfrm>
                <a:off x="4974166" y="2965269"/>
                <a:ext cx="3920471" cy="1822238"/>
                <a:chOff x="4974166" y="2965269"/>
                <a:chExt cx="3920471" cy="1822238"/>
              </a:xfrm>
            </p:grpSpPr>
            <p:grpSp>
              <p:nvGrpSpPr>
                <p:cNvPr id="34" name="Group 33">
                  <a:extLst>
                    <a:ext uri="{FF2B5EF4-FFF2-40B4-BE49-F238E27FC236}">
                      <a16:creationId xmlns:a16="http://schemas.microsoft.com/office/drawing/2014/main" id="{A33D7F73-4008-DB86-0E0C-01C9210F7B36}"/>
                    </a:ext>
                  </a:extLst>
                </p:cNvPr>
                <p:cNvGrpSpPr/>
                <p:nvPr/>
              </p:nvGrpSpPr>
              <p:grpSpPr>
                <a:xfrm>
                  <a:off x="4974166" y="2965269"/>
                  <a:ext cx="3920471" cy="1822238"/>
                  <a:chOff x="4974166" y="2965269"/>
                  <a:chExt cx="3920471" cy="1822238"/>
                </a:xfrm>
              </p:grpSpPr>
              <p:grpSp>
                <p:nvGrpSpPr>
                  <p:cNvPr id="36" name="Group 35">
                    <a:extLst>
                      <a:ext uri="{FF2B5EF4-FFF2-40B4-BE49-F238E27FC236}">
                        <a16:creationId xmlns:a16="http://schemas.microsoft.com/office/drawing/2014/main" id="{8242EB11-7F42-68C9-A1B4-5CADBC778199}"/>
                      </a:ext>
                    </a:extLst>
                  </p:cNvPr>
                  <p:cNvGrpSpPr/>
                  <p:nvPr/>
                </p:nvGrpSpPr>
                <p:grpSpPr>
                  <a:xfrm>
                    <a:off x="4974166" y="2965269"/>
                    <a:ext cx="3920471" cy="1822238"/>
                    <a:chOff x="4974166" y="2965269"/>
                    <a:chExt cx="3920471" cy="1822238"/>
                  </a:xfrm>
                </p:grpSpPr>
                <p:grpSp>
                  <p:nvGrpSpPr>
                    <p:cNvPr id="38" name="Group 37">
                      <a:extLst>
                        <a:ext uri="{FF2B5EF4-FFF2-40B4-BE49-F238E27FC236}">
                          <a16:creationId xmlns:a16="http://schemas.microsoft.com/office/drawing/2014/main" id="{94CE54CA-289F-A4F0-94A6-CFCD9CEC7070}"/>
                        </a:ext>
                      </a:extLst>
                    </p:cNvPr>
                    <p:cNvGrpSpPr/>
                    <p:nvPr/>
                  </p:nvGrpSpPr>
                  <p:grpSpPr>
                    <a:xfrm>
                      <a:off x="4974166" y="2965269"/>
                      <a:ext cx="3920471" cy="1822238"/>
                      <a:chOff x="4974166" y="2965269"/>
                      <a:chExt cx="3920471" cy="1822238"/>
                    </a:xfrm>
                  </p:grpSpPr>
                  <p:grpSp>
                    <p:nvGrpSpPr>
                      <p:cNvPr id="40" name="Group 39">
                        <a:extLst>
                          <a:ext uri="{FF2B5EF4-FFF2-40B4-BE49-F238E27FC236}">
                            <a16:creationId xmlns:a16="http://schemas.microsoft.com/office/drawing/2014/main" id="{FEBAC9AE-4C02-EC42-1347-EC3B82E192B5}"/>
                          </a:ext>
                        </a:extLst>
                      </p:cNvPr>
                      <p:cNvGrpSpPr/>
                      <p:nvPr/>
                    </p:nvGrpSpPr>
                    <p:grpSpPr>
                      <a:xfrm>
                        <a:off x="4974166" y="2965269"/>
                        <a:ext cx="3920471" cy="1822238"/>
                        <a:chOff x="4974166" y="2965269"/>
                        <a:chExt cx="3920471" cy="1822238"/>
                      </a:xfrm>
                    </p:grpSpPr>
                    <p:grpSp>
                      <p:nvGrpSpPr>
                        <p:cNvPr id="42" name="Group 41">
                          <a:extLst>
                            <a:ext uri="{FF2B5EF4-FFF2-40B4-BE49-F238E27FC236}">
                              <a16:creationId xmlns:a16="http://schemas.microsoft.com/office/drawing/2014/main" id="{5981A663-76B1-3E57-8412-254DA88FA13D}"/>
                            </a:ext>
                          </a:extLst>
                        </p:cNvPr>
                        <p:cNvGrpSpPr/>
                        <p:nvPr/>
                      </p:nvGrpSpPr>
                      <p:grpSpPr>
                        <a:xfrm>
                          <a:off x="4974166" y="2965269"/>
                          <a:ext cx="3920471" cy="1822238"/>
                          <a:chOff x="4974166" y="2965269"/>
                          <a:chExt cx="3920471" cy="1822238"/>
                        </a:xfrm>
                      </p:grpSpPr>
                      <p:grpSp>
                        <p:nvGrpSpPr>
                          <p:cNvPr id="44" name="Group 43">
                            <a:extLst>
                              <a:ext uri="{FF2B5EF4-FFF2-40B4-BE49-F238E27FC236}">
                                <a16:creationId xmlns:a16="http://schemas.microsoft.com/office/drawing/2014/main" id="{F035A56E-6EA4-5290-E381-228C804D58AA}"/>
                              </a:ext>
                            </a:extLst>
                          </p:cNvPr>
                          <p:cNvGrpSpPr/>
                          <p:nvPr/>
                        </p:nvGrpSpPr>
                        <p:grpSpPr>
                          <a:xfrm>
                            <a:off x="4974166" y="2965269"/>
                            <a:ext cx="3920471" cy="1822238"/>
                            <a:chOff x="4974166" y="2965269"/>
                            <a:chExt cx="3920471" cy="1822238"/>
                          </a:xfrm>
                        </p:grpSpPr>
                        <p:sp>
                          <p:nvSpPr>
                            <p:cNvPr id="47" name="5-Point Star 3">
                              <a:extLst>
                                <a:ext uri="{FF2B5EF4-FFF2-40B4-BE49-F238E27FC236}">
                                  <a16:creationId xmlns:a16="http://schemas.microsoft.com/office/drawing/2014/main" id="{6B5A5CB9-E1BF-107B-38C5-8C8BC1E3A318}"/>
                                </a:ext>
                              </a:extLst>
                            </p:cNvPr>
                            <p:cNvSpPr/>
                            <p:nvPr/>
                          </p:nvSpPr>
                          <p:spPr>
                            <a:xfrm>
                              <a:off x="8655405" y="3092860"/>
                              <a:ext cx="223283" cy="2126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5" descr="This shows the same graph as previous slides but includes a trend line representing the trend of the student's rate of progress toward the goal.  In this graph the trend line is not as steep as the goal line, showing that the student is not on track to meet the goal. ">
                              <a:extLst>
                                <a:ext uri="{FF2B5EF4-FFF2-40B4-BE49-F238E27FC236}">
                                  <a16:creationId xmlns:a16="http://schemas.microsoft.com/office/drawing/2014/main" id="{7A6F226D-FEF9-F791-BF7A-C5210E53A4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4166" y="2965269"/>
                              <a:ext cx="3920471" cy="18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45" name="Straight Connector 44">
                            <a:extLst>
                              <a:ext uri="{FF2B5EF4-FFF2-40B4-BE49-F238E27FC236}">
                                <a16:creationId xmlns:a16="http://schemas.microsoft.com/office/drawing/2014/main" id="{E86C93DF-A132-B357-7B52-C6607EC65785}"/>
                              </a:ext>
                            </a:extLst>
                          </p:cNvPr>
                          <p:cNvCxnSpPr/>
                          <p:nvPr/>
                        </p:nvCxnSpPr>
                        <p:spPr>
                          <a:xfrm>
                            <a:off x="5729077" y="2965269"/>
                            <a:ext cx="10633" cy="174374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0777DFD1-3904-C8B5-E111-7445454FCFE7}"/>
                            </a:ext>
                          </a:extLst>
                        </p:cNvPr>
                        <p:cNvCxnSpPr>
                          <a:endCxn id="47" idx="4"/>
                        </p:cNvCxnSpPr>
                        <p:nvPr/>
                      </p:nvCxnSpPr>
                      <p:spPr>
                        <a:xfrm flipV="1">
                          <a:off x="5739710" y="3174085"/>
                          <a:ext cx="3138978" cy="1291372"/>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Rectangle 40">
                        <a:extLst>
                          <a:ext uri="{FF2B5EF4-FFF2-40B4-BE49-F238E27FC236}">
                            <a16:creationId xmlns:a16="http://schemas.microsoft.com/office/drawing/2014/main" id="{666AB7AA-7300-BA5C-0C07-AD37844D3DC0}"/>
                          </a:ext>
                        </a:extLst>
                      </p:cNvPr>
                      <p:cNvSpPr>
                        <a:spLocks noChangeAspect="1"/>
                      </p:cNvSpPr>
                      <p:nvPr/>
                    </p:nvSpPr>
                    <p:spPr>
                      <a:xfrm rot="2700000">
                        <a:off x="6140619" y="4343371"/>
                        <a:ext cx="54864" cy="54864"/>
                      </a:xfrm>
                      <a:prstGeom prst="rect">
                        <a:avLst/>
                      </a:prstGeom>
                      <a:pattFill prst="pct50">
                        <a:fgClr>
                          <a:schemeClr val="tx1">
                            <a:lumMod val="95000"/>
                            <a:lumOff val="5000"/>
                          </a:schemeClr>
                        </a:fgClr>
                        <a:bgClr>
                          <a:schemeClr val="bg1"/>
                        </a:bgClr>
                      </a:patt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E3FD1543-7779-0913-AB00-9CA1FDCEA5B4}"/>
                        </a:ext>
                      </a:extLst>
                    </p:cNvPr>
                    <p:cNvSpPr>
                      <a:spLocks noChangeAspect="1"/>
                    </p:cNvSpPr>
                    <p:nvPr/>
                  </p:nvSpPr>
                  <p:spPr>
                    <a:xfrm rot="2700000">
                      <a:off x="6235426" y="4188986"/>
                      <a:ext cx="54864" cy="54864"/>
                    </a:xfrm>
                    <a:prstGeom prst="rect">
                      <a:avLst/>
                    </a:prstGeom>
                    <a:pattFill prst="pct50">
                      <a:fgClr>
                        <a:schemeClr val="tx1">
                          <a:lumMod val="95000"/>
                          <a:lumOff val="5000"/>
                        </a:schemeClr>
                      </a:fgClr>
                      <a:bgClr>
                        <a:schemeClr val="bg1"/>
                      </a:bgClr>
                    </a:patt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D21177B2-BCC0-F7E8-4901-1D24A6E3EA19}"/>
                      </a:ext>
                    </a:extLst>
                  </p:cNvPr>
                  <p:cNvSpPr>
                    <a:spLocks noChangeAspect="1"/>
                  </p:cNvSpPr>
                  <p:nvPr/>
                </p:nvSpPr>
                <p:spPr>
                  <a:xfrm rot="2700000">
                    <a:off x="6367831" y="4304576"/>
                    <a:ext cx="54864" cy="54864"/>
                  </a:xfrm>
                  <a:prstGeom prst="rect">
                    <a:avLst/>
                  </a:prstGeom>
                  <a:pattFill prst="pct50">
                    <a:fgClr>
                      <a:schemeClr val="tx1">
                        <a:lumMod val="95000"/>
                        <a:lumOff val="5000"/>
                      </a:schemeClr>
                    </a:fgClr>
                    <a:bgClr>
                      <a:schemeClr val="bg1"/>
                    </a:bgClr>
                  </a:patt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F80BE5B4-F4E5-83F6-A3C3-BDBB3E2A574F}"/>
                    </a:ext>
                  </a:extLst>
                </p:cNvPr>
                <p:cNvSpPr>
                  <a:spLocks noChangeAspect="1"/>
                </p:cNvSpPr>
                <p:nvPr/>
              </p:nvSpPr>
              <p:spPr>
                <a:xfrm rot="2700000">
                  <a:off x="6481434" y="4226985"/>
                  <a:ext cx="54864" cy="54864"/>
                </a:xfrm>
                <a:prstGeom prst="rect">
                  <a:avLst/>
                </a:prstGeom>
                <a:pattFill prst="pct50">
                  <a:fgClr>
                    <a:schemeClr val="tx1">
                      <a:lumMod val="95000"/>
                      <a:lumOff val="5000"/>
                    </a:schemeClr>
                  </a:fgClr>
                  <a:bgClr>
                    <a:schemeClr val="bg1"/>
                  </a:bgClr>
                </a:patt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855EC100-7075-8F80-358D-51C64A8448E7}"/>
                  </a:ext>
                </a:extLst>
              </p:cNvPr>
              <p:cNvSpPr>
                <a:spLocks noChangeAspect="1"/>
              </p:cNvSpPr>
              <p:nvPr/>
            </p:nvSpPr>
            <p:spPr>
              <a:xfrm rot="2700000">
                <a:off x="6620105" y="4188190"/>
                <a:ext cx="54864" cy="54864"/>
              </a:xfrm>
              <a:prstGeom prst="rect">
                <a:avLst/>
              </a:prstGeom>
              <a:pattFill prst="pct50">
                <a:fgClr>
                  <a:schemeClr val="tx1">
                    <a:lumMod val="95000"/>
                    <a:lumOff val="5000"/>
                  </a:schemeClr>
                </a:fgClr>
                <a:bgClr>
                  <a:schemeClr val="bg1"/>
                </a:bgClr>
              </a:patt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1" name="Straight Connector 30">
              <a:extLst>
                <a:ext uri="{FF2B5EF4-FFF2-40B4-BE49-F238E27FC236}">
                  <a16:creationId xmlns:a16="http://schemas.microsoft.com/office/drawing/2014/main" id="{798520CC-63A9-6DF3-1D5E-BAFB7DE9DFF8}"/>
                </a:ext>
              </a:extLst>
            </p:cNvPr>
            <p:cNvCxnSpPr/>
            <p:nvPr/>
          </p:nvCxnSpPr>
          <p:spPr>
            <a:xfrm flipV="1">
              <a:off x="5747984" y="3598682"/>
              <a:ext cx="3019062" cy="866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3" name="Picture 2" descr="A person thinking while sitting at a table with a computer and a pen in her hand">
            <a:extLst>
              <a:ext uri="{FF2B5EF4-FFF2-40B4-BE49-F238E27FC236}">
                <a16:creationId xmlns:a16="http://schemas.microsoft.com/office/drawing/2014/main" id="{2687AF3C-3A5D-52D0-C8F1-C06552CEAF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2636" y="3456982"/>
            <a:ext cx="3111508" cy="2070223"/>
          </a:xfrm>
          <a:prstGeom prst="rect">
            <a:avLst/>
          </a:prstGeom>
        </p:spPr>
      </p:pic>
      <p:sp>
        <p:nvSpPr>
          <p:cNvPr id="7" name="Text Placeholder 6">
            <a:extLst>
              <a:ext uri="{FF2B5EF4-FFF2-40B4-BE49-F238E27FC236}">
                <a16:creationId xmlns:a16="http://schemas.microsoft.com/office/drawing/2014/main" id="{E3A8292F-60FF-1F6C-6E16-C24997696BE9}"/>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A18479DC-F301-33CD-E5D6-395B806B8850}"/>
              </a:ext>
            </a:extLst>
          </p:cNvPr>
          <p:cNvSpPr>
            <a:spLocks noGrp="1"/>
          </p:cNvSpPr>
          <p:nvPr>
            <p:ph type="sldNum" sz="quarter" idx="20"/>
          </p:nvPr>
        </p:nvSpPr>
        <p:spPr/>
        <p:txBody>
          <a:bodyPr/>
          <a:lstStyle/>
          <a:p>
            <a:fld id="{99A20822-4A49-4D36-86E3-300BA48D3F00}" type="slidenum">
              <a:rPr lang="en-US" smtClean="0"/>
              <a:t>31</a:t>
            </a:fld>
            <a:endParaRPr lang="en-US"/>
          </a:p>
        </p:txBody>
      </p:sp>
    </p:spTree>
    <p:extLst>
      <p:ext uri="{BB962C8B-B14F-4D97-AF65-F5344CB8AC3E}">
        <p14:creationId xmlns:p14="http://schemas.microsoft.com/office/powerpoint/2010/main" val="2351162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26B73-5220-53E2-517A-33D86A842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A0BF6-F3F2-4412-6C06-308B7578DC7C}"/>
              </a:ext>
            </a:extLst>
          </p:cNvPr>
          <p:cNvSpPr>
            <a:spLocks noGrp="1"/>
          </p:cNvSpPr>
          <p:nvPr>
            <p:ph type="title"/>
          </p:nvPr>
        </p:nvSpPr>
        <p:spPr/>
        <p:txBody>
          <a:bodyPr>
            <a:normAutofit/>
          </a:bodyPr>
          <a:lstStyle/>
          <a:p>
            <a:r>
              <a:rPr lang="en-US" sz="3600"/>
              <a:t>What Do We Do Next?</a:t>
            </a:r>
            <a:br>
              <a:rPr lang="en-US" sz="3600"/>
            </a:br>
            <a:r>
              <a:rPr lang="en-US" sz="3600"/>
              <a:t>Develop a Hypothesis to Guide Adaptation</a:t>
            </a:r>
          </a:p>
        </p:txBody>
      </p:sp>
      <p:sp>
        <p:nvSpPr>
          <p:cNvPr id="11" name="Freeform 10">
            <a:extLst>
              <a:ext uri="{FF2B5EF4-FFF2-40B4-BE49-F238E27FC236}">
                <a16:creationId xmlns:a16="http://schemas.microsoft.com/office/drawing/2014/main" id="{80F54F90-E8DF-1EB5-647E-3803ABD7572A}"/>
              </a:ext>
            </a:extLst>
          </p:cNvPr>
          <p:cNvSpPr/>
          <p:nvPr/>
        </p:nvSpPr>
        <p:spPr>
          <a:xfrm>
            <a:off x="583283" y="1549680"/>
            <a:ext cx="2961738" cy="1777043"/>
          </a:xfrm>
          <a:custGeom>
            <a:avLst/>
            <a:gdLst>
              <a:gd name="connsiteX0" fmla="*/ 0 w 2961738"/>
              <a:gd name="connsiteY0" fmla="*/ 177704 h 1777043"/>
              <a:gd name="connsiteX1" fmla="*/ 177704 w 2961738"/>
              <a:gd name="connsiteY1" fmla="*/ 0 h 1777043"/>
              <a:gd name="connsiteX2" fmla="*/ 2784034 w 2961738"/>
              <a:gd name="connsiteY2" fmla="*/ 0 h 1777043"/>
              <a:gd name="connsiteX3" fmla="*/ 2961738 w 2961738"/>
              <a:gd name="connsiteY3" fmla="*/ 177704 h 1777043"/>
              <a:gd name="connsiteX4" fmla="*/ 2961738 w 2961738"/>
              <a:gd name="connsiteY4" fmla="*/ 1599339 h 1777043"/>
              <a:gd name="connsiteX5" fmla="*/ 2784034 w 2961738"/>
              <a:gd name="connsiteY5" fmla="*/ 1777043 h 1777043"/>
              <a:gd name="connsiteX6" fmla="*/ 177704 w 2961738"/>
              <a:gd name="connsiteY6" fmla="*/ 1777043 h 1777043"/>
              <a:gd name="connsiteX7" fmla="*/ 0 w 2961738"/>
              <a:gd name="connsiteY7" fmla="*/ 1599339 h 1777043"/>
              <a:gd name="connsiteX8" fmla="*/ 0 w 2961738"/>
              <a:gd name="connsiteY8" fmla="*/ 177704 h 177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738" h="1777043">
                <a:moveTo>
                  <a:pt x="0" y="177704"/>
                </a:moveTo>
                <a:cubicBezTo>
                  <a:pt x="0" y="79561"/>
                  <a:pt x="79561" y="0"/>
                  <a:pt x="177704" y="0"/>
                </a:cubicBezTo>
                <a:lnTo>
                  <a:pt x="2784034" y="0"/>
                </a:lnTo>
                <a:cubicBezTo>
                  <a:pt x="2882177" y="0"/>
                  <a:pt x="2961738" y="79561"/>
                  <a:pt x="2961738" y="177704"/>
                </a:cubicBezTo>
                <a:lnTo>
                  <a:pt x="2961738" y="1599339"/>
                </a:lnTo>
                <a:cubicBezTo>
                  <a:pt x="2961738" y="1697482"/>
                  <a:pt x="2882177" y="1777043"/>
                  <a:pt x="2784034" y="1777043"/>
                </a:cubicBezTo>
                <a:lnTo>
                  <a:pt x="177704" y="1777043"/>
                </a:lnTo>
                <a:cubicBezTo>
                  <a:pt x="79561" y="1777043"/>
                  <a:pt x="0" y="1697482"/>
                  <a:pt x="0" y="1599339"/>
                </a:cubicBezTo>
                <a:lnTo>
                  <a:pt x="0" y="17770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8728" tIns="158728" rIns="158728" bIns="158728" numCol="1" spcCol="1270" anchor="ctr" anchorCtr="0">
            <a:noAutofit/>
          </a:bodyPr>
          <a:lstStyle/>
          <a:p>
            <a:pPr marL="0" lvl="0" indent="0" algn="ctr" defTabSz="1244600">
              <a:lnSpc>
                <a:spcPct val="90000"/>
              </a:lnSpc>
              <a:spcBef>
                <a:spcPct val="0"/>
              </a:spcBef>
              <a:spcAft>
                <a:spcPct val="35000"/>
              </a:spcAft>
              <a:buNone/>
            </a:pPr>
            <a:r>
              <a:rPr lang="en-US" sz="2800" kern="1200"/>
              <a:t>Use Existing Data To Develop An Initial Hypothesis</a:t>
            </a:r>
          </a:p>
        </p:txBody>
      </p:sp>
      <p:sp>
        <p:nvSpPr>
          <p:cNvPr id="6" name="TextBox 5">
            <a:extLst>
              <a:ext uri="{FF2B5EF4-FFF2-40B4-BE49-F238E27FC236}">
                <a16:creationId xmlns:a16="http://schemas.microsoft.com/office/drawing/2014/main" id="{2404E852-92F2-EF34-550F-6F4D7F025E7A}"/>
              </a:ext>
            </a:extLst>
          </p:cNvPr>
          <p:cNvSpPr txBox="1"/>
          <p:nvPr/>
        </p:nvSpPr>
        <p:spPr>
          <a:xfrm>
            <a:off x="455270" y="4410085"/>
            <a:ext cx="1524000" cy="646331"/>
          </a:xfrm>
          <a:prstGeom prst="rect">
            <a:avLst/>
          </a:prstGeom>
          <a:noFill/>
        </p:spPr>
        <p:txBody>
          <a:bodyPr wrap="square" rtlCol="0">
            <a:spAutoFit/>
          </a:bodyPr>
          <a:lstStyle/>
          <a:p>
            <a:pPr algn="ctr"/>
            <a:r>
              <a:rPr lang="en-US"/>
              <a:t>Progress Monitoring</a:t>
            </a:r>
          </a:p>
        </p:txBody>
      </p:sp>
      <p:sp>
        <p:nvSpPr>
          <p:cNvPr id="16" name="TextBox 15">
            <a:extLst>
              <a:ext uri="{FF2B5EF4-FFF2-40B4-BE49-F238E27FC236}">
                <a16:creationId xmlns:a16="http://schemas.microsoft.com/office/drawing/2014/main" id="{0B298845-E91A-411E-DA4C-D995CD3700FC}"/>
              </a:ext>
            </a:extLst>
          </p:cNvPr>
          <p:cNvSpPr txBox="1"/>
          <p:nvPr/>
        </p:nvSpPr>
        <p:spPr>
          <a:xfrm>
            <a:off x="2065040" y="4410084"/>
            <a:ext cx="1524000" cy="646331"/>
          </a:xfrm>
          <a:prstGeom prst="rect">
            <a:avLst/>
          </a:prstGeom>
          <a:noFill/>
        </p:spPr>
        <p:txBody>
          <a:bodyPr wrap="square" rtlCol="0">
            <a:spAutoFit/>
          </a:bodyPr>
          <a:lstStyle/>
          <a:p>
            <a:pPr algn="ctr"/>
            <a:r>
              <a:rPr lang="en-US"/>
              <a:t>Intervention Data</a:t>
            </a:r>
          </a:p>
        </p:txBody>
      </p:sp>
      <p:sp>
        <p:nvSpPr>
          <p:cNvPr id="12" name="Freeform 11">
            <a:extLst>
              <a:ext uri="{FF2B5EF4-FFF2-40B4-BE49-F238E27FC236}">
                <a16:creationId xmlns:a16="http://schemas.microsoft.com/office/drawing/2014/main" id="{FE1F8422-631D-24AC-8D89-4753D2A2811A}"/>
              </a:ext>
              <a:ext uri="{C183D7F6-B498-43B3-948B-1728B52AA6E4}">
                <adec:decorative xmlns:adec="http://schemas.microsoft.com/office/drawing/2017/decorative" val="1"/>
              </a:ext>
            </a:extLst>
          </p:cNvPr>
          <p:cNvSpPr/>
          <p:nvPr/>
        </p:nvSpPr>
        <p:spPr>
          <a:xfrm>
            <a:off x="3837568" y="2070947"/>
            <a:ext cx="627888" cy="734511"/>
          </a:xfrm>
          <a:custGeom>
            <a:avLst/>
            <a:gdLst>
              <a:gd name="connsiteX0" fmla="*/ 0 w 627888"/>
              <a:gd name="connsiteY0" fmla="*/ 146902 h 734511"/>
              <a:gd name="connsiteX1" fmla="*/ 313944 w 627888"/>
              <a:gd name="connsiteY1" fmla="*/ 146902 h 734511"/>
              <a:gd name="connsiteX2" fmla="*/ 313944 w 627888"/>
              <a:gd name="connsiteY2" fmla="*/ 0 h 734511"/>
              <a:gd name="connsiteX3" fmla="*/ 627888 w 627888"/>
              <a:gd name="connsiteY3" fmla="*/ 367256 h 734511"/>
              <a:gd name="connsiteX4" fmla="*/ 313944 w 627888"/>
              <a:gd name="connsiteY4" fmla="*/ 734511 h 734511"/>
              <a:gd name="connsiteX5" fmla="*/ 313944 w 627888"/>
              <a:gd name="connsiteY5" fmla="*/ 587609 h 734511"/>
              <a:gd name="connsiteX6" fmla="*/ 0 w 627888"/>
              <a:gd name="connsiteY6" fmla="*/ 587609 h 734511"/>
              <a:gd name="connsiteX7" fmla="*/ 0 w 627888"/>
              <a:gd name="connsiteY7" fmla="*/ 146902 h 7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888" h="734511">
                <a:moveTo>
                  <a:pt x="0" y="146902"/>
                </a:moveTo>
                <a:lnTo>
                  <a:pt x="313944" y="146902"/>
                </a:lnTo>
                <a:lnTo>
                  <a:pt x="313944" y="0"/>
                </a:lnTo>
                <a:lnTo>
                  <a:pt x="627888" y="367256"/>
                </a:lnTo>
                <a:lnTo>
                  <a:pt x="313944" y="734511"/>
                </a:lnTo>
                <a:lnTo>
                  <a:pt x="313944" y="587609"/>
                </a:lnTo>
                <a:lnTo>
                  <a:pt x="0" y="587609"/>
                </a:lnTo>
                <a:lnTo>
                  <a:pt x="0" y="14690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6902" rIns="188366" bIns="146902"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sp>
        <p:nvSpPr>
          <p:cNvPr id="13" name="Freeform 12">
            <a:extLst>
              <a:ext uri="{FF2B5EF4-FFF2-40B4-BE49-F238E27FC236}">
                <a16:creationId xmlns:a16="http://schemas.microsoft.com/office/drawing/2014/main" id="{C38F1522-AB34-F3C6-A688-D21A4B3FC1BA}"/>
              </a:ext>
            </a:extLst>
          </p:cNvPr>
          <p:cNvSpPr/>
          <p:nvPr/>
        </p:nvSpPr>
        <p:spPr>
          <a:xfrm>
            <a:off x="4613543" y="1549681"/>
            <a:ext cx="2961738" cy="1777043"/>
          </a:xfrm>
          <a:custGeom>
            <a:avLst/>
            <a:gdLst>
              <a:gd name="connsiteX0" fmla="*/ 0 w 2961738"/>
              <a:gd name="connsiteY0" fmla="*/ 177704 h 1777043"/>
              <a:gd name="connsiteX1" fmla="*/ 177704 w 2961738"/>
              <a:gd name="connsiteY1" fmla="*/ 0 h 1777043"/>
              <a:gd name="connsiteX2" fmla="*/ 2784034 w 2961738"/>
              <a:gd name="connsiteY2" fmla="*/ 0 h 1777043"/>
              <a:gd name="connsiteX3" fmla="*/ 2961738 w 2961738"/>
              <a:gd name="connsiteY3" fmla="*/ 177704 h 1777043"/>
              <a:gd name="connsiteX4" fmla="*/ 2961738 w 2961738"/>
              <a:gd name="connsiteY4" fmla="*/ 1599339 h 1777043"/>
              <a:gd name="connsiteX5" fmla="*/ 2784034 w 2961738"/>
              <a:gd name="connsiteY5" fmla="*/ 1777043 h 1777043"/>
              <a:gd name="connsiteX6" fmla="*/ 177704 w 2961738"/>
              <a:gd name="connsiteY6" fmla="*/ 1777043 h 1777043"/>
              <a:gd name="connsiteX7" fmla="*/ 0 w 2961738"/>
              <a:gd name="connsiteY7" fmla="*/ 1599339 h 1777043"/>
              <a:gd name="connsiteX8" fmla="*/ 0 w 2961738"/>
              <a:gd name="connsiteY8" fmla="*/ 177704 h 177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738" h="1777043">
                <a:moveTo>
                  <a:pt x="0" y="177704"/>
                </a:moveTo>
                <a:cubicBezTo>
                  <a:pt x="0" y="79561"/>
                  <a:pt x="79561" y="0"/>
                  <a:pt x="177704" y="0"/>
                </a:cubicBezTo>
                <a:lnTo>
                  <a:pt x="2784034" y="0"/>
                </a:lnTo>
                <a:cubicBezTo>
                  <a:pt x="2882177" y="0"/>
                  <a:pt x="2961738" y="79561"/>
                  <a:pt x="2961738" y="177704"/>
                </a:cubicBezTo>
                <a:lnTo>
                  <a:pt x="2961738" y="1599339"/>
                </a:lnTo>
                <a:cubicBezTo>
                  <a:pt x="2961738" y="1697482"/>
                  <a:pt x="2882177" y="1777043"/>
                  <a:pt x="2784034" y="1777043"/>
                </a:cubicBezTo>
                <a:lnTo>
                  <a:pt x="177704" y="1777043"/>
                </a:lnTo>
                <a:cubicBezTo>
                  <a:pt x="79561" y="1777043"/>
                  <a:pt x="0" y="1697482"/>
                  <a:pt x="0" y="1599339"/>
                </a:cubicBezTo>
                <a:lnTo>
                  <a:pt x="0" y="17770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8728" tIns="158728" rIns="158728" bIns="158728" numCol="1" spcCol="1270" anchor="ctr" anchorCtr="0">
            <a:noAutofit/>
          </a:bodyPr>
          <a:lstStyle/>
          <a:p>
            <a:pPr marL="0" lvl="0" indent="0" algn="ctr" defTabSz="1244600">
              <a:lnSpc>
                <a:spcPct val="90000"/>
              </a:lnSpc>
              <a:spcBef>
                <a:spcPct val="0"/>
              </a:spcBef>
              <a:spcAft>
                <a:spcPct val="35000"/>
              </a:spcAft>
              <a:buNone/>
            </a:pPr>
            <a:r>
              <a:rPr lang="en-US" sz="2800" kern="1200"/>
              <a:t>Collect and Review Informal Diagnostic Data</a:t>
            </a:r>
          </a:p>
        </p:txBody>
      </p:sp>
      <p:sp>
        <p:nvSpPr>
          <p:cNvPr id="19" name="TextBox 18">
            <a:extLst>
              <a:ext uri="{FF2B5EF4-FFF2-40B4-BE49-F238E27FC236}">
                <a16:creationId xmlns:a16="http://schemas.microsoft.com/office/drawing/2014/main" id="{74AD6201-D5E5-972A-0C76-39B58AE10776}"/>
              </a:ext>
              <a:ext uri="{C183D7F6-B498-43B3-948B-1728B52AA6E4}">
                <adec:decorative xmlns:adec="http://schemas.microsoft.com/office/drawing/2017/decorative" val="0"/>
              </a:ext>
            </a:extLst>
          </p:cNvPr>
          <p:cNvSpPr txBox="1"/>
          <p:nvPr/>
        </p:nvSpPr>
        <p:spPr>
          <a:xfrm>
            <a:off x="4613543" y="4410085"/>
            <a:ext cx="1404730" cy="923330"/>
          </a:xfrm>
          <a:prstGeom prst="rect">
            <a:avLst/>
          </a:prstGeom>
          <a:noFill/>
        </p:spPr>
        <p:txBody>
          <a:bodyPr wrap="square" rtlCol="0">
            <a:spAutoFit/>
          </a:bodyPr>
          <a:lstStyle/>
          <a:p>
            <a:pPr algn="ctr"/>
            <a:r>
              <a:rPr lang="en-US"/>
              <a:t>Confirm Initial Hypothesis</a:t>
            </a:r>
          </a:p>
        </p:txBody>
      </p:sp>
      <p:sp>
        <p:nvSpPr>
          <p:cNvPr id="20" name="TextBox 19">
            <a:extLst>
              <a:ext uri="{FF2B5EF4-FFF2-40B4-BE49-F238E27FC236}">
                <a16:creationId xmlns:a16="http://schemas.microsoft.com/office/drawing/2014/main" id="{F220656F-FDE8-AA52-8B4B-960B9B56F477}"/>
              </a:ext>
            </a:extLst>
          </p:cNvPr>
          <p:cNvSpPr txBox="1"/>
          <p:nvPr/>
        </p:nvSpPr>
        <p:spPr>
          <a:xfrm>
            <a:off x="6128573" y="4410085"/>
            <a:ext cx="1404730" cy="923330"/>
          </a:xfrm>
          <a:prstGeom prst="rect">
            <a:avLst/>
          </a:prstGeom>
          <a:noFill/>
        </p:spPr>
        <p:txBody>
          <a:bodyPr wrap="square" rtlCol="0">
            <a:spAutoFit/>
          </a:bodyPr>
          <a:lstStyle/>
          <a:p>
            <a:pPr algn="ctr"/>
            <a:r>
              <a:rPr lang="en-US"/>
              <a:t>Identify Alternate Hypothesis</a:t>
            </a:r>
          </a:p>
        </p:txBody>
      </p:sp>
      <p:pic>
        <p:nvPicPr>
          <p:cNvPr id="24" name="Graphic 23">
            <a:extLst>
              <a:ext uri="{FF2B5EF4-FFF2-40B4-BE49-F238E27FC236}">
                <a16:creationId xmlns:a16="http://schemas.microsoft.com/office/drawing/2014/main" id="{647DF911-EEFC-7084-9176-0A928062D4F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5347" y="3429000"/>
            <a:ext cx="914400" cy="914400"/>
          </a:xfrm>
          <a:prstGeom prst="rect">
            <a:avLst/>
          </a:prstGeom>
        </p:spPr>
      </p:pic>
      <p:sp>
        <p:nvSpPr>
          <p:cNvPr id="14" name="Freeform 13">
            <a:extLst>
              <a:ext uri="{FF2B5EF4-FFF2-40B4-BE49-F238E27FC236}">
                <a16:creationId xmlns:a16="http://schemas.microsoft.com/office/drawing/2014/main" id="{829F779B-1D57-11F3-41BB-6B6F0E1B3205}"/>
              </a:ext>
              <a:ext uri="{C183D7F6-B498-43B3-948B-1728B52AA6E4}">
                <adec:decorative xmlns:adec="http://schemas.microsoft.com/office/drawing/2017/decorative" val="1"/>
              </a:ext>
            </a:extLst>
          </p:cNvPr>
          <p:cNvSpPr/>
          <p:nvPr/>
        </p:nvSpPr>
        <p:spPr>
          <a:xfrm>
            <a:off x="7871455" y="2070947"/>
            <a:ext cx="627888" cy="734511"/>
          </a:xfrm>
          <a:custGeom>
            <a:avLst/>
            <a:gdLst>
              <a:gd name="connsiteX0" fmla="*/ 0 w 627888"/>
              <a:gd name="connsiteY0" fmla="*/ 146902 h 734511"/>
              <a:gd name="connsiteX1" fmla="*/ 313944 w 627888"/>
              <a:gd name="connsiteY1" fmla="*/ 146902 h 734511"/>
              <a:gd name="connsiteX2" fmla="*/ 313944 w 627888"/>
              <a:gd name="connsiteY2" fmla="*/ 0 h 734511"/>
              <a:gd name="connsiteX3" fmla="*/ 627888 w 627888"/>
              <a:gd name="connsiteY3" fmla="*/ 367256 h 734511"/>
              <a:gd name="connsiteX4" fmla="*/ 313944 w 627888"/>
              <a:gd name="connsiteY4" fmla="*/ 734511 h 734511"/>
              <a:gd name="connsiteX5" fmla="*/ 313944 w 627888"/>
              <a:gd name="connsiteY5" fmla="*/ 587609 h 734511"/>
              <a:gd name="connsiteX6" fmla="*/ 0 w 627888"/>
              <a:gd name="connsiteY6" fmla="*/ 587609 h 734511"/>
              <a:gd name="connsiteX7" fmla="*/ 0 w 627888"/>
              <a:gd name="connsiteY7" fmla="*/ 146902 h 7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888" h="734511">
                <a:moveTo>
                  <a:pt x="0" y="146902"/>
                </a:moveTo>
                <a:lnTo>
                  <a:pt x="313944" y="146902"/>
                </a:lnTo>
                <a:lnTo>
                  <a:pt x="313944" y="0"/>
                </a:lnTo>
                <a:lnTo>
                  <a:pt x="627888" y="367256"/>
                </a:lnTo>
                <a:lnTo>
                  <a:pt x="313944" y="734511"/>
                </a:lnTo>
                <a:lnTo>
                  <a:pt x="313944" y="587609"/>
                </a:lnTo>
                <a:lnTo>
                  <a:pt x="0" y="587609"/>
                </a:lnTo>
                <a:lnTo>
                  <a:pt x="0" y="14690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6902" rIns="188366" bIns="146902"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sp>
        <p:nvSpPr>
          <p:cNvPr id="15" name="Freeform 14">
            <a:extLst>
              <a:ext uri="{FF2B5EF4-FFF2-40B4-BE49-F238E27FC236}">
                <a16:creationId xmlns:a16="http://schemas.microsoft.com/office/drawing/2014/main" id="{78853285-F1A3-460E-82A9-F84365A7CD08}"/>
              </a:ext>
            </a:extLst>
          </p:cNvPr>
          <p:cNvSpPr/>
          <p:nvPr/>
        </p:nvSpPr>
        <p:spPr>
          <a:xfrm>
            <a:off x="8643803" y="1549680"/>
            <a:ext cx="2961738" cy="1777043"/>
          </a:xfrm>
          <a:custGeom>
            <a:avLst/>
            <a:gdLst>
              <a:gd name="connsiteX0" fmla="*/ 0 w 2961738"/>
              <a:gd name="connsiteY0" fmla="*/ 177704 h 1777043"/>
              <a:gd name="connsiteX1" fmla="*/ 177704 w 2961738"/>
              <a:gd name="connsiteY1" fmla="*/ 0 h 1777043"/>
              <a:gd name="connsiteX2" fmla="*/ 2784034 w 2961738"/>
              <a:gd name="connsiteY2" fmla="*/ 0 h 1777043"/>
              <a:gd name="connsiteX3" fmla="*/ 2961738 w 2961738"/>
              <a:gd name="connsiteY3" fmla="*/ 177704 h 1777043"/>
              <a:gd name="connsiteX4" fmla="*/ 2961738 w 2961738"/>
              <a:gd name="connsiteY4" fmla="*/ 1599339 h 1777043"/>
              <a:gd name="connsiteX5" fmla="*/ 2784034 w 2961738"/>
              <a:gd name="connsiteY5" fmla="*/ 1777043 h 1777043"/>
              <a:gd name="connsiteX6" fmla="*/ 177704 w 2961738"/>
              <a:gd name="connsiteY6" fmla="*/ 1777043 h 1777043"/>
              <a:gd name="connsiteX7" fmla="*/ 0 w 2961738"/>
              <a:gd name="connsiteY7" fmla="*/ 1599339 h 1777043"/>
              <a:gd name="connsiteX8" fmla="*/ 0 w 2961738"/>
              <a:gd name="connsiteY8" fmla="*/ 177704 h 177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738" h="1777043">
                <a:moveTo>
                  <a:pt x="0" y="177704"/>
                </a:moveTo>
                <a:cubicBezTo>
                  <a:pt x="0" y="79561"/>
                  <a:pt x="79561" y="0"/>
                  <a:pt x="177704" y="0"/>
                </a:cubicBezTo>
                <a:lnTo>
                  <a:pt x="2784034" y="0"/>
                </a:lnTo>
                <a:cubicBezTo>
                  <a:pt x="2882177" y="0"/>
                  <a:pt x="2961738" y="79561"/>
                  <a:pt x="2961738" y="177704"/>
                </a:cubicBezTo>
                <a:lnTo>
                  <a:pt x="2961738" y="1599339"/>
                </a:lnTo>
                <a:cubicBezTo>
                  <a:pt x="2961738" y="1697482"/>
                  <a:pt x="2882177" y="1777043"/>
                  <a:pt x="2784034" y="1777043"/>
                </a:cubicBezTo>
                <a:lnTo>
                  <a:pt x="177704" y="1777043"/>
                </a:lnTo>
                <a:cubicBezTo>
                  <a:pt x="79561" y="1777043"/>
                  <a:pt x="0" y="1697482"/>
                  <a:pt x="0" y="1599339"/>
                </a:cubicBezTo>
                <a:lnTo>
                  <a:pt x="0" y="177704"/>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8728" tIns="158728" rIns="158728" bIns="158728" numCol="1" spcCol="1270" anchor="ctr" anchorCtr="0">
            <a:noAutofit/>
          </a:bodyPr>
          <a:lstStyle/>
          <a:p>
            <a:pPr marL="0" lvl="0" indent="0" algn="ctr" defTabSz="1244600">
              <a:lnSpc>
                <a:spcPct val="90000"/>
              </a:lnSpc>
              <a:spcBef>
                <a:spcPct val="0"/>
              </a:spcBef>
              <a:spcAft>
                <a:spcPct val="35000"/>
              </a:spcAft>
              <a:buNone/>
            </a:pPr>
            <a:r>
              <a:rPr lang="en-US" sz="2800" kern="1200"/>
              <a:t>Adapt Intervention to Match Hypothesis</a:t>
            </a:r>
          </a:p>
        </p:txBody>
      </p:sp>
      <p:sp>
        <p:nvSpPr>
          <p:cNvPr id="5" name="Slide Number Placeholder 4">
            <a:extLst>
              <a:ext uri="{FF2B5EF4-FFF2-40B4-BE49-F238E27FC236}">
                <a16:creationId xmlns:a16="http://schemas.microsoft.com/office/drawing/2014/main" id="{26F151AA-F3CF-532C-AF47-91064AB3F273}"/>
              </a:ext>
            </a:extLst>
          </p:cNvPr>
          <p:cNvSpPr>
            <a:spLocks noGrp="1"/>
          </p:cNvSpPr>
          <p:nvPr>
            <p:ph type="sldNum" sz="quarter" idx="14"/>
          </p:nvPr>
        </p:nvSpPr>
        <p:spPr/>
        <p:txBody>
          <a:bodyPr/>
          <a:lstStyle/>
          <a:p>
            <a:fld id="{99A20822-4A49-4D36-86E3-300BA48D3F00}" type="slidenum">
              <a:rPr lang="en-US" smtClean="0"/>
              <a:pPr/>
              <a:t>32</a:t>
            </a:fld>
            <a:endParaRPr lang="en-US"/>
          </a:p>
        </p:txBody>
      </p:sp>
      <p:pic>
        <p:nvPicPr>
          <p:cNvPr id="3" name="Graphic 2">
            <a:extLst>
              <a:ext uri="{FF2B5EF4-FFF2-40B4-BE49-F238E27FC236}">
                <a16:creationId xmlns:a16="http://schemas.microsoft.com/office/drawing/2014/main" id="{BBDE1404-7352-CE81-85E1-7CA5E2B909E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9841" y="3508175"/>
            <a:ext cx="914400" cy="914400"/>
          </a:xfrm>
          <a:prstGeom prst="rect">
            <a:avLst/>
          </a:prstGeom>
        </p:spPr>
      </p:pic>
      <p:pic>
        <p:nvPicPr>
          <p:cNvPr id="10" name="Graphic 9">
            <a:extLst>
              <a:ext uri="{FF2B5EF4-FFF2-40B4-BE49-F238E27FC236}">
                <a16:creationId xmlns:a16="http://schemas.microsoft.com/office/drawing/2014/main" id="{A983B2C2-0B52-4583-2267-0E241CE1E08D}"/>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69840" y="3512647"/>
            <a:ext cx="914400" cy="914400"/>
          </a:xfrm>
          <a:prstGeom prst="rect">
            <a:avLst/>
          </a:prstGeom>
        </p:spPr>
      </p:pic>
      <p:pic>
        <p:nvPicPr>
          <p:cNvPr id="17" name="Graphic 16">
            <a:extLst>
              <a:ext uri="{FF2B5EF4-FFF2-40B4-BE49-F238E27FC236}">
                <a16:creationId xmlns:a16="http://schemas.microsoft.com/office/drawing/2014/main" id="{EBB76E9E-6E33-F174-4A55-5C061958181C}"/>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01551" y="3529766"/>
            <a:ext cx="858774" cy="858774"/>
          </a:xfrm>
          <a:prstGeom prst="rect">
            <a:avLst/>
          </a:prstGeom>
        </p:spPr>
      </p:pic>
      <p:pic>
        <p:nvPicPr>
          <p:cNvPr id="18" name="Graphic 17">
            <a:extLst>
              <a:ext uri="{FF2B5EF4-FFF2-40B4-BE49-F238E27FC236}">
                <a16:creationId xmlns:a16="http://schemas.microsoft.com/office/drawing/2014/main" id="{25A2C433-B9D0-D0E0-1686-9F8B9B2E34FA}"/>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76051" y="3501953"/>
            <a:ext cx="914400" cy="914400"/>
          </a:xfrm>
          <a:prstGeom prst="rect">
            <a:avLst/>
          </a:prstGeom>
        </p:spPr>
      </p:pic>
      <p:pic>
        <p:nvPicPr>
          <p:cNvPr id="23" name="Graphic 22">
            <a:extLst>
              <a:ext uri="{FF2B5EF4-FFF2-40B4-BE49-F238E27FC236}">
                <a16:creationId xmlns:a16="http://schemas.microsoft.com/office/drawing/2014/main" id="{BDA23572-9033-3B20-7F20-8A31BC08CA02}"/>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628463" y="3429000"/>
            <a:ext cx="914400" cy="914400"/>
          </a:xfrm>
          <a:prstGeom prst="rect">
            <a:avLst/>
          </a:prstGeom>
        </p:spPr>
      </p:pic>
      <p:pic>
        <p:nvPicPr>
          <p:cNvPr id="25" name="Graphic 24">
            <a:extLst>
              <a:ext uri="{FF2B5EF4-FFF2-40B4-BE49-F238E27FC236}">
                <a16:creationId xmlns:a16="http://schemas.microsoft.com/office/drawing/2014/main" id="{D437173C-0576-3809-0C2F-C2EA48D433AF}"/>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911579" y="3429000"/>
            <a:ext cx="914400" cy="914400"/>
          </a:xfrm>
          <a:prstGeom prst="rect">
            <a:avLst/>
          </a:prstGeom>
        </p:spPr>
      </p:pic>
      <p:sp>
        <p:nvSpPr>
          <p:cNvPr id="26" name="TextBox 25">
            <a:extLst>
              <a:ext uri="{FF2B5EF4-FFF2-40B4-BE49-F238E27FC236}">
                <a16:creationId xmlns:a16="http://schemas.microsoft.com/office/drawing/2014/main" id="{689104D8-2063-E471-4A60-D36E4173E95B}"/>
              </a:ext>
            </a:extLst>
          </p:cNvPr>
          <p:cNvSpPr txBox="1"/>
          <p:nvPr/>
        </p:nvSpPr>
        <p:spPr>
          <a:xfrm>
            <a:off x="8100182" y="4343400"/>
            <a:ext cx="1404730" cy="369332"/>
          </a:xfrm>
          <a:prstGeom prst="rect">
            <a:avLst/>
          </a:prstGeom>
          <a:noFill/>
        </p:spPr>
        <p:txBody>
          <a:bodyPr wrap="square" rtlCol="0">
            <a:spAutoFit/>
          </a:bodyPr>
          <a:lstStyle/>
          <a:p>
            <a:pPr algn="ctr"/>
            <a:r>
              <a:rPr lang="en-US"/>
              <a:t>Instruction</a:t>
            </a:r>
          </a:p>
        </p:txBody>
      </p:sp>
      <p:sp>
        <p:nvSpPr>
          <p:cNvPr id="27" name="TextBox 26">
            <a:extLst>
              <a:ext uri="{FF2B5EF4-FFF2-40B4-BE49-F238E27FC236}">
                <a16:creationId xmlns:a16="http://schemas.microsoft.com/office/drawing/2014/main" id="{E7C3080D-F09B-FCA2-E571-0FCD94B8AFBD}"/>
              </a:ext>
            </a:extLst>
          </p:cNvPr>
          <p:cNvSpPr txBox="1"/>
          <p:nvPr/>
        </p:nvSpPr>
        <p:spPr>
          <a:xfrm>
            <a:off x="9383298" y="4349730"/>
            <a:ext cx="1404730" cy="369332"/>
          </a:xfrm>
          <a:prstGeom prst="rect">
            <a:avLst/>
          </a:prstGeom>
          <a:noFill/>
        </p:spPr>
        <p:txBody>
          <a:bodyPr wrap="square" rtlCol="0">
            <a:spAutoFit/>
          </a:bodyPr>
          <a:lstStyle/>
          <a:p>
            <a:pPr algn="ctr"/>
            <a:r>
              <a:rPr lang="en-US"/>
              <a:t>Curriculum</a:t>
            </a:r>
          </a:p>
        </p:txBody>
      </p:sp>
      <p:sp>
        <p:nvSpPr>
          <p:cNvPr id="28" name="TextBox 27">
            <a:extLst>
              <a:ext uri="{FF2B5EF4-FFF2-40B4-BE49-F238E27FC236}">
                <a16:creationId xmlns:a16="http://schemas.microsoft.com/office/drawing/2014/main" id="{8349E447-DCC9-8625-62E1-1B9F5ABFABAC}"/>
              </a:ext>
            </a:extLst>
          </p:cNvPr>
          <p:cNvSpPr txBox="1"/>
          <p:nvPr/>
        </p:nvSpPr>
        <p:spPr>
          <a:xfrm>
            <a:off x="10666414" y="4343400"/>
            <a:ext cx="1404730" cy="369332"/>
          </a:xfrm>
          <a:prstGeom prst="rect">
            <a:avLst/>
          </a:prstGeom>
          <a:noFill/>
        </p:spPr>
        <p:txBody>
          <a:bodyPr wrap="square" rtlCol="0">
            <a:spAutoFit/>
          </a:bodyPr>
          <a:lstStyle/>
          <a:p>
            <a:pPr algn="ctr"/>
            <a:r>
              <a:rPr lang="en-US"/>
              <a:t>Environment</a:t>
            </a:r>
          </a:p>
        </p:txBody>
      </p:sp>
    </p:spTree>
    <p:extLst>
      <p:ext uri="{BB962C8B-B14F-4D97-AF65-F5344CB8AC3E}">
        <p14:creationId xmlns:p14="http://schemas.microsoft.com/office/powerpoint/2010/main" val="3874589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50F0AB-E09B-8242-5F87-82ECFBA2E565}"/>
              </a:ext>
            </a:extLst>
          </p:cNvPr>
          <p:cNvSpPr>
            <a:spLocks noGrp="1"/>
          </p:cNvSpPr>
          <p:nvPr>
            <p:ph type="title"/>
          </p:nvPr>
        </p:nvSpPr>
        <p:spPr/>
        <p:txBody>
          <a:bodyPr anchor="ctr">
            <a:normAutofit/>
          </a:bodyPr>
          <a:lstStyle/>
          <a:p>
            <a:r>
              <a:rPr lang="en-US"/>
              <a:t>Identify the Focus </a:t>
            </a:r>
            <a:br>
              <a:rPr lang="en-US"/>
            </a:br>
            <a:r>
              <a:rPr lang="en-US"/>
              <a:t>(i.e., Instruction, Curriculum, Environment)</a:t>
            </a:r>
          </a:p>
        </p:txBody>
      </p:sp>
      <p:sp>
        <p:nvSpPr>
          <p:cNvPr id="14" name="Text Placeholder 13">
            <a:extLst>
              <a:ext uri="{FF2B5EF4-FFF2-40B4-BE49-F238E27FC236}">
                <a16:creationId xmlns:a16="http://schemas.microsoft.com/office/drawing/2014/main" id="{D32F46F8-0ADE-D7D2-4B6D-18573DF31AAA}"/>
              </a:ext>
            </a:extLst>
          </p:cNvPr>
          <p:cNvSpPr>
            <a:spLocks noGrp="1"/>
          </p:cNvSpPr>
          <p:nvPr>
            <p:ph type="body" sz="quarter" idx="15"/>
          </p:nvPr>
        </p:nvSpPr>
        <p:spPr>
          <a:xfrm>
            <a:off x="457138" y="1373005"/>
            <a:ext cx="11276138" cy="414698"/>
          </a:xfrm>
        </p:spPr>
        <p:txBody>
          <a:bodyPr>
            <a:normAutofit/>
          </a:bodyPr>
          <a:lstStyle/>
          <a:p>
            <a:r>
              <a:rPr lang="en-US" sz="1800"/>
              <a:t>For each scenario on the left, the questions on the right provide a possible starting point for the diagnostic data process.</a:t>
            </a:r>
          </a:p>
        </p:txBody>
      </p:sp>
      <p:graphicFrame>
        <p:nvGraphicFramePr>
          <p:cNvPr id="10" name="Content Placeholder 9" descr="The student is making little to no progress (they are unsuccessful in the intervention).&#10; Is there a mismatch between skills the student needs and skills taught in the intervention? (Curriculum)&#10;The student is making some progress but not enough to reach the goal.&#10; Is the intensity of the intervention sufficient for the student to reach the goal? (Instruction)&#10;The student is making progress in the intervention but has difficulty applying skills in other settings.&#10; Have we explicitly taught the student how to generalize skills? (Instruction)&#10; Does the student have behavioral needs that are not supported in some settings? (Environment)  &#10;">
            <a:extLst>
              <a:ext uri="{FF2B5EF4-FFF2-40B4-BE49-F238E27FC236}">
                <a16:creationId xmlns:a16="http://schemas.microsoft.com/office/drawing/2014/main" id="{CB9B2DE3-9C94-F984-AA25-A851EF3A6279}"/>
              </a:ext>
            </a:extLst>
          </p:cNvPr>
          <p:cNvGraphicFramePr>
            <a:graphicFrameLocks noGrp="1"/>
          </p:cNvGraphicFramePr>
          <p:nvPr>
            <p:ph sz="quarter" idx="17"/>
            <p:extLst>
              <p:ext uri="{D42A27DB-BD31-4B8C-83A1-F6EECF244321}">
                <p14:modId xmlns:p14="http://schemas.microsoft.com/office/powerpoint/2010/main" val="1179072058"/>
              </p:ext>
            </p:extLst>
          </p:nvPr>
        </p:nvGraphicFramePr>
        <p:xfrm>
          <a:off x="457076" y="1787704"/>
          <a:ext cx="11276138" cy="3884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 Placeholder 12">
            <a:extLst>
              <a:ext uri="{FF2B5EF4-FFF2-40B4-BE49-F238E27FC236}">
                <a16:creationId xmlns:a16="http://schemas.microsoft.com/office/drawing/2014/main" id="{53BBC3C8-3B6E-E88C-99A9-FDB0B97F7F2D}"/>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D118C410-9DA1-A9B9-2BC0-05ADA36E07F3}"/>
              </a:ext>
            </a:extLst>
          </p:cNvPr>
          <p:cNvSpPr>
            <a:spLocks noGrp="1"/>
          </p:cNvSpPr>
          <p:nvPr>
            <p:ph type="sldNum" sz="quarter" idx="12"/>
          </p:nvPr>
        </p:nvSpPr>
        <p:spPr/>
        <p:txBody>
          <a:bodyPr wrap="none" anchor="b">
            <a:normAutofit/>
          </a:bodyPr>
          <a:lstStyle/>
          <a:p>
            <a:pPr>
              <a:spcAft>
                <a:spcPts val="600"/>
              </a:spcAft>
            </a:pPr>
            <a:fld id="{99A20822-4A49-4D36-86E3-300BA48D3F00}" type="slidenum">
              <a:rPr lang="en-US" smtClean="0"/>
              <a:pPr>
                <a:spcAft>
                  <a:spcPts val="600"/>
                </a:spcAft>
              </a:pPr>
              <a:t>33</a:t>
            </a:fld>
            <a:endParaRPr lang="en-US"/>
          </a:p>
        </p:txBody>
      </p:sp>
    </p:spTree>
    <p:extLst>
      <p:ext uri="{BB962C8B-B14F-4D97-AF65-F5344CB8AC3E}">
        <p14:creationId xmlns:p14="http://schemas.microsoft.com/office/powerpoint/2010/main" val="2806709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EB5E4-CAC0-6D6B-D42F-33EC4D33A71D}"/>
              </a:ext>
            </a:extLst>
          </p:cNvPr>
          <p:cNvSpPr>
            <a:spLocks noGrp="1"/>
          </p:cNvSpPr>
          <p:nvPr>
            <p:ph type="title"/>
          </p:nvPr>
        </p:nvSpPr>
        <p:spPr>
          <a:xfrm>
            <a:off x="457200" y="0"/>
            <a:ext cx="11276076" cy="1280160"/>
          </a:xfrm>
        </p:spPr>
        <p:txBody>
          <a:bodyPr anchor="ctr">
            <a:normAutofit/>
          </a:bodyPr>
          <a:lstStyle/>
          <a:p>
            <a:r>
              <a:rPr lang="en-US"/>
              <a:t>Collect and Review Informal Diagnostic Data Related to the Identified Focus</a:t>
            </a:r>
          </a:p>
        </p:txBody>
      </p:sp>
      <p:pic>
        <p:nvPicPr>
          <p:cNvPr id="7" name="Content Placeholder 6" descr="A young child raising his hand in a classroom">
            <a:extLst>
              <a:ext uri="{FF2B5EF4-FFF2-40B4-BE49-F238E27FC236}">
                <a16:creationId xmlns:a16="http://schemas.microsoft.com/office/drawing/2014/main" id="{C1FF5805-3792-2557-6380-C6594824EE92}"/>
              </a:ext>
            </a:extLst>
          </p:cNvPr>
          <p:cNvPicPr>
            <a:picLocks noGrp="1" noChangeAspect="1"/>
          </p:cNvPicPr>
          <p:nvPr>
            <p:ph sz="quarter" idx="14"/>
          </p:nvPr>
        </p:nvPicPr>
        <p:blipFill>
          <a:blip r:embed="rId3" cstate="print">
            <a:extLst>
              <a:ext uri="{28A0092B-C50C-407E-A947-70E740481C1C}">
                <a14:useLocalDpi xmlns:a14="http://schemas.microsoft.com/office/drawing/2010/main" val="0"/>
              </a:ext>
            </a:extLst>
          </a:blip>
          <a:srcRect t="31021" r="2" b="16917"/>
          <a:stretch/>
        </p:blipFill>
        <p:spPr>
          <a:xfrm>
            <a:off x="457200" y="1371600"/>
            <a:ext cx="5568696" cy="4343400"/>
          </a:xfrm>
          <a:noFill/>
        </p:spPr>
      </p:pic>
      <p:sp>
        <p:nvSpPr>
          <p:cNvPr id="11" name="Content Placeholder 10">
            <a:extLst>
              <a:ext uri="{FF2B5EF4-FFF2-40B4-BE49-F238E27FC236}">
                <a16:creationId xmlns:a16="http://schemas.microsoft.com/office/drawing/2014/main" id="{821E8C56-327F-8F4F-AB90-DFD0730CFDFF}"/>
              </a:ext>
            </a:extLst>
          </p:cNvPr>
          <p:cNvSpPr>
            <a:spLocks noGrp="1"/>
          </p:cNvSpPr>
          <p:nvPr>
            <p:ph sz="quarter" idx="15"/>
          </p:nvPr>
        </p:nvSpPr>
        <p:spPr>
          <a:xfrm>
            <a:off x="6164580" y="1371600"/>
            <a:ext cx="5568696" cy="4343400"/>
          </a:xfrm>
        </p:spPr>
        <p:txBody>
          <a:bodyPr>
            <a:normAutofit fontScale="92500" lnSpcReduction="10000"/>
          </a:bodyPr>
          <a:lstStyle/>
          <a:p>
            <a:pPr marL="0" indent="0">
              <a:lnSpc>
                <a:spcPct val="115000"/>
              </a:lnSpc>
              <a:buNone/>
            </a:pPr>
            <a:r>
              <a:rPr lang="en-US"/>
              <a:t>Possible informal diagnostic data sources include the following:</a:t>
            </a:r>
          </a:p>
          <a:p>
            <a:pPr lvl="1">
              <a:lnSpc>
                <a:spcPct val="115000"/>
              </a:lnSpc>
            </a:pPr>
            <a:r>
              <a:rPr lang="en-US"/>
              <a:t>Analysis of student errors in work samples and progress monitoring data (</a:t>
            </a:r>
            <a:r>
              <a:rPr lang="en-US" i="1"/>
              <a:t>curriculum</a:t>
            </a:r>
            <a:r>
              <a:rPr lang="en-US"/>
              <a:t>) </a:t>
            </a:r>
          </a:p>
          <a:p>
            <a:pPr lvl="1">
              <a:lnSpc>
                <a:spcPct val="115000"/>
              </a:lnSpc>
            </a:pPr>
            <a:r>
              <a:rPr lang="en-US"/>
              <a:t>Classroom observations (</a:t>
            </a:r>
            <a:r>
              <a:rPr lang="en-US" i="1"/>
              <a:t>instruction, environment</a:t>
            </a:r>
            <a:r>
              <a:rPr lang="en-US"/>
              <a:t>)</a:t>
            </a:r>
          </a:p>
          <a:p>
            <a:pPr lvl="1">
              <a:lnSpc>
                <a:spcPct val="115000"/>
              </a:lnSpc>
            </a:pPr>
            <a:r>
              <a:rPr lang="en-US"/>
              <a:t>Interviews with the student or family </a:t>
            </a:r>
            <a:r>
              <a:rPr lang="en-US" i="1"/>
              <a:t>(instruction, curriculum, environment)</a:t>
            </a:r>
          </a:p>
          <a:p>
            <a:pPr lvl="1">
              <a:lnSpc>
                <a:spcPct val="115000"/>
              </a:lnSpc>
            </a:pPr>
            <a:r>
              <a:rPr lang="en-US"/>
              <a:t>Intervention-specific assessments (</a:t>
            </a:r>
            <a:r>
              <a:rPr lang="en-US" i="1"/>
              <a:t>curriculum)</a:t>
            </a:r>
            <a:endParaRPr lang="en-US"/>
          </a:p>
        </p:txBody>
      </p:sp>
      <p:sp>
        <p:nvSpPr>
          <p:cNvPr id="5" name="Slide Number Placeholder 4">
            <a:extLst>
              <a:ext uri="{FF2B5EF4-FFF2-40B4-BE49-F238E27FC236}">
                <a16:creationId xmlns:a16="http://schemas.microsoft.com/office/drawing/2014/main" id="{C113BEB2-E84A-9FE7-BF57-67A049398567}"/>
              </a:ext>
            </a:extLst>
          </p:cNvPr>
          <p:cNvSpPr>
            <a:spLocks noGrp="1"/>
          </p:cNvSpPr>
          <p:nvPr>
            <p:ph type="sldNum" sz="quarter" idx="12"/>
          </p:nvPr>
        </p:nvSpPr>
        <p:spPr>
          <a:xfrm>
            <a:off x="11734800" y="6704112"/>
            <a:ext cx="157094" cy="153888"/>
          </a:xfrm>
        </p:spPr>
        <p:txBody>
          <a:bodyPr wrap="none" anchor="b">
            <a:normAutofit/>
          </a:bodyPr>
          <a:lstStyle/>
          <a:p>
            <a:pPr>
              <a:spcAft>
                <a:spcPts val="600"/>
              </a:spcAft>
            </a:pPr>
            <a:fld id="{99A20822-4A49-4D36-86E3-300BA48D3F00}" type="slidenum">
              <a:rPr lang="en-US" smtClean="0"/>
              <a:pPr>
                <a:spcAft>
                  <a:spcPts val="600"/>
                </a:spcAft>
              </a:pPr>
              <a:t>34</a:t>
            </a:fld>
            <a:endParaRPr lang="en-US"/>
          </a:p>
        </p:txBody>
      </p:sp>
    </p:spTree>
    <p:extLst>
      <p:ext uri="{BB962C8B-B14F-4D97-AF65-F5344CB8AC3E}">
        <p14:creationId xmlns:p14="http://schemas.microsoft.com/office/powerpoint/2010/main" val="1327470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70011" y="-39094"/>
            <a:ext cx="8224837" cy="1486894"/>
          </a:xfrm>
        </p:spPr>
        <p:txBody>
          <a:bodyPr/>
          <a:lstStyle/>
          <a:p>
            <a:r>
              <a:rPr lang="en-US"/>
              <a:t>Behavior: Integration of Academics and Behavior </a:t>
            </a:r>
          </a:p>
        </p:txBody>
      </p:sp>
      <p:graphicFrame>
        <p:nvGraphicFramePr>
          <p:cNvPr id="5" name="Diagram 4" descr="Cycle indicating the interconnected relationship between skill deficit, avoidance behavior, removal from task and back to skill deficit. " title="Integrated Academic and Behavioral Challenges Cycle"/>
          <p:cNvGraphicFramePr/>
          <p:nvPr/>
        </p:nvGraphicFramePr>
        <p:xfrm>
          <a:off x="3515429" y="1981200"/>
          <a:ext cx="53340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1"/>
          </p:nvPr>
        </p:nvSpPr>
        <p:spPr>
          <a:xfrm>
            <a:off x="11741903" y="6507316"/>
            <a:ext cx="141064" cy="153888"/>
          </a:xfrm>
        </p:spPr>
        <p:txBody>
          <a:bodyPr/>
          <a:lstStyle/>
          <a:p>
            <a:pPr algn="r"/>
            <a:fld id="{F3477EC8-074D-41C4-94AE-E9EA7CEEA348}" type="slidenum">
              <a:rPr>
                <a:solidFill>
                  <a:srgbClr val="FFFFFF">
                    <a:lumMod val="75000"/>
                  </a:srgbClr>
                </a:solidFill>
              </a:rPr>
              <a:pPr algn="r"/>
              <a:t>35</a:t>
            </a:fld>
            <a:endParaRPr>
              <a:solidFill>
                <a:srgbClr val="FFFFFF">
                  <a:lumMod val="75000"/>
                </a:srgbClr>
              </a:solidFill>
            </a:endParaRPr>
          </a:p>
        </p:txBody>
      </p:sp>
    </p:spTree>
    <p:extLst>
      <p:ext uri="{BB962C8B-B14F-4D97-AF65-F5344CB8AC3E}">
        <p14:creationId xmlns:p14="http://schemas.microsoft.com/office/powerpoint/2010/main" val="2766643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DBI Step 4: What change is needed? </a:t>
            </a:r>
          </a:p>
        </p:txBody>
      </p:sp>
      <p:sp>
        <p:nvSpPr>
          <p:cNvPr id="2" name="Content Placeholder 1"/>
          <p:cNvSpPr>
            <a:spLocks noGrp="1"/>
          </p:cNvSpPr>
          <p:nvPr>
            <p:ph idx="4294967295"/>
          </p:nvPr>
        </p:nvSpPr>
        <p:spPr>
          <a:xfrm>
            <a:off x="711201" y="4189045"/>
            <a:ext cx="5674562" cy="1557337"/>
          </a:xfrm>
        </p:spPr>
        <p:txBody>
          <a:bodyPr>
            <a:noAutofit/>
          </a:bodyPr>
          <a:lstStyle/>
          <a:p>
            <a:pPr marL="0" indent="0">
              <a:lnSpc>
                <a:spcPct val="100000"/>
              </a:lnSpc>
              <a:buNone/>
            </a:pPr>
            <a:r>
              <a:rPr lang="en-US" sz="2800"/>
              <a:t>STEP 4: Intensify and individualize the intervention to address the hypothesis.</a:t>
            </a:r>
          </a:p>
        </p:txBody>
      </p:sp>
      <p:cxnSp>
        <p:nvCxnSpPr>
          <p:cNvPr id="9" name="Straight Arrow Connector 8" descr="Arrow connecting step 4 to intervention adaptation in the DBI graphic"/>
          <p:cNvCxnSpPr>
            <a:cxnSpLocks/>
          </p:cNvCxnSpPr>
          <p:nvPr/>
        </p:nvCxnSpPr>
        <p:spPr>
          <a:xfrm flipV="1">
            <a:off x="7126837" y="4741107"/>
            <a:ext cx="771860" cy="647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8" name="Picture 7" descr="A picture containing text&#10;&#10;Description generated with high confidence">
            <a:extLst>
              <a:ext uri="{FF2B5EF4-FFF2-40B4-BE49-F238E27FC236}">
                <a16:creationId xmlns:a16="http://schemas.microsoft.com/office/drawing/2014/main" id="{2F11A528-2E65-4CE4-8CEE-69A883B4EA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2767" y="1109880"/>
            <a:ext cx="4547997" cy="5474380"/>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lang="en-US" smtClean="0"/>
              <a:pPr algn="r"/>
              <a:t>36</a:t>
            </a:fld>
            <a:endParaRPr lang="en-US"/>
          </a:p>
        </p:txBody>
      </p:sp>
    </p:spTree>
    <p:extLst>
      <p:ext uri="{BB962C8B-B14F-4D97-AF65-F5344CB8AC3E}">
        <p14:creationId xmlns:p14="http://schemas.microsoft.com/office/powerpoint/2010/main" val="1941940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94A41-FF70-77E3-7828-93F7693805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C11C43-250A-3347-411E-623A4470A45F}"/>
              </a:ext>
            </a:extLst>
          </p:cNvPr>
          <p:cNvSpPr>
            <a:spLocks noGrp="1"/>
          </p:cNvSpPr>
          <p:nvPr>
            <p:ph type="title"/>
          </p:nvPr>
        </p:nvSpPr>
        <p:spPr>
          <a:xfrm>
            <a:off x="457200" y="130663"/>
            <a:ext cx="11276076" cy="1280160"/>
          </a:xfrm>
        </p:spPr>
        <p:txBody>
          <a:bodyPr>
            <a:normAutofit/>
          </a:bodyPr>
          <a:lstStyle/>
          <a:p>
            <a:r>
              <a:rPr lang="en-US"/>
              <a:t>Scenario: How can I change my treatment according to my new hypothesis?</a:t>
            </a:r>
          </a:p>
        </p:txBody>
      </p:sp>
      <p:sp>
        <p:nvSpPr>
          <p:cNvPr id="5" name="Text Placeholder 4">
            <a:extLst>
              <a:ext uri="{FF2B5EF4-FFF2-40B4-BE49-F238E27FC236}">
                <a16:creationId xmlns:a16="http://schemas.microsoft.com/office/drawing/2014/main" id="{2CDA41F0-4E31-8119-8CB6-ACD243142E27}"/>
              </a:ext>
            </a:extLst>
          </p:cNvPr>
          <p:cNvSpPr>
            <a:spLocks noGrp="1"/>
          </p:cNvSpPr>
          <p:nvPr>
            <p:ph type="body" sz="quarter" idx="13"/>
          </p:nvPr>
        </p:nvSpPr>
        <p:spPr/>
        <p:txBody>
          <a:bodyPr/>
          <a:lstStyle/>
          <a:p>
            <a:endParaRPr lang="en-US"/>
          </a:p>
        </p:txBody>
      </p:sp>
      <p:pic>
        <p:nvPicPr>
          <p:cNvPr id="11" name="Picture 10">
            <a:extLst>
              <a:ext uri="{FF2B5EF4-FFF2-40B4-BE49-F238E27FC236}">
                <a16:creationId xmlns:a16="http://schemas.microsoft.com/office/drawing/2014/main" id="{F6A137B9-98CB-0B6C-B488-21AA9C998B6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8486"/>
          <a:stretch>
            <a:fillRect/>
          </a:stretch>
        </p:blipFill>
        <p:spPr>
          <a:xfrm>
            <a:off x="880143" y="1915303"/>
            <a:ext cx="4628444" cy="3075761"/>
          </a:xfrm>
          <a:prstGeom prst="rect">
            <a:avLst/>
          </a:prstGeom>
        </p:spPr>
      </p:pic>
      <p:pic>
        <p:nvPicPr>
          <p:cNvPr id="2" name="Graphic 1">
            <a:extLst>
              <a:ext uri="{FF2B5EF4-FFF2-40B4-BE49-F238E27FC236}">
                <a16:creationId xmlns:a16="http://schemas.microsoft.com/office/drawing/2014/main" id="{6F366693-A0B4-2A07-C4E0-5FB13A6C6359}"/>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7316122" y="2459371"/>
            <a:ext cx="2885434" cy="3075761"/>
          </a:xfrm>
          <a:prstGeom prst="rect">
            <a:avLst/>
          </a:prstGeom>
        </p:spPr>
      </p:pic>
      <p:sp>
        <p:nvSpPr>
          <p:cNvPr id="6" name="TextBox 5">
            <a:extLst>
              <a:ext uri="{FF2B5EF4-FFF2-40B4-BE49-F238E27FC236}">
                <a16:creationId xmlns:a16="http://schemas.microsoft.com/office/drawing/2014/main" id="{52A9B9FB-F9D8-9CB3-FF77-3A860B3AF4D3}"/>
              </a:ext>
            </a:extLst>
          </p:cNvPr>
          <p:cNvSpPr txBox="1"/>
          <p:nvPr/>
        </p:nvSpPr>
        <p:spPr>
          <a:xfrm>
            <a:off x="7984861" y="2459371"/>
            <a:ext cx="2006221" cy="369332"/>
          </a:xfrm>
          <a:prstGeom prst="rect">
            <a:avLst/>
          </a:prstGeom>
          <a:noFill/>
        </p:spPr>
        <p:txBody>
          <a:bodyPr wrap="square" rtlCol="0">
            <a:spAutoFit/>
          </a:bodyPr>
          <a:lstStyle/>
          <a:p>
            <a:r>
              <a:rPr lang="en-US"/>
              <a:t>Answer in the chat! </a:t>
            </a:r>
          </a:p>
        </p:txBody>
      </p:sp>
      <p:sp>
        <p:nvSpPr>
          <p:cNvPr id="4" name="Slide Number Placeholder 3">
            <a:extLst>
              <a:ext uri="{FF2B5EF4-FFF2-40B4-BE49-F238E27FC236}">
                <a16:creationId xmlns:a16="http://schemas.microsoft.com/office/drawing/2014/main" id="{6212463E-932A-6041-D0C4-81F348667E8D}"/>
              </a:ext>
            </a:extLst>
          </p:cNvPr>
          <p:cNvSpPr>
            <a:spLocks noGrp="1"/>
          </p:cNvSpPr>
          <p:nvPr>
            <p:ph type="sldNum" sz="quarter" idx="14"/>
          </p:nvPr>
        </p:nvSpPr>
        <p:spPr/>
        <p:txBody>
          <a:bodyPr/>
          <a:lstStyle/>
          <a:p>
            <a:pPr algn="r"/>
            <a:fld id="{F3477EC8-074D-41C4-94AE-E9EA7CEEA348}" type="slidenum">
              <a:rPr lang="en-US" smtClean="0"/>
              <a:pPr algn="r"/>
              <a:t>37</a:t>
            </a:fld>
            <a:endParaRPr lang="en-US"/>
          </a:p>
        </p:txBody>
      </p:sp>
    </p:spTree>
    <p:extLst>
      <p:ext uri="{BB962C8B-B14F-4D97-AF65-F5344CB8AC3E}">
        <p14:creationId xmlns:p14="http://schemas.microsoft.com/office/powerpoint/2010/main" val="2210950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879AC-CE7E-DAF1-DAC0-7B756805D2B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610F6D-DA37-A574-0EAA-D8EFF9A52A27}"/>
              </a:ext>
            </a:extLst>
          </p:cNvPr>
          <p:cNvSpPr>
            <a:spLocks noGrp="1"/>
          </p:cNvSpPr>
          <p:nvPr>
            <p:ph type="title"/>
          </p:nvPr>
        </p:nvSpPr>
        <p:spPr/>
        <p:txBody>
          <a:bodyPr/>
          <a:lstStyle/>
          <a:p>
            <a:r>
              <a:rPr lang="en-US"/>
              <a:t>Scenario: DBI Step 4</a:t>
            </a:r>
          </a:p>
        </p:txBody>
      </p:sp>
      <p:sp>
        <p:nvSpPr>
          <p:cNvPr id="2" name="Content Placeholder 1">
            <a:extLst>
              <a:ext uri="{FF2B5EF4-FFF2-40B4-BE49-F238E27FC236}">
                <a16:creationId xmlns:a16="http://schemas.microsoft.com/office/drawing/2014/main" id="{64CD19A6-1698-065E-DFD2-18B234B4DABD}"/>
              </a:ext>
            </a:extLst>
          </p:cNvPr>
          <p:cNvSpPr>
            <a:spLocks noGrp="1"/>
          </p:cNvSpPr>
          <p:nvPr>
            <p:ph sz="quarter" idx="15"/>
          </p:nvPr>
        </p:nvSpPr>
        <p:spPr>
          <a:xfrm>
            <a:off x="457199" y="1371600"/>
            <a:ext cx="6598693" cy="5001904"/>
          </a:xfrm>
        </p:spPr>
        <p:txBody>
          <a:bodyPr>
            <a:normAutofit/>
          </a:bodyPr>
          <a:lstStyle/>
          <a:p>
            <a:pPr fontAlgn="base"/>
            <a:r>
              <a:rPr lang="en-US" sz="2800"/>
              <a:t>STEP 4: Intensify and individualize the intervention to address the hypothesis.</a:t>
            </a:r>
          </a:p>
          <a:p>
            <a:pPr lvl="2"/>
            <a:r>
              <a:rPr lang="en-US"/>
              <a:t>Spinal injections to target the nerve pain more directly. </a:t>
            </a:r>
          </a:p>
          <a:p>
            <a:pPr marL="685800" lvl="2" indent="0">
              <a:buNone/>
            </a:pPr>
            <a:endParaRPr lang="en-US" sz="2800"/>
          </a:p>
        </p:txBody>
      </p:sp>
      <p:sp>
        <p:nvSpPr>
          <p:cNvPr id="5" name="Text Placeholder 4">
            <a:extLst>
              <a:ext uri="{FF2B5EF4-FFF2-40B4-BE49-F238E27FC236}">
                <a16:creationId xmlns:a16="http://schemas.microsoft.com/office/drawing/2014/main" id="{B27CAFAA-3C31-8972-8358-DFEE6B8C41F9}"/>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C65EFA98-8D4D-935A-F9D7-658D4BF29F46}"/>
              </a:ext>
            </a:extLst>
          </p:cNvPr>
          <p:cNvSpPr>
            <a:spLocks noGrp="1"/>
          </p:cNvSpPr>
          <p:nvPr>
            <p:ph type="sldNum" sz="quarter" idx="14"/>
          </p:nvPr>
        </p:nvSpPr>
        <p:spPr/>
        <p:txBody>
          <a:bodyPr/>
          <a:lstStyle/>
          <a:p>
            <a:pPr algn="r"/>
            <a:fld id="{F3477EC8-074D-41C4-94AE-E9EA7CEEA348}" type="slidenum">
              <a:rPr lang="en-US" smtClean="0"/>
              <a:pPr algn="r"/>
              <a:t>38</a:t>
            </a:fld>
            <a:endParaRPr lang="en-US"/>
          </a:p>
        </p:txBody>
      </p:sp>
      <p:pic>
        <p:nvPicPr>
          <p:cNvPr id="8" name="Picture 7">
            <a:extLst>
              <a:ext uri="{FF2B5EF4-FFF2-40B4-BE49-F238E27FC236}">
                <a16:creationId xmlns:a16="http://schemas.microsoft.com/office/drawing/2014/main" id="{52BBD27E-5EAB-4C57-FB94-363CBDE6696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8344" y="2117389"/>
            <a:ext cx="3934831" cy="2623221"/>
          </a:xfrm>
          <a:prstGeom prst="rect">
            <a:avLst/>
          </a:prstGeom>
        </p:spPr>
      </p:pic>
    </p:spTree>
    <p:extLst>
      <p:ext uri="{BB962C8B-B14F-4D97-AF65-F5344CB8AC3E}">
        <p14:creationId xmlns:p14="http://schemas.microsoft.com/office/powerpoint/2010/main" val="4022055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B6752-8F3A-4411-9737-335F81AB29C4}"/>
              </a:ext>
            </a:extLst>
          </p:cNvPr>
          <p:cNvSpPr>
            <a:spLocks noGrp="1"/>
          </p:cNvSpPr>
          <p:nvPr>
            <p:ph type="title"/>
          </p:nvPr>
        </p:nvSpPr>
        <p:spPr>
          <a:xfrm>
            <a:off x="1981200" y="391477"/>
            <a:ext cx="8229600" cy="492443"/>
          </a:xfrm>
        </p:spPr>
        <p:txBody>
          <a:bodyPr>
            <a:normAutofit fontScale="90000"/>
          </a:bodyPr>
          <a:lstStyle/>
          <a:p>
            <a:r>
              <a:rPr lang="en-US"/>
              <a:t>Taxonomy of Intervention Intensity </a:t>
            </a:r>
          </a:p>
        </p:txBody>
      </p:sp>
      <p:pic>
        <p:nvPicPr>
          <p:cNvPr id="5" name="Picture 4" descr="Screenshot of a the linked resource that outlines the dimensions of the taxonomy. ">
            <a:extLst>
              <a:ext uri="{FF2B5EF4-FFF2-40B4-BE49-F238E27FC236}">
                <a16:creationId xmlns:a16="http://schemas.microsoft.com/office/drawing/2014/main" id="{E4553144-79DF-408F-BA3E-2B2B6BA036BA}"/>
              </a:ext>
            </a:extLst>
          </p:cNvPr>
          <p:cNvPicPr>
            <a:picLocks noChangeAspect="1"/>
          </p:cNvPicPr>
          <p:nvPr/>
        </p:nvPicPr>
        <p:blipFill>
          <a:blip r:embed="rId3"/>
          <a:stretch>
            <a:fillRect/>
          </a:stretch>
        </p:blipFill>
        <p:spPr>
          <a:xfrm>
            <a:off x="1752601" y="1056640"/>
            <a:ext cx="8458199" cy="5025793"/>
          </a:xfrm>
          <a:prstGeom prst="rect">
            <a:avLst/>
          </a:prstGeom>
          <a:ln>
            <a:solidFill>
              <a:schemeClr val="tx1"/>
            </a:solidFill>
          </a:ln>
        </p:spPr>
      </p:pic>
      <p:sp>
        <p:nvSpPr>
          <p:cNvPr id="6" name="Rectangle 5">
            <a:extLst>
              <a:ext uri="{FF2B5EF4-FFF2-40B4-BE49-F238E27FC236}">
                <a16:creationId xmlns:a16="http://schemas.microsoft.com/office/drawing/2014/main" id="{50E8F0DE-411F-4F9E-B787-4086DDBC81C8}"/>
              </a:ext>
              <a:ext uri="{C183D7F6-B498-43B3-948B-1728B52AA6E4}">
                <adec:decorative xmlns:adec="http://schemas.microsoft.com/office/drawing/2017/decorative" val="1"/>
              </a:ext>
            </a:extLst>
          </p:cNvPr>
          <p:cNvSpPr/>
          <p:nvPr/>
        </p:nvSpPr>
        <p:spPr>
          <a:xfrm>
            <a:off x="9093200" y="883920"/>
            <a:ext cx="568960" cy="345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37C4FD4-912D-2495-DDC4-EB3E072C444F}"/>
              </a:ext>
            </a:extLst>
          </p:cNvPr>
          <p:cNvSpPr txBox="1"/>
          <p:nvPr/>
        </p:nvSpPr>
        <p:spPr>
          <a:xfrm>
            <a:off x="10439399" y="5159103"/>
            <a:ext cx="1470547" cy="923330"/>
          </a:xfrm>
          <a:prstGeom prst="rect">
            <a:avLst/>
          </a:prstGeom>
          <a:noFill/>
        </p:spPr>
        <p:txBody>
          <a:bodyPr wrap="square">
            <a:spAutoFit/>
          </a:bodyPr>
          <a:lstStyle/>
          <a:p>
            <a:r>
              <a:rPr lang="en-US">
                <a:hlinkClick r:id="rId4"/>
              </a:rPr>
              <a:t>Taxonomy of Intervention Intensity</a:t>
            </a:r>
            <a:endParaRPr lang="en-US"/>
          </a:p>
        </p:txBody>
      </p:sp>
      <p:sp>
        <p:nvSpPr>
          <p:cNvPr id="4" name="Slide Number Placeholder 3">
            <a:extLst>
              <a:ext uri="{FF2B5EF4-FFF2-40B4-BE49-F238E27FC236}">
                <a16:creationId xmlns:a16="http://schemas.microsoft.com/office/drawing/2014/main" id="{5B5494B0-6219-450C-824F-C6F45C7630B3}"/>
              </a:ext>
            </a:extLst>
          </p:cNvPr>
          <p:cNvSpPr>
            <a:spLocks noGrp="1"/>
          </p:cNvSpPr>
          <p:nvPr>
            <p:ph type="sldNum" sz="quarter" idx="12"/>
          </p:nvPr>
        </p:nvSpPr>
        <p:spPr>
          <a:xfrm>
            <a:off x="14721507" y="6522706"/>
            <a:ext cx="128240" cy="138499"/>
          </a:xfrm>
        </p:spPr>
        <p:txBody>
          <a:bodyPr/>
          <a:lstStyle/>
          <a:p>
            <a:pPr algn="l">
              <a:defRPr/>
            </a:pPr>
            <a:fld id="{99A20822-4A49-4D36-86E3-300BA48D3F00}" type="slidenum">
              <a:rPr lang="en-US" sz="900">
                <a:solidFill>
                  <a:srgbClr val="D4D4D4">
                    <a:lumMod val="75000"/>
                  </a:srgbClr>
                </a:solidFill>
                <a:latin typeface="Arial"/>
                <a:ea typeface="ＭＳ Ｐゴシック" charset="-128"/>
                <a:cs typeface="+mn-cs"/>
              </a:rPr>
              <a:pPr algn="l">
                <a:defRPr/>
              </a:pPr>
              <a:t>39</a:t>
            </a:fld>
            <a:endParaRPr lang="en-US" sz="900">
              <a:solidFill>
                <a:srgbClr val="D4D4D4">
                  <a:lumMod val="75000"/>
                </a:srgbClr>
              </a:solidFill>
              <a:latin typeface="Arial"/>
              <a:ea typeface="ＭＳ Ｐゴシック" charset="-128"/>
              <a:cs typeface="+mn-cs"/>
            </a:endParaRPr>
          </a:p>
        </p:txBody>
      </p:sp>
    </p:spTree>
    <p:extLst>
      <p:ext uri="{BB962C8B-B14F-4D97-AF65-F5344CB8AC3E}">
        <p14:creationId xmlns:p14="http://schemas.microsoft.com/office/powerpoint/2010/main" val="97720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94D85-74DE-D3C0-F777-29431E0E4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D23420-97BC-F4D8-0392-1EEAB43942A3}"/>
              </a:ext>
            </a:extLst>
          </p:cNvPr>
          <p:cNvSpPr>
            <a:spLocks noGrp="1"/>
          </p:cNvSpPr>
          <p:nvPr>
            <p:ph type="title"/>
          </p:nvPr>
        </p:nvSpPr>
        <p:spPr/>
        <p:txBody>
          <a:bodyPr/>
          <a:lstStyle/>
          <a:p>
            <a:r>
              <a:rPr lang="en-US"/>
              <a:t>Real Life Back Pain Scenario</a:t>
            </a:r>
          </a:p>
        </p:txBody>
      </p:sp>
      <p:sp>
        <p:nvSpPr>
          <p:cNvPr id="4" name="Text Placeholder 3">
            <a:extLst>
              <a:ext uri="{FF2B5EF4-FFF2-40B4-BE49-F238E27FC236}">
                <a16:creationId xmlns:a16="http://schemas.microsoft.com/office/drawing/2014/main" id="{DBE1B9A3-2E76-E410-E827-E9BB1FC37050}"/>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63A77043-46F8-DE94-DC77-D576E0D07D2A}"/>
              </a:ext>
            </a:extLst>
          </p:cNvPr>
          <p:cNvSpPr>
            <a:spLocks noGrp="1"/>
          </p:cNvSpPr>
          <p:nvPr>
            <p:ph type="sldNum" sz="quarter" idx="12"/>
          </p:nvPr>
        </p:nvSpPr>
        <p:spPr/>
        <p:txBody>
          <a:bodyPr/>
          <a:lstStyle/>
          <a:p>
            <a:fld id="{99A20822-4A49-4D36-86E3-300BA48D3F00}" type="slidenum">
              <a:rPr lang="en-US" smtClean="0"/>
              <a:t>4</a:t>
            </a:fld>
            <a:endParaRPr lang="en-US"/>
          </a:p>
        </p:txBody>
      </p:sp>
      <p:pic>
        <p:nvPicPr>
          <p:cNvPr id="7" name="Picture 6">
            <a:extLst>
              <a:ext uri="{FF2B5EF4-FFF2-40B4-BE49-F238E27FC236}">
                <a16:creationId xmlns:a16="http://schemas.microsoft.com/office/drawing/2014/main" id="{5FD43816-B5AC-D76B-B2A9-0188B4B8F5C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8486"/>
          <a:stretch>
            <a:fillRect/>
          </a:stretch>
        </p:blipFill>
        <p:spPr>
          <a:xfrm>
            <a:off x="2629520" y="1146410"/>
            <a:ext cx="6929912" cy="4605166"/>
          </a:xfrm>
          <a:prstGeom prst="rect">
            <a:avLst/>
          </a:prstGeom>
        </p:spPr>
      </p:pic>
    </p:spTree>
    <p:extLst>
      <p:ext uri="{BB962C8B-B14F-4D97-AF65-F5344CB8AC3E}">
        <p14:creationId xmlns:p14="http://schemas.microsoft.com/office/powerpoint/2010/main" val="2026720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C10A5-A24F-A164-5101-003DEE37C6D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5BA5CC1-B13B-49F9-DBAE-65C55FBE6740}"/>
              </a:ext>
            </a:extLst>
          </p:cNvPr>
          <p:cNvSpPr>
            <a:spLocks noGrp="1"/>
          </p:cNvSpPr>
          <p:nvPr>
            <p:ph type="title"/>
          </p:nvPr>
        </p:nvSpPr>
        <p:spPr/>
        <p:txBody>
          <a:bodyPr>
            <a:normAutofit/>
          </a:bodyPr>
          <a:lstStyle/>
          <a:p>
            <a:r>
              <a:rPr lang="en-US" sz="4000" dirty="0"/>
              <a:t>Shrink the Choices: </a:t>
            </a:r>
            <a:br>
              <a:rPr lang="en-US" sz="4000" dirty="0"/>
            </a:br>
            <a:r>
              <a:rPr lang="en-US" sz="4000" dirty="0"/>
              <a:t>Adapt Dimensions That Address Your Hypothesis</a:t>
            </a:r>
            <a:r>
              <a:rPr lang="en-US" sz="1000" dirty="0">
                <a:solidFill>
                  <a:schemeClr val="bg1"/>
                </a:solidFill>
              </a:rPr>
              <a:t> 6</a:t>
            </a:r>
          </a:p>
        </p:txBody>
      </p:sp>
      <p:sp>
        <p:nvSpPr>
          <p:cNvPr id="18" name="TextBox 17">
            <a:extLst>
              <a:ext uri="{FF2B5EF4-FFF2-40B4-BE49-F238E27FC236}">
                <a16:creationId xmlns:a16="http://schemas.microsoft.com/office/drawing/2014/main" id="{CAAEE460-EA52-7AF5-8437-CF0B801431BD}"/>
              </a:ext>
            </a:extLst>
          </p:cNvPr>
          <p:cNvSpPr txBox="1"/>
          <p:nvPr/>
        </p:nvSpPr>
        <p:spPr>
          <a:xfrm>
            <a:off x="530227" y="1370037"/>
            <a:ext cx="2384435" cy="369332"/>
          </a:xfrm>
          <a:prstGeom prst="rect">
            <a:avLst/>
          </a:prstGeom>
          <a:noFill/>
        </p:spPr>
        <p:txBody>
          <a:bodyPr wrap="none" rtlCol="0">
            <a:spAutoFit/>
          </a:bodyPr>
          <a:lstStyle/>
          <a:p>
            <a:r>
              <a:rPr lang="en-US" b="1"/>
              <a:t>Data-based Hypothesis</a:t>
            </a:r>
          </a:p>
        </p:txBody>
      </p:sp>
      <p:sp>
        <p:nvSpPr>
          <p:cNvPr id="17" name="TextBox 16">
            <a:extLst>
              <a:ext uri="{FF2B5EF4-FFF2-40B4-BE49-F238E27FC236}">
                <a16:creationId xmlns:a16="http://schemas.microsoft.com/office/drawing/2014/main" id="{5174AB87-DE9F-4372-CDFD-E9C3C19110FB}"/>
              </a:ext>
            </a:extLst>
          </p:cNvPr>
          <p:cNvSpPr txBox="1"/>
          <p:nvPr/>
        </p:nvSpPr>
        <p:spPr>
          <a:xfrm>
            <a:off x="3239163" y="1370037"/>
            <a:ext cx="2185278" cy="369332"/>
          </a:xfrm>
          <a:prstGeom prst="rect">
            <a:avLst/>
          </a:prstGeom>
          <a:noFill/>
        </p:spPr>
        <p:txBody>
          <a:bodyPr wrap="none" rtlCol="0">
            <a:spAutoFit/>
          </a:bodyPr>
          <a:lstStyle/>
          <a:p>
            <a:pPr algn="ctr"/>
            <a:r>
              <a:rPr lang="en-US" b="1"/>
              <a:t>Dimensions to Adapt</a:t>
            </a:r>
          </a:p>
        </p:txBody>
      </p:sp>
      <p:sp>
        <p:nvSpPr>
          <p:cNvPr id="40" name="TextBox 39">
            <a:extLst>
              <a:ext uri="{FF2B5EF4-FFF2-40B4-BE49-F238E27FC236}">
                <a16:creationId xmlns:a16="http://schemas.microsoft.com/office/drawing/2014/main" id="{5107CE26-BD64-35E6-5BC2-2295158D173F}"/>
              </a:ext>
            </a:extLst>
          </p:cNvPr>
          <p:cNvSpPr txBox="1"/>
          <p:nvPr/>
        </p:nvSpPr>
        <p:spPr>
          <a:xfrm>
            <a:off x="7697829" y="1385397"/>
            <a:ext cx="1631858" cy="369332"/>
          </a:xfrm>
          <a:prstGeom prst="rect">
            <a:avLst/>
          </a:prstGeom>
          <a:noFill/>
        </p:spPr>
        <p:txBody>
          <a:bodyPr wrap="none" rtlCol="0">
            <a:spAutoFit/>
          </a:bodyPr>
          <a:lstStyle/>
          <a:p>
            <a:pPr algn="ctr"/>
            <a:r>
              <a:rPr lang="en-US" b="1"/>
              <a:t>Actions to Take</a:t>
            </a:r>
          </a:p>
        </p:txBody>
      </p:sp>
      <p:sp>
        <p:nvSpPr>
          <p:cNvPr id="31" name="Rounded Rectangle 30">
            <a:extLst>
              <a:ext uri="{FF2B5EF4-FFF2-40B4-BE49-F238E27FC236}">
                <a16:creationId xmlns:a16="http://schemas.microsoft.com/office/drawing/2014/main" id="{4D7A0147-DD0B-01E7-B69F-0D2EB58D6DD8}"/>
              </a:ext>
            </a:extLst>
          </p:cNvPr>
          <p:cNvSpPr/>
          <p:nvPr/>
        </p:nvSpPr>
        <p:spPr>
          <a:xfrm>
            <a:off x="415166" y="1754729"/>
            <a:ext cx="2572301" cy="805070"/>
          </a:xfrm>
          <a:prstGeom prst="roundRect">
            <a:avLst>
              <a:gd name="adj" fmla="val 6790"/>
            </a:avLst>
          </a:prstGeom>
          <a:solidFill>
            <a:schemeClr val="accent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bg1"/>
                </a:solidFill>
                <a:cs typeface="Arial" panose="020B0604020202020204" pitchFamily="34" charset="0"/>
              </a:rPr>
              <a:t>There is a mismatch between skills needed and skills being taught.</a:t>
            </a:r>
            <a:endParaRPr lang="en-US" sz="1600"/>
          </a:p>
        </p:txBody>
      </p:sp>
      <p:sp>
        <p:nvSpPr>
          <p:cNvPr id="35" name="Right Arrow 34" descr="An arrow from There is a mismatch between skills needed and skills being taught to Alignment">
            <a:extLst>
              <a:ext uri="{FF2B5EF4-FFF2-40B4-BE49-F238E27FC236}">
                <a16:creationId xmlns:a16="http://schemas.microsoft.com/office/drawing/2014/main" id="{F02E23B9-0D8B-C5F6-6F1A-F57DE04538AC}"/>
              </a:ext>
            </a:extLst>
          </p:cNvPr>
          <p:cNvSpPr/>
          <p:nvPr/>
        </p:nvSpPr>
        <p:spPr>
          <a:xfrm>
            <a:off x="2987465" y="2040672"/>
            <a:ext cx="381896" cy="228600"/>
          </a:xfrm>
          <a:prstGeom prst="rightArrow">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 name="Rounded Rectangle 11">
            <a:extLst>
              <a:ext uri="{FF2B5EF4-FFF2-40B4-BE49-F238E27FC236}">
                <a16:creationId xmlns:a16="http://schemas.microsoft.com/office/drawing/2014/main" id="{EC6B5D09-91FC-864B-C1E3-FDCE087697F0}"/>
              </a:ext>
            </a:extLst>
          </p:cNvPr>
          <p:cNvSpPr/>
          <p:nvPr/>
        </p:nvSpPr>
        <p:spPr>
          <a:xfrm>
            <a:off x="3369361" y="1771723"/>
            <a:ext cx="1924878" cy="805070"/>
          </a:xfrm>
          <a:prstGeom prst="roundRect">
            <a:avLst>
              <a:gd name="adj" fmla="val 6790"/>
            </a:avLst>
          </a:prstGeom>
          <a:solidFill>
            <a:schemeClr val="accent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Alignment</a:t>
            </a:r>
          </a:p>
        </p:txBody>
      </p:sp>
      <p:sp>
        <p:nvSpPr>
          <p:cNvPr id="26" name="TextBox 25">
            <a:extLst>
              <a:ext uri="{FF2B5EF4-FFF2-40B4-BE49-F238E27FC236}">
                <a16:creationId xmlns:a16="http://schemas.microsoft.com/office/drawing/2014/main" id="{8ADE18FC-8864-35D2-CEC9-8D90BA2E2D4A}"/>
              </a:ext>
            </a:extLst>
          </p:cNvPr>
          <p:cNvSpPr txBox="1"/>
          <p:nvPr/>
        </p:nvSpPr>
        <p:spPr>
          <a:xfrm>
            <a:off x="5294239" y="1754729"/>
            <a:ext cx="6097656" cy="830997"/>
          </a:xfrm>
          <a:prstGeom prst="rect">
            <a:avLst/>
          </a:prstGeom>
          <a:noFill/>
        </p:spPr>
        <p:txBody>
          <a:bodyPr wrap="square">
            <a:spAutoFit/>
          </a:bodyPr>
          <a:lstStyle/>
          <a:p>
            <a:pPr marL="342900" indent="-342900">
              <a:buClr>
                <a:schemeClr val="accent1"/>
              </a:buClr>
              <a:buFont typeface="Wingdings" pitchFamily="2" charset="2"/>
              <a:buChar char="q"/>
            </a:pPr>
            <a:r>
              <a:rPr lang="en-US" sz="1600" dirty="0"/>
              <a:t>Increase instructional time for the target skill(s).</a:t>
            </a:r>
          </a:p>
          <a:p>
            <a:pPr marL="342900" indent="-342900">
              <a:buClr>
                <a:schemeClr val="accent1"/>
              </a:buClr>
              <a:buFont typeface="Wingdings" pitchFamily="2" charset="2"/>
              <a:buChar char="q"/>
            </a:pPr>
            <a:r>
              <a:rPr lang="en-US" sz="1600" dirty="0"/>
              <a:t>Supplement intervention with additional materials.</a:t>
            </a:r>
          </a:p>
          <a:p>
            <a:pPr marL="342900" indent="-342900">
              <a:buClr>
                <a:schemeClr val="accent1"/>
              </a:buClr>
              <a:buFont typeface="Wingdings" pitchFamily="2" charset="2"/>
              <a:buChar char="q"/>
            </a:pPr>
            <a:r>
              <a:rPr lang="en-US" sz="1600" dirty="0"/>
              <a:t>Use an alternative program that addresses student’s needs.</a:t>
            </a:r>
          </a:p>
        </p:txBody>
      </p:sp>
      <p:sp>
        <p:nvSpPr>
          <p:cNvPr id="32" name="Rounded Rectangle 31">
            <a:extLst>
              <a:ext uri="{FF2B5EF4-FFF2-40B4-BE49-F238E27FC236}">
                <a16:creationId xmlns:a16="http://schemas.microsoft.com/office/drawing/2014/main" id="{2DE51E6B-052F-2271-E59C-958C176D8DAB}"/>
              </a:ext>
            </a:extLst>
          </p:cNvPr>
          <p:cNvSpPr/>
          <p:nvPr/>
        </p:nvSpPr>
        <p:spPr>
          <a:xfrm>
            <a:off x="415164" y="2671799"/>
            <a:ext cx="2572301" cy="805070"/>
          </a:xfrm>
          <a:prstGeom prst="roundRect">
            <a:avLst>
              <a:gd name="adj" fmla="val 6790"/>
            </a:avLst>
          </a:prstGeom>
          <a:solidFill>
            <a:schemeClr val="accent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effectLst/>
                <a:latin typeface="Calibri" panose="020F0502020204030204" pitchFamily="34" charset="0"/>
                <a:ea typeface="Calibri" panose="020F0502020204030204" pitchFamily="34" charset="0"/>
                <a:cs typeface="Times New Roman" panose="02020603050405020304" pitchFamily="18" charset="0"/>
              </a:rPr>
              <a:t>The instruction is not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explicit</a:t>
            </a:r>
            <a:r>
              <a:rPr lang="en-US" sz="1600" dirty="0">
                <a:effectLst/>
                <a:latin typeface="Calibri" panose="020F0502020204030204" pitchFamily="34" charset="0"/>
                <a:ea typeface="Calibri" panose="020F0502020204030204" pitchFamily="34" charset="0"/>
                <a:cs typeface="Times New Roman" panose="02020603050405020304" pitchFamily="18" charset="0"/>
              </a:rPr>
              <a:t> enough.</a:t>
            </a:r>
          </a:p>
        </p:txBody>
      </p:sp>
      <p:sp>
        <p:nvSpPr>
          <p:cNvPr id="3" name="Right Arrow 2" descr="An arrow from The instruction is not explicit enough to Comprehensiveness">
            <a:extLst>
              <a:ext uri="{FF2B5EF4-FFF2-40B4-BE49-F238E27FC236}">
                <a16:creationId xmlns:a16="http://schemas.microsoft.com/office/drawing/2014/main" id="{BEEA87B9-035D-6508-C13C-BB819E674673}"/>
              </a:ext>
            </a:extLst>
          </p:cNvPr>
          <p:cNvSpPr/>
          <p:nvPr/>
        </p:nvSpPr>
        <p:spPr>
          <a:xfrm>
            <a:off x="2994996" y="2954343"/>
            <a:ext cx="381896" cy="228600"/>
          </a:xfrm>
          <a:prstGeom prst="rightArrow">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Rounded Rectangle 12">
            <a:extLst>
              <a:ext uri="{FF2B5EF4-FFF2-40B4-BE49-F238E27FC236}">
                <a16:creationId xmlns:a16="http://schemas.microsoft.com/office/drawing/2014/main" id="{DF35E7A9-D052-C775-6436-3343112B7604}"/>
              </a:ext>
            </a:extLst>
          </p:cNvPr>
          <p:cNvSpPr/>
          <p:nvPr/>
        </p:nvSpPr>
        <p:spPr>
          <a:xfrm>
            <a:off x="3369361" y="2646685"/>
            <a:ext cx="1924878" cy="805070"/>
          </a:xfrm>
          <a:prstGeom prst="roundRect">
            <a:avLst>
              <a:gd name="adj" fmla="val 6790"/>
            </a:avLst>
          </a:prstGeom>
          <a:solidFill>
            <a:schemeClr val="accent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Comprehensiveness</a:t>
            </a:r>
          </a:p>
        </p:txBody>
      </p:sp>
      <p:sp>
        <p:nvSpPr>
          <p:cNvPr id="24" name="TextBox 23">
            <a:extLst>
              <a:ext uri="{FF2B5EF4-FFF2-40B4-BE49-F238E27FC236}">
                <a16:creationId xmlns:a16="http://schemas.microsoft.com/office/drawing/2014/main" id="{B7EC45FC-9683-DBCD-7DCD-B8CA046672C5}"/>
              </a:ext>
            </a:extLst>
          </p:cNvPr>
          <p:cNvSpPr txBox="1"/>
          <p:nvPr/>
        </p:nvSpPr>
        <p:spPr>
          <a:xfrm>
            <a:off x="5294241" y="2617098"/>
            <a:ext cx="6597653" cy="830997"/>
          </a:xfrm>
          <a:prstGeom prst="rect">
            <a:avLst/>
          </a:prstGeom>
          <a:noFill/>
        </p:spPr>
        <p:txBody>
          <a:bodyPr wrap="square">
            <a:spAutoFit/>
          </a:bodyPr>
          <a:lstStyle/>
          <a:p>
            <a:pPr marL="319405" lvl="1" indent="-319405">
              <a:buClr>
                <a:schemeClr val="accent1"/>
              </a:buClr>
              <a:buFont typeface="Wingdings" pitchFamily="2" charset="2"/>
              <a:buChar char="q"/>
            </a:pPr>
            <a:r>
              <a:rPr lang="en-US" sz="1600">
                <a:cs typeface="Times New Roman"/>
              </a:rPr>
              <a:t>Use simple, direct language and break steps into smaller chunks.</a:t>
            </a:r>
          </a:p>
          <a:p>
            <a:pPr marL="319405" lvl="1" indent="-319405">
              <a:buClr>
                <a:schemeClr val="accent1"/>
              </a:buClr>
              <a:buFont typeface="Wingdings" pitchFamily="2" charset="2"/>
              <a:buChar char="q"/>
            </a:pPr>
            <a:r>
              <a:rPr lang="en-US" sz="1600">
                <a:cs typeface="Times New Roman"/>
              </a:rPr>
              <a:t>Provide additional modeling, guided practice and independent practice.</a:t>
            </a:r>
          </a:p>
          <a:p>
            <a:pPr marL="319405" lvl="1" indent="-319405">
              <a:buClr>
                <a:schemeClr val="accent1"/>
              </a:buClr>
              <a:buFont typeface="Wingdings" pitchFamily="2" charset="2"/>
              <a:buChar char="q"/>
            </a:pPr>
            <a:r>
              <a:rPr lang="en-US" sz="1600">
                <a:cs typeface="Times New Roman"/>
              </a:rPr>
              <a:t>Use visual aides, graphic organizers, manipulatives, and other scaffolds.</a:t>
            </a:r>
          </a:p>
        </p:txBody>
      </p:sp>
      <p:sp>
        <p:nvSpPr>
          <p:cNvPr id="2" name="Rounded Rectangle 1">
            <a:extLst>
              <a:ext uri="{FF2B5EF4-FFF2-40B4-BE49-F238E27FC236}">
                <a16:creationId xmlns:a16="http://schemas.microsoft.com/office/drawing/2014/main" id="{59BD6372-1B4D-8BC3-E23E-C9D2A1A9ECBC}"/>
              </a:ext>
            </a:extLst>
          </p:cNvPr>
          <p:cNvSpPr/>
          <p:nvPr/>
        </p:nvSpPr>
        <p:spPr>
          <a:xfrm>
            <a:off x="413750" y="3521806"/>
            <a:ext cx="2572301" cy="805070"/>
          </a:xfrm>
          <a:prstGeom prst="roundRect">
            <a:avLst>
              <a:gd name="adj" fmla="val 6790"/>
            </a:avLst>
          </a:prstGeom>
          <a:solidFill>
            <a:schemeClr val="accent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effectLst/>
                <a:latin typeface="Calibri" panose="020F0502020204030204" pitchFamily="34" charset="0"/>
                <a:ea typeface="Calibri" panose="020F0502020204030204" pitchFamily="34" charset="0"/>
                <a:cs typeface="Times New Roman" panose="02020603050405020304" pitchFamily="18" charset="0"/>
              </a:rPr>
              <a:t>The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dosage</a:t>
            </a:r>
            <a:r>
              <a:rPr lang="en-US" sz="1600" dirty="0">
                <a:effectLst/>
                <a:latin typeface="Calibri" panose="020F0502020204030204" pitchFamily="34" charset="0"/>
                <a:ea typeface="Calibri" panose="020F0502020204030204" pitchFamily="34" charset="0"/>
                <a:cs typeface="Times New Roman" panose="02020603050405020304" pitchFamily="18" charset="0"/>
              </a:rPr>
              <a:t> of the instruction is not sufficient.</a:t>
            </a:r>
            <a:endParaRPr lang="en-US" sz="1600" dirty="0"/>
          </a:p>
        </p:txBody>
      </p:sp>
      <p:sp>
        <p:nvSpPr>
          <p:cNvPr id="4" name="Right Arrow 3" descr="An arrow from The dosage of the instruction is not sufficient to Dosage">
            <a:extLst>
              <a:ext uri="{FF2B5EF4-FFF2-40B4-BE49-F238E27FC236}">
                <a16:creationId xmlns:a16="http://schemas.microsoft.com/office/drawing/2014/main" id="{FCD2916A-0A7F-FA1F-E1B4-01E31F42B263}"/>
              </a:ext>
            </a:extLst>
          </p:cNvPr>
          <p:cNvSpPr/>
          <p:nvPr/>
        </p:nvSpPr>
        <p:spPr>
          <a:xfrm>
            <a:off x="2979937" y="3818259"/>
            <a:ext cx="381896" cy="228600"/>
          </a:xfrm>
          <a:prstGeom prst="rightArrow">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 name="Rounded Rectangle 10">
            <a:extLst>
              <a:ext uri="{FF2B5EF4-FFF2-40B4-BE49-F238E27FC236}">
                <a16:creationId xmlns:a16="http://schemas.microsoft.com/office/drawing/2014/main" id="{9043B760-BDD4-CFAD-24F8-67B047F62EDB}"/>
              </a:ext>
            </a:extLst>
          </p:cNvPr>
          <p:cNvSpPr/>
          <p:nvPr/>
        </p:nvSpPr>
        <p:spPr>
          <a:xfrm>
            <a:off x="3369363" y="3520481"/>
            <a:ext cx="1924878" cy="805070"/>
          </a:xfrm>
          <a:prstGeom prst="roundRect">
            <a:avLst>
              <a:gd name="adj" fmla="val 6790"/>
            </a:avLst>
          </a:prstGeom>
          <a:solidFill>
            <a:schemeClr val="accent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Dosage</a:t>
            </a:r>
          </a:p>
        </p:txBody>
      </p:sp>
      <p:sp>
        <p:nvSpPr>
          <p:cNvPr id="28" name="TextBox 27">
            <a:extLst>
              <a:ext uri="{FF2B5EF4-FFF2-40B4-BE49-F238E27FC236}">
                <a16:creationId xmlns:a16="http://schemas.microsoft.com/office/drawing/2014/main" id="{58AAFEDD-1380-BD3A-B089-52A3FC24E2C4}"/>
              </a:ext>
            </a:extLst>
          </p:cNvPr>
          <p:cNvSpPr txBox="1"/>
          <p:nvPr/>
        </p:nvSpPr>
        <p:spPr>
          <a:xfrm>
            <a:off x="5294239" y="3521325"/>
            <a:ext cx="6097656" cy="830997"/>
          </a:xfrm>
          <a:prstGeom prst="rect">
            <a:avLst/>
          </a:prstGeom>
          <a:noFill/>
        </p:spPr>
        <p:txBody>
          <a:bodyPr wrap="square">
            <a:spAutoFit/>
          </a:bodyPr>
          <a:lstStyle/>
          <a:p>
            <a:pPr marL="320040" marR="0" lvl="0" indent="-320040" algn="l" defTabSz="685800" rtl="0" eaLnBrk="1" fontAlgn="auto" latinLnBrk="0" hangingPunct="1">
              <a:spcAft>
                <a:spcPts val="0"/>
              </a:spcAft>
              <a:buClr>
                <a:srgbClr val="C25131"/>
              </a:buClr>
              <a:buSzPct val="100000"/>
              <a:buFont typeface="Wingdings" pitchFamily="2" charset="2"/>
              <a:buChar char="q"/>
              <a:tabLst/>
              <a:defRPr/>
            </a:pPr>
            <a:r>
              <a:rPr kumimoji="0" lang="en-US" sz="1600" b="0" i="0" u="none" strike="noStrike" kern="1200" cap="none" spc="0" normalizeH="0" baseline="0" noProof="0">
                <a:ln>
                  <a:noFill/>
                </a:ln>
                <a:solidFill>
                  <a:srgbClr val="262626"/>
                </a:solidFill>
                <a:effectLst/>
                <a:uLnTx/>
                <a:uFillTx/>
                <a:latin typeface="Calibri"/>
                <a:cs typeface="Calibri"/>
              </a:rPr>
              <a:t>Increase minutes per session or frequency of sessions.</a:t>
            </a:r>
          </a:p>
          <a:p>
            <a:pPr marL="320040" marR="0" lvl="0" indent="-320040" algn="l" defTabSz="685800" rtl="0" eaLnBrk="1" fontAlgn="auto" latinLnBrk="0" hangingPunct="1">
              <a:spcAft>
                <a:spcPts val="0"/>
              </a:spcAft>
              <a:buClr>
                <a:srgbClr val="C25131"/>
              </a:buClr>
              <a:buSzPct val="100000"/>
              <a:buFont typeface="Wingdings" pitchFamily="2" charset="2"/>
              <a:buChar char="q"/>
              <a:tabLst/>
              <a:defRPr/>
            </a:pPr>
            <a:r>
              <a:rPr kumimoji="0" lang="en-US" sz="1600" b="0" i="0" u="none" strike="noStrike" kern="1200" cap="none" spc="0" normalizeH="0" baseline="0" noProof="0">
                <a:ln>
                  <a:noFill/>
                </a:ln>
                <a:solidFill>
                  <a:srgbClr val="262626"/>
                </a:solidFill>
                <a:effectLst/>
                <a:uLnTx/>
                <a:uFillTx/>
                <a:latin typeface="Calibri"/>
                <a:cs typeface="Calibri"/>
              </a:rPr>
              <a:t>Reduce group size.</a:t>
            </a:r>
          </a:p>
          <a:p>
            <a:pPr marL="320040" marR="0" lvl="0" indent="-320040" algn="l" defTabSz="685800" rtl="0" eaLnBrk="1" fontAlgn="auto" latinLnBrk="0" hangingPunct="1">
              <a:spcAft>
                <a:spcPts val="0"/>
              </a:spcAft>
              <a:buClr>
                <a:srgbClr val="C25131"/>
              </a:buClr>
              <a:buSzPct val="100000"/>
              <a:buFont typeface="Wingdings" pitchFamily="2" charset="2"/>
              <a:buChar char="q"/>
              <a:tabLst/>
              <a:defRPr/>
            </a:pPr>
            <a:r>
              <a:rPr kumimoji="0" lang="en-US" sz="1600" b="0" i="0" u="none" strike="noStrike" kern="1200" cap="none" spc="0" normalizeH="0" baseline="0" noProof="0">
                <a:ln>
                  <a:noFill/>
                </a:ln>
                <a:solidFill>
                  <a:srgbClr val="262626"/>
                </a:solidFill>
                <a:effectLst/>
                <a:uLnTx/>
                <a:uFillTx/>
                <a:latin typeface="Calibri"/>
                <a:cs typeface="Calibri"/>
              </a:rPr>
              <a:t>Increase student opportunities to respond (OTRs).</a:t>
            </a:r>
          </a:p>
        </p:txBody>
      </p:sp>
      <p:sp>
        <p:nvSpPr>
          <p:cNvPr id="33" name="Rounded Rectangle 32">
            <a:extLst>
              <a:ext uri="{FF2B5EF4-FFF2-40B4-BE49-F238E27FC236}">
                <a16:creationId xmlns:a16="http://schemas.microsoft.com/office/drawing/2014/main" id="{82BF098A-5467-6F08-BAE7-233C9407A920}"/>
              </a:ext>
            </a:extLst>
          </p:cNvPr>
          <p:cNvSpPr/>
          <p:nvPr/>
        </p:nvSpPr>
        <p:spPr>
          <a:xfrm>
            <a:off x="415164" y="4393940"/>
            <a:ext cx="2572301" cy="805070"/>
          </a:xfrm>
          <a:prstGeom prst="roundRect">
            <a:avLst>
              <a:gd name="adj" fmla="val 6790"/>
            </a:avLst>
          </a:prstGeom>
          <a:solidFill>
            <a:schemeClr val="accent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effectLst/>
                <a:latin typeface="Calibri" panose="020F0502020204030204" pitchFamily="34" charset="0"/>
                <a:ea typeface="Calibri" panose="020F0502020204030204" pitchFamily="34" charset="0"/>
                <a:cs typeface="Times New Roman" panose="02020603050405020304" pitchFamily="18" charset="0"/>
              </a:rPr>
              <a:t>The student is not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transferring </a:t>
            </a:r>
            <a:r>
              <a:rPr lang="en-US" sz="1600" dirty="0">
                <a:effectLst/>
                <a:latin typeface="Calibri" panose="020F0502020204030204" pitchFamily="34" charset="0"/>
                <a:ea typeface="Calibri" panose="020F0502020204030204" pitchFamily="34" charset="0"/>
                <a:cs typeface="Times New Roman" panose="02020603050405020304" pitchFamily="18" charset="0"/>
              </a:rPr>
              <a:t>skills other environments.</a:t>
            </a:r>
            <a:endParaRPr lang="en-US" sz="1600" dirty="0"/>
          </a:p>
        </p:txBody>
      </p:sp>
      <p:sp>
        <p:nvSpPr>
          <p:cNvPr id="36" name="Right Arrow 35" descr="An arrow from The student is not transferring skills learned in the intervention to other environments to Attention to Transfer">
            <a:extLst>
              <a:ext uri="{FF2B5EF4-FFF2-40B4-BE49-F238E27FC236}">
                <a16:creationId xmlns:a16="http://schemas.microsoft.com/office/drawing/2014/main" id="{28CF67F3-0066-D943-FAA2-36AC11A5FC89}"/>
              </a:ext>
            </a:extLst>
          </p:cNvPr>
          <p:cNvSpPr/>
          <p:nvPr/>
        </p:nvSpPr>
        <p:spPr>
          <a:xfrm>
            <a:off x="2979937" y="4682175"/>
            <a:ext cx="381896" cy="228600"/>
          </a:xfrm>
          <a:prstGeom prst="rightArrow">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4" name="Rounded Rectangle 13">
            <a:extLst>
              <a:ext uri="{FF2B5EF4-FFF2-40B4-BE49-F238E27FC236}">
                <a16:creationId xmlns:a16="http://schemas.microsoft.com/office/drawing/2014/main" id="{294681D2-E5B0-B590-969D-CADF16E2A288}"/>
              </a:ext>
            </a:extLst>
          </p:cNvPr>
          <p:cNvSpPr/>
          <p:nvPr/>
        </p:nvSpPr>
        <p:spPr>
          <a:xfrm>
            <a:off x="3369364" y="4393940"/>
            <a:ext cx="1924877" cy="805070"/>
          </a:xfrm>
          <a:prstGeom prst="roundRect">
            <a:avLst>
              <a:gd name="adj" fmla="val 6790"/>
            </a:avLst>
          </a:prstGeom>
          <a:solidFill>
            <a:schemeClr val="accent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Attention to Transfer</a:t>
            </a:r>
          </a:p>
        </p:txBody>
      </p:sp>
      <p:sp>
        <p:nvSpPr>
          <p:cNvPr id="20" name="TextBox 19">
            <a:extLst>
              <a:ext uri="{FF2B5EF4-FFF2-40B4-BE49-F238E27FC236}">
                <a16:creationId xmlns:a16="http://schemas.microsoft.com/office/drawing/2014/main" id="{F0B1B4C4-B8BB-6381-7FDA-F499E61A1A39}"/>
              </a:ext>
            </a:extLst>
          </p:cNvPr>
          <p:cNvSpPr txBox="1"/>
          <p:nvPr/>
        </p:nvSpPr>
        <p:spPr>
          <a:xfrm>
            <a:off x="5294241" y="4394784"/>
            <a:ext cx="6597653" cy="830997"/>
          </a:xfrm>
          <a:prstGeom prst="rect">
            <a:avLst/>
          </a:prstGeom>
          <a:noFill/>
        </p:spPr>
        <p:txBody>
          <a:bodyPr wrap="square">
            <a:spAutoFit/>
          </a:bodyPr>
          <a:lstStyle/>
          <a:p>
            <a:pPr marL="342900" indent="-342900">
              <a:buClr>
                <a:schemeClr val="accent1"/>
              </a:buClr>
              <a:buFont typeface="Wingdings" pitchFamily="2" charset="2"/>
              <a:buChar char="q"/>
            </a:pPr>
            <a:r>
              <a:rPr lang="en-US" sz="1600">
                <a:cs typeface="Calibri" panose="020F0502020204030204" pitchFamily="34" charset="0"/>
              </a:rPr>
              <a:t>Align instructional routines and language across tiers. </a:t>
            </a:r>
          </a:p>
          <a:p>
            <a:pPr marL="342900" indent="-342900">
              <a:buClr>
                <a:schemeClr val="accent1"/>
              </a:buClr>
              <a:buFont typeface="Wingdings" pitchFamily="2" charset="2"/>
              <a:buChar char="q"/>
            </a:pPr>
            <a:r>
              <a:rPr lang="en-US" altLang="en-US" sz="1600">
                <a:solidFill>
                  <a:srgbClr val="000000"/>
                </a:solidFill>
                <a:cs typeface="Calibri" panose="020F0502020204030204" pitchFamily="34" charset="0"/>
              </a:rPr>
              <a:t>Teach students when and how to use learned strategies across the day.</a:t>
            </a:r>
          </a:p>
          <a:p>
            <a:pPr marL="342900" indent="-342900">
              <a:buClr>
                <a:schemeClr val="accent1"/>
              </a:buClr>
              <a:buFont typeface="Wingdings" pitchFamily="2" charset="2"/>
              <a:buChar char="q"/>
            </a:pPr>
            <a:r>
              <a:rPr lang="en-US" altLang="en-US" sz="1600">
                <a:solidFill>
                  <a:srgbClr val="000000"/>
                </a:solidFill>
                <a:cs typeface="Calibri" panose="020F0502020204030204" pitchFamily="34" charset="0"/>
              </a:rPr>
              <a:t>Provide visual scaffolds to help student apply skills across environments.</a:t>
            </a:r>
          </a:p>
        </p:txBody>
      </p:sp>
      <p:sp>
        <p:nvSpPr>
          <p:cNvPr id="34" name="Rounded Rectangle 33">
            <a:extLst>
              <a:ext uri="{FF2B5EF4-FFF2-40B4-BE49-F238E27FC236}">
                <a16:creationId xmlns:a16="http://schemas.microsoft.com/office/drawing/2014/main" id="{DD7BFF1C-8583-2472-2602-B1AAB0B7CDD7}"/>
              </a:ext>
            </a:extLst>
          </p:cNvPr>
          <p:cNvSpPr/>
          <p:nvPr/>
        </p:nvSpPr>
        <p:spPr>
          <a:xfrm>
            <a:off x="415164" y="5267399"/>
            <a:ext cx="2572301" cy="805070"/>
          </a:xfrm>
          <a:prstGeom prst="roundRect">
            <a:avLst>
              <a:gd name="adj" fmla="val 6790"/>
            </a:avLst>
          </a:prstGeom>
          <a:solidFill>
            <a:schemeClr val="accent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t>Behavior needs are not being sufficiently addressed across settings.</a:t>
            </a:r>
          </a:p>
        </p:txBody>
      </p:sp>
      <p:sp>
        <p:nvSpPr>
          <p:cNvPr id="38" name="Right Arrow 37" descr="An arrow pointing from The student has behavior needs that are not supported in some settings to Integrate Behavior and Academic Support">
            <a:extLst>
              <a:ext uri="{FF2B5EF4-FFF2-40B4-BE49-F238E27FC236}">
                <a16:creationId xmlns:a16="http://schemas.microsoft.com/office/drawing/2014/main" id="{5CAA0FDC-DE70-3E4D-89DC-4AB1FE3690D5}"/>
              </a:ext>
            </a:extLst>
          </p:cNvPr>
          <p:cNvSpPr/>
          <p:nvPr/>
        </p:nvSpPr>
        <p:spPr>
          <a:xfrm>
            <a:off x="2987465" y="5555634"/>
            <a:ext cx="381896" cy="228600"/>
          </a:xfrm>
          <a:prstGeom prst="rightArrow">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5" name="Rounded Rectangle 14">
            <a:extLst>
              <a:ext uri="{FF2B5EF4-FFF2-40B4-BE49-F238E27FC236}">
                <a16:creationId xmlns:a16="http://schemas.microsoft.com/office/drawing/2014/main" id="{95CA89D1-1B99-1DAB-D66F-E55D2130A9BF}"/>
              </a:ext>
            </a:extLst>
          </p:cNvPr>
          <p:cNvSpPr/>
          <p:nvPr/>
        </p:nvSpPr>
        <p:spPr>
          <a:xfrm>
            <a:off x="3369363" y="5267399"/>
            <a:ext cx="1924878" cy="805070"/>
          </a:xfrm>
          <a:prstGeom prst="roundRect">
            <a:avLst>
              <a:gd name="adj" fmla="val 6790"/>
            </a:avLst>
          </a:prstGeom>
          <a:solidFill>
            <a:schemeClr val="accent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Integrate Behavior and Academic Support</a:t>
            </a:r>
          </a:p>
        </p:txBody>
      </p:sp>
      <p:sp>
        <p:nvSpPr>
          <p:cNvPr id="22" name="TextBox 21">
            <a:extLst>
              <a:ext uri="{FF2B5EF4-FFF2-40B4-BE49-F238E27FC236}">
                <a16:creationId xmlns:a16="http://schemas.microsoft.com/office/drawing/2014/main" id="{99184AF7-C6AC-FE62-A983-A3BD9892FCB1}"/>
              </a:ext>
            </a:extLst>
          </p:cNvPr>
          <p:cNvSpPr txBox="1"/>
          <p:nvPr/>
        </p:nvSpPr>
        <p:spPr>
          <a:xfrm>
            <a:off x="5294239" y="5267399"/>
            <a:ext cx="6439035" cy="1116011"/>
          </a:xfrm>
          <a:prstGeom prst="rect">
            <a:avLst/>
          </a:prstGeom>
          <a:noFill/>
        </p:spPr>
        <p:txBody>
          <a:bodyPr wrap="square">
            <a:spAutoFit/>
          </a:bodyPr>
          <a:lstStyle/>
          <a:p>
            <a:pPr marL="319405" lvl="1" indent="-319405">
              <a:buClr>
                <a:schemeClr val="accent1"/>
              </a:buClr>
              <a:buFont typeface="Wingdings" pitchFamily="2" charset="2"/>
              <a:buChar char="q"/>
            </a:pPr>
            <a:r>
              <a:rPr lang="en-US" sz="1600">
                <a:cs typeface="Times New Roman"/>
              </a:rPr>
              <a:t>Create a motivation plan that provides frequent feedback.</a:t>
            </a:r>
          </a:p>
          <a:p>
            <a:pPr marL="319405" lvl="1" indent="-319405">
              <a:buClr>
                <a:schemeClr val="accent1"/>
              </a:buClr>
              <a:buFont typeface="Wingdings" pitchFamily="2" charset="2"/>
              <a:buChar char="q"/>
            </a:pPr>
            <a:r>
              <a:rPr lang="en-US" sz="1600">
                <a:cs typeface="Times New Roman"/>
              </a:rPr>
              <a:t>Teach and reinforce clear expectations and routines.</a:t>
            </a:r>
          </a:p>
          <a:p>
            <a:pPr marL="319405" lvl="1" indent="-319405">
              <a:buClr>
                <a:schemeClr val="accent1"/>
              </a:buClr>
              <a:buFont typeface="Wingdings" pitchFamily="2" charset="2"/>
              <a:buChar char="q"/>
            </a:pPr>
            <a:r>
              <a:rPr lang="en-US" sz="1600">
                <a:cs typeface="Times New Roman"/>
              </a:rPr>
              <a:t>Conduct a functional behavior assessment to determine the function of the behavior.</a:t>
            </a:r>
          </a:p>
        </p:txBody>
      </p:sp>
      <p:sp>
        <p:nvSpPr>
          <p:cNvPr id="6" name="Slide Number Placeholder 5">
            <a:extLst>
              <a:ext uri="{FF2B5EF4-FFF2-40B4-BE49-F238E27FC236}">
                <a16:creationId xmlns:a16="http://schemas.microsoft.com/office/drawing/2014/main" id="{63C1FD5D-1F93-D4FD-72CB-A15E4D7E10D4}"/>
              </a:ext>
              <a:ext uri="{C183D7F6-B498-43B3-948B-1728B52AA6E4}">
                <adec:decorative xmlns:adec="http://schemas.microsoft.com/office/drawing/2017/decorative" val="1"/>
              </a:ext>
            </a:extLst>
          </p:cNvPr>
          <p:cNvSpPr>
            <a:spLocks noGrp="1"/>
          </p:cNvSpPr>
          <p:nvPr>
            <p:ph type="sldNum" sz="quarter" idx="12"/>
          </p:nvPr>
        </p:nvSpPr>
        <p:spPr/>
        <p:txBody>
          <a:bodyPr/>
          <a:lstStyle/>
          <a:p>
            <a:fld id="{99A20822-4A49-4D36-86E3-300BA48D3F00}" type="slidenum">
              <a:rPr lang="en-US" smtClean="0"/>
              <a:pPr/>
              <a:t>40</a:t>
            </a:fld>
            <a:endParaRPr lang="en-US"/>
          </a:p>
        </p:txBody>
      </p:sp>
    </p:spTree>
    <p:extLst>
      <p:ext uri="{BB962C8B-B14F-4D97-AF65-F5344CB8AC3E}">
        <p14:creationId xmlns:p14="http://schemas.microsoft.com/office/powerpoint/2010/main" val="1014865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76" y="131156"/>
            <a:ext cx="11276076" cy="1280160"/>
          </a:xfrm>
        </p:spPr>
        <p:txBody>
          <a:bodyPr>
            <a:normAutofit/>
          </a:bodyPr>
          <a:lstStyle/>
          <a:p>
            <a:r>
              <a:rPr lang="en-US"/>
              <a:t>Implementation Monitoring: Was the adapted intervention delivered with fidelity? </a:t>
            </a:r>
          </a:p>
        </p:txBody>
      </p:sp>
      <p:sp>
        <p:nvSpPr>
          <p:cNvPr id="7" name="Content Placeholder 6">
            <a:extLst>
              <a:ext uri="{FF2B5EF4-FFF2-40B4-BE49-F238E27FC236}">
                <a16:creationId xmlns:a16="http://schemas.microsoft.com/office/drawing/2014/main" id="{46C7CC88-C8BA-4590-A2D4-CA3305176C6D}"/>
              </a:ext>
            </a:extLst>
          </p:cNvPr>
          <p:cNvSpPr>
            <a:spLocks noGrp="1"/>
          </p:cNvSpPr>
          <p:nvPr>
            <p:ph sz="quarter" idx="15"/>
          </p:nvPr>
        </p:nvSpPr>
        <p:spPr>
          <a:xfrm>
            <a:off x="457200" y="1791572"/>
            <a:ext cx="3833246" cy="3943306"/>
          </a:xfrm>
        </p:spPr>
        <p:txBody>
          <a:bodyPr/>
          <a:lstStyle/>
          <a:p>
            <a:r>
              <a:rPr lang="en-US" dirty="0"/>
              <a:t>Fidelity is still important!</a:t>
            </a:r>
          </a:p>
          <a:p>
            <a:pPr lvl="1"/>
            <a:r>
              <a:rPr lang="en-US" dirty="0"/>
              <a:t>Focus on fidelity to the adapted student plan. </a:t>
            </a:r>
          </a:p>
        </p:txBody>
      </p:sp>
      <p:pic>
        <p:nvPicPr>
          <p:cNvPr id="5" name="Picture 4">
            <a:extLst>
              <a:ext uri="{FF2B5EF4-FFF2-40B4-BE49-F238E27FC236}">
                <a16:creationId xmlns:a16="http://schemas.microsoft.com/office/drawing/2014/main" id="{0ED9A828-E4F7-DEAF-7CAC-5918E0F22E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2876" y="1526661"/>
            <a:ext cx="4073126" cy="4521349"/>
          </a:xfrm>
          <a:prstGeom prst="rect">
            <a:avLst/>
          </a:prstGeom>
          <a:ln>
            <a:solidFill>
              <a:schemeClr val="tx1"/>
            </a:solidFill>
          </a:ln>
        </p:spPr>
      </p:pic>
      <p:pic>
        <p:nvPicPr>
          <p:cNvPr id="9" name="Picture 8">
            <a:extLst>
              <a:ext uri="{FF2B5EF4-FFF2-40B4-BE49-F238E27FC236}">
                <a16:creationId xmlns:a16="http://schemas.microsoft.com/office/drawing/2014/main" id="{CB0E83F1-4B70-4546-997C-3FDDFEC9344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864" y="1898114"/>
            <a:ext cx="4940554" cy="3778444"/>
          </a:xfrm>
          <a:prstGeom prst="rect">
            <a:avLst/>
          </a:prstGeom>
          <a:ln>
            <a:solidFill>
              <a:schemeClr val="tx1"/>
            </a:solidFill>
          </a:ln>
        </p:spPr>
      </p:pic>
      <p:sp>
        <p:nvSpPr>
          <p:cNvPr id="8" name="TextBox 7">
            <a:extLst>
              <a:ext uri="{FF2B5EF4-FFF2-40B4-BE49-F238E27FC236}">
                <a16:creationId xmlns:a16="http://schemas.microsoft.com/office/drawing/2014/main" id="{B713F558-5DAA-A93D-C541-00B118B44F07}"/>
              </a:ext>
            </a:extLst>
          </p:cNvPr>
          <p:cNvSpPr txBox="1"/>
          <p:nvPr/>
        </p:nvSpPr>
        <p:spPr>
          <a:xfrm>
            <a:off x="8466002" y="5636337"/>
            <a:ext cx="6093724" cy="369332"/>
          </a:xfrm>
          <a:prstGeom prst="rect">
            <a:avLst/>
          </a:prstGeom>
          <a:noFill/>
        </p:spPr>
        <p:txBody>
          <a:bodyPr wrap="square">
            <a:spAutoFit/>
          </a:bodyPr>
          <a:lstStyle/>
          <a:p>
            <a:r>
              <a:rPr lang="en-US" dirty="0">
                <a:hlinkClick r:id="rId5"/>
              </a:rPr>
              <a:t>Student_Intervention_Plan</a:t>
            </a:r>
            <a:endParaRPr lang="en-US" dirty="0"/>
          </a:p>
        </p:txBody>
      </p:sp>
      <p:sp>
        <p:nvSpPr>
          <p:cNvPr id="11" name="TextBox 10">
            <a:extLst>
              <a:ext uri="{FF2B5EF4-FFF2-40B4-BE49-F238E27FC236}">
                <a16:creationId xmlns:a16="http://schemas.microsoft.com/office/drawing/2014/main" id="{2DC0C8C7-CE02-7114-5B81-514A630B6B88}"/>
              </a:ext>
            </a:extLst>
          </p:cNvPr>
          <p:cNvSpPr txBox="1"/>
          <p:nvPr/>
        </p:nvSpPr>
        <p:spPr>
          <a:xfrm>
            <a:off x="4392876" y="6080687"/>
            <a:ext cx="7281080" cy="369332"/>
          </a:xfrm>
          <a:prstGeom prst="rect">
            <a:avLst/>
          </a:prstGeom>
          <a:noFill/>
        </p:spPr>
        <p:txBody>
          <a:bodyPr wrap="square">
            <a:spAutoFit/>
          </a:bodyPr>
          <a:lstStyle/>
          <a:p>
            <a:r>
              <a:rPr lang="en-US" dirty="0">
                <a:hlinkClick r:id="rId6"/>
              </a:rPr>
              <a:t>Student Intervention Implementation Log</a:t>
            </a:r>
            <a:endParaRPr lang="en-US" dirty="0"/>
          </a:p>
        </p:txBody>
      </p:sp>
      <p:sp>
        <p:nvSpPr>
          <p:cNvPr id="3" name="Slide Number Placeholder 2"/>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4D1B2-26D5-48CC-9B16-6583E954EFA6}" type="slidenum">
              <a:rPr kumimoji="0" lang="en-US" sz="1000" b="0" i="0" u="none" strike="noStrike" kern="1200" cap="none" spc="0" normalizeH="0" baseline="0" noProof="0" smtClean="0">
                <a:ln>
                  <a:noFill/>
                </a:ln>
                <a:solidFill>
                  <a:srgbClr val="262626"/>
                </a:solidFill>
                <a:effectLst/>
                <a:uLnTx/>
                <a:uFillTx/>
                <a:latin typeface="Arial"/>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a:ln>
                <a:noFill/>
              </a:ln>
              <a:solidFill>
                <a:srgbClr val="262626"/>
              </a:solidFill>
              <a:effectLst/>
              <a:uLnTx/>
              <a:uFillTx/>
              <a:latin typeface="Arial"/>
            </a:endParaRPr>
          </a:p>
        </p:txBody>
      </p:sp>
    </p:spTree>
    <p:extLst>
      <p:ext uri="{BB962C8B-B14F-4D97-AF65-F5344CB8AC3E}">
        <p14:creationId xmlns:p14="http://schemas.microsoft.com/office/powerpoint/2010/main" val="3058156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DBI Step 5: Did the change work? </a:t>
            </a:r>
          </a:p>
        </p:txBody>
      </p:sp>
      <p:sp>
        <p:nvSpPr>
          <p:cNvPr id="2" name="Content Placeholder 1"/>
          <p:cNvSpPr>
            <a:spLocks noGrp="1"/>
          </p:cNvSpPr>
          <p:nvPr>
            <p:ph idx="4294967295"/>
          </p:nvPr>
        </p:nvSpPr>
        <p:spPr>
          <a:xfrm>
            <a:off x="670361" y="4236728"/>
            <a:ext cx="5075238" cy="1789106"/>
          </a:xfrm>
        </p:spPr>
        <p:txBody>
          <a:bodyPr>
            <a:normAutofit/>
          </a:bodyPr>
          <a:lstStyle/>
          <a:p>
            <a:pPr marL="0" indent="0">
              <a:buNone/>
            </a:pPr>
            <a:r>
              <a:rPr lang="en-US" sz="2800"/>
              <a:t>STEP 5: Monitor the student’s response to the adaptation (at least 4–6 data points).</a:t>
            </a:r>
          </a:p>
        </p:txBody>
      </p:sp>
      <p:cxnSp>
        <p:nvCxnSpPr>
          <p:cNvPr id="8" name="Straight Arrow Connector 7" descr="Arrow connecting step 5 to progress monitoring in the DBI graphic"/>
          <p:cNvCxnSpPr>
            <a:cxnSpLocks/>
          </p:cNvCxnSpPr>
          <p:nvPr/>
        </p:nvCxnSpPr>
        <p:spPr>
          <a:xfrm>
            <a:off x="6356483" y="5504444"/>
            <a:ext cx="105102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10;&#10;Description generated with high confidence">
            <a:extLst>
              <a:ext uri="{FF2B5EF4-FFF2-40B4-BE49-F238E27FC236}">
                <a16:creationId xmlns:a16="http://schemas.microsoft.com/office/drawing/2014/main" id="{8B9E698E-CF63-4A65-8971-39349D007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7512" y="1032936"/>
            <a:ext cx="4420132" cy="5320470"/>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lang="en-US" smtClean="0"/>
              <a:pPr algn="r"/>
              <a:t>42</a:t>
            </a:fld>
            <a:endParaRPr lang="en-US"/>
          </a:p>
        </p:txBody>
      </p:sp>
    </p:spTree>
    <p:extLst>
      <p:ext uri="{BB962C8B-B14F-4D97-AF65-F5344CB8AC3E}">
        <p14:creationId xmlns:p14="http://schemas.microsoft.com/office/powerpoint/2010/main" val="12056383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AF22D-D02B-D672-2935-BAB141FD80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F188A-8DA7-F0C4-5600-11AB2B144397}"/>
              </a:ext>
            </a:extLst>
          </p:cNvPr>
          <p:cNvSpPr>
            <a:spLocks noGrp="1"/>
          </p:cNvSpPr>
          <p:nvPr>
            <p:ph type="title"/>
          </p:nvPr>
        </p:nvSpPr>
        <p:spPr/>
        <p:txBody>
          <a:bodyPr/>
          <a:lstStyle/>
          <a:p>
            <a:r>
              <a:rPr lang="en-US"/>
              <a:t>Scenario: DBI Step 5</a:t>
            </a:r>
          </a:p>
        </p:txBody>
      </p:sp>
      <p:sp>
        <p:nvSpPr>
          <p:cNvPr id="2" name="Content Placeholder 1">
            <a:extLst>
              <a:ext uri="{FF2B5EF4-FFF2-40B4-BE49-F238E27FC236}">
                <a16:creationId xmlns:a16="http://schemas.microsoft.com/office/drawing/2014/main" id="{192D078D-D4DB-8AE4-5180-C5809F6A44E9}"/>
              </a:ext>
            </a:extLst>
          </p:cNvPr>
          <p:cNvSpPr>
            <a:spLocks noGrp="1"/>
          </p:cNvSpPr>
          <p:nvPr>
            <p:ph sz="quarter" idx="15"/>
          </p:nvPr>
        </p:nvSpPr>
        <p:spPr>
          <a:xfrm>
            <a:off x="457200" y="1371600"/>
            <a:ext cx="4838132" cy="5001904"/>
          </a:xfrm>
        </p:spPr>
        <p:txBody>
          <a:bodyPr>
            <a:normAutofit/>
          </a:bodyPr>
          <a:lstStyle/>
          <a:p>
            <a:pPr marL="0" indent="0">
              <a:buNone/>
            </a:pPr>
            <a:r>
              <a:rPr lang="en-US" sz="2800"/>
              <a:t>STEP 5: Monitor the student’s response to the adaptation</a:t>
            </a:r>
          </a:p>
        </p:txBody>
      </p:sp>
      <p:sp>
        <p:nvSpPr>
          <p:cNvPr id="5" name="Text Placeholder 4">
            <a:extLst>
              <a:ext uri="{FF2B5EF4-FFF2-40B4-BE49-F238E27FC236}">
                <a16:creationId xmlns:a16="http://schemas.microsoft.com/office/drawing/2014/main" id="{B5704F9D-2B36-46A5-C93C-0B7DF5D55B90}"/>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F50CFB58-39D8-5B02-8A72-E9660F3D6B86}"/>
              </a:ext>
            </a:extLst>
          </p:cNvPr>
          <p:cNvSpPr>
            <a:spLocks noGrp="1"/>
          </p:cNvSpPr>
          <p:nvPr>
            <p:ph type="sldNum" sz="quarter" idx="14"/>
          </p:nvPr>
        </p:nvSpPr>
        <p:spPr/>
        <p:txBody>
          <a:bodyPr/>
          <a:lstStyle/>
          <a:p>
            <a:pPr algn="r"/>
            <a:fld id="{F3477EC8-074D-41C4-94AE-E9EA7CEEA348}" type="slidenum">
              <a:rPr lang="en-US" smtClean="0"/>
              <a:pPr algn="r"/>
              <a:t>43</a:t>
            </a:fld>
            <a:endParaRPr lang="en-US"/>
          </a:p>
        </p:txBody>
      </p:sp>
      <p:pic>
        <p:nvPicPr>
          <p:cNvPr id="7" name="Picture 6" descr="Example of a progress monitoring chart that measures back pain each day. The data shows scores of 4s and 5s for the first 4 weeks. The scores increase to 8-9s after 4 weeks and continues through 8 weeks. At 8 weeks, there is an intervention change, and the scores at 10s everyday. ">
            <a:extLst>
              <a:ext uri="{FF2B5EF4-FFF2-40B4-BE49-F238E27FC236}">
                <a16:creationId xmlns:a16="http://schemas.microsoft.com/office/drawing/2014/main" id="{08BEE7F1-85A8-B73D-1D8A-99CD277498A4}"/>
              </a:ext>
            </a:extLst>
          </p:cNvPr>
          <p:cNvPicPr>
            <a:picLocks noChangeAspect="1"/>
          </p:cNvPicPr>
          <p:nvPr/>
        </p:nvPicPr>
        <p:blipFill>
          <a:blip r:embed="rId3"/>
          <a:stretch>
            <a:fillRect/>
          </a:stretch>
        </p:blipFill>
        <p:spPr>
          <a:xfrm>
            <a:off x="5401282" y="1076287"/>
            <a:ext cx="6412065" cy="4771301"/>
          </a:xfrm>
          <a:prstGeom prst="rect">
            <a:avLst/>
          </a:prstGeom>
        </p:spPr>
      </p:pic>
      <p:sp>
        <p:nvSpPr>
          <p:cNvPr id="9" name="Rectangle 8">
            <a:extLst>
              <a:ext uri="{FF2B5EF4-FFF2-40B4-BE49-F238E27FC236}">
                <a16:creationId xmlns:a16="http://schemas.microsoft.com/office/drawing/2014/main" id="{97760A0D-21B0-2AFB-41BB-E73E5F9CA6A6}"/>
              </a:ext>
              <a:ext uri="{C183D7F6-B498-43B3-948B-1728B52AA6E4}">
                <adec:decorative xmlns:adec="http://schemas.microsoft.com/office/drawing/2017/decorative" val="1"/>
              </a:ext>
            </a:extLst>
          </p:cNvPr>
          <p:cNvSpPr/>
          <p:nvPr/>
        </p:nvSpPr>
        <p:spPr>
          <a:xfrm>
            <a:off x="5513695" y="1371600"/>
            <a:ext cx="541361" cy="19202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6" name="Picture 5">
            <a:extLst>
              <a:ext uri="{FF2B5EF4-FFF2-40B4-BE49-F238E27FC236}">
                <a16:creationId xmlns:a16="http://schemas.microsoft.com/office/drawing/2014/main" id="{62E33E49-9416-1D1B-CEF5-E7BADAAF095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l="18486"/>
          <a:stretch>
            <a:fillRect/>
          </a:stretch>
        </p:blipFill>
        <p:spPr>
          <a:xfrm>
            <a:off x="1240971" y="3228809"/>
            <a:ext cx="2939143" cy="1953162"/>
          </a:xfrm>
          <a:prstGeom prst="rect">
            <a:avLst/>
          </a:prstGeom>
        </p:spPr>
      </p:pic>
    </p:spTree>
    <p:extLst>
      <p:ext uri="{BB962C8B-B14F-4D97-AF65-F5344CB8AC3E}">
        <p14:creationId xmlns:p14="http://schemas.microsoft.com/office/powerpoint/2010/main" val="2457216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0CB6-A464-0B6A-9BEA-9417876648DD}"/>
              </a:ext>
            </a:extLst>
          </p:cNvPr>
          <p:cNvSpPr>
            <a:spLocks noGrp="1"/>
          </p:cNvSpPr>
          <p:nvPr>
            <p:ph type="title"/>
          </p:nvPr>
        </p:nvSpPr>
        <p:spPr/>
        <p:txBody>
          <a:bodyPr/>
          <a:lstStyle/>
          <a:p>
            <a:r>
              <a:rPr lang="en-US"/>
              <a:t>Scenario: An Ongoing Process</a:t>
            </a:r>
          </a:p>
        </p:txBody>
      </p:sp>
      <p:pic>
        <p:nvPicPr>
          <p:cNvPr id="6" name="Content Placeholder 6" descr="A flow chart that shows a quick overview of the data-based individualization ( D B I) Process. A box on top states Validated Intervention Program, which points to an oval that states Progress Monitor (to determine response to intervention program). That breaks down to a non-responsive and responsive arrow. The responsive arrow points to progress monitoring, and the non-responsive arrow points to the diagnostic data. From diagnostic data there is an arrow pointing to intervention adaptation which is followed by progress monitoring. from progress monitoring there is two options responsive (pointing to continued progress monitoring) and nonresponisve pointing to diagnostic data to illustrate the cyclical process.">
            <a:extLst>
              <a:ext uri="{FF2B5EF4-FFF2-40B4-BE49-F238E27FC236}">
                <a16:creationId xmlns:a16="http://schemas.microsoft.com/office/drawing/2014/main" id="{EBDB427B-3E90-CAED-5BC8-693B1C37D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4277" y="1280160"/>
            <a:ext cx="4225372" cy="5108286"/>
          </a:xfrm>
          <a:prstGeom prst="rect">
            <a:avLst/>
          </a:prstGeom>
        </p:spPr>
      </p:pic>
      <p:sp>
        <p:nvSpPr>
          <p:cNvPr id="7" name="Rectangle 6" descr="a red rectangle around the intervention adaptation and progress monitoring portion of the graphic to show that it is an ongoing process. ">
            <a:extLst>
              <a:ext uri="{FF2B5EF4-FFF2-40B4-BE49-F238E27FC236}">
                <a16:creationId xmlns:a16="http://schemas.microsoft.com/office/drawing/2014/main" id="{70B6059E-6FEB-B22A-7FB5-3E72D788F7C9}"/>
              </a:ext>
            </a:extLst>
          </p:cNvPr>
          <p:cNvSpPr/>
          <p:nvPr/>
        </p:nvSpPr>
        <p:spPr>
          <a:xfrm>
            <a:off x="4257778" y="4266219"/>
            <a:ext cx="3439235" cy="1893627"/>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 name="Text Placeholder 3">
            <a:extLst>
              <a:ext uri="{FF2B5EF4-FFF2-40B4-BE49-F238E27FC236}">
                <a16:creationId xmlns:a16="http://schemas.microsoft.com/office/drawing/2014/main" id="{DFFF9AE5-8186-5276-BF6E-E797BE519CA8}"/>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669E36D1-89BD-1BAA-F0DB-429A9585EE51}"/>
              </a:ext>
            </a:extLst>
          </p:cNvPr>
          <p:cNvSpPr>
            <a:spLocks noGrp="1"/>
          </p:cNvSpPr>
          <p:nvPr>
            <p:ph type="sldNum" sz="quarter" idx="14"/>
          </p:nvPr>
        </p:nvSpPr>
        <p:spPr/>
        <p:txBody>
          <a:bodyPr/>
          <a:lstStyle/>
          <a:p>
            <a:fld id="{99A20822-4A49-4D36-86E3-300BA48D3F00}" type="slidenum">
              <a:rPr lang="en-US" smtClean="0"/>
              <a:pPr/>
              <a:t>44</a:t>
            </a:fld>
            <a:endParaRPr lang="en-US"/>
          </a:p>
        </p:txBody>
      </p:sp>
    </p:spTree>
    <p:extLst>
      <p:ext uri="{BB962C8B-B14F-4D97-AF65-F5344CB8AC3E}">
        <p14:creationId xmlns:p14="http://schemas.microsoft.com/office/powerpoint/2010/main" val="2693440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80998-2514-A8A5-4EFE-87628D9E5C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92C8D9-421B-6CE4-0851-AB9142990AB8}"/>
              </a:ext>
            </a:extLst>
          </p:cNvPr>
          <p:cNvSpPr>
            <a:spLocks noGrp="1"/>
          </p:cNvSpPr>
          <p:nvPr>
            <p:ph type="title"/>
          </p:nvPr>
        </p:nvSpPr>
        <p:spPr>
          <a:xfrm>
            <a:off x="455676" y="274320"/>
            <a:ext cx="11276076" cy="1280160"/>
          </a:xfrm>
        </p:spPr>
        <p:txBody>
          <a:bodyPr>
            <a:normAutofit fontScale="90000"/>
          </a:bodyPr>
          <a:lstStyle/>
          <a:p>
            <a:r>
              <a:rPr lang="en-US"/>
              <a:t>Scenario: Why would I keep progress monitoring after the surgery seems to be initially effective?</a:t>
            </a:r>
            <a:br>
              <a:rPr lang="en-US"/>
            </a:br>
            <a:endParaRPr lang="en-US"/>
          </a:p>
        </p:txBody>
      </p:sp>
      <p:pic>
        <p:nvPicPr>
          <p:cNvPr id="11" name="Picture 10">
            <a:extLst>
              <a:ext uri="{FF2B5EF4-FFF2-40B4-BE49-F238E27FC236}">
                <a16:creationId xmlns:a16="http://schemas.microsoft.com/office/drawing/2014/main" id="{E0BB0E2E-DBB1-D719-A86A-C0703E3F5B1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8486"/>
          <a:stretch>
            <a:fillRect/>
          </a:stretch>
        </p:blipFill>
        <p:spPr>
          <a:xfrm>
            <a:off x="880143" y="1915303"/>
            <a:ext cx="4628444" cy="3075761"/>
          </a:xfrm>
          <a:prstGeom prst="rect">
            <a:avLst/>
          </a:prstGeom>
        </p:spPr>
      </p:pic>
      <p:pic>
        <p:nvPicPr>
          <p:cNvPr id="2" name="Graphic 1">
            <a:extLst>
              <a:ext uri="{FF2B5EF4-FFF2-40B4-BE49-F238E27FC236}">
                <a16:creationId xmlns:a16="http://schemas.microsoft.com/office/drawing/2014/main" id="{88BEA19E-BA54-C913-D56F-EFEFD4D74E88}"/>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7316122" y="2459371"/>
            <a:ext cx="2885434" cy="3075761"/>
          </a:xfrm>
          <a:prstGeom prst="rect">
            <a:avLst/>
          </a:prstGeom>
        </p:spPr>
      </p:pic>
      <p:sp>
        <p:nvSpPr>
          <p:cNvPr id="6" name="TextBox 5">
            <a:extLst>
              <a:ext uri="{FF2B5EF4-FFF2-40B4-BE49-F238E27FC236}">
                <a16:creationId xmlns:a16="http://schemas.microsoft.com/office/drawing/2014/main" id="{7194AE74-F292-A19D-CEC6-E41B89A016DC}"/>
              </a:ext>
            </a:extLst>
          </p:cNvPr>
          <p:cNvSpPr txBox="1"/>
          <p:nvPr/>
        </p:nvSpPr>
        <p:spPr>
          <a:xfrm>
            <a:off x="7984861" y="2459371"/>
            <a:ext cx="2006221" cy="369332"/>
          </a:xfrm>
          <a:prstGeom prst="rect">
            <a:avLst/>
          </a:prstGeom>
          <a:noFill/>
        </p:spPr>
        <p:txBody>
          <a:bodyPr wrap="square" rtlCol="0">
            <a:spAutoFit/>
          </a:bodyPr>
          <a:lstStyle/>
          <a:p>
            <a:r>
              <a:rPr lang="en-US"/>
              <a:t>Answer in the chat! </a:t>
            </a:r>
          </a:p>
        </p:txBody>
      </p:sp>
      <p:sp>
        <p:nvSpPr>
          <p:cNvPr id="5" name="Text Placeholder 4">
            <a:extLst>
              <a:ext uri="{FF2B5EF4-FFF2-40B4-BE49-F238E27FC236}">
                <a16:creationId xmlns:a16="http://schemas.microsoft.com/office/drawing/2014/main" id="{A1B785E8-BF06-5693-8F5C-969E511ED159}"/>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6E04519E-266E-478E-4B4D-E0DFE9AA261E}"/>
              </a:ext>
            </a:extLst>
          </p:cNvPr>
          <p:cNvSpPr>
            <a:spLocks noGrp="1"/>
          </p:cNvSpPr>
          <p:nvPr>
            <p:ph type="sldNum" sz="quarter" idx="14"/>
          </p:nvPr>
        </p:nvSpPr>
        <p:spPr/>
        <p:txBody>
          <a:bodyPr/>
          <a:lstStyle/>
          <a:p>
            <a:pPr algn="r"/>
            <a:fld id="{F3477EC8-074D-41C4-94AE-E9EA7CEEA348}" type="slidenum">
              <a:rPr lang="en-US" smtClean="0"/>
              <a:pPr algn="r"/>
              <a:t>45</a:t>
            </a:fld>
            <a:endParaRPr lang="en-US"/>
          </a:p>
        </p:txBody>
      </p:sp>
    </p:spTree>
    <p:extLst>
      <p:ext uri="{BB962C8B-B14F-4D97-AF65-F5344CB8AC3E}">
        <p14:creationId xmlns:p14="http://schemas.microsoft.com/office/powerpoint/2010/main" val="2116980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0DF8-A1FE-62DE-DA60-9C95C167C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E3339-D2BE-FC69-E3CE-0CED60C60E92}"/>
              </a:ext>
            </a:extLst>
          </p:cNvPr>
          <p:cNvSpPr>
            <a:spLocks noGrp="1"/>
          </p:cNvSpPr>
          <p:nvPr>
            <p:ph type="title"/>
          </p:nvPr>
        </p:nvSpPr>
        <p:spPr>
          <a:xfrm>
            <a:off x="348936" y="25013"/>
            <a:ext cx="11494127" cy="1280160"/>
          </a:xfrm>
        </p:spPr>
        <p:txBody>
          <a:bodyPr/>
          <a:lstStyle/>
          <a:p>
            <a:r>
              <a:rPr lang="en-US"/>
              <a:t>Resources</a:t>
            </a:r>
          </a:p>
        </p:txBody>
      </p:sp>
      <p:sp>
        <p:nvSpPr>
          <p:cNvPr id="12" name="TextBox 11">
            <a:extLst>
              <a:ext uri="{FF2B5EF4-FFF2-40B4-BE49-F238E27FC236}">
                <a16:creationId xmlns:a16="http://schemas.microsoft.com/office/drawing/2014/main" id="{919F403E-8D50-1E1C-E828-6BC232030133}"/>
              </a:ext>
            </a:extLst>
          </p:cNvPr>
          <p:cNvSpPr txBox="1"/>
          <p:nvPr/>
        </p:nvSpPr>
        <p:spPr>
          <a:xfrm>
            <a:off x="348936" y="5273244"/>
            <a:ext cx="3892285" cy="646331"/>
          </a:xfrm>
          <a:prstGeom prst="rect">
            <a:avLst/>
          </a:prstGeom>
          <a:noFill/>
        </p:spPr>
        <p:txBody>
          <a:bodyPr wrap="square">
            <a:spAutoFit/>
          </a:bodyPr>
          <a:lstStyle/>
          <a:p>
            <a:pPr algn="ctr"/>
            <a:r>
              <a:rPr lang="en-US">
                <a:hlinkClick r:id="rId3"/>
              </a:rPr>
              <a:t>Breaking Down the DBI Process Questions &amp; Considerations | NCII</a:t>
            </a:r>
            <a:endParaRPr lang="en-US"/>
          </a:p>
        </p:txBody>
      </p:sp>
      <p:pic>
        <p:nvPicPr>
          <p:cNvPr id="6" name="Picture 5">
            <a:extLst>
              <a:ext uri="{FF2B5EF4-FFF2-40B4-BE49-F238E27FC236}">
                <a16:creationId xmlns:a16="http://schemas.microsoft.com/office/drawing/2014/main" id="{D8E8E73A-D421-B013-366F-A829A7C1B106}"/>
              </a:ext>
              <a:ext uri="{C183D7F6-B498-43B3-948B-1728B52AA6E4}">
                <adec:decorative xmlns:adec="http://schemas.microsoft.com/office/drawing/2017/decorative" val="1"/>
              </a:ext>
            </a:extLst>
          </p:cNvPr>
          <p:cNvPicPr>
            <a:picLocks noChangeAspect="1"/>
          </p:cNvPicPr>
          <p:nvPr/>
        </p:nvPicPr>
        <p:blipFill>
          <a:blip r:embed="rId4"/>
          <a:srcRect r="-9266" b="-9266"/>
          <a:stretch>
            <a:fillRect/>
          </a:stretch>
        </p:blipFill>
        <p:spPr>
          <a:xfrm>
            <a:off x="457625" y="1388599"/>
            <a:ext cx="3892284" cy="4101304"/>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87FABC1-B3BF-6924-A07B-64F9A9AF1FEF}"/>
              </a:ext>
              <a:ext uri="{C183D7F6-B498-43B3-948B-1728B52AA6E4}">
                <adec:decorative xmlns:adec="http://schemas.microsoft.com/office/drawing/2017/decorative" val="1"/>
              </a:ext>
            </a:extLst>
          </p:cNvPr>
          <p:cNvPicPr>
            <a:picLocks noChangeAspect="1"/>
          </p:cNvPicPr>
          <p:nvPr/>
        </p:nvPicPr>
        <p:blipFill>
          <a:blip r:embed="rId5"/>
          <a:srcRect b="4421"/>
          <a:stretch>
            <a:fillRect/>
          </a:stretch>
        </p:blipFill>
        <p:spPr>
          <a:xfrm>
            <a:off x="8312238" y="1388599"/>
            <a:ext cx="3492182" cy="3602272"/>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05994AAC-4090-0497-6ACC-BD81105C5C86}"/>
              </a:ext>
            </a:extLst>
          </p:cNvPr>
          <p:cNvSpPr txBox="1"/>
          <p:nvPr/>
        </p:nvSpPr>
        <p:spPr>
          <a:xfrm>
            <a:off x="8312238" y="5166737"/>
            <a:ext cx="3211815" cy="646331"/>
          </a:xfrm>
          <a:prstGeom prst="rect">
            <a:avLst/>
          </a:prstGeom>
          <a:noFill/>
        </p:spPr>
        <p:txBody>
          <a:bodyPr wrap="square">
            <a:spAutoFit/>
          </a:bodyPr>
          <a:lstStyle/>
          <a:p>
            <a:pPr algn="ctr"/>
            <a:r>
              <a:rPr lang="en-US">
                <a:hlinkClick r:id="rId6"/>
              </a:rPr>
              <a:t>Data-Based Individualization Hypothesis Development Tool</a:t>
            </a:r>
            <a:endParaRPr lang="en-US"/>
          </a:p>
        </p:txBody>
      </p:sp>
      <p:sp>
        <p:nvSpPr>
          <p:cNvPr id="9" name="TextBox 8">
            <a:extLst>
              <a:ext uri="{FF2B5EF4-FFF2-40B4-BE49-F238E27FC236}">
                <a16:creationId xmlns:a16="http://schemas.microsoft.com/office/drawing/2014/main" id="{08C3B108-4BAE-EE98-7177-58307BEA4554}"/>
              </a:ext>
            </a:extLst>
          </p:cNvPr>
          <p:cNvSpPr txBox="1"/>
          <p:nvPr/>
        </p:nvSpPr>
        <p:spPr>
          <a:xfrm>
            <a:off x="4792015" y="5166737"/>
            <a:ext cx="3450178" cy="646331"/>
          </a:xfrm>
          <a:prstGeom prst="rect">
            <a:avLst/>
          </a:prstGeom>
          <a:noFill/>
        </p:spPr>
        <p:txBody>
          <a:bodyPr wrap="square">
            <a:spAutoFit/>
          </a:bodyPr>
          <a:lstStyle/>
          <a:p>
            <a:r>
              <a:rPr lang="en-US">
                <a:hlinkClick r:id="rId7"/>
              </a:rPr>
              <a:t>Data Based Individualization: Intensive Intervention | NCII</a:t>
            </a:r>
            <a:endParaRPr lang="en-US"/>
          </a:p>
        </p:txBody>
      </p:sp>
      <p:pic>
        <p:nvPicPr>
          <p:cNvPr id="11" name="Picture 10">
            <a:extLst>
              <a:ext uri="{FF2B5EF4-FFF2-40B4-BE49-F238E27FC236}">
                <a16:creationId xmlns:a16="http://schemas.microsoft.com/office/drawing/2014/main" id="{6371E441-CB1C-2679-B5E1-675438F2B3DF}"/>
              </a:ext>
              <a:ext uri="{C183D7F6-B498-43B3-948B-1728B52AA6E4}">
                <adec:decorative xmlns:adec="http://schemas.microsoft.com/office/drawing/2017/decorative" val="1"/>
              </a:ext>
            </a:extLst>
          </p:cNvPr>
          <p:cNvPicPr>
            <a:picLocks noChangeAspect="1"/>
          </p:cNvPicPr>
          <p:nvPr/>
        </p:nvPicPr>
        <p:blipFill>
          <a:blip r:embed="rId8"/>
          <a:srcRect r="29962"/>
          <a:stretch>
            <a:fillRect/>
          </a:stretch>
        </p:blipFill>
        <p:spPr>
          <a:xfrm>
            <a:off x="4765154" y="1388599"/>
            <a:ext cx="2972407" cy="3602272"/>
          </a:xfrm>
          <a:prstGeom prst="rect">
            <a:avLst/>
          </a:prstGeo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F160B1D7-BE04-5512-90EA-B367040FA488}"/>
              </a:ext>
            </a:extLst>
          </p:cNvPr>
          <p:cNvSpPr>
            <a:spLocks noGrp="1"/>
          </p:cNvSpPr>
          <p:nvPr>
            <p:ph type="sldNum" sz="quarter" idx="10"/>
          </p:nvPr>
        </p:nvSpPr>
        <p:spPr/>
        <p:txBody>
          <a:bodyPr/>
          <a:lstStyle/>
          <a:p>
            <a:fld id="{99A20822-4A49-4D36-86E3-300BA48D3F00}" type="slidenum">
              <a:rPr lang="en-US" smtClean="0"/>
              <a:t>46</a:t>
            </a:fld>
            <a:endParaRPr lang="en-US"/>
          </a:p>
        </p:txBody>
      </p:sp>
    </p:spTree>
    <p:extLst>
      <p:ext uri="{BB962C8B-B14F-4D97-AF65-F5344CB8AC3E}">
        <p14:creationId xmlns:p14="http://schemas.microsoft.com/office/powerpoint/2010/main" val="3223610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3AD21-E8A5-D221-3AEC-C696424279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1B057-5061-29F2-D918-262B2F63A8F6}"/>
              </a:ext>
            </a:extLst>
          </p:cNvPr>
          <p:cNvSpPr>
            <a:spLocks noGrp="1"/>
          </p:cNvSpPr>
          <p:nvPr>
            <p:ph type="title"/>
          </p:nvPr>
        </p:nvSpPr>
        <p:spPr>
          <a:xfrm>
            <a:off x="537271" y="2393004"/>
            <a:ext cx="11276076" cy="1280160"/>
          </a:xfrm>
        </p:spPr>
        <p:txBody>
          <a:bodyPr/>
          <a:lstStyle/>
          <a:p>
            <a:r>
              <a:rPr lang="en-US"/>
              <a:t>Questions?</a:t>
            </a:r>
          </a:p>
        </p:txBody>
      </p:sp>
      <p:sp>
        <p:nvSpPr>
          <p:cNvPr id="4" name="Text Placeholder 3">
            <a:extLst>
              <a:ext uri="{FF2B5EF4-FFF2-40B4-BE49-F238E27FC236}">
                <a16:creationId xmlns:a16="http://schemas.microsoft.com/office/drawing/2014/main" id="{F4409608-EC5A-9621-E451-57C1C6D87C91}"/>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BC1115AF-C49E-341A-8DE7-4951A5504EC7}"/>
              </a:ext>
            </a:extLst>
          </p:cNvPr>
          <p:cNvSpPr>
            <a:spLocks noGrp="1"/>
          </p:cNvSpPr>
          <p:nvPr>
            <p:ph type="sldNum" sz="quarter" idx="14"/>
          </p:nvPr>
        </p:nvSpPr>
        <p:spPr/>
        <p:txBody>
          <a:bodyPr/>
          <a:lstStyle/>
          <a:p>
            <a:fld id="{99A20822-4A49-4D36-86E3-300BA48D3F00}" type="slidenum">
              <a:rPr lang="en-US" smtClean="0"/>
              <a:pPr/>
              <a:t>47</a:t>
            </a:fld>
            <a:endParaRPr lang="en-US"/>
          </a:p>
        </p:txBody>
      </p:sp>
    </p:spTree>
    <p:extLst>
      <p:ext uri="{BB962C8B-B14F-4D97-AF65-F5344CB8AC3E}">
        <p14:creationId xmlns:p14="http://schemas.microsoft.com/office/powerpoint/2010/main" val="3796285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681C7-81FF-E2B6-6955-A49D38B9A4E6}"/>
              </a:ext>
            </a:extLst>
          </p:cNvPr>
          <p:cNvSpPr>
            <a:spLocks noGrp="1"/>
          </p:cNvSpPr>
          <p:nvPr>
            <p:ph type="title"/>
          </p:nvPr>
        </p:nvSpPr>
        <p:spPr/>
        <p:txBody>
          <a:bodyPr/>
          <a:lstStyle/>
          <a:p>
            <a:r>
              <a:rPr lang="en-US"/>
              <a:t>Upcoming Webinars </a:t>
            </a:r>
            <a:br>
              <a:rPr lang="en-US"/>
            </a:br>
            <a:endParaRPr lang="en-US"/>
          </a:p>
        </p:txBody>
      </p:sp>
      <p:graphicFrame>
        <p:nvGraphicFramePr>
          <p:cNvPr id="9" name="Content Placeholder 8">
            <a:extLst>
              <a:ext uri="{FF2B5EF4-FFF2-40B4-BE49-F238E27FC236}">
                <a16:creationId xmlns:a16="http://schemas.microsoft.com/office/drawing/2014/main" id="{9A13C575-7157-8C19-EA54-AB6C5D6BDF4C}"/>
              </a:ext>
            </a:extLst>
          </p:cNvPr>
          <p:cNvGraphicFramePr>
            <a:graphicFrameLocks noGrp="1"/>
          </p:cNvGraphicFramePr>
          <p:nvPr>
            <p:ph sz="quarter" idx="15"/>
            <p:extLst>
              <p:ext uri="{D42A27DB-BD31-4B8C-83A1-F6EECF244321}">
                <p14:modId xmlns:p14="http://schemas.microsoft.com/office/powerpoint/2010/main" val="1959160089"/>
              </p:ext>
            </p:extLst>
          </p:nvPr>
        </p:nvGraphicFramePr>
        <p:xfrm>
          <a:off x="867266" y="1965489"/>
          <a:ext cx="10322350" cy="2032656"/>
        </p:xfrm>
        <a:graphic>
          <a:graphicData uri="http://schemas.openxmlformats.org/drawingml/2006/table">
            <a:tbl>
              <a:tblPr firstRow="1" bandRow="1">
                <a:tableStyleId>{5C22544A-7EE6-4342-B048-85BDC9FD1C3A}</a:tableStyleId>
              </a:tblPr>
              <a:tblGrid>
                <a:gridCol w="4647414">
                  <a:extLst>
                    <a:ext uri="{9D8B030D-6E8A-4147-A177-3AD203B41FA5}">
                      <a16:colId xmlns:a16="http://schemas.microsoft.com/office/drawing/2014/main" val="1073784523"/>
                    </a:ext>
                  </a:extLst>
                </a:gridCol>
                <a:gridCol w="5674936">
                  <a:extLst>
                    <a:ext uri="{9D8B030D-6E8A-4147-A177-3AD203B41FA5}">
                      <a16:colId xmlns:a16="http://schemas.microsoft.com/office/drawing/2014/main" val="1807671701"/>
                    </a:ext>
                  </a:extLst>
                </a:gridCol>
              </a:tblGrid>
              <a:tr h="677552">
                <a:tc>
                  <a:txBody>
                    <a:bodyPr/>
                    <a:lstStyle/>
                    <a:p>
                      <a:r>
                        <a:rPr lang="en-US" sz="2400"/>
                        <a:t>What</a:t>
                      </a:r>
                    </a:p>
                  </a:txBody>
                  <a:tcPr/>
                </a:tc>
                <a:tc>
                  <a:txBody>
                    <a:bodyPr/>
                    <a:lstStyle/>
                    <a:p>
                      <a:r>
                        <a:rPr lang="en-US" sz="2400"/>
                        <a:t>When</a:t>
                      </a:r>
                    </a:p>
                  </a:txBody>
                  <a:tcPr/>
                </a:tc>
                <a:extLst>
                  <a:ext uri="{0D108BD9-81ED-4DB2-BD59-A6C34878D82A}">
                    <a16:rowId xmlns:a16="http://schemas.microsoft.com/office/drawing/2014/main" val="2080004425"/>
                  </a:ext>
                </a:extLst>
              </a:tr>
              <a:tr h="677552">
                <a:tc>
                  <a:txBody>
                    <a:bodyPr/>
                    <a:lstStyle/>
                    <a:p>
                      <a:r>
                        <a:rPr lang="en-US" sz="2400"/>
                        <a:t>Academic Progress Monitoring</a:t>
                      </a:r>
                    </a:p>
                  </a:txBody>
                  <a:tcPr/>
                </a:tc>
                <a:tc>
                  <a:txBody>
                    <a:bodyPr/>
                    <a:lstStyle/>
                    <a:p>
                      <a:r>
                        <a:rPr lang="en-US" sz="2400"/>
                        <a:t>September 25, 2025</a:t>
                      </a:r>
                    </a:p>
                  </a:txBody>
                  <a:tcPr/>
                </a:tc>
                <a:extLst>
                  <a:ext uri="{0D108BD9-81ED-4DB2-BD59-A6C34878D82A}">
                    <a16:rowId xmlns:a16="http://schemas.microsoft.com/office/drawing/2014/main" val="3857231518"/>
                  </a:ext>
                </a:extLst>
              </a:tr>
              <a:tr h="677552">
                <a:tc>
                  <a:txBody>
                    <a:bodyPr/>
                    <a:lstStyle/>
                    <a:p>
                      <a:r>
                        <a:rPr lang="en-US" sz="2400"/>
                        <a:t>Diagnostic Data</a:t>
                      </a:r>
                    </a:p>
                  </a:txBody>
                  <a:tcPr/>
                </a:tc>
                <a:tc>
                  <a:txBody>
                    <a:bodyPr/>
                    <a:lstStyle/>
                    <a:p>
                      <a:r>
                        <a:rPr lang="en-US" sz="2400" dirty="0"/>
                        <a:t>March 10, 2026</a:t>
                      </a:r>
                    </a:p>
                  </a:txBody>
                  <a:tcPr/>
                </a:tc>
                <a:extLst>
                  <a:ext uri="{0D108BD9-81ED-4DB2-BD59-A6C34878D82A}">
                    <a16:rowId xmlns:a16="http://schemas.microsoft.com/office/drawing/2014/main" val="1603710082"/>
                  </a:ext>
                </a:extLst>
              </a:tr>
            </a:tbl>
          </a:graphicData>
        </a:graphic>
      </p:graphicFrame>
      <p:sp>
        <p:nvSpPr>
          <p:cNvPr id="7" name="Text Placeholder 6">
            <a:extLst>
              <a:ext uri="{FF2B5EF4-FFF2-40B4-BE49-F238E27FC236}">
                <a16:creationId xmlns:a16="http://schemas.microsoft.com/office/drawing/2014/main" id="{0C53AC07-A7C7-3FDF-AFE1-E2CA2EDEE74A}"/>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29F28CAE-4073-54FB-EADC-917FBD8660B2}"/>
              </a:ext>
              <a:ext uri="{C183D7F6-B498-43B3-948B-1728B52AA6E4}">
                <adec:decorative xmlns:adec="http://schemas.microsoft.com/office/drawing/2017/decorative" val="1"/>
              </a:ext>
            </a:extLst>
          </p:cNvPr>
          <p:cNvSpPr>
            <a:spLocks noGrp="1"/>
          </p:cNvSpPr>
          <p:nvPr>
            <p:ph type="sldNum" sz="quarter" idx="14"/>
          </p:nvPr>
        </p:nvSpPr>
        <p:spPr/>
        <p:txBody>
          <a:bodyPr/>
          <a:lstStyle/>
          <a:p>
            <a:fld id="{BABF4E83-61DB-418F-A99F-17BC9BB58EF6}" type="slidenum">
              <a:rPr lang="en-US" smtClean="0"/>
              <a:t>48</a:t>
            </a:fld>
            <a:endParaRPr lang="en-US"/>
          </a:p>
        </p:txBody>
      </p:sp>
    </p:spTree>
    <p:extLst>
      <p:ext uri="{BB962C8B-B14F-4D97-AF65-F5344CB8AC3E}">
        <p14:creationId xmlns:p14="http://schemas.microsoft.com/office/powerpoint/2010/main" val="318636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432E9-B4C5-E7C2-47F8-35F1FA3DF984}"/>
              </a:ext>
            </a:extLst>
          </p:cNvPr>
          <p:cNvSpPr>
            <a:spLocks noGrp="1"/>
          </p:cNvSpPr>
          <p:nvPr>
            <p:ph type="title"/>
          </p:nvPr>
        </p:nvSpPr>
        <p:spPr/>
        <p:txBody>
          <a:bodyPr/>
          <a:lstStyle/>
          <a:p>
            <a:r>
              <a:rPr lang="en-US"/>
              <a:t>Upcoming Workshops &amp; CoPs</a:t>
            </a:r>
          </a:p>
        </p:txBody>
      </p:sp>
      <p:graphicFrame>
        <p:nvGraphicFramePr>
          <p:cNvPr id="10" name="Content Placeholder 9">
            <a:extLst>
              <a:ext uri="{FF2B5EF4-FFF2-40B4-BE49-F238E27FC236}">
                <a16:creationId xmlns:a16="http://schemas.microsoft.com/office/drawing/2014/main" id="{FCAB5FA1-B2FF-D36F-7779-0671D4614683}"/>
              </a:ext>
            </a:extLst>
          </p:cNvPr>
          <p:cNvGraphicFramePr>
            <a:graphicFrameLocks noGrp="1"/>
          </p:cNvGraphicFramePr>
          <p:nvPr>
            <p:ph sz="quarter" idx="15"/>
            <p:extLst>
              <p:ext uri="{D42A27DB-BD31-4B8C-83A1-F6EECF244321}">
                <p14:modId xmlns:p14="http://schemas.microsoft.com/office/powerpoint/2010/main" val="1903123062"/>
              </p:ext>
            </p:extLst>
          </p:nvPr>
        </p:nvGraphicFramePr>
        <p:xfrm>
          <a:off x="457200" y="1341120"/>
          <a:ext cx="11274424" cy="2865120"/>
        </p:xfrm>
        <a:graphic>
          <a:graphicData uri="http://schemas.openxmlformats.org/drawingml/2006/table">
            <a:tbl>
              <a:tblPr firstRow="1" bandRow="1">
                <a:tableStyleId>{5C22544A-7EE6-4342-B048-85BDC9FD1C3A}</a:tableStyleId>
              </a:tblPr>
              <a:tblGrid>
                <a:gridCol w="4673065">
                  <a:extLst>
                    <a:ext uri="{9D8B030D-6E8A-4147-A177-3AD203B41FA5}">
                      <a16:colId xmlns:a16="http://schemas.microsoft.com/office/drawing/2014/main" val="2955122015"/>
                    </a:ext>
                  </a:extLst>
                </a:gridCol>
                <a:gridCol w="6601359">
                  <a:extLst>
                    <a:ext uri="{9D8B030D-6E8A-4147-A177-3AD203B41FA5}">
                      <a16:colId xmlns:a16="http://schemas.microsoft.com/office/drawing/2014/main" val="94456631"/>
                    </a:ext>
                  </a:extLst>
                </a:gridCol>
              </a:tblGrid>
              <a:tr h="370840">
                <a:tc>
                  <a:txBody>
                    <a:bodyPr/>
                    <a:lstStyle/>
                    <a:p>
                      <a:r>
                        <a:rPr lang="en-US" sz="2000"/>
                        <a:t>What</a:t>
                      </a:r>
                    </a:p>
                  </a:txBody>
                  <a:tcPr/>
                </a:tc>
                <a:tc>
                  <a:txBody>
                    <a:bodyPr/>
                    <a:lstStyle/>
                    <a:p>
                      <a:r>
                        <a:rPr lang="en-US" sz="2000"/>
                        <a:t>When</a:t>
                      </a:r>
                    </a:p>
                  </a:txBody>
                  <a:tcPr/>
                </a:tc>
                <a:extLst>
                  <a:ext uri="{0D108BD9-81ED-4DB2-BD59-A6C34878D82A}">
                    <a16:rowId xmlns:a16="http://schemas.microsoft.com/office/drawing/2014/main" val="1380881438"/>
                  </a:ext>
                </a:extLst>
              </a:tr>
              <a:tr h="370840">
                <a:tc>
                  <a:txBody>
                    <a:bodyPr/>
                    <a:lstStyle/>
                    <a:p>
                      <a:r>
                        <a:rPr lang="en-US" sz="1800"/>
                        <a:t>Two-part Academic Progress Monitoring Workshop</a:t>
                      </a:r>
                    </a:p>
                  </a:txBody>
                  <a:tcPr/>
                </a:tc>
                <a:tc>
                  <a:txBody>
                    <a:bodyPr/>
                    <a:lstStyle/>
                    <a:p>
                      <a:pPr marL="285750" indent="-285750">
                        <a:buFont typeface="Arial" panose="020B0604020202020204" pitchFamily="34" charset="0"/>
                        <a:buChar char="•"/>
                      </a:pPr>
                      <a:r>
                        <a:rPr lang="en-US" sz="1800"/>
                        <a:t>October 9, 2025</a:t>
                      </a:r>
                    </a:p>
                    <a:p>
                      <a:pPr marL="285750" indent="-285750">
                        <a:buFont typeface="Arial" panose="020B0604020202020204" pitchFamily="34" charset="0"/>
                        <a:buChar char="•"/>
                      </a:pPr>
                      <a:r>
                        <a:rPr lang="en-US" sz="1800"/>
                        <a:t>October 30, 2025</a:t>
                      </a:r>
                    </a:p>
                  </a:txBody>
                  <a:tcPr/>
                </a:tc>
                <a:extLst>
                  <a:ext uri="{0D108BD9-81ED-4DB2-BD59-A6C34878D82A}">
                    <a16:rowId xmlns:a16="http://schemas.microsoft.com/office/drawing/2014/main" val="4114925361"/>
                  </a:ext>
                </a:extLst>
              </a:tr>
              <a:tr h="370840">
                <a:tc>
                  <a:txBody>
                    <a:bodyPr/>
                    <a:lstStyle/>
                    <a:p>
                      <a:r>
                        <a:rPr lang="en-US" sz="1800"/>
                        <a:t>Implementing DBI in Rural Settings CoP</a:t>
                      </a:r>
                    </a:p>
                  </a:txBody>
                  <a:tcPr/>
                </a:tc>
                <a:tc>
                  <a:txBody>
                    <a:bodyPr/>
                    <a:lstStyle/>
                    <a:p>
                      <a:pPr marL="342900" indent="-342900">
                        <a:buFont typeface="Arial" panose="020B0604020202020204" pitchFamily="34" charset="0"/>
                        <a:buChar char="•"/>
                      </a:pPr>
                      <a:r>
                        <a:rPr lang="en-US" sz="1800"/>
                        <a:t>January 28, 2026</a:t>
                      </a:r>
                    </a:p>
                    <a:p>
                      <a:pPr marL="342900" indent="-342900">
                        <a:buFont typeface="Arial" panose="020B0604020202020204" pitchFamily="34" charset="0"/>
                        <a:buChar char="•"/>
                      </a:pPr>
                      <a:r>
                        <a:rPr lang="en-US" sz="1800"/>
                        <a:t>February 11, 2026</a:t>
                      </a:r>
                    </a:p>
                    <a:p>
                      <a:pPr marL="342900" indent="-342900">
                        <a:buFont typeface="Arial" panose="020B0604020202020204" pitchFamily="34" charset="0"/>
                        <a:buChar char="•"/>
                      </a:pPr>
                      <a:r>
                        <a:rPr lang="en-US" sz="1800"/>
                        <a:t>February 25, 2026</a:t>
                      </a:r>
                    </a:p>
                  </a:txBody>
                  <a:tcPr/>
                </a:tc>
                <a:extLst>
                  <a:ext uri="{0D108BD9-81ED-4DB2-BD59-A6C34878D82A}">
                    <a16:rowId xmlns:a16="http://schemas.microsoft.com/office/drawing/2014/main" val="3620837778"/>
                  </a:ext>
                </a:extLst>
              </a:tr>
              <a:tr h="370840">
                <a:tc>
                  <a:txBody>
                    <a:bodyPr/>
                    <a:lstStyle/>
                    <a:p>
                      <a:r>
                        <a:rPr lang="en-US" sz="1800"/>
                        <a:t>Three-part Diagnostic Data Workshop</a:t>
                      </a:r>
                    </a:p>
                  </a:txBody>
                  <a:tcPr/>
                </a:tc>
                <a:tc>
                  <a:txBody>
                    <a:bodyPr/>
                    <a:lstStyle/>
                    <a:p>
                      <a:pPr marL="285750" indent="-285750">
                        <a:buFont typeface="Arial" panose="020B0604020202020204" pitchFamily="34" charset="0"/>
                        <a:buChar char="•"/>
                      </a:pPr>
                      <a:r>
                        <a:rPr lang="en-US" sz="1800" dirty="0"/>
                        <a:t>March 31, 2026</a:t>
                      </a:r>
                    </a:p>
                    <a:p>
                      <a:pPr marL="285750" indent="-285750">
                        <a:buFont typeface="Arial" panose="020B0604020202020204" pitchFamily="34" charset="0"/>
                        <a:buChar char="•"/>
                      </a:pPr>
                      <a:r>
                        <a:rPr lang="en-US" sz="1800" dirty="0"/>
                        <a:t>April 14, 2026</a:t>
                      </a:r>
                    </a:p>
                    <a:p>
                      <a:pPr marL="285750" indent="-285750">
                        <a:buFont typeface="Arial" panose="020B0604020202020204" pitchFamily="34" charset="0"/>
                        <a:buChar char="•"/>
                      </a:pPr>
                      <a:r>
                        <a:rPr lang="en-US" sz="1800" dirty="0"/>
                        <a:t>April 28, 2026</a:t>
                      </a:r>
                    </a:p>
                  </a:txBody>
                  <a:tcPr/>
                </a:tc>
                <a:extLst>
                  <a:ext uri="{0D108BD9-81ED-4DB2-BD59-A6C34878D82A}">
                    <a16:rowId xmlns:a16="http://schemas.microsoft.com/office/drawing/2014/main" val="3538656826"/>
                  </a:ext>
                </a:extLst>
              </a:tr>
            </a:tbl>
          </a:graphicData>
        </a:graphic>
      </p:graphicFrame>
      <p:sp>
        <p:nvSpPr>
          <p:cNvPr id="7" name="Text Placeholder 6">
            <a:extLst>
              <a:ext uri="{FF2B5EF4-FFF2-40B4-BE49-F238E27FC236}">
                <a16:creationId xmlns:a16="http://schemas.microsoft.com/office/drawing/2014/main" id="{F607BF80-8E0F-670E-EF8E-629B2D3CD2B5}"/>
              </a:ext>
              <a:ext uri="{C183D7F6-B498-43B3-948B-1728B52AA6E4}">
                <adec:decorative xmlns:adec="http://schemas.microsoft.com/office/drawing/2017/decorative" val="1"/>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CEBE1577-0B89-CF4A-5F0A-F86B1EF7602F}"/>
              </a:ext>
            </a:extLst>
          </p:cNvPr>
          <p:cNvSpPr>
            <a:spLocks noGrp="1"/>
          </p:cNvSpPr>
          <p:nvPr>
            <p:ph type="sldNum" sz="quarter" idx="14"/>
          </p:nvPr>
        </p:nvSpPr>
        <p:spPr/>
        <p:txBody>
          <a:bodyPr/>
          <a:lstStyle/>
          <a:p>
            <a:fld id="{BABF4E83-61DB-418F-A99F-17BC9BB58EF6}" type="slidenum">
              <a:rPr lang="en-US" smtClean="0"/>
              <a:t>49</a:t>
            </a:fld>
            <a:endParaRPr lang="en-US"/>
          </a:p>
        </p:txBody>
      </p:sp>
    </p:spTree>
    <p:extLst>
      <p:ext uri="{BB962C8B-B14F-4D97-AF65-F5344CB8AC3E}">
        <p14:creationId xmlns:p14="http://schemas.microsoft.com/office/powerpoint/2010/main" val="52838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BD58684-3D43-4F63-801C-3162F82A8DE1}"/>
              </a:ext>
            </a:extLst>
          </p:cNvPr>
          <p:cNvSpPr>
            <a:spLocks noGrp="1"/>
          </p:cNvSpPr>
          <p:nvPr>
            <p:ph type="title"/>
          </p:nvPr>
        </p:nvSpPr>
        <p:spPr/>
        <p:txBody>
          <a:bodyPr/>
          <a:lstStyle/>
          <a:p>
            <a:r>
              <a:rPr lang="en-US"/>
              <a:t>Learner Outcomes</a:t>
            </a:r>
          </a:p>
        </p:txBody>
      </p:sp>
      <p:sp>
        <p:nvSpPr>
          <p:cNvPr id="6" name="Content Placeholder 5">
            <a:extLst>
              <a:ext uri="{FF2B5EF4-FFF2-40B4-BE49-F238E27FC236}">
                <a16:creationId xmlns:a16="http://schemas.microsoft.com/office/drawing/2014/main" id="{0395841D-81AF-4F94-837C-6805A8E7BBE6}"/>
              </a:ext>
            </a:extLst>
          </p:cNvPr>
          <p:cNvSpPr>
            <a:spLocks noGrp="1"/>
          </p:cNvSpPr>
          <p:nvPr>
            <p:ph sz="quarter" idx="15"/>
          </p:nvPr>
        </p:nvSpPr>
        <p:spPr>
          <a:xfrm>
            <a:off x="322289" y="1260223"/>
            <a:ext cx="7517567" cy="4343400"/>
          </a:xfrm>
        </p:spPr>
        <p:txBody>
          <a:bodyPr vert="horz" lIns="0" tIns="0" rIns="0" bIns="0" rtlCol="0" anchor="t">
            <a:normAutofit/>
          </a:bodyPr>
          <a:lstStyle/>
          <a:p>
            <a:pPr marL="0" indent="0">
              <a:buNone/>
            </a:pPr>
            <a:r>
              <a:rPr lang="en-US"/>
              <a:t>By the end of the webinar, participants will be able to:</a:t>
            </a:r>
          </a:p>
          <a:p>
            <a:pPr lvl="0"/>
            <a:r>
              <a:rPr lang="en-US"/>
              <a:t>Explain the rationale for intensive intervention</a:t>
            </a:r>
          </a:p>
          <a:p>
            <a:pPr lvl="0"/>
            <a:r>
              <a:rPr lang="en-US"/>
              <a:t>Describe the steps in the data-based individualization (DBI) process.</a:t>
            </a:r>
          </a:p>
          <a:p>
            <a:pPr lvl="0"/>
            <a:r>
              <a:rPr lang="en-US"/>
              <a:t>Access and use National Center on Intensive Intervention (NCII) resources to support implementation of DBI</a:t>
            </a:r>
          </a:p>
          <a:p>
            <a:endParaRPr lang="en-US"/>
          </a:p>
          <a:p>
            <a:endParaRPr lang="en-US"/>
          </a:p>
        </p:txBody>
      </p:sp>
      <p:sp>
        <p:nvSpPr>
          <p:cNvPr id="5" name="Text Placeholder 4">
            <a:extLst>
              <a:ext uri="{FF2B5EF4-FFF2-40B4-BE49-F238E27FC236}">
                <a16:creationId xmlns:a16="http://schemas.microsoft.com/office/drawing/2014/main" id="{8DAD34FE-BBCC-4DAB-8B48-102DFC88C507}"/>
              </a:ext>
            </a:extLst>
          </p:cNvPr>
          <p:cNvSpPr>
            <a:spLocks noGrp="1"/>
          </p:cNvSpPr>
          <p:nvPr>
            <p:ph type="body" sz="quarter" idx="13"/>
          </p:nvPr>
        </p:nvSpPr>
        <p:spPr/>
        <p:txBody>
          <a:bodyPr/>
          <a:lstStyle/>
          <a:p>
            <a:endParaRPr lang="en-US"/>
          </a:p>
        </p:txBody>
      </p:sp>
      <p:pic>
        <p:nvPicPr>
          <p:cNvPr id="2" name="Content Placeholder 5">
            <a:extLst>
              <a:ext uri="{FF2B5EF4-FFF2-40B4-BE49-F238E27FC236}">
                <a16:creationId xmlns:a16="http://schemas.microsoft.com/office/drawing/2014/main" id="{1BEE5EFE-8319-9E00-D2AD-F55AB9C257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548841" y="1617734"/>
            <a:ext cx="3182911" cy="3103418"/>
          </a:xfrm>
          <a:prstGeom prst="rect">
            <a:avLst/>
          </a:prstGeom>
          <a:ln>
            <a:noFill/>
          </a:ln>
        </p:spPr>
      </p:pic>
    </p:spTree>
    <p:extLst>
      <p:ext uri="{BB962C8B-B14F-4D97-AF65-F5344CB8AC3E}">
        <p14:creationId xmlns:p14="http://schemas.microsoft.com/office/powerpoint/2010/main" val="1350429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0"/>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a:t>NCII Disclaimer</a:t>
            </a:r>
            <a:endParaRPr/>
          </a:p>
        </p:txBody>
      </p:sp>
      <p:sp>
        <p:nvSpPr>
          <p:cNvPr id="316" name="Google Shape;316;p10"/>
          <p:cNvSpPr txBox="1">
            <a:spLocks noGrp="1"/>
          </p:cNvSpPr>
          <p:nvPr>
            <p:ph type="body" idx="1"/>
          </p:nvPr>
        </p:nvSpPr>
        <p:spPr>
          <a:xfrm>
            <a:off x="457200" y="1371600"/>
            <a:ext cx="11274552" cy="43434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0"/>
              </a:spcBef>
              <a:spcAft>
                <a:spcPts val="0"/>
              </a:spcAft>
              <a:buClr>
                <a:schemeClr val="accent1"/>
              </a:buClr>
              <a:buSzPts val="2600"/>
              <a:buNone/>
            </a:pPr>
            <a:r>
              <a:rPr lang="en-US"/>
              <a:t>This presentation was produced under the U.S. Department of Education, Office of Special Education Programs, Award No. H326Q160001. Celia Rosenquist serves as the project officer. The views expressed herein do not necessarily represent the positions or policies of the U.S. Department of Education. No official endorsement by the U.S. Department of Education of any product, commodity, service, or enterprise mentioned in this resource is intended or should be inferred.</a:t>
            </a:r>
            <a:endParaRPr/>
          </a:p>
        </p:txBody>
      </p:sp>
      <p:sp>
        <p:nvSpPr>
          <p:cNvPr id="317" name="Google Shape;317;p10">
            <a:extLst>
              <a:ext uri="{C183D7F6-B498-43B3-948B-1728B52AA6E4}">
                <adec:decorative xmlns:adec="http://schemas.microsoft.com/office/drawing/2017/decorative" val="1"/>
              </a:ext>
            </a:extLst>
          </p:cNvPr>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474B4F-80A0-4ABD-ADFA-BBC1255E03BA}"/>
              </a:ext>
            </a:extLst>
          </p:cNvPr>
          <p:cNvSpPr>
            <a:spLocks noGrp="1"/>
          </p:cNvSpPr>
          <p:nvPr>
            <p:ph type="title"/>
          </p:nvPr>
        </p:nvSpPr>
        <p:spPr/>
        <p:txBody>
          <a:bodyPr/>
          <a:lstStyle/>
          <a:p>
            <a:r>
              <a:rPr lang="en-US"/>
              <a:t>Thank you</a:t>
            </a:r>
          </a:p>
        </p:txBody>
      </p:sp>
      <p:sp>
        <p:nvSpPr>
          <p:cNvPr id="4" name="Slide Number Placeholder 3">
            <a:extLst>
              <a:ext uri="{FF2B5EF4-FFF2-40B4-BE49-F238E27FC236}">
                <a16:creationId xmlns:a16="http://schemas.microsoft.com/office/drawing/2014/main" id="{9BC3AB2F-DD72-4C9D-8FBB-3D97D1BB2F7D}"/>
              </a:ext>
            </a:extLst>
          </p:cNvPr>
          <p:cNvSpPr>
            <a:spLocks noGrp="1"/>
          </p:cNvSpPr>
          <p:nvPr>
            <p:ph type="sldNum" sz="quarter" idx="17"/>
          </p:nvPr>
        </p:nvSpPr>
        <p:spPr/>
        <p:txBody>
          <a:bodyPr/>
          <a:lstStyle/>
          <a:p>
            <a:fld id="{99A20822-4A49-4D36-86E3-300BA48D3F00}" type="slidenum">
              <a:rPr lang="en-US" smtClean="0"/>
              <a:pPr/>
              <a:t>51</a:t>
            </a:fld>
            <a:endParaRPr lang="en-US"/>
          </a:p>
        </p:txBody>
      </p:sp>
    </p:spTree>
    <p:extLst>
      <p:ext uri="{BB962C8B-B14F-4D97-AF65-F5344CB8AC3E}">
        <p14:creationId xmlns:p14="http://schemas.microsoft.com/office/powerpoint/2010/main" val="2022313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CAEE-7657-4291-BE09-A931DD052547}"/>
              </a:ext>
            </a:extLst>
          </p:cNvPr>
          <p:cNvSpPr>
            <a:spLocks noGrp="1"/>
          </p:cNvSpPr>
          <p:nvPr>
            <p:ph type="title"/>
          </p:nvPr>
        </p:nvSpPr>
        <p:spPr/>
        <p:txBody>
          <a:bodyPr/>
          <a:lstStyle/>
          <a:p>
            <a:r>
              <a:rPr lang="en-US"/>
              <a:t>References</a:t>
            </a:r>
          </a:p>
        </p:txBody>
      </p:sp>
      <p:sp>
        <p:nvSpPr>
          <p:cNvPr id="3" name="Text Placeholder 2">
            <a:extLst>
              <a:ext uri="{FF2B5EF4-FFF2-40B4-BE49-F238E27FC236}">
                <a16:creationId xmlns:a16="http://schemas.microsoft.com/office/drawing/2014/main" id="{DE0051A5-3F0B-4116-B14E-9325C2E455FA}"/>
              </a:ext>
            </a:extLst>
          </p:cNvPr>
          <p:cNvSpPr>
            <a:spLocks noGrp="1"/>
          </p:cNvSpPr>
          <p:nvPr>
            <p:ph type="body" sz="quarter" idx="13"/>
          </p:nvPr>
        </p:nvSpPr>
        <p:spPr>
          <a:xfrm>
            <a:off x="457200" y="1371600"/>
            <a:ext cx="11274552" cy="4572000"/>
          </a:xfrm>
        </p:spPr>
        <p:txBody>
          <a:bodyPr/>
          <a:lstStyle/>
          <a:p>
            <a:r>
              <a:rPr lang="en-US" sz="1700"/>
              <a:t>Gersten, R., Compton, D., Connor, C.M., Dimino, J., Santoro, L., Linan-Thompson, S., and Tilly, W.D. (2009). </a:t>
            </a:r>
            <a:r>
              <a:rPr lang="en-US" sz="1700" i="1"/>
              <a:t>Assisting students struggling with reading: Response to Intervention and multi-tier intervention for reading in the primary grades. A practice guide</a:t>
            </a:r>
            <a:r>
              <a:rPr lang="en-US" sz="1700"/>
              <a:t>. (NCEE 2009-4045). Washington, DC: National Center for Education Evaluation and Regional Assistance, Institute of Education Sciences, U.S. Department of Education. Retrieved from </a:t>
            </a:r>
            <a:r>
              <a:rPr lang="en-US" sz="1700">
                <a:hlinkClick r:id="rId3"/>
              </a:rPr>
              <a:t>https://ies.ed.gov/ncee/wwc/PracticeGuide/3</a:t>
            </a:r>
            <a:endParaRPr lang="en-US" sz="1700"/>
          </a:p>
          <a:p>
            <a:r>
              <a:rPr lang="en-US" sz="1700">
                <a:solidFill>
                  <a:srgbClr val="222222"/>
                </a:solidFill>
              </a:rPr>
              <a:t>Kuchle, L. B., &amp; Riley-Tillman, T. C. (2019). Integrating behavior and academics in intervention planning. In R.Z. Edmonds, A.G. Gandhi, &amp; L.C. Danielson (Eds.). </a:t>
            </a:r>
            <a:r>
              <a:rPr lang="en-US" sz="1700" i="1">
                <a:solidFill>
                  <a:srgbClr val="222222"/>
                </a:solidFill>
              </a:rPr>
              <a:t>Essentials of intensive intervention </a:t>
            </a:r>
            <a:r>
              <a:rPr lang="en-US" sz="1700">
                <a:solidFill>
                  <a:srgbClr val="222222"/>
                </a:solidFill>
              </a:rPr>
              <a:t>(pp. 51-70). The Guilford Press. </a:t>
            </a:r>
            <a:endParaRPr lang="en-US" sz="1700"/>
          </a:p>
          <a:p>
            <a:r>
              <a:rPr lang="en-US" sz="1700"/>
              <a:t>National Center on Intensive Intervention. (2013). </a:t>
            </a:r>
            <a:r>
              <a:rPr lang="en-US" sz="1700" i="1"/>
              <a:t>Data-based individualization: A framework for intensive intervention</a:t>
            </a:r>
            <a:r>
              <a:rPr lang="en-US" sz="1700"/>
              <a:t>.</a:t>
            </a:r>
            <a:r>
              <a:rPr lang="en-US" sz="1700" i="1"/>
              <a:t> </a:t>
            </a:r>
            <a:r>
              <a:rPr lang="en-US" sz="1700"/>
              <a:t>Washington, DC: American Institutes for Research. Retrieved from </a:t>
            </a:r>
            <a:r>
              <a:rPr lang="en-US" sz="1700">
                <a:hlinkClick r:id="rId4"/>
              </a:rPr>
              <a:t>https://intensiveintervention.uat.air.org/resource/data-based-individualization-framework-intensive-intervention</a:t>
            </a:r>
            <a:r>
              <a:rPr lang="en-US" sz="1700"/>
              <a:t> </a:t>
            </a:r>
          </a:p>
          <a:p>
            <a:endParaRPr lang="en-US" sz="1700"/>
          </a:p>
          <a:p>
            <a:endParaRPr lang="en-US"/>
          </a:p>
          <a:p>
            <a:endParaRPr lang="en-US"/>
          </a:p>
        </p:txBody>
      </p:sp>
      <p:sp>
        <p:nvSpPr>
          <p:cNvPr id="4" name="Slide Number Placeholder 3">
            <a:extLst>
              <a:ext uri="{FF2B5EF4-FFF2-40B4-BE49-F238E27FC236}">
                <a16:creationId xmlns:a16="http://schemas.microsoft.com/office/drawing/2014/main" id="{57FB7A44-6CB7-4997-85B3-6D0BD0909359}"/>
              </a:ext>
            </a:extLst>
          </p:cNvPr>
          <p:cNvSpPr>
            <a:spLocks noGrp="1"/>
          </p:cNvSpPr>
          <p:nvPr>
            <p:ph type="sldNum" sz="quarter" idx="15"/>
          </p:nvPr>
        </p:nvSpPr>
        <p:spPr/>
        <p:txBody>
          <a:bodyPr/>
          <a:lstStyle/>
          <a:p>
            <a:fld id="{99A20822-4A49-4D36-86E3-300BA48D3F00}" type="slidenum">
              <a:rPr lang="en-US" smtClean="0"/>
              <a:pPr/>
              <a:t>52</a:t>
            </a:fld>
            <a:endParaRPr lang="en-US"/>
          </a:p>
        </p:txBody>
      </p:sp>
    </p:spTree>
    <p:extLst>
      <p:ext uri="{BB962C8B-B14F-4D97-AF65-F5344CB8AC3E}">
        <p14:creationId xmlns:p14="http://schemas.microsoft.com/office/powerpoint/2010/main" val="722459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FBF8A8-4367-385C-19CE-469EBCE289F5}"/>
              </a:ext>
            </a:extLst>
          </p:cNvPr>
          <p:cNvSpPr>
            <a:spLocks noGrp="1"/>
          </p:cNvSpPr>
          <p:nvPr>
            <p:ph type="title"/>
          </p:nvPr>
        </p:nvSpPr>
        <p:spPr/>
        <p:txBody>
          <a:bodyPr/>
          <a:lstStyle/>
          <a:p>
            <a:r>
              <a:rPr lang="en-US"/>
              <a:t>Why is Intensive Intervention Important?</a:t>
            </a:r>
          </a:p>
        </p:txBody>
      </p:sp>
      <p:sp>
        <p:nvSpPr>
          <p:cNvPr id="7" name="Text Placeholder 6">
            <a:extLst>
              <a:ext uri="{FF2B5EF4-FFF2-40B4-BE49-F238E27FC236}">
                <a16:creationId xmlns:a16="http://schemas.microsoft.com/office/drawing/2014/main" id="{1B96E0FE-1E0C-5785-3973-69D8B88DFC50}"/>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8045B57F-DA28-9E85-FC9D-51ED607EB261}"/>
              </a:ext>
            </a:extLst>
          </p:cNvPr>
          <p:cNvSpPr>
            <a:spLocks noGrp="1"/>
          </p:cNvSpPr>
          <p:nvPr>
            <p:ph type="sldNum" sz="quarter" idx="15"/>
          </p:nvPr>
        </p:nvSpPr>
        <p:spPr/>
        <p:txBody>
          <a:bodyPr/>
          <a:lstStyle/>
          <a:p>
            <a:fld id="{99A20822-4A49-4D36-86E3-300BA48D3F00}" type="slidenum">
              <a:rPr lang="en-US" smtClean="0"/>
              <a:pPr/>
              <a:t>6</a:t>
            </a:fld>
            <a:endParaRPr lang="en-US"/>
          </a:p>
        </p:txBody>
      </p:sp>
    </p:spTree>
    <p:extLst>
      <p:ext uri="{BB962C8B-B14F-4D97-AF65-F5344CB8AC3E}">
        <p14:creationId xmlns:p14="http://schemas.microsoft.com/office/powerpoint/2010/main" val="361923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ea typeface="ＭＳ Ｐゴシック"/>
              </a:rPr>
              <a:t>Why do we need intensive intervention?</a:t>
            </a:r>
            <a:endParaRPr lang="en-US"/>
          </a:p>
        </p:txBody>
      </p:sp>
      <p:sp>
        <p:nvSpPr>
          <p:cNvPr id="2" name="Content Placeholder 1"/>
          <p:cNvSpPr>
            <a:spLocks noGrp="1"/>
          </p:cNvSpPr>
          <p:nvPr>
            <p:ph sz="quarter" idx="14"/>
          </p:nvPr>
        </p:nvSpPr>
        <p:spPr>
          <a:xfrm>
            <a:off x="181748" y="4302177"/>
            <a:ext cx="3669323" cy="1412822"/>
          </a:xfrm>
        </p:spPr>
        <p:txBody>
          <a:bodyPr vert="horz" lIns="0" tIns="0" rIns="0" bIns="0" rtlCol="0" anchor="t">
            <a:noAutofit/>
          </a:bodyPr>
          <a:lstStyle/>
          <a:p>
            <a:pPr marL="1905" algn="ctr">
              <a:tabLst>
                <a:tab pos="1154906" algn="l"/>
              </a:tabLst>
            </a:pPr>
            <a:r>
              <a:rPr lang="en-US" sz="2000"/>
              <a:t>Validated programs are not universally effective programs; 3% to 5% of students need more help (NCII, 2013)</a:t>
            </a:r>
            <a:endParaRPr lang="en-US"/>
          </a:p>
        </p:txBody>
      </p:sp>
      <p:sp>
        <p:nvSpPr>
          <p:cNvPr id="5" name="Content Placeholder 4"/>
          <p:cNvSpPr>
            <a:spLocks noGrp="1"/>
          </p:cNvSpPr>
          <p:nvPr>
            <p:ph sz="quarter" idx="15"/>
          </p:nvPr>
        </p:nvSpPr>
        <p:spPr>
          <a:xfrm>
            <a:off x="4126523" y="4302176"/>
            <a:ext cx="3385001" cy="1412823"/>
          </a:xfrm>
        </p:spPr>
        <p:txBody>
          <a:bodyPr vert="horz" lIns="0" tIns="0" rIns="0" bIns="0" rtlCol="0" anchor="t">
            <a:noAutofit/>
          </a:bodyPr>
          <a:lstStyle/>
          <a:p>
            <a:pPr algn="ctr">
              <a:spcBef>
                <a:spcPts val="900"/>
              </a:spcBef>
            </a:pPr>
            <a:r>
              <a:rPr lang="en-US" sz="2000"/>
              <a:t>Students with intensive needs often require 10</a:t>
            </a:r>
            <a:r>
              <a:rPr lang="en-US" sz="2000">
                <a:cs typeface="Arial"/>
              </a:rPr>
              <a:t>–</a:t>
            </a:r>
            <a:r>
              <a:rPr lang="en-US" sz="2000"/>
              <a:t>30 times as much practice as their peers to learn new information </a:t>
            </a:r>
          </a:p>
          <a:p>
            <a:pPr algn="ctr">
              <a:spcBef>
                <a:spcPts val="900"/>
              </a:spcBef>
            </a:pPr>
            <a:r>
              <a:rPr lang="en-US" sz="2000"/>
              <a:t>(</a:t>
            </a:r>
            <a:r>
              <a:rPr lang="en-US" sz="2000" err="1"/>
              <a:t>Gersten</a:t>
            </a:r>
            <a:r>
              <a:rPr lang="en-US" sz="2000"/>
              <a:t> et al., 2009)</a:t>
            </a:r>
          </a:p>
          <a:p>
            <a:endParaRPr lang="en-US" sz="2000"/>
          </a:p>
        </p:txBody>
      </p:sp>
      <p:sp>
        <p:nvSpPr>
          <p:cNvPr id="11" name="Content Placeholder 4">
            <a:extLst>
              <a:ext uri="{FF2B5EF4-FFF2-40B4-BE49-F238E27FC236}">
                <a16:creationId xmlns:a16="http://schemas.microsoft.com/office/drawing/2014/main" id="{C7FA176E-3A98-4053-872D-50E6CDBA47F1}"/>
              </a:ext>
            </a:extLst>
          </p:cNvPr>
          <p:cNvSpPr txBox="1">
            <a:spLocks/>
          </p:cNvSpPr>
          <p:nvPr/>
        </p:nvSpPr>
        <p:spPr>
          <a:xfrm>
            <a:off x="8062428" y="4300578"/>
            <a:ext cx="3377815" cy="2901237"/>
          </a:xfrm>
          <a:prstGeom prst="rect">
            <a:avLst/>
          </a:prstGeom>
          <a:ln>
            <a:noFill/>
          </a:ln>
        </p:spPr>
        <p:txBody>
          <a:bodyPr vert="horz" lIns="0" tIns="0" rIns="0" bIns="0" rtlCol="0">
            <a:noAutofit/>
          </a:bodyPr>
          <a:lstStyle>
            <a:lvl1pPr marL="0" marR="0" indent="0" algn="l" defTabSz="685783" rtl="0" eaLnBrk="1" fontAlgn="auto" latinLnBrk="0" hangingPunct="1">
              <a:lnSpc>
                <a:spcPct val="125000"/>
              </a:lnSpc>
              <a:spcBef>
                <a:spcPts val="1800"/>
              </a:spcBef>
              <a:spcAft>
                <a:spcPts val="0"/>
              </a:spcAft>
              <a:buClr>
                <a:schemeClr val="tx1"/>
              </a:buClr>
              <a:buSzPct val="100000"/>
              <a:buFont typeface="Wingdings" panose="05000000000000000000" pitchFamily="2" charset="2"/>
              <a:buNone/>
              <a:tabLst/>
              <a:defRPr sz="2600" b="0" i="0" kern="1200">
                <a:solidFill>
                  <a:schemeClr val="tx1"/>
                </a:solidFill>
                <a:latin typeface="+mn-lt"/>
                <a:ea typeface="Calibri"/>
                <a:cs typeface="Calibri"/>
              </a:defRPr>
            </a:lvl1pPr>
            <a:lvl2pPr marL="320032" marR="0" indent="-320032" algn="l" defTabSz="685783" rtl="0" eaLnBrk="1" fontAlgn="auto" latinLnBrk="0" hangingPunct="1">
              <a:lnSpc>
                <a:spcPct val="125000"/>
              </a:lnSpc>
              <a:spcBef>
                <a:spcPts val="600"/>
              </a:spcBef>
              <a:spcAft>
                <a:spcPts val="0"/>
              </a:spcAft>
              <a:buClr>
                <a:schemeClr val="accent1"/>
              </a:buClr>
              <a:buSzTx/>
              <a:buFont typeface="Wingdings" panose="05000000000000000000" pitchFamily="2" charset="2"/>
              <a:buChar char="§"/>
              <a:tabLst/>
              <a:defRPr sz="2600" b="0" i="0" kern="1200">
                <a:solidFill>
                  <a:schemeClr val="tx1"/>
                </a:solidFill>
                <a:latin typeface="+mn-lt"/>
                <a:ea typeface="Calibri"/>
                <a:cs typeface="Calibri"/>
              </a:defRPr>
            </a:lvl2pPr>
            <a:lvl3pPr marL="640064" marR="0" indent="-320032" algn="l" defTabSz="685783"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960096" marR="0" indent="-320032" algn="l" defTabSz="685783"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280128" marR="0" indent="-320032" algn="l" defTabSz="685783"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5pPr>
            <a:lvl6pPr marL="1600160" indent="-320032" algn="l" defTabSz="685783" rtl="0" eaLnBrk="1" latinLnBrk="0" hangingPunct="1">
              <a:lnSpc>
                <a:spcPct val="125000"/>
              </a:lnSpc>
              <a:spcBef>
                <a:spcPts val="600"/>
              </a:spcBef>
              <a:buClr>
                <a:schemeClr val="accent1"/>
              </a:buClr>
              <a:buFont typeface="Arial Narrow" panose="020B0606020202030204" pitchFamily="34" charset="0"/>
              <a:buChar char="›"/>
              <a:defRPr sz="2600" kern="1200" baseline="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lgn="ctr">
              <a:spcBef>
                <a:spcPts val="900"/>
              </a:spcBef>
            </a:pPr>
            <a:r>
              <a:rPr lang="en-US" sz="2000"/>
              <a:t>For students with intensive needs, co-occurring academic and behavioral needs are the rule not the exception </a:t>
            </a:r>
          </a:p>
          <a:p>
            <a:pPr algn="ctr">
              <a:spcBef>
                <a:spcPts val="900"/>
              </a:spcBef>
            </a:pPr>
            <a:r>
              <a:rPr lang="en-US" sz="2000"/>
              <a:t>(Kuchle &amp; Riley-Tillman, 2019) </a:t>
            </a:r>
          </a:p>
        </p:txBody>
      </p:sp>
      <p:sp>
        <p:nvSpPr>
          <p:cNvPr id="4" name="Slide Number Placeholder 3"/>
          <p:cNvSpPr>
            <a:spLocks noGrp="1"/>
          </p:cNvSpPr>
          <p:nvPr>
            <p:ph type="sldNum" sz="quarter" idx="12"/>
          </p:nvPr>
        </p:nvSpPr>
        <p:spPr/>
        <p:txBody>
          <a:bodyPr/>
          <a:lstStyle/>
          <a:p>
            <a:pPr>
              <a:defRPr/>
            </a:pPr>
            <a:fld id="{DFB04262-1598-482E-9FD8-D5435614D1F0}" type="slidenum">
              <a:rPr>
                <a:solidFill>
                  <a:srgbClr val="FFFFFF">
                    <a:lumMod val="75000"/>
                  </a:srgbClr>
                </a:solidFill>
              </a:rPr>
              <a:pPr>
                <a:defRPr/>
              </a:pPr>
              <a:t>7</a:t>
            </a:fld>
            <a:endParaRPr>
              <a:solidFill>
                <a:srgbClr val="FFFFFF">
                  <a:lumMod val="75000"/>
                </a:srgbClr>
              </a:solidFill>
            </a:endParaRPr>
          </a:p>
        </p:txBody>
      </p:sp>
      <p:pic>
        <p:nvPicPr>
          <p:cNvPr id="7" name="Picture 6">
            <a:extLst>
              <a:ext uri="{FF2B5EF4-FFF2-40B4-BE49-F238E27FC236}">
                <a16:creationId xmlns:a16="http://schemas.microsoft.com/office/drawing/2014/main" id="{A07947E9-116B-19DF-5187-724A77EE1CB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803" y="1280160"/>
            <a:ext cx="3004646" cy="3004646"/>
          </a:xfrm>
          <a:prstGeom prst="rect">
            <a:avLst/>
          </a:prstGeom>
        </p:spPr>
      </p:pic>
      <p:pic>
        <p:nvPicPr>
          <p:cNvPr id="9" name="Picture 8">
            <a:extLst>
              <a:ext uri="{FF2B5EF4-FFF2-40B4-BE49-F238E27FC236}">
                <a16:creationId xmlns:a16="http://schemas.microsoft.com/office/drawing/2014/main" id="{059EEB01-B0B8-C429-FA57-3FAC8205199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4430" y="1570360"/>
            <a:ext cx="3660635" cy="2441615"/>
          </a:xfrm>
          <a:prstGeom prst="rect">
            <a:avLst/>
          </a:prstGeom>
        </p:spPr>
      </p:pic>
      <p:pic>
        <p:nvPicPr>
          <p:cNvPr id="13" name="Picture 12">
            <a:extLst>
              <a:ext uri="{FF2B5EF4-FFF2-40B4-BE49-F238E27FC236}">
                <a16:creationId xmlns:a16="http://schemas.microsoft.com/office/drawing/2014/main" id="{E2FD86EF-25A0-3419-BA2E-39C0F8FB4BF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9107" y="1504128"/>
            <a:ext cx="3377815" cy="2488007"/>
          </a:xfrm>
          <a:prstGeom prst="rect">
            <a:avLst/>
          </a:prstGeom>
        </p:spPr>
      </p:pic>
    </p:spTree>
    <p:extLst>
      <p:ext uri="{BB962C8B-B14F-4D97-AF65-F5344CB8AC3E}">
        <p14:creationId xmlns:p14="http://schemas.microsoft.com/office/powerpoint/2010/main" val="1011615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Who needs intensive intervention? </a:t>
            </a:r>
          </a:p>
        </p:txBody>
      </p:sp>
      <p:sp>
        <p:nvSpPr>
          <p:cNvPr id="2" name="Content Placeholder 1"/>
          <p:cNvSpPr>
            <a:spLocks noGrp="1"/>
          </p:cNvSpPr>
          <p:nvPr>
            <p:ph sz="quarter" idx="15"/>
          </p:nvPr>
        </p:nvSpPr>
        <p:spPr>
          <a:xfrm>
            <a:off x="293076" y="1280160"/>
            <a:ext cx="7631724" cy="4286250"/>
          </a:xfrm>
        </p:spPr>
        <p:txBody>
          <a:bodyPr>
            <a:normAutofit fontScale="85000" lnSpcReduction="10000"/>
          </a:bodyPr>
          <a:lstStyle/>
          <a:p>
            <a:pPr marL="708651" lvl="2" indent="-342900">
              <a:buFont typeface="Wingdings" pitchFamily="2" charset="2"/>
              <a:buChar char="§"/>
              <a:defRPr/>
            </a:pPr>
            <a:r>
              <a:rPr lang="en-US" sz="2800"/>
              <a:t>Students with disabilities who are not making adequate progress</a:t>
            </a:r>
            <a:r>
              <a:rPr lang="en-US" sz="2800" i="1"/>
              <a:t> </a:t>
            </a:r>
            <a:r>
              <a:rPr lang="en-US" sz="2800"/>
              <a:t>in their current instructional program and </a:t>
            </a:r>
            <a:r>
              <a:rPr lang="en-US" sz="2800" i="1"/>
              <a:t>not meeting individualized education program (IEP) goals </a:t>
            </a:r>
          </a:p>
          <a:p>
            <a:pPr marL="708651" lvl="2" indent="-342900">
              <a:buFont typeface="Wingdings" pitchFamily="2" charset="2"/>
              <a:buChar char="§"/>
              <a:defRPr/>
            </a:pPr>
            <a:r>
              <a:rPr lang="en-US" sz="2800"/>
              <a:t>Students with persistently </a:t>
            </a:r>
            <a:r>
              <a:rPr lang="en-US" sz="2800" i="1"/>
              <a:t>low academic achievement</a:t>
            </a:r>
            <a:r>
              <a:rPr lang="en-US" sz="2800"/>
              <a:t> and/or </a:t>
            </a:r>
            <a:r>
              <a:rPr lang="en-US" sz="2800" i="1"/>
              <a:t>high-frequency </a:t>
            </a:r>
            <a:r>
              <a:rPr lang="en-US" sz="2800"/>
              <a:t>and/or</a:t>
            </a:r>
            <a:r>
              <a:rPr lang="en-US" sz="2800" i="1"/>
              <a:t> high-intensity behavior</a:t>
            </a:r>
          </a:p>
          <a:p>
            <a:pPr marL="708651" lvl="2" indent="-342900">
              <a:buFont typeface="Wingdings" pitchFamily="2" charset="2"/>
              <a:buChar char="§"/>
              <a:defRPr/>
            </a:pPr>
            <a:r>
              <a:rPr lang="en-US" sz="2800"/>
              <a:t>Students in a tiered intervention program who are </a:t>
            </a:r>
            <a:r>
              <a:rPr lang="en-US" sz="2800" i="1"/>
              <a:t>nonresponsive to interventions </a:t>
            </a:r>
            <a:r>
              <a:rPr lang="en-US" sz="2800"/>
              <a:t>delivered with fidelity</a:t>
            </a:r>
          </a:p>
          <a:p>
            <a:endParaRPr lang="en-US"/>
          </a:p>
        </p:txBody>
      </p:sp>
      <p:sp>
        <p:nvSpPr>
          <p:cNvPr id="6" name="Text Placeholder 5">
            <a:extLst>
              <a:ext uri="{FF2B5EF4-FFF2-40B4-BE49-F238E27FC236}">
                <a16:creationId xmlns:a16="http://schemas.microsoft.com/office/drawing/2014/main" id="{E3A39B47-0B2D-4125-99BD-FC6E4627AD49}"/>
              </a:ext>
            </a:extLst>
          </p:cNvPr>
          <p:cNvSpPr>
            <a:spLocks noGrp="1"/>
          </p:cNvSpPr>
          <p:nvPr>
            <p:ph type="body" sz="quarter" idx="13"/>
          </p:nvPr>
        </p:nvSpPr>
        <p:spPr/>
        <p:txBody>
          <a:bodyPr/>
          <a:lstStyle/>
          <a:p>
            <a:endParaRPr lang="en-US"/>
          </a:p>
        </p:txBody>
      </p:sp>
      <p:pic>
        <p:nvPicPr>
          <p:cNvPr id="3" name="Graphic 2">
            <a:extLst>
              <a:ext uri="{FF2B5EF4-FFF2-40B4-BE49-F238E27FC236}">
                <a16:creationId xmlns:a16="http://schemas.microsoft.com/office/drawing/2014/main" id="{B75D7019-E2F8-E033-E7F5-C516A2678E1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8924" y="1280160"/>
            <a:ext cx="3047697" cy="3532366"/>
          </a:xfrm>
          <a:prstGeom prst="rect">
            <a:avLst/>
          </a:prstGeom>
        </p:spPr>
      </p:pic>
      <p:sp>
        <p:nvSpPr>
          <p:cNvPr id="5" name="Slide Number Placeholder 4"/>
          <p:cNvSpPr>
            <a:spLocks noGrp="1"/>
          </p:cNvSpPr>
          <p:nvPr>
            <p:ph type="sldNum" sz="quarter" idx="14"/>
          </p:nvPr>
        </p:nvSpPr>
        <p:spPr/>
        <p:txBody>
          <a:bodyPr/>
          <a:lstStyle/>
          <a:p>
            <a:pPr algn="r"/>
            <a:fld id="{F3477EC8-074D-41C4-94AE-E9EA7CEEA348}" type="slidenum">
              <a:rPr>
                <a:solidFill>
                  <a:srgbClr val="FFFFFF">
                    <a:lumMod val="75000"/>
                  </a:srgbClr>
                </a:solidFill>
              </a:rPr>
              <a:pPr algn="r"/>
              <a:t>8</a:t>
            </a:fld>
            <a:endParaRPr>
              <a:solidFill>
                <a:srgbClr val="FFFFFF">
                  <a:lumMod val="75000"/>
                </a:srgbClr>
              </a:solidFill>
            </a:endParaRPr>
          </a:p>
        </p:txBody>
      </p:sp>
    </p:spTree>
    <p:extLst>
      <p:ext uri="{BB962C8B-B14F-4D97-AF65-F5344CB8AC3E}">
        <p14:creationId xmlns:p14="http://schemas.microsoft.com/office/powerpoint/2010/main" val="709943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A4A5B9-2E26-406A-813F-5625ADEDDB65}"/>
              </a:ext>
            </a:extLst>
          </p:cNvPr>
          <p:cNvSpPr>
            <a:spLocks noGrp="1"/>
          </p:cNvSpPr>
          <p:nvPr>
            <p:ph type="title"/>
          </p:nvPr>
        </p:nvSpPr>
        <p:spPr/>
        <p:txBody>
          <a:bodyPr/>
          <a:lstStyle/>
          <a:p>
            <a:r>
              <a:rPr lang="en-US"/>
              <a:t>Overview of DBI</a:t>
            </a:r>
          </a:p>
        </p:txBody>
      </p:sp>
      <p:sp>
        <p:nvSpPr>
          <p:cNvPr id="6" name="Text Placeholder 5">
            <a:extLst>
              <a:ext uri="{FF2B5EF4-FFF2-40B4-BE49-F238E27FC236}">
                <a16:creationId xmlns:a16="http://schemas.microsoft.com/office/drawing/2014/main" id="{874F0DDE-65B2-4677-845E-5AC014DFA61E}"/>
              </a:ext>
            </a:extLst>
          </p:cNvPr>
          <p:cNvSpPr>
            <a:spLocks noGrp="1"/>
          </p:cNvSpPr>
          <p:nvPr>
            <p:ph type="body" sz="quarter" idx="13"/>
          </p:nvPr>
        </p:nvSpPr>
        <p:spPr/>
        <p:txBody>
          <a:bodyPr/>
          <a:lstStyle/>
          <a:p>
            <a:r>
              <a:rPr lang="en-US"/>
              <a:t>NCII’s Approach to Intensive Intervention</a:t>
            </a:r>
          </a:p>
        </p:txBody>
      </p:sp>
      <p:sp>
        <p:nvSpPr>
          <p:cNvPr id="4" name="Slide Number Placeholder 3">
            <a:extLst>
              <a:ext uri="{FF2B5EF4-FFF2-40B4-BE49-F238E27FC236}">
                <a16:creationId xmlns:a16="http://schemas.microsoft.com/office/drawing/2014/main" id="{8810429D-BDBC-4CC3-A8D4-204BADB2E41E}"/>
              </a:ext>
            </a:extLst>
          </p:cNvPr>
          <p:cNvSpPr>
            <a:spLocks noGrp="1"/>
          </p:cNvSpPr>
          <p:nvPr>
            <p:ph type="sldNum" sz="quarter" idx="15"/>
          </p:nvPr>
        </p:nvSpPr>
        <p:spPr/>
        <p:txBody>
          <a:bodyPr/>
          <a:lstStyle/>
          <a:p>
            <a:fld id="{99A20822-4A49-4D36-86E3-300BA48D3F00}" type="slidenum">
              <a:rPr lang="en-US" smtClean="0"/>
              <a:t>9</a:t>
            </a:fld>
            <a:endParaRPr lang="en-US"/>
          </a:p>
        </p:txBody>
      </p:sp>
    </p:spTree>
    <p:extLst>
      <p:ext uri="{BB962C8B-B14F-4D97-AF65-F5344CB8AC3E}">
        <p14:creationId xmlns:p14="http://schemas.microsoft.com/office/powerpoint/2010/main" val="2507464551"/>
      </p:ext>
    </p:extLst>
  </p:cSld>
  <p:clrMapOvr>
    <a:masterClrMapping/>
  </p:clrMapOvr>
</p:sld>
</file>

<file path=ppt/theme/theme1.xml><?xml version="1.0" encoding="utf-8"?>
<a:theme xmlns:a="http://schemas.openxmlformats.org/drawingml/2006/main" name="2018 NCII PPT">
  <a:themeElements>
    <a:clrScheme name="NCII PPT">
      <a:dk1>
        <a:srgbClr val="262626"/>
      </a:dk1>
      <a:lt1>
        <a:srgbClr val="FFFFFF"/>
      </a:lt1>
      <a:dk2>
        <a:srgbClr val="4D4D4F"/>
      </a:dk2>
      <a:lt2>
        <a:srgbClr val="F9EDEA"/>
      </a:lt2>
      <a:accent1>
        <a:srgbClr val="C25131"/>
      </a:accent1>
      <a:accent2>
        <a:srgbClr val="447939"/>
      </a:accent2>
      <a:accent3>
        <a:srgbClr val="2C517C"/>
      </a:accent3>
      <a:accent4>
        <a:srgbClr val="10719C"/>
      </a:accent4>
      <a:accent5>
        <a:srgbClr val="912B2A"/>
      </a:accent5>
      <a:accent6>
        <a:srgbClr val="672E6B"/>
      </a:accent6>
      <a:hlink>
        <a:srgbClr val="10719C"/>
      </a:hlink>
      <a:folHlink>
        <a:srgbClr val="800080"/>
      </a:folHlink>
    </a:clrScheme>
    <a:fontScheme name="2021 AIR 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chemeClr val="tx2"/>
          </a:solidFill>
        </a:ln>
      </a:spPr>
      <a:bodyPr rtlCol="0" anchor="ct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CII-PPT-030322 (003)  -  Read-Only" id="{32A1683D-2244-4DA6-B29E-24E8CCDEBBC7}" vid="{DF7FF3D6-8B87-445B-82B9-D95991B548EF}"/>
    </a:ext>
  </a:extLst>
</a:theme>
</file>

<file path=ppt/theme/theme2.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44CB37E-A82B-4F7E-9728-5A9BBABDDEA2}">
  <we:reference id="1f4df590-35fc-4b16-a239-39709f9d8a74" version="1.0.0.1" store="EXCatalog" storeType="EXCatalog"/>
  <we:alternateReferences>
    <we:reference id="WA104381063" version="1.0.0.1"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ef39c64-a023-403b-b100-a285cfd6ef74">
      <Terms xmlns="http://schemas.microsoft.com/office/infopath/2007/PartnerControls"/>
    </lcf76f155ced4ddcb4097134ff3c332f>
    <TaxCatchAll xmlns="89a51b02-0933-47a0-85eb-c3aa1e4e384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A0D7E67984EF4ABEBACF74A4B1D294" ma:contentTypeVersion="19" ma:contentTypeDescription="Create a new document." ma:contentTypeScope="" ma:versionID="68b9ff79da4c54c137f4ecf7e49845b9">
  <xsd:schema xmlns:xsd="http://www.w3.org/2001/XMLSchema" xmlns:xs="http://www.w3.org/2001/XMLSchema" xmlns:p="http://schemas.microsoft.com/office/2006/metadata/properties" xmlns:ns2="8ef39c64-a023-403b-b100-a285cfd6ef74" xmlns:ns3="89a51b02-0933-47a0-85eb-c3aa1e4e384a" targetNamespace="http://schemas.microsoft.com/office/2006/metadata/properties" ma:root="true" ma:fieldsID="3afb7db95272cec1dbcd5012841514fb" ns2:_="" ns3:_="">
    <xsd:import namespace="8ef39c64-a023-403b-b100-a285cfd6ef74"/>
    <xsd:import namespace="89a51b02-0933-47a0-85eb-c3aa1e4e38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39c64-a023-403b-b100-a285cfd6ef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a51b02-0933-47a0-85eb-c3aa1e4e384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32057c-f782-4aa0-839e-eb6adbb354a7}" ma:internalName="TaxCatchAll" ma:showField="CatchAllData" ma:web="89a51b02-0933-47a0-85eb-c3aa1e4e38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EAC94F-0CB7-47E2-B1CC-A0F105248E94}">
  <ds:schemaRefs>
    <ds:schemaRef ds:uri="http://purl.org/dc/elements/1.1/"/>
    <ds:schemaRef ds:uri="http://schemas.microsoft.com/office/2006/documentManagement/types"/>
    <ds:schemaRef ds:uri="http://purl.org/dc/terms/"/>
    <ds:schemaRef ds:uri="89a51b02-0933-47a0-85eb-c3aa1e4e384a"/>
    <ds:schemaRef ds:uri="8ef39c64-a023-403b-b100-a285cfd6ef74"/>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F63C77B6-D79C-4692-AE58-9EB660BFA000}">
  <ds:schemaRefs>
    <ds:schemaRef ds:uri="http://schemas.microsoft.com/sharepoint/v3/contenttype/forms"/>
  </ds:schemaRefs>
</ds:datastoreItem>
</file>

<file path=customXml/itemProps3.xml><?xml version="1.0" encoding="utf-8"?>
<ds:datastoreItem xmlns:ds="http://schemas.openxmlformats.org/officeDocument/2006/customXml" ds:itemID="{251D1EBF-47C5-4148-9EC2-7ABC45D02990}">
  <ds:schemaRefs>
    <ds:schemaRef ds:uri="89a51b02-0933-47a0-85eb-c3aa1e4e384a"/>
    <ds:schemaRef ds:uri="8ef39c64-a023-403b-b100-a285cfd6ef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2018 NCII PPT</Template>
  <TotalTime>31</TotalTime>
  <Words>2831</Words>
  <Application>Microsoft Office PowerPoint</Application>
  <PresentationFormat>Widescreen</PresentationFormat>
  <Paragraphs>401</Paragraphs>
  <Slides>52</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ＭＳ Ｐゴシック</vt:lpstr>
      <vt:lpstr>Arial</vt:lpstr>
      <vt:lpstr>Arial Narrow</vt:lpstr>
      <vt:lpstr>Calibri</vt:lpstr>
      <vt:lpstr>Noto Sans Symbols</vt:lpstr>
      <vt:lpstr>Open Sans</vt:lpstr>
      <vt:lpstr>Segoe UI</vt:lpstr>
      <vt:lpstr>Times New Roman</vt:lpstr>
      <vt:lpstr>Wingdings</vt:lpstr>
      <vt:lpstr>2018 NCII PPT</vt:lpstr>
      <vt:lpstr>Data-Based Individualization 101  </vt:lpstr>
      <vt:lpstr>Welcome!</vt:lpstr>
      <vt:lpstr>Put an emoji in the chat that represents how your body feels after sitting all day.</vt:lpstr>
      <vt:lpstr>Real Life Back Pain Scenario</vt:lpstr>
      <vt:lpstr>Learner Outcomes</vt:lpstr>
      <vt:lpstr>Why is Intensive Intervention Important?</vt:lpstr>
      <vt:lpstr>Why do we need intensive intervention?</vt:lpstr>
      <vt:lpstr>Who needs intensive intervention? </vt:lpstr>
      <vt:lpstr>Overview of DBI</vt:lpstr>
      <vt:lpstr>What is data-based individualization (DBI)?</vt:lpstr>
      <vt:lpstr>DBI Process</vt:lpstr>
      <vt:lpstr>DBI Step 1: Lay the foundation for DBI.</vt:lpstr>
      <vt:lpstr>Scenario: If you were me, how would you decide which treatment to try first for something common like general back pain?  </vt:lpstr>
      <vt:lpstr>Scenario: DBI Step 1</vt:lpstr>
      <vt:lpstr>Validated Intervention Program</vt:lpstr>
      <vt:lpstr>Why start with standardize, evidence-based programs?</vt:lpstr>
      <vt:lpstr>Ensure Intervention Fidelity</vt:lpstr>
      <vt:lpstr>DBI Step 2: Did the intervention work? </vt:lpstr>
      <vt:lpstr>Scenario: How do you know if the intervention (PT) is working? </vt:lpstr>
      <vt:lpstr>Scenario: DBI Step 2</vt:lpstr>
      <vt:lpstr>Monitoring Progress Versus Progress Monitoring</vt:lpstr>
      <vt:lpstr>What to Look for in a Progress Monitoring Measure</vt:lpstr>
      <vt:lpstr>We Collected Data. Now What?</vt:lpstr>
      <vt:lpstr>The Importance of Graphing Data</vt:lpstr>
      <vt:lpstr>Scenario: Graphing My Pain</vt:lpstr>
      <vt:lpstr>DBI Step 3: Why didn’t the intervention work? </vt:lpstr>
      <vt:lpstr>Scenario: If a treatment isn’t working, what would you want to know before trying something new? </vt:lpstr>
      <vt:lpstr>Scenario: DBI Step 3</vt:lpstr>
      <vt:lpstr>Why do students experience challenges?</vt:lpstr>
      <vt:lpstr>Educationally Relevant and Alterable Variables</vt:lpstr>
      <vt:lpstr>Next Steps for Informal Diagnostic Data</vt:lpstr>
      <vt:lpstr>What Do We Do Next? Develop a Hypothesis to Guide Adaptation</vt:lpstr>
      <vt:lpstr>Identify the Focus  (i.e., Instruction, Curriculum, Environment)</vt:lpstr>
      <vt:lpstr>Collect and Review Informal Diagnostic Data Related to the Identified Focus</vt:lpstr>
      <vt:lpstr>Behavior: Integration of Academics and Behavior </vt:lpstr>
      <vt:lpstr>DBI Step 4: What change is needed? </vt:lpstr>
      <vt:lpstr>Scenario: How can I change my treatment according to my new hypothesis?</vt:lpstr>
      <vt:lpstr>Scenario: DBI Step 4</vt:lpstr>
      <vt:lpstr>Taxonomy of Intervention Intensity </vt:lpstr>
      <vt:lpstr>Shrink the Choices:  Adapt Dimensions That Address Your Hypothesis 6</vt:lpstr>
      <vt:lpstr>Implementation Monitoring: Was the adapted intervention delivered with fidelity? </vt:lpstr>
      <vt:lpstr>DBI Step 5: Did the change work? </vt:lpstr>
      <vt:lpstr>Scenario: DBI Step 5</vt:lpstr>
      <vt:lpstr>Scenario: An Ongoing Process</vt:lpstr>
      <vt:lpstr>Scenario: Why would I keep progress monitoring after the surgery seems to be initially effective? </vt:lpstr>
      <vt:lpstr>Resources</vt:lpstr>
      <vt:lpstr>Questions?</vt:lpstr>
      <vt:lpstr>Upcoming Webinars  </vt:lpstr>
      <vt:lpstr>Upcoming Workshops &amp; CoPs</vt:lpstr>
      <vt:lpstr>NCII Disclaimer</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DBI 101 </dc:title>
  <dc:subject>Specify the subject of the presentation</dc:subject>
  <dc:creator>Benz, Sarah</dc:creator>
  <cp:keywords>Add appropriate tags for accessibility</cp:keywords>
  <cp:lastModifiedBy>Peterson, Amy</cp:lastModifiedBy>
  <cp:revision>5</cp:revision>
  <cp:lastPrinted>2017-10-19T00:36:21Z</cp:lastPrinted>
  <dcterms:created xsi:type="dcterms:W3CDTF">2024-05-14T20:16:14Z</dcterms:created>
  <dcterms:modified xsi:type="dcterms:W3CDTF">2025-08-19T14:23:26Z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8b327038-9672-44f6-b820-c0a9711a584d</vt:lpwstr>
  </property>
  <property fmtid="{D5CDD505-2E9C-101B-9397-08002B2CF9AE}" pid="3" name="ContentTypeId">
    <vt:lpwstr>0x010100CAA0D7E67984EF4ABEBACF74A4B1D294</vt:lpwstr>
  </property>
  <property fmtid="{D5CDD505-2E9C-101B-9397-08002B2CF9AE}" pid="4" name="TaxKeyword">
    <vt:lpwstr>1327;#Add appropriate tags for accessibility|eab204ad-ef36-4d01-a7c0-674086fd960c</vt:lpwstr>
  </property>
  <property fmtid="{D5CDD505-2E9C-101B-9397-08002B2CF9AE}" pid="5" name="MediaServiceImageTags">
    <vt:lpwstr/>
  </property>
</Properties>
</file>