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6.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4"/>
    <p:sldMasterId id="2147483871" r:id="rId5"/>
    <p:sldMasterId id="2147483879" r:id="rId6"/>
    <p:sldMasterId id="2147483940" r:id="rId7"/>
  </p:sldMasterIdLst>
  <p:notesMasterIdLst>
    <p:notesMasterId r:id="rId83"/>
  </p:notesMasterIdLst>
  <p:sldIdLst>
    <p:sldId id="2131" r:id="rId8"/>
    <p:sldId id="1884" r:id="rId9"/>
    <p:sldId id="307" r:id="rId10"/>
    <p:sldId id="1703" r:id="rId11"/>
    <p:sldId id="2103" r:id="rId12"/>
    <p:sldId id="4577" r:id="rId13"/>
    <p:sldId id="5050" r:id="rId14"/>
    <p:sldId id="4983" r:id="rId15"/>
    <p:sldId id="341" r:id="rId16"/>
    <p:sldId id="422" r:id="rId17"/>
    <p:sldId id="4982" r:id="rId18"/>
    <p:sldId id="4981" r:id="rId19"/>
    <p:sldId id="4928" r:id="rId20"/>
    <p:sldId id="5041" r:id="rId21"/>
    <p:sldId id="4966" r:id="rId22"/>
    <p:sldId id="5003" r:id="rId23"/>
    <p:sldId id="4907" r:id="rId24"/>
    <p:sldId id="4984" r:id="rId25"/>
    <p:sldId id="5004" r:id="rId26"/>
    <p:sldId id="5005" r:id="rId27"/>
    <p:sldId id="5007" r:id="rId28"/>
    <p:sldId id="4908" r:id="rId29"/>
    <p:sldId id="4985" r:id="rId30"/>
    <p:sldId id="4980" r:id="rId31"/>
    <p:sldId id="4987" r:id="rId32"/>
    <p:sldId id="4891" r:id="rId33"/>
    <p:sldId id="4995" r:id="rId34"/>
    <p:sldId id="5008" r:id="rId35"/>
    <p:sldId id="4988" r:id="rId36"/>
    <p:sldId id="4989" r:id="rId37"/>
    <p:sldId id="4681" r:id="rId38"/>
    <p:sldId id="5043" r:id="rId39"/>
    <p:sldId id="4833" r:id="rId40"/>
    <p:sldId id="5022" r:id="rId41"/>
    <p:sldId id="4821" r:id="rId42"/>
    <p:sldId id="4991" r:id="rId43"/>
    <p:sldId id="5001" r:id="rId44"/>
    <p:sldId id="277" r:id="rId45"/>
    <p:sldId id="5024" r:id="rId46"/>
    <p:sldId id="5044" r:id="rId47"/>
    <p:sldId id="5045" r:id="rId48"/>
    <p:sldId id="4694" r:id="rId49"/>
    <p:sldId id="4922" r:id="rId50"/>
    <p:sldId id="4867" r:id="rId51"/>
    <p:sldId id="5025" r:id="rId52"/>
    <p:sldId id="4591" r:id="rId53"/>
    <p:sldId id="4904" r:id="rId54"/>
    <p:sldId id="749" r:id="rId55"/>
    <p:sldId id="4916" r:id="rId56"/>
    <p:sldId id="5035" r:id="rId57"/>
    <p:sldId id="5012" r:id="rId58"/>
    <p:sldId id="4624" r:id="rId59"/>
    <p:sldId id="4964" r:id="rId60"/>
    <p:sldId id="4962" r:id="rId61"/>
    <p:sldId id="5026" r:id="rId62"/>
    <p:sldId id="4997" r:id="rId63"/>
    <p:sldId id="5027" r:id="rId64"/>
    <p:sldId id="4433" r:id="rId65"/>
    <p:sldId id="4443" r:id="rId66"/>
    <p:sldId id="4585" r:id="rId67"/>
    <p:sldId id="4588" r:id="rId68"/>
    <p:sldId id="4975" r:id="rId69"/>
    <p:sldId id="5037" r:id="rId70"/>
    <p:sldId id="5013" r:id="rId71"/>
    <p:sldId id="4960" r:id="rId72"/>
    <p:sldId id="5038" r:id="rId73"/>
    <p:sldId id="5039" r:id="rId74"/>
    <p:sldId id="5046" r:id="rId75"/>
    <p:sldId id="4699" r:id="rId76"/>
    <p:sldId id="5021" r:id="rId77"/>
    <p:sldId id="5048" r:id="rId78"/>
    <p:sldId id="416" r:id="rId79"/>
    <p:sldId id="5028" r:id="rId80"/>
    <p:sldId id="5030" r:id="rId81"/>
    <p:sldId id="503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DC5920-B1AD-3B21-E2C1-0AAE88284451}" name="Steinle, Paul" initials="SP" userId="S::psteinle@air.org::07943461-3b0a-4324-8dfb-7d882c341362" providerId="AD"/>
  <p188:author id="{71F52E3E-7225-615B-3475-DD7D7A185FC6}" name="Zumeta Edmonds, Rebecca" initials="RZ" userId="S::rzumetaedmonds@air.org::b2e63e99-418a-4446-86de-a1daf7a89e4a" providerId="AD"/>
  <p188:author id="{0D93C751-2EE7-2372-8EDB-49284B29F442}" name="Hulbert, Christine" initials="CH" userId="S::chulbert@air.org::0458387a-f57b-48c6-b6a3-59ba81d52c2f" providerId="AD"/>
  <p188:author id="{452D3FBC-06F7-B4FE-810D-D96A41C77B20}" name="Jackson, Stephanie" initials="SJ" userId="S::sjackson@air.org::41507284-d238-4789-82df-dc9a05d8958c" providerId="AD"/>
  <p188:author id="{0656F8FC-CB71-119C-B63C-3E58C2D49283}" name="Weingarten, Zachary" initials="WZ" userId="S::zweingarten@air.org::ffaec3ee-184f-423d-85c9-0dd6195329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25131"/>
    <a:srgbClr val="E9D0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32C0F-2E36-DF79-C3B8-970985BED6FD}" v="2" dt="2024-11-22T14:34:31.946"/>
    <p1510:client id="{4337A922-A868-4863-970B-254B3A9094A2}" v="156" dt="2024-11-22T04:05:58.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0710" autoAdjust="0"/>
  </p:normalViewPr>
  <p:slideViewPr>
    <p:cSldViewPr snapToGrid="0">
      <p:cViewPr varScale="1">
        <p:scale>
          <a:sx n="76" d="100"/>
          <a:sy n="76" d="100"/>
        </p:scale>
        <p:origin x="283" y="43"/>
      </p:cViewPr>
      <p:guideLst/>
    </p:cSldViewPr>
  </p:slideViewPr>
  <p:outlineViewPr>
    <p:cViewPr>
      <p:scale>
        <a:sx n="33" d="100"/>
        <a:sy n="33" d="100"/>
      </p:scale>
      <p:origin x="0" y="-418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51516560711521875"/>
          <c:h val="0.86642469033476077"/>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42</c:v>
                </c:pt>
                <c:pt idx="3">
                  <c:v>43</c:v>
                </c:pt>
                <c:pt idx="4">
                  <c:v>38</c:v>
                </c:pt>
                <c:pt idx="5">
                  <c:v>41</c:v>
                </c:pt>
                <c:pt idx="6">
                  <c:v>44</c:v>
                </c:pt>
                <c:pt idx="7">
                  <c:v>46</c:v>
                </c:pt>
                <c:pt idx="8">
                  <c:v>42</c:v>
                </c:pt>
                <c:pt idx="9">
                  <c:v>44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49263674200679858"/>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1</c:v>
                </c:pt>
                <c:pt idx="2">
                  <c:v>3</c:v>
                </c:pt>
                <c:pt idx="3">
                  <c:v>2</c:v>
                </c:pt>
                <c:pt idx="4">
                  <c:v>4</c:v>
                </c:pt>
                <c:pt idx="5">
                  <c:v>5</c:v>
                </c:pt>
                <c:pt idx="6">
                  <c:v>3</c:v>
                </c:pt>
                <c:pt idx="7">
                  <c:v>4</c:v>
                </c:pt>
                <c:pt idx="8">
                  <c:v>2</c:v>
                </c:pt>
                <c:pt idx="9">
                  <c:v>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49263674200679858"/>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7</c:v>
                </c:pt>
                <c:pt idx="2">
                  <c:v>22</c:v>
                </c:pt>
                <c:pt idx="3">
                  <c:v>4</c:v>
                </c:pt>
                <c:pt idx="4">
                  <c:v>33</c:v>
                </c:pt>
                <c:pt idx="5">
                  <c:v>5</c:v>
                </c:pt>
                <c:pt idx="6">
                  <c:v>7</c:v>
                </c:pt>
                <c:pt idx="7">
                  <c:v>4</c:v>
                </c:pt>
                <c:pt idx="8">
                  <c:v>33</c:v>
                </c:pt>
                <c:pt idx="9">
                  <c:v>4</c:v>
                </c:pt>
                <c:pt idx="10">
                  <c:v>22</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88013318534960505"/>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47</c:v>
                </c:pt>
                <c:pt idx="3">
                  <c:v>49</c:v>
                </c:pt>
                <c:pt idx="4">
                  <c:v>46</c:v>
                </c:pt>
                <c:pt idx="5">
                  <c:v>51</c:v>
                </c:pt>
                <c:pt idx="6">
                  <c:v>53</c:v>
                </c:pt>
                <c:pt idx="7">
                  <c:v>55</c:v>
                </c:pt>
                <c:pt idx="8">
                  <c:v>58</c:v>
                </c:pt>
                <c:pt idx="9">
                  <c:v>62</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14984356202E-2"/>
          <c:y val="5.7708016761062762E-2"/>
          <c:w val="0.49263674200679858"/>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42</c:v>
                </c:pt>
                <c:pt idx="3">
                  <c:v>43</c:v>
                </c:pt>
                <c:pt idx="4">
                  <c:v>38</c:v>
                </c:pt>
                <c:pt idx="5">
                  <c:v>41</c:v>
                </c:pt>
                <c:pt idx="6">
                  <c:v>44</c:v>
                </c:pt>
                <c:pt idx="7">
                  <c:v>46</c:v>
                </c:pt>
                <c:pt idx="8">
                  <c:v>42</c:v>
                </c:pt>
                <c:pt idx="9">
                  <c:v>44</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88013318534960505"/>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9"/>
            <c:spPr>
              <a:solidFill>
                <a:srgbClr val="FF0000"/>
              </a:solidFill>
              <a:ln>
                <a:solidFill>
                  <a:srgbClr val="FF0000"/>
                </a:solidFill>
                <a:prstDash val="solid"/>
              </a:ln>
            </c:spPr>
          </c:marker>
          <c:trendline>
            <c:spPr>
              <a:ln w="25400">
                <a:solidFill>
                  <a:srgbClr val="FF0000"/>
                </a:solidFill>
                <a:prstDash val="dash"/>
              </a:ln>
            </c:spPr>
            <c:trendlineType val="linear"/>
            <c:dispRSqr val="0"/>
            <c:dispEq val="0"/>
          </c:trendline>
          <c:cat>
            <c:numRef>
              <c:f>Sheet1!$B$1:$Z$1</c:f>
              <c:numCache>
                <c:formatCode>d\-mmm</c:formatCode>
                <c:ptCount val="25"/>
                <c:pt idx="0">
                  <c:v>39440</c:v>
                </c:pt>
                <c:pt idx="1">
                  <c:v>39448</c:v>
                </c:pt>
                <c:pt idx="2">
                  <c:v>39454</c:v>
                </c:pt>
                <c:pt idx="3">
                  <c:v>39461</c:v>
                </c:pt>
                <c:pt idx="4">
                  <c:v>39468</c:v>
                </c:pt>
                <c:pt idx="5">
                  <c:v>39475</c:v>
                </c:pt>
                <c:pt idx="6">
                  <c:v>39483</c:v>
                </c:pt>
                <c:pt idx="7">
                  <c:v>39490</c:v>
                </c:pt>
                <c:pt idx="8">
                  <c:v>39497</c:v>
                </c:pt>
                <c:pt idx="9">
                  <c:v>39504</c:v>
                </c:pt>
                <c:pt idx="10">
                  <c:v>39511</c:v>
                </c:pt>
                <c:pt idx="11">
                  <c:v>39518</c:v>
                </c:pt>
                <c:pt idx="12">
                  <c:v>39525</c:v>
                </c:pt>
                <c:pt idx="13">
                  <c:v>39532</c:v>
                </c:pt>
                <c:pt idx="14">
                  <c:v>39540</c:v>
                </c:pt>
                <c:pt idx="15">
                  <c:v>39547</c:v>
                </c:pt>
                <c:pt idx="16">
                  <c:v>39554</c:v>
                </c:pt>
                <c:pt idx="17">
                  <c:v>39561</c:v>
                </c:pt>
                <c:pt idx="18">
                  <c:v>39569</c:v>
                </c:pt>
                <c:pt idx="19">
                  <c:v>39576</c:v>
                </c:pt>
                <c:pt idx="20">
                  <c:v>39583</c:v>
                </c:pt>
                <c:pt idx="21">
                  <c:v>39590</c:v>
                </c:pt>
                <c:pt idx="22">
                  <c:v>39597</c:v>
                </c:pt>
                <c:pt idx="23">
                  <c:v>39602</c:v>
                </c:pt>
                <c:pt idx="24">
                  <c:v>39609</c:v>
                </c:pt>
              </c:numCache>
            </c:numRef>
          </c:cat>
          <c:val>
            <c:numRef>
              <c:f>Sheet1!$B$2:$Z$2</c:f>
              <c:numCache>
                <c:formatCode>General</c:formatCode>
                <c:ptCount val="25"/>
                <c:pt idx="1">
                  <c:v>45</c:v>
                </c:pt>
                <c:pt idx="2">
                  <c:v>47</c:v>
                </c:pt>
                <c:pt idx="3">
                  <c:v>49</c:v>
                </c:pt>
                <c:pt idx="4">
                  <c:v>46</c:v>
                </c:pt>
                <c:pt idx="5">
                  <c:v>51</c:v>
                </c:pt>
                <c:pt idx="6">
                  <c:v>53</c:v>
                </c:pt>
                <c:pt idx="7">
                  <c:v>55</c:v>
                </c:pt>
                <c:pt idx="8">
                  <c:v>58</c:v>
                </c:pt>
                <c:pt idx="9">
                  <c:v>62</c:v>
                </c:pt>
              </c:numCache>
            </c:numRef>
          </c:val>
          <c:smooth val="0"/>
          <c:extLst>
            <c:ext xmlns:c16="http://schemas.microsoft.com/office/drawing/2014/chart" uri="{C3380CC4-5D6E-409C-BE32-E72D297353CC}">
              <c16:uniqueId val="{00000001-F28B-0B4E-8194-91D218FD2F07}"/>
            </c:ext>
          </c:extLst>
        </c:ser>
        <c:dLbls>
          <c:showLegendKey val="0"/>
          <c:showVal val="0"/>
          <c:showCatName val="0"/>
          <c:showSerName val="0"/>
          <c:showPercent val="0"/>
          <c:showBubbleSize val="0"/>
        </c:dLbls>
        <c:marker val="1"/>
        <c:smooth val="0"/>
        <c:axId val="454724096"/>
        <c:axId val="454721352"/>
      </c:lineChart>
      <c:dateAx>
        <c:axId val="45472409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1352"/>
        <c:crosses val="autoZero"/>
        <c:auto val="1"/>
        <c:lblOffset val="100"/>
        <c:baseTimeUnit val="days"/>
        <c:majorUnit val="14"/>
        <c:majorTimeUnit val="days"/>
        <c:minorUnit val="7"/>
        <c:minorTimeUnit val="days"/>
      </c:dateAx>
      <c:valAx>
        <c:axId val="454721352"/>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409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ata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image" Target="../media/image47.jpeg"/></Relationships>
</file>

<file path=ppt/diagrams/_rels/data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ata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image" Target="../media/image4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17F084-B97A-44AA-B880-6A2C95921712}"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CC221C68-914B-49CA-A8DA-4BFFC9C47EF0}">
      <dgm:prSet phldrT="[Text]"/>
      <dgm:spPr/>
      <dgm:t>
        <a:bodyPr/>
        <a:lstStyle/>
        <a:p>
          <a:r>
            <a:rPr lang="en-US" dirty="0"/>
            <a:t>Instruction</a:t>
          </a:r>
        </a:p>
      </dgm:t>
    </dgm:pt>
    <dgm:pt modelId="{89453075-9523-4C08-A87C-E1E1B4837EA0}" type="parTrans" cxnId="{AC67A6CE-D37D-4BD1-B076-D3AFCB15CB61}">
      <dgm:prSet/>
      <dgm:spPr/>
      <dgm:t>
        <a:bodyPr/>
        <a:lstStyle/>
        <a:p>
          <a:endParaRPr lang="en-US"/>
        </a:p>
      </dgm:t>
    </dgm:pt>
    <dgm:pt modelId="{35439A2B-1C45-4809-80D8-60755215F337}" type="sibTrans" cxnId="{AC67A6CE-D37D-4BD1-B076-D3AFCB15CB61}">
      <dgm:prSet/>
      <dgm:spPr/>
      <dgm:t>
        <a:bodyPr/>
        <a:lstStyle/>
        <a:p>
          <a:endParaRPr lang="en-US"/>
        </a:p>
      </dgm:t>
    </dgm:pt>
    <dgm:pt modelId="{0B13BCBA-AD08-4B30-AEC3-25EF7F5C34DE}">
      <dgm:prSet phldrT="[Text]"/>
      <dgm:spPr/>
      <dgm:t>
        <a:bodyPr/>
        <a:lstStyle/>
        <a:p>
          <a:r>
            <a:rPr lang="en-US" dirty="0"/>
            <a:t>Curriculum</a:t>
          </a:r>
        </a:p>
      </dgm:t>
    </dgm:pt>
    <dgm:pt modelId="{C674E910-8964-477B-AACF-698E96358857}" type="parTrans" cxnId="{1B565972-D1FA-4BB0-9CB6-EAF334433F5D}">
      <dgm:prSet/>
      <dgm:spPr/>
      <dgm:t>
        <a:bodyPr/>
        <a:lstStyle/>
        <a:p>
          <a:endParaRPr lang="en-US"/>
        </a:p>
      </dgm:t>
    </dgm:pt>
    <dgm:pt modelId="{DF32581A-4D99-4273-B65E-967668C2DB00}" type="sibTrans" cxnId="{1B565972-D1FA-4BB0-9CB6-EAF334433F5D}">
      <dgm:prSet/>
      <dgm:spPr/>
      <dgm:t>
        <a:bodyPr/>
        <a:lstStyle/>
        <a:p>
          <a:endParaRPr lang="en-US"/>
        </a:p>
      </dgm:t>
    </dgm:pt>
    <dgm:pt modelId="{F3566261-29E2-432A-B69F-B234A9D75936}">
      <dgm:prSet phldrT="[Text]"/>
      <dgm:spPr/>
      <dgm:t>
        <a:bodyPr/>
        <a:lstStyle/>
        <a:p>
          <a:r>
            <a:rPr lang="en-US" dirty="0"/>
            <a:t>Environment</a:t>
          </a:r>
        </a:p>
      </dgm:t>
    </dgm:pt>
    <dgm:pt modelId="{87D10036-8801-45F7-8F4B-0D97BCCBE8C5}" type="parTrans" cxnId="{35E09AAA-E2FC-42E0-8E7F-CD76DB46711D}">
      <dgm:prSet/>
      <dgm:spPr/>
      <dgm:t>
        <a:bodyPr/>
        <a:lstStyle/>
        <a:p>
          <a:endParaRPr lang="en-US"/>
        </a:p>
      </dgm:t>
    </dgm:pt>
    <dgm:pt modelId="{F313E53C-510B-4FBC-A2BE-71AD837B9E25}" type="sibTrans" cxnId="{35E09AAA-E2FC-42E0-8E7F-CD76DB46711D}">
      <dgm:prSet/>
      <dgm:spPr/>
      <dgm:t>
        <a:bodyPr/>
        <a:lstStyle/>
        <a:p>
          <a:endParaRPr lang="en-US"/>
        </a:p>
      </dgm:t>
    </dgm:pt>
    <dgm:pt modelId="{7B8431E0-6096-435B-814F-3CAB5C665F2A}" type="pres">
      <dgm:prSet presAssocID="{9F17F084-B97A-44AA-B880-6A2C95921712}" presName="Name0" presStyleCnt="0">
        <dgm:presLayoutVars>
          <dgm:dir/>
          <dgm:resizeHandles val="exact"/>
        </dgm:presLayoutVars>
      </dgm:prSet>
      <dgm:spPr/>
    </dgm:pt>
    <dgm:pt modelId="{B25F933D-F537-4879-8785-D6CE2B5C10E5}" type="pres">
      <dgm:prSet presAssocID="{CC221C68-914B-49CA-A8DA-4BFFC9C47EF0}" presName="compNode" presStyleCnt="0"/>
      <dgm:spPr/>
    </dgm:pt>
    <dgm:pt modelId="{96B6794E-39B3-4F4C-AEB4-49DDD54FE825}" type="pres">
      <dgm:prSet presAssocID="{CC221C68-914B-49CA-A8DA-4BFFC9C47EF0}"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 teacher solving math problems at the board."/>
        </a:ext>
      </dgm:extLst>
    </dgm:pt>
    <dgm:pt modelId="{9238E8EE-BEE4-4014-9295-7234C339D7DC}" type="pres">
      <dgm:prSet presAssocID="{CC221C68-914B-49CA-A8DA-4BFFC9C47EF0}" presName="textRect" presStyleLbl="revTx" presStyleIdx="0" presStyleCnt="3">
        <dgm:presLayoutVars>
          <dgm:bulletEnabled val="1"/>
        </dgm:presLayoutVars>
      </dgm:prSet>
      <dgm:spPr/>
    </dgm:pt>
    <dgm:pt modelId="{2BA8D9A4-9233-442E-B50F-EA070904FEFC}" type="pres">
      <dgm:prSet presAssocID="{35439A2B-1C45-4809-80D8-60755215F337}" presName="sibTrans" presStyleLbl="sibTrans2D1" presStyleIdx="0" presStyleCnt="0"/>
      <dgm:spPr/>
    </dgm:pt>
    <dgm:pt modelId="{D8F8F742-04CA-4192-BBBF-D209EF6C24A7}" type="pres">
      <dgm:prSet presAssocID="{0B13BCBA-AD08-4B30-AEC3-25EF7F5C34DE}" presName="compNode" presStyleCnt="0"/>
      <dgm:spPr/>
    </dgm:pt>
    <dgm:pt modelId="{0149AF2B-EE7E-4D7D-9D80-AA63A4514634}" type="pres">
      <dgm:prSet presAssocID="{0B13BCBA-AD08-4B30-AEC3-25EF7F5C34DE}"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 teacher reading with a high school student."/>
        </a:ext>
      </dgm:extLst>
    </dgm:pt>
    <dgm:pt modelId="{1F9C7D20-3FE8-4B36-B607-B5A2E2BCB57D}" type="pres">
      <dgm:prSet presAssocID="{0B13BCBA-AD08-4B30-AEC3-25EF7F5C34DE}" presName="textRect" presStyleLbl="revTx" presStyleIdx="1" presStyleCnt="3">
        <dgm:presLayoutVars>
          <dgm:bulletEnabled val="1"/>
        </dgm:presLayoutVars>
      </dgm:prSet>
      <dgm:spPr/>
    </dgm:pt>
    <dgm:pt modelId="{49BAF369-F452-4800-AD9C-1DE7E398EEFC}" type="pres">
      <dgm:prSet presAssocID="{DF32581A-4D99-4273-B65E-967668C2DB00}" presName="sibTrans" presStyleLbl="sibTrans2D1" presStyleIdx="0" presStyleCnt="0"/>
      <dgm:spPr/>
    </dgm:pt>
    <dgm:pt modelId="{19844A1D-AC35-413B-A74D-8B7FED14F7A5}" type="pres">
      <dgm:prSet presAssocID="{F3566261-29E2-432A-B69F-B234A9D75936}" presName="compNode" presStyleCnt="0"/>
      <dgm:spPr/>
    </dgm:pt>
    <dgm:pt modelId="{68CC77ED-E6BE-4303-BA71-BC3EF2890AE9}" type="pres">
      <dgm:prSet presAssocID="{F3566261-29E2-432A-B69F-B234A9D75936}"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 teacher teaching a small group of elementary students in a classroom."/>
        </a:ext>
      </dgm:extLst>
    </dgm:pt>
    <dgm:pt modelId="{B5F90AA9-784D-42C6-B4D1-27175E3B0FFD}" type="pres">
      <dgm:prSet presAssocID="{F3566261-29E2-432A-B69F-B234A9D75936}" presName="textRect" presStyleLbl="revTx" presStyleIdx="2" presStyleCnt="3">
        <dgm:presLayoutVars>
          <dgm:bulletEnabled val="1"/>
        </dgm:presLayoutVars>
      </dgm:prSet>
      <dgm:spPr/>
    </dgm:pt>
  </dgm:ptLst>
  <dgm:cxnLst>
    <dgm:cxn modelId="{6DFC040E-25CA-4448-AEC9-8AC4EDE0EC37}" type="presOf" srcId="{CC221C68-914B-49CA-A8DA-4BFFC9C47EF0}" destId="{9238E8EE-BEE4-4014-9295-7234C339D7DC}" srcOrd="0" destOrd="0" presId="urn:microsoft.com/office/officeart/2005/8/layout/pList1"/>
    <dgm:cxn modelId="{66B3DE28-E251-4157-A1D0-09CE757BDBD4}" type="presOf" srcId="{35439A2B-1C45-4809-80D8-60755215F337}" destId="{2BA8D9A4-9233-442E-B50F-EA070904FEFC}" srcOrd="0" destOrd="0" presId="urn:microsoft.com/office/officeart/2005/8/layout/pList1"/>
    <dgm:cxn modelId="{52D72952-32E8-453F-83F3-0B8F6052D966}" type="presOf" srcId="{0B13BCBA-AD08-4B30-AEC3-25EF7F5C34DE}" destId="{1F9C7D20-3FE8-4B36-B607-B5A2E2BCB57D}" srcOrd="0" destOrd="0" presId="urn:microsoft.com/office/officeart/2005/8/layout/pList1"/>
    <dgm:cxn modelId="{1B565972-D1FA-4BB0-9CB6-EAF334433F5D}" srcId="{9F17F084-B97A-44AA-B880-6A2C95921712}" destId="{0B13BCBA-AD08-4B30-AEC3-25EF7F5C34DE}" srcOrd="1" destOrd="0" parTransId="{C674E910-8964-477B-AACF-698E96358857}" sibTransId="{DF32581A-4D99-4273-B65E-967668C2DB00}"/>
    <dgm:cxn modelId="{22C81C90-F92A-4E9F-85CB-82E3F69F789D}" type="presOf" srcId="{9F17F084-B97A-44AA-B880-6A2C95921712}" destId="{7B8431E0-6096-435B-814F-3CAB5C665F2A}" srcOrd="0" destOrd="0" presId="urn:microsoft.com/office/officeart/2005/8/layout/pList1"/>
    <dgm:cxn modelId="{35E09AAA-E2FC-42E0-8E7F-CD76DB46711D}" srcId="{9F17F084-B97A-44AA-B880-6A2C95921712}" destId="{F3566261-29E2-432A-B69F-B234A9D75936}" srcOrd="2" destOrd="0" parTransId="{87D10036-8801-45F7-8F4B-0D97BCCBE8C5}" sibTransId="{F313E53C-510B-4FBC-A2BE-71AD837B9E25}"/>
    <dgm:cxn modelId="{48D540BB-F540-46A3-B275-AAEB44288148}" type="presOf" srcId="{F3566261-29E2-432A-B69F-B234A9D75936}" destId="{B5F90AA9-784D-42C6-B4D1-27175E3B0FFD}" srcOrd="0" destOrd="0" presId="urn:microsoft.com/office/officeart/2005/8/layout/pList1"/>
    <dgm:cxn modelId="{AC67A6CE-D37D-4BD1-B076-D3AFCB15CB61}" srcId="{9F17F084-B97A-44AA-B880-6A2C95921712}" destId="{CC221C68-914B-49CA-A8DA-4BFFC9C47EF0}" srcOrd="0" destOrd="0" parTransId="{89453075-9523-4C08-A87C-E1E1B4837EA0}" sibTransId="{35439A2B-1C45-4809-80D8-60755215F337}"/>
    <dgm:cxn modelId="{3DD98FDE-9CBE-4591-8B37-32439643E9C8}" type="presOf" srcId="{DF32581A-4D99-4273-B65E-967668C2DB00}" destId="{49BAF369-F452-4800-AD9C-1DE7E398EEFC}" srcOrd="0" destOrd="0" presId="urn:microsoft.com/office/officeart/2005/8/layout/pList1"/>
    <dgm:cxn modelId="{77D61759-A119-4171-B102-0820EB2A92ED}" type="presParOf" srcId="{7B8431E0-6096-435B-814F-3CAB5C665F2A}" destId="{B25F933D-F537-4879-8785-D6CE2B5C10E5}" srcOrd="0" destOrd="0" presId="urn:microsoft.com/office/officeart/2005/8/layout/pList1"/>
    <dgm:cxn modelId="{4D4D2207-0901-4E9C-8EE2-6C44E2F67B5F}" type="presParOf" srcId="{B25F933D-F537-4879-8785-D6CE2B5C10E5}" destId="{96B6794E-39B3-4F4C-AEB4-49DDD54FE825}" srcOrd="0" destOrd="0" presId="urn:microsoft.com/office/officeart/2005/8/layout/pList1"/>
    <dgm:cxn modelId="{B03DF30E-01E3-4AF2-934A-B9EF51BE91DD}" type="presParOf" srcId="{B25F933D-F537-4879-8785-D6CE2B5C10E5}" destId="{9238E8EE-BEE4-4014-9295-7234C339D7DC}" srcOrd="1" destOrd="0" presId="urn:microsoft.com/office/officeart/2005/8/layout/pList1"/>
    <dgm:cxn modelId="{A5E900B3-9478-4D99-BFAC-447A34481C3A}" type="presParOf" srcId="{7B8431E0-6096-435B-814F-3CAB5C665F2A}" destId="{2BA8D9A4-9233-442E-B50F-EA070904FEFC}" srcOrd="1" destOrd="0" presId="urn:microsoft.com/office/officeart/2005/8/layout/pList1"/>
    <dgm:cxn modelId="{24131437-0717-4B1C-AFB1-6CDECBD18FD2}" type="presParOf" srcId="{7B8431E0-6096-435B-814F-3CAB5C665F2A}" destId="{D8F8F742-04CA-4192-BBBF-D209EF6C24A7}" srcOrd="2" destOrd="0" presId="urn:microsoft.com/office/officeart/2005/8/layout/pList1"/>
    <dgm:cxn modelId="{E7AB0D71-1091-4A9E-9F62-C83327885A4C}" type="presParOf" srcId="{D8F8F742-04CA-4192-BBBF-D209EF6C24A7}" destId="{0149AF2B-EE7E-4D7D-9D80-AA63A4514634}" srcOrd="0" destOrd="0" presId="urn:microsoft.com/office/officeart/2005/8/layout/pList1"/>
    <dgm:cxn modelId="{E26D546E-26CB-4E9B-A3ED-2BE4370A52B4}" type="presParOf" srcId="{D8F8F742-04CA-4192-BBBF-D209EF6C24A7}" destId="{1F9C7D20-3FE8-4B36-B607-B5A2E2BCB57D}" srcOrd="1" destOrd="0" presId="urn:microsoft.com/office/officeart/2005/8/layout/pList1"/>
    <dgm:cxn modelId="{47A8090C-6B4B-4148-906A-CBC6CC3F05C8}" type="presParOf" srcId="{7B8431E0-6096-435B-814F-3CAB5C665F2A}" destId="{49BAF369-F452-4800-AD9C-1DE7E398EEFC}" srcOrd="3" destOrd="0" presId="urn:microsoft.com/office/officeart/2005/8/layout/pList1"/>
    <dgm:cxn modelId="{B5F51125-E115-4EA5-AF82-5D64CAFDCB86}" type="presParOf" srcId="{7B8431E0-6096-435B-814F-3CAB5C665F2A}" destId="{19844A1D-AC35-413B-A74D-8B7FED14F7A5}" srcOrd="4" destOrd="0" presId="urn:microsoft.com/office/officeart/2005/8/layout/pList1"/>
    <dgm:cxn modelId="{CF1C4B0F-352F-4229-82FC-DE047813A56D}" type="presParOf" srcId="{19844A1D-AC35-413B-A74D-8B7FED14F7A5}" destId="{68CC77ED-E6BE-4303-BA71-BC3EF2890AE9}" srcOrd="0" destOrd="0" presId="urn:microsoft.com/office/officeart/2005/8/layout/pList1"/>
    <dgm:cxn modelId="{3CB47EDC-4417-486B-A29E-BEB6219E8703}" type="presParOf" srcId="{19844A1D-AC35-413B-A74D-8B7FED14F7A5}" destId="{B5F90AA9-784D-42C6-B4D1-27175E3B0F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07880-0674-40D0-8A07-5E3E43FE8D0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C66B95B4-2218-4E9B-823E-545C25ECF40D}">
      <dgm:prSet phldrT="[Text]"/>
      <dgm:spPr/>
      <dgm:t>
        <a:bodyPr/>
        <a:lstStyle/>
        <a:p>
          <a:r>
            <a:rPr lang="en-US" dirty="0"/>
            <a:t>Fidelity of Implementation</a:t>
          </a:r>
        </a:p>
      </dgm:t>
      <dgm:extLst>
        <a:ext uri="{E40237B7-FDA0-4F09-8148-C483321AD2D9}">
          <dgm14:cNvPr xmlns:dgm14="http://schemas.microsoft.com/office/drawing/2010/diagram" id="0" name="" descr="Two Considerations: &#10;Fidelity of Implementation&#10;Progress Monitoring Practices&#10;"/>
        </a:ext>
      </dgm:extLst>
    </dgm:pt>
    <dgm:pt modelId="{A13FCF25-2631-4D0E-84A1-82B69B0FAF6E}" type="parTrans" cxnId="{B97F1CCE-848C-4316-8355-6284145D17FB}">
      <dgm:prSet/>
      <dgm:spPr/>
      <dgm:t>
        <a:bodyPr/>
        <a:lstStyle/>
        <a:p>
          <a:endParaRPr lang="en-US"/>
        </a:p>
      </dgm:t>
    </dgm:pt>
    <dgm:pt modelId="{2F606067-2A60-4369-881E-AF2FA5494C8F}" type="sibTrans" cxnId="{B97F1CCE-848C-4316-8355-6284145D17FB}">
      <dgm:prSet/>
      <dgm:spPr/>
      <dgm:t>
        <a:bodyPr/>
        <a:lstStyle/>
        <a:p>
          <a:endParaRPr lang="en-US"/>
        </a:p>
      </dgm:t>
    </dgm:pt>
    <dgm:pt modelId="{88EC82BE-AF52-4069-8099-BED99C4BB0D9}">
      <dgm:prSet phldrT="[Text]"/>
      <dgm:spPr/>
      <dgm:t>
        <a:bodyPr/>
        <a:lstStyle/>
        <a:p>
          <a:r>
            <a:rPr lang="en-US" dirty="0"/>
            <a:t>Progress Monitoring Practices</a:t>
          </a:r>
        </a:p>
      </dgm:t>
      <dgm:extLst>
        <a:ext uri="{E40237B7-FDA0-4F09-8148-C483321AD2D9}">
          <dgm14:cNvPr xmlns:dgm14="http://schemas.microsoft.com/office/drawing/2010/diagram" id="0" name="" descr="Two Considerations: &#10;Fidelity of Implementation&#10;Progress Monitoring Practices&#10;"/>
        </a:ext>
      </dgm:extLst>
    </dgm:pt>
    <dgm:pt modelId="{2164387D-831D-49A2-85C7-9457AF057234}" type="parTrans" cxnId="{5CD1BEB4-F9CE-4412-BBC7-6A5252FF5BC1}">
      <dgm:prSet/>
      <dgm:spPr/>
      <dgm:t>
        <a:bodyPr/>
        <a:lstStyle/>
        <a:p>
          <a:endParaRPr lang="en-US"/>
        </a:p>
      </dgm:t>
    </dgm:pt>
    <dgm:pt modelId="{BAFE5D87-5536-446B-863F-11BD56147B81}" type="sibTrans" cxnId="{5CD1BEB4-F9CE-4412-BBC7-6A5252FF5BC1}">
      <dgm:prSet/>
      <dgm:spPr/>
      <dgm:t>
        <a:bodyPr/>
        <a:lstStyle/>
        <a:p>
          <a:endParaRPr lang="en-US"/>
        </a:p>
      </dgm:t>
    </dgm:pt>
    <dgm:pt modelId="{3C879BC0-3FB2-4A30-834F-42B9B1991DCA}" type="pres">
      <dgm:prSet presAssocID="{41007880-0674-40D0-8A07-5E3E43FE8D04}" presName="diagram" presStyleCnt="0">
        <dgm:presLayoutVars>
          <dgm:dir/>
        </dgm:presLayoutVars>
      </dgm:prSet>
      <dgm:spPr/>
    </dgm:pt>
    <dgm:pt modelId="{03B95805-7175-4CC9-AACF-A7820DF8016A}" type="pres">
      <dgm:prSet presAssocID="{C66B95B4-2218-4E9B-823E-545C25ECF40D}" presName="composite" presStyleCnt="0"/>
      <dgm:spPr/>
    </dgm:pt>
    <dgm:pt modelId="{6A616ADB-2119-4C30-B496-BC2D47064BC7}" type="pres">
      <dgm:prSet presAssocID="{C66B95B4-2218-4E9B-823E-545C25ECF40D}"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6B7DB33F-8077-4A53-BCBC-B833FFABA77A}" type="pres">
      <dgm:prSet presAssocID="{C66B95B4-2218-4E9B-823E-545C25ECF40D}" presName="Parent" presStyleLbl="node0" presStyleIdx="0" presStyleCnt="2">
        <dgm:presLayoutVars>
          <dgm:bulletEnabled val="1"/>
        </dgm:presLayoutVars>
      </dgm:prSet>
      <dgm:spPr/>
    </dgm:pt>
    <dgm:pt modelId="{DFF925DD-375C-4AF5-A2A8-1848C67ACCF8}" type="pres">
      <dgm:prSet presAssocID="{2F606067-2A60-4369-881E-AF2FA5494C8F}" presName="sibTrans" presStyleCnt="0"/>
      <dgm:spPr/>
    </dgm:pt>
    <dgm:pt modelId="{4471C0B5-8D07-4DF8-9FBC-38B0DBBF3037}" type="pres">
      <dgm:prSet presAssocID="{88EC82BE-AF52-4069-8099-BED99C4BB0D9}" presName="composite" presStyleCnt="0"/>
      <dgm:spPr/>
    </dgm:pt>
    <dgm:pt modelId="{C54924B1-7F08-4DB7-87A3-60D4D52C807B}" type="pres">
      <dgm:prSet presAssocID="{88EC82BE-AF52-4069-8099-BED99C4BB0D9}" presName="Image" presStyleLbl="bgShp" presStyleIdx="1" presStyleCnt="2"/>
      <dgm:spPr>
        <a:blipFill>
          <a:blip xmlns:r="http://schemas.openxmlformats.org/officeDocument/2006/relationships" r:embed="rId2"/>
          <a:srcRect/>
          <a:stretch>
            <a:fillRect t="-38000" b="-38000"/>
          </a:stretch>
        </a:blipFill>
      </dgm:spPr>
    </dgm:pt>
    <dgm:pt modelId="{85A58C59-3024-4410-ADBF-1502780FC547}" type="pres">
      <dgm:prSet presAssocID="{88EC82BE-AF52-4069-8099-BED99C4BB0D9}" presName="Parent" presStyleLbl="node0" presStyleIdx="1" presStyleCnt="2">
        <dgm:presLayoutVars>
          <dgm:bulletEnabled val="1"/>
        </dgm:presLayoutVars>
      </dgm:prSet>
      <dgm:spPr/>
    </dgm:pt>
  </dgm:ptLst>
  <dgm:cxnLst>
    <dgm:cxn modelId="{78E69725-AFE7-431A-81E2-2358B983182A}" type="presOf" srcId="{88EC82BE-AF52-4069-8099-BED99C4BB0D9}" destId="{85A58C59-3024-4410-ADBF-1502780FC547}" srcOrd="0" destOrd="0" presId="urn:microsoft.com/office/officeart/2008/layout/BendingPictureCaption"/>
    <dgm:cxn modelId="{A2CBA04C-34AE-4B2C-90B3-3523A8E3C374}" type="presOf" srcId="{C66B95B4-2218-4E9B-823E-545C25ECF40D}" destId="{6B7DB33F-8077-4A53-BCBC-B833FFABA77A}" srcOrd="0" destOrd="0" presId="urn:microsoft.com/office/officeart/2008/layout/BendingPictureCaption"/>
    <dgm:cxn modelId="{038276AF-311B-48FF-BBEA-C94A7FF6ADFD}" type="presOf" srcId="{41007880-0674-40D0-8A07-5E3E43FE8D04}" destId="{3C879BC0-3FB2-4A30-834F-42B9B1991DCA}" srcOrd="0" destOrd="0" presId="urn:microsoft.com/office/officeart/2008/layout/BendingPictureCaption"/>
    <dgm:cxn modelId="{5CD1BEB4-F9CE-4412-BBC7-6A5252FF5BC1}" srcId="{41007880-0674-40D0-8A07-5E3E43FE8D04}" destId="{88EC82BE-AF52-4069-8099-BED99C4BB0D9}" srcOrd="1" destOrd="0" parTransId="{2164387D-831D-49A2-85C7-9457AF057234}" sibTransId="{BAFE5D87-5536-446B-863F-11BD56147B81}"/>
    <dgm:cxn modelId="{B97F1CCE-848C-4316-8355-6284145D17FB}" srcId="{41007880-0674-40D0-8A07-5E3E43FE8D04}" destId="{C66B95B4-2218-4E9B-823E-545C25ECF40D}" srcOrd="0" destOrd="0" parTransId="{A13FCF25-2631-4D0E-84A1-82B69B0FAF6E}" sibTransId="{2F606067-2A60-4369-881E-AF2FA5494C8F}"/>
    <dgm:cxn modelId="{D12756C1-D951-4EFC-AB9A-89416E283CEE}" type="presParOf" srcId="{3C879BC0-3FB2-4A30-834F-42B9B1991DCA}" destId="{03B95805-7175-4CC9-AACF-A7820DF8016A}" srcOrd="0" destOrd="0" presId="urn:microsoft.com/office/officeart/2008/layout/BendingPictureCaption"/>
    <dgm:cxn modelId="{1EB91358-B742-40FF-9DCB-C59FCED2D01D}" type="presParOf" srcId="{03B95805-7175-4CC9-AACF-A7820DF8016A}" destId="{6A616ADB-2119-4C30-B496-BC2D47064BC7}" srcOrd="0" destOrd="0" presId="urn:microsoft.com/office/officeart/2008/layout/BendingPictureCaption"/>
    <dgm:cxn modelId="{D2981BC8-A8B8-4D3D-B09C-7768C79CE37D}" type="presParOf" srcId="{03B95805-7175-4CC9-AACF-A7820DF8016A}" destId="{6B7DB33F-8077-4A53-BCBC-B833FFABA77A}" srcOrd="1" destOrd="0" presId="urn:microsoft.com/office/officeart/2008/layout/BendingPictureCaption"/>
    <dgm:cxn modelId="{B6363FDE-7C02-4E51-B19E-A518BE85AB7E}" type="presParOf" srcId="{3C879BC0-3FB2-4A30-834F-42B9B1991DCA}" destId="{DFF925DD-375C-4AF5-A2A8-1848C67ACCF8}" srcOrd="1" destOrd="0" presId="urn:microsoft.com/office/officeart/2008/layout/BendingPictureCaption"/>
    <dgm:cxn modelId="{D5534D87-632D-46FC-82D9-B15DC99A561B}" type="presParOf" srcId="{3C879BC0-3FB2-4A30-834F-42B9B1991DCA}" destId="{4471C0B5-8D07-4DF8-9FBC-38B0DBBF3037}" srcOrd="2" destOrd="0" presId="urn:microsoft.com/office/officeart/2008/layout/BendingPictureCaption"/>
    <dgm:cxn modelId="{44C116DF-109C-473F-9D9C-15349F6A9693}" type="presParOf" srcId="{4471C0B5-8D07-4DF8-9FBC-38B0DBBF3037}" destId="{C54924B1-7F08-4DB7-87A3-60D4D52C807B}" srcOrd="0" destOrd="0" presId="urn:microsoft.com/office/officeart/2008/layout/BendingPictureCaption"/>
    <dgm:cxn modelId="{AA8A30DF-1236-4050-BCA7-D72C6D3CE029}" type="presParOf" srcId="{4471C0B5-8D07-4DF8-9FBC-38B0DBBF3037}" destId="{85A58C59-3024-4410-ADBF-1502780FC547}"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86FFFE-FE83-4DEF-B334-7E8530F602F3}"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97529DEF-BA14-4CCC-8F8D-FC7643EDF3C8}">
      <dgm:prSet phldrT="[Text]"/>
      <dgm:spPr/>
      <dgm:t>
        <a:bodyPr/>
        <a:lstStyle/>
        <a:p>
          <a:pPr>
            <a:lnSpc>
              <a:spcPct val="100000"/>
            </a:lnSpc>
          </a:pPr>
          <a:r>
            <a:rPr lang="en-US" dirty="0"/>
            <a:t>The student is making little to no progress (they are unsuccessful in the intervention).</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6D87DED9-3437-4B08-8B2D-39C49E7D20EA}" type="parTrans" cxnId="{A77F972F-BC20-4099-9B5D-D8B8B8C23C88}">
      <dgm:prSet/>
      <dgm:spPr/>
      <dgm:t>
        <a:bodyPr/>
        <a:lstStyle/>
        <a:p>
          <a:endParaRPr lang="en-US"/>
        </a:p>
      </dgm:t>
    </dgm:pt>
    <dgm:pt modelId="{163AB9BA-3B12-45AF-85AE-AF7738FD1079}" type="sibTrans" cxnId="{A77F972F-BC20-4099-9B5D-D8B8B8C23C88}">
      <dgm:prSet/>
      <dgm:spPr/>
      <dgm:t>
        <a:bodyPr/>
        <a:lstStyle/>
        <a:p>
          <a:endParaRPr lang="en-US"/>
        </a:p>
      </dgm:t>
    </dgm:pt>
    <dgm:pt modelId="{8283B4F2-0F59-4C35-99B7-60F9DD747605}">
      <dgm:prSet phldrT="[Text]" custT="1"/>
      <dgm:spPr/>
      <dgm:t>
        <a:bodyPr/>
        <a:lstStyle/>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Is there a mismatch between skills the student needs and skills taught in the intervention? (</a:t>
          </a:r>
          <a:r>
            <a:rPr lang="en-US" sz="1900" i="1" kern="1200" dirty="0">
              <a:solidFill>
                <a:srgbClr val="262626">
                  <a:hueOff val="0"/>
                  <a:satOff val="0"/>
                  <a:lumOff val="0"/>
                  <a:alphaOff val="0"/>
                </a:srgbClr>
              </a:solidFill>
              <a:latin typeface="Calibri"/>
              <a:ea typeface="+mn-ea"/>
              <a:cs typeface="+mn-cs"/>
            </a:rPr>
            <a:t>Curriculum</a:t>
          </a:r>
          <a:r>
            <a:rPr lang="en-US" sz="1900" kern="1200" dirty="0">
              <a:solidFill>
                <a:srgbClr val="262626">
                  <a:hueOff val="0"/>
                  <a:satOff val="0"/>
                  <a:lumOff val="0"/>
                  <a:alphaOff val="0"/>
                </a:srgbClr>
              </a:solidFill>
              <a:latin typeface="Calibri"/>
              <a:ea typeface="+mn-ea"/>
              <a:cs typeface="+mn-cs"/>
            </a:rPr>
            <a:t>)</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2F53A87A-6ABF-49E3-A01F-D4085F074ED6}" type="parTrans" cxnId="{04E473F6-A6AB-472B-9226-371A0BD08050}">
      <dgm:prSet/>
      <dgm:spPr/>
      <dgm:t>
        <a:bodyPr/>
        <a:lstStyle/>
        <a:p>
          <a:endParaRPr lang="en-US"/>
        </a:p>
      </dgm:t>
    </dgm:pt>
    <dgm:pt modelId="{03F048A9-A546-4AB1-A2B9-6FF366EFADCA}" type="sibTrans" cxnId="{04E473F6-A6AB-472B-9226-371A0BD08050}">
      <dgm:prSet/>
      <dgm:spPr/>
      <dgm:t>
        <a:bodyPr/>
        <a:lstStyle/>
        <a:p>
          <a:endParaRPr lang="en-US"/>
        </a:p>
      </dgm:t>
    </dgm:pt>
    <dgm:pt modelId="{CC71EBE3-0D4C-4B81-8A85-D00E9139AD84}">
      <dgm:prSet phldrT="[Text]"/>
      <dgm:spPr/>
      <dgm:t>
        <a:bodyPr/>
        <a:lstStyle/>
        <a:p>
          <a:pPr marL="0" lvl="0" indent="0" defTabSz="1377950">
            <a:spcBef>
              <a:spcPct val="0"/>
            </a:spcBef>
            <a:spcAft>
              <a:spcPct val="35000"/>
            </a:spcAft>
            <a:buNone/>
          </a:pPr>
          <a:r>
            <a:rPr lang="en-US" kern="1200" dirty="0">
              <a:latin typeface="+mn-lt"/>
              <a:ea typeface="+mn-ea"/>
              <a:cs typeface="+mn-cs"/>
            </a:rPr>
            <a:t>The student is making some progress but not enough to reach the goal.</a:t>
          </a:r>
          <a:endParaRPr lang="en-US" kern="1200" dirty="0">
            <a:latin typeface="Calibri"/>
            <a:ea typeface="+mn-ea"/>
            <a:cs typeface="+mn-cs"/>
          </a:endParaRP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48D6335C-C4C2-4A76-AFD2-648DF1F128AF}" type="parTrans" cxnId="{1C5F4B64-16DD-4D27-81B1-3F9C13350E3E}">
      <dgm:prSet/>
      <dgm:spPr/>
      <dgm:t>
        <a:bodyPr/>
        <a:lstStyle/>
        <a:p>
          <a:endParaRPr lang="en-US"/>
        </a:p>
      </dgm:t>
    </dgm:pt>
    <dgm:pt modelId="{EA5038C1-0331-4FAC-B49B-4A4DE0695AFE}" type="sibTrans" cxnId="{1C5F4B64-16DD-4D27-81B1-3F9C13350E3E}">
      <dgm:prSet/>
      <dgm:spPr/>
      <dgm:t>
        <a:bodyPr/>
        <a:lstStyle/>
        <a:p>
          <a:endParaRPr lang="en-US"/>
        </a:p>
      </dgm:t>
    </dgm:pt>
    <dgm:pt modelId="{FE4F0EF9-C650-40D3-9FAD-77B64A9B03A7}">
      <dgm:prSet phldrT="[Text]" custT="1"/>
      <dgm:spPr/>
      <dgm:t>
        <a:bodyPr/>
        <a:lstStyle/>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Is the intensity of the intervention sufficient for the student to reach the goal? (</a:t>
          </a:r>
          <a:r>
            <a:rPr lang="en-US" sz="1900" i="1" kern="1200" dirty="0">
              <a:solidFill>
                <a:srgbClr val="262626">
                  <a:hueOff val="0"/>
                  <a:satOff val="0"/>
                  <a:lumOff val="0"/>
                  <a:alphaOff val="0"/>
                </a:srgbClr>
              </a:solidFill>
              <a:latin typeface="Calibri"/>
              <a:ea typeface="+mn-ea"/>
              <a:cs typeface="+mn-cs"/>
            </a:rPr>
            <a:t>Instruction</a:t>
          </a:r>
          <a:r>
            <a:rPr lang="en-US" sz="1900" kern="1200" dirty="0">
              <a:solidFill>
                <a:srgbClr val="262626">
                  <a:hueOff val="0"/>
                  <a:satOff val="0"/>
                  <a:lumOff val="0"/>
                  <a:alphaOff val="0"/>
                </a:srgbClr>
              </a:solidFill>
              <a:latin typeface="Calibri"/>
              <a:ea typeface="+mn-ea"/>
              <a:cs typeface="+mn-cs"/>
            </a:rPr>
            <a:t>)</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F6430297-C498-43F6-B3C9-6F7ACB240AC2}" type="parTrans" cxnId="{C4D07698-FBA0-4181-BFAE-C93CC7B8F7C9}">
      <dgm:prSet/>
      <dgm:spPr/>
      <dgm:t>
        <a:bodyPr/>
        <a:lstStyle/>
        <a:p>
          <a:endParaRPr lang="en-US"/>
        </a:p>
      </dgm:t>
    </dgm:pt>
    <dgm:pt modelId="{0421B7E9-0C63-4F3B-A158-43C80D87B89F}" type="sibTrans" cxnId="{C4D07698-FBA0-4181-BFAE-C93CC7B8F7C9}">
      <dgm:prSet/>
      <dgm:spPr/>
      <dgm:t>
        <a:bodyPr/>
        <a:lstStyle/>
        <a:p>
          <a:endParaRPr lang="en-US"/>
        </a:p>
      </dgm:t>
    </dgm:pt>
    <dgm:pt modelId="{F8B256D9-52C6-44D3-B45F-3523E7EB64CC}">
      <dgm:prSet phldrT="[Text]"/>
      <dgm:spPr/>
      <dgm:t>
        <a:bodyPr/>
        <a:lstStyle/>
        <a:p>
          <a:pPr marL="0" lvl="0" indent="0" defTabSz="1377950">
            <a:spcBef>
              <a:spcPct val="0"/>
            </a:spcBef>
            <a:spcAft>
              <a:spcPct val="35000"/>
            </a:spcAft>
            <a:buNone/>
          </a:pPr>
          <a:r>
            <a:rPr lang="en-US" kern="1200" dirty="0"/>
            <a:t>The student is making progress in the intervention but has difficulty applying skills in other settings.</a:t>
          </a:r>
          <a:endParaRPr lang="en-US" kern="1200" dirty="0">
            <a:latin typeface="Calibri"/>
            <a:ea typeface="+mn-ea"/>
            <a:cs typeface="+mn-cs"/>
          </a:endParaRP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DEDCEB25-AEB9-45B4-975F-96CD089A0020}" type="parTrans" cxnId="{2B9948E0-7583-4BDA-A239-79ED173569D6}">
      <dgm:prSet/>
      <dgm:spPr/>
      <dgm:t>
        <a:bodyPr/>
        <a:lstStyle/>
        <a:p>
          <a:endParaRPr lang="en-US"/>
        </a:p>
      </dgm:t>
    </dgm:pt>
    <dgm:pt modelId="{C4F5601F-9B97-467E-A4E7-0DDA3174693E}" type="sibTrans" cxnId="{2B9948E0-7583-4BDA-A239-79ED173569D6}">
      <dgm:prSet/>
      <dgm:spPr/>
      <dgm:t>
        <a:bodyPr/>
        <a:lstStyle/>
        <a:p>
          <a:endParaRPr lang="en-US"/>
        </a:p>
      </dgm:t>
    </dgm:pt>
    <dgm:pt modelId="{F68443EA-9A8A-4E2F-A9E8-45921E6FCDC3}">
      <dgm:prSet phldrT="[Text]"/>
      <dgm:spPr/>
      <dgm:t>
        <a:bodyPr/>
        <a:lstStyle/>
        <a:p>
          <a:pPr marL="228600" lvl="1" indent="-228600" defTabSz="933450">
            <a:spcBef>
              <a:spcPct val="0"/>
            </a:spcBef>
            <a:spcAft>
              <a:spcPct val="15000"/>
            </a:spcAft>
            <a:buChar char="•"/>
          </a:pPr>
          <a:r>
            <a:rPr lang="en-US" sz="1900" kern="1200" dirty="0">
              <a:latin typeface="Calibri"/>
              <a:ea typeface="+mn-ea"/>
              <a:cs typeface="+mn-cs"/>
            </a:rPr>
            <a:t>Have we explicitly taught the student how to generalize skills? </a:t>
          </a:r>
          <a:r>
            <a:rPr lang="en-US" sz="1900" i="1" kern="1200" dirty="0">
              <a:latin typeface="Calibri"/>
              <a:ea typeface="+mn-ea"/>
              <a:cs typeface="+mn-cs"/>
            </a:rPr>
            <a:t>(Instruction)</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3A73546B-7843-4735-984D-C0F5C58B9426}" type="parTrans" cxnId="{B5E62AEA-51BA-458E-A7CE-496C2D334F71}">
      <dgm:prSet/>
      <dgm:spPr/>
      <dgm:t>
        <a:bodyPr/>
        <a:lstStyle/>
        <a:p>
          <a:endParaRPr lang="en-US"/>
        </a:p>
      </dgm:t>
    </dgm:pt>
    <dgm:pt modelId="{ADFA7102-54DE-46B1-B059-DC8EE0E11F01}" type="sibTrans" cxnId="{B5E62AEA-51BA-458E-A7CE-496C2D334F71}">
      <dgm:prSet/>
      <dgm:spPr/>
      <dgm:t>
        <a:bodyPr/>
        <a:lstStyle/>
        <a:p>
          <a:endParaRPr lang="en-US"/>
        </a:p>
      </dgm:t>
    </dgm:pt>
    <dgm:pt modelId="{36E53189-442F-4466-BF5A-749ED8349243}">
      <dgm:prSet phldrT="[Text]" custT="1"/>
      <dgm:spPr/>
      <dgm:t>
        <a:bodyPr/>
        <a:lstStyle/>
        <a:p>
          <a:pPr marL="228600" lvl="1" indent="-228600" defTabSz="933450">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Does the student have behavioral needs that are not supported in some settings? </a:t>
          </a:r>
          <a:r>
            <a:rPr lang="en-US" sz="1900" kern="1200" dirty="0">
              <a:latin typeface="Calibri"/>
              <a:ea typeface="+mn-ea"/>
              <a:cs typeface="+mn-cs"/>
            </a:rPr>
            <a:t>(</a:t>
          </a:r>
          <a:r>
            <a:rPr lang="en-US" sz="1900" i="1" kern="1200" dirty="0">
              <a:latin typeface="Calibri"/>
              <a:ea typeface="+mn-ea"/>
              <a:cs typeface="+mn-cs"/>
            </a:rPr>
            <a:t>Environment</a:t>
          </a:r>
          <a:r>
            <a:rPr lang="en-US" sz="1900" kern="1200" dirty="0">
              <a:latin typeface="Calibri"/>
              <a:ea typeface="+mn-ea"/>
              <a:cs typeface="+mn-cs"/>
            </a:rPr>
            <a:t>)  </a:t>
          </a:r>
        </a:p>
      </dgm:t>
    </dgm:pt>
    <dgm:pt modelId="{7E77C8EB-D303-4205-988E-46AA3222F9C5}" type="sibTrans" cxnId="{DE819E2F-B5AE-4356-BB7B-710FFD3203A5}">
      <dgm:prSet/>
      <dgm:spPr/>
      <dgm:t>
        <a:bodyPr/>
        <a:lstStyle/>
        <a:p>
          <a:endParaRPr lang="en-US"/>
        </a:p>
      </dgm:t>
    </dgm:pt>
    <dgm:pt modelId="{CEEE7514-3DB5-4810-AFA3-974C3CB7CE9D}" type="parTrans" cxnId="{DE819E2F-B5AE-4356-BB7B-710FFD3203A5}">
      <dgm:prSet/>
      <dgm:spPr/>
      <dgm:t>
        <a:bodyPr/>
        <a:lstStyle/>
        <a:p>
          <a:endParaRPr lang="en-US"/>
        </a:p>
      </dgm:t>
    </dgm:pt>
    <dgm:pt modelId="{C3A5CAB9-506D-4655-85FF-C931A1735DB3}" type="pres">
      <dgm:prSet presAssocID="{EB86FFFE-FE83-4DEF-B334-7E8530F602F3}" presName="Name0" presStyleCnt="0">
        <dgm:presLayoutVars>
          <dgm:dir/>
          <dgm:animLvl val="lvl"/>
          <dgm:resizeHandles val="exact"/>
        </dgm:presLayoutVars>
      </dgm:prSet>
      <dgm:spPr/>
    </dgm:pt>
    <dgm:pt modelId="{A26C4680-31FB-4D7E-BCCA-77B2A5035B8F}" type="pres">
      <dgm:prSet presAssocID="{97529DEF-BA14-4CCC-8F8D-FC7643EDF3C8}" presName="linNode" presStyleCnt="0"/>
      <dgm:spPr/>
    </dgm:pt>
    <dgm:pt modelId="{543CFCE8-BCF9-4B5C-A409-43B20EFD1090}" type="pres">
      <dgm:prSet presAssocID="{97529DEF-BA14-4CCC-8F8D-FC7643EDF3C8}" presName="parentText" presStyleLbl="node1" presStyleIdx="0" presStyleCnt="3">
        <dgm:presLayoutVars>
          <dgm:chMax val="1"/>
          <dgm:bulletEnabled val="1"/>
        </dgm:presLayoutVars>
      </dgm:prSet>
      <dgm:spPr/>
    </dgm:pt>
    <dgm:pt modelId="{E8E583BE-BFD6-479D-B1B0-F66B4FEAC4C2}" type="pres">
      <dgm:prSet presAssocID="{97529DEF-BA14-4CCC-8F8D-FC7643EDF3C8}" presName="descendantText" presStyleLbl="alignAccFollowNode1" presStyleIdx="0" presStyleCnt="3">
        <dgm:presLayoutVars>
          <dgm:bulletEnabled val="1"/>
        </dgm:presLayoutVars>
      </dgm:prSet>
      <dgm:spPr/>
    </dgm:pt>
    <dgm:pt modelId="{49DB9C0D-DEE1-4A19-AC6E-6CCE797DBE74}" type="pres">
      <dgm:prSet presAssocID="{163AB9BA-3B12-45AF-85AE-AF7738FD1079}" presName="sp" presStyleCnt="0"/>
      <dgm:spPr/>
    </dgm:pt>
    <dgm:pt modelId="{42647190-334D-4E68-959E-4D20FFFEF5B4}" type="pres">
      <dgm:prSet presAssocID="{CC71EBE3-0D4C-4B81-8A85-D00E9139AD84}" presName="linNode" presStyleCnt="0"/>
      <dgm:spPr/>
    </dgm:pt>
    <dgm:pt modelId="{C9B772C8-EE1A-45D5-A431-F3D3DA28C8E9}" type="pres">
      <dgm:prSet presAssocID="{CC71EBE3-0D4C-4B81-8A85-D00E9139AD84}" presName="parentText" presStyleLbl="node1" presStyleIdx="1" presStyleCnt="3">
        <dgm:presLayoutVars>
          <dgm:chMax val="1"/>
          <dgm:bulletEnabled val="1"/>
        </dgm:presLayoutVars>
      </dgm:prSet>
      <dgm:spPr/>
    </dgm:pt>
    <dgm:pt modelId="{D9BD1F3F-0106-43C2-B96C-5488BDA158D1}" type="pres">
      <dgm:prSet presAssocID="{CC71EBE3-0D4C-4B81-8A85-D00E9139AD84}" presName="descendantText" presStyleLbl="alignAccFollowNode1" presStyleIdx="1" presStyleCnt="3" custLinFactNeighborX="2" custLinFactNeighborY="-9859">
        <dgm:presLayoutVars>
          <dgm:bulletEnabled val="1"/>
        </dgm:presLayoutVars>
      </dgm:prSet>
      <dgm:spPr/>
    </dgm:pt>
    <dgm:pt modelId="{15D32A3C-C03E-4EEC-A560-CFB0036538BC}" type="pres">
      <dgm:prSet presAssocID="{EA5038C1-0331-4FAC-B49B-4A4DE0695AFE}" presName="sp" presStyleCnt="0"/>
      <dgm:spPr/>
    </dgm:pt>
    <dgm:pt modelId="{FBAA0A31-5E81-413F-B4EC-5A59C17D2F62}" type="pres">
      <dgm:prSet presAssocID="{F8B256D9-52C6-44D3-B45F-3523E7EB64CC}" presName="linNode" presStyleCnt="0"/>
      <dgm:spPr/>
    </dgm:pt>
    <dgm:pt modelId="{A1914FA0-3C1A-45E0-AC1E-DDE6332737E8}" type="pres">
      <dgm:prSet presAssocID="{F8B256D9-52C6-44D3-B45F-3523E7EB64CC}" presName="parentText" presStyleLbl="node1" presStyleIdx="2" presStyleCnt="3">
        <dgm:presLayoutVars>
          <dgm:chMax val="1"/>
          <dgm:bulletEnabled val="1"/>
        </dgm:presLayoutVars>
      </dgm:prSet>
      <dgm:spPr/>
    </dgm:pt>
    <dgm:pt modelId="{61AECB78-DD9F-4ECD-88D7-D253AA889EF4}" type="pres">
      <dgm:prSet presAssocID="{F8B256D9-52C6-44D3-B45F-3523E7EB64CC}" presName="descendantText" presStyleLbl="alignAccFollowNode1" presStyleIdx="2" presStyleCnt="3" custScaleY="129992">
        <dgm:presLayoutVars>
          <dgm:bulletEnabled val="1"/>
        </dgm:presLayoutVars>
      </dgm:prSet>
      <dgm:spPr/>
    </dgm:pt>
  </dgm:ptLst>
  <dgm:cxnLst>
    <dgm:cxn modelId="{4362F222-89E9-49BC-8EA6-04E24DC9DA15}" type="presOf" srcId="{FE4F0EF9-C650-40D3-9FAD-77B64A9B03A7}" destId="{D9BD1F3F-0106-43C2-B96C-5488BDA158D1}" srcOrd="0" destOrd="0" presId="urn:microsoft.com/office/officeart/2005/8/layout/vList5"/>
    <dgm:cxn modelId="{A77F972F-BC20-4099-9B5D-D8B8B8C23C88}" srcId="{EB86FFFE-FE83-4DEF-B334-7E8530F602F3}" destId="{97529DEF-BA14-4CCC-8F8D-FC7643EDF3C8}" srcOrd="0" destOrd="0" parTransId="{6D87DED9-3437-4B08-8B2D-39C49E7D20EA}" sibTransId="{163AB9BA-3B12-45AF-85AE-AF7738FD1079}"/>
    <dgm:cxn modelId="{DE819E2F-B5AE-4356-BB7B-710FFD3203A5}" srcId="{F8B256D9-52C6-44D3-B45F-3523E7EB64CC}" destId="{36E53189-442F-4466-BF5A-749ED8349243}" srcOrd="1" destOrd="0" parTransId="{CEEE7514-3DB5-4810-AFA3-974C3CB7CE9D}" sibTransId="{7E77C8EB-D303-4205-988E-46AA3222F9C5}"/>
    <dgm:cxn modelId="{1C5F4B64-16DD-4D27-81B1-3F9C13350E3E}" srcId="{EB86FFFE-FE83-4DEF-B334-7E8530F602F3}" destId="{CC71EBE3-0D4C-4B81-8A85-D00E9139AD84}" srcOrd="1" destOrd="0" parTransId="{48D6335C-C4C2-4A76-AFD2-648DF1F128AF}" sibTransId="{EA5038C1-0331-4FAC-B49B-4A4DE0695AFE}"/>
    <dgm:cxn modelId="{F33F2679-5EC2-42EF-AE92-D8B414183601}" type="presOf" srcId="{97529DEF-BA14-4CCC-8F8D-FC7643EDF3C8}" destId="{543CFCE8-BCF9-4B5C-A409-43B20EFD1090}" srcOrd="0" destOrd="0" presId="urn:microsoft.com/office/officeart/2005/8/layout/vList5"/>
    <dgm:cxn modelId="{C4D07698-FBA0-4181-BFAE-C93CC7B8F7C9}" srcId="{CC71EBE3-0D4C-4B81-8A85-D00E9139AD84}" destId="{FE4F0EF9-C650-40D3-9FAD-77B64A9B03A7}" srcOrd="0" destOrd="0" parTransId="{F6430297-C498-43F6-B3C9-6F7ACB240AC2}" sibTransId="{0421B7E9-0C63-4F3B-A158-43C80D87B89F}"/>
    <dgm:cxn modelId="{38CADAA5-ADE8-43CC-B5F3-C0C95B7B53B9}" type="presOf" srcId="{36E53189-442F-4466-BF5A-749ED8349243}" destId="{61AECB78-DD9F-4ECD-88D7-D253AA889EF4}" srcOrd="0" destOrd="1" presId="urn:microsoft.com/office/officeart/2005/8/layout/vList5"/>
    <dgm:cxn modelId="{EFE45BD9-F6BD-4A22-A92F-41B6BAD5C018}" type="presOf" srcId="{CC71EBE3-0D4C-4B81-8A85-D00E9139AD84}" destId="{C9B772C8-EE1A-45D5-A431-F3D3DA28C8E9}" srcOrd="0" destOrd="0" presId="urn:microsoft.com/office/officeart/2005/8/layout/vList5"/>
    <dgm:cxn modelId="{3F0D49DC-1C17-4746-B3B1-11CC7102BE35}" type="presOf" srcId="{F8B256D9-52C6-44D3-B45F-3523E7EB64CC}" destId="{A1914FA0-3C1A-45E0-AC1E-DDE6332737E8}" srcOrd="0" destOrd="0" presId="urn:microsoft.com/office/officeart/2005/8/layout/vList5"/>
    <dgm:cxn modelId="{2B9948E0-7583-4BDA-A239-79ED173569D6}" srcId="{EB86FFFE-FE83-4DEF-B334-7E8530F602F3}" destId="{F8B256D9-52C6-44D3-B45F-3523E7EB64CC}" srcOrd="2" destOrd="0" parTransId="{DEDCEB25-AEB9-45B4-975F-96CD089A0020}" sibTransId="{C4F5601F-9B97-467E-A4E7-0DDA3174693E}"/>
    <dgm:cxn modelId="{B5E62AEA-51BA-458E-A7CE-496C2D334F71}" srcId="{F8B256D9-52C6-44D3-B45F-3523E7EB64CC}" destId="{F68443EA-9A8A-4E2F-A9E8-45921E6FCDC3}" srcOrd="0" destOrd="0" parTransId="{3A73546B-7843-4735-984D-C0F5C58B9426}" sibTransId="{ADFA7102-54DE-46B1-B059-DC8EE0E11F01}"/>
    <dgm:cxn modelId="{8AC85DEB-C21C-4B84-93BC-F87274F35107}" type="presOf" srcId="{F68443EA-9A8A-4E2F-A9E8-45921E6FCDC3}" destId="{61AECB78-DD9F-4ECD-88D7-D253AA889EF4}" srcOrd="0" destOrd="0" presId="urn:microsoft.com/office/officeart/2005/8/layout/vList5"/>
    <dgm:cxn modelId="{04E473F6-A6AB-472B-9226-371A0BD08050}" srcId="{97529DEF-BA14-4CCC-8F8D-FC7643EDF3C8}" destId="{8283B4F2-0F59-4C35-99B7-60F9DD747605}" srcOrd="0" destOrd="0" parTransId="{2F53A87A-6ABF-49E3-A01F-D4085F074ED6}" sibTransId="{03F048A9-A546-4AB1-A2B9-6FF366EFADCA}"/>
    <dgm:cxn modelId="{5D7AE4F7-7A97-4BE2-A1F4-0DA5233A9D3C}" type="presOf" srcId="{8283B4F2-0F59-4C35-99B7-60F9DD747605}" destId="{E8E583BE-BFD6-479D-B1B0-F66B4FEAC4C2}" srcOrd="0" destOrd="0" presId="urn:microsoft.com/office/officeart/2005/8/layout/vList5"/>
    <dgm:cxn modelId="{F13D57FF-BC75-4362-9C8F-71EE51952047}" type="presOf" srcId="{EB86FFFE-FE83-4DEF-B334-7E8530F602F3}" destId="{C3A5CAB9-506D-4655-85FF-C931A1735DB3}" srcOrd="0" destOrd="0" presId="urn:microsoft.com/office/officeart/2005/8/layout/vList5"/>
    <dgm:cxn modelId="{41B1C8C1-CC09-41EA-AD58-867C6F303CDE}" type="presParOf" srcId="{C3A5CAB9-506D-4655-85FF-C931A1735DB3}" destId="{A26C4680-31FB-4D7E-BCCA-77B2A5035B8F}" srcOrd="0" destOrd="0" presId="urn:microsoft.com/office/officeart/2005/8/layout/vList5"/>
    <dgm:cxn modelId="{FB782EDF-1CA4-46BD-9A6D-CFB5FE3A578C}" type="presParOf" srcId="{A26C4680-31FB-4D7E-BCCA-77B2A5035B8F}" destId="{543CFCE8-BCF9-4B5C-A409-43B20EFD1090}" srcOrd="0" destOrd="0" presId="urn:microsoft.com/office/officeart/2005/8/layout/vList5"/>
    <dgm:cxn modelId="{33C7B10B-33A1-4C30-B25E-7149964200EE}" type="presParOf" srcId="{A26C4680-31FB-4D7E-BCCA-77B2A5035B8F}" destId="{E8E583BE-BFD6-479D-B1B0-F66B4FEAC4C2}" srcOrd="1" destOrd="0" presId="urn:microsoft.com/office/officeart/2005/8/layout/vList5"/>
    <dgm:cxn modelId="{DEA8A5E3-075D-4F0D-BD1C-623DCFB1EE88}" type="presParOf" srcId="{C3A5CAB9-506D-4655-85FF-C931A1735DB3}" destId="{49DB9C0D-DEE1-4A19-AC6E-6CCE797DBE74}" srcOrd="1" destOrd="0" presId="urn:microsoft.com/office/officeart/2005/8/layout/vList5"/>
    <dgm:cxn modelId="{9F6C7444-34D6-4EBE-93AC-4ABE58498F69}" type="presParOf" srcId="{C3A5CAB9-506D-4655-85FF-C931A1735DB3}" destId="{42647190-334D-4E68-959E-4D20FFFEF5B4}" srcOrd="2" destOrd="0" presId="urn:microsoft.com/office/officeart/2005/8/layout/vList5"/>
    <dgm:cxn modelId="{C9FEC779-1AD3-4A2D-A97E-87E1A20D2AC4}" type="presParOf" srcId="{42647190-334D-4E68-959E-4D20FFFEF5B4}" destId="{C9B772C8-EE1A-45D5-A431-F3D3DA28C8E9}" srcOrd="0" destOrd="0" presId="urn:microsoft.com/office/officeart/2005/8/layout/vList5"/>
    <dgm:cxn modelId="{B70D6616-6E89-41A1-99DF-B8DB817EB74A}" type="presParOf" srcId="{42647190-334D-4E68-959E-4D20FFFEF5B4}" destId="{D9BD1F3F-0106-43C2-B96C-5488BDA158D1}" srcOrd="1" destOrd="0" presId="urn:microsoft.com/office/officeart/2005/8/layout/vList5"/>
    <dgm:cxn modelId="{2A459FC6-162B-4AB3-AE33-77C290AB7060}" type="presParOf" srcId="{C3A5CAB9-506D-4655-85FF-C931A1735DB3}" destId="{15D32A3C-C03E-4EEC-A560-CFB0036538BC}" srcOrd="3" destOrd="0" presId="urn:microsoft.com/office/officeart/2005/8/layout/vList5"/>
    <dgm:cxn modelId="{3FB5190D-1E41-46E8-A73A-2CC174A7F9D1}" type="presParOf" srcId="{C3A5CAB9-506D-4655-85FF-C931A1735DB3}" destId="{FBAA0A31-5E81-413F-B4EC-5A59C17D2F62}" srcOrd="4" destOrd="0" presId="urn:microsoft.com/office/officeart/2005/8/layout/vList5"/>
    <dgm:cxn modelId="{35687010-EC10-49CF-993C-34B568DA4F76}" type="presParOf" srcId="{FBAA0A31-5E81-413F-B4EC-5A59C17D2F62}" destId="{A1914FA0-3C1A-45E0-AC1E-DDE6332737E8}" srcOrd="0" destOrd="0" presId="urn:microsoft.com/office/officeart/2005/8/layout/vList5"/>
    <dgm:cxn modelId="{EC7E1497-42B3-45DD-8314-7C2F3395900A}" type="presParOf" srcId="{FBAA0A31-5E81-413F-B4EC-5A59C17D2F62}" destId="{61AECB78-DD9F-4ECD-88D7-D253AA889E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62E0D4-FBA7-4279-9DA2-1BBF5B262105}"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942C5F-FA16-43BE-A7EA-100F8990BAD7}">
      <dgm:prSet phldrT="[Text]"/>
      <dgm:spPr/>
      <dgm:t>
        <a:bodyPr/>
        <a:lstStyle/>
        <a:p>
          <a:r>
            <a:rPr lang="en-US" dirty="0"/>
            <a:t>Acquisition</a:t>
          </a:r>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758C3F9F-C471-46B5-B729-FE56207B711E}" type="parTrans" cxnId="{3B258E9F-3E7D-4DA0-AE48-ADEAAF98F408}">
      <dgm:prSet/>
      <dgm:spPr/>
      <dgm:t>
        <a:bodyPr/>
        <a:lstStyle/>
        <a:p>
          <a:endParaRPr lang="en-US"/>
        </a:p>
      </dgm:t>
    </dgm:pt>
    <dgm:pt modelId="{A6E7FB16-2805-40D8-9E4A-89561A9850DB}" type="sibTrans" cxnId="{3B258E9F-3E7D-4DA0-AE48-ADEAAF98F408}">
      <dgm:prSet/>
      <dgm:spPr/>
      <dgm:t>
        <a:bodyPr/>
        <a:lstStyle/>
        <a:p>
          <a:endParaRPr lang="en-US"/>
        </a:p>
      </dgm:t>
    </dgm:pt>
    <dgm:pt modelId="{7AC92FAC-B899-4C71-9274-1089E789FEF8}">
      <dgm:prSet phldrT="[Text]"/>
      <dgm:spPr/>
      <dgm:t>
        <a:bodyPr/>
        <a:lstStyle/>
        <a:p>
          <a:r>
            <a:rPr lang="en-US" b="0" i="0" u="none" strike="noStrike" dirty="0">
              <a:effectLst/>
              <a:cs typeface="Arial" panose="020B0604020202020204" pitchFamily="34" charset="0"/>
            </a:rPr>
            <a:t>Initial learning of skills</a:t>
          </a:r>
          <a:r>
            <a:rPr lang="en-US" b="0" i="0" dirty="0">
              <a:effectLst/>
              <a:cs typeface="Arial" panose="020B0604020202020204" pitchFamily="34" charset="0"/>
            </a:rPr>
            <a:t>​</a:t>
          </a:r>
          <a:endParaRPr lang="en-US" dirty="0"/>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02DA2812-6F68-4427-9DA0-568C69161C2D}" type="parTrans" cxnId="{09D2F4B4-6819-4396-BF6C-62363477A985}">
      <dgm:prSet/>
      <dgm:spPr/>
      <dgm:t>
        <a:bodyPr/>
        <a:lstStyle/>
        <a:p>
          <a:endParaRPr lang="en-US"/>
        </a:p>
      </dgm:t>
    </dgm:pt>
    <dgm:pt modelId="{F791633D-31E9-4CD9-B23C-0700F1AD0F6F}" type="sibTrans" cxnId="{09D2F4B4-6819-4396-BF6C-62363477A985}">
      <dgm:prSet/>
      <dgm:spPr/>
      <dgm:t>
        <a:bodyPr/>
        <a:lstStyle/>
        <a:p>
          <a:endParaRPr lang="en-US"/>
        </a:p>
      </dgm:t>
    </dgm:pt>
    <dgm:pt modelId="{877944A5-EDF3-42A2-BD6F-79A8F0415CA3}">
      <dgm:prSet phldrT="[Text]"/>
      <dgm:spPr/>
      <dgm:t>
        <a:bodyPr/>
        <a:lstStyle/>
        <a:p>
          <a:r>
            <a:rPr lang="en-US" dirty="0"/>
            <a:t>Fluency</a:t>
          </a:r>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2AEE76D4-0D96-4746-839E-F149D5D95D29}" type="parTrans" cxnId="{DA4280EB-12B1-4AF1-B985-AFB5A530E434}">
      <dgm:prSet/>
      <dgm:spPr/>
      <dgm:t>
        <a:bodyPr/>
        <a:lstStyle/>
        <a:p>
          <a:endParaRPr lang="en-US"/>
        </a:p>
      </dgm:t>
    </dgm:pt>
    <dgm:pt modelId="{634BC97E-8E12-40ED-9F2C-E9ADF5A9145D}" type="sibTrans" cxnId="{DA4280EB-12B1-4AF1-B985-AFB5A530E434}">
      <dgm:prSet/>
      <dgm:spPr/>
      <dgm:t>
        <a:bodyPr/>
        <a:lstStyle/>
        <a:p>
          <a:endParaRPr lang="en-US"/>
        </a:p>
      </dgm:t>
    </dgm:pt>
    <dgm:pt modelId="{09A7CE10-1926-4A96-98AC-34906F3181F4}">
      <dgm:prSet phldrT="[Text]"/>
      <dgm:spPr/>
      <dgm:t>
        <a:bodyPr/>
        <a:lstStyle/>
        <a:p>
          <a:r>
            <a:rPr lang="en-US" b="0" i="0" u="none" strike="noStrike" dirty="0">
              <a:effectLst/>
              <a:cs typeface="Arial" panose="020B0604020202020204" pitchFamily="34" charset="0"/>
            </a:rPr>
            <a:t>Developing automaticity</a:t>
          </a:r>
          <a:endParaRPr lang="en-US" dirty="0"/>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53E1E7C9-DDC1-47BE-894A-70B4BDBE00E1}" type="parTrans" cxnId="{01E8FBC6-7FF5-4038-B70D-47732CA01D1F}">
      <dgm:prSet/>
      <dgm:spPr/>
      <dgm:t>
        <a:bodyPr/>
        <a:lstStyle/>
        <a:p>
          <a:endParaRPr lang="en-US"/>
        </a:p>
      </dgm:t>
    </dgm:pt>
    <dgm:pt modelId="{5C5C5ADF-C096-4BC4-80D5-F849D7091D1A}" type="sibTrans" cxnId="{01E8FBC6-7FF5-4038-B70D-47732CA01D1F}">
      <dgm:prSet/>
      <dgm:spPr/>
      <dgm:t>
        <a:bodyPr/>
        <a:lstStyle/>
        <a:p>
          <a:endParaRPr lang="en-US"/>
        </a:p>
      </dgm:t>
    </dgm:pt>
    <dgm:pt modelId="{A654A16F-5A19-45A0-8497-64563B920004}">
      <dgm:prSet phldrT="[Text]"/>
      <dgm:spPr/>
      <dgm:t>
        <a:bodyPr/>
        <a:lstStyle/>
        <a:p>
          <a:r>
            <a:rPr lang="en-US" dirty="0">
              <a:cs typeface="Arial" panose="020B0604020202020204" pitchFamily="34" charset="0"/>
            </a:rPr>
            <a:t>Generalization</a:t>
          </a:r>
          <a:r>
            <a:rPr lang="en-US" dirty="0"/>
            <a:t> </a:t>
          </a:r>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AEB09F7B-DDC6-4068-95DA-01CFF3FD88E0}" type="parTrans" cxnId="{A914BF82-CB3C-4076-9D1B-72DFB1D2A620}">
      <dgm:prSet/>
      <dgm:spPr/>
      <dgm:t>
        <a:bodyPr/>
        <a:lstStyle/>
        <a:p>
          <a:endParaRPr lang="en-US"/>
        </a:p>
      </dgm:t>
    </dgm:pt>
    <dgm:pt modelId="{8BFD4548-9E9B-4A13-B3BA-DAC33FBF3D77}" type="sibTrans" cxnId="{A914BF82-CB3C-4076-9D1B-72DFB1D2A620}">
      <dgm:prSet/>
      <dgm:spPr/>
      <dgm:t>
        <a:bodyPr/>
        <a:lstStyle/>
        <a:p>
          <a:endParaRPr lang="en-US"/>
        </a:p>
      </dgm:t>
    </dgm:pt>
    <dgm:pt modelId="{BE5EBFEA-195F-4F60-ADA6-BFAC503B5808}">
      <dgm:prSet phldrT="[Text]"/>
      <dgm:spPr/>
      <dgm:t>
        <a:bodyPr/>
        <a:lstStyle/>
        <a:p>
          <a:r>
            <a:rPr lang="en-US" b="0" i="0" u="none" strike="noStrike" dirty="0">
              <a:effectLst/>
              <a:cs typeface="Arial" panose="020B0604020202020204" pitchFamily="34" charset="0"/>
            </a:rPr>
            <a:t>Can perform skill in new context</a:t>
          </a:r>
          <a:r>
            <a:rPr lang="en-US" b="0" i="0" dirty="0">
              <a:effectLst/>
              <a:cs typeface="Arial" panose="020B0604020202020204" pitchFamily="34" charset="0"/>
            </a:rPr>
            <a:t>​</a:t>
          </a:r>
          <a:endParaRPr lang="en-US" dirty="0"/>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2D9FEB85-927F-472E-A6E1-E6774D7866A6}" type="parTrans" cxnId="{41A923E6-0ACB-4941-A520-95A7FA47B033}">
      <dgm:prSet/>
      <dgm:spPr/>
      <dgm:t>
        <a:bodyPr/>
        <a:lstStyle/>
        <a:p>
          <a:endParaRPr lang="en-US"/>
        </a:p>
      </dgm:t>
    </dgm:pt>
    <dgm:pt modelId="{E3F64992-20E7-4A44-8733-1D85C2F95582}" type="sibTrans" cxnId="{41A923E6-0ACB-4941-A520-95A7FA47B033}">
      <dgm:prSet/>
      <dgm:spPr/>
      <dgm:t>
        <a:bodyPr/>
        <a:lstStyle/>
        <a:p>
          <a:endParaRPr lang="en-US"/>
        </a:p>
      </dgm:t>
    </dgm:pt>
    <dgm:pt modelId="{464400DF-7CC3-4680-B248-77450D1E23DA}">
      <dgm:prSet phldrT="[Text]"/>
      <dgm:spPr/>
      <dgm:t>
        <a:bodyPr/>
        <a:lstStyle/>
        <a:p>
          <a:r>
            <a:rPr lang="en-US" b="0" i="0" u="none" strike="noStrike" dirty="0">
              <a:effectLst/>
              <a:cs typeface="Arial" panose="020B0604020202020204" pitchFamily="34" charset="0"/>
            </a:rPr>
            <a:t>Requires a lot of working memory</a:t>
          </a:r>
          <a:endParaRPr lang="en-US" dirty="0"/>
        </a:p>
      </dgm:t>
    </dgm:pt>
    <dgm:pt modelId="{170BD728-C718-45A2-9101-48CE0C11E200}" type="parTrans" cxnId="{332B2182-4AF0-4339-B8DB-A739F777B20A}">
      <dgm:prSet/>
      <dgm:spPr/>
      <dgm:t>
        <a:bodyPr/>
        <a:lstStyle/>
        <a:p>
          <a:endParaRPr lang="en-US"/>
        </a:p>
      </dgm:t>
    </dgm:pt>
    <dgm:pt modelId="{9C798C9D-759F-4E9D-87BC-AC7562C91E1B}" type="sibTrans" cxnId="{332B2182-4AF0-4339-B8DB-A739F777B20A}">
      <dgm:prSet/>
      <dgm:spPr/>
      <dgm:t>
        <a:bodyPr/>
        <a:lstStyle/>
        <a:p>
          <a:endParaRPr lang="en-US"/>
        </a:p>
      </dgm:t>
    </dgm:pt>
    <dgm:pt modelId="{45BEEB45-E7B8-4473-A359-7E0AA30F4DFC}">
      <dgm:prSet/>
      <dgm:spPr/>
      <dgm:t>
        <a:bodyPr/>
        <a:lstStyle/>
        <a:p>
          <a:r>
            <a:rPr lang="en-US" b="0" i="0" u="none" strike="noStrike" dirty="0">
              <a:effectLst/>
              <a:cs typeface="Arial" panose="020B0604020202020204" pitchFamily="34" charset="0"/>
            </a:rPr>
            <a:t>Requires less working memory</a:t>
          </a:r>
          <a:endParaRPr lang="en-US" dirty="0">
            <a:cs typeface="Arial" panose="020B0604020202020204" pitchFamily="34" charset="0"/>
          </a:endParaRPr>
        </a:p>
      </dgm:t>
    </dgm:pt>
    <dgm:pt modelId="{E30C0DA2-E464-4AF4-9E19-95D26C18CA12}" type="parTrans" cxnId="{E78D3431-1D18-4433-841E-1778F72E7973}">
      <dgm:prSet/>
      <dgm:spPr/>
      <dgm:t>
        <a:bodyPr/>
        <a:lstStyle/>
        <a:p>
          <a:endParaRPr lang="en-US"/>
        </a:p>
      </dgm:t>
    </dgm:pt>
    <dgm:pt modelId="{A8243891-4FEA-4CEB-9B6E-936FB9341F5F}" type="sibTrans" cxnId="{E78D3431-1D18-4433-841E-1778F72E7973}">
      <dgm:prSet/>
      <dgm:spPr/>
      <dgm:t>
        <a:bodyPr/>
        <a:lstStyle/>
        <a:p>
          <a:endParaRPr lang="en-US"/>
        </a:p>
      </dgm:t>
    </dgm:pt>
    <dgm:pt modelId="{96CDF859-37CC-4C9F-A475-E25F83E80CB9}">
      <dgm:prSet phldrT="[Text]"/>
      <dgm:spPr/>
      <dgm:t>
        <a:bodyPr/>
        <a:lstStyle/>
        <a:p>
          <a:r>
            <a:rPr lang="en-US" b="0" i="0" u="none" strike="noStrike" dirty="0">
              <a:effectLst/>
              <a:cs typeface="Arial" panose="020B0604020202020204" pitchFamily="34" charset="0"/>
            </a:rPr>
            <a:t>Easily transferable skills</a:t>
          </a:r>
          <a:endParaRPr lang="en-US" dirty="0"/>
        </a:p>
      </dgm:t>
    </dgm:pt>
    <dgm:pt modelId="{63E6F1CC-8CDF-481C-86A4-A56A1FA232FC}" type="parTrans" cxnId="{E3375A6A-C433-433D-95D2-EDDFB9913245}">
      <dgm:prSet/>
      <dgm:spPr/>
      <dgm:t>
        <a:bodyPr/>
        <a:lstStyle/>
        <a:p>
          <a:endParaRPr lang="en-US"/>
        </a:p>
      </dgm:t>
    </dgm:pt>
    <dgm:pt modelId="{DAC92B3C-4CBC-446A-A58B-F8CA8C475BC4}" type="sibTrans" cxnId="{E3375A6A-C433-433D-95D2-EDDFB9913245}">
      <dgm:prSet/>
      <dgm:spPr/>
      <dgm:t>
        <a:bodyPr/>
        <a:lstStyle/>
        <a:p>
          <a:endParaRPr lang="en-US"/>
        </a:p>
      </dgm:t>
    </dgm:pt>
    <dgm:pt modelId="{4F6B4771-1404-4784-B3C4-9B1F6C2BC36C}">
      <dgm:prSet phldrT="[Text]" custT="1"/>
      <dgm:spPr/>
      <dgm:t>
        <a:bodyPr/>
        <a:lstStyle/>
        <a:p>
          <a:r>
            <a:rPr lang="en-US" sz="2200" dirty="0"/>
            <a:t>Adaptation</a:t>
          </a:r>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59C16C32-9A13-4258-AC98-39768C9415D1}" type="parTrans" cxnId="{2A23E2DA-3125-4009-B1A7-658EC5C4E9DE}">
      <dgm:prSet/>
      <dgm:spPr/>
      <dgm:t>
        <a:bodyPr/>
        <a:lstStyle/>
        <a:p>
          <a:endParaRPr lang="en-US"/>
        </a:p>
      </dgm:t>
    </dgm:pt>
    <dgm:pt modelId="{3652BDE5-B640-4A3A-95DE-00BDA36A7926}" type="sibTrans" cxnId="{2A23E2DA-3125-4009-B1A7-658EC5C4E9DE}">
      <dgm:prSet/>
      <dgm:spPr/>
      <dgm:t>
        <a:bodyPr/>
        <a:lstStyle/>
        <a:p>
          <a:endParaRPr lang="en-US"/>
        </a:p>
      </dgm:t>
    </dgm:pt>
    <dgm:pt modelId="{EDB62E5C-20F3-4B86-83AD-F818D97CA18A}">
      <dgm:prSet phldrT="[Text]" custT="1"/>
      <dgm:spPr/>
      <dgm:t>
        <a:bodyPr/>
        <a:lstStyle/>
        <a:p>
          <a:pPr algn="l">
            <a:buFont typeface="Arial" panose="020B0604020202020204" pitchFamily="34" charset="0"/>
            <a:buChar char="•"/>
          </a:pPr>
          <a:r>
            <a:rPr lang="en-US" sz="2200" b="0" i="0" u="none" strike="noStrike" dirty="0">
              <a:solidFill>
                <a:srgbClr val="262626">
                  <a:hueOff val="0"/>
                  <a:satOff val="0"/>
                  <a:lumOff val="0"/>
                  <a:alphaOff val="0"/>
                </a:srgbClr>
              </a:solidFill>
              <a:effectLst/>
              <a:latin typeface="Calibri"/>
              <a:ea typeface="+mn-ea"/>
              <a:cs typeface="Arial" panose="020B0604020202020204" pitchFamily="34" charset="0"/>
            </a:rPr>
            <a:t>Can modify skills and adapt to new settings</a:t>
          </a:r>
        </a:p>
      </dgm:t>
      <dgm:extLst>
        <a:ext uri="{E40237B7-FDA0-4F09-8148-C483321AD2D9}">
          <dgm14:cNvPr xmlns:dgm14="http://schemas.microsoft.com/office/drawing/2010/diagram" id="0" name=""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
      </dgm:extLst>
    </dgm:pt>
    <dgm:pt modelId="{4A49884A-9473-41B4-BFB9-3089FF1379D4}" type="parTrans" cxnId="{D1417383-3B84-4E68-82FB-22B033C38878}">
      <dgm:prSet/>
      <dgm:spPr/>
      <dgm:t>
        <a:bodyPr/>
        <a:lstStyle/>
        <a:p>
          <a:endParaRPr lang="en-US"/>
        </a:p>
      </dgm:t>
    </dgm:pt>
    <dgm:pt modelId="{569FD0CD-60EF-4C46-839C-28EEDC737238}" type="sibTrans" cxnId="{D1417383-3B84-4E68-82FB-22B033C38878}">
      <dgm:prSet/>
      <dgm:spPr/>
      <dgm:t>
        <a:bodyPr/>
        <a:lstStyle/>
        <a:p>
          <a:endParaRPr lang="en-US"/>
        </a:p>
      </dgm:t>
    </dgm:pt>
    <dgm:pt modelId="{A6581677-C830-4F58-9D53-D0BCF084B94A}">
      <dgm:prSet phldrT="[Text]" custT="1"/>
      <dgm:spPr/>
      <dgm:t>
        <a:bodyPr/>
        <a:lstStyle/>
        <a:p>
          <a:pPr algn="l">
            <a:buFont typeface="Arial" panose="020B0604020202020204" pitchFamily="34" charset="0"/>
            <a:buChar char="•"/>
          </a:pPr>
          <a:endParaRPr lang="en-US" sz="2200" b="0" i="0" u="none" strike="noStrike" dirty="0">
            <a:solidFill>
              <a:srgbClr val="262626">
                <a:hueOff val="0"/>
                <a:satOff val="0"/>
                <a:lumOff val="0"/>
                <a:alphaOff val="0"/>
              </a:srgbClr>
            </a:solidFill>
            <a:effectLst/>
            <a:latin typeface="Calibri"/>
            <a:ea typeface="+mn-ea"/>
            <a:cs typeface="Arial" panose="020B0604020202020204" pitchFamily="34" charset="0"/>
          </a:endParaRPr>
        </a:p>
      </dgm:t>
    </dgm:pt>
    <dgm:pt modelId="{DA37A7B7-56CC-45EC-9449-C3E3ADC9C982}" type="parTrans" cxnId="{DCBBC424-0235-49C0-A3DA-B2F6A1525854}">
      <dgm:prSet/>
      <dgm:spPr/>
      <dgm:t>
        <a:bodyPr/>
        <a:lstStyle/>
        <a:p>
          <a:endParaRPr lang="en-US"/>
        </a:p>
      </dgm:t>
    </dgm:pt>
    <dgm:pt modelId="{36DC6847-F6A2-400D-8FCA-6068C0C3B0E0}" type="sibTrans" cxnId="{DCBBC424-0235-49C0-A3DA-B2F6A1525854}">
      <dgm:prSet/>
      <dgm:spPr/>
      <dgm:t>
        <a:bodyPr/>
        <a:lstStyle/>
        <a:p>
          <a:endParaRPr lang="en-US"/>
        </a:p>
      </dgm:t>
    </dgm:pt>
    <dgm:pt modelId="{9FE7E7C8-5A4B-4CC7-890A-FFA67D77F487}" type="pres">
      <dgm:prSet presAssocID="{B462E0D4-FBA7-4279-9DA2-1BBF5B262105}" presName="Name0" presStyleCnt="0">
        <dgm:presLayoutVars>
          <dgm:dir/>
        </dgm:presLayoutVars>
      </dgm:prSet>
      <dgm:spPr/>
    </dgm:pt>
    <dgm:pt modelId="{B6F8EBD1-42ED-44EF-A978-5BEB4CB78A5C}" type="pres">
      <dgm:prSet presAssocID="{AC942C5F-FA16-43BE-A7EA-100F8990BAD7}" presName="composite" presStyleCnt="0"/>
      <dgm:spPr/>
    </dgm:pt>
    <dgm:pt modelId="{B7A15342-314A-4CD3-A0AA-E192CBE66389}" type="pres">
      <dgm:prSet presAssocID="{AC942C5F-FA16-43BE-A7EA-100F8990BAD7}" presName="Accent" presStyleLbl="alignAcc1" presStyleIdx="0" presStyleCnt="4"/>
      <dgm:spPr/>
    </dgm:pt>
    <dgm:pt modelId="{17849EE6-172E-426D-AD4C-06F59129F9B7}" type="pres">
      <dgm:prSet presAssocID="{AC942C5F-FA16-43BE-A7EA-100F8990BAD7}" presName="Imag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music teacher teaching a young girl to play the violin."/>
        </a:ext>
      </dgm:extLst>
    </dgm:pt>
    <dgm:pt modelId="{0B58DC9F-4749-47E0-806F-A074C7DA26BA}" type="pres">
      <dgm:prSet presAssocID="{AC942C5F-FA16-43BE-A7EA-100F8990BAD7}" presName="Child" presStyleLbl="revTx" presStyleIdx="0" presStyleCnt="4">
        <dgm:presLayoutVars>
          <dgm:bulletEnabled val="1"/>
        </dgm:presLayoutVars>
      </dgm:prSet>
      <dgm:spPr/>
    </dgm:pt>
    <dgm:pt modelId="{A935004F-0126-4F08-881C-A4678E3D375E}" type="pres">
      <dgm:prSet presAssocID="{AC942C5F-FA16-43BE-A7EA-100F8990BAD7}" presName="Parent" presStyleLbl="alignNode1" presStyleIdx="0" presStyleCnt="4">
        <dgm:presLayoutVars>
          <dgm:bulletEnabled val="1"/>
        </dgm:presLayoutVars>
      </dgm:prSet>
      <dgm:spPr/>
    </dgm:pt>
    <dgm:pt modelId="{FFF01698-D46B-4384-8047-3FA6B6B4919F}" type="pres">
      <dgm:prSet presAssocID="{A6E7FB16-2805-40D8-9E4A-89561A9850DB}" presName="sibTrans" presStyleCnt="0"/>
      <dgm:spPr/>
    </dgm:pt>
    <dgm:pt modelId="{5940F9F9-2C79-469F-B28C-A1CEF566104B}" type="pres">
      <dgm:prSet presAssocID="{877944A5-EDF3-42A2-BD6F-79A8F0415CA3}" presName="composite" presStyleCnt="0"/>
      <dgm:spPr/>
    </dgm:pt>
    <dgm:pt modelId="{339DF740-3623-4AFA-A10F-DB26630A9094}" type="pres">
      <dgm:prSet presAssocID="{877944A5-EDF3-42A2-BD6F-79A8F0415CA3}" presName="Accent" presStyleLbl="alignAcc1" presStyleIdx="1" presStyleCnt="4"/>
      <dgm:spPr/>
    </dgm:pt>
    <dgm:pt modelId="{534D3F5A-98FF-4E9D-B8D8-5D2320F83F89}" type="pres">
      <dgm:prSet presAssocID="{877944A5-EDF3-42A2-BD6F-79A8F0415CA3}"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boy practicing on the violin."/>
        </a:ext>
      </dgm:extLst>
    </dgm:pt>
    <dgm:pt modelId="{DDB89E9C-0CB1-4D8F-BB46-E2694B81672E}" type="pres">
      <dgm:prSet presAssocID="{877944A5-EDF3-42A2-BD6F-79A8F0415CA3}" presName="Child" presStyleLbl="revTx" presStyleIdx="1" presStyleCnt="4">
        <dgm:presLayoutVars>
          <dgm:bulletEnabled val="1"/>
        </dgm:presLayoutVars>
      </dgm:prSet>
      <dgm:spPr/>
    </dgm:pt>
    <dgm:pt modelId="{A3010C6C-91EA-4168-B704-736D481EF965}" type="pres">
      <dgm:prSet presAssocID="{877944A5-EDF3-42A2-BD6F-79A8F0415CA3}" presName="Parent" presStyleLbl="alignNode1" presStyleIdx="1" presStyleCnt="4">
        <dgm:presLayoutVars>
          <dgm:bulletEnabled val="1"/>
        </dgm:presLayoutVars>
      </dgm:prSet>
      <dgm:spPr/>
    </dgm:pt>
    <dgm:pt modelId="{CA269CC6-D12B-47D0-A1FB-E6F6A99BBCF1}" type="pres">
      <dgm:prSet presAssocID="{634BC97E-8E12-40ED-9F2C-E9ADF5A9145D}" presName="sibTrans" presStyleCnt="0"/>
      <dgm:spPr/>
    </dgm:pt>
    <dgm:pt modelId="{2025C51D-46A2-4833-938F-151A58BDD9CC}" type="pres">
      <dgm:prSet presAssocID="{A654A16F-5A19-45A0-8497-64563B920004}" presName="composite" presStyleCnt="0"/>
      <dgm:spPr/>
    </dgm:pt>
    <dgm:pt modelId="{78CF35A5-647A-4E75-92F2-E910A084A000}" type="pres">
      <dgm:prSet presAssocID="{A654A16F-5A19-45A0-8497-64563B920004}" presName="Accent" presStyleLbl="alignAcc1" presStyleIdx="2" presStyleCnt="4"/>
      <dgm:spPr/>
    </dgm:pt>
    <dgm:pt modelId="{188F17B0-14B8-4B64-A707-659FB4F19055}" type="pres">
      <dgm:prSet presAssocID="{A654A16F-5A19-45A0-8497-64563B920004}"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woman playing the violin in the street with a guitarist."/>
        </a:ext>
      </dgm:extLst>
    </dgm:pt>
    <dgm:pt modelId="{989FC3F3-0059-4D34-A329-54834F76C026}" type="pres">
      <dgm:prSet presAssocID="{A654A16F-5A19-45A0-8497-64563B920004}" presName="Child" presStyleLbl="revTx" presStyleIdx="2" presStyleCnt="4">
        <dgm:presLayoutVars>
          <dgm:bulletEnabled val="1"/>
        </dgm:presLayoutVars>
      </dgm:prSet>
      <dgm:spPr/>
    </dgm:pt>
    <dgm:pt modelId="{AE65582E-EA8F-4D2F-B1C4-E7A4A5CF79D9}" type="pres">
      <dgm:prSet presAssocID="{A654A16F-5A19-45A0-8497-64563B920004}" presName="Parent" presStyleLbl="alignNode1" presStyleIdx="2" presStyleCnt="4">
        <dgm:presLayoutVars>
          <dgm:bulletEnabled val="1"/>
        </dgm:presLayoutVars>
      </dgm:prSet>
      <dgm:spPr/>
    </dgm:pt>
    <dgm:pt modelId="{05D40CBD-4F91-424B-AC99-E6F8C072A2F1}" type="pres">
      <dgm:prSet presAssocID="{8BFD4548-9E9B-4A13-B3BA-DAC33FBF3D77}" presName="sibTrans" presStyleCnt="0"/>
      <dgm:spPr/>
    </dgm:pt>
    <dgm:pt modelId="{3CE33875-46DA-41E9-B5B5-3F179038024E}" type="pres">
      <dgm:prSet presAssocID="{4F6B4771-1404-4784-B3C4-9B1F6C2BC36C}" presName="composite" presStyleCnt="0"/>
      <dgm:spPr/>
    </dgm:pt>
    <dgm:pt modelId="{43634509-7CA1-406B-B23D-9AEDB6BE19A6}" type="pres">
      <dgm:prSet presAssocID="{4F6B4771-1404-4784-B3C4-9B1F6C2BC36C}" presName="Accent" presStyleLbl="alignAcc1" presStyleIdx="3" presStyleCnt="4"/>
      <dgm:spPr/>
    </dgm:pt>
    <dgm:pt modelId="{F0534710-9788-4AF5-90AF-7115E7938C42}" type="pres">
      <dgm:prSet presAssocID="{4F6B4771-1404-4784-B3C4-9B1F6C2BC36C}" presName="Image"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dgm:spPr>
      <dgm:extLst>
        <a:ext uri="{E40237B7-FDA0-4F09-8148-C483321AD2D9}">
          <dgm14:cNvPr xmlns:dgm14="http://schemas.microsoft.com/office/drawing/2010/diagram" id="0" name="" descr="A concert violinist playing the violin in a performance."/>
        </a:ext>
      </dgm:extLst>
    </dgm:pt>
    <dgm:pt modelId="{1D4C4F49-2C44-4E0B-9DA8-2C39B1243F93}" type="pres">
      <dgm:prSet presAssocID="{4F6B4771-1404-4784-B3C4-9B1F6C2BC36C}" presName="Child" presStyleLbl="revTx" presStyleIdx="3" presStyleCnt="4">
        <dgm:presLayoutVars>
          <dgm:bulletEnabled val="1"/>
        </dgm:presLayoutVars>
      </dgm:prSet>
      <dgm:spPr/>
    </dgm:pt>
    <dgm:pt modelId="{6B8D9EA2-748A-4740-874A-1EC128183A9F}" type="pres">
      <dgm:prSet presAssocID="{4F6B4771-1404-4784-B3C4-9B1F6C2BC36C}" presName="Parent" presStyleLbl="alignNode1" presStyleIdx="3" presStyleCnt="4">
        <dgm:presLayoutVars>
          <dgm:bulletEnabled val="1"/>
        </dgm:presLayoutVars>
      </dgm:prSet>
      <dgm:spPr/>
    </dgm:pt>
  </dgm:ptLst>
  <dgm:cxnLst>
    <dgm:cxn modelId="{C88D5A04-50A3-4C7A-9B2D-70547CFAC00B}" type="presOf" srcId="{45BEEB45-E7B8-4473-A359-7E0AA30F4DFC}" destId="{DDB89E9C-0CB1-4D8F-BB46-E2694B81672E}" srcOrd="0" destOrd="1" presId="urn:microsoft.com/office/officeart/2008/layout/TitlePictureLineup"/>
    <dgm:cxn modelId="{9AAE990A-56BA-4EAD-A707-7C8AA38B754E}" type="presOf" srcId="{BE5EBFEA-195F-4F60-ADA6-BFAC503B5808}" destId="{989FC3F3-0059-4D34-A329-54834F76C026}" srcOrd="0" destOrd="0" presId="urn:microsoft.com/office/officeart/2008/layout/TitlePictureLineup"/>
    <dgm:cxn modelId="{83ADE60E-879C-4E44-947A-349CEF556F1D}" type="presOf" srcId="{877944A5-EDF3-42A2-BD6F-79A8F0415CA3}" destId="{A3010C6C-91EA-4168-B704-736D481EF965}" srcOrd="0" destOrd="0" presId="urn:microsoft.com/office/officeart/2008/layout/TitlePictureLineup"/>
    <dgm:cxn modelId="{876A6918-6F3B-4F2C-B4C6-D7EFA3B7A04A}" type="presOf" srcId="{EDB62E5C-20F3-4B86-83AD-F818D97CA18A}" destId="{1D4C4F49-2C44-4E0B-9DA8-2C39B1243F93}" srcOrd="0" destOrd="0" presId="urn:microsoft.com/office/officeart/2008/layout/TitlePictureLineup"/>
    <dgm:cxn modelId="{DD5B0C1C-F1F5-4783-8241-4055250308AD}" type="presOf" srcId="{09A7CE10-1926-4A96-98AC-34906F3181F4}" destId="{DDB89E9C-0CB1-4D8F-BB46-E2694B81672E}" srcOrd="0" destOrd="0" presId="urn:microsoft.com/office/officeart/2008/layout/TitlePictureLineup"/>
    <dgm:cxn modelId="{20058C1D-3CAF-4F91-A2FC-1E69ED224F28}" type="presOf" srcId="{4F6B4771-1404-4784-B3C4-9B1F6C2BC36C}" destId="{6B8D9EA2-748A-4740-874A-1EC128183A9F}" srcOrd="0" destOrd="0" presId="urn:microsoft.com/office/officeart/2008/layout/TitlePictureLineup"/>
    <dgm:cxn modelId="{DCBBC424-0235-49C0-A3DA-B2F6A1525854}" srcId="{4F6B4771-1404-4784-B3C4-9B1F6C2BC36C}" destId="{A6581677-C830-4F58-9D53-D0BCF084B94A}" srcOrd="1" destOrd="0" parTransId="{DA37A7B7-56CC-45EC-9449-C3E3ADC9C982}" sibTransId="{36DC6847-F6A2-400D-8FCA-6068C0C3B0E0}"/>
    <dgm:cxn modelId="{E78D3431-1D18-4433-841E-1778F72E7973}" srcId="{877944A5-EDF3-42A2-BD6F-79A8F0415CA3}" destId="{45BEEB45-E7B8-4473-A359-7E0AA30F4DFC}" srcOrd="1" destOrd="0" parTransId="{E30C0DA2-E464-4AF4-9E19-95D26C18CA12}" sibTransId="{A8243891-4FEA-4CEB-9B6E-936FB9341F5F}"/>
    <dgm:cxn modelId="{E3375A6A-C433-433D-95D2-EDDFB9913245}" srcId="{A654A16F-5A19-45A0-8497-64563B920004}" destId="{96CDF859-37CC-4C9F-A475-E25F83E80CB9}" srcOrd="1" destOrd="0" parTransId="{63E6F1CC-8CDF-481C-86A4-A56A1FA232FC}" sibTransId="{DAC92B3C-4CBC-446A-A58B-F8CA8C475BC4}"/>
    <dgm:cxn modelId="{68E0BB6B-CF99-44BA-9282-8EE665462E35}" type="presOf" srcId="{AC942C5F-FA16-43BE-A7EA-100F8990BAD7}" destId="{A935004F-0126-4F08-881C-A4678E3D375E}" srcOrd="0" destOrd="0" presId="urn:microsoft.com/office/officeart/2008/layout/TitlePictureLineup"/>
    <dgm:cxn modelId="{332B2182-4AF0-4339-B8DB-A739F777B20A}" srcId="{AC942C5F-FA16-43BE-A7EA-100F8990BAD7}" destId="{464400DF-7CC3-4680-B248-77450D1E23DA}" srcOrd="1" destOrd="0" parTransId="{170BD728-C718-45A2-9101-48CE0C11E200}" sibTransId="{9C798C9D-759F-4E9D-87BC-AC7562C91E1B}"/>
    <dgm:cxn modelId="{A914BF82-CB3C-4076-9D1B-72DFB1D2A620}" srcId="{B462E0D4-FBA7-4279-9DA2-1BBF5B262105}" destId="{A654A16F-5A19-45A0-8497-64563B920004}" srcOrd="2" destOrd="0" parTransId="{AEB09F7B-DDC6-4068-95DA-01CFF3FD88E0}" sibTransId="{8BFD4548-9E9B-4A13-B3BA-DAC33FBF3D77}"/>
    <dgm:cxn modelId="{D1417383-3B84-4E68-82FB-22B033C38878}" srcId="{4F6B4771-1404-4784-B3C4-9B1F6C2BC36C}" destId="{EDB62E5C-20F3-4B86-83AD-F818D97CA18A}" srcOrd="0" destOrd="0" parTransId="{4A49884A-9473-41B4-BFB9-3089FF1379D4}" sibTransId="{569FD0CD-60EF-4C46-839C-28EEDC737238}"/>
    <dgm:cxn modelId="{46ABD483-2E0D-4B3A-9A71-CBDA83D78B1F}" type="presOf" srcId="{B462E0D4-FBA7-4279-9DA2-1BBF5B262105}" destId="{9FE7E7C8-5A4B-4CC7-890A-FFA67D77F487}" srcOrd="0" destOrd="0" presId="urn:microsoft.com/office/officeart/2008/layout/TitlePictureLineup"/>
    <dgm:cxn modelId="{2965D688-2855-4398-8566-0CA33123D8B4}" type="presOf" srcId="{464400DF-7CC3-4680-B248-77450D1E23DA}" destId="{0B58DC9F-4749-47E0-806F-A074C7DA26BA}" srcOrd="0" destOrd="1" presId="urn:microsoft.com/office/officeart/2008/layout/TitlePictureLineup"/>
    <dgm:cxn modelId="{5BA79A92-F201-4944-A6DB-6DB04F983D19}" type="presOf" srcId="{A6581677-C830-4F58-9D53-D0BCF084B94A}" destId="{1D4C4F49-2C44-4E0B-9DA8-2C39B1243F93}" srcOrd="0" destOrd="1" presId="urn:microsoft.com/office/officeart/2008/layout/TitlePictureLineup"/>
    <dgm:cxn modelId="{74BC619E-4E37-4BDF-BC9A-D77F051D763B}" type="presOf" srcId="{A654A16F-5A19-45A0-8497-64563B920004}" destId="{AE65582E-EA8F-4D2F-B1C4-E7A4A5CF79D9}" srcOrd="0" destOrd="0" presId="urn:microsoft.com/office/officeart/2008/layout/TitlePictureLineup"/>
    <dgm:cxn modelId="{3B258E9F-3E7D-4DA0-AE48-ADEAAF98F408}" srcId="{B462E0D4-FBA7-4279-9DA2-1BBF5B262105}" destId="{AC942C5F-FA16-43BE-A7EA-100F8990BAD7}" srcOrd="0" destOrd="0" parTransId="{758C3F9F-C471-46B5-B729-FE56207B711E}" sibTransId="{A6E7FB16-2805-40D8-9E4A-89561A9850DB}"/>
    <dgm:cxn modelId="{09D2F4B4-6819-4396-BF6C-62363477A985}" srcId="{AC942C5F-FA16-43BE-A7EA-100F8990BAD7}" destId="{7AC92FAC-B899-4C71-9274-1089E789FEF8}" srcOrd="0" destOrd="0" parTransId="{02DA2812-6F68-4427-9DA0-568C69161C2D}" sibTransId="{F791633D-31E9-4CD9-B23C-0700F1AD0F6F}"/>
    <dgm:cxn modelId="{01E8FBC6-7FF5-4038-B70D-47732CA01D1F}" srcId="{877944A5-EDF3-42A2-BD6F-79A8F0415CA3}" destId="{09A7CE10-1926-4A96-98AC-34906F3181F4}" srcOrd="0" destOrd="0" parTransId="{53E1E7C9-DDC1-47BE-894A-70B4BDBE00E1}" sibTransId="{5C5C5ADF-C096-4BC4-80D5-F849D7091D1A}"/>
    <dgm:cxn modelId="{2FA9CCDA-2241-45DC-B733-E71CD9BCFB86}" type="presOf" srcId="{7AC92FAC-B899-4C71-9274-1089E789FEF8}" destId="{0B58DC9F-4749-47E0-806F-A074C7DA26BA}" srcOrd="0" destOrd="0" presId="urn:microsoft.com/office/officeart/2008/layout/TitlePictureLineup"/>
    <dgm:cxn modelId="{2A23E2DA-3125-4009-B1A7-658EC5C4E9DE}" srcId="{B462E0D4-FBA7-4279-9DA2-1BBF5B262105}" destId="{4F6B4771-1404-4784-B3C4-9B1F6C2BC36C}" srcOrd="3" destOrd="0" parTransId="{59C16C32-9A13-4258-AC98-39768C9415D1}" sibTransId="{3652BDE5-B640-4A3A-95DE-00BDA36A7926}"/>
    <dgm:cxn modelId="{41A923E6-0ACB-4941-A520-95A7FA47B033}" srcId="{A654A16F-5A19-45A0-8497-64563B920004}" destId="{BE5EBFEA-195F-4F60-ADA6-BFAC503B5808}" srcOrd="0" destOrd="0" parTransId="{2D9FEB85-927F-472E-A6E1-E6774D7866A6}" sibTransId="{E3F64992-20E7-4A44-8733-1D85C2F95582}"/>
    <dgm:cxn modelId="{DA4280EB-12B1-4AF1-B985-AFB5A530E434}" srcId="{B462E0D4-FBA7-4279-9DA2-1BBF5B262105}" destId="{877944A5-EDF3-42A2-BD6F-79A8F0415CA3}" srcOrd="1" destOrd="0" parTransId="{2AEE76D4-0D96-4746-839E-F149D5D95D29}" sibTransId="{634BC97E-8E12-40ED-9F2C-E9ADF5A9145D}"/>
    <dgm:cxn modelId="{CEAFC9F4-804A-414E-A9A8-AC554D31A589}" type="presOf" srcId="{96CDF859-37CC-4C9F-A475-E25F83E80CB9}" destId="{989FC3F3-0059-4D34-A329-54834F76C026}" srcOrd="0" destOrd="1" presId="urn:microsoft.com/office/officeart/2008/layout/TitlePictureLineup"/>
    <dgm:cxn modelId="{EFF0C5B8-A73B-45BF-95C5-E6E6A07E863D}" type="presParOf" srcId="{9FE7E7C8-5A4B-4CC7-890A-FFA67D77F487}" destId="{B6F8EBD1-42ED-44EF-A978-5BEB4CB78A5C}" srcOrd="0" destOrd="0" presId="urn:microsoft.com/office/officeart/2008/layout/TitlePictureLineup"/>
    <dgm:cxn modelId="{10869C33-70EB-4742-927A-A89E7FD0B1CD}" type="presParOf" srcId="{B6F8EBD1-42ED-44EF-A978-5BEB4CB78A5C}" destId="{B7A15342-314A-4CD3-A0AA-E192CBE66389}" srcOrd="0" destOrd="0" presId="urn:microsoft.com/office/officeart/2008/layout/TitlePictureLineup"/>
    <dgm:cxn modelId="{881F22F6-4269-4772-942B-2017598E5795}" type="presParOf" srcId="{B6F8EBD1-42ED-44EF-A978-5BEB4CB78A5C}" destId="{17849EE6-172E-426D-AD4C-06F59129F9B7}" srcOrd="1" destOrd="0" presId="urn:microsoft.com/office/officeart/2008/layout/TitlePictureLineup"/>
    <dgm:cxn modelId="{A8D15274-2D01-42D6-B8AD-1A7274CE42E7}" type="presParOf" srcId="{B6F8EBD1-42ED-44EF-A978-5BEB4CB78A5C}" destId="{0B58DC9F-4749-47E0-806F-A074C7DA26BA}" srcOrd="2" destOrd="0" presId="urn:microsoft.com/office/officeart/2008/layout/TitlePictureLineup"/>
    <dgm:cxn modelId="{A199F651-0E28-4354-8DF8-FB81D7FFCCFD}" type="presParOf" srcId="{B6F8EBD1-42ED-44EF-A978-5BEB4CB78A5C}" destId="{A935004F-0126-4F08-881C-A4678E3D375E}" srcOrd="3" destOrd="0" presId="urn:microsoft.com/office/officeart/2008/layout/TitlePictureLineup"/>
    <dgm:cxn modelId="{1A637DEE-DAC6-4087-AFD1-F3429C4841F8}" type="presParOf" srcId="{9FE7E7C8-5A4B-4CC7-890A-FFA67D77F487}" destId="{FFF01698-D46B-4384-8047-3FA6B6B4919F}" srcOrd="1" destOrd="0" presId="urn:microsoft.com/office/officeart/2008/layout/TitlePictureLineup"/>
    <dgm:cxn modelId="{8DB8C7AE-7BC1-4E7D-A8E0-3683857935AF}" type="presParOf" srcId="{9FE7E7C8-5A4B-4CC7-890A-FFA67D77F487}" destId="{5940F9F9-2C79-469F-B28C-A1CEF566104B}" srcOrd="2" destOrd="0" presId="urn:microsoft.com/office/officeart/2008/layout/TitlePictureLineup"/>
    <dgm:cxn modelId="{3F21B205-F40E-4B54-9BF3-73F094BE6F92}" type="presParOf" srcId="{5940F9F9-2C79-469F-B28C-A1CEF566104B}" destId="{339DF740-3623-4AFA-A10F-DB26630A9094}" srcOrd="0" destOrd="0" presId="urn:microsoft.com/office/officeart/2008/layout/TitlePictureLineup"/>
    <dgm:cxn modelId="{B0585756-FE2C-4CC6-9027-1F64606F932F}" type="presParOf" srcId="{5940F9F9-2C79-469F-B28C-A1CEF566104B}" destId="{534D3F5A-98FF-4E9D-B8D8-5D2320F83F89}" srcOrd="1" destOrd="0" presId="urn:microsoft.com/office/officeart/2008/layout/TitlePictureLineup"/>
    <dgm:cxn modelId="{430FE104-A338-48C0-9B3A-402F9143FC07}" type="presParOf" srcId="{5940F9F9-2C79-469F-B28C-A1CEF566104B}" destId="{DDB89E9C-0CB1-4D8F-BB46-E2694B81672E}" srcOrd="2" destOrd="0" presId="urn:microsoft.com/office/officeart/2008/layout/TitlePictureLineup"/>
    <dgm:cxn modelId="{83D4A1AD-8865-4F9E-A622-E52A687F14CC}" type="presParOf" srcId="{5940F9F9-2C79-469F-B28C-A1CEF566104B}" destId="{A3010C6C-91EA-4168-B704-736D481EF965}" srcOrd="3" destOrd="0" presId="urn:microsoft.com/office/officeart/2008/layout/TitlePictureLineup"/>
    <dgm:cxn modelId="{C0A2BF8A-88A2-41A2-8B38-EDF798ED6725}" type="presParOf" srcId="{9FE7E7C8-5A4B-4CC7-890A-FFA67D77F487}" destId="{CA269CC6-D12B-47D0-A1FB-E6F6A99BBCF1}" srcOrd="3" destOrd="0" presId="urn:microsoft.com/office/officeart/2008/layout/TitlePictureLineup"/>
    <dgm:cxn modelId="{9BCA280D-0EC8-4D8F-95AE-D528F98C87E0}" type="presParOf" srcId="{9FE7E7C8-5A4B-4CC7-890A-FFA67D77F487}" destId="{2025C51D-46A2-4833-938F-151A58BDD9CC}" srcOrd="4" destOrd="0" presId="urn:microsoft.com/office/officeart/2008/layout/TitlePictureLineup"/>
    <dgm:cxn modelId="{94496314-F5AF-444B-87B6-40B5F6632A0D}" type="presParOf" srcId="{2025C51D-46A2-4833-938F-151A58BDD9CC}" destId="{78CF35A5-647A-4E75-92F2-E910A084A000}" srcOrd="0" destOrd="0" presId="urn:microsoft.com/office/officeart/2008/layout/TitlePictureLineup"/>
    <dgm:cxn modelId="{4178BFF3-84BF-4358-9EBD-7E7EC104BA30}" type="presParOf" srcId="{2025C51D-46A2-4833-938F-151A58BDD9CC}" destId="{188F17B0-14B8-4B64-A707-659FB4F19055}" srcOrd="1" destOrd="0" presId="urn:microsoft.com/office/officeart/2008/layout/TitlePictureLineup"/>
    <dgm:cxn modelId="{E639F400-1C2C-40A4-AD2A-3B2273758F02}" type="presParOf" srcId="{2025C51D-46A2-4833-938F-151A58BDD9CC}" destId="{989FC3F3-0059-4D34-A329-54834F76C026}" srcOrd="2" destOrd="0" presId="urn:microsoft.com/office/officeart/2008/layout/TitlePictureLineup"/>
    <dgm:cxn modelId="{997A0C49-E151-465E-A25F-E0C7904C3C51}" type="presParOf" srcId="{2025C51D-46A2-4833-938F-151A58BDD9CC}" destId="{AE65582E-EA8F-4D2F-B1C4-E7A4A5CF79D9}" srcOrd="3" destOrd="0" presId="urn:microsoft.com/office/officeart/2008/layout/TitlePictureLineup"/>
    <dgm:cxn modelId="{0ACA8BDA-2CC6-47E9-ADD4-74A02B3DB2B6}" type="presParOf" srcId="{9FE7E7C8-5A4B-4CC7-890A-FFA67D77F487}" destId="{05D40CBD-4F91-424B-AC99-E6F8C072A2F1}" srcOrd="5" destOrd="0" presId="urn:microsoft.com/office/officeart/2008/layout/TitlePictureLineup"/>
    <dgm:cxn modelId="{E73D8F2A-30BA-4411-B182-7D789C4A93CF}" type="presParOf" srcId="{9FE7E7C8-5A4B-4CC7-890A-FFA67D77F487}" destId="{3CE33875-46DA-41E9-B5B5-3F179038024E}" srcOrd="6" destOrd="0" presId="urn:microsoft.com/office/officeart/2008/layout/TitlePictureLineup"/>
    <dgm:cxn modelId="{19EF2F8E-3D8B-4779-99C1-97CA5CCA6742}" type="presParOf" srcId="{3CE33875-46DA-41E9-B5B5-3F179038024E}" destId="{43634509-7CA1-406B-B23D-9AEDB6BE19A6}" srcOrd="0" destOrd="0" presId="urn:microsoft.com/office/officeart/2008/layout/TitlePictureLineup"/>
    <dgm:cxn modelId="{11F72B1C-9426-4395-80C1-EF7415C50209}" type="presParOf" srcId="{3CE33875-46DA-41E9-B5B5-3F179038024E}" destId="{F0534710-9788-4AF5-90AF-7115E7938C42}" srcOrd="1" destOrd="0" presId="urn:microsoft.com/office/officeart/2008/layout/TitlePictureLineup"/>
    <dgm:cxn modelId="{2E150311-A9F0-4BBB-B180-DB0EB64453B6}" type="presParOf" srcId="{3CE33875-46DA-41E9-B5B5-3F179038024E}" destId="{1D4C4F49-2C44-4E0B-9DA8-2C39B1243F93}" srcOrd="2" destOrd="0" presId="urn:microsoft.com/office/officeart/2008/layout/TitlePictureLineup"/>
    <dgm:cxn modelId="{EECE1F53-69AD-4B78-B620-1C5D42BFF11D}" type="presParOf" srcId="{3CE33875-46DA-41E9-B5B5-3F179038024E}" destId="{6B8D9EA2-748A-4740-874A-1EC128183A9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2E0D4-FBA7-4279-9DA2-1BBF5B262105}"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942C5F-FA16-43BE-A7EA-100F8990BAD7}">
      <dgm:prSet phldrT="[Text]"/>
      <dgm:spPr/>
      <dgm:t>
        <a:bodyPr/>
        <a:lstStyle/>
        <a:p>
          <a:r>
            <a:rPr lang="en-US" dirty="0"/>
            <a:t>Acquisition</a:t>
          </a:r>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758C3F9F-C471-46B5-B729-FE56207B711E}" type="parTrans" cxnId="{3B258E9F-3E7D-4DA0-AE48-ADEAAF98F408}">
      <dgm:prSet/>
      <dgm:spPr/>
      <dgm:t>
        <a:bodyPr/>
        <a:lstStyle/>
        <a:p>
          <a:endParaRPr lang="en-US"/>
        </a:p>
      </dgm:t>
    </dgm:pt>
    <dgm:pt modelId="{A6E7FB16-2805-40D8-9E4A-89561A9850DB}" type="sibTrans" cxnId="{3B258E9F-3E7D-4DA0-AE48-ADEAAF98F408}">
      <dgm:prSet/>
      <dgm:spPr/>
      <dgm:t>
        <a:bodyPr/>
        <a:lstStyle/>
        <a:p>
          <a:endParaRPr lang="en-US"/>
        </a:p>
      </dgm:t>
    </dgm:pt>
    <dgm:pt modelId="{7AC92FAC-B899-4C71-9274-1089E789FEF8}">
      <dgm:prSet phldrT="[Text]"/>
      <dgm:spPr/>
      <dgm:t>
        <a:bodyPr/>
        <a:lstStyle/>
        <a:p>
          <a:r>
            <a:rPr lang="en-US" b="0" i="0" u="none" strike="noStrike" dirty="0">
              <a:effectLst/>
              <a:cs typeface="Arial" panose="020B0604020202020204" pitchFamily="34" charset="0"/>
            </a:rPr>
            <a:t>Increase explicit instruction with modeling and feedback to improve accuracy.</a:t>
          </a:r>
          <a:endParaRPr lang="en-US" dirty="0"/>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02DA2812-6F68-4427-9DA0-568C69161C2D}" type="parTrans" cxnId="{09D2F4B4-6819-4396-BF6C-62363477A985}">
      <dgm:prSet/>
      <dgm:spPr/>
      <dgm:t>
        <a:bodyPr/>
        <a:lstStyle/>
        <a:p>
          <a:endParaRPr lang="en-US"/>
        </a:p>
      </dgm:t>
    </dgm:pt>
    <dgm:pt modelId="{F791633D-31E9-4CD9-B23C-0700F1AD0F6F}" type="sibTrans" cxnId="{09D2F4B4-6819-4396-BF6C-62363477A985}">
      <dgm:prSet/>
      <dgm:spPr/>
      <dgm:t>
        <a:bodyPr/>
        <a:lstStyle/>
        <a:p>
          <a:endParaRPr lang="en-US"/>
        </a:p>
      </dgm:t>
    </dgm:pt>
    <dgm:pt modelId="{877944A5-EDF3-42A2-BD6F-79A8F0415CA3}">
      <dgm:prSet phldrT="[Text]"/>
      <dgm:spPr/>
      <dgm:t>
        <a:bodyPr/>
        <a:lstStyle/>
        <a:p>
          <a:r>
            <a:rPr lang="en-US" dirty="0"/>
            <a:t>Fluency</a:t>
          </a:r>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2AEE76D4-0D96-4746-839E-F149D5D95D29}" type="parTrans" cxnId="{DA4280EB-12B1-4AF1-B985-AFB5A530E434}">
      <dgm:prSet/>
      <dgm:spPr/>
      <dgm:t>
        <a:bodyPr/>
        <a:lstStyle/>
        <a:p>
          <a:endParaRPr lang="en-US"/>
        </a:p>
      </dgm:t>
    </dgm:pt>
    <dgm:pt modelId="{634BC97E-8E12-40ED-9F2C-E9ADF5A9145D}" type="sibTrans" cxnId="{DA4280EB-12B1-4AF1-B985-AFB5A530E434}">
      <dgm:prSet/>
      <dgm:spPr/>
      <dgm:t>
        <a:bodyPr/>
        <a:lstStyle/>
        <a:p>
          <a:endParaRPr lang="en-US"/>
        </a:p>
      </dgm:t>
    </dgm:pt>
    <dgm:pt modelId="{09A7CE10-1926-4A96-98AC-34906F3181F4}">
      <dgm:prSet phldrT="[Text]"/>
      <dgm:spPr/>
      <dgm:t>
        <a:bodyPr/>
        <a:lstStyle/>
        <a:p>
          <a:r>
            <a:rPr lang="en-US" b="0" i="0" u="none" strike="noStrike" dirty="0">
              <a:effectLst/>
              <a:cs typeface="Arial" panose="020B0604020202020204" pitchFamily="34" charset="0"/>
            </a:rPr>
            <a:t>Increase practice opportunities with the target skill to build fluency.</a:t>
          </a:r>
          <a:endParaRPr lang="en-US" dirty="0"/>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53E1E7C9-DDC1-47BE-894A-70B4BDBE00E1}" type="parTrans" cxnId="{01E8FBC6-7FF5-4038-B70D-47732CA01D1F}">
      <dgm:prSet/>
      <dgm:spPr/>
      <dgm:t>
        <a:bodyPr/>
        <a:lstStyle/>
        <a:p>
          <a:endParaRPr lang="en-US"/>
        </a:p>
      </dgm:t>
    </dgm:pt>
    <dgm:pt modelId="{5C5C5ADF-C096-4BC4-80D5-F849D7091D1A}" type="sibTrans" cxnId="{01E8FBC6-7FF5-4038-B70D-47732CA01D1F}">
      <dgm:prSet/>
      <dgm:spPr/>
      <dgm:t>
        <a:bodyPr/>
        <a:lstStyle/>
        <a:p>
          <a:endParaRPr lang="en-US"/>
        </a:p>
      </dgm:t>
    </dgm:pt>
    <dgm:pt modelId="{A654A16F-5A19-45A0-8497-64563B920004}">
      <dgm:prSet phldrT="[Text]"/>
      <dgm:spPr/>
      <dgm:t>
        <a:bodyPr/>
        <a:lstStyle/>
        <a:p>
          <a:r>
            <a:rPr lang="en-US" dirty="0">
              <a:cs typeface="Arial" panose="020B0604020202020204" pitchFamily="34" charset="0"/>
            </a:rPr>
            <a:t>Generalization</a:t>
          </a:r>
          <a:r>
            <a:rPr lang="en-US" dirty="0"/>
            <a:t> </a:t>
          </a:r>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AEB09F7B-DDC6-4068-95DA-01CFF3FD88E0}" type="parTrans" cxnId="{A914BF82-CB3C-4076-9D1B-72DFB1D2A620}">
      <dgm:prSet/>
      <dgm:spPr/>
      <dgm:t>
        <a:bodyPr/>
        <a:lstStyle/>
        <a:p>
          <a:endParaRPr lang="en-US"/>
        </a:p>
      </dgm:t>
    </dgm:pt>
    <dgm:pt modelId="{8BFD4548-9E9B-4A13-B3BA-DAC33FBF3D77}" type="sibTrans" cxnId="{A914BF82-CB3C-4076-9D1B-72DFB1D2A620}">
      <dgm:prSet/>
      <dgm:spPr/>
      <dgm:t>
        <a:bodyPr/>
        <a:lstStyle/>
        <a:p>
          <a:endParaRPr lang="en-US"/>
        </a:p>
      </dgm:t>
    </dgm:pt>
    <dgm:pt modelId="{BE5EBFEA-195F-4F60-ADA6-BFAC503B5808}">
      <dgm:prSet phldrT="[Text]"/>
      <dgm:spPr/>
      <dgm:t>
        <a:bodyPr/>
        <a:lstStyle/>
        <a:p>
          <a:r>
            <a:rPr lang="en-US" b="0" i="0" u="none" strike="noStrike" dirty="0">
              <a:effectLst/>
              <a:cs typeface="Arial" panose="020B0604020202020204" pitchFamily="34" charset="0"/>
            </a:rPr>
            <a:t>Help the student transfer the skill to new contexts.</a:t>
          </a:r>
          <a:endParaRPr lang="en-US" dirty="0"/>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2D9FEB85-927F-472E-A6E1-E6774D7866A6}" type="parTrans" cxnId="{41A923E6-0ACB-4941-A520-95A7FA47B033}">
      <dgm:prSet/>
      <dgm:spPr/>
      <dgm:t>
        <a:bodyPr/>
        <a:lstStyle/>
        <a:p>
          <a:endParaRPr lang="en-US"/>
        </a:p>
      </dgm:t>
    </dgm:pt>
    <dgm:pt modelId="{E3F64992-20E7-4A44-8733-1D85C2F95582}" type="sibTrans" cxnId="{41A923E6-0ACB-4941-A520-95A7FA47B033}">
      <dgm:prSet/>
      <dgm:spPr/>
      <dgm:t>
        <a:bodyPr/>
        <a:lstStyle/>
        <a:p>
          <a:endParaRPr lang="en-US"/>
        </a:p>
      </dgm:t>
    </dgm:pt>
    <dgm:pt modelId="{4F6B4771-1404-4784-B3C4-9B1F6C2BC36C}">
      <dgm:prSet phldrT="[Text]" custT="1"/>
      <dgm:spPr/>
      <dgm:t>
        <a:bodyPr/>
        <a:lstStyle/>
        <a:p>
          <a:r>
            <a:rPr lang="en-US" sz="2200" dirty="0"/>
            <a:t>Adaptation</a:t>
          </a:r>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59C16C32-9A13-4258-AC98-39768C9415D1}" type="parTrans" cxnId="{2A23E2DA-3125-4009-B1A7-658EC5C4E9DE}">
      <dgm:prSet/>
      <dgm:spPr/>
      <dgm:t>
        <a:bodyPr/>
        <a:lstStyle/>
        <a:p>
          <a:endParaRPr lang="en-US"/>
        </a:p>
      </dgm:t>
    </dgm:pt>
    <dgm:pt modelId="{3652BDE5-B640-4A3A-95DE-00BDA36A7926}" type="sibTrans" cxnId="{2A23E2DA-3125-4009-B1A7-658EC5C4E9DE}">
      <dgm:prSet/>
      <dgm:spPr/>
      <dgm:t>
        <a:bodyPr/>
        <a:lstStyle/>
        <a:p>
          <a:endParaRPr lang="en-US"/>
        </a:p>
      </dgm:t>
    </dgm:pt>
    <dgm:pt modelId="{EDB62E5C-20F3-4B86-83AD-F818D97CA18A}">
      <dgm:prSet phldrT="[Text]" custT="1"/>
      <dgm:spPr/>
      <dgm:t>
        <a:bodyPr/>
        <a:lstStyle/>
        <a:p>
          <a:pPr algn="l">
            <a:buFont typeface="Arial" panose="020B0604020202020204" pitchFamily="34" charset="0"/>
            <a:buChar char="•"/>
          </a:pPr>
          <a:r>
            <a:rPr lang="en-US" sz="2200" dirty="0"/>
            <a:t>Build problem solving skills and provide opportunities to apply skills in new contexts. </a:t>
          </a:r>
        </a:p>
      </dgm:t>
      <dgm:extLst>
        <a:ext uri="{E40237B7-FDA0-4F09-8148-C483321AD2D9}">
          <dgm14:cNvPr xmlns:dgm14="http://schemas.microsoft.com/office/drawing/2010/diagram" id="0" name=""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
      </dgm:extLst>
    </dgm:pt>
    <dgm:pt modelId="{4A49884A-9473-41B4-BFB9-3089FF1379D4}" type="parTrans" cxnId="{D1417383-3B84-4E68-82FB-22B033C38878}">
      <dgm:prSet/>
      <dgm:spPr/>
      <dgm:t>
        <a:bodyPr/>
        <a:lstStyle/>
        <a:p>
          <a:endParaRPr lang="en-US"/>
        </a:p>
      </dgm:t>
    </dgm:pt>
    <dgm:pt modelId="{569FD0CD-60EF-4C46-839C-28EEDC737238}" type="sibTrans" cxnId="{D1417383-3B84-4E68-82FB-22B033C38878}">
      <dgm:prSet/>
      <dgm:spPr/>
      <dgm:t>
        <a:bodyPr/>
        <a:lstStyle/>
        <a:p>
          <a:endParaRPr lang="en-US"/>
        </a:p>
      </dgm:t>
    </dgm:pt>
    <dgm:pt modelId="{9FE7E7C8-5A4B-4CC7-890A-FFA67D77F487}" type="pres">
      <dgm:prSet presAssocID="{B462E0D4-FBA7-4279-9DA2-1BBF5B262105}" presName="Name0" presStyleCnt="0">
        <dgm:presLayoutVars>
          <dgm:dir/>
        </dgm:presLayoutVars>
      </dgm:prSet>
      <dgm:spPr/>
    </dgm:pt>
    <dgm:pt modelId="{B6F8EBD1-42ED-44EF-A978-5BEB4CB78A5C}" type="pres">
      <dgm:prSet presAssocID="{AC942C5F-FA16-43BE-A7EA-100F8990BAD7}" presName="composite" presStyleCnt="0"/>
      <dgm:spPr/>
    </dgm:pt>
    <dgm:pt modelId="{B7A15342-314A-4CD3-A0AA-E192CBE66389}" type="pres">
      <dgm:prSet presAssocID="{AC942C5F-FA16-43BE-A7EA-100F8990BAD7}" presName="Accent" presStyleLbl="alignAcc1" presStyleIdx="0" presStyleCnt="4"/>
      <dgm:spPr/>
    </dgm:pt>
    <dgm:pt modelId="{17849EE6-172E-426D-AD4C-06F59129F9B7}" type="pres">
      <dgm:prSet presAssocID="{AC942C5F-FA16-43BE-A7EA-100F8990BAD7}" presName="Imag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music teacher teaching a young girl to play the violin."/>
        </a:ext>
      </dgm:extLst>
    </dgm:pt>
    <dgm:pt modelId="{0B58DC9F-4749-47E0-806F-A074C7DA26BA}" type="pres">
      <dgm:prSet presAssocID="{AC942C5F-FA16-43BE-A7EA-100F8990BAD7}" presName="Child" presStyleLbl="revTx" presStyleIdx="0" presStyleCnt="4">
        <dgm:presLayoutVars>
          <dgm:bulletEnabled val="1"/>
        </dgm:presLayoutVars>
      </dgm:prSet>
      <dgm:spPr/>
    </dgm:pt>
    <dgm:pt modelId="{A935004F-0126-4F08-881C-A4678E3D375E}" type="pres">
      <dgm:prSet presAssocID="{AC942C5F-FA16-43BE-A7EA-100F8990BAD7}" presName="Parent" presStyleLbl="alignNode1" presStyleIdx="0" presStyleCnt="4">
        <dgm:presLayoutVars>
          <dgm:bulletEnabled val="1"/>
        </dgm:presLayoutVars>
      </dgm:prSet>
      <dgm:spPr/>
    </dgm:pt>
    <dgm:pt modelId="{FFF01698-D46B-4384-8047-3FA6B6B4919F}" type="pres">
      <dgm:prSet presAssocID="{A6E7FB16-2805-40D8-9E4A-89561A9850DB}" presName="sibTrans" presStyleCnt="0"/>
      <dgm:spPr/>
    </dgm:pt>
    <dgm:pt modelId="{5940F9F9-2C79-469F-B28C-A1CEF566104B}" type="pres">
      <dgm:prSet presAssocID="{877944A5-EDF3-42A2-BD6F-79A8F0415CA3}" presName="composite" presStyleCnt="0"/>
      <dgm:spPr/>
    </dgm:pt>
    <dgm:pt modelId="{339DF740-3623-4AFA-A10F-DB26630A9094}" type="pres">
      <dgm:prSet presAssocID="{877944A5-EDF3-42A2-BD6F-79A8F0415CA3}" presName="Accent" presStyleLbl="alignAcc1" presStyleIdx="1" presStyleCnt="4"/>
      <dgm:spPr/>
    </dgm:pt>
    <dgm:pt modelId="{534D3F5A-98FF-4E9D-B8D8-5D2320F83F89}" type="pres">
      <dgm:prSet presAssocID="{877944A5-EDF3-42A2-BD6F-79A8F0415CA3}"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music teacher teaching a young girl to play the violin."/>
        </a:ext>
      </dgm:extLst>
    </dgm:pt>
    <dgm:pt modelId="{DDB89E9C-0CB1-4D8F-BB46-E2694B81672E}" type="pres">
      <dgm:prSet presAssocID="{877944A5-EDF3-42A2-BD6F-79A8F0415CA3}" presName="Child" presStyleLbl="revTx" presStyleIdx="1" presStyleCnt="4">
        <dgm:presLayoutVars>
          <dgm:bulletEnabled val="1"/>
        </dgm:presLayoutVars>
      </dgm:prSet>
      <dgm:spPr/>
    </dgm:pt>
    <dgm:pt modelId="{A3010C6C-91EA-4168-B704-736D481EF965}" type="pres">
      <dgm:prSet presAssocID="{877944A5-EDF3-42A2-BD6F-79A8F0415CA3}" presName="Parent" presStyleLbl="alignNode1" presStyleIdx="1" presStyleCnt="4">
        <dgm:presLayoutVars>
          <dgm:bulletEnabled val="1"/>
        </dgm:presLayoutVars>
      </dgm:prSet>
      <dgm:spPr/>
    </dgm:pt>
    <dgm:pt modelId="{CA269CC6-D12B-47D0-A1FB-E6F6A99BBCF1}" type="pres">
      <dgm:prSet presAssocID="{634BC97E-8E12-40ED-9F2C-E9ADF5A9145D}" presName="sibTrans" presStyleCnt="0"/>
      <dgm:spPr/>
    </dgm:pt>
    <dgm:pt modelId="{2025C51D-46A2-4833-938F-151A58BDD9CC}" type="pres">
      <dgm:prSet presAssocID="{A654A16F-5A19-45A0-8497-64563B920004}" presName="composite" presStyleCnt="0"/>
      <dgm:spPr/>
    </dgm:pt>
    <dgm:pt modelId="{78CF35A5-647A-4E75-92F2-E910A084A000}" type="pres">
      <dgm:prSet presAssocID="{A654A16F-5A19-45A0-8497-64563B920004}" presName="Accent" presStyleLbl="alignAcc1" presStyleIdx="2" presStyleCnt="4"/>
      <dgm:spPr/>
    </dgm:pt>
    <dgm:pt modelId="{188F17B0-14B8-4B64-A707-659FB4F19055}" type="pres">
      <dgm:prSet presAssocID="{A654A16F-5A19-45A0-8497-64563B920004}"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 music teacher teaching a young girl to play the violin."/>
        </a:ext>
      </dgm:extLst>
    </dgm:pt>
    <dgm:pt modelId="{989FC3F3-0059-4D34-A329-54834F76C026}" type="pres">
      <dgm:prSet presAssocID="{A654A16F-5A19-45A0-8497-64563B920004}" presName="Child" presStyleLbl="revTx" presStyleIdx="2" presStyleCnt="4">
        <dgm:presLayoutVars>
          <dgm:bulletEnabled val="1"/>
        </dgm:presLayoutVars>
      </dgm:prSet>
      <dgm:spPr/>
    </dgm:pt>
    <dgm:pt modelId="{AE65582E-EA8F-4D2F-B1C4-E7A4A5CF79D9}" type="pres">
      <dgm:prSet presAssocID="{A654A16F-5A19-45A0-8497-64563B920004}" presName="Parent" presStyleLbl="alignNode1" presStyleIdx="2" presStyleCnt="4">
        <dgm:presLayoutVars>
          <dgm:bulletEnabled val="1"/>
        </dgm:presLayoutVars>
      </dgm:prSet>
      <dgm:spPr/>
    </dgm:pt>
    <dgm:pt modelId="{05D40CBD-4F91-424B-AC99-E6F8C072A2F1}" type="pres">
      <dgm:prSet presAssocID="{8BFD4548-9E9B-4A13-B3BA-DAC33FBF3D77}" presName="sibTrans" presStyleCnt="0"/>
      <dgm:spPr/>
    </dgm:pt>
    <dgm:pt modelId="{3CE33875-46DA-41E9-B5B5-3F179038024E}" type="pres">
      <dgm:prSet presAssocID="{4F6B4771-1404-4784-B3C4-9B1F6C2BC36C}" presName="composite" presStyleCnt="0"/>
      <dgm:spPr/>
    </dgm:pt>
    <dgm:pt modelId="{43634509-7CA1-406B-B23D-9AEDB6BE19A6}" type="pres">
      <dgm:prSet presAssocID="{4F6B4771-1404-4784-B3C4-9B1F6C2BC36C}" presName="Accent" presStyleLbl="alignAcc1" presStyleIdx="3" presStyleCnt="4"/>
      <dgm:spPr/>
    </dgm:pt>
    <dgm:pt modelId="{F0534710-9788-4AF5-90AF-7115E7938C42}" type="pres">
      <dgm:prSet presAssocID="{4F6B4771-1404-4784-B3C4-9B1F6C2BC36C}" presName="Image"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dgm:spPr>
      <dgm:extLst>
        <a:ext uri="{E40237B7-FDA0-4F09-8148-C483321AD2D9}">
          <dgm14:cNvPr xmlns:dgm14="http://schemas.microsoft.com/office/drawing/2010/diagram" id="0" name="" descr="A concert violinist playing the violin in a performance."/>
        </a:ext>
      </dgm:extLst>
    </dgm:pt>
    <dgm:pt modelId="{1D4C4F49-2C44-4E0B-9DA8-2C39B1243F93}" type="pres">
      <dgm:prSet presAssocID="{4F6B4771-1404-4784-B3C4-9B1F6C2BC36C}" presName="Child" presStyleLbl="revTx" presStyleIdx="3" presStyleCnt="4">
        <dgm:presLayoutVars>
          <dgm:bulletEnabled val="1"/>
        </dgm:presLayoutVars>
      </dgm:prSet>
      <dgm:spPr/>
    </dgm:pt>
    <dgm:pt modelId="{6B8D9EA2-748A-4740-874A-1EC128183A9F}" type="pres">
      <dgm:prSet presAssocID="{4F6B4771-1404-4784-B3C4-9B1F6C2BC36C}" presName="Parent" presStyleLbl="alignNode1" presStyleIdx="3" presStyleCnt="4">
        <dgm:presLayoutVars>
          <dgm:bulletEnabled val="1"/>
        </dgm:presLayoutVars>
      </dgm:prSet>
      <dgm:spPr/>
    </dgm:pt>
  </dgm:ptLst>
  <dgm:cxnLst>
    <dgm:cxn modelId="{9AAE990A-56BA-4EAD-A707-7C8AA38B754E}" type="presOf" srcId="{BE5EBFEA-195F-4F60-ADA6-BFAC503B5808}" destId="{989FC3F3-0059-4D34-A329-54834F76C026}" srcOrd="0" destOrd="0" presId="urn:microsoft.com/office/officeart/2008/layout/TitlePictureLineup"/>
    <dgm:cxn modelId="{83ADE60E-879C-4E44-947A-349CEF556F1D}" type="presOf" srcId="{877944A5-EDF3-42A2-BD6F-79A8F0415CA3}" destId="{A3010C6C-91EA-4168-B704-736D481EF965}" srcOrd="0" destOrd="0" presId="urn:microsoft.com/office/officeart/2008/layout/TitlePictureLineup"/>
    <dgm:cxn modelId="{876A6918-6F3B-4F2C-B4C6-D7EFA3B7A04A}" type="presOf" srcId="{EDB62E5C-20F3-4B86-83AD-F818D97CA18A}" destId="{1D4C4F49-2C44-4E0B-9DA8-2C39B1243F93}" srcOrd="0" destOrd="0" presId="urn:microsoft.com/office/officeart/2008/layout/TitlePictureLineup"/>
    <dgm:cxn modelId="{DD5B0C1C-F1F5-4783-8241-4055250308AD}" type="presOf" srcId="{09A7CE10-1926-4A96-98AC-34906F3181F4}" destId="{DDB89E9C-0CB1-4D8F-BB46-E2694B81672E}" srcOrd="0" destOrd="0" presId="urn:microsoft.com/office/officeart/2008/layout/TitlePictureLineup"/>
    <dgm:cxn modelId="{20058C1D-3CAF-4F91-A2FC-1E69ED224F28}" type="presOf" srcId="{4F6B4771-1404-4784-B3C4-9B1F6C2BC36C}" destId="{6B8D9EA2-748A-4740-874A-1EC128183A9F}" srcOrd="0" destOrd="0" presId="urn:microsoft.com/office/officeart/2008/layout/TitlePictureLineup"/>
    <dgm:cxn modelId="{68E0BB6B-CF99-44BA-9282-8EE665462E35}" type="presOf" srcId="{AC942C5F-FA16-43BE-A7EA-100F8990BAD7}" destId="{A935004F-0126-4F08-881C-A4678E3D375E}" srcOrd="0" destOrd="0" presId="urn:microsoft.com/office/officeart/2008/layout/TitlePictureLineup"/>
    <dgm:cxn modelId="{A914BF82-CB3C-4076-9D1B-72DFB1D2A620}" srcId="{B462E0D4-FBA7-4279-9DA2-1BBF5B262105}" destId="{A654A16F-5A19-45A0-8497-64563B920004}" srcOrd="2" destOrd="0" parTransId="{AEB09F7B-DDC6-4068-95DA-01CFF3FD88E0}" sibTransId="{8BFD4548-9E9B-4A13-B3BA-DAC33FBF3D77}"/>
    <dgm:cxn modelId="{D1417383-3B84-4E68-82FB-22B033C38878}" srcId="{4F6B4771-1404-4784-B3C4-9B1F6C2BC36C}" destId="{EDB62E5C-20F3-4B86-83AD-F818D97CA18A}" srcOrd="0" destOrd="0" parTransId="{4A49884A-9473-41B4-BFB9-3089FF1379D4}" sibTransId="{569FD0CD-60EF-4C46-839C-28EEDC737238}"/>
    <dgm:cxn modelId="{46ABD483-2E0D-4B3A-9A71-CBDA83D78B1F}" type="presOf" srcId="{B462E0D4-FBA7-4279-9DA2-1BBF5B262105}" destId="{9FE7E7C8-5A4B-4CC7-890A-FFA67D77F487}" srcOrd="0" destOrd="0" presId="urn:microsoft.com/office/officeart/2008/layout/TitlePictureLineup"/>
    <dgm:cxn modelId="{74BC619E-4E37-4BDF-BC9A-D77F051D763B}" type="presOf" srcId="{A654A16F-5A19-45A0-8497-64563B920004}" destId="{AE65582E-EA8F-4D2F-B1C4-E7A4A5CF79D9}" srcOrd="0" destOrd="0" presId="urn:microsoft.com/office/officeart/2008/layout/TitlePictureLineup"/>
    <dgm:cxn modelId="{3B258E9F-3E7D-4DA0-AE48-ADEAAF98F408}" srcId="{B462E0D4-FBA7-4279-9DA2-1BBF5B262105}" destId="{AC942C5F-FA16-43BE-A7EA-100F8990BAD7}" srcOrd="0" destOrd="0" parTransId="{758C3F9F-C471-46B5-B729-FE56207B711E}" sibTransId="{A6E7FB16-2805-40D8-9E4A-89561A9850DB}"/>
    <dgm:cxn modelId="{09D2F4B4-6819-4396-BF6C-62363477A985}" srcId="{AC942C5F-FA16-43BE-A7EA-100F8990BAD7}" destId="{7AC92FAC-B899-4C71-9274-1089E789FEF8}" srcOrd="0" destOrd="0" parTransId="{02DA2812-6F68-4427-9DA0-568C69161C2D}" sibTransId="{F791633D-31E9-4CD9-B23C-0700F1AD0F6F}"/>
    <dgm:cxn modelId="{01E8FBC6-7FF5-4038-B70D-47732CA01D1F}" srcId="{877944A5-EDF3-42A2-BD6F-79A8F0415CA3}" destId="{09A7CE10-1926-4A96-98AC-34906F3181F4}" srcOrd="0" destOrd="0" parTransId="{53E1E7C9-DDC1-47BE-894A-70B4BDBE00E1}" sibTransId="{5C5C5ADF-C096-4BC4-80D5-F849D7091D1A}"/>
    <dgm:cxn modelId="{2FA9CCDA-2241-45DC-B733-E71CD9BCFB86}" type="presOf" srcId="{7AC92FAC-B899-4C71-9274-1089E789FEF8}" destId="{0B58DC9F-4749-47E0-806F-A074C7DA26BA}" srcOrd="0" destOrd="0" presId="urn:microsoft.com/office/officeart/2008/layout/TitlePictureLineup"/>
    <dgm:cxn modelId="{2A23E2DA-3125-4009-B1A7-658EC5C4E9DE}" srcId="{B462E0D4-FBA7-4279-9DA2-1BBF5B262105}" destId="{4F6B4771-1404-4784-B3C4-9B1F6C2BC36C}" srcOrd="3" destOrd="0" parTransId="{59C16C32-9A13-4258-AC98-39768C9415D1}" sibTransId="{3652BDE5-B640-4A3A-95DE-00BDA36A7926}"/>
    <dgm:cxn modelId="{41A923E6-0ACB-4941-A520-95A7FA47B033}" srcId="{A654A16F-5A19-45A0-8497-64563B920004}" destId="{BE5EBFEA-195F-4F60-ADA6-BFAC503B5808}" srcOrd="0" destOrd="0" parTransId="{2D9FEB85-927F-472E-A6E1-E6774D7866A6}" sibTransId="{E3F64992-20E7-4A44-8733-1D85C2F95582}"/>
    <dgm:cxn modelId="{DA4280EB-12B1-4AF1-B985-AFB5A530E434}" srcId="{B462E0D4-FBA7-4279-9DA2-1BBF5B262105}" destId="{877944A5-EDF3-42A2-BD6F-79A8F0415CA3}" srcOrd="1" destOrd="0" parTransId="{2AEE76D4-0D96-4746-839E-F149D5D95D29}" sibTransId="{634BC97E-8E12-40ED-9F2C-E9ADF5A9145D}"/>
    <dgm:cxn modelId="{EFF0C5B8-A73B-45BF-95C5-E6E6A07E863D}" type="presParOf" srcId="{9FE7E7C8-5A4B-4CC7-890A-FFA67D77F487}" destId="{B6F8EBD1-42ED-44EF-A978-5BEB4CB78A5C}" srcOrd="0" destOrd="0" presId="urn:microsoft.com/office/officeart/2008/layout/TitlePictureLineup"/>
    <dgm:cxn modelId="{10869C33-70EB-4742-927A-A89E7FD0B1CD}" type="presParOf" srcId="{B6F8EBD1-42ED-44EF-A978-5BEB4CB78A5C}" destId="{B7A15342-314A-4CD3-A0AA-E192CBE66389}" srcOrd="0" destOrd="0" presId="urn:microsoft.com/office/officeart/2008/layout/TitlePictureLineup"/>
    <dgm:cxn modelId="{881F22F6-4269-4772-942B-2017598E5795}" type="presParOf" srcId="{B6F8EBD1-42ED-44EF-A978-5BEB4CB78A5C}" destId="{17849EE6-172E-426D-AD4C-06F59129F9B7}" srcOrd="1" destOrd="0" presId="urn:microsoft.com/office/officeart/2008/layout/TitlePictureLineup"/>
    <dgm:cxn modelId="{A8D15274-2D01-42D6-B8AD-1A7274CE42E7}" type="presParOf" srcId="{B6F8EBD1-42ED-44EF-A978-5BEB4CB78A5C}" destId="{0B58DC9F-4749-47E0-806F-A074C7DA26BA}" srcOrd="2" destOrd="0" presId="urn:microsoft.com/office/officeart/2008/layout/TitlePictureLineup"/>
    <dgm:cxn modelId="{A199F651-0E28-4354-8DF8-FB81D7FFCCFD}" type="presParOf" srcId="{B6F8EBD1-42ED-44EF-A978-5BEB4CB78A5C}" destId="{A935004F-0126-4F08-881C-A4678E3D375E}" srcOrd="3" destOrd="0" presId="urn:microsoft.com/office/officeart/2008/layout/TitlePictureLineup"/>
    <dgm:cxn modelId="{1A637DEE-DAC6-4087-AFD1-F3429C4841F8}" type="presParOf" srcId="{9FE7E7C8-5A4B-4CC7-890A-FFA67D77F487}" destId="{FFF01698-D46B-4384-8047-3FA6B6B4919F}" srcOrd="1" destOrd="0" presId="urn:microsoft.com/office/officeart/2008/layout/TitlePictureLineup"/>
    <dgm:cxn modelId="{8DB8C7AE-7BC1-4E7D-A8E0-3683857935AF}" type="presParOf" srcId="{9FE7E7C8-5A4B-4CC7-890A-FFA67D77F487}" destId="{5940F9F9-2C79-469F-B28C-A1CEF566104B}" srcOrd="2" destOrd="0" presId="urn:microsoft.com/office/officeart/2008/layout/TitlePictureLineup"/>
    <dgm:cxn modelId="{3F21B205-F40E-4B54-9BF3-73F094BE6F92}" type="presParOf" srcId="{5940F9F9-2C79-469F-B28C-A1CEF566104B}" destId="{339DF740-3623-4AFA-A10F-DB26630A9094}" srcOrd="0" destOrd="0" presId="urn:microsoft.com/office/officeart/2008/layout/TitlePictureLineup"/>
    <dgm:cxn modelId="{B0585756-FE2C-4CC6-9027-1F64606F932F}" type="presParOf" srcId="{5940F9F9-2C79-469F-B28C-A1CEF566104B}" destId="{534D3F5A-98FF-4E9D-B8D8-5D2320F83F89}" srcOrd="1" destOrd="0" presId="urn:microsoft.com/office/officeart/2008/layout/TitlePictureLineup"/>
    <dgm:cxn modelId="{430FE104-A338-48C0-9B3A-402F9143FC07}" type="presParOf" srcId="{5940F9F9-2C79-469F-B28C-A1CEF566104B}" destId="{DDB89E9C-0CB1-4D8F-BB46-E2694B81672E}" srcOrd="2" destOrd="0" presId="urn:microsoft.com/office/officeart/2008/layout/TitlePictureLineup"/>
    <dgm:cxn modelId="{83D4A1AD-8865-4F9E-A622-E52A687F14CC}" type="presParOf" srcId="{5940F9F9-2C79-469F-B28C-A1CEF566104B}" destId="{A3010C6C-91EA-4168-B704-736D481EF965}" srcOrd="3" destOrd="0" presId="urn:microsoft.com/office/officeart/2008/layout/TitlePictureLineup"/>
    <dgm:cxn modelId="{C0A2BF8A-88A2-41A2-8B38-EDF798ED6725}" type="presParOf" srcId="{9FE7E7C8-5A4B-4CC7-890A-FFA67D77F487}" destId="{CA269CC6-D12B-47D0-A1FB-E6F6A99BBCF1}" srcOrd="3" destOrd="0" presId="urn:microsoft.com/office/officeart/2008/layout/TitlePictureLineup"/>
    <dgm:cxn modelId="{9BCA280D-0EC8-4D8F-95AE-D528F98C87E0}" type="presParOf" srcId="{9FE7E7C8-5A4B-4CC7-890A-FFA67D77F487}" destId="{2025C51D-46A2-4833-938F-151A58BDD9CC}" srcOrd="4" destOrd="0" presId="urn:microsoft.com/office/officeart/2008/layout/TitlePictureLineup"/>
    <dgm:cxn modelId="{94496314-F5AF-444B-87B6-40B5F6632A0D}" type="presParOf" srcId="{2025C51D-46A2-4833-938F-151A58BDD9CC}" destId="{78CF35A5-647A-4E75-92F2-E910A084A000}" srcOrd="0" destOrd="0" presId="urn:microsoft.com/office/officeart/2008/layout/TitlePictureLineup"/>
    <dgm:cxn modelId="{4178BFF3-84BF-4358-9EBD-7E7EC104BA30}" type="presParOf" srcId="{2025C51D-46A2-4833-938F-151A58BDD9CC}" destId="{188F17B0-14B8-4B64-A707-659FB4F19055}" srcOrd="1" destOrd="0" presId="urn:microsoft.com/office/officeart/2008/layout/TitlePictureLineup"/>
    <dgm:cxn modelId="{E639F400-1C2C-40A4-AD2A-3B2273758F02}" type="presParOf" srcId="{2025C51D-46A2-4833-938F-151A58BDD9CC}" destId="{989FC3F3-0059-4D34-A329-54834F76C026}" srcOrd="2" destOrd="0" presId="urn:microsoft.com/office/officeart/2008/layout/TitlePictureLineup"/>
    <dgm:cxn modelId="{997A0C49-E151-465E-A25F-E0C7904C3C51}" type="presParOf" srcId="{2025C51D-46A2-4833-938F-151A58BDD9CC}" destId="{AE65582E-EA8F-4D2F-B1C4-E7A4A5CF79D9}" srcOrd="3" destOrd="0" presId="urn:microsoft.com/office/officeart/2008/layout/TitlePictureLineup"/>
    <dgm:cxn modelId="{0ACA8BDA-2CC6-47E9-ADD4-74A02B3DB2B6}" type="presParOf" srcId="{9FE7E7C8-5A4B-4CC7-890A-FFA67D77F487}" destId="{05D40CBD-4F91-424B-AC99-E6F8C072A2F1}" srcOrd="5" destOrd="0" presId="urn:microsoft.com/office/officeart/2008/layout/TitlePictureLineup"/>
    <dgm:cxn modelId="{E73D8F2A-30BA-4411-B182-7D789C4A93CF}" type="presParOf" srcId="{9FE7E7C8-5A4B-4CC7-890A-FFA67D77F487}" destId="{3CE33875-46DA-41E9-B5B5-3F179038024E}" srcOrd="6" destOrd="0" presId="urn:microsoft.com/office/officeart/2008/layout/TitlePictureLineup"/>
    <dgm:cxn modelId="{19EF2F8E-3D8B-4779-99C1-97CA5CCA6742}" type="presParOf" srcId="{3CE33875-46DA-41E9-B5B5-3F179038024E}" destId="{43634509-7CA1-406B-B23D-9AEDB6BE19A6}" srcOrd="0" destOrd="0" presId="urn:microsoft.com/office/officeart/2008/layout/TitlePictureLineup"/>
    <dgm:cxn modelId="{11F72B1C-9426-4395-80C1-EF7415C50209}" type="presParOf" srcId="{3CE33875-46DA-41E9-B5B5-3F179038024E}" destId="{F0534710-9788-4AF5-90AF-7115E7938C42}" srcOrd="1" destOrd="0" presId="urn:microsoft.com/office/officeart/2008/layout/TitlePictureLineup"/>
    <dgm:cxn modelId="{2E150311-A9F0-4BBB-B180-DB0EB64453B6}" type="presParOf" srcId="{3CE33875-46DA-41E9-B5B5-3F179038024E}" destId="{1D4C4F49-2C44-4E0B-9DA8-2C39B1243F93}" srcOrd="2" destOrd="0" presId="urn:microsoft.com/office/officeart/2008/layout/TitlePictureLineup"/>
    <dgm:cxn modelId="{EECE1F53-69AD-4B78-B620-1C5D42BFF11D}" type="presParOf" srcId="{3CE33875-46DA-41E9-B5B5-3F179038024E}" destId="{6B8D9EA2-748A-4740-874A-1EC128183A9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86FFFE-FE83-4DEF-B334-7E8530F602F3}"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97529DEF-BA14-4CCC-8F8D-FC7643EDF3C8}">
      <dgm:prSet phldrT="[Text]"/>
      <dgm:spPr/>
      <dgm:t>
        <a:bodyPr/>
        <a:lstStyle/>
        <a:p>
          <a:pPr>
            <a:lnSpc>
              <a:spcPct val="100000"/>
            </a:lnSpc>
          </a:pPr>
          <a:r>
            <a:rPr lang="en-US" dirty="0"/>
            <a:t>The student is making little to no progress (they are unsuccessful in the intervention).</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6D87DED9-3437-4B08-8B2D-39C49E7D20EA}" type="parTrans" cxnId="{A77F972F-BC20-4099-9B5D-D8B8B8C23C88}">
      <dgm:prSet/>
      <dgm:spPr/>
      <dgm:t>
        <a:bodyPr/>
        <a:lstStyle/>
        <a:p>
          <a:endParaRPr lang="en-US"/>
        </a:p>
      </dgm:t>
    </dgm:pt>
    <dgm:pt modelId="{163AB9BA-3B12-45AF-85AE-AF7738FD1079}" type="sibTrans" cxnId="{A77F972F-BC20-4099-9B5D-D8B8B8C23C88}">
      <dgm:prSet/>
      <dgm:spPr/>
      <dgm:t>
        <a:bodyPr/>
        <a:lstStyle/>
        <a:p>
          <a:endParaRPr lang="en-US"/>
        </a:p>
      </dgm:t>
    </dgm:pt>
    <dgm:pt modelId="{8283B4F2-0F59-4C35-99B7-60F9DD747605}">
      <dgm:prSet phldrT="[Text]" custT="1"/>
      <dgm:spPr/>
      <dgm:t>
        <a:bodyPr/>
        <a:lstStyle/>
        <a:p>
          <a:pPr>
            <a:lnSpc>
              <a:spcPct val="100000"/>
            </a:lnSpc>
          </a:pPr>
          <a:r>
            <a:rPr lang="en-US" sz="2100" kern="1200" dirty="0">
              <a:solidFill>
                <a:srgbClr val="262626">
                  <a:hueOff val="0"/>
                  <a:satOff val="0"/>
                  <a:lumOff val="0"/>
                  <a:alphaOff val="0"/>
                </a:srgbClr>
              </a:solidFill>
              <a:latin typeface="Calibri"/>
              <a:ea typeface="+mn-ea"/>
              <a:cs typeface="+mn-cs"/>
            </a:rPr>
            <a:t>Is there a mismatch between skills the student needs and skills taught? (</a:t>
          </a:r>
          <a:r>
            <a:rPr lang="en-US" sz="2100" i="1" kern="1200" dirty="0"/>
            <a:t>Curriculum)</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2F53A87A-6ABF-49E3-A01F-D4085F074ED6}" type="parTrans" cxnId="{04E473F6-A6AB-472B-9226-371A0BD08050}">
      <dgm:prSet/>
      <dgm:spPr/>
      <dgm:t>
        <a:bodyPr/>
        <a:lstStyle/>
        <a:p>
          <a:endParaRPr lang="en-US"/>
        </a:p>
      </dgm:t>
    </dgm:pt>
    <dgm:pt modelId="{03F048A9-A546-4AB1-A2B9-6FF366EFADCA}" type="sibTrans" cxnId="{04E473F6-A6AB-472B-9226-371A0BD08050}">
      <dgm:prSet/>
      <dgm:spPr/>
      <dgm:t>
        <a:bodyPr/>
        <a:lstStyle/>
        <a:p>
          <a:endParaRPr lang="en-US"/>
        </a:p>
      </dgm:t>
    </dgm:pt>
    <dgm:pt modelId="{CC71EBE3-0D4C-4B81-8A85-D00E9139AD84}">
      <dgm:prSet phldrT="[Text]"/>
      <dgm:spPr/>
      <dgm:t>
        <a:bodyPr/>
        <a:lstStyle/>
        <a:p>
          <a:pPr marL="0" lvl="0" indent="0" defTabSz="1377950">
            <a:spcBef>
              <a:spcPct val="0"/>
            </a:spcBef>
            <a:spcAft>
              <a:spcPct val="35000"/>
            </a:spcAft>
            <a:buNone/>
          </a:pPr>
          <a:r>
            <a:rPr lang="en-US" kern="1200" dirty="0">
              <a:latin typeface="+mn-lt"/>
              <a:ea typeface="+mn-ea"/>
              <a:cs typeface="+mn-cs"/>
            </a:rPr>
            <a:t>The student is making some progress but not enough.</a:t>
          </a:r>
          <a:endParaRPr lang="en-US" kern="1200" dirty="0">
            <a:latin typeface="Calibri"/>
            <a:ea typeface="+mn-ea"/>
            <a:cs typeface="+mn-cs"/>
          </a:endParaRP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48D6335C-C4C2-4A76-AFD2-648DF1F128AF}" type="parTrans" cxnId="{1C5F4B64-16DD-4D27-81B1-3F9C13350E3E}">
      <dgm:prSet/>
      <dgm:spPr/>
      <dgm:t>
        <a:bodyPr/>
        <a:lstStyle/>
        <a:p>
          <a:endParaRPr lang="en-US"/>
        </a:p>
      </dgm:t>
    </dgm:pt>
    <dgm:pt modelId="{EA5038C1-0331-4FAC-B49B-4A4DE0695AFE}" type="sibTrans" cxnId="{1C5F4B64-16DD-4D27-81B1-3F9C13350E3E}">
      <dgm:prSet/>
      <dgm:spPr/>
      <dgm:t>
        <a:bodyPr/>
        <a:lstStyle/>
        <a:p>
          <a:endParaRPr lang="en-US"/>
        </a:p>
      </dgm:t>
    </dgm:pt>
    <dgm:pt modelId="{FE4F0EF9-C650-40D3-9FAD-77B64A9B03A7}">
      <dgm:prSet phldrT="[Text]" custT="1"/>
      <dgm:spPr/>
      <dgm:t>
        <a:bodyPr/>
        <a:lstStyle/>
        <a:p>
          <a:pPr>
            <a:lnSpc>
              <a:spcPct val="100000"/>
            </a:lnSpc>
          </a:pPr>
          <a:r>
            <a:rPr lang="en-US" sz="2100" kern="1200" dirty="0">
              <a:latin typeface="Calibri"/>
              <a:ea typeface="+mn-ea"/>
              <a:cs typeface="+mn-cs"/>
            </a:rPr>
            <a:t>Is the intensity of the intervention sufficient for the student to reach the goal? </a:t>
          </a:r>
          <a:r>
            <a:rPr lang="en-US" sz="2100" i="1" kern="1200" dirty="0">
              <a:latin typeface="Calibri"/>
              <a:ea typeface="+mn-ea"/>
              <a:cs typeface="+mn-cs"/>
            </a:rPr>
            <a:t>(Instruction)</a:t>
          </a:r>
          <a:endParaRPr lang="en-US" sz="2100" kern="1200" dirty="0">
            <a:latin typeface="Calibri"/>
            <a:ea typeface="+mn-ea"/>
            <a:cs typeface="+mn-cs"/>
          </a:endParaRP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F6430297-C498-43F6-B3C9-6F7ACB240AC2}" type="parTrans" cxnId="{C4D07698-FBA0-4181-BFAE-C93CC7B8F7C9}">
      <dgm:prSet/>
      <dgm:spPr/>
      <dgm:t>
        <a:bodyPr/>
        <a:lstStyle/>
        <a:p>
          <a:endParaRPr lang="en-US"/>
        </a:p>
      </dgm:t>
    </dgm:pt>
    <dgm:pt modelId="{0421B7E9-0C63-4F3B-A158-43C80D87B89F}" type="sibTrans" cxnId="{C4D07698-FBA0-4181-BFAE-C93CC7B8F7C9}">
      <dgm:prSet/>
      <dgm:spPr/>
      <dgm:t>
        <a:bodyPr/>
        <a:lstStyle/>
        <a:p>
          <a:endParaRPr lang="en-US"/>
        </a:p>
      </dgm:t>
    </dgm:pt>
    <dgm:pt modelId="{F8B256D9-52C6-44D3-B45F-3523E7EB64CC}">
      <dgm:prSet phldrT="[Text]"/>
      <dgm:spPr/>
      <dgm:t>
        <a:bodyPr/>
        <a:lstStyle/>
        <a:p>
          <a:pPr marL="0" lvl="0" indent="0" defTabSz="1377950">
            <a:spcBef>
              <a:spcPct val="0"/>
            </a:spcBef>
            <a:spcAft>
              <a:spcPct val="35000"/>
            </a:spcAft>
            <a:buNone/>
          </a:pPr>
          <a:r>
            <a:rPr lang="en-US" kern="1200" dirty="0"/>
            <a:t>The student is making progress in the intervention but has difficulty applying skills in other settings.</a:t>
          </a:r>
          <a:endParaRPr lang="en-US" kern="1200" dirty="0">
            <a:latin typeface="Calibri"/>
            <a:ea typeface="+mn-ea"/>
            <a:cs typeface="+mn-cs"/>
          </a:endParaRP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DEDCEB25-AEB9-45B4-975F-96CD089A0020}" type="parTrans" cxnId="{2B9948E0-7583-4BDA-A239-79ED173569D6}">
      <dgm:prSet/>
      <dgm:spPr/>
      <dgm:t>
        <a:bodyPr/>
        <a:lstStyle/>
        <a:p>
          <a:endParaRPr lang="en-US"/>
        </a:p>
      </dgm:t>
    </dgm:pt>
    <dgm:pt modelId="{C4F5601F-9B97-467E-A4E7-0DDA3174693E}" type="sibTrans" cxnId="{2B9948E0-7583-4BDA-A239-79ED173569D6}">
      <dgm:prSet/>
      <dgm:spPr/>
      <dgm:t>
        <a:bodyPr/>
        <a:lstStyle/>
        <a:p>
          <a:endParaRPr lang="en-US"/>
        </a:p>
      </dgm:t>
    </dgm:pt>
    <dgm:pt modelId="{F68443EA-9A8A-4E2F-A9E8-45921E6FCDC3}">
      <dgm:prSet phldrT="[Text]"/>
      <dgm:spPr/>
      <dgm:t>
        <a:bodyPr/>
        <a:lstStyle/>
        <a:p>
          <a:pPr marL="228600" lvl="1" indent="-228600" defTabSz="933450">
            <a:spcBef>
              <a:spcPct val="0"/>
            </a:spcBef>
            <a:spcAft>
              <a:spcPct val="15000"/>
            </a:spcAft>
            <a:buChar char="•"/>
          </a:pPr>
          <a:r>
            <a:rPr lang="en-US" sz="1900" kern="1200" dirty="0">
              <a:latin typeface="Calibri"/>
              <a:ea typeface="+mn-ea"/>
              <a:cs typeface="+mn-cs"/>
            </a:rPr>
            <a:t>Have we explicitly taught the student how to generalize skills? </a:t>
          </a:r>
          <a:r>
            <a:rPr lang="en-US" sz="1900" i="1" kern="1200" dirty="0">
              <a:latin typeface="Calibri"/>
              <a:ea typeface="+mn-ea"/>
              <a:cs typeface="+mn-cs"/>
            </a:rPr>
            <a:t>(Instruction)</a:t>
          </a:r>
        </a:p>
      </dgm:t>
      <dgm:extLst>
        <a:ext uri="{E40237B7-FDA0-4F09-8148-C483321AD2D9}">
          <dgm14:cNvPr xmlns:dgm14="http://schemas.microsoft.com/office/drawing/2010/diagram" id="0" name=""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
      </dgm:extLst>
    </dgm:pt>
    <dgm:pt modelId="{3A73546B-7843-4735-984D-C0F5C58B9426}" type="parTrans" cxnId="{B5E62AEA-51BA-458E-A7CE-496C2D334F71}">
      <dgm:prSet/>
      <dgm:spPr/>
      <dgm:t>
        <a:bodyPr/>
        <a:lstStyle/>
        <a:p>
          <a:endParaRPr lang="en-US"/>
        </a:p>
      </dgm:t>
    </dgm:pt>
    <dgm:pt modelId="{ADFA7102-54DE-46B1-B059-DC8EE0E11F01}" type="sibTrans" cxnId="{B5E62AEA-51BA-458E-A7CE-496C2D334F71}">
      <dgm:prSet/>
      <dgm:spPr/>
      <dgm:t>
        <a:bodyPr/>
        <a:lstStyle/>
        <a:p>
          <a:endParaRPr lang="en-US"/>
        </a:p>
      </dgm:t>
    </dgm:pt>
    <dgm:pt modelId="{36E53189-442F-4466-BF5A-749ED8349243}">
      <dgm:prSet phldrT="[Text]" custT="1"/>
      <dgm:spPr/>
      <dgm:t>
        <a:bodyPr/>
        <a:lstStyle/>
        <a:p>
          <a:pPr marL="228600" lvl="1" indent="-228600" defTabSz="933450">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Does the student have behavioral needs that are not supported in some settings? </a:t>
          </a:r>
          <a:r>
            <a:rPr lang="en-US" sz="1900" kern="1200" dirty="0">
              <a:latin typeface="Calibri"/>
              <a:ea typeface="+mn-ea"/>
              <a:cs typeface="+mn-cs"/>
            </a:rPr>
            <a:t>(</a:t>
          </a:r>
          <a:r>
            <a:rPr lang="en-US" sz="1900" i="1" kern="1200" dirty="0">
              <a:latin typeface="Calibri"/>
              <a:ea typeface="+mn-ea"/>
              <a:cs typeface="+mn-cs"/>
            </a:rPr>
            <a:t>Environment</a:t>
          </a:r>
          <a:r>
            <a:rPr lang="en-US" sz="1900" kern="1200" dirty="0">
              <a:latin typeface="Calibri"/>
              <a:ea typeface="+mn-ea"/>
              <a:cs typeface="+mn-cs"/>
            </a:rPr>
            <a:t>)  </a:t>
          </a:r>
        </a:p>
      </dgm:t>
    </dgm:pt>
    <dgm:pt modelId="{7E77C8EB-D303-4205-988E-46AA3222F9C5}" type="sibTrans" cxnId="{DE819E2F-B5AE-4356-BB7B-710FFD3203A5}">
      <dgm:prSet/>
      <dgm:spPr/>
      <dgm:t>
        <a:bodyPr/>
        <a:lstStyle/>
        <a:p>
          <a:endParaRPr lang="en-US"/>
        </a:p>
      </dgm:t>
    </dgm:pt>
    <dgm:pt modelId="{CEEE7514-3DB5-4810-AFA3-974C3CB7CE9D}" type="parTrans" cxnId="{DE819E2F-B5AE-4356-BB7B-710FFD3203A5}">
      <dgm:prSet/>
      <dgm:spPr/>
      <dgm:t>
        <a:bodyPr/>
        <a:lstStyle/>
        <a:p>
          <a:endParaRPr lang="en-US"/>
        </a:p>
      </dgm:t>
    </dgm:pt>
    <dgm:pt modelId="{C3A5CAB9-506D-4655-85FF-C931A1735DB3}" type="pres">
      <dgm:prSet presAssocID="{EB86FFFE-FE83-4DEF-B334-7E8530F602F3}" presName="Name0" presStyleCnt="0">
        <dgm:presLayoutVars>
          <dgm:dir/>
          <dgm:animLvl val="lvl"/>
          <dgm:resizeHandles val="exact"/>
        </dgm:presLayoutVars>
      </dgm:prSet>
      <dgm:spPr/>
    </dgm:pt>
    <dgm:pt modelId="{A26C4680-31FB-4D7E-BCCA-77B2A5035B8F}" type="pres">
      <dgm:prSet presAssocID="{97529DEF-BA14-4CCC-8F8D-FC7643EDF3C8}" presName="linNode" presStyleCnt="0"/>
      <dgm:spPr/>
    </dgm:pt>
    <dgm:pt modelId="{543CFCE8-BCF9-4B5C-A409-43B20EFD1090}" type="pres">
      <dgm:prSet presAssocID="{97529DEF-BA14-4CCC-8F8D-FC7643EDF3C8}" presName="parentText" presStyleLbl="node1" presStyleIdx="0" presStyleCnt="3">
        <dgm:presLayoutVars>
          <dgm:chMax val="1"/>
          <dgm:bulletEnabled val="1"/>
        </dgm:presLayoutVars>
      </dgm:prSet>
      <dgm:spPr/>
    </dgm:pt>
    <dgm:pt modelId="{E8E583BE-BFD6-479D-B1B0-F66B4FEAC4C2}" type="pres">
      <dgm:prSet presAssocID="{97529DEF-BA14-4CCC-8F8D-FC7643EDF3C8}" presName="descendantText" presStyleLbl="alignAccFollowNode1" presStyleIdx="0" presStyleCnt="3">
        <dgm:presLayoutVars>
          <dgm:bulletEnabled val="1"/>
        </dgm:presLayoutVars>
      </dgm:prSet>
      <dgm:spPr/>
    </dgm:pt>
    <dgm:pt modelId="{49DB9C0D-DEE1-4A19-AC6E-6CCE797DBE74}" type="pres">
      <dgm:prSet presAssocID="{163AB9BA-3B12-45AF-85AE-AF7738FD1079}" presName="sp" presStyleCnt="0"/>
      <dgm:spPr/>
    </dgm:pt>
    <dgm:pt modelId="{42647190-334D-4E68-959E-4D20FFFEF5B4}" type="pres">
      <dgm:prSet presAssocID="{CC71EBE3-0D4C-4B81-8A85-D00E9139AD84}" presName="linNode" presStyleCnt="0"/>
      <dgm:spPr/>
    </dgm:pt>
    <dgm:pt modelId="{C9B772C8-EE1A-45D5-A431-F3D3DA28C8E9}" type="pres">
      <dgm:prSet presAssocID="{CC71EBE3-0D4C-4B81-8A85-D00E9139AD84}" presName="parentText" presStyleLbl="node1" presStyleIdx="1" presStyleCnt="3">
        <dgm:presLayoutVars>
          <dgm:chMax val="1"/>
          <dgm:bulletEnabled val="1"/>
        </dgm:presLayoutVars>
      </dgm:prSet>
      <dgm:spPr/>
    </dgm:pt>
    <dgm:pt modelId="{D9BD1F3F-0106-43C2-B96C-5488BDA158D1}" type="pres">
      <dgm:prSet presAssocID="{CC71EBE3-0D4C-4B81-8A85-D00E9139AD84}" presName="descendantText" presStyleLbl="alignAccFollowNode1" presStyleIdx="1" presStyleCnt="3">
        <dgm:presLayoutVars>
          <dgm:bulletEnabled val="1"/>
        </dgm:presLayoutVars>
      </dgm:prSet>
      <dgm:spPr/>
    </dgm:pt>
    <dgm:pt modelId="{15D32A3C-C03E-4EEC-A560-CFB0036538BC}" type="pres">
      <dgm:prSet presAssocID="{EA5038C1-0331-4FAC-B49B-4A4DE0695AFE}" presName="sp" presStyleCnt="0"/>
      <dgm:spPr/>
    </dgm:pt>
    <dgm:pt modelId="{FBAA0A31-5E81-413F-B4EC-5A59C17D2F62}" type="pres">
      <dgm:prSet presAssocID="{F8B256D9-52C6-44D3-B45F-3523E7EB64CC}" presName="linNode" presStyleCnt="0"/>
      <dgm:spPr/>
    </dgm:pt>
    <dgm:pt modelId="{A1914FA0-3C1A-45E0-AC1E-DDE6332737E8}" type="pres">
      <dgm:prSet presAssocID="{F8B256D9-52C6-44D3-B45F-3523E7EB64CC}" presName="parentText" presStyleLbl="node1" presStyleIdx="2" presStyleCnt="3">
        <dgm:presLayoutVars>
          <dgm:chMax val="1"/>
          <dgm:bulletEnabled val="1"/>
        </dgm:presLayoutVars>
      </dgm:prSet>
      <dgm:spPr/>
    </dgm:pt>
    <dgm:pt modelId="{61AECB78-DD9F-4ECD-88D7-D253AA889EF4}" type="pres">
      <dgm:prSet presAssocID="{F8B256D9-52C6-44D3-B45F-3523E7EB64CC}" presName="descendantText" presStyleLbl="alignAccFollowNode1" presStyleIdx="2" presStyleCnt="3" custScaleY="129992">
        <dgm:presLayoutVars>
          <dgm:bulletEnabled val="1"/>
        </dgm:presLayoutVars>
      </dgm:prSet>
      <dgm:spPr/>
    </dgm:pt>
  </dgm:ptLst>
  <dgm:cxnLst>
    <dgm:cxn modelId="{4362F222-89E9-49BC-8EA6-04E24DC9DA15}" type="presOf" srcId="{FE4F0EF9-C650-40D3-9FAD-77B64A9B03A7}" destId="{D9BD1F3F-0106-43C2-B96C-5488BDA158D1}" srcOrd="0" destOrd="0" presId="urn:microsoft.com/office/officeart/2005/8/layout/vList5"/>
    <dgm:cxn modelId="{A77F972F-BC20-4099-9B5D-D8B8B8C23C88}" srcId="{EB86FFFE-FE83-4DEF-B334-7E8530F602F3}" destId="{97529DEF-BA14-4CCC-8F8D-FC7643EDF3C8}" srcOrd="0" destOrd="0" parTransId="{6D87DED9-3437-4B08-8B2D-39C49E7D20EA}" sibTransId="{163AB9BA-3B12-45AF-85AE-AF7738FD1079}"/>
    <dgm:cxn modelId="{DE819E2F-B5AE-4356-BB7B-710FFD3203A5}" srcId="{F8B256D9-52C6-44D3-B45F-3523E7EB64CC}" destId="{36E53189-442F-4466-BF5A-749ED8349243}" srcOrd="1" destOrd="0" parTransId="{CEEE7514-3DB5-4810-AFA3-974C3CB7CE9D}" sibTransId="{7E77C8EB-D303-4205-988E-46AA3222F9C5}"/>
    <dgm:cxn modelId="{1C5F4B64-16DD-4D27-81B1-3F9C13350E3E}" srcId="{EB86FFFE-FE83-4DEF-B334-7E8530F602F3}" destId="{CC71EBE3-0D4C-4B81-8A85-D00E9139AD84}" srcOrd="1" destOrd="0" parTransId="{48D6335C-C4C2-4A76-AFD2-648DF1F128AF}" sibTransId="{EA5038C1-0331-4FAC-B49B-4A4DE0695AFE}"/>
    <dgm:cxn modelId="{F33F2679-5EC2-42EF-AE92-D8B414183601}" type="presOf" srcId="{97529DEF-BA14-4CCC-8F8D-FC7643EDF3C8}" destId="{543CFCE8-BCF9-4B5C-A409-43B20EFD1090}" srcOrd="0" destOrd="0" presId="urn:microsoft.com/office/officeart/2005/8/layout/vList5"/>
    <dgm:cxn modelId="{C4D07698-FBA0-4181-BFAE-C93CC7B8F7C9}" srcId="{CC71EBE3-0D4C-4B81-8A85-D00E9139AD84}" destId="{FE4F0EF9-C650-40D3-9FAD-77B64A9B03A7}" srcOrd="0" destOrd="0" parTransId="{F6430297-C498-43F6-B3C9-6F7ACB240AC2}" sibTransId="{0421B7E9-0C63-4F3B-A158-43C80D87B89F}"/>
    <dgm:cxn modelId="{38CADAA5-ADE8-43CC-B5F3-C0C95B7B53B9}" type="presOf" srcId="{36E53189-442F-4466-BF5A-749ED8349243}" destId="{61AECB78-DD9F-4ECD-88D7-D253AA889EF4}" srcOrd="0" destOrd="1" presId="urn:microsoft.com/office/officeart/2005/8/layout/vList5"/>
    <dgm:cxn modelId="{EFE45BD9-F6BD-4A22-A92F-41B6BAD5C018}" type="presOf" srcId="{CC71EBE3-0D4C-4B81-8A85-D00E9139AD84}" destId="{C9B772C8-EE1A-45D5-A431-F3D3DA28C8E9}" srcOrd="0" destOrd="0" presId="urn:microsoft.com/office/officeart/2005/8/layout/vList5"/>
    <dgm:cxn modelId="{3F0D49DC-1C17-4746-B3B1-11CC7102BE35}" type="presOf" srcId="{F8B256D9-52C6-44D3-B45F-3523E7EB64CC}" destId="{A1914FA0-3C1A-45E0-AC1E-DDE6332737E8}" srcOrd="0" destOrd="0" presId="urn:microsoft.com/office/officeart/2005/8/layout/vList5"/>
    <dgm:cxn modelId="{2B9948E0-7583-4BDA-A239-79ED173569D6}" srcId="{EB86FFFE-FE83-4DEF-B334-7E8530F602F3}" destId="{F8B256D9-52C6-44D3-B45F-3523E7EB64CC}" srcOrd="2" destOrd="0" parTransId="{DEDCEB25-AEB9-45B4-975F-96CD089A0020}" sibTransId="{C4F5601F-9B97-467E-A4E7-0DDA3174693E}"/>
    <dgm:cxn modelId="{B5E62AEA-51BA-458E-A7CE-496C2D334F71}" srcId="{F8B256D9-52C6-44D3-B45F-3523E7EB64CC}" destId="{F68443EA-9A8A-4E2F-A9E8-45921E6FCDC3}" srcOrd="0" destOrd="0" parTransId="{3A73546B-7843-4735-984D-C0F5C58B9426}" sibTransId="{ADFA7102-54DE-46B1-B059-DC8EE0E11F01}"/>
    <dgm:cxn modelId="{8AC85DEB-C21C-4B84-93BC-F87274F35107}" type="presOf" srcId="{F68443EA-9A8A-4E2F-A9E8-45921E6FCDC3}" destId="{61AECB78-DD9F-4ECD-88D7-D253AA889EF4}" srcOrd="0" destOrd="0" presId="urn:microsoft.com/office/officeart/2005/8/layout/vList5"/>
    <dgm:cxn modelId="{04E473F6-A6AB-472B-9226-371A0BD08050}" srcId="{97529DEF-BA14-4CCC-8F8D-FC7643EDF3C8}" destId="{8283B4F2-0F59-4C35-99B7-60F9DD747605}" srcOrd="0" destOrd="0" parTransId="{2F53A87A-6ABF-49E3-A01F-D4085F074ED6}" sibTransId="{03F048A9-A546-4AB1-A2B9-6FF366EFADCA}"/>
    <dgm:cxn modelId="{5D7AE4F7-7A97-4BE2-A1F4-0DA5233A9D3C}" type="presOf" srcId="{8283B4F2-0F59-4C35-99B7-60F9DD747605}" destId="{E8E583BE-BFD6-479D-B1B0-F66B4FEAC4C2}" srcOrd="0" destOrd="0" presId="urn:microsoft.com/office/officeart/2005/8/layout/vList5"/>
    <dgm:cxn modelId="{F13D57FF-BC75-4362-9C8F-71EE51952047}" type="presOf" srcId="{EB86FFFE-FE83-4DEF-B334-7E8530F602F3}" destId="{C3A5CAB9-506D-4655-85FF-C931A1735DB3}" srcOrd="0" destOrd="0" presId="urn:microsoft.com/office/officeart/2005/8/layout/vList5"/>
    <dgm:cxn modelId="{41B1C8C1-CC09-41EA-AD58-867C6F303CDE}" type="presParOf" srcId="{C3A5CAB9-506D-4655-85FF-C931A1735DB3}" destId="{A26C4680-31FB-4D7E-BCCA-77B2A5035B8F}" srcOrd="0" destOrd="0" presId="urn:microsoft.com/office/officeart/2005/8/layout/vList5"/>
    <dgm:cxn modelId="{FB782EDF-1CA4-46BD-9A6D-CFB5FE3A578C}" type="presParOf" srcId="{A26C4680-31FB-4D7E-BCCA-77B2A5035B8F}" destId="{543CFCE8-BCF9-4B5C-A409-43B20EFD1090}" srcOrd="0" destOrd="0" presId="urn:microsoft.com/office/officeart/2005/8/layout/vList5"/>
    <dgm:cxn modelId="{33C7B10B-33A1-4C30-B25E-7149964200EE}" type="presParOf" srcId="{A26C4680-31FB-4D7E-BCCA-77B2A5035B8F}" destId="{E8E583BE-BFD6-479D-B1B0-F66B4FEAC4C2}" srcOrd="1" destOrd="0" presId="urn:microsoft.com/office/officeart/2005/8/layout/vList5"/>
    <dgm:cxn modelId="{DEA8A5E3-075D-4F0D-BD1C-623DCFB1EE88}" type="presParOf" srcId="{C3A5CAB9-506D-4655-85FF-C931A1735DB3}" destId="{49DB9C0D-DEE1-4A19-AC6E-6CCE797DBE74}" srcOrd="1" destOrd="0" presId="urn:microsoft.com/office/officeart/2005/8/layout/vList5"/>
    <dgm:cxn modelId="{9F6C7444-34D6-4EBE-93AC-4ABE58498F69}" type="presParOf" srcId="{C3A5CAB9-506D-4655-85FF-C931A1735DB3}" destId="{42647190-334D-4E68-959E-4D20FFFEF5B4}" srcOrd="2" destOrd="0" presId="urn:microsoft.com/office/officeart/2005/8/layout/vList5"/>
    <dgm:cxn modelId="{C9FEC779-1AD3-4A2D-A97E-87E1A20D2AC4}" type="presParOf" srcId="{42647190-334D-4E68-959E-4D20FFFEF5B4}" destId="{C9B772C8-EE1A-45D5-A431-F3D3DA28C8E9}" srcOrd="0" destOrd="0" presId="urn:microsoft.com/office/officeart/2005/8/layout/vList5"/>
    <dgm:cxn modelId="{B70D6616-6E89-41A1-99DF-B8DB817EB74A}" type="presParOf" srcId="{42647190-334D-4E68-959E-4D20FFFEF5B4}" destId="{D9BD1F3F-0106-43C2-B96C-5488BDA158D1}" srcOrd="1" destOrd="0" presId="urn:microsoft.com/office/officeart/2005/8/layout/vList5"/>
    <dgm:cxn modelId="{2A459FC6-162B-4AB3-AE33-77C290AB7060}" type="presParOf" srcId="{C3A5CAB9-506D-4655-85FF-C931A1735DB3}" destId="{15D32A3C-C03E-4EEC-A560-CFB0036538BC}" srcOrd="3" destOrd="0" presId="urn:microsoft.com/office/officeart/2005/8/layout/vList5"/>
    <dgm:cxn modelId="{3FB5190D-1E41-46E8-A73A-2CC174A7F9D1}" type="presParOf" srcId="{C3A5CAB9-506D-4655-85FF-C931A1735DB3}" destId="{FBAA0A31-5E81-413F-B4EC-5A59C17D2F62}" srcOrd="4" destOrd="0" presId="urn:microsoft.com/office/officeart/2005/8/layout/vList5"/>
    <dgm:cxn modelId="{35687010-EC10-49CF-993C-34B568DA4F76}" type="presParOf" srcId="{FBAA0A31-5E81-413F-B4EC-5A59C17D2F62}" destId="{A1914FA0-3C1A-45E0-AC1E-DDE6332737E8}" srcOrd="0" destOrd="0" presId="urn:microsoft.com/office/officeart/2005/8/layout/vList5"/>
    <dgm:cxn modelId="{EC7E1497-42B3-45DD-8314-7C2F3395900A}" type="presParOf" srcId="{FBAA0A31-5E81-413F-B4EC-5A59C17D2F62}" destId="{61AECB78-DD9F-4ECD-88D7-D253AA889E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6794E-39B3-4F4C-AEB4-49DDD54FE825}">
      <dsp:nvSpPr>
        <dsp:cNvPr id="0" name=""/>
        <dsp:cNvSpPr/>
      </dsp:nvSpPr>
      <dsp:spPr>
        <a:xfrm>
          <a:off x="1200547" y="963"/>
          <a:ext cx="2801530" cy="193025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38E8EE-BEE4-4014-9295-7234C339D7DC}">
      <dsp:nvSpPr>
        <dsp:cNvPr id="0" name=""/>
        <dsp:cNvSpPr/>
      </dsp:nvSpPr>
      <dsp:spPr>
        <a:xfrm>
          <a:off x="1200547" y="1931217"/>
          <a:ext cx="2801530" cy="1039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Instruction</a:t>
          </a:r>
        </a:p>
      </dsp:txBody>
      <dsp:txXfrm>
        <a:off x="1200547" y="1931217"/>
        <a:ext cx="2801530" cy="1039367"/>
      </dsp:txXfrm>
    </dsp:sp>
    <dsp:sp modelId="{0149AF2B-EE7E-4D7D-9D80-AA63A4514634}">
      <dsp:nvSpPr>
        <dsp:cNvPr id="0" name=""/>
        <dsp:cNvSpPr/>
      </dsp:nvSpPr>
      <dsp:spPr>
        <a:xfrm>
          <a:off x="4282348" y="963"/>
          <a:ext cx="2801530" cy="193025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C7D20-3FE8-4B36-B607-B5A2E2BCB57D}">
      <dsp:nvSpPr>
        <dsp:cNvPr id="0" name=""/>
        <dsp:cNvSpPr/>
      </dsp:nvSpPr>
      <dsp:spPr>
        <a:xfrm>
          <a:off x="4282348" y="1931217"/>
          <a:ext cx="2801530" cy="1039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Curriculum</a:t>
          </a:r>
        </a:p>
      </dsp:txBody>
      <dsp:txXfrm>
        <a:off x="4282348" y="1931217"/>
        <a:ext cx="2801530" cy="1039367"/>
      </dsp:txXfrm>
    </dsp:sp>
    <dsp:sp modelId="{68CC77ED-E6BE-4303-BA71-BC3EF2890AE9}">
      <dsp:nvSpPr>
        <dsp:cNvPr id="0" name=""/>
        <dsp:cNvSpPr/>
      </dsp:nvSpPr>
      <dsp:spPr>
        <a:xfrm>
          <a:off x="7364149" y="963"/>
          <a:ext cx="2801530" cy="193025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F90AA9-784D-42C6-B4D1-27175E3B0FFD}">
      <dsp:nvSpPr>
        <dsp:cNvPr id="0" name=""/>
        <dsp:cNvSpPr/>
      </dsp:nvSpPr>
      <dsp:spPr>
        <a:xfrm>
          <a:off x="7364149" y="1931217"/>
          <a:ext cx="2801530" cy="1039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Environment</a:t>
          </a:r>
        </a:p>
      </dsp:txBody>
      <dsp:txXfrm>
        <a:off x="7364149" y="1931217"/>
        <a:ext cx="2801530" cy="1039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16ADB-2119-4C30-B496-BC2D47064BC7}">
      <dsp:nvSpPr>
        <dsp:cNvPr id="0" name=""/>
        <dsp:cNvSpPr/>
      </dsp:nvSpPr>
      <dsp:spPr>
        <a:xfrm>
          <a:off x="1570" y="339677"/>
          <a:ext cx="2953864" cy="21828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6B7DB33F-8077-4A53-BCBC-B833FFABA77A}">
      <dsp:nvSpPr>
        <dsp:cNvPr id="0" name=""/>
        <dsp:cNvSpPr/>
      </dsp:nvSpPr>
      <dsp:spPr>
        <a:xfrm>
          <a:off x="598627" y="2126772"/>
          <a:ext cx="2545351" cy="6116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Fidelity of Implementation</a:t>
          </a:r>
        </a:p>
      </dsp:txBody>
      <dsp:txXfrm>
        <a:off x="598627" y="2126772"/>
        <a:ext cx="2545351" cy="611690"/>
      </dsp:txXfrm>
    </dsp:sp>
    <dsp:sp modelId="{C54924B1-7F08-4DB7-87A3-60D4D52C807B}">
      <dsp:nvSpPr>
        <dsp:cNvPr id="0" name=""/>
        <dsp:cNvSpPr/>
      </dsp:nvSpPr>
      <dsp:spPr>
        <a:xfrm>
          <a:off x="3675412" y="339677"/>
          <a:ext cx="2953864" cy="2182894"/>
        </a:xfrm>
        <a:prstGeom prst="rect">
          <a:avLst/>
        </a:prstGeom>
        <a:blipFill>
          <a:blip xmlns:r="http://schemas.openxmlformats.org/officeDocument/2006/relationships" r:embed="rId2"/>
          <a:srcRect/>
          <a:stretch>
            <a:fillRect t="-38000" b="-38000"/>
          </a:stretch>
        </a:blipFill>
        <a:ln>
          <a:noFill/>
        </a:ln>
        <a:effectLst/>
      </dsp:spPr>
      <dsp:style>
        <a:lnRef idx="0">
          <a:scrgbClr r="0" g="0" b="0"/>
        </a:lnRef>
        <a:fillRef idx="1">
          <a:scrgbClr r="0" g="0" b="0"/>
        </a:fillRef>
        <a:effectRef idx="0">
          <a:scrgbClr r="0" g="0" b="0"/>
        </a:effectRef>
        <a:fontRef idx="minor"/>
      </dsp:style>
    </dsp:sp>
    <dsp:sp modelId="{85A58C59-3024-4410-ADBF-1502780FC547}">
      <dsp:nvSpPr>
        <dsp:cNvPr id="0" name=""/>
        <dsp:cNvSpPr/>
      </dsp:nvSpPr>
      <dsp:spPr>
        <a:xfrm>
          <a:off x="4272470" y="2126772"/>
          <a:ext cx="2545351" cy="6116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Progress Monitoring Practices</a:t>
          </a:r>
        </a:p>
      </dsp:txBody>
      <dsp:txXfrm>
        <a:off x="4272470" y="2126772"/>
        <a:ext cx="2545351" cy="611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583BE-BFD6-479D-B1B0-F66B4FEAC4C2}">
      <dsp:nvSpPr>
        <dsp:cNvPr id="0" name=""/>
        <dsp:cNvSpPr/>
      </dsp:nvSpPr>
      <dsp:spPr>
        <a:xfrm rot="5400000">
          <a:off x="7173115" y="-2989318"/>
          <a:ext cx="989316" cy="72167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Is there a mismatch between skills the student needs and skills taught in the intervention? (</a:t>
          </a:r>
          <a:r>
            <a:rPr lang="en-US" sz="1900" i="1" kern="1200" dirty="0">
              <a:solidFill>
                <a:srgbClr val="262626">
                  <a:hueOff val="0"/>
                  <a:satOff val="0"/>
                  <a:lumOff val="0"/>
                  <a:alphaOff val="0"/>
                </a:srgbClr>
              </a:solidFill>
              <a:latin typeface="Calibri"/>
              <a:ea typeface="+mn-ea"/>
              <a:cs typeface="+mn-cs"/>
            </a:rPr>
            <a:t>Curriculum</a:t>
          </a:r>
          <a:r>
            <a:rPr lang="en-US" sz="1900" kern="1200" dirty="0">
              <a:solidFill>
                <a:srgbClr val="262626">
                  <a:hueOff val="0"/>
                  <a:satOff val="0"/>
                  <a:lumOff val="0"/>
                  <a:alphaOff val="0"/>
                </a:srgbClr>
              </a:solidFill>
              <a:latin typeface="Calibri"/>
              <a:ea typeface="+mn-ea"/>
              <a:cs typeface="+mn-cs"/>
            </a:rPr>
            <a:t>)</a:t>
          </a:r>
        </a:p>
      </dsp:txBody>
      <dsp:txXfrm rot="-5400000">
        <a:off x="4059409" y="172682"/>
        <a:ext cx="7168434" cy="892728"/>
      </dsp:txXfrm>
    </dsp:sp>
    <dsp:sp modelId="{543CFCE8-BCF9-4B5C-A409-43B20EFD1090}">
      <dsp:nvSpPr>
        <dsp:cNvPr id="0" name=""/>
        <dsp:cNvSpPr/>
      </dsp:nvSpPr>
      <dsp:spPr>
        <a:xfrm>
          <a:off x="0" y="722"/>
          <a:ext cx="4059409"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100000"/>
            </a:lnSpc>
            <a:spcBef>
              <a:spcPct val="0"/>
            </a:spcBef>
            <a:spcAft>
              <a:spcPct val="35000"/>
            </a:spcAft>
            <a:buNone/>
          </a:pPr>
          <a:r>
            <a:rPr lang="en-US" sz="2100" kern="1200" dirty="0"/>
            <a:t>The student is making little to no progress (they are unsuccessful in the intervention).</a:t>
          </a:r>
        </a:p>
      </dsp:txBody>
      <dsp:txXfrm>
        <a:off x="60368" y="61090"/>
        <a:ext cx="3938673" cy="1115909"/>
      </dsp:txXfrm>
    </dsp:sp>
    <dsp:sp modelId="{D9BD1F3F-0106-43C2-B96C-5488BDA158D1}">
      <dsp:nvSpPr>
        <dsp:cNvPr id="0" name=""/>
        <dsp:cNvSpPr/>
      </dsp:nvSpPr>
      <dsp:spPr>
        <a:xfrm rot="5400000">
          <a:off x="7173115" y="-1788377"/>
          <a:ext cx="989316" cy="72167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Is the intensity of the intervention sufficient for the student to reach the goal? (</a:t>
          </a:r>
          <a:r>
            <a:rPr lang="en-US" sz="1900" i="1" kern="1200" dirty="0">
              <a:solidFill>
                <a:srgbClr val="262626">
                  <a:hueOff val="0"/>
                  <a:satOff val="0"/>
                  <a:lumOff val="0"/>
                  <a:alphaOff val="0"/>
                </a:srgbClr>
              </a:solidFill>
              <a:latin typeface="Calibri"/>
              <a:ea typeface="+mn-ea"/>
              <a:cs typeface="+mn-cs"/>
            </a:rPr>
            <a:t>Instruction</a:t>
          </a:r>
          <a:r>
            <a:rPr lang="en-US" sz="1900" kern="1200" dirty="0">
              <a:solidFill>
                <a:srgbClr val="262626">
                  <a:hueOff val="0"/>
                  <a:satOff val="0"/>
                  <a:lumOff val="0"/>
                  <a:alphaOff val="0"/>
                </a:srgbClr>
              </a:solidFill>
              <a:latin typeface="Calibri"/>
              <a:ea typeface="+mn-ea"/>
              <a:cs typeface="+mn-cs"/>
            </a:rPr>
            <a:t>)</a:t>
          </a:r>
        </a:p>
      </dsp:txBody>
      <dsp:txXfrm rot="-5400000">
        <a:off x="4059409" y="1373623"/>
        <a:ext cx="7168434" cy="892728"/>
      </dsp:txXfrm>
    </dsp:sp>
    <dsp:sp modelId="{C9B772C8-EE1A-45D5-A431-F3D3DA28C8E9}">
      <dsp:nvSpPr>
        <dsp:cNvPr id="0" name=""/>
        <dsp:cNvSpPr/>
      </dsp:nvSpPr>
      <dsp:spPr>
        <a:xfrm>
          <a:off x="0" y="1299200"/>
          <a:ext cx="4059409"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1377950">
            <a:lnSpc>
              <a:spcPct val="90000"/>
            </a:lnSpc>
            <a:spcBef>
              <a:spcPct val="0"/>
            </a:spcBef>
            <a:spcAft>
              <a:spcPct val="35000"/>
            </a:spcAft>
            <a:buNone/>
          </a:pPr>
          <a:r>
            <a:rPr lang="en-US" sz="2100" kern="1200" dirty="0">
              <a:latin typeface="+mn-lt"/>
              <a:ea typeface="+mn-ea"/>
              <a:cs typeface="+mn-cs"/>
            </a:rPr>
            <a:t>The student is making some progress but not enough to reach the goal.</a:t>
          </a:r>
          <a:endParaRPr lang="en-US" sz="2100" kern="1200" dirty="0">
            <a:latin typeface="Calibri"/>
            <a:ea typeface="+mn-ea"/>
            <a:cs typeface="+mn-cs"/>
          </a:endParaRPr>
        </a:p>
      </dsp:txBody>
      <dsp:txXfrm>
        <a:off x="60368" y="1359568"/>
        <a:ext cx="3938673" cy="1115909"/>
      </dsp:txXfrm>
    </dsp:sp>
    <dsp:sp modelId="{61AECB78-DD9F-4ECD-88D7-D253AA889EF4}">
      <dsp:nvSpPr>
        <dsp:cNvPr id="0" name=""/>
        <dsp:cNvSpPr/>
      </dsp:nvSpPr>
      <dsp:spPr>
        <a:xfrm rot="5400000">
          <a:off x="7017269" y="-364145"/>
          <a:ext cx="1286032" cy="7209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1900" kern="1200" dirty="0">
              <a:latin typeface="Calibri"/>
              <a:ea typeface="+mn-ea"/>
              <a:cs typeface="+mn-cs"/>
            </a:rPr>
            <a:t>Have we explicitly taught the student how to generalize skills? </a:t>
          </a:r>
          <a:r>
            <a:rPr lang="en-US" sz="1900" i="1" kern="1200" dirty="0">
              <a:latin typeface="Calibri"/>
              <a:ea typeface="+mn-ea"/>
              <a:cs typeface="+mn-cs"/>
            </a:rPr>
            <a:t>(Instruction)</a:t>
          </a:r>
        </a:p>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Does the student have behavioral needs that are not supported in some settings? </a:t>
          </a:r>
          <a:r>
            <a:rPr lang="en-US" sz="1900" kern="1200" dirty="0">
              <a:latin typeface="Calibri"/>
              <a:ea typeface="+mn-ea"/>
              <a:cs typeface="+mn-cs"/>
            </a:rPr>
            <a:t>(</a:t>
          </a:r>
          <a:r>
            <a:rPr lang="en-US" sz="1900" i="1" kern="1200" dirty="0">
              <a:latin typeface="Calibri"/>
              <a:ea typeface="+mn-ea"/>
              <a:cs typeface="+mn-cs"/>
            </a:rPr>
            <a:t>Environment</a:t>
          </a:r>
          <a:r>
            <a:rPr lang="en-US" sz="1900" kern="1200" dirty="0">
              <a:latin typeface="Calibri"/>
              <a:ea typeface="+mn-ea"/>
              <a:cs typeface="+mn-cs"/>
            </a:rPr>
            <a:t>)  </a:t>
          </a:r>
        </a:p>
      </dsp:txBody>
      <dsp:txXfrm rot="-5400000">
        <a:off x="4055446" y="2660457"/>
        <a:ext cx="7146901" cy="1160474"/>
      </dsp:txXfrm>
    </dsp:sp>
    <dsp:sp modelId="{A1914FA0-3C1A-45E0-AC1E-DDE6332737E8}">
      <dsp:nvSpPr>
        <dsp:cNvPr id="0" name=""/>
        <dsp:cNvSpPr/>
      </dsp:nvSpPr>
      <dsp:spPr>
        <a:xfrm>
          <a:off x="0" y="2622372"/>
          <a:ext cx="4055445"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1377950">
            <a:lnSpc>
              <a:spcPct val="90000"/>
            </a:lnSpc>
            <a:spcBef>
              <a:spcPct val="0"/>
            </a:spcBef>
            <a:spcAft>
              <a:spcPct val="35000"/>
            </a:spcAft>
            <a:buNone/>
          </a:pPr>
          <a:r>
            <a:rPr lang="en-US" sz="2100" kern="1200" dirty="0"/>
            <a:t>The student is making progress in the intervention but has difficulty applying skills in other settings.</a:t>
          </a:r>
          <a:endParaRPr lang="en-US" sz="2100" kern="1200" dirty="0">
            <a:latin typeface="Calibri"/>
            <a:ea typeface="+mn-ea"/>
            <a:cs typeface="+mn-cs"/>
          </a:endParaRPr>
        </a:p>
      </dsp:txBody>
      <dsp:txXfrm>
        <a:off x="60368" y="2682740"/>
        <a:ext cx="3934709" cy="1115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15342-314A-4CD3-A0AA-E192CBE66389}">
      <dsp:nvSpPr>
        <dsp:cNvPr id="0" name=""/>
        <dsp:cNvSpPr/>
      </dsp:nvSpPr>
      <dsp:spPr>
        <a:xfrm>
          <a:off x="448905"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849EE6-172E-426D-AD4C-06F59129F9B7}">
      <dsp:nvSpPr>
        <dsp:cNvPr id="0" name=""/>
        <dsp:cNvSpPr/>
      </dsp:nvSpPr>
      <dsp:spPr>
        <a:xfrm>
          <a:off x="557490" y="564642"/>
          <a:ext cx="2055948" cy="17590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8DC9F-4749-47E0-806F-A074C7DA26BA}">
      <dsp:nvSpPr>
        <dsp:cNvPr id="0" name=""/>
        <dsp:cNvSpPr/>
      </dsp:nvSpPr>
      <dsp:spPr>
        <a:xfrm>
          <a:off x="557490"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Initial learning of skills</a:t>
          </a:r>
          <a:r>
            <a:rPr lang="en-US" sz="2100" b="0" i="0" kern="1200" dirty="0">
              <a:effectLst/>
              <a:cs typeface="Arial" panose="020B0604020202020204" pitchFamily="34" charset="0"/>
            </a:rPr>
            <a:t>​</a:t>
          </a:r>
          <a:endParaRPr lang="en-US" sz="2100" kern="1200" dirty="0"/>
        </a:p>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Requires a lot of working memory</a:t>
          </a:r>
          <a:endParaRPr lang="en-US" sz="2100" kern="1200" dirty="0"/>
        </a:p>
      </dsp:txBody>
      <dsp:txXfrm>
        <a:off x="557490" y="2323719"/>
        <a:ext cx="2055948" cy="2019681"/>
      </dsp:txXfrm>
    </dsp:sp>
    <dsp:sp modelId="{A935004F-0126-4F08-881C-A4678E3D375E}">
      <dsp:nvSpPr>
        <dsp:cNvPr id="0" name=""/>
        <dsp:cNvSpPr/>
      </dsp:nvSpPr>
      <dsp:spPr>
        <a:xfrm>
          <a:off x="448905"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Acquisition</a:t>
          </a:r>
        </a:p>
      </dsp:txBody>
      <dsp:txXfrm>
        <a:off x="448905" y="0"/>
        <a:ext cx="2171700" cy="434340"/>
      </dsp:txXfrm>
    </dsp:sp>
    <dsp:sp modelId="{339DF740-3623-4AFA-A10F-DB26630A9094}">
      <dsp:nvSpPr>
        <dsp:cNvPr id="0" name=""/>
        <dsp:cNvSpPr/>
      </dsp:nvSpPr>
      <dsp:spPr>
        <a:xfrm>
          <a:off x="3184406"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D3F5A-98FF-4E9D-B8D8-5D2320F83F89}">
      <dsp:nvSpPr>
        <dsp:cNvPr id="0" name=""/>
        <dsp:cNvSpPr/>
      </dsp:nvSpPr>
      <dsp:spPr>
        <a:xfrm>
          <a:off x="3292991" y="564642"/>
          <a:ext cx="2055948" cy="175907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89E9C-0CB1-4D8F-BB46-E2694B81672E}">
      <dsp:nvSpPr>
        <dsp:cNvPr id="0" name=""/>
        <dsp:cNvSpPr/>
      </dsp:nvSpPr>
      <dsp:spPr>
        <a:xfrm>
          <a:off x="3292991"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Developing automaticity</a:t>
          </a:r>
          <a:endParaRPr lang="en-US" sz="2100" kern="1200" dirty="0"/>
        </a:p>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Requires less working memory</a:t>
          </a:r>
          <a:endParaRPr lang="en-US" sz="2100" kern="1200" dirty="0">
            <a:cs typeface="Arial" panose="020B0604020202020204" pitchFamily="34" charset="0"/>
          </a:endParaRPr>
        </a:p>
      </dsp:txBody>
      <dsp:txXfrm>
        <a:off x="3292991" y="2323719"/>
        <a:ext cx="2055948" cy="2019681"/>
      </dsp:txXfrm>
    </dsp:sp>
    <dsp:sp modelId="{A3010C6C-91EA-4168-B704-736D481EF965}">
      <dsp:nvSpPr>
        <dsp:cNvPr id="0" name=""/>
        <dsp:cNvSpPr/>
      </dsp:nvSpPr>
      <dsp:spPr>
        <a:xfrm>
          <a:off x="3184406"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Fluency</a:t>
          </a:r>
        </a:p>
      </dsp:txBody>
      <dsp:txXfrm>
        <a:off x="3184406" y="0"/>
        <a:ext cx="2171700" cy="434340"/>
      </dsp:txXfrm>
    </dsp:sp>
    <dsp:sp modelId="{78CF35A5-647A-4E75-92F2-E910A084A000}">
      <dsp:nvSpPr>
        <dsp:cNvPr id="0" name=""/>
        <dsp:cNvSpPr/>
      </dsp:nvSpPr>
      <dsp:spPr>
        <a:xfrm>
          <a:off x="5919906"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8F17B0-14B8-4B64-A707-659FB4F19055}">
      <dsp:nvSpPr>
        <dsp:cNvPr id="0" name=""/>
        <dsp:cNvSpPr/>
      </dsp:nvSpPr>
      <dsp:spPr>
        <a:xfrm>
          <a:off x="6028491" y="564642"/>
          <a:ext cx="2055948" cy="175907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FC3F3-0059-4D34-A329-54834F76C026}">
      <dsp:nvSpPr>
        <dsp:cNvPr id="0" name=""/>
        <dsp:cNvSpPr/>
      </dsp:nvSpPr>
      <dsp:spPr>
        <a:xfrm>
          <a:off x="6028491"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Can perform skill in new context</a:t>
          </a:r>
          <a:r>
            <a:rPr lang="en-US" sz="2100" b="0" i="0" kern="1200" dirty="0">
              <a:effectLst/>
              <a:cs typeface="Arial" panose="020B0604020202020204" pitchFamily="34" charset="0"/>
            </a:rPr>
            <a:t>​</a:t>
          </a:r>
          <a:endParaRPr lang="en-US" sz="2100" kern="1200" dirty="0"/>
        </a:p>
        <a:p>
          <a:pPr marL="228600" lvl="1" indent="-228600" algn="l" defTabSz="933450">
            <a:lnSpc>
              <a:spcPct val="90000"/>
            </a:lnSpc>
            <a:spcBef>
              <a:spcPct val="0"/>
            </a:spcBef>
            <a:spcAft>
              <a:spcPct val="15000"/>
            </a:spcAft>
            <a:buChar char="•"/>
          </a:pPr>
          <a:r>
            <a:rPr lang="en-US" sz="2100" b="0" i="0" u="none" strike="noStrike" kern="1200" dirty="0">
              <a:effectLst/>
              <a:cs typeface="Arial" panose="020B0604020202020204" pitchFamily="34" charset="0"/>
            </a:rPr>
            <a:t>Easily transferable skills</a:t>
          </a:r>
          <a:endParaRPr lang="en-US" sz="2100" kern="1200" dirty="0"/>
        </a:p>
      </dsp:txBody>
      <dsp:txXfrm>
        <a:off x="6028491" y="2323719"/>
        <a:ext cx="2055948" cy="2019681"/>
      </dsp:txXfrm>
    </dsp:sp>
    <dsp:sp modelId="{AE65582E-EA8F-4D2F-B1C4-E7A4A5CF79D9}">
      <dsp:nvSpPr>
        <dsp:cNvPr id="0" name=""/>
        <dsp:cNvSpPr/>
      </dsp:nvSpPr>
      <dsp:spPr>
        <a:xfrm>
          <a:off x="5919906"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cs typeface="Arial" panose="020B0604020202020204" pitchFamily="34" charset="0"/>
            </a:rPr>
            <a:t>Generalization</a:t>
          </a:r>
          <a:r>
            <a:rPr lang="en-US" sz="2200" kern="1200" dirty="0"/>
            <a:t> </a:t>
          </a:r>
        </a:p>
      </dsp:txBody>
      <dsp:txXfrm>
        <a:off x="5919906" y="0"/>
        <a:ext cx="2171700" cy="434340"/>
      </dsp:txXfrm>
    </dsp:sp>
    <dsp:sp modelId="{43634509-7CA1-406B-B23D-9AEDB6BE19A6}">
      <dsp:nvSpPr>
        <dsp:cNvPr id="0" name=""/>
        <dsp:cNvSpPr/>
      </dsp:nvSpPr>
      <dsp:spPr>
        <a:xfrm>
          <a:off x="8655407"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34710-9788-4AF5-90AF-7115E7938C42}">
      <dsp:nvSpPr>
        <dsp:cNvPr id="0" name=""/>
        <dsp:cNvSpPr/>
      </dsp:nvSpPr>
      <dsp:spPr>
        <a:xfrm>
          <a:off x="8763992" y="564642"/>
          <a:ext cx="2055948" cy="175907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C4F49-2C44-4E0B-9DA8-2C39B1243F93}">
      <dsp:nvSpPr>
        <dsp:cNvPr id="0" name=""/>
        <dsp:cNvSpPr/>
      </dsp:nvSpPr>
      <dsp:spPr>
        <a:xfrm>
          <a:off x="8763992"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b="0" i="0" u="none" strike="noStrike" kern="1200" dirty="0">
              <a:solidFill>
                <a:srgbClr val="262626">
                  <a:hueOff val="0"/>
                  <a:satOff val="0"/>
                  <a:lumOff val="0"/>
                  <a:alphaOff val="0"/>
                </a:srgbClr>
              </a:solidFill>
              <a:effectLst/>
              <a:latin typeface="Calibri"/>
              <a:ea typeface="+mn-ea"/>
              <a:cs typeface="Arial" panose="020B0604020202020204" pitchFamily="34" charset="0"/>
            </a:rPr>
            <a:t>Can modify skills and adapt to new settings</a:t>
          </a:r>
        </a:p>
        <a:p>
          <a:pPr marL="228600" lvl="1" indent="-228600" algn="l" defTabSz="977900">
            <a:lnSpc>
              <a:spcPct val="90000"/>
            </a:lnSpc>
            <a:spcBef>
              <a:spcPct val="0"/>
            </a:spcBef>
            <a:spcAft>
              <a:spcPct val="15000"/>
            </a:spcAft>
            <a:buFont typeface="Arial" panose="020B0604020202020204" pitchFamily="34" charset="0"/>
            <a:buChar char="•"/>
          </a:pPr>
          <a:endParaRPr lang="en-US" sz="2200" b="0" i="0" u="none" strike="noStrike" kern="1200" dirty="0">
            <a:solidFill>
              <a:srgbClr val="262626">
                <a:hueOff val="0"/>
                <a:satOff val="0"/>
                <a:lumOff val="0"/>
                <a:alphaOff val="0"/>
              </a:srgbClr>
            </a:solidFill>
            <a:effectLst/>
            <a:latin typeface="Calibri"/>
            <a:ea typeface="+mn-ea"/>
            <a:cs typeface="Arial" panose="020B0604020202020204" pitchFamily="34" charset="0"/>
          </a:endParaRPr>
        </a:p>
      </dsp:txBody>
      <dsp:txXfrm>
        <a:off x="8763992" y="2323719"/>
        <a:ext cx="2055948" cy="2019681"/>
      </dsp:txXfrm>
    </dsp:sp>
    <dsp:sp modelId="{6B8D9EA2-748A-4740-874A-1EC128183A9F}">
      <dsp:nvSpPr>
        <dsp:cNvPr id="0" name=""/>
        <dsp:cNvSpPr/>
      </dsp:nvSpPr>
      <dsp:spPr>
        <a:xfrm>
          <a:off x="8655407"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Adaptation</a:t>
          </a:r>
        </a:p>
      </dsp:txBody>
      <dsp:txXfrm>
        <a:off x="8655407" y="0"/>
        <a:ext cx="2171700" cy="434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15342-314A-4CD3-A0AA-E192CBE66389}">
      <dsp:nvSpPr>
        <dsp:cNvPr id="0" name=""/>
        <dsp:cNvSpPr/>
      </dsp:nvSpPr>
      <dsp:spPr>
        <a:xfrm>
          <a:off x="448905"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849EE6-172E-426D-AD4C-06F59129F9B7}">
      <dsp:nvSpPr>
        <dsp:cNvPr id="0" name=""/>
        <dsp:cNvSpPr/>
      </dsp:nvSpPr>
      <dsp:spPr>
        <a:xfrm>
          <a:off x="557490" y="564642"/>
          <a:ext cx="2055948" cy="17590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8DC9F-4749-47E0-806F-A074C7DA26BA}">
      <dsp:nvSpPr>
        <dsp:cNvPr id="0" name=""/>
        <dsp:cNvSpPr/>
      </dsp:nvSpPr>
      <dsp:spPr>
        <a:xfrm>
          <a:off x="557490"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b="0" i="0" u="none" strike="noStrike" kern="1200" dirty="0">
              <a:effectLst/>
              <a:cs typeface="Arial" panose="020B0604020202020204" pitchFamily="34" charset="0"/>
            </a:rPr>
            <a:t>Increase explicit instruction with modeling and feedback to improve accuracy.</a:t>
          </a:r>
          <a:endParaRPr lang="en-US" sz="2200" kern="1200" dirty="0"/>
        </a:p>
      </dsp:txBody>
      <dsp:txXfrm>
        <a:off x="557490" y="2323719"/>
        <a:ext cx="2055948" cy="2019681"/>
      </dsp:txXfrm>
    </dsp:sp>
    <dsp:sp modelId="{A935004F-0126-4F08-881C-A4678E3D375E}">
      <dsp:nvSpPr>
        <dsp:cNvPr id="0" name=""/>
        <dsp:cNvSpPr/>
      </dsp:nvSpPr>
      <dsp:spPr>
        <a:xfrm>
          <a:off x="448905"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Acquisition</a:t>
          </a:r>
        </a:p>
      </dsp:txBody>
      <dsp:txXfrm>
        <a:off x="448905" y="0"/>
        <a:ext cx="2171700" cy="434340"/>
      </dsp:txXfrm>
    </dsp:sp>
    <dsp:sp modelId="{339DF740-3623-4AFA-A10F-DB26630A9094}">
      <dsp:nvSpPr>
        <dsp:cNvPr id="0" name=""/>
        <dsp:cNvSpPr/>
      </dsp:nvSpPr>
      <dsp:spPr>
        <a:xfrm>
          <a:off x="3184406"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D3F5A-98FF-4E9D-B8D8-5D2320F83F89}">
      <dsp:nvSpPr>
        <dsp:cNvPr id="0" name=""/>
        <dsp:cNvSpPr/>
      </dsp:nvSpPr>
      <dsp:spPr>
        <a:xfrm>
          <a:off x="3292991" y="564642"/>
          <a:ext cx="2055948" cy="175907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89E9C-0CB1-4D8F-BB46-E2694B81672E}">
      <dsp:nvSpPr>
        <dsp:cNvPr id="0" name=""/>
        <dsp:cNvSpPr/>
      </dsp:nvSpPr>
      <dsp:spPr>
        <a:xfrm>
          <a:off x="3292991"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b="0" i="0" u="none" strike="noStrike" kern="1200" dirty="0">
              <a:effectLst/>
              <a:cs typeface="Arial" panose="020B0604020202020204" pitchFamily="34" charset="0"/>
            </a:rPr>
            <a:t>Increase practice opportunities with the target skill to build fluency.</a:t>
          </a:r>
          <a:endParaRPr lang="en-US" sz="2200" kern="1200" dirty="0"/>
        </a:p>
      </dsp:txBody>
      <dsp:txXfrm>
        <a:off x="3292991" y="2323719"/>
        <a:ext cx="2055948" cy="2019681"/>
      </dsp:txXfrm>
    </dsp:sp>
    <dsp:sp modelId="{A3010C6C-91EA-4168-B704-736D481EF965}">
      <dsp:nvSpPr>
        <dsp:cNvPr id="0" name=""/>
        <dsp:cNvSpPr/>
      </dsp:nvSpPr>
      <dsp:spPr>
        <a:xfrm>
          <a:off x="3184406"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Fluency</a:t>
          </a:r>
        </a:p>
      </dsp:txBody>
      <dsp:txXfrm>
        <a:off x="3184406" y="0"/>
        <a:ext cx="2171700" cy="434340"/>
      </dsp:txXfrm>
    </dsp:sp>
    <dsp:sp modelId="{78CF35A5-647A-4E75-92F2-E910A084A000}">
      <dsp:nvSpPr>
        <dsp:cNvPr id="0" name=""/>
        <dsp:cNvSpPr/>
      </dsp:nvSpPr>
      <dsp:spPr>
        <a:xfrm>
          <a:off x="5919906"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8F17B0-14B8-4B64-A707-659FB4F19055}">
      <dsp:nvSpPr>
        <dsp:cNvPr id="0" name=""/>
        <dsp:cNvSpPr/>
      </dsp:nvSpPr>
      <dsp:spPr>
        <a:xfrm>
          <a:off x="6028491" y="564642"/>
          <a:ext cx="2055948" cy="175907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FC3F3-0059-4D34-A329-54834F76C026}">
      <dsp:nvSpPr>
        <dsp:cNvPr id="0" name=""/>
        <dsp:cNvSpPr/>
      </dsp:nvSpPr>
      <dsp:spPr>
        <a:xfrm>
          <a:off x="6028491"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US" sz="2200" b="0" i="0" u="none" strike="noStrike" kern="1200" dirty="0">
              <a:effectLst/>
              <a:cs typeface="Arial" panose="020B0604020202020204" pitchFamily="34" charset="0"/>
            </a:rPr>
            <a:t>Help the student transfer the skill to new contexts.</a:t>
          </a:r>
          <a:endParaRPr lang="en-US" sz="2200" kern="1200" dirty="0"/>
        </a:p>
      </dsp:txBody>
      <dsp:txXfrm>
        <a:off x="6028491" y="2323719"/>
        <a:ext cx="2055948" cy="2019681"/>
      </dsp:txXfrm>
    </dsp:sp>
    <dsp:sp modelId="{AE65582E-EA8F-4D2F-B1C4-E7A4A5CF79D9}">
      <dsp:nvSpPr>
        <dsp:cNvPr id="0" name=""/>
        <dsp:cNvSpPr/>
      </dsp:nvSpPr>
      <dsp:spPr>
        <a:xfrm>
          <a:off x="5919906"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cs typeface="Arial" panose="020B0604020202020204" pitchFamily="34" charset="0"/>
            </a:rPr>
            <a:t>Generalization</a:t>
          </a:r>
          <a:r>
            <a:rPr lang="en-US" sz="2200" kern="1200" dirty="0"/>
            <a:t> </a:t>
          </a:r>
        </a:p>
      </dsp:txBody>
      <dsp:txXfrm>
        <a:off x="5919906" y="0"/>
        <a:ext cx="2171700" cy="434340"/>
      </dsp:txXfrm>
    </dsp:sp>
    <dsp:sp modelId="{43634509-7CA1-406B-B23D-9AEDB6BE19A6}">
      <dsp:nvSpPr>
        <dsp:cNvPr id="0" name=""/>
        <dsp:cNvSpPr/>
      </dsp:nvSpPr>
      <dsp:spPr>
        <a:xfrm>
          <a:off x="8655407" y="434339"/>
          <a:ext cx="0" cy="390906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34710-9788-4AF5-90AF-7115E7938C42}">
      <dsp:nvSpPr>
        <dsp:cNvPr id="0" name=""/>
        <dsp:cNvSpPr/>
      </dsp:nvSpPr>
      <dsp:spPr>
        <a:xfrm>
          <a:off x="8763992" y="564642"/>
          <a:ext cx="2055948" cy="175907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C4F49-2C44-4E0B-9DA8-2C39B1243F93}">
      <dsp:nvSpPr>
        <dsp:cNvPr id="0" name=""/>
        <dsp:cNvSpPr/>
      </dsp:nvSpPr>
      <dsp:spPr>
        <a:xfrm>
          <a:off x="8763992" y="2323719"/>
          <a:ext cx="2055948" cy="201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Build problem solving skills and provide opportunities to apply skills in new contexts. </a:t>
          </a:r>
        </a:p>
      </dsp:txBody>
      <dsp:txXfrm>
        <a:off x="8763992" y="2323719"/>
        <a:ext cx="2055948" cy="2019681"/>
      </dsp:txXfrm>
    </dsp:sp>
    <dsp:sp modelId="{6B8D9EA2-748A-4740-874A-1EC128183A9F}">
      <dsp:nvSpPr>
        <dsp:cNvPr id="0" name=""/>
        <dsp:cNvSpPr/>
      </dsp:nvSpPr>
      <dsp:spPr>
        <a:xfrm>
          <a:off x="8655407" y="0"/>
          <a:ext cx="2171700" cy="4343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t>Adaptation</a:t>
          </a:r>
        </a:p>
      </dsp:txBody>
      <dsp:txXfrm>
        <a:off x="8655407" y="0"/>
        <a:ext cx="2171700" cy="434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583BE-BFD6-479D-B1B0-F66B4FEAC4C2}">
      <dsp:nvSpPr>
        <dsp:cNvPr id="0" name=""/>
        <dsp:cNvSpPr/>
      </dsp:nvSpPr>
      <dsp:spPr>
        <a:xfrm rot="5400000">
          <a:off x="7173115" y="-2989318"/>
          <a:ext cx="989316" cy="72167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100000"/>
            </a:lnSpc>
            <a:spcBef>
              <a:spcPct val="0"/>
            </a:spcBef>
            <a:spcAft>
              <a:spcPct val="15000"/>
            </a:spcAft>
            <a:buChar char="•"/>
          </a:pPr>
          <a:r>
            <a:rPr lang="en-US" sz="2100" kern="1200" dirty="0">
              <a:solidFill>
                <a:srgbClr val="262626">
                  <a:hueOff val="0"/>
                  <a:satOff val="0"/>
                  <a:lumOff val="0"/>
                  <a:alphaOff val="0"/>
                </a:srgbClr>
              </a:solidFill>
              <a:latin typeface="Calibri"/>
              <a:ea typeface="+mn-ea"/>
              <a:cs typeface="+mn-cs"/>
            </a:rPr>
            <a:t>Is there a mismatch between skills the student needs and skills taught? (</a:t>
          </a:r>
          <a:r>
            <a:rPr lang="en-US" sz="2100" i="1" kern="1200" dirty="0"/>
            <a:t>Curriculum)</a:t>
          </a:r>
        </a:p>
      </dsp:txBody>
      <dsp:txXfrm rot="-5400000">
        <a:off x="4059409" y="172682"/>
        <a:ext cx="7168434" cy="892728"/>
      </dsp:txXfrm>
    </dsp:sp>
    <dsp:sp modelId="{543CFCE8-BCF9-4B5C-A409-43B20EFD1090}">
      <dsp:nvSpPr>
        <dsp:cNvPr id="0" name=""/>
        <dsp:cNvSpPr/>
      </dsp:nvSpPr>
      <dsp:spPr>
        <a:xfrm>
          <a:off x="0" y="722"/>
          <a:ext cx="4059409"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100000"/>
            </a:lnSpc>
            <a:spcBef>
              <a:spcPct val="0"/>
            </a:spcBef>
            <a:spcAft>
              <a:spcPct val="35000"/>
            </a:spcAft>
            <a:buNone/>
          </a:pPr>
          <a:r>
            <a:rPr lang="en-US" sz="2100" kern="1200" dirty="0"/>
            <a:t>The student is making little to no progress (they are unsuccessful in the intervention).</a:t>
          </a:r>
        </a:p>
      </dsp:txBody>
      <dsp:txXfrm>
        <a:off x="60368" y="61090"/>
        <a:ext cx="3938673" cy="1115909"/>
      </dsp:txXfrm>
    </dsp:sp>
    <dsp:sp modelId="{D9BD1F3F-0106-43C2-B96C-5488BDA158D1}">
      <dsp:nvSpPr>
        <dsp:cNvPr id="0" name=""/>
        <dsp:cNvSpPr/>
      </dsp:nvSpPr>
      <dsp:spPr>
        <a:xfrm rot="5400000">
          <a:off x="7173115" y="-1690840"/>
          <a:ext cx="989316" cy="721672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100000"/>
            </a:lnSpc>
            <a:spcBef>
              <a:spcPct val="0"/>
            </a:spcBef>
            <a:spcAft>
              <a:spcPct val="15000"/>
            </a:spcAft>
            <a:buChar char="•"/>
          </a:pPr>
          <a:r>
            <a:rPr lang="en-US" sz="2100" kern="1200" dirty="0">
              <a:latin typeface="Calibri"/>
              <a:ea typeface="+mn-ea"/>
              <a:cs typeface="+mn-cs"/>
            </a:rPr>
            <a:t>Is the intensity of the intervention sufficient for the student to reach the goal? </a:t>
          </a:r>
          <a:r>
            <a:rPr lang="en-US" sz="2100" i="1" kern="1200" dirty="0">
              <a:latin typeface="Calibri"/>
              <a:ea typeface="+mn-ea"/>
              <a:cs typeface="+mn-cs"/>
            </a:rPr>
            <a:t>(Instruction)</a:t>
          </a:r>
          <a:endParaRPr lang="en-US" sz="2100" kern="1200" dirty="0">
            <a:latin typeface="Calibri"/>
            <a:ea typeface="+mn-ea"/>
            <a:cs typeface="+mn-cs"/>
          </a:endParaRPr>
        </a:p>
      </dsp:txBody>
      <dsp:txXfrm rot="-5400000">
        <a:off x="4059409" y="1471160"/>
        <a:ext cx="7168434" cy="892728"/>
      </dsp:txXfrm>
    </dsp:sp>
    <dsp:sp modelId="{C9B772C8-EE1A-45D5-A431-F3D3DA28C8E9}">
      <dsp:nvSpPr>
        <dsp:cNvPr id="0" name=""/>
        <dsp:cNvSpPr/>
      </dsp:nvSpPr>
      <dsp:spPr>
        <a:xfrm>
          <a:off x="0" y="1299200"/>
          <a:ext cx="4059409"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1377950">
            <a:lnSpc>
              <a:spcPct val="90000"/>
            </a:lnSpc>
            <a:spcBef>
              <a:spcPct val="0"/>
            </a:spcBef>
            <a:spcAft>
              <a:spcPct val="35000"/>
            </a:spcAft>
            <a:buNone/>
          </a:pPr>
          <a:r>
            <a:rPr lang="en-US" sz="2100" kern="1200" dirty="0">
              <a:latin typeface="+mn-lt"/>
              <a:ea typeface="+mn-ea"/>
              <a:cs typeface="+mn-cs"/>
            </a:rPr>
            <a:t>The student is making some progress but not enough.</a:t>
          </a:r>
          <a:endParaRPr lang="en-US" sz="2100" kern="1200" dirty="0">
            <a:latin typeface="Calibri"/>
            <a:ea typeface="+mn-ea"/>
            <a:cs typeface="+mn-cs"/>
          </a:endParaRPr>
        </a:p>
      </dsp:txBody>
      <dsp:txXfrm>
        <a:off x="60368" y="1359568"/>
        <a:ext cx="3938673" cy="1115909"/>
      </dsp:txXfrm>
    </dsp:sp>
    <dsp:sp modelId="{61AECB78-DD9F-4ECD-88D7-D253AA889EF4}">
      <dsp:nvSpPr>
        <dsp:cNvPr id="0" name=""/>
        <dsp:cNvSpPr/>
      </dsp:nvSpPr>
      <dsp:spPr>
        <a:xfrm rot="5400000">
          <a:off x="7017269" y="-364145"/>
          <a:ext cx="1286032" cy="7209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1900" kern="1200" dirty="0">
              <a:latin typeface="Calibri"/>
              <a:ea typeface="+mn-ea"/>
              <a:cs typeface="+mn-cs"/>
            </a:rPr>
            <a:t>Have we explicitly taught the student how to generalize skills? </a:t>
          </a:r>
          <a:r>
            <a:rPr lang="en-US" sz="1900" i="1" kern="1200" dirty="0">
              <a:latin typeface="Calibri"/>
              <a:ea typeface="+mn-ea"/>
              <a:cs typeface="+mn-cs"/>
            </a:rPr>
            <a:t>(Instruction)</a:t>
          </a:r>
        </a:p>
        <a:p>
          <a:pPr marL="228600" lvl="1" indent="-228600" algn="l" defTabSz="933450">
            <a:lnSpc>
              <a:spcPct val="90000"/>
            </a:lnSpc>
            <a:spcBef>
              <a:spcPct val="0"/>
            </a:spcBef>
            <a:spcAft>
              <a:spcPct val="15000"/>
            </a:spcAft>
            <a:buChar char="•"/>
          </a:pPr>
          <a:r>
            <a:rPr lang="en-US" sz="1900" kern="1200" dirty="0">
              <a:solidFill>
                <a:srgbClr val="262626">
                  <a:hueOff val="0"/>
                  <a:satOff val="0"/>
                  <a:lumOff val="0"/>
                  <a:alphaOff val="0"/>
                </a:srgbClr>
              </a:solidFill>
              <a:latin typeface="Calibri"/>
              <a:ea typeface="+mn-ea"/>
              <a:cs typeface="+mn-cs"/>
            </a:rPr>
            <a:t>Does the student have behavioral needs that are not supported in some settings? </a:t>
          </a:r>
          <a:r>
            <a:rPr lang="en-US" sz="1900" kern="1200" dirty="0">
              <a:latin typeface="Calibri"/>
              <a:ea typeface="+mn-ea"/>
              <a:cs typeface="+mn-cs"/>
            </a:rPr>
            <a:t>(</a:t>
          </a:r>
          <a:r>
            <a:rPr lang="en-US" sz="1900" i="1" kern="1200" dirty="0">
              <a:latin typeface="Calibri"/>
              <a:ea typeface="+mn-ea"/>
              <a:cs typeface="+mn-cs"/>
            </a:rPr>
            <a:t>Environment</a:t>
          </a:r>
          <a:r>
            <a:rPr lang="en-US" sz="1900" kern="1200" dirty="0">
              <a:latin typeface="Calibri"/>
              <a:ea typeface="+mn-ea"/>
              <a:cs typeface="+mn-cs"/>
            </a:rPr>
            <a:t>)  </a:t>
          </a:r>
        </a:p>
      </dsp:txBody>
      <dsp:txXfrm rot="-5400000">
        <a:off x="4055446" y="2660457"/>
        <a:ext cx="7146901" cy="1160474"/>
      </dsp:txXfrm>
    </dsp:sp>
    <dsp:sp modelId="{A1914FA0-3C1A-45E0-AC1E-DDE6332737E8}">
      <dsp:nvSpPr>
        <dsp:cNvPr id="0" name=""/>
        <dsp:cNvSpPr/>
      </dsp:nvSpPr>
      <dsp:spPr>
        <a:xfrm>
          <a:off x="0" y="2622372"/>
          <a:ext cx="4055445" cy="12366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1377950">
            <a:lnSpc>
              <a:spcPct val="90000"/>
            </a:lnSpc>
            <a:spcBef>
              <a:spcPct val="0"/>
            </a:spcBef>
            <a:spcAft>
              <a:spcPct val="35000"/>
            </a:spcAft>
            <a:buNone/>
          </a:pPr>
          <a:r>
            <a:rPr lang="en-US" sz="2100" kern="1200" dirty="0"/>
            <a:t>The student is making progress in the intervention but has difficulty applying skills in other settings.</a:t>
          </a:r>
          <a:endParaRPr lang="en-US" sz="2100" kern="1200" dirty="0">
            <a:latin typeface="Calibri"/>
            <a:ea typeface="+mn-ea"/>
            <a:cs typeface="+mn-cs"/>
          </a:endParaRPr>
        </a:p>
      </dsp:txBody>
      <dsp:txXfrm>
        <a:off x="60368" y="2682740"/>
        <a:ext cx="3934709" cy="111590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6B591-9428-4DEC-A8AE-A9400E2B3456}"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47226-B449-49D7-BD47-3F6E1E01E530}" type="slidenum">
              <a:rPr lang="en-US" smtClean="0"/>
              <a:t>‹#›</a:t>
            </a:fld>
            <a:endParaRPr lang="en-US" dirty="0"/>
          </a:p>
        </p:txBody>
      </p:sp>
    </p:spTree>
    <p:extLst>
      <p:ext uri="{BB962C8B-B14F-4D97-AF65-F5344CB8AC3E}">
        <p14:creationId xmlns:p14="http://schemas.microsoft.com/office/powerpoint/2010/main" val="273616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National Center on Intensive Intervention’s presentation: </a:t>
            </a:r>
            <a:r>
              <a:rPr lang="en-US" sz="1800" dirty="0">
                <a:effectLst/>
                <a:latin typeface="Segoe UI"/>
                <a:cs typeface="Segoe UI"/>
              </a:rPr>
              <a:t>” Using Informal Diagnostic Data to Individualize Academic Intervention”</a:t>
            </a:r>
          </a:p>
          <a:p>
            <a:endParaRPr lang="en-US" sz="1800" dirty="0">
              <a:effectLst/>
              <a:latin typeface="Segoe UI" panose="020B0502040204020203" pitchFamily="34" charset="0"/>
            </a:endParaRPr>
          </a:p>
          <a:p>
            <a:r>
              <a:rPr lang="en-US" sz="1800" dirty="0">
                <a:effectLst/>
                <a:latin typeface="Segoe UI"/>
                <a:cs typeface="Segoe UI"/>
              </a:rPr>
              <a:t>The preferred citation for this presentation is: National Center on Intensive Intervention (2024). </a:t>
            </a:r>
            <a:r>
              <a:rPr lang="en-US" sz="1800" i="1" dirty="0">
                <a:effectLst/>
                <a:latin typeface="Segoe UI"/>
                <a:cs typeface="Segoe UI"/>
              </a:rPr>
              <a:t>Using informal diagnostic data to individualize academic intervention. </a:t>
            </a:r>
            <a:r>
              <a:rPr lang="en-US" sz="1800" i="0" dirty="0">
                <a:effectLst/>
                <a:latin typeface="Segoe UI"/>
                <a:cs typeface="Segoe UI"/>
              </a:rPr>
              <a:t>National Center on Intensive Intervention at the American Institutes for Research. </a:t>
            </a:r>
            <a:endParaRPr lang="en-US" i="0" dirty="0">
              <a:latin typeface="Segoe UI"/>
              <a:cs typeface="Segoe UI"/>
            </a:endParaRPr>
          </a:p>
        </p:txBody>
      </p:sp>
      <p:sp>
        <p:nvSpPr>
          <p:cNvPr id="4" name="Slide Number Placeholder 3"/>
          <p:cNvSpPr>
            <a:spLocks noGrp="1"/>
          </p:cNvSpPr>
          <p:nvPr>
            <p:ph type="sldNum" sz="quarter" idx="5"/>
          </p:nvPr>
        </p:nvSpPr>
        <p:spPr/>
        <p:txBody>
          <a:bodyPr/>
          <a:lstStyle/>
          <a:p>
            <a:fld id="{9F347226-B449-49D7-BD47-3F6E1E01E530}" type="slidenum">
              <a:rPr lang="en-US" smtClean="0"/>
              <a:t>1</a:t>
            </a:fld>
            <a:endParaRPr lang="en-US" dirty="0"/>
          </a:p>
        </p:txBody>
      </p:sp>
    </p:spTree>
    <p:extLst>
      <p:ext uri="{BB962C8B-B14F-4D97-AF65-F5344CB8AC3E}">
        <p14:creationId xmlns:p14="http://schemas.microsoft.com/office/powerpoint/2010/main" val="52161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student is not making expected progress or the student presents a challenging behavior, we often want to focus on the learner first. What about the student is causing the lack of progress or interfering with learning? However, as with the goldfish, we should focus on what we can control. These factors under our control can be grouped into three categories: 1. the instruction, 2. the curriculum, and 3. the classroom and school environment. These are important variables to consider when a student is not making progress because we have control over these variables and can make adaptations to each variable.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47226-B449-49D7-BD47-3F6E1E01E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8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examples of what we mean by Instruction, Curriculum, and Environment and represents how each of these factors impacts the learner in the middle of the graphic. </a:t>
            </a:r>
          </a:p>
          <a:p>
            <a:pPr marL="171450" indent="-171450">
              <a:buFont typeface="Arial" panose="020B0604020202020204" pitchFamily="34" charset="0"/>
              <a:buChar char="•"/>
            </a:pPr>
            <a:r>
              <a:rPr lang="en-US" b="1" dirty="0"/>
              <a:t>I</a:t>
            </a:r>
            <a:r>
              <a:rPr lang="en-US" dirty="0"/>
              <a:t>nstruction includes the quality with which educators deliver instruction to the student, including the use of explicit instruction and culturally relevant pedagogy. </a:t>
            </a:r>
          </a:p>
          <a:p>
            <a:pPr marL="171450" indent="-171450">
              <a:buFont typeface="Arial" panose="020B0604020202020204" pitchFamily="34" charset="0"/>
              <a:buChar char="•"/>
            </a:pPr>
            <a:r>
              <a:rPr lang="en-US" b="1" dirty="0"/>
              <a:t>C</a:t>
            </a:r>
            <a:r>
              <a:rPr lang="en-US" dirty="0"/>
              <a:t>urriculum includes the quality and organization of the content and materials, including the scope and sequence, level of difficulty, and cultural relevance of the materials. </a:t>
            </a:r>
          </a:p>
          <a:p>
            <a:pPr marL="171450" indent="-171450">
              <a:buFont typeface="Arial" panose="020B0604020202020204" pitchFamily="34" charset="0"/>
              <a:buChar char="•"/>
            </a:pPr>
            <a:r>
              <a:rPr lang="en-US" b="1" dirty="0"/>
              <a:t>E</a:t>
            </a:r>
            <a:r>
              <a:rPr lang="en-US" dirty="0"/>
              <a:t>nvironment includes the quality of the classrooms and settings in which students receive intervention and includes behavioral expectations, positive interactions with peers and teachers, and inclusiveness.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remember these variables using the mnemonic ICE.</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86991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step 3 of DBI, educators use diagnostic data to develop a hypothesis about why a student is not making sufficient progress in an intervention. This slide shows examples of the types of questions educators may ask themselves in the diagnostic data step. As shown, we want to ask questions about the instruction, curriculum, and environment, since we have control over these factors. For example:</a:t>
            </a:r>
          </a:p>
          <a:p>
            <a:endParaRPr lang="en-US" dirty="0"/>
          </a:p>
          <a:p>
            <a:pPr marL="171450" indent="-171450">
              <a:buFont typeface="Arial" panose="020B0604020202020204" pitchFamily="34" charset="0"/>
              <a:buChar char="•"/>
            </a:pPr>
            <a:r>
              <a:rPr lang="en-US" dirty="0"/>
              <a:t>Is the intervention aligned with the student’s needs? (</a:t>
            </a:r>
            <a:r>
              <a:rPr lang="en-US" i="1" dirty="0"/>
              <a:t>curriculum)</a:t>
            </a:r>
            <a:endParaRPr lang="en-US" dirty="0"/>
          </a:p>
          <a:p>
            <a:pPr marL="171450" indent="-171450">
              <a:buFont typeface="Arial" panose="020B0604020202020204" pitchFamily="34" charset="0"/>
              <a:buChar char="•"/>
            </a:pPr>
            <a:r>
              <a:rPr lang="en-US" dirty="0"/>
              <a:t>Does the interventionist use quality teaching practices? </a:t>
            </a:r>
            <a:r>
              <a:rPr lang="en-US" i="1" dirty="0"/>
              <a:t>(instruction)</a:t>
            </a:r>
            <a:endParaRPr lang="en-US" dirty="0"/>
          </a:p>
          <a:p>
            <a:pPr marL="171450" indent="-171450">
              <a:buFont typeface="Arial" panose="020B0604020202020204" pitchFamily="34" charset="0"/>
              <a:buChar char="•"/>
            </a:pPr>
            <a:r>
              <a:rPr lang="en-US" dirty="0"/>
              <a:t>Does the classroom environment support learning in a positive, proactive way? </a:t>
            </a:r>
            <a:r>
              <a:rPr lang="en-US" i="1" dirty="0"/>
              <a:t>(environment)</a:t>
            </a:r>
            <a:endParaRPr lang="en-US" dirty="0"/>
          </a:p>
          <a:p>
            <a:pPr marL="171450" indent="-171450">
              <a:buFont typeface="Arial" panose="020B0604020202020204" pitchFamily="34" charset="0"/>
              <a:buChar char="•"/>
            </a:pPr>
            <a:r>
              <a:rPr lang="en-US" dirty="0"/>
              <a:t>What factors outside of school are affecting the student’s performance? </a:t>
            </a:r>
            <a:r>
              <a:rPr lang="en-US" i="1" dirty="0"/>
              <a:t>(environment)</a:t>
            </a:r>
            <a:endParaRPr lang="en-US"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12</a:t>
            </a:fld>
            <a:endParaRPr lang="en-US" dirty="0"/>
          </a:p>
        </p:txBody>
      </p:sp>
    </p:spTree>
    <p:extLst>
      <p:ext uri="{BB962C8B-B14F-4D97-AF65-F5344CB8AC3E}">
        <p14:creationId xmlns:p14="http://schemas.microsoft.com/office/powerpoint/2010/main" val="105685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introduced the role of diagnostic data in the DBI process, let’s take a closer look at how to get started using informal diagnostic data. Specifically, it’s important to first consider the fidelity with which educators implement the intervention as well as the quality of the practices that educators use to monitor students’ progress in the intervention.</a:t>
            </a:r>
          </a:p>
        </p:txBody>
      </p:sp>
      <p:sp>
        <p:nvSpPr>
          <p:cNvPr id="4" name="Slide Number Placeholder 3"/>
          <p:cNvSpPr>
            <a:spLocks noGrp="1"/>
          </p:cNvSpPr>
          <p:nvPr>
            <p:ph type="sldNum" sz="quarter" idx="5"/>
          </p:nvPr>
        </p:nvSpPr>
        <p:spPr/>
        <p:txBody>
          <a:bodyPr/>
          <a:lstStyle/>
          <a:p>
            <a:fld id="{9F347226-B449-49D7-BD47-3F6E1E01E530}" type="slidenum">
              <a:rPr lang="en-US" smtClean="0"/>
              <a:t>13</a:t>
            </a:fld>
            <a:endParaRPr lang="en-US" dirty="0"/>
          </a:p>
        </p:txBody>
      </p:sp>
    </p:spTree>
    <p:extLst>
      <p:ext uri="{BB962C8B-B14F-4D97-AF65-F5344CB8AC3E}">
        <p14:creationId xmlns:p14="http://schemas.microsoft.com/office/powerpoint/2010/main" val="40207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important considerations when reviewing graphed data are fidelity of implementation and data and progress monitoring practices. First, it’s critical to consider fidelity of implementation to ensure that the student has received the intervention as intended. If the student has not received the intervention as intended, we should not expect them to achieve the goal that we’ve set. Next, we need to ensure that our progress monitoring practices are strong. This is critical to ensure that lack of progress in the intervention is not due to problems with the progress monitoring tool or assessment practices. </a:t>
            </a:r>
          </a:p>
          <a:p>
            <a:endParaRPr lang="en-US" dirty="0"/>
          </a:p>
          <a:p>
            <a:r>
              <a:rPr lang="en-US" dirty="0"/>
              <a:t>In this section, we introduce four common patterns that educators may see in progress monitoring graphs and discuss what these patterns may tell you about fidelity of implementation and progress monitoring practices.</a:t>
            </a:r>
          </a:p>
        </p:txBody>
      </p:sp>
      <p:sp>
        <p:nvSpPr>
          <p:cNvPr id="4" name="Slide Number Placeholder 3"/>
          <p:cNvSpPr>
            <a:spLocks noGrp="1"/>
          </p:cNvSpPr>
          <p:nvPr>
            <p:ph type="sldNum" sz="quarter" idx="5"/>
          </p:nvPr>
        </p:nvSpPr>
        <p:spPr/>
        <p:txBody>
          <a:bodyPr/>
          <a:lstStyle/>
          <a:p>
            <a:fld id="{9F347226-B449-49D7-BD47-3F6E1E01E530}" type="slidenum">
              <a:rPr lang="en-US" smtClean="0"/>
              <a:t>14</a:t>
            </a:fld>
            <a:endParaRPr lang="en-US" dirty="0"/>
          </a:p>
        </p:txBody>
      </p:sp>
    </p:spTree>
    <p:extLst>
      <p:ext uri="{BB962C8B-B14F-4D97-AF65-F5344CB8AC3E}">
        <p14:creationId xmlns:p14="http://schemas.microsoft.com/office/powerpoint/2010/main" val="426003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this teacher’s experience: </a:t>
            </a:r>
            <a:r>
              <a:rPr lang="en-US" sz="1200" i="0" dirty="0">
                <a:solidFill>
                  <a:schemeClr val="tx1"/>
                </a:solidFill>
              </a:rPr>
              <a:t>Ms. Liu is reviewing trends in his students’ progress monitoring data. Among the students in her intervention group, there is a range of student responsiveness to the intervention. How should she interpret the trends that he sees in the data? Can the progress monitoring graphs help her develop a hypothesis for why some students are not showing adequate progress in the intervention?</a:t>
            </a: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15</a:t>
            </a:fld>
            <a:endParaRPr lang="en-US" dirty="0"/>
          </a:p>
        </p:txBody>
      </p:sp>
    </p:spTree>
    <p:extLst>
      <p:ext uri="{BB962C8B-B14F-4D97-AF65-F5344CB8AC3E}">
        <p14:creationId xmlns:p14="http://schemas.microsoft.com/office/powerpoint/2010/main" val="32607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one type of trend that educators may find in their students’ data.</a:t>
            </a:r>
            <a:r>
              <a:rPr lang="en-US" baseline="0" dirty="0"/>
              <a:t> In this example, the trend line of the student’s scores is flat, indicating that the student’s performance isn’t changing. Based on this graph, the student is not making sufficient progress to meet the goal. </a:t>
            </a:r>
            <a:r>
              <a:rPr lang="en-US" dirty="0"/>
              <a:t>In this situation, you’ve given your plan a chance to work, but it hasn’t so far. </a:t>
            </a:r>
          </a:p>
          <a:p>
            <a:pPr marL="0" indent="0">
              <a:buFont typeface="Arial" pitchFamily="34" charset="0"/>
              <a:buNone/>
            </a:pPr>
            <a:endParaRPr lang="en-US" dirty="0"/>
          </a:p>
          <a:p>
            <a:pPr marL="0" indent="0">
              <a:buFont typeface="Arial" pitchFamily="34" charset="0"/>
              <a:buNone/>
            </a:pPr>
            <a:r>
              <a:rPr lang="en-US" dirty="0"/>
              <a:t>Graphs that show little to no progress may indicate that there have been problems with the implementation of the intervention. For example, consider the following questions:</a:t>
            </a:r>
          </a:p>
          <a:p>
            <a:pPr marL="171450" indent="-171450">
              <a:buFont typeface="Arial" panose="020B0604020202020204" pitchFamily="34" charset="0"/>
              <a:buChar char="•"/>
            </a:pPr>
            <a:r>
              <a:rPr lang="en-US" dirty="0"/>
              <a:t>Have scheduling conflicts reduced your instructional time? </a:t>
            </a:r>
          </a:p>
          <a:p>
            <a:pPr marL="171450" indent="-171450">
              <a:buFont typeface="Arial" panose="020B0604020202020204" pitchFamily="34" charset="0"/>
              <a:buChar char="•"/>
            </a:pPr>
            <a:r>
              <a:rPr lang="en-US" dirty="0"/>
              <a:t>Does your student seem unmotivated during instruction? </a:t>
            </a:r>
          </a:p>
          <a:p>
            <a:pPr marL="171450" indent="-171450">
              <a:buFont typeface="Arial" panose="020B0604020202020204" pitchFamily="34" charset="0"/>
              <a:buChar char="•"/>
            </a:pPr>
            <a:r>
              <a:rPr lang="en-US" dirty="0"/>
              <a:t>Is the setting distracting for the student? </a:t>
            </a:r>
          </a:p>
          <a:p>
            <a:pPr marL="171450" indent="-171450">
              <a:buFont typeface="Arial" panose="020B0604020202020204" pitchFamily="34" charset="0"/>
              <a:buChar char="•"/>
            </a:pPr>
            <a:r>
              <a:rPr lang="en-US" dirty="0"/>
              <a:t>Does the interventionist need clarification</a:t>
            </a:r>
            <a:r>
              <a:rPr lang="en-US" baseline="0" dirty="0"/>
              <a:t> or training in the intervention or plan? </a:t>
            </a:r>
          </a:p>
          <a:p>
            <a:pPr marL="0" indent="0">
              <a:buFont typeface="Arial"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349718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student or group of students are not making adequate progress, begin by examining intervention fidelity. Fidelity of implementation refers to the extent to which the intervention is delivered as planned. Fidelity data are important because they allow teams to rule out inconsistent implementation as a potential cause for a student’s lack of progress.</a:t>
            </a:r>
          </a:p>
          <a:p>
            <a:endParaRPr lang="en-US" dirty="0"/>
          </a:p>
          <a:p>
            <a:r>
              <a:rPr lang="en-US" dirty="0"/>
              <a:t>Important questions to consider when evaluating fidelity of implementation include:</a:t>
            </a:r>
          </a:p>
          <a:p>
            <a:pPr marL="171450" indent="-171450">
              <a:buFont typeface="Arial" panose="020B0604020202020204" pitchFamily="34" charset="0"/>
              <a:buChar char="•"/>
            </a:pPr>
            <a:r>
              <a:rPr lang="en-US" dirty="0"/>
              <a:t>Did we deliver the intervention as planned? Are we providing the program as designed, with sufficient time, in a high-quality way?</a:t>
            </a:r>
          </a:p>
          <a:p>
            <a:pPr marL="171450" indent="-171450">
              <a:buFont typeface="Arial" panose="020B0604020202020204" pitchFamily="34" charset="0"/>
              <a:buChar char="•"/>
            </a:pPr>
            <a:r>
              <a:rPr lang="en-US" dirty="0"/>
              <a:t>Did the student receive the intervention? Did the student attend the intervention sessions? If not, why not? </a:t>
            </a:r>
          </a:p>
          <a:p>
            <a:pPr marL="0" indent="0">
              <a:buFont typeface="Arial" panose="020B0604020202020204" pitchFamily="34" charset="0"/>
              <a:buNone/>
            </a:pPr>
            <a:endParaRPr lang="en-US" dirty="0"/>
          </a:p>
          <a:p>
            <a:r>
              <a:rPr lang="en-US" dirty="0"/>
              <a:t>What are some ways to assess fidelity? Validated interventions may include fidelity checklists to allow educators to document the delivery of specific intervention components. Teams also may collect data on adherence to the intervention plan, using tools such as NCII’s Student Intervention Implementation Log.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799364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data show that the intervention has not been delivered with fidelity, first consider how to strengthen consistent implementation of the intervention. For example, fidelity depends on the training and knowledge of those delivering the intervention, limiting interruptions to sessions, addressing barriers in scheduling, maintaining session attendance and increasing engagement within sessions. </a:t>
            </a:r>
            <a:r>
              <a:rPr lang="en-US" baseline="0" dirty="0"/>
              <a:t>If you identify an issue with how the intervention is implemented, determine the specific barrier and create a plan for improving the fidelity of the intervention in that area.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NCII resource Clarifying Questions to Create a Hypothesis to Guide Intervention Changes: Question Bank provides several guiding questions related to fidelity that teams may use to clarify or narrow the hypothesis.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18</a:t>
            </a:fld>
            <a:endParaRPr lang="en-US" dirty="0"/>
          </a:p>
        </p:txBody>
      </p:sp>
    </p:spTree>
    <p:extLst>
      <p:ext uri="{BB962C8B-B14F-4D97-AF65-F5344CB8AC3E}">
        <p14:creationId xmlns:p14="http://schemas.microsoft.com/office/powerpoint/2010/main" val="722735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a:t>
            </a:r>
            <a:r>
              <a:rPr lang="en-US" baseline="0" dirty="0"/>
              <a:t> shows another trend that educators may see in student progress monitoring data: very low scores. In this scenario, progress monitoring scores are very low and fall very close to the bottom of the graph, and it is clear the student is not making sufficient progress to meet the goal.</a:t>
            </a:r>
          </a:p>
          <a:p>
            <a:endParaRPr lang="en-US" baseline="0" dirty="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a:t>Very low scores may indicate issues with your progress monitoring measure or process. Consider the following questions:</a:t>
            </a:r>
          </a:p>
          <a:p>
            <a:pPr marL="342900" indent="-342900">
              <a:buFont typeface="Arial" pitchFamily="34" charset="0"/>
              <a:buChar char="•"/>
            </a:pPr>
            <a:r>
              <a:rPr lang="en-US" dirty="0"/>
              <a:t>Is the measurement level too difficult for the student? </a:t>
            </a:r>
          </a:p>
          <a:p>
            <a:pPr marL="342900" indent="-342900">
              <a:buFont typeface="Arial" pitchFamily="34" charset="0"/>
              <a:buChar char="•"/>
            </a:pPr>
            <a:r>
              <a:rPr lang="en-US" dirty="0"/>
              <a:t>Is the student motivated to do well on the assessments? </a:t>
            </a:r>
          </a:p>
          <a:p>
            <a:pPr marL="342900" indent="-342900">
              <a:buFont typeface="Arial" pitchFamily="34" charset="0"/>
              <a:buChar char="•"/>
            </a:pPr>
            <a:r>
              <a:rPr lang="en-US" dirty="0"/>
              <a:t>Does the measurement align with the content of your instruction?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345633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session, participants will be able to:</a:t>
            </a:r>
          </a:p>
          <a:p>
            <a:pPr marL="171450" indent="-171450">
              <a:buFont typeface="Arial" panose="020B0604020202020204" pitchFamily="34" charset="0"/>
              <a:buChar char="•"/>
            </a:pPr>
            <a:r>
              <a:rPr lang="en-US" dirty="0"/>
              <a:t>Define the role of diagnostic data within the data-based individualization, or DBI, process</a:t>
            </a:r>
          </a:p>
          <a:p>
            <a:pPr marL="171450" indent="-171450">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Identify </a:t>
            </a:r>
            <a:r>
              <a:rPr lang="en-US" sz="1200" kern="100" dirty="0">
                <a:latin typeface="Calibri" panose="020F0502020204030204" pitchFamily="34" charset="0"/>
                <a:ea typeface="Calibri" panose="020F0502020204030204" pitchFamily="34" charset="0"/>
                <a:cs typeface="Times New Roman" panose="02020603050405020304" pitchFamily="18" charset="0"/>
              </a:rPr>
              <a:t>relevant and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alterable variables that impact a student’s success in an intervention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Describe practical and efficient approaches to collecting informal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diagnostic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Understand a process for using informal diagnostic data to develop a hypothesis for why a student has not yet responded to an intervention.</a:t>
            </a:r>
          </a:p>
          <a:p>
            <a:pPr marL="171450" indent="-171450">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347226-B449-49D7-BD47-3F6E1E01E530}" type="slidenum">
              <a:rPr lang="en-US" smtClean="0"/>
              <a:t>2</a:t>
            </a:fld>
            <a:endParaRPr lang="en-US" dirty="0"/>
          </a:p>
        </p:txBody>
      </p:sp>
    </p:spTree>
    <p:extLst>
      <p:ext uri="{BB962C8B-B14F-4D97-AF65-F5344CB8AC3E}">
        <p14:creationId xmlns:p14="http://schemas.microsoft.com/office/powerpoint/2010/main" val="231849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a:t>
            </a:r>
            <a:r>
              <a:rPr lang="en-US" baseline="0" dirty="0"/>
              <a:t> a trend where the student’s scores are highly variable and “bounce” from high to low from day to day. In this scenario, the trend line shows that the student is making some progress, but it is difficult to say if the student will be able to consistently achieve the goal due to the high level of variation in scores. </a:t>
            </a:r>
          </a:p>
          <a:p>
            <a:endParaRPr lang="en-US" baseline="0" dirty="0"/>
          </a:p>
          <a:p>
            <a:r>
              <a:rPr lang="en-US" dirty="0"/>
              <a:t>If the graph show highly variable scores, consider the following questions:</a:t>
            </a:r>
          </a:p>
          <a:p>
            <a:pPr marL="171450" indent="-171450">
              <a:buFont typeface="Arial" panose="020B0604020202020204" pitchFamily="34" charset="0"/>
              <a:buChar char="•"/>
            </a:pPr>
            <a:r>
              <a:rPr lang="en-US" dirty="0"/>
              <a:t>Does the progress monitoring measure that you are usin</a:t>
            </a:r>
            <a:r>
              <a:rPr lang="en-US" baseline="0" dirty="0"/>
              <a:t>g have evidence of validity and reliability?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Is </a:t>
            </a:r>
            <a:r>
              <a:rPr lang="en-US" dirty="0"/>
              <a:t>the assessment is being administered consistently? If not, why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Does the student’s engagement</a:t>
            </a:r>
            <a:r>
              <a:rPr lang="en-US" sz="1200" baseline="0" dirty="0"/>
              <a:t> or motivation level vary from day to day? </a:t>
            </a: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1796911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displays a trend where the student’s scores are increasing but not as steeply</a:t>
            </a:r>
            <a:r>
              <a:rPr lang="en-US" baseline="0" dirty="0"/>
              <a:t> as the goal line. In this scenario, the student is making progress and is benefitting from the intervention, but the rate of improvement is not fast enough for the student to reach the goal by the end of the year. </a:t>
            </a:r>
          </a:p>
          <a:p>
            <a:endParaRPr lang="en-US" baseline="0" dirty="0"/>
          </a:p>
          <a:p>
            <a:r>
              <a:rPr lang="en-US" dirty="0"/>
              <a:t>If you notice that this trend is occurring, consider the following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Is the goal ambitious but also realistic for the student?</a:t>
            </a:r>
            <a:endParaRPr lang="en-US" baseline="0" dirty="0"/>
          </a:p>
          <a:p>
            <a:pPr marL="628650" lvl="1" indent="-171450">
              <a:buFont typeface="Arial" panose="020B0604020202020204" pitchFamily="34" charset="0"/>
              <a:buChar char="•"/>
            </a:pPr>
            <a:r>
              <a:rPr lang="en-US" baseline="0" dirty="0"/>
              <a:t>Three validated goal setting approaches include benchmarks, rate of improvement, and intra-individual goal setting. </a:t>
            </a:r>
          </a:p>
          <a:p>
            <a:pPr marL="628650" lvl="1" indent="-171450">
              <a:buFont typeface="Arial" panose="020B0604020202020204" pitchFamily="34" charset="0"/>
              <a:buChar char="•"/>
            </a:pPr>
            <a:r>
              <a:rPr lang="en-US" baseline="0" dirty="0"/>
              <a:t>For students who are significantly behind their peers, it is especially important to consider whether the goal that was set is feasible and if the goal was set using an appropriate method.</a:t>
            </a:r>
          </a:p>
          <a:p>
            <a:pPr marL="628650" lvl="1" indent="-171450">
              <a:buFont typeface="Arial" panose="020B0604020202020204" pitchFamily="34" charset="0"/>
              <a:buChar char="•"/>
            </a:pPr>
            <a:r>
              <a:rPr lang="en-US" baseline="0" dirty="0"/>
              <a:t>For instance, does the goal represent a weekly growth rate that is significantly higher than the average rate of improvement for that grade level? If so, this may be an unrealistic goal for the student.</a:t>
            </a: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1384501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Progress monitoring data that appear to show a lack of progress could be indicative of issues with the progress monitoring </a:t>
            </a:r>
            <a:r>
              <a:rPr lang="en-US" b="0" dirty="0"/>
              <a:t>tool</a:t>
            </a:r>
            <a:r>
              <a:rPr lang="en-US" dirty="0"/>
              <a:t> or </a:t>
            </a:r>
            <a:r>
              <a:rPr lang="en-US" b="0" dirty="0"/>
              <a:t>process</a:t>
            </a:r>
            <a:r>
              <a:rPr lang="en-US" dirty="0"/>
              <a:t> itself. If the progress monitoring tool is lacks technical adequacy, the student data collected will be inaccurate. Even with the right progress monitoring tool, missteps in the data collection process will also result in data that misrepresents the students’ actual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questions to consider when evaluating the quality of progress monitoring tools and practices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t>Are we using the right progress monit</a:t>
            </a:r>
            <a:r>
              <a:rPr lang="en-US" sz="1200" b="0" dirty="0"/>
              <a:t>oring tool?</a:t>
            </a:r>
            <a:endParaRPr lang="en-US" sz="1200" b="0" i="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chemeClr val="tx1"/>
                </a:solidFill>
              </a:rPr>
              <a:t>Does the progress monitoring tool have strong t</a:t>
            </a:r>
            <a:r>
              <a:rPr lang="en-US" sz="1200" i="0" kern="1200" dirty="0">
                <a:solidFill>
                  <a:schemeClr val="tx1"/>
                </a:solidFill>
              </a:rPr>
              <a:t>echnical adequacy?</a:t>
            </a:r>
            <a:r>
              <a:rPr lang="en-US" sz="1800" i="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Check the available research and consider using the NCII Progress Monitoring Tools Chart to check the evidence of reliability and validity. </a:t>
            </a:r>
            <a:endParaRPr lang="en-US" sz="1200" i="1" kern="1200" dirty="0">
              <a:solidFill>
                <a:schemeClr val="tx1"/>
              </a:solidFill>
            </a:endParaRPr>
          </a:p>
          <a:p>
            <a:pPr marL="171450" indent="-171450" algn="l">
              <a:buFont typeface="Arial" panose="020B0604020202020204" pitchFamily="34" charset="0"/>
              <a:buChar char="•"/>
            </a:pPr>
            <a:r>
              <a:rPr lang="en-US" sz="1200" i="0" kern="1200" dirty="0">
                <a:solidFill>
                  <a:schemeClr val="tx1"/>
                </a:solidFill>
              </a:rPr>
              <a:t>Is the progress monitoring tool aligned with the content of the intervention?</a:t>
            </a:r>
            <a:r>
              <a:rPr lang="en-US" sz="1800" b="0" i="0" u="none" strike="noStrike" kern="1200" baseline="0" dirty="0">
                <a:solidFill>
                  <a:srgbClr val="000000"/>
                </a:solidFill>
                <a:latin typeface="Roboto" panose="02000000000000000000" pitchFamily="2" charset="0"/>
              </a:rPr>
              <a:t> </a:t>
            </a:r>
            <a:r>
              <a:rPr lang="en-US" sz="1800" b="0" i="0" u="none" strike="noStrike" baseline="0" dirty="0">
                <a:solidFill>
                  <a:srgbClr val="323232"/>
                </a:solidFill>
                <a:latin typeface="Roboto" panose="02000000000000000000" pitchFamily="2" charset="0"/>
              </a:rPr>
              <a:t>Ensure that the assessment aligns with the focus of the intervention and the student's instructional needs. </a:t>
            </a:r>
          </a:p>
          <a:p>
            <a:pPr marL="171450" indent="-171450" algn="l">
              <a:buFont typeface="Arial" panose="020B0604020202020204" pitchFamily="34" charset="0"/>
              <a:buChar char="•"/>
            </a:pPr>
            <a:endParaRPr lang="en-US" sz="1800" b="0" i="0" u="none" strike="noStrike" baseline="0" dirty="0">
              <a:solidFill>
                <a:srgbClr val="323232"/>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200" dirty="0"/>
              <a:t>Are we using the progress monit</a:t>
            </a:r>
            <a:r>
              <a:rPr lang="en-US" sz="1800" b="0" i="0" dirty="0"/>
              <a:t>oring tool the right way?</a:t>
            </a:r>
            <a:endParaRPr lang="en-US" sz="1800" b="0" i="0" kern="1200" dirty="0"/>
          </a:p>
          <a:p>
            <a:pPr marL="171450" indent="-171450" algn="l" defTabSz="914400" rtl="0" eaLnBrk="1" latinLnBrk="0" hangingPunct="1">
              <a:buFont typeface="Arial" panose="020B0604020202020204" pitchFamily="34" charset="0"/>
              <a:buChar char="•"/>
            </a:pPr>
            <a:r>
              <a:rPr lang="en-US" sz="1200" i="0" kern="1200" dirty="0">
                <a:solidFill>
                  <a:schemeClr val="tx1"/>
                </a:solidFill>
                <a:latin typeface="+mn-lt"/>
                <a:ea typeface="+mn-ea"/>
                <a:cs typeface="+mn-cs"/>
              </a:rPr>
              <a:t>Are we collecting data at the right level? Progress monitoring should occur at the student's instructional level. </a:t>
            </a:r>
          </a:p>
          <a:p>
            <a:pPr marL="171450" indent="-171450" algn="l" defTabSz="914400" rtl="0" eaLnBrk="1" latinLnBrk="0" hangingPunct="1">
              <a:buFont typeface="Arial" panose="020B0604020202020204" pitchFamily="34" charset="0"/>
              <a:buChar char="•"/>
            </a:pPr>
            <a:r>
              <a:rPr lang="en-US" sz="1800" i="0" dirty="0">
                <a:solidFill>
                  <a:schemeClr val="tx1"/>
                </a:solidFill>
              </a:rPr>
              <a:t>Are we collecting data frequently enough? </a:t>
            </a:r>
            <a:r>
              <a:rPr lang="en-US" sz="1800" b="0" i="0" u="none" strike="noStrike" baseline="0" dirty="0">
                <a:solidFill>
                  <a:srgbClr val="323232"/>
                </a:solidFill>
                <a:latin typeface="Roboto" panose="02000000000000000000" pitchFamily="2" charset="0"/>
              </a:rPr>
              <a:t>Data should be collected at least weekly for academics and daily or weekly for behavior. </a:t>
            </a:r>
            <a:endParaRPr lang="en-US" sz="1800" b="0" i="0" u="none" strike="noStrike" baseline="0" dirty="0">
              <a:solidFill>
                <a:schemeClr val="tx1"/>
              </a:solidFill>
              <a:latin typeface="Roboto" panose="02000000000000000000" pitchFamily="2" charset="0"/>
            </a:endParaRPr>
          </a:p>
          <a:p>
            <a:pPr marL="171450" indent="-171450" algn="l" defTabSz="914400" rtl="0" eaLnBrk="1" latinLnBrk="0" hangingPunct="1">
              <a:buFont typeface="Arial" panose="020B0604020202020204" pitchFamily="34" charset="0"/>
              <a:buChar char="•"/>
            </a:pPr>
            <a:r>
              <a:rPr lang="en-US" sz="1800" i="0" dirty="0">
                <a:solidFill>
                  <a:schemeClr val="tx1"/>
                </a:solidFill>
              </a:rPr>
              <a:t>Have we set an appropriate goal for progress? </a:t>
            </a:r>
            <a:r>
              <a:rPr lang="en-US" sz="1800" b="0" i="0" u="none" strike="noStrike" baseline="0" dirty="0">
                <a:solidFill>
                  <a:srgbClr val="323232"/>
                </a:solidFill>
                <a:latin typeface="Roboto" panose="02000000000000000000" pitchFamily="2" charset="0"/>
              </a:rPr>
              <a:t>Use a valid method (i.e., benchmark, national norms for rate of improvement, or intra-individual framework) for setting a for student progress in the intervention. </a:t>
            </a:r>
            <a:endParaRPr lang="en-US" sz="1800" i="0" dirty="0">
              <a:solidFill>
                <a:schemeClr val="tx1"/>
              </a:solidFill>
            </a:endParaRPr>
          </a:p>
          <a:p>
            <a:pPr marL="285750" indent="-285750" algn="l">
              <a:buFont typeface="Arial" panose="020B0604020202020204" pitchFamily="34" charset="0"/>
              <a:buChar char="•"/>
            </a:pPr>
            <a:endParaRPr lang="en-US" sz="1800" i="1" dirty="0">
              <a:solidFill>
                <a:schemeClr val="tx1"/>
              </a:solidFill>
            </a:endParaRPr>
          </a:p>
          <a:p>
            <a:pPr marL="285750" indent="-285750" algn="l">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lvl="1" indent="-228600" algn="l" defTabSz="1066800">
              <a:lnSpc>
                <a:spcPct val="90000"/>
              </a:lnSpc>
              <a:spcBef>
                <a:spcPct val="0"/>
              </a:spcBef>
              <a:spcAft>
                <a:spcPct val="15000"/>
              </a:spcAft>
              <a:buFont typeface="Arial" panose="020B0604020202020204" pitchFamily="34" charset="0"/>
              <a:buChar char="•"/>
            </a:pPr>
            <a:endParaRPr lang="en-US" sz="1200" i="0"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22</a:t>
            </a:fld>
            <a:endParaRPr lang="en-US" dirty="0"/>
          </a:p>
        </p:txBody>
      </p:sp>
    </p:spTree>
    <p:extLst>
      <p:ext uri="{BB962C8B-B14F-4D97-AF65-F5344CB8AC3E}">
        <p14:creationId xmlns:p14="http://schemas.microsoft.com/office/powerpoint/2010/main" val="217240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indicators of a robust progress monitoring process? Ensure that you use a tool that has evidence of reliability and validity and is aligned with intervention content. Also ensure that interventionists set ambitious and appropriate goals for students based on a validated goal-setting approach, regularly collect and score data in a consistent manner, and visually analyze graphed data. </a:t>
            </a:r>
          </a:p>
        </p:txBody>
      </p:sp>
      <p:sp>
        <p:nvSpPr>
          <p:cNvPr id="4" name="Slide Number Placeholder 3"/>
          <p:cNvSpPr>
            <a:spLocks noGrp="1"/>
          </p:cNvSpPr>
          <p:nvPr>
            <p:ph type="sldNum" sz="quarter" idx="5"/>
          </p:nvPr>
        </p:nvSpPr>
        <p:spPr/>
        <p:txBody>
          <a:bodyPr/>
          <a:lstStyle/>
          <a:p>
            <a:fld id="{9F347226-B449-49D7-BD47-3F6E1E01E530}" type="slidenum">
              <a:rPr lang="en-US" smtClean="0"/>
              <a:t>23</a:t>
            </a:fld>
            <a:endParaRPr lang="en-US" dirty="0"/>
          </a:p>
        </p:txBody>
      </p:sp>
    </p:spTree>
    <p:extLst>
      <p:ext uri="{BB962C8B-B14F-4D97-AF65-F5344CB8AC3E}">
        <p14:creationId xmlns:p14="http://schemas.microsoft.com/office/powerpoint/2010/main" val="1203806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focus on how to use diagnostic data to develop and confirm a hypothesis for why a student has not yet responded to an academic intervention delivered with fidelity.</a:t>
            </a:r>
          </a:p>
        </p:txBody>
      </p:sp>
      <p:sp>
        <p:nvSpPr>
          <p:cNvPr id="4" name="Slide Number Placeholder 3"/>
          <p:cNvSpPr>
            <a:spLocks noGrp="1"/>
          </p:cNvSpPr>
          <p:nvPr>
            <p:ph type="sldNum" sz="quarter" idx="5"/>
          </p:nvPr>
        </p:nvSpPr>
        <p:spPr/>
        <p:txBody>
          <a:bodyPr/>
          <a:lstStyle/>
          <a:p>
            <a:fld id="{9F347226-B449-49D7-BD47-3F6E1E01E530}" type="slidenum">
              <a:rPr lang="en-US" smtClean="0"/>
              <a:t>24</a:t>
            </a:fld>
            <a:endParaRPr lang="en-US" dirty="0"/>
          </a:p>
        </p:txBody>
      </p:sp>
    </p:spTree>
    <p:extLst>
      <p:ext uri="{BB962C8B-B14F-4D97-AF65-F5344CB8AC3E}">
        <p14:creationId xmlns:p14="http://schemas.microsoft.com/office/powerpoint/2010/main" val="420255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we’ve established that the student is not responsive to the intervention and other students receiving the intervention are responsive, and we’ve addressed issues with fidelity of implementation and progress monitoring, what is the next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discuss the process for how to use diagnostic data to develop a hypothesis.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25</a:t>
            </a:fld>
            <a:endParaRPr lang="en-US" dirty="0"/>
          </a:p>
        </p:txBody>
      </p:sp>
    </p:spTree>
    <p:extLst>
      <p:ext uri="{BB962C8B-B14F-4D97-AF65-F5344CB8AC3E}">
        <p14:creationId xmlns:p14="http://schemas.microsoft.com/office/powerpoint/2010/main" val="2241685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helpful to use a consistent process for developing a hypothesis. This slide shows a process for using data in step 3 of DBI.</a:t>
            </a:r>
          </a:p>
          <a:p>
            <a:pPr marL="171450" indent="-171450">
              <a:buFont typeface="Arial" panose="020B0604020202020204" pitchFamily="34" charset="0"/>
              <a:buChar char="•"/>
            </a:pPr>
            <a:r>
              <a:rPr lang="en-US" dirty="0"/>
              <a:t>First, we review existing progress monitoring data and ask, “What do we know about the student’s progress in the intervention?”. </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Second, we identify the focus for improvements (i.e., whether the student’s challenges are most likely related to the instruction, curriculum, or environment)</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we </a:t>
            </a:r>
            <a:r>
              <a:rPr lang="en-US" sz="1200" b="0" dirty="0"/>
              <a:t>collect and review informal diagnostic data related to the identified focus (i.e., instruction, curriculum, or environment) and collect additional data if needed.</a:t>
            </a:r>
            <a:endParaRPr lang="en-US" sz="1200"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Finally, </a:t>
            </a:r>
            <a:r>
              <a:rPr lang="en-US" sz="1200" b="0" dirty="0"/>
              <a:t>we use the informal diagnostic data to develop a specific and actionable hypothesis for why the student has not yet made sufficient progress.</a:t>
            </a:r>
            <a:endParaRPr lang="en-US" sz="1200"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The following slides provide more information about each of these steps.</a:t>
            </a:r>
            <a:endParaRPr lang="en-US" sz="1200" b="0" dirty="0">
              <a:ea typeface="Calibri"/>
              <a:cs typeface="Calibri"/>
            </a:endParaRPr>
          </a:p>
          <a:p>
            <a:pPr marL="171450" indent="-171450">
              <a:buFont typeface="Arial" panose="020B0604020202020204" pitchFamily="34" charset="0"/>
              <a:buChar cha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9F347226-B449-49D7-BD47-3F6E1E01E530}" type="slidenum">
              <a:rPr lang="en-US" smtClean="0"/>
              <a:t>26</a:t>
            </a:fld>
            <a:endParaRPr lang="en-US" dirty="0"/>
          </a:p>
        </p:txBody>
      </p:sp>
    </p:spTree>
    <p:extLst>
      <p:ext uri="{BB962C8B-B14F-4D97-AF65-F5344CB8AC3E}">
        <p14:creationId xmlns:p14="http://schemas.microsoft.com/office/powerpoint/2010/main" val="420473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by reviewing existing progress monitoring data. This slide shows three common scenarios that educators may find when reviewing existing data.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student is making little to no progress (they are unsuccessful in the intervention).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student is making some progress but not enough to reach the goal.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student is making progress in the intervention but has difficulty applying skills in other settings.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Which of these scenarios fits best for your student? Each scenario points to a focus area that is most likely related to the student’s challenges, given the type of progress the student is making. </a:t>
            </a:r>
          </a:p>
        </p:txBody>
      </p:sp>
      <p:sp>
        <p:nvSpPr>
          <p:cNvPr id="4" name="Slide Number Placeholder 3"/>
          <p:cNvSpPr>
            <a:spLocks noGrp="1"/>
          </p:cNvSpPr>
          <p:nvPr>
            <p:ph type="sldNum" sz="quarter" idx="5"/>
          </p:nvPr>
        </p:nvSpPr>
        <p:spPr/>
        <p:txBody>
          <a:bodyPr/>
          <a:lstStyle/>
          <a:p>
            <a:fld id="{9F347226-B449-49D7-BD47-3F6E1E01E530}" type="slidenum">
              <a:rPr lang="en-US" smtClean="0"/>
              <a:t>27</a:t>
            </a:fld>
            <a:endParaRPr lang="en-US" dirty="0"/>
          </a:p>
        </p:txBody>
      </p:sp>
    </p:spTree>
    <p:extLst>
      <p:ext uri="{BB962C8B-B14F-4D97-AF65-F5344CB8AC3E}">
        <p14:creationId xmlns:p14="http://schemas.microsoft.com/office/powerpoint/2010/main" val="257160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scenario on the left, </a:t>
            </a:r>
            <a:r>
              <a:rPr lang="en-US" sz="1200" dirty="0"/>
              <a:t>the questions on the right provide a possible starting point for the diagnostic data process. In this way, e</a:t>
            </a:r>
            <a:r>
              <a:rPr lang="en-US" dirty="0"/>
              <a:t>ducators can use existing progress monitoring data to identify the focus area (i.e., instruction, curriculum, or environment) that is most likely related to the student’s challenges. </a:t>
            </a:r>
          </a:p>
          <a:p>
            <a:endParaRPr lang="en-US" dirty="0"/>
          </a:p>
          <a:p>
            <a:r>
              <a:rPr lang="en-US" dirty="0"/>
              <a:t>Note that these questions are only meant as possible starting points – there may be multiple reasons that a student is experiencing challenges.</a:t>
            </a:r>
          </a:p>
        </p:txBody>
      </p:sp>
      <p:sp>
        <p:nvSpPr>
          <p:cNvPr id="4" name="Slide Number Placeholder 3"/>
          <p:cNvSpPr>
            <a:spLocks noGrp="1"/>
          </p:cNvSpPr>
          <p:nvPr>
            <p:ph type="sldNum" sz="quarter" idx="5"/>
          </p:nvPr>
        </p:nvSpPr>
        <p:spPr/>
        <p:txBody>
          <a:bodyPr/>
          <a:lstStyle/>
          <a:p>
            <a:fld id="{9F347226-B449-49D7-BD47-3F6E1E01E530}" type="slidenum">
              <a:rPr lang="en-US" smtClean="0"/>
              <a:t>28</a:t>
            </a:fld>
            <a:endParaRPr lang="en-US" dirty="0"/>
          </a:p>
        </p:txBody>
      </p:sp>
    </p:spTree>
    <p:extLst>
      <p:ext uri="{BB962C8B-B14F-4D97-AF65-F5344CB8AC3E}">
        <p14:creationId xmlns:p14="http://schemas.microsoft.com/office/powerpoint/2010/main" val="454340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0" dirty="0"/>
              <a:t>After identifying the focus (i.e., instruction, curriculum, or environment), we collect and r</a:t>
            </a:r>
            <a:r>
              <a:rPr lang="en-US" dirty="0"/>
              <a:t>eview informal diagnostic data related to the identified focus to </a:t>
            </a:r>
            <a:r>
              <a:rPr lang="en-US" sz="1200" i="0" dirty="0"/>
              <a:t>help us understand more about the challenges the student is experiencing. Remember to select data sources that are related to the identified focus. For example, when focusing on curriculum, consider analyzing errors in student work or in formative assessments and comparing the student’s errors to the skills included in the intervention curriculum. When focusing on instruction, you might conduct an observation of the teacher’s use of effective instructional practices. When focusing on environment, you could conduct an observation of the classroom environment to learn more about classroom management. Interviews with individuals who know the student well can provide information on the identified focus. These data sources all provide information that helps us ensure our hypothesis is accurate, meaning we have evidence to support the hypothesis.</a:t>
            </a:r>
          </a:p>
        </p:txBody>
      </p:sp>
      <p:sp>
        <p:nvSpPr>
          <p:cNvPr id="4" name="Slide Number Placeholder 3"/>
          <p:cNvSpPr>
            <a:spLocks noGrp="1"/>
          </p:cNvSpPr>
          <p:nvPr>
            <p:ph type="sldNum" sz="quarter" idx="5"/>
          </p:nvPr>
        </p:nvSpPr>
        <p:spPr/>
        <p:txBody>
          <a:bodyPr/>
          <a:lstStyle/>
          <a:p>
            <a:fld id="{9F347226-B449-49D7-BD47-3F6E1E01E530}" type="slidenum">
              <a:rPr lang="en-US" smtClean="0"/>
              <a:t>29</a:t>
            </a:fld>
            <a:endParaRPr lang="en-US" dirty="0"/>
          </a:p>
        </p:txBody>
      </p:sp>
    </p:spTree>
    <p:extLst>
      <p:ext uri="{BB962C8B-B14F-4D97-AF65-F5344CB8AC3E}">
        <p14:creationId xmlns:p14="http://schemas.microsoft.com/office/powerpoint/2010/main" val="306893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r>
              <a:rPr lang="en-US" dirty="0"/>
              <a:t>We’ll begin by reviewing the DBI process and discuss </a:t>
            </a:r>
            <a:r>
              <a:rPr lang="en-US" sz="1800" dirty="0">
                <a:effectLst/>
                <a:latin typeface="Segoe UI" panose="020B0502040204020203" pitchFamily="34" charset="0"/>
              </a:rPr>
              <a:t>how educators can use diagnostic data to develop a hypothesis for why a student may not be responding to the intervention. In this slide deck, we are focused on using diagnostic data to determine why a student is not responding to an academic intervention. Therefore, throughout the module, we focus on students who are not making expected progress within an academic intervention.</a:t>
            </a:r>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informal diagnostic data, educators should write a specific and actionable hypothesis for why the student has not yet responded to the intervention. Consider these examples: each example identifies an alterable variable (i.e., practice opportunities, behavior supports, explicit instruction) and the hypothesized outcome of providing these supports.</a:t>
            </a:r>
          </a:p>
          <a:p>
            <a:pPr marL="628650" lvl="1" indent="-171450">
              <a:buFont typeface="Arial" panose="020B0604020202020204" pitchFamily="34" charset="0"/>
              <a:buChar char="•"/>
            </a:pPr>
            <a:r>
              <a:rPr lang="en-US" sz="1200" i="1" dirty="0"/>
              <a:t>If Gina receives more practice opportunities, she will increase her math fact fluency.</a:t>
            </a:r>
          </a:p>
          <a:p>
            <a:pPr marL="628650" lvl="1" indent="-171450">
              <a:buFont typeface="Arial" panose="020B0604020202020204" pitchFamily="34" charset="0"/>
              <a:buChar char="•"/>
            </a:pPr>
            <a:r>
              <a:rPr lang="en-US" sz="1200" i="1" dirty="0"/>
              <a:t>If Matteo's teachers use consistent routines during writing instruction, he will increase his ability to apply writing strategies in a variety of contexts.</a:t>
            </a:r>
          </a:p>
          <a:p>
            <a:pPr marL="628650" lvl="1" indent="-171450">
              <a:buFont typeface="Arial" panose="020B0604020202020204" pitchFamily="34" charset="0"/>
              <a:buChar char="•"/>
            </a:pPr>
            <a:r>
              <a:rPr lang="en-US" sz="1200" i="1" dirty="0"/>
              <a:t>If Darius receives more explicit instruction in vowel teams and ending sounds, he will increase his accuracy reading connected text.</a:t>
            </a:r>
          </a:p>
          <a:p>
            <a:pPr marL="0" lvl="0" indent="0">
              <a:buFont typeface="Arial" panose="020B0604020202020204" pitchFamily="34" charset="0"/>
              <a:buNone/>
            </a:pPr>
            <a:r>
              <a:rPr lang="en-US" sz="1200" i="0" dirty="0"/>
              <a:t>In the next section, we’ll discuss informal diagnostic data scenarios and explore how a practitioner works through a diagnostic data process, including developing a hypothesis.</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30</a:t>
            </a:fld>
            <a:endParaRPr lang="en-US" dirty="0"/>
          </a:p>
        </p:txBody>
      </p:sp>
    </p:spTree>
    <p:extLst>
      <p:ext uri="{BB962C8B-B14F-4D97-AF65-F5344CB8AC3E}">
        <p14:creationId xmlns:p14="http://schemas.microsoft.com/office/powerpoint/2010/main" val="397940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00A6-777E-5D82-9DE8-B45757812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8463E-930C-7F0F-EFDB-4F639B9C3F68}"/>
              </a:ext>
            </a:extLst>
          </p:cNvPr>
          <p:cNvSpPr>
            <a:spLocks noGrp="1" noRot="1" noChangeAspect="1"/>
          </p:cNvSpPr>
          <p:nvPr>
            <p:ph type="sldImg"/>
          </p:nvPr>
        </p:nvSpPr>
        <p:spPr>
          <a:xfrm>
            <a:off x="1077913" y="693738"/>
            <a:ext cx="4876800" cy="2744787"/>
          </a:xfrm>
        </p:spPr>
      </p:sp>
      <p:sp>
        <p:nvSpPr>
          <p:cNvPr id="3" name="Notes Placeholder 2">
            <a:extLst>
              <a:ext uri="{FF2B5EF4-FFF2-40B4-BE49-F238E27FC236}">
                <a16:creationId xmlns:a16="http://schemas.microsoft.com/office/drawing/2014/main" id="{8246582E-9292-1756-07C5-BD0EE17B06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our first diagnostic data scenario: progress monitoring data shows the student is making little or no progress in the intervention. </a:t>
            </a:r>
          </a:p>
          <a:p>
            <a:endParaRPr lang="en-US" dirty="0"/>
          </a:p>
        </p:txBody>
      </p:sp>
      <p:sp>
        <p:nvSpPr>
          <p:cNvPr id="4" name="Slide Number Placeholder 3">
            <a:extLst>
              <a:ext uri="{FF2B5EF4-FFF2-40B4-BE49-F238E27FC236}">
                <a16:creationId xmlns:a16="http://schemas.microsoft.com/office/drawing/2014/main" id="{4218A3BC-9062-C2F0-75BC-C8A08BD77E79}"/>
              </a:ext>
            </a:extLst>
          </p:cNvPr>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30709D4B-D7BC-BB7E-DBDB-A096E151A20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B0EC9D54-1479-B38C-AC2F-0D70775DA0F1}"/>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1957915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rPr>
              <a:t>Consider this interventionist’s situation: </a:t>
            </a:r>
            <a:r>
              <a:rPr lang="en-US" sz="1200" i="1" dirty="0">
                <a:solidFill>
                  <a:schemeClr val="tx1"/>
                </a:solidFill>
              </a:rPr>
              <a:t>Ms. Kim works with 3 students in her reading intervention group. One student, Alex, has not made any progress after 4 weeks of progress monitoring, while other students have improved. Ms. Kim wants to know why Alex isn’t responding to the intervention, despite delivering the intervention with high fidelity.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p:txBody>
      </p:sp>
      <p:sp>
        <p:nvSpPr>
          <p:cNvPr id="4" name="Slide Number Placeholder 3"/>
          <p:cNvSpPr>
            <a:spLocks noGrp="1"/>
          </p:cNvSpPr>
          <p:nvPr>
            <p:ph type="sldNum" sz="quarter" idx="5"/>
          </p:nvPr>
        </p:nvSpPr>
        <p:spPr/>
        <p:txBody>
          <a:bodyPr/>
          <a:lstStyle/>
          <a:p>
            <a:fld id="{9F347226-B449-49D7-BD47-3F6E1E01E530}" type="slidenum">
              <a:rPr lang="en-US" smtClean="0"/>
              <a:t>32</a:t>
            </a:fld>
            <a:endParaRPr lang="en-US" dirty="0"/>
          </a:p>
        </p:txBody>
      </p:sp>
    </p:spTree>
    <p:extLst>
      <p:ext uri="{BB962C8B-B14F-4D97-AF65-F5344CB8AC3E}">
        <p14:creationId xmlns:p14="http://schemas.microsoft.com/office/powerpoint/2010/main" val="2074930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case the student is making little to no progress in the intervention. After 8 weeks of intervention, the student’s trend line has not noticeably changed from the baseline. The graph clearly indicates the student will not meet the end of year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might this scenario look like in the classroom? The student may not be passing lesson checkouts, has difficulty retaining content, and is showing low levels of accurate responses.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1940207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discussed in the previous section, when the student is making little to no progress in the intervention, there may be a mismatch between the skills the student needs and the skills the teacher is teaching </a:t>
            </a:r>
            <a:r>
              <a:rPr lang="en-US" i="1" dirty="0"/>
              <a:t>(curriculum).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case, we want to examine if there is a mismatch between the skills a student needs to attain, and the skills being taught in the intervention.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 student is making little to no progress, the alignment of the intervention to the student’s needs is a good place to focus as a starting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we’ve determined that there could be a mismatch between the skills needed and the skills taught in the intervention, we can collect and review informal diagnostic data (e.g., error analysis) to compare the student’s current needs with the skills addressed in the intervention.</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34</a:t>
            </a:fld>
            <a:endParaRPr lang="en-US" dirty="0"/>
          </a:p>
        </p:txBody>
      </p:sp>
    </p:spTree>
    <p:extLst>
      <p:ext uri="{BB962C8B-B14F-4D97-AF65-F5344CB8AC3E}">
        <p14:creationId xmlns:p14="http://schemas.microsoft.com/office/powerpoint/2010/main" val="1051869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possible explanation for why students don’t make progress is that the content of a curriculum or intervention is not teaching the skills that a student needs. Are we teaching the skills that students needs and not wasting time teaching skills the student has already mastered? To answer this question, it is necessary to know the student’s current needs and determine if the content in the curriculum is aligned to support those needs.</a:t>
            </a:r>
          </a:p>
          <a:p>
            <a:endParaRPr lang="en-US" dirty="0"/>
          </a:p>
          <a:p>
            <a:r>
              <a:rPr lang="en-US" dirty="0"/>
              <a:t>For example, if a reading intervention or curriculum is focused on improving reading fluency, but the student still has needs to build accuracy in word reading and decoding, they are unlikely to respond to the intervention. The intervention is not addressing the student’s needs in decoding and word identification. </a:t>
            </a:r>
          </a:p>
          <a:p>
            <a:endParaRPr lang="en-US" dirty="0"/>
          </a:p>
          <a:p>
            <a:endParaRPr lang="en-US" dirty="0"/>
          </a:p>
        </p:txBody>
      </p:sp>
      <p:sp>
        <p:nvSpPr>
          <p:cNvPr id="4" name="Slide Number Placeholder 3"/>
          <p:cNvSpPr>
            <a:spLocks noGrp="1"/>
          </p:cNvSpPr>
          <p:nvPr>
            <p:ph type="sldNum" sz="quarter" idx="5"/>
          </p:nvPr>
        </p:nvSpPr>
        <p:spPr>
          <a:xfrm>
            <a:off x="4576004" y="6789014"/>
            <a:ext cx="157094" cy="231784"/>
          </a:xfrm>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421225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to consider is the student’s needs within an instructional hierarchy (Haring &amp; Eaton, 1978). Are we teaching students at the right level within the instructional hierarchy? The instructional hierarchy describes stages of learning, from acquisition (initial learning), through adaptation (advanced application of skills).  </a:t>
            </a:r>
          </a:p>
          <a:p>
            <a:endParaRPr lang="en-US" dirty="0"/>
          </a:p>
          <a:p>
            <a:r>
              <a:rPr lang="en-US" dirty="0"/>
              <a:t>Although the content may be addressing the specific areas of a need for a student, instruction may not be aligned with the student’s progression within the learning hierarchy, and this is hindering student progress toward a goal. For example, once a student has acquired the skill of decoding words with the vowel blends of “ea” and “ee”, the interventionist should next provide fluency practice and generalization opportunities. </a:t>
            </a:r>
            <a:endParaRPr lang="en-US" dirty="0">
              <a:ea typeface="Calibri"/>
              <a:cs typeface="Calibri"/>
            </a:endParaRPr>
          </a:p>
          <a:p>
            <a:endParaRPr lang="en-US" dirty="0"/>
          </a:p>
          <a:p>
            <a:r>
              <a:rPr lang="en-US" dirty="0"/>
              <a:t>According to Burns (2021):</a:t>
            </a:r>
            <a:endParaRPr lang="en-US" dirty="0">
              <a:ea typeface="Calibri"/>
              <a:cs typeface="Calibri"/>
            </a:endParaRPr>
          </a:p>
          <a:p>
            <a:pPr marL="171450" indent="-171450">
              <a:buFont typeface="Arial" panose="020B0604020202020204" pitchFamily="34" charset="0"/>
              <a:buChar char="•"/>
            </a:pPr>
            <a:r>
              <a:rPr lang="en-US" dirty="0"/>
              <a:t>Students in the acquisition phase have low accuracy with a task (e.g., less than 90% for most facts or lower than 93% accuracy for reading connected text). </a:t>
            </a:r>
            <a:endParaRPr lang="en-US" dirty="0">
              <a:ea typeface="Calibri"/>
              <a:cs typeface="Calibri"/>
            </a:endParaRPr>
          </a:p>
          <a:p>
            <a:pPr marL="171450" indent="-171450">
              <a:buFont typeface="Arial" panose="020B0604020202020204" pitchFamily="34" charset="0"/>
              <a:buChar char="•"/>
            </a:pPr>
            <a:r>
              <a:rPr lang="en-US" dirty="0"/>
              <a:t>Students in the fluency building phase have sufficient accuracy with a task (e.g., greater than 90% accuracy for facts) but lack fluency (e.g., below benchmarks for correct digits per minute). </a:t>
            </a:r>
            <a:endParaRPr lang="en-US" dirty="0">
              <a:ea typeface="Calibri"/>
              <a:cs typeface="Calibri"/>
            </a:endParaRPr>
          </a:p>
          <a:p>
            <a:pPr marL="171450" indent="-171450">
              <a:buFont typeface="Arial" panose="020B0604020202020204" pitchFamily="34" charset="0"/>
              <a:buChar char="•"/>
            </a:pPr>
            <a:r>
              <a:rPr lang="en-US" dirty="0"/>
              <a:t>Students in the generalization phase can accurately perform the skill with fluency but struggle to apply it in different contexts (e.g., when reading connected text or when presented with a word problem). </a:t>
            </a:r>
            <a:endParaRPr lang="en-US" dirty="0">
              <a:ea typeface="Calibri"/>
              <a:cs typeface="Calibri"/>
            </a:endParaRPr>
          </a:p>
          <a:p>
            <a:pPr marL="171450" indent="-171450">
              <a:buFont typeface="Arial" panose="020B0604020202020204" pitchFamily="34" charset="0"/>
              <a:buChar char="•"/>
            </a:pPr>
            <a:r>
              <a:rPr lang="en-US" dirty="0"/>
              <a:t>Students in the adaptation phase can generalize the skill to new contexts and would be unlikely to need intensive intervention. </a:t>
            </a:r>
            <a:endParaRPr lang="en-US" dirty="0">
              <a:ea typeface="Calibri"/>
              <a:cs typeface="Calibri"/>
            </a:endParaRPr>
          </a:p>
          <a:p>
            <a:endParaRPr lang="en-US" dirty="0"/>
          </a:p>
          <a:p>
            <a:r>
              <a:rPr lang="en-US" dirty="0"/>
              <a:t>Burns, M.K. (2021). Intensifying reading interventions through a skill-by-treatment interaction: What to do when nothing else worked. Communiqué, 50(4), 30-32. </a:t>
            </a:r>
          </a:p>
          <a:p>
            <a:r>
              <a:rPr lang="en-US" dirty="0"/>
              <a:t>Haring, N. G., &amp; Eaton, M. D. (1978). Systematic instructional technology: An instructional hierarchy. In N. G. Haring, T. C. Lovitt, M. D. Eaton, &amp; C. L. Hansen (Eds.), The fourth R: Research in the classroom (pp. 23–40). Merrill. </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36</a:t>
            </a:fld>
            <a:endParaRPr lang="en-US" dirty="0"/>
          </a:p>
        </p:txBody>
      </p:sp>
    </p:spTree>
    <p:extLst>
      <p:ext uri="{BB962C8B-B14F-4D97-AF65-F5344CB8AC3E}">
        <p14:creationId xmlns:p14="http://schemas.microsoft.com/office/powerpoint/2010/main" val="391431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instructional priorities for the interventionist for students in the acquisition, fluency, generalization, and adaptation stages of the instructional hierarchy. Students in adaptation stages are unlikely to need intensive intervention in the target skill.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Acquisition: </a:t>
            </a:r>
            <a:r>
              <a:rPr lang="en-US" b="0" i="0" u="none" strike="noStrike" dirty="0">
                <a:effectLst/>
                <a:cs typeface="Arial" panose="020B0604020202020204" pitchFamily="34" charset="0"/>
              </a:rPr>
              <a:t>Increase explicit instruction with modeling and feedback to improve accuracy.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Fluency: </a:t>
            </a:r>
            <a:r>
              <a:rPr lang="en-US" b="0" i="0" u="none" strike="noStrike" dirty="0">
                <a:effectLst/>
                <a:cs typeface="Arial" panose="020B0604020202020204" pitchFamily="34" charset="0"/>
              </a:rPr>
              <a:t>Increase practice opportunities with the target skill to build fluency.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Generalization: </a:t>
            </a:r>
            <a:r>
              <a:rPr lang="en-US" b="0" i="0" u="none" strike="noStrike" dirty="0">
                <a:effectLst/>
                <a:cs typeface="Arial" panose="020B0604020202020204" pitchFamily="34" charset="0"/>
              </a:rPr>
              <a:t>Help the student transfer the skill to new contexts.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Adaptation: </a:t>
            </a:r>
            <a:r>
              <a:rPr lang="en-US" sz="1200" dirty="0"/>
              <a:t>Build problem solving skills and provide opportunities to apply skills in new contexts. </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37</a:t>
            </a:fld>
            <a:endParaRPr lang="en-US" dirty="0"/>
          </a:p>
        </p:txBody>
      </p:sp>
    </p:spTree>
    <p:extLst>
      <p:ext uri="{BB962C8B-B14F-4D97-AF65-F5344CB8AC3E}">
        <p14:creationId xmlns:p14="http://schemas.microsoft.com/office/powerpoint/2010/main" val="830146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Analyzing student errors is a critical tool for developing an accurate understanding of the student’s needs. The same progress monitoring assessments </a:t>
            </a:r>
            <a:r>
              <a:rPr lang="en-US" sz="1100" baseline="0" dirty="0"/>
              <a:t>that tell us when an instructional change is needed also may reveal error patterns that will provide information on student strengths and weaknesses. Once educators identify specific skill deficits, they can develop a hypothesis related to the alignment of the intervention with those needs. Sometimes, errors may indicate a need for additional diagnostic assessment and guide the selection of a more formal measure, if needed.</a:t>
            </a:r>
          </a:p>
          <a:p>
            <a:endParaRPr lang="en-US" sz="1100" baseline="0" dirty="0"/>
          </a:p>
          <a:p>
            <a:r>
              <a:rPr lang="en-US" sz="1100" baseline="0" dirty="0"/>
              <a:t>When analyzing errors, consider:</a:t>
            </a:r>
          </a:p>
          <a:p>
            <a:pPr marL="228600" indent="-228600">
              <a:buFont typeface="+mj-lt"/>
              <a:buAutoNum type="arabicPeriod"/>
            </a:pPr>
            <a:r>
              <a:rPr lang="en-US" sz="1100" baseline="0" dirty="0"/>
              <a:t>What is the specific skill the student needs to master?</a:t>
            </a:r>
          </a:p>
          <a:p>
            <a:pPr marL="228600" indent="-228600">
              <a:buFont typeface="+mj-lt"/>
              <a:buAutoNum type="arabicPeriod"/>
            </a:pPr>
            <a:r>
              <a:rPr lang="en-US" sz="1100" baseline="0" dirty="0"/>
              <a:t>In which stage is the student in the instructional hierarchy? (i.e., acquisition, fluency-building, generalization, adaptation)</a:t>
            </a:r>
          </a:p>
          <a:p>
            <a:pPr marL="228600" indent="-228600">
              <a:buFont typeface="+mj-lt"/>
              <a:buAutoNum type="arabicPeriod"/>
            </a:pPr>
            <a:endParaRPr lang="en-US" sz="1100" baseline="0" dirty="0"/>
          </a:p>
          <a:p>
            <a:pPr marL="0" indent="0">
              <a:buFont typeface="+mj-lt"/>
              <a:buNone/>
            </a:pPr>
            <a:br>
              <a:rPr lang="en-US" sz="1600" dirty="0"/>
            </a:br>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336262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guiding questions for error analysis in reading, writing and spelling, and mathematics. These questions will help you identify needed skills and areas of focus for the student.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NCII module </a:t>
            </a:r>
            <a:r>
              <a:rPr lang="en-US" b="0" i="0" dirty="0">
                <a:solidFill>
                  <a:srgbClr val="194E72"/>
                </a:solidFill>
                <a:effectLst/>
                <a:highlight>
                  <a:srgbClr val="D6EBFA"/>
                </a:highlight>
                <a:latin typeface="Roboto" panose="02000000000000000000" pitchFamily="2" charset="0"/>
              </a:rPr>
              <a:t>Informal Academic Diagnostic Assessment: Using Data to Guide Intensive Instruction (DBI Professional Learning Series Module 5), Part 3 has detailed information about how to conduct error analysis. </a:t>
            </a:r>
          </a:p>
          <a:p>
            <a:endParaRPr lang="en-US"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39</a:t>
            </a:fld>
            <a:endParaRPr lang="en-US" dirty="0"/>
          </a:p>
        </p:txBody>
      </p:sp>
    </p:spTree>
    <p:extLst>
      <p:ext uri="{BB962C8B-B14F-4D97-AF65-F5344CB8AC3E}">
        <p14:creationId xmlns:p14="http://schemas.microsoft.com/office/powerpoint/2010/main" val="90562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17500"/>
            <a:ext cx="5476875" cy="3081338"/>
          </a:xfrm>
        </p:spPr>
      </p:sp>
      <p:sp>
        <p:nvSpPr>
          <p:cNvPr id="3" name="Notes Placeholder 2"/>
          <p:cNvSpPr>
            <a:spLocks noGrp="1"/>
          </p:cNvSpPr>
          <p:nvPr>
            <p:ph type="body" idx="1"/>
          </p:nvPr>
        </p:nvSpPr>
        <p:spPr>
          <a:xfrm>
            <a:off x="239184" y="3398957"/>
            <a:ext cx="6367231" cy="5595122"/>
          </a:xfrm>
        </p:spPr>
        <p:txBody>
          <a:bodyPr/>
          <a:lstStyle/>
          <a:p>
            <a:r>
              <a:rPr lang="en-US" sz="1100" dirty="0">
                <a:latin typeface="+mn-lt"/>
                <a:cs typeface="Arial" panose="020B0604020202020204" pitchFamily="34" charset="0"/>
              </a:rPr>
              <a:t>Before we focus on diagnostic data, let’s briefly review the DBI process. DBI is a research-based process for individualizing and intensifying interventions by systematically using assessment data, validated interventions, and research-based adaptation strategies. DBI is the technical term for what many good teachers do naturally through the problem-solving process: frequently reviewing student data and making changes to their teaching based on what works for students. DBI, however, makes this process systematic, explicit, and tailored to meet the needs of individual students through a multistep process that gradually intensifies instruction and support.</a:t>
            </a:r>
          </a:p>
          <a:p>
            <a:pPr defTabSz="912937">
              <a:defRPr/>
            </a:pPr>
            <a:endParaRPr lang="en-US" sz="1100" dirty="0">
              <a:latin typeface="+mn-lt"/>
              <a:cs typeface="Arial" panose="020B0604020202020204" pitchFamily="34" charset="0"/>
            </a:endParaRPr>
          </a:p>
          <a:p>
            <a:pPr defTabSz="912937">
              <a:defRPr/>
            </a:pPr>
            <a:r>
              <a:rPr lang="en-US" sz="1100" dirty="0">
                <a:latin typeface="+mn-lt"/>
                <a:cs typeface="Arial" panose="020B0604020202020204" pitchFamily="34" charset="0"/>
              </a:rPr>
              <a:t>DBI is an ongoing process, not a single intervention. It is intended for a small percentage of students with severe and persistent learning and behavioral needs, including those who</a:t>
            </a:r>
          </a:p>
          <a:p>
            <a:pPr marL="171176" indent="-171176">
              <a:buFont typeface="Arial" panose="020B0604020202020204" pitchFamily="34" charset="0"/>
              <a:buChar char="•"/>
            </a:pPr>
            <a:r>
              <a:rPr lang="en-US" sz="1100" dirty="0">
                <a:latin typeface="+mn-lt"/>
                <a:cs typeface="Arial" panose="020B0604020202020204" pitchFamily="34" charset="0"/>
              </a:rPr>
              <a:t>are not making adequate progress in their current intervention program (often, a Tier 2, evidence-based intervention), </a:t>
            </a:r>
          </a:p>
          <a:p>
            <a:pPr marL="171176" indent="-171176">
              <a:buFont typeface="Arial" panose="020B0604020202020204" pitchFamily="34" charset="0"/>
              <a:buChar char="•"/>
            </a:pPr>
            <a:r>
              <a:rPr lang="en-US" sz="1100" dirty="0">
                <a:latin typeface="+mn-lt"/>
                <a:cs typeface="Arial" panose="020B0604020202020204" pitchFamily="34" charset="0"/>
              </a:rPr>
              <a:t>are not meeting individualized education program goals, </a:t>
            </a:r>
          </a:p>
          <a:p>
            <a:pPr marL="171176" indent="-171176">
              <a:buFont typeface="Arial" panose="020B0604020202020204" pitchFamily="34" charset="0"/>
              <a:buChar char="•"/>
            </a:pPr>
            <a:r>
              <a:rPr lang="en-US" sz="1100" dirty="0">
                <a:latin typeface="+mn-lt"/>
                <a:cs typeface="Arial" panose="020B0604020202020204" pitchFamily="34" charset="0"/>
              </a:rPr>
              <a:t>have persistently low academic achievement, and </a:t>
            </a:r>
          </a:p>
          <a:p>
            <a:pPr marL="171176" indent="-171176">
              <a:buFont typeface="Arial" panose="020B0604020202020204" pitchFamily="34" charset="0"/>
              <a:buChar char="•"/>
            </a:pPr>
            <a:r>
              <a:rPr lang="en-US" sz="1100" dirty="0">
                <a:latin typeface="+mn-lt"/>
                <a:cs typeface="Arial" panose="020B0604020202020204" pitchFamily="34" charset="0"/>
              </a:rPr>
              <a:t>have high-intensity/frequency behavior.</a:t>
            </a:r>
          </a:p>
          <a:p>
            <a:pPr defTabSz="912937">
              <a:defRPr/>
            </a:pPr>
            <a:endParaRPr lang="en-US" sz="1100" dirty="0">
              <a:latin typeface="+mn-lt"/>
              <a:cs typeface="Arial" panose="020B0604020202020204" pitchFamily="34" charset="0"/>
            </a:endParaRP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4</a:t>
            </a:fld>
            <a:endParaRPr lang="en-US" dirty="0"/>
          </a:p>
        </p:txBody>
      </p:sp>
    </p:spTree>
    <p:extLst>
      <p:ext uri="{BB962C8B-B14F-4D97-AF65-F5344CB8AC3E}">
        <p14:creationId xmlns:p14="http://schemas.microsoft.com/office/powerpoint/2010/main" val="62646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rPr>
              <a:t>Returning to Ms. Kim’s diagnostic thinking about her student Alex: Ms. Kim reviewed Alex’s most recent oral reading fluency progress monitoring data. Alex read below 90% accuracy for multisyllabic words suggesting he is in the acquisition stage of the instructional hierarchy in this skill. </a:t>
            </a:r>
            <a:r>
              <a:rPr lang="en-US" sz="1200" i="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Ms. Kim considers whether the intervention curriculum is providing Alex with enough practice opportunities with multisyllabic words to move from acquisition to fluency.</a:t>
            </a:r>
            <a:endParaRPr lang="en-US" sz="1000" i="0" dirty="0">
              <a:solidFill>
                <a:schemeClr val="tx1"/>
              </a:solidFill>
            </a:endParaRPr>
          </a:p>
        </p:txBody>
      </p:sp>
      <p:sp>
        <p:nvSpPr>
          <p:cNvPr id="4" name="Slide Number Placeholder 3"/>
          <p:cNvSpPr>
            <a:spLocks noGrp="1"/>
          </p:cNvSpPr>
          <p:nvPr>
            <p:ph type="sldNum" sz="quarter" idx="5"/>
          </p:nvPr>
        </p:nvSpPr>
        <p:spPr/>
        <p:txBody>
          <a:bodyPr/>
          <a:lstStyle/>
          <a:p>
            <a:fld id="{9F347226-B449-49D7-BD47-3F6E1E01E530}" type="slidenum">
              <a:rPr lang="en-US" smtClean="0"/>
              <a:t>40</a:t>
            </a:fld>
            <a:endParaRPr lang="en-US" dirty="0"/>
          </a:p>
        </p:txBody>
      </p:sp>
    </p:spTree>
    <p:extLst>
      <p:ext uri="{BB962C8B-B14F-4D97-AF65-F5344CB8AC3E}">
        <p14:creationId xmlns:p14="http://schemas.microsoft.com/office/powerpoint/2010/main" val="91683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dirty="0">
                <a:solidFill>
                  <a:schemeClr val="tx1"/>
                </a:solidFill>
              </a:rPr>
              <a:t>For Adam, Ms. Kim is going to provide supplementary instruction on multisyllabic word reading to address any gaps in the intervention curriculum on this skill.. Additionally, Ms. Kim will look for opportunities to integrate word reading practice into content area instruction, to help Adam generalize the skill.</a:t>
            </a:r>
          </a:p>
        </p:txBody>
      </p:sp>
      <p:sp>
        <p:nvSpPr>
          <p:cNvPr id="4" name="Slide Number Placeholder 3"/>
          <p:cNvSpPr>
            <a:spLocks noGrp="1"/>
          </p:cNvSpPr>
          <p:nvPr>
            <p:ph type="sldNum" sz="quarter" idx="5"/>
          </p:nvPr>
        </p:nvSpPr>
        <p:spPr/>
        <p:txBody>
          <a:bodyPr/>
          <a:lstStyle/>
          <a:p>
            <a:fld id="{9F347226-B449-49D7-BD47-3F6E1E01E530}" type="slidenum">
              <a:rPr lang="en-US" smtClean="0"/>
              <a:t>41</a:t>
            </a:fld>
            <a:endParaRPr lang="en-US" dirty="0"/>
          </a:p>
        </p:txBody>
      </p:sp>
    </p:spTree>
    <p:extLst>
      <p:ext uri="{BB962C8B-B14F-4D97-AF65-F5344CB8AC3E}">
        <p14:creationId xmlns:p14="http://schemas.microsoft.com/office/powerpoint/2010/main" val="179019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00A6-777E-5D82-9DE8-B45757812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8463E-930C-7F0F-EFDB-4F639B9C3F68}"/>
              </a:ext>
            </a:extLst>
          </p:cNvPr>
          <p:cNvSpPr>
            <a:spLocks noGrp="1" noRot="1" noChangeAspect="1"/>
          </p:cNvSpPr>
          <p:nvPr>
            <p:ph type="sldImg"/>
          </p:nvPr>
        </p:nvSpPr>
        <p:spPr>
          <a:xfrm>
            <a:off x="1077913" y="693738"/>
            <a:ext cx="4876800" cy="2744787"/>
          </a:xfrm>
        </p:spPr>
      </p:sp>
      <p:sp>
        <p:nvSpPr>
          <p:cNvPr id="3" name="Notes Placeholder 2">
            <a:extLst>
              <a:ext uri="{FF2B5EF4-FFF2-40B4-BE49-F238E27FC236}">
                <a16:creationId xmlns:a16="http://schemas.microsoft.com/office/drawing/2014/main" id="{8246582E-9292-1756-07C5-BD0EE17B06BB}"/>
              </a:ext>
            </a:extLst>
          </p:cNvPr>
          <p:cNvSpPr>
            <a:spLocks noGrp="1"/>
          </p:cNvSpPr>
          <p:nvPr>
            <p:ph type="body" idx="1"/>
          </p:nvPr>
        </p:nvSpPr>
        <p:spPr/>
        <p:txBody>
          <a:bodyPr/>
          <a:lstStyle/>
          <a:p>
            <a:r>
              <a:rPr lang="en-US" dirty="0"/>
              <a:t>Let’s look at a second diagnostic data scenario: the student is making some progress in the intervention, but not enough to meet a benchmark or end-of-year goal. </a:t>
            </a:r>
            <a:endParaRPr lang="en-US" i="0" dirty="0"/>
          </a:p>
        </p:txBody>
      </p:sp>
      <p:sp>
        <p:nvSpPr>
          <p:cNvPr id="4" name="Slide Number Placeholder 3">
            <a:extLst>
              <a:ext uri="{FF2B5EF4-FFF2-40B4-BE49-F238E27FC236}">
                <a16:creationId xmlns:a16="http://schemas.microsoft.com/office/drawing/2014/main" id="{4218A3BC-9062-C2F0-75BC-C8A08BD77E79}"/>
              </a:ext>
            </a:extLst>
          </p:cNvPr>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30709D4B-D7BC-BB7E-DBDB-A096E151A20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B0EC9D54-1479-B38C-AC2F-0D70775DA0F1}"/>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2567040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Consider Ms. Torres and her student Ava: </a:t>
            </a:r>
            <a:r>
              <a:rPr lang="en-US" sz="1200" i="1" dirty="0">
                <a:solidFill>
                  <a:schemeClr val="tx1"/>
                </a:solidFill>
              </a:rPr>
              <a:t>After 4 weeks of instruction, Ms. Torres reviewed Ava’s math computation fluency progress monitoring data. While Ava’s data are on an upward trend, Ms. Torres sees that the current trend indicates Ava will not meet her 8-week benchmark goal. Ms. Torres is going to explore why Ava is not yet making enough progress to meet her goal.</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43</a:t>
            </a:fld>
            <a:endParaRPr lang="en-US" dirty="0"/>
          </a:p>
        </p:txBody>
      </p:sp>
    </p:spTree>
    <p:extLst>
      <p:ext uri="{BB962C8B-B14F-4D97-AF65-F5344CB8AC3E}">
        <p14:creationId xmlns:p14="http://schemas.microsoft.com/office/powerpoint/2010/main" val="1146902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graph the student is making some progress in the intervention, but not enough to meet the goal. The student’s trend line remains below the goal line, and she will not meet her end of year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type of trend in progress monitoring data we might expect to see the student passing most lesson checkouts, showing good retention of content, and moderate to high levels of accurate responses during intervention sessions. In addition, we might notice that corrective feedback provided to the student results in increased accuracy. In other words, the student is making progress but still needs a boost to reach the goal that we’ve set.</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dirty="0"/>
          </a:p>
        </p:txBody>
      </p:sp>
    </p:spTree>
    <p:extLst>
      <p:ext uri="{BB962C8B-B14F-4D97-AF65-F5344CB8AC3E}">
        <p14:creationId xmlns:p14="http://schemas.microsoft.com/office/powerpoint/2010/main" val="1810052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discussed, when the student is making some progress in the intervention but not enough progress to reach the goal that we’ve set, </a:t>
            </a:r>
            <a:r>
              <a:rPr lang="en-US" kern="1200" dirty="0">
                <a:latin typeface="Calibri"/>
                <a:ea typeface="+mn-ea"/>
                <a:cs typeface="+mn-cs"/>
              </a:rPr>
              <a:t>the intervention may not be intense enough. </a:t>
            </a:r>
            <a:r>
              <a:rPr lang="en-US" i="1" kern="1200" dirty="0">
                <a:latin typeface="Calibri"/>
                <a:ea typeface="+mn-ea"/>
                <a:cs typeface="+mn-cs"/>
              </a:rPr>
              <a:t>(Instruction)</a:t>
            </a:r>
            <a:endParaRPr lang="en-US" kern="1200" dirty="0">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case, we want to examine how instructional variables may be impacting student progress. The instructional delivery, which includes the intensity of delivery, should be reviewed as potential cause of lack of progress. Essentially, we are looking at the quality of instruction, and if the instruction is intense enough.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progress monitoring data indicate that a student is making some progress in the intervention, but not enough to reach the goal that we’ve set, intensity of instruction is a good place to start. </a:t>
            </a:r>
          </a:p>
          <a:p>
            <a:endParaRPr lang="en-US" dirty="0"/>
          </a:p>
          <a:p>
            <a:r>
              <a:rPr lang="en-US" dirty="0"/>
              <a:t>Once we’ve identified that the intervention may not be intense enough, we can observe instruction for the use of explicit instructional routines, opportunities to respond, and the use of immediate and clear corrective feedback.</a:t>
            </a:r>
          </a:p>
        </p:txBody>
      </p:sp>
      <p:sp>
        <p:nvSpPr>
          <p:cNvPr id="4" name="Slide Number Placeholder 3"/>
          <p:cNvSpPr>
            <a:spLocks noGrp="1"/>
          </p:cNvSpPr>
          <p:nvPr>
            <p:ph type="sldNum" sz="quarter" idx="5"/>
          </p:nvPr>
        </p:nvSpPr>
        <p:spPr/>
        <p:txBody>
          <a:bodyPr/>
          <a:lstStyle/>
          <a:p>
            <a:fld id="{9F347226-B449-49D7-BD47-3F6E1E01E530}" type="slidenum">
              <a:rPr lang="en-US" smtClean="0"/>
              <a:t>45</a:t>
            </a:fld>
            <a:endParaRPr lang="en-US" dirty="0"/>
          </a:p>
        </p:txBody>
      </p:sp>
    </p:spTree>
    <p:extLst>
      <p:ext uri="{BB962C8B-B14F-4D97-AF65-F5344CB8AC3E}">
        <p14:creationId xmlns:p14="http://schemas.microsoft.com/office/powerpoint/2010/main" val="3576646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indicator of instructional quality is the degree to which the instruction includes the principles of explicit instruction. Explicit instruction features:</a:t>
            </a:r>
          </a:p>
          <a:p>
            <a:endParaRPr lang="en-US" dirty="0"/>
          </a:p>
          <a:p>
            <a:pPr marL="228600" indent="-228600">
              <a:buFont typeface="+mj-lt"/>
              <a:buAutoNum type="arabicPeriod"/>
            </a:pPr>
            <a:r>
              <a:rPr lang="en-US" dirty="0"/>
              <a:t>Teacher Modeling in which the teacher demonstrates the skill using clear and concise language</a:t>
            </a:r>
          </a:p>
          <a:p>
            <a:pPr marL="228600" indent="-228600">
              <a:buFont typeface="+mj-lt"/>
              <a:buAutoNum type="arabicPeriod"/>
            </a:pPr>
            <a:r>
              <a:rPr lang="en-US" dirty="0"/>
              <a:t>Guided Practice in which the teacher practices the skill with the students, providing a “just right” amount of support</a:t>
            </a:r>
          </a:p>
          <a:p>
            <a:pPr marL="228600" indent="-228600">
              <a:buFont typeface="+mj-lt"/>
              <a:buAutoNum type="arabicPeriod"/>
            </a:pPr>
            <a:r>
              <a:rPr lang="en-US" dirty="0"/>
              <a:t>Independent practice in which the student independently applies what they have learned.  </a:t>
            </a:r>
          </a:p>
          <a:p>
            <a:pPr marL="228600" indent="-228600">
              <a:buFont typeface="+mj-lt"/>
              <a:buAutoNum type="arabicPeriod"/>
            </a:pPr>
            <a:endParaRPr lang="en-US" dirty="0"/>
          </a:p>
          <a:p>
            <a:pPr marL="0" indent="0">
              <a:buFont typeface="+mj-lt"/>
              <a:buNone/>
            </a:pPr>
            <a:r>
              <a:rPr lang="en-US" dirty="0"/>
              <a:t>Throughout an explicit instruction lesson, the teacher provides immediate corrective feedback as well as positive feedback. Teachers use precise language to inform the student which parts of the task they performed incorrectly. </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565644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When collecting diagnostic data about the quality of instruction, it is valuable to review the use of opportunities to respond or OTRs. OTRs are important because they promote active student engagement in the content and provide teachers with opportunities to correct student misunderstandings. The more OTRs, the more chances for students to be exposed to and practice the target skill as well as receive feedback on the skill. There are a variety of methods for eliciting responses from students, including choral responses, partner responses, and individual responses. In addition, educators may elicit verbal responses, written responses, or responses that require students to perform an action.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47</a:t>
            </a:fld>
            <a:endParaRPr lang="en-US" dirty="0"/>
          </a:p>
        </p:txBody>
      </p:sp>
    </p:spTree>
    <p:extLst>
      <p:ext uri="{BB962C8B-B14F-4D97-AF65-F5344CB8AC3E}">
        <p14:creationId xmlns:p14="http://schemas.microsoft.com/office/powerpoint/2010/main" val="939717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ideal frequency of OTRs varies based on the size of the group and whether the lesson focuses on teaching new content or reviewing content. For students with intensive needs and students with disabilities, research suggests that 10 OTRs per minute is ideal when teaching basic facts in a direct instruction format. </a:t>
            </a:r>
          </a:p>
          <a:p>
            <a:endParaRPr lang="en-US" baseline="0" dirty="0"/>
          </a:p>
          <a:p>
            <a:r>
              <a:rPr lang="en-US" baseline="0" dirty="0"/>
              <a:t>The average person needs 8 repetitions to learn a new word, with the range being 3-8. Students with intensive needs sometimes needs well above 8 repetitions, even dozens at times, so high OTRs is a key instructional factor for these students. </a:t>
            </a:r>
          </a:p>
          <a:p>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48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900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informal way to collect data on OTRS is a tally sheet to track the frequency of OTRs per minute. </a:t>
            </a:r>
          </a:p>
          <a:p>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4576004" y="6789014"/>
            <a:ext cx="157094" cy="231784"/>
          </a:xfrm>
        </p:spPr>
        <p:txBody>
          <a:bodyPr/>
          <a:lstStyle/>
          <a:p>
            <a:fld id="{B54DC83E-89B8-4806-9A94-7D2BAA520DC6}" type="slidenum">
              <a:rPr lang="en-US" smtClean="0"/>
              <a:pPr/>
              <a:t>49</a:t>
            </a:fld>
            <a:endParaRPr lang="en-US" dirty="0"/>
          </a:p>
        </p:txBody>
      </p:sp>
    </p:spTree>
    <p:extLst>
      <p:ext uri="{BB962C8B-B14F-4D97-AF65-F5344CB8AC3E}">
        <p14:creationId xmlns:p14="http://schemas.microsoft.com/office/powerpoint/2010/main" val="150887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students who are not responsive to the validated intervention program, educators use diagnostic data to develop a hypothesis about why the student has not yet made expected progress. Diagnostic data are </a:t>
            </a:r>
            <a:r>
              <a:rPr lang="en-US" sz="1200" b="0" i="0" kern="1200" dirty="0">
                <a:solidFill>
                  <a:schemeClr val="tx1"/>
                </a:solidFill>
                <a:effectLst/>
                <a:latin typeface="Calibri"/>
                <a:ea typeface="+mn-ea"/>
                <a:cs typeface="+mn-cs"/>
              </a:rPr>
              <a:t>used to understand a student’s specific strengths and skill deficits and to identify </a:t>
            </a:r>
            <a:r>
              <a:rPr lang="en-US" dirty="0"/>
              <a:t>factors that impact learning and behavior. This information helps you understand how to adapt the intervention to better meet the student’s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the diagnostic data step, it’s helpful to collaborate with others who know the students well to gather input on the student’s strengths and areas of need and suggestions for how to make the intervention more successful. </a:t>
            </a: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5</a:t>
            </a:fld>
            <a:endParaRPr lang="en-US" dirty="0"/>
          </a:p>
        </p:txBody>
      </p:sp>
    </p:spTree>
    <p:extLst>
      <p:ext uri="{BB962C8B-B14F-4D97-AF65-F5344CB8AC3E}">
        <p14:creationId xmlns:p14="http://schemas.microsoft.com/office/powerpoint/2010/main" val="3888801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rPr>
              <a:t>Ms. Torres hypothesizes that the current intervention </a:t>
            </a:r>
            <a:r>
              <a:rPr lang="en-US" sz="1200" b="0" i="0" dirty="0">
                <a:solidFill>
                  <a:schemeClr val="tx1"/>
                </a:solidFill>
              </a:rPr>
              <a:t>as delivered </a:t>
            </a:r>
            <a:r>
              <a:rPr lang="en-US" sz="1200" i="0" dirty="0">
                <a:solidFill>
                  <a:schemeClr val="tx1"/>
                </a:solidFill>
              </a:rPr>
              <a:t>may not include enough OTRs. She uses the OTR assessment resource to track the amount of responses Ava has over several intervention sessions. Ms. Torres confirms that Ava’s OTR/minute rate in the small group is low – only 1-2 per minute. A rate of 10 OTR/minute is recommended for helping students with intensive needs learn basic facts.</a:t>
            </a:r>
            <a:endParaRPr lang="en-US" i="0"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50</a:t>
            </a:fld>
            <a:endParaRPr lang="en-US" dirty="0"/>
          </a:p>
        </p:txBody>
      </p:sp>
    </p:spTree>
    <p:extLst>
      <p:ext uri="{BB962C8B-B14F-4D97-AF65-F5344CB8AC3E}">
        <p14:creationId xmlns:p14="http://schemas.microsoft.com/office/powerpoint/2010/main" val="590987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dirty="0">
                <a:solidFill>
                  <a:schemeClr val="tx1"/>
                </a:solidFill>
              </a:rPr>
              <a:t>For Ava, Ms. Torres is going to </a:t>
            </a:r>
            <a:r>
              <a:rPr lang="en-US" sz="1200" b="0" i="0" dirty="0">
                <a:solidFill>
                  <a:schemeClr val="tx1"/>
                </a:solidFill>
              </a:rPr>
              <a:t>adjust the instruction to </a:t>
            </a:r>
            <a:r>
              <a:rPr lang="en-US" sz="1200" i="0" dirty="0">
                <a:solidFill>
                  <a:schemeClr val="tx1"/>
                </a:solidFill>
              </a:rPr>
              <a:t>increase the number of opportunities to respond. She will develop a systematic way to include more opportunities for practice and feedback opportunities for Ava. In reviewing the data, Ms. Torres sees that Ava’s fact fluency accuracy is high (about 95%), but since she has slow retrieval of facts, instructional changes should focus on building Ava’s fact fluency and move to the generalization stage. Adding more fact practice opportunities is feasible, requires minimal change to materials, and will provide the fluency repetition and feedback Ava needs. Ms. Torres will slightly modify the intervention script and add additional checks for understanding to increase the rates of OTRs for Ava. </a:t>
            </a:r>
          </a:p>
        </p:txBody>
      </p:sp>
      <p:sp>
        <p:nvSpPr>
          <p:cNvPr id="4" name="Slide Number Placeholder 3"/>
          <p:cNvSpPr>
            <a:spLocks noGrp="1"/>
          </p:cNvSpPr>
          <p:nvPr>
            <p:ph type="sldNum" sz="quarter" idx="5"/>
          </p:nvPr>
        </p:nvSpPr>
        <p:spPr/>
        <p:txBody>
          <a:bodyPr/>
          <a:lstStyle/>
          <a:p>
            <a:fld id="{9F347226-B449-49D7-BD47-3F6E1E01E530}" type="slidenum">
              <a:rPr lang="en-US" smtClean="0"/>
              <a:t>51</a:t>
            </a:fld>
            <a:endParaRPr lang="en-US" dirty="0"/>
          </a:p>
        </p:txBody>
      </p:sp>
    </p:spTree>
    <p:extLst>
      <p:ext uri="{BB962C8B-B14F-4D97-AF65-F5344CB8AC3E}">
        <p14:creationId xmlns:p14="http://schemas.microsoft.com/office/powerpoint/2010/main" val="785165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a third diagnostic data scenario: </a:t>
            </a:r>
            <a:r>
              <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rPr>
              <a:t>The student is making progress in the intervention but having difficulty in other settings.</a:t>
            </a:r>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339635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t>Consider this scenario: </a:t>
            </a:r>
            <a:r>
              <a:rPr lang="en-US" sz="1200" i="0" dirty="0">
                <a:solidFill>
                  <a:schemeClr val="tx1"/>
                </a:solidFill>
              </a:rPr>
              <a:t>At the parent-teacher conference, Ms. Hunter, the reading interventionist, and Adam’s mom discuss Adam’s reading scores. Adam’s progress monitoring scores in the intervention show moderate gains and he is engaged in lessons. However, his general education teacher reports that Adam continues to struggle in reading and is not engaged in whole-group lessons. </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53</a:t>
            </a:fld>
            <a:endParaRPr lang="en-US" dirty="0"/>
          </a:p>
        </p:txBody>
      </p:sp>
    </p:spTree>
    <p:extLst>
      <p:ext uri="{BB962C8B-B14F-4D97-AF65-F5344CB8AC3E}">
        <p14:creationId xmlns:p14="http://schemas.microsoft.com/office/powerpoint/2010/main" val="723735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scenario, the student may be having success in the intervention but having difficulty applying strategies outside of the intervention. For example, the student may correctly use reading strategies within the intervention block, but not apply them during content lessons, like social studies or science. Similarly, students might manage their behavior when in small group time with the school counselor for a social-emotional lesson but make poor choices at recess immediately 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dirty="0"/>
          </a:p>
        </p:txBody>
      </p:sp>
    </p:spTree>
    <p:extLst>
      <p:ext uri="{BB962C8B-B14F-4D97-AF65-F5344CB8AC3E}">
        <p14:creationId xmlns:p14="http://schemas.microsoft.com/office/powerpoint/2010/main" val="943870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discussed, when the student i</a:t>
            </a:r>
            <a:r>
              <a:rPr lang="en-US" sz="1200" b="0" dirty="0">
                <a:solidFill>
                  <a:schemeClr val="tx1"/>
                </a:solidFill>
                <a:cs typeface="Arial" panose="020B0604020202020204" pitchFamily="34" charset="0"/>
              </a:rPr>
              <a:t>s doing ok in some settings but not in others, </a:t>
            </a:r>
            <a:r>
              <a:rPr lang="en-US" dirty="0"/>
              <a:t>it may be </a:t>
            </a:r>
            <a:r>
              <a:rPr lang="en-US" sz="1200" b="0" dirty="0">
                <a:solidFill>
                  <a:schemeClr val="tx1"/>
                </a:solidFill>
                <a:cs typeface="Arial" panose="020B0604020202020204" pitchFamily="34" charset="0"/>
              </a:rPr>
              <a:t>a transfer issue in which the teacher needs to support the student with applying the skill across settings (</a:t>
            </a:r>
            <a:r>
              <a:rPr lang="en-US" sz="1200" b="0" i="1" dirty="0">
                <a:solidFill>
                  <a:schemeClr val="tx1"/>
                </a:solidFill>
                <a:cs typeface="Arial" panose="020B0604020202020204" pitchFamily="34" charset="0"/>
              </a:rPr>
              <a:t>instruction</a:t>
            </a:r>
            <a:r>
              <a:rPr lang="en-US" sz="1200" b="0" i="0" dirty="0">
                <a:solidFill>
                  <a:schemeClr val="tx1"/>
                </a:solidFill>
                <a:cs typeface="Arial" panose="020B0604020202020204" pitchFamily="34" charset="0"/>
              </a:rPr>
              <a:t>). </a:t>
            </a:r>
            <a:r>
              <a:rPr lang="en-US" sz="1200" b="0" dirty="0">
                <a:solidFill>
                  <a:schemeClr val="tx1"/>
                </a:solidFill>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case, we want to examine how teachers support the student with transferring the skill to a range of contexts. </a:t>
            </a:r>
            <a:endParaRPr lang="en-US"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data indicate that a student is </a:t>
            </a:r>
            <a:r>
              <a:rPr lang="en-US" sz="1200" b="0" dirty="0">
                <a:solidFill>
                  <a:schemeClr val="tx1"/>
                </a:solidFill>
                <a:cs typeface="Arial" panose="020B0604020202020204" pitchFamily="34" charset="0"/>
              </a:rPr>
              <a:t>making progress in the intervention but having difficulty in other settings</a:t>
            </a:r>
            <a:r>
              <a:rPr lang="en-US" dirty="0"/>
              <a:t>, reviewing how the teacher supports generalization of skills is a good place start.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Once we’ve determined that the student is having difficulty transferring skills across settings, we can observe instruction across multiple settings to better understand how to support the student with transferring and generalizing skills. </a:t>
            </a:r>
          </a:p>
        </p:txBody>
      </p:sp>
      <p:sp>
        <p:nvSpPr>
          <p:cNvPr id="4" name="Slide Number Placeholder 3"/>
          <p:cNvSpPr>
            <a:spLocks noGrp="1"/>
          </p:cNvSpPr>
          <p:nvPr>
            <p:ph type="sldNum" sz="quarter" idx="5"/>
          </p:nvPr>
        </p:nvSpPr>
        <p:spPr/>
        <p:txBody>
          <a:bodyPr/>
          <a:lstStyle/>
          <a:p>
            <a:fld id="{9F347226-B449-49D7-BD47-3F6E1E01E530}" type="slidenum">
              <a:rPr lang="en-US" smtClean="0"/>
              <a:t>55</a:t>
            </a:fld>
            <a:endParaRPr lang="en-US" dirty="0"/>
          </a:p>
        </p:txBody>
      </p:sp>
    </p:spTree>
    <p:extLst>
      <p:ext uri="{BB962C8B-B14F-4D97-AF65-F5344CB8AC3E}">
        <p14:creationId xmlns:p14="http://schemas.microsoft.com/office/powerpoint/2010/main" val="2271879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Students with intensive needs tend to struggle with transfer and generalization </a:t>
            </a:r>
            <a:r>
              <a:rPr lang="en-US" sz="1200" dirty="0"/>
              <a:t>(recognizing that the skills and strategies they’ve learned can be applied in other contexts). </a:t>
            </a:r>
            <a:r>
              <a:rPr lang="en-US" dirty="0"/>
              <a:t>A key goal for intervention is that students can “generalize”, or apply, the skills they learned in intervention across the school day.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a student is taught during a reading intervention to decode multisyllabic words by chunking the syllables, we want the student to apply this strategy to decode words in the core reading class. Students might show mastery of this skill during intervention time but have difficulty using it other times. We can support students to transfer skills by:</a:t>
            </a:r>
          </a:p>
          <a:p>
            <a:pPr marL="173458" lvl="1" indent="-171176">
              <a:buFont typeface="Arial" panose="020B0604020202020204" pitchFamily="34" charset="0"/>
              <a:buChar char="•"/>
            </a:pPr>
            <a:r>
              <a:rPr lang="en-US" sz="1200" dirty="0"/>
              <a:t>Providing a variety of opportunities to practice that explicitly vary the context (e.g., different topics, genres, settings)</a:t>
            </a:r>
          </a:p>
          <a:p>
            <a:pPr marL="173458" lvl="1" indent="-171176">
              <a:buFont typeface="Arial" panose="020B0604020202020204" pitchFamily="34" charset="0"/>
              <a:buChar char="•"/>
            </a:pPr>
            <a:r>
              <a:rPr lang="en-US" sz="1200" dirty="0"/>
              <a:t>Providing cumulative systematic review</a:t>
            </a:r>
          </a:p>
          <a:p>
            <a:pPr marL="173458" lvl="1" indent="-171176">
              <a:buFont typeface="Arial" panose="020B0604020202020204" pitchFamily="34" charset="0"/>
              <a:buChar char="•"/>
            </a:pPr>
            <a:r>
              <a:rPr lang="en-US" sz="1200" dirty="0"/>
              <a:t>Teaching metacognitive strategies and self-regulation (e.g., using strategies and checklists, setting goals, and self-evaluating their work). </a:t>
            </a:r>
          </a:p>
          <a:p>
            <a:pPr marL="173458" lvl="1" indent="-171176">
              <a:buFont typeface="Arial" panose="020B0604020202020204" pitchFamily="34" charset="0"/>
              <a:buChar char="•"/>
            </a:pPr>
            <a:endParaRPr lang="en-US" sz="1200" dirty="0"/>
          </a:p>
          <a:p>
            <a:pPr marL="228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For more in-depth information on how to promote transfer, see the NCII </a:t>
            </a:r>
            <a:r>
              <a:rPr lang="en-US" b="0" i="0" dirty="0">
                <a:solidFill>
                  <a:srgbClr val="194E72"/>
                </a:solidFill>
                <a:effectLst/>
                <a:latin typeface="Roboto" panose="02000000000000000000" pitchFamily="2" charset="0"/>
              </a:rPr>
              <a:t>Taxonomy of Intervention Intensity Training Materials.</a:t>
            </a:r>
          </a:p>
          <a:p>
            <a:pPr marL="2282" lvl="1" indent="0">
              <a:buFont typeface="Arial" panose="020B0604020202020204" pitchFamily="34" charset="0"/>
              <a:buNone/>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56</a:t>
            </a:fld>
            <a:endParaRPr lang="en-US" dirty="0"/>
          </a:p>
        </p:txBody>
      </p:sp>
    </p:spTree>
    <p:extLst>
      <p:ext uri="{BB962C8B-B14F-4D97-AF65-F5344CB8AC3E}">
        <p14:creationId xmlns:p14="http://schemas.microsoft.com/office/powerpoint/2010/main" val="92341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discussed, when the student i</a:t>
            </a:r>
            <a:r>
              <a:rPr lang="en-US" sz="1200" b="0" dirty="0">
                <a:solidFill>
                  <a:schemeClr val="tx1"/>
                </a:solidFill>
                <a:cs typeface="Arial" panose="020B0604020202020204" pitchFamily="34" charset="0"/>
              </a:rPr>
              <a:t>s doing ok in some settings but not in others </a:t>
            </a:r>
            <a:r>
              <a:rPr lang="en-US" dirty="0"/>
              <a:t>it could also be that the student has behavioral needs that are not supported (</a:t>
            </a:r>
            <a:r>
              <a:rPr lang="en-US" i="1" dirty="0"/>
              <a:t>environment</a:t>
            </a:r>
            <a:r>
              <a:rPr lang="en-US" sz="1200" b="0" i="1" dirty="0">
                <a:solidFill>
                  <a:schemeClr val="tx1"/>
                </a:solidFill>
                <a:cs typeface="Arial" panose="020B0604020202020204" pitchFamily="34" charset="0"/>
              </a:rPr>
              <a:t>)</a:t>
            </a:r>
            <a:r>
              <a:rPr lang="en-US" sz="1200" b="0" i="0" dirty="0">
                <a:solidFill>
                  <a:schemeClr val="tx1"/>
                </a:solidFill>
                <a:cs typeface="Arial" panose="020B0604020202020204" pitchFamily="34" charset="0"/>
              </a:rPr>
              <a:t>. </a:t>
            </a:r>
            <a:r>
              <a:rPr lang="en-US" sz="1200" b="0" dirty="0">
                <a:solidFill>
                  <a:schemeClr val="tx1"/>
                </a:solidFill>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case, we want to consider classroom management and instruction across settings. </a:t>
            </a:r>
            <a:endParaRPr lang="en-US"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 student </a:t>
            </a:r>
            <a:r>
              <a:rPr lang="en-US" sz="1200" b="0" dirty="0">
                <a:solidFill>
                  <a:schemeClr val="tx1"/>
                </a:solidFill>
                <a:cs typeface="Arial" panose="020B0604020202020204" pitchFamily="34" charset="0"/>
              </a:rPr>
              <a:t>is making progress in the intervention but having difficulty in other settings</a:t>
            </a:r>
            <a:r>
              <a:rPr lang="en-US" dirty="0"/>
              <a:t>, observing classroom management and instruction is a good place start.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Once we’ve identified that the student has behavioral needs that are not supported, we can observe</a:t>
            </a:r>
            <a:r>
              <a:rPr lang="en-US" sz="1200" b="1" dirty="0">
                <a:solidFill>
                  <a:schemeClr val="tx1"/>
                </a:solidFill>
                <a:cs typeface="Arial" panose="020B0604020202020204" pitchFamily="34" charset="0"/>
              </a:rPr>
              <a:t> </a:t>
            </a:r>
            <a:r>
              <a:rPr lang="en-US" sz="1200" b="0" dirty="0">
                <a:solidFill>
                  <a:schemeClr val="tx1"/>
                </a:solidFill>
                <a:cs typeface="Arial" panose="020B0604020202020204" pitchFamily="34" charset="0"/>
              </a:rPr>
              <a:t>classroom management and instruction across settings to identify needed supports.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57</a:t>
            </a:fld>
            <a:endParaRPr lang="en-US" dirty="0"/>
          </a:p>
        </p:txBody>
      </p:sp>
    </p:spTree>
    <p:extLst>
      <p:ext uri="{BB962C8B-B14F-4D97-AF65-F5344CB8AC3E}">
        <p14:creationId xmlns:p14="http://schemas.microsoft.com/office/powerpoint/2010/main" val="784463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suggests that effective classroom management reduces unwanted behavior and has a positive impact on academic outcomes. This slide shares several principles of effective classroom management and demonstrates their positive impact. Teachers who use effective classroom management practices can expect a significant reduction of disruptive, inappropriate, or aggressive behavior from students.</a:t>
            </a:r>
            <a:r>
              <a:rPr lang="en-US" dirty="0">
                <a:effectLst/>
              </a:rPr>
              <a:t> </a:t>
            </a:r>
          </a:p>
          <a:p>
            <a:endParaRPr lang="en-US" dirty="0">
              <a:effectLst/>
            </a:endParaRPr>
          </a:p>
          <a:p>
            <a:r>
              <a:rPr lang="en-US" dirty="0">
                <a:effectLst/>
              </a:rPr>
              <a:t>When observing for effective use of classroom management, consider the extent to which educators apply these classroom management principles.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58</a:t>
            </a:fld>
            <a:endParaRPr lang="en-US" dirty="0"/>
          </a:p>
        </p:txBody>
      </p:sp>
    </p:spTree>
    <p:extLst>
      <p:ext uri="{BB962C8B-B14F-4D97-AF65-F5344CB8AC3E}">
        <p14:creationId xmlns:p14="http://schemas.microsoft.com/office/powerpoint/2010/main" val="3365123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self assessment of classroom management practices is a resource that educators may use to gauge the use of effective classroom management practices. </a:t>
            </a:r>
          </a:p>
        </p:txBody>
      </p:sp>
      <p:sp>
        <p:nvSpPr>
          <p:cNvPr id="4" name="Slide Number Placeholder 3"/>
          <p:cNvSpPr>
            <a:spLocks noGrp="1"/>
          </p:cNvSpPr>
          <p:nvPr>
            <p:ph type="sldNum" sz="quarter" idx="5"/>
          </p:nvPr>
        </p:nvSpPr>
        <p:spPr/>
        <p:txBody>
          <a:bodyPr/>
          <a:lstStyle/>
          <a:p>
            <a:fld id="{9F347226-B449-49D7-BD47-3F6E1E01E530}" type="slidenum">
              <a:rPr lang="en-US" smtClean="0"/>
              <a:t>59</a:t>
            </a:fld>
            <a:endParaRPr lang="en-US" dirty="0"/>
          </a:p>
        </p:txBody>
      </p:sp>
    </p:spTree>
    <p:extLst>
      <p:ext uri="{BB962C8B-B14F-4D97-AF65-F5344CB8AC3E}">
        <p14:creationId xmlns:p14="http://schemas.microsoft.com/office/powerpoint/2010/main" val="282142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61938"/>
            <a:ext cx="5476875" cy="3081337"/>
          </a:xfrm>
        </p:spPr>
      </p:sp>
      <p:sp>
        <p:nvSpPr>
          <p:cNvPr id="3" name="Notes Placeholder 2"/>
          <p:cNvSpPr>
            <a:spLocks noGrp="1"/>
          </p:cNvSpPr>
          <p:nvPr>
            <p:ph type="body" idx="1"/>
          </p:nvPr>
        </p:nvSpPr>
        <p:spPr>
          <a:xfrm>
            <a:off x="274924" y="3525400"/>
            <a:ext cx="6334240" cy="5344544"/>
          </a:xfrm>
        </p:spPr>
        <p:txBody>
          <a:bodyPr/>
          <a:lstStyle/>
          <a:p>
            <a:pPr lvl="0"/>
            <a:r>
              <a:rPr lang="en-US" dirty="0"/>
              <a:t>The image of the graph in the bottom left of the slide shows example progress monitoring data for a student receiving intensive intervention. For this student, the trend of graphed data points indicates that they are unlikely to meet the goal, indicated by the red star. </a:t>
            </a:r>
            <a:r>
              <a:rPr lang="en-US" sz="2800" b="0" i="0" dirty="0"/>
              <a:t>The data demonstrate that the student is not responding adequately to the intervention. Therefore, educators must determine why the student is not making adequate progress and implement an adaptation to the student’s intervention. </a:t>
            </a:r>
            <a:endParaRPr lang="en-US" sz="2800" b="1" i="1" dirty="0"/>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37451691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gather more information on the environment, classroom observations can be used to identify factors that could be affecting student response. Some factors include student engagement and the percentage of time on task, possible antecedents to behavior and outcomes of behavior, and how time in the instructional block is spent: how much time is spent in whole-group instruction, small-group instruction, or independent work.</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60</a:t>
            </a:fld>
            <a:endParaRPr lang="en-US" dirty="0"/>
          </a:p>
        </p:txBody>
      </p:sp>
    </p:spTree>
    <p:extLst>
      <p:ext uri="{BB962C8B-B14F-4D97-AF65-F5344CB8AC3E}">
        <p14:creationId xmlns:p14="http://schemas.microsoft.com/office/powerpoint/2010/main" val="4210535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t>It is important to collect multiple perspectives. Interviewing family members and including parents can be an integral and vital part of the diagnostic data collection process because they </a:t>
            </a:r>
            <a:r>
              <a:rPr lang="en-US" dirty="0"/>
              <a:t>provide important context to the other diagnostic data sources such as classroom observations</a:t>
            </a:r>
            <a:r>
              <a:rPr lang="en-US" altLang="en-US" sz="1200" b="0" dirty="0"/>
              <a:t> Parents and caregiver have a unique perspective on other home-level variables </a:t>
            </a:r>
            <a:r>
              <a:rPr lang="en-US" altLang="en-US" sz="1200" dirty="0"/>
              <a:t>that could be affecting instruction. </a:t>
            </a:r>
            <a:r>
              <a:rPr lang="en-US" dirty="0"/>
              <a:t>In addition to parents, school professionals (support team) can be interviewed. This can include school counselors, school psychologist, case managers and content teachers. When age-appropriate, consider interviewing students as well. </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61</a:t>
            </a:fld>
            <a:endParaRPr lang="en-US" dirty="0"/>
          </a:p>
        </p:txBody>
      </p:sp>
    </p:spTree>
    <p:extLst>
      <p:ext uri="{BB962C8B-B14F-4D97-AF65-F5344CB8AC3E}">
        <p14:creationId xmlns:p14="http://schemas.microsoft.com/office/powerpoint/2010/main" val="4197350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with intensive needs often have overlapping needs in both academics and behavior. It is necessary to make sure your supports for students are integrated across academic and behavior domains.</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62</a:t>
            </a:fld>
            <a:endParaRPr lang="en-US" dirty="0"/>
          </a:p>
        </p:txBody>
      </p:sp>
    </p:spTree>
    <p:extLst>
      <p:ext uri="{BB962C8B-B14F-4D97-AF65-F5344CB8AC3E}">
        <p14:creationId xmlns:p14="http://schemas.microsoft.com/office/powerpoint/2010/main" val="1007856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rPr>
              <a:t>Adam’s mom wonders what might be different in the large group setting that could be affecting Adam’s focus and engagement with the lessons. Ms. Hunter agrees to conduct an informal classroom observation. The observation data will be used to determine what instructional or environmental changes need to be made. After observing Adam in the general education classroom, Ms. Hunter sees that some strategies that have been successful for Adam in the small group are used with less consistency in core instruction.</a:t>
            </a:r>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63</a:t>
            </a:fld>
            <a:endParaRPr lang="en-US" dirty="0"/>
          </a:p>
        </p:txBody>
      </p:sp>
    </p:spTree>
    <p:extLst>
      <p:ext uri="{BB962C8B-B14F-4D97-AF65-F5344CB8AC3E}">
        <p14:creationId xmlns:p14="http://schemas.microsoft.com/office/powerpoint/2010/main" val="2545196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dirty="0">
                <a:solidFill>
                  <a:schemeClr val="tx1"/>
                </a:solidFill>
              </a:rPr>
              <a:t>Ms. Hunter is going to collaborate with Adam’s general education teacher in order ensure the behavioral expectations are the same across classroom settings, and </a:t>
            </a:r>
            <a:r>
              <a:rPr lang="en-US" sz="1200" b="0" i="0" dirty="0">
                <a:solidFill>
                  <a:schemeClr val="tx1"/>
                </a:solidFill>
              </a:rPr>
              <a:t>together determine what might motivate Adam across both settings</a:t>
            </a:r>
            <a:r>
              <a:rPr lang="en-US" sz="1200" i="0" dirty="0">
                <a:solidFill>
                  <a:schemeClr val="tx1"/>
                </a:solidFill>
              </a:rPr>
              <a:t>. She and Adam will check in daily at the end of the day to review his behavior card and notes from the general education teacher, and call home to mom when he meets his goal of 5 stars.  </a:t>
            </a:r>
          </a:p>
        </p:txBody>
      </p:sp>
      <p:sp>
        <p:nvSpPr>
          <p:cNvPr id="4" name="Slide Number Placeholder 3"/>
          <p:cNvSpPr>
            <a:spLocks noGrp="1"/>
          </p:cNvSpPr>
          <p:nvPr>
            <p:ph type="sldNum" sz="quarter" idx="5"/>
          </p:nvPr>
        </p:nvSpPr>
        <p:spPr/>
        <p:txBody>
          <a:bodyPr/>
          <a:lstStyle/>
          <a:p>
            <a:fld id="{9F347226-B449-49D7-BD47-3F6E1E01E530}" type="slidenum">
              <a:rPr lang="en-US" smtClean="0"/>
              <a:t>64</a:t>
            </a:fld>
            <a:endParaRPr lang="en-US" dirty="0"/>
          </a:p>
        </p:txBody>
      </p:sp>
    </p:spTree>
    <p:extLst>
      <p:ext uri="{BB962C8B-B14F-4D97-AF65-F5344CB8AC3E}">
        <p14:creationId xmlns:p14="http://schemas.microsoft.com/office/powerpoint/2010/main" val="4744814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some of the key points about using diagnostic data and discuss what comes next in the DBI process.</a:t>
            </a:r>
          </a:p>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1732041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not making the progress that you had hoped for, identify factors within the instruction, curriculum, and environment that impact learning. These are important variables to consider when a student is not making progress because we have control over these variables and can make adaptations to each variable.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66</a:t>
            </a:fld>
            <a:endParaRPr lang="en-US" dirty="0"/>
          </a:p>
        </p:txBody>
      </p:sp>
    </p:spTree>
    <p:extLst>
      <p:ext uri="{BB962C8B-B14F-4D97-AF65-F5344CB8AC3E}">
        <p14:creationId xmlns:p14="http://schemas.microsoft.com/office/powerpoint/2010/main" val="1410588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scenario on the left, </a:t>
            </a:r>
            <a:r>
              <a:rPr lang="en-US" sz="1200" dirty="0"/>
              <a:t>the questions on the right provide a possible starting point for the diagnostic data process. In this way, e</a:t>
            </a:r>
            <a:r>
              <a:rPr lang="en-US" dirty="0"/>
              <a:t>ducators can use existing progress monitoring data to identify the focal area (i.e., instruction, curriculum, or environment) that is most likely related to the student’s challenges. </a:t>
            </a:r>
          </a:p>
          <a:p>
            <a:endParaRPr lang="en-US" dirty="0"/>
          </a:p>
          <a:p>
            <a:r>
              <a:rPr lang="en-US" dirty="0"/>
              <a:t>Remember: these questions are only meant as possible starting points – there may be multiple reasons that a student is experiencing challenges.</a:t>
            </a:r>
          </a:p>
        </p:txBody>
      </p:sp>
      <p:sp>
        <p:nvSpPr>
          <p:cNvPr id="4" name="Slide Number Placeholder 3"/>
          <p:cNvSpPr>
            <a:spLocks noGrp="1"/>
          </p:cNvSpPr>
          <p:nvPr>
            <p:ph type="sldNum" sz="quarter" idx="5"/>
          </p:nvPr>
        </p:nvSpPr>
        <p:spPr/>
        <p:txBody>
          <a:bodyPr/>
          <a:lstStyle/>
          <a:p>
            <a:fld id="{9F347226-B449-49D7-BD47-3F6E1E01E530}" type="slidenum">
              <a:rPr lang="en-US" smtClean="0"/>
              <a:t>67</a:t>
            </a:fld>
            <a:endParaRPr lang="en-US" dirty="0"/>
          </a:p>
        </p:txBody>
      </p:sp>
    </p:spTree>
    <p:extLst>
      <p:ext uri="{BB962C8B-B14F-4D97-AF65-F5344CB8AC3E}">
        <p14:creationId xmlns:p14="http://schemas.microsoft.com/office/powerpoint/2010/main" val="40845502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presentation, we introduced a process for developing a hypothesis. </a:t>
            </a:r>
          </a:p>
          <a:p>
            <a:pPr marL="171450" indent="-171450">
              <a:buFont typeface="Arial" panose="020B0604020202020204" pitchFamily="34" charset="0"/>
              <a:buChar char="•"/>
            </a:pPr>
            <a:r>
              <a:rPr lang="en-US" dirty="0">
                <a:highlight>
                  <a:srgbClr val="FFFF00"/>
                </a:highlight>
              </a:rPr>
              <a:t>First, we review existing progress monitoring data and ask, “What do we know about the student’s progress in the intervention?”.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Second, we identify the focus for improvements (i.e., whether the student’s challenges are most likely related to the instruction, curriculum, or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we </a:t>
            </a:r>
            <a:r>
              <a:rPr lang="en-US" sz="1200" b="0" dirty="0"/>
              <a:t>collect and review informal diagnostic data related to the identified focus (i.e., instruction, curriculum, or environment) and collect additional data if needed.</a:t>
            </a:r>
            <a:endParaRPr lang="en-US" sz="1200"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Finally, </a:t>
            </a:r>
            <a:r>
              <a:rPr lang="en-US" sz="1200" b="0" dirty="0">
                <a:highlight>
                  <a:srgbClr val="FFFF00"/>
                </a:highlight>
              </a:rPr>
              <a:t>we u</a:t>
            </a:r>
            <a:r>
              <a:rPr lang="en-US" sz="1200" b="0" dirty="0"/>
              <a:t>se the informal diagnostic data to develop a specific and actionable hypothesis for why the student has not yet made sufficient progress.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5"/>
          </p:nvPr>
        </p:nvSpPr>
        <p:spPr/>
        <p:txBody>
          <a:bodyPr/>
          <a:lstStyle/>
          <a:p>
            <a:fld id="{9F347226-B449-49D7-BD47-3F6E1E01E530}" type="slidenum">
              <a:rPr lang="en-US" smtClean="0"/>
              <a:t>68</a:t>
            </a:fld>
            <a:endParaRPr lang="en-US" dirty="0"/>
          </a:p>
        </p:txBody>
      </p:sp>
    </p:spTree>
    <p:extLst>
      <p:ext uri="{BB962C8B-B14F-4D97-AF65-F5344CB8AC3E}">
        <p14:creationId xmlns:p14="http://schemas.microsoft.com/office/powerpoint/2010/main" val="1142005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you’ve developed a hypothesis, the next step in the DBI process is to plan for how to adapt the intervention to address the hypothesis. The goal is to focus changes to variables that are feasibly changed and directly address the hypothesis. Remember, the DBI process is an iterative process, meaning it may be necessary to return to a previous step. If a student does not show improvement after an intervention is adapted, return to the diagnostic data step and repeat the informal diagnostic data process. </a:t>
            </a:r>
          </a:p>
        </p:txBody>
      </p:sp>
      <p:sp>
        <p:nvSpPr>
          <p:cNvPr id="4" name="Slide Number Placeholder 3"/>
          <p:cNvSpPr>
            <a:spLocks noGrp="1"/>
          </p:cNvSpPr>
          <p:nvPr>
            <p:ph type="sldNum" sz="quarter" idx="5"/>
          </p:nvPr>
        </p:nvSpPr>
        <p:spPr/>
        <p:txBody>
          <a:bodyPr/>
          <a:lstStyle/>
          <a:p>
            <a:fld id="{9F347226-B449-49D7-BD47-3F6E1E01E530}" type="slidenum">
              <a:rPr lang="en-US" smtClean="0"/>
              <a:t>69</a:t>
            </a:fld>
            <a:endParaRPr lang="en-US" dirty="0"/>
          </a:p>
        </p:txBody>
      </p:sp>
    </p:spTree>
    <p:extLst>
      <p:ext uri="{BB962C8B-B14F-4D97-AF65-F5344CB8AC3E}">
        <p14:creationId xmlns:p14="http://schemas.microsoft.com/office/powerpoint/2010/main" val="491794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types of diagnostic data: formal and informal. We recommend starting the diagnostic data process by using informal diagnostic data sources. Informal diagnostic data sources are commonly available, require less to administer than formal diagnostic assessments, and may include the existing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Formal diagnostic data include standardized achievement tests, including neuropsychological tests typically administered by a school psychologist as part of a comprehensive evaluation. These measures require specialized training and significant time to administer and interpret. While these measures may be necessary for some students, in many cases we can rely on informal diagnostic data sources.  </a:t>
            </a:r>
          </a:p>
        </p:txBody>
      </p:sp>
      <p:sp>
        <p:nvSpPr>
          <p:cNvPr id="4" name="Slide Number Placeholder 3"/>
          <p:cNvSpPr>
            <a:spLocks noGrp="1"/>
          </p:cNvSpPr>
          <p:nvPr>
            <p:ph type="sldNum" sz="quarter" idx="5"/>
          </p:nvPr>
        </p:nvSpPr>
        <p:spPr/>
        <p:txBody>
          <a:bodyPr/>
          <a:lstStyle/>
          <a:p>
            <a:fld id="{9F347226-B449-49D7-BD47-3F6E1E01E530}" type="slidenum">
              <a:rPr lang="en-US" smtClean="0"/>
              <a:t>7</a:t>
            </a:fld>
            <a:endParaRPr lang="en-US" dirty="0"/>
          </a:p>
        </p:txBody>
      </p:sp>
    </p:spTree>
    <p:extLst>
      <p:ext uri="{BB962C8B-B14F-4D97-AF65-F5344CB8AC3E}">
        <p14:creationId xmlns:p14="http://schemas.microsoft.com/office/powerpoint/2010/main" val="446693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Roboto" panose="02000000000000000000" pitchFamily="2" charset="0"/>
              </a:rPr>
              <a:t>NCII developed two resources to support teams in developing a hypothesis. This question bank includes questions that teams can use to develop a hypothesis about why an individual or group of students may not be responding to an intervention. The hypothesis should help guide intervention planning and selection of intensification strategies. </a:t>
            </a:r>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70</a:t>
            </a:fld>
            <a:endParaRPr lang="en-US" dirty="0"/>
          </a:p>
        </p:txBody>
      </p:sp>
    </p:spTree>
    <p:extLst>
      <p:ext uri="{BB962C8B-B14F-4D97-AF65-F5344CB8AC3E}">
        <p14:creationId xmlns:p14="http://schemas.microsoft.com/office/powerpoint/2010/main" val="22478306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92EC7-A6A1-8F8C-811B-1CF4E6189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82BBB-E909-85DE-4DC9-F3B2DA626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FA70C-0544-ADE7-29EC-D8D2724859C2}"/>
              </a:ext>
            </a:extLst>
          </p:cNvPr>
          <p:cNvSpPr>
            <a:spLocks noGrp="1"/>
          </p:cNvSpPr>
          <p:nvPr>
            <p:ph type="body" idx="1"/>
          </p:nvPr>
        </p:nvSpPr>
        <p:spPr/>
        <p:txBody>
          <a:bodyPr/>
          <a:lstStyle/>
          <a:p>
            <a:r>
              <a:rPr lang="en-US" b="0" i="0" dirty="0">
                <a:solidFill>
                  <a:srgbClr val="333333"/>
                </a:solidFill>
                <a:effectLst/>
                <a:highlight>
                  <a:srgbClr val="FFFFFF"/>
                </a:highlight>
                <a:latin typeface="Roboto" panose="02000000000000000000" pitchFamily="2" charset="0"/>
              </a:rPr>
              <a:t>NCII developed a resource to support Intervention Adaptation </a:t>
            </a:r>
            <a:r>
              <a:rPr lang="en-US" b="0" i="0" dirty="0">
                <a:solidFill>
                  <a:srgbClr val="333333"/>
                </a:solidFill>
                <a:effectLst/>
                <a:latin typeface="Roboto" panose="02000000000000000000" pitchFamily="2" charset="0"/>
              </a:rPr>
              <a:t>This checklist can be used by teams to help identify ideas to intensify interventions based on their hypothesis for why the student may not be responding to an intervention. The checklist is aligned with the dimensions of the Taxonomy of Intervention Intensity. NCII website contains several tools and resources, including online modules, to learn about the Taxonomy can support intervention adaptation within the DBI process. Last, sample lesson plans for literacy, math and behavior support are also available as templates for adaptation.</a:t>
            </a:r>
            <a:endParaRPr lang="en-US" dirty="0"/>
          </a:p>
        </p:txBody>
      </p:sp>
      <p:sp>
        <p:nvSpPr>
          <p:cNvPr id="4" name="Slide Number Placeholder 3">
            <a:extLst>
              <a:ext uri="{FF2B5EF4-FFF2-40B4-BE49-F238E27FC236}">
                <a16:creationId xmlns:a16="http://schemas.microsoft.com/office/drawing/2014/main" id="{4DBD46B2-433A-FA9B-850A-C101D4B01500}"/>
              </a:ext>
            </a:extLst>
          </p:cNvPr>
          <p:cNvSpPr>
            <a:spLocks noGrp="1"/>
          </p:cNvSpPr>
          <p:nvPr>
            <p:ph type="sldNum" sz="quarter" idx="5"/>
          </p:nvPr>
        </p:nvSpPr>
        <p:spPr/>
        <p:txBody>
          <a:bodyPr/>
          <a:lstStyle/>
          <a:p>
            <a:fld id="{9F347226-B449-49D7-BD47-3F6E1E01E530}" type="slidenum">
              <a:rPr lang="en-US" smtClean="0"/>
              <a:t>71</a:t>
            </a:fld>
            <a:endParaRPr lang="en-US" dirty="0"/>
          </a:p>
        </p:txBody>
      </p:sp>
    </p:spTree>
    <p:extLst>
      <p:ext uri="{BB962C8B-B14F-4D97-AF65-F5344CB8AC3E}">
        <p14:creationId xmlns:p14="http://schemas.microsoft.com/office/powerpoint/2010/main" val="2311544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1733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use a variety of informal diagnostic data sources to help us understand why students are not making progress. Informal diagnostic data sources include progress monitoring data, student work, observations, student and family interviews, intervention-specific diagnostic measures, and intervention fidelity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8</a:t>
            </a:fld>
            <a:endParaRPr lang="en-US" dirty="0"/>
          </a:p>
        </p:txBody>
      </p:sp>
    </p:spTree>
    <p:extLst>
      <p:ext uri="{BB962C8B-B14F-4D97-AF65-F5344CB8AC3E}">
        <p14:creationId xmlns:p14="http://schemas.microsoft.com/office/powerpoint/2010/main" val="428665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why students experience challenges and may not be making progress in the intervention. As part of reviewing diagnostic data, our goal is to understand the full context and all possible variables that may explain why a student is not making adequate progress. </a:t>
            </a:r>
          </a:p>
          <a:p>
            <a:endParaRPr lang="en-US" dirty="0"/>
          </a:p>
          <a:p>
            <a:r>
              <a:rPr lang="en-US" dirty="0"/>
              <a:t>Let’s a consider a pet goldfish. If your pet goldfish was not feeling well, what might be some of the potential causes? </a:t>
            </a:r>
          </a:p>
          <a:p>
            <a:endParaRPr lang="en-US" dirty="0"/>
          </a:p>
          <a:p>
            <a:r>
              <a:rPr lang="en-US" i="1" dirty="0"/>
              <a:t>Take responses. (Clean the water, change the food, too much/too little food, bowl too small, fish is bored…)</a:t>
            </a:r>
          </a:p>
          <a:p>
            <a:r>
              <a:rPr lang="en-US" i="1" dirty="0"/>
              <a:t>Ask: what is the key takeaway from these responses? What do they all have in common?</a:t>
            </a:r>
          </a:p>
          <a:p>
            <a:r>
              <a:rPr lang="en-US" i="1" dirty="0"/>
              <a:t>Suggested summary: </a:t>
            </a:r>
            <a:r>
              <a:rPr lang="en-US" i="0" dirty="0"/>
              <a:t>The key takeaway from this conversation is that when your goldfish is sick, you consider external factors and variables that you can change to improve the health of your fish. We focus on what we can control (e.g., fresh water, clean tank, amount of food).</a:t>
            </a:r>
          </a:p>
          <a:p>
            <a:endParaRPr lang="en-US" i="0" dirty="0"/>
          </a:p>
          <a:p>
            <a:r>
              <a:rPr lang="en-US" i="1" dirty="0"/>
              <a:t>Ask: How then, might this relate to students who are not making progress?</a:t>
            </a:r>
          </a:p>
          <a:p>
            <a:r>
              <a:rPr lang="en-US" i="1" dirty="0"/>
              <a:t>Suggested response: It’s important that we consider the contextual variables that surround the student such as the instruction we provide, the curriculum, and the environment. We want to understand the student’s context so that we can identify variables that we can adjust. </a:t>
            </a:r>
          </a:p>
          <a:p>
            <a:endParaRPr lang="en-US" i="1"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2009596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sv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sv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spTree>
    <p:extLst>
      <p:ext uri="{BB962C8B-B14F-4D97-AF65-F5344CB8AC3E}">
        <p14:creationId xmlns:p14="http://schemas.microsoft.com/office/powerpoint/2010/main" val="22440052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35738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77369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053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https://twitter.com/TheNCII</a:t>
              </a:r>
              <a:br>
                <a:rPr lang="en-US" sz="2000" dirty="0"/>
              </a:br>
              <a:r>
                <a:rPr lang="en-US" sz="2000" dirty="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319983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https://twitter.com/TheNCII</a:t>
              </a:r>
              <a:br>
                <a:rPr lang="en-US" sz="2000" dirty="0"/>
              </a:br>
              <a:r>
                <a:rPr lang="en-US" sz="2000" dirty="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84584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0554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551997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r>
              <a:rPr lang="en-US" dirty="0"/>
              <a:t>Click icon to add SmartArt graphic</a:t>
            </a:r>
          </a:p>
        </p:txBody>
      </p:sp>
      <p:sp>
        <p:nvSpPr>
          <p:cNvPr id="2" name="Slide Number Placeholder 1"/>
          <p:cNvSpPr>
            <a:spLocks noGrp="1"/>
          </p:cNvSpPr>
          <p:nvPr>
            <p:ph type="sldNum" sz="quarter" idx="11"/>
          </p:nvPr>
        </p:nvSpPr>
        <p:spPr>
          <a:xfrm>
            <a:off x="11741212" y="6704112"/>
            <a:ext cx="150682" cy="153888"/>
          </a:xfrm>
        </p:spPr>
        <p:txBody>
          <a:bodyPr/>
          <a:lstStyle/>
          <a:p>
            <a:pPr algn="r"/>
            <a:fld id="{F3477EC8-074D-41C4-94AE-E9EA7CEEA348}" type="slidenum">
              <a:rPr lang="en-US" smtClean="0"/>
              <a:pPr algn="r"/>
              <a:t>‹#›</a:t>
            </a:fld>
            <a:endParaRPr lang="en-US" dirty="0"/>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665943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86771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000">
                <a:latin typeface="Arial" panose="020B0604020202020204" pitchFamily="34" charset="0"/>
                <a:cs typeface="Arial" panose="020B0604020202020204" pitchFamily="34" charset="0"/>
              </a:defRPr>
            </a:lvl1pPr>
          </a:lstStyle>
          <a:p>
            <a:fld id="{BD8CE74D-ED48-4E14-928F-66D42C320406}" type="slidenum">
              <a:rPr lang="en-US" smtClean="0"/>
              <a:pPr/>
              <a:t>‹#›</a:t>
            </a:fld>
            <a:endParaRPr lang="en-US" dirty="0"/>
          </a:p>
        </p:txBody>
      </p:sp>
    </p:spTree>
    <p:extLst>
      <p:ext uri="{BB962C8B-B14F-4D97-AF65-F5344CB8AC3E}">
        <p14:creationId xmlns:p14="http://schemas.microsoft.com/office/powerpoint/2010/main" val="71217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51899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45786640"/>
      </p:ext>
    </p:extLst>
  </p:cSld>
  <p:clrMapOvr>
    <a:masterClrMapping/>
  </p:clrMapOvr>
  <p:hf hdr="0" ftr="0" dt="0"/>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32285" y="6507316"/>
            <a:ext cx="150682" cy="153888"/>
          </a:xfrm>
        </p:spPr>
        <p:txBody>
          <a:bodyPr wrap="none" anchor="b" anchorCtr="0"/>
          <a:lstStyle/>
          <a:p>
            <a:fld id="{4DBB3109-6B36-4C42-ABE5-993D6B0A452A}" type="slidenum">
              <a:rPr>
                <a:solidFill>
                  <a:srgbClr val="FFFFFF">
                    <a:lumMod val="75000"/>
                  </a:srgbClr>
                </a:solidFill>
              </a:rPr>
              <a:pPr/>
              <a:t>‹#›</a:t>
            </a:fld>
            <a:endParaRPr dirty="0">
              <a:solidFill>
                <a:srgbClr val="FFFFFF">
                  <a:lumMod val="75000"/>
                </a:srgbClr>
              </a:solidFill>
            </a:endParaRPr>
          </a:p>
        </p:txBody>
      </p:sp>
    </p:spTree>
    <p:extLst>
      <p:ext uri="{BB962C8B-B14F-4D97-AF65-F5344CB8AC3E}">
        <p14:creationId xmlns:p14="http://schemas.microsoft.com/office/powerpoint/2010/main" val="3997217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dirty="0"/>
          </a:p>
        </p:txBody>
      </p:sp>
    </p:spTree>
    <p:extLst>
      <p:ext uri="{BB962C8B-B14F-4D97-AF65-F5344CB8AC3E}">
        <p14:creationId xmlns:p14="http://schemas.microsoft.com/office/powerpoint/2010/main" val="1479278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 </a:t>
            </a:r>
          </a:p>
          <a:p>
            <a:pPr lvl="2"/>
            <a:r>
              <a:rPr lang="en-US"/>
              <a:t> </a:t>
            </a:r>
          </a:p>
          <a:p>
            <a:pPr lvl="3"/>
            <a:r>
              <a:rPr lang="en-US"/>
              <a:t> </a:t>
            </a:r>
          </a:p>
          <a:p>
            <a:pPr lvl="4"/>
            <a:r>
              <a:rPr lang="en-US"/>
              <a:t> </a:t>
            </a:r>
          </a:p>
          <a:p>
            <a:pPr lvl="5"/>
            <a:r>
              <a:rPr lang="en-US"/>
              <a:t> </a:t>
            </a:r>
          </a:p>
          <a:p>
            <a:pPr lvl="6"/>
            <a:r>
              <a:rPr lang="en-US"/>
              <a:t> </a:t>
            </a:r>
          </a:p>
          <a:p>
            <a:pPr lvl="7"/>
            <a:r>
              <a:rPr lang="en-US"/>
              <a:t> </a:t>
            </a:r>
          </a:p>
          <a:p>
            <a:pPr lvl="8"/>
            <a:r>
              <a:rPr lang="en-US"/>
              <a:t> </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623310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356350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771015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06829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4"/>
            <a:ext cx="10966448"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06412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703727" y="-394249"/>
            <a:ext cx="15599457"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sp>
        <p:nvSpPr>
          <p:cNvPr id="216" name="Rectangle 215"/>
          <p:cNvSpPr/>
          <p:nvPr userDrawn="1"/>
        </p:nvSpPr>
        <p:spPr>
          <a:xfrm rot="5400000">
            <a:off x="549374" y="3364561"/>
            <a:ext cx="904332" cy="12887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688649" y="2931754"/>
            <a:ext cx="9897795"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a:t>Main Title</a:t>
            </a:r>
          </a:p>
        </p:txBody>
      </p:sp>
      <p:sp>
        <p:nvSpPr>
          <p:cNvPr id="222" name="Content Placeholder 2"/>
          <p:cNvSpPr>
            <a:spLocks noGrp="1"/>
          </p:cNvSpPr>
          <p:nvPr>
            <p:ph sz="quarter" idx="14" hasCustomPrompt="1"/>
          </p:nvPr>
        </p:nvSpPr>
        <p:spPr>
          <a:xfrm>
            <a:off x="1688649" y="3914857"/>
            <a:ext cx="9897791"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a:t>Subtitle</a:t>
            </a:r>
          </a:p>
        </p:txBody>
      </p:sp>
      <p:sp>
        <p:nvSpPr>
          <p:cNvPr id="2" name="Title 1">
            <a:extLst>
              <a:ext uri="{FF2B5EF4-FFF2-40B4-BE49-F238E27FC236}">
                <a16:creationId xmlns:a16="http://schemas.microsoft.com/office/drawing/2014/main" id="{CEC5168A-9B25-4256-A3D2-754661CA64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52597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703727"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sp>
        <p:nvSpPr>
          <p:cNvPr id="220" name="Rectangle 219"/>
          <p:cNvSpPr/>
          <p:nvPr userDrawn="1"/>
        </p:nvSpPr>
        <p:spPr>
          <a:xfrm rot="5400000">
            <a:off x="4341487" y="946425"/>
            <a:ext cx="9144000" cy="64626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27" name="Text Placeholder 226"/>
          <p:cNvSpPr>
            <a:spLocks noGrp="1"/>
          </p:cNvSpPr>
          <p:nvPr>
            <p:ph type="body" sz="quarter" idx="13" hasCustomPrompt="1"/>
          </p:nvPr>
        </p:nvSpPr>
        <p:spPr>
          <a:xfrm>
            <a:off x="6142567" y="2672896"/>
            <a:ext cx="5539317"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508001" y="2773436"/>
            <a:ext cx="4713817"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a:t>Module Objectives</a:t>
            </a:r>
          </a:p>
        </p:txBody>
      </p:sp>
      <p:sp>
        <p:nvSpPr>
          <p:cNvPr id="2" name="Title 1">
            <a:extLst>
              <a:ext uri="{FF2B5EF4-FFF2-40B4-BE49-F238E27FC236}">
                <a16:creationId xmlns:a16="http://schemas.microsoft.com/office/drawing/2014/main" id="{5FB47458-2F5E-4BD0-A4C4-12A76FA043C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4434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95132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653699" y="361530"/>
            <a:ext cx="10053616"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767644" y="1562307"/>
            <a:ext cx="10939672"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389" y="443816"/>
            <a:ext cx="874328" cy="655746"/>
          </a:xfrm>
          <a:prstGeom prst="rect">
            <a:avLst/>
          </a:prstGeom>
        </p:spPr>
      </p:pic>
    </p:spTree>
    <p:extLst>
      <p:ext uri="{BB962C8B-B14F-4D97-AF65-F5344CB8AC3E}">
        <p14:creationId xmlns:p14="http://schemas.microsoft.com/office/powerpoint/2010/main" val="666925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Slide Number Placeholder 2"/>
          <p:cNvSpPr>
            <a:spLocks noGrp="1"/>
          </p:cNvSpPr>
          <p:nvPr>
            <p:ph type="sldNum" sz="quarter" idx="10"/>
          </p:nvPr>
        </p:nvSpPr>
        <p:spPr>
          <a:xfrm>
            <a:off x="11028220" y="6512331"/>
            <a:ext cx="858981"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6736674" y="1674912"/>
            <a:ext cx="4931231"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767643" y="1674912"/>
            <a:ext cx="5511728"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Type description of the video</a:t>
            </a:r>
          </a:p>
          <a:p>
            <a:pPr lvl="0"/>
            <a:r>
              <a:rPr lang="en-US"/>
              <a:t>Type acknowledgement of copyright holder</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Representation of module concepts</a:t>
            </a:r>
          </a:p>
        </p:txBody>
      </p:sp>
      <p:sp>
        <p:nvSpPr>
          <p:cNvPr id="21" name="Hexagon 20"/>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 Placeholder 3"/>
          <p:cNvSpPr>
            <a:spLocks noGrp="1"/>
          </p:cNvSpPr>
          <p:nvPr userDrawn="1">
            <p:ph type="body" sz="quarter" idx="14" hasCustomPrompt="1"/>
          </p:nvPr>
        </p:nvSpPr>
        <p:spPr>
          <a:xfrm>
            <a:off x="6737351" y="5437188"/>
            <a:ext cx="4942416"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a:t>Video copyright holder’s preferred citation</a:t>
            </a:r>
          </a:p>
          <a:p>
            <a:pPr lvl="0"/>
            <a:r>
              <a:rPr lang="en-US"/>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1149077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739304" y="1515947"/>
            <a:ext cx="10939669"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625357" y="324359"/>
            <a:ext cx="10053616"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Description of video focus</a:t>
            </a:r>
          </a:p>
        </p:txBody>
      </p:sp>
      <p:sp>
        <p:nvSpPr>
          <p:cNvPr id="17" name="Text Placeholder 2"/>
          <p:cNvSpPr>
            <a:spLocks noGrp="1"/>
          </p:cNvSpPr>
          <p:nvPr>
            <p:ph idx="12" hasCustomPrompt="1"/>
          </p:nvPr>
        </p:nvSpPr>
        <p:spPr>
          <a:xfrm>
            <a:off x="6747743" y="5527371"/>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1211169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 name="Text Placeholder 2"/>
          <p:cNvSpPr>
            <a:spLocks noGrp="1"/>
          </p:cNvSpPr>
          <p:nvPr>
            <p:ph idx="13" hasCustomPrompt="1"/>
          </p:nvPr>
        </p:nvSpPr>
        <p:spPr>
          <a:xfrm>
            <a:off x="6736674" y="1674913"/>
            <a:ext cx="4931229"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a:t>Clip from video to repeat or image to discuss</a:t>
            </a:r>
          </a:p>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625357" y="324359"/>
            <a:ext cx="10053616"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Write </a:t>
            </a:r>
            <a:r>
              <a:rPr lang="en-US" err="1"/>
              <a:t>telestration</a:t>
            </a:r>
            <a:r>
              <a:rPr lang="en-US"/>
              <a:t> focus here</a:t>
            </a:r>
          </a:p>
        </p:txBody>
      </p:sp>
      <p:sp>
        <p:nvSpPr>
          <p:cNvPr id="21" name="Text Placeholder 2"/>
          <p:cNvSpPr>
            <a:spLocks noGrp="1"/>
          </p:cNvSpPr>
          <p:nvPr>
            <p:ph idx="12" hasCustomPrompt="1"/>
          </p:nvPr>
        </p:nvSpPr>
        <p:spPr>
          <a:xfrm>
            <a:off x="6776083" y="5498296"/>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22" name="Text Placeholder 226"/>
          <p:cNvSpPr>
            <a:spLocks noGrp="1"/>
          </p:cNvSpPr>
          <p:nvPr>
            <p:ph type="body" sz="quarter" idx="14" hasCustomPrompt="1"/>
          </p:nvPr>
        </p:nvSpPr>
        <p:spPr>
          <a:xfrm>
            <a:off x="767643" y="1674912"/>
            <a:ext cx="5511728"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Key points of </a:t>
            </a:r>
            <a:r>
              <a:rPr lang="en-US" err="1"/>
              <a:t>telestration</a:t>
            </a:r>
            <a:endParaRPr lang="en-US"/>
          </a:p>
        </p:txBody>
      </p:sp>
      <p:sp>
        <p:nvSpPr>
          <p:cNvPr id="19" name="Hexagon 18"/>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1445161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9613" y="628032"/>
            <a:ext cx="410955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767644" y="1956392"/>
            <a:ext cx="6457245" cy="3958564"/>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type point of context</a:t>
            </a:r>
          </a:p>
        </p:txBody>
      </p:sp>
      <p:sp>
        <p:nvSpPr>
          <p:cNvPr id="12" name="Title 1"/>
          <p:cNvSpPr>
            <a:spLocks noGrp="1"/>
          </p:cNvSpPr>
          <p:nvPr>
            <p:ph type="title" hasCustomPrompt="1"/>
          </p:nvPr>
        </p:nvSpPr>
        <p:spPr>
          <a:xfrm>
            <a:off x="767646" y="338446"/>
            <a:ext cx="6457245"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Module in the context of the DBI framework</a:t>
            </a:r>
          </a:p>
        </p:txBody>
      </p:sp>
    </p:spTree>
    <p:extLst>
      <p:ext uri="{BB962C8B-B14F-4D97-AF65-F5344CB8AC3E}">
        <p14:creationId xmlns:p14="http://schemas.microsoft.com/office/powerpoint/2010/main" val="1945343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739301" y="1515946"/>
            <a:ext cx="10939672"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type rationale point</a:t>
            </a:r>
          </a:p>
          <a:p>
            <a:pPr lvl="0"/>
            <a:r>
              <a:rPr lang="en-US"/>
              <a:t>If possible, use Ask the Expert video (or get one filmed)</a:t>
            </a:r>
          </a:p>
        </p:txBody>
      </p:sp>
      <p:sp>
        <p:nvSpPr>
          <p:cNvPr id="17" name="Title 1"/>
          <p:cNvSpPr>
            <a:spLocks noGrp="1"/>
          </p:cNvSpPr>
          <p:nvPr>
            <p:ph type="title" hasCustomPrompt="1"/>
          </p:nvPr>
        </p:nvSpPr>
        <p:spPr>
          <a:xfrm>
            <a:off x="1625357" y="324359"/>
            <a:ext cx="10053616"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a:t>Write rationale title here</a:t>
            </a:r>
          </a:p>
        </p:txBody>
      </p:sp>
      <p:sp>
        <p:nvSpPr>
          <p:cNvPr id="19" name="Hexagon 18"/>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1837" y="453632"/>
            <a:ext cx="555432" cy="667327"/>
          </a:xfrm>
          <a:prstGeom prst="rect">
            <a:avLst/>
          </a:prstGeom>
        </p:spPr>
      </p:pic>
    </p:spTree>
    <p:extLst>
      <p:ext uri="{BB962C8B-B14F-4D97-AF65-F5344CB8AC3E}">
        <p14:creationId xmlns:p14="http://schemas.microsoft.com/office/powerpoint/2010/main" val="3817377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769839" y="239131"/>
            <a:ext cx="10053616"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Module Activities</a:t>
            </a:r>
          </a:p>
        </p:txBody>
      </p:sp>
      <p:grpSp>
        <p:nvGrpSpPr>
          <p:cNvPr id="13" name="Group 12"/>
          <p:cNvGrpSpPr/>
          <p:nvPr userDrawn="1"/>
        </p:nvGrpSpPr>
        <p:grpSpPr>
          <a:xfrm>
            <a:off x="1074094" y="2330223"/>
            <a:ext cx="9985309" cy="1648216"/>
            <a:chOff x="805571" y="2308915"/>
            <a:chExt cx="7488982" cy="1648216"/>
          </a:xfrm>
        </p:grpSpPr>
        <p:grpSp>
          <p:nvGrpSpPr>
            <p:cNvPr id="3" name="Group 2"/>
            <p:cNvGrpSpPr/>
            <p:nvPr userDrawn="1"/>
          </p:nvGrpSpPr>
          <p:grpSpPr>
            <a:xfrm>
              <a:off x="805571" y="2308915"/>
              <a:ext cx="3830453" cy="699267"/>
              <a:chOff x="819426" y="2577502"/>
              <a:chExt cx="3830453" cy="699267"/>
            </a:xfrm>
          </p:grpSpPr>
          <p:sp>
            <p:nvSpPr>
              <p:cNvPr id="74" name="TextBox 73"/>
              <p:cNvSpPr txBox="1"/>
              <p:nvPr userDrawn="1"/>
            </p:nvSpPr>
            <p:spPr>
              <a:xfrm>
                <a:off x="1864613" y="2767640"/>
                <a:ext cx="2785266" cy="307777"/>
              </a:xfrm>
              <a:prstGeom prst="rect">
                <a:avLst/>
              </a:prstGeom>
              <a:noFill/>
            </p:spPr>
            <p:txBody>
              <a:bodyPr wrap="square" rtlCol="0">
                <a:spAutoFit/>
              </a:bodyPr>
              <a:lstStyle/>
              <a:p>
                <a:pPr algn="l"/>
                <a:r>
                  <a:rPr lang="en-US" sz="1400" dirty="0">
                    <a:latin typeface="Arial" charset="0"/>
                    <a:ea typeface="Arial" charset="0"/>
                    <a:cs typeface="Arial" charset="0"/>
                  </a:rPr>
                  <a:t>Workbook activities throughout</a:t>
                </a:r>
              </a:p>
            </p:txBody>
          </p:sp>
          <p:sp>
            <p:nvSpPr>
              <p:cNvPr id="76" name="Rectangle 75"/>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7" name="Group 6"/>
            <p:cNvGrpSpPr/>
            <p:nvPr userDrawn="1"/>
          </p:nvGrpSpPr>
          <p:grpSpPr>
            <a:xfrm>
              <a:off x="5570050" y="2396939"/>
              <a:ext cx="2724503" cy="1560192"/>
              <a:chOff x="5583905" y="2608583"/>
              <a:chExt cx="2724503" cy="1560192"/>
            </a:xfrm>
          </p:grpSpPr>
          <p:sp>
            <p:nvSpPr>
              <p:cNvPr id="126" name="TextBox 125"/>
              <p:cNvSpPr txBox="1"/>
              <p:nvPr userDrawn="1"/>
            </p:nvSpPr>
            <p:spPr>
              <a:xfrm>
                <a:off x="6729927" y="2608583"/>
                <a:ext cx="1578481" cy="307777"/>
              </a:xfrm>
              <a:prstGeom prst="rect">
                <a:avLst/>
              </a:prstGeom>
              <a:noFill/>
            </p:spPr>
            <p:txBody>
              <a:bodyPr wrap="square" rtlCol="0">
                <a:spAutoFit/>
              </a:bodyPr>
              <a:lstStyle/>
              <a:p>
                <a:pPr algn="l"/>
                <a:r>
                  <a:rPr lang="en-US" sz="1400" dirty="0">
                    <a:latin typeface="Arial" charset="0"/>
                    <a:ea typeface="Arial" charset="0"/>
                    <a:cs typeface="Arial" charset="0"/>
                  </a:rPr>
                  <a:t>Discussion board</a:t>
                </a:r>
                <a:r>
                  <a:rPr lang="en-US" sz="1400" baseline="0" dirty="0">
                    <a:latin typeface="Arial" charset="0"/>
                    <a:ea typeface="Arial" charset="0"/>
                    <a:cs typeface="Arial" charset="0"/>
                  </a:rPr>
                  <a:t> posts</a:t>
                </a:r>
                <a:endParaRPr lang="en-US" sz="1400" dirty="0">
                  <a:latin typeface="Arial" charset="0"/>
                  <a:ea typeface="Arial" charset="0"/>
                  <a:cs typeface="Arial" charset="0"/>
                </a:endParaRP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83905" y="3555264"/>
                <a:ext cx="520906" cy="613511"/>
              </a:xfrm>
              <a:prstGeom prst="rect">
                <a:avLst/>
              </a:prstGeom>
            </p:spPr>
          </p:pic>
        </p:grpSp>
      </p:grpSp>
      <p:grpSp>
        <p:nvGrpSpPr>
          <p:cNvPr id="12" name="Group 11"/>
          <p:cNvGrpSpPr/>
          <p:nvPr userDrawn="1"/>
        </p:nvGrpSpPr>
        <p:grpSpPr>
          <a:xfrm>
            <a:off x="2062654" y="2436674"/>
            <a:ext cx="6578861" cy="1465567"/>
            <a:chOff x="1561621" y="2700553"/>
            <a:chExt cx="4934146" cy="1465567"/>
          </a:xfrm>
        </p:grpSpPr>
        <p:sp>
          <p:nvSpPr>
            <p:cNvPr id="132" name="Rectangle 131"/>
            <p:cNvSpPr/>
            <p:nvPr userDrawn="1"/>
          </p:nvSpPr>
          <p:spPr>
            <a:xfrm rot="5400000" flipV="1">
              <a:off x="6229724" y="39000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nvGrpSpPr>
            <p:cNvPr id="4" name="Group 3"/>
            <p:cNvGrpSpPr/>
            <p:nvPr userDrawn="1"/>
          </p:nvGrpSpPr>
          <p:grpSpPr>
            <a:xfrm>
              <a:off x="1561621" y="2700553"/>
              <a:ext cx="4599746" cy="1465567"/>
              <a:chOff x="1575476" y="2980504"/>
              <a:chExt cx="4599746" cy="1465567"/>
            </a:xfrm>
          </p:grpSpPr>
          <p:sp>
            <p:nvSpPr>
              <p:cNvPr id="78" name="TextBox 77"/>
              <p:cNvSpPr txBox="1"/>
              <p:nvPr userDrawn="1"/>
            </p:nvSpPr>
            <p:spPr>
              <a:xfrm>
                <a:off x="1866426" y="3846182"/>
                <a:ext cx="2873048" cy="523220"/>
              </a:xfrm>
              <a:prstGeom prst="rect">
                <a:avLst/>
              </a:prstGeom>
              <a:noFill/>
            </p:spPr>
            <p:txBody>
              <a:bodyPr wrap="square" rtlCol="0">
                <a:spAutoFit/>
              </a:bodyPr>
              <a:lstStyle/>
              <a:p>
                <a:pPr algn="l"/>
                <a:r>
                  <a:rPr lang="en-US" sz="1400" dirty="0">
                    <a:latin typeface="Arial" charset="0"/>
                    <a:ea typeface="Arial" charset="0"/>
                    <a:cs typeface="Arial" charset="0"/>
                  </a:rPr>
                  <a:t>Martin (2016).</a:t>
                </a:r>
                <a:r>
                  <a:rPr lang="en-US" sz="1400" baseline="0" dirty="0">
                    <a:latin typeface="Arial" charset="0"/>
                    <a:ea typeface="Arial" charset="0"/>
                    <a:cs typeface="Arial" charset="0"/>
                  </a:rPr>
                  <a:t> </a:t>
                </a:r>
                <a:r>
                  <a:rPr lang="en-US" sz="1400" i="1" baseline="0" dirty="0">
                    <a:latin typeface="Arial" charset="0"/>
                    <a:ea typeface="Arial" charset="0"/>
                    <a:cs typeface="Arial" charset="0"/>
                  </a:rPr>
                  <a:t>Using load reduction instruction (LRI) to boost motivation and engagement</a:t>
                </a: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42754" y="2980504"/>
                <a:ext cx="632468" cy="443131"/>
              </a:xfrm>
              <a:prstGeom prst="rect">
                <a:avLst/>
              </a:prstGeom>
            </p:spPr>
          </p:pic>
        </p:grpSp>
      </p:grpSp>
      <p:grpSp>
        <p:nvGrpSpPr>
          <p:cNvPr id="10" name="Group 9"/>
          <p:cNvGrpSpPr/>
          <p:nvPr userDrawn="1"/>
        </p:nvGrpSpPr>
        <p:grpSpPr>
          <a:xfrm>
            <a:off x="870769" y="1460955"/>
            <a:ext cx="11817448" cy="631769"/>
            <a:chOff x="667708" y="1156497"/>
            <a:chExt cx="8863086" cy="631769"/>
          </a:xfrm>
        </p:grpSpPr>
        <p:grpSp>
          <p:nvGrpSpPr>
            <p:cNvPr id="6" name="Group 5"/>
            <p:cNvGrpSpPr/>
            <p:nvPr userDrawn="1"/>
          </p:nvGrpSpPr>
          <p:grpSpPr>
            <a:xfrm>
              <a:off x="5581892" y="1156497"/>
              <a:ext cx="3948902" cy="631769"/>
              <a:chOff x="5595747" y="1339975"/>
              <a:chExt cx="3948902" cy="631769"/>
            </a:xfrm>
          </p:grpSpPr>
          <p:sp>
            <p:nvSpPr>
              <p:cNvPr id="90" name="TextBox 89"/>
              <p:cNvSpPr txBox="1"/>
              <p:nvPr/>
            </p:nvSpPr>
            <p:spPr>
              <a:xfrm>
                <a:off x="6718244" y="1501972"/>
                <a:ext cx="2826405" cy="307777"/>
              </a:xfrm>
              <a:prstGeom prst="rect">
                <a:avLst/>
              </a:prstGeom>
              <a:noFill/>
            </p:spPr>
            <p:txBody>
              <a:bodyPr wrap="square" rtlCol="0" anchor="ctr">
                <a:spAutoFit/>
              </a:bodyPr>
              <a:lstStyle/>
              <a:p>
                <a:pPr algn="l"/>
                <a:r>
                  <a:rPr lang="en-US" sz="1400" dirty="0">
                    <a:latin typeface="Arial" charset="0"/>
                    <a:ea typeface="Arial" charset="0"/>
                    <a:cs typeface="Arial" charset="0"/>
                  </a:rPr>
                  <a:t>Quizzes</a:t>
                </a:r>
              </a:p>
            </p:txBody>
          </p:sp>
          <p:sp>
            <p:nvSpPr>
              <p:cNvPr id="92" name="Rectangle 91"/>
              <p:cNvSpPr/>
              <p:nvPr userDrawn="1"/>
            </p:nvSpPr>
            <p:spPr>
              <a:xfrm rot="5400000" flipV="1">
                <a:off x="6206970" y="1633001"/>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95747" y="1339975"/>
                <a:ext cx="430336" cy="631769"/>
              </a:xfrm>
              <a:prstGeom prst="rect">
                <a:avLst/>
              </a:prstGeom>
            </p:spPr>
          </p:pic>
        </p:grpSp>
        <p:grpSp>
          <p:nvGrpSpPr>
            <p:cNvPr id="2" name="Group 1"/>
            <p:cNvGrpSpPr/>
            <p:nvPr userDrawn="1"/>
          </p:nvGrpSpPr>
          <p:grpSpPr>
            <a:xfrm>
              <a:off x="667708" y="1229198"/>
              <a:ext cx="3596549" cy="486367"/>
              <a:chOff x="681563" y="1408202"/>
              <a:chExt cx="3596549" cy="486367"/>
            </a:xfrm>
          </p:grpSpPr>
          <p:sp>
            <p:nvSpPr>
              <p:cNvPr id="14" name="TextBox 13"/>
              <p:cNvSpPr txBox="1"/>
              <p:nvPr userDrawn="1"/>
            </p:nvSpPr>
            <p:spPr>
              <a:xfrm>
                <a:off x="1866426" y="1492189"/>
                <a:ext cx="2411686" cy="307777"/>
              </a:xfrm>
              <a:prstGeom prst="rect">
                <a:avLst/>
              </a:prstGeom>
              <a:noFill/>
            </p:spPr>
            <p:txBody>
              <a:bodyPr wrap="square" rtlCol="0">
                <a:spAutoFit/>
              </a:bodyPr>
              <a:lstStyle/>
              <a:p>
                <a:pPr algn="l"/>
                <a:r>
                  <a:rPr lang="en-US" sz="1400" baseline="0" dirty="0">
                    <a:latin typeface="Arial" charset="0"/>
                    <a:ea typeface="Arial" charset="0"/>
                    <a:cs typeface="Arial" charset="0"/>
                  </a:rPr>
                  <a:t>Videos with reflections</a:t>
                </a: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grpSp>
        <p:nvGrpSpPr>
          <p:cNvPr id="11" name="Group 10"/>
          <p:cNvGrpSpPr/>
          <p:nvPr userDrawn="1"/>
        </p:nvGrpSpPr>
        <p:grpSpPr>
          <a:xfrm>
            <a:off x="929668" y="3336520"/>
            <a:ext cx="11241433" cy="1584118"/>
            <a:chOff x="711881" y="3750090"/>
            <a:chExt cx="8431075" cy="1584118"/>
          </a:xfrm>
        </p:grpSpPr>
        <p:grpSp>
          <p:nvGrpSpPr>
            <p:cNvPr id="9" name="Group 8"/>
            <p:cNvGrpSpPr/>
            <p:nvPr userDrawn="1"/>
          </p:nvGrpSpPr>
          <p:grpSpPr>
            <a:xfrm>
              <a:off x="5653876" y="4636965"/>
              <a:ext cx="3489080" cy="697243"/>
              <a:chOff x="5667731" y="5067130"/>
              <a:chExt cx="3489080" cy="697243"/>
            </a:xfrm>
          </p:grpSpPr>
          <p:sp>
            <p:nvSpPr>
              <p:cNvPr id="134" name="TextBox 133"/>
              <p:cNvSpPr txBox="1"/>
              <p:nvPr userDrawn="1"/>
            </p:nvSpPr>
            <p:spPr>
              <a:xfrm>
                <a:off x="6745125" y="515414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Classroom</a:t>
                </a:r>
                <a:r>
                  <a:rPr lang="en-US" sz="1400" baseline="0" dirty="0">
                    <a:latin typeface="Arial" charset="0"/>
                    <a:ea typeface="Arial" charset="0"/>
                    <a:cs typeface="Arial" charset="0"/>
                  </a:rPr>
                  <a:t> application: Teaching explicitly</a:t>
                </a:r>
                <a:endParaRPr lang="en-US" sz="1400" dirty="0">
                  <a:latin typeface="Arial" charset="0"/>
                  <a:ea typeface="Arial" charset="0"/>
                  <a:cs typeface="Arial" charset="0"/>
                </a:endParaRP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 name="Group 4"/>
            <p:cNvGrpSpPr/>
            <p:nvPr userDrawn="1"/>
          </p:nvGrpSpPr>
          <p:grpSpPr>
            <a:xfrm>
              <a:off x="711881" y="3750090"/>
              <a:ext cx="4534859" cy="1478680"/>
              <a:chOff x="725736" y="4208469"/>
              <a:chExt cx="4534859" cy="1478680"/>
            </a:xfrm>
          </p:grpSpPr>
          <p:sp>
            <p:nvSpPr>
              <p:cNvPr id="94" name="TextBox 93"/>
              <p:cNvSpPr txBox="1"/>
              <p:nvPr userDrawn="1"/>
            </p:nvSpPr>
            <p:spPr>
              <a:xfrm>
                <a:off x="1866426" y="5290076"/>
                <a:ext cx="3394169" cy="307777"/>
              </a:xfrm>
              <a:prstGeom prst="rect">
                <a:avLst/>
              </a:prstGeom>
              <a:noFill/>
            </p:spPr>
            <p:txBody>
              <a:bodyPr wrap="square" rtlCol="0" anchor="ctr">
                <a:spAutoFit/>
              </a:bodyPr>
              <a:lstStyle/>
              <a:p>
                <a:pPr algn="l"/>
                <a:endParaRPr lang="en-US" sz="1400" baseline="0" dirty="0">
                  <a:latin typeface="Arial" charset="0"/>
                  <a:ea typeface="Arial" charset="0"/>
                  <a:cs typeface="Arial" charset="0"/>
                </a:endParaRPr>
              </a:p>
            </p:txBody>
          </p:sp>
          <p:sp>
            <p:nvSpPr>
              <p:cNvPr id="96" name="Rectangle 95"/>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1" name="Picture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25736" y="4208469"/>
                <a:ext cx="516836" cy="645073"/>
              </a:xfrm>
              <a:prstGeom prst="rect">
                <a:avLst/>
              </a:prstGeom>
            </p:spPr>
          </p:pic>
        </p:grpSp>
      </p:grpSp>
      <p:grpSp>
        <p:nvGrpSpPr>
          <p:cNvPr id="32" name="Group 31"/>
          <p:cNvGrpSpPr/>
          <p:nvPr userDrawn="1"/>
        </p:nvGrpSpPr>
        <p:grpSpPr>
          <a:xfrm>
            <a:off x="870770" y="4289559"/>
            <a:ext cx="6098433" cy="1525612"/>
            <a:chOff x="667708" y="3985101"/>
            <a:chExt cx="4573825" cy="1525612"/>
          </a:xfrm>
        </p:grpSpPr>
        <p:grpSp>
          <p:nvGrpSpPr>
            <p:cNvPr id="21" name="Group 20"/>
            <p:cNvGrpSpPr/>
            <p:nvPr userDrawn="1"/>
          </p:nvGrpSpPr>
          <p:grpSpPr>
            <a:xfrm>
              <a:off x="711881" y="4976478"/>
              <a:ext cx="3596109" cy="433327"/>
              <a:chOff x="711881" y="4976478"/>
              <a:chExt cx="3596109" cy="433327"/>
            </a:xfrm>
          </p:grpSpPr>
          <p:sp>
            <p:nvSpPr>
              <p:cNvPr id="57" name="TextBox 56"/>
              <p:cNvSpPr txBox="1"/>
              <p:nvPr userDrawn="1"/>
            </p:nvSpPr>
            <p:spPr>
              <a:xfrm>
                <a:off x="1896304" y="4997815"/>
                <a:ext cx="2411686" cy="307777"/>
              </a:xfrm>
              <a:prstGeom prst="rect">
                <a:avLst/>
              </a:prstGeom>
              <a:noFill/>
            </p:spPr>
            <p:txBody>
              <a:bodyPr wrap="square" rtlCol="0">
                <a:spAutoFit/>
              </a:bodyPr>
              <a:lstStyle/>
              <a:p>
                <a:pPr algn="l"/>
                <a:r>
                  <a:rPr lang="en-US" sz="1400" baseline="0" dirty="0">
                    <a:latin typeface="Arial" charset="0"/>
                    <a:ea typeface="Arial" charset="0"/>
                    <a:cs typeface="Arial" charset="0"/>
                  </a:rPr>
                  <a:t>Examples from real c</a:t>
                </a:r>
                <a:r>
                  <a:rPr lang="en-US" sz="1400" dirty="0">
                    <a:latin typeface="Arial" charset="0"/>
                    <a:ea typeface="Arial" charset="0"/>
                    <a:cs typeface="Arial" charset="0"/>
                  </a:rPr>
                  <a:t>urricula</a:t>
                </a:r>
              </a:p>
            </p:txBody>
          </p:sp>
          <p:pic>
            <p:nvPicPr>
              <p:cNvPr id="17" name="Picture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11881" y="4976478"/>
                <a:ext cx="560776" cy="433327"/>
              </a:xfrm>
              <a:prstGeom prst="rect">
                <a:avLst/>
              </a:prstGeom>
            </p:spPr>
          </p:pic>
        </p:grpSp>
        <p:grpSp>
          <p:nvGrpSpPr>
            <p:cNvPr id="22" name="Group 21"/>
            <p:cNvGrpSpPr/>
            <p:nvPr userDrawn="1"/>
          </p:nvGrpSpPr>
          <p:grpSpPr>
            <a:xfrm>
              <a:off x="667708" y="3985101"/>
              <a:ext cx="4573825" cy="1525612"/>
              <a:chOff x="667708" y="3985101"/>
              <a:chExt cx="4573825" cy="1525612"/>
            </a:xfrm>
          </p:grpSpPr>
          <p:sp>
            <p:nvSpPr>
              <p:cNvPr id="54" name="TextBox 53"/>
              <p:cNvSpPr txBox="1"/>
              <p:nvPr userDrawn="1"/>
            </p:nvSpPr>
            <p:spPr>
              <a:xfrm>
                <a:off x="1847364" y="3985101"/>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Lead</a:t>
                </a:r>
                <a:r>
                  <a:rPr lang="en-US" sz="1400" baseline="0" dirty="0">
                    <a:latin typeface="Arial" charset="0"/>
                    <a:ea typeface="Arial" charset="0"/>
                    <a:cs typeface="Arial" charset="0"/>
                  </a:rPr>
                  <a:t> teacher video</a:t>
                </a:r>
              </a:p>
              <a:p>
                <a:pPr algn="l"/>
                <a:r>
                  <a:rPr lang="en-US" sz="1400" baseline="0" dirty="0">
                    <a:latin typeface="Arial" charset="0"/>
                    <a:ea typeface="Arial" charset="0"/>
                    <a:cs typeface="Arial" charset="0"/>
                  </a:rPr>
                  <a:t>demonstrations</a:t>
                </a:r>
              </a:p>
            </p:txBody>
          </p:sp>
          <p:sp>
            <p:nvSpPr>
              <p:cNvPr id="55" name="Rectangle 54"/>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5" name="Picture 6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67708" y="4024375"/>
                <a:ext cx="679580" cy="426403"/>
              </a:xfrm>
              <a:prstGeom prst="rect">
                <a:avLst/>
              </a:prstGeom>
            </p:spPr>
          </p:pic>
        </p:grpSp>
      </p:grpSp>
      <p:sp>
        <p:nvSpPr>
          <p:cNvPr id="59" name="TextBox 58"/>
          <p:cNvSpPr txBox="1"/>
          <p:nvPr userDrawn="1"/>
        </p:nvSpPr>
        <p:spPr>
          <a:xfrm>
            <a:off x="8955519" y="3392964"/>
            <a:ext cx="2973135" cy="523220"/>
          </a:xfrm>
          <a:prstGeom prst="rect">
            <a:avLst/>
          </a:prstGeom>
          <a:noFill/>
        </p:spPr>
        <p:txBody>
          <a:bodyPr wrap="square" rtlCol="0">
            <a:spAutoFit/>
          </a:bodyPr>
          <a:lstStyle/>
          <a:p>
            <a:pPr algn="l"/>
            <a:r>
              <a:rPr lang="en-US" sz="1400" dirty="0">
                <a:latin typeface="Arial" charset="0"/>
                <a:ea typeface="Arial" charset="0"/>
                <a:cs typeface="Arial" charset="0"/>
              </a:rPr>
              <a:t>Journal entry</a:t>
            </a:r>
            <a:r>
              <a:rPr lang="en-US" sz="1400" baseline="0" dirty="0">
                <a:latin typeface="Arial" charset="0"/>
                <a:ea typeface="Arial" charset="0"/>
                <a:cs typeface="Arial" charset="0"/>
              </a:rPr>
              <a:t> to prepare for classroom application</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3744436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703727" y="-394249"/>
            <a:ext cx="15599457"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549374" y="3364562"/>
            <a:ext cx="904332" cy="12887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Content Placeholder 2"/>
          <p:cNvSpPr>
            <a:spLocks noGrp="1"/>
          </p:cNvSpPr>
          <p:nvPr>
            <p:ph sz="quarter" idx="12" hasCustomPrompt="1"/>
          </p:nvPr>
        </p:nvSpPr>
        <p:spPr>
          <a:xfrm>
            <a:off x="1576194" y="2817184"/>
            <a:ext cx="9802700"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main module title</a:t>
            </a:r>
          </a:p>
        </p:txBody>
      </p:sp>
      <p:sp>
        <p:nvSpPr>
          <p:cNvPr id="215" name="Content Placeholder 2"/>
          <p:cNvSpPr>
            <a:spLocks noGrp="1"/>
          </p:cNvSpPr>
          <p:nvPr>
            <p:ph sz="quarter" idx="14" hasCustomPrompt="1"/>
          </p:nvPr>
        </p:nvSpPr>
        <p:spPr>
          <a:xfrm>
            <a:off x="1576192" y="3433176"/>
            <a:ext cx="9802701"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Part #: Add part title as a question</a:t>
            </a:r>
          </a:p>
        </p:txBody>
      </p:sp>
      <p:sp>
        <p:nvSpPr>
          <p:cNvPr id="2" name="Title 1">
            <a:extLst>
              <a:ext uri="{FF2B5EF4-FFF2-40B4-BE49-F238E27FC236}">
                <a16:creationId xmlns:a16="http://schemas.microsoft.com/office/drawing/2014/main" id="{C2534D1F-8C24-44F3-8E2F-B971B906B57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17778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703727"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sp>
        <p:nvSpPr>
          <p:cNvPr id="220" name="Rectangle 219"/>
          <p:cNvSpPr/>
          <p:nvPr userDrawn="1"/>
        </p:nvSpPr>
        <p:spPr>
          <a:xfrm rot="5400000">
            <a:off x="4341487" y="946425"/>
            <a:ext cx="9144000" cy="6462655"/>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27" name="Text Placeholder 226"/>
          <p:cNvSpPr>
            <a:spLocks noGrp="1"/>
          </p:cNvSpPr>
          <p:nvPr>
            <p:ph type="body" sz="quarter" idx="13" hasCustomPrompt="1"/>
          </p:nvPr>
        </p:nvSpPr>
        <p:spPr>
          <a:xfrm>
            <a:off x="6142567" y="2672896"/>
            <a:ext cx="5539317"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part # objectives</a:t>
            </a:r>
          </a:p>
          <a:p>
            <a:pPr lvl="1"/>
            <a:r>
              <a:rPr lang="en-US"/>
              <a:t>Second level</a:t>
            </a:r>
          </a:p>
          <a:p>
            <a:pPr lvl="2"/>
            <a:r>
              <a:rPr lang="en-US"/>
              <a:t>Third level</a:t>
            </a:r>
          </a:p>
          <a:p>
            <a:pPr lvl="3"/>
            <a:r>
              <a:rPr lang="en-US"/>
              <a:t>Fourth level</a:t>
            </a:r>
          </a:p>
          <a:p>
            <a:pPr lvl="4"/>
            <a:r>
              <a:rPr lang="en-US"/>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616628" y="2773436"/>
            <a:ext cx="450716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Part # Objectives</a:t>
            </a:r>
          </a:p>
        </p:txBody>
      </p:sp>
      <p:sp>
        <p:nvSpPr>
          <p:cNvPr id="2" name="Title 1">
            <a:extLst>
              <a:ext uri="{FF2B5EF4-FFF2-40B4-BE49-F238E27FC236}">
                <a16:creationId xmlns:a16="http://schemas.microsoft.com/office/drawing/2014/main" id="{0615E0A4-2F49-4CFB-8924-976EE63952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23179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9613" y="628032"/>
            <a:ext cx="410955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767644" y="1685759"/>
            <a:ext cx="6457245"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type point of context</a:t>
            </a:r>
          </a:p>
          <a:p>
            <a:pPr lvl="1"/>
            <a:endParaRPr lang="en-US"/>
          </a:p>
        </p:txBody>
      </p:sp>
      <p:sp>
        <p:nvSpPr>
          <p:cNvPr id="15" name="Title 1"/>
          <p:cNvSpPr>
            <a:spLocks noGrp="1"/>
          </p:cNvSpPr>
          <p:nvPr>
            <p:ph type="title" hasCustomPrompt="1"/>
          </p:nvPr>
        </p:nvSpPr>
        <p:spPr>
          <a:xfrm>
            <a:off x="767644" y="423505"/>
            <a:ext cx="6457245"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in the context of the DBI framework</a:t>
            </a:r>
          </a:p>
        </p:txBody>
      </p:sp>
    </p:spTree>
    <p:extLst>
      <p:ext uri="{BB962C8B-B14F-4D97-AF65-F5344CB8AC3E}">
        <p14:creationId xmlns:p14="http://schemas.microsoft.com/office/powerpoint/2010/main" val="37153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03708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273829" y="3273830"/>
            <a:ext cx="6858000" cy="310341"/>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 name="Text Placeholder 226"/>
          <p:cNvSpPr>
            <a:spLocks noGrp="1"/>
          </p:cNvSpPr>
          <p:nvPr userDrawn="1">
            <p:ph type="body" sz="quarter" idx="13" hasCustomPrompt="1"/>
          </p:nvPr>
        </p:nvSpPr>
        <p:spPr>
          <a:xfrm>
            <a:off x="739301" y="1515946"/>
            <a:ext cx="10939672" cy="4469673"/>
          </a:xfrm>
          <a:prstGeom prst="rect">
            <a:avLst/>
          </a:prstGeom>
        </p:spPr>
        <p:txBody>
          <a:bodyPr wrap="square" anchor="t" anchorCtr="0">
            <a:normAutofit/>
          </a:bodyPr>
          <a:lstStyle>
            <a:lvl1pPr marL="285750" indent="-285750">
              <a:buClr>
                <a:schemeClr val="accent6">
                  <a:lumMod val="60000"/>
                  <a:lumOff val="40000"/>
                </a:schemeClr>
              </a:buClr>
              <a:buFont typeface="Wingdings" charset="2"/>
              <a:buChar char="q"/>
              <a:defRPr sz="2000" baseline="0">
                <a:latin typeface="Arial" charset="0"/>
                <a:ea typeface="Arial" charset="0"/>
                <a:cs typeface="Arial" charset="0"/>
              </a:defRPr>
            </a:lvl1pPr>
            <a:lvl2pPr marL="742950" indent="-285750">
              <a:buClr>
                <a:schemeClr val="accent6">
                  <a:lumMod val="20000"/>
                  <a:lumOff val="80000"/>
                </a:schemeClr>
              </a:buClr>
              <a:buFont typeface="Arial" charset="0"/>
              <a:buChar char="•"/>
              <a:defRPr sz="1800">
                <a:latin typeface="Arial" charset="0"/>
                <a:ea typeface="Arial" charset="0"/>
                <a:cs typeface="Arial" charset="0"/>
              </a:defRPr>
            </a:lvl2pPr>
            <a:lvl3pPr marL="1200150" indent="-285750">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 Click to type checklist item</a:t>
            </a:r>
          </a:p>
          <a:p>
            <a:pPr lvl="1"/>
            <a:r>
              <a:rPr lang="en-US"/>
              <a:t>Sub-item for checklist (bullet, not box)</a:t>
            </a:r>
          </a:p>
          <a:p>
            <a:pPr lvl="2"/>
            <a:r>
              <a:rPr lang="en-US"/>
              <a:t>Sub-sub item (use rarely)</a:t>
            </a:r>
          </a:p>
        </p:txBody>
      </p:sp>
      <p:sp>
        <p:nvSpPr>
          <p:cNvPr id="18" name="Title 1"/>
          <p:cNvSpPr>
            <a:spLocks noGrp="1"/>
          </p:cNvSpPr>
          <p:nvPr userDrawn="1">
            <p:ph type="title" hasCustomPrompt="1"/>
          </p:nvPr>
        </p:nvSpPr>
        <p:spPr>
          <a:xfrm>
            <a:off x="1625357" y="324359"/>
            <a:ext cx="10053616"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430949" y="540860"/>
            <a:ext cx="801380" cy="484363"/>
          </a:xfrm>
          <a:prstGeom prst="rect">
            <a:avLst/>
          </a:prstGeom>
        </p:spPr>
      </p:pic>
    </p:spTree>
    <p:extLst>
      <p:ext uri="{BB962C8B-B14F-4D97-AF65-F5344CB8AC3E}">
        <p14:creationId xmlns:p14="http://schemas.microsoft.com/office/powerpoint/2010/main" val="2234958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 name="Text Placeholder 226"/>
          <p:cNvSpPr>
            <a:spLocks noGrp="1"/>
          </p:cNvSpPr>
          <p:nvPr userDrawn="1">
            <p:ph type="body" sz="quarter" idx="13" hasCustomPrompt="1"/>
          </p:nvPr>
        </p:nvSpPr>
        <p:spPr>
          <a:xfrm>
            <a:off x="739301" y="1515946"/>
            <a:ext cx="10939672"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type rationale point</a:t>
            </a:r>
          </a:p>
          <a:p>
            <a:pPr lvl="0"/>
            <a:r>
              <a:rPr lang="en-US"/>
              <a:t>If possible, use Ask the Expert video (or get one filmed)</a:t>
            </a:r>
          </a:p>
        </p:txBody>
      </p:sp>
      <p:sp>
        <p:nvSpPr>
          <p:cNvPr id="21" name="Title 1"/>
          <p:cNvSpPr>
            <a:spLocks noGrp="1"/>
          </p:cNvSpPr>
          <p:nvPr userDrawn="1">
            <p:ph type="title" hasCustomPrompt="1"/>
          </p:nvPr>
        </p:nvSpPr>
        <p:spPr>
          <a:xfrm>
            <a:off x="1625357" y="324359"/>
            <a:ext cx="10053616"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1837" y="453632"/>
            <a:ext cx="555432" cy="667327"/>
          </a:xfrm>
          <a:prstGeom prst="rect">
            <a:avLst/>
          </a:prstGeom>
        </p:spPr>
      </p:pic>
    </p:spTree>
    <p:extLst>
      <p:ext uri="{BB962C8B-B14F-4D97-AF65-F5344CB8AC3E}">
        <p14:creationId xmlns:p14="http://schemas.microsoft.com/office/powerpoint/2010/main" val="1241422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767644" y="1562307"/>
            <a:ext cx="10939672"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767645" y="324359"/>
            <a:ext cx="10911329"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Click to add clear explanation</a:t>
            </a:r>
          </a:p>
        </p:txBody>
      </p:sp>
    </p:spTree>
    <p:extLst>
      <p:ext uri="{BB962C8B-B14F-4D97-AF65-F5344CB8AC3E}">
        <p14:creationId xmlns:p14="http://schemas.microsoft.com/office/powerpoint/2010/main" val="4071596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nowledge-building workbook activity">
    <p:spTree>
      <p:nvGrpSpPr>
        <p:cNvPr id="1" name=""/>
        <p:cNvGrpSpPr/>
        <p:nvPr/>
      </p:nvGrpSpPr>
      <p:grpSpPr>
        <a:xfrm>
          <a:off x="0" y="0"/>
          <a:ext cx="0" cy="0"/>
          <a:chOff x="0" y="0"/>
          <a:chExt cx="0" cy="0"/>
        </a:xfrm>
      </p:grpSpPr>
      <p:sp>
        <p:nvSpPr>
          <p:cNvPr id="11" name="Rectangle 10"/>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767644" y="1644309"/>
            <a:ext cx="10939672"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Workbook Activity #: Activity type (see list)</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17" y="406486"/>
            <a:ext cx="538473" cy="699267"/>
          </a:xfrm>
          <a:prstGeom prst="rect">
            <a:avLst/>
          </a:prstGeom>
        </p:spPr>
      </p:pic>
    </p:spTree>
    <p:extLst>
      <p:ext uri="{BB962C8B-B14F-4D97-AF65-F5344CB8AC3E}">
        <p14:creationId xmlns:p14="http://schemas.microsoft.com/office/powerpoint/2010/main" val="1443892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nowledge-building discussion activity">
    <p:spTree>
      <p:nvGrpSpPr>
        <p:cNvPr id="1" name=""/>
        <p:cNvGrpSpPr/>
        <p:nvPr/>
      </p:nvGrpSpPr>
      <p:grpSpPr>
        <a:xfrm>
          <a:off x="0" y="0"/>
          <a:ext cx="0" cy="0"/>
          <a:chOff x="0" y="0"/>
          <a:chExt cx="0" cy="0"/>
        </a:xfrm>
      </p:grpSpPr>
      <p:sp>
        <p:nvSpPr>
          <p:cNvPr id="17" name="Rectangle 16"/>
          <p:cNvSpPr/>
          <p:nvPr userDrawn="1"/>
        </p:nvSpPr>
        <p:spPr>
          <a:xfrm rot="5400000">
            <a:off x="-3273829" y="3273830"/>
            <a:ext cx="6858000" cy="310341"/>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767645" y="1709508"/>
            <a:ext cx="5552945"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Describe the goal for the discussion board</a:t>
            </a:r>
          </a:p>
          <a:p>
            <a:pPr lvl="0"/>
            <a:r>
              <a:rPr lang="en-US"/>
              <a:t>Provide specific guidelines</a:t>
            </a:r>
          </a:p>
          <a:p>
            <a:pPr lvl="0"/>
            <a:r>
              <a:rPr lang="en-US"/>
              <a:t>Refer to posting guide at right (should also be posted online)</a:t>
            </a:r>
          </a:p>
        </p:txBody>
      </p:sp>
      <p:sp>
        <p:nvSpPr>
          <p:cNvPr id="21" name="Hexagon 20"/>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Discussion Board (ideas; readings; pre-selected video)</a:t>
            </a:r>
          </a:p>
        </p:txBody>
      </p:sp>
      <p:sp>
        <p:nvSpPr>
          <p:cNvPr id="24" name="Rectangle 23"/>
          <p:cNvSpPr/>
          <p:nvPr userDrawn="1"/>
        </p:nvSpPr>
        <p:spPr>
          <a:xfrm rot="5400000" flipV="1">
            <a:off x="4502775" y="3858900"/>
            <a:ext cx="4359743" cy="6095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p:cNvSpPr txBox="1"/>
          <p:nvPr userDrawn="1"/>
        </p:nvSpPr>
        <p:spPr>
          <a:xfrm>
            <a:off x="7003026" y="1599232"/>
            <a:ext cx="4620447" cy="4316566"/>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643" y="561477"/>
            <a:ext cx="843291" cy="443131"/>
          </a:xfrm>
          <a:prstGeom prst="rect">
            <a:avLst/>
          </a:prstGeom>
        </p:spPr>
      </p:pic>
    </p:spTree>
    <p:extLst>
      <p:ext uri="{BB962C8B-B14F-4D97-AF65-F5344CB8AC3E}">
        <p14:creationId xmlns:p14="http://schemas.microsoft.com/office/powerpoint/2010/main" val="1711596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nowledge-building partner work">
    <p:spTree>
      <p:nvGrpSpPr>
        <p:cNvPr id="1" name=""/>
        <p:cNvGrpSpPr/>
        <p:nvPr/>
      </p:nvGrpSpPr>
      <p:grpSpPr>
        <a:xfrm>
          <a:off x="0" y="0"/>
          <a:ext cx="0" cy="0"/>
          <a:chOff x="0" y="0"/>
          <a:chExt cx="0" cy="0"/>
        </a:xfrm>
      </p:grpSpPr>
      <p:sp>
        <p:nvSpPr>
          <p:cNvPr id="18" name="Rectangle 1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Partner Work</a:t>
            </a:r>
          </a:p>
        </p:txBody>
      </p:sp>
      <p:sp>
        <p:nvSpPr>
          <p:cNvPr id="21" name="Text Placeholder 226"/>
          <p:cNvSpPr>
            <a:spLocks noGrp="1"/>
          </p:cNvSpPr>
          <p:nvPr userDrawn="1">
            <p:ph type="body" sz="quarter" idx="13" hasCustomPrompt="1"/>
          </p:nvPr>
        </p:nvSpPr>
        <p:spPr>
          <a:xfrm>
            <a:off x="767644" y="1644309"/>
            <a:ext cx="10939672"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692" y="561731"/>
            <a:ext cx="1061403" cy="447098"/>
          </a:xfrm>
          <a:prstGeom prst="rect">
            <a:avLst/>
          </a:prstGeom>
        </p:spPr>
      </p:pic>
    </p:spTree>
    <p:extLst>
      <p:ext uri="{BB962C8B-B14F-4D97-AF65-F5344CB8AC3E}">
        <p14:creationId xmlns:p14="http://schemas.microsoft.com/office/powerpoint/2010/main" val="2266666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nowledge-building lead teacher demonstration">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850077" y="1653153"/>
            <a:ext cx="10857236"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7" y="257404"/>
            <a:ext cx="10108207"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513" y="571725"/>
            <a:ext cx="906107" cy="426403"/>
          </a:xfrm>
          <a:prstGeom prst="rect">
            <a:avLst/>
          </a:prstGeom>
        </p:spPr>
      </p:pic>
    </p:spTree>
    <p:extLst>
      <p:ext uri="{BB962C8B-B14F-4D97-AF65-F5344CB8AC3E}">
        <p14:creationId xmlns:p14="http://schemas.microsoft.com/office/powerpoint/2010/main" val="3398532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nowledge-building curriculum">
    <p:spTree>
      <p:nvGrpSpPr>
        <p:cNvPr id="1" name=""/>
        <p:cNvGrpSpPr/>
        <p:nvPr/>
      </p:nvGrpSpPr>
      <p:grpSpPr>
        <a:xfrm>
          <a:off x="0" y="0"/>
          <a:ext cx="0" cy="0"/>
          <a:chOff x="0" y="0"/>
          <a:chExt cx="0" cy="0"/>
        </a:xfrm>
      </p:grpSpPr>
      <p:sp>
        <p:nvSpPr>
          <p:cNvPr id="8" name="Rectangle 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6" y="256679"/>
            <a:ext cx="10108209"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834188" y="1644309"/>
            <a:ext cx="10873128"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Hexagon 6"/>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703" y="568263"/>
            <a:ext cx="747701" cy="433327"/>
          </a:xfrm>
          <a:prstGeom prst="rect">
            <a:avLst/>
          </a:prstGeom>
        </p:spPr>
      </p:pic>
    </p:spTree>
    <p:extLst>
      <p:ext uri="{BB962C8B-B14F-4D97-AF65-F5344CB8AC3E}">
        <p14:creationId xmlns:p14="http://schemas.microsoft.com/office/powerpoint/2010/main" val="3116183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nowledge-building video">
    <p:spTree>
      <p:nvGrpSpPr>
        <p:cNvPr id="1" name=""/>
        <p:cNvGrpSpPr/>
        <p:nvPr/>
      </p:nvGrpSpPr>
      <p:grpSpPr>
        <a:xfrm>
          <a:off x="0" y="0"/>
          <a:ext cx="0" cy="0"/>
          <a:chOff x="0" y="0"/>
          <a:chExt cx="0" cy="0"/>
        </a:xfrm>
      </p:grpSpPr>
      <p:sp>
        <p:nvSpPr>
          <p:cNvPr id="20" name="Rectangle 19"/>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625357" y="324359"/>
            <a:ext cx="10053616"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Video Example: </a:t>
            </a:r>
            <a:br>
              <a:rPr lang="en-US"/>
            </a:br>
            <a:r>
              <a:rPr lang="en-US"/>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 name="Text Placeholder 226"/>
          <p:cNvSpPr>
            <a:spLocks noGrp="1"/>
          </p:cNvSpPr>
          <p:nvPr userDrawn="1">
            <p:ph type="body" sz="quarter" idx="14" hasCustomPrompt="1"/>
          </p:nvPr>
        </p:nvSpPr>
        <p:spPr>
          <a:xfrm>
            <a:off x="767645" y="1709508"/>
            <a:ext cx="5552945"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Type description of the video</a:t>
            </a:r>
          </a:p>
          <a:p>
            <a:pPr lvl="0"/>
            <a:r>
              <a:rPr lang="en-US"/>
              <a:t>Type acknowledgement of copyright holder</a:t>
            </a:r>
          </a:p>
        </p:txBody>
      </p:sp>
      <p:sp>
        <p:nvSpPr>
          <p:cNvPr id="25" name="Picture Placeholder 10"/>
          <p:cNvSpPr>
            <a:spLocks noGrp="1"/>
          </p:cNvSpPr>
          <p:nvPr userDrawn="1">
            <p:ph type="pic" sz="quarter" idx="11" hasCustomPrompt="1"/>
          </p:nvPr>
        </p:nvSpPr>
        <p:spPr>
          <a:xfrm>
            <a:off x="6736674" y="1674912"/>
            <a:ext cx="4931231"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6776083" y="5498296"/>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2860822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and description">
    <p:spTree>
      <p:nvGrpSpPr>
        <p:cNvPr id="1" name=""/>
        <p:cNvGrpSpPr/>
        <p:nvPr/>
      </p:nvGrpSpPr>
      <p:grpSpPr>
        <a:xfrm>
          <a:off x="0" y="0"/>
          <a:ext cx="0" cy="0"/>
          <a:chOff x="0" y="0"/>
          <a:chExt cx="0" cy="0"/>
        </a:xfrm>
      </p:grpSpPr>
      <p:sp>
        <p:nvSpPr>
          <p:cNvPr id="18" name="Rectangle 1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727200" y="264055"/>
            <a:ext cx="9980115"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Media Placeholder 14"/>
          <p:cNvSpPr>
            <a:spLocks noGrp="1"/>
          </p:cNvSpPr>
          <p:nvPr userDrawn="1">
            <p:ph type="media" sz="quarter" idx="13" hasCustomPrompt="1"/>
          </p:nvPr>
        </p:nvSpPr>
        <p:spPr>
          <a:xfrm>
            <a:off x="739304" y="1515947"/>
            <a:ext cx="10939669"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6747743" y="5527371"/>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331943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48102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6737351" y="1674813"/>
            <a:ext cx="4969933"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a:t>Clip from video to repeat or image to discuss</a:t>
            </a:r>
          </a:p>
        </p:txBody>
      </p:sp>
      <p:sp>
        <p:nvSpPr>
          <p:cNvPr id="20" name="Rectangle 19"/>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680363" y="422336"/>
            <a:ext cx="9943605"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a:t>Video </a:t>
            </a:r>
            <a:r>
              <a:rPr lang="en-US" err="1"/>
              <a:t>Telestration</a:t>
            </a:r>
            <a:r>
              <a:rPr lang="en-US"/>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2" name="Text Placeholder 2"/>
          <p:cNvSpPr>
            <a:spLocks noGrp="1"/>
          </p:cNvSpPr>
          <p:nvPr userDrawn="1">
            <p:ph idx="12" hasCustomPrompt="1"/>
          </p:nvPr>
        </p:nvSpPr>
        <p:spPr>
          <a:xfrm>
            <a:off x="6776083" y="5498296"/>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23" name="Text Placeholder 226"/>
          <p:cNvSpPr>
            <a:spLocks noGrp="1"/>
          </p:cNvSpPr>
          <p:nvPr userDrawn="1">
            <p:ph type="body" sz="quarter" idx="15" hasCustomPrompt="1"/>
          </p:nvPr>
        </p:nvSpPr>
        <p:spPr>
          <a:xfrm>
            <a:off x="767645" y="1694010"/>
            <a:ext cx="5552945"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Key points of </a:t>
            </a:r>
            <a:r>
              <a:rPr lang="en-US" err="1"/>
              <a:t>telestration</a:t>
            </a:r>
            <a:endParaRPr lang="en-US"/>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1100264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ctivity to link knowledge to practice">
    <p:spTree>
      <p:nvGrpSpPr>
        <p:cNvPr id="1" name=""/>
        <p:cNvGrpSpPr/>
        <p:nvPr/>
      </p:nvGrpSpPr>
      <p:grpSpPr>
        <a:xfrm>
          <a:off x="0" y="0"/>
          <a:ext cx="0" cy="0"/>
          <a:chOff x="0" y="0"/>
          <a:chExt cx="0" cy="0"/>
        </a:xfrm>
      </p:grpSpPr>
      <p:sp>
        <p:nvSpPr>
          <p:cNvPr id="10" name="Rectangle 9"/>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 Placeholder 2"/>
          <p:cNvSpPr>
            <a:spLocks noGrp="1"/>
          </p:cNvSpPr>
          <p:nvPr>
            <p:ph idx="1" hasCustomPrompt="1"/>
          </p:nvPr>
        </p:nvSpPr>
        <p:spPr>
          <a:xfrm>
            <a:off x="673099" y="1689315"/>
            <a:ext cx="5712201" cy="4215540"/>
          </a:xfrm>
          <a:prstGeom prst="rect">
            <a:avLst/>
          </a:prstGeom>
        </p:spPr>
        <p:txBody>
          <a:bodyPr vert="horz" lIns="91440" tIns="45720" rIns="91440" bIns="45720" rtlCol="0">
            <a:normAutofit/>
          </a:bodyPr>
          <a:lstStyle>
            <a:lvl1pPr marL="285750" indent="-285750">
              <a:buFont typeface="AppleSymbols" charset="0"/>
              <a:buChar char="⎔"/>
              <a:defRPr sz="2000" baseline="0">
                <a:latin typeface="Arial" charset="0"/>
                <a:ea typeface="Arial" charset="0"/>
                <a:cs typeface="Arial" charset="0"/>
              </a:defRPr>
            </a:lvl1pPr>
            <a:lvl2pPr>
              <a:defRPr baseline="0"/>
            </a:lvl2pPr>
          </a:lstStyle>
          <a:p>
            <a:pPr lvl="0"/>
            <a:r>
              <a:rPr lang="en-US"/>
              <a:t>Provide a brief background on the curriculum example/video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736436" y="385764"/>
            <a:ext cx="9970848" cy="960437"/>
          </a:xfrm>
          <a:prstGeom prst="rect">
            <a:avLst/>
          </a:prstGeom>
        </p:spPr>
        <p:txBody>
          <a:bodyPr anchor="ctr">
            <a:noAutofit/>
          </a:bodyPr>
          <a:lstStyle>
            <a:lvl1pPr marL="0" indent="0">
              <a:buNone/>
              <a:defRPr sz="24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a:t>Activity to Link Knowledge to Practice</a:t>
            </a:r>
          </a:p>
          <a:p>
            <a:pPr lvl="0"/>
            <a:r>
              <a:rPr lang="en-US"/>
              <a:t>Let Me Start It</a:t>
            </a:r>
            <a:r>
              <a:rPr lang="mr-IN"/>
              <a:t>…</a:t>
            </a:r>
            <a:endParaRPr lang="en-US"/>
          </a:p>
        </p:txBody>
      </p:sp>
      <p:sp>
        <p:nvSpPr>
          <p:cNvPr id="12" name="Rectangle 11"/>
          <p:cNvSpPr/>
          <p:nvPr userDrawn="1"/>
        </p:nvSpPr>
        <p:spPr>
          <a:xfrm rot="5400000" flipV="1">
            <a:off x="5336781" y="3766607"/>
            <a:ext cx="3367849" cy="6095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TextBox 12"/>
          <p:cNvSpPr txBox="1"/>
          <p:nvPr userDrawn="1"/>
        </p:nvSpPr>
        <p:spPr>
          <a:xfrm>
            <a:off x="7656109" y="2148721"/>
            <a:ext cx="3770347" cy="2754600"/>
          </a:xfrm>
          <a:prstGeom prst="rect">
            <a:avLst/>
          </a:prstGeom>
          <a:noFill/>
        </p:spPr>
        <p:txBody>
          <a:bodyPr wrap="square" rtlCol="0">
            <a:spAutoFit/>
          </a:bodyPr>
          <a:lstStyle/>
          <a:p>
            <a:pPr algn="ctr"/>
            <a:r>
              <a:rPr lang="en-US" sz="1700" b="1" dirty="0">
                <a:latin typeface="Arial" charset="0"/>
                <a:ea typeface="Arial" charset="0"/>
                <a:cs typeface="Arial" charset="0"/>
              </a:rPr>
              <a:t>How </a:t>
            </a:r>
            <a:r>
              <a:rPr lang="en-US" sz="1700" b="1" i="1" dirty="0">
                <a:latin typeface="Arial" charset="0"/>
                <a:ea typeface="Arial" charset="0"/>
                <a:cs typeface="Arial" charset="0"/>
              </a:rPr>
              <a:t>Let Me Start It </a:t>
            </a:r>
            <a:r>
              <a:rPr lang="en-US" sz="1700" b="1" dirty="0">
                <a:latin typeface="Arial" charset="0"/>
                <a:ea typeface="Arial" charset="0"/>
                <a:cs typeface="Arial" charset="0"/>
              </a:rPr>
              <a:t>works</a:t>
            </a:r>
          </a:p>
          <a:p>
            <a:pPr algn="l"/>
            <a:endParaRPr lang="en-US" sz="1200" b="1" baseline="0" dirty="0">
              <a:latin typeface="Arial" charset="0"/>
              <a:ea typeface="Arial" charset="0"/>
              <a:cs typeface="Arial" charset="0"/>
            </a:endParaRPr>
          </a:p>
          <a:p>
            <a:pPr marL="285750" indent="-285750" algn="l">
              <a:buFont typeface="Arial" charset="0"/>
              <a:buChar char="•"/>
            </a:pPr>
            <a:r>
              <a:rPr lang="en-US" sz="18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800" b="0" baseline="0" dirty="0">
                <a:latin typeface="Arial" charset="0"/>
                <a:ea typeface="Arial" charset="0"/>
                <a:cs typeface="Arial" charset="0"/>
              </a:rPr>
              <a:t>I’ll begin the process of improving the lesson</a:t>
            </a:r>
          </a:p>
          <a:p>
            <a:pPr marL="285750" indent="-285750" algn="l">
              <a:buFont typeface="Arial" charset="0"/>
              <a:buChar char="•"/>
            </a:pPr>
            <a:r>
              <a:rPr lang="en-US" sz="1800" b="0" baseline="0" dirty="0">
                <a:latin typeface="Arial" charset="0"/>
                <a:ea typeface="Arial" charset="0"/>
                <a:cs typeface="Arial" charset="0"/>
              </a:rPr>
              <a:t>You will finish the process</a:t>
            </a:r>
          </a:p>
          <a:p>
            <a:pPr marL="285750" indent="-285750" algn="l">
              <a:buFont typeface="Arial" charset="0"/>
              <a:buChar char="•"/>
            </a:pPr>
            <a:r>
              <a:rPr lang="en-US" sz="18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028" y="434407"/>
            <a:ext cx="638929" cy="645073"/>
          </a:xfrm>
          <a:prstGeom prst="rect">
            <a:avLst/>
          </a:prstGeom>
        </p:spPr>
      </p:pic>
    </p:spTree>
    <p:extLst>
      <p:ext uri="{BB962C8B-B14F-4D97-AF65-F5344CB8AC3E}">
        <p14:creationId xmlns:p14="http://schemas.microsoft.com/office/powerpoint/2010/main" val="1396591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t me start">
    <p:spTree>
      <p:nvGrpSpPr>
        <p:cNvPr id="1" name=""/>
        <p:cNvGrpSpPr/>
        <p:nvPr/>
      </p:nvGrpSpPr>
      <p:grpSpPr>
        <a:xfrm>
          <a:off x="0" y="0"/>
          <a:ext cx="0" cy="0"/>
          <a:chOff x="0" y="0"/>
          <a:chExt cx="0" cy="0"/>
        </a:xfrm>
      </p:grpSpPr>
      <p:sp>
        <p:nvSpPr>
          <p:cNvPr id="9" name="Rectangle 8"/>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 Placeholder 2"/>
          <p:cNvSpPr>
            <a:spLocks noGrp="1"/>
          </p:cNvSpPr>
          <p:nvPr>
            <p:ph idx="1" hasCustomPrompt="1"/>
          </p:nvPr>
        </p:nvSpPr>
        <p:spPr>
          <a:xfrm>
            <a:off x="767644" y="1580825"/>
            <a:ext cx="6361576"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a:t>Example/video goes here</a:t>
            </a:r>
          </a:p>
        </p:txBody>
      </p:sp>
      <p:sp>
        <p:nvSpPr>
          <p:cNvPr id="10" name="Text Placeholder 2"/>
          <p:cNvSpPr>
            <a:spLocks noGrp="1"/>
          </p:cNvSpPr>
          <p:nvPr>
            <p:ph idx="11" hasCustomPrompt="1"/>
          </p:nvPr>
        </p:nvSpPr>
        <p:spPr>
          <a:xfrm>
            <a:off x="7387641" y="1580826"/>
            <a:ext cx="4228627" cy="4386021"/>
          </a:xfrm>
          <a:prstGeom prst="rect">
            <a:avLst/>
          </a:prstGeom>
        </p:spPr>
        <p:txBody>
          <a:bodyPr vert="horz" lIns="91440" tIns="45720" rIns="91440" bIns="45720" rtlCol="0">
            <a:normAutofit/>
          </a:bodyPr>
          <a:lstStyle>
            <a:lvl1pPr marL="292100" indent="-292100">
              <a:buClr>
                <a:srgbClr val="C85337"/>
              </a:buClr>
              <a:buFont typeface="AppleSymbols" charset="0"/>
              <a:buChar char="⎔"/>
              <a:defRPr sz="2000" baseline="0">
                <a:latin typeface="Arial" charset="0"/>
                <a:ea typeface="Arial" charset="0"/>
                <a:cs typeface="Arial" charset="0"/>
              </a:defRPr>
            </a:lvl1pPr>
            <a:lvl2pPr>
              <a:defRPr baseline="0"/>
            </a:lvl2pPr>
          </a:lstStyle>
          <a:p>
            <a:pPr lvl="0"/>
            <a:r>
              <a:rPr lang="en-US"/>
              <a:t>My start goes here (also in workbook)</a:t>
            </a:r>
          </a:p>
          <a:p>
            <a:pPr lvl="0"/>
            <a:r>
              <a:rPr lang="en-US"/>
              <a:t>May need an additional content slide (or to delete this and do only a content slide)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599106" y="324359"/>
            <a:ext cx="1007986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Let me start it</a:t>
            </a:r>
            <a:r>
              <a:rPr lang="mr-IN"/>
              <a:t>…</a:t>
            </a:r>
            <a:endParaRPr lang="en-US"/>
          </a:p>
        </p:txBody>
      </p:sp>
      <p:sp>
        <p:nvSpPr>
          <p:cNvPr id="8" name="Hexagon 7"/>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028" y="434407"/>
            <a:ext cx="638929" cy="645073"/>
          </a:xfrm>
          <a:prstGeom prst="rect">
            <a:avLst/>
          </a:prstGeom>
        </p:spPr>
      </p:pic>
    </p:spTree>
    <p:extLst>
      <p:ext uri="{BB962C8B-B14F-4D97-AF65-F5344CB8AC3E}">
        <p14:creationId xmlns:p14="http://schemas.microsoft.com/office/powerpoint/2010/main" val="3906108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6" name="Rectangle 5"/>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itle 1"/>
          <p:cNvSpPr>
            <a:spLocks noGrp="1"/>
          </p:cNvSpPr>
          <p:nvPr>
            <p:ph type="title" hasCustomPrompt="1"/>
          </p:nvPr>
        </p:nvSpPr>
        <p:spPr>
          <a:xfrm>
            <a:off x="1599106" y="324359"/>
            <a:ext cx="10079867" cy="917367"/>
          </a:xfrm>
          <a:prstGeom prst="rect">
            <a:avLst/>
          </a:prstGeom>
        </p:spPr>
        <p:txBody>
          <a:bodyPr anchor="ctr" anchorCtr="0">
            <a:normAutofit/>
          </a:bodyPr>
          <a:lstStyle>
            <a:lvl1pPr>
              <a:defRPr sz="2800" b="1" i="0" spc="0" baseline="0">
                <a:latin typeface="Arial" charset="0"/>
                <a:ea typeface="Arial" charset="0"/>
                <a:cs typeface="Arial" charset="0"/>
              </a:defRPr>
            </a:lvl1pPr>
          </a:lstStyle>
          <a:p>
            <a:r>
              <a:rPr lang="en-US"/>
              <a:t>And now that you’ve finished it</a:t>
            </a:r>
            <a:r>
              <a:rPr lang="mr-IN"/>
              <a:t>…</a:t>
            </a:r>
            <a:endParaRPr lang="en-US"/>
          </a:p>
        </p:txBody>
      </p:sp>
      <p:sp>
        <p:nvSpPr>
          <p:cNvPr id="10" name="Text Placeholder 226"/>
          <p:cNvSpPr>
            <a:spLocks noGrp="1"/>
          </p:cNvSpPr>
          <p:nvPr>
            <p:ph type="body" sz="quarter" idx="13" hasCustomPrompt="1"/>
          </p:nvPr>
        </p:nvSpPr>
        <p:spPr>
          <a:xfrm>
            <a:off x="767644" y="1562307"/>
            <a:ext cx="10939672"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Provide information about how you would complete the example</a:t>
            </a:r>
          </a:p>
          <a:p>
            <a:pPr lvl="1"/>
            <a:r>
              <a:rPr lang="en-US"/>
              <a:t>Second level</a:t>
            </a:r>
          </a:p>
          <a:p>
            <a:pPr lvl="2"/>
            <a:r>
              <a:rPr lang="en-US"/>
              <a:t>Third level</a:t>
            </a:r>
          </a:p>
          <a:p>
            <a:pPr lvl="3"/>
            <a:r>
              <a:rPr lang="en-US"/>
              <a:t>Fourth level</a:t>
            </a:r>
          </a:p>
          <a:p>
            <a:pPr lvl="4"/>
            <a:r>
              <a:rPr lang="en-US"/>
              <a:t>Fifth level</a:t>
            </a:r>
          </a:p>
        </p:txBody>
      </p:sp>
      <p:sp>
        <p:nvSpPr>
          <p:cNvPr id="8" name="Hexagon 7"/>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028" y="434407"/>
            <a:ext cx="638929" cy="645073"/>
          </a:xfrm>
          <a:prstGeom prst="rect">
            <a:avLst/>
          </a:prstGeom>
        </p:spPr>
      </p:pic>
    </p:spTree>
    <p:extLst>
      <p:ext uri="{BB962C8B-B14F-4D97-AF65-F5344CB8AC3E}">
        <p14:creationId xmlns:p14="http://schemas.microsoft.com/office/powerpoint/2010/main" val="2930872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273829" y="3273830"/>
            <a:ext cx="6858000" cy="310341"/>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673100" y="385764"/>
            <a:ext cx="11034184"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a:t>Application Activity:</a:t>
            </a:r>
          </a:p>
          <a:p>
            <a:pPr lvl="0"/>
            <a:r>
              <a:rPr lang="en-US"/>
              <a:t>Name of activity (see list below)</a:t>
            </a:r>
          </a:p>
        </p:txBody>
      </p:sp>
      <p:sp>
        <p:nvSpPr>
          <p:cNvPr id="11" name="Text Placeholder 226"/>
          <p:cNvSpPr>
            <a:spLocks noGrp="1"/>
          </p:cNvSpPr>
          <p:nvPr>
            <p:ph type="body" sz="quarter" idx="13" hasCustomPrompt="1"/>
          </p:nvPr>
        </p:nvSpPr>
        <p:spPr>
          <a:xfrm>
            <a:off x="767644" y="1722475"/>
            <a:ext cx="10939672"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a:t>Description</a:t>
            </a:r>
          </a:p>
          <a:p>
            <a:pPr lvl="0"/>
            <a:r>
              <a:rPr lang="en-US"/>
              <a:t>Purpose</a:t>
            </a:r>
          </a:p>
          <a:p>
            <a:pPr lvl="0"/>
            <a:r>
              <a:rPr lang="en-US"/>
              <a:t>Product</a:t>
            </a:r>
          </a:p>
          <a:p>
            <a:pPr lvl="0"/>
            <a:r>
              <a:rPr lang="en-US"/>
              <a:t>Evaluation criteria</a:t>
            </a:r>
          </a:p>
        </p:txBody>
      </p:sp>
      <p:sp>
        <p:nvSpPr>
          <p:cNvPr id="2" name="Title 1">
            <a:extLst>
              <a:ext uri="{FF2B5EF4-FFF2-40B4-BE49-F238E27FC236}">
                <a16:creationId xmlns:a16="http://schemas.microsoft.com/office/drawing/2014/main" id="{F2F55C2B-EF6F-4DC2-B87D-2076665C486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19573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703727"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grpSp>
      <p:sp>
        <p:nvSpPr>
          <p:cNvPr id="220" name="Rectangle 219"/>
          <p:cNvSpPr/>
          <p:nvPr userDrawn="1"/>
        </p:nvSpPr>
        <p:spPr>
          <a:xfrm rot="5400000">
            <a:off x="4341487" y="946425"/>
            <a:ext cx="9144000" cy="6462655"/>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27" name="Text Placeholder 226"/>
          <p:cNvSpPr>
            <a:spLocks noGrp="1"/>
          </p:cNvSpPr>
          <p:nvPr>
            <p:ph type="body" sz="quarter" idx="13" hasCustomPrompt="1"/>
          </p:nvPr>
        </p:nvSpPr>
        <p:spPr>
          <a:xfrm>
            <a:off x="6142567" y="2686746"/>
            <a:ext cx="5539317"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wrap up points</a:t>
            </a:r>
          </a:p>
          <a:p>
            <a:pPr lvl="1"/>
            <a:r>
              <a:rPr lang="en-US"/>
              <a:t>Second level</a:t>
            </a:r>
          </a:p>
          <a:p>
            <a:pPr lvl="2"/>
            <a:r>
              <a:rPr lang="en-US"/>
              <a:t>Third level</a:t>
            </a:r>
          </a:p>
          <a:p>
            <a:pPr lvl="3"/>
            <a:r>
              <a:rPr lang="en-US"/>
              <a:t>Fourth level</a:t>
            </a:r>
          </a:p>
          <a:p>
            <a:pPr lvl="4"/>
            <a:r>
              <a:rPr lang="en-US"/>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554567" y="2723358"/>
            <a:ext cx="4578351"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a:t>Part # Wrap-up</a:t>
            </a:r>
          </a:p>
        </p:txBody>
      </p:sp>
      <p:sp>
        <p:nvSpPr>
          <p:cNvPr id="2" name="Title 1">
            <a:extLst>
              <a:ext uri="{FF2B5EF4-FFF2-40B4-BE49-F238E27FC236}">
                <a16:creationId xmlns:a16="http://schemas.microsoft.com/office/drawing/2014/main" id="{511E7BDF-6EE8-41F5-94C7-FCFFAA8C8EC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90065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858094" y="355799"/>
            <a:ext cx="10841567"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a:t>Module Review and Next Steps</a:t>
            </a:r>
          </a:p>
        </p:txBody>
      </p:sp>
      <p:sp>
        <p:nvSpPr>
          <p:cNvPr id="7" name="Text Placeholder 2"/>
          <p:cNvSpPr>
            <a:spLocks noGrp="1"/>
          </p:cNvSpPr>
          <p:nvPr>
            <p:ph idx="1" hasCustomPrompt="1"/>
          </p:nvPr>
        </p:nvSpPr>
        <p:spPr>
          <a:xfrm>
            <a:off x="6644633" y="2584250"/>
            <a:ext cx="5055027"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1" hasCustomPrompt="1"/>
          </p:nvPr>
        </p:nvSpPr>
        <p:spPr>
          <a:xfrm>
            <a:off x="858093" y="1673003"/>
            <a:ext cx="5055027"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a:t>Checklist Items</a:t>
            </a:r>
          </a:p>
        </p:txBody>
      </p:sp>
      <p:sp>
        <p:nvSpPr>
          <p:cNvPr id="12" name="Text Placeholder 10"/>
          <p:cNvSpPr>
            <a:spLocks noGrp="1"/>
          </p:cNvSpPr>
          <p:nvPr>
            <p:ph type="body" sz="quarter" idx="12" hasCustomPrompt="1"/>
          </p:nvPr>
        </p:nvSpPr>
        <p:spPr>
          <a:xfrm>
            <a:off x="6644633" y="1673003"/>
            <a:ext cx="5055027"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a:t>Activities to Complete</a:t>
            </a:r>
          </a:p>
        </p:txBody>
      </p:sp>
      <p:sp>
        <p:nvSpPr>
          <p:cNvPr id="13" name="Text Placeholder 2"/>
          <p:cNvSpPr>
            <a:spLocks noGrp="1"/>
          </p:cNvSpPr>
          <p:nvPr>
            <p:ph idx="13" hasCustomPrompt="1"/>
          </p:nvPr>
        </p:nvSpPr>
        <p:spPr>
          <a:xfrm>
            <a:off x="858093" y="2584251"/>
            <a:ext cx="5055027"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a:t> Click to type bullet</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 name="Rectangle 16"/>
          <p:cNvSpPr/>
          <p:nvPr userDrawn="1"/>
        </p:nvSpPr>
        <p:spPr>
          <a:xfrm>
            <a:off x="858094" y="2231003"/>
            <a:ext cx="5055025"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6644632" y="2231003"/>
            <a:ext cx="5055027"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DD58574-191E-47AF-A011-CFE9733245B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41002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273829" y="3273830"/>
            <a:ext cx="6858000" cy="310341"/>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599107" y="355799"/>
            <a:ext cx="10100555"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a:t>Classroom Application</a:t>
            </a:r>
          </a:p>
        </p:txBody>
      </p:sp>
      <p:sp>
        <p:nvSpPr>
          <p:cNvPr id="27" name="Text Placeholder 2"/>
          <p:cNvSpPr>
            <a:spLocks noGrp="1"/>
          </p:cNvSpPr>
          <p:nvPr userDrawn="1">
            <p:ph idx="1" hasCustomPrompt="1"/>
          </p:nvPr>
        </p:nvSpPr>
        <p:spPr>
          <a:xfrm>
            <a:off x="6652166" y="2584250"/>
            <a:ext cx="5047495"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userDrawn="1">
            <p:ph idx="13" hasCustomPrompt="1"/>
          </p:nvPr>
        </p:nvSpPr>
        <p:spPr>
          <a:xfrm>
            <a:off x="858093" y="2584251"/>
            <a:ext cx="5055027"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32" name="Rectangle 31"/>
          <p:cNvSpPr/>
          <p:nvPr userDrawn="1"/>
        </p:nvSpPr>
        <p:spPr>
          <a:xfrm>
            <a:off x="858093" y="2306996"/>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Text Placeholder 10"/>
          <p:cNvSpPr>
            <a:spLocks noGrp="1"/>
          </p:cNvSpPr>
          <p:nvPr userDrawn="1">
            <p:ph type="body" sz="quarter" idx="16" hasCustomPrompt="1"/>
          </p:nvPr>
        </p:nvSpPr>
        <p:spPr>
          <a:xfrm>
            <a:off x="7344295" y="1805859"/>
            <a:ext cx="4355365"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a:t>Journal entry assignment</a:t>
            </a:r>
          </a:p>
        </p:txBody>
      </p:sp>
      <p:sp>
        <p:nvSpPr>
          <p:cNvPr id="35" name="Rectangle 34"/>
          <p:cNvSpPr/>
          <p:nvPr userDrawn="1"/>
        </p:nvSpPr>
        <p:spPr>
          <a:xfrm>
            <a:off x="6652165" y="2306996"/>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Hexagon 38"/>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1" name="Text Placeholder 10"/>
          <p:cNvSpPr>
            <a:spLocks noGrp="1"/>
          </p:cNvSpPr>
          <p:nvPr userDrawn="1">
            <p:ph type="body" sz="quarter" idx="17" hasCustomPrompt="1"/>
          </p:nvPr>
        </p:nvSpPr>
        <p:spPr>
          <a:xfrm>
            <a:off x="1460120" y="1666515"/>
            <a:ext cx="445300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a:t>What you will do</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641" y="436305"/>
            <a:ext cx="381824" cy="697243"/>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557" y="1768394"/>
            <a:ext cx="252432" cy="46096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47701" y="1725391"/>
            <a:ext cx="564424" cy="498574"/>
          </a:xfrm>
          <a:prstGeom prst="rect">
            <a:avLst/>
          </a:prstGeom>
        </p:spPr>
      </p:pic>
      <p:sp>
        <p:nvSpPr>
          <p:cNvPr id="2" name="Title 1">
            <a:extLst>
              <a:ext uri="{FF2B5EF4-FFF2-40B4-BE49-F238E27FC236}">
                <a16:creationId xmlns:a16="http://schemas.microsoft.com/office/drawing/2014/main" id="{2015244F-9C9E-4601-8D74-F649FC03D0CB}"/>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0978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neric bulleted slide">
    <p:spTree>
      <p:nvGrpSpPr>
        <p:cNvPr id="1" name=""/>
        <p:cNvGrpSpPr/>
        <p:nvPr/>
      </p:nvGrpSpPr>
      <p:grpSpPr>
        <a:xfrm>
          <a:off x="0" y="0"/>
          <a:ext cx="0" cy="0"/>
          <a:chOff x="0" y="0"/>
          <a:chExt cx="0" cy="0"/>
        </a:xfrm>
      </p:grpSpPr>
      <p:sp>
        <p:nvSpPr>
          <p:cNvPr id="6" name="Rectangle 5"/>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767644" y="1562307"/>
            <a:ext cx="10939672"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767645" y="324359"/>
            <a:ext cx="10911329"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Click to add clear explanation</a:t>
            </a:r>
          </a:p>
        </p:txBody>
      </p:sp>
    </p:spTree>
    <p:extLst>
      <p:ext uri="{BB962C8B-B14F-4D97-AF65-F5344CB8AC3E}">
        <p14:creationId xmlns:p14="http://schemas.microsoft.com/office/powerpoint/2010/main" val="1916803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55DF-D6D7-4207-B352-B368F774075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787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855193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18244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JE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99106" y="256679"/>
            <a:ext cx="10108209"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a:t>Application: Journal Entry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Rectangle 8"/>
          <p:cNvSpPr/>
          <p:nvPr userDrawn="1"/>
        </p:nvSpPr>
        <p:spPr>
          <a:xfrm rot="5400000">
            <a:off x="-3273829" y="3273830"/>
            <a:ext cx="6858000" cy="310341"/>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Hexagon 6"/>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2283" y="478171"/>
            <a:ext cx="694541" cy="613511"/>
          </a:xfrm>
          <a:prstGeom prst="rect">
            <a:avLst/>
          </a:prstGeom>
        </p:spPr>
      </p:pic>
      <p:sp>
        <p:nvSpPr>
          <p:cNvPr id="11" name="Text Placeholder 226"/>
          <p:cNvSpPr>
            <a:spLocks noGrp="1"/>
          </p:cNvSpPr>
          <p:nvPr>
            <p:ph type="body" sz="quarter" idx="13" hasCustomPrompt="1"/>
          </p:nvPr>
        </p:nvSpPr>
        <p:spPr>
          <a:xfrm>
            <a:off x="767645" y="1722475"/>
            <a:ext cx="10939671"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a:t>Description</a:t>
            </a:r>
          </a:p>
          <a:p>
            <a:pPr lvl="0"/>
            <a:r>
              <a:rPr lang="en-US"/>
              <a:t>Purpose</a:t>
            </a:r>
          </a:p>
          <a:p>
            <a:pPr lvl="0"/>
            <a:r>
              <a:rPr lang="en-US"/>
              <a:t>Product</a:t>
            </a:r>
          </a:p>
          <a:p>
            <a:pPr lvl="0"/>
            <a:r>
              <a:rPr lang="en-US"/>
              <a:t>Evaluation criteria</a:t>
            </a:r>
          </a:p>
        </p:txBody>
      </p:sp>
    </p:spTree>
    <p:extLst>
      <p:ext uri="{BB962C8B-B14F-4D97-AF65-F5344CB8AC3E}">
        <p14:creationId xmlns:p14="http://schemas.microsoft.com/office/powerpoint/2010/main" val="2166826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Knowledge-building quiz">
    <p:spTree>
      <p:nvGrpSpPr>
        <p:cNvPr id="1" name=""/>
        <p:cNvGrpSpPr/>
        <p:nvPr/>
      </p:nvGrpSpPr>
      <p:grpSpPr>
        <a:xfrm>
          <a:off x="0" y="0"/>
          <a:ext cx="0" cy="0"/>
          <a:chOff x="0" y="0"/>
          <a:chExt cx="0" cy="0"/>
        </a:xfrm>
      </p:grpSpPr>
      <p:sp>
        <p:nvSpPr>
          <p:cNvPr id="18" name="Rectangle 1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Quiz</a:t>
            </a:r>
          </a:p>
        </p:txBody>
      </p:sp>
      <p:sp>
        <p:nvSpPr>
          <p:cNvPr id="21" name="Text Placeholder 226"/>
          <p:cNvSpPr>
            <a:spLocks noGrp="1"/>
          </p:cNvSpPr>
          <p:nvPr userDrawn="1">
            <p:ph type="body" sz="quarter" idx="13" hasCustomPrompt="1"/>
          </p:nvPr>
        </p:nvSpPr>
        <p:spPr>
          <a:xfrm>
            <a:off x="767644" y="1644309"/>
            <a:ext cx="10939672"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2663" y="450799"/>
            <a:ext cx="573781" cy="631769"/>
          </a:xfrm>
          <a:prstGeom prst="rect">
            <a:avLst/>
          </a:prstGeom>
        </p:spPr>
      </p:pic>
    </p:spTree>
    <p:extLst>
      <p:ext uri="{BB962C8B-B14F-4D97-AF65-F5344CB8AC3E}">
        <p14:creationId xmlns:p14="http://schemas.microsoft.com/office/powerpoint/2010/main" val="3041333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KnowBuild workbook activity">
    <p:spTree>
      <p:nvGrpSpPr>
        <p:cNvPr id="1" name=""/>
        <p:cNvGrpSpPr/>
        <p:nvPr/>
      </p:nvGrpSpPr>
      <p:grpSpPr>
        <a:xfrm>
          <a:off x="0" y="0"/>
          <a:ext cx="0" cy="0"/>
          <a:chOff x="0" y="0"/>
          <a:chExt cx="0" cy="0"/>
        </a:xfrm>
      </p:grpSpPr>
      <p:sp>
        <p:nvSpPr>
          <p:cNvPr id="11" name="Rectangle 10"/>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767644" y="1644309"/>
            <a:ext cx="10939672"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Activity #.#</a:t>
            </a:r>
            <a:br>
              <a:rPr lang="en-US"/>
            </a:br>
            <a:r>
              <a:rPr lang="en-US"/>
              <a:t>Knowledge-Building Workbook</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17" y="406486"/>
            <a:ext cx="538473" cy="699267"/>
          </a:xfrm>
          <a:prstGeom prst="rect">
            <a:avLst/>
          </a:prstGeom>
        </p:spPr>
      </p:pic>
    </p:spTree>
    <p:extLst>
      <p:ext uri="{BB962C8B-B14F-4D97-AF65-F5344CB8AC3E}">
        <p14:creationId xmlns:p14="http://schemas.microsoft.com/office/powerpoint/2010/main" val="1291255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KnowBuild Read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5C49F8-A52D-4374-94C3-2284BC768441}"/>
              </a:ext>
            </a:extLst>
          </p:cNvPr>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Hexagon 6"/>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7" y="256679"/>
            <a:ext cx="7893236"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a:t>Module Reading</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834188" y="2701053"/>
            <a:ext cx="10917545" cy="3412928"/>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details and instructions for the reading</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logo&#10;&#10;Description generated with very high confidence">
            <a:extLst>
              <a:ext uri="{FF2B5EF4-FFF2-40B4-BE49-F238E27FC236}">
                <a16:creationId xmlns:a16="http://schemas.microsoft.com/office/drawing/2014/main" id="{FF2C5357-3A05-4C66-845E-E66D288809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0627" y="437401"/>
            <a:ext cx="694976" cy="650560"/>
          </a:xfrm>
          <a:prstGeom prst="rect">
            <a:avLst/>
          </a:prstGeom>
        </p:spPr>
      </p:pic>
      <p:sp>
        <p:nvSpPr>
          <p:cNvPr id="11" name="Text Placeholder 226">
            <a:extLst>
              <a:ext uri="{FF2B5EF4-FFF2-40B4-BE49-F238E27FC236}">
                <a16:creationId xmlns:a16="http://schemas.microsoft.com/office/drawing/2014/main" id="{F7409A9E-D9E9-49D9-94B9-5C7FAAC61780}"/>
              </a:ext>
            </a:extLst>
          </p:cNvPr>
          <p:cNvSpPr>
            <a:spLocks noGrp="1"/>
          </p:cNvSpPr>
          <p:nvPr>
            <p:ph type="body" sz="quarter" idx="14" hasCustomPrompt="1"/>
          </p:nvPr>
        </p:nvSpPr>
        <p:spPr>
          <a:xfrm>
            <a:off x="834190" y="1664300"/>
            <a:ext cx="8658153" cy="890893"/>
          </a:xfrm>
          <a:prstGeom prst="rect">
            <a:avLst/>
          </a:prstGeom>
        </p:spPr>
        <p:txBody>
          <a:bodyPr wrap="square" anchor="ctr"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914400" indent="0">
              <a:buClr>
                <a:srgbClr val="94B9AF"/>
              </a:buClr>
              <a:buFont typeface="AppleSymbols" charset="0"/>
              <a:buNone/>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Complete reference for reading in APA format</a:t>
            </a:r>
          </a:p>
        </p:txBody>
      </p:sp>
      <p:sp>
        <p:nvSpPr>
          <p:cNvPr id="12" name="Picture Placeholder 11">
            <a:extLst>
              <a:ext uri="{FF2B5EF4-FFF2-40B4-BE49-F238E27FC236}">
                <a16:creationId xmlns:a16="http://schemas.microsoft.com/office/drawing/2014/main" id="{9C010939-8F3E-4DAD-B81D-1746C0206C5F}"/>
              </a:ext>
            </a:extLst>
          </p:cNvPr>
          <p:cNvSpPr>
            <a:spLocks noGrp="1"/>
          </p:cNvSpPr>
          <p:nvPr>
            <p:ph type="pic" sz="quarter" idx="15" hasCustomPrompt="1"/>
          </p:nvPr>
        </p:nvSpPr>
        <p:spPr>
          <a:xfrm>
            <a:off x="9583749" y="252413"/>
            <a:ext cx="2167985" cy="2302779"/>
          </a:xfrm>
          <a:prstGeom prst="rect">
            <a:avLst/>
          </a:prstGeom>
        </p:spPr>
        <p:txBody>
          <a:bodyPr/>
          <a:lstStyle>
            <a:lvl1pPr marL="0" indent="0">
              <a:buNone/>
              <a:defRPr sz="1800"/>
            </a:lvl1pPr>
          </a:lstStyle>
          <a:p>
            <a:r>
              <a:rPr lang="en-US" dirty="0"/>
              <a:t>Image of the reading</a:t>
            </a:r>
          </a:p>
        </p:txBody>
      </p:sp>
    </p:spTree>
    <p:extLst>
      <p:ext uri="{BB962C8B-B14F-4D97-AF65-F5344CB8AC3E}">
        <p14:creationId xmlns:p14="http://schemas.microsoft.com/office/powerpoint/2010/main" val="71374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only slide">
    <p:spTree>
      <p:nvGrpSpPr>
        <p:cNvPr id="1" name=""/>
        <p:cNvGrpSpPr/>
        <p:nvPr/>
      </p:nvGrpSpPr>
      <p:grpSpPr>
        <a:xfrm>
          <a:off x="0" y="0"/>
          <a:ext cx="0" cy="0"/>
          <a:chOff x="0" y="0"/>
          <a:chExt cx="0" cy="0"/>
        </a:xfrm>
      </p:grpSpPr>
      <p:sp>
        <p:nvSpPr>
          <p:cNvPr id="6" name="Rectangle 5"/>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0" name="Title 1"/>
          <p:cNvSpPr>
            <a:spLocks noGrp="1"/>
          </p:cNvSpPr>
          <p:nvPr>
            <p:ph type="title" hasCustomPrompt="1"/>
          </p:nvPr>
        </p:nvSpPr>
        <p:spPr>
          <a:xfrm>
            <a:off x="767645" y="324359"/>
            <a:ext cx="10911329"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Click to add title</a:t>
            </a:r>
          </a:p>
        </p:txBody>
      </p:sp>
    </p:spTree>
    <p:extLst>
      <p:ext uri="{BB962C8B-B14F-4D97-AF65-F5344CB8AC3E}">
        <p14:creationId xmlns:p14="http://schemas.microsoft.com/office/powerpoint/2010/main" val="3934447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Video Intr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90487-9A26-419E-AB87-9EAC53DE69F2}"/>
              </a:ext>
            </a:extLst>
          </p:cNvPr>
          <p:cNvSpPr/>
          <p:nvPr userDrawn="1"/>
        </p:nvSpPr>
        <p:spPr>
          <a:xfrm rot="5400000">
            <a:off x="-3268320" y="327379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625357" y="324359"/>
            <a:ext cx="10053616"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Video Example: </a:t>
            </a:r>
            <a:br>
              <a:rPr lang="en-US"/>
            </a:br>
            <a:r>
              <a:rPr lang="en-US"/>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 name="Text Placeholder 226"/>
          <p:cNvSpPr>
            <a:spLocks noGrp="1"/>
          </p:cNvSpPr>
          <p:nvPr userDrawn="1">
            <p:ph type="body" sz="quarter" idx="14" hasCustomPrompt="1"/>
          </p:nvPr>
        </p:nvSpPr>
        <p:spPr>
          <a:xfrm>
            <a:off x="524096" y="1633604"/>
            <a:ext cx="5913735" cy="4322941"/>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631825"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Type description of the video</a:t>
            </a:r>
          </a:p>
          <a:p>
            <a:pPr lvl="1"/>
            <a:r>
              <a:rPr lang="en-US"/>
              <a:t>Type acknowledgement of copyright holder</a:t>
            </a:r>
          </a:p>
        </p:txBody>
      </p:sp>
      <p:sp>
        <p:nvSpPr>
          <p:cNvPr id="25" name="Picture Placeholder 10"/>
          <p:cNvSpPr>
            <a:spLocks noGrp="1"/>
          </p:cNvSpPr>
          <p:nvPr userDrawn="1">
            <p:ph type="pic" sz="quarter" idx="11" hasCustomPrompt="1"/>
          </p:nvPr>
        </p:nvSpPr>
        <p:spPr>
          <a:xfrm>
            <a:off x="6736674" y="1633604"/>
            <a:ext cx="4931231"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
        <p:nvSpPr>
          <p:cNvPr id="13" name="Text Placeholder 226">
            <a:extLst>
              <a:ext uri="{FF2B5EF4-FFF2-40B4-BE49-F238E27FC236}">
                <a16:creationId xmlns:a16="http://schemas.microsoft.com/office/drawing/2014/main" id="{AAC739ED-4A02-4840-B773-489B4B397A15}"/>
              </a:ext>
            </a:extLst>
          </p:cNvPr>
          <p:cNvSpPr>
            <a:spLocks noGrp="1"/>
          </p:cNvSpPr>
          <p:nvPr>
            <p:ph type="body" sz="quarter" idx="15" hasCustomPrompt="1"/>
          </p:nvPr>
        </p:nvSpPr>
        <p:spPr>
          <a:xfrm>
            <a:off x="6736674" y="5420916"/>
            <a:ext cx="4942300" cy="544174"/>
          </a:xfrm>
          <a:prstGeom prst="rect">
            <a:avLst/>
          </a:prstGeom>
        </p:spPr>
        <p:txBody>
          <a:bodyPr wrap="square" anchor="t" anchorCtr="0">
            <a:normAutofit/>
          </a:bodyPr>
          <a:lstStyle>
            <a:lvl1pPr marL="171450" indent="-171450">
              <a:buClr>
                <a:schemeClr val="accent1">
                  <a:lumMod val="75000"/>
                </a:schemeClr>
              </a:buClr>
              <a:buFont typeface="AppleSymbols" charset="0"/>
              <a:buChar char="⎔"/>
              <a:defRPr sz="1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Video copyright holder’s preferred citation</a:t>
            </a:r>
          </a:p>
          <a:p>
            <a:pPr lvl="0"/>
            <a:r>
              <a:rPr lang="en-US"/>
              <a:t>Hyperlink to copyright holder’s website if applicable</a:t>
            </a:r>
          </a:p>
          <a:p>
            <a:pPr lvl="0"/>
            <a:endParaRPr lang="en-US"/>
          </a:p>
        </p:txBody>
      </p:sp>
    </p:spTree>
    <p:extLst>
      <p:ext uri="{BB962C8B-B14F-4D97-AF65-F5344CB8AC3E}">
        <p14:creationId xmlns:p14="http://schemas.microsoft.com/office/powerpoint/2010/main" val="2465419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KnowBuild Video">
    <p:spTree>
      <p:nvGrpSpPr>
        <p:cNvPr id="1" name=""/>
        <p:cNvGrpSpPr/>
        <p:nvPr/>
      </p:nvGrpSpPr>
      <p:grpSpPr>
        <a:xfrm>
          <a:off x="0" y="0"/>
          <a:ext cx="0" cy="0"/>
          <a:chOff x="0" y="0"/>
          <a:chExt cx="0" cy="0"/>
        </a:xfrm>
      </p:grpSpPr>
      <p:sp>
        <p:nvSpPr>
          <p:cNvPr id="18" name="Rectangle 1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727200" y="264055"/>
            <a:ext cx="9980115"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Media Placeholder 14"/>
          <p:cNvSpPr>
            <a:spLocks noGrp="1"/>
          </p:cNvSpPr>
          <p:nvPr userDrawn="1">
            <p:ph type="media" sz="quarter" idx="13" hasCustomPrompt="1"/>
          </p:nvPr>
        </p:nvSpPr>
        <p:spPr>
          <a:xfrm>
            <a:off x="739304" y="1515947"/>
            <a:ext cx="10939669"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6747743" y="5527371"/>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2901127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KnowBuild Video Intro">
    <p:spTree>
      <p:nvGrpSpPr>
        <p:cNvPr id="1" name=""/>
        <p:cNvGrpSpPr/>
        <p:nvPr/>
      </p:nvGrpSpPr>
      <p:grpSpPr>
        <a:xfrm>
          <a:off x="0" y="0"/>
          <a:ext cx="0" cy="0"/>
          <a:chOff x="0" y="0"/>
          <a:chExt cx="0" cy="0"/>
        </a:xfrm>
      </p:grpSpPr>
      <p:sp>
        <p:nvSpPr>
          <p:cNvPr id="20" name="Rectangle 19"/>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625357" y="324359"/>
            <a:ext cx="10053616"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Video Example: </a:t>
            </a:r>
            <a:br>
              <a:rPr lang="en-US"/>
            </a:br>
            <a:r>
              <a:rPr lang="en-US"/>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4" name="Text Placeholder 226"/>
          <p:cNvSpPr>
            <a:spLocks noGrp="1"/>
          </p:cNvSpPr>
          <p:nvPr userDrawn="1">
            <p:ph type="body" sz="quarter" idx="14" hasCustomPrompt="1"/>
          </p:nvPr>
        </p:nvSpPr>
        <p:spPr>
          <a:xfrm>
            <a:off x="767645" y="1633604"/>
            <a:ext cx="5552945" cy="4322941"/>
          </a:xfrm>
          <a:prstGeom prst="rect">
            <a:avLst/>
          </a:prstGeom>
        </p:spPr>
        <p:txBody>
          <a:bodyPr wrap="square" anchor="t" anchorCtr="0">
            <a:normAutofit/>
          </a:bodyPr>
          <a:lstStyle>
            <a:lvl1pPr marL="285750" indent="-285750">
              <a:lnSpc>
                <a:spcPct val="100000"/>
              </a:lnSpc>
              <a:buClr>
                <a:schemeClr val="accent5">
                  <a:lumMod val="60000"/>
                  <a:lumOff val="40000"/>
                </a:schemeClr>
              </a:buClr>
              <a:buFont typeface="AppleSymbols" charset="0"/>
              <a:buChar char="⎔"/>
              <a:defRPr sz="1800" baseline="0">
                <a:latin typeface="Arial" charset="0"/>
                <a:ea typeface="Arial" charset="0"/>
                <a:cs typeface="Arial" charset="0"/>
              </a:defRPr>
            </a:lvl1pPr>
            <a:lvl2pPr marL="573088" indent="-285750">
              <a:buClr>
                <a:schemeClr val="accent5">
                  <a:lumMod val="40000"/>
                  <a:lumOff val="60000"/>
                </a:schemeClr>
              </a:buClr>
              <a:buFont typeface="AppleSymbols" charset="0"/>
              <a:buChar char="⎔"/>
              <a:defRPr sz="1600">
                <a:latin typeface="Arial" charset="0"/>
                <a:ea typeface="Arial" charset="0"/>
                <a:cs typeface="Arial" charset="0"/>
              </a:defRPr>
            </a:lvl2pPr>
            <a:lvl3pPr marL="914400" indent="-285750">
              <a:buClr>
                <a:schemeClr val="accent5">
                  <a:lumMod val="20000"/>
                  <a:lumOff val="80000"/>
                </a:schemeClr>
              </a:buClr>
              <a:buFont typeface="AppleSymbols" charset="0"/>
              <a:buChar char="⎔"/>
              <a:tabLst>
                <a:tab pos="914400" algn="l"/>
              </a:tabLst>
              <a:defRPr sz="14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Type description of the video</a:t>
            </a:r>
          </a:p>
          <a:p>
            <a:pPr lvl="0"/>
            <a:r>
              <a:rPr lang="en-US"/>
              <a:t>Type acknowledgement of copyright holder</a:t>
            </a:r>
          </a:p>
          <a:p>
            <a:pPr lvl="1"/>
            <a:endParaRPr lang="en-US"/>
          </a:p>
          <a:p>
            <a:pPr lvl="2"/>
            <a:endParaRPr lang="en-US"/>
          </a:p>
        </p:txBody>
      </p:sp>
      <p:sp>
        <p:nvSpPr>
          <p:cNvPr id="25" name="Picture Placeholder 10"/>
          <p:cNvSpPr>
            <a:spLocks noGrp="1"/>
          </p:cNvSpPr>
          <p:nvPr userDrawn="1">
            <p:ph type="pic" sz="quarter" idx="11" hasCustomPrompt="1"/>
          </p:nvPr>
        </p:nvSpPr>
        <p:spPr>
          <a:xfrm>
            <a:off x="6736674" y="1633604"/>
            <a:ext cx="4931231"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6776083" y="5498296"/>
            <a:ext cx="4902891"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2854304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rriculum example">
    <p:spTree>
      <p:nvGrpSpPr>
        <p:cNvPr id="1" name=""/>
        <p:cNvGrpSpPr/>
        <p:nvPr/>
      </p:nvGrpSpPr>
      <p:grpSpPr>
        <a:xfrm>
          <a:off x="0" y="0"/>
          <a:ext cx="0" cy="0"/>
          <a:chOff x="0" y="0"/>
          <a:chExt cx="0" cy="0"/>
        </a:xfrm>
      </p:grpSpPr>
      <p:sp>
        <p:nvSpPr>
          <p:cNvPr id="10" name="Rectangle 9"/>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Hexagon 6"/>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6" y="256679"/>
            <a:ext cx="10108209"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a:t>Curriculum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5560465" y="1644309"/>
            <a:ext cx="6146852"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chemeClr val="accent1">
                  <a:lumMod val="20000"/>
                  <a:lumOff val="80000"/>
                </a:schemeClr>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703" y="568263"/>
            <a:ext cx="747701" cy="433327"/>
          </a:xfrm>
          <a:prstGeom prst="rect">
            <a:avLst/>
          </a:prstGeom>
        </p:spPr>
      </p:pic>
      <p:sp>
        <p:nvSpPr>
          <p:cNvPr id="11" name="Text Placeholder 226">
            <a:extLst>
              <a:ext uri="{FF2B5EF4-FFF2-40B4-BE49-F238E27FC236}">
                <a16:creationId xmlns:a16="http://schemas.microsoft.com/office/drawing/2014/main" id="{4D59D2A9-36F9-4FDD-92E5-931C2B21D8E0}"/>
              </a:ext>
            </a:extLst>
          </p:cNvPr>
          <p:cNvSpPr>
            <a:spLocks noGrp="1"/>
          </p:cNvSpPr>
          <p:nvPr>
            <p:ph type="body" sz="quarter" idx="14" hasCustomPrompt="1"/>
          </p:nvPr>
        </p:nvSpPr>
        <p:spPr>
          <a:xfrm>
            <a:off x="573047" y="1649234"/>
            <a:ext cx="4724712" cy="5106871"/>
          </a:xfrm>
          <a:prstGeom prst="flowChartDocument">
            <a:avLst/>
          </a:prstGeom>
          <a:solidFill>
            <a:schemeClr val="accent2">
              <a:lumMod val="50000"/>
            </a:schemeClr>
          </a:solidFill>
          <a:ln>
            <a:solidFill>
              <a:schemeClr val="accent2">
                <a:lumMod val="75000"/>
              </a:schemeClr>
            </a:solidFill>
          </a:ln>
        </p:spPr>
        <p:txBody>
          <a:bodyPr wrap="square" anchor="t" anchorCtr="0">
            <a:normAutofit/>
          </a:bodyPr>
          <a:lstStyle>
            <a:lvl1pPr marL="285750" indent="-285750">
              <a:buClr>
                <a:schemeClr val="accent1"/>
              </a:buClr>
              <a:buFont typeface="AppleSymbols" charset="0"/>
              <a:buChar char="⎔"/>
              <a:defRPr sz="2000" baseline="0">
                <a:latin typeface="+mn-lt"/>
                <a:ea typeface="Arial" charset="0"/>
                <a:cs typeface="Arial" charset="0"/>
              </a:defRPr>
            </a:lvl1pPr>
            <a:lvl2pPr marL="742950" indent="-285750">
              <a:buClr>
                <a:schemeClr val="accent1">
                  <a:lumMod val="60000"/>
                  <a:lumOff val="40000"/>
                </a:schemeClr>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68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15461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KnowBuild curriculum">
    <p:spTree>
      <p:nvGrpSpPr>
        <p:cNvPr id="1" name=""/>
        <p:cNvGrpSpPr/>
        <p:nvPr/>
      </p:nvGrpSpPr>
      <p:grpSpPr>
        <a:xfrm>
          <a:off x="0" y="0"/>
          <a:ext cx="0" cy="0"/>
          <a:chOff x="0" y="0"/>
          <a:chExt cx="0" cy="0"/>
        </a:xfrm>
      </p:grpSpPr>
      <p:sp>
        <p:nvSpPr>
          <p:cNvPr id="8" name="Rectangle 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6" y="256679"/>
            <a:ext cx="10108209"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5674407" y="1644309"/>
            <a:ext cx="6032908"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Hexagon 6"/>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5703" y="568263"/>
            <a:ext cx="747701" cy="433327"/>
          </a:xfrm>
          <a:prstGeom prst="rect">
            <a:avLst/>
          </a:prstGeom>
        </p:spPr>
      </p:pic>
      <p:sp>
        <p:nvSpPr>
          <p:cNvPr id="10" name="Text Placeholder 226">
            <a:extLst>
              <a:ext uri="{FF2B5EF4-FFF2-40B4-BE49-F238E27FC236}">
                <a16:creationId xmlns:a16="http://schemas.microsoft.com/office/drawing/2014/main" id="{1387A064-9B1C-4DBD-8AF0-7CFEC4BA4457}"/>
              </a:ext>
            </a:extLst>
          </p:cNvPr>
          <p:cNvSpPr>
            <a:spLocks noGrp="1"/>
          </p:cNvSpPr>
          <p:nvPr>
            <p:ph type="body" sz="quarter" idx="14" hasCustomPrompt="1"/>
          </p:nvPr>
        </p:nvSpPr>
        <p:spPr>
          <a:xfrm>
            <a:off x="619259" y="1644308"/>
            <a:ext cx="4724712" cy="5106871"/>
          </a:xfrm>
          <a:prstGeom prst="flowChartDocument">
            <a:avLst/>
          </a:prstGeom>
          <a:solidFill>
            <a:schemeClr val="accent5">
              <a:lumMod val="50000"/>
            </a:schemeClr>
          </a:solidFill>
          <a:ln>
            <a:solidFill>
              <a:schemeClr val="accent5">
                <a:lumMod val="75000"/>
              </a:schemeClr>
            </a:solidFill>
          </a:ln>
        </p:spPr>
        <p:txBody>
          <a:bodyPr wrap="square" anchor="t" anchorCtr="0">
            <a:normAutofit/>
          </a:bodyPr>
          <a:lstStyle>
            <a:lvl1pPr marL="285750" indent="-285750">
              <a:buClr>
                <a:srgbClr val="94B9AF"/>
              </a:buClr>
              <a:buFont typeface="AppleSymbols" charset="0"/>
              <a:buChar char="⎔"/>
              <a:defRPr sz="2000" baseline="0">
                <a:latin typeface="+mn-lt"/>
                <a:ea typeface="Arial" charset="0"/>
                <a:cs typeface="Arial" charset="0"/>
              </a:defRPr>
            </a:lvl1pPr>
            <a:lvl2pPr marL="742950" indent="-285750">
              <a:buClr>
                <a:srgbClr val="94B9AF"/>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1810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KnowBuild discussion">
    <p:spTree>
      <p:nvGrpSpPr>
        <p:cNvPr id="1" name=""/>
        <p:cNvGrpSpPr/>
        <p:nvPr/>
      </p:nvGrpSpPr>
      <p:grpSpPr>
        <a:xfrm>
          <a:off x="0" y="0"/>
          <a:ext cx="0" cy="0"/>
          <a:chOff x="0" y="0"/>
          <a:chExt cx="0" cy="0"/>
        </a:xfrm>
      </p:grpSpPr>
      <p:sp>
        <p:nvSpPr>
          <p:cNvPr id="17" name="Rectangle 16"/>
          <p:cNvSpPr/>
          <p:nvPr userDrawn="1"/>
        </p:nvSpPr>
        <p:spPr>
          <a:xfrm rot="5400000">
            <a:off x="-3273829" y="3273830"/>
            <a:ext cx="6858000" cy="310341"/>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767645" y="1709508"/>
            <a:ext cx="5552945"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Describe the goal for the discussion board</a:t>
            </a:r>
          </a:p>
          <a:p>
            <a:pPr lvl="0"/>
            <a:r>
              <a:rPr lang="en-US"/>
              <a:t>Provide specific guidelines</a:t>
            </a:r>
          </a:p>
          <a:p>
            <a:pPr lvl="0"/>
            <a:r>
              <a:rPr lang="en-US"/>
              <a:t>Refer to posting guide at right (should also be posted online)</a:t>
            </a:r>
          </a:p>
        </p:txBody>
      </p:sp>
      <p:sp>
        <p:nvSpPr>
          <p:cNvPr id="21" name="Hexagon 20"/>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3"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Discussion Board</a:t>
            </a:r>
          </a:p>
        </p:txBody>
      </p:sp>
      <p:sp>
        <p:nvSpPr>
          <p:cNvPr id="24" name="Rectangle 23"/>
          <p:cNvSpPr/>
          <p:nvPr userDrawn="1"/>
        </p:nvSpPr>
        <p:spPr>
          <a:xfrm rot="5400000" flipV="1">
            <a:off x="4502775" y="3858900"/>
            <a:ext cx="4359743" cy="6095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p:cNvSpPr txBox="1"/>
          <p:nvPr userDrawn="1"/>
        </p:nvSpPr>
        <p:spPr>
          <a:xfrm>
            <a:off x="7003026" y="1599232"/>
            <a:ext cx="4620447" cy="4316566"/>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643" y="561477"/>
            <a:ext cx="843291" cy="443131"/>
          </a:xfrm>
          <a:prstGeom prst="rect">
            <a:avLst/>
          </a:prstGeom>
        </p:spPr>
      </p:pic>
    </p:spTree>
    <p:extLst>
      <p:ext uri="{BB962C8B-B14F-4D97-AF65-F5344CB8AC3E}">
        <p14:creationId xmlns:p14="http://schemas.microsoft.com/office/powerpoint/2010/main" val="1661770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87CD1E-E61C-4B31-85F0-7AB22761D0B6}"/>
              </a:ext>
            </a:extLst>
          </p:cNvPr>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727200" y="264055"/>
            <a:ext cx="9980115"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Media Placeholder 14"/>
          <p:cNvSpPr>
            <a:spLocks noGrp="1"/>
          </p:cNvSpPr>
          <p:nvPr userDrawn="1">
            <p:ph type="media" sz="quarter" idx="13" hasCustomPrompt="1"/>
          </p:nvPr>
        </p:nvSpPr>
        <p:spPr>
          <a:xfrm>
            <a:off x="739304" y="1515946"/>
            <a:ext cx="10939669" cy="4542210"/>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739304" y="6209161"/>
            <a:ext cx="5561795"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spTree>
    <p:extLst>
      <p:ext uri="{BB962C8B-B14F-4D97-AF65-F5344CB8AC3E}">
        <p14:creationId xmlns:p14="http://schemas.microsoft.com/office/powerpoint/2010/main" val="3822382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TD Intro &amp; Debrief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E4C92-27B1-4041-8179-74D8F85ADB89}"/>
              </a:ext>
            </a:extLst>
          </p:cNvPr>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7" y="257404"/>
            <a:ext cx="10108207"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513" y="571725"/>
            <a:ext cx="906107"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767644" y="1644309"/>
            <a:ext cx="6174624"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7109469" y="1674913"/>
            <a:ext cx="4558436"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2769859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LTD">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850077" y="1653153"/>
            <a:ext cx="10857236"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2" name="Title 1"/>
          <p:cNvSpPr>
            <a:spLocks noGrp="1"/>
          </p:cNvSpPr>
          <p:nvPr>
            <p:ph type="title" hasCustomPrompt="1"/>
          </p:nvPr>
        </p:nvSpPr>
        <p:spPr>
          <a:xfrm>
            <a:off x="1599107" y="257404"/>
            <a:ext cx="10108207"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Lead Teacher Demo</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Rectangle 10"/>
          <p:cNvSpPr/>
          <p:nvPr userDrawn="1"/>
        </p:nvSpPr>
        <p:spPr>
          <a:xfrm rot="5400000">
            <a:off x="-3273829" y="3273830"/>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Hexagon 8"/>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513" y="571725"/>
            <a:ext cx="906107" cy="426403"/>
          </a:xfrm>
          <a:prstGeom prst="rect">
            <a:avLst/>
          </a:prstGeom>
        </p:spPr>
      </p:pic>
    </p:spTree>
    <p:extLst>
      <p:ext uri="{BB962C8B-B14F-4D97-AF65-F5344CB8AC3E}">
        <p14:creationId xmlns:p14="http://schemas.microsoft.com/office/powerpoint/2010/main" val="2180943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Let me start it ... Intr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E50CB3-FE97-4989-8EA2-C79D48FA17BE}"/>
              </a:ext>
            </a:extLst>
          </p:cNvPr>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736436" y="385764"/>
            <a:ext cx="9970848" cy="960437"/>
          </a:xfrm>
          <a:prstGeom prst="rect">
            <a:avLst/>
          </a:prstGeom>
        </p:spPr>
        <p:txBody>
          <a:bodyPr anchor="ctr">
            <a:noAutofit/>
          </a:bodyPr>
          <a:lstStyle>
            <a:lvl1pPr marL="0" indent="0">
              <a:buNone/>
              <a:defRPr sz="32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a:t>Activity #.#</a:t>
            </a:r>
          </a:p>
          <a:p>
            <a:pPr lvl="0"/>
            <a:r>
              <a:rPr lang="en-US"/>
              <a:t>Let Me Start It</a:t>
            </a:r>
            <a:r>
              <a:rPr lang="mr-IN"/>
              <a:t>…</a:t>
            </a:r>
            <a:endParaRPr lang="en-US"/>
          </a:p>
        </p:txBody>
      </p:sp>
      <p:sp>
        <p:nvSpPr>
          <p:cNvPr id="12" name="Rectangle 11"/>
          <p:cNvSpPr/>
          <p:nvPr userDrawn="1"/>
        </p:nvSpPr>
        <p:spPr>
          <a:xfrm rot="5400000" flipV="1">
            <a:off x="6943624" y="3644614"/>
            <a:ext cx="3367849" cy="6095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TextBox 12"/>
          <p:cNvSpPr txBox="1"/>
          <p:nvPr userDrawn="1"/>
        </p:nvSpPr>
        <p:spPr>
          <a:xfrm>
            <a:off x="8846036" y="2213156"/>
            <a:ext cx="2861249" cy="2277547"/>
          </a:xfrm>
          <a:prstGeom prst="rect">
            <a:avLst/>
          </a:prstGeom>
          <a:noFill/>
        </p:spPr>
        <p:txBody>
          <a:bodyPr wrap="square" rtlCol="0">
            <a:spAutoFit/>
          </a:bodyPr>
          <a:lstStyle/>
          <a:p>
            <a:pPr algn="ctr"/>
            <a:r>
              <a:rPr lang="en-US" sz="1800" b="1" i="1" dirty="0">
                <a:latin typeface="Arial" charset="0"/>
                <a:ea typeface="Arial" charset="0"/>
                <a:cs typeface="Arial" charset="0"/>
              </a:rPr>
              <a:t>Let Me Start It …</a:t>
            </a:r>
            <a:endParaRPr lang="en-US" sz="1800" b="1" dirty="0">
              <a:latin typeface="Arial" charset="0"/>
              <a:ea typeface="Arial" charset="0"/>
              <a:cs typeface="Arial" charset="0"/>
            </a:endParaRPr>
          </a:p>
          <a:p>
            <a:pPr algn="l"/>
            <a:endParaRPr lang="en-US" sz="1200" b="1" baseline="0" dirty="0">
              <a:latin typeface="Arial" charset="0"/>
              <a:ea typeface="Arial" charset="0"/>
              <a:cs typeface="Arial" charset="0"/>
            </a:endParaRPr>
          </a:p>
          <a:p>
            <a:pPr marL="285750" indent="-285750" algn="l">
              <a:buFont typeface="Arial" charset="0"/>
              <a:buChar char="•"/>
            </a:pPr>
            <a:r>
              <a:rPr lang="en-US" sz="14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400" b="0" baseline="0" dirty="0">
                <a:latin typeface="Arial" charset="0"/>
                <a:ea typeface="Arial" charset="0"/>
                <a:cs typeface="Arial" charset="0"/>
              </a:rPr>
              <a:t>I’ll begin the process of improving the lesson</a:t>
            </a:r>
          </a:p>
          <a:p>
            <a:pPr marL="285750" indent="-285750" algn="l">
              <a:buFont typeface="Arial" charset="0"/>
              <a:buChar char="•"/>
            </a:pPr>
            <a:r>
              <a:rPr lang="en-US" sz="1400" b="0" baseline="0" dirty="0">
                <a:latin typeface="Arial" charset="0"/>
                <a:ea typeface="Arial" charset="0"/>
                <a:cs typeface="Arial" charset="0"/>
              </a:rPr>
              <a:t>You will finish the process</a:t>
            </a:r>
          </a:p>
          <a:p>
            <a:pPr marL="285750" indent="-285750" algn="l">
              <a:buFont typeface="Arial" charset="0"/>
              <a:buChar char="•"/>
            </a:pPr>
            <a:r>
              <a:rPr lang="en-US" sz="14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028" y="434407"/>
            <a:ext cx="638929" cy="645073"/>
          </a:xfrm>
          <a:prstGeom prst="rect">
            <a:avLst/>
          </a:prstGeom>
        </p:spPr>
      </p:pic>
      <p:sp>
        <p:nvSpPr>
          <p:cNvPr id="15" name="Text Placeholder 226">
            <a:extLst>
              <a:ext uri="{FF2B5EF4-FFF2-40B4-BE49-F238E27FC236}">
                <a16:creationId xmlns:a16="http://schemas.microsoft.com/office/drawing/2014/main" id="{BE086A6E-7A9A-4600-916F-27B4344AAB3B}"/>
              </a:ext>
            </a:extLst>
          </p:cNvPr>
          <p:cNvSpPr>
            <a:spLocks noGrp="1"/>
          </p:cNvSpPr>
          <p:nvPr>
            <p:ph type="body" sz="quarter" idx="14" hasCustomPrompt="1"/>
          </p:nvPr>
        </p:nvSpPr>
        <p:spPr>
          <a:xfrm>
            <a:off x="767645" y="1709508"/>
            <a:ext cx="7641417" cy="424703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Description/details</a:t>
            </a:r>
          </a:p>
          <a:p>
            <a:pPr lvl="1"/>
            <a:r>
              <a:rPr lang="en-US"/>
              <a:t>Description Level 2</a:t>
            </a:r>
          </a:p>
          <a:p>
            <a:pPr lvl="2"/>
            <a:r>
              <a:rPr lang="en-US"/>
              <a:t>Description Level 3</a:t>
            </a:r>
          </a:p>
          <a:p>
            <a:pPr lvl="0"/>
            <a:endParaRPr lang="en-US"/>
          </a:p>
        </p:txBody>
      </p:sp>
      <p:sp>
        <p:nvSpPr>
          <p:cNvPr id="2" name="Title 1">
            <a:extLst>
              <a:ext uri="{FF2B5EF4-FFF2-40B4-BE49-F238E27FC236}">
                <a16:creationId xmlns:a16="http://schemas.microsoft.com/office/drawing/2014/main" id="{A6A0D902-6CA4-40C5-BD71-D29844D030C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6689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Let me start it... Detail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4676C08-F19C-4F91-B9A8-6D5552C340EE}"/>
              </a:ext>
            </a:extLst>
          </p:cNvPr>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 Placeholder 2"/>
          <p:cNvSpPr>
            <a:spLocks noGrp="1"/>
          </p:cNvSpPr>
          <p:nvPr>
            <p:ph idx="1" hasCustomPrompt="1"/>
          </p:nvPr>
        </p:nvSpPr>
        <p:spPr>
          <a:xfrm>
            <a:off x="767645" y="1580825"/>
            <a:ext cx="5089073"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a:t>Example/video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599106" y="324359"/>
            <a:ext cx="1007986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a:t>Activity #.#</a:t>
            </a:r>
            <a:br>
              <a:rPr lang="en-US"/>
            </a:br>
            <a:r>
              <a:rPr lang="en-US"/>
              <a:t>Let me start it</a:t>
            </a:r>
            <a:r>
              <a:rPr lang="mr-IN"/>
              <a:t>…</a:t>
            </a:r>
            <a:endParaRPr lang="en-US"/>
          </a:p>
        </p:txBody>
      </p:sp>
      <p:sp>
        <p:nvSpPr>
          <p:cNvPr id="8" name="Hexagon 7"/>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1028" y="434407"/>
            <a:ext cx="638929" cy="645073"/>
          </a:xfrm>
          <a:prstGeom prst="rect">
            <a:avLst/>
          </a:prstGeom>
        </p:spPr>
      </p:pic>
      <p:sp>
        <p:nvSpPr>
          <p:cNvPr id="13" name="Text Placeholder 226">
            <a:extLst>
              <a:ext uri="{FF2B5EF4-FFF2-40B4-BE49-F238E27FC236}">
                <a16:creationId xmlns:a16="http://schemas.microsoft.com/office/drawing/2014/main" id="{53278D01-C335-4F35-ACDA-0404F7A04899}"/>
              </a:ext>
            </a:extLst>
          </p:cNvPr>
          <p:cNvSpPr>
            <a:spLocks noGrp="1"/>
          </p:cNvSpPr>
          <p:nvPr>
            <p:ph type="body" sz="quarter" idx="14" hasCustomPrompt="1"/>
          </p:nvPr>
        </p:nvSpPr>
        <p:spPr>
          <a:xfrm>
            <a:off x="6027634" y="1562320"/>
            <a:ext cx="5651340" cy="440452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a:t>Description/details</a:t>
            </a:r>
          </a:p>
          <a:p>
            <a:pPr lvl="1"/>
            <a:r>
              <a:rPr lang="en-US"/>
              <a:t>Description Level 2</a:t>
            </a:r>
          </a:p>
          <a:p>
            <a:pPr lvl="2"/>
            <a:r>
              <a:rPr lang="en-US"/>
              <a:t>Description Level 3</a:t>
            </a:r>
          </a:p>
          <a:p>
            <a:pPr lvl="0"/>
            <a:endParaRPr lang="en-US"/>
          </a:p>
        </p:txBody>
      </p:sp>
    </p:spTree>
    <p:extLst>
      <p:ext uri="{BB962C8B-B14F-4D97-AF65-F5344CB8AC3E}">
        <p14:creationId xmlns:p14="http://schemas.microsoft.com/office/powerpoint/2010/main" val="1345021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B applic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Application: Discussion Board</a:t>
            </a:r>
          </a:p>
        </p:txBody>
      </p:sp>
      <p:sp>
        <p:nvSpPr>
          <p:cNvPr id="4" name="TextBox 3"/>
          <p:cNvSpPr txBox="1"/>
          <p:nvPr userDrawn="1"/>
        </p:nvSpPr>
        <p:spPr>
          <a:xfrm>
            <a:off x="7003026" y="1599232"/>
            <a:ext cx="4620447" cy="4316566"/>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273829" y="3273830"/>
            <a:ext cx="6858000" cy="310341"/>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1" name="Hexagon 20"/>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643" y="561477"/>
            <a:ext cx="843291" cy="443131"/>
          </a:xfrm>
          <a:prstGeom prst="rect">
            <a:avLst/>
          </a:prstGeom>
        </p:spPr>
      </p:pic>
      <p:sp>
        <p:nvSpPr>
          <p:cNvPr id="16" name="Text Placeholder 226"/>
          <p:cNvSpPr>
            <a:spLocks noGrp="1"/>
          </p:cNvSpPr>
          <p:nvPr>
            <p:ph type="body" sz="quarter" idx="13" hasCustomPrompt="1"/>
          </p:nvPr>
        </p:nvSpPr>
        <p:spPr>
          <a:xfrm>
            <a:off x="767645" y="1722475"/>
            <a:ext cx="559462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a:t>Description</a:t>
            </a:r>
          </a:p>
          <a:p>
            <a:pPr lvl="0"/>
            <a:r>
              <a:rPr lang="en-US"/>
              <a:t>Purpose</a:t>
            </a:r>
          </a:p>
          <a:p>
            <a:pPr lvl="0"/>
            <a:r>
              <a:rPr lang="en-US"/>
              <a:t>Product</a:t>
            </a:r>
          </a:p>
          <a:p>
            <a:pPr lvl="0"/>
            <a:r>
              <a:rPr lang="en-US"/>
              <a:t>Evaluation criteria</a:t>
            </a:r>
          </a:p>
        </p:txBody>
      </p:sp>
      <p:sp>
        <p:nvSpPr>
          <p:cNvPr id="18" name="Rectangle 17"/>
          <p:cNvSpPr/>
          <p:nvPr userDrawn="1"/>
        </p:nvSpPr>
        <p:spPr>
          <a:xfrm rot="5400000" flipV="1">
            <a:off x="4554069" y="3858900"/>
            <a:ext cx="4359743" cy="6095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Tree>
    <p:extLst>
      <p:ext uri="{BB962C8B-B14F-4D97-AF65-F5344CB8AC3E}">
        <p14:creationId xmlns:p14="http://schemas.microsoft.com/office/powerpoint/2010/main" val="2834189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KnowBuild LTD Intro &amp; Debrief">
    <p:spTree>
      <p:nvGrpSpPr>
        <p:cNvPr id="1" name=""/>
        <p:cNvGrpSpPr/>
        <p:nvPr/>
      </p:nvGrpSpPr>
      <p:grpSpPr>
        <a:xfrm>
          <a:off x="0" y="0"/>
          <a:ext cx="0" cy="0"/>
          <a:chOff x="0" y="0"/>
          <a:chExt cx="0" cy="0"/>
        </a:xfrm>
      </p:grpSpPr>
      <p:sp>
        <p:nvSpPr>
          <p:cNvPr id="7" name="Rectangle 6"/>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title" hasCustomPrompt="1"/>
          </p:nvPr>
        </p:nvSpPr>
        <p:spPr>
          <a:xfrm>
            <a:off x="1599107" y="257404"/>
            <a:ext cx="10108207"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513" y="571725"/>
            <a:ext cx="906107"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767644" y="1644309"/>
            <a:ext cx="617462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7109469" y="1674913"/>
            <a:ext cx="4558436"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3208002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KnowBuild partner work">
    <p:spTree>
      <p:nvGrpSpPr>
        <p:cNvPr id="1" name=""/>
        <p:cNvGrpSpPr/>
        <p:nvPr/>
      </p:nvGrpSpPr>
      <p:grpSpPr>
        <a:xfrm>
          <a:off x="0" y="0"/>
          <a:ext cx="0" cy="0"/>
          <a:chOff x="0" y="0"/>
          <a:chExt cx="0" cy="0"/>
        </a:xfrm>
      </p:grpSpPr>
      <p:sp>
        <p:nvSpPr>
          <p:cNvPr id="18" name="Rectangle 17"/>
          <p:cNvSpPr/>
          <p:nvPr userDrawn="1"/>
        </p:nvSpPr>
        <p:spPr>
          <a:xfrm rot="5400000">
            <a:off x="-3273829" y="3273830"/>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52166" y="6259841"/>
            <a:ext cx="2661084"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3749" y="6389733"/>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4"/>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0" name="Title 1"/>
          <p:cNvSpPr>
            <a:spLocks noGrp="1"/>
          </p:cNvSpPr>
          <p:nvPr userDrawn="1">
            <p:ph type="title" hasCustomPrompt="1"/>
          </p:nvPr>
        </p:nvSpPr>
        <p:spPr>
          <a:xfrm>
            <a:off x="1625357" y="324359"/>
            <a:ext cx="10053616"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Knowledge-Building Partner Work</a:t>
            </a:r>
          </a:p>
        </p:txBody>
      </p:sp>
      <p:sp>
        <p:nvSpPr>
          <p:cNvPr id="21" name="Text Placeholder 226"/>
          <p:cNvSpPr>
            <a:spLocks noGrp="1"/>
          </p:cNvSpPr>
          <p:nvPr userDrawn="1">
            <p:ph type="body" sz="quarter" idx="13" hasCustomPrompt="1"/>
          </p:nvPr>
        </p:nvSpPr>
        <p:spPr>
          <a:xfrm>
            <a:off x="767644" y="1644309"/>
            <a:ext cx="10939672"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a:t>Click to add</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692" y="561731"/>
            <a:ext cx="1061403" cy="447098"/>
          </a:xfrm>
          <a:prstGeom prst="rect">
            <a:avLst/>
          </a:prstGeom>
        </p:spPr>
      </p:pic>
    </p:spTree>
    <p:extLst>
      <p:ext uri="{BB962C8B-B14F-4D97-AF65-F5344CB8AC3E}">
        <p14:creationId xmlns:p14="http://schemas.microsoft.com/office/powerpoint/2010/main" val="143781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125081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31526341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dirty="0"/>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Tree>
    <p:extLst>
      <p:ext uri="{BB962C8B-B14F-4D97-AF65-F5344CB8AC3E}">
        <p14:creationId xmlns:p14="http://schemas.microsoft.com/office/powerpoint/2010/main" val="1857328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440873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955990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793035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28201127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40361279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3578556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589712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354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237556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088872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926697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dirty="0"/>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28303350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dirty="0"/>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1703791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10687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53632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9.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28.png"/><Relationship Id="rId3" Type="http://schemas.openxmlformats.org/officeDocument/2006/relationships/slideLayout" Target="../slideLayouts/slideLayout82.xml"/><Relationship Id="rId21" Type="http://schemas.openxmlformats.org/officeDocument/2006/relationships/image" Target="../media/image31.sv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30.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29.sv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62521512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69" r:id="rId17"/>
    <p:sldLayoutId id="2147483933" r:id="rId18"/>
    <p:sldLayoutId id="2147483934" r:id="rId19"/>
    <p:sldLayoutId id="2147483935" r:id="rId20"/>
    <p:sldLayoutId id="2147483938" r:id="rId21"/>
    <p:sldLayoutId id="2147483939"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0" y="1"/>
            <a:ext cx="12241520" cy="6885855"/>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130324274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269145"/>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75549160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pos="5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intensiveintervention.org/sites/default/files/DBI_Weekly_Log_508.pdf"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intensiveintervention.org/self-paced-features-explicit-instruction" TargetMode="External"/><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hyperlink" Target="https://intensiveintervention.org/training/course-content/explicit-instruction"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intensiveintervention.org/resource/clarifying-questions-create-hypothesis"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hyperlink" Target="https://intensiveintervention.org/resource/intensification-strategy-checklist" TargetMode="External"/><Relationship Id="rId7"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hyperlink" Target="https://intensiveintervention.org/data-based-individualization/intervention-adaptation" TargetMode="External"/><Relationship Id="rId4" Type="http://schemas.openxmlformats.org/officeDocument/2006/relationships/hyperlink" Target="https://intensiveintervention.org/implementation-intervention/taxonomy-intervention-intensity"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92.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hyperlink" Target="https://mtss4success.org/sites/default/files/2023-07/classroom-management-assessment.pdf" TargetMode="External"/><Relationship Id="rId2" Type="http://schemas.openxmlformats.org/officeDocument/2006/relationships/hyperlink" Target="https://mtss4success.org/sites/default/files/2023-10/measuring_opportunities_respond.pdf" TargetMode="Externa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intensiveintervention.org/sites/default/files/Clarifying_Questions_Hypothesis_508.pdf" TargetMode="External"/><Relationship Id="rId2" Type="http://schemas.openxmlformats.org/officeDocument/2006/relationships/hyperlink" Target="https://files.eric.ed.gov/fulltext/ED591076.pdf" TargetMode="External"/><Relationship Id="rId1" Type="http://schemas.openxmlformats.org/officeDocument/2006/relationships/slideLayout" Target="../slideLayouts/slideLayout12.xml"/><Relationship Id="rId4" Type="http://schemas.openxmlformats.org/officeDocument/2006/relationships/hyperlink" Target="https://intensiveintervention.org/sites/default/files/resources/tools-tips/EL-hypothesis-508.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intensiveintervention.org/sites/default/files/Intensification_Strategy_Checklist_2019.dotx" TargetMode="External"/><Relationship Id="rId2" Type="http://schemas.openxmlformats.org/officeDocument/2006/relationships/hyperlink" Target="https://intensiveintervention.org/sites/default/files/5_Elements_Fidelity_508.pdf"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descr="A group of people laughing">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t="83" b="83"/>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238305" y="3716536"/>
            <a:ext cx="1010085" cy="184666"/>
          </a:xfrm>
        </p:spPr>
        <p:txBody>
          <a:bodyPr/>
          <a:lstStyle/>
          <a:p>
            <a:r>
              <a:rPr lang="en-US" dirty="0"/>
              <a:t>Month XX, 20XX</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1354217"/>
          </a:xfrm>
        </p:spPr>
        <p:txBody>
          <a:bodyPr/>
          <a:lstStyle/>
          <a:p>
            <a:r>
              <a:rPr kumimoji="0" lang="en-US" sz="4400" b="1" i="0" u="none" strike="noStrike" kern="1200" cap="none" spc="0" normalizeH="0" baseline="0" noProof="0" dirty="0">
                <a:ln>
                  <a:noFill/>
                </a:ln>
                <a:solidFill>
                  <a:srgbClr val="262626"/>
                </a:solidFill>
                <a:effectLst/>
                <a:uLnTx/>
                <a:uFillTx/>
                <a:latin typeface="Calibri"/>
                <a:cs typeface="Calibri"/>
              </a:rPr>
              <a:t>Using Informal Diagnostic Data to Individualize Academic Intervention</a:t>
            </a:r>
            <a:endParaRPr lang="en-US" sz="4400" dirty="0"/>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a:xfrm>
            <a:off x="729742" y="5626754"/>
            <a:ext cx="10515600" cy="569387"/>
          </a:xfrm>
        </p:spPr>
        <p:txBody>
          <a:bodyPr/>
          <a:lstStyle/>
          <a:p>
            <a:endParaRPr lang="en-US" dirty="0"/>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dirty="0"/>
              <a:t>Presenter’s Name and Title | Presenter’s Name and Title</a:t>
            </a:r>
          </a:p>
        </p:txBody>
      </p:sp>
    </p:spTree>
    <p:extLst>
      <p:ext uri="{BB962C8B-B14F-4D97-AF65-F5344CB8AC3E}">
        <p14:creationId xmlns:p14="http://schemas.microsoft.com/office/powerpoint/2010/main" val="173976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E8FA4-39B8-F8D8-8490-238B1D59BC07}"/>
              </a:ext>
            </a:extLst>
          </p:cNvPr>
          <p:cNvSpPr>
            <a:spLocks noGrp="1"/>
          </p:cNvSpPr>
          <p:nvPr>
            <p:ph type="title"/>
          </p:nvPr>
        </p:nvSpPr>
        <p:spPr>
          <a:xfrm>
            <a:off x="457200" y="27296"/>
            <a:ext cx="11276076" cy="1280160"/>
          </a:xfrm>
        </p:spPr>
        <p:txBody>
          <a:bodyPr/>
          <a:lstStyle/>
          <a:p>
            <a:r>
              <a:rPr lang="en-US" dirty="0"/>
              <a:t>Educationally Relevant and Alterable Variables</a:t>
            </a:r>
          </a:p>
        </p:txBody>
      </p:sp>
      <p:sp>
        <p:nvSpPr>
          <p:cNvPr id="9" name="Content Placeholder 8">
            <a:extLst>
              <a:ext uri="{FF2B5EF4-FFF2-40B4-BE49-F238E27FC236}">
                <a16:creationId xmlns:a16="http://schemas.microsoft.com/office/drawing/2014/main" id="{FD203F9D-08CC-7902-75FA-47AF2C09BD88}"/>
              </a:ext>
            </a:extLst>
          </p:cNvPr>
          <p:cNvSpPr>
            <a:spLocks noGrp="1"/>
          </p:cNvSpPr>
          <p:nvPr>
            <p:ph sz="quarter" idx="14"/>
          </p:nvPr>
        </p:nvSpPr>
        <p:spPr/>
        <p:txBody>
          <a:bodyPr/>
          <a:lstStyle/>
          <a:p>
            <a:r>
              <a:rPr lang="en-US" dirty="0"/>
              <a:t>When a student is not making the progress that you had hoped for, identify factors within the instruction, curriculum, and environment that may impact learning. </a:t>
            </a:r>
          </a:p>
          <a:p>
            <a:pPr lvl="1"/>
            <a:endParaRPr lang="en-US" dirty="0"/>
          </a:p>
          <a:p>
            <a:endParaRPr lang="en-US" dirty="0"/>
          </a:p>
        </p:txBody>
      </p:sp>
      <p:graphicFrame>
        <p:nvGraphicFramePr>
          <p:cNvPr id="2" name="Diagram 1" descr="Left image shows a teacher at a white board over the word &quot;instruction&quot;. Center image shows two students reading from a textbook of the word &quot;curriculum&quot;, right image shows children seated on the floor in a circle over the word &quot;environment&quot;.">
            <a:extLst>
              <a:ext uri="{FF2B5EF4-FFF2-40B4-BE49-F238E27FC236}">
                <a16:creationId xmlns:a16="http://schemas.microsoft.com/office/drawing/2014/main" id="{533CA7DE-11A4-ECD0-5EE0-30DEA16B5884}"/>
              </a:ext>
            </a:extLst>
          </p:cNvPr>
          <p:cNvGraphicFramePr/>
          <p:nvPr>
            <p:extLst>
              <p:ext uri="{D42A27DB-BD31-4B8C-83A1-F6EECF244321}">
                <p14:modId xmlns:p14="http://schemas.microsoft.com/office/powerpoint/2010/main" val="3090017623"/>
              </p:ext>
            </p:extLst>
          </p:nvPr>
        </p:nvGraphicFramePr>
        <p:xfrm>
          <a:off x="250516" y="2807594"/>
          <a:ext cx="11366228" cy="2971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50EF6018-78A7-A0D6-0205-C5D616CCA721}"/>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66C0F6CB-2D59-9AB1-D47D-7C69F5F70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35272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dirty="0"/>
              <a:t>Educationally Relevant and Alterable Variables 2</a:t>
            </a:r>
          </a:p>
        </p:txBody>
      </p:sp>
      <p:sp>
        <p:nvSpPr>
          <p:cNvPr id="6" name="Slide Number Placeholder 5">
            <a:extLst>
              <a:ext uri="{FF2B5EF4-FFF2-40B4-BE49-F238E27FC236}">
                <a16:creationId xmlns:a16="http://schemas.microsoft.com/office/drawing/2014/main" id="{DF49B5D7-A8A5-7232-F633-AF345B504504}"/>
              </a:ext>
            </a:extLst>
          </p:cNvPr>
          <p:cNvSpPr>
            <a:spLocks noGrp="1"/>
          </p:cNvSpPr>
          <p:nvPr>
            <p:ph type="sldNum" sz="quarter" idx="14"/>
          </p:nvPr>
        </p:nvSpPr>
        <p:spPr/>
        <p:txBody>
          <a:bodyPr/>
          <a:lstStyle/>
          <a:p>
            <a:fld id="{BABF4E83-61DB-418F-A99F-17BC9BB58EF6}" type="slidenum">
              <a:rPr lang="en-US" smtClean="0"/>
              <a:t>11</a:t>
            </a:fld>
            <a:endParaRPr lang="en-US" dirty="0"/>
          </a:p>
        </p:txBody>
      </p:sp>
      <p:pic>
        <p:nvPicPr>
          <p:cNvPr id="13" name="Picture 12" descr="Curriculum icon shown as book">
            <a:extLst>
              <a:ext uri="{FF2B5EF4-FFF2-40B4-BE49-F238E27FC236}">
                <a16:creationId xmlns:a16="http://schemas.microsoft.com/office/drawing/2014/main" id="{5E1DEE61-4D0A-4ACD-C30C-C25472F01741}"/>
              </a:ext>
            </a:extLst>
          </p:cNvPr>
          <p:cNvPicPr>
            <a:picLocks noChangeAspect="1"/>
          </p:cNvPicPr>
          <p:nvPr/>
        </p:nvPicPr>
        <p:blipFill>
          <a:blip r:embed="rId3"/>
          <a:stretch>
            <a:fillRect/>
          </a:stretch>
        </p:blipFill>
        <p:spPr>
          <a:xfrm>
            <a:off x="5617203" y="1966012"/>
            <a:ext cx="1116160" cy="1062645"/>
          </a:xfrm>
          <a:prstGeom prst="rect">
            <a:avLst/>
          </a:prstGeom>
        </p:spPr>
      </p:pic>
      <p:sp>
        <p:nvSpPr>
          <p:cNvPr id="2" name="TextBox 1">
            <a:extLst>
              <a:ext uri="{FF2B5EF4-FFF2-40B4-BE49-F238E27FC236}">
                <a16:creationId xmlns:a16="http://schemas.microsoft.com/office/drawing/2014/main" id="{0F1AE4FD-0F1F-BC26-EC64-7E7C13E51DAA}"/>
              </a:ext>
            </a:extLst>
          </p:cNvPr>
          <p:cNvSpPr txBox="1"/>
          <p:nvPr/>
        </p:nvSpPr>
        <p:spPr>
          <a:xfrm>
            <a:off x="4842411" y="1427117"/>
            <a:ext cx="2507177"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Curriculum</a:t>
            </a:r>
          </a:p>
        </p:txBody>
      </p:sp>
      <p:sp>
        <p:nvSpPr>
          <p:cNvPr id="16" name="TextBox 15">
            <a:extLst>
              <a:ext uri="{FF2B5EF4-FFF2-40B4-BE49-F238E27FC236}">
                <a16:creationId xmlns:a16="http://schemas.microsoft.com/office/drawing/2014/main" id="{70B92B8F-7BBC-1FBE-EBC7-219EC4E1B801}"/>
              </a:ext>
            </a:extLst>
          </p:cNvPr>
          <p:cNvSpPr txBox="1"/>
          <p:nvPr/>
        </p:nvSpPr>
        <p:spPr>
          <a:xfrm>
            <a:off x="1712915" y="1370292"/>
            <a:ext cx="4590066" cy="1631216"/>
          </a:xfrm>
          <a:prstGeom prst="rect">
            <a:avLst/>
          </a:prstGeom>
          <a:noFill/>
        </p:spPr>
        <p:txBody>
          <a:bodyPr wrap="square">
            <a:spAutoFit/>
          </a:bodyPr>
          <a:lstStyle/>
          <a:p>
            <a:pPr marL="342900" indent="-342900">
              <a:buClr>
                <a:schemeClr val="accent1"/>
              </a:buClr>
              <a:buFont typeface="Wingdings" pitchFamily="2" charset="2"/>
              <a:buChar char="§"/>
            </a:pPr>
            <a:r>
              <a:rPr lang="en-US" sz="2000" dirty="0">
                <a:solidFill>
                  <a:schemeClr val="tx1"/>
                </a:solidFill>
              </a:rPr>
              <a:t>Scope and sequence</a:t>
            </a:r>
          </a:p>
          <a:p>
            <a:pPr marL="342900" indent="-342900">
              <a:buClr>
                <a:schemeClr val="accent1"/>
              </a:buClr>
              <a:buFont typeface="Wingdings" pitchFamily="2" charset="2"/>
              <a:buChar char="§"/>
            </a:pPr>
            <a:r>
              <a:rPr lang="en-US" sz="2000" dirty="0">
                <a:solidFill>
                  <a:schemeClr val="tx1"/>
                </a:solidFill>
              </a:rPr>
              <a:t>Level of difficulty</a:t>
            </a:r>
            <a:endParaRPr lang="en-US" sz="2000" dirty="0">
              <a:solidFill>
                <a:schemeClr val="tx1"/>
              </a:solidFill>
              <a:cs typeface="Calibri"/>
            </a:endParaRPr>
          </a:p>
          <a:p>
            <a:pPr marL="342900" indent="-342900">
              <a:buClr>
                <a:schemeClr val="accent1"/>
              </a:buClr>
              <a:buFont typeface="Wingdings" pitchFamily="2" charset="2"/>
              <a:buChar char="§"/>
            </a:pPr>
            <a:r>
              <a:rPr lang="en-US" sz="2000" dirty="0">
                <a:solidFill>
                  <a:schemeClr val="tx1"/>
                </a:solidFill>
              </a:rPr>
              <a:t>Match to learner need</a:t>
            </a:r>
          </a:p>
          <a:p>
            <a:pPr marL="342900" indent="-342900">
              <a:buClr>
                <a:schemeClr val="accent1"/>
              </a:buClr>
              <a:buFont typeface="Wingdings" pitchFamily="2" charset="2"/>
              <a:buChar char="§"/>
            </a:pPr>
            <a:r>
              <a:rPr lang="en-US" sz="2000" dirty="0">
                <a:solidFill>
                  <a:schemeClr val="tx1"/>
                </a:solidFill>
              </a:rPr>
              <a:t>High-quality materials</a:t>
            </a:r>
            <a:endParaRPr lang="en-US" sz="2000" dirty="0">
              <a:solidFill>
                <a:schemeClr val="tx1"/>
              </a:solidFill>
              <a:cs typeface="Calibri"/>
            </a:endParaRPr>
          </a:p>
          <a:p>
            <a:pPr marL="342900" indent="-342900">
              <a:buClr>
                <a:schemeClr val="accent1"/>
              </a:buClr>
              <a:buFont typeface="Wingdings" pitchFamily="2" charset="2"/>
              <a:buChar char="§"/>
            </a:pPr>
            <a:r>
              <a:rPr lang="en-US" sz="2000" dirty="0">
                <a:solidFill>
                  <a:schemeClr val="tx1"/>
                </a:solidFill>
              </a:rPr>
              <a:t>Culturally relevant materials</a:t>
            </a:r>
          </a:p>
        </p:txBody>
      </p:sp>
      <p:pic>
        <p:nvPicPr>
          <p:cNvPr id="17" name="Picture 16" descr="Environment icon, shown as students seated">
            <a:extLst>
              <a:ext uri="{FF2B5EF4-FFF2-40B4-BE49-F238E27FC236}">
                <a16:creationId xmlns:a16="http://schemas.microsoft.com/office/drawing/2014/main" id="{A772B363-4963-3723-62FD-CFA04EBD5929}"/>
              </a:ext>
            </a:extLst>
          </p:cNvPr>
          <p:cNvPicPr>
            <a:picLocks noChangeAspect="1"/>
          </p:cNvPicPr>
          <p:nvPr/>
        </p:nvPicPr>
        <p:blipFill>
          <a:blip r:embed="rId4"/>
          <a:stretch>
            <a:fillRect/>
          </a:stretch>
        </p:blipFill>
        <p:spPr>
          <a:xfrm>
            <a:off x="8061904" y="4683784"/>
            <a:ext cx="1381318" cy="1381318"/>
          </a:xfrm>
          <a:prstGeom prst="rect">
            <a:avLst/>
          </a:prstGeom>
        </p:spPr>
      </p:pic>
      <p:sp>
        <p:nvSpPr>
          <p:cNvPr id="8" name="TextBox 7">
            <a:extLst>
              <a:ext uri="{FF2B5EF4-FFF2-40B4-BE49-F238E27FC236}">
                <a16:creationId xmlns:a16="http://schemas.microsoft.com/office/drawing/2014/main" id="{4506ED59-A587-94DA-DA69-2F50E8560EF7}"/>
              </a:ext>
            </a:extLst>
          </p:cNvPr>
          <p:cNvSpPr txBox="1"/>
          <p:nvPr/>
        </p:nvSpPr>
        <p:spPr>
          <a:xfrm>
            <a:off x="7688492" y="5944111"/>
            <a:ext cx="1912620"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Environment</a:t>
            </a:r>
          </a:p>
        </p:txBody>
      </p:sp>
      <p:sp>
        <p:nvSpPr>
          <p:cNvPr id="18" name="TextBox 17">
            <a:extLst>
              <a:ext uri="{FF2B5EF4-FFF2-40B4-BE49-F238E27FC236}">
                <a16:creationId xmlns:a16="http://schemas.microsoft.com/office/drawing/2014/main" id="{07F5D2A8-2E01-99B7-6A5A-EBEF83816C47}"/>
              </a:ext>
            </a:extLst>
          </p:cNvPr>
          <p:cNvSpPr txBox="1"/>
          <p:nvPr/>
        </p:nvSpPr>
        <p:spPr>
          <a:xfrm>
            <a:off x="8540115" y="3058144"/>
            <a:ext cx="3652854"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Clear expectations</a:t>
            </a:r>
            <a:endParaRPr lang="en-US" sz="2000" dirty="0">
              <a:cs typeface="Calibri"/>
            </a:endParaRPr>
          </a:p>
          <a:p>
            <a:pPr marL="342900" indent="-342900">
              <a:buClr>
                <a:schemeClr val="accent1"/>
              </a:buClr>
              <a:buFont typeface="Wingdings" pitchFamily="2" charset="2"/>
              <a:buChar char="§"/>
            </a:pPr>
            <a:r>
              <a:rPr lang="en-US" sz="2000" dirty="0">
                <a:ea typeface="+mn-lt"/>
                <a:cs typeface="+mn-lt"/>
              </a:rPr>
              <a:t>Positive reinforcement</a:t>
            </a:r>
          </a:p>
          <a:p>
            <a:pPr marL="342900" indent="-342900">
              <a:buClr>
                <a:schemeClr val="accent1"/>
              </a:buClr>
              <a:buFont typeface="Wingdings" pitchFamily="2" charset="2"/>
              <a:buChar char="§"/>
            </a:pPr>
            <a:r>
              <a:rPr lang="en-US" sz="2000" dirty="0"/>
              <a:t>Positive interactions</a:t>
            </a:r>
            <a:endParaRPr lang="en-US" sz="2000" dirty="0">
              <a:cs typeface="Calibri"/>
            </a:endParaRPr>
          </a:p>
          <a:p>
            <a:pPr marL="342900" indent="-342900">
              <a:buClr>
                <a:schemeClr val="accent1"/>
              </a:buClr>
              <a:buFont typeface="Wingdings" pitchFamily="2" charset="2"/>
              <a:buChar char="§"/>
            </a:pPr>
            <a:r>
              <a:rPr lang="en-US" sz="2000" dirty="0"/>
              <a:t>Inclusive classrooms</a:t>
            </a:r>
            <a:endParaRPr lang="en-US" sz="2000" dirty="0">
              <a:cs typeface="Calibri"/>
            </a:endParaRPr>
          </a:p>
          <a:p>
            <a:pPr marL="342900" indent="-342900">
              <a:buClr>
                <a:schemeClr val="accent1"/>
              </a:buClr>
              <a:buFont typeface="Wingdings" pitchFamily="2" charset="2"/>
              <a:buChar char="§"/>
            </a:pPr>
            <a:r>
              <a:rPr lang="en-US" sz="2000" dirty="0"/>
              <a:t>Positive feedback</a:t>
            </a:r>
            <a:endParaRPr lang="en-US" sz="2000" dirty="0">
              <a:cs typeface="Calibri"/>
            </a:endParaRPr>
          </a:p>
        </p:txBody>
      </p:sp>
      <p:pic>
        <p:nvPicPr>
          <p:cNvPr id="10" name="Picture 9" descr="Instruction icon shown as a person standing in front of a whiteboard">
            <a:extLst>
              <a:ext uri="{FF2B5EF4-FFF2-40B4-BE49-F238E27FC236}">
                <a16:creationId xmlns:a16="http://schemas.microsoft.com/office/drawing/2014/main" id="{BCB82A51-E108-9780-283D-4FAB6D27F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384" y="4893310"/>
            <a:ext cx="1401011" cy="1050801"/>
          </a:xfrm>
          <a:prstGeom prst="rect">
            <a:avLst/>
          </a:prstGeom>
        </p:spPr>
      </p:pic>
      <p:sp>
        <p:nvSpPr>
          <p:cNvPr id="11" name="TextBox 10">
            <a:extLst>
              <a:ext uri="{FF2B5EF4-FFF2-40B4-BE49-F238E27FC236}">
                <a16:creationId xmlns:a16="http://schemas.microsoft.com/office/drawing/2014/main" id="{F91C9A17-083B-8B91-73F7-1B32AA4890D1}"/>
              </a:ext>
            </a:extLst>
          </p:cNvPr>
          <p:cNvSpPr txBox="1"/>
          <p:nvPr/>
        </p:nvSpPr>
        <p:spPr>
          <a:xfrm>
            <a:off x="2781579" y="5944111"/>
            <a:ext cx="1912620"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Instruction</a:t>
            </a:r>
          </a:p>
        </p:txBody>
      </p:sp>
      <p:sp>
        <p:nvSpPr>
          <p:cNvPr id="14" name="TextBox 13">
            <a:extLst>
              <a:ext uri="{FF2B5EF4-FFF2-40B4-BE49-F238E27FC236}">
                <a16:creationId xmlns:a16="http://schemas.microsoft.com/office/drawing/2014/main" id="{7984C247-9E06-E1BA-C59C-AA5B27CD0A49}"/>
              </a:ext>
            </a:extLst>
          </p:cNvPr>
          <p:cNvSpPr txBox="1"/>
          <p:nvPr/>
        </p:nvSpPr>
        <p:spPr>
          <a:xfrm>
            <a:off x="214593" y="3466589"/>
            <a:ext cx="4373343"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Explicit instruction</a:t>
            </a:r>
          </a:p>
          <a:p>
            <a:pPr marL="342900" indent="-342900">
              <a:buClr>
                <a:schemeClr val="accent1"/>
              </a:buClr>
              <a:buFont typeface="Wingdings" pitchFamily="2" charset="2"/>
              <a:buChar char="§"/>
            </a:pPr>
            <a:r>
              <a:rPr lang="en-US" sz="2000" dirty="0"/>
              <a:t>Pacing (opportunities to respond) </a:t>
            </a:r>
            <a:endParaRPr lang="en-US" sz="2000" dirty="0">
              <a:cs typeface="Calibri"/>
            </a:endParaRPr>
          </a:p>
          <a:p>
            <a:pPr marL="342900" indent="-342900">
              <a:buClr>
                <a:schemeClr val="accent1"/>
              </a:buClr>
              <a:buFont typeface="Wingdings" pitchFamily="2" charset="2"/>
              <a:buChar char="§"/>
            </a:pPr>
            <a:r>
              <a:rPr lang="en-US" sz="2000" dirty="0"/>
              <a:t>Corrective feedback</a:t>
            </a:r>
            <a:endParaRPr lang="en-US" sz="2000" dirty="0">
              <a:cs typeface="Calibri"/>
            </a:endParaRPr>
          </a:p>
          <a:p>
            <a:pPr marL="342900" indent="-342900">
              <a:buClr>
                <a:schemeClr val="accent1"/>
              </a:buClr>
              <a:buFont typeface="Wingdings" pitchFamily="2" charset="2"/>
              <a:buChar char="§"/>
            </a:pPr>
            <a:r>
              <a:rPr lang="en-US" sz="2000" dirty="0">
                <a:ea typeface="+mn-lt"/>
                <a:cs typeface="+mn-lt"/>
              </a:rPr>
              <a:t>Culturally relevant pedagogy</a:t>
            </a:r>
          </a:p>
          <a:p>
            <a:pPr marL="342900" indent="-342900">
              <a:buClr>
                <a:schemeClr val="accent1"/>
              </a:buClr>
              <a:buFont typeface="Wingdings" pitchFamily="2" charset="2"/>
              <a:buChar char="§"/>
            </a:pPr>
            <a:r>
              <a:rPr lang="en-US" sz="2000" dirty="0"/>
              <a:t>Engagement strategies</a:t>
            </a:r>
            <a:endParaRPr lang="en-US" sz="2000" dirty="0">
              <a:cs typeface="Calibri"/>
            </a:endParaRPr>
          </a:p>
        </p:txBody>
      </p:sp>
      <p:sp>
        <p:nvSpPr>
          <p:cNvPr id="23" name="Right Arrow 22" descr="Arrow pointing from Instruction icon to Learner icon in the middle of the graphic.">
            <a:extLst>
              <a:ext uri="{FF2B5EF4-FFF2-40B4-BE49-F238E27FC236}">
                <a16:creationId xmlns:a16="http://schemas.microsoft.com/office/drawing/2014/main" id="{05113F83-4F37-E2F3-BC72-DC649136D9D4}"/>
              </a:ext>
            </a:extLst>
          </p:cNvPr>
          <p:cNvSpPr/>
          <p:nvPr/>
        </p:nvSpPr>
        <p:spPr>
          <a:xfrm rot="20400000">
            <a:off x="4415779" y="4606984"/>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4" name="Right Arrow 43" descr="Arrow pointing from curriculum icon shown as open book to learner icon shown as graduation cap">
            <a:extLst>
              <a:ext uri="{FF2B5EF4-FFF2-40B4-BE49-F238E27FC236}">
                <a16:creationId xmlns:a16="http://schemas.microsoft.com/office/drawing/2014/main" id="{9BE4F993-FE07-ECF1-6398-0614372F174A}"/>
              </a:ext>
            </a:extLst>
          </p:cNvPr>
          <p:cNvSpPr/>
          <p:nvPr/>
        </p:nvSpPr>
        <p:spPr>
          <a:xfrm rot="5400000">
            <a:off x="5773242" y="3370154"/>
            <a:ext cx="731520"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3" name="Right Arrow 42" descr="Arrow pointing from Environment icon shown as seated students to learner icon shown as graduation cap">
            <a:extLst>
              <a:ext uri="{FF2B5EF4-FFF2-40B4-BE49-F238E27FC236}">
                <a16:creationId xmlns:a16="http://schemas.microsoft.com/office/drawing/2014/main" id="{F9544957-AA01-E3B3-B00E-DCCB2B9F7100}"/>
              </a:ext>
            </a:extLst>
          </p:cNvPr>
          <p:cNvSpPr/>
          <p:nvPr/>
        </p:nvSpPr>
        <p:spPr>
          <a:xfrm rot="12000000">
            <a:off x="6885275" y="4599729"/>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Oval 28">
            <a:extLst>
              <a:ext uri="{FF2B5EF4-FFF2-40B4-BE49-F238E27FC236}">
                <a16:creationId xmlns:a16="http://schemas.microsoft.com/office/drawing/2014/main" id="{D70AF114-94E0-BE2B-6167-1DBE0816B470}"/>
              </a:ext>
              <a:ext uri="{C183D7F6-B498-43B3-948B-1728B52AA6E4}">
                <adec:decorative xmlns:adec="http://schemas.microsoft.com/office/drawing/2017/decorative" val="1"/>
              </a:ext>
            </a:extLst>
          </p:cNvPr>
          <p:cNvSpPr>
            <a:spLocks noChangeAspect="1"/>
          </p:cNvSpPr>
          <p:nvPr/>
        </p:nvSpPr>
        <p:spPr>
          <a:xfrm>
            <a:off x="5544643" y="4038989"/>
            <a:ext cx="1188720" cy="1188720"/>
          </a:xfrm>
          <a:prstGeom prst="ellipse">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4" name="Picture 3" descr="Learner icon shown as graduation cap">
            <a:extLst>
              <a:ext uri="{FF2B5EF4-FFF2-40B4-BE49-F238E27FC236}">
                <a16:creationId xmlns:a16="http://schemas.microsoft.com/office/drawing/2014/main" id="{E48CF749-CC39-CE28-05AD-86936AECD6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5460899" y="4034804"/>
            <a:ext cx="1482743" cy="1223851"/>
          </a:xfrm>
          <a:prstGeom prst="rect">
            <a:avLst/>
          </a:prstGeom>
        </p:spPr>
      </p:pic>
      <p:sp>
        <p:nvSpPr>
          <p:cNvPr id="9" name="TextBox 8">
            <a:extLst>
              <a:ext uri="{FF2B5EF4-FFF2-40B4-BE49-F238E27FC236}">
                <a16:creationId xmlns:a16="http://schemas.microsoft.com/office/drawing/2014/main" id="{189B3BDA-1311-C875-30BB-3597D9912CD9}"/>
              </a:ext>
            </a:extLst>
          </p:cNvPr>
          <p:cNvSpPr txBox="1"/>
          <p:nvPr/>
        </p:nvSpPr>
        <p:spPr>
          <a:xfrm>
            <a:off x="4842411" y="5227709"/>
            <a:ext cx="2561583"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Learner</a:t>
            </a:r>
          </a:p>
        </p:txBody>
      </p:sp>
    </p:spTree>
    <p:extLst>
      <p:ext uri="{BB962C8B-B14F-4D97-AF65-F5344CB8AC3E}">
        <p14:creationId xmlns:p14="http://schemas.microsoft.com/office/powerpoint/2010/main" val="396329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89E899-D212-A05E-0027-1F7448D0594B}"/>
              </a:ext>
            </a:extLst>
          </p:cNvPr>
          <p:cNvSpPr>
            <a:spLocks noGrp="1"/>
          </p:cNvSpPr>
          <p:nvPr>
            <p:ph type="title"/>
          </p:nvPr>
        </p:nvSpPr>
        <p:spPr/>
        <p:txBody>
          <a:bodyPr/>
          <a:lstStyle/>
          <a:p>
            <a:r>
              <a:rPr lang="en-US" dirty="0"/>
              <a:t>Questions to Consider When Reviewing Data</a:t>
            </a:r>
          </a:p>
        </p:txBody>
      </p:sp>
      <p:sp>
        <p:nvSpPr>
          <p:cNvPr id="9" name="Content Placeholder 8">
            <a:extLst>
              <a:ext uri="{FF2B5EF4-FFF2-40B4-BE49-F238E27FC236}">
                <a16:creationId xmlns:a16="http://schemas.microsoft.com/office/drawing/2014/main" id="{A0719416-DD78-79C0-E258-61120D0FAB70}"/>
              </a:ext>
            </a:extLst>
          </p:cNvPr>
          <p:cNvSpPr>
            <a:spLocks noGrp="1"/>
          </p:cNvSpPr>
          <p:nvPr>
            <p:ph sz="quarter" idx="15"/>
          </p:nvPr>
        </p:nvSpPr>
        <p:spPr>
          <a:xfrm>
            <a:off x="457202" y="1371600"/>
            <a:ext cx="11274550" cy="4153437"/>
          </a:xfrm>
        </p:spPr>
        <p:txBody>
          <a:bodyPr>
            <a:normAutofit/>
          </a:bodyPr>
          <a:lstStyle/>
          <a:p>
            <a:r>
              <a:rPr lang="en-US" dirty="0"/>
              <a:t>Is the intervention aligned with the student’s needs? </a:t>
            </a:r>
            <a:r>
              <a:rPr lang="en-US" i="1" dirty="0"/>
              <a:t>(curriculum)</a:t>
            </a:r>
            <a:endParaRPr lang="en-US" dirty="0"/>
          </a:p>
          <a:p>
            <a:r>
              <a:rPr lang="en-US" dirty="0"/>
              <a:t>Does the interventionist use appropriate teaching practices? </a:t>
            </a:r>
            <a:r>
              <a:rPr lang="en-US" i="1" dirty="0"/>
              <a:t>(instruction)</a:t>
            </a:r>
            <a:endParaRPr lang="en-US" dirty="0"/>
          </a:p>
          <a:p>
            <a:r>
              <a:rPr lang="en-US" dirty="0"/>
              <a:t>Does the classroom environment support learning in a positive, proactive way? </a:t>
            </a:r>
            <a:r>
              <a:rPr lang="en-US" i="1" dirty="0"/>
              <a:t>(environment)</a:t>
            </a:r>
            <a:endParaRPr lang="en-US" dirty="0"/>
          </a:p>
          <a:p>
            <a:r>
              <a:rPr lang="en-US" dirty="0"/>
              <a:t>What factors outside of school could be affecting the student’s performance? </a:t>
            </a:r>
            <a:r>
              <a:rPr lang="en-US" i="1" dirty="0"/>
              <a:t>(environment)</a:t>
            </a:r>
            <a:endParaRPr lang="en-US" dirty="0"/>
          </a:p>
        </p:txBody>
      </p:sp>
      <p:sp>
        <p:nvSpPr>
          <p:cNvPr id="8" name="Text Placeholder 7">
            <a:extLst>
              <a:ext uri="{FF2B5EF4-FFF2-40B4-BE49-F238E27FC236}">
                <a16:creationId xmlns:a16="http://schemas.microsoft.com/office/drawing/2014/main" id="{C3A9DF86-5DFA-BD26-E1BA-E82C398A791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7D87D17D-64DF-12E6-3BE7-C23C933BB965}"/>
              </a:ext>
            </a:extLst>
          </p:cNvPr>
          <p:cNvSpPr>
            <a:spLocks noGrp="1"/>
          </p:cNvSpPr>
          <p:nvPr>
            <p:ph type="sldNum" sz="quarter" idx="14"/>
          </p:nvPr>
        </p:nvSpPr>
        <p:spPr/>
        <p:txBody>
          <a:bodyPr/>
          <a:lstStyle/>
          <a:p>
            <a:fld id="{99A20822-4A49-4D36-86E3-300BA48D3F00}" type="slidenum">
              <a:rPr lang="en-US" smtClean="0"/>
              <a:t>12</a:t>
            </a:fld>
            <a:endParaRPr lang="en-US" dirty="0"/>
          </a:p>
        </p:txBody>
      </p:sp>
    </p:spTree>
    <p:extLst>
      <p:ext uri="{BB962C8B-B14F-4D97-AF65-F5344CB8AC3E}">
        <p14:creationId xmlns:p14="http://schemas.microsoft.com/office/powerpoint/2010/main" val="326556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5B7416-2524-A04E-723C-6864908E916A}"/>
              </a:ext>
            </a:extLst>
          </p:cNvPr>
          <p:cNvSpPr>
            <a:spLocks noGrp="1"/>
          </p:cNvSpPr>
          <p:nvPr>
            <p:ph type="title"/>
          </p:nvPr>
        </p:nvSpPr>
        <p:spPr/>
        <p:txBody>
          <a:bodyPr/>
          <a:lstStyle/>
          <a:p>
            <a:r>
              <a:rPr lang="en-US" dirty="0"/>
              <a:t>Getting Started With Informal Diagnostic Data</a:t>
            </a:r>
          </a:p>
        </p:txBody>
      </p:sp>
      <p:sp>
        <p:nvSpPr>
          <p:cNvPr id="7" name="Text Placeholder 6">
            <a:extLst>
              <a:ext uri="{FF2B5EF4-FFF2-40B4-BE49-F238E27FC236}">
                <a16:creationId xmlns:a16="http://schemas.microsoft.com/office/drawing/2014/main" id="{816C0F83-E3E6-58EC-3AAF-C057755859C0}"/>
              </a:ext>
            </a:extLst>
          </p:cNvPr>
          <p:cNvSpPr>
            <a:spLocks noGrp="1"/>
          </p:cNvSpPr>
          <p:nvPr>
            <p:ph type="body" sz="quarter" idx="13"/>
          </p:nvPr>
        </p:nvSpPr>
        <p:spPr>
          <a:xfrm>
            <a:off x="4002258" y="4016326"/>
            <a:ext cx="7028908" cy="1899139"/>
          </a:xfrm>
        </p:spPr>
        <p:txBody>
          <a:bodyPr>
            <a:normAutofit fontScale="92500"/>
          </a:bodyPr>
          <a:lstStyle/>
          <a:p>
            <a:r>
              <a:rPr lang="en-US" dirty="0"/>
              <a:t>Review and improve fidelity of implementation and progress monitoring practices.</a:t>
            </a:r>
          </a:p>
        </p:txBody>
      </p:sp>
      <p:sp>
        <p:nvSpPr>
          <p:cNvPr id="5" name="Slide Number Placeholder 4">
            <a:extLst>
              <a:ext uri="{FF2B5EF4-FFF2-40B4-BE49-F238E27FC236}">
                <a16:creationId xmlns:a16="http://schemas.microsoft.com/office/drawing/2014/main" id="{279CCA68-563D-0984-BD2C-F8D8E217B6EE}"/>
              </a:ext>
            </a:extLst>
          </p:cNvPr>
          <p:cNvSpPr>
            <a:spLocks noGrp="1"/>
          </p:cNvSpPr>
          <p:nvPr>
            <p:ph type="sldNum" sz="quarter" idx="15"/>
          </p:nvPr>
        </p:nvSpPr>
        <p:spPr/>
        <p:txBody>
          <a:bodyPr/>
          <a:lstStyle/>
          <a:p>
            <a:fld id="{99A20822-4A49-4D36-86E3-300BA48D3F00}" type="slidenum">
              <a:rPr lang="en-US" smtClean="0"/>
              <a:t>13</a:t>
            </a:fld>
            <a:endParaRPr lang="en-US" dirty="0"/>
          </a:p>
        </p:txBody>
      </p:sp>
    </p:spTree>
    <p:extLst>
      <p:ext uri="{BB962C8B-B14F-4D97-AF65-F5344CB8AC3E}">
        <p14:creationId xmlns:p14="http://schemas.microsoft.com/office/powerpoint/2010/main" val="1843905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E732-2154-8473-7E58-94465EBA2EAA}"/>
              </a:ext>
            </a:extLst>
          </p:cNvPr>
          <p:cNvSpPr>
            <a:spLocks noGrp="1"/>
          </p:cNvSpPr>
          <p:nvPr>
            <p:ph type="title"/>
          </p:nvPr>
        </p:nvSpPr>
        <p:spPr/>
        <p:txBody>
          <a:bodyPr/>
          <a:lstStyle/>
          <a:p>
            <a:r>
              <a:rPr lang="en-US" dirty="0"/>
              <a:t>Using Progress Monitoring Graphs to Inform a Hypothesis</a:t>
            </a:r>
          </a:p>
        </p:txBody>
      </p:sp>
      <p:sp>
        <p:nvSpPr>
          <p:cNvPr id="3" name="Content Placeholder 2">
            <a:extLst>
              <a:ext uri="{FF2B5EF4-FFF2-40B4-BE49-F238E27FC236}">
                <a16:creationId xmlns:a16="http://schemas.microsoft.com/office/drawing/2014/main" id="{5F2ECBF4-9126-E066-1450-4FAB9CFEB6D4}"/>
              </a:ext>
            </a:extLst>
          </p:cNvPr>
          <p:cNvSpPr>
            <a:spLocks noGrp="1"/>
          </p:cNvSpPr>
          <p:nvPr>
            <p:ph sz="quarter" idx="15"/>
          </p:nvPr>
        </p:nvSpPr>
        <p:spPr/>
        <p:txBody>
          <a:bodyPr/>
          <a:lstStyle/>
          <a:p>
            <a:r>
              <a:rPr lang="en-US" dirty="0"/>
              <a:t>Progress monitoring graphs can provide useful information to inform a hypothesis about why a student is not yet responding to the intervention. </a:t>
            </a:r>
          </a:p>
          <a:p>
            <a:r>
              <a:rPr lang="en-US" dirty="0"/>
              <a:t>Two important considerations when reviewing graphed data:</a:t>
            </a:r>
          </a:p>
        </p:txBody>
      </p:sp>
      <p:graphicFrame>
        <p:nvGraphicFramePr>
          <p:cNvPr id="6" name="Diagram 5" descr="Two Considerations: &#10;Fidelity of Implementation&#10;Progress Monitoring Practices&#10;">
            <a:extLst>
              <a:ext uri="{FF2B5EF4-FFF2-40B4-BE49-F238E27FC236}">
                <a16:creationId xmlns:a16="http://schemas.microsoft.com/office/drawing/2014/main" id="{DAA344B3-2F7F-43E1-2C48-365C011B70D3}"/>
              </a:ext>
            </a:extLst>
          </p:cNvPr>
          <p:cNvGraphicFramePr/>
          <p:nvPr>
            <p:extLst>
              <p:ext uri="{D42A27DB-BD31-4B8C-83A1-F6EECF244321}">
                <p14:modId xmlns:p14="http://schemas.microsoft.com/office/powerpoint/2010/main" val="1299042929"/>
              </p:ext>
            </p:extLst>
          </p:nvPr>
        </p:nvGraphicFramePr>
        <p:xfrm>
          <a:off x="3340608" y="3060192"/>
          <a:ext cx="6819392" cy="307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D85865C-04F6-933D-09D6-DACF15EBA492}"/>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3A8C7CB0-1297-1348-D404-A241A75C3623}"/>
              </a:ext>
            </a:extLst>
          </p:cNvPr>
          <p:cNvSpPr>
            <a:spLocks noGrp="1"/>
          </p:cNvSpPr>
          <p:nvPr>
            <p:ph type="sldNum" sz="quarter" idx="14"/>
          </p:nvPr>
        </p:nvSpPr>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879053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Analyzing Student Progress</a:t>
            </a:r>
          </a:p>
        </p:txBody>
      </p:sp>
      <p:pic>
        <p:nvPicPr>
          <p:cNvPr id="3" name="Picture 2" descr="A woman sitting at a desk looking at a laptop computer">
            <a:extLst>
              <a:ext uri="{FF2B5EF4-FFF2-40B4-BE49-F238E27FC236}">
                <a16:creationId xmlns:a16="http://schemas.microsoft.com/office/drawing/2014/main" id="{CA0DE812-3063-F522-A54A-CF5E7ED0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51642"/>
            <a:ext cx="5326342" cy="3555616"/>
          </a:xfrm>
          <a:prstGeom prst="rect">
            <a:avLst/>
          </a:prstGeom>
        </p:spPr>
      </p:pic>
      <p:sp>
        <p:nvSpPr>
          <p:cNvPr id="7" name="Rectangle: Rounded Corners 6">
            <a:extLst>
              <a:ext uri="{FF2B5EF4-FFF2-40B4-BE49-F238E27FC236}">
                <a16:creationId xmlns:a16="http://schemas.microsoft.com/office/drawing/2014/main" id="{3D24FED8-6F56-1985-D5A2-DAC5FB53B54C}"/>
              </a:ext>
            </a:extLst>
          </p:cNvPr>
          <p:cNvSpPr/>
          <p:nvPr/>
        </p:nvSpPr>
        <p:spPr>
          <a:xfrm>
            <a:off x="6094476" y="1261711"/>
            <a:ext cx="4732421" cy="433457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rPr>
              <a:t>Ms. Liu is reviewing her students’ progress monitoring data from the past 6 weeks. She sees a variety of trends in the progress monitoring data. Some students are on track to meet their goals while others have made limited or no progress in the intervention.</a:t>
            </a:r>
          </a:p>
        </p:txBody>
      </p:sp>
      <p:sp>
        <p:nvSpPr>
          <p:cNvPr id="8" name="Text Placeholder 7">
            <a:extLst>
              <a:ext uri="{FF2B5EF4-FFF2-40B4-BE49-F238E27FC236}">
                <a16:creationId xmlns:a16="http://schemas.microsoft.com/office/drawing/2014/main" id="{7F7DF048-178B-D432-4778-A067D55E4FA6}"/>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4"/>
          </p:nvPr>
        </p:nvSpPr>
        <p:spPr/>
        <p:txBody>
          <a:bodyPr/>
          <a:lstStyle/>
          <a:p>
            <a:fld id="{99A20822-4A49-4D36-86E3-300BA48D3F00}" type="slidenum">
              <a:rPr lang="en-US" smtClean="0"/>
              <a:pPr/>
              <a:t>15</a:t>
            </a:fld>
            <a:endParaRPr lang="en-US" dirty="0"/>
          </a:p>
        </p:txBody>
      </p:sp>
    </p:spTree>
    <p:extLst>
      <p:ext uri="{BB962C8B-B14F-4D97-AF65-F5344CB8AC3E}">
        <p14:creationId xmlns:p14="http://schemas.microsoft.com/office/powerpoint/2010/main" val="1680830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dirty="0"/>
              <a:t>Data Pattern 1: Little or No Progress</a:t>
            </a:r>
          </a:p>
        </p:txBody>
      </p:sp>
      <p:graphicFrame>
        <p:nvGraphicFramePr>
          <p:cNvPr id="7" name="Object 2" descr="Progress monitoring graph with dates along the x axis, a scale of 0 to 140 on the y axis, 9 data points between 35 and 45, and a flat trend line, and a goal line extending from 40 to 120. The student has not make progress."/>
          <p:cNvGraphicFramePr>
            <a:graphicFrameLocks noGrp="1" noChangeAspect="1"/>
          </p:cNvGraphicFramePr>
          <p:nvPr>
            <p:ph sz="quarter" idx="15"/>
            <p:extLst>
              <p:ext uri="{D42A27DB-BD31-4B8C-83A1-F6EECF244321}">
                <p14:modId xmlns:p14="http://schemas.microsoft.com/office/powerpoint/2010/main" val="3043671037"/>
              </p:ext>
            </p:extLst>
          </p:nvPr>
        </p:nvGraphicFramePr>
        <p:xfrm>
          <a:off x="141560" y="1355925"/>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descr="Progress monitoring goal line extending from 40 to 120."/>
          <p:cNvSpPr>
            <a:spLocks noChangeShapeType="1"/>
          </p:cNvSpPr>
          <p:nvPr/>
        </p:nvSpPr>
        <p:spPr bwMode="auto">
          <a:xfrm flipV="1">
            <a:off x="1932821" y="2799101"/>
            <a:ext cx="3602347" cy="1259797"/>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5473973" y="2600981"/>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168896" y="1143000"/>
            <a:ext cx="4668558" cy="4343400"/>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Consider: </a:t>
            </a:r>
            <a:r>
              <a:rPr lang="en-US" sz="2400" dirty="0">
                <a:solidFill>
                  <a:schemeClr val="tx1"/>
                </a:solidFill>
              </a:rPr>
              <a:t>Have we implemented the intervention plan as intended?</a:t>
            </a:r>
          </a:p>
          <a:p>
            <a:pPr marL="342900" indent="-342900">
              <a:buFont typeface="Arial" panose="020B0604020202020204" pitchFamily="34" charset="0"/>
              <a:buChar char="•"/>
            </a:pPr>
            <a:r>
              <a:rPr lang="en-US" sz="2400" dirty="0">
                <a:solidFill>
                  <a:schemeClr val="tx1"/>
                </a:solidFill>
              </a:rPr>
              <a:t>Have scheduling conflicts reduced instructional time? </a:t>
            </a:r>
          </a:p>
          <a:p>
            <a:pPr marL="342900" indent="-342900">
              <a:buFont typeface="Arial" panose="020B0604020202020204" pitchFamily="34" charset="0"/>
              <a:buChar char="•"/>
            </a:pPr>
            <a:r>
              <a:rPr lang="en-US" sz="2400" dirty="0">
                <a:solidFill>
                  <a:schemeClr val="tx1"/>
                </a:solidFill>
              </a:rPr>
              <a:t>Does the student seem unmotivated during instruction? </a:t>
            </a:r>
          </a:p>
          <a:p>
            <a:pPr marL="342900" indent="-342900">
              <a:buFont typeface="Arial" panose="020B0604020202020204" pitchFamily="34" charset="0"/>
              <a:buChar char="•"/>
            </a:pPr>
            <a:r>
              <a:rPr lang="en-US" sz="2400" dirty="0">
                <a:solidFill>
                  <a:schemeClr val="tx1"/>
                </a:solidFill>
              </a:rPr>
              <a:t>Is the setting distracting for the student? </a:t>
            </a:r>
          </a:p>
          <a:p>
            <a:pPr marL="342900" indent="-342900">
              <a:buFont typeface="Arial" panose="020B0604020202020204" pitchFamily="34" charset="0"/>
              <a:buChar char="•"/>
            </a:pPr>
            <a:r>
              <a:rPr lang="en-US" sz="2400" dirty="0">
                <a:solidFill>
                  <a:schemeClr val="tx1"/>
                </a:solidFill>
              </a:rPr>
              <a:t>Does the interventionist need clarification or training in the intervention or plan? </a:t>
            </a:r>
          </a:p>
          <a:p>
            <a:endParaRPr lang="en-US" sz="2400" dirty="0">
              <a:solidFill>
                <a:schemeClr val="tx1"/>
              </a:solidFill>
            </a:endParaRPr>
          </a:p>
          <a:p>
            <a:endParaRPr lang="en-US" sz="2400" dirty="0">
              <a:solidFill>
                <a:schemeClr val="tx1"/>
              </a:solidFill>
            </a:endParaRPr>
          </a:p>
        </p:txBody>
      </p:sp>
      <p:sp>
        <p:nvSpPr>
          <p:cNvPr id="5" name="Text Placeholder 4">
            <a:extLst>
              <a:ext uri="{FF2B5EF4-FFF2-40B4-BE49-F238E27FC236}">
                <a16:creationId xmlns:a16="http://schemas.microsoft.com/office/drawing/2014/main" id="{6276A51C-EAF9-631D-1DC8-01D85EDE3618}"/>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15B74B82-440F-D882-03D6-303606AFAA86}"/>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16</a:t>
            </a:fld>
            <a:endParaRPr lang="en-US" dirty="0"/>
          </a:p>
        </p:txBody>
      </p:sp>
    </p:spTree>
    <p:extLst>
      <p:ext uri="{BB962C8B-B14F-4D97-AF65-F5344CB8AC3E}">
        <p14:creationId xmlns:p14="http://schemas.microsoft.com/office/powerpoint/2010/main" val="391536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0824-6704-6118-8DE4-3EC84D49F7FF}"/>
              </a:ext>
            </a:extLst>
          </p:cNvPr>
          <p:cNvSpPr>
            <a:spLocks noGrp="1"/>
          </p:cNvSpPr>
          <p:nvPr>
            <p:ph type="title"/>
          </p:nvPr>
        </p:nvSpPr>
        <p:spPr/>
        <p:txBody>
          <a:bodyPr/>
          <a:lstStyle/>
          <a:p>
            <a:r>
              <a:rPr lang="en-US" dirty="0"/>
              <a:t>Check Intervention Implementation Fidelity</a:t>
            </a:r>
          </a:p>
        </p:txBody>
      </p:sp>
      <p:grpSp>
        <p:nvGrpSpPr>
          <p:cNvPr id="20" name="Group 19" descr="Box with text">
            <a:extLst>
              <a:ext uri="{FF2B5EF4-FFF2-40B4-BE49-F238E27FC236}">
                <a16:creationId xmlns:a16="http://schemas.microsoft.com/office/drawing/2014/main" id="{EF99150B-8CEA-F82F-D834-21673C081C2B}"/>
              </a:ext>
            </a:extLst>
          </p:cNvPr>
          <p:cNvGrpSpPr/>
          <p:nvPr/>
        </p:nvGrpSpPr>
        <p:grpSpPr>
          <a:xfrm>
            <a:off x="1134192" y="1588743"/>
            <a:ext cx="4635718" cy="2908800"/>
            <a:chOff x="1134192" y="1588743"/>
            <a:chExt cx="4635718" cy="2908800"/>
          </a:xfrm>
        </p:grpSpPr>
        <p:sp>
          <p:nvSpPr>
            <p:cNvPr id="9" name="Freeform 8" descr="Box with text: Did we deliver the intervention as planned?&#10;">
              <a:extLst>
                <a:ext uri="{FF2B5EF4-FFF2-40B4-BE49-F238E27FC236}">
                  <a16:creationId xmlns:a16="http://schemas.microsoft.com/office/drawing/2014/main" id="{F2E0847D-6934-7783-6614-650F04BCF5D6}"/>
                </a:ext>
              </a:extLst>
            </p:cNvPr>
            <p:cNvSpPr/>
            <p:nvPr/>
          </p:nvSpPr>
          <p:spPr>
            <a:xfrm>
              <a:off x="1134192"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Did we deliver the intervention as planned?</a:t>
              </a:r>
            </a:p>
          </p:txBody>
        </p:sp>
        <p:sp>
          <p:nvSpPr>
            <p:cNvPr id="10" name="Freeform 9" descr="Are we providing the program as designed, with sufficient time, in a high-quality way?&#10;">
              <a:extLst>
                <a:ext uri="{FF2B5EF4-FFF2-40B4-BE49-F238E27FC236}">
                  <a16:creationId xmlns:a16="http://schemas.microsoft.com/office/drawing/2014/main" id="{9BB67582-95FD-8717-6834-D418F8F110A7}"/>
                </a:ext>
              </a:extLst>
            </p:cNvPr>
            <p:cNvSpPr/>
            <p:nvPr/>
          </p:nvSpPr>
          <p:spPr>
            <a:xfrm>
              <a:off x="1134192"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i="1" kern="1200" dirty="0">
                  <a:solidFill>
                    <a:schemeClr val="tx1"/>
                  </a:solidFill>
                </a:rPr>
                <a:t>Are we providing the program as designed, with sufficient time, in a high-quality way?</a:t>
              </a:r>
              <a:endParaRPr lang="en-US" sz="2400" kern="1200" dirty="0">
                <a:solidFill>
                  <a:schemeClr val="tx1"/>
                </a:solidFill>
              </a:endParaRPr>
            </a:p>
          </p:txBody>
        </p:sp>
      </p:grpSp>
      <p:grpSp>
        <p:nvGrpSpPr>
          <p:cNvPr id="21" name="Group 20" descr="Did the student receive the intervention?&#10;Did the student attend the intervention sessions?&#10;If not, why not? &#10;">
            <a:extLst>
              <a:ext uri="{FF2B5EF4-FFF2-40B4-BE49-F238E27FC236}">
                <a16:creationId xmlns:a16="http://schemas.microsoft.com/office/drawing/2014/main" id="{3E3DE845-E1E5-CED6-0C05-E53A0CA91AC5}"/>
              </a:ext>
            </a:extLst>
          </p:cNvPr>
          <p:cNvGrpSpPr/>
          <p:nvPr/>
        </p:nvGrpSpPr>
        <p:grpSpPr>
          <a:xfrm>
            <a:off x="6418911" y="1588743"/>
            <a:ext cx="4635718" cy="2908800"/>
            <a:chOff x="6418911" y="1588743"/>
            <a:chExt cx="4635718" cy="2908800"/>
          </a:xfrm>
        </p:grpSpPr>
        <p:sp>
          <p:nvSpPr>
            <p:cNvPr id="12" name="Freeform 11" descr="Did the student receive the intervention?&#10;">
              <a:extLst>
                <a:ext uri="{FF2B5EF4-FFF2-40B4-BE49-F238E27FC236}">
                  <a16:creationId xmlns:a16="http://schemas.microsoft.com/office/drawing/2014/main" id="{1CFFCEB1-E538-A675-8997-CE3CA31532D0}"/>
                </a:ext>
              </a:extLst>
            </p:cNvPr>
            <p:cNvSpPr/>
            <p:nvPr/>
          </p:nvSpPr>
          <p:spPr>
            <a:xfrm>
              <a:off x="6418911"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Did the student receive the intervention?</a:t>
              </a:r>
            </a:p>
          </p:txBody>
        </p:sp>
        <p:sp>
          <p:nvSpPr>
            <p:cNvPr id="19" name="Freeform 18" descr="Did the student attend the intervention sessions?&#10;">
              <a:extLst>
                <a:ext uri="{FF2B5EF4-FFF2-40B4-BE49-F238E27FC236}">
                  <a16:creationId xmlns:a16="http://schemas.microsoft.com/office/drawing/2014/main" id="{0B75DFC0-80B5-65EC-421B-382238A93E17}"/>
                </a:ext>
              </a:extLst>
            </p:cNvPr>
            <p:cNvSpPr/>
            <p:nvPr/>
          </p:nvSpPr>
          <p:spPr>
            <a:xfrm>
              <a:off x="6418911"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alpha val="90000"/>
              </a:schemeClr>
            </a:solidFill>
            <a:ln>
              <a:solidFill>
                <a:schemeClr val="tx1"/>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dirty="0"/>
                <a:t>Did the student attend the intervention sessions?</a:t>
              </a:r>
            </a:p>
            <a:p>
              <a:pPr marL="228600" lvl="1" indent="-228600" algn="l" defTabSz="1066800">
                <a:lnSpc>
                  <a:spcPct val="90000"/>
                </a:lnSpc>
                <a:spcBef>
                  <a:spcPct val="0"/>
                </a:spcBef>
                <a:spcAft>
                  <a:spcPct val="15000"/>
                </a:spcAft>
                <a:buChar char="•"/>
              </a:pPr>
              <a:r>
                <a:rPr lang="en-US" sz="2400" i="1" dirty="0"/>
                <a:t>If not, why not? </a:t>
              </a:r>
              <a:endParaRPr lang="en-US" sz="2400" kern="1200" dirty="0"/>
            </a:p>
          </p:txBody>
        </p:sp>
      </p:grpSp>
      <p:sp>
        <p:nvSpPr>
          <p:cNvPr id="18" name="TextBox 17">
            <a:extLst>
              <a:ext uri="{FF2B5EF4-FFF2-40B4-BE49-F238E27FC236}">
                <a16:creationId xmlns:a16="http://schemas.microsoft.com/office/drawing/2014/main" id="{E1679D50-B26C-EF80-DCB7-B1B4EF434DBA}"/>
              </a:ext>
            </a:extLst>
          </p:cNvPr>
          <p:cNvSpPr txBox="1"/>
          <p:nvPr/>
        </p:nvSpPr>
        <p:spPr>
          <a:xfrm>
            <a:off x="457200" y="4878771"/>
            <a:ext cx="3226159" cy="461665"/>
          </a:xfrm>
          <a:prstGeom prst="rect">
            <a:avLst/>
          </a:prstGeom>
          <a:noFill/>
        </p:spPr>
        <p:txBody>
          <a:bodyPr wrap="square" rtlCol="0">
            <a:spAutoFit/>
          </a:bodyPr>
          <a:lstStyle/>
          <a:p>
            <a:r>
              <a:rPr lang="en-US" sz="2400" dirty="0"/>
              <a:t>Ways to assess fidelity:</a:t>
            </a:r>
          </a:p>
        </p:txBody>
      </p:sp>
      <p:sp>
        <p:nvSpPr>
          <p:cNvPr id="15" name="Rounded Rectangle 14" descr="Observation checklists">
            <a:extLst>
              <a:ext uri="{FF2B5EF4-FFF2-40B4-BE49-F238E27FC236}">
                <a16:creationId xmlns:a16="http://schemas.microsoft.com/office/drawing/2014/main" id="{1F6DC534-808C-9C3A-8A71-4A6E3B5191AD}"/>
              </a:ext>
            </a:extLst>
          </p:cNvPr>
          <p:cNvSpPr/>
          <p:nvPr/>
        </p:nvSpPr>
        <p:spPr>
          <a:xfrm>
            <a:off x="3548373" y="4756178"/>
            <a:ext cx="1608843" cy="73676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Observation</a:t>
            </a:r>
          </a:p>
          <a:p>
            <a:pPr algn="ctr"/>
            <a:r>
              <a:rPr lang="en-US" dirty="0"/>
              <a:t>checklists</a:t>
            </a:r>
          </a:p>
        </p:txBody>
      </p:sp>
      <p:sp>
        <p:nvSpPr>
          <p:cNvPr id="16" name="Rounded Rectangle 15" descr="Self-report checklists">
            <a:extLst>
              <a:ext uri="{FF2B5EF4-FFF2-40B4-BE49-F238E27FC236}">
                <a16:creationId xmlns:a16="http://schemas.microsoft.com/office/drawing/2014/main" id="{5103ABF1-B2F4-2F09-8F13-9B2949DA28F2}"/>
              </a:ext>
            </a:extLst>
          </p:cNvPr>
          <p:cNvSpPr/>
          <p:nvPr/>
        </p:nvSpPr>
        <p:spPr>
          <a:xfrm>
            <a:off x="5347751" y="4744303"/>
            <a:ext cx="1493450" cy="74863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Self-report</a:t>
            </a:r>
          </a:p>
          <a:p>
            <a:pPr algn="ctr"/>
            <a:r>
              <a:rPr lang="en-US" dirty="0"/>
              <a:t>checklists</a:t>
            </a:r>
          </a:p>
        </p:txBody>
      </p:sp>
      <p:sp>
        <p:nvSpPr>
          <p:cNvPr id="17" name="Rounded Rectangle 16" descr="Review permanent products">
            <a:extLst>
              <a:ext uri="{FF2B5EF4-FFF2-40B4-BE49-F238E27FC236}">
                <a16:creationId xmlns:a16="http://schemas.microsoft.com/office/drawing/2014/main" id="{DC81FE53-AC49-5C43-FAF1-43F4D8361060}"/>
              </a:ext>
            </a:extLst>
          </p:cNvPr>
          <p:cNvSpPr/>
          <p:nvPr/>
        </p:nvSpPr>
        <p:spPr>
          <a:xfrm>
            <a:off x="7031736" y="4769351"/>
            <a:ext cx="2014727" cy="72358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permanent products</a:t>
            </a:r>
          </a:p>
        </p:txBody>
      </p:sp>
      <p:sp>
        <p:nvSpPr>
          <p:cNvPr id="3" name="Rounded Rectangle 16" descr="Hyperlink to NCII Student Intervention Implementation Log">
            <a:extLst>
              <a:ext uri="{FF2B5EF4-FFF2-40B4-BE49-F238E27FC236}">
                <a16:creationId xmlns:a16="http://schemas.microsoft.com/office/drawing/2014/main" id="{757E9011-E9DD-E56E-A84E-668B824AEE89}"/>
              </a:ext>
            </a:extLst>
          </p:cNvPr>
          <p:cNvSpPr/>
          <p:nvPr/>
        </p:nvSpPr>
        <p:spPr>
          <a:xfrm>
            <a:off x="9236998" y="4769351"/>
            <a:ext cx="2654896" cy="72358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NCII </a:t>
            </a:r>
            <a:r>
              <a:rPr lang="en-US" dirty="0">
                <a:solidFill>
                  <a:schemeClr val="bg1"/>
                </a:solidFill>
                <a:hlinkClick r:id="rId3">
                  <a:extLst>
                    <a:ext uri="{A12FA001-AC4F-418D-AE19-62706E023703}">
                      <ahyp:hlinkClr xmlns:ahyp="http://schemas.microsoft.com/office/drawing/2018/hyperlinkcolor" val="tx"/>
                    </a:ext>
                  </a:extLst>
                </a:hlinkClick>
              </a:rPr>
              <a:t>Student Intervention Implementation Log</a:t>
            </a:r>
            <a:endParaRPr lang="en-US" dirty="0">
              <a:solidFill>
                <a:schemeClr val="bg1"/>
              </a:solidFill>
            </a:endParaRPr>
          </a:p>
        </p:txBody>
      </p:sp>
      <p:sp>
        <p:nvSpPr>
          <p:cNvPr id="13" name="Text Placeholder 12">
            <a:extLst>
              <a:ext uri="{FF2B5EF4-FFF2-40B4-BE49-F238E27FC236}">
                <a16:creationId xmlns:a16="http://schemas.microsoft.com/office/drawing/2014/main" id="{1B40DC17-D953-3072-AF27-AD4E9E6909EF}"/>
              </a:ext>
            </a:extLst>
          </p:cNvPr>
          <p:cNvSpPr>
            <a:spLocks noGrp="1"/>
          </p:cNvSpPr>
          <p:nvPr>
            <p:ph type="body" sz="quarter" idx="13"/>
          </p:nvPr>
        </p:nvSpPr>
        <p:spPr/>
        <p:txBody>
          <a:bodyPr/>
          <a:lstStyle/>
          <a:p>
            <a:r>
              <a:rPr lang="en-US" i="1" dirty="0"/>
              <a:t>Source. </a:t>
            </a:r>
            <a:r>
              <a:rPr lang="en-US" dirty="0"/>
              <a:t>National Center on Intensive Intervention (NCII) (n.d.c)</a:t>
            </a:r>
          </a:p>
        </p:txBody>
      </p:sp>
      <p:sp>
        <p:nvSpPr>
          <p:cNvPr id="5" name="Slide Number Placeholder 4">
            <a:extLst>
              <a:ext uri="{FF2B5EF4-FFF2-40B4-BE49-F238E27FC236}">
                <a16:creationId xmlns:a16="http://schemas.microsoft.com/office/drawing/2014/main" id="{A2A12424-F05A-678D-4375-CB049C48FD1F}"/>
              </a:ext>
            </a:extLst>
          </p:cNvPr>
          <p:cNvSpPr>
            <a:spLocks noGrp="1"/>
          </p:cNvSpPr>
          <p:nvPr>
            <p:ph type="sldNum" sz="quarter" idx="14"/>
          </p:nvPr>
        </p:nvSpPr>
        <p:spPr/>
        <p:txBody>
          <a:bodyPr/>
          <a:lstStyle/>
          <a:p>
            <a:fld id="{99A20822-4A49-4D36-86E3-300BA48D3F00}" type="slidenum">
              <a:rPr lang="en-US" smtClean="0"/>
              <a:pPr/>
              <a:t>17</a:t>
            </a:fld>
            <a:endParaRPr lang="en-US" dirty="0"/>
          </a:p>
        </p:txBody>
      </p:sp>
    </p:spTree>
    <p:extLst>
      <p:ext uri="{BB962C8B-B14F-4D97-AF65-F5344CB8AC3E}">
        <p14:creationId xmlns:p14="http://schemas.microsoft.com/office/powerpoint/2010/main" val="366822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06BE-7CC4-A2B8-ED32-A5A48D48826C}"/>
              </a:ext>
            </a:extLst>
          </p:cNvPr>
          <p:cNvSpPr>
            <a:spLocks noGrp="1"/>
          </p:cNvSpPr>
          <p:nvPr>
            <p:ph type="title"/>
          </p:nvPr>
        </p:nvSpPr>
        <p:spPr/>
        <p:txBody>
          <a:bodyPr/>
          <a:lstStyle/>
          <a:p>
            <a:r>
              <a:rPr lang="en-US" dirty="0"/>
              <a:t>Ways to Improve Fidelity</a:t>
            </a:r>
          </a:p>
        </p:txBody>
      </p:sp>
      <p:sp>
        <p:nvSpPr>
          <p:cNvPr id="3" name="Content Placeholder 2">
            <a:extLst>
              <a:ext uri="{FF2B5EF4-FFF2-40B4-BE49-F238E27FC236}">
                <a16:creationId xmlns:a16="http://schemas.microsoft.com/office/drawing/2014/main" id="{76B4DCB0-5C89-86B7-DD8C-AEF25951F9E5}"/>
              </a:ext>
            </a:extLst>
          </p:cNvPr>
          <p:cNvSpPr>
            <a:spLocks noGrp="1"/>
          </p:cNvSpPr>
          <p:nvPr>
            <p:ph sz="quarter" idx="18"/>
          </p:nvPr>
        </p:nvSpPr>
        <p:spPr/>
        <p:txBody>
          <a:bodyPr>
            <a:normAutofit fontScale="85000" lnSpcReduction="20000"/>
          </a:bodyPr>
          <a:lstStyle/>
          <a:p>
            <a:pPr marL="0" indent="0">
              <a:buNone/>
            </a:pPr>
            <a:r>
              <a:rPr lang="en-US" dirty="0"/>
              <a:t>If data show that the intervention has not been delivered with fidelity</a:t>
            </a:r>
          </a:p>
          <a:p>
            <a:pPr>
              <a:buClr>
                <a:srgbClr val="C25131"/>
              </a:buClr>
              <a:buFont typeface="Wingdings" panose="05000000000000000000" pitchFamily="2" charset="2"/>
              <a:buChar char="§"/>
            </a:pPr>
            <a:r>
              <a:rPr lang="en-US" dirty="0"/>
              <a:t>ensure that the interventionist has the necessary training, knowledge, and skills;</a:t>
            </a:r>
          </a:p>
          <a:p>
            <a:pPr>
              <a:buClr>
                <a:srgbClr val="C25131"/>
              </a:buClr>
              <a:buFont typeface="Wingdings" panose="05000000000000000000" pitchFamily="2" charset="2"/>
              <a:buChar char="§"/>
            </a:pPr>
            <a:r>
              <a:rPr lang="en-US" dirty="0"/>
              <a:t>limit disruptions during intervention sessions;</a:t>
            </a:r>
          </a:p>
          <a:p>
            <a:pPr>
              <a:buClr>
                <a:srgbClr val="C25131"/>
              </a:buClr>
              <a:buFont typeface="Wingdings" panose="05000000000000000000" pitchFamily="2" charset="2"/>
              <a:buChar char="§"/>
            </a:pPr>
            <a:r>
              <a:rPr lang="en-US" dirty="0"/>
              <a:t>address barriers in scheduling;</a:t>
            </a:r>
          </a:p>
          <a:p>
            <a:pPr>
              <a:buClr>
                <a:srgbClr val="C25131"/>
              </a:buClr>
              <a:buFont typeface="Wingdings" panose="05000000000000000000" pitchFamily="2" charset="2"/>
              <a:buChar char="§"/>
            </a:pPr>
            <a:r>
              <a:rPr lang="en-US" dirty="0"/>
              <a:t>work with the student to improve attendance; and</a:t>
            </a:r>
          </a:p>
          <a:p>
            <a:pPr>
              <a:buClr>
                <a:srgbClr val="C25131"/>
              </a:buClr>
              <a:buFont typeface="Wingdings" panose="05000000000000000000" pitchFamily="2" charset="2"/>
              <a:buChar char="§"/>
            </a:pPr>
            <a:r>
              <a:rPr lang="en-US" dirty="0"/>
              <a:t>determine how to boost student engagement during sessions.</a:t>
            </a:r>
          </a:p>
          <a:p>
            <a:endParaRPr lang="en-US" dirty="0"/>
          </a:p>
        </p:txBody>
      </p:sp>
      <p:pic>
        <p:nvPicPr>
          <p:cNvPr id="8" name="Content Placeholder 7" descr="A group of people sitting around a table looking at a monitor together.">
            <a:extLst>
              <a:ext uri="{FF2B5EF4-FFF2-40B4-BE49-F238E27FC236}">
                <a16:creationId xmlns:a16="http://schemas.microsoft.com/office/drawing/2014/main" id="{C861225B-FC55-87BC-9020-E1BAF8B9B585}"/>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162675" y="1687091"/>
            <a:ext cx="5568950" cy="3712418"/>
          </a:xfrm>
        </p:spPr>
      </p:pic>
      <p:sp>
        <p:nvSpPr>
          <p:cNvPr id="5" name="Slide Number Placeholder 4">
            <a:extLst>
              <a:ext uri="{FF2B5EF4-FFF2-40B4-BE49-F238E27FC236}">
                <a16:creationId xmlns:a16="http://schemas.microsoft.com/office/drawing/2014/main" id="{2BF10641-39B4-5DA8-0EB4-A130D13406B3}"/>
              </a:ext>
            </a:extLst>
          </p:cNvPr>
          <p:cNvSpPr>
            <a:spLocks noGrp="1"/>
          </p:cNvSpPr>
          <p:nvPr>
            <p:ph type="sldNum" sz="quarter" idx="20"/>
          </p:nvPr>
        </p:nvSpPr>
        <p:spPr/>
        <p:txBody>
          <a:bodyPr/>
          <a:lstStyle/>
          <a:p>
            <a:fld id="{99A20822-4A49-4D36-86E3-300BA48D3F00}" type="slidenum">
              <a:rPr lang="en-US" smtClean="0"/>
              <a:pPr/>
              <a:t>18</a:t>
            </a:fld>
            <a:endParaRPr lang="en-US" dirty="0"/>
          </a:p>
        </p:txBody>
      </p:sp>
    </p:spTree>
    <p:extLst>
      <p:ext uri="{BB962C8B-B14F-4D97-AF65-F5344CB8AC3E}">
        <p14:creationId xmlns:p14="http://schemas.microsoft.com/office/powerpoint/2010/main" val="313657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dirty="0"/>
              <a:t>Data Pattern 2: Very Low Scores</a:t>
            </a:r>
          </a:p>
        </p:txBody>
      </p:sp>
      <p:graphicFrame>
        <p:nvGraphicFramePr>
          <p:cNvPr id="7" name="Object 2" descr="Progress monitoring graph with dates along the x axis, a scale of 0 to 140 on the y axis, 9 data points between 0 and 5, and a flat trend line, and a goal line extending from 5 to 80. The student has very low scores."/>
          <p:cNvGraphicFramePr>
            <a:graphicFrameLocks noGrp="1" noChangeAspect="1"/>
          </p:cNvGraphicFramePr>
          <p:nvPr>
            <p:ph sz="quarter" idx="15"/>
            <p:extLst>
              <p:ext uri="{D42A27DB-BD31-4B8C-83A1-F6EECF244321}">
                <p14:modId xmlns:p14="http://schemas.microsoft.com/office/powerpoint/2010/main" val="2956929645"/>
              </p:ext>
            </p:extLst>
          </p:nvPr>
        </p:nvGraphicFramePr>
        <p:xfrm>
          <a:off x="457200" y="1371600"/>
          <a:ext cx="11034543" cy="4250987"/>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2091447" y="3243071"/>
            <a:ext cx="4632106" cy="1698579"/>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695729" y="3026177"/>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729728" y="1237995"/>
            <a:ext cx="4002024" cy="4163061"/>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Consider: </a:t>
            </a:r>
          </a:p>
          <a:p>
            <a:pPr marL="342900" indent="-342900">
              <a:buFont typeface="Arial" panose="020B0604020202020204" pitchFamily="34" charset="0"/>
              <a:buChar char="•"/>
            </a:pPr>
            <a:r>
              <a:rPr lang="en-US" sz="2400" dirty="0">
                <a:solidFill>
                  <a:schemeClr val="tx1"/>
                </a:solidFill>
              </a:rPr>
              <a:t>Is the measurement level too difficult for the student (i.e., </a:t>
            </a:r>
            <a:r>
              <a:rPr lang="en-US" sz="2400" i="1" dirty="0">
                <a:solidFill>
                  <a:schemeClr val="tx1"/>
                </a:solidFill>
              </a:rPr>
              <a:t>floor effect</a:t>
            </a:r>
            <a:r>
              <a:rPr lang="en-US" sz="2400" dirty="0">
                <a:solidFill>
                  <a:schemeClr val="tx1"/>
                </a:solidFill>
              </a:rPr>
              <a:t>)? </a:t>
            </a:r>
          </a:p>
          <a:p>
            <a:pPr marL="342900" indent="-342900">
              <a:buFont typeface="Arial" panose="020B0604020202020204" pitchFamily="34" charset="0"/>
              <a:buChar char="•"/>
            </a:pPr>
            <a:r>
              <a:rPr lang="en-US" sz="2400" dirty="0">
                <a:solidFill>
                  <a:schemeClr val="tx1"/>
                </a:solidFill>
              </a:rPr>
              <a:t>Is the student motivated to do well on the assessment? </a:t>
            </a:r>
          </a:p>
          <a:p>
            <a:pPr marL="342900" indent="-342900">
              <a:buFont typeface="Arial" panose="020B0604020202020204" pitchFamily="34" charset="0"/>
              <a:buChar char="•"/>
            </a:pPr>
            <a:r>
              <a:rPr lang="en-US" sz="2400" dirty="0">
                <a:solidFill>
                  <a:schemeClr val="tx1"/>
                </a:solidFill>
              </a:rPr>
              <a:t>Does the measurement align with the content of your instruction? </a:t>
            </a:r>
          </a:p>
          <a:p>
            <a:pPr marL="342900" indent="-342900">
              <a:buFont typeface="Arial" panose="020B0604020202020204" pitchFamily="34" charset="0"/>
              <a:buChar char="•"/>
            </a:pPr>
            <a:endParaRPr lang="en-US" sz="2400" dirty="0">
              <a:solidFill>
                <a:schemeClr val="tx1"/>
              </a:solidFill>
            </a:endParaRPr>
          </a:p>
        </p:txBody>
      </p:sp>
      <p:sp>
        <p:nvSpPr>
          <p:cNvPr id="5" name="Text Placeholder 4">
            <a:extLst>
              <a:ext uri="{FF2B5EF4-FFF2-40B4-BE49-F238E27FC236}">
                <a16:creationId xmlns:a16="http://schemas.microsoft.com/office/drawing/2014/main" id="{6276A51C-EAF9-631D-1DC8-01D85EDE3618}"/>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524DEDB8-B2B8-0068-A3E9-011C4790D8D5}"/>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19</a:t>
            </a:fld>
            <a:endParaRPr lang="en-US" dirty="0"/>
          </a:p>
        </p:txBody>
      </p:sp>
    </p:spTree>
    <p:extLst>
      <p:ext uri="{BB962C8B-B14F-4D97-AF65-F5344CB8AC3E}">
        <p14:creationId xmlns:p14="http://schemas.microsoft.com/office/powerpoint/2010/main" val="346986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C45AE2-93F9-8399-7531-FA725C42D621}"/>
              </a:ext>
            </a:extLst>
          </p:cNvPr>
          <p:cNvSpPr>
            <a:spLocks noGrp="1"/>
          </p:cNvSpPr>
          <p:nvPr>
            <p:ph type="title"/>
          </p:nvPr>
        </p:nvSpPr>
        <p:spPr/>
        <p:txBody>
          <a:bodyPr>
            <a:normAutofit/>
          </a:bodyPr>
          <a:lstStyle/>
          <a:p>
            <a:r>
              <a:rPr lang="en-US" sz="4200" dirty="0">
                <a:latin typeface="Calibri" panose="020F0502020204030204" pitchFamily="34" charset="0"/>
                <a:cs typeface="Calibri" panose="020F0502020204030204" pitchFamily="34" charset="0"/>
              </a:rPr>
              <a:t>Session Objectives</a:t>
            </a:r>
          </a:p>
        </p:txBody>
      </p:sp>
      <p:sp>
        <p:nvSpPr>
          <p:cNvPr id="2" name="Content Placeholder 1">
            <a:extLst>
              <a:ext uri="{FF2B5EF4-FFF2-40B4-BE49-F238E27FC236}">
                <a16:creationId xmlns:a16="http://schemas.microsoft.com/office/drawing/2014/main" id="{7A1D3A6D-84CF-E4F0-F672-A4924D120D2E}"/>
              </a:ext>
            </a:extLst>
          </p:cNvPr>
          <p:cNvSpPr>
            <a:spLocks noGrp="1"/>
          </p:cNvSpPr>
          <p:nvPr>
            <p:ph sz="quarter" idx="14"/>
          </p:nvPr>
        </p:nvSpPr>
        <p:spPr/>
        <p:txBody>
          <a:bodyPr>
            <a:normAutofit/>
          </a:bodyPr>
          <a:lstStyle/>
          <a:p>
            <a:pPr marL="457200" indent="-457200">
              <a:buFont typeface="+mj-lt"/>
              <a:buAutoNum type="arabicPeriod"/>
            </a:pPr>
            <a:r>
              <a:rPr lang="en-US" sz="2400" kern="100" dirty="0">
                <a:latin typeface="Calibri" panose="020F0502020204030204" pitchFamily="34" charset="0"/>
                <a:ea typeface="Calibri" panose="020F0502020204030204" pitchFamily="34" charset="0"/>
                <a:cs typeface="Times New Roman" panose="02020603050405020304" pitchFamily="18" charset="0"/>
              </a:rPr>
              <a:t>D</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efine the role of informal diagnostic data within the data-based individualization (DBI) process.</a:t>
            </a:r>
          </a:p>
          <a:p>
            <a:pPr marL="457200" indent="-457200">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Identify </a:t>
            </a:r>
            <a:r>
              <a:rPr lang="en-US" sz="2400" kern="100" dirty="0">
                <a:latin typeface="Calibri" panose="020F0502020204030204" pitchFamily="34" charset="0"/>
                <a:ea typeface="Calibri" panose="020F0502020204030204" pitchFamily="34" charset="0"/>
                <a:cs typeface="Times New Roman" panose="02020603050405020304" pitchFamily="18" charset="0"/>
              </a:rPr>
              <a:t>relevant and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alterable variables that impact a student’s success in an intervention.  </a:t>
            </a:r>
          </a:p>
          <a:p>
            <a:pPr marL="457200" indent="-457200">
              <a:buFont typeface="+mj-lt"/>
              <a:buAutoNum type="arabicPeriod"/>
            </a:pPr>
            <a:r>
              <a:rPr lang="en-US" sz="2400" kern="100" dirty="0">
                <a:latin typeface="Calibri" panose="020F0502020204030204" pitchFamily="34" charset="0"/>
                <a:ea typeface="Calibri" panose="020F0502020204030204" pitchFamily="34" charset="0"/>
                <a:cs typeface="Times New Roman" panose="02020603050405020304" pitchFamily="18" charset="0"/>
              </a:rPr>
              <a:t>Describe practical and efficient approaches to collecting informal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diagnostic data.</a:t>
            </a:r>
          </a:p>
          <a:p>
            <a:pPr marL="457200" indent="-457200">
              <a:buFont typeface="+mj-lt"/>
              <a:buAutoNum type="arabicPeriod"/>
            </a:pPr>
            <a:r>
              <a:rPr lang="en-US" sz="2400" kern="100" dirty="0">
                <a:latin typeface="Calibri" panose="020F0502020204030204" pitchFamily="34" charset="0"/>
                <a:ea typeface="Calibri" panose="020F0502020204030204" pitchFamily="34" charset="0"/>
                <a:cs typeface="Times New Roman" panose="02020603050405020304" pitchFamily="18" charset="0"/>
              </a:rPr>
              <a:t>Understand a process for using informal diagnostic data to develop a hypothesis about why a student has not yet responded to an intervention.</a:t>
            </a:r>
          </a:p>
          <a:p>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Text Placeholder 8">
            <a:extLst>
              <a:ext uri="{FF2B5EF4-FFF2-40B4-BE49-F238E27FC236}">
                <a16:creationId xmlns:a16="http://schemas.microsoft.com/office/drawing/2014/main" id="{552FFD9F-B2FD-8930-E95C-571645779725}"/>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6668840B-0A82-BB9F-CD45-AC9C2AEC0295}"/>
              </a:ext>
            </a:extLst>
          </p:cNvPr>
          <p:cNvSpPr>
            <a:spLocks noGrp="1"/>
          </p:cNvSpPr>
          <p:nvPr>
            <p:ph type="sldNum" sz="quarter" idx="12"/>
          </p:nvPr>
        </p:nvSpPr>
        <p:spPr/>
        <p:txBody>
          <a:bodyPr/>
          <a:lstStyle/>
          <a:p>
            <a:pPr algn="r"/>
            <a:fld id="{F3477EC8-074D-41C4-94AE-E9EA7CEEA348}" type="slidenum">
              <a:rPr lang="en-US" smtClean="0"/>
              <a:pPr algn="r"/>
              <a:t>2</a:t>
            </a:fld>
            <a:endParaRPr lang="en-US" dirty="0"/>
          </a:p>
        </p:txBody>
      </p:sp>
    </p:spTree>
    <p:extLst>
      <p:ext uri="{BB962C8B-B14F-4D97-AF65-F5344CB8AC3E}">
        <p14:creationId xmlns:p14="http://schemas.microsoft.com/office/powerpoint/2010/main" val="259299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lstStyle/>
          <a:p>
            <a:r>
              <a:rPr lang="en-US" dirty="0"/>
              <a:t>Data Pattern 3: Highly Variable Scores</a:t>
            </a:r>
          </a:p>
        </p:txBody>
      </p:sp>
      <p:graphicFrame>
        <p:nvGraphicFramePr>
          <p:cNvPr id="7" name="Object 2" descr="Progress monitoring graph with dates along the x axis, a scale of 0 to 140 on the y axis, 9 data points between 5 and 30, and a flat trend line, and a goal line extending from 10 to 800. The student has highly variable scores."/>
          <p:cNvGraphicFramePr>
            <a:graphicFrameLocks noGrp="1" noChangeAspect="1"/>
          </p:cNvGraphicFramePr>
          <p:nvPr>
            <p:ph sz="quarter" idx="15"/>
            <p:extLst>
              <p:ext uri="{D42A27DB-BD31-4B8C-83A1-F6EECF244321}">
                <p14:modId xmlns:p14="http://schemas.microsoft.com/office/powerpoint/2010/main" val="931154237"/>
              </p:ext>
            </p:extLst>
          </p:nvPr>
        </p:nvGraphicFramePr>
        <p:xfrm>
          <a:off x="457200" y="1371601"/>
          <a:ext cx="11271845" cy="4342406"/>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2127808" y="3168926"/>
            <a:ext cx="4662922" cy="1735155"/>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638330" y="3016526"/>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7639147" y="1173479"/>
            <a:ext cx="4053322" cy="4147335"/>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Consider: </a:t>
            </a:r>
          </a:p>
          <a:p>
            <a:pPr marL="342900" indent="-342900">
              <a:buFont typeface="Arial" panose="020B0604020202020204" pitchFamily="34" charset="0"/>
              <a:buChar char="•"/>
            </a:pPr>
            <a:r>
              <a:rPr lang="en-US" sz="2400" dirty="0">
                <a:solidFill>
                  <a:schemeClr val="tx1"/>
                </a:solidFill>
              </a:rPr>
              <a:t>Does the progress monitoring measure have evidence of validity and reliability? </a:t>
            </a:r>
          </a:p>
          <a:p>
            <a:pPr marL="342900" lvl="0" indent="-342900">
              <a:buFont typeface="Arial" panose="020B0604020202020204" pitchFamily="34" charset="0"/>
              <a:buChar char="•"/>
              <a:defRPr/>
            </a:pPr>
            <a:r>
              <a:rPr lang="en-US" sz="2400" dirty="0">
                <a:solidFill>
                  <a:schemeClr val="tx1"/>
                </a:solidFill>
              </a:rPr>
              <a:t>Is the assessment being administered consistently?</a:t>
            </a:r>
          </a:p>
          <a:p>
            <a:pPr marL="800100" lvl="1" indent="-342900">
              <a:buFont typeface="Arial" panose="020B0604020202020204" pitchFamily="34" charset="0"/>
              <a:buChar char="•"/>
              <a:defRPr/>
            </a:pPr>
            <a:r>
              <a:rPr lang="en-US" sz="2400" dirty="0">
                <a:solidFill>
                  <a:schemeClr val="tx1"/>
                </a:solidFill>
              </a:rPr>
              <a:t>If not, why not?</a:t>
            </a:r>
          </a:p>
          <a:p>
            <a:pPr marL="342900" lvl="0" indent="-342900">
              <a:buFont typeface="Arial" panose="020B0604020202020204" pitchFamily="34" charset="0"/>
              <a:buChar char="•"/>
              <a:defRPr/>
            </a:pPr>
            <a:r>
              <a:rPr lang="en-US" sz="2400" dirty="0">
                <a:solidFill>
                  <a:schemeClr val="tx1"/>
                </a:solidFill>
              </a:rPr>
              <a:t>Does the student’s engagement or motivation level vary from day to day? </a:t>
            </a:r>
          </a:p>
          <a:p>
            <a:pPr marL="342900" indent="-342900">
              <a:buFont typeface="Arial" panose="020B0604020202020204" pitchFamily="34" charset="0"/>
              <a:buChar char="•"/>
            </a:pPr>
            <a:endParaRPr lang="en-US" sz="2400" dirty="0">
              <a:solidFill>
                <a:schemeClr val="tx1"/>
              </a:solidFill>
            </a:endParaRPr>
          </a:p>
          <a:p>
            <a:endParaRPr lang="en-US" sz="2400" dirty="0">
              <a:solidFill>
                <a:schemeClr val="tx1"/>
              </a:solidFill>
            </a:endParaRPr>
          </a:p>
          <a:p>
            <a:endParaRPr lang="en-US" sz="2400" dirty="0">
              <a:solidFill>
                <a:schemeClr val="tx1"/>
              </a:solidFill>
            </a:endParaRPr>
          </a:p>
        </p:txBody>
      </p:sp>
      <p:sp>
        <p:nvSpPr>
          <p:cNvPr id="5" name="Text Placeholder 4">
            <a:extLst>
              <a:ext uri="{FF2B5EF4-FFF2-40B4-BE49-F238E27FC236}">
                <a16:creationId xmlns:a16="http://schemas.microsoft.com/office/drawing/2014/main" id="{6276A51C-EAF9-631D-1DC8-01D85EDE3618}"/>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59608E45-B08E-7FEE-62C4-F88D94FE982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20</a:t>
            </a:fld>
            <a:endParaRPr lang="en-US" dirty="0"/>
          </a:p>
        </p:txBody>
      </p:sp>
    </p:spTree>
    <p:extLst>
      <p:ext uri="{BB962C8B-B14F-4D97-AF65-F5344CB8AC3E}">
        <p14:creationId xmlns:p14="http://schemas.microsoft.com/office/powerpoint/2010/main" val="398180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normAutofit/>
          </a:bodyPr>
          <a:lstStyle/>
          <a:p>
            <a:r>
              <a:rPr lang="en-US" dirty="0"/>
              <a:t>Data Pattern 4: Some Progress, But Not Enough</a:t>
            </a:r>
          </a:p>
        </p:txBody>
      </p:sp>
      <p:graphicFrame>
        <p:nvGraphicFramePr>
          <p:cNvPr id="7" name="Object 2" descr="Progress monitoring graph with dates along the x axis, a scale of 0 to 140 on the y axis, 9 data points between 45 and 55, and an upward trend line, and a goal line extending from 40 to 120. The student has some progress but not enough."/>
          <p:cNvGraphicFramePr>
            <a:graphicFrameLocks noGrp="1" noChangeAspect="1"/>
          </p:cNvGraphicFramePr>
          <p:nvPr>
            <p:ph sz="quarter" idx="15"/>
            <p:extLst>
              <p:ext uri="{D42A27DB-BD31-4B8C-83A1-F6EECF244321}">
                <p14:modId xmlns:p14="http://schemas.microsoft.com/office/powerpoint/2010/main" val="2362269774"/>
              </p:ext>
            </p:extLst>
          </p:nvPr>
        </p:nvGraphicFramePr>
        <p:xfrm>
          <a:off x="457200" y="1371600"/>
          <a:ext cx="6511491"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251284" y="2126973"/>
            <a:ext cx="5298603" cy="1915638"/>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383858" y="1934815"/>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3" name="Rounded Rectangle 2">
            <a:extLst>
              <a:ext uri="{FF2B5EF4-FFF2-40B4-BE49-F238E27FC236}">
                <a16:creationId xmlns:a16="http://schemas.microsoft.com/office/drawing/2014/main" id="{169E5952-9458-23B8-1A26-48DCD0D9E695}"/>
              </a:ext>
            </a:extLst>
          </p:cNvPr>
          <p:cNvSpPr/>
          <p:nvPr/>
        </p:nvSpPr>
        <p:spPr>
          <a:xfrm>
            <a:off x="8185533" y="1415303"/>
            <a:ext cx="3363946" cy="2013698"/>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Consider: </a:t>
            </a:r>
          </a:p>
          <a:p>
            <a:pPr marL="342900" indent="-342900">
              <a:buFont typeface="Arial" panose="020B0604020202020204" pitchFamily="34" charset="0"/>
              <a:buChar char="•"/>
            </a:pPr>
            <a:r>
              <a:rPr lang="en-US" sz="2400" dirty="0">
                <a:solidFill>
                  <a:schemeClr val="tx1"/>
                </a:solidFill>
              </a:rPr>
              <a:t>Is the goal ambitious </a:t>
            </a:r>
            <a:r>
              <a:rPr lang="en-US" sz="2400" b="1" dirty="0">
                <a:solidFill>
                  <a:schemeClr val="tx1"/>
                </a:solidFill>
              </a:rPr>
              <a:t>AND</a:t>
            </a:r>
            <a:r>
              <a:rPr lang="en-US" sz="2400" dirty="0">
                <a:solidFill>
                  <a:schemeClr val="tx1"/>
                </a:solidFill>
              </a:rPr>
              <a:t> realistic for the student?</a:t>
            </a:r>
          </a:p>
        </p:txBody>
      </p:sp>
      <p:sp>
        <p:nvSpPr>
          <p:cNvPr id="5" name="Text Placeholder 4">
            <a:extLst>
              <a:ext uri="{FF2B5EF4-FFF2-40B4-BE49-F238E27FC236}">
                <a16:creationId xmlns:a16="http://schemas.microsoft.com/office/drawing/2014/main" id="{4448E506-D839-81B5-7396-EAFCCAD0F13F}"/>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0EE5B453-686A-5BDA-1668-A509F1270CCE}"/>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21</a:t>
            </a:fld>
            <a:endParaRPr lang="en-US" dirty="0"/>
          </a:p>
        </p:txBody>
      </p:sp>
    </p:spTree>
    <p:extLst>
      <p:ext uri="{BB962C8B-B14F-4D97-AF65-F5344CB8AC3E}">
        <p14:creationId xmlns:p14="http://schemas.microsoft.com/office/powerpoint/2010/main" val="417548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B7D8-8C73-8BEC-08AF-A0AB7711CCD8}"/>
              </a:ext>
            </a:extLst>
          </p:cNvPr>
          <p:cNvSpPr>
            <a:spLocks noGrp="1"/>
          </p:cNvSpPr>
          <p:nvPr>
            <p:ph type="title"/>
          </p:nvPr>
        </p:nvSpPr>
        <p:spPr/>
        <p:txBody>
          <a:bodyPr/>
          <a:lstStyle/>
          <a:p>
            <a:r>
              <a:rPr lang="en-US" dirty="0"/>
              <a:t>Check Your Progress Monitoring Practices</a:t>
            </a:r>
          </a:p>
        </p:txBody>
      </p:sp>
      <p:grpSp>
        <p:nvGrpSpPr>
          <p:cNvPr id="6" name="Group 5" descr="Are we using the right progress monitoring tool? &#10;Does the progress monitoring tool have strong technical adequacy?&#10;Is the progress monitoring tool aligned with the content of the intervention?&#10;">
            <a:extLst>
              <a:ext uri="{FF2B5EF4-FFF2-40B4-BE49-F238E27FC236}">
                <a16:creationId xmlns:a16="http://schemas.microsoft.com/office/drawing/2014/main" id="{4700A38A-640D-501A-1F2D-BF9AC48489FE}"/>
              </a:ext>
            </a:extLst>
          </p:cNvPr>
          <p:cNvGrpSpPr/>
          <p:nvPr/>
        </p:nvGrpSpPr>
        <p:grpSpPr>
          <a:xfrm>
            <a:off x="456549" y="1829923"/>
            <a:ext cx="5407803" cy="4095387"/>
            <a:chOff x="1134192" y="2467143"/>
            <a:chExt cx="4257629" cy="2908801"/>
          </a:xfrm>
        </p:grpSpPr>
        <p:sp>
          <p:nvSpPr>
            <p:cNvPr id="7" name="Freeform 8" descr="Are we using the right progress monitoring tool?&#10;Does the progress monitoring tool have strong technical adequacy?&#10;Is the progress monitoring tool aligned with the content of the intervention?&#10;">
              <a:extLst>
                <a:ext uri="{FF2B5EF4-FFF2-40B4-BE49-F238E27FC236}">
                  <a16:creationId xmlns:a16="http://schemas.microsoft.com/office/drawing/2014/main" id="{C63AD1C2-87C5-C4A8-E71E-1D4C5F101886}"/>
                </a:ext>
              </a:extLst>
            </p:cNvPr>
            <p:cNvSpPr/>
            <p:nvPr/>
          </p:nvSpPr>
          <p:spPr>
            <a:xfrm>
              <a:off x="1140421" y="2467143"/>
              <a:ext cx="4251400" cy="1042818"/>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Are we using the right progress monit</a:t>
              </a:r>
              <a:r>
                <a:rPr lang="en-US" sz="2800" b="1" dirty="0"/>
                <a:t>oring tool?</a:t>
              </a:r>
              <a:endParaRPr lang="en-US" sz="2800" b="1" kern="1200" dirty="0"/>
            </a:p>
          </p:txBody>
        </p:sp>
        <p:sp>
          <p:nvSpPr>
            <p:cNvPr id="8" name="Freeform 9" descr="Are we using the right progress monitoring tool?&#10;Does the progress monitoring tool have strong technical adequacy?&#10;Is the progress monitoring tool aligned with the content of the intervention?&#10;">
              <a:extLst>
                <a:ext uri="{FF2B5EF4-FFF2-40B4-BE49-F238E27FC236}">
                  <a16:creationId xmlns:a16="http://schemas.microsoft.com/office/drawing/2014/main" id="{2B32CC8B-838D-F329-D101-BD7741DBE01C}"/>
                </a:ext>
              </a:extLst>
            </p:cNvPr>
            <p:cNvSpPr/>
            <p:nvPr/>
          </p:nvSpPr>
          <p:spPr>
            <a:xfrm>
              <a:off x="1134192" y="3497127"/>
              <a:ext cx="4251400" cy="1878817"/>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i="1" dirty="0">
                  <a:solidFill>
                    <a:schemeClr val="tx1"/>
                  </a:solidFill>
                </a:rPr>
                <a:t>Does the progress monitoring tool have strong t</a:t>
              </a:r>
              <a:r>
                <a:rPr lang="en-US" sz="2400" i="1" kern="1200" dirty="0">
                  <a:solidFill>
                    <a:schemeClr val="tx1"/>
                  </a:solidFill>
                </a:rPr>
                <a:t>echnical adequacy?</a:t>
              </a:r>
            </a:p>
            <a:p>
              <a:pPr marL="228600" lvl="1" indent="-228600" algn="l" defTabSz="1066800">
                <a:lnSpc>
                  <a:spcPct val="90000"/>
                </a:lnSpc>
                <a:spcBef>
                  <a:spcPct val="0"/>
                </a:spcBef>
                <a:spcAft>
                  <a:spcPct val="15000"/>
                </a:spcAft>
                <a:buFont typeface="Arial" panose="020B0604020202020204" pitchFamily="34" charset="0"/>
                <a:buChar char="•"/>
              </a:pPr>
              <a:r>
                <a:rPr lang="en-US" sz="2400" i="1" kern="1200" dirty="0">
                  <a:solidFill>
                    <a:schemeClr val="tx1"/>
                  </a:solidFill>
                </a:rPr>
                <a:t>Is the progress monitoring tool aligned with the content of the intervention?</a:t>
              </a:r>
            </a:p>
          </p:txBody>
        </p:sp>
      </p:grpSp>
      <p:grpSp>
        <p:nvGrpSpPr>
          <p:cNvPr id="11" name="Group 10" descr="Are we using the progress monitoring tool the right way?&#10;Are we collecting data at the right level?&#10;Are we collecting data frequently enough?&#10;Are we consistent in administration and scoring of the assessment?&#10;Have we set an appropriate goal for progress?&#10;">
            <a:extLst>
              <a:ext uri="{FF2B5EF4-FFF2-40B4-BE49-F238E27FC236}">
                <a16:creationId xmlns:a16="http://schemas.microsoft.com/office/drawing/2014/main" id="{1D812B1F-EEF9-0682-09B7-043467DD6ABF}"/>
              </a:ext>
            </a:extLst>
          </p:cNvPr>
          <p:cNvGrpSpPr/>
          <p:nvPr/>
        </p:nvGrpSpPr>
        <p:grpSpPr>
          <a:xfrm>
            <a:off x="6118193" y="1811853"/>
            <a:ext cx="5617258" cy="4113459"/>
            <a:chOff x="1124848" y="2208114"/>
            <a:chExt cx="4638832" cy="3227530"/>
          </a:xfrm>
        </p:grpSpPr>
        <p:sp>
          <p:nvSpPr>
            <p:cNvPr id="12" name="Freeform 8" descr="Are we using the progress monitoring tool the right way?&#10;">
              <a:extLst>
                <a:ext uri="{FF2B5EF4-FFF2-40B4-BE49-F238E27FC236}">
                  <a16:creationId xmlns:a16="http://schemas.microsoft.com/office/drawing/2014/main" id="{8BC5ABC7-93A5-6DE9-4D26-FD6E28CA9813}"/>
                </a:ext>
              </a:extLst>
            </p:cNvPr>
            <p:cNvSpPr/>
            <p:nvPr/>
          </p:nvSpPr>
          <p:spPr>
            <a:xfrm>
              <a:off x="1124848" y="2208114"/>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Are we using the progress monit</a:t>
              </a:r>
              <a:r>
                <a:rPr lang="en-US" sz="2800" b="1" dirty="0"/>
                <a:t>oring tool the right way?</a:t>
              </a:r>
              <a:endParaRPr lang="en-US" sz="2800" b="1" kern="1200" dirty="0"/>
            </a:p>
          </p:txBody>
        </p:sp>
        <p:sp>
          <p:nvSpPr>
            <p:cNvPr id="13" name="Freeform 9" descr="Are we collecting data at the right level?&#10;Are we collecting data frequently enough?&#10;Have we set an appropriate goal for progress?&#10;">
              <a:extLst>
                <a:ext uri="{FF2B5EF4-FFF2-40B4-BE49-F238E27FC236}">
                  <a16:creationId xmlns:a16="http://schemas.microsoft.com/office/drawing/2014/main" id="{FB733144-F3C9-C803-17FC-2C28E8D01BCE}"/>
                </a:ext>
              </a:extLst>
            </p:cNvPr>
            <p:cNvSpPr/>
            <p:nvPr/>
          </p:nvSpPr>
          <p:spPr>
            <a:xfrm>
              <a:off x="1140421" y="3361677"/>
              <a:ext cx="4623259" cy="2073967"/>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defTabSz="1066800">
                <a:lnSpc>
                  <a:spcPct val="90000"/>
                </a:lnSpc>
                <a:spcBef>
                  <a:spcPct val="0"/>
                </a:spcBef>
                <a:spcAft>
                  <a:spcPct val="15000"/>
                </a:spcAft>
                <a:buFont typeface="Arial" panose="020B0604020202020204" pitchFamily="34" charset="0"/>
                <a:buChar char="•"/>
              </a:pPr>
              <a:r>
                <a:rPr lang="en-US" sz="2400" i="1" dirty="0">
                  <a:solidFill>
                    <a:schemeClr val="tx1"/>
                  </a:solidFill>
                </a:rPr>
                <a:t>Are we collecting data at the right level?</a:t>
              </a:r>
            </a:p>
            <a:p>
              <a:pPr marL="228600" lvl="1" indent="-228600" defTabSz="1066800">
                <a:lnSpc>
                  <a:spcPct val="90000"/>
                </a:lnSpc>
                <a:spcBef>
                  <a:spcPct val="0"/>
                </a:spcBef>
                <a:spcAft>
                  <a:spcPct val="15000"/>
                </a:spcAft>
                <a:buFont typeface="Arial" panose="020B0604020202020204" pitchFamily="34" charset="0"/>
                <a:buChar char="•"/>
              </a:pPr>
              <a:r>
                <a:rPr lang="en-US" sz="2400" i="1" dirty="0">
                  <a:solidFill>
                    <a:schemeClr val="tx1"/>
                  </a:solidFill>
                </a:rPr>
                <a:t>Are we collecting data frequently enough?</a:t>
              </a:r>
            </a:p>
            <a:p>
              <a:pPr marL="228600" lvl="1" indent="-228600" defTabSz="1066800">
                <a:lnSpc>
                  <a:spcPct val="90000"/>
                </a:lnSpc>
                <a:spcBef>
                  <a:spcPct val="0"/>
                </a:spcBef>
                <a:spcAft>
                  <a:spcPct val="15000"/>
                </a:spcAft>
                <a:buFont typeface="Arial" panose="020B0604020202020204" pitchFamily="34" charset="0"/>
                <a:buChar char="•"/>
              </a:pPr>
              <a:r>
                <a:rPr lang="en-US" sz="2400" i="1" dirty="0">
                  <a:solidFill>
                    <a:schemeClr val="tx1"/>
                  </a:solidFill>
                </a:rPr>
                <a:t>Are we consistent in administration and scoring of the assessment?</a:t>
              </a:r>
            </a:p>
            <a:p>
              <a:pPr marL="228600" lvl="1" indent="-228600" defTabSz="1066800">
                <a:lnSpc>
                  <a:spcPct val="90000"/>
                </a:lnSpc>
                <a:spcBef>
                  <a:spcPct val="0"/>
                </a:spcBef>
                <a:spcAft>
                  <a:spcPct val="15000"/>
                </a:spcAft>
                <a:buFont typeface="Arial" panose="020B0604020202020204" pitchFamily="34" charset="0"/>
                <a:buChar char="•"/>
              </a:pPr>
              <a:r>
                <a:rPr lang="en-US" sz="2400" i="1" dirty="0">
                  <a:solidFill>
                    <a:schemeClr val="tx1"/>
                  </a:solidFill>
                </a:rPr>
                <a:t>Have we set an appropriate goal for progress?</a:t>
              </a:r>
            </a:p>
            <a:p>
              <a:pPr marL="228600" lvl="1" indent="-228600" defTabSz="1066800">
                <a:lnSpc>
                  <a:spcPct val="90000"/>
                </a:lnSpc>
                <a:spcBef>
                  <a:spcPct val="0"/>
                </a:spcBef>
                <a:spcAft>
                  <a:spcPct val="15000"/>
                </a:spcAft>
                <a:buFont typeface="Arial" panose="020B0604020202020204" pitchFamily="34" charset="0"/>
                <a:buChar char="•"/>
              </a:pPr>
              <a:endParaRPr lang="en-US" sz="2400" i="1" dirty="0">
                <a:solidFill>
                  <a:schemeClr val="tx1"/>
                </a:solidFill>
              </a:endParaRPr>
            </a:p>
            <a:p>
              <a:pPr marL="228600" lvl="1" indent="-228600" defTabSz="1066800">
                <a:lnSpc>
                  <a:spcPct val="90000"/>
                </a:lnSpc>
                <a:spcBef>
                  <a:spcPct val="0"/>
                </a:spcBef>
                <a:spcAft>
                  <a:spcPct val="15000"/>
                </a:spcAft>
                <a:buFont typeface="Arial" panose="020B0604020202020204" pitchFamily="34" charset="0"/>
                <a:buChar char="•"/>
              </a:pPr>
              <a:endParaRPr lang="en-US" sz="2400" i="1" kern="1200" dirty="0">
                <a:solidFill>
                  <a:schemeClr val="tx1"/>
                </a:solidFill>
              </a:endParaRPr>
            </a:p>
            <a:p>
              <a:pPr marL="228600" lvl="1" indent="-228600" algn="l" defTabSz="1066800">
                <a:lnSpc>
                  <a:spcPct val="90000"/>
                </a:lnSpc>
                <a:spcBef>
                  <a:spcPct val="0"/>
                </a:spcBef>
                <a:spcAft>
                  <a:spcPct val="15000"/>
                </a:spcAft>
                <a:buFont typeface="Arial" panose="020B0604020202020204" pitchFamily="34" charset="0"/>
                <a:buChar char="•"/>
              </a:pPr>
              <a:endParaRPr lang="en-US" sz="2400" i="1" kern="1200" dirty="0">
                <a:solidFill>
                  <a:schemeClr val="tx1"/>
                </a:solidFill>
              </a:endParaRPr>
            </a:p>
          </p:txBody>
        </p:sp>
      </p:grpSp>
      <p:sp>
        <p:nvSpPr>
          <p:cNvPr id="5" name="Slide Number Placeholder 4">
            <a:extLst>
              <a:ext uri="{FF2B5EF4-FFF2-40B4-BE49-F238E27FC236}">
                <a16:creationId xmlns:a16="http://schemas.microsoft.com/office/drawing/2014/main" id="{26E687F3-CA24-D3DF-DE14-22896C88813C}"/>
              </a:ext>
            </a:extLst>
          </p:cNvPr>
          <p:cNvSpPr>
            <a:spLocks noGrp="1"/>
          </p:cNvSpPr>
          <p:nvPr>
            <p:ph type="sldNum" sz="quarter" idx="14"/>
          </p:nvPr>
        </p:nvSpPr>
        <p:spPr/>
        <p:txBody>
          <a:bodyPr/>
          <a:lstStyle/>
          <a:p>
            <a:fld id="{99A20822-4A49-4D36-86E3-300BA48D3F00}" type="slidenum">
              <a:rPr lang="en-US" smtClean="0"/>
              <a:pPr/>
              <a:t>22</a:t>
            </a:fld>
            <a:endParaRPr lang="en-US" dirty="0"/>
          </a:p>
        </p:txBody>
      </p:sp>
    </p:spTree>
    <p:extLst>
      <p:ext uri="{BB962C8B-B14F-4D97-AF65-F5344CB8AC3E}">
        <p14:creationId xmlns:p14="http://schemas.microsoft.com/office/powerpoint/2010/main" val="166266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1613-ACC7-F741-5707-1E538B09C337}"/>
              </a:ext>
            </a:extLst>
          </p:cNvPr>
          <p:cNvSpPr>
            <a:spLocks noGrp="1"/>
          </p:cNvSpPr>
          <p:nvPr>
            <p:ph type="title"/>
          </p:nvPr>
        </p:nvSpPr>
        <p:spPr/>
        <p:txBody>
          <a:bodyPr/>
          <a:lstStyle/>
          <a:p>
            <a:r>
              <a:rPr lang="en-US" dirty="0"/>
              <a:t>How to Improve Progress Monitoring Processes</a:t>
            </a:r>
          </a:p>
        </p:txBody>
      </p:sp>
      <p:sp>
        <p:nvSpPr>
          <p:cNvPr id="3" name="Content Placeholder 2">
            <a:extLst>
              <a:ext uri="{FF2B5EF4-FFF2-40B4-BE49-F238E27FC236}">
                <a16:creationId xmlns:a16="http://schemas.microsoft.com/office/drawing/2014/main" id="{7CC38F9D-8339-6A9D-6901-C0342A652776}"/>
              </a:ext>
            </a:extLst>
          </p:cNvPr>
          <p:cNvSpPr>
            <a:spLocks noGrp="1"/>
          </p:cNvSpPr>
          <p:nvPr>
            <p:ph sz="half" idx="1"/>
          </p:nvPr>
        </p:nvSpPr>
        <p:spPr>
          <a:xfrm>
            <a:off x="457200" y="1371600"/>
            <a:ext cx="6058478" cy="4379976"/>
          </a:xfrm>
        </p:spPr>
        <p:txBody>
          <a:bodyPr>
            <a:normAutofit fontScale="85000" lnSpcReduction="20000"/>
          </a:bodyPr>
          <a:lstStyle/>
          <a:p>
            <a:r>
              <a:rPr lang="en-US" dirty="0"/>
              <a:t>Select a tool that</a:t>
            </a:r>
          </a:p>
          <a:p>
            <a:pPr lvl="1"/>
            <a:r>
              <a:rPr lang="en-US" dirty="0"/>
              <a:t>has evidence of reliability and validity and</a:t>
            </a:r>
          </a:p>
          <a:p>
            <a:pPr lvl="1"/>
            <a:r>
              <a:rPr lang="en-US" dirty="0"/>
              <a:t>aligns with the content of the intervention </a:t>
            </a:r>
            <a:br>
              <a:rPr lang="en-US" dirty="0"/>
            </a:br>
            <a:r>
              <a:rPr lang="en-US" dirty="0"/>
              <a:t>(i.e., the target behavior).</a:t>
            </a:r>
          </a:p>
          <a:p>
            <a:r>
              <a:rPr lang="en-US" dirty="0"/>
              <a:t>Ensure that interventionists</a:t>
            </a:r>
          </a:p>
          <a:p>
            <a:pPr lvl="1"/>
            <a:r>
              <a:rPr lang="en-US" dirty="0"/>
              <a:t>use a validated approach to set a goal that is ambitious and appropriate for the student, </a:t>
            </a:r>
          </a:p>
          <a:p>
            <a:pPr lvl="1"/>
            <a:r>
              <a:rPr lang="en-US" dirty="0"/>
              <a:t>collect data regularly (e.g., weekly) using a consistent approach, and</a:t>
            </a:r>
          </a:p>
          <a:p>
            <a:pPr lvl="1"/>
            <a:r>
              <a:rPr lang="en-US" dirty="0"/>
              <a:t>score assessments and graph data using standard procedures to allow for visual analysis.</a:t>
            </a:r>
          </a:p>
          <a:p>
            <a:endParaRPr lang="en-US" dirty="0"/>
          </a:p>
          <a:p>
            <a:pPr lvl="1"/>
            <a:endParaRPr lang="en-US" dirty="0"/>
          </a:p>
        </p:txBody>
      </p:sp>
      <p:pic>
        <p:nvPicPr>
          <p:cNvPr id="10" name="Content Placeholder 9" descr="An illustrated person standing next to a line graph">
            <a:extLst>
              <a:ext uri="{FF2B5EF4-FFF2-40B4-BE49-F238E27FC236}">
                <a16:creationId xmlns:a16="http://schemas.microsoft.com/office/drawing/2014/main" id="{FB180F89-5C74-199D-39BE-AF2065E6B5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13398" y="1371600"/>
            <a:ext cx="4930581" cy="4288536"/>
          </a:xfrm>
        </p:spPr>
      </p:pic>
      <p:sp>
        <p:nvSpPr>
          <p:cNvPr id="5" name="Slide Number Placeholder 4">
            <a:extLst>
              <a:ext uri="{FF2B5EF4-FFF2-40B4-BE49-F238E27FC236}">
                <a16:creationId xmlns:a16="http://schemas.microsoft.com/office/drawing/2014/main" id="{9915CAAE-15D0-0651-CEF5-002E6BA2F7B0}"/>
              </a:ext>
            </a:extLst>
          </p:cNvPr>
          <p:cNvSpPr>
            <a:spLocks noGrp="1"/>
          </p:cNvSpPr>
          <p:nvPr>
            <p:ph type="sldNum" sz="quarter" idx="12"/>
          </p:nvPr>
        </p:nvSpPr>
        <p:spPr/>
        <p:txBody>
          <a:bodyPr/>
          <a:lstStyle/>
          <a:p>
            <a:fld id="{99A20822-4A49-4D36-86E3-300BA48D3F00}" type="slidenum">
              <a:rPr lang="en-US" smtClean="0"/>
              <a:pPr/>
              <a:t>23</a:t>
            </a:fld>
            <a:endParaRPr lang="en-US" dirty="0"/>
          </a:p>
        </p:txBody>
      </p:sp>
    </p:spTree>
    <p:extLst>
      <p:ext uri="{BB962C8B-B14F-4D97-AF65-F5344CB8AC3E}">
        <p14:creationId xmlns:p14="http://schemas.microsoft.com/office/powerpoint/2010/main" val="382941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31DA4D-4735-19BD-FF9D-6E0B42B75C8F}"/>
              </a:ext>
            </a:extLst>
          </p:cNvPr>
          <p:cNvSpPr>
            <a:spLocks noGrp="1"/>
          </p:cNvSpPr>
          <p:nvPr>
            <p:ph type="title"/>
          </p:nvPr>
        </p:nvSpPr>
        <p:spPr/>
        <p:txBody>
          <a:bodyPr>
            <a:normAutofit/>
          </a:bodyPr>
          <a:lstStyle/>
          <a:p>
            <a:r>
              <a:rPr lang="en-US" dirty="0"/>
              <a:t>Using Informal Diagnostic Data to Develop a Hypothesis</a:t>
            </a:r>
          </a:p>
        </p:txBody>
      </p:sp>
      <p:sp>
        <p:nvSpPr>
          <p:cNvPr id="7" name="Text Placeholder 6">
            <a:extLst>
              <a:ext uri="{FF2B5EF4-FFF2-40B4-BE49-F238E27FC236}">
                <a16:creationId xmlns:a16="http://schemas.microsoft.com/office/drawing/2014/main" id="{FBEC8177-6D33-9AA2-F9D7-CAA3268D2D84}"/>
              </a:ext>
            </a:extLst>
          </p:cNvPr>
          <p:cNvSpPr>
            <a:spLocks noGrp="1"/>
          </p:cNvSpPr>
          <p:nvPr>
            <p:ph type="body" sz="quarter" idx="13"/>
          </p:nvPr>
        </p:nvSpPr>
        <p:spPr/>
        <p:txBody>
          <a:bodyPr>
            <a:normAutofit/>
          </a:bodyPr>
          <a:lstStyle/>
          <a:p>
            <a:endParaRPr lang="en-US" dirty="0"/>
          </a:p>
        </p:txBody>
      </p:sp>
      <p:sp>
        <p:nvSpPr>
          <p:cNvPr id="5" name="Slide Number Placeholder 4">
            <a:extLst>
              <a:ext uri="{FF2B5EF4-FFF2-40B4-BE49-F238E27FC236}">
                <a16:creationId xmlns:a16="http://schemas.microsoft.com/office/drawing/2014/main" id="{397588AB-587C-5682-C09E-583787D826A9}"/>
              </a:ext>
            </a:extLst>
          </p:cNvPr>
          <p:cNvSpPr>
            <a:spLocks noGrp="1"/>
          </p:cNvSpPr>
          <p:nvPr>
            <p:ph type="sldNum" sz="quarter" idx="15"/>
          </p:nvPr>
        </p:nvSpPr>
        <p:spPr/>
        <p:txBody>
          <a:bodyPr/>
          <a:lstStyle/>
          <a:p>
            <a:fld id="{99A20822-4A49-4D36-86E3-300BA48D3F00}" type="slidenum">
              <a:rPr lang="en-US" smtClean="0"/>
              <a:pPr/>
              <a:t>24</a:t>
            </a:fld>
            <a:endParaRPr lang="en-US" dirty="0"/>
          </a:p>
        </p:txBody>
      </p:sp>
    </p:spTree>
    <p:extLst>
      <p:ext uri="{BB962C8B-B14F-4D97-AF65-F5344CB8AC3E}">
        <p14:creationId xmlns:p14="http://schemas.microsoft.com/office/powerpoint/2010/main" val="131941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2E29497-4B75-4C5E-31CD-2815B6FB7238}"/>
              </a:ext>
              <a:ext uri="{C183D7F6-B498-43B3-948B-1728B52AA6E4}">
                <adec:decorative xmlns:adec="http://schemas.microsoft.com/office/drawing/2017/decorative" val="1"/>
              </a:ext>
            </a:extLst>
          </p:cNvPr>
          <p:cNvSpPr/>
          <p:nvPr/>
        </p:nvSpPr>
        <p:spPr>
          <a:xfrm>
            <a:off x="7846795" y="1215100"/>
            <a:ext cx="4185351" cy="207022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sp>
        <p:nvSpPr>
          <p:cNvPr id="6" name="Title 5">
            <a:extLst>
              <a:ext uri="{FF2B5EF4-FFF2-40B4-BE49-F238E27FC236}">
                <a16:creationId xmlns:a16="http://schemas.microsoft.com/office/drawing/2014/main" id="{CA1B875C-B34E-1356-67DF-7214FBB17B3C}"/>
              </a:ext>
            </a:extLst>
          </p:cNvPr>
          <p:cNvSpPr>
            <a:spLocks noGrp="1"/>
          </p:cNvSpPr>
          <p:nvPr>
            <p:ph type="title"/>
          </p:nvPr>
        </p:nvSpPr>
        <p:spPr/>
        <p:txBody>
          <a:bodyPr/>
          <a:lstStyle/>
          <a:p>
            <a:r>
              <a:rPr lang="en-US" dirty="0"/>
              <a:t>Next Steps for Informal Diagnostic Data</a:t>
            </a:r>
          </a:p>
        </p:txBody>
      </p:sp>
      <p:sp>
        <p:nvSpPr>
          <p:cNvPr id="8" name="Content Placeholder 7">
            <a:extLst>
              <a:ext uri="{FF2B5EF4-FFF2-40B4-BE49-F238E27FC236}">
                <a16:creationId xmlns:a16="http://schemas.microsoft.com/office/drawing/2014/main" id="{5909D148-9CD3-2FEE-F682-B759DAE43F57}"/>
              </a:ext>
            </a:extLst>
          </p:cNvPr>
          <p:cNvSpPr>
            <a:spLocks noGrp="1"/>
          </p:cNvSpPr>
          <p:nvPr>
            <p:ph sz="quarter" idx="18"/>
          </p:nvPr>
        </p:nvSpPr>
        <p:spPr>
          <a:xfrm>
            <a:off x="457200" y="1371600"/>
            <a:ext cx="5158052" cy="4379976"/>
          </a:xfrm>
        </p:spPr>
        <p:txBody>
          <a:bodyPr/>
          <a:lstStyle/>
          <a:p>
            <a:r>
              <a:rPr lang="en-US" dirty="0"/>
              <a:t>The student is not responsive to the intervention, </a:t>
            </a:r>
            <a:r>
              <a:rPr lang="en-US" b="1" i="1" dirty="0"/>
              <a:t>and</a:t>
            </a:r>
            <a:r>
              <a:rPr lang="en-US" i="1" dirty="0"/>
              <a:t> </a:t>
            </a:r>
            <a:r>
              <a:rPr lang="en-US" dirty="0"/>
              <a:t>other students receiving the intervention are responsive.</a:t>
            </a:r>
          </a:p>
          <a:p>
            <a:r>
              <a:rPr lang="en-US" dirty="0"/>
              <a:t>We addressed issues with fidelity of implementation and progress monitoring.</a:t>
            </a:r>
          </a:p>
          <a:p>
            <a:r>
              <a:rPr lang="en-US" dirty="0"/>
              <a:t>What do we do now?</a:t>
            </a:r>
          </a:p>
          <a:p>
            <a:endParaRPr lang="en-US" dirty="0"/>
          </a:p>
        </p:txBody>
      </p:sp>
      <p:grpSp>
        <p:nvGrpSpPr>
          <p:cNvPr id="29" name="Group 28" descr="This shows the same graph as previous slides but includes a trend line representing the trend of the student's rate of progress toward the goal.  In this graph the trend line is not as steep as the goal line, showing that the student is not on track to meet the goal. ">
            <a:extLst>
              <a:ext uri="{FF2B5EF4-FFF2-40B4-BE49-F238E27FC236}">
                <a16:creationId xmlns:a16="http://schemas.microsoft.com/office/drawing/2014/main" id="{1CC915C9-2B3E-4226-35F4-1111C7911AC2}"/>
              </a:ext>
            </a:extLst>
          </p:cNvPr>
          <p:cNvGrpSpPr/>
          <p:nvPr/>
        </p:nvGrpSpPr>
        <p:grpSpPr>
          <a:xfrm>
            <a:off x="8065595" y="1464072"/>
            <a:ext cx="3747752" cy="1616299"/>
            <a:chOff x="4974166" y="2965269"/>
            <a:chExt cx="3920471" cy="1822238"/>
          </a:xfrm>
        </p:grpSpPr>
        <p:grpSp>
          <p:nvGrpSpPr>
            <p:cNvPr id="30" name="Group 29">
              <a:extLst>
                <a:ext uri="{FF2B5EF4-FFF2-40B4-BE49-F238E27FC236}">
                  <a16:creationId xmlns:a16="http://schemas.microsoft.com/office/drawing/2014/main" id="{0225D3ED-AE1A-47E2-271E-7E29DF5D7299}"/>
                </a:ext>
              </a:extLst>
            </p:cNvPr>
            <p:cNvGrpSpPr/>
            <p:nvPr/>
          </p:nvGrpSpPr>
          <p:grpSpPr>
            <a:xfrm>
              <a:off x="4974166" y="2965269"/>
              <a:ext cx="3920471" cy="1822238"/>
              <a:chOff x="4974166" y="2965269"/>
              <a:chExt cx="3920471" cy="1822238"/>
            </a:xfrm>
          </p:grpSpPr>
          <p:grpSp>
            <p:nvGrpSpPr>
              <p:cNvPr id="32" name="Group 31">
                <a:extLst>
                  <a:ext uri="{FF2B5EF4-FFF2-40B4-BE49-F238E27FC236}">
                    <a16:creationId xmlns:a16="http://schemas.microsoft.com/office/drawing/2014/main" id="{EDEFF0F6-4013-F64B-06F1-4D62444D855C}"/>
                  </a:ext>
                </a:extLst>
              </p:cNvPr>
              <p:cNvGrpSpPr/>
              <p:nvPr/>
            </p:nvGrpSpPr>
            <p:grpSpPr>
              <a:xfrm>
                <a:off x="4974166" y="2965269"/>
                <a:ext cx="3920471" cy="1822238"/>
                <a:chOff x="4974166" y="2965269"/>
                <a:chExt cx="3920471" cy="1822238"/>
              </a:xfrm>
            </p:grpSpPr>
            <p:grpSp>
              <p:nvGrpSpPr>
                <p:cNvPr id="34" name="Group 33">
                  <a:extLst>
                    <a:ext uri="{FF2B5EF4-FFF2-40B4-BE49-F238E27FC236}">
                      <a16:creationId xmlns:a16="http://schemas.microsoft.com/office/drawing/2014/main" id="{A33D7F73-4008-DB86-0E0C-01C9210F7B36}"/>
                    </a:ext>
                  </a:extLst>
                </p:cNvPr>
                <p:cNvGrpSpPr/>
                <p:nvPr/>
              </p:nvGrpSpPr>
              <p:grpSpPr>
                <a:xfrm>
                  <a:off x="4974166" y="2965269"/>
                  <a:ext cx="3920471" cy="1822238"/>
                  <a:chOff x="4974166" y="2965269"/>
                  <a:chExt cx="3920471" cy="1822238"/>
                </a:xfrm>
              </p:grpSpPr>
              <p:grpSp>
                <p:nvGrpSpPr>
                  <p:cNvPr id="36" name="Group 35">
                    <a:extLst>
                      <a:ext uri="{FF2B5EF4-FFF2-40B4-BE49-F238E27FC236}">
                        <a16:creationId xmlns:a16="http://schemas.microsoft.com/office/drawing/2014/main" id="{8242EB11-7F42-68C9-A1B4-5CADBC778199}"/>
                      </a:ext>
                    </a:extLst>
                  </p:cNvPr>
                  <p:cNvGrpSpPr/>
                  <p:nvPr/>
                </p:nvGrpSpPr>
                <p:grpSpPr>
                  <a:xfrm>
                    <a:off x="4974166" y="2965269"/>
                    <a:ext cx="3920471" cy="1822238"/>
                    <a:chOff x="4974166" y="2965269"/>
                    <a:chExt cx="3920471" cy="1822238"/>
                  </a:xfrm>
                </p:grpSpPr>
                <p:grpSp>
                  <p:nvGrpSpPr>
                    <p:cNvPr id="38" name="Group 37">
                      <a:extLst>
                        <a:ext uri="{FF2B5EF4-FFF2-40B4-BE49-F238E27FC236}">
                          <a16:creationId xmlns:a16="http://schemas.microsoft.com/office/drawing/2014/main" id="{94CE54CA-289F-A4F0-94A6-CFCD9CEC7070}"/>
                        </a:ext>
                      </a:extLst>
                    </p:cNvPr>
                    <p:cNvGrpSpPr/>
                    <p:nvPr/>
                  </p:nvGrpSpPr>
                  <p:grpSpPr>
                    <a:xfrm>
                      <a:off x="4974166" y="2965269"/>
                      <a:ext cx="3920471" cy="1822238"/>
                      <a:chOff x="4974166" y="2965269"/>
                      <a:chExt cx="3920471" cy="1822238"/>
                    </a:xfrm>
                  </p:grpSpPr>
                  <p:grpSp>
                    <p:nvGrpSpPr>
                      <p:cNvPr id="40" name="Group 39">
                        <a:extLst>
                          <a:ext uri="{FF2B5EF4-FFF2-40B4-BE49-F238E27FC236}">
                            <a16:creationId xmlns:a16="http://schemas.microsoft.com/office/drawing/2014/main" id="{FEBAC9AE-4C02-EC42-1347-EC3B82E192B5}"/>
                          </a:ext>
                        </a:extLst>
                      </p:cNvPr>
                      <p:cNvGrpSpPr/>
                      <p:nvPr/>
                    </p:nvGrpSpPr>
                    <p:grpSpPr>
                      <a:xfrm>
                        <a:off x="4974166" y="2965269"/>
                        <a:ext cx="3920471" cy="1822238"/>
                        <a:chOff x="4974166" y="2965269"/>
                        <a:chExt cx="3920471" cy="1822238"/>
                      </a:xfrm>
                    </p:grpSpPr>
                    <p:grpSp>
                      <p:nvGrpSpPr>
                        <p:cNvPr id="42" name="Group 41">
                          <a:extLst>
                            <a:ext uri="{FF2B5EF4-FFF2-40B4-BE49-F238E27FC236}">
                              <a16:creationId xmlns:a16="http://schemas.microsoft.com/office/drawing/2014/main" id="{5981A663-76B1-3E57-8412-254DA88FA13D}"/>
                            </a:ext>
                          </a:extLst>
                        </p:cNvPr>
                        <p:cNvGrpSpPr/>
                        <p:nvPr/>
                      </p:nvGrpSpPr>
                      <p:grpSpPr>
                        <a:xfrm>
                          <a:off x="4974166" y="2965269"/>
                          <a:ext cx="3920471" cy="1822238"/>
                          <a:chOff x="4974166" y="2965269"/>
                          <a:chExt cx="3920471" cy="1822238"/>
                        </a:xfrm>
                      </p:grpSpPr>
                      <p:grpSp>
                        <p:nvGrpSpPr>
                          <p:cNvPr id="44" name="Group 43">
                            <a:extLst>
                              <a:ext uri="{FF2B5EF4-FFF2-40B4-BE49-F238E27FC236}">
                                <a16:creationId xmlns:a16="http://schemas.microsoft.com/office/drawing/2014/main" id="{F035A56E-6EA4-5290-E381-228C804D58AA}"/>
                              </a:ext>
                            </a:extLst>
                          </p:cNvPr>
                          <p:cNvGrpSpPr/>
                          <p:nvPr/>
                        </p:nvGrpSpPr>
                        <p:grpSpPr>
                          <a:xfrm>
                            <a:off x="4974166" y="2965269"/>
                            <a:ext cx="3920471" cy="1822238"/>
                            <a:chOff x="4974166" y="2965269"/>
                            <a:chExt cx="3920471" cy="1822238"/>
                          </a:xfrm>
                        </p:grpSpPr>
                        <p:sp>
                          <p:nvSpPr>
                            <p:cNvPr id="47" name="5-Point Star 3">
                              <a:extLst>
                                <a:ext uri="{FF2B5EF4-FFF2-40B4-BE49-F238E27FC236}">
                                  <a16:creationId xmlns:a16="http://schemas.microsoft.com/office/drawing/2014/main" id="{6B5A5CB9-E1BF-107B-38C5-8C8BC1E3A318}"/>
                                </a:ext>
                              </a:extLst>
                            </p:cNvPr>
                            <p:cNvSpPr/>
                            <p:nvPr/>
                          </p:nvSpPr>
                          <p:spPr>
                            <a:xfrm>
                              <a:off x="8655405" y="3092860"/>
                              <a:ext cx="223283" cy="2126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5" descr="This shows the same graph as previous slides but includes a trend line representing the trend of the student's rate of progress toward the goal.  In this graph the trend line is not as steep as the goal line, showing that the student is not on track to meet the goal. ">
                              <a:extLst>
                                <a:ext uri="{FF2B5EF4-FFF2-40B4-BE49-F238E27FC236}">
                                  <a16:creationId xmlns:a16="http://schemas.microsoft.com/office/drawing/2014/main" id="{7A6F226D-FEF9-F791-BF7A-C5210E53A4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166" y="2965269"/>
                              <a:ext cx="3920471" cy="18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5" name="Straight Connector 44">
                            <a:extLst>
                              <a:ext uri="{FF2B5EF4-FFF2-40B4-BE49-F238E27FC236}">
                                <a16:creationId xmlns:a16="http://schemas.microsoft.com/office/drawing/2014/main" id="{E86C93DF-A132-B357-7B52-C6607EC65785}"/>
                              </a:ext>
                            </a:extLst>
                          </p:cNvPr>
                          <p:cNvCxnSpPr/>
                          <p:nvPr/>
                        </p:nvCxnSpPr>
                        <p:spPr>
                          <a:xfrm>
                            <a:off x="5729077" y="2965269"/>
                            <a:ext cx="10633" cy="174374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0777DFD1-3904-C8B5-E111-7445454FCFE7}"/>
                            </a:ext>
                          </a:extLst>
                        </p:cNvPr>
                        <p:cNvCxnSpPr>
                          <a:endCxn id="47" idx="4"/>
                        </p:cNvCxnSpPr>
                        <p:nvPr/>
                      </p:nvCxnSpPr>
                      <p:spPr>
                        <a:xfrm flipV="1">
                          <a:off x="5739710" y="3174085"/>
                          <a:ext cx="3138978" cy="12913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666AB7AA-7300-BA5C-0C07-AD37844D3DC0}"/>
                          </a:ext>
                        </a:extLst>
                      </p:cNvPr>
                      <p:cNvSpPr>
                        <a:spLocks noChangeAspect="1"/>
                      </p:cNvSpPr>
                      <p:nvPr/>
                    </p:nvSpPr>
                    <p:spPr>
                      <a:xfrm rot="2700000">
                        <a:off x="6140619" y="4343371"/>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38">
                      <a:extLst>
                        <a:ext uri="{FF2B5EF4-FFF2-40B4-BE49-F238E27FC236}">
                          <a16:creationId xmlns:a16="http://schemas.microsoft.com/office/drawing/2014/main" id="{E3FD1543-7779-0913-AB00-9CA1FDCEA5B4}"/>
                        </a:ext>
                      </a:extLst>
                    </p:cNvPr>
                    <p:cNvSpPr>
                      <a:spLocks noChangeAspect="1"/>
                    </p:cNvSpPr>
                    <p:nvPr/>
                  </p:nvSpPr>
                  <p:spPr>
                    <a:xfrm rot="2700000">
                      <a:off x="6235426" y="4188986"/>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D21177B2-BCC0-F7E8-4901-1D24A6E3EA19}"/>
                      </a:ext>
                    </a:extLst>
                  </p:cNvPr>
                  <p:cNvSpPr>
                    <a:spLocks noChangeAspect="1"/>
                  </p:cNvSpPr>
                  <p:nvPr/>
                </p:nvSpPr>
                <p:spPr>
                  <a:xfrm rot="2700000">
                    <a:off x="6367831" y="4304576"/>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F80BE5B4-F4E5-83F6-A3C3-BDBB3E2A574F}"/>
                    </a:ext>
                  </a:extLst>
                </p:cNvPr>
                <p:cNvSpPr>
                  <a:spLocks noChangeAspect="1"/>
                </p:cNvSpPr>
                <p:nvPr/>
              </p:nvSpPr>
              <p:spPr>
                <a:xfrm rot="2700000">
                  <a:off x="6481434" y="4226985"/>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855EC100-7075-8F80-358D-51C64A8448E7}"/>
                  </a:ext>
                </a:extLst>
              </p:cNvPr>
              <p:cNvSpPr>
                <a:spLocks noChangeAspect="1"/>
              </p:cNvSpPr>
              <p:nvPr/>
            </p:nvSpPr>
            <p:spPr>
              <a:xfrm rot="2700000">
                <a:off x="6620105" y="4188190"/>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 name="Straight Connector 30">
              <a:extLst>
                <a:ext uri="{FF2B5EF4-FFF2-40B4-BE49-F238E27FC236}">
                  <a16:creationId xmlns:a16="http://schemas.microsoft.com/office/drawing/2014/main" id="{798520CC-63A9-6DF3-1D5E-BAFB7DE9DFF8}"/>
                </a:ext>
              </a:extLst>
            </p:cNvPr>
            <p:cNvCxnSpPr/>
            <p:nvPr/>
          </p:nvCxnSpPr>
          <p:spPr>
            <a:xfrm flipV="1">
              <a:off x="5747984" y="3598682"/>
              <a:ext cx="3019062" cy="866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descr="A person thinking while sitting at a table with a computer and a pen in her hand">
            <a:extLst>
              <a:ext uri="{FF2B5EF4-FFF2-40B4-BE49-F238E27FC236}">
                <a16:creationId xmlns:a16="http://schemas.microsoft.com/office/drawing/2014/main" id="{2687AF3C-3A5D-52D0-C8F1-C06552CEA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636" y="3456982"/>
            <a:ext cx="3111508" cy="2070223"/>
          </a:xfrm>
          <a:prstGeom prst="rect">
            <a:avLst/>
          </a:prstGeom>
        </p:spPr>
      </p:pic>
      <p:sp>
        <p:nvSpPr>
          <p:cNvPr id="7" name="Text Placeholder 6">
            <a:extLst>
              <a:ext uri="{FF2B5EF4-FFF2-40B4-BE49-F238E27FC236}">
                <a16:creationId xmlns:a16="http://schemas.microsoft.com/office/drawing/2014/main" id="{E3A8292F-60FF-1F6C-6E16-C24997696BE9}"/>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A18479DC-F301-33CD-E5D6-395B806B8850}"/>
              </a:ext>
            </a:extLst>
          </p:cNvPr>
          <p:cNvSpPr>
            <a:spLocks noGrp="1"/>
          </p:cNvSpPr>
          <p:nvPr>
            <p:ph type="sldNum" sz="quarter" idx="20"/>
          </p:nvPr>
        </p:nvSpPr>
        <p:spPr/>
        <p:txBody>
          <a:bodyPr/>
          <a:lstStyle/>
          <a:p>
            <a:fld id="{99A20822-4A49-4D36-86E3-300BA48D3F00}" type="slidenum">
              <a:rPr lang="en-US" smtClean="0"/>
              <a:t>25</a:t>
            </a:fld>
            <a:endParaRPr lang="en-US" dirty="0"/>
          </a:p>
        </p:txBody>
      </p:sp>
    </p:spTree>
    <p:extLst>
      <p:ext uri="{BB962C8B-B14F-4D97-AF65-F5344CB8AC3E}">
        <p14:creationId xmlns:p14="http://schemas.microsoft.com/office/powerpoint/2010/main" val="235116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1653-49CA-7D47-81AF-0847923DFEDC}"/>
              </a:ext>
            </a:extLst>
          </p:cNvPr>
          <p:cNvSpPr>
            <a:spLocks noGrp="1"/>
          </p:cNvSpPr>
          <p:nvPr>
            <p:ph type="title"/>
          </p:nvPr>
        </p:nvSpPr>
        <p:spPr>
          <a:xfrm>
            <a:off x="457200" y="0"/>
            <a:ext cx="11276076" cy="1280160"/>
          </a:xfrm>
        </p:spPr>
        <p:txBody>
          <a:bodyPr anchor="ctr">
            <a:normAutofit/>
          </a:bodyPr>
          <a:lstStyle/>
          <a:p>
            <a:r>
              <a:rPr lang="en-US" dirty="0"/>
              <a:t>Process for Using Informal Diagnostic Data</a:t>
            </a:r>
          </a:p>
        </p:txBody>
      </p:sp>
      <p:sp>
        <p:nvSpPr>
          <p:cNvPr id="15" name="Freeform 14" descr="Review the Student’s Progress&#10;">
            <a:extLst>
              <a:ext uri="{FF2B5EF4-FFF2-40B4-BE49-F238E27FC236}">
                <a16:creationId xmlns:a16="http://schemas.microsoft.com/office/drawing/2014/main" id="{0DDDB494-0D99-1855-C818-367CEACDC7AC}"/>
              </a:ext>
            </a:extLst>
          </p:cNvPr>
          <p:cNvSpPr/>
          <p:nvPr/>
        </p:nvSpPr>
        <p:spPr>
          <a:xfrm>
            <a:off x="465280" y="1389629"/>
            <a:ext cx="2166252"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Review the Student’s Progress</a:t>
            </a:r>
          </a:p>
        </p:txBody>
      </p:sp>
      <p:sp>
        <p:nvSpPr>
          <p:cNvPr id="7" name="TextBox 6">
            <a:extLst>
              <a:ext uri="{FF2B5EF4-FFF2-40B4-BE49-F238E27FC236}">
                <a16:creationId xmlns:a16="http://schemas.microsoft.com/office/drawing/2014/main" id="{16A3BAD9-CA27-9E9F-6195-64F0C480C54F}"/>
              </a:ext>
            </a:extLst>
          </p:cNvPr>
          <p:cNvSpPr txBox="1"/>
          <p:nvPr/>
        </p:nvSpPr>
        <p:spPr>
          <a:xfrm>
            <a:off x="465280" y="3711489"/>
            <a:ext cx="2259813" cy="1323439"/>
          </a:xfrm>
          <a:prstGeom prst="rect">
            <a:avLst/>
          </a:prstGeom>
          <a:noFill/>
        </p:spPr>
        <p:txBody>
          <a:bodyPr wrap="square" rtlCol="0">
            <a:spAutoFit/>
          </a:bodyPr>
          <a:lstStyle/>
          <a:p>
            <a:r>
              <a:rPr lang="en-US" sz="2000" b="1" dirty="0"/>
              <a:t>What do we know about the student’s progress in the intervention? </a:t>
            </a:r>
          </a:p>
        </p:txBody>
      </p:sp>
      <p:sp>
        <p:nvSpPr>
          <p:cNvPr id="16" name="Freeform 15">
            <a:extLst>
              <a:ext uri="{FF2B5EF4-FFF2-40B4-BE49-F238E27FC236}">
                <a16:creationId xmlns:a16="http://schemas.microsoft.com/office/drawing/2014/main" id="{B3C72E70-1883-0779-D1F1-B2767CE07A39}"/>
              </a:ext>
              <a:ext uri="{C183D7F6-B498-43B3-948B-1728B52AA6E4}">
                <adec:decorative xmlns:adec="http://schemas.microsoft.com/office/drawing/2017/decorative" val="1"/>
              </a:ext>
            </a:extLst>
          </p:cNvPr>
          <p:cNvSpPr/>
          <p:nvPr/>
        </p:nvSpPr>
        <p:spPr>
          <a:xfrm>
            <a:off x="2848157"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7" name="Freeform 16" descr="Identify Focus (i.e., instruction, curriculum, environment)&#10;">
            <a:extLst>
              <a:ext uri="{FF2B5EF4-FFF2-40B4-BE49-F238E27FC236}">
                <a16:creationId xmlns:a16="http://schemas.microsoft.com/office/drawing/2014/main" id="{0963591B-BB71-0860-6C44-1CC87406369E}"/>
              </a:ext>
            </a:extLst>
          </p:cNvPr>
          <p:cNvSpPr/>
          <p:nvPr/>
        </p:nvSpPr>
        <p:spPr>
          <a:xfrm>
            <a:off x="3498033"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Identify Focus (i.e., instruction, curriculum, environment)</a:t>
            </a:r>
          </a:p>
        </p:txBody>
      </p:sp>
      <p:sp>
        <p:nvSpPr>
          <p:cNvPr id="8" name="TextBox 7">
            <a:extLst>
              <a:ext uri="{FF2B5EF4-FFF2-40B4-BE49-F238E27FC236}">
                <a16:creationId xmlns:a16="http://schemas.microsoft.com/office/drawing/2014/main" id="{0D04A947-4439-0FA4-CF04-A95C0820A7FD}"/>
              </a:ext>
            </a:extLst>
          </p:cNvPr>
          <p:cNvSpPr txBox="1"/>
          <p:nvPr/>
        </p:nvSpPr>
        <p:spPr>
          <a:xfrm>
            <a:off x="3498032" y="3711488"/>
            <a:ext cx="2632389" cy="2554545"/>
          </a:xfrm>
          <a:prstGeom prst="rect">
            <a:avLst/>
          </a:prstGeom>
          <a:noFill/>
        </p:spPr>
        <p:txBody>
          <a:bodyPr wrap="square" rtlCol="0">
            <a:spAutoFit/>
          </a:bodyPr>
          <a:lstStyle/>
          <a:p>
            <a:r>
              <a:rPr lang="en-US" sz="2000" b="1" dirty="0"/>
              <a:t>Based on the student’s progress, are the student’s challenges most likely related to the instruction, curriculum, or environment?</a:t>
            </a:r>
          </a:p>
          <a:p>
            <a:endParaRPr lang="en-US" sz="2000" b="1" dirty="0"/>
          </a:p>
        </p:txBody>
      </p:sp>
      <p:sp>
        <p:nvSpPr>
          <p:cNvPr id="19" name="Freeform 18">
            <a:extLst>
              <a:ext uri="{FF2B5EF4-FFF2-40B4-BE49-F238E27FC236}">
                <a16:creationId xmlns:a16="http://schemas.microsoft.com/office/drawing/2014/main" id="{8AB1885F-9988-39B9-D34B-87C0B418D2D1}"/>
              </a:ext>
              <a:ext uri="{C183D7F6-B498-43B3-948B-1728B52AA6E4}">
                <adec:decorative xmlns:adec="http://schemas.microsoft.com/office/drawing/2017/decorative" val="1"/>
              </a:ext>
            </a:extLst>
          </p:cNvPr>
          <p:cNvSpPr/>
          <p:nvPr/>
        </p:nvSpPr>
        <p:spPr>
          <a:xfrm>
            <a:off x="5866377"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0" name="Freeform 19" descr="Collect and Review Informal Diagnostic Data&#10;&#10;">
            <a:extLst>
              <a:ext uri="{FF2B5EF4-FFF2-40B4-BE49-F238E27FC236}">
                <a16:creationId xmlns:a16="http://schemas.microsoft.com/office/drawing/2014/main" id="{D17B0457-1230-142F-1A62-B0C2B38FCE89}"/>
              </a:ext>
            </a:extLst>
          </p:cNvPr>
          <p:cNvSpPr/>
          <p:nvPr/>
        </p:nvSpPr>
        <p:spPr>
          <a:xfrm>
            <a:off x="6530788"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lvl="0" algn="ctr" defTabSz="1022350">
              <a:spcBef>
                <a:spcPct val="0"/>
              </a:spcBef>
              <a:spcAft>
                <a:spcPct val="35000"/>
              </a:spcAft>
            </a:pPr>
            <a:r>
              <a:rPr lang="en-US" sz="2400" dirty="0"/>
              <a:t>Collect and Review Informal Diagnostic Data</a:t>
            </a:r>
            <a:endParaRPr lang="en-US" sz="2300" kern="1200" dirty="0"/>
          </a:p>
        </p:txBody>
      </p:sp>
      <p:sp>
        <p:nvSpPr>
          <p:cNvPr id="12" name="TextBox 11">
            <a:extLst>
              <a:ext uri="{FF2B5EF4-FFF2-40B4-BE49-F238E27FC236}">
                <a16:creationId xmlns:a16="http://schemas.microsoft.com/office/drawing/2014/main" id="{F3B396CA-D67A-5124-EC00-57CB47CD9F1B}"/>
              </a:ext>
            </a:extLst>
          </p:cNvPr>
          <p:cNvSpPr txBox="1"/>
          <p:nvPr/>
        </p:nvSpPr>
        <p:spPr>
          <a:xfrm>
            <a:off x="6579224" y="3711488"/>
            <a:ext cx="2535516" cy="2862322"/>
          </a:xfrm>
          <a:prstGeom prst="rect">
            <a:avLst/>
          </a:prstGeom>
          <a:noFill/>
        </p:spPr>
        <p:txBody>
          <a:bodyPr wrap="square" rtlCol="0">
            <a:spAutoFit/>
          </a:bodyPr>
          <a:lstStyle/>
          <a:p>
            <a:r>
              <a:rPr lang="en-US" sz="2000" b="1" dirty="0"/>
              <a:t>Collect and review informal diagnostic data related to the identified focus (i.e., instruction, curriculum, or environment). Collect additional data, if needed.</a:t>
            </a:r>
          </a:p>
        </p:txBody>
      </p:sp>
      <p:sp>
        <p:nvSpPr>
          <p:cNvPr id="21" name="Freeform 20">
            <a:extLst>
              <a:ext uri="{FF2B5EF4-FFF2-40B4-BE49-F238E27FC236}">
                <a16:creationId xmlns:a16="http://schemas.microsoft.com/office/drawing/2014/main" id="{050AC0E7-CC59-7E07-2053-CBFA4499A718}"/>
              </a:ext>
              <a:ext uri="{C183D7F6-B498-43B3-948B-1728B52AA6E4}">
                <adec:decorative xmlns:adec="http://schemas.microsoft.com/office/drawing/2017/decorative" val="1"/>
              </a:ext>
            </a:extLst>
          </p:cNvPr>
          <p:cNvSpPr/>
          <p:nvPr/>
        </p:nvSpPr>
        <p:spPr>
          <a:xfrm>
            <a:off x="8887672"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2" name="Freeform 21" descr="Develop a Hypothesis&#10;">
            <a:extLst>
              <a:ext uri="{FF2B5EF4-FFF2-40B4-BE49-F238E27FC236}">
                <a16:creationId xmlns:a16="http://schemas.microsoft.com/office/drawing/2014/main" id="{5E792805-56D4-D75E-75F4-1134CD382CCF}"/>
              </a:ext>
            </a:extLst>
          </p:cNvPr>
          <p:cNvSpPr/>
          <p:nvPr/>
        </p:nvSpPr>
        <p:spPr>
          <a:xfrm>
            <a:off x="9563542"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Develop a Hypothesis</a:t>
            </a:r>
          </a:p>
        </p:txBody>
      </p:sp>
      <p:sp>
        <p:nvSpPr>
          <p:cNvPr id="10" name="TextBox 9">
            <a:extLst>
              <a:ext uri="{FF2B5EF4-FFF2-40B4-BE49-F238E27FC236}">
                <a16:creationId xmlns:a16="http://schemas.microsoft.com/office/drawing/2014/main" id="{D974733F-DE28-E190-2BC5-A8E7AC9C61D5}"/>
              </a:ext>
            </a:extLst>
          </p:cNvPr>
          <p:cNvSpPr txBox="1"/>
          <p:nvPr/>
        </p:nvSpPr>
        <p:spPr>
          <a:xfrm>
            <a:off x="9563542" y="3711488"/>
            <a:ext cx="2535516" cy="2246769"/>
          </a:xfrm>
          <a:prstGeom prst="rect">
            <a:avLst/>
          </a:prstGeom>
          <a:noFill/>
        </p:spPr>
        <p:txBody>
          <a:bodyPr wrap="square" rtlCol="0">
            <a:spAutoFit/>
          </a:bodyPr>
          <a:lstStyle/>
          <a:p>
            <a:r>
              <a:rPr lang="en-US" sz="2000" b="1" dirty="0"/>
              <a:t>Use the informal diagnostic data to develop a specific and actionable hypothesis for why the student has not yet made sufficient progress.</a:t>
            </a:r>
          </a:p>
        </p:txBody>
      </p:sp>
      <p:sp>
        <p:nvSpPr>
          <p:cNvPr id="5" name="Slide Number Placeholder 4">
            <a:extLst>
              <a:ext uri="{FF2B5EF4-FFF2-40B4-BE49-F238E27FC236}">
                <a16:creationId xmlns:a16="http://schemas.microsoft.com/office/drawing/2014/main" id="{E71C33BF-AE7A-64C9-76C7-F0B07C6510B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26</a:t>
            </a:fld>
            <a:endParaRPr lang="en-US" dirty="0"/>
          </a:p>
        </p:txBody>
      </p:sp>
    </p:spTree>
    <p:extLst>
      <p:ext uri="{BB962C8B-B14F-4D97-AF65-F5344CB8AC3E}">
        <p14:creationId xmlns:p14="http://schemas.microsoft.com/office/powerpoint/2010/main" val="3342261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2880-8417-F9A0-973D-5F1E1108B942}"/>
              </a:ext>
            </a:extLst>
          </p:cNvPr>
          <p:cNvSpPr>
            <a:spLocks noGrp="1"/>
          </p:cNvSpPr>
          <p:nvPr>
            <p:ph type="title"/>
          </p:nvPr>
        </p:nvSpPr>
        <p:spPr/>
        <p:txBody>
          <a:bodyPr/>
          <a:lstStyle/>
          <a:p>
            <a:r>
              <a:rPr lang="en-US" dirty="0"/>
              <a:t>Review the Student’s Progress</a:t>
            </a:r>
          </a:p>
        </p:txBody>
      </p:sp>
      <p:sp>
        <p:nvSpPr>
          <p:cNvPr id="6" name="Content Placeholder 5">
            <a:extLst>
              <a:ext uri="{FF2B5EF4-FFF2-40B4-BE49-F238E27FC236}">
                <a16:creationId xmlns:a16="http://schemas.microsoft.com/office/drawing/2014/main" id="{9B356B36-CC88-52C3-16CB-482E47B135B7}"/>
              </a:ext>
            </a:extLst>
          </p:cNvPr>
          <p:cNvSpPr>
            <a:spLocks noGrp="1"/>
          </p:cNvSpPr>
          <p:nvPr>
            <p:ph sz="quarter" idx="15"/>
          </p:nvPr>
        </p:nvSpPr>
        <p:spPr>
          <a:xfrm>
            <a:off x="457200" y="1371600"/>
            <a:ext cx="6984749" cy="4187228"/>
          </a:xfrm>
        </p:spPr>
        <p:txBody>
          <a:bodyPr>
            <a:normAutofit fontScale="92500"/>
          </a:bodyPr>
          <a:lstStyle/>
          <a:p>
            <a:pPr marL="0" indent="0">
              <a:buNone/>
            </a:pPr>
            <a:r>
              <a:rPr lang="en-US" dirty="0"/>
              <a:t>What do we know about the student’s progress in the intervention? Common scenarios include the following:</a:t>
            </a:r>
          </a:p>
          <a:p>
            <a:pPr marL="514350" indent="-514350">
              <a:buFont typeface="+mj-lt"/>
              <a:buAutoNum type="arabicPeriod"/>
            </a:pPr>
            <a:r>
              <a:rPr lang="en-US" dirty="0"/>
              <a:t>The student is making little to no progress (they are unsuccessful in the intervention).</a:t>
            </a:r>
          </a:p>
          <a:p>
            <a:pPr marL="514350" indent="-514350">
              <a:buFont typeface="+mj-lt"/>
              <a:buAutoNum type="arabicPeriod"/>
            </a:pPr>
            <a:r>
              <a:rPr lang="en-US" dirty="0"/>
              <a:t>The student is making some progress but not enough to reach the goal.</a:t>
            </a:r>
          </a:p>
          <a:p>
            <a:pPr marL="514350" indent="-514350">
              <a:buFont typeface="+mj-lt"/>
              <a:buAutoNum type="arabicPeriod"/>
            </a:pPr>
            <a:r>
              <a:rPr lang="en-US" dirty="0"/>
              <a:t>The student is making progress in the intervention but has difficulty applying skills in other settings.</a:t>
            </a:r>
          </a:p>
          <a:p>
            <a:pPr lvl="1"/>
            <a:endParaRPr lang="en-US" dirty="0"/>
          </a:p>
          <a:p>
            <a:pPr lvl="1"/>
            <a:endParaRPr lang="en-US" dirty="0"/>
          </a:p>
          <a:p>
            <a:endParaRPr lang="en-US" dirty="0"/>
          </a:p>
        </p:txBody>
      </p:sp>
      <p:pic>
        <p:nvPicPr>
          <p:cNvPr id="7" name="Picture 6" descr="A group of people looking at a laptop computer">
            <a:extLst>
              <a:ext uri="{FF2B5EF4-FFF2-40B4-BE49-F238E27FC236}">
                <a16:creationId xmlns:a16="http://schemas.microsoft.com/office/drawing/2014/main" id="{AE24E17D-45EF-A406-63B3-CB3166671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050" y="1280160"/>
            <a:ext cx="2896416" cy="4344624"/>
          </a:xfrm>
          <a:prstGeom prst="rect">
            <a:avLst/>
          </a:prstGeom>
        </p:spPr>
      </p:pic>
      <p:sp>
        <p:nvSpPr>
          <p:cNvPr id="5" name="Slide Number Placeholder 4">
            <a:extLst>
              <a:ext uri="{FF2B5EF4-FFF2-40B4-BE49-F238E27FC236}">
                <a16:creationId xmlns:a16="http://schemas.microsoft.com/office/drawing/2014/main" id="{EAD900B2-7A15-DBE4-3D8D-73E6035A76C2}"/>
              </a:ext>
            </a:extLst>
          </p:cNvPr>
          <p:cNvSpPr>
            <a:spLocks noGrp="1"/>
          </p:cNvSpPr>
          <p:nvPr>
            <p:ph type="sldNum" sz="quarter" idx="14"/>
          </p:nvPr>
        </p:nvSpPr>
        <p:spPr/>
        <p:txBody>
          <a:bodyPr/>
          <a:lstStyle/>
          <a:p>
            <a:fld id="{99A20822-4A49-4D36-86E3-300BA48D3F00}" type="slidenum">
              <a:rPr lang="en-US" smtClean="0"/>
              <a:t>27</a:t>
            </a:fld>
            <a:endParaRPr lang="en-US" dirty="0"/>
          </a:p>
        </p:txBody>
      </p:sp>
    </p:spTree>
    <p:extLst>
      <p:ext uri="{BB962C8B-B14F-4D97-AF65-F5344CB8AC3E}">
        <p14:creationId xmlns:p14="http://schemas.microsoft.com/office/powerpoint/2010/main" val="373821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50F0AB-E09B-8242-5F87-82ECFBA2E565}"/>
              </a:ext>
            </a:extLst>
          </p:cNvPr>
          <p:cNvSpPr>
            <a:spLocks noGrp="1"/>
          </p:cNvSpPr>
          <p:nvPr>
            <p:ph type="title"/>
          </p:nvPr>
        </p:nvSpPr>
        <p:spPr/>
        <p:txBody>
          <a:bodyPr anchor="ctr">
            <a:normAutofit/>
          </a:bodyPr>
          <a:lstStyle/>
          <a:p>
            <a:r>
              <a:rPr lang="en-US" dirty="0"/>
              <a:t>Identify the Focus </a:t>
            </a:r>
            <a:br>
              <a:rPr lang="en-US" dirty="0"/>
            </a:br>
            <a:r>
              <a:rPr lang="en-US" dirty="0"/>
              <a:t>(i.e., Instruction, Curriculum, Environment)</a:t>
            </a:r>
          </a:p>
        </p:txBody>
      </p:sp>
      <p:sp>
        <p:nvSpPr>
          <p:cNvPr id="14" name="Text Placeholder 13">
            <a:extLst>
              <a:ext uri="{FF2B5EF4-FFF2-40B4-BE49-F238E27FC236}">
                <a16:creationId xmlns:a16="http://schemas.microsoft.com/office/drawing/2014/main" id="{D32F46F8-0ADE-D7D2-4B6D-18573DF31AAA}"/>
              </a:ext>
            </a:extLst>
          </p:cNvPr>
          <p:cNvSpPr>
            <a:spLocks noGrp="1"/>
          </p:cNvSpPr>
          <p:nvPr>
            <p:ph type="body" sz="quarter" idx="15"/>
          </p:nvPr>
        </p:nvSpPr>
        <p:spPr>
          <a:xfrm>
            <a:off x="457138" y="1373005"/>
            <a:ext cx="11276138" cy="414698"/>
          </a:xfrm>
        </p:spPr>
        <p:txBody>
          <a:bodyPr>
            <a:normAutofit/>
          </a:bodyPr>
          <a:lstStyle/>
          <a:p>
            <a:r>
              <a:rPr lang="en-US" sz="1800" dirty="0"/>
              <a:t>For each scenario on the left, the questions on the right provide a possible starting point for the diagnostic data process.</a:t>
            </a:r>
          </a:p>
        </p:txBody>
      </p:sp>
      <p:graphicFrame>
        <p:nvGraphicFramePr>
          <p:cNvPr id="10" name="Content Placeholder 9" descr="The student is making little to no progress (they are unsuccessful in the intervention).&#10; Is there a mismatch between skills the student needs and skills taught in the intervention? (Curriculum)&#10;The student is making some progress but not enough to reach the goal.&#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Lst>
              <a:ext uri="{FF2B5EF4-FFF2-40B4-BE49-F238E27FC236}">
                <a16:creationId xmlns:a16="http://schemas.microsoft.com/office/drawing/2014/main" id="{CB9B2DE3-9C94-F984-AA25-A851EF3A6279}"/>
              </a:ext>
            </a:extLst>
          </p:cNvPr>
          <p:cNvGraphicFramePr>
            <a:graphicFrameLocks noGrp="1"/>
          </p:cNvGraphicFramePr>
          <p:nvPr>
            <p:ph sz="quarter" idx="17"/>
            <p:extLst>
              <p:ext uri="{D42A27DB-BD31-4B8C-83A1-F6EECF244321}">
                <p14:modId xmlns:p14="http://schemas.microsoft.com/office/powerpoint/2010/main" val="932035917"/>
              </p:ext>
            </p:extLst>
          </p:nvPr>
        </p:nvGraphicFramePr>
        <p:xfrm>
          <a:off x="457076" y="1787704"/>
          <a:ext cx="11276138" cy="3884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12">
            <a:extLst>
              <a:ext uri="{FF2B5EF4-FFF2-40B4-BE49-F238E27FC236}">
                <a16:creationId xmlns:a16="http://schemas.microsoft.com/office/drawing/2014/main" id="{53BBC3C8-3B6E-E88C-99A9-FDB0B97F7F2D}"/>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D118C410-9DA1-A9B9-2BC0-05ADA36E07F3}"/>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28</a:t>
            </a:fld>
            <a:endParaRPr lang="en-US" dirty="0"/>
          </a:p>
        </p:txBody>
      </p:sp>
    </p:spTree>
    <p:extLst>
      <p:ext uri="{BB962C8B-B14F-4D97-AF65-F5344CB8AC3E}">
        <p14:creationId xmlns:p14="http://schemas.microsoft.com/office/powerpoint/2010/main" val="2806709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B5E4-CAC0-6D6B-D42F-33EC4D33A71D}"/>
              </a:ext>
            </a:extLst>
          </p:cNvPr>
          <p:cNvSpPr>
            <a:spLocks noGrp="1"/>
          </p:cNvSpPr>
          <p:nvPr>
            <p:ph type="title"/>
          </p:nvPr>
        </p:nvSpPr>
        <p:spPr>
          <a:xfrm>
            <a:off x="457200" y="0"/>
            <a:ext cx="11276076" cy="1280160"/>
          </a:xfrm>
        </p:spPr>
        <p:txBody>
          <a:bodyPr anchor="ctr">
            <a:normAutofit/>
          </a:bodyPr>
          <a:lstStyle/>
          <a:p>
            <a:r>
              <a:rPr lang="en-US" dirty="0"/>
              <a:t>Collect and Review Informal Diagnostic Data Related to the Identified Focus</a:t>
            </a:r>
          </a:p>
        </p:txBody>
      </p:sp>
      <p:pic>
        <p:nvPicPr>
          <p:cNvPr id="7" name="Content Placeholder 6" descr="A young child raising his hand in a classroom">
            <a:extLst>
              <a:ext uri="{FF2B5EF4-FFF2-40B4-BE49-F238E27FC236}">
                <a16:creationId xmlns:a16="http://schemas.microsoft.com/office/drawing/2014/main" id="{C1FF5805-3792-2557-6380-C6594824EE9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t="31021" r="2" b="16917"/>
          <a:stretch/>
        </p:blipFill>
        <p:spPr>
          <a:xfrm>
            <a:off x="457200" y="1371600"/>
            <a:ext cx="5568696" cy="4343400"/>
          </a:xfrm>
          <a:noFill/>
        </p:spPr>
      </p:pic>
      <p:sp>
        <p:nvSpPr>
          <p:cNvPr id="11" name="Content Placeholder 10">
            <a:extLst>
              <a:ext uri="{FF2B5EF4-FFF2-40B4-BE49-F238E27FC236}">
                <a16:creationId xmlns:a16="http://schemas.microsoft.com/office/drawing/2014/main" id="{821E8C56-327F-8F4F-AB90-DFD0730CFDFF}"/>
              </a:ext>
            </a:extLst>
          </p:cNvPr>
          <p:cNvSpPr>
            <a:spLocks noGrp="1"/>
          </p:cNvSpPr>
          <p:nvPr>
            <p:ph sz="quarter" idx="15"/>
          </p:nvPr>
        </p:nvSpPr>
        <p:spPr>
          <a:xfrm>
            <a:off x="6164580" y="1371600"/>
            <a:ext cx="5568696" cy="4343400"/>
          </a:xfrm>
        </p:spPr>
        <p:txBody>
          <a:bodyPr>
            <a:normAutofit fontScale="92500"/>
          </a:bodyPr>
          <a:lstStyle/>
          <a:p>
            <a:pPr marL="0" indent="0">
              <a:lnSpc>
                <a:spcPct val="115000"/>
              </a:lnSpc>
              <a:buNone/>
            </a:pPr>
            <a:r>
              <a:rPr lang="en-US" dirty="0"/>
              <a:t>Possible informal diagnostic data sources include the following:</a:t>
            </a:r>
          </a:p>
          <a:p>
            <a:pPr lvl="1">
              <a:lnSpc>
                <a:spcPct val="115000"/>
              </a:lnSpc>
            </a:pPr>
            <a:r>
              <a:rPr lang="en-US" dirty="0"/>
              <a:t>Analysis of student errors in work samples and progress monitoring data (</a:t>
            </a:r>
            <a:r>
              <a:rPr lang="en-US" i="1" dirty="0"/>
              <a:t>curriculum</a:t>
            </a:r>
            <a:r>
              <a:rPr lang="en-US" dirty="0"/>
              <a:t>) </a:t>
            </a:r>
          </a:p>
          <a:p>
            <a:pPr lvl="1">
              <a:lnSpc>
                <a:spcPct val="115000"/>
              </a:lnSpc>
            </a:pPr>
            <a:r>
              <a:rPr lang="en-US" dirty="0"/>
              <a:t>Classroom observations (</a:t>
            </a:r>
            <a:r>
              <a:rPr lang="en-US" i="1" dirty="0"/>
              <a:t>instruction, environment</a:t>
            </a:r>
            <a:r>
              <a:rPr lang="en-US" dirty="0"/>
              <a:t>)</a:t>
            </a:r>
          </a:p>
          <a:p>
            <a:pPr lvl="1">
              <a:lnSpc>
                <a:spcPct val="115000"/>
              </a:lnSpc>
            </a:pPr>
            <a:r>
              <a:rPr lang="en-US" dirty="0"/>
              <a:t>Interviews with the student or family </a:t>
            </a:r>
          </a:p>
          <a:p>
            <a:pPr lvl="1">
              <a:lnSpc>
                <a:spcPct val="115000"/>
              </a:lnSpc>
            </a:pPr>
            <a:r>
              <a:rPr lang="en-US" dirty="0"/>
              <a:t>Intervention-specific assessments (</a:t>
            </a:r>
            <a:r>
              <a:rPr lang="en-US" i="1" dirty="0"/>
              <a:t>curriculum)</a:t>
            </a:r>
            <a:endParaRPr lang="en-US" dirty="0"/>
          </a:p>
        </p:txBody>
      </p:sp>
      <p:sp>
        <p:nvSpPr>
          <p:cNvPr id="5" name="Slide Number Placeholder 4">
            <a:extLst>
              <a:ext uri="{FF2B5EF4-FFF2-40B4-BE49-F238E27FC236}">
                <a16:creationId xmlns:a16="http://schemas.microsoft.com/office/drawing/2014/main" id="{C113BEB2-E84A-9FE7-BF57-67A04939856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29</a:t>
            </a:fld>
            <a:endParaRPr lang="en-US" dirty="0"/>
          </a:p>
        </p:txBody>
      </p:sp>
    </p:spTree>
    <p:extLst>
      <p:ext uri="{BB962C8B-B14F-4D97-AF65-F5344CB8AC3E}">
        <p14:creationId xmlns:p14="http://schemas.microsoft.com/office/powerpoint/2010/main" val="132747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Data and DBI</a:t>
            </a:r>
          </a:p>
        </p:txBody>
      </p:sp>
      <p:sp>
        <p:nvSpPr>
          <p:cNvPr id="3" name="Text Placeholder 2"/>
          <p:cNvSpPr>
            <a:spLocks noGrp="1"/>
          </p:cNvSpPr>
          <p:nvPr>
            <p:ph type="body" sz="quarter" idx="13"/>
          </p:nvPr>
        </p:nvSpPr>
        <p:spPr/>
        <p:txBody>
          <a:bodyPr>
            <a:normAutofit/>
          </a:bodyPr>
          <a:lstStyle/>
          <a:p>
            <a:r>
              <a:rPr lang="en-US" i="1" dirty="0"/>
              <a:t>What is the role of diagnostic data within the DBI process?</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41363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B722-2E8B-7A50-12D6-5781368835C7}"/>
              </a:ext>
            </a:extLst>
          </p:cNvPr>
          <p:cNvSpPr>
            <a:spLocks noGrp="1"/>
          </p:cNvSpPr>
          <p:nvPr>
            <p:ph type="title"/>
          </p:nvPr>
        </p:nvSpPr>
        <p:spPr/>
        <p:txBody>
          <a:bodyPr/>
          <a:lstStyle/>
          <a:p>
            <a:r>
              <a:rPr lang="en-US" dirty="0"/>
              <a:t>Develop a Hypothesis</a:t>
            </a:r>
          </a:p>
        </p:txBody>
      </p:sp>
      <p:sp>
        <p:nvSpPr>
          <p:cNvPr id="13" name="Content Placeholder 12">
            <a:extLst>
              <a:ext uri="{FF2B5EF4-FFF2-40B4-BE49-F238E27FC236}">
                <a16:creationId xmlns:a16="http://schemas.microsoft.com/office/drawing/2014/main" id="{6E067D87-4F8C-EB82-222C-4E0ECA7D55A6}"/>
              </a:ext>
            </a:extLst>
          </p:cNvPr>
          <p:cNvSpPr>
            <a:spLocks noGrp="1"/>
          </p:cNvSpPr>
          <p:nvPr>
            <p:ph sz="quarter" idx="15"/>
          </p:nvPr>
        </p:nvSpPr>
        <p:spPr>
          <a:xfrm>
            <a:off x="457200" y="1371600"/>
            <a:ext cx="7961243" cy="4154557"/>
          </a:xfrm>
        </p:spPr>
        <p:txBody>
          <a:bodyPr>
            <a:normAutofit fontScale="85000" lnSpcReduction="20000"/>
          </a:bodyPr>
          <a:lstStyle/>
          <a:p>
            <a:r>
              <a:rPr lang="en-US" sz="2800" dirty="0"/>
              <a:t>Use the informal diagnostic data to develop a hypothesis that is specific and actionable:</a:t>
            </a:r>
          </a:p>
          <a:p>
            <a:pPr lvl="1"/>
            <a:r>
              <a:rPr lang="en-US" sz="2800" i="1" dirty="0"/>
              <a:t>If Gina receives more practice opportunities, she will increase her math fact fluency.</a:t>
            </a:r>
          </a:p>
          <a:p>
            <a:pPr lvl="1"/>
            <a:r>
              <a:rPr lang="en-US" sz="2800" i="1" dirty="0"/>
              <a:t>If Matteo's teachers use consistent routines across classrooms during writing instruction, he will increase his ability to apply writing strategies in a variety of contexts.</a:t>
            </a:r>
          </a:p>
          <a:p>
            <a:pPr lvl="1"/>
            <a:r>
              <a:rPr lang="en-US" sz="2800" i="1" dirty="0"/>
              <a:t>If Darius receives more explicit instruction in vowel teams and ending sounds, he will increase his accuracy in reading connected text.</a:t>
            </a:r>
          </a:p>
          <a:p>
            <a:endParaRPr lang="en-US" dirty="0"/>
          </a:p>
          <a:p>
            <a:endParaRPr lang="en-US" dirty="0"/>
          </a:p>
        </p:txBody>
      </p:sp>
      <p:pic>
        <p:nvPicPr>
          <p:cNvPr id="4" name="Picture 3" descr="A close-up of people looking at graphs">
            <a:extLst>
              <a:ext uri="{FF2B5EF4-FFF2-40B4-BE49-F238E27FC236}">
                <a16:creationId xmlns:a16="http://schemas.microsoft.com/office/drawing/2014/main" id="{AE46B7AD-DE61-B00D-1414-5828E83B6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013" y="1266991"/>
            <a:ext cx="2882679" cy="4324018"/>
          </a:xfrm>
          <a:prstGeom prst="rect">
            <a:avLst/>
          </a:prstGeom>
        </p:spPr>
      </p:pic>
      <p:sp>
        <p:nvSpPr>
          <p:cNvPr id="5" name="Slide Number Placeholder 4">
            <a:extLst>
              <a:ext uri="{FF2B5EF4-FFF2-40B4-BE49-F238E27FC236}">
                <a16:creationId xmlns:a16="http://schemas.microsoft.com/office/drawing/2014/main" id="{56457A9D-13A9-FC40-6428-1292AFFAA018}"/>
              </a:ext>
            </a:extLst>
          </p:cNvPr>
          <p:cNvSpPr>
            <a:spLocks noGrp="1"/>
          </p:cNvSpPr>
          <p:nvPr>
            <p:ph type="sldNum" sz="quarter" idx="14"/>
          </p:nvPr>
        </p:nvSpPr>
        <p:spPr/>
        <p:txBody>
          <a:bodyPr/>
          <a:lstStyle/>
          <a:p>
            <a:fld id="{99A20822-4A49-4D36-86E3-300BA48D3F00}" type="slidenum">
              <a:rPr lang="en-US" smtClean="0"/>
              <a:t>30</a:t>
            </a:fld>
            <a:endParaRPr lang="en-US" dirty="0"/>
          </a:p>
        </p:txBody>
      </p:sp>
    </p:spTree>
    <p:extLst>
      <p:ext uri="{BB962C8B-B14F-4D97-AF65-F5344CB8AC3E}">
        <p14:creationId xmlns:p14="http://schemas.microsoft.com/office/powerpoint/2010/main" val="3686590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83B1-38FF-774C-9165-2C6ABECAB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0048-349B-7E90-72F5-B61684DD4A83}"/>
              </a:ext>
            </a:extLst>
          </p:cNvPr>
          <p:cNvSpPr>
            <a:spLocks noGrp="1"/>
          </p:cNvSpPr>
          <p:nvPr>
            <p:ph type="title"/>
          </p:nvPr>
        </p:nvSpPr>
        <p:spPr/>
        <p:txBody>
          <a:bodyPr>
            <a:normAutofit/>
          </a:bodyPr>
          <a:lstStyle/>
          <a:p>
            <a:pPr lvl="0"/>
            <a:r>
              <a:rPr lang="en-US" dirty="0"/>
              <a:t>Informal Diagnostic Data Scenario</a:t>
            </a:r>
          </a:p>
        </p:txBody>
      </p:sp>
      <p:sp>
        <p:nvSpPr>
          <p:cNvPr id="3" name="Text Placeholder 2">
            <a:extLst>
              <a:ext uri="{FF2B5EF4-FFF2-40B4-BE49-F238E27FC236}">
                <a16:creationId xmlns:a16="http://schemas.microsoft.com/office/drawing/2014/main" id="{E50771EB-BD47-B037-FEDA-DA1A86F6F675}"/>
              </a:ext>
            </a:extLst>
          </p:cNvPr>
          <p:cNvSpPr>
            <a:spLocks noGrp="1"/>
          </p:cNvSpPr>
          <p:nvPr>
            <p:ph type="body" sz="quarter" idx="13"/>
          </p:nvPr>
        </p:nvSpPr>
        <p:spPr/>
        <p:txBody>
          <a:bodyPr>
            <a:normAutofit/>
          </a:bodyPr>
          <a:lstStyle/>
          <a:p>
            <a:r>
              <a:rPr lang="en-US" sz="3400" dirty="0"/>
              <a:t>The student is making little to no progress (they are unsuccessful in the intervention).</a:t>
            </a:r>
          </a:p>
        </p:txBody>
      </p:sp>
      <p:sp>
        <p:nvSpPr>
          <p:cNvPr id="4" name="Slide Number Placeholder 3">
            <a:extLst>
              <a:ext uri="{FF2B5EF4-FFF2-40B4-BE49-F238E27FC236}">
                <a16:creationId xmlns:a16="http://schemas.microsoft.com/office/drawing/2014/main" id="{E437FEE7-8265-EBB7-BDED-4705B4FC8CD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683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Example 1: Ms. Kim and Alex</a:t>
            </a:r>
          </a:p>
        </p:txBody>
      </p:sp>
      <p:sp>
        <p:nvSpPr>
          <p:cNvPr id="6" name="Rectangle: Rounded Corners 5">
            <a:extLst>
              <a:ext uri="{FF2B5EF4-FFF2-40B4-BE49-F238E27FC236}">
                <a16:creationId xmlns:a16="http://schemas.microsoft.com/office/drawing/2014/main" id="{52F5AD15-54D7-8A68-9489-FD5B2D807E44}"/>
              </a:ext>
              <a:ext uri="{C183D7F6-B498-43B3-948B-1728B52AA6E4}">
                <adec:decorative xmlns:adec="http://schemas.microsoft.com/office/drawing/2017/decorative" val="1"/>
              </a:ext>
            </a:extLst>
          </p:cNvPr>
          <p:cNvSpPr/>
          <p:nvPr/>
        </p:nvSpPr>
        <p:spPr>
          <a:xfrm>
            <a:off x="657727" y="1280161"/>
            <a:ext cx="4795622" cy="409607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9" name="Picture 8" descr="A teacher helping children reading in a small group.">
            <a:extLst>
              <a:ext uri="{FF2B5EF4-FFF2-40B4-BE49-F238E27FC236}">
                <a16:creationId xmlns:a16="http://schemas.microsoft.com/office/drawing/2014/main" id="{AF80F6AB-DDE4-7947-2EAE-03559E60A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560" y="2129196"/>
            <a:ext cx="3954754" cy="2636503"/>
          </a:xfrm>
          <a:prstGeom prst="rect">
            <a:avLst/>
          </a:prstGeom>
          <a:effectLst>
            <a:softEdge rad="127000"/>
          </a:effectLst>
        </p:spPr>
      </p:pic>
      <p:sp>
        <p:nvSpPr>
          <p:cNvPr id="10" name="Content Placeholder 9">
            <a:extLst>
              <a:ext uri="{FF2B5EF4-FFF2-40B4-BE49-F238E27FC236}">
                <a16:creationId xmlns:a16="http://schemas.microsoft.com/office/drawing/2014/main" id="{2B5BD3E9-036E-00F9-36ED-D76D0B76587C}"/>
              </a:ext>
            </a:extLst>
          </p:cNvPr>
          <p:cNvSpPr>
            <a:spLocks noGrp="1"/>
          </p:cNvSpPr>
          <p:nvPr>
            <p:ph sz="quarter" idx="15"/>
          </p:nvPr>
        </p:nvSpPr>
        <p:spPr/>
        <p:txBody>
          <a:bodyPr>
            <a:normAutofit fontScale="92500"/>
          </a:bodyPr>
          <a:lstStyle/>
          <a:p>
            <a:r>
              <a:rPr lang="en-US" sz="2800" i="1" dirty="0">
                <a:solidFill>
                  <a:schemeClr val="tx1"/>
                </a:solidFill>
              </a:rPr>
              <a:t>Ms. Kim works with three students in her reading intervention group. One student, Alex, has not made any progress after 4 weeks of progress monitoring, while the other students have improved. Ms. Kim wants to know why Alex isn’t responding to the intervention, despite delivering the intervention with high fidelity. </a:t>
            </a:r>
          </a:p>
          <a:p>
            <a:endParaRPr lang="en-US" dirty="0"/>
          </a:p>
        </p:txBody>
      </p:sp>
      <p:sp>
        <p:nvSpPr>
          <p:cNvPr id="2" name="Text Placeholder 1">
            <a:extLst>
              <a:ext uri="{FF2B5EF4-FFF2-40B4-BE49-F238E27FC236}">
                <a16:creationId xmlns:a16="http://schemas.microsoft.com/office/drawing/2014/main" id="{72F45C9A-33AF-2A37-D5CD-E8D0F0A35C89}"/>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32</a:t>
            </a:fld>
            <a:endParaRPr lang="en-US" dirty="0"/>
          </a:p>
        </p:txBody>
      </p:sp>
    </p:spTree>
    <p:extLst>
      <p:ext uri="{BB962C8B-B14F-4D97-AF65-F5344CB8AC3E}">
        <p14:creationId xmlns:p14="http://schemas.microsoft.com/office/powerpoint/2010/main" val="314223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a:xfrm>
            <a:off x="457200" y="29980"/>
            <a:ext cx="11276076" cy="1280160"/>
          </a:xfrm>
        </p:spPr>
        <p:txBody>
          <a:bodyPr/>
          <a:lstStyle/>
          <a:p>
            <a:r>
              <a:rPr lang="en-US" dirty="0"/>
              <a:t>The Student Is Making Little to No Progress</a:t>
            </a:r>
          </a:p>
        </p:txBody>
      </p:sp>
      <p:graphicFrame>
        <p:nvGraphicFramePr>
          <p:cNvPr id="7" name="Object 2" descr="Progress monitoring graph with dates along the x axis, a scale of 0 to 140 on the y axis, 9 data points between 35 and 45, and a flat trend line, and a goal line extending from 40 to 120. The student has not make progress."/>
          <p:cNvGraphicFramePr>
            <a:graphicFrameLocks noGrp="1" noChangeAspect="1"/>
          </p:cNvGraphicFramePr>
          <p:nvPr>
            <p:ph sz="quarter" idx="15"/>
            <p:extLst>
              <p:ext uri="{D42A27DB-BD31-4B8C-83A1-F6EECF244321}">
                <p14:modId xmlns:p14="http://schemas.microsoft.com/office/powerpoint/2010/main" val="860269161"/>
              </p:ext>
            </p:extLst>
          </p:nvPr>
        </p:nvGraphicFramePr>
        <p:xfrm>
          <a:off x="457200" y="1371600"/>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355149" y="2087215"/>
            <a:ext cx="5257800" cy="2107095"/>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383858" y="1934815"/>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4" name="TextBox 3">
            <a:extLst>
              <a:ext uri="{FF2B5EF4-FFF2-40B4-BE49-F238E27FC236}">
                <a16:creationId xmlns:a16="http://schemas.microsoft.com/office/drawing/2014/main" id="{5BB09747-9E3A-ECB6-A9BD-099FC7498553}"/>
              </a:ext>
            </a:extLst>
          </p:cNvPr>
          <p:cNvSpPr txBox="1"/>
          <p:nvPr/>
        </p:nvSpPr>
        <p:spPr>
          <a:xfrm>
            <a:off x="7208921" y="1833445"/>
            <a:ext cx="4571508" cy="461665"/>
          </a:xfrm>
          <a:prstGeom prst="rect">
            <a:avLst/>
          </a:prstGeom>
          <a:noFill/>
        </p:spPr>
        <p:txBody>
          <a:bodyPr wrap="none" rtlCol="0">
            <a:spAutoFit/>
          </a:bodyPr>
          <a:lstStyle/>
          <a:p>
            <a:r>
              <a:rPr lang="en-US" sz="2400" b="1" i="1" dirty="0"/>
              <a:t>Also, may notice from the student:</a:t>
            </a:r>
          </a:p>
        </p:txBody>
      </p:sp>
      <p:sp>
        <p:nvSpPr>
          <p:cNvPr id="3" name="Rounded Rectangle 2">
            <a:extLst>
              <a:ext uri="{FF2B5EF4-FFF2-40B4-BE49-F238E27FC236}">
                <a16:creationId xmlns:a16="http://schemas.microsoft.com/office/drawing/2014/main" id="{169E5952-9458-23B8-1A26-48DCD0D9E695}"/>
              </a:ext>
            </a:extLst>
          </p:cNvPr>
          <p:cNvSpPr/>
          <p:nvPr/>
        </p:nvSpPr>
        <p:spPr>
          <a:xfrm>
            <a:off x="7208921" y="2414545"/>
            <a:ext cx="4668231" cy="2016778"/>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400" dirty="0">
                <a:solidFill>
                  <a:schemeClr val="tx1"/>
                </a:solidFill>
              </a:rPr>
              <a:t>Not passing intervention lesson checkouts</a:t>
            </a:r>
          </a:p>
          <a:p>
            <a:pPr marL="285750" indent="-285750">
              <a:buFont typeface="Arial" panose="020B0604020202020204" pitchFamily="34" charset="0"/>
              <a:buChar char="•"/>
            </a:pPr>
            <a:r>
              <a:rPr lang="en-US" sz="2400" dirty="0">
                <a:solidFill>
                  <a:schemeClr val="tx1"/>
                </a:solidFill>
              </a:rPr>
              <a:t>Difficulty retaining content taught during intervention</a:t>
            </a:r>
          </a:p>
          <a:p>
            <a:pPr marL="285750" indent="-285750">
              <a:buFont typeface="Arial" panose="020B0604020202020204" pitchFamily="34" charset="0"/>
              <a:buChar char="•"/>
            </a:pPr>
            <a:r>
              <a:rPr lang="en-US" sz="2400" dirty="0">
                <a:solidFill>
                  <a:schemeClr val="tx1"/>
                </a:solidFill>
              </a:rPr>
              <a:t>Low levels of accurate responses</a:t>
            </a:r>
          </a:p>
        </p:txBody>
      </p:sp>
      <p:sp>
        <p:nvSpPr>
          <p:cNvPr id="5" name="Text Placeholder 4">
            <a:extLst>
              <a:ext uri="{FF2B5EF4-FFF2-40B4-BE49-F238E27FC236}">
                <a16:creationId xmlns:a16="http://schemas.microsoft.com/office/drawing/2014/main" id="{6276A51C-EAF9-631D-1DC8-01D85EDE3618}"/>
              </a:ext>
            </a:extLst>
          </p:cNvPr>
          <p:cNvSpPr>
            <a:spLocks noGrp="1"/>
          </p:cNvSpPr>
          <p:nvPr>
            <p:ph type="body" sz="quarter" idx="13"/>
          </p:nvPr>
        </p:nvSpPr>
        <p:spPr/>
        <p:txBody>
          <a:bodyPr/>
          <a:lstStyle/>
          <a:p>
            <a:endParaRPr lang="en-US" dirty="0"/>
          </a:p>
        </p:txBody>
      </p:sp>
      <p:sp>
        <p:nvSpPr>
          <p:cNvPr id="6" name="Slide Number Placeholder 4">
            <a:extLst>
              <a:ext uri="{FF2B5EF4-FFF2-40B4-BE49-F238E27FC236}">
                <a16:creationId xmlns:a16="http://schemas.microsoft.com/office/drawing/2014/main" id="{83573901-9513-8BF5-4975-2E097FC8B12B}"/>
              </a:ext>
            </a:extLst>
          </p:cNvPr>
          <p:cNvSpPr txBox="1">
            <a:spLocks/>
          </p:cNvSpPr>
          <p:nvPr/>
        </p:nvSpPr>
        <p:spPr>
          <a:xfrm>
            <a:off x="11566187" y="6674928"/>
            <a:ext cx="325707" cy="192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z="1000" smtClean="0"/>
              <a:pPr/>
              <a:t>33</a:t>
            </a:fld>
            <a:endParaRPr lang="en-US" dirty="0"/>
          </a:p>
        </p:txBody>
      </p:sp>
    </p:spTree>
    <p:extLst>
      <p:ext uri="{BB962C8B-B14F-4D97-AF65-F5344CB8AC3E}">
        <p14:creationId xmlns:p14="http://schemas.microsoft.com/office/powerpoint/2010/main" val="255037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291F9D-37AC-0977-118E-BE4EF04BB3EC}"/>
              </a:ext>
            </a:extLst>
          </p:cNvPr>
          <p:cNvSpPr>
            <a:spLocks noGrp="1"/>
          </p:cNvSpPr>
          <p:nvPr>
            <p:ph type="title"/>
          </p:nvPr>
        </p:nvSpPr>
        <p:spPr/>
        <p:txBody>
          <a:bodyPr/>
          <a:lstStyle/>
          <a:p>
            <a:r>
              <a:rPr lang="en-US" dirty="0"/>
              <a:t>Informal Diagnostic Data Process Example: Curriculum Dimension</a:t>
            </a:r>
          </a:p>
        </p:txBody>
      </p:sp>
      <p:sp>
        <p:nvSpPr>
          <p:cNvPr id="8" name="Text Placeholder 7">
            <a:extLst>
              <a:ext uri="{FF2B5EF4-FFF2-40B4-BE49-F238E27FC236}">
                <a16:creationId xmlns:a16="http://schemas.microsoft.com/office/drawing/2014/main" id="{BC4B2725-8B3E-C10D-1D4D-16DFF4DCED79}"/>
              </a:ext>
            </a:extLst>
          </p:cNvPr>
          <p:cNvSpPr>
            <a:spLocks noGrp="1"/>
          </p:cNvSpPr>
          <p:nvPr>
            <p:ph type="body" sz="quarter" idx="15"/>
          </p:nvPr>
        </p:nvSpPr>
        <p:spPr/>
        <p:txBody>
          <a:bodyPr>
            <a:normAutofit fontScale="92500" lnSpcReduction="20000"/>
          </a:bodyPr>
          <a:lstStyle/>
          <a:p>
            <a:r>
              <a:rPr lang="en-US" dirty="0"/>
              <a:t>When the student is making little to no progress in the intervention, there may be a mismatch between the skills the student needs and the skills the teacher is teaching </a:t>
            </a:r>
            <a:r>
              <a:rPr lang="en-US" i="1" dirty="0"/>
              <a:t>(curriculum).</a:t>
            </a:r>
          </a:p>
        </p:txBody>
      </p:sp>
      <p:sp>
        <p:nvSpPr>
          <p:cNvPr id="9" name="Freeform 16" descr="Review the Student’s Progress&#10;&#10;">
            <a:extLst>
              <a:ext uri="{FF2B5EF4-FFF2-40B4-BE49-F238E27FC236}">
                <a16:creationId xmlns:a16="http://schemas.microsoft.com/office/drawing/2014/main" id="{B0D6FF2F-64B9-B4D9-14CA-1C39EDF03D3B}"/>
              </a:ext>
            </a:extLst>
          </p:cNvPr>
          <p:cNvSpPr/>
          <p:nvPr/>
        </p:nvSpPr>
        <p:spPr>
          <a:xfrm>
            <a:off x="562174" y="2741051"/>
            <a:ext cx="2063840" cy="852447"/>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Review the Student’s Progress</a:t>
            </a:r>
            <a:endParaRPr lang="en-US" sz="1850" b="1" kern="1200" dirty="0">
              <a:cs typeface="Arial" panose="020B0604020202020204" pitchFamily="34" charset="0"/>
            </a:endParaRPr>
          </a:p>
        </p:txBody>
      </p:sp>
      <p:sp>
        <p:nvSpPr>
          <p:cNvPr id="15" name="Rounded Rectangle 5" descr="The student is making little to no progress (they are unsuccessful in the intervention).&#10;">
            <a:extLst>
              <a:ext uri="{FF2B5EF4-FFF2-40B4-BE49-F238E27FC236}">
                <a16:creationId xmlns:a16="http://schemas.microsoft.com/office/drawing/2014/main" id="{516D5F51-AF04-ABFF-D8E5-1CDC1838507A}"/>
              </a:ext>
            </a:extLst>
          </p:cNvPr>
          <p:cNvSpPr/>
          <p:nvPr/>
        </p:nvSpPr>
        <p:spPr>
          <a:xfrm>
            <a:off x="377936" y="3715875"/>
            <a:ext cx="2432316" cy="2035700"/>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The student is making little to no progress (they are unsuccessful in the intervention).</a:t>
            </a:r>
          </a:p>
        </p:txBody>
      </p:sp>
      <p:sp>
        <p:nvSpPr>
          <p:cNvPr id="12" name="Freeform 16" descr="Identify the Focus&#10;">
            <a:extLst>
              <a:ext uri="{FF2B5EF4-FFF2-40B4-BE49-F238E27FC236}">
                <a16:creationId xmlns:a16="http://schemas.microsoft.com/office/drawing/2014/main" id="{CBD54D40-E117-895C-F398-ED88B005D7AB}"/>
              </a:ext>
            </a:extLst>
          </p:cNvPr>
          <p:cNvSpPr/>
          <p:nvPr/>
        </p:nvSpPr>
        <p:spPr>
          <a:xfrm>
            <a:off x="3264938" y="2741051"/>
            <a:ext cx="2063840" cy="852447"/>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Identify the Focus</a:t>
            </a:r>
            <a:endParaRPr lang="en-US" sz="1850" b="1" kern="1200" dirty="0">
              <a:cs typeface="Arial" panose="020B0604020202020204" pitchFamily="34" charset="0"/>
            </a:endParaRPr>
          </a:p>
        </p:txBody>
      </p:sp>
      <p:sp>
        <p:nvSpPr>
          <p:cNvPr id="16" name="Rounded Rectangle 6" descr="Is there a mismatch between skills needed and skills taught? (curriculum)&#10;">
            <a:extLst>
              <a:ext uri="{FF2B5EF4-FFF2-40B4-BE49-F238E27FC236}">
                <a16:creationId xmlns:a16="http://schemas.microsoft.com/office/drawing/2014/main" id="{542F5CEB-1C18-13F4-F1A4-5B44E58F4B98}"/>
              </a:ext>
            </a:extLst>
          </p:cNvPr>
          <p:cNvSpPr/>
          <p:nvPr/>
        </p:nvSpPr>
        <p:spPr>
          <a:xfrm>
            <a:off x="3258282" y="3698097"/>
            <a:ext cx="2166943" cy="2053478"/>
          </a:xfrm>
          <a:prstGeom prst="roundRect">
            <a:avLst/>
          </a:prstGeom>
          <a:solidFill>
            <a:schemeClr val="accent2"/>
          </a:solidFill>
          <a:ln w="9525">
            <a:solidFill>
              <a:srgbClr val="C2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b="1" dirty="0">
                <a:solidFill>
                  <a:schemeClr val="bg1"/>
                </a:solidFill>
                <a:cs typeface="Arial" panose="020B0604020202020204" pitchFamily="34" charset="0"/>
              </a:rPr>
              <a:t>Is there a mismatch between skills needed and skills taught? (</a:t>
            </a:r>
            <a:r>
              <a:rPr lang="en-US" sz="1850" b="1" i="1" dirty="0">
                <a:solidFill>
                  <a:schemeClr val="bg1"/>
                </a:solidFill>
                <a:cs typeface="Arial" panose="020B0604020202020204" pitchFamily="34" charset="0"/>
              </a:rPr>
              <a:t>curriculum)</a:t>
            </a:r>
            <a:endParaRPr lang="en-US" sz="1850" b="1" dirty="0">
              <a:solidFill>
                <a:schemeClr val="bg1"/>
              </a:solidFill>
              <a:cs typeface="Arial" panose="020B0604020202020204" pitchFamily="34" charset="0"/>
            </a:endParaRPr>
          </a:p>
        </p:txBody>
      </p:sp>
      <p:sp>
        <p:nvSpPr>
          <p:cNvPr id="13" name="Freeform 17" descr="Collect and Review Informal Diagnostic Data&#10;&#10;">
            <a:extLst>
              <a:ext uri="{FF2B5EF4-FFF2-40B4-BE49-F238E27FC236}">
                <a16:creationId xmlns:a16="http://schemas.microsoft.com/office/drawing/2014/main" id="{32EB7558-B1FC-EC24-2A72-457E239FB520}"/>
              </a:ext>
            </a:extLst>
          </p:cNvPr>
          <p:cNvSpPr/>
          <p:nvPr/>
        </p:nvSpPr>
        <p:spPr>
          <a:xfrm>
            <a:off x="5759587" y="2720397"/>
            <a:ext cx="2628509" cy="852447"/>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spc="-30" dirty="0">
                <a:cs typeface="Arial" panose="020B0604020202020204" pitchFamily="34" charset="0"/>
              </a:rPr>
              <a:t>Collect and </a:t>
            </a:r>
            <a:r>
              <a:rPr lang="en-US" sz="1850" b="1" kern="1200" spc="-30" dirty="0">
                <a:cs typeface="Arial" panose="020B0604020202020204" pitchFamily="34" charset="0"/>
              </a:rPr>
              <a:t>Review Informal Diagnostic Data</a:t>
            </a:r>
          </a:p>
        </p:txBody>
      </p:sp>
      <p:sp>
        <p:nvSpPr>
          <p:cNvPr id="17" name="Rounded Rectangle 10" descr="Conduct error analysis of work samples and compare the student’s skill gaps to the intervention curriculum.&#10;&#10;">
            <a:extLst>
              <a:ext uri="{FF2B5EF4-FFF2-40B4-BE49-F238E27FC236}">
                <a16:creationId xmlns:a16="http://schemas.microsoft.com/office/drawing/2014/main" id="{B109222E-D02C-F9F0-DAEA-15EB4C27263A}"/>
              </a:ext>
            </a:extLst>
          </p:cNvPr>
          <p:cNvSpPr/>
          <p:nvPr/>
        </p:nvSpPr>
        <p:spPr>
          <a:xfrm>
            <a:off x="5853678" y="3693063"/>
            <a:ext cx="2534418" cy="2053478"/>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Conduct error analysis of work samples and compare the student’s skill gaps to the intervention curriculum.</a:t>
            </a:r>
          </a:p>
        </p:txBody>
      </p:sp>
      <p:sp>
        <p:nvSpPr>
          <p:cNvPr id="14" name="Freeform 18" descr="Develop a Hypothesis&#10;">
            <a:extLst>
              <a:ext uri="{FF2B5EF4-FFF2-40B4-BE49-F238E27FC236}">
                <a16:creationId xmlns:a16="http://schemas.microsoft.com/office/drawing/2014/main" id="{A7F60615-E283-6BEB-FACD-B4A19B97A0DF}"/>
              </a:ext>
            </a:extLst>
          </p:cNvPr>
          <p:cNvSpPr/>
          <p:nvPr/>
        </p:nvSpPr>
        <p:spPr>
          <a:xfrm>
            <a:off x="8712415" y="2713205"/>
            <a:ext cx="2409533" cy="83000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dirty="0">
                <a:cs typeface="Arial" panose="020B0604020202020204" pitchFamily="34" charset="0"/>
              </a:rPr>
              <a:t>Develop a Hypothesis</a:t>
            </a:r>
          </a:p>
        </p:txBody>
      </p:sp>
      <p:sp>
        <p:nvSpPr>
          <p:cNvPr id="18" name="Freeform 9">
            <a:extLst>
              <a:ext uri="{FF2B5EF4-FFF2-40B4-BE49-F238E27FC236}">
                <a16:creationId xmlns:a16="http://schemas.microsoft.com/office/drawing/2014/main" id="{BFCEB861-18B8-FFCB-9D71-8FD64835ED37}"/>
              </a:ext>
              <a:ext uri="{C183D7F6-B498-43B3-948B-1728B52AA6E4}">
                <adec:decorative xmlns:adec="http://schemas.microsoft.com/office/drawing/2017/decorative" val="1"/>
              </a:ext>
            </a:extLst>
          </p:cNvPr>
          <p:cNvSpPr/>
          <p:nvPr/>
        </p:nvSpPr>
        <p:spPr>
          <a:xfrm>
            <a:off x="2810252" y="4232864"/>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9" name="Freeform 9">
            <a:extLst>
              <a:ext uri="{FF2B5EF4-FFF2-40B4-BE49-F238E27FC236}">
                <a16:creationId xmlns:a16="http://schemas.microsoft.com/office/drawing/2014/main" id="{04C7BBDF-1BBA-4F75-A408-963A945EC056}"/>
              </a:ext>
              <a:ext uri="{C183D7F6-B498-43B3-948B-1728B52AA6E4}">
                <adec:decorative xmlns:adec="http://schemas.microsoft.com/office/drawing/2017/decorative" val="1"/>
              </a:ext>
            </a:extLst>
          </p:cNvPr>
          <p:cNvSpPr/>
          <p:nvPr/>
        </p:nvSpPr>
        <p:spPr>
          <a:xfrm>
            <a:off x="5425226" y="4248065"/>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7" name="Text Placeholder 6">
            <a:extLst>
              <a:ext uri="{FF2B5EF4-FFF2-40B4-BE49-F238E27FC236}">
                <a16:creationId xmlns:a16="http://schemas.microsoft.com/office/drawing/2014/main" id="{1322945D-642A-F011-DEA0-CDCB93570E3E}"/>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DF85D212-8310-4EA1-D13D-1CFB6C52127D}"/>
              </a:ext>
            </a:extLst>
          </p:cNvPr>
          <p:cNvSpPr>
            <a:spLocks noGrp="1"/>
          </p:cNvSpPr>
          <p:nvPr>
            <p:ph type="sldNum" sz="quarter" idx="12"/>
          </p:nvPr>
        </p:nvSpPr>
        <p:spPr/>
        <p:txBody>
          <a:bodyPr/>
          <a:lstStyle/>
          <a:p>
            <a:fld id="{99A20822-4A49-4D36-86E3-300BA48D3F00}" type="slidenum">
              <a:rPr lang="en-US" smtClean="0"/>
              <a:pPr/>
              <a:t>34</a:t>
            </a:fld>
            <a:endParaRPr lang="en-US" dirty="0"/>
          </a:p>
        </p:txBody>
      </p:sp>
    </p:spTree>
    <p:extLst>
      <p:ext uri="{BB962C8B-B14F-4D97-AF65-F5344CB8AC3E}">
        <p14:creationId xmlns:p14="http://schemas.microsoft.com/office/powerpoint/2010/main" val="1679854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DD12-B55A-45F0-9045-1E3BE2B6D022}"/>
              </a:ext>
            </a:extLst>
          </p:cNvPr>
          <p:cNvSpPr>
            <a:spLocks noGrp="1"/>
          </p:cNvSpPr>
          <p:nvPr>
            <p:ph type="title"/>
          </p:nvPr>
        </p:nvSpPr>
        <p:spPr/>
        <p:txBody>
          <a:bodyPr>
            <a:normAutofit/>
          </a:bodyPr>
          <a:lstStyle/>
          <a:p>
            <a:r>
              <a:rPr lang="en-US" sz="4400" dirty="0"/>
              <a:t>Curriculum: Match to Student Need</a:t>
            </a:r>
          </a:p>
        </p:txBody>
      </p:sp>
      <p:sp>
        <p:nvSpPr>
          <p:cNvPr id="7" name="Content Placeholder 6">
            <a:extLst>
              <a:ext uri="{FF2B5EF4-FFF2-40B4-BE49-F238E27FC236}">
                <a16:creationId xmlns:a16="http://schemas.microsoft.com/office/drawing/2014/main" id="{E9FE1E35-58F1-04A2-270A-23852062BFC3}"/>
              </a:ext>
            </a:extLst>
          </p:cNvPr>
          <p:cNvSpPr>
            <a:spLocks noGrp="1"/>
          </p:cNvSpPr>
          <p:nvPr>
            <p:ph sz="quarter" idx="15"/>
          </p:nvPr>
        </p:nvSpPr>
        <p:spPr>
          <a:xfrm>
            <a:off x="457200" y="1371600"/>
            <a:ext cx="5638800" cy="4343400"/>
          </a:xfrm>
        </p:spPr>
        <p:txBody>
          <a:bodyPr/>
          <a:lstStyle/>
          <a:p>
            <a:r>
              <a:rPr lang="en-US" dirty="0"/>
              <a:t>Does the intervention match what the student needs?</a:t>
            </a:r>
          </a:p>
          <a:p>
            <a:r>
              <a:rPr lang="en-US" dirty="0"/>
              <a:t>Identify the student’s current need and then determine whether there is alignment across supports and/or within a given support/intervention.</a:t>
            </a:r>
          </a:p>
          <a:p>
            <a:pPr marL="0" indent="0">
              <a:buNone/>
            </a:pPr>
            <a:endParaRPr lang="en-US" dirty="0"/>
          </a:p>
        </p:txBody>
      </p:sp>
      <p:pic>
        <p:nvPicPr>
          <p:cNvPr id="8" name="Picture 7" descr="The learning progression for the skills that make up the components of the Simple View of Reading">
            <a:extLst>
              <a:ext uri="{FF2B5EF4-FFF2-40B4-BE49-F238E27FC236}">
                <a16:creationId xmlns:a16="http://schemas.microsoft.com/office/drawing/2014/main" id="{ED189B77-A5A9-9142-BD89-A5FC2B615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423" y="1046820"/>
            <a:ext cx="4418894" cy="5161571"/>
          </a:xfrm>
          <a:prstGeom prst="rect">
            <a:avLst/>
          </a:prstGeom>
        </p:spPr>
      </p:pic>
      <p:sp>
        <p:nvSpPr>
          <p:cNvPr id="13" name="TextBox 12">
            <a:extLst>
              <a:ext uri="{FF2B5EF4-FFF2-40B4-BE49-F238E27FC236}">
                <a16:creationId xmlns:a16="http://schemas.microsoft.com/office/drawing/2014/main" id="{59ADCBD6-2E3E-E91B-B2FB-2C396E7E0AD7}"/>
              </a:ext>
            </a:extLst>
          </p:cNvPr>
          <p:cNvSpPr txBox="1"/>
          <p:nvPr/>
        </p:nvSpPr>
        <p:spPr>
          <a:xfrm>
            <a:off x="6581750" y="6208391"/>
            <a:ext cx="3952240" cy="276999"/>
          </a:xfrm>
          <a:prstGeom prst="rect">
            <a:avLst/>
          </a:prstGeom>
          <a:noFill/>
        </p:spPr>
        <p:txBody>
          <a:bodyPr wrap="square">
            <a:spAutoFit/>
          </a:bodyPr>
          <a:lstStyle/>
          <a:p>
            <a:r>
              <a:rPr lang="en-US" sz="1200" i="1" dirty="0"/>
              <a:t>Source. </a:t>
            </a:r>
            <a:r>
              <a:rPr lang="en-US" sz="1200" dirty="0"/>
              <a:t>St. Martin et al. (2020)</a:t>
            </a:r>
          </a:p>
        </p:txBody>
      </p:sp>
      <p:sp>
        <p:nvSpPr>
          <p:cNvPr id="5" name="Slide Number Placeholder 4">
            <a:extLst>
              <a:ext uri="{FF2B5EF4-FFF2-40B4-BE49-F238E27FC236}">
                <a16:creationId xmlns:a16="http://schemas.microsoft.com/office/drawing/2014/main" id="{49EA6415-BEBF-49E5-83A6-46308CB333CF}"/>
              </a:ext>
            </a:extLst>
          </p:cNvPr>
          <p:cNvSpPr>
            <a:spLocks noGrp="1"/>
          </p:cNvSpPr>
          <p:nvPr>
            <p:ph type="sldNum" sz="quarter" idx="14"/>
          </p:nvPr>
        </p:nvSpPr>
        <p:spPr/>
        <p:txBody>
          <a:bodyPr/>
          <a:lstStyle/>
          <a:p>
            <a:fld id="{99A20822-4A49-4D36-86E3-300BA48D3F00}" type="slidenum">
              <a:rPr lang="en-US" smtClean="0"/>
              <a:t>35</a:t>
            </a:fld>
            <a:endParaRPr lang="en-US" dirty="0"/>
          </a:p>
        </p:txBody>
      </p:sp>
    </p:spTree>
    <p:custDataLst>
      <p:tags r:id="rId1"/>
    </p:custDataLst>
    <p:extLst>
      <p:ext uri="{BB962C8B-B14F-4D97-AF65-F5344CB8AC3E}">
        <p14:creationId xmlns:p14="http://schemas.microsoft.com/office/powerpoint/2010/main" val="61272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9D34-FA1B-D1E0-8DE2-05C2175C9798}"/>
              </a:ext>
            </a:extLst>
          </p:cNvPr>
          <p:cNvSpPr>
            <a:spLocks noGrp="1"/>
          </p:cNvSpPr>
          <p:nvPr>
            <p:ph type="title"/>
          </p:nvPr>
        </p:nvSpPr>
        <p:spPr/>
        <p:txBody>
          <a:bodyPr/>
          <a:lstStyle/>
          <a:p>
            <a:r>
              <a:rPr lang="en-US" dirty="0"/>
              <a:t>Instructional Hierarchy</a:t>
            </a:r>
          </a:p>
        </p:txBody>
      </p:sp>
      <p:graphicFrame>
        <p:nvGraphicFramePr>
          <p:cNvPr id="5" name="Content Placeholder 4" descr="Acquisition&#10; Initial learning of skills​&#10; Requires a lot of working memory&#10;Fluency&#10; Developing automaticity&#10; Requires less working memory&#10;Generalization &#10; Can perform skill in new context​&#10; Easily transferable skills&#10;Adaptation&#10; Can modify skills and adapt to new settings&#10;">
            <a:extLst>
              <a:ext uri="{FF2B5EF4-FFF2-40B4-BE49-F238E27FC236}">
                <a16:creationId xmlns:a16="http://schemas.microsoft.com/office/drawing/2014/main" id="{BF17ACDD-0527-BBBA-4497-99F6B3EBBA34}"/>
              </a:ext>
            </a:extLst>
          </p:cNvPr>
          <p:cNvGraphicFramePr>
            <a:graphicFrameLocks noGrp="1"/>
          </p:cNvGraphicFramePr>
          <p:nvPr>
            <p:ph idx="1"/>
            <p:extLst>
              <p:ext uri="{D42A27DB-BD31-4B8C-83A1-F6EECF244321}">
                <p14:modId xmlns:p14="http://schemas.microsoft.com/office/powerpoint/2010/main" val="3114054693"/>
              </p:ext>
            </p:extLst>
          </p:nvPr>
        </p:nvGraphicFramePr>
        <p:xfrm>
          <a:off x="457200" y="1371600"/>
          <a:ext cx="11276013"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594065C-14CB-5D0F-C0A5-60947C6DBD91}"/>
              </a:ext>
            </a:extLst>
          </p:cNvPr>
          <p:cNvSpPr>
            <a:spLocks noGrp="1"/>
          </p:cNvSpPr>
          <p:nvPr>
            <p:ph type="sldNum" sz="quarter" idx="12"/>
          </p:nvPr>
        </p:nvSpPr>
        <p:spPr/>
        <p:txBody>
          <a:bodyPr/>
          <a:lstStyle/>
          <a:p>
            <a:fld id="{BD8CE74D-ED48-4E14-928F-66D42C320406}" type="slidenum">
              <a:rPr lang="en-US" smtClean="0"/>
              <a:pPr/>
              <a:t>36</a:t>
            </a:fld>
            <a:endParaRPr lang="en-US" dirty="0"/>
          </a:p>
        </p:txBody>
      </p:sp>
      <p:sp>
        <p:nvSpPr>
          <p:cNvPr id="4" name="Text Placeholder 3">
            <a:extLst>
              <a:ext uri="{FF2B5EF4-FFF2-40B4-BE49-F238E27FC236}">
                <a16:creationId xmlns:a16="http://schemas.microsoft.com/office/drawing/2014/main" id="{BE5F6C63-2400-8EA6-DE3E-78E44EADAFF4}"/>
              </a:ext>
            </a:extLst>
          </p:cNvPr>
          <p:cNvSpPr txBox="1">
            <a:spLocks/>
          </p:cNvSpPr>
          <p:nvPr/>
        </p:nvSpPr>
        <p:spPr>
          <a:xfrm>
            <a:off x="775854" y="5771804"/>
            <a:ext cx="11274552" cy="192024"/>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i="1" dirty="0"/>
              <a:t>Source. </a:t>
            </a:r>
            <a:r>
              <a:rPr lang="en-US" sz="1200" dirty="0"/>
              <a:t>Haring and Eaton (1978)</a:t>
            </a:r>
          </a:p>
        </p:txBody>
      </p:sp>
    </p:spTree>
    <p:extLst>
      <p:ext uri="{BB962C8B-B14F-4D97-AF65-F5344CB8AC3E}">
        <p14:creationId xmlns:p14="http://schemas.microsoft.com/office/powerpoint/2010/main" val="416284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9D34-FA1B-D1E0-8DE2-05C2175C9798}"/>
              </a:ext>
            </a:extLst>
          </p:cNvPr>
          <p:cNvSpPr>
            <a:spLocks noGrp="1"/>
          </p:cNvSpPr>
          <p:nvPr>
            <p:ph type="title"/>
          </p:nvPr>
        </p:nvSpPr>
        <p:spPr/>
        <p:txBody>
          <a:bodyPr/>
          <a:lstStyle/>
          <a:p>
            <a:r>
              <a:rPr lang="en-US" dirty="0"/>
              <a:t>Instructional Priorities Across the Hierarchy</a:t>
            </a:r>
          </a:p>
        </p:txBody>
      </p:sp>
      <p:graphicFrame>
        <p:nvGraphicFramePr>
          <p:cNvPr id="5" name="Content Placeholder 4" descr="Acquisition&#10; Increase explicit instruction with modeling and feedback to improve accuracy.&#10;Fluency&#10; Increase practice opportunities with the target skill to build fluency.&#10;Generalization &#10; Help the student transfer the skill to new contexts.&#10;Adaptation&#10; Build problem solving skills and provide opportunities to apply skills in new contexts. &#10;">
            <a:extLst>
              <a:ext uri="{FF2B5EF4-FFF2-40B4-BE49-F238E27FC236}">
                <a16:creationId xmlns:a16="http://schemas.microsoft.com/office/drawing/2014/main" id="{BF17ACDD-0527-BBBA-4497-99F6B3EBBA34}"/>
              </a:ext>
            </a:extLst>
          </p:cNvPr>
          <p:cNvGraphicFramePr>
            <a:graphicFrameLocks noGrp="1"/>
          </p:cNvGraphicFramePr>
          <p:nvPr>
            <p:ph idx="1"/>
            <p:extLst>
              <p:ext uri="{D42A27DB-BD31-4B8C-83A1-F6EECF244321}">
                <p14:modId xmlns:p14="http://schemas.microsoft.com/office/powerpoint/2010/main" val="836187542"/>
              </p:ext>
            </p:extLst>
          </p:nvPr>
        </p:nvGraphicFramePr>
        <p:xfrm>
          <a:off x="457200" y="1371600"/>
          <a:ext cx="11276013"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55A243D-67EC-7299-F13E-802A14D1185F}"/>
              </a:ext>
            </a:extLst>
          </p:cNvPr>
          <p:cNvSpPr>
            <a:spLocks noGrp="1"/>
          </p:cNvSpPr>
          <p:nvPr>
            <p:ph type="sldNum" sz="quarter" idx="12"/>
          </p:nvPr>
        </p:nvSpPr>
        <p:spPr/>
        <p:txBody>
          <a:bodyPr/>
          <a:lstStyle/>
          <a:p>
            <a:fld id="{BD8CE74D-ED48-4E14-928F-66D42C320406}" type="slidenum">
              <a:rPr lang="en-US" smtClean="0"/>
              <a:pPr/>
              <a:t>37</a:t>
            </a:fld>
            <a:endParaRPr lang="en-US" dirty="0"/>
          </a:p>
        </p:txBody>
      </p:sp>
      <p:sp>
        <p:nvSpPr>
          <p:cNvPr id="3" name="Text Placeholder 3">
            <a:extLst>
              <a:ext uri="{FF2B5EF4-FFF2-40B4-BE49-F238E27FC236}">
                <a16:creationId xmlns:a16="http://schemas.microsoft.com/office/drawing/2014/main" id="{3F0E346C-0C61-F3A0-DB4A-366C710E08F1}"/>
              </a:ext>
            </a:extLst>
          </p:cNvPr>
          <p:cNvSpPr txBox="1">
            <a:spLocks/>
          </p:cNvSpPr>
          <p:nvPr/>
        </p:nvSpPr>
        <p:spPr>
          <a:xfrm>
            <a:off x="775854" y="5771804"/>
            <a:ext cx="11274552" cy="192024"/>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i="1" dirty="0"/>
              <a:t>Source. </a:t>
            </a:r>
            <a:r>
              <a:rPr lang="en-US" sz="1200" dirty="0"/>
              <a:t>Burns (2021)</a:t>
            </a:r>
          </a:p>
        </p:txBody>
      </p:sp>
    </p:spTree>
    <p:extLst>
      <p:ext uri="{BB962C8B-B14F-4D97-AF65-F5344CB8AC3E}">
        <p14:creationId xmlns:p14="http://schemas.microsoft.com/office/powerpoint/2010/main" val="4095402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Analyzing Student Errors</a:t>
            </a:r>
          </a:p>
        </p:txBody>
      </p:sp>
      <p:sp>
        <p:nvSpPr>
          <p:cNvPr id="6" name="Content Placeholder 5"/>
          <p:cNvSpPr>
            <a:spLocks noGrp="1"/>
          </p:cNvSpPr>
          <p:nvPr>
            <p:ph sz="half" idx="1"/>
          </p:nvPr>
        </p:nvSpPr>
        <p:spPr/>
        <p:txBody>
          <a:bodyPr>
            <a:normAutofit/>
          </a:bodyPr>
          <a:lstStyle/>
          <a:p>
            <a:pPr marL="0" indent="0">
              <a:buNone/>
            </a:pPr>
            <a:r>
              <a:rPr lang="en-US" dirty="0"/>
              <a:t>Analyze student errors to</a:t>
            </a:r>
          </a:p>
          <a:p>
            <a:r>
              <a:rPr lang="en-US" dirty="0"/>
              <a:t>identify patterns that describe academic strengths and weaknesses and</a:t>
            </a:r>
          </a:p>
          <a:p>
            <a:r>
              <a:rPr lang="en-US" dirty="0"/>
              <a:t>help align instructional adaptations with student need.</a:t>
            </a:r>
          </a:p>
          <a:p>
            <a:endParaRPr lang="en-US" dirty="0"/>
          </a:p>
          <a:p>
            <a:pPr marL="0" indent="0">
              <a:buNone/>
            </a:pPr>
            <a:endParaRPr lang="en-US" dirty="0"/>
          </a:p>
        </p:txBody>
      </p:sp>
      <p:sp>
        <p:nvSpPr>
          <p:cNvPr id="3" name="Content Placeholder 2">
            <a:extLst>
              <a:ext uri="{FF2B5EF4-FFF2-40B4-BE49-F238E27FC236}">
                <a16:creationId xmlns:a16="http://schemas.microsoft.com/office/drawing/2014/main" id="{71F7B3FA-9949-3642-EDDA-3612087C455A}"/>
              </a:ext>
            </a:extLst>
          </p:cNvPr>
          <p:cNvSpPr>
            <a:spLocks noGrp="1"/>
          </p:cNvSpPr>
          <p:nvPr>
            <p:ph sz="half" idx="2"/>
          </p:nvPr>
        </p:nvSpPr>
        <p:spPr/>
        <p:txBody>
          <a:bodyPr/>
          <a:lstStyle/>
          <a:p>
            <a:endParaRPr lang="en-US" dirty="0"/>
          </a:p>
        </p:txBody>
      </p:sp>
      <p:pic>
        <p:nvPicPr>
          <p:cNvPr id="4" name="Picture 3" descr="A person looking at a magnifying glass">
            <a:extLst>
              <a:ext uri="{FF2B5EF4-FFF2-40B4-BE49-F238E27FC236}">
                <a16:creationId xmlns:a16="http://schemas.microsoft.com/office/drawing/2014/main" id="{717D0CF2-6B61-6971-1370-053C24ED3DEE}"/>
              </a:ext>
            </a:extLst>
          </p:cNvPr>
          <p:cNvPicPr>
            <a:picLocks noChangeAspect="1"/>
          </p:cNvPicPr>
          <p:nvPr/>
        </p:nvPicPr>
        <p:blipFill>
          <a:blip r:embed="rId3">
            <a:extLst>
              <a:ext uri="{28A0092B-C50C-407E-A947-70E740481C1C}">
                <a14:useLocalDpi xmlns:a14="http://schemas.microsoft.com/office/drawing/2010/main" val="0"/>
              </a:ext>
            </a:extLst>
          </a:blip>
          <a:srcRect l="4503" r="23379"/>
          <a:stretch/>
        </p:blipFill>
        <p:spPr>
          <a:xfrm>
            <a:off x="6164580" y="1371600"/>
            <a:ext cx="5568696" cy="4343400"/>
          </a:xfrm>
          <a:prstGeom prst="rect">
            <a:avLst/>
          </a:prstGeom>
          <a:noFill/>
        </p:spPr>
      </p:pic>
      <p:sp>
        <p:nvSpPr>
          <p:cNvPr id="7" name="Text Placeholder 6">
            <a:extLst>
              <a:ext uri="{FF2B5EF4-FFF2-40B4-BE49-F238E27FC236}">
                <a16:creationId xmlns:a16="http://schemas.microsoft.com/office/drawing/2014/main" id="{F425AC05-531D-FF5E-2E29-D02077343D33}"/>
              </a:ext>
            </a:extLst>
          </p:cNvPr>
          <p:cNvSpPr>
            <a:spLocks noGrp="1"/>
          </p:cNvSpPr>
          <p:nvPr>
            <p:ph type="body" sz="quarter" idx="13"/>
          </p:nvPr>
        </p:nvSpPr>
        <p:spPr/>
        <p:txBody>
          <a:bodyPr/>
          <a:lstStyle/>
          <a:p>
            <a:endParaRPr lang="en-US" dirty="0"/>
          </a:p>
        </p:txBody>
      </p:sp>
      <p:sp>
        <p:nvSpPr>
          <p:cNvPr id="2" name="Slide Number Placeholder 1">
            <a:extLst>
              <a:ext uri="{FF2B5EF4-FFF2-40B4-BE49-F238E27FC236}">
                <a16:creationId xmlns:a16="http://schemas.microsoft.com/office/drawing/2014/main" id="{FEE7F310-CF79-4920-9644-3EC86A82057E}"/>
              </a:ext>
            </a:extLst>
          </p:cNvPr>
          <p:cNvSpPr>
            <a:spLocks noGrp="1"/>
          </p:cNvSpPr>
          <p:nvPr>
            <p:ph type="sldNum" sz="quarter" idx="12"/>
          </p:nvPr>
        </p:nvSpPr>
        <p:spPr/>
        <p:txBody>
          <a:bodyPr wrap="none" anchor="b">
            <a:normAutofit/>
          </a:bodyPr>
          <a:lstStyle/>
          <a:p>
            <a:pPr>
              <a:spcAft>
                <a:spcPts val="600"/>
              </a:spcAft>
            </a:pPr>
            <a:fld id="{F3477EC8-074D-41C4-94AE-E9EA7CEEA348}" type="slidenum">
              <a:rPr lang="en-US" smtClean="0"/>
              <a:pPr>
                <a:spcAft>
                  <a:spcPts val="600"/>
                </a:spcAft>
              </a:pPr>
              <a:t>38</a:t>
            </a:fld>
            <a:endParaRPr lang="en-US" dirty="0"/>
          </a:p>
        </p:txBody>
      </p:sp>
    </p:spTree>
    <p:extLst>
      <p:ext uri="{BB962C8B-B14F-4D97-AF65-F5344CB8AC3E}">
        <p14:creationId xmlns:p14="http://schemas.microsoft.com/office/powerpoint/2010/main" val="1911502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56C50-22A4-0352-198B-1078C44DB21B}"/>
              </a:ext>
            </a:extLst>
          </p:cNvPr>
          <p:cNvSpPr>
            <a:spLocks noGrp="1"/>
          </p:cNvSpPr>
          <p:nvPr>
            <p:ph type="title"/>
          </p:nvPr>
        </p:nvSpPr>
        <p:spPr/>
        <p:txBody>
          <a:bodyPr/>
          <a:lstStyle/>
          <a:p>
            <a:r>
              <a:rPr lang="en-US" dirty="0"/>
              <a:t>Guiding Questions for Error Analysis </a:t>
            </a:r>
          </a:p>
        </p:txBody>
      </p:sp>
      <p:graphicFrame>
        <p:nvGraphicFramePr>
          <p:cNvPr id="10" name="Content Placeholder 9" descr="Table with two columns. First column heading academic domain. Second column heading Guiding Questions for Error Analysis. Reading: In which letter-sound patterns (e.g., CVC, CVCC, digraphs, blends, R-controlled vowels) does the student need additional instruction?&#10;Are there letter-sound patterns with greater than 10% errors? If so, focus on these. &#10;Writing and spelling: Are the student’s errors mostly phonological (e.g., incorrect letter-sound relationships), orthographic (e.g., incorrect spelling patterns), or morphological (e.g., incorrect prefixes, suffixes, and root word combinations)? &#10;Mathematics: Are the errors procedural (e.g., not aligning decimals) or conceptual (e.g., choosing the wrong operation)?&#10;What are the common error categories (e.g., misunderstanding of regrouping, applying whole number values to fractions)? ">
            <a:extLst>
              <a:ext uri="{FF2B5EF4-FFF2-40B4-BE49-F238E27FC236}">
                <a16:creationId xmlns:a16="http://schemas.microsoft.com/office/drawing/2014/main" id="{17BC40C2-4DB6-56AC-0090-564D47A74741}"/>
              </a:ext>
            </a:extLst>
          </p:cNvPr>
          <p:cNvGraphicFramePr>
            <a:graphicFrameLocks noGrp="1"/>
          </p:cNvGraphicFramePr>
          <p:nvPr>
            <p:ph sz="quarter" idx="15"/>
            <p:extLst>
              <p:ext uri="{D42A27DB-BD31-4B8C-83A1-F6EECF244321}">
                <p14:modId xmlns:p14="http://schemas.microsoft.com/office/powerpoint/2010/main" val="1367446336"/>
              </p:ext>
            </p:extLst>
          </p:nvPr>
        </p:nvGraphicFramePr>
        <p:xfrm>
          <a:off x="457200" y="1371600"/>
          <a:ext cx="11274424" cy="4023360"/>
        </p:xfrm>
        <a:graphic>
          <a:graphicData uri="http://schemas.openxmlformats.org/drawingml/2006/table">
            <a:tbl>
              <a:tblPr firstRow="1" bandRow="1">
                <a:tableStyleId>{5C22544A-7EE6-4342-B048-85BDC9FD1C3A}</a:tableStyleId>
              </a:tblPr>
              <a:tblGrid>
                <a:gridCol w="1929740">
                  <a:extLst>
                    <a:ext uri="{9D8B030D-6E8A-4147-A177-3AD203B41FA5}">
                      <a16:colId xmlns:a16="http://schemas.microsoft.com/office/drawing/2014/main" val="4063888"/>
                    </a:ext>
                  </a:extLst>
                </a:gridCol>
                <a:gridCol w="9344684">
                  <a:extLst>
                    <a:ext uri="{9D8B030D-6E8A-4147-A177-3AD203B41FA5}">
                      <a16:colId xmlns:a16="http://schemas.microsoft.com/office/drawing/2014/main" val="3894844015"/>
                    </a:ext>
                  </a:extLst>
                </a:gridCol>
              </a:tblGrid>
              <a:tr h="370840">
                <a:tc>
                  <a:txBody>
                    <a:bodyPr/>
                    <a:lstStyle/>
                    <a:p>
                      <a:r>
                        <a:rPr lang="en-US" sz="2000" dirty="0"/>
                        <a:t>Academic domain</a:t>
                      </a:r>
                    </a:p>
                  </a:txBody>
                  <a:tcPr/>
                </a:tc>
                <a:tc>
                  <a:txBody>
                    <a:bodyPr/>
                    <a:lstStyle/>
                    <a:p>
                      <a:r>
                        <a:rPr lang="en-US" sz="2000" dirty="0"/>
                        <a:t>Guiding questions for error analysis</a:t>
                      </a:r>
                    </a:p>
                  </a:txBody>
                  <a:tcPr/>
                </a:tc>
                <a:extLst>
                  <a:ext uri="{0D108BD9-81ED-4DB2-BD59-A6C34878D82A}">
                    <a16:rowId xmlns:a16="http://schemas.microsoft.com/office/drawing/2014/main" val="1520243757"/>
                  </a:ext>
                </a:extLst>
              </a:tr>
              <a:tr h="370840">
                <a:tc>
                  <a:txBody>
                    <a:bodyPr/>
                    <a:lstStyle/>
                    <a:p>
                      <a:r>
                        <a:rPr lang="en-US" sz="2000" dirty="0"/>
                        <a:t>Reading</a:t>
                      </a:r>
                    </a:p>
                  </a:txBody>
                  <a:tcPr/>
                </a:tc>
                <a:tc>
                  <a:txBody>
                    <a:bodyPr/>
                    <a:lstStyle/>
                    <a:p>
                      <a:pPr marL="342900" indent="-342900">
                        <a:buFont typeface="Arial" panose="020B0604020202020204" pitchFamily="34" charset="0"/>
                        <a:buChar char="•"/>
                      </a:pPr>
                      <a:r>
                        <a:rPr lang="en-US" sz="2000" dirty="0"/>
                        <a:t>In which letter-sound patterns (e.g., CVC, CVCC, digraphs, blends, R-controlled vowels) does the student need additional instruction?</a:t>
                      </a:r>
                    </a:p>
                    <a:p>
                      <a:pPr marL="342900" indent="-342900">
                        <a:buFont typeface="Arial" panose="020B0604020202020204" pitchFamily="34" charset="0"/>
                        <a:buChar char="•"/>
                      </a:pPr>
                      <a:r>
                        <a:rPr lang="en-US" sz="2000" dirty="0"/>
                        <a:t>Are there letter-sound patterns with greater than 10% errors? If so, focus on these. </a:t>
                      </a:r>
                    </a:p>
                  </a:txBody>
                  <a:tcPr/>
                </a:tc>
                <a:extLst>
                  <a:ext uri="{0D108BD9-81ED-4DB2-BD59-A6C34878D82A}">
                    <a16:rowId xmlns:a16="http://schemas.microsoft.com/office/drawing/2014/main" val="650126201"/>
                  </a:ext>
                </a:extLst>
              </a:tr>
              <a:tr h="370840">
                <a:tc>
                  <a:txBody>
                    <a:bodyPr/>
                    <a:lstStyle/>
                    <a:p>
                      <a:r>
                        <a:rPr lang="en-US" sz="2000" dirty="0"/>
                        <a:t>Writing and spelling</a:t>
                      </a:r>
                    </a:p>
                  </a:txBody>
                  <a:tcPr/>
                </a:tc>
                <a:tc>
                  <a:txBody>
                    <a:bodyPr/>
                    <a:lstStyle/>
                    <a:p>
                      <a:pPr marL="342900" indent="-342900">
                        <a:buFont typeface="Arial" panose="020B0604020202020204" pitchFamily="34" charset="0"/>
                        <a:buChar char="•"/>
                      </a:pPr>
                      <a:r>
                        <a:rPr lang="en-US" sz="2000" dirty="0"/>
                        <a:t>Are the student’s errors mostly phonological (e.g., incorrect letter-sound relationships), orthographic (e.g., incorrect spelling patterns), or morphological (e.g., incorrect prefixes, suffixes, and root word combinations)? </a:t>
                      </a:r>
                    </a:p>
                  </a:txBody>
                  <a:tcPr/>
                </a:tc>
                <a:extLst>
                  <a:ext uri="{0D108BD9-81ED-4DB2-BD59-A6C34878D82A}">
                    <a16:rowId xmlns:a16="http://schemas.microsoft.com/office/drawing/2014/main" val="3534777205"/>
                  </a:ext>
                </a:extLst>
              </a:tr>
              <a:tr h="370840">
                <a:tc>
                  <a:txBody>
                    <a:bodyPr/>
                    <a:lstStyle/>
                    <a:p>
                      <a:r>
                        <a:rPr lang="en-US" sz="2000" dirty="0"/>
                        <a:t>Mathematics</a:t>
                      </a:r>
                    </a:p>
                  </a:txBody>
                  <a:tcPr/>
                </a:tc>
                <a:tc>
                  <a:txBody>
                    <a:bodyPr/>
                    <a:lstStyle/>
                    <a:p>
                      <a:pPr marL="342900" indent="-342900">
                        <a:buFont typeface="Arial" panose="020B0604020202020204" pitchFamily="34" charset="0"/>
                        <a:buChar char="•"/>
                      </a:pPr>
                      <a:r>
                        <a:rPr lang="en-US" sz="2000" dirty="0"/>
                        <a:t>Are the errors procedural (e.g., not aligning decimals) or conceptual (e.g., choosing the wrong operation)?</a:t>
                      </a:r>
                    </a:p>
                    <a:p>
                      <a:pPr marL="342900" indent="-342900">
                        <a:buFont typeface="Arial" panose="020B0604020202020204" pitchFamily="34" charset="0"/>
                        <a:buChar char="•"/>
                      </a:pPr>
                      <a:r>
                        <a:rPr lang="en-US" sz="2000" dirty="0"/>
                        <a:t>What are the common error categories (e.g., misunderstanding of regrouping, applying whole number values to fractions)? </a:t>
                      </a:r>
                    </a:p>
                  </a:txBody>
                  <a:tcPr/>
                </a:tc>
                <a:extLst>
                  <a:ext uri="{0D108BD9-81ED-4DB2-BD59-A6C34878D82A}">
                    <a16:rowId xmlns:a16="http://schemas.microsoft.com/office/drawing/2014/main" val="534203915"/>
                  </a:ext>
                </a:extLst>
              </a:tr>
            </a:tbl>
          </a:graphicData>
        </a:graphic>
      </p:graphicFrame>
      <p:sp>
        <p:nvSpPr>
          <p:cNvPr id="8" name="Text Placeholder 7">
            <a:extLst>
              <a:ext uri="{FF2B5EF4-FFF2-40B4-BE49-F238E27FC236}">
                <a16:creationId xmlns:a16="http://schemas.microsoft.com/office/drawing/2014/main" id="{E7DD9675-0F7E-1543-1637-EBC29BF03A7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7F402E59-F787-D9A6-40BA-6878FD63EEF8}"/>
              </a:ext>
            </a:extLst>
          </p:cNvPr>
          <p:cNvSpPr>
            <a:spLocks noGrp="1"/>
          </p:cNvSpPr>
          <p:nvPr>
            <p:ph type="sldNum" sz="quarter" idx="14"/>
          </p:nvPr>
        </p:nvSpPr>
        <p:spPr/>
        <p:txBody>
          <a:bodyPr/>
          <a:lstStyle/>
          <a:p>
            <a:fld id="{99A20822-4A49-4D36-86E3-300BA48D3F00}" type="slidenum">
              <a:rPr lang="en-US" smtClean="0"/>
              <a:t>39</a:t>
            </a:fld>
            <a:endParaRPr lang="en-US" dirty="0"/>
          </a:p>
        </p:txBody>
      </p:sp>
    </p:spTree>
    <p:extLst>
      <p:ext uri="{BB962C8B-B14F-4D97-AF65-F5344CB8AC3E}">
        <p14:creationId xmlns:p14="http://schemas.microsoft.com/office/powerpoint/2010/main" val="3492648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dirty="0"/>
              <a:t>What Is DBI?</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p:txBody>
          <a:bodyPr/>
          <a:lstStyle/>
          <a:p>
            <a:r>
              <a:rPr lang="en-US" dirty="0"/>
              <a:t>A systematic method for using data to determine </a:t>
            </a:r>
            <a:r>
              <a:rPr lang="en-US" i="1" dirty="0"/>
              <a:t>when </a:t>
            </a:r>
            <a:r>
              <a:rPr lang="en-US" dirty="0"/>
              <a:t>and </a:t>
            </a:r>
            <a:r>
              <a:rPr lang="en-US" i="1" dirty="0"/>
              <a:t>how</a:t>
            </a:r>
            <a:r>
              <a:rPr lang="en-US" dirty="0"/>
              <a:t> to provide more intensive intervention</a:t>
            </a:r>
          </a:p>
          <a:p>
            <a:r>
              <a:rPr lang="en-US" dirty="0"/>
              <a:t>An ongoing process—not a single intervention</a:t>
            </a:r>
          </a:p>
          <a:p>
            <a:r>
              <a:rPr lang="en-US" dirty="0"/>
              <a:t>Intended for students with </a:t>
            </a:r>
            <a:r>
              <a:rPr lang="en-US" i="1" dirty="0"/>
              <a:t>severe </a:t>
            </a:r>
            <a:r>
              <a:rPr lang="en-US" dirty="0"/>
              <a:t>and </a:t>
            </a:r>
            <a:r>
              <a:rPr lang="en-US" i="1" dirty="0"/>
              <a:t>persistent</a:t>
            </a:r>
            <a:r>
              <a:rPr lang="en-US" dirty="0"/>
              <a:t> learning and behavioral needs </a:t>
            </a:r>
          </a:p>
          <a:p>
            <a:pPr marL="0" indent="0">
              <a:buNone/>
            </a:pPr>
            <a:endParaRPr lang="en-US" dirty="0"/>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B864C59-F48E-4010-8938-60BDC61F473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29376" y="1483698"/>
            <a:ext cx="4084875" cy="4937760"/>
          </a:xfrm>
          <a:prstGeom prst="rect">
            <a:avLst/>
          </a:prstGeom>
        </p:spPr>
      </p:pic>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4</a:t>
            </a:fld>
            <a:endParaRPr lang="en-US" dirty="0"/>
          </a:p>
        </p:txBody>
      </p:sp>
    </p:spTree>
    <p:extLst>
      <p:ext uri="{BB962C8B-B14F-4D97-AF65-F5344CB8AC3E}">
        <p14:creationId xmlns:p14="http://schemas.microsoft.com/office/powerpoint/2010/main" val="4102262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Ms. Kim: Using Informal Diagnostic Data</a:t>
            </a:r>
          </a:p>
        </p:txBody>
      </p:sp>
      <p:sp>
        <p:nvSpPr>
          <p:cNvPr id="11" name="Rectangle: Rounded Corners 10">
            <a:extLst>
              <a:ext uri="{FF2B5EF4-FFF2-40B4-BE49-F238E27FC236}">
                <a16:creationId xmlns:a16="http://schemas.microsoft.com/office/drawing/2014/main" id="{457FC3DD-9594-BF55-EEB6-96513ABA86B3}"/>
              </a:ext>
              <a:ext uri="{C183D7F6-B498-43B3-948B-1728B52AA6E4}">
                <adec:decorative xmlns:adec="http://schemas.microsoft.com/office/drawing/2017/decorative" val="1"/>
              </a:ext>
            </a:extLst>
          </p:cNvPr>
          <p:cNvSpPr/>
          <p:nvPr/>
        </p:nvSpPr>
        <p:spPr>
          <a:xfrm>
            <a:off x="657727" y="1280161"/>
            <a:ext cx="4795622" cy="409607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12" name="Content Placeholder 14" descr="A teacher helping children reading in a small group">
            <a:extLst>
              <a:ext uri="{FF2B5EF4-FFF2-40B4-BE49-F238E27FC236}">
                <a16:creationId xmlns:a16="http://schemas.microsoft.com/office/drawing/2014/main" id="{CBCCC2DC-422A-47AE-65D5-7FDF10BD01B6}"/>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0117" y="1913016"/>
            <a:ext cx="4410841" cy="2940560"/>
          </a:xfrm>
          <a:prstGeom prst="rect">
            <a:avLst/>
          </a:prstGeom>
          <a:effectLst>
            <a:softEdge rad="127000"/>
          </a:effectLst>
        </p:spPr>
      </p:pic>
      <p:sp>
        <p:nvSpPr>
          <p:cNvPr id="10" name="Content Placeholder 9">
            <a:extLst>
              <a:ext uri="{FF2B5EF4-FFF2-40B4-BE49-F238E27FC236}">
                <a16:creationId xmlns:a16="http://schemas.microsoft.com/office/drawing/2014/main" id="{A29AC5B1-811A-9478-0A89-D8B0FA0875D4}"/>
              </a:ext>
            </a:extLst>
          </p:cNvPr>
          <p:cNvSpPr>
            <a:spLocks noGrp="1"/>
          </p:cNvSpPr>
          <p:nvPr>
            <p:ph sz="quarter" idx="15"/>
          </p:nvPr>
        </p:nvSpPr>
        <p:spPr/>
        <p:txBody>
          <a:bodyPr>
            <a:normAutofit fontScale="92500" lnSpcReduction="10000"/>
          </a:bodyPr>
          <a:lstStyle/>
          <a:p>
            <a:r>
              <a:rPr lang="en-US" sz="2800" i="1" dirty="0">
                <a:solidFill>
                  <a:schemeClr val="tx1"/>
                </a:solidFill>
              </a:rPr>
              <a:t>Based on the trend of the progress monitoring data, Ms. Kim thinks that the intervention may not be aligned with Alex’s needs. Ms. Kim reviewed Alex’s most recent oral reading fluency progress monitoring data. Alex read below 90% accuracy for multisyllabic words, suggesting he is in the acquisition stage of the instructional hierarchy in this skill.</a:t>
            </a:r>
          </a:p>
          <a:p>
            <a:endParaRPr lang="en-US" dirty="0"/>
          </a:p>
        </p:txBody>
      </p:sp>
      <p:sp>
        <p:nvSpPr>
          <p:cNvPr id="2" name="Text Placeholder 1">
            <a:extLst>
              <a:ext uri="{FF2B5EF4-FFF2-40B4-BE49-F238E27FC236}">
                <a16:creationId xmlns:a16="http://schemas.microsoft.com/office/drawing/2014/main" id="{BC546FD9-8666-A7D3-5B20-4A9038B057D8}"/>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40</a:t>
            </a:fld>
            <a:endParaRPr lang="en-US" dirty="0"/>
          </a:p>
        </p:txBody>
      </p:sp>
    </p:spTree>
    <p:extLst>
      <p:ext uri="{BB962C8B-B14F-4D97-AF65-F5344CB8AC3E}">
        <p14:creationId xmlns:p14="http://schemas.microsoft.com/office/powerpoint/2010/main" val="3821002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D91B-610B-6651-8DCD-B6B27DCB70CA}"/>
              </a:ext>
            </a:extLst>
          </p:cNvPr>
          <p:cNvSpPr>
            <a:spLocks noGrp="1"/>
          </p:cNvSpPr>
          <p:nvPr>
            <p:ph type="title"/>
          </p:nvPr>
        </p:nvSpPr>
        <p:spPr/>
        <p:txBody>
          <a:bodyPr/>
          <a:lstStyle/>
          <a:p>
            <a:r>
              <a:rPr lang="en-US" dirty="0"/>
              <a:t>Alex’s Plan: Intensify Alignment</a:t>
            </a:r>
          </a:p>
        </p:txBody>
      </p:sp>
      <p:sp>
        <p:nvSpPr>
          <p:cNvPr id="23" name="Rectangle: Rounded Corners 22">
            <a:extLst>
              <a:ext uri="{FF2B5EF4-FFF2-40B4-BE49-F238E27FC236}">
                <a16:creationId xmlns:a16="http://schemas.microsoft.com/office/drawing/2014/main" id="{10FBA1B1-FC1B-6FAA-6E16-D19F6506F1CD}"/>
              </a:ext>
              <a:ext uri="{C183D7F6-B498-43B3-948B-1728B52AA6E4}">
                <adec:decorative xmlns:adec="http://schemas.microsoft.com/office/drawing/2017/decorative" val="1"/>
              </a:ext>
            </a:extLst>
          </p:cNvPr>
          <p:cNvSpPr/>
          <p:nvPr/>
        </p:nvSpPr>
        <p:spPr>
          <a:xfrm>
            <a:off x="657727" y="1280161"/>
            <a:ext cx="4795622" cy="409607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22" name="Content Placeholder 14" descr="A teacher helping children reading in a small group">
            <a:extLst>
              <a:ext uri="{FF2B5EF4-FFF2-40B4-BE49-F238E27FC236}">
                <a16:creationId xmlns:a16="http://schemas.microsoft.com/office/drawing/2014/main" id="{2256E30A-A0C3-9AB5-22A4-AC5B0A36B97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90558" y="1818209"/>
            <a:ext cx="4529960" cy="3019973"/>
          </a:xfrm>
          <a:prstGeom prst="rect">
            <a:avLst/>
          </a:prstGeom>
          <a:effectLst>
            <a:softEdge rad="127000"/>
          </a:effectLst>
        </p:spPr>
      </p:pic>
      <p:sp>
        <p:nvSpPr>
          <p:cNvPr id="12" name="Content Placeholder 11">
            <a:extLst>
              <a:ext uri="{FF2B5EF4-FFF2-40B4-BE49-F238E27FC236}">
                <a16:creationId xmlns:a16="http://schemas.microsoft.com/office/drawing/2014/main" id="{E85F3FAA-6766-AD49-4C22-F682F6E843DB}"/>
              </a:ext>
            </a:extLst>
          </p:cNvPr>
          <p:cNvSpPr>
            <a:spLocks noGrp="1"/>
          </p:cNvSpPr>
          <p:nvPr>
            <p:ph sz="quarter" idx="15"/>
          </p:nvPr>
        </p:nvSpPr>
        <p:spPr/>
        <p:txBody>
          <a:bodyPr>
            <a:normAutofit fontScale="92500" lnSpcReduction="10000"/>
          </a:bodyPr>
          <a:lstStyle/>
          <a:p>
            <a:r>
              <a:rPr lang="en-US" sz="2800" i="1" dirty="0">
                <a:solidFill>
                  <a:schemeClr val="tx1"/>
                </a:solidFill>
              </a:rPr>
              <a:t>Ms. Kim writes a hypothesis that states “If Alex receives more explicit instruction in decoding multisyllabic words, he will increase his accuracy when reading connected text”. Ms. Kim is going to provide supplementary instruction on multi-syllabic words to help Alex generalize the word identification skills he has learned.</a:t>
            </a:r>
          </a:p>
          <a:p>
            <a:endParaRPr lang="en-US" dirty="0"/>
          </a:p>
        </p:txBody>
      </p:sp>
      <p:sp>
        <p:nvSpPr>
          <p:cNvPr id="10" name="Text Placeholder 9">
            <a:extLst>
              <a:ext uri="{FF2B5EF4-FFF2-40B4-BE49-F238E27FC236}">
                <a16:creationId xmlns:a16="http://schemas.microsoft.com/office/drawing/2014/main" id="{AE12652C-1269-FA6E-AB64-C960291D8795}"/>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E3DB72C3-E514-E824-B3F3-87C751F8A9BF}"/>
              </a:ext>
            </a:extLst>
          </p:cNvPr>
          <p:cNvSpPr>
            <a:spLocks noGrp="1"/>
          </p:cNvSpPr>
          <p:nvPr>
            <p:ph type="sldNum" sz="quarter" idx="12"/>
          </p:nvPr>
        </p:nvSpPr>
        <p:spPr/>
        <p:txBody>
          <a:bodyPr/>
          <a:lstStyle/>
          <a:p>
            <a:fld id="{99A20822-4A49-4D36-86E3-300BA48D3F00}" type="slidenum">
              <a:rPr lang="en-US" smtClean="0"/>
              <a:pPr/>
              <a:t>41</a:t>
            </a:fld>
            <a:endParaRPr lang="en-US" dirty="0"/>
          </a:p>
        </p:txBody>
      </p:sp>
    </p:spTree>
    <p:extLst>
      <p:ext uri="{BB962C8B-B14F-4D97-AF65-F5344CB8AC3E}">
        <p14:creationId xmlns:p14="http://schemas.microsoft.com/office/powerpoint/2010/main" val="3767657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83B1-38FF-774C-9165-2C6ABECAB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0048-349B-7E90-72F5-B61684DD4A83}"/>
              </a:ext>
            </a:extLst>
          </p:cNvPr>
          <p:cNvSpPr>
            <a:spLocks noGrp="1"/>
          </p:cNvSpPr>
          <p:nvPr>
            <p:ph type="title"/>
          </p:nvPr>
        </p:nvSpPr>
        <p:spPr/>
        <p:txBody>
          <a:bodyPr>
            <a:normAutofit/>
          </a:bodyPr>
          <a:lstStyle/>
          <a:p>
            <a:pPr lvl="0"/>
            <a:r>
              <a:rPr lang="en-US" dirty="0"/>
              <a:t>Informal Diagnostic Data Scenario 2</a:t>
            </a:r>
          </a:p>
        </p:txBody>
      </p:sp>
      <p:sp>
        <p:nvSpPr>
          <p:cNvPr id="3" name="Text Placeholder 2">
            <a:extLst>
              <a:ext uri="{FF2B5EF4-FFF2-40B4-BE49-F238E27FC236}">
                <a16:creationId xmlns:a16="http://schemas.microsoft.com/office/drawing/2014/main" id="{E50771EB-BD47-B037-FEDA-DA1A86F6F675}"/>
              </a:ext>
            </a:extLst>
          </p:cNvPr>
          <p:cNvSpPr>
            <a:spLocks noGrp="1"/>
          </p:cNvSpPr>
          <p:nvPr>
            <p:ph type="body" sz="quarter" idx="13"/>
          </p:nvPr>
        </p:nvSpPr>
        <p:spPr>
          <a:xfrm>
            <a:off x="4002258" y="4016326"/>
            <a:ext cx="7106729" cy="1899139"/>
          </a:xfrm>
        </p:spPr>
        <p:txBody>
          <a:bodyPr>
            <a:normAutofit/>
          </a:bodyPr>
          <a:lstStyle/>
          <a:p>
            <a:pPr lvl="0"/>
            <a:r>
              <a:rPr lang="en-US" sz="3400" dirty="0"/>
              <a:t>The student is making some progress but not enough to reach the goal. </a:t>
            </a:r>
          </a:p>
        </p:txBody>
      </p:sp>
      <p:sp>
        <p:nvSpPr>
          <p:cNvPr id="4" name="Slide Number Placeholder 3">
            <a:extLst>
              <a:ext uri="{FF2B5EF4-FFF2-40B4-BE49-F238E27FC236}">
                <a16:creationId xmlns:a16="http://schemas.microsoft.com/office/drawing/2014/main" id="{E437FEE7-8265-EBB7-BDED-4705B4FC8CD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0198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Example 2: Ms. Torres and Ava</a:t>
            </a:r>
          </a:p>
        </p:txBody>
      </p:sp>
      <p:sp>
        <p:nvSpPr>
          <p:cNvPr id="6" name="Rectangle: Rounded Corners 5">
            <a:extLst>
              <a:ext uri="{FF2B5EF4-FFF2-40B4-BE49-F238E27FC236}">
                <a16:creationId xmlns:a16="http://schemas.microsoft.com/office/drawing/2014/main" id="{52F5AD15-54D7-8A68-9489-FD5B2D807E44}"/>
              </a:ext>
              <a:ext uri="{C183D7F6-B498-43B3-948B-1728B52AA6E4}">
                <adec:decorative xmlns:adec="http://schemas.microsoft.com/office/drawing/2017/decorative" val="1"/>
              </a:ext>
            </a:extLst>
          </p:cNvPr>
          <p:cNvSpPr/>
          <p:nvPr/>
        </p:nvSpPr>
        <p:spPr>
          <a:xfrm>
            <a:off x="657727" y="1280160"/>
            <a:ext cx="4732421" cy="433457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3" name="Picture 2" descr="A teacher showing a girl a reading passage.&#10;&#10;">
            <a:extLst>
              <a:ext uri="{FF2B5EF4-FFF2-40B4-BE49-F238E27FC236}">
                <a16:creationId xmlns:a16="http://schemas.microsoft.com/office/drawing/2014/main" id="{DBE2F08A-B0CA-34A2-E2CF-6CFD451FF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01" y="2112424"/>
            <a:ext cx="4005072" cy="2670048"/>
          </a:xfrm>
          <a:prstGeom prst="rect">
            <a:avLst/>
          </a:prstGeom>
          <a:effectLst>
            <a:softEdge rad="127000"/>
          </a:effectLst>
        </p:spPr>
      </p:pic>
      <p:sp>
        <p:nvSpPr>
          <p:cNvPr id="11" name="Content Placeholder 10">
            <a:extLst>
              <a:ext uri="{FF2B5EF4-FFF2-40B4-BE49-F238E27FC236}">
                <a16:creationId xmlns:a16="http://schemas.microsoft.com/office/drawing/2014/main" id="{A43627DF-D362-0A11-6F04-C55F6BB94D47}"/>
              </a:ext>
            </a:extLst>
          </p:cNvPr>
          <p:cNvSpPr>
            <a:spLocks noGrp="1"/>
          </p:cNvSpPr>
          <p:nvPr>
            <p:ph sz="quarter" idx="15"/>
          </p:nvPr>
        </p:nvSpPr>
        <p:spPr/>
        <p:txBody>
          <a:bodyPr>
            <a:normAutofit fontScale="92500" lnSpcReduction="10000"/>
          </a:bodyPr>
          <a:lstStyle/>
          <a:p>
            <a:r>
              <a:rPr lang="en-US" sz="2800" i="1" dirty="0">
                <a:solidFill>
                  <a:schemeClr val="tx1"/>
                </a:solidFill>
              </a:rPr>
              <a:t>After 4 weeks of instruction, Ms. Torres reviewed Ava’s math computation fluency progress monitoring data. While Ava’s data are on an upward trend, Ms. Torres sees that the current trend indicates Ava will not meet her 8-week benchmark goal. Ms. Torres is going to explore why Ava is not yet making enough progress to meet her goal.</a:t>
            </a:r>
          </a:p>
          <a:p>
            <a:endParaRPr lang="en-US" dirty="0"/>
          </a:p>
        </p:txBody>
      </p:sp>
      <p:sp>
        <p:nvSpPr>
          <p:cNvPr id="9" name="Text Placeholder 8">
            <a:extLst>
              <a:ext uri="{FF2B5EF4-FFF2-40B4-BE49-F238E27FC236}">
                <a16:creationId xmlns:a16="http://schemas.microsoft.com/office/drawing/2014/main" id="{DA43C939-D8DD-C04A-AE4B-BCA653BAC44D}"/>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43</a:t>
            </a:fld>
            <a:endParaRPr lang="en-US" dirty="0"/>
          </a:p>
        </p:txBody>
      </p:sp>
    </p:spTree>
    <p:extLst>
      <p:ext uri="{BB962C8B-B14F-4D97-AF65-F5344CB8AC3E}">
        <p14:creationId xmlns:p14="http://schemas.microsoft.com/office/powerpoint/2010/main" val="1291882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normAutofit/>
          </a:bodyPr>
          <a:lstStyle/>
          <a:p>
            <a:r>
              <a:rPr lang="en-US" dirty="0"/>
              <a:t>Some Progress But Not Enough</a:t>
            </a:r>
          </a:p>
        </p:txBody>
      </p:sp>
      <p:graphicFrame>
        <p:nvGraphicFramePr>
          <p:cNvPr id="7" name="Object 2" descr="Progress monitoring graph with dates along the x axis, a scale of 0 to 140 on the y axis, 9 data points between 45 and 55, and an upward trend line, and a goal line extending from 40 to 120. The student has some progress but not enough."/>
          <p:cNvGraphicFramePr>
            <a:graphicFrameLocks noGrp="1" noChangeAspect="1"/>
          </p:cNvGraphicFramePr>
          <p:nvPr>
            <p:ph sz="quarter" idx="15"/>
            <p:extLst>
              <p:ext uri="{D42A27DB-BD31-4B8C-83A1-F6EECF244321}">
                <p14:modId xmlns:p14="http://schemas.microsoft.com/office/powerpoint/2010/main" val="3355667440"/>
              </p:ext>
            </p:extLst>
          </p:nvPr>
        </p:nvGraphicFramePr>
        <p:xfrm>
          <a:off x="457200" y="1371600"/>
          <a:ext cx="6511491"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171" name="Line 3">
            <a:extLst>
              <a:ext uri="{C183D7F6-B498-43B3-948B-1728B52AA6E4}">
                <adec:decorative xmlns:adec="http://schemas.microsoft.com/office/drawing/2017/decorative" val="1"/>
              </a:ext>
            </a:extLst>
          </p:cNvPr>
          <p:cNvSpPr>
            <a:spLocks noChangeShapeType="1"/>
          </p:cNvSpPr>
          <p:nvPr/>
        </p:nvSpPr>
        <p:spPr bwMode="auto">
          <a:xfrm flipV="1">
            <a:off x="1251284" y="2126973"/>
            <a:ext cx="5298603" cy="1915638"/>
          </a:xfrm>
          <a:prstGeom prst="line">
            <a:avLst/>
          </a:prstGeom>
          <a:noFill/>
          <a:ln w="38100">
            <a:solidFill>
              <a:srgbClr val="00B050"/>
            </a:solidFill>
            <a:round/>
            <a:headEnd/>
            <a:tailEnd/>
          </a:ln>
        </p:spPr>
        <p:txBody>
          <a:bodyPr/>
          <a:lstStyle/>
          <a:p>
            <a:endParaRPr lang="en-US" dirty="0"/>
          </a:p>
        </p:txBody>
      </p:sp>
      <p:sp>
        <p:nvSpPr>
          <p:cNvPr id="9" name="AutoShape 9">
            <a:extLst>
              <a:ext uri="{C183D7F6-B498-43B3-948B-1728B52AA6E4}">
                <adec:decorative xmlns:adec="http://schemas.microsoft.com/office/drawing/2017/decorative" val="1"/>
              </a:ext>
            </a:extLst>
          </p:cNvPr>
          <p:cNvSpPr>
            <a:spLocks noChangeArrowheads="1"/>
          </p:cNvSpPr>
          <p:nvPr/>
        </p:nvSpPr>
        <p:spPr bwMode="auto">
          <a:xfrm>
            <a:off x="6383858" y="1934815"/>
            <a:ext cx="304800" cy="304800"/>
          </a:xfrm>
          <a:prstGeom prst="star5">
            <a:avLst/>
          </a:prstGeom>
          <a:solidFill>
            <a:srgbClr val="00B050"/>
          </a:solidFill>
          <a:ln w="9525">
            <a:solidFill>
              <a:schemeClr val="tx1"/>
            </a:solidFill>
            <a:miter lim="800000"/>
            <a:headEnd/>
            <a:tailEnd/>
          </a:ln>
          <a:effectLst/>
        </p:spPr>
        <p:txBody>
          <a:bodyPr wrap="none" anchor="ctr"/>
          <a:lstStyle/>
          <a:p>
            <a:pPr>
              <a:defRPr/>
            </a:pPr>
            <a:endParaRPr lang="en-US" dirty="0">
              <a:latin typeface="Tahoma" charset="0"/>
            </a:endParaRPr>
          </a:p>
        </p:txBody>
      </p:sp>
      <p:sp>
        <p:nvSpPr>
          <p:cNvPr id="4" name="TextBox 3">
            <a:extLst>
              <a:ext uri="{FF2B5EF4-FFF2-40B4-BE49-F238E27FC236}">
                <a16:creationId xmlns:a16="http://schemas.microsoft.com/office/drawing/2014/main" id="{5BB09747-9E3A-ECB6-A9BD-099FC7498553}"/>
              </a:ext>
            </a:extLst>
          </p:cNvPr>
          <p:cNvSpPr txBox="1"/>
          <p:nvPr/>
        </p:nvSpPr>
        <p:spPr>
          <a:xfrm>
            <a:off x="7125219" y="1473150"/>
            <a:ext cx="4607993" cy="461665"/>
          </a:xfrm>
          <a:prstGeom prst="rect">
            <a:avLst/>
          </a:prstGeom>
          <a:noFill/>
        </p:spPr>
        <p:txBody>
          <a:bodyPr wrap="none" rtlCol="0">
            <a:spAutoFit/>
          </a:bodyPr>
          <a:lstStyle/>
          <a:p>
            <a:r>
              <a:rPr lang="en-US" sz="2400" b="1" dirty="0"/>
              <a:t>Also may notice from the student:</a:t>
            </a:r>
          </a:p>
        </p:txBody>
      </p:sp>
      <p:sp>
        <p:nvSpPr>
          <p:cNvPr id="3" name="Rounded Rectangle 2">
            <a:extLst>
              <a:ext uri="{FF2B5EF4-FFF2-40B4-BE49-F238E27FC236}">
                <a16:creationId xmlns:a16="http://schemas.microsoft.com/office/drawing/2014/main" id="{169E5952-9458-23B8-1A26-48DCD0D9E695}"/>
              </a:ext>
            </a:extLst>
          </p:cNvPr>
          <p:cNvSpPr/>
          <p:nvPr/>
        </p:nvSpPr>
        <p:spPr>
          <a:xfrm>
            <a:off x="7218287" y="2017293"/>
            <a:ext cx="4603921" cy="2737587"/>
          </a:xfrm>
          <a:prstGeom prst="roundRect">
            <a:avLst>
              <a:gd name="adj" fmla="val 442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400" dirty="0">
                <a:solidFill>
                  <a:schemeClr val="tx1"/>
                </a:solidFill>
              </a:rPr>
              <a:t>Passing lesson checkouts</a:t>
            </a:r>
          </a:p>
          <a:p>
            <a:pPr marL="285750" indent="-285750">
              <a:buFont typeface="Arial" panose="020B0604020202020204" pitchFamily="34" charset="0"/>
              <a:buChar char="•"/>
            </a:pPr>
            <a:r>
              <a:rPr lang="en-US" sz="2400" dirty="0">
                <a:solidFill>
                  <a:schemeClr val="tx1"/>
                </a:solidFill>
              </a:rPr>
              <a:t>Good retention of content taught during intervention</a:t>
            </a:r>
          </a:p>
          <a:p>
            <a:pPr marL="285750" indent="-285750">
              <a:buFont typeface="Arial" panose="020B0604020202020204" pitchFamily="34" charset="0"/>
              <a:buChar char="•"/>
            </a:pPr>
            <a:r>
              <a:rPr lang="en-US" sz="2400" dirty="0">
                <a:solidFill>
                  <a:schemeClr val="tx1"/>
                </a:solidFill>
              </a:rPr>
              <a:t>Moderate/high levels of accurate responses</a:t>
            </a:r>
          </a:p>
          <a:p>
            <a:pPr marL="285750" indent="-285750">
              <a:buFont typeface="Arial" panose="020B0604020202020204" pitchFamily="34" charset="0"/>
              <a:buChar char="•"/>
            </a:pPr>
            <a:r>
              <a:rPr lang="en-US" sz="2400" dirty="0">
                <a:solidFill>
                  <a:schemeClr val="tx1"/>
                </a:solidFill>
              </a:rPr>
              <a:t>Increased accuracy as a result of corrective feedback</a:t>
            </a:r>
          </a:p>
        </p:txBody>
      </p:sp>
      <p:sp>
        <p:nvSpPr>
          <p:cNvPr id="5" name="Text Placeholder 4">
            <a:extLst>
              <a:ext uri="{FF2B5EF4-FFF2-40B4-BE49-F238E27FC236}">
                <a16:creationId xmlns:a16="http://schemas.microsoft.com/office/drawing/2014/main" id="{4448E506-D839-81B5-7396-EAFCCAD0F13F}"/>
              </a:ext>
            </a:extLst>
          </p:cNvPr>
          <p:cNvSpPr>
            <a:spLocks noGrp="1"/>
          </p:cNvSpPr>
          <p:nvPr>
            <p:ph type="body" sz="quarter" idx="13"/>
          </p:nvPr>
        </p:nvSpPr>
        <p:spPr/>
        <p:txBody>
          <a:bodyPr/>
          <a:lstStyle/>
          <a:p>
            <a:endParaRPr lang="en-US" dirty="0"/>
          </a:p>
        </p:txBody>
      </p:sp>
      <p:sp>
        <p:nvSpPr>
          <p:cNvPr id="6" name="Slide Number Placeholder 3">
            <a:extLst>
              <a:ext uri="{FF2B5EF4-FFF2-40B4-BE49-F238E27FC236}">
                <a16:creationId xmlns:a16="http://schemas.microsoft.com/office/drawing/2014/main" id="{5E4A8FE2-E0B7-7D8F-BFA4-37C6FFDE9732}"/>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44</a:t>
            </a:fld>
            <a:endParaRPr lang="en-US" dirty="0"/>
          </a:p>
        </p:txBody>
      </p:sp>
    </p:spTree>
    <p:extLst>
      <p:ext uri="{BB962C8B-B14F-4D97-AF65-F5344CB8AC3E}">
        <p14:creationId xmlns:p14="http://schemas.microsoft.com/office/powerpoint/2010/main" val="179576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Informal Diagnostic Data Process Example: Instruction Dimension</a:t>
            </a:r>
          </a:p>
        </p:txBody>
      </p:sp>
      <p:sp>
        <p:nvSpPr>
          <p:cNvPr id="3" name="Text Placeholder 2">
            <a:extLst>
              <a:ext uri="{FF2B5EF4-FFF2-40B4-BE49-F238E27FC236}">
                <a16:creationId xmlns:a16="http://schemas.microsoft.com/office/drawing/2014/main" id="{0D860200-ABB5-1725-32C4-F1D1EB21D978}"/>
              </a:ext>
            </a:extLst>
          </p:cNvPr>
          <p:cNvSpPr>
            <a:spLocks noGrp="1"/>
          </p:cNvSpPr>
          <p:nvPr>
            <p:ph type="body" sz="quarter" idx="15"/>
          </p:nvPr>
        </p:nvSpPr>
        <p:spPr/>
        <p:txBody>
          <a:bodyPr>
            <a:normAutofit fontScale="92500"/>
          </a:bodyPr>
          <a:lstStyle/>
          <a:p>
            <a:r>
              <a:rPr lang="en-US" dirty="0"/>
              <a:t>When the student is making some progress in the intervention but not enough to reach the goal that we’ve set, the intervention may not be intense enough. </a:t>
            </a:r>
            <a:r>
              <a:rPr lang="en-US" i="1" dirty="0"/>
              <a:t>(Instruction)</a:t>
            </a:r>
          </a:p>
          <a:p>
            <a:endParaRPr lang="en-US" dirty="0"/>
          </a:p>
        </p:txBody>
      </p:sp>
      <p:sp>
        <p:nvSpPr>
          <p:cNvPr id="16" name="Freeform 15" descr="Review the Student’s Progress&#10;&#10;">
            <a:extLst>
              <a:ext uri="{FF2B5EF4-FFF2-40B4-BE49-F238E27FC236}">
                <a16:creationId xmlns:a16="http://schemas.microsoft.com/office/drawing/2014/main" id="{D0A2F4FD-4E23-D4B9-A8F0-D8053B3BFDEE}"/>
              </a:ext>
            </a:extLst>
          </p:cNvPr>
          <p:cNvSpPr/>
          <p:nvPr/>
        </p:nvSpPr>
        <p:spPr>
          <a:xfrm>
            <a:off x="503782" y="2778601"/>
            <a:ext cx="2432316" cy="841654"/>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Review the Student’s Progress</a:t>
            </a:r>
            <a:endParaRPr lang="en-US" sz="1850" b="1" kern="1200" dirty="0">
              <a:cs typeface="Arial" panose="020B0604020202020204" pitchFamily="34" charset="0"/>
            </a:endParaRPr>
          </a:p>
        </p:txBody>
      </p:sp>
      <p:sp>
        <p:nvSpPr>
          <p:cNvPr id="6" name="Rounded Rectangle 5" descr="The student is making some progress but not enough.&#10;">
            <a:extLst>
              <a:ext uri="{FF2B5EF4-FFF2-40B4-BE49-F238E27FC236}">
                <a16:creationId xmlns:a16="http://schemas.microsoft.com/office/drawing/2014/main" id="{A2B84A91-923F-72EE-EE35-913378846515}"/>
              </a:ext>
            </a:extLst>
          </p:cNvPr>
          <p:cNvSpPr/>
          <p:nvPr/>
        </p:nvSpPr>
        <p:spPr>
          <a:xfrm>
            <a:off x="457200" y="3674593"/>
            <a:ext cx="2468108" cy="1949357"/>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The student is making some progress but not enough.</a:t>
            </a:r>
          </a:p>
        </p:txBody>
      </p:sp>
      <p:sp>
        <p:nvSpPr>
          <p:cNvPr id="17" name="Freeform 16" descr="Identify the Focus&#10;">
            <a:extLst>
              <a:ext uri="{FF2B5EF4-FFF2-40B4-BE49-F238E27FC236}">
                <a16:creationId xmlns:a16="http://schemas.microsoft.com/office/drawing/2014/main" id="{B26CB099-27A4-38E3-D5E0-6EB54C07A98C}"/>
              </a:ext>
            </a:extLst>
          </p:cNvPr>
          <p:cNvSpPr/>
          <p:nvPr/>
        </p:nvSpPr>
        <p:spPr>
          <a:xfrm>
            <a:off x="3386217" y="2778601"/>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Identify the Focus</a:t>
            </a:r>
            <a:endParaRPr lang="en-US" sz="1850" b="1" kern="1200" dirty="0">
              <a:cs typeface="Arial" panose="020B0604020202020204" pitchFamily="34" charset="0"/>
            </a:endParaRPr>
          </a:p>
        </p:txBody>
      </p:sp>
      <p:sp>
        <p:nvSpPr>
          <p:cNvPr id="7" name="Rounded Rectangle 6" descr="Is the intensity of the intervention sufficient for the student to reach the goal? (Instruction)&#10;&#10;&#10;">
            <a:extLst>
              <a:ext uri="{FF2B5EF4-FFF2-40B4-BE49-F238E27FC236}">
                <a16:creationId xmlns:a16="http://schemas.microsoft.com/office/drawing/2014/main" id="{940EDEFF-63E9-C63F-A2C9-AB850AAE48AE}"/>
              </a:ext>
            </a:extLst>
          </p:cNvPr>
          <p:cNvSpPr/>
          <p:nvPr/>
        </p:nvSpPr>
        <p:spPr>
          <a:xfrm>
            <a:off x="3348968" y="3736161"/>
            <a:ext cx="2660581" cy="1935930"/>
          </a:xfrm>
          <a:prstGeom prst="roundRect">
            <a:avLst/>
          </a:prstGeom>
          <a:solidFill>
            <a:schemeClr val="accent2"/>
          </a:solidFill>
          <a:ln w="9525">
            <a:solidFill>
              <a:srgbClr val="C2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b="1" dirty="0">
                <a:solidFill>
                  <a:schemeClr val="bg1"/>
                </a:solidFill>
                <a:cs typeface="Arial" panose="020B0604020202020204" pitchFamily="34" charset="0"/>
              </a:rPr>
              <a:t>Is the intensity of the intervention sufficient for the student to reach the goal? (</a:t>
            </a:r>
            <a:r>
              <a:rPr lang="en-US" sz="1850" b="1" i="1" dirty="0">
                <a:solidFill>
                  <a:schemeClr val="bg1"/>
                </a:solidFill>
                <a:cs typeface="Arial" panose="020B0604020202020204" pitchFamily="34" charset="0"/>
              </a:rPr>
              <a:t>Instruction</a:t>
            </a:r>
            <a:r>
              <a:rPr lang="en-US" sz="1850" b="1" dirty="0">
                <a:solidFill>
                  <a:schemeClr val="bg1"/>
                </a:solidFill>
                <a:cs typeface="Arial" panose="020B0604020202020204" pitchFamily="34" charset="0"/>
              </a:rPr>
              <a:t>)</a:t>
            </a:r>
          </a:p>
          <a:p>
            <a:endParaRPr lang="en-US" sz="2000" b="1" dirty="0">
              <a:solidFill>
                <a:schemeClr val="bg1"/>
              </a:solidFill>
              <a:cs typeface="Arial" panose="020B0604020202020204" pitchFamily="34" charset="0"/>
            </a:endParaRPr>
          </a:p>
        </p:txBody>
      </p:sp>
      <p:sp>
        <p:nvSpPr>
          <p:cNvPr id="10" name="Freeform 9">
            <a:extLst>
              <a:ext uri="{FF2B5EF4-FFF2-40B4-BE49-F238E27FC236}">
                <a16:creationId xmlns:a16="http://schemas.microsoft.com/office/drawing/2014/main" id="{BDA9F88C-DBA2-E918-E415-A67135D73C13}"/>
              </a:ext>
              <a:ext uri="{C183D7F6-B498-43B3-948B-1728B52AA6E4}">
                <adec:decorative xmlns:adec="http://schemas.microsoft.com/office/drawing/2017/decorative" val="1"/>
              </a:ext>
            </a:extLst>
          </p:cNvPr>
          <p:cNvSpPr/>
          <p:nvPr/>
        </p:nvSpPr>
        <p:spPr>
          <a:xfrm>
            <a:off x="2888060" y="4354330"/>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8" name="Freeform 17" descr="Collect and Review Informal Diagnostic Data&#10;">
            <a:extLst>
              <a:ext uri="{FF2B5EF4-FFF2-40B4-BE49-F238E27FC236}">
                <a16:creationId xmlns:a16="http://schemas.microsoft.com/office/drawing/2014/main" id="{D0A21BA8-A440-57B8-6C17-970A119B4A6F}"/>
              </a:ext>
            </a:extLst>
          </p:cNvPr>
          <p:cNvSpPr/>
          <p:nvPr/>
        </p:nvSpPr>
        <p:spPr>
          <a:xfrm>
            <a:off x="6429749" y="2778601"/>
            <a:ext cx="259569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spc="-30" dirty="0">
                <a:cs typeface="Arial" panose="020B0604020202020204" pitchFamily="34" charset="0"/>
              </a:rPr>
              <a:t>Collect and Review Informal Diagnostic Data</a:t>
            </a:r>
          </a:p>
        </p:txBody>
      </p:sp>
      <p:sp>
        <p:nvSpPr>
          <p:cNvPr id="11" name="Rounded Rectangle 10" descr="Observe for explicit instructional routines, opportunities to respond, and use of corrective feedback.&#10;">
            <a:extLst>
              <a:ext uri="{FF2B5EF4-FFF2-40B4-BE49-F238E27FC236}">
                <a16:creationId xmlns:a16="http://schemas.microsoft.com/office/drawing/2014/main" id="{1A9B1217-EC0A-96C6-2FCC-3C70F0CAA01B}"/>
              </a:ext>
            </a:extLst>
          </p:cNvPr>
          <p:cNvSpPr/>
          <p:nvPr/>
        </p:nvSpPr>
        <p:spPr>
          <a:xfrm>
            <a:off x="6368883" y="3736160"/>
            <a:ext cx="2656563" cy="1935931"/>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Observe for explicit instructional routines, opportunities to respond, and use of corrective feedback.</a:t>
            </a:r>
          </a:p>
        </p:txBody>
      </p:sp>
      <p:sp>
        <p:nvSpPr>
          <p:cNvPr id="13" name="Freeform 12">
            <a:extLst>
              <a:ext uri="{FF2B5EF4-FFF2-40B4-BE49-F238E27FC236}">
                <a16:creationId xmlns:a16="http://schemas.microsoft.com/office/drawing/2014/main" id="{34988441-96C4-8E0C-801C-9314CEE0E2AE}"/>
              </a:ext>
              <a:ext uri="{C183D7F6-B498-43B3-948B-1728B52AA6E4}">
                <adec:decorative xmlns:adec="http://schemas.microsoft.com/office/drawing/2017/decorative" val="1"/>
              </a:ext>
            </a:extLst>
          </p:cNvPr>
          <p:cNvSpPr/>
          <p:nvPr/>
        </p:nvSpPr>
        <p:spPr>
          <a:xfrm>
            <a:off x="5976209" y="4354330"/>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9" name="Freeform 18" descr="Develop a Hypothesis&#10;&#10;">
            <a:extLst>
              <a:ext uri="{FF2B5EF4-FFF2-40B4-BE49-F238E27FC236}">
                <a16:creationId xmlns:a16="http://schemas.microsoft.com/office/drawing/2014/main" id="{F5DBB48B-7F54-FA31-44A1-2FD42FE2B0EF}"/>
              </a:ext>
            </a:extLst>
          </p:cNvPr>
          <p:cNvSpPr/>
          <p:nvPr/>
        </p:nvSpPr>
        <p:spPr>
          <a:xfrm>
            <a:off x="9185199" y="2769936"/>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dirty="0">
                <a:cs typeface="Arial" panose="020B0604020202020204" pitchFamily="34" charset="0"/>
              </a:rPr>
              <a:t>Develop a Hypothesis</a:t>
            </a:r>
          </a:p>
        </p:txBody>
      </p:sp>
      <p:sp>
        <p:nvSpPr>
          <p:cNvPr id="2" name="Text Placeholder 1">
            <a:extLst>
              <a:ext uri="{FF2B5EF4-FFF2-40B4-BE49-F238E27FC236}">
                <a16:creationId xmlns:a16="http://schemas.microsoft.com/office/drawing/2014/main" id="{E935743C-7A51-0965-885D-2878B7E137A6}"/>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45</a:t>
            </a:fld>
            <a:endParaRPr lang="en-US" dirty="0"/>
          </a:p>
        </p:txBody>
      </p:sp>
    </p:spTree>
    <p:extLst>
      <p:ext uri="{BB962C8B-B14F-4D97-AF65-F5344CB8AC3E}">
        <p14:creationId xmlns:p14="http://schemas.microsoft.com/office/powerpoint/2010/main" val="3145469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8FD993-1CB1-412E-02CC-0C3C2EB939F4}"/>
              </a:ext>
            </a:extLst>
          </p:cNvPr>
          <p:cNvSpPr>
            <a:spLocks noGrp="1"/>
          </p:cNvSpPr>
          <p:nvPr>
            <p:ph type="title"/>
          </p:nvPr>
        </p:nvSpPr>
        <p:spPr/>
        <p:txBody>
          <a:bodyPr/>
          <a:lstStyle/>
          <a:p>
            <a:r>
              <a:rPr lang="en-US" dirty="0"/>
              <a:t>Instruction – Explicit Instruction</a:t>
            </a:r>
          </a:p>
        </p:txBody>
      </p:sp>
      <p:sp>
        <p:nvSpPr>
          <p:cNvPr id="8" name="TextBox 7">
            <a:extLst>
              <a:ext uri="{FF2B5EF4-FFF2-40B4-BE49-F238E27FC236}">
                <a16:creationId xmlns:a16="http://schemas.microsoft.com/office/drawing/2014/main" id="{F0792D01-3B77-35C3-875D-4E4975EE28B6}"/>
              </a:ext>
            </a:extLst>
          </p:cNvPr>
          <p:cNvSpPr txBox="1"/>
          <p:nvPr/>
        </p:nvSpPr>
        <p:spPr>
          <a:xfrm>
            <a:off x="1791766" y="1577714"/>
            <a:ext cx="2461571" cy="461665"/>
          </a:xfrm>
          <a:prstGeom prst="rect">
            <a:avLst/>
          </a:prstGeom>
          <a:noFill/>
        </p:spPr>
        <p:txBody>
          <a:bodyPr wrap="none" rtlCol="0">
            <a:spAutoFit/>
          </a:bodyPr>
          <a:lstStyle/>
          <a:p>
            <a:r>
              <a:rPr lang="en-US" sz="2400" b="1" dirty="0">
                <a:solidFill>
                  <a:schemeClr val="accent1"/>
                </a:solidFill>
              </a:rPr>
              <a:t>Teacher Modeling</a:t>
            </a:r>
          </a:p>
        </p:txBody>
      </p:sp>
      <p:sp>
        <p:nvSpPr>
          <p:cNvPr id="2" name="Oval 1" descr="Oval: I do ">
            <a:extLst>
              <a:ext uri="{FF2B5EF4-FFF2-40B4-BE49-F238E27FC236}">
                <a16:creationId xmlns:a16="http://schemas.microsoft.com/office/drawing/2014/main" id="{D5480C7B-87FD-F0AB-5960-E460355D7A56}"/>
              </a:ext>
            </a:extLst>
          </p:cNvPr>
          <p:cNvSpPr>
            <a:spLocks noChangeAspect="1"/>
          </p:cNvSpPr>
          <p:nvPr/>
        </p:nvSpPr>
        <p:spPr>
          <a:xfrm>
            <a:off x="2059892" y="2871011"/>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I do</a:t>
            </a:r>
          </a:p>
        </p:txBody>
      </p:sp>
      <p:sp>
        <p:nvSpPr>
          <p:cNvPr id="14" name="TextBox 13">
            <a:extLst>
              <a:ext uri="{FF2B5EF4-FFF2-40B4-BE49-F238E27FC236}">
                <a16:creationId xmlns:a16="http://schemas.microsoft.com/office/drawing/2014/main" id="{88745B7F-6632-80AC-5FCC-F5711CE046C1}"/>
              </a:ext>
            </a:extLst>
          </p:cNvPr>
          <p:cNvSpPr txBox="1"/>
          <p:nvPr/>
        </p:nvSpPr>
        <p:spPr>
          <a:xfrm>
            <a:off x="1791766" y="2167464"/>
            <a:ext cx="2419125" cy="646331"/>
          </a:xfrm>
          <a:prstGeom prst="rect">
            <a:avLst/>
          </a:prstGeom>
          <a:noFill/>
        </p:spPr>
        <p:txBody>
          <a:bodyPr wrap="square" rtlCol="0">
            <a:spAutoFit/>
          </a:bodyPr>
          <a:lstStyle/>
          <a:p>
            <a:pPr algn="ctr"/>
            <a:r>
              <a:rPr lang="en-US" i="1" dirty="0"/>
              <a:t>My turn. This word is /s/ /a/ /t/, “sat”</a:t>
            </a:r>
          </a:p>
        </p:txBody>
      </p:sp>
      <p:sp>
        <p:nvSpPr>
          <p:cNvPr id="12" name="TextBox 11">
            <a:extLst>
              <a:ext uri="{FF2B5EF4-FFF2-40B4-BE49-F238E27FC236}">
                <a16:creationId xmlns:a16="http://schemas.microsoft.com/office/drawing/2014/main" id="{D8445633-D0BC-194F-311C-2DF0D311B36F}"/>
              </a:ext>
            </a:extLst>
          </p:cNvPr>
          <p:cNvSpPr txBox="1"/>
          <p:nvPr/>
        </p:nvSpPr>
        <p:spPr>
          <a:xfrm>
            <a:off x="5001950" y="1562109"/>
            <a:ext cx="2188100" cy="461665"/>
          </a:xfrm>
          <a:prstGeom prst="rect">
            <a:avLst/>
          </a:prstGeom>
          <a:noFill/>
        </p:spPr>
        <p:txBody>
          <a:bodyPr wrap="none" rtlCol="0">
            <a:spAutoFit/>
          </a:bodyPr>
          <a:lstStyle/>
          <a:p>
            <a:r>
              <a:rPr lang="en-US" sz="2400" b="1" dirty="0">
                <a:solidFill>
                  <a:schemeClr val="accent1"/>
                </a:solidFill>
              </a:rPr>
              <a:t>Guided Practice</a:t>
            </a:r>
          </a:p>
        </p:txBody>
      </p:sp>
      <p:sp>
        <p:nvSpPr>
          <p:cNvPr id="18" name="Right Arrow 17" descr="Orange arrow from I do to We do">
            <a:extLst>
              <a:ext uri="{FF2B5EF4-FFF2-40B4-BE49-F238E27FC236}">
                <a16:creationId xmlns:a16="http://schemas.microsoft.com/office/drawing/2014/main" id="{CF6310B5-77BC-80A9-6E96-988EF43B6546}"/>
              </a:ext>
            </a:extLst>
          </p:cNvPr>
          <p:cNvSpPr/>
          <p:nvPr/>
        </p:nvSpPr>
        <p:spPr>
          <a:xfrm>
            <a:off x="4144031" y="3124679"/>
            <a:ext cx="791060" cy="32954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descr="Oval: We do">
            <a:extLst>
              <a:ext uri="{FF2B5EF4-FFF2-40B4-BE49-F238E27FC236}">
                <a16:creationId xmlns:a16="http://schemas.microsoft.com/office/drawing/2014/main" id="{9536DD77-CE08-7D3A-2876-2A6F69F025AB}"/>
              </a:ext>
            </a:extLst>
          </p:cNvPr>
          <p:cNvSpPr>
            <a:spLocks noChangeAspect="1"/>
          </p:cNvSpPr>
          <p:nvPr/>
        </p:nvSpPr>
        <p:spPr>
          <a:xfrm>
            <a:off x="5136356" y="2820264"/>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We do</a:t>
            </a:r>
          </a:p>
        </p:txBody>
      </p:sp>
      <p:sp>
        <p:nvSpPr>
          <p:cNvPr id="15" name="TextBox 14">
            <a:extLst>
              <a:ext uri="{FF2B5EF4-FFF2-40B4-BE49-F238E27FC236}">
                <a16:creationId xmlns:a16="http://schemas.microsoft.com/office/drawing/2014/main" id="{2F8F1E9F-FB10-5F66-800B-D8F2710C048A}"/>
              </a:ext>
            </a:extLst>
          </p:cNvPr>
          <p:cNvSpPr txBox="1"/>
          <p:nvPr/>
        </p:nvSpPr>
        <p:spPr>
          <a:xfrm>
            <a:off x="4868230" y="2167464"/>
            <a:ext cx="2419125" cy="646331"/>
          </a:xfrm>
          <a:prstGeom prst="rect">
            <a:avLst/>
          </a:prstGeom>
          <a:noFill/>
        </p:spPr>
        <p:txBody>
          <a:bodyPr wrap="square" rtlCol="0">
            <a:spAutoFit/>
          </a:bodyPr>
          <a:lstStyle/>
          <a:p>
            <a:pPr algn="ctr"/>
            <a:r>
              <a:rPr lang="en-US" i="1" dirty="0"/>
              <a:t>Do it with me. This word is /s/ /a/ /t/, “sat”</a:t>
            </a:r>
          </a:p>
        </p:txBody>
      </p:sp>
      <p:sp>
        <p:nvSpPr>
          <p:cNvPr id="13" name="TextBox 12">
            <a:extLst>
              <a:ext uri="{FF2B5EF4-FFF2-40B4-BE49-F238E27FC236}">
                <a16:creationId xmlns:a16="http://schemas.microsoft.com/office/drawing/2014/main" id="{3637B1DC-A5D7-EB48-A859-BB8D6CDC2C2C}"/>
              </a:ext>
            </a:extLst>
          </p:cNvPr>
          <p:cNvSpPr txBox="1"/>
          <p:nvPr/>
        </p:nvSpPr>
        <p:spPr>
          <a:xfrm>
            <a:off x="7725595" y="1562109"/>
            <a:ext cx="2909771" cy="461665"/>
          </a:xfrm>
          <a:prstGeom prst="rect">
            <a:avLst/>
          </a:prstGeom>
          <a:noFill/>
        </p:spPr>
        <p:txBody>
          <a:bodyPr wrap="none" rtlCol="0">
            <a:spAutoFit/>
          </a:bodyPr>
          <a:lstStyle/>
          <a:p>
            <a:r>
              <a:rPr lang="en-US" sz="2400" b="1" dirty="0">
                <a:solidFill>
                  <a:schemeClr val="accent1"/>
                </a:solidFill>
              </a:rPr>
              <a:t>Independent Practice</a:t>
            </a:r>
          </a:p>
        </p:txBody>
      </p:sp>
      <p:sp>
        <p:nvSpPr>
          <p:cNvPr id="19" name="Right Arrow 18" descr="Orange arrow from We do to You do">
            <a:extLst>
              <a:ext uri="{FF2B5EF4-FFF2-40B4-BE49-F238E27FC236}">
                <a16:creationId xmlns:a16="http://schemas.microsoft.com/office/drawing/2014/main" id="{10738AE7-C4A3-DFE7-261D-72B263693FB3}"/>
              </a:ext>
            </a:extLst>
          </p:cNvPr>
          <p:cNvSpPr/>
          <p:nvPr/>
        </p:nvSpPr>
        <p:spPr>
          <a:xfrm>
            <a:off x="7220495" y="3125918"/>
            <a:ext cx="791060" cy="32954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descr="Oval: You do">
            <a:extLst>
              <a:ext uri="{FF2B5EF4-FFF2-40B4-BE49-F238E27FC236}">
                <a16:creationId xmlns:a16="http://schemas.microsoft.com/office/drawing/2014/main" id="{1FFD37EC-3259-48E6-ABC5-0E43D278B48D}"/>
              </a:ext>
            </a:extLst>
          </p:cNvPr>
          <p:cNvSpPr>
            <a:spLocks noChangeAspect="1"/>
          </p:cNvSpPr>
          <p:nvPr/>
        </p:nvSpPr>
        <p:spPr>
          <a:xfrm>
            <a:off x="8212820" y="2810331"/>
            <a:ext cx="1882874" cy="9146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You do</a:t>
            </a:r>
          </a:p>
        </p:txBody>
      </p:sp>
      <p:sp>
        <p:nvSpPr>
          <p:cNvPr id="16" name="TextBox 15">
            <a:extLst>
              <a:ext uri="{FF2B5EF4-FFF2-40B4-BE49-F238E27FC236}">
                <a16:creationId xmlns:a16="http://schemas.microsoft.com/office/drawing/2014/main" id="{6E5B855B-6007-4553-FAFA-D329E039FA87}"/>
              </a:ext>
            </a:extLst>
          </p:cNvPr>
          <p:cNvSpPr txBox="1"/>
          <p:nvPr/>
        </p:nvSpPr>
        <p:spPr>
          <a:xfrm>
            <a:off x="7944692" y="2169682"/>
            <a:ext cx="2419125" cy="646331"/>
          </a:xfrm>
          <a:prstGeom prst="rect">
            <a:avLst/>
          </a:prstGeom>
          <a:noFill/>
        </p:spPr>
        <p:txBody>
          <a:bodyPr wrap="square" rtlCol="0">
            <a:spAutoFit/>
          </a:bodyPr>
          <a:lstStyle/>
          <a:p>
            <a:pPr algn="ctr"/>
            <a:r>
              <a:rPr lang="en-US" i="1" dirty="0"/>
              <a:t>Your turn. Sound it out and say the word.</a:t>
            </a:r>
          </a:p>
        </p:txBody>
      </p:sp>
      <p:sp>
        <p:nvSpPr>
          <p:cNvPr id="9" name="TextBox 8">
            <a:extLst>
              <a:ext uri="{FF2B5EF4-FFF2-40B4-BE49-F238E27FC236}">
                <a16:creationId xmlns:a16="http://schemas.microsoft.com/office/drawing/2014/main" id="{81425E6A-C451-BEA3-3ADB-A686A88F75AD}"/>
              </a:ext>
            </a:extLst>
          </p:cNvPr>
          <p:cNvSpPr txBox="1"/>
          <p:nvPr/>
        </p:nvSpPr>
        <p:spPr>
          <a:xfrm>
            <a:off x="4665416" y="4467703"/>
            <a:ext cx="2861168" cy="461665"/>
          </a:xfrm>
          <a:prstGeom prst="rect">
            <a:avLst/>
          </a:prstGeom>
          <a:noFill/>
        </p:spPr>
        <p:txBody>
          <a:bodyPr wrap="none" rtlCol="0">
            <a:spAutoFit/>
          </a:bodyPr>
          <a:lstStyle/>
          <a:p>
            <a:pPr algn="ctr"/>
            <a:r>
              <a:rPr lang="en-US" sz="2400" b="1" dirty="0">
                <a:solidFill>
                  <a:schemeClr val="accent1"/>
                </a:solidFill>
              </a:rPr>
              <a:t>Corrective feedback  </a:t>
            </a:r>
          </a:p>
        </p:txBody>
      </p:sp>
      <p:sp>
        <p:nvSpPr>
          <p:cNvPr id="3" name="U-Turn Arrow 2" descr="Orange arrow returning You Do to I do through Corrective feedback">
            <a:extLst>
              <a:ext uri="{FF2B5EF4-FFF2-40B4-BE49-F238E27FC236}">
                <a16:creationId xmlns:a16="http://schemas.microsoft.com/office/drawing/2014/main" id="{4E3A8540-D7A8-1CD3-6533-8DBE81E7622B}"/>
              </a:ext>
            </a:extLst>
          </p:cNvPr>
          <p:cNvSpPr/>
          <p:nvPr/>
        </p:nvSpPr>
        <p:spPr>
          <a:xfrm rot="10800000">
            <a:off x="2882308" y="3816236"/>
            <a:ext cx="6381136" cy="646331"/>
          </a:xfrm>
          <a:prstGeom prst="uturnArrow">
            <a:avLst>
              <a:gd name="adj1" fmla="val 25000"/>
              <a:gd name="adj2" fmla="val 25000"/>
              <a:gd name="adj3" fmla="val 25000"/>
              <a:gd name="adj4" fmla="val 69027"/>
              <a:gd name="adj5" fmla="val 94027"/>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Rectangle: Rounded Corners 9">
            <a:extLst>
              <a:ext uri="{FF2B5EF4-FFF2-40B4-BE49-F238E27FC236}">
                <a16:creationId xmlns:a16="http://schemas.microsoft.com/office/drawing/2014/main" id="{38532B45-C512-8A43-E56B-1F449A3AF8C6}"/>
              </a:ext>
            </a:extLst>
          </p:cNvPr>
          <p:cNvSpPr/>
          <p:nvPr/>
        </p:nvSpPr>
        <p:spPr>
          <a:xfrm>
            <a:off x="4935091" y="5237031"/>
            <a:ext cx="5242560" cy="93350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See NCII’s </a:t>
            </a:r>
            <a:r>
              <a:rPr lang="en-US" sz="1400" dirty="0">
                <a:solidFill>
                  <a:schemeClr val="tx1"/>
                </a:solidFill>
                <a:hlinkClick r:id="rId3"/>
              </a:rPr>
              <a:t>Self-Paced Features of Explicit Instruction Course </a:t>
            </a:r>
            <a:r>
              <a:rPr lang="en-US" sz="1400" dirty="0">
                <a:solidFill>
                  <a:schemeClr val="tx1"/>
                </a:solidFill>
              </a:rPr>
              <a:t>and </a:t>
            </a:r>
            <a:r>
              <a:rPr lang="en-US" sz="1400" dirty="0">
                <a:solidFill>
                  <a:schemeClr val="tx1"/>
                </a:solidFill>
                <a:hlinkClick r:id="rId4"/>
              </a:rPr>
              <a:t>Features of Explicit Instruction Course Content </a:t>
            </a:r>
            <a:r>
              <a:rPr lang="en-US" sz="1400" dirty="0">
                <a:solidFill>
                  <a:schemeClr val="tx1"/>
                </a:solidFill>
              </a:rPr>
              <a:t>for more information on explicit instruction.</a:t>
            </a:r>
          </a:p>
        </p:txBody>
      </p:sp>
      <p:sp>
        <p:nvSpPr>
          <p:cNvPr id="6" name="Slide Number Placeholder 5">
            <a:extLst>
              <a:ext uri="{FF2B5EF4-FFF2-40B4-BE49-F238E27FC236}">
                <a16:creationId xmlns:a16="http://schemas.microsoft.com/office/drawing/2014/main" id="{3446F3E3-353C-8B11-6A6F-6859E7675E16}"/>
              </a:ext>
            </a:extLst>
          </p:cNvPr>
          <p:cNvSpPr>
            <a:spLocks noGrp="1"/>
          </p:cNvSpPr>
          <p:nvPr>
            <p:ph type="sldNum" sz="quarter" idx="20"/>
          </p:nvPr>
        </p:nvSpPr>
        <p:spPr/>
        <p:txBody>
          <a:bodyPr/>
          <a:lstStyle/>
          <a:p>
            <a:fld id="{BABF4E83-61DB-418F-A99F-17BC9BB58EF6}" type="slidenum">
              <a:rPr lang="en-US" smtClean="0"/>
              <a:t>46</a:t>
            </a:fld>
            <a:endParaRPr lang="en-US" dirty="0"/>
          </a:p>
        </p:txBody>
      </p:sp>
    </p:spTree>
    <p:extLst>
      <p:ext uri="{BB962C8B-B14F-4D97-AF65-F5344CB8AC3E}">
        <p14:creationId xmlns:p14="http://schemas.microsoft.com/office/powerpoint/2010/main" val="3674586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A8B52232-2203-BF99-1053-184A89C46E90}"/>
              </a:ext>
              <a:ext uri="{C183D7F6-B498-43B3-948B-1728B52AA6E4}">
                <adec:decorative xmlns:adec="http://schemas.microsoft.com/office/drawing/2017/decorative" val="1"/>
              </a:ext>
            </a:extLst>
          </p:cNvPr>
          <p:cNvCxnSpPr>
            <a:cxnSpLocks/>
          </p:cNvCxnSpPr>
          <p:nvPr/>
        </p:nvCxnSpPr>
        <p:spPr>
          <a:xfrm>
            <a:off x="3708936" y="3517963"/>
            <a:ext cx="1214202" cy="477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F1454C3-458E-1636-8687-7B7B0B7AE81A}"/>
              </a:ext>
              <a:ext uri="{C183D7F6-B498-43B3-948B-1728B52AA6E4}">
                <adec:decorative xmlns:adec="http://schemas.microsoft.com/office/drawing/2017/decorative" val="1"/>
              </a:ext>
            </a:extLst>
          </p:cNvPr>
          <p:cNvCxnSpPr>
            <a:cxnSpLocks/>
          </p:cNvCxnSpPr>
          <p:nvPr/>
        </p:nvCxnSpPr>
        <p:spPr>
          <a:xfrm>
            <a:off x="9013860" y="3567230"/>
            <a:ext cx="1063325" cy="413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0E41703-5EBF-A232-A912-CCCADED307EA}"/>
              </a:ext>
              <a:ext uri="{C183D7F6-B498-43B3-948B-1728B52AA6E4}">
                <adec:decorative xmlns:adec="http://schemas.microsoft.com/office/drawing/2017/decorative" val="1"/>
              </a:ext>
            </a:extLst>
          </p:cNvPr>
          <p:cNvCxnSpPr>
            <a:cxnSpLocks/>
          </p:cNvCxnSpPr>
          <p:nvPr/>
        </p:nvCxnSpPr>
        <p:spPr>
          <a:xfrm flipH="1">
            <a:off x="6975879" y="3555962"/>
            <a:ext cx="1233040" cy="436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D8FD993-1CB1-412E-02CC-0C3C2EB939F4}"/>
              </a:ext>
            </a:extLst>
          </p:cNvPr>
          <p:cNvSpPr>
            <a:spLocks noGrp="1"/>
          </p:cNvSpPr>
          <p:nvPr>
            <p:ph type="title"/>
          </p:nvPr>
        </p:nvSpPr>
        <p:spPr/>
        <p:txBody>
          <a:bodyPr>
            <a:normAutofit/>
          </a:bodyPr>
          <a:lstStyle/>
          <a:p>
            <a:r>
              <a:rPr lang="en-US" sz="4200" dirty="0"/>
              <a:t>Instruction – Opportunities to Respond</a:t>
            </a:r>
          </a:p>
        </p:txBody>
      </p:sp>
      <p:sp>
        <p:nvSpPr>
          <p:cNvPr id="4" name="Content Placeholder 3">
            <a:extLst>
              <a:ext uri="{FF2B5EF4-FFF2-40B4-BE49-F238E27FC236}">
                <a16:creationId xmlns:a16="http://schemas.microsoft.com/office/drawing/2014/main" id="{A6F6EF2D-22F8-15E3-1299-EF0C5394B4E9}"/>
              </a:ext>
            </a:extLst>
          </p:cNvPr>
          <p:cNvSpPr>
            <a:spLocks noGrp="1"/>
          </p:cNvSpPr>
          <p:nvPr>
            <p:ph sz="quarter" idx="17"/>
          </p:nvPr>
        </p:nvSpPr>
        <p:spPr/>
        <p:txBody>
          <a:bodyPr>
            <a:normAutofit/>
          </a:bodyPr>
          <a:lstStyle/>
          <a:p>
            <a:r>
              <a:rPr lang="en-US" dirty="0">
                <a:cs typeface="Arial" panose="020B0604020202020204" pitchFamily="34" charset="0"/>
              </a:rPr>
              <a:t>Opportunities to respond are “behaviors that require responses and are usually followed by feedback” (</a:t>
            </a:r>
            <a:r>
              <a:rPr lang="en-US" dirty="0">
                <a:solidFill>
                  <a:schemeClr val="tx1"/>
                </a:solidFill>
                <a:cs typeface="Arial" panose="020B0604020202020204" pitchFamily="34" charset="0"/>
              </a:rPr>
              <a:t>Martin et al., 2018, p.5).</a:t>
            </a:r>
          </a:p>
        </p:txBody>
      </p:sp>
      <p:grpSp>
        <p:nvGrpSpPr>
          <p:cNvPr id="33" name="Group 32">
            <a:extLst>
              <a:ext uri="{FF2B5EF4-FFF2-40B4-BE49-F238E27FC236}">
                <a16:creationId xmlns:a16="http://schemas.microsoft.com/office/drawing/2014/main" id="{D0189A22-86CF-56C3-1FDC-9FA90BDC6B34}"/>
              </a:ext>
              <a:ext uri="{C183D7F6-B498-43B3-948B-1728B52AA6E4}">
                <adec:decorative xmlns:adec="http://schemas.microsoft.com/office/drawing/2017/decorative" val="1"/>
              </a:ext>
            </a:extLst>
          </p:cNvPr>
          <p:cNvGrpSpPr/>
          <p:nvPr/>
        </p:nvGrpSpPr>
        <p:grpSpPr>
          <a:xfrm>
            <a:off x="1042713" y="3995601"/>
            <a:ext cx="1186192" cy="1188720"/>
            <a:chOff x="1166099" y="3217458"/>
            <a:chExt cx="1186192" cy="1188720"/>
          </a:xfrm>
        </p:grpSpPr>
        <p:sp>
          <p:nvSpPr>
            <p:cNvPr id="5" name="Oval 4">
              <a:extLst>
                <a:ext uri="{FF2B5EF4-FFF2-40B4-BE49-F238E27FC236}">
                  <a16:creationId xmlns:a16="http://schemas.microsoft.com/office/drawing/2014/main" id="{71599BBA-AA02-D53A-BF73-81FE504E05B4}"/>
                </a:ext>
              </a:extLst>
            </p:cNvPr>
            <p:cNvSpPr>
              <a:spLocks noChangeAspect="1"/>
            </p:cNvSpPr>
            <p:nvPr/>
          </p:nvSpPr>
          <p:spPr>
            <a:xfrm>
              <a:off x="1166099" y="3217458"/>
              <a:ext cx="1186192" cy="11887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B3D55A4E-5D23-A1F7-9269-B7CE2A83E188}"/>
                </a:ext>
              </a:extLst>
            </p:cNvPr>
            <p:cNvGrpSpPr/>
            <p:nvPr/>
          </p:nvGrpSpPr>
          <p:grpSpPr>
            <a:xfrm>
              <a:off x="1430752" y="3293208"/>
              <a:ext cx="656888" cy="1056330"/>
              <a:chOff x="4645807" y="5694714"/>
              <a:chExt cx="656888" cy="1056330"/>
            </a:xfrm>
          </p:grpSpPr>
          <p:pic>
            <p:nvPicPr>
              <p:cNvPr id="45" name="Graphic 44" descr="Children with solid fill">
                <a:extLst>
                  <a:ext uri="{FF2B5EF4-FFF2-40B4-BE49-F238E27FC236}">
                    <a16:creationId xmlns:a16="http://schemas.microsoft.com/office/drawing/2014/main" id="{25F2D3F5-C2CE-CED9-59E3-4D848A67B7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5807" y="6094157"/>
                <a:ext cx="656887" cy="656887"/>
              </a:xfrm>
              <a:prstGeom prst="rect">
                <a:avLst/>
              </a:prstGeom>
            </p:spPr>
          </p:pic>
          <p:pic>
            <p:nvPicPr>
              <p:cNvPr id="44" name="Graphic 43" descr="Children with solid fill">
                <a:extLst>
                  <a:ext uri="{FF2B5EF4-FFF2-40B4-BE49-F238E27FC236}">
                    <a16:creationId xmlns:a16="http://schemas.microsoft.com/office/drawing/2014/main" id="{24DDA4A2-5C64-73F4-6672-EC16DC1AB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5808" y="5694714"/>
                <a:ext cx="656887" cy="656887"/>
              </a:xfrm>
              <a:prstGeom prst="rect">
                <a:avLst/>
              </a:prstGeom>
            </p:spPr>
          </p:pic>
        </p:grpSp>
      </p:grpSp>
      <p:grpSp>
        <p:nvGrpSpPr>
          <p:cNvPr id="37" name="Group 36">
            <a:extLst>
              <a:ext uri="{FF2B5EF4-FFF2-40B4-BE49-F238E27FC236}">
                <a16:creationId xmlns:a16="http://schemas.microsoft.com/office/drawing/2014/main" id="{D40F4FCA-2AF8-81FE-C3C6-64A68D64029A}"/>
              </a:ext>
              <a:ext uri="{C183D7F6-B498-43B3-948B-1728B52AA6E4}">
                <adec:decorative xmlns:adec="http://schemas.microsoft.com/office/drawing/2017/decorative" val="1"/>
              </a:ext>
            </a:extLst>
          </p:cNvPr>
          <p:cNvGrpSpPr/>
          <p:nvPr/>
        </p:nvGrpSpPr>
        <p:grpSpPr>
          <a:xfrm>
            <a:off x="2744718" y="3995601"/>
            <a:ext cx="1186191" cy="1188720"/>
            <a:chOff x="2581987" y="3374487"/>
            <a:chExt cx="1186191" cy="1188720"/>
          </a:xfrm>
        </p:grpSpPr>
        <p:sp>
          <p:nvSpPr>
            <p:cNvPr id="31" name="Oval 30">
              <a:extLst>
                <a:ext uri="{FF2B5EF4-FFF2-40B4-BE49-F238E27FC236}">
                  <a16:creationId xmlns:a16="http://schemas.microsoft.com/office/drawing/2014/main" id="{CD52D0A9-0730-5FE2-A199-3D31BE6D4876}"/>
                </a:ext>
              </a:extLst>
            </p:cNvPr>
            <p:cNvSpPr>
              <a:spLocks noChangeAspect="1"/>
            </p:cNvSpPr>
            <p:nvPr/>
          </p:nvSpPr>
          <p:spPr>
            <a:xfrm>
              <a:off x="2581987" y="3374487"/>
              <a:ext cx="1186191" cy="11887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7CD296C2-BE64-2445-E2CA-CEFD2C696CB0}"/>
                </a:ext>
              </a:extLst>
            </p:cNvPr>
            <p:cNvGrpSpPr/>
            <p:nvPr/>
          </p:nvGrpSpPr>
          <p:grpSpPr>
            <a:xfrm>
              <a:off x="2752057" y="3686811"/>
              <a:ext cx="846050" cy="564072"/>
              <a:chOff x="2758257" y="3664373"/>
              <a:chExt cx="846050" cy="564072"/>
            </a:xfrm>
          </p:grpSpPr>
          <p:pic>
            <p:nvPicPr>
              <p:cNvPr id="13" name="Graphic 12" descr="Man with solid fill">
                <a:extLst>
                  <a:ext uri="{FF2B5EF4-FFF2-40B4-BE49-F238E27FC236}">
                    <a16:creationId xmlns:a16="http://schemas.microsoft.com/office/drawing/2014/main" id="{0EC418E7-3B27-1FB2-C85B-885A2D1AED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0274" y="3664412"/>
                <a:ext cx="564033" cy="564033"/>
              </a:xfrm>
              <a:prstGeom prst="rect">
                <a:avLst/>
              </a:prstGeom>
            </p:spPr>
          </p:pic>
          <p:pic>
            <p:nvPicPr>
              <p:cNvPr id="21" name="Graphic 20" descr="Woman with solid fill">
                <a:extLst>
                  <a:ext uri="{FF2B5EF4-FFF2-40B4-BE49-F238E27FC236}">
                    <a16:creationId xmlns:a16="http://schemas.microsoft.com/office/drawing/2014/main" id="{BD3D218F-2963-134F-D856-E50BACCCD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58257" y="3664373"/>
                <a:ext cx="564034" cy="564034"/>
              </a:xfrm>
              <a:prstGeom prst="rect">
                <a:avLst/>
              </a:prstGeom>
            </p:spPr>
          </p:pic>
        </p:grpSp>
      </p:grpSp>
      <p:grpSp>
        <p:nvGrpSpPr>
          <p:cNvPr id="34" name="Group 33">
            <a:extLst>
              <a:ext uri="{FF2B5EF4-FFF2-40B4-BE49-F238E27FC236}">
                <a16:creationId xmlns:a16="http://schemas.microsoft.com/office/drawing/2014/main" id="{CC5DB96F-70E4-1C26-DB32-F439A328BA2E}"/>
              </a:ext>
              <a:ext uri="{C183D7F6-B498-43B3-948B-1728B52AA6E4}">
                <adec:decorative xmlns:adec="http://schemas.microsoft.com/office/drawing/2017/decorative" val="1"/>
              </a:ext>
            </a:extLst>
          </p:cNvPr>
          <p:cNvGrpSpPr/>
          <p:nvPr/>
        </p:nvGrpSpPr>
        <p:grpSpPr>
          <a:xfrm>
            <a:off x="4446722" y="3995582"/>
            <a:ext cx="1188720" cy="1188720"/>
            <a:chOff x="1211262" y="4554094"/>
            <a:chExt cx="1188720" cy="1188720"/>
          </a:xfrm>
        </p:grpSpPr>
        <p:sp>
          <p:nvSpPr>
            <p:cNvPr id="32" name="Oval 31">
              <a:extLst>
                <a:ext uri="{FF2B5EF4-FFF2-40B4-BE49-F238E27FC236}">
                  <a16:creationId xmlns:a16="http://schemas.microsoft.com/office/drawing/2014/main" id="{6F1C13F9-203B-BF0C-E3FE-061F27EB4A38}"/>
                </a:ext>
              </a:extLst>
            </p:cNvPr>
            <p:cNvSpPr>
              <a:spLocks noChangeAspect="1"/>
            </p:cNvSpPr>
            <p:nvPr/>
          </p:nvSpPr>
          <p:spPr>
            <a:xfrm>
              <a:off x="1211262" y="4554094"/>
              <a:ext cx="1188720" cy="11887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Man with solid fill">
              <a:extLst>
                <a:ext uri="{FF2B5EF4-FFF2-40B4-BE49-F238E27FC236}">
                  <a16:creationId xmlns:a16="http://schemas.microsoft.com/office/drawing/2014/main" id="{FB4ACAA5-644D-F719-7113-6A6D1F71C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2340" y="4848990"/>
              <a:ext cx="564033" cy="564033"/>
            </a:xfrm>
            <a:prstGeom prst="rect">
              <a:avLst/>
            </a:prstGeom>
          </p:spPr>
        </p:pic>
      </p:grpSp>
      <p:sp>
        <p:nvSpPr>
          <p:cNvPr id="78" name="Rounded Rectangle 77" descr="Who responds?">
            <a:extLst>
              <a:ext uri="{FF2B5EF4-FFF2-40B4-BE49-F238E27FC236}">
                <a16:creationId xmlns:a16="http://schemas.microsoft.com/office/drawing/2014/main" id="{D5EAB02F-9679-1E14-9365-7E21AAADCCF0}"/>
              </a:ext>
            </a:extLst>
          </p:cNvPr>
          <p:cNvSpPr/>
          <p:nvPr/>
        </p:nvSpPr>
        <p:spPr>
          <a:xfrm>
            <a:off x="1488585" y="2917697"/>
            <a:ext cx="3698454" cy="64234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cs typeface="Calibri" panose="020F0502020204030204" pitchFamily="34" charset="0"/>
              </a:rPr>
              <a:t>Who responds?</a:t>
            </a:r>
          </a:p>
        </p:txBody>
      </p:sp>
      <p:sp>
        <p:nvSpPr>
          <p:cNvPr id="38" name="TextBox 37">
            <a:extLst>
              <a:ext uri="{FF2B5EF4-FFF2-40B4-BE49-F238E27FC236}">
                <a16:creationId xmlns:a16="http://schemas.microsoft.com/office/drawing/2014/main" id="{CE725FAB-0A96-8349-BCDD-A37A461F14E1}"/>
              </a:ext>
            </a:extLst>
          </p:cNvPr>
          <p:cNvSpPr txBox="1"/>
          <p:nvPr/>
        </p:nvSpPr>
        <p:spPr>
          <a:xfrm>
            <a:off x="984084" y="5220772"/>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Choral</a:t>
            </a:r>
          </a:p>
          <a:p>
            <a:pPr algn="ctr"/>
            <a:r>
              <a:rPr lang="en-US" dirty="0">
                <a:latin typeface="Calibri" panose="020F0502020204030204" pitchFamily="34" charset="0"/>
                <a:cs typeface="Calibri" panose="020F0502020204030204" pitchFamily="34" charset="0"/>
              </a:rPr>
              <a:t>Responses</a:t>
            </a:r>
          </a:p>
        </p:txBody>
      </p:sp>
      <p:sp>
        <p:nvSpPr>
          <p:cNvPr id="41" name="TextBox 40">
            <a:extLst>
              <a:ext uri="{FF2B5EF4-FFF2-40B4-BE49-F238E27FC236}">
                <a16:creationId xmlns:a16="http://schemas.microsoft.com/office/drawing/2014/main" id="{95A836E6-E8D0-6570-DE79-435AA43F9B75}"/>
              </a:ext>
            </a:extLst>
          </p:cNvPr>
          <p:cNvSpPr txBox="1"/>
          <p:nvPr/>
        </p:nvSpPr>
        <p:spPr>
          <a:xfrm>
            <a:off x="2752171" y="5223277"/>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Partner</a:t>
            </a:r>
          </a:p>
          <a:p>
            <a:pPr algn="ctr"/>
            <a:r>
              <a:rPr lang="en-US" dirty="0">
                <a:latin typeface="Calibri" panose="020F0502020204030204" pitchFamily="34" charset="0"/>
                <a:cs typeface="Calibri" panose="020F0502020204030204" pitchFamily="34" charset="0"/>
              </a:rPr>
              <a:t>Responses</a:t>
            </a:r>
          </a:p>
        </p:txBody>
      </p:sp>
      <p:sp>
        <p:nvSpPr>
          <p:cNvPr id="42" name="TextBox 41">
            <a:extLst>
              <a:ext uri="{FF2B5EF4-FFF2-40B4-BE49-F238E27FC236}">
                <a16:creationId xmlns:a16="http://schemas.microsoft.com/office/drawing/2014/main" id="{9A624715-67C9-6C2A-0D4F-D4E4DA000350}"/>
              </a:ext>
            </a:extLst>
          </p:cNvPr>
          <p:cNvSpPr txBox="1"/>
          <p:nvPr/>
        </p:nvSpPr>
        <p:spPr>
          <a:xfrm>
            <a:off x="4454174" y="5233819"/>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Individual</a:t>
            </a:r>
          </a:p>
          <a:p>
            <a:pPr algn="ctr"/>
            <a:r>
              <a:rPr lang="en-US" dirty="0">
                <a:latin typeface="Calibri" panose="020F0502020204030204" pitchFamily="34" charset="0"/>
                <a:cs typeface="Calibri" panose="020F0502020204030204" pitchFamily="34" charset="0"/>
              </a:rPr>
              <a:t>Responses</a:t>
            </a:r>
          </a:p>
        </p:txBody>
      </p:sp>
      <p:sp>
        <p:nvSpPr>
          <p:cNvPr id="83" name="Rounded Rectangle 82" descr="How do they respond?">
            <a:extLst>
              <a:ext uri="{FF2B5EF4-FFF2-40B4-BE49-F238E27FC236}">
                <a16:creationId xmlns:a16="http://schemas.microsoft.com/office/drawing/2014/main" id="{030E242B-AA5D-60C9-A9FB-12F7E060BDBC}"/>
              </a:ext>
            </a:extLst>
          </p:cNvPr>
          <p:cNvSpPr/>
          <p:nvPr/>
        </p:nvSpPr>
        <p:spPr>
          <a:xfrm>
            <a:off x="6730814" y="2916764"/>
            <a:ext cx="3698455" cy="64234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libri" panose="020F0502020204030204" pitchFamily="34" charset="0"/>
                <a:cs typeface="Calibri" panose="020F0502020204030204" pitchFamily="34" charset="0"/>
              </a:rPr>
              <a:t>How do they respond?</a:t>
            </a:r>
          </a:p>
        </p:txBody>
      </p:sp>
      <p:grpSp>
        <p:nvGrpSpPr>
          <p:cNvPr id="70" name="Group 69">
            <a:extLst>
              <a:ext uri="{FF2B5EF4-FFF2-40B4-BE49-F238E27FC236}">
                <a16:creationId xmlns:a16="http://schemas.microsoft.com/office/drawing/2014/main" id="{021CA6E1-129B-2B71-C400-9F4D768199BC}"/>
              </a:ext>
              <a:ext uri="{C183D7F6-B498-43B3-948B-1728B52AA6E4}">
                <adec:decorative xmlns:adec="http://schemas.microsoft.com/office/drawing/2017/decorative" val="1"/>
              </a:ext>
            </a:extLst>
          </p:cNvPr>
          <p:cNvGrpSpPr/>
          <p:nvPr/>
        </p:nvGrpSpPr>
        <p:grpSpPr>
          <a:xfrm>
            <a:off x="7985681" y="3995582"/>
            <a:ext cx="1188720" cy="1188720"/>
            <a:chOff x="7691027" y="3787729"/>
            <a:chExt cx="1188720" cy="1188720"/>
          </a:xfrm>
        </p:grpSpPr>
        <p:sp>
          <p:nvSpPr>
            <p:cNvPr id="50" name="Oval 49">
              <a:extLst>
                <a:ext uri="{FF2B5EF4-FFF2-40B4-BE49-F238E27FC236}">
                  <a16:creationId xmlns:a16="http://schemas.microsoft.com/office/drawing/2014/main" id="{3D4B0B6A-5F12-E85C-F993-86AEFC5E6FDB}"/>
                </a:ext>
              </a:extLst>
            </p:cNvPr>
            <p:cNvSpPr>
              <a:spLocks noChangeAspect="1"/>
            </p:cNvSpPr>
            <p:nvPr/>
          </p:nvSpPr>
          <p:spPr>
            <a:xfrm>
              <a:off x="7691027" y="3787729"/>
              <a:ext cx="1188720" cy="118872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Graphic 63" descr="Scribble with solid fill">
              <a:extLst>
                <a:ext uri="{FF2B5EF4-FFF2-40B4-BE49-F238E27FC236}">
                  <a16:creationId xmlns:a16="http://schemas.microsoft.com/office/drawing/2014/main" id="{669D69C8-EE4F-D026-AA99-680D071C14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9268" y="4004544"/>
              <a:ext cx="732238" cy="732238"/>
            </a:xfrm>
            <a:prstGeom prst="rect">
              <a:avLst/>
            </a:prstGeom>
          </p:spPr>
        </p:pic>
      </p:grpSp>
      <p:grpSp>
        <p:nvGrpSpPr>
          <p:cNvPr id="71" name="Group 70">
            <a:extLst>
              <a:ext uri="{FF2B5EF4-FFF2-40B4-BE49-F238E27FC236}">
                <a16:creationId xmlns:a16="http://schemas.microsoft.com/office/drawing/2014/main" id="{737B3285-BFD9-C794-EEA2-75EBF8CBC04D}"/>
              </a:ext>
              <a:ext uri="{C183D7F6-B498-43B3-948B-1728B52AA6E4}">
                <adec:decorative xmlns:adec="http://schemas.microsoft.com/office/drawing/2017/decorative" val="1"/>
              </a:ext>
            </a:extLst>
          </p:cNvPr>
          <p:cNvGrpSpPr/>
          <p:nvPr/>
        </p:nvGrpSpPr>
        <p:grpSpPr>
          <a:xfrm>
            <a:off x="9571006" y="3965461"/>
            <a:ext cx="1188720" cy="1188720"/>
            <a:chOff x="9465700" y="4295438"/>
            <a:chExt cx="1188720" cy="1188720"/>
          </a:xfrm>
        </p:grpSpPr>
        <p:sp>
          <p:nvSpPr>
            <p:cNvPr id="62" name="Oval 61">
              <a:extLst>
                <a:ext uri="{FF2B5EF4-FFF2-40B4-BE49-F238E27FC236}">
                  <a16:creationId xmlns:a16="http://schemas.microsoft.com/office/drawing/2014/main" id="{7D7D2835-60AF-5623-B748-B9FE682993ED}"/>
                </a:ext>
              </a:extLst>
            </p:cNvPr>
            <p:cNvSpPr>
              <a:spLocks noChangeAspect="1"/>
            </p:cNvSpPr>
            <p:nvPr/>
          </p:nvSpPr>
          <p:spPr>
            <a:xfrm>
              <a:off x="9465700" y="4295438"/>
              <a:ext cx="1188720" cy="118872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Graphic 71" descr="Walk with solid fill">
              <a:extLst>
                <a:ext uri="{FF2B5EF4-FFF2-40B4-BE49-F238E27FC236}">
                  <a16:creationId xmlns:a16="http://schemas.microsoft.com/office/drawing/2014/main" id="{A0C55680-436F-5E72-9391-F8971B6AF9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06407" y="4504458"/>
              <a:ext cx="707305" cy="707305"/>
            </a:xfrm>
            <a:prstGeom prst="rect">
              <a:avLst/>
            </a:prstGeom>
          </p:spPr>
        </p:pic>
      </p:grpSp>
      <p:sp>
        <p:nvSpPr>
          <p:cNvPr id="75" name="TextBox 74">
            <a:extLst>
              <a:ext uri="{FF2B5EF4-FFF2-40B4-BE49-F238E27FC236}">
                <a16:creationId xmlns:a16="http://schemas.microsoft.com/office/drawing/2014/main" id="{A09CD52D-3FA5-0C56-E265-9BBF063F3E74}"/>
              </a:ext>
            </a:extLst>
          </p:cNvPr>
          <p:cNvSpPr txBox="1"/>
          <p:nvPr/>
        </p:nvSpPr>
        <p:spPr>
          <a:xfrm>
            <a:off x="6409074" y="5233819"/>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Verbal</a:t>
            </a:r>
          </a:p>
          <a:p>
            <a:pPr algn="ctr"/>
            <a:r>
              <a:rPr lang="en-US" dirty="0">
                <a:latin typeface="Calibri" panose="020F0502020204030204" pitchFamily="34" charset="0"/>
                <a:cs typeface="Calibri" panose="020F0502020204030204" pitchFamily="34" charset="0"/>
              </a:rPr>
              <a:t>Responses</a:t>
            </a:r>
          </a:p>
        </p:txBody>
      </p:sp>
      <p:sp>
        <p:nvSpPr>
          <p:cNvPr id="76" name="TextBox 75">
            <a:extLst>
              <a:ext uri="{FF2B5EF4-FFF2-40B4-BE49-F238E27FC236}">
                <a16:creationId xmlns:a16="http://schemas.microsoft.com/office/drawing/2014/main" id="{9A84F8E9-0F78-1A9A-8506-FA16D9AFB50D}"/>
              </a:ext>
            </a:extLst>
          </p:cNvPr>
          <p:cNvSpPr txBox="1"/>
          <p:nvPr/>
        </p:nvSpPr>
        <p:spPr>
          <a:xfrm>
            <a:off x="7994399" y="5233819"/>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Written</a:t>
            </a:r>
          </a:p>
          <a:p>
            <a:pPr algn="ctr"/>
            <a:r>
              <a:rPr lang="en-US" dirty="0">
                <a:latin typeface="Calibri" panose="020F0502020204030204" pitchFamily="34" charset="0"/>
                <a:cs typeface="Calibri" panose="020F0502020204030204" pitchFamily="34" charset="0"/>
              </a:rPr>
              <a:t>Responses</a:t>
            </a:r>
          </a:p>
        </p:txBody>
      </p:sp>
      <p:sp>
        <p:nvSpPr>
          <p:cNvPr id="77" name="TextBox 76">
            <a:extLst>
              <a:ext uri="{FF2B5EF4-FFF2-40B4-BE49-F238E27FC236}">
                <a16:creationId xmlns:a16="http://schemas.microsoft.com/office/drawing/2014/main" id="{0CB33D57-8F87-80F0-657A-7D6C1A2A3F1A}"/>
              </a:ext>
            </a:extLst>
          </p:cNvPr>
          <p:cNvSpPr txBox="1"/>
          <p:nvPr/>
        </p:nvSpPr>
        <p:spPr>
          <a:xfrm>
            <a:off x="9579723" y="5236323"/>
            <a:ext cx="117128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Action</a:t>
            </a:r>
          </a:p>
          <a:p>
            <a:pPr algn="ctr"/>
            <a:r>
              <a:rPr lang="en-US" dirty="0">
                <a:latin typeface="Calibri" panose="020F0502020204030204" pitchFamily="34" charset="0"/>
                <a:cs typeface="Calibri" panose="020F0502020204030204" pitchFamily="34" charset="0"/>
              </a:rPr>
              <a:t>Responses</a:t>
            </a:r>
          </a:p>
        </p:txBody>
      </p:sp>
      <p:cxnSp>
        <p:nvCxnSpPr>
          <p:cNvPr id="85" name="Straight Connector 84">
            <a:extLst>
              <a:ext uri="{FF2B5EF4-FFF2-40B4-BE49-F238E27FC236}">
                <a16:creationId xmlns:a16="http://schemas.microsoft.com/office/drawing/2014/main" id="{E894BF8C-06B3-27A0-EDFE-5EC760DC2175}"/>
              </a:ext>
              <a:ext uri="{C183D7F6-B498-43B3-948B-1728B52AA6E4}">
                <adec:decorative xmlns:adec="http://schemas.microsoft.com/office/drawing/2017/decorative" val="1"/>
              </a:ext>
            </a:extLst>
          </p:cNvPr>
          <p:cNvCxnSpPr>
            <a:cxnSpLocks/>
            <a:endCxn id="5" idx="0"/>
          </p:cNvCxnSpPr>
          <p:nvPr/>
        </p:nvCxnSpPr>
        <p:spPr>
          <a:xfrm flipH="1">
            <a:off x="1635809" y="3559111"/>
            <a:ext cx="1233040" cy="436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C2E2D21-5EDC-61C9-D403-B0D86854B5A9}"/>
              </a:ext>
              <a:ext uri="{C183D7F6-B498-43B3-948B-1728B52AA6E4}">
                <adec:decorative xmlns:adec="http://schemas.microsoft.com/office/drawing/2017/decorative" val="1"/>
              </a:ext>
            </a:extLst>
          </p:cNvPr>
          <p:cNvCxnSpPr>
            <a:cxnSpLocks/>
            <a:stCxn id="78" idx="2"/>
            <a:endCxn id="31" idx="0"/>
          </p:cNvCxnSpPr>
          <p:nvPr/>
        </p:nvCxnSpPr>
        <p:spPr>
          <a:xfrm>
            <a:off x="3337812" y="3560044"/>
            <a:ext cx="2" cy="435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0F16BD-0A53-65EF-D62F-387D160BDF3C}"/>
              </a:ext>
              <a:ext uri="{C183D7F6-B498-43B3-948B-1728B52AA6E4}">
                <adec:decorative xmlns:adec="http://schemas.microsoft.com/office/drawing/2017/decorative" val="1"/>
              </a:ext>
            </a:extLst>
          </p:cNvPr>
          <p:cNvCxnSpPr>
            <a:cxnSpLocks/>
          </p:cNvCxnSpPr>
          <p:nvPr/>
        </p:nvCxnSpPr>
        <p:spPr>
          <a:xfrm flipH="1">
            <a:off x="8580041" y="3560044"/>
            <a:ext cx="1" cy="4364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E13B80B-55ED-96BC-3D1B-9B441C4267F6}"/>
              </a:ext>
              <a:ext uri="{C183D7F6-B498-43B3-948B-1728B52AA6E4}">
                <adec:decorative xmlns:adec="http://schemas.microsoft.com/office/drawing/2017/decorative" val="1"/>
              </a:ext>
            </a:extLst>
          </p:cNvPr>
          <p:cNvGrpSpPr/>
          <p:nvPr/>
        </p:nvGrpSpPr>
        <p:grpSpPr>
          <a:xfrm>
            <a:off x="6400356" y="3969915"/>
            <a:ext cx="1188720" cy="1188720"/>
            <a:chOff x="6400356" y="3969915"/>
            <a:chExt cx="1188720" cy="1188720"/>
          </a:xfrm>
        </p:grpSpPr>
        <p:sp>
          <p:nvSpPr>
            <p:cNvPr id="43" name="Oval 42">
              <a:extLst>
                <a:ext uri="{FF2B5EF4-FFF2-40B4-BE49-F238E27FC236}">
                  <a16:creationId xmlns:a16="http://schemas.microsoft.com/office/drawing/2014/main" id="{58AC819A-0D7C-DCA0-662A-255AF203AFE9}"/>
                </a:ext>
              </a:extLst>
            </p:cNvPr>
            <p:cNvSpPr>
              <a:spLocks noChangeAspect="1"/>
            </p:cNvSpPr>
            <p:nvPr/>
          </p:nvSpPr>
          <p:spPr>
            <a:xfrm>
              <a:off x="6400356" y="3969915"/>
              <a:ext cx="1188720" cy="118872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white outline of a chat&#10;&#10;Description automatically generated">
              <a:extLst>
                <a:ext uri="{FF2B5EF4-FFF2-40B4-BE49-F238E27FC236}">
                  <a16:creationId xmlns:a16="http://schemas.microsoft.com/office/drawing/2014/main" id="{965B9D5A-CBAB-F735-151F-E24223973D55}"/>
                </a:ext>
              </a:extLst>
            </p:cNvPr>
            <p:cNvPicPr>
              <a:picLocks noChangeAspect="1"/>
            </p:cNvPicPr>
            <p:nvPr/>
          </p:nvPicPr>
          <p:blipFill>
            <a:blip r:embed="rId13"/>
            <a:stretch>
              <a:fillRect/>
            </a:stretch>
          </p:blipFill>
          <p:spPr>
            <a:xfrm>
              <a:off x="6529114" y="4113056"/>
              <a:ext cx="893529" cy="893529"/>
            </a:xfrm>
            <a:prstGeom prst="rect">
              <a:avLst/>
            </a:prstGeom>
            <a:ln>
              <a:noFill/>
            </a:ln>
          </p:spPr>
        </p:pic>
      </p:grpSp>
      <p:sp>
        <p:nvSpPr>
          <p:cNvPr id="6" name="Slide Number Placeholder 5">
            <a:extLst>
              <a:ext uri="{FF2B5EF4-FFF2-40B4-BE49-F238E27FC236}">
                <a16:creationId xmlns:a16="http://schemas.microsoft.com/office/drawing/2014/main" id="{3446F3E3-353C-8B11-6A6F-6859E7675E16}"/>
              </a:ext>
            </a:extLst>
          </p:cNvPr>
          <p:cNvSpPr>
            <a:spLocks noGrp="1"/>
          </p:cNvSpPr>
          <p:nvPr>
            <p:ph type="sldNum" sz="quarter" idx="18"/>
          </p:nvPr>
        </p:nvSpPr>
        <p:spPr/>
        <p:txBody>
          <a:bodyPr/>
          <a:lstStyle/>
          <a:p>
            <a:fld id="{BABF4E83-61DB-418F-A99F-17BC9BB58EF6}" type="slidenum">
              <a:rPr lang="en-US" smtClean="0"/>
              <a:t>47</a:t>
            </a:fld>
            <a:endParaRPr lang="en-US" dirty="0"/>
          </a:p>
        </p:txBody>
      </p:sp>
    </p:spTree>
    <p:extLst>
      <p:ext uri="{BB962C8B-B14F-4D97-AF65-F5344CB8AC3E}">
        <p14:creationId xmlns:p14="http://schemas.microsoft.com/office/powerpoint/2010/main" val="3548066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Recommended Rates of OTRs</a:t>
            </a:r>
          </a:p>
        </p:txBody>
      </p:sp>
      <p:graphicFrame>
        <p:nvGraphicFramePr>
          <p:cNvPr id="3" name="Table 2" descr="Table indicating the recommended rate of OTRs for different types of settings.">
            <a:extLst>
              <a:ext uri="{FF2B5EF4-FFF2-40B4-BE49-F238E27FC236}">
                <a16:creationId xmlns:a16="http://schemas.microsoft.com/office/drawing/2014/main" id="{483722DF-4BDB-6512-F51E-53A3FB72907D}"/>
              </a:ext>
            </a:extLst>
          </p:cNvPr>
          <p:cNvGraphicFramePr>
            <a:graphicFrameLocks noGrp="1"/>
          </p:cNvGraphicFramePr>
          <p:nvPr>
            <p:extLst>
              <p:ext uri="{D42A27DB-BD31-4B8C-83A1-F6EECF244321}">
                <p14:modId xmlns:p14="http://schemas.microsoft.com/office/powerpoint/2010/main" val="4279487785"/>
              </p:ext>
            </p:extLst>
          </p:nvPr>
        </p:nvGraphicFramePr>
        <p:xfrm>
          <a:off x="1117794" y="1404452"/>
          <a:ext cx="9953363" cy="2378884"/>
        </p:xfrm>
        <a:graphic>
          <a:graphicData uri="http://schemas.openxmlformats.org/drawingml/2006/table">
            <a:tbl>
              <a:tblPr firstRow="1" bandRow="1">
                <a:tableStyleId>{5C22544A-7EE6-4342-B048-85BDC9FD1C3A}</a:tableStyleId>
              </a:tblPr>
              <a:tblGrid>
                <a:gridCol w="4832723">
                  <a:extLst>
                    <a:ext uri="{9D8B030D-6E8A-4147-A177-3AD203B41FA5}">
                      <a16:colId xmlns:a16="http://schemas.microsoft.com/office/drawing/2014/main" val="1809673390"/>
                    </a:ext>
                  </a:extLst>
                </a:gridCol>
                <a:gridCol w="5120640">
                  <a:extLst>
                    <a:ext uri="{9D8B030D-6E8A-4147-A177-3AD203B41FA5}">
                      <a16:colId xmlns:a16="http://schemas.microsoft.com/office/drawing/2014/main" val="1190563064"/>
                    </a:ext>
                  </a:extLst>
                </a:gridCol>
              </a:tblGrid>
              <a:tr h="397684">
                <a:tc>
                  <a:txBody>
                    <a:bodyPr/>
                    <a:lstStyle/>
                    <a:p>
                      <a:r>
                        <a:rPr lang="en-US" sz="2000" dirty="0"/>
                        <a:t>Setting</a:t>
                      </a:r>
                    </a:p>
                  </a:txBody>
                  <a:tcPr/>
                </a:tc>
                <a:tc>
                  <a:txBody>
                    <a:bodyPr/>
                    <a:lstStyle/>
                    <a:p>
                      <a:r>
                        <a:rPr lang="en-US" sz="2000" dirty="0"/>
                        <a:t>Rate</a:t>
                      </a:r>
                    </a:p>
                  </a:txBody>
                  <a:tcPr/>
                </a:tc>
                <a:extLst>
                  <a:ext uri="{0D108BD9-81ED-4DB2-BD59-A6C34878D82A}">
                    <a16:rowId xmlns:a16="http://schemas.microsoft.com/office/drawing/2014/main" val="2698497999"/>
                  </a:ext>
                </a:extLst>
              </a:tr>
              <a:tr h="328503">
                <a:tc>
                  <a:txBody>
                    <a:bodyPr/>
                    <a:lstStyle/>
                    <a:p>
                      <a:pPr marL="0" algn="l" defTabSz="685800" rtl="0" eaLnBrk="1" latinLnBrk="0" hangingPunct="1"/>
                      <a:r>
                        <a:rPr lang="en-US" sz="2000" b="0" kern="1200" dirty="0">
                          <a:solidFill>
                            <a:schemeClr val="tx1"/>
                          </a:solidFill>
                        </a:rPr>
                        <a:t>Large-group</a:t>
                      </a:r>
                      <a:endParaRPr lang="en-US" sz="2000" b="0" kern="1200" dirty="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3–6/minute on average</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527306630"/>
                  </a:ext>
                </a:extLst>
              </a:tr>
              <a:tr h="0">
                <a:tc>
                  <a:txBody>
                    <a:bodyPr/>
                    <a:lstStyle/>
                    <a:p>
                      <a:pPr marL="0" algn="l" defTabSz="685800" rtl="0" eaLnBrk="1" latinLnBrk="0" hangingPunct="1"/>
                      <a:r>
                        <a:rPr lang="en-US" sz="2000" b="0" kern="1200" dirty="0">
                          <a:solidFill>
                            <a:schemeClr val="tx1"/>
                          </a:solidFill>
                        </a:rPr>
                        <a:t>Small-group</a:t>
                      </a:r>
                      <a:endParaRPr lang="en-US" sz="2000" b="0" kern="1200" dirty="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8–12/minute on average</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1595003000"/>
                  </a:ext>
                </a:extLst>
              </a:tr>
              <a:tr h="0">
                <a:tc>
                  <a:txBody>
                    <a:bodyPr/>
                    <a:lstStyle/>
                    <a:p>
                      <a:pPr marL="0" algn="l" defTabSz="685800" rtl="0" eaLnBrk="1" latinLnBrk="0" hangingPunct="1"/>
                      <a:r>
                        <a:rPr lang="en-US" sz="2000" b="0" kern="1200" dirty="0">
                          <a:solidFill>
                            <a:schemeClr val="tx1"/>
                          </a:solidFill>
                        </a:rPr>
                        <a:t>New material</a:t>
                      </a:r>
                      <a:endParaRPr lang="en-US" sz="2000" b="0" kern="1200" dirty="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4–6/minute with at least 80% accuracy</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699862043"/>
                  </a:ext>
                </a:extLst>
              </a:tr>
              <a:tr h="0">
                <a:tc>
                  <a:txBody>
                    <a:bodyPr/>
                    <a:lstStyle/>
                    <a:p>
                      <a:pPr marL="0" algn="l" defTabSz="685800" rtl="0" eaLnBrk="1" latinLnBrk="0" hangingPunct="1"/>
                      <a:r>
                        <a:rPr lang="en-US" sz="2000" b="0" kern="1200" dirty="0">
                          <a:solidFill>
                            <a:schemeClr val="tx1"/>
                          </a:solidFill>
                        </a:rPr>
                        <a:t>Review material</a:t>
                      </a:r>
                      <a:endParaRPr lang="en-US" sz="2000" b="0" kern="1200" dirty="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8–12/minute with at least 90% accuracy</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349345365"/>
                  </a:ext>
                </a:extLst>
              </a:tr>
              <a:tr h="0">
                <a:tc>
                  <a:txBody>
                    <a:bodyPr/>
                    <a:lstStyle/>
                    <a:p>
                      <a:pPr marL="0" algn="l" defTabSz="685800" rtl="0" eaLnBrk="1" latinLnBrk="0" hangingPunct="1"/>
                      <a:r>
                        <a:rPr lang="en-US" sz="2000" b="0" kern="1200" dirty="0">
                          <a:solidFill>
                            <a:schemeClr val="tx1"/>
                          </a:solidFill>
                        </a:rPr>
                        <a:t>Students with intensive needs or disabilities</a:t>
                      </a:r>
                      <a:endParaRPr lang="en-US" sz="2000" b="0" kern="1200" dirty="0">
                        <a:solidFill>
                          <a:schemeClr val="tx1"/>
                        </a:solidFill>
                        <a:latin typeface="+mn-lt"/>
                        <a:ea typeface="+mn-ea"/>
                        <a:cs typeface="+mn-cs"/>
                      </a:endParaRPr>
                    </a:p>
                  </a:txBody>
                  <a:tcPr marL="68580" marR="68580"/>
                </a:tc>
                <a:tc>
                  <a:txBody>
                    <a:bodyPr/>
                    <a:lstStyle/>
                    <a:p>
                      <a:pPr marL="0" algn="l" defTabSz="685800" rtl="0" eaLnBrk="1" latinLnBrk="0" hangingPunct="1"/>
                      <a:r>
                        <a:rPr lang="en-US" sz="2000" b="0" kern="1200" dirty="0">
                          <a:solidFill>
                            <a:schemeClr val="tx1"/>
                          </a:solidFill>
                        </a:rPr>
                        <a:t>10/minute on average</a:t>
                      </a:r>
                      <a:endParaRPr lang="en-US" sz="2000" b="0" kern="1200" dirty="0">
                        <a:solidFill>
                          <a:schemeClr val="tx1"/>
                        </a:solidFill>
                        <a:latin typeface="+mn-lt"/>
                        <a:ea typeface="+mn-ea"/>
                        <a:cs typeface="+mn-cs"/>
                      </a:endParaRPr>
                    </a:p>
                  </a:txBody>
                  <a:tcPr marL="68580" marR="68580"/>
                </a:tc>
                <a:extLst>
                  <a:ext uri="{0D108BD9-81ED-4DB2-BD59-A6C34878D82A}">
                    <a16:rowId xmlns:a16="http://schemas.microsoft.com/office/drawing/2014/main" val="1853285329"/>
                  </a:ext>
                </a:extLst>
              </a:tr>
            </a:tbl>
          </a:graphicData>
        </a:graphic>
      </p:graphicFrame>
      <p:sp>
        <p:nvSpPr>
          <p:cNvPr id="8" name="Right Arrow 7" descr="arrow pointing to &quot;students with intensive needs or disabilties&quot;">
            <a:extLst>
              <a:ext uri="{FF2B5EF4-FFF2-40B4-BE49-F238E27FC236}">
                <a16:creationId xmlns:a16="http://schemas.microsoft.com/office/drawing/2014/main" id="{D0A9A95D-DEF9-BADA-D39C-B39BDAF83689}"/>
              </a:ext>
            </a:extLst>
          </p:cNvPr>
          <p:cNvSpPr/>
          <p:nvPr/>
        </p:nvSpPr>
        <p:spPr>
          <a:xfrm>
            <a:off x="245715" y="3305035"/>
            <a:ext cx="872080" cy="478301"/>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 name="TextBox 5"/>
          <p:cNvSpPr txBox="1"/>
          <p:nvPr/>
        </p:nvSpPr>
        <p:spPr>
          <a:xfrm>
            <a:off x="557371" y="4344263"/>
            <a:ext cx="11074207" cy="1184940"/>
          </a:xfrm>
          <a:prstGeom prst="rect">
            <a:avLst/>
          </a:prstGeom>
          <a:noFill/>
        </p:spPr>
        <p:txBody>
          <a:bodyPr wrap="square" rtlCol="0">
            <a:spAutoFit/>
          </a:bodyPr>
          <a:lstStyle/>
          <a:p>
            <a:pPr marL="342900" indent="-342900">
              <a:spcAft>
                <a:spcPts val="600"/>
              </a:spcAft>
              <a:buClr>
                <a:schemeClr val="accent1"/>
              </a:buClr>
              <a:buFont typeface="Wingdings" pitchFamily="2" charset="2"/>
              <a:buChar char="§"/>
            </a:pPr>
            <a:r>
              <a:rPr lang="en-US" sz="2200" dirty="0"/>
              <a:t>Improving from suboptimal rates has benefit on academic and behavior outcomes.</a:t>
            </a:r>
          </a:p>
          <a:p>
            <a:pPr marL="342900" indent="-342900">
              <a:spcAft>
                <a:spcPts val="600"/>
              </a:spcAft>
              <a:buClr>
                <a:schemeClr val="accent1"/>
              </a:buClr>
              <a:buFont typeface="Wingdings" pitchFamily="2" charset="2"/>
              <a:buChar char="§"/>
            </a:pPr>
            <a:r>
              <a:rPr lang="en-US" sz="2200" dirty="0"/>
              <a:t>Lower rates during some activities are expected (i.e., longer student responding impacts rates).</a:t>
            </a:r>
          </a:p>
        </p:txBody>
      </p:sp>
      <p:sp>
        <p:nvSpPr>
          <p:cNvPr id="5" name="Text Placeholder 4">
            <a:extLst>
              <a:ext uri="{FF2B5EF4-FFF2-40B4-BE49-F238E27FC236}">
                <a16:creationId xmlns:a16="http://schemas.microsoft.com/office/drawing/2014/main" id="{C2F08FB9-1CB1-7EEE-8DB4-3E6CC548368E}"/>
              </a:ext>
            </a:extLst>
          </p:cNvPr>
          <p:cNvSpPr>
            <a:spLocks noGrp="1"/>
          </p:cNvSpPr>
          <p:nvPr>
            <p:ph type="body" sz="quarter" idx="13"/>
          </p:nvPr>
        </p:nvSpPr>
        <p:spPr/>
        <p:txBody>
          <a:bodyPr/>
          <a:lstStyle/>
          <a:p>
            <a:r>
              <a:rPr lang="en-US" i="1" dirty="0"/>
              <a:t>Sources</a:t>
            </a:r>
            <a:r>
              <a:rPr lang="en-US" dirty="0"/>
              <a:t>. </a:t>
            </a:r>
            <a:r>
              <a:rPr lang="en-US" sz="1000" dirty="0"/>
              <a:t>Gunter et al. (2004); MacSuga-Gage and Simonsen (2015); Martin et al. (2018); Moore-Partin et al. (2010); Sutherland and Wehby</a:t>
            </a:r>
            <a:r>
              <a:rPr lang="en-US" dirty="0"/>
              <a:t> (</a:t>
            </a:r>
            <a:r>
              <a:rPr lang="en-US" sz="1000" dirty="0"/>
              <a:t>2001)</a:t>
            </a:r>
          </a:p>
        </p:txBody>
      </p:sp>
      <p:sp>
        <p:nvSpPr>
          <p:cNvPr id="4" name="Slide Number Placeholder 5">
            <a:extLst>
              <a:ext uri="{FF2B5EF4-FFF2-40B4-BE49-F238E27FC236}">
                <a16:creationId xmlns:a16="http://schemas.microsoft.com/office/drawing/2014/main" id="{7E201D8D-99DA-10C6-690A-6574D0B2D94A}"/>
              </a:ext>
            </a:extLst>
          </p:cNvPr>
          <p:cNvSpPr txBox="1">
            <a:spLocks/>
          </p:cNvSpPr>
          <p:nvPr/>
        </p:nvSpPr>
        <p:spPr>
          <a:xfrm>
            <a:off x="11631577" y="6674928"/>
            <a:ext cx="411265" cy="192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BF4E83-61DB-418F-A99F-17BC9BB58EF6}" type="slidenum">
              <a:rPr lang="en-US" sz="1000" smtClean="0"/>
              <a:pPr/>
              <a:t>48</a:t>
            </a:fld>
            <a:endParaRPr lang="en-US" sz="1000" dirty="0"/>
          </a:p>
        </p:txBody>
      </p:sp>
    </p:spTree>
    <p:extLst>
      <p:ext uri="{BB962C8B-B14F-4D97-AF65-F5344CB8AC3E}">
        <p14:creationId xmlns:p14="http://schemas.microsoft.com/office/powerpoint/2010/main" val="702624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978A-0EFC-F1FD-E359-1FC2DB62AAB2}"/>
              </a:ext>
            </a:extLst>
          </p:cNvPr>
          <p:cNvSpPr>
            <a:spLocks noGrp="1"/>
          </p:cNvSpPr>
          <p:nvPr>
            <p:ph type="title"/>
          </p:nvPr>
        </p:nvSpPr>
        <p:spPr/>
        <p:txBody>
          <a:bodyPr>
            <a:normAutofit/>
          </a:bodyPr>
          <a:lstStyle/>
          <a:p>
            <a:r>
              <a:rPr lang="en-US" sz="3600" dirty="0"/>
              <a:t>Resource: Assessment of Use of Opportunities to Respond</a:t>
            </a:r>
          </a:p>
        </p:txBody>
      </p:sp>
      <p:sp>
        <p:nvSpPr>
          <p:cNvPr id="3" name="Content Placeholder 2">
            <a:extLst>
              <a:ext uri="{FF2B5EF4-FFF2-40B4-BE49-F238E27FC236}">
                <a16:creationId xmlns:a16="http://schemas.microsoft.com/office/drawing/2014/main" id="{8772113E-F334-F522-3A5F-24E3CE1D218A}"/>
              </a:ext>
            </a:extLst>
          </p:cNvPr>
          <p:cNvSpPr>
            <a:spLocks noGrp="1"/>
          </p:cNvSpPr>
          <p:nvPr>
            <p:ph sz="quarter" idx="15"/>
          </p:nvPr>
        </p:nvSpPr>
        <p:spPr>
          <a:xfrm>
            <a:off x="457200" y="1371600"/>
            <a:ext cx="5638800" cy="4343400"/>
          </a:xfrm>
        </p:spPr>
        <p:txBody>
          <a:bodyPr>
            <a:normAutofit/>
          </a:bodyPr>
          <a:lstStyle/>
          <a:p>
            <a:pPr marL="0" indent="0">
              <a:buNone/>
            </a:pPr>
            <a:r>
              <a:rPr lang="en-US" dirty="0"/>
              <a:t>Can be used to measure the number of student opportunities to respond (OTRs) across settings and activities and better understand places where OTRs can be increased.</a:t>
            </a:r>
          </a:p>
        </p:txBody>
      </p:sp>
      <p:pic>
        <p:nvPicPr>
          <p:cNvPr id="9" name="Picture 8" descr="A form a teacher can use to count the number of student responses.">
            <a:extLst>
              <a:ext uri="{FF2B5EF4-FFF2-40B4-BE49-F238E27FC236}">
                <a16:creationId xmlns:a16="http://schemas.microsoft.com/office/drawing/2014/main" id="{A9DFEF85-71F8-78C5-D1E9-77CDE1ED8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335" y="1200084"/>
            <a:ext cx="3469530" cy="4489980"/>
          </a:xfrm>
          <a:prstGeom prst="rect">
            <a:avLst/>
          </a:prstGeom>
          <a:ln>
            <a:solidFill>
              <a:schemeClr val="tx1"/>
            </a:solidFill>
          </a:ln>
        </p:spPr>
      </p:pic>
      <p:pic>
        <p:nvPicPr>
          <p:cNvPr id="4" name="Picture 3" descr="Center on Multi-Tiered System of Supports from the American Institutes for Reserach logo">
            <a:extLst>
              <a:ext uri="{FF2B5EF4-FFF2-40B4-BE49-F238E27FC236}">
                <a16:creationId xmlns:a16="http://schemas.microsoft.com/office/drawing/2014/main" id="{A7B51CDE-19D8-159B-392C-A6C75A64C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3006" y="5874600"/>
            <a:ext cx="4811781" cy="491939"/>
          </a:xfrm>
          <a:prstGeom prst="rect">
            <a:avLst/>
          </a:prstGeom>
        </p:spPr>
      </p:pic>
      <p:sp>
        <p:nvSpPr>
          <p:cNvPr id="6" name="Text Placeholder 5">
            <a:extLst>
              <a:ext uri="{FF2B5EF4-FFF2-40B4-BE49-F238E27FC236}">
                <a16:creationId xmlns:a16="http://schemas.microsoft.com/office/drawing/2014/main" id="{84105F56-9130-0DC5-3AAE-8591A7C29667}"/>
              </a:ext>
            </a:extLst>
          </p:cNvPr>
          <p:cNvSpPr>
            <a:spLocks noGrp="1"/>
          </p:cNvSpPr>
          <p:nvPr>
            <p:ph type="body" sz="quarter" idx="13"/>
          </p:nvPr>
        </p:nvSpPr>
        <p:spPr/>
        <p:txBody>
          <a:bodyPr/>
          <a:lstStyle/>
          <a:p>
            <a:r>
              <a:rPr lang="en-US" i="1" dirty="0"/>
              <a:t>Source</a:t>
            </a:r>
            <a:r>
              <a:rPr lang="en-US" dirty="0"/>
              <a:t>. Center on MTSS (n.d.a)</a:t>
            </a:r>
          </a:p>
        </p:txBody>
      </p:sp>
      <p:sp>
        <p:nvSpPr>
          <p:cNvPr id="5" name="Slide Number Placeholder 4">
            <a:extLst>
              <a:ext uri="{FF2B5EF4-FFF2-40B4-BE49-F238E27FC236}">
                <a16:creationId xmlns:a16="http://schemas.microsoft.com/office/drawing/2014/main" id="{6C90E206-537E-E4EC-009E-9304DC5DE19C}"/>
              </a:ext>
            </a:extLst>
          </p:cNvPr>
          <p:cNvSpPr>
            <a:spLocks noGrp="1"/>
          </p:cNvSpPr>
          <p:nvPr>
            <p:ph type="sldNum" sz="quarter" idx="14"/>
          </p:nvPr>
        </p:nvSpPr>
        <p:spPr/>
        <p:txBody>
          <a:bodyPr/>
          <a:lstStyle/>
          <a:p>
            <a:fld id="{99A20822-4A49-4D36-86E3-300BA48D3F00}" type="slidenum">
              <a:rPr lang="en-US" smtClean="0"/>
              <a:pPr/>
              <a:t>49</a:t>
            </a:fld>
            <a:endParaRPr lang="en-US" dirty="0"/>
          </a:p>
        </p:txBody>
      </p:sp>
    </p:spTree>
    <p:extLst>
      <p:ext uri="{BB962C8B-B14F-4D97-AF65-F5344CB8AC3E}">
        <p14:creationId xmlns:p14="http://schemas.microsoft.com/office/powerpoint/2010/main" val="1790975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C9F-69B3-2999-AAD5-7521C0DA09EA}"/>
              </a:ext>
            </a:extLst>
          </p:cNvPr>
          <p:cNvSpPr>
            <a:spLocks noGrp="1"/>
          </p:cNvSpPr>
          <p:nvPr>
            <p:ph type="title"/>
          </p:nvPr>
        </p:nvSpPr>
        <p:spPr>
          <a:xfrm>
            <a:off x="457200" y="0"/>
            <a:ext cx="11274552" cy="1280160"/>
          </a:xfrm>
        </p:spPr>
        <p:txBody>
          <a:bodyPr anchor="ctr">
            <a:normAutofit/>
          </a:bodyPr>
          <a:lstStyle/>
          <a:p>
            <a:r>
              <a:rPr lang="en-US" dirty="0"/>
              <a:t>Diagnostic Data in DBI</a:t>
            </a:r>
          </a:p>
        </p:txBody>
      </p:sp>
      <p:sp>
        <p:nvSpPr>
          <p:cNvPr id="4" name="Content Placeholder 3">
            <a:extLst>
              <a:ext uri="{FF2B5EF4-FFF2-40B4-BE49-F238E27FC236}">
                <a16:creationId xmlns:a16="http://schemas.microsoft.com/office/drawing/2014/main" id="{9C167E09-6A0A-E9C6-452B-8E125ADA27DF}"/>
              </a:ext>
            </a:extLst>
          </p:cNvPr>
          <p:cNvSpPr>
            <a:spLocks noGrp="1"/>
          </p:cNvSpPr>
          <p:nvPr>
            <p:ph sz="half" idx="1"/>
          </p:nvPr>
        </p:nvSpPr>
        <p:spPr>
          <a:xfrm>
            <a:off x="457200" y="1371600"/>
            <a:ext cx="5934072" cy="4343400"/>
          </a:xfrm>
        </p:spPr>
        <p:txBody>
          <a:bodyPr>
            <a:normAutofit/>
          </a:bodyPr>
          <a:lstStyle/>
          <a:p>
            <a:pPr marL="339725" lvl="1" indent="-319088"/>
            <a:r>
              <a:rPr lang="en-US" dirty="0"/>
              <a:t>When a student’s progress is insufficient, diagnostic data can help educators develop a hypothesis about why.</a:t>
            </a:r>
          </a:p>
          <a:p>
            <a:pPr marL="339725" lvl="1" indent="-319088"/>
            <a:r>
              <a:rPr lang="en-US" dirty="0"/>
              <a:t>We suggest a team approach. It’s helpful to collaborate with others who know the student best!</a:t>
            </a:r>
          </a:p>
        </p:txBody>
      </p:sp>
      <p:pic>
        <p:nvPicPr>
          <p:cNvPr id="10" name="Content Placeholder 9" descr="A group of people looking at a laptop computer">
            <a:extLst>
              <a:ext uri="{FF2B5EF4-FFF2-40B4-BE49-F238E27FC236}">
                <a16:creationId xmlns:a16="http://schemas.microsoft.com/office/drawing/2014/main" id="{51CBBAA3-32B2-586D-92D7-F57D79EF81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097" r="6169"/>
          <a:stretch/>
        </p:blipFill>
        <p:spPr>
          <a:xfrm>
            <a:off x="6611112" y="1518902"/>
            <a:ext cx="5120640" cy="3993932"/>
          </a:xfrm>
          <a:noFill/>
        </p:spPr>
      </p:pic>
      <p:sp>
        <p:nvSpPr>
          <p:cNvPr id="1038" name="Text Placeholder 4">
            <a:extLst>
              <a:ext uri="{FF2B5EF4-FFF2-40B4-BE49-F238E27FC236}">
                <a16:creationId xmlns:a16="http://schemas.microsoft.com/office/drawing/2014/main" id="{67321405-A5D3-5C5A-64DA-DACDD916C6F7}"/>
              </a:ext>
            </a:extLst>
          </p:cNvPr>
          <p:cNvSpPr>
            <a:spLocks noGrp="1"/>
          </p:cNvSpPr>
          <p:nvPr>
            <p:ph type="body" sz="quarter" idx="13"/>
          </p:nvPr>
        </p:nvSpPr>
        <p:spPr>
          <a:xfrm>
            <a:off x="457200" y="5751576"/>
            <a:ext cx="11274552" cy="192024"/>
          </a:xfrm>
        </p:spPr>
        <p:txBody>
          <a:bodyPr/>
          <a:lstStyle/>
          <a:p>
            <a:endParaRPr lang="en-US" dirty="0"/>
          </a:p>
        </p:txBody>
      </p:sp>
      <p:sp>
        <p:nvSpPr>
          <p:cNvPr id="5" name="Slide Number Placeholder 4">
            <a:extLst>
              <a:ext uri="{FF2B5EF4-FFF2-40B4-BE49-F238E27FC236}">
                <a16:creationId xmlns:a16="http://schemas.microsoft.com/office/drawing/2014/main" id="{6C981E6B-8CBA-245F-36D1-E633F87CBA5A}"/>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a:t>
            </a:fld>
            <a:endParaRPr lang="en-US" dirty="0"/>
          </a:p>
        </p:txBody>
      </p:sp>
    </p:spTree>
    <p:extLst>
      <p:ext uri="{BB962C8B-B14F-4D97-AF65-F5344CB8AC3E}">
        <p14:creationId xmlns:p14="http://schemas.microsoft.com/office/powerpoint/2010/main" val="2445683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Ms. Torres: Using Informal Diagnostic Data</a:t>
            </a:r>
          </a:p>
        </p:txBody>
      </p:sp>
      <p:sp>
        <p:nvSpPr>
          <p:cNvPr id="6" name="Rectangle: Rounded Corners 5">
            <a:extLst>
              <a:ext uri="{FF2B5EF4-FFF2-40B4-BE49-F238E27FC236}">
                <a16:creationId xmlns:a16="http://schemas.microsoft.com/office/drawing/2014/main" id="{52F5AD15-54D7-8A68-9489-FD5B2D807E44}"/>
              </a:ext>
              <a:ext uri="{C183D7F6-B498-43B3-948B-1728B52AA6E4}">
                <adec:decorative xmlns:adec="http://schemas.microsoft.com/office/drawing/2017/decorative" val="1"/>
              </a:ext>
            </a:extLst>
          </p:cNvPr>
          <p:cNvSpPr/>
          <p:nvPr/>
        </p:nvSpPr>
        <p:spPr>
          <a:xfrm>
            <a:off x="657727" y="1280160"/>
            <a:ext cx="5015960" cy="434340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2" name="Picture 1" descr="A teacher showing a girl a reading passage.">
            <a:extLst>
              <a:ext uri="{FF2B5EF4-FFF2-40B4-BE49-F238E27FC236}">
                <a16:creationId xmlns:a16="http://schemas.microsoft.com/office/drawing/2014/main" id="{EBDF60FE-C6FB-3195-CB4E-7011C8313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01" y="2112424"/>
            <a:ext cx="4005072" cy="2670048"/>
          </a:xfrm>
          <a:prstGeom prst="rect">
            <a:avLst/>
          </a:prstGeom>
          <a:effectLst>
            <a:softEdge rad="127000"/>
          </a:effectLst>
        </p:spPr>
      </p:pic>
      <p:sp>
        <p:nvSpPr>
          <p:cNvPr id="10" name="Content Placeholder 9">
            <a:extLst>
              <a:ext uri="{FF2B5EF4-FFF2-40B4-BE49-F238E27FC236}">
                <a16:creationId xmlns:a16="http://schemas.microsoft.com/office/drawing/2014/main" id="{7A13C786-08B8-61D1-1031-B000BA09A405}"/>
              </a:ext>
            </a:extLst>
          </p:cNvPr>
          <p:cNvSpPr>
            <a:spLocks noGrp="1"/>
          </p:cNvSpPr>
          <p:nvPr>
            <p:ph sz="quarter" idx="15"/>
          </p:nvPr>
        </p:nvSpPr>
        <p:spPr/>
        <p:txBody>
          <a:bodyPr>
            <a:normAutofit fontScale="92500"/>
          </a:bodyPr>
          <a:lstStyle/>
          <a:p>
            <a:r>
              <a:rPr lang="en-US" i="1" dirty="0">
                <a:solidFill>
                  <a:schemeClr val="tx1"/>
                </a:solidFill>
              </a:rPr>
              <a:t>Based on the trend of Ava’s progress monitoring data, Ms. Torres thinks that the current intervention may not be intensive enough for Ava to reach her goal. She uses the OTR assessment resource to track the number of OTRs Ava has over several intervention sessions. Ms. Torres confirms that Ava’s OTR/minute rate in the small group is low—only 1–2 per minute.</a:t>
            </a:r>
          </a:p>
          <a:p>
            <a:endParaRPr lang="en-US" dirty="0"/>
          </a:p>
        </p:txBody>
      </p:sp>
      <p:sp>
        <p:nvSpPr>
          <p:cNvPr id="3" name="Text Placeholder 2">
            <a:extLst>
              <a:ext uri="{FF2B5EF4-FFF2-40B4-BE49-F238E27FC236}">
                <a16:creationId xmlns:a16="http://schemas.microsoft.com/office/drawing/2014/main" id="{61DFE40F-8E2E-82DA-A529-BADE1546E1E3}"/>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50</a:t>
            </a:fld>
            <a:endParaRPr lang="en-US" dirty="0"/>
          </a:p>
        </p:txBody>
      </p:sp>
    </p:spTree>
    <p:extLst>
      <p:ext uri="{BB962C8B-B14F-4D97-AF65-F5344CB8AC3E}">
        <p14:creationId xmlns:p14="http://schemas.microsoft.com/office/powerpoint/2010/main" val="2875333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DF210DB-379C-4CF3-F70C-9814260C06CF}"/>
              </a:ext>
              <a:ext uri="{C183D7F6-B498-43B3-948B-1728B52AA6E4}">
                <adec:decorative xmlns:adec="http://schemas.microsoft.com/office/drawing/2017/decorative" val="1"/>
              </a:ext>
            </a:extLst>
          </p:cNvPr>
          <p:cNvSpPr/>
          <p:nvPr/>
        </p:nvSpPr>
        <p:spPr>
          <a:xfrm>
            <a:off x="657727" y="1280160"/>
            <a:ext cx="5015960" cy="434340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sp>
        <p:nvSpPr>
          <p:cNvPr id="2" name="Title 1">
            <a:extLst>
              <a:ext uri="{FF2B5EF4-FFF2-40B4-BE49-F238E27FC236}">
                <a16:creationId xmlns:a16="http://schemas.microsoft.com/office/drawing/2014/main" id="{0D57D91B-610B-6651-8DCD-B6B27DCB70CA}"/>
              </a:ext>
            </a:extLst>
          </p:cNvPr>
          <p:cNvSpPr>
            <a:spLocks noGrp="1"/>
          </p:cNvSpPr>
          <p:nvPr>
            <p:ph type="title"/>
          </p:nvPr>
        </p:nvSpPr>
        <p:spPr/>
        <p:txBody>
          <a:bodyPr/>
          <a:lstStyle/>
          <a:p>
            <a:r>
              <a:rPr lang="en-US" dirty="0"/>
              <a:t>Ava’s Plan: Intensify Dosage</a:t>
            </a:r>
          </a:p>
        </p:txBody>
      </p:sp>
      <p:pic>
        <p:nvPicPr>
          <p:cNvPr id="3" name="Picture 2" descr="A teacher showing a girl a reading passage.">
            <a:extLst>
              <a:ext uri="{FF2B5EF4-FFF2-40B4-BE49-F238E27FC236}">
                <a16:creationId xmlns:a16="http://schemas.microsoft.com/office/drawing/2014/main" id="{F35EE075-79CC-C431-E01C-5BB41C457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06" y="1866930"/>
            <a:ext cx="4686201" cy="3124134"/>
          </a:xfrm>
          <a:prstGeom prst="rect">
            <a:avLst/>
          </a:prstGeom>
          <a:effectLst>
            <a:softEdge rad="127000"/>
          </a:effectLst>
        </p:spPr>
      </p:pic>
      <p:sp>
        <p:nvSpPr>
          <p:cNvPr id="7" name="Content Placeholder 6">
            <a:extLst>
              <a:ext uri="{FF2B5EF4-FFF2-40B4-BE49-F238E27FC236}">
                <a16:creationId xmlns:a16="http://schemas.microsoft.com/office/drawing/2014/main" id="{1738018A-4874-0268-DAAC-E273C7EA9F14}"/>
              </a:ext>
            </a:extLst>
          </p:cNvPr>
          <p:cNvSpPr>
            <a:spLocks noGrp="1"/>
          </p:cNvSpPr>
          <p:nvPr>
            <p:ph sz="quarter" idx="15"/>
          </p:nvPr>
        </p:nvSpPr>
        <p:spPr>
          <a:xfrm>
            <a:off x="6164580" y="1371600"/>
            <a:ext cx="5727314" cy="4343400"/>
          </a:xfrm>
        </p:spPr>
        <p:txBody>
          <a:bodyPr>
            <a:normAutofit fontScale="92500" lnSpcReduction="10000"/>
          </a:bodyPr>
          <a:lstStyle/>
          <a:p>
            <a:r>
              <a:rPr lang="en-US" sz="2800" i="1" dirty="0">
                <a:solidFill>
                  <a:schemeClr val="tx1"/>
                </a:solidFill>
              </a:rPr>
              <a:t>Ms. Torres develops a hypothesis that states, “If Ava receives more opportunities to practice and receive feedback on math facts, she will increase her math fact fluency.” To address the hypothesis, Ms. Torres is going to increase the number of OTRs during math intervention sessions and find times throughout the day for brief practice sessions. </a:t>
            </a:r>
          </a:p>
          <a:p>
            <a:endParaRPr lang="en-US" dirty="0"/>
          </a:p>
        </p:txBody>
      </p:sp>
      <p:sp>
        <p:nvSpPr>
          <p:cNvPr id="4" name="Text Placeholder 3">
            <a:extLst>
              <a:ext uri="{FF2B5EF4-FFF2-40B4-BE49-F238E27FC236}">
                <a16:creationId xmlns:a16="http://schemas.microsoft.com/office/drawing/2014/main" id="{689AF233-FFBE-71AA-BABD-CFBCE9DFB4BD}"/>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E3DB72C3-E514-E824-B3F3-87C751F8A9BF}"/>
              </a:ext>
            </a:extLst>
          </p:cNvPr>
          <p:cNvSpPr>
            <a:spLocks noGrp="1"/>
          </p:cNvSpPr>
          <p:nvPr>
            <p:ph type="sldNum" sz="quarter" idx="12"/>
          </p:nvPr>
        </p:nvSpPr>
        <p:spPr/>
        <p:txBody>
          <a:bodyPr/>
          <a:lstStyle/>
          <a:p>
            <a:fld id="{99A20822-4A49-4D36-86E3-300BA48D3F00}" type="slidenum">
              <a:rPr lang="en-US" smtClean="0"/>
              <a:pPr/>
              <a:t>51</a:t>
            </a:fld>
            <a:endParaRPr lang="en-US" dirty="0"/>
          </a:p>
        </p:txBody>
      </p:sp>
    </p:spTree>
    <p:extLst>
      <p:ext uri="{BB962C8B-B14F-4D97-AF65-F5344CB8AC3E}">
        <p14:creationId xmlns:p14="http://schemas.microsoft.com/office/powerpoint/2010/main" val="1007368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Informal Diagnostic Data Scenario </a:t>
            </a:r>
          </a:p>
        </p:txBody>
      </p:sp>
      <p:sp>
        <p:nvSpPr>
          <p:cNvPr id="6" name="Text Placeholder 5">
            <a:extLst>
              <a:ext uri="{FF2B5EF4-FFF2-40B4-BE49-F238E27FC236}">
                <a16:creationId xmlns:a16="http://schemas.microsoft.com/office/drawing/2014/main" id="{D721CC96-2187-33E4-92D3-0DE5579EF3D7}"/>
              </a:ext>
            </a:extLst>
          </p:cNvPr>
          <p:cNvSpPr>
            <a:spLocks noGrp="1"/>
          </p:cNvSpPr>
          <p:nvPr>
            <p:ph type="body" sz="quarter" idx="13"/>
          </p:nvPr>
        </p:nvSpPr>
        <p:spPr/>
        <p:txBody>
          <a:bodyPr>
            <a:normAutofit fontScale="92500"/>
          </a:bodyPr>
          <a:lstStyle/>
          <a:p>
            <a:r>
              <a:rPr lang="en-US" dirty="0"/>
              <a:t>The student is making progress in the intervention but having difficulty in other settings.</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007939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Example 3: Ms. Hunter and Adam</a:t>
            </a:r>
          </a:p>
        </p:txBody>
      </p:sp>
      <p:sp>
        <p:nvSpPr>
          <p:cNvPr id="6" name="Rectangle: Rounded Corners 5">
            <a:extLst>
              <a:ext uri="{FF2B5EF4-FFF2-40B4-BE49-F238E27FC236}">
                <a16:creationId xmlns:a16="http://schemas.microsoft.com/office/drawing/2014/main" id="{52F5AD15-54D7-8A68-9489-FD5B2D807E44}"/>
              </a:ext>
              <a:ext uri="{C183D7F6-B498-43B3-948B-1728B52AA6E4}">
                <adec:decorative xmlns:adec="http://schemas.microsoft.com/office/drawing/2017/decorative" val="1"/>
              </a:ext>
            </a:extLst>
          </p:cNvPr>
          <p:cNvSpPr/>
          <p:nvPr/>
        </p:nvSpPr>
        <p:spPr>
          <a:xfrm>
            <a:off x="657727" y="1280160"/>
            <a:ext cx="4982909" cy="434340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3" name="Picture 2" descr="Mother and son meeting with teacher at parent-teacher conference.&#10;&#10;">
            <a:extLst>
              <a:ext uri="{FF2B5EF4-FFF2-40B4-BE49-F238E27FC236}">
                <a16:creationId xmlns:a16="http://schemas.microsoft.com/office/drawing/2014/main" id="{6F291056-7536-511A-D6D8-A7B51608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169" y="1885950"/>
            <a:ext cx="3862166" cy="3086100"/>
          </a:xfrm>
          <a:prstGeom prst="rect">
            <a:avLst/>
          </a:prstGeom>
          <a:effectLst>
            <a:softEdge rad="127000"/>
          </a:effectLst>
        </p:spPr>
      </p:pic>
      <p:sp>
        <p:nvSpPr>
          <p:cNvPr id="13" name="Content Placeholder 12">
            <a:extLst>
              <a:ext uri="{FF2B5EF4-FFF2-40B4-BE49-F238E27FC236}">
                <a16:creationId xmlns:a16="http://schemas.microsoft.com/office/drawing/2014/main" id="{BBE19C61-1010-F61B-F47A-31A377515175}"/>
              </a:ext>
            </a:extLst>
          </p:cNvPr>
          <p:cNvSpPr>
            <a:spLocks noGrp="1"/>
          </p:cNvSpPr>
          <p:nvPr>
            <p:ph sz="quarter" idx="15"/>
          </p:nvPr>
        </p:nvSpPr>
        <p:spPr/>
        <p:txBody>
          <a:bodyPr>
            <a:normAutofit fontScale="92500" lnSpcReduction="20000"/>
          </a:bodyPr>
          <a:lstStyle/>
          <a:p>
            <a:r>
              <a:rPr lang="en-US" sz="2800" i="1" dirty="0">
                <a:solidFill>
                  <a:schemeClr val="tx1"/>
                </a:solidFill>
              </a:rPr>
              <a:t>At the parent-teacher conference, Ms. Hunter, the reading interventionist, and Adam’s mom discuss Adam’s reading scores. Adam’s progress monitoring scores in his intervention show moderate gains, and he is engaged in lessons. However, his general education teacher reports that Adam continues to struggle in reading and is not engaged in whole-group lessons. </a:t>
            </a:r>
          </a:p>
          <a:p>
            <a:endParaRPr lang="en-US" dirty="0"/>
          </a:p>
        </p:txBody>
      </p:sp>
      <p:sp>
        <p:nvSpPr>
          <p:cNvPr id="11" name="Text Placeholder 10">
            <a:extLst>
              <a:ext uri="{FF2B5EF4-FFF2-40B4-BE49-F238E27FC236}">
                <a16:creationId xmlns:a16="http://schemas.microsoft.com/office/drawing/2014/main" id="{1981ACA6-B5B7-5FF3-B90A-412608A2BEB9}"/>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53</a:t>
            </a:fld>
            <a:endParaRPr lang="en-US" dirty="0"/>
          </a:p>
        </p:txBody>
      </p:sp>
    </p:spTree>
    <p:extLst>
      <p:ext uri="{BB962C8B-B14F-4D97-AF65-F5344CB8AC3E}">
        <p14:creationId xmlns:p14="http://schemas.microsoft.com/office/powerpoint/2010/main" val="1395811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C9C0-0330-1944-8294-51882A331336}"/>
              </a:ext>
            </a:extLst>
          </p:cNvPr>
          <p:cNvSpPr>
            <a:spLocks noGrp="1"/>
          </p:cNvSpPr>
          <p:nvPr>
            <p:ph type="title"/>
          </p:nvPr>
        </p:nvSpPr>
        <p:spPr/>
        <p:txBody>
          <a:bodyPr>
            <a:normAutofit/>
          </a:bodyPr>
          <a:lstStyle/>
          <a:p>
            <a:r>
              <a:rPr lang="en-US" dirty="0"/>
              <a:t>Making Progress in the Intervention But Having Difficulty in Other Settings</a:t>
            </a:r>
          </a:p>
        </p:txBody>
      </p:sp>
      <p:pic>
        <p:nvPicPr>
          <p:cNvPr id="18" name="Graphic 17" descr="Thumbs up sign with solid fill">
            <a:extLst>
              <a:ext uri="{FF2B5EF4-FFF2-40B4-BE49-F238E27FC236}">
                <a16:creationId xmlns:a16="http://schemas.microsoft.com/office/drawing/2014/main" id="{611353B9-4A58-3611-BB79-C6C6049BD0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3229" y="1280160"/>
            <a:ext cx="914400" cy="914400"/>
          </a:xfrm>
          <a:prstGeom prst="rect">
            <a:avLst/>
          </a:prstGeom>
        </p:spPr>
      </p:pic>
      <p:pic>
        <p:nvPicPr>
          <p:cNvPr id="19" name="Graphic 18" descr="Confused face outline with solid fill">
            <a:extLst>
              <a:ext uri="{FF2B5EF4-FFF2-40B4-BE49-F238E27FC236}">
                <a16:creationId xmlns:a16="http://schemas.microsoft.com/office/drawing/2014/main" id="{CD5D1DB1-6381-1876-01B7-5B06896C2E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3013" y="1280160"/>
            <a:ext cx="914400" cy="914400"/>
          </a:xfrm>
          <a:prstGeom prst="rect">
            <a:avLst/>
          </a:prstGeom>
        </p:spPr>
      </p:pic>
      <p:sp>
        <p:nvSpPr>
          <p:cNvPr id="21" name="TextBox 20">
            <a:extLst>
              <a:ext uri="{FF2B5EF4-FFF2-40B4-BE49-F238E27FC236}">
                <a16:creationId xmlns:a16="http://schemas.microsoft.com/office/drawing/2014/main" id="{F059DDCD-9101-2E6A-B9DB-99BC862B42DA}"/>
              </a:ext>
            </a:extLst>
          </p:cNvPr>
          <p:cNvSpPr txBox="1"/>
          <p:nvPr/>
        </p:nvSpPr>
        <p:spPr>
          <a:xfrm>
            <a:off x="388495" y="2372270"/>
            <a:ext cx="6129034" cy="3664849"/>
          </a:xfrm>
          <a:prstGeom prst="rect">
            <a:avLst/>
          </a:prstGeom>
          <a:noFill/>
        </p:spPr>
        <p:txBody>
          <a:bodyPr wrap="square">
            <a:spAutoFit/>
          </a:bodyPr>
          <a:lstStyle/>
          <a:p>
            <a:pPr marL="0" indent="0">
              <a:buNone/>
            </a:pPr>
            <a:r>
              <a:rPr lang="en-US" sz="2400" b="1" dirty="0">
                <a:solidFill>
                  <a:schemeClr val="tx1"/>
                </a:solidFill>
              </a:rPr>
              <a:t>Success in the intervention</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Passing lesson checkouts</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Successful on formative assessments</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Good retention of intervention content</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Moderate/high levels of accurate responding</a:t>
            </a:r>
          </a:p>
          <a:p>
            <a:pPr marL="342900" indent="-342900">
              <a:lnSpc>
                <a:spcPct val="125000"/>
              </a:lnSpc>
              <a:spcBef>
                <a:spcPts val="600"/>
              </a:spcBef>
              <a:buClr>
                <a:schemeClr val="accent1"/>
              </a:buClr>
              <a:buFont typeface="Wingdings" pitchFamily="2" charset="2"/>
              <a:buChar char="§"/>
            </a:pPr>
            <a:r>
              <a:rPr lang="en-US" sz="2000" spc="-20" dirty="0"/>
              <a:t>Increased accuracy as a result of c</a:t>
            </a:r>
            <a:r>
              <a:rPr lang="en-US" sz="2000" spc="-20" dirty="0">
                <a:solidFill>
                  <a:schemeClr val="tx1"/>
                </a:solidFill>
              </a:rPr>
              <a:t>orrective feedback</a:t>
            </a:r>
          </a:p>
          <a:p>
            <a:pPr marL="342900" indent="-342900">
              <a:lnSpc>
                <a:spcPct val="125000"/>
              </a:lnSpc>
              <a:spcBef>
                <a:spcPts val="600"/>
              </a:spcBef>
              <a:buClr>
                <a:schemeClr val="accent1"/>
              </a:buClr>
              <a:buFont typeface="Wingdings" pitchFamily="2" charset="2"/>
              <a:buChar char="§"/>
            </a:pPr>
            <a:r>
              <a:rPr lang="en-US" sz="2000" dirty="0"/>
              <a:t>Cooperating with peers</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Asking for help when frustrated</a:t>
            </a:r>
          </a:p>
        </p:txBody>
      </p:sp>
      <p:sp>
        <p:nvSpPr>
          <p:cNvPr id="23" name="TextBox 22">
            <a:extLst>
              <a:ext uri="{FF2B5EF4-FFF2-40B4-BE49-F238E27FC236}">
                <a16:creationId xmlns:a16="http://schemas.microsoft.com/office/drawing/2014/main" id="{9619A1A3-A006-AD5B-C945-47F2B11418C9}"/>
              </a:ext>
            </a:extLst>
          </p:cNvPr>
          <p:cNvSpPr txBox="1"/>
          <p:nvPr/>
        </p:nvSpPr>
        <p:spPr>
          <a:xfrm>
            <a:off x="6395562" y="2366016"/>
            <a:ext cx="5533478" cy="2125967"/>
          </a:xfrm>
          <a:prstGeom prst="rect">
            <a:avLst/>
          </a:prstGeom>
          <a:noFill/>
        </p:spPr>
        <p:txBody>
          <a:bodyPr wrap="square">
            <a:spAutoFit/>
          </a:bodyPr>
          <a:lstStyle/>
          <a:p>
            <a:pPr marL="0" indent="0">
              <a:buNone/>
            </a:pPr>
            <a:r>
              <a:rPr lang="en-US" sz="2400" b="1" dirty="0">
                <a:solidFill>
                  <a:schemeClr val="tx1"/>
                </a:solidFill>
              </a:rPr>
              <a:t>Difficulty outside of the intervention</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Difficulty using learned strategies outside of intervention time</a:t>
            </a:r>
          </a:p>
          <a:p>
            <a:pPr marL="342900" indent="-342900">
              <a:lnSpc>
                <a:spcPct val="125000"/>
              </a:lnSpc>
              <a:spcBef>
                <a:spcPts val="600"/>
              </a:spcBef>
              <a:buClr>
                <a:schemeClr val="accent1"/>
              </a:buClr>
              <a:buFont typeface="Wingdings" pitchFamily="2" charset="2"/>
              <a:buChar char="§"/>
            </a:pPr>
            <a:r>
              <a:rPr lang="en-US" sz="2000" dirty="0">
                <a:solidFill>
                  <a:schemeClr val="tx1"/>
                </a:solidFill>
              </a:rPr>
              <a:t>Exhibits behavioral difficulties outside of intervention time</a:t>
            </a:r>
          </a:p>
        </p:txBody>
      </p:sp>
      <p:sp>
        <p:nvSpPr>
          <p:cNvPr id="3" name="Slide Number Placeholder 3">
            <a:extLst>
              <a:ext uri="{FF2B5EF4-FFF2-40B4-BE49-F238E27FC236}">
                <a16:creationId xmlns:a16="http://schemas.microsoft.com/office/drawing/2014/main" id="{BE7C1DAD-19DF-FB64-A394-6AF3072DF18F}"/>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54</a:t>
            </a:fld>
            <a:endParaRPr lang="en-US" dirty="0"/>
          </a:p>
        </p:txBody>
      </p:sp>
    </p:spTree>
    <p:extLst>
      <p:ext uri="{BB962C8B-B14F-4D97-AF65-F5344CB8AC3E}">
        <p14:creationId xmlns:p14="http://schemas.microsoft.com/office/powerpoint/2010/main" val="266413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Informal Diagnostic Data Process Example: Instruction Dimension </a:t>
            </a:r>
          </a:p>
        </p:txBody>
      </p:sp>
      <p:sp>
        <p:nvSpPr>
          <p:cNvPr id="3" name="Text Placeholder 2">
            <a:extLst>
              <a:ext uri="{FF2B5EF4-FFF2-40B4-BE49-F238E27FC236}">
                <a16:creationId xmlns:a16="http://schemas.microsoft.com/office/drawing/2014/main" id="{3030D627-1C7E-68CF-BCE5-235B7B008A54}"/>
              </a:ext>
            </a:extLst>
          </p:cNvPr>
          <p:cNvSpPr>
            <a:spLocks noGrp="1"/>
          </p:cNvSpPr>
          <p:nvPr>
            <p:ph type="body" sz="quarter" idx="15"/>
          </p:nvPr>
        </p:nvSpPr>
        <p:spPr/>
        <p:txBody>
          <a:bodyPr>
            <a:normAutofit fontScale="85000" lnSpcReduction="20000"/>
          </a:bodyPr>
          <a:lstStyle/>
          <a:p>
            <a:r>
              <a:rPr lang="en-US" dirty="0"/>
              <a:t>When the student i</a:t>
            </a:r>
            <a:r>
              <a:rPr lang="en-US" sz="2800" b="0" dirty="0">
                <a:solidFill>
                  <a:schemeClr val="tx1"/>
                </a:solidFill>
                <a:cs typeface="Arial" panose="020B0604020202020204" pitchFamily="34" charset="0"/>
              </a:rPr>
              <a:t>s doing okay in some settings but not in others, </a:t>
            </a:r>
            <a:r>
              <a:rPr lang="en-US" dirty="0"/>
              <a:t>it may be </a:t>
            </a:r>
            <a:r>
              <a:rPr lang="en-US" sz="2800" b="0" dirty="0">
                <a:solidFill>
                  <a:schemeClr val="tx1"/>
                </a:solidFill>
                <a:cs typeface="Arial" panose="020B0604020202020204" pitchFamily="34" charset="0"/>
              </a:rPr>
              <a:t>a transfer issue, in which the teacher needs to support the student with applying the skill across settings. (</a:t>
            </a:r>
            <a:r>
              <a:rPr lang="en-US" sz="2800" i="1" dirty="0">
                <a:cs typeface="Arial" panose="020B0604020202020204" pitchFamily="34" charset="0"/>
              </a:rPr>
              <a:t>instruction)</a:t>
            </a:r>
            <a:endParaRPr lang="en-US" dirty="0"/>
          </a:p>
        </p:txBody>
      </p:sp>
      <p:sp>
        <p:nvSpPr>
          <p:cNvPr id="16" name="Freeform 15" descr="Review the Student’s Progress&#10;">
            <a:extLst>
              <a:ext uri="{FF2B5EF4-FFF2-40B4-BE49-F238E27FC236}">
                <a16:creationId xmlns:a16="http://schemas.microsoft.com/office/drawing/2014/main" id="{D0A2F4FD-4E23-D4B9-A8F0-D8053B3BFDEE}"/>
              </a:ext>
            </a:extLst>
          </p:cNvPr>
          <p:cNvSpPr/>
          <p:nvPr/>
        </p:nvSpPr>
        <p:spPr>
          <a:xfrm>
            <a:off x="588823" y="2758301"/>
            <a:ext cx="2432316" cy="841654"/>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Review the Student’s Progress</a:t>
            </a:r>
            <a:endParaRPr lang="en-US" sz="1850" b="1" kern="1200" dirty="0">
              <a:cs typeface="Arial" panose="020B0604020202020204" pitchFamily="34" charset="0"/>
            </a:endParaRPr>
          </a:p>
        </p:txBody>
      </p:sp>
      <p:sp>
        <p:nvSpPr>
          <p:cNvPr id="6" name="Rounded Rectangle 5" descr="The student is making progress in the intervention but having difficulty in other settings.&#10;">
            <a:extLst>
              <a:ext uri="{FF2B5EF4-FFF2-40B4-BE49-F238E27FC236}">
                <a16:creationId xmlns:a16="http://schemas.microsoft.com/office/drawing/2014/main" id="{A2B84A91-923F-72EE-EE35-913378846515}"/>
              </a:ext>
            </a:extLst>
          </p:cNvPr>
          <p:cNvSpPr/>
          <p:nvPr/>
        </p:nvSpPr>
        <p:spPr>
          <a:xfrm>
            <a:off x="533330" y="3661345"/>
            <a:ext cx="2468108" cy="1949357"/>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The student is making progress in the intervention but having difficulty in other settings.</a:t>
            </a:r>
          </a:p>
        </p:txBody>
      </p:sp>
      <p:sp>
        <p:nvSpPr>
          <p:cNvPr id="17" name="Freeform 16" descr="Identify the Focus&#10;">
            <a:extLst>
              <a:ext uri="{FF2B5EF4-FFF2-40B4-BE49-F238E27FC236}">
                <a16:creationId xmlns:a16="http://schemas.microsoft.com/office/drawing/2014/main" id="{B26CB099-27A4-38E3-D5E0-6EB54C07A98C}"/>
              </a:ext>
            </a:extLst>
          </p:cNvPr>
          <p:cNvSpPr/>
          <p:nvPr/>
        </p:nvSpPr>
        <p:spPr>
          <a:xfrm>
            <a:off x="3480384" y="2785155"/>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Identify the Focus</a:t>
            </a:r>
            <a:endParaRPr lang="en-US" sz="1850" b="1" kern="1200" dirty="0">
              <a:cs typeface="Arial" panose="020B0604020202020204" pitchFamily="34" charset="0"/>
            </a:endParaRPr>
          </a:p>
        </p:txBody>
      </p:sp>
      <p:sp>
        <p:nvSpPr>
          <p:cNvPr id="7" name="Rounded Rectangle 6" descr="Have we explicitly taught the student how to generalize skills to new settings? (Instruction)&#10;">
            <a:extLst>
              <a:ext uri="{FF2B5EF4-FFF2-40B4-BE49-F238E27FC236}">
                <a16:creationId xmlns:a16="http://schemas.microsoft.com/office/drawing/2014/main" id="{940EDEFF-63E9-C63F-A2C9-AB850AAE48AE}"/>
              </a:ext>
            </a:extLst>
          </p:cNvPr>
          <p:cNvSpPr/>
          <p:nvPr/>
        </p:nvSpPr>
        <p:spPr>
          <a:xfrm>
            <a:off x="3480384" y="3681307"/>
            <a:ext cx="2660581" cy="1935930"/>
          </a:xfrm>
          <a:prstGeom prst="roundRect">
            <a:avLst/>
          </a:prstGeom>
          <a:solidFill>
            <a:schemeClr val="accent2"/>
          </a:solidFill>
          <a:ln w="9525">
            <a:solidFill>
              <a:srgbClr val="C2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b="1" dirty="0">
                <a:solidFill>
                  <a:schemeClr val="bg1"/>
                </a:solidFill>
                <a:cs typeface="Arial" panose="020B0604020202020204" pitchFamily="34" charset="0"/>
              </a:rPr>
              <a:t>Have we explicitly taught the student how to generalize skills to new settings? (</a:t>
            </a:r>
            <a:r>
              <a:rPr lang="en-US" sz="1850" b="1" i="1" dirty="0">
                <a:solidFill>
                  <a:schemeClr val="bg1"/>
                </a:solidFill>
                <a:cs typeface="Arial" panose="020B0604020202020204" pitchFamily="34" charset="0"/>
              </a:rPr>
              <a:t>Instruction</a:t>
            </a:r>
            <a:r>
              <a:rPr lang="en-US" sz="1850" b="1" dirty="0">
                <a:solidFill>
                  <a:schemeClr val="bg1"/>
                </a:solidFill>
                <a:cs typeface="Arial" panose="020B0604020202020204" pitchFamily="34" charset="0"/>
              </a:rPr>
              <a:t>)</a:t>
            </a:r>
          </a:p>
        </p:txBody>
      </p:sp>
      <p:sp>
        <p:nvSpPr>
          <p:cNvPr id="10" name="Freeform 9">
            <a:extLst>
              <a:ext uri="{FF2B5EF4-FFF2-40B4-BE49-F238E27FC236}">
                <a16:creationId xmlns:a16="http://schemas.microsoft.com/office/drawing/2014/main" id="{BDA9F88C-DBA2-E918-E415-A67135D73C13}"/>
              </a:ext>
              <a:ext uri="{C183D7F6-B498-43B3-948B-1728B52AA6E4}">
                <adec:decorative xmlns:adec="http://schemas.microsoft.com/office/drawing/2017/decorative" val="1"/>
              </a:ext>
            </a:extLst>
          </p:cNvPr>
          <p:cNvSpPr/>
          <p:nvPr/>
        </p:nvSpPr>
        <p:spPr>
          <a:xfrm>
            <a:off x="3021139" y="4367408"/>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8" name="Freeform 17" descr="Collect and Review Informal Diagnostic Data&#10;&#10;">
            <a:extLst>
              <a:ext uri="{FF2B5EF4-FFF2-40B4-BE49-F238E27FC236}">
                <a16:creationId xmlns:a16="http://schemas.microsoft.com/office/drawing/2014/main" id="{D0A21BA8-A440-57B8-6C17-970A119B4A6F}"/>
              </a:ext>
            </a:extLst>
          </p:cNvPr>
          <p:cNvSpPr/>
          <p:nvPr/>
        </p:nvSpPr>
        <p:spPr>
          <a:xfrm>
            <a:off x="6600210" y="2808165"/>
            <a:ext cx="25677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spc="-30" dirty="0">
                <a:cs typeface="Arial" panose="020B0604020202020204" pitchFamily="34" charset="0"/>
              </a:rPr>
              <a:t>Collect and Review Informal Diagnostic Data</a:t>
            </a:r>
          </a:p>
        </p:txBody>
      </p:sp>
      <p:sp>
        <p:nvSpPr>
          <p:cNvPr id="11" name="Rounded Rectangle 10" descr="Observe instruction across multiple settings to identify needed supports (e.g., consistent routines).&#10;">
            <a:extLst>
              <a:ext uri="{FF2B5EF4-FFF2-40B4-BE49-F238E27FC236}">
                <a16:creationId xmlns:a16="http://schemas.microsoft.com/office/drawing/2014/main" id="{1A9B1217-EC0A-96C6-2FCC-3C70F0CAA01B}"/>
              </a:ext>
            </a:extLst>
          </p:cNvPr>
          <p:cNvSpPr/>
          <p:nvPr/>
        </p:nvSpPr>
        <p:spPr>
          <a:xfrm>
            <a:off x="6600210" y="3719305"/>
            <a:ext cx="2550951" cy="1935931"/>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Observe instruction across multiple settings to identify needed supports (e.g., consistent routines).</a:t>
            </a:r>
          </a:p>
        </p:txBody>
      </p:sp>
      <p:sp>
        <p:nvSpPr>
          <p:cNvPr id="13" name="Freeform 12">
            <a:extLst>
              <a:ext uri="{FF2B5EF4-FFF2-40B4-BE49-F238E27FC236}">
                <a16:creationId xmlns:a16="http://schemas.microsoft.com/office/drawing/2014/main" id="{34988441-96C4-8E0C-801C-9314CEE0E2AE}"/>
              </a:ext>
              <a:ext uri="{C183D7F6-B498-43B3-948B-1728B52AA6E4}">
                <adec:decorative xmlns:adec="http://schemas.microsoft.com/office/drawing/2017/decorative" val="1"/>
              </a:ext>
            </a:extLst>
          </p:cNvPr>
          <p:cNvSpPr/>
          <p:nvPr/>
        </p:nvSpPr>
        <p:spPr>
          <a:xfrm>
            <a:off x="6160666" y="4453834"/>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9" name="Freeform 18" descr="Develop a Hypothesis&#10;&#10;">
            <a:extLst>
              <a:ext uri="{FF2B5EF4-FFF2-40B4-BE49-F238E27FC236}">
                <a16:creationId xmlns:a16="http://schemas.microsoft.com/office/drawing/2014/main" id="{F5DBB48B-7F54-FA31-44A1-2FD42FE2B0EF}"/>
              </a:ext>
            </a:extLst>
          </p:cNvPr>
          <p:cNvSpPr/>
          <p:nvPr/>
        </p:nvSpPr>
        <p:spPr>
          <a:xfrm>
            <a:off x="9343817" y="2808165"/>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dirty="0">
                <a:cs typeface="Arial" panose="020B0604020202020204" pitchFamily="34" charset="0"/>
              </a:rPr>
              <a:t>Develop a Hypothesis</a:t>
            </a:r>
          </a:p>
        </p:txBody>
      </p:sp>
      <p:sp>
        <p:nvSpPr>
          <p:cNvPr id="2" name="Text Placeholder 1">
            <a:extLst>
              <a:ext uri="{FF2B5EF4-FFF2-40B4-BE49-F238E27FC236}">
                <a16:creationId xmlns:a16="http://schemas.microsoft.com/office/drawing/2014/main" id="{53F9ABAE-BE6F-F10A-1B85-53307F8B6F17}"/>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55</a:t>
            </a:fld>
            <a:endParaRPr lang="en-US" dirty="0"/>
          </a:p>
        </p:txBody>
      </p:sp>
    </p:spTree>
    <p:extLst>
      <p:ext uri="{BB962C8B-B14F-4D97-AF65-F5344CB8AC3E}">
        <p14:creationId xmlns:p14="http://schemas.microsoft.com/office/powerpoint/2010/main" val="2918105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9047-437B-3902-18F0-D138D143B7D8}"/>
              </a:ext>
            </a:extLst>
          </p:cNvPr>
          <p:cNvSpPr>
            <a:spLocks noGrp="1"/>
          </p:cNvSpPr>
          <p:nvPr>
            <p:ph type="title"/>
          </p:nvPr>
        </p:nvSpPr>
        <p:spPr/>
        <p:txBody>
          <a:bodyPr/>
          <a:lstStyle/>
          <a:p>
            <a:pPr algn="l"/>
            <a:r>
              <a:rPr lang="en-US" dirty="0"/>
              <a:t>Transfer and Generalization Across Settings</a:t>
            </a:r>
          </a:p>
        </p:txBody>
      </p:sp>
      <p:sp>
        <p:nvSpPr>
          <p:cNvPr id="3" name="Content Placeholder 2">
            <a:extLst>
              <a:ext uri="{FF2B5EF4-FFF2-40B4-BE49-F238E27FC236}">
                <a16:creationId xmlns:a16="http://schemas.microsoft.com/office/drawing/2014/main" id="{562E477F-B048-EB57-289C-B83DAEEC0E4C}"/>
              </a:ext>
            </a:extLst>
          </p:cNvPr>
          <p:cNvSpPr>
            <a:spLocks noGrp="1"/>
          </p:cNvSpPr>
          <p:nvPr>
            <p:ph sz="quarter" idx="17"/>
          </p:nvPr>
        </p:nvSpPr>
        <p:spPr>
          <a:xfrm>
            <a:off x="457200" y="1307592"/>
            <a:ext cx="7961586" cy="4904022"/>
          </a:xfrm>
        </p:spPr>
        <p:txBody>
          <a:bodyPr>
            <a:normAutofit/>
          </a:bodyPr>
          <a:lstStyle/>
          <a:p>
            <a:r>
              <a:rPr lang="en-US" dirty="0"/>
              <a:t>Are students able to generalize and apply skills learned during the intervention to the rest of their day?</a:t>
            </a:r>
          </a:p>
          <a:p>
            <a:r>
              <a:rPr lang="en-US" dirty="0"/>
              <a:t>How can we support students to transfer skills across settings?</a:t>
            </a:r>
          </a:p>
          <a:p>
            <a:pPr lvl="1"/>
            <a:r>
              <a:rPr lang="en-US" dirty="0"/>
              <a:t>Offer opportunities to practice that vary the context.</a:t>
            </a:r>
          </a:p>
          <a:p>
            <a:pPr lvl="1"/>
            <a:r>
              <a:rPr lang="en-US" dirty="0"/>
              <a:t>Provide cumulative systematic review.</a:t>
            </a:r>
          </a:p>
          <a:p>
            <a:pPr lvl="1"/>
            <a:r>
              <a:rPr lang="en-US" dirty="0"/>
              <a:t>Teach metacognitive strategies and self-regulation.</a:t>
            </a:r>
          </a:p>
        </p:txBody>
      </p:sp>
      <p:sp>
        <p:nvSpPr>
          <p:cNvPr id="5" name="Slide Number Placeholder 4">
            <a:extLst>
              <a:ext uri="{FF2B5EF4-FFF2-40B4-BE49-F238E27FC236}">
                <a16:creationId xmlns:a16="http://schemas.microsoft.com/office/drawing/2014/main" id="{2FA36C89-685C-3E1E-4A37-01FA5C4E2C0C}"/>
              </a:ext>
            </a:extLst>
          </p:cNvPr>
          <p:cNvSpPr>
            <a:spLocks noGrp="1"/>
          </p:cNvSpPr>
          <p:nvPr>
            <p:ph type="sldNum" sz="quarter" idx="18"/>
          </p:nvPr>
        </p:nvSpPr>
        <p:spPr/>
        <p:txBody>
          <a:bodyPr/>
          <a:lstStyle/>
          <a:p>
            <a:fld id="{99A20822-4A49-4D36-86E3-300BA48D3F00}" type="slidenum">
              <a:rPr lang="en-US" smtClean="0"/>
              <a:pPr/>
              <a:t>56</a:t>
            </a:fld>
            <a:endParaRPr lang="en-US" dirty="0"/>
          </a:p>
        </p:txBody>
      </p:sp>
      <p:graphicFrame>
        <p:nvGraphicFramePr>
          <p:cNvPr id="14" name="Table 13" descr="Table of student schedule: Morning meeting, Core reading/writing, PE, Science/Social Studies, Lunch/Recess, Specials, Reading Intervention, Math">
            <a:extLst>
              <a:ext uri="{FF2B5EF4-FFF2-40B4-BE49-F238E27FC236}">
                <a16:creationId xmlns:a16="http://schemas.microsoft.com/office/drawing/2014/main" id="{2B1B2248-04F4-F107-D7DE-63C4808AF864}"/>
              </a:ext>
            </a:extLst>
          </p:cNvPr>
          <p:cNvGraphicFramePr>
            <a:graphicFrameLocks noGrp="1"/>
          </p:cNvGraphicFramePr>
          <p:nvPr>
            <p:extLst>
              <p:ext uri="{D42A27DB-BD31-4B8C-83A1-F6EECF244321}">
                <p14:modId xmlns:p14="http://schemas.microsoft.com/office/powerpoint/2010/main" val="3227525101"/>
              </p:ext>
            </p:extLst>
          </p:nvPr>
        </p:nvGraphicFramePr>
        <p:xfrm>
          <a:off x="8797158" y="620110"/>
          <a:ext cx="3094735" cy="5480823"/>
        </p:xfrm>
        <a:graphic>
          <a:graphicData uri="http://schemas.openxmlformats.org/drawingml/2006/table">
            <a:tbl>
              <a:tblPr firstRow="1" bandRow="1">
                <a:tableStyleId>{5C22544A-7EE6-4342-B048-85BDC9FD1C3A}</a:tableStyleId>
              </a:tblPr>
              <a:tblGrid>
                <a:gridCol w="3094735">
                  <a:extLst>
                    <a:ext uri="{9D8B030D-6E8A-4147-A177-3AD203B41FA5}">
                      <a16:colId xmlns:a16="http://schemas.microsoft.com/office/drawing/2014/main" val="3759301515"/>
                    </a:ext>
                  </a:extLst>
                </a:gridCol>
              </a:tblGrid>
              <a:tr h="299868">
                <a:tc>
                  <a:txBody>
                    <a:bodyPr/>
                    <a:lstStyle/>
                    <a:p>
                      <a:pPr algn="ctr"/>
                      <a:r>
                        <a:rPr lang="en-US" sz="1400" b="1" dirty="0"/>
                        <a:t>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985643"/>
                  </a:ext>
                </a:extLst>
              </a:tr>
              <a:tr h="299868">
                <a:tc>
                  <a:txBody>
                    <a:bodyPr/>
                    <a:lstStyle/>
                    <a:p>
                      <a:pPr algn="ctr"/>
                      <a:r>
                        <a:rPr lang="en-US" sz="1400" b="1" dirty="0"/>
                        <a:t>Morning Meeting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213916"/>
                  </a:ext>
                </a:extLst>
              </a:tr>
              <a:tr h="1355804">
                <a:tc>
                  <a:txBody>
                    <a:bodyPr/>
                    <a:lstStyle/>
                    <a:p>
                      <a:pPr algn="ctr"/>
                      <a:r>
                        <a:rPr lang="en-US" sz="1400" b="1" dirty="0">
                          <a:solidFill>
                            <a:schemeClr val="tx1"/>
                          </a:solidFill>
                        </a:rPr>
                        <a:t>Core Reading/Writing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76890"/>
                  </a:ext>
                </a:extLst>
              </a:tr>
              <a:tr h="343612">
                <a:tc>
                  <a:txBody>
                    <a:bodyPr/>
                    <a:lstStyle/>
                    <a:p>
                      <a:pPr algn="ctr"/>
                      <a:r>
                        <a:rPr lang="en-US" sz="1400" b="1" dirty="0">
                          <a:solidFill>
                            <a:schemeClr val="tx1"/>
                          </a:solidFill>
                        </a:rPr>
                        <a:t>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873490"/>
                  </a:ext>
                </a:extLst>
              </a:tr>
              <a:tr h="537666">
                <a:tc>
                  <a:txBody>
                    <a:bodyPr/>
                    <a:lstStyle/>
                    <a:p>
                      <a:pPr algn="ctr"/>
                      <a:r>
                        <a:rPr lang="en-US" sz="1400" b="1" dirty="0">
                          <a:solidFill>
                            <a:schemeClr val="tx1"/>
                          </a:solidFill>
                        </a:rPr>
                        <a:t>Science/Social Studies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9413589"/>
                  </a:ext>
                </a:extLst>
              </a:tr>
              <a:tr h="611792">
                <a:tc>
                  <a:txBody>
                    <a:bodyPr/>
                    <a:lstStyle/>
                    <a:p>
                      <a:pPr algn="ctr"/>
                      <a:r>
                        <a:rPr lang="en-US" sz="1400" b="1" dirty="0">
                          <a:solidFill>
                            <a:schemeClr val="tx1"/>
                          </a:solidFill>
                        </a:rPr>
                        <a:t>Lunch/Recess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756876"/>
                  </a:ext>
                </a:extLst>
              </a:tr>
              <a:tr h="451436">
                <a:tc>
                  <a:txBody>
                    <a:bodyPr/>
                    <a:lstStyle/>
                    <a:p>
                      <a:pPr algn="ctr"/>
                      <a:r>
                        <a:rPr lang="en-US" sz="1400" b="1" dirty="0">
                          <a:solidFill>
                            <a:schemeClr val="tx1"/>
                          </a:solidFill>
                        </a:rPr>
                        <a:t>Specials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523395"/>
                  </a:ext>
                </a:extLst>
              </a:tr>
              <a:tr h="537209">
                <a:tc>
                  <a:txBody>
                    <a:bodyPr/>
                    <a:lstStyle/>
                    <a:p>
                      <a:pPr algn="ctr"/>
                      <a:r>
                        <a:rPr lang="en-US" sz="1400" b="1" dirty="0">
                          <a:solidFill>
                            <a:schemeClr val="tx1"/>
                          </a:solidFill>
                        </a:rPr>
                        <a:t>Reading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1324427"/>
                  </a:ext>
                </a:extLst>
              </a:tr>
              <a:tr h="1033704">
                <a:tc>
                  <a:txBody>
                    <a:bodyPr/>
                    <a:lstStyle/>
                    <a:p>
                      <a:pPr algn="ctr"/>
                      <a:r>
                        <a:rPr lang="en-US" sz="1400" b="1" dirty="0">
                          <a:solidFill>
                            <a:schemeClr val="tx1"/>
                          </a:solidFill>
                        </a:rPr>
                        <a:t>Math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663637"/>
                  </a:ext>
                </a:extLst>
              </a:tr>
            </a:tbl>
          </a:graphicData>
        </a:graphic>
      </p:graphicFrame>
    </p:spTree>
    <p:extLst>
      <p:ext uri="{BB962C8B-B14F-4D97-AF65-F5344CB8AC3E}">
        <p14:creationId xmlns:p14="http://schemas.microsoft.com/office/powerpoint/2010/main" val="1601947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Informal Diagnostic Data Process Example: Environment Dimension</a:t>
            </a:r>
          </a:p>
        </p:txBody>
      </p:sp>
      <p:sp>
        <p:nvSpPr>
          <p:cNvPr id="3" name="Text Placeholder 2">
            <a:extLst>
              <a:ext uri="{FF2B5EF4-FFF2-40B4-BE49-F238E27FC236}">
                <a16:creationId xmlns:a16="http://schemas.microsoft.com/office/drawing/2014/main" id="{3030D627-1C7E-68CF-BCE5-235B7B008A54}"/>
              </a:ext>
            </a:extLst>
          </p:cNvPr>
          <p:cNvSpPr>
            <a:spLocks noGrp="1"/>
          </p:cNvSpPr>
          <p:nvPr>
            <p:ph type="body" sz="quarter" idx="15"/>
          </p:nvPr>
        </p:nvSpPr>
        <p:spPr/>
        <p:txBody>
          <a:bodyPr>
            <a:normAutofit fontScale="92500" lnSpcReduction="20000"/>
          </a:bodyPr>
          <a:lstStyle/>
          <a:p>
            <a:r>
              <a:rPr lang="en-US" dirty="0"/>
              <a:t>When the student is making progress in the intervention but having difficulty in other settings, it may be that the student has behavioral needs that are not supported. </a:t>
            </a:r>
            <a:r>
              <a:rPr lang="en-US" i="1" dirty="0"/>
              <a:t>(Environment)</a:t>
            </a:r>
          </a:p>
          <a:p>
            <a:endParaRPr lang="en-US" dirty="0"/>
          </a:p>
        </p:txBody>
      </p:sp>
      <p:sp>
        <p:nvSpPr>
          <p:cNvPr id="16" name="Freeform 15" descr="Review the Student’s Progress&#10;">
            <a:extLst>
              <a:ext uri="{FF2B5EF4-FFF2-40B4-BE49-F238E27FC236}">
                <a16:creationId xmlns:a16="http://schemas.microsoft.com/office/drawing/2014/main" id="{D0A2F4FD-4E23-D4B9-A8F0-D8053B3BFDEE}"/>
              </a:ext>
            </a:extLst>
          </p:cNvPr>
          <p:cNvSpPr/>
          <p:nvPr/>
        </p:nvSpPr>
        <p:spPr>
          <a:xfrm>
            <a:off x="588823" y="2758301"/>
            <a:ext cx="2432316" cy="841654"/>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Review the Student’s Progress</a:t>
            </a:r>
            <a:endParaRPr lang="en-US" sz="1850" b="1" kern="1200" dirty="0">
              <a:cs typeface="Arial" panose="020B0604020202020204" pitchFamily="34" charset="0"/>
            </a:endParaRPr>
          </a:p>
        </p:txBody>
      </p:sp>
      <p:sp>
        <p:nvSpPr>
          <p:cNvPr id="6" name="Rounded Rectangle 5" descr="The student is making progress in the intervention but having difficulty in other settings.&#10;">
            <a:extLst>
              <a:ext uri="{FF2B5EF4-FFF2-40B4-BE49-F238E27FC236}">
                <a16:creationId xmlns:a16="http://schemas.microsoft.com/office/drawing/2014/main" id="{A2B84A91-923F-72EE-EE35-913378846515}"/>
              </a:ext>
            </a:extLst>
          </p:cNvPr>
          <p:cNvSpPr/>
          <p:nvPr/>
        </p:nvSpPr>
        <p:spPr>
          <a:xfrm>
            <a:off x="533330" y="3661345"/>
            <a:ext cx="2468108" cy="1949357"/>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The student is making progress in the intervention but having difficulty in other settings.</a:t>
            </a:r>
          </a:p>
        </p:txBody>
      </p:sp>
      <p:sp>
        <p:nvSpPr>
          <p:cNvPr id="17" name="Freeform 16" descr="Identify the Focus&#10;">
            <a:extLst>
              <a:ext uri="{FF2B5EF4-FFF2-40B4-BE49-F238E27FC236}">
                <a16:creationId xmlns:a16="http://schemas.microsoft.com/office/drawing/2014/main" id="{B26CB099-27A4-38E3-D5E0-6EB54C07A98C}"/>
              </a:ext>
            </a:extLst>
          </p:cNvPr>
          <p:cNvSpPr/>
          <p:nvPr/>
        </p:nvSpPr>
        <p:spPr>
          <a:xfrm>
            <a:off x="3547161" y="2758301"/>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dirty="0">
                <a:cs typeface="Arial" panose="020B0604020202020204" pitchFamily="34" charset="0"/>
              </a:rPr>
              <a:t>Identify the Focus</a:t>
            </a:r>
            <a:endParaRPr lang="en-US" sz="1850" b="1" kern="1200" dirty="0">
              <a:cs typeface="Arial" panose="020B0604020202020204" pitchFamily="34" charset="0"/>
            </a:endParaRPr>
          </a:p>
        </p:txBody>
      </p:sp>
      <p:sp>
        <p:nvSpPr>
          <p:cNvPr id="7" name="Rounded Rectangle 6" descr="Does the student have behavioral needs that are not supported in some settings? (Environment) &#10;">
            <a:extLst>
              <a:ext uri="{FF2B5EF4-FFF2-40B4-BE49-F238E27FC236}">
                <a16:creationId xmlns:a16="http://schemas.microsoft.com/office/drawing/2014/main" id="{940EDEFF-63E9-C63F-A2C9-AB850AAE48AE}"/>
              </a:ext>
            </a:extLst>
          </p:cNvPr>
          <p:cNvSpPr/>
          <p:nvPr/>
        </p:nvSpPr>
        <p:spPr>
          <a:xfrm>
            <a:off x="3470533" y="3668058"/>
            <a:ext cx="2660581" cy="1935930"/>
          </a:xfrm>
          <a:prstGeom prst="roundRect">
            <a:avLst/>
          </a:prstGeom>
          <a:solidFill>
            <a:schemeClr val="accent2"/>
          </a:solidFill>
          <a:ln w="9525">
            <a:solidFill>
              <a:srgbClr val="C25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50" b="1" dirty="0">
                <a:solidFill>
                  <a:schemeClr val="bg1"/>
                </a:solidFill>
                <a:cs typeface="Arial" panose="020B0604020202020204" pitchFamily="34" charset="0"/>
              </a:rPr>
              <a:t>Does the student have behavioral needs that are not supported in some settings? (</a:t>
            </a:r>
            <a:r>
              <a:rPr lang="en-US" sz="1850" b="1" i="1" dirty="0">
                <a:solidFill>
                  <a:schemeClr val="bg1"/>
                </a:solidFill>
                <a:cs typeface="Arial" panose="020B0604020202020204" pitchFamily="34" charset="0"/>
              </a:rPr>
              <a:t>Environment</a:t>
            </a:r>
            <a:r>
              <a:rPr lang="en-US" sz="1850" b="1" dirty="0">
                <a:solidFill>
                  <a:schemeClr val="bg1"/>
                </a:solidFill>
                <a:cs typeface="Arial" panose="020B0604020202020204" pitchFamily="34" charset="0"/>
              </a:rPr>
              <a:t>) </a:t>
            </a:r>
          </a:p>
        </p:txBody>
      </p:sp>
      <p:sp>
        <p:nvSpPr>
          <p:cNvPr id="18" name="Freeform 17" descr="Collect and Review Informal Diagnostic Data&#10;">
            <a:extLst>
              <a:ext uri="{FF2B5EF4-FFF2-40B4-BE49-F238E27FC236}">
                <a16:creationId xmlns:a16="http://schemas.microsoft.com/office/drawing/2014/main" id="{D0A21BA8-A440-57B8-6C17-970A119B4A6F}"/>
              </a:ext>
            </a:extLst>
          </p:cNvPr>
          <p:cNvSpPr/>
          <p:nvPr/>
        </p:nvSpPr>
        <p:spPr>
          <a:xfrm>
            <a:off x="6507807" y="2758301"/>
            <a:ext cx="2638212"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spc="-30" dirty="0">
                <a:cs typeface="Arial" panose="020B0604020202020204" pitchFamily="34" charset="0"/>
              </a:rPr>
              <a:t>Collect and Review Informal Diagnostic Data</a:t>
            </a:r>
          </a:p>
        </p:txBody>
      </p:sp>
      <p:sp>
        <p:nvSpPr>
          <p:cNvPr id="10" name="Freeform 9">
            <a:extLst>
              <a:ext uri="{FF2B5EF4-FFF2-40B4-BE49-F238E27FC236}">
                <a16:creationId xmlns:a16="http://schemas.microsoft.com/office/drawing/2014/main" id="{BDA9F88C-DBA2-E918-E415-A67135D73C13}"/>
              </a:ext>
              <a:ext uri="{C183D7F6-B498-43B3-948B-1728B52AA6E4}">
                <adec:decorative xmlns:adec="http://schemas.microsoft.com/office/drawing/2017/decorative" val="1"/>
              </a:ext>
            </a:extLst>
          </p:cNvPr>
          <p:cNvSpPr/>
          <p:nvPr/>
        </p:nvSpPr>
        <p:spPr>
          <a:xfrm>
            <a:off x="3021139" y="4367408"/>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1" name="Rounded Rectangle 10" descr="Observe classroom management and instruction across settings to identify needed supports.&#10;">
            <a:extLst>
              <a:ext uri="{FF2B5EF4-FFF2-40B4-BE49-F238E27FC236}">
                <a16:creationId xmlns:a16="http://schemas.microsoft.com/office/drawing/2014/main" id="{1A9B1217-EC0A-96C6-2FCC-3C70F0CAA01B}"/>
              </a:ext>
            </a:extLst>
          </p:cNvPr>
          <p:cNvSpPr/>
          <p:nvPr/>
        </p:nvSpPr>
        <p:spPr>
          <a:xfrm>
            <a:off x="6507807" y="3676810"/>
            <a:ext cx="2638212" cy="1935931"/>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r>
              <a:rPr lang="en-US" sz="1850" b="1" dirty="0">
                <a:solidFill>
                  <a:schemeClr val="tx1"/>
                </a:solidFill>
                <a:cs typeface="Arial" panose="020B0604020202020204" pitchFamily="34" charset="0"/>
              </a:rPr>
              <a:t>Observe classroom management and instruction across settings to identify needed supports.</a:t>
            </a:r>
          </a:p>
        </p:txBody>
      </p:sp>
      <p:sp>
        <p:nvSpPr>
          <p:cNvPr id="13" name="Freeform 12">
            <a:extLst>
              <a:ext uri="{FF2B5EF4-FFF2-40B4-BE49-F238E27FC236}">
                <a16:creationId xmlns:a16="http://schemas.microsoft.com/office/drawing/2014/main" id="{34988441-96C4-8E0C-801C-9314CEE0E2AE}"/>
              </a:ext>
              <a:ext uri="{C183D7F6-B498-43B3-948B-1728B52AA6E4}">
                <adec:decorative xmlns:adec="http://schemas.microsoft.com/office/drawing/2017/decorative" val="1"/>
              </a:ext>
            </a:extLst>
          </p:cNvPr>
          <p:cNvSpPr/>
          <p:nvPr/>
        </p:nvSpPr>
        <p:spPr>
          <a:xfrm>
            <a:off x="6131114" y="4356977"/>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9" name="Freeform 18" descr="Develop a Hypothesis&#10;">
            <a:extLst>
              <a:ext uri="{FF2B5EF4-FFF2-40B4-BE49-F238E27FC236}">
                <a16:creationId xmlns:a16="http://schemas.microsoft.com/office/drawing/2014/main" id="{F5DBB48B-7F54-FA31-44A1-2FD42FE2B0EF}"/>
              </a:ext>
            </a:extLst>
          </p:cNvPr>
          <p:cNvSpPr/>
          <p:nvPr/>
        </p:nvSpPr>
        <p:spPr>
          <a:xfrm>
            <a:off x="9362550" y="2771728"/>
            <a:ext cx="2548077" cy="814800"/>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1850" b="1" kern="1200" dirty="0">
                <a:cs typeface="Arial" panose="020B0604020202020204" pitchFamily="34" charset="0"/>
              </a:rPr>
              <a:t>Develop a Hypothesis</a:t>
            </a:r>
          </a:p>
        </p:txBody>
      </p:sp>
      <p:sp>
        <p:nvSpPr>
          <p:cNvPr id="2" name="Text Placeholder 1">
            <a:extLst>
              <a:ext uri="{FF2B5EF4-FFF2-40B4-BE49-F238E27FC236}">
                <a16:creationId xmlns:a16="http://schemas.microsoft.com/office/drawing/2014/main" id="{53F9ABAE-BE6F-F10A-1B85-53307F8B6F17}"/>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57</a:t>
            </a:fld>
            <a:endParaRPr lang="en-US" dirty="0"/>
          </a:p>
        </p:txBody>
      </p:sp>
    </p:spTree>
    <p:extLst>
      <p:ext uri="{BB962C8B-B14F-4D97-AF65-F5344CB8AC3E}">
        <p14:creationId xmlns:p14="http://schemas.microsoft.com/office/powerpoint/2010/main" val="3025069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FF045-956C-757A-198D-28C65BC10ACC}"/>
              </a:ext>
            </a:extLst>
          </p:cNvPr>
          <p:cNvSpPr>
            <a:spLocks noGrp="1"/>
          </p:cNvSpPr>
          <p:nvPr>
            <p:ph type="title"/>
          </p:nvPr>
        </p:nvSpPr>
        <p:spPr/>
        <p:txBody>
          <a:bodyPr/>
          <a:lstStyle/>
          <a:p>
            <a:r>
              <a:rPr lang="en-US" dirty="0"/>
              <a:t>Effective Classroom Management Principles</a:t>
            </a:r>
          </a:p>
        </p:txBody>
      </p:sp>
      <p:sp>
        <p:nvSpPr>
          <p:cNvPr id="3" name="TextBox 2">
            <a:extLst>
              <a:ext uri="{FF2B5EF4-FFF2-40B4-BE49-F238E27FC236}">
                <a16:creationId xmlns:a16="http://schemas.microsoft.com/office/drawing/2014/main" id="{B7037610-DDBC-1D40-9374-5AE298731B3E}"/>
              </a:ext>
            </a:extLst>
          </p:cNvPr>
          <p:cNvSpPr txBox="1"/>
          <p:nvPr/>
        </p:nvSpPr>
        <p:spPr>
          <a:xfrm>
            <a:off x="6715125" y="859574"/>
            <a:ext cx="2325687" cy="369332"/>
          </a:xfrm>
          <a:prstGeom prst="rect">
            <a:avLst/>
          </a:prstGeom>
          <a:noFill/>
        </p:spPr>
        <p:txBody>
          <a:bodyPr wrap="square" rtlCol="0">
            <a:spAutoFit/>
          </a:bodyPr>
          <a:lstStyle/>
          <a:p>
            <a:pPr algn="ctr"/>
            <a:r>
              <a:rPr lang="en-US" b="1" dirty="0">
                <a:solidFill>
                  <a:srgbClr val="C00000"/>
                </a:solidFill>
              </a:rPr>
              <a:t>Academic effects</a:t>
            </a:r>
          </a:p>
        </p:txBody>
      </p:sp>
      <p:sp>
        <p:nvSpPr>
          <p:cNvPr id="14" name="Rounded Rectangle 13" descr="Identify and teach expectations: Academic effects d=.76">
            <a:extLst>
              <a:ext uri="{FF2B5EF4-FFF2-40B4-BE49-F238E27FC236}">
                <a16:creationId xmlns:a16="http://schemas.microsoft.com/office/drawing/2014/main" id="{04BFD86A-C032-7567-0E1A-EC687F69D204}"/>
              </a:ext>
            </a:extLst>
          </p:cNvPr>
          <p:cNvSpPr/>
          <p:nvPr/>
        </p:nvSpPr>
        <p:spPr>
          <a:xfrm>
            <a:off x="1948195" y="1256751"/>
            <a:ext cx="6695033" cy="6802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Identify and teach expectations.</a:t>
            </a:r>
          </a:p>
        </p:txBody>
      </p:sp>
      <p:sp>
        <p:nvSpPr>
          <p:cNvPr id="13" name="object 11">
            <a:extLst>
              <a:ext uri="{FF2B5EF4-FFF2-40B4-BE49-F238E27FC236}">
                <a16:creationId xmlns:a16="http://schemas.microsoft.com/office/drawing/2014/main" id="{835D9523-D11E-F123-0BB0-148440EA9E6D}"/>
              </a:ext>
            </a:extLst>
          </p:cNvPr>
          <p:cNvSpPr txBox="1"/>
          <p:nvPr/>
        </p:nvSpPr>
        <p:spPr>
          <a:xfrm>
            <a:off x="7321055" y="1393958"/>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.76</a:t>
            </a:r>
            <a:endParaRPr sz="2400" dirty="0">
              <a:solidFill>
                <a:schemeClr val="bg1"/>
              </a:solidFill>
              <a:latin typeface="Arial"/>
              <a:cs typeface="Arial"/>
            </a:endParaRPr>
          </a:p>
        </p:txBody>
      </p:sp>
      <p:sp>
        <p:nvSpPr>
          <p:cNvPr id="15" name="Rounded Rectangle 14" descr="Establish procedures and structure. Academic effects d=.76">
            <a:extLst>
              <a:ext uri="{FF2B5EF4-FFF2-40B4-BE49-F238E27FC236}">
                <a16:creationId xmlns:a16="http://schemas.microsoft.com/office/drawing/2014/main" id="{B8AF4E8F-F4F7-7798-A7B8-542A2AD04598}"/>
              </a:ext>
            </a:extLst>
          </p:cNvPr>
          <p:cNvSpPr/>
          <p:nvPr/>
        </p:nvSpPr>
        <p:spPr>
          <a:xfrm>
            <a:off x="1948195" y="1984927"/>
            <a:ext cx="6695033" cy="680225"/>
          </a:xfrm>
          <a:prstGeom prst="roundRect">
            <a:avLst/>
          </a:prstGeom>
          <a:solidFill>
            <a:srgbClr val="A84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Establish procedures and structure.</a:t>
            </a:r>
          </a:p>
        </p:txBody>
      </p:sp>
      <p:sp>
        <p:nvSpPr>
          <p:cNvPr id="18" name="object 11">
            <a:extLst>
              <a:ext uri="{FF2B5EF4-FFF2-40B4-BE49-F238E27FC236}">
                <a16:creationId xmlns:a16="http://schemas.microsoft.com/office/drawing/2014/main" id="{6108DC05-DACA-400F-BEF0-98C5DA4A4BD6}"/>
              </a:ext>
            </a:extLst>
          </p:cNvPr>
          <p:cNvSpPr txBox="1"/>
          <p:nvPr/>
        </p:nvSpPr>
        <p:spPr>
          <a:xfrm>
            <a:off x="7321055" y="2116761"/>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.76</a:t>
            </a:r>
            <a:endParaRPr sz="2400" dirty="0">
              <a:solidFill>
                <a:schemeClr val="bg1"/>
              </a:solidFill>
              <a:latin typeface="Arial"/>
              <a:cs typeface="Arial"/>
            </a:endParaRPr>
          </a:p>
        </p:txBody>
      </p:sp>
      <p:sp>
        <p:nvSpPr>
          <p:cNvPr id="19" name="Rounded Rectangle 18" descr="Actively engage students. Academic effects  d=.62">
            <a:extLst>
              <a:ext uri="{FF2B5EF4-FFF2-40B4-BE49-F238E27FC236}">
                <a16:creationId xmlns:a16="http://schemas.microsoft.com/office/drawing/2014/main" id="{FC9578C6-CC1C-D357-564A-359EDFEB8FC0}"/>
              </a:ext>
            </a:extLst>
          </p:cNvPr>
          <p:cNvSpPr/>
          <p:nvPr/>
        </p:nvSpPr>
        <p:spPr>
          <a:xfrm>
            <a:off x="1948194" y="2700983"/>
            <a:ext cx="6695033" cy="6802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Actively engage students.</a:t>
            </a:r>
          </a:p>
        </p:txBody>
      </p:sp>
      <p:sp>
        <p:nvSpPr>
          <p:cNvPr id="20" name="object 11">
            <a:extLst>
              <a:ext uri="{FF2B5EF4-FFF2-40B4-BE49-F238E27FC236}">
                <a16:creationId xmlns:a16="http://schemas.microsoft.com/office/drawing/2014/main" id="{99DF4DA6-2438-2143-277D-8810326A104B}"/>
              </a:ext>
            </a:extLst>
          </p:cNvPr>
          <p:cNvSpPr txBox="1"/>
          <p:nvPr/>
        </p:nvSpPr>
        <p:spPr>
          <a:xfrm>
            <a:off x="7293607" y="2831950"/>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a:t>
            </a:r>
            <a:r>
              <a:rPr lang="en-US" sz="2400" b="1" spc="-95" dirty="0">
                <a:solidFill>
                  <a:schemeClr val="bg1"/>
                </a:solidFill>
                <a:latin typeface="Arial"/>
                <a:cs typeface="Arial"/>
              </a:rPr>
              <a:t>62</a:t>
            </a:r>
            <a:endParaRPr sz="2400" dirty="0">
              <a:solidFill>
                <a:schemeClr val="bg1"/>
              </a:solidFill>
              <a:latin typeface="Arial"/>
              <a:cs typeface="Arial"/>
            </a:endParaRPr>
          </a:p>
        </p:txBody>
      </p:sp>
      <p:sp>
        <p:nvSpPr>
          <p:cNvPr id="7" name="Rounded Rectangle 6" descr="Reinforcement and acknowledgement. Academic effects d=.98">
            <a:extLst>
              <a:ext uri="{FF2B5EF4-FFF2-40B4-BE49-F238E27FC236}">
                <a16:creationId xmlns:a16="http://schemas.microsoft.com/office/drawing/2014/main" id="{50CADFDC-2601-8261-87FA-E43FD1B64CC5}"/>
              </a:ext>
            </a:extLst>
          </p:cNvPr>
          <p:cNvSpPr/>
          <p:nvPr/>
        </p:nvSpPr>
        <p:spPr>
          <a:xfrm>
            <a:off x="1948193" y="3441405"/>
            <a:ext cx="6695033" cy="680225"/>
          </a:xfrm>
          <a:prstGeom prst="roundRect">
            <a:avLst/>
          </a:prstGeom>
          <a:solidFill>
            <a:srgbClr val="A84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Reinforcement and acknowledgement.</a:t>
            </a:r>
          </a:p>
        </p:txBody>
      </p:sp>
      <p:sp>
        <p:nvSpPr>
          <p:cNvPr id="22" name="object 11">
            <a:extLst>
              <a:ext uri="{FF2B5EF4-FFF2-40B4-BE49-F238E27FC236}">
                <a16:creationId xmlns:a16="http://schemas.microsoft.com/office/drawing/2014/main" id="{957542F0-F7D2-785A-093B-5B95E91906FF}"/>
              </a:ext>
            </a:extLst>
          </p:cNvPr>
          <p:cNvSpPr txBox="1"/>
          <p:nvPr/>
        </p:nvSpPr>
        <p:spPr>
          <a:xfrm>
            <a:off x="7293607" y="3585938"/>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a:t>
            </a:r>
            <a:r>
              <a:rPr lang="en-US" sz="2400" b="1" spc="-95" dirty="0">
                <a:solidFill>
                  <a:schemeClr val="bg1"/>
                </a:solidFill>
                <a:latin typeface="Arial"/>
                <a:cs typeface="Arial"/>
              </a:rPr>
              <a:t>98</a:t>
            </a:r>
            <a:endParaRPr sz="2400" dirty="0">
              <a:solidFill>
                <a:schemeClr val="bg1"/>
              </a:solidFill>
              <a:latin typeface="Arial"/>
              <a:cs typeface="Arial"/>
            </a:endParaRPr>
          </a:p>
        </p:txBody>
      </p:sp>
      <p:sp>
        <p:nvSpPr>
          <p:cNvPr id="23" name="Rounded Rectangle 22" descr="Manage unwanted behavior. Academic effects d=.74">
            <a:extLst>
              <a:ext uri="{FF2B5EF4-FFF2-40B4-BE49-F238E27FC236}">
                <a16:creationId xmlns:a16="http://schemas.microsoft.com/office/drawing/2014/main" id="{4A1DEF3B-9066-8427-E6A4-94AEA39F31CD}"/>
              </a:ext>
            </a:extLst>
          </p:cNvPr>
          <p:cNvSpPr/>
          <p:nvPr/>
        </p:nvSpPr>
        <p:spPr>
          <a:xfrm>
            <a:off x="1948194" y="4203330"/>
            <a:ext cx="6695033" cy="6802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Manage unwanted behavior.</a:t>
            </a:r>
          </a:p>
        </p:txBody>
      </p:sp>
      <p:sp>
        <p:nvSpPr>
          <p:cNvPr id="24" name="object 11">
            <a:extLst>
              <a:ext uri="{FF2B5EF4-FFF2-40B4-BE49-F238E27FC236}">
                <a16:creationId xmlns:a16="http://schemas.microsoft.com/office/drawing/2014/main" id="{BE4D5C1D-6DE4-F5D0-D0E8-A9A1DC1D40DB}"/>
              </a:ext>
            </a:extLst>
          </p:cNvPr>
          <p:cNvSpPr txBox="1"/>
          <p:nvPr/>
        </p:nvSpPr>
        <p:spPr>
          <a:xfrm>
            <a:off x="7293607" y="4316569"/>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a:t>
            </a:r>
            <a:r>
              <a:rPr lang="en-US" sz="2400" b="1" spc="-95" dirty="0">
                <a:solidFill>
                  <a:schemeClr val="bg1"/>
                </a:solidFill>
                <a:latin typeface="Arial"/>
                <a:cs typeface="Arial"/>
              </a:rPr>
              <a:t>74</a:t>
            </a:r>
            <a:endParaRPr sz="2400" dirty="0">
              <a:solidFill>
                <a:schemeClr val="bg1"/>
              </a:solidFill>
              <a:latin typeface="Arial"/>
              <a:cs typeface="Arial"/>
            </a:endParaRPr>
          </a:p>
        </p:txBody>
      </p:sp>
      <p:sp>
        <p:nvSpPr>
          <p:cNvPr id="25" name="Rounded Rectangle 24" descr="Build relationships. Academic effects d=.72">
            <a:extLst>
              <a:ext uri="{FF2B5EF4-FFF2-40B4-BE49-F238E27FC236}">
                <a16:creationId xmlns:a16="http://schemas.microsoft.com/office/drawing/2014/main" id="{A120501C-28F8-4BB4-3961-EC52C6D26368}"/>
              </a:ext>
            </a:extLst>
          </p:cNvPr>
          <p:cNvSpPr/>
          <p:nvPr/>
        </p:nvSpPr>
        <p:spPr>
          <a:xfrm>
            <a:off x="1948194" y="4923683"/>
            <a:ext cx="6695033" cy="680225"/>
          </a:xfrm>
          <a:prstGeom prst="roundRect">
            <a:avLst/>
          </a:prstGeom>
          <a:solidFill>
            <a:srgbClr val="A84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Build relationships.</a:t>
            </a:r>
          </a:p>
        </p:txBody>
      </p:sp>
      <p:sp>
        <p:nvSpPr>
          <p:cNvPr id="26" name="object 11">
            <a:extLst>
              <a:ext uri="{FF2B5EF4-FFF2-40B4-BE49-F238E27FC236}">
                <a16:creationId xmlns:a16="http://schemas.microsoft.com/office/drawing/2014/main" id="{2DB2F249-283E-9ACF-ECB1-5A2EFA5D7B96}"/>
              </a:ext>
            </a:extLst>
          </p:cNvPr>
          <p:cNvSpPr txBox="1"/>
          <p:nvPr/>
        </p:nvSpPr>
        <p:spPr>
          <a:xfrm>
            <a:off x="7293607" y="5075541"/>
            <a:ext cx="850900" cy="391160"/>
          </a:xfrm>
          <a:prstGeom prst="rect">
            <a:avLst/>
          </a:prstGeom>
          <a:noFill/>
        </p:spPr>
        <p:txBody>
          <a:bodyPr vert="horz" wrap="square" lIns="0" tIns="12700" rIns="0" bIns="0" rtlCol="0">
            <a:spAutoFit/>
          </a:bodyPr>
          <a:lstStyle/>
          <a:p>
            <a:pPr>
              <a:spcBef>
                <a:spcPts val="100"/>
              </a:spcBef>
            </a:pPr>
            <a:r>
              <a:rPr sz="2400" b="1" i="1" spc="-200" dirty="0">
                <a:solidFill>
                  <a:schemeClr val="bg1"/>
                </a:solidFill>
                <a:latin typeface="Arial-BoldItalicMT"/>
                <a:cs typeface="Arial-BoldItalicMT"/>
              </a:rPr>
              <a:t>d</a:t>
            </a:r>
            <a:r>
              <a:rPr sz="2400" b="1" i="1" spc="-135" dirty="0">
                <a:solidFill>
                  <a:schemeClr val="bg1"/>
                </a:solidFill>
                <a:latin typeface="Arial-BoldItalicMT"/>
                <a:cs typeface="Arial-BoldItalicMT"/>
              </a:rPr>
              <a:t> </a:t>
            </a:r>
            <a:r>
              <a:rPr sz="2400" b="1" spc="-210" dirty="0">
                <a:solidFill>
                  <a:schemeClr val="bg1"/>
                </a:solidFill>
                <a:latin typeface="Arial"/>
                <a:cs typeface="Arial"/>
              </a:rPr>
              <a:t>=</a:t>
            </a:r>
            <a:r>
              <a:rPr sz="2400" b="1" spc="-125" dirty="0">
                <a:solidFill>
                  <a:schemeClr val="bg1"/>
                </a:solidFill>
                <a:latin typeface="Arial"/>
                <a:cs typeface="Arial"/>
              </a:rPr>
              <a:t> </a:t>
            </a:r>
            <a:r>
              <a:rPr sz="2400" b="1" spc="-95" dirty="0">
                <a:solidFill>
                  <a:schemeClr val="bg1"/>
                </a:solidFill>
                <a:latin typeface="Arial"/>
                <a:cs typeface="Arial"/>
              </a:rPr>
              <a:t>.</a:t>
            </a:r>
            <a:r>
              <a:rPr lang="en-US" sz="2400" b="1" spc="-95" dirty="0">
                <a:solidFill>
                  <a:schemeClr val="bg1"/>
                </a:solidFill>
                <a:latin typeface="Arial"/>
                <a:cs typeface="Arial"/>
              </a:rPr>
              <a:t>72</a:t>
            </a:r>
            <a:endParaRPr sz="2400" dirty="0">
              <a:solidFill>
                <a:schemeClr val="bg1"/>
              </a:solidFill>
              <a:latin typeface="Arial"/>
              <a:cs typeface="Arial"/>
            </a:endParaRPr>
          </a:p>
        </p:txBody>
      </p:sp>
      <p:sp>
        <p:nvSpPr>
          <p:cNvPr id="2" name="TextBox 1">
            <a:extLst>
              <a:ext uri="{FF2B5EF4-FFF2-40B4-BE49-F238E27FC236}">
                <a16:creationId xmlns:a16="http://schemas.microsoft.com/office/drawing/2014/main" id="{6B00C5CD-B64A-BA79-39DE-4C7AF07CE8A9}"/>
              </a:ext>
            </a:extLst>
          </p:cNvPr>
          <p:cNvSpPr txBox="1"/>
          <p:nvPr/>
        </p:nvSpPr>
        <p:spPr>
          <a:xfrm>
            <a:off x="9040812" y="2305528"/>
            <a:ext cx="3017838" cy="2246769"/>
          </a:xfrm>
          <a:prstGeom prst="rect">
            <a:avLst/>
          </a:prstGeom>
          <a:noFill/>
        </p:spPr>
        <p:txBody>
          <a:bodyPr wrap="square" rtlCol="0">
            <a:spAutoFit/>
          </a:bodyPr>
          <a:lstStyle/>
          <a:p>
            <a:r>
              <a:rPr lang="en-US" sz="2800" b="1" i="1" dirty="0">
                <a:solidFill>
                  <a:srgbClr val="C00000"/>
                </a:solidFill>
              </a:rPr>
              <a:t>d = -</a:t>
            </a:r>
            <a:r>
              <a:rPr lang="en-US" sz="2800" b="1" dirty="0">
                <a:solidFill>
                  <a:srgbClr val="C00000"/>
                </a:solidFill>
              </a:rPr>
              <a:t>0.80 for problematic behavior</a:t>
            </a:r>
            <a:br>
              <a:rPr lang="en-US" sz="2800" b="1" dirty="0">
                <a:solidFill>
                  <a:srgbClr val="C00000"/>
                </a:solidFill>
              </a:rPr>
            </a:br>
            <a:r>
              <a:rPr lang="en-US" sz="2800" b="1" dirty="0">
                <a:solidFill>
                  <a:srgbClr val="C00000"/>
                </a:solidFill>
              </a:rPr>
              <a:t>(29 percentile point reduction)</a:t>
            </a:r>
          </a:p>
        </p:txBody>
      </p:sp>
      <p:sp>
        <p:nvSpPr>
          <p:cNvPr id="5" name="Text Placeholder 4">
            <a:extLst>
              <a:ext uri="{FF2B5EF4-FFF2-40B4-BE49-F238E27FC236}">
                <a16:creationId xmlns:a16="http://schemas.microsoft.com/office/drawing/2014/main" id="{E8F89736-98DE-39D1-52EE-B3131B29D9B4}"/>
              </a:ext>
            </a:extLst>
          </p:cNvPr>
          <p:cNvSpPr>
            <a:spLocks noGrp="1"/>
          </p:cNvSpPr>
          <p:nvPr>
            <p:ph type="body" sz="quarter" idx="13"/>
          </p:nvPr>
        </p:nvSpPr>
        <p:spPr/>
        <p:txBody>
          <a:bodyPr/>
          <a:lstStyle/>
          <a:p>
            <a:r>
              <a:rPr lang="en-US" i="1" dirty="0"/>
              <a:t>Note. </a:t>
            </a:r>
            <a:r>
              <a:rPr lang="en-US" dirty="0"/>
              <a:t>Effect sizes from Hattie (2009) </a:t>
            </a:r>
          </a:p>
        </p:txBody>
      </p:sp>
      <p:sp>
        <p:nvSpPr>
          <p:cNvPr id="6" name="Slide Number Placeholder 3">
            <a:extLst>
              <a:ext uri="{FF2B5EF4-FFF2-40B4-BE49-F238E27FC236}">
                <a16:creationId xmlns:a16="http://schemas.microsoft.com/office/drawing/2014/main" id="{C765B687-CEFE-6FC8-9669-4BD9C1FAE17B}"/>
              </a:ext>
            </a:extLst>
          </p:cNvPr>
          <p:cNvSpPr txBox="1">
            <a:spLocks/>
          </p:cNvSpPr>
          <p:nvPr/>
        </p:nvSpPr>
        <p:spPr>
          <a:xfrm>
            <a:off x="11734800" y="6704112"/>
            <a:ext cx="157094" cy="153888"/>
          </a:xfrm>
          <a:prstGeom prst="rect">
            <a:avLst/>
          </a:prstGeom>
          <a:ln>
            <a:noFill/>
          </a:ln>
        </p:spPr>
        <p:txBody>
          <a:bodyPr vert="horz" lIns="0" tIns="0" rIns="0" bIns="0" rtlCol="0">
            <a:normAutofit fontScale="400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99A20822-4A49-4D36-86E3-300BA48D3F00}" type="slidenum">
              <a:rPr lang="en-US" smtClean="0"/>
              <a:pPr/>
              <a:t>58</a:t>
            </a:fld>
            <a:endParaRPr lang="en-US" dirty="0"/>
          </a:p>
        </p:txBody>
      </p:sp>
    </p:spTree>
    <p:extLst>
      <p:ext uri="{BB962C8B-B14F-4D97-AF65-F5344CB8AC3E}">
        <p14:creationId xmlns:p14="http://schemas.microsoft.com/office/powerpoint/2010/main" val="1958416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5D2E7-0E4A-E49C-7C8E-30E8C046A079}"/>
              </a:ext>
            </a:extLst>
          </p:cNvPr>
          <p:cNvSpPr>
            <a:spLocks noGrp="1"/>
          </p:cNvSpPr>
          <p:nvPr>
            <p:ph type="title"/>
          </p:nvPr>
        </p:nvSpPr>
        <p:spPr>
          <a:xfrm>
            <a:off x="0" y="0"/>
            <a:ext cx="12192000" cy="1280160"/>
          </a:xfrm>
        </p:spPr>
        <p:txBody>
          <a:bodyPr>
            <a:normAutofit/>
          </a:bodyPr>
          <a:lstStyle/>
          <a:p>
            <a:r>
              <a:rPr lang="en-US" spc="-20" dirty="0"/>
              <a:t>Resource: Self Assessment of Classroom Management</a:t>
            </a:r>
          </a:p>
        </p:txBody>
      </p:sp>
      <p:sp>
        <p:nvSpPr>
          <p:cNvPr id="9" name="Content Placeholder 2">
            <a:extLst>
              <a:ext uri="{FF2B5EF4-FFF2-40B4-BE49-F238E27FC236}">
                <a16:creationId xmlns:a16="http://schemas.microsoft.com/office/drawing/2014/main" id="{502E7D8B-241A-866D-FFE1-EF51AECA7008}"/>
              </a:ext>
            </a:extLst>
          </p:cNvPr>
          <p:cNvSpPr txBox="1">
            <a:spLocks/>
          </p:cNvSpPr>
          <p:nvPr/>
        </p:nvSpPr>
        <p:spPr>
          <a:xfrm>
            <a:off x="457200" y="1371600"/>
            <a:ext cx="5638800" cy="4343400"/>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t>Can be used as a self-assessment or interview questionnaire to gauge overall use of practices and improve areas of need.</a:t>
            </a:r>
          </a:p>
        </p:txBody>
      </p:sp>
      <p:pic>
        <p:nvPicPr>
          <p:cNvPr id="7" name="Content Placeholder 6" descr="Form for teachers review classroom management practices.">
            <a:extLst>
              <a:ext uri="{FF2B5EF4-FFF2-40B4-BE49-F238E27FC236}">
                <a16:creationId xmlns:a16="http://schemas.microsoft.com/office/drawing/2014/main" id="{F9FD8356-2F1B-FFAF-CBB7-001E6A9EB696}"/>
              </a:ext>
            </a:extLst>
          </p:cNvPr>
          <p:cNvPicPr>
            <a:picLocks noGrp="1" noChangeAspect="1"/>
          </p:cNvPicPr>
          <p:nvPr>
            <p:ph sz="quarter" idx="15"/>
          </p:nvPr>
        </p:nvPicPr>
        <p:blipFill>
          <a:blip r:embed="rId3"/>
          <a:stretch>
            <a:fillRect/>
          </a:stretch>
        </p:blipFill>
        <p:spPr>
          <a:xfrm>
            <a:off x="6548384" y="1169908"/>
            <a:ext cx="3636756" cy="4518184"/>
          </a:xfrm>
          <a:ln>
            <a:solidFill>
              <a:srgbClr val="009DD7"/>
            </a:solidFill>
          </a:ln>
        </p:spPr>
      </p:pic>
      <p:pic>
        <p:nvPicPr>
          <p:cNvPr id="3" name="Picture 2" descr="Center on MTSS logo">
            <a:extLst>
              <a:ext uri="{FF2B5EF4-FFF2-40B4-BE49-F238E27FC236}">
                <a16:creationId xmlns:a16="http://schemas.microsoft.com/office/drawing/2014/main" id="{8C0018F4-5E92-829D-940C-AAC7D84E7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8384" y="5805713"/>
            <a:ext cx="3020556" cy="402741"/>
          </a:xfrm>
          <a:prstGeom prst="rect">
            <a:avLst/>
          </a:prstGeom>
        </p:spPr>
      </p:pic>
      <p:sp>
        <p:nvSpPr>
          <p:cNvPr id="6" name="Text Placeholder 5">
            <a:extLst>
              <a:ext uri="{FF2B5EF4-FFF2-40B4-BE49-F238E27FC236}">
                <a16:creationId xmlns:a16="http://schemas.microsoft.com/office/drawing/2014/main" id="{23687A11-5D84-3D8C-68AB-AFBBCBD7FA54}"/>
              </a:ext>
            </a:extLst>
          </p:cNvPr>
          <p:cNvSpPr>
            <a:spLocks noGrp="1"/>
          </p:cNvSpPr>
          <p:nvPr>
            <p:ph type="body" sz="quarter" idx="13"/>
          </p:nvPr>
        </p:nvSpPr>
        <p:spPr/>
        <p:txBody>
          <a:bodyPr/>
          <a:lstStyle/>
          <a:p>
            <a:r>
              <a:rPr lang="en-US" i="1" dirty="0"/>
              <a:t>Source</a:t>
            </a:r>
            <a:r>
              <a:rPr lang="en-US" dirty="0"/>
              <a:t>. Center on MTSS (n.d.b)</a:t>
            </a:r>
          </a:p>
        </p:txBody>
      </p:sp>
      <p:sp>
        <p:nvSpPr>
          <p:cNvPr id="2" name="Slide Number Placeholder 1">
            <a:extLst>
              <a:ext uri="{FF2B5EF4-FFF2-40B4-BE49-F238E27FC236}">
                <a16:creationId xmlns:a16="http://schemas.microsoft.com/office/drawing/2014/main" id="{161E186A-4CB6-21B8-E85B-E2C7960FF881}"/>
              </a:ext>
            </a:extLst>
          </p:cNvPr>
          <p:cNvSpPr>
            <a:spLocks noGrp="1"/>
          </p:cNvSpPr>
          <p:nvPr>
            <p:ph type="sldNum" sz="quarter" idx="14"/>
          </p:nvPr>
        </p:nvSpPr>
        <p:spPr/>
        <p:txBody>
          <a:bodyPr/>
          <a:lstStyle/>
          <a:p>
            <a:fld id="{D7466637-5ABC-4952-8462-57CEDB82E766}" type="slidenum">
              <a:rPr lang="en-US" smtClean="0"/>
              <a:pPr/>
              <a:t>59</a:t>
            </a:fld>
            <a:endParaRPr lang="en-US" dirty="0"/>
          </a:p>
        </p:txBody>
      </p:sp>
    </p:spTree>
    <p:extLst>
      <p:ext uri="{BB962C8B-B14F-4D97-AF65-F5344CB8AC3E}">
        <p14:creationId xmlns:p14="http://schemas.microsoft.com/office/powerpoint/2010/main" val="81190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dirty="0"/>
              <a:t>When Do We Use Diagnostic Data in DBI?</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57086"/>
            <a:ext cx="6787836" cy="4343400"/>
          </a:xfrm>
        </p:spPr>
        <p:txBody>
          <a:bodyPr>
            <a:normAutofit/>
          </a:bodyPr>
          <a:lstStyle/>
          <a:p>
            <a:r>
              <a:rPr lang="en-US" dirty="0"/>
              <a:t>If progress monitoring data show that a student is not sufficiently responsive to an intervention, move to the diagnostic data step of DBI.</a:t>
            </a:r>
          </a:p>
        </p:txBody>
      </p:sp>
      <p:grpSp>
        <p:nvGrpSpPr>
          <p:cNvPr id="5" name="Group 4" descr="This shows the same graph as previous slides but includes a trend line representing the trend of the student's rate of progress toward the goal.  In this graph the trend line is not as steep as the goal line, showing that the student is not on track to meet the goal. ">
            <a:extLst>
              <a:ext uri="{FF2B5EF4-FFF2-40B4-BE49-F238E27FC236}">
                <a16:creationId xmlns:a16="http://schemas.microsoft.com/office/drawing/2014/main" id="{FA9051CB-4976-5FAA-5A7D-26767B22439C}"/>
              </a:ext>
            </a:extLst>
          </p:cNvPr>
          <p:cNvGrpSpPr/>
          <p:nvPr/>
        </p:nvGrpSpPr>
        <p:grpSpPr>
          <a:xfrm>
            <a:off x="748565" y="3156416"/>
            <a:ext cx="5345911" cy="2904556"/>
            <a:chOff x="4974166" y="2965269"/>
            <a:chExt cx="3920471" cy="1822238"/>
          </a:xfrm>
        </p:grpSpPr>
        <p:grpSp>
          <p:nvGrpSpPr>
            <p:cNvPr id="7" name="Group 6">
              <a:extLst>
                <a:ext uri="{FF2B5EF4-FFF2-40B4-BE49-F238E27FC236}">
                  <a16:creationId xmlns:a16="http://schemas.microsoft.com/office/drawing/2014/main" id="{76D8D984-DD85-F533-9870-047D99125396}"/>
                </a:ext>
              </a:extLst>
            </p:cNvPr>
            <p:cNvGrpSpPr/>
            <p:nvPr/>
          </p:nvGrpSpPr>
          <p:grpSpPr>
            <a:xfrm>
              <a:off x="4974166" y="2965269"/>
              <a:ext cx="3920471" cy="1822238"/>
              <a:chOff x="4974166" y="2965269"/>
              <a:chExt cx="3920471" cy="1822238"/>
            </a:xfrm>
          </p:grpSpPr>
          <p:grpSp>
            <p:nvGrpSpPr>
              <p:cNvPr id="10" name="Group 9">
                <a:extLst>
                  <a:ext uri="{FF2B5EF4-FFF2-40B4-BE49-F238E27FC236}">
                    <a16:creationId xmlns:a16="http://schemas.microsoft.com/office/drawing/2014/main" id="{8713405C-2536-6C74-0542-90A404402A5E}"/>
                  </a:ext>
                </a:extLst>
              </p:cNvPr>
              <p:cNvGrpSpPr/>
              <p:nvPr/>
            </p:nvGrpSpPr>
            <p:grpSpPr>
              <a:xfrm>
                <a:off x="4974166" y="2965269"/>
                <a:ext cx="3920471" cy="1822238"/>
                <a:chOff x="4974166" y="2965269"/>
                <a:chExt cx="3920471" cy="1822238"/>
              </a:xfrm>
            </p:grpSpPr>
            <p:grpSp>
              <p:nvGrpSpPr>
                <p:cNvPr id="12" name="Group 11">
                  <a:extLst>
                    <a:ext uri="{FF2B5EF4-FFF2-40B4-BE49-F238E27FC236}">
                      <a16:creationId xmlns:a16="http://schemas.microsoft.com/office/drawing/2014/main" id="{E804BF0E-1035-EF4D-9851-3B9134D1F295}"/>
                    </a:ext>
                  </a:extLst>
                </p:cNvPr>
                <p:cNvGrpSpPr/>
                <p:nvPr/>
              </p:nvGrpSpPr>
              <p:grpSpPr>
                <a:xfrm>
                  <a:off x="4974166" y="2965269"/>
                  <a:ext cx="3920471" cy="1822238"/>
                  <a:chOff x="4974166" y="2965269"/>
                  <a:chExt cx="3920471" cy="1822238"/>
                </a:xfrm>
              </p:grpSpPr>
              <p:grpSp>
                <p:nvGrpSpPr>
                  <p:cNvPr id="14" name="Group 13">
                    <a:extLst>
                      <a:ext uri="{FF2B5EF4-FFF2-40B4-BE49-F238E27FC236}">
                        <a16:creationId xmlns:a16="http://schemas.microsoft.com/office/drawing/2014/main" id="{32ABD1A6-3B0F-0440-428D-3FCF9D4F0661}"/>
                      </a:ext>
                    </a:extLst>
                  </p:cNvPr>
                  <p:cNvGrpSpPr/>
                  <p:nvPr/>
                </p:nvGrpSpPr>
                <p:grpSpPr>
                  <a:xfrm>
                    <a:off x="4974166" y="2965269"/>
                    <a:ext cx="3920471" cy="1822238"/>
                    <a:chOff x="4974166" y="2965269"/>
                    <a:chExt cx="3920471" cy="1822238"/>
                  </a:xfrm>
                </p:grpSpPr>
                <p:grpSp>
                  <p:nvGrpSpPr>
                    <p:cNvPr id="16" name="Group 15">
                      <a:extLst>
                        <a:ext uri="{FF2B5EF4-FFF2-40B4-BE49-F238E27FC236}">
                          <a16:creationId xmlns:a16="http://schemas.microsoft.com/office/drawing/2014/main" id="{1DCFAF1B-380F-501D-28B6-041EEC893BCD}"/>
                        </a:ext>
                      </a:extLst>
                    </p:cNvPr>
                    <p:cNvGrpSpPr/>
                    <p:nvPr/>
                  </p:nvGrpSpPr>
                  <p:grpSpPr>
                    <a:xfrm>
                      <a:off x="4974166" y="2965269"/>
                      <a:ext cx="3920471" cy="1822238"/>
                      <a:chOff x="4974166" y="2965269"/>
                      <a:chExt cx="3920471" cy="1822238"/>
                    </a:xfrm>
                  </p:grpSpPr>
                  <p:grpSp>
                    <p:nvGrpSpPr>
                      <p:cNvPr id="18" name="Group 17">
                        <a:extLst>
                          <a:ext uri="{FF2B5EF4-FFF2-40B4-BE49-F238E27FC236}">
                            <a16:creationId xmlns:a16="http://schemas.microsoft.com/office/drawing/2014/main" id="{6C0AAD2E-26EF-5908-F365-83A9C49BEF4B}"/>
                          </a:ext>
                        </a:extLst>
                      </p:cNvPr>
                      <p:cNvGrpSpPr/>
                      <p:nvPr/>
                    </p:nvGrpSpPr>
                    <p:grpSpPr>
                      <a:xfrm>
                        <a:off x="4974166" y="2965269"/>
                        <a:ext cx="3920471" cy="1822238"/>
                        <a:chOff x="4974166" y="2965269"/>
                        <a:chExt cx="3920471" cy="1822238"/>
                      </a:xfrm>
                    </p:grpSpPr>
                    <p:grpSp>
                      <p:nvGrpSpPr>
                        <p:cNvPr id="20" name="Group 19">
                          <a:extLst>
                            <a:ext uri="{FF2B5EF4-FFF2-40B4-BE49-F238E27FC236}">
                              <a16:creationId xmlns:a16="http://schemas.microsoft.com/office/drawing/2014/main" id="{D7FA5B66-8FFC-9A61-CFE7-5715B2E9600D}"/>
                            </a:ext>
                          </a:extLst>
                        </p:cNvPr>
                        <p:cNvGrpSpPr/>
                        <p:nvPr/>
                      </p:nvGrpSpPr>
                      <p:grpSpPr>
                        <a:xfrm>
                          <a:off x="4974166" y="2965269"/>
                          <a:ext cx="3920471" cy="1822238"/>
                          <a:chOff x="4974166" y="2965269"/>
                          <a:chExt cx="3920471" cy="1822238"/>
                        </a:xfrm>
                      </p:grpSpPr>
                      <p:grpSp>
                        <p:nvGrpSpPr>
                          <p:cNvPr id="22" name="Group 21">
                            <a:extLst>
                              <a:ext uri="{FF2B5EF4-FFF2-40B4-BE49-F238E27FC236}">
                                <a16:creationId xmlns:a16="http://schemas.microsoft.com/office/drawing/2014/main" id="{9A61C29F-86E4-1B31-51AD-1A153626BF08}"/>
                              </a:ext>
                            </a:extLst>
                          </p:cNvPr>
                          <p:cNvGrpSpPr/>
                          <p:nvPr/>
                        </p:nvGrpSpPr>
                        <p:grpSpPr>
                          <a:xfrm>
                            <a:off x="4974166" y="2965269"/>
                            <a:ext cx="3920471" cy="1822238"/>
                            <a:chOff x="4974166" y="2965269"/>
                            <a:chExt cx="3920471" cy="1822238"/>
                          </a:xfrm>
                        </p:grpSpPr>
                        <p:pic>
                          <p:nvPicPr>
                            <p:cNvPr id="24" name="Picture 5" descr="This shows the same graph as previous slides but includes a trend line representing the trend of the student's rate of progress toward the goal.  In this graph the trend line is not as steep as the goal line, showing that the student is not on track to meet the goal. ">
                              <a:extLst>
                                <a:ext uri="{FF2B5EF4-FFF2-40B4-BE49-F238E27FC236}">
                                  <a16:creationId xmlns:a16="http://schemas.microsoft.com/office/drawing/2014/main" id="{6C93D480-1721-4468-FDF6-E93037C12D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166" y="2965269"/>
                              <a:ext cx="3920471" cy="18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5-Point Star 3">
                              <a:extLst>
                                <a:ext uri="{FF2B5EF4-FFF2-40B4-BE49-F238E27FC236}">
                                  <a16:creationId xmlns:a16="http://schemas.microsoft.com/office/drawing/2014/main" id="{F7A44453-248E-EC14-64CE-26D418E6EDAC}"/>
                                </a:ext>
                              </a:extLst>
                            </p:cNvPr>
                            <p:cNvSpPr/>
                            <p:nvPr/>
                          </p:nvSpPr>
                          <p:spPr>
                            <a:xfrm>
                              <a:off x="8655405" y="3092860"/>
                              <a:ext cx="223283" cy="2126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3" name="Straight Connector 22">
                            <a:extLst>
                              <a:ext uri="{FF2B5EF4-FFF2-40B4-BE49-F238E27FC236}">
                                <a16:creationId xmlns:a16="http://schemas.microsoft.com/office/drawing/2014/main" id="{A17FF119-F672-9DFC-109D-CD6EF4961EF8}"/>
                              </a:ext>
                            </a:extLst>
                          </p:cNvPr>
                          <p:cNvCxnSpPr/>
                          <p:nvPr/>
                        </p:nvCxnSpPr>
                        <p:spPr>
                          <a:xfrm>
                            <a:off x="5729077" y="2965269"/>
                            <a:ext cx="10633" cy="174374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6F2468BE-A261-80F7-D45E-831F9EB65CEB}"/>
                            </a:ext>
                          </a:extLst>
                        </p:cNvPr>
                        <p:cNvCxnSpPr>
                          <a:endCxn id="25" idx="4"/>
                        </p:cNvCxnSpPr>
                        <p:nvPr/>
                      </p:nvCxnSpPr>
                      <p:spPr>
                        <a:xfrm flipV="1">
                          <a:off x="5739710" y="3174085"/>
                          <a:ext cx="3138978" cy="12913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105E218-E6CE-108C-4078-D170EEF44512}"/>
                          </a:ext>
                        </a:extLst>
                      </p:cNvPr>
                      <p:cNvSpPr>
                        <a:spLocks noChangeAspect="1"/>
                      </p:cNvSpPr>
                      <p:nvPr/>
                    </p:nvSpPr>
                    <p:spPr>
                      <a:xfrm rot="2700000">
                        <a:off x="6140619" y="4343371"/>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2CC1AA4B-4498-1A1C-9881-ED77BD8E922C}"/>
                        </a:ext>
                      </a:extLst>
                    </p:cNvPr>
                    <p:cNvSpPr>
                      <a:spLocks noChangeAspect="1"/>
                    </p:cNvSpPr>
                    <p:nvPr/>
                  </p:nvSpPr>
                  <p:spPr>
                    <a:xfrm rot="2700000">
                      <a:off x="6235426" y="4188986"/>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42DE2969-2712-2E68-C23B-11C9CD97AAB8}"/>
                      </a:ext>
                    </a:extLst>
                  </p:cNvPr>
                  <p:cNvSpPr>
                    <a:spLocks noChangeAspect="1"/>
                  </p:cNvSpPr>
                  <p:nvPr/>
                </p:nvSpPr>
                <p:spPr>
                  <a:xfrm rot="2700000">
                    <a:off x="6367831" y="4304576"/>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FBC6511B-4D1A-BBDA-06D7-3F63D33A22A9}"/>
                    </a:ext>
                  </a:extLst>
                </p:cNvPr>
                <p:cNvSpPr>
                  <a:spLocks noChangeAspect="1"/>
                </p:cNvSpPr>
                <p:nvPr/>
              </p:nvSpPr>
              <p:spPr>
                <a:xfrm rot="2700000">
                  <a:off x="6481434" y="4226985"/>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B7601144-596B-4A32-280C-480189BE03DF}"/>
                  </a:ext>
                </a:extLst>
              </p:cNvPr>
              <p:cNvSpPr>
                <a:spLocks noChangeAspect="1"/>
              </p:cNvSpPr>
              <p:nvPr/>
            </p:nvSpPr>
            <p:spPr>
              <a:xfrm rot="2700000">
                <a:off x="6620105" y="4188190"/>
                <a:ext cx="54864" cy="54864"/>
              </a:xfrm>
              <a:prstGeom prst="rect">
                <a:avLst/>
              </a:prstGeom>
              <a:pattFill prst="pct50">
                <a:fgClr>
                  <a:schemeClr val="tx1">
                    <a:lumMod val="95000"/>
                    <a:lumOff val="5000"/>
                  </a:schemeClr>
                </a:fgClr>
                <a:bgClr>
                  <a:schemeClr val="bg1"/>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 name="Straight Connector 7">
              <a:extLst>
                <a:ext uri="{FF2B5EF4-FFF2-40B4-BE49-F238E27FC236}">
                  <a16:creationId xmlns:a16="http://schemas.microsoft.com/office/drawing/2014/main" id="{8ACA1F35-1898-6AC9-6953-DA700C7CF603}"/>
                </a:ext>
              </a:extLst>
            </p:cNvPr>
            <p:cNvCxnSpPr/>
            <p:nvPr/>
          </p:nvCxnSpPr>
          <p:spPr>
            <a:xfrm flipV="1">
              <a:off x="5747984" y="3598682"/>
              <a:ext cx="3019062" cy="866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33D1AE1-EA0A-4C93-8A3D-0A10D148261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29376" y="1483698"/>
            <a:ext cx="4084875" cy="4937760"/>
          </a:xfrm>
          <a:prstGeom prst="rect">
            <a:avLst/>
          </a:prstGeom>
        </p:spPr>
      </p:pic>
      <p:sp>
        <p:nvSpPr>
          <p:cNvPr id="4" name="Rectangle: Rounded Corners 3" descr="Rectangle highlighting the non-responsive part of the DBI graphic.">
            <a:extLst>
              <a:ext uri="{FF2B5EF4-FFF2-40B4-BE49-F238E27FC236}">
                <a16:creationId xmlns:a16="http://schemas.microsoft.com/office/drawing/2014/main" id="{9700C90C-F0BD-92A9-684D-0443519510FE}"/>
              </a:ext>
            </a:extLst>
          </p:cNvPr>
          <p:cNvSpPr/>
          <p:nvPr/>
        </p:nvSpPr>
        <p:spPr>
          <a:xfrm>
            <a:off x="7505205" y="2707574"/>
            <a:ext cx="1163782" cy="12350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6</a:t>
            </a:fld>
            <a:endParaRPr lang="en-US" dirty="0"/>
          </a:p>
        </p:txBody>
      </p:sp>
    </p:spTree>
    <p:extLst>
      <p:ext uri="{BB962C8B-B14F-4D97-AF65-F5344CB8AC3E}">
        <p14:creationId xmlns:p14="http://schemas.microsoft.com/office/powerpoint/2010/main" val="2825604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7630-E2CF-2398-0136-B4241BC30BFD}"/>
              </a:ext>
            </a:extLst>
          </p:cNvPr>
          <p:cNvSpPr>
            <a:spLocks noGrp="1"/>
          </p:cNvSpPr>
          <p:nvPr>
            <p:ph type="title"/>
          </p:nvPr>
        </p:nvSpPr>
        <p:spPr/>
        <p:txBody>
          <a:bodyPr anchor="ctr">
            <a:normAutofit/>
          </a:bodyPr>
          <a:lstStyle/>
          <a:p>
            <a:r>
              <a:rPr lang="en-US" dirty="0"/>
              <a:t>What Can Classroom Observations Tell Me?</a:t>
            </a:r>
          </a:p>
        </p:txBody>
      </p:sp>
      <p:pic>
        <p:nvPicPr>
          <p:cNvPr id="1026" name="Picture 2" descr="Group of students sitting in circle on chairs raising hands with teacher">
            <a:extLst>
              <a:ext uri="{FF2B5EF4-FFF2-40B4-BE49-F238E27FC236}">
                <a16:creationId xmlns:a16="http://schemas.microsoft.com/office/drawing/2014/main" id="{C0230F7C-6983-BCB4-8F40-704F8DE202C5}"/>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57200" y="1686983"/>
            <a:ext cx="5568950" cy="371263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371C30D-EAF4-063F-86ED-3EC0FCD8365B}"/>
              </a:ext>
            </a:extLst>
          </p:cNvPr>
          <p:cNvSpPr>
            <a:spLocks noGrp="1"/>
          </p:cNvSpPr>
          <p:nvPr>
            <p:ph sz="quarter" idx="15"/>
          </p:nvPr>
        </p:nvSpPr>
        <p:spPr/>
        <p:txBody>
          <a:bodyPr/>
          <a:lstStyle/>
          <a:p>
            <a:pPr lvl="1"/>
            <a:r>
              <a:rPr lang="en-US" dirty="0"/>
              <a:t>Identify environmental factors that might be affecting student response:</a:t>
            </a:r>
          </a:p>
          <a:p>
            <a:pPr marL="777240" lvl="1" indent="-457200">
              <a:buFont typeface="Arial" panose="020B0604020202020204" pitchFamily="34" charset="0"/>
              <a:buChar char="•"/>
            </a:pPr>
            <a:r>
              <a:rPr lang="en-US" dirty="0"/>
              <a:t>Time on task and student engagement</a:t>
            </a:r>
          </a:p>
          <a:p>
            <a:pPr marL="777240" lvl="1" indent="-457200">
              <a:buFont typeface="Arial" panose="020B0604020202020204" pitchFamily="34" charset="0"/>
              <a:buChar char="•"/>
            </a:pPr>
            <a:r>
              <a:rPr lang="en-US" dirty="0"/>
              <a:t>Antecedents and consequences of behavior </a:t>
            </a:r>
          </a:p>
          <a:p>
            <a:pPr marL="777240" lvl="1" indent="-457200">
              <a:buFont typeface="Arial" panose="020B0604020202020204" pitchFamily="34" charset="0"/>
              <a:buChar char="•"/>
            </a:pPr>
            <a:r>
              <a:rPr lang="en-US" dirty="0"/>
              <a:t>How instructional time is being spent</a:t>
            </a:r>
          </a:p>
          <a:p>
            <a:pPr lvl="1"/>
            <a:endParaRPr lang="en-US" dirty="0"/>
          </a:p>
          <a:p>
            <a:endParaRPr lang="en-US" dirty="0"/>
          </a:p>
          <a:p>
            <a:pPr marL="457200" indent="-45720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97C5A651-3FB4-48CD-0F94-B191B71BA37F}"/>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F511FF96-E686-97B3-2662-CA259F45C8C3}"/>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60</a:t>
            </a:fld>
            <a:endParaRPr lang="en-US" dirty="0"/>
          </a:p>
        </p:txBody>
      </p:sp>
    </p:spTree>
    <p:extLst>
      <p:ext uri="{BB962C8B-B14F-4D97-AF65-F5344CB8AC3E}">
        <p14:creationId xmlns:p14="http://schemas.microsoft.com/office/powerpoint/2010/main" val="3581527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7630-E2CF-2398-0136-B4241BC30BFD}"/>
              </a:ext>
            </a:extLst>
          </p:cNvPr>
          <p:cNvSpPr>
            <a:spLocks noGrp="1"/>
          </p:cNvSpPr>
          <p:nvPr>
            <p:ph type="title"/>
          </p:nvPr>
        </p:nvSpPr>
        <p:spPr/>
        <p:txBody>
          <a:bodyPr anchor="ctr">
            <a:normAutofit/>
          </a:bodyPr>
          <a:lstStyle/>
          <a:p>
            <a:r>
              <a:rPr lang="en-US" dirty="0"/>
              <a:t>Family, Student, and Support Team Interviews</a:t>
            </a:r>
          </a:p>
        </p:txBody>
      </p:sp>
      <p:pic>
        <p:nvPicPr>
          <p:cNvPr id="9" name="Content Placeholder 8" descr="A person and a child drawing">
            <a:extLst>
              <a:ext uri="{FF2B5EF4-FFF2-40B4-BE49-F238E27FC236}">
                <a16:creationId xmlns:a16="http://schemas.microsoft.com/office/drawing/2014/main" id="{BB065FBC-0537-A420-3E82-0C93C3D10267}"/>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200" y="1686983"/>
            <a:ext cx="5568950" cy="3712633"/>
          </a:xfrm>
        </p:spPr>
      </p:pic>
      <p:sp>
        <p:nvSpPr>
          <p:cNvPr id="4" name="Content Placeholder 3">
            <a:extLst>
              <a:ext uri="{FF2B5EF4-FFF2-40B4-BE49-F238E27FC236}">
                <a16:creationId xmlns:a16="http://schemas.microsoft.com/office/drawing/2014/main" id="{B371C30D-EAF4-063F-86ED-3EC0FCD8365B}"/>
              </a:ext>
            </a:extLst>
          </p:cNvPr>
          <p:cNvSpPr>
            <a:spLocks noGrp="1"/>
          </p:cNvSpPr>
          <p:nvPr>
            <p:ph sz="quarter" idx="15"/>
          </p:nvPr>
        </p:nvSpPr>
        <p:spPr/>
        <p:txBody>
          <a:bodyPr/>
          <a:lstStyle/>
          <a:p>
            <a:pPr lvl="1"/>
            <a:r>
              <a:rPr lang="en-US" dirty="0"/>
              <a:t>Interviews may identify additional contextual and student-level factors that might be affecting student’s success.</a:t>
            </a:r>
          </a:p>
          <a:p>
            <a:pPr lvl="1"/>
            <a:r>
              <a:rPr lang="en-US" dirty="0"/>
              <a:t>When age-appropriate, consider interviewing the student.</a:t>
            </a:r>
          </a:p>
          <a:p>
            <a:endParaRPr lang="en-US" dirty="0"/>
          </a:p>
          <a:p>
            <a:pPr marL="457200" indent="-45720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97C5A651-3FB4-48CD-0F94-B191B71BA37F}"/>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F511FF96-E686-97B3-2662-CA259F45C8C3}"/>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61</a:t>
            </a:fld>
            <a:endParaRPr lang="en-US" dirty="0"/>
          </a:p>
        </p:txBody>
      </p:sp>
    </p:spTree>
    <p:extLst>
      <p:ext uri="{BB962C8B-B14F-4D97-AF65-F5344CB8AC3E}">
        <p14:creationId xmlns:p14="http://schemas.microsoft.com/office/powerpoint/2010/main" val="3084599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8A3A-157B-F6E8-E356-7768550CE5F3}"/>
              </a:ext>
            </a:extLst>
          </p:cNvPr>
          <p:cNvSpPr>
            <a:spLocks noGrp="1"/>
          </p:cNvSpPr>
          <p:nvPr>
            <p:ph type="title"/>
          </p:nvPr>
        </p:nvSpPr>
        <p:spPr>
          <a:xfrm>
            <a:off x="457200" y="0"/>
            <a:ext cx="11276076" cy="1280160"/>
          </a:xfrm>
        </p:spPr>
        <p:txBody>
          <a:bodyPr anchor="ctr">
            <a:normAutofit/>
          </a:bodyPr>
          <a:lstStyle/>
          <a:p>
            <a:r>
              <a:rPr lang="en-US" dirty="0"/>
              <a:t>Integrating Supports for Behavior</a:t>
            </a:r>
          </a:p>
        </p:txBody>
      </p:sp>
      <p:sp>
        <p:nvSpPr>
          <p:cNvPr id="3" name="Text Placeholder 2">
            <a:extLst>
              <a:ext uri="{FF2B5EF4-FFF2-40B4-BE49-F238E27FC236}">
                <a16:creationId xmlns:a16="http://schemas.microsoft.com/office/drawing/2014/main" id="{59EA9FBC-35D5-AD67-2E60-EF90E07F73B2}"/>
              </a:ext>
            </a:extLst>
          </p:cNvPr>
          <p:cNvSpPr>
            <a:spLocks noGrp="1"/>
          </p:cNvSpPr>
          <p:nvPr>
            <p:ph type="body" sz="quarter" idx="15"/>
          </p:nvPr>
        </p:nvSpPr>
        <p:spPr>
          <a:xfrm>
            <a:off x="457200" y="1371600"/>
            <a:ext cx="11361906" cy="1188720"/>
          </a:xfrm>
        </p:spPr>
        <p:txBody>
          <a:bodyPr>
            <a:normAutofit/>
          </a:bodyPr>
          <a:lstStyle/>
          <a:p>
            <a:r>
              <a:rPr lang="en-US" dirty="0"/>
              <a:t>Are you considering that a student is supported both academically and behaviorally? Are your supports integrated?</a:t>
            </a:r>
          </a:p>
        </p:txBody>
      </p:sp>
      <p:sp>
        <p:nvSpPr>
          <p:cNvPr id="4" name="Content Placeholder 3">
            <a:extLst>
              <a:ext uri="{FF2B5EF4-FFF2-40B4-BE49-F238E27FC236}">
                <a16:creationId xmlns:a16="http://schemas.microsoft.com/office/drawing/2014/main" id="{E2E9C869-1628-AF2B-A1AB-CB2FEE944FBD}"/>
              </a:ext>
            </a:extLst>
          </p:cNvPr>
          <p:cNvSpPr>
            <a:spLocks noGrp="1"/>
          </p:cNvSpPr>
          <p:nvPr>
            <p:ph sz="quarter" idx="17"/>
          </p:nvPr>
        </p:nvSpPr>
        <p:spPr>
          <a:xfrm>
            <a:off x="457200" y="2651760"/>
            <a:ext cx="5568696" cy="3017520"/>
          </a:xfrm>
        </p:spPr>
        <p:txBody>
          <a:bodyPr>
            <a:normAutofit/>
          </a:bodyPr>
          <a:lstStyle/>
          <a:p>
            <a:r>
              <a:rPr lang="en-US" dirty="0"/>
              <a:t>Students with intensive needs often have overlapping needs in both academics and social behavior. It is necessary to make sure your supports for students are integrated across academic and behavior domains.</a:t>
            </a:r>
          </a:p>
        </p:txBody>
      </p:sp>
      <p:pic>
        <p:nvPicPr>
          <p:cNvPr id="8" name="Picture 7" descr="A blue and red arrows">
            <a:extLst>
              <a:ext uri="{FF2B5EF4-FFF2-40B4-BE49-F238E27FC236}">
                <a16:creationId xmlns:a16="http://schemas.microsoft.com/office/drawing/2014/main" id="{C8B87177-F0AA-7F79-C600-327C35B8D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247" y="2651760"/>
            <a:ext cx="3017520" cy="3017520"/>
          </a:xfrm>
          <a:prstGeom prst="rect">
            <a:avLst/>
          </a:prstGeom>
          <a:noFill/>
        </p:spPr>
      </p:pic>
      <p:sp>
        <p:nvSpPr>
          <p:cNvPr id="6" name="Slide Number Placeholder 5">
            <a:extLst>
              <a:ext uri="{FF2B5EF4-FFF2-40B4-BE49-F238E27FC236}">
                <a16:creationId xmlns:a16="http://schemas.microsoft.com/office/drawing/2014/main" id="{67C8D070-6158-5A48-6BFE-831D96DE683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62</a:t>
            </a:fld>
            <a:endParaRPr lang="en-US" dirty="0"/>
          </a:p>
        </p:txBody>
      </p:sp>
    </p:spTree>
    <p:extLst>
      <p:ext uri="{BB962C8B-B14F-4D97-AF65-F5344CB8AC3E}">
        <p14:creationId xmlns:p14="http://schemas.microsoft.com/office/powerpoint/2010/main" val="55732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DBFF2-35D1-4567-84A2-A4BAD17427EA}"/>
              </a:ext>
            </a:extLst>
          </p:cNvPr>
          <p:cNvSpPr>
            <a:spLocks noGrp="1"/>
          </p:cNvSpPr>
          <p:nvPr>
            <p:ph type="title"/>
          </p:nvPr>
        </p:nvSpPr>
        <p:spPr/>
        <p:txBody>
          <a:bodyPr/>
          <a:lstStyle/>
          <a:p>
            <a:r>
              <a:rPr lang="en-US" dirty="0"/>
              <a:t>Ms. Hunter: Using Informal Diagnostic Data</a:t>
            </a:r>
          </a:p>
        </p:txBody>
      </p:sp>
      <p:sp>
        <p:nvSpPr>
          <p:cNvPr id="6" name="Rectangle: Rounded Corners 5">
            <a:extLst>
              <a:ext uri="{FF2B5EF4-FFF2-40B4-BE49-F238E27FC236}">
                <a16:creationId xmlns:a16="http://schemas.microsoft.com/office/drawing/2014/main" id="{52F5AD15-54D7-8A68-9489-FD5B2D807E44}"/>
              </a:ext>
              <a:ext uri="{C183D7F6-B498-43B3-948B-1728B52AA6E4}">
                <adec:decorative xmlns:adec="http://schemas.microsoft.com/office/drawing/2017/decorative" val="1"/>
              </a:ext>
            </a:extLst>
          </p:cNvPr>
          <p:cNvSpPr/>
          <p:nvPr/>
        </p:nvSpPr>
        <p:spPr>
          <a:xfrm>
            <a:off x="734845" y="1280160"/>
            <a:ext cx="5115112" cy="443484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pic>
        <p:nvPicPr>
          <p:cNvPr id="2" name="Picture 1" descr="Mother and son meeting with teacher at parent-teacher conference.">
            <a:extLst>
              <a:ext uri="{FF2B5EF4-FFF2-40B4-BE49-F238E27FC236}">
                <a16:creationId xmlns:a16="http://schemas.microsoft.com/office/drawing/2014/main" id="{FC50A4F8-9EBA-5015-EB83-F19D55823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169" y="1885950"/>
            <a:ext cx="3862166" cy="3086100"/>
          </a:xfrm>
          <a:prstGeom prst="rect">
            <a:avLst/>
          </a:prstGeom>
          <a:effectLst>
            <a:softEdge rad="127000"/>
          </a:effectLst>
        </p:spPr>
      </p:pic>
      <p:sp>
        <p:nvSpPr>
          <p:cNvPr id="12" name="Content Placeholder 11">
            <a:extLst>
              <a:ext uri="{FF2B5EF4-FFF2-40B4-BE49-F238E27FC236}">
                <a16:creationId xmlns:a16="http://schemas.microsoft.com/office/drawing/2014/main" id="{B6D0DD46-A829-A160-73E1-1594B067812A}"/>
              </a:ext>
            </a:extLst>
          </p:cNvPr>
          <p:cNvSpPr>
            <a:spLocks noGrp="1"/>
          </p:cNvSpPr>
          <p:nvPr>
            <p:ph sz="quarter" idx="15"/>
          </p:nvPr>
        </p:nvSpPr>
        <p:spPr/>
        <p:txBody>
          <a:bodyPr>
            <a:normAutofit fontScale="85000" lnSpcReduction="20000"/>
          </a:bodyPr>
          <a:lstStyle/>
          <a:p>
            <a:r>
              <a:rPr lang="en-US" sz="2800" i="1" dirty="0">
                <a:solidFill>
                  <a:schemeClr val="tx1"/>
                </a:solidFill>
              </a:rPr>
              <a:t>Adam’s mom wonders what might be different in the core instruction setting that could be affecting his focus and engagement with the lessons. She thinks that Adam may need additional behavior supports to stay engaged during core instruction. Ms. Hunter conducts an informal classroom observation and finds that there are fewer behavioral supports available in this setting (e.g., fewer classroom routines, less use of positive reinforcement).</a:t>
            </a:r>
          </a:p>
          <a:p>
            <a:endParaRPr lang="en-US" dirty="0"/>
          </a:p>
        </p:txBody>
      </p:sp>
      <p:sp>
        <p:nvSpPr>
          <p:cNvPr id="10" name="Text Placeholder 9">
            <a:extLst>
              <a:ext uri="{FF2B5EF4-FFF2-40B4-BE49-F238E27FC236}">
                <a16:creationId xmlns:a16="http://schemas.microsoft.com/office/drawing/2014/main" id="{2F8346B7-9EA8-EA2A-6E56-95E394F601DB}"/>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A291120-6E5B-2215-E4B0-E61A8D9DF17F}"/>
              </a:ext>
            </a:extLst>
          </p:cNvPr>
          <p:cNvSpPr>
            <a:spLocks noGrp="1"/>
          </p:cNvSpPr>
          <p:nvPr>
            <p:ph type="sldNum" sz="quarter" idx="12"/>
          </p:nvPr>
        </p:nvSpPr>
        <p:spPr/>
        <p:txBody>
          <a:bodyPr/>
          <a:lstStyle/>
          <a:p>
            <a:fld id="{99A20822-4A49-4D36-86E3-300BA48D3F00}" type="slidenum">
              <a:rPr lang="en-US" smtClean="0"/>
              <a:pPr/>
              <a:t>63</a:t>
            </a:fld>
            <a:endParaRPr lang="en-US" dirty="0"/>
          </a:p>
        </p:txBody>
      </p:sp>
    </p:spTree>
    <p:extLst>
      <p:ext uri="{BB962C8B-B14F-4D97-AF65-F5344CB8AC3E}">
        <p14:creationId xmlns:p14="http://schemas.microsoft.com/office/powerpoint/2010/main" val="730093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A3E160B-014B-C974-7B47-3A7E2B2EE5E6}"/>
              </a:ext>
              <a:ext uri="{C183D7F6-B498-43B3-948B-1728B52AA6E4}">
                <adec:decorative xmlns:adec="http://schemas.microsoft.com/office/drawing/2017/decorative" val="1"/>
              </a:ext>
            </a:extLst>
          </p:cNvPr>
          <p:cNvSpPr/>
          <p:nvPr/>
        </p:nvSpPr>
        <p:spPr>
          <a:xfrm>
            <a:off x="734845" y="1280160"/>
            <a:ext cx="5115112" cy="443484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ndParaRPr>
          </a:p>
        </p:txBody>
      </p:sp>
      <p:sp>
        <p:nvSpPr>
          <p:cNvPr id="2" name="Title 1">
            <a:extLst>
              <a:ext uri="{FF2B5EF4-FFF2-40B4-BE49-F238E27FC236}">
                <a16:creationId xmlns:a16="http://schemas.microsoft.com/office/drawing/2014/main" id="{0D57D91B-610B-6651-8DCD-B6B27DCB70CA}"/>
              </a:ext>
            </a:extLst>
          </p:cNvPr>
          <p:cNvSpPr>
            <a:spLocks noGrp="1"/>
          </p:cNvSpPr>
          <p:nvPr>
            <p:ph type="title"/>
          </p:nvPr>
        </p:nvSpPr>
        <p:spPr/>
        <p:txBody>
          <a:bodyPr/>
          <a:lstStyle/>
          <a:p>
            <a:r>
              <a:rPr lang="en-US" dirty="0"/>
              <a:t>Adam’s Plan: Intensify Behavior Supports</a:t>
            </a:r>
          </a:p>
        </p:txBody>
      </p:sp>
      <p:pic>
        <p:nvPicPr>
          <p:cNvPr id="8" name="Picture 7" descr="Mother and son meeting with teacher at parent-teacher conference.">
            <a:extLst>
              <a:ext uri="{FF2B5EF4-FFF2-40B4-BE49-F238E27FC236}">
                <a16:creationId xmlns:a16="http://schemas.microsoft.com/office/drawing/2014/main" id="{FBB224D5-7A24-104E-CEDF-96C9390F0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 y="1572658"/>
            <a:ext cx="4646318" cy="3712684"/>
          </a:xfrm>
          <a:prstGeom prst="rect">
            <a:avLst/>
          </a:prstGeom>
          <a:effectLst>
            <a:softEdge rad="127000"/>
          </a:effectLst>
        </p:spPr>
      </p:pic>
      <p:sp>
        <p:nvSpPr>
          <p:cNvPr id="6" name="Content Placeholder 5">
            <a:extLst>
              <a:ext uri="{FF2B5EF4-FFF2-40B4-BE49-F238E27FC236}">
                <a16:creationId xmlns:a16="http://schemas.microsoft.com/office/drawing/2014/main" id="{86D55C01-79DD-6C1F-EA13-946617D70055}"/>
              </a:ext>
            </a:extLst>
          </p:cNvPr>
          <p:cNvSpPr>
            <a:spLocks noGrp="1"/>
          </p:cNvSpPr>
          <p:nvPr>
            <p:ph sz="quarter" idx="15"/>
          </p:nvPr>
        </p:nvSpPr>
        <p:spPr>
          <a:xfrm>
            <a:off x="6084354" y="1371600"/>
            <a:ext cx="5647398" cy="4343400"/>
          </a:xfrm>
        </p:spPr>
        <p:txBody>
          <a:bodyPr>
            <a:normAutofit fontScale="85000" lnSpcReduction="10000"/>
          </a:bodyPr>
          <a:lstStyle/>
          <a:p>
            <a:r>
              <a:rPr lang="en-US" sz="2800" i="1" dirty="0">
                <a:solidFill>
                  <a:schemeClr val="tx1"/>
                </a:solidFill>
              </a:rPr>
              <a:t>Ms. Hunter and Adam’s mom develop a hypothesis that states, “If Adam’s teachers use consistent behavior expectations and classroom routines, Adam will be more engaged during core reading instruction”. Ms. Hunter will collaborate with Adam’s general education teacher to ensure consistent procedures and expectations across classrooms and offer a positive phone </a:t>
            </a:r>
            <a:r>
              <a:rPr lang="en-US" sz="2800" i="1" spc="-20" dirty="0">
                <a:solidFill>
                  <a:schemeClr val="tx1"/>
                </a:solidFill>
              </a:rPr>
              <a:t>call home, as Adam chose this as an incentive.</a:t>
            </a:r>
          </a:p>
          <a:p>
            <a:endParaRPr lang="en-US" dirty="0"/>
          </a:p>
        </p:txBody>
      </p:sp>
      <p:sp>
        <p:nvSpPr>
          <p:cNvPr id="3" name="Text Placeholder 2">
            <a:extLst>
              <a:ext uri="{FF2B5EF4-FFF2-40B4-BE49-F238E27FC236}">
                <a16:creationId xmlns:a16="http://schemas.microsoft.com/office/drawing/2014/main" id="{374923F6-31BC-25D8-0E38-D6156921880E}"/>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E3DB72C3-E514-E824-B3F3-87C751F8A9BF}"/>
              </a:ext>
            </a:extLst>
          </p:cNvPr>
          <p:cNvSpPr>
            <a:spLocks noGrp="1"/>
          </p:cNvSpPr>
          <p:nvPr>
            <p:ph type="sldNum" sz="quarter" idx="12"/>
          </p:nvPr>
        </p:nvSpPr>
        <p:spPr/>
        <p:txBody>
          <a:bodyPr/>
          <a:lstStyle/>
          <a:p>
            <a:fld id="{99A20822-4A49-4D36-86E3-300BA48D3F00}" type="slidenum">
              <a:rPr lang="en-US" smtClean="0"/>
              <a:pPr/>
              <a:t>64</a:t>
            </a:fld>
            <a:endParaRPr lang="en-US" dirty="0"/>
          </a:p>
        </p:txBody>
      </p:sp>
    </p:spTree>
    <p:extLst>
      <p:ext uri="{BB962C8B-B14F-4D97-AF65-F5344CB8AC3E}">
        <p14:creationId xmlns:p14="http://schemas.microsoft.com/office/powerpoint/2010/main" val="3910193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Text Placeholder 2"/>
          <p:cNvSpPr>
            <a:spLocks noGrp="1"/>
          </p:cNvSpPr>
          <p:nvPr>
            <p:ph type="body" sz="quarter" idx="13"/>
          </p:nvPr>
        </p:nvSpPr>
        <p:spPr/>
        <p:txBody>
          <a:bodyPr>
            <a:normAutofit/>
          </a:bodyPr>
          <a:lstStyle/>
          <a:p>
            <a:endParaRPr lang="en-US" i="1" dirty="0"/>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214847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dirty="0"/>
              <a:t>Review: Educationally Relevant and Alterable Variables</a:t>
            </a:r>
          </a:p>
        </p:txBody>
      </p:sp>
      <p:pic>
        <p:nvPicPr>
          <p:cNvPr id="13" name="Picture 12" descr="Curriculum icon shown as book">
            <a:extLst>
              <a:ext uri="{FF2B5EF4-FFF2-40B4-BE49-F238E27FC236}">
                <a16:creationId xmlns:a16="http://schemas.microsoft.com/office/drawing/2014/main" id="{5E1DEE61-4D0A-4ACD-C30C-C25472F01741}"/>
              </a:ext>
            </a:extLst>
          </p:cNvPr>
          <p:cNvPicPr>
            <a:picLocks noChangeAspect="1"/>
          </p:cNvPicPr>
          <p:nvPr/>
        </p:nvPicPr>
        <p:blipFill>
          <a:blip r:embed="rId3"/>
          <a:stretch>
            <a:fillRect/>
          </a:stretch>
        </p:blipFill>
        <p:spPr>
          <a:xfrm>
            <a:off x="5617203" y="1966012"/>
            <a:ext cx="1116160" cy="1062645"/>
          </a:xfrm>
          <a:prstGeom prst="rect">
            <a:avLst/>
          </a:prstGeom>
        </p:spPr>
      </p:pic>
      <p:sp>
        <p:nvSpPr>
          <p:cNvPr id="2" name="TextBox 1">
            <a:extLst>
              <a:ext uri="{FF2B5EF4-FFF2-40B4-BE49-F238E27FC236}">
                <a16:creationId xmlns:a16="http://schemas.microsoft.com/office/drawing/2014/main" id="{0F1AE4FD-0F1F-BC26-EC64-7E7C13E51DAA}"/>
              </a:ext>
            </a:extLst>
          </p:cNvPr>
          <p:cNvSpPr txBox="1"/>
          <p:nvPr/>
        </p:nvSpPr>
        <p:spPr>
          <a:xfrm>
            <a:off x="4842411" y="1427117"/>
            <a:ext cx="2507177" cy="400110"/>
          </a:xfrm>
          <a:prstGeom prst="rect">
            <a:avLst/>
          </a:prstGeom>
          <a:noFill/>
        </p:spPr>
        <p:txBody>
          <a:bodyPr wrap="square" rtlCol="0">
            <a:spAutoFit/>
          </a:bodyPr>
          <a:lstStyle/>
          <a:p>
            <a:pPr algn="ctr"/>
            <a:r>
              <a:rPr lang="en-US" sz="2000" dirty="0">
                <a:solidFill>
                  <a:schemeClr val="tx2"/>
                </a:solidFill>
                <a:ea typeface="Open Sans" panose="020B0606030504020204" pitchFamily="34" charset="0"/>
                <a:cs typeface="Open Sans" panose="020B0606030504020204" pitchFamily="34" charset="0"/>
              </a:rPr>
              <a:t>Curriculum</a:t>
            </a:r>
          </a:p>
        </p:txBody>
      </p:sp>
      <p:sp>
        <p:nvSpPr>
          <p:cNvPr id="16" name="TextBox 15">
            <a:extLst>
              <a:ext uri="{FF2B5EF4-FFF2-40B4-BE49-F238E27FC236}">
                <a16:creationId xmlns:a16="http://schemas.microsoft.com/office/drawing/2014/main" id="{70B92B8F-7BBC-1FBE-EBC7-219EC4E1B801}"/>
              </a:ext>
            </a:extLst>
          </p:cNvPr>
          <p:cNvSpPr txBox="1"/>
          <p:nvPr/>
        </p:nvSpPr>
        <p:spPr>
          <a:xfrm>
            <a:off x="1712915" y="1370292"/>
            <a:ext cx="4590066" cy="1631216"/>
          </a:xfrm>
          <a:prstGeom prst="rect">
            <a:avLst/>
          </a:prstGeom>
          <a:noFill/>
        </p:spPr>
        <p:txBody>
          <a:bodyPr wrap="square">
            <a:spAutoFit/>
          </a:bodyPr>
          <a:lstStyle/>
          <a:p>
            <a:pPr marL="342900" indent="-342900">
              <a:buClr>
                <a:schemeClr val="accent1"/>
              </a:buClr>
              <a:buFont typeface="Wingdings" pitchFamily="2" charset="2"/>
              <a:buChar char="§"/>
            </a:pPr>
            <a:r>
              <a:rPr lang="en-US" sz="2000" dirty="0">
                <a:solidFill>
                  <a:schemeClr val="tx1"/>
                </a:solidFill>
              </a:rPr>
              <a:t>Scope and sequence</a:t>
            </a:r>
          </a:p>
          <a:p>
            <a:pPr marL="342900" indent="-342900">
              <a:buClr>
                <a:schemeClr val="accent1"/>
              </a:buClr>
              <a:buFont typeface="Wingdings" pitchFamily="2" charset="2"/>
              <a:buChar char="§"/>
            </a:pPr>
            <a:r>
              <a:rPr lang="en-US" sz="2000" dirty="0">
                <a:solidFill>
                  <a:schemeClr val="tx1"/>
                </a:solidFill>
              </a:rPr>
              <a:t>Level of difficulty</a:t>
            </a:r>
            <a:endParaRPr lang="en-US" sz="2000" dirty="0">
              <a:solidFill>
                <a:schemeClr val="tx1"/>
              </a:solidFill>
              <a:cs typeface="Calibri"/>
            </a:endParaRPr>
          </a:p>
          <a:p>
            <a:pPr marL="342900" indent="-342900">
              <a:buClr>
                <a:schemeClr val="accent1"/>
              </a:buClr>
              <a:buFont typeface="Wingdings" pitchFamily="2" charset="2"/>
              <a:buChar char="§"/>
            </a:pPr>
            <a:r>
              <a:rPr lang="en-US" sz="2000" dirty="0">
                <a:solidFill>
                  <a:schemeClr val="tx1"/>
                </a:solidFill>
              </a:rPr>
              <a:t>Match to learner need</a:t>
            </a:r>
          </a:p>
          <a:p>
            <a:pPr marL="342900" indent="-342900">
              <a:buClr>
                <a:schemeClr val="accent1"/>
              </a:buClr>
              <a:buFont typeface="Wingdings" pitchFamily="2" charset="2"/>
              <a:buChar char="§"/>
            </a:pPr>
            <a:r>
              <a:rPr lang="en-US" sz="2000" dirty="0">
                <a:solidFill>
                  <a:schemeClr val="tx1"/>
                </a:solidFill>
              </a:rPr>
              <a:t>High-quality materials</a:t>
            </a:r>
            <a:endParaRPr lang="en-US" sz="2000" dirty="0">
              <a:solidFill>
                <a:schemeClr val="tx1"/>
              </a:solidFill>
              <a:cs typeface="Calibri"/>
            </a:endParaRPr>
          </a:p>
          <a:p>
            <a:pPr marL="342900" indent="-342900">
              <a:buClr>
                <a:schemeClr val="accent1"/>
              </a:buClr>
              <a:buFont typeface="Wingdings" pitchFamily="2" charset="2"/>
              <a:buChar char="§"/>
            </a:pPr>
            <a:r>
              <a:rPr lang="en-US" sz="2000" dirty="0">
                <a:solidFill>
                  <a:schemeClr val="tx1"/>
                </a:solidFill>
              </a:rPr>
              <a:t>Culturally relevant materials</a:t>
            </a:r>
          </a:p>
        </p:txBody>
      </p:sp>
      <p:sp>
        <p:nvSpPr>
          <p:cNvPr id="43" name="Right Arrow 42" descr="Orange arrow from environment icon to learner icon">
            <a:extLst>
              <a:ext uri="{FF2B5EF4-FFF2-40B4-BE49-F238E27FC236}">
                <a16:creationId xmlns:a16="http://schemas.microsoft.com/office/drawing/2014/main" id="{F9544957-AA01-E3B3-B00E-DCCB2B9F7100}"/>
              </a:ext>
            </a:extLst>
          </p:cNvPr>
          <p:cNvSpPr/>
          <p:nvPr/>
        </p:nvSpPr>
        <p:spPr>
          <a:xfrm rot="12000000">
            <a:off x="6885275" y="4599729"/>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7" name="Picture 16" descr="Environment icon, shown as students seated">
            <a:extLst>
              <a:ext uri="{FF2B5EF4-FFF2-40B4-BE49-F238E27FC236}">
                <a16:creationId xmlns:a16="http://schemas.microsoft.com/office/drawing/2014/main" id="{A772B363-4963-3723-62FD-CFA04EBD5929}"/>
              </a:ext>
            </a:extLst>
          </p:cNvPr>
          <p:cNvPicPr>
            <a:picLocks noChangeAspect="1"/>
          </p:cNvPicPr>
          <p:nvPr/>
        </p:nvPicPr>
        <p:blipFill>
          <a:blip r:embed="rId4"/>
          <a:stretch>
            <a:fillRect/>
          </a:stretch>
        </p:blipFill>
        <p:spPr>
          <a:xfrm>
            <a:off x="8061904" y="4683784"/>
            <a:ext cx="1381318" cy="1381318"/>
          </a:xfrm>
          <a:prstGeom prst="rect">
            <a:avLst/>
          </a:prstGeom>
        </p:spPr>
      </p:pic>
      <p:sp>
        <p:nvSpPr>
          <p:cNvPr id="8" name="TextBox 7">
            <a:extLst>
              <a:ext uri="{FF2B5EF4-FFF2-40B4-BE49-F238E27FC236}">
                <a16:creationId xmlns:a16="http://schemas.microsoft.com/office/drawing/2014/main" id="{4506ED59-A587-94DA-DA69-2F50E8560EF7}"/>
              </a:ext>
            </a:extLst>
          </p:cNvPr>
          <p:cNvSpPr txBox="1"/>
          <p:nvPr/>
        </p:nvSpPr>
        <p:spPr>
          <a:xfrm>
            <a:off x="7688492" y="5944111"/>
            <a:ext cx="1912620" cy="400110"/>
          </a:xfrm>
          <a:prstGeom prst="rect">
            <a:avLst/>
          </a:prstGeom>
          <a:noFill/>
        </p:spPr>
        <p:txBody>
          <a:bodyPr wrap="square" rtlCol="0">
            <a:spAutoFit/>
          </a:bodyPr>
          <a:lstStyle/>
          <a:p>
            <a:pPr algn="ctr"/>
            <a:r>
              <a:rPr lang="en-US" sz="2000" dirty="0">
                <a:solidFill>
                  <a:schemeClr val="tx2"/>
                </a:solidFill>
                <a:ea typeface="Open Sans" panose="020B0606030504020204" pitchFamily="34" charset="0"/>
                <a:cs typeface="Open Sans" panose="020B0606030504020204" pitchFamily="34" charset="0"/>
              </a:rPr>
              <a:t>Environment</a:t>
            </a:r>
          </a:p>
        </p:txBody>
      </p:sp>
      <p:sp>
        <p:nvSpPr>
          <p:cNvPr id="18" name="TextBox 17">
            <a:extLst>
              <a:ext uri="{FF2B5EF4-FFF2-40B4-BE49-F238E27FC236}">
                <a16:creationId xmlns:a16="http://schemas.microsoft.com/office/drawing/2014/main" id="{07F5D2A8-2E01-99B7-6A5A-EBEF83816C47}"/>
              </a:ext>
            </a:extLst>
          </p:cNvPr>
          <p:cNvSpPr txBox="1"/>
          <p:nvPr/>
        </p:nvSpPr>
        <p:spPr>
          <a:xfrm>
            <a:off x="8540115" y="3058144"/>
            <a:ext cx="3652854"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Clear expectations</a:t>
            </a:r>
            <a:endParaRPr lang="en-US" sz="2000" dirty="0">
              <a:cs typeface="Calibri"/>
            </a:endParaRPr>
          </a:p>
          <a:p>
            <a:pPr marL="342900" indent="-342900">
              <a:buClr>
                <a:schemeClr val="accent1"/>
              </a:buClr>
              <a:buFont typeface="Wingdings" pitchFamily="2" charset="2"/>
              <a:buChar char="§"/>
            </a:pPr>
            <a:r>
              <a:rPr lang="en-US" sz="2000" dirty="0">
                <a:ea typeface="+mn-lt"/>
                <a:cs typeface="+mn-lt"/>
              </a:rPr>
              <a:t>Positive reinforcement</a:t>
            </a:r>
          </a:p>
          <a:p>
            <a:pPr marL="342900" indent="-342900">
              <a:buClr>
                <a:schemeClr val="accent1"/>
              </a:buClr>
              <a:buFont typeface="Wingdings" pitchFamily="2" charset="2"/>
              <a:buChar char="§"/>
            </a:pPr>
            <a:r>
              <a:rPr lang="en-US" sz="2000" dirty="0"/>
              <a:t>Positive interactions</a:t>
            </a:r>
            <a:endParaRPr lang="en-US" sz="2000" dirty="0">
              <a:cs typeface="Calibri"/>
            </a:endParaRPr>
          </a:p>
          <a:p>
            <a:pPr marL="342900" indent="-342900">
              <a:buClr>
                <a:schemeClr val="accent1"/>
              </a:buClr>
              <a:buFont typeface="Wingdings" pitchFamily="2" charset="2"/>
              <a:buChar char="§"/>
            </a:pPr>
            <a:r>
              <a:rPr lang="en-US" sz="2000" dirty="0"/>
              <a:t>Inclusive classrooms</a:t>
            </a:r>
            <a:endParaRPr lang="en-US" sz="2000" dirty="0">
              <a:cs typeface="Calibri"/>
            </a:endParaRPr>
          </a:p>
          <a:p>
            <a:pPr marL="342900" indent="-342900">
              <a:buClr>
                <a:schemeClr val="accent1"/>
              </a:buClr>
              <a:buFont typeface="Wingdings" pitchFamily="2" charset="2"/>
              <a:buChar char="§"/>
            </a:pPr>
            <a:r>
              <a:rPr lang="en-US" sz="2000" dirty="0"/>
              <a:t>Positive feedback</a:t>
            </a:r>
            <a:endParaRPr lang="en-US" sz="2000" dirty="0">
              <a:cs typeface="Calibri"/>
            </a:endParaRPr>
          </a:p>
        </p:txBody>
      </p:sp>
      <p:sp>
        <p:nvSpPr>
          <p:cNvPr id="44" name="Right Arrow 43" descr="Orange arrow from curriculum icon to learner icon">
            <a:extLst>
              <a:ext uri="{FF2B5EF4-FFF2-40B4-BE49-F238E27FC236}">
                <a16:creationId xmlns:a16="http://schemas.microsoft.com/office/drawing/2014/main" id="{9BE4F993-FE07-ECF1-6398-0614372F174A}"/>
              </a:ext>
            </a:extLst>
          </p:cNvPr>
          <p:cNvSpPr/>
          <p:nvPr/>
        </p:nvSpPr>
        <p:spPr>
          <a:xfrm rot="5400000">
            <a:off x="5773242" y="3370154"/>
            <a:ext cx="731520"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descr="Instruction icon shown as a person standing in front of a whiteboard">
            <a:extLst>
              <a:ext uri="{FF2B5EF4-FFF2-40B4-BE49-F238E27FC236}">
                <a16:creationId xmlns:a16="http://schemas.microsoft.com/office/drawing/2014/main" id="{BCB82A51-E108-9780-283D-4FAB6D27F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4892" y="4824350"/>
            <a:ext cx="1401011" cy="1050801"/>
          </a:xfrm>
          <a:prstGeom prst="rect">
            <a:avLst/>
          </a:prstGeom>
        </p:spPr>
      </p:pic>
      <p:sp>
        <p:nvSpPr>
          <p:cNvPr id="11" name="TextBox 10">
            <a:extLst>
              <a:ext uri="{FF2B5EF4-FFF2-40B4-BE49-F238E27FC236}">
                <a16:creationId xmlns:a16="http://schemas.microsoft.com/office/drawing/2014/main" id="{F91C9A17-083B-8B91-73F7-1B32AA4890D1}"/>
              </a:ext>
            </a:extLst>
          </p:cNvPr>
          <p:cNvSpPr txBox="1"/>
          <p:nvPr/>
        </p:nvSpPr>
        <p:spPr>
          <a:xfrm>
            <a:off x="2616124" y="5888260"/>
            <a:ext cx="1912620" cy="400110"/>
          </a:xfrm>
          <a:prstGeom prst="rect">
            <a:avLst/>
          </a:prstGeom>
          <a:noFill/>
        </p:spPr>
        <p:txBody>
          <a:bodyPr wrap="square" rtlCol="0">
            <a:spAutoFit/>
          </a:bodyPr>
          <a:lstStyle/>
          <a:p>
            <a:pPr algn="ctr"/>
            <a:r>
              <a:rPr lang="en-US" sz="2000" dirty="0">
                <a:solidFill>
                  <a:schemeClr val="tx2"/>
                </a:solidFill>
                <a:ea typeface="Open Sans" panose="020B0606030504020204" pitchFamily="34" charset="0"/>
                <a:cs typeface="Open Sans" panose="020B0606030504020204" pitchFamily="34" charset="0"/>
              </a:rPr>
              <a:t>Instruction</a:t>
            </a:r>
          </a:p>
        </p:txBody>
      </p:sp>
      <p:sp>
        <p:nvSpPr>
          <p:cNvPr id="14" name="TextBox 13">
            <a:extLst>
              <a:ext uri="{FF2B5EF4-FFF2-40B4-BE49-F238E27FC236}">
                <a16:creationId xmlns:a16="http://schemas.microsoft.com/office/drawing/2014/main" id="{7984C247-9E06-E1BA-C59C-AA5B27CD0A49}"/>
              </a:ext>
            </a:extLst>
          </p:cNvPr>
          <p:cNvSpPr txBox="1"/>
          <p:nvPr/>
        </p:nvSpPr>
        <p:spPr>
          <a:xfrm>
            <a:off x="214593" y="3291486"/>
            <a:ext cx="4373343"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dirty="0"/>
              <a:t>Explicit instruction</a:t>
            </a:r>
          </a:p>
          <a:p>
            <a:pPr marL="342900" indent="-342900">
              <a:buClr>
                <a:schemeClr val="accent1"/>
              </a:buClr>
              <a:buFont typeface="Wingdings" pitchFamily="2" charset="2"/>
              <a:buChar char="§"/>
            </a:pPr>
            <a:r>
              <a:rPr lang="en-US" sz="2000" dirty="0"/>
              <a:t>Pacing (opportunities to respond) </a:t>
            </a:r>
            <a:endParaRPr lang="en-US" sz="2000" dirty="0">
              <a:cs typeface="Calibri"/>
            </a:endParaRPr>
          </a:p>
          <a:p>
            <a:pPr marL="342900" indent="-342900">
              <a:buClr>
                <a:schemeClr val="accent1"/>
              </a:buClr>
              <a:buFont typeface="Wingdings" pitchFamily="2" charset="2"/>
              <a:buChar char="§"/>
            </a:pPr>
            <a:r>
              <a:rPr lang="en-US" sz="2000" dirty="0"/>
              <a:t>Corrective feedback</a:t>
            </a:r>
            <a:endParaRPr lang="en-US" sz="2000" dirty="0">
              <a:cs typeface="Calibri"/>
            </a:endParaRPr>
          </a:p>
          <a:p>
            <a:pPr marL="342900" indent="-342900">
              <a:buClr>
                <a:schemeClr val="accent1"/>
              </a:buClr>
              <a:buFont typeface="Wingdings" pitchFamily="2" charset="2"/>
              <a:buChar char="§"/>
            </a:pPr>
            <a:r>
              <a:rPr lang="en-US" sz="2000" dirty="0">
                <a:ea typeface="+mn-lt"/>
                <a:cs typeface="+mn-lt"/>
              </a:rPr>
              <a:t>Culturally relevant pedagogy</a:t>
            </a:r>
          </a:p>
          <a:p>
            <a:pPr marL="342900" indent="-342900">
              <a:buClr>
                <a:schemeClr val="accent1"/>
              </a:buClr>
              <a:buFont typeface="Wingdings" pitchFamily="2" charset="2"/>
              <a:buChar char="§"/>
            </a:pPr>
            <a:r>
              <a:rPr lang="en-US" sz="2000" dirty="0"/>
              <a:t>Engagement strategies</a:t>
            </a:r>
            <a:endParaRPr lang="en-US" sz="2000" dirty="0">
              <a:cs typeface="Calibri"/>
            </a:endParaRPr>
          </a:p>
        </p:txBody>
      </p:sp>
      <p:sp>
        <p:nvSpPr>
          <p:cNvPr id="23" name="Right Arrow 22" descr="Orange arrow from instruction icon to learner icon">
            <a:extLst>
              <a:ext uri="{FF2B5EF4-FFF2-40B4-BE49-F238E27FC236}">
                <a16:creationId xmlns:a16="http://schemas.microsoft.com/office/drawing/2014/main" id="{05113F83-4F37-E2F3-BC72-DC649136D9D4}"/>
              </a:ext>
            </a:extLst>
          </p:cNvPr>
          <p:cNvSpPr/>
          <p:nvPr/>
        </p:nvSpPr>
        <p:spPr>
          <a:xfrm rot="20400000">
            <a:off x="4355294" y="4599729"/>
            <a:ext cx="1037436" cy="323153"/>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Oval 28">
            <a:extLst>
              <a:ext uri="{FF2B5EF4-FFF2-40B4-BE49-F238E27FC236}">
                <a16:creationId xmlns:a16="http://schemas.microsoft.com/office/drawing/2014/main" id="{D70AF114-94E0-BE2B-6167-1DBE0816B470}"/>
              </a:ext>
              <a:ext uri="{C183D7F6-B498-43B3-948B-1728B52AA6E4}">
                <adec:decorative xmlns:adec="http://schemas.microsoft.com/office/drawing/2017/decorative" val="1"/>
              </a:ext>
            </a:extLst>
          </p:cNvPr>
          <p:cNvSpPr>
            <a:spLocks noChangeAspect="1"/>
          </p:cNvSpPr>
          <p:nvPr/>
        </p:nvSpPr>
        <p:spPr>
          <a:xfrm>
            <a:off x="5544643" y="4038989"/>
            <a:ext cx="1188720" cy="1188720"/>
          </a:xfrm>
          <a:prstGeom prst="ellipse">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4" name="Picture 3" descr="Learner icon shown as graduation cap">
            <a:extLst>
              <a:ext uri="{FF2B5EF4-FFF2-40B4-BE49-F238E27FC236}">
                <a16:creationId xmlns:a16="http://schemas.microsoft.com/office/drawing/2014/main" id="{E48CF749-CC39-CE28-05AD-86936AECD6BA}"/>
              </a:ext>
            </a:extLst>
          </p:cNvPr>
          <p:cNvPicPr>
            <a:picLocks noChangeAspect="1"/>
          </p:cNvPicPr>
          <p:nvPr/>
        </p:nvPicPr>
        <p:blipFill>
          <a:blip r:embed="rId6"/>
          <a:stretch>
            <a:fillRect/>
          </a:stretch>
        </p:blipFill>
        <p:spPr>
          <a:xfrm>
            <a:off x="5447532" y="4014909"/>
            <a:ext cx="1482743" cy="1223851"/>
          </a:xfrm>
          <a:prstGeom prst="rect">
            <a:avLst/>
          </a:prstGeom>
        </p:spPr>
      </p:pic>
      <p:sp>
        <p:nvSpPr>
          <p:cNvPr id="9" name="TextBox 8">
            <a:extLst>
              <a:ext uri="{FF2B5EF4-FFF2-40B4-BE49-F238E27FC236}">
                <a16:creationId xmlns:a16="http://schemas.microsoft.com/office/drawing/2014/main" id="{189B3BDA-1311-C875-30BB-3597D9912CD9}"/>
              </a:ext>
            </a:extLst>
          </p:cNvPr>
          <p:cNvSpPr txBox="1"/>
          <p:nvPr/>
        </p:nvSpPr>
        <p:spPr>
          <a:xfrm>
            <a:off x="4842411" y="5180682"/>
            <a:ext cx="2561583" cy="400110"/>
          </a:xfrm>
          <a:prstGeom prst="rect">
            <a:avLst/>
          </a:prstGeom>
          <a:noFill/>
        </p:spPr>
        <p:txBody>
          <a:bodyPr wrap="square" rtlCol="0">
            <a:spAutoFit/>
          </a:bodyPr>
          <a:lstStyle/>
          <a:p>
            <a:pPr algn="ctr"/>
            <a:r>
              <a:rPr lang="en-US" sz="2000" dirty="0">
                <a:solidFill>
                  <a:schemeClr val="tx2"/>
                </a:solidFill>
                <a:ea typeface="Open Sans" panose="020B0606030504020204" pitchFamily="34" charset="0"/>
                <a:cs typeface="Open Sans" panose="020B0606030504020204" pitchFamily="34" charset="0"/>
              </a:rPr>
              <a:t>Learner</a:t>
            </a:r>
          </a:p>
        </p:txBody>
      </p:sp>
      <p:sp>
        <p:nvSpPr>
          <p:cNvPr id="6" name="Slide Number Placeholder 5">
            <a:extLst>
              <a:ext uri="{FF2B5EF4-FFF2-40B4-BE49-F238E27FC236}">
                <a16:creationId xmlns:a16="http://schemas.microsoft.com/office/drawing/2014/main" id="{DF49B5D7-A8A5-7232-F633-AF345B504504}"/>
              </a:ext>
            </a:extLst>
          </p:cNvPr>
          <p:cNvSpPr>
            <a:spLocks noGrp="1"/>
          </p:cNvSpPr>
          <p:nvPr>
            <p:ph type="sldNum" sz="quarter" idx="14"/>
          </p:nvPr>
        </p:nvSpPr>
        <p:spPr/>
        <p:txBody>
          <a:bodyPr/>
          <a:lstStyle/>
          <a:p>
            <a:fld id="{BABF4E83-61DB-418F-A99F-17BC9BB58EF6}" type="slidenum">
              <a:rPr lang="en-US" smtClean="0"/>
              <a:t>66</a:t>
            </a:fld>
            <a:endParaRPr lang="en-US" dirty="0"/>
          </a:p>
        </p:txBody>
      </p:sp>
    </p:spTree>
    <p:extLst>
      <p:ext uri="{BB962C8B-B14F-4D97-AF65-F5344CB8AC3E}">
        <p14:creationId xmlns:p14="http://schemas.microsoft.com/office/powerpoint/2010/main" val="2526707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50F0AB-E09B-8242-5F87-82ECFBA2E565}"/>
              </a:ext>
            </a:extLst>
          </p:cNvPr>
          <p:cNvSpPr>
            <a:spLocks noGrp="1"/>
          </p:cNvSpPr>
          <p:nvPr>
            <p:ph type="title"/>
          </p:nvPr>
        </p:nvSpPr>
        <p:spPr/>
        <p:txBody>
          <a:bodyPr anchor="ctr">
            <a:normAutofit/>
          </a:bodyPr>
          <a:lstStyle/>
          <a:p>
            <a:r>
              <a:rPr lang="en-US" dirty="0"/>
              <a:t>Review: Identify the Focus</a:t>
            </a:r>
            <a:br>
              <a:rPr lang="en-US" dirty="0"/>
            </a:br>
            <a:r>
              <a:rPr lang="en-US" dirty="0"/>
              <a:t>(i.e., Instruction, Curriculum, Environment)</a:t>
            </a:r>
          </a:p>
        </p:txBody>
      </p:sp>
      <p:sp>
        <p:nvSpPr>
          <p:cNvPr id="14" name="Text Placeholder 13">
            <a:extLst>
              <a:ext uri="{FF2B5EF4-FFF2-40B4-BE49-F238E27FC236}">
                <a16:creationId xmlns:a16="http://schemas.microsoft.com/office/drawing/2014/main" id="{D32F46F8-0ADE-D7D2-4B6D-18573DF31AAA}"/>
              </a:ext>
            </a:extLst>
          </p:cNvPr>
          <p:cNvSpPr>
            <a:spLocks noGrp="1"/>
          </p:cNvSpPr>
          <p:nvPr>
            <p:ph type="body" sz="quarter" idx="15"/>
          </p:nvPr>
        </p:nvSpPr>
        <p:spPr>
          <a:xfrm>
            <a:off x="457138" y="1373005"/>
            <a:ext cx="11276138" cy="414698"/>
          </a:xfrm>
        </p:spPr>
        <p:txBody>
          <a:bodyPr>
            <a:normAutofit fontScale="85000" lnSpcReduction="10000"/>
          </a:bodyPr>
          <a:lstStyle/>
          <a:p>
            <a:r>
              <a:rPr lang="en-US" sz="2000" dirty="0"/>
              <a:t>For each scenario on the left, the questions on the right provide a possible starting point for the diagnostic data process.</a:t>
            </a:r>
          </a:p>
        </p:txBody>
      </p:sp>
      <p:graphicFrame>
        <p:nvGraphicFramePr>
          <p:cNvPr id="10" name="Content Placeholder 9" descr="The student is making little to no progress (they are unsuccessful in the intervention).&#10; Is there a mismatch between skills the student needs and skills taught? (Curriculum)&#10;The student is making some progress but not enough.&#10; Is the intensity of the intervention sufficient for the student to reach the goal? (Instruction)&#10;The student is making progress in the intervention but has difficulty applying skills in other settings.&#10; Have we explicitly taught the student how to generalize skills? (Instruction)&#10; Does the student have behavioral needs that are not supported in some settings? (Environment)  &#10;">
            <a:extLst>
              <a:ext uri="{FF2B5EF4-FFF2-40B4-BE49-F238E27FC236}">
                <a16:creationId xmlns:a16="http://schemas.microsoft.com/office/drawing/2014/main" id="{CB9B2DE3-9C94-F984-AA25-A851EF3A6279}"/>
              </a:ext>
            </a:extLst>
          </p:cNvPr>
          <p:cNvGraphicFramePr>
            <a:graphicFrameLocks noGrp="1"/>
          </p:cNvGraphicFramePr>
          <p:nvPr>
            <p:ph sz="quarter" idx="17"/>
            <p:extLst>
              <p:ext uri="{D42A27DB-BD31-4B8C-83A1-F6EECF244321}">
                <p14:modId xmlns:p14="http://schemas.microsoft.com/office/powerpoint/2010/main" val="1395413392"/>
              </p:ext>
            </p:extLst>
          </p:nvPr>
        </p:nvGraphicFramePr>
        <p:xfrm>
          <a:off x="457076" y="1787704"/>
          <a:ext cx="11276138" cy="3884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12">
            <a:extLst>
              <a:ext uri="{FF2B5EF4-FFF2-40B4-BE49-F238E27FC236}">
                <a16:creationId xmlns:a16="http://schemas.microsoft.com/office/drawing/2014/main" id="{53BBC3C8-3B6E-E88C-99A9-FDB0B97F7F2D}"/>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D118C410-9DA1-A9B9-2BC0-05ADA36E07F3}"/>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67</a:t>
            </a:fld>
            <a:endParaRPr lang="en-US" dirty="0"/>
          </a:p>
        </p:txBody>
      </p:sp>
    </p:spTree>
    <p:extLst>
      <p:ext uri="{BB962C8B-B14F-4D97-AF65-F5344CB8AC3E}">
        <p14:creationId xmlns:p14="http://schemas.microsoft.com/office/powerpoint/2010/main" val="2496259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1653-49CA-7D47-81AF-0847923DFEDC}"/>
              </a:ext>
            </a:extLst>
          </p:cNvPr>
          <p:cNvSpPr>
            <a:spLocks noGrp="1"/>
          </p:cNvSpPr>
          <p:nvPr>
            <p:ph type="title"/>
          </p:nvPr>
        </p:nvSpPr>
        <p:spPr>
          <a:xfrm>
            <a:off x="457200" y="0"/>
            <a:ext cx="11276076" cy="1280160"/>
          </a:xfrm>
        </p:spPr>
        <p:txBody>
          <a:bodyPr anchor="ctr">
            <a:normAutofit/>
          </a:bodyPr>
          <a:lstStyle/>
          <a:p>
            <a:r>
              <a:rPr lang="en-US" dirty="0"/>
              <a:t>Process for Using Informal Diagnostic Data 2</a:t>
            </a:r>
          </a:p>
        </p:txBody>
      </p:sp>
      <p:sp>
        <p:nvSpPr>
          <p:cNvPr id="15" name="Freeform 14" descr="Review the Student’s Progress&#10;">
            <a:extLst>
              <a:ext uri="{FF2B5EF4-FFF2-40B4-BE49-F238E27FC236}">
                <a16:creationId xmlns:a16="http://schemas.microsoft.com/office/drawing/2014/main" id="{0DDDB494-0D99-1855-C818-367CEACDC7AC}"/>
              </a:ext>
            </a:extLst>
          </p:cNvPr>
          <p:cNvSpPr/>
          <p:nvPr/>
        </p:nvSpPr>
        <p:spPr>
          <a:xfrm>
            <a:off x="465280" y="1389629"/>
            <a:ext cx="2166252"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Review the Student’s Progress</a:t>
            </a:r>
          </a:p>
        </p:txBody>
      </p:sp>
      <p:sp>
        <p:nvSpPr>
          <p:cNvPr id="7" name="TextBox 6">
            <a:extLst>
              <a:ext uri="{FF2B5EF4-FFF2-40B4-BE49-F238E27FC236}">
                <a16:creationId xmlns:a16="http://schemas.microsoft.com/office/drawing/2014/main" id="{16A3BAD9-CA27-9E9F-6195-64F0C480C54F}"/>
              </a:ext>
            </a:extLst>
          </p:cNvPr>
          <p:cNvSpPr txBox="1"/>
          <p:nvPr/>
        </p:nvSpPr>
        <p:spPr>
          <a:xfrm>
            <a:off x="465280" y="3711489"/>
            <a:ext cx="2259813" cy="1323439"/>
          </a:xfrm>
          <a:prstGeom prst="rect">
            <a:avLst/>
          </a:prstGeom>
          <a:noFill/>
        </p:spPr>
        <p:txBody>
          <a:bodyPr wrap="square" rtlCol="0">
            <a:spAutoFit/>
          </a:bodyPr>
          <a:lstStyle/>
          <a:p>
            <a:r>
              <a:rPr lang="en-US" sz="2000" b="1" dirty="0"/>
              <a:t>What do we know about the student’s progress in the intervention? </a:t>
            </a:r>
          </a:p>
        </p:txBody>
      </p:sp>
      <p:sp>
        <p:nvSpPr>
          <p:cNvPr id="16" name="Freeform 15">
            <a:extLst>
              <a:ext uri="{FF2B5EF4-FFF2-40B4-BE49-F238E27FC236}">
                <a16:creationId xmlns:a16="http://schemas.microsoft.com/office/drawing/2014/main" id="{B3C72E70-1883-0779-D1F1-B2767CE07A39}"/>
              </a:ext>
              <a:ext uri="{C183D7F6-B498-43B3-948B-1728B52AA6E4}">
                <adec:decorative xmlns:adec="http://schemas.microsoft.com/office/drawing/2017/decorative" val="1"/>
              </a:ext>
            </a:extLst>
          </p:cNvPr>
          <p:cNvSpPr/>
          <p:nvPr/>
        </p:nvSpPr>
        <p:spPr>
          <a:xfrm>
            <a:off x="2848157"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7" name="Freeform 16" descr="Identify Focus (i.e., instruction, curriculum, environment)&#10;">
            <a:extLst>
              <a:ext uri="{FF2B5EF4-FFF2-40B4-BE49-F238E27FC236}">
                <a16:creationId xmlns:a16="http://schemas.microsoft.com/office/drawing/2014/main" id="{0963591B-BB71-0860-6C44-1CC87406369E}"/>
              </a:ext>
            </a:extLst>
          </p:cNvPr>
          <p:cNvSpPr/>
          <p:nvPr/>
        </p:nvSpPr>
        <p:spPr>
          <a:xfrm>
            <a:off x="3498033"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Identify Focus (i.e., instruction, curriculum, environment)</a:t>
            </a:r>
          </a:p>
        </p:txBody>
      </p:sp>
      <p:sp>
        <p:nvSpPr>
          <p:cNvPr id="8" name="TextBox 7">
            <a:extLst>
              <a:ext uri="{FF2B5EF4-FFF2-40B4-BE49-F238E27FC236}">
                <a16:creationId xmlns:a16="http://schemas.microsoft.com/office/drawing/2014/main" id="{0D04A947-4439-0FA4-CF04-A95C0820A7FD}"/>
              </a:ext>
            </a:extLst>
          </p:cNvPr>
          <p:cNvSpPr txBox="1"/>
          <p:nvPr/>
        </p:nvSpPr>
        <p:spPr>
          <a:xfrm>
            <a:off x="3498032" y="3711488"/>
            <a:ext cx="2632389" cy="2554545"/>
          </a:xfrm>
          <a:prstGeom prst="rect">
            <a:avLst/>
          </a:prstGeom>
          <a:noFill/>
        </p:spPr>
        <p:txBody>
          <a:bodyPr wrap="square" rtlCol="0">
            <a:spAutoFit/>
          </a:bodyPr>
          <a:lstStyle/>
          <a:p>
            <a:r>
              <a:rPr lang="en-US" sz="2000" b="1" dirty="0"/>
              <a:t>Based on the student’s progress, are the student’s challenges most likely related to the instruction, curriculum, or environment?</a:t>
            </a:r>
          </a:p>
          <a:p>
            <a:endParaRPr lang="en-US" sz="2000" b="1" dirty="0"/>
          </a:p>
        </p:txBody>
      </p:sp>
      <p:sp>
        <p:nvSpPr>
          <p:cNvPr id="19" name="Freeform 18">
            <a:extLst>
              <a:ext uri="{FF2B5EF4-FFF2-40B4-BE49-F238E27FC236}">
                <a16:creationId xmlns:a16="http://schemas.microsoft.com/office/drawing/2014/main" id="{8AB1885F-9988-39B9-D34B-87C0B418D2D1}"/>
              </a:ext>
              <a:ext uri="{C183D7F6-B498-43B3-948B-1728B52AA6E4}">
                <adec:decorative xmlns:adec="http://schemas.microsoft.com/office/drawing/2017/decorative" val="1"/>
              </a:ext>
            </a:extLst>
          </p:cNvPr>
          <p:cNvSpPr/>
          <p:nvPr/>
        </p:nvSpPr>
        <p:spPr>
          <a:xfrm>
            <a:off x="5866377"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20" name="Freeform 19" descr="Collect and Review Informal Diagnostic Data&#10;&#10;">
            <a:extLst>
              <a:ext uri="{FF2B5EF4-FFF2-40B4-BE49-F238E27FC236}">
                <a16:creationId xmlns:a16="http://schemas.microsoft.com/office/drawing/2014/main" id="{D17B0457-1230-142F-1A62-B0C2B38FCE89}"/>
              </a:ext>
            </a:extLst>
          </p:cNvPr>
          <p:cNvSpPr/>
          <p:nvPr/>
        </p:nvSpPr>
        <p:spPr>
          <a:xfrm>
            <a:off x="6530788"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lvl="0" algn="ctr" defTabSz="1022350">
              <a:spcBef>
                <a:spcPct val="0"/>
              </a:spcBef>
              <a:spcAft>
                <a:spcPct val="35000"/>
              </a:spcAft>
            </a:pPr>
            <a:r>
              <a:rPr lang="en-US" sz="2400" dirty="0"/>
              <a:t>Collect and Review Informal Diagnostic Data</a:t>
            </a:r>
            <a:endParaRPr lang="en-US" sz="2300" kern="1200" dirty="0"/>
          </a:p>
        </p:txBody>
      </p:sp>
      <p:sp>
        <p:nvSpPr>
          <p:cNvPr id="21" name="Freeform 20">
            <a:extLst>
              <a:ext uri="{FF2B5EF4-FFF2-40B4-BE49-F238E27FC236}">
                <a16:creationId xmlns:a16="http://schemas.microsoft.com/office/drawing/2014/main" id="{050AC0E7-CC59-7E07-2053-CBFA4499A718}"/>
              </a:ext>
              <a:ext uri="{C183D7F6-B498-43B3-948B-1728B52AA6E4}">
                <adec:decorative xmlns:adec="http://schemas.microsoft.com/office/drawing/2017/decorative" val="1"/>
              </a:ext>
            </a:extLst>
          </p:cNvPr>
          <p:cNvSpPr/>
          <p:nvPr/>
        </p:nvSpPr>
        <p:spPr>
          <a:xfrm>
            <a:off x="8887672" y="1770889"/>
            <a:ext cx="459245" cy="537230"/>
          </a:xfrm>
          <a:custGeom>
            <a:avLst/>
            <a:gdLst>
              <a:gd name="connsiteX0" fmla="*/ 0 w 459245"/>
              <a:gd name="connsiteY0" fmla="*/ 107446 h 537230"/>
              <a:gd name="connsiteX1" fmla="*/ 229623 w 459245"/>
              <a:gd name="connsiteY1" fmla="*/ 107446 h 537230"/>
              <a:gd name="connsiteX2" fmla="*/ 229623 w 459245"/>
              <a:gd name="connsiteY2" fmla="*/ 0 h 537230"/>
              <a:gd name="connsiteX3" fmla="*/ 459245 w 459245"/>
              <a:gd name="connsiteY3" fmla="*/ 268615 h 537230"/>
              <a:gd name="connsiteX4" fmla="*/ 229623 w 459245"/>
              <a:gd name="connsiteY4" fmla="*/ 537230 h 537230"/>
              <a:gd name="connsiteX5" fmla="*/ 229623 w 459245"/>
              <a:gd name="connsiteY5" fmla="*/ 429784 h 537230"/>
              <a:gd name="connsiteX6" fmla="*/ 0 w 459245"/>
              <a:gd name="connsiteY6" fmla="*/ 429784 h 537230"/>
              <a:gd name="connsiteX7" fmla="*/ 0 w 459245"/>
              <a:gd name="connsiteY7" fmla="*/ 107446 h 5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245" h="537230">
                <a:moveTo>
                  <a:pt x="0" y="107446"/>
                </a:moveTo>
                <a:lnTo>
                  <a:pt x="229623" y="107446"/>
                </a:lnTo>
                <a:lnTo>
                  <a:pt x="229623" y="0"/>
                </a:lnTo>
                <a:lnTo>
                  <a:pt x="459245" y="268615"/>
                </a:lnTo>
                <a:lnTo>
                  <a:pt x="229623" y="537230"/>
                </a:lnTo>
                <a:lnTo>
                  <a:pt x="229623" y="429784"/>
                </a:lnTo>
                <a:lnTo>
                  <a:pt x="0" y="429784"/>
                </a:lnTo>
                <a:lnTo>
                  <a:pt x="0" y="107446"/>
                </a:lnTo>
                <a:close/>
              </a:path>
            </a:pathLst>
          </a:cu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spcFirstLastPara="0" vert="horz" wrap="square" lIns="0" tIns="107446" rIns="137773" bIns="107446"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sp>
        <p:nvSpPr>
          <p:cNvPr id="12" name="TextBox 11">
            <a:extLst>
              <a:ext uri="{FF2B5EF4-FFF2-40B4-BE49-F238E27FC236}">
                <a16:creationId xmlns:a16="http://schemas.microsoft.com/office/drawing/2014/main" id="{F3B396CA-D67A-5124-EC00-57CB47CD9F1B}"/>
              </a:ext>
            </a:extLst>
          </p:cNvPr>
          <p:cNvSpPr txBox="1"/>
          <p:nvPr/>
        </p:nvSpPr>
        <p:spPr>
          <a:xfrm>
            <a:off x="6579224" y="3711488"/>
            <a:ext cx="2535516" cy="2862322"/>
          </a:xfrm>
          <a:prstGeom prst="rect">
            <a:avLst/>
          </a:prstGeom>
          <a:noFill/>
        </p:spPr>
        <p:txBody>
          <a:bodyPr wrap="square" rtlCol="0">
            <a:spAutoFit/>
          </a:bodyPr>
          <a:lstStyle/>
          <a:p>
            <a:r>
              <a:rPr lang="en-US" sz="2000" b="1" dirty="0"/>
              <a:t>Collect and review informal diagnostic data related to the identified focus (i.e., instruction, curriculum, or environment). Collect additional data, if needed.</a:t>
            </a:r>
          </a:p>
        </p:txBody>
      </p:sp>
      <p:sp>
        <p:nvSpPr>
          <p:cNvPr id="22" name="Freeform 21" descr="Develop a Hypothesis&#10;">
            <a:extLst>
              <a:ext uri="{FF2B5EF4-FFF2-40B4-BE49-F238E27FC236}">
                <a16:creationId xmlns:a16="http://schemas.microsoft.com/office/drawing/2014/main" id="{5E792805-56D4-D75E-75F4-1134CD382CCF}"/>
              </a:ext>
            </a:extLst>
          </p:cNvPr>
          <p:cNvSpPr/>
          <p:nvPr/>
        </p:nvSpPr>
        <p:spPr>
          <a:xfrm>
            <a:off x="9563542" y="1389629"/>
            <a:ext cx="2166253" cy="2039371"/>
          </a:xfrm>
          <a:custGeom>
            <a:avLst/>
            <a:gdLst>
              <a:gd name="connsiteX0" fmla="*/ 0 w 2166253"/>
              <a:gd name="connsiteY0" fmla="*/ 129975 h 1299751"/>
              <a:gd name="connsiteX1" fmla="*/ 129975 w 2166253"/>
              <a:gd name="connsiteY1" fmla="*/ 0 h 1299751"/>
              <a:gd name="connsiteX2" fmla="*/ 2036278 w 2166253"/>
              <a:gd name="connsiteY2" fmla="*/ 0 h 1299751"/>
              <a:gd name="connsiteX3" fmla="*/ 2166253 w 2166253"/>
              <a:gd name="connsiteY3" fmla="*/ 129975 h 1299751"/>
              <a:gd name="connsiteX4" fmla="*/ 2166253 w 2166253"/>
              <a:gd name="connsiteY4" fmla="*/ 1169776 h 1299751"/>
              <a:gd name="connsiteX5" fmla="*/ 2036278 w 2166253"/>
              <a:gd name="connsiteY5" fmla="*/ 1299751 h 1299751"/>
              <a:gd name="connsiteX6" fmla="*/ 129975 w 2166253"/>
              <a:gd name="connsiteY6" fmla="*/ 1299751 h 1299751"/>
              <a:gd name="connsiteX7" fmla="*/ 0 w 2166253"/>
              <a:gd name="connsiteY7" fmla="*/ 1169776 h 1299751"/>
              <a:gd name="connsiteX8" fmla="*/ 0 w 2166253"/>
              <a:gd name="connsiteY8" fmla="*/ 129975 h 1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253" h="1299751">
                <a:moveTo>
                  <a:pt x="0" y="129975"/>
                </a:moveTo>
                <a:cubicBezTo>
                  <a:pt x="0" y="58192"/>
                  <a:pt x="58192" y="0"/>
                  <a:pt x="129975" y="0"/>
                </a:cubicBezTo>
                <a:lnTo>
                  <a:pt x="2036278" y="0"/>
                </a:lnTo>
                <a:cubicBezTo>
                  <a:pt x="2108061" y="0"/>
                  <a:pt x="2166253" y="58192"/>
                  <a:pt x="2166253" y="129975"/>
                </a:cubicBezTo>
                <a:lnTo>
                  <a:pt x="2166253" y="1169776"/>
                </a:lnTo>
                <a:cubicBezTo>
                  <a:pt x="2166253" y="1241559"/>
                  <a:pt x="2108061" y="1299751"/>
                  <a:pt x="2036278" y="1299751"/>
                </a:cubicBezTo>
                <a:lnTo>
                  <a:pt x="129975" y="1299751"/>
                </a:lnTo>
                <a:cubicBezTo>
                  <a:pt x="58192" y="1299751"/>
                  <a:pt x="0" y="1241559"/>
                  <a:pt x="0" y="1169776"/>
                </a:cubicBezTo>
                <a:lnTo>
                  <a:pt x="0" y="129975"/>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dirty="0"/>
              <a:t>Develop a Hypothesis</a:t>
            </a:r>
          </a:p>
        </p:txBody>
      </p:sp>
      <p:sp>
        <p:nvSpPr>
          <p:cNvPr id="10" name="TextBox 9">
            <a:extLst>
              <a:ext uri="{FF2B5EF4-FFF2-40B4-BE49-F238E27FC236}">
                <a16:creationId xmlns:a16="http://schemas.microsoft.com/office/drawing/2014/main" id="{D974733F-DE28-E190-2BC5-A8E7AC9C61D5}"/>
              </a:ext>
            </a:extLst>
          </p:cNvPr>
          <p:cNvSpPr txBox="1"/>
          <p:nvPr/>
        </p:nvSpPr>
        <p:spPr>
          <a:xfrm>
            <a:off x="9563542" y="3711488"/>
            <a:ext cx="2535516" cy="2246769"/>
          </a:xfrm>
          <a:prstGeom prst="rect">
            <a:avLst/>
          </a:prstGeom>
          <a:noFill/>
        </p:spPr>
        <p:txBody>
          <a:bodyPr wrap="square" rtlCol="0">
            <a:spAutoFit/>
          </a:bodyPr>
          <a:lstStyle/>
          <a:p>
            <a:r>
              <a:rPr lang="en-US" sz="2000" b="1" dirty="0"/>
              <a:t>Use the informal diagnostic data to develop a specific and actionable hypothesis for why the student has not yet made sufficient progress.</a:t>
            </a:r>
          </a:p>
        </p:txBody>
      </p:sp>
      <p:sp>
        <p:nvSpPr>
          <p:cNvPr id="5" name="Slide Number Placeholder 4">
            <a:extLst>
              <a:ext uri="{FF2B5EF4-FFF2-40B4-BE49-F238E27FC236}">
                <a16:creationId xmlns:a16="http://schemas.microsoft.com/office/drawing/2014/main" id="{E71C33BF-AE7A-64C9-76C7-F0B07C6510B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68</a:t>
            </a:fld>
            <a:endParaRPr lang="en-US" dirty="0"/>
          </a:p>
        </p:txBody>
      </p:sp>
    </p:spTree>
    <p:extLst>
      <p:ext uri="{BB962C8B-B14F-4D97-AF65-F5344CB8AC3E}">
        <p14:creationId xmlns:p14="http://schemas.microsoft.com/office/powerpoint/2010/main" val="209547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AA20-D2C0-0E24-4407-EBF645C0D9A1}"/>
              </a:ext>
            </a:extLst>
          </p:cNvPr>
          <p:cNvSpPr>
            <a:spLocks noGrp="1"/>
          </p:cNvSpPr>
          <p:nvPr>
            <p:ph type="title"/>
          </p:nvPr>
        </p:nvSpPr>
        <p:spPr/>
        <p:txBody>
          <a:bodyPr/>
          <a:lstStyle/>
          <a:p>
            <a:r>
              <a:rPr lang="en-US" dirty="0"/>
              <a:t>Next Steps: Adapt Intervention and Progress Monitor</a:t>
            </a:r>
          </a:p>
        </p:txBody>
      </p:sp>
      <p:sp>
        <p:nvSpPr>
          <p:cNvPr id="3" name="Content Placeholder 2">
            <a:extLst>
              <a:ext uri="{FF2B5EF4-FFF2-40B4-BE49-F238E27FC236}">
                <a16:creationId xmlns:a16="http://schemas.microsoft.com/office/drawing/2014/main" id="{AEF37FFB-7D6A-F732-D405-0368C42BC97F}"/>
              </a:ext>
            </a:extLst>
          </p:cNvPr>
          <p:cNvSpPr>
            <a:spLocks noGrp="1"/>
          </p:cNvSpPr>
          <p:nvPr>
            <p:ph sz="quarter" idx="14"/>
          </p:nvPr>
        </p:nvSpPr>
        <p:spPr>
          <a:xfrm>
            <a:off x="457199" y="1371600"/>
            <a:ext cx="7256586" cy="4343400"/>
          </a:xfrm>
        </p:spPr>
        <p:txBody>
          <a:bodyPr>
            <a:normAutofit/>
          </a:bodyPr>
          <a:lstStyle/>
          <a:p>
            <a:pPr marL="320032" lvl="2">
              <a:buSzPct val="100000"/>
              <a:buFont typeface="Wingdings" panose="05000000000000000000" pitchFamily="2" charset="2"/>
              <a:buChar char="§"/>
            </a:pPr>
            <a:r>
              <a:rPr lang="en-US" sz="2800" dirty="0"/>
              <a:t>The hypothesis will drive decisions about how to adapt the intervention.</a:t>
            </a:r>
          </a:p>
          <a:p>
            <a:pPr marL="320032" lvl="2">
              <a:buSzPct val="100000"/>
              <a:buFont typeface="Wingdings" panose="05000000000000000000" pitchFamily="2" charset="2"/>
              <a:buChar char="§"/>
            </a:pPr>
            <a:r>
              <a:rPr lang="en-US" sz="2800" dirty="0"/>
              <a:t>Focus adaptations on alterable variables within the instruction, curriculum, and environment that address the hypothesis.</a:t>
            </a:r>
          </a:p>
          <a:p>
            <a:pPr marL="320032" lvl="2">
              <a:buSzPct val="100000"/>
              <a:buFont typeface="Wingdings" panose="05000000000000000000" pitchFamily="2" charset="2"/>
              <a:buChar char="§"/>
            </a:pPr>
            <a:r>
              <a:rPr lang="en-US" sz="2800" dirty="0"/>
              <a:t>If the student is not responsive to the adapted intervention, return to the diagnostic data step.</a:t>
            </a:r>
          </a:p>
          <a:p>
            <a:pPr marL="320032" lvl="2">
              <a:buSzPct val="100000"/>
              <a:buFont typeface="Wingdings" panose="05000000000000000000" pitchFamily="2" charset="2"/>
              <a:buChar char="§"/>
            </a:pPr>
            <a:endParaRPr lang="en-US" sz="2800" dirty="0"/>
          </a:p>
          <a:p>
            <a:pPr marL="320032" lvl="2">
              <a:buSzPct val="100000"/>
              <a:buFont typeface="Wingdings" panose="05000000000000000000" pitchFamily="2" charset="2"/>
              <a:buChar char="§"/>
            </a:pPr>
            <a:endParaRPr lang="en-US" sz="2800" dirty="0"/>
          </a:p>
        </p:txBody>
      </p:sp>
      <p:pic>
        <p:nvPicPr>
          <p:cNvPr id="14" name="Picture 13"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01CD0BCC-5749-F95C-62E8-56F10F59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997" y="1171579"/>
            <a:ext cx="3292091" cy="4743442"/>
          </a:xfrm>
          <a:prstGeom prst="rect">
            <a:avLst/>
          </a:prstGeom>
        </p:spPr>
      </p:pic>
      <p:sp>
        <p:nvSpPr>
          <p:cNvPr id="7" name="Right Arrow 6" descr="A pink arrow pointing to the Intervention Adaptation step of the Data-based Individualization process">
            <a:extLst>
              <a:ext uri="{FF2B5EF4-FFF2-40B4-BE49-F238E27FC236}">
                <a16:creationId xmlns:a16="http://schemas.microsoft.com/office/drawing/2014/main" id="{A6F9B482-0DDF-FD38-3334-7A5B25D3A6C5}"/>
              </a:ext>
            </a:extLst>
          </p:cNvPr>
          <p:cNvSpPr/>
          <p:nvPr/>
        </p:nvSpPr>
        <p:spPr>
          <a:xfrm>
            <a:off x="7995829" y="4119885"/>
            <a:ext cx="1089686" cy="425885"/>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 name="Slide Number Placeholder 4">
            <a:extLst>
              <a:ext uri="{FF2B5EF4-FFF2-40B4-BE49-F238E27FC236}">
                <a16:creationId xmlns:a16="http://schemas.microsoft.com/office/drawing/2014/main" id="{FA039353-B3AD-F4F8-E44C-5DC5B249C247}"/>
              </a:ext>
            </a:extLst>
          </p:cNvPr>
          <p:cNvSpPr>
            <a:spLocks noGrp="1"/>
          </p:cNvSpPr>
          <p:nvPr>
            <p:ph type="sldNum" sz="quarter" idx="12"/>
          </p:nvPr>
        </p:nvSpPr>
        <p:spPr/>
        <p:txBody>
          <a:bodyPr/>
          <a:lstStyle/>
          <a:p>
            <a:fld id="{99A20822-4A49-4D36-86E3-300BA48D3F00}" type="slidenum">
              <a:rPr lang="en-US" smtClean="0"/>
              <a:t>69</a:t>
            </a:fld>
            <a:endParaRPr lang="en-US" dirty="0"/>
          </a:p>
        </p:txBody>
      </p:sp>
    </p:spTree>
    <p:extLst>
      <p:ext uri="{BB962C8B-B14F-4D97-AF65-F5344CB8AC3E}">
        <p14:creationId xmlns:p14="http://schemas.microsoft.com/office/powerpoint/2010/main" val="210926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5E254B-C450-63BE-1626-989A4CFEBA75}"/>
              </a:ext>
            </a:extLst>
          </p:cNvPr>
          <p:cNvSpPr>
            <a:spLocks noGrp="1"/>
          </p:cNvSpPr>
          <p:nvPr>
            <p:ph type="title"/>
          </p:nvPr>
        </p:nvSpPr>
        <p:spPr/>
        <p:txBody>
          <a:bodyPr/>
          <a:lstStyle/>
          <a:p>
            <a:r>
              <a:rPr lang="en-US" dirty="0"/>
              <a:t>Two Types of Diagnostic Data</a:t>
            </a:r>
          </a:p>
        </p:txBody>
      </p:sp>
      <p:sp>
        <p:nvSpPr>
          <p:cNvPr id="19" name="Text Placeholder 18">
            <a:extLst>
              <a:ext uri="{FF2B5EF4-FFF2-40B4-BE49-F238E27FC236}">
                <a16:creationId xmlns:a16="http://schemas.microsoft.com/office/drawing/2014/main" id="{947FAEF7-580F-D41A-C27D-97E4B5454767}"/>
              </a:ext>
            </a:extLst>
          </p:cNvPr>
          <p:cNvSpPr>
            <a:spLocks noGrp="1"/>
          </p:cNvSpPr>
          <p:nvPr>
            <p:ph type="body" sz="quarter" idx="15"/>
          </p:nvPr>
        </p:nvSpPr>
        <p:spPr>
          <a:xfrm>
            <a:off x="457200" y="1371600"/>
            <a:ext cx="11434694" cy="669072"/>
          </a:xfrm>
        </p:spPr>
        <p:txBody>
          <a:bodyPr>
            <a:noAutofit/>
          </a:bodyPr>
          <a:lstStyle/>
          <a:p>
            <a:r>
              <a:rPr lang="en-US" spc="-30" dirty="0"/>
              <a:t>When collecting diagnostic data, we recommend starting with informal diagnostic data.</a:t>
            </a:r>
          </a:p>
        </p:txBody>
      </p:sp>
      <p:sp>
        <p:nvSpPr>
          <p:cNvPr id="15" name="Content Placeholder 14">
            <a:extLst>
              <a:ext uri="{FF2B5EF4-FFF2-40B4-BE49-F238E27FC236}">
                <a16:creationId xmlns:a16="http://schemas.microsoft.com/office/drawing/2014/main" id="{02EA25BE-0DF7-83E1-0082-60EC0F080B58}"/>
              </a:ext>
            </a:extLst>
          </p:cNvPr>
          <p:cNvSpPr>
            <a:spLocks noGrp="1"/>
          </p:cNvSpPr>
          <p:nvPr>
            <p:ph sz="quarter" idx="17"/>
          </p:nvPr>
        </p:nvSpPr>
        <p:spPr>
          <a:xfrm>
            <a:off x="359824" y="2387364"/>
            <a:ext cx="5568696" cy="3017520"/>
          </a:xfrm>
        </p:spPr>
        <p:txBody>
          <a:bodyPr>
            <a:normAutofit lnSpcReduction="10000"/>
          </a:bodyPr>
          <a:lstStyle/>
          <a:p>
            <a:r>
              <a:rPr lang="en-US" dirty="0"/>
              <a:t>Informal diagnostic data sources </a:t>
            </a:r>
          </a:p>
          <a:p>
            <a:pPr lvl="1"/>
            <a:r>
              <a:rPr lang="en-US" dirty="0"/>
              <a:t>are commonly available, </a:t>
            </a:r>
          </a:p>
          <a:p>
            <a:pPr lvl="1"/>
            <a:r>
              <a:rPr lang="en-US" dirty="0"/>
              <a:t>require less time to administer than formal diagnostic assessments, and</a:t>
            </a:r>
          </a:p>
          <a:p>
            <a:pPr lvl="1"/>
            <a:r>
              <a:rPr lang="en-US" dirty="0"/>
              <a:t>may include existing data (e.g., student work samples).</a:t>
            </a:r>
          </a:p>
          <a:p>
            <a:pPr lvl="1"/>
            <a:endParaRPr lang="en-US" dirty="0"/>
          </a:p>
          <a:p>
            <a:endParaRPr lang="en-US" dirty="0"/>
          </a:p>
        </p:txBody>
      </p:sp>
      <p:sp>
        <p:nvSpPr>
          <p:cNvPr id="16" name="Content Placeholder 15">
            <a:extLst>
              <a:ext uri="{FF2B5EF4-FFF2-40B4-BE49-F238E27FC236}">
                <a16:creationId xmlns:a16="http://schemas.microsoft.com/office/drawing/2014/main" id="{6396BEB8-28EF-2C2F-03E4-9879D6943BD3}"/>
              </a:ext>
            </a:extLst>
          </p:cNvPr>
          <p:cNvSpPr>
            <a:spLocks noGrp="1"/>
          </p:cNvSpPr>
          <p:nvPr>
            <p:ph sz="quarter" idx="18"/>
          </p:nvPr>
        </p:nvSpPr>
        <p:spPr>
          <a:xfrm>
            <a:off x="6242809" y="2353800"/>
            <a:ext cx="5570538" cy="3017520"/>
          </a:xfrm>
        </p:spPr>
        <p:txBody>
          <a:bodyPr>
            <a:normAutofit/>
          </a:bodyPr>
          <a:lstStyle/>
          <a:p>
            <a:r>
              <a:rPr lang="en-US" dirty="0"/>
              <a:t>Formal measures (e.g., standardized achievement tests) often require </a:t>
            </a:r>
          </a:p>
          <a:p>
            <a:pPr lvl="1"/>
            <a:r>
              <a:rPr lang="en-US" dirty="0"/>
              <a:t>specialized training and</a:t>
            </a:r>
          </a:p>
          <a:p>
            <a:pPr lvl="1"/>
            <a:r>
              <a:rPr lang="en-US" dirty="0"/>
              <a:t>significant time to administer and interpret.</a:t>
            </a:r>
          </a:p>
          <a:p>
            <a:endParaRPr lang="en-US" dirty="0"/>
          </a:p>
        </p:txBody>
      </p:sp>
      <p:sp>
        <p:nvSpPr>
          <p:cNvPr id="18" name="Text Placeholder 17">
            <a:extLst>
              <a:ext uri="{FF2B5EF4-FFF2-40B4-BE49-F238E27FC236}">
                <a16:creationId xmlns:a16="http://schemas.microsoft.com/office/drawing/2014/main" id="{AFB4FCD8-1EA1-2EC2-E65E-7F2476D61181}"/>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21BCB76E-D7AF-9BAF-B2AF-9C50EF31C75C}"/>
              </a:ext>
            </a:extLst>
          </p:cNvPr>
          <p:cNvSpPr>
            <a:spLocks noGrp="1"/>
          </p:cNvSpPr>
          <p:nvPr>
            <p:ph type="sldNum" sz="quarter" idx="12"/>
          </p:nvPr>
        </p:nvSpPr>
        <p:spPr/>
        <p:txBody>
          <a:bodyPr/>
          <a:lstStyle/>
          <a:p>
            <a:fld id="{BABF4E83-61DB-418F-A99F-17BC9BB58EF6}" type="slidenum">
              <a:rPr lang="en-US" smtClean="0"/>
              <a:t>7</a:t>
            </a:fld>
            <a:endParaRPr lang="en-US" dirty="0"/>
          </a:p>
        </p:txBody>
      </p:sp>
    </p:spTree>
    <p:extLst>
      <p:ext uri="{BB962C8B-B14F-4D97-AF65-F5344CB8AC3E}">
        <p14:creationId xmlns:p14="http://schemas.microsoft.com/office/powerpoint/2010/main" val="269828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D0FD5-A9C9-31DB-50AA-288DEAF8A742}"/>
              </a:ext>
            </a:extLst>
          </p:cNvPr>
          <p:cNvSpPr>
            <a:spLocks noGrp="1"/>
          </p:cNvSpPr>
          <p:nvPr>
            <p:ph type="title"/>
          </p:nvPr>
        </p:nvSpPr>
        <p:spPr/>
        <p:txBody>
          <a:bodyPr/>
          <a:lstStyle/>
          <a:p>
            <a:r>
              <a:rPr lang="en-US" dirty="0"/>
              <a:t>NCII Resources to Support Hypothesis Development</a:t>
            </a:r>
          </a:p>
        </p:txBody>
      </p:sp>
      <p:sp>
        <p:nvSpPr>
          <p:cNvPr id="20" name="Content Placeholder 19">
            <a:extLst>
              <a:ext uri="{FF2B5EF4-FFF2-40B4-BE49-F238E27FC236}">
                <a16:creationId xmlns:a16="http://schemas.microsoft.com/office/drawing/2014/main" id="{34C581F8-A20B-39C9-20F9-2B738C2B92A4}"/>
              </a:ext>
            </a:extLst>
          </p:cNvPr>
          <p:cNvSpPr>
            <a:spLocks noGrp="1"/>
          </p:cNvSpPr>
          <p:nvPr>
            <p:ph sz="half" idx="2"/>
          </p:nvPr>
        </p:nvSpPr>
        <p:spPr/>
        <p:txBody>
          <a:bodyPr/>
          <a:lstStyle/>
          <a:p>
            <a:r>
              <a:rPr lang="en-US" dirty="0">
                <a:hlinkClick r:id="rId3"/>
              </a:rPr>
              <a:t>Clarifying Questions to Create a Hypothesis to Guide Intervention Changes: Question Bank</a:t>
            </a:r>
            <a:endParaRPr lang="en-US" dirty="0"/>
          </a:p>
          <a:p>
            <a:r>
              <a:rPr lang="en-US" dirty="0"/>
              <a:t>Includes questions that teams can use to develop a hypothesis about why an individual or group of students may not be responding to an intervention</a:t>
            </a:r>
          </a:p>
        </p:txBody>
      </p:sp>
      <p:sp>
        <p:nvSpPr>
          <p:cNvPr id="21" name="Text Placeholder 20">
            <a:extLst>
              <a:ext uri="{FF2B5EF4-FFF2-40B4-BE49-F238E27FC236}">
                <a16:creationId xmlns:a16="http://schemas.microsoft.com/office/drawing/2014/main" id="{B74606AC-F8CF-7A4B-8FDF-848FB12A7B48}"/>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BA42E226-6EB1-5CE5-2E4A-6E808D89E9E1}"/>
              </a:ext>
            </a:extLst>
          </p:cNvPr>
          <p:cNvSpPr>
            <a:spLocks noGrp="1"/>
          </p:cNvSpPr>
          <p:nvPr>
            <p:ph type="sldNum" sz="quarter" idx="12"/>
          </p:nvPr>
        </p:nvSpPr>
        <p:spPr/>
        <p:txBody>
          <a:bodyPr/>
          <a:lstStyle/>
          <a:p>
            <a:fld id="{BABF4E83-61DB-418F-A99F-17BC9BB58EF6}" type="slidenum">
              <a:rPr lang="en-US" smtClean="0"/>
              <a:t>70</a:t>
            </a:fld>
            <a:endParaRPr lang="en-US" dirty="0"/>
          </a:p>
        </p:txBody>
      </p:sp>
      <p:pic>
        <p:nvPicPr>
          <p:cNvPr id="13" name="Picture 12">
            <a:extLst>
              <a:ext uri="{FF2B5EF4-FFF2-40B4-BE49-F238E27FC236}">
                <a16:creationId xmlns:a16="http://schemas.microsoft.com/office/drawing/2014/main" id="{5252CBEE-8A17-5338-CCDF-3F7C82BFA3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941796"/>
            <a:ext cx="3593086" cy="4500193"/>
          </a:xfrm>
          <a:prstGeom prst="rect">
            <a:avLst/>
          </a:prstGeom>
        </p:spPr>
      </p:pic>
      <p:pic>
        <p:nvPicPr>
          <p:cNvPr id="11" name="Content Placeholder 10">
            <a:extLst>
              <a:ext uri="{FF2B5EF4-FFF2-40B4-BE49-F238E27FC236}">
                <a16:creationId xmlns:a16="http://schemas.microsoft.com/office/drawing/2014/main" id="{CE33E0CA-3F1E-1D9A-498A-241FCB98B65D}"/>
              </a:ext>
              <a:ext uri="{C183D7F6-B498-43B3-948B-1728B52AA6E4}">
                <adec:decorative xmlns:adec="http://schemas.microsoft.com/office/drawing/2017/decorative" val="1"/>
              </a:ext>
            </a:extLst>
          </p:cNvPr>
          <p:cNvPicPr>
            <a:picLocks noGrp="1" noChangeAspect="1"/>
          </p:cNvPicPr>
          <p:nvPr>
            <p:ph sz="half" idx="1"/>
          </p:nvPr>
        </p:nvPicPr>
        <p:blipFill>
          <a:blip r:embed="rId5"/>
          <a:stretch>
            <a:fillRect/>
          </a:stretch>
        </p:blipFill>
        <p:spPr>
          <a:xfrm>
            <a:off x="2100049" y="2054243"/>
            <a:ext cx="2914158" cy="3793345"/>
          </a:xfrm>
        </p:spPr>
      </p:pic>
    </p:spTree>
    <p:extLst>
      <p:ext uri="{BB962C8B-B14F-4D97-AF65-F5344CB8AC3E}">
        <p14:creationId xmlns:p14="http://schemas.microsoft.com/office/powerpoint/2010/main" val="592332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7DF5-869A-38BB-D977-B8784BF6376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741751-5F20-DEE5-FA25-41812B0170D7}"/>
              </a:ext>
            </a:extLst>
          </p:cNvPr>
          <p:cNvSpPr>
            <a:spLocks noGrp="1"/>
          </p:cNvSpPr>
          <p:nvPr>
            <p:ph type="title"/>
          </p:nvPr>
        </p:nvSpPr>
        <p:spPr/>
        <p:txBody>
          <a:bodyPr/>
          <a:lstStyle/>
          <a:p>
            <a:r>
              <a:rPr lang="en-US" dirty="0"/>
              <a:t>NCII Resource to Support Intervention Adaptation</a:t>
            </a:r>
          </a:p>
        </p:txBody>
      </p:sp>
      <p:sp>
        <p:nvSpPr>
          <p:cNvPr id="20" name="Content Placeholder 19">
            <a:extLst>
              <a:ext uri="{FF2B5EF4-FFF2-40B4-BE49-F238E27FC236}">
                <a16:creationId xmlns:a16="http://schemas.microsoft.com/office/drawing/2014/main" id="{8FD41E5A-DE4E-0555-CFC6-02AB8DD16742}"/>
              </a:ext>
            </a:extLst>
          </p:cNvPr>
          <p:cNvSpPr>
            <a:spLocks noGrp="1"/>
          </p:cNvSpPr>
          <p:nvPr>
            <p:ph sz="half" idx="2"/>
          </p:nvPr>
        </p:nvSpPr>
        <p:spPr/>
        <p:txBody>
          <a:bodyPr/>
          <a:lstStyle/>
          <a:p>
            <a:pPr marL="320032" lvl="2">
              <a:buSzPct val="100000"/>
              <a:buFont typeface="Wingdings" panose="05000000000000000000" pitchFamily="2" charset="2"/>
              <a:buChar char="§"/>
            </a:pPr>
            <a:r>
              <a:rPr lang="en-US" sz="2400" dirty="0"/>
              <a:t>The NCII </a:t>
            </a:r>
            <a:r>
              <a:rPr lang="en-US" sz="2400" dirty="0">
                <a:hlinkClick r:id="rId3"/>
              </a:rPr>
              <a:t>Intensification Strategy Checklist</a:t>
            </a:r>
            <a:r>
              <a:rPr lang="en-US" sz="2400" dirty="0"/>
              <a:t> describes methods for intensifying and individualizing intervention.</a:t>
            </a:r>
          </a:p>
          <a:p>
            <a:pPr marL="320032" lvl="2">
              <a:buSzPct val="100000"/>
              <a:buFont typeface="Wingdings" panose="05000000000000000000" pitchFamily="2" charset="2"/>
              <a:buChar char="§"/>
            </a:pPr>
            <a:r>
              <a:rPr lang="en-US" sz="2400" dirty="0"/>
              <a:t>The </a:t>
            </a:r>
            <a:r>
              <a:rPr lang="en-US" sz="2400" dirty="0">
                <a:hlinkClick r:id="rId4"/>
              </a:rPr>
              <a:t>Taxonomy of Intervention Intensity </a:t>
            </a:r>
            <a:r>
              <a:rPr lang="en-US" sz="2400" dirty="0"/>
              <a:t>can guide the adaptation and intensification of an intervention.</a:t>
            </a:r>
          </a:p>
          <a:p>
            <a:pPr marL="320032" lvl="2">
              <a:buSzPct val="100000"/>
              <a:buFont typeface="Wingdings" panose="05000000000000000000" pitchFamily="2" charset="2"/>
              <a:buChar char="§"/>
            </a:pPr>
            <a:r>
              <a:rPr lang="en-US" sz="2400" dirty="0">
                <a:hlinkClick r:id="rId5"/>
              </a:rPr>
              <a:t>Sample Lessons </a:t>
            </a:r>
            <a:r>
              <a:rPr lang="en-US" sz="2400" dirty="0"/>
              <a:t>for Intervention Adaptation are also available.</a:t>
            </a:r>
          </a:p>
        </p:txBody>
      </p:sp>
      <p:sp>
        <p:nvSpPr>
          <p:cNvPr id="21" name="Text Placeholder 20">
            <a:extLst>
              <a:ext uri="{FF2B5EF4-FFF2-40B4-BE49-F238E27FC236}">
                <a16:creationId xmlns:a16="http://schemas.microsoft.com/office/drawing/2014/main" id="{81E4B0D4-F506-1E65-9329-95192A0A6A9D}"/>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27441F5A-8FA6-8D6A-5840-9F9399DD8A0E}"/>
              </a:ext>
            </a:extLst>
          </p:cNvPr>
          <p:cNvSpPr>
            <a:spLocks noGrp="1"/>
          </p:cNvSpPr>
          <p:nvPr>
            <p:ph type="sldNum" sz="quarter" idx="12"/>
          </p:nvPr>
        </p:nvSpPr>
        <p:spPr/>
        <p:txBody>
          <a:bodyPr/>
          <a:lstStyle/>
          <a:p>
            <a:fld id="{BABF4E83-61DB-418F-A99F-17BC9BB58EF6}" type="slidenum">
              <a:rPr lang="en-US" smtClean="0"/>
              <a:t>71</a:t>
            </a:fld>
            <a:endParaRPr lang="en-US" dirty="0"/>
          </a:p>
        </p:txBody>
      </p:sp>
      <p:pic>
        <p:nvPicPr>
          <p:cNvPr id="12" name="Picture 11">
            <a:extLst>
              <a:ext uri="{FF2B5EF4-FFF2-40B4-BE49-F238E27FC236}">
                <a16:creationId xmlns:a16="http://schemas.microsoft.com/office/drawing/2014/main" id="{12AC999E-04EC-D4E4-C26A-23F88A4DE1B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8842" y="1039470"/>
            <a:ext cx="3612774" cy="4779060"/>
          </a:xfrm>
          <a:prstGeom prst="rect">
            <a:avLst/>
          </a:prstGeom>
        </p:spPr>
      </p:pic>
      <p:pic>
        <p:nvPicPr>
          <p:cNvPr id="15" name="Picture 14">
            <a:extLst>
              <a:ext uri="{FF2B5EF4-FFF2-40B4-BE49-F238E27FC236}">
                <a16:creationId xmlns:a16="http://schemas.microsoft.com/office/drawing/2014/main" id="{AB0E5550-FA16-CFD6-0FFE-0279C95C1A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86256" y="2197506"/>
            <a:ext cx="4540285" cy="3429000"/>
          </a:xfrm>
          <a:prstGeom prst="rect">
            <a:avLst/>
          </a:prstGeom>
        </p:spPr>
      </p:pic>
    </p:spTree>
    <p:extLst>
      <p:ext uri="{BB962C8B-B14F-4D97-AF65-F5344CB8AC3E}">
        <p14:creationId xmlns:p14="http://schemas.microsoft.com/office/powerpoint/2010/main" val="3301692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2" name="Title 1">
            <a:extLst>
              <a:ext uri="{FF2B5EF4-FFF2-40B4-BE49-F238E27FC236}">
                <a16:creationId xmlns:a16="http://schemas.microsoft.com/office/drawing/2014/main" id="{E43E1771-940B-E580-88FC-25267D8A7A5C}"/>
              </a:ext>
            </a:extLst>
          </p:cNvPr>
          <p:cNvSpPr>
            <a:spLocks noGrp="1"/>
          </p:cNvSpPr>
          <p:nvPr>
            <p:ph type="title" idx="4294967295"/>
          </p:nvPr>
        </p:nvSpPr>
        <p:spPr>
          <a:xfrm>
            <a:off x="537271" y="-1008387"/>
            <a:ext cx="11276076" cy="1280160"/>
          </a:xfrm>
        </p:spPr>
        <p:txBody>
          <a:bodyPr/>
          <a:lstStyle/>
          <a:p>
            <a:r>
              <a:rPr lang="en-US" dirty="0"/>
              <a:t>Thank you!</a:t>
            </a:r>
          </a:p>
        </p:txBody>
      </p:sp>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dirty="0"/>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816987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1415CF2-7789-7702-F456-5DACC6F84483}"/>
              </a:ext>
            </a:extLst>
          </p:cNvPr>
          <p:cNvSpPr txBox="1">
            <a:spLocks noGrp="1"/>
          </p:cNvSpPr>
          <p:nvPr>
            <p:ph type="title" idx="4294967295"/>
          </p:nvPr>
        </p:nvSpPr>
        <p:spPr>
          <a:xfrm>
            <a:off x="457200" y="0"/>
            <a:ext cx="11274552" cy="12801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References</a:t>
            </a:r>
          </a:p>
        </p:txBody>
      </p:sp>
      <p:sp>
        <p:nvSpPr>
          <p:cNvPr id="3" name="Text Placeholder 2">
            <a:extLst>
              <a:ext uri="{FF2B5EF4-FFF2-40B4-BE49-F238E27FC236}">
                <a16:creationId xmlns:a16="http://schemas.microsoft.com/office/drawing/2014/main" id="{2769BF11-435F-457E-BD5F-75EA7C92D184}"/>
              </a:ext>
            </a:extLst>
          </p:cNvPr>
          <p:cNvSpPr>
            <a:spLocks noGrp="1"/>
          </p:cNvSpPr>
          <p:nvPr>
            <p:ph type="body" sz="quarter" idx="13"/>
          </p:nvPr>
        </p:nvSpPr>
        <p:spPr/>
        <p:txBody>
          <a:bodyPr/>
          <a:lstStyle/>
          <a:p>
            <a:pPr marL="457200"/>
            <a:r>
              <a:rPr lang="en-US" b="0" i="0" dirty="0">
                <a:solidFill>
                  <a:srgbClr val="222222"/>
                </a:solidFill>
                <a:effectLst/>
                <a:highlight>
                  <a:srgbClr val="FFFFFF"/>
                </a:highlight>
                <a:latin typeface="+mj-lt"/>
              </a:rPr>
              <a:t>Burns, M. K. (2021). Intensifying reading </a:t>
            </a:r>
            <a:r>
              <a:rPr lang="en-US" dirty="0">
                <a:solidFill>
                  <a:srgbClr val="222222"/>
                </a:solidFill>
                <a:highlight>
                  <a:srgbClr val="FFFFFF"/>
                </a:highlight>
                <a:latin typeface="+mj-lt"/>
              </a:rPr>
              <a:t>i</a:t>
            </a:r>
            <a:r>
              <a:rPr lang="en-US" b="0" i="0" dirty="0">
                <a:solidFill>
                  <a:srgbClr val="222222"/>
                </a:solidFill>
                <a:effectLst/>
                <a:highlight>
                  <a:srgbClr val="FFFFFF"/>
                </a:highlight>
                <a:latin typeface="+mj-lt"/>
              </a:rPr>
              <a:t>nterventions </a:t>
            </a:r>
            <a:r>
              <a:rPr lang="en-US" dirty="0">
                <a:solidFill>
                  <a:srgbClr val="222222"/>
                </a:solidFill>
                <a:highlight>
                  <a:srgbClr val="FFFFFF"/>
                </a:highlight>
                <a:latin typeface="+mj-lt"/>
              </a:rPr>
              <a:t>t</a:t>
            </a:r>
            <a:r>
              <a:rPr lang="en-US" b="0" i="0" dirty="0">
                <a:solidFill>
                  <a:srgbClr val="222222"/>
                </a:solidFill>
                <a:effectLst/>
                <a:highlight>
                  <a:srgbClr val="FFFFFF"/>
                </a:highlight>
                <a:latin typeface="+mj-lt"/>
              </a:rPr>
              <a:t>hrough a skill-by-treatment </a:t>
            </a:r>
            <a:r>
              <a:rPr lang="en-US" dirty="0">
                <a:solidFill>
                  <a:srgbClr val="222222"/>
                </a:solidFill>
                <a:highlight>
                  <a:srgbClr val="FFFFFF"/>
                </a:highlight>
                <a:latin typeface="+mj-lt"/>
              </a:rPr>
              <a:t>i</a:t>
            </a:r>
            <a:r>
              <a:rPr lang="en-US" b="0" i="0" dirty="0">
                <a:solidFill>
                  <a:srgbClr val="222222"/>
                </a:solidFill>
                <a:effectLst/>
                <a:highlight>
                  <a:srgbClr val="FFFFFF"/>
                </a:highlight>
                <a:latin typeface="+mj-lt"/>
              </a:rPr>
              <a:t>nteraction: What to do </a:t>
            </a:r>
            <a:r>
              <a:rPr lang="en-US" dirty="0">
                <a:solidFill>
                  <a:srgbClr val="222222"/>
                </a:solidFill>
                <a:highlight>
                  <a:srgbClr val="FFFFFF"/>
                </a:highlight>
                <a:latin typeface="+mj-lt"/>
              </a:rPr>
              <a:t>w</a:t>
            </a:r>
            <a:r>
              <a:rPr lang="en-US" b="0" i="0" dirty="0">
                <a:solidFill>
                  <a:srgbClr val="222222"/>
                </a:solidFill>
                <a:effectLst/>
                <a:highlight>
                  <a:srgbClr val="FFFFFF"/>
                </a:highlight>
                <a:latin typeface="+mj-lt"/>
              </a:rPr>
              <a:t>hen </a:t>
            </a:r>
            <a:r>
              <a:rPr lang="en-US" dirty="0">
                <a:solidFill>
                  <a:srgbClr val="222222"/>
                </a:solidFill>
                <a:highlight>
                  <a:srgbClr val="FFFFFF"/>
                </a:highlight>
                <a:latin typeface="+mj-lt"/>
              </a:rPr>
              <a:t>n</a:t>
            </a:r>
            <a:r>
              <a:rPr lang="en-US" b="0" i="0" dirty="0">
                <a:solidFill>
                  <a:srgbClr val="222222"/>
                </a:solidFill>
                <a:effectLst/>
                <a:highlight>
                  <a:srgbClr val="FFFFFF"/>
                </a:highlight>
                <a:latin typeface="+mj-lt"/>
              </a:rPr>
              <a:t>othing else worked. </a:t>
            </a:r>
            <a:r>
              <a:rPr lang="en-US" b="0" i="1" dirty="0">
                <a:solidFill>
                  <a:srgbClr val="222222"/>
                </a:solidFill>
                <a:effectLst/>
                <a:highlight>
                  <a:srgbClr val="FFFFFF"/>
                </a:highlight>
                <a:latin typeface="+mj-lt"/>
              </a:rPr>
              <a:t>Communiqué, 50</a:t>
            </a:r>
            <a:r>
              <a:rPr lang="en-US" b="0" dirty="0">
                <a:solidFill>
                  <a:srgbClr val="222222"/>
                </a:solidFill>
                <a:effectLst/>
                <a:highlight>
                  <a:srgbClr val="FFFFFF"/>
                </a:highlight>
                <a:latin typeface="+mj-lt"/>
              </a:rPr>
              <a:t>(4), 30–32. </a:t>
            </a: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Center on Multi-Tiered System of Supports. (n.d.a).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Assessment of use of opportunities to respond.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2"/>
              </a:rPr>
              <a:t>https://mtss4success.org/sites/default/files/2023-10/measuring_opportunities_respond.pdf</a:t>
            </a: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Center on Multi-Tiered System of Supports. (n.d.b).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Self-assessment of classroom management practices.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3"/>
              </a:rPr>
              <a:t>https://mtss4success.org/sites/default/files/2023-07/classroom-management-assessment.pdf</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p>
          <a:p>
            <a:pPr marL="457200"/>
            <a:r>
              <a:rPr lang="en-US" b="0" i="0" dirty="0">
                <a:solidFill>
                  <a:srgbClr val="222222"/>
                </a:solidFill>
                <a:effectLst/>
                <a:highlight>
                  <a:srgbClr val="FFFFFF"/>
                </a:highlight>
                <a:latin typeface="+mj-lt"/>
              </a:rPr>
              <a:t>Gunter, P. L., Reffel, J. M., Barnett, C. A., Lee, J. M., &amp; Patrick, J. (2004). Academic response rates in elementary-school classrooms. </a:t>
            </a:r>
            <a:r>
              <a:rPr lang="en-US" b="0" i="1" dirty="0">
                <a:solidFill>
                  <a:srgbClr val="222222"/>
                </a:solidFill>
                <a:effectLst/>
                <a:highlight>
                  <a:srgbClr val="FFFFFF"/>
                </a:highlight>
                <a:latin typeface="+mj-lt"/>
              </a:rPr>
              <a:t>Education and treatment of Children</a:t>
            </a:r>
            <a:r>
              <a:rPr lang="en-US" b="0" i="0" dirty="0">
                <a:solidFill>
                  <a:srgbClr val="222222"/>
                </a:solidFill>
                <a:effectLst/>
                <a:highlight>
                  <a:srgbClr val="FFFFFF"/>
                </a:highlight>
                <a:latin typeface="+mj-lt"/>
              </a:rPr>
              <a:t>, </a:t>
            </a:r>
            <a:r>
              <a:rPr lang="en-US" b="0" i="1" dirty="0">
                <a:solidFill>
                  <a:srgbClr val="222222"/>
                </a:solidFill>
                <a:effectLst/>
                <a:highlight>
                  <a:srgbClr val="FFFFFF"/>
                </a:highlight>
                <a:latin typeface="+mj-lt"/>
              </a:rPr>
              <a:t>27</a:t>
            </a:r>
            <a:r>
              <a:rPr lang="en-US" b="0" i="0" dirty="0">
                <a:solidFill>
                  <a:srgbClr val="222222"/>
                </a:solidFill>
                <a:effectLst/>
                <a:highlight>
                  <a:srgbClr val="FFFFFF"/>
                </a:highlight>
                <a:latin typeface="+mj-lt"/>
              </a:rPr>
              <a:t>(2) 105–113.</a:t>
            </a:r>
          </a:p>
          <a:p>
            <a:pPr marL="457200"/>
            <a:r>
              <a:rPr lang="en-US" sz="1800" kern="100" dirty="0">
                <a:effectLst/>
                <a:latin typeface="+mj-lt"/>
                <a:ea typeface="Aptos" panose="020B0004020202020204" pitchFamily="34" charset="0"/>
                <a:cs typeface="Times New Roman" panose="02020603050405020304" pitchFamily="18" charset="0"/>
              </a:rPr>
              <a:t>Hattie, J. A. C. (2009). </a:t>
            </a:r>
            <a:r>
              <a:rPr lang="en-US" sz="1800" i="1" kern="100" dirty="0">
                <a:effectLst/>
                <a:latin typeface="+mj-lt"/>
                <a:ea typeface="Aptos" panose="020B0004020202020204" pitchFamily="34" charset="0"/>
                <a:cs typeface="Times New Roman" panose="02020603050405020304" pitchFamily="18" charset="0"/>
              </a:rPr>
              <a:t>Visible learning: A synthesis of over 800 meta-analyses relating to achievement</a:t>
            </a:r>
            <a:r>
              <a:rPr lang="en-US" sz="1800" kern="100" dirty="0">
                <a:effectLst/>
                <a:latin typeface="+mj-lt"/>
                <a:ea typeface="Aptos" panose="020B0004020202020204" pitchFamily="34" charset="0"/>
                <a:cs typeface="Times New Roman" panose="02020603050405020304" pitchFamily="18" charset="0"/>
              </a:rPr>
              <a:t>. Routledge.</a:t>
            </a: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Haring, N. G., &amp; Eaton, M. D. (1978). Systematic instructional technology: An instructional hierarchy. In N. G. Haring, T. C. Lovitt, M. D. Eaton, &amp; C. L. Hansen (Eds.),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The fourth R: Research in the classroom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(pp. 23–40). Merrill.</a:t>
            </a:r>
            <a:endParaRPr lang="en-US" kern="100" dirty="0">
              <a:latin typeface="+mj-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FBD91D7-F85E-5A40-4525-154077D0A26E}"/>
              </a:ext>
            </a:extLst>
          </p:cNvPr>
          <p:cNvSpPr>
            <a:spLocks noGrp="1"/>
          </p:cNvSpPr>
          <p:nvPr>
            <p:ph type="sldNum" sz="quarter" idx="15"/>
          </p:nvPr>
        </p:nvSpPr>
        <p:spPr/>
        <p:txBody>
          <a:bodyPr/>
          <a:lstStyle/>
          <a:p>
            <a:fld id="{99A20822-4A49-4D36-86E3-300BA48D3F00}" type="slidenum">
              <a:rPr lang="en-US" smtClean="0"/>
              <a:pPr/>
              <a:t>73</a:t>
            </a:fld>
            <a:endParaRPr lang="en-US" dirty="0"/>
          </a:p>
        </p:txBody>
      </p:sp>
    </p:spTree>
    <p:extLst>
      <p:ext uri="{BB962C8B-B14F-4D97-AF65-F5344CB8AC3E}">
        <p14:creationId xmlns:p14="http://schemas.microsoft.com/office/powerpoint/2010/main" val="886951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A3A3F360-7FA6-092C-FF58-5AF9E3B934FD}"/>
              </a:ext>
            </a:extLst>
          </p:cNvPr>
          <p:cNvSpPr txBox="1">
            <a:spLocks noGrp="1"/>
          </p:cNvSpPr>
          <p:nvPr>
            <p:ph type="title" idx="4294967295"/>
          </p:nvPr>
        </p:nvSpPr>
        <p:spPr>
          <a:xfrm>
            <a:off x="457200" y="0"/>
            <a:ext cx="11274552" cy="12801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References 2</a:t>
            </a:r>
          </a:p>
        </p:txBody>
      </p:sp>
      <p:sp>
        <p:nvSpPr>
          <p:cNvPr id="3" name="Text Placeholder 2">
            <a:extLst>
              <a:ext uri="{FF2B5EF4-FFF2-40B4-BE49-F238E27FC236}">
                <a16:creationId xmlns:a16="http://schemas.microsoft.com/office/drawing/2014/main" id="{2769BF11-435F-457E-BD5F-75EA7C92D184}"/>
              </a:ext>
            </a:extLst>
          </p:cNvPr>
          <p:cNvSpPr>
            <a:spLocks noGrp="1"/>
          </p:cNvSpPr>
          <p:nvPr>
            <p:ph type="body" sz="quarter" idx="13"/>
          </p:nvPr>
        </p:nvSpPr>
        <p:spPr/>
        <p:txBody>
          <a:bodyPr/>
          <a:lstStyle/>
          <a:p>
            <a:pPr marL="457200"/>
            <a:r>
              <a:rPr lang="en-US" b="0" i="0" dirty="0">
                <a:solidFill>
                  <a:srgbClr val="222222"/>
                </a:solidFill>
                <a:effectLst/>
                <a:highlight>
                  <a:srgbClr val="FFFFFF"/>
                </a:highlight>
                <a:latin typeface="+mj-lt"/>
              </a:rPr>
              <a:t>MacSuga-Gage, A. S., &amp; Simonsen, B. (2015). Examining the effects of teacher-directed opportunities to respond on student outcomes: A systematic review of the literature. </a:t>
            </a:r>
            <a:r>
              <a:rPr lang="en-US" b="0" i="1" dirty="0">
                <a:solidFill>
                  <a:srgbClr val="222222"/>
                </a:solidFill>
                <a:effectLst/>
                <a:highlight>
                  <a:srgbClr val="FFFFFF"/>
                </a:highlight>
                <a:latin typeface="+mj-lt"/>
              </a:rPr>
              <a:t>Education and Treatment of Children, 38</a:t>
            </a:r>
            <a:r>
              <a:rPr lang="en-US" b="0" dirty="0">
                <a:solidFill>
                  <a:srgbClr val="222222"/>
                </a:solidFill>
                <a:effectLst/>
                <a:highlight>
                  <a:srgbClr val="FFFFFF"/>
                </a:highlight>
                <a:latin typeface="+mj-lt"/>
              </a:rPr>
              <a:t>(2), </a:t>
            </a:r>
            <a:r>
              <a:rPr lang="en-US" b="0" i="0" dirty="0">
                <a:solidFill>
                  <a:srgbClr val="222222"/>
                </a:solidFill>
                <a:effectLst/>
                <a:highlight>
                  <a:srgbClr val="FFFFFF"/>
                </a:highlight>
                <a:latin typeface="+mj-lt"/>
              </a:rPr>
              <a:t>211–239.</a:t>
            </a: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Martin, B., Sargent, K., Van Camp, A., &amp; Wright, J. (2018). </a:t>
            </a:r>
            <a:r>
              <a:rPr lang="en-US" i="1" kern="100" dirty="0">
                <a:latin typeface="Calibri" panose="020F0502020204030204" pitchFamily="34" charset="0"/>
                <a:ea typeface="Aptos" panose="020B0004020202020204" pitchFamily="34" charset="0"/>
                <a:cs typeface="Times New Roman" panose="02020603050405020304" pitchFamily="18" charset="0"/>
              </a:rPr>
              <a:t>Intensive intervention p</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ractice guide: Increasing opportunities to respond as an intensive </a:t>
            </a:r>
            <a:r>
              <a:rPr lang="en-US" i="1" kern="100" dirty="0">
                <a:latin typeface="Calibri" panose="020F0502020204030204" pitchFamily="34" charset="0"/>
                <a:ea typeface="Aptos" panose="020B0004020202020204" pitchFamily="34" charset="0"/>
                <a:cs typeface="Times New Roman" panose="02020603050405020304" pitchFamily="18" charset="0"/>
              </a:rPr>
              <a:t>i</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ntervention.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U.S. Department of Education, Office of Special Education Programs.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2"/>
              </a:rPr>
              <a:t>https://files.eric.ed.gov/fulltext/ED591076.pdf</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kern="100" dirty="0">
              <a:latin typeface="Calibri" panose="020F0502020204030204" pitchFamily="34" charset="0"/>
              <a:ea typeface="Aptos" panose="020B0004020202020204" pitchFamily="34" charset="0"/>
              <a:cs typeface="Times New Roman" panose="02020603050405020304" pitchFamily="18" charset="0"/>
            </a:endParaRPr>
          </a:p>
          <a:p>
            <a:pPr marL="457200"/>
            <a:r>
              <a:rPr lang="en-US" b="0" i="0" dirty="0">
                <a:solidFill>
                  <a:srgbClr val="222222"/>
                </a:solidFill>
                <a:effectLst/>
                <a:highlight>
                  <a:srgbClr val="FFFFFF"/>
                </a:highlight>
                <a:latin typeface="+mj-lt"/>
              </a:rPr>
              <a:t>Moore-Partin, T. C. M., Robertson, R. E., Maggin, D. M., Oliver, R. M., &amp; Wehby, J. H. (2009). Using teacher praise and opportunities to respond to promote appropriate student behavior. </a:t>
            </a:r>
            <a:r>
              <a:rPr lang="en-US" b="0" i="1" dirty="0">
                <a:solidFill>
                  <a:srgbClr val="222222"/>
                </a:solidFill>
                <a:effectLst/>
                <a:highlight>
                  <a:srgbClr val="FFFFFF"/>
                </a:highlight>
                <a:latin typeface="+mj-lt"/>
              </a:rPr>
              <a:t>Preventing School Failure: Alternative Education for Children and Youth</a:t>
            </a:r>
            <a:r>
              <a:rPr lang="en-US" b="0" i="0" dirty="0">
                <a:solidFill>
                  <a:srgbClr val="222222"/>
                </a:solidFill>
                <a:effectLst/>
                <a:highlight>
                  <a:srgbClr val="FFFFFF"/>
                </a:highlight>
                <a:latin typeface="+mj-lt"/>
              </a:rPr>
              <a:t>, </a:t>
            </a:r>
            <a:r>
              <a:rPr lang="en-US" b="0" i="1" dirty="0">
                <a:solidFill>
                  <a:srgbClr val="222222"/>
                </a:solidFill>
                <a:effectLst/>
                <a:highlight>
                  <a:srgbClr val="FFFFFF"/>
                </a:highlight>
                <a:latin typeface="+mj-lt"/>
              </a:rPr>
              <a:t>54</a:t>
            </a:r>
            <a:r>
              <a:rPr lang="en-US" b="0" i="0" dirty="0">
                <a:solidFill>
                  <a:srgbClr val="222222"/>
                </a:solidFill>
                <a:effectLst/>
                <a:highlight>
                  <a:srgbClr val="FFFFFF"/>
                </a:highlight>
                <a:latin typeface="+mj-lt"/>
              </a:rPr>
              <a:t>(3), 172–178.</a:t>
            </a:r>
            <a:endParaRPr lang="en-US" dirty="0">
              <a:solidFill>
                <a:srgbClr val="333333"/>
              </a:solidFill>
              <a:highlight>
                <a:srgbClr val="FFFFFF"/>
              </a:highlight>
              <a:latin typeface="+mj-lt"/>
            </a:endParaRP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National Center on Intensive Intervention. (n.d.a).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Clarifying questions to create a hypothesis to guide intervention changes: Question bank. </a:t>
            </a:r>
            <a:r>
              <a:rPr lang="en-US" sz="1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https://intensiveintervention.org/sites/default/files/Clarifying_Questions_Hypothesis_508.pdf</a:t>
            </a: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National Center on Intensive Intervention. (n.d.b).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Clarifying questions to create a hypothesis: Exploring considerations for English learners.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4"/>
              </a:rPr>
              <a:t>https://intensiveintervention.org/sites/default/files/resources/tools-tips/EL-hypothesis-508.pdf</a:t>
            </a: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15000"/>
              </a:lnSpc>
              <a:spcBef>
                <a:spcPts val="0"/>
              </a:spcBef>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dirty="0">
              <a:solidFill>
                <a:srgbClr val="222222"/>
              </a:solidFill>
              <a:highlight>
                <a:srgbClr val="FFFFFF"/>
              </a:highlight>
              <a:latin typeface="+mj-lt"/>
            </a:endParaRPr>
          </a:p>
        </p:txBody>
      </p:sp>
      <p:sp>
        <p:nvSpPr>
          <p:cNvPr id="4" name="Slide Number Placeholder 3">
            <a:extLst>
              <a:ext uri="{FF2B5EF4-FFF2-40B4-BE49-F238E27FC236}">
                <a16:creationId xmlns:a16="http://schemas.microsoft.com/office/drawing/2014/main" id="{2FBD91D7-F85E-5A40-4525-154077D0A26E}"/>
              </a:ext>
            </a:extLst>
          </p:cNvPr>
          <p:cNvSpPr>
            <a:spLocks noGrp="1"/>
          </p:cNvSpPr>
          <p:nvPr>
            <p:ph type="sldNum" sz="quarter" idx="15"/>
          </p:nvPr>
        </p:nvSpPr>
        <p:spPr/>
        <p:txBody>
          <a:bodyPr/>
          <a:lstStyle/>
          <a:p>
            <a:fld id="{99A20822-4A49-4D36-86E3-300BA48D3F00}" type="slidenum">
              <a:rPr lang="en-US" smtClean="0"/>
              <a:pPr/>
              <a:t>74</a:t>
            </a:fld>
            <a:endParaRPr lang="en-US" dirty="0"/>
          </a:p>
        </p:txBody>
      </p:sp>
    </p:spTree>
    <p:extLst>
      <p:ext uri="{BB962C8B-B14F-4D97-AF65-F5344CB8AC3E}">
        <p14:creationId xmlns:p14="http://schemas.microsoft.com/office/powerpoint/2010/main" val="947126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C95E277-FE33-6190-08FA-288D529FCD1B}"/>
              </a:ext>
            </a:extLst>
          </p:cNvPr>
          <p:cNvSpPr txBox="1">
            <a:spLocks noGrp="1"/>
          </p:cNvSpPr>
          <p:nvPr>
            <p:ph type="title" idx="4294967295"/>
          </p:nvPr>
        </p:nvSpPr>
        <p:spPr>
          <a:xfrm>
            <a:off x="457200" y="0"/>
            <a:ext cx="11274552" cy="12801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References 3</a:t>
            </a:r>
          </a:p>
        </p:txBody>
      </p:sp>
      <p:sp>
        <p:nvSpPr>
          <p:cNvPr id="3" name="Text Placeholder 2">
            <a:extLst>
              <a:ext uri="{FF2B5EF4-FFF2-40B4-BE49-F238E27FC236}">
                <a16:creationId xmlns:a16="http://schemas.microsoft.com/office/drawing/2014/main" id="{2769BF11-435F-457E-BD5F-75EA7C92D184}"/>
              </a:ext>
            </a:extLst>
          </p:cNvPr>
          <p:cNvSpPr>
            <a:spLocks noGrp="1"/>
          </p:cNvSpPr>
          <p:nvPr>
            <p:ph type="body" sz="quarter" idx="13"/>
          </p:nvPr>
        </p:nvSpPr>
        <p:spPr/>
        <p:txBody>
          <a:bodyPr/>
          <a:lstStyle/>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National Center on Intensive Intervention. (n.d.c).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Considerations for effective implementation: 5 elements of fidelity.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2"/>
              </a:rPr>
              <a:t>https://intensiveintervention.org/sites/default/files/5_Elements_Fidelity_508.pdf</a:t>
            </a:r>
            <a:endParaRPr lang="en-US" dirty="0">
              <a:solidFill>
                <a:srgbClr val="222222"/>
              </a:solidFill>
              <a:highlight>
                <a:srgbClr val="FFFFFF"/>
              </a:highlight>
              <a:latin typeface="+mj-lt"/>
            </a:endParaRPr>
          </a:p>
          <a:p>
            <a:pPr marL="457200"/>
            <a:r>
              <a:rPr lang="en-US" sz="1800" kern="100" dirty="0">
                <a:effectLst/>
                <a:latin typeface="Calibri" panose="020F0502020204030204" pitchFamily="34" charset="0"/>
                <a:ea typeface="Aptos" panose="020B0004020202020204" pitchFamily="34" charset="0"/>
                <a:cs typeface="Times New Roman" panose="02020603050405020304" pitchFamily="18" charset="0"/>
              </a:rPr>
              <a:t>National Center on Intensive Intervention. (n.d.d).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Intensification strategy checklist. </a:t>
            </a:r>
            <a:r>
              <a:rPr lang="en-US" sz="1800" kern="100" dirty="0">
                <a:effectLst/>
                <a:latin typeface="Calibri" panose="020F0502020204030204" pitchFamily="34" charset="0"/>
                <a:ea typeface="Aptos" panose="020B0004020202020204" pitchFamily="34" charset="0"/>
                <a:cs typeface="Times New Roman" panose="02020603050405020304" pitchFamily="18" charset="0"/>
                <a:hlinkClick r:id="rId3"/>
              </a:rPr>
              <a:t>https://intensiveintervention.org/sites/default/files/Intensification_Strategy_Checklist_2019.dotx </a:t>
            </a: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457200"/>
            <a:r>
              <a:rPr lang="en-US" b="0" i="0" dirty="0">
                <a:solidFill>
                  <a:srgbClr val="333333"/>
                </a:solidFill>
                <a:effectLst/>
                <a:highlight>
                  <a:srgbClr val="FFFFFF"/>
                </a:highlight>
                <a:latin typeface="+mj-lt"/>
              </a:rPr>
              <a:t>St. Martin, K., Vaughn, S., Troia, G., Fien, </a:t>
            </a:r>
            <a:r>
              <a:rPr lang="en-US" dirty="0">
                <a:solidFill>
                  <a:srgbClr val="333333"/>
                </a:solidFill>
                <a:highlight>
                  <a:srgbClr val="FFFFFF"/>
                </a:highlight>
                <a:latin typeface="+mj-lt"/>
              </a:rPr>
              <a:t>H., </a:t>
            </a:r>
            <a:r>
              <a:rPr lang="en-US" b="0" i="0" dirty="0">
                <a:solidFill>
                  <a:srgbClr val="333333"/>
                </a:solidFill>
                <a:effectLst/>
                <a:highlight>
                  <a:srgbClr val="FFFFFF"/>
                </a:highlight>
                <a:latin typeface="+mj-lt"/>
              </a:rPr>
              <a:t>&amp; Coyne, M. (2020). </a:t>
            </a:r>
            <a:r>
              <a:rPr lang="en-US" b="0" i="1" dirty="0">
                <a:solidFill>
                  <a:srgbClr val="333333"/>
                </a:solidFill>
                <a:effectLst/>
                <a:highlight>
                  <a:srgbClr val="FFFFFF"/>
                </a:highlight>
                <a:latin typeface="+mj-lt"/>
              </a:rPr>
              <a:t>Intensifying literacy instruction: Essential practices</a:t>
            </a:r>
            <a:r>
              <a:rPr lang="en-US" b="0" i="0" dirty="0">
                <a:solidFill>
                  <a:srgbClr val="333333"/>
                </a:solidFill>
                <a:effectLst/>
                <a:highlight>
                  <a:srgbClr val="FFFFFF"/>
                </a:highlight>
                <a:latin typeface="+mj-lt"/>
              </a:rPr>
              <a:t>. MiMTSS Technical Assistance Center, Michigan Department of Education.</a:t>
            </a:r>
            <a:endParaRPr lang="en-US" dirty="0">
              <a:latin typeface="+mj-lt"/>
            </a:endParaRPr>
          </a:p>
          <a:p>
            <a:pPr marL="457200"/>
            <a:r>
              <a:rPr lang="en-US" dirty="0">
                <a:latin typeface="+mj-lt"/>
              </a:rPr>
              <a:t>Sutherland, K. S., &amp; Wehby, J. H. (2001). Exploring the relationship between increased opportunities to respond to academic requests and the academic and behavioral outcomes of students with EBD: A review. </a:t>
            </a:r>
            <a:r>
              <a:rPr lang="en-US" i="1" dirty="0">
                <a:latin typeface="+mj-lt"/>
              </a:rPr>
              <a:t>Remedial and Special Education</a:t>
            </a:r>
            <a:r>
              <a:rPr lang="en-US" dirty="0">
                <a:latin typeface="+mj-lt"/>
              </a:rPr>
              <a:t>, </a:t>
            </a:r>
            <a:r>
              <a:rPr lang="en-US" i="1" dirty="0">
                <a:latin typeface="+mj-lt"/>
              </a:rPr>
              <a:t>22</a:t>
            </a:r>
            <a:r>
              <a:rPr lang="en-US" dirty="0">
                <a:latin typeface="+mj-lt"/>
              </a:rPr>
              <a:t>(2), 113–121.</a:t>
            </a:r>
          </a:p>
        </p:txBody>
      </p:sp>
      <p:sp>
        <p:nvSpPr>
          <p:cNvPr id="4" name="Slide Number Placeholder 3">
            <a:extLst>
              <a:ext uri="{FF2B5EF4-FFF2-40B4-BE49-F238E27FC236}">
                <a16:creationId xmlns:a16="http://schemas.microsoft.com/office/drawing/2014/main" id="{2FBD91D7-F85E-5A40-4525-154077D0A26E}"/>
              </a:ext>
            </a:extLst>
          </p:cNvPr>
          <p:cNvSpPr>
            <a:spLocks noGrp="1"/>
          </p:cNvSpPr>
          <p:nvPr>
            <p:ph type="sldNum" sz="quarter" idx="15"/>
          </p:nvPr>
        </p:nvSpPr>
        <p:spPr/>
        <p:txBody>
          <a:bodyPr/>
          <a:lstStyle/>
          <a:p>
            <a:fld id="{99A20822-4A49-4D36-86E3-300BA48D3F00}" type="slidenum">
              <a:rPr lang="en-US" smtClean="0"/>
              <a:pPr/>
              <a:t>75</a:t>
            </a:fld>
            <a:endParaRPr lang="en-US" dirty="0"/>
          </a:p>
        </p:txBody>
      </p:sp>
    </p:spTree>
    <p:extLst>
      <p:ext uri="{BB962C8B-B14F-4D97-AF65-F5344CB8AC3E}">
        <p14:creationId xmlns:p14="http://schemas.microsoft.com/office/powerpoint/2010/main" val="120073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7630-E2CF-2398-0136-B4241BC30BFD}"/>
              </a:ext>
            </a:extLst>
          </p:cNvPr>
          <p:cNvSpPr>
            <a:spLocks noGrp="1"/>
          </p:cNvSpPr>
          <p:nvPr>
            <p:ph type="title"/>
          </p:nvPr>
        </p:nvSpPr>
        <p:spPr/>
        <p:txBody>
          <a:bodyPr anchor="ctr">
            <a:normAutofit/>
          </a:bodyPr>
          <a:lstStyle/>
          <a:p>
            <a:r>
              <a:rPr lang="en-US" dirty="0"/>
              <a:t>Examples of Informal </a:t>
            </a:r>
            <a:br>
              <a:rPr lang="en-US" dirty="0"/>
            </a:br>
            <a:r>
              <a:rPr lang="en-US" dirty="0"/>
              <a:t>Diagnostic Sources and Methods</a:t>
            </a:r>
          </a:p>
        </p:txBody>
      </p:sp>
      <p:sp>
        <p:nvSpPr>
          <p:cNvPr id="4" name="Content Placeholder 3">
            <a:extLst>
              <a:ext uri="{FF2B5EF4-FFF2-40B4-BE49-F238E27FC236}">
                <a16:creationId xmlns:a16="http://schemas.microsoft.com/office/drawing/2014/main" id="{C232E379-FE13-E71E-72C4-43CA640183AB}"/>
              </a:ext>
            </a:extLst>
          </p:cNvPr>
          <p:cNvSpPr>
            <a:spLocks noGrp="1"/>
          </p:cNvSpPr>
          <p:nvPr>
            <p:ph sz="half" idx="1"/>
          </p:nvPr>
        </p:nvSpPr>
        <p:spPr/>
        <p:txBody>
          <a:bodyPr>
            <a:normAutofit fontScale="92500" lnSpcReduction="10000"/>
          </a:bodyPr>
          <a:lstStyle/>
          <a:p>
            <a:r>
              <a:rPr lang="en-US" dirty="0"/>
              <a:t>Error analysis of progress monitoring data</a:t>
            </a:r>
          </a:p>
          <a:p>
            <a:r>
              <a:rPr lang="en-US" dirty="0"/>
              <a:t>Analysis of student work (e.g., classroom tests and assignments)</a:t>
            </a:r>
          </a:p>
          <a:p>
            <a:r>
              <a:rPr lang="en-US" dirty="0"/>
              <a:t>Observation and anecdotal notes</a:t>
            </a:r>
          </a:p>
          <a:p>
            <a:r>
              <a:rPr lang="en-US" dirty="0"/>
              <a:t>Student or family interviews and checklists</a:t>
            </a:r>
          </a:p>
          <a:p>
            <a:r>
              <a:rPr lang="en-US" dirty="0"/>
              <a:t>Intervention or curricula-specific diagnostic tools</a:t>
            </a:r>
          </a:p>
          <a:p>
            <a:r>
              <a:rPr lang="en-US" dirty="0"/>
              <a:t>Intervention fidelity data</a:t>
            </a:r>
          </a:p>
          <a:p>
            <a:endParaRPr lang="en-US" dirty="0"/>
          </a:p>
          <a:p>
            <a:endParaRPr lang="en-US" dirty="0"/>
          </a:p>
          <a:p>
            <a:endParaRPr lang="en-US" dirty="0"/>
          </a:p>
          <a:p>
            <a:endParaRPr lang="en-US" dirty="0"/>
          </a:p>
        </p:txBody>
      </p:sp>
      <p:pic>
        <p:nvPicPr>
          <p:cNvPr id="8" name="Content Placeholder 7" descr="Hands holding pieces of paper to form a pie chart">
            <a:extLst>
              <a:ext uri="{FF2B5EF4-FFF2-40B4-BE49-F238E27FC236}">
                <a16:creationId xmlns:a16="http://schemas.microsoft.com/office/drawing/2014/main" id="{158B6ADC-53ED-B1B8-B096-DD1C92AF38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3500" y="1371600"/>
            <a:ext cx="5067300" cy="4343400"/>
          </a:xfrm>
        </p:spPr>
      </p:pic>
      <p:sp>
        <p:nvSpPr>
          <p:cNvPr id="9" name="Text Placeholder 8">
            <a:extLst>
              <a:ext uri="{FF2B5EF4-FFF2-40B4-BE49-F238E27FC236}">
                <a16:creationId xmlns:a16="http://schemas.microsoft.com/office/drawing/2014/main" id="{6753BF94-CB94-8A82-361E-6AC104F81EF9}"/>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F511FF96-E686-97B3-2662-CA259F45C8C3}"/>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8</a:t>
            </a:fld>
            <a:endParaRPr lang="en-US" dirty="0"/>
          </a:p>
        </p:txBody>
      </p:sp>
    </p:spTree>
    <p:extLst>
      <p:ext uri="{BB962C8B-B14F-4D97-AF65-F5344CB8AC3E}">
        <p14:creationId xmlns:p14="http://schemas.microsoft.com/office/powerpoint/2010/main" val="3403119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26235A-8CDA-E16D-8B9E-328318AD3880}"/>
              </a:ext>
            </a:extLst>
          </p:cNvPr>
          <p:cNvSpPr>
            <a:spLocks noGrp="1"/>
          </p:cNvSpPr>
          <p:nvPr>
            <p:ph type="title" idx="4294967295"/>
          </p:nvPr>
        </p:nvSpPr>
        <p:spPr>
          <a:xfrm>
            <a:off x="457200" y="0"/>
            <a:ext cx="11276076" cy="12801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Why Do Students Experience Challenges?</a:t>
            </a:r>
          </a:p>
        </p:txBody>
      </p:sp>
      <p:pic>
        <p:nvPicPr>
          <p:cNvPr id="4" name="Picture 3" descr="A goldfish in a fish bowl">
            <a:extLst>
              <a:ext uri="{FF2B5EF4-FFF2-40B4-BE49-F238E27FC236}">
                <a16:creationId xmlns:a16="http://schemas.microsoft.com/office/drawing/2014/main" id="{CED9FBC7-38D8-FC98-C4AC-937F220B4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612" y="1371599"/>
            <a:ext cx="5429251" cy="4343400"/>
          </a:xfrm>
          <a:prstGeom prst="rect">
            <a:avLst/>
          </a:prstGeom>
          <a:noFill/>
        </p:spPr>
      </p:pic>
      <p:sp>
        <p:nvSpPr>
          <p:cNvPr id="2" name="Slide Number Placeholder 1"/>
          <p:cNvSpPr>
            <a:spLocks noGrp="1"/>
          </p:cNvSpPr>
          <p:nvPr>
            <p:ph type="sldNum" sz="quarter" idx="12"/>
          </p:nvPr>
        </p:nvSpPr>
        <p:spPr>
          <a:xfrm>
            <a:off x="11734800" y="6704112"/>
            <a:ext cx="157094" cy="153888"/>
          </a:xfrm>
        </p:spPr>
        <p:txBody>
          <a:bodyPr wrap="none" anchor="b">
            <a:normAutofit/>
          </a:bodyPr>
          <a:lstStyle/>
          <a:p>
            <a:pPr>
              <a:spcAft>
                <a:spcPts val="600"/>
              </a:spcAft>
            </a:pPr>
            <a:fld id="{048755C8-8D25-4DE8-B85A-2D35221F970B}" type="slidenum">
              <a:rPr lang="en-US" smtClean="0"/>
              <a:pPr>
                <a:spcAft>
                  <a:spcPts val="600"/>
                </a:spcAft>
              </a:pPr>
              <a:t>9</a:t>
            </a:fld>
            <a:endParaRPr lang="en-US" dirty="0"/>
          </a:p>
        </p:txBody>
      </p:sp>
    </p:spTree>
    <p:extLst>
      <p:ext uri="{BB962C8B-B14F-4D97-AF65-F5344CB8AC3E}">
        <p14:creationId xmlns:p14="http://schemas.microsoft.com/office/powerpoint/2010/main" val="1888600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4.xml><?xml version="1.0" encoding="utf-8"?>
<a:theme xmlns:a="http://schemas.openxmlformats.org/drawingml/2006/main" name="2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ECADEF-8D85-4666-A1F3-6F7ED04111EE}">
  <ds:schemaRefs>
    <ds:schemaRef ds:uri="8ef39c64-a023-403b-b100-a285cfd6ef74"/>
    <ds:schemaRef ds:uri="http://purl.org/dc/dcmitype/"/>
    <ds:schemaRef ds:uri="89a51b02-0933-47a0-85eb-c3aa1e4e384a"/>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0AB5E6C5-3926-42AA-AFA7-A6B38B07E833}">
  <ds:schemaRefs>
    <ds:schemaRef ds:uri="http://schemas.microsoft.com/sharepoint/v3/contenttype/forms"/>
  </ds:schemaRefs>
</ds:datastoreItem>
</file>

<file path=customXml/itemProps3.xml><?xml version="1.0" encoding="utf-8"?>
<ds:datastoreItem xmlns:ds="http://schemas.openxmlformats.org/officeDocument/2006/customXml" ds:itemID="{47ECDA96-B3E7-4EA7-97A0-3919A77CA17B}">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758</TotalTime>
  <Words>12964</Words>
  <Application>Microsoft Office PowerPoint</Application>
  <PresentationFormat>Widescreen</PresentationFormat>
  <Paragraphs>891</Paragraphs>
  <Slides>75</Slides>
  <Notes>72</Notes>
  <HiddenSlides>0</HiddenSlides>
  <MMClips>0</MMClips>
  <ScaleCrop>false</ScaleCrop>
  <HeadingPairs>
    <vt:vector size="4" baseType="variant">
      <vt:variant>
        <vt:lpstr>Theme</vt:lpstr>
      </vt:variant>
      <vt:variant>
        <vt:i4>4</vt:i4>
      </vt:variant>
      <vt:variant>
        <vt:lpstr>Slide Titles</vt:lpstr>
      </vt:variant>
      <vt:variant>
        <vt:i4>75</vt:i4>
      </vt:variant>
    </vt:vector>
  </HeadingPairs>
  <TitlesOfParts>
    <vt:vector size="79" baseType="lpstr">
      <vt:lpstr>1_2018 NCII PPT</vt:lpstr>
      <vt:lpstr>Basic</vt:lpstr>
      <vt:lpstr>Intensive Intervention Intro Course Theme 2017_06_21</vt:lpstr>
      <vt:lpstr>2_2018 NCII PPT</vt:lpstr>
      <vt:lpstr>Using Informal Diagnostic Data to Individualize Academic Intervention</vt:lpstr>
      <vt:lpstr>Session Objectives</vt:lpstr>
      <vt:lpstr>Diagnostic Data and DBI</vt:lpstr>
      <vt:lpstr>What Is DBI?</vt:lpstr>
      <vt:lpstr>Diagnostic Data in DBI</vt:lpstr>
      <vt:lpstr>When Do We Use Diagnostic Data in DBI?</vt:lpstr>
      <vt:lpstr>Two Types of Diagnostic Data</vt:lpstr>
      <vt:lpstr>Examples of Informal  Diagnostic Sources and Methods</vt:lpstr>
      <vt:lpstr>Why Do Students Experience Challenges?</vt:lpstr>
      <vt:lpstr>Educationally Relevant and Alterable Variables</vt:lpstr>
      <vt:lpstr>Educationally Relevant and Alterable Variables 2</vt:lpstr>
      <vt:lpstr>Questions to Consider When Reviewing Data</vt:lpstr>
      <vt:lpstr>Getting Started With Informal Diagnostic Data</vt:lpstr>
      <vt:lpstr>Using Progress Monitoring Graphs to Inform a Hypothesis</vt:lpstr>
      <vt:lpstr>Analyzing Student Progress</vt:lpstr>
      <vt:lpstr>Data Pattern 1: Little or No Progress</vt:lpstr>
      <vt:lpstr>Check Intervention Implementation Fidelity</vt:lpstr>
      <vt:lpstr>Ways to Improve Fidelity</vt:lpstr>
      <vt:lpstr>Data Pattern 2: Very Low Scores</vt:lpstr>
      <vt:lpstr>Data Pattern 3: Highly Variable Scores</vt:lpstr>
      <vt:lpstr>Data Pattern 4: Some Progress, But Not Enough</vt:lpstr>
      <vt:lpstr>Check Your Progress Monitoring Practices</vt:lpstr>
      <vt:lpstr>How to Improve Progress Monitoring Processes</vt:lpstr>
      <vt:lpstr>Using Informal Diagnostic Data to Develop a Hypothesis</vt:lpstr>
      <vt:lpstr>Next Steps for Informal Diagnostic Data</vt:lpstr>
      <vt:lpstr>Process for Using Informal Diagnostic Data</vt:lpstr>
      <vt:lpstr>Review the Student’s Progress</vt:lpstr>
      <vt:lpstr>Identify the Focus  (i.e., Instruction, Curriculum, Environment)</vt:lpstr>
      <vt:lpstr>Collect and Review Informal Diagnostic Data Related to the Identified Focus</vt:lpstr>
      <vt:lpstr>Develop a Hypothesis</vt:lpstr>
      <vt:lpstr>Informal Diagnostic Data Scenario</vt:lpstr>
      <vt:lpstr>Example 1: Ms. Kim and Alex</vt:lpstr>
      <vt:lpstr>The Student Is Making Little to No Progress</vt:lpstr>
      <vt:lpstr>Informal Diagnostic Data Process Example: Curriculum Dimension</vt:lpstr>
      <vt:lpstr>Curriculum: Match to Student Need</vt:lpstr>
      <vt:lpstr>Instructional Hierarchy</vt:lpstr>
      <vt:lpstr>Instructional Priorities Across the Hierarchy</vt:lpstr>
      <vt:lpstr>Analyzing Student Errors</vt:lpstr>
      <vt:lpstr>Guiding Questions for Error Analysis </vt:lpstr>
      <vt:lpstr>Ms. Kim: Using Informal Diagnostic Data</vt:lpstr>
      <vt:lpstr>Alex’s Plan: Intensify Alignment</vt:lpstr>
      <vt:lpstr>Informal Diagnostic Data Scenario 2</vt:lpstr>
      <vt:lpstr>Example 2: Ms. Torres and Ava</vt:lpstr>
      <vt:lpstr>Some Progress But Not Enough</vt:lpstr>
      <vt:lpstr>Informal Diagnostic Data Process Example: Instruction Dimension</vt:lpstr>
      <vt:lpstr>Instruction – Explicit Instruction</vt:lpstr>
      <vt:lpstr>Instruction – Opportunities to Respond</vt:lpstr>
      <vt:lpstr>Recommended Rates of OTRs</vt:lpstr>
      <vt:lpstr>Resource: Assessment of Use of Opportunities to Respond</vt:lpstr>
      <vt:lpstr>Ms. Torres: Using Informal Diagnostic Data</vt:lpstr>
      <vt:lpstr>Ava’s Plan: Intensify Dosage</vt:lpstr>
      <vt:lpstr>Informal Diagnostic Data Scenario </vt:lpstr>
      <vt:lpstr>Example 3: Ms. Hunter and Adam</vt:lpstr>
      <vt:lpstr>Making Progress in the Intervention But Having Difficulty in Other Settings</vt:lpstr>
      <vt:lpstr>Informal Diagnostic Data Process Example: Instruction Dimension </vt:lpstr>
      <vt:lpstr>Transfer and Generalization Across Settings</vt:lpstr>
      <vt:lpstr>Informal Diagnostic Data Process Example: Environment Dimension</vt:lpstr>
      <vt:lpstr>Effective Classroom Management Principles</vt:lpstr>
      <vt:lpstr>Resource: Self Assessment of Classroom Management</vt:lpstr>
      <vt:lpstr>What Can Classroom Observations Tell Me?</vt:lpstr>
      <vt:lpstr>Family, Student, and Support Team Interviews</vt:lpstr>
      <vt:lpstr>Integrating Supports for Behavior</vt:lpstr>
      <vt:lpstr>Ms. Hunter: Using Informal Diagnostic Data</vt:lpstr>
      <vt:lpstr>Adam’s Plan: Intensify Behavior Supports</vt:lpstr>
      <vt:lpstr>Conclusion</vt:lpstr>
      <vt:lpstr>Review: Educationally Relevant and Alterable Variables</vt:lpstr>
      <vt:lpstr>Review: Identify the Focus (i.e., Instruction, Curriculum, Environment)</vt:lpstr>
      <vt:lpstr>Process for Using Informal Diagnostic Data 2</vt:lpstr>
      <vt:lpstr>Next Steps: Adapt Intervention and Progress Monitor</vt:lpstr>
      <vt:lpstr>NCII Resources to Support Hypothesis Development</vt:lpstr>
      <vt:lpstr>NCII Resource to Support Intervention Adaptation</vt:lpstr>
      <vt:lpstr>Thank you!</vt:lpstr>
      <vt:lpstr>References</vt:lpstr>
      <vt:lpstr>References 2</vt:lpstr>
      <vt:lpstr>References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DBI Step 3: Diagnostic Data</dc:title>
  <dc:creator>Steinle, Paul</dc:creator>
  <cp:lastModifiedBy>Merkle, Cat</cp:lastModifiedBy>
  <cp:revision>21</cp:revision>
  <dcterms:created xsi:type="dcterms:W3CDTF">2023-01-06T18:02:35Z</dcterms:created>
  <dcterms:modified xsi:type="dcterms:W3CDTF">2024-12-05T14:42:20Z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0x010100CAA0D7E67984EF4ABEBACF74A4B1D294</vt:lpwstr>
  </property>
  <property fmtid="{D5CDD505-2E9C-101B-9397-08002B2CF9AE}" pid="3" name="MediaServiceImageTags">
    <vt:lpwstr/>
  </property>
</Properties>
</file>